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4"/>
    <p:sldMasterId id="2147483967" r:id="rId5"/>
    <p:sldMasterId id="2147484012" r:id="rId6"/>
    <p:sldMasterId id="2147484021" r:id="rId7"/>
    <p:sldMasterId id="2147484032" r:id="rId8"/>
    <p:sldMasterId id="2147484044" r:id="rId9"/>
  </p:sldMasterIdLst>
  <p:notesMasterIdLst>
    <p:notesMasterId r:id="rId63"/>
  </p:notesMasterIdLst>
  <p:handoutMasterIdLst>
    <p:handoutMasterId r:id="rId64"/>
  </p:handoutMasterIdLst>
  <p:sldIdLst>
    <p:sldId id="312" r:id="rId10"/>
    <p:sldId id="496" r:id="rId11"/>
    <p:sldId id="535" r:id="rId12"/>
    <p:sldId id="556" r:id="rId13"/>
    <p:sldId id="568" r:id="rId14"/>
    <p:sldId id="558" r:id="rId15"/>
    <p:sldId id="548" r:id="rId16"/>
    <p:sldId id="561" r:id="rId17"/>
    <p:sldId id="257" r:id="rId18"/>
    <p:sldId id="562" r:id="rId19"/>
    <p:sldId id="563" r:id="rId20"/>
    <p:sldId id="564" r:id="rId21"/>
    <p:sldId id="565" r:id="rId22"/>
    <p:sldId id="566" r:id="rId23"/>
    <p:sldId id="263" r:id="rId24"/>
    <p:sldId id="549" r:id="rId25"/>
    <p:sldId id="256" r:id="rId26"/>
    <p:sldId id="418" r:id="rId27"/>
    <p:sldId id="258" r:id="rId28"/>
    <p:sldId id="259" r:id="rId29"/>
    <p:sldId id="260" r:id="rId30"/>
    <p:sldId id="261" r:id="rId31"/>
    <p:sldId id="262" r:id="rId32"/>
    <p:sldId id="560" r:id="rId33"/>
    <p:sldId id="405" r:id="rId34"/>
    <p:sldId id="414" r:id="rId35"/>
    <p:sldId id="415" r:id="rId36"/>
    <p:sldId id="416" r:id="rId37"/>
    <p:sldId id="417" r:id="rId38"/>
    <p:sldId id="419" r:id="rId39"/>
    <p:sldId id="550" r:id="rId40"/>
    <p:sldId id="275" r:id="rId41"/>
    <p:sldId id="325" r:id="rId42"/>
    <p:sldId id="525" r:id="rId43"/>
    <p:sldId id="551" r:id="rId44"/>
    <p:sldId id="527" r:id="rId45"/>
    <p:sldId id="536" r:id="rId46"/>
    <p:sldId id="529" r:id="rId47"/>
    <p:sldId id="538" r:id="rId48"/>
    <p:sldId id="526" r:id="rId49"/>
    <p:sldId id="530" r:id="rId50"/>
    <p:sldId id="552" r:id="rId51"/>
    <p:sldId id="528" r:id="rId52"/>
    <p:sldId id="514" r:id="rId53"/>
    <p:sldId id="532" r:id="rId54"/>
    <p:sldId id="553" r:id="rId55"/>
    <p:sldId id="554" r:id="rId56"/>
    <p:sldId id="522" r:id="rId57"/>
    <p:sldId id="389" r:id="rId58"/>
    <p:sldId id="533" r:id="rId59"/>
    <p:sldId id="518" r:id="rId60"/>
    <p:sldId id="559" r:id="rId61"/>
    <p:sldId id="363" r:id="rId62"/>
  </p:sldIdLst>
  <p:sldSz cx="9144000" cy="5143500" type="screen16x9"/>
  <p:notesSz cx="7102475" cy="9037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756">
          <p15:clr>
            <a:srgbClr val="A4A3A4"/>
          </p15:clr>
        </p15:guide>
        <p15:guide id="4" pos="528">
          <p15:clr>
            <a:srgbClr val="A4A3A4"/>
          </p15:clr>
        </p15:guide>
        <p15:guide id="5" pos="2976">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717FC7E-704C-9666-B8E8-15E65B2B8D93}" name="Meg Edwards" initials="ME" userId="77a7b448a68fb7e9" providerId="Windows Live"/>
  <p188:author id="{D7EF5DA9-9997-C24C-CB11-2FFE196FE58E}" name="Fish, Kevan" initials="FK" userId="S::Qesu206@dle.state.co.us::f2add86f-04bb-4ecc-832d-53c873ce7278" providerId="AD"/>
  <p188:author id="{C2C0C1F6-18ED-B436-7BC6-61207F660DC9}" name="Laura Thompson" initials="LT" userId="Laura Thompson"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ey Chatis" initials="CC" lastIdx="6" clrIdx="0"/>
  <p:cmAuthor id="2" name="Kathleen Gosa" initials="KG" lastIdx="0" clrIdx="1"/>
  <p:cmAuthor id="3" name="Laura Thompson"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51"/>
    <a:srgbClr val="D15420"/>
    <a:srgbClr val="32287C"/>
    <a:srgbClr val="0192FF"/>
    <a:srgbClr val="576F7F"/>
    <a:srgbClr val="57B0E6"/>
    <a:srgbClr val="FEBD4A"/>
    <a:srgbClr val="971B2F"/>
    <a:srgbClr val="D2D5E6"/>
    <a:srgbClr val="2F5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69" autoAdjust="0"/>
    <p:restoredTop sz="84606" autoAdjust="0"/>
  </p:normalViewPr>
  <p:slideViewPr>
    <p:cSldViewPr>
      <p:cViewPr varScale="1">
        <p:scale>
          <a:sx n="122" d="100"/>
          <a:sy n="122" d="100"/>
        </p:scale>
        <p:origin x="114" y="234"/>
      </p:cViewPr>
      <p:guideLst>
        <p:guide orient="horz" pos="2160"/>
        <p:guide pos="2880"/>
        <p:guide orient="horz" pos="756"/>
        <p:guide pos="528"/>
        <p:guide pos="2976"/>
      </p:guideLst>
    </p:cSldViewPr>
  </p:slideViewPr>
  <p:outlineViewPr>
    <p:cViewPr>
      <p:scale>
        <a:sx n="33" d="100"/>
        <a:sy n="33" d="100"/>
      </p:scale>
      <p:origin x="0" y="-762"/>
    </p:cViewPr>
  </p:outlineViewPr>
  <p:notesTextViewPr>
    <p:cViewPr>
      <p:scale>
        <a:sx n="100" d="100"/>
        <a:sy n="100" d="100"/>
      </p:scale>
      <p:origin x="0" y="0"/>
    </p:cViewPr>
  </p:notesTextViewPr>
  <p:sorterViewPr>
    <p:cViewPr varScale="1">
      <p:scale>
        <a:sx n="1" d="1"/>
        <a:sy n="1" d="1"/>
      </p:scale>
      <p:origin x="0" y="-309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18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51882"/>
          </a:xfrm>
          <a:prstGeom prst="rect">
            <a:avLst/>
          </a:prstGeom>
        </p:spPr>
        <p:txBody>
          <a:bodyPr vert="horz" lIns="91440" tIns="45720" rIns="91440" bIns="45720" rtlCol="0"/>
          <a:lstStyle>
            <a:lvl1pPr algn="r">
              <a:defRPr sz="1200"/>
            </a:lvl1pPr>
          </a:lstStyle>
          <a:p>
            <a:fld id="{4822CA9B-3B1B-FC4F-89F6-1C478E112BAD}" type="datetimeFigureOut">
              <a:rPr lang="en-US" smtClean="0"/>
              <a:t>11/30/2021</a:t>
            </a:fld>
            <a:endParaRPr lang="en-US"/>
          </a:p>
        </p:txBody>
      </p:sp>
      <p:sp>
        <p:nvSpPr>
          <p:cNvPr id="4" name="Footer Placeholder 3"/>
          <p:cNvSpPr>
            <a:spLocks noGrp="1"/>
          </p:cNvSpPr>
          <p:nvPr>
            <p:ph type="ftr" sz="quarter" idx="2"/>
          </p:nvPr>
        </p:nvSpPr>
        <p:spPr>
          <a:xfrm>
            <a:off x="0" y="8584188"/>
            <a:ext cx="3077739" cy="45188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584188"/>
            <a:ext cx="3077739" cy="451882"/>
          </a:xfrm>
          <a:prstGeom prst="rect">
            <a:avLst/>
          </a:prstGeom>
        </p:spPr>
        <p:txBody>
          <a:bodyPr vert="horz" lIns="91440" tIns="45720" rIns="91440" bIns="45720" rtlCol="0" anchor="b"/>
          <a:lstStyle>
            <a:lvl1pPr algn="r">
              <a:defRPr sz="1200"/>
            </a:lvl1pPr>
          </a:lstStyle>
          <a:p>
            <a:fld id="{65B4C365-8340-5C44-8A18-D19C0CF1E7ED}" type="slidenum">
              <a:rPr lang="en-US" smtClean="0"/>
              <a:t>‹#›</a:t>
            </a:fld>
            <a:endParaRPr lang="en-US"/>
          </a:p>
        </p:txBody>
      </p:sp>
    </p:spTree>
    <p:extLst>
      <p:ext uri="{BB962C8B-B14F-4D97-AF65-F5344CB8AC3E}">
        <p14:creationId xmlns:p14="http://schemas.microsoft.com/office/powerpoint/2010/main" val="3008239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5188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092" y="0"/>
            <a:ext cx="3077739" cy="451882"/>
          </a:xfrm>
          <a:prstGeom prst="rect">
            <a:avLst/>
          </a:prstGeom>
        </p:spPr>
        <p:txBody>
          <a:bodyPr vert="horz" lIns="91440" tIns="45720" rIns="91440" bIns="45720" rtlCol="0"/>
          <a:lstStyle>
            <a:lvl1pPr algn="r">
              <a:defRPr sz="1200"/>
            </a:lvl1pPr>
          </a:lstStyle>
          <a:p>
            <a:fld id="{AD1A7DB7-73B3-4AE0-A842-AAAEEC7C0C42}" type="datetimeFigureOut">
              <a:rPr lang="en-US" smtClean="0"/>
              <a:pPr/>
              <a:t>11/30/2021</a:t>
            </a:fld>
            <a:endParaRPr lang="en-US"/>
          </a:p>
        </p:txBody>
      </p:sp>
      <p:sp>
        <p:nvSpPr>
          <p:cNvPr id="4" name="Slide Image Placeholder 3"/>
          <p:cNvSpPr>
            <a:spLocks noGrp="1" noRot="1" noChangeAspect="1"/>
          </p:cNvSpPr>
          <p:nvPr>
            <p:ph type="sldImg" idx="2"/>
          </p:nvPr>
        </p:nvSpPr>
        <p:spPr>
          <a:xfrm>
            <a:off x="539750" y="677863"/>
            <a:ext cx="6022975" cy="33893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248" y="4292878"/>
            <a:ext cx="5681980" cy="4066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584188"/>
            <a:ext cx="3077739" cy="45188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584188"/>
            <a:ext cx="3077739" cy="451882"/>
          </a:xfrm>
          <a:prstGeom prst="rect">
            <a:avLst/>
          </a:prstGeom>
        </p:spPr>
        <p:txBody>
          <a:bodyPr vert="horz" lIns="91440" tIns="45720" rIns="91440" bIns="45720" rtlCol="0" anchor="b"/>
          <a:lstStyle>
            <a:lvl1pPr algn="r">
              <a:defRPr sz="1200"/>
            </a:lvl1pPr>
          </a:lstStyle>
          <a:p>
            <a:fld id="{459C58CA-12E4-4F31-9B48-6F56F73F44E1}" type="slidenum">
              <a:rPr lang="en-US" smtClean="0"/>
              <a:pPr/>
              <a:t>‹#›</a:t>
            </a:fld>
            <a:endParaRPr lang="en-US"/>
          </a:p>
        </p:txBody>
      </p:sp>
    </p:spTree>
    <p:extLst>
      <p:ext uri="{BB962C8B-B14F-4D97-AF65-F5344CB8AC3E}">
        <p14:creationId xmlns:p14="http://schemas.microsoft.com/office/powerpoint/2010/main" val="30756496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59C58CA-12E4-4F31-9B48-6F56F73F44E1}" type="slidenum">
              <a:rPr lang="en-US" smtClean="0"/>
              <a:pPr/>
              <a:t>1</a:t>
            </a:fld>
            <a:endParaRPr lang="en-US" dirty="0"/>
          </a:p>
        </p:txBody>
      </p:sp>
    </p:spTree>
    <p:extLst>
      <p:ext uri="{BB962C8B-B14F-4D97-AF65-F5344CB8AC3E}">
        <p14:creationId xmlns:p14="http://schemas.microsoft.com/office/powerpoint/2010/main" val="1919368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C58CA-12E4-4F31-9B48-6F56F73F44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9183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9C58CA-12E4-4F31-9B48-6F56F73F44E1}" type="slidenum">
              <a:rPr lang="en-US" smtClean="0"/>
              <a:pPr/>
              <a:t>3</a:t>
            </a:fld>
            <a:endParaRPr lang="en-US" dirty="0"/>
          </a:p>
        </p:txBody>
      </p:sp>
    </p:spTree>
    <p:extLst>
      <p:ext uri="{BB962C8B-B14F-4D97-AF65-F5344CB8AC3E}">
        <p14:creationId xmlns:p14="http://schemas.microsoft.com/office/powerpoint/2010/main" val="1769529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Kristin </a:t>
            </a:r>
            <a:endParaRPr dirty="0"/>
          </a:p>
        </p:txBody>
      </p:sp>
      <p:sp>
        <p:nvSpPr>
          <p:cNvPr id="159" name="Google Shape;15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dirty="0"/>
          </a:p>
        </p:txBody>
      </p:sp>
    </p:spTree>
    <p:extLst>
      <p:ext uri="{BB962C8B-B14F-4D97-AF65-F5344CB8AC3E}">
        <p14:creationId xmlns:p14="http://schemas.microsoft.com/office/powerpoint/2010/main" val="4197494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Kristin</a:t>
            </a:r>
            <a:endParaRPr dirty="0"/>
          </a:p>
        </p:txBody>
      </p:sp>
      <p:sp>
        <p:nvSpPr>
          <p:cNvPr id="169" name="Google Shape;16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dirty="0"/>
          </a:p>
        </p:txBody>
      </p:sp>
    </p:spTree>
    <p:extLst>
      <p:ext uri="{BB962C8B-B14F-4D97-AF65-F5344CB8AC3E}">
        <p14:creationId xmlns:p14="http://schemas.microsoft.com/office/powerpoint/2010/main" val="3454177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lstStyle/>
          <a:p>
            <a:pPr lvl="0"/>
            <a:endParaRPr lang="en-US" i="0" dirty="0"/>
          </a:p>
        </p:txBody>
      </p:sp>
      <p:sp>
        <p:nvSpPr>
          <p:cNvPr id="4" name="Slide Number Placeholder 3"/>
          <p:cNvSpPr>
            <a:spLocks noGrp="1"/>
          </p:cNvSpPr>
          <p:nvPr>
            <p:ph type="sldNum" sz="quarter" idx="10"/>
          </p:nvPr>
        </p:nvSpPr>
        <p:spPr/>
        <p:txBody>
          <a:bodyPr/>
          <a:lstStyle/>
          <a:p>
            <a:fld id="{459C58CA-12E4-4F31-9B48-6F56F73F44E1}" type="slidenum">
              <a:rPr lang="en-US" smtClean="0"/>
              <a:pPr/>
              <a:t>7</a:t>
            </a:fld>
            <a:endParaRPr lang="en-US" dirty="0"/>
          </a:p>
        </p:txBody>
      </p:sp>
    </p:spTree>
    <p:extLst>
      <p:ext uri="{BB962C8B-B14F-4D97-AF65-F5344CB8AC3E}">
        <p14:creationId xmlns:p14="http://schemas.microsoft.com/office/powerpoint/2010/main" val="3194016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 name="Google Shape;4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dirty="0">
              <a:solidFill>
                <a:schemeClr val="dk1"/>
              </a:solidFill>
              <a:highlight>
                <a:srgbClr val="D9EAD3"/>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Kevan</a:t>
            </a:r>
            <a:endParaRPr dirty="0"/>
          </a:p>
          <a:p>
            <a:pPr marL="0" lvl="0" indent="0" algn="l" rtl="0">
              <a:lnSpc>
                <a:spcPct val="100000"/>
              </a:lnSpc>
              <a:spcBef>
                <a:spcPts val="0"/>
              </a:spcBef>
              <a:spcAft>
                <a:spcPts val="0"/>
              </a:spcAft>
              <a:buSzPts val="1100"/>
              <a:buNone/>
            </a:pPr>
            <a:r>
              <a:rPr lang="en"/>
              <a:t>Could cite mckinsey article on 2 mill women leaving wf (esp. Those with young children) and BLS data of the 140,000 loss all held by women (156,000 total job loss by women with a 16,000 gain by men nationwide)</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a:t>“Historically, higher educational attainment has been strongly tied to lower unemployment. Americans with at least a four-year college degree have tended to have the lowest unemployment rates, while workers without a high school diploma have had the highest. That trend has continued through the pandemic. While unemployment shot up to historically high levels for each educational group, rates were much higher among Americans with lower educational attainment.” Andy Kiersz, (2020). The business Insider: The coronavirus recession has slammed American workers at every education level, but it's hit the least educated the worst   </a:t>
            </a:r>
            <a:endParaRPr dirty="0"/>
          </a:p>
          <a:p>
            <a:pPr marL="0" lvl="0" indent="0" algn="l" rtl="0">
              <a:lnSpc>
                <a:spcPct val="100000"/>
              </a:lnSpc>
              <a:spcBef>
                <a:spcPts val="0"/>
              </a:spcBef>
              <a:spcAft>
                <a:spcPts val="0"/>
              </a:spcAft>
              <a:buSzPts val="1100"/>
              <a:buNone/>
            </a:pPr>
            <a:r>
              <a:rPr lang="en"/>
              <a:t>“Payroll employment data for March show that women were the hardest hit by initial job losses in the COVID-19 labor market; women represented 50.0% of payroll employment in February, but represented 58.8% of job losses in March.”  Elise Gould, Ben Zipperer, and Jori Kandra, (2020). Women have been hit hard by the coronavirus labor market    </a:t>
            </a:r>
            <a:endParaRPr dirty="0"/>
          </a:p>
          <a:p>
            <a:pPr marL="0" lvl="0" indent="0" algn="l" rtl="0">
              <a:lnSpc>
                <a:spcPct val="100000"/>
              </a:lnSpc>
              <a:spcBef>
                <a:spcPts val="0"/>
              </a:spcBef>
              <a:spcAft>
                <a:spcPts val="0"/>
              </a:spcAft>
              <a:buSzPts val="1100"/>
              <a:buNone/>
            </a:pPr>
            <a:r>
              <a:rPr lang="en"/>
              <a:t>“Workers of color are overrepresented in many of the low-wage jobs that are most vulnerable to potential layoffs during the coronavirus pandemic.” Connor Maxwell and Danyelle Solomon, (2020). The Economic Fallout of the Coronavirus for People of Color.”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a:t>"The preservation and improvement of rural hospitals is crucial to the growth of the rural economy, particularly amid the current pandemic. Without accessible and good-quality healthcare, rural workers won’t be able to effectively work and promote growth within their local economies." Raksha Kopparam (2020) Gaps in U.S. rural and urban economic growth widened in the post-Great Recession economy, with implications amid the coronavirus recession </a:t>
            </a:r>
            <a:endParaRPr dirty="0"/>
          </a:p>
          <a:p>
            <a:pPr marL="0" lvl="0" indent="0" algn="l" rtl="0">
              <a:lnSpc>
                <a:spcPct val="100000"/>
              </a:lnSpc>
              <a:spcBef>
                <a:spcPts val="0"/>
              </a:spcBef>
              <a:spcAft>
                <a:spcPts val="0"/>
              </a:spcAft>
              <a:buSzPts val="1100"/>
              <a:buNone/>
            </a:pPr>
            <a:r>
              <a:rPr lang="en"/>
              <a:t>“Machine learning is a field that develops algorithms designed to be applied to data sets, with the main areas of focus being prediction (regression), classification, and clustering or grouping tasks.” Susan Athey, (2018). The Impact of Machine Learning on Economics  </a:t>
            </a:r>
            <a:endParaRPr dirty="0"/>
          </a:p>
          <a:p>
            <a:pPr marL="0" lvl="0" indent="0" algn="l" rtl="0">
              <a:lnSpc>
                <a:spcPct val="100000"/>
              </a:lnSpc>
              <a:spcBef>
                <a:spcPts val="0"/>
              </a:spcBef>
              <a:spcAft>
                <a:spcPts val="0"/>
              </a:spcAft>
              <a:buSzPts val="1100"/>
              <a:buNone/>
            </a:pPr>
            <a:r>
              <a:rPr lang="en"/>
              <a:t>"Random forest, like its name implies, consists of a large number of individual decision trees that operate as an ensemble. Each individual tree in the random forest spits out a class prediction and the class with the most votes becomes our model’s prediction. A large number of relatively uncorrelated models (trees) operating as a committee will outperform any of the individual constituent models." Tony Yiu, (2019) How the Algorithm Works and Why it Is So Effective</a:t>
            </a: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lstStyle/>
          <a:p>
            <a:pPr lvl="0"/>
            <a:endParaRPr lang="en-US" i="0" dirty="0"/>
          </a:p>
        </p:txBody>
      </p:sp>
      <p:sp>
        <p:nvSpPr>
          <p:cNvPr id="4" name="Slide Number Placeholder 3"/>
          <p:cNvSpPr>
            <a:spLocks noGrp="1"/>
          </p:cNvSpPr>
          <p:nvPr>
            <p:ph type="sldNum" sz="quarter" idx="10"/>
          </p:nvPr>
        </p:nvSpPr>
        <p:spPr/>
        <p:txBody>
          <a:bodyPr/>
          <a:lstStyle/>
          <a:p>
            <a:fld id="{459C58CA-12E4-4F31-9B48-6F56F73F44E1}" type="slidenum">
              <a:rPr lang="en-US" smtClean="0"/>
              <a:pPr/>
              <a:t>16</a:t>
            </a:fld>
            <a:endParaRPr lang="en-US" dirty="0"/>
          </a:p>
        </p:txBody>
      </p:sp>
    </p:spTree>
    <p:extLst>
      <p:ext uri="{BB962C8B-B14F-4D97-AF65-F5344CB8AC3E}">
        <p14:creationId xmlns:p14="http://schemas.microsoft.com/office/powerpoint/2010/main" val="3194016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010b371b0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g1010b371b0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011bdbdd57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011bdbdd57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lstStyle/>
          <a:p>
            <a:pPr lvl="0"/>
            <a:endParaRPr lang="en-US" i="0" dirty="0"/>
          </a:p>
        </p:txBody>
      </p:sp>
      <p:sp>
        <p:nvSpPr>
          <p:cNvPr id="4" name="Slide Number Placeholder 3"/>
          <p:cNvSpPr>
            <a:spLocks noGrp="1"/>
          </p:cNvSpPr>
          <p:nvPr>
            <p:ph type="sldNum" sz="quarter" idx="10"/>
          </p:nvPr>
        </p:nvSpPr>
        <p:spPr/>
        <p:txBody>
          <a:bodyPr/>
          <a:lstStyle/>
          <a:p>
            <a:fld id="{459C58CA-12E4-4F31-9B48-6F56F73F44E1}" type="slidenum">
              <a:rPr lang="en-US" smtClean="0"/>
              <a:pPr/>
              <a:t>31</a:t>
            </a:fld>
            <a:endParaRPr lang="en-US"/>
          </a:p>
        </p:txBody>
      </p:sp>
    </p:spTree>
    <p:extLst>
      <p:ext uri="{BB962C8B-B14F-4D97-AF65-F5344CB8AC3E}">
        <p14:creationId xmlns:p14="http://schemas.microsoft.com/office/powerpoint/2010/main" val="3194016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9A8C8C53-E4F1-428D-9683-D7C50023CFFE}"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035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EC0DB0-0823-4149-B400-558A33A64C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235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a glimpse into pandemic response opportunities and challenges to meeting increased technology and data demands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42913-6E3E-48B2-B235-17AB65A5BF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41808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42913-6E3E-48B2-B235-17AB65A5BF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267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 existing and planned enhancements and systems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42913-6E3E-48B2-B235-17AB65A5BF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64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42913-6E3E-48B2-B235-17AB65A5BF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762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endParaRPr lang="en-US" dirty="0"/>
          </a:p>
        </p:txBody>
      </p:sp>
    </p:spTree>
    <p:extLst>
      <p:ext uri="{BB962C8B-B14F-4D97-AF65-F5344CB8AC3E}">
        <p14:creationId xmlns:p14="http://schemas.microsoft.com/office/powerpoint/2010/main" val="3017554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endParaRPr lang="en-US" dirty="0"/>
          </a:p>
        </p:txBody>
      </p:sp>
    </p:spTree>
    <p:extLst>
      <p:ext uri="{BB962C8B-B14F-4D97-AF65-F5344CB8AC3E}">
        <p14:creationId xmlns:p14="http://schemas.microsoft.com/office/powerpoint/2010/main" val="2049867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endParaRPr lang="en-US" dirty="0"/>
          </a:p>
        </p:txBody>
      </p:sp>
    </p:spTree>
    <p:extLst>
      <p:ext uri="{BB962C8B-B14F-4D97-AF65-F5344CB8AC3E}">
        <p14:creationId xmlns:p14="http://schemas.microsoft.com/office/powerpoint/2010/main" val="2158739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endParaRPr lang="en-US" dirty="0"/>
          </a:p>
        </p:txBody>
      </p:sp>
    </p:spTree>
    <p:extLst>
      <p:ext uri="{BB962C8B-B14F-4D97-AF65-F5344CB8AC3E}">
        <p14:creationId xmlns:p14="http://schemas.microsoft.com/office/powerpoint/2010/main" val="35939314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916" rtl="0" eaLnBrk="1" fontAlgn="auto" latinLnBrk="0" hangingPunct="1">
              <a:lnSpc>
                <a:spcPct val="100000"/>
              </a:lnSpc>
              <a:spcBef>
                <a:spcPts val="0"/>
              </a:spcBef>
              <a:spcAft>
                <a:spcPts val="0"/>
              </a:spcAft>
              <a:buClrTx/>
              <a:buSzTx/>
              <a:buFontTx/>
              <a:buNone/>
              <a:tabLst/>
              <a:defRPr/>
            </a:pPr>
            <a:fld id="{A77137B9-B20D-4CC1-A01B-D958AEBECBBE}"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916" rtl="0" eaLnBrk="1" fontAlgn="auto" latinLnBrk="0" hangingPunct="1">
                <a:lnSpc>
                  <a:spcPct val="100000"/>
                </a:lnSpc>
                <a:spcBef>
                  <a:spcPts val="0"/>
                </a:spcBef>
                <a:spcAft>
                  <a:spcPts val="0"/>
                </a:spcAft>
                <a:buClrTx/>
                <a:buSzTx/>
                <a:buFontTx/>
                <a:buNone/>
                <a:tabLst/>
                <a:defRPr/>
              </a:pPr>
              <a:t>49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6021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lstStyle/>
          <a:p>
            <a:pPr lvl="0"/>
            <a:r>
              <a:rPr lang="en-US" i="0" dirty="0"/>
              <a:t>Kristin </a:t>
            </a:r>
          </a:p>
        </p:txBody>
      </p:sp>
      <p:sp>
        <p:nvSpPr>
          <p:cNvPr id="4" name="Slide Number Placeholder 3"/>
          <p:cNvSpPr>
            <a:spLocks noGrp="1"/>
          </p:cNvSpPr>
          <p:nvPr>
            <p:ph type="sldNum" sz="quarter" idx="10"/>
          </p:nvPr>
        </p:nvSpPr>
        <p:spPr/>
        <p:txBody>
          <a:bodyPr/>
          <a:lstStyle/>
          <a:p>
            <a:fld id="{459C58CA-12E4-4F31-9B48-6F56F73F44E1}" type="slidenum">
              <a:rPr lang="en-US" smtClean="0"/>
              <a:pPr/>
              <a:t>50</a:t>
            </a:fld>
            <a:endParaRPr lang="en-US"/>
          </a:p>
        </p:txBody>
      </p:sp>
    </p:spTree>
    <p:extLst>
      <p:ext uri="{BB962C8B-B14F-4D97-AF65-F5344CB8AC3E}">
        <p14:creationId xmlns:p14="http://schemas.microsoft.com/office/powerpoint/2010/main" val="1506607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677863"/>
            <a:ext cx="6022975" cy="338931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9C58CA-12E4-4F31-9B48-6F56F73F44E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1586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vmlDrawing" Target="../drawings/vmlDrawing2.vml"/><Relationship Id="rId6" Type="http://schemas.openxmlformats.org/officeDocument/2006/relationships/tags" Target="../tags/tag25.xml"/><Relationship Id="rId11" Type="http://schemas.openxmlformats.org/officeDocument/2006/relationships/image" Target="../media/image8.png"/><Relationship Id="rId5" Type="http://schemas.openxmlformats.org/officeDocument/2006/relationships/tags" Target="../tags/tag24.xml"/><Relationship Id="rId10" Type="http://schemas.openxmlformats.org/officeDocument/2006/relationships/image" Target="../media/image7.emf"/><Relationship Id="rId4" Type="http://schemas.openxmlformats.org/officeDocument/2006/relationships/tags" Target="../tags/tag23.xml"/><Relationship Id="rId9" Type="http://schemas.openxmlformats.org/officeDocument/2006/relationships/oleObject" Target="../embeddings/oleObject2.bin"/></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33.xml"/><Relationship Id="rId3" Type="http://schemas.openxmlformats.org/officeDocument/2006/relationships/tags" Target="../tags/tag28.xml"/><Relationship Id="rId7" Type="http://schemas.openxmlformats.org/officeDocument/2006/relationships/tags" Target="../tags/tag32.xml"/><Relationship Id="rId2" Type="http://schemas.openxmlformats.org/officeDocument/2006/relationships/tags" Target="../tags/tag27.xml"/><Relationship Id="rId1" Type="http://schemas.openxmlformats.org/officeDocument/2006/relationships/vmlDrawing" Target="../drawings/vmlDrawing3.vml"/><Relationship Id="rId6" Type="http://schemas.openxmlformats.org/officeDocument/2006/relationships/tags" Target="../tags/tag31.xml"/><Relationship Id="rId11" Type="http://schemas.openxmlformats.org/officeDocument/2006/relationships/image" Target="../media/image5.emf"/><Relationship Id="rId5" Type="http://schemas.openxmlformats.org/officeDocument/2006/relationships/tags" Target="../tags/tag30.xml"/><Relationship Id="rId10" Type="http://schemas.openxmlformats.org/officeDocument/2006/relationships/oleObject" Target="../embeddings/oleObject3.bin"/><Relationship Id="rId4" Type="http://schemas.openxmlformats.org/officeDocument/2006/relationships/tags" Target="../tags/tag29.xml"/><Relationship Id="rId9"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vmlDrawing" Target="../drawings/vmlDrawing4.v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7.emf"/><Relationship Id="rId4" Type="http://schemas.openxmlformats.org/officeDocument/2006/relationships/tags" Target="../tags/tag36.xml"/><Relationship Id="rId9" Type="http://schemas.openxmlformats.org/officeDocument/2006/relationships/oleObject" Target="../embeddings/oleObject4.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vmlDrawing" Target="../drawings/vmlDrawing5.vml"/><Relationship Id="rId6" Type="http://schemas.openxmlformats.org/officeDocument/2006/relationships/tags" Target="../tags/tag44.xml"/><Relationship Id="rId5" Type="http://schemas.openxmlformats.org/officeDocument/2006/relationships/tags" Target="../tags/tag43.xml"/><Relationship Id="rId10" Type="http://schemas.openxmlformats.org/officeDocument/2006/relationships/image" Target="../media/image7.emf"/><Relationship Id="rId4" Type="http://schemas.openxmlformats.org/officeDocument/2006/relationships/tags" Target="../tags/tag42.xml"/><Relationship Id="rId9" Type="http://schemas.openxmlformats.org/officeDocument/2006/relationships/oleObject" Target="../embeddings/oleObject5.bin"/></Relationships>
</file>

<file path=ppt/slideLayouts/_rels/slideLayout2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vmlDrawing" Target="../drawings/vmlDrawing6.vml"/><Relationship Id="rId6" Type="http://schemas.openxmlformats.org/officeDocument/2006/relationships/tags" Target="../tags/tag50.xml"/><Relationship Id="rId5" Type="http://schemas.openxmlformats.org/officeDocument/2006/relationships/tags" Target="../tags/tag49.xml"/><Relationship Id="rId10" Type="http://schemas.openxmlformats.org/officeDocument/2006/relationships/image" Target="../media/image7.emf"/><Relationship Id="rId4" Type="http://schemas.openxmlformats.org/officeDocument/2006/relationships/tags" Target="../tags/tag48.xml"/><Relationship Id="rId9" Type="http://schemas.openxmlformats.org/officeDocument/2006/relationships/oleObject" Target="../embeddings/oleObject6.bin"/></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58.xml"/><Relationship Id="rId3" Type="http://schemas.openxmlformats.org/officeDocument/2006/relationships/tags" Target="../tags/tag53.xml"/><Relationship Id="rId7" Type="http://schemas.openxmlformats.org/officeDocument/2006/relationships/tags" Target="../tags/tag57.xml"/><Relationship Id="rId2" Type="http://schemas.openxmlformats.org/officeDocument/2006/relationships/tags" Target="../tags/tag52.xml"/><Relationship Id="rId1" Type="http://schemas.openxmlformats.org/officeDocument/2006/relationships/vmlDrawing" Target="../drawings/vmlDrawing7.vml"/><Relationship Id="rId6" Type="http://schemas.openxmlformats.org/officeDocument/2006/relationships/tags" Target="../tags/tag56.xml"/><Relationship Id="rId11" Type="http://schemas.openxmlformats.org/officeDocument/2006/relationships/image" Target="../media/image7.emf"/><Relationship Id="rId5" Type="http://schemas.openxmlformats.org/officeDocument/2006/relationships/tags" Target="../tags/tag55.xml"/><Relationship Id="rId10" Type="http://schemas.openxmlformats.org/officeDocument/2006/relationships/oleObject" Target="../embeddings/oleObject7.bin"/><Relationship Id="rId4" Type="http://schemas.openxmlformats.org/officeDocument/2006/relationships/tags" Target="../tags/tag54.xml"/><Relationship Id="rId9"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image" Target="../media/image6.png"/><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image" Target="../media/image5.emf"/><Relationship Id="rId2" Type="http://schemas.openxmlformats.org/officeDocument/2006/relationships/tags" Target="../tags/tag59.xml"/><Relationship Id="rId1" Type="http://schemas.openxmlformats.org/officeDocument/2006/relationships/vmlDrawing" Target="../drawings/vmlDrawing8.vml"/><Relationship Id="rId6" Type="http://schemas.openxmlformats.org/officeDocument/2006/relationships/tags" Target="../tags/tag63.xml"/><Relationship Id="rId11" Type="http://schemas.openxmlformats.org/officeDocument/2006/relationships/oleObject" Target="../embeddings/oleObject8.bin"/><Relationship Id="rId5" Type="http://schemas.openxmlformats.org/officeDocument/2006/relationships/tags" Target="../tags/tag62.xml"/><Relationship Id="rId10" Type="http://schemas.openxmlformats.org/officeDocument/2006/relationships/slideMaster" Target="../slideMasters/slideMaster2.xml"/><Relationship Id="rId4" Type="http://schemas.openxmlformats.org/officeDocument/2006/relationships/tags" Target="../tags/tag61.xml"/><Relationship Id="rId9" Type="http://schemas.openxmlformats.org/officeDocument/2006/relationships/tags" Target="../tags/tag66.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73.xml"/><Relationship Id="rId13" Type="http://schemas.openxmlformats.org/officeDocument/2006/relationships/image" Target="../media/image6.png"/><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image" Target="../media/image5.emf"/><Relationship Id="rId2" Type="http://schemas.openxmlformats.org/officeDocument/2006/relationships/tags" Target="../tags/tag67.xml"/><Relationship Id="rId1" Type="http://schemas.openxmlformats.org/officeDocument/2006/relationships/vmlDrawing" Target="../drawings/vmlDrawing9.vml"/><Relationship Id="rId6" Type="http://schemas.openxmlformats.org/officeDocument/2006/relationships/tags" Target="../tags/tag71.xml"/><Relationship Id="rId11" Type="http://schemas.openxmlformats.org/officeDocument/2006/relationships/oleObject" Target="../embeddings/oleObject9.bin"/><Relationship Id="rId5" Type="http://schemas.openxmlformats.org/officeDocument/2006/relationships/tags" Target="../tags/tag70.xml"/><Relationship Id="rId10" Type="http://schemas.openxmlformats.org/officeDocument/2006/relationships/slideMaster" Target="../slideMasters/slideMaster2.xml"/><Relationship Id="rId4" Type="http://schemas.openxmlformats.org/officeDocument/2006/relationships/tags" Target="../tags/tag69.xml"/><Relationship Id="rId9" Type="http://schemas.openxmlformats.org/officeDocument/2006/relationships/tags" Target="../tags/tag74.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81.xml"/><Relationship Id="rId13" Type="http://schemas.openxmlformats.org/officeDocument/2006/relationships/image" Target="../media/image6.png"/><Relationship Id="rId3" Type="http://schemas.openxmlformats.org/officeDocument/2006/relationships/tags" Target="../tags/tag76.xml"/><Relationship Id="rId7" Type="http://schemas.openxmlformats.org/officeDocument/2006/relationships/tags" Target="../tags/tag80.xml"/><Relationship Id="rId12" Type="http://schemas.openxmlformats.org/officeDocument/2006/relationships/image" Target="../media/image5.emf"/><Relationship Id="rId2" Type="http://schemas.openxmlformats.org/officeDocument/2006/relationships/tags" Target="../tags/tag75.xml"/><Relationship Id="rId1" Type="http://schemas.openxmlformats.org/officeDocument/2006/relationships/vmlDrawing" Target="../drawings/vmlDrawing10.vml"/><Relationship Id="rId6" Type="http://schemas.openxmlformats.org/officeDocument/2006/relationships/tags" Target="../tags/tag79.xml"/><Relationship Id="rId11" Type="http://schemas.openxmlformats.org/officeDocument/2006/relationships/oleObject" Target="../embeddings/oleObject10.bin"/><Relationship Id="rId5" Type="http://schemas.openxmlformats.org/officeDocument/2006/relationships/tags" Target="../tags/tag78.xml"/><Relationship Id="rId10" Type="http://schemas.openxmlformats.org/officeDocument/2006/relationships/slideMaster" Target="../slideMasters/slideMaster2.xml"/><Relationship Id="rId4" Type="http://schemas.openxmlformats.org/officeDocument/2006/relationships/tags" Target="../tags/tag77.xml"/><Relationship Id="rId9" Type="http://schemas.openxmlformats.org/officeDocument/2006/relationships/tags" Target="../tags/tag82.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image" Target="../media/image6.png"/><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image" Target="../media/image9.emf"/><Relationship Id="rId2" Type="http://schemas.openxmlformats.org/officeDocument/2006/relationships/tags" Target="../tags/tag83.xml"/><Relationship Id="rId1" Type="http://schemas.openxmlformats.org/officeDocument/2006/relationships/vmlDrawing" Target="../drawings/vmlDrawing11.vml"/><Relationship Id="rId6" Type="http://schemas.openxmlformats.org/officeDocument/2006/relationships/tags" Target="../tags/tag87.xml"/><Relationship Id="rId11" Type="http://schemas.openxmlformats.org/officeDocument/2006/relationships/oleObject" Target="../embeddings/oleObject11.bin"/><Relationship Id="rId5" Type="http://schemas.openxmlformats.org/officeDocument/2006/relationships/tags" Target="../tags/tag86.xml"/><Relationship Id="rId10" Type="http://schemas.openxmlformats.org/officeDocument/2006/relationships/slideMaster" Target="../slideMasters/slideMaster2.xml"/><Relationship Id="rId4" Type="http://schemas.openxmlformats.org/officeDocument/2006/relationships/tags" Target="../tags/tag85.xml"/><Relationship Id="rId9" Type="http://schemas.openxmlformats.org/officeDocument/2006/relationships/tags" Target="../tags/tag90.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image" Target="../media/image6.png"/><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image" Target="../media/image5.emf"/><Relationship Id="rId2" Type="http://schemas.openxmlformats.org/officeDocument/2006/relationships/tags" Target="../tags/tag91.xml"/><Relationship Id="rId1" Type="http://schemas.openxmlformats.org/officeDocument/2006/relationships/vmlDrawing" Target="../drawings/vmlDrawing12.vml"/><Relationship Id="rId6" Type="http://schemas.openxmlformats.org/officeDocument/2006/relationships/tags" Target="../tags/tag95.xml"/><Relationship Id="rId11" Type="http://schemas.openxmlformats.org/officeDocument/2006/relationships/oleObject" Target="../embeddings/oleObject12.bin"/><Relationship Id="rId5" Type="http://schemas.openxmlformats.org/officeDocument/2006/relationships/tags" Target="../tags/tag94.xml"/><Relationship Id="rId10" Type="http://schemas.openxmlformats.org/officeDocument/2006/relationships/slideMaster" Target="../slideMasters/slideMaster2.xml"/><Relationship Id="rId4" Type="http://schemas.openxmlformats.org/officeDocument/2006/relationships/tags" Target="../tags/tag93.xml"/><Relationship Id="rId9" Type="http://schemas.openxmlformats.org/officeDocument/2006/relationships/tags" Target="../tags/tag98.xml"/></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00.xml"/><Relationship Id="rId7" Type="http://schemas.openxmlformats.org/officeDocument/2006/relationships/tags" Target="../tags/tag104.xml"/><Relationship Id="rId2" Type="http://schemas.openxmlformats.org/officeDocument/2006/relationships/tags" Target="../tags/tag99.xml"/><Relationship Id="rId1" Type="http://schemas.openxmlformats.org/officeDocument/2006/relationships/vmlDrawing" Target="../drawings/vmlDrawing13.vml"/><Relationship Id="rId6" Type="http://schemas.openxmlformats.org/officeDocument/2006/relationships/tags" Target="../tags/tag103.xml"/><Relationship Id="rId11" Type="http://schemas.openxmlformats.org/officeDocument/2006/relationships/image" Target="../media/image6.png"/><Relationship Id="rId5" Type="http://schemas.openxmlformats.org/officeDocument/2006/relationships/tags" Target="../tags/tag102.xml"/><Relationship Id="rId10" Type="http://schemas.openxmlformats.org/officeDocument/2006/relationships/image" Target="../media/image7.emf"/><Relationship Id="rId4" Type="http://schemas.openxmlformats.org/officeDocument/2006/relationships/tags" Target="../tags/tag101.xml"/><Relationship Id="rId9" Type="http://schemas.openxmlformats.org/officeDocument/2006/relationships/oleObject" Target="../embeddings/oleObject13.bin"/></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106.xml"/><Relationship Id="rId7" Type="http://schemas.openxmlformats.org/officeDocument/2006/relationships/oleObject" Target="../embeddings/oleObject14.bin"/><Relationship Id="rId2" Type="http://schemas.openxmlformats.org/officeDocument/2006/relationships/tags" Target="../tags/tag105.xml"/><Relationship Id="rId1" Type="http://schemas.openxmlformats.org/officeDocument/2006/relationships/vmlDrawing" Target="../drawings/vmlDrawing14.vml"/><Relationship Id="rId6" Type="http://schemas.openxmlformats.org/officeDocument/2006/relationships/slideMaster" Target="../slideMasters/slideMaster2.xml"/><Relationship Id="rId5" Type="http://schemas.openxmlformats.org/officeDocument/2006/relationships/tags" Target="../tags/tag108.xml"/><Relationship Id="rId4" Type="http://schemas.openxmlformats.org/officeDocument/2006/relationships/tags" Target="../tags/tag107.xml"/><Relationship Id="rId9"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image" Target="../media/image10.png"/><Relationship Id="rId2" Type="http://schemas.openxmlformats.org/officeDocument/2006/relationships/tags" Target="../tags/tag109.xml"/><Relationship Id="rId1" Type="http://schemas.openxmlformats.org/officeDocument/2006/relationships/vmlDrawing" Target="../drawings/vmlDrawing15.vml"/><Relationship Id="rId6" Type="http://schemas.openxmlformats.org/officeDocument/2006/relationships/image" Target="../media/image7.emf"/><Relationship Id="rId5" Type="http://schemas.openxmlformats.org/officeDocument/2006/relationships/oleObject" Target="../embeddings/oleObject15.bin"/><Relationship Id="rId4"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112.xml"/><Relationship Id="rId7" Type="http://schemas.openxmlformats.org/officeDocument/2006/relationships/image" Target="../media/image7.emf"/><Relationship Id="rId2" Type="http://schemas.openxmlformats.org/officeDocument/2006/relationships/tags" Target="../tags/tag111.xml"/><Relationship Id="rId1" Type="http://schemas.openxmlformats.org/officeDocument/2006/relationships/vmlDrawing" Target="../drawings/vmlDrawing16.vml"/><Relationship Id="rId6" Type="http://schemas.openxmlformats.org/officeDocument/2006/relationships/oleObject" Target="../embeddings/oleObject16.bin"/><Relationship Id="rId5" Type="http://schemas.openxmlformats.org/officeDocument/2006/relationships/slideMaster" Target="../slideMasters/slideMaster2.xml"/><Relationship Id="rId4" Type="http://schemas.openxmlformats.org/officeDocument/2006/relationships/tags" Target="../tags/tag11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5.xml"/><Relationship Id="rId4" Type="http://schemas.openxmlformats.org/officeDocument/2006/relationships/image" Target="../media/image18.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ay">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3556820-5BD6-7C41-9F35-0709DCBA7BA6}"/>
              </a:ext>
            </a:extLst>
          </p:cNvPr>
          <p:cNvSpPr>
            <a:spLocks/>
          </p:cNvSpPr>
          <p:nvPr userDrawn="1"/>
        </p:nvSpPr>
        <p:spPr>
          <a:xfrm>
            <a:off x="595" y="135815"/>
            <a:ext cx="9142810" cy="4435116"/>
          </a:xfrm>
          <a:prstGeom prst="rect">
            <a:avLst/>
          </a:prstGeom>
          <a:solidFill>
            <a:srgbClr val="576F7F"/>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solidFill>
                <a:schemeClr val="bg1"/>
              </a:solidFill>
            </a:endParaRPr>
          </a:p>
        </p:txBody>
      </p: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17" name="Title 1">
            <a:extLst>
              <a:ext uri="{FF2B5EF4-FFF2-40B4-BE49-F238E27FC236}">
                <a16:creationId xmlns:a16="http://schemas.microsoft.com/office/drawing/2014/main" id="{723EBEA2-C871-924D-9669-D4CEBEA34A2B}"/>
              </a:ext>
            </a:extLst>
          </p:cNvPr>
          <p:cNvSpPr>
            <a:spLocks noGrp="1"/>
          </p:cNvSpPr>
          <p:nvPr>
            <p:ph type="ctrTitle" hasCustomPrompt="1"/>
          </p:nvPr>
        </p:nvSpPr>
        <p:spPr>
          <a:xfrm>
            <a:off x="850811" y="1885950"/>
            <a:ext cx="7685087" cy="1211898"/>
          </a:xfrm>
        </p:spPr>
        <p:txBody>
          <a:bodyPr lIns="0" tIns="0" rIns="0" bIns="0">
            <a:normAutofit/>
          </a:bodyPr>
          <a:lstStyle>
            <a:lvl1pPr>
              <a:defRPr sz="3000" b="0" i="0" baseline="0">
                <a:solidFill>
                  <a:schemeClr val="bg1"/>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br>
              <a:rPr lang="en-US" dirty="0"/>
            </a:br>
            <a:r>
              <a:rPr lang="en-US" dirty="0"/>
              <a:t>2nd line</a:t>
            </a:r>
          </a:p>
        </p:txBody>
      </p:sp>
      <p:sp>
        <p:nvSpPr>
          <p:cNvPr id="8" name="Text Placeholder 7">
            <a:extLst>
              <a:ext uri="{FF2B5EF4-FFF2-40B4-BE49-F238E27FC236}">
                <a16:creationId xmlns:a16="http://schemas.microsoft.com/office/drawing/2014/main" id="{C73C284A-D09B-B543-AF7E-5F419F34CE5B}"/>
              </a:ext>
            </a:extLst>
          </p:cNvPr>
          <p:cNvSpPr>
            <a:spLocks noGrp="1"/>
          </p:cNvSpPr>
          <p:nvPr>
            <p:ph type="body" sz="quarter" idx="14"/>
          </p:nvPr>
        </p:nvSpPr>
        <p:spPr>
          <a:xfrm>
            <a:off x="850593" y="3171826"/>
            <a:ext cx="1092851" cy="1113356"/>
          </a:xfrm>
        </p:spPr>
        <p:txBody>
          <a:bodyPr>
            <a:normAutofit/>
          </a:bodyPr>
          <a:lstStyle>
            <a:lvl1pPr>
              <a:defRPr sz="1000">
                <a:solidFill>
                  <a:schemeClr val="bg1"/>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32" name="Text Placeholder 7">
            <a:extLst>
              <a:ext uri="{FF2B5EF4-FFF2-40B4-BE49-F238E27FC236}">
                <a16:creationId xmlns:a16="http://schemas.microsoft.com/office/drawing/2014/main" id="{81E09265-B90B-4F4C-A68D-386E7DC88C22}"/>
              </a:ext>
            </a:extLst>
          </p:cNvPr>
          <p:cNvSpPr>
            <a:spLocks noGrp="1"/>
          </p:cNvSpPr>
          <p:nvPr>
            <p:ph type="body" sz="quarter" idx="15"/>
          </p:nvPr>
        </p:nvSpPr>
        <p:spPr>
          <a:xfrm>
            <a:off x="1998760" y="3171826"/>
            <a:ext cx="1092851" cy="1113356"/>
          </a:xfrm>
        </p:spPr>
        <p:txBody>
          <a:bodyPr>
            <a:normAutofit/>
          </a:bodyPr>
          <a:lstStyle>
            <a:lvl1pPr>
              <a:defRPr sz="1000">
                <a:solidFill>
                  <a:schemeClr val="bg1"/>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3" name="Straight Connector 2"/>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D31C6030-EC57-4345-A969-295FDE90F6E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3095223856"/>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144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Yellow">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3556820-5BD6-7C41-9F35-0709DCBA7BA6}"/>
              </a:ext>
            </a:extLst>
          </p:cNvPr>
          <p:cNvSpPr>
            <a:spLocks/>
          </p:cNvSpPr>
          <p:nvPr userDrawn="1"/>
        </p:nvSpPr>
        <p:spPr>
          <a:xfrm>
            <a:off x="595" y="135815"/>
            <a:ext cx="9142810" cy="4435116"/>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576F7F"/>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6" name="Title 1">
            <a:extLst>
              <a:ext uri="{FF2B5EF4-FFF2-40B4-BE49-F238E27FC236}">
                <a16:creationId xmlns:a16="http://schemas.microsoft.com/office/drawing/2014/main" id="{0FAE0E86-F5B0-2643-9F7C-9B5DF5AB2A62}"/>
              </a:ext>
            </a:extLst>
          </p:cNvPr>
          <p:cNvSpPr>
            <a:spLocks noGrp="1"/>
          </p:cNvSpPr>
          <p:nvPr>
            <p:ph type="ctrTitle" hasCustomPrompt="1"/>
          </p:nvPr>
        </p:nvSpPr>
        <p:spPr>
          <a:xfrm>
            <a:off x="850811" y="1885950"/>
            <a:ext cx="7685087" cy="1211898"/>
          </a:xfrm>
        </p:spPr>
        <p:txBody>
          <a:bodyPr lIns="0" tIns="0" rIns="0" bIns="0">
            <a:normAutofit/>
          </a:bodyPr>
          <a:lstStyle>
            <a:lvl1pPr>
              <a:defRPr sz="3000" b="0" i="0" baseline="0">
                <a:solidFill>
                  <a:schemeClr val="tx1"/>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br>
              <a:rPr lang="en-US" dirty="0"/>
            </a:br>
            <a:r>
              <a:rPr lang="en-US" dirty="0"/>
              <a:t>2nd line</a:t>
            </a:r>
          </a:p>
        </p:txBody>
      </p:sp>
      <p:sp>
        <p:nvSpPr>
          <p:cNvPr id="31" name="Text Placeholder 7">
            <a:extLst>
              <a:ext uri="{FF2B5EF4-FFF2-40B4-BE49-F238E27FC236}">
                <a16:creationId xmlns:a16="http://schemas.microsoft.com/office/drawing/2014/main" id="{4311E8C8-3143-A74B-8FDA-F85A6F535B0E}"/>
              </a:ext>
            </a:extLst>
          </p:cNvPr>
          <p:cNvSpPr>
            <a:spLocks noGrp="1"/>
          </p:cNvSpPr>
          <p:nvPr>
            <p:ph type="body" sz="quarter" idx="14"/>
          </p:nvPr>
        </p:nvSpPr>
        <p:spPr>
          <a:xfrm>
            <a:off x="850593" y="3171826"/>
            <a:ext cx="1092851" cy="1113356"/>
          </a:xfrm>
        </p:spPr>
        <p:txBody>
          <a:bodyPr>
            <a:normAutofit/>
          </a:bodyPr>
          <a:lstStyle>
            <a:lvl1pPr>
              <a:defRPr sz="1000">
                <a:solidFill>
                  <a:schemeClr val="tx1"/>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32" name="Text Placeholder 7">
            <a:extLst>
              <a:ext uri="{FF2B5EF4-FFF2-40B4-BE49-F238E27FC236}">
                <a16:creationId xmlns:a16="http://schemas.microsoft.com/office/drawing/2014/main" id="{9B12BEB6-E28E-0A42-AF4D-0E33CBE7B6D1}"/>
              </a:ext>
            </a:extLst>
          </p:cNvPr>
          <p:cNvSpPr>
            <a:spLocks noGrp="1"/>
          </p:cNvSpPr>
          <p:nvPr>
            <p:ph type="body" sz="quarter" idx="15"/>
          </p:nvPr>
        </p:nvSpPr>
        <p:spPr>
          <a:xfrm>
            <a:off x="1998760" y="3171826"/>
            <a:ext cx="1092851" cy="1113356"/>
          </a:xfrm>
        </p:spPr>
        <p:txBody>
          <a:bodyPr>
            <a:normAutofit/>
          </a:bodyPr>
          <a:lstStyle>
            <a:lvl1pPr>
              <a:defRPr sz="1000">
                <a:solidFill>
                  <a:schemeClr val="tx1"/>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9" name="Straight Connector 8"/>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D045064D-3D22-9C4A-A0C7-03C810BAC12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1731632763"/>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144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 Gray">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3556820-5BD6-7C41-9F35-0709DCBA7BA6}"/>
              </a:ext>
            </a:extLst>
          </p:cNvPr>
          <p:cNvSpPr>
            <a:spLocks/>
          </p:cNvSpPr>
          <p:nvPr userDrawn="1"/>
        </p:nvSpPr>
        <p:spPr>
          <a:xfrm>
            <a:off x="595" y="135815"/>
            <a:ext cx="9142810" cy="4435116"/>
          </a:xfrm>
          <a:prstGeom prst="rect">
            <a:avLst/>
          </a:prstGeom>
          <a:solidFill>
            <a:srgbClr val="576F7F"/>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1" name="Slide Number Placeholder 6">
            <a:extLst>
              <a:ext uri="{FF2B5EF4-FFF2-40B4-BE49-F238E27FC236}">
                <a16:creationId xmlns:a16="http://schemas.microsoft.com/office/drawing/2014/main" id="{94254CDA-9455-1F48-A703-E7C2342F39CF}"/>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sp>
        <p:nvSpPr>
          <p:cNvPr id="14" name="Title 1">
            <a:extLst>
              <a:ext uri="{FF2B5EF4-FFF2-40B4-BE49-F238E27FC236}">
                <a16:creationId xmlns:a16="http://schemas.microsoft.com/office/drawing/2014/main" id="{3F940754-C6EA-AC4C-8314-59739CD84FF9}"/>
              </a:ext>
            </a:extLst>
          </p:cNvPr>
          <p:cNvSpPr>
            <a:spLocks noGrp="1"/>
          </p:cNvSpPr>
          <p:nvPr>
            <p:ph type="ctrTitle" hasCustomPrompt="1"/>
          </p:nvPr>
        </p:nvSpPr>
        <p:spPr>
          <a:xfrm>
            <a:off x="850811" y="2074227"/>
            <a:ext cx="7685087" cy="1211898"/>
          </a:xfrm>
        </p:spPr>
        <p:txBody>
          <a:bodyPr lIns="0" tIns="0" rIns="0" bIns="0">
            <a:normAutofit/>
          </a:bodyPr>
          <a:lstStyle>
            <a:lvl1pPr>
              <a:defRPr sz="3000" b="0" i="0" baseline="0">
                <a:solidFill>
                  <a:schemeClr val="bg1"/>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br>
              <a:rPr lang="en-US" dirty="0"/>
            </a:br>
            <a:r>
              <a:rPr lang="en-US" dirty="0"/>
              <a:t>2nd line</a:t>
            </a:r>
          </a:p>
        </p:txBody>
      </p:sp>
      <p:cxnSp>
        <p:nvCxnSpPr>
          <p:cNvPr id="7" name="Straight Connector 6"/>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1D5DECE-0313-1A46-9013-164EAB78DF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3384602580"/>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144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Yellow">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3556820-5BD6-7C41-9F35-0709DCBA7BA6}"/>
              </a:ext>
            </a:extLst>
          </p:cNvPr>
          <p:cNvSpPr>
            <a:spLocks/>
          </p:cNvSpPr>
          <p:nvPr userDrawn="1"/>
        </p:nvSpPr>
        <p:spPr>
          <a:xfrm>
            <a:off x="595" y="135815"/>
            <a:ext cx="9142810" cy="4435116"/>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b="0" cap="none" spc="0">
              <a:ln>
                <a:noFill/>
              </a:ln>
              <a:solidFill>
                <a:schemeClr val="tx1"/>
              </a:solidFill>
              <a:effectLst/>
            </a:endParaRPr>
          </a:p>
        </p:txBody>
      </p: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576F7F"/>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1" name="Title 1">
            <a:extLst>
              <a:ext uri="{FF2B5EF4-FFF2-40B4-BE49-F238E27FC236}">
                <a16:creationId xmlns:a16="http://schemas.microsoft.com/office/drawing/2014/main" id="{F7B7FAD3-3A70-6441-A8ED-D420541B3A87}"/>
              </a:ext>
            </a:extLst>
          </p:cNvPr>
          <p:cNvSpPr>
            <a:spLocks noGrp="1"/>
          </p:cNvSpPr>
          <p:nvPr>
            <p:ph type="ctrTitle" hasCustomPrompt="1"/>
          </p:nvPr>
        </p:nvSpPr>
        <p:spPr>
          <a:xfrm>
            <a:off x="850811" y="2074227"/>
            <a:ext cx="7685087" cy="1211898"/>
          </a:xfrm>
        </p:spPr>
        <p:txBody>
          <a:bodyPr lIns="0" tIns="0" rIns="0" bIns="0">
            <a:normAutofit/>
          </a:bodyPr>
          <a:lstStyle>
            <a:lvl1pPr>
              <a:defRPr sz="3000" b="0" i="0" baseline="0">
                <a:solidFill>
                  <a:schemeClr val="tx1"/>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br>
              <a:rPr lang="en-US" dirty="0"/>
            </a:br>
            <a:r>
              <a:rPr lang="en-US" dirty="0"/>
              <a:t>2nd line</a:t>
            </a:r>
          </a:p>
        </p:txBody>
      </p:sp>
      <p:cxnSp>
        <p:nvCxnSpPr>
          <p:cNvPr id="7" name="Straight Connector 6"/>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1AD3D01-78F5-ED47-B2E0-A3C23807EC5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2380309101"/>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144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 White">
    <p:spTree>
      <p:nvGrpSpPr>
        <p:cNvPr id="1" name=""/>
        <p:cNvGrpSpPr/>
        <p:nvPr/>
      </p:nvGrpSpPr>
      <p:grpSpPr>
        <a:xfrm>
          <a:off x="0" y="0"/>
          <a:ext cx="0" cy="0"/>
          <a:chOff x="0" y="0"/>
          <a:chExt cx="0" cy="0"/>
        </a:xfrm>
      </p:grpSpPr>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17" name="Title 1">
            <a:extLst>
              <a:ext uri="{FF2B5EF4-FFF2-40B4-BE49-F238E27FC236}">
                <a16:creationId xmlns:a16="http://schemas.microsoft.com/office/drawing/2014/main" id="{827B5FC5-D8F1-064D-8DDF-573695AF66C8}"/>
              </a:ext>
            </a:extLst>
          </p:cNvPr>
          <p:cNvSpPr>
            <a:spLocks noGrp="1"/>
          </p:cNvSpPr>
          <p:nvPr>
            <p:ph type="ctrTitle" hasCustomPrompt="1"/>
          </p:nvPr>
        </p:nvSpPr>
        <p:spPr>
          <a:xfrm>
            <a:off x="850811" y="2074227"/>
            <a:ext cx="7685087" cy="1211898"/>
          </a:xfrm>
        </p:spPr>
        <p:txBody>
          <a:bodyPr lIns="0" tIns="0" rIns="0" bIns="0">
            <a:normAutofit/>
          </a:bodyPr>
          <a:lstStyle>
            <a:lvl1pPr>
              <a:defRPr sz="30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br>
              <a:rPr lang="en-US" dirty="0"/>
            </a:br>
            <a:r>
              <a:rPr lang="en-US" dirty="0"/>
              <a:t>2nd line</a:t>
            </a:r>
          </a:p>
        </p:txBody>
      </p:sp>
      <p:cxnSp>
        <p:nvCxnSpPr>
          <p:cNvPr id="8" name="Straight Connector 7"/>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2808CABA-8A2F-194F-A276-432D94B5965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4142930216"/>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lide — 01">
    <p:spTree>
      <p:nvGrpSpPr>
        <p:cNvPr id="1" name=""/>
        <p:cNvGrpSpPr/>
        <p:nvPr/>
      </p:nvGrpSpPr>
      <p:grpSpPr>
        <a:xfrm>
          <a:off x="0" y="0"/>
          <a:ext cx="0" cy="0"/>
          <a:chOff x="0" y="0"/>
          <a:chExt cx="0" cy="0"/>
        </a:xfrm>
      </p:grpSpPr>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17" name="Picture Placeholder 4">
            <a:extLst>
              <a:ext uri="{FF2B5EF4-FFF2-40B4-BE49-F238E27FC236}">
                <a16:creationId xmlns:a16="http://schemas.microsoft.com/office/drawing/2014/main" id="{389C38FD-514A-3045-9263-6A1BF07AB988}"/>
              </a:ext>
            </a:extLst>
          </p:cNvPr>
          <p:cNvSpPr>
            <a:spLocks noGrp="1"/>
          </p:cNvSpPr>
          <p:nvPr>
            <p:ph type="pic" sz="quarter" idx="21"/>
          </p:nvPr>
        </p:nvSpPr>
        <p:spPr>
          <a:xfrm>
            <a:off x="-11976" y="135816"/>
            <a:ext cx="9155976" cy="4435117"/>
          </a:xfrm>
          <a:prstGeom prst="rect">
            <a:avLst/>
          </a:prstGeom>
        </p:spPr>
        <p:txBody>
          <a:bodyPr/>
          <a:lstStyle/>
          <a:p>
            <a:endParaRPr lang="en-US"/>
          </a:p>
        </p:txBody>
      </p:sp>
      <p:sp>
        <p:nvSpPr>
          <p:cNvPr id="21" name="Rectangle 20">
            <a:extLst>
              <a:ext uri="{FF2B5EF4-FFF2-40B4-BE49-F238E27FC236}">
                <a16:creationId xmlns:a16="http://schemas.microsoft.com/office/drawing/2014/main" id="{7F51C926-0B7B-F040-990F-6DAD17F61D10}"/>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cxnSp>
        <p:nvCxnSpPr>
          <p:cNvPr id="6" name="Straight Connector 5"/>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76EC4711-5A15-DB4F-B07C-18864F6946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489706701"/>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144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lide — 02">
    <p:spTree>
      <p:nvGrpSpPr>
        <p:cNvPr id="1" name=""/>
        <p:cNvGrpSpPr/>
        <p:nvPr/>
      </p:nvGrpSpPr>
      <p:grpSpPr>
        <a:xfrm>
          <a:off x="0" y="0"/>
          <a:ext cx="0" cy="0"/>
          <a:chOff x="0" y="0"/>
          <a:chExt cx="0" cy="0"/>
        </a:xfrm>
      </p:grpSpPr>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2" name="Picture Placeholder 4">
            <a:extLst>
              <a:ext uri="{FF2B5EF4-FFF2-40B4-BE49-F238E27FC236}">
                <a16:creationId xmlns:a16="http://schemas.microsoft.com/office/drawing/2014/main" id="{C16D0DC0-1B50-B44F-A922-A1E6CBC25C7B}"/>
              </a:ext>
            </a:extLst>
          </p:cNvPr>
          <p:cNvSpPr>
            <a:spLocks noGrp="1"/>
          </p:cNvSpPr>
          <p:nvPr>
            <p:ph type="pic" sz="quarter" idx="21"/>
          </p:nvPr>
        </p:nvSpPr>
        <p:spPr>
          <a:xfrm>
            <a:off x="429167" y="428626"/>
            <a:ext cx="8280141" cy="3857625"/>
          </a:xfrm>
          <a:prstGeom prst="rect">
            <a:avLst/>
          </a:prstGeom>
        </p:spPr>
        <p:txBody>
          <a:bodyPr/>
          <a:lstStyle/>
          <a:p>
            <a:endParaRPr lang="en-US"/>
          </a:p>
        </p:txBody>
      </p:sp>
      <p:cxnSp>
        <p:nvCxnSpPr>
          <p:cNvPr id="8" name="Straight Connector 7"/>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3BC28BCA-418E-1D4B-BC0F-154166AF6DC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1878107287"/>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441">
          <p15:clr>
            <a:srgbClr val="FBAE40"/>
          </p15:clr>
        </p15:guide>
        <p15:guide id="11" pos="792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 01">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8285671"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1" name="Text Placeholder 7">
            <a:extLst>
              <a:ext uri="{FF2B5EF4-FFF2-40B4-BE49-F238E27FC236}">
                <a16:creationId xmlns:a16="http://schemas.microsoft.com/office/drawing/2014/main" id="{3A2D9A2B-8B34-F540-99A1-C92EEC6DA8F4}"/>
              </a:ext>
            </a:extLst>
          </p:cNvPr>
          <p:cNvSpPr>
            <a:spLocks noGrp="1"/>
          </p:cNvSpPr>
          <p:nvPr>
            <p:ph type="body" sz="quarter" idx="14"/>
          </p:nvPr>
        </p:nvSpPr>
        <p:spPr>
          <a:xfrm>
            <a:off x="429164" y="1182283"/>
            <a:ext cx="8285672" cy="2852848"/>
          </a:xfrm>
        </p:spPr>
        <p:txBody>
          <a:bodyPr>
            <a:normAutofit/>
          </a:bodyPr>
          <a:lstStyle>
            <a:lvl1pPr marL="287916" indent="-287916">
              <a:buFont typeface="Arial" panose="020B0604020202020204" pitchFamily="34" charset="0"/>
              <a:buChar char="•"/>
              <a:defRPr sz="20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8" name="Straight Connector 7"/>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F1190083-5A6B-2F4A-A203-4D70DF7EE80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3282133496"/>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 02">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8285671"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6" name="Text Placeholder 7">
            <a:extLst>
              <a:ext uri="{FF2B5EF4-FFF2-40B4-BE49-F238E27FC236}">
                <a16:creationId xmlns:a16="http://schemas.microsoft.com/office/drawing/2014/main" id="{712FB6B8-B494-0F4A-88E7-5A10924214A0}"/>
              </a:ext>
            </a:extLst>
          </p:cNvPr>
          <p:cNvSpPr>
            <a:spLocks noGrp="1"/>
          </p:cNvSpPr>
          <p:nvPr>
            <p:ph type="body" sz="quarter" idx="15"/>
          </p:nvPr>
        </p:nvSpPr>
        <p:spPr>
          <a:xfrm>
            <a:off x="429164" y="1182282"/>
            <a:ext cx="8285672" cy="1447685"/>
          </a:xfrm>
        </p:spPr>
        <p:txBody>
          <a:bodyPr>
            <a:normAutofit/>
          </a:bodyPr>
          <a:lstStyle>
            <a:lvl1pPr>
              <a:defRPr sz="20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27" name="Text Placeholder 7">
            <a:extLst>
              <a:ext uri="{FF2B5EF4-FFF2-40B4-BE49-F238E27FC236}">
                <a16:creationId xmlns:a16="http://schemas.microsoft.com/office/drawing/2014/main" id="{E07D1BF5-CC75-D548-877A-F9B67A02FBA6}"/>
              </a:ext>
            </a:extLst>
          </p:cNvPr>
          <p:cNvSpPr>
            <a:spLocks noGrp="1"/>
          </p:cNvSpPr>
          <p:nvPr>
            <p:ph type="body" sz="quarter" idx="16"/>
          </p:nvPr>
        </p:nvSpPr>
        <p:spPr>
          <a:xfrm>
            <a:off x="429166" y="2918215"/>
            <a:ext cx="4005509" cy="1368037"/>
          </a:xfrm>
        </p:spPr>
        <p:txBody>
          <a:bodyPr>
            <a:normAutofit/>
          </a:bodyPr>
          <a:lstStyle>
            <a:lvl1pPr marL="191944" indent="-191944">
              <a:buFont typeface="Arial" panose="020B0604020202020204" pitchFamily="34" charset="0"/>
              <a:buChar char="•"/>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28" name="Text Placeholder 7">
            <a:extLst>
              <a:ext uri="{FF2B5EF4-FFF2-40B4-BE49-F238E27FC236}">
                <a16:creationId xmlns:a16="http://schemas.microsoft.com/office/drawing/2014/main" id="{CE106A9F-1969-0644-9A50-A23079A8A24E}"/>
              </a:ext>
            </a:extLst>
          </p:cNvPr>
          <p:cNvSpPr>
            <a:spLocks noGrp="1"/>
          </p:cNvSpPr>
          <p:nvPr>
            <p:ph type="body" sz="quarter" idx="17"/>
          </p:nvPr>
        </p:nvSpPr>
        <p:spPr>
          <a:xfrm>
            <a:off x="4714858" y="2918215"/>
            <a:ext cx="4005509" cy="1368037"/>
          </a:xfrm>
        </p:spPr>
        <p:txBody>
          <a:bodyPr>
            <a:normAutofit/>
          </a:bodyPr>
          <a:lstStyle>
            <a:lvl1pPr marL="191944" indent="-191944">
              <a:buFont typeface="Arial" panose="020B0604020202020204" pitchFamily="34" charset="0"/>
              <a:buChar char="•"/>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10" name="Straight Connector 9"/>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398A158A-8DC4-DC4D-89C3-EB910190CDF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544835228"/>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921">
          <p15:clr>
            <a:srgbClr val="FBAE40"/>
          </p15:clr>
        </p15:guide>
        <p15:guide id="11" pos="744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Text Slide — 01">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4005509"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2" name="Picture Placeholder 4">
            <a:extLst>
              <a:ext uri="{FF2B5EF4-FFF2-40B4-BE49-F238E27FC236}">
                <a16:creationId xmlns:a16="http://schemas.microsoft.com/office/drawing/2014/main" id="{C16D0DC0-1B50-B44F-A922-A1E6CBC25C7B}"/>
              </a:ext>
            </a:extLst>
          </p:cNvPr>
          <p:cNvSpPr>
            <a:spLocks noGrp="1"/>
          </p:cNvSpPr>
          <p:nvPr>
            <p:ph type="pic" sz="quarter" idx="21"/>
          </p:nvPr>
        </p:nvSpPr>
        <p:spPr>
          <a:xfrm>
            <a:off x="4714859" y="428626"/>
            <a:ext cx="3994449" cy="3857625"/>
          </a:xfrm>
          <a:prstGeom prst="rect">
            <a:avLst/>
          </a:prstGeom>
        </p:spPr>
        <p:txBody>
          <a:bodyPr/>
          <a:lstStyle/>
          <a:p>
            <a:endParaRPr lang="en-US"/>
          </a:p>
        </p:txBody>
      </p:sp>
      <p:sp>
        <p:nvSpPr>
          <p:cNvPr id="23" name="Text Placeholder 7">
            <a:extLst>
              <a:ext uri="{FF2B5EF4-FFF2-40B4-BE49-F238E27FC236}">
                <a16:creationId xmlns:a16="http://schemas.microsoft.com/office/drawing/2014/main" id="{F557ABA0-2CF0-894D-BFC5-E24C93581EC6}"/>
              </a:ext>
            </a:extLst>
          </p:cNvPr>
          <p:cNvSpPr>
            <a:spLocks noGrp="1"/>
          </p:cNvSpPr>
          <p:nvPr>
            <p:ph type="body" sz="quarter" idx="15"/>
          </p:nvPr>
        </p:nvSpPr>
        <p:spPr>
          <a:xfrm>
            <a:off x="429166" y="1182282"/>
            <a:ext cx="4005509" cy="1447685"/>
          </a:xfrm>
        </p:spPr>
        <p:txBody>
          <a:bodyPr>
            <a:normAutofit/>
          </a:bodyPr>
          <a:lstStyle>
            <a:lvl1pPr>
              <a:defRPr sz="20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24" name="Text Placeholder 7">
            <a:extLst>
              <a:ext uri="{FF2B5EF4-FFF2-40B4-BE49-F238E27FC236}">
                <a16:creationId xmlns:a16="http://schemas.microsoft.com/office/drawing/2014/main" id="{CA97B1A4-557A-8842-A7CF-CEF459F857B2}"/>
              </a:ext>
            </a:extLst>
          </p:cNvPr>
          <p:cNvSpPr>
            <a:spLocks noGrp="1"/>
          </p:cNvSpPr>
          <p:nvPr>
            <p:ph type="body" sz="quarter" idx="16"/>
          </p:nvPr>
        </p:nvSpPr>
        <p:spPr>
          <a:xfrm>
            <a:off x="429166" y="2918215"/>
            <a:ext cx="4005509" cy="1368037"/>
          </a:xfrm>
        </p:spPr>
        <p:txBody>
          <a:bodyPr>
            <a:normAutofit/>
          </a:bodyPr>
          <a:lstStyle>
            <a:lvl1pPr marL="191944" indent="-191944">
              <a:buFont typeface="Arial" panose="020B0604020202020204" pitchFamily="34" charset="0"/>
              <a:buNone/>
              <a:defRPr sz="20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10" name="Straight Connector 9"/>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2FF28714-AD05-8348-9623-425E3EE1BCC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702075333"/>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441">
          <p15:clr>
            <a:srgbClr val="FBAE40"/>
          </p15:clr>
        </p15:guide>
        <p15:guide id="11" pos="792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lated Ses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65D3A0F-4E13-B64E-8B8C-D4EB945B0DA3}"/>
              </a:ext>
            </a:extLst>
          </p:cNvPr>
          <p:cNvSpPr>
            <a:spLocks/>
          </p:cNvSpPr>
          <p:nvPr userDrawn="1"/>
        </p:nvSpPr>
        <p:spPr>
          <a:xfrm>
            <a:off x="595" y="135815"/>
            <a:ext cx="9142810" cy="4435116"/>
          </a:xfrm>
          <a:prstGeom prst="rect">
            <a:avLst/>
          </a:prstGeom>
          <a:solidFill>
            <a:srgbClr val="576F7F"/>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Rectangle 13">
            <a:extLst>
              <a:ext uri="{FF2B5EF4-FFF2-40B4-BE49-F238E27FC236}">
                <a16:creationId xmlns:a16="http://schemas.microsoft.com/office/drawing/2014/main" id="{9ACCED85-68A1-7541-8685-D19D9BF3642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6" name="Title 1">
            <a:extLst>
              <a:ext uri="{FF2B5EF4-FFF2-40B4-BE49-F238E27FC236}">
                <a16:creationId xmlns:a16="http://schemas.microsoft.com/office/drawing/2014/main" id="{2B8CF391-38BE-E24E-A9EE-6F111FCAB660}"/>
              </a:ext>
            </a:extLst>
          </p:cNvPr>
          <p:cNvSpPr>
            <a:spLocks noGrp="1"/>
          </p:cNvSpPr>
          <p:nvPr>
            <p:ph type="ctrTitle"/>
          </p:nvPr>
        </p:nvSpPr>
        <p:spPr>
          <a:xfrm>
            <a:off x="429166" y="428625"/>
            <a:ext cx="8285671" cy="457192"/>
          </a:xfrm>
        </p:spPr>
        <p:txBody>
          <a:bodyPr lIns="0" tIns="0" rIns="0" bIns="0">
            <a:normAutofit/>
          </a:bodyPr>
          <a:lstStyle>
            <a:lvl1pPr>
              <a:defRPr sz="2900" b="0" i="0" baseline="0">
                <a:solidFill>
                  <a:schemeClr val="bg1"/>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sp>
        <p:nvSpPr>
          <p:cNvPr id="7" name="Slide Number Placeholder 6">
            <a:extLst>
              <a:ext uri="{FF2B5EF4-FFF2-40B4-BE49-F238E27FC236}">
                <a16:creationId xmlns:a16="http://schemas.microsoft.com/office/drawing/2014/main" id="{E2D0FDD6-D981-924A-97D2-C6966C20402D}"/>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sp>
        <p:nvSpPr>
          <p:cNvPr id="8" name="Content Placeholder 4">
            <a:extLst>
              <a:ext uri="{FF2B5EF4-FFF2-40B4-BE49-F238E27FC236}">
                <a16:creationId xmlns:a16="http://schemas.microsoft.com/office/drawing/2014/main" id="{05DD83B1-6F2E-EF43-9EB8-575A29341B09}"/>
              </a:ext>
            </a:extLst>
          </p:cNvPr>
          <p:cNvSpPr>
            <a:spLocks noGrp="1"/>
          </p:cNvSpPr>
          <p:nvPr>
            <p:ph sz="quarter" idx="16" hasCustomPrompt="1"/>
          </p:nvPr>
        </p:nvSpPr>
        <p:spPr>
          <a:xfrm>
            <a:off x="429165" y="1170497"/>
            <a:ext cx="3999979" cy="3114675"/>
          </a:xfrm>
          <a:prstGeom prst="rect">
            <a:avLst/>
          </a:prstGeom>
        </p:spPr>
        <p:txBody>
          <a:bodyPr>
            <a:normAutofit/>
          </a:bodyPr>
          <a:lstStyle>
            <a:lvl1pPr>
              <a:tabLst>
                <a:tab pos="47987" algn="l"/>
              </a:tabLst>
              <a:defRPr sz="2000">
                <a:solidFill>
                  <a:srgbClr val="576F7F"/>
                </a:solidFill>
              </a:defRPr>
            </a:lvl1pPr>
            <a:lvl2pPr marL="47987" indent="-47987">
              <a:tabLst/>
              <a:defRPr sz="400">
                <a:solidFill>
                  <a:schemeClr val="bg1">
                    <a:lumMod val="50000"/>
                  </a:schemeClr>
                </a:solidFill>
              </a:defRPr>
            </a:lvl2pPr>
            <a:lvl3pPr marL="96639" indent="-48653">
              <a:tabLst/>
              <a:defRPr sz="400">
                <a:solidFill>
                  <a:schemeClr val="bg1">
                    <a:lumMod val="50000"/>
                  </a:schemeClr>
                </a:solidFill>
              </a:defRPr>
            </a:lvl3pPr>
          </a:lstStyle>
          <a:p>
            <a:pPr lvl="0"/>
            <a:r>
              <a:rPr lang="tr-TR" dirty="0"/>
              <a:t>Picture</a:t>
            </a:r>
          </a:p>
        </p:txBody>
      </p:sp>
      <p:sp>
        <p:nvSpPr>
          <p:cNvPr id="9" name="Text Placeholder 7">
            <a:extLst>
              <a:ext uri="{FF2B5EF4-FFF2-40B4-BE49-F238E27FC236}">
                <a16:creationId xmlns:a16="http://schemas.microsoft.com/office/drawing/2014/main" id="{43BB986E-890F-CE42-8625-2AD61651C97B}"/>
              </a:ext>
            </a:extLst>
          </p:cNvPr>
          <p:cNvSpPr>
            <a:spLocks noGrp="1"/>
          </p:cNvSpPr>
          <p:nvPr>
            <p:ph type="body" sz="quarter" idx="17"/>
          </p:nvPr>
        </p:nvSpPr>
        <p:spPr>
          <a:xfrm>
            <a:off x="4714857" y="1170499"/>
            <a:ext cx="3999978" cy="3114674"/>
          </a:xfrm>
        </p:spPr>
        <p:txBody>
          <a:bodyPr>
            <a:normAutofit/>
          </a:bodyPr>
          <a:lstStyle>
            <a:lvl1pPr marL="191944" indent="-191944">
              <a:buFont typeface="Arial" panose="020B0604020202020204" pitchFamily="34" charset="0"/>
              <a:buNone/>
              <a:defRPr sz="2000">
                <a:solidFill>
                  <a:schemeClr val="bg1"/>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pic>
        <p:nvPicPr>
          <p:cNvPr id="10" name="Picture 9">
            <a:extLst>
              <a:ext uri="{FF2B5EF4-FFF2-40B4-BE49-F238E27FC236}">
                <a16:creationId xmlns:a16="http://schemas.microsoft.com/office/drawing/2014/main" id="{18C4BA3A-672C-0C48-8DF5-6F89EC4853B5}"/>
              </a:ext>
            </a:extLst>
          </p:cNvPr>
          <p:cNvPicPr>
            <a:picLocks noChangeAspect="1"/>
          </p:cNvPicPr>
          <p:nvPr userDrawn="1"/>
        </p:nvPicPr>
        <p:blipFill>
          <a:blip r:embed="rId2"/>
          <a:stretch>
            <a:fillRect/>
          </a:stretch>
        </p:blipFill>
        <p:spPr>
          <a:xfrm>
            <a:off x="288688" y="4670891"/>
            <a:ext cx="1428564" cy="336796"/>
          </a:xfrm>
          <a:prstGeom prst="rect">
            <a:avLst/>
          </a:prstGeom>
        </p:spPr>
      </p:pic>
      <p:cxnSp>
        <p:nvCxnSpPr>
          <p:cNvPr id="11" name="Straight Connector 10">
            <a:extLst>
              <a:ext uri="{FF2B5EF4-FFF2-40B4-BE49-F238E27FC236}">
                <a16:creationId xmlns:a16="http://schemas.microsoft.com/office/drawing/2014/main" id="{6C7C581F-65E4-AC43-BD01-D387D8C54924}"/>
              </a:ext>
            </a:extLst>
          </p:cNvPr>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A1565508-EABB-4644-BFA1-F623142807E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3474588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lated Session Layout Al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3EAFE7D-916A-5E46-AB11-D92D18B16365}"/>
              </a:ext>
            </a:extLst>
          </p:cNvPr>
          <p:cNvSpPr>
            <a:spLocks/>
          </p:cNvSpPr>
          <p:nvPr userDrawn="1"/>
        </p:nvSpPr>
        <p:spPr>
          <a:xfrm>
            <a:off x="595" y="135815"/>
            <a:ext cx="9142810" cy="4435116"/>
          </a:xfrm>
          <a:prstGeom prst="rect">
            <a:avLst/>
          </a:prstGeom>
          <a:solidFill>
            <a:srgbClr val="576F7F"/>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3" name="Rectangle 12">
            <a:extLst>
              <a:ext uri="{FF2B5EF4-FFF2-40B4-BE49-F238E27FC236}">
                <a16:creationId xmlns:a16="http://schemas.microsoft.com/office/drawing/2014/main" id="{B063EB71-21D5-954D-BA5F-834D0A12CF78}"/>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4" name="Title 1">
            <a:extLst>
              <a:ext uri="{FF2B5EF4-FFF2-40B4-BE49-F238E27FC236}">
                <a16:creationId xmlns:a16="http://schemas.microsoft.com/office/drawing/2014/main" id="{15FF8D44-3A28-5649-A1A1-9719B88DF03E}"/>
              </a:ext>
            </a:extLst>
          </p:cNvPr>
          <p:cNvSpPr>
            <a:spLocks noGrp="1"/>
          </p:cNvSpPr>
          <p:nvPr>
            <p:ph type="ctrTitle"/>
          </p:nvPr>
        </p:nvSpPr>
        <p:spPr>
          <a:xfrm>
            <a:off x="429166" y="428625"/>
            <a:ext cx="8285671" cy="457192"/>
          </a:xfrm>
        </p:spPr>
        <p:txBody>
          <a:bodyPr lIns="0" tIns="0" rIns="0" bIns="0">
            <a:normAutofit/>
          </a:bodyPr>
          <a:lstStyle>
            <a:lvl1pPr>
              <a:defRPr sz="2900" b="0" i="0" baseline="0">
                <a:solidFill>
                  <a:schemeClr val="bg1"/>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sp>
        <p:nvSpPr>
          <p:cNvPr id="5" name="Slide Number Placeholder 6">
            <a:extLst>
              <a:ext uri="{FF2B5EF4-FFF2-40B4-BE49-F238E27FC236}">
                <a16:creationId xmlns:a16="http://schemas.microsoft.com/office/drawing/2014/main" id="{8B2DA3E3-58A2-C747-AAC0-61D45B9CC9E3}"/>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6" name="Picture 5">
            <a:extLst>
              <a:ext uri="{FF2B5EF4-FFF2-40B4-BE49-F238E27FC236}">
                <a16:creationId xmlns:a16="http://schemas.microsoft.com/office/drawing/2014/main" id="{729E4ABC-7F8A-1A4F-AA08-44E7AF22BE81}"/>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7" name="Text Placeholder 7">
            <a:extLst>
              <a:ext uri="{FF2B5EF4-FFF2-40B4-BE49-F238E27FC236}">
                <a16:creationId xmlns:a16="http://schemas.microsoft.com/office/drawing/2014/main" id="{4DB7DFBC-3065-544E-8D9F-072C4CDADE3E}"/>
              </a:ext>
            </a:extLst>
          </p:cNvPr>
          <p:cNvSpPr>
            <a:spLocks noGrp="1"/>
          </p:cNvSpPr>
          <p:nvPr>
            <p:ph type="body" sz="quarter" idx="15"/>
          </p:nvPr>
        </p:nvSpPr>
        <p:spPr>
          <a:xfrm>
            <a:off x="1981200" y="1182282"/>
            <a:ext cx="6733636" cy="2608668"/>
          </a:xfrm>
        </p:spPr>
        <p:txBody>
          <a:bodyPr>
            <a:normAutofit/>
          </a:bodyPr>
          <a:lstStyle>
            <a:lvl1pPr>
              <a:defRPr sz="2000">
                <a:solidFill>
                  <a:schemeClr val="bg1"/>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10" name="Straight Connector 9">
            <a:extLst>
              <a:ext uri="{FF2B5EF4-FFF2-40B4-BE49-F238E27FC236}">
                <a16:creationId xmlns:a16="http://schemas.microsoft.com/office/drawing/2014/main" id="{4DCAA7E2-21F5-3A4A-A763-45A1D2CB4222}"/>
              </a:ext>
            </a:extLst>
          </p:cNvPr>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B46BE4D6-D547-A14C-B491-2C6AF95F74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1153706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Text Slide — 02">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8285671"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4" name="Picture Placeholder 4">
            <a:extLst>
              <a:ext uri="{FF2B5EF4-FFF2-40B4-BE49-F238E27FC236}">
                <a16:creationId xmlns:a16="http://schemas.microsoft.com/office/drawing/2014/main" id="{3D023766-93E8-6C43-9772-CDA7FC6144F7}"/>
              </a:ext>
            </a:extLst>
          </p:cNvPr>
          <p:cNvSpPr>
            <a:spLocks noGrp="1"/>
          </p:cNvSpPr>
          <p:nvPr>
            <p:ph type="pic" sz="quarter" idx="21"/>
          </p:nvPr>
        </p:nvSpPr>
        <p:spPr>
          <a:xfrm>
            <a:off x="429167" y="1171567"/>
            <a:ext cx="8280141" cy="1743080"/>
          </a:xfrm>
          <a:prstGeom prst="rect">
            <a:avLst/>
          </a:prstGeom>
        </p:spPr>
        <p:txBody>
          <a:bodyPr/>
          <a:lstStyle/>
          <a:p>
            <a:endParaRPr lang="en-US"/>
          </a:p>
        </p:txBody>
      </p:sp>
      <p:sp>
        <p:nvSpPr>
          <p:cNvPr id="28" name="Text Placeholder 7">
            <a:extLst>
              <a:ext uri="{FF2B5EF4-FFF2-40B4-BE49-F238E27FC236}">
                <a16:creationId xmlns:a16="http://schemas.microsoft.com/office/drawing/2014/main" id="{269D219F-F78E-9E4A-B025-7F24BB66706A}"/>
              </a:ext>
            </a:extLst>
          </p:cNvPr>
          <p:cNvSpPr>
            <a:spLocks noGrp="1"/>
          </p:cNvSpPr>
          <p:nvPr>
            <p:ph type="body" sz="quarter" idx="17"/>
          </p:nvPr>
        </p:nvSpPr>
        <p:spPr>
          <a:xfrm>
            <a:off x="4714858" y="3199327"/>
            <a:ext cx="4005509" cy="1086924"/>
          </a:xfrm>
        </p:spPr>
        <p:txBody>
          <a:bodyPr>
            <a:normAutofit/>
          </a:bodyPr>
          <a:lstStyle>
            <a:lvl1pPr marL="191944" indent="-191944">
              <a:buFont typeface="Arial" panose="020B0604020202020204" pitchFamily="34" charset="0"/>
              <a:buChar char="•"/>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29" name="Text Placeholder 7">
            <a:extLst>
              <a:ext uri="{FF2B5EF4-FFF2-40B4-BE49-F238E27FC236}">
                <a16:creationId xmlns:a16="http://schemas.microsoft.com/office/drawing/2014/main" id="{D3B36E90-1930-594F-A27D-BBFA1CA70557}"/>
              </a:ext>
            </a:extLst>
          </p:cNvPr>
          <p:cNvSpPr>
            <a:spLocks noGrp="1"/>
          </p:cNvSpPr>
          <p:nvPr>
            <p:ph type="body" sz="quarter" idx="15"/>
          </p:nvPr>
        </p:nvSpPr>
        <p:spPr>
          <a:xfrm>
            <a:off x="429166" y="3199327"/>
            <a:ext cx="4005509" cy="1086924"/>
          </a:xfrm>
        </p:spPr>
        <p:txBody>
          <a:bodyPr>
            <a:normAutofit/>
          </a:bodyPr>
          <a:lstStyle>
            <a:lvl1pPr>
              <a:defRPr sz="20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10" name="Straight Connector 9"/>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CEA04A9D-3F09-9243-B227-005523265C0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874474861"/>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921">
          <p15:clr>
            <a:srgbClr val="FBAE40"/>
          </p15:clr>
        </p15:guide>
        <p15:guide id="11" pos="744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Text Slide — 03">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8285671"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4" name="Picture Placeholder 4">
            <a:extLst>
              <a:ext uri="{FF2B5EF4-FFF2-40B4-BE49-F238E27FC236}">
                <a16:creationId xmlns:a16="http://schemas.microsoft.com/office/drawing/2014/main" id="{3D023766-93E8-6C43-9772-CDA7FC6144F7}"/>
              </a:ext>
            </a:extLst>
          </p:cNvPr>
          <p:cNvSpPr>
            <a:spLocks noGrp="1"/>
          </p:cNvSpPr>
          <p:nvPr>
            <p:ph type="pic" sz="quarter" idx="21"/>
          </p:nvPr>
        </p:nvSpPr>
        <p:spPr>
          <a:xfrm>
            <a:off x="429166" y="1171567"/>
            <a:ext cx="3999979" cy="1743080"/>
          </a:xfrm>
          <a:prstGeom prst="rect">
            <a:avLst/>
          </a:prstGeom>
        </p:spPr>
        <p:txBody>
          <a:bodyPr/>
          <a:lstStyle/>
          <a:p>
            <a:endParaRPr lang="en-US"/>
          </a:p>
        </p:txBody>
      </p:sp>
      <p:sp>
        <p:nvSpPr>
          <p:cNvPr id="16" name="Picture Placeholder 4">
            <a:extLst>
              <a:ext uri="{FF2B5EF4-FFF2-40B4-BE49-F238E27FC236}">
                <a16:creationId xmlns:a16="http://schemas.microsoft.com/office/drawing/2014/main" id="{8B25342B-08E1-464F-AC27-5A6519898803}"/>
              </a:ext>
            </a:extLst>
          </p:cNvPr>
          <p:cNvSpPr>
            <a:spLocks noGrp="1"/>
          </p:cNvSpPr>
          <p:nvPr>
            <p:ph type="pic" sz="quarter" idx="22"/>
          </p:nvPr>
        </p:nvSpPr>
        <p:spPr>
          <a:xfrm>
            <a:off x="4721716" y="1171567"/>
            <a:ext cx="3999979" cy="1743080"/>
          </a:xfrm>
          <a:prstGeom prst="rect">
            <a:avLst/>
          </a:prstGeom>
        </p:spPr>
        <p:txBody>
          <a:bodyPr/>
          <a:lstStyle/>
          <a:p>
            <a:endParaRPr lang="en-US"/>
          </a:p>
        </p:txBody>
      </p:sp>
      <p:sp>
        <p:nvSpPr>
          <p:cNvPr id="20" name="Text Placeholder 7">
            <a:extLst>
              <a:ext uri="{FF2B5EF4-FFF2-40B4-BE49-F238E27FC236}">
                <a16:creationId xmlns:a16="http://schemas.microsoft.com/office/drawing/2014/main" id="{7AFEBE52-7AC4-8A4F-A882-82DC4FA897C6}"/>
              </a:ext>
            </a:extLst>
          </p:cNvPr>
          <p:cNvSpPr>
            <a:spLocks noGrp="1"/>
          </p:cNvSpPr>
          <p:nvPr>
            <p:ph type="body" sz="quarter" idx="16"/>
          </p:nvPr>
        </p:nvSpPr>
        <p:spPr>
          <a:xfrm>
            <a:off x="429166" y="3199327"/>
            <a:ext cx="4005509" cy="1086924"/>
          </a:xfrm>
        </p:spPr>
        <p:txBody>
          <a:bodyPr>
            <a:normAutofit/>
          </a:bodyPr>
          <a:lstStyle>
            <a:lvl1pPr marL="0" indent="0">
              <a:buFont typeface="Arial" panose="020B0604020202020204" pitchFamily="34" charset="0"/>
              <a:buNone/>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21" name="Text Placeholder 7">
            <a:extLst>
              <a:ext uri="{FF2B5EF4-FFF2-40B4-BE49-F238E27FC236}">
                <a16:creationId xmlns:a16="http://schemas.microsoft.com/office/drawing/2014/main" id="{1BCA72C9-9805-E34B-BBDE-3CF10D461ABA}"/>
              </a:ext>
            </a:extLst>
          </p:cNvPr>
          <p:cNvSpPr>
            <a:spLocks noGrp="1"/>
          </p:cNvSpPr>
          <p:nvPr>
            <p:ph type="body" sz="quarter" idx="17"/>
          </p:nvPr>
        </p:nvSpPr>
        <p:spPr>
          <a:xfrm>
            <a:off x="4714858" y="3199327"/>
            <a:ext cx="4005509" cy="1086924"/>
          </a:xfrm>
        </p:spPr>
        <p:txBody>
          <a:bodyPr>
            <a:normAutofit/>
          </a:bodyPr>
          <a:lstStyle>
            <a:lvl1pPr marL="0" indent="0">
              <a:buFont typeface="Arial" panose="020B0604020202020204" pitchFamily="34" charset="0"/>
              <a:buNone/>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11" name="Straight Connector 10"/>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8AD91AFC-091B-6F48-A503-F70834D2383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1344932426"/>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921">
          <p15:clr>
            <a:srgbClr val="FBAE40"/>
          </p15:clr>
        </p15:guide>
        <p15:guide id="11" pos="744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Text Slide — 04">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8285671"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4" name="Picture Placeholder 4">
            <a:extLst>
              <a:ext uri="{FF2B5EF4-FFF2-40B4-BE49-F238E27FC236}">
                <a16:creationId xmlns:a16="http://schemas.microsoft.com/office/drawing/2014/main" id="{3D023766-93E8-6C43-9772-CDA7FC6144F7}"/>
              </a:ext>
            </a:extLst>
          </p:cNvPr>
          <p:cNvSpPr>
            <a:spLocks noGrp="1"/>
          </p:cNvSpPr>
          <p:nvPr>
            <p:ph type="pic" sz="quarter" idx="21"/>
          </p:nvPr>
        </p:nvSpPr>
        <p:spPr>
          <a:xfrm>
            <a:off x="429166" y="1171567"/>
            <a:ext cx="2571415" cy="1743080"/>
          </a:xfrm>
          <a:prstGeom prst="rect">
            <a:avLst/>
          </a:prstGeom>
        </p:spPr>
        <p:txBody>
          <a:bodyPr/>
          <a:lstStyle/>
          <a:p>
            <a:endParaRPr lang="en-US" dirty="0"/>
          </a:p>
        </p:txBody>
      </p:sp>
      <p:sp>
        <p:nvSpPr>
          <p:cNvPr id="25" name="Picture Placeholder 4">
            <a:extLst>
              <a:ext uri="{FF2B5EF4-FFF2-40B4-BE49-F238E27FC236}">
                <a16:creationId xmlns:a16="http://schemas.microsoft.com/office/drawing/2014/main" id="{9243F34B-2502-DB4F-9DB5-EDCF7DC7B5D5}"/>
              </a:ext>
            </a:extLst>
          </p:cNvPr>
          <p:cNvSpPr>
            <a:spLocks noGrp="1"/>
          </p:cNvSpPr>
          <p:nvPr>
            <p:ph type="pic" sz="quarter" idx="23"/>
          </p:nvPr>
        </p:nvSpPr>
        <p:spPr>
          <a:xfrm>
            <a:off x="3286294" y="1171567"/>
            <a:ext cx="2571415" cy="1743080"/>
          </a:xfrm>
          <a:prstGeom prst="rect">
            <a:avLst/>
          </a:prstGeom>
        </p:spPr>
        <p:txBody>
          <a:bodyPr/>
          <a:lstStyle/>
          <a:p>
            <a:endParaRPr lang="en-US"/>
          </a:p>
        </p:txBody>
      </p:sp>
      <p:sp>
        <p:nvSpPr>
          <p:cNvPr id="30" name="Picture Placeholder 4">
            <a:extLst>
              <a:ext uri="{FF2B5EF4-FFF2-40B4-BE49-F238E27FC236}">
                <a16:creationId xmlns:a16="http://schemas.microsoft.com/office/drawing/2014/main" id="{4236B20B-B550-8142-AEF8-60BDD719F696}"/>
              </a:ext>
            </a:extLst>
          </p:cNvPr>
          <p:cNvSpPr>
            <a:spLocks noGrp="1"/>
          </p:cNvSpPr>
          <p:nvPr>
            <p:ph type="pic" sz="quarter" idx="25"/>
          </p:nvPr>
        </p:nvSpPr>
        <p:spPr>
          <a:xfrm>
            <a:off x="6143422" y="1171567"/>
            <a:ext cx="2571415" cy="1743080"/>
          </a:xfrm>
          <a:prstGeom prst="rect">
            <a:avLst/>
          </a:prstGeom>
        </p:spPr>
        <p:txBody>
          <a:bodyPr/>
          <a:lstStyle/>
          <a:p>
            <a:endParaRPr lang="en-US"/>
          </a:p>
        </p:txBody>
      </p:sp>
      <p:sp>
        <p:nvSpPr>
          <p:cNvPr id="31" name="Text Placeholder 7">
            <a:extLst>
              <a:ext uri="{FF2B5EF4-FFF2-40B4-BE49-F238E27FC236}">
                <a16:creationId xmlns:a16="http://schemas.microsoft.com/office/drawing/2014/main" id="{805AEC2D-775B-BF4D-8D0A-574C4B109908}"/>
              </a:ext>
            </a:extLst>
          </p:cNvPr>
          <p:cNvSpPr>
            <a:spLocks noGrp="1"/>
          </p:cNvSpPr>
          <p:nvPr>
            <p:ph type="body" sz="quarter" idx="16"/>
          </p:nvPr>
        </p:nvSpPr>
        <p:spPr>
          <a:xfrm>
            <a:off x="429164" y="3199327"/>
            <a:ext cx="2571416" cy="1086924"/>
          </a:xfrm>
        </p:spPr>
        <p:txBody>
          <a:bodyPr>
            <a:normAutofit/>
          </a:bodyPr>
          <a:lstStyle>
            <a:lvl1pPr marL="0" indent="0">
              <a:buFont typeface="Arial" panose="020B0604020202020204" pitchFamily="34" charset="0"/>
              <a:buNone/>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32" name="Text Placeholder 7">
            <a:extLst>
              <a:ext uri="{FF2B5EF4-FFF2-40B4-BE49-F238E27FC236}">
                <a16:creationId xmlns:a16="http://schemas.microsoft.com/office/drawing/2014/main" id="{F5503E3A-1422-CD4D-8A89-397D3BA42065}"/>
              </a:ext>
            </a:extLst>
          </p:cNvPr>
          <p:cNvSpPr>
            <a:spLocks noGrp="1"/>
          </p:cNvSpPr>
          <p:nvPr>
            <p:ph type="body" sz="quarter" idx="26"/>
          </p:nvPr>
        </p:nvSpPr>
        <p:spPr>
          <a:xfrm>
            <a:off x="3289863" y="3199327"/>
            <a:ext cx="2571416" cy="1086924"/>
          </a:xfrm>
        </p:spPr>
        <p:txBody>
          <a:bodyPr>
            <a:normAutofit/>
          </a:bodyPr>
          <a:lstStyle>
            <a:lvl1pPr marL="0" indent="0">
              <a:buFont typeface="Arial" panose="020B0604020202020204" pitchFamily="34" charset="0"/>
              <a:buNone/>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sp>
        <p:nvSpPr>
          <p:cNvPr id="33" name="Text Placeholder 7">
            <a:extLst>
              <a:ext uri="{FF2B5EF4-FFF2-40B4-BE49-F238E27FC236}">
                <a16:creationId xmlns:a16="http://schemas.microsoft.com/office/drawing/2014/main" id="{0064A36D-65DD-F745-A342-E072B9827553}"/>
              </a:ext>
            </a:extLst>
          </p:cNvPr>
          <p:cNvSpPr>
            <a:spLocks noGrp="1"/>
          </p:cNvSpPr>
          <p:nvPr>
            <p:ph type="body" sz="quarter" idx="27"/>
          </p:nvPr>
        </p:nvSpPr>
        <p:spPr>
          <a:xfrm>
            <a:off x="6139848" y="3199327"/>
            <a:ext cx="2571416" cy="1086924"/>
          </a:xfrm>
        </p:spPr>
        <p:txBody>
          <a:bodyPr>
            <a:normAutofit/>
          </a:bodyPr>
          <a:lstStyle>
            <a:lvl1pPr marL="0" indent="0">
              <a:buFont typeface="Arial" panose="020B0604020202020204" pitchFamily="34" charset="0"/>
              <a:buNone/>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13" name="Straight Connector 12"/>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166A83DF-7706-4D4A-96BC-70A7E2B8657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3413811381"/>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921">
          <p15:clr>
            <a:srgbClr val="FBAE40"/>
          </p15:clr>
        </p15:guide>
        <p15:guide id="11" pos="7441">
          <p15:clr>
            <a:srgbClr val="FBAE40"/>
          </p15:clr>
        </p15:guide>
        <p15:guide id="12" pos="5041">
          <p15:clr>
            <a:srgbClr val="FBAE40"/>
          </p15:clr>
        </p15:guide>
        <p15:guide id="13" pos="5521">
          <p15:clr>
            <a:srgbClr val="FBAE40"/>
          </p15:clr>
        </p15:guide>
        <p15:guide id="14" pos="9841">
          <p15:clr>
            <a:srgbClr val="FBAE40"/>
          </p15:clr>
        </p15:guide>
        <p15:guide id="15" pos="1032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Text Slide — 05">
    <p:spTree>
      <p:nvGrpSpPr>
        <p:cNvPr id="1" name=""/>
        <p:cNvGrpSpPr/>
        <p:nvPr/>
      </p:nvGrpSpPr>
      <p:grpSpPr>
        <a:xfrm>
          <a:off x="0" y="0"/>
          <a:ext cx="0" cy="0"/>
          <a:chOff x="0" y="0"/>
          <a:chExt cx="0" cy="0"/>
        </a:xfrm>
      </p:grpSpPr>
      <p:sp>
        <p:nvSpPr>
          <p:cNvPr id="2" name="Title 1"/>
          <p:cNvSpPr>
            <a:spLocks noGrp="1"/>
          </p:cNvSpPr>
          <p:nvPr>
            <p:ph type="ctrTitle"/>
          </p:nvPr>
        </p:nvSpPr>
        <p:spPr>
          <a:xfrm>
            <a:off x="429166" y="428625"/>
            <a:ext cx="8285671" cy="457192"/>
          </a:xfrm>
        </p:spPr>
        <p:txBody>
          <a:bodyPr lIns="0" tIns="0" rIns="0" bIns="0">
            <a:normAutofit/>
          </a:bodyPr>
          <a:lstStyle>
            <a:lvl1pPr>
              <a:defRPr sz="2900" b="0" i="0" baseline="0">
                <a:solidFill>
                  <a:srgbClr val="576F7F"/>
                </a:solidFill>
                <a:latin typeface="Times New Roman" panose="02020603050405020304" pitchFamily="18" charset="0"/>
                <a:cs typeface="Times New Roman" panose="02020603050405020304" pitchFamily="18" charset="0"/>
              </a:defRPr>
            </a:lvl1p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cxnSp>
        <p:nvCxnSpPr>
          <p:cNvPr id="7" name="Straight Connector 6"/>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CFE308F9-BC56-5F47-879A-9003E64704B1}"/>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sp>
        <p:nvSpPr>
          <p:cNvPr id="20" name="Content Placeholder 4">
            <a:extLst>
              <a:ext uri="{FF2B5EF4-FFF2-40B4-BE49-F238E27FC236}">
                <a16:creationId xmlns:a16="http://schemas.microsoft.com/office/drawing/2014/main" id="{66682ECA-8356-F142-94A1-921EA9421350}"/>
              </a:ext>
            </a:extLst>
          </p:cNvPr>
          <p:cNvSpPr>
            <a:spLocks noGrp="1"/>
          </p:cNvSpPr>
          <p:nvPr>
            <p:ph sz="quarter" idx="16" hasCustomPrompt="1"/>
          </p:nvPr>
        </p:nvSpPr>
        <p:spPr>
          <a:xfrm>
            <a:off x="429165" y="1170497"/>
            <a:ext cx="3999979" cy="3114675"/>
          </a:xfrm>
          <a:prstGeom prst="rect">
            <a:avLst/>
          </a:prstGeom>
        </p:spPr>
        <p:txBody>
          <a:bodyPr>
            <a:normAutofit/>
          </a:bodyPr>
          <a:lstStyle>
            <a:lvl1pPr>
              <a:tabLst>
                <a:tab pos="47987" algn="l"/>
              </a:tabLst>
              <a:defRPr sz="2000">
                <a:solidFill>
                  <a:srgbClr val="576F7F"/>
                </a:solidFill>
              </a:defRPr>
            </a:lvl1pPr>
            <a:lvl2pPr marL="47987" indent="-47987">
              <a:tabLst/>
              <a:defRPr sz="400">
                <a:solidFill>
                  <a:schemeClr val="bg1">
                    <a:lumMod val="50000"/>
                  </a:schemeClr>
                </a:solidFill>
              </a:defRPr>
            </a:lvl2pPr>
            <a:lvl3pPr marL="96639" indent="-48653">
              <a:tabLst/>
              <a:defRPr sz="400">
                <a:solidFill>
                  <a:schemeClr val="bg1">
                    <a:lumMod val="50000"/>
                  </a:schemeClr>
                </a:solidFill>
              </a:defRPr>
            </a:lvl3pPr>
          </a:lstStyle>
          <a:p>
            <a:pPr lvl="0"/>
            <a:r>
              <a:rPr lang="tr-TR" dirty="0"/>
              <a:t>Picture</a:t>
            </a:r>
          </a:p>
        </p:txBody>
      </p:sp>
      <p:sp>
        <p:nvSpPr>
          <p:cNvPr id="21" name="Text Placeholder 7">
            <a:extLst>
              <a:ext uri="{FF2B5EF4-FFF2-40B4-BE49-F238E27FC236}">
                <a16:creationId xmlns:a16="http://schemas.microsoft.com/office/drawing/2014/main" id="{6428EAA1-0C81-0745-89CD-1A39835C4F74}"/>
              </a:ext>
            </a:extLst>
          </p:cNvPr>
          <p:cNvSpPr>
            <a:spLocks noGrp="1"/>
          </p:cNvSpPr>
          <p:nvPr>
            <p:ph type="body" sz="quarter" idx="17"/>
          </p:nvPr>
        </p:nvSpPr>
        <p:spPr>
          <a:xfrm>
            <a:off x="4714857" y="1170499"/>
            <a:ext cx="3999978" cy="3114674"/>
          </a:xfrm>
        </p:spPr>
        <p:txBody>
          <a:bodyPr>
            <a:normAutofit/>
          </a:bodyPr>
          <a:lstStyle>
            <a:lvl1pPr marL="191944" indent="-191944">
              <a:buFont typeface="Arial" panose="020B0604020202020204" pitchFamily="34" charset="0"/>
              <a:buChar char="•"/>
              <a:defRPr sz="1200">
                <a:solidFill>
                  <a:srgbClr val="576F7F"/>
                </a:solidFill>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marL="1023717" indent="0" algn="l">
              <a:buNone/>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p:txBody>
      </p:sp>
      <p:cxnSp>
        <p:nvCxnSpPr>
          <p:cNvPr id="9" name="Straight Connector 8"/>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311A2DDA-DE37-584B-8B34-24A8DE0BF77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3728920142"/>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7921">
          <p15:clr>
            <a:srgbClr val="FBAE40"/>
          </p15:clr>
        </p15:guide>
        <p15:guide id="11" pos="744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14" name="Slide Number Placeholder 6">
            <a:extLst>
              <a:ext uri="{FF2B5EF4-FFF2-40B4-BE49-F238E27FC236}">
                <a16:creationId xmlns:a16="http://schemas.microsoft.com/office/drawing/2014/main" id="{15477045-8978-C243-A476-24F640793CCB}"/>
              </a:ext>
            </a:extLst>
          </p:cNvPr>
          <p:cNvSpPr>
            <a:spLocks noGrp="1"/>
          </p:cNvSpPr>
          <p:nvPr>
            <p:ph type="sldNum" sz="quarter" idx="12"/>
          </p:nvPr>
        </p:nvSpPr>
        <p:spPr>
          <a:xfrm>
            <a:off x="8501779" y="4719898"/>
            <a:ext cx="356508" cy="274637"/>
          </a:xfrm>
        </p:spPr>
        <p:txBody>
          <a:bodyPr/>
          <a:lstStyle>
            <a:lvl1pPr algn="r">
              <a:defRPr>
                <a:solidFill>
                  <a:srgbClr val="576F7F"/>
                </a:solidFill>
              </a:defRPr>
            </a:lvl1pPr>
          </a:lstStyle>
          <a:p>
            <a:fld id="{BA8CF1B3-96A0-D24B-B5C9-B5B93FF4523E}" type="slidenum">
              <a:rPr lang="uk-UA" smtClean="0"/>
              <a:pPr/>
              <a:t>‹#›</a:t>
            </a:fld>
            <a:endParaRPr lang="uk-UA" dirty="0"/>
          </a:p>
        </p:txBody>
      </p:sp>
      <p:pic>
        <p:nvPicPr>
          <p:cNvPr id="5" name="Picture 4">
            <a:extLst>
              <a:ext uri="{FF2B5EF4-FFF2-40B4-BE49-F238E27FC236}">
                <a16:creationId xmlns:a16="http://schemas.microsoft.com/office/drawing/2014/main" id="{7C71DBF5-7715-C946-BE0A-5816950E71B3}"/>
              </a:ext>
            </a:extLst>
          </p:cNvPr>
          <p:cNvPicPr>
            <a:picLocks noChangeAspect="1"/>
          </p:cNvPicPr>
          <p:nvPr userDrawn="1"/>
        </p:nvPicPr>
        <p:blipFill>
          <a:blip r:embed="rId2"/>
          <a:stretch>
            <a:fillRect/>
          </a:stretch>
        </p:blipFill>
        <p:spPr>
          <a:xfrm>
            <a:off x="288688" y="4670891"/>
            <a:ext cx="1428564" cy="336796"/>
          </a:xfrm>
          <a:prstGeom prst="rect">
            <a:avLst/>
          </a:prstGeom>
        </p:spPr>
      </p:pic>
      <p:cxnSp>
        <p:nvCxnSpPr>
          <p:cNvPr id="20" name="Straight Connector 19">
            <a:extLst>
              <a:ext uri="{FF2B5EF4-FFF2-40B4-BE49-F238E27FC236}">
                <a16:creationId xmlns:a16="http://schemas.microsoft.com/office/drawing/2014/main" id="{A1AB842C-6BB1-7849-B78D-1D793CD25166}"/>
              </a:ext>
            </a:extLst>
          </p:cNvPr>
          <p:cNvCxnSpPr/>
          <p:nvPr userDrawn="1"/>
        </p:nvCxnSpPr>
        <p:spPr>
          <a:xfrm>
            <a:off x="283928" y="4570931"/>
            <a:ext cx="8571384" cy="0"/>
          </a:xfrm>
          <a:prstGeom prst="line">
            <a:avLst/>
          </a:prstGeom>
          <a:ln>
            <a:solidFill>
              <a:srgbClr val="576F7F"/>
            </a:solidFill>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AA9EDA39-870A-E945-9A81-5D7CFB06F0C7}"/>
              </a:ext>
            </a:extLst>
          </p:cNvPr>
          <p:cNvSpPr>
            <a:spLocks/>
          </p:cNvSpPr>
          <p:nvPr userDrawn="1"/>
        </p:nvSpPr>
        <p:spPr>
          <a:xfrm>
            <a:off x="595" y="0"/>
            <a:ext cx="9142810" cy="142875"/>
          </a:xfrm>
          <a:prstGeom prst="rect">
            <a:avLst/>
          </a:prstGeom>
          <a:solidFill>
            <a:srgbClr val="FBB03B"/>
          </a:solidFill>
          <a:ln>
            <a:noFill/>
          </a:ln>
          <a:effectLst/>
        </p:spPr>
        <p:style>
          <a:lnRef idx="1">
            <a:schemeClr val="accent1"/>
          </a:lnRef>
          <a:fillRef idx="3">
            <a:schemeClr val="accent1"/>
          </a:fillRef>
          <a:effectRef idx="2">
            <a:schemeClr val="accent1"/>
          </a:effectRef>
          <a:fontRef idx="minor">
            <a:schemeClr val="lt1"/>
          </a:fontRef>
        </p:style>
        <p:txBody>
          <a:bodyPr lIns="38389" tIns="19194" rIns="38389" bIns="19194" rtlCol="0" anchor="ctr"/>
          <a:lstStyle/>
          <a:p>
            <a:pPr algn="ctr"/>
            <a:endParaRPr lang="en-US" sz="5400"/>
          </a:p>
        </p:txBody>
      </p:sp>
      <p:cxnSp>
        <p:nvCxnSpPr>
          <p:cNvPr id="6" name="Straight Connector 5"/>
          <p:cNvCxnSpPr/>
          <p:nvPr userDrawn="1"/>
        </p:nvCxnSpPr>
        <p:spPr>
          <a:xfrm>
            <a:off x="1981200" y="4629150"/>
            <a:ext cx="0" cy="495300"/>
          </a:xfrm>
          <a:prstGeom prst="line">
            <a:avLst/>
          </a:prstGeom>
          <a:ln w="6350" cmpd="sng"/>
          <a:effectLst/>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0A6F345F-0C6C-E547-941D-9964B9B013A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202285" y="4600041"/>
            <a:ext cx="685800" cy="514350"/>
          </a:xfrm>
          <a:prstGeom prst="rect">
            <a:avLst/>
          </a:prstGeom>
        </p:spPr>
      </p:pic>
    </p:spTree>
    <p:extLst>
      <p:ext uri="{BB962C8B-B14F-4D97-AF65-F5344CB8AC3E}">
        <p14:creationId xmlns:p14="http://schemas.microsoft.com/office/powerpoint/2010/main" val="2520257982"/>
      </p:ext>
    </p:extLst>
  </p:cSld>
  <p:clrMapOvr>
    <a:masterClrMapping/>
  </p:clrMapOvr>
  <p:extLst>
    <p:ext uri="{DCECCB84-F9BA-43D5-87BE-67443E8EF086}">
      <p15:sldGuideLst xmlns:p15="http://schemas.microsoft.com/office/powerpoint/2012/main">
        <p15:guide id="1" orient="horz" pos="7680">
          <p15:clr>
            <a:srgbClr val="FBAE40"/>
          </p15:clr>
        </p15:guide>
        <p15:guide id="2" pos="7681">
          <p15:clr>
            <a:srgbClr val="FBAE40"/>
          </p15:clr>
        </p15:guide>
        <p15:guide id="3" orient="horz" pos="240">
          <p15:clr>
            <a:srgbClr val="FBAE40"/>
          </p15:clr>
        </p15:guide>
        <p15:guide id="4" pos="721">
          <p15:clr>
            <a:srgbClr val="FBAE40"/>
          </p15:clr>
        </p15:guide>
        <p15:guide id="5" pos="14881">
          <p15:clr>
            <a:srgbClr val="FBAE40"/>
          </p15:clr>
        </p15:guide>
        <p15:guide id="6" pos="14641">
          <p15:clr>
            <a:srgbClr val="FBAE40"/>
          </p15:clr>
        </p15:guide>
        <p15:guide id="7" orient="horz" pos="720">
          <p15:clr>
            <a:srgbClr val="FBAE40"/>
          </p15:clr>
        </p15:guide>
        <p15:guide id="8" orient="horz" pos="7200">
          <p15:clr>
            <a:srgbClr val="FBAE40"/>
          </p15:clr>
        </p15:guide>
        <p15:guide id="9" pos="481">
          <p15:clr>
            <a:srgbClr val="FBAE40"/>
          </p15:clr>
        </p15:guide>
        <p15:guide id="10" pos="1441">
          <p15:clr>
            <a:srgbClr val="FBAE40"/>
          </p15:clr>
        </p15:guide>
        <p15:guide id="11" pos="7441">
          <p15:clr>
            <a:srgbClr val="FBAE40"/>
          </p15:clr>
        </p15:guide>
        <p15:guide id="12" pos="7921">
          <p15:clr>
            <a:srgbClr val="FBAE40"/>
          </p15:clr>
        </p15:guide>
        <p15:guide id="13" pos="5521">
          <p15:clr>
            <a:srgbClr val="FBAE40"/>
          </p15:clr>
        </p15:guide>
        <p15:guide id="14" pos="5041">
          <p15:clr>
            <a:srgbClr val="FBAE40"/>
          </p15:clr>
        </p15:guide>
        <p15:guide id="15" pos="9841">
          <p15:clr>
            <a:srgbClr val="FBAE40"/>
          </p15:clr>
        </p15:guide>
        <p15:guide id="16" pos="1032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 you">
  <p:cSld name="Thank you">
    <p:bg>
      <p:bgPr>
        <a:solidFill>
          <a:srgbClr val="332980"/>
        </a:solidFill>
        <a:effectLst/>
      </p:bgPr>
    </p:bg>
    <p:spTree>
      <p:nvGrpSpPr>
        <p:cNvPr id="1" name="Shape 19"/>
        <p:cNvGrpSpPr/>
        <p:nvPr/>
      </p:nvGrpSpPr>
      <p:grpSpPr>
        <a:xfrm>
          <a:off x="0" y="0"/>
          <a:ext cx="0" cy="0"/>
          <a:chOff x="0" y="0"/>
          <a:chExt cx="0" cy="0"/>
        </a:xfrm>
      </p:grpSpPr>
      <p:sp>
        <p:nvSpPr>
          <p:cNvPr id="20" name="Google Shape;20;p13"/>
          <p:cNvSpPr txBox="1">
            <a:spLocks noGrp="1"/>
          </p:cNvSpPr>
          <p:nvPr>
            <p:ph type="title"/>
          </p:nvPr>
        </p:nvSpPr>
        <p:spPr>
          <a:xfrm>
            <a:off x="588943" y="51517"/>
            <a:ext cx="8395279" cy="1806365"/>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sz="3600" b="1" i="0">
                <a:solidFill>
                  <a:schemeClr val="lt1"/>
                </a:solidFill>
                <a:latin typeface="Montserrat"/>
                <a:ea typeface="Montserrat"/>
                <a:cs typeface="Montserrat"/>
                <a:sym typeface="Montserrat"/>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1" name="Google Shape;21;p13"/>
          <p:cNvSpPr txBox="1">
            <a:spLocks noGrp="1"/>
          </p:cNvSpPr>
          <p:nvPr>
            <p:ph type="body" idx="1"/>
          </p:nvPr>
        </p:nvSpPr>
        <p:spPr>
          <a:xfrm>
            <a:off x="588943" y="2462934"/>
            <a:ext cx="4336256" cy="1758636"/>
          </a:xfrm>
          <a:prstGeom prst="rect">
            <a:avLst/>
          </a:prstGeom>
          <a:noFill/>
          <a:ln>
            <a:noFill/>
          </a:ln>
        </p:spPr>
        <p:txBody>
          <a:bodyPr spcFirstLastPara="1" wrap="square" lIns="91425" tIns="91425" rIns="91425" bIns="91425" anchor="ctr" anchorCtr="0">
            <a:noAutofit/>
          </a:bodyPr>
          <a:lstStyle>
            <a:lvl1pPr marL="342900" lvl="0" indent="-171450" algn="l">
              <a:lnSpc>
                <a:spcPct val="115000"/>
              </a:lnSpc>
              <a:spcBef>
                <a:spcPts val="0"/>
              </a:spcBef>
              <a:spcAft>
                <a:spcPts val="0"/>
              </a:spcAft>
              <a:buSzPts val="1800"/>
              <a:buNone/>
              <a:defRPr sz="1500" b="0" i="0">
                <a:solidFill>
                  <a:schemeClr val="lt1"/>
                </a:solidFill>
                <a:latin typeface="Montserrat"/>
                <a:ea typeface="Montserrat"/>
                <a:cs typeface="Montserrat"/>
                <a:sym typeface="Montserrat"/>
              </a:defRPr>
            </a:lvl1pPr>
            <a:lvl2pPr marL="685800" lvl="1" indent="-238125" algn="l">
              <a:lnSpc>
                <a:spcPct val="115000"/>
              </a:lnSpc>
              <a:spcBef>
                <a:spcPts val="1200"/>
              </a:spcBef>
              <a:spcAft>
                <a:spcPts val="0"/>
              </a:spcAft>
              <a:buSzPts val="1400"/>
              <a:buChar char="○"/>
              <a:defRPr/>
            </a:lvl2pPr>
            <a:lvl3pPr marL="1028700" lvl="2" indent="-238125" algn="l">
              <a:lnSpc>
                <a:spcPct val="115000"/>
              </a:lnSpc>
              <a:spcBef>
                <a:spcPts val="1200"/>
              </a:spcBef>
              <a:spcAft>
                <a:spcPts val="0"/>
              </a:spcAft>
              <a:buSzPts val="1400"/>
              <a:buChar char="■"/>
              <a:defRPr/>
            </a:lvl3pPr>
            <a:lvl4pPr marL="1371600" lvl="3" indent="-238125" algn="l">
              <a:lnSpc>
                <a:spcPct val="115000"/>
              </a:lnSpc>
              <a:spcBef>
                <a:spcPts val="1200"/>
              </a:spcBef>
              <a:spcAft>
                <a:spcPts val="0"/>
              </a:spcAft>
              <a:buSzPts val="1400"/>
              <a:buChar char="●"/>
              <a:defRPr/>
            </a:lvl4pPr>
            <a:lvl5pPr marL="1714500" lvl="4" indent="-238125" algn="l">
              <a:lnSpc>
                <a:spcPct val="115000"/>
              </a:lnSpc>
              <a:spcBef>
                <a:spcPts val="1200"/>
              </a:spcBef>
              <a:spcAft>
                <a:spcPts val="0"/>
              </a:spcAft>
              <a:buSzPts val="1400"/>
              <a:buChar char="○"/>
              <a:defRPr/>
            </a:lvl5pPr>
            <a:lvl6pPr marL="2057400" lvl="5" indent="-238125" algn="l">
              <a:lnSpc>
                <a:spcPct val="115000"/>
              </a:lnSpc>
              <a:spcBef>
                <a:spcPts val="1200"/>
              </a:spcBef>
              <a:spcAft>
                <a:spcPts val="0"/>
              </a:spcAft>
              <a:buSzPts val="1400"/>
              <a:buChar char="■"/>
              <a:defRPr/>
            </a:lvl6pPr>
            <a:lvl7pPr marL="2400300" lvl="6" indent="-238125" algn="l">
              <a:lnSpc>
                <a:spcPct val="115000"/>
              </a:lnSpc>
              <a:spcBef>
                <a:spcPts val="1200"/>
              </a:spcBef>
              <a:spcAft>
                <a:spcPts val="0"/>
              </a:spcAft>
              <a:buSzPts val="1400"/>
              <a:buChar char="●"/>
              <a:defRPr/>
            </a:lvl7pPr>
            <a:lvl8pPr marL="2743200" lvl="7" indent="-238125" algn="l">
              <a:lnSpc>
                <a:spcPct val="115000"/>
              </a:lnSpc>
              <a:spcBef>
                <a:spcPts val="1200"/>
              </a:spcBef>
              <a:spcAft>
                <a:spcPts val="0"/>
              </a:spcAft>
              <a:buSzPts val="1400"/>
              <a:buChar char="○"/>
              <a:defRPr/>
            </a:lvl8pPr>
            <a:lvl9pPr marL="3086100" lvl="8" indent="-238125" algn="l">
              <a:lnSpc>
                <a:spcPct val="115000"/>
              </a:lnSpc>
              <a:spcBef>
                <a:spcPts val="1200"/>
              </a:spcBef>
              <a:spcAft>
                <a:spcPts val="1200"/>
              </a:spcAft>
              <a:buSzPts val="1400"/>
              <a:buChar char="■"/>
              <a:defRPr/>
            </a:lvl9pPr>
          </a:lstStyle>
          <a:p>
            <a:endParaRPr/>
          </a:p>
        </p:txBody>
      </p:sp>
      <p:pic>
        <p:nvPicPr>
          <p:cNvPr id="22" name="Google Shape;22;p13"/>
          <p:cNvPicPr preferRelativeResize="0"/>
          <p:nvPr/>
        </p:nvPicPr>
        <p:blipFill rotWithShape="1">
          <a:blip r:embed="rId2">
            <a:alphaModFix/>
          </a:blip>
          <a:srcRect/>
          <a:stretch/>
        </p:blipFill>
        <p:spPr>
          <a:xfrm>
            <a:off x="301565" y="4410884"/>
            <a:ext cx="1336735" cy="474676"/>
          </a:xfrm>
          <a:prstGeom prst="rect">
            <a:avLst/>
          </a:prstGeom>
          <a:noFill/>
          <a:ln>
            <a:noFill/>
          </a:ln>
        </p:spPr>
      </p:pic>
      <p:sp>
        <p:nvSpPr>
          <p:cNvPr id="23" name="Google Shape;23;p1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9pPr>
          </a:lstStyle>
          <a:p>
            <a:fld id="{00000000-1234-1234-1234-123412341234}" type="slidenum">
              <a:rPr lang="en-US" smtClean="0"/>
              <a:pPr/>
              <a:t>‹#›</a:t>
            </a:fld>
            <a:endParaRPr lang="en-US"/>
          </a:p>
        </p:txBody>
      </p:sp>
      <p:cxnSp>
        <p:nvCxnSpPr>
          <p:cNvPr id="24" name="Google Shape;24;p13"/>
          <p:cNvCxnSpPr/>
          <p:nvPr/>
        </p:nvCxnSpPr>
        <p:spPr>
          <a:xfrm rot="10800000" flipH="1">
            <a:off x="-298917" y="-137797"/>
            <a:ext cx="1383770" cy="1806365"/>
          </a:xfrm>
          <a:prstGeom prst="straightConnector1">
            <a:avLst/>
          </a:prstGeom>
          <a:noFill/>
          <a:ln w="19050" cap="flat" cmpd="sng">
            <a:solidFill>
              <a:srgbClr val="E4B81A"/>
            </a:solidFill>
            <a:prstDash val="solid"/>
            <a:round/>
            <a:headEnd type="none" w="sm" len="sm"/>
            <a:tailEnd type="none" w="sm" len="sm"/>
          </a:ln>
        </p:spPr>
      </p:cxnSp>
      <p:cxnSp>
        <p:nvCxnSpPr>
          <p:cNvPr id="25" name="Google Shape;25;p13"/>
          <p:cNvCxnSpPr/>
          <p:nvPr/>
        </p:nvCxnSpPr>
        <p:spPr>
          <a:xfrm rot="10800000" flipH="1">
            <a:off x="-147547" y="-137797"/>
            <a:ext cx="1383770" cy="1806365"/>
          </a:xfrm>
          <a:prstGeom prst="straightConnector1">
            <a:avLst/>
          </a:prstGeom>
          <a:noFill/>
          <a:ln w="19050" cap="flat" cmpd="sng">
            <a:solidFill>
              <a:srgbClr val="E4B81A"/>
            </a:solidFill>
            <a:prstDash val="solid"/>
            <a:round/>
            <a:headEnd type="none" w="sm" len="sm"/>
            <a:tailEnd type="none" w="sm" len="sm"/>
          </a:ln>
        </p:spPr>
      </p:cxnSp>
      <p:cxnSp>
        <p:nvCxnSpPr>
          <p:cNvPr id="26" name="Google Shape;26;p13"/>
          <p:cNvCxnSpPr/>
          <p:nvPr/>
        </p:nvCxnSpPr>
        <p:spPr>
          <a:xfrm rot="10800000" flipH="1">
            <a:off x="7830922" y="3553190"/>
            <a:ext cx="1383770" cy="1806365"/>
          </a:xfrm>
          <a:prstGeom prst="straightConnector1">
            <a:avLst/>
          </a:prstGeom>
          <a:noFill/>
          <a:ln w="19050" cap="flat" cmpd="sng">
            <a:solidFill>
              <a:srgbClr val="E4B81A"/>
            </a:solidFill>
            <a:prstDash val="solid"/>
            <a:round/>
            <a:headEnd type="none" w="sm" len="sm"/>
            <a:tailEnd type="none" w="sm" len="sm"/>
          </a:ln>
        </p:spPr>
      </p:cxnSp>
      <p:cxnSp>
        <p:nvCxnSpPr>
          <p:cNvPr id="27" name="Google Shape;27;p13"/>
          <p:cNvCxnSpPr/>
          <p:nvPr/>
        </p:nvCxnSpPr>
        <p:spPr>
          <a:xfrm rot="10800000" flipH="1">
            <a:off x="7982293" y="3553190"/>
            <a:ext cx="1383770" cy="1806365"/>
          </a:xfrm>
          <a:prstGeom prst="straightConnector1">
            <a:avLst/>
          </a:prstGeom>
          <a:noFill/>
          <a:ln w="19050" cap="flat" cmpd="sng">
            <a:solidFill>
              <a:srgbClr val="E4B81A"/>
            </a:solidFill>
            <a:prstDash val="solid"/>
            <a:round/>
            <a:headEnd type="none" w="sm" len="sm"/>
            <a:tailEnd type="none" w="sm" len="sm"/>
          </a:ln>
        </p:spPr>
      </p:cxnSp>
    </p:spTree>
    <p:extLst>
      <p:ext uri="{BB962C8B-B14F-4D97-AF65-F5344CB8AC3E}">
        <p14:creationId xmlns:p14="http://schemas.microsoft.com/office/powerpoint/2010/main" val="377137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xt Slide 2" preserve="1">
  <p:cSld name="1_Text Slide 2">
    <p:bg>
      <p:bgPr>
        <a:solidFill>
          <a:srgbClr val="332980">
            <a:alpha val="0"/>
          </a:srgbClr>
        </a:solidFill>
        <a:effectLst/>
      </p:bgPr>
    </p:bg>
    <p:spTree>
      <p:nvGrpSpPr>
        <p:cNvPr id="1" name="Shape 28"/>
        <p:cNvGrpSpPr/>
        <p:nvPr/>
      </p:nvGrpSpPr>
      <p:grpSpPr>
        <a:xfrm>
          <a:off x="0" y="0"/>
          <a:ext cx="0" cy="0"/>
          <a:chOff x="0" y="0"/>
          <a:chExt cx="0" cy="0"/>
        </a:xfrm>
      </p:grpSpPr>
      <p:sp>
        <p:nvSpPr>
          <p:cNvPr id="29" name="Google Shape;29;p14"/>
          <p:cNvSpPr txBox="1">
            <a:spLocks noGrp="1"/>
          </p:cNvSpPr>
          <p:nvPr>
            <p:ph type="title"/>
          </p:nvPr>
        </p:nvSpPr>
        <p:spPr>
          <a:xfrm>
            <a:off x="324853" y="575950"/>
            <a:ext cx="4403997" cy="635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sz="3600">
                <a:solidFill>
                  <a:srgbClr val="393082"/>
                </a:solidFill>
                <a:latin typeface="Montserrat"/>
                <a:ea typeface="Montserrat"/>
                <a:cs typeface="Montserrat"/>
                <a:sym typeface="Montserrat"/>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 name="Google Shape;30;p14"/>
          <p:cNvSpPr txBox="1">
            <a:spLocks noGrp="1"/>
          </p:cNvSpPr>
          <p:nvPr>
            <p:ph type="body" idx="1"/>
          </p:nvPr>
        </p:nvSpPr>
        <p:spPr>
          <a:xfrm>
            <a:off x="325041" y="1973911"/>
            <a:ext cx="4403997" cy="2574197"/>
          </a:xfrm>
          <a:prstGeom prst="rect">
            <a:avLst/>
          </a:prstGeom>
          <a:noFill/>
          <a:ln>
            <a:noFill/>
          </a:ln>
        </p:spPr>
        <p:txBody>
          <a:bodyPr spcFirstLastPara="1" wrap="square" lIns="91425" tIns="91425" rIns="91425" bIns="91425" anchor="t" anchorCtr="0">
            <a:noAutofit/>
          </a:bodyPr>
          <a:lstStyle>
            <a:lvl1pPr marL="342900" lvl="0" indent="-257175" algn="l">
              <a:lnSpc>
                <a:spcPct val="115000"/>
              </a:lnSpc>
              <a:spcBef>
                <a:spcPts val="0"/>
              </a:spcBef>
              <a:spcAft>
                <a:spcPts val="0"/>
              </a:spcAft>
              <a:buClr>
                <a:srgbClr val="3F3687"/>
              </a:buClr>
              <a:buSzPts val="1800"/>
              <a:buFont typeface="Montserrat"/>
              <a:buAutoNum type="arabicPeriod"/>
              <a:defRPr sz="2100" b="0" i="0">
                <a:solidFill>
                  <a:srgbClr val="3F3687"/>
                </a:solidFill>
                <a:latin typeface="Montserrat"/>
                <a:ea typeface="Montserrat"/>
                <a:cs typeface="Montserrat"/>
                <a:sym typeface="Montserrat"/>
              </a:defRPr>
            </a:lvl1pPr>
            <a:lvl2pPr marL="685800" lvl="1" indent="-238125" algn="l">
              <a:lnSpc>
                <a:spcPct val="115000"/>
              </a:lnSpc>
              <a:spcBef>
                <a:spcPts val="1200"/>
              </a:spcBef>
              <a:spcAft>
                <a:spcPts val="0"/>
              </a:spcAft>
              <a:buClr>
                <a:srgbClr val="3F3687"/>
              </a:buClr>
              <a:buSzPts val="1400"/>
              <a:buFont typeface="Montserrat"/>
              <a:buAutoNum type="arabicPeriod"/>
              <a:defRPr sz="1800" b="0" i="0">
                <a:solidFill>
                  <a:srgbClr val="3F3687"/>
                </a:solidFill>
                <a:latin typeface="Montserrat"/>
                <a:ea typeface="Montserrat"/>
                <a:cs typeface="Montserrat"/>
                <a:sym typeface="Montserrat"/>
              </a:defRPr>
            </a:lvl2pPr>
            <a:lvl3pPr marL="1028700" lvl="2" indent="-238125" algn="l">
              <a:lnSpc>
                <a:spcPct val="115000"/>
              </a:lnSpc>
              <a:spcBef>
                <a:spcPts val="1200"/>
              </a:spcBef>
              <a:spcAft>
                <a:spcPts val="0"/>
              </a:spcAft>
              <a:buClr>
                <a:srgbClr val="3F3687"/>
              </a:buClr>
              <a:buSzPts val="1400"/>
              <a:buFont typeface="Montserrat"/>
              <a:buAutoNum type="arabicPeriod"/>
              <a:defRPr sz="1500" b="0" i="0">
                <a:solidFill>
                  <a:srgbClr val="3F3687"/>
                </a:solidFill>
                <a:latin typeface="Montserrat"/>
                <a:ea typeface="Montserrat"/>
                <a:cs typeface="Montserrat"/>
                <a:sym typeface="Montserrat"/>
              </a:defRPr>
            </a:lvl3pPr>
            <a:lvl4pPr marL="1371600" lvl="3" indent="-238125" algn="l">
              <a:lnSpc>
                <a:spcPct val="115000"/>
              </a:lnSpc>
              <a:spcBef>
                <a:spcPts val="1200"/>
              </a:spcBef>
              <a:spcAft>
                <a:spcPts val="0"/>
              </a:spcAft>
              <a:buClr>
                <a:srgbClr val="3F3687"/>
              </a:buClr>
              <a:buSzPts val="1400"/>
              <a:buFont typeface="Montserrat"/>
              <a:buAutoNum type="arabicPeriod"/>
              <a:defRPr sz="1500" b="0" i="0">
                <a:solidFill>
                  <a:srgbClr val="3F3687"/>
                </a:solidFill>
                <a:latin typeface="Montserrat"/>
                <a:ea typeface="Montserrat"/>
                <a:cs typeface="Montserrat"/>
                <a:sym typeface="Montserrat"/>
              </a:defRPr>
            </a:lvl4pPr>
            <a:lvl5pPr marL="1714500" lvl="4" indent="-238125" algn="l">
              <a:lnSpc>
                <a:spcPct val="115000"/>
              </a:lnSpc>
              <a:spcBef>
                <a:spcPts val="1200"/>
              </a:spcBef>
              <a:spcAft>
                <a:spcPts val="0"/>
              </a:spcAft>
              <a:buClr>
                <a:srgbClr val="3F3687"/>
              </a:buClr>
              <a:buSzPts val="1400"/>
              <a:buFont typeface="Montserrat"/>
              <a:buAutoNum type="arabicPeriod"/>
              <a:defRPr sz="1500" b="0" i="0">
                <a:solidFill>
                  <a:srgbClr val="3F3687"/>
                </a:solidFill>
                <a:latin typeface="Montserrat"/>
                <a:ea typeface="Montserrat"/>
                <a:cs typeface="Montserrat"/>
                <a:sym typeface="Montserrat"/>
              </a:defRPr>
            </a:lvl5pPr>
            <a:lvl6pPr marL="2057400" lvl="5" indent="-238125" algn="l">
              <a:lnSpc>
                <a:spcPct val="115000"/>
              </a:lnSpc>
              <a:spcBef>
                <a:spcPts val="1200"/>
              </a:spcBef>
              <a:spcAft>
                <a:spcPts val="0"/>
              </a:spcAft>
              <a:buSzPts val="1400"/>
              <a:buChar char="■"/>
              <a:defRPr/>
            </a:lvl6pPr>
            <a:lvl7pPr marL="2400300" lvl="6" indent="-238125" algn="l">
              <a:lnSpc>
                <a:spcPct val="115000"/>
              </a:lnSpc>
              <a:spcBef>
                <a:spcPts val="1200"/>
              </a:spcBef>
              <a:spcAft>
                <a:spcPts val="0"/>
              </a:spcAft>
              <a:buSzPts val="1400"/>
              <a:buChar char="●"/>
              <a:defRPr/>
            </a:lvl7pPr>
            <a:lvl8pPr marL="2743200" lvl="7" indent="-238125" algn="l">
              <a:lnSpc>
                <a:spcPct val="115000"/>
              </a:lnSpc>
              <a:spcBef>
                <a:spcPts val="1200"/>
              </a:spcBef>
              <a:spcAft>
                <a:spcPts val="0"/>
              </a:spcAft>
              <a:buSzPts val="1400"/>
              <a:buChar char="○"/>
              <a:defRPr/>
            </a:lvl8pPr>
            <a:lvl9pPr marL="3086100" lvl="8" indent="-238125" algn="l">
              <a:lnSpc>
                <a:spcPct val="115000"/>
              </a:lnSpc>
              <a:spcBef>
                <a:spcPts val="1200"/>
              </a:spcBef>
              <a:spcAft>
                <a:spcPts val="1200"/>
              </a:spcAft>
              <a:buSzPts val="1400"/>
              <a:buChar char="■"/>
              <a:defRPr/>
            </a:lvl9pPr>
          </a:lstStyle>
          <a:p>
            <a:endParaRPr/>
          </a:p>
        </p:txBody>
      </p:sp>
      <p:sp>
        <p:nvSpPr>
          <p:cNvPr id="32" name="Google Shape;32;p1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33"/>
              <a:buFont typeface="Arial"/>
              <a:buNone/>
              <a:defRPr sz="1000" b="0" i="0" u="none" strike="noStrike" cap="none">
                <a:solidFill>
                  <a:srgbClr val="393082"/>
                </a:solidFill>
                <a:latin typeface="Montserrat"/>
                <a:ea typeface="Montserrat"/>
                <a:cs typeface="Montserrat"/>
                <a:sym typeface="Montserrat"/>
              </a:defRPr>
            </a:lvl9pPr>
          </a:lstStyle>
          <a:p>
            <a:fld id="{00000000-1234-1234-1234-123412341234}" type="slidenum">
              <a:rPr lang="en-US" smtClean="0"/>
              <a:pPr/>
              <a:t>‹#›</a:t>
            </a:fld>
            <a:endParaRPr lang="en-US"/>
          </a:p>
        </p:txBody>
      </p:sp>
      <p:pic>
        <p:nvPicPr>
          <p:cNvPr id="33" name="Google Shape;33;p14"/>
          <p:cNvPicPr preferRelativeResize="0"/>
          <p:nvPr/>
        </p:nvPicPr>
        <p:blipFill rotWithShape="1">
          <a:blip r:embed="rId2">
            <a:alphaModFix/>
          </a:blip>
          <a:srcRect/>
          <a:stretch/>
        </p:blipFill>
        <p:spPr>
          <a:xfrm rot="10800000">
            <a:off x="324853" y="1771936"/>
            <a:ext cx="1565814" cy="89582"/>
          </a:xfrm>
          <a:prstGeom prst="rect">
            <a:avLst/>
          </a:prstGeom>
          <a:noFill/>
          <a:ln>
            <a:noFill/>
          </a:ln>
        </p:spPr>
      </p:pic>
      <p:sp>
        <p:nvSpPr>
          <p:cNvPr id="34" name="Google Shape;34;p14"/>
          <p:cNvSpPr txBox="1">
            <a:spLocks noGrp="1"/>
          </p:cNvSpPr>
          <p:nvPr>
            <p:ph type="body" idx="2"/>
          </p:nvPr>
        </p:nvSpPr>
        <p:spPr>
          <a:xfrm>
            <a:off x="5301304" y="0"/>
            <a:ext cx="3842696" cy="5143500"/>
          </a:xfrm>
          <a:prstGeom prst="rect">
            <a:avLst/>
          </a:prstGeom>
          <a:noFill/>
          <a:ln>
            <a:noFill/>
          </a:ln>
        </p:spPr>
        <p:txBody>
          <a:bodyPr spcFirstLastPara="1" wrap="square" lIns="91425" tIns="91425" rIns="91425" bIns="91425" anchor="t" anchorCtr="0">
            <a:noAutofit/>
          </a:bodyPr>
          <a:lstStyle>
            <a:lvl1pPr marL="342900" lvl="0" indent="-257175" algn="l">
              <a:lnSpc>
                <a:spcPct val="115000"/>
              </a:lnSpc>
              <a:spcBef>
                <a:spcPts val="0"/>
              </a:spcBef>
              <a:spcAft>
                <a:spcPts val="0"/>
              </a:spcAft>
              <a:buSzPts val="1800"/>
              <a:buFont typeface="Montserrat"/>
              <a:buAutoNum type="arabicPeriod"/>
              <a:defRPr>
                <a:solidFill>
                  <a:schemeClr val="accent1"/>
                </a:solidFill>
                <a:latin typeface="Montserrat"/>
                <a:ea typeface="Montserrat"/>
                <a:cs typeface="Montserrat"/>
                <a:sym typeface="Montserrat"/>
              </a:defRPr>
            </a:lvl1pPr>
            <a:lvl2pPr marL="685800" lvl="1" indent="-238125" algn="l">
              <a:lnSpc>
                <a:spcPct val="115000"/>
              </a:lnSpc>
              <a:spcBef>
                <a:spcPts val="1200"/>
              </a:spcBef>
              <a:spcAft>
                <a:spcPts val="0"/>
              </a:spcAft>
              <a:buSzPts val="1400"/>
              <a:buFont typeface="Montserrat"/>
              <a:buAutoNum type="arabicPeriod"/>
              <a:defRPr>
                <a:solidFill>
                  <a:schemeClr val="accent1"/>
                </a:solidFill>
                <a:latin typeface="Montserrat"/>
                <a:ea typeface="Montserrat"/>
                <a:cs typeface="Montserrat"/>
                <a:sym typeface="Montserrat"/>
              </a:defRPr>
            </a:lvl2pPr>
            <a:lvl3pPr marL="1028700" lvl="2" indent="-238125" algn="l">
              <a:lnSpc>
                <a:spcPct val="115000"/>
              </a:lnSpc>
              <a:spcBef>
                <a:spcPts val="1200"/>
              </a:spcBef>
              <a:spcAft>
                <a:spcPts val="0"/>
              </a:spcAft>
              <a:buSzPts val="1400"/>
              <a:buFont typeface="Montserrat"/>
              <a:buAutoNum type="arabicPeriod"/>
              <a:defRPr>
                <a:solidFill>
                  <a:schemeClr val="accent1"/>
                </a:solidFill>
                <a:latin typeface="Montserrat"/>
                <a:ea typeface="Montserrat"/>
                <a:cs typeface="Montserrat"/>
                <a:sym typeface="Montserrat"/>
              </a:defRPr>
            </a:lvl3pPr>
            <a:lvl4pPr marL="1371600" lvl="3" indent="-238125" algn="l">
              <a:lnSpc>
                <a:spcPct val="115000"/>
              </a:lnSpc>
              <a:spcBef>
                <a:spcPts val="1200"/>
              </a:spcBef>
              <a:spcAft>
                <a:spcPts val="0"/>
              </a:spcAft>
              <a:buSzPts val="1400"/>
              <a:buFont typeface="Montserrat"/>
              <a:buAutoNum type="arabicPeriod"/>
              <a:defRPr>
                <a:solidFill>
                  <a:schemeClr val="accent1"/>
                </a:solidFill>
                <a:latin typeface="Montserrat"/>
                <a:ea typeface="Montserrat"/>
                <a:cs typeface="Montserrat"/>
                <a:sym typeface="Montserrat"/>
              </a:defRPr>
            </a:lvl4pPr>
            <a:lvl5pPr marL="1714500" lvl="4" indent="-238125" algn="l">
              <a:lnSpc>
                <a:spcPct val="115000"/>
              </a:lnSpc>
              <a:spcBef>
                <a:spcPts val="1200"/>
              </a:spcBef>
              <a:spcAft>
                <a:spcPts val="0"/>
              </a:spcAft>
              <a:buSzPts val="1400"/>
              <a:buFont typeface="Montserrat"/>
              <a:buAutoNum type="arabicPeriod"/>
              <a:defRPr>
                <a:solidFill>
                  <a:schemeClr val="accent1"/>
                </a:solidFill>
                <a:latin typeface="Montserrat"/>
                <a:ea typeface="Montserrat"/>
                <a:cs typeface="Montserrat"/>
                <a:sym typeface="Montserrat"/>
              </a:defRPr>
            </a:lvl5pPr>
            <a:lvl6pPr marL="2057400" lvl="5" indent="-238125" algn="l">
              <a:lnSpc>
                <a:spcPct val="115000"/>
              </a:lnSpc>
              <a:spcBef>
                <a:spcPts val="1200"/>
              </a:spcBef>
              <a:spcAft>
                <a:spcPts val="0"/>
              </a:spcAft>
              <a:buSzPts val="1400"/>
              <a:buChar char="■"/>
              <a:defRPr/>
            </a:lvl6pPr>
            <a:lvl7pPr marL="2400300" lvl="6" indent="-238125" algn="l">
              <a:lnSpc>
                <a:spcPct val="115000"/>
              </a:lnSpc>
              <a:spcBef>
                <a:spcPts val="1200"/>
              </a:spcBef>
              <a:spcAft>
                <a:spcPts val="0"/>
              </a:spcAft>
              <a:buSzPts val="1400"/>
              <a:buChar char="●"/>
              <a:defRPr/>
            </a:lvl7pPr>
            <a:lvl8pPr marL="2743200" lvl="7" indent="-238125" algn="l">
              <a:lnSpc>
                <a:spcPct val="115000"/>
              </a:lnSpc>
              <a:spcBef>
                <a:spcPts val="1200"/>
              </a:spcBef>
              <a:spcAft>
                <a:spcPts val="0"/>
              </a:spcAft>
              <a:buSzPts val="1400"/>
              <a:buChar char="○"/>
              <a:defRPr/>
            </a:lvl8pPr>
            <a:lvl9pPr marL="3086100" lvl="8" indent="-238125" algn="l">
              <a:lnSpc>
                <a:spcPct val="115000"/>
              </a:lnSpc>
              <a:spcBef>
                <a:spcPts val="1200"/>
              </a:spcBef>
              <a:spcAft>
                <a:spcPts val="1200"/>
              </a:spcAft>
              <a:buSzPts val="1400"/>
              <a:buChar char="■"/>
              <a:defRPr/>
            </a:lvl9pPr>
          </a:lstStyle>
          <a:p>
            <a:endParaRPr/>
          </a:p>
        </p:txBody>
      </p:sp>
    </p:spTree>
    <p:extLst>
      <p:ext uri="{BB962C8B-B14F-4D97-AF65-F5344CB8AC3E}">
        <p14:creationId xmlns:p14="http://schemas.microsoft.com/office/powerpoint/2010/main" val="2789178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0"/>
        <p:cNvGrpSpPr/>
        <p:nvPr/>
      </p:nvGrpSpPr>
      <p:grpSpPr>
        <a:xfrm>
          <a:off x="0" y="0"/>
          <a:ext cx="0" cy="0"/>
          <a:chOff x="0" y="0"/>
          <a:chExt cx="0" cy="0"/>
        </a:xfrm>
      </p:grpSpPr>
      <p:cxnSp>
        <p:nvCxnSpPr>
          <p:cNvPr id="51" name="Google Shape;51;p17"/>
          <p:cNvCxnSpPr/>
          <p:nvPr/>
        </p:nvCxnSpPr>
        <p:spPr>
          <a:xfrm>
            <a:off x="425198" y="415650"/>
            <a:ext cx="183300" cy="0"/>
          </a:xfrm>
          <a:prstGeom prst="straightConnector1">
            <a:avLst/>
          </a:prstGeom>
          <a:noFill/>
          <a:ln w="19050" cap="flat" cmpd="sng">
            <a:solidFill>
              <a:srgbClr val="E6BB21"/>
            </a:solidFill>
            <a:prstDash val="solid"/>
            <a:round/>
            <a:headEnd type="none" w="sm" len="sm"/>
            <a:tailEnd type="none" w="sm" len="sm"/>
          </a:ln>
        </p:spPr>
      </p:cxnSp>
      <p:sp>
        <p:nvSpPr>
          <p:cNvPr id="52" name="Google Shape;52;p17"/>
          <p:cNvSpPr txBox="1">
            <a:spLocks noGrp="1"/>
          </p:cNvSpPr>
          <p:nvPr>
            <p:ph type="body" idx="1"/>
          </p:nvPr>
        </p:nvSpPr>
        <p:spPr>
          <a:xfrm>
            <a:off x="425198" y="735509"/>
            <a:ext cx="6919820" cy="3822798"/>
          </a:xfrm>
          <a:prstGeom prst="rect">
            <a:avLst/>
          </a:prstGeom>
          <a:noFill/>
          <a:ln>
            <a:noFill/>
          </a:ln>
        </p:spPr>
        <p:txBody>
          <a:bodyPr spcFirstLastPara="1" wrap="square" lIns="91425" tIns="91425" rIns="91425" bIns="91425" anchor="t" anchorCtr="0">
            <a:noAutofit/>
          </a:bodyPr>
          <a:lstStyle>
            <a:lvl1pPr marL="342900" lvl="0" indent="-264795" algn="l">
              <a:lnSpc>
                <a:spcPct val="115000"/>
              </a:lnSpc>
              <a:spcBef>
                <a:spcPts val="0"/>
              </a:spcBef>
              <a:spcAft>
                <a:spcPts val="0"/>
              </a:spcAft>
              <a:buClr>
                <a:schemeClr val="lt1"/>
              </a:buClr>
              <a:buSzPts val="1960"/>
              <a:buChar char="●"/>
              <a:defRPr sz="2100" b="0" i="0">
                <a:solidFill>
                  <a:schemeClr val="lt1"/>
                </a:solidFill>
                <a:latin typeface="Montserrat"/>
                <a:ea typeface="Montserrat"/>
                <a:cs typeface="Montserrat"/>
                <a:sym typeface="Montserrat"/>
              </a:defRPr>
            </a:lvl1pPr>
            <a:lvl2pPr marL="685800" lvl="1" indent="-251460" algn="l">
              <a:lnSpc>
                <a:spcPct val="115000"/>
              </a:lnSpc>
              <a:spcBef>
                <a:spcPts val="1200"/>
              </a:spcBef>
              <a:spcAft>
                <a:spcPts val="0"/>
              </a:spcAft>
              <a:buClr>
                <a:schemeClr val="lt1"/>
              </a:buClr>
              <a:buSzPts val="1680"/>
              <a:buChar char="○"/>
              <a:defRPr sz="1800" b="0" i="0">
                <a:solidFill>
                  <a:schemeClr val="lt1"/>
                </a:solidFill>
                <a:latin typeface="Montserrat"/>
                <a:ea typeface="Montserrat"/>
                <a:cs typeface="Montserrat"/>
                <a:sym typeface="Montserrat"/>
              </a:defRPr>
            </a:lvl2pPr>
            <a:lvl3pPr marL="1028700" lvl="2" indent="-232410" algn="l">
              <a:lnSpc>
                <a:spcPct val="115000"/>
              </a:lnSpc>
              <a:spcBef>
                <a:spcPts val="1200"/>
              </a:spcBef>
              <a:spcAft>
                <a:spcPts val="0"/>
              </a:spcAft>
              <a:buClr>
                <a:schemeClr val="lt1"/>
              </a:buClr>
              <a:buSzPts val="1280"/>
              <a:buChar char="■"/>
              <a:defRPr sz="1500" b="0" i="0">
                <a:solidFill>
                  <a:schemeClr val="lt1"/>
                </a:solidFill>
                <a:latin typeface="Montserrat"/>
                <a:ea typeface="Montserrat"/>
                <a:cs typeface="Montserrat"/>
                <a:sym typeface="Montserrat"/>
              </a:defRPr>
            </a:lvl3pPr>
            <a:lvl4pPr marL="1371600" lvl="3" indent="-228600" algn="l">
              <a:lnSpc>
                <a:spcPct val="115000"/>
              </a:lnSpc>
              <a:spcBef>
                <a:spcPts val="1200"/>
              </a:spcBef>
              <a:spcAft>
                <a:spcPts val="0"/>
              </a:spcAft>
              <a:buClr>
                <a:schemeClr val="lt1"/>
              </a:buClr>
              <a:buSzPts val="1200"/>
              <a:buChar char="●"/>
              <a:defRPr sz="1500" b="0" i="0">
                <a:solidFill>
                  <a:schemeClr val="lt1"/>
                </a:solidFill>
                <a:latin typeface="Montserrat"/>
                <a:ea typeface="Montserrat"/>
                <a:cs typeface="Montserrat"/>
                <a:sym typeface="Montserrat"/>
              </a:defRPr>
            </a:lvl4pPr>
            <a:lvl5pPr marL="1714500" lvl="4" indent="-228600" algn="l">
              <a:lnSpc>
                <a:spcPct val="115000"/>
              </a:lnSpc>
              <a:spcBef>
                <a:spcPts val="1200"/>
              </a:spcBef>
              <a:spcAft>
                <a:spcPts val="0"/>
              </a:spcAft>
              <a:buClr>
                <a:schemeClr val="lt1"/>
              </a:buClr>
              <a:buSzPts val="1200"/>
              <a:buChar char="○"/>
              <a:defRPr sz="1500" b="0" i="0">
                <a:solidFill>
                  <a:schemeClr val="lt1"/>
                </a:solidFill>
                <a:latin typeface="Montserrat"/>
                <a:ea typeface="Montserrat"/>
                <a:cs typeface="Montserrat"/>
                <a:sym typeface="Montserrat"/>
              </a:defRPr>
            </a:lvl5pPr>
            <a:lvl6pPr marL="2057400" lvl="5" indent="-238125" algn="l">
              <a:lnSpc>
                <a:spcPct val="115000"/>
              </a:lnSpc>
              <a:spcBef>
                <a:spcPts val="1200"/>
              </a:spcBef>
              <a:spcAft>
                <a:spcPts val="0"/>
              </a:spcAft>
              <a:buSzPts val="1400"/>
              <a:buChar char="■"/>
              <a:defRPr/>
            </a:lvl6pPr>
            <a:lvl7pPr marL="2400300" lvl="6" indent="-238125" algn="l">
              <a:lnSpc>
                <a:spcPct val="115000"/>
              </a:lnSpc>
              <a:spcBef>
                <a:spcPts val="1200"/>
              </a:spcBef>
              <a:spcAft>
                <a:spcPts val="0"/>
              </a:spcAft>
              <a:buSzPts val="1400"/>
              <a:buChar char="●"/>
              <a:defRPr/>
            </a:lvl7pPr>
            <a:lvl8pPr marL="2743200" lvl="7" indent="-238125" algn="l">
              <a:lnSpc>
                <a:spcPct val="115000"/>
              </a:lnSpc>
              <a:spcBef>
                <a:spcPts val="1200"/>
              </a:spcBef>
              <a:spcAft>
                <a:spcPts val="0"/>
              </a:spcAft>
              <a:buSzPts val="1400"/>
              <a:buChar char="○"/>
              <a:defRPr/>
            </a:lvl8pPr>
            <a:lvl9pPr marL="3086100" lvl="8" indent="-238125" algn="l">
              <a:lnSpc>
                <a:spcPct val="115000"/>
              </a:lnSpc>
              <a:spcBef>
                <a:spcPts val="1200"/>
              </a:spcBef>
              <a:spcAft>
                <a:spcPts val="1200"/>
              </a:spcAft>
              <a:buSzPts val="1400"/>
              <a:buChar char="■"/>
              <a:defRPr/>
            </a:lvl9pPr>
          </a:lstStyle>
          <a:p>
            <a:endParaRPr/>
          </a:p>
        </p:txBody>
      </p:sp>
      <p:pic>
        <p:nvPicPr>
          <p:cNvPr id="53" name="Google Shape;53;p17"/>
          <p:cNvPicPr preferRelativeResize="0"/>
          <p:nvPr/>
        </p:nvPicPr>
        <p:blipFill rotWithShape="1">
          <a:blip r:embed="rId2">
            <a:alphaModFix/>
          </a:blip>
          <a:srcRect/>
          <a:stretch/>
        </p:blipFill>
        <p:spPr>
          <a:xfrm>
            <a:off x="425198" y="4558307"/>
            <a:ext cx="962307" cy="330345"/>
          </a:xfrm>
          <a:prstGeom prst="rect">
            <a:avLst/>
          </a:prstGeom>
          <a:noFill/>
          <a:ln>
            <a:noFill/>
          </a:ln>
        </p:spPr>
      </p:pic>
      <p:sp>
        <p:nvSpPr>
          <p:cNvPr id="54" name="Google Shape;54;p1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1pPr>
            <a:lvl2pPr marL="0" marR="0" lvl="1"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2pPr>
            <a:lvl3pPr marL="0" marR="0" lvl="2"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3pPr>
            <a:lvl4pPr marL="0" marR="0" lvl="3"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4pPr>
            <a:lvl5pPr marL="0" marR="0" lvl="4"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5pPr>
            <a:lvl6pPr marL="0" marR="0" lvl="5"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6pPr>
            <a:lvl7pPr marL="0" marR="0" lvl="6"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7pPr>
            <a:lvl8pPr marL="0" marR="0" lvl="7"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8pPr>
            <a:lvl9pPr marL="0" marR="0" lvl="8" indent="0" algn="r">
              <a:lnSpc>
                <a:spcPct val="100000"/>
              </a:lnSpc>
              <a:spcBef>
                <a:spcPts val="0"/>
              </a:spcBef>
              <a:spcAft>
                <a:spcPts val="0"/>
              </a:spcAft>
              <a:buClr>
                <a:srgbClr val="000000"/>
              </a:buClr>
              <a:buSzPts val="1333"/>
              <a:buFont typeface="Arial"/>
              <a:buNone/>
              <a:defRPr sz="1000" b="0" i="0" u="none" strike="noStrike" cap="none">
                <a:solidFill>
                  <a:schemeClr val="lt1"/>
                </a:solidFill>
                <a:latin typeface="Montserrat"/>
                <a:ea typeface="Montserrat"/>
                <a:cs typeface="Montserrat"/>
                <a:sym typeface="Montserrat"/>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89353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205274740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2139" name="think-cell Slide" r:id="rId9" imgW="592" imgH="591" progId="TCLayout.ActiveDocument.1">
                  <p:embed/>
                </p:oleObj>
              </mc:Choice>
              <mc:Fallback>
                <p:oleObj name="think-cell Slide" r:id="rId9"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4" name="Documenttype">
            <a:extLst>
              <a:ext uri="{FF2B5EF4-FFF2-40B4-BE49-F238E27FC236}">
                <a16:creationId xmlns:a16="http://schemas.microsoft.com/office/drawing/2014/main" id="{957B0D2C-8FBD-4797-98FE-C066C31701D6}"/>
              </a:ext>
            </a:extLst>
          </p:cNvPr>
          <p:cNvSpPr>
            <a:spLocks noGrp="1"/>
          </p:cNvSpPr>
          <p:nvPr>
            <p:ph type="body" sz="quarter" idx="13" hasCustomPrompt="1"/>
            <p:custDataLst>
              <p:tags r:id="rId4"/>
            </p:custDataLst>
          </p:nvPr>
        </p:nvSpPr>
        <p:spPr>
          <a:xfrm>
            <a:off x="1453991" y="2899872"/>
            <a:ext cx="5941694" cy="18466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sz="1200" dirty="0">
                <a:solidFill>
                  <a:schemeClr val="accent1"/>
                </a:solidFill>
              </a:defRPr>
            </a:lvl1pPr>
          </a:lstStyle>
          <a:p>
            <a:pPr lvl="0">
              <a:buNone/>
            </a:pPr>
            <a:r>
              <a:rPr lang="en-US" dirty="0"/>
              <a:t>Edit date or title/role</a:t>
            </a:r>
          </a:p>
        </p:txBody>
      </p:sp>
      <p:sp>
        <p:nvSpPr>
          <p:cNvPr id="25" name="Subtitle">
            <a:extLst>
              <a:ext uri="{FF2B5EF4-FFF2-40B4-BE49-F238E27FC236}">
                <a16:creationId xmlns:a16="http://schemas.microsoft.com/office/drawing/2014/main" id="{275FBC27-D900-466E-9D84-75C01A7C6E68}"/>
              </a:ext>
            </a:extLst>
          </p:cNvPr>
          <p:cNvSpPr>
            <a:spLocks noGrp="1"/>
          </p:cNvSpPr>
          <p:nvPr>
            <p:ph type="subTitle" idx="1"/>
            <p:custDataLst>
              <p:tags r:id="rId5"/>
            </p:custDataLst>
          </p:nvPr>
        </p:nvSpPr>
        <p:spPr>
          <a:xfrm>
            <a:off x="1453991" y="2484017"/>
            <a:ext cx="5941694" cy="18466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sz="1200" dirty="0">
                <a:solidFill>
                  <a:schemeClr val="accent1"/>
                </a:solidFill>
              </a:defRPr>
            </a:lvl1pPr>
          </a:lstStyle>
          <a:p>
            <a:pPr lvl="0">
              <a:buNone/>
            </a:pPr>
            <a:r>
              <a:rPr lang="en-US" dirty="0"/>
              <a:t>Click to edit Master subtitle style</a:t>
            </a:r>
          </a:p>
        </p:txBody>
      </p:sp>
      <p:sp>
        <p:nvSpPr>
          <p:cNvPr id="26" name="Title">
            <a:extLst>
              <a:ext uri="{FF2B5EF4-FFF2-40B4-BE49-F238E27FC236}">
                <a16:creationId xmlns:a16="http://schemas.microsoft.com/office/drawing/2014/main" id="{1440548C-399E-4DBD-8892-7A95F058032A}"/>
              </a:ext>
            </a:extLst>
          </p:cNvPr>
          <p:cNvSpPr>
            <a:spLocks noGrp="1"/>
          </p:cNvSpPr>
          <p:nvPr>
            <p:ph type="title"/>
            <p:custDataLst>
              <p:tags r:id="rId6"/>
            </p:custDataLst>
          </p:nvPr>
        </p:nvSpPr>
        <p:spPr>
          <a:xfrm>
            <a:off x="1453991" y="1975828"/>
            <a:ext cx="5941694"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a:defRPr lang="en-US" sz="1800" dirty="0">
                <a:solidFill>
                  <a:schemeClr val="accent1"/>
                </a:solidFill>
              </a:defRPr>
            </a:lvl1pPr>
          </a:lstStyle>
          <a:p>
            <a:pPr lvl="0"/>
            <a:r>
              <a:rPr lang="en-US" dirty="0"/>
              <a:t>Click to edit Master title style</a:t>
            </a:r>
          </a:p>
        </p:txBody>
      </p:sp>
      <p:sp>
        <p:nvSpPr>
          <p:cNvPr id="11" name="Subtitle">
            <a:extLst>
              <a:ext uri="{FF2B5EF4-FFF2-40B4-BE49-F238E27FC236}">
                <a16:creationId xmlns:a16="http://schemas.microsoft.com/office/drawing/2014/main" id="{4F502DFB-1B51-4472-BD4A-F64F5CB358D6}"/>
              </a:ext>
            </a:extLst>
          </p:cNvPr>
          <p:cNvSpPr txBox="1">
            <a:spLocks/>
          </p:cNvSpPr>
          <p:nvPr userDrawn="1">
            <p:custDataLst>
              <p:tags r:id="rId7"/>
            </p:custDataLst>
          </p:nvPr>
        </p:nvSpPr>
        <p:spPr>
          <a:xfrm>
            <a:off x="1453991" y="3376541"/>
            <a:ext cx="5941694" cy="969496"/>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1050" dirty="0">
                <a:solidFill>
                  <a:schemeClr val="tx1"/>
                </a:solidFill>
              </a:rPr>
              <a:t>This report does not constitute audit, accounting, compliance, legal or other professional or regulated advice. This output is preliminary and based on a limited number of analytic tests – a full case review is required before determining any individual payment. It is provided for consideration and further analysis and assurance by DOL, and the State of Maine. The DOL and the State of Maine are solely responsible for all of their decisions flowing from this report, use of these materials, and compliance with applicable laws, rules and regulations.</a:t>
            </a:r>
          </a:p>
        </p:txBody>
      </p:sp>
      <p:pic>
        <p:nvPicPr>
          <p:cNvPr id="12" name="Picture 842" descr="Maine Department of Labor | Biz Marketplace | Mainebiz.biz">
            <a:extLst>
              <a:ext uri="{FF2B5EF4-FFF2-40B4-BE49-F238E27FC236}">
                <a16:creationId xmlns:a16="http://schemas.microsoft.com/office/drawing/2014/main" id="{B7BE1E78-4518-4AF1-9178-8F971167525B}"/>
              </a:ext>
            </a:extLst>
          </p:cNvPr>
          <p:cNvPicPr>
            <a:picLocks noChangeAspect="1" noChangeArrowheads="1"/>
          </p:cNvPicPr>
          <p:nvPr userDrawn="1"/>
        </p:nvPicPr>
        <p:blipFill>
          <a:blip r:embed="rId11" cstate="print">
            <a:extLst>
              <a:ext uri="{28A0092B-C50C-407E-A947-70E740481C1C}">
                <a14:useLocalDpi xmlns:a14="http://schemas.microsoft.com/office/drawing/2010/main"/>
              </a:ext>
            </a:extLst>
          </a:blip>
          <a:srcRect/>
          <a:stretch>
            <a:fillRect/>
          </a:stretch>
        </p:blipFill>
        <p:spPr bwMode="auto">
          <a:xfrm>
            <a:off x="6900863" y="413624"/>
            <a:ext cx="1890378" cy="119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590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2"/>
            </p:custDataLst>
            <p:extLst>
              <p:ext uri="{D42A27DB-BD31-4B8C-83A1-F6EECF244321}">
                <p14:modId xmlns:p14="http://schemas.microsoft.com/office/powerpoint/2010/main" val="346508607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3163"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4"/>
            </p:custDataLst>
          </p:nvPr>
        </p:nvSpPr>
        <p:spPr>
          <a:xfrm>
            <a:off x="416052" y="428696"/>
            <a:ext cx="7584948" cy="276999"/>
          </a:xfrm>
        </p:spPr>
        <p:txBody>
          <a:bodyPr vert="horz" wrap="square" lIns="0" tIns="0" rIns="0" bIns="0" rtlCol="0" anchor="ctr" anchorCtr="0">
            <a:spAutoFit/>
          </a:bodyPr>
          <a:lstStyle>
            <a:lvl1pPr>
              <a:defRPr lang="en-US" sz="1800" b="1" kern="1200" spc="0" baseline="0" dirty="0">
                <a:ln w="6350" cap="flat">
                  <a:noFill/>
                  <a:miter lim="800000"/>
                </a:ln>
                <a:solidFill>
                  <a:schemeClr val="accent1"/>
                </a:solidFill>
                <a:latin typeface="+mj-lt"/>
                <a:ea typeface="+mj-ea"/>
                <a:cs typeface="+mj-cs"/>
              </a:defRPr>
            </a:lvl1pPr>
          </a:lstStyle>
          <a:p>
            <a:pPr lvl="0"/>
            <a:r>
              <a:rPr lang="en-US" dirty="0"/>
              <a:t>Click to edit Master title style</a:t>
            </a: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5"/>
            </p:custDataLst>
          </p:nvPr>
        </p:nvSpPr>
        <p:spPr>
          <a:xfrm>
            <a:off x="416052" y="927251"/>
            <a:ext cx="8312468" cy="207749"/>
          </a:xfrm>
          <a:prstGeom prst="rect">
            <a:avLst/>
          </a:prstGeom>
        </p:spPr>
        <p:txBody>
          <a:bodyPr vert="horz" wrap="square" lIns="0" tIns="0" rIns="0" bIns="0" rtlCol="0">
            <a:noAutofit/>
          </a:bodyPr>
          <a:lstStyle>
            <a:lvl1pPr>
              <a:defRPr lang="en-US" sz="1350" b="0" dirty="0"/>
            </a:lvl1pPr>
          </a:lstStyle>
          <a:p>
            <a:pPr lvl="0">
              <a:buNone/>
            </a:pPr>
            <a:r>
              <a:rPr lang="en-US" dirty="0"/>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6"/>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7"/>
            </p:custDataLst>
          </p:nvPr>
        </p:nvSpPr>
        <p:spPr>
          <a:xfrm>
            <a:off x="416052" y="4874066"/>
            <a:ext cx="5458396" cy="92333"/>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600"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8"/>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spTree>
    <p:extLst>
      <p:ext uri="{BB962C8B-B14F-4D97-AF65-F5344CB8AC3E}">
        <p14:creationId xmlns:p14="http://schemas.microsoft.com/office/powerpoint/2010/main" val="605463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2"/>
            </p:custDataLst>
            <p:extLst>
              <p:ext uri="{D42A27DB-BD31-4B8C-83A1-F6EECF244321}">
                <p14:modId xmlns:p14="http://schemas.microsoft.com/office/powerpoint/2010/main" val="200748979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4187" name="think-cell Slide" r:id="rId9" imgW="592" imgH="591" progId="TCLayout.ActiveDocument.1">
                  <p:embed/>
                </p:oleObj>
              </mc:Choice>
              <mc:Fallback>
                <p:oleObj name="think-cell Slide" r:id="rId9"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416052" y="1279922"/>
            <a:ext cx="2859786" cy="521208"/>
          </a:xfrm>
          <a:prstGeom prst="rect">
            <a:avLst/>
          </a:prstGeom>
        </p:spPr>
        <p:txBody>
          <a:bodyPr anchor="t">
            <a:noAutofit/>
          </a:bodyPr>
          <a:lstStyle>
            <a:lvl1pPr>
              <a:lnSpc>
                <a:spcPct val="90000"/>
              </a:lnSpc>
              <a:defRPr>
                <a:ln w="6350" cap="flat">
                  <a:noFill/>
                  <a:miter lim="800000"/>
                </a:ln>
                <a:solidFill>
                  <a:schemeClr val="accent1"/>
                </a:solidFill>
              </a:defRPr>
            </a:lvl1pPr>
          </a:lstStyle>
          <a:p>
            <a:r>
              <a:rPr lang="en-US" dirty="0"/>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7"/>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spTree>
    <p:extLst>
      <p:ext uri="{BB962C8B-B14F-4D97-AF65-F5344CB8AC3E}">
        <p14:creationId xmlns:p14="http://schemas.microsoft.com/office/powerpoint/2010/main" val="4179304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2"/>
            </p:custDataLst>
            <p:extLst>
              <p:ext uri="{D42A27DB-BD31-4B8C-83A1-F6EECF244321}">
                <p14:modId xmlns:p14="http://schemas.microsoft.com/office/powerpoint/2010/main" val="353190400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5211" name="think-cell Slide" r:id="rId9" imgW="592" imgH="591" progId="TCLayout.ActiveDocument.1">
                  <p:embed/>
                </p:oleObj>
              </mc:Choice>
              <mc:Fallback>
                <p:oleObj name="think-cell Slide" r:id="rId9"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4"/>
            </p:custDataLst>
          </p:nvPr>
        </p:nvSpPr>
        <p:spPr>
          <a:xfrm>
            <a:off x="416052" y="2283210"/>
            <a:ext cx="3799332" cy="577081"/>
          </a:xfrm>
          <a:prstGeom prst="rect">
            <a:avLst/>
          </a:prstGeom>
        </p:spPr>
        <p:txBody>
          <a:bodyPr rIns="365760" anchor="ctr">
            <a:noAutofit/>
          </a:bodyPr>
          <a:lstStyle>
            <a:lvl1pPr>
              <a:defRPr>
                <a:ln w="6350" cap="flat">
                  <a:noFill/>
                  <a:miter lim="800000"/>
                </a:ln>
                <a:solidFill>
                  <a:schemeClr val="accent1"/>
                </a:solidFill>
              </a:defRPr>
            </a:lvl1pPr>
          </a:lstStyle>
          <a:p>
            <a:r>
              <a:rPr lang="en-US" dirty="0"/>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7"/>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spTree>
    <p:extLst>
      <p:ext uri="{BB962C8B-B14F-4D97-AF65-F5344CB8AC3E}">
        <p14:creationId xmlns:p14="http://schemas.microsoft.com/office/powerpoint/2010/main" val="32895361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2"/>
            </p:custDataLst>
            <p:extLst>
              <p:ext uri="{D42A27DB-BD31-4B8C-83A1-F6EECF244321}">
                <p14:modId xmlns:p14="http://schemas.microsoft.com/office/powerpoint/2010/main" val="138732413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6235"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33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416052" y="3435351"/>
            <a:ext cx="8311896" cy="507831"/>
          </a:xfrm>
        </p:spPr>
        <p:txBody>
          <a:bodyPr anchor="b">
            <a:noAutofit/>
          </a:bodyPr>
          <a:lstStyle>
            <a:lvl1pPr>
              <a:lnSpc>
                <a:spcPct val="100000"/>
              </a:lnSpc>
              <a:defRPr sz="3300">
                <a:solidFill>
                  <a:schemeClr val="accent1"/>
                </a:solidFill>
              </a:defRPr>
            </a:lvl1pPr>
          </a:lstStyle>
          <a:p>
            <a:r>
              <a:rPr lang="en-US" dirty="0"/>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7"/>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spTree>
    <p:extLst>
      <p:ext uri="{BB962C8B-B14F-4D97-AF65-F5344CB8AC3E}">
        <p14:creationId xmlns:p14="http://schemas.microsoft.com/office/powerpoint/2010/main" val="3534366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2"/>
            </p:custDataLst>
            <p:extLst>
              <p:ext uri="{D42A27DB-BD31-4B8C-83A1-F6EECF244321}">
                <p14:modId xmlns:p14="http://schemas.microsoft.com/office/powerpoint/2010/main" val="427193710"/>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7259"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1"/>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255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4"/>
            </p:custDataLst>
          </p:nvPr>
        </p:nvSpPr>
        <p:spPr>
          <a:xfrm>
            <a:off x="1129284" y="2667172"/>
            <a:ext cx="6885432" cy="392415"/>
          </a:xfrm>
          <a:prstGeom prst="rect">
            <a:avLst/>
          </a:prstGeom>
        </p:spPr>
        <p:txBody>
          <a:bodyPr>
            <a:spAutoFit/>
          </a:bodyPr>
          <a:lstStyle>
            <a:lvl1pPr>
              <a:lnSpc>
                <a:spcPct val="105000"/>
              </a:lnSpc>
              <a:defRPr sz="2550">
                <a:solidFill>
                  <a:schemeClr val="accent1"/>
                </a:solidFill>
              </a:defRPr>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5"/>
            </p:custDataLst>
          </p:nvPr>
        </p:nvSpPr>
        <p:spPr>
          <a:xfrm>
            <a:off x="1129284" y="3213473"/>
            <a:ext cx="6885432" cy="207749"/>
          </a:xfrm>
          <a:prstGeom prst="rect">
            <a:avLst/>
          </a:prstGeom>
        </p:spPr>
        <p:txBody>
          <a:bodyPr wrap="square">
            <a:noAutofit/>
          </a:bodyPr>
          <a:lstStyle>
            <a:lvl1pPr marL="0" indent="0" algn="l">
              <a:buNone/>
              <a:defRPr sz="135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6"/>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7"/>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8"/>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spTree>
    <p:extLst>
      <p:ext uri="{BB962C8B-B14F-4D97-AF65-F5344CB8AC3E}">
        <p14:creationId xmlns:p14="http://schemas.microsoft.com/office/powerpoint/2010/main" val="1093190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2"/>
            </p:custDataLst>
            <p:extLst>
              <p:ext uri="{D42A27DB-BD31-4B8C-83A1-F6EECF244321}">
                <p14:modId xmlns:p14="http://schemas.microsoft.com/office/powerpoint/2010/main" val="381086690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8283"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2"/>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2560320" y="0"/>
            <a:ext cx="6583680" cy="5143500"/>
          </a:xfrm>
          <a:prstGeom prst="rect">
            <a:avLst/>
          </a:prstGeom>
          <a:solidFill>
            <a:schemeClr val="bg2">
              <a:lumMod val="9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lvl="0" algn="ctr"/>
            <a:endParaRPr lang="en-US" sz="1350"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6647A441-8DE4-4236-BCC7-B694B2C59E00}"/>
              </a:ext>
            </a:extLst>
          </p:cNvPr>
          <p:cNvSpPr>
            <a:spLocks noGrp="1"/>
          </p:cNvSpPr>
          <p:nvPr>
            <p:ph type="title"/>
            <p:custDataLst>
              <p:tags r:id="rId6"/>
            </p:custDataLst>
          </p:nvPr>
        </p:nvSpPr>
        <p:spPr>
          <a:xfrm>
            <a:off x="416052" y="2058277"/>
            <a:ext cx="1885950" cy="577081"/>
          </a:xfrm>
        </p:spPr>
        <p:txBody>
          <a:bodyPr anchor="b">
            <a:noAutofit/>
          </a:bodyPr>
          <a:lstStyle>
            <a:lvl1pPr>
              <a:defRPr>
                <a:solidFill>
                  <a:schemeClr val="accent1"/>
                </a:solidFill>
              </a:defRPr>
            </a:lvl1pPr>
          </a:lstStyle>
          <a:p>
            <a:r>
              <a:rPr lang="en-US" dirty="0"/>
              <a:t>Click to edit Master title style</a:t>
            </a: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7"/>
            </p:custDataLst>
          </p:nvPr>
        </p:nvSpPr>
        <p:spPr>
          <a:xfrm>
            <a:off x="416052" y="2744733"/>
            <a:ext cx="1885950" cy="415499"/>
          </a:xfrm>
          <a:prstGeom prst="rect">
            <a:avLst/>
          </a:prstGeom>
        </p:spPr>
        <p:txBody>
          <a:bodyPr wrap="square">
            <a:spAutoFit/>
          </a:bodyPr>
          <a:lstStyle>
            <a:lvl1pPr marL="0" indent="0" algn="l">
              <a:buNone/>
              <a:defRPr sz="1350" b="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8"/>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9"/>
            </p:custDataLst>
          </p:nvPr>
        </p:nvSpPr>
        <p:spPr>
          <a:xfrm>
            <a:off x="416052" y="70420"/>
            <a:ext cx="1885951"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5" name="Picture 842" descr="Maine Department of Labor | Biz Marketplace | Mainebiz.biz">
            <a:extLst>
              <a:ext uri="{FF2B5EF4-FFF2-40B4-BE49-F238E27FC236}">
                <a16:creationId xmlns:a16="http://schemas.microsoft.com/office/drawing/2014/main" id="{650A77CB-029F-4B15-A9F5-C65B9443BD5C}"/>
              </a:ext>
            </a:extLst>
          </p:cNvPr>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2964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2"/>
            </p:custDataLst>
            <p:extLst>
              <p:ext uri="{D42A27DB-BD31-4B8C-83A1-F6EECF244321}">
                <p14:modId xmlns:p14="http://schemas.microsoft.com/office/powerpoint/2010/main" val="35697979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9307"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2"/>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4"/>
            </p:custDataLst>
          </p:nvPr>
        </p:nvSpPr>
        <p:spPr bwMode="ltGray">
          <a:xfrm>
            <a:off x="3273552" y="0"/>
            <a:ext cx="5870448" cy="5143500"/>
          </a:xfrm>
          <a:prstGeom prst="rect">
            <a:avLst/>
          </a:prstGeom>
          <a:solidFill>
            <a:schemeClr val="bg2">
              <a:lumMod val="9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lvl="0" algn="ctr"/>
            <a:endParaRPr lang="en-US" sz="1350"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4EF89F43-35C6-451B-BBE8-87D2B8B83F5E}"/>
              </a:ext>
            </a:extLst>
          </p:cNvPr>
          <p:cNvSpPr>
            <a:spLocks noGrp="1"/>
          </p:cNvSpPr>
          <p:nvPr>
            <p:ph type="title"/>
            <p:custDataLst>
              <p:tags r:id="rId6"/>
            </p:custDataLst>
          </p:nvPr>
        </p:nvSpPr>
        <p:spPr>
          <a:xfrm>
            <a:off x="416052" y="2058277"/>
            <a:ext cx="2599182" cy="577081"/>
          </a:xfrm>
          <a:prstGeom prst="rect">
            <a:avLst/>
          </a:prstGeom>
        </p:spPr>
        <p:txBody>
          <a:bodyPr wrap="square" anchor="b">
            <a:noAutofit/>
          </a:bodyPr>
          <a:lstStyle>
            <a:lvl1pPr algn="l">
              <a:defRPr>
                <a:solidFill>
                  <a:schemeClr val="accent1"/>
                </a:solidFill>
              </a:defRPr>
            </a:lvl1pPr>
          </a:lstStyle>
          <a:p>
            <a:r>
              <a:rPr lang="en-US" dirty="0"/>
              <a:t>Click to edit Master title style</a:t>
            </a: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7"/>
            </p:custDataLst>
          </p:nvPr>
        </p:nvSpPr>
        <p:spPr>
          <a:xfrm>
            <a:off x="416052" y="2744734"/>
            <a:ext cx="2599181" cy="207749"/>
          </a:xfrm>
          <a:prstGeom prst="rect">
            <a:avLst/>
          </a:prstGeom>
        </p:spPr>
        <p:txBody>
          <a:bodyPr wrap="square">
            <a:spAutoFit/>
          </a:bodyPr>
          <a:lstStyle>
            <a:lvl1pPr marL="0" indent="0" algn="l">
              <a:buNone/>
              <a:defRPr sz="1350" b="0">
                <a:solidFill>
                  <a:schemeClr val="tx1"/>
                </a:solidFill>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8"/>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9"/>
            </p:custDataLst>
          </p:nvPr>
        </p:nvSpPr>
        <p:spPr>
          <a:xfrm>
            <a:off x="416051" y="70420"/>
            <a:ext cx="2599183"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4" name="Picture 842" descr="Maine Department of Labor | Biz Marketplace | Mainebiz.biz">
            <a:extLst>
              <a:ext uri="{FF2B5EF4-FFF2-40B4-BE49-F238E27FC236}">
                <a16:creationId xmlns:a16="http://schemas.microsoft.com/office/drawing/2014/main" id="{77F19536-7EB0-436E-B3D6-BD1850738849}"/>
              </a:ext>
            </a:extLst>
          </p:cNvPr>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7758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1757554646"/>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0331"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4569714" y="0"/>
            <a:ext cx="4574286" cy="5143500"/>
          </a:xfrm>
          <a:prstGeom prst="rect">
            <a:avLst/>
          </a:prstGeom>
          <a:solidFill>
            <a:schemeClr val="bg2">
              <a:lumMod val="9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lvl="0" algn="ctr"/>
            <a:endParaRPr lang="en-US" sz="1350"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6"/>
            </p:custDataLst>
          </p:nvPr>
        </p:nvSpPr>
        <p:spPr>
          <a:xfrm>
            <a:off x="416052" y="422926"/>
            <a:ext cx="3799332" cy="288541"/>
          </a:xfrm>
        </p:spPr>
        <p:txBody>
          <a:bodyPr/>
          <a:lstStyle>
            <a:lvl1pPr>
              <a:defRPr>
                <a:solidFill>
                  <a:schemeClr val="accent1"/>
                </a:solidFill>
              </a:defRPr>
            </a:lvl1pPr>
          </a:lstStyle>
          <a:p>
            <a:r>
              <a:rPr lang="en-US" dirty="0"/>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7"/>
            </p:custDataLst>
          </p:nvPr>
        </p:nvSpPr>
        <p:spPr>
          <a:xfrm>
            <a:off x="416052" y="927251"/>
            <a:ext cx="3799332" cy="207749"/>
          </a:xfrm>
          <a:prstGeom prst="rect">
            <a:avLst/>
          </a:prstGeom>
        </p:spPr>
        <p:txBody>
          <a:bodyPr wrap="square">
            <a:spAutoFit/>
          </a:bodyPr>
          <a:lstStyle>
            <a:lvl1pPr marL="0" indent="0" algn="l">
              <a:buNone/>
              <a:defRPr sz="135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8"/>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9"/>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4" name="Picture 842" descr="Maine Department of Labor | Biz Marketplace | Mainebiz.biz">
            <a:extLst>
              <a:ext uri="{FF2B5EF4-FFF2-40B4-BE49-F238E27FC236}">
                <a16:creationId xmlns:a16="http://schemas.microsoft.com/office/drawing/2014/main" id="{9BD544B7-573C-4C23-A17A-D65A712366B4}"/>
              </a:ext>
            </a:extLst>
          </p:cNvPr>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1393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2"/>
            </p:custDataLst>
            <p:extLst>
              <p:ext uri="{D42A27DB-BD31-4B8C-83A1-F6EECF244321}">
                <p14:modId xmlns:p14="http://schemas.microsoft.com/office/powerpoint/2010/main" val="80835947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1355"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2"/>
                      <a:stretch>
                        <a:fillRect/>
                      </a:stretch>
                    </p:blipFill>
                    <p:spPr>
                      <a:xfrm>
                        <a:off x="1191" y="1191"/>
                        <a:ext cx="1191" cy="1191"/>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4"/>
            </p:custDataLst>
          </p:nvPr>
        </p:nvSpPr>
        <p:spPr>
          <a:xfrm>
            <a:off x="416052" y="428697"/>
            <a:ext cx="5225796" cy="276999"/>
          </a:xfrm>
        </p:spPr>
        <p:txBody>
          <a:bodyPr>
            <a:spAutoFit/>
          </a:bodyPr>
          <a:lstStyle>
            <a:lvl1pPr>
              <a:defRPr>
                <a:solidFill>
                  <a:schemeClr val="accent1"/>
                </a:solidFill>
              </a:defRPr>
            </a:lvl1pPr>
          </a:lstStyle>
          <a:p>
            <a:r>
              <a:rPr lang="en-US" dirty="0"/>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5"/>
            </p:custDataLst>
          </p:nvPr>
        </p:nvSpPr>
        <p:spPr bwMode="ltGray">
          <a:xfrm>
            <a:off x="5872734" y="0"/>
            <a:ext cx="3271266" cy="5143500"/>
          </a:xfrm>
          <a:prstGeom prst="rect">
            <a:avLst/>
          </a:prstGeom>
          <a:solidFill>
            <a:schemeClr val="bg2">
              <a:lumMod val="9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lvl="0" algn="ctr"/>
            <a:endParaRPr lang="en-US" sz="1350"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6"/>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7"/>
            </p:custDataLst>
          </p:nvPr>
        </p:nvSpPr>
        <p:spPr>
          <a:xfrm>
            <a:off x="416052" y="927251"/>
            <a:ext cx="5225796" cy="207749"/>
          </a:xfrm>
          <a:prstGeom prst="rect">
            <a:avLst/>
          </a:prstGeom>
        </p:spPr>
        <p:txBody>
          <a:bodyPr wrap="square">
            <a:spAutoFit/>
          </a:bodyPr>
          <a:lstStyle>
            <a:lvl1pPr marL="0" indent="0" algn="l">
              <a:buNone/>
              <a:defRPr sz="135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8"/>
            </p:custDataLst>
          </p:nvPr>
        </p:nvSpPr>
        <p:spPr>
          <a:xfrm>
            <a:off x="416052" y="4876252"/>
            <a:ext cx="5225797"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9"/>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4" name="Picture 842" descr="Maine Department of Labor | Biz Marketplace | Mainebiz.biz">
            <a:extLst>
              <a:ext uri="{FF2B5EF4-FFF2-40B4-BE49-F238E27FC236}">
                <a16:creationId xmlns:a16="http://schemas.microsoft.com/office/drawing/2014/main" id="{26D97337-EC09-452C-8763-BAF1B76AC0CC}"/>
              </a:ext>
            </a:extLst>
          </p:cNvPr>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622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2"/>
            </p:custDataLst>
            <p:extLst>
              <p:ext uri="{D42A27DB-BD31-4B8C-83A1-F6EECF244321}">
                <p14:modId xmlns:p14="http://schemas.microsoft.com/office/powerpoint/2010/main" val="252043735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2379" name="think-cell Slide" r:id="rId11" imgW="413" imgH="416" progId="TCLayout.ActiveDocument.1">
                  <p:embed/>
                </p:oleObj>
              </mc:Choice>
              <mc:Fallback>
                <p:oleObj name="think-cell Slide" r:id="rId11"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191" y="1191"/>
                        <a:ext cx="1191" cy="1191"/>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4"/>
            </p:custDataLst>
          </p:nvPr>
        </p:nvSpPr>
        <p:spPr bwMode="ltGray">
          <a:xfrm>
            <a:off x="6586062" y="0"/>
            <a:ext cx="2557938" cy="5143500"/>
          </a:xfrm>
          <a:prstGeom prst="rect">
            <a:avLst/>
          </a:prstGeom>
          <a:solidFill>
            <a:schemeClr val="bg2">
              <a:lumMod val="9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lvl="0" algn="ctr"/>
            <a:endParaRPr lang="en-US" sz="1350" noProof="0"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5"/>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marL="0" marR="0" lvl="0" indent="0" algn="r" defTabSz="458058" rtl="0" eaLnBrk="1" fontAlgn="auto" latinLnBrk="0" hangingPunct="1">
              <a:lnSpc>
                <a:spcPct val="100000"/>
              </a:lnSpc>
              <a:spcBef>
                <a:spcPts val="0"/>
              </a:spcBef>
              <a:spcAft>
                <a:spcPts val="0"/>
              </a:spcAft>
              <a:buClrTx/>
              <a:buSzTx/>
              <a:buFontTx/>
              <a:buNone/>
              <a:tabLst/>
              <a:defRPr/>
            </a:pPr>
            <a:fld id="{4ABDCABE-3F10-B64C-92F1-862014417034}" type="slidenum">
              <a:rPr kumimoji="0" lang="en-US" sz="675"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458058" rtl="0" eaLnBrk="1" fontAlgn="auto" latinLnBrk="0" hangingPunct="1">
                <a:lnSpc>
                  <a:spcPct val="100000"/>
                </a:lnSpc>
                <a:spcBef>
                  <a:spcPts val="0"/>
                </a:spcBef>
                <a:spcAft>
                  <a:spcPts val="0"/>
                </a:spcAft>
                <a:buClrTx/>
                <a:buSzTx/>
                <a:buFontTx/>
                <a:buNone/>
                <a:tabLst/>
                <a:defRPr/>
              </a:pPr>
              <a:t>‹#›</a:t>
            </a:fld>
            <a:endParaRPr kumimoji="0" lang="en-US" sz="675"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6"/>
            </p:custDataLst>
          </p:nvPr>
        </p:nvSpPr>
        <p:spPr>
          <a:xfrm>
            <a:off x="416052" y="428697"/>
            <a:ext cx="5939028" cy="276999"/>
          </a:xfrm>
        </p:spPr>
        <p:txBody>
          <a:bodyPr>
            <a:spAutoFit/>
          </a:bodyPr>
          <a:lstStyle>
            <a:lvl1pPr>
              <a:defRPr>
                <a:solidFill>
                  <a:schemeClr val="accent1"/>
                </a:solidFill>
              </a:defRPr>
            </a:lvl1pPr>
          </a:lstStyle>
          <a:p>
            <a:r>
              <a:rPr lang="en-US" dirty="0"/>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7"/>
            </p:custDataLst>
          </p:nvPr>
        </p:nvSpPr>
        <p:spPr>
          <a:xfrm>
            <a:off x="416052" y="927251"/>
            <a:ext cx="5939028" cy="207749"/>
          </a:xfrm>
          <a:prstGeom prst="rect">
            <a:avLst/>
          </a:prstGeom>
        </p:spPr>
        <p:txBody>
          <a:bodyPr wrap="square">
            <a:spAutoFit/>
          </a:bodyPr>
          <a:lstStyle>
            <a:lvl1pPr marL="0" indent="0" algn="l">
              <a:buNone/>
              <a:defRPr sz="135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8"/>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800"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6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9"/>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4" name="Picture 842" descr="Maine Department of Labor | Biz Marketplace | Mainebiz.biz">
            <a:extLst>
              <a:ext uri="{FF2B5EF4-FFF2-40B4-BE49-F238E27FC236}">
                <a16:creationId xmlns:a16="http://schemas.microsoft.com/office/drawing/2014/main" id="{64FB85C1-1575-401B-AD25-4E5D21A8CBC2}"/>
              </a:ext>
            </a:extLst>
          </p:cNvPr>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4154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2"/>
            </p:custDataLst>
            <p:extLst>
              <p:ext uri="{D42A27DB-BD31-4B8C-83A1-F6EECF244321}">
                <p14:modId xmlns:p14="http://schemas.microsoft.com/office/powerpoint/2010/main" val="372053259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3403"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1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3"/>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75"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4"/>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5"/>
            </p:custDataLst>
          </p:nvPr>
        </p:nvSpPr>
        <p:spPr>
          <a:xfrm>
            <a:off x="416052" y="428697"/>
            <a:ext cx="7499223" cy="276999"/>
          </a:xfrm>
        </p:spPr>
        <p:txBody>
          <a:bodyPr wrap="square">
            <a:spAutoFit/>
          </a:bodyPr>
          <a:lstStyle>
            <a:lvl1pPr>
              <a:defRPr/>
            </a:lvl1pPr>
          </a:lstStyle>
          <a:p>
            <a:r>
              <a:rPr lang="en-US" dirty="0"/>
              <a:t>Click to edit Master title style</a:t>
            </a:r>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6"/>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7"/>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9" name="Picture 842" descr="Maine Department of Labor | Biz Marketplace | Mainebiz.biz">
            <a:extLst>
              <a:ext uri="{FF2B5EF4-FFF2-40B4-BE49-F238E27FC236}">
                <a16:creationId xmlns:a16="http://schemas.microsoft.com/office/drawing/2014/main" id="{F49BF471-84E0-4E31-905D-4C53FF63E415}"/>
              </a:ext>
            </a:extLst>
          </p:cNvPr>
          <p:cNvPicPr>
            <a:picLocks noChangeAspect="1" noChangeArrowheads="1"/>
          </p:cNvPicPr>
          <p:nvPr userDrawn="1"/>
        </p:nvPicPr>
        <p:blipFill>
          <a:blip r:embed="rId11"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3234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2"/>
            </p:custDataLst>
            <p:extLst>
              <p:ext uri="{D42A27DB-BD31-4B8C-83A1-F6EECF244321}">
                <p14:modId xmlns:p14="http://schemas.microsoft.com/office/powerpoint/2010/main" val="1066647477"/>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4427" name="think-cell Slide" r:id="rId7" imgW="592" imgH="591" progId="TCLayout.ActiveDocument.1">
                  <p:embed/>
                </p:oleObj>
              </mc:Choice>
              <mc:Fallback>
                <p:oleObj name="think-cell Slide" r:id="rId7"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8"/>
                      <a:stretch>
                        <a:fillRect/>
                      </a:stretch>
                    </p:blipFill>
                    <p:spPr>
                      <a:xfrm>
                        <a:off x="1191" y="1191"/>
                        <a:ext cx="1191" cy="1191"/>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3"/>
            </p:custDataLst>
          </p:nvPr>
        </p:nvSpPr>
        <p:spPr bwMode="black">
          <a:xfrm>
            <a:off x="8484394" y="4874065"/>
            <a:ext cx="244126" cy="103875"/>
          </a:xfrm>
          <a:prstGeom prst="rect">
            <a:avLst/>
          </a:prstGeom>
          <a:noFill/>
          <a:ln w="9525" algn="ctr">
            <a:noFill/>
            <a:miter lim="800000"/>
            <a:headEnd/>
            <a:tailEnd/>
          </a:ln>
          <a:effectLst/>
        </p:spPr>
        <p:txBody>
          <a:bodyPr wrap="square" lIns="0" tIns="0" rIns="0" bIns="0" anchor="b">
            <a:spAutoFit/>
          </a:bodyPr>
          <a:lstStyle/>
          <a:p>
            <a:pPr algn="r" defTabSz="458058" fontAlgn="auto">
              <a:spcBef>
                <a:spcPts val="0"/>
              </a:spcBef>
              <a:spcAft>
                <a:spcPts val="0"/>
              </a:spcAft>
              <a:defRPr/>
            </a:pPr>
            <a:fld id="{4ABDCABE-3F10-B64C-92F1-862014417034}" type="slidenum">
              <a:rPr lang="en-US" sz="675" b="0" smtClean="0">
                <a:solidFill>
                  <a:schemeClr val="tx1"/>
                </a:solidFill>
                <a:latin typeface="+mn-lt"/>
                <a:ea typeface="+mn-ea"/>
                <a:cs typeface="Arial" panose="020B0604020202020204" pitchFamily="34" charset="0"/>
              </a:rPr>
              <a:pPr algn="r" defTabSz="458058" fontAlgn="auto">
                <a:spcBef>
                  <a:spcPts val="0"/>
                </a:spcBef>
                <a:spcAft>
                  <a:spcPts val="0"/>
                </a:spcAft>
                <a:defRPr/>
              </a:pPr>
              <a:t>‹#›</a:t>
            </a:fld>
            <a:endParaRPr lang="en-US" sz="675" b="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4"/>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5"/>
            </p:custDataLst>
          </p:nvPr>
        </p:nvSpPr>
        <p:spPr>
          <a:xfrm>
            <a:off x="416051" y="70420"/>
            <a:ext cx="2882504" cy="92333"/>
          </a:xfrm>
          <a:prstGeom prst="rect">
            <a:avLst/>
          </a:prstGeom>
          <a:ln w="6350">
            <a:noFill/>
            <a:miter lim="800000"/>
          </a:ln>
        </p:spPr>
        <p:txBody>
          <a:bodyPr vert="horz" wrap="square" lIns="0" tIns="0" rIns="0" bIns="0" rtlCol="0">
            <a:spAutoFit/>
          </a:bodyPr>
          <a:lstStyle>
            <a:lvl1pPr>
              <a:defRPr lang="en-US" sz="600" b="0" dirty="0">
                <a:cs typeface="+mn-cs"/>
              </a:defRPr>
            </a:lvl1pPr>
          </a:lstStyle>
          <a:p>
            <a:pPr lvl="0">
              <a:buNone/>
            </a:pPr>
            <a:r>
              <a:rPr lang="en-US" dirty="0"/>
              <a:t>Add tracker</a:t>
            </a:r>
          </a:p>
        </p:txBody>
      </p:sp>
      <p:pic>
        <p:nvPicPr>
          <p:cNvPr id="19" name="Picture 842" descr="Maine Department of Labor | Biz Marketplace | Mainebiz.biz">
            <a:extLst>
              <a:ext uri="{FF2B5EF4-FFF2-40B4-BE49-F238E27FC236}">
                <a16:creationId xmlns:a16="http://schemas.microsoft.com/office/drawing/2014/main" id="{40108CFD-A59D-419C-AC0A-A7442BB51418}"/>
              </a:ext>
            </a:extLst>
          </p:cNvPr>
          <p:cNvPicPr>
            <a:picLocks noChangeAspect="1" noChangeArrowheads="1"/>
          </p:cNvPicPr>
          <p:nvPr userDrawn="1"/>
        </p:nvPicPr>
        <p:blipFill>
          <a:blip r:embed="rId9"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3A324EB5-90F1-4EE2-AF4D-47CAACA24773}"/>
              </a:ext>
            </a:extLst>
          </p:cNvPr>
          <p:cNvSpPr/>
          <p:nvPr userDrawn="1"/>
        </p:nvSpPr>
        <p:spPr>
          <a:xfrm>
            <a:off x="6355958" y="5340"/>
            <a:ext cx="2435283" cy="207749"/>
          </a:xfrm>
          <a:prstGeom prst="rect">
            <a:avLst/>
          </a:prstGeom>
        </p:spPr>
        <p:txBody>
          <a:bodyPr wrap="none">
            <a:spAutoFit/>
          </a:bodyPr>
          <a:lstStyle/>
          <a:p>
            <a:pPr algn="r"/>
            <a:r>
              <a:rPr lang="en-US" sz="750" b="1" u="sng" dirty="0">
                <a:solidFill>
                  <a:srgbClr val="FF0000"/>
                </a:solidFill>
                <a:latin typeface="Calibri" panose="020F0502020204030204" pitchFamily="34" charset="0"/>
                <a:ea typeface="Times New Roman" panose="02020603050405020304" pitchFamily="18" charset="0"/>
              </a:rPr>
              <a:t>DRAFT - CONFIDENTIAL, PROPRIETARY, PRE-DECISIONAL</a:t>
            </a:r>
            <a:endParaRPr lang="en-US" sz="750" b="1" u="sng" dirty="0">
              <a:solidFill>
                <a:srgbClr val="FF0000"/>
              </a:solidFill>
            </a:endParaRPr>
          </a:p>
        </p:txBody>
      </p:sp>
      <p:sp>
        <p:nvSpPr>
          <p:cNvPr id="11" name="Rectangle 9">
            <a:extLst>
              <a:ext uri="{FF2B5EF4-FFF2-40B4-BE49-F238E27FC236}">
                <a16:creationId xmlns:a16="http://schemas.microsoft.com/office/drawing/2014/main" id="{F96A3574-4E77-4758-B24B-34515E7ACC48}"/>
              </a:ext>
            </a:extLst>
          </p:cNvPr>
          <p:cNvSpPr/>
          <p:nvPr userDrawn="1"/>
        </p:nvSpPr>
        <p:spPr>
          <a:xfrm>
            <a:off x="300038" y="4852755"/>
            <a:ext cx="8491203" cy="276999"/>
          </a:xfrm>
          <a:prstGeom prst="rect">
            <a:avLst/>
          </a:prstGeom>
        </p:spPr>
        <p:txBody>
          <a:bodyPr wrap="square">
            <a:spAutoFit/>
          </a:bodyPr>
          <a:lstStyle/>
          <a:p>
            <a:pPr algn="l"/>
            <a:r>
              <a:rPr lang="en-US" sz="600" b="0" u="none" dirty="0">
                <a:solidFill>
                  <a:srgbClr val="FF0000"/>
                </a:solidFill>
                <a:latin typeface="Calibri" panose="020F0502020204030204" pitchFamily="34" charset="0"/>
                <a:ea typeface="Times New Roman" panose="02020603050405020304" pitchFamily="18" charset="0"/>
              </a:rPr>
              <a:t>CONFIDENTIAL AND PROPRIETARY: DOCUMENT INTENDED TO PROVIDE INSIGHT BASED ON CURRENTLY AVAILABLE INFORMATION FOR CONSIDERATION AND NOT SPECIFIC ADVICE. Any use of these materials without specific permission is strictly prohibited. This deck does not constitute legal, medical, accounting, tax, or other regulated advice, such as professional advice normally provided by licensed or certified practitioners.</a:t>
            </a:r>
            <a:endParaRPr lang="en-US" sz="600" b="0" u="none" dirty="0">
              <a:solidFill>
                <a:srgbClr val="FF0000"/>
              </a:solidFill>
            </a:endParaRPr>
          </a:p>
        </p:txBody>
      </p:sp>
    </p:spTree>
    <p:extLst>
      <p:ext uri="{BB962C8B-B14F-4D97-AF65-F5344CB8AC3E}">
        <p14:creationId xmlns:p14="http://schemas.microsoft.com/office/powerpoint/2010/main" val="91695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6"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2"/>
            </p:custDataLst>
            <p:extLst>
              <p:ext uri="{D42A27DB-BD31-4B8C-83A1-F6EECF244321}">
                <p14:modId xmlns:p14="http://schemas.microsoft.com/office/powerpoint/2010/main" val="3273168443"/>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5451" name="think-cell Slide" r:id="rId5" imgW="592" imgH="591" progId="TCLayout.ActiveDocument.1">
                  <p:embed/>
                </p:oleObj>
              </mc:Choice>
              <mc:Fallback>
                <p:oleObj name="think-cell Slide" r:id="rId5" imgW="592" imgH="591" progId="TCLayout.ActiveDocument.1">
                  <p:embed/>
                  <p:pic>
                    <p:nvPicPr>
                      <p:cNvPr id="2" name="Object 6"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191" y="1191"/>
                        <a:ext cx="1191" cy="1191"/>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3"/>
            </p:custDataLst>
          </p:nvPr>
        </p:nvSpPr>
        <p:spPr>
          <a:xfrm>
            <a:off x="416052" y="4876252"/>
            <a:ext cx="5458396" cy="92333"/>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600" dirty="0"/>
              <a:t>Source: …</a:t>
            </a:r>
          </a:p>
        </p:txBody>
      </p:sp>
      <p:pic>
        <p:nvPicPr>
          <p:cNvPr id="9" name="Picture 842" descr="Maine Department of Labor | Biz Marketplace | Mainebiz.biz">
            <a:extLst>
              <a:ext uri="{FF2B5EF4-FFF2-40B4-BE49-F238E27FC236}">
                <a16:creationId xmlns:a16="http://schemas.microsoft.com/office/drawing/2014/main" id="{33212021-6222-472F-9E70-1A06363E54F6}"/>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2610787" y="1331346"/>
            <a:ext cx="3922427" cy="24808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9">
            <a:extLst>
              <a:ext uri="{FF2B5EF4-FFF2-40B4-BE49-F238E27FC236}">
                <a16:creationId xmlns:a16="http://schemas.microsoft.com/office/drawing/2014/main" id="{59777EEA-B197-4B7F-BE24-C7FAC5E16EAC}"/>
              </a:ext>
            </a:extLst>
          </p:cNvPr>
          <p:cNvSpPr/>
          <p:nvPr userDrawn="1"/>
        </p:nvSpPr>
        <p:spPr>
          <a:xfrm>
            <a:off x="6355958" y="5340"/>
            <a:ext cx="2435283" cy="207749"/>
          </a:xfrm>
          <a:prstGeom prst="rect">
            <a:avLst/>
          </a:prstGeom>
        </p:spPr>
        <p:txBody>
          <a:bodyPr wrap="none">
            <a:spAutoFit/>
          </a:bodyPr>
          <a:lstStyle/>
          <a:p>
            <a:pPr algn="r"/>
            <a:r>
              <a:rPr lang="en-US" sz="750" b="1" u="sng" dirty="0">
                <a:solidFill>
                  <a:srgbClr val="FF0000"/>
                </a:solidFill>
                <a:latin typeface="Calibri" panose="020F0502020204030204" pitchFamily="34" charset="0"/>
                <a:ea typeface="Times New Roman" panose="02020603050405020304" pitchFamily="18" charset="0"/>
              </a:rPr>
              <a:t>DRAFT - CONFIDENTIAL, PROPRIETARY, PRE-DECISIONAL</a:t>
            </a:r>
            <a:endParaRPr lang="en-US" sz="750" b="1" u="sng" dirty="0">
              <a:solidFill>
                <a:srgbClr val="FF0000"/>
              </a:solidFill>
            </a:endParaRPr>
          </a:p>
        </p:txBody>
      </p:sp>
      <p:sp>
        <p:nvSpPr>
          <p:cNvPr id="6" name="Rectangle 9">
            <a:extLst>
              <a:ext uri="{FF2B5EF4-FFF2-40B4-BE49-F238E27FC236}">
                <a16:creationId xmlns:a16="http://schemas.microsoft.com/office/drawing/2014/main" id="{513F80EE-5494-4E26-BD13-60E7BD215F51}"/>
              </a:ext>
            </a:extLst>
          </p:cNvPr>
          <p:cNvSpPr/>
          <p:nvPr userDrawn="1"/>
        </p:nvSpPr>
        <p:spPr>
          <a:xfrm>
            <a:off x="300038" y="4852755"/>
            <a:ext cx="8491203" cy="276999"/>
          </a:xfrm>
          <a:prstGeom prst="rect">
            <a:avLst/>
          </a:prstGeom>
        </p:spPr>
        <p:txBody>
          <a:bodyPr wrap="square">
            <a:spAutoFit/>
          </a:bodyPr>
          <a:lstStyle/>
          <a:p>
            <a:pPr algn="l"/>
            <a:r>
              <a:rPr lang="en-US" sz="600" b="0" u="none" dirty="0">
                <a:solidFill>
                  <a:srgbClr val="FF0000"/>
                </a:solidFill>
                <a:latin typeface="Calibri" panose="020F0502020204030204" pitchFamily="34" charset="0"/>
                <a:ea typeface="Times New Roman" panose="02020603050405020304" pitchFamily="18" charset="0"/>
              </a:rPr>
              <a:t>CONFIDENTIAL AND PROPRIETARY: DOCUMENT INTENDED TO PROVIDE INSIGHT BASED ON CURRENTLY AVAILABLE INFORMATION FOR CONSIDERATION AND NOT SPECIFIC ADVICE. Any use of these materials without specific permission is strictly prohibited. This deck does not constitute legal, medical, accounting, tax, or other regulated advice, such as professional advice normally provided by licensed or certified practitioners.</a:t>
            </a:r>
            <a:endParaRPr lang="en-US" sz="600" b="0" u="none" dirty="0">
              <a:solidFill>
                <a:srgbClr val="FF0000"/>
              </a:solidFill>
            </a:endParaRPr>
          </a:p>
        </p:txBody>
      </p:sp>
    </p:spTree>
    <p:extLst>
      <p:ext uri="{BB962C8B-B14F-4D97-AF65-F5344CB8AC3E}">
        <p14:creationId xmlns:p14="http://schemas.microsoft.com/office/powerpoint/2010/main" val="1419239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31"/>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79723B-4A52-4BB8-842B-43F8DE3B90F3}"/>
              </a:ext>
            </a:extLst>
          </p:cNvPr>
          <p:cNvGraphicFramePr>
            <a:graphicFrameLocks noChangeAspect="1"/>
          </p:cNvGraphicFramePr>
          <p:nvPr userDrawn="1">
            <p:custDataLst>
              <p:tags r:id="rId2"/>
            </p:custDataLst>
            <p:extLst>
              <p:ext uri="{D42A27DB-BD31-4B8C-83A1-F6EECF244321}">
                <p14:modId xmlns:p14="http://schemas.microsoft.com/office/powerpoint/2010/main" val="418476133"/>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spid="_x0000_s16475" name="think-cell Slide" r:id="rId6" imgW="395" imgH="394" progId="TCLayout.ActiveDocument.1">
                  <p:embed/>
                </p:oleObj>
              </mc:Choice>
              <mc:Fallback>
                <p:oleObj name="think-cell Slide" r:id="rId6" imgW="395" imgH="394" progId="TCLayout.ActiveDocument.1">
                  <p:embed/>
                  <p:pic>
                    <p:nvPicPr>
                      <p:cNvPr id="2" name="Object 1" hidden="1">
                        <a:extLst>
                          <a:ext uri="{FF2B5EF4-FFF2-40B4-BE49-F238E27FC236}">
                            <a16:creationId xmlns:a16="http://schemas.microsoft.com/office/drawing/2014/main" id="{B479723B-4A52-4BB8-842B-43F8DE3B90F3}"/>
                          </a:ext>
                        </a:extLst>
                      </p:cNvPr>
                      <p:cNvPicPr/>
                      <p:nvPr/>
                    </p:nvPicPr>
                    <p:blipFill>
                      <a:blip r:embed="rId7"/>
                      <a:stretch>
                        <a:fillRect/>
                      </a:stretch>
                    </p:blipFill>
                    <p:spPr>
                      <a:xfrm>
                        <a:off x="1589" y="1589"/>
                        <a:ext cx="1588" cy="1588"/>
                      </a:xfrm>
                      <a:prstGeom prst="rect">
                        <a:avLst/>
                      </a:prstGeom>
                    </p:spPr>
                  </p:pic>
                </p:oleObj>
              </mc:Fallback>
            </mc:AlternateContent>
          </a:graphicData>
        </a:graphic>
      </p:graphicFrame>
      <p:sp>
        <p:nvSpPr>
          <p:cNvPr id="33" name="Shape 33"/>
          <p:cNvSpPr/>
          <p:nvPr/>
        </p:nvSpPr>
        <p:spPr>
          <a:xfrm>
            <a:off x="0" y="-10436"/>
            <a:ext cx="9144000" cy="5164387"/>
          </a:xfrm>
          <a:prstGeom prst="rect">
            <a:avLst/>
          </a:prstGeom>
          <a:solidFill>
            <a:srgbClr val="FFFFFF"/>
          </a:solidFill>
          <a:ln>
            <a:noFill/>
          </a:ln>
        </p:spPr>
        <p:txBody>
          <a:bodyPr/>
          <a:lstStyle/>
          <a:p>
            <a:endParaRPr lang="en-US" sz="1800" dirty="0"/>
          </a:p>
        </p:txBody>
      </p:sp>
      <p:sp>
        <p:nvSpPr>
          <p:cNvPr id="6" name="5. Source" hidden="1">
            <a:extLst>
              <a:ext uri="{FF2B5EF4-FFF2-40B4-BE49-F238E27FC236}">
                <a16:creationId xmlns:a16="http://schemas.microsoft.com/office/drawing/2014/main" id="{DC54D4E6-6EAD-459F-BC76-61E8E63770FA}"/>
              </a:ext>
            </a:extLst>
          </p:cNvPr>
          <p:cNvSpPr txBox="1">
            <a:spLocks/>
          </p:cNvSpPr>
          <p:nvPr userDrawn="1">
            <p:custDataLst>
              <p:tags r:id="rId3"/>
            </p:custDataLst>
          </p:nvPr>
        </p:nvSpPr>
        <p:spPr>
          <a:xfrm>
            <a:off x="110067" y="4953229"/>
            <a:ext cx="6703427" cy="92333"/>
          </a:xfrm>
          <a:prstGeom prst="rect">
            <a:avLst/>
          </a:prstGeom>
        </p:spPr>
        <p:txBody>
          <a:bodyPr vert="horz" wrap="square" lIns="0" tIns="0" rIns="0" bIns="0" rtlCol="0" anchor="t">
            <a:no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685783" rtl="0" eaLnBrk="1" fontAlgn="auto" latinLnBrk="0" hangingPunct="1">
              <a:lnSpc>
                <a:spcPct val="100000"/>
              </a:lnSpc>
              <a:spcBef>
                <a:spcPts val="225"/>
              </a:spcBef>
              <a:spcAft>
                <a:spcPts val="225"/>
              </a:spcAft>
              <a:buClrTx/>
              <a:buSzTx/>
              <a:buFont typeface="Segoe UI" panose="020B0502040204020203" pitchFamily="34" charset="0"/>
              <a:buChar char="​"/>
              <a:tabLst/>
              <a:defRPr/>
            </a:pPr>
            <a:r>
              <a:rPr kumimoji="0" lang="en-US" sz="7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Source: …</a:t>
            </a:r>
          </a:p>
        </p:txBody>
      </p:sp>
      <p:sp>
        <p:nvSpPr>
          <p:cNvPr id="8" name="Shape 34">
            <a:extLst>
              <a:ext uri="{FF2B5EF4-FFF2-40B4-BE49-F238E27FC236}">
                <a16:creationId xmlns:a16="http://schemas.microsoft.com/office/drawing/2014/main" id="{636FBC9D-C910-467D-9A48-7A3B90378ED7}"/>
              </a:ext>
            </a:extLst>
          </p:cNvPr>
          <p:cNvSpPr txBox="1">
            <a:spLocks noGrp="1"/>
          </p:cNvSpPr>
          <p:nvPr>
            <p:ph type="title"/>
          </p:nvPr>
        </p:nvSpPr>
        <p:spPr>
          <a:xfrm>
            <a:off x="110066" y="192027"/>
            <a:ext cx="8910717" cy="307777"/>
          </a:xfrm>
          <a:prstGeom prst="rect">
            <a:avLst/>
          </a:prstGeom>
        </p:spPr>
        <p:txBody>
          <a:bodyPr spcFirstLastPara="1" wrap="square" lIns="0" tIns="0" rIns="0" bIns="0" anchor="t" anchorCtr="0">
            <a:noAutofit/>
          </a:bodyPr>
          <a:lstStyle>
            <a:lvl1pPr lvl="0">
              <a:spcBef>
                <a:spcPts val="0"/>
              </a:spcBef>
              <a:spcAft>
                <a:spcPts val="0"/>
              </a:spcAft>
              <a:buSzPts val="2400"/>
              <a:buNone/>
              <a:defRPr sz="2000" b="1">
                <a:solidFill>
                  <a:srgbClr val="999999"/>
                </a:solidFill>
                <a:latin typeface="Calibri" panose="020F0502020204030204" pitchFamily="34" charset="0"/>
                <a:cs typeface="Calibri" panose="020F0502020204030204" pitchFamily="34" charset="0"/>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r>
              <a:rPr lang="en-US" dirty="0"/>
              <a:t>Click to edit Master title style</a:t>
            </a:r>
            <a:endParaRPr dirty="0"/>
          </a:p>
        </p:txBody>
      </p:sp>
      <p:sp>
        <p:nvSpPr>
          <p:cNvPr id="9" name="Slide Number">
            <a:extLst>
              <a:ext uri="{FF2B5EF4-FFF2-40B4-BE49-F238E27FC236}">
                <a16:creationId xmlns:a16="http://schemas.microsoft.com/office/drawing/2014/main" id="{C92E2BB0-8DC5-452C-9F21-22444CD4180A}"/>
              </a:ext>
            </a:extLst>
          </p:cNvPr>
          <p:cNvSpPr>
            <a:spLocks noChangeArrowheads="1"/>
          </p:cNvSpPr>
          <p:nvPr userDrawn="1">
            <p:custDataLst>
              <p:tags r:id="rId4"/>
            </p:custDataLst>
          </p:nvPr>
        </p:nvSpPr>
        <p:spPr bwMode="black">
          <a:xfrm>
            <a:off x="8603725" y="4953229"/>
            <a:ext cx="325501" cy="107722"/>
          </a:xfrm>
          <a:prstGeom prst="rect">
            <a:avLst/>
          </a:prstGeom>
          <a:noFill/>
          <a:ln w="9525" algn="ctr">
            <a:noFill/>
            <a:miter lim="800000"/>
            <a:headEnd/>
            <a:tailEnd/>
          </a:ln>
          <a:effectLst/>
        </p:spPr>
        <p:txBody>
          <a:bodyPr wrap="square" lIns="0" tIns="0" rIns="0" bIns="0" anchor="b">
            <a:spAutoFit/>
          </a:bodyPr>
          <a:lstStyle/>
          <a:p>
            <a:pPr algn="r" defTabSz="610729" fontAlgn="auto">
              <a:spcBef>
                <a:spcPts val="0"/>
              </a:spcBef>
              <a:spcAft>
                <a:spcPts val="0"/>
              </a:spcAft>
              <a:defRPr/>
            </a:pPr>
            <a:fld id="{4ABDCABE-3F10-B64C-92F1-862014417034}" type="slidenum">
              <a:rPr lang="en-US" sz="700" smtClean="0">
                <a:solidFill>
                  <a:schemeClr val="tx1"/>
                </a:solidFill>
                <a:latin typeface="+mn-lt"/>
                <a:ea typeface="+mn-ea"/>
                <a:cs typeface="Arial" panose="020B0604020202020204" pitchFamily="34" charset="0"/>
              </a:rPr>
              <a:pPr algn="r" defTabSz="610729"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511324240"/>
      </p:ext>
    </p:extLst>
  </p:cSld>
  <p:clrMapOvr>
    <a:masterClrMapping/>
  </p:clrMapOvr>
  <p:transition>
    <p:pull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35557D-09F3-4C93-8E13-5907CDB0684A}"/>
              </a:ext>
            </a:extLst>
          </p:cNvPr>
          <p:cNvSpPr>
            <a:spLocks noGrp="1"/>
          </p:cNvSpPr>
          <p:nvPr>
            <p:ph type="dt" sz="half" idx="10"/>
          </p:nvPr>
        </p:nvSpPr>
        <p:spPr/>
        <p:txBody>
          <a:bodyPr/>
          <a:lstStyle/>
          <a:p>
            <a:fld id="{621C449B-239C-469C-B19C-114F5D72BE03}" type="datetimeFigureOut">
              <a:rPr lang="en-US" smtClean="0"/>
              <a:t>11/30/2021</a:t>
            </a:fld>
            <a:endParaRPr lang="en-US"/>
          </a:p>
        </p:txBody>
      </p:sp>
      <p:sp>
        <p:nvSpPr>
          <p:cNvPr id="3" name="Footer Placeholder 2">
            <a:extLst>
              <a:ext uri="{FF2B5EF4-FFF2-40B4-BE49-F238E27FC236}">
                <a16:creationId xmlns:a16="http://schemas.microsoft.com/office/drawing/2014/main" id="{CABBA849-ED58-48A6-8A15-5F1648B8BA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BE2CFE-621E-431D-8569-7BC507D520AD}"/>
              </a:ext>
            </a:extLst>
          </p:cNvPr>
          <p:cNvSpPr>
            <a:spLocks noGrp="1"/>
          </p:cNvSpPr>
          <p:nvPr>
            <p:ph type="sldNum" sz="quarter" idx="12"/>
          </p:nvPr>
        </p:nvSpPr>
        <p:spPr/>
        <p:txBody>
          <a:bodyPr/>
          <a:lstStyle/>
          <a:p>
            <a:fld id="{F9959CAB-DC49-44D9-9827-FAA895C77F81}" type="slidenum">
              <a:rPr lang="en-US" smtClean="0"/>
              <a:t>‹#›</a:t>
            </a:fld>
            <a:endParaRPr lang="en-US"/>
          </a:p>
        </p:txBody>
      </p:sp>
    </p:spTree>
    <p:extLst>
      <p:ext uri="{BB962C8B-B14F-4D97-AF65-F5344CB8AC3E}">
        <p14:creationId xmlns:p14="http://schemas.microsoft.com/office/powerpoint/2010/main" val="27340646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76A278-D56B-4D97-AC8B-6038BFD5CA5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827" r="5827" b="12012"/>
          <a:stretch/>
        </p:blipFill>
        <p:spPr>
          <a:xfrm>
            <a:off x="0" y="0"/>
            <a:ext cx="9144000" cy="5143500"/>
          </a:xfrm>
          <a:prstGeom prst="rect">
            <a:avLst/>
          </a:prstGeom>
        </p:spPr>
      </p:pic>
      <p:sp>
        <p:nvSpPr>
          <p:cNvPr id="7" name="Rectangle 6">
            <a:extLst>
              <a:ext uri="{FF2B5EF4-FFF2-40B4-BE49-F238E27FC236}">
                <a16:creationId xmlns:a16="http://schemas.microsoft.com/office/drawing/2014/main" id="{53BC1FA9-B48E-4F0B-BC4A-812DDD0D5093}"/>
              </a:ext>
            </a:extLst>
          </p:cNvPr>
          <p:cNvSpPr/>
          <p:nvPr userDrawn="1"/>
        </p:nvSpPr>
        <p:spPr>
          <a:xfrm>
            <a:off x="1" y="3255533"/>
            <a:ext cx="9144000" cy="1334231"/>
          </a:xfrm>
          <a:prstGeom prst="rect">
            <a:avLst/>
          </a:prstGeom>
          <a:solidFill>
            <a:srgbClr val="003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5473876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Content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B570E5-B6E5-40DB-A620-D7FA47AB6995}"/>
              </a:ext>
            </a:extLst>
          </p:cNvPr>
          <p:cNvSpPr>
            <a:spLocks noGrp="1"/>
          </p:cNvSpPr>
          <p:nvPr>
            <p:ph type="dt" sz="half" idx="10"/>
          </p:nvPr>
        </p:nvSpPr>
        <p:spPr/>
        <p:txBody>
          <a:bodyPr/>
          <a:lstStyle/>
          <a:p>
            <a:fld id="{88CA81A0-AEF0-4ADF-9673-BA46BAFA0A30}" type="datetimeFigureOut">
              <a:rPr lang="en-US" smtClean="0"/>
              <a:t>11/30/2021</a:t>
            </a:fld>
            <a:endParaRPr lang="en-US"/>
          </a:p>
        </p:txBody>
      </p:sp>
      <p:sp>
        <p:nvSpPr>
          <p:cNvPr id="6" name="Rectangle 5">
            <a:extLst>
              <a:ext uri="{FF2B5EF4-FFF2-40B4-BE49-F238E27FC236}">
                <a16:creationId xmlns:a16="http://schemas.microsoft.com/office/drawing/2014/main" id="{27CBB9B1-BD7E-40A8-8E5D-AA526962F83E}"/>
              </a:ext>
            </a:extLst>
          </p:cNvPr>
          <p:cNvSpPr/>
          <p:nvPr userDrawn="1"/>
        </p:nvSpPr>
        <p:spPr>
          <a:xfrm>
            <a:off x="-1" y="4477479"/>
            <a:ext cx="9144001" cy="667115"/>
          </a:xfrm>
          <a:prstGeom prst="rect">
            <a:avLst/>
          </a:prstGeom>
          <a:solidFill>
            <a:srgbClr val="003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id="{6BD8AEDB-3742-4661-945F-BA9398AE5821}"/>
              </a:ext>
            </a:extLst>
          </p:cNvPr>
          <p:cNvSpPr/>
          <p:nvPr userDrawn="1"/>
        </p:nvSpPr>
        <p:spPr>
          <a:xfrm>
            <a:off x="0" y="746313"/>
            <a:ext cx="9144000" cy="114299"/>
          </a:xfrm>
          <a:prstGeom prst="rect">
            <a:avLst/>
          </a:prstGeom>
          <a:solidFill>
            <a:srgbClr val="003E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2" name="Picture 11">
            <a:extLst>
              <a:ext uri="{FF2B5EF4-FFF2-40B4-BE49-F238E27FC236}">
                <a16:creationId xmlns:a16="http://schemas.microsoft.com/office/drawing/2014/main" id="{2295216B-39B0-4747-B9C1-79EED45D42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3686" y="4397073"/>
            <a:ext cx="2539484" cy="827925"/>
          </a:xfrm>
          <a:prstGeom prst="rect">
            <a:avLst/>
          </a:prstGeom>
        </p:spPr>
      </p:pic>
    </p:spTree>
    <p:extLst>
      <p:ext uri="{BB962C8B-B14F-4D97-AF65-F5344CB8AC3E}">
        <p14:creationId xmlns:p14="http://schemas.microsoft.com/office/powerpoint/2010/main" val="37438861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C33311-FFC9-4B8F-B07A-F20A77BA93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9" y="0"/>
            <a:ext cx="9156718" cy="5143500"/>
          </a:xfrm>
          <a:prstGeom prst="rect">
            <a:avLst/>
          </a:prstGeom>
        </p:spPr>
      </p:pic>
    </p:spTree>
    <p:extLst>
      <p:ext uri="{BB962C8B-B14F-4D97-AF65-F5344CB8AC3E}">
        <p14:creationId xmlns:p14="http://schemas.microsoft.com/office/powerpoint/2010/main" val="1359229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9233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7"/>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7"/>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4" name="Google Shape;14;p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43354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20" name="Google Shape;20;p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1" name="Google Shape;21;p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22" name="Google Shape;22;p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3" name="Google Shape;23;p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732358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6"/>
        <p:cNvGrpSpPr/>
        <p:nvPr/>
      </p:nvGrpSpPr>
      <p:grpSpPr>
        <a:xfrm>
          <a:off x="0" y="0"/>
          <a:ext cx="0" cy="0"/>
          <a:chOff x="0" y="0"/>
          <a:chExt cx="0" cy="0"/>
        </a:xfrm>
      </p:grpSpPr>
      <p:sp>
        <p:nvSpPr>
          <p:cNvPr id="27" name="Google Shape;27;p9"/>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9"/>
          <p:cNvSpPr>
            <a:spLocks noGrp="1"/>
          </p:cNvSpPr>
          <p:nvPr>
            <p:ph type="pic" idx="2"/>
          </p:nvPr>
        </p:nvSpPr>
        <p:spPr>
          <a:xfrm>
            <a:off x="3887391" y="740569"/>
            <a:ext cx="4629150" cy="3655219"/>
          </a:xfrm>
          <a:prstGeom prst="rect">
            <a:avLst/>
          </a:prstGeom>
          <a:noFill/>
          <a:ln>
            <a:noFill/>
          </a:ln>
        </p:spPr>
      </p:sp>
      <p:sp>
        <p:nvSpPr>
          <p:cNvPr id="29" name="Google Shape;29;p9"/>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30" name="Google Shape;30;p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6119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6" name="Google Shape;36;p1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970684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5"/>
        <p:cNvGrpSpPr/>
        <p:nvPr/>
      </p:nvGrpSpPr>
      <p:grpSpPr>
        <a:xfrm>
          <a:off x="0" y="0"/>
          <a:ext cx="0" cy="0"/>
          <a:chOff x="0" y="0"/>
          <a:chExt cx="0" cy="0"/>
        </a:xfrm>
      </p:grpSpPr>
      <p:sp>
        <p:nvSpPr>
          <p:cNvPr id="46" name="Google Shape;46;p1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2"/>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8" name="Google Shape;48;p12"/>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9" name="Google Shape;49;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153773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734989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188228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5"/>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342900" lvl="0" indent="-323850" algn="l">
              <a:lnSpc>
                <a:spcPct val="90000"/>
              </a:lnSpc>
              <a:spcBef>
                <a:spcPts val="750"/>
              </a:spcBef>
              <a:spcAft>
                <a:spcPts val="0"/>
              </a:spcAft>
              <a:buClr>
                <a:schemeClr val="dk1"/>
              </a:buClr>
              <a:buSzPts val="3200"/>
              <a:buChar char="•"/>
              <a:defRPr sz="2400"/>
            </a:lvl1pPr>
            <a:lvl2pPr marL="685800" lvl="1" indent="-304800" algn="l">
              <a:lnSpc>
                <a:spcPct val="90000"/>
              </a:lnSpc>
              <a:spcBef>
                <a:spcPts val="375"/>
              </a:spcBef>
              <a:spcAft>
                <a:spcPts val="0"/>
              </a:spcAft>
              <a:buClr>
                <a:schemeClr val="dk1"/>
              </a:buClr>
              <a:buSzPts val="2800"/>
              <a:buChar char="•"/>
              <a:defRPr sz="2100"/>
            </a:lvl2pPr>
            <a:lvl3pPr marL="1028700" lvl="2" indent="-285750" algn="l">
              <a:lnSpc>
                <a:spcPct val="90000"/>
              </a:lnSpc>
              <a:spcBef>
                <a:spcPts val="375"/>
              </a:spcBef>
              <a:spcAft>
                <a:spcPts val="0"/>
              </a:spcAft>
              <a:buClr>
                <a:schemeClr val="dk1"/>
              </a:buClr>
              <a:buSzPts val="2400"/>
              <a:buChar char="•"/>
              <a:defRPr sz="1800"/>
            </a:lvl3pPr>
            <a:lvl4pPr marL="1371600" lvl="3" indent="-266700" algn="l">
              <a:lnSpc>
                <a:spcPct val="90000"/>
              </a:lnSpc>
              <a:spcBef>
                <a:spcPts val="375"/>
              </a:spcBef>
              <a:spcAft>
                <a:spcPts val="0"/>
              </a:spcAft>
              <a:buClr>
                <a:schemeClr val="dk1"/>
              </a:buClr>
              <a:buSzPts val="2000"/>
              <a:buChar char="•"/>
              <a:defRPr sz="1500"/>
            </a:lvl4pPr>
            <a:lvl5pPr marL="1714500" lvl="4" indent="-266700" algn="l">
              <a:lnSpc>
                <a:spcPct val="90000"/>
              </a:lnSpc>
              <a:spcBef>
                <a:spcPts val="375"/>
              </a:spcBef>
              <a:spcAft>
                <a:spcPts val="0"/>
              </a:spcAft>
              <a:buClr>
                <a:schemeClr val="dk1"/>
              </a:buClr>
              <a:buSzPts val="2000"/>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64" name="Google Shape;64;p15"/>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65" name="Google Shape;65;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40785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6"/>
          <p:cNvSpPr txBox="1">
            <a:spLocks noGrp="1"/>
          </p:cNvSpPr>
          <p:nvPr>
            <p:ph type="body" idx="1"/>
          </p:nvPr>
        </p:nvSpPr>
        <p:spPr>
          <a:xfrm rot="5400000">
            <a:off x="2940248" y="-942380"/>
            <a:ext cx="3263504" cy="7886700"/>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1" name="Google Shape;71;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553067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7" name="Google Shape;77;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267207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p:cNvSpPr/>
          <p:nvPr userDrawn="1"/>
        </p:nvSpPr>
        <p:spPr>
          <a:xfrm>
            <a:off x="22227" y="4943475"/>
            <a:ext cx="4321174" cy="200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ctrTitle"/>
          </p:nvPr>
        </p:nvSpPr>
        <p:spPr>
          <a:xfrm>
            <a:off x="381000" y="2114551"/>
            <a:ext cx="3657600" cy="914400"/>
          </a:xfrm>
        </p:spPr>
        <p:txBody>
          <a:bodyPr>
            <a:noAutofit/>
          </a:bodyPr>
          <a:lstStyle>
            <a:lvl1pPr>
              <a:defRPr sz="2475"/>
            </a:lvl1pPr>
          </a:lstStyle>
          <a:p>
            <a:r>
              <a:rPr lang="en-US" dirty="0"/>
              <a:t>Click to edit Master title style</a:t>
            </a:r>
          </a:p>
        </p:txBody>
      </p:sp>
      <p:sp>
        <p:nvSpPr>
          <p:cNvPr id="3" name="Subtitle 2"/>
          <p:cNvSpPr>
            <a:spLocks noGrp="1"/>
          </p:cNvSpPr>
          <p:nvPr>
            <p:ph type="subTitle" idx="1"/>
          </p:nvPr>
        </p:nvSpPr>
        <p:spPr>
          <a:xfrm>
            <a:off x="381000" y="3314700"/>
            <a:ext cx="3657600" cy="1085850"/>
          </a:xfrm>
        </p:spPr>
        <p:txBody>
          <a:bodyPr>
            <a:normAutofit/>
          </a:bodyPr>
          <a:lstStyle>
            <a:lvl1pPr marL="0" indent="0" algn="l">
              <a:buNone/>
              <a:defRPr sz="21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357736" y="4629151"/>
            <a:ext cx="2133600" cy="140092"/>
          </a:xfrm>
          <a:prstGeom prst="rect">
            <a:avLst/>
          </a:prstGeom>
        </p:spPr>
        <p:txBody>
          <a:bodyPr/>
          <a:lstStyle>
            <a:lvl1pPr>
              <a:defRPr sz="1200"/>
            </a:lvl1pPr>
          </a:lstStyle>
          <a:p>
            <a:r>
              <a:rPr lang="en-US" dirty="0"/>
              <a:t>January 9, 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C34A4CF2-883F-4956-89F5-B12916644A90}" type="slidenum">
              <a:rPr lang="en-US" smtClean="0"/>
              <a:t>‹#›</a:t>
            </a:fld>
            <a:endParaRPr lang="en-US"/>
          </a:p>
        </p:txBody>
      </p:sp>
      <p:sp>
        <p:nvSpPr>
          <p:cNvPr id="10" name="Rectangle 9"/>
          <p:cNvSpPr>
            <a:spLocks/>
          </p:cNvSpPr>
          <p:nvPr userDrawn="1"/>
        </p:nvSpPr>
        <p:spPr>
          <a:xfrm>
            <a:off x="0" y="3"/>
            <a:ext cx="2473325" cy="1751410"/>
          </a:xfrm>
          <a:prstGeom prst="rect">
            <a:avLst/>
          </a:prstGeom>
          <a:solidFill>
            <a:srgbClr val="00044E"/>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gn="ctr" fontAlgn="base">
              <a:spcBef>
                <a:spcPct val="0"/>
              </a:spcBef>
              <a:spcAft>
                <a:spcPct val="0"/>
              </a:spcAft>
              <a:defRPr/>
            </a:pPr>
            <a:endParaRPr lang="en-US" sz="1200" dirty="0">
              <a:solidFill>
                <a:srgbClr val="000000"/>
              </a:solidFill>
            </a:endParaRPr>
          </a:p>
        </p:txBody>
      </p:sp>
      <p:pic>
        <p:nvPicPr>
          <p:cNvPr id="11" name="Picture 5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5425" y="121444"/>
            <a:ext cx="2022475" cy="1510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1176" y="1727596"/>
            <a:ext cx="4822825" cy="341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a:spLocks/>
          </p:cNvSpPr>
          <p:nvPr userDrawn="1"/>
        </p:nvSpPr>
        <p:spPr>
          <a:xfrm>
            <a:off x="1" y="1736408"/>
            <a:ext cx="9140760" cy="67922"/>
          </a:xfrm>
          <a:prstGeom prst="rect">
            <a:avLst/>
          </a:prstGeom>
          <a:solidFill>
            <a:schemeClr val="accent6">
              <a:lumMod val="20000"/>
              <a:lumOff val="80000"/>
            </a:schemeClr>
          </a:solidFill>
          <a:ln w="9525">
            <a:noFill/>
          </a:ln>
          <a:scene3d>
            <a:camera prst="orthographicFront"/>
            <a:lightRig rig="threePt" dir="t"/>
          </a:scene3d>
          <a:sp3d>
            <a:bevelT w="63500" h="38100"/>
          </a:sp3d>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gn="ctr" fontAlgn="base">
              <a:spcBef>
                <a:spcPct val="0"/>
              </a:spcBef>
              <a:spcAft>
                <a:spcPct val="0"/>
              </a:spcAft>
              <a:defRPr/>
            </a:pPr>
            <a:endParaRPr lang="en-US" sz="1200" dirty="0">
              <a:solidFill>
                <a:srgbClr val="FFFFFF"/>
              </a:solidFill>
            </a:endParaRPr>
          </a:p>
        </p:txBody>
      </p:sp>
      <p:pic>
        <p:nvPicPr>
          <p:cNvPr id="8" name="Picture 45"/>
          <p:cNvPicPr>
            <a:picLocks/>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473325" y="-12467"/>
            <a:ext cx="6667500" cy="1751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1735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52400" y="857250"/>
            <a:ext cx="8839200" cy="3943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144226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793437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857250"/>
            <a:ext cx="4038600" cy="39433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857250"/>
            <a:ext cx="4038600" cy="39433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947797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857250"/>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1334196"/>
            <a:ext cx="4040188" cy="3486149"/>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857250"/>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334196"/>
            <a:ext cx="4041775" cy="3486149"/>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820691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347064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011072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834295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93687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771661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65036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grpSp>
        <p:nvGrpSpPr>
          <p:cNvPr id="10" name="Google Shape;10;p11"/>
          <p:cNvGrpSpPr/>
          <p:nvPr/>
        </p:nvGrpSpPr>
        <p:grpSpPr>
          <a:xfrm>
            <a:off x="4350279" y="2855377"/>
            <a:ext cx="443589" cy="105632"/>
            <a:chOff x="4137525" y="2915950"/>
            <a:chExt cx="869100" cy="207000"/>
          </a:xfrm>
        </p:grpSpPr>
        <p:sp>
          <p:nvSpPr>
            <p:cNvPr id="11" name="Google Shape;11;p11"/>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1"/>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11"/>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 name="Google Shape;14;p11"/>
          <p:cNvSpPr txBox="1">
            <a:spLocks noGrp="1"/>
          </p:cNvSpPr>
          <p:nvPr>
            <p:ph type="ctrTitle"/>
          </p:nvPr>
        </p:nvSpPr>
        <p:spPr>
          <a:xfrm>
            <a:off x="671258" y="990800"/>
            <a:ext cx="7801500" cy="17301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15" name="Google Shape;15;p11"/>
          <p:cNvSpPr txBox="1">
            <a:spLocks noGrp="1"/>
          </p:cNvSpPr>
          <p:nvPr>
            <p:ph type="subTitle" idx="1"/>
          </p:nvPr>
        </p:nvSpPr>
        <p:spPr>
          <a:xfrm>
            <a:off x="671250" y="3174876"/>
            <a:ext cx="78015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1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5548884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9" name="Google Shape;19;p1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12"/>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99138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3" name="Google Shape;2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246840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4"/>
        <p:cNvGrpSpPr/>
        <p:nvPr/>
      </p:nvGrpSpPr>
      <p:grpSpPr>
        <a:xfrm>
          <a:off x="0" y="0"/>
          <a:ext cx="0" cy="0"/>
          <a:chOff x="0" y="0"/>
          <a:chExt cx="0" cy="0"/>
        </a:xfrm>
      </p:grpSpPr>
      <p:sp>
        <p:nvSpPr>
          <p:cNvPr id="25" name="Google Shape;25;p14"/>
          <p:cNvSpPr txBox="1">
            <a:spLocks noGrp="1"/>
          </p:cNvSpPr>
          <p:nvPr>
            <p:ph type="title" hasCustomPrompt="1"/>
          </p:nvPr>
        </p:nvSpPr>
        <p:spPr>
          <a:xfrm>
            <a:off x="311700" y="1255275"/>
            <a:ext cx="8520600" cy="1890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6" name="Google Shape;26;p14"/>
          <p:cNvSpPr txBox="1">
            <a:spLocks noGrp="1"/>
          </p:cNvSpPr>
          <p:nvPr>
            <p:ph type="body" idx="1"/>
          </p:nvPr>
        </p:nvSpPr>
        <p:spPr>
          <a:xfrm>
            <a:off x="311700" y="32284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27" name="Google Shape;27;p14"/>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656569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8"/>
        <p:cNvGrpSpPr/>
        <p:nvPr/>
      </p:nvGrpSpPr>
      <p:grpSpPr>
        <a:xfrm>
          <a:off x="0" y="0"/>
          <a:ext cx="0" cy="0"/>
          <a:chOff x="0" y="0"/>
          <a:chExt cx="0" cy="0"/>
        </a:xfrm>
      </p:grpSpPr>
      <p:sp>
        <p:nvSpPr>
          <p:cNvPr id="29" name="Google Shape;29;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 name="Google Shape;30;p1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15"/>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626168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5" name="Google Shape;35;p1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6" name="Google Shape;36;p16"/>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384045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490250" y="526350"/>
            <a:ext cx="62271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9" name="Google Shape;39;p17"/>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021012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0"/>
        <p:cNvGrpSpPr/>
        <p:nvPr/>
      </p:nvGrpSpPr>
      <p:grpSpPr>
        <a:xfrm>
          <a:off x="0" y="0"/>
          <a:ext cx="0" cy="0"/>
          <a:chOff x="0" y="0"/>
          <a:chExt cx="0" cy="0"/>
        </a:xfrm>
      </p:grpSpPr>
      <p:sp>
        <p:nvSpPr>
          <p:cNvPr id="41" name="Google Shape;41;p1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2" name="Google Shape;42;p18"/>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343238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
        <p:nvSpPr>
          <p:cNvPr id="44" name="Google Shape;44;p19"/>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34432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vmlDrawing" Target="../drawings/vmlDrawing1.vml"/><Relationship Id="rId26" Type="http://schemas.openxmlformats.org/officeDocument/2006/relationships/tags" Target="../tags/tag8.xml"/><Relationship Id="rId39" Type="http://schemas.openxmlformats.org/officeDocument/2006/relationships/oleObject" Target="../embeddings/oleObject1.bin"/><Relationship Id="rId21" Type="http://schemas.openxmlformats.org/officeDocument/2006/relationships/tags" Target="../tags/tag3.xml"/><Relationship Id="rId34" Type="http://schemas.openxmlformats.org/officeDocument/2006/relationships/tags" Target="../tags/tag16.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ags" Target="../tags/tag2.xml"/><Relationship Id="rId29" Type="http://schemas.openxmlformats.org/officeDocument/2006/relationships/tags" Target="../tags/tag11.xml"/><Relationship Id="rId41" Type="http://schemas.openxmlformats.org/officeDocument/2006/relationships/image" Target="../media/image6.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tags" Target="../tags/tag6.xml"/><Relationship Id="rId32" Type="http://schemas.openxmlformats.org/officeDocument/2006/relationships/tags" Target="../tags/tag14.xml"/><Relationship Id="rId37" Type="http://schemas.openxmlformats.org/officeDocument/2006/relationships/tags" Target="../tags/tag19.xml"/><Relationship Id="rId40" Type="http://schemas.openxmlformats.org/officeDocument/2006/relationships/image" Target="../media/image5.emf"/><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tags" Target="../tags/tag5.xml"/><Relationship Id="rId28" Type="http://schemas.openxmlformats.org/officeDocument/2006/relationships/tags" Target="../tags/tag10.xml"/><Relationship Id="rId36" Type="http://schemas.openxmlformats.org/officeDocument/2006/relationships/tags" Target="../tags/tag18.xml"/><Relationship Id="rId10" Type="http://schemas.openxmlformats.org/officeDocument/2006/relationships/slideLayout" Target="../slideLayouts/slideLayout30.xml"/><Relationship Id="rId19" Type="http://schemas.openxmlformats.org/officeDocument/2006/relationships/tags" Target="../tags/tag1.xml"/><Relationship Id="rId31" Type="http://schemas.openxmlformats.org/officeDocument/2006/relationships/tags" Target="../tags/tag1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ags" Target="../tags/tag4.xml"/><Relationship Id="rId27" Type="http://schemas.openxmlformats.org/officeDocument/2006/relationships/tags" Target="../tags/tag9.xml"/><Relationship Id="rId30" Type="http://schemas.openxmlformats.org/officeDocument/2006/relationships/tags" Target="../tags/tag12.xml"/><Relationship Id="rId35" Type="http://schemas.openxmlformats.org/officeDocument/2006/relationships/tags" Target="../tags/tag17.xml"/><Relationship Id="rId8" Type="http://schemas.openxmlformats.org/officeDocument/2006/relationships/slideLayout" Target="../slideLayouts/slideLayout28.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theme" Target="../theme/theme2.xml"/><Relationship Id="rId25" Type="http://schemas.openxmlformats.org/officeDocument/2006/relationships/tags" Target="../tags/tag7.xml"/><Relationship Id="rId33" Type="http://schemas.openxmlformats.org/officeDocument/2006/relationships/tags" Target="../tags/tag15.xml"/><Relationship Id="rId38" Type="http://schemas.openxmlformats.org/officeDocument/2006/relationships/tags" Target="../tags/tag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5" Type="http://schemas.openxmlformats.org/officeDocument/2006/relationships/theme" Target="../theme/theme3.xml"/><Relationship Id="rId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4.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ags" Target="../tags/tag114.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17" Type="http://schemas.openxmlformats.org/officeDocument/2006/relationships/image" Target="../media/image15.jpeg"/><Relationship Id="rId2" Type="http://schemas.openxmlformats.org/officeDocument/2006/relationships/slideLayout" Target="../slideLayouts/slideLayout52.xml"/><Relationship Id="rId16" Type="http://schemas.openxmlformats.org/officeDocument/2006/relationships/image" Target="../media/image14.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ags" Target="../tags/tag116.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ags" Target="../tags/tag11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10" Type="http://schemas.openxmlformats.org/officeDocument/2006/relationships/theme" Target="../theme/theme6.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7054" y="365906"/>
            <a:ext cx="8229600" cy="391811"/>
          </a:xfrm>
          <a:prstGeom prst="rect">
            <a:avLst/>
          </a:prstGeom>
        </p:spPr>
        <p:txBody>
          <a:bodyPr vert="horz" lIns="38396" tIns="19198" rIns="38396" bIns="19198" rtlCol="0" anchor="t">
            <a:noAutofit/>
          </a:bodyPr>
          <a:lstStyle/>
          <a:p>
            <a:r>
              <a:rPr lang="tr-TR" dirty="0" err="1"/>
              <a:t>Click</a:t>
            </a:r>
            <a:r>
              <a:rPr lang="tr-TR" dirty="0"/>
              <a:t> </a:t>
            </a:r>
            <a:r>
              <a:rPr lang="tr-TR" dirty="0" err="1"/>
              <a:t>to</a:t>
            </a:r>
            <a:r>
              <a:rPr lang="tr-TR" dirty="0"/>
              <a:t> </a:t>
            </a:r>
            <a:r>
              <a:rPr lang="tr-TR" dirty="0" err="1"/>
              <a:t>edit</a:t>
            </a:r>
            <a:r>
              <a:rPr lang="tr-TR" dirty="0"/>
              <a:t> Master </a:t>
            </a:r>
            <a:r>
              <a:rPr lang="tr-TR" dirty="0" err="1"/>
              <a:t>title</a:t>
            </a:r>
            <a:r>
              <a:rPr lang="tr-TR" dirty="0"/>
              <a:t> </a:t>
            </a:r>
            <a:r>
              <a:rPr lang="tr-TR" dirty="0" err="1"/>
              <a:t>style</a:t>
            </a:r>
            <a:endParaRPr lang="en-US" dirty="0"/>
          </a:p>
        </p:txBody>
      </p:sp>
      <p:sp>
        <p:nvSpPr>
          <p:cNvPr id="6" name="Slide Number Placeholder 5"/>
          <p:cNvSpPr>
            <a:spLocks noGrp="1"/>
          </p:cNvSpPr>
          <p:nvPr>
            <p:ph type="sldNum" sz="quarter" idx="4"/>
          </p:nvPr>
        </p:nvSpPr>
        <p:spPr>
          <a:xfrm>
            <a:off x="599479" y="4599556"/>
            <a:ext cx="467542" cy="274637"/>
          </a:xfrm>
          <a:prstGeom prst="rect">
            <a:avLst/>
          </a:prstGeom>
        </p:spPr>
        <p:txBody>
          <a:bodyPr vert="horz" lIns="38396" tIns="19198" rIns="38396" bIns="19198" rtlCol="0" anchor="ctr"/>
          <a:lstStyle>
            <a:lvl1pPr algn="l">
              <a:defRPr lang="en-US" sz="900" b="0" i="0" kern="1200" smtClean="0">
                <a:solidFill>
                  <a:srgbClr val="000000"/>
                </a:solidFill>
                <a:latin typeface="Times New Roman" panose="02020603050405020304" pitchFamily="18" charset="0"/>
                <a:ea typeface="+mn-ea"/>
                <a:cs typeface="Times New Roman" panose="02020603050405020304" pitchFamily="18" charset="0"/>
              </a:defRPr>
            </a:lvl1pPr>
          </a:lstStyle>
          <a:p>
            <a:fld id="{BA8CF1B3-96A0-D24B-B5C9-B5B93FF4523E}" type="slidenum">
              <a:rPr lang="uk-UA" smtClean="0"/>
              <a:pPr/>
              <a:t>‹#›</a:t>
            </a:fld>
            <a:endParaRPr lang="uk-UA" dirty="0"/>
          </a:p>
        </p:txBody>
      </p:sp>
      <p:sp>
        <p:nvSpPr>
          <p:cNvPr id="7" name="Text Placeholder 2">
            <a:extLst>
              <a:ext uri="{FF2B5EF4-FFF2-40B4-BE49-F238E27FC236}">
                <a16:creationId xmlns:a16="http://schemas.microsoft.com/office/drawing/2014/main" id="{06CEB089-E730-C64A-A490-6055B6A2F061}"/>
              </a:ext>
            </a:extLst>
          </p:cNvPr>
          <p:cNvSpPr>
            <a:spLocks noGrp="1"/>
          </p:cNvSpPr>
          <p:nvPr>
            <p:ph type="body" idx="1"/>
          </p:nvPr>
        </p:nvSpPr>
        <p:spPr>
          <a:xfrm>
            <a:off x="597054" y="1171575"/>
            <a:ext cx="8229600" cy="2971800"/>
          </a:xfrm>
          <a:prstGeom prst="rect">
            <a:avLst/>
          </a:prstGeom>
        </p:spPr>
        <p:txBody>
          <a:bodyPr vert="horz" lIns="0" tIns="0" rIns="0" bIns="0" rtlCol="0">
            <a:normAutofit/>
          </a:body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marL="0" lvl="0" indent="-119986" algn="l" defTabSz="191978" rtl="0" eaLnBrk="1" latinLnBrk="0" hangingPunct="1">
              <a:spcBef>
                <a:spcPct val="20000"/>
              </a:spcBef>
              <a:buFont typeface="Arial"/>
              <a:buChar char="–"/>
            </a:pPr>
            <a:r>
              <a:rPr lang="tr-TR" dirty="0"/>
              <a:t>Second </a:t>
            </a:r>
            <a:r>
              <a:rPr lang="tr-TR" dirty="0" err="1"/>
              <a:t>level</a:t>
            </a:r>
            <a:endParaRPr lang="tr-TR" dirty="0"/>
          </a:p>
          <a:p>
            <a:pPr marL="287967" lvl="1" indent="-71992" algn="l" defTabSz="191978" rtl="0" eaLnBrk="1" latinLnBrk="0" hangingPunct="1">
              <a:spcBef>
                <a:spcPct val="20000"/>
              </a:spcBef>
              <a:buFont typeface="Arial"/>
              <a:buChar char="•"/>
            </a:pPr>
            <a:r>
              <a:rPr lang="tr-TR" dirty="0"/>
              <a:t>Third </a:t>
            </a:r>
            <a:r>
              <a:rPr lang="tr-TR" dirty="0" err="1"/>
              <a:t>level</a:t>
            </a:r>
            <a:endParaRPr lang="en-US" dirty="0"/>
          </a:p>
        </p:txBody>
      </p:sp>
    </p:spTree>
    <p:extLst>
      <p:ext uri="{BB962C8B-B14F-4D97-AF65-F5344CB8AC3E}">
        <p14:creationId xmlns:p14="http://schemas.microsoft.com/office/powerpoint/2010/main" val="1516623342"/>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 id="2147483937" r:id="rId12"/>
    <p:sldLayoutId id="2147483938" r:id="rId13"/>
    <p:sldLayoutId id="2147483939" r:id="rId14"/>
    <p:sldLayoutId id="2147483940" r:id="rId15"/>
    <p:sldLayoutId id="2147483941" r:id="rId16"/>
    <p:sldLayoutId id="2147483942" r:id="rId17"/>
    <p:sldLayoutId id="2147484018" r:id="rId18"/>
    <p:sldLayoutId id="2147484054" r:id="rId19"/>
    <p:sldLayoutId id="2147484020" r:id="rId20"/>
  </p:sldLayoutIdLst>
  <p:hf hdr="0"/>
  <p:txStyles>
    <p:titleStyle>
      <a:lvl1pPr algn="l" defTabSz="511948" rtl="0" eaLnBrk="1" latinLnBrk="0" hangingPunct="1">
        <a:spcBef>
          <a:spcPct val="0"/>
        </a:spcBef>
        <a:buNone/>
        <a:defRPr lang="en-US" sz="2900" b="0" i="0" kern="1200" dirty="0">
          <a:solidFill>
            <a:srgbClr val="576F7F"/>
          </a:solidFill>
          <a:latin typeface="Times New Roman" panose="02020603050405020304" pitchFamily="18" charset="0"/>
          <a:ea typeface="+mj-ea"/>
          <a:cs typeface="Times New Roman" panose="02020603050405020304" pitchFamily="18" charset="0"/>
        </a:defRPr>
      </a:lvl1pPr>
    </p:titleStyle>
    <p:bodyStyle>
      <a:lvl1pPr marL="0" indent="0" algn="l" defTabSz="511948" rtl="0" eaLnBrk="1" latinLnBrk="0" hangingPunct="1">
        <a:lnSpc>
          <a:spcPct val="100000"/>
        </a:lnSpc>
        <a:spcBef>
          <a:spcPts val="0"/>
        </a:spcBef>
        <a:buFontTx/>
        <a:buNone/>
        <a:tabLst/>
        <a:defRPr lang="tr-TR" sz="2000" b="0" i="0" kern="1200" dirty="0" smtClean="0">
          <a:solidFill>
            <a:srgbClr val="576F7F"/>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dirty="0" smtClean="0">
          <a:solidFill>
            <a:srgbClr val="576F7F"/>
          </a:solidFill>
          <a:latin typeface="Arial"/>
          <a:ea typeface="+mn-ea"/>
          <a:cs typeface="Arial"/>
        </a:defRPr>
      </a:lvl2pPr>
      <a:lvl3pPr marL="1279871" indent="-255974" algn="l" defTabSz="511948" rtl="0" eaLnBrk="1" latinLnBrk="0" hangingPunct="1">
        <a:lnSpc>
          <a:spcPct val="100000"/>
        </a:lnSpc>
        <a:spcBef>
          <a:spcPts val="0"/>
        </a:spcBef>
        <a:buFont typeface="Arial"/>
        <a:buChar char="•"/>
        <a:tabLst/>
        <a:defRPr lang="tr-TR" sz="1200" b="0" i="0" kern="1200" dirty="0" smtClean="0">
          <a:solidFill>
            <a:srgbClr val="000000"/>
          </a:solidFill>
          <a:latin typeface="Arial"/>
          <a:ea typeface="+mn-ea"/>
          <a:cs typeface="Arial"/>
        </a:defRPr>
      </a:lvl3pPr>
      <a:lvl4pPr marL="1791820" indent="-255974" algn="l" defTabSz="511948" rtl="0" eaLnBrk="1" latinLnBrk="0" hangingPunct="1">
        <a:spcBef>
          <a:spcPct val="20000"/>
        </a:spcBef>
        <a:buFont typeface="Arial"/>
        <a:buChar char="–"/>
        <a:defRPr sz="2200" kern="1200">
          <a:solidFill>
            <a:schemeClr val="tx1"/>
          </a:solidFill>
          <a:latin typeface="+mn-lt"/>
          <a:ea typeface="+mn-ea"/>
          <a:cs typeface="+mn-cs"/>
        </a:defRPr>
      </a:lvl4pPr>
      <a:lvl5pPr marL="2303768" indent="-255974" algn="l" defTabSz="511948" rtl="0" eaLnBrk="1" latinLnBrk="0" hangingPunct="1">
        <a:spcBef>
          <a:spcPct val="20000"/>
        </a:spcBef>
        <a:buFont typeface="Arial"/>
        <a:buChar char="»"/>
        <a:defRPr sz="2200" kern="1200">
          <a:solidFill>
            <a:schemeClr val="tx1"/>
          </a:solidFill>
          <a:latin typeface="+mn-lt"/>
          <a:ea typeface="+mn-ea"/>
          <a:cs typeface="+mn-cs"/>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11948" rtl="0" eaLnBrk="1" latinLnBrk="0" hangingPunct="1">
        <a:defRPr sz="2000" kern="1200">
          <a:solidFill>
            <a:schemeClr val="tx1"/>
          </a:solidFill>
          <a:latin typeface="+mn-lt"/>
          <a:ea typeface="+mn-ea"/>
          <a:cs typeface="+mn-cs"/>
        </a:defRPr>
      </a:lvl1pPr>
      <a:lvl2pPr marL="511948" algn="l" defTabSz="511948" rtl="0" eaLnBrk="1" latinLnBrk="0" hangingPunct="1">
        <a:defRPr sz="2000" kern="1200">
          <a:solidFill>
            <a:schemeClr val="tx1"/>
          </a:solidFill>
          <a:latin typeface="+mn-lt"/>
          <a:ea typeface="+mn-ea"/>
          <a:cs typeface="+mn-cs"/>
        </a:defRPr>
      </a:lvl2pPr>
      <a:lvl3pPr marL="1023897" algn="l" defTabSz="511948" rtl="0" eaLnBrk="1" latinLnBrk="0" hangingPunct="1">
        <a:defRPr sz="2000" kern="1200">
          <a:solidFill>
            <a:schemeClr val="tx1"/>
          </a:solidFill>
          <a:latin typeface="+mn-lt"/>
          <a:ea typeface="+mn-ea"/>
          <a:cs typeface="+mn-cs"/>
        </a:defRPr>
      </a:lvl3pPr>
      <a:lvl4pPr marL="1535846" algn="l" defTabSz="511948" rtl="0" eaLnBrk="1" latinLnBrk="0" hangingPunct="1">
        <a:defRPr sz="2000" kern="1200">
          <a:solidFill>
            <a:schemeClr val="tx1"/>
          </a:solidFill>
          <a:latin typeface="+mn-lt"/>
          <a:ea typeface="+mn-ea"/>
          <a:cs typeface="+mn-cs"/>
        </a:defRPr>
      </a:lvl4pPr>
      <a:lvl5pPr marL="2047794" algn="l" defTabSz="511948" rtl="0" eaLnBrk="1" latinLnBrk="0" hangingPunct="1">
        <a:defRPr sz="2000" kern="1200">
          <a:solidFill>
            <a:schemeClr val="tx1"/>
          </a:solidFill>
          <a:latin typeface="+mn-lt"/>
          <a:ea typeface="+mn-ea"/>
          <a:cs typeface="+mn-cs"/>
        </a:defRPr>
      </a:lvl5pPr>
      <a:lvl6pPr marL="2559742" algn="l" defTabSz="511948" rtl="0" eaLnBrk="1" latinLnBrk="0" hangingPunct="1">
        <a:defRPr sz="2000" kern="1200">
          <a:solidFill>
            <a:schemeClr val="tx1"/>
          </a:solidFill>
          <a:latin typeface="+mn-lt"/>
          <a:ea typeface="+mn-ea"/>
          <a:cs typeface="+mn-cs"/>
        </a:defRPr>
      </a:lvl6pPr>
      <a:lvl7pPr marL="3071691" algn="l" defTabSz="511948" rtl="0" eaLnBrk="1" latinLnBrk="0" hangingPunct="1">
        <a:defRPr sz="2000" kern="1200">
          <a:solidFill>
            <a:schemeClr val="tx1"/>
          </a:solidFill>
          <a:latin typeface="+mn-lt"/>
          <a:ea typeface="+mn-ea"/>
          <a:cs typeface="+mn-cs"/>
        </a:defRPr>
      </a:lvl7pPr>
      <a:lvl8pPr marL="3583639" algn="l" defTabSz="511948" rtl="0" eaLnBrk="1" latinLnBrk="0" hangingPunct="1">
        <a:defRPr sz="2000" kern="1200">
          <a:solidFill>
            <a:schemeClr val="tx1"/>
          </a:solidFill>
          <a:latin typeface="+mn-lt"/>
          <a:ea typeface="+mn-ea"/>
          <a:cs typeface="+mn-cs"/>
        </a:defRPr>
      </a:lvl8pPr>
      <a:lvl9pPr marL="4095588" algn="l" defTabSz="511948"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extLst>
              <p:ext uri="{D42A27DB-BD31-4B8C-83A1-F6EECF244321}">
                <p14:modId xmlns:p14="http://schemas.microsoft.com/office/powerpoint/2010/main" val="24520893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spid="_x0000_s1115" name="think-cell Slide" r:id="rId39" imgW="413" imgH="416" progId="TCLayout.ActiveDocument.1">
                  <p:embed/>
                </p:oleObj>
              </mc:Choice>
              <mc:Fallback>
                <p:oleObj name="think-cell Slide" r:id="rId3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0"/>
                      <a:stretch>
                        <a:fillRect/>
                      </a:stretch>
                    </p:blipFill>
                    <p:spPr>
                      <a:xfrm>
                        <a:off x="1191" y="1191"/>
                        <a:ext cx="1191" cy="1191"/>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20"/>
            </p:custDataLst>
          </p:nvPr>
        </p:nvSpPr>
        <p:spPr>
          <a:xfrm>
            <a:off x="0" y="0"/>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225"/>
              </a:spcBef>
              <a:spcAft>
                <a:spcPts val="225"/>
              </a:spcAft>
            </a:pPr>
            <a:endParaRPr lang="en-US" sz="18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1"/>
            </p:custDataLst>
          </p:nvPr>
        </p:nvSpPr>
        <p:spPr>
          <a:xfrm>
            <a:off x="415479" y="4708801"/>
            <a:ext cx="5458968" cy="92333"/>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sz="600"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2"/>
            </p:custDataLst>
          </p:nvPr>
        </p:nvSpPr>
        <p:spPr>
          <a:xfrm>
            <a:off x="416052" y="422926"/>
            <a:ext cx="7480037" cy="288541"/>
          </a:xfrm>
          <a:prstGeom prst="rect">
            <a:avLst/>
          </a:prstGeom>
        </p:spPr>
        <p:txBody>
          <a:bodyPr vert="horz" wrap="square" lIns="0" tIns="0" rIns="0" bIns="0" rtlCol="0" anchor="ctr" anchorCtr="0">
            <a:noAutofit/>
          </a:bodyPr>
          <a:lstStyle/>
          <a:p>
            <a:pPr lvl="0"/>
            <a:r>
              <a:rPr lang="en-US" dirty="0"/>
              <a:t>Click to edit Master title style</a:t>
            </a:r>
          </a:p>
        </p:txBody>
      </p:sp>
      <p:grpSp>
        <p:nvGrpSpPr>
          <p:cNvPr id="59" name="Grid" hidden="1">
            <a:extLst>
              <a:ext uri="{FF2B5EF4-FFF2-40B4-BE49-F238E27FC236}">
                <a16:creationId xmlns:a16="http://schemas.microsoft.com/office/drawing/2014/main" id="{D35250B8-D61E-4F1A-9ACD-6E1BB958B78E}"/>
              </a:ext>
            </a:extLst>
          </p:cNvPr>
          <p:cNvGrpSpPr/>
          <p:nvPr userDrawn="1"/>
        </p:nvGrpSpPr>
        <p:grpSpPr>
          <a:xfrm>
            <a:off x="0" y="0"/>
            <a:ext cx="9142857" cy="5143500"/>
            <a:chOff x="0" y="0"/>
            <a:chExt cx="12190476" cy="6858000"/>
          </a:xfrm>
        </p:grpSpPr>
        <p:sp>
          <p:nvSpPr>
            <p:cNvPr id="60" name="slide margin">
              <a:extLst>
                <a:ext uri="{FF2B5EF4-FFF2-40B4-BE49-F238E27FC236}">
                  <a16:creationId xmlns:a16="http://schemas.microsoft.com/office/drawing/2014/main" id="{B96EBE04-E01D-4922-8601-F1AD43DC4DA0}"/>
                </a:ext>
              </a:extLst>
            </p:cNvPr>
            <p:cNvSpPr/>
            <p:nvPr/>
          </p:nvSpPr>
          <p:spPr bwMode="inv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err="1">
                <a:solidFill>
                  <a:schemeClr val="tx1"/>
                </a:solidFill>
                <a:latin typeface="+mn-lt"/>
              </a:endParaRPr>
            </a:p>
          </p:txBody>
        </p:sp>
        <p:cxnSp>
          <p:nvCxnSpPr>
            <p:cNvPr id="61" name="Straight Connector 60">
              <a:extLst>
                <a:ext uri="{FF2B5EF4-FFF2-40B4-BE49-F238E27FC236}">
                  <a16:creationId xmlns:a16="http://schemas.microsoft.com/office/drawing/2014/main" id="{5CA037B0-2A91-4357-A969-80F65F949266}"/>
                </a:ext>
              </a:extLst>
            </p:cNvPr>
            <p:cNvCxnSpPr/>
            <p:nvPr/>
          </p:nvCxnSpPr>
          <p:spPr bwMode="inv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1BD7C67-EF90-4AA0-BA50-51299E7EEE4C}"/>
                </a:ext>
              </a:extLst>
            </p:cNvPr>
            <p:cNvCxnSpPr/>
            <p:nvPr/>
          </p:nvCxnSpPr>
          <p:spPr bwMode="inv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7719564A-5227-44A7-ABC0-4C6BBC1E2D6F}"/>
                </a:ext>
              </a:extLst>
            </p:cNvPr>
            <p:cNvCxnSpPr/>
            <p:nvPr/>
          </p:nvCxnSpPr>
          <p:spPr bwMode="inv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FD85D0C-74E8-4603-86B8-FCC481122CE8}"/>
                </a:ext>
              </a:extLst>
            </p:cNvPr>
            <p:cNvCxnSpPr/>
            <p:nvPr/>
          </p:nvCxnSpPr>
          <p:spPr bwMode="inv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F8BF8BD-68B4-4717-8162-382FFCC9BC9A}"/>
                </a:ext>
              </a:extLst>
            </p:cNvPr>
            <p:cNvCxnSpPr/>
            <p:nvPr/>
          </p:nvCxnSpPr>
          <p:spPr bwMode="inv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9DB0B65-FCD8-4DD7-833A-DEED6A420E2A}"/>
                </a:ext>
              </a:extLst>
            </p:cNvPr>
            <p:cNvCxnSpPr/>
            <p:nvPr/>
          </p:nvCxnSpPr>
          <p:spPr bwMode="inv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18151F3-D51F-4302-95BF-AE8E806F628D}"/>
                </a:ext>
              </a:extLst>
            </p:cNvPr>
            <p:cNvCxnSpPr/>
            <p:nvPr/>
          </p:nvCxnSpPr>
          <p:spPr bwMode="inv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5A6B330-5ACC-486B-8131-B7F5407825B2}"/>
                </a:ext>
              </a:extLst>
            </p:cNvPr>
            <p:cNvCxnSpPr/>
            <p:nvPr/>
          </p:nvCxnSpPr>
          <p:spPr bwMode="inv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5DE7AD-CCFE-4A85-9421-C7CEA9F80DEC}"/>
                </a:ext>
              </a:extLst>
            </p:cNvPr>
            <p:cNvCxnSpPr/>
            <p:nvPr/>
          </p:nvCxnSpPr>
          <p:spPr bwMode="inv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E2A9A81-75D1-41A9-9821-54FC36E753C1}"/>
                </a:ext>
              </a:extLst>
            </p:cNvPr>
            <p:cNvCxnSpPr/>
            <p:nvPr/>
          </p:nvCxnSpPr>
          <p:spPr bwMode="inv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6FE52AA-2DD1-4D00-A984-41CDC38B2D7F}"/>
                </a:ext>
              </a:extLst>
            </p:cNvPr>
            <p:cNvCxnSpPr/>
            <p:nvPr/>
          </p:nvCxnSpPr>
          <p:spPr bwMode="inv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5C9FC50-7177-43E6-9E56-DC9A2E6B7E6E}"/>
                </a:ext>
              </a:extLst>
            </p:cNvPr>
            <p:cNvCxnSpPr/>
            <p:nvPr/>
          </p:nvCxnSpPr>
          <p:spPr bwMode="inv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73" name="Freeform: Shape 72">
              <a:extLst>
                <a:ext uri="{FF2B5EF4-FFF2-40B4-BE49-F238E27FC236}">
                  <a16:creationId xmlns:a16="http://schemas.microsoft.com/office/drawing/2014/main" id="{BC97F85A-62E2-4591-B8D0-4F068B177B5D}"/>
                </a:ext>
              </a:extLst>
            </p:cNvPr>
            <p:cNvSpPr/>
            <p:nvPr/>
          </p:nvSpPr>
          <p:spPr bwMode="inv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4" name="Freeform: Shape 73">
              <a:extLst>
                <a:ext uri="{FF2B5EF4-FFF2-40B4-BE49-F238E27FC236}">
                  <a16:creationId xmlns:a16="http://schemas.microsoft.com/office/drawing/2014/main" id="{7F4B967A-CF91-473D-8A35-2BE771F9F590}"/>
                </a:ext>
              </a:extLst>
            </p:cNvPr>
            <p:cNvSpPr/>
            <p:nvPr/>
          </p:nvSpPr>
          <p:spPr bwMode="inv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5" name="Freeform: Shape 74">
              <a:extLst>
                <a:ext uri="{FF2B5EF4-FFF2-40B4-BE49-F238E27FC236}">
                  <a16:creationId xmlns:a16="http://schemas.microsoft.com/office/drawing/2014/main" id="{5AC41621-77EA-4492-8E68-0BE34108294A}"/>
                </a:ext>
              </a:extLst>
            </p:cNvPr>
            <p:cNvSpPr/>
            <p:nvPr/>
          </p:nvSpPr>
          <p:spPr bwMode="inv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6" name="Freeform: Shape 75">
              <a:extLst>
                <a:ext uri="{FF2B5EF4-FFF2-40B4-BE49-F238E27FC236}">
                  <a16:creationId xmlns:a16="http://schemas.microsoft.com/office/drawing/2014/main" id="{31A06AD2-A9EA-45D9-B15C-089884A54107}"/>
                </a:ext>
              </a:extLst>
            </p:cNvPr>
            <p:cNvSpPr/>
            <p:nvPr/>
          </p:nvSpPr>
          <p:spPr bwMode="inv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7" name="Freeform: Shape 76">
              <a:extLst>
                <a:ext uri="{FF2B5EF4-FFF2-40B4-BE49-F238E27FC236}">
                  <a16:creationId xmlns:a16="http://schemas.microsoft.com/office/drawing/2014/main" id="{3A7B39CC-379F-4224-9E59-81B1690088A0}"/>
                </a:ext>
              </a:extLst>
            </p:cNvPr>
            <p:cNvSpPr/>
            <p:nvPr/>
          </p:nvSpPr>
          <p:spPr bwMode="inv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8" name="Freeform: Shape 77">
              <a:extLst>
                <a:ext uri="{FF2B5EF4-FFF2-40B4-BE49-F238E27FC236}">
                  <a16:creationId xmlns:a16="http://schemas.microsoft.com/office/drawing/2014/main" id="{F8002ACB-1459-4214-B28A-B38E8A1FF8A6}"/>
                </a:ext>
              </a:extLst>
            </p:cNvPr>
            <p:cNvSpPr/>
            <p:nvPr/>
          </p:nvSpPr>
          <p:spPr bwMode="inv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9" name="Freeform: Shape 78">
              <a:extLst>
                <a:ext uri="{FF2B5EF4-FFF2-40B4-BE49-F238E27FC236}">
                  <a16:creationId xmlns:a16="http://schemas.microsoft.com/office/drawing/2014/main" id="{71D59E94-AA3C-4DE0-8345-20C71667A205}"/>
                </a:ext>
              </a:extLst>
            </p:cNvPr>
            <p:cNvSpPr/>
            <p:nvPr/>
          </p:nvSpPr>
          <p:spPr bwMode="inv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0" name="Freeform: Shape 79">
              <a:extLst>
                <a:ext uri="{FF2B5EF4-FFF2-40B4-BE49-F238E27FC236}">
                  <a16:creationId xmlns:a16="http://schemas.microsoft.com/office/drawing/2014/main" id="{5805F09B-786C-43E4-8288-B1AAF94C8ADE}"/>
                </a:ext>
              </a:extLst>
            </p:cNvPr>
            <p:cNvSpPr/>
            <p:nvPr/>
          </p:nvSpPr>
          <p:spPr bwMode="inv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1" name="Freeform: Shape 80">
              <a:extLst>
                <a:ext uri="{FF2B5EF4-FFF2-40B4-BE49-F238E27FC236}">
                  <a16:creationId xmlns:a16="http://schemas.microsoft.com/office/drawing/2014/main" id="{5FB23B6E-567C-4896-8B32-DA4C452B4AE7}"/>
                </a:ext>
              </a:extLst>
            </p:cNvPr>
            <p:cNvSpPr/>
            <p:nvPr/>
          </p:nvSpPr>
          <p:spPr bwMode="inv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2" name="Freeform: Shape 81">
              <a:extLst>
                <a:ext uri="{FF2B5EF4-FFF2-40B4-BE49-F238E27FC236}">
                  <a16:creationId xmlns:a16="http://schemas.microsoft.com/office/drawing/2014/main" id="{9B792231-972E-4476-BAF2-761E10463BA8}"/>
                </a:ext>
              </a:extLst>
            </p:cNvPr>
            <p:cNvSpPr/>
            <p:nvPr/>
          </p:nvSpPr>
          <p:spPr bwMode="inv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3" name="Freeform: Shape 82">
              <a:extLst>
                <a:ext uri="{FF2B5EF4-FFF2-40B4-BE49-F238E27FC236}">
                  <a16:creationId xmlns:a16="http://schemas.microsoft.com/office/drawing/2014/main" id="{908370B7-3D11-4F78-B977-D8F0DE2694ED}"/>
                </a:ext>
              </a:extLst>
            </p:cNvPr>
            <p:cNvSpPr/>
            <p:nvPr/>
          </p:nvSpPr>
          <p:spPr bwMode="inv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4" name="Freeform: Shape 83">
              <a:extLst>
                <a:ext uri="{FF2B5EF4-FFF2-40B4-BE49-F238E27FC236}">
                  <a16:creationId xmlns:a16="http://schemas.microsoft.com/office/drawing/2014/main" id="{C11EA99D-D15D-43C2-BF4E-36554B346AB6}"/>
                </a:ext>
              </a:extLst>
            </p:cNvPr>
            <p:cNvSpPr/>
            <p:nvPr/>
          </p:nvSpPr>
          <p:spPr bwMode="inv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5" name="Freeform: Shape 84">
              <a:extLst>
                <a:ext uri="{FF2B5EF4-FFF2-40B4-BE49-F238E27FC236}">
                  <a16:creationId xmlns:a16="http://schemas.microsoft.com/office/drawing/2014/main" id="{3A72B2F6-0AFF-4E6E-AFFF-60767DB3FA63}"/>
                </a:ext>
              </a:extLst>
            </p:cNvPr>
            <p:cNvSpPr/>
            <p:nvPr/>
          </p:nvSpPr>
          <p:spPr bwMode="inv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6" name="Freeform: Shape 85">
              <a:extLst>
                <a:ext uri="{FF2B5EF4-FFF2-40B4-BE49-F238E27FC236}">
                  <a16:creationId xmlns:a16="http://schemas.microsoft.com/office/drawing/2014/main" id="{A68F8E74-3AE4-4AF9-9F36-63344C9076D2}"/>
                </a:ext>
              </a:extLst>
            </p:cNvPr>
            <p:cNvSpPr/>
            <p:nvPr/>
          </p:nvSpPr>
          <p:spPr bwMode="inv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7" name="Freeform: Shape 86">
              <a:extLst>
                <a:ext uri="{FF2B5EF4-FFF2-40B4-BE49-F238E27FC236}">
                  <a16:creationId xmlns:a16="http://schemas.microsoft.com/office/drawing/2014/main" id="{31D5F169-E1D4-48A3-AE5B-F5F1BEF2E7CF}"/>
                </a:ext>
              </a:extLst>
            </p:cNvPr>
            <p:cNvSpPr/>
            <p:nvPr userDrawn="1"/>
          </p:nvSpPr>
          <p:spPr bwMode="inv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8" name="Freeform: Shape 87">
              <a:extLst>
                <a:ext uri="{FF2B5EF4-FFF2-40B4-BE49-F238E27FC236}">
                  <a16:creationId xmlns:a16="http://schemas.microsoft.com/office/drawing/2014/main" id="{4230F928-F9B2-4955-9800-74DE09DCE6F2}"/>
                </a:ext>
              </a:extLst>
            </p:cNvPr>
            <p:cNvSpPr/>
            <p:nvPr userDrawn="1"/>
          </p:nvSpPr>
          <p:spPr bwMode="inv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9" name="Freeform: Shape 88">
              <a:extLst>
                <a:ext uri="{FF2B5EF4-FFF2-40B4-BE49-F238E27FC236}">
                  <a16:creationId xmlns:a16="http://schemas.microsoft.com/office/drawing/2014/main" id="{37C829A9-6808-4531-8C12-A84988E6DEE1}"/>
                </a:ext>
              </a:extLst>
            </p:cNvPr>
            <p:cNvSpPr/>
            <p:nvPr userDrawn="1"/>
          </p:nvSpPr>
          <p:spPr bwMode="inv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0" name="Freeform: Shape 89">
              <a:extLst>
                <a:ext uri="{FF2B5EF4-FFF2-40B4-BE49-F238E27FC236}">
                  <a16:creationId xmlns:a16="http://schemas.microsoft.com/office/drawing/2014/main" id="{7FA5964C-E9C5-4C2F-BD6E-47BAFB5B6D17}"/>
                </a:ext>
              </a:extLst>
            </p:cNvPr>
            <p:cNvSpPr/>
            <p:nvPr userDrawn="1"/>
          </p:nvSpPr>
          <p:spPr bwMode="inv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1" name="Freeform: Shape 90">
              <a:extLst>
                <a:ext uri="{FF2B5EF4-FFF2-40B4-BE49-F238E27FC236}">
                  <a16:creationId xmlns:a16="http://schemas.microsoft.com/office/drawing/2014/main" id="{3C168D8D-76CE-4BE5-BE95-79B96300EA3F}"/>
                </a:ext>
              </a:extLst>
            </p:cNvPr>
            <p:cNvSpPr/>
            <p:nvPr userDrawn="1"/>
          </p:nvSpPr>
          <p:spPr bwMode="inv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2" name="Freeform: Shape 91">
              <a:extLst>
                <a:ext uri="{FF2B5EF4-FFF2-40B4-BE49-F238E27FC236}">
                  <a16:creationId xmlns:a16="http://schemas.microsoft.com/office/drawing/2014/main" id="{6749465C-813A-45F9-8C3E-5D06C8584929}"/>
                </a:ext>
              </a:extLst>
            </p:cNvPr>
            <p:cNvSpPr/>
            <p:nvPr userDrawn="1"/>
          </p:nvSpPr>
          <p:spPr bwMode="inv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3" name="Freeform: Shape 92">
              <a:extLst>
                <a:ext uri="{FF2B5EF4-FFF2-40B4-BE49-F238E27FC236}">
                  <a16:creationId xmlns:a16="http://schemas.microsoft.com/office/drawing/2014/main" id="{53894C26-2473-4C24-B082-48DD1E92241C}"/>
                </a:ext>
              </a:extLst>
            </p:cNvPr>
            <p:cNvSpPr/>
            <p:nvPr userDrawn="1"/>
          </p:nvSpPr>
          <p:spPr bwMode="inv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4" name="Freeform: Shape 93">
              <a:extLst>
                <a:ext uri="{FF2B5EF4-FFF2-40B4-BE49-F238E27FC236}">
                  <a16:creationId xmlns:a16="http://schemas.microsoft.com/office/drawing/2014/main" id="{BFDA0320-8435-46CA-B1B3-5203F54A419F}"/>
                </a:ext>
              </a:extLst>
            </p:cNvPr>
            <p:cNvSpPr/>
            <p:nvPr userDrawn="1"/>
          </p:nvSpPr>
          <p:spPr bwMode="inv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5" name="Freeform: Shape 94">
              <a:extLst>
                <a:ext uri="{FF2B5EF4-FFF2-40B4-BE49-F238E27FC236}">
                  <a16:creationId xmlns:a16="http://schemas.microsoft.com/office/drawing/2014/main" id="{A42721E4-5D12-459C-AC2E-7CE148AF9062}"/>
                </a:ext>
              </a:extLst>
            </p:cNvPr>
            <p:cNvSpPr/>
            <p:nvPr userDrawn="1"/>
          </p:nvSpPr>
          <p:spPr bwMode="inv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6" name="Freeform: Shape 95">
              <a:extLst>
                <a:ext uri="{FF2B5EF4-FFF2-40B4-BE49-F238E27FC236}">
                  <a16:creationId xmlns:a16="http://schemas.microsoft.com/office/drawing/2014/main" id="{8BF7D46B-3779-49D0-BCB4-F2DCE091958D}"/>
                </a:ext>
              </a:extLst>
            </p:cNvPr>
            <p:cNvSpPr/>
            <p:nvPr userDrawn="1"/>
          </p:nvSpPr>
          <p:spPr bwMode="inv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7" name="Freeform: Shape 96">
              <a:extLst>
                <a:ext uri="{FF2B5EF4-FFF2-40B4-BE49-F238E27FC236}">
                  <a16:creationId xmlns:a16="http://schemas.microsoft.com/office/drawing/2014/main" id="{634464F0-BD7F-4488-85F0-EC20C24BECAA}"/>
                </a:ext>
              </a:extLst>
            </p:cNvPr>
            <p:cNvSpPr/>
            <p:nvPr userDrawn="1"/>
          </p:nvSpPr>
          <p:spPr bwMode="inv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cxnSp>
          <p:nvCxnSpPr>
            <p:cNvPr id="98" name="Straight Connector 97">
              <a:extLst>
                <a:ext uri="{FF2B5EF4-FFF2-40B4-BE49-F238E27FC236}">
                  <a16:creationId xmlns:a16="http://schemas.microsoft.com/office/drawing/2014/main" id="{82B54541-0CDD-4724-8101-AABFF1207033}"/>
                </a:ext>
              </a:extLst>
            </p:cNvPr>
            <p:cNvCxnSpPr/>
            <p:nvPr userDrawn="1"/>
          </p:nvCxnSpPr>
          <p:spPr bwMode="inv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5070398-8D55-4EE2-8CA4-47428E2AF03F}"/>
                </a:ext>
              </a:extLst>
            </p:cNvPr>
            <p:cNvCxnSpPr/>
            <p:nvPr userDrawn="1"/>
          </p:nvCxnSpPr>
          <p:spPr bwMode="inv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66891-56D0-4EBC-B681-501401DEF9D4}"/>
                </a:ext>
              </a:extLst>
            </p:cNvPr>
            <p:cNvCxnSpPr/>
            <p:nvPr userDrawn="1"/>
          </p:nvCxnSpPr>
          <p:spPr bwMode="inv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13A87E3-D106-41FF-A8CD-C27DABF0103D}"/>
                </a:ext>
              </a:extLst>
            </p:cNvPr>
            <p:cNvCxnSpPr/>
            <p:nvPr userDrawn="1"/>
          </p:nvCxnSpPr>
          <p:spPr bwMode="inv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164477D-838D-4C70-ADD7-37AD79A844AA}"/>
                </a:ext>
              </a:extLst>
            </p:cNvPr>
            <p:cNvCxnSpPr/>
            <p:nvPr userDrawn="1"/>
          </p:nvCxnSpPr>
          <p:spPr bwMode="inv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B193C0-8980-4BB2-8E91-7A1C9ABE0B6C}"/>
                </a:ext>
              </a:extLst>
            </p:cNvPr>
            <p:cNvCxnSpPr/>
            <p:nvPr userDrawn="1"/>
          </p:nvCxnSpPr>
          <p:spPr bwMode="inv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A94AAA-1D98-4233-842E-2A2F52812358}"/>
                </a:ext>
              </a:extLst>
            </p:cNvPr>
            <p:cNvCxnSpPr/>
            <p:nvPr userDrawn="1"/>
          </p:nvCxnSpPr>
          <p:spPr bwMode="inv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21F2B43-A2DC-42F4-8EA4-A8A4DA6D6FA7}"/>
                </a:ext>
              </a:extLst>
            </p:cNvPr>
            <p:cNvCxnSpPr/>
            <p:nvPr userDrawn="1"/>
          </p:nvCxnSpPr>
          <p:spPr bwMode="inv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60F0923-6896-405D-AD16-F097448F3E3D}"/>
                </a:ext>
              </a:extLst>
            </p:cNvPr>
            <p:cNvCxnSpPr/>
            <p:nvPr userDrawn="1"/>
          </p:nvCxnSpPr>
          <p:spPr bwMode="inv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C70D5B1-47D7-451F-B83A-973A26731A22}"/>
                </a:ext>
              </a:extLst>
            </p:cNvPr>
            <p:cNvCxnSpPr/>
            <p:nvPr userDrawn="1"/>
          </p:nvCxnSpPr>
          <p:spPr bwMode="inv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FD9A464-81FE-4829-A1C5-5CCEE42448B3}"/>
                </a:ext>
              </a:extLst>
            </p:cNvPr>
            <p:cNvCxnSpPr/>
            <p:nvPr userDrawn="1"/>
          </p:nvCxnSpPr>
          <p:spPr bwMode="inv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F55CAB0-53A2-417F-9F66-C0437933E98B}"/>
                </a:ext>
              </a:extLst>
            </p:cNvPr>
            <p:cNvCxnSpPr/>
            <p:nvPr userDrawn="1"/>
          </p:nvCxnSpPr>
          <p:spPr bwMode="inv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547EE77-7495-47CB-BEC9-D5C742DF2B2C}"/>
                </a:ext>
              </a:extLst>
            </p:cNvPr>
            <p:cNvCxnSpPr/>
            <p:nvPr userDrawn="1"/>
          </p:nvCxnSpPr>
          <p:spPr bwMode="inv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942184-696A-4A78-BB9D-3D619B990987}"/>
                </a:ext>
              </a:extLst>
            </p:cNvPr>
            <p:cNvCxnSpPr/>
            <p:nvPr userDrawn="1"/>
          </p:nvCxnSpPr>
          <p:spPr bwMode="inv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B5F4EE6-4D4C-4488-80DE-36C83D540765}"/>
                </a:ext>
              </a:extLst>
            </p:cNvPr>
            <p:cNvCxnSpPr/>
            <p:nvPr userDrawn="1"/>
          </p:nvCxnSpPr>
          <p:spPr bwMode="inv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D3A42E3-1ED2-4BBE-8B0B-CEA491522F0A}"/>
                </a:ext>
              </a:extLst>
            </p:cNvPr>
            <p:cNvCxnSpPr/>
            <p:nvPr userDrawn="1"/>
          </p:nvCxnSpPr>
          <p:spPr bwMode="inv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4162AD8-9037-4220-B19F-7B3A0F44E941}"/>
                </a:ext>
              </a:extLst>
            </p:cNvPr>
            <p:cNvCxnSpPr/>
            <p:nvPr userDrawn="1"/>
          </p:nvCxnSpPr>
          <p:spPr bwMode="inv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C20FB70-03E4-4D7E-BA41-546EAAB33089}"/>
                </a:ext>
              </a:extLst>
            </p:cNvPr>
            <p:cNvCxnSpPr/>
            <p:nvPr userDrawn="1"/>
          </p:nvCxnSpPr>
          <p:spPr bwMode="inv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84D3C92-FDAE-47DB-9457-A9B216922E98}"/>
                </a:ext>
              </a:extLst>
            </p:cNvPr>
            <p:cNvCxnSpPr/>
            <p:nvPr userDrawn="1"/>
          </p:nvCxnSpPr>
          <p:spPr bwMode="inv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5DF0860-265F-4ABC-9F65-0C1D385DAA19}"/>
                </a:ext>
              </a:extLst>
            </p:cNvPr>
            <p:cNvCxnSpPr/>
            <p:nvPr userDrawn="1"/>
          </p:nvCxnSpPr>
          <p:spPr bwMode="inv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878D1D5-E6E5-4FA6-AF6E-95E8AF796777}"/>
                </a:ext>
              </a:extLst>
            </p:cNvPr>
            <p:cNvCxnSpPr/>
            <p:nvPr userDrawn="1"/>
          </p:nvCxnSpPr>
          <p:spPr bwMode="inv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11FF29A-4B39-4335-9BD5-ED902309BF79}"/>
                </a:ext>
              </a:extLst>
            </p:cNvPr>
            <p:cNvCxnSpPr/>
            <p:nvPr userDrawn="1"/>
          </p:nvCxnSpPr>
          <p:spPr bwMode="inv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A82A803-5E70-4523-9F20-67F308765C7E}"/>
                </a:ext>
              </a:extLst>
            </p:cNvPr>
            <p:cNvCxnSpPr/>
            <p:nvPr userDrawn="1"/>
          </p:nvCxnSpPr>
          <p:spPr bwMode="inv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08CB2-5882-4416-87C9-284BDAF3367A}"/>
                </a:ext>
              </a:extLst>
            </p:cNvPr>
            <p:cNvCxnSpPr/>
            <p:nvPr userDrawn="1"/>
          </p:nvCxnSpPr>
          <p:spPr bwMode="inv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D4116CD-6422-4E26-9703-D3F7C10FCD56}"/>
                </a:ext>
              </a:extLst>
            </p:cNvPr>
            <p:cNvCxnSpPr/>
            <p:nvPr userDrawn="1"/>
          </p:nvCxnSpPr>
          <p:spPr bwMode="inv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1AB3A35-E2FF-4178-896B-F08E77092825}"/>
                </a:ext>
              </a:extLst>
            </p:cNvPr>
            <p:cNvCxnSpPr/>
            <p:nvPr userDrawn="1"/>
          </p:nvCxnSpPr>
          <p:spPr bwMode="inv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2179C539-DD6F-48AA-8F80-27BC682014AF}"/>
                </a:ext>
              </a:extLst>
            </p:cNvPr>
            <p:cNvCxnSpPr/>
            <p:nvPr userDrawn="1"/>
          </p:nvCxnSpPr>
          <p:spPr bwMode="inv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784004E-3271-4D1C-B1EA-CA1E334E0D03}"/>
                </a:ext>
              </a:extLst>
            </p:cNvPr>
            <p:cNvCxnSpPr/>
            <p:nvPr userDrawn="1"/>
          </p:nvCxnSpPr>
          <p:spPr bwMode="inv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657725E-FBF6-491D-9BA1-E6A9727F4F2D}"/>
                </a:ext>
              </a:extLst>
            </p:cNvPr>
            <p:cNvCxnSpPr/>
            <p:nvPr userDrawn="1"/>
          </p:nvCxnSpPr>
          <p:spPr bwMode="inv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1244567-76A7-47AF-9353-403D05D533F0}"/>
                </a:ext>
              </a:extLst>
            </p:cNvPr>
            <p:cNvCxnSpPr/>
            <p:nvPr userDrawn="1"/>
          </p:nvCxnSpPr>
          <p:spPr bwMode="inv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EEC47A2A-ED3B-4AD0-ACD5-F8ED92644229}"/>
                </a:ext>
              </a:extLst>
            </p:cNvPr>
            <p:cNvCxnSpPr/>
            <p:nvPr userDrawn="1"/>
          </p:nvCxnSpPr>
          <p:spPr bwMode="inv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F3E01E5-F569-4020-BCB0-083537701AB0}"/>
                </a:ext>
              </a:extLst>
            </p:cNvPr>
            <p:cNvCxnSpPr/>
            <p:nvPr userDrawn="1"/>
          </p:nvCxnSpPr>
          <p:spPr bwMode="inv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1121A42-5912-44C8-B9A3-FDEC8EA70284}"/>
                </a:ext>
              </a:extLst>
            </p:cNvPr>
            <p:cNvCxnSpPr/>
            <p:nvPr userDrawn="1"/>
          </p:nvCxnSpPr>
          <p:spPr bwMode="inv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659B1DE7-25C8-4743-8284-FA656D339F55}"/>
                </a:ext>
              </a:extLst>
            </p:cNvPr>
            <p:cNvCxnSpPr/>
            <p:nvPr userDrawn="1"/>
          </p:nvCxnSpPr>
          <p:spPr bwMode="inv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26249F1-59FB-44FC-8AF9-D7F90AFBEE2C}"/>
                </a:ext>
              </a:extLst>
            </p:cNvPr>
            <p:cNvCxnSpPr/>
            <p:nvPr userDrawn="1"/>
          </p:nvCxnSpPr>
          <p:spPr bwMode="inv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6D42779-D977-4405-A149-D8DE5B52134A}"/>
                </a:ext>
              </a:extLst>
            </p:cNvPr>
            <p:cNvCxnSpPr/>
            <p:nvPr userDrawn="1"/>
          </p:nvCxnSpPr>
          <p:spPr bwMode="inv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EE8A2F-6AD9-4AE7-B04B-7892891F84AC}"/>
                </a:ext>
              </a:extLst>
            </p:cNvPr>
            <p:cNvCxnSpPr/>
            <p:nvPr userDrawn="1"/>
          </p:nvCxnSpPr>
          <p:spPr bwMode="inv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B8F4A59A-16C3-4C3A-AB79-FE22721EA641}"/>
                </a:ext>
              </a:extLst>
            </p:cNvPr>
            <p:cNvCxnSpPr/>
            <p:nvPr userDrawn="1"/>
          </p:nvCxnSpPr>
          <p:spPr bwMode="inv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CA3A6CC-1A49-42F6-A318-99D9224BDC91}"/>
                </a:ext>
              </a:extLst>
            </p:cNvPr>
            <p:cNvCxnSpPr/>
            <p:nvPr userDrawn="1"/>
          </p:nvCxnSpPr>
          <p:spPr bwMode="inv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2DC3484E-5EF8-49C4-B1F6-75C854D50C80}"/>
                </a:ext>
              </a:extLst>
            </p:cNvPr>
            <p:cNvCxnSpPr/>
            <p:nvPr userDrawn="1"/>
          </p:nvCxnSpPr>
          <p:spPr bwMode="inv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33461A54-E77E-414D-B7E0-7364070D9566}"/>
                </a:ext>
              </a:extLst>
            </p:cNvPr>
            <p:cNvCxnSpPr/>
            <p:nvPr userDrawn="1"/>
          </p:nvCxnSpPr>
          <p:spPr bwMode="inv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C48517-171B-43FD-A41C-58C9B531BDB5}"/>
                </a:ext>
              </a:extLst>
            </p:cNvPr>
            <p:cNvCxnSpPr/>
            <p:nvPr userDrawn="1"/>
          </p:nvCxnSpPr>
          <p:spPr bwMode="inv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429932A-1238-48FC-B171-20A3AA531D40}"/>
                </a:ext>
              </a:extLst>
            </p:cNvPr>
            <p:cNvCxnSpPr/>
            <p:nvPr userDrawn="1"/>
          </p:nvCxnSpPr>
          <p:spPr bwMode="inv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7BED7651-AF04-41D4-9476-5A43476D85BB}"/>
                </a:ext>
              </a:extLst>
            </p:cNvPr>
            <p:cNvCxnSpPr/>
            <p:nvPr userDrawn="1"/>
          </p:nvCxnSpPr>
          <p:spPr bwMode="inv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45" name="main body box">
              <a:extLst>
                <a:ext uri="{FF2B5EF4-FFF2-40B4-BE49-F238E27FC236}">
                  <a16:creationId xmlns:a16="http://schemas.microsoft.com/office/drawing/2014/main" id="{100DE417-9DB9-4840-8370-B716FFA27760}"/>
                </a:ext>
              </a:extLst>
            </p:cNvPr>
            <p:cNvSpPr/>
            <p:nvPr userDrawn="1"/>
          </p:nvSpPr>
          <p:spPr bwMode="inv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992">
                <a:solidFill>
                  <a:schemeClr val="tx1"/>
                </a:solidFill>
                <a:latin typeface="+mn-lt"/>
              </a:endParaRPr>
            </a:p>
          </p:txBody>
        </p:sp>
        <p:cxnSp>
          <p:nvCxnSpPr>
            <p:cNvPr id="146" name="Straight Connector 145">
              <a:extLst>
                <a:ext uri="{FF2B5EF4-FFF2-40B4-BE49-F238E27FC236}">
                  <a16:creationId xmlns:a16="http://schemas.microsoft.com/office/drawing/2014/main" id="{B93A1E2B-8C80-482F-83BE-384344D09839}"/>
                </a:ext>
              </a:extLst>
            </p:cNvPr>
            <p:cNvCxnSpPr/>
            <p:nvPr userDrawn="1"/>
          </p:nvCxnSpPr>
          <p:spPr bwMode="invGray">
            <a:xfrm>
              <a:off x="554736" y="2177796"/>
              <a:ext cx="11082528" cy="0"/>
            </a:xfrm>
            <a:prstGeom prst="line">
              <a:avLst/>
            </a:prstGeom>
            <a:noFill/>
            <a:ln w="12700">
              <a:solidFill>
                <a:srgbClr val="19D3C5">
                  <a:alpha val="50000"/>
                </a:srgbClr>
              </a:solidFill>
            </a:ln>
          </p:spPr>
        </p:cxnSp>
        <p:cxnSp>
          <p:nvCxnSpPr>
            <p:cNvPr id="147" name="Straight Connector 146">
              <a:extLst>
                <a:ext uri="{FF2B5EF4-FFF2-40B4-BE49-F238E27FC236}">
                  <a16:creationId xmlns:a16="http://schemas.microsoft.com/office/drawing/2014/main" id="{BEAB22C5-0A46-4041-9158-6DC76EA2F350}"/>
                </a:ext>
              </a:extLst>
            </p:cNvPr>
            <p:cNvCxnSpPr/>
            <p:nvPr userDrawn="1"/>
          </p:nvCxnSpPr>
          <p:spPr bwMode="invGray">
            <a:xfrm>
              <a:off x="554736" y="1711453"/>
              <a:ext cx="11082528" cy="0"/>
            </a:xfrm>
            <a:prstGeom prst="line">
              <a:avLst/>
            </a:prstGeom>
            <a:noFill/>
            <a:ln w="12700">
              <a:solidFill>
                <a:srgbClr val="19D3C5">
                  <a:alpha val="50000"/>
                </a:srgbClr>
              </a:solidFill>
            </a:ln>
          </p:spPr>
        </p:cxnSp>
      </p:grpSp>
      <p:sp>
        <p:nvSpPr>
          <p:cNvPr id="4" name="Sticker" hidden="1">
            <a:extLst>
              <a:ext uri="{FF2B5EF4-FFF2-40B4-BE49-F238E27FC236}">
                <a16:creationId xmlns:a16="http://schemas.microsoft.com/office/drawing/2014/main" id="{F9BB011A-568C-4B05-AE57-EB000B2FD8BB}"/>
              </a:ext>
            </a:extLst>
          </p:cNvPr>
          <p:cNvSpPr txBox="1"/>
          <p:nvPr userDrawn="1"/>
        </p:nvSpPr>
        <p:spPr>
          <a:xfrm>
            <a:off x="416052" y="1163620"/>
            <a:ext cx="338234" cy="92333"/>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sz="600" dirty="0"/>
              <a:t>STICKER</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3"/>
            </p:custDataLst>
          </p:nvPr>
        </p:nvSpPr>
        <p:spPr>
          <a:xfrm>
            <a:off x="416053" y="1628100"/>
            <a:ext cx="1829475" cy="346249"/>
          </a:xfrm>
          <a:prstGeom prst="rect">
            <a:avLst/>
          </a:prstGeom>
        </p:spPr>
        <p:txBody>
          <a:bodyPr vert="horz" wrap="non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1200" dirty="0"/>
              <a:t>Above Chart Exhibit Title</a:t>
            </a:r>
            <a:br>
              <a:rPr lang="en-US" sz="1200" dirty="0"/>
            </a:br>
            <a:r>
              <a:rPr lang="en-US" sz="1050"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416053" y="1628100"/>
            <a:ext cx="1863491" cy="1223412"/>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0" name="LegendLines" hidden="1">
            <a:extLst>
              <a:ext uri="{FF2B5EF4-FFF2-40B4-BE49-F238E27FC236}">
                <a16:creationId xmlns:a16="http://schemas.microsoft.com/office/drawing/2014/main" id="{9BE8FFB2-ED1A-4DA5-B35B-4638F065D610}"/>
              </a:ext>
            </a:extLst>
          </p:cNvPr>
          <p:cNvGrpSpPr/>
          <p:nvPr userDrawn="1"/>
        </p:nvGrpSpPr>
        <p:grpSpPr>
          <a:xfrm>
            <a:off x="7737976" y="2362665"/>
            <a:ext cx="994780" cy="718715"/>
            <a:chOff x="10162879" y="3243771"/>
            <a:chExt cx="1326373" cy="958287"/>
          </a:xfrm>
        </p:grpSpPr>
        <p:sp>
          <p:nvSpPr>
            <p:cNvPr id="171" name="Legend1">
              <a:extLst>
                <a:ext uri="{FF2B5EF4-FFF2-40B4-BE49-F238E27FC236}">
                  <a16:creationId xmlns:a16="http://schemas.microsoft.com/office/drawing/2014/main" id="{F4777C54-05D5-4D85-8C66-87DACC324AFE}"/>
                </a:ext>
              </a:extLst>
            </p:cNvPr>
            <p:cNvSpPr txBox="1"/>
            <p:nvPr/>
          </p:nvSpPr>
          <p:spPr>
            <a:xfrm>
              <a:off x="10886523" y="3243771"/>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172" name="Legend2">
              <a:extLst>
                <a:ext uri="{FF2B5EF4-FFF2-40B4-BE49-F238E27FC236}">
                  <a16:creationId xmlns:a16="http://schemas.microsoft.com/office/drawing/2014/main" id="{0D4CECC3-0534-4DF1-866D-D89C37CA94D0}"/>
                </a:ext>
              </a:extLst>
            </p:cNvPr>
            <p:cNvSpPr txBox="1"/>
            <p:nvPr/>
          </p:nvSpPr>
          <p:spPr>
            <a:xfrm>
              <a:off x="10886521" y="3615192"/>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dirty="0"/>
                <a:t>Legend</a:t>
              </a:r>
            </a:p>
          </p:txBody>
        </p:sp>
        <p:sp>
          <p:nvSpPr>
            <p:cNvPr id="173" name="Legend3">
              <a:extLst>
                <a:ext uri="{FF2B5EF4-FFF2-40B4-BE49-F238E27FC236}">
                  <a16:creationId xmlns:a16="http://schemas.microsoft.com/office/drawing/2014/main" id="{8EBF9370-367D-4EA5-9650-A8192C067695}"/>
                </a:ext>
              </a:extLst>
            </p:cNvPr>
            <p:cNvSpPr txBox="1"/>
            <p:nvPr/>
          </p:nvSpPr>
          <p:spPr>
            <a:xfrm>
              <a:off x="10886521" y="3986614"/>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dirty="0"/>
                <a:t>Legend</a:t>
              </a:r>
            </a:p>
          </p:txBody>
        </p:sp>
        <p:sp>
          <p:nvSpPr>
            <p:cNvPr id="174" name="LineLegend3">
              <a:extLst>
                <a:ext uri="{FF2B5EF4-FFF2-40B4-BE49-F238E27FC236}">
                  <a16:creationId xmlns:a16="http://schemas.microsoft.com/office/drawing/2014/main" id="{F851C030-60CC-4FCA-8469-276087EA26E5}"/>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50" baseline="0" dirty="0">
                <a:ea typeface="+mn-ea"/>
              </a:endParaRPr>
            </a:p>
          </p:txBody>
        </p:sp>
        <p:sp>
          <p:nvSpPr>
            <p:cNvPr id="175" name="LineLegend2">
              <a:extLst>
                <a:ext uri="{FF2B5EF4-FFF2-40B4-BE49-F238E27FC236}">
                  <a16:creationId xmlns:a16="http://schemas.microsoft.com/office/drawing/2014/main" id="{B740A3D2-B5B9-4486-835A-7EB56BC0B6BC}"/>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50" baseline="0" dirty="0">
                <a:ea typeface="+mn-ea"/>
              </a:endParaRPr>
            </a:p>
          </p:txBody>
        </p:sp>
        <p:sp>
          <p:nvSpPr>
            <p:cNvPr id="176" name="LineLegend1">
              <a:extLst>
                <a:ext uri="{FF2B5EF4-FFF2-40B4-BE49-F238E27FC236}">
                  <a16:creationId xmlns:a16="http://schemas.microsoft.com/office/drawing/2014/main" id="{1CFD9884-F6CB-4F78-B164-BFE94EB68BB3}"/>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050" baseline="0" dirty="0">
                <a:ea typeface="+mn-ea"/>
              </a:endParaRPr>
            </a:p>
          </p:txBody>
        </p:sp>
      </p:grpSp>
      <p:grpSp>
        <p:nvGrpSpPr>
          <p:cNvPr id="177" name="LegendMoons" hidden="1">
            <a:extLst>
              <a:ext uri="{FF2B5EF4-FFF2-40B4-BE49-F238E27FC236}">
                <a16:creationId xmlns:a16="http://schemas.microsoft.com/office/drawing/2014/main" id="{20ACA31A-EBEB-44B0-9534-4954E640347F}"/>
              </a:ext>
            </a:extLst>
          </p:cNvPr>
          <p:cNvGrpSpPr/>
          <p:nvPr userDrawn="1"/>
        </p:nvGrpSpPr>
        <p:grpSpPr>
          <a:xfrm>
            <a:off x="8016235" y="859030"/>
            <a:ext cx="716521" cy="1298894"/>
            <a:chOff x="7723680" y="1702457"/>
            <a:chExt cx="955362" cy="1731859"/>
          </a:xfrm>
        </p:grpSpPr>
        <p:sp>
          <p:nvSpPr>
            <p:cNvPr id="178" name="Legend1">
              <a:extLst>
                <a:ext uri="{FF2B5EF4-FFF2-40B4-BE49-F238E27FC236}">
                  <a16:creationId xmlns:a16="http://schemas.microsoft.com/office/drawing/2014/main" id="{7DC05171-CE46-40FF-A3C0-7D6288C5669B}"/>
                </a:ext>
              </a:extLst>
            </p:cNvPr>
            <p:cNvSpPr txBox="1"/>
            <p:nvPr/>
          </p:nvSpPr>
          <p:spPr>
            <a:xfrm>
              <a:off x="8076312" y="1709816"/>
              <a:ext cx="60273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186" name="Legend2">
              <a:extLst>
                <a:ext uri="{FF2B5EF4-FFF2-40B4-BE49-F238E27FC236}">
                  <a16:creationId xmlns:a16="http://schemas.microsoft.com/office/drawing/2014/main" id="{55C6E9E9-FF0E-432A-9B84-E97DD234239C}"/>
                </a:ext>
              </a:extLst>
            </p:cNvPr>
            <p:cNvSpPr txBox="1"/>
            <p:nvPr/>
          </p:nvSpPr>
          <p:spPr>
            <a:xfrm>
              <a:off x="8076312" y="2085274"/>
              <a:ext cx="60273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198" name="Legend3">
              <a:extLst>
                <a:ext uri="{FF2B5EF4-FFF2-40B4-BE49-F238E27FC236}">
                  <a16:creationId xmlns:a16="http://schemas.microsoft.com/office/drawing/2014/main" id="{1F922A36-0DC3-40E9-AA33-062092CCE2CA}"/>
                </a:ext>
              </a:extLst>
            </p:cNvPr>
            <p:cNvSpPr txBox="1"/>
            <p:nvPr/>
          </p:nvSpPr>
          <p:spPr>
            <a:xfrm>
              <a:off x="8076312" y="2460733"/>
              <a:ext cx="60273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199" name="Legend4">
              <a:extLst>
                <a:ext uri="{FF2B5EF4-FFF2-40B4-BE49-F238E27FC236}">
                  <a16:creationId xmlns:a16="http://schemas.microsoft.com/office/drawing/2014/main" id="{5BD4E972-91E5-46CE-BD9A-D96F02CCE803}"/>
                </a:ext>
              </a:extLst>
            </p:cNvPr>
            <p:cNvSpPr txBox="1"/>
            <p:nvPr/>
          </p:nvSpPr>
          <p:spPr>
            <a:xfrm>
              <a:off x="8076312" y="2836192"/>
              <a:ext cx="60273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200" name="Legend5">
              <a:extLst>
                <a:ext uri="{FF2B5EF4-FFF2-40B4-BE49-F238E27FC236}">
                  <a16:creationId xmlns:a16="http://schemas.microsoft.com/office/drawing/2014/main" id="{1805B594-6FD7-4BF2-AD8B-51C7B5B9FB60}"/>
                </a:ext>
              </a:extLst>
            </p:cNvPr>
            <p:cNvSpPr txBox="1"/>
            <p:nvPr/>
          </p:nvSpPr>
          <p:spPr>
            <a:xfrm>
              <a:off x="8076312" y="3211653"/>
              <a:ext cx="602730"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grpSp>
          <p:nvGrpSpPr>
            <p:cNvPr id="201" name="MoonLegend1">
              <a:extLst>
                <a:ext uri="{FF2B5EF4-FFF2-40B4-BE49-F238E27FC236}">
                  <a16:creationId xmlns:a16="http://schemas.microsoft.com/office/drawing/2014/main" id="{D449C9F2-BEA3-40FA-A464-A9D4E9678397}"/>
                </a:ext>
              </a:extLst>
            </p:cNvPr>
            <p:cNvGrpSpPr>
              <a:grpSpLocks noChangeAspect="1"/>
            </p:cNvGrpSpPr>
            <p:nvPr>
              <p:custDataLst>
                <p:tags r:id="rId24"/>
              </p:custDataLst>
            </p:nvPr>
          </p:nvGrpSpPr>
          <p:grpSpPr>
            <a:xfrm>
              <a:off x="7723680" y="1702457"/>
              <a:ext cx="228600" cy="228600"/>
              <a:chOff x="762000" y="1270000"/>
              <a:chExt cx="254000" cy="254000"/>
            </a:xfrm>
          </p:grpSpPr>
          <p:sp>
            <p:nvSpPr>
              <p:cNvPr id="214" name="Oval 213">
                <a:extLst>
                  <a:ext uri="{FF2B5EF4-FFF2-40B4-BE49-F238E27FC236}">
                    <a16:creationId xmlns:a16="http://schemas.microsoft.com/office/drawing/2014/main" id="{C2E35939-353E-4E37-B5E1-41695F47D97F}"/>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err="1">
                  <a:solidFill>
                    <a:schemeClr val="tx1"/>
                  </a:solidFill>
                </a:endParaRPr>
              </a:p>
            </p:txBody>
          </p:sp>
          <p:sp>
            <p:nvSpPr>
              <p:cNvPr id="215" name="Arc 214">
                <a:extLst>
                  <a:ext uri="{FF2B5EF4-FFF2-40B4-BE49-F238E27FC236}">
                    <a16:creationId xmlns:a16="http://schemas.microsoft.com/office/drawing/2014/main" id="{0B8BBED7-720B-47B5-872C-F999EC2288C0}"/>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02" name="MoonLegend2">
              <a:extLst>
                <a:ext uri="{FF2B5EF4-FFF2-40B4-BE49-F238E27FC236}">
                  <a16:creationId xmlns:a16="http://schemas.microsoft.com/office/drawing/2014/main" id="{541C4EF6-9004-4183-B574-AFD44AC5EA5D}"/>
                </a:ext>
              </a:extLst>
            </p:cNvPr>
            <p:cNvGrpSpPr>
              <a:grpSpLocks noChangeAspect="1"/>
            </p:cNvGrpSpPr>
            <p:nvPr>
              <p:custDataLst>
                <p:tags r:id="rId25"/>
              </p:custDataLst>
            </p:nvPr>
          </p:nvGrpSpPr>
          <p:grpSpPr>
            <a:xfrm>
              <a:off x="7723680" y="2078270"/>
              <a:ext cx="228600" cy="228600"/>
              <a:chOff x="762000" y="1270000"/>
              <a:chExt cx="254000" cy="254000"/>
            </a:xfrm>
          </p:grpSpPr>
          <p:sp>
            <p:nvSpPr>
              <p:cNvPr id="212" name="Oval 211">
                <a:extLst>
                  <a:ext uri="{FF2B5EF4-FFF2-40B4-BE49-F238E27FC236}">
                    <a16:creationId xmlns:a16="http://schemas.microsoft.com/office/drawing/2014/main" id="{5CCA82A7-7FA1-4B6D-8B78-68A7BED3B736}"/>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err="1">
                  <a:solidFill>
                    <a:schemeClr val="tx1"/>
                  </a:solidFill>
                </a:endParaRPr>
              </a:p>
            </p:txBody>
          </p:sp>
          <p:sp>
            <p:nvSpPr>
              <p:cNvPr id="213" name="Arc 212">
                <a:extLst>
                  <a:ext uri="{FF2B5EF4-FFF2-40B4-BE49-F238E27FC236}">
                    <a16:creationId xmlns:a16="http://schemas.microsoft.com/office/drawing/2014/main" id="{8938453D-31F4-465E-8D29-7E73DBF581A7}"/>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03" name="MoonLegend3">
              <a:extLst>
                <a:ext uri="{FF2B5EF4-FFF2-40B4-BE49-F238E27FC236}">
                  <a16:creationId xmlns:a16="http://schemas.microsoft.com/office/drawing/2014/main" id="{BED1CD13-DEFC-405A-95BD-C039230CF62B}"/>
                </a:ext>
              </a:extLst>
            </p:cNvPr>
            <p:cNvGrpSpPr>
              <a:grpSpLocks noChangeAspect="1"/>
            </p:cNvGrpSpPr>
            <p:nvPr>
              <p:custDataLst>
                <p:tags r:id="rId26"/>
              </p:custDataLst>
            </p:nvPr>
          </p:nvGrpSpPr>
          <p:grpSpPr>
            <a:xfrm>
              <a:off x="7723680" y="2454085"/>
              <a:ext cx="228600" cy="228600"/>
              <a:chOff x="762000" y="1270000"/>
              <a:chExt cx="254000" cy="254000"/>
            </a:xfrm>
          </p:grpSpPr>
          <p:sp>
            <p:nvSpPr>
              <p:cNvPr id="210" name="Oval 209">
                <a:extLst>
                  <a:ext uri="{FF2B5EF4-FFF2-40B4-BE49-F238E27FC236}">
                    <a16:creationId xmlns:a16="http://schemas.microsoft.com/office/drawing/2014/main" id="{F357ECE6-9F7A-44F6-9E04-35416B1691E8}"/>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err="1">
                  <a:solidFill>
                    <a:schemeClr val="tx1"/>
                  </a:solidFill>
                </a:endParaRPr>
              </a:p>
            </p:txBody>
          </p:sp>
          <p:sp>
            <p:nvSpPr>
              <p:cNvPr id="211" name="Arc 210">
                <a:extLst>
                  <a:ext uri="{FF2B5EF4-FFF2-40B4-BE49-F238E27FC236}">
                    <a16:creationId xmlns:a16="http://schemas.microsoft.com/office/drawing/2014/main" id="{61C31A74-B4CF-494D-A5B7-A2DC7375C32F}"/>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04" name="MoonLegend4">
              <a:extLst>
                <a:ext uri="{FF2B5EF4-FFF2-40B4-BE49-F238E27FC236}">
                  <a16:creationId xmlns:a16="http://schemas.microsoft.com/office/drawing/2014/main" id="{8685B9E4-AB94-4DB0-A343-F6510E2A87CE}"/>
                </a:ext>
              </a:extLst>
            </p:cNvPr>
            <p:cNvGrpSpPr>
              <a:grpSpLocks noChangeAspect="1"/>
            </p:cNvGrpSpPr>
            <p:nvPr>
              <p:custDataLst>
                <p:tags r:id="rId27"/>
              </p:custDataLst>
            </p:nvPr>
          </p:nvGrpSpPr>
          <p:grpSpPr>
            <a:xfrm>
              <a:off x="7723680" y="2829900"/>
              <a:ext cx="228600" cy="228600"/>
              <a:chOff x="762000" y="1270000"/>
              <a:chExt cx="254000" cy="254000"/>
            </a:xfrm>
          </p:grpSpPr>
          <p:sp>
            <p:nvSpPr>
              <p:cNvPr id="208" name="Oval 207">
                <a:extLst>
                  <a:ext uri="{FF2B5EF4-FFF2-40B4-BE49-F238E27FC236}">
                    <a16:creationId xmlns:a16="http://schemas.microsoft.com/office/drawing/2014/main" id="{085192EF-7EAA-4A4D-ACFF-6218BBA4D80B}"/>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err="1">
                  <a:solidFill>
                    <a:schemeClr val="tx1"/>
                  </a:solidFill>
                </a:endParaRPr>
              </a:p>
            </p:txBody>
          </p:sp>
          <p:sp>
            <p:nvSpPr>
              <p:cNvPr id="209" name="Arc 208">
                <a:extLst>
                  <a:ext uri="{FF2B5EF4-FFF2-40B4-BE49-F238E27FC236}">
                    <a16:creationId xmlns:a16="http://schemas.microsoft.com/office/drawing/2014/main" id="{A4CA4248-E892-4FB5-B48B-AD5B593D96B5}"/>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nvGrpSpPr>
            <p:cNvPr id="205" name="MoonLegend5">
              <a:extLst>
                <a:ext uri="{FF2B5EF4-FFF2-40B4-BE49-F238E27FC236}">
                  <a16:creationId xmlns:a16="http://schemas.microsoft.com/office/drawing/2014/main" id="{1F2CA276-A615-4E77-9230-E6DF629BBC5A}"/>
                </a:ext>
              </a:extLst>
            </p:cNvPr>
            <p:cNvGrpSpPr>
              <a:grpSpLocks noChangeAspect="1"/>
            </p:cNvGrpSpPr>
            <p:nvPr>
              <p:custDataLst>
                <p:tags r:id="rId28"/>
              </p:custDataLst>
            </p:nvPr>
          </p:nvGrpSpPr>
          <p:grpSpPr>
            <a:xfrm>
              <a:off x="7723680" y="3205716"/>
              <a:ext cx="228600" cy="228600"/>
              <a:chOff x="762000" y="1270000"/>
              <a:chExt cx="254000" cy="254000"/>
            </a:xfrm>
          </p:grpSpPr>
          <p:sp>
            <p:nvSpPr>
              <p:cNvPr id="206" name="Oval 205">
                <a:extLst>
                  <a:ext uri="{FF2B5EF4-FFF2-40B4-BE49-F238E27FC236}">
                    <a16:creationId xmlns:a16="http://schemas.microsoft.com/office/drawing/2014/main" id="{CE9D8D38-7A0F-4D15-9E4D-86B8DDD62C8A}"/>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err="1">
                  <a:solidFill>
                    <a:schemeClr val="tx1"/>
                  </a:solidFill>
                </a:endParaRPr>
              </a:p>
            </p:txBody>
          </p:sp>
          <p:sp>
            <p:nvSpPr>
              <p:cNvPr id="207" name="Arc 206">
                <a:extLst>
                  <a:ext uri="{FF2B5EF4-FFF2-40B4-BE49-F238E27FC236}">
                    <a16:creationId xmlns:a16="http://schemas.microsoft.com/office/drawing/2014/main" id="{4EB82467-28AB-4A78-9AD7-85CFECC30092}"/>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pSp>
      </p:grpSp>
      <p:grpSp>
        <p:nvGrpSpPr>
          <p:cNvPr id="216" name="LegendBoxes" hidden="1">
            <a:extLst>
              <a:ext uri="{FF2B5EF4-FFF2-40B4-BE49-F238E27FC236}">
                <a16:creationId xmlns:a16="http://schemas.microsoft.com/office/drawing/2014/main" id="{A02BFB81-C9AD-40C1-861B-FAC435DC563B}"/>
              </a:ext>
            </a:extLst>
          </p:cNvPr>
          <p:cNvGrpSpPr/>
          <p:nvPr userDrawn="1"/>
        </p:nvGrpSpPr>
        <p:grpSpPr>
          <a:xfrm>
            <a:off x="8036098" y="3286124"/>
            <a:ext cx="696657" cy="1287961"/>
            <a:chOff x="10652400" y="4322823"/>
            <a:chExt cx="928876" cy="1717282"/>
          </a:xfrm>
        </p:grpSpPr>
        <p:sp>
          <p:nvSpPr>
            <p:cNvPr id="217" name="RectangleLegend1">
              <a:extLst>
                <a:ext uri="{FF2B5EF4-FFF2-40B4-BE49-F238E27FC236}">
                  <a16:creationId xmlns:a16="http://schemas.microsoft.com/office/drawing/2014/main" id="{711A4C32-ABB7-4EED-80F4-E033CD65556A}"/>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err="1">
                <a:solidFill>
                  <a:schemeClr val="tx1"/>
                </a:solidFill>
              </a:endParaRPr>
            </a:p>
          </p:txBody>
        </p:sp>
        <p:sp>
          <p:nvSpPr>
            <p:cNvPr id="218" name="RectangleLegend2">
              <a:extLst>
                <a:ext uri="{FF2B5EF4-FFF2-40B4-BE49-F238E27FC236}">
                  <a16:creationId xmlns:a16="http://schemas.microsoft.com/office/drawing/2014/main" id="{6087CB19-43C3-4A75-992E-6425E01D27D4}"/>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err="1">
                <a:solidFill>
                  <a:schemeClr val="tx1"/>
                </a:solidFill>
              </a:endParaRPr>
            </a:p>
          </p:txBody>
        </p:sp>
        <p:sp>
          <p:nvSpPr>
            <p:cNvPr id="219" name="RectangleLegend3">
              <a:extLst>
                <a:ext uri="{FF2B5EF4-FFF2-40B4-BE49-F238E27FC236}">
                  <a16:creationId xmlns:a16="http://schemas.microsoft.com/office/drawing/2014/main" id="{8FB5D1AF-949F-4615-AB7F-D9569D2A2D54}"/>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err="1">
                <a:solidFill>
                  <a:schemeClr val="tx1"/>
                </a:solidFill>
              </a:endParaRPr>
            </a:p>
          </p:txBody>
        </p:sp>
        <p:sp>
          <p:nvSpPr>
            <p:cNvPr id="220" name="RectangleLegend4">
              <a:extLst>
                <a:ext uri="{FF2B5EF4-FFF2-40B4-BE49-F238E27FC236}">
                  <a16:creationId xmlns:a16="http://schemas.microsoft.com/office/drawing/2014/main" id="{9CF91784-EA7E-4DDA-ACE5-678BDF30D928}"/>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err="1">
                <a:solidFill>
                  <a:schemeClr val="tx1"/>
                </a:solidFill>
              </a:endParaRPr>
            </a:p>
          </p:txBody>
        </p:sp>
        <p:sp>
          <p:nvSpPr>
            <p:cNvPr id="221" name="RectangleLegend5">
              <a:extLst>
                <a:ext uri="{FF2B5EF4-FFF2-40B4-BE49-F238E27FC236}">
                  <a16:creationId xmlns:a16="http://schemas.microsoft.com/office/drawing/2014/main" id="{3BB69B83-F4BD-4CE4-8EF8-59333989EFFA}"/>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err="1">
                <a:solidFill>
                  <a:schemeClr val="tx1"/>
                </a:solidFill>
              </a:endParaRPr>
            </a:p>
          </p:txBody>
        </p:sp>
        <p:sp>
          <p:nvSpPr>
            <p:cNvPr id="222" name="Legend1">
              <a:extLst>
                <a:ext uri="{FF2B5EF4-FFF2-40B4-BE49-F238E27FC236}">
                  <a16:creationId xmlns:a16="http://schemas.microsoft.com/office/drawing/2014/main" id="{51578018-7547-4CE7-822B-A395CEB8BA1A}"/>
                </a:ext>
              </a:extLst>
            </p:cNvPr>
            <p:cNvSpPr txBox="1"/>
            <p:nvPr/>
          </p:nvSpPr>
          <p:spPr>
            <a:xfrm>
              <a:off x="10978547" y="4322823"/>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223" name="Legend2">
              <a:extLst>
                <a:ext uri="{FF2B5EF4-FFF2-40B4-BE49-F238E27FC236}">
                  <a16:creationId xmlns:a16="http://schemas.microsoft.com/office/drawing/2014/main" id="{0B184683-011B-4318-ACFE-16B642606BB6}"/>
                </a:ext>
              </a:extLst>
            </p:cNvPr>
            <p:cNvSpPr txBox="1"/>
            <p:nvPr/>
          </p:nvSpPr>
          <p:spPr>
            <a:xfrm>
              <a:off x="10978547" y="4702322"/>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224" name="Legend3">
              <a:extLst>
                <a:ext uri="{FF2B5EF4-FFF2-40B4-BE49-F238E27FC236}">
                  <a16:creationId xmlns:a16="http://schemas.microsoft.com/office/drawing/2014/main" id="{14B8E185-A1D2-4430-AEC9-5D05B9257EAD}"/>
                </a:ext>
              </a:extLst>
            </p:cNvPr>
            <p:cNvSpPr txBox="1"/>
            <p:nvPr/>
          </p:nvSpPr>
          <p:spPr>
            <a:xfrm>
              <a:off x="10978547" y="5081819"/>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225" name="Legend4">
              <a:extLst>
                <a:ext uri="{FF2B5EF4-FFF2-40B4-BE49-F238E27FC236}">
                  <a16:creationId xmlns:a16="http://schemas.microsoft.com/office/drawing/2014/main" id="{3AD66AD6-7134-4D29-A117-DA716D0DAEF8}"/>
                </a:ext>
              </a:extLst>
            </p:cNvPr>
            <p:cNvSpPr txBox="1"/>
            <p:nvPr/>
          </p:nvSpPr>
          <p:spPr>
            <a:xfrm>
              <a:off x="10978547" y="5453241"/>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sp>
          <p:nvSpPr>
            <p:cNvPr id="226" name="Legend5">
              <a:extLst>
                <a:ext uri="{FF2B5EF4-FFF2-40B4-BE49-F238E27FC236}">
                  <a16:creationId xmlns:a16="http://schemas.microsoft.com/office/drawing/2014/main" id="{15632C85-3EA0-4087-8FA3-BBAEDA90037B}"/>
                </a:ext>
              </a:extLst>
            </p:cNvPr>
            <p:cNvSpPr txBox="1"/>
            <p:nvPr/>
          </p:nvSpPr>
          <p:spPr>
            <a:xfrm>
              <a:off x="10978545" y="5824661"/>
              <a:ext cx="602729" cy="215444"/>
            </a:xfrm>
            <a:prstGeom prst="rect">
              <a:avLst/>
            </a:prstGeom>
            <a:noFill/>
            <a:ln>
              <a:noFill/>
              <a:miter lim="800000"/>
            </a:ln>
          </p:spPr>
          <p:txBody>
            <a:bodyPr wrap="none" lIns="0" tIns="0" rIns="0" bIns="0" rtlCol="0" anchor="ctr" anchorCtr="0">
              <a:spAutoFit/>
            </a:bodyPr>
            <a:lstStyle/>
            <a:p>
              <a:pPr>
                <a:spcAft>
                  <a:spcPts val="450"/>
                </a:spcAft>
              </a:pPr>
              <a:r>
                <a:rPr lang="en-US" sz="1050"/>
                <a:t>Legend</a:t>
              </a:r>
              <a:endParaRPr lang="en-US" sz="1050" dirty="0"/>
            </a:p>
          </p:txBody>
        </p:sp>
      </p:grpSp>
      <p:pic>
        <p:nvPicPr>
          <p:cNvPr id="53066" name="Picture 842" descr="Maine Department of Labor | Biz Marketplace | Mainebiz.biz">
            <a:extLst>
              <a:ext uri="{FF2B5EF4-FFF2-40B4-BE49-F238E27FC236}">
                <a16:creationId xmlns:a16="http://schemas.microsoft.com/office/drawing/2014/main" id="{E3052584-CFFE-4795-82FE-2A9EEF002618}"/>
              </a:ext>
            </a:extLst>
          </p:cNvPr>
          <p:cNvPicPr>
            <a:picLocks noChangeAspect="1" noChangeArrowheads="1"/>
          </p:cNvPicPr>
          <p:nvPr userDrawn="1"/>
        </p:nvPicPr>
        <p:blipFill>
          <a:blip r:embed="rId41" cstate="print">
            <a:extLst>
              <a:ext uri="{28A0092B-C50C-407E-A947-70E740481C1C}">
                <a14:useLocalDpi xmlns:a14="http://schemas.microsoft.com/office/drawing/2010/main"/>
              </a:ext>
            </a:extLst>
          </a:blip>
          <a:srcRect/>
          <a:stretch>
            <a:fillRect/>
          </a:stretch>
        </p:blipFill>
        <p:spPr bwMode="auto">
          <a:xfrm>
            <a:off x="8085759" y="364393"/>
            <a:ext cx="705482" cy="446195"/>
          </a:xfrm>
          <a:prstGeom prst="rect">
            <a:avLst/>
          </a:prstGeom>
          <a:noFill/>
          <a:extLst>
            <a:ext uri="{909E8E84-426E-40DD-AFC4-6F175D3DCCD1}">
              <a14:hiddenFill xmlns:a14="http://schemas.microsoft.com/office/drawing/2010/main">
                <a:solidFill>
                  <a:srgbClr val="FFFFFF"/>
                </a:solidFill>
              </a14:hiddenFill>
            </a:ext>
          </a:extLst>
        </p:spPr>
      </p:pic>
      <p:sp>
        <p:nvSpPr>
          <p:cNvPr id="6" name="SlideLogoText" hidden="1">
            <a:extLst>
              <a:ext uri="{FF2B5EF4-FFF2-40B4-BE49-F238E27FC236}">
                <a16:creationId xmlns:a16="http://schemas.microsoft.com/office/drawing/2014/main" id="{9D5596BB-1AEE-4705-BAC3-5EC9D2B781A3}"/>
              </a:ext>
            </a:extLst>
          </p:cNvPr>
          <p:cNvSpPr txBox="1"/>
          <p:nvPr userDrawn="1"/>
        </p:nvSpPr>
        <p:spPr>
          <a:xfrm>
            <a:off x="7710897" y="4961409"/>
            <a:ext cx="942566" cy="115416"/>
          </a:xfrm>
          <a:prstGeom prst="rect">
            <a:avLst/>
          </a:prstGeom>
          <a:ln w="6350">
            <a:noFill/>
            <a:miter lim="800000"/>
          </a:ln>
        </p:spPr>
        <p:txBody>
          <a:bodyPr vert="horz" wrap="none" lIns="0" tIns="0" rIns="0" bIns="0" rtlCol="0">
            <a:spAutoFit/>
          </a:bodyPr>
          <a:lstStyle/>
          <a:p>
            <a:pPr algn="l">
              <a:spcBef>
                <a:spcPts val="225"/>
              </a:spcBef>
              <a:spcAft>
                <a:spcPts val="225"/>
              </a:spcAft>
              <a:buNone/>
            </a:pPr>
            <a:r>
              <a:rPr lang="en-US" sz="750">
                <a:solidFill>
                  <a:schemeClr val="tx1"/>
                </a:solidFill>
              </a:rPr>
              <a:t>McKinsey &amp; Company</a:t>
            </a:r>
            <a:endParaRPr lang="en-US" sz="750" dirty="0">
              <a:solidFill>
                <a:schemeClr val="tx1"/>
              </a:solidFill>
            </a:endParaRPr>
          </a:p>
        </p:txBody>
      </p:sp>
    </p:spTree>
    <p:extLst>
      <p:ext uri="{BB962C8B-B14F-4D97-AF65-F5344CB8AC3E}">
        <p14:creationId xmlns:p14="http://schemas.microsoft.com/office/powerpoint/2010/main" val="2775651732"/>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 id="2147483979" r:id="rId12"/>
    <p:sldLayoutId id="2147483980" r:id="rId13"/>
    <p:sldLayoutId id="2147483981" r:id="rId14"/>
    <p:sldLayoutId id="2147483982" r:id="rId15"/>
    <p:sldLayoutId id="2147483983" r:id="rId16"/>
  </p:sldLayoutIdLst>
  <p:txStyles>
    <p:titleStyle>
      <a:lvl1pPr algn="l" defTabSz="685800" rtl="0" eaLnBrk="1" latinLnBrk="0" hangingPunct="1">
        <a:lnSpc>
          <a:spcPct val="100000"/>
        </a:lnSpc>
        <a:spcBef>
          <a:spcPct val="0"/>
        </a:spcBef>
        <a:buNone/>
        <a:defRPr lang="en-US" sz="1800" b="1" kern="1200" spc="0" baseline="0" dirty="0">
          <a:ln w="6350" cap="flat">
            <a:noFill/>
            <a:miter lim="800000"/>
          </a:ln>
          <a:solidFill>
            <a:schemeClr val="accent1"/>
          </a:solidFill>
          <a:latin typeface="+mj-lt"/>
          <a:ea typeface="+mj-ea"/>
          <a:cs typeface="+mj-cs"/>
        </a:defRPr>
      </a:lvl1pPr>
    </p:titleStyle>
    <p:bodyStyle>
      <a:lvl1pPr marL="0" indent="0" algn="l" defTabSz="685800" rtl="0" eaLnBrk="1" latinLnBrk="0" hangingPunct="1">
        <a:lnSpc>
          <a:spcPct val="100000"/>
        </a:lnSpc>
        <a:spcBef>
          <a:spcPts val="225"/>
        </a:spcBef>
        <a:spcAft>
          <a:spcPts val="225"/>
        </a:spcAft>
        <a:buClr>
          <a:schemeClr val="tx1"/>
        </a:buClr>
        <a:buSzPct val="100000"/>
        <a:buFont typeface="Segoe UI" panose="020B0502040204020203" pitchFamily="34" charset="0"/>
        <a:buChar char="​"/>
        <a:defRPr lang="en-US" sz="1200" kern="1200" dirty="0">
          <a:solidFill>
            <a:schemeClr val="tx1"/>
          </a:solidFill>
          <a:latin typeface="+mn-lt"/>
          <a:ea typeface="+mn-ea"/>
          <a:cs typeface="Arial" panose="020B0604020202020204" pitchFamily="34" charset="0"/>
        </a:defRPr>
      </a:lvl1pPr>
      <a:lvl2pPr marL="171450" indent="-171450" algn="l" defTabSz="685800" rtl="0" eaLnBrk="1" latinLnBrk="0" hangingPunct="1">
        <a:lnSpc>
          <a:spcPct val="100000"/>
        </a:lnSpc>
        <a:spcBef>
          <a:spcPts val="0"/>
        </a:spcBef>
        <a:spcAft>
          <a:spcPts val="225"/>
        </a:spcAft>
        <a:buClr>
          <a:schemeClr val="tx1"/>
        </a:buClr>
        <a:buSzPct val="110000"/>
        <a:buFont typeface="Wingdings" panose="05000000000000000000" pitchFamily="2" charset="2"/>
        <a:buChar char=""/>
        <a:defRPr lang="en-US" sz="1200" kern="1200" dirty="0">
          <a:solidFill>
            <a:schemeClr val="tx1"/>
          </a:solidFill>
          <a:latin typeface="+mn-lt"/>
          <a:ea typeface="+mn-ea"/>
          <a:cs typeface="+mn-cs"/>
        </a:defRPr>
      </a:lvl2pPr>
      <a:lvl3pPr marL="329184" indent="-157734" algn="l" defTabSz="685800" rtl="0" eaLnBrk="1" latinLnBrk="0" hangingPunct="1">
        <a:lnSpc>
          <a:spcPct val="100000"/>
        </a:lnSpc>
        <a:spcBef>
          <a:spcPts val="0"/>
        </a:spcBef>
        <a:spcAft>
          <a:spcPts val="225"/>
        </a:spcAft>
        <a:buClr>
          <a:schemeClr val="tx1"/>
        </a:buClr>
        <a:buSzPct val="110000"/>
        <a:buFont typeface="Arial" panose="020B0604020202020204" pitchFamily="34" charset="0"/>
        <a:buChar char="‒"/>
        <a:defRPr lang="en-US" sz="1200" kern="1200" dirty="0">
          <a:solidFill>
            <a:schemeClr val="tx1"/>
          </a:solidFill>
          <a:latin typeface="+mn-lt"/>
          <a:ea typeface="+mn-ea"/>
          <a:cs typeface="+mn-cs"/>
        </a:defRPr>
      </a:lvl3pPr>
      <a:lvl4pPr marL="445770" indent="-116586"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4pPr>
      <a:lvl5pPr marL="610362" indent="-109728" algn="l" defTabSz="685800" rtl="0" eaLnBrk="1" latinLnBrk="0" hangingPunct="1">
        <a:lnSpc>
          <a:spcPct val="100000"/>
        </a:lnSpc>
        <a:spcBef>
          <a:spcPts val="0"/>
        </a:spcBef>
        <a:spcAft>
          <a:spcPts val="225"/>
        </a:spcAft>
        <a:buClr>
          <a:schemeClr val="tx1"/>
        </a:buClr>
        <a:buSzPct val="100000"/>
        <a:buFont typeface="Arial" panose="020B0604020202020204" pitchFamily="34" charset="0"/>
        <a:buChar char="̶"/>
        <a:defRPr lang="en-US" sz="1200" kern="1200" dirty="0">
          <a:solidFill>
            <a:schemeClr val="tx1"/>
          </a:solidFill>
          <a:latin typeface="+mn-lt"/>
          <a:ea typeface="+mn-ea"/>
          <a:cs typeface="+mn-cs"/>
        </a:defRPr>
      </a:lvl5pPr>
      <a:lvl6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6pPr>
      <a:lvl7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7pPr>
      <a:lvl8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8pPr>
      <a:lvl9pPr marL="814388" indent="-128588" algn="l" defTabSz="685800" rtl="0" eaLnBrk="1" latinLnBrk="0" hangingPunct="1">
        <a:lnSpc>
          <a:spcPct val="100000"/>
        </a:lnSpc>
        <a:spcBef>
          <a:spcPts val="0"/>
        </a:spcBef>
        <a:spcAft>
          <a:spcPts val="225"/>
        </a:spcAft>
        <a:buSzPct val="100000"/>
        <a:buFont typeface="Arial" panose="020B0604020202020204" pitchFamily="34" charset="0"/>
        <a:buChar char="▫"/>
        <a:defRPr sz="1200" kern="1200">
          <a:solidFill>
            <a:schemeClr val="tx1"/>
          </a:solidFill>
          <a:latin typeface="+mn-lt"/>
          <a:ea typeface="+mn-ea"/>
          <a:cs typeface="Arial" panose="020B0604020202020204"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AE4CDA-BF10-4036-A75E-7712DE2F8A7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687DCCA-4BC4-499C-A638-4660D8D05134}"/>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F653F0-9614-4D84-903B-ADC8C950F40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8CA81A0-AEF0-4ADF-9673-BA46BAFA0A30}" type="datetimeFigureOut">
              <a:rPr lang="en-US" smtClean="0"/>
              <a:t>11/30/2021</a:t>
            </a:fld>
            <a:endParaRPr lang="en-US"/>
          </a:p>
        </p:txBody>
      </p:sp>
      <p:sp>
        <p:nvSpPr>
          <p:cNvPr id="5" name="Footer Placeholder 4">
            <a:extLst>
              <a:ext uri="{FF2B5EF4-FFF2-40B4-BE49-F238E27FC236}">
                <a16:creationId xmlns:a16="http://schemas.microsoft.com/office/drawing/2014/main" id="{876D7F26-D52F-40C7-8347-67AE841D38A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015416-FB9E-4D4E-AF22-1B6890DB6C1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C8B2426-DC24-42F7-B0A5-A4F0C3916828}" type="slidenum">
              <a:rPr lang="en-US" smtClean="0"/>
              <a:t>‹#›</a:t>
            </a:fld>
            <a:endParaRPr lang="en-US"/>
          </a:p>
        </p:txBody>
      </p:sp>
    </p:spTree>
    <p:extLst>
      <p:ext uri="{BB962C8B-B14F-4D97-AF65-F5344CB8AC3E}">
        <p14:creationId xmlns:p14="http://schemas.microsoft.com/office/powerpoint/2010/main" val="294515043"/>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7"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9" name="Google Shape;9;p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0" name="Google Shape;10;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38610225"/>
      </p:ext>
    </p:extLst>
  </p:cSld>
  <p:clrMap bg1="lt1" tx1="dk1" bg2="dk2" tx2="lt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205978"/>
            <a:ext cx="8839200" cy="5369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2400" y="857250"/>
            <a:ext cx="8839200" cy="394335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124200" y="4901016"/>
            <a:ext cx="2895600" cy="1400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grpSp>
        <p:nvGrpSpPr>
          <p:cNvPr id="7" name="Group 30"/>
          <p:cNvGrpSpPr>
            <a:grpSpLocks/>
          </p:cNvGrpSpPr>
          <p:nvPr userDrawn="1"/>
        </p:nvGrpSpPr>
        <p:grpSpPr bwMode="auto">
          <a:xfrm>
            <a:off x="0" y="0"/>
            <a:ext cx="9144000" cy="152400"/>
            <a:chOff x="0" y="0"/>
            <a:chExt cx="8958263" cy="85725"/>
          </a:xfrm>
        </p:grpSpPr>
        <p:pic>
          <p:nvPicPr>
            <p:cNvPr id="8" name="Picture 31"/>
            <p:cNvPicPr>
              <a:picLocks noChangeAspect="1"/>
            </p:cNvPicPr>
            <p:nvPr>
              <p:custDataLst>
                <p:tags r:id="rId14"/>
              </p:custDataLst>
            </p:nvPr>
          </p:nvPicPr>
          <p:blipFill>
            <a:blip r:embed="rId16">
              <a:extLst>
                <a:ext uri="{28A0092B-C50C-407E-A947-70E740481C1C}">
                  <a14:useLocalDpi xmlns:a14="http://schemas.microsoft.com/office/drawing/2010/main" val="0"/>
                </a:ext>
              </a:extLst>
            </a:blip>
            <a:srcRect/>
            <a:stretch>
              <a:fillRect/>
            </a:stretch>
          </p:blipFill>
          <p:spPr bwMode="auto">
            <a:xfrm>
              <a:off x="2423319" y="1"/>
              <a:ext cx="6534944" cy="8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http://2.bp.blogspot.com/-w4kZ91ZurSI/TjhKaHWWs2I/AAAAAAAAAIY/nVOVRIfHPjQ/s1600/NY+coat+of+arms+2.png"/>
            <p:cNvPicPr>
              <a:picLocks noChangeArrowheads="1"/>
            </p:cNvPicPr>
            <p:nvPr>
              <p:custDataLst>
                <p:tags r:id="rId15"/>
              </p:custDataLst>
            </p:nvPr>
          </p:nvPicPr>
          <p:blipFill>
            <a:blip r:embed="rId17">
              <a:extLst>
                <a:ext uri="{28A0092B-C50C-407E-A947-70E740481C1C}">
                  <a14:useLocalDpi xmlns:a14="http://schemas.microsoft.com/office/drawing/2010/main" val="0"/>
                </a:ext>
              </a:extLst>
            </a:blip>
            <a:srcRect/>
            <a:stretch>
              <a:fillRect/>
            </a:stretch>
          </p:blipFill>
          <p:spPr bwMode="auto">
            <a:xfrm>
              <a:off x="0" y="0"/>
              <a:ext cx="2423319"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9"/>
          <p:cNvSpPr>
            <a:spLocks/>
          </p:cNvSpPr>
          <p:nvPr userDrawn="1"/>
        </p:nvSpPr>
        <p:spPr>
          <a:xfrm>
            <a:off x="2" y="5075636"/>
            <a:ext cx="9140825" cy="67865"/>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gn="ctr" fontAlgn="base">
              <a:spcBef>
                <a:spcPct val="0"/>
              </a:spcBef>
              <a:spcAft>
                <a:spcPct val="0"/>
              </a:spcAft>
              <a:defRPr/>
            </a:pPr>
            <a:endParaRPr lang="en-US" sz="1200" dirty="0">
              <a:solidFill>
                <a:srgbClr val="FFFFFF"/>
              </a:solidFill>
            </a:endParaRPr>
          </a:p>
        </p:txBody>
      </p:sp>
      <p:sp>
        <p:nvSpPr>
          <p:cNvPr id="11" name="SlideLogoSeparator"/>
          <p:cNvSpPr>
            <a:spLocks noChangeArrowheads="1"/>
          </p:cNvSpPr>
          <p:nvPr userDrawn="1">
            <p:custDataLst>
              <p:tags r:id="rId13"/>
            </p:custDataLst>
          </p:nvPr>
        </p:nvSpPr>
        <p:spPr bwMode="auto">
          <a:xfrm>
            <a:off x="8759531" y="4901015"/>
            <a:ext cx="3045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12813" eaLnBrk="0" hangingPunct="0">
              <a:defRPr sz="2400">
                <a:solidFill>
                  <a:schemeClr val="tx1"/>
                </a:solidFill>
                <a:latin typeface="Arial" panose="020B0604020202020204" pitchFamily="34" charset="0"/>
                <a:ea typeface="MS PGothic" panose="020B0600070205080204" pitchFamily="34" charset="-128"/>
              </a:defRPr>
            </a:lvl1pPr>
            <a:lvl2pPr marL="742950" indent="-285750" defTabSz="912813" eaLnBrk="0" hangingPunct="0">
              <a:defRPr sz="2400">
                <a:solidFill>
                  <a:schemeClr val="tx1"/>
                </a:solidFill>
                <a:latin typeface="Arial" panose="020B0604020202020204" pitchFamily="34" charset="0"/>
                <a:ea typeface="MS PGothic" panose="020B0600070205080204" pitchFamily="34" charset="-128"/>
              </a:defRPr>
            </a:lvl2pPr>
            <a:lvl3pPr marL="1143000" indent="-228600" defTabSz="912813" eaLnBrk="0" hangingPunct="0">
              <a:defRPr sz="2400">
                <a:solidFill>
                  <a:schemeClr val="tx1"/>
                </a:solidFill>
                <a:latin typeface="Arial" panose="020B0604020202020204" pitchFamily="34" charset="0"/>
                <a:ea typeface="MS PGothic" panose="020B0600070205080204" pitchFamily="34" charset="-128"/>
              </a:defRPr>
            </a:lvl3pPr>
            <a:lvl4pPr marL="1600200" indent="-228600" defTabSz="912813" eaLnBrk="0" hangingPunct="0">
              <a:defRPr sz="2400">
                <a:solidFill>
                  <a:schemeClr val="tx1"/>
                </a:solidFill>
                <a:latin typeface="Arial" panose="020B0604020202020204" pitchFamily="34" charset="0"/>
                <a:ea typeface="MS PGothic" panose="020B0600070205080204" pitchFamily="34" charset="-128"/>
              </a:defRPr>
            </a:lvl4pPr>
            <a:lvl5pPr marL="2057400" indent="-228600" defTabSz="912813"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912813"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fontAlgn="base" hangingPunct="1">
              <a:spcBef>
                <a:spcPct val="0"/>
              </a:spcBef>
              <a:spcAft>
                <a:spcPct val="0"/>
              </a:spcAft>
              <a:defRPr/>
            </a:pPr>
            <a:r>
              <a:rPr lang="en-US" altLang="en-US" sz="900" dirty="0">
                <a:solidFill>
                  <a:srgbClr val="404040"/>
                </a:solidFill>
                <a:sym typeface="Calibri" panose="020F0502020204030204" pitchFamily="34" charset="0"/>
              </a:rPr>
              <a:t>|</a:t>
            </a:r>
          </a:p>
        </p:txBody>
      </p:sp>
      <p:sp>
        <p:nvSpPr>
          <p:cNvPr id="12" name="TextBox 11"/>
          <p:cNvSpPr txBox="1"/>
          <p:nvPr userDrawn="1"/>
        </p:nvSpPr>
        <p:spPr>
          <a:xfrm>
            <a:off x="8816977" y="4925654"/>
            <a:ext cx="117020" cy="115416"/>
          </a:xfrm>
          <a:prstGeom prst="rect">
            <a:avLst/>
          </a:prstGeom>
          <a:noFill/>
          <a:ln>
            <a:noFill/>
          </a:ln>
          <a:effectLst/>
        </p:spPr>
        <p:txBody>
          <a:bodyPr wrap="none" lIns="0" tIns="0" rIns="0" bIns="0" anchor="ctr">
            <a:spAutoFit/>
          </a:bodyPr>
          <a:lstStyle>
            <a:lvl1pPr defTabSz="895350">
              <a:defRPr sz="2400">
                <a:solidFill>
                  <a:schemeClr val="tx1"/>
                </a:solidFill>
                <a:latin typeface="Arial" panose="020B0604020202020204" pitchFamily="34" charset="0"/>
                <a:ea typeface="MS PGothic" panose="020B0600070205080204" pitchFamily="34" charset="-128"/>
              </a:defRPr>
            </a:lvl1pPr>
            <a:lvl2pPr marL="742950" indent="-285750" defTabSz="895350">
              <a:defRPr sz="2400">
                <a:solidFill>
                  <a:schemeClr val="tx1"/>
                </a:solidFill>
                <a:latin typeface="Arial" panose="020B0604020202020204" pitchFamily="34" charset="0"/>
                <a:ea typeface="MS PGothic" panose="020B0600070205080204" pitchFamily="34" charset="-128"/>
              </a:defRPr>
            </a:lvl2pPr>
            <a:lvl3pPr marL="1143000" indent="-228600" defTabSz="895350">
              <a:defRPr sz="2400">
                <a:solidFill>
                  <a:schemeClr val="tx1"/>
                </a:solidFill>
                <a:latin typeface="Arial" panose="020B0604020202020204" pitchFamily="34" charset="0"/>
                <a:ea typeface="MS PGothic" panose="020B0600070205080204" pitchFamily="34" charset="-128"/>
              </a:defRPr>
            </a:lvl3pPr>
            <a:lvl4pPr marL="1600200" indent="-228600" defTabSz="895350">
              <a:defRPr sz="2400">
                <a:solidFill>
                  <a:schemeClr val="tx1"/>
                </a:solidFill>
                <a:latin typeface="Arial" panose="020B0604020202020204" pitchFamily="34" charset="0"/>
                <a:ea typeface="MS PGothic" panose="020B0600070205080204" pitchFamily="34" charset="-128"/>
              </a:defRPr>
            </a:lvl4pPr>
            <a:lvl5pPr marL="2057400" indent="-228600" defTabSz="895350">
              <a:defRPr sz="2400">
                <a:solidFill>
                  <a:schemeClr val="tx1"/>
                </a:solidFill>
                <a:latin typeface="Arial" panose="020B0604020202020204" pitchFamily="34" charset="0"/>
                <a:ea typeface="MS PGothic" panose="020B0600070205080204" pitchFamily="34" charset="-128"/>
              </a:defRPr>
            </a:lvl5pPr>
            <a:lvl6pPr marL="2514600" indent="-228600" defTabSz="8953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8953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8953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89535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pPr>
            <a:fld id="{AA45DB55-2F94-4A1A-A40F-6DC3A67B74B4}" type="slidenum">
              <a:rPr lang="en-US" altLang="en-US" sz="750" smtClean="0">
                <a:solidFill>
                  <a:srgbClr val="404040"/>
                </a:solidFill>
              </a:rPr>
              <a:pPr fontAlgn="base">
                <a:spcBef>
                  <a:spcPct val="0"/>
                </a:spcBef>
                <a:spcAft>
                  <a:spcPct val="0"/>
                </a:spcAft>
              </a:pPr>
              <a:t>‹#›</a:t>
            </a:fld>
            <a:endParaRPr lang="en-US" altLang="en-US" sz="750" dirty="0">
              <a:solidFill>
                <a:srgbClr val="404040"/>
              </a:solidFill>
            </a:endParaRPr>
          </a:p>
        </p:txBody>
      </p:sp>
    </p:spTree>
    <p:extLst>
      <p:ext uri="{BB962C8B-B14F-4D97-AF65-F5344CB8AC3E}">
        <p14:creationId xmlns:p14="http://schemas.microsoft.com/office/powerpoint/2010/main" val="1286559443"/>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defTabSz="685800" rtl="0" eaLnBrk="1" latinLnBrk="0" hangingPunct="1">
        <a:spcBef>
          <a:spcPct val="0"/>
        </a:spcBef>
        <a:buNone/>
        <a:defRPr sz="3000" b="1" kern="1200">
          <a:solidFill>
            <a:schemeClr val="tx2"/>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3000"/>
              <a:buFont typeface="Oswald"/>
              <a:buNone/>
              <a:defRPr sz="3000" b="0" i="0" u="none" strike="noStrike" cap="none">
                <a:solidFill>
                  <a:schemeClr val="dk1"/>
                </a:solidFill>
                <a:latin typeface="Oswald"/>
                <a:ea typeface="Oswald"/>
                <a:cs typeface="Oswald"/>
                <a:sym typeface="Oswald"/>
              </a:defRPr>
            </a:lvl9pPr>
          </a:lstStyle>
          <a:p>
            <a:endParaRPr/>
          </a:p>
        </p:txBody>
      </p:sp>
      <p:sp>
        <p:nvSpPr>
          <p:cNvPr id="7" name="Google Shape;7;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accent3"/>
              </a:buClr>
              <a:buSzPts val="1800"/>
              <a:buFont typeface="Average"/>
              <a:buChar char="●"/>
              <a:defRPr sz="1800" b="0" i="0" u="none" strike="noStrike" cap="none">
                <a:solidFill>
                  <a:schemeClr val="accent3"/>
                </a:solidFill>
                <a:latin typeface="Average"/>
                <a:ea typeface="Average"/>
                <a:cs typeface="Average"/>
                <a:sym typeface="Average"/>
              </a:defRPr>
            </a:lvl1pPr>
            <a:lvl2pPr marL="914400" marR="0" lvl="1"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2pPr>
            <a:lvl3pPr marL="1371600" marR="0" lvl="2"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3pPr>
            <a:lvl4pPr marL="1828800" marR="0" lvl="3"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4pPr>
            <a:lvl5pPr marL="2286000" marR="0" lvl="4"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5pPr>
            <a:lvl6pPr marL="2743200" marR="0" lvl="5"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6pPr>
            <a:lvl7pPr marL="3200400" marR="0" lvl="6"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7pPr>
            <a:lvl8pPr marL="3657600" marR="0" lvl="7"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8pPr>
            <a:lvl9pPr marL="4114800" marR="0" lvl="8" indent="-317500" algn="l" rtl="0">
              <a:lnSpc>
                <a:spcPct val="115000"/>
              </a:lnSpc>
              <a:spcBef>
                <a:spcPts val="0"/>
              </a:spcBef>
              <a:spcAft>
                <a:spcPts val="0"/>
              </a:spcAft>
              <a:buClr>
                <a:schemeClr val="accent3"/>
              </a:buClr>
              <a:buSzPts val="1400"/>
              <a:buFont typeface="Average"/>
              <a:buChar char="■"/>
              <a:defRPr sz="1400" b="0" i="0" u="none" strike="noStrike" cap="none">
                <a:solidFill>
                  <a:schemeClr val="accent3"/>
                </a:solidFill>
                <a:latin typeface="Average"/>
                <a:ea typeface="Average"/>
                <a:cs typeface="Average"/>
                <a:sym typeface="Average"/>
              </a:defRPr>
            </a:lvl9pPr>
          </a:lstStyle>
          <a:p>
            <a:endParaRPr/>
          </a:p>
        </p:txBody>
      </p:sp>
      <p:sp>
        <p:nvSpPr>
          <p:cNvPr id="8" name="Google Shape;8;p10"/>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284488957"/>
      </p:ext>
    </p:extLst>
  </p:cSld>
  <p:clrMap bg1="lt1" tx1="dk1" bg2="dk2" tx2="lt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png"/><Relationship Id="rId4" Type="http://schemas.openxmlformats.org/officeDocument/2006/relationships/image" Target="../media/image20.jpeg"/><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dol.gov/agencies/eta/performance/wdqi"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hyperlink" Target="https://unsplash.com/@bhurnal?utm_source=unsplash&amp;utm_medium=referral&amp;utm_content=creditCopyText" TargetMode="External"/><Relationship Id="rId2" Type="http://schemas.openxmlformats.org/officeDocument/2006/relationships/image" Target="../media/image28.jpg"/><Relationship Id="rId1" Type="http://schemas.openxmlformats.org/officeDocument/2006/relationships/slideLayout" Target="../slideLayouts/slideLayout19.xml"/><Relationship Id="rId4" Type="http://schemas.openxmlformats.org/officeDocument/2006/relationships/hyperlink" Target="https://unsplash.com/s/photos/improvement?utm_source=unsplash&amp;utm_medium=referral&amp;utm_content=creditCopyTex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colorado.gov/cdle" TargetMode="External"/><Relationship Id="rId2" Type="http://schemas.openxmlformats.org/officeDocument/2006/relationships/notesSlide" Target="../notesSlides/notesSlide7.xml"/><Relationship Id="rId1" Type="http://schemas.openxmlformats.org/officeDocument/2006/relationships/slideLayout" Target="../slideLayouts/slideLayout62.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hyperlink" Target="http://www.colorado.gov/cdle" TargetMode="External"/><Relationship Id="rId2" Type="http://schemas.openxmlformats.org/officeDocument/2006/relationships/notesSlide" Target="../notesSlides/notesSlide13.xml"/><Relationship Id="rId1" Type="http://schemas.openxmlformats.org/officeDocument/2006/relationships/slideLayout" Target="../slideLayouts/slideLayout65.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hyperlink" Target="http://www.colorado.gov/cdle" TargetMode="External"/><Relationship Id="rId2" Type="http://schemas.openxmlformats.org/officeDocument/2006/relationships/notesSlide" Target="../notesSlides/notesSlide14.xml"/><Relationship Id="rId1" Type="http://schemas.openxmlformats.org/officeDocument/2006/relationships/slideLayout" Target="../slideLayouts/slideLayout65.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41.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3.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44.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3" Type="http://schemas.openxmlformats.org/officeDocument/2006/relationships/hyperlink" Target="https://credentialfinder.org/" TargetMode="External"/><Relationship Id="rId2" Type="http://schemas.openxmlformats.org/officeDocument/2006/relationships/notesSlide" Target="../notesSlides/notesSlide21.xml"/><Relationship Id="rId1" Type="http://schemas.openxmlformats.org/officeDocument/2006/relationships/slideLayout" Target="../slideLayouts/slideLayout44.xml"/><Relationship Id="rId5" Type="http://schemas.openxmlformats.org/officeDocument/2006/relationships/image" Target="../media/image47.png"/><Relationship Id="rId4" Type="http://schemas.openxmlformats.org/officeDocument/2006/relationships/image" Target="../media/image46.jpg"/></Relationships>
</file>

<file path=ppt/slides/_rels/slide24.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hyperlink" Target="mailto:George.putnam@Illinois.gov" TargetMode="External"/><Relationship Id="rId2" Type="http://schemas.openxmlformats.org/officeDocument/2006/relationships/hyperlink" Target="mailto:Patricia.schnoor@Illinois.gov" TargetMode="Externa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38.xml"/><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38.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38.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38.x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8" Type="http://schemas.openxmlformats.org/officeDocument/2006/relationships/hyperlink" Target="mailto:bill.hurwitch@sst-slds.org" TargetMode="External"/><Relationship Id="rId3" Type="http://schemas.openxmlformats.org/officeDocument/2006/relationships/hyperlink" Target="mailto:mark.duey@state.co.us" TargetMode="External"/><Relationship Id="rId7" Type="http://schemas.openxmlformats.org/officeDocument/2006/relationships/hyperlink" Target="mailto:westendorfv@michigan.gov" TargetMode="External"/><Relationship Id="rId2" Type="http://schemas.openxmlformats.org/officeDocument/2006/relationships/hyperlink" Target="mailto:kevan.fish@state.co.us" TargetMode="External"/><Relationship Id="rId1" Type="http://schemas.openxmlformats.org/officeDocument/2006/relationships/slideLayout" Target="../slideLayouts/slideLayout8.xml"/><Relationship Id="rId6" Type="http://schemas.openxmlformats.org/officeDocument/2006/relationships/hyperlink" Target="mailto:spauldingj@michigan.gov" TargetMode="External"/><Relationship Id="rId11" Type="http://schemas.openxmlformats.org/officeDocument/2006/relationships/hyperlink" Target="https://slds.ed.gov/%23communities/pdc/documents/14522" TargetMode="External"/><Relationship Id="rId5" Type="http://schemas.openxmlformats.org/officeDocument/2006/relationships/hyperlink" Target="mailto:george.putnam@illinois.gov" TargetMode="External"/><Relationship Id="rId10" Type="http://schemas.openxmlformats.org/officeDocument/2006/relationships/hyperlink" Target="http://slds.ed.gov" TargetMode="External"/><Relationship Id="rId4" Type="http://schemas.openxmlformats.org/officeDocument/2006/relationships/hyperlink" Target="mailto:patricia.schnoor@illinois.gov" TargetMode="External"/><Relationship Id="rId9" Type="http://schemas.openxmlformats.org/officeDocument/2006/relationships/hyperlink" Target="mailto:Kristin_Wolff@SPRA.com"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michigan.gov/pss" TargetMode="External"/><Relationship Id="rId13" Type="http://schemas.openxmlformats.org/officeDocument/2006/relationships/hyperlink" Target="https://podcasts.apple.com/us/podcast/making-better-work/id1453703241" TargetMode="External"/><Relationship Id="rId3" Type="http://schemas.openxmlformats.org/officeDocument/2006/relationships/hyperlink" Target="https://www.michigan.gov/leo/0,5863,7-336-94266---,00.html" TargetMode="External"/><Relationship Id="rId7" Type="http://schemas.openxmlformats.org/officeDocument/2006/relationships/hyperlink" Target="http://www.michigan.gov/reconnect" TargetMode="External"/><Relationship Id="rId12" Type="http://schemas.openxmlformats.org/officeDocument/2006/relationships/hyperlink" Target="https://mailchi.mp/5870ae4fe1af/light-darkness-workforce-data-just-for-you" TargetMode="External"/><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hyperlink" Target="http://www.michigan.gov/credentialtransparency" TargetMode="External"/><Relationship Id="rId11" Type="http://schemas.openxmlformats.org/officeDocument/2006/relationships/hyperlink" Target="https://www.dol.gov/agencies/eta/performance/wdqi" TargetMode="External"/><Relationship Id="rId5" Type="http://schemas.openxmlformats.org/officeDocument/2006/relationships/hyperlink" Target="https://jobs.mitalent.org/mitc/Search/Training" TargetMode="External"/><Relationship Id="rId10" Type="http://schemas.openxmlformats.org/officeDocument/2006/relationships/hyperlink" Target="https://wdqi.workforcegps.org/" TargetMode="External"/><Relationship Id="rId4" Type="http://schemas.openxmlformats.org/officeDocument/2006/relationships/hyperlink" Target="https://www.mitalent.org/" TargetMode="External"/><Relationship Id="rId9" Type="http://schemas.openxmlformats.org/officeDocument/2006/relationships/hyperlink" Target="https://pathfinder.mitalent.org/" TargetMode="External"/><Relationship Id="rId14" Type="http://schemas.openxmlformats.org/officeDocument/2006/relationships/hyperlink" Target="https://slds.ed.gov/#communities/pdc/documents/20211"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850811" y="1200150"/>
            <a:ext cx="7685087" cy="1143000"/>
          </a:xfrm>
        </p:spPr>
        <p:txBody>
          <a:bodyPr anchor="ctr">
            <a:normAutofit/>
          </a:bodyPr>
          <a:lstStyle/>
          <a:p>
            <a:pPr>
              <a:spcBef>
                <a:spcPts val="1200"/>
              </a:spcBef>
              <a:spcAft>
                <a:spcPts val="1200"/>
              </a:spcAft>
            </a:pPr>
            <a:r>
              <a:rPr lang="en-US" dirty="0"/>
              <a:t>The COVID-19 Education and Workforce Data Challenge </a:t>
            </a:r>
            <a:endParaRPr lang="en-US" sz="1800" dirty="0"/>
          </a:p>
        </p:txBody>
      </p:sp>
      <p:sp>
        <p:nvSpPr>
          <p:cNvPr id="11" name="TextBox 10"/>
          <p:cNvSpPr txBox="1"/>
          <p:nvPr/>
        </p:nvSpPr>
        <p:spPr>
          <a:xfrm>
            <a:off x="762000" y="2419350"/>
            <a:ext cx="3733800" cy="369332"/>
          </a:xfrm>
          <a:prstGeom prst="rect">
            <a:avLst/>
          </a:prstGeom>
          <a:noFill/>
        </p:spPr>
        <p:txBody>
          <a:bodyPr wrap="square" rtlCol="0">
            <a:spAutoFit/>
          </a:bodyPr>
          <a:lstStyle/>
          <a:p>
            <a:r>
              <a:rPr lang="en-US" dirty="0">
                <a:solidFill>
                  <a:schemeClr val="bg1"/>
                </a:solidFill>
                <a:latin typeface="Times New Roman"/>
                <a:cs typeface="Times New Roman"/>
              </a:rPr>
              <a:t>November 16, 2021</a:t>
            </a:r>
          </a:p>
        </p:txBody>
      </p:sp>
      <p:pic>
        <p:nvPicPr>
          <p:cNvPr id="15" name="Picture 14" descr="Photo of Kevan Fish.">
            <a:extLst>
              <a:ext uri="{FF2B5EF4-FFF2-40B4-BE49-F238E27FC236}">
                <a16:creationId xmlns:a16="http://schemas.microsoft.com/office/drawing/2014/main" id="{1D3C3D16-ABFB-4BF0-8101-CF857A5B49F7}"/>
              </a:ext>
            </a:extLst>
          </p:cNvPr>
          <p:cNvPicPr>
            <a:picLocks/>
          </p:cNvPicPr>
          <p:nvPr/>
        </p:nvPicPr>
        <p:blipFill rotWithShape="1">
          <a:blip r:embed="rId3" cstate="print">
            <a:extLst>
              <a:ext uri="{28A0092B-C50C-407E-A947-70E740481C1C}">
                <a14:useLocalDpi xmlns:a14="http://schemas.microsoft.com/office/drawing/2010/main" val="0"/>
              </a:ext>
            </a:extLst>
          </a:blip>
          <a:srcRect l="19485" t="9693" r="10470" b="20262"/>
          <a:stretch/>
        </p:blipFill>
        <p:spPr>
          <a:xfrm>
            <a:off x="457200" y="3015847"/>
            <a:ext cx="682081" cy="682081"/>
          </a:xfrm>
          <a:prstGeom prst="ellipse">
            <a:avLst/>
          </a:prstGeom>
          <a:ln w="44450">
            <a:solidFill>
              <a:schemeClr val="bg1"/>
            </a:solidFill>
          </a:ln>
        </p:spPr>
      </p:pic>
      <p:sp>
        <p:nvSpPr>
          <p:cNvPr id="4" name="Text Placeholder 3"/>
          <p:cNvSpPr>
            <a:spLocks noGrp="1"/>
          </p:cNvSpPr>
          <p:nvPr>
            <p:ph type="body" sz="quarter" idx="14"/>
          </p:nvPr>
        </p:nvSpPr>
        <p:spPr>
          <a:xfrm>
            <a:off x="474098" y="3790950"/>
            <a:ext cx="950639" cy="1113356"/>
          </a:xfrm>
        </p:spPr>
        <p:txBody>
          <a:bodyPr/>
          <a:lstStyle/>
          <a:p>
            <a:r>
              <a:rPr lang="en-US" dirty="0"/>
              <a:t>Kevan Fish</a:t>
            </a:r>
          </a:p>
          <a:p>
            <a:r>
              <a:rPr lang="en-US" dirty="0"/>
              <a:t>Colorado Department of Labor and Employment</a:t>
            </a:r>
          </a:p>
        </p:txBody>
      </p:sp>
      <p:pic>
        <p:nvPicPr>
          <p:cNvPr id="23" name="Picture 22" descr="Photo of Mark Duey.">
            <a:extLst>
              <a:ext uri="{FF2B5EF4-FFF2-40B4-BE49-F238E27FC236}">
                <a16:creationId xmlns:a16="http://schemas.microsoft.com/office/drawing/2014/main" id="{0A329837-BA53-4B25-A292-CFC855A6293A}"/>
              </a:ext>
            </a:extLst>
          </p:cNvPr>
          <p:cNvPicPr>
            <a:picLocks/>
          </p:cNvPicPr>
          <p:nvPr/>
        </p:nvPicPr>
        <p:blipFill>
          <a:blip r:embed="rId4" cstate="print">
            <a:extLst>
              <a:ext uri="{28A0092B-C50C-407E-A947-70E740481C1C}">
                <a14:useLocalDpi xmlns:a14="http://schemas.microsoft.com/office/drawing/2010/main" val="0"/>
              </a:ext>
            </a:extLst>
          </a:blip>
          <a:srcRect t="16946" b="16946"/>
          <a:stretch/>
        </p:blipFill>
        <p:spPr>
          <a:xfrm>
            <a:off x="1546922" y="3028324"/>
            <a:ext cx="682081" cy="682081"/>
          </a:xfrm>
          <a:prstGeom prst="ellipse">
            <a:avLst/>
          </a:prstGeom>
          <a:ln w="44450">
            <a:solidFill>
              <a:schemeClr val="bg1"/>
            </a:solidFill>
          </a:ln>
        </p:spPr>
      </p:pic>
      <p:sp>
        <p:nvSpPr>
          <p:cNvPr id="24" name="Text Placeholder 3">
            <a:extLst>
              <a:ext uri="{FF2B5EF4-FFF2-40B4-BE49-F238E27FC236}">
                <a16:creationId xmlns:a16="http://schemas.microsoft.com/office/drawing/2014/main" id="{D5A8B65F-B437-435E-B12B-62CF41A52C4E}"/>
              </a:ext>
            </a:extLst>
          </p:cNvPr>
          <p:cNvSpPr txBox="1">
            <a:spLocks/>
          </p:cNvSpPr>
          <p:nvPr/>
        </p:nvSpPr>
        <p:spPr>
          <a:xfrm>
            <a:off x="1545926" y="3790950"/>
            <a:ext cx="842800" cy="1113356"/>
          </a:xfrm>
          <a:prstGeom prst="rect">
            <a:avLst/>
          </a:prstGeom>
        </p:spPr>
        <p:txBody>
          <a:bodyPr vert="horz" lIns="0" tIns="0" rIns="0" bIns="0" rtlCol="0">
            <a:normAutofit/>
          </a:bodyPr>
          <a:lstStyle>
            <a:lvl1pPr marL="0" indent="0" algn="l" defTabSz="511948" rtl="0" eaLnBrk="1" latinLnBrk="0" hangingPunct="1">
              <a:lnSpc>
                <a:spcPct val="100000"/>
              </a:lnSpc>
              <a:spcBef>
                <a:spcPts val="0"/>
              </a:spcBef>
              <a:buFontTx/>
              <a:buNone/>
              <a:tabLst/>
              <a:defRPr lang="tr-TR" sz="1000" b="0" i="0" kern="1200">
                <a:solidFill>
                  <a:schemeClr val="bg1"/>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a:solidFill>
                  <a:srgbClr val="576F7F"/>
                </a:solidFill>
                <a:latin typeface="Times New Roman" panose="02020603050405020304" pitchFamily="18" charset="0"/>
                <a:ea typeface="+mn-ea"/>
                <a:cs typeface="Times New Roman" panose="02020603050405020304" pitchFamily="18" charset="0"/>
              </a:defRPr>
            </a:lvl2pPr>
            <a:lvl3pPr marL="1023717" indent="0" algn="l" defTabSz="511948" rtl="0" eaLnBrk="1" latinLnBrk="0" hangingPunct="1">
              <a:lnSpc>
                <a:spcPct val="100000"/>
              </a:lnSpc>
              <a:spcBef>
                <a:spcPts val="0"/>
              </a:spcBef>
              <a:buFont typeface="Arial"/>
              <a:buNone/>
              <a:tabLst/>
              <a:defRPr lang="tr-TR" sz="1200" b="0" i="0" kern="1200">
                <a:solidFill>
                  <a:srgbClr val="000000"/>
                </a:solidFill>
                <a:latin typeface="Times New Roman" panose="02020603050405020304" pitchFamily="18" charset="0"/>
                <a:ea typeface="+mn-ea"/>
                <a:cs typeface="Times New Roman" panose="02020603050405020304" pitchFamily="18" charset="0"/>
              </a:defRPr>
            </a:lvl3pPr>
            <a:lvl4pPr marL="1791820"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4pPr>
            <a:lvl5pPr marL="2303768"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Mark Duey</a:t>
            </a:r>
          </a:p>
          <a:p>
            <a:r>
              <a:rPr lang="en-US" dirty="0"/>
              <a:t>Colorado Department of Labor and Employment</a:t>
            </a:r>
          </a:p>
        </p:txBody>
      </p:sp>
      <p:pic>
        <p:nvPicPr>
          <p:cNvPr id="17" name="Picture 16" descr="Photo of Patti Schnoor.">
            <a:extLst>
              <a:ext uri="{FF2B5EF4-FFF2-40B4-BE49-F238E27FC236}">
                <a16:creationId xmlns:a16="http://schemas.microsoft.com/office/drawing/2014/main" id="{7CC3736E-058E-4C6C-B509-7D77E8E3BAD5}"/>
              </a:ext>
            </a:extLst>
          </p:cNvPr>
          <p:cNvPicPr>
            <a:picLocks/>
          </p:cNvPicPr>
          <p:nvPr/>
        </p:nvPicPr>
        <p:blipFill>
          <a:blip r:embed="rId5" cstate="print">
            <a:extLst>
              <a:ext uri="{28A0092B-C50C-407E-A947-70E740481C1C}">
                <a14:useLocalDpi xmlns:a14="http://schemas.microsoft.com/office/drawing/2010/main" val="0"/>
              </a:ext>
            </a:extLst>
          </a:blip>
          <a:srcRect t="6934" b="6934"/>
          <a:stretch/>
        </p:blipFill>
        <p:spPr>
          <a:xfrm>
            <a:off x="2637232" y="3028325"/>
            <a:ext cx="682081" cy="682081"/>
          </a:xfrm>
          <a:prstGeom prst="ellipse">
            <a:avLst/>
          </a:prstGeom>
          <a:ln w="44450">
            <a:solidFill>
              <a:schemeClr val="bg1"/>
            </a:solidFill>
          </a:ln>
        </p:spPr>
      </p:pic>
      <p:sp>
        <p:nvSpPr>
          <p:cNvPr id="5" name="Text Placeholder 4"/>
          <p:cNvSpPr>
            <a:spLocks noGrp="1"/>
          </p:cNvSpPr>
          <p:nvPr>
            <p:ph type="body" sz="quarter" idx="15"/>
          </p:nvPr>
        </p:nvSpPr>
        <p:spPr>
          <a:xfrm>
            <a:off x="2666242" y="3790950"/>
            <a:ext cx="1092851" cy="1113356"/>
          </a:xfrm>
        </p:spPr>
        <p:txBody>
          <a:bodyPr/>
          <a:lstStyle/>
          <a:p>
            <a:r>
              <a:rPr lang="en-US" dirty="0"/>
              <a:t>Patti Schnoor</a:t>
            </a:r>
          </a:p>
          <a:p>
            <a:r>
              <a:rPr lang="en-US" dirty="0"/>
              <a:t>Illinois </a:t>
            </a:r>
            <a:r>
              <a:rPr lang="en-US" dirty="0">
                <a:solidFill>
                  <a:srgbClr val="FFFFFF"/>
                </a:solidFill>
              </a:rPr>
              <a:t>Department of Commerce and Economic Opportunity</a:t>
            </a:r>
            <a:endParaRPr lang="en-US" dirty="0"/>
          </a:p>
        </p:txBody>
      </p:sp>
      <p:pic>
        <p:nvPicPr>
          <p:cNvPr id="18" name="Picture 17" descr="Photo of George Putnam.">
            <a:extLst>
              <a:ext uri="{FF2B5EF4-FFF2-40B4-BE49-F238E27FC236}">
                <a16:creationId xmlns:a16="http://schemas.microsoft.com/office/drawing/2014/main" id="{2B63167D-C88B-4CEB-919C-906168073E4E}"/>
              </a:ext>
            </a:extLst>
          </p:cNvPr>
          <p:cNvPicPr>
            <a:picLocks/>
          </p:cNvPicPr>
          <p:nvPr/>
        </p:nvPicPr>
        <p:blipFill>
          <a:blip r:embed="rId6" cstate="print">
            <a:extLst>
              <a:ext uri="{28A0092B-C50C-407E-A947-70E740481C1C}">
                <a14:useLocalDpi xmlns:a14="http://schemas.microsoft.com/office/drawing/2010/main" val="0"/>
              </a:ext>
            </a:extLst>
          </a:blip>
          <a:srcRect/>
          <a:stretch/>
        </p:blipFill>
        <p:spPr>
          <a:xfrm>
            <a:off x="3727542" y="3028324"/>
            <a:ext cx="682081" cy="682081"/>
          </a:xfrm>
          <a:prstGeom prst="ellipse">
            <a:avLst/>
          </a:prstGeom>
          <a:ln w="44450">
            <a:solidFill>
              <a:schemeClr val="bg1"/>
            </a:solidFill>
          </a:ln>
        </p:spPr>
      </p:pic>
      <p:sp>
        <p:nvSpPr>
          <p:cNvPr id="28" name="Text Placeholder 3"/>
          <p:cNvSpPr txBox="1">
            <a:spLocks/>
          </p:cNvSpPr>
          <p:nvPr/>
        </p:nvSpPr>
        <p:spPr>
          <a:xfrm>
            <a:off x="3743269" y="3790950"/>
            <a:ext cx="1092851" cy="1113356"/>
          </a:xfrm>
          <a:prstGeom prst="rect">
            <a:avLst/>
          </a:prstGeom>
        </p:spPr>
        <p:txBody>
          <a:bodyPr vert="horz" lIns="0" tIns="0" rIns="0" bIns="0" rtlCol="0">
            <a:normAutofit/>
          </a:bodyPr>
          <a:lstStyle>
            <a:lvl1pPr marL="0" indent="0" algn="l" defTabSz="511948" rtl="0" eaLnBrk="1" latinLnBrk="0" hangingPunct="1">
              <a:lnSpc>
                <a:spcPct val="100000"/>
              </a:lnSpc>
              <a:spcBef>
                <a:spcPts val="0"/>
              </a:spcBef>
              <a:buFontTx/>
              <a:buNone/>
              <a:tabLst/>
              <a:defRPr lang="tr-TR" sz="1000" b="0" i="0" kern="1200">
                <a:solidFill>
                  <a:schemeClr val="bg1"/>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a:solidFill>
                  <a:srgbClr val="576F7F"/>
                </a:solidFill>
                <a:latin typeface="Times New Roman" panose="02020603050405020304" pitchFamily="18" charset="0"/>
                <a:ea typeface="+mn-ea"/>
                <a:cs typeface="Times New Roman" panose="02020603050405020304" pitchFamily="18" charset="0"/>
              </a:defRPr>
            </a:lvl2pPr>
            <a:lvl3pPr marL="1023717" indent="0" algn="l" defTabSz="511948" rtl="0" eaLnBrk="1" latinLnBrk="0" hangingPunct="1">
              <a:lnSpc>
                <a:spcPct val="100000"/>
              </a:lnSpc>
              <a:spcBef>
                <a:spcPts val="0"/>
              </a:spcBef>
              <a:buFont typeface="Arial"/>
              <a:buNone/>
              <a:tabLst/>
              <a:defRPr lang="tr-TR" sz="1200" b="0" i="0" kern="1200">
                <a:solidFill>
                  <a:srgbClr val="000000"/>
                </a:solidFill>
                <a:latin typeface="Times New Roman" panose="02020603050405020304" pitchFamily="18" charset="0"/>
                <a:ea typeface="+mn-ea"/>
                <a:cs typeface="Times New Roman" panose="02020603050405020304" pitchFamily="18" charset="0"/>
              </a:defRPr>
            </a:lvl3pPr>
            <a:lvl4pPr marL="1791820"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4pPr>
            <a:lvl5pPr marL="2303768"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George Putnam</a:t>
            </a:r>
          </a:p>
          <a:p>
            <a:r>
              <a:rPr lang="en-US" dirty="0"/>
              <a:t>Illinois </a:t>
            </a:r>
            <a:r>
              <a:rPr lang="en-US" dirty="0">
                <a:solidFill>
                  <a:srgbClr val="FFFFFF"/>
                </a:solidFill>
              </a:rPr>
              <a:t>Department of Employment Security</a:t>
            </a:r>
            <a:endParaRPr lang="en-US" dirty="0"/>
          </a:p>
        </p:txBody>
      </p:sp>
      <p:pic>
        <p:nvPicPr>
          <p:cNvPr id="19" name="Picture 18" descr="Photo of Jeni Spalding.">
            <a:extLst>
              <a:ext uri="{FF2B5EF4-FFF2-40B4-BE49-F238E27FC236}">
                <a16:creationId xmlns:a16="http://schemas.microsoft.com/office/drawing/2014/main" id="{ADCDBF31-3EEB-4D25-A70E-52153B6D904A}"/>
              </a:ext>
            </a:extLst>
          </p:cNvPr>
          <p:cNvPicPr>
            <a:picLocks/>
          </p:cNvPicPr>
          <p:nvPr/>
        </p:nvPicPr>
        <p:blipFill>
          <a:blip r:embed="rId7" cstate="print">
            <a:extLst>
              <a:ext uri="{28A0092B-C50C-407E-A947-70E740481C1C}">
                <a14:useLocalDpi xmlns:a14="http://schemas.microsoft.com/office/drawing/2010/main" val="0"/>
              </a:ext>
            </a:extLst>
          </a:blip>
          <a:srcRect t="5392" b="5392"/>
          <a:stretch/>
        </p:blipFill>
        <p:spPr>
          <a:xfrm>
            <a:off x="4817852" y="3035822"/>
            <a:ext cx="682081" cy="682081"/>
          </a:xfrm>
          <a:prstGeom prst="ellipse">
            <a:avLst/>
          </a:prstGeom>
          <a:ln w="44450">
            <a:solidFill>
              <a:schemeClr val="bg1"/>
            </a:solidFill>
          </a:ln>
        </p:spPr>
      </p:pic>
      <p:sp>
        <p:nvSpPr>
          <p:cNvPr id="20" name="Text Placeholder 3">
            <a:extLst>
              <a:ext uri="{FF2B5EF4-FFF2-40B4-BE49-F238E27FC236}">
                <a16:creationId xmlns:a16="http://schemas.microsoft.com/office/drawing/2014/main" id="{E2F5B00A-D832-4E4F-A3F9-BE1EFE8235D1}"/>
              </a:ext>
            </a:extLst>
          </p:cNvPr>
          <p:cNvSpPr txBox="1">
            <a:spLocks/>
          </p:cNvSpPr>
          <p:nvPr/>
        </p:nvSpPr>
        <p:spPr>
          <a:xfrm>
            <a:off x="4817040" y="3794991"/>
            <a:ext cx="1077027" cy="1113356"/>
          </a:xfrm>
          <a:prstGeom prst="rect">
            <a:avLst/>
          </a:prstGeom>
        </p:spPr>
        <p:txBody>
          <a:bodyPr vert="horz" lIns="0" tIns="0" rIns="0" bIns="0" rtlCol="0">
            <a:normAutofit/>
          </a:bodyPr>
          <a:lstStyle>
            <a:lvl1pPr marL="0" indent="0" algn="l" defTabSz="511948" rtl="0" eaLnBrk="1" latinLnBrk="0" hangingPunct="1">
              <a:lnSpc>
                <a:spcPct val="100000"/>
              </a:lnSpc>
              <a:spcBef>
                <a:spcPts val="0"/>
              </a:spcBef>
              <a:buFontTx/>
              <a:buNone/>
              <a:tabLst/>
              <a:defRPr lang="tr-TR" sz="1000" b="0" i="0" kern="1200">
                <a:solidFill>
                  <a:schemeClr val="bg1"/>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a:solidFill>
                  <a:srgbClr val="576F7F"/>
                </a:solidFill>
                <a:latin typeface="Times New Roman" panose="02020603050405020304" pitchFamily="18" charset="0"/>
                <a:ea typeface="+mn-ea"/>
                <a:cs typeface="Times New Roman" panose="02020603050405020304" pitchFamily="18" charset="0"/>
              </a:defRPr>
            </a:lvl2pPr>
            <a:lvl3pPr marL="1023717" indent="0" algn="l" defTabSz="511948" rtl="0" eaLnBrk="1" latinLnBrk="0" hangingPunct="1">
              <a:lnSpc>
                <a:spcPct val="100000"/>
              </a:lnSpc>
              <a:spcBef>
                <a:spcPts val="0"/>
              </a:spcBef>
              <a:buFont typeface="Arial"/>
              <a:buNone/>
              <a:tabLst/>
              <a:defRPr lang="tr-TR" sz="1200" b="0" i="0" kern="1200">
                <a:solidFill>
                  <a:srgbClr val="000000"/>
                </a:solidFill>
                <a:latin typeface="Times New Roman" panose="02020603050405020304" pitchFamily="18" charset="0"/>
                <a:ea typeface="+mn-ea"/>
                <a:cs typeface="Times New Roman" panose="02020603050405020304" pitchFamily="18" charset="0"/>
              </a:defRPr>
            </a:lvl3pPr>
            <a:lvl4pPr marL="1791820"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4pPr>
            <a:lvl5pPr marL="2303768"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Jeni Spaulding</a:t>
            </a:r>
          </a:p>
          <a:p>
            <a:r>
              <a:rPr lang="en-US" dirty="0"/>
              <a:t>Michigan </a:t>
            </a:r>
            <a:r>
              <a:rPr lang="en-US" dirty="0">
                <a:solidFill>
                  <a:srgbClr val="FFFFFF"/>
                </a:solidFill>
              </a:rPr>
              <a:t>Department of Labor and Economic Opportunity</a:t>
            </a:r>
            <a:endParaRPr lang="en-US" dirty="0"/>
          </a:p>
        </p:txBody>
      </p:sp>
      <p:pic>
        <p:nvPicPr>
          <p:cNvPr id="21" name="Picture 20" descr="Photo placeholder icon.">
            <a:extLst>
              <a:ext uri="{FF2B5EF4-FFF2-40B4-BE49-F238E27FC236}">
                <a16:creationId xmlns:a16="http://schemas.microsoft.com/office/drawing/2014/main" id="{6A0628F0-C93A-4E69-B23E-D3C3BC26BF67}"/>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5997861" y="3027417"/>
            <a:ext cx="682081" cy="682081"/>
          </a:xfrm>
          <a:prstGeom prst="ellipse">
            <a:avLst/>
          </a:prstGeom>
          <a:ln w="44450">
            <a:solidFill>
              <a:schemeClr val="bg1"/>
            </a:solidFill>
          </a:ln>
        </p:spPr>
      </p:pic>
      <p:sp>
        <p:nvSpPr>
          <p:cNvPr id="22" name="Text Placeholder 3">
            <a:extLst>
              <a:ext uri="{FF2B5EF4-FFF2-40B4-BE49-F238E27FC236}">
                <a16:creationId xmlns:a16="http://schemas.microsoft.com/office/drawing/2014/main" id="{9535B43E-5AFE-48C6-B7A5-657359650F19}"/>
              </a:ext>
            </a:extLst>
          </p:cNvPr>
          <p:cNvSpPr txBox="1">
            <a:spLocks/>
          </p:cNvSpPr>
          <p:nvPr/>
        </p:nvSpPr>
        <p:spPr>
          <a:xfrm>
            <a:off x="5993749" y="3790950"/>
            <a:ext cx="1092851" cy="1113356"/>
          </a:xfrm>
          <a:prstGeom prst="rect">
            <a:avLst/>
          </a:prstGeom>
        </p:spPr>
        <p:txBody>
          <a:bodyPr vert="horz" lIns="0" tIns="0" rIns="0" bIns="0" rtlCol="0">
            <a:normAutofit/>
          </a:bodyPr>
          <a:lstStyle>
            <a:lvl1pPr marL="0" indent="0" algn="l" defTabSz="511948" rtl="0" eaLnBrk="1" latinLnBrk="0" hangingPunct="1">
              <a:lnSpc>
                <a:spcPct val="100000"/>
              </a:lnSpc>
              <a:spcBef>
                <a:spcPts val="0"/>
              </a:spcBef>
              <a:buFontTx/>
              <a:buNone/>
              <a:tabLst/>
              <a:defRPr lang="tr-TR" sz="1000" b="0" i="0" kern="1200">
                <a:solidFill>
                  <a:schemeClr val="bg1"/>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a:solidFill>
                  <a:srgbClr val="576F7F"/>
                </a:solidFill>
                <a:latin typeface="Times New Roman" panose="02020603050405020304" pitchFamily="18" charset="0"/>
                <a:ea typeface="+mn-ea"/>
                <a:cs typeface="Times New Roman" panose="02020603050405020304" pitchFamily="18" charset="0"/>
              </a:defRPr>
            </a:lvl2pPr>
            <a:lvl3pPr marL="1023717" indent="0" algn="l" defTabSz="511948" rtl="0" eaLnBrk="1" latinLnBrk="0" hangingPunct="1">
              <a:lnSpc>
                <a:spcPct val="100000"/>
              </a:lnSpc>
              <a:spcBef>
                <a:spcPts val="0"/>
              </a:spcBef>
              <a:buFont typeface="Arial"/>
              <a:buNone/>
              <a:tabLst/>
              <a:defRPr lang="tr-TR" sz="1200" b="0" i="0" kern="1200">
                <a:solidFill>
                  <a:srgbClr val="000000"/>
                </a:solidFill>
                <a:latin typeface="Times New Roman" panose="02020603050405020304" pitchFamily="18" charset="0"/>
                <a:ea typeface="+mn-ea"/>
                <a:cs typeface="Times New Roman" panose="02020603050405020304" pitchFamily="18" charset="0"/>
              </a:defRPr>
            </a:lvl3pPr>
            <a:lvl4pPr marL="1791820"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4pPr>
            <a:lvl5pPr marL="2303768"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Vern Westendorf</a:t>
            </a:r>
          </a:p>
          <a:p>
            <a:r>
              <a:rPr lang="en-US" dirty="0"/>
              <a:t>Michigan </a:t>
            </a:r>
            <a:r>
              <a:rPr lang="en-US" dirty="0">
                <a:solidFill>
                  <a:srgbClr val="FFFFFF"/>
                </a:solidFill>
              </a:rPr>
              <a:t>Department of Labor and Economic Opportunity</a:t>
            </a:r>
            <a:endParaRPr lang="en-US" dirty="0"/>
          </a:p>
        </p:txBody>
      </p:sp>
      <p:pic>
        <p:nvPicPr>
          <p:cNvPr id="13" name="Picture 2" descr="Photo of Bill Hurwitch.">
            <a:extLst>
              <a:ext uri="{FF2B5EF4-FFF2-40B4-BE49-F238E27FC236}">
                <a16:creationId xmlns:a16="http://schemas.microsoft.com/office/drawing/2014/main" id="{28041015-4111-684A-A774-D5CC9BAEA07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20796" y="2965175"/>
            <a:ext cx="801797" cy="801797"/>
          </a:xfrm>
          <a:prstGeom prst="rect">
            <a:avLst/>
          </a:prstGeom>
          <a:noFill/>
          <a:extLst>
            <a:ext uri="{909E8E84-426E-40DD-AFC4-6F175D3DCCD1}">
              <a14:hiddenFill xmlns:a14="http://schemas.microsoft.com/office/drawing/2010/main">
                <a:solidFill>
                  <a:srgbClr val="FFFFFF"/>
                </a:solidFill>
              </a14:hiddenFill>
            </a:ext>
          </a:extLst>
        </p:spPr>
      </p:pic>
      <p:sp>
        <p:nvSpPr>
          <p:cNvPr id="34" name="Text Placeholder 3"/>
          <p:cNvSpPr txBox="1">
            <a:spLocks/>
          </p:cNvSpPr>
          <p:nvPr/>
        </p:nvSpPr>
        <p:spPr>
          <a:xfrm>
            <a:off x="7174472" y="3790950"/>
            <a:ext cx="1016651" cy="1113356"/>
          </a:xfrm>
          <a:prstGeom prst="rect">
            <a:avLst/>
          </a:prstGeom>
        </p:spPr>
        <p:txBody>
          <a:bodyPr vert="horz" lIns="0" tIns="0" rIns="0" bIns="0" rtlCol="0">
            <a:normAutofit/>
          </a:bodyPr>
          <a:lstStyle>
            <a:lvl1pPr marL="0" indent="0" algn="l" defTabSz="511948" rtl="0" eaLnBrk="1" latinLnBrk="0" hangingPunct="1">
              <a:lnSpc>
                <a:spcPct val="100000"/>
              </a:lnSpc>
              <a:spcBef>
                <a:spcPts val="0"/>
              </a:spcBef>
              <a:buFontTx/>
              <a:buNone/>
              <a:tabLst/>
              <a:defRPr lang="tr-TR" sz="1000" b="0" i="0" kern="1200">
                <a:solidFill>
                  <a:schemeClr val="bg1"/>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a:solidFill>
                  <a:srgbClr val="576F7F"/>
                </a:solidFill>
                <a:latin typeface="Times New Roman" panose="02020603050405020304" pitchFamily="18" charset="0"/>
                <a:ea typeface="+mn-ea"/>
                <a:cs typeface="Times New Roman" panose="02020603050405020304" pitchFamily="18" charset="0"/>
              </a:defRPr>
            </a:lvl2pPr>
            <a:lvl3pPr marL="1023717" indent="0" algn="l" defTabSz="511948" rtl="0" eaLnBrk="1" latinLnBrk="0" hangingPunct="1">
              <a:lnSpc>
                <a:spcPct val="100000"/>
              </a:lnSpc>
              <a:spcBef>
                <a:spcPts val="0"/>
              </a:spcBef>
              <a:buFont typeface="Arial"/>
              <a:buNone/>
              <a:tabLst/>
              <a:defRPr lang="tr-TR" sz="1200" b="0" i="0" kern="1200">
                <a:solidFill>
                  <a:srgbClr val="000000"/>
                </a:solidFill>
                <a:latin typeface="Times New Roman" panose="02020603050405020304" pitchFamily="18" charset="0"/>
                <a:ea typeface="+mn-ea"/>
                <a:cs typeface="Times New Roman" panose="02020603050405020304" pitchFamily="18" charset="0"/>
              </a:defRPr>
            </a:lvl3pPr>
            <a:lvl4pPr marL="1791820"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4pPr>
            <a:lvl5pPr marL="2303768"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Bill Hurwitch</a:t>
            </a:r>
          </a:p>
          <a:p>
            <a:r>
              <a:rPr lang="en-US" dirty="0"/>
              <a:t>SLDS State Support Team</a:t>
            </a:r>
          </a:p>
        </p:txBody>
      </p:sp>
      <p:pic>
        <p:nvPicPr>
          <p:cNvPr id="16" name="Picture 15" descr="Photo of Kristin Wolff.">
            <a:extLst>
              <a:ext uri="{FF2B5EF4-FFF2-40B4-BE49-F238E27FC236}">
                <a16:creationId xmlns:a16="http://schemas.microsoft.com/office/drawing/2014/main" id="{6F5D516E-414F-054C-9446-325BB75B4403}"/>
              </a:ext>
            </a:extLst>
          </p:cNvPr>
          <p:cNvPicPr>
            <a:picLocks/>
          </p:cNvPicPr>
          <p:nvPr/>
        </p:nvPicPr>
        <p:blipFill rotWithShape="1">
          <a:blip r:embed="rId10" cstate="print">
            <a:extLst>
              <a:ext uri="{28A0092B-C50C-407E-A947-70E740481C1C}">
                <a14:useLocalDpi xmlns:a14="http://schemas.microsoft.com/office/drawing/2010/main" val="0"/>
              </a:ext>
            </a:extLst>
          </a:blip>
          <a:srcRect l="3203" t="5089" r="1233" b="-1217"/>
          <a:stretch/>
        </p:blipFill>
        <p:spPr>
          <a:xfrm>
            <a:off x="8329251" y="3019253"/>
            <a:ext cx="682081" cy="682081"/>
          </a:xfrm>
          <a:prstGeom prst="ellipse">
            <a:avLst/>
          </a:prstGeom>
          <a:ln w="44450">
            <a:solidFill>
              <a:schemeClr val="bg1"/>
            </a:solidFill>
          </a:ln>
        </p:spPr>
      </p:pic>
      <p:sp>
        <p:nvSpPr>
          <p:cNvPr id="14" name="Text Placeholder 3">
            <a:extLst>
              <a:ext uri="{FF2B5EF4-FFF2-40B4-BE49-F238E27FC236}">
                <a16:creationId xmlns:a16="http://schemas.microsoft.com/office/drawing/2014/main" id="{02A5F4B0-4169-8944-92F7-BF893E20336D}"/>
              </a:ext>
            </a:extLst>
          </p:cNvPr>
          <p:cNvSpPr txBox="1">
            <a:spLocks/>
          </p:cNvSpPr>
          <p:nvPr/>
        </p:nvSpPr>
        <p:spPr>
          <a:xfrm>
            <a:off x="8124895" y="3850327"/>
            <a:ext cx="1171505" cy="1113356"/>
          </a:xfrm>
          <a:prstGeom prst="rect">
            <a:avLst/>
          </a:prstGeom>
        </p:spPr>
        <p:txBody>
          <a:bodyPr vert="horz" lIns="0" tIns="0" rIns="0" bIns="0" rtlCol="0">
            <a:normAutofit/>
          </a:bodyPr>
          <a:lstStyle>
            <a:lvl1pPr marL="0" indent="0" algn="l" defTabSz="511948" rtl="0" eaLnBrk="1" latinLnBrk="0" hangingPunct="1">
              <a:lnSpc>
                <a:spcPct val="100000"/>
              </a:lnSpc>
              <a:spcBef>
                <a:spcPts val="0"/>
              </a:spcBef>
              <a:buFontTx/>
              <a:buNone/>
              <a:tabLst/>
              <a:defRPr lang="tr-TR" sz="1000" b="0" i="0" kern="1200">
                <a:solidFill>
                  <a:schemeClr val="bg1"/>
                </a:solidFill>
                <a:latin typeface="Times New Roman" panose="02020603050405020304" pitchFamily="18" charset="0"/>
                <a:ea typeface="+mn-ea"/>
                <a:cs typeface="Times New Roman" panose="02020603050405020304" pitchFamily="18" charset="0"/>
              </a:defRPr>
            </a:lvl1pPr>
            <a:lvl2pPr marL="831916" indent="-382184" algn="l" defTabSz="511948" rtl="0" eaLnBrk="1" latinLnBrk="0" hangingPunct="1">
              <a:lnSpc>
                <a:spcPct val="100000"/>
              </a:lnSpc>
              <a:spcBef>
                <a:spcPts val="0"/>
              </a:spcBef>
              <a:buFont typeface="Arial"/>
              <a:buChar char="–"/>
              <a:tabLst/>
              <a:defRPr lang="tr-TR" sz="1100" b="0" i="0" kern="1200">
                <a:solidFill>
                  <a:srgbClr val="576F7F"/>
                </a:solidFill>
                <a:latin typeface="Times New Roman" panose="02020603050405020304" pitchFamily="18" charset="0"/>
                <a:ea typeface="+mn-ea"/>
                <a:cs typeface="Times New Roman" panose="02020603050405020304" pitchFamily="18" charset="0"/>
              </a:defRPr>
            </a:lvl2pPr>
            <a:lvl3pPr marL="1023717" indent="0" algn="l" defTabSz="511948" rtl="0" eaLnBrk="1" latinLnBrk="0" hangingPunct="1">
              <a:lnSpc>
                <a:spcPct val="100000"/>
              </a:lnSpc>
              <a:spcBef>
                <a:spcPts val="0"/>
              </a:spcBef>
              <a:buFont typeface="Arial"/>
              <a:buNone/>
              <a:tabLst/>
              <a:defRPr lang="tr-TR" sz="1200" b="0" i="0" kern="1200">
                <a:solidFill>
                  <a:srgbClr val="000000"/>
                </a:solidFill>
                <a:latin typeface="Times New Roman" panose="02020603050405020304" pitchFamily="18" charset="0"/>
                <a:ea typeface="+mn-ea"/>
                <a:cs typeface="Times New Roman" panose="02020603050405020304" pitchFamily="18" charset="0"/>
              </a:defRPr>
            </a:lvl3pPr>
            <a:lvl4pPr marL="1791820"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4pPr>
            <a:lvl5pPr marL="2303768" indent="-255974" algn="l" defTabSz="511948" rtl="0" eaLnBrk="1" latinLnBrk="0" hangingPunct="1">
              <a:spcBef>
                <a:spcPct val="20000"/>
              </a:spcBef>
              <a:buFont typeface="Arial"/>
              <a:buChar char="»"/>
              <a:defRPr sz="2200" kern="1200">
                <a:solidFill>
                  <a:schemeClr val="tx1"/>
                </a:solidFill>
                <a:latin typeface="Times New Roman" panose="02020603050405020304" pitchFamily="18" charset="0"/>
                <a:ea typeface="+mn-ea"/>
                <a:cs typeface="Times New Roman" panose="02020603050405020304" pitchFamily="18" charset="0"/>
              </a:defRPr>
            </a:lvl5pPr>
            <a:lvl6pPr marL="2815717" indent="-255974" algn="l" defTabSz="511948" rtl="0" eaLnBrk="1" latinLnBrk="0" hangingPunct="1">
              <a:spcBef>
                <a:spcPct val="20000"/>
              </a:spcBef>
              <a:buFont typeface="Arial"/>
              <a:buChar char="•"/>
              <a:defRPr sz="2200" kern="1200">
                <a:solidFill>
                  <a:schemeClr val="tx1"/>
                </a:solidFill>
                <a:latin typeface="+mn-lt"/>
                <a:ea typeface="+mn-ea"/>
                <a:cs typeface="+mn-cs"/>
              </a:defRPr>
            </a:lvl6pPr>
            <a:lvl7pPr marL="3327665" indent="-255974" algn="l" defTabSz="511948" rtl="0" eaLnBrk="1" latinLnBrk="0" hangingPunct="1">
              <a:spcBef>
                <a:spcPct val="20000"/>
              </a:spcBef>
              <a:buFont typeface="Arial"/>
              <a:buChar char="•"/>
              <a:defRPr sz="2200" kern="1200">
                <a:solidFill>
                  <a:schemeClr val="tx1"/>
                </a:solidFill>
                <a:latin typeface="+mn-lt"/>
                <a:ea typeface="+mn-ea"/>
                <a:cs typeface="+mn-cs"/>
              </a:defRPr>
            </a:lvl7pPr>
            <a:lvl8pPr marL="3839613" indent="-255974" algn="l" defTabSz="511948" rtl="0" eaLnBrk="1" latinLnBrk="0" hangingPunct="1">
              <a:spcBef>
                <a:spcPct val="20000"/>
              </a:spcBef>
              <a:buFont typeface="Arial"/>
              <a:buChar char="•"/>
              <a:defRPr sz="2200" kern="1200">
                <a:solidFill>
                  <a:schemeClr val="tx1"/>
                </a:solidFill>
                <a:latin typeface="+mn-lt"/>
                <a:ea typeface="+mn-ea"/>
                <a:cs typeface="+mn-cs"/>
              </a:defRPr>
            </a:lvl8pPr>
            <a:lvl9pPr marL="4351562" indent="-255974" algn="l" defTabSz="511948" rtl="0" eaLnBrk="1" latinLnBrk="0" hangingPunct="1">
              <a:spcBef>
                <a:spcPct val="20000"/>
              </a:spcBef>
              <a:buFont typeface="Arial"/>
              <a:buChar char="•"/>
              <a:defRPr sz="2200" kern="1200">
                <a:solidFill>
                  <a:schemeClr val="tx1"/>
                </a:solidFill>
                <a:latin typeface="+mn-lt"/>
                <a:ea typeface="+mn-ea"/>
                <a:cs typeface="+mn-cs"/>
              </a:defRPr>
            </a:lvl9pPr>
          </a:lstStyle>
          <a:p>
            <a:r>
              <a:rPr lang="en-US" dirty="0"/>
              <a:t>Kristin Wolff</a:t>
            </a:r>
          </a:p>
          <a:p>
            <a:r>
              <a:rPr lang="en-US" dirty="0"/>
              <a:t>Workforce Data Quality Initiative (WDQI) TA Team</a:t>
            </a:r>
          </a:p>
        </p:txBody>
      </p:sp>
    </p:spTree>
    <p:extLst>
      <p:ext uri="{BB962C8B-B14F-4D97-AF65-F5344CB8AC3E}">
        <p14:creationId xmlns:p14="http://schemas.microsoft.com/office/powerpoint/2010/main" val="702648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Agenda </a:t>
            </a:r>
          </a:p>
        </p:txBody>
      </p:sp>
      <p:sp>
        <p:nvSpPr>
          <p:cNvPr id="7" name="Content Placeholder 2"/>
          <p:cNvSpPr>
            <a:spLocks noGrp="1"/>
          </p:cNvSpPr>
          <p:nvPr>
            <p:ph type="body" sz="quarter" idx="14"/>
          </p:nvPr>
        </p:nvSpPr>
        <p:spPr/>
        <p:txBody>
          <a:bodyPr>
            <a:normAutofit/>
          </a:bodyPr>
          <a:lstStyle/>
          <a:p>
            <a:pPr>
              <a:spcAft>
                <a:spcPts val="1200"/>
              </a:spcAft>
              <a:buFont typeface="Arial" pitchFamily="34" charset="0"/>
              <a:buChar char="•"/>
            </a:pPr>
            <a:r>
              <a:rPr lang="en-US" sz="2000" b="0" dirty="0"/>
              <a:t>Welcome and Introductions</a:t>
            </a:r>
          </a:p>
          <a:p>
            <a:pPr>
              <a:spcAft>
                <a:spcPts val="1200"/>
              </a:spcAft>
              <a:buFont typeface="Arial" pitchFamily="34" charset="0"/>
              <a:buChar char="•"/>
            </a:pPr>
            <a:r>
              <a:rPr lang="en-US" sz="2000" b="0" dirty="0"/>
              <a:t>State Perspective</a:t>
            </a:r>
          </a:p>
          <a:p>
            <a:pPr>
              <a:spcAft>
                <a:spcPts val="1200"/>
              </a:spcAft>
              <a:buFont typeface="Arial" pitchFamily="34" charset="0"/>
              <a:buChar char="•"/>
            </a:pPr>
            <a:r>
              <a:rPr lang="en-US" sz="2000" b="0" dirty="0"/>
              <a:t>Questions for the Panel</a:t>
            </a:r>
          </a:p>
          <a:p>
            <a:pPr>
              <a:spcAft>
                <a:spcPts val="1200"/>
              </a:spcAft>
              <a:buFont typeface="Arial" pitchFamily="34" charset="0"/>
              <a:buChar char="•"/>
            </a:pPr>
            <a:r>
              <a:rPr lang="en-US" sz="2000" b="0" dirty="0"/>
              <a:t>Wrap-up</a:t>
            </a:r>
          </a:p>
        </p:txBody>
      </p:sp>
    </p:spTree>
    <p:extLst>
      <p:ext uri="{BB962C8B-B14F-4D97-AF65-F5344CB8AC3E}">
        <p14:creationId xmlns:p14="http://schemas.microsoft.com/office/powerpoint/2010/main" val="134018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83438-90D2-4A73-A3DB-91A5E28147DD}"/>
              </a:ext>
            </a:extLst>
          </p:cNvPr>
          <p:cNvSpPr>
            <a:spLocks noGrp="1"/>
          </p:cNvSpPr>
          <p:nvPr>
            <p:ph type="ctrTitle"/>
          </p:nvPr>
        </p:nvSpPr>
        <p:spPr/>
        <p:txBody>
          <a:bodyPr/>
          <a:lstStyle/>
          <a:p>
            <a:r>
              <a:rPr lang="en-US" dirty="0"/>
              <a:t>Introduction</a:t>
            </a:r>
          </a:p>
        </p:txBody>
      </p:sp>
      <p:sp>
        <p:nvSpPr>
          <p:cNvPr id="4" name="Text Placeholder 3">
            <a:extLst>
              <a:ext uri="{FF2B5EF4-FFF2-40B4-BE49-F238E27FC236}">
                <a16:creationId xmlns:a16="http://schemas.microsoft.com/office/drawing/2014/main" id="{7D450F9D-8FDB-4CE7-8E88-257984AEA94D}"/>
              </a:ext>
            </a:extLst>
          </p:cNvPr>
          <p:cNvSpPr>
            <a:spLocks noGrp="1"/>
          </p:cNvSpPr>
          <p:nvPr>
            <p:ph type="body" sz="quarter" idx="14"/>
          </p:nvPr>
        </p:nvSpPr>
        <p:spPr>
          <a:xfrm>
            <a:off x="429164" y="1182282"/>
            <a:ext cx="8285672" cy="3142067"/>
          </a:xfrm>
        </p:spPr>
        <p:txBody>
          <a:bodyPr>
            <a:normAutofit/>
          </a:bodyPr>
          <a:lstStyle/>
          <a:p>
            <a:pPr>
              <a:spcAft>
                <a:spcPts val="600"/>
              </a:spcAft>
            </a:pPr>
            <a:r>
              <a:rPr lang="en-US" dirty="0">
                <a:effectLst/>
                <a:ea typeface="Calibri" panose="020F0502020204030204" pitchFamily="34" charset="0"/>
              </a:rPr>
              <a:t>The COVID-19 pandemic was more than a disruption. It broke programs and systems that were never designed to expand by a factor of thousands as one in eight people were unable to work because of the virus, and nine in ten students were sent home. Educators and workforce professionals responded to the best of their ability, finding solutions that engaged students and workers and applied information in new ways. </a:t>
            </a:r>
          </a:p>
          <a:p>
            <a:r>
              <a:rPr lang="en-US" dirty="0"/>
              <a:t>In this session, presenters from Colorado, Illinois, and Michigan share their most critical lessons, the changes they have made as a result of the pandemic, and the implications for data, data systems, and evidence-based decisionmaking going forward</a:t>
            </a:r>
            <a:r>
              <a:rPr lang="en-US" dirty="0">
                <a:effectLst/>
                <a:ea typeface="Calibri" panose="020F0502020204030204" pitchFamily="34" charset="0"/>
              </a:rPr>
              <a:t>.</a:t>
            </a:r>
            <a:endParaRPr lang="en-US" dirty="0"/>
          </a:p>
        </p:txBody>
      </p:sp>
    </p:spTree>
    <p:extLst>
      <p:ext uri="{BB962C8B-B14F-4D97-AF65-F5344CB8AC3E}">
        <p14:creationId xmlns:p14="http://schemas.microsoft.com/office/powerpoint/2010/main" val="2984524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cxnSp>
        <p:nvCxnSpPr>
          <p:cNvPr id="164" name="Google Shape;164;p2">
            <a:extLst>
              <a:ext uri="{C183D7F6-B498-43B3-948B-1728B52AA6E4}">
                <adec:decorative xmlns:adec="http://schemas.microsoft.com/office/drawing/2017/decorative" val="1"/>
              </a:ext>
            </a:extLst>
          </p:cNvPr>
          <p:cNvCxnSpPr/>
          <p:nvPr/>
        </p:nvCxnSpPr>
        <p:spPr>
          <a:xfrm>
            <a:off x="6324600" y="0"/>
            <a:ext cx="0" cy="5143500"/>
          </a:xfrm>
          <a:prstGeom prst="straightConnector1">
            <a:avLst/>
          </a:prstGeom>
          <a:noFill/>
          <a:ln w="25400" cap="flat" cmpd="sng">
            <a:solidFill>
              <a:srgbClr val="FFC000"/>
            </a:solidFill>
            <a:prstDash val="solid"/>
            <a:round/>
            <a:headEnd type="none" w="sm" len="sm"/>
            <a:tailEnd type="none" w="sm" len="sm"/>
          </a:ln>
        </p:spPr>
      </p:cxnSp>
      <p:sp>
        <p:nvSpPr>
          <p:cNvPr id="161" name="Google Shape;161;p2"/>
          <p:cNvSpPr txBox="1">
            <a:spLocks noGrp="1"/>
          </p:cNvSpPr>
          <p:nvPr>
            <p:ph type="title"/>
          </p:nvPr>
        </p:nvSpPr>
        <p:spPr>
          <a:xfrm>
            <a:off x="587550" y="1108294"/>
            <a:ext cx="5660325" cy="1806300"/>
          </a:xfrm>
          <a:prstGeom prst="rect">
            <a:avLst/>
          </a:prstGeom>
          <a:noFill/>
          <a:ln>
            <a:noFill/>
          </a:ln>
        </p:spPr>
        <p:txBody>
          <a:bodyPr spcFirstLastPara="1" vert="horz" wrap="square" lIns="68569" tIns="68569" rIns="68569" bIns="68569" rtlCol="0" anchor="ctr" anchorCtr="0">
            <a:noAutofit/>
          </a:bodyPr>
          <a:lstStyle/>
          <a:p>
            <a:r>
              <a:rPr lang="en-US" sz="4800" b="0" dirty="0"/>
              <a:t>A Quick Overview of WDQI</a:t>
            </a:r>
            <a:br>
              <a:rPr lang="en-US" sz="2400" b="0" dirty="0"/>
            </a:br>
            <a:endParaRPr sz="2400" b="0" dirty="0"/>
          </a:p>
        </p:txBody>
      </p:sp>
      <p:sp>
        <p:nvSpPr>
          <p:cNvPr id="3" name="Text Placeholder 2">
            <a:extLst>
              <a:ext uri="{FF2B5EF4-FFF2-40B4-BE49-F238E27FC236}">
                <a16:creationId xmlns:a16="http://schemas.microsoft.com/office/drawing/2014/main" id="{C844E23B-881E-234C-852D-CA30286551DF}"/>
              </a:ext>
            </a:extLst>
          </p:cNvPr>
          <p:cNvSpPr>
            <a:spLocks noGrp="1"/>
          </p:cNvSpPr>
          <p:nvPr>
            <p:ph type="body" idx="1"/>
          </p:nvPr>
        </p:nvSpPr>
        <p:spPr>
          <a:xfrm>
            <a:off x="239809" y="2437990"/>
            <a:ext cx="5495973" cy="1758636"/>
          </a:xfrm>
        </p:spPr>
        <p:txBody>
          <a:bodyPr/>
          <a:lstStyle/>
          <a:p>
            <a:r>
              <a:rPr lang="en-US" dirty="0"/>
              <a:t>	</a:t>
            </a:r>
            <a:r>
              <a:rPr lang="en-US" sz="1800" b="1" dirty="0">
                <a:latin typeface="Open Sans Semibold" panose="020B0606030504020204" pitchFamily="34" charset="0"/>
                <a:ea typeface="Open Sans Semibold" panose="020B0606030504020204" pitchFamily="34" charset="0"/>
                <a:cs typeface="Open Sans Semibold" panose="020B0606030504020204" pitchFamily="34" charset="0"/>
              </a:rPr>
              <a:t>The Workforce Data Quality Initiative (WDQI) is SLDS’s sister program supported by the U.S. Department of Labor</a:t>
            </a:r>
            <a:br>
              <a:rPr lang="en-US" sz="1800" b="1" dirty="0">
                <a:latin typeface="Open Sans Semibold" panose="020B0606030504020204" pitchFamily="34" charset="0"/>
                <a:ea typeface="Open Sans Semibold" panose="020B0606030504020204" pitchFamily="34" charset="0"/>
                <a:cs typeface="Open Sans Semibold" panose="020B0606030504020204" pitchFamily="34" charset="0"/>
              </a:rPr>
            </a:br>
            <a:r>
              <a:rPr lang="en-US" b="1" dirty="0">
                <a:solidFill>
                  <a:srgbClr val="89CFFF"/>
                </a:solidFill>
                <a:latin typeface="Open Sans Semibold" panose="020B0606030504020204" pitchFamily="34" charset="0"/>
                <a:ea typeface="Open Sans Semibold" panose="020B0606030504020204" pitchFamily="34" charset="0"/>
                <a:cs typeface="Open Sans Semibold" panose="020B0606030504020204" pitchFamily="34" charset="0"/>
                <a:hlinkClick r:id="rId3">
                  <a:extLst>
                    <a:ext uri="{A12FA001-AC4F-418D-AE19-62706E023703}">
                      <ahyp:hlinkClr xmlns:ahyp="http://schemas.microsoft.com/office/drawing/2018/hyperlinkcolor" val="tx"/>
                    </a:ext>
                  </a:extLst>
                </a:hlinkClick>
              </a:rPr>
              <a:t>https://www.dol.gov/agencies/eta/performance/wdqi</a:t>
            </a:r>
            <a:endParaRPr lang="en-US" b="1" dirty="0">
              <a:solidFill>
                <a:srgbClr val="89CFFF"/>
              </a:solidFill>
              <a:latin typeface="Open Sans Semibold" panose="020B0606030504020204" pitchFamily="34" charset="0"/>
              <a:ea typeface="Open Sans Semibold" panose="020B0606030504020204" pitchFamily="34" charset="0"/>
              <a:cs typeface="Open Sans Semibold" panose="020B0606030504020204" pitchFamily="34" charset="0"/>
            </a:endParaRPr>
          </a:p>
          <a:p>
            <a:endParaRPr lang="en-US" dirty="0"/>
          </a:p>
        </p:txBody>
      </p:sp>
      <p:pic>
        <p:nvPicPr>
          <p:cNvPr id="163" name="Google Shape;163;p2" descr="Arrows on pavement in bikelane. Colorful.&#10;&#10;"/>
          <p:cNvPicPr preferRelativeResize="0"/>
          <p:nvPr/>
        </p:nvPicPr>
        <p:blipFill rotWithShape="1">
          <a:blip r:embed="rId4">
            <a:alphaModFix/>
          </a:blip>
          <a:srcRect l="3656" r="6515"/>
          <a:stretch/>
        </p:blipFill>
        <p:spPr>
          <a:xfrm>
            <a:off x="6401753" y="11430"/>
            <a:ext cx="2757487" cy="5143500"/>
          </a:xfrm>
          <a:prstGeom prst="rect">
            <a:avLst/>
          </a:prstGeom>
          <a:noFill/>
          <a:ln w="28575" cap="flat" cmpd="sng">
            <a:solidFill>
              <a:srgbClr val="E6BB20"/>
            </a:solidFill>
            <a:prstDash val="solid"/>
            <a:round/>
            <a:headEnd type="none" w="sm" len="sm"/>
            <a:tailEnd type="none" w="sm" len="sm"/>
          </a:ln>
        </p:spPr>
      </p:pic>
    </p:spTree>
    <p:extLst>
      <p:ext uri="{BB962C8B-B14F-4D97-AF65-F5344CB8AC3E}">
        <p14:creationId xmlns:p14="http://schemas.microsoft.com/office/powerpoint/2010/main" val="1493444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1;p7">
            <a:extLst>
              <a:ext uri="{FF2B5EF4-FFF2-40B4-BE49-F238E27FC236}">
                <a16:creationId xmlns:a16="http://schemas.microsoft.com/office/drawing/2014/main" id="{DF115A50-9F17-4A1B-BCB3-B15CFCB3AC11}"/>
              </a:ext>
            </a:extLst>
          </p:cNvPr>
          <p:cNvSpPr txBox="1">
            <a:spLocks noGrp="1"/>
          </p:cNvSpPr>
          <p:nvPr>
            <p:ph type="title"/>
          </p:nvPr>
        </p:nvSpPr>
        <p:spPr>
          <a:xfrm>
            <a:off x="325438" y="576263"/>
            <a:ext cx="4403725" cy="635000"/>
          </a:xfrm>
          <a:prstGeom prst="rect">
            <a:avLst/>
          </a:prstGeom>
          <a:noFill/>
          <a:ln>
            <a:noFill/>
          </a:ln>
        </p:spPr>
        <p:txBody>
          <a:bodyPr spcFirstLastPara="1" vert="horz" wrap="square" lIns="68569" tIns="68569" rIns="68569" bIns="68569" rtlCol="0" anchor="t" anchorCtr="0">
            <a:noAutofit/>
          </a:bodyPr>
          <a:lstStyle/>
          <a:p>
            <a:r>
              <a:rPr lang="en-US" sz="2100" dirty="0"/>
              <a:t>WDQI Goal: Better data, better tools, better education + workforce connectivity</a:t>
            </a:r>
            <a:endParaRPr sz="2100" dirty="0"/>
          </a:p>
        </p:txBody>
      </p:sp>
      <p:sp>
        <p:nvSpPr>
          <p:cNvPr id="9" name="Google Shape;182;p7">
            <a:extLst>
              <a:ext uri="{FF2B5EF4-FFF2-40B4-BE49-F238E27FC236}">
                <a16:creationId xmlns:a16="http://schemas.microsoft.com/office/drawing/2014/main" id="{704AE0C0-49E2-4616-A953-30BA9DDF1C0E}"/>
              </a:ext>
            </a:extLst>
          </p:cNvPr>
          <p:cNvSpPr txBox="1">
            <a:spLocks noGrp="1"/>
          </p:cNvSpPr>
          <p:nvPr>
            <p:ph type="body" idx="1"/>
          </p:nvPr>
        </p:nvSpPr>
        <p:spPr>
          <a:xfrm>
            <a:off x="325438" y="1973263"/>
            <a:ext cx="4403725" cy="2574925"/>
          </a:xfrm>
          <a:prstGeom prst="rect">
            <a:avLst/>
          </a:prstGeom>
          <a:noFill/>
          <a:ln>
            <a:noFill/>
          </a:ln>
        </p:spPr>
        <p:txBody>
          <a:bodyPr spcFirstLastPara="1" vert="horz" wrap="square" lIns="68569" tIns="68569" rIns="68569" bIns="68569" rtlCol="0" anchor="t" anchorCtr="0">
            <a:noAutofit/>
          </a:bodyPr>
          <a:lstStyle/>
          <a:p>
            <a:pPr>
              <a:buSzPct val="95000"/>
              <a:buFont typeface="Wingdings" pitchFamily="2" charset="2"/>
              <a:buChar char="§"/>
            </a:pPr>
            <a:r>
              <a:rPr lang="en-US" sz="1800" b="1" dirty="0">
                <a:latin typeface="Open Sans Semibold" panose="020B0606030504020204" pitchFamily="34" charset="0"/>
                <a:ea typeface="Open Sans Semibold" panose="020B0606030504020204" pitchFamily="34" charset="0"/>
                <a:cs typeface="Open Sans Semibold" panose="020B0606030504020204" pitchFamily="34" charset="0"/>
              </a:rPr>
              <a:t>Build systems</a:t>
            </a:r>
          </a:p>
          <a:p>
            <a:pPr>
              <a:buSzPct val="95000"/>
              <a:buFont typeface="Wingdings" pitchFamily="2" charset="2"/>
              <a:buChar char="§"/>
            </a:pPr>
            <a:r>
              <a:rPr lang="en-US" sz="1800" b="1" dirty="0">
                <a:latin typeface="Open Sans Semibold" panose="020B0606030504020204" pitchFamily="34" charset="0"/>
                <a:ea typeface="Open Sans Semibold" panose="020B0606030504020204" pitchFamily="34" charset="0"/>
                <a:cs typeface="Open Sans Semibold" panose="020B0606030504020204" pitchFamily="34" charset="0"/>
              </a:rPr>
              <a:t>Connect data</a:t>
            </a:r>
          </a:p>
          <a:p>
            <a:pPr>
              <a:buSzPct val="95000"/>
              <a:buFont typeface="Wingdings" pitchFamily="2" charset="2"/>
              <a:buChar char="§"/>
            </a:pPr>
            <a:r>
              <a:rPr lang="en-US" sz="1800" b="1" dirty="0">
                <a:latin typeface="Open Sans Semibold" panose="020B0606030504020204" pitchFamily="34" charset="0"/>
                <a:ea typeface="Open Sans Semibold" panose="020B0606030504020204" pitchFamily="34" charset="0"/>
                <a:cs typeface="Open Sans Semibold" panose="020B0606030504020204" pitchFamily="34" charset="0"/>
              </a:rPr>
              <a:t>Improve data quality</a:t>
            </a:r>
          </a:p>
          <a:p>
            <a:pPr>
              <a:buSzPct val="95000"/>
              <a:buFont typeface="Wingdings" pitchFamily="2" charset="2"/>
              <a:buChar char="§"/>
            </a:pPr>
            <a:r>
              <a:rPr lang="en-US" sz="1800" b="1" dirty="0">
                <a:latin typeface="Open Sans Semibold" panose="020B0606030504020204" pitchFamily="34" charset="0"/>
                <a:ea typeface="Open Sans Semibold" panose="020B0606030504020204" pitchFamily="34" charset="0"/>
                <a:cs typeface="Open Sans Semibold" panose="020B0606030504020204" pitchFamily="34" charset="0"/>
              </a:rPr>
              <a:t>Use data more effectively</a:t>
            </a:r>
          </a:p>
          <a:p>
            <a:pPr lvl="1" indent="-257175">
              <a:spcBef>
                <a:spcPts val="0"/>
              </a:spcBef>
              <a:buSzPts val="1960"/>
              <a:buFont typeface="System Font Regular"/>
              <a:buChar char="–"/>
            </a:pPr>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Reporting</a:t>
            </a:r>
          </a:p>
          <a:p>
            <a:pPr lvl="1" indent="-257175">
              <a:spcBef>
                <a:spcPts val="0"/>
              </a:spcBef>
              <a:buSzPts val="1960"/>
              <a:buFont typeface="System Font Regular"/>
              <a:buChar char="–"/>
            </a:pPr>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Evidence-based practices</a:t>
            </a:r>
          </a:p>
          <a:p>
            <a:pPr lvl="1" indent="-257175">
              <a:spcBef>
                <a:spcPts val="0"/>
              </a:spcBef>
              <a:buSzPts val="1960"/>
              <a:buFont typeface="System Font Regular"/>
              <a:buChar char="–"/>
            </a:pPr>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Consumer information</a:t>
            </a:r>
          </a:p>
          <a:p>
            <a:pPr lvl="1" indent="-257175">
              <a:spcBef>
                <a:spcPts val="0"/>
              </a:spcBef>
              <a:buSzPts val="1960"/>
              <a:buFont typeface="System Font Regular"/>
              <a:buChar char="–"/>
            </a:pPr>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Research  </a:t>
            </a:r>
            <a:endParaRPr b="1" dirty="0">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7" name="Picture 6" descr="A person using tools to improve home.">
            <a:extLst>
              <a:ext uri="{FF2B5EF4-FFF2-40B4-BE49-F238E27FC236}">
                <a16:creationId xmlns:a16="http://schemas.microsoft.com/office/drawing/2014/main" id="{1F64021A-14BA-4142-9D0B-2F19BE7CB973}"/>
              </a:ext>
            </a:extLst>
          </p:cNvPr>
          <p:cNvPicPr>
            <a:picLocks noChangeAspect="1"/>
          </p:cNvPicPr>
          <p:nvPr/>
        </p:nvPicPr>
        <p:blipFill rotWithShape="1">
          <a:blip r:embed="rId2"/>
          <a:srcRect b="11385"/>
          <a:stretch/>
        </p:blipFill>
        <p:spPr>
          <a:xfrm>
            <a:off x="5274425" y="-29132"/>
            <a:ext cx="3869575" cy="5143500"/>
          </a:xfrm>
          <a:prstGeom prst="rect">
            <a:avLst/>
          </a:prstGeom>
          <a:ln w="19050">
            <a:solidFill>
              <a:srgbClr val="FFC000"/>
            </a:solidFill>
          </a:ln>
        </p:spPr>
      </p:pic>
      <p:sp>
        <p:nvSpPr>
          <p:cNvPr id="8" name="Google Shape;184;p7">
            <a:extLst>
              <a:ext uri="{FF2B5EF4-FFF2-40B4-BE49-F238E27FC236}">
                <a16:creationId xmlns:a16="http://schemas.microsoft.com/office/drawing/2014/main" id="{CA392107-3B29-4C98-BDBD-A5CAA66B9143}"/>
              </a:ext>
            </a:extLst>
          </p:cNvPr>
          <p:cNvSpPr txBox="1"/>
          <p:nvPr/>
        </p:nvSpPr>
        <p:spPr>
          <a:xfrm>
            <a:off x="7357197" y="4929732"/>
            <a:ext cx="1846385" cy="184636"/>
          </a:xfrm>
          <a:prstGeom prst="rect">
            <a:avLst/>
          </a:prstGeom>
          <a:noFill/>
          <a:ln>
            <a:noFill/>
          </a:ln>
        </p:spPr>
        <p:txBody>
          <a:bodyPr spcFirstLastPara="1" wrap="square" lIns="68569" tIns="34275" rIns="68569" bIns="34275" anchor="t" anchorCtr="0">
            <a:spAutoFit/>
          </a:bodyPr>
          <a:lstStyle/>
          <a:p>
            <a:pPr lvl="0">
              <a:buSzPts val="1000"/>
            </a:pPr>
            <a:r>
              <a:rPr lang="en-US" sz="750" dirty="0">
                <a:solidFill>
                  <a:schemeClr val="bg1">
                    <a:lumMod val="95000"/>
                  </a:schemeClr>
                </a:solidFill>
              </a:rPr>
              <a:t>Photo by </a:t>
            </a:r>
            <a:r>
              <a:rPr lang="en-US" sz="750" dirty="0">
                <a:solidFill>
                  <a:schemeClr val="bg1">
                    <a:lumMod val="95000"/>
                  </a:schemeClr>
                </a:solidFill>
                <a:hlinkClick r:id="rId3">
                  <a:extLst>
                    <a:ext uri="{A12FA001-AC4F-418D-AE19-62706E023703}">
                      <ahyp:hlinkClr xmlns:ahyp="http://schemas.microsoft.com/office/drawing/2018/hyperlinkcolor" val="tx"/>
                    </a:ext>
                  </a:extLst>
                </a:hlinkClick>
              </a:rPr>
              <a:t>Bernie Almanzar</a:t>
            </a:r>
            <a:r>
              <a:rPr lang="en-US" sz="750" dirty="0">
                <a:solidFill>
                  <a:schemeClr val="bg1">
                    <a:lumMod val="95000"/>
                  </a:schemeClr>
                </a:solidFill>
              </a:rPr>
              <a:t> on </a:t>
            </a:r>
            <a:r>
              <a:rPr lang="en-US" sz="750" dirty="0">
                <a:solidFill>
                  <a:schemeClr val="bg1">
                    <a:lumMod val="95000"/>
                  </a:schemeClr>
                </a:solidFill>
                <a:hlinkClick r:id="rId4">
                  <a:extLst>
                    <a:ext uri="{A12FA001-AC4F-418D-AE19-62706E023703}">
                      <ahyp:hlinkClr xmlns:ahyp="http://schemas.microsoft.com/office/drawing/2018/hyperlinkcolor" val="tx"/>
                    </a:ext>
                  </a:extLst>
                </a:hlinkClick>
              </a:rPr>
              <a:t>Unsplash</a:t>
            </a:r>
            <a:endParaRPr sz="1050" dirty="0">
              <a:solidFill>
                <a:schemeClr val="bg1">
                  <a:lumMod val="95000"/>
                </a:schemeClr>
              </a:solidFill>
              <a:latin typeface="Montserrat"/>
              <a:ea typeface="Montserrat"/>
              <a:cs typeface="Montserrat"/>
              <a:sym typeface="Montserrat"/>
            </a:endParaRPr>
          </a:p>
        </p:txBody>
      </p:sp>
    </p:spTree>
    <p:extLst>
      <p:ext uri="{BB962C8B-B14F-4D97-AF65-F5344CB8AC3E}">
        <p14:creationId xmlns:p14="http://schemas.microsoft.com/office/powerpoint/2010/main" val="167306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4" name="Google Shape;174;p3">
            <a:extLst>
              <a:ext uri="{C183D7F6-B498-43B3-948B-1728B52AA6E4}">
                <adec:decorative xmlns:adec="http://schemas.microsoft.com/office/drawing/2017/decorative" val="1"/>
              </a:ext>
            </a:extLst>
          </p:cNvPr>
          <p:cNvSpPr/>
          <p:nvPr/>
        </p:nvSpPr>
        <p:spPr>
          <a:xfrm>
            <a:off x="0" y="0"/>
            <a:ext cx="4121082" cy="5143500"/>
          </a:xfrm>
          <a:prstGeom prst="rect">
            <a:avLst/>
          </a:prstGeom>
          <a:solidFill>
            <a:schemeClr val="accent4"/>
          </a:solidFill>
          <a:ln>
            <a:noFill/>
          </a:ln>
        </p:spPr>
        <p:txBody>
          <a:bodyPr spcFirstLastPara="1" wrap="square" lIns="68569" tIns="34275" rIns="68569" bIns="34275" anchor="ctr" anchorCtr="0">
            <a:noAutofit/>
          </a:bodyPr>
          <a:lstStyle/>
          <a:p>
            <a:pPr algn="ctr">
              <a:buClr>
                <a:srgbClr val="000000"/>
              </a:buClr>
              <a:buSzPts val="1400"/>
            </a:pPr>
            <a:endParaRPr sz="1050" dirty="0">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1CFBB3BE-F622-5D42-9BB4-0E9A9B238FF5}"/>
              </a:ext>
              <a:ext uri="{C183D7F6-B498-43B3-948B-1728B52AA6E4}">
                <adec:decorative xmlns:adec="http://schemas.microsoft.com/office/drawing/2017/decorative" val="1"/>
              </a:ext>
            </a:extLst>
          </p:cNvPr>
          <p:cNvSpPr/>
          <p:nvPr/>
        </p:nvSpPr>
        <p:spPr>
          <a:xfrm>
            <a:off x="4101577" y="0"/>
            <a:ext cx="5029200" cy="5143500"/>
          </a:xfrm>
          <a:prstGeom prst="rect">
            <a:avLst/>
          </a:prstGeom>
          <a:solidFill>
            <a:srgbClr val="3228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775D5D8F-40A5-4953-B7D7-31572EAC1EB0}"/>
              </a:ext>
            </a:extLst>
          </p:cNvPr>
          <p:cNvSpPr>
            <a:spLocks noGrp="1"/>
          </p:cNvSpPr>
          <p:nvPr>
            <p:ph type="title" idx="4294967295"/>
          </p:nvPr>
        </p:nvSpPr>
        <p:spPr>
          <a:xfrm>
            <a:off x="4243309" y="201555"/>
            <a:ext cx="4254654" cy="391811"/>
          </a:xfrm>
        </p:spPr>
        <p:txBody>
          <a:bodyPr/>
          <a:lstStyle/>
          <a:p>
            <a:r>
              <a:rPr lang="en-US" dirty="0">
                <a:solidFill>
                  <a:schemeClr val="bg1"/>
                </a:solidFill>
                <a:latin typeface="Montserrat" panose="00000500000000000000" pitchFamily="2" charset="0"/>
              </a:rPr>
              <a:t>COVID-19</a:t>
            </a:r>
            <a:r>
              <a:rPr lang="en-US" baseline="0" dirty="0">
                <a:solidFill>
                  <a:schemeClr val="bg1"/>
                </a:solidFill>
                <a:latin typeface="Montserrat" panose="00000500000000000000" pitchFamily="2" charset="0"/>
              </a:rPr>
              <a:t> was a shock.</a:t>
            </a:r>
            <a:endParaRPr lang="en-US" dirty="0">
              <a:solidFill>
                <a:schemeClr val="bg1"/>
              </a:solidFill>
              <a:latin typeface="Montserrat" panose="00000500000000000000" pitchFamily="2" charset="0"/>
            </a:endParaRPr>
          </a:p>
        </p:txBody>
      </p:sp>
      <p:sp>
        <p:nvSpPr>
          <p:cNvPr id="9" name="Google Shape;172;p3">
            <a:extLst>
              <a:ext uri="{FF2B5EF4-FFF2-40B4-BE49-F238E27FC236}">
                <a16:creationId xmlns:a16="http://schemas.microsoft.com/office/drawing/2014/main" id="{AB4A21A7-1145-694F-B937-B361A994F830}"/>
              </a:ext>
            </a:extLst>
          </p:cNvPr>
          <p:cNvSpPr txBox="1">
            <a:spLocks/>
          </p:cNvSpPr>
          <p:nvPr/>
        </p:nvSpPr>
        <p:spPr>
          <a:xfrm>
            <a:off x="4498437" y="698427"/>
            <a:ext cx="4337995" cy="4363236"/>
          </a:xfrm>
          <a:prstGeom prst="rect">
            <a:avLst/>
          </a:prstGeom>
          <a:noFill/>
          <a:ln>
            <a:noFill/>
          </a:ln>
        </p:spPr>
        <p:txBody>
          <a:bodyPr spcFirstLastPara="1" vert="horz" wrap="square" lIns="68569" tIns="68569" rIns="68569" bIns="68569" rtlCol="0" anchor="t" anchorCtr="0">
            <a:noAutofit/>
          </a:bodyPr>
          <a:lstStyle>
            <a:lvl1pPr marL="342900" lvl="0" indent="-264795" algn="l" defTabSz="685800" rtl="0" eaLnBrk="1" latinLnBrk="0" hangingPunct="1">
              <a:lnSpc>
                <a:spcPct val="115000"/>
              </a:lnSpc>
              <a:spcBef>
                <a:spcPts val="0"/>
              </a:spcBef>
              <a:spcAft>
                <a:spcPts val="0"/>
              </a:spcAft>
              <a:buClr>
                <a:schemeClr val="lt1"/>
              </a:buClr>
              <a:buSzPts val="1960"/>
              <a:buFont typeface="Arial" panose="020B0604020202020204" pitchFamily="34" charset="0"/>
              <a:buChar char="●"/>
              <a:defRPr sz="2100" b="0" i="0" kern="1200">
                <a:solidFill>
                  <a:schemeClr val="lt1"/>
                </a:solidFill>
                <a:latin typeface="Montserrat"/>
                <a:ea typeface="Montserrat"/>
                <a:cs typeface="Montserrat"/>
                <a:sym typeface="Montserrat"/>
              </a:defRPr>
            </a:lvl1pPr>
            <a:lvl2pPr marL="685800" lvl="1" indent="-251460" algn="l" defTabSz="685800" rtl="0" eaLnBrk="1" latinLnBrk="0" hangingPunct="1">
              <a:lnSpc>
                <a:spcPct val="115000"/>
              </a:lnSpc>
              <a:spcBef>
                <a:spcPts val="1200"/>
              </a:spcBef>
              <a:spcAft>
                <a:spcPts val="0"/>
              </a:spcAft>
              <a:buClr>
                <a:schemeClr val="lt1"/>
              </a:buClr>
              <a:buSzPts val="1680"/>
              <a:buFont typeface="Arial" panose="020B0604020202020204" pitchFamily="34" charset="0"/>
              <a:buChar char="○"/>
              <a:defRPr sz="1800" b="0" i="0" kern="1200">
                <a:solidFill>
                  <a:schemeClr val="lt1"/>
                </a:solidFill>
                <a:latin typeface="Montserrat"/>
                <a:ea typeface="Montserrat"/>
                <a:cs typeface="Montserrat"/>
                <a:sym typeface="Montserrat"/>
              </a:defRPr>
            </a:lvl2pPr>
            <a:lvl3pPr marL="1028700" lvl="2" indent="-232410" algn="l" defTabSz="685800" rtl="0" eaLnBrk="1" latinLnBrk="0" hangingPunct="1">
              <a:lnSpc>
                <a:spcPct val="115000"/>
              </a:lnSpc>
              <a:spcBef>
                <a:spcPts val="1200"/>
              </a:spcBef>
              <a:spcAft>
                <a:spcPts val="0"/>
              </a:spcAft>
              <a:buClr>
                <a:schemeClr val="lt1"/>
              </a:buClr>
              <a:buSzPts val="1280"/>
              <a:buFont typeface="Arial" panose="020B0604020202020204" pitchFamily="34" charset="0"/>
              <a:buChar char="■"/>
              <a:defRPr sz="1500" b="0" i="0" kern="1200">
                <a:solidFill>
                  <a:schemeClr val="lt1"/>
                </a:solidFill>
                <a:latin typeface="Montserrat"/>
                <a:ea typeface="Montserrat"/>
                <a:cs typeface="Montserrat"/>
                <a:sym typeface="Montserrat"/>
              </a:defRPr>
            </a:lvl3pPr>
            <a:lvl4pPr marL="1371600" lvl="3" indent="-228600" algn="l" defTabSz="685800" rtl="0" eaLnBrk="1" latinLnBrk="0" hangingPunct="1">
              <a:lnSpc>
                <a:spcPct val="115000"/>
              </a:lnSpc>
              <a:spcBef>
                <a:spcPts val="1200"/>
              </a:spcBef>
              <a:spcAft>
                <a:spcPts val="0"/>
              </a:spcAft>
              <a:buClr>
                <a:schemeClr val="lt1"/>
              </a:buClr>
              <a:buSzPts val="1200"/>
              <a:buFont typeface="Arial" panose="020B0604020202020204" pitchFamily="34" charset="0"/>
              <a:buChar char="●"/>
              <a:defRPr sz="1500" b="0" i="0" kern="1200">
                <a:solidFill>
                  <a:schemeClr val="lt1"/>
                </a:solidFill>
                <a:latin typeface="Montserrat"/>
                <a:ea typeface="Montserrat"/>
                <a:cs typeface="Montserrat"/>
                <a:sym typeface="Montserrat"/>
              </a:defRPr>
            </a:lvl4pPr>
            <a:lvl5pPr marL="1714500" lvl="4" indent="-228600" algn="l" defTabSz="685800" rtl="0" eaLnBrk="1" latinLnBrk="0" hangingPunct="1">
              <a:lnSpc>
                <a:spcPct val="115000"/>
              </a:lnSpc>
              <a:spcBef>
                <a:spcPts val="1200"/>
              </a:spcBef>
              <a:spcAft>
                <a:spcPts val="0"/>
              </a:spcAft>
              <a:buClr>
                <a:schemeClr val="lt1"/>
              </a:buClr>
              <a:buSzPts val="1200"/>
              <a:buFont typeface="Arial" panose="020B0604020202020204" pitchFamily="34" charset="0"/>
              <a:buChar char="○"/>
              <a:defRPr sz="1500" b="0" i="0" kern="1200">
                <a:solidFill>
                  <a:schemeClr val="lt1"/>
                </a:solidFill>
                <a:latin typeface="Montserrat"/>
                <a:ea typeface="Montserrat"/>
                <a:cs typeface="Montserrat"/>
                <a:sym typeface="Montserrat"/>
              </a:defRPr>
            </a:lvl5pPr>
            <a:lvl6pPr marL="2057400" lvl="5" indent="-238125" algn="l" defTabSz="685800" rtl="0" eaLnBrk="1" latinLnBrk="0" hangingPunct="1">
              <a:lnSpc>
                <a:spcPct val="115000"/>
              </a:lnSpc>
              <a:spcBef>
                <a:spcPts val="1200"/>
              </a:spcBef>
              <a:spcAft>
                <a:spcPts val="0"/>
              </a:spcAft>
              <a:buSzPts val="1400"/>
              <a:buFont typeface="Arial" panose="020B0604020202020204" pitchFamily="34" charset="0"/>
              <a:buChar char="■"/>
              <a:defRPr sz="1350" kern="1200">
                <a:solidFill>
                  <a:schemeClr val="tx1"/>
                </a:solidFill>
                <a:latin typeface="+mn-lt"/>
                <a:ea typeface="+mn-ea"/>
                <a:cs typeface="+mn-cs"/>
              </a:defRPr>
            </a:lvl6pPr>
            <a:lvl7pPr marL="2400300" lvl="6" indent="-238125" algn="l" defTabSz="685800" rtl="0" eaLnBrk="1" latinLnBrk="0" hangingPunct="1">
              <a:lnSpc>
                <a:spcPct val="115000"/>
              </a:lnSpc>
              <a:spcBef>
                <a:spcPts val="1200"/>
              </a:spcBef>
              <a:spcAft>
                <a:spcPts val="0"/>
              </a:spcAft>
              <a:buSzPts val="1400"/>
              <a:buFont typeface="Arial" panose="020B0604020202020204" pitchFamily="34" charset="0"/>
              <a:buChar char="●"/>
              <a:defRPr sz="1350" kern="1200">
                <a:solidFill>
                  <a:schemeClr val="tx1"/>
                </a:solidFill>
                <a:latin typeface="+mn-lt"/>
                <a:ea typeface="+mn-ea"/>
                <a:cs typeface="+mn-cs"/>
              </a:defRPr>
            </a:lvl7pPr>
            <a:lvl8pPr marL="2743200" lvl="7" indent="-238125" algn="l" defTabSz="685800" rtl="0" eaLnBrk="1" latinLnBrk="0" hangingPunct="1">
              <a:lnSpc>
                <a:spcPct val="115000"/>
              </a:lnSpc>
              <a:spcBef>
                <a:spcPts val="1200"/>
              </a:spcBef>
              <a:spcAft>
                <a:spcPts val="0"/>
              </a:spcAft>
              <a:buSzPts val="1400"/>
              <a:buFont typeface="Arial" panose="020B0604020202020204" pitchFamily="34" charset="0"/>
              <a:buChar char="○"/>
              <a:defRPr sz="1350" kern="1200">
                <a:solidFill>
                  <a:schemeClr val="tx1"/>
                </a:solidFill>
                <a:latin typeface="+mn-lt"/>
                <a:ea typeface="+mn-ea"/>
                <a:cs typeface="+mn-cs"/>
              </a:defRPr>
            </a:lvl8pPr>
            <a:lvl9pPr marL="3086100" lvl="8" indent="-238125" algn="l" defTabSz="685800" rtl="0" eaLnBrk="1" latinLnBrk="0" hangingPunct="1">
              <a:lnSpc>
                <a:spcPct val="115000"/>
              </a:lnSpc>
              <a:spcBef>
                <a:spcPts val="1200"/>
              </a:spcBef>
              <a:spcAft>
                <a:spcPts val="1200"/>
              </a:spcAft>
              <a:buSzPts val="1400"/>
              <a:buFont typeface="Arial" panose="020B0604020202020204" pitchFamily="34" charset="0"/>
              <a:buChar char="■"/>
              <a:defRPr sz="1350" kern="1200">
                <a:solidFill>
                  <a:schemeClr val="tx1"/>
                </a:solidFill>
                <a:latin typeface="+mn-lt"/>
                <a:ea typeface="+mn-ea"/>
                <a:cs typeface="+mn-cs"/>
              </a:defRPr>
            </a:lvl9pPr>
          </a:lstStyle>
          <a:p>
            <a:pPr marL="85725" indent="0">
              <a:buSzPts val="1800"/>
              <a:buFont typeface="Arial" panose="020B0604020202020204" pitchFamily="34" charset="0"/>
              <a:buNone/>
            </a:pPr>
            <a:r>
              <a:rPr lang="en-US" sz="2400" dirty="0"/>
              <a:t>States responded with a range of approaches.</a:t>
            </a:r>
            <a:r>
              <a:rPr lang="en-US" sz="2800" dirty="0"/>
              <a:t> </a:t>
            </a:r>
          </a:p>
          <a:p>
            <a:pPr marL="85725" indent="0">
              <a:buSzPts val="1800"/>
              <a:buFont typeface="Arial" panose="020B0604020202020204" pitchFamily="34" charset="0"/>
              <a:buNone/>
            </a:pPr>
            <a:endParaRPr lang="en-US" sz="1200"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endParaRPr>
          </a:p>
          <a:p>
            <a:pPr indent="-257175">
              <a:buClr>
                <a:schemeClr val="bg1"/>
              </a:buClr>
              <a:buSzPct val="95000"/>
              <a:buFont typeface="Wingdings" pitchFamily="2" charset="2"/>
              <a:buChar char="§"/>
            </a:pPr>
            <a:r>
              <a:rPr lang="en-US"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Operational changes</a:t>
            </a:r>
          </a:p>
          <a:p>
            <a:pPr indent="-257175">
              <a:buClr>
                <a:schemeClr val="bg1"/>
              </a:buClr>
              <a:buSzPct val="95000"/>
              <a:buFont typeface="Wingdings" pitchFamily="2" charset="2"/>
              <a:buChar char="§"/>
            </a:pPr>
            <a:r>
              <a:rPr lang="en-US"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New partnerships </a:t>
            </a:r>
          </a:p>
          <a:p>
            <a:pPr indent="-257175">
              <a:buClr>
                <a:schemeClr val="bg1"/>
              </a:buClr>
              <a:buSzPct val="95000"/>
              <a:buFont typeface="Wingdings" pitchFamily="2" charset="2"/>
              <a:buChar char="§"/>
            </a:pPr>
            <a:r>
              <a:rPr lang="en-US"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Product innovations</a:t>
            </a:r>
          </a:p>
          <a:p>
            <a:pPr marL="85725" indent="0">
              <a:buSzPts val="1800"/>
              <a:buFont typeface="Arial" panose="020B0604020202020204" pitchFamily="34" charset="0"/>
              <a:buNone/>
            </a:pPr>
            <a:endParaRPr lang="en-US" sz="1200" dirty="0"/>
          </a:p>
          <a:p>
            <a:pPr marL="85725" indent="0">
              <a:buSzPts val="1800"/>
              <a:buNone/>
            </a:pPr>
            <a:r>
              <a:rPr lang="en-US" sz="2400" dirty="0"/>
              <a:t>Many WDQI teams have become vastly more visible within their states. </a:t>
            </a:r>
          </a:p>
        </p:txBody>
      </p:sp>
      <p:pic>
        <p:nvPicPr>
          <p:cNvPr id="4" name="Picture 3" descr="A person working on a laptop with headphones next to them.">
            <a:extLst>
              <a:ext uri="{FF2B5EF4-FFF2-40B4-BE49-F238E27FC236}">
                <a16:creationId xmlns:a16="http://schemas.microsoft.com/office/drawing/2014/main" id="{DF6E9B57-8CC2-C946-BEC4-F7310AD99E61}"/>
              </a:ext>
            </a:extLst>
          </p:cNvPr>
          <p:cNvPicPr>
            <a:picLocks noChangeAspect="1"/>
          </p:cNvPicPr>
          <p:nvPr/>
        </p:nvPicPr>
        <p:blipFill rotWithShape="1">
          <a:blip r:embed="rId3"/>
          <a:srcRect t="10877"/>
          <a:stretch/>
        </p:blipFill>
        <p:spPr>
          <a:xfrm>
            <a:off x="87284" y="-15724"/>
            <a:ext cx="3965171" cy="5171693"/>
          </a:xfrm>
          <a:prstGeom prst="rect">
            <a:avLst/>
          </a:prstGeom>
        </p:spPr>
      </p:pic>
    </p:spTree>
    <p:extLst>
      <p:ext uri="{BB962C8B-B14F-4D97-AF65-F5344CB8AC3E}">
        <p14:creationId xmlns:p14="http://schemas.microsoft.com/office/powerpoint/2010/main" val="135475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lvl="0">
              <a:spcBef>
                <a:spcPts val="600"/>
              </a:spcBef>
            </a:pPr>
            <a:r>
              <a:rPr lang="en-US" dirty="0"/>
              <a:t>Colorado</a:t>
            </a:r>
          </a:p>
        </p:txBody>
      </p:sp>
      <p:sp>
        <p:nvSpPr>
          <p:cNvPr id="9" name="Text Placeholder 2">
            <a:extLst>
              <a:ext uri="{FF2B5EF4-FFF2-40B4-BE49-F238E27FC236}">
                <a16:creationId xmlns:a16="http://schemas.microsoft.com/office/drawing/2014/main" id="{40899D85-78F9-4AB2-89B4-0FF1468B8478}"/>
              </a:ext>
            </a:extLst>
          </p:cNvPr>
          <p:cNvSpPr>
            <a:spLocks noGrp="1"/>
          </p:cNvSpPr>
          <p:nvPr>
            <p:ph type="body" idx="4294967295"/>
          </p:nvPr>
        </p:nvSpPr>
        <p:spPr>
          <a:xfrm>
            <a:off x="850811" y="3181349"/>
            <a:ext cx="7696200" cy="990600"/>
          </a:xfrm>
        </p:spPr>
        <p:txBody>
          <a:bodyPr>
            <a:normAutofit/>
          </a:bodyPr>
          <a:lstStyle/>
          <a:p>
            <a:pPr indent="-457200">
              <a:lnSpc>
                <a:spcPct val="110000"/>
              </a:lnSpc>
            </a:pPr>
            <a:r>
              <a:rPr lang="en-US" sz="1600" b="1" dirty="0">
                <a:solidFill>
                  <a:srgbClr val="FFFFFF"/>
                </a:solidFill>
              </a:rPr>
              <a:t>Kevan Fish </a:t>
            </a:r>
            <a:r>
              <a:rPr lang="en-US" sz="1600" dirty="0">
                <a:solidFill>
                  <a:srgbClr val="FFFFFF"/>
                </a:solidFill>
              </a:rPr>
              <a:t>and </a:t>
            </a:r>
            <a:r>
              <a:rPr lang="en-US" sz="1600" b="1" dirty="0">
                <a:solidFill>
                  <a:srgbClr val="FFFFFF"/>
                </a:solidFill>
              </a:rPr>
              <a:t>Mark Duey</a:t>
            </a:r>
            <a:r>
              <a:rPr lang="en-US" sz="1600" dirty="0">
                <a:solidFill>
                  <a:srgbClr val="FFFFFF"/>
                </a:solidFill>
              </a:rPr>
              <a:t>,</a:t>
            </a:r>
            <a:r>
              <a:rPr lang="en-US" sz="1600" b="1" dirty="0">
                <a:solidFill>
                  <a:srgbClr val="FFFFFF"/>
                </a:solidFill>
              </a:rPr>
              <a:t> </a:t>
            </a:r>
            <a:r>
              <a:rPr lang="en-US" sz="1600" dirty="0">
                <a:solidFill>
                  <a:srgbClr val="FFFFFF"/>
                </a:solidFill>
              </a:rPr>
              <a:t>Colorado Department of Labor and Employment</a:t>
            </a:r>
          </a:p>
        </p:txBody>
      </p:sp>
      <p:pic>
        <p:nvPicPr>
          <p:cNvPr id="3" name="Picture 2" descr="Map of the United States highlighting Colorado"/>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25719" y="152993"/>
            <a:ext cx="3918281" cy="3027762"/>
          </a:xfrm>
          <a:prstGeom prst="rect">
            <a:avLst/>
          </a:prstGeom>
        </p:spPr>
      </p:pic>
    </p:spTree>
    <p:extLst>
      <p:ext uri="{BB962C8B-B14F-4D97-AF65-F5344CB8AC3E}">
        <p14:creationId xmlns:p14="http://schemas.microsoft.com/office/powerpoint/2010/main" val="341981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
          <p:cNvSpPr txBox="1">
            <a:spLocks noGrp="1"/>
          </p:cNvSpPr>
          <p:nvPr>
            <p:ph type="ctrTitle"/>
          </p:nvPr>
        </p:nvSpPr>
        <p:spPr>
          <a:xfrm>
            <a:off x="671258" y="990800"/>
            <a:ext cx="7801500" cy="17301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4800"/>
              <a:buNone/>
            </a:pPr>
            <a:r>
              <a:rPr lang="en" sz="4400" b="0" i="0" dirty="0">
                <a:solidFill>
                  <a:srgbClr val="C9C9C9"/>
                </a:solidFill>
                <a:latin typeface="Calibri"/>
                <a:ea typeface="Calibri"/>
                <a:cs typeface="Calibri"/>
                <a:sym typeface="Calibri"/>
              </a:rPr>
              <a:t>SLDS-WDQI Joint Webinar</a:t>
            </a:r>
            <a:endParaRPr sz="4400" dirty="0">
              <a:solidFill>
                <a:srgbClr val="C9C9C9"/>
              </a:solidFill>
              <a:latin typeface="Calibri"/>
              <a:ea typeface="Calibri"/>
              <a:cs typeface="Calibri"/>
              <a:sym typeface="Calibri"/>
            </a:endParaRPr>
          </a:p>
        </p:txBody>
      </p:sp>
      <p:sp>
        <p:nvSpPr>
          <p:cNvPr id="50" name="Google Shape;50;p1"/>
          <p:cNvSpPr txBox="1">
            <a:spLocks noGrp="1"/>
          </p:cNvSpPr>
          <p:nvPr>
            <p:ph type="subTitle" idx="1"/>
          </p:nvPr>
        </p:nvSpPr>
        <p:spPr>
          <a:xfrm>
            <a:off x="671250" y="3174876"/>
            <a:ext cx="78015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100"/>
              <a:buNone/>
            </a:pPr>
            <a:r>
              <a:rPr lang="en">
                <a:solidFill>
                  <a:schemeClr val="accent6"/>
                </a:solidFill>
              </a:rPr>
              <a:t> Colorado</a:t>
            </a:r>
            <a:endParaRPr dirty="0">
              <a:solidFill>
                <a:schemeClr val="accent6"/>
              </a:solidFill>
            </a:endParaRPr>
          </a:p>
        </p:txBody>
      </p:sp>
      <p:pic>
        <p:nvPicPr>
          <p:cNvPr id="51" name="Google Shape;51;p1" descr="Colorado Department of Labor and Employment logo">
            <a:hlinkClick r:id="rId3"/>
            <a:extLst>
              <a:ext uri="{C183D7F6-B498-43B3-948B-1728B52AA6E4}">
                <adec:decorative xmlns:adec="http://schemas.microsoft.com/office/drawing/2017/decorative" val="0"/>
              </a:ext>
            </a:extLst>
          </p:cNvPr>
          <p:cNvPicPr preferRelativeResize="0"/>
          <p:nvPr/>
        </p:nvPicPr>
        <p:blipFill rotWithShape="1">
          <a:blip r:embed="rId4">
            <a:alphaModFix/>
          </a:blip>
          <a:srcRect/>
          <a:stretch/>
        </p:blipFill>
        <p:spPr>
          <a:xfrm>
            <a:off x="5818085" y="4178564"/>
            <a:ext cx="2581275" cy="485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lvl="0">
              <a:buSzPct val="111111"/>
            </a:pPr>
            <a:r>
              <a:rPr lang="en" dirty="0">
                <a:solidFill>
                  <a:schemeClr val="dk1"/>
                </a:solidFill>
                <a:latin typeface="Oswald"/>
                <a:ea typeface="Oswald"/>
                <a:cs typeface="Oswald"/>
                <a:sym typeface="Oswald"/>
              </a:rPr>
              <a:t>Burning Glass Skills </a:t>
            </a:r>
            <a:r>
              <a:rPr lang="en" b="0" i="0" dirty="0">
                <a:solidFill>
                  <a:schemeClr val="dk1"/>
                </a:solidFill>
                <a:latin typeface="Oswald"/>
                <a:ea typeface="Oswald"/>
                <a:cs typeface="Oswald"/>
                <a:sym typeface="Oswald"/>
              </a:rPr>
              <a:t>Application Programming Interface </a:t>
            </a:r>
            <a:r>
              <a:rPr lang="en" dirty="0"/>
              <a:t>(API) </a:t>
            </a:r>
            <a:endParaRPr dirty="0"/>
          </a:p>
        </p:txBody>
      </p:sp>
      <p:sp>
        <p:nvSpPr>
          <p:cNvPr id="57" name="Google Shape;57;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sz="2400" b="0" i="0" u="none" strike="noStrike" dirty="0">
                <a:solidFill>
                  <a:srgbClr val="C9C9C9"/>
                </a:solidFill>
                <a:latin typeface="Calibri"/>
                <a:ea typeface="Calibri"/>
                <a:cs typeface="Calibri"/>
                <a:sym typeface="Calibri"/>
              </a:rPr>
              <a:t>The Colorado Department of Labor and Employment (CDLE), Employment and Training Division (E&amp;T) is updating the skills data in Connecting Colorado with an API developed by Burning Glass. The API will enhance skills data and the match between job seeker skills, training programs, and job opportunities. </a:t>
            </a:r>
            <a:endParaRPr sz="2400" b="0" dirty="0">
              <a:solidFill>
                <a:srgbClr val="C9C9C9"/>
              </a:solidFill>
            </a:endParaRPr>
          </a:p>
          <a:p>
            <a:pPr marL="457200" lvl="0" indent="-228600" algn="l" rtl="0">
              <a:lnSpc>
                <a:spcPct val="115000"/>
              </a:lnSpc>
              <a:spcBef>
                <a:spcPts val="1000"/>
              </a:spcBef>
              <a:spcAft>
                <a:spcPts val="0"/>
              </a:spcAft>
              <a:buSzPts val="1800"/>
              <a:buNone/>
            </a:pPr>
            <a:endParaRPr sz="2700" b="1" dirty="0">
              <a:solidFill>
                <a:schemeClr val="accent6"/>
              </a:solidFill>
            </a:endParaRPr>
          </a:p>
        </p:txBody>
      </p:sp>
      <p:sp>
        <p:nvSpPr>
          <p:cNvPr id="58" name="Google Shape;58;p2"/>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CACACA"/>
                </a:solidFill>
                <a:effectLst/>
                <a:uLnTx/>
                <a:uFillTx/>
                <a:latin typeface="Average"/>
                <a:sym typeface="Average"/>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9</a:t>
            </a:fld>
            <a:endParaRPr kumimoji="0" sz="1000" b="0" i="0" u="none" strike="noStrike" kern="0" cap="none" spc="0" normalizeH="0" baseline="0" noProof="0" dirty="0">
              <a:ln>
                <a:noFill/>
              </a:ln>
              <a:solidFill>
                <a:srgbClr val="CACACA"/>
              </a:solidFill>
              <a:effectLst/>
              <a:uLnTx/>
              <a:uFillTx/>
              <a:latin typeface="Average"/>
              <a:sym typeface="Averag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solidFill>
                  <a:schemeClr val="dk1"/>
                </a:solidFill>
                <a:latin typeface="Oswald"/>
                <a:ea typeface="Oswald"/>
                <a:cs typeface="Oswald"/>
                <a:sym typeface="Oswald"/>
              </a:rPr>
              <a:t>Burning Glass Skills API</a:t>
            </a:r>
            <a:endParaRPr dirty="0">
              <a:solidFill>
                <a:schemeClr val="dk1"/>
              </a:solidFill>
              <a:latin typeface="Oswald"/>
              <a:ea typeface="Oswald"/>
              <a:cs typeface="Oswald"/>
              <a:sym typeface="Oswald"/>
            </a:endParaRPr>
          </a:p>
        </p:txBody>
      </p:sp>
      <p:sp>
        <p:nvSpPr>
          <p:cNvPr id="64" name="Google Shape;64;p3"/>
          <p:cNvSpPr/>
          <p:nvPr/>
        </p:nvSpPr>
        <p:spPr>
          <a:xfrm>
            <a:off x="303788" y="2020400"/>
            <a:ext cx="2880600" cy="12267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a:ln>
                  <a:noFill/>
                </a:ln>
                <a:solidFill>
                  <a:srgbClr val="37474F"/>
                </a:solidFill>
                <a:effectLst/>
                <a:uLnTx/>
                <a:uFillTx/>
                <a:latin typeface="Average"/>
                <a:ea typeface="Average"/>
                <a:cs typeface="Average"/>
                <a:sym typeface="Average"/>
              </a:rPr>
              <a:t>Burning Glass skills API</a:t>
            </a:r>
            <a:endParaRPr kumimoji="0" sz="1400" b="1" i="0" u="none" strike="noStrike" kern="0" cap="none" spc="0" normalizeH="0" baseline="0" noProof="0" dirty="0">
              <a:ln>
                <a:noFill/>
              </a:ln>
              <a:solidFill>
                <a:srgbClr val="37474F"/>
              </a:solidFill>
              <a:effectLst/>
              <a:uLnTx/>
              <a:uFillTx/>
              <a:latin typeface="Average"/>
              <a:ea typeface="Average"/>
              <a:cs typeface="Average"/>
              <a:sym typeface="Average"/>
            </a:endParaRPr>
          </a:p>
        </p:txBody>
      </p:sp>
      <p:sp>
        <p:nvSpPr>
          <p:cNvPr id="71" name="Google Shape;71;p3">
            <a:extLst>
              <a:ext uri="{C183D7F6-B498-43B3-948B-1728B52AA6E4}">
                <adec:decorative xmlns:adec="http://schemas.microsoft.com/office/drawing/2017/decorative" val="1"/>
              </a:ext>
            </a:extLst>
          </p:cNvPr>
          <p:cNvSpPr/>
          <p:nvPr/>
        </p:nvSpPr>
        <p:spPr>
          <a:xfrm>
            <a:off x="3341475" y="1956075"/>
            <a:ext cx="330900" cy="13722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7" name="Google Shape;67;p3"/>
          <p:cNvSpPr/>
          <p:nvPr/>
        </p:nvSpPr>
        <p:spPr>
          <a:xfrm>
            <a:off x="3821538" y="1719250"/>
            <a:ext cx="1231500" cy="6360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 sz="1200" b="1" i="0" u="none" strike="noStrike" kern="0" cap="none" spc="0" normalizeH="0" baseline="0" noProof="0">
                <a:ln>
                  <a:noFill/>
                </a:ln>
                <a:solidFill>
                  <a:srgbClr val="37474F"/>
                </a:solidFill>
                <a:effectLst/>
                <a:uLnTx/>
                <a:uFillTx/>
                <a:latin typeface="Average"/>
                <a:ea typeface="Average"/>
                <a:cs typeface="Average"/>
                <a:sym typeface="Average"/>
              </a:rPr>
              <a:t>Connecting Colorado</a:t>
            </a:r>
            <a:endParaRPr kumimoji="0" sz="1200" b="1" i="0" u="none" strike="noStrike" kern="0" cap="none" spc="0" normalizeH="0" baseline="0" noProof="0" dirty="0">
              <a:ln>
                <a:noFill/>
              </a:ln>
              <a:solidFill>
                <a:srgbClr val="37474F"/>
              </a:solidFill>
              <a:effectLst/>
              <a:uLnTx/>
              <a:uFillTx/>
              <a:latin typeface="Average"/>
              <a:ea typeface="Average"/>
              <a:cs typeface="Average"/>
              <a:sym typeface="Average"/>
            </a:endParaRPr>
          </a:p>
        </p:txBody>
      </p:sp>
      <p:sp>
        <p:nvSpPr>
          <p:cNvPr id="69" name="Google Shape;69;p3"/>
          <p:cNvSpPr txBox="1"/>
          <p:nvPr/>
        </p:nvSpPr>
        <p:spPr>
          <a:xfrm>
            <a:off x="4105650" y="2442075"/>
            <a:ext cx="663300" cy="40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0" i="0" u="none" strike="noStrike" kern="0" cap="none" spc="0" normalizeH="0" baseline="0" noProof="0">
                <a:ln>
                  <a:noFill/>
                </a:ln>
                <a:solidFill>
                  <a:srgbClr val="FFFFFF"/>
                </a:solidFill>
                <a:effectLst/>
                <a:uLnTx/>
                <a:uFillTx/>
                <a:latin typeface="Average"/>
                <a:ea typeface="Average"/>
                <a:cs typeface="Average"/>
                <a:sym typeface="Average"/>
              </a:rPr>
              <a:t>&amp;</a:t>
            </a:r>
            <a:endParaRPr kumimoji="0" sz="1400" b="0" i="0" u="none" strike="noStrike" kern="0" cap="none" spc="0" normalizeH="0" baseline="0" noProof="0" dirty="0">
              <a:ln>
                <a:noFill/>
              </a:ln>
              <a:solidFill>
                <a:srgbClr val="FFFFFF"/>
              </a:solidFill>
              <a:effectLst/>
              <a:uLnTx/>
              <a:uFillTx/>
              <a:latin typeface="Average"/>
              <a:ea typeface="Average"/>
              <a:cs typeface="Average"/>
              <a:sym typeface="Average"/>
            </a:endParaRPr>
          </a:p>
        </p:txBody>
      </p:sp>
      <p:sp>
        <p:nvSpPr>
          <p:cNvPr id="68" name="Google Shape;68;p3"/>
          <p:cNvSpPr/>
          <p:nvPr/>
        </p:nvSpPr>
        <p:spPr>
          <a:xfrm>
            <a:off x="3821538" y="2929100"/>
            <a:ext cx="1231500" cy="6360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 sz="1200" b="1" i="0" u="none" strike="noStrike" kern="0" cap="none" spc="0" normalizeH="0" baseline="0" noProof="0">
                <a:ln>
                  <a:noFill/>
                </a:ln>
                <a:solidFill>
                  <a:srgbClr val="37474F"/>
                </a:solidFill>
                <a:effectLst/>
                <a:uLnTx/>
                <a:uFillTx/>
                <a:latin typeface="Average"/>
                <a:ea typeface="Average"/>
                <a:cs typeface="Average"/>
                <a:sym typeface="Average"/>
              </a:rPr>
              <a:t>Eligible Training Provider List</a:t>
            </a:r>
            <a:endParaRPr kumimoji="0" sz="1200" b="1" i="0" u="none" strike="noStrike" kern="0" cap="none" spc="0" normalizeH="0" baseline="0" noProof="0" dirty="0">
              <a:ln>
                <a:noFill/>
              </a:ln>
              <a:solidFill>
                <a:srgbClr val="37474F"/>
              </a:solidFill>
              <a:effectLst/>
              <a:uLnTx/>
              <a:uFillTx/>
              <a:latin typeface="Average"/>
              <a:ea typeface="Average"/>
              <a:cs typeface="Average"/>
              <a:sym typeface="Average"/>
            </a:endParaRPr>
          </a:p>
        </p:txBody>
      </p:sp>
      <p:sp>
        <p:nvSpPr>
          <p:cNvPr id="65" name="Google Shape;65;p3">
            <a:extLst>
              <a:ext uri="{C183D7F6-B498-43B3-948B-1728B52AA6E4}">
                <adec:decorative xmlns:adec="http://schemas.microsoft.com/office/drawing/2017/decorative" val="1"/>
              </a:ext>
            </a:extLst>
          </p:cNvPr>
          <p:cNvSpPr/>
          <p:nvPr/>
        </p:nvSpPr>
        <p:spPr>
          <a:xfrm>
            <a:off x="5139038" y="1642575"/>
            <a:ext cx="536100" cy="1999200"/>
          </a:xfrm>
          <a:prstGeom prst="rightBracket">
            <a:avLst>
              <a:gd name="adj" fmla="val 833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verage"/>
              <a:ea typeface="Average"/>
              <a:cs typeface="Average"/>
              <a:sym typeface="Average"/>
            </a:endParaRPr>
          </a:p>
        </p:txBody>
      </p:sp>
      <p:sp>
        <p:nvSpPr>
          <p:cNvPr id="66" name="Google Shape;66;p3"/>
          <p:cNvSpPr txBox="1"/>
          <p:nvPr/>
        </p:nvSpPr>
        <p:spPr>
          <a:xfrm>
            <a:off x="5761125" y="2442075"/>
            <a:ext cx="663300" cy="400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0" i="0" u="none" strike="noStrike" kern="0" cap="none" spc="0" normalizeH="0" baseline="0" noProof="0">
                <a:ln>
                  <a:noFill/>
                </a:ln>
                <a:solidFill>
                  <a:srgbClr val="FFFFFF"/>
                </a:solidFill>
                <a:effectLst/>
                <a:uLnTx/>
                <a:uFillTx/>
                <a:latin typeface="Average"/>
                <a:ea typeface="Average"/>
                <a:cs typeface="Average"/>
                <a:sym typeface="Average"/>
              </a:rPr>
              <a:t>Why?</a:t>
            </a:r>
            <a:endParaRPr kumimoji="0" sz="1400" b="0" i="0" u="none" strike="noStrike" kern="0" cap="none" spc="0" normalizeH="0" baseline="0" noProof="0" dirty="0">
              <a:ln>
                <a:noFill/>
              </a:ln>
              <a:solidFill>
                <a:srgbClr val="FFFFFF"/>
              </a:solidFill>
              <a:effectLst/>
              <a:uLnTx/>
              <a:uFillTx/>
              <a:latin typeface="Average"/>
              <a:ea typeface="Average"/>
              <a:cs typeface="Average"/>
              <a:sym typeface="Average"/>
            </a:endParaRPr>
          </a:p>
        </p:txBody>
      </p:sp>
      <p:sp>
        <p:nvSpPr>
          <p:cNvPr id="70" name="Google Shape;70;p3"/>
          <p:cNvSpPr/>
          <p:nvPr/>
        </p:nvSpPr>
        <p:spPr>
          <a:xfrm>
            <a:off x="6596400" y="2227575"/>
            <a:ext cx="2235900" cy="829200"/>
          </a:xfrm>
          <a:prstGeom prst="roundRect">
            <a:avLst>
              <a:gd name="adj" fmla="val 16667"/>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a:ln>
                  <a:noFill/>
                </a:ln>
                <a:solidFill>
                  <a:srgbClr val="37474F"/>
                </a:solidFill>
                <a:effectLst/>
                <a:uLnTx/>
                <a:uFillTx/>
                <a:latin typeface="Average"/>
                <a:ea typeface="Average"/>
                <a:cs typeface="Average"/>
                <a:sym typeface="Average"/>
              </a:rPr>
              <a:t>Connecting job seekers to Training and Employment</a:t>
            </a:r>
            <a:endParaRPr kumimoji="0" sz="1400" b="1" i="0" u="none" strike="noStrike" kern="0" cap="none" spc="0" normalizeH="0" baseline="0" noProof="0" dirty="0">
              <a:ln>
                <a:noFill/>
              </a:ln>
              <a:solidFill>
                <a:srgbClr val="37474F"/>
              </a:solidFill>
              <a:effectLst/>
              <a:uLnTx/>
              <a:uFillTx/>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1000"/>
                                        <p:tgtEl>
                                          <p:spTgt spid="67"/>
                                        </p:tgtEl>
                                      </p:cBhvr>
                                    </p:animEffect>
                                  </p:childTnLst>
                                </p:cTn>
                              </p:par>
                              <p:par>
                                <p:cTn id="13" presetID="10" presetClass="entr" presetSubtype="0"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childTnLst>
                                </p:cTn>
                              </p:par>
                              <p:par>
                                <p:cTn id="16" presetID="10" presetClass="entr" presetSubtype="0" fill="hold"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1000"/>
                                        <p:tgtEl>
                                          <p:spTgt spid="6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100"/>
                                        <p:tgtEl>
                                          <p:spTgt spid="66"/>
                                        </p:tgtEl>
                                      </p:cBhvr>
                                    </p:animEffect>
                                  </p:childTnLst>
                                </p:cTn>
                              </p:par>
                              <p:par>
                                <p:cTn id="27" presetID="10" presetClass="entr" presetSubtype="0" fill="hold" nodeType="with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fade">
                                      <p:cBhvr>
                                        <p:cTn id="29"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Research Data Lake (1)</a:t>
            </a:r>
            <a:endParaRPr dirty="0"/>
          </a:p>
        </p:txBody>
      </p:sp>
      <p:sp>
        <p:nvSpPr>
          <p:cNvPr id="77" name="Google Shape;77;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rmAutofit/>
          </a:bodyPr>
          <a:lstStyle/>
          <a:p>
            <a:pPr marL="0" lvl="0" indent="0">
              <a:buSzPct val="75630"/>
              <a:buNone/>
            </a:pPr>
            <a:r>
              <a:rPr lang="en" sz="2800" dirty="0">
                <a:solidFill>
                  <a:srgbClr val="C9C9C9"/>
                </a:solidFill>
                <a:latin typeface="Calibri"/>
                <a:ea typeface="Calibri"/>
                <a:cs typeface="Calibri"/>
                <a:sym typeface="Calibri"/>
              </a:rPr>
              <a:t>With the WDQI grant, CDLE </a:t>
            </a:r>
            <a:r>
              <a:rPr lang="en" sz="2800" b="0" i="0" dirty="0">
                <a:solidFill>
                  <a:srgbClr val="C9C9C9"/>
                </a:solidFill>
                <a:latin typeface="Calibri"/>
                <a:ea typeface="Calibri"/>
                <a:cs typeface="Calibri"/>
                <a:sym typeface="Calibri"/>
              </a:rPr>
              <a:t>E&amp;T and Research Improving People’s Lives (RIPL) are developing a data lake, to connect workforce data with education data. This </a:t>
            </a:r>
            <a:r>
              <a:rPr lang="en" sz="2800" dirty="0">
                <a:solidFill>
                  <a:srgbClr val="C9C9C9"/>
                </a:solidFill>
                <a:latin typeface="Calibri"/>
                <a:ea typeface="Calibri"/>
                <a:cs typeface="Calibri"/>
                <a:sym typeface="Calibri"/>
              </a:rPr>
              <a:t>database </a:t>
            </a:r>
            <a:r>
              <a:rPr lang="en" sz="2800" b="0" i="0" dirty="0">
                <a:solidFill>
                  <a:srgbClr val="C9C9C9"/>
                </a:solidFill>
                <a:latin typeface="Calibri"/>
                <a:ea typeface="Calibri"/>
                <a:cs typeface="Calibri"/>
                <a:sym typeface="Calibri"/>
              </a:rPr>
              <a:t>will include data from the Colorado Department of Higher Education and CDLE’s Unemployment Insurance Division. </a:t>
            </a:r>
            <a:endParaRPr sz="2700" b="1" dirty="0">
              <a:solidFill>
                <a:srgbClr val="C9C9C9"/>
              </a:solidFill>
            </a:endParaRPr>
          </a:p>
        </p:txBody>
      </p:sp>
      <p:sp>
        <p:nvSpPr>
          <p:cNvPr id="78" name="Google Shape;78;p4"/>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CACACA"/>
                </a:solidFill>
                <a:effectLst/>
                <a:uLnTx/>
                <a:uFillTx/>
                <a:latin typeface="Average"/>
                <a:sym typeface="Average"/>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11</a:t>
            </a:fld>
            <a:endParaRPr kumimoji="0" sz="1000" b="0" i="0" u="none" strike="noStrike" kern="0" cap="none" spc="0" normalizeH="0" baseline="0" noProof="0" dirty="0">
              <a:ln>
                <a:noFill/>
              </a:ln>
              <a:solidFill>
                <a:srgbClr val="CACACA"/>
              </a:solidFill>
              <a:effectLst/>
              <a:uLnTx/>
              <a:uFillTx/>
              <a:latin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5"/>
          <p:cNvSpPr txBox="1">
            <a:spLocks noGrp="1"/>
          </p:cNvSpPr>
          <p:nvPr>
            <p:ph type="title"/>
          </p:nvPr>
        </p:nvSpPr>
        <p:spPr>
          <a:xfrm>
            <a:off x="311700" y="26857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Research Data Lake (2)</a:t>
            </a:r>
            <a:endParaRPr dirty="0"/>
          </a:p>
        </p:txBody>
      </p:sp>
      <p:sp>
        <p:nvSpPr>
          <p:cNvPr id="84" name="Google Shape;84;p5"/>
          <p:cNvSpPr/>
          <p:nvPr/>
        </p:nvSpPr>
        <p:spPr>
          <a:xfrm>
            <a:off x="464500" y="857150"/>
            <a:ext cx="2413500" cy="1502700"/>
          </a:xfrm>
          <a:prstGeom prst="roundRect">
            <a:avLst>
              <a:gd name="adj" fmla="val 16667"/>
            </a:avLst>
          </a:prstGeom>
          <a:solidFill>
            <a:schemeClr val="bg1">
              <a:lumMod val="60000"/>
              <a:lumOff val="40000"/>
            </a:schemeClr>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5000"/>
              </a:lnSpc>
              <a:spcBef>
                <a:spcPts val="0"/>
              </a:spcBef>
              <a:spcAft>
                <a:spcPts val="0"/>
              </a:spcAft>
              <a:buClr>
                <a:srgbClr val="000000"/>
              </a:buClr>
              <a:buSzPts val="1600"/>
              <a:buFont typeface="Arial"/>
              <a:buNone/>
              <a:tabLst/>
              <a:defRPr/>
            </a:pPr>
            <a:r>
              <a:rPr kumimoji="0" lang="en" sz="1600" b="0" i="0" u="none" strike="noStrike" kern="0" cap="none" spc="0" normalizeH="0" baseline="0" noProof="0" dirty="0">
                <a:ln>
                  <a:noFill/>
                </a:ln>
                <a:solidFill>
                  <a:schemeClr val="bg1">
                    <a:lumMod val="50000"/>
                  </a:schemeClr>
                </a:solidFill>
                <a:effectLst/>
                <a:uLnTx/>
                <a:uFillTx/>
                <a:latin typeface="Average"/>
                <a:ea typeface="Average"/>
                <a:cs typeface="Average"/>
                <a:sym typeface="Average"/>
              </a:rPr>
              <a:t>CDLE E&amp;T and Workforce Development</a:t>
            </a:r>
            <a:endParaRPr kumimoji="0" sz="14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cxnSp>
        <p:nvCxnSpPr>
          <p:cNvPr id="87" name="Google Shape;87;p5" descr="Arrow connected to &quot;CDLE E&amp;T and Workforce Development&quot; pointing to &quot;Job seeker, training, and employer data&quot;">
            <a:extLst>
              <a:ext uri="{C183D7F6-B498-43B3-948B-1728B52AA6E4}">
                <adec:decorative xmlns:adec="http://schemas.microsoft.com/office/drawing/2017/decorative" val="0"/>
              </a:ext>
            </a:extLst>
          </p:cNvPr>
          <p:cNvCxnSpPr>
            <a:stCxn id="84" idx="1"/>
          </p:cNvCxnSpPr>
          <p:nvPr/>
        </p:nvCxnSpPr>
        <p:spPr>
          <a:xfrm>
            <a:off x="464500" y="1608500"/>
            <a:ext cx="282300" cy="1052100"/>
          </a:xfrm>
          <a:prstGeom prst="bentConnector4">
            <a:avLst>
              <a:gd name="adj1" fmla="val -84352"/>
              <a:gd name="adj2" fmla="val 99986"/>
            </a:avLst>
          </a:prstGeom>
          <a:noFill/>
          <a:ln w="9525" cap="flat" cmpd="sng">
            <a:solidFill>
              <a:srgbClr val="FFFFFF"/>
            </a:solidFill>
            <a:prstDash val="solid"/>
            <a:round/>
            <a:headEnd type="none" w="sm" len="sm"/>
            <a:tailEnd type="stealth" w="med" len="med"/>
          </a:ln>
        </p:spPr>
      </p:cxnSp>
      <p:sp>
        <p:nvSpPr>
          <p:cNvPr id="86" name="Google Shape;86;p5"/>
          <p:cNvSpPr/>
          <p:nvPr/>
        </p:nvSpPr>
        <p:spPr>
          <a:xfrm>
            <a:off x="3365250" y="857150"/>
            <a:ext cx="2413500" cy="1502700"/>
          </a:xfrm>
          <a:prstGeom prst="roundRect">
            <a:avLst>
              <a:gd name="adj" fmla="val 16667"/>
            </a:avLst>
          </a:prstGeom>
          <a:solidFill>
            <a:schemeClr val="bg1">
              <a:lumMod val="60000"/>
              <a:lumOff val="40000"/>
            </a:schemeClr>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5000"/>
              </a:lnSpc>
              <a:spcBef>
                <a:spcPts val="0"/>
              </a:spcBef>
              <a:spcAft>
                <a:spcPts val="0"/>
              </a:spcAft>
              <a:buClr>
                <a:srgbClr val="000000"/>
              </a:buClr>
              <a:buSzPts val="1600"/>
              <a:buFont typeface="Arial"/>
              <a:buNone/>
              <a:tabLst/>
              <a:defRPr/>
            </a:pPr>
            <a:r>
              <a:rPr kumimoji="0" lang="en" sz="1600" b="0" i="0" u="none" strike="noStrike" kern="0" cap="none" spc="0" normalizeH="0" baseline="0" noProof="0">
                <a:ln>
                  <a:noFill/>
                </a:ln>
                <a:solidFill>
                  <a:schemeClr val="bg1">
                    <a:lumMod val="50000"/>
                  </a:schemeClr>
                </a:solidFill>
                <a:effectLst/>
                <a:uLnTx/>
                <a:uFillTx/>
                <a:latin typeface="Average"/>
                <a:ea typeface="Average"/>
                <a:cs typeface="Average"/>
                <a:sym typeface="Average"/>
              </a:rPr>
              <a:t>Colorado Department of Higher Education</a:t>
            </a:r>
            <a:endParaRPr kumimoji="0" sz="1600" b="0" i="0" u="none" strike="noStrike" kern="0" cap="none" spc="0" normalizeH="0" baseline="0" noProof="0" dirty="0">
              <a:ln>
                <a:noFill/>
              </a:ln>
              <a:solidFill>
                <a:schemeClr val="bg1">
                  <a:lumMod val="50000"/>
                </a:schemeClr>
              </a:solidFill>
              <a:effectLst/>
              <a:uLnTx/>
              <a:uFillTx/>
              <a:latin typeface="Average"/>
              <a:ea typeface="Average"/>
              <a:cs typeface="Average"/>
              <a:sym typeface="Average"/>
            </a:endParaRPr>
          </a:p>
        </p:txBody>
      </p:sp>
      <p:sp>
        <p:nvSpPr>
          <p:cNvPr id="88" name="Google Shape;88;p5"/>
          <p:cNvSpPr txBox="1"/>
          <p:nvPr/>
        </p:nvSpPr>
        <p:spPr>
          <a:xfrm>
            <a:off x="746800" y="2375725"/>
            <a:ext cx="1994700" cy="73606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5000"/>
              </a:lnSpc>
              <a:spcBef>
                <a:spcPts val="0"/>
              </a:spcBef>
              <a:spcAft>
                <a:spcPts val="1200"/>
              </a:spcAft>
              <a:buClr>
                <a:srgbClr val="000000"/>
              </a:buClr>
              <a:buSzPts val="1230"/>
              <a:buFont typeface="Arial"/>
              <a:buNone/>
              <a:tabLst/>
              <a:defRPr/>
            </a:pPr>
            <a:r>
              <a:rPr kumimoji="0" lang="en" sz="1230" b="0" i="0" u="none" strike="noStrike" kern="0" cap="none" spc="0" normalizeH="0" baseline="0" noProof="0" dirty="0">
                <a:ln>
                  <a:noFill/>
                </a:ln>
                <a:solidFill>
                  <a:srgbClr val="FFFFFF"/>
                </a:solidFill>
                <a:effectLst/>
                <a:uLnTx/>
                <a:uFillTx/>
                <a:latin typeface="Average"/>
                <a:ea typeface="Average"/>
                <a:cs typeface="Average"/>
                <a:sym typeface="Average"/>
              </a:rPr>
              <a:t>Job seeker, training, and employer data</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4" name="Google Shape;94;p5"/>
          <p:cNvSpPr txBox="1"/>
          <p:nvPr/>
        </p:nvSpPr>
        <p:spPr>
          <a:xfrm>
            <a:off x="3711149" y="2359850"/>
            <a:ext cx="1994700" cy="934841"/>
          </a:xfrm>
          <a:prstGeom prst="rect">
            <a:avLst/>
          </a:prstGeom>
          <a:noFill/>
          <a:ln>
            <a:noFill/>
          </a:ln>
        </p:spPr>
        <p:txBody>
          <a:bodyPr spcFirstLastPara="1" wrap="square" lIns="91425" tIns="91425" rIns="91425" bIns="91425" anchor="t" anchorCtr="0">
            <a:spAutoFit/>
          </a:bodyPr>
          <a:lstStyle/>
          <a:p>
            <a:pPr marL="0" marR="0" lvl="0" indent="0" defTabSz="914400" rtl="0" eaLnBrk="1" fontAlgn="auto" latinLnBrk="0" hangingPunct="1">
              <a:lnSpc>
                <a:spcPct val="105000"/>
              </a:lnSpc>
              <a:spcBef>
                <a:spcPts val="0"/>
              </a:spcBef>
              <a:spcAft>
                <a:spcPts val="1200"/>
              </a:spcAft>
              <a:buClr>
                <a:srgbClr val="000000"/>
              </a:buClr>
              <a:buSzPts val="1230"/>
              <a:buFont typeface="Arial"/>
              <a:buNone/>
              <a:tabLst/>
              <a:defRPr/>
            </a:pPr>
            <a:r>
              <a:rPr kumimoji="0" lang="en" sz="1230" b="0" i="0" u="none" strike="noStrike" kern="0" cap="none" spc="0" normalizeH="0" baseline="0" noProof="0" dirty="0">
                <a:ln>
                  <a:noFill/>
                </a:ln>
                <a:solidFill>
                  <a:srgbClr val="FFFFFF"/>
                </a:solidFill>
                <a:effectLst/>
                <a:uLnTx/>
                <a:uFillTx/>
                <a:latin typeface="Average"/>
                <a:ea typeface="Average"/>
                <a:cs typeface="Average"/>
                <a:sym typeface="Average"/>
              </a:rPr>
              <a:t>Higher education and eligible training provider list data</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5" name="Google Shape;85;p5"/>
          <p:cNvSpPr/>
          <p:nvPr/>
        </p:nvSpPr>
        <p:spPr>
          <a:xfrm>
            <a:off x="6266000" y="857150"/>
            <a:ext cx="2413500" cy="1502700"/>
          </a:xfrm>
          <a:prstGeom prst="roundRect">
            <a:avLst>
              <a:gd name="adj" fmla="val 16667"/>
            </a:avLst>
          </a:prstGeom>
          <a:solidFill>
            <a:schemeClr val="bg1">
              <a:lumMod val="60000"/>
              <a:lumOff val="40000"/>
            </a:schemeClr>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5000"/>
              </a:lnSpc>
              <a:spcBef>
                <a:spcPts val="0"/>
              </a:spcBef>
              <a:spcAft>
                <a:spcPts val="0"/>
              </a:spcAft>
              <a:buClr>
                <a:srgbClr val="000000"/>
              </a:buClr>
              <a:buSzPts val="1600"/>
              <a:buFont typeface="Arial"/>
              <a:buNone/>
              <a:tabLst/>
              <a:defRPr/>
            </a:pPr>
            <a:r>
              <a:rPr kumimoji="0" lang="en" sz="1600" b="0" i="0" u="none" strike="noStrike" kern="0" cap="none" spc="0" normalizeH="0" baseline="0" noProof="0" dirty="0">
                <a:ln>
                  <a:noFill/>
                </a:ln>
                <a:solidFill>
                  <a:schemeClr val="bg1">
                    <a:lumMod val="50000"/>
                  </a:schemeClr>
                </a:solidFill>
                <a:effectLst/>
                <a:uLnTx/>
                <a:uFillTx/>
                <a:latin typeface="Average"/>
                <a:ea typeface="Average"/>
                <a:cs typeface="Average"/>
                <a:sym typeface="Average"/>
              </a:rPr>
              <a:t>CDLE Unemployment Insurance</a:t>
            </a:r>
            <a:endParaRPr kumimoji="0" sz="1600" b="0" i="0" u="none" strike="noStrike" kern="0" cap="none" spc="0" normalizeH="0" baseline="0" noProof="0" dirty="0">
              <a:ln>
                <a:noFill/>
              </a:ln>
              <a:solidFill>
                <a:schemeClr val="bg1">
                  <a:lumMod val="50000"/>
                </a:schemeClr>
              </a:solidFill>
              <a:effectLst/>
              <a:uLnTx/>
              <a:uFillTx/>
              <a:latin typeface="Average"/>
              <a:ea typeface="Average"/>
              <a:cs typeface="Average"/>
              <a:sym typeface="Average"/>
            </a:endParaRPr>
          </a:p>
        </p:txBody>
      </p:sp>
      <p:cxnSp>
        <p:nvCxnSpPr>
          <p:cNvPr id="89" name="Google Shape;89;p5" descr="Arrow connected to &quot;CDLE Unemployment Insurance&quot; pointing to &quot;UI participant and employer data&quot;">
            <a:extLst>
              <a:ext uri="{C183D7F6-B498-43B3-948B-1728B52AA6E4}">
                <adec:decorative xmlns:adec="http://schemas.microsoft.com/office/drawing/2017/decorative" val="0"/>
              </a:ext>
            </a:extLst>
          </p:cNvPr>
          <p:cNvCxnSpPr/>
          <p:nvPr/>
        </p:nvCxnSpPr>
        <p:spPr>
          <a:xfrm rot="5400000">
            <a:off x="8012299" y="2021775"/>
            <a:ext cx="1052100" cy="282300"/>
          </a:xfrm>
          <a:prstGeom prst="bentConnector4">
            <a:avLst>
              <a:gd name="adj1" fmla="val 0"/>
              <a:gd name="adj2" fmla="val 0"/>
            </a:avLst>
          </a:prstGeom>
          <a:noFill/>
          <a:ln w="9525" cap="flat" cmpd="sng">
            <a:solidFill>
              <a:srgbClr val="FFFFFF"/>
            </a:solidFill>
            <a:prstDash val="solid"/>
            <a:round/>
            <a:headEnd type="none" w="sm" len="sm"/>
            <a:tailEnd type="stealth" w="med" len="med"/>
          </a:ln>
        </p:spPr>
      </p:cxnSp>
      <p:sp>
        <p:nvSpPr>
          <p:cNvPr id="90" name="Google Shape;90;p5"/>
          <p:cNvSpPr txBox="1"/>
          <p:nvPr/>
        </p:nvSpPr>
        <p:spPr>
          <a:xfrm>
            <a:off x="6402500" y="2481125"/>
            <a:ext cx="1994700" cy="736069"/>
          </a:xfrm>
          <a:prstGeom prst="rect">
            <a:avLst/>
          </a:prstGeom>
          <a:noFill/>
          <a:ln>
            <a:noFill/>
          </a:ln>
        </p:spPr>
        <p:txBody>
          <a:bodyPr spcFirstLastPara="1" wrap="square" lIns="91425" tIns="91425" rIns="91425" bIns="91425" anchor="t" anchorCtr="0">
            <a:spAutoFit/>
          </a:bodyPr>
          <a:lstStyle/>
          <a:p>
            <a:pPr marL="0" marR="0" lvl="0" indent="0" defTabSz="914400" rtl="0" eaLnBrk="1" fontAlgn="auto" latinLnBrk="0" hangingPunct="1">
              <a:lnSpc>
                <a:spcPct val="105000"/>
              </a:lnSpc>
              <a:spcBef>
                <a:spcPts val="0"/>
              </a:spcBef>
              <a:spcAft>
                <a:spcPts val="1200"/>
              </a:spcAft>
              <a:buClr>
                <a:srgbClr val="000000"/>
              </a:buClr>
              <a:buSzPts val="1230"/>
              <a:buFont typeface="Arial"/>
              <a:buNone/>
              <a:tabLst/>
              <a:defRPr/>
            </a:pPr>
            <a:r>
              <a:rPr kumimoji="0" lang="en" sz="1230" b="0" i="0" u="none" strike="noStrike" kern="0" cap="none" spc="0" normalizeH="0" baseline="0" noProof="0" dirty="0">
                <a:ln>
                  <a:noFill/>
                </a:ln>
                <a:solidFill>
                  <a:srgbClr val="FFFFFF"/>
                </a:solidFill>
                <a:effectLst/>
                <a:uLnTx/>
                <a:uFillTx/>
                <a:latin typeface="Average"/>
                <a:ea typeface="Average"/>
                <a:cs typeface="Average"/>
                <a:sym typeface="Average"/>
              </a:rPr>
              <a:t>UI participant and employer data</a:t>
            </a:r>
            <a:endParaRPr kumimoji="0" sz="12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1" name="Google Shape;91;p5"/>
          <p:cNvSpPr/>
          <p:nvPr/>
        </p:nvSpPr>
        <p:spPr>
          <a:xfrm>
            <a:off x="1654025" y="3113250"/>
            <a:ext cx="5937600" cy="707700"/>
          </a:xfrm>
          <a:prstGeom prst="roundRect">
            <a:avLst>
              <a:gd name="adj" fmla="val 16667"/>
            </a:avLst>
          </a:prstGeom>
          <a:solidFill>
            <a:srgbClr val="1D7E74"/>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29"/>
              <a:buFont typeface="Arial"/>
              <a:buNone/>
              <a:tabLst/>
              <a:defRPr/>
            </a:pPr>
            <a:r>
              <a:rPr kumimoji="0" lang="en" sz="1829" b="0" i="0" u="none" strike="noStrike" kern="0" cap="none" spc="0" normalizeH="0" baseline="0" noProof="0">
                <a:ln>
                  <a:noFill/>
                </a:ln>
                <a:solidFill>
                  <a:srgbClr val="FFFFFF"/>
                </a:solidFill>
                <a:effectLst/>
                <a:uLnTx/>
                <a:uFillTx/>
                <a:latin typeface="Average"/>
                <a:ea typeface="Average"/>
                <a:cs typeface="Average"/>
                <a:sym typeface="Average"/>
              </a:rPr>
              <a:t>Data Lake</a:t>
            </a:r>
            <a:endParaRPr kumimoji="0" sz="800" b="0" i="0" u="none" strike="noStrike" kern="0" cap="none" spc="0" normalizeH="0" baseline="0" noProof="0" dirty="0">
              <a:ln>
                <a:noFill/>
              </a:ln>
              <a:solidFill>
                <a:srgbClr val="FFFFFF"/>
              </a:solidFill>
              <a:effectLst/>
              <a:uLnTx/>
              <a:uFillTx/>
              <a:latin typeface="Average"/>
              <a:ea typeface="Average"/>
              <a:cs typeface="Average"/>
              <a:sym typeface="Average"/>
            </a:endParaRPr>
          </a:p>
        </p:txBody>
      </p:sp>
      <p:sp>
        <p:nvSpPr>
          <p:cNvPr id="92" name="Google Shape;92;p5"/>
          <p:cNvSpPr/>
          <p:nvPr/>
        </p:nvSpPr>
        <p:spPr>
          <a:xfrm>
            <a:off x="3142800" y="4093600"/>
            <a:ext cx="2858400" cy="970500"/>
          </a:xfrm>
          <a:prstGeom prst="roundRect">
            <a:avLst>
              <a:gd name="adj" fmla="val 16667"/>
            </a:avLst>
          </a:prstGeom>
          <a:solidFill>
            <a:schemeClr val="bg1">
              <a:lumMod val="60000"/>
              <a:lumOff val="40000"/>
            </a:schemeClr>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600" b="0" i="0" u="none" strike="noStrike" kern="0" cap="none" spc="0" normalizeH="0" baseline="0" noProof="0" dirty="0">
                <a:ln>
                  <a:noFill/>
                </a:ln>
                <a:solidFill>
                  <a:schemeClr val="bg1">
                    <a:lumMod val="50000"/>
                  </a:schemeClr>
                </a:solidFill>
                <a:effectLst/>
                <a:uLnTx/>
                <a:uFillTx/>
                <a:latin typeface="Average"/>
                <a:ea typeface="Average"/>
                <a:cs typeface="Average"/>
                <a:sym typeface="Average"/>
              </a:rPr>
              <a:t>The de-identified data can be used for queries. More departments will be added.</a:t>
            </a:r>
            <a:endParaRPr kumimoji="0" sz="1600" b="0" i="0" u="none" strike="noStrike" kern="0" cap="none" spc="0" normalizeH="0" baseline="0" noProof="0" dirty="0">
              <a:ln>
                <a:noFill/>
              </a:ln>
              <a:solidFill>
                <a:schemeClr val="bg1">
                  <a:lumMod val="50000"/>
                </a:schemeClr>
              </a:solidFill>
              <a:effectLst/>
              <a:uLnTx/>
              <a:uFillTx/>
              <a:latin typeface="Average"/>
              <a:ea typeface="Average"/>
              <a:cs typeface="Average"/>
              <a:sym typeface="Average"/>
            </a:endParaRPr>
          </a:p>
        </p:txBody>
      </p:sp>
      <p:sp>
        <p:nvSpPr>
          <p:cNvPr id="93" name="Google Shape;93;p5"/>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CACACA"/>
                </a:solidFill>
                <a:effectLst/>
                <a:uLnTx/>
                <a:uFillTx/>
                <a:latin typeface="Average"/>
                <a:sym typeface="Average"/>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12</a:t>
            </a:fld>
            <a:endParaRPr kumimoji="0" sz="1000" b="0" i="0" u="none" strike="noStrike" kern="0" cap="none" spc="0" normalizeH="0" baseline="0" noProof="0" dirty="0">
              <a:ln>
                <a:noFill/>
              </a:ln>
              <a:solidFill>
                <a:srgbClr val="CACACA"/>
              </a:solidFill>
              <a:effectLst/>
              <a:uLnTx/>
              <a:uFillTx/>
              <a:latin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6"/>
          <p:cNvSpPr txBox="1">
            <a:spLocks noGrp="1"/>
          </p:cNvSpPr>
          <p:nvPr>
            <p:ph type="title"/>
          </p:nvPr>
        </p:nvSpPr>
        <p:spPr>
          <a:xfrm>
            <a:off x="351450" y="19065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Takeaways</a:t>
            </a:r>
            <a:endParaRPr dirty="0"/>
          </a:p>
        </p:txBody>
      </p:sp>
      <p:grpSp>
        <p:nvGrpSpPr>
          <p:cNvPr id="100" name="Google Shape;100;p6">
            <a:extLst>
              <a:ext uri="{C183D7F6-B498-43B3-948B-1728B52AA6E4}">
                <adec:decorative xmlns:adec="http://schemas.microsoft.com/office/drawing/2017/decorative" val="1"/>
              </a:ext>
            </a:extLst>
          </p:cNvPr>
          <p:cNvGrpSpPr/>
          <p:nvPr/>
        </p:nvGrpSpPr>
        <p:grpSpPr>
          <a:xfrm>
            <a:off x="1588316" y="835307"/>
            <a:ext cx="2486812" cy="2283168"/>
            <a:chOff x="1118234" y="283720"/>
            <a:chExt cx="2090812" cy="3264000"/>
          </a:xfrm>
        </p:grpSpPr>
        <p:sp>
          <p:nvSpPr>
            <p:cNvPr id="101" name="Google Shape;101;p6"/>
            <p:cNvSpPr/>
            <p:nvPr/>
          </p:nvSpPr>
          <p:spPr>
            <a:xfrm>
              <a:off x="1178646" y="283720"/>
              <a:ext cx="2030400" cy="3264000"/>
            </a:xfrm>
            <a:prstGeom prst="rect">
              <a:avLst/>
            </a:prstGeom>
            <a:solidFill>
              <a:schemeClr val="accen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616161"/>
                </a:solidFill>
                <a:effectLst/>
                <a:uLnTx/>
                <a:uFillTx/>
                <a:latin typeface="Average"/>
                <a:ea typeface="Average"/>
                <a:cs typeface="Average"/>
                <a:sym typeface="Average"/>
              </a:endParaRPr>
            </a:p>
          </p:txBody>
        </p:sp>
        <p:sp>
          <p:nvSpPr>
            <p:cNvPr id="102" name="Google Shape;102;p6"/>
            <p:cNvSpPr/>
            <p:nvPr/>
          </p:nvSpPr>
          <p:spPr>
            <a:xfrm>
              <a:off x="1118234" y="341749"/>
              <a:ext cx="2048100" cy="1312200"/>
            </a:xfrm>
            <a:prstGeom prst="rect">
              <a:avLst/>
            </a:prstGeom>
            <a:solidFill>
              <a:srgbClr val="FFFFFF"/>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616161"/>
                </a:solidFill>
                <a:effectLst/>
                <a:uLnTx/>
                <a:uFillTx/>
                <a:latin typeface="Average"/>
                <a:ea typeface="Average"/>
                <a:cs typeface="Average"/>
                <a:sym typeface="Average"/>
              </a:endParaRPr>
            </a:p>
          </p:txBody>
        </p:sp>
        <p:sp>
          <p:nvSpPr>
            <p:cNvPr id="103" name="Google Shape;103;p6"/>
            <p:cNvSpPr/>
            <p:nvPr/>
          </p:nvSpPr>
          <p:spPr>
            <a:xfrm>
              <a:off x="1233842" y="470603"/>
              <a:ext cx="1815000" cy="1072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 sz="1800" b="1" i="0" u="none" strike="noStrike" kern="0" cap="none" spc="0" normalizeH="0" baseline="0" noProof="0" dirty="0">
                  <a:ln>
                    <a:noFill/>
                  </a:ln>
                  <a:solidFill>
                    <a:srgbClr val="616161"/>
                  </a:solidFill>
                  <a:effectLst/>
                  <a:uLnTx/>
                  <a:uFillTx/>
                  <a:latin typeface="Average"/>
                  <a:ea typeface="Average"/>
                  <a:cs typeface="Average"/>
                  <a:sym typeface="Average"/>
                </a:rPr>
                <a:t>Burning Glass API</a:t>
              </a:r>
              <a:endParaRPr kumimoji="0" sz="1800" b="1" i="0" u="none" strike="noStrike" kern="0" cap="none" spc="0" normalizeH="0" baseline="0" noProof="0" dirty="0">
                <a:ln>
                  <a:noFill/>
                </a:ln>
                <a:solidFill>
                  <a:srgbClr val="616161"/>
                </a:solidFill>
                <a:effectLst/>
                <a:uLnTx/>
                <a:uFillTx/>
                <a:latin typeface="Average"/>
                <a:ea typeface="Average"/>
                <a:cs typeface="Average"/>
                <a:sym typeface="Average"/>
              </a:endParaRPr>
            </a:p>
          </p:txBody>
        </p:sp>
        <p:sp>
          <p:nvSpPr>
            <p:cNvPr id="104" name="Google Shape;104;p6"/>
            <p:cNvSpPr/>
            <p:nvPr/>
          </p:nvSpPr>
          <p:spPr>
            <a:xfrm rot="5400000">
              <a:off x="1947731" y="1598166"/>
              <a:ext cx="389100" cy="278100"/>
            </a:xfrm>
            <a:prstGeom prst="rightArrow">
              <a:avLst>
                <a:gd name="adj1" fmla="val 34239"/>
                <a:gd name="adj2" fmla="val 57035"/>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616161"/>
                </a:solidFill>
                <a:effectLst/>
                <a:uLnTx/>
                <a:uFillTx/>
                <a:latin typeface="Average"/>
                <a:ea typeface="Average"/>
                <a:cs typeface="Average"/>
                <a:sym typeface="Average"/>
              </a:endParaRPr>
            </a:p>
          </p:txBody>
        </p:sp>
        <p:sp>
          <p:nvSpPr>
            <p:cNvPr id="105" name="Google Shape;105;p6"/>
            <p:cNvSpPr/>
            <p:nvPr/>
          </p:nvSpPr>
          <p:spPr>
            <a:xfrm>
              <a:off x="1126141" y="1942368"/>
              <a:ext cx="2030400" cy="1414200"/>
            </a:xfrm>
            <a:prstGeom prst="rect">
              <a:avLst/>
            </a:prstGeom>
            <a:noFill/>
            <a:ln>
              <a:noFill/>
            </a:ln>
          </p:spPr>
          <p:txBody>
            <a:bodyPr spcFirstLastPara="1" wrap="square" lIns="91425" tIns="91425" rIns="91425" bIns="91425" anchor="t" anchorCtr="0">
              <a:noAutofit/>
            </a:bodyPr>
            <a:lstStyle/>
            <a:p>
              <a:pPr marL="457200" marR="0" lvl="0" indent="-279400" algn="l" defTabSz="914400" rtl="0" eaLnBrk="1" fontAlgn="auto" latinLnBrk="0" hangingPunct="1">
                <a:lnSpc>
                  <a:spcPct val="100000"/>
                </a:lnSpc>
                <a:spcBef>
                  <a:spcPts val="0"/>
                </a:spcBef>
                <a:spcAft>
                  <a:spcPts val="0"/>
                </a:spcAft>
                <a:buClr>
                  <a:srgbClr val="FFFFFF"/>
                </a:buClr>
                <a:buSzPts val="800"/>
                <a:buFont typeface="Average"/>
                <a:buChar char="●"/>
                <a:tabLst/>
                <a:defRPr/>
              </a:pPr>
              <a:r>
                <a:rPr kumimoji="0" lang="en" sz="1300" b="1" i="0" u="none" strike="noStrike" kern="0" cap="none" spc="0" normalizeH="0" baseline="0" noProof="0">
                  <a:ln>
                    <a:noFill/>
                  </a:ln>
                  <a:solidFill>
                    <a:srgbClr val="FFFFFF"/>
                  </a:solidFill>
                  <a:effectLst/>
                  <a:uLnTx/>
                  <a:uFillTx/>
                  <a:latin typeface="Average"/>
                  <a:ea typeface="Average"/>
                  <a:cs typeface="Average"/>
                  <a:sym typeface="Average"/>
                </a:rPr>
                <a:t>Match job seekers to training</a:t>
              </a:r>
              <a:endParaRPr kumimoji="0" sz="1300" b="1" i="0" u="none" strike="noStrike" kern="0" cap="none" spc="0" normalizeH="0" baseline="0" noProof="0" dirty="0">
                <a:ln>
                  <a:noFill/>
                </a:ln>
                <a:solidFill>
                  <a:srgbClr val="FFFFFF"/>
                </a:solidFill>
                <a:effectLst/>
                <a:uLnTx/>
                <a:uFillTx/>
                <a:latin typeface="Average"/>
                <a:ea typeface="Average"/>
                <a:cs typeface="Average"/>
                <a:sym typeface="Average"/>
              </a:endParaRPr>
            </a:p>
            <a:p>
              <a:pPr marL="457200" marR="0" lvl="0" indent="-279400" algn="l" defTabSz="914400" rtl="0" eaLnBrk="1" fontAlgn="auto" latinLnBrk="0" hangingPunct="1">
                <a:lnSpc>
                  <a:spcPct val="100000"/>
                </a:lnSpc>
                <a:spcBef>
                  <a:spcPts val="0"/>
                </a:spcBef>
                <a:spcAft>
                  <a:spcPts val="0"/>
                </a:spcAft>
                <a:buClr>
                  <a:srgbClr val="FFFFFF"/>
                </a:buClr>
                <a:buSzPts val="800"/>
                <a:buFont typeface="Average"/>
                <a:buChar char="●"/>
                <a:tabLst/>
                <a:defRPr/>
              </a:pPr>
              <a:r>
                <a:rPr kumimoji="0" lang="en" sz="1300" b="1" i="0" u="none" strike="noStrike" kern="0" cap="none" spc="0" normalizeH="0" baseline="0" noProof="0">
                  <a:ln>
                    <a:noFill/>
                  </a:ln>
                  <a:solidFill>
                    <a:srgbClr val="FFFFFF"/>
                  </a:solidFill>
                  <a:effectLst/>
                  <a:uLnTx/>
                  <a:uFillTx/>
                  <a:latin typeface="Average"/>
                  <a:ea typeface="Average"/>
                  <a:cs typeface="Average"/>
                  <a:sym typeface="Average"/>
                </a:rPr>
                <a:t>Match job seekers to employment</a:t>
              </a:r>
              <a:endParaRPr kumimoji="0" sz="1300" b="1" i="0" u="none" strike="noStrike" kern="0" cap="none" spc="0" normalizeH="0" baseline="0" noProof="0" dirty="0">
                <a:ln>
                  <a:noFill/>
                </a:ln>
                <a:solidFill>
                  <a:srgbClr val="FFFFFF"/>
                </a:solidFill>
                <a:effectLst/>
                <a:uLnTx/>
                <a:uFillTx/>
                <a:latin typeface="Average"/>
                <a:ea typeface="Average"/>
                <a:cs typeface="Average"/>
                <a:sym typeface="Average"/>
              </a:endParaRPr>
            </a:p>
            <a:p>
              <a:pPr marL="0" marR="0" lvl="0" indent="0" algn="l" defTabSz="914400" rtl="0" eaLnBrk="1" fontAlgn="auto" latinLnBrk="0" hangingPunct="1">
                <a:lnSpc>
                  <a:spcPct val="115000"/>
                </a:lnSpc>
                <a:spcBef>
                  <a:spcPts val="0"/>
                </a:spcBef>
                <a:spcAft>
                  <a:spcPts val="0"/>
                </a:spcAft>
                <a:buClr>
                  <a:srgbClr val="000000"/>
                </a:buClr>
                <a:buSzPts val="800"/>
                <a:buFont typeface="Arial"/>
                <a:buNone/>
                <a:tabLst/>
                <a:defRPr/>
              </a:pPr>
              <a:endParaRPr kumimoji="0" sz="800" b="1" i="0" u="none" strike="noStrike" kern="0" cap="none" spc="0" normalizeH="0" baseline="0" noProof="0" dirty="0">
                <a:ln>
                  <a:noFill/>
                </a:ln>
                <a:solidFill>
                  <a:srgbClr val="616161"/>
                </a:solidFill>
                <a:effectLst/>
                <a:uLnTx/>
                <a:uFillTx/>
                <a:latin typeface="Average"/>
                <a:ea typeface="Average"/>
                <a:cs typeface="Average"/>
                <a:sym typeface="Average"/>
              </a:endParaRPr>
            </a:p>
          </p:txBody>
        </p:sp>
      </p:grpSp>
      <p:grpSp>
        <p:nvGrpSpPr>
          <p:cNvPr id="106" name="Google Shape;106;p6">
            <a:extLst>
              <a:ext uri="{C183D7F6-B498-43B3-948B-1728B52AA6E4}">
                <adec:decorative xmlns:adec="http://schemas.microsoft.com/office/drawing/2017/decorative" val="1"/>
              </a:ext>
            </a:extLst>
          </p:cNvPr>
          <p:cNvGrpSpPr/>
          <p:nvPr/>
        </p:nvGrpSpPr>
        <p:grpSpPr>
          <a:xfrm>
            <a:off x="5068874" y="845792"/>
            <a:ext cx="2486832" cy="2283152"/>
            <a:chOff x="1118214" y="283731"/>
            <a:chExt cx="2090829" cy="3255600"/>
          </a:xfrm>
        </p:grpSpPr>
        <p:sp>
          <p:nvSpPr>
            <p:cNvPr id="107" name="Google Shape;107;p6"/>
            <p:cNvSpPr/>
            <p:nvPr/>
          </p:nvSpPr>
          <p:spPr>
            <a:xfrm>
              <a:off x="1178643" y="283731"/>
              <a:ext cx="2030400" cy="3255600"/>
            </a:xfrm>
            <a:prstGeom prst="rect">
              <a:avLst/>
            </a:prstGeom>
            <a:solidFill>
              <a:schemeClr val="accen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verage"/>
                <a:ea typeface="Average"/>
                <a:cs typeface="Average"/>
                <a:sym typeface="Average"/>
              </a:endParaRPr>
            </a:p>
          </p:txBody>
        </p:sp>
        <p:sp>
          <p:nvSpPr>
            <p:cNvPr id="108" name="Google Shape;108;p6"/>
            <p:cNvSpPr/>
            <p:nvPr/>
          </p:nvSpPr>
          <p:spPr>
            <a:xfrm>
              <a:off x="1118214" y="341750"/>
              <a:ext cx="2048100" cy="1309800"/>
            </a:xfrm>
            <a:prstGeom prst="rect">
              <a:avLst/>
            </a:prstGeom>
            <a:solidFill>
              <a:srgbClr val="FFFFFF"/>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verage"/>
                <a:ea typeface="Average"/>
                <a:cs typeface="Average"/>
                <a:sym typeface="Average"/>
              </a:endParaRPr>
            </a:p>
          </p:txBody>
        </p:sp>
        <p:sp>
          <p:nvSpPr>
            <p:cNvPr id="109" name="Google Shape;109;p6"/>
            <p:cNvSpPr/>
            <p:nvPr/>
          </p:nvSpPr>
          <p:spPr>
            <a:xfrm>
              <a:off x="1233860" y="470599"/>
              <a:ext cx="1815000" cy="1052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 sz="1800" b="1" i="0" u="none" strike="noStrike" kern="0" cap="none" spc="0" normalizeH="0" baseline="0" noProof="0">
                  <a:ln>
                    <a:noFill/>
                  </a:ln>
                  <a:solidFill>
                    <a:srgbClr val="616161"/>
                  </a:solidFill>
                  <a:effectLst/>
                  <a:uLnTx/>
                  <a:uFillTx/>
                  <a:latin typeface="Average"/>
                  <a:ea typeface="Average"/>
                  <a:cs typeface="Average"/>
                  <a:sym typeface="Average"/>
                </a:rPr>
                <a:t>Research Data Lake</a:t>
              </a:r>
              <a:endParaRPr kumimoji="0" sz="4000" b="1" i="0" u="none" strike="noStrike" kern="0" cap="none" spc="0" normalizeH="0" baseline="0" noProof="0" dirty="0">
                <a:ln>
                  <a:noFill/>
                </a:ln>
                <a:solidFill>
                  <a:srgbClr val="616161"/>
                </a:solidFill>
                <a:effectLst/>
                <a:uLnTx/>
                <a:uFillTx/>
                <a:latin typeface="Average"/>
                <a:ea typeface="Average"/>
                <a:cs typeface="Average"/>
                <a:sym typeface="Average"/>
              </a:endParaRPr>
            </a:p>
          </p:txBody>
        </p:sp>
        <p:sp>
          <p:nvSpPr>
            <p:cNvPr id="110" name="Google Shape;110;p6"/>
            <p:cNvSpPr/>
            <p:nvPr/>
          </p:nvSpPr>
          <p:spPr>
            <a:xfrm rot="5400000">
              <a:off x="1969076" y="1578109"/>
              <a:ext cx="389100" cy="278100"/>
            </a:xfrm>
            <a:prstGeom prst="rightArrow">
              <a:avLst>
                <a:gd name="adj1" fmla="val 34239"/>
                <a:gd name="adj2" fmla="val 57035"/>
              </a:avLst>
            </a:pr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verage"/>
                <a:ea typeface="Average"/>
                <a:cs typeface="Average"/>
                <a:sym typeface="Average"/>
              </a:endParaRPr>
            </a:p>
          </p:txBody>
        </p:sp>
      </p:grpSp>
      <p:sp>
        <p:nvSpPr>
          <p:cNvPr id="111" name="Google Shape;111;p6"/>
          <p:cNvSpPr/>
          <p:nvPr/>
        </p:nvSpPr>
        <p:spPr>
          <a:xfrm>
            <a:off x="5206424" y="1961794"/>
            <a:ext cx="2298460" cy="1010400"/>
          </a:xfrm>
          <a:prstGeom prst="rect">
            <a:avLst/>
          </a:prstGeom>
          <a:noFill/>
          <a:ln>
            <a:noFill/>
          </a:ln>
        </p:spPr>
        <p:txBody>
          <a:bodyPr spcFirstLastPara="1" wrap="square" lIns="91425" tIns="91425" rIns="91425" bIns="91425" anchor="t" anchorCtr="0">
            <a:noAutofit/>
          </a:bodyPr>
          <a:lstStyle/>
          <a:p>
            <a:pPr marL="457200" marR="0" lvl="0" indent="-279400" algn="l" defTabSz="914400" rtl="0" eaLnBrk="1" fontAlgn="auto" latinLnBrk="0" hangingPunct="1">
              <a:lnSpc>
                <a:spcPct val="100000"/>
              </a:lnSpc>
              <a:spcBef>
                <a:spcPts val="0"/>
              </a:spcBef>
              <a:spcAft>
                <a:spcPts val="0"/>
              </a:spcAft>
              <a:buClr>
                <a:srgbClr val="FFFFFF"/>
              </a:buClr>
              <a:buSzPts val="800"/>
              <a:buFont typeface="Average"/>
              <a:buChar char="●"/>
              <a:tabLst/>
              <a:defRPr/>
            </a:pPr>
            <a:r>
              <a:rPr kumimoji="0" lang="en" sz="1300" b="1" i="0" u="none" strike="noStrike" kern="0" cap="none" spc="0" normalizeH="0" baseline="0" noProof="0" dirty="0">
                <a:ln>
                  <a:noFill/>
                </a:ln>
                <a:solidFill>
                  <a:srgbClr val="FFFFFF"/>
                </a:solidFill>
                <a:effectLst/>
                <a:uLnTx/>
                <a:uFillTx/>
                <a:latin typeface="Average"/>
                <a:ea typeface="Average"/>
                <a:cs typeface="Average"/>
                <a:sym typeface="Average"/>
              </a:rPr>
              <a:t>Combined, de-identified data from different departments</a:t>
            </a:r>
            <a:endParaRPr kumimoji="0" sz="1300" b="1" i="0" u="none" strike="noStrike" kern="0" cap="none" spc="0" normalizeH="0" baseline="0" noProof="0" dirty="0">
              <a:ln>
                <a:noFill/>
              </a:ln>
              <a:solidFill>
                <a:srgbClr val="FFFFFF"/>
              </a:solidFill>
              <a:effectLst/>
              <a:uLnTx/>
              <a:uFillTx/>
              <a:latin typeface="Average"/>
              <a:ea typeface="Average"/>
              <a:cs typeface="Average"/>
              <a:sym typeface="Average"/>
            </a:endParaRPr>
          </a:p>
          <a:p>
            <a:pPr marL="457200" marR="0" lvl="0" indent="-279400" algn="l" defTabSz="914400" rtl="0" eaLnBrk="1" fontAlgn="auto" latinLnBrk="0" hangingPunct="1">
              <a:lnSpc>
                <a:spcPct val="100000"/>
              </a:lnSpc>
              <a:spcBef>
                <a:spcPts val="0"/>
              </a:spcBef>
              <a:spcAft>
                <a:spcPts val="0"/>
              </a:spcAft>
              <a:buClr>
                <a:srgbClr val="FFFFFF"/>
              </a:buClr>
              <a:buSzPts val="800"/>
              <a:buFont typeface="Average"/>
              <a:buChar char="●"/>
              <a:tabLst/>
              <a:defRPr/>
            </a:pPr>
            <a:r>
              <a:rPr kumimoji="0" lang="en" sz="1300" b="1" i="0" u="none" strike="noStrike" kern="0" cap="none" spc="0" normalizeH="0" baseline="0" noProof="0" dirty="0">
                <a:ln>
                  <a:noFill/>
                </a:ln>
                <a:solidFill>
                  <a:srgbClr val="FFFFFF"/>
                </a:solidFill>
                <a:effectLst/>
                <a:uLnTx/>
                <a:uFillTx/>
                <a:latin typeface="Average"/>
                <a:ea typeface="Average"/>
                <a:cs typeface="Average"/>
                <a:sym typeface="Average"/>
              </a:rPr>
              <a:t>Use queries to make informed decisions</a:t>
            </a:r>
            <a:endParaRPr kumimoji="0" sz="1300" b="1" i="0" u="none" strike="noStrike" kern="0" cap="none" spc="0" normalizeH="0" baseline="0" noProof="0" dirty="0">
              <a:ln>
                <a:noFill/>
              </a:ln>
              <a:solidFill>
                <a:srgbClr val="FFFFFF"/>
              </a:solidFill>
              <a:effectLst/>
              <a:uLnTx/>
              <a:uFillTx/>
              <a:latin typeface="Average"/>
              <a:ea typeface="Average"/>
              <a:cs typeface="Average"/>
              <a:sym typeface="Average"/>
            </a:endParaRPr>
          </a:p>
          <a:p>
            <a:pPr marL="0" marR="0" lvl="0" indent="0" algn="l" defTabSz="914400" rtl="0" eaLnBrk="1" fontAlgn="auto" latinLnBrk="0" hangingPunct="1">
              <a:lnSpc>
                <a:spcPct val="115000"/>
              </a:lnSpc>
              <a:spcBef>
                <a:spcPts val="0"/>
              </a:spcBef>
              <a:spcAft>
                <a:spcPts val="0"/>
              </a:spcAft>
              <a:buClr>
                <a:srgbClr val="000000"/>
              </a:buClr>
              <a:buSzPts val="800"/>
              <a:buFont typeface="Arial"/>
              <a:buNone/>
              <a:tabLst/>
              <a:defRPr/>
            </a:pPr>
            <a:endParaRPr kumimoji="0" sz="800" b="1" i="0" u="none" strike="noStrike" kern="0" cap="none" spc="0" normalizeH="0" baseline="0" noProof="0" dirty="0">
              <a:ln>
                <a:noFill/>
              </a:ln>
              <a:solidFill>
                <a:srgbClr val="616161"/>
              </a:solidFill>
              <a:effectLst/>
              <a:uLnTx/>
              <a:uFillTx/>
              <a:latin typeface="Average"/>
              <a:ea typeface="Average"/>
              <a:cs typeface="Average"/>
              <a:sym typeface="Average"/>
            </a:endParaRPr>
          </a:p>
        </p:txBody>
      </p:sp>
      <p:sp>
        <p:nvSpPr>
          <p:cNvPr id="112" name="Google Shape;112;p6">
            <a:extLst>
              <a:ext uri="{C183D7F6-B498-43B3-948B-1728B52AA6E4}">
                <adec:decorative xmlns:adec="http://schemas.microsoft.com/office/drawing/2017/decorative" val="1"/>
              </a:ext>
            </a:extLst>
          </p:cNvPr>
          <p:cNvSpPr/>
          <p:nvPr/>
        </p:nvSpPr>
        <p:spPr>
          <a:xfrm>
            <a:off x="1859225" y="3317675"/>
            <a:ext cx="5466300" cy="1514100"/>
          </a:xfrm>
          <a:prstGeom prst="roundRect">
            <a:avLst>
              <a:gd name="adj" fmla="val 16667"/>
            </a:avLst>
          </a:prstGeom>
          <a:solidFill>
            <a:schemeClr val="lt2"/>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3" name="Google Shape;113;p6"/>
          <p:cNvSpPr txBox="1"/>
          <p:nvPr/>
        </p:nvSpPr>
        <p:spPr>
          <a:xfrm>
            <a:off x="1883225" y="3344075"/>
            <a:ext cx="5457000" cy="104641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dirty="0">
                <a:ln>
                  <a:noFill/>
                </a:ln>
                <a:solidFill>
                  <a:srgbClr val="37474F"/>
                </a:solidFill>
                <a:effectLst/>
                <a:uLnTx/>
                <a:uFillTx/>
                <a:latin typeface="Average"/>
                <a:ea typeface="Average"/>
                <a:cs typeface="Average"/>
                <a:sym typeface="Average"/>
              </a:rPr>
              <a:t>Next Steps</a:t>
            </a:r>
            <a:endParaRPr kumimoji="0" sz="1400" b="0" i="0" u="none" strike="noStrike" kern="0" cap="none" spc="0" normalizeH="0" baseline="0" noProof="0" dirty="0">
              <a:ln>
                <a:noFill/>
              </a:ln>
              <a:solidFill>
                <a:srgbClr val="37474F"/>
              </a:solidFill>
              <a:effectLst/>
              <a:uLnTx/>
              <a:uFillTx/>
              <a:latin typeface="Average"/>
              <a:ea typeface="Average"/>
              <a:cs typeface="Average"/>
              <a:sym typeface="Average"/>
            </a:endParaRPr>
          </a:p>
          <a:p>
            <a:pPr marL="457200" marR="0" lvl="0" indent="-317500" algn="l" defTabSz="914400" rtl="0" eaLnBrk="1" fontAlgn="auto" latinLnBrk="0" hangingPunct="1">
              <a:lnSpc>
                <a:spcPct val="100000"/>
              </a:lnSpc>
              <a:spcBef>
                <a:spcPts val="0"/>
              </a:spcBef>
              <a:spcAft>
                <a:spcPts val="0"/>
              </a:spcAft>
              <a:buClr>
                <a:srgbClr val="37474F"/>
              </a:buClr>
              <a:buSzPts val="1400"/>
              <a:buFont typeface="Average"/>
              <a:buChar char="●"/>
              <a:tabLst/>
              <a:defRPr/>
            </a:pPr>
            <a:r>
              <a:rPr kumimoji="0" lang="en" sz="1400" b="0" i="0" u="none" strike="noStrike" kern="0" cap="none" spc="0" normalizeH="0" baseline="0" noProof="0" dirty="0">
                <a:ln>
                  <a:noFill/>
                </a:ln>
                <a:solidFill>
                  <a:srgbClr val="37474F"/>
                </a:solidFill>
                <a:effectLst/>
                <a:uLnTx/>
                <a:uFillTx/>
                <a:latin typeface="Average"/>
                <a:ea typeface="Average"/>
                <a:cs typeface="Average"/>
                <a:sym typeface="Average"/>
              </a:rPr>
              <a:t>Build the data lake and add the data from CDLE and CDHE.</a:t>
            </a:r>
            <a:endParaRPr kumimoji="0" sz="1400" b="0" i="0" u="none" strike="noStrike" kern="0" cap="none" spc="0" normalizeH="0" baseline="0" noProof="0" dirty="0">
              <a:ln>
                <a:noFill/>
              </a:ln>
              <a:solidFill>
                <a:srgbClr val="37474F"/>
              </a:solidFill>
              <a:effectLst/>
              <a:uLnTx/>
              <a:uFillTx/>
              <a:latin typeface="Average"/>
              <a:ea typeface="Average"/>
              <a:cs typeface="Average"/>
              <a:sym typeface="Average"/>
            </a:endParaRPr>
          </a:p>
          <a:p>
            <a:pPr marL="457200" marR="0" lvl="0" indent="-317500" algn="l" defTabSz="914400" rtl="0" eaLnBrk="1" fontAlgn="auto" latinLnBrk="0" hangingPunct="1">
              <a:lnSpc>
                <a:spcPct val="100000"/>
              </a:lnSpc>
              <a:spcBef>
                <a:spcPts val="0"/>
              </a:spcBef>
              <a:spcAft>
                <a:spcPts val="0"/>
              </a:spcAft>
              <a:buClr>
                <a:srgbClr val="37474F"/>
              </a:buClr>
              <a:buSzPts val="1400"/>
              <a:buFont typeface="Average"/>
              <a:buChar char="●"/>
              <a:tabLst/>
              <a:defRPr/>
            </a:pPr>
            <a:r>
              <a:rPr kumimoji="0" lang="en" sz="1400" b="0" i="0" u="none" strike="noStrike" kern="0" cap="none" spc="0" normalizeH="0" baseline="0" noProof="0" dirty="0">
                <a:ln>
                  <a:noFill/>
                </a:ln>
                <a:solidFill>
                  <a:srgbClr val="37474F"/>
                </a:solidFill>
                <a:effectLst/>
                <a:uLnTx/>
                <a:uFillTx/>
                <a:latin typeface="Average"/>
                <a:ea typeface="Average"/>
                <a:cs typeface="Average"/>
                <a:sym typeface="Average"/>
              </a:rPr>
              <a:t>Add Burning Glass skills data to Connecting Colorado/ETPL.</a:t>
            </a:r>
            <a:endParaRPr kumimoji="0" sz="1400" b="0" i="0" u="none" strike="noStrike" kern="0" cap="none" spc="0" normalizeH="0" baseline="0" noProof="0" dirty="0">
              <a:ln>
                <a:noFill/>
              </a:ln>
              <a:solidFill>
                <a:srgbClr val="37474F"/>
              </a:solidFill>
              <a:effectLst/>
              <a:uLnTx/>
              <a:uFillTx/>
              <a:latin typeface="Average"/>
              <a:ea typeface="Average"/>
              <a:cs typeface="Average"/>
              <a:sym typeface="Average"/>
            </a:endParaRPr>
          </a:p>
          <a:p>
            <a:pPr marL="457200" marR="0" lvl="0" indent="-317500" algn="l" defTabSz="914400" rtl="0" eaLnBrk="1" fontAlgn="auto" latinLnBrk="0" hangingPunct="1">
              <a:lnSpc>
                <a:spcPct val="100000"/>
              </a:lnSpc>
              <a:spcBef>
                <a:spcPts val="0"/>
              </a:spcBef>
              <a:spcAft>
                <a:spcPts val="0"/>
              </a:spcAft>
              <a:buClr>
                <a:srgbClr val="37474F"/>
              </a:buClr>
              <a:buSzPts val="1400"/>
              <a:buFont typeface="Average"/>
              <a:buChar char="●"/>
              <a:tabLst/>
              <a:defRPr/>
            </a:pPr>
            <a:r>
              <a:rPr kumimoji="0" lang="en" sz="1400" b="0" i="0" u="none" strike="noStrike" kern="0" cap="none" spc="0" normalizeH="0" baseline="0" noProof="0" dirty="0">
                <a:ln>
                  <a:noFill/>
                </a:ln>
                <a:solidFill>
                  <a:srgbClr val="37474F"/>
                </a:solidFill>
                <a:effectLst/>
                <a:uLnTx/>
                <a:uFillTx/>
                <a:latin typeface="Average"/>
                <a:ea typeface="Average"/>
                <a:cs typeface="Average"/>
                <a:sym typeface="Average"/>
              </a:rPr>
              <a:t>Get additional departments to add to the data lake.</a:t>
            </a:r>
            <a:endParaRPr kumimoji="0" sz="1400" b="0" i="0" u="none" strike="noStrike" kern="0" cap="none" spc="0" normalizeH="0" baseline="0" noProof="0" dirty="0">
              <a:ln>
                <a:noFill/>
              </a:ln>
              <a:solidFill>
                <a:srgbClr val="37474F"/>
              </a:solidFill>
              <a:effectLst/>
              <a:uLnTx/>
              <a:uFillTx/>
              <a:latin typeface="Average"/>
              <a:ea typeface="Average"/>
              <a:cs typeface="Average"/>
              <a:sym typeface="Average"/>
            </a:endParaRPr>
          </a:p>
        </p:txBody>
      </p:sp>
      <p:sp>
        <p:nvSpPr>
          <p:cNvPr id="114" name="Google Shape;114;p6"/>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CACACA"/>
                </a:solidFill>
                <a:effectLst/>
                <a:uLnTx/>
                <a:uFillTx/>
                <a:latin typeface="Average"/>
                <a:sym typeface="Average"/>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13</a:t>
            </a:fld>
            <a:endParaRPr kumimoji="0" sz="1000" b="0" i="0" u="none" strike="noStrike" kern="0" cap="none" spc="0" normalizeH="0" baseline="0" noProof="0" dirty="0">
              <a:ln>
                <a:noFill/>
              </a:ln>
              <a:solidFill>
                <a:srgbClr val="CACACA"/>
              </a:solidFill>
              <a:effectLst/>
              <a:uLnTx/>
              <a:uFillTx/>
              <a:latin typeface="Average"/>
              <a:sym typeface="Averag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7"/>
          <p:cNvSpPr txBox="1">
            <a:spLocks noGrp="1"/>
          </p:cNvSpPr>
          <p:nvPr>
            <p:ph type="title"/>
          </p:nvPr>
        </p:nvSpPr>
        <p:spPr>
          <a:xfrm>
            <a:off x="311700" y="1255275"/>
            <a:ext cx="8520600" cy="1890600"/>
          </a:xfrm>
          <a:prstGeom prst="rect">
            <a:avLst/>
          </a:prstGeom>
          <a:noFill/>
          <a:ln>
            <a:noFill/>
          </a:ln>
        </p:spPr>
        <p:txBody>
          <a:bodyPr spcFirstLastPara="1" wrap="square" lIns="91425" tIns="91425" rIns="91425" bIns="91425" anchor="b" anchorCtr="0">
            <a:normAutofit fontScale="90000"/>
          </a:bodyPr>
          <a:lstStyle/>
          <a:p>
            <a:pPr marL="0" lvl="0" indent="0" algn="l" rtl="0">
              <a:lnSpc>
                <a:spcPct val="100000"/>
              </a:lnSpc>
              <a:spcBef>
                <a:spcPts val="0"/>
              </a:spcBef>
              <a:spcAft>
                <a:spcPts val="0"/>
              </a:spcAft>
              <a:buSzPts val="12000"/>
              <a:buNone/>
            </a:pPr>
            <a:r>
              <a:rPr lang="en" sz="2400" b="0" i="0" dirty="0">
                <a:solidFill>
                  <a:schemeClr val="tx2"/>
                </a:solidFill>
                <a:latin typeface="Calibri"/>
                <a:ea typeface="Calibri"/>
                <a:cs typeface="Calibri"/>
                <a:sym typeface="Calibri"/>
              </a:rPr>
              <a:t>Through </a:t>
            </a:r>
            <a:r>
              <a:rPr lang="en" sz="2400" dirty="0">
                <a:solidFill>
                  <a:schemeClr val="tx2"/>
                </a:solidFill>
                <a:latin typeface="Calibri"/>
                <a:ea typeface="Calibri"/>
                <a:cs typeface="Calibri"/>
                <a:sym typeface="Calibri"/>
              </a:rPr>
              <a:t>WDQI, Colorado</a:t>
            </a:r>
            <a:r>
              <a:rPr lang="en" sz="2400" b="0" i="0" dirty="0">
                <a:solidFill>
                  <a:schemeClr val="tx2"/>
                </a:solidFill>
                <a:latin typeface="Calibri"/>
                <a:ea typeface="Calibri"/>
                <a:cs typeface="Calibri"/>
                <a:sym typeface="Calibri"/>
              </a:rPr>
              <a:t> will bridge the skills gaps between job seekers, training programs, and employment opportunities and will securely collect, store, analyze, and produce actionable outcomes through data from different and disparate Colorado agencies and divisions.</a:t>
            </a:r>
            <a:endParaRPr sz="2400" dirty="0">
              <a:solidFill>
                <a:schemeClr val="tx2"/>
              </a:solidFill>
            </a:endParaRPr>
          </a:p>
        </p:txBody>
      </p:sp>
      <p:pic>
        <p:nvPicPr>
          <p:cNvPr id="121" name="Google Shape;121;p7" descr="Colorado Department of Labor and Employment Logo">
            <a:hlinkClick r:id="rId3"/>
            <a:extLst>
              <a:ext uri="{C183D7F6-B498-43B3-948B-1728B52AA6E4}">
                <adec:decorative xmlns:adec="http://schemas.microsoft.com/office/drawing/2017/decorative" val="0"/>
              </a:ext>
            </a:extLst>
          </p:cNvPr>
          <p:cNvPicPr preferRelativeResize="0"/>
          <p:nvPr/>
        </p:nvPicPr>
        <p:blipFill rotWithShape="1">
          <a:blip r:embed="rId4">
            <a:alphaModFix/>
          </a:blip>
          <a:srcRect/>
          <a:stretch/>
        </p:blipFill>
        <p:spPr>
          <a:xfrm>
            <a:off x="5980318" y="4392034"/>
            <a:ext cx="2581275" cy="485775"/>
          </a:xfrm>
          <a:prstGeom prst="rect">
            <a:avLst/>
          </a:prstGeom>
          <a:noFill/>
          <a:ln>
            <a:noFill/>
          </a:ln>
        </p:spPr>
      </p:pic>
      <p:sp>
        <p:nvSpPr>
          <p:cNvPr id="120" name="Google Shape;120;p7"/>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CACACA"/>
                </a:solidFill>
                <a:effectLst/>
                <a:uLnTx/>
                <a:uFillTx/>
                <a:latin typeface="Average"/>
                <a:sym typeface="Average"/>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14</a:t>
            </a:fld>
            <a:endParaRPr kumimoji="0" sz="1000" b="0" i="0" u="none" strike="noStrike" kern="0" cap="none" spc="0" normalizeH="0" baseline="0" noProof="0" dirty="0">
              <a:ln>
                <a:noFill/>
              </a:ln>
              <a:solidFill>
                <a:srgbClr val="CACACA"/>
              </a:solidFill>
              <a:effectLst/>
              <a:uLnTx/>
              <a:uFillTx/>
              <a:latin typeface="Average"/>
              <a:sym typeface="Averag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8"/>
          <p:cNvSpPr txBox="1">
            <a:spLocks noGrp="1"/>
          </p:cNvSpPr>
          <p:nvPr>
            <p:ph type="title"/>
          </p:nvPr>
        </p:nvSpPr>
        <p:spPr>
          <a:xfrm>
            <a:off x="311700" y="1255275"/>
            <a:ext cx="8520600" cy="18906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en"/>
              <a:t>Thanks!</a:t>
            </a:r>
            <a:endParaRPr dirty="0"/>
          </a:p>
        </p:txBody>
      </p:sp>
      <p:pic>
        <p:nvPicPr>
          <p:cNvPr id="128" name="Google Shape;128;p8">
            <a:hlinkClick r:id="rId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980318" y="4392034"/>
            <a:ext cx="2581275" cy="485775"/>
          </a:xfrm>
          <a:prstGeom prst="rect">
            <a:avLst/>
          </a:prstGeom>
          <a:noFill/>
          <a:ln>
            <a:noFill/>
          </a:ln>
        </p:spPr>
      </p:pic>
      <p:sp>
        <p:nvSpPr>
          <p:cNvPr id="127" name="Google Shape;127;p8"/>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 sz="1000" b="0" i="0" u="none" strike="noStrike" kern="0" cap="none" spc="0" normalizeH="0" baseline="0" noProof="0">
                <a:ln>
                  <a:noFill/>
                </a:ln>
                <a:solidFill>
                  <a:srgbClr val="CACACA"/>
                </a:solidFill>
                <a:effectLst/>
                <a:uLnTx/>
                <a:uFillTx/>
                <a:latin typeface="Average"/>
                <a:sym typeface="Average"/>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15</a:t>
            </a:fld>
            <a:endParaRPr kumimoji="0" sz="1000" b="0" i="0" u="none" strike="noStrike" kern="0" cap="none" spc="0" normalizeH="0" baseline="0" noProof="0" dirty="0">
              <a:ln>
                <a:noFill/>
              </a:ln>
              <a:solidFill>
                <a:srgbClr val="CACACA"/>
              </a:solidFill>
              <a:effectLst/>
              <a:uLnTx/>
              <a:uFillTx/>
              <a:latin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lvl="0">
              <a:spcBef>
                <a:spcPts val="600"/>
              </a:spcBef>
            </a:pPr>
            <a:r>
              <a:rPr lang="en-US" dirty="0"/>
              <a:t>Illinois</a:t>
            </a:r>
          </a:p>
        </p:txBody>
      </p:sp>
      <p:pic>
        <p:nvPicPr>
          <p:cNvPr id="3" name="Picture 2" descr="Map of the United States highlighting Illinoi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5719" y="152400"/>
            <a:ext cx="3918281" cy="3028949"/>
          </a:xfrm>
          <a:prstGeom prst="rect">
            <a:avLst/>
          </a:prstGeom>
        </p:spPr>
      </p:pic>
      <p:sp>
        <p:nvSpPr>
          <p:cNvPr id="9" name="Text Placeholder 2">
            <a:extLst>
              <a:ext uri="{FF2B5EF4-FFF2-40B4-BE49-F238E27FC236}">
                <a16:creationId xmlns:a16="http://schemas.microsoft.com/office/drawing/2014/main" id="{40899D85-78F9-4AB2-89B4-0FF1468B8478}"/>
              </a:ext>
            </a:extLst>
          </p:cNvPr>
          <p:cNvSpPr>
            <a:spLocks noGrp="1"/>
          </p:cNvSpPr>
          <p:nvPr>
            <p:ph type="body" idx="4294967295"/>
          </p:nvPr>
        </p:nvSpPr>
        <p:spPr>
          <a:xfrm>
            <a:off x="838200" y="3181350"/>
            <a:ext cx="7696200" cy="990600"/>
          </a:xfrm>
        </p:spPr>
        <p:txBody>
          <a:bodyPr>
            <a:normAutofit/>
          </a:bodyPr>
          <a:lstStyle/>
          <a:p>
            <a:pPr indent="-457200">
              <a:lnSpc>
                <a:spcPct val="110000"/>
              </a:lnSpc>
            </a:pPr>
            <a:r>
              <a:rPr lang="en-US" sz="1600" b="1" dirty="0">
                <a:solidFill>
                  <a:srgbClr val="FFFFFF"/>
                </a:solidFill>
              </a:rPr>
              <a:t>Patti Schnoor</a:t>
            </a:r>
            <a:r>
              <a:rPr lang="en-US" sz="1600" dirty="0">
                <a:solidFill>
                  <a:srgbClr val="FFFFFF"/>
                </a:solidFill>
              </a:rPr>
              <a:t>,</a:t>
            </a:r>
            <a:r>
              <a:rPr lang="en-US" sz="1600" b="1" dirty="0">
                <a:solidFill>
                  <a:srgbClr val="FFFFFF"/>
                </a:solidFill>
              </a:rPr>
              <a:t> </a:t>
            </a:r>
            <a:r>
              <a:rPr lang="en-US" sz="1600" dirty="0">
                <a:solidFill>
                  <a:srgbClr val="FFFFFF"/>
                </a:solidFill>
              </a:rPr>
              <a:t>Illinois Department of Commerce and Economic Opportunity, </a:t>
            </a:r>
            <a:br>
              <a:rPr lang="en-US" sz="1600" dirty="0">
                <a:solidFill>
                  <a:srgbClr val="FFFFFF"/>
                </a:solidFill>
              </a:rPr>
            </a:br>
            <a:r>
              <a:rPr lang="en-US" sz="1600" dirty="0">
                <a:solidFill>
                  <a:srgbClr val="FFFFFF"/>
                </a:solidFill>
              </a:rPr>
              <a:t>Office of Employment and Training</a:t>
            </a:r>
          </a:p>
          <a:p>
            <a:pPr indent="-457200">
              <a:lnSpc>
                <a:spcPct val="110000"/>
              </a:lnSpc>
            </a:pPr>
            <a:r>
              <a:rPr lang="en-US" sz="1600" b="1" dirty="0">
                <a:solidFill>
                  <a:srgbClr val="FFFFFF"/>
                </a:solidFill>
              </a:rPr>
              <a:t>George Putnam</a:t>
            </a:r>
            <a:r>
              <a:rPr lang="en-US" sz="1600" dirty="0">
                <a:solidFill>
                  <a:srgbClr val="FFFFFF"/>
                </a:solidFill>
              </a:rPr>
              <a:t>,</a:t>
            </a:r>
            <a:r>
              <a:rPr lang="en-US" sz="1600" b="1" dirty="0">
                <a:solidFill>
                  <a:srgbClr val="FFFFFF"/>
                </a:solidFill>
              </a:rPr>
              <a:t> </a:t>
            </a:r>
            <a:r>
              <a:rPr lang="en-US" sz="1600" dirty="0">
                <a:solidFill>
                  <a:srgbClr val="FFFFFF"/>
                </a:solidFill>
              </a:rPr>
              <a:t>Illinois Department of Employment Security</a:t>
            </a:r>
          </a:p>
        </p:txBody>
      </p:sp>
    </p:spTree>
    <p:extLst>
      <p:ext uri="{BB962C8B-B14F-4D97-AF65-F5344CB8AC3E}">
        <p14:creationId xmlns:p14="http://schemas.microsoft.com/office/powerpoint/2010/main" val="1390786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cxnSp>
        <p:nvCxnSpPr>
          <p:cNvPr id="84" name="Google Shape;84;p1">
            <a:extLst>
              <a:ext uri="{C183D7F6-B498-43B3-948B-1728B52AA6E4}">
                <adec:decorative xmlns:adec="http://schemas.microsoft.com/office/drawing/2017/decorative" val="1"/>
              </a:ext>
            </a:extLst>
          </p:cNvPr>
          <p:cNvCxnSpPr/>
          <p:nvPr/>
        </p:nvCxnSpPr>
        <p:spPr>
          <a:xfrm>
            <a:off x="3049267" y="358312"/>
            <a:ext cx="0" cy="2743200"/>
          </a:xfrm>
          <a:prstGeom prst="straightConnector1">
            <a:avLst/>
          </a:prstGeom>
          <a:noFill/>
          <a:ln w="101600" cap="flat" cmpd="dbl">
            <a:solidFill>
              <a:srgbClr val="595959"/>
            </a:solidFill>
            <a:prstDash val="solid"/>
            <a:miter lim="800000"/>
            <a:headEnd type="none" w="sm" len="sm"/>
            <a:tailEnd type="none" w="sm" len="sm"/>
          </a:ln>
        </p:spPr>
      </p:cxnSp>
      <p:cxnSp>
        <p:nvCxnSpPr>
          <p:cNvPr id="90" name="Google Shape;90;p1">
            <a:extLst>
              <a:ext uri="{C183D7F6-B498-43B3-948B-1728B52AA6E4}">
                <adec:decorative xmlns:adec="http://schemas.microsoft.com/office/drawing/2017/decorative" val="1"/>
              </a:ext>
            </a:extLst>
          </p:cNvPr>
          <p:cNvCxnSpPr/>
          <p:nvPr/>
        </p:nvCxnSpPr>
        <p:spPr>
          <a:xfrm>
            <a:off x="6115050" y="358312"/>
            <a:ext cx="0" cy="2743200"/>
          </a:xfrm>
          <a:prstGeom prst="straightConnector1">
            <a:avLst/>
          </a:prstGeom>
          <a:noFill/>
          <a:ln w="101600" cap="flat" cmpd="dbl">
            <a:solidFill>
              <a:srgbClr val="595959"/>
            </a:solidFill>
            <a:prstDash val="solid"/>
            <a:miter lim="800000"/>
            <a:headEnd type="none" w="sm" len="sm"/>
            <a:tailEnd type="none" w="sm" len="sm"/>
          </a:ln>
        </p:spPr>
      </p:cxnSp>
      <p:sp>
        <p:nvSpPr>
          <p:cNvPr id="85" name="Google Shape;85;p1">
            <a:extLst>
              <a:ext uri="{C183D7F6-B498-43B3-948B-1728B52AA6E4}">
                <adec:decorative xmlns:adec="http://schemas.microsoft.com/office/drawing/2017/decorative" val="1"/>
              </a:ext>
            </a:extLst>
          </p:cNvPr>
          <p:cNvSpPr/>
          <p:nvPr/>
        </p:nvSpPr>
        <p:spPr>
          <a:xfrm>
            <a:off x="283551" y="3475160"/>
            <a:ext cx="8579095" cy="1458790"/>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68569" tIns="34275" rIns="68569" bIns="34275" anchor="ctr" anchorCtr="0">
            <a:noAutofit/>
          </a:bodyPr>
          <a:lstStyle/>
          <a:p>
            <a:pPr algn="ctr" defTabSz="685800">
              <a:buClr>
                <a:srgbClr val="000000"/>
              </a:buClr>
            </a:pPr>
            <a:endParaRPr sz="1350" kern="0" dirty="0">
              <a:solidFill>
                <a:srgbClr val="FFFFFF"/>
              </a:solidFill>
              <a:latin typeface="Calibri"/>
              <a:ea typeface="Calibri"/>
              <a:cs typeface="Calibri"/>
              <a:sym typeface="Calibri"/>
            </a:endParaRPr>
          </a:p>
        </p:txBody>
      </p:sp>
      <p:cxnSp>
        <p:nvCxnSpPr>
          <p:cNvPr id="92" name="Google Shape;92;p1">
            <a:extLst>
              <a:ext uri="{C183D7F6-B498-43B3-948B-1728B52AA6E4}">
                <adec:decorative xmlns:adec="http://schemas.microsoft.com/office/drawing/2017/decorative" val="1"/>
              </a:ext>
            </a:extLst>
          </p:cNvPr>
          <p:cNvCxnSpPr/>
          <p:nvPr/>
        </p:nvCxnSpPr>
        <p:spPr>
          <a:xfrm>
            <a:off x="1657349" y="4099970"/>
            <a:ext cx="5829300" cy="0"/>
          </a:xfrm>
          <a:prstGeom prst="straightConnector1">
            <a:avLst/>
          </a:prstGeom>
          <a:noFill/>
          <a:ln w="22225" cap="flat" cmpd="sng">
            <a:solidFill>
              <a:srgbClr val="D9D9D9"/>
            </a:solidFill>
            <a:prstDash val="solid"/>
            <a:miter lim="800000"/>
            <a:headEnd type="none" w="sm" len="sm"/>
            <a:tailEnd type="none" w="sm" len="sm"/>
          </a:ln>
        </p:spPr>
      </p:cxnSp>
      <p:sp>
        <p:nvSpPr>
          <p:cNvPr id="86" name="Google Shape;86;p1"/>
          <p:cNvSpPr txBox="1">
            <a:spLocks noGrp="1"/>
          </p:cNvSpPr>
          <p:nvPr>
            <p:ph type="ctrTitle"/>
          </p:nvPr>
        </p:nvSpPr>
        <p:spPr>
          <a:xfrm>
            <a:off x="394553" y="3376004"/>
            <a:ext cx="8354891" cy="697835"/>
          </a:xfrm>
          <a:prstGeom prst="rect">
            <a:avLst/>
          </a:prstGeom>
          <a:noFill/>
          <a:ln>
            <a:noFill/>
          </a:ln>
        </p:spPr>
        <p:txBody>
          <a:bodyPr spcFirstLastPara="1" wrap="square" lIns="68569" tIns="34275" rIns="68569" bIns="34275" anchor="b" anchorCtr="0">
            <a:normAutofit/>
          </a:bodyPr>
          <a:lstStyle/>
          <a:p>
            <a:pPr>
              <a:buClr>
                <a:srgbClr val="FFFFFF"/>
              </a:buClr>
              <a:buSzPts val="5400"/>
            </a:pPr>
            <a:r>
              <a:rPr lang="en-US" sz="4050" b="1" dirty="0">
                <a:solidFill>
                  <a:srgbClr val="FFFFFF"/>
                </a:solidFill>
              </a:rPr>
              <a:t>SLDS/WDQI Joint Webinar</a:t>
            </a:r>
            <a:endParaRPr dirty="0"/>
          </a:p>
        </p:txBody>
      </p:sp>
      <p:sp>
        <p:nvSpPr>
          <p:cNvPr id="87" name="Google Shape;87;p1"/>
          <p:cNvSpPr txBox="1">
            <a:spLocks noGrp="1"/>
          </p:cNvSpPr>
          <p:nvPr>
            <p:ph type="subTitle" idx="1"/>
          </p:nvPr>
        </p:nvSpPr>
        <p:spPr>
          <a:xfrm>
            <a:off x="1142999" y="4200987"/>
            <a:ext cx="6858000" cy="572175"/>
          </a:xfrm>
          <a:prstGeom prst="rect">
            <a:avLst/>
          </a:prstGeom>
          <a:noFill/>
          <a:ln>
            <a:noFill/>
          </a:ln>
        </p:spPr>
        <p:txBody>
          <a:bodyPr spcFirstLastPara="1" wrap="square" lIns="68569" tIns="34275" rIns="68569" bIns="34275" anchor="t" anchorCtr="0">
            <a:noAutofit/>
          </a:bodyPr>
          <a:lstStyle/>
          <a:p>
            <a:pPr marL="0" indent="0">
              <a:spcBef>
                <a:spcPts val="0"/>
              </a:spcBef>
              <a:buClr>
                <a:srgbClr val="E7E6E6"/>
              </a:buClr>
              <a:buSzPts val="700"/>
            </a:pPr>
            <a:r>
              <a:rPr lang="en-US" sz="1400" b="1" dirty="0">
                <a:solidFill>
                  <a:srgbClr val="E7E6E6"/>
                </a:solidFill>
              </a:rPr>
              <a:t>Leveraging State Longitudinal Data Systems (SLDS) and Workforce Data Quality Initiative Data (WDQI) to Evaluate Workforce Outcomes</a:t>
            </a:r>
            <a:endParaRPr sz="1400" dirty="0"/>
          </a:p>
          <a:p>
            <a:pPr marL="0" indent="0">
              <a:buClr>
                <a:srgbClr val="E7E6E6"/>
              </a:buClr>
              <a:buSzPts val="700"/>
            </a:pPr>
            <a:r>
              <a:rPr lang="en-US" sz="1400" b="1" dirty="0">
                <a:solidFill>
                  <a:srgbClr val="E7E6E6"/>
                </a:solidFill>
              </a:rPr>
              <a:t>November 2021</a:t>
            </a:r>
            <a:endParaRPr sz="1400" dirty="0"/>
          </a:p>
          <a:p>
            <a:pPr marL="0" indent="0">
              <a:buSzPts val="700"/>
            </a:pPr>
            <a:endParaRPr sz="1400" dirty="0">
              <a:solidFill>
                <a:srgbClr val="E7E6E6"/>
              </a:solidFill>
            </a:endParaRPr>
          </a:p>
        </p:txBody>
      </p:sp>
      <p:pic>
        <p:nvPicPr>
          <p:cNvPr id="88" name="Google Shape;88;p1" descr="Illinois Workforce Data Quality Initiative logo"/>
          <p:cNvPicPr preferRelativeResize="0"/>
          <p:nvPr/>
        </p:nvPicPr>
        <p:blipFill rotWithShape="1">
          <a:blip r:embed="rId3">
            <a:alphaModFix/>
          </a:blip>
          <a:srcRect/>
          <a:stretch/>
        </p:blipFill>
        <p:spPr>
          <a:xfrm>
            <a:off x="240030" y="1206437"/>
            <a:ext cx="2569207" cy="1046951"/>
          </a:xfrm>
          <a:prstGeom prst="rect">
            <a:avLst/>
          </a:prstGeom>
          <a:noFill/>
          <a:ln>
            <a:noFill/>
          </a:ln>
        </p:spPr>
      </p:pic>
      <p:pic>
        <p:nvPicPr>
          <p:cNvPr id="89" name="Google Shape;89;p1" descr="ProPath Illinois logo"/>
          <p:cNvPicPr preferRelativeResize="0"/>
          <p:nvPr/>
        </p:nvPicPr>
        <p:blipFill rotWithShape="1">
          <a:blip r:embed="rId4">
            <a:alphaModFix/>
          </a:blip>
          <a:srcRect/>
          <a:stretch/>
        </p:blipFill>
        <p:spPr>
          <a:xfrm>
            <a:off x="3289297" y="1362976"/>
            <a:ext cx="2574993" cy="733873"/>
          </a:xfrm>
          <a:prstGeom prst="rect">
            <a:avLst/>
          </a:prstGeom>
          <a:noFill/>
          <a:ln>
            <a:noFill/>
          </a:ln>
        </p:spPr>
      </p:pic>
      <p:pic>
        <p:nvPicPr>
          <p:cNvPr id="91" name="Google Shape;91;p1" descr="Seal of the State of Illinois"/>
          <p:cNvPicPr preferRelativeResize="0"/>
          <p:nvPr/>
        </p:nvPicPr>
        <p:blipFill rotWithShape="1">
          <a:blip r:embed="rId5">
            <a:alphaModFix/>
          </a:blip>
          <a:srcRect/>
          <a:stretch/>
        </p:blipFill>
        <p:spPr>
          <a:xfrm>
            <a:off x="6336033" y="469099"/>
            <a:ext cx="2567937" cy="255509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9173D-2364-4FBD-A142-6AA7071FA97D}"/>
              </a:ext>
            </a:extLst>
          </p:cNvPr>
          <p:cNvSpPr>
            <a:spLocks noGrp="1"/>
          </p:cNvSpPr>
          <p:nvPr>
            <p:ph type="title"/>
          </p:nvPr>
        </p:nvSpPr>
        <p:spPr/>
        <p:txBody>
          <a:bodyPr/>
          <a:lstStyle/>
          <a:p>
            <a:r>
              <a:rPr lang="en-US" b="1" dirty="0"/>
              <a:t>Illinois – WDQI Round VII</a:t>
            </a:r>
            <a:endParaRPr lang="en-US" dirty="0"/>
          </a:p>
        </p:txBody>
      </p:sp>
      <p:sp>
        <p:nvSpPr>
          <p:cNvPr id="8" name="Rectangle 7">
            <a:extLst>
              <a:ext uri="{FF2B5EF4-FFF2-40B4-BE49-F238E27FC236}">
                <a16:creationId xmlns:a16="http://schemas.microsoft.com/office/drawing/2014/main" id="{F9D04C27-FF6B-401A-8D7A-62C732FEA279}"/>
              </a:ext>
            </a:extLst>
          </p:cNvPr>
          <p:cNvSpPr/>
          <p:nvPr/>
        </p:nvSpPr>
        <p:spPr>
          <a:xfrm>
            <a:off x="685800" y="899006"/>
            <a:ext cx="7828358" cy="338554"/>
          </a:xfrm>
          <a:prstGeom prst="rect">
            <a:avLst/>
          </a:prstGeom>
        </p:spPr>
        <p:txBody>
          <a:bodyPr wrap="square">
            <a:spAutoFit/>
          </a:bodyPr>
          <a:lstStyle/>
          <a:p>
            <a:pPr defTabSz="685800">
              <a:buClr>
                <a:srgbClr val="000000"/>
              </a:buClr>
            </a:pPr>
            <a:r>
              <a:rPr lang="en-US" sz="1600" b="1" i="1" kern="0" dirty="0">
                <a:solidFill>
                  <a:srgbClr val="C00000"/>
                </a:solidFill>
                <a:latin typeface="Calibri"/>
                <a:ea typeface="Calibri"/>
                <a:cs typeface="Calibri"/>
                <a:sym typeface="Calibri"/>
              </a:rPr>
              <a:t>Major Area of Focus for WDQI State Data and Technology Innovation and Development</a:t>
            </a:r>
            <a:endParaRPr lang="en-US" sz="1600" kern="0" dirty="0">
              <a:solidFill>
                <a:srgbClr val="000000"/>
              </a:solidFill>
              <a:latin typeface="Arial"/>
              <a:cs typeface="Arial"/>
              <a:sym typeface="Arial"/>
            </a:endParaRPr>
          </a:p>
        </p:txBody>
      </p:sp>
      <p:pic>
        <p:nvPicPr>
          <p:cNvPr id="7" name="Picture 6">
            <a:extLst>
              <a:ext uri="{FF2B5EF4-FFF2-40B4-BE49-F238E27FC236}">
                <a16:creationId xmlns:a16="http://schemas.microsoft.com/office/drawing/2014/main" id="{9628FE97-60A7-4FA3-AFE7-51C07B84830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781799" y="165666"/>
            <a:ext cx="2331045" cy="666477"/>
          </a:xfrm>
          <a:prstGeom prst="rect">
            <a:avLst/>
          </a:prstGeom>
        </p:spPr>
      </p:pic>
      <p:sp>
        <p:nvSpPr>
          <p:cNvPr id="3" name="Text Placeholder 2">
            <a:extLst>
              <a:ext uri="{FF2B5EF4-FFF2-40B4-BE49-F238E27FC236}">
                <a16:creationId xmlns:a16="http://schemas.microsoft.com/office/drawing/2014/main" id="{A5CEB759-4020-4FBF-B1F8-C34ACF57E38B}"/>
              </a:ext>
            </a:extLst>
          </p:cNvPr>
          <p:cNvSpPr>
            <a:spLocks noGrp="1"/>
          </p:cNvSpPr>
          <p:nvPr>
            <p:ph type="body" idx="1"/>
          </p:nvPr>
        </p:nvSpPr>
        <p:spPr/>
        <p:txBody>
          <a:bodyPr>
            <a:noAutofit/>
          </a:bodyPr>
          <a:lstStyle/>
          <a:p>
            <a:pPr marL="185738" indent="-14288"/>
            <a:r>
              <a:rPr lang="en-US" dirty="0" err="1"/>
              <a:t>ProPath</a:t>
            </a:r>
            <a:r>
              <a:rPr lang="en-US" dirty="0"/>
              <a:t> Illinois Universal Integrated Provider Platform</a:t>
            </a:r>
          </a:p>
        </p:txBody>
      </p:sp>
      <p:sp>
        <p:nvSpPr>
          <p:cNvPr id="4" name="Text Placeholder 3">
            <a:extLst>
              <a:ext uri="{FF2B5EF4-FFF2-40B4-BE49-F238E27FC236}">
                <a16:creationId xmlns:a16="http://schemas.microsoft.com/office/drawing/2014/main" id="{54F75A86-3E84-443E-A252-DDF2432FBC9F}"/>
              </a:ext>
            </a:extLst>
          </p:cNvPr>
          <p:cNvSpPr>
            <a:spLocks noGrp="1"/>
          </p:cNvSpPr>
          <p:nvPr>
            <p:ph type="body" idx="2"/>
          </p:nvPr>
        </p:nvSpPr>
        <p:spPr>
          <a:xfrm>
            <a:off x="629841" y="1882974"/>
            <a:ext cx="3868340" cy="2763441"/>
          </a:xfrm>
        </p:spPr>
        <p:txBody>
          <a:bodyPr>
            <a:noAutofit/>
          </a:bodyPr>
          <a:lstStyle/>
          <a:p>
            <a:pPr>
              <a:lnSpc>
                <a:spcPct val="80000"/>
              </a:lnSpc>
            </a:pPr>
            <a:r>
              <a:rPr lang="en-US" sz="1800" dirty="0"/>
              <a:t>Uses Southern Illinois University’s </a:t>
            </a:r>
            <a:r>
              <a:rPr lang="en-US" sz="1800" b="1" i="1" dirty="0">
                <a:solidFill>
                  <a:schemeClr val="accent1">
                    <a:lumMod val="75000"/>
                  </a:schemeClr>
                </a:solidFill>
              </a:rPr>
              <a:t>Illinois </a:t>
            </a:r>
            <a:r>
              <a:rPr lang="en-US" sz="1800" b="1" i="1" dirty="0" err="1">
                <a:solidFill>
                  <a:schemeClr val="accent1">
                    <a:lumMod val="75000"/>
                  </a:schemeClr>
                </a:solidFill>
              </a:rPr>
              <a:t>workNet</a:t>
            </a:r>
            <a:r>
              <a:rPr lang="en-US" sz="1800" b="1" i="1" dirty="0">
                <a:solidFill>
                  <a:schemeClr val="accent1">
                    <a:lumMod val="75000"/>
                  </a:schemeClr>
                </a:solidFill>
              </a:rPr>
              <a:t> </a:t>
            </a:r>
            <a:r>
              <a:rPr lang="en-US" sz="1800" dirty="0"/>
              <a:t>technology in tandem with the </a:t>
            </a:r>
            <a:r>
              <a:rPr lang="en-US" sz="1800" b="1" i="1" dirty="0">
                <a:solidFill>
                  <a:schemeClr val="accent6">
                    <a:lumMod val="75000"/>
                  </a:schemeClr>
                </a:solidFill>
              </a:rPr>
              <a:t>National Credential Engine Registry </a:t>
            </a:r>
            <a:r>
              <a:rPr lang="en-US" sz="1800" dirty="0"/>
              <a:t>innovation schematics and profiles to create a cloud-based statewide platform that links program data with pathways, credentials, competencies, and outcomes data. </a:t>
            </a:r>
          </a:p>
          <a:p>
            <a:pPr>
              <a:lnSpc>
                <a:spcPct val="80000"/>
              </a:lnSpc>
            </a:pPr>
            <a:r>
              <a:rPr lang="en-US" sz="1800" dirty="0"/>
              <a:t>ETPL Public Directory widget</a:t>
            </a:r>
          </a:p>
        </p:txBody>
      </p:sp>
      <p:sp>
        <p:nvSpPr>
          <p:cNvPr id="5" name="Text Placeholder 4">
            <a:extLst>
              <a:ext uri="{FF2B5EF4-FFF2-40B4-BE49-F238E27FC236}">
                <a16:creationId xmlns:a16="http://schemas.microsoft.com/office/drawing/2014/main" id="{4060B90F-3ACC-45A1-A060-CD8AE7C6C6B9}"/>
              </a:ext>
            </a:extLst>
          </p:cNvPr>
          <p:cNvSpPr>
            <a:spLocks noGrp="1"/>
          </p:cNvSpPr>
          <p:nvPr>
            <p:ph type="body" idx="3"/>
          </p:nvPr>
        </p:nvSpPr>
        <p:spPr/>
        <p:txBody>
          <a:bodyPr>
            <a:noAutofit/>
          </a:bodyPr>
          <a:lstStyle/>
          <a:p>
            <a:pPr marL="185738" indent="-14288"/>
            <a:r>
              <a:rPr lang="en-US" dirty="0"/>
              <a:t>Coleridge Initiative Research &amp; Socializing the IL WDQI </a:t>
            </a:r>
          </a:p>
        </p:txBody>
      </p:sp>
      <p:sp>
        <p:nvSpPr>
          <p:cNvPr id="6" name="Text Placeholder 5">
            <a:extLst>
              <a:ext uri="{FF2B5EF4-FFF2-40B4-BE49-F238E27FC236}">
                <a16:creationId xmlns:a16="http://schemas.microsoft.com/office/drawing/2014/main" id="{4F9AB8C4-832C-4134-BF6C-8E79EB97FF31}"/>
              </a:ext>
            </a:extLst>
          </p:cNvPr>
          <p:cNvSpPr>
            <a:spLocks noGrp="1"/>
          </p:cNvSpPr>
          <p:nvPr>
            <p:ph type="body" idx="4"/>
          </p:nvPr>
        </p:nvSpPr>
        <p:spPr>
          <a:xfrm>
            <a:off x="4626767" y="2017305"/>
            <a:ext cx="3887391" cy="2763441"/>
          </a:xfrm>
        </p:spPr>
        <p:txBody>
          <a:bodyPr>
            <a:noAutofit/>
          </a:bodyPr>
          <a:lstStyle/>
          <a:p>
            <a:pPr marL="171450" indent="-171450">
              <a:spcBef>
                <a:spcPts val="0"/>
              </a:spcBef>
              <a:buSzPct val="100000"/>
            </a:pPr>
            <a:r>
              <a:rPr lang="en-US" sz="1800" dirty="0"/>
              <a:t>Illinois has joined the New York University-Coleridge Initiative to use the most innovative data sharing strategies available to measure and tell the story of </a:t>
            </a:r>
            <a:r>
              <a:rPr lang="en-US" sz="1800" dirty="0">
                <a:solidFill>
                  <a:schemeClr val="tx1"/>
                </a:solidFill>
              </a:rPr>
              <a:t>unemployment to reemployment of UI claimant behavior.</a:t>
            </a:r>
          </a:p>
          <a:p>
            <a:pPr marL="171450" indent="-171450">
              <a:spcBef>
                <a:spcPts val="0"/>
              </a:spcBef>
              <a:buSzPct val="100000"/>
            </a:pPr>
            <a:r>
              <a:rPr lang="en-US" sz="1800" dirty="0"/>
              <a:t>Illinois is leading the charge for a multistate longitudinal linkage of UI claimant records known as </a:t>
            </a:r>
            <a:r>
              <a:rPr lang="en-US" sz="1800" b="1" i="1" dirty="0">
                <a:solidFill>
                  <a:srgbClr val="C00000"/>
                </a:solidFill>
              </a:rPr>
              <a:t>The </a:t>
            </a:r>
            <a:r>
              <a:rPr lang="en-US" sz="1800" b="1" i="1" dirty="0" err="1">
                <a:solidFill>
                  <a:srgbClr val="C00000"/>
                </a:solidFill>
              </a:rPr>
              <a:t>MidWest</a:t>
            </a:r>
            <a:r>
              <a:rPr lang="en-US" sz="1800" b="1" i="1" dirty="0">
                <a:solidFill>
                  <a:srgbClr val="C00000"/>
                </a:solidFill>
              </a:rPr>
              <a:t> Collaborative</a:t>
            </a:r>
            <a:r>
              <a:rPr lang="en-US" sz="1800" i="1" dirty="0">
                <a:solidFill>
                  <a:schemeClr val="tx1"/>
                </a:solidFill>
              </a:rPr>
              <a:t>.</a:t>
            </a:r>
            <a:r>
              <a:rPr lang="en-US" sz="1800" b="1" i="1" dirty="0">
                <a:solidFill>
                  <a:srgbClr val="C00000"/>
                </a:solidFill>
              </a:rPr>
              <a:t> </a:t>
            </a:r>
          </a:p>
        </p:txBody>
      </p:sp>
    </p:spTree>
    <p:extLst>
      <p:ext uri="{BB962C8B-B14F-4D97-AF65-F5344CB8AC3E}">
        <p14:creationId xmlns:p14="http://schemas.microsoft.com/office/powerpoint/2010/main" val="2057313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
        <p:cNvGrpSpPr/>
        <p:nvPr/>
      </p:nvGrpSpPr>
      <p:grpSpPr>
        <a:xfrm>
          <a:off x="0" y="0"/>
          <a:ext cx="0" cy="0"/>
          <a:chOff x="0" y="0"/>
          <a:chExt cx="0" cy="0"/>
        </a:xfrm>
      </p:grpSpPr>
      <p:sp>
        <p:nvSpPr>
          <p:cNvPr id="2" name="Title 1">
            <a:extLst>
              <a:ext uri="{FF2B5EF4-FFF2-40B4-BE49-F238E27FC236}">
                <a16:creationId xmlns:a16="http://schemas.microsoft.com/office/drawing/2014/main" id="{BFAEC530-EDF6-4CA5-8C4D-D2A2A796B6DF}"/>
              </a:ext>
            </a:extLst>
          </p:cNvPr>
          <p:cNvSpPr>
            <a:spLocks noGrp="1"/>
          </p:cNvSpPr>
          <p:nvPr>
            <p:ph type="title"/>
          </p:nvPr>
        </p:nvSpPr>
        <p:spPr>
          <a:xfrm>
            <a:off x="330135" y="60537"/>
            <a:ext cx="8295680" cy="391648"/>
          </a:xfrm>
        </p:spPr>
        <p:txBody>
          <a:bodyPr>
            <a:noAutofit/>
          </a:bodyPr>
          <a:lstStyle/>
          <a:p>
            <a:r>
              <a:rPr lang="en-US" sz="2800" b="1" dirty="0"/>
              <a:t>Illinois</a:t>
            </a:r>
            <a:r>
              <a:rPr lang="en-US" sz="2800" b="1" baseline="0" dirty="0"/>
              <a:t> Statewide Universal Training Provider Platform</a:t>
            </a:r>
            <a:endParaRPr lang="en-US" sz="2800" b="1" dirty="0"/>
          </a:p>
        </p:txBody>
      </p:sp>
      <p:sp>
        <p:nvSpPr>
          <p:cNvPr id="111" name="Google Shape;111;p3"/>
          <p:cNvSpPr txBox="1">
            <a:spLocks noGrp="1"/>
          </p:cNvSpPr>
          <p:nvPr>
            <p:ph type="body" idx="1"/>
          </p:nvPr>
        </p:nvSpPr>
        <p:spPr>
          <a:xfrm>
            <a:off x="721515" y="244199"/>
            <a:ext cx="8092350" cy="751189"/>
          </a:xfrm>
          <a:prstGeom prst="rect">
            <a:avLst/>
          </a:prstGeom>
          <a:noFill/>
          <a:ln>
            <a:noFill/>
          </a:ln>
        </p:spPr>
        <p:txBody>
          <a:bodyPr spcFirstLastPara="1" wrap="square" lIns="68569" tIns="34275" rIns="68569" bIns="34275" anchor="ctr" anchorCtr="0">
            <a:noAutofit/>
          </a:bodyPr>
          <a:lstStyle/>
          <a:p>
            <a:pPr marL="0" indent="0" algn="ctr">
              <a:buSzPts val="2000"/>
            </a:pPr>
            <a:r>
              <a:rPr lang="en-US" sz="1400" dirty="0"/>
              <a:t>Illinois </a:t>
            </a:r>
            <a:r>
              <a:rPr lang="en-US" sz="1400" dirty="0" err="1"/>
              <a:t>workNet</a:t>
            </a:r>
            <a:r>
              <a:rPr lang="en-US" sz="1400" dirty="0"/>
              <a:t> Cloud Technology, Credential Engine Schemas, </a:t>
            </a:r>
            <a:r>
              <a:rPr lang="en-US" sz="1400" dirty="0" err="1"/>
              <a:t>ProPath</a:t>
            </a:r>
            <a:r>
              <a:rPr lang="en-US" sz="1400" dirty="0"/>
              <a:t> Publishing </a:t>
            </a:r>
            <a:endParaRPr sz="1400" dirty="0"/>
          </a:p>
          <a:p>
            <a:pPr marL="0" indent="0">
              <a:buSzPts val="2000"/>
            </a:pPr>
            <a:endParaRPr sz="1500" dirty="0"/>
          </a:p>
        </p:txBody>
      </p:sp>
      <p:pic>
        <p:nvPicPr>
          <p:cNvPr id="5" name="Picture 4" descr="Screenshot of Illinois Workforce Portal">
            <a:extLst>
              <a:ext uri="{FF2B5EF4-FFF2-40B4-BE49-F238E27FC236}">
                <a16:creationId xmlns:a16="http://schemas.microsoft.com/office/drawing/2014/main" id="{5BDEA20B-DDF2-4FB2-960D-29DD56E0EA97}"/>
              </a:ext>
            </a:extLst>
          </p:cNvPr>
          <p:cNvPicPr>
            <a:picLocks noChangeAspect="1"/>
          </p:cNvPicPr>
          <p:nvPr/>
        </p:nvPicPr>
        <p:blipFill>
          <a:blip r:embed="rId3"/>
          <a:stretch>
            <a:fillRect/>
          </a:stretch>
        </p:blipFill>
        <p:spPr>
          <a:xfrm>
            <a:off x="431800" y="787401"/>
            <a:ext cx="5162934" cy="4356100"/>
          </a:xfrm>
          <a:prstGeom prst="rect">
            <a:avLst/>
          </a:prstGeom>
        </p:spPr>
      </p:pic>
      <p:pic>
        <p:nvPicPr>
          <p:cNvPr id="8" name="Picture 7" descr="Screenshot of training program and credentials page">
            <a:extLst>
              <a:ext uri="{FF2B5EF4-FFF2-40B4-BE49-F238E27FC236}">
                <a16:creationId xmlns:a16="http://schemas.microsoft.com/office/drawing/2014/main" id="{CDBBD4CE-4CC4-409F-9CB1-0A7FF56620BD}"/>
              </a:ext>
            </a:extLst>
          </p:cNvPr>
          <p:cNvPicPr>
            <a:picLocks noChangeAspect="1"/>
          </p:cNvPicPr>
          <p:nvPr/>
        </p:nvPicPr>
        <p:blipFill>
          <a:blip r:embed="rId4"/>
          <a:stretch>
            <a:fillRect/>
          </a:stretch>
        </p:blipFill>
        <p:spPr>
          <a:xfrm>
            <a:off x="5785151" y="801198"/>
            <a:ext cx="2483267" cy="3190900"/>
          </a:xfrm>
          <a:prstGeom prst="rect">
            <a:avLst/>
          </a:prstGeom>
        </p:spPr>
      </p:pic>
      <p:pic>
        <p:nvPicPr>
          <p:cNvPr id="6" name="Picture 5" descr="Image of devices">
            <a:extLst>
              <a:ext uri="{FF2B5EF4-FFF2-40B4-BE49-F238E27FC236}">
                <a16:creationId xmlns:a16="http://schemas.microsoft.com/office/drawing/2014/main" id="{6F3DCEE9-CC51-490B-B814-8521F1962B07}"/>
              </a:ext>
            </a:extLst>
          </p:cNvPr>
          <p:cNvPicPr>
            <a:picLocks noChangeAspect="1"/>
          </p:cNvPicPr>
          <p:nvPr/>
        </p:nvPicPr>
        <p:blipFill>
          <a:blip r:embed="rId5"/>
          <a:stretch>
            <a:fillRect/>
          </a:stretch>
        </p:blipFill>
        <p:spPr>
          <a:xfrm>
            <a:off x="5911850" y="4072499"/>
            <a:ext cx="2051050" cy="990600"/>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8"/>
        <p:cNvGrpSpPr/>
        <p:nvPr/>
      </p:nvGrpSpPr>
      <p:grpSpPr>
        <a:xfrm>
          <a:off x="0" y="0"/>
          <a:ext cx="0" cy="0"/>
          <a:chOff x="0" y="0"/>
          <a:chExt cx="0" cy="0"/>
        </a:xfrm>
      </p:grpSpPr>
      <p:sp>
        <p:nvSpPr>
          <p:cNvPr id="3" name="Title 2">
            <a:extLst>
              <a:ext uri="{FF2B5EF4-FFF2-40B4-BE49-F238E27FC236}">
                <a16:creationId xmlns:a16="http://schemas.microsoft.com/office/drawing/2014/main" id="{A71D9FF5-7F3D-4E08-800E-852C89ACF143}"/>
              </a:ext>
            </a:extLst>
          </p:cNvPr>
          <p:cNvSpPr>
            <a:spLocks noGrp="1"/>
          </p:cNvSpPr>
          <p:nvPr>
            <p:ph type="title"/>
          </p:nvPr>
        </p:nvSpPr>
        <p:spPr>
          <a:xfrm>
            <a:off x="381000" y="247482"/>
            <a:ext cx="5770959" cy="566588"/>
          </a:xfrm>
        </p:spPr>
        <p:txBody>
          <a:bodyPr/>
          <a:lstStyle/>
          <a:p>
            <a:pPr rtl="0"/>
            <a:r>
              <a:rPr lang="en-US" sz="24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Credential Engine: National Infrastructure</a:t>
            </a:r>
            <a:endParaRPr lang="en-US" dirty="0">
              <a:effectLst/>
            </a:endParaRPr>
          </a:p>
        </p:txBody>
      </p:sp>
      <p:sp>
        <p:nvSpPr>
          <p:cNvPr id="129" name="Google Shape;129;g1010b371b01_0_1"/>
          <p:cNvSpPr txBox="1">
            <a:spLocks noGrp="1"/>
          </p:cNvSpPr>
          <p:nvPr>
            <p:ph type="body" idx="4294967295"/>
          </p:nvPr>
        </p:nvSpPr>
        <p:spPr>
          <a:xfrm>
            <a:off x="0" y="820341"/>
            <a:ext cx="8258175" cy="752027"/>
          </a:xfrm>
          <a:prstGeom prst="rect">
            <a:avLst/>
          </a:prstGeom>
          <a:noFill/>
          <a:ln>
            <a:noFill/>
          </a:ln>
        </p:spPr>
        <p:txBody>
          <a:bodyPr spcFirstLastPara="1" wrap="square" lIns="68569" tIns="34275" rIns="68569" bIns="34275" anchor="t" anchorCtr="0">
            <a:noAutofit/>
          </a:bodyPr>
          <a:lstStyle/>
          <a:p>
            <a:pPr marL="133350" indent="0">
              <a:spcBef>
                <a:spcPts val="0"/>
              </a:spcBef>
              <a:buNone/>
            </a:pPr>
            <a:r>
              <a:rPr lang="en-US" sz="1500" dirty="0"/>
              <a:t>Credential Engine provides national infrastructure used by 27 states and regions. The infrastructure provides a common language and linked open data for systems and web applications.</a:t>
            </a:r>
            <a:endParaRPr sz="1500" dirty="0"/>
          </a:p>
          <a:p>
            <a:pPr marL="342900" indent="-266700">
              <a:spcBef>
                <a:spcPts val="0"/>
              </a:spcBef>
              <a:buSzPts val="2000"/>
              <a:buChar char="●"/>
            </a:pPr>
            <a:r>
              <a:rPr lang="en-US" sz="1500" b="1" dirty="0" err="1">
                <a:highlight>
                  <a:srgbClr val="B3DBCF"/>
                </a:highlight>
              </a:rPr>
              <a:t>ProPath</a:t>
            </a:r>
            <a:r>
              <a:rPr lang="en-US" sz="1500" b="1" dirty="0">
                <a:highlight>
                  <a:srgbClr val="B3DBCF"/>
                </a:highlight>
              </a:rPr>
              <a:t> Illinois is using CTDL, Credential Registry API, and Credential Registry.</a:t>
            </a:r>
            <a:endParaRPr sz="1500" b="1" dirty="0">
              <a:highlight>
                <a:srgbClr val="B3DBCF"/>
              </a:highlight>
            </a:endParaRPr>
          </a:p>
          <a:p>
            <a:pPr marL="133350" indent="0">
              <a:spcBef>
                <a:spcPts val="0"/>
              </a:spcBef>
              <a:buNone/>
            </a:pPr>
            <a:endParaRPr sz="1500" dirty="0"/>
          </a:p>
        </p:txBody>
      </p:sp>
      <p:pic>
        <p:nvPicPr>
          <p:cNvPr id="126" name="Google Shape;126;g1010b371b01_0_1" descr="Icon of a bracket">
            <a:extLst>
              <a:ext uri="{C183D7F6-B498-43B3-948B-1728B52AA6E4}">
                <adec:decorative xmlns:adec="http://schemas.microsoft.com/office/drawing/2017/decorative" val="0"/>
              </a:ext>
            </a:extLst>
          </p:cNvPr>
          <p:cNvPicPr preferRelativeResize="0"/>
          <p:nvPr/>
        </p:nvPicPr>
        <p:blipFill rotWithShape="1">
          <a:blip r:embed="rId3">
            <a:alphaModFix/>
          </a:blip>
          <a:srcRect/>
          <a:stretch/>
        </p:blipFill>
        <p:spPr>
          <a:xfrm rot="-5400000">
            <a:off x="661857" y="1834447"/>
            <a:ext cx="1196962" cy="874469"/>
          </a:xfrm>
          <a:prstGeom prst="rect">
            <a:avLst/>
          </a:prstGeom>
          <a:noFill/>
          <a:ln>
            <a:noFill/>
          </a:ln>
        </p:spPr>
      </p:pic>
      <p:sp>
        <p:nvSpPr>
          <p:cNvPr id="125" name="Google Shape;125;g1010b371b01_0_1"/>
          <p:cNvSpPr txBox="1"/>
          <p:nvPr/>
        </p:nvSpPr>
        <p:spPr>
          <a:xfrm>
            <a:off x="240875" y="2948200"/>
            <a:ext cx="2169900" cy="1610100"/>
          </a:xfrm>
          <a:prstGeom prst="rect">
            <a:avLst/>
          </a:prstGeom>
          <a:noFill/>
          <a:ln>
            <a:noFill/>
          </a:ln>
        </p:spPr>
        <p:txBody>
          <a:bodyPr spcFirstLastPara="1" wrap="square" lIns="45694" tIns="45694" rIns="45694" bIns="45694" anchor="t" anchorCtr="0">
            <a:noAutofit/>
          </a:bodyPr>
          <a:lstStyle/>
          <a:p>
            <a:pPr defTabSz="685800">
              <a:buClr>
                <a:srgbClr val="000000"/>
              </a:buClr>
            </a:pPr>
            <a:r>
              <a:rPr lang="en-US" sz="1575" b="1" kern="0">
                <a:solidFill>
                  <a:srgbClr val="072034"/>
                </a:solidFill>
                <a:highlight>
                  <a:srgbClr val="B3DBCF"/>
                </a:highlight>
                <a:latin typeface="Calibri"/>
                <a:ea typeface="Calibri"/>
                <a:cs typeface="Calibri"/>
                <a:sym typeface="Calibri"/>
              </a:rPr>
              <a:t>Credential Transparency Description Language (CTDL)</a:t>
            </a:r>
            <a:br>
              <a:rPr lang="en-US" sz="1650" b="1" kern="0">
                <a:solidFill>
                  <a:srgbClr val="072034"/>
                </a:solidFill>
                <a:latin typeface="Calibri"/>
                <a:ea typeface="Calibri"/>
                <a:cs typeface="Calibri"/>
                <a:sym typeface="Calibri"/>
              </a:rPr>
            </a:br>
            <a:r>
              <a:rPr lang="en-US" sz="1500" kern="0">
                <a:solidFill>
                  <a:srgbClr val="072034"/>
                </a:solidFill>
                <a:latin typeface="Calibri"/>
                <a:ea typeface="Calibri"/>
                <a:cs typeface="Calibri"/>
                <a:sym typeface="Calibri"/>
              </a:rPr>
              <a:t>Common language that describes key features of credentials/qualifications.</a:t>
            </a:r>
            <a:endParaRPr sz="1275" kern="0">
              <a:solidFill>
                <a:srgbClr val="072034"/>
              </a:solidFill>
              <a:latin typeface="Calibri"/>
              <a:ea typeface="Calibri"/>
              <a:cs typeface="Calibri"/>
              <a:sym typeface="Calibri"/>
            </a:endParaRPr>
          </a:p>
        </p:txBody>
      </p:sp>
      <p:pic>
        <p:nvPicPr>
          <p:cNvPr id="121" name="Google Shape;121;g1010b371b01_0_1" descr="Icon of a computer browswr">
            <a:extLst>
              <a:ext uri="{C183D7F6-B498-43B3-948B-1728B52AA6E4}">
                <adec:decorative xmlns:adec="http://schemas.microsoft.com/office/drawing/2017/decorative" val="0"/>
              </a:ext>
            </a:extLst>
          </p:cNvPr>
          <p:cNvPicPr preferRelativeResize="0"/>
          <p:nvPr/>
        </p:nvPicPr>
        <p:blipFill rotWithShape="1">
          <a:blip r:embed="rId4">
            <a:alphaModFix/>
          </a:blip>
          <a:srcRect/>
          <a:stretch/>
        </p:blipFill>
        <p:spPr>
          <a:xfrm>
            <a:off x="2733432" y="1881779"/>
            <a:ext cx="1563806" cy="846902"/>
          </a:xfrm>
          <a:prstGeom prst="rect">
            <a:avLst/>
          </a:prstGeom>
          <a:noFill/>
          <a:ln>
            <a:noFill/>
          </a:ln>
        </p:spPr>
      </p:pic>
      <p:sp>
        <p:nvSpPr>
          <p:cNvPr id="122" name="Google Shape;122;g1010b371b01_0_1"/>
          <p:cNvSpPr txBox="1"/>
          <p:nvPr/>
        </p:nvSpPr>
        <p:spPr>
          <a:xfrm>
            <a:off x="2499075" y="2937281"/>
            <a:ext cx="2169900" cy="1947825"/>
          </a:xfrm>
          <a:prstGeom prst="rect">
            <a:avLst/>
          </a:prstGeom>
          <a:noFill/>
          <a:ln>
            <a:noFill/>
          </a:ln>
        </p:spPr>
        <p:txBody>
          <a:bodyPr spcFirstLastPara="1" wrap="square" lIns="45694" tIns="45694" rIns="45694" bIns="45694" anchor="t" anchorCtr="0">
            <a:noAutofit/>
          </a:bodyPr>
          <a:lstStyle/>
          <a:p>
            <a:pPr defTabSz="685800">
              <a:buClr>
                <a:srgbClr val="072034"/>
              </a:buClr>
              <a:buSzPts val="1500"/>
            </a:pPr>
            <a:r>
              <a:rPr lang="en-US" sz="1575" b="1" kern="0">
                <a:solidFill>
                  <a:srgbClr val="072034"/>
                </a:solidFill>
                <a:highlight>
                  <a:srgbClr val="B3DBCF"/>
                </a:highlight>
                <a:latin typeface="Calibri"/>
                <a:ea typeface="Calibri"/>
                <a:cs typeface="Calibri"/>
                <a:sym typeface="Calibri"/>
              </a:rPr>
              <a:t>Publishing Tools</a:t>
            </a:r>
            <a:endParaRPr sz="1350" b="1" kern="0">
              <a:solidFill>
                <a:srgbClr val="072034"/>
              </a:solidFill>
              <a:highlight>
                <a:srgbClr val="B3DBCF"/>
              </a:highlight>
              <a:latin typeface="Calibri"/>
              <a:ea typeface="Calibri"/>
              <a:cs typeface="Calibri"/>
              <a:sym typeface="Calibri"/>
            </a:endParaRPr>
          </a:p>
          <a:p>
            <a:pPr defTabSz="685800">
              <a:buClr>
                <a:srgbClr val="072034"/>
              </a:buClr>
              <a:buSzPts val="1500"/>
            </a:pPr>
            <a:r>
              <a:rPr lang="en-US" sz="1500" kern="0">
                <a:solidFill>
                  <a:srgbClr val="072034"/>
                </a:solidFill>
                <a:latin typeface="Calibri"/>
                <a:ea typeface="Calibri"/>
                <a:cs typeface="Calibri"/>
                <a:sym typeface="Calibri"/>
              </a:rPr>
              <a:t>Organizations use the API or any of the Publishing System tools to convert information to CTDL and publish to the Registry as Linked Open Data</a:t>
            </a:r>
            <a:r>
              <a:rPr lang="en-US" sz="1500" kern="0">
                <a:solidFill>
                  <a:srgbClr val="000000"/>
                </a:solidFill>
                <a:latin typeface="Calibri"/>
                <a:ea typeface="Calibri"/>
                <a:cs typeface="Calibri"/>
                <a:sym typeface="Calibri"/>
              </a:rPr>
              <a:t>.</a:t>
            </a:r>
            <a:endParaRPr sz="1275" kern="0">
              <a:solidFill>
                <a:srgbClr val="072034"/>
              </a:solidFill>
              <a:latin typeface="Calibri"/>
              <a:ea typeface="Calibri"/>
              <a:cs typeface="Calibri"/>
              <a:sym typeface="Calibri"/>
            </a:endParaRPr>
          </a:p>
        </p:txBody>
      </p:sp>
      <p:pic>
        <p:nvPicPr>
          <p:cNvPr id="123" name="Google Shape;123;g1010b371b01_0_1" descr="Icon of a stack of coins">
            <a:extLst>
              <a:ext uri="{C183D7F6-B498-43B3-948B-1728B52AA6E4}">
                <adec:decorative xmlns:adec="http://schemas.microsoft.com/office/drawing/2017/decorative" val="0"/>
              </a:ext>
            </a:extLst>
          </p:cNvPr>
          <p:cNvPicPr preferRelativeResize="0"/>
          <p:nvPr/>
        </p:nvPicPr>
        <p:blipFill rotWithShape="1">
          <a:blip r:embed="rId5">
            <a:alphaModFix/>
          </a:blip>
          <a:srcRect/>
          <a:stretch/>
        </p:blipFill>
        <p:spPr>
          <a:xfrm>
            <a:off x="5180699" y="1899094"/>
            <a:ext cx="1063980" cy="802475"/>
          </a:xfrm>
          <a:prstGeom prst="rect">
            <a:avLst/>
          </a:prstGeom>
          <a:noFill/>
          <a:ln>
            <a:noFill/>
          </a:ln>
        </p:spPr>
      </p:pic>
      <p:sp>
        <p:nvSpPr>
          <p:cNvPr id="124" name="Google Shape;124;g1010b371b01_0_1"/>
          <p:cNvSpPr txBox="1"/>
          <p:nvPr/>
        </p:nvSpPr>
        <p:spPr>
          <a:xfrm>
            <a:off x="4898050" y="2927475"/>
            <a:ext cx="1954575" cy="1947825"/>
          </a:xfrm>
          <a:prstGeom prst="rect">
            <a:avLst/>
          </a:prstGeom>
          <a:noFill/>
          <a:ln>
            <a:noFill/>
          </a:ln>
        </p:spPr>
        <p:txBody>
          <a:bodyPr spcFirstLastPara="1" wrap="square" lIns="45694" tIns="45694" rIns="45694" bIns="45694" anchor="t" anchorCtr="0">
            <a:noAutofit/>
          </a:bodyPr>
          <a:lstStyle/>
          <a:p>
            <a:pPr defTabSz="685800">
              <a:buClr>
                <a:srgbClr val="072034"/>
              </a:buClr>
              <a:buSzPts val="1500"/>
            </a:pPr>
            <a:r>
              <a:rPr lang="en-US" sz="1575" b="1" kern="0">
                <a:solidFill>
                  <a:srgbClr val="072034"/>
                </a:solidFill>
                <a:highlight>
                  <a:srgbClr val="B3DBCF"/>
                </a:highlight>
                <a:latin typeface="Calibri"/>
                <a:ea typeface="Calibri"/>
                <a:cs typeface="Calibri"/>
                <a:sym typeface="Calibri"/>
              </a:rPr>
              <a:t>Credential Registry</a:t>
            </a:r>
            <a:r>
              <a:rPr lang="en-US" sz="1275" b="1" kern="0">
                <a:solidFill>
                  <a:srgbClr val="072034"/>
                </a:solidFill>
                <a:highlight>
                  <a:srgbClr val="B3DBCF"/>
                </a:highlight>
                <a:latin typeface="Calibri"/>
                <a:ea typeface="Calibri"/>
                <a:cs typeface="Calibri"/>
                <a:sym typeface="Calibri"/>
              </a:rPr>
              <a:t> </a:t>
            </a:r>
            <a:r>
              <a:rPr lang="en-US" sz="1500" kern="0">
                <a:solidFill>
                  <a:srgbClr val="072034"/>
                </a:solidFill>
                <a:latin typeface="Calibri"/>
                <a:ea typeface="Calibri"/>
                <a:cs typeface="Calibri"/>
                <a:sym typeface="Calibri"/>
              </a:rPr>
              <a:t>More than a database, the Registry collects and connects credential data described with CTDL and supports an open applications marketplace.</a:t>
            </a:r>
            <a:endParaRPr sz="1275" kern="0">
              <a:solidFill>
                <a:srgbClr val="072034"/>
              </a:solidFill>
              <a:latin typeface="Calibri"/>
              <a:ea typeface="Calibri"/>
              <a:cs typeface="Calibri"/>
              <a:sym typeface="Calibri"/>
            </a:endParaRPr>
          </a:p>
        </p:txBody>
      </p:sp>
      <p:pic>
        <p:nvPicPr>
          <p:cNvPr id="127" name="Google Shape;127;g1010b371b01_0_1" descr="Icon of people linked together">
            <a:extLst>
              <a:ext uri="{C183D7F6-B498-43B3-948B-1728B52AA6E4}">
                <adec:decorative xmlns:adec="http://schemas.microsoft.com/office/drawing/2017/decorative" val="0"/>
              </a:ext>
            </a:extLst>
          </p:cNvPr>
          <p:cNvPicPr preferRelativeResize="0"/>
          <p:nvPr/>
        </p:nvPicPr>
        <p:blipFill rotWithShape="1">
          <a:blip r:embed="rId6">
            <a:alphaModFix/>
          </a:blip>
          <a:srcRect/>
          <a:stretch/>
        </p:blipFill>
        <p:spPr>
          <a:xfrm>
            <a:off x="7341024" y="1706749"/>
            <a:ext cx="1269160" cy="1196951"/>
          </a:xfrm>
          <a:prstGeom prst="rect">
            <a:avLst/>
          </a:prstGeom>
          <a:noFill/>
          <a:ln>
            <a:noFill/>
          </a:ln>
        </p:spPr>
      </p:pic>
      <p:sp>
        <p:nvSpPr>
          <p:cNvPr id="128" name="Google Shape;128;g1010b371b01_0_1"/>
          <p:cNvSpPr txBox="1"/>
          <p:nvPr/>
        </p:nvSpPr>
        <p:spPr>
          <a:xfrm>
            <a:off x="7002413" y="2948198"/>
            <a:ext cx="2169900" cy="1396800"/>
          </a:xfrm>
          <a:prstGeom prst="rect">
            <a:avLst/>
          </a:prstGeom>
          <a:noFill/>
          <a:ln>
            <a:noFill/>
          </a:ln>
        </p:spPr>
        <p:txBody>
          <a:bodyPr spcFirstLastPara="1" wrap="square" lIns="45694" tIns="45694" rIns="45694" bIns="45694" anchor="t" anchorCtr="0">
            <a:noAutofit/>
          </a:bodyPr>
          <a:lstStyle/>
          <a:p>
            <a:pPr defTabSz="685800">
              <a:buClr>
                <a:srgbClr val="072034"/>
              </a:buClr>
              <a:buSzPts val="1500"/>
            </a:pPr>
            <a:r>
              <a:rPr lang="en-US" sz="1575" b="1" kern="0">
                <a:solidFill>
                  <a:srgbClr val="072034"/>
                </a:solidFill>
                <a:highlight>
                  <a:srgbClr val="B3DBCF"/>
                </a:highlight>
                <a:latin typeface="Calibri"/>
                <a:ea typeface="Calibri"/>
                <a:cs typeface="Calibri"/>
                <a:sym typeface="Calibri"/>
              </a:rPr>
              <a:t>L</a:t>
            </a:r>
            <a:r>
              <a:rPr lang="en-US" sz="1500" b="1" kern="0">
                <a:solidFill>
                  <a:srgbClr val="072034"/>
                </a:solidFill>
                <a:highlight>
                  <a:srgbClr val="B3DBCF"/>
                </a:highlight>
                <a:latin typeface="Calibri"/>
                <a:ea typeface="Calibri"/>
                <a:cs typeface="Calibri"/>
                <a:sym typeface="Calibri"/>
              </a:rPr>
              <a:t>inked Open Data &amp; Consuming Tools </a:t>
            </a:r>
            <a:endParaRPr sz="1500" b="1" kern="0">
              <a:solidFill>
                <a:srgbClr val="072034"/>
              </a:solidFill>
              <a:highlight>
                <a:srgbClr val="B3DBCF"/>
              </a:highlight>
              <a:latin typeface="Calibri"/>
              <a:ea typeface="Calibri"/>
              <a:cs typeface="Calibri"/>
              <a:sym typeface="Calibri"/>
            </a:endParaRPr>
          </a:p>
          <a:p>
            <a:pPr defTabSz="685800">
              <a:buClr>
                <a:srgbClr val="072034"/>
              </a:buClr>
              <a:buSzPts val="1500"/>
            </a:pPr>
            <a:r>
              <a:rPr lang="en-US" sz="1500" kern="0">
                <a:solidFill>
                  <a:srgbClr val="072034"/>
                </a:solidFill>
                <a:latin typeface="Calibri"/>
                <a:ea typeface="Calibri"/>
                <a:cs typeface="Calibri"/>
                <a:sym typeface="Calibri"/>
              </a:rPr>
              <a:t>Powers an open applications marketplace for data use.</a:t>
            </a:r>
            <a:endParaRPr sz="975" i="1" kern="0">
              <a:solidFill>
                <a:srgbClr val="072034"/>
              </a:solidFill>
              <a:latin typeface="Gill Sans"/>
              <a:ea typeface="Gill Sans"/>
              <a:cs typeface="Gill Sans"/>
              <a:sym typeface="Gill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5" name="Google Shape;135;p4"/>
          <p:cNvSpPr txBox="1">
            <a:spLocks noGrp="1"/>
          </p:cNvSpPr>
          <p:nvPr>
            <p:ph type="title"/>
          </p:nvPr>
        </p:nvSpPr>
        <p:spPr>
          <a:xfrm>
            <a:off x="427388" y="191400"/>
            <a:ext cx="8289225" cy="846225"/>
          </a:xfrm>
          <a:prstGeom prst="rect">
            <a:avLst/>
          </a:prstGeom>
          <a:noFill/>
          <a:ln>
            <a:noFill/>
          </a:ln>
        </p:spPr>
        <p:txBody>
          <a:bodyPr spcFirstLastPara="1" wrap="square" lIns="68569" tIns="34275" rIns="68569" bIns="34275" anchor="ctr" anchorCtr="0">
            <a:normAutofit/>
          </a:bodyPr>
          <a:lstStyle/>
          <a:p>
            <a:pPr>
              <a:buSzPct val="100000"/>
            </a:pPr>
            <a:r>
              <a:rPr lang="en-US" sz="2400" b="1" dirty="0" err="1"/>
              <a:t>ProPath</a:t>
            </a:r>
            <a:r>
              <a:rPr lang="en-US" sz="2400" b="1" dirty="0"/>
              <a:t> Illinois Planned Publishing Workflow</a:t>
            </a:r>
            <a:endParaRPr sz="2800" b="1" dirty="0"/>
          </a:p>
        </p:txBody>
      </p:sp>
      <p:sp>
        <p:nvSpPr>
          <p:cNvPr id="138" name="Google Shape;138;p4"/>
          <p:cNvSpPr txBox="1">
            <a:spLocks noGrp="1"/>
          </p:cNvSpPr>
          <p:nvPr>
            <p:ph type="body" idx="4294967295"/>
          </p:nvPr>
        </p:nvSpPr>
        <p:spPr>
          <a:xfrm>
            <a:off x="427388" y="1048941"/>
            <a:ext cx="8716613" cy="596503"/>
          </a:xfrm>
          <a:prstGeom prst="rect">
            <a:avLst/>
          </a:prstGeom>
          <a:noFill/>
          <a:ln>
            <a:noFill/>
          </a:ln>
        </p:spPr>
        <p:txBody>
          <a:bodyPr spcFirstLastPara="1" wrap="square" lIns="68569" tIns="34275" rIns="68569" bIns="34275" anchor="t" anchorCtr="0">
            <a:noAutofit/>
          </a:bodyPr>
          <a:lstStyle/>
          <a:p>
            <a:pPr marL="0" indent="0">
              <a:spcBef>
                <a:spcPts val="0"/>
              </a:spcBef>
              <a:buNone/>
            </a:pPr>
            <a:r>
              <a:rPr lang="en-US" sz="1500" dirty="0"/>
              <a:t>The planned workflow supports the Illinois ETPL and other credential information from multiple sources.  </a:t>
            </a:r>
            <a:endParaRPr sz="1500" dirty="0"/>
          </a:p>
          <a:p>
            <a:pPr marL="342900" indent="-266700">
              <a:spcBef>
                <a:spcPts val="0"/>
              </a:spcBef>
              <a:buSzPts val="2000"/>
            </a:pPr>
            <a:r>
              <a:rPr lang="en-US" sz="1500" b="1" dirty="0">
                <a:highlight>
                  <a:srgbClr val="B3DBCF"/>
                </a:highlight>
              </a:rPr>
              <a:t>It uses the state’s workforce portal, Illinois </a:t>
            </a:r>
            <a:r>
              <a:rPr lang="en-US" sz="1500" b="1" dirty="0" err="1">
                <a:highlight>
                  <a:srgbClr val="B3DBCF"/>
                </a:highlight>
              </a:rPr>
              <a:t>workNet</a:t>
            </a:r>
            <a:r>
              <a:rPr lang="en-US" sz="1500" b="1" dirty="0">
                <a:highlight>
                  <a:srgbClr val="B3DBCF"/>
                </a:highlight>
              </a:rPr>
              <a:t>, and Credential Engine’s national infrastructure. </a:t>
            </a:r>
            <a:endParaRPr sz="1500" b="1" dirty="0">
              <a:highlight>
                <a:srgbClr val="B3DBCF"/>
              </a:highlight>
            </a:endParaRPr>
          </a:p>
          <a:p>
            <a:pPr marL="133350" indent="0">
              <a:spcBef>
                <a:spcPts val="0"/>
              </a:spcBef>
              <a:buNone/>
            </a:pPr>
            <a:endParaRPr sz="1500" dirty="0"/>
          </a:p>
        </p:txBody>
      </p:sp>
      <p:pic>
        <p:nvPicPr>
          <p:cNvPr id="136" name="Google Shape;136;p4" descr="Diagram showing data publishing workflow"/>
          <p:cNvPicPr preferRelativeResize="0">
            <a:picLocks noGrp="1"/>
          </p:cNvPicPr>
          <p:nvPr>
            <p:ph type="body" idx="1"/>
          </p:nvPr>
        </p:nvPicPr>
        <p:blipFill rotWithShape="1">
          <a:blip r:embed="rId3">
            <a:alphaModFix/>
          </a:blip>
          <a:srcRect l="-2" r="279" b="16731"/>
          <a:stretch/>
        </p:blipFill>
        <p:spPr>
          <a:xfrm>
            <a:off x="1028593" y="1668782"/>
            <a:ext cx="7012781" cy="2942408"/>
          </a:xfrm>
          <a:prstGeom prst="rect">
            <a:avLst/>
          </a:prstGeom>
          <a:noFill/>
          <a:ln>
            <a:noFill/>
          </a:ln>
        </p:spPr>
      </p:pic>
      <p:pic>
        <p:nvPicPr>
          <p:cNvPr id="137" name="Google Shape;137;p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102626" y="4361099"/>
            <a:ext cx="1998137" cy="5715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5"/>
          <p:cNvSpPr txBox="1">
            <a:spLocks noGrp="1"/>
          </p:cNvSpPr>
          <p:nvPr>
            <p:ph type="title"/>
          </p:nvPr>
        </p:nvSpPr>
        <p:spPr>
          <a:xfrm>
            <a:off x="406631" y="144338"/>
            <a:ext cx="7886700" cy="994275"/>
          </a:xfrm>
          <a:prstGeom prst="rect">
            <a:avLst/>
          </a:prstGeom>
          <a:noFill/>
          <a:ln>
            <a:noFill/>
          </a:ln>
        </p:spPr>
        <p:txBody>
          <a:bodyPr spcFirstLastPara="1" wrap="square" lIns="68569" tIns="34275" rIns="68569" bIns="34275" anchor="ctr" anchorCtr="0">
            <a:normAutofit/>
          </a:bodyPr>
          <a:lstStyle/>
          <a:p>
            <a:pPr>
              <a:buSzPts val="4400"/>
            </a:pPr>
            <a:r>
              <a:rPr lang="en-US" sz="2400" b="1" dirty="0"/>
              <a:t>ETPL Status and Next Steps</a:t>
            </a:r>
            <a:endParaRPr sz="2400" b="1" dirty="0"/>
          </a:p>
        </p:txBody>
      </p:sp>
      <p:sp>
        <p:nvSpPr>
          <p:cNvPr id="144" name="Google Shape;144;p5"/>
          <p:cNvSpPr txBox="1">
            <a:spLocks noGrp="1"/>
          </p:cNvSpPr>
          <p:nvPr>
            <p:ph type="body" idx="1"/>
          </p:nvPr>
        </p:nvSpPr>
        <p:spPr>
          <a:xfrm>
            <a:off x="240525" y="1138613"/>
            <a:ext cx="3459825" cy="3875400"/>
          </a:xfrm>
          <a:prstGeom prst="rect">
            <a:avLst/>
          </a:prstGeom>
          <a:noFill/>
          <a:ln>
            <a:noFill/>
          </a:ln>
        </p:spPr>
        <p:txBody>
          <a:bodyPr spcFirstLastPara="1" wrap="square" lIns="68569" tIns="34275" rIns="68569" bIns="34275" anchor="t" anchorCtr="0">
            <a:noAutofit/>
          </a:bodyPr>
          <a:lstStyle/>
          <a:p>
            <a:pPr marL="476250" indent="-342900">
              <a:spcBef>
                <a:spcPts val="0"/>
              </a:spcBef>
              <a:buSzPts val="2800"/>
            </a:pPr>
            <a:r>
              <a:rPr lang="en-US" sz="1875" dirty="0"/>
              <a:t>The process of mapping WIOA-approved programs to the CTDL and publishing them in the Credential Registry Sandbox revealed data quality and process workflow challenges.  </a:t>
            </a:r>
            <a:endParaRPr sz="1875" dirty="0"/>
          </a:p>
          <a:p>
            <a:pPr marL="476250" indent="-342900">
              <a:spcBef>
                <a:spcPts val="0"/>
              </a:spcBef>
              <a:buSzPts val="2800"/>
            </a:pPr>
            <a:r>
              <a:rPr lang="en-US" sz="1875" dirty="0"/>
              <a:t>These challenges are being addressed through </a:t>
            </a:r>
            <a:r>
              <a:rPr lang="en-US" sz="1875" dirty="0" err="1"/>
              <a:t>ProPath</a:t>
            </a:r>
            <a:r>
              <a:rPr lang="en-US" sz="1875" dirty="0"/>
              <a:t> modernization.</a:t>
            </a:r>
          </a:p>
          <a:p>
            <a:pPr marL="476250" indent="-342900">
              <a:spcBef>
                <a:spcPts val="0"/>
              </a:spcBef>
              <a:buSzPts val="2800"/>
            </a:pPr>
            <a:r>
              <a:rPr lang="en-US" sz="1875" dirty="0"/>
              <a:t>The widget on the right is being used to test and review ETPL data.</a:t>
            </a:r>
            <a:endParaRPr dirty="0"/>
          </a:p>
        </p:txBody>
      </p:sp>
      <p:pic>
        <p:nvPicPr>
          <p:cNvPr id="145" name="Google Shape;145;p5" descr="Screenshot of widget to test and review ETPL data"/>
          <p:cNvPicPr preferRelativeResize="0"/>
          <p:nvPr/>
        </p:nvPicPr>
        <p:blipFill>
          <a:blip r:embed="rId3">
            <a:alphaModFix/>
          </a:blip>
          <a:stretch>
            <a:fillRect/>
          </a:stretch>
        </p:blipFill>
        <p:spPr>
          <a:xfrm>
            <a:off x="3811369" y="1138613"/>
            <a:ext cx="5181338" cy="37136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1011bdbdd57_0_100"/>
          <p:cNvSpPr txBox="1">
            <a:spLocks noGrp="1"/>
          </p:cNvSpPr>
          <p:nvPr>
            <p:ph type="title"/>
          </p:nvPr>
        </p:nvSpPr>
        <p:spPr>
          <a:prstGeom prst="rect">
            <a:avLst/>
          </a:prstGeom>
        </p:spPr>
        <p:txBody>
          <a:bodyPr spcFirstLastPara="1" wrap="square" lIns="68569" tIns="34275" rIns="68569" bIns="34275" anchor="ctr" anchorCtr="0">
            <a:normAutofit/>
          </a:bodyPr>
          <a:lstStyle/>
          <a:p>
            <a:r>
              <a:rPr lang="en-US" sz="2400" b="1" dirty="0"/>
              <a:t>ETPL Process and the Public Directory Plans</a:t>
            </a:r>
            <a:endParaRPr sz="2400" b="1" dirty="0"/>
          </a:p>
        </p:txBody>
      </p:sp>
      <p:sp>
        <p:nvSpPr>
          <p:cNvPr id="151" name="Google Shape;151;g1011bdbdd57_0_100"/>
          <p:cNvSpPr txBox="1">
            <a:spLocks noGrp="1"/>
          </p:cNvSpPr>
          <p:nvPr>
            <p:ph type="body" idx="1"/>
          </p:nvPr>
        </p:nvSpPr>
        <p:spPr>
          <a:xfrm>
            <a:off x="628650" y="1369219"/>
            <a:ext cx="4038975" cy="1651500"/>
          </a:xfrm>
          <a:prstGeom prst="rect">
            <a:avLst/>
          </a:prstGeom>
        </p:spPr>
        <p:txBody>
          <a:bodyPr spcFirstLastPara="1" wrap="square" lIns="68569" tIns="34275" rIns="68569" bIns="34275" anchor="t" anchorCtr="0">
            <a:noAutofit/>
          </a:bodyPr>
          <a:lstStyle/>
          <a:p>
            <a:pPr marL="0" indent="0">
              <a:buNone/>
            </a:pPr>
            <a:r>
              <a:rPr lang="en-US" sz="2000" dirty="0"/>
              <a:t>We are creating detailed process flow documentation and planning a public search function using the Credential Engine’s search API and aspects of the </a:t>
            </a:r>
            <a:r>
              <a:rPr lang="en-US" sz="2000" u="sng" dirty="0">
                <a:solidFill>
                  <a:schemeClr val="hlink"/>
                </a:solidFill>
                <a:hlinkClick r:id="rId3"/>
              </a:rPr>
              <a:t>Credential Finder</a:t>
            </a:r>
            <a:r>
              <a:rPr lang="en-US" sz="2000" dirty="0"/>
              <a:t> search.</a:t>
            </a:r>
            <a:endParaRPr sz="2000" dirty="0"/>
          </a:p>
        </p:txBody>
      </p:sp>
      <p:pic>
        <p:nvPicPr>
          <p:cNvPr id="153" name="Google Shape;153;g1011bdbdd57_0_100" descr="Diagram of master propath list"/>
          <p:cNvPicPr preferRelativeResize="0"/>
          <p:nvPr/>
        </p:nvPicPr>
        <p:blipFill>
          <a:blip r:embed="rId4">
            <a:alphaModFix/>
          </a:blip>
          <a:stretch>
            <a:fillRect/>
          </a:stretch>
        </p:blipFill>
        <p:spPr>
          <a:xfrm>
            <a:off x="499125" y="3344812"/>
            <a:ext cx="4337307" cy="1198670"/>
          </a:xfrm>
          <a:prstGeom prst="rect">
            <a:avLst/>
          </a:prstGeom>
          <a:noFill/>
          <a:ln>
            <a:noFill/>
          </a:ln>
        </p:spPr>
      </p:pic>
      <p:pic>
        <p:nvPicPr>
          <p:cNvPr id="152" name="Google Shape;152;g1011bdbdd57_0_100" descr="Screenshot of Credential Finder website"/>
          <p:cNvPicPr preferRelativeResize="0"/>
          <p:nvPr/>
        </p:nvPicPr>
        <p:blipFill>
          <a:blip r:embed="rId5">
            <a:alphaModFix/>
          </a:blip>
          <a:stretch>
            <a:fillRect/>
          </a:stretch>
        </p:blipFill>
        <p:spPr>
          <a:xfrm>
            <a:off x="5021063" y="1369219"/>
            <a:ext cx="3844876" cy="314679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050" kern="0">
              <a:solidFill>
                <a:srgbClr val="FFFFFF"/>
              </a:solidFill>
              <a:latin typeface="Arial"/>
              <a:sym typeface="Arial"/>
            </a:endParaRPr>
          </a:p>
        </p:txBody>
      </p:sp>
      <p:sp>
        <p:nvSpPr>
          <p:cNvPr id="30" name="Rectangle 2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sym typeface="Arial"/>
            </a:endParaRPr>
          </a:p>
        </p:txBody>
      </p:sp>
      <p:sp>
        <p:nvSpPr>
          <p:cNvPr id="32" name="Rectangle 3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
                <a:srgbClr val="000000"/>
              </a:buClr>
            </a:pPr>
            <a:endParaRPr lang="en-US" sz="1050" kern="0">
              <a:solidFill>
                <a:prstClr val="white"/>
              </a:solidFill>
              <a:latin typeface="Calibri" panose="020F0502020204030204"/>
              <a:sym typeface="Arial"/>
            </a:endParaRPr>
          </a:p>
        </p:txBody>
      </p:sp>
      <p:sp>
        <p:nvSpPr>
          <p:cNvPr id="2" name="Title 1">
            <a:extLst>
              <a:ext uri="{FF2B5EF4-FFF2-40B4-BE49-F238E27FC236}">
                <a16:creationId xmlns:a16="http://schemas.microsoft.com/office/drawing/2014/main" id="{D4340CF7-8EB3-4468-A5ED-BBC87F77BA56}"/>
              </a:ext>
            </a:extLst>
          </p:cNvPr>
          <p:cNvSpPr>
            <a:spLocks noGrp="1"/>
          </p:cNvSpPr>
          <p:nvPr>
            <p:ph type="ctrTitle"/>
          </p:nvPr>
        </p:nvSpPr>
        <p:spPr>
          <a:xfrm>
            <a:off x="358486" y="841772"/>
            <a:ext cx="3017520" cy="2403101"/>
          </a:xfrm>
        </p:spPr>
        <p:txBody>
          <a:bodyPr anchor="b">
            <a:normAutofit/>
          </a:bodyPr>
          <a:lstStyle/>
          <a:p>
            <a:pPr algn="l"/>
            <a:r>
              <a:rPr lang="en-US" sz="2775" b="1" dirty="0"/>
              <a:t>Coleridge Initiative Research &amp; Socializing the Illinois WDQI </a:t>
            </a:r>
            <a:br>
              <a:rPr lang="en-US" sz="2775" dirty="0"/>
            </a:br>
            <a:endParaRPr lang="en-US" sz="2775" dirty="0"/>
          </a:p>
        </p:txBody>
      </p:sp>
      <p:sp>
        <p:nvSpPr>
          <p:cNvPr id="3" name="Subtitle 2">
            <a:extLst>
              <a:ext uri="{FF2B5EF4-FFF2-40B4-BE49-F238E27FC236}">
                <a16:creationId xmlns:a16="http://schemas.microsoft.com/office/drawing/2014/main" id="{14575E38-EDDC-49C9-B52E-AB8ECAF26B26}"/>
              </a:ext>
            </a:extLst>
          </p:cNvPr>
          <p:cNvSpPr>
            <a:spLocks noGrp="1"/>
          </p:cNvSpPr>
          <p:nvPr>
            <p:ph type="subTitle" idx="1"/>
          </p:nvPr>
        </p:nvSpPr>
        <p:spPr>
          <a:xfrm>
            <a:off x="358486" y="3654692"/>
            <a:ext cx="2949980" cy="906106"/>
          </a:xfrm>
        </p:spPr>
        <p:txBody>
          <a:bodyPr>
            <a:normAutofit/>
          </a:bodyPr>
          <a:lstStyle/>
          <a:p>
            <a:pPr algn="l"/>
            <a:r>
              <a:rPr lang="en-US" sz="1275" dirty="0"/>
              <a:t>Unemployment to Reemployment Portal</a:t>
            </a:r>
          </a:p>
          <a:p>
            <a:pPr marL="66675" indent="-15875" algn="l"/>
            <a:r>
              <a:rPr lang="en-US" sz="1275" dirty="0" err="1"/>
              <a:t>MidWest</a:t>
            </a:r>
            <a:r>
              <a:rPr lang="en-US" sz="1275" dirty="0"/>
              <a:t> Collaborative and USDOL/ETA Training</a:t>
            </a:r>
          </a:p>
        </p:txBody>
      </p:sp>
      <p:pic>
        <p:nvPicPr>
          <p:cNvPr id="25" name="Graphic 24" descr="Fingerprint">
            <a:extLst>
              <a:ext uri="{FF2B5EF4-FFF2-40B4-BE49-F238E27FC236}">
                <a16:creationId xmlns:a16="http://schemas.microsoft.com/office/drawing/2014/main" id="{7D26D04B-B058-4D06-A866-63B22E4D70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70074" y="469262"/>
            <a:ext cx="4091535" cy="4091535"/>
          </a:xfrm>
          <a:prstGeom prst="rect">
            <a:avLst/>
          </a:prstGeom>
        </p:spPr>
      </p:pic>
    </p:spTree>
    <p:extLst>
      <p:ext uri="{BB962C8B-B14F-4D97-AF65-F5344CB8AC3E}">
        <p14:creationId xmlns:p14="http://schemas.microsoft.com/office/powerpoint/2010/main" val="2716453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9E92-8739-4036-8F16-08ED0AC906C5}"/>
              </a:ext>
            </a:extLst>
          </p:cNvPr>
          <p:cNvSpPr>
            <a:spLocks noGrp="1"/>
          </p:cNvSpPr>
          <p:nvPr>
            <p:ph type="title"/>
          </p:nvPr>
        </p:nvSpPr>
        <p:spPr>
          <a:xfrm>
            <a:off x="1257300" y="205978"/>
            <a:ext cx="6629400" cy="708422"/>
          </a:xfrm>
        </p:spPr>
        <p:txBody>
          <a:bodyPr>
            <a:normAutofit fontScale="90000"/>
          </a:bodyPr>
          <a:lstStyle/>
          <a:p>
            <a:r>
              <a:rPr lang="en-US" dirty="0"/>
              <a:t>Unemployment to Reemployment Portal: Common Data Model  </a:t>
            </a:r>
          </a:p>
        </p:txBody>
      </p:sp>
      <p:sp>
        <p:nvSpPr>
          <p:cNvPr id="3" name="Content Placeholder 2">
            <a:extLst>
              <a:ext uri="{FF2B5EF4-FFF2-40B4-BE49-F238E27FC236}">
                <a16:creationId xmlns:a16="http://schemas.microsoft.com/office/drawing/2014/main" id="{FB1029ED-2724-40DB-ADF4-3D4F9B4C0FB7}"/>
              </a:ext>
            </a:extLst>
          </p:cNvPr>
          <p:cNvSpPr>
            <a:spLocks noGrp="1"/>
          </p:cNvSpPr>
          <p:nvPr>
            <p:ph idx="1"/>
          </p:nvPr>
        </p:nvSpPr>
        <p:spPr>
          <a:xfrm>
            <a:off x="1233152" y="1234678"/>
            <a:ext cx="6629400" cy="3908822"/>
          </a:xfrm>
        </p:spPr>
        <p:txBody>
          <a:bodyPr>
            <a:normAutofit fontScale="77500" lnSpcReduction="20000"/>
          </a:bodyPr>
          <a:lstStyle/>
          <a:p>
            <a:pPr lvl="0"/>
            <a:r>
              <a:rPr lang="en-US" dirty="0">
                <a:latin typeface="Calibri" panose="020F0502020204030204" pitchFamily="34" charset="0"/>
              </a:rPr>
              <a:t>Repurposing PROMIS UI claimant files</a:t>
            </a:r>
          </a:p>
          <a:p>
            <a:pPr lvl="1"/>
            <a:r>
              <a:rPr lang="en-US" dirty="0">
                <a:latin typeface="Calibri" panose="020F0502020204030204" pitchFamily="34" charset="0"/>
              </a:rPr>
              <a:t>Program for Measuring Insured Unemployed Statistics (PROMIS) was implemented in the BLS’s federal-state Local Area Unemployment Statistics program.</a:t>
            </a:r>
          </a:p>
          <a:p>
            <a:r>
              <a:rPr lang="en-US" dirty="0">
                <a:latin typeface="Calibri" panose="020F0502020204030204" pitchFamily="34" charset="0"/>
              </a:rPr>
              <a:t>Measuring the behavioral dynamic of unemployment</a:t>
            </a:r>
          </a:p>
          <a:p>
            <a:pPr lvl="1"/>
            <a:r>
              <a:rPr lang="en-US" dirty="0">
                <a:latin typeface="Calibri" panose="020F0502020204030204" pitchFamily="34" charset="0"/>
              </a:rPr>
              <a:t>Unemployment claims </a:t>
            </a:r>
            <a:r>
              <a:rPr lang="en-US" dirty="0">
                <a:latin typeface="Calibri" panose="020F0502020204030204" pitchFamily="34" charset="0"/>
                <a:sym typeface="Wingdings" panose="05000000000000000000" pitchFamily="2" charset="2"/>
              </a:rPr>
              <a:t></a:t>
            </a:r>
            <a:r>
              <a:rPr lang="en-US" dirty="0">
                <a:latin typeface="Calibri" panose="020F0502020204030204" pitchFamily="34" charset="0"/>
              </a:rPr>
              <a:t>  individual claimant</a:t>
            </a:r>
          </a:p>
          <a:p>
            <a:pPr lvl="1"/>
            <a:r>
              <a:rPr lang="en-US" dirty="0">
                <a:latin typeface="Calibri" panose="020F0502020204030204" pitchFamily="34" charset="0"/>
              </a:rPr>
              <a:t>Weekly cross-section of claims </a:t>
            </a:r>
            <a:r>
              <a:rPr lang="en-US" dirty="0">
                <a:latin typeface="Calibri" panose="020F0502020204030204" pitchFamily="34" charset="0"/>
                <a:sym typeface="Wingdings" panose="05000000000000000000" pitchFamily="2" charset="2"/>
              </a:rPr>
              <a:t></a:t>
            </a:r>
            <a:r>
              <a:rPr lang="en-US" dirty="0">
                <a:latin typeface="Calibri" panose="020F0502020204030204" pitchFamily="34" charset="0"/>
              </a:rPr>
              <a:t>  weekly flows of claimants</a:t>
            </a:r>
          </a:p>
          <a:p>
            <a:pPr lvl="0"/>
            <a:r>
              <a:rPr lang="en-US" dirty="0">
                <a:latin typeface="Calibri" panose="020F0502020204030204" pitchFamily="34" charset="0"/>
              </a:rPr>
              <a:t>Standardization of UI claimant measures</a:t>
            </a:r>
          </a:p>
          <a:p>
            <a:pPr lvl="1"/>
            <a:r>
              <a:rPr lang="en-US" dirty="0">
                <a:latin typeface="Calibri" panose="020F0502020204030204" pitchFamily="34" charset="0"/>
              </a:rPr>
              <a:t> Person-based relevance </a:t>
            </a:r>
          </a:p>
          <a:p>
            <a:pPr lvl="2"/>
            <a:r>
              <a:rPr lang="en-US" dirty="0">
                <a:latin typeface="Calibri" panose="020F0502020204030204" pitchFamily="34" charset="0"/>
              </a:rPr>
              <a:t>Time stamp: benefit week when a claimant files a new initial claim</a:t>
            </a:r>
          </a:p>
          <a:p>
            <a:pPr lvl="2"/>
            <a:r>
              <a:rPr lang="en-US" dirty="0">
                <a:latin typeface="Calibri" panose="020F0502020204030204" pitchFamily="34" charset="0"/>
              </a:rPr>
              <a:t>Context: cohort of claimants who share the same benefit year start/end date</a:t>
            </a:r>
          </a:p>
          <a:p>
            <a:pPr lvl="1"/>
            <a:r>
              <a:rPr lang="en-US" dirty="0">
                <a:latin typeface="Calibri" panose="020F0502020204030204" pitchFamily="34" charset="0"/>
              </a:rPr>
              <a:t>Geographic relevance</a:t>
            </a:r>
          </a:p>
          <a:p>
            <a:pPr lvl="2"/>
            <a:r>
              <a:rPr lang="en-US" dirty="0">
                <a:latin typeface="Calibri" panose="020F0502020204030204" pitchFamily="34" charset="0"/>
              </a:rPr>
              <a:t>Place of residence</a:t>
            </a:r>
          </a:p>
          <a:p>
            <a:pPr lvl="1"/>
            <a:r>
              <a:rPr lang="en-US" dirty="0">
                <a:latin typeface="Calibri" panose="020F0502020204030204" pitchFamily="34" charset="0"/>
              </a:rPr>
              <a:t>High-frequency periodicity</a:t>
            </a:r>
          </a:p>
          <a:p>
            <a:pPr lvl="2"/>
            <a:r>
              <a:rPr lang="en-US" dirty="0">
                <a:latin typeface="Calibri" panose="020F0502020204030204" pitchFamily="34" charset="0"/>
              </a:rPr>
              <a:t>Weekly data</a:t>
            </a:r>
          </a:p>
        </p:txBody>
      </p:sp>
    </p:spTree>
    <p:extLst>
      <p:ext uri="{BB962C8B-B14F-4D97-AF65-F5344CB8AC3E}">
        <p14:creationId xmlns:p14="http://schemas.microsoft.com/office/powerpoint/2010/main" val="3490865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7C309-55B5-4CF8-B807-A5B14771C09A}"/>
              </a:ext>
            </a:extLst>
          </p:cNvPr>
          <p:cNvSpPr>
            <a:spLocks noGrp="1"/>
          </p:cNvSpPr>
          <p:nvPr>
            <p:ph type="title"/>
          </p:nvPr>
        </p:nvSpPr>
        <p:spPr>
          <a:xfrm>
            <a:off x="152400" y="346405"/>
            <a:ext cx="7429501" cy="536972"/>
          </a:xfrm>
        </p:spPr>
        <p:txBody>
          <a:bodyPr>
            <a:noAutofit/>
          </a:bodyPr>
          <a:lstStyle/>
          <a:p>
            <a:r>
              <a:rPr lang="en-US" sz="2800" dirty="0"/>
              <a:t>Socializing the Illinois WDQI:</a:t>
            </a:r>
            <a:br>
              <a:rPr lang="en-US" sz="2800" dirty="0"/>
            </a:br>
            <a:r>
              <a:rPr lang="en-US" sz="2400" dirty="0" err="1"/>
              <a:t>MidWest</a:t>
            </a:r>
            <a:r>
              <a:rPr lang="en-US" sz="2400" dirty="0"/>
              <a:t> Collaborative and USDOL/ETA Training</a:t>
            </a:r>
          </a:p>
        </p:txBody>
      </p:sp>
      <p:pic>
        <p:nvPicPr>
          <p:cNvPr id="7" name="Content Placeholder 6" descr="Map of the United States highlighting states participating in the MidWest Collaborative: Illinois, Indiana, Iowa, Kentucky, Michigan, Missouri, New Jersey, Ohio, and Tennessee">
            <a:extLst>
              <a:ext uri="{FF2B5EF4-FFF2-40B4-BE49-F238E27FC236}">
                <a16:creationId xmlns:a16="http://schemas.microsoft.com/office/drawing/2014/main" id="{7C8EAEA4-B7C9-4BB2-A7FF-D6097FB2E78E}"/>
              </a:ext>
            </a:extLst>
          </p:cNvPr>
          <p:cNvPicPr>
            <a:picLocks noGrp="1" noChangeAspect="1"/>
          </p:cNvPicPr>
          <p:nvPr>
            <p:ph idx="1"/>
          </p:nvPr>
        </p:nvPicPr>
        <p:blipFill>
          <a:blip r:embed="rId2"/>
          <a:stretch>
            <a:fillRect/>
          </a:stretch>
        </p:blipFill>
        <p:spPr>
          <a:xfrm>
            <a:off x="1823989" y="1276350"/>
            <a:ext cx="5496020" cy="3520745"/>
          </a:xfrm>
          <a:prstGeom prst="rect">
            <a:avLst/>
          </a:prstGeom>
        </p:spPr>
      </p:pic>
    </p:spTree>
    <p:extLst>
      <p:ext uri="{BB962C8B-B14F-4D97-AF65-F5344CB8AC3E}">
        <p14:creationId xmlns:p14="http://schemas.microsoft.com/office/powerpoint/2010/main" val="2956453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9E92-8739-4036-8F16-08ED0AC906C5}"/>
              </a:ext>
            </a:extLst>
          </p:cNvPr>
          <p:cNvSpPr>
            <a:spLocks noGrp="1"/>
          </p:cNvSpPr>
          <p:nvPr>
            <p:ph type="title"/>
          </p:nvPr>
        </p:nvSpPr>
        <p:spPr>
          <a:xfrm>
            <a:off x="152400" y="285750"/>
            <a:ext cx="7048500" cy="708422"/>
          </a:xfrm>
        </p:spPr>
        <p:txBody>
          <a:bodyPr>
            <a:normAutofit fontScale="90000"/>
          </a:bodyPr>
          <a:lstStyle/>
          <a:p>
            <a:r>
              <a:rPr lang="en-US" dirty="0"/>
              <a:t>Unemployment to Reemployment Portal: Measuring UI Claimant Behavior</a:t>
            </a:r>
          </a:p>
        </p:txBody>
      </p:sp>
      <p:sp>
        <p:nvSpPr>
          <p:cNvPr id="3" name="Content Placeholder 2">
            <a:extLst>
              <a:ext uri="{FF2B5EF4-FFF2-40B4-BE49-F238E27FC236}">
                <a16:creationId xmlns:a16="http://schemas.microsoft.com/office/drawing/2014/main" id="{FB1029ED-2724-40DB-ADF4-3D4F9B4C0FB7}"/>
              </a:ext>
            </a:extLst>
          </p:cNvPr>
          <p:cNvSpPr>
            <a:spLocks noGrp="1"/>
          </p:cNvSpPr>
          <p:nvPr>
            <p:ph idx="1"/>
          </p:nvPr>
        </p:nvSpPr>
        <p:spPr>
          <a:xfrm>
            <a:off x="1233152" y="1234678"/>
            <a:ext cx="6629400" cy="3908822"/>
          </a:xfrm>
        </p:spPr>
        <p:txBody>
          <a:bodyPr>
            <a:normAutofit fontScale="85000" lnSpcReduction="10000"/>
          </a:bodyPr>
          <a:lstStyle/>
          <a:p>
            <a:pPr lvl="0"/>
            <a:r>
              <a:rPr lang="en-US" dirty="0">
                <a:latin typeface="Calibri" panose="020F0502020204030204" pitchFamily="34" charset="0"/>
              </a:rPr>
              <a:t>Measuring UI claimant inflow </a:t>
            </a:r>
            <a:r>
              <a:rPr lang="en-US" dirty="0">
                <a:solidFill>
                  <a:srgbClr val="C00000"/>
                </a:solidFill>
                <a:latin typeface="Calibri" panose="020F0502020204030204" pitchFamily="34" charset="0"/>
              </a:rPr>
              <a:t>(done)</a:t>
            </a:r>
          </a:p>
          <a:p>
            <a:pPr lvl="1"/>
            <a:r>
              <a:rPr lang="en-US" dirty="0">
                <a:latin typeface="Calibri" panose="020F0502020204030204" pitchFamily="34" charset="0"/>
              </a:rPr>
              <a:t>Demographic composition of claimants</a:t>
            </a:r>
          </a:p>
          <a:p>
            <a:pPr lvl="1"/>
            <a:r>
              <a:rPr lang="en-US" dirty="0">
                <a:latin typeface="Calibri" panose="020F0502020204030204" pitchFamily="34" charset="0"/>
              </a:rPr>
              <a:t>Demographic composition of claimants by industry</a:t>
            </a:r>
          </a:p>
          <a:p>
            <a:pPr lvl="1"/>
            <a:r>
              <a:rPr lang="en-US" dirty="0">
                <a:latin typeface="Calibri" panose="020F0502020204030204" pitchFamily="34" charset="0"/>
              </a:rPr>
              <a:t>Occupational composition of claimants by industry</a:t>
            </a:r>
          </a:p>
          <a:p>
            <a:pPr lvl="0"/>
            <a:r>
              <a:rPr lang="en-US" dirty="0">
                <a:latin typeface="Calibri" panose="020F0502020204030204" pitchFamily="34" charset="0"/>
              </a:rPr>
              <a:t>Measuring UI claimant through flow </a:t>
            </a:r>
            <a:r>
              <a:rPr lang="en-US" dirty="0">
                <a:solidFill>
                  <a:srgbClr val="C00000"/>
                </a:solidFill>
                <a:latin typeface="Calibri" panose="020F0502020204030204" pitchFamily="34" charset="0"/>
              </a:rPr>
              <a:t>(done)</a:t>
            </a:r>
          </a:p>
          <a:p>
            <a:pPr lvl="1"/>
            <a:r>
              <a:rPr lang="en-US" dirty="0">
                <a:latin typeface="Calibri" panose="020F0502020204030204" pitchFamily="34" charset="0"/>
              </a:rPr>
              <a:t>Duration of unemployment</a:t>
            </a:r>
          </a:p>
          <a:p>
            <a:pPr lvl="2"/>
            <a:r>
              <a:rPr lang="en-US" dirty="0">
                <a:latin typeface="Calibri" panose="020F0502020204030204" pitchFamily="34" charset="0"/>
              </a:rPr>
              <a:t>Continuous versus discontinuous unemployment spells</a:t>
            </a:r>
          </a:p>
          <a:p>
            <a:pPr lvl="2"/>
            <a:r>
              <a:rPr lang="en-US" dirty="0">
                <a:latin typeface="Calibri" panose="020F0502020204030204" pitchFamily="34" charset="0"/>
              </a:rPr>
              <a:t>Proximity to benefit exhaustion</a:t>
            </a:r>
          </a:p>
          <a:p>
            <a:pPr lvl="2"/>
            <a:r>
              <a:rPr lang="en-US" dirty="0">
                <a:latin typeface="Calibri" panose="020F0502020204030204" pitchFamily="34" charset="0"/>
              </a:rPr>
              <a:t>Economic impact, wage replacement</a:t>
            </a:r>
          </a:p>
          <a:p>
            <a:r>
              <a:rPr lang="en-US" dirty="0">
                <a:latin typeface="Calibri" panose="020F0502020204030204" pitchFamily="34" charset="0"/>
              </a:rPr>
              <a:t>Measuring UI claimant outflow </a:t>
            </a:r>
            <a:r>
              <a:rPr lang="en-US" dirty="0">
                <a:solidFill>
                  <a:srgbClr val="C00000"/>
                </a:solidFill>
                <a:latin typeface="Calibri" panose="020F0502020204030204" pitchFamily="34" charset="0"/>
              </a:rPr>
              <a:t>(in process)</a:t>
            </a:r>
          </a:p>
          <a:p>
            <a:pPr lvl="1"/>
            <a:r>
              <a:rPr lang="en-US" dirty="0">
                <a:latin typeface="Calibri" panose="020F0502020204030204" pitchFamily="34" charset="0"/>
              </a:rPr>
              <a:t>Reemployment</a:t>
            </a:r>
          </a:p>
          <a:p>
            <a:pPr lvl="2"/>
            <a:r>
              <a:rPr lang="en-US" dirty="0">
                <a:latin typeface="Calibri" panose="020F0502020204030204" pitchFamily="34" charset="0"/>
              </a:rPr>
              <a:t>Same employer, different employer/same industry, or different industry</a:t>
            </a:r>
          </a:p>
          <a:p>
            <a:pPr lvl="2"/>
            <a:r>
              <a:rPr lang="en-US" dirty="0">
                <a:latin typeface="Calibri" panose="020F0502020204030204" pitchFamily="34" charset="0"/>
              </a:rPr>
              <a:t>Single job or multiple jobholding</a:t>
            </a:r>
          </a:p>
        </p:txBody>
      </p:sp>
    </p:spTree>
    <p:extLst>
      <p:ext uri="{BB962C8B-B14F-4D97-AF65-F5344CB8AC3E}">
        <p14:creationId xmlns:p14="http://schemas.microsoft.com/office/powerpoint/2010/main" val="4061130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9E92-8739-4036-8F16-08ED0AC906C5}"/>
              </a:ext>
            </a:extLst>
          </p:cNvPr>
          <p:cNvSpPr>
            <a:spLocks noGrp="1"/>
          </p:cNvSpPr>
          <p:nvPr>
            <p:ph type="title"/>
          </p:nvPr>
        </p:nvSpPr>
        <p:spPr>
          <a:xfrm>
            <a:off x="152400" y="285750"/>
            <a:ext cx="6629400" cy="708422"/>
          </a:xfrm>
        </p:spPr>
        <p:txBody>
          <a:bodyPr>
            <a:normAutofit fontScale="90000"/>
          </a:bodyPr>
          <a:lstStyle/>
          <a:p>
            <a:r>
              <a:rPr lang="en-US" dirty="0"/>
              <a:t>Reemployment of Temp Help Workers: Racial Disparities</a:t>
            </a:r>
          </a:p>
        </p:txBody>
      </p:sp>
      <p:sp>
        <p:nvSpPr>
          <p:cNvPr id="3" name="Content Placeholder 2">
            <a:extLst>
              <a:ext uri="{FF2B5EF4-FFF2-40B4-BE49-F238E27FC236}">
                <a16:creationId xmlns:a16="http://schemas.microsoft.com/office/drawing/2014/main" id="{FB1029ED-2724-40DB-ADF4-3D4F9B4C0FB7}"/>
              </a:ext>
            </a:extLst>
          </p:cNvPr>
          <p:cNvSpPr>
            <a:spLocks noGrp="1"/>
          </p:cNvSpPr>
          <p:nvPr>
            <p:ph idx="1"/>
          </p:nvPr>
        </p:nvSpPr>
        <p:spPr>
          <a:xfrm>
            <a:off x="1233152" y="1234678"/>
            <a:ext cx="6767848" cy="3908822"/>
          </a:xfrm>
        </p:spPr>
        <p:txBody>
          <a:bodyPr>
            <a:normAutofit/>
          </a:bodyPr>
          <a:lstStyle/>
          <a:p>
            <a:pPr lvl="0"/>
            <a:r>
              <a:rPr lang="en-US" dirty="0">
                <a:latin typeface="Calibri" panose="020F0502020204030204" pitchFamily="34" charset="0"/>
              </a:rPr>
              <a:t>UI certified claimant inflow during first 8 weeks of pandemic and outflow from July 2020 to May 2021 </a:t>
            </a:r>
          </a:p>
          <a:p>
            <a:pPr lvl="0"/>
            <a:r>
              <a:rPr lang="en-US" dirty="0">
                <a:latin typeface="Calibri" panose="020F0502020204030204" pitchFamily="34" charset="0"/>
              </a:rPr>
              <a:t>Reemployment in July 2020</a:t>
            </a:r>
            <a:endParaRPr lang="en-US" dirty="0">
              <a:solidFill>
                <a:srgbClr val="FF0000"/>
              </a:solidFill>
              <a:latin typeface="Calibri" panose="020F0502020204030204" pitchFamily="34" charset="0"/>
            </a:endParaRPr>
          </a:p>
          <a:p>
            <a:pPr lvl="1"/>
            <a:r>
              <a:rPr lang="en-US" dirty="0">
                <a:latin typeface="Calibri" panose="020F0502020204030204" pitchFamily="34" charset="0"/>
              </a:rPr>
              <a:t>25% of Black workers versus 38% of White workers</a:t>
            </a:r>
          </a:p>
          <a:p>
            <a:r>
              <a:rPr lang="en-US" dirty="0">
                <a:latin typeface="Calibri" panose="020F0502020204030204" pitchFamily="34" charset="0"/>
              </a:rPr>
              <a:t>Among reemployed in July 2020</a:t>
            </a:r>
          </a:p>
          <a:p>
            <a:pPr lvl="1"/>
            <a:r>
              <a:rPr lang="en-US" dirty="0">
                <a:latin typeface="Calibri" panose="020F0502020204030204" pitchFamily="34" charset="0"/>
              </a:rPr>
              <a:t>46.9% of Black workers versus 65.3% of White workers were reemployed in the same firm</a:t>
            </a:r>
          </a:p>
          <a:p>
            <a:pPr lvl="0"/>
            <a:r>
              <a:rPr lang="en-US" dirty="0">
                <a:latin typeface="Calibri" panose="020F0502020204030204" pitchFamily="34" charset="0"/>
              </a:rPr>
              <a:t>Among not reemployed in July 2020</a:t>
            </a:r>
          </a:p>
          <a:p>
            <a:pPr lvl="1"/>
            <a:r>
              <a:rPr lang="en-US" dirty="0">
                <a:latin typeface="Calibri" panose="020F0502020204030204" pitchFamily="34" charset="0"/>
              </a:rPr>
              <a:t>Approximately 85% remained in certified status</a:t>
            </a:r>
          </a:p>
        </p:txBody>
      </p:sp>
    </p:spTree>
    <p:extLst>
      <p:ext uri="{BB962C8B-B14F-4D97-AF65-F5344CB8AC3E}">
        <p14:creationId xmlns:p14="http://schemas.microsoft.com/office/powerpoint/2010/main" val="2284979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9E92-8739-4036-8F16-08ED0AC906C5}"/>
              </a:ext>
            </a:extLst>
          </p:cNvPr>
          <p:cNvSpPr>
            <a:spLocks noGrp="1"/>
          </p:cNvSpPr>
          <p:nvPr>
            <p:ph type="title"/>
          </p:nvPr>
        </p:nvSpPr>
        <p:spPr>
          <a:xfrm>
            <a:off x="29308" y="285750"/>
            <a:ext cx="9486900" cy="708422"/>
          </a:xfrm>
        </p:spPr>
        <p:txBody>
          <a:bodyPr>
            <a:normAutofit fontScale="90000"/>
          </a:bodyPr>
          <a:lstStyle/>
          <a:p>
            <a:r>
              <a:rPr lang="en-US" dirty="0"/>
              <a:t>Reemployment of Workers in Production Occupations: Gender Disparities</a:t>
            </a:r>
          </a:p>
        </p:txBody>
      </p:sp>
      <p:sp>
        <p:nvSpPr>
          <p:cNvPr id="3" name="Content Placeholder 2">
            <a:extLst>
              <a:ext uri="{FF2B5EF4-FFF2-40B4-BE49-F238E27FC236}">
                <a16:creationId xmlns:a16="http://schemas.microsoft.com/office/drawing/2014/main" id="{FB1029ED-2724-40DB-ADF4-3D4F9B4C0FB7}"/>
              </a:ext>
            </a:extLst>
          </p:cNvPr>
          <p:cNvSpPr>
            <a:spLocks noGrp="1"/>
          </p:cNvSpPr>
          <p:nvPr>
            <p:ph idx="1"/>
          </p:nvPr>
        </p:nvSpPr>
        <p:spPr>
          <a:xfrm>
            <a:off x="1149976" y="1234678"/>
            <a:ext cx="6844048" cy="3908822"/>
          </a:xfrm>
        </p:spPr>
        <p:txBody>
          <a:bodyPr>
            <a:normAutofit/>
          </a:bodyPr>
          <a:lstStyle/>
          <a:p>
            <a:pPr lvl="0"/>
            <a:r>
              <a:rPr lang="en-US" dirty="0">
                <a:latin typeface="Calibri" panose="020F0502020204030204" pitchFamily="34" charset="0"/>
              </a:rPr>
              <a:t>UI certified claimant inflow during first 8 weeks of pandemic and outflow from July 2020 to May 2021 </a:t>
            </a:r>
          </a:p>
          <a:p>
            <a:pPr lvl="0"/>
            <a:r>
              <a:rPr lang="en-US" dirty="0">
                <a:latin typeface="Calibri" panose="020F0502020204030204" pitchFamily="34" charset="0"/>
              </a:rPr>
              <a:t>Reemployment in July 2020</a:t>
            </a:r>
            <a:endParaRPr lang="en-US" dirty="0">
              <a:solidFill>
                <a:srgbClr val="FF0000"/>
              </a:solidFill>
              <a:latin typeface="Calibri" panose="020F0502020204030204" pitchFamily="34" charset="0"/>
            </a:endParaRPr>
          </a:p>
          <a:p>
            <a:pPr lvl="1"/>
            <a:r>
              <a:rPr lang="en-US" dirty="0">
                <a:latin typeface="Calibri" panose="020F0502020204030204" pitchFamily="34" charset="0"/>
              </a:rPr>
              <a:t>55% of female and male workers</a:t>
            </a:r>
          </a:p>
          <a:p>
            <a:r>
              <a:rPr lang="en-US" dirty="0">
                <a:latin typeface="Calibri" panose="020F0502020204030204" pitchFamily="34" charset="0"/>
              </a:rPr>
              <a:t>Among reemployed in July 2020</a:t>
            </a:r>
          </a:p>
          <a:p>
            <a:pPr lvl="1"/>
            <a:r>
              <a:rPr lang="en-US" dirty="0">
                <a:latin typeface="Calibri" panose="020F0502020204030204" pitchFamily="34" charset="0"/>
              </a:rPr>
              <a:t>90% of female and male workers were reemployed in the same firm</a:t>
            </a:r>
          </a:p>
          <a:p>
            <a:pPr lvl="0"/>
            <a:r>
              <a:rPr lang="en-US" dirty="0">
                <a:latin typeface="Calibri" panose="020F0502020204030204" pitchFamily="34" charset="0"/>
              </a:rPr>
              <a:t>Among not reemployed in July 2020</a:t>
            </a:r>
          </a:p>
          <a:p>
            <a:pPr lvl="1"/>
            <a:r>
              <a:rPr lang="en-US" dirty="0">
                <a:latin typeface="Calibri" panose="020F0502020204030204" pitchFamily="34" charset="0"/>
              </a:rPr>
              <a:t>Approximately 75% remained in certified status</a:t>
            </a:r>
          </a:p>
        </p:txBody>
      </p:sp>
    </p:spTree>
    <p:extLst>
      <p:ext uri="{BB962C8B-B14F-4D97-AF65-F5344CB8AC3E}">
        <p14:creationId xmlns:p14="http://schemas.microsoft.com/office/powerpoint/2010/main" val="301268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340B7-2EC8-4752-9498-E355A500C0E2}"/>
              </a:ext>
            </a:extLst>
          </p:cNvPr>
          <p:cNvSpPr>
            <a:spLocks noGrp="1"/>
          </p:cNvSpPr>
          <p:nvPr>
            <p:ph type="title"/>
          </p:nvPr>
        </p:nvSpPr>
        <p:spPr>
          <a:xfrm>
            <a:off x="152400" y="285750"/>
            <a:ext cx="8839200" cy="536972"/>
          </a:xfrm>
        </p:spPr>
        <p:txBody>
          <a:bodyPr>
            <a:normAutofit fontScale="90000"/>
          </a:bodyPr>
          <a:lstStyle/>
          <a:p>
            <a:r>
              <a:rPr lang="en-US" dirty="0"/>
              <a:t>Questions?</a:t>
            </a:r>
          </a:p>
        </p:txBody>
      </p:sp>
      <p:sp>
        <p:nvSpPr>
          <p:cNvPr id="3" name="Content Placeholder 2">
            <a:extLst>
              <a:ext uri="{FF2B5EF4-FFF2-40B4-BE49-F238E27FC236}">
                <a16:creationId xmlns:a16="http://schemas.microsoft.com/office/drawing/2014/main" id="{81929746-5BE7-47D8-8EF8-553AF421B197}"/>
              </a:ext>
            </a:extLst>
          </p:cNvPr>
          <p:cNvSpPr>
            <a:spLocks noGrp="1"/>
          </p:cNvSpPr>
          <p:nvPr>
            <p:ph idx="1"/>
          </p:nvPr>
        </p:nvSpPr>
        <p:spPr>
          <a:xfrm>
            <a:off x="152400" y="1276350"/>
            <a:ext cx="8839200" cy="3143250"/>
          </a:xfrm>
        </p:spPr>
        <p:txBody>
          <a:bodyPr>
            <a:normAutofit/>
          </a:bodyPr>
          <a:lstStyle/>
          <a:p>
            <a:pPr marL="0" indent="0" algn="ctr">
              <a:buNone/>
            </a:pPr>
            <a:r>
              <a:rPr lang="en-US" dirty="0">
                <a:latin typeface="Calibri" panose="020F0502020204030204" pitchFamily="34" charset="0"/>
                <a:cs typeface="Calibri" panose="020F0502020204030204" pitchFamily="34" charset="0"/>
              </a:rPr>
              <a:t>Illinois Department of Commerce and Economic Opportunity</a:t>
            </a:r>
          </a:p>
          <a:p>
            <a:pPr marL="0" indent="0" algn="ctr">
              <a:buNone/>
            </a:pPr>
            <a:r>
              <a:rPr lang="en-US" dirty="0">
                <a:latin typeface="Calibri" panose="020F0502020204030204" pitchFamily="34" charset="0"/>
                <a:cs typeface="Calibri" panose="020F0502020204030204" pitchFamily="34" charset="0"/>
              </a:rPr>
              <a:t>	Patti Schnoor  </a:t>
            </a:r>
            <a:r>
              <a:rPr lang="en-US" dirty="0">
                <a:latin typeface="Calibri" panose="020F0502020204030204" pitchFamily="34" charset="0"/>
                <a:cs typeface="Calibri" panose="020F0502020204030204" pitchFamily="34" charset="0"/>
                <a:hlinkClick r:id="rId2"/>
              </a:rPr>
              <a:t>Patricia.schnoor@Illinois.gov</a:t>
            </a:r>
            <a:r>
              <a:rPr lang="en-US" dirty="0">
                <a:latin typeface="Calibri" panose="020F0502020204030204" pitchFamily="34" charset="0"/>
                <a:cs typeface="Calibri" panose="020F0502020204030204" pitchFamily="34" charset="0"/>
              </a:rPr>
              <a:t> – DCEO</a:t>
            </a:r>
          </a:p>
          <a:p>
            <a:pPr marL="0" indent="0" algn="ctr">
              <a:buNone/>
            </a:pPr>
            <a:endParaRPr lang="en-US" dirty="0">
              <a:latin typeface="Calibri" panose="020F0502020204030204" pitchFamily="34" charset="0"/>
              <a:cs typeface="Calibri" panose="020F0502020204030204" pitchFamily="34" charset="0"/>
            </a:endParaRPr>
          </a:p>
          <a:p>
            <a:pPr marL="0" indent="0" algn="ctr">
              <a:buNone/>
            </a:pPr>
            <a:r>
              <a:rPr lang="en-US" dirty="0">
                <a:latin typeface="Calibri" panose="020F0502020204030204" pitchFamily="34" charset="0"/>
                <a:cs typeface="Calibri" panose="020F0502020204030204" pitchFamily="34" charset="0"/>
              </a:rPr>
              <a:t>Illinois Department of Employment Security</a:t>
            </a:r>
          </a:p>
          <a:p>
            <a:pPr marL="0" indent="0" algn="ctr">
              <a:buNone/>
            </a:pPr>
            <a:r>
              <a:rPr lang="en-US" dirty="0">
                <a:latin typeface="Calibri" panose="020F0502020204030204" pitchFamily="34" charset="0"/>
                <a:cs typeface="Calibri" panose="020F0502020204030204" pitchFamily="34" charset="0"/>
              </a:rPr>
              <a:t>	George Putnam </a:t>
            </a:r>
            <a:r>
              <a:rPr lang="en-US" dirty="0">
                <a:latin typeface="Calibri" panose="020F0502020204030204" pitchFamily="34" charset="0"/>
                <a:cs typeface="Calibri" panose="020F0502020204030204" pitchFamily="34" charset="0"/>
                <a:hlinkClick r:id="rId3"/>
              </a:rPr>
              <a:t>George.putnam@Illinois.gov</a:t>
            </a:r>
            <a:r>
              <a:rPr lang="en-US" dirty="0">
                <a:latin typeface="Calibri" panose="020F0502020204030204" pitchFamily="34" charset="0"/>
                <a:cs typeface="Calibri" panose="020F0502020204030204" pitchFamily="34" charset="0"/>
              </a:rPr>
              <a:t> - IDES</a:t>
            </a:r>
          </a:p>
        </p:txBody>
      </p:sp>
    </p:spTree>
    <p:extLst>
      <p:ext uri="{BB962C8B-B14F-4D97-AF65-F5344CB8AC3E}">
        <p14:creationId xmlns:p14="http://schemas.microsoft.com/office/powerpoint/2010/main" val="1361439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lvl="0">
              <a:spcBef>
                <a:spcPts val="600"/>
              </a:spcBef>
            </a:pPr>
            <a:r>
              <a:rPr lang="en-US" dirty="0"/>
              <a:t>Michigan</a:t>
            </a:r>
          </a:p>
        </p:txBody>
      </p:sp>
      <p:pic>
        <p:nvPicPr>
          <p:cNvPr id="3" name="Picture 2" descr="Map of the United States highlighting Michigan"/>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225719" y="152993"/>
            <a:ext cx="3918281" cy="3027762"/>
          </a:xfrm>
          <a:prstGeom prst="rect">
            <a:avLst/>
          </a:prstGeom>
        </p:spPr>
      </p:pic>
      <p:sp>
        <p:nvSpPr>
          <p:cNvPr id="9" name="Text Placeholder 2">
            <a:extLst>
              <a:ext uri="{FF2B5EF4-FFF2-40B4-BE49-F238E27FC236}">
                <a16:creationId xmlns:a16="http://schemas.microsoft.com/office/drawing/2014/main" id="{40899D85-78F9-4AB2-89B4-0FF1468B8478}"/>
              </a:ext>
            </a:extLst>
          </p:cNvPr>
          <p:cNvSpPr>
            <a:spLocks noGrp="1"/>
          </p:cNvSpPr>
          <p:nvPr>
            <p:ph type="body" idx="4294967295"/>
          </p:nvPr>
        </p:nvSpPr>
        <p:spPr>
          <a:xfrm>
            <a:off x="838200" y="3181350"/>
            <a:ext cx="7696200" cy="990600"/>
          </a:xfrm>
        </p:spPr>
        <p:txBody>
          <a:bodyPr>
            <a:normAutofit/>
          </a:bodyPr>
          <a:lstStyle/>
          <a:p>
            <a:pPr indent="-457200">
              <a:lnSpc>
                <a:spcPct val="110000"/>
              </a:lnSpc>
            </a:pPr>
            <a:r>
              <a:rPr lang="en-US" sz="1600" b="1" dirty="0">
                <a:solidFill>
                  <a:srgbClr val="FFFFFF"/>
                </a:solidFill>
              </a:rPr>
              <a:t>Jeni Spaulding</a:t>
            </a:r>
            <a:r>
              <a:rPr lang="en-US" sz="1600" dirty="0">
                <a:solidFill>
                  <a:srgbClr val="FFFFFF"/>
                </a:solidFill>
              </a:rPr>
              <a:t> and </a:t>
            </a:r>
            <a:r>
              <a:rPr lang="en-US" sz="1600" b="1" dirty="0">
                <a:solidFill>
                  <a:srgbClr val="FFFFFF"/>
                </a:solidFill>
              </a:rPr>
              <a:t>Vern Westendorf</a:t>
            </a:r>
            <a:r>
              <a:rPr lang="en-US" sz="1600" dirty="0">
                <a:solidFill>
                  <a:srgbClr val="FFFFFF"/>
                </a:solidFill>
              </a:rPr>
              <a:t>,</a:t>
            </a:r>
            <a:r>
              <a:rPr lang="en-US" sz="1600" b="1" dirty="0">
                <a:solidFill>
                  <a:srgbClr val="FFFFFF"/>
                </a:solidFill>
              </a:rPr>
              <a:t> </a:t>
            </a:r>
            <a:r>
              <a:rPr lang="en-US" sz="1600" dirty="0">
                <a:solidFill>
                  <a:srgbClr val="FFFFFF"/>
                </a:solidFill>
              </a:rPr>
              <a:t>Department of Labor and Economic Opportunity</a:t>
            </a:r>
          </a:p>
        </p:txBody>
      </p:sp>
    </p:spTree>
    <p:extLst>
      <p:ext uri="{BB962C8B-B14F-4D97-AF65-F5344CB8AC3E}">
        <p14:creationId xmlns:p14="http://schemas.microsoft.com/office/powerpoint/2010/main" val="1849547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90CDF-C21E-42E0-8D14-600DDBE58D15}"/>
              </a:ext>
            </a:extLst>
          </p:cNvPr>
          <p:cNvSpPr>
            <a:spLocks noGrp="1"/>
          </p:cNvSpPr>
          <p:nvPr>
            <p:ph type="title" idx="4294967295"/>
          </p:nvPr>
        </p:nvSpPr>
        <p:spPr>
          <a:xfrm>
            <a:off x="628650" y="3156378"/>
            <a:ext cx="7886700" cy="994172"/>
          </a:xfrm>
        </p:spPr>
        <p:txBody>
          <a:bodyPr/>
          <a:lstStyle/>
          <a:p>
            <a:pPr rtl="0" eaLnBrk="1" latinLnBrk="0" hangingPunct="1"/>
            <a:r>
              <a:rPr lang="en-US" sz="2400" b="1" kern="1200" dirty="0">
                <a:solidFill>
                  <a:srgbClr val="FFFFFF"/>
                </a:solidFill>
                <a:effectLst/>
                <a:latin typeface="Arial" panose="020B0604020202020204" pitchFamily="34" charset="0"/>
                <a:ea typeface="+mn-ea"/>
                <a:cs typeface="Arial" panose="020B0604020202020204" pitchFamily="34" charset="0"/>
              </a:rPr>
              <a:t>COVID-19 Education and Workforce Data Challenge </a:t>
            </a:r>
            <a:endParaRPr lang="en-US" dirty="0">
              <a:effectLst/>
            </a:endParaRPr>
          </a:p>
        </p:txBody>
      </p:sp>
      <p:sp>
        <p:nvSpPr>
          <p:cNvPr id="3" name="Rectangle 2">
            <a:extLst>
              <a:ext uri="{FF2B5EF4-FFF2-40B4-BE49-F238E27FC236}">
                <a16:creationId xmlns:a16="http://schemas.microsoft.com/office/drawing/2014/main" id="{8D4230AD-07A1-42DB-9A06-B9EA8A6135CB}"/>
              </a:ext>
            </a:extLst>
          </p:cNvPr>
          <p:cNvSpPr/>
          <p:nvPr/>
        </p:nvSpPr>
        <p:spPr>
          <a:xfrm>
            <a:off x="0" y="3790950"/>
            <a:ext cx="9144000" cy="646331"/>
          </a:xfrm>
          <a:prstGeom prst="rect">
            <a:avLst/>
          </a:prstGeom>
        </p:spPr>
        <p:txBody>
          <a:bodyPr wrap="square">
            <a:spAutoFit/>
          </a:bodyPr>
          <a:lstStyle/>
          <a:p>
            <a:pPr algn="ctr" defTabSz="685800">
              <a:defRPr/>
            </a:pPr>
            <a:r>
              <a:rPr lang="en-US" dirty="0">
                <a:solidFill>
                  <a:prstClr val="white"/>
                </a:solidFill>
                <a:latin typeface="Arial" panose="020B0604020202020204" pitchFamily="34" charset="0"/>
                <a:cs typeface="Arial" panose="020B0604020202020204" pitchFamily="34" charset="0"/>
              </a:rPr>
              <a:t>Michigan Department of Labor and Economic Opportunity </a:t>
            </a:r>
            <a:br>
              <a:rPr lang="en-US" dirty="0">
                <a:solidFill>
                  <a:prstClr val="white"/>
                </a:solidFill>
                <a:latin typeface="Arial" panose="020B0604020202020204" pitchFamily="34" charset="0"/>
                <a:cs typeface="Arial" panose="020B0604020202020204" pitchFamily="34" charset="0"/>
              </a:rPr>
            </a:br>
            <a:r>
              <a:rPr lang="en-US" dirty="0">
                <a:solidFill>
                  <a:prstClr val="white"/>
                </a:solidFill>
                <a:latin typeface="Arial" panose="020B0604020202020204" pitchFamily="34" charset="0"/>
                <a:cs typeface="Arial" panose="020B0604020202020204" pitchFamily="34" charset="0"/>
              </a:rPr>
              <a:t>Employment and Training</a:t>
            </a:r>
          </a:p>
        </p:txBody>
      </p:sp>
    </p:spTree>
    <p:extLst>
      <p:ext uri="{BB962C8B-B14F-4D97-AF65-F5344CB8AC3E}">
        <p14:creationId xmlns:p14="http://schemas.microsoft.com/office/powerpoint/2010/main" val="3374272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B2BD87-649E-439E-A647-7EF85769C741}"/>
              </a:ext>
            </a:extLst>
          </p:cNvPr>
          <p:cNvSpPr>
            <a:spLocks noGrp="1"/>
          </p:cNvSpPr>
          <p:nvPr>
            <p:ph type="title" idx="4294967295"/>
          </p:nvPr>
        </p:nvSpPr>
        <p:spPr>
          <a:xfrm>
            <a:off x="381000" y="429188"/>
            <a:ext cx="2743200" cy="753666"/>
          </a:xfrm>
          <a:solidFill>
            <a:srgbClr val="D15420"/>
          </a:solidFill>
        </p:spPr>
        <p:txBody>
          <a:bodyPr>
            <a:noAutofit/>
          </a:bodyPr>
          <a:lstStyle/>
          <a:p>
            <a:pPr algn="ctr"/>
            <a:r>
              <a:rPr lang="en-US" sz="1400" b="1" dirty="0">
                <a:solidFill>
                  <a:schemeClr val="bg1"/>
                </a:solidFill>
              </a:rPr>
              <a:t>Michigan Department of Labor &amp; Economic Opportunity</a:t>
            </a:r>
          </a:p>
        </p:txBody>
      </p:sp>
      <p:pic>
        <p:nvPicPr>
          <p:cNvPr id="6" name="Picture 5" descr="Organizational diagram of the Michigan Department of Labor and Economic Opportunity that highlights Employment &amp; Training">
            <a:extLst>
              <a:ext uri="{FF2B5EF4-FFF2-40B4-BE49-F238E27FC236}">
                <a16:creationId xmlns:a16="http://schemas.microsoft.com/office/drawing/2014/main" id="{EC59A580-33EC-F64A-A412-72E40B5AE595}"/>
              </a:ext>
            </a:extLst>
          </p:cNvPr>
          <p:cNvPicPr>
            <a:picLocks noChangeAspect="1"/>
          </p:cNvPicPr>
          <p:nvPr/>
        </p:nvPicPr>
        <p:blipFill>
          <a:blip r:embed="rId3"/>
          <a:srcRect/>
          <a:stretch/>
        </p:blipFill>
        <p:spPr>
          <a:xfrm>
            <a:off x="102906" y="268550"/>
            <a:ext cx="8938189" cy="4606400"/>
          </a:xfrm>
          <a:prstGeom prst="rect">
            <a:avLst/>
          </a:prstGeom>
        </p:spPr>
      </p:pic>
      <p:sp>
        <p:nvSpPr>
          <p:cNvPr id="3" name="Rectangle 2">
            <a:extLst>
              <a:ext uri="{FF2B5EF4-FFF2-40B4-BE49-F238E27FC236}">
                <a16:creationId xmlns:a16="http://schemas.microsoft.com/office/drawing/2014/main" id="{459E428C-E631-4073-A31A-0E0F5E66058F}"/>
              </a:ext>
              <a:ext uri="{C183D7F6-B498-43B3-948B-1728B52AA6E4}">
                <adec:decorative xmlns:adec="http://schemas.microsoft.com/office/drawing/2017/decorative" val="1"/>
              </a:ext>
            </a:extLst>
          </p:cNvPr>
          <p:cNvSpPr/>
          <p:nvPr/>
        </p:nvSpPr>
        <p:spPr>
          <a:xfrm>
            <a:off x="175936" y="2097157"/>
            <a:ext cx="1718234" cy="2670512"/>
          </a:xfrm>
          <a:prstGeom prst="rect">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 name="Slide Number Placeholder 1">
            <a:extLst>
              <a:ext uri="{FF2B5EF4-FFF2-40B4-BE49-F238E27FC236}">
                <a16:creationId xmlns:a16="http://schemas.microsoft.com/office/drawing/2014/main" id="{7892CE7D-AFA5-414F-B044-33B0943DB018}"/>
              </a:ext>
            </a:extLst>
          </p:cNvPr>
          <p:cNvSpPr>
            <a:spLocks noGrp="1"/>
          </p:cNvSpPr>
          <p:nvPr>
            <p:ph type="sldNum" sz="quarter" idx="4294967295"/>
          </p:nvPr>
        </p:nvSpPr>
        <p:spPr>
          <a:xfrm>
            <a:off x="8772525" y="4733917"/>
            <a:ext cx="371475" cy="242897"/>
          </a:xfrm>
          <a:prstGeom prst="rect">
            <a:avLst/>
          </a:prstGeom>
        </p:spPr>
        <p:txBody>
          <a:bodyPr anchor="ctr"/>
          <a:lstStyle>
            <a:defPPr>
              <a:defRPr lang="en-US"/>
            </a:defPPr>
            <a:lvl1pPr marL="0" algn="r" defTabSz="685800" rtl="0" eaLnBrk="1" latinLnBrk="0" hangingPunct="1">
              <a:defRPr sz="900" b="0" kern="1200">
                <a:solidFill>
                  <a:schemeClr val="bg1"/>
                </a:solidFill>
                <a:latin typeface="Arial" panose="020B0604020202020204" pitchFamily="34" charset="0"/>
                <a:ea typeface="+mn-ea"/>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4AD89D6-8C62-004B-B62A-579E0DDC6BBD}" type="slidenum">
              <a:rPr lang="en-US">
                <a:solidFill>
                  <a:schemeClr val="tx1"/>
                </a:solidFill>
              </a:rPr>
              <a:pPr/>
              <a:t>33</a:t>
            </a:fld>
            <a:endParaRPr lang="en-US" dirty="0">
              <a:solidFill>
                <a:schemeClr val="tx1"/>
              </a:solidFill>
            </a:endParaRPr>
          </a:p>
        </p:txBody>
      </p:sp>
    </p:spTree>
    <p:extLst>
      <p:ext uri="{BB962C8B-B14F-4D97-AF65-F5344CB8AC3E}">
        <p14:creationId xmlns:p14="http://schemas.microsoft.com/office/powerpoint/2010/main" val="2864959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F0024A-605D-40A6-B6AF-FE979F0BDA5B}"/>
              </a:ext>
            </a:extLst>
          </p:cNvPr>
          <p:cNvSpPr>
            <a:spLocks noGrp="1"/>
          </p:cNvSpPr>
          <p:nvPr>
            <p:ph type="title" idx="4294967295"/>
          </p:nvPr>
        </p:nvSpPr>
        <p:spPr>
          <a:xfrm>
            <a:off x="507873" y="38791"/>
            <a:ext cx="7505700" cy="994172"/>
          </a:xfrm>
        </p:spPr>
        <p:txBody>
          <a:bodyPr/>
          <a:lstStyle/>
          <a:p>
            <a:r>
              <a:rPr lang="en-US" sz="2800" b="1" dirty="0">
                <a:solidFill>
                  <a:srgbClr val="003E51"/>
                </a:solidFill>
                <a:latin typeface="Arial" panose="020B0604020202020204" pitchFamily="34" charset="0"/>
                <a:cs typeface="Arial" panose="020B0604020202020204" pitchFamily="34" charset="0"/>
              </a:rPr>
              <a:t>Agenda</a:t>
            </a:r>
            <a:endParaRPr lang="en-US" b="1" dirty="0">
              <a:solidFill>
                <a:srgbClr val="003E5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491597" y="1013631"/>
            <a:ext cx="8160806" cy="3116238"/>
          </a:xfrm>
          <a:prstGeom prst="rect">
            <a:avLst/>
          </a:prstGeom>
          <a:noFill/>
        </p:spPr>
        <p:txBody>
          <a:bodyPr wrap="square" lIns="68580" tIns="34290" rIns="68580" bIns="34290" rtlCol="0" anchor="t">
            <a:spAutoFit/>
          </a:bodyPr>
          <a:lstStyle/>
          <a:p>
            <a:pPr marL="257175" indent="-257175" defTabSz="685800">
              <a:lnSpc>
                <a:spcPct val="150000"/>
              </a:lnSpc>
              <a:buFont typeface="Arial" panose="020B0604020202020204" pitchFamily="34" charset="0"/>
              <a:buChar char="•"/>
              <a:defRPr/>
            </a:pPr>
            <a:r>
              <a:rPr lang="en-US" sz="2400" dirty="0">
                <a:solidFill>
                  <a:prstClr val="black"/>
                </a:solidFill>
                <a:latin typeface="Arial"/>
                <a:ea typeface="+mn-lt"/>
                <a:cs typeface="Arial"/>
              </a:rPr>
              <a:t>U.S. Departments of Labor and Education grant projects</a:t>
            </a:r>
          </a:p>
          <a:p>
            <a:pPr marL="257175" indent="-257175" defTabSz="685800">
              <a:lnSpc>
                <a:spcPct val="150000"/>
              </a:lnSpc>
              <a:buFont typeface="Arial" panose="020B0604020202020204" pitchFamily="34" charset="0"/>
              <a:buChar char="•"/>
              <a:defRPr/>
            </a:pPr>
            <a:r>
              <a:rPr lang="en-US" sz="2400" dirty="0">
                <a:solidFill>
                  <a:prstClr val="black"/>
                </a:solidFill>
                <a:latin typeface="Arial"/>
                <a:ea typeface="+mn-lt"/>
                <a:cs typeface="Calibri" panose="020F0502020204030204"/>
              </a:rPr>
              <a:t>Michigan initiatives </a:t>
            </a:r>
          </a:p>
          <a:p>
            <a:pPr marL="257175" indent="-257175" defTabSz="685800">
              <a:lnSpc>
                <a:spcPct val="150000"/>
              </a:lnSpc>
              <a:buFont typeface="Arial" panose="020B0604020202020204" pitchFamily="34" charset="0"/>
              <a:buChar char="•"/>
              <a:defRPr/>
            </a:pPr>
            <a:r>
              <a:rPr lang="en-US" sz="2400" dirty="0">
                <a:solidFill>
                  <a:srgbClr val="0D0D0D"/>
                </a:solidFill>
                <a:latin typeface="Arial"/>
                <a:ea typeface="+mn-lt"/>
                <a:cs typeface="Calibri" panose="020F0502020204030204"/>
              </a:rPr>
              <a:t>Related projects</a:t>
            </a:r>
          </a:p>
          <a:p>
            <a:pPr marL="257175" indent="-257175" defTabSz="685800">
              <a:lnSpc>
                <a:spcPct val="150000"/>
              </a:lnSpc>
              <a:buFont typeface="Arial" panose="020B0604020202020204" pitchFamily="34" charset="0"/>
              <a:buChar char="•"/>
              <a:defRPr/>
            </a:pPr>
            <a:r>
              <a:rPr lang="en-US" sz="2400" dirty="0">
                <a:solidFill>
                  <a:srgbClr val="0D0D0D"/>
                </a:solidFill>
                <a:latin typeface="Arial"/>
                <a:ea typeface="+mn-lt"/>
                <a:cs typeface="Calibri" panose="020F0502020204030204"/>
              </a:rPr>
              <a:t>WDQI grant deliverables</a:t>
            </a:r>
          </a:p>
          <a:p>
            <a:pPr defTabSz="685800">
              <a:defRPr/>
            </a:pPr>
            <a:endParaRPr lang="en-US" sz="2400" dirty="0">
              <a:solidFill>
                <a:srgbClr val="0D0D0D"/>
              </a:solidFill>
              <a:latin typeface="Arial"/>
              <a:ea typeface="+mn-lt"/>
              <a:cs typeface="Arial"/>
            </a:endParaRPr>
          </a:p>
          <a:p>
            <a:pPr defTabSz="685800">
              <a:defRPr/>
            </a:pPr>
            <a:endParaRPr lang="en-US" sz="1500" dirty="0">
              <a:solidFill>
                <a:srgbClr val="000000"/>
              </a:solidFill>
              <a:latin typeface="Arial"/>
              <a:cs typeface="Calibri"/>
            </a:endParaRPr>
          </a:p>
          <a:p>
            <a:pPr marL="257175" indent="-257175" defTabSz="685800">
              <a:buFont typeface="Arial,Sans-Serif" panose="020B0604020202020204" pitchFamily="34" charset="0"/>
              <a:buChar char="•"/>
              <a:defRPr/>
            </a:pPr>
            <a:endParaRPr lang="en-US" sz="1500" dirty="0">
              <a:solidFill>
                <a:prstClr val="black">
                  <a:lumMod val="95000"/>
                  <a:lumOff val="5000"/>
                </a:prstClr>
              </a:solidFill>
              <a:latin typeface="Arial"/>
              <a:cs typeface="Arial"/>
            </a:endParaRPr>
          </a:p>
        </p:txBody>
      </p:sp>
    </p:spTree>
    <p:extLst>
      <p:ext uri="{BB962C8B-B14F-4D97-AF65-F5344CB8AC3E}">
        <p14:creationId xmlns:p14="http://schemas.microsoft.com/office/powerpoint/2010/main" val="1043318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7D14D5-B821-4DE5-A976-17DA44ECFFAF}"/>
              </a:ext>
            </a:extLst>
          </p:cNvPr>
          <p:cNvSpPr>
            <a:spLocks noGrp="1"/>
          </p:cNvSpPr>
          <p:nvPr>
            <p:ph type="title" idx="4294967295"/>
          </p:nvPr>
        </p:nvSpPr>
        <p:spPr>
          <a:xfrm>
            <a:off x="533399" y="53578"/>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Michigan’s Data Challenge</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533399" y="1123950"/>
            <a:ext cx="8077201" cy="2392963"/>
          </a:xfrm>
          <a:prstGeom prst="rect">
            <a:avLst/>
          </a:prstGeom>
          <a:noFill/>
        </p:spPr>
        <p:txBody>
          <a:bodyPr wrap="square" lIns="68580" tIns="34290" rIns="68580" bIns="34290" rtlCol="0" anchor="t">
            <a:spAutoFit/>
          </a:bodyPr>
          <a:lstStyle/>
          <a:p>
            <a:pPr defTabSz="685800">
              <a:spcAft>
                <a:spcPts val="1200"/>
              </a:spcAft>
              <a:defRPr/>
            </a:pPr>
            <a:r>
              <a:rPr lang="en-US" sz="2100" dirty="0">
                <a:solidFill>
                  <a:prstClr val="black"/>
                </a:solidFill>
                <a:latin typeface="Arial" panose="020B0604020202020204" pitchFamily="34" charset="0"/>
                <a:cs typeface="Arial" panose="020B0604020202020204" pitchFamily="34" charset="0"/>
              </a:rPr>
              <a:t>Michigan Department of Technology, Management and Budget (DTMB) – Agency Services is responsible for delivering all technology solutions to state agency partners.</a:t>
            </a:r>
          </a:p>
          <a:p>
            <a:pPr defTabSz="685800">
              <a:defRPr/>
            </a:pPr>
            <a:r>
              <a:rPr lang="en-US" sz="2100" dirty="0">
                <a:solidFill>
                  <a:prstClr val="black"/>
                </a:solidFill>
                <a:latin typeface="Arial" panose="020B0604020202020204" pitchFamily="34" charset="0"/>
                <a:cs typeface="Arial" panose="020B0604020202020204" pitchFamily="34" charset="0"/>
              </a:rPr>
              <a:t>Two teams focus on all systems creation and interaction, website design, programming, and reporting functions:</a:t>
            </a:r>
            <a:endParaRPr lang="en-US" dirty="0">
              <a:solidFill>
                <a:prstClr val="black"/>
              </a:solidFill>
              <a:latin typeface="Arial" panose="020B0604020202020204" pitchFamily="34" charset="0"/>
              <a:cs typeface="Arial" panose="020B0604020202020204" pitchFamily="34" charset="0"/>
            </a:endParaRPr>
          </a:p>
          <a:p>
            <a:pPr marL="642938" lvl="4" indent="-203200" defTabSz="685800">
              <a:buFont typeface="Arial" panose="020B0604020202020204" pitchFamily="34" charset="0"/>
              <a:buChar char="•"/>
              <a:defRPr/>
            </a:pPr>
            <a:r>
              <a:rPr lang="en-US" dirty="0">
                <a:solidFill>
                  <a:prstClr val="black"/>
                </a:solidFill>
                <a:latin typeface="Arial" panose="020B0604020202020204" pitchFamily="34" charset="0"/>
                <a:cs typeface="Arial" panose="020B0604020202020204" pitchFamily="34" charset="0"/>
              </a:rPr>
              <a:t>WIOA, Perkins, Labor Exchange, Eligible Training Provider List, Apprenticeships, etc. </a:t>
            </a:r>
          </a:p>
        </p:txBody>
      </p:sp>
    </p:spTree>
    <p:extLst>
      <p:ext uri="{BB962C8B-B14F-4D97-AF65-F5344CB8AC3E}">
        <p14:creationId xmlns:p14="http://schemas.microsoft.com/office/powerpoint/2010/main" val="504998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92BA0-148D-446C-9DFA-73516123F064}"/>
              </a:ext>
            </a:extLst>
          </p:cNvPr>
          <p:cNvSpPr>
            <a:spLocks noGrp="1"/>
          </p:cNvSpPr>
          <p:nvPr>
            <p:ph type="title" idx="4294967295"/>
          </p:nvPr>
        </p:nvSpPr>
        <p:spPr>
          <a:xfrm>
            <a:off x="62865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Reimagine Workforce Preparation Grant</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475489" y="904830"/>
            <a:ext cx="8569367" cy="300082"/>
          </a:xfrm>
          <a:prstGeom prst="rect">
            <a:avLst/>
          </a:prstGeom>
          <a:noFill/>
        </p:spPr>
        <p:txBody>
          <a:bodyPr wrap="square" lIns="68580" tIns="34290" rIns="68580" bIns="34290" rtlCol="0" anchor="t">
            <a:spAutoFit/>
          </a:bodyPr>
          <a:lstStyle/>
          <a:p>
            <a:pPr defTabSz="685800"/>
            <a:r>
              <a:rPr lang="en-US" sz="1500" b="1" cap="all" dirty="0">
                <a:solidFill>
                  <a:srgbClr val="000000"/>
                </a:solidFill>
                <a:latin typeface="Arial" panose="020B0604020202020204" pitchFamily="34" charset="0"/>
                <a:cs typeface="Arial" panose="020B0604020202020204" pitchFamily="34" charset="0"/>
              </a:rPr>
              <a:t>MICHIGAN LEARNING &amp; EDUCATION ADVANCEMENT PROGRAM (MILEAP)</a:t>
            </a:r>
          </a:p>
        </p:txBody>
      </p:sp>
      <p:sp>
        <p:nvSpPr>
          <p:cNvPr id="5" name="TextBox 4">
            <a:extLst>
              <a:ext uri="{FF2B5EF4-FFF2-40B4-BE49-F238E27FC236}">
                <a16:creationId xmlns:a16="http://schemas.microsoft.com/office/drawing/2014/main" id="{D228005A-E483-4E89-A429-F1E7EE9DC5CE}"/>
              </a:ext>
            </a:extLst>
          </p:cNvPr>
          <p:cNvSpPr txBox="1"/>
          <p:nvPr/>
        </p:nvSpPr>
        <p:spPr>
          <a:xfrm>
            <a:off x="467351" y="1268016"/>
            <a:ext cx="7905626" cy="3200876"/>
          </a:xfrm>
          <a:prstGeom prst="rect">
            <a:avLst/>
          </a:prstGeom>
          <a:noFill/>
        </p:spPr>
        <p:txBody>
          <a:bodyPr wrap="square">
            <a:spAutoFit/>
          </a:bodyPr>
          <a:lstStyle/>
          <a:p>
            <a:pPr defTabSz="685800">
              <a:spcAft>
                <a:spcPts val="1200"/>
              </a:spcAft>
            </a:pPr>
            <a:r>
              <a:rPr lang="en-US" sz="1600" dirty="0" err="1">
                <a:solidFill>
                  <a:srgbClr val="000000"/>
                </a:solidFill>
                <a:latin typeface="Arial" panose="020B0604020202020204" pitchFamily="34" charset="0"/>
                <a:cs typeface="Arial" panose="020B0604020202020204" pitchFamily="34" charset="0"/>
              </a:rPr>
              <a:t>MiLEAP</a:t>
            </a:r>
            <a:r>
              <a:rPr lang="en-US" sz="1600" dirty="0">
                <a:solidFill>
                  <a:srgbClr val="000000"/>
                </a:solidFill>
                <a:latin typeface="Arial" panose="020B0604020202020204" pitchFamily="34" charset="0"/>
                <a:cs typeface="Arial" panose="020B0604020202020204" pitchFamily="34" charset="0"/>
              </a:rPr>
              <a:t> assists job seekers in transitioning from short- and mid-term education and training programs to high-skill, high-wage employment and career pathways, resulting in industry-recognized credential attainment and reduced educational debt.</a:t>
            </a:r>
            <a:endParaRPr lang="en-US" sz="1400" dirty="0">
              <a:solidFill>
                <a:srgbClr val="000000"/>
              </a:solidFill>
              <a:latin typeface="Arial" panose="020B0604020202020204" pitchFamily="34" charset="0"/>
              <a:cs typeface="Arial" panose="020B0604020202020204" pitchFamily="34" charset="0"/>
            </a:endParaRPr>
          </a:p>
          <a:p>
            <a:pPr marL="214313" indent="-214313"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$17.8 million U.S. Department of Education grant to respond to the economic impact of COVID-19</a:t>
            </a:r>
          </a:p>
          <a:p>
            <a:pPr marL="214313" indent="-214313"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4,500+ job seekers over a 3-year period</a:t>
            </a:r>
          </a:p>
          <a:p>
            <a:pPr marL="214313" indent="-214313"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Short- and mid-term customized education and training </a:t>
            </a:r>
          </a:p>
          <a:p>
            <a:pPr marL="214313" indent="-214313"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Michigan Works! agencies, Michigan Community Colleges, and other institutions of higher education and the Michigan Department of Health and Human Services partners </a:t>
            </a:r>
          </a:p>
          <a:p>
            <a:pPr marL="214313" indent="-214313"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Multi-employer consortia to address regional workforce needs and advance existing employees through re- and up-skilling </a:t>
            </a:r>
          </a:p>
        </p:txBody>
      </p:sp>
    </p:spTree>
    <p:extLst>
      <p:ext uri="{BB962C8B-B14F-4D97-AF65-F5344CB8AC3E}">
        <p14:creationId xmlns:p14="http://schemas.microsoft.com/office/powerpoint/2010/main" val="2614366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4E1A31-1112-4CC0-A048-FB5F52FBEA4E}"/>
              </a:ext>
            </a:extLst>
          </p:cNvPr>
          <p:cNvSpPr>
            <a:spLocks noGrp="1"/>
          </p:cNvSpPr>
          <p:nvPr>
            <p:ph type="title" idx="4294967295"/>
          </p:nvPr>
        </p:nvSpPr>
        <p:spPr>
          <a:xfrm>
            <a:off x="45720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H-1B Rural Healthcare Grant </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475489" y="897287"/>
            <a:ext cx="8569367" cy="300082"/>
          </a:xfrm>
          <a:prstGeom prst="rect">
            <a:avLst/>
          </a:prstGeom>
          <a:noFill/>
        </p:spPr>
        <p:txBody>
          <a:bodyPr wrap="square" lIns="68580" tIns="34290" rIns="68580" bIns="34290" rtlCol="0" anchor="t">
            <a:spAutoFit/>
          </a:bodyPr>
          <a:lstStyle/>
          <a:p>
            <a:pPr defTabSz="685800">
              <a:spcAft>
                <a:spcPts val="225"/>
              </a:spcAft>
            </a:pPr>
            <a:r>
              <a:rPr lang="en-US" sz="1500" b="1" cap="all" dirty="0">
                <a:solidFill>
                  <a:srgbClr val="000000"/>
                </a:solidFill>
                <a:latin typeface="Arial" panose="020B0604020202020204" pitchFamily="34" charset="0"/>
                <a:cs typeface="Arial" panose="020B0604020202020204" pitchFamily="34" charset="0"/>
              </a:rPr>
              <a:t>Michigan Rural Enhanced Access to Careers in Healthcare (</a:t>
            </a:r>
            <a:r>
              <a:rPr lang="en-US" sz="1500" b="1" cap="all" dirty="0" err="1">
                <a:solidFill>
                  <a:srgbClr val="000000"/>
                </a:solidFill>
                <a:latin typeface="Arial" panose="020B0604020202020204" pitchFamily="34" charset="0"/>
                <a:cs typeface="Arial" panose="020B0604020202020204" pitchFamily="34" charset="0"/>
              </a:rPr>
              <a:t>MiREACH</a:t>
            </a:r>
            <a:r>
              <a:rPr lang="en-US" sz="1500" b="1" cap="all" dirty="0">
                <a:solidFill>
                  <a:srgbClr val="000000"/>
                </a:solidFill>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D228005A-E483-4E89-A429-F1E7EE9DC5CE}"/>
              </a:ext>
            </a:extLst>
          </p:cNvPr>
          <p:cNvSpPr txBox="1"/>
          <p:nvPr/>
        </p:nvSpPr>
        <p:spPr>
          <a:xfrm>
            <a:off x="381000" y="1200150"/>
            <a:ext cx="8458200" cy="3293209"/>
          </a:xfrm>
          <a:prstGeom prst="rect">
            <a:avLst/>
          </a:prstGeom>
          <a:noFill/>
        </p:spPr>
        <p:txBody>
          <a:bodyPr wrap="square">
            <a:spAutoFit/>
          </a:bodyPr>
          <a:lstStyle/>
          <a:p>
            <a:pPr defTabSz="685800"/>
            <a:r>
              <a:rPr lang="en-US" sz="1600" dirty="0" err="1">
                <a:solidFill>
                  <a:srgbClr val="000000"/>
                </a:solidFill>
                <a:latin typeface="Arial" panose="020B0604020202020204" pitchFamily="34" charset="0"/>
                <a:cs typeface="Arial" panose="020B0604020202020204" pitchFamily="34" charset="0"/>
              </a:rPr>
              <a:t>MiREACH</a:t>
            </a:r>
            <a:r>
              <a:rPr lang="en-US" sz="1600" dirty="0">
                <a:solidFill>
                  <a:srgbClr val="000000"/>
                </a:solidFill>
                <a:latin typeface="Arial" panose="020B0604020202020204" pitchFamily="34" charset="0"/>
                <a:cs typeface="Arial" panose="020B0604020202020204" pitchFamily="34" charset="0"/>
              </a:rPr>
              <a:t> will identify targeted healthcare occupations based on employer demand and feedback, design training responses, and implement w­­orkforce solutions for rural communities</a:t>
            </a:r>
            <a:r>
              <a:rPr lang="en-US" sz="16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defTabSz="685800"/>
            <a:endParaRPr lang="en-US" sz="1600" dirty="0">
              <a:solidFill>
                <a:prstClr val="black"/>
              </a:solidFill>
              <a:latin typeface="Arial" panose="020B0604020202020204" pitchFamily="34" charset="0"/>
              <a:cs typeface="Arial" panose="020B0604020202020204" pitchFamily="34" charset="0"/>
            </a:endParaRPr>
          </a:p>
          <a:p>
            <a:pPr marL="257175" indent="-257175"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$2.5 million, 4-year U.S. Department of Labor grant to address healthcare staffing shortages in rural communities throughout the state</a:t>
            </a:r>
          </a:p>
          <a:p>
            <a:pPr marL="257175" indent="-257175"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400 new healthcare workers and incumbent workers advanced into new positions over a 3-year period</a:t>
            </a:r>
          </a:p>
          <a:p>
            <a:pPr marL="257175" indent="-257175"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Provide training, education, and supportive services leading to placement in in-demand healthcare occupations </a:t>
            </a:r>
          </a:p>
          <a:p>
            <a:pPr marL="257175" indent="-257175"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Select Michigan Works! agencies and the Workforce Intelligence Network (WIN) partners </a:t>
            </a:r>
          </a:p>
          <a:p>
            <a:pPr marL="257175" indent="-257175" defTabSz="685800">
              <a:buFont typeface="Arial" panose="020B0604020202020204" pitchFamily="34" charset="0"/>
              <a:buChar char="•"/>
            </a:pPr>
            <a:r>
              <a:rPr lang="en-US" sz="1600" dirty="0">
                <a:solidFill>
                  <a:prstClr val="black"/>
                </a:solidFill>
                <a:latin typeface="Arial" panose="020B0604020202020204" pitchFamily="34" charset="0"/>
                <a:cs typeface="Arial" panose="020B0604020202020204" pitchFamily="34" charset="0"/>
              </a:rPr>
              <a:t>Partner network will support the recruitment of program participants through its broad community outreach and service delivery strategies</a:t>
            </a:r>
          </a:p>
        </p:txBody>
      </p:sp>
    </p:spTree>
    <p:extLst>
      <p:ext uri="{BB962C8B-B14F-4D97-AF65-F5344CB8AC3E}">
        <p14:creationId xmlns:p14="http://schemas.microsoft.com/office/powerpoint/2010/main" val="37415559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D720-697E-4DBC-99EF-672A5E2B8A17}"/>
              </a:ext>
            </a:extLst>
          </p:cNvPr>
          <p:cNvSpPr>
            <a:spLocks noGrp="1"/>
          </p:cNvSpPr>
          <p:nvPr>
            <p:ph type="title" idx="4294967295"/>
          </p:nvPr>
        </p:nvSpPr>
        <p:spPr>
          <a:xfrm>
            <a:off x="495300" y="53578"/>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Apprenticeship Expansion Grants</a:t>
            </a:r>
            <a:endParaRPr lang="en-US" dirty="0">
              <a:effectLst/>
            </a:endParaRPr>
          </a:p>
        </p:txBody>
      </p:sp>
      <p:pic>
        <p:nvPicPr>
          <p:cNvPr id="6" name="Picture 5" descr="Image of a table showing data about statewide apprenticeship expansion under a U.S. Department of Labor grant">
            <a:extLst>
              <a:ext uri="{FF2B5EF4-FFF2-40B4-BE49-F238E27FC236}">
                <a16:creationId xmlns:a16="http://schemas.microsoft.com/office/drawing/2014/main" id="{476AD173-2F41-4D44-B2A9-F0482307EF53}"/>
              </a:ext>
            </a:extLst>
          </p:cNvPr>
          <p:cNvPicPr>
            <a:picLocks noChangeAspect="1"/>
          </p:cNvPicPr>
          <p:nvPr/>
        </p:nvPicPr>
        <p:blipFill>
          <a:blip r:embed="rId3"/>
          <a:stretch>
            <a:fillRect/>
          </a:stretch>
        </p:blipFill>
        <p:spPr>
          <a:xfrm>
            <a:off x="475489" y="905552"/>
            <a:ext cx="7181267" cy="3325997"/>
          </a:xfrm>
          <a:prstGeom prst="rect">
            <a:avLst/>
          </a:prstGeom>
        </p:spPr>
      </p:pic>
    </p:spTree>
    <p:extLst>
      <p:ext uri="{BB962C8B-B14F-4D97-AF65-F5344CB8AC3E}">
        <p14:creationId xmlns:p14="http://schemas.microsoft.com/office/powerpoint/2010/main" val="4426685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2F11B9-4F46-4F9F-BB3C-B30E05EB5D1B}"/>
              </a:ext>
            </a:extLst>
          </p:cNvPr>
          <p:cNvSpPr>
            <a:spLocks noGrp="1"/>
          </p:cNvSpPr>
          <p:nvPr>
            <p:ph type="title" idx="4294967295"/>
          </p:nvPr>
        </p:nvSpPr>
        <p:spPr>
          <a:xfrm>
            <a:off x="45720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Labor Exchange Response</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475489" y="897287"/>
            <a:ext cx="8569367" cy="300082"/>
          </a:xfrm>
          <a:prstGeom prst="rect">
            <a:avLst/>
          </a:prstGeom>
          <a:noFill/>
        </p:spPr>
        <p:txBody>
          <a:bodyPr wrap="square" lIns="68580" tIns="34290" rIns="68580" bIns="34290" rtlCol="0" anchor="t">
            <a:spAutoFit/>
          </a:bodyPr>
          <a:lstStyle/>
          <a:p>
            <a:pPr defTabSz="685800">
              <a:spcAft>
                <a:spcPts val="225"/>
              </a:spcAft>
            </a:pPr>
            <a:r>
              <a:rPr lang="en-US" sz="1500" b="1" cap="all" dirty="0">
                <a:solidFill>
                  <a:srgbClr val="000000"/>
                </a:solidFill>
                <a:latin typeface="Arial" panose="020B0604020202020204" pitchFamily="34" charset="0"/>
                <a:cs typeface="Arial" panose="020B0604020202020204" pitchFamily="34" charset="0"/>
              </a:rPr>
              <a:t>Pure Michigan Training connect  </a:t>
            </a:r>
          </a:p>
        </p:txBody>
      </p:sp>
      <p:sp>
        <p:nvSpPr>
          <p:cNvPr id="5" name="TextBox 4">
            <a:extLst>
              <a:ext uri="{FF2B5EF4-FFF2-40B4-BE49-F238E27FC236}">
                <a16:creationId xmlns:a16="http://schemas.microsoft.com/office/drawing/2014/main" id="{D228005A-E483-4E89-A429-F1E7EE9DC5CE}"/>
              </a:ext>
            </a:extLst>
          </p:cNvPr>
          <p:cNvSpPr txBox="1"/>
          <p:nvPr/>
        </p:nvSpPr>
        <p:spPr>
          <a:xfrm>
            <a:off x="475489" y="1268476"/>
            <a:ext cx="7659584" cy="530915"/>
          </a:xfrm>
          <a:prstGeom prst="rect">
            <a:avLst/>
          </a:prstGeom>
          <a:noFill/>
        </p:spPr>
        <p:txBody>
          <a:bodyPr wrap="square">
            <a:spAutoFit/>
          </a:bodyPr>
          <a:lstStyle/>
          <a:p>
            <a:pPr defTabSz="685800"/>
            <a:r>
              <a:rPr lang="en-US" sz="1500" dirty="0">
                <a:solidFill>
                  <a:srgbClr val="000000"/>
                </a:solidFill>
                <a:latin typeface="Arial" panose="020B0604020202020204" pitchFamily="34" charset="0"/>
                <a:cs typeface="Arial" panose="020B0604020202020204" pitchFamily="34" charset="0"/>
              </a:rPr>
              <a:t>Immediate response needed to meet early pandemic job openings </a:t>
            </a:r>
            <a:endParaRPr lang="en-US"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defTabSz="685800"/>
            <a:endParaRPr lang="en-US" sz="1350" dirty="0">
              <a:solidFill>
                <a:prstClr val="black"/>
              </a:solidFill>
              <a:latin typeface="Calibri" panose="020F0502020204030204" pitchFamily="34" charset="0"/>
              <a:cs typeface="Arial" panose="020B0604020202020204" pitchFamily="34" charset="0"/>
            </a:endParaRPr>
          </a:p>
        </p:txBody>
      </p:sp>
      <p:pic>
        <p:nvPicPr>
          <p:cNvPr id="8" name="Picture 7" descr="Screenshot of Pure Michigan Talent Connect website">
            <a:extLst>
              <a:ext uri="{FF2B5EF4-FFF2-40B4-BE49-F238E27FC236}">
                <a16:creationId xmlns:a16="http://schemas.microsoft.com/office/drawing/2014/main" id="{C2CCCDD5-1C4A-468B-9ABD-23917CD8FEE5}"/>
              </a:ext>
            </a:extLst>
          </p:cNvPr>
          <p:cNvPicPr>
            <a:picLocks noChangeAspect="1"/>
          </p:cNvPicPr>
          <p:nvPr/>
        </p:nvPicPr>
        <p:blipFill>
          <a:blip r:embed="rId2"/>
          <a:stretch>
            <a:fillRect/>
          </a:stretch>
        </p:blipFill>
        <p:spPr>
          <a:xfrm>
            <a:off x="566183" y="1623095"/>
            <a:ext cx="5288534" cy="2749131"/>
          </a:xfrm>
          <a:prstGeom prst="rect">
            <a:avLst/>
          </a:prstGeom>
        </p:spPr>
      </p:pic>
      <p:pic>
        <p:nvPicPr>
          <p:cNvPr id="6" name="Picture 5" descr="Screeshot of Healthcare Job Portal">
            <a:extLst>
              <a:ext uri="{FF2B5EF4-FFF2-40B4-BE49-F238E27FC236}">
                <a16:creationId xmlns:a16="http://schemas.microsoft.com/office/drawing/2014/main" id="{8B42CDBA-0686-45AC-8894-7722E5B6C94A}"/>
              </a:ext>
            </a:extLst>
          </p:cNvPr>
          <p:cNvPicPr>
            <a:picLocks noChangeAspect="1"/>
          </p:cNvPicPr>
          <p:nvPr/>
        </p:nvPicPr>
        <p:blipFill>
          <a:blip r:embed="rId3"/>
          <a:stretch>
            <a:fillRect/>
          </a:stretch>
        </p:blipFill>
        <p:spPr>
          <a:xfrm>
            <a:off x="5542221" y="2548977"/>
            <a:ext cx="3502635" cy="1110410"/>
          </a:xfrm>
          <a:prstGeom prst="rect">
            <a:avLst/>
          </a:prstGeom>
        </p:spPr>
      </p:pic>
    </p:spTree>
    <p:extLst>
      <p:ext uri="{BB962C8B-B14F-4D97-AF65-F5344CB8AC3E}">
        <p14:creationId xmlns:p14="http://schemas.microsoft.com/office/powerpoint/2010/main" val="1057469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2B5B90-CCA9-485A-BD7A-73A2616F5E22}"/>
              </a:ext>
            </a:extLst>
          </p:cNvPr>
          <p:cNvSpPr>
            <a:spLocks noGrp="1"/>
          </p:cNvSpPr>
          <p:nvPr>
            <p:ph type="title" idx="4294967295"/>
          </p:nvPr>
        </p:nvSpPr>
        <p:spPr>
          <a:xfrm>
            <a:off x="289079" y="67632"/>
            <a:ext cx="8820150" cy="994172"/>
          </a:xfrm>
        </p:spPr>
        <p:txBody>
          <a:bodyPr/>
          <a:lstStyle/>
          <a:p>
            <a:pPr rtl="0" eaLnBrk="0" fontAlgn="base" latinLnBrk="0" hangingPunct="0"/>
            <a:r>
              <a:rPr lang="en-US" sz="2700" b="1" kern="1200" dirty="0">
                <a:solidFill>
                  <a:srgbClr val="003E51"/>
                </a:solidFill>
                <a:effectLst/>
                <a:latin typeface="Arial" panose="020B0604020202020204" pitchFamily="34" charset="0"/>
                <a:ea typeface="+mn-ea"/>
                <a:cs typeface="Arial" panose="020B0604020202020204" pitchFamily="34" charset="0"/>
              </a:rPr>
              <a:t>Michigan Reconnect Grant Recipient Act 68 of 2020</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287317" y="1103958"/>
            <a:ext cx="8569367" cy="2977738"/>
          </a:xfrm>
          <a:prstGeom prst="rect">
            <a:avLst/>
          </a:prstGeom>
          <a:noFill/>
        </p:spPr>
        <p:txBody>
          <a:bodyPr wrap="square" lIns="68580" tIns="34290" rIns="68580" bIns="34290" rtlCol="0" anchor="t">
            <a:spAutoFit/>
          </a:bodyPr>
          <a:lstStyle/>
          <a:p>
            <a:pPr defTabSz="685800"/>
            <a:r>
              <a:rPr lang="en-US" dirty="0">
                <a:solidFill>
                  <a:srgbClr val="000000"/>
                </a:solidFill>
                <a:latin typeface="Arial" panose="020B0604020202020204" pitchFamily="34" charset="0"/>
                <a:cs typeface="Arial" panose="020B0604020202020204" pitchFamily="34" charset="0"/>
              </a:rPr>
              <a:t>Reconnect programs and initiatives support Michigan's goal to increase the number of working-age adults with a skill certificate or college degree from 49% today to 60% by 2030.</a:t>
            </a:r>
          </a:p>
          <a:p>
            <a:pPr defTabSz="685800"/>
            <a:endParaRPr lang="en-US" sz="1500" dirty="0">
              <a:solidFill>
                <a:srgbClr val="000000"/>
              </a:solidFill>
              <a:latin typeface="Arial" panose="020B0604020202020204" pitchFamily="34" charset="0"/>
              <a:cs typeface="Arial" panose="020B0604020202020204" pitchFamily="34" charset="0"/>
            </a:endParaRPr>
          </a:p>
          <a:p>
            <a:pPr defTabSz="685800"/>
            <a:r>
              <a:rPr lang="en-US" sz="1500" dirty="0">
                <a:solidFill>
                  <a:srgbClr val="000000"/>
                </a:solidFill>
                <a:latin typeface="Arial" panose="020B0604020202020204" pitchFamily="34" charset="0"/>
                <a:cs typeface="Arial" panose="020B0604020202020204" pitchFamily="34" charset="0"/>
              </a:rPr>
              <a:t>Sixty by 30 seeks to build a better Michigan in three ways:</a:t>
            </a:r>
          </a:p>
          <a:p>
            <a:pPr marL="257175" indent="-257175" defTabSz="685800">
              <a:buFont typeface="Arial" panose="020B0604020202020204" pitchFamily="34" charset="0"/>
              <a:buChar char="•"/>
            </a:pPr>
            <a:r>
              <a:rPr lang="en-US" sz="1500" b="1" dirty="0">
                <a:solidFill>
                  <a:srgbClr val="000000"/>
                </a:solidFill>
                <a:latin typeface="Arial" panose="020B0604020202020204" pitchFamily="34" charset="0"/>
                <a:cs typeface="Arial" panose="020B0604020202020204" pitchFamily="34" charset="0"/>
              </a:rPr>
              <a:t>Increase opportunity</a:t>
            </a:r>
            <a:r>
              <a:rPr lang="en-US" sz="1500" dirty="0">
                <a:solidFill>
                  <a:srgbClr val="000000"/>
                </a:solidFill>
                <a:latin typeface="Arial" panose="020B0604020202020204" pitchFamily="34" charset="0"/>
                <a:cs typeface="Arial" panose="020B0604020202020204" pitchFamily="34" charset="0"/>
              </a:rPr>
              <a:t> for all Michiganders and give residents greater access to the education and skills that create opportunities for better jobs and bigger paychecks</a:t>
            </a:r>
          </a:p>
          <a:p>
            <a:pPr marL="257175" indent="-257175" defTabSz="685800">
              <a:buFont typeface="Arial" panose="020B0604020202020204" pitchFamily="34" charset="0"/>
              <a:buChar char="•"/>
            </a:pPr>
            <a:r>
              <a:rPr lang="en-US" sz="1500" b="1" dirty="0">
                <a:solidFill>
                  <a:srgbClr val="000000"/>
                </a:solidFill>
                <a:latin typeface="Arial" panose="020B0604020202020204" pitchFamily="34" charset="0"/>
                <a:cs typeface="Arial" panose="020B0604020202020204" pitchFamily="34" charset="0"/>
              </a:rPr>
              <a:t>Close the skills gap</a:t>
            </a:r>
            <a:r>
              <a:rPr lang="en-US" sz="1500" dirty="0">
                <a:solidFill>
                  <a:srgbClr val="000000"/>
                </a:solidFill>
                <a:latin typeface="Arial" panose="020B0604020202020204" pitchFamily="34" charset="0"/>
                <a:cs typeface="Arial" panose="020B0604020202020204" pitchFamily="34" charset="0"/>
              </a:rPr>
              <a:t> that challenges the success of our businesses and our state's prosperity. Jobs requiring skilled employees today, as well as jobs on the horizon, demand greater education and training than ever before</a:t>
            </a:r>
          </a:p>
          <a:p>
            <a:pPr marL="257175" indent="-257175" defTabSz="685800">
              <a:buFont typeface="Arial" panose="020B0604020202020204" pitchFamily="34" charset="0"/>
              <a:buChar char="•"/>
            </a:pPr>
            <a:r>
              <a:rPr lang="en-US" sz="1500" b="1" dirty="0">
                <a:solidFill>
                  <a:srgbClr val="000000"/>
                </a:solidFill>
                <a:latin typeface="Arial" panose="020B0604020202020204" pitchFamily="34" charset="0"/>
                <a:cs typeface="Arial" panose="020B0604020202020204" pitchFamily="34" charset="0"/>
              </a:rPr>
              <a:t>Make Michigan more competitive</a:t>
            </a:r>
            <a:r>
              <a:rPr lang="en-US" sz="1500" dirty="0">
                <a:solidFill>
                  <a:srgbClr val="000000"/>
                </a:solidFill>
                <a:latin typeface="Arial" panose="020B0604020202020204" pitchFamily="34" charset="0"/>
                <a:cs typeface="Arial" panose="020B0604020202020204" pitchFamily="34" charset="0"/>
              </a:rPr>
              <a:t> for inclusive economic growth</a:t>
            </a:r>
          </a:p>
          <a:p>
            <a:pPr marL="257175" indent="-257175" defTabSz="685800">
              <a:buFont typeface="Arial,Sans-Serif" panose="020B0604020202020204" pitchFamily="34" charset="0"/>
              <a:buChar char="•"/>
              <a:defRPr/>
            </a:pPr>
            <a:endParaRPr lang="en-US" sz="1500" dirty="0">
              <a:solidFill>
                <a:prstClr val="black">
                  <a:lumMod val="95000"/>
                  <a:lumOff val="5000"/>
                </a:prstClr>
              </a:solidFill>
              <a:latin typeface="Arial"/>
              <a:cs typeface="Arial"/>
            </a:endParaRPr>
          </a:p>
        </p:txBody>
      </p:sp>
      <p:pic>
        <p:nvPicPr>
          <p:cNvPr id="4" name="Picture 8" descr="Sixty by 30 Logo">
            <a:extLst>
              <a:ext uri="{FF2B5EF4-FFF2-40B4-BE49-F238E27FC236}">
                <a16:creationId xmlns:a16="http://schemas.microsoft.com/office/drawing/2014/main" id="{21B9BDB6-ACC4-4E7D-BE92-9C53C8F1CDE6}"/>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7486711" y="3333850"/>
            <a:ext cx="1369973" cy="1081558"/>
          </a:xfrm>
          <a:prstGeom prst="rect">
            <a:avLst/>
          </a:prstGeom>
        </p:spPr>
      </p:pic>
    </p:spTree>
    <p:extLst>
      <p:ext uri="{BB962C8B-B14F-4D97-AF65-F5344CB8AC3E}">
        <p14:creationId xmlns:p14="http://schemas.microsoft.com/office/powerpoint/2010/main" val="2048461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5B55D7-D5FD-4E53-A8CE-034E00FC97EE}"/>
              </a:ext>
            </a:extLst>
          </p:cNvPr>
          <p:cNvSpPr>
            <a:spLocks noGrp="1"/>
          </p:cNvSpPr>
          <p:nvPr>
            <p:ph type="title" idx="4294967295"/>
          </p:nvPr>
        </p:nvSpPr>
        <p:spPr>
          <a:xfrm>
            <a:off x="30480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Michigan Reconnect</a:t>
            </a:r>
            <a:endParaRPr lang="en-US" dirty="0">
              <a:effectLst/>
            </a:endParaRPr>
          </a:p>
        </p:txBody>
      </p:sp>
      <p:sp>
        <p:nvSpPr>
          <p:cNvPr id="5" name="TextBox 4">
            <a:extLst>
              <a:ext uri="{FF2B5EF4-FFF2-40B4-BE49-F238E27FC236}">
                <a16:creationId xmlns:a16="http://schemas.microsoft.com/office/drawing/2014/main" id="{6D7636F6-472A-4231-A99E-28A47750121E}"/>
              </a:ext>
            </a:extLst>
          </p:cNvPr>
          <p:cNvSpPr txBox="1"/>
          <p:nvPr/>
        </p:nvSpPr>
        <p:spPr>
          <a:xfrm>
            <a:off x="287317" y="1082881"/>
            <a:ext cx="8569367" cy="3300904"/>
          </a:xfrm>
          <a:prstGeom prst="rect">
            <a:avLst/>
          </a:prstGeom>
          <a:noFill/>
        </p:spPr>
        <p:txBody>
          <a:bodyPr wrap="square">
            <a:spAutoFit/>
          </a:bodyPr>
          <a:lstStyle/>
          <a:p>
            <a:pPr defTabSz="685800"/>
            <a:r>
              <a:rPr lang="en-US" dirty="0">
                <a:solidFill>
                  <a:srgbClr val="000000"/>
                </a:solidFill>
                <a:latin typeface="Arial" panose="020B0604020202020204" pitchFamily="34" charset="0"/>
                <a:cs typeface="Arial" panose="020B0604020202020204" pitchFamily="34" charset="0"/>
              </a:rPr>
              <a:t>Reconnect: Free tuition at in-district </a:t>
            </a:r>
            <a:r>
              <a:rPr lang="en-US" b="1" dirty="0">
                <a:solidFill>
                  <a:srgbClr val="000000"/>
                </a:solidFill>
                <a:latin typeface="Arial" panose="020B0604020202020204" pitchFamily="34" charset="0"/>
                <a:cs typeface="Arial" panose="020B0604020202020204" pitchFamily="34" charset="0"/>
              </a:rPr>
              <a:t>community colleges</a:t>
            </a:r>
            <a:r>
              <a:rPr lang="en-US" dirty="0">
                <a:solidFill>
                  <a:srgbClr val="000000"/>
                </a:solidFill>
                <a:latin typeface="Arial" panose="020B0604020202020204" pitchFamily="34" charset="0"/>
                <a:cs typeface="Arial" panose="020B0604020202020204" pitchFamily="34" charset="0"/>
              </a:rPr>
              <a:t> to earn an associate degree or Pell-eligible skill certificate for residents 25+. </a:t>
            </a:r>
          </a:p>
          <a:p>
            <a:pPr defTabSz="685800"/>
            <a:endParaRPr lang="en-US" sz="1350" dirty="0">
              <a:solidFill>
                <a:srgbClr val="000000"/>
              </a:solidFill>
              <a:latin typeface="Arial" panose="020B0604020202020204" pitchFamily="34" charset="0"/>
              <a:cs typeface="Arial" panose="020B0604020202020204" pitchFamily="34" charset="0"/>
            </a:endParaRPr>
          </a:p>
          <a:p>
            <a:pPr defTabSz="685800"/>
            <a:r>
              <a:rPr lang="en-US" dirty="0">
                <a:solidFill>
                  <a:srgbClr val="000000"/>
                </a:solidFill>
                <a:latin typeface="Arial" panose="020B0604020202020204" pitchFamily="34" charset="0"/>
                <a:cs typeface="Arial" panose="020B0604020202020204" pitchFamily="34" charset="0"/>
              </a:rPr>
              <a:t>Skills Scholarship: Up to a $1,500 tuition scholarship at a </a:t>
            </a:r>
            <a:r>
              <a:rPr lang="en-US" b="1" dirty="0">
                <a:solidFill>
                  <a:srgbClr val="000000"/>
                </a:solidFill>
                <a:latin typeface="Arial" panose="020B0604020202020204" pitchFamily="34" charset="0"/>
                <a:cs typeface="Arial" panose="020B0604020202020204" pitchFamily="34" charset="0"/>
              </a:rPr>
              <a:t>private training school </a:t>
            </a:r>
            <a:r>
              <a:rPr lang="en-US" dirty="0">
                <a:solidFill>
                  <a:srgbClr val="000000"/>
                </a:solidFill>
                <a:latin typeface="Arial" panose="020B0604020202020204" pitchFamily="34" charset="0"/>
                <a:cs typeface="Arial" panose="020B0604020202020204" pitchFamily="34" charset="0"/>
              </a:rPr>
              <a:t>or program for residents 25+.</a:t>
            </a:r>
          </a:p>
          <a:p>
            <a:pPr defTabSz="685800"/>
            <a:endParaRPr lang="en-US" sz="1350" dirty="0">
              <a:solidFill>
                <a:srgbClr val="000000"/>
              </a:solidFill>
              <a:latin typeface="Arial" panose="020B0604020202020204" pitchFamily="34" charset="0"/>
              <a:cs typeface="Arial" panose="020B0604020202020204" pitchFamily="34" charset="0"/>
            </a:endParaRPr>
          </a:p>
          <a:p>
            <a:pPr marL="214313" indent="-214313" defTabSz="685800">
              <a:buFont typeface="Arial" panose="020B0604020202020204" pitchFamily="34" charset="0"/>
              <a:buChar char="•"/>
            </a:pPr>
            <a:r>
              <a:rPr lang="en-US" sz="1650" dirty="0">
                <a:solidFill>
                  <a:srgbClr val="000000"/>
                </a:solidFill>
                <a:latin typeface="Arial" panose="020B0604020202020204" pitchFamily="34" charset="0"/>
                <a:cs typeface="Arial" panose="020B0604020202020204" pitchFamily="34" charset="0"/>
              </a:rPr>
              <a:t>For-profit or nonprofit </a:t>
            </a:r>
            <a:r>
              <a:rPr lang="en-US" sz="1650" b="1" i="1" dirty="0">
                <a:solidFill>
                  <a:srgbClr val="000000"/>
                </a:solidFill>
                <a:latin typeface="Arial" panose="020B0604020202020204" pitchFamily="34" charset="0"/>
                <a:cs typeface="Arial" panose="020B0604020202020204" pitchFamily="34" charset="0"/>
              </a:rPr>
              <a:t>private </a:t>
            </a:r>
            <a:r>
              <a:rPr lang="en-US" sz="1650" dirty="0">
                <a:solidFill>
                  <a:srgbClr val="000000"/>
                </a:solidFill>
                <a:latin typeface="Arial" panose="020B0604020202020204" pitchFamily="34" charset="0"/>
                <a:cs typeface="Arial" panose="020B0604020202020204" pitchFamily="34" charset="0"/>
              </a:rPr>
              <a:t>organizations in Michigan </a:t>
            </a:r>
          </a:p>
          <a:p>
            <a:pPr marL="214313" indent="-214313" defTabSz="685800">
              <a:buFont typeface="Arial" panose="020B0604020202020204" pitchFamily="34" charset="0"/>
              <a:buChar char="•"/>
            </a:pPr>
            <a:r>
              <a:rPr lang="en-US" sz="1650" dirty="0">
                <a:solidFill>
                  <a:srgbClr val="000000"/>
                </a:solidFill>
                <a:latin typeface="Arial" panose="020B0604020202020204" pitchFamily="34" charset="0"/>
                <a:cs typeface="Arial" panose="020B0604020202020204" pitchFamily="34" charset="0"/>
              </a:rPr>
              <a:t>Institutions that provide occupational training but </a:t>
            </a:r>
            <a:r>
              <a:rPr lang="en-US" sz="1650" i="1" dirty="0">
                <a:solidFill>
                  <a:srgbClr val="000000"/>
                </a:solidFill>
                <a:latin typeface="Arial" panose="020B0604020202020204" pitchFamily="34" charset="0"/>
                <a:cs typeface="Arial" panose="020B0604020202020204" pitchFamily="34" charset="0"/>
              </a:rPr>
              <a:t>not 4-year postsecondary degrees</a:t>
            </a:r>
            <a:r>
              <a:rPr lang="en-US" sz="1650" dirty="0">
                <a:solidFill>
                  <a:srgbClr val="000000"/>
                </a:solidFill>
                <a:latin typeface="Arial" panose="020B0604020202020204" pitchFamily="34" charset="0"/>
                <a:cs typeface="Arial" panose="020B0604020202020204" pitchFamily="34" charset="0"/>
              </a:rPr>
              <a:t> </a:t>
            </a:r>
          </a:p>
          <a:p>
            <a:pPr marL="214313" indent="-214313" defTabSz="685800">
              <a:buFont typeface="Arial" panose="020B0604020202020204" pitchFamily="34" charset="0"/>
              <a:buChar char="•"/>
            </a:pPr>
            <a:r>
              <a:rPr lang="en-US" sz="1650" dirty="0">
                <a:solidFill>
                  <a:srgbClr val="000000"/>
                </a:solidFill>
                <a:latin typeface="Arial" panose="020B0604020202020204" pitchFamily="34" charset="0"/>
                <a:cs typeface="Arial" panose="020B0604020202020204" pitchFamily="34" charset="0"/>
              </a:rPr>
              <a:t>Providers/programs must be listed on the </a:t>
            </a:r>
            <a:r>
              <a:rPr lang="en-US" sz="1650" dirty="0">
                <a:solidFill>
                  <a:prstClr val="black"/>
                </a:solidFill>
                <a:latin typeface="Arial" panose="020B0604020202020204" pitchFamily="34" charset="0"/>
                <a:cs typeface="Arial" panose="020B0604020202020204" pitchFamily="34" charset="0"/>
              </a:rPr>
              <a:t>state's eligible training provider list and opt in to accept the Skills Scholarship</a:t>
            </a:r>
          </a:p>
          <a:p>
            <a:pPr defTabSz="685800"/>
            <a:endParaRPr lang="en-US" sz="1650" dirty="0">
              <a:solidFill>
                <a:prstClr val="black"/>
              </a:solidFill>
              <a:latin typeface="Open Sans" panose="020B0606030504020204" pitchFamily="34" charset="0"/>
            </a:endParaRPr>
          </a:p>
          <a:p>
            <a:pPr defTabSz="685800"/>
            <a:endParaRPr lang="en-US" sz="1350" dirty="0">
              <a:solidFill>
                <a:srgbClr val="000000"/>
              </a:solidFill>
              <a:latin typeface="Open Sans" panose="020B0606030504020204" pitchFamily="34" charset="0"/>
            </a:endParaRPr>
          </a:p>
          <a:p>
            <a:pPr defTabSz="685800"/>
            <a:endParaRPr lang="en-US" sz="135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2044065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2E5407-7DC0-4BB3-B724-347A712DD605}"/>
              </a:ext>
            </a:extLst>
          </p:cNvPr>
          <p:cNvSpPr>
            <a:spLocks noGrp="1"/>
          </p:cNvSpPr>
          <p:nvPr>
            <p:ph type="title" idx="4294967295"/>
          </p:nvPr>
        </p:nvSpPr>
        <p:spPr>
          <a:xfrm>
            <a:off x="309622" y="28298"/>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Postsecondary Schools Automation</a:t>
            </a:r>
            <a:endParaRPr lang="en-US" dirty="0">
              <a:effectLst/>
            </a:endParaRPr>
          </a:p>
        </p:txBody>
      </p:sp>
      <p:sp>
        <p:nvSpPr>
          <p:cNvPr id="5" name="TextBox 4">
            <a:extLst>
              <a:ext uri="{FF2B5EF4-FFF2-40B4-BE49-F238E27FC236}">
                <a16:creationId xmlns:a16="http://schemas.microsoft.com/office/drawing/2014/main" id="{6D7636F6-472A-4231-A99E-28A47750121E}"/>
              </a:ext>
            </a:extLst>
          </p:cNvPr>
          <p:cNvSpPr txBox="1"/>
          <p:nvPr/>
        </p:nvSpPr>
        <p:spPr>
          <a:xfrm>
            <a:off x="286589" y="1065778"/>
            <a:ext cx="7942284" cy="3100849"/>
          </a:xfrm>
          <a:prstGeom prst="rect">
            <a:avLst/>
          </a:prstGeom>
          <a:noFill/>
        </p:spPr>
        <p:txBody>
          <a:bodyPr wrap="square">
            <a:spAutoFit/>
          </a:bodyPr>
          <a:lstStyle/>
          <a:p>
            <a:pPr defTabSz="685800">
              <a:spcAft>
                <a:spcPts val="1200"/>
              </a:spcAft>
            </a:pPr>
            <a:r>
              <a:rPr lang="en-US" dirty="0">
                <a:solidFill>
                  <a:srgbClr val="000000"/>
                </a:solidFill>
                <a:latin typeface="Arial" panose="020B0604020202020204" pitchFamily="34" charset="0"/>
                <a:cs typeface="Arial" panose="020B0604020202020204" pitchFamily="34" charset="0"/>
              </a:rPr>
              <a:t>Michigan Department of Labor and Economic Opportunity is authorized to enter reciprocal distance learning compacts, ensure distance learning providers meet standards of practice, set annual fees, protect student records, and establish a student complaint system. </a:t>
            </a:r>
          </a:p>
          <a:p>
            <a:pPr defTabSz="685800">
              <a:spcAft>
                <a:spcPts val="1200"/>
              </a:spcAft>
            </a:pPr>
            <a:r>
              <a:rPr lang="en-US" dirty="0">
                <a:solidFill>
                  <a:srgbClr val="000000"/>
                </a:solidFill>
                <a:latin typeface="Arial" panose="020B0604020202020204" pitchFamily="34" charset="0"/>
                <a:cs typeface="Arial" panose="020B0604020202020204" pitchFamily="34" charset="0"/>
              </a:rPr>
              <a:t>Created an application and renewal process portal:</a:t>
            </a:r>
          </a:p>
          <a:p>
            <a:pPr marL="214313" indent="-214313" defTabSz="6858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Proprietary Schools – Trade &amp; Career (400+)</a:t>
            </a:r>
          </a:p>
          <a:p>
            <a:pPr marL="214313" indent="-214313" defTabSz="6858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Educational Corporations – Private Colleges and Universities (70)</a:t>
            </a:r>
          </a:p>
          <a:p>
            <a:pPr marL="214313" indent="-214313" defTabSz="6858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Distance Education Authorizations – Degree and Non-degree granting (100+)</a:t>
            </a:r>
          </a:p>
          <a:p>
            <a:pPr defTabSz="685800"/>
            <a:endParaRPr lang="en-US" sz="1350"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1563604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B51CE7-A053-487E-B32B-ABB7D0BD81AC}"/>
              </a:ext>
            </a:extLst>
          </p:cNvPr>
          <p:cNvSpPr>
            <a:spLocks noGrp="1"/>
          </p:cNvSpPr>
          <p:nvPr>
            <p:ph type="title" idx="4294967295"/>
          </p:nvPr>
        </p:nvSpPr>
        <p:spPr>
          <a:xfrm>
            <a:off x="22860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Credential Transparency</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287317" y="1103959"/>
            <a:ext cx="8569367" cy="3085460"/>
          </a:xfrm>
          <a:prstGeom prst="rect">
            <a:avLst/>
          </a:prstGeom>
          <a:noFill/>
        </p:spPr>
        <p:txBody>
          <a:bodyPr wrap="square" lIns="68580" tIns="34290" rIns="68580" bIns="34290" rtlCol="0" anchor="t">
            <a:spAutoFit/>
          </a:bodyPr>
          <a:lstStyle/>
          <a:p>
            <a:pPr defTabSz="685800">
              <a:spcAft>
                <a:spcPts val="1200"/>
              </a:spcAft>
            </a:pPr>
            <a:r>
              <a:rPr lang="en-US" dirty="0">
                <a:solidFill>
                  <a:srgbClr val="000000"/>
                </a:solidFill>
                <a:latin typeface="Arial" panose="020B0604020202020204" pitchFamily="34" charset="0"/>
                <a:cs typeface="Arial" panose="020B0604020202020204" pitchFamily="34" charset="0"/>
              </a:rPr>
              <a:t>Michigan provides support to state government departments, secondary schools, postsecondary institutions, apprenticeship program sponsors, and other credential owners to publish credentials to the Credential Registry. Credential transparency aligns directly with the governor’s statewide goal to increase the number of Michiganders with a postsecondary credential (a high-quality industry certificate, associate degree or higher) to 60 percent by 2030. </a:t>
            </a:r>
          </a:p>
          <a:p>
            <a:pPr defTabSz="685800"/>
            <a:r>
              <a:rPr lang="en-US" dirty="0">
                <a:solidFill>
                  <a:srgbClr val="000000"/>
                </a:solidFill>
                <a:latin typeface="Arial" panose="020B0604020202020204" pitchFamily="34" charset="0"/>
                <a:cs typeface="Arial" panose="020B0604020202020204" pitchFamily="34" charset="0"/>
              </a:rPr>
              <a:t>Michigan credential data will be leveraged to:</a:t>
            </a:r>
          </a:p>
          <a:p>
            <a:pPr marL="257175" indent="-257175" defTabSz="685800">
              <a:buFont typeface="Arial" panose="020B0604020202020204" pitchFamily="34" charset="0"/>
              <a:buChar char="•"/>
            </a:pPr>
            <a:r>
              <a:rPr lang="en-US" sz="1500" dirty="0">
                <a:solidFill>
                  <a:srgbClr val="000000"/>
                </a:solidFill>
                <a:latin typeface="Arial" panose="020B0604020202020204" pitchFamily="34" charset="0"/>
                <a:cs typeface="Arial" panose="020B0604020202020204" pitchFamily="34" charset="0"/>
              </a:rPr>
              <a:t>expand Registered Apprenticeship utilization and resource support; </a:t>
            </a:r>
          </a:p>
          <a:p>
            <a:pPr marL="257175" indent="-257175" defTabSz="685800">
              <a:buFont typeface="Arial" panose="020B0604020202020204" pitchFamily="34" charset="0"/>
              <a:buChar char="•"/>
            </a:pPr>
            <a:r>
              <a:rPr lang="en-US" sz="1500" dirty="0">
                <a:solidFill>
                  <a:srgbClr val="000000"/>
                </a:solidFill>
                <a:latin typeface="Arial" panose="020B0604020202020204" pitchFamily="34" charset="0"/>
                <a:cs typeface="Arial" panose="020B0604020202020204" pitchFamily="34" charset="0"/>
              </a:rPr>
              <a:t>enhance and </a:t>
            </a:r>
            <a:r>
              <a:rPr lang="en-US" sz="1500" dirty="0">
                <a:solidFill>
                  <a:prstClr val="black"/>
                </a:solidFill>
                <a:latin typeface="Arial" panose="020B0604020202020204" pitchFamily="34" charset="0"/>
                <a:cs typeface="Arial" panose="020B0604020202020204" pitchFamily="34" charset="0"/>
              </a:rPr>
              <a:t>unify Michigan’s Eligible Training Provider List, Michigan Education and Career Pathfinder (career exploration website), and Labor Exchange; and</a:t>
            </a:r>
          </a:p>
          <a:p>
            <a:pPr marL="257175" indent="-257175" defTabSz="685800">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map high-demand Career </a:t>
            </a:r>
            <a:r>
              <a:rPr lang="en-US" sz="1500" dirty="0">
                <a:solidFill>
                  <a:srgbClr val="000000"/>
                </a:solidFill>
                <a:latin typeface="Arial" panose="020B0604020202020204" pitchFamily="34" charset="0"/>
                <a:cs typeface="Arial" panose="020B0604020202020204" pitchFamily="34" charset="0"/>
              </a:rPr>
              <a:t>Pathways.</a:t>
            </a:r>
          </a:p>
        </p:txBody>
      </p:sp>
    </p:spTree>
    <p:extLst>
      <p:ext uri="{BB962C8B-B14F-4D97-AF65-F5344CB8AC3E}">
        <p14:creationId xmlns:p14="http://schemas.microsoft.com/office/powerpoint/2010/main" val="1039169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754F-0F66-4949-92A1-F805369D8357}"/>
              </a:ext>
            </a:extLst>
          </p:cNvPr>
          <p:cNvSpPr>
            <a:spLocks noGrp="1"/>
          </p:cNvSpPr>
          <p:nvPr>
            <p:ph type="title" idx="4294967295"/>
          </p:nvPr>
        </p:nvSpPr>
        <p:spPr>
          <a:xfrm>
            <a:off x="457200" y="53578"/>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WDQI Grant Deliverables</a:t>
            </a:r>
            <a:endParaRPr lang="en-US" dirty="0">
              <a:effectLst/>
            </a:endParaRPr>
          </a:p>
        </p:txBody>
      </p:sp>
      <p:sp>
        <p:nvSpPr>
          <p:cNvPr id="6" name="TextBox 5">
            <a:extLst>
              <a:ext uri="{FF2B5EF4-FFF2-40B4-BE49-F238E27FC236}">
                <a16:creationId xmlns:a16="http://schemas.microsoft.com/office/drawing/2014/main" id="{9E9F0E1C-25E1-4BDD-B2DB-045638A937E3}"/>
              </a:ext>
            </a:extLst>
          </p:cNvPr>
          <p:cNvSpPr txBox="1"/>
          <p:nvPr/>
        </p:nvSpPr>
        <p:spPr>
          <a:xfrm>
            <a:off x="475489" y="1274161"/>
            <a:ext cx="4506878" cy="2039020"/>
          </a:xfrm>
          <a:prstGeom prst="rect">
            <a:avLst/>
          </a:prstGeom>
          <a:noFill/>
        </p:spPr>
        <p:txBody>
          <a:bodyPr wrap="square" lIns="68580" tIns="34290" rIns="68580" bIns="34290" rtlCol="0" anchor="t">
            <a:spAutoFit/>
          </a:bodyPr>
          <a:lstStyle/>
          <a:p>
            <a:pPr marL="257175" indent="-257175" defTabSz="685800">
              <a:spcAft>
                <a:spcPts val="1200"/>
              </a:spcAft>
              <a:buFont typeface="Arial"/>
              <a:buChar char="•"/>
              <a:defRPr/>
            </a:pPr>
            <a:r>
              <a:rPr lang="en-US" dirty="0">
                <a:solidFill>
                  <a:prstClr val="black">
                    <a:lumMod val="95000"/>
                    <a:lumOff val="5000"/>
                  </a:prstClr>
                </a:solidFill>
                <a:latin typeface="Arial"/>
                <a:ea typeface="+mn-lt"/>
                <a:cs typeface="Arial"/>
              </a:rPr>
              <a:t>Incorporate four state licensing databases to assess credential attainment </a:t>
            </a:r>
          </a:p>
          <a:p>
            <a:pPr marL="257175" indent="-257175" defTabSz="685800">
              <a:spcAft>
                <a:spcPts val="1200"/>
              </a:spcAft>
              <a:buFont typeface="Arial"/>
              <a:buChar char="•"/>
              <a:defRPr/>
            </a:pPr>
            <a:r>
              <a:rPr lang="en-US" dirty="0">
                <a:solidFill>
                  <a:srgbClr val="000000"/>
                </a:solidFill>
                <a:latin typeface="Arial"/>
                <a:ea typeface="+mn-lt"/>
                <a:cs typeface="Calibri"/>
              </a:rPr>
              <a:t>Expand Pathfinder to include related credential data </a:t>
            </a:r>
          </a:p>
          <a:p>
            <a:pPr marL="257175" indent="-257175" defTabSz="685800">
              <a:spcAft>
                <a:spcPts val="1200"/>
              </a:spcAft>
              <a:buFont typeface="Arial"/>
              <a:buChar char="•"/>
              <a:defRPr/>
            </a:pPr>
            <a:r>
              <a:rPr lang="en-US" dirty="0">
                <a:solidFill>
                  <a:srgbClr val="000000"/>
                </a:solidFill>
                <a:latin typeface="Arial"/>
                <a:ea typeface="+mn-lt"/>
                <a:cs typeface="Calibri"/>
              </a:rPr>
              <a:t>Map career pathways</a:t>
            </a:r>
            <a:endParaRPr lang="en-US" sz="1500" dirty="0">
              <a:solidFill>
                <a:prstClr val="black"/>
              </a:solidFill>
              <a:latin typeface="Arial"/>
              <a:cs typeface="Calibri"/>
            </a:endParaRPr>
          </a:p>
        </p:txBody>
      </p:sp>
      <p:pic>
        <p:nvPicPr>
          <p:cNvPr id="7" name="Picture 7" descr="Screenshot of Pathfinder website">
            <a:extLst>
              <a:ext uri="{FF2B5EF4-FFF2-40B4-BE49-F238E27FC236}">
                <a16:creationId xmlns:a16="http://schemas.microsoft.com/office/drawing/2014/main" id="{4AEF0DDA-D936-46CE-B92A-C2947BB475F2}"/>
              </a:ext>
            </a:extLst>
          </p:cNvPr>
          <p:cNvPicPr>
            <a:picLocks noChangeAspect="1"/>
          </p:cNvPicPr>
          <p:nvPr/>
        </p:nvPicPr>
        <p:blipFill>
          <a:blip r:embed="rId3"/>
          <a:stretch>
            <a:fillRect/>
          </a:stretch>
        </p:blipFill>
        <p:spPr>
          <a:xfrm>
            <a:off x="5095444" y="1156173"/>
            <a:ext cx="3629024" cy="2831155"/>
          </a:xfrm>
          <a:prstGeom prst="rect">
            <a:avLst/>
          </a:prstGeom>
          <a:ln>
            <a:solidFill>
              <a:srgbClr val="003E51"/>
            </a:solidFill>
          </a:ln>
        </p:spPr>
      </p:pic>
      <p:sp>
        <p:nvSpPr>
          <p:cNvPr id="8" name="TextBox 7">
            <a:extLst>
              <a:ext uri="{FF2B5EF4-FFF2-40B4-BE49-F238E27FC236}">
                <a16:creationId xmlns:a16="http://schemas.microsoft.com/office/drawing/2014/main" id="{2BD0E3A6-5D09-44F7-8475-67745A8BC2EF}"/>
              </a:ext>
            </a:extLst>
          </p:cNvPr>
          <p:cNvSpPr txBox="1"/>
          <p:nvPr/>
        </p:nvSpPr>
        <p:spPr>
          <a:xfrm>
            <a:off x="6688294" y="4127863"/>
            <a:ext cx="2412362" cy="300082"/>
          </a:xfrm>
          <a:prstGeom prst="rect">
            <a:avLst/>
          </a:prstGeom>
          <a:noFill/>
        </p:spPr>
        <p:txBody>
          <a:bodyPr wrap="square" rtlCol="0">
            <a:spAutoFit/>
          </a:bodyPr>
          <a:lstStyle/>
          <a:p>
            <a:pPr defTabSz="685800"/>
            <a:r>
              <a:rPr lang="en-US" sz="1350" b="1" i="1" dirty="0">
                <a:solidFill>
                  <a:prstClr val="black"/>
                </a:solidFill>
                <a:latin typeface="Arial" panose="020B0604020202020204" pitchFamily="34" charset="0"/>
                <a:cs typeface="Arial" panose="020B0604020202020204" pitchFamily="34" charset="0"/>
              </a:rPr>
              <a:t>Pathfinder.MiTalent.org </a:t>
            </a:r>
          </a:p>
        </p:txBody>
      </p:sp>
      <p:pic>
        <p:nvPicPr>
          <p:cNvPr id="3" name="Picture 2" descr="Logo for Pathfinder">
            <a:extLst>
              <a:ext uri="{FF2B5EF4-FFF2-40B4-BE49-F238E27FC236}">
                <a16:creationId xmlns:a16="http://schemas.microsoft.com/office/drawing/2014/main" id="{47A60977-AF5C-4ADC-9B86-481D4280B3CB}"/>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930" y="4604657"/>
            <a:ext cx="1508760" cy="397316"/>
          </a:xfrm>
          <a:prstGeom prst="rect">
            <a:avLst/>
          </a:prstGeom>
        </p:spPr>
      </p:pic>
    </p:spTree>
    <p:extLst>
      <p:ext uri="{BB962C8B-B14F-4D97-AF65-F5344CB8AC3E}">
        <p14:creationId xmlns:p14="http://schemas.microsoft.com/office/powerpoint/2010/main" val="1422983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60977-AF5C-4ADC-9B86-481D4280B3C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30" y="4604657"/>
            <a:ext cx="1508760" cy="397316"/>
          </a:xfrm>
          <a:prstGeom prst="rect">
            <a:avLst/>
          </a:prstGeom>
        </p:spPr>
      </p:pic>
      <p:sp>
        <p:nvSpPr>
          <p:cNvPr id="5" name="Title 4">
            <a:extLst>
              <a:ext uri="{FF2B5EF4-FFF2-40B4-BE49-F238E27FC236}">
                <a16:creationId xmlns:a16="http://schemas.microsoft.com/office/drawing/2014/main" id="{80E2AF0C-0097-4C24-995E-16C64D80B6A2}"/>
              </a:ext>
            </a:extLst>
          </p:cNvPr>
          <p:cNvSpPr>
            <a:spLocks noGrp="1"/>
          </p:cNvSpPr>
          <p:nvPr>
            <p:ph type="title" idx="4294967295"/>
          </p:nvPr>
        </p:nvSpPr>
        <p:spPr>
          <a:xfrm>
            <a:off x="34290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Pathfinder 2017</a:t>
            </a:r>
            <a:endParaRPr lang="en-US" dirty="0">
              <a:effectLst/>
            </a:endParaRPr>
          </a:p>
        </p:txBody>
      </p:sp>
      <p:sp>
        <p:nvSpPr>
          <p:cNvPr id="6" name="TextBox 5">
            <a:extLst>
              <a:ext uri="{FF2B5EF4-FFF2-40B4-BE49-F238E27FC236}">
                <a16:creationId xmlns:a16="http://schemas.microsoft.com/office/drawing/2014/main" id="{9E9F0E1C-25E1-4BDD-B2DB-045638A937E3}"/>
              </a:ext>
            </a:extLst>
          </p:cNvPr>
          <p:cNvSpPr txBox="1"/>
          <p:nvPr/>
        </p:nvSpPr>
        <p:spPr>
          <a:xfrm>
            <a:off x="126230" y="917238"/>
            <a:ext cx="4506878" cy="3485570"/>
          </a:xfrm>
          <a:prstGeom prst="rect">
            <a:avLst/>
          </a:prstGeom>
          <a:noFill/>
        </p:spPr>
        <p:txBody>
          <a:bodyPr wrap="square" lIns="68580" tIns="34290" rIns="68580" bIns="34290" rtlCol="0" anchor="t">
            <a:spAutoFit/>
          </a:bodyPr>
          <a:lstStyle/>
          <a:p>
            <a:pPr marL="257175" indent="-257175" defTabSz="685800">
              <a:spcAft>
                <a:spcPts val="1200"/>
              </a:spcAft>
              <a:buFont typeface="Arial"/>
              <a:buChar char="•"/>
              <a:defRPr/>
            </a:pPr>
            <a:r>
              <a:rPr lang="en-US" sz="1600" dirty="0">
                <a:solidFill>
                  <a:prstClr val="black">
                    <a:lumMod val="95000"/>
                    <a:lumOff val="5000"/>
                  </a:prstClr>
                </a:solidFill>
                <a:latin typeface="Arial" panose="020B0604020202020204" pitchFamily="34" charset="0"/>
                <a:ea typeface="+mn-lt"/>
                <a:cs typeface="Arial" panose="020B0604020202020204" pitchFamily="34" charset="0"/>
              </a:rPr>
              <a:t>Michigan’s free online career exploration tool</a:t>
            </a:r>
          </a:p>
          <a:p>
            <a:pPr marL="257175" indent="-257175" defTabSz="685800">
              <a:spcAft>
                <a:spcPts val="1200"/>
              </a:spcAft>
              <a:buFont typeface="Arial"/>
              <a:buChar char="•"/>
              <a:defRPr/>
            </a:pPr>
            <a:r>
              <a:rPr lang="en-US" sz="1600" dirty="0">
                <a:solidFill>
                  <a:srgbClr val="000000"/>
                </a:solidFill>
                <a:latin typeface="Arial" panose="020B0604020202020204" pitchFamily="34" charset="0"/>
                <a:ea typeface="+mn-lt"/>
                <a:cs typeface="Arial" panose="020B0604020202020204" pitchFamily="34" charset="0"/>
              </a:rPr>
              <a:t>Created</a:t>
            </a:r>
            <a:r>
              <a:rPr lang="en-US" sz="1600" dirty="0">
                <a:solidFill>
                  <a:prstClr val="black"/>
                </a:solidFill>
                <a:latin typeface="Arial" panose="020B0604020202020204" pitchFamily="34" charset="0"/>
                <a:ea typeface="+mn-lt"/>
                <a:cs typeface="Arial" panose="020B0604020202020204" pitchFamily="34" charset="0"/>
              </a:rPr>
              <a:t> to provide information to students, parents, and counselors to help make informed choices about education and career options, as well as create education development plans </a:t>
            </a:r>
            <a:endParaRPr lang="en-US" sz="1600" dirty="0">
              <a:solidFill>
                <a:prstClr val="black"/>
              </a:solidFill>
              <a:latin typeface="Arial" panose="020B0604020202020204" pitchFamily="34" charset="0"/>
              <a:cs typeface="Arial" panose="020B0604020202020204" pitchFamily="34" charset="0"/>
            </a:endParaRPr>
          </a:p>
          <a:p>
            <a:pPr marL="257175" indent="-257175" defTabSz="685800">
              <a:spcAft>
                <a:spcPts val="1200"/>
              </a:spcAft>
              <a:buFont typeface="Arial"/>
              <a:buChar char="•"/>
              <a:defRPr/>
            </a:pPr>
            <a:r>
              <a:rPr lang="en-US" sz="1600" dirty="0">
                <a:solidFill>
                  <a:prstClr val="black"/>
                </a:solidFill>
                <a:latin typeface="Arial" panose="020B0604020202020204" pitchFamily="34" charset="0"/>
                <a:cs typeface="Arial" panose="020B0604020202020204" pitchFamily="34" charset="0"/>
              </a:rPr>
              <a:t>Uses the Workforce Longitudinal Data System (WLDS) to provide outcome information at the school and field of study levels with Michigan wages</a:t>
            </a:r>
          </a:p>
          <a:p>
            <a:pPr marL="257175" indent="-257175" defTabSz="685800">
              <a:spcAft>
                <a:spcPts val="1200"/>
              </a:spcAft>
              <a:buFont typeface="Arial,Sans-Serif"/>
              <a:buChar char="•"/>
              <a:defRPr/>
            </a:pPr>
            <a:r>
              <a:rPr lang="en-US" sz="1600" dirty="0">
                <a:solidFill>
                  <a:prstClr val="black">
                    <a:lumMod val="95000"/>
                    <a:lumOff val="5000"/>
                  </a:prstClr>
                </a:solidFill>
                <a:latin typeface="Arial" panose="020B0604020202020204" pitchFamily="34" charset="0"/>
                <a:ea typeface="+mn-lt"/>
                <a:cs typeface="Arial" panose="020B0604020202020204" pitchFamily="34" charset="0"/>
              </a:rPr>
              <a:t>Connects education and training programs with employment</a:t>
            </a:r>
            <a:endParaRPr lang="en-US" sz="1600" dirty="0">
              <a:solidFill>
                <a:prstClr val="black"/>
              </a:solidFill>
              <a:latin typeface="Arial" panose="020B0604020202020204" pitchFamily="34" charset="0"/>
              <a:ea typeface="+mn-lt"/>
              <a:cs typeface="Arial" panose="020B0604020202020204" pitchFamily="34" charset="0"/>
            </a:endParaRPr>
          </a:p>
        </p:txBody>
      </p:sp>
      <p:pic>
        <p:nvPicPr>
          <p:cNvPr id="7" name="Picture 7" descr="Screenshot of Pathfinder website">
            <a:extLst>
              <a:ext uri="{FF2B5EF4-FFF2-40B4-BE49-F238E27FC236}">
                <a16:creationId xmlns:a16="http://schemas.microsoft.com/office/drawing/2014/main" id="{4AEF0DDA-D936-46CE-B92A-C2947BB475F2}"/>
              </a:ext>
            </a:extLst>
          </p:cNvPr>
          <p:cNvPicPr>
            <a:picLocks noChangeAspect="1"/>
          </p:cNvPicPr>
          <p:nvPr/>
        </p:nvPicPr>
        <p:blipFill>
          <a:blip r:embed="rId4"/>
          <a:stretch>
            <a:fillRect/>
          </a:stretch>
        </p:blipFill>
        <p:spPr>
          <a:xfrm>
            <a:off x="5095444" y="1156173"/>
            <a:ext cx="3629024" cy="2831155"/>
          </a:xfrm>
          <a:prstGeom prst="rect">
            <a:avLst/>
          </a:prstGeom>
          <a:ln>
            <a:solidFill>
              <a:srgbClr val="003E51"/>
            </a:solidFill>
          </a:ln>
        </p:spPr>
      </p:pic>
      <p:sp>
        <p:nvSpPr>
          <p:cNvPr id="8" name="TextBox 7">
            <a:extLst>
              <a:ext uri="{FF2B5EF4-FFF2-40B4-BE49-F238E27FC236}">
                <a16:creationId xmlns:a16="http://schemas.microsoft.com/office/drawing/2014/main" id="{2BD0E3A6-5D09-44F7-8475-67745A8BC2EF}"/>
              </a:ext>
            </a:extLst>
          </p:cNvPr>
          <p:cNvSpPr txBox="1"/>
          <p:nvPr/>
        </p:nvSpPr>
        <p:spPr>
          <a:xfrm>
            <a:off x="6688294" y="4127863"/>
            <a:ext cx="2412362" cy="300082"/>
          </a:xfrm>
          <a:prstGeom prst="rect">
            <a:avLst/>
          </a:prstGeom>
          <a:noFill/>
        </p:spPr>
        <p:txBody>
          <a:bodyPr wrap="square" rtlCol="0">
            <a:spAutoFit/>
          </a:bodyPr>
          <a:lstStyle/>
          <a:p>
            <a:pPr defTabSz="685800"/>
            <a:r>
              <a:rPr lang="en-US" sz="1350" b="1" i="1" dirty="0">
                <a:solidFill>
                  <a:prstClr val="black"/>
                </a:solidFill>
                <a:latin typeface="Arial" panose="020B0604020202020204" pitchFamily="34" charset="0"/>
                <a:cs typeface="Arial" panose="020B0604020202020204" pitchFamily="34" charset="0"/>
              </a:rPr>
              <a:t>Pathfinder.MiTalent.org </a:t>
            </a:r>
          </a:p>
        </p:txBody>
      </p:sp>
    </p:spTree>
    <p:extLst>
      <p:ext uri="{BB962C8B-B14F-4D97-AF65-F5344CB8AC3E}">
        <p14:creationId xmlns:p14="http://schemas.microsoft.com/office/powerpoint/2010/main" val="21748504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7ADC8B-0530-40D4-9350-FD060C179271}"/>
              </a:ext>
            </a:extLst>
          </p:cNvPr>
          <p:cNvSpPr>
            <a:spLocks noGrp="1"/>
          </p:cNvSpPr>
          <p:nvPr>
            <p:ph type="title" idx="4294967295"/>
          </p:nvPr>
        </p:nvSpPr>
        <p:spPr>
          <a:xfrm>
            <a:off x="381000"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Michigan’s Challenge Response</a:t>
            </a:r>
            <a:endParaRPr lang="en-US" dirty="0">
              <a:effectLst/>
            </a:endParaRPr>
          </a:p>
        </p:txBody>
      </p:sp>
      <p:sp>
        <p:nvSpPr>
          <p:cNvPr id="3" name="TextBox 2">
            <a:extLst>
              <a:ext uri="{FF2B5EF4-FFF2-40B4-BE49-F238E27FC236}">
                <a16:creationId xmlns:a16="http://schemas.microsoft.com/office/drawing/2014/main" id="{0C4A44BF-803E-4CA6-B3B7-F65B222E8115}"/>
              </a:ext>
            </a:extLst>
          </p:cNvPr>
          <p:cNvSpPr txBox="1"/>
          <p:nvPr/>
        </p:nvSpPr>
        <p:spPr>
          <a:xfrm>
            <a:off x="419668" y="1082881"/>
            <a:ext cx="8066531" cy="1977464"/>
          </a:xfrm>
          <a:prstGeom prst="rect">
            <a:avLst/>
          </a:prstGeom>
          <a:noFill/>
        </p:spPr>
        <p:txBody>
          <a:bodyPr wrap="square" lIns="68580" tIns="34290" rIns="68580" bIns="34290" rtlCol="0" anchor="t">
            <a:spAutoFit/>
          </a:bodyPr>
          <a:lstStyle/>
          <a:p>
            <a:pPr defTabSz="685800">
              <a:defRPr/>
            </a:pPr>
            <a:r>
              <a:rPr lang="en-US" sz="2100" dirty="0">
                <a:solidFill>
                  <a:prstClr val="black"/>
                </a:solidFill>
                <a:latin typeface="Arial"/>
                <a:ea typeface="+mn-lt"/>
                <a:cs typeface="Arial"/>
              </a:rPr>
              <a:t>Technology Prioritization</a:t>
            </a:r>
          </a:p>
          <a:p>
            <a:pPr marL="342900" indent="-342900" defTabSz="685800">
              <a:spcAft>
                <a:spcPts val="1200"/>
              </a:spcAft>
              <a:buFont typeface="Arial" panose="020B0604020202020204" pitchFamily="34" charset="0"/>
              <a:buChar char="•"/>
              <a:defRPr/>
            </a:pPr>
            <a:r>
              <a:rPr lang="en-US" dirty="0">
                <a:solidFill>
                  <a:srgbClr val="0D0D0D"/>
                </a:solidFill>
                <a:latin typeface="Arial"/>
                <a:ea typeface="+mn-lt"/>
                <a:cs typeface="Calibri" panose="020F0502020204030204"/>
              </a:rPr>
              <a:t>IT project specialist hired within Operations to help coordinate work and engage and schedule technology resources</a:t>
            </a:r>
            <a:endParaRPr lang="en-US" sz="2100" dirty="0">
              <a:solidFill>
                <a:srgbClr val="0D0D0D"/>
              </a:solidFill>
              <a:latin typeface="Arial"/>
              <a:ea typeface="+mn-lt"/>
              <a:cs typeface="Calibri" panose="020F0502020204030204"/>
            </a:endParaRPr>
          </a:p>
          <a:p>
            <a:pPr defTabSz="685800">
              <a:defRPr/>
            </a:pPr>
            <a:r>
              <a:rPr lang="en-US" sz="2100" dirty="0">
                <a:solidFill>
                  <a:srgbClr val="0D0D0D"/>
                </a:solidFill>
                <a:latin typeface="Arial"/>
                <a:ea typeface="+mn-lt"/>
                <a:cs typeface="Calibri" panose="020F0502020204030204"/>
              </a:rPr>
              <a:t>Pathfinder Project: Adjusted Timeline</a:t>
            </a:r>
          </a:p>
          <a:p>
            <a:pPr marL="342900" indent="-342900" defTabSz="685800">
              <a:buFont typeface="Arial" panose="020B0604020202020204" pitchFamily="34" charset="0"/>
              <a:buChar char="•"/>
              <a:defRPr/>
            </a:pPr>
            <a:r>
              <a:rPr lang="en-US" dirty="0">
                <a:solidFill>
                  <a:srgbClr val="0D0D0D"/>
                </a:solidFill>
                <a:latin typeface="Arial"/>
                <a:ea typeface="+mn-lt"/>
                <a:cs typeface="Calibri" panose="020F0502020204030204"/>
              </a:rPr>
              <a:t>2021: Moved all design and platform updates (September relaunch)</a:t>
            </a:r>
          </a:p>
          <a:p>
            <a:pPr marL="342900" indent="-342900" defTabSz="685800">
              <a:buFont typeface="Arial" panose="020B0604020202020204" pitchFamily="34" charset="0"/>
              <a:buChar char="•"/>
              <a:defRPr/>
            </a:pPr>
            <a:r>
              <a:rPr lang="en-US" dirty="0">
                <a:solidFill>
                  <a:srgbClr val="0D0D0D"/>
                </a:solidFill>
                <a:latin typeface="Arial"/>
                <a:ea typeface="+mn-lt"/>
                <a:cs typeface="Calibri" panose="020F0502020204030204"/>
              </a:rPr>
              <a:t>2022: Pursue and assemble new and enhanced data sources</a:t>
            </a:r>
            <a:endParaRPr lang="en-US" sz="1350" dirty="0">
              <a:solidFill>
                <a:prstClr val="black">
                  <a:lumMod val="95000"/>
                  <a:lumOff val="5000"/>
                </a:prstClr>
              </a:solidFill>
              <a:latin typeface="Arial"/>
              <a:cs typeface="Arial"/>
            </a:endParaRPr>
          </a:p>
        </p:txBody>
      </p:sp>
    </p:spTree>
    <p:extLst>
      <p:ext uri="{BB962C8B-B14F-4D97-AF65-F5344CB8AC3E}">
        <p14:creationId xmlns:p14="http://schemas.microsoft.com/office/powerpoint/2010/main" val="1266262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60977-AF5C-4ADC-9B86-481D4280B3C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930" y="4604657"/>
            <a:ext cx="1508760" cy="397316"/>
          </a:xfrm>
          <a:prstGeom prst="rect">
            <a:avLst/>
          </a:prstGeom>
        </p:spPr>
      </p:pic>
      <p:sp>
        <p:nvSpPr>
          <p:cNvPr id="2" name="Title 1">
            <a:extLst>
              <a:ext uri="{FF2B5EF4-FFF2-40B4-BE49-F238E27FC236}">
                <a16:creationId xmlns:a16="http://schemas.microsoft.com/office/drawing/2014/main" id="{DBFE67FD-6B9D-4923-B443-74C230E04F29}"/>
              </a:ext>
            </a:extLst>
          </p:cNvPr>
          <p:cNvSpPr>
            <a:spLocks noGrp="1"/>
          </p:cNvSpPr>
          <p:nvPr>
            <p:ph type="title" idx="4294967295"/>
          </p:nvPr>
        </p:nvSpPr>
        <p:spPr>
          <a:xfrm>
            <a:off x="410944" y="57150"/>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Pathfinder 2021</a:t>
            </a:r>
            <a:endParaRPr lang="en-US" dirty="0">
              <a:effectLst/>
            </a:endParaRPr>
          </a:p>
        </p:txBody>
      </p:sp>
      <p:sp>
        <p:nvSpPr>
          <p:cNvPr id="6" name="TextBox 5">
            <a:extLst>
              <a:ext uri="{FF2B5EF4-FFF2-40B4-BE49-F238E27FC236}">
                <a16:creationId xmlns:a16="http://schemas.microsoft.com/office/drawing/2014/main" id="{9E9F0E1C-25E1-4BDD-B2DB-045638A937E3}"/>
              </a:ext>
            </a:extLst>
          </p:cNvPr>
          <p:cNvSpPr txBox="1"/>
          <p:nvPr/>
        </p:nvSpPr>
        <p:spPr>
          <a:xfrm>
            <a:off x="410944" y="1213906"/>
            <a:ext cx="3913631" cy="3023905"/>
          </a:xfrm>
          <a:prstGeom prst="rect">
            <a:avLst/>
          </a:prstGeom>
          <a:noFill/>
        </p:spPr>
        <p:txBody>
          <a:bodyPr wrap="square" lIns="68580" tIns="34290" rIns="68580" bIns="34290" rtlCol="0" anchor="t">
            <a:spAutoFit/>
          </a:bodyPr>
          <a:lstStyle/>
          <a:p>
            <a:pPr marL="257175" indent="-257175" defTabSz="685800">
              <a:buFont typeface="Arial" panose="020B0604020202020204" pitchFamily="34" charset="0"/>
              <a:buChar char="•"/>
              <a:defRPr/>
            </a:pPr>
            <a:r>
              <a:rPr lang="en-US" dirty="0">
                <a:solidFill>
                  <a:prstClr val="black"/>
                </a:solidFill>
                <a:latin typeface="Arial"/>
                <a:ea typeface="+mn-lt"/>
                <a:cs typeface="Arial"/>
              </a:rPr>
              <a:t>Launched in September</a:t>
            </a:r>
          </a:p>
          <a:p>
            <a:pPr marL="257175" indent="-257175" defTabSz="685800">
              <a:buFont typeface="Arial" panose="020B0604020202020204" pitchFamily="34" charset="0"/>
              <a:buChar char="•"/>
              <a:defRPr/>
            </a:pPr>
            <a:r>
              <a:rPr lang="en-US" dirty="0">
                <a:solidFill>
                  <a:prstClr val="black"/>
                </a:solidFill>
                <a:latin typeface="Arial"/>
                <a:ea typeface="+mn-lt"/>
                <a:cs typeface="Arial"/>
              </a:rPr>
              <a:t>Implemented elements that were outside of scope and budget in the initial version</a:t>
            </a:r>
            <a:endParaRPr lang="en-US" dirty="0">
              <a:solidFill>
                <a:prstClr val="black"/>
              </a:solidFill>
              <a:latin typeface="Arial"/>
              <a:ea typeface="+mn-lt"/>
              <a:cs typeface="Calibri" panose="020F0502020204030204"/>
            </a:endParaRPr>
          </a:p>
          <a:p>
            <a:pPr marL="257175" indent="-257175" defTabSz="685800">
              <a:buFont typeface="Arial" panose="020B0604020202020204" pitchFamily="34" charset="0"/>
              <a:buChar char="•"/>
              <a:defRPr/>
            </a:pPr>
            <a:r>
              <a:rPr lang="en-US" dirty="0">
                <a:solidFill>
                  <a:prstClr val="black"/>
                </a:solidFill>
                <a:latin typeface="Arial"/>
                <a:ea typeface="+mn-lt"/>
                <a:cs typeface="Arial"/>
              </a:rPr>
              <a:t>Incorporated customer feedback</a:t>
            </a:r>
          </a:p>
          <a:p>
            <a:pPr marL="257175" indent="-257175" defTabSz="685800">
              <a:buFont typeface="Arial" panose="020B0604020202020204" pitchFamily="34" charset="0"/>
              <a:buChar char="•"/>
              <a:defRPr/>
            </a:pPr>
            <a:r>
              <a:rPr lang="en-US" dirty="0">
                <a:solidFill>
                  <a:prstClr val="black"/>
                </a:solidFill>
                <a:latin typeface="Arial"/>
                <a:ea typeface="+mn-lt"/>
                <a:cs typeface="Calibri" panose="020F0502020204030204"/>
              </a:rPr>
              <a:t>Mobile friendly </a:t>
            </a:r>
            <a:endParaRPr lang="en-US" dirty="0">
              <a:solidFill>
                <a:srgbClr val="0D0D0D"/>
              </a:solidFill>
              <a:latin typeface="Arial"/>
              <a:ea typeface="+mn-lt"/>
              <a:cs typeface="Arial"/>
            </a:endParaRPr>
          </a:p>
          <a:p>
            <a:pPr marL="257175" indent="-257175" defTabSz="685800">
              <a:buFont typeface="Arial" panose="020B0604020202020204" pitchFamily="34" charset="0"/>
              <a:buChar char="•"/>
              <a:defRPr/>
            </a:pPr>
            <a:r>
              <a:rPr lang="en-US" dirty="0">
                <a:solidFill>
                  <a:prstClr val="black"/>
                </a:solidFill>
                <a:latin typeface="Arial"/>
                <a:ea typeface="+mn-lt"/>
                <a:cs typeface="Calibri" panose="020F0502020204030204"/>
              </a:rPr>
              <a:t>Concise messaging</a:t>
            </a:r>
            <a:endParaRPr lang="en-US" dirty="0">
              <a:solidFill>
                <a:srgbClr val="0D0D0D"/>
              </a:solidFill>
              <a:latin typeface="Arial"/>
              <a:ea typeface="+mn-lt"/>
              <a:cs typeface="Arial"/>
            </a:endParaRPr>
          </a:p>
          <a:p>
            <a:pPr marL="257175" indent="-257175" defTabSz="685800">
              <a:buFont typeface="Arial" panose="020B0604020202020204" pitchFamily="34" charset="0"/>
              <a:buChar char="•"/>
              <a:defRPr/>
            </a:pPr>
            <a:r>
              <a:rPr lang="en-US" dirty="0">
                <a:solidFill>
                  <a:prstClr val="black"/>
                </a:solidFill>
                <a:latin typeface="Arial"/>
                <a:ea typeface="+mn-lt"/>
                <a:cs typeface="Calibri" panose="020F0502020204030204"/>
              </a:rPr>
              <a:t>Intuitive navigation</a:t>
            </a:r>
            <a:endParaRPr lang="en-US" dirty="0">
              <a:solidFill>
                <a:srgbClr val="0D0D0D"/>
              </a:solidFill>
              <a:latin typeface="Arial"/>
              <a:ea typeface="+mn-lt"/>
              <a:cs typeface="Arial"/>
            </a:endParaRPr>
          </a:p>
          <a:p>
            <a:pPr marL="257175" indent="-257175" defTabSz="685800">
              <a:buFont typeface="Arial" panose="020B0604020202020204" pitchFamily="34" charset="0"/>
              <a:buChar char="•"/>
              <a:defRPr/>
            </a:pPr>
            <a:r>
              <a:rPr lang="en-US" dirty="0">
                <a:solidFill>
                  <a:prstClr val="black"/>
                </a:solidFill>
                <a:latin typeface="Arial"/>
                <a:ea typeface="+mn-lt"/>
                <a:cs typeface="Calibri" panose="020F0502020204030204"/>
              </a:rPr>
              <a:t>Data comparisons</a:t>
            </a:r>
            <a:endParaRPr lang="en-US" dirty="0">
              <a:solidFill>
                <a:srgbClr val="0D0D0D"/>
              </a:solidFill>
              <a:latin typeface="Arial"/>
              <a:ea typeface="+mn-lt"/>
              <a:cs typeface="Arial"/>
            </a:endParaRPr>
          </a:p>
          <a:p>
            <a:pPr defTabSz="685800">
              <a:defRPr/>
            </a:pPr>
            <a:endParaRPr lang="en-US" sz="1500" dirty="0">
              <a:solidFill>
                <a:srgbClr val="000000"/>
              </a:solidFill>
              <a:latin typeface="Arial"/>
              <a:cs typeface="Calibri"/>
            </a:endParaRPr>
          </a:p>
          <a:p>
            <a:pPr marL="257175" indent="-257175" defTabSz="685800">
              <a:buFont typeface="Arial,Sans-Serif" panose="020B0604020202020204" pitchFamily="34" charset="0"/>
              <a:buChar char="•"/>
              <a:defRPr/>
            </a:pPr>
            <a:endParaRPr lang="en-US" sz="1500" dirty="0">
              <a:solidFill>
                <a:prstClr val="black">
                  <a:lumMod val="95000"/>
                  <a:lumOff val="5000"/>
                </a:prstClr>
              </a:solidFill>
              <a:latin typeface="Arial"/>
              <a:cs typeface="Arial"/>
            </a:endParaRPr>
          </a:p>
        </p:txBody>
      </p:sp>
      <p:pic>
        <p:nvPicPr>
          <p:cNvPr id="10" name="Picture 2" descr="Screenshot of Pathfinder website">
            <a:extLst>
              <a:ext uri="{FF2B5EF4-FFF2-40B4-BE49-F238E27FC236}">
                <a16:creationId xmlns:a16="http://schemas.microsoft.com/office/drawing/2014/main" id="{D986E3F4-D117-4C29-9F6E-76E0CCF72598}"/>
              </a:ext>
            </a:extLst>
          </p:cNvPr>
          <p:cNvPicPr>
            <a:picLocks noChangeAspect="1"/>
          </p:cNvPicPr>
          <p:nvPr/>
        </p:nvPicPr>
        <p:blipFill>
          <a:blip r:embed="rId4"/>
          <a:stretch>
            <a:fillRect/>
          </a:stretch>
        </p:blipFill>
        <p:spPr>
          <a:xfrm>
            <a:off x="4505034" y="1213906"/>
            <a:ext cx="4356389" cy="2587070"/>
          </a:xfrm>
          <a:prstGeom prst="rect">
            <a:avLst/>
          </a:prstGeom>
          <a:ln>
            <a:solidFill>
              <a:srgbClr val="003E51"/>
            </a:solidFill>
          </a:ln>
        </p:spPr>
      </p:pic>
      <p:sp>
        <p:nvSpPr>
          <p:cNvPr id="9" name="TextBox 8">
            <a:extLst>
              <a:ext uri="{FF2B5EF4-FFF2-40B4-BE49-F238E27FC236}">
                <a16:creationId xmlns:a16="http://schemas.microsoft.com/office/drawing/2014/main" id="{16FED9E9-7173-437C-9372-E148850DA2F0}"/>
              </a:ext>
            </a:extLst>
          </p:cNvPr>
          <p:cNvSpPr txBox="1"/>
          <p:nvPr/>
        </p:nvSpPr>
        <p:spPr>
          <a:xfrm>
            <a:off x="6934200" y="3929594"/>
            <a:ext cx="2412362" cy="300082"/>
          </a:xfrm>
          <a:prstGeom prst="rect">
            <a:avLst/>
          </a:prstGeom>
          <a:noFill/>
        </p:spPr>
        <p:txBody>
          <a:bodyPr wrap="square" rtlCol="0">
            <a:spAutoFit/>
          </a:bodyPr>
          <a:lstStyle/>
          <a:p>
            <a:pPr defTabSz="685800"/>
            <a:r>
              <a:rPr lang="en-US" sz="1350" b="1" i="1" dirty="0">
                <a:solidFill>
                  <a:prstClr val="black"/>
                </a:solidFill>
                <a:latin typeface="Arial" panose="020B0604020202020204" pitchFamily="34" charset="0"/>
                <a:cs typeface="Arial" panose="020B0604020202020204" pitchFamily="34" charset="0"/>
              </a:rPr>
              <a:t>Pathfinder.MiTalent.org </a:t>
            </a:r>
          </a:p>
        </p:txBody>
      </p:sp>
    </p:spTree>
    <p:extLst>
      <p:ext uri="{BB962C8B-B14F-4D97-AF65-F5344CB8AC3E}">
        <p14:creationId xmlns:p14="http://schemas.microsoft.com/office/powerpoint/2010/main" val="35159257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F0B9A6-54AA-4668-B80F-8788186AF4B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930" y="4604657"/>
            <a:ext cx="1508760" cy="397316"/>
          </a:xfrm>
          <a:prstGeom prst="rect">
            <a:avLst/>
          </a:prstGeom>
        </p:spPr>
      </p:pic>
      <p:sp>
        <p:nvSpPr>
          <p:cNvPr id="2" name="Title 1">
            <a:extLst>
              <a:ext uri="{FF2B5EF4-FFF2-40B4-BE49-F238E27FC236}">
                <a16:creationId xmlns:a16="http://schemas.microsoft.com/office/drawing/2014/main" id="{063E3DA4-70BC-4C22-A8BE-33E0BF6C7278}"/>
              </a:ext>
            </a:extLst>
          </p:cNvPr>
          <p:cNvSpPr>
            <a:spLocks noGrp="1"/>
          </p:cNvSpPr>
          <p:nvPr>
            <p:ph type="title" idx="4294967295"/>
          </p:nvPr>
        </p:nvSpPr>
        <p:spPr>
          <a:xfrm>
            <a:off x="383863" y="35658"/>
            <a:ext cx="7886700" cy="994172"/>
          </a:xfrm>
        </p:spPr>
        <p:txBody>
          <a:bodyPr/>
          <a:lstStyle/>
          <a:p>
            <a:pPr rtl="0" eaLnBrk="1" latinLnBrk="0" hangingPunct="1"/>
            <a:r>
              <a:rPr lang="en-US" sz="2700" b="1" kern="1200" dirty="0">
                <a:solidFill>
                  <a:srgbClr val="003E51"/>
                </a:solidFill>
                <a:effectLst/>
                <a:latin typeface="Arial" panose="020B0604020202020204" pitchFamily="34" charset="0"/>
                <a:ea typeface="+mn-ea"/>
                <a:cs typeface="Arial" panose="020B0604020202020204" pitchFamily="34" charset="0"/>
              </a:rPr>
              <a:t>Pathfinder 2022</a:t>
            </a:r>
            <a:endParaRPr lang="en-US" dirty="0">
              <a:effectLst/>
            </a:endParaRPr>
          </a:p>
        </p:txBody>
      </p:sp>
      <p:sp>
        <p:nvSpPr>
          <p:cNvPr id="9" name="TextBox 8">
            <a:extLst>
              <a:ext uri="{FF2B5EF4-FFF2-40B4-BE49-F238E27FC236}">
                <a16:creationId xmlns:a16="http://schemas.microsoft.com/office/drawing/2014/main" id="{CD46AF5E-7758-489A-96AE-BB03522E5BCB}"/>
              </a:ext>
            </a:extLst>
          </p:cNvPr>
          <p:cNvSpPr txBox="1"/>
          <p:nvPr/>
        </p:nvSpPr>
        <p:spPr>
          <a:xfrm>
            <a:off x="387771" y="809914"/>
            <a:ext cx="8036500" cy="3993401"/>
          </a:xfrm>
          <a:prstGeom prst="rect">
            <a:avLst/>
          </a:prstGeom>
          <a:noFill/>
        </p:spPr>
        <p:txBody>
          <a:bodyPr wrap="square" lIns="68580" tIns="34290" rIns="68580" bIns="34290" rtlCol="0" anchor="t">
            <a:spAutoFit/>
          </a:bodyPr>
          <a:lstStyle/>
          <a:p>
            <a:pPr defTabSz="685800">
              <a:defRPr/>
            </a:pPr>
            <a:endParaRPr lang="en-US" sz="1500" b="1" dirty="0">
              <a:solidFill>
                <a:srgbClr val="C05131"/>
              </a:solidFill>
              <a:latin typeface="Arial"/>
              <a:cs typeface="Arial"/>
            </a:endParaRP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Include Michigan Training Connect program data and outcomes</a:t>
            </a: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Connect Registered Apprenticeship Programs with occupational data</a:t>
            </a: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Expand “Field of Study” (4-digit CIP) to offer program-level data (6-digit CIP) when available</a:t>
            </a: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Connect to certification and license information</a:t>
            </a: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Include graduate degree outcome data</a:t>
            </a: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Provide state-issued credential attainment verification when available</a:t>
            </a:r>
            <a:endParaRPr lang="en-US" sz="2100" dirty="0">
              <a:solidFill>
                <a:prstClr val="black"/>
              </a:solidFill>
              <a:latin typeface="Calibri" panose="020F0502020204030204"/>
            </a:endParaRPr>
          </a:p>
          <a:p>
            <a:pPr marL="257175" indent="-257175" defTabSz="685800">
              <a:buFont typeface="Arial" panose="020B0604020202020204" pitchFamily="34" charset="0"/>
              <a:buChar char="•"/>
              <a:defRPr/>
            </a:pPr>
            <a:r>
              <a:rPr lang="en-US" sz="2100" dirty="0">
                <a:solidFill>
                  <a:prstClr val="black">
                    <a:lumMod val="95000"/>
                    <a:lumOff val="5000"/>
                  </a:prstClr>
                </a:solidFill>
                <a:latin typeface="Arial"/>
                <a:cs typeface="Arial"/>
              </a:rPr>
              <a:t>Additional changes as a result of user experience testing</a:t>
            </a:r>
            <a:endParaRPr lang="en-US" sz="2100" dirty="0">
              <a:solidFill>
                <a:prstClr val="black"/>
              </a:solidFill>
              <a:latin typeface="Calibri" panose="020F0502020204030204"/>
              <a:ea typeface="+mn-lt"/>
              <a:cs typeface="Calibri" panose="020F0502020204030204"/>
            </a:endParaRPr>
          </a:p>
          <a:p>
            <a:pPr marL="257175" indent="-257175" defTabSz="685800">
              <a:buFont typeface="Arial" panose="020B0604020202020204" pitchFamily="34" charset="0"/>
              <a:buChar char="•"/>
              <a:defRPr/>
            </a:pPr>
            <a:endParaRPr lang="en-US" sz="1500" dirty="0">
              <a:solidFill>
                <a:prstClr val="black">
                  <a:lumMod val="95000"/>
                  <a:lumOff val="5000"/>
                </a:prstClr>
              </a:solidFill>
              <a:latin typeface="Arial"/>
              <a:cs typeface="Arial"/>
            </a:endParaRPr>
          </a:p>
          <a:p>
            <a:pPr defTabSz="685800">
              <a:defRPr/>
            </a:pPr>
            <a:endParaRPr lang="en-US" sz="1500" dirty="0">
              <a:solidFill>
                <a:prstClr val="black">
                  <a:lumMod val="95000"/>
                  <a:lumOff val="5000"/>
                </a:prstClr>
              </a:solidFill>
              <a:latin typeface="Arial"/>
              <a:cs typeface="Arial"/>
            </a:endParaRPr>
          </a:p>
        </p:txBody>
      </p:sp>
    </p:spTree>
    <p:extLst>
      <p:ext uri="{BB962C8B-B14F-4D97-AF65-F5344CB8AC3E}">
        <p14:creationId xmlns:p14="http://schemas.microsoft.com/office/powerpoint/2010/main" val="2620875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96E51-BC37-49B7-821A-DFCF025DE08C}"/>
              </a:ext>
            </a:extLst>
          </p:cNvPr>
          <p:cNvSpPr>
            <a:spLocks noGrp="1"/>
          </p:cNvSpPr>
          <p:nvPr>
            <p:ph type="title" idx="4294967295"/>
          </p:nvPr>
        </p:nvSpPr>
        <p:spPr>
          <a:xfrm>
            <a:off x="628650" y="1846064"/>
            <a:ext cx="7886700" cy="994172"/>
          </a:xfrm>
        </p:spPr>
        <p:txBody>
          <a:bodyPr/>
          <a:lstStyle/>
          <a:p>
            <a:pPr algn="ctr"/>
            <a:r>
              <a:rPr lang="en-US" sz="1800" kern="1200" dirty="0">
                <a:solidFill>
                  <a:srgbClr val="003E51"/>
                </a:solidFill>
                <a:effectLst/>
                <a:latin typeface="Arial" panose="020B0604020202020204" pitchFamily="34" charset="0"/>
                <a:ea typeface="+mn-ea"/>
                <a:cs typeface="Arial" panose="020B0604020202020204" pitchFamily="34" charset="0"/>
              </a:rPr>
              <a:t>Michigan Department of </a:t>
            </a:r>
            <a:br>
              <a:rPr lang="en-US" sz="1800" kern="1200" dirty="0">
                <a:solidFill>
                  <a:srgbClr val="003E51"/>
                </a:solidFill>
                <a:effectLst/>
                <a:latin typeface="Arial" panose="020B0604020202020204" pitchFamily="34" charset="0"/>
                <a:ea typeface="+mn-ea"/>
                <a:cs typeface="Arial" panose="020B0604020202020204" pitchFamily="34" charset="0"/>
              </a:rPr>
            </a:br>
            <a:r>
              <a:rPr lang="en-US" sz="1800" kern="1200" dirty="0">
                <a:solidFill>
                  <a:srgbClr val="003E51"/>
                </a:solidFill>
                <a:effectLst/>
                <a:latin typeface="Arial" panose="020B0604020202020204" pitchFamily="34" charset="0"/>
                <a:ea typeface="+mn-ea"/>
                <a:cs typeface="Arial" panose="020B0604020202020204" pitchFamily="34" charset="0"/>
              </a:rPr>
              <a:t>Labor and Economic Opportunity</a:t>
            </a:r>
            <a:endParaRPr lang="en-US" dirty="0">
              <a:solidFill>
                <a:srgbClr val="003E51"/>
              </a:solidFill>
            </a:endParaRPr>
          </a:p>
        </p:txBody>
      </p:sp>
      <p:sp>
        <p:nvSpPr>
          <p:cNvPr id="5" name="TextBox 4">
            <a:extLst>
              <a:ext uri="{FF2B5EF4-FFF2-40B4-BE49-F238E27FC236}">
                <a16:creationId xmlns:a16="http://schemas.microsoft.com/office/drawing/2014/main" id="{4770A4A8-7014-405F-AF52-1E53A44E7DDC}"/>
              </a:ext>
            </a:extLst>
          </p:cNvPr>
          <p:cNvSpPr txBox="1"/>
          <p:nvPr/>
        </p:nvSpPr>
        <p:spPr>
          <a:xfrm>
            <a:off x="2559503" y="2343150"/>
            <a:ext cx="4024993" cy="1800493"/>
          </a:xfrm>
          <a:prstGeom prst="rect">
            <a:avLst/>
          </a:prstGeom>
          <a:noFill/>
        </p:spPr>
        <p:txBody>
          <a:bodyPr wrap="square" rtlCol="0">
            <a:spAutoFit/>
          </a:bodyPr>
          <a:lstStyle/>
          <a:p>
            <a:pPr algn="ctr" defTabSz="685800">
              <a:defRPr/>
            </a:pPr>
            <a:br>
              <a:rPr lang="en-US" sz="1500" dirty="0">
                <a:solidFill>
                  <a:srgbClr val="44546A"/>
                </a:solidFill>
                <a:latin typeface="Arial" panose="020B0604020202020204" pitchFamily="34" charset="0"/>
                <a:cs typeface="Arial" panose="020B0604020202020204" pitchFamily="34" charset="0"/>
              </a:rPr>
            </a:br>
            <a:r>
              <a:rPr lang="en-US" sz="1500" dirty="0">
                <a:solidFill>
                  <a:srgbClr val="003E51"/>
                </a:solidFill>
                <a:latin typeface="Arial" panose="020B0604020202020204" pitchFamily="34" charset="0"/>
                <a:cs typeface="Arial" panose="020B0604020202020204" pitchFamily="34" charset="0"/>
              </a:rPr>
              <a:t>Employment and Training</a:t>
            </a:r>
          </a:p>
          <a:p>
            <a:pPr algn="ctr" defTabSz="685800">
              <a:defRPr/>
            </a:pPr>
            <a:endParaRPr lang="en-US" sz="1200" dirty="0">
              <a:solidFill>
                <a:srgbClr val="44546A"/>
              </a:solidFill>
              <a:latin typeface="Arial" panose="020B0604020202020204" pitchFamily="34" charset="0"/>
              <a:cs typeface="Arial" panose="020B0604020202020204" pitchFamily="34" charset="0"/>
            </a:endParaRPr>
          </a:p>
          <a:p>
            <a:pPr algn="ctr" defTabSz="685800">
              <a:defRPr/>
            </a:pPr>
            <a:r>
              <a:rPr lang="fr-FR" b="1" i="1" dirty="0">
                <a:solidFill>
                  <a:srgbClr val="484F58"/>
                </a:solidFill>
                <a:latin typeface="Arial" panose="020B0604020202020204" pitchFamily="34" charset="0"/>
                <a:cs typeface="Arial" panose="020B0604020202020204" pitchFamily="34" charset="0"/>
              </a:rPr>
              <a:t>Michigan.gov/LEO</a:t>
            </a:r>
            <a:br>
              <a:rPr lang="fr-FR" b="1" i="1" dirty="0">
                <a:solidFill>
                  <a:srgbClr val="484F58"/>
                </a:solidFill>
                <a:latin typeface="Arial" panose="020B0604020202020204" pitchFamily="34" charset="0"/>
                <a:cs typeface="Arial" panose="020B0604020202020204" pitchFamily="34" charset="0"/>
              </a:rPr>
            </a:br>
            <a:br>
              <a:rPr lang="fr-FR" b="1" i="1" dirty="0">
                <a:solidFill>
                  <a:srgbClr val="484F58"/>
                </a:solidFill>
                <a:latin typeface="Arial" panose="020B0604020202020204" pitchFamily="34" charset="0"/>
                <a:cs typeface="Arial" panose="020B0604020202020204" pitchFamily="34" charset="0"/>
              </a:rPr>
            </a:br>
            <a:r>
              <a:rPr lang="en-US" b="1" dirty="0">
                <a:solidFill>
                  <a:srgbClr val="003E51"/>
                </a:solidFill>
                <a:latin typeface="Arial" panose="020B0604020202020204" pitchFamily="34" charset="0"/>
                <a:cs typeface="Arial" panose="020B0604020202020204" pitchFamily="34" charset="0"/>
              </a:rPr>
              <a:t>Jeni Spaulding</a:t>
            </a:r>
          </a:p>
          <a:p>
            <a:pPr algn="ctr" defTabSz="685800">
              <a:defRPr/>
            </a:pPr>
            <a:r>
              <a:rPr lang="en-US" sz="1500" b="1" dirty="0">
                <a:solidFill>
                  <a:srgbClr val="003E51"/>
                </a:solidFill>
                <a:latin typeface="Arial" panose="020B0604020202020204" pitchFamily="34" charset="0"/>
                <a:cs typeface="Arial" panose="020B0604020202020204" pitchFamily="34" charset="0"/>
              </a:rPr>
              <a:t>spauldingj@michigan.gov</a:t>
            </a:r>
            <a:endParaRPr lang="fr-FR" sz="1500" b="1" i="1" dirty="0">
              <a:solidFill>
                <a:srgbClr val="003E5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44611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lvl="0">
              <a:spcBef>
                <a:spcPts val="600"/>
              </a:spcBef>
            </a:pPr>
            <a:r>
              <a:rPr lang="en-US" dirty="0"/>
              <a:t>Questions? </a:t>
            </a:r>
          </a:p>
        </p:txBody>
      </p:sp>
    </p:spTree>
    <p:extLst>
      <p:ext uri="{BB962C8B-B14F-4D97-AF65-F5344CB8AC3E}">
        <p14:creationId xmlns:p14="http://schemas.microsoft.com/office/powerpoint/2010/main" val="22348660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Contacts</a:t>
            </a:r>
          </a:p>
        </p:txBody>
      </p:sp>
      <p:sp>
        <p:nvSpPr>
          <p:cNvPr id="3" name="Content Placeholder 2"/>
          <p:cNvSpPr>
            <a:spLocks noGrp="1"/>
          </p:cNvSpPr>
          <p:nvPr>
            <p:ph type="body" sz="quarter" idx="14"/>
          </p:nvPr>
        </p:nvSpPr>
        <p:spPr>
          <a:xfrm>
            <a:off x="429164" y="885817"/>
            <a:ext cx="8285672" cy="2852848"/>
          </a:xfrm>
        </p:spPr>
        <p:txBody>
          <a:bodyPr>
            <a:noAutofit/>
          </a:bodyPr>
          <a:lstStyle/>
          <a:p>
            <a:pPr>
              <a:lnSpc>
                <a:spcPct val="120000"/>
              </a:lnSpc>
              <a:spcBef>
                <a:spcPts val="0"/>
              </a:spcBef>
              <a:buNone/>
              <a:defRPr/>
            </a:pPr>
            <a:r>
              <a:rPr lang="en-US" sz="1400" b="1" dirty="0">
                <a:solidFill>
                  <a:schemeClr val="tx1"/>
                </a:solidFill>
                <a:latin typeface="Times New Roman"/>
                <a:ea typeface="Calibri"/>
                <a:cs typeface="Times New Roman"/>
              </a:rPr>
              <a:t>Contact Information</a:t>
            </a:r>
          </a:p>
          <a:p>
            <a:pPr marL="508000" indent="-287338">
              <a:lnSpc>
                <a:spcPct val="120000"/>
              </a:lnSpc>
            </a:pPr>
            <a:r>
              <a:rPr lang="en-US" sz="1400" dirty="0">
                <a:solidFill>
                  <a:schemeClr val="tx1"/>
                </a:solidFill>
                <a:latin typeface="Times New Roman"/>
                <a:cs typeface="Times New Roman"/>
              </a:rPr>
              <a:t>Kevan Fish, Colorado Department of Labor and Employment, </a:t>
            </a:r>
            <a:r>
              <a:rPr lang="en-US" sz="1400" dirty="0">
                <a:solidFill>
                  <a:schemeClr val="tx1"/>
                </a:solidFill>
                <a:latin typeface="Times New Roman"/>
                <a:cs typeface="Times New Roman"/>
                <a:hlinkClick r:id="rId2"/>
              </a:rPr>
              <a:t>kevan.fish@state.co.us</a:t>
            </a:r>
            <a:r>
              <a:rPr lang="en-US" sz="1400" dirty="0">
                <a:solidFill>
                  <a:schemeClr val="tx1"/>
                </a:solidFill>
                <a:latin typeface="Times New Roman"/>
                <a:cs typeface="Times New Roman"/>
              </a:rPr>
              <a:t> </a:t>
            </a:r>
          </a:p>
          <a:p>
            <a:pPr marL="508000" indent="-287338">
              <a:lnSpc>
                <a:spcPct val="120000"/>
              </a:lnSpc>
            </a:pPr>
            <a:r>
              <a:rPr lang="en-US" sz="1400" dirty="0">
                <a:solidFill>
                  <a:schemeClr val="tx1"/>
                </a:solidFill>
                <a:latin typeface="Times New Roman"/>
                <a:cs typeface="Times New Roman"/>
              </a:rPr>
              <a:t>Mark Duey, Colorado Department of Labor and Employment, </a:t>
            </a:r>
            <a:r>
              <a:rPr lang="en-US" sz="1400" u="sng" dirty="0">
                <a:solidFill>
                  <a:srgbClr val="000000"/>
                </a:solidFill>
                <a:effectLst/>
                <a:ea typeface="Calibri" panose="020F0502020204030204" pitchFamily="34" charset="0"/>
                <a:hlinkClick r:id="rId3"/>
              </a:rPr>
              <a:t>mark.duey@state.co.us</a:t>
            </a:r>
            <a:r>
              <a:rPr lang="en-US" sz="1400" u="sng" dirty="0">
                <a:solidFill>
                  <a:srgbClr val="000000"/>
                </a:solidFill>
                <a:effectLst/>
                <a:ea typeface="Calibri" panose="020F0502020204030204" pitchFamily="34" charset="0"/>
              </a:rPr>
              <a:t> </a:t>
            </a:r>
            <a:endParaRPr lang="en-US" sz="1400" dirty="0">
              <a:effectLst/>
              <a:ea typeface="Calibri" panose="020F0502020204030204" pitchFamily="34" charset="0"/>
            </a:endParaRPr>
          </a:p>
          <a:p>
            <a:pPr marL="508000" indent="-287338">
              <a:lnSpc>
                <a:spcPct val="120000"/>
              </a:lnSpc>
            </a:pPr>
            <a:r>
              <a:rPr lang="en-US" sz="1400" dirty="0">
                <a:solidFill>
                  <a:schemeClr val="tx1"/>
                </a:solidFill>
                <a:latin typeface="Times New Roman"/>
                <a:cs typeface="Times New Roman"/>
              </a:rPr>
              <a:t>Patti </a:t>
            </a:r>
            <a:r>
              <a:rPr lang="en-US" sz="1400" dirty="0" err="1">
                <a:solidFill>
                  <a:schemeClr val="tx1"/>
                </a:solidFill>
                <a:latin typeface="Times New Roman"/>
                <a:cs typeface="Times New Roman"/>
              </a:rPr>
              <a:t>Schnoor</a:t>
            </a:r>
            <a:r>
              <a:rPr lang="en-US" sz="1400" dirty="0">
                <a:solidFill>
                  <a:schemeClr val="tx1"/>
                </a:solidFill>
                <a:latin typeface="Times New Roman"/>
                <a:cs typeface="Times New Roman"/>
              </a:rPr>
              <a:t>, Illinois Department of Commerce and Economic Opportunity, </a:t>
            </a:r>
            <a:r>
              <a:rPr lang="en-US" sz="1400" dirty="0">
                <a:solidFill>
                  <a:schemeClr val="tx1"/>
                </a:solidFill>
                <a:latin typeface="Times New Roman"/>
                <a:cs typeface="Times New Roman"/>
                <a:hlinkClick r:id="rId4"/>
              </a:rPr>
              <a:t>patricia.schnoor@illinois.gov</a:t>
            </a:r>
            <a:r>
              <a:rPr lang="en-US" sz="1400" dirty="0">
                <a:solidFill>
                  <a:schemeClr val="tx1"/>
                </a:solidFill>
                <a:latin typeface="Times New Roman"/>
                <a:cs typeface="Times New Roman"/>
              </a:rPr>
              <a:t> </a:t>
            </a:r>
            <a:endParaRPr lang="en-US" sz="1400" dirty="0">
              <a:solidFill>
                <a:schemeClr val="tx1"/>
              </a:solidFill>
            </a:endParaRPr>
          </a:p>
          <a:p>
            <a:pPr marL="508000" indent="-287338">
              <a:lnSpc>
                <a:spcPct val="120000"/>
              </a:lnSpc>
            </a:pPr>
            <a:r>
              <a:rPr lang="en-US" sz="1400" dirty="0">
                <a:solidFill>
                  <a:schemeClr val="tx1"/>
                </a:solidFill>
                <a:latin typeface="Times New Roman"/>
                <a:cs typeface="Times New Roman"/>
              </a:rPr>
              <a:t>George Putnam, Illinois Department of Employment Security, </a:t>
            </a:r>
            <a:r>
              <a:rPr lang="en-US" sz="1400" dirty="0">
                <a:solidFill>
                  <a:schemeClr val="tx1"/>
                </a:solidFill>
                <a:latin typeface="Times New Roman"/>
                <a:cs typeface="Times New Roman"/>
                <a:hlinkClick r:id="rId5"/>
              </a:rPr>
              <a:t>george.putnam@illinois.gov</a:t>
            </a:r>
            <a:r>
              <a:rPr lang="en-US" sz="1400" dirty="0">
                <a:solidFill>
                  <a:schemeClr val="tx1"/>
                </a:solidFill>
                <a:latin typeface="Times New Roman"/>
                <a:cs typeface="Times New Roman"/>
              </a:rPr>
              <a:t> </a:t>
            </a:r>
          </a:p>
          <a:p>
            <a:pPr marL="508000" indent="-287338">
              <a:lnSpc>
                <a:spcPct val="120000"/>
              </a:lnSpc>
            </a:pPr>
            <a:r>
              <a:rPr lang="en-US" sz="1400" dirty="0">
                <a:solidFill>
                  <a:schemeClr val="tx1"/>
                </a:solidFill>
                <a:latin typeface="Times New Roman"/>
                <a:cs typeface="Times New Roman"/>
              </a:rPr>
              <a:t>Jeni Spaulding, Michigan Department of Labor and Economic Opportunity, </a:t>
            </a:r>
            <a:r>
              <a:rPr lang="en-US" sz="1400" u="sng" dirty="0">
                <a:solidFill>
                  <a:srgbClr val="0000FF"/>
                </a:solidFill>
                <a:effectLst/>
                <a:ea typeface="Calibri" panose="020F0502020204030204" pitchFamily="34" charset="0"/>
                <a:hlinkClick r:id="rId6"/>
              </a:rPr>
              <a:t>spauldingj@michigan.gov</a:t>
            </a:r>
            <a:r>
              <a:rPr lang="en-US" sz="1400" u="sng" dirty="0">
                <a:solidFill>
                  <a:srgbClr val="0000FF"/>
                </a:solidFill>
                <a:effectLst/>
                <a:ea typeface="Calibri" panose="020F0502020204030204" pitchFamily="34" charset="0"/>
              </a:rPr>
              <a:t> </a:t>
            </a:r>
            <a:endParaRPr lang="en-US" sz="1400" dirty="0">
              <a:solidFill>
                <a:schemeClr val="tx1"/>
              </a:solidFill>
            </a:endParaRPr>
          </a:p>
          <a:p>
            <a:pPr marL="508000" lvl="0" indent="-287338">
              <a:lnSpc>
                <a:spcPct val="120000"/>
              </a:lnSpc>
            </a:pPr>
            <a:r>
              <a:rPr lang="en-US" sz="1400" dirty="0">
                <a:solidFill>
                  <a:schemeClr val="tx1"/>
                </a:solidFill>
                <a:latin typeface="Times New Roman"/>
                <a:cs typeface="Times New Roman"/>
              </a:rPr>
              <a:t>Vern Westendorf, Michigan Department of Labor and Economic Opportunity, </a:t>
            </a:r>
            <a:r>
              <a:rPr lang="en-US" sz="1400" dirty="0">
                <a:solidFill>
                  <a:schemeClr val="tx1"/>
                </a:solidFill>
                <a:latin typeface="Times New Roman"/>
                <a:cs typeface="Times New Roman"/>
                <a:hlinkClick r:id="rId7"/>
              </a:rPr>
              <a:t>westendorfv@michigan.gov</a:t>
            </a:r>
            <a:r>
              <a:rPr lang="en-US" sz="1400" dirty="0">
                <a:solidFill>
                  <a:schemeClr val="tx1"/>
                </a:solidFill>
                <a:latin typeface="Times New Roman"/>
                <a:cs typeface="Times New Roman"/>
              </a:rPr>
              <a:t> </a:t>
            </a:r>
          </a:p>
          <a:p>
            <a:pPr marL="508000" lvl="0" indent="-287338">
              <a:lnSpc>
                <a:spcPct val="120000"/>
              </a:lnSpc>
            </a:pPr>
            <a:r>
              <a:rPr lang="en-US" sz="1400" dirty="0">
                <a:solidFill>
                  <a:schemeClr val="tx1"/>
                </a:solidFill>
                <a:latin typeface="Times New Roman"/>
                <a:cs typeface="Times New Roman"/>
              </a:rPr>
              <a:t>Bill Hurwitch, SLDS State Support Team, </a:t>
            </a:r>
            <a:r>
              <a:rPr lang="en-US" sz="1400" u="sng" dirty="0">
                <a:solidFill>
                  <a:schemeClr val="tx1"/>
                </a:solidFill>
                <a:latin typeface="Times New Roman"/>
                <a:cs typeface="Times New Roman"/>
                <a:hlinkClick r:id="rId8"/>
              </a:rPr>
              <a:t>bill.hurwitch@sst-slds.org</a:t>
            </a:r>
            <a:endParaRPr lang="en-US" sz="1400" u="sng" dirty="0">
              <a:solidFill>
                <a:schemeClr val="tx1"/>
              </a:solidFill>
              <a:latin typeface="Times New Roman"/>
              <a:cs typeface="Times New Roman"/>
            </a:endParaRPr>
          </a:p>
          <a:p>
            <a:pPr marL="508000" lvl="0" indent="-287338">
              <a:lnSpc>
                <a:spcPct val="120000"/>
              </a:lnSpc>
            </a:pPr>
            <a:r>
              <a:rPr lang="en-US" sz="1400" dirty="0">
                <a:solidFill>
                  <a:schemeClr val="tx1"/>
                </a:solidFill>
                <a:latin typeface="Times New Roman"/>
                <a:cs typeface="Times New Roman"/>
              </a:rPr>
              <a:t>Kristin Wolff, WDQI Team, </a:t>
            </a:r>
            <a:r>
              <a:rPr lang="en-US" sz="1400" dirty="0">
                <a:solidFill>
                  <a:schemeClr val="tx1"/>
                </a:solidFill>
                <a:latin typeface="Times New Roman"/>
                <a:cs typeface="Times New Roman"/>
                <a:hlinkClick r:id="rId9"/>
              </a:rPr>
              <a:t>kristin_wolff@spra.com</a:t>
            </a:r>
            <a:r>
              <a:rPr lang="en-US" sz="1400" dirty="0">
                <a:solidFill>
                  <a:schemeClr val="tx1"/>
                </a:solidFill>
                <a:latin typeface="Times New Roman"/>
                <a:cs typeface="Times New Roman"/>
              </a:rPr>
              <a:t> </a:t>
            </a:r>
            <a:endParaRPr lang="en-US" sz="1400" dirty="0">
              <a:solidFill>
                <a:srgbClr val="FFC000"/>
              </a:solidFill>
              <a:latin typeface="Times New Roman"/>
              <a:cs typeface="Times New Roman"/>
            </a:endParaRPr>
          </a:p>
          <a:p>
            <a:pPr marL="0" indent="0">
              <a:lnSpc>
                <a:spcPct val="100000"/>
              </a:lnSpc>
              <a:spcBef>
                <a:spcPts val="1200"/>
              </a:spcBef>
              <a:buNone/>
              <a:defRPr/>
            </a:pPr>
            <a:r>
              <a:rPr lang="en-US" sz="1400" b="1" dirty="0">
                <a:solidFill>
                  <a:schemeClr val="tx1"/>
                </a:solidFill>
                <a:latin typeface="Times New Roman"/>
                <a:ea typeface="Calibri"/>
                <a:cs typeface="Times New Roman"/>
              </a:rPr>
              <a:t>For more info about the SST and to request support</a:t>
            </a:r>
          </a:p>
          <a:p>
            <a:pPr marL="461963" indent="-225425" defTabSz="508000">
              <a:lnSpc>
                <a:spcPct val="120000"/>
              </a:lnSpc>
              <a:defRPr/>
            </a:pPr>
            <a:r>
              <a:rPr lang="en-US" sz="1400" b="0" dirty="0">
                <a:solidFill>
                  <a:schemeClr val="tx1"/>
                </a:solidFill>
                <a:latin typeface="Times New Roman"/>
                <a:ea typeface="Calibri"/>
                <a:cs typeface="Times New Roman"/>
              </a:rPr>
              <a:t>SLDS Communities360 website, </a:t>
            </a:r>
            <a:r>
              <a:rPr lang="en-US" sz="1400" dirty="0">
                <a:solidFill>
                  <a:schemeClr val="tx1"/>
                </a:solidFill>
                <a:latin typeface="Times New Roman"/>
                <a:ea typeface="Calibri"/>
                <a:cs typeface="Times New Roman"/>
                <a:hlinkClick r:id="rId10"/>
              </a:rPr>
              <a:t>http://slds.ed.gov</a:t>
            </a:r>
            <a:r>
              <a:rPr lang="en-US" sz="1400" dirty="0">
                <a:solidFill>
                  <a:schemeClr val="tx1"/>
                </a:solidFill>
                <a:latin typeface="Times New Roman"/>
                <a:ea typeface="Calibri"/>
                <a:cs typeface="Times New Roman"/>
              </a:rPr>
              <a:t> </a:t>
            </a:r>
          </a:p>
          <a:p>
            <a:pPr marL="461963" indent="-225425" defTabSz="508000">
              <a:lnSpc>
                <a:spcPct val="120000"/>
              </a:lnSpc>
              <a:defRPr/>
            </a:pPr>
            <a:r>
              <a:rPr lang="en-US" sz="1400" dirty="0">
                <a:solidFill>
                  <a:schemeClr val="tx1"/>
                </a:solidFill>
                <a:latin typeface="Times New Roman"/>
                <a:ea typeface="Calibri"/>
                <a:cs typeface="Times New Roman"/>
              </a:rPr>
              <a:t>Contact your state’s SST Point of Contact for assistance: </a:t>
            </a:r>
            <a:r>
              <a:rPr lang="en-US" sz="1400" dirty="0">
                <a:solidFill>
                  <a:schemeClr val="tx1"/>
                </a:solidFill>
                <a:latin typeface="Times New Roman"/>
                <a:cs typeface="Times New Roman"/>
                <a:hlinkClick r:id="rId11"/>
              </a:rPr>
              <a:t>https://slds.ed.gov/#communities/pdc/documents/14522</a:t>
            </a:r>
            <a:r>
              <a:rPr lang="en-US" sz="1400" dirty="0">
                <a:solidFill>
                  <a:schemeClr val="tx1"/>
                </a:solidFill>
                <a:latin typeface="Times New Roman"/>
                <a:cs typeface="Times New Roman"/>
              </a:rPr>
              <a:t> </a:t>
            </a:r>
          </a:p>
        </p:txBody>
      </p:sp>
    </p:spTree>
    <p:extLst>
      <p:ext uri="{BB962C8B-B14F-4D97-AF65-F5344CB8AC3E}">
        <p14:creationId xmlns:p14="http://schemas.microsoft.com/office/powerpoint/2010/main" val="4043798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Resources</a:t>
            </a:r>
          </a:p>
        </p:txBody>
      </p:sp>
      <p:sp>
        <p:nvSpPr>
          <p:cNvPr id="3" name="Text Placeholder 2">
            <a:extLst>
              <a:ext uri="{FF2B5EF4-FFF2-40B4-BE49-F238E27FC236}">
                <a16:creationId xmlns:a16="http://schemas.microsoft.com/office/drawing/2014/main" id="{EA39F12C-BE36-EC4E-9749-14333FA2AF29}"/>
              </a:ext>
            </a:extLst>
          </p:cNvPr>
          <p:cNvSpPr>
            <a:spLocks noGrp="1"/>
          </p:cNvSpPr>
          <p:nvPr>
            <p:ph type="body" sz="quarter" idx="14"/>
          </p:nvPr>
        </p:nvSpPr>
        <p:spPr>
          <a:xfrm>
            <a:off x="429164" y="971550"/>
            <a:ext cx="8285672" cy="3352799"/>
          </a:xfrm>
        </p:spPr>
        <p:txBody>
          <a:bodyPr>
            <a:normAutofit lnSpcReduction="10000"/>
          </a:bodyPr>
          <a:lstStyle/>
          <a:p>
            <a:r>
              <a:rPr lang="en-US" dirty="0"/>
              <a:t>Michigan</a:t>
            </a:r>
          </a:p>
          <a:p>
            <a:pPr lvl="1"/>
            <a:r>
              <a:rPr lang="en-US" dirty="0"/>
              <a:t>Michigan Department of Labor and Economic Opportunity’s Office of Employment &amp;Training, </a:t>
            </a:r>
            <a:r>
              <a:rPr lang="en-US" dirty="0">
                <a:hlinkClick r:id="rId3"/>
              </a:rPr>
              <a:t>https://www.michigan.gov/leo/0,5863,7-336-94266---,00.html</a:t>
            </a:r>
            <a:r>
              <a:rPr lang="en-US" dirty="0"/>
              <a:t> </a:t>
            </a:r>
          </a:p>
          <a:p>
            <a:pPr lvl="1"/>
            <a:r>
              <a:rPr lang="en-US" dirty="0"/>
              <a:t>Pure Michigan Talent Connect Labor Exchange, </a:t>
            </a:r>
            <a:r>
              <a:rPr lang="en-US" dirty="0">
                <a:hlinkClick r:id="rId4"/>
              </a:rPr>
              <a:t>https://www.mitalent.org/</a:t>
            </a:r>
            <a:r>
              <a:rPr lang="en-US" dirty="0"/>
              <a:t>  </a:t>
            </a:r>
          </a:p>
          <a:p>
            <a:pPr lvl="1"/>
            <a:r>
              <a:rPr lang="en-US" dirty="0"/>
              <a:t>Pure Michigan Talent Connect Eligible Training Provider List, </a:t>
            </a:r>
            <a:r>
              <a:rPr lang="en-US" dirty="0">
                <a:hlinkClick r:id="rId5"/>
              </a:rPr>
              <a:t>https://jobs.mitalent.org/mitc/Search/Training</a:t>
            </a:r>
            <a:r>
              <a:rPr lang="en-US" dirty="0"/>
              <a:t>  </a:t>
            </a:r>
          </a:p>
          <a:p>
            <a:pPr lvl="1"/>
            <a:r>
              <a:rPr lang="en-US" dirty="0"/>
              <a:t>Credential Transparency, </a:t>
            </a:r>
            <a:r>
              <a:rPr lang="en-US" dirty="0">
                <a:hlinkClick r:id="rId6"/>
              </a:rPr>
              <a:t>www.michigan.gov/credentialtransparency</a:t>
            </a:r>
          </a:p>
          <a:p>
            <a:pPr lvl="1"/>
            <a:r>
              <a:rPr lang="en-US" dirty="0"/>
              <a:t>Michigan Reconnect, </a:t>
            </a:r>
            <a:r>
              <a:rPr lang="en-US" dirty="0">
                <a:hlinkClick r:id="rId7"/>
              </a:rPr>
              <a:t>www.michigan.gov/reconnect</a:t>
            </a:r>
            <a:r>
              <a:rPr lang="en-US" dirty="0"/>
              <a:t> </a:t>
            </a:r>
          </a:p>
          <a:p>
            <a:pPr lvl="1"/>
            <a:r>
              <a:rPr lang="en-US" dirty="0"/>
              <a:t>Postsecondary Schools, </a:t>
            </a:r>
            <a:r>
              <a:rPr lang="en-US" dirty="0">
                <a:hlinkClick r:id="rId8"/>
              </a:rPr>
              <a:t>www.michigan.gov/pss</a:t>
            </a:r>
            <a:r>
              <a:rPr lang="en-US" dirty="0"/>
              <a:t> </a:t>
            </a:r>
          </a:p>
          <a:p>
            <a:pPr lvl="1"/>
            <a:r>
              <a:rPr lang="en-US" dirty="0"/>
              <a:t>Career Exploration Website, </a:t>
            </a:r>
            <a:r>
              <a:rPr lang="en-US" dirty="0">
                <a:hlinkClick r:id="rId9"/>
              </a:rPr>
              <a:t>https://pathfinder.mitalent.org/</a:t>
            </a:r>
            <a:r>
              <a:rPr lang="en-US" dirty="0"/>
              <a:t> </a:t>
            </a:r>
          </a:p>
          <a:p>
            <a:r>
              <a:rPr lang="en-US" dirty="0"/>
              <a:t>WDQI</a:t>
            </a:r>
          </a:p>
          <a:p>
            <a:pPr lvl="1"/>
            <a:r>
              <a:rPr lang="en-US" dirty="0"/>
              <a:t>WDQI Community of Practice on Workforce GPS, </a:t>
            </a:r>
            <a:r>
              <a:rPr lang="en-US" dirty="0">
                <a:hlinkClick r:id="rId10"/>
              </a:rPr>
              <a:t>https://wdqi.workforcegps.org/</a:t>
            </a:r>
            <a:endParaRPr lang="en-US" dirty="0"/>
          </a:p>
          <a:p>
            <a:pPr lvl="1"/>
            <a:r>
              <a:rPr lang="en-US" dirty="0"/>
              <a:t>U.S. Department of Labor’s WDQI Information Page, </a:t>
            </a:r>
            <a:r>
              <a:rPr lang="en-US" dirty="0">
                <a:hlinkClick r:id="rId11"/>
              </a:rPr>
              <a:t>https://www.dol.gov/agencies/eta/performance/wdqi</a:t>
            </a:r>
            <a:endParaRPr lang="en-US" dirty="0"/>
          </a:p>
          <a:p>
            <a:pPr lvl="1"/>
            <a:r>
              <a:rPr lang="en-US" dirty="0"/>
              <a:t>#</a:t>
            </a:r>
            <a:r>
              <a:rPr lang="en-US" dirty="0" err="1"/>
              <a:t>MakingBetterWork</a:t>
            </a:r>
            <a:r>
              <a:rPr lang="en-US" dirty="0"/>
              <a:t> November 2021 Newsletter, </a:t>
            </a:r>
            <a:r>
              <a:rPr lang="en-US" dirty="0">
                <a:hlinkClick r:id="rId12"/>
              </a:rPr>
              <a:t>https://mailchi.mp/5870ae4fe1af/light-darkness-workforce-data-just-for-you</a:t>
            </a:r>
            <a:r>
              <a:rPr lang="en-US" dirty="0"/>
              <a:t> </a:t>
            </a:r>
          </a:p>
          <a:p>
            <a:pPr lvl="1"/>
            <a:r>
              <a:rPr lang="en-US" dirty="0"/>
              <a:t>Podcast, </a:t>
            </a:r>
            <a:r>
              <a:rPr lang="en-US" dirty="0">
                <a:hlinkClick r:id="rId13"/>
              </a:rPr>
              <a:t>https://podcasts.apple.com/us/podcast/making-better-work/id1453703241</a:t>
            </a:r>
            <a:endParaRPr lang="en-US" dirty="0"/>
          </a:p>
          <a:p>
            <a:pPr lvl="1"/>
            <a:endParaRPr lang="en-US" dirty="0">
              <a:solidFill>
                <a:srgbClr val="0192FF"/>
              </a:solidFill>
            </a:endParaRPr>
          </a:p>
          <a:p>
            <a:r>
              <a:rPr lang="en-US" dirty="0"/>
              <a:t>SLDS</a:t>
            </a:r>
          </a:p>
          <a:p>
            <a:pPr lvl="1"/>
            <a:r>
              <a:rPr lang="en-US" dirty="0"/>
              <a:t>SLDS Webinar: COVID-19 and Equity: How the Pandemic Has Revealed and Exacerbated Inequities and How States Are Addressing Them, </a:t>
            </a:r>
            <a:r>
              <a:rPr lang="en-US" dirty="0">
                <a:hlinkClick r:id="rId14"/>
              </a:rPr>
              <a:t>https://slds.ed.gov/#communities/pdc/documents/20211</a:t>
            </a:r>
            <a:r>
              <a:rPr lang="en-US" dirty="0"/>
              <a:t> </a:t>
            </a:r>
          </a:p>
        </p:txBody>
      </p:sp>
    </p:spTree>
    <p:extLst>
      <p:ext uri="{BB962C8B-B14F-4D97-AF65-F5344CB8AC3E}">
        <p14:creationId xmlns:p14="http://schemas.microsoft.com/office/powerpoint/2010/main" val="433149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7714363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xml><?xml version="1.0" encoding="utf-8"?>
<p:tagLst xmlns:a="http://schemas.openxmlformats.org/drawingml/2006/main" xmlns:r="http://schemas.openxmlformats.org/officeDocument/2006/relationships" xmlns:p="http://schemas.openxmlformats.org/presentationml/2006/main">
  <p:tag name="SHAPENAME" val="4. Footnote"/>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NAME" val="ACET"/>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ANGLE" val="5"/>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4"/>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3"/>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2"/>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1"/>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xml><?xml version="1.0" encoding="utf-8"?>
<p:tagLst xmlns:a="http://schemas.openxmlformats.org/drawingml/2006/main" xmlns:r="http://schemas.openxmlformats.org/officeDocument/2006/relationships" xmlns:p="http://schemas.openxmlformats.org/presentationml/2006/main">
  <p:tag name="SHAPENAME" val="Subtitle"/>
</p:tagLst>
</file>

<file path=ppt/tags/tag25.xml><?xml version="1.0" encoding="utf-8"?>
<p:tagLst xmlns:a="http://schemas.openxmlformats.org/drawingml/2006/main" xmlns:r="http://schemas.openxmlformats.org/officeDocument/2006/relationships" xmlns:p="http://schemas.openxmlformats.org/presentationml/2006/main">
  <p:tag name="SHAPENAME" val="Title"/>
</p:tagLst>
</file>

<file path=ppt/tags/tag26.xml><?xml version="1.0" encoding="utf-8"?>
<p:tagLst xmlns:a="http://schemas.openxmlformats.org/drawingml/2006/main" xmlns:r="http://schemas.openxmlformats.org/officeDocument/2006/relationships" xmlns:p="http://schemas.openxmlformats.org/presentationml/2006/main">
  <p:tag name="SHAPENAME" val="Sub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xml><?xml version="1.0" encoding="utf-8"?>
<p:tagLst xmlns:a="http://schemas.openxmlformats.org/drawingml/2006/main" xmlns:r="http://schemas.openxmlformats.org/officeDocument/2006/relationships" xmlns:p="http://schemas.openxmlformats.org/presentationml/2006/main">
  <p:tag name="SHAPENAME" val="5. Source"/>
</p:tagLst>
</file>

<file path=ppt/tags/tag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5. Source"/>
</p:tagLst>
</file>

<file path=ppt/tags/tag3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xml><?xml version="1.0" encoding="utf-8"?>
<p:tagLst xmlns:a="http://schemas.openxmlformats.org/drawingml/2006/main" xmlns:r="http://schemas.openxmlformats.org/officeDocument/2006/relationships" xmlns:p="http://schemas.openxmlformats.org/presentationml/2006/main">
  <p:tag name="SHAPENAME" val="5. Source"/>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4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xml><?xml version="1.0" encoding="utf-8"?>
<p:tagLst xmlns:a="http://schemas.openxmlformats.org/drawingml/2006/main" xmlns:r="http://schemas.openxmlformats.org/officeDocument/2006/relationships" xmlns:p="http://schemas.openxmlformats.org/presentationml/2006/main">
  <p:tag name="SHAPENAME" val="5. Source"/>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xml><?xml version="1.0" encoding="utf-8"?>
<p:tagLst xmlns:a="http://schemas.openxmlformats.org/drawingml/2006/main" xmlns:r="http://schemas.openxmlformats.org/officeDocument/2006/relationships" xmlns:p="http://schemas.openxmlformats.org/presentationml/2006/main">
  <p:tag name="SHAPENAME" val="3. Subtitle"/>
</p:tagLst>
</file>

<file path=ppt/tags/tag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7.xml><?xml version="1.0" encoding="utf-8"?>
<p:tagLst xmlns:a="http://schemas.openxmlformats.org/drawingml/2006/main" xmlns:r="http://schemas.openxmlformats.org/officeDocument/2006/relationships" xmlns:p="http://schemas.openxmlformats.org/presentationml/2006/main">
  <p:tag name="SHAPENAME" val="5. Source"/>
</p:tagLst>
</file>

<file path=ppt/tags/tag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5. Source"/>
</p:tagLst>
</file>

<file path=ppt/tags/tag6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xml><?xml version="1.0" encoding="utf-8"?>
<p:tagLst xmlns:a="http://schemas.openxmlformats.org/drawingml/2006/main" xmlns:r="http://schemas.openxmlformats.org/officeDocument/2006/relationships" xmlns:p="http://schemas.openxmlformats.org/presentationml/2006/main">
  <p:tag name="SHAPENAME" val="5. Source"/>
</p:tagLst>
</file>

<file path=ppt/tags/tag7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0.xml><?xml version="1.0" encoding="utf-8"?>
<p:tagLst xmlns:a="http://schemas.openxmlformats.org/drawingml/2006/main" xmlns:r="http://schemas.openxmlformats.org/officeDocument/2006/relationships" xmlns:p="http://schemas.openxmlformats.org/presentationml/2006/main">
  <p:tag name="SHAPENAME" val="3. Subtitle"/>
</p:tagLst>
</file>

<file path=ppt/tags/tag81.xml><?xml version="1.0" encoding="utf-8"?>
<p:tagLst xmlns:a="http://schemas.openxmlformats.org/drawingml/2006/main" xmlns:r="http://schemas.openxmlformats.org/officeDocument/2006/relationships" xmlns:p="http://schemas.openxmlformats.org/presentationml/2006/main">
  <p:tag name="SHAPENAME" val="5. Source"/>
</p:tagLst>
</file>

<file path=ppt/tags/tag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89.xml><?xml version="1.0" encoding="utf-8"?>
<p:tagLst xmlns:a="http://schemas.openxmlformats.org/drawingml/2006/main" xmlns:r="http://schemas.openxmlformats.org/officeDocument/2006/relationships" xmlns:p="http://schemas.openxmlformats.org/presentationml/2006/main">
  <p:tag name="SHAPENAME" val="5. Sourc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97.xml><?xml version="1.0" encoding="utf-8"?>
<p:tagLst xmlns:a="http://schemas.openxmlformats.org/drawingml/2006/main" xmlns:r="http://schemas.openxmlformats.org/officeDocument/2006/relationships" xmlns:p="http://schemas.openxmlformats.org/presentationml/2006/main">
  <p:tag name="SHAPENAME" val="5. Sourc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3.xml><?xml version="1.0" encoding="utf-8"?>
<p:tagLst xmlns:a="http://schemas.openxmlformats.org/drawingml/2006/main" xmlns:r="http://schemas.openxmlformats.org/officeDocument/2006/relationships" xmlns:p="http://schemas.openxmlformats.org/presentationml/2006/main">
  <p:tag name="SHAPENAME" val="5. Source"/>
</p:tagLst>
</file>

<file path=ppt/tags/tag1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SHAPENAME" val="5. Sourc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SHAPENAME" val="5. Source"/>
</p:tagLst>
</file>

<file path=ppt/tags/tag11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4.xml><?xml version="1.0" encoding="utf-8"?>
<p:tagLst xmlns:a="http://schemas.openxmlformats.org/drawingml/2006/main" xmlns:r="http://schemas.openxmlformats.org/officeDocument/2006/relationships" xmlns:p="http://schemas.openxmlformats.org/presentationml/2006/main">
  <p:tag name="NAME" val="Logo"/>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xrxvKCCHmECCFr.B0QO4r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iNuKJM9460mgNLr9cyFj8w"/>
</p:tagLst>
</file>

<file path=ppt/theme/theme1.xml><?xml version="1.0" encoding="utf-8"?>
<a:theme xmlns:a="http://schemas.openxmlformats.org/drawingml/2006/main" name="4_Custom Design">
  <a:themeElements>
    <a:clrScheme name="Maximus 11">
      <a:dk1>
        <a:sysClr val="windowText" lastClr="000000"/>
      </a:dk1>
      <a:lt1>
        <a:sysClr val="window" lastClr="FFFFFF"/>
      </a:lt1>
      <a:dk2>
        <a:srgbClr val="9CA4A7"/>
      </a:dk2>
      <a:lt2>
        <a:srgbClr val="AF272F"/>
      </a:lt2>
      <a:accent1>
        <a:srgbClr val="5B6770"/>
      </a:accent1>
      <a:accent2>
        <a:srgbClr val="A2AAAD"/>
      </a:accent2>
      <a:accent3>
        <a:srgbClr val="AC956E"/>
      </a:accent3>
      <a:accent4>
        <a:srgbClr val="808DA9"/>
      </a:accent4>
      <a:accent5>
        <a:srgbClr val="424E5B"/>
      </a:accent5>
      <a:accent6>
        <a:srgbClr val="730E00"/>
      </a:accent6>
      <a:hlink>
        <a:srgbClr val="D26900"/>
      </a:hlink>
      <a:folHlink>
        <a:srgbClr val="D8924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a:themeElements>
    <a:clrScheme name="Scheme1">
      <a:dk1>
        <a:srgbClr val="000000"/>
      </a:dk1>
      <a:lt1>
        <a:srgbClr val="FFFFFF"/>
      </a:lt1>
      <a:dk2>
        <a:srgbClr val="FFFFFF"/>
      </a:dk2>
      <a:lt2>
        <a:srgbClr val="FFFFFF"/>
      </a:lt2>
      <a:accent1>
        <a:srgbClr val="00425C"/>
      </a:accent1>
      <a:accent2>
        <a:srgbClr val="C85000"/>
      </a:accent2>
      <a:accent3>
        <a:srgbClr val="F29F05"/>
      </a:accent3>
      <a:accent4>
        <a:srgbClr val="4F9CD1"/>
      </a:accent4>
      <a:accent5>
        <a:srgbClr val="AADCF0"/>
      </a:accent5>
      <a:accent6>
        <a:srgbClr val="DDDDDD"/>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000000"/>
        </a:dk1>
        <a:lt1>
          <a:srgbClr val="FFFFFF"/>
        </a:lt1>
        <a:dk2>
          <a:srgbClr val="FFFFFF"/>
        </a:dk2>
        <a:lt2>
          <a:srgbClr val="FFFFFF"/>
        </a:lt2>
        <a:accent1>
          <a:srgbClr val="00425C"/>
        </a:accent1>
        <a:accent2>
          <a:srgbClr val="C85000"/>
        </a:accent2>
        <a:accent3>
          <a:srgbClr val="F29F05"/>
        </a:accent3>
        <a:accent4>
          <a:srgbClr val="4F9CD1"/>
        </a:accent4>
        <a:accent5>
          <a:srgbClr val="AADCF0"/>
        </a:accent5>
        <a:accent6>
          <a:srgbClr val="DDDDDD"/>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06022020 PSS (Sahil, Eric).potx" id="{D22E5B70-052B-462A-90F7-E57A47C7D079}" vid="{7AA75DAA-B14F-4A40-AF2D-963CB807FC75}"/>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ndT Presentation Template v2 2020" id="{76373DB0-8D84-4376-867D-046B601DF721}" vid="{C8BE9EEF-BB8D-4175-9613-4D9931D2A7C2}"/>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Custom 1">
      <a:dk1>
        <a:sysClr val="windowText" lastClr="000000"/>
      </a:dk1>
      <a:lt1>
        <a:sysClr val="window" lastClr="FFFFFF"/>
      </a:lt1>
      <a:dk2>
        <a:srgbClr val="17365D"/>
      </a:dk2>
      <a:lt2>
        <a:srgbClr val="EEECE1"/>
      </a:lt2>
      <a:accent1>
        <a:srgbClr val="003399"/>
      </a:accent1>
      <a:accent2>
        <a:srgbClr val="548DD4"/>
      </a:accent2>
      <a:accent3>
        <a:srgbClr val="9BBB59"/>
      </a:accent3>
      <a:accent4>
        <a:srgbClr val="8064A2"/>
      </a:accent4>
      <a:accent5>
        <a:srgbClr val="953734"/>
      </a:accent5>
      <a:accent6>
        <a:srgbClr val="E36C09"/>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15FB0A328316488B7E1133B6344184" ma:contentTypeVersion="8" ma:contentTypeDescription="Create a new document." ma:contentTypeScope="" ma:versionID="7091019aa9dc3e63b60dfc54ec5043bf">
  <xsd:schema xmlns:xsd="http://www.w3.org/2001/XMLSchema" xmlns:xs="http://www.w3.org/2001/XMLSchema" xmlns:p="http://schemas.microsoft.com/office/2006/metadata/properties" xmlns:ns2="90f694c3-1814-45cc-a8c7-06371c28eb15" targetNamespace="http://schemas.microsoft.com/office/2006/metadata/properties" ma:root="true" ma:fieldsID="8f17b6e8b8003b34f401ecf9504c27d8" ns2:_="">
    <xsd:import namespace="90f694c3-1814-45cc-a8c7-06371c28eb1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694c3-1814-45cc-a8c7-06371c28e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3F0AB1D-5D87-40EE-AB81-D071F452655A}">
  <ds:schemaRefs>
    <ds:schemaRef ds:uri="http://schemas.microsoft.com/sharepoint/v3/contenttype/forms"/>
  </ds:schemaRefs>
</ds:datastoreItem>
</file>

<file path=customXml/itemProps2.xml><?xml version="1.0" encoding="utf-8"?>
<ds:datastoreItem xmlns:ds="http://schemas.openxmlformats.org/officeDocument/2006/customXml" ds:itemID="{D69374F8-31C7-46BE-89A7-116E695814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f694c3-1814-45cc-a8c7-06371c28eb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9BC953-2D66-424C-931F-A7A22FEF9084}">
  <ds:schemaRefs>
    <ds:schemaRef ds:uri="http://purl.org/dc/elements/1.1/"/>
    <ds:schemaRef ds:uri="http://schemas.microsoft.com/sharepoint/v3"/>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a08a7680-0b68-49e2-8450-1b02b5cc56f1"/>
    <ds:schemaRef ds:uri="47f1a980-35b9-49a3-ab5b-abb7954c10c5"/>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63640</TotalTime>
  <Words>3498</Words>
  <Application>Microsoft Office PowerPoint</Application>
  <PresentationFormat>On-screen Show (16:9)</PresentationFormat>
  <Paragraphs>346</Paragraphs>
  <Slides>53</Slides>
  <Notes>35</Notes>
  <HiddenSlides>0</HiddenSlides>
  <MMClips>0</MMClips>
  <ScaleCrop>false</ScaleCrop>
  <HeadingPairs>
    <vt:vector size="8" baseType="variant">
      <vt:variant>
        <vt:lpstr>Fonts Used</vt:lpstr>
      </vt:variant>
      <vt:variant>
        <vt:i4>14</vt:i4>
      </vt:variant>
      <vt:variant>
        <vt:lpstr>Theme</vt:lpstr>
      </vt:variant>
      <vt:variant>
        <vt:i4>6</vt:i4>
      </vt:variant>
      <vt:variant>
        <vt:lpstr>Embedded OLE Servers</vt:lpstr>
      </vt:variant>
      <vt:variant>
        <vt:i4>1</vt:i4>
      </vt:variant>
      <vt:variant>
        <vt:lpstr>Slide Titles</vt:lpstr>
      </vt:variant>
      <vt:variant>
        <vt:i4>53</vt:i4>
      </vt:variant>
    </vt:vector>
  </HeadingPairs>
  <TitlesOfParts>
    <vt:vector size="74" baseType="lpstr">
      <vt:lpstr>Arial</vt:lpstr>
      <vt:lpstr>Arial,Sans-Serif</vt:lpstr>
      <vt:lpstr>Average</vt:lpstr>
      <vt:lpstr>Calibri</vt:lpstr>
      <vt:lpstr>Calibri Light</vt:lpstr>
      <vt:lpstr>Gill Sans</vt:lpstr>
      <vt:lpstr>Montserrat</vt:lpstr>
      <vt:lpstr>Open Sans</vt:lpstr>
      <vt:lpstr>Open Sans Semibold</vt:lpstr>
      <vt:lpstr>Oswald</vt:lpstr>
      <vt:lpstr>Segoe UI</vt:lpstr>
      <vt:lpstr>System Font Regular</vt:lpstr>
      <vt:lpstr>Times New Roman</vt:lpstr>
      <vt:lpstr>Wingdings</vt:lpstr>
      <vt:lpstr>4_Custom Design</vt:lpstr>
      <vt:lpstr>White</vt:lpstr>
      <vt:lpstr>3_Office Theme</vt:lpstr>
      <vt:lpstr>1_Office Theme</vt:lpstr>
      <vt:lpstr>2_Office Theme</vt:lpstr>
      <vt:lpstr>Slate</vt:lpstr>
      <vt:lpstr>think-cell Slide</vt:lpstr>
      <vt:lpstr>The COVID-19 Education and Workforce Data Challenge </vt:lpstr>
      <vt:lpstr>Agenda </vt:lpstr>
      <vt:lpstr>Introduction</vt:lpstr>
      <vt:lpstr>A Quick Overview of WDQI </vt:lpstr>
      <vt:lpstr>WDQI Goal: Better data, better tools, better education + workforce connectivity</vt:lpstr>
      <vt:lpstr>COVID-19 was a shock.</vt:lpstr>
      <vt:lpstr>Colorado</vt:lpstr>
      <vt:lpstr>SLDS-WDQI Joint Webinar</vt:lpstr>
      <vt:lpstr>Burning Glass Skills Application Programming Interface (API) </vt:lpstr>
      <vt:lpstr>Burning Glass Skills API</vt:lpstr>
      <vt:lpstr>Research Data Lake (1)</vt:lpstr>
      <vt:lpstr>Research Data Lake (2)</vt:lpstr>
      <vt:lpstr>    Takeaways</vt:lpstr>
      <vt:lpstr>Through WDQI, Colorado will bridge the skills gaps between job seekers, training programs, and employment opportunities and will securely collect, store, analyze, and produce actionable outcomes through data from different and disparate Colorado agencies and divisions.</vt:lpstr>
      <vt:lpstr>Thanks!</vt:lpstr>
      <vt:lpstr>Illinois</vt:lpstr>
      <vt:lpstr>SLDS/WDQI Joint Webinar</vt:lpstr>
      <vt:lpstr>Illinois – WDQI Round VII</vt:lpstr>
      <vt:lpstr>Illinois Statewide Universal Training Provider Platform</vt:lpstr>
      <vt:lpstr>Credential Engine: National Infrastructure</vt:lpstr>
      <vt:lpstr>ProPath Illinois Planned Publishing Workflow</vt:lpstr>
      <vt:lpstr>ETPL Status and Next Steps</vt:lpstr>
      <vt:lpstr>ETPL Process and the Public Directory Plans</vt:lpstr>
      <vt:lpstr>Coleridge Initiative Research &amp; Socializing the Illinois WDQI  </vt:lpstr>
      <vt:lpstr>Unemployment to Reemployment Portal: Common Data Model  </vt:lpstr>
      <vt:lpstr>Socializing the Illinois WDQI: MidWest Collaborative and USDOL/ETA Training</vt:lpstr>
      <vt:lpstr>Unemployment to Reemployment Portal: Measuring UI Claimant Behavior</vt:lpstr>
      <vt:lpstr>Reemployment of Temp Help Workers: Racial Disparities</vt:lpstr>
      <vt:lpstr>Reemployment of Workers in Production Occupations: Gender Disparities</vt:lpstr>
      <vt:lpstr>Questions?</vt:lpstr>
      <vt:lpstr>Michigan</vt:lpstr>
      <vt:lpstr>COVID-19 Education and Workforce Data Challenge </vt:lpstr>
      <vt:lpstr>Michigan Department of Labor &amp; Economic Opportunity</vt:lpstr>
      <vt:lpstr>Agenda</vt:lpstr>
      <vt:lpstr>Michigan’s Data Challenge</vt:lpstr>
      <vt:lpstr>Reimagine Workforce Preparation Grant</vt:lpstr>
      <vt:lpstr>H-1B Rural Healthcare Grant </vt:lpstr>
      <vt:lpstr>Apprenticeship Expansion Grants</vt:lpstr>
      <vt:lpstr>Labor Exchange Response</vt:lpstr>
      <vt:lpstr>Michigan Reconnect Grant Recipient Act 68 of 2020</vt:lpstr>
      <vt:lpstr>Michigan Reconnect</vt:lpstr>
      <vt:lpstr>Postsecondary Schools Automation</vt:lpstr>
      <vt:lpstr>Credential Transparency</vt:lpstr>
      <vt:lpstr>WDQI Grant Deliverables</vt:lpstr>
      <vt:lpstr>Pathfinder 2017</vt:lpstr>
      <vt:lpstr>Michigan’s Challenge Response</vt:lpstr>
      <vt:lpstr>Pathfinder 2021</vt:lpstr>
      <vt:lpstr>Pathfinder 2022</vt:lpstr>
      <vt:lpstr>Michigan Department of  Labor and Economic Opportunity</vt:lpstr>
      <vt:lpstr>Questions? </vt:lpstr>
      <vt:lpstr>Contacts</vt:lpstr>
      <vt:lpstr>Resources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COVID-19 Education and Workforce Data Challenge</dc:title>
  <dc:subject>Data Use</dc:subject>
  <dc:creator>SLDS Grant Program</dc:creator>
  <cp:keywords>statewide longitudinal data system; SLDS; COVID-19; Colorado; Illinois; Michigan</cp:keywords>
  <dc:description/>
  <cp:lastModifiedBy>Krystal Hong</cp:lastModifiedBy>
  <cp:revision>1286</cp:revision>
  <cp:lastPrinted>2018-11-18T17:09:28Z</cp:lastPrinted>
  <dcterms:created xsi:type="dcterms:W3CDTF">2011-05-10T18:26:10Z</dcterms:created>
  <dcterms:modified xsi:type="dcterms:W3CDTF">2021-11-30T20:39:54Z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0x0101005415FB0A328316488B7E1133B6344184</vt:lpwstr>
  </property>
  <property fmtid="{D5CDD505-2E9C-101B-9397-08002B2CF9AE}" pid="3" name="_dlc_DocIdItemGuid">
    <vt:lpwstr>298874de-e473-4503-976e-72affc0abfd7</vt:lpwstr>
  </property>
  <property fmtid="{D5CDD505-2E9C-101B-9397-08002B2CF9AE}" pid="4" name="Language">
    <vt:lpwstr>English</vt:lpwstr>
  </property>
</Properties>
</file>