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  <p:sldMasterId id="2147483680" r:id="rId2"/>
    <p:sldMasterId id="2147483681" r:id="rId3"/>
    <p:sldMasterId id="2147483682" r:id="rId4"/>
    <p:sldMasterId id="2147483683" r:id="rId5"/>
  </p:sldMasterIdLst>
  <p:notesMasterIdLst>
    <p:notesMasterId r:id="rId3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Century Gothic" panose="020B0502020202020204" pitchFamily="34" charset="0"/>
      <p:regular r:id="rId39"/>
      <p:bold r:id="rId40"/>
      <p:italic r:id="rId41"/>
      <p:boldItalic r:id="rId42"/>
    </p:embeddedFont>
    <p:embeddedFont>
      <p:font typeface="Helvetica Neue" panose="020B0604020202020204" charset="0"/>
      <p:regular r:id="rId43"/>
      <p:bold r:id="rId44"/>
      <p:italic r:id="rId45"/>
      <p:boldItalic r:id="rId46"/>
    </p:embeddedFont>
    <p:embeddedFont>
      <p:font typeface="Lato" panose="020B0604020202020204" charset="0"/>
      <p:regular r:id="rId47"/>
      <p:bold r:id="rId48"/>
      <p:italic r:id="rId49"/>
      <p:boldItalic r:id="rId50"/>
    </p:embeddedFont>
    <p:embeddedFont>
      <p:font typeface="Montserrat" panose="020B0604020202020204" charset="0"/>
      <p:regular r:id="rId51"/>
      <p:bold r:id="rId52"/>
      <p:italic r:id="rId53"/>
      <p:boldItalic r:id="rId54"/>
    </p:embeddedFont>
    <p:embeddedFont>
      <p:font typeface="Raleway" panose="020B0604020202020204" charset="0"/>
      <p:regular r:id="rId55"/>
      <p:bold r:id="rId56"/>
      <p:italic r:id="rId57"/>
      <p:boldItalic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5.fntdata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font" Target="fonts/font21.fntdata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font" Target="fonts/font24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font" Target="fonts/font23.fntdata"/><Relationship Id="rId61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font" Target="fonts/font22.fntdata"/><Relationship Id="rId8" Type="http://schemas.openxmlformats.org/officeDocument/2006/relationships/slide" Target="slides/slide3.xml"/><Relationship Id="rId51" Type="http://schemas.openxmlformats.org/officeDocument/2006/relationships/font" Target="fonts/font17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9c3a4fb31c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g9c3a4fb31c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a1ec02068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a1ec02068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9c3a4fb31c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9c3a4fb31c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9c3a4fb31c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9c3a4fb31c_0_4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9c3a4fb31c_0_7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9c3a4fb31c_0_7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9c3a4fb31c_0_9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9c3a4fb31c_0_9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9c3a4fb31c_0_6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9c3a4fb31c_0_6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Josh</a:t>
            </a:r>
            <a:endParaRPr/>
          </a:p>
        </p:txBody>
      </p:sp>
      <p:sp>
        <p:nvSpPr>
          <p:cNvPr id="282" name="Google Shape;28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Josh </a:t>
            </a:r>
            <a:endParaRPr/>
          </a:p>
        </p:txBody>
      </p:sp>
      <p:sp>
        <p:nvSpPr>
          <p:cNvPr id="290" name="Google Shape;2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a0347489d3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Josh</a:t>
            </a:r>
            <a:endParaRPr/>
          </a:p>
        </p:txBody>
      </p:sp>
      <p:sp>
        <p:nvSpPr>
          <p:cNvPr id="305" name="Google Shape;305;ga0347489d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Josh 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Bob</a:t>
            </a:r>
            <a:endParaRPr/>
          </a:p>
        </p:txBody>
      </p:sp>
      <p:sp>
        <p:nvSpPr>
          <p:cNvPr id="333" name="Google Shape;3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5"/>
              <a:buFont typeface="Arial"/>
              <a:buNone/>
            </a:pPr>
            <a:r>
              <a:rPr lang="en-US"/>
              <a:t>Bob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5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5"/>
              <a:buFont typeface="Arial"/>
              <a:buNone/>
            </a:pPr>
            <a:r>
              <a:rPr lang="en-US"/>
              <a:t>Took these bullets off from original: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55"/>
              <a:buFont typeface="Arial"/>
              <a:buChar char="•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Accelerating structural change in local and regional markets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155"/>
              <a:buFont typeface="Arial"/>
              <a:buChar char="•"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More difficult transitions for businesses and workers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8" name="Google Shape;34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Bob</a:t>
            </a:r>
            <a:endParaRPr/>
          </a:p>
        </p:txBody>
      </p:sp>
      <p:sp>
        <p:nvSpPr>
          <p:cNvPr id="363" name="Google Shape;36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Bob</a:t>
            </a:r>
            <a:endParaRPr/>
          </a:p>
        </p:txBody>
      </p:sp>
      <p:sp>
        <p:nvSpPr>
          <p:cNvPr id="378" name="Google Shape;3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Bob</a:t>
            </a:r>
            <a:endParaRPr/>
          </a:p>
        </p:txBody>
      </p:sp>
      <p:sp>
        <p:nvSpPr>
          <p:cNvPr id="392" name="Google Shape;3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Bob</a:t>
            </a:r>
            <a:endParaRPr/>
          </a:p>
        </p:txBody>
      </p:sp>
      <p:sp>
        <p:nvSpPr>
          <p:cNvPr id="407" name="Google Shape;4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Steve</a:t>
            </a:r>
            <a:endParaRPr/>
          </a:p>
        </p:txBody>
      </p:sp>
      <p:sp>
        <p:nvSpPr>
          <p:cNvPr id="422" name="Google Shape;42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92fa61649b_7_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Steve</a:t>
            </a:r>
            <a:endParaRPr/>
          </a:p>
        </p:txBody>
      </p:sp>
      <p:sp>
        <p:nvSpPr>
          <p:cNvPr id="439" name="Google Shape;439;g92fa61649b_7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Steve</a:t>
            </a:r>
            <a:endParaRPr/>
          </a:p>
        </p:txBody>
      </p:sp>
      <p:sp>
        <p:nvSpPr>
          <p:cNvPr id="453" name="Google Shape;45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Steve</a:t>
            </a:r>
            <a:endParaRPr/>
          </a:p>
        </p:txBody>
      </p:sp>
      <p:sp>
        <p:nvSpPr>
          <p:cNvPr id="467" name="Google Shape;46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Steve</a:t>
            </a:r>
            <a:endParaRPr/>
          </a:p>
        </p:txBody>
      </p:sp>
      <p:sp>
        <p:nvSpPr>
          <p:cNvPr id="481" name="Google Shape;48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92d6e0dfbf_0_2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Steve</a:t>
            </a:r>
            <a:endParaRPr/>
          </a:p>
        </p:txBody>
      </p:sp>
      <p:sp>
        <p:nvSpPr>
          <p:cNvPr id="495" name="Google Shape;495;g92d6e0dfb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Bob</a:t>
            </a:r>
            <a:endParaRPr/>
          </a:p>
        </p:txBody>
      </p:sp>
      <p:sp>
        <p:nvSpPr>
          <p:cNvPr id="510" name="Google Shape;51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92d6e0dfbf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Josh </a:t>
            </a:r>
            <a:endParaRPr/>
          </a:p>
        </p:txBody>
      </p:sp>
      <p:sp>
        <p:nvSpPr>
          <p:cNvPr id="525" name="Google Shape;525;g92d6e0dfb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a0347489d3_0_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Josh </a:t>
            </a:r>
            <a:endParaRPr/>
          </a:p>
        </p:txBody>
      </p:sp>
      <p:sp>
        <p:nvSpPr>
          <p:cNvPr id="541" name="Google Shape;541;ga0347489d3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Josh</a:t>
            </a:r>
            <a:endParaRPr/>
          </a:p>
        </p:txBody>
      </p:sp>
      <p:sp>
        <p:nvSpPr>
          <p:cNvPr id="555" name="Google Shape;55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9c3a4fb31c_0_1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g9c3a4fb31c_0_1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ftr" idx="11"/>
          </p:nvPr>
        </p:nvSpPr>
        <p:spPr>
          <a:xfrm>
            <a:off x="3028950" y="4718775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3028950" y="4718775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 0">
  <p:cSld name="Title and Content 0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99661" y="1106316"/>
            <a:ext cx="1651800" cy="4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401546" y="1468028"/>
            <a:ext cx="8340900" cy="2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542531" y="4783456"/>
            <a:ext cx="144300" cy="1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0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509083" y="1788893"/>
            <a:ext cx="2125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Helvetica Neue"/>
              <a:buNone/>
              <a:defRPr sz="27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1371600" y="2880361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8542531" y="4783456"/>
            <a:ext cx="144300" cy="1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>
            <a:spLocks noGrp="1"/>
          </p:cNvSpPr>
          <p:nvPr>
            <p:ph type="title"/>
          </p:nvPr>
        </p:nvSpPr>
        <p:spPr>
          <a:xfrm>
            <a:off x="399661" y="1106316"/>
            <a:ext cx="1651800" cy="4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1"/>
          </p:nvPr>
        </p:nvSpPr>
        <p:spPr>
          <a:xfrm>
            <a:off x="401546" y="1468028"/>
            <a:ext cx="8340900" cy="2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542531" y="4783456"/>
            <a:ext cx="144300" cy="1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399661" y="1106316"/>
            <a:ext cx="1651800" cy="4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1"/>
          </p:nvPr>
        </p:nvSpPr>
        <p:spPr>
          <a:xfrm>
            <a:off x="457201" y="1183005"/>
            <a:ext cx="39777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542531" y="4783456"/>
            <a:ext cx="144300" cy="1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ftr" idx="11"/>
          </p:nvPr>
        </p:nvSpPr>
        <p:spPr>
          <a:xfrm>
            <a:off x="3028950" y="471877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entury Gothic"/>
              <a:buNone/>
              <a:defRPr sz="75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 0">
  <p:cSld name="Title and Content 0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399661" y="1106316"/>
            <a:ext cx="1651800" cy="4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1"/>
          </p:nvPr>
        </p:nvSpPr>
        <p:spPr>
          <a:xfrm>
            <a:off x="401546" y="1468028"/>
            <a:ext cx="8340900" cy="2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ldNum" idx="12"/>
          </p:nvPr>
        </p:nvSpPr>
        <p:spPr>
          <a:xfrm>
            <a:off x="8542531" y="4783456"/>
            <a:ext cx="144300" cy="1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3092201" y="2293582"/>
            <a:ext cx="5608500" cy="12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6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1"/>
          </p:nvPr>
        </p:nvSpPr>
        <p:spPr>
          <a:xfrm>
            <a:off x="3092201" y="3672070"/>
            <a:ext cx="56085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4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and Nam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7" descr="Social Policy Research Analysts Logo"/>
          <p:cNvPicPr preferRelativeResize="0"/>
          <p:nvPr/>
        </p:nvPicPr>
        <p:blipFill rotWithShape="1">
          <a:blip r:embed="rId2">
            <a:alphaModFix amt="77000"/>
          </a:blip>
          <a:srcRect/>
          <a:stretch/>
        </p:blipFill>
        <p:spPr>
          <a:xfrm>
            <a:off x="3509111" y="1493443"/>
            <a:ext cx="939718" cy="391331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3535482" y="2293575"/>
            <a:ext cx="4902900" cy="12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6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subTitle" idx="1"/>
          </p:nvPr>
        </p:nvSpPr>
        <p:spPr>
          <a:xfrm>
            <a:off x="3535482" y="3672075"/>
            <a:ext cx="50922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4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76" name="Google Shape;76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700000">
            <a:off x="2973576" y="373139"/>
            <a:ext cx="1102820" cy="2165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700000">
            <a:off x="3087876" y="487439"/>
            <a:ext cx="1102820" cy="2165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7"/>
          <p:cNvPicPr preferRelativeResize="0"/>
          <p:nvPr/>
        </p:nvPicPr>
        <p:blipFill rotWithShape="1">
          <a:blip r:embed="rId4">
            <a:alphaModFix/>
          </a:blip>
          <a:srcRect l="33430" r="27591"/>
          <a:stretch/>
        </p:blipFill>
        <p:spPr>
          <a:xfrm>
            <a:off x="0" y="0"/>
            <a:ext cx="271366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 2"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00238" y="0"/>
            <a:ext cx="696243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8"/>
          <p:cNvSpPr/>
          <p:nvPr/>
        </p:nvSpPr>
        <p:spPr>
          <a:xfrm>
            <a:off x="0" y="1937288"/>
            <a:ext cx="5876100" cy="29142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215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p18" descr="Social Policy Research Analysts Logo"/>
          <p:cNvPicPr preferRelativeResize="0"/>
          <p:nvPr/>
        </p:nvPicPr>
        <p:blipFill rotWithShape="1">
          <a:blip r:embed="rId3">
            <a:alphaModFix amt="77000"/>
          </a:blip>
          <a:srcRect/>
          <a:stretch/>
        </p:blipFill>
        <p:spPr>
          <a:xfrm>
            <a:off x="416490" y="2101723"/>
            <a:ext cx="939718" cy="39133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416489" y="2707363"/>
            <a:ext cx="5608500" cy="12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36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1"/>
          </p:nvPr>
        </p:nvSpPr>
        <p:spPr>
          <a:xfrm>
            <a:off x="433819" y="3889913"/>
            <a:ext cx="54597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2100" b="0" i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 3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9"/>
          <p:cNvPicPr preferRelativeResize="0"/>
          <p:nvPr/>
        </p:nvPicPr>
        <p:blipFill rotWithShape="1">
          <a:blip r:embed="rId2">
            <a:alphaModFix amt="27000"/>
          </a:blip>
          <a:srcRect t="780" b="-779"/>
          <a:stretch/>
        </p:blipFill>
        <p:spPr>
          <a:xfrm>
            <a:off x="2700581" y="479475"/>
            <a:ext cx="6443423" cy="476008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9"/>
          <p:cNvSpPr/>
          <p:nvPr/>
        </p:nvSpPr>
        <p:spPr>
          <a:xfrm>
            <a:off x="1" y="3"/>
            <a:ext cx="9144000" cy="4794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F36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19" descr="Social Policy Research Analysts Logo"/>
          <p:cNvPicPr preferRelativeResize="0"/>
          <p:nvPr/>
        </p:nvPicPr>
        <p:blipFill rotWithShape="1">
          <a:blip r:embed="rId3">
            <a:alphaModFix amt="77000"/>
          </a:blip>
          <a:srcRect/>
          <a:stretch/>
        </p:blipFill>
        <p:spPr>
          <a:xfrm>
            <a:off x="594686" y="44070"/>
            <a:ext cx="939718" cy="39133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511256" y="1654236"/>
            <a:ext cx="4057800" cy="128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400" b="1" i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511256" y="3080850"/>
            <a:ext cx="4057800" cy="723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400" b="0" i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 txBox="1">
            <a:spLocks noGrp="1"/>
          </p:cNvSpPr>
          <p:nvPr>
            <p:ph type="title"/>
          </p:nvPr>
        </p:nvSpPr>
        <p:spPr>
          <a:xfrm>
            <a:off x="1841981" y="1707863"/>
            <a:ext cx="5510700" cy="15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1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4" name="Google Shape;9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2700000">
            <a:off x="1290572" y="663285"/>
            <a:ext cx="1102820" cy="2165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2700000">
            <a:off x="1404872" y="777585"/>
            <a:ext cx="1102820" cy="2165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8100000">
            <a:off x="6686964" y="1974921"/>
            <a:ext cx="1102820" cy="2165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8100000">
            <a:off x="6801264" y="2089221"/>
            <a:ext cx="1102820" cy="2165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1 - Big text">
  <p:cSld name="Photo 1 - Big text">
    <p:bg>
      <p:bgPr>
        <a:solidFill>
          <a:srgbClr val="332980">
            <a:alpha val="0"/>
          </a:srgbClr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>
            <a:spLocks noGrp="1"/>
          </p:cNvSpPr>
          <p:nvPr>
            <p:ph type="title"/>
          </p:nvPr>
        </p:nvSpPr>
        <p:spPr>
          <a:xfrm>
            <a:off x="4908949" y="2582317"/>
            <a:ext cx="3741300" cy="18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600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body" idx="1"/>
          </p:nvPr>
        </p:nvSpPr>
        <p:spPr>
          <a:xfrm>
            <a:off x="325041" y="575950"/>
            <a:ext cx="4246800" cy="3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400"/>
              <a:buFont typeface="Montserrat"/>
              <a:buNone/>
              <a:defRPr sz="21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8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pic>
        <p:nvPicPr>
          <p:cNvPr id="101" name="Google Shape;101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4853" y="4548109"/>
            <a:ext cx="923457" cy="3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3" name="Google Shape;10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4901783" y="2311394"/>
            <a:ext cx="1565814" cy="89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2 - Big text">
  <p:cSld name="Photo 2 - Big text">
    <p:bg>
      <p:bgPr>
        <a:solidFill>
          <a:srgbClr val="332980">
            <a:alpha val="0"/>
          </a:srgbClr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>
            <a:spLocks noGrp="1"/>
          </p:cNvSpPr>
          <p:nvPr>
            <p:ph type="title"/>
          </p:nvPr>
        </p:nvSpPr>
        <p:spPr>
          <a:xfrm>
            <a:off x="545794" y="2571750"/>
            <a:ext cx="3741300" cy="18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600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2"/>
          <p:cNvSpPr txBox="1">
            <a:spLocks noGrp="1"/>
          </p:cNvSpPr>
          <p:nvPr>
            <p:ph type="body" idx="1"/>
          </p:nvPr>
        </p:nvSpPr>
        <p:spPr>
          <a:xfrm>
            <a:off x="4525390" y="761921"/>
            <a:ext cx="4246800" cy="3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400"/>
              <a:buFont typeface="Montserrat"/>
              <a:buNone/>
              <a:defRPr sz="21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8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pic>
        <p:nvPicPr>
          <p:cNvPr id="107" name="Google Shape;107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4853" y="4548109"/>
            <a:ext cx="923457" cy="3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9" name="Google Shape;10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130215" y="2324539"/>
            <a:ext cx="1565814" cy="89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4 - Short text">
  <p:cSld name="Photo 4 - Short text">
    <p:bg>
      <p:bgPr>
        <a:solidFill>
          <a:srgbClr val="332980">
            <a:alpha val="0"/>
          </a:srgbClr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>
            <a:spLocks noGrp="1"/>
          </p:cNvSpPr>
          <p:nvPr>
            <p:ph type="title"/>
          </p:nvPr>
        </p:nvSpPr>
        <p:spPr>
          <a:xfrm>
            <a:off x="4888117" y="5073017"/>
            <a:ext cx="2630700" cy="18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400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3"/>
          <p:cNvSpPr>
            <a:spLocks noGrp="1"/>
          </p:cNvSpPr>
          <p:nvPr>
            <p:ph type="body" idx="1"/>
          </p:nvPr>
        </p:nvSpPr>
        <p:spPr>
          <a:xfrm>
            <a:off x="986431" y="522314"/>
            <a:ext cx="4048500" cy="3972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400"/>
              <a:buFont typeface="Montserrat"/>
              <a:buNone/>
              <a:defRPr sz="21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8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pic>
        <p:nvPicPr>
          <p:cNvPr id="113" name="Google Shape;113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4853" y="4548109"/>
            <a:ext cx="923457" cy="3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5" name="Google Shape;1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5420597" y="2763055"/>
            <a:ext cx="1565814" cy="8958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3"/>
          <p:cNvSpPr txBox="1"/>
          <p:nvPr/>
        </p:nvSpPr>
        <p:spPr>
          <a:xfrm>
            <a:off x="5420597" y="2380445"/>
            <a:ext cx="27528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3F36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2"/>
          </p:nvPr>
        </p:nvSpPr>
        <p:spPr>
          <a:xfrm>
            <a:off x="5319172" y="1877500"/>
            <a:ext cx="2955600" cy="8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 b="0" i="0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 b="0" i="0"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 b="0" i="0"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 b="0" i="0"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3 - Collage">
  <p:cSld name="Photo 3 - Collage">
    <p:bg>
      <p:bgPr>
        <a:solidFill>
          <a:srgbClr val="332980">
            <a:alpha val="0"/>
          </a:srgbClr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>
            <a:spLocks noGrp="1"/>
          </p:cNvSpPr>
          <p:nvPr>
            <p:ph type="body" idx="1"/>
          </p:nvPr>
        </p:nvSpPr>
        <p:spPr>
          <a:xfrm>
            <a:off x="196747" y="206024"/>
            <a:ext cx="4246800" cy="22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400"/>
              <a:buFont typeface="Montserrat"/>
              <a:buNone/>
              <a:defRPr sz="21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8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24"/>
          <p:cNvSpPr txBox="1">
            <a:spLocks noGrp="1"/>
          </p:cNvSpPr>
          <p:nvPr>
            <p:ph type="body" idx="2"/>
          </p:nvPr>
        </p:nvSpPr>
        <p:spPr>
          <a:xfrm>
            <a:off x="196747" y="2698229"/>
            <a:ext cx="4246800" cy="22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400"/>
              <a:buFont typeface="Montserrat"/>
              <a:buNone/>
              <a:defRPr sz="21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8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3"/>
          </p:nvPr>
        </p:nvSpPr>
        <p:spPr>
          <a:xfrm>
            <a:off x="4700295" y="206024"/>
            <a:ext cx="4246800" cy="47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400"/>
              <a:buFont typeface="Montserrat"/>
              <a:buNone/>
              <a:defRPr sz="21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8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2">
  <p:cSld name="Text Slide 2">
    <p:bg>
      <p:bgPr>
        <a:solidFill>
          <a:srgbClr val="332980">
            <a:alpha val="0"/>
          </a:srgbClr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>
            <a:spLocks noGrp="1"/>
          </p:cNvSpPr>
          <p:nvPr>
            <p:ph type="title"/>
          </p:nvPr>
        </p:nvSpPr>
        <p:spPr>
          <a:xfrm>
            <a:off x="324853" y="575950"/>
            <a:ext cx="44040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600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5"/>
          <p:cNvSpPr txBox="1">
            <a:spLocks noGrp="1"/>
          </p:cNvSpPr>
          <p:nvPr>
            <p:ph type="body" idx="1"/>
          </p:nvPr>
        </p:nvSpPr>
        <p:spPr>
          <a:xfrm>
            <a:off x="325041" y="1973911"/>
            <a:ext cx="4404000" cy="25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400"/>
              <a:buFont typeface="Montserrat"/>
              <a:buAutoNum type="arabicPeriod"/>
              <a:defRPr sz="21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8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pic>
        <p:nvPicPr>
          <p:cNvPr id="125" name="Google Shape;125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4853" y="4548109"/>
            <a:ext cx="923457" cy="3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7" name="Google Shape;12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324853" y="1771936"/>
            <a:ext cx="1565814" cy="8958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5"/>
          <p:cNvSpPr txBox="1">
            <a:spLocks noGrp="1"/>
          </p:cNvSpPr>
          <p:nvPr>
            <p:ph type="body" idx="2"/>
          </p:nvPr>
        </p:nvSpPr>
        <p:spPr>
          <a:xfrm>
            <a:off x="5301305" y="0"/>
            <a:ext cx="38427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AutoNum type="arabicPeriod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Montserrat"/>
              <a:buAutoNum type="arabicPeriod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Montserrat"/>
              <a:buAutoNum type="arabicPeriod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Montserrat"/>
              <a:buAutoNum type="arabicPeriod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Montserrat"/>
              <a:buAutoNum type="arabicPeriod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Two Columns">
    <p:bg>
      <p:bgPr>
        <a:solidFill>
          <a:srgbClr val="332980">
            <a:alpha val="0"/>
          </a:srgbClr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>
            <a:spLocks noGrp="1"/>
          </p:cNvSpPr>
          <p:nvPr>
            <p:ph type="title"/>
          </p:nvPr>
        </p:nvSpPr>
        <p:spPr>
          <a:xfrm>
            <a:off x="377071" y="765385"/>
            <a:ext cx="83793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600" b="1" i="0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6"/>
          <p:cNvSpPr txBox="1">
            <a:spLocks noGrp="1"/>
          </p:cNvSpPr>
          <p:nvPr>
            <p:ph type="body" idx="1"/>
          </p:nvPr>
        </p:nvSpPr>
        <p:spPr>
          <a:xfrm>
            <a:off x="377070" y="1540240"/>
            <a:ext cx="4110300" cy="30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500"/>
              <a:buChar char="●"/>
              <a:defRPr sz="21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11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300"/>
              <a:buChar char="○"/>
              <a:defRPr sz="18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2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000"/>
              <a:buChar char="■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2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000"/>
              <a:buChar char="●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857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900"/>
              <a:buChar char="○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2" name="Google Shape;132;p26"/>
          <p:cNvSpPr txBox="1">
            <a:spLocks noGrp="1"/>
          </p:cNvSpPr>
          <p:nvPr>
            <p:ph type="body" idx="2"/>
          </p:nvPr>
        </p:nvSpPr>
        <p:spPr>
          <a:xfrm>
            <a:off x="4646125" y="1540240"/>
            <a:ext cx="4110300" cy="30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500"/>
              <a:buChar char="●"/>
              <a:defRPr sz="21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11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300"/>
              <a:buChar char="○"/>
              <a:defRPr sz="18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2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000"/>
              <a:buChar char="■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2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000"/>
              <a:buChar char="●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857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900"/>
              <a:buChar char="○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pic>
        <p:nvPicPr>
          <p:cNvPr id="133" name="Google Shape;133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7069" y="4548109"/>
            <a:ext cx="923457" cy="3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5" name="Google Shape;135;p26"/>
          <p:cNvPicPr preferRelativeResize="0"/>
          <p:nvPr/>
        </p:nvPicPr>
        <p:blipFill rotWithShape="1">
          <a:blip r:embed="rId3">
            <a:alphaModFix/>
          </a:blip>
          <a:srcRect l="32138" t="-54059"/>
          <a:stretch/>
        </p:blipFill>
        <p:spPr>
          <a:xfrm>
            <a:off x="0" y="1192707"/>
            <a:ext cx="2985223" cy="417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1" y="1400785"/>
            <a:ext cx="2421556" cy="138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1">
  <p:cSld name="Text Slide 1">
    <p:bg>
      <p:bgPr>
        <a:solidFill>
          <a:srgbClr val="332980">
            <a:alpha val="0"/>
          </a:srgbClr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title"/>
          </p:nvPr>
        </p:nvSpPr>
        <p:spPr>
          <a:xfrm>
            <a:off x="324853" y="575950"/>
            <a:ext cx="83970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600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7"/>
          <p:cNvSpPr txBox="1">
            <a:spLocks noGrp="1"/>
          </p:cNvSpPr>
          <p:nvPr>
            <p:ph type="body" idx="1"/>
          </p:nvPr>
        </p:nvSpPr>
        <p:spPr>
          <a:xfrm>
            <a:off x="325041" y="1451372"/>
            <a:ext cx="8396400" cy="30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400"/>
              <a:buFont typeface="Montserrat"/>
              <a:buAutoNum type="arabicPeriod"/>
              <a:defRPr sz="21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8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pic>
        <p:nvPicPr>
          <p:cNvPr id="140" name="Google Shape;140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4853" y="4548109"/>
            <a:ext cx="923457" cy="3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2" name="Google Shape;14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324853" y="1294857"/>
            <a:ext cx="1565814" cy="89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Content">
  <p:cSld name="Image and Content">
    <p:bg>
      <p:bgPr>
        <a:solidFill>
          <a:srgbClr val="332980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>
            <a:spLocks noGrp="1"/>
          </p:cNvSpPr>
          <p:nvPr>
            <p:ph type="title"/>
          </p:nvPr>
        </p:nvSpPr>
        <p:spPr>
          <a:xfrm>
            <a:off x="3261361" y="765385"/>
            <a:ext cx="54951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7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8"/>
          <p:cNvSpPr txBox="1">
            <a:spLocks noGrp="1"/>
          </p:cNvSpPr>
          <p:nvPr>
            <p:ph type="body" idx="1"/>
          </p:nvPr>
        </p:nvSpPr>
        <p:spPr>
          <a:xfrm>
            <a:off x="3261361" y="1540240"/>
            <a:ext cx="5495100" cy="30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 sz="21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11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300"/>
              <a:buChar char="○"/>
              <a:defRPr sz="18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2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2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857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900"/>
              <a:buChar char="○"/>
              <a:defRPr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46" name="Google Shape;146;p28"/>
          <p:cNvSpPr txBox="1">
            <a:spLocks noGrp="1"/>
          </p:cNvSpPr>
          <p:nvPr>
            <p:ph type="body" idx="2"/>
          </p:nvPr>
        </p:nvSpPr>
        <p:spPr>
          <a:xfrm>
            <a:off x="701040" y="0"/>
            <a:ext cx="23622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47" name="Google Shape;147;p2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ext Slide 1">
  <p:cSld name="1_Text Slide 1">
    <p:bg>
      <p:bgPr>
        <a:solidFill>
          <a:srgbClr val="332980">
            <a:alpha val="0"/>
          </a:srgbClr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>
            <a:spLocks noGrp="1"/>
          </p:cNvSpPr>
          <p:nvPr>
            <p:ph type="title"/>
          </p:nvPr>
        </p:nvSpPr>
        <p:spPr>
          <a:xfrm>
            <a:off x="324853" y="575950"/>
            <a:ext cx="83970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600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9"/>
          <p:cNvSpPr txBox="1">
            <a:spLocks noGrp="1"/>
          </p:cNvSpPr>
          <p:nvPr>
            <p:ph type="body" idx="1"/>
          </p:nvPr>
        </p:nvSpPr>
        <p:spPr>
          <a:xfrm>
            <a:off x="325041" y="1451372"/>
            <a:ext cx="4404000" cy="30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400"/>
              <a:buFont typeface="Montserrat"/>
              <a:buAutoNum type="arabicPeriod"/>
              <a:defRPr sz="21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8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Font typeface="Montserrat"/>
              <a:buAutoNum type="arabicPeriod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pic>
        <p:nvPicPr>
          <p:cNvPr id="151" name="Google Shape;151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4853" y="4548109"/>
            <a:ext cx="923457" cy="3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3" name="Google Shape;15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324853" y="1294857"/>
            <a:ext cx="1565814" cy="8958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9"/>
          <p:cNvSpPr txBox="1">
            <a:spLocks noGrp="1"/>
          </p:cNvSpPr>
          <p:nvPr>
            <p:ph type="body" idx="2"/>
          </p:nvPr>
        </p:nvSpPr>
        <p:spPr>
          <a:xfrm>
            <a:off x="5301305" y="1470735"/>
            <a:ext cx="2409900" cy="30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AutoNum type="arabicPeriod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Montserrat"/>
              <a:buAutoNum type="arabicPeriod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Montserrat"/>
              <a:buAutoNum type="arabicPeriod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Montserrat"/>
              <a:buAutoNum type="arabicPeriod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Montserrat"/>
              <a:buAutoNum type="arabicPeriod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bg>
      <p:bgPr>
        <a:solidFill>
          <a:srgbClr val="332980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>
            <a:spLocks noGrp="1"/>
          </p:cNvSpPr>
          <p:nvPr>
            <p:ph type="title"/>
          </p:nvPr>
        </p:nvSpPr>
        <p:spPr>
          <a:xfrm>
            <a:off x="588943" y="51517"/>
            <a:ext cx="8395200" cy="18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6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body" idx="1"/>
          </p:nvPr>
        </p:nvSpPr>
        <p:spPr>
          <a:xfrm>
            <a:off x="588943" y="2462934"/>
            <a:ext cx="4336200" cy="17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pic>
        <p:nvPicPr>
          <p:cNvPr id="158" name="Google Shape;158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1565" y="4410884"/>
            <a:ext cx="1336735" cy="474676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0" name="Google Shape;160;p30"/>
          <p:cNvCxnSpPr/>
          <p:nvPr/>
        </p:nvCxnSpPr>
        <p:spPr>
          <a:xfrm rot="10800000" flipH="1">
            <a:off x="-298918" y="-137732"/>
            <a:ext cx="1383600" cy="1806300"/>
          </a:xfrm>
          <a:prstGeom prst="straightConnector1">
            <a:avLst/>
          </a:prstGeom>
          <a:noFill/>
          <a:ln w="19050" cap="flat" cmpd="sng">
            <a:solidFill>
              <a:srgbClr val="E4B81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1" name="Google Shape;161;p30"/>
          <p:cNvCxnSpPr/>
          <p:nvPr/>
        </p:nvCxnSpPr>
        <p:spPr>
          <a:xfrm rot="10800000" flipH="1">
            <a:off x="-147548" y="-137732"/>
            <a:ext cx="1383600" cy="1806300"/>
          </a:xfrm>
          <a:prstGeom prst="straightConnector1">
            <a:avLst/>
          </a:prstGeom>
          <a:noFill/>
          <a:ln w="19050" cap="flat" cmpd="sng">
            <a:solidFill>
              <a:srgbClr val="E4B81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2" name="Google Shape;162;p30"/>
          <p:cNvCxnSpPr/>
          <p:nvPr/>
        </p:nvCxnSpPr>
        <p:spPr>
          <a:xfrm rot="10800000" flipH="1">
            <a:off x="7830922" y="3553254"/>
            <a:ext cx="1383600" cy="1806300"/>
          </a:xfrm>
          <a:prstGeom prst="straightConnector1">
            <a:avLst/>
          </a:prstGeom>
          <a:noFill/>
          <a:ln w="19050" cap="flat" cmpd="sng">
            <a:solidFill>
              <a:srgbClr val="E4B81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3" name="Google Shape;163;p30"/>
          <p:cNvCxnSpPr/>
          <p:nvPr/>
        </p:nvCxnSpPr>
        <p:spPr>
          <a:xfrm rot="10800000" flipH="1">
            <a:off x="7982292" y="3553254"/>
            <a:ext cx="1383600" cy="1806300"/>
          </a:xfrm>
          <a:prstGeom prst="straightConnector1">
            <a:avLst/>
          </a:prstGeom>
          <a:noFill/>
          <a:ln w="19050" cap="flat" cmpd="sng">
            <a:solidFill>
              <a:srgbClr val="E4B81A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Bold Statement">
    <p:bg>
      <p:bgPr>
        <a:solidFill>
          <a:schemeClr val="accent4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>
            <a:spLocks noGrp="1"/>
          </p:cNvSpPr>
          <p:nvPr>
            <p:ph type="title"/>
          </p:nvPr>
        </p:nvSpPr>
        <p:spPr>
          <a:xfrm>
            <a:off x="1841981" y="1707863"/>
            <a:ext cx="5510700" cy="15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1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6" name="Google Shape;166;p3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7" name="Google Shape;167;p31"/>
          <p:cNvCxnSpPr/>
          <p:nvPr/>
        </p:nvCxnSpPr>
        <p:spPr>
          <a:xfrm rot="10800000" flipH="1">
            <a:off x="-298918" y="-137732"/>
            <a:ext cx="1383600" cy="18063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8" name="Google Shape;168;p31"/>
          <p:cNvCxnSpPr/>
          <p:nvPr/>
        </p:nvCxnSpPr>
        <p:spPr>
          <a:xfrm rot="10800000" flipH="1">
            <a:off x="-147548" y="-137732"/>
            <a:ext cx="1383600" cy="18063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9" name="Google Shape;169;p31"/>
          <p:cNvCxnSpPr/>
          <p:nvPr/>
        </p:nvCxnSpPr>
        <p:spPr>
          <a:xfrm rot="10800000" flipH="1">
            <a:off x="7830922" y="3553254"/>
            <a:ext cx="1383600" cy="18063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0" name="Google Shape;170;p31"/>
          <p:cNvCxnSpPr/>
          <p:nvPr/>
        </p:nvCxnSpPr>
        <p:spPr>
          <a:xfrm rot="10800000" flipH="1">
            <a:off x="7982292" y="3553254"/>
            <a:ext cx="1383600" cy="18063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or Scenario">
  <p:cSld name="Process or Scenario">
    <p:bg>
      <p:bgPr>
        <a:solidFill>
          <a:srgbClr val="332980">
            <a:alpha val="0"/>
          </a:srgbClr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2"/>
          <p:cNvSpPr txBox="1">
            <a:spLocks noGrp="1"/>
          </p:cNvSpPr>
          <p:nvPr>
            <p:ph type="body" idx="1"/>
          </p:nvPr>
        </p:nvSpPr>
        <p:spPr>
          <a:xfrm>
            <a:off x="377070" y="2244512"/>
            <a:ext cx="2391600" cy="23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300"/>
              <a:buChar char="●"/>
              <a:defRPr sz="18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Char char="○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2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000"/>
              <a:buChar char="■"/>
              <a:defRPr sz="1500">
                <a:solidFill>
                  <a:srgbClr val="3F3687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292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000"/>
              <a:buChar char="●"/>
              <a:defRPr sz="1500">
                <a:solidFill>
                  <a:srgbClr val="3F3687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2857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900"/>
              <a:buChar char="○"/>
              <a:defRPr sz="1500">
                <a:solidFill>
                  <a:srgbClr val="3F3687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73" name="Google Shape;173;p32"/>
          <p:cNvSpPr txBox="1">
            <a:spLocks noGrp="1"/>
          </p:cNvSpPr>
          <p:nvPr>
            <p:ph type="title"/>
          </p:nvPr>
        </p:nvSpPr>
        <p:spPr>
          <a:xfrm>
            <a:off x="377070" y="765385"/>
            <a:ext cx="83952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600" b="1" i="0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2"/>
          <p:cNvSpPr>
            <a:spLocks noGrp="1"/>
          </p:cNvSpPr>
          <p:nvPr>
            <p:ph type="dgm" idx="2"/>
          </p:nvPr>
        </p:nvSpPr>
        <p:spPr>
          <a:xfrm>
            <a:off x="0" y="1537097"/>
            <a:ext cx="9144000" cy="5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400"/>
              <a:buFont typeface="Lato"/>
              <a:buNone/>
              <a:defRPr sz="1500" b="1" i="0" u="none" strike="noStrike" cap="none">
                <a:solidFill>
                  <a:srgbClr val="3F3687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5" name="Google Shape;175;p32"/>
          <p:cNvSpPr txBox="1">
            <a:spLocks noGrp="1"/>
          </p:cNvSpPr>
          <p:nvPr>
            <p:ph type="body" idx="3"/>
          </p:nvPr>
        </p:nvSpPr>
        <p:spPr>
          <a:xfrm>
            <a:off x="3376234" y="2244512"/>
            <a:ext cx="2391600" cy="23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300"/>
              <a:buChar char="●"/>
              <a:defRPr sz="18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Char char="○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2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000"/>
              <a:buChar char="■"/>
              <a:defRPr sz="1500">
                <a:solidFill>
                  <a:srgbClr val="3F3687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292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000"/>
              <a:buChar char="●"/>
              <a:defRPr sz="1500">
                <a:solidFill>
                  <a:srgbClr val="3F3687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2857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900"/>
              <a:buChar char="○"/>
              <a:defRPr sz="1500">
                <a:solidFill>
                  <a:srgbClr val="3F3687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body" idx="4"/>
          </p:nvPr>
        </p:nvSpPr>
        <p:spPr>
          <a:xfrm>
            <a:off x="6375397" y="2244512"/>
            <a:ext cx="2391600" cy="23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687"/>
              </a:buClr>
              <a:buSzPts val="1300"/>
              <a:buChar char="●"/>
              <a:defRPr sz="18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100"/>
              <a:buChar char="○"/>
              <a:defRPr sz="1500" b="0" i="0">
                <a:solidFill>
                  <a:srgbClr val="3F368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2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000"/>
              <a:buChar char="■"/>
              <a:defRPr sz="1500">
                <a:solidFill>
                  <a:srgbClr val="3F3687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292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1000"/>
              <a:buChar char="●"/>
              <a:defRPr sz="1500">
                <a:solidFill>
                  <a:srgbClr val="3F3687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2857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F3687"/>
              </a:buClr>
              <a:buSzPts val="900"/>
              <a:buChar char="○"/>
              <a:defRPr sz="1500">
                <a:solidFill>
                  <a:srgbClr val="3F3687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pic>
        <p:nvPicPr>
          <p:cNvPr id="177" name="Google Shape;177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7070" y="4548109"/>
            <a:ext cx="923457" cy="3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rpose or Quotes">
  <p:cSld name="Purpose or Quotes">
    <p:bg>
      <p:bgPr>
        <a:solidFill>
          <a:srgbClr val="332980">
            <a:alpha val="0"/>
          </a:srgbClr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3"/>
          <p:cNvSpPr txBox="1">
            <a:spLocks noGrp="1"/>
          </p:cNvSpPr>
          <p:nvPr>
            <p:ph type="title"/>
          </p:nvPr>
        </p:nvSpPr>
        <p:spPr>
          <a:xfrm>
            <a:off x="377070" y="765385"/>
            <a:ext cx="83952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600" b="1" i="0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3"/>
          <p:cNvSpPr/>
          <p:nvPr/>
        </p:nvSpPr>
        <p:spPr>
          <a:xfrm>
            <a:off x="377070" y="1728996"/>
            <a:ext cx="2579700" cy="23034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9225A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33"/>
          <p:cNvSpPr txBox="1">
            <a:spLocks noGrp="1"/>
          </p:cNvSpPr>
          <p:nvPr>
            <p:ph type="body" idx="1"/>
          </p:nvPr>
        </p:nvSpPr>
        <p:spPr>
          <a:xfrm>
            <a:off x="472678" y="1814513"/>
            <a:ext cx="23946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24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83" name="Google Shape;183;p33"/>
          <p:cNvSpPr/>
          <p:nvPr/>
        </p:nvSpPr>
        <p:spPr>
          <a:xfrm>
            <a:off x="3282042" y="1729911"/>
            <a:ext cx="2579700" cy="23034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9225A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p33"/>
          <p:cNvSpPr txBox="1">
            <a:spLocks noGrp="1"/>
          </p:cNvSpPr>
          <p:nvPr>
            <p:ph type="body" idx="2"/>
          </p:nvPr>
        </p:nvSpPr>
        <p:spPr>
          <a:xfrm>
            <a:off x="3374826" y="1810093"/>
            <a:ext cx="23946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24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85" name="Google Shape;185;p33"/>
          <p:cNvSpPr/>
          <p:nvPr/>
        </p:nvSpPr>
        <p:spPr>
          <a:xfrm>
            <a:off x="6192435" y="1720215"/>
            <a:ext cx="2579700" cy="23121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9225A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33"/>
          <p:cNvSpPr txBox="1">
            <a:spLocks noGrp="1"/>
          </p:cNvSpPr>
          <p:nvPr>
            <p:ph type="body" idx="3"/>
          </p:nvPr>
        </p:nvSpPr>
        <p:spPr>
          <a:xfrm>
            <a:off x="6285218" y="1810093"/>
            <a:ext cx="23946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24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Raleway"/>
              <a:buNone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pic>
        <p:nvPicPr>
          <p:cNvPr id="187" name="Google Shape;187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4853" y="4548109"/>
            <a:ext cx="923457" cy="3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39308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0" name="Google Shape;190;p3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rgbClr val="E6BB2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1" name="Google Shape;191;p34"/>
          <p:cNvSpPr txBox="1">
            <a:spLocks noGrp="1"/>
          </p:cNvSpPr>
          <p:nvPr>
            <p:ph type="body" idx="1"/>
          </p:nvPr>
        </p:nvSpPr>
        <p:spPr>
          <a:xfrm>
            <a:off x="425198" y="735509"/>
            <a:ext cx="6919800" cy="3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 sz="21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11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300"/>
              <a:buChar char="○"/>
              <a:defRPr sz="18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21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857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900"/>
              <a:buChar char="●"/>
              <a:defRPr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857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900"/>
              <a:buChar char="○"/>
              <a:defRPr sz="15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pic>
        <p:nvPicPr>
          <p:cNvPr id="192" name="Google Shape;192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5198" y="4558307"/>
            <a:ext cx="962307" cy="3303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5" name="Google Shape;195;p3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rgbClr val="E6BB2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6" name="Google Shape;196;p3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rgbClr val="E6BB2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7" name="Google Shape;197;p3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30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8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○"/>
              <a:defRPr sz="1200"/>
            </a:lvl2pPr>
            <a:lvl3pPr marL="1371600" lvl="2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■"/>
              <a:defRPr sz="1200"/>
            </a:lvl3pPr>
            <a:lvl4pPr marL="1828800" lvl="3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●"/>
              <a:defRPr sz="1200"/>
            </a:lvl4pPr>
            <a:lvl5pPr marL="2286000" lvl="4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○"/>
              <a:defRPr sz="1200"/>
            </a:lvl5pPr>
            <a:lvl6pPr marL="2743200" lvl="5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■"/>
              <a:defRPr sz="1200"/>
            </a:lvl6pPr>
            <a:lvl7pPr marL="3200400" lvl="6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●"/>
              <a:defRPr sz="1200"/>
            </a:lvl7pPr>
            <a:lvl8pPr marL="3657600" lvl="7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○"/>
              <a:defRPr sz="1200"/>
            </a:lvl8pPr>
            <a:lvl9pPr marL="4114800" lvl="8" indent="-2857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9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9" name="Google Shape;199;p3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8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○"/>
              <a:defRPr sz="1200"/>
            </a:lvl2pPr>
            <a:lvl3pPr marL="1371600" lvl="2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■"/>
              <a:defRPr sz="1200"/>
            </a:lvl3pPr>
            <a:lvl4pPr marL="1828800" lvl="3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●"/>
              <a:defRPr sz="1200"/>
            </a:lvl4pPr>
            <a:lvl5pPr marL="2286000" lvl="4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○"/>
              <a:defRPr sz="1200"/>
            </a:lvl5pPr>
            <a:lvl6pPr marL="2743200" lvl="5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■"/>
              <a:defRPr sz="1200"/>
            </a:lvl6pPr>
            <a:lvl7pPr marL="3200400" lvl="6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●"/>
              <a:defRPr sz="1200"/>
            </a:lvl7pPr>
            <a:lvl8pPr marL="3657600" lvl="7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○"/>
              <a:defRPr sz="1200"/>
            </a:lvl8pPr>
            <a:lvl9pPr marL="4114800" lvl="8" indent="-2857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900"/>
              <a:buChar char="■"/>
              <a:defRPr sz="1200"/>
            </a:lvl9pPr>
          </a:lstStyle>
          <a:p>
            <a:endParaRPr/>
          </a:p>
        </p:txBody>
      </p:sp>
      <p:pic>
        <p:nvPicPr>
          <p:cNvPr id="200" name="Google Shape;200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5198" y="4558307"/>
            <a:ext cx="962307" cy="33034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6"/>
          <p:cNvSpPr txBox="1">
            <a:spLocks noGrp="1"/>
          </p:cNvSpPr>
          <p:nvPr>
            <p:ph type="title"/>
          </p:nvPr>
        </p:nvSpPr>
        <p:spPr>
          <a:xfrm>
            <a:off x="425198" y="706029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1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04" name="Google Shape;204;p36"/>
          <p:cNvSpPr txBox="1">
            <a:spLocks noGrp="1"/>
          </p:cNvSpPr>
          <p:nvPr>
            <p:ph type="body" idx="1"/>
          </p:nvPr>
        </p:nvSpPr>
        <p:spPr>
          <a:xfrm>
            <a:off x="425198" y="1550504"/>
            <a:ext cx="2808000" cy="30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1800" b="0" i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○"/>
              <a:defRPr sz="1200"/>
            </a:lvl2pPr>
            <a:lvl3pPr marL="1371600" lvl="2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■"/>
              <a:defRPr sz="1200"/>
            </a:lvl3pPr>
            <a:lvl4pPr marL="1828800" lvl="3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●"/>
              <a:defRPr sz="1200"/>
            </a:lvl4pPr>
            <a:lvl5pPr marL="2286000" lvl="4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○"/>
              <a:defRPr sz="1200"/>
            </a:lvl5pPr>
            <a:lvl6pPr marL="2743200" lvl="5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■"/>
              <a:defRPr sz="1200"/>
            </a:lvl6pPr>
            <a:lvl7pPr marL="3200400" lvl="6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●"/>
              <a:defRPr sz="1200"/>
            </a:lvl7pPr>
            <a:lvl8pPr marL="3657600" lvl="7" indent="-2857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900"/>
              <a:buChar char="○"/>
              <a:defRPr sz="1200"/>
            </a:lvl8pPr>
            <a:lvl9pPr marL="4114800" lvl="8" indent="-2857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900"/>
              <a:buChar char="■"/>
              <a:defRPr sz="1200"/>
            </a:lvl9pPr>
          </a:lstStyle>
          <a:p>
            <a:endParaRPr/>
          </a:p>
        </p:txBody>
      </p:sp>
      <p:pic>
        <p:nvPicPr>
          <p:cNvPr id="205" name="Google Shape;205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5198" y="4558307"/>
            <a:ext cx="962307" cy="33034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07" name="Google Shape;207;p36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rgbClr val="E6BB2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slideLayout" Target="../slideLayouts/slideLayout31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ftr" idx="11"/>
          </p:nvPr>
        </p:nvSpPr>
        <p:spPr>
          <a:xfrm>
            <a:off x="3028950" y="4718775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8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6373" y="4685512"/>
            <a:ext cx="2102266" cy="30710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Google Shape;8;p1"/>
          <p:cNvCxnSpPr/>
          <p:nvPr/>
        </p:nvCxnSpPr>
        <p:spPr>
          <a:xfrm>
            <a:off x="307648" y="4576274"/>
            <a:ext cx="84987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" name="Google Shape;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07671" y="4626079"/>
            <a:ext cx="1277915" cy="42597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/>
          <p:nvPr/>
        </p:nvSpPr>
        <p:spPr>
          <a:xfrm>
            <a:off x="3594047" y="2581491"/>
            <a:ext cx="2786100" cy="25620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3375" tIns="23375" rIns="23375" bIns="23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4"/>
          <p:cNvSpPr/>
          <p:nvPr/>
        </p:nvSpPr>
        <p:spPr>
          <a:xfrm>
            <a:off x="3594048" y="2581491"/>
            <a:ext cx="2786100" cy="2562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23375" tIns="23375" rIns="23375" bIns="23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4"/>
          <p:cNvSpPr/>
          <p:nvPr/>
        </p:nvSpPr>
        <p:spPr>
          <a:xfrm>
            <a:off x="6380225" y="0"/>
            <a:ext cx="2763900" cy="25815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3375" tIns="23375" rIns="23375" bIns="23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6380225" y="0"/>
            <a:ext cx="2763900" cy="2571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23375" tIns="23375" rIns="23375" bIns="23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4"/>
          <p:cNvSpPr/>
          <p:nvPr/>
        </p:nvSpPr>
        <p:spPr>
          <a:xfrm>
            <a:off x="3594047" y="0"/>
            <a:ext cx="2786100" cy="2581500"/>
          </a:xfrm>
          <a:prstGeom prst="rect">
            <a:avLst/>
          </a:prstGeom>
          <a:solidFill>
            <a:srgbClr val="90CDBE"/>
          </a:solidFill>
          <a:ln>
            <a:noFill/>
          </a:ln>
        </p:spPr>
        <p:txBody>
          <a:bodyPr spcFirstLastPara="1" wrap="square" lIns="23375" tIns="23375" rIns="23375" bIns="23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4"/>
          <p:cNvSpPr/>
          <p:nvPr/>
        </p:nvSpPr>
        <p:spPr>
          <a:xfrm>
            <a:off x="806824" y="0"/>
            <a:ext cx="2786100" cy="2581500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3375" tIns="23375" rIns="23375" bIns="23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4"/>
          <p:cNvSpPr/>
          <p:nvPr/>
        </p:nvSpPr>
        <p:spPr>
          <a:xfrm>
            <a:off x="807861" y="0"/>
            <a:ext cx="2786100" cy="2581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23375" tIns="23375" rIns="23375" bIns="23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4"/>
          <p:cNvSpPr/>
          <p:nvPr/>
        </p:nvSpPr>
        <p:spPr>
          <a:xfrm>
            <a:off x="807861" y="2581491"/>
            <a:ext cx="2786100" cy="2562000"/>
          </a:xfrm>
          <a:prstGeom prst="rect">
            <a:avLst/>
          </a:prstGeom>
          <a:solidFill>
            <a:srgbClr val="167C82"/>
          </a:solidFill>
          <a:ln>
            <a:noFill/>
          </a:ln>
        </p:spPr>
        <p:txBody>
          <a:bodyPr spcFirstLastPara="1" wrap="square" lIns="23375" tIns="23375" rIns="23375" bIns="23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4"/>
          <p:cNvSpPr/>
          <p:nvPr/>
        </p:nvSpPr>
        <p:spPr>
          <a:xfrm>
            <a:off x="6357814" y="2581493"/>
            <a:ext cx="2786184" cy="256203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174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11AEAA"/>
          </a:solidFill>
          <a:ln>
            <a:noFill/>
          </a:ln>
        </p:spPr>
        <p:txBody>
          <a:bodyPr spcFirstLastPara="1" wrap="square" lIns="23375" tIns="23375" rIns="23375" bIns="23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3100"/>
              <a:buFont typeface="Helvetica Neue"/>
              <a:buNone/>
              <a:defRPr sz="3100" b="1" i="0" u="none" strike="noStrike" cap="none">
                <a:solidFill>
                  <a:srgbClr val="1A9E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3100"/>
              <a:buFont typeface="Helvetica Neue"/>
              <a:buNone/>
              <a:defRPr sz="3100" b="1" i="0" u="none" strike="noStrike" cap="none">
                <a:solidFill>
                  <a:srgbClr val="1A9E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3100"/>
              <a:buFont typeface="Helvetica Neue"/>
              <a:buNone/>
              <a:defRPr sz="3100" b="1" i="0" u="none" strike="noStrike" cap="none">
                <a:solidFill>
                  <a:srgbClr val="1A9E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3100"/>
              <a:buFont typeface="Helvetica Neue"/>
              <a:buNone/>
              <a:defRPr sz="3100" b="1" i="0" u="none" strike="noStrike" cap="none">
                <a:solidFill>
                  <a:srgbClr val="1A9E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3100"/>
              <a:buFont typeface="Helvetica Neue"/>
              <a:buNone/>
              <a:defRPr sz="3100" b="1" i="0" u="none" strike="noStrike" cap="none">
                <a:solidFill>
                  <a:srgbClr val="1A9E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3100"/>
              <a:buFont typeface="Helvetica Neue"/>
              <a:buNone/>
              <a:defRPr sz="3100" b="1" i="0" u="none" strike="noStrike" cap="none">
                <a:solidFill>
                  <a:srgbClr val="1A9E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3100"/>
              <a:buFont typeface="Helvetica Neue"/>
              <a:buNone/>
              <a:defRPr sz="3100" b="1" i="0" u="none" strike="noStrike" cap="none">
                <a:solidFill>
                  <a:srgbClr val="1A9E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3100"/>
              <a:buFont typeface="Helvetica Neue"/>
              <a:buNone/>
              <a:defRPr sz="3100" b="1" i="0" u="none" strike="noStrike" cap="none">
                <a:solidFill>
                  <a:srgbClr val="1A9E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9ED7"/>
              </a:buClr>
              <a:buSzPts val="3100"/>
              <a:buFont typeface="Helvetica Neue"/>
              <a:buNone/>
              <a:defRPr sz="3100" b="1" i="0" u="none" strike="noStrike" cap="none">
                <a:solidFill>
                  <a:srgbClr val="1A9ED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542531" y="4783456"/>
            <a:ext cx="144300" cy="1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Helvetica Neue"/>
              <a:buNone/>
              <a:defRPr sz="9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ftr" idx="11"/>
          </p:nvPr>
        </p:nvSpPr>
        <p:spPr>
          <a:xfrm>
            <a:off x="3028950" y="4718775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entury Gothic"/>
              <a:buNone/>
              <a:defRPr sz="75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7" name="Google Shape;4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374" y="4685512"/>
            <a:ext cx="2102266" cy="30710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" name="Google Shape;48;p10"/>
          <p:cNvCxnSpPr/>
          <p:nvPr/>
        </p:nvCxnSpPr>
        <p:spPr>
          <a:xfrm>
            <a:off x="307649" y="4576274"/>
            <a:ext cx="8498792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9" name="Google Shape;49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9244" y="4600219"/>
            <a:ext cx="1177200" cy="3924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/>
        </p:nvSpPr>
        <p:spPr>
          <a:xfrm>
            <a:off x="609600" y="4686300"/>
            <a:ext cx="1981200" cy="2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2"/>
          <p:cNvSpPr txBox="1"/>
          <p:nvPr/>
        </p:nvSpPr>
        <p:spPr>
          <a:xfrm>
            <a:off x="381000" y="4800600"/>
            <a:ext cx="13098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7D"/>
              </a:buClr>
              <a:buSzPts val="1200"/>
              <a:buFont typeface="Arial"/>
              <a:buChar char="▪"/>
            </a:pPr>
            <a:r>
              <a:rPr lang="en-US" sz="1200" b="0" i="0" u="none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www.hr-xml.org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2"/>
          <p:cNvSpPr txBox="1"/>
          <p:nvPr/>
        </p:nvSpPr>
        <p:spPr>
          <a:xfrm>
            <a:off x="8153400" y="4857750"/>
            <a:ext cx="6096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hlink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" name="Google Shape;56;p12"/>
          <p:cNvPicPr preferRelativeResize="0"/>
          <p:nvPr/>
        </p:nvPicPr>
        <p:blipFill rotWithShape="1">
          <a:blip r:embed="rId4">
            <a:alphaModFix/>
          </a:blip>
          <a:srcRect l="5882" r="31932" b="47303"/>
          <a:stretch/>
        </p:blipFill>
        <p:spPr>
          <a:xfrm>
            <a:off x="0" y="171450"/>
            <a:ext cx="9144000" cy="502919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2"/>
          <p:cNvSpPr txBox="1"/>
          <p:nvPr/>
        </p:nvSpPr>
        <p:spPr>
          <a:xfrm>
            <a:off x="2590800" y="114300"/>
            <a:ext cx="3810000" cy="571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2"/>
          <p:cNvSpPr txBox="1"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body" idx="1"/>
          </p:nvPr>
        </p:nvSpPr>
        <p:spPr>
          <a:xfrm>
            <a:off x="457200" y="1485900"/>
            <a:ext cx="8229600" cy="29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2980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75557" y="597384"/>
            <a:ext cx="83463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sz="23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sz="23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sz="23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sz="23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sz="23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sz="23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sz="23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sz="23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Raleway"/>
              <a:buNone/>
              <a:defRPr sz="23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75557" y="1595776"/>
            <a:ext cx="83562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7" r:id="rId20"/>
    <p:sldLayoutId id="2147483678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streamtext.net/player?event=CFI-SPRA-MS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jpg"/><Relationship Id="rId4" Type="http://schemas.openxmlformats.org/officeDocument/2006/relationships/image" Target="../media/image17.jp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ate.it/p/Kr3TlR17879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hyperlink" Target="https://bit.ly/313HQUB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hyperlink" Target="https://bit.ly/2QybxqR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37"/>
          <p:cNvPicPr preferRelativeResize="0"/>
          <p:nvPr/>
        </p:nvPicPr>
        <p:blipFill rotWithShape="1">
          <a:blip r:embed="rId3">
            <a:alphaModFix/>
          </a:blip>
          <a:srcRect l="36368" r="28615"/>
          <a:stretch/>
        </p:blipFill>
        <p:spPr>
          <a:xfrm>
            <a:off x="82400" y="0"/>
            <a:ext cx="23554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7"/>
          <p:cNvSpPr txBox="1">
            <a:spLocks noGrp="1"/>
          </p:cNvSpPr>
          <p:nvPr>
            <p:ph type="title"/>
          </p:nvPr>
        </p:nvSpPr>
        <p:spPr>
          <a:xfrm>
            <a:off x="2703431" y="518213"/>
            <a:ext cx="6601800" cy="12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-US"/>
              <a:t>Apples, Oranges &amp; Employment Data: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-US"/>
              <a:t>Toward Standardization and Better Data Quality  </a:t>
            </a:r>
            <a:endParaRPr/>
          </a:p>
        </p:txBody>
      </p:sp>
      <p:sp>
        <p:nvSpPr>
          <p:cNvPr id="214" name="Google Shape;214;p37"/>
          <p:cNvSpPr txBox="1">
            <a:spLocks noGrp="1"/>
          </p:cNvSpPr>
          <p:nvPr>
            <p:ph type="subTitle" idx="1"/>
          </p:nvPr>
        </p:nvSpPr>
        <p:spPr>
          <a:xfrm>
            <a:off x="2627225" y="2790562"/>
            <a:ext cx="56085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3429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 sz="1500"/>
              <a:t>The WDQI Technical Assistance Team &amp; Guests</a:t>
            </a:r>
            <a:endParaRPr sz="1500"/>
          </a:p>
          <a:p>
            <a:pPr marL="3429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 sz="1500"/>
              <a:t>October 15th, 2020</a:t>
            </a:r>
            <a:endParaRPr sz="1500"/>
          </a:p>
        </p:txBody>
      </p:sp>
      <p:pic>
        <p:nvPicPr>
          <p:cNvPr id="215" name="Google Shape;215;p37" descr="Social Policy Research Analysts Logo"/>
          <p:cNvPicPr preferRelativeResize="0"/>
          <p:nvPr/>
        </p:nvPicPr>
        <p:blipFill rotWithShape="1">
          <a:blip r:embed="rId4">
            <a:alphaModFix amt="77000"/>
          </a:blip>
          <a:srcRect/>
          <a:stretch/>
        </p:blipFill>
        <p:spPr>
          <a:xfrm>
            <a:off x="2852493" y="4583874"/>
            <a:ext cx="939718" cy="3913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37"/>
          <p:cNvCxnSpPr/>
          <p:nvPr/>
        </p:nvCxnSpPr>
        <p:spPr>
          <a:xfrm>
            <a:off x="2532525" y="-3487"/>
            <a:ext cx="0" cy="5150400"/>
          </a:xfrm>
          <a:prstGeom prst="straightConnector1">
            <a:avLst/>
          </a:prstGeom>
          <a:noFill/>
          <a:ln w="28575" cap="flat" cmpd="sng">
            <a:solidFill>
              <a:srgbClr val="E4B81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17" name="Google Shape;217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9544" y="4639331"/>
            <a:ext cx="1563282" cy="391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8"/>
          <p:cNvSpPr txBox="1">
            <a:spLocks noGrp="1"/>
          </p:cNvSpPr>
          <p:nvPr>
            <p:ph type="title"/>
          </p:nvPr>
        </p:nvSpPr>
        <p:spPr>
          <a:xfrm>
            <a:off x="1719076" y="829407"/>
            <a:ext cx="5608500" cy="12324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/>
              <a:t>Here’s how to access live caption updates.</a:t>
            </a:r>
            <a:r>
              <a:rPr lang="en-US"/>
              <a:t> </a:t>
            </a:r>
            <a:endParaRPr/>
          </a:p>
        </p:txBody>
      </p:sp>
      <p:sp>
        <p:nvSpPr>
          <p:cNvPr id="223" name="Google Shape;223;p38"/>
          <p:cNvSpPr txBox="1">
            <a:spLocks noGrp="1"/>
          </p:cNvSpPr>
          <p:nvPr>
            <p:ph type="subTitle" idx="1"/>
          </p:nvPr>
        </p:nvSpPr>
        <p:spPr>
          <a:xfrm>
            <a:off x="3092201" y="3672070"/>
            <a:ext cx="5608500" cy="723300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id="224" name="Google Shape;22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900" y="2428275"/>
            <a:ext cx="2857500" cy="138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8"/>
          <p:cNvSpPr txBox="1"/>
          <p:nvPr/>
        </p:nvSpPr>
        <p:spPr>
          <a:xfrm>
            <a:off x="4028325" y="2397925"/>
            <a:ext cx="42558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https://www.streamtext.net/player?event=CFI-SPRA-MS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9"/>
          <p:cNvSpPr txBox="1">
            <a:spLocks noGrp="1"/>
          </p:cNvSpPr>
          <p:nvPr>
            <p:ph type="title"/>
          </p:nvPr>
        </p:nvSpPr>
        <p:spPr>
          <a:xfrm>
            <a:off x="1103288" y="76050"/>
            <a:ext cx="8395200" cy="1091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WDQI TA Team</a:t>
            </a:r>
            <a:endParaRPr/>
          </a:p>
        </p:txBody>
      </p:sp>
      <p:sp>
        <p:nvSpPr>
          <p:cNvPr id="231" name="Google Shape;231;p39"/>
          <p:cNvSpPr/>
          <p:nvPr/>
        </p:nvSpPr>
        <p:spPr>
          <a:xfrm>
            <a:off x="5622408" y="2221594"/>
            <a:ext cx="2035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Caitlin Grey</a:t>
            </a:r>
            <a:endParaRPr sz="1100">
              <a:solidFill>
                <a:srgbClr val="FFFFF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SPR 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232" name="Google Shape;232;p39"/>
          <p:cNvSpPr/>
          <p:nvPr/>
        </p:nvSpPr>
        <p:spPr>
          <a:xfrm>
            <a:off x="1175011" y="3095884"/>
            <a:ext cx="19953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Toquir Ahmed </a:t>
            </a:r>
            <a:endParaRPr sz="1100">
              <a:solidFill>
                <a:srgbClr val="FFFFF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USDOL 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233" name="Google Shape;233;p39"/>
          <p:cNvSpPr/>
          <p:nvPr/>
        </p:nvSpPr>
        <p:spPr>
          <a:xfrm>
            <a:off x="2783136" y="2221598"/>
            <a:ext cx="1717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Kristin Wolff</a:t>
            </a:r>
            <a:endParaRPr sz="1100">
              <a:solidFill>
                <a:srgbClr val="FFFFF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SPR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234" name="Google Shape;234;p39"/>
          <p:cNvSpPr/>
          <p:nvPr/>
        </p:nvSpPr>
        <p:spPr>
          <a:xfrm>
            <a:off x="5622410" y="3987467"/>
            <a:ext cx="2081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Samantha Levy</a:t>
            </a:r>
            <a:b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BrightHive</a:t>
            </a:r>
            <a:endParaRPr sz="14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39"/>
          <p:cNvSpPr/>
          <p:nvPr/>
        </p:nvSpPr>
        <p:spPr>
          <a:xfrm>
            <a:off x="4159996" y="2221606"/>
            <a:ext cx="1717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Maureen Sarver </a:t>
            </a:r>
            <a:endParaRPr sz="1100">
              <a:solidFill>
                <a:srgbClr val="FFFFF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SPR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236" name="Google Shape;236;p39"/>
          <p:cNvSpPr/>
          <p:nvPr/>
        </p:nvSpPr>
        <p:spPr>
          <a:xfrm>
            <a:off x="4159996" y="3987487"/>
            <a:ext cx="1717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Natalie Evans </a:t>
            </a:r>
            <a:b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Harris</a:t>
            </a:r>
            <a:endParaRPr sz="1100">
              <a:solidFill>
                <a:srgbClr val="FFFFF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BrightHive</a:t>
            </a:r>
            <a:endParaRPr sz="14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39"/>
          <p:cNvPicPr preferRelativeResize="0"/>
          <p:nvPr/>
        </p:nvPicPr>
        <p:blipFill rotWithShape="1">
          <a:blip r:embed="rId3">
            <a:alphaModFix/>
          </a:blip>
          <a:srcRect l="11876" r="5533"/>
          <a:stretch/>
        </p:blipFill>
        <p:spPr>
          <a:xfrm>
            <a:off x="4236188" y="2738613"/>
            <a:ext cx="1099124" cy="1243600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8" name="Google Shape;238;p39"/>
          <p:cNvPicPr preferRelativeResize="0"/>
          <p:nvPr/>
        </p:nvPicPr>
        <p:blipFill rotWithShape="1">
          <a:blip r:embed="rId4">
            <a:alphaModFix/>
          </a:blip>
          <a:srcRect l="11559"/>
          <a:stretch/>
        </p:blipFill>
        <p:spPr>
          <a:xfrm>
            <a:off x="5697475" y="2739050"/>
            <a:ext cx="1099124" cy="1242752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9" name="Google Shape;239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65891" y="987606"/>
            <a:ext cx="1095097" cy="1243584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0" name="Google Shape;240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50100" y="987650"/>
            <a:ext cx="1071300" cy="1243500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1" name="Google Shape;241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09056" y="4500694"/>
            <a:ext cx="1563282" cy="391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9"/>
          <p:cNvPicPr preferRelativeResize="0"/>
          <p:nvPr/>
        </p:nvPicPr>
        <p:blipFill rotWithShape="1">
          <a:blip r:embed="rId8">
            <a:alphaModFix/>
          </a:blip>
          <a:srcRect l="23047" r="25929"/>
          <a:stretch/>
        </p:blipFill>
        <p:spPr>
          <a:xfrm>
            <a:off x="5697487" y="988025"/>
            <a:ext cx="1099101" cy="1242750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43" name="Google Shape;243;p39"/>
          <p:cNvSpPr/>
          <p:nvPr/>
        </p:nvSpPr>
        <p:spPr>
          <a:xfrm>
            <a:off x="2783134" y="3987481"/>
            <a:ext cx="1717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Katie Mehin</a:t>
            </a:r>
            <a:endParaRPr sz="1100">
              <a:solidFill>
                <a:srgbClr val="FFFFF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BrightHive</a:t>
            </a:r>
            <a:endParaRPr sz="1100">
              <a:solidFill>
                <a:srgbClr val="FFFFFF"/>
              </a:solidFill>
            </a:endParaRPr>
          </a:p>
        </p:txBody>
      </p:sp>
      <p:pic>
        <p:nvPicPr>
          <p:cNvPr id="244" name="Google Shape;244;p39"/>
          <p:cNvPicPr preferRelativeResize="0"/>
          <p:nvPr/>
        </p:nvPicPr>
        <p:blipFill rotWithShape="1">
          <a:blip r:embed="rId9">
            <a:alphaModFix/>
          </a:blip>
          <a:srcRect t="5979" r="14886"/>
          <a:stretch/>
        </p:blipFill>
        <p:spPr>
          <a:xfrm>
            <a:off x="1237275" y="1836050"/>
            <a:ext cx="1099125" cy="1242750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5" name="Google Shape;245;p39"/>
          <p:cNvPicPr preferRelativeResize="0"/>
          <p:nvPr/>
        </p:nvPicPr>
        <p:blipFill rotWithShape="1">
          <a:blip r:embed="rId10">
            <a:alphaModFix/>
          </a:blip>
          <a:srcRect t="6468" b="6476"/>
          <a:stretch/>
        </p:blipFill>
        <p:spPr>
          <a:xfrm>
            <a:off x="2877788" y="2738675"/>
            <a:ext cx="1071300" cy="1243500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6" name="Google Shape;246;p39"/>
          <p:cNvPicPr preferRelativeResize="0"/>
          <p:nvPr/>
        </p:nvPicPr>
        <p:blipFill rotWithShape="1">
          <a:blip r:embed="rId11">
            <a:alphaModFix/>
          </a:blip>
          <a:srcRect l="19992" t="5122" r="7464" b="42505"/>
          <a:stretch/>
        </p:blipFill>
        <p:spPr>
          <a:xfrm>
            <a:off x="2839200" y="2744150"/>
            <a:ext cx="1148484" cy="1243600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0"/>
          <p:cNvSpPr txBox="1">
            <a:spLocks noGrp="1"/>
          </p:cNvSpPr>
          <p:nvPr>
            <p:ph type="body" idx="1"/>
          </p:nvPr>
        </p:nvSpPr>
        <p:spPr>
          <a:xfrm>
            <a:off x="4525390" y="761921"/>
            <a:ext cx="4246800" cy="37863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en-US"/>
              <a:t>The 2020 SLDS Best Practices Conference will convene virtually November 18-19. (</a:t>
            </a:r>
            <a:r>
              <a:rPr lang="en-US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Making Better Work</a:t>
            </a:r>
            <a:r>
              <a:rPr lang="en-US"/>
              <a:t>)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Char char="●"/>
            </a:pPr>
            <a:r>
              <a:rPr lang="en-US"/>
              <a:t>Add your announcements in chat</a:t>
            </a:r>
            <a:endParaRPr/>
          </a:p>
        </p:txBody>
      </p:sp>
      <p:sp>
        <p:nvSpPr>
          <p:cNvPr id="252" name="Google Shape;252;p40"/>
          <p:cNvSpPr txBox="1">
            <a:spLocks noGrp="1"/>
          </p:cNvSpPr>
          <p:nvPr>
            <p:ph type="title"/>
          </p:nvPr>
        </p:nvSpPr>
        <p:spPr>
          <a:xfrm>
            <a:off x="545794" y="2571750"/>
            <a:ext cx="3741300" cy="1818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News &amp; Announcements</a:t>
            </a:r>
            <a:endParaRPr sz="3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1"/>
          <p:cNvSpPr txBox="1">
            <a:spLocks noGrp="1"/>
          </p:cNvSpPr>
          <p:nvPr>
            <p:ph type="title"/>
          </p:nvPr>
        </p:nvSpPr>
        <p:spPr>
          <a:xfrm>
            <a:off x="545794" y="2571750"/>
            <a:ext cx="3741300" cy="1818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 Ideas in WDQI</a:t>
            </a:r>
            <a:endParaRPr/>
          </a:p>
        </p:txBody>
      </p:sp>
      <p:sp>
        <p:nvSpPr>
          <p:cNvPr id="258" name="Google Shape;258;p41"/>
          <p:cNvSpPr txBox="1">
            <a:spLocks noGrp="1"/>
          </p:cNvSpPr>
          <p:nvPr>
            <p:ph type="body" idx="1"/>
          </p:nvPr>
        </p:nvSpPr>
        <p:spPr>
          <a:xfrm>
            <a:off x="3625175" y="761925"/>
            <a:ext cx="5146800" cy="40992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Improve the quality of workforce data, especially UI wage record data 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/>
              <a:t>Add data elements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/>
              <a:t>Improve data validity and reliability (e.g., location, occupation, etc.)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Improve reporting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Link data from one source to data from another source 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/>
              <a:t>In the moment</a:t>
            </a:r>
            <a:endParaRPr/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/>
              <a:t>Over time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0025" y="697225"/>
            <a:ext cx="4790426" cy="3592827"/>
          </a:xfrm>
          <a:prstGeom prst="rect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4" name="Google Shape;264;p42"/>
          <p:cNvSpPr txBox="1">
            <a:spLocks noGrp="1"/>
          </p:cNvSpPr>
          <p:nvPr>
            <p:ph type="subTitle" idx="1"/>
          </p:nvPr>
        </p:nvSpPr>
        <p:spPr>
          <a:xfrm>
            <a:off x="561675" y="1469775"/>
            <a:ext cx="3028200" cy="1874400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Standards can help. (They can cut down on waste too.)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3"/>
          <p:cNvSpPr txBox="1">
            <a:spLocks noGrp="1"/>
          </p:cNvSpPr>
          <p:nvPr>
            <p:ph type="title"/>
          </p:nvPr>
        </p:nvSpPr>
        <p:spPr>
          <a:xfrm>
            <a:off x="1103288" y="76050"/>
            <a:ext cx="8395200" cy="1091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Special Guests </a:t>
            </a:r>
            <a:endParaRPr/>
          </a:p>
        </p:txBody>
      </p:sp>
      <p:sp>
        <p:nvSpPr>
          <p:cNvPr id="270" name="Google Shape;270;p43"/>
          <p:cNvSpPr/>
          <p:nvPr/>
        </p:nvSpPr>
        <p:spPr>
          <a:xfrm>
            <a:off x="5586458" y="3099144"/>
            <a:ext cx="2035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Steve Saxton</a:t>
            </a:r>
            <a:endParaRPr sz="1100">
              <a:solidFill>
                <a:srgbClr val="FFFFF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Consultant</a:t>
            </a:r>
            <a:endParaRPr sz="1100">
              <a:solidFill>
                <a:srgbClr val="FFFFFF"/>
              </a:solidFill>
            </a:endParaRPr>
          </a:p>
        </p:txBody>
      </p:sp>
      <p:sp>
        <p:nvSpPr>
          <p:cNvPr id="271" name="Google Shape;271;p43"/>
          <p:cNvSpPr/>
          <p:nvPr/>
        </p:nvSpPr>
        <p:spPr>
          <a:xfrm>
            <a:off x="3291777" y="3099150"/>
            <a:ext cx="1824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Josh Westfall</a:t>
            </a:r>
            <a:endParaRPr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U.S. Chamber of Commerce Foundation</a:t>
            </a: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>
              <a:solidFill>
                <a:srgbClr val="FFFFFF"/>
              </a:solidFill>
            </a:endParaRPr>
          </a:p>
        </p:txBody>
      </p:sp>
      <p:pic>
        <p:nvPicPr>
          <p:cNvPr id="272" name="Google Shape;27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9056" y="4500694"/>
            <a:ext cx="1563282" cy="391332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43"/>
          <p:cNvSpPr/>
          <p:nvPr/>
        </p:nvSpPr>
        <p:spPr>
          <a:xfrm>
            <a:off x="1103309" y="3099156"/>
            <a:ext cx="1717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Bob Sheets</a:t>
            </a:r>
            <a:endParaRPr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Consultant</a:t>
            </a: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</a:endParaRPr>
          </a:p>
        </p:txBody>
      </p:sp>
      <p:pic>
        <p:nvPicPr>
          <p:cNvPr id="274" name="Google Shape;274;p43"/>
          <p:cNvPicPr preferRelativeResize="0"/>
          <p:nvPr/>
        </p:nvPicPr>
        <p:blipFill rotWithShape="1">
          <a:blip r:embed="rId4">
            <a:alphaModFix/>
          </a:blip>
          <a:srcRect t="6468" b="6476"/>
          <a:stretch/>
        </p:blipFill>
        <p:spPr>
          <a:xfrm>
            <a:off x="3372338" y="1783200"/>
            <a:ext cx="1071300" cy="1243500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5" name="Google Shape;275;p43"/>
          <p:cNvPicPr preferRelativeResize="0"/>
          <p:nvPr/>
        </p:nvPicPr>
        <p:blipFill rotWithShape="1">
          <a:blip r:embed="rId4">
            <a:alphaModFix/>
          </a:blip>
          <a:srcRect t="6468" b="6476"/>
          <a:stretch/>
        </p:blipFill>
        <p:spPr>
          <a:xfrm>
            <a:off x="5585313" y="1783200"/>
            <a:ext cx="1071300" cy="1243500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6" name="Google Shape;276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2350" y="1765400"/>
            <a:ext cx="1071296" cy="1261295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7" name="Google Shape;277;p43"/>
          <p:cNvPicPr preferRelativeResize="0"/>
          <p:nvPr/>
        </p:nvPicPr>
        <p:blipFill rotWithShape="1">
          <a:blip r:embed="rId6">
            <a:alphaModFix/>
          </a:blip>
          <a:srcRect l="5069" r="4726"/>
          <a:stretch/>
        </p:blipFill>
        <p:spPr>
          <a:xfrm>
            <a:off x="1263875" y="1765400"/>
            <a:ext cx="1069848" cy="1261300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8" name="Google Shape;278;p43"/>
          <p:cNvPicPr preferRelativeResize="0"/>
          <p:nvPr/>
        </p:nvPicPr>
        <p:blipFill rotWithShape="1">
          <a:blip r:embed="rId7">
            <a:alphaModFix/>
          </a:blip>
          <a:srcRect b="4104"/>
          <a:stretch/>
        </p:blipFill>
        <p:spPr>
          <a:xfrm>
            <a:off x="5585325" y="1765113"/>
            <a:ext cx="1071300" cy="1261872"/>
          </a:xfrm>
          <a:prstGeom prst="rect">
            <a:avLst/>
          </a:prstGeom>
          <a:noFill/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Google Shape;285;p44"/>
          <p:cNvPicPr preferRelativeResize="0"/>
          <p:nvPr/>
        </p:nvPicPr>
        <p:blipFill rotWithShape="1">
          <a:blip r:embed="rId3">
            <a:alphaModFix/>
          </a:blip>
          <a:srcRect t="-1701" r="-573" b="11171"/>
          <a:stretch/>
        </p:blipFill>
        <p:spPr>
          <a:xfrm>
            <a:off x="30593" y="1384809"/>
            <a:ext cx="9113403" cy="375869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44"/>
          <p:cNvSpPr txBox="1"/>
          <p:nvPr/>
        </p:nvSpPr>
        <p:spPr>
          <a:xfrm>
            <a:off x="457825" y="976350"/>
            <a:ext cx="7056000" cy="31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00" tIns="34300" rIns="68600" bIns="3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EMPLOYMENT AND EARNINGS </a:t>
            </a:r>
            <a:endParaRPr sz="30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RECORDS STANDARDS</a:t>
            </a:r>
            <a:endParaRPr sz="30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30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WDQI Briefing</a:t>
            </a:r>
            <a:endParaRPr sz="1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6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8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7" name="Google Shape;287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80450" y="246225"/>
            <a:ext cx="2323301" cy="514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5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" name="Google Shape;293;p45"/>
          <p:cNvSpPr txBox="1"/>
          <p:nvPr/>
        </p:nvSpPr>
        <p:spPr>
          <a:xfrm>
            <a:off x="318060" y="202002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Meeting Objectives</a:t>
            </a:r>
            <a:endParaRPr sz="2600" b="1" i="0" u="none" strike="noStrike" cap="none">
              <a:solidFill>
                <a:srgbClr val="9999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4" name="Google Shape;294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5"/>
          <p:cNvSpPr/>
          <p:nvPr/>
        </p:nvSpPr>
        <p:spPr>
          <a:xfrm>
            <a:off x="456200" y="677700"/>
            <a:ext cx="7959300" cy="3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23375" rIns="46750" bIns="233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279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●"/>
            </a:pPr>
            <a:r>
              <a:rPr lang="en-US" sz="1800">
                <a:latin typeface="Century Gothic"/>
                <a:ea typeface="Century Gothic"/>
                <a:cs typeface="Century Gothic"/>
                <a:sym typeface="Century Gothic"/>
              </a:rPr>
              <a:t>Provide an overview of the T3 Network’s Employment and Earnings Records Standards Project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279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Century Gothic"/>
              <a:buChar char="●"/>
            </a:pPr>
            <a:r>
              <a:rPr lang="en-US" sz="1800">
                <a:latin typeface="Century Gothic"/>
                <a:ea typeface="Century Gothic"/>
                <a:cs typeface="Century Gothic"/>
                <a:sym typeface="Century Gothic"/>
              </a:rPr>
              <a:t>Provide opportunities for states to review the data standards and explore their use in UI wage record enhancement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279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●"/>
            </a:pPr>
            <a:r>
              <a:rPr lang="en-US" sz="1800">
                <a:latin typeface="Century Gothic"/>
                <a:ea typeface="Century Gothic"/>
                <a:cs typeface="Century Gothic"/>
                <a:sym typeface="Century Gothic"/>
              </a:rPr>
              <a:t>Consider future state engagement to design a consistent approach to enhancing UI wage records</a:t>
            </a:r>
            <a:endParaRPr sz="180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165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1651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6" name="Google Shape;296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7" name="Google Shape;297;p45"/>
          <p:cNvGrpSpPr/>
          <p:nvPr/>
        </p:nvGrpSpPr>
        <p:grpSpPr>
          <a:xfrm>
            <a:off x="285750" y="0"/>
            <a:ext cx="8858250" cy="742950"/>
            <a:chOff x="381000" y="0"/>
            <a:chExt cx="11811000" cy="990600"/>
          </a:xfrm>
        </p:grpSpPr>
        <p:cxnSp>
          <p:nvCxnSpPr>
            <p:cNvPr id="298" name="Google Shape;298;p45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99" name="Google Shape;299;p45"/>
            <p:cNvSpPr/>
            <p:nvPr/>
          </p:nvSpPr>
          <p:spPr>
            <a:xfrm>
              <a:off x="7116793" y="800100"/>
              <a:ext cx="5075100" cy="1905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0" name="Google Shape;300;p45"/>
            <p:cNvPicPr preferRelativeResize="0"/>
            <p:nvPr/>
          </p:nvPicPr>
          <p:blipFill rotWithShape="1">
            <a:blip r:embed="rId5">
              <a:alphaModFix/>
            </a:blip>
            <a:srcRect l="33029" t="41784" r="18006" b="36925"/>
            <a:stretch/>
          </p:blipFill>
          <p:spPr>
            <a:xfrm>
              <a:off x="7267575" y="0"/>
              <a:ext cx="4924425" cy="9810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1" name="Google Shape;301;p45"/>
          <p:cNvSpPr txBox="1"/>
          <p:nvPr/>
        </p:nvSpPr>
        <p:spPr>
          <a:xfrm>
            <a:off x="7721975" y="4601000"/>
            <a:ext cx="12402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2" name="Google Shape;302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6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8" name="Google Shape;308;p46"/>
          <p:cNvSpPr txBox="1"/>
          <p:nvPr/>
        </p:nvSpPr>
        <p:spPr>
          <a:xfrm>
            <a:off x="318060" y="202002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 i="0" u="none" strike="noStrike" cap="none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Agenda</a:t>
            </a:r>
            <a:endParaRPr sz="2600" b="1" i="0" u="none" strike="noStrike" cap="none">
              <a:solidFill>
                <a:srgbClr val="9999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09" name="Google Shape;309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6"/>
          <p:cNvSpPr/>
          <p:nvPr/>
        </p:nvSpPr>
        <p:spPr>
          <a:xfrm>
            <a:off x="456200" y="677700"/>
            <a:ext cx="7959300" cy="3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23375" rIns="46750" bIns="233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2667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T3 Innovation Network and Project Overview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2667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entury Gothic"/>
              <a:buChar char="●"/>
            </a:pPr>
            <a:r>
              <a:rPr lang="en-US" sz="1800">
                <a:latin typeface="Century Gothic"/>
                <a:ea typeface="Century Gothic"/>
                <a:cs typeface="Century Gothic"/>
                <a:sym typeface="Century Gothic"/>
              </a:rPr>
              <a:t>Project Objectives and Why Important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2667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entury Gothic"/>
              <a:buChar char="●"/>
            </a:pPr>
            <a:r>
              <a:rPr lang="en-US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Cases</a:t>
            </a:r>
            <a:r>
              <a:rPr lang="en-US" sz="1800"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Data Model and Standards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2667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●"/>
            </a:pPr>
            <a:r>
              <a:rPr lang="en-US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Opportunities for Input and Involvement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2667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Century Gothic"/>
              <a:buChar char="●"/>
            </a:pPr>
            <a:r>
              <a:rPr lang="en-US" sz="1800">
                <a:latin typeface="Century Gothic"/>
                <a:ea typeface="Century Gothic"/>
                <a:cs typeface="Century Gothic"/>
                <a:sym typeface="Century Gothic"/>
              </a:rPr>
              <a:t>Q &amp; A 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165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1651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1" name="Google Shape;311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2" name="Google Shape;312;p46"/>
          <p:cNvGrpSpPr/>
          <p:nvPr/>
        </p:nvGrpSpPr>
        <p:grpSpPr>
          <a:xfrm>
            <a:off x="285750" y="0"/>
            <a:ext cx="8858250" cy="742950"/>
            <a:chOff x="381000" y="0"/>
            <a:chExt cx="11811000" cy="990600"/>
          </a:xfrm>
        </p:grpSpPr>
        <p:cxnSp>
          <p:nvCxnSpPr>
            <p:cNvPr id="313" name="Google Shape;313;p46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14" name="Google Shape;314;p46"/>
            <p:cNvSpPr/>
            <p:nvPr/>
          </p:nvSpPr>
          <p:spPr>
            <a:xfrm>
              <a:off x="7116793" y="800100"/>
              <a:ext cx="5075100" cy="1905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15" name="Google Shape;315;p46"/>
            <p:cNvPicPr preferRelativeResize="0"/>
            <p:nvPr/>
          </p:nvPicPr>
          <p:blipFill rotWithShape="1">
            <a:blip r:embed="rId5">
              <a:alphaModFix/>
            </a:blip>
            <a:srcRect l="33026" t="41783" r="18009" b="36925"/>
            <a:stretch/>
          </p:blipFill>
          <p:spPr>
            <a:xfrm>
              <a:off x="7267575" y="0"/>
              <a:ext cx="4924425" cy="9810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6" name="Google Shape;316;p46"/>
          <p:cNvSpPr txBox="1"/>
          <p:nvPr/>
        </p:nvSpPr>
        <p:spPr>
          <a:xfrm>
            <a:off x="7721975" y="4601000"/>
            <a:ext cx="12402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7" name="Google Shape;317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05300" y="600075"/>
            <a:ext cx="5289489" cy="39852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3" name="Google Shape;323;p47"/>
          <p:cNvGrpSpPr/>
          <p:nvPr/>
        </p:nvGrpSpPr>
        <p:grpSpPr>
          <a:xfrm>
            <a:off x="285750" y="0"/>
            <a:ext cx="8858250" cy="742950"/>
            <a:chOff x="381000" y="0"/>
            <a:chExt cx="11811000" cy="990600"/>
          </a:xfrm>
        </p:grpSpPr>
        <p:cxnSp>
          <p:nvCxnSpPr>
            <p:cNvPr id="324" name="Google Shape;324;p47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25" name="Google Shape;325;p47"/>
            <p:cNvSpPr/>
            <p:nvPr/>
          </p:nvSpPr>
          <p:spPr>
            <a:xfrm>
              <a:off x="7116793" y="800100"/>
              <a:ext cx="5075100" cy="1905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26" name="Google Shape;326;p47"/>
            <p:cNvPicPr preferRelativeResize="0"/>
            <p:nvPr/>
          </p:nvPicPr>
          <p:blipFill rotWithShape="1">
            <a:blip r:embed="rId4">
              <a:alphaModFix/>
            </a:blip>
            <a:srcRect l="33029" t="41783" r="18006" b="36927"/>
            <a:stretch/>
          </p:blipFill>
          <p:spPr>
            <a:xfrm>
              <a:off x="7267575" y="0"/>
              <a:ext cx="4924425" cy="9810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7" name="Google Shape;327;p47"/>
          <p:cNvSpPr txBox="1"/>
          <p:nvPr/>
        </p:nvSpPr>
        <p:spPr>
          <a:xfrm>
            <a:off x="224250" y="739802"/>
            <a:ext cx="4933800" cy="36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Launched in 2018 as an open innovation network to support the digital transformation of the talent marketplace </a:t>
            </a:r>
            <a:endParaRPr sz="16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Made up of over 500 organizations, including business, education, government, nonprofits, technology vendors, etc.</a:t>
            </a:r>
            <a:endParaRPr sz="16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Focused on projects that are use case driven, standards-based, and vendor neutral</a:t>
            </a:r>
            <a:endParaRPr sz="16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Promotes solutions that are open, ethical, and equitable</a:t>
            </a:r>
            <a:endParaRPr sz="16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8" name="Google Shape;328;p47"/>
          <p:cNvSpPr/>
          <p:nvPr/>
        </p:nvSpPr>
        <p:spPr>
          <a:xfrm>
            <a:off x="224245" y="171703"/>
            <a:ext cx="511335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T3 Innovation Network</a:t>
            </a:r>
            <a:endParaRPr sz="2600" b="0" i="0" u="none" strike="noStrike" cap="non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47"/>
          <p:cNvSpPr txBox="1"/>
          <p:nvPr/>
        </p:nvSpPr>
        <p:spPr>
          <a:xfrm>
            <a:off x="7721975" y="4601000"/>
            <a:ext cx="12402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0" name="Google Shape;330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8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6" name="Google Shape;336;p48"/>
          <p:cNvSpPr txBox="1"/>
          <p:nvPr/>
        </p:nvSpPr>
        <p:spPr>
          <a:xfrm>
            <a:off x="308260" y="202002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 i="0" u="none" strike="noStrike" cap="none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Project Objectives &amp; Timeline </a:t>
            </a:r>
            <a:endParaRPr sz="2600" b="1" i="0" u="none" strike="noStrike" cap="none">
              <a:solidFill>
                <a:srgbClr val="9999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37" name="Google Shape;337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8"/>
          <p:cNvSpPr/>
          <p:nvPr/>
        </p:nvSpPr>
        <p:spPr>
          <a:xfrm>
            <a:off x="285750" y="727590"/>
            <a:ext cx="8129700" cy="30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23375" rIns="46750" bIns="23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Objectives:</a:t>
            </a:r>
            <a:endParaRPr sz="18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Develop employee employment and earnings records standards (including data elements, definitions, and formats) for use in the public and private sectors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Explore the use of these standards in: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○"/>
            </a:pPr>
            <a:r>
              <a:rPr lang="en-US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Improving employer HR systems 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○"/>
            </a:pPr>
            <a:r>
              <a:rPr lang="en-US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Enhancing state Unemployment Insurance (UI) wage records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○"/>
            </a:pPr>
            <a:r>
              <a:rPr lang="en-US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Improving federal statistical data collection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</a:t>
            </a:r>
            <a:r>
              <a:rPr lang="en-US" sz="1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Project Timeline: </a:t>
            </a:r>
            <a:endParaRPr sz="18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June 2019 – December 2020 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1651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39" name="Google Shape;339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40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340;p48"/>
          <p:cNvGrpSpPr/>
          <p:nvPr/>
        </p:nvGrpSpPr>
        <p:grpSpPr>
          <a:xfrm>
            <a:off x="285750" y="0"/>
            <a:ext cx="8858250" cy="742950"/>
            <a:chOff x="381000" y="0"/>
            <a:chExt cx="11811000" cy="990600"/>
          </a:xfrm>
        </p:grpSpPr>
        <p:cxnSp>
          <p:nvCxnSpPr>
            <p:cNvPr id="341" name="Google Shape;341;p48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42" name="Google Shape;342;p48"/>
            <p:cNvSpPr/>
            <p:nvPr/>
          </p:nvSpPr>
          <p:spPr>
            <a:xfrm>
              <a:off x="7116793" y="800100"/>
              <a:ext cx="5075100" cy="1905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43" name="Google Shape;343;p48"/>
            <p:cNvPicPr preferRelativeResize="0"/>
            <p:nvPr/>
          </p:nvPicPr>
          <p:blipFill rotWithShape="1">
            <a:blip r:embed="rId5">
              <a:alphaModFix/>
            </a:blip>
            <a:srcRect l="33029" t="41784" r="18006" b="36925"/>
            <a:stretch/>
          </p:blipFill>
          <p:spPr>
            <a:xfrm>
              <a:off x="7467600" y="0"/>
              <a:ext cx="4724400" cy="9810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4" name="Google Shape;344;p48"/>
          <p:cNvSpPr txBox="1"/>
          <p:nvPr/>
        </p:nvSpPr>
        <p:spPr>
          <a:xfrm>
            <a:off x="7721975" y="4601000"/>
            <a:ext cx="12402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5" name="Google Shape;345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9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1" name="Google Shape;351;p49"/>
          <p:cNvSpPr txBox="1"/>
          <p:nvPr/>
        </p:nvSpPr>
        <p:spPr>
          <a:xfrm>
            <a:off x="285750" y="214019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 i="0" u="none" strike="noStrike" cap="none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Important?</a:t>
            </a:r>
            <a:endParaRPr sz="2600" b="1" i="0" u="none" strike="noStrike" cap="none">
              <a:solidFill>
                <a:srgbClr val="9999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52" name="Google Shape;352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4" name="Google Shape;354;p49"/>
          <p:cNvGrpSpPr/>
          <p:nvPr/>
        </p:nvGrpSpPr>
        <p:grpSpPr>
          <a:xfrm>
            <a:off x="285750" y="0"/>
            <a:ext cx="8858250" cy="742950"/>
            <a:chOff x="381000" y="0"/>
            <a:chExt cx="11811000" cy="990600"/>
          </a:xfrm>
        </p:grpSpPr>
        <p:cxnSp>
          <p:nvCxnSpPr>
            <p:cNvPr id="355" name="Google Shape;355;p49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56" name="Google Shape;356;p49"/>
            <p:cNvSpPr/>
            <p:nvPr/>
          </p:nvSpPr>
          <p:spPr>
            <a:xfrm>
              <a:off x="7116793" y="800100"/>
              <a:ext cx="5075100" cy="1905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7" name="Google Shape;357;p49"/>
            <p:cNvPicPr preferRelativeResize="0"/>
            <p:nvPr/>
          </p:nvPicPr>
          <p:blipFill rotWithShape="1">
            <a:blip r:embed="rId5">
              <a:alphaModFix/>
            </a:blip>
            <a:srcRect l="33031" t="41783" r="18003" b="36925"/>
            <a:stretch/>
          </p:blipFill>
          <p:spPr>
            <a:xfrm>
              <a:off x="7267575" y="0"/>
              <a:ext cx="4924425" cy="9810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8" name="Google Shape;358;p49"/>
          <p:cNvSpPr/>
          <p:nvPr/>
        </p:nvSpPr>
        <p:spPr>
          <a:xfrm>
            <a:off x="500850" y="953925"/>
            <a:ext cx="8142300" cy="34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23375" rIns="46750" bIns="2337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Improve data quality and r</a:t>
            </a:r>
            <a:r>
              <a:rPr lang="en-US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educ</a:t>
            </a: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lang="en-US"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reporting time, complications, and costs to employers and government 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Improv</a:t>
            </a:r>
            <a:r>
              <a:rPr lang="en-US" sz="1800"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labor market information (LMI)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○"/>
            </a:pPr>
            <a:r>
              <a:rPr lang="en-US" sz="1800">
                <a:latin typeface="Century Gothic"/>
                <a:ea typeface="Century Gothic"/>
                <a:cs typeface="Century Gothic"/>
                <a:sym typeface="Century Gothic"/>
              </a:rPr>
              <a:t>Labor market dynamics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○"/>
            </a:pPr>
            <a:r>
              <a:rPr lang="en-US" sz="1800">
                <a:latin typeface="Century Gothic"/>
                <a:ea typeface="Century Gothic"/>
                <a:cs typeface="Century Gothic"/>
                <a:sym typeface="Century Gothic"/>
              </a:rPr>
              <a:t>Employment and earnings returns to education and training investment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683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entury Gothic"/>
              <a:buChar char="●"/>
            </a:pPr>
            <a:r>
              <a:rPr lang="en-US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Pioneer new public-private collaborative process </a:t>
            </a:r>
            <a:r>
              <a:rPr lang="en-US" sz="22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49"/>
          <p:cNvSpPr txBox="1"/>
          <p:nvPr/>
        </p:nvSpPr>
        <p:spPr>
          <a:xfrm>
            <a:off x="7721975" y="4601000"/>
            <a:ext cx="12402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0" name="Google Shape;360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0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6" name="Google Shape;366;p50"/>
          <p:cNvSpPr txBox="1"/>
          <p:nvPr/>
        </p:nvSpPr>
        <p:spPr>
          <a:xfrm>
            <a:off x="285750" y="85872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 i="0" u="none" strike="noStrike" cap="none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Project Team</a:t>
            </a:r>
            <a:endParaRPr sz="2600" b="1" i="0" u="none" strike="noStrike" cap="none">
              <a:solidFill>
                <a:srgbClr val="9999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67" name="Google Shape;367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50"/>
          <p:cNvSpPr/>
          <p:nvPr/>
        </p:nvSpPr>
        <p:spPr>
          <a:xfrm>
            <a:off x="405750" y="548225"/>
            <a:ext cx="8592300" cy="41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23375" rIns="46750" bIns="23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 Chamber of Commerce Foundation/T3 Innovation Network</a:t>
            </a:r>
            <a:endParaRPr sz="16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r>
              <a:rPr lang="en-US"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Jason Tyszko</a:t>
            </a:r>
            <a:r>
              <a:rPr lang="en-US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Joshua Westfall,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Center for Education and Workforce</a:t>
            </a:r>
            <a:endParaRPr sz="16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T3 Network Team Leads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8640" marR="0" lvl="2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Andrew Reamer and Bob Sheets, Research Professors, George Washington University’s Institute of Public Policy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8640" marR="0" lvl="2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Steve Saxton, Consultant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HR Open Standards Consortium</a:t>
            </a:r>
            <a:endParaRPr sz="16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54864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Kim Bartkus</a:t>
            </a:r>
            <a:r>
              <a:rPr lang="en-US" sz="16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, Executive Director, HR Open Standards Consortium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864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Michael Moon, Work Group Chair, ADP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NASWA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864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Yvette Chocolaad, Policy Director, NASWA</a:t>
            </a:r>
            <a:endParaRPr sz="16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54864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Julie Squire, Policy Director and General Counsel, NASWA</a:t>
            </a:r>
            <a:endParaRPr sz="16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54864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Liam Sullivan and Hillary Hewko, Policy Analysts, NASWA</a:t>
            </a:r>
            <a:endParaRPr sz="16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33333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1651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69" name="Google Shape;369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0" name="Google Shape;370;p50"/>
          <p:cNvGrpSpPr/>
          <p:nvPr/>
        </p:nvGrpSpPr>
        <p:grpSpPr>
          <a:xfrm>
            <a:off x="272775" y="-105352"/>
            <a:ext cx="8858250" cy="742950"/>
            <a:chOff x="381000" y="0"/>
            <a:chExt cx="11811000" cy="990600"/>
          </a:xfrm>
        </p:grpSpPr>
        <p:cxnSp>
          <p:nvCxnSpPr>
            <p:cNvPr id="371" name="Google Shape;371;p50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72" name="Google Shape;372;p50"/>
            <p:cNvSpPr/>
            <p:nvPr/>
          </p:nvSpPr>
          <p:spPr>
            <a:xfrm>
              <a:off x="7116793" y="800100"/>
              <a:ext cx="5075100" cy="1905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3" name="Google Shape;373;p50"/>
            <p:cNvPicPr preferRelativeResize="0"/>
            <p:nvPr/>
          </p:nvPicPr>
          <p:blipFill rotWithShape="1">
            <a:blip r:embed="rId5">
              <a:alphaModFix/>
            </a:blip>
            <a:srcRect l="33029" t="41784" r="18006" b="36925"/>
            <a:stretch/>
          </p:blipFill>
          <p:spPr>
            <a:xfrm>
              <a:off x="7267575" y="0"/>
              <a:ext cx="4924425" cy="9810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4" name="Google Shape;374;p50"/>
          <p:cNvSpPr txBox="1"/>
          <p:nvPr/>
        </p:nvSpPr>
        <p:spPr>
          <a:xfrm>
            <a:off x="7721975" y="4601000"/>
            <a:ext cx="12402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5" name="Google Shape;375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1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1" name="Google Shape;381;p51"/>
          <p:cNvSpPr txBox="1"/>
          <p:nvPr/>
        </p:nvSpPr>
        <p:spPr>
          <a:xfrm>
            <a:off x="318060" y="202002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 i="0" u="none" strike="noStrike" cap="none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Project Work Plan</a:t>
            </a:r>
            <a:endParaRPr sz="2600" b="1" i="0" u="none" strike="noStrike" cap="none">
              <a:solidFill>
                <a:srgbClr val="9999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82" name="Google Shape;382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51"/>
          <p:cNvSpPr/>
          <p:nvPr/>
        </p:nvSpPr>
        <p:spPr>
          <a:xfrm>
            <a:off x="345450" y="782400"/>
            <a:ext cx="8453100" cy="3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23375" rIns="46750" bIns="23375" anchor="t" anchorCtr="0">
            <a:noAutofit/>
          </a:bodyPr>
          <a:lstStyle/>
          <a:p>
            <a:pPr marL="457200" marR="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Develop use cases and draft data standards     </a:t>
            </a:r>
            <a:endParaRPr sz="16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Conduct stakeholder forums </a:t>
            </a:r>
            <a:endParaRPr sz="16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Finalize standards </a:t>
            </a:r>
            <a:endParaRPr sz="16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Report on benefits and costs of enhanced wage records based on standards</a:t>
            </a:r>
            <a:endParaRPr sz="16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914400" marR="0" lvl="1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○"/>
            </a:pPr>
            <a:r>
              <a:rPr lang="en-US"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Benefits and costs for employers and HR techn</a:t>
            </a:r>
            <a:r>
              <a:rPr lang="en-US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ology </a:t>
            </a:r>
            <a:r>
              <a:rPr lang="en-US"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vendors</a:t>
            </a:r>
            <a:endParaRPr sz="16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914400" marR="0" lvl="1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○"/>
            </a:pPr>
            <a:r>
              <a:rPr lang="en-US"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Benefits and costs for government </a:t>
            </a:r>
            <a:endParaRPr sz="16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highlight>
                  <a:srgbClr val="FFFF00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Explore with states a consistent approach to enhancing UI wage records</a:t>
            </a:r>
            <a:endParaRPr sz="1600" b="0" i="0" u="none" strike="noStrike" cap="none">
              <a:solidFill>
                <a:schemeClr val="dk1"/>
              </a:solidFill>
              <a:highlight>
                <a:srgbClr val="FF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Font typeface="Century Gothic"/>
              <a:buChar char="●"/>
            </a:pPr>
            <a:r>
              <a:rPr lang="en-US"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Develop report on improving federal statistical systems based on standards</a:t>
            </a:r>
            <a:endParaRPr sz="16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84" name="Google Shape;384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5" name="Google Shape;385;p51"/>
          <p:cNvGrpSpPr/>
          <p:nvPr/>
        </p:nvGrpSpPr>
        <p:grpSpPr>
          <a:xfrm>
            <a:off x="285750" y="0"/>
            <a:ext cx="8858250" cy="742950"/>
            <a:chOff x="381000" y="0"/>
            <a:chExt cx="11811000" cy="990600"/>
          </a:xfrm>
        </p:grpSpPr>
        <p:cxnSp>
          <p:nvCxnSpPr>
            <p:cNvPr id="386" name="Google Shape;386;p51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87" name="Google Shape;387;p51"/>
            <p:cNvSpPr/>
            <p:nvPr/>
          </p:nvSpPr>
          <p:spPr>
            <a:xfrm>
              <a:off x="7116793" y="800100"/>
              <a:ext cx="5075100" cy="1905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8" name="Google Shape;388;p51"/>
            <p:cNvPicPr preferRelativeResize="0"/>
            <p:nvPr/>
          </p:nvPicPr>
          <p:blipFill rotWithShape="1">
            <a:blip r:embed="rId5">
              <a:alphaModFix/>
            </a:blip>
            <a:srcRect l="33029" t="41783" r="18006" b="36925"/>
            <a:stretch/>
          </p:blipFill>
          <p:spPr>
            <a:xfrm>
              <a:off x="7267575" y="0"/>
              <a:ext cx="4924425" cy="9810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9" name="Google Shape;389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2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5" name="Google Shape;395;p52"/>
          <p:cNvSpPr txBox="1"/>
          <p:nvPr/>
        </p:nvSpPr>
        <p:spPr>
          <a:xfrm>
            <a:off x="241860" y="202002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 i="0" u="none" strike="noStrike" cap="none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Government </a:t>
            </a:r>
            <a:r>
              <a:rPr lang="en-US" sz="2600" b="1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&amp;</a:t>
            </a:r>
            <a:r>
              <a:rPr lang="en-US" sz="2600" b="1" i="0" u="none" strike="noStrike" cap="none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Employer Use Cases </a:t>
            </a:r>
            <a:endParaRPr sz="2600" b="1" i="0" u="none" strike="noStrike" cap="none">
              <a:solidFill>
                <a:srgbClr val="9999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96" name="Google Shape;396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52"/>
          <p:cNvSpPr/>
          <p:nvPr/>
        </p:nvSpPr>
        <p:spPr>
          <a:xfrm>
            <a:off x="589151" y="976150"/>
            <a:ext cx="7522800" cy="29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23375" rIns="46750" bIns="23375" anchor="t" anchorCtr="0">
            <a:noAutofit/>
          </a:bodyPr>
          <a:lstStyle/>
          <a:p>
            <a:pPr marL="266700" marR="0" lvl="0" indent="-25400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●"/>
            </a:pPr>
            <a:r>
              <a:rPr lang="en-US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Employer reporting of employment and earnings data to government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25400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●"/>
            </a:pPr>
            <a:r>
              <a:rPr lang="en-US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Producing and using labor market information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254000" algn="l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Program application and eligibility determinatio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8" name="Google Shape;398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9" name="Google Shape;399;p52"/>
          <p:cNvGrpSpPr/>
          <p:nvPr/>
        </p:nvGrpSpPr>
        <p:grpSpPr>
          <a:xfrm>
            <a:off x="285750" y="0"/>
            <a:ext cx="8858250" cy="742950"/>
            <a:chOff x="381000" y="0"/>
            <a:chExt cx="11811000" cy="990600"/>
          </a:xfrm>
        </p:grpSpPr>
        <p:cxnSp>
          <p:nvCxnSpPr>
            <p:cNvPr id="400" name="Google Shape;400;p52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01" name="Google Shape;401;p52"/>
            <p:cNvSpPr/>
            <p:nvPr/>
          </p:nvSpPr>
          <p:spPr>
            <a:xfrm>
              <a:off x="8569235" y="800168"/>
              <a:ext cx="3622659" cy="19043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02" name="Google Shape;402;p52"/>
            <p:cNvPicPr preferRelativeResize="0"/>
            <p:nvPr/>
          </p:nvPicPr>
          <p:blipFill rotWithShape="1">
            <a:blip r:embed="rId5">
              <a:alphaModFix/>
            </a:blip>
            <a:srcRect l="33029" t="41784" r="18006" b="36925"/>
            <a:stretch/>
          </p:blipFill>
          <p:spPr>
            <a:xfrm>
              <a:off x="9196252" y="0"/>
              <a:ext cx="2995748" cy="9810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3" name="Google Shape;403;p52"/>
          <p:cNvSpPr txBox="1"/>
          <p:nvPr/>
        </p:nvSpPr>
        <p:spPr>
          <a:xfrm>
            <a:off x="7721975" y="4601000"/>
            <a:ext cx="12402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4" name="Google Shape;404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3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0" name="Google Shape;410;p53"/>
          <p:cNvSpPr txBox="1"/>
          <p:nvPr/>
        </p:nvSpPr>
        <p:spPr>
          <a:xfrm>
            <a:off x="241860" y="202002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500" b="1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Potential </a:t>
            </a:r>
            <a:r>
              <a:rPr lang="en-US" sz="2500" b="1" i="0" u="none" strike="noStrike" cap="none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Government </a:t>
            </a:r>
            <a:r>
              <a:rPr lang="en-US" sz="2500" b="1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Reporting</a:t>
            </a:r>
            <a:r>
              <a:rPr lang="en-US" sz="2500" b="1" i="0" u="none" strike="noStrike" cap="none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US" sz="2500" b="1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Benefits</a:t>
            </a:r>
            <a:endParaRPr sz="2500" b="1" i="0" u="none" strike="noStrike" cap="none">
              <a:solidFill>
                <a:srgbClr val="9999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11" name="Google Shape;411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53"/>
          <p:cNvSpPr/>
          <p:nvPr/>
        </p:nvSpPr>
        <p:spPr>
          <a:xfrm>
            <a:off x="589151" y="976150"/>
            <a:ext cx="7522800" cy="29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23375" rIns="46750" bIns="23375" anchor="t" anchorCtr="0">
            <a:noAutofit/>
          </a:bodyPr>
          <a:lstStyle/>
          <a:p>
            <a:pPr marL="266700" marR="0" lvl="0" indent="-25400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●"/>
            </a:pPr>
            <a:r>
              <a:rPr lang="en-US" sz="1800">
                <a:latin typeface="Century Gothic"/>
                <a:ea typeface="Century Gothic"/>
                <a:cs typeface="Century Gothic"/>
                <a:sym typeface="Century Gothic"/>
              </a:rPr>
              <a:t>Improve data quality and reduce reporting costs by using common data standards across federal and state reporting systems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66700" marR="0" lvl="0" indent="-25400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Font typeface="Century Gothic"/>
              <a:buChar char="●"/>
            </a:pPr>
            <a:r>
              <a:rPr lang="en-US" sz="1800">
                <a:latin typeface="Century Gothic"/>
                <a:ea typeface="Century Gothic"/>
                <a:cs typeface="Century Gothic"/>
                <a:sym typeface="Century Gothic"/>
              </a:rPr>
              <a:t>Explore further government and employer cost savings by replacing federal and state surveys through enhanced employment and earnings administrative records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13" name="Google Shape;413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4" name="Google Shape;414;p53"/>
          <p:cNvGrpSpPr/>
          <p:nvPr/>
        </p:nvGrpSpPr>
        <p:grpSpPr>
          <a:xfrm>
            <a:off x="285750" y="0"/>
            <a:ext cx="8858350" cy="742925"/>
            <a:chOff x="381000" y="0"/>
            <a:chExt cx="11811134" cy="990566"/>
          </a:xfrm>
        </p:grpSpPr>
        <p:cxnSp>
          <p:nvCxnSpPr>
            <p:cNvPr id="415" name="Google Shape;415;p53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16" name="Google Shape;416;p53"/>
            <p:cNvSpPr/>
            <p:nvPr/>
          </p:nvSpPr>
          <p:spPr>
            <a:xfrm>
              <a:off x="9060434" y="752066"/>
              <a:ext cx="3131700" cy="2385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17" name="Google Shape;417;p53"/>
            <p:cNvPicPr preferRelativeResize="0"/>
            <p:nvPr/>
          </p:nvPicPr>
          <p:blipFill rotWithShape="1">
            <a:blip r:embed="rId5">
              <a:alphaModFix/>
            </a:blip>
            <a:srcRect l="33031" t="41783" r="18003" b="36925"/>
            <a:stretch/>
          </p:blipFill>
          <p:spPr>
            <a:xfrm>
              <a:off x="9196252" y="0"/>
              <a:ext cx="2995750" cy="9810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8" name="Google Shape;418;p53"/>
          <p:cNvSpPr txBox="1"/>
          <p:nvPr/>
        </p:nvSpPr>
        <p:spPr>
          <a:xfrm>
            <a:off x="7721975" y="4601000"/>
            <a:ext cx="12402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4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5" name="Google Shape;425;p54"/>
          <p:cNvSpPr txBox="1"/>
          <p:nvPr/>
        </p:nvSpPr>
        <p:spPr>
          <a:xfrm>
            <a:off x="241860" y="202002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 i="0" u="none" strike="noStrike" cap="none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Government Data Collection</a:t>
            </a:r>
            <a:endParaRPr sz="2600" b="1" i="0" u="none" strike="noStrike" cap="none">
              <a:solidFill>
                <a:srgbClr val="9999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6" name="Google Shape;426;p54"/>
          <p:cNvSpPr/>
          <p:nvPr/>
        </p:nvSpPr>
        <p:spPr>
          <a:xfrm>
            <a:off x="71562" y="781804"/>
            <a:ext cx="9002598" cy="37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23375" rIns="46750" bIns="23375" anchor="t" anchorCtr="0">
            <a:no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7" name="Google Shape;427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8" name="Google Shape;428;p54"/>
          <p:cNvGrpSpPr/>
          <p:nvPr/>
        </p:nvGrpSpPr>
        <p:grpSpPr>
          <a:xfrm>
            <a:off x="285750" y="0"/>
            <a:ext cx="8858276" cy="743001"/>
            <a:chOff x="381000" y="0"/>
            <a:chExt cx="11811035" cy="990668"/>
          </a:xfrm>
        </p:grpSpPr>
        <p:cxnSp>
          <p:nvCxnSpPr>
            <p:cNvPr id="429" name="Google Shape;429;p54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30" name="Google Shape;430;p54"/>
            <p:cNvSpPr/>
            <p:nvPr/>
          </p:nvSpPr>
          <p:spPr>
            <a:xfrm>
              <a:off x="8569235" y="800168"/>
              <a:ext cx="3622800" cy="1905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31" name="Google Shape;431;p54"/>
            <p:cNvPicPr preferRelativeResize="0"/>
            <p:nvPr/>
          </p:nvPicPr>
          <p:blipFill rotWithShape="1">
            <a:blip r:embed="rId4">
              <a:alphaModFix/>
            </a:blip>
            <a:srcRect l="33031" t="41783" r="18003" b="36925"/>
            <a:stretch/>
          </p:blipFill>
          <p:spPr>
            <a:xfrm>
              <a:off x="9196252" y="0"/>
              <a:ext cx="2995750" cy="9810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2" name="Google Shape;432;p54"/>
          <p:cNvSpPr txBox="1"/>
          <p:nvPr/>
        </p:nvSpPr>
        <p:spPr>
          <a:xfrm>
            <a:off x="7721975" y="4601000"/>
            <a:ext cx="12402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54"/>
          <p:cNvSpPr txBox="1"/>
          <p:nvPr/>
        </p:nvSpPr>
        <p:spPr>
          <a:xfrm>
            <a:off x="421420" y="938254"/>
            <a:ext cx="8540738" cy="3753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4" name="Google Shape;434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2105" y="759151"/>
            <a:ext cx="8902138" cy="3987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5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2" name="Google Shape;442;p55"/>
          <p:cNvSpPr txBox="1"/>
          <p:nvPr/>
        </p:nvSpPr>
        <p:spPr>
          <a:xfrm>
            <a:off x="298725" y="211315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Conceptual Data </a:t>
            </a:r>
            <a:r>
              <a:rPr lang="en-US" sz="2600" b="1" i="0" u="none" strike="noStrike" cap="none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Model and Standards</a:t>
            </a:r>
            <a:endParaRPr sz="2600" b="0" i="0" u="none" strike="noStrike" cap="none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43" name="Google Shape;443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6" name="Google Shape;446;p55"/>
          <p:cNvGrpSpPr/>
          <p:nvPr/>
        </p:nvGrpSpPr>
        <p:grpSpPr>
          <a:xfrm>
            <a:off x="285750" y="0"/>
            <a:ext cx="8858252" cy="742852"/>
            <a:chOff x="381000" y="0"/>
            <a:chExt cx="11811003" cy="990469"/>
          </a:xfrm>
        </p:grpSpPr>
        <p:cxnSp>
          <p:nvCxnSpPr>
            <p:cNvPr id="447" name="Google Shape;447;p55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48" name="Google Shape;448;p55"/>
            <p:cNvSpPr/>
            <p:nvPr/>
          </p:nvSpPr>
          <p:spPr>
            <a:xfrm>
              <a:off x="9022080" y="802069"/>
              <a:ext cx="3169800" cy="1884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49" name="Google Shape;449;p55"/>
            <p:cNvPicPr preferRelativeResize="0"/>
            <p:nvPr/>
          </p:nvPicPr>
          <p:blipFill rotWithShape="1">
            <a:blip r:embed="rId6">
              <a:alphaModFix/>
            </a:blip>
            <a:srcRect l="33031" t="41783" r="18004" b="36924"/>
            <a:stretch/>
          </p:blipFill>
          <p:spPr>
            <a:xfrm>
              <a:off x="8873135" y="0"/>
              <a:ext cx="3318868" cy="9810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50" name="Google Shape;450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23883" y="742850"/>
            <a:ext cx="5832017" cy="43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6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6" name="Google Shape;456;p56"/>
          <p:cNvSpPr txBox="1"/>
          <p:nvPr/>
        </p:nvSpPr>
        <p:spPr>
          <a:xfrm>
            <a:off x="298725" y="211315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Conceptual Data </a:t>
            </a:r>
            <a:r>
              <a:rPr lang="en-US" sz="2600" b="1" i="0" u="none" strike="noStrike" cap="none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Model and Standards</a:t>
            </a:r>
            <a:endParaRPr sz="2600" b="0" i="0" u="none" strike="noStrike" cap="none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57" name="Google Shape;457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9" name="Google Shape;459;p56"/>
          <p:cNvGrpSpPr/>
          <p:nvPr/>
        </p:nvGrpSpPr>
        <p:grpSpPr>
          <a:xfrm>
            <a:off x="285750" y="0"/>
            <a:ext cx="8858252" cy="742852"/>
            <a:chOff x="381000" y="0"/>
            <a:chExt cx="11811003" cy="990469"/>
          </a:xfrm>
        </p:grpSpPr>
        <p:cxnSp>
          <p:nvCxnSpPr>
            <p:cNvPr id="460" name="Google Shape;460;p56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61" name="Google Shape;461;p56"/>
            <p:cNvSpPr/>
            <p:nvPr/>
          </p:nvSpPr>
          <p:spPr>
            <a:xfrm>
              <a:off x="9022080" y="802069"/>
              <a:ext cx="3169800" cy="1884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62" name="Google Shape;462;p56"/>
            <p:cNvPicPr preferRelativeResize="0"/>
            <p:nvPr/>
          </p:nvPicPr>
          <p:blipFill rotWithShape="1">
            <a:blip r:embed="rId5">
              <a:alphaModFix/>
            </a:blip>
            <a:srcRect l="33029" t="41783" r="18006" b="36925"/>
            <a:stretch/>
          </p:blipFill>
          <p:spPr>
            <a:xfrm>
              <a:off x="8873135" y="0"/>
              <a:ext cx="3318868" cy="9810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63" name="Google Shape;463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88050" y="742850"/>
            <a:ext cx="5604052" cy="422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7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0" name="Google Shape;470;p57"/>
          <p:cNvSpPr txBox="1"/>
          <p:nvPr/>
        </p:nvSpPr>
        <p:spPr>
          <a:xfrm>
            <a:off x="298725" y="211315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Conceptual</a:t>
            </a:r>
            <a:r>
              <a:rPr lang="en-US" sz="2600" b="1" i="0" u="none" strike="noStrike" cap="none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Data Model and Standards</a:t>
            </a:r>
            <a:endParaRPr sz="2600" b="0" i="0" u="none" strike="noStrike" cap="none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71" name="Google Shape;471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3" name="Google Shape;473;p57"/>
          <p:cNvGrpSpPr/>
          <p:nvPr/>
        </p:nvGrpSpPr>
        <p:grpSpPr>
          <a:xfrm>
            <a:off x="285750" y="0"/>
            <a:ext cx="8858252" cy="742852"/>
            <a:chOff x="381000" y="0"/>
            <a:chExt cx="11811003" cy="990469"/>
          </a:xfrm>
        </p:grpSpPr>
        <p:cxnSp>
          <p:nvCxnSpPr>
            <p:cNvPr id="474" name="Google Shape;474;p57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75" name="Google Shape;475;p57"/>
            <p:cNvSpPr/>
            <p:nvPr/>
          </p:nvSpPr>
          <p:spPr>
            <a:xfrm>
              <a:off x="9022080" y="802069"/>
              <a:ext cx="3169800" cy="1884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76" name="Google Shape;476;p57"/>
            <p:cNvPicPr preferRelativeResize="0"/>
            <p:nvPr/>
          </p:nvPicPr>
          <p:blipFill rotWithShape="1">
            <a:blip r:embed="rId5">
              <a:alphaModFix/>
            </a:blip>
            <a:srcRect l="33029" t="41783" r="18006" b="36925"/>
            <a:stretch/>
          </p:blipFill>
          <p:spPr>
            <a:xfrm>
              <a:off x="8873135" y="0"/>
              <a:ext cx="3318868" cy="9810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77" name="Google Shape;477;p5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93200" y="705600"/>
            <a:ext cx="5609325" cy="424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8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4" name="Google Shape;484;p58"/>
          <p:cNvSpPr txBox="1"/>
          <p:nvPr/>
        </p:nvSpPr>
        <p:spPr>
          <a:xfrm>
            <a:off x="298725" y="211315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1270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Conceptual Data Model and Standards</a:t>
            </a:r>
            <a:endParaRPr sz="260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endParaRPr sz="2600" b="1">
              <a:solidFill>
                <a:srgbClr val="9999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85" name="Google Shape;485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7" name="Google Shape;487;p58"/>
          <p:cNvGrpSpPr/>
          <p:nvPr/>
        </p:nvGrpSpPr>
        <p:grpSpPr>
          <a:xfrm>
            <a:off x="285750" y="0"/>
            <a:ext cx="8858252" cy="742852"/>
            <a:chOff x="381000" y="0"/>
            <a:chExt cx="11811003" cy="990469"/>
          </a:xfrm>
        </p:grpSpPr>
        <p:cxnSp>
          <p:nvCxnSpPr>
            <p:cNvPr id="488" name="Google Shape;488;p58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89" name="Google Shape;489;p58"/>
            <p:cNvSpPr/>
            <p:nvPr/>
          </p:nvSpPr>
          <p:spPr>
            <a:xfrm>
              <a:off x="9022080" y="802069"/>
              <a:ext cx="3169800" cy="1884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90" name="Google Shape;490;p58"/>
            <p:cNvPicPr preferRelativeResize="0"/>
            <p:nvPr/>
          </p:nvPicPr>
          <p:blipFill rotWithShape="1">
            <a:blip r:embed="rId5">
              <a:alphaModFix/>
            </a:blip>
            <a:srcRect l="33029" t="41783" r="18006" b="36925"/>
            <a:stretch/>
          </p:blipFill>
          <p:spPr>
            <a:xfrm>
              <a:off x="8873135" y="0"/>
              <a:ext cx="3318868" cy="9810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91" name="Google Shape;491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40300" y="742850"/>
            <a:ext cx="5607738" cy="4180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59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8" name="Google Shape;498;p59"/>
          <p:cNvSpPr txBox="1"/>
          <p:nvPr/>
        </p:nvSpPr>
        <p:spPr>
          <a:xfrm>
            <a:off x="298725" y="211315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HR Open Data Dictionary </a:t>
            </a:r>
            <a:endParaRPr sz="2600" b="0" i="0" u="none" strike="noStrike" cap="none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99" name="Google Shape;499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1" name="Google Shape;501;p59"/>
          <p:cNvGrpSpPr/>
          <p:nvPr/>
        </p:nvGrpSpPr>
        <p:grpSpPr>
          <a:xfrm>
            <a:off x="285750" y="0"/>
            <a:ext cx="8858252" cy="742852"/>
            <a:chOff x="381000" y="0"/>
            <a:chExt cx="11811003" cy="990469"/>
          </a:xfrm>
        </p:grpSpPr>
        <p:cxnSp>
          <p:nvCxnSpPr>
            <p:cNvPr id="502" name="Google Shape;502;p59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503" name="Google Shape;503;p59"/>
            <p:cNvSpPr/>
            <p:nvPr/>
          </p:nvSpPr>
          <p:spPr>
            <a:xfrm>
              <a:off x="9022080" y="802069"/>
              <a:ext cx="3169800" cy="1884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04" name="Google Shape;504;p59"/>
            <p:cNvPicPr preferRelativeResize="0"/>
            <p:nvPr/>
          </p:nvPicPr>
          <p:blipFill rotWithShape="1">
            <a:blip r:embed="rId5">
              <a:alphaModFix/>
            </a:blip>
            <a:srcRect l="33031" t="41783" r="18004" b="36924"/>
            <a:stretch/>
          </p:blipFill>
          <p:spPr>
            <a:xfrm>
              <a:off x="8873135" y="0"/>
              <a:ext cx="3318868" cy="9810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05" name="Google Shape;505;p5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59"/>
          <p:cNvSpPr txBox="1"/>
          <p:nvPr/>
        </p:nvSpPr>
        <p:spPr>
          <a:xfrm>
            <a:off x="705075" y="2840138"/>
            <a:ext cx="6620700" cy="1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https://bit.ly/313HQUB</a:t>
            </a:r>
            <a:r>
              <a:rPr lang="en-US" sz="3000" b="1"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59"/>
          <p:cNvSpPr txBox="1"/>
          <p:nvPr/>
        </p:nvSpPr>
        <p:spPr>
          <a:xfrm>
            <a:off x="298725" y="1140200"/>
            <a:ext cx="81216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Century Gothic"/>
              <a:buChar char="●"/>
            </a:pPr>
            <a:r>
              <a:rPr lang="en-US" sz="1900">
                <a:latin typeface="Century Gothic"/>
                <a:ea typeface="Century Gothic"/>
                <a:cs typeface="Century Gothic"/>
                <a:sym typeface="Century Gothic"/>
              </a:rPr>
              <a:t>Properties (data elements) and definitions</a:t>
            </a:r>
            <a:endParaRPr sz="19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Century Gothic"/>
              <a:buChar char="●"/>
            </a:pPr>
            <a:r>
              <a:rPr lang="en-US" sz="1900">
                <a:latin typeface="Century Gothic"/>
                <a:ea typeface="Century Gothic"/>
                <a:cs typeface="Century Gothic"/>
                <a:sym typeface="Century Gothic"/>
              </a:rPr>
              <a:t>Guidance for application within the U.S. context</a:t>
            </a:r>
            <a:endParaRPr sz="19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60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3" name="Google Shape;513;p60"/>
          <p:cNvSpPr txBox="1"/>
          <p:nvPr/>
        </p:nvSpPr>
        <p:spPr>
          <a:xfrm>
            <a:off x="285753" y="209525"/>
            <a:ext cx="5884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Engagement Opportunities</a:t>
            </a:r>
            <a:endParaRPr sz="2600" b="1" i="0" u="none" strike="noStrike" cap="none">
              <a:solidFill>
                <a:srgbClr val="9999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14" name="Google Shape;514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60"/>
          <p:cNvSpPr/>
          <p:nvPr/>
        </p:nvSpPr>
        <p:spPr>
          <a:xfrm>
            <a:off x="142800" y="98300"/>
            <a:ext cx="8858400" cy="35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23375" rIns="46750" bIns="233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Review and provide input on the draft employment and earnings records standards starting the first week of November (two options)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3716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○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Independent review using a google sheet; and/or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3716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○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Attend a deep dive stakeholder forum in December to further discuss the data elements, definitions, and formats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Explore with states a consistent approach to enhancing UI wage records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3716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○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Attend 2-3 group webinars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3716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○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Follow up interview with our team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3716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○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Review final report and guidance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●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Attend the final capstone event on December 15 at 1:00 p.m., ET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16" name="Google Shape;516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7" name="Google Shape;517;p60"/>
          <p:cNvGrpSpPr/>
          <p:nvPr/>
        </p:nvGrpSpPr>
        <p:grpSpPr>
          <a:xfrm>
            <a:off x="285750" y="0"/>
            <a:ext cx="8858250" cy="742925"/>
            <a:chOff x="381000" y="0"/>
            <a:chExt cx="11811000" cy="990567"/>
          </a:xfrm>
        </p:grpSpPr>
        <p:cxnSp>
          <p:nvCxnSpPr>
            <p:cNvPr id="518" name="Google Shape;518;p60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519" name="Google Shape;519;p60"/>
            <p:cNvSpPr/>
            <p:nvPr/>
          </p:nvSpPr>
          <p:spPr>
            <a:xfrm>
              <a:off x="8361998" y="752067"/>
              <a:ext cx="3829800" cy="2385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20" name="Google Shape;520;p60"/>
            <p:cNvPicPr preferRelativeResize="0"/>
            <p:nvPr/>
          </p:nvPicPr>
          <p:blipFill rotWithShape="1">
            <a:blip r:embed="rId5">
              <a:alphaModFix/>
            </a:blip>
            <a:srcRect l="43913" t="41783" r="18007" b="36925"/>
            <a:stretch/>
          </p:blipFill>
          <p:spPr>
            <a:xfrm>
              <a:off x="8362100" y="0"/>
              <a:ext cx="3829900" cy="98106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1" name="Google Shape;521;p60"/>
          <p:cNvSpPr txBox="1"/>
          <p:nvPr/>
        </p:nvSpPr>
        <p:spPr>
          <a:xfrm>
            <a:off x="7721975" y="4601000"/>
            <a:ext cx="12402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2" name="Google Shape;522;p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61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8" name="Google Shape;528;p61"/>
          <p:cNvSpPr txBox="1"/>
          <p:nvPr/>
        </p:nvSpPr>
        <p:spPr>
          <a:xfrm>
            <a:off x="349185" y="202002"/>
            <a:ext cx="8832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2600" b="1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Engagement Survey </a:t>
            </a:r>
            <a:r>
              <a:rPr lang="en-US" sz="2600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(1 min)</a:t>
            </a:r>
            <a:endParaRPr sz="2600" i="0" u="none" strike="noStrike" cap="none">
              <a:solidFill>
                <a:srgbClr val="9999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29" name="Google Shape;529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61"/>
          <p:cNvSpPr/>
          <p:nvPr/>
        </p:nvSpPr>
        <p:spPr>
          <a:xfrm>
            <a:off x="349175" y="742925"/>
            <a:ext cx="8639100" cy="22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23375" rIns="46750" bIns="233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31" name="Google Shape;531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2" name="Google Shape;532;p61"/>
          <p:cNvGrpSpPr/>
          <p:nvPr/>
        </p:nvGrpSpPr>
        <p:grpSpPr>
          <a:xfrm>
            <a:off x="285750" y="0"/>
            <a:ext cx="8858250" cy="742925"/>
            <a:chOff x="381000" y="0"/>
            <a:chExt cx="11811000" cy="990567"/>
          </a:xfrm>
        </p:grpSpPr>
        <p:cxnSp>
          <p:nvCxnSpPr>
            <p:cNvPr id="533" name="Google Shape;533;p61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534" name="Google Shape;534;p61"/>
            <p:cNvSpPr/>
            <p:nvPr/>
          </p:nvSpPr>
          <p:spPr>
            <a:xfrm>
              <a:off x="8361998" y="752067"/>
              <a:ext cx="3829800" cy="2385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35" name="Google Shape;535;p61"/>
            <p:cNvPicPr preferRelativeResize="0"/>
            <p:nvPr/>
          </p:nvPicPr>
          <p:blipFill rotWithShape="1">
            <a:blip r:embed="rId5">
              <a:alphaModFix/>
            </a:blip>
            <a:srcRect l="43913" t="41783" r="18007" b="36924"/>
            <a:stretch/>
          </p:blipFill>
          <p:spPr>
            <a:xfrm>
              <a:off x="8362100" y="0"/>
              <a:ext cx="3829900" cy="98106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36" name="Google Shape;536;p61"/>
          <p:cNvSpPr txBox="1"/>
          <p:nvPr/>
        </p:nvSpPr>
        <p:spPr>
          <a:xfrm>
            <a:off x="7721975" y="4601000"/>
            <a:ext cx="12402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7" name="Google Shape;537;p6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61"/>
          <p:cNvSpPr txBox="1"/>
          <p:nvPr/>
        </p:nvSpPr>
        <p:spPr>
          <a:xfrm>
            <a:off x="671500" y="2129750"/>
            <a:ext cx="7265400" cy="11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/>
              </a:rPr>
              <a:t>https://bit.ly/2QybxqR</a:t>
            </a:r>
            <a:r>
              <a:rPr lang="en-US" sz="3500" b="1">
                <a:latin typeface="Calibri"/>
                <a:ea typeface="Calibri"/>
                <a:cs typeface="Calibri"/>
                <a:sym typeface="Calibri"/>
              </a:rPr>
              <a:t> </a:t>
            </a:r>
            <a:endParaRPr sz="35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62"/>
          <p:cNvSpPr/>
          <p:nvPr/>
        </p:nvSpPr>
        <p:spPr>
          <a:xfrm rot="5400000">
            <a:off x="14954572" y="3571167"/>
            <a:ext cx="345300" cy="241800"/>
          </a:xfrm>
          <a:prstGeom prst="triangle">
            <a:avLst>
              <a:gd name="adj" fmla="val 50000"/>
            </a:avLst>
          </a:prstGeom>
          <a:solidFill>
            <a:srgbClr val="DAE5F1"/>
          </a:solidFill>
          <a:ln>
            <a:noFill/>
          </a:ln>
        </p:spPr>
        <p:txBody>
          <a:bodyPr spcFirstLastPara="1" wrap="square" lIns="46750" tIns="23375" rIns="46750" bIns="23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endParaRPr sz="9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4" name="Google Shape;544;p62"/>
          <p:cNvSpPr txBox="1"/>
          <p:nvPr/>
        </p:nvSpPr>
        <p:spPr>
          <a:xfrm>
            <a:off x="3360601" y="2343150"/>
            <a:ext cx="19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entury Gothic"/>
              <a:buNone/>
            </a:pPr>
            <a:r>
              <a:rPr lang="en-US" sz="4900" b="1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 &amp; A</a:t>
            </a:r>
            <a:endParaRPr sz="4900" i="0" u="none" strike="noStrike" cap="none">
              <a:solidFill>
                <a:srgbClr val="99999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45" name="Google Shape;545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194" y="4709671"/>
            <a:ext cx="1666094" cy="24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6170" y="4639803"/>
            <a:ext cx="1155988" cy="385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7" name="Google Shape;547;p62"/>
          <p:cNvGrpSpPr/>
          <p:nvPr/>
        </p:nvGrpSpPr>
        <p:grpSpPr>
          <a:xfrm>
            <a:off x="285750" y="0"/>
            <a:ext cx="8858250" cy="742925"/>
            <a:chOff x="381000" y="0"/>
            <a:chExt cx="11811000" cy="990567"/>
          </a:xfrm>
        </p:grpSpPr>
        <p:cxnSp>
          <p:nvCxnSpPr>
            <p:cNvPr id="548" name="Google Shape;548;p62"/>
            <p:cNvCxnSpPr/>
            <p:nvPr/>
          </p:nvCxnSpPr>
          <p:spPr>
            <a:xfrm>
              <a:off x="381000" y="894959"/>
              <a:ext cx="11811000" cy="0"/>
            </a:xfrm>
            <a:prstGeom prst="straightConnector1">
              <a:avLst/>
            </a:prstGeom>
            <a:noFill/>
            <a:ln w="9525" cap="flat" cmpd="sng">
              <a:solidFill>
                <a:srgbClr val="1F386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549" name="Google Shape;549;p62"/>
            <p:cNvSpPr/>
            <p:nvPr/>
          </p:nvSpPr>
          <p:spPr>
            <a:xfrm>
              <a:off x="8361998" y="752067"/>
              <a:ext cx="3829800" cy="2385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50" name="Google Shape;550;p62"/>
            <p:cNvPicPr preferRelativeResize="0"/>
            <p:nvPr/>
          </p:nvPicPr>
          <p:blipFill rotWithShape="1">
            <a:blip r:embed="rId5">
              <a:alphaModFix/>
            </a:blip>
            <a:srcRect l="43913" t="41783" r="18007" b="36924"/>
            <a:stretch/>
          </p:blipFill>
          <p:spPr>
            <a:xfrm>
              <a:off x="8362100" y="0"/>
              <a:ext cx="3829900" cy="98106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1" name="Google Shape;551;p62"/>
          <p:cNvSpPr txBox="1"/>
          <p:nvPr/>
        </p:nvSpPr>
        <p:spPr>
          <a:xfrm>
            <a:off x="7721975" y="4601000"/>
            <a:ext cx="1240200" cy="385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2" name="Google Shape;552;p6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1829" y="4707907"/>
            <a:ext cx="1212034" cy="262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6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8" name="Google Shape;558;p63"/>
          <p:cNvPicPr preferRelativeResize="0"/>
          <p:nvPr/>
        </p:nvPicPr>
        <p:blipFill rotWithShape="1">
          <a:blip r:embed="rId3">
            <a:alphaModFix/>
          </a:blip>
          <a:srcRect t="-1701" r="-573" b="11171"/>
          <a:stretch/>
        </p:blipFill>
        <p:spPr>
          <a:xfrm>
            <a:off x="66368" y="1349034"/>
            <a:ext cx="9113403" cy="375869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63"/>
          <p:cNvSpPr txBox="1"/>
          <p:nvPr/>
        </p:nvSpPr>
        <p:spPr>
          <a:xfrm>
            <a:off x="518422" y="303544"/>
            <a:ext cx="79824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D8E2F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CONTACT INFORMATION</a:t>
            </a:r>
            <a:endParaRPr sz="3000" b="0" i="0" u="none" strike="noStrike" cap="none">
              <a:solidFill>
                <a:srgbClr val="D8E2F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0" name="Google Shape;560;p63"/>
          <p:cNvSpPr/>
          <p:nvPr/>
        </p:nvSpPr>
        <p:spPr>
          <a:xfrm>
            <a:off x="4091993" y="962297"/>
            <a:ext cx="480000" cy="34200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63"/>
          <p:cNvSpPr txBox="1"/>
          <p:nvPr/>
        </p:nvSpPr>
        <p:spPr>
          <a:xfrm>
            <a:off x="670900" y="1990700"/>
            <a:ext cx="8423100" cy="2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63"/>
          <p:cNvSpPr txBox="1"/>
          <p:nvPr/>
        </p:nvSpPr>
        <p:spPr>
          <a:xfrm>
            <a:off x="670900" y="1202950"/>
            <a:ext cx="8237100" cy="16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Webpage: </a:t>
            </a:r>
            <a:r>
              <a:rPr lang="en-US" sz="2200" b="0" i="0" u="sng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www.uschamberfoundation.org/t3-innovation</a:t>
            </a:r>
            <a:endParaRPr sz="22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Join the T3 Network: </a:t>
            </a:r>
            <a:r>
              <a:rPr lang="en-US" sz="2200" b="0" i="0" u="sng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https://pub.s1.exacttarget.com/n4hpnhdcqzk</a:t>
            </a:r>
            <a:endParaRPr sz="22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63"/>
          <p:cNvSpPr txBox="1"/>
          <p:nvPr/>
        </p:nvSpPr>
        <p:spPr>
          <a:xfrm>
            <a:off x="670900" y="3266475"/>
            <a:ext cx="56883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Joshua Westfall</a:t>
            </a:r>
            <a:endParaRPr sz="18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Director</a:t>
            </a:r>
            <a:endParaRPr sz="18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U.S. Chamber of Commerce Foundation</a:t>
            </a:r>
            <a:endParaRPr sz="18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0" i="0" u="sng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Jwestfall@uschamber.com</a:t>
            </a:r>
            <a:r>
              <a:rPr lang="en-US"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64" name="Google Shape;564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5751" y="4391450"/>
            <a:ext cx="1858598" cy="41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4"/>
          <p:cNvSpPr txBox="1">
            <a:spLocks noGrp="1"/>
          </p:cNvSpPr>
          <p:nvPr>
            <p:ph type="title"/>
          </p:nvPr>
        </p:nvSpPr>
        <p:spPr>
          <a:xfrm>
            <a:off x="588943" y="584917"/>
            <a:ext cx="8395200" cy="18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-US"/>
              <a:t>Thank you for joining today, and for the work you do every day. </a:t>
            </a:r>
            <a:endParaRPr sz="1500" b="0"/>
          </a:p>
        </p:txBody>
      </p:sp>
      <p:sp>
        <p:nvSpPr>
          <p:cNvPr id="570" name="Google Shape;570;p64"/>
          <p:cNvSpPr txBox="1">
            <a:spLocks noGrp="1"/>
          </p:cNvSpPr>
          <p:nvPr>
            <p:ph type="body" idx="1"/>
          </p:nvPr>
        </p:nvSpPr>
        <p:spPr>
          <a:xfrm>
            <a:off x="588950" y="2406300"/>
            <a:ext cx="5326200" cy="17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889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Kristin, Maureen,  Caitlin, Katie, Natalie &amp; Sam</a:t>
            </a:r>
            <a:endParaRPr/>
          </a:p>
          <a:p>
            <a:pPr marL="889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889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SPR/BrightHive TA Team @Social_Policy #MakingBetterWork</a:t>
            </a:r>
            <a:endParaRPr/>
          </a:p>
          <a:p>
            <a:pPr marL="889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Maureen_Sarver@spra.com</a:t>
            </a:r>
            <a:endParaRPr/>
          </a:p>
        </p:txBody>
      </p:sp>
      <p:cxnSp>
        <p:nvCxnSpPr>
          <p:cNvPr id="571" name="Google Shape;571;p64"/>
          <p:cNvCxnSpPr/>
          <p:nvPr/>
        </p:nvCxnSpPr>
        <p:spPr>
          <a:xfrm>
            <a:off x="735980" y="3196410"/>
            <a:ext cx="1661700" cy="0"/>
          </a:xfrm>
          <a:prstGeom prst="straightConnector1">
            <a:avLst/>
          </a:prstGeom>
          <a:noFill/>
          <a:ln w="9525" cap="flat" cmpd="sng">
            <a:solidFill>
              <a:srgbClr val="CCDDDB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72" name="Google Shape;57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9056" y="4500694"/>
            <a:ext cx="1563282" cy="391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PR 2020 PPT">
  <a:themeElements>
    <a:clrScheme name="SPRA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372E80"/>
      </a:accent1>
      <a:accent2>
        <a:srgbClr val="D2E3E1"/>
      </a:accent2>
      <a:accent3>
        <a:srgbClr val="E35624"/>
      </a:accent3>
      <a:accent4>
        <a:srgbClr val="E6BB20"/>
      </a:accent4>
      <a:accent5>
        <a:srgbClr val="D1CDED"/>
      </a:accent5>
      <a:accent6>
        <a:srgbClr val="D8D8D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957</Words>
  <Application>Microsoft Office PowerPoint</Application>
  <PresentationFormat>On-screen Show (16:9)</PresentationFormat>
  <Paragraphs>186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Lato</vt:lpstr>
      <vt:lpstr>Raleway</vt:lpstr>
      <vt:lpstr>Montserrat</vt:lpstr>
      <vt:lpstr>Helvetica Neue</vt:lpstr>
      <vt:lpstr>Century Gothic</vt:lpstr>
      <vt:lpstr>Arial</vt:lpstr>
      <vt:lpstr>Calibri</vt:lpstr>
      <vt:lpstr>Office Theme</vt:lpstr>
      <vt:lpstr>Office Theme</vt:lpstr>
      <vt:lpstr>1_Office Theme</vt:lpstr>
      <vt:lpstr>3_Pixel</vt:lpstr>
      <vt:lpstr>SPR 2020 PPT</vt:lpstr>
      <vt:lpstr>Apples, Oranges &amp; Employment Data:  Toward Standardization and Better Data Quality  </vt:lpstr>
      <vt:lpstr>Here’s how to access live caption updates. </vt:lpstr>
      <vt:lpstr>The WDQI TA Team</vt:lpstr>
      <vt:lpstr>News &amp; Announcements</vt:lpstr>
      <vt:lpstr>Key Ideas in WDQI</vt:lpstr>
      <vt:lpstr>PowerPoint Presentation</vt:lpstr>
      <vt:lpstr>Special Guests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joining today, and for the work you do every day.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Apples, Oranges &amp; Employment Data:  Toward Standardization and Better Data Quality  </dc:title>
  <dc:creator>Caitlin Grey</dc:creator>
  <cp:lastModifiedBy>Caitlin Grey</cp:lastModifiedBy>
  <cp:revision>1</cp:revision>
  <dcterms:modified xsi:type="dcterms:W3CDTF">2020-10-15T17:37:46Z</dcterms:modified>
</cp:coreProperties>
</file>