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89" r:id="rId4"/>
  </p:sldMasterIdLst>
  <p:notesMasterIdLst>
    <p:notesMasterId r:id="rId25"/>
  </p:notesMasterIdLst>
  <p:sldIdLst>
    <p:sldId id="256" r:id="rId5"/>
    <p:sldId id="257" r:id="rId6"/>
    <p:sldId id="258" r:id="rId7"/>
    <p:sldId id="259" r:id="rId8"/>
    <p:sldId id="266" r:id="rId9"/>
    <p:sldId id="267" r:id="rId10"/>
    <p:sldId id="268" r:id="rId11"/>
    <p:sldId id="1292" r:id="rId12"/>
    <p:sldId id="1293" r:id="rId13"/>
    <p:sldId id="339" r:id="rId14"/>
    <p:sldId id="334" r:id="rId15"/>
    <p:sldId id="1300" r:id="rId16"/>
    <p:sldId id="269" r:id="rId17"/>
    <p:sldId id="1294" r:id="rId18"/>
    <p:sldId id="1295" r:id="rId19"/>
    <p:sldId id="1299" r:id="rId20"/>
    <p:sldId id="1297" r:id="rId21"/>
    <p:sldId id="262" r:id="rId22"/>
    <p:sldId id="1298" r:id="rId23"/>
    <p:sldId id="264"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a Reddy" initials="LR" lastIdx="5" clrIdx="0">
    <p:extLst>
      <p:ext uri="{19B8F6BF-5375-455C-9EA6-DF929625EA0E}">
        <p15:presenceInfo xmlns:p15="http://schemas.microsoft.com/office/powerpoint/2012/main" userId="Lisa Reddy" providerId="None"/>
      </p:ext>
    </p:extLst>
  </p:cmAuthor>
  <p:cmAuthor id="2" name="Tiffany Murphy" initials="TM" lastIdx="5" clrIdx="1">
    <p:extLst>
      <p:ext uri="{19B8F6BF-5375-455C-9EA6-DF929625EA0E}">
        <p15:presenceInfo xmlns:p15="http://schemas.microsoft.com/office/powerpoint/2012/main" userId="S::tmurphy@youthbuild.org::864f7eca-98fc-49cf-acdf-d76a4afaebc9" providerId="AD"/>
      </p:ext>
    </p:extLst>
  </p:cmAuthor>
  <p:cmAuthor id="3" name="Smith, Jenn - ETA" initials="SJ-E" lastIdx="3" clrIdx="2">
    <p:extLst>
      <p:ext uri="{19B8F6BF-5375-455C-9EA6-DF929625EA0E}">
        <p15:presenceInfo xmlns:p15="http://schemas.microsoft.com/office/powerpoint/2012/main" userId="S-1-5-21-2522062978-2635407418-847139880-5153" providerId="AD"/>
      </p:ext>
    </p:extLst>
  </p:cmAuthor>
  <p:cmAuthor id="4" name="Daryl Wright" initials="DW" lastIdx="2" clrIdx="3">
    <p:extLst>
      <p:ext uri="{19B8F6BF-5375-455C-9EA6-DF929625EA0E}">
        <p15:presenceInfo xmlns:p15="http://schemas.microsoft.com/office/powerpoint/2012/main" userId="6a42e48d5c10ca0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CA42C1-5FA4-4054-A233-978F8B14FB49}" v="324" dt="2020-05-11T18:14:17.295"/>
    <p1510:client id="{950D6E75-7235-61FD-325B-9E8EF0DF8079}" v="51" dt="2020-05-11T17:35:18.109"/>
    <p1510:client id="{C787938A-83E8-AF85-DFCD-7E6A902F842B}" v="16" dt="2020-05-12T12:29:37.107"/>
    <p1510:client id="{E3528A43-393A-430B-A4C8-2C4F133ED3F5}" v="2" dt="2020-05-11T18:34:16.179"/>
    <p1510:client id="{FF78C1FE-DBA3-4738-A1A2-9C3713525CB4}" v="1040" dt="2020-05-11T20:23:34.4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1596" y="66"/>
      </p:cViewPr>
      <p:guideLst>
        <p:guide orient="horz" pos="2184"/>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9A5DF4-232D-41EF-8F67-E25EF95A85B1}" type="datetimeFigureOut">
              <a:rPr lang="en-US" smtClean="0"/>
              <a:t>7/16/2020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121930-B08B-4513-8D19-F8819661CED7}" type="slidenum">
              <a:rPr lang="en-US" smtClean="0"/>
              <a:t>‹#›</a:t>
            </a:fld>
            <a:endParaRPr lang="en-US"/>
          </a:p>
        </p:txBody>
      </p:sp>
    </p:spTree>
    <p:extLst>
      <p:ext uri="{BB962C8B-B14F-4D97-AF65-F5344CB8AC3E}">
        <p14:creationId xmlns:p14="http://schemas.microsoft.com/office/powerpoint/2010/main" val="2210893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apartment industry provides immediate, accessible career pathways for YouthBuild graduates. Hear from industry experts about labor market demand, careers in apartment maintenance, credentialing opportunities and strategies to establish employer partnerships</a:t>
            </a:r>
          </a:p>
          <a:p>
            <a:endParaRPr lang="en-US" dirty="0"/>
          </a:p>
        </p:txBody>
      </p:sp>
      <p:sp>
        <p:nvSpPr>
          <p:cNvPr id="4" name="Slide Number Placeholder 3"/>
          <p:cNvSpPr>
            <a:spLocks noGrp="1"/>
          </p:cNvSpPr>
          <p:nvPr>
            <p:ph type="sldNum" sz="quarter" idx="5"/>
          </p:nvPr>
        </p:nvSpPr>
        <p:spPr/>
        <p:txBody>
          <a:bodyPr/>
          <a:lstStyle/>
          <a:p>
            <a:fld id="{62121930-B08B-4513-8D19-F8819661CED7}" type="slidenum">
              <a:rPr lang="en-US" smtClean="0"/>
              <a:t>1</a:t>
            </a:fld>
            <a:endParaRPr lang="en-US"/>
          </a:p>
        </p:txBody>
      </p:sp>
    </p:spTree>
    <p:extLst>
      <p:ext uri="{BB962C8B-B14F-4D97-AF65-F5344CB8AC3E}">
        <p14:creationId xmlns:p14="http://schemas.microsoft.com/office/powerpoint/2010/main" val="213366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121930-B08B-4513-8D19-F8819661CED7}" type="slidenum">
              <a:rPr lang="en-US" smtClean="0"/>
              <a:t>3</a:t>
            </a:fld>
            <a:endParaRPr lang="en-US"/>
          </a:p>
        </p:txBody>
      </p:sp>
    </p:spTree>
    <p:extLst>
      <p:ext uri="{BB962C8B-B14F-4D97-AF65-F5344CB8AC3E}">
        <p14:creationId xmlns:p14="http://schemas.microsoft.com/office/powerpoint/2010/main" val="1596158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a:p>
        </p:txBody>
      </p:sp>
      <p:sp>
        <p:nvSpPr>
          <p:cNvPr id="4" name="Slide Number Placeholder 3"/>
          <p:cNvSpPr>
            <a:spLocks noGrp="1"/>
          </p:cNvSpPr>
          <p:nvPr>
            <p:ph type="sldNum" sz="quarter" idx="5"/>
          </p:nvPr>
        </p:nvSpPr>
        <p:spPr/>
        <p:txBody>
          <a:bodyPr/>
          <a:lstStyle/>
          <a:p>
            <a:fld id="{E4D27D43-2681-D34E-A9D8-738B1684139E}" type="slidenum">
              <a:rPr lang="en-US" smtClean="0"/>
              <a:t>8</a:t>
            </a:fld>
            <a:endParaRPr lang="en-US"/>
          </a:p>
        </p:txBody>
      </p:sp>
    </p:spTree>
    <p:extLst>
      <p:ext uri="{BB962C8B-B14F-4D97-AF65-F5344CB8AC3E}">
        <p14:creationId xmlns:p14="http://schemas.microsoft.com/office/powerpoint/2010/main" val="3365863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a:p>
        </p:txBody>
      </p:sp>
      <p:sp>
        <p:nvSpPr>
          <p:cNvPr id="4" name="Slide Number Placeholder 3"/>
          <p:cNvSpPr>
            <a:spLocks noGrp="1"/>
          </p:cNvSpPr>
          <p:nvPr>
            <p:ph type="sldNum" sz="quarter" idx="5"/>
          </p:nvPr>
        </p:nvSpPr>
        <p:spPr/>
        <p:txBody>
          <a:bodyPr/>
          <a:lstStyle/>
          <a:p>
            <a:fld id="{E4D27D43-2681-D34E-A9D8-738B1684139E}" type="slidenum">
              <a:rPr lang="en-US" smtClean="0"/>
              <a:t>9</a:t>
            </a:fld>
            <a:endParaRPr lang="en-US"/>
          </a:p>
        </p:txBody>
      </p:sp>
    </p:spTree>
    <p:extLst>
      <p:ext uri="{BB962C8B-B14F-4D97-AF65-F5344CB8AC3E}">
        <p14:creationId xmlns:p14="http://schemas.microsoft.com/office/powerpoint/2010/main" val="3365863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DC9D462-C8EF-4301-AB02-8098D2E1FBE7}" type="slidenum">
              <a:rPr lang="en-US" smtClean="0"/>
              <a:pPr/>
              <a:t>10</a:t>
            </a:fld>
            <a:endParaRPr lang="en-US"/>
          </a:p>
        </p:txBody>
      </p:sp>
    </p:spTree>
    <p:extLst>
      <p:ext uri="{BB962C8B-B14F-4D97-AF65-F5344CB8AC3E}">
        <p14:creationId xmlns:p14="http://schemas.microsoft.com/office/powerpoint/2010/main" val="3759292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DE637AF-3E60-614A-AB38-B5432EE36B44}"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1346305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E637AF-3E60-614A-AB38-B5432EE36B44}"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1855239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E637AF-3E60-614A-AB38-B5432EE36B44}"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1578963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E637AF-3E60-614A-AB38-B5432EE36B44}" type="datetimeFigureOut">
              <a:rPr lang="en-US" smtClean="0"/>
              <a:t>7/16/2020</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3" name="Slide Number Placeholder 5"/>
          <p:cNvSpPr>
            <a:spLocks noGrp="1"/>
          </p:cNvSpPr>
          <p:nvPr>
            <p:ph type="sldNum" sz="quarter" idx="12"/>
          </p:nvPr>
        </p:nvSpPr>
        <p:spPr>
          <a:xfrm>
            <a:off x="511228" y="787783"/>
            <a:ext cx="584978" cy="365125"/>
          </a:xfrm>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4102260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E637AF-3E60-614A-AB38-B5432EE36B44}" type="datetimeFigureOut">
              <a:rPr lang="en-US" smtClean="0"/>
              <a:t>7/16/2020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3605633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9DE637AF-3E60-614A-AB38-B5432EE36B44}" type="datetimeFigureOut">
              <a:rPr lang="en-US" smtClean="0"/>
              <a:t>7/16/2020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411009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E637AF-3E60-614A-AB38-B5432EE36B44}" type="datetimeFigureOut">
              <a:rPr lang="en-US" smtClean="0"/>
              <a:t>7/16/2020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2941652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DE637AF-3E60-614A-AB38-B5432EE36B44}" type="datetimeFigureOut">
              <a:rPr lang="en-US" smtClean="0"/>
              <a:t>7/16/2020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1109515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DE637AF-3E60-614A-AB38-B5432EE36B44}" type="datetimeFigureOut">
              <a:rPr lang="en-US" smtClean="0"/>
              <a:t>7/16/2020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3818370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E637AF-3E60-614A-AB38-B5432EE36B44}"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2932387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E637AF-3E60-614A-AB38-B5432EE36B44}"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7D2B070-BEB1-8947-AABB-1CABFB5BDCC4}"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4387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9DE637AF-3E60-614A-AB38-B5432EE36B44}" type="datetimeFigureOut">
              <a:rPr lang="en-US" smtClean="0"/>
              <a:t>7/16/2020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2577242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9DE637AF-3E60-614A-AB38-B5432EE36B44}" type="datetimeFigureOut">
              <a:rPr lang="en-US" smtClean="0"/>
              <a:t>7/16/2020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7D2B070-BEB1-8947-AABB-1CABFB5BDCC4}"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855638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9DE637AF-3E60-614A-AB38-B5432EE36B44}" type="datetimeFigureOut">
              <a:rPr lang="en-US" smtClean="0"/>
              <a:t>7/16/2020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1868032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E637AF-3E60-614A-AB38-B5432EE36B44}"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530242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E637AF-3E60-614A-AB38-B5432EE36B44}"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7D2B070-BEB1-8947-AABB-1CABFB5BDCC4}" type="slidenum">
              <a:rPr lang="en-US" smtClean="0"/>
              <a:t>‹#›</a:t>
            </a:fld>
            <a:endParaRPr lang="en-US"/>
          </a:p>
        </p:txBody>
      </p:sp>
    </p:spTree>
    <p:extLst>
      <p:ext uri="{BB962C8B-B14F-4D97-AF65-F5344CB8AC3E}">
        <p14:creationId xmlns:p14="http://schemas.microsoft.com/office/powerpoint/2010/main" val="1564289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F49484-67EE-409F-9381-EE3F51CD6B7E}"/>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7" name="Title 1">
            <a:extLst>
              <a:ext uri="{FF2B5EF4-FFF2-40B4-BE49-F238E27FC236}">
                <a16:creationId xmlns:a16="http://schemas.microsoft.com/office/drawing/2014/main" id="{FE8C59AE-3CC7-44A5-83E5-A7032D8812B8}"/>
              </a:ext>
            </a:extLst>
          </p:cNvPr>
          <p:cNvSpPr>
            <a:spLocks noGrp="1"/>
          </p:cNvSpPr>
          <p:nvPr>
            <p:ph type="ctrTitle"/>
          </p:nvPr>
        </p:nvSpPr>
        <p:spPr>
          <a:xfrm>
            <a:off x="4829458" y="3383827"/>
            <a:ext cx="3957302" cy="1470025"/>
          </a:xfrm>
        </p:spPr>
        <p:txBody>
          <a:bodyPr>
            <a:normAutofit/>
          </a:bodyPr>
          <a:lstStyle>
            <a:lvl1pPr algn="r">
              <a:defRPr sz="2700" b="1" spc="-113">
                <a:latin typeface="Arial"/>
                <a:cs typeface="Arial"/>
              </a:defRPr>
            </a:lvl1pPr>
          </a:lstStyle>
          <a:p>
            <a:r>
              <a:rPr lang="en-US"/>
              <a:t>Click to edit Master title style</a:t>
            </a:r>
          </a:p>
        </p:txBody>
      </p:sp>
      <p:sp>
        <p:nvSpPr>
          <p:cNvPr id="28" name="Subtitle 2">
            <a:extLst>
              <a:ext uri="{FF2B5EF4-FFF2-40B4-BE49-F238E27FC236}">
                <a16:creationId xmlns:a16="http://schemas.microsoft.com/office/drawing/2014/main" id="{6E511A68-9005-48C5-B8B5-59C63482B68F}"/>
              </a:ext>
            </a:extLst>
          </p:cNvPr>
          <p:cNvSpPr>
            <a:spLocks noGrp="1"/>
          </p:cNvSpPr>
          <p:nvPr>
            <p:ph type="subTitle" idx="1"/>
          </p:nvPr>
        </p:nvSpPr>
        <p:spPr>
          <a:xfrm>
            <a:off x="5727299" y="4921062"/>
            <a:ext cx="3059461" cy="1752600"/>
          </a:xfrm>
        </p:spPr>
        <p:txBody>
          <a:bodyPr>
            <a:normAutofit/>
          </a:bodyPr>
          <a:lstStyle>
            <a:lvl1pPr marL="0" indent="0" algn="r">
              <a:buNone/>
              <a:defRPr sz="2100" spc="-113">
                <a:solidFill>
                  <a:schemeClr val="tx1">
                    <a:tint val="75000"/>
                  </a:schemeClr>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380957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04"/>
            <a:ext cx="1952272" cy="6853049"/>
            <a:chOff x="6627813" y="195650"/>
            <a:chExt cx="1952625" cy="5678101"/>
          </a:xfrm>
        </p:grpSpPr>
        <p:sp>
          <p:nvSpPr>
            <p:cNvPr id="50" name="Freeform 27"/>
            <p:cNvSpPr/>
            <p:nvPr/>
          </p:nvSpPr>
          <p:spPr bwMode="auto">
            <a:xfrm>
              <a:off x="6627813" y="19565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9DE637AF-3E60-614A-AB38-B5432EE36B44}" type="datetimeFigureOut">
              <a:rPr lang="en-US" smtClean="0"/>
              <a:t>7/16/2020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F7D2B070-BEB1-8947-AABB-1CABFB5BDCC4}" type="slidenum">
              <a:rPr lang="en-US" smtClean="0"/>
              <a:t>‹#›</a:t>
            </a:fld>
            <a:endParaRPr lang="en-US"/>
          </a:p>
        </p:txBody>
      </p:sp>
    </p:spTree>
    <p:extLst>
      <p:ext uri="{BB962C8B-B14F-4D97-AF65-F5344CB8AC3E}">
        <p14:creationId xmlns:p14="http://schemas.microsoft.com/office/powerpoint/2010/main" val="2141402341"/>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 id="2147484102" r:id="rId13"/>
    <p:sldLayoutId id="2147484103" r:id="rId14"/>
    <p:sldLayoutId id="2147484104" r:id="rId15"/>
    <p:sldLayoutId id="2147484105" r:id="rId16"/>
    <p:sldLayoutId id="2147484106"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rpm.naahq.org/wp-content/uploads/2018/05/RPM-Careers-Maintenance-Technician-Brochure.pdf" TargetMode="External"/><Relationship Id="rId2" Type="http://schemas.openxmlformats.org/officeDocument/2006/relationships/hyperlink" Target="https://rpm.naahq.org/" TargetMode="External"/><Relationship Id="rId1" Type="http://schemas.openxmlformats.org/officeDocument/2006/relationships/slideLayout" Target="../slideLayouts/slideLayout2.xml"/><Relationship Id="rId5" Type="http://schemas.openxmlformats.org/officeDocument/2006/relationships/image" Target="../media/image10.tiff"/><Relationship Id="rId4" Type="http://schemas.openxmlformats.org/officeDocument/2006/relationships/hyperlink" Target="https://rpm.naahq.org/wp-content/uploads/2018/05/RPM-Careers-Leasing-Consultant-Brochure.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youthbuild.workforcegps.org/resources/2016/02/26/14/20/Registered-Apprenticeship-Toolkit" TargetMode="External"/><Relationship Id="rId2" Type="http://schemas.openxmlformats.org/officeDocument/2006/relationships/hyperlink" Target="https://www.dol.gov/apprenticeship/task-force.htm" TargetMode="External"/><Relationship Id="rId1" Type="http://schemas.openxmlformats.org/officeDocument/2006/relationships/slideLayout" Target="../slideLayouts/slideLayout2.xml"/><Relationship Id="rId6" Type="http://schemas.openxmlformats.org/officeDocument/2006/relationships/hyperlink" Target="https://youthbuild.workforcegps.org" TargetMode="External"/><Relationship Id="rId5" Type="http://schemas.openxmlformats.org/officeDocument/2006/relationships/hyperlink" Target="https://youthbuild.workforcegps.org/resources/2018/06/04/16/48/Construction_Plus_Framework_for_a_Quality_Pre-Apprenticeship_Experience" TargetMode="External"/><Relationship Id="rId4" Type="http://schemas.openxmlformats.org/officeDocument/2006/relationships/hyperlink" Target="https://careerpathways.workforcegps.org/resources/2016/10/20/10/11/Enhanced_Career_Pathways_Toolkit"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helenuwhitcher@gmail.com" TargetMode="External"/><Relationship Id="rId2" Type="http://schemas.openxmlformats.org/officeDocument/2006/relationships/hyperlink" Target="mailto:dwright@proprenticeknight.com" TargetMode="External"/><Relationship Id="rId1" Type="http://schemas.openxmlformats.org/officeDocument/2006/relationships/slideLayout" Target="../slideLayouts/slideLayout2.xml"/><Relationship Id="rId5" Type="http://schemas.openxmlformats.org/officeDocument/2006/relationships/hyperlink" Target="mailto:mlambe@naahq.org" TargetMode="External"/><Relationship Id="rId4" Type="http://schemas.openxmlformats.org/officeDocument/2006/relationships/hyperlink" Target="mailto:scozewith@naahq.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50481" y="2593976"/>
            <a:ext cx="8219440" cy="1126283"/>
          </a:xfrm>
        </p:spPr>
        <p:txBody>
          <a:bodyPr>
            <a:normAutofit fontScale="90000"/>
          </a:bodyPr>
          <a:lstStyle/>
          <a:p>
            <a:pPr algn="ctr"/>
            <a:r>
              <a:rPr lang="en-US" sz="5300" dirty="0"/>
              <a:t> </a:t>
            </a:r>
            <a:br>
              <a:rPr lang="en-US" sz="5300" dirty="0"/>
            </a:br>
            <a:r>
              <a:rPr lang="en-US" sz="4400" b="1" dirty="0"/>
              <a:t>Opportunities in Apartment Maintenance: An Industry Overview</a:t>
            </a:r>
            <a:r>
              <a:rPr lang="en-US" sz="2400" b="1" dirty="0"/>
              <a:t> </a:t>
            </a:r>
          </a:p>
        </p:txBody>
      </p:sp>
      <p:sp>
        <p:nvSpPr>
          <p:cNvPr id="4" name="Rectangle 3">
            <a:extLst>
              <a:ext uri="{FF2B5EF4-FFF2-40B4-BE49-F238E27FC236}">
                <a16:creationId xmlns:a16="http://schemas.microsoft.com/office/drawing/2014/main" id="{A43ECED1-E162-4B94-8A7C-761225ECCC4A}"/>
              </a:ext>
            </a:extLst>
          </p:cNvPr>
          <p:cNvSpPr/>
          <p:nvPr/>
        </p:nvSpPr>
        <p:spPr>
          <a:xfrm>
            <a:off x="2834271" y="4367101"/>
            <a:ext cx="4451860" cy="1077218"/>
          </a:xfrm>
          <a:prstGeom prst="rect">
            <a:avLst/>
          </a:prstGeom>
        </p:spPr>
        <p:txBody>
          <a:bodyPr wrap="none">
            <a:spAutoFit/>
          </a:bodyPr>
          <a:lstStyle/>
          <a:p>
            <a:pPr algn="ctr"/>
            <a:r>
              <a:rPr lang="en-US" sz="3200" dirty="0"/>
              <a:t>A DOL Pre-Recorded </a:t>
            </a:r>
          </a:p>
          <a:p>
            <a:pPr algn="ctr"/>
            <a:r>
              <a:rPr lang="en-US" sz="3200" dirty="0"/>
              <a:t>Webcast </a:t>
            </a:r>
          </a:p>
        </p:txBody>
      </p:sp>
    </p:spTree>
    <p:extLst>
      <p:ext uri="{BB962C8B-B14F-4D97-AF65-F5344CB8AC3E}">
        <p14:creationId xmlns:p14="http://schemas.microsoft.com/office/powerpoint/2010/main" val="3817030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7987" y="624110"/>
            <a:ext cx="6589199" cy="796727"/>
          </a:xfrm>
        </p:spPr>
        <p:txBody>
          <a:bodyPr>
            <a:normAutofit/>
          </a:bodyPr>
          <a:lstStyle/>
          <a:p>
            <a:pPr algn="ctr"/>
            <a:r>
              <a:rPr lang="en-US" sz="2800"/>
              <a:t>Learning Objectives for this Webcast</a:t>
            </a:r>
          </a:p>
        </p:txBody>
      </p:sp>
      <p:sp>
        <p:nvSpPr>
          <p:cNvPr id="3" name="Content Placeholder 2"/>
          <p:cNvSpPr>
            <a:spLocks noGrp="1"/>
          </p:cNvSpPr>
          <p:nvPr>
            <p:ph idx="1"/>
          </p:nvPr>
        </p:nvSpPr>
        <p:spPr>
          <a:xfrm>
            <a:off x="1945201" y="2128911"/>
            <a:ext cx="6591985" cy="3777622"/>
          </a:xfrm>
        </p:spPr>
        <p:txBody>
          <a:bodyPr vert="horz" lIns="91440" tIns="45720" rIns="91440" bIns="45720" rtlCol="0" anchor="t">
            <a:normAutofit/>
          </a:bodyPr>
          <a:lstStyle/>
          <a:p>
            <a:pPr lvl="0"/>
            <a:r>
              <a:rPr lang="en-US"/>
              <a:t>Describe the labor market in the apartment industry</a:t>
            </a:r>
          </a:p>
          <a:p>
            <a:pPr marL="0" lvl="0" indent="0">
              <a:buNone/>
            </a:pPr>
            <a:endParaRPr lang="en-US"/>
          </a:p>
          <a:p>
            <a:pPr lvl="0"/>
            <a:r>
              <a:rPr lang="en-US"/>
              <a:t>Identify how existing YouthBuild preparation aligns with entry-level requirements</a:t>
            </a:r>
          </a:p>
          <a:p>
            <a:pPr marL="0" lvl="0" indent="0">
              <a:buNone/>
            </a:pPr>
            <a:endParaRPr lang="en-US"/>
          </a:p>
          <a:p>
            <a:pPr lvl="0"/>
            <a:r>
              <a:rPr lang="en-US"/>
              <a:t>Discuss how existing YouthBuild sponsoring organizations are partnering with apartment management companies and preparing graduates for entry-level positions</a:t>
            </a:r>
          </a:p>
        </p:txBody>
      </p:sp>
    </p:spTree>
    <p:extLst>
      <p:ext uri="{BB962C8B-B14F-4D97-AF65-F5344CB8AC3E}">
        <p14:creationId xmlns:p14="http://schemas.microsoft.com/office/powerpoint/2010/main" val="2141149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12323" y="624110"/>
            <a:ext cx="3102795" cy="1280890"/>
          </a:xfrm>
        </p:spPr>
        <p:txBody>
          <a:bodyPr>
            <a:normAutofit/>
          </a:bodyPr>
          <a:lstStyle/>
          <a:p>
            <a:r>
              <a:rPr lang="en-US" sz="2800"/>
              <a:t>Presenters</a:t>
            </a:r>
          </a:p>
        </p:txBody>
      </p:sp>
      <p:sp>
        <p:nvSpPr>
          <p:cNvPr id="3" name="Content Placeholder 2"/>
          <p:cNvSpPr>
            <a:spLocks noGrp="1"/>
          </p:cNvSpPr>
          <p:nvPr>
            <p:ph idx="1"/>
          </p:nvPr>
        </p:nvSpPr>
        <p:spPr>
          <a:xfrm>
            <a:off x="6657456" y="5087605"/>
            <a:ext cx="2380219" cy="627082"/>
          </a:xfrm>
        </p:spPr>
        <p:txBody>
          <a:bodyPr vert="horz" lIns="91440" tIns="45720" rIns="91440" bIns="45720" rtlCol="0">
            <a:noAutofit/>
          </a:bodyPr>
          <a:lstStyle/>
          <a:p>
            <a:pPr marL="0" indent="0">
              <a:lnSpc>
                <a:spcPct val="90000"/>
              </a:lnSpc>
              <a:buNone/>
            </a:pPr>
            <a:r>
              <a:rPr lang="en-US" sz="1300" dirty="0">
                <a:solidFill>
                  <a:srgbClr val="000000"/>
                </a:solidFill>
              </a:rPr>
              <a:t>Helen Whitcher</a:t>
            </a:r>
            <a:br>
              <a:rPr lang="en-US" sz="1300" dirty="0">
                <a:solidFill>
                  <a:srgbClr val="000000"/>
                </a:solidFill>
              </a:rPr>
            </a:br>
            <a:r>
              <a:rPr lang="en-US" sz="1300" dirty="0">
                <a:solidFill>
                  <a:srgbClr val="000000"/>
                </a:solidFill>
              </a:rPr>
              <a:t>CEO</a:t>
            </a:r>
            <a:br>
              <a:rPr lang="en-US" sz="1300" dirty="0">
                <a:solidFill>
                  <a:srgbClr val="000000"/>
                </a:solidFill>
              </a:rPr>
            </a:br>
            <a:r>
              <a:rPr lang="en-US" sz="1300" dirty="0">
                <a:solidFill>
                  <a:srgbClr val="000000"/>
                </a:solidFill>
              </a:rPr>
              <a:t>Whitcher Consulting</a:t>
            </a:r>
          </a:p>
        </p:txBody>
      </p:sp>
      <p:pic>
        <p:nvPicPr>
          <p:cNvPr id="8" name="Picture 8" descr="A person smiling for the camera&#10;&#10;Description generated with very high confidence">
            <a:extLst>
              <a:ext uri="{FF2B5EF4-FFF2-40B4-BE49-F238E27FC236}">
                <a16:creationId xmlns:a16="http://schemas.microsoft.com/office/drawing/2014/main" id="{828D4D59-81DC-4E59-855E-B703AD45E76E}"/>
              </a:ext>
            </a:extLst>
          </p:cNvPr>
          <p:cNvPicPr>
            <a:picLocks noChangeAspect="1"/>
          </p:cNvPicPr>
          <p:nvPr/>
        </p:nvPicPr>
        <p:blipFill rotWithShape="1">
          <a:blip r:embed="rId3"/>
          <a:srcRect l="21973" r="1" b="1"/>
          <a:stretch/>
        </p:blipFill>
        <p:spPr>
          <a:xfrm>
            <a:off x="4391247" y="272312"/>
            <a:ext cx="2080957" cy="2563582"/>
          </a:xfrm>
          <a:prstGeom prst="rect">
            <a:avLst/>
          </a:prstGeom>
        </p:spPr>
      </p:pic>
      <p:pic>
        <p:nvPicPr>
          <p:cNvPr id="10" name="Picture 10" descr="A person smiling for the camera&#10;&#10;Description generated with very high confidence">
            <a:extLst>
              <a:ext uri="{FF2B5EF4-FFF2-40B4-BE49-F238E27FC236}">
                <a16:creationId xmlns:a16="http://schemas.microsoft.com/office/drawing/2014/main" id="{E85DF430-2A02-4418-9C5E-91DD5FE770B7}"/>
              </a:ext>
            </a:extLst>
          </p:cNvPr>
          <p:cNvPicPr>
            <a:picLocks noChangeAspect="1"/>
          </p:cNvPicPr>
          <p:nvPr/>
        </p:nvPicPr>
        <p:blipFill rotWithShape="1">
          <a:blip r:embed="rId4"/>
          <a:srcRect r="-6" b="13800"/>
          <a:stretch/>
        </p:blipFill>
        <p:spPr>
          <a:xfrm>
            <a:off x="6773134" y="282945"/>
            <a:ext cx="2168247" cy="2563582"/>
          </a:xfrm>
          <a:prstGeom prst="rect">
            <a:avLst/>
          </a:prstGeom>
        </p:spPr>
      </p:pic>
      <p:pic>
        <p:nvPicPr>
          <p:cNvPr id="4" name="Picture 4" descr="A person in a suit standing in front of a brick wall&#10;&#10;Description generated with very high confidence">
            <a:extLst>
              <a:ext uri="{FF2B5EF4-FFF2-40B4-BE49-F238E27FC236}">
                <a16:creationId xmlns:a16="http://schemas.microsoft.com/office/drawing/2014/main" id="{35D54997-5A85-42A2-B035-457539855161}"/>
              </a:ext>
            </a:extLst>
          </p:cNvPr>
          <p:cNvPicPr>
            <a:picLocks noChangeAspect="1"/>
          </p:cNvPicPr>
          <p:nvPr/>
        </p:nvPicPr>
        <p:blipFill rotWithShape="1">
          <a:blip r:embed="rId5"/>
          <a:srcRect l="23280" r="25026" b="-4"/>
          <a:stretch/>
        </p:blipFill>
        <p:spPr>
          <a:xfrm>
            <a:off x="1535631" y="1382233"/>
            <a:ext cx="2457554" cy="2998799"/>
          </a:xfrm>
          <a:prstGeom prst="rect">
            <a:avLst/>
          </a:prstGeom>
        </p:spPr>
      </p:pic>
      <p:pic>
        <p:nvPicPr>
          <p:cNvPr id="6" name="Picture 6" descr="A person wearing glasses&#10;&#10;Description generated with very high confidence">
            <a:extLst>
              <a:ext uri="{FF2B5EF4-FFF2-40B4-BE49-F238E27FC236}">
                <a16:creationId xmlns:a16="http://schemas.microsoft.com/office/drawing/2014/main" id="{CD8830F5-01D8-4C2D-8FBE-2BD12EF048E2}"/>
              </a:ext>
            </a:extLst>
          </p:cNvPr>
          <p:cNvPicPr>
            <a:picLocks noChangeAspect="1"/>
          </p:cNvPicPr>
          <p:nvPr/>
        </p:nvPicPr>
        <p:blipFill rotWithShape="1">
          <a:blip r:embed="rId6"/>
          <a:srcRect r="-3" b="25425"/>
          <a:stretch/>
        </p:blipFill>
        <p:spPr>
          <a:xfrm>
            <a:off x="4391247" y="4054990"/>
            <a:ext cx="2080957" cy="2563582"/>
          </a:xfrm>
          <a:prstGeom prst="rect">
            <a:avLst/>
          </a:prstGeom>
        </p:spPr>
      </p:pic>
      <p:sp>
        <p:nvSpPr>
          <p:cNvPr id="5" name="Content Placeholder 2">
            <a:extLst>
              <a:ext uri="{FF2B5EF4-FFF2-40B4-BE49-F238E27FC236}">
                <a16:creationId xmlns:a16="http://schemas.microsoft.com/office/drawing/2014/main" id="{C30ED571-6AFE-452D-B7AE-8618DB987070}"/>
              </a:ext>
            </a:extLst>
          </p:cNvPr>
          <p:cNvSpPr txBox="1">
            <a:spLocks/>
          </p:cNvSpPr>
          <p:nvPr/>
        </p:nvSpPr>
        <p:spPr>
          <a:xfrm>
            <a:off x="6719969" y="3039032"/>
            <a:ext cx="2457555" cy="797578"/>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90000"/>
              </a:lnSpc>
              <a:buFont typeface="Wingdings 3" charset="2"/>
              <a:buNone/>
            </a:pPr>
            <a:r>
              <a:rPr lang="en-US" sz="1300">
                <a:solidFill>
                  <a:srgbClr val="000000"/>
                </a:solidFill>
              </a:rPr>
              <a:t>Maureen </a:t>
            </a:r>
            <a:r>
              <a:rPr lang="en-US" sz="1300" err="1">
                <a:solidFill>
                  <a:srgbClr val="000000"/>
                </a:solidFill>
              </a:rPr>
              <a:t>Lambe</a:t>
            </a:r>
            <a:r>
              <a:rPr lang="en-US" sz="1300">
                <a:solidFill>
                  <a:srgbClr val="000000"/>
                </a:solidFill>
              </a:rPr>
              <a:t>, CAE, Executive Vice President, National Apartment Association Education Institute</a:t>
            </a:r>
          </a:p>
        </p:txBody>
      </p:sp>
      <p:sp>
        <p:nvSpPr>
          <p:cNvPr id="7" name="Content Placeholder 2">
            <a:extLst>
              <a:ext uri="{FF2B5EF4-FFF2-40B4-BE49-F238E27FC236}">
                <a16:creationId xmlns:a16="http://schemas.microsoft.com/office/drawing/2014/main" id="{CC772BD7-4C5F-41DF-95B1-A27D8EE70FA1}"/>
              </a:ext>
            </a:extLst>
          </p:cNvPr>
          <p:cNvSpPr txBox="1">
            <a:spLocks/>
          </p:cNvSpPr>
          <p:nvPr/>
        </p:nvSpPr>
        <p:spPr>
          <a:xfrm>
            <a:off x="4294115" y="3039032"/>
            <a:ext cx="2457555" cy="797579"/>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90000"/>
              </a:lnSpc>
              <a:buFont typeface="Wingdings 3" charset="2"/>
              <a:buNone/>
            </a:pPr>
            <a:r>
              <a:rPr lang="en-US" sz="1300" dirty="0">
                <a:solidFill>
                  <a:srgbClr val="000000"/>
                </a:solidFill>
              </a:rPr>
              <a:t>Sarah </a:t>
            </a:r>
            <a:r>
              <a:rPr lang="en-US" sz="1300" dirty="0" err="1">
                <a:solidFill>
                  <a:srgbClr val="000000"/>
                </a:solidFill>
              </a:rPr>
              <a:t>Cozewith</a:t>
            </a:r>
            <a:r>
              <a:rPr lang="en-US" sz="1300" dirty="0">
                <a:solidFill>
                  <a:srgbClr val="000000"/>
                </a:solidFill>
              </a:rPr>
              <a:t>, Director of Workforce Development, National Apartment Association Education Institute</a:t>
            </a:r>
          </a:p>
          <a:p>
            <a:pPr marL="0" indent="0">
              <a:lnSpc>
                <a:spcPct val="90000"/>
              </a:lnSpc>
              <a:buFont typeface="Wingdings 3" charset="2"/>
              <a:buNone/>
            </a:pPr>
            <a:endParaRPr lang="en-US" sz="1300" dirty="0">
              <a:solidFill>
                <a:srgbClr val="000000"/>
              </a:solidFill>
            </a:endParaRPr>
          </a:p>
        </p:txBody>
      </p:sp>
      <p:sp>
        <p:nvSpPr>
          <p:cNvPr id="13" name="Content Placeholder 2">
            <a:extLst>
              <a:ext uri="{FF2B5EF4-FFF2-40B4-BE49-F238E27FC236}">
                <a16:creationId xmlns:a16="http://schemas.microsoft.com/office/drawing/2014/main" id="{367CE0C4-3893-4826-90A6-108F06B4443B}"/>
              </a:ext>
            </a:extLst>
          </p:cNvPr>
          <p:cNvSpPr txBox="1">
            <a:spLocks/>
          </p:cNvSpPr>
          <p:nvPr/>
        </p:nvSpPr>
        <p:spPr>
          <a:xfrm>
            <a:off x="1535631" y="4569687"/>
            <a:ext cx="2549765" cy="714693"/>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90000"/>
              </a:lnSpc>
              <a:buFont typeface="Wingdings 3" charset="2"/>
              <a:buNone/>
            </a:pPr>
            <a:r>
              <a:rPr lang="en-US" sz="1300" dirty="0">
                <a:solidFill>
                  <a:srgbClr val="000000"/>
                </a:solidFill>
              </a:rPr>
              <a:t>Daryl Wright                Principal Consultant </a:t>
            </a:r>
            <a:r>
              <a:rPr lang="en-US" sz="1300" dirty="0" err="1">
                <a:solidFill>
                  <a:srgbClr val="000000"/>
                </a:solidFill>
              </a:rPr>
              <a:t>Proprentice</a:t>
            </a:r>
            <a:r>
              <a:rPr lang="en-US" sz="1300" dirty="0">
                <a:solidFill>
                  <a:srgbClr val="000000"/>
                </a:solidFill>
              </a:rPr>
              <a:t> Knight</a:t>
            </a:r>
          </a:p>
          <a:p>
            <a:pPr marL="0" indent="0">
              <a:lnSpc>
                <a:spcPct val="90000"/>
              </a:lnSpc>
              <a:buFont typeface="Wingdings 3" charset="2"/>
              <a:buNone/>
            </a:pPr>
            <a:endParaRPr lang="en-US" sz="1300" dirty="0">
              <a:solidFill>
                <a:srgbClr val="000000"/>
              </a:solidFill>
            </a:endParaRPr>
          </a:p>
          <a:p>
            <a:pPr marL="0" indent="0">
              <a:lnSpc>
                <a:spcPct val="90000"/>
              </a:lnSpc>
              <a:buFont typeface="Wingdings 3" charset="2"/>
              <a:buNone/>
            </a:pPr>
            <a:endParaRPr lang="en-US" sz="1300" dirty="0">
              <a:solidFill>
                <a:srgbClr val="000000"/>
              </a:solidFill>
            </a:endParaRPr>
          </a:p>
        </p:txBody>
      </p:sp>
    </p:spTree>
    <p:extLst>
      <p:ext uri="{BB962C8B-B14F-4D97-AF65-F5344CB8AC3E}">
        <p14:creationId xmlns:p14="http://schemas.microsoft.com/office/powerpoint/2010/main" val="185360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7521" y="624110"/>
            <a:ext cx="6784094" cy="881133"/>
          </a:xfrm>
        </p:spPr>
        <p:txBody>
          <a:bodyPr>
            <a:noAutofit/>
          </a:bodyPr>
          <a:lstStyle/>
          <a:p>
            <a:pPr algn="ctr"/>
            <a:r>
              <a:rPr lang="en-US" sz="3200"/>
              <a:t>The Apartment Industry: Growing Labor Market Demand</a:t>
            </a:r>
          </a:p>
        </p:txBody>
      </p:sp>
      <p:sp>
        <p:nvSpPr>
          <p:cNvPr id="3" name="Content Placeholder 2"/>
          <p:cNvSpPr>
            <a:spLocks noGrp="1"/>
          </p:cNvSpPr>
          <p:nvPr>
            <p:ph idx="1"/>
          </p:nvPr>
        </p:nvSpPr>
        <p:spPr/>
        <p:txBody>
          <a:bodyPr anchor="ctr">
            <a:normAutofit/>
          </a:bodyPr>
          <a:lstStyle/>
          <a:p>
            <a:r>
              <a:rPr lang="en-US" dirty="0"/>
              <a:t>Monthly job postings in 2019 averaged 10,979</a:t>
            </a:r>
          </a:p>
          <a:p>
            <a:pPr marL="0" indent="0">
              <a:buNone/>
            </a:pPr>
            <a:endParaRPr lang="en-US" dirty="0"/>
          </a:p>
          <a:p>
            <a:r>
              <a:rPr lang="en-US" dirty="0"/>
              <a:t>Nearly 41% of available real estate jobs in the nation were in the apartment sector during Q1 2020, well above the five-year average of 31.1% </a:t>
            </a:r>
          </a:p>
          <a:p>
            <a:pPr marL="0" indent="0">
              <a:buNone/>
            </a:pPr>
            <a:endParaRPr lang="en-US" dirty="0"/>
          </a:p>
          <a:p>
            <a:r>
              <a:rPr lang="en-US" dirty="0"/>
              <a:t>Demand is expected to grow by 8.1% by 2026</a:t>
            </a:r>
          </a:p>
          <a:p>
            <a:endParaRPr lang="en-US" dirty="0"/>
          </a:p>
        </p:txBody>
      </p:sp>
    </p:spTree>
    <p:extLst>
      <p:ext uri="{BB962C8B-B14F-4D97-AF65-F5344CB8AC3E}">
        <p14:creationId xmlns:p14="http://schemas.microsoft.com/office/powerpoint/2010/main" val="286828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7271-A535-47DC-87DB-06B25B2E9091}"/>
              </a:ext>
            </a:extLst>
          </p:cNvPr>
          <p:cNvSpPr>
            <a:spLocks noGrp="1"/>
          </p:cNvSpPr>
          <p:nvPr>
            <p:ph type="title"/>
          </p:nvPr>
        </p:nvSpPr>
        <p:spPr/>
        <p:txBody>
          <a:bodyPr/>
          <a:lstStyle/>
          <a:p>
            <a:r>
              <a:rPr lang="en-US"/>
              <a:t>The Apartment Industry: Entry-Level Positions</a:t>
            </a:r>
          </a:p>
        </p:txBody>
      </p:sp>
      <p:sp>
        <p:nvSpPr>
          <p:cNvPr id="3" name="Content Placeholder 2">
            <a:extLst>
              <a:ext uri="{FF2B5EF4-FFF2-40B4-BE49-F238E27FC236}">
                <a16:creationId xmlns:a16="http://schemas.microsoft.com/office/drawing/2014/main" id="{B965CE2D-6795-4D5E-8772-A6970B2DD112}"/>
              </a:ext>
            </a:extLst>
          </p:cNvPr>
          <p:cNvSpPr>
            <a:spLocks noGrp="1"/>
          </p:cNvSpPr>
          <p:nvPr>
            <p:ph idx="1"/>
          </p:nvPr>
        </p:nvSpPr>
        <p:spPr/>
        <p:txBody>
          <a:bodyPr anchor="ctr"/>
          <a:lstStyle/>
          <a:p>
            <a:pPr lvl="0"/>
            <a:r>
              <a:rPr lang="en-US" b="1"/>
              <a:t>Leasing Consultants </a:t>
            </a:r>
            <a:r>
              <a:rPr lang="en-US"/>
              <a:t>who recruit new residents and assist current ones</a:t>
            </a:r>
          </a:p>
          <a:p>
            <a:pPr lvl="0"/>
            <a:r>
              <a:rPr lang="en-US" b="1"/>
              <a:t>Apartment Maintenance Technicians </a:t>
            </a:r>
            <a:r>
              <a:rPr lang="en-US"/>
              <a:t>who keep everything in working order</a:t>
            </a:r>
          </a:p>
          <a:p>
            <a:pPr lvl="0"/>
            <a:r>
              <a:rPr lang="en-US" b="1"/>
              <a:t>Product and Service Providers </a:t>
            </a:r>
            <a:r>
              <a:rPr lang="en-US"/>
              <a:t>who supply and support the communities</a:t>
            </a:r>
          </a:p>
          <a:p>
            <a:pPr marL="0" indent="0">
              <a:buNone/>
            </a:pPr>
            <a:endParaRPr lang="en-US"/>
          </a:p>
        </p:txBody>
      </p:sp>
    </p:spTree>
    <p:extLst>
      <p:ext uri="{BB962C8B-B14F-4D97-AF65-F5344CB8AC3E}">
        <p14:creationId xmlns:p14="http://schemas.microsoft.com/office/powerpoint/2010/main" val="75014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9BCE6-FF7B-44B8-97AB-2073DC9E5C65}"/>
              </a:ext>
            </a:extLst>
          </p:cNvPr>
          <p:cNvSpPr>
            <a:spLocks noGrp="1"/>
          </p:cNvSpPr>
          <p:nvPr>
            <p:ph type="title"/>
          </p:nvPr>
        </p:nvSpPr>
        <p:spPr/>
        <p:txBody>
          <a:bodyPr/>
          <a:lstStyle/>
          <a:p>
            <a:r>
              <a:rPr lang="en-US"/>
              <a:t>Essentials for Success in the Apartment Industry</a:t>
            </a:r>
          </a:p>
        </p:txBody>
      </p:sp>
      <p:sp>
        <p:nvSpPr>
          <p:cNvPr id="3" name="Content Placeholder 2">
            <a:extLst>
              <a:ext uri="{FF2B5EF4-FFF2-40B4-BE49-F238E27FC236}">
                <a16:creationId xmlns:a16="http://schemas.microsoft.com/office/drawing/2014/main" id="{6917A34B-5A94-4BD6-9E5B-1CCB86588462}"/>
              </a:ext>
            </a:extLst>
          </p:cNvPr>
          <p:cNvSpPr>
            <a:spLocks noGrp="1"/>
          </p:cNvSpPr>
          <p:nvPr>
            <p:ph idx="1"/>
          </p:nvPr>
        </p:nvSpPr>
        <p:spPr/>
        <p:txBody>
          <a:bodyPr anchor="ctr"/>
          <a:lstStyle/>
          <a:p>
            <a:pPr lvl="0"/>
            <a:r>
              <a:rPr lang="en-US"/>
              <a:t>Specialized Skills: Customer Service, Sales, Scheduling</a:t>
            </a:r>
          </a:p>
          <a:p>
            <a:pPr lvl="0"/>
            <a:endParaRPr lang="en-US"/>
          </a:p>
          <a:p>
            <a:pPr lvl="0"/>
            <a:r>
              <a:rPr lang="en-US"/>
              <a:t>Baseline Skills: Communication, Organization, Detail-Oriented, Teamwork/Collaboration</a:t>
            </a:r>
          </a:p>
          <a:p>
            <a:pPr marL="0" lvl="0" indent="0">
              <a:buNone/>
            </a:pPr>
            <a:endParaRPr lang="en-US"/>
          </a:p>
          <a:p>
            <a:pPr lvl="0"/>
            <a:r>
              <a:rPr lang="en-US"/>
              <a:t>Basic construction skills or experience</a:t>
            </a:r>
          </a:p>
          <a:p>
            <a:pPr lvl="0"/>
            <a:endParaRPr lang="en-US"/>
          </a:p>
          <a:p>
            <a:pPr lvl="0"/>
            <a:r>
              <a:rPr lang="en-US"/>
              <a:t>Hire for attitude and train for success</a:t>
            </a:r>
          </a:p>
          <a:p>
            <a:endParaRPr lang="en-US"/>
          </a:p>
        </p:txBody>
      </p:sp>
    </p:spTree>
    <p:extLst>
      <p:ext uri="{BB962C8B-B14F-4D97-AF65-F5344CB8AC3E}">
        <p14:creationId xmlns:p14="http://schemas.microsoft.com/office/powerpoint/2010/main" val="1925471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1DF94-BB49-479D-BCCA-3557493A5620}"/>
              </a:ext>
            </a:extLst>
          </p:cNvPr>
          <p:cNvSpPr>
            <a:spLocks noGrp="1"/>
          </p:cNvSpPr>
          <p:nvPr>
            <p:ph type="title"/>
          </p:nvPr>
        </p:nvSpPr>
        <p:spPr>
          <a:xfrm>
            <a:off x="1625601" y="624110"/>
            <a:ext cx="6908800" cy="1387570"/>
          </a:xfrm>
        </p:spPr>
        <p:txBody>
          <a:bodyPr>
            <a:noAutofit/>
          </a:bodyPr>
          <a:lstStyle/>
          <a:p>
            <a:pPr algn="ctr"/>
            <a:r>
              <a:rPr lang="en-US" sz="2800"/>
              <a:t>The Apartment Industry: Opportunities for Career Advancement</a:t>
            </a:r>
          </a:p>
        </p:txBody>
      </p:sp>
      <p:sp>
        <p:nvSpPr>
          <p:cNvPr id="3" name="Content Placeholder 2">
            <a:extLst>
              <a:ext uri="{FF2B5EF4-FFF2-40B4-BE49-F238E27FC236}">
                <a16:creationId xmlns:a16="http://schemas.microsoft.com/office/drawing/2014/main" id="{68E2235B-54B0-44AA-A742-480792EDAB09}"/>
              </a:ext>
            </a:extLst>
          </p:cNvPr>
          <p:cNvSpPr>
            <a:spLocks noGrp="1"/>
          </p:cNvSpPr>
          <p:nvPr>
            <p:ph idx="1"/>
          </p:nvPr>
        </p:nvSpPr>
        <p:spPr/>
        <p:txBody>
          <a:bodyPr anchor="ctr"/>
          <a:lstStyle/>
          <a:p>
            <a:pPr lvl="0"/>
            <a:r>
              <a:rPr lang="en-US"/>
              <a:t>Companies typically promote from within</a:t>
            </a:r>
          </a:p>
          <a:p>
            <a:pPr lvl="0"/>
            <a:endParaRPr lang="en-US"/>
          </a:p>
          <a:p>
            <a:pPr lvl="0"/>
            <a:r>
              <a:rPr lang="en-US"/>
              <a:t>Ongoing training and education opportunities</a:t>
            </a:r>
          </a:p>
          <a:p>
            <a:pPr lvl="0"/>
            <a:endParaRPr lang="en-US"/>
          </a:p>
          <a:p>
            <a:pPr lvl="0"/>
            <a:r>
              <a:rPr lang="en-US"/>
              <a:t>Tuition assistance</a:t>
            </a:r>
          </a:p>
          <a:p>
            <a:pPr lvl="0"/>
            <a:endParaRPr lang="en-US"/>
          </a:p>
          <a:p>
            <a:r>
              <a:rPr lang="en-US"/>
              <a:t>Competitive salaries</a:t>
            </a:r>
          </a:p>
        </p:txBody>
      </p:sp>
    </p:spTree>
    <p:extLst>
      <p:ext uri="{BB962C8B-B14F-4D97-AF65-F5344CB8AC3E}">
        <p14:creationId xmlns:p14="http://schemas.microsoft.com/office/powerpoint/2010/main" val="695023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29458" y="3383827"/>
            <a:ext cx="3957302" cy="3159016"/>
          </a:xfrm>
        </p:spPr>
        <p:txBody>
          <a:bodyPr anchor="t">
            <a:noAutofit/>
          </a:bodyPr>
          <a:lstStyle/>
          <a:p>
            <a:pPr>
              <a:lnSpc>
                <a:spcPts val="3510"/>
              </a:lnSpc>
            </a:pPr>
            <a:br>
              <a:rPr lang="en-US" sz="3000"/>
            </a:br>
            <a:r>
              <a:rPr lang="en-US" sz="3000" b="0"/>
              <a:t>A</a:t>
            </a:r>
            <a:r>
              <a:rPr lang="en-US" b="0"/>
              <a:t>ttracting, nurturing and retaining high-quality professionals and developing tomorrow’s apartment industry leaders.</a:t>
            </a:r>
            <a:endParaRPr lang="en-US" sz="2550" b="0">
              <a:solidFill>
                <a:srgbClr val="0A55A7"/>
              </a:solidFill>
            </a:endParaRPr>
          </a:p>
        </p:txBody>
      </p:sp>
      <p:sp>
        <p:nvSpPr>
          <p:cNvPr id="4" name="Title 1"/>
          <p:cNvSpPr txBox="1">
            <a:spLocks/>
          </p:cNvSpPr>
          <p:nvPr/>
        </p:nvSpPr>
        <p:spPr>
          <a:xfrm>
            <a:off x="1562539" y="5135833"/>
            <a:ext cx="2967977" cy="551260"/>
          </a:xfrm>
          <a:prstGeom prst="rect">
            <a:avLst/>
          </a:prstGeom>
        </p:spPr>
        <p:txBody>
          <a:bodyPr vert="horz" lIns="68580" tIns="34290" rIns="68580" bIns="34290" rtlCol="0" anchor="ctr">
            <a:noAutofit/>
          </a:bodyPr>
          <a:lstStyle>
            <a:lvl1pPr algn="r" defTabSz="457200" rtl="0" eaLnBrk="1" latinLnBrk="0" hangingPunct="1">
              <a:spcBef>
                <a:spcPct val="0"/>
              </a:spcBef>
              <a:buNone/>
              <a:defRPr sz="3600" b="1" kern="1200" spc="-150">
                <a:solidFill>
                  <a:schemeClr val="tx1"/>
                </a:solidFill>
                <a:latin typeface="Arial"/>
                <a:ea typeface="+mj-ea"/>
                <a:cs typeface="Arial"/>
              </a:defRPr>
            </a:lvl1pPr>
          </a:lstStyle>
          <a:p>
            <a:pPr>
              <a:lnSpc>
                <a:spcPts val="3360"/>
              </a:lnSpc>
            </a:pPr>
            <a:endParaRPr lang="en-US" sz="2550" b="0">
              <a:solidFill>
                <a:srgbClr val="7CBE30"/>
              </a:solidFill>
            </a:endParaRPr>
          </a:p>
        </p:txBody>
      </p:sp>
      <p:sp>
        <p:nvSpPr>
          <p:cNvPr id="8" name="Title 1">
            <a:extLst>
              <a:ext uri="{FF2B5EF4-FFF2-40B4-BE49-F238E27FC236}">
                <a16:creationId xmlns:a16="http://schemas.microsoft.com/office/drawing/2014/main" id="{98D97658-CA29-490C-AADB-7504CD742417}"/>
              </a:ext>
            </a:extLst>
          </p:cNvPr>
          <p:cNvSpPr txBox="1">
            <a:spLocks/>
          </p:cNvSpPr>
          <p:nvPr/>
        </p:nvSpPr>
        <p:spPr>
          <a:xfrm>
            <a:off x="4746282" y="3395119"/>
            <a:ext cx="3673439" cy="2605631"/>
          </a:xfrm>
          <a:prstGeom prst="rect">
            <a:avLst/>
          </a:prstGeom>
        </p:spPr>
        <p:txBody>
          <a:bodyPr vert="horz" lIns="68580" tIns="34290" rIns="68580" bIns="34290" rtlCol="0" anchor="t">
            <a:noAutofit/>
          </a:bodyPr>
          <a:lstStyle>
            <a:lvl1pPr algn="r" defTabSz="457200" rtl="0" eaLnBrk="1" latinLnBrk="0" hangingPunct="1">
              <a:spcBef>
                <a:spcPct val="0"/>
              </a:spcBef>
              <a:buNone/>
              <a:defRPr sz="3600" b="1" kern="1200" spc="-150">
                <a:solidFill>
                  <a:srgbClr val="464749"/>
                </a:solidFill>
                <a:latin typeface="Arial"/>
                <a:ea typeface="+mj-ea"/>
                <a:cs typeface="Arial"/>
              </a:defRPr>
            </a:lvl1pPr>
          </a:lstStyle>
          <a:p>
            <a:pPr>
              <a:lnSpc>
                <a:spcPts val="3510"/>
              </a:lnSpc>
            </a:pPr>
            <a:endParaRPr lang="en-US" sz="3300">
              <a:solidFill>
                <a:srgbClr val="7CBE30"/>
              </a:solidFill>
            </a:endParaRPr>
          </a:p>
          <a:p>
            <a:pPr>
              <a:lnSpc>
                <a:spcPts val="3510"/>
              </a:lnSpc>
            </a:pPr>
            <a:endParaRPr lang="en-US" b="0">
              <a:solidFill>
                <a:srgbClr val="7CBE30"/>
              </a:solidFill>
            </a:endParaRPr>
          </a:p>
        </p:txBody>
      </p:sp>
      <p:sp>
        <p:nvSpPr>
          <p:cNvPr id="10" name="Title 1">
            <a:extLst>
              <a:ext uri="{FF2B5EF4-FFF2-40B4-BE49-F238E27FC236}">
                <a16:creationId xmlns:a16="http://schemas.microsoft.com/office/drawing/2014/main" id="{52078F22-78D5-4CC5-BC83-2340EB557057}"/>
              </a:ext>
            </a:extLst>
          </p:cNvPr>
          <p:cNvSpPr txBox="1">
            <a:spLocks/>
          </p:cNvSpPr>
          <p:nvPr/>
        </p:nvSpPr>
        <p:spPr>
          <a:xfrm>
            <a:off x="5486088" y="5022636"/>
            <a:ext cx="2967977" cy="551260"/>
          </a:xfrm>
          <a:prstGeom prst="rect">
            <a:avLst/>
          </a:prstGeom>
        </p:spPr>
        <p:txBody>
          <a:bodyPr vert="horz" lIns="68580" tIns="34290" rIns="68580" bIns="34290" rtlCol="0" anchor="ctr">
            <a:noAutofit/>
          </a:bodyPr>
          <a:lstStyle>
            <a:lvl1pPr algn="r" defTabSz="457200" rtl="0" eaLnBrk="1" latinLnBrk="0" hangingPunct="1">
              <a:spcBef>
                <a:spcPct val="0"/>
              </a:spcBef>
              <a:buNone/>
              <a:defRPr sz="3600" b="1" kern="1200" spc="-150">
                <a:solidFill>
                  <a:schemeClr val="tx1"/>
                </a:solidFill>
                <a:latin typeface="Arial"/>
                <a:ea typeface="+mj-ea"/>
                <a:cs typeface="Arial"/>
              </a:defRPr>
            </a:lvl1pPr>
          </a:lstStyle>
          <a:p>
            <a:pPr>
              <a:lnSpc>
                <a:spcPts val="3360"/>
              </a:lnSpc>
            </a:pPr>
            <a:endParaRPr lang="en-US" sz="2550" b="0">
              <a:solidFill>
                <a:srgbClr val="7CBE30"/>
              </a:solidFill>
            </a:endParaRPr>
          </a:p>
        </p:txBody>
      </p:sp>
      <p:cxnSp>
        <p:nvCxnSpPr>
          <p:cNvPr id="15" name="Straight Connector 14">
            <a:extLst>
              <a:ext uri="{FF2B5EF4-FFF2-40B4-BE49-F238E27FC236}">
                <a16:creationId xmlns:a16="http://schemas.microsoft.com/office/drawing/2014/main" id="{8C8EC136-FF09-4294-B432-B145B3B63A40}"/>
              </a:ext>
            </a:extLst>
          </p:cNvPr>
          <p:cNvCxnSpPr/>
          <p:nvPr/>
        </p:nvCxnSpPr>
        <p:spPr>
          <a:xfrm flipH="1">
            <a:off x="6478932" y="3751025"/>
            <a:ext cx="1905077" cy="0"/>
          </a:xfrm>
          <a:prstGeom prst="line">
            <a:avLst/>
          </a:prstGeom>
          <a:ln>
            <a:solidFill>
              <a:srgbClr val="7CBE3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9760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noAutofit/>
          </a:bodyPr>
          <a:lstStyle/>
          <a:p>
            <a:pPr>
              <a:lnSpc>
                <a:spcPts val="3510"/>
              </a:lnSpc>
            </a:pPr>
            <a:br>
              <a:rPr lang="en-US" sz="3000"/>
            </a:br>
            <a:endParaRPr lang="en-US" sz="2550" b="0">
              <a:solidFill>
                <a:srgbClr val="0A55A7"/>
              </a:solidFill>
            </a:endParaRPr>
          </a:p>
        </p:txBody>
      </p:sp>
      <p:sp>
        <p:nvSpPr>
          <p:cNvPr id="4" name="Title 1"/>
          <p:cNvSpPr txBox="1">
            <a:spLocks/>
          </p:cNvSpPr>
          <p:nvPr/>
        </p:nvSpPr>
        <p:spPr>
          <a:xfrm>
            <a:off x="1562539" y="5135833"/>
            <a:ext cx="2967977" cy="551260"/>
          </a:xfrm>
          <a:prstGeom prst="rect">
            <a:avLst/>
          </a:prstGeom>
        </p:spPr>
        <p:txBody>
          <a:bodyPr vert="horz" lIns="68580" tIns="34290" rIns="68580" bIns="34290" rtlCol="0" anchor="ctr">
            <a:noAutofit/>
          </a:bodyPr>
          <a:lstStyle>
            <a:lvl1pPr algn="r" defTabSz="457200" rtl="0" eaLnBrk="1" latinLnBrk="0" hangingPunct="1">
              <a:spcBef>
                <a:spcPct val="0"/>
              </a:spcBef>
              <a:buNone/>
              <a:defRPr sz="3600" b="1" kern="1200" spc="-150">
                <a:solidFill>
                  <a:schemeClr val="tx1"/>
                </a:solidFill>
                <a:latin typeface="Arial"/>
                <a:ea typeface="+mj-ea"/>
                <a:cs typeface="Arial"/>
              </a:defRPr>
            </a:lvl1pPr>
          </a:lstStyle>
          <a:p>
            <a:pPr>
              <a:lnSpc>
                <a:spcPts val="3360"/>
              </a:lnSpc>
            </a:pPr>
            <a:endParaRPr lang="en-US" sz="2550" b="0">
              <a:solidFill>
                <a:srgbClr val="7CBE30"/>
              </a:solidFill>
            </a:endParaRPr>
          </a:p>
        </p:txBody>
      </p:sp>
      <p:sp>
        <p:nvSpPr>
          <p:cNvPr id="8" name="Title 1">
            <a:extLst>
              <a:ext uri="{FF2B5EF4-FFF2-40B4-BE49-F238E27FC236}">
                <a16:creationId xmlns:a16="http://schemas.microsoft.com/office/drawing/2014/main" id="{98D97658-CA29-490C-AADB-7504CD742417}"/>
              </a:ext>
            </a:extLst>
          </p:cNvPr>
          <p:cNvSpPr txBox="1">
            <a:spLocks/>
          </p:cNvSpPr>
          <p:nvPr/>
        </p:nvSpPr>
        <p:spPr>
          <a:xfrm>
            <a:off x="4746282" y="3395119"/>
            <a:ext cx="3673439" cy="2605631"/>
          </a:xfrm>
          <a:prstGeom prst="rect">
            <a:avLst/>
          </a:prstGeom>
        </p:spPr>
        <p:txBody>
          <a:bodyPr vert="horz" lIns="68580" tIns="34290" rIns="68580" bIns="34290" rtlCol="0" anchor="t">
            <a:noAutofit/>
          </a:bodyPr>
          <a:lstStyle>
            <a:lvl1pPr algn="r" defTabSz="457200" rtl="0" eaLnBrk="1" latinLnBrk="0" hangingPunct="1">
              <a:spcBef>
                <a:spcPct val="0"/>
              </a:spcBef>
              <a:buNone/>
              <a:defRPr sz="3600" b="1" kern="1200" spc="-150">
                <a:solidFill>
                  <a:srgbClr val="464749"/>
                </a:solidFill>
                <a:latin typeface="Arial"/>
                <a:ea typeface="+mj-ea"/>
                <a:cs typeface="Arial"/>
              </a:defRPr>
            </a:lvl1pPr>
          </a:lstStyle>
          <a:p>
            <a:pPr>
              <a:lnSpc>
                <a:spcPts val="3510"/>
              </a:lnSpc>
            </a:pPr>
            <a:endParaRPr lang="en-US" sz="3300">
              <a:solidFill>
                <a:srgbClr val="7CBE30"/>
              </a:solidFill>
            </a:endParaRPr>
          </a:p>
          <a:p>
            <a:pPr>
              <a:lnSpc>
                <a:spcPts val="3510"/>
              </a:lnSpc>
            </a:pPr>
            <a:r>
              <a:rPr lang="en-US" b="0">
                <a:solidFill>
                  <a:srgbClr val="7CBE30"/>
                </a:solidFill>
              </a:rPr>
              <a:t>Certificate for Apartment Maintenance Technicians</a:t>
            </a:r>
          </a:p>
        </p:txBody>
      </p:sp>
      <p:sp>
        <p:nvSpPr>
          <p:cNvPr id="10" name="Title 1">
            <a:extLst>
              <a:ext uri="{FF2B5EF4-FFF2-40B4-BE49-F238E27FC236}">
                <a16:creationId xmlns:a16="http://schemas.microsoft.com/office/drawing/2014/main" id="{52078F22-78D5-4CC5-BC83-2340EB557057}"/>
              </a:ext>
            </a:extLst>
          </p:cNvPr>
          <p:cNvSpPr txBox="1">
            <a:spLocks/>
          </p:cNvSpPr>
          <p:nvPr/>
        </p:nvSpPr>
        <p:spPr>
          <a:xfrm>
            <a:off x="5486088" y="5022636"/>
            <a:ext cx="2967977" cy="551260"/>
          </a:xfrm>
          <a:prstGeom prst="rect">
            <a:avLst/>
          </a:prstGeom>
        </p:spPr>
        <p:txBody>
          <a:bodyPr vert="horz" lIns="68580" tIns="34290" rIns="68580" bIns="34290" rtlCol="0" anchor="ctr">
            <a:noAutofit/>
          </a:bodyPr>
          <a:lstStyle>
            <a:lvl1pPr algn="r" defTabSz="457200" rtl="0" eaLnBrk="1" latinLnBrk="0" hangingPunct="1">
              <a:spcBef>
                <a:spcPct val="0"/>
              </a:spcBef>
              <a:buNone/>
              <a:defRPr sz="3600" b="1" kern="1200" spc="-150">
                <a:solidFill>
                  <a:schemeClr val="tx1"/>
                </a:solidFill>
                <a:latin typeface="Arial"/>
                <a:ea typeface="+mj-ea"/>
                <a:cs typeface="Arial"/>
              </a:defRPr>
            </a:lvl1pPr>
          </a:lstStyle>
          <a:p>
            <a:pPr>
              <a:lnSpc>
                <a:spcPts val="3360"/>
              </a:lnSpc>
            </a:pPr>
            <a:endParaRPr lang="en-US" sz="2550" b="0">
              <a:solidFill>
                <a:srgbClr val="7CBE30"/>
              </a:solidFill>
            </a:endParaRPr>
          </a:p>
        </p:txBody>
      </p:sp>
      <p:cxnSp>
        <p:nvCxnSpPr>
          <p:cNvPr id="15" name="Straight Connector 14">
            <a:extLst>
              <a:ext uri="{FF2B5EF4-FFF2-40B4-BE49-F238E27FC236}">
                <a16:creationId xmlns:a16="http://schemas.microsoft.com/office/drawing/2014/main" id="{8C8EC136-FF09-4294-B432-B145B3B63A40}"/>
              </a:ext>
            </a:extLst>
          </p:cNvPr>
          <p:cNvCxnSpPr/>
          <p:nvPr/>
        </p:nvCxnSpPr>
        <p:spPr>
          <a:xfrm flipH="1">
            <a:off x="6478932" y="3751025"/>
            <a:ext cx="1905077" cy="0"/>
          </a:xfrm>
          <a:prstGeom prst="line">
            <a:avLst/>
          </a:prstGeom>
          <a:ln>
            <a:solidFill>
              <a:srgbClr val="7CBE3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2647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000">
                <a:solidFill>
                  <a:schemeClr val="tx1">
                    <a:lumMod val="65000"/>
                    <a:lumOff val="35000"/>
                  </a:schemeClr>
                </a:solidFill>
              </a:rPr>
              <a:t>Certificate for Apartment Maintenance Technicians (CAMT)</a:t>
            </a:r>
          </a:p>
        </p:txBody>
      </p:sp>
      <p:sp>
        <p:nvSpPr>
          <p:cNvPr id="5" name="Content Placeholder 4"/>
          <p:cNvSpPr>
            <a:spLocks noGrp="1"/>
          </p:cNvSpPr>
          <p:nvPr>
            <p:ph sz="half" idx="2"/>
          </p:nvPr>
        </p:nvSpPr>
        <p:spPr>
          <a:xfrm>
            <a:off x="5239800" y="2061415"/>
            <a:ext cx="3610413" cy="3912665"/>
          </a:xfrm>
        </p:spPr>
        <p:txBody>
          <a:bodyPr>
            <a:normAutofit fontScale="55000" lnSpcReduction="20000"/>
          </a:bodyPr>
          <a:lstStyle/>
          <a:p>
            <a:pPr marL="385763" indent="-385763"/>
            <a:endParaRPr lang="en-US" sz="1350" dirty="0"/>
          </a:p>
          <a:p>
            <a:pPr marL="385763" indent="-385763"/>
            <a:r>
              <a:rPr lang="en-US" sz="3150" dirty="0">
                <a:solidFill>
                  <a:schemeClr val="tx1">
                    <a:lumMod val="65000"/>
                    <a:lumOff val="35000"/>
                  </a:schemeClr>
                </a:solidFill>
              </a:rPr>
              <a:t>Nationally-recognized industry credential</a:t>
            </a:r>
          </a:p>
          <a:p>
            <a:pPr marL="385763" indent="-385763"/>
            <a:r>
              <a:rPr lang="en-US" sz="3150" dirty="0">
                <a:solidFill>
                  <a:schemeClr val="tx1">
                    <a:lumMod val="65000"/>
                    <a:lumOff val="35000"/>
                  </a:schemeClr>
                </a:solidFill>
              </a:rPr>
              <a:t>80-hour instructor-led course</a:t>
            </a:r>
          </a:p>
          <a:p>
            <a:pPr marL="385763" indent="-385763"/>
            <a:r>
              <a:rPr lang="en-US" sz="3150" dirty="0">
                <a:solidFill>
                  <a:schemeClr val="tx1">
                    <a:lumMod val="65000"/>
                    <a:lumOff val="35000"/>
                  </a:schemeClr>
                </a:solidFill>
              </a:rPr>
              <a:t>Combines e-Learning, technical training and online exam</a:t>
            </a:r>
          </a:p>
          <a:p>
            <a:pPr marL="385763" indent="-385763"/>
            <a:r>
              <a:rPr lang="en-US" sz="3150" dirty="0">
                <a:solidFill>
                  <a:schemeClr val="tx1">
                    <a:lumMod val="65000"/>
                    <a:lumOff val="35000"/>
                  </a:schemeClr>
                </a:solidFill>
              </a:rPr>
              <a:t>Students earn a Provisional CAMT upon successful completion</a:t>
            </a:r>
          </a:p>
          <a:p>
            <a:pPr marL="385763" indent="-385763"/>
            <a:r>
              <a:rPr lang="en-US" sz="3150" dirty="0">
                <a:solidFill>
                  <a:schemeClr val="tx1">
                    <a:lumMod val="65000"/>
                    <a:lumOff val="35000"/>
                  </a:schemeClr>
                </a:solidFill>
              </a:rPr>
              <a:t>Full CAMT designation is earned with 12 months of industry experience</a:t>
            </a:r>
          </a:p>
          <a:p>
            <a:pPr marL="385763" indent="-385763"/>
            <a:r>
              <a:rPr lang="en-US" sz="3150" dirty="0">
                <a:solidFill>
                  <a:schemeClr val="tx1">
                    <a:lumMod val="65000"/>
                    <a:lumOff val="35000"/>
                  </a:schemeClr>
                </a:solidFill>
              </a:rPr>
              <a:t>CAMT is valid for a lifetime</a:t>
            </a:r>
            <a:endParaRPr lang="en-US" sz="3150" dirty="0"/>
          </a:p>
          <a:p>
            <a:pPr marL="385763" indent="-385763">
              <a:buNone/>
            </a:pPr>
            <a:endParaRPr lang="en-US" dirty="0"/>
          </a:p>
        </p:txBody>
      </p:sp>
      <p:pic>
        <p:nvPicPr>
          <p:cNvPr id="2" name="Picture 1">
            <a:extLst>
              <a:ext uri="{FF2B5EF4-FFF2-40B4-BE49-F238E27FC236}">
                <a16:creationId xmlns:a16="http://schemas.microsoft.com/office/drawing/2014/main" id="{930D1840-B7CD-4C3B-BD2B-D4A355917E93}"/>
              </a:ext>
            </a:extLst>
          </p:cNvPr>
          <p:cNvPicPr>
            <a:picLocks noChangeAspect="1"/>
          </p:cNvPicPr>
          <p:nvPr/>
        </p:nvPicPr>
        <p:blipFill>
          <a:blip r:embed="rId3"/>
          <a:stretch>
            <a:fillRect/>
          </a:stretch>
        </p:blipFill>
        <p:spPr>
          <a:xfrm>
            <a:off x="647804" y="2061415"/>
            <a:ext cx="4175051" cy="3219444"/>
          </a:xfrm>
          <a:prstGeom prst="rect">
            <a:avLst/>
          </a:prstGeom>
        </p:spPr>
      </p:pic>
    </p:spTree>
    <p:extLst>
      <p:ext uri="{BB962C8B-B14F-4D97-AF65-F5344CB8AC3E}">
        <p14:creationId xmlns:p14="http://schemas.microsoft.com/office/powerpoint/2010/main" val="1237893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CAMT Overview</a:t>
            </a:r>
          </a:p>
        </p:txBody>
      </p:sp>
      <p:sp>
        <p:nvSpPr>
          <p:cNvPr id="3" name="Content Placeholder 2"/>
          <p:cNvSpPr>
            <a:spLocks noGrp="1"/>
          </p:cNvSpPr>
          <p:nvPr>
            <p:ph idx="1"/>
          </p:nvPr>
        </p:nvSpPr>
        <p:spPr>
          <a:xfrm>
            <a:off x="5239800" y="1849120"/>
            <a:ext cx="3805457" cy="3943350"/>
          </a:xfrm>
        </p:spPr>
        <p:txBody>
          <a:bodyPr>
            <a:normAutofit/>
          </a:bodyPr>
          <a:lstStyle/>
          <a:p>
            <a:r>
              <a:rPr lang="en-US" sz="2250"/>
              <a:t>Seven courses:</a:t>
            </a:r>
          </a:p>
          <a:p>
            <a:pPr lvl="1"/>
            <a:r>
              <a:rPr lang="en-US" sz="2250"/>
              <a:t>Six technical hands-on courses </a:t>
            </a:r>
          </a:p>
          <a:p>
            <a:pPr lvl="1"/>
            <a:r>
              <a:rPr lang="en-US" sz="2250"/>
              <a:t>One online non-technical course (teamwork, customer service, soft skills)</a:t>
            </a:r>
          </a:p>
          <a:p>
            <a:r>
              <a:rPr lang="en-US" sz="2250"/>
              <a:t>CAMT course totals approximately 80 hours</a:t>
            </a:r>
          </a:p>
          <a:p>
            <a:endParaRPr lang="en-US"/>
          </a:p>
        </p:txBody>
      </p:sp>
      <p:pic>
        <p:nvPicPr>
          <p:cNvPr id="6" name="Picture 5" descr="A picture containing person, man, indoor, cabinet&#10;&#10;Description automatically generated">
            <a:extLst>
              <a:ext uri="{FF2B5EF4-FFF2-40B4-BE49-F238E27FC236}">
                <a16:creationId xmlns:a16="http://schemas.microsoft.com/office/drawing/2014/main" id="{45F312F4-5622-49DA-80F7-D2926C03FB01}"/>
              </a:ext>
            </a:extLst>
          </p:cNvPr>
          <p:cNvPicPr>
            <a:picLocks noChangeAspect="1"/>
          </p:cNvPicPr>
          <p:nvPr/>
        </p:nvPicPr>
        <p:blipFill>
          <a:blip r:embed="rId2"/>
          <a:stretch>
            <a:fillRect/>
          </a:stretch>
        </p:blipFill>
        <p:spPr>
          <a:xfrm>
            <a:off x="735276" y="2045952"/>
            <a:ext cx="4263444" cy="2842296"/>
          </a:xfrm>
          <a:prstGeom prst="rect">
            <a:avLst/>
          </a:prstGeom>
        </p:spPr>
      </p:pic>
    </p:spTree>
    <p:extLst>
      <p:ext uri="{BB962C8B-B14F-4D97-AF65-F5344CB8AC3E}">
        <p14:creationId xmlns:p14="http://schemas.microsoft.com/office/powerpoint/2010/main" val="3548387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60E9-BC74-433A-ADDF-B8578E3A9A1C}"/>
              </a:ext>
            </a:extLst>
          </p:cNvPr>
          <p:cNvSpPr>
            <a:spLocks noGrp="1"/>
          </p:cNvSpPr>
          <p:nvPr>
            <p:ph type="title"/>
          </p:nvPr>
        </p:nvSpPr>
        <p:spPr>
          <a:xfrm>
            <a:off x="1497875" y="624110"/>
            <a:ext cx="7036526" cy="1280890"/>
          </a:xfrm>
        </p:spPr>
        <p:txBody>
          <a:bodyPr>
            <a:noAutofit/>
          </a:bodyPr>
          <a:lstStyle/>
          <a:p>
            <a:r>
              <a:rPr lang="en-US" sz="2800"/>
              <a:t>National Apartment Association Education Institute Workforce Development Partnerships</a:t>
            </a:r>
          </a:p>
        </p:txBody>
      </p:sp>
      <p:sp>
        <p:nvSpPr>
          <p:cNvPr id="3" name="Content Placeholder 2">
            <a:extLst>
              <a:ext uri="{FF2B5EF4-FFF2-40B4-BE49-F238E27FC236}">
                <a16:creationId xmlns:a16="http://schemas.microsoft.com/office/drawing/2014/main" id="{765FDF21-872A-47E1-BBEA-84F24BAD570B}"/>
              </a:ext>
            </a:extLst>
          </p:cNvPr>
          <p:cNvSpPr>
            <a:spLocks noGrp="1"/>
          </p:cNvSpPr>
          <p:nvPr>
            <p:ph idx="1"/>
          </p:nvPr>
        </p:nvSpPr>
        <p:spPr>
          <a:xfrm>
            <a:off x="2033624" y="2240027"/>
            <a:ext cx="6591985" cy="3777622"/>
          </a:xfrm>
        </p:spPr>
        <p:txBody>
          <a:bodyPr>
            <a:normAutofit fontScale="92500" lnSpcReduction="10000"/>
          </a:bodyPr>
          <a:lstStyle/>
          <a:p>
            <a:r>
              <a:rPr lang="en-US" dirty="0"/>
              <a:t>Partnering with other organizations to source talent  including opportunity youth</a:t>
            </a:r>
          </a:p>
          <a:p>
            <a:endParaRPr lang="en-US" dirty="0"/>
          </a:p>
          <a:p>
            <a:r>
              <a:rPr lang="en-US" dirty="0"/>
              <a:t>Connections with state and local apartment associations and employer members</a:t>
            </a:r>
          </a:p>
          <a:p>
            <a:endParaRPr lang="en-US" dirty="0"/>
          </a:p>
          <a:p>
            <a:r>
              <a:rPr lang="en-US" dirty="0"/>
              <a:t>Access to nationally-recognized credentials and training</a:t>
            </a:r>
          </a:p>
          <a:p>
            <a:endParaRPr lang="en-US" dirty="0"/>
          </a:p>
          <a:p>
            <a:r>
              <a:rPr lang="en-US" dirty="0"/>
              <a:t>Development of work-based learning opportunities</a:t>
            </a:r>
          </a:p>
          <a:p>
            <a:endParaRPr lang="en-US" dirty="0"/>
          </a:p>
          <a:p>
            <a:r>
              <a:rPr lang="en-US" dirty="0"/>
              <a:t>Career opportunities </a:t>
            </a:r>
          </a:p>
          <a:p>
            <a:endParaRPr lang="en-US" dirty="0"/>
          </a:p>
          <a:p>
            <a:pPr marL="0" indent="0">
              <a:buNone/>
            </a:pPr>
            <a:endParaRPr lang="en-US" dirty="0"/>
          </a:p>
        </p:txBody>
      </p:sp>
      <p:pic>
        <p:nvPicPr>
          <p:cNvPr id="5" name="Picture 4" descr="A close up of a sign&#10;&#10;Description automatically generated">
            <a:extLst>
              <a:ext uri="{FF2B5EF4-FFF2-40B4-BE49-F238E27FC236}">
                <a16:creationId xmlns:a16="http://schemas.microsoft.com/office/drawing/2014/main" id="{9A4E87B9-3F6A-47BC-904F-9A654D1E7FEA}"/>
              </a:ext>
            </a:extLst>
          </p:cNvPr>
          <p:cNvPicPr>
            <a:picLocks noChangeAspect="1"/>
          </p:cNvPicPr>
          <p:nvPr/>
        </p:nvPicPr>
        <p:blipFill>
          <a:blip r:embed="rId2"/>
          <a:stretch>
            <a:fillRect/>
          </a:stretch>
        </p:blipFill>
        <p:spPr>
          <a:xfrm>
            <a:off x="4885523" y="5679704"/>
            <a:ext cx="1899469" cy="832601"/>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7851A787-BB34-49A5-9AEF-EE9B57AA011D}"/>
              </a:ext>
            </a:extLst>
          </p:cNvPr>
          <p:cNvPicPr>
            <a:picLocks noChangeAspect="1"/>
          </p:cNvPicPr>
          <p:nvPr/>
        </p:nvPicPr>
        <p:blipFill>
          <a:blip r:embed="rId3"/>
          <a:stretch>
            <a:fillRect/>
          </a:stretch>
        </p:blipFill>
        <p:spPr>
          <a:xfrm>
            <a:off x="6924328" y="5679704"/>
            <a:ext cx="1610073" cy="833660"/>
          </a:xfrm>
          <a:prstGeom prst="rect">
            <a:avLst/>
          </a:prstGeom>
        </p:spPr>
      </p:pic>
    </p:spTree>
    <p:extLst>
      <p:ext uri="{BB962C8B-B14F-4D97-AF65-F5344CB8AC3E}">
        <p14:creationId xmlns:p14="http://schemas.microsoft.com/office/powerpoint/2010/main" val="221878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588A6A-CA68-4757-8CCB-00259DFD158F}"/>
              </a:ext>
            </a:extLst>
          </p:cNvPr>
          <p:cNvSpPr>
            <a:spLocks noGrp="1"/>
          </p:cNvSpPr>
          <p:nvPr>
            <p:ph type="title"/>
          </p:nvPr>
        </p:nvSpPr>
        <p:spPr/>
        <p:txBody>
          <a:bodyPr>
            <a:normAutofit fontScale="90000"/>
          </a:bodyPr>
          <a:lstStyle/>
          <a:p>
            <a:r>
              <a:rPr lang="en-US"/>
              <a:t>YouthBuild and the Apartment Industry: A Good Fit</a:t>
            </a:r>
          </a:p>
        </p:txBody>
      </p:sp>
      <p:sp>
        <p:nvSpPr>
          <p:cNvPr id="5" name="Text Placeholder 4">
            <a:extLst>
              <a:ext uri="{FF2B5EF4-FFF2-40B4-BE49-F238E27FC236}">
                <a16:creationId xmlns:a16="http://schemas.microsoft.com/office/drawing/2014/main" id="{9CE4DB9B-3506-45B4-8104-BAD9E46DA77F}"/>
              </a:ext>
            </a:extLst>
          </p:cNvPr>
          <p:cNvSpPr>
            <a:spLocks noGrp="1"/>
          </p:cNvSpPr>
          <p:nvPr>
            <p:ph type="body" idx="1"/>
          </p:nvPr>
        </p:nvSpPr>
        <p:spPr/>
        <p:txBody>
          <a:bodyPr/>
          <a:lstStyle/>
          <a:p>
            <a:r>
              <a:rPr lang="en-US" b="1"/>
              <a:t>YouthBuild Provides</a:t>
            </a:r>
          </a:p>
        </p:txBody>
      </p:sp>
      <p:sp>
        <p:nvSpPr>
          <p:cNvPr id="6" name="Content Placeholder 5">
            <a:extLst>
              <a:ext uri="{FF2B5EF4-FFF2-40B4-BE49-F238E27FC236}">
                <a16:creationId xmlns:a16="http://schemas.microsoft.com/office/drawing/2014/main" id="{F586A251-BC35-46F7-A6B1-2ABC9A4335AB}"/>
              </a:ext>
            </a:extLst>
          </p:cNvPr>
          <p:cNvSpPr>
            <a:spLocks noGrp="1"/>
          </p:cNvSpPr>
          <p:nvPr>
            <p:ph sz="half" idx="2"/>
          </p:nvPr>
        </p:nvSpPr>
        <p:spPr>
          <a:xfrm>
            <a:off x="1942415" y="2911176"/>
            <a:ext cx="3197532" cy="3105703"/>
          </a:xfrm>
        </p:spPr>
        <p:txBody>
          <a:bodyPr>
            <a:normAutofit fontScale="92500" lnSpcReduction="10000"/>
          </a:bodyPr>
          <a:lstStyle/>
          <a:p>
            <a:r>
              <a:rPr lang="en-US" dirty="0"/>
              <a:t>Leadership Development/ Customer Service Training</a:t>
            </a:r>
          </a:p>
          <a:p>
            <a:pPr marL="0" indent="0">
              <a:buNone/>
            </a:pPr>
            <a:endParaRPr lang="en-US" dirty="0"/>
          </a:p>
          <a:p>
            <a:r>
              <a:rPr lang="en-US" dirty="0"/>
              <a:t>Construction Credentialing/Building Skills </a:t>
            </a:r>
          </a:p>
          <a:p>
            <a:endParaRPr lang="en-US" dirty="0"/>
          </a:p>
          <a:p>
            <a:r>
              <a:rPr lang="en-US" dirty="0"/>
              <a:t>Emphasis on Community Service</a:t>
            </a:r>
          </a:p>
          <a:p>
            <a:endParaRPr lang="en-US" dirty="0"/>
          </a:p>
        </p:txBody>
      </p:sp>
      <p:sp>
        <p:nvSpPr>
          <p:cNvPr id="7" name="Text Placeholder 6">
            <a:extLst>
              <a:ext uri="{FF2B5EF4-FFF2-40B4-BE49-F238E27FC236}">
                <a16:creationId xmlns:a16="http://schemas.microsoft.com/office/drawing/2014/main" id="{63A8B3B7-DB61-46C8-A99B-8991177EA48B}"/>
              </a:ext>
            </a:extLst>
          </p:cNvPr>
          <p:cNvSpPr>
            <a:spLocks noGrp="1"/>
          </p:cNvSpPr>
          <p:nvPr>
            <p:ph type="body" sz="quarter" idx="3"/>
          </p:nvPr>
        </p:nvSpPr>
        <p:spPr/>
        <p:txBody>
          <a:bodyPr/>
          <a:lstStyle/>
          <a:p>
            <a:r>
              <a:rPr lang="en-US" b="1"/>
              <a:t>Apartment Industry Needs</a:t>
            </a:r>
          </a:p>
        </p:txBody>
      </p:sp>
      <p:sp>
        <p:nvSpPr>
          <p:cNvPr id="8" name="Content Placeholder 7">
            <a:extLst>
              <a:ext uri="{FF2B5EF4-FFF2-40B4-BE49-F238E27FC236}">
                <a16:creationId xmlns:a16="http://schemas.microsoft.com/office/drawing/2014/main" id="{07C98217-7CE2-4253-8296-EFA4660D7D76}"/>
              </a:ext>
            </a:extLst>
          </p:cNvPr>
          <p:cNvSpPr>
            <a:spLocks noGrp="1"/>
          </p:cNvSpPr>
          <p:nvPr>
            <p:ph sz="quarter" idx="4"/>
          </p:nvPr>
        </p:nvSpPr>
        <p:spPr>
          <a:xfrm>
            <a:off x="5333714" y="2859820"/>
            <a:ext cx="3326191" cy="3478227"/>
          </a:xfrm>
        </p:spPr>
        <p:txBody>
          <a:bodyPr>
            <a:noAutofit/>
          </a:bodyPr>
          <a:lstStyle/>
          <a:p>
            <a:r>
              <a:rPr lang="en-US" sz="1700" dirty="0"/>
              <a:t>Communication Skills</a:t>
            </a:r>
          </a:p>
          <a:p>
            <a:pPr marL="0" indent="0">
              <a:buNone/>
            </a:pPr>
            <a:endParaRPr lang="en-US" sz="1700" dirty="0"/>
          </a:p>
          <a:p>
            <a:pPr marL="0" indent="0">
              <a:buNone/>
            </a:pPr>
            <a:endParaRPr lang="en-US" sz="1700" dirty="0"/>
          </a:p>
          <a:p>
            <a:pPr>
              <a:lnSpc>
                <a:spcPct val="90000"/>
              </a:lnSpc>
            </a:pPr>
            <a:r>
              <a:rPr lang="en-US" sz="1700" dirty="0"/>
              <a:t>Teamwork and Collaboration </a:t>
            </a:r>
          </a:p>
          <a:p>
            <a:pPr>
              <a:lnSpc>
                <a:spcPct val="90000"/>
              </a:lnSpc>
            </a:pPr>
            <a:endParaRPr lang="en-US" sz="1700" dirty="0"/>
          </a:p>
          <a:p>
            <a:pPr>
              <a:lnSpc>
                <a:spcPct val="90000"/>
              </a:lnSpc>
            </a:pPr>
            <a:endParaRPr lang="en-US" sz="1700" dirty="0"/>
          </a:p>
          <a:p>
            <a:pPr>
              <a:lnSpc>
                <a:spcPct val="90000"/>
              </a:lnSpc>
            </a:pPr>
            <a:r>
              <a:rPr lang="en-US" sz="1700" dirty="0"/>
              <a:t>Emphasis on Creating Community </a:t>
            </a:r>
          </a:p>
        </p:txBody>
      </p:sp>
    </p:spTree>
    <p:extLst>
      <p:ext uri="{BB962C8B-B14F-4D97-AF65-F5344CB8AC3E}">
        <p14:creationId xmlns:p14="http://schemas.microsoft.com/office/powerpoint/2010/main" val="2578424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EB7CF2-EB2E-455E-82A0-CE80A042964E}"/>
              </a:ext>
            </a:extLst>
          </p:cNvPr>
          <p:cNvSpPr>
            <a:spLocks noGrp="1"/>
          </p:cNvSpPr>
          <p:nvPr>
            <p:ph type="title"/>
          </p:nvPr>
        </p:nvSpPr>
        <p:spPr>
          <a:xfrm>
            <a:off x="1676401" y="624110"/>
            <a:ext cx="6858000" cy="1280890"/>
          </a:xfrm>
        </p:spPr>
        <p:txBody>
          <a:bodyPr>
            <a:normAutofit fontScale="90000"/>
          </a:bodyPr>
          <a:lstStyle/>
          <a:p>
            <a:r>
              <a:rPr lang="en-US"/>
              <a:t>YouthBuild Partnerships with </a:t>
            </a:r>
            <a:br>
              <a:rPr lang="en-US"/>
            </a:br>
            <a:r>
              <a:rPr lang="en-US"/>
              <a:t>National Apartment Association Affiliates</a:t>
            </a:r>
          </a:p>
        </p:txBody>
      </p:sp>
      <p:sp>
        <p:nvSpPr>
          <p:cNvPr id="8" name="Content Placeholder 7">
            <a:extLst>
              <a:ext uri="{FF2B5EF4-FFF2-40B4-BE49-F238E27FC236}">
                <a16:creationId xmlns:a16="http://schemas.microsoft.com/office/drawing/2014/main" id="{B382B8D4-AFDC-40CB-8B49-167E12E1CD63}"/>
              </a:ext>
            </a:extLst>
          </p:cNvPr>
          <p:cNvSpPr>
            <a:spLocks noGrp="1"/>
          </p:cNvSpPr>
          <p:nvPr>
            <p:ph idx="1"/>
          </p:nvPr>
        </p:nvSpPr>
        <p:spPr/>
        <p:txBody>
          <a:bodyPr anchor="ctr"/>
          <a:lstStyle/>
          <a:p>
            <a:r>
              <a:rPr lang="en-US"/>
              <a:t>Earn and Learn Models/ Apprenticeships</a:t>
            </a:r>
          </a:p>
          <a:p>
            <a:endParaRPr lang="en-US"/>
          </a:p>
          <a:p>
            <a:r>
              <a:rPr lang="en-US"/>
              <a:t>CAMT</a:t>
            </a:r>
          </a:p>
          <a:p>
            <a:endParaRPr lang="en-US"/>
          </a:p>
          <a:p>
            <a:r>
              <a:rPr lang="en-US"/>
              <a:t>Sustainability</a:t>
            </a:r>
          </a:p>
        </p:txBody>
      </p:sp>
    </p:spTree>
    <p:extLst>
      <p:ext uri="{BB962C8B-B14F-4D97-AF65-F5344CB8AC3E}">
        <p14:creationId xmlns:p14="http://schemas.microsoft.com/office/powerpoint/2010/main" val="1589123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60E1-101B-47E1-8683-3909CBDAE70B}"/>
              </a:ext>
            </a:extLst>
          </p:cNvPr>
          <p:cNvSpPr>
            <a:spLocks noGrp="1"/>
          </p:cNvSpPr>
          <p:nvPr>
            <p:ph type="title"/>
          </p:nvPr>
        </p:nvSpPr>
        <p:spPr/>
        <p:txBody>
          <a:bodyPr>
            <a:noAutofit/>
          </a:bodyPr>
          <a:lstStyle/>
          <a:p>
            <a:pPr algn="ctr"/>
            <a:r>
              <a:rPr lang="en-US" sz="3000"/>
              <a:t>Recipe for YouthBuild Graduate and Program Success:  3 P’s 2 R’s</a:t>
            </a:r>
          </a:p>
        </p:txBody>
      </p:sp>
      <p:sp>
        <p:nvSpPr>
          <p:cNvPr id="3" name="Content Placeholder 2">
            <a:extLst>
              <a:ext uri="{FF2B5EF4-FFF2-40B4-BE49-F238E27FC236}">
                <a16:creationId xmlns:a16="http://schemas.microsoft.com/office/drawing/2014/main" id="{821EBB78-91FD-4CB0-981D-E3FC004E92A0}"/>
              </a:ext>
            </a:extLst>
          </p:cNvPr>
          <p:cNvSpPr>
            <a:spLocks noGrp="1"/>
          </p:cNvSpPr>
          <p:nvPr>
            <p:ph idx="1"/>
          </p:nvPr>
        </p:nvSpPr>
        <p:spPr/>
        <p:txBody>
          <a:bodyPr/>
          <a:lstStyle/>
          <a:p>
            <a:r>
              <a:rPr lang="en-US" b="1"/>
              <a:t>P</a:t>
            </a:r>
            <a:r>
              <a:rPr lang="en-US"/>
              <a:t>artner</a:t>
            </a:r>
          </a:p>
          <a:p>
            <a:endParaRPr lang="en-US"/>
          </a:p>
          <a:p>
            <a:r>
              <a:rPr lang="en-US" b="1"/>
              <a:t>P</a:t>
            </a:r>
            <a:r>
              <a:rPr lang="en-US"/>
              <a:t>ractice</a:t>
            </a:r>
          </a:p>
          <a:p>
            <a:endParaRPr lang="en-US"/>
          </a:p>
          <a:p>
            <a:r>
              <a:rPr lang="en-US" b="1"/>
              <a:t>P</a:t>
            </a:r>
            <a:r>
              <a:rPr lang="en-US"/>
              <a:t>lacement</a:t>
            </a:r>
          </a:p>
          <a:p>
            <a:endParaRPr lang="en-US"/>
          </a:p>
          <a:p>
            <a:r>
              <a:rPr lang="en-US" b="1"/>
              <a:t>R</a:t>
            </a:r>
            <a:r>
              <a:rPr lang="en-US"/>
              <a:t>etention</a:t>
            </a:r>
          </a:p>
          <a:p>
            <a:endParaRPr lang="en-US"/>
          </a:p>
          <a:p>
            <a:r>
              <a:rPr lang="en-US" b="1"/>
              <a:t>R</a:t>
            </a:r>
            <a:r>
              <a:rPr lang="en-US"/>
              <a:t>eputation</a:t>
            </a:r>
          </a:p>
        </p:txBody>
      </p:sp>
    </p:spTree>
    <p:extLst>
      <p:ext uri="{BB962C8B-B14F-4D97-AF65-F5344CB8AC3E}">
        <p14:creationId xmlns:p14="http://schemas.microsoft.com/office/powerpoint/2010/main" val="765811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1FCA9-CECD-4516-8B0D-52E332D5BE25}"/>
              </a:ext>
            </a:extLst>
          </p:cNvPr>
          <p:cNvSpPr>
            <a:spLocks noGrp="1"/>
          </p:cNvSpPr>
          <p:nvPr>
            <p:ph type="title"/>
          </p:nvPr>
        </p:nvSpPr>
        <p:spPr/>
        <p:txBody>
          <a:bodyPr>
            <a:noAutofit/>
          </a:bodyPr>
          <a:lstStyle/>
          <a:p>
            <a:r>
              <a:rPr lang="en-US" sz="2400" dirty="0"/>
              <a:t>Resources from the </a:t>
            </a:r>
            <a:br>
              <a:rPr lang="en-US" sz="2400" dirty="0"/>
            </a:br>
            <a:r>
              <a:rPr lang="en-US" sz="2400" dirty="0"/>
              <a:t>National Apartment Association </a:t>
            </a:r>
            <a:br>
              <a:rPr lang="en-US" sz="2400" dirty="0"/>
            </a:br>
            <a:r>
              <a:rPr lang="en-US" sz="2400" dirty="0"/>
              <a:t>Education Institute</a:t>
            </a:r>
          </a:p>
        </p:txBody>
      </p:sp>
      <p:sp>
        <p:nvSpPr>
          <p:cNvPr id="3" name="Content Placeholder 2">
            <a:extLst>
              <a:ext uri="{FF2B5EF4-FFF2-40B4-BE49-F238E27FC236}">
                <a16:creationId xmlns:a16="http://schemas.microsoft.com/office/drawing/2014/main" id="{112ED5AD-1061-4449-B825-D143F5722096}"/>
              </a:ext>
            </a:extLst>
          </p:cNvPr>
          <p:cNvSpPr>
            <a:spLocks noGrp="1"/>
          </p:cNvSpPr>
          <p:nvPr>
            <p:ph idx="1"/>
          </p:nvPr>
        </p:nvSpPr>
        <p:spPr>
          <a:xfrm>
            <a:off x="2134004" y="2425336"/>
            <a:ext cx="6591985" cy="4026263"/>
          </a:xfrm>
        </p:spPr>
        <p:txBody>
          <a:bodyPr>
            <a:normAutofit lnSpcReduction="10000"/>
          </a:bodyPr>
          <a:lstStyle/>
          <a:p>
            <a:r>
              <a:rPr lang="en-US" dirty="0">
                <a:hlinkClick r:id="rId2"/>
              </a:rPr>
              <a:t>RPMCareers.org </a:t>
            </a:r>
            <a:r>
              <a:rPr lang="en-US" dirty="0"/>
              <a:t>website </a:t>
            </a:r>
          </a:p>
          <a:p>
            <a:pPr lvl="1"/>
            <a:r>
              <a:rPr lang="en-US" dirty="0"/>
              <a:t>A clearinghouse for information on the benefits of and career opportunities in Residential Property Management (RPM)</a:t>
            </a:r>
          </a:p>
          <a:p>
            <a:r>
              <a:rPr lang="en-US" dirty="0"/>
              <a:t>These shareable videos feature RPM professionals talking about their experiences and career paths in maintenance.</a:t>
            </a:r>
          </a:p>
          <a:p>
            <a:pPr lvl="1"/>
            <a:r>
              <a:rPr lang="en-US" u="sng" dirty="0">
                <a:solidFill>
                  <a:schemeClr val="accent1"/>
                </a:solidFill>
              </a:rPr>
              <a:t>Three-minute video</a:t>
            </a:r>
            <a:endParaRPr lang="en-US" dirty="0">
              <a:solidFill>
                <a:schemeClr val="accent1"/>
              </a:solidFill>
            </a:endParaRPr>
          </a:p>
          <a:p>
            <a:pPr lvl="1"/>
            <a:r>
              <a:rPr lang="en-US" u="sng" dirty="0">
                <a:solidFill>
                  <a:schemeClr val="accent1"/>
                </a:solidFill>
              </a:rPr>
              <a:t>30-second video</a:t>
            </a:r>
            <a:endParaRPr lang="en-US" dirty="0">
              <a:solidFill>
                <a:schemeClr val="accent1"/>
              </a:solidFill>
            </a:endParaRPr>
          </a:p>
          <a:p>
            <a:pPr lvl="0">
              <a:buClr>
                <a:srgbClr val="549E39"/>
              </a:buClr>
            </a:pPr>
            <a:r>
              <a:rPr lang="en-US" dirty="0">
                <a:solidFill>
                  <a:prstClr val="black">
                    <a:lumMod val="75000"/>
                    <a:lumOff val="25000"/>
                  </a:prstClr>
                </a:solidFill>
              </a:rPr>
              <a:t>Downloadable Career Brochures </a:t>
            </a:r>
          </a:p>
          <a:p>
            <a:pPr lvl="1">
              <a:buClr>
                <a:srgbClr val="549E39"/>
              </a:buClr>
            </a:pPr>
            <a:r>
              <a:rPr lang="en-US" u="sng" dirty="0">
                <a:solidFill>
                  <a:schemeClr val="accent1"/>
                </a:solidFill>
                <a:hlinkClick r:id="rId3">
                  <a:extLst>
                    <a:ext uri="{A12FA001-AC4F-418D-AE19-62706E023703}">
                      <ahyp:hlinkClr xmlns:ahyp="http://schemas.microsoft.com/office/drawing/2018/hyperlinkcolor" val="tx"/>
                    </a:ext>
                  </a:extLst>
                </a:hlinkClick>
              </a:rPr>
              <a:t>Maintenance Technician Career Brochure</a:t>
            </a:r>
            <a:endParaRPr lang="en-US" u="sng" dirty="0">
              <a:solidFill>
                <a:schemeClr val="accent1"/>
              </a:solidFill>
            </a:endParaRPr>
          </a:p>
          <a:p>
            <a:pPr lvl="1">
              <a:buClr>
                <a:srgbClr val="549E39"/>
              </a:buClr>
            </a:pPr>
            <a:r>
              <a:rPr lang="en-US" sz="1600" u="sng" dirty="0">
                <a:solidFill>
                  <a:schemeClr val="accent1"/>
                </a:solidFill>
                <a:hlinkClick r:id="rId4">
                  <a:extLst>
                    <a:ext uri="{A12FA001-AC4F-418D-AE19-62706E023703}">
                      <ahyp:hlinkClr xmlns:ahyp="http://schemas.microsoft.com/office/drawing/2018/hyperlinkcolor" val="tx"/>
                    </a:ext>
                  </a:extLst>
                </a:hlinkClick>
              </a:rPr>
              <a:t>Leasing Consultant Career Brochure</a:t>
            </a:r>
            <a:endParaRPr lang="en-US" sz="1600" dirty="0">
              <a:solidFill>
                <a:schemeClr val="accent1"/>
              </a:solidFill>
            </a:endParaRPr>
          </a:p>
          <a:p>
            <a:pPr marL="0" indent="0">
              <a:buNone/>
            </a:pPr>
            <a:endParaRPr lang="en-US" dirty="0"/>
          </a:p>
          <a:p>
            <a:pPr marL="0" indent="0">
              <a:buNone/>
            </a:pPr>
            <a:endParaRPr lang="en-US" dirty="0"/>
          </a:p>
        </p:txBody>
      </p:sp>
      <p:pic>
        <p:nvPicPr>
          <p:cNvPr id="5" name="Picture 4" descr="A close up of a sign&#10;&#10;Description automatically generated">
            <a:extLst>
              <a:ext uri="{FF2B5EF4-FFF2-40B4-BE49-F238E27FC236}">
                <a16:creationId xmlns:a16="http://schemas.microsoft.com/office/drawing/2014/main" id="{6797139C-C4B6-4592-A5DE-F35B5D572518}"/>
              </a:ext>
            </a:extLst>
          </p:cNvPr>
          <p:cNvPicPr>
            <a:picLocks noChangeAspect="1"/>
          </p:cNvPicPr>
          <p:nvPr/>
        </p:nvPicPr>
        <p:blipFill>
          <a:blip r:embed="rId5"/>
          <a:stretch>
            <a:fillRect/>
          </a:stretch>
        </p:blipFill>
        <p:spPr>
          <a:xfrm>
            <a:off x="7447280" y="4870989"/>
            <a:ext cx="1449257" cy="1449257"/>
          </a:xfrm>
          <a:prstGeom prst="rect">
            <a:avLst/>
          </a:prstGeom>
        </p:spPr>
      </p:pic>
    </p:spTree>
    <p:extLst>
      <p:ext uri="{BB962C8B-B14F-4D97-AF65-F5344CB8AC3E}">
        <p14:creationId xmlns:p14="http://schemas.microsoft.com/office/powerpoint/2010/main" val="2345875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8CA6E-8D72-4DB7-BF2B-772DA58658D9}"/>
              </a:ext>
            </a:extLst>
          </p:cNvPr>
          <p:cNvSpPr>
            <a:spLocks noGrp="1"/>
          </p:cNvSpPr>
          <p:nvPr>
            <p:ph type="title"/>
          </p:nvPr>
        </p:nvSpPr>
        <p:spPr>
          <a:xfrm>
            <a:off x="1945201" y="624110"/>
            <a:ext cx="6589199" cy="739995"/>
          </a:xfrm>
        </p:spPr>
        <p:txBody>
          <a:bodyPr>
            <a:normAutofit/>
          </a:bodyPr>
          <a:lstStyle/>
          <a:p>
            <a:r>
              <a:rPr lang="en-US" dirty="0"/>
              <a:t>Additional Resources</a:t>
            </a:r>
          </a:p>
        </p:txBody>
      </p:sp>
      <p:sp>
        <p:nvSpPr>
          <p:cNvPr id="3" name="Content Placeholder 2">
            <a:extLst>
              <a:ext uri="{FF2B5EF4-FFF2-40B4-BE49-F238E27FC236}">
                <a16:creationId xmlns:a16="http://schemas.microsoft.com/office/drawing/2014/main" id="{6262E864-FCCF-4FAA-94EC-380D21FAFD93}"/>
              </a:ext>
            </a:extLst>
          </p:cNvPr>
          <p:cNvSpPr>
            <a:spLocks noGrp="1"/>
          </p:cNvSpPr>
          <p:nvPr>
            <p:ph idx="1"/>
          </p:nvPr>
        </p:nvSpPr>
        <p:spPr>
          <a:xfrm>
            <a:off x="1725847" y="1540189"/>
            <a:ext cx="6591985" cy="3777622"/>
          </a:xfrm>
        </p:spPr>
        <p:txBody>
          <a:bodyPr vert="horz" lIns="91440" tIns="45720" rIns="91440" bIns="45720" rtlCol="0" anchor="t">
            <a:normAutofit/>
          </a:bodyPr>
          <a:lstStyle/>
          <a:p>
            <a:r>
              <a:rPr lang="en-US" dirty="0">
                <a:hlinkClick r:id="rId2"/>
              </a:rPr>
              <a:t>President’s Taskforce on Apprenticeship Expansion </a:t>
            </a:r>
            <a:r>
              <a:rPr lang="en-US">
                <a:hlinkClick r:id="rId2"/>
              </a:rPr>
              <a:t>Final Report</a:t>
            </a:r>
            <a:br>
              <a:rPr lang="en-US" dirty="0"/>
            </a:br>
            <a:endParaRPr lang="en-US"/>
          </a:p>
          <a:p>
            <a:r>
              <a:rPr lang="en-US" dirty="0">
                <a:hlinkClick r:id="rId3"/>
              </a:rPr>
              <a:t>DOL YouthBuild Registered Apprenticeship Toolkit</a:t>
            </a:r>
            <a:br>
              <a:rPr lang="en-US" dirty="0"/>
            </a:br>
            <a:endParaRPr lang="en-US"/>
          </a:p>
          <a:p>
            <a:r>
              <a:rPr lang="en-US">
                <a:hlinkClick r:id="rId4"/>
              </a:rPr>
              <a:t>Career Pathways Toolkit: An Enhanced Guide and Workbook</a:t>
            </a:r>
            <a:br>
              <a:rPr lang="en-US"/>
            </a:br>
            <a:endParaRPr lang="en-US"/>
          </a:p>
          <a:p>
            <a:r>
              <a:rPr lang="en-US">
                <a:hlinkClick r:id="rId5"/>
              </a:rPr>
              <a:t>Construction Plus Framework for a Quality Pre-Apprenticeship Experience</a:t>
            </a:r>
            <a:endParaRPr lang="en-US"/>
          </a:p>
          <a:p>
            <a:pPr marL="0" indent="0">
              <a:buNone/>
            </a:pPr>
            <a:endParaRPr lang="en-US"/>
          </a:p>
        </p:txBody>
      </p:sp>
      <p:sp>
        <p:nvSpPr>
          <p:cNvPr id="4" name="Google Shape;272;p33">
            <a:extLst>
              <a:ext uri="{FF2B5EF4-FFF2-40B4-BE49-F238E27FC236}">
                <a16:creationId xmlns:a16="http://schemas.microsoft.com/office/drawing/2014/main" id="{A971EDEB-6B33-4438-B1D6-276AF4F8DC29}"/>
              </a:ext>
            </a:extLst>
          </p:cNvPr>
          <p:cNvSpPr txBox="1">
            <a:spLocks/>
          </p:cNvSpPr>
          <p:nvPr/>
        </p:nvSpPr>
        <p:spPr>
          <a:xfrm>
            <a:off x="1725847" y="5250055"/>
            <a:ext cx="6591985" cy="1211705"/>
          </a:xfrm>
          <a:prstGeom prst="rect">
            <a:avLst/>
          </a:prstGeom>
          <a:noFill/>
          <a:ln>
            <a:noFill/>
          </a:ln>
        </p:spPr>
        <p:txBody>
          <a:bodyPr spcFirstLastPara="1" vert="horz" wrap="square" lIns="91425" tIns="45700" rIns="91425" bIns="45700" rtlCol="0" anchor="t" anchorCtr="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0"/>
              </a:spcBef>
              <a:buSzPts val="1800"/>
              <a:buFont typeface="Wingdings 3" charset="2"/>
              <a:buNone/>
            </a:pPr>
            <a:r>
              <a:rPr lang="en-US" dirty="0"/>
              <a:t>Remember to find updated resources on the Workforce GPS YouthBuild Community of Practice: </a:t>
            </a:r>
          </a:p>
          <a:p>
            <a:pPr marL="0" indent="0">
              <a:buSzPts val="1800"/>
              <a:buFont typeface="Wingdings 3" charset="2"/>
              <a:buNone/>
            </a:pPr>
            <a:r>
              <a:rPr lang="en-US" dirty="0">
                <a:hlinkClick r:id="rId6"/>
              </a:rPr>
              <a:t>https://youthbuild.workforcegps.org</a:t>
            </a:r>
            <a:endParaRPr lang="en-US" dirty="0"/>
          </a:p>
          <a:p>
            <a:pPr marL="0" indent="0">
              <a:buSzPts val="1800"/>
              <a:buFont typeface="Wingdings 3" charset="2"/>
              <a:buNone/>
            </a:pPr>
            <a:endParaRPr lang="en-US" dirty="0"/>
          </a:p>
        </p:txBody>
      </p:sp>
    </p:spTree>
    <p:extLst>
      <p:ext uri="{BB962C8B-B14F-4D97-AF65-F5344CB8AC3E}">
        <p14:creationId xmlns:p14="http://schemas.microsoft.com/office/powerpoint/2010/main" val="3333856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19421"/>
            <a:ext cx="6589199" cy="1739262"/>
          </a:xfrm>
        </p:spPr>
        <p:txBody>
          <a:bodyPr>
            <a:normAutofit/>
          </a:bodyPr>
          <a:lstStyle/>
          <a:p>
            <a:r>
              <a:rPr lang="en-US"/>
              <a:t>For More Information, Contact Us</a:t>
            </a:r>
          </a:p>
        </p:txBody>
      </p:sp>
      <p:sp>
        <p:nvSpPr>
          <p:cNvPr id="3" name="Content Placeholder 2"/>
          <p:cNvSpPr>
            <a:spLocks noGrp="1"/>
          </p:cNvSpPr>
          <p:nvPr>
            <p:ph idx="1"/>
          </p:nvPr>
        </p:nvSpPr>
        <p:spPr>
          <a:xfrm>
            <a:off x="1861135" y="2108483"/>
            <a:ext cx="6591985" cy="3777622"/>
          </a:xfrm>
        </p:spPr>
        <p:txBody>
          <a:bodyPr anchor="ctr"/>
          <a:lstStyle/>
          <a:p>
            <a:r>
              <a:rPr lang="en-US" dirty="0"/>
              <a:t>Daryl Wright, </a:t>
            </a:r>
            <a:r>
              <a:rPr lang="en-US" dirty="0" err="1"/>
              <a:t>Proprentice</a:t>
            </a:r>
            <a:r>
              <a:rPr lang="en-US" dirty="0"/>
              <a:t> Knight Consulting, </a:t>
            </a:r>
            <a:r>
              <a:rPr lang="en-US" dirty="0">
                <a:hlinkClick r:id="rId2"/>
              </a:rPr>
              <a:t>dwright@proprenticeknight.com</a:t>
            </a:r>
            <a:endParaRPr lang="en-US" dirty="0"/>
          </a:p>
          <a:p>
            <a:r>
              <a:rPr lang="en-US" dirty="0"/>
              <a:t>Helen Whitcher, Whitcher Consulting, </a:t>
            </a:r>
            <a:r>
              <a:rPr lang="en-US" dirty="0">
                <a:hlinkClick r:id="rId3"/>
              </a:rPr>
              <a:t>helenuwhitcher@gmail.com</a:t>
            </a:r>
            <a:endParaRPr lang="en-US" dirty="0"/>
          </a:p>
          <a:p>
            <a:r>
              <a:rPr lang="en-US" dirty="0"/>
              <a:t>Sarah </a:t>
            </a:r>
            <a:r>
              <a:rPr lang="en-US" dirty="0" err="1"/>
              <a:t>Cozewith</a:t>
            </a:r>
            <a:r>
              <a:rPr lang="en-US" dirty="0"/>
              <a:t>, National Apartment Association Education Institute, </a:t>
            </a:r>
            <a:r>
              <a:rPr lang="en-US" dirty="0">
                <a:hlinkClick r:id="rId4"/>
              </a:rPr>
              <a:t>scozewith@naahq.org</a:t>
            </a:r>
            <a:r>
              <a:rPr lang="en-US" dirty="0"/>
              <a:t> </a:t>
            </a:r>
          </a:p>
          <a:p>
            <a:r>
              <a:rPr lang="en-US" dirty="0"/>
              <a:t>Maureen </a:t>
            </a:r>
            <a:r>
              <a:rPr lang="en-US" dirty="0" err="1"/>
              <a:t>Lambe</a:t>
            </a:r>
            <a:r>
              <a:rPr lang="en-US" dirty="0"/>
              <a:t>, CAE, National Apartment Association Education Institute, </a:t>
            </a:r>
            <a:r>
              <a:rPr lang="en-US" dirty="0">
                <a:hlinkClick r:id="rId5"/>
              </a:rPr>
              <a:t>mlambe@naahq.org</a:t>
            </a:r>
            <a:endParaRPr lang="en-US" dirty="0"/>
          </a:p>
          <a:p>
            <a:endParaRPr lang="en-US" dirty="0"/>
          </a:p>
        </p:txBody>
      </p:sp>
    </p:spTree>
    <p:extLst>
      <p:ext uri="{BB962C8B-B14F-4D97-AF65-F5344CB8AC3E}">
        <p14:creationId xmlns:p14="http://schemas.microsoft.com/office/powerpoint/2010/main" val="3337491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DD6D25-9F11-4B95-8246-09F8F137B9D0}"/>
              </a:ext>
            </a:extLst>
          </p:cNvPr>
          <p:cNvSpPr>
            <a:spLocks noGrp="1"/>
          </p:cNvSpPr>
          <p:nvPr>
            <p:ph type="title"/>
          </p:nvPr>
        </p:nvSpPr>
        <p:spPr>
          <a:xfrm>
            <a:off x="2030867" y="2250141"/>
            <a:ext cx="6591985" cy="3117040"/>
          </a:xfrm>
        </p:spPr>
        <p:txBody>
          <a:bodyPr>
            <a:normAutofit/>
          </a:bodyPr>
          <a:lstStyle/>
          <a:p>
            <a:r>
              <a:rPr lang="en-US" sz="2400" dirty="0"/>
              <a:t>Opportunities in Apartment Maintenance: How YouthBuild Louisville is Creating an Apprenticeship Pathway</a:t>
            </a:r>
            <a:br>
              <a:rPr lang="en-US" sz="2400" dirty="0"/>
            </a:br>
            <a:endParaRPr lang="en-US" sz="2400" dirty="0"/>
          </a:p>
        </p:txBody>
      </p:sp>
      <p:sp>
        <p:nvSpPr>
          <p:cNvPr id="5" name="Text Placeholder 4">
            <a:extLst>
              <a:ext uri="{FF2B5EF4-FFF2-40B4-BE49-F238E27FC236}">
                <a16:creationId xmlns:a16="http://schemas.microsoft.com/office/drawing/2014/main" id="{2941D67D-CB59-494D-847A-5D54FE3E0C33}"/>
              </a:ext>
            </a:extLst>
          </p:cNvPr>
          <p:cNvSpPr>
            <a:spLocks noGrp="1"/>
          </p:cNvSpPr>
          <p:nvPr>
            <p:ph type="body" idx="1"/>
          </p:nvPr>
        </p:nvSpPr>
        <p:spPr>
          <a:xfrm>
            <a:off x="1909481" y="1658470"/>
            <a:ext cx="6374850" cy="1183341"/>
          </a:xfrm>
        </p:spPr>
        <p:txBody>
          <a:bodyPr/>
          <a:lstStyle/>
          <a:p>
            <a:pPr algn="ctr"/>
            <a:r>
              <a:rPr lang="en-US" i="1" dirty="0"/>
              <a:t>If you liked this webcast, be sure to check out this companion webcast!</a:t>
            </a:r>
          </a:p>
          <a:p>
            <a:pPr algn="ctr"/>
            <a:endParaRPr lang="en-US" i="1" dirty="0"/>
          </a:p>
        </p:txBody>
      </p:sp>
    </p:spTree>
    <p:extLst>
      <p:ext uri="{BB962C8B-B14F-4D97-AF65-F5344CB8AC3E}">
        <p14:creationId xmlns:p14="http://schemas.microsoft.com/office/powerpoint/2010/main" val="3354609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6335" y="2511442"/>
            <a:ext cx="6591985" cy="1468800"/>
          </a:xfrm>
        </p:spPr>
        <p:txBody>
          <a:bodyPr/>
          <a:lstStyle/>
          <a:p>
            <a:pPr algn="ctr"/>
            <a:r>
              <a:rPr lang="en-US" dirty="0"/>
              <a:t>Thank you!</a:t>
            </a:r>
          </a:p>
        </p:txBody>
      </p:sp>
    </p:spTree>
    <p:extLst>
      <p:ext uri="{BB962C8B-B14F-4D97-AF65-F5344CB8AC3E}">
        <p14:creationId xmlns:p14="http://schemas.microsoft.com/office/powerpoint/2010/main" val="2815594257"/>
      </p:ext>
    </p:extLst>
  </p:cSld>
  <p:clrMapOvr>
    <a:masterClrMapping/>
  </p:clrMapOvr>
</p:sld>
</file>

<file path=ppt/theme/theme1.xml><?xml version="1.0" encoding="utf-8"?>
<a:theme xmlns:a="http://schemas.openxmlformats.org/drawingml/2006/main" name="Wisp">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57df17e-6d01-4592-ad59-f792fc8e716e">
      <UserInfo>
        <DisplayName>Lisa Reddy</DisplayName>
        <AccountId>37</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A984E49E16E08449EB866F026EA019F" ma:contentTypeVersion="13" ma:contentTypeDescription="Create a new document." ma:contentTypeScope="" ma:versionID="6f674c38ab1af06ad1d3f132e7d63590">
  <xsd:schema xmlns:xsd="http://www.w3.org/2001/XMLSchema" xmlns:xs="http://www.w3.org/2001/XMLSchema" xmlns:p="http://schemas.microsoft.com/office/2006/metadata/properties" xmlns:ns3="43bef709-daaa-43b5-94df-28778ee38de0" xmlns:ns4="b57df17e-6d01-4592-ad59-f792fc8e716e" targetNamespace="http://schemas.microsoft.com/office/2006/metadata/properties" ma:root="true" ma:fieldsID="50c0ab4aac35a03c80e00ab411c90b01" ns3:_="" ns4:_="">
    <xsd:import namespace="43bef709-daaa-43b5-94df-28778ee38de0"/>
    <xsd:import namespace="b57df17e-6d01-4592-ad59-f792fc8e716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bef709-daaa-43b5-94df-28778ee38d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7df17e-6d01-4592-ad59-f792fc8e716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D83576-6A50-4DA5-BB5D-7B05B23C2B79}">
  <ds:schemaRefs>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purl.org/dc/terms/"/>
    <ds:schemaRef ds:uri="http://purl.org/dc/dcmitype/"/>
    <ds:schemaRef ds:uri="http://www.w3.org/XML/1998/namespace"/>
    <ds:schemaRef ds:uri="http://purl.org/dc/elements/1.1/"/>
    <ds:schemaRef ds:uri="b57df17e-6d01-4592-ad59-f792fc8e716e"/>
    <ds:schemaRef ds:uri="43bef709-daaa-43b5-94df-28778ee38de0"/>
  </ds:schemaRefs>
</ds:datastoreItem>
</file>

<file path=customXml/itemProps2.xml><?xml version="1.0" encoding="utf-8"?>
<ds:datastoreItem xmlns:ds="http://schemas.openxmlformats.org/officeDocument/2006/customXml" ds:itemID="{5652AC01-71B9-4C82-B58F-F03958E66951}">
  <ds:schemaRefs>
    <ds:schemaRef ds:uri="http://schemas.microsoft.com/sharepoint/v3/contenttype/forms"/>
  </ds:schemaRefs>
</ds:datastoreItem>
</file>

<file path=customXml/itemProps3.xml><?xml version="1.0" encoding="utf-8"?>
<ds:datastoreItem xmlns:ds="http://schemas.openxmlformats.org/officeDocument/2006/customXml" ds:itemID="{B99F8B5E-0BB9-4E05-AE70-22B0F8C4A8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bef709-daaa-43b5-94df-28778ee38de0"/>
    <ds:schemaRef ds:uri="b57df17e-6d01-4592-ad59-f792fc8e71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Wisp</Template>
  <TotalTime>89</TotalTime>
  <Words>584</Words>
  <Application>Microsoft Office PowerPoint</Application>
  <PresentationFormat>On-screen Show (4:3)</PresentationFormat>
  <Paragraphs>128</Paragraphs>
  <Slides>20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Century Gothic</vt:lpstr>
      <vt:lpstr>Wingdings 3</vt:lpstr>
      <vt:lpstr>Wisp</vt:lpstr>
      <vt:lpstr>  Opportunities in Apartment Maintenance: An Industry Overview </vt:lpstr>
      <vt:lpstr>Learning Objectives for this Webcast</vt:lpstr>
      <vt:lpstr>Presenters</vt:lpstr>
      <vt:lpstr>The Apartment Industry: Growing Labor Market Demand</vt:lpstr>
      <vt:lpstr>The Apartment Industry: Entry-Level Positions</vt:lpstr>
      <vt:lpstr>Essentials for Success in the Apartment Industry</vt:lpstr>
      <vt:lpstr>The Apartment Industry: Opportunities for Career Advancement</vt:lpstr>
      <vt:lpstr> Attracting, nurturing and retaining high-quality professionals and developing tomorrow’s apartment industry leaders.</vt:lpstr>
      <vt:lpstr> </vt:lpstr>
      <vt:lpstr>Certificate for Apartment Maintenance Technicians (CAMT)</vt:lpstr>
      <vt:lpstr>CAMT Overview</vt:lpstr>
      <vt:lpstr>National Apartment Association Education Institute Workforce Development Partnerships</vt:lpstr>
      <vt:lpstr>YouthBuild and the Apartment Industry: A Good Fit</vt:lpstr>
      <vt:lpstr>YouthBuild Partnerships with  National Apartment Association Affiliates</vt:lpstr>
      <vt:lpstr>Recipe for YouthBuild Graduate and Program Success:  3 P’s 2 R’s</vt:lpstr>
      <vt:lpstr>Resources from the  National Apartment Association  Education Institute</vt:lpstr>
      <vt:lpstr>Additional Resources</vt:lpstr>
      <vt:lpstr>For More Information, Contact Us</vt:lpstr>
      <vt:lpstr>Opportunities in Apartment Maintenance: How YouthBuild Louisville is Creating an Apprenticeship Pathway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Pre-Recorded Webinar</dc:title>
  <dc:creator>Pho Rev</dc:creator>
  <cp:lastModifiedBy>Lisa Reddy</cp:lastModifiedBy>
  <cp:revision>14</cp:revision>
  <dcterms:created xsi:type="dcterms:W3CDTF">2018-12-14T14:38:48Z</dcterms:created>
  <dcterms:modified xsi:type="dcterms:W3CDTF">2020-07-16T15:58:31Z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0x0101001A984E49E16E08449EB866F026EA019F</vt:lpwstr>
  </property>
  <property fmtid="{D5CDD505-2E9C-101B-9397-08002B2CF9AE}" pid="3" name="Order">
    <vt:r8>100</vt:r8>
  </property>
</Properties>
</file>