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0" r:id="rId4"/>
    <p:sldMasterId id="2147483648" r:id="rId5"/>
  </p:sldMasterIdLst>
  <p:notesMasterIdLst>
    <p:notesMasterId r:id="rId35"/>
  </p:notesMasterIdLst>
  <p:sldIdLst>
    <p:sldId id="1856" r:id="rId6"/>
    <p:sldId id="1850" r:id="rId7"/>
    <p:sldId id="1683" r:id="rId8"/>
    <p:sldId id="588" r:id="rId9"/>
    <p:sldId id="812" r:id="rId10"/>
    <p:sldId id="1851" r:id="rId11"/>
    <p:sldId id="1842" r:id="rId12"/>
    <p:sldId id="1860" r:id="rId13"/>
    <p:sldId id="1857" r:id="rId14"/>
    <p:sldId id="1858" r:id="rId15"/>
    <p:sldId id="1859" r:id="rId16"/>
    <p:sldId id="1841" r:id="rId17"/>
    <p:sldId id="1836" r:id="rId18"/>
    <p:sldId id="1852" r:id="rId19"/>
    <p:sldId id="1844" r:id="rId20"/>
    <p:sldId id="1830" r:id="rId21"/>
    <p:sldId id="1840" r:id="rId22"/>
    <p:sldId id="311" r:id="rId23"/>
    <p:sldId id="1838" r:id="rId24"/>
    <p:sldId id="1853" r:id="rId25"/>
    <p:sldId id="1843" r:id="rId26"/>
    <p:sldId id="1829" r:id="rId27"/>
    <p:sldId id="1837" r:id="rId28"/>
    <p:sldId id="1854" r:id="rId29"/>
    <p:sldId id="1845" r:id="rId30"/>
    <p:sldId id="1846" r:id="rId31"/>
    <p:sldId id="1847" r:id="rId32"/>
    <p:sldId id="1849" r:id="rId33"/>
    <p:sldId id="1855" r:id="rId34"/>
  </p:sldIdLst>
  <p:sldSz cx="12192000" cy="6858000"/>
  <p:notesSz cx="6858000" cy="9144000"/>
  <p:embeddedFontLst>
    <p:embeddedFont>
      <p:font typeface="Century Gothic" panose="020B0502020202020204" pitchFamily="34" charset="0"/>
      <p:regular r:id="rId36"/>
      <p:bold r:id="rId37"/>
      <p:italic r:id="rId38"/>
      <p:boldItalic r:id="rId39"/>
    </p:embeddedFont>
    <p:embeddedFont>
      <p:font typeface="Segoe UI" panose="020B0502040204020203" pitchFamily="34" charset="0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0" roundtripDataSignature="AMtx7mi78WRBd3LGchk1hfi+8Tw15rVIDQ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5256720-D3E8-E540-B7B7-2EC0B0B510E8}" name="Lisa Reddy" initials="LR" userId="S::lreddy@youthbuild.org::9d262cb0-e196-40e0-a04e-bcd5fac37d55" providerId="AD"/>
  <p188:author id="{7EA86436-AB88-2126-F7A5-0810C43DA709}" name="Laurel Tustison" initials="LT" userId="0433f591b51f9cfe" providerId="Windows Live"/>
  <p188:author id="{902A3B71-C3CE-5FB9-8AD5-F10E217F4456}" name="Lan Nguyen" initials="LN" userId="S::lnguyen@youthbuild.org::7ba87711-23ec-4da5-9980-c77ab2e15964" providerId="AD"/>
  <p188:author id="{FB3EE9C6-49A1-06A3-7117-CBC79EC40574}" name="Madeleine Petraglia" initials="MP" userId="S::mpetraglia@youthbuild.org::9a092db9-6231-4571-8b61-04607d0594e8" providerId="AD"/>
  <p188:author id="{E66579CB-F489-060F-8C35-6FEEDE1C331B}" name="Crystal Sewell" initials="CS" userId="S::crystal.sewell@safalpartners.com::a6da79d1-5559-4f9c-b803-bbe9489231a3" providerId="AD"/>
  <p188:author id="{9F4815F2-FC2E-6DE6-FEF1-484DCFF49297}" name="Tiffany Murphy" initials="TM" userId="S::tmurphy@youthbuild.org::864f7eca-98fc-49cf-acdf-d76a4afaebc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C3D3ED"/>
    <a:srgbClr val="99B2D9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F531022-A70A-427A-BB32-CC8E4DE72478}">
  <a:tblStyle styleId="{DF531022-A70A-427A-BB32-CC8E4DE72478}" styleName="Table_0">
    <a:wholeTbl>
      <a:tcTxStyle b="off" i="off">
        <a:font>
          <a:latin typeface="Century Gothic"/>
          <a:ea typeface="Century Gothic"/>
          <a:cs typeface="Century Gothic"/>
        </a:font>
        <a:schemeClr val="dk1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ED909ED-732E-4D93-A9C6-0A6AA3612DA4}" styleName="Table_1">
    <a:wholeTbl>
      <a:tcTxStyle b="off" i="off">
        <a:font>
          <a:latin typeface="Century Gothic"/>
          <a:ea typeface="Century Gothic"/>
          <a:cs typeface="Century Gothic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CF4"/>
          </a:solidFill>
        </a:fill>
      </a:tcStyle>
    </a:wholeTbl>
    <a:band1H>
      <a:tcTxStyle/>
      <a:tcStyle>
        <a:tcBdr/>
        <a:fill>
          <a:solidFill>
            <a:srgbClr val="D0D7E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7E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entury Gothic"/>
          <a:ea typeface="Century Gothic"/>
          <a:cs typeface="Century Gothic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5048FCE-06AD-4CAC-84F2-252F9F664C4C}" styleName="Table_2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6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4.fntdata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font" Target="fonts/font7.fntdata"/><Relationship Id="rId84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1.fntdata"/><Relationship Id="rId82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8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8" Type="http://schemas.openxmlformats.org/officeDocument/2006/relationships/slide" Target="slides/slide3.xml"/><Relationship Id="rId80" Type="http://customschemas.google.com/relationships/presentationmetadata" Target="metadata"/><Relationship Id="rId85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font" Target="fonts/font3.fntdata"/><Relationship Id="rId20" Type="http://schemas.openxmlformats.org/officeDocument/2006/relationships/slide" Target="slides/slide15.xml"/><Relationship Id="rId41" Type="http://schemas.openxmlformats.org/officeDocument/2006/relationships/font" Target="fonts/font6.fntdata"/><Relationship Id="rId83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69A6E6-D90D-4511-A1A4-F7195F7F7091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CED6A7F-623E-40AB-A42D-78B1C53AA9F6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/>
            <a:t>Registered Apprenticeship</a:t>
          </a:r>
        </a:p>
      </dgm:t>
      <dgm:extLst>
        <a:ext uri="{E40237B7-FDA0-4F09-8148-C483321AD2D9}">
          <dgm14:cNvPr xmlns:dgm14="http://schemas.microsoft.com/office/drawing/2010/diagram" id="0" name="" descr="Registered Apprenticeship&#10;"/>
        </a:ext>
      </dgm:extLst>
    </dgm:pt>
    <dgm:pt modelId="{62537C79-01BF-4B11-98C7-3777ACF24EF1}" type="parTrans" cxnId="{B5AC7645-2E79-4FC9-87C4-34CE22AD30D4}">
      <dgm:prSet/>
      <dgm:spPr/>
      <dgm:t>
        <a:bodyPr/>
        <a:lstStyle/>
        <a:p>
          <a:endParaRPr lang="en-US"/>
        </a:p>
      </dgm:t>
    </dgm:pt>
    <dgm:pt modelId="{858BC1F8-2579-4F82-A826-F056E593E7A3}" type="sibTrans" cxnId="{B5AC7645-2E79-4FC9-87C4-34CE22AD30D4}">
      <dgm:prSet/>
      <dgm:spPr/>
      <dgm:t>
        <a:bodyPr/>
        <a:lstStyle/>
        <a:p>
          <a:endParaRPr lang="en-US"/>
        </a:p>
      </dgm:t>
    </dgm:pt>
    <dgm:pt modelId="{8517B258-5619-4933-87BA-B9C811EF1488}">
      <dgm:prSet phldrT="[Text]"/>
      <dgm:spPr/>
      <dgm:t>
        <a:bodyPr/>
        <a:lstStyle/>
        <a:p>
          <a:r>
            <a:rPr lang="en-US"/>
            <a:t>Trade Union Registered Apprenticeship</a:t>
          </a:r>
        </a:p>
      </dgm:t>
    </dgm:pt>
    <dgm:pt modelId="{9DE93ED1-828F-4384-AC9E-488FC0751F1E}" type="parTrans" cxnId="{9D25102B-58F1-4328-A5B5-0E14D3FE431A}">
      <dgm:prSet/>
      <dgm:spPr/>
      <dgm:t>
        <a:bodyPr/>
        <a:lstStyle/>
        <a:p>
          <a:endParaRPr lang="en-US"/>
        </a:p>
      </dgm:t>
    </dgm:pt>
    <dgm:pt modelId="{2B156B5C-A626-448D-8256-B9C53DC5845D}" type="sibTrans" cxnId="{9D25102B-58F1-4328-A5B5-0E14D3FE431A}">
      <dgm:prSet/>
      <dgm:spPr/>
      <dgm:t>
        <a:bodyPr/>
        <a:lstStyle/>
        <a:p>
          <a:endParaRPr lang="en-US"/>
        </a:p>
      </dgm:t>
    </dgm:pt>
    <dgm:pt modelId="{1D8BD907-1436-4B08-B8E5-43124729DCB5}">
      <dgm:prSet phldrT="[Text]"/>
      <dgm:spPr/>
      <dgm:t>
        <a:bodyPr/>
        <a:lstStyle/>
        <a:p>
          <a:r>
            <a:rPr lang="en-US"/>
            <a:t>Other DOL Registered Apprenticeship</a:t>
          </a:r>
        </a:p>
      </dgm:t>
    </dgm:pt>
    <dgm:pt modelId="{FEF5E228-CF8B-41B5-8A1F-7AE2CA123B09}" type="parTrans" cxnId="{4537FCF1-25FD-4095-AF1A-B2705784D321}">
      <dgm:prSet/>
      <dgm:spPr/>
      <dgm:t>
        <a:bodyPr/>
        <a:lstStyle/>
        <a:p>
          <a:endParaRPr lang="en-US"/>
        </a:p>
      </dgm:t>
    </dgm:pt>
    <dgm:pt modelId="{8890BAAE-9B4F-44F8-97F9-9CC218C4261F}" type="sibTrans" cxnId="{4537FCF1-25FD-4095-AF1A-B2705784D321}">
      <dgm:prSet/>
      <dgm:spPr/>
      <dgm:t>
        <a:bodyPr/>
        <a:lstStyle/>
        <a:p>
          <a:endParaRPr lang="en-US"/>
        </a:p>
      </dgm:t>
    </dgm:pt>
    <dgm:pt modelId="{0EB02E32-C110-4247-AD69-1D7A617CCC6D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/>
            <a:t>Placement in Non-Subsidized Employment</a:t>
          </a:r>
        </a:p>
      </dgm:t>
    </dgm:pt>
    <dgm:pt modelId="{7BDCAF7F-7998-4239-82A8-7D5EECA5E1F5}" type="parTrans" cxnId="{6A7A3FF1-3FCF-478F-B4B3-62AC258D8314}">
      <dgm:prSet/>
      <dgm:spPr/>
      <dgm:t>
        <a:bodyPr/>
        <a:lstStyle/>
        <a:p>
          <a:endParaRPr lang="en-US"/>
        </a:p>
      </dgm:t>
    </dgm:pt>
    <dgm:pt modelId="{A746BE8D-2BB5-43BA-B1E6-547420502CE0}" type="sibTrans" cxnId="{6A7A3FF1-3FCF-478F-B4B3-62AC258D8314}">
      <dgm:prSet/>
      <dgm:spPr/>
      <dgm:t>
        <a:bodyPr/>
        <a:lstStyle/>
        <a:p>
          <a:endParaRPr lang="en-US"/>
        </a:p>
      </dgm:t>
    </dgm:pt>
    <dgm:pt modelId="{DFCF3F86-0B12-4989-BA4E-88AAA7B6A30B}">
      <dgm:prSet phldrT="[Text]"/>
      <dgm:spPr/>
      <dgm:t>
        <a:bodyPr/>
        <a:lstStyle/>
        <a:p>
          <a:r>
            <a:rPr lang="en-US"/>
            <a:t>Entry level or career pathway job</a:t>
          </a:r>
        </a:p>
      </dgm:t>
    </dgm:pt>
    <dgm:pt modelId="{0DF2EC54-05ED-43EB-B11C-99EA791B6C89}" type="parTrans" cxnId="{D2EE8FE1-8AD6-42C1-8EBF-DDFB3D125481}">
      <dgm:prSet/>
      <dgm:spPr/>
      <dgm:t>
        <a:bodyPr/>
        <a:lstStyle/>
        <a:p>
          <a:endParaRPr lang="en-US"/>
        </a:p>
      </dgm:t>
    </dgm:pt>
    <dgm:pt modelId="{3B665CB9-8FB0-4587-BD49-0914D85098F6}" type="sibTrans" cxnId="{D2EE8FE1-8AD6-42C1-8EBF-DDFB3D125481}">
      <dgm:prSet/>
      <dgm:spPr/>
      <dgm:t>
        <a:bodyPr/>
        <a:lstStyle/>
        <a:p>
          <a:endParaRPr lang="en-US"/>
        </a:p>
      </dgm:t>
    </dgm:pt>
    <dgm:pt modelId="{D361AEF4-8908-4DD6-90AC-D85A79DA6A03}">
      <dgm:prSet phldrT="[Text]"/>
      <dgm:spPr/>
      <dgm:t>
        <a:bodyPr/>
        <a:lstStyle/>
        <a:p>
          <a:r>
            <a:rPr lang="en-US"/>
            <a:t>Part-time or full-time job</a:t>
          </a:r>
        </a:p>
      </dgm:t>
    </dgm:pt>
    <dgm:pt modelId="{F462AB5B-3DE1-483E-9D88-658C14A2D195}" type="parTrans" cxnId="{FD3F5B30-2D19-4280-819C-A8ABE55D1C2B}">
      <dgm:prSet/>
      <dgm:spPr/>
      <dgm:t>
        <a:bodyPr/>
        <a:lstStyle/>
        <a:p>
          <a:endParaRPr lang="en-US"/>
        </a:p>
      </dgm:t>
    </dgm:pt>
    <dgm:pt modelId="{B704363E-8E8E-41FD-AF85-1307B39A0A08}" type="sibTrans" cxnId="{FD3F5B30-2D19-4280-819C-A8ABE55D1C2B}">
      <dgm:prSet/>
      <dgm:spPr/>
      <dgm:t>
        <a:bodyPr/>
        <a:lstStyle/>
        <a:p>
          <a:endParaRPr lang="en-US"/>
        </a:p>
      </dgm:t>
    </dgm:pt>
    <dgm:pt modelId="{31C036AD-12E5-4A88-873B-92650E14DC65}">
      <dgm:prSet phldrT="[Text]"/>
      <dgm:spPr/>
      <dgm:t>
        <a:bodyPr/>
        <a:lstStyle/>
        <a:p>
          <a:r>
            <a:rPr lang="en-US"/>
            <a:t>Non-registered apprenticeship e.g., culinary</a:t>
          </a:r>
        </a:p>
      </dgm:t>
    </dgm:pt>
    <dgm:pt modelId="{31673CA7-BD67-4E64-AAD2-FF80D2611E84}" type="parTrans" cxnId="{85FC939A-AE0C-4029-B7E0-5C593F535FAC}">
      <dgm:prSet/>
      <dgm:spPr/>
      <dgm:t>
        <a:bodyPr/>
        <a:lstStyle/>
        <a:p>
          <a:endParaRPr lang="en-US"/>
        </a:p>
      </dgm:t>
    </dgm:pt>
    <dgm:pt modelId="{49ECC874-5FE3-429E-A3A7-FD67D54F9ADE}" type="sibTrans" cxnId="{85FC939A-AE0C-4029-B7E0-5C593F535FAC}">
      <dgm:prSet/>
      <dgm:spPr/>
      <dgm:t>
        <a:bodyPr/>
        <a:lstStyle/>
        <a:p>
          <a:endParaRPr lang="en-US"/>
        </a:p>
      </dgm:t>
    </dgm:pt>
    <dgm:pt modelId="{C4C28638-926E-4BE0-B382-E4CB87C207CA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/>
            <a:t>Postsecondary </a:t>
          </a:r>
        </a:p>
      </dgm:t>
    </dgm:pt>
    <dgm:pt modelId="{23156322-A4F4-4BF5-B638-9CF480F7D4A0}" type="parTrans" cxnId="{8AA5EDE3-9159-43D7-B232-282BB3CABB57}">
      <dgm:prSet/>
      <dgm:spPr/>
      <dgm:t>
        <a:bodyPr/>
        <a:lstStyle/>
        <a:p>
          <a:endParaRPr lang="en-US"/>
        </a:p>
      </dgm:t>
    </dgm:pt>
    <dgm:pt modelId="{FC98E02E-9A5A-4737-AFB1-D3C58B0CC899}" type="sibTrans" cxnId="{8AA5EDE3-9159-43D7-B232-282BB3CABB57}">
      <dgm:prSet/>
      <dgm:spPr/>
      <dgm:t>
        <a:bodyPr/>
        <a:lstStyle/>
        <a:p>
          <a:endParaRPr lang="en-US"/>
        </a:p>
      </dgm:t>
    </dgm:pt>
    <dgm:pt modelId="{53ADA7B9-3BDA-4097-B501-A10842C02913}">
      <dgm:prSet phldrT="[Text]"/>
      <dgm:spPr/>
      <dgm:t>
        <a:bodyPr/>
        <a:lstStyle/>
        <a:p>
          <a:r>
            <a:rPr lang="en-US"/>
            <a:t>2-year college certificate or associate’s program </a:t>
          </a:r>
        </a:p>
      </dgm:t>
    </dgm:pt>
    <dgm:pt modelId="{5255F4DB-51FB-4DC8-87E4-737713E714E3}" type="parTrans" cxnId="{01448011-AAE3-41B0-B8CE-B7ED451828EC}">
      <dgm:prSet/>
      <dgm:spPr/>
      <dgm:t>
        <a:bodyPr/>
        <a:lstStyle/>
        <a:p>
          <a:endParaRPr lang="en-US"/>
        </a:p>
      </dgm:t>
    </dgm:pt>
    <dgm:pt modelId="{E1E5E958-F4DA-4200-BD34-650BCB99D9F2}" type="sibTrans" cxnId="{01448011-AAE3-41B0-B8CE-B7ED451828EC}">
      <dgm:prSet/>
      <dgm:spPr/>
      <dgm:t>
        <a:bodyPr/>
        <a:lstStyle/>
        <a:p>
          <a:endParaRPr lang="en-US"/>
        </a:p>
      </dgm:t>
    </dgm:pt>
    <dgm:pt modelId="{9221DC31-FBF7-40FE-8076-DD26AFA4392F}">
      <dgm:prSet phldrT="[Text]"/>
      <dgm:spPr/>
      <dgm:t>
        <a:bodyPr/>
        <a:lstStyle/>
        <a:p>
          <a:r>
            <a:rPr lang="en-US"/>
            <a:t>4-year college or university </a:t>
          </a:r>
        </a:p>
      </dgm:t>
    </dgm:pt>
    <dgm:pt modelId="{A3917BED-1300-415B-B933-3EECCDDEC59F}" type="parTrans" cxnId="{00063AE6-AFE5-4FD2-925A-426C313BFB5F}">
      <dgm:prSet/>
      <dgm:spPr/>
      <dgm:t>
        <a:bodyPr/>
        <a:lstStyle/>
        <a:p>
          <a:endParaRPr lang="en-US"/>
        </a:p>
      </dgm:t>
    </dgm:pt>
    <dgm:pt modelId="{F7D2D371-D86D-4EFB-9D5B-0C101228D0B5}" type="sibTrans" cxnId="{00063AE6-AFE5-4FD2-925A-426C313BFB5F}">
      <dgm:prSet/>
      <dgm:spPr/>
      <dgm:t>
        <a:bodyPr/>
        <a:lstStyle/>
        <a:p>
          <a:endParaRPr lang="en-US"/>
        </a:p>
      </dgm:t>
    </dgm:pt>
    <dgm:pt modelId="{B63D7CE6-D820-4868-A93C-5FF8DB63EB3A}">
      <dgm:prSet phldrT="[Text]"/>
      <dgm:spPr/>
      <dgm:t>
        <a:bodyPr/>
        <a:lstStyle/>
        <a:p>
          <a:r>
            <a:rPr lang="en-US"/>
            <a:t>Technical college or postsecondary program</a:t>
          </a:r>
        </a:p>
      </dgm:t>
    </dgm:pt>
    <dgm:pt modelId="{5DF2EA05-952E-4FB7-8080-9E285ADFADFD}" type="parTrans" cxnId="{A5731171-B307-4217-809E-1199B860FF58}">
      <dgm:prSet/>
      <dgm:spPr/>
      <dgm:t>
        <a:bodyPr/>
        <a:lstStyle/>
        <a:p>
          <a:endParaRPr lang="en-US"/>
        </a:p>
      </dgm:t>
    </dgm:pt>
    <dgm:pt modelId="{CAFC473D-CCED-42B0-8F80-9913560F79B6}" type="sibTrans" cxnId="{A5731171-B307-4217-809E-1199B860FF58}">
      <dgm:prSet/>
      <dgm:spPr/>
      <dgm:t>
        <a:bodyPr/>
        <a:lstStyle/>
        <a:p>
          <a:endParaRPr lang="en-US"/>
        </a:p>
      </dgm:t>
    </dgm:pt>
    <dgm:pt modelId="{2FF4D2DF-7434-44FC-9F49-A8A0A79BFB1E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/>
            <a:t>Service </a:t>
          </a:r>
        </a:p>
      </dgm:t>
    </dgm:pt>
    <dgm:pt modelId="{AC8B7F49-436A-45B5-8FD8-B80962F64C48}" type="parTrans" cxnId="{A26A359B-3513-4A85-A8A2-DC89233D6CB1}">
      <dgm:prSet/>
      <dgm:spPr/>
      <dgm:t>
        <a:bodyPr/>
        <a:lstStyle/>
        <a:p>
          <a:endParaRPr lang="en-US"/>
        </a:p>
      </dgm:t>
    </dgm:pt>
    <dgm:pt modelId="{028DDDA1-FBFE-42DF-B42D-515C43F7F52E}" type="sibTrans" cxnId="{A26A359B-3513-4A85-A8A2-DC89233D6CB1}">
      <dgm:prSet/>
      <dgm:spPr/>
      <dgm:t>
        <a:bodyPr/>
        <a:lstStyle/>
        <a:p>
          <a:endParaRPr lang="en-US"/>
        </a:p>
      </dgm:t>
    </dgm:pt>
    <dgm:pt modelId="{D33C33F6-2C4F-4117-916F-C442B9C908C4}">
      <dgm:prSet phldrT="[Text]"/>
      <dgm:spPr/>
      <dgm:t>
        <a:bodyPr/>
        <a:lstStyle/>
        <a:p>
          <a:r>
            <a:rPr lang="en-US"/>
            <a:t>Military</a:t>
          </a:r>
        </a:p>
      </dgm:t>
    </dgm:pt>
    <dgm:pt modelId="{33D4A9D9-EE04-4B19-8CE3-A1E772E588A7}" type="parTrans" cxnId="{ADB98BDA-861F-42D6-BE51-4089958318BA}">
      <dgm:prSet/>
      <dgm:spPr/>
      <dgm:t>
        <a:bodyPr/>
        <a:lstStyle/>
        <a:p>
          <a:endParaRPr lang="en-US"/>
        </a:p>
      </dgm:t>
    </dgm:pt>
    <dgm:pt modelId="{ED7E71FB-BA31-4490-AAC7-D694D069D8DD}" type="sibTrans" cxnId="{ADB98BDA-861F-42D6-BE51-4089958318BA}">
      <dgm:prSet/>
      <dgm:spPr/>
      <dgm:t>
        <a:bodyPr/>
        <a:lstStyle/>
        <a:p>
          <a:endParaRPr lang="en-US"/>
        </a:p>
      </dgm:t>
    </dgm:pt>
    <dgm:pt modelId="{EC60B840-6F63-4098-82DE-328061E3BE1C}">
      <dgm:prSet phldrT="[Text]"/>
      <dgm:spPr/>
      <dgm:t>
        <a:bodyPr/>
        <a:lstStyle/>
        <a:p>
          <a:r>
            <a:rPr lang="en-US"/>
            <a:t>Full year of service: NCCC, AmeriCorps</a:t>
          </a:r>
        </a:p>
      </dgm:t>
    </dgm:pt>
    <dgm:pt modelId="{67E2DE5F-3834-4862-9893-C0CF9F1BD007}" type="parTrans" cxnId="{A3563CF6-33D6-404C-80F0-E2497648D23E}">
      <dgm:prSet/>
      <dgm:spPr/>
      <dgm:t>
        <a:bodyPr/>
        <a:lstStyle/>
        <a:p>
          <a:endParaRPr lang="en-US"/>
        </a:p>
      </dgm:t>
    </dgm:pt>
    <dgm:pt modelId="{C1B2592F-1419-45AE-8802-38B48E489E10}" type="sibTrans" cxnId="{A3563CF6-33D6-404C-80F0-E2497648D23E}">
      <dgm:prSet/>
      <dgm:spPr/>
      <dgm:t>
        <a:bodyPr/>
        <a:lstStyle/>
        <a:p>
          <a:endParaRPr lang="en-US"/>
        </a:p>
      </dgm:t>
    </dgm:pt>
    <dgm:pt modelId="{6EC83119-1099-49E9-A8D3-6F5A7D04E2C6}" type="pres">
      <dgm:prSet presAssocID="{1A69A6E6-D90D-4511-A1A4-F7195F7F7091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E294C19-0518-4E30-A2C9-4BC9810084E8}" type="pres">
      <dgm:prSet presAssocID="{DCED6A7F-623E-40AB-A42D-78B1C53AA9F6}" presName="root" presStyleCnt="0"/>
      <dgm:spPr/>
    </dgm:pt>
    <dgm:pt modelId="{BB2AA5FE-BB36-4319-85F7-DB29C1D86EC4}" type="pres">
      <dgm:prSet presAssocID="{DCED6A7F-623E-40AB-A42D-78B1C53AA9F6}" presName="rootComposite" presStyleCnt="0"/>
      <dgm:spPr/>
    </dgm:pt>
    <dgm:pt modelId="{94A3CE59-3D10-4115-9773-D32470C148C9}" type="pres">
      <dgm:prSet presAssocID="{DCED6A7F-623E-40AB-A42D-78B1C53AA9F6}" presName="rootText" presStyleLbl="node1" presStyleIdx="0" presStyleCnt="4"/>
      <dgm:spPr/>
    </dgm:pt>
    <dgm:pt modelId="{6B6FDA0A-69E9-47C0-9181-F50AA60CAB07}" type="pres">
      <dgm:prSet presAssocID="{DCED6A7F-623E-40AB-A42D-78B1C53AA9F6}" presName="rootConnector" presStyleLbl="node1" presStyleIdx="0" presStyleCnt="4"/>
      <dgm:spPr/>
    </dgm:pt>
    <dgm:pt modelId="{419A4D64-93E0-4CA4-B587-03506AD6CC34}" type="pres">
      <dgm:prSet presAssocID="{DCED6A7F-623E-40AB-A42D-78B1C53AA9F6}" presName="childShape" presStyleCnt="0"/>
      <dgm:spPr/>
    </dgm:pt>
    <dgm:pt modelId="{49E8CC2C-5C12-40A6-9DB6-5AA4CDCD5090}" type="pres">
      <dgm:prSet presAssocID="{9DE93ED1-828F-4384-AC9E-488FC0751F1E}" presName="Name13" presStyleLbl="parChTrans1D2" presStyleIdx="0" presStyleCnt="10"/>
      <dgm:spPr/>
    </dgm:pt>
    <dgm:pt modelId="{3B51F171-8F36-44F8-BEF4-5B47A20B70AC}" type="pres">
      <dgm:prSet presAssocID="{8517B258-5619-4933-87BA-B9C811EF1488}" presName="childText" presStyleLbl="bgAcc1" presStyleIdx="0" presStyleCnt="10">
        <dgm:presLayoutVars>
          <dgm:bulletEnabled val="1"/>
        </dgm:presLayoutVars>
      </dgm:prSet>
      <dgm:spPr/>
    </dgm:pt>
    <dgm:pt modelId="{3D0C2E85-F5FC-4F95-9369-025B8F3EC914}" type="pres">
      <dgm:prSet presAssocID="{FEF5E228-CF8B-41B5-8A1F-7AE2CA123B09}" presName="Name13" presStyleLbl="parChTrans1D2" presStyleIdx="1" presStyleCnt="10"/>
      <dgm:spPr/>
    </dgm:pt>
    <dgm:pt modelId="{50BE4B67-62E2-4E72-827F-3BD175AB3A7C}" type="pres">
      <dgm:prSet presAssocID="{1D8BD907-1436-4B08-B8E5-43124729DCB5}" presName="childText" presStyleLbl="bgAcc1" presStyleIdx="1" presStyleCnt="10">
        <dgm:presLayoutVars>
          <dgm:bulletEnabled val="1"/>
        </dgm:presLayoutVars>
      </dgm:prSet>
      <dgm:spPr/>
    </dgm:pt>
    <dgm:pt modelId="{75E1C6BC-EC01-4289-A71F-14ED986FEE96}" type="pres">
      <dgm:prSet presAssocID="{0EB02E32-C110-4247-AD69-1D7A617CCC6D}" presName="root" presStyleCnt="0"/>
      <dgm:spPr/>
    </dgm:pt>
    <dgm:pt modelId="{5F9B6FC4-336E-44C3-A192-060141DC9B03}" type="pres">
      <dgm:prSet presAssocID="{0EB02E32-C110-4247-AD69-1D7A617CCC6D}" presName="rootComposite" presStyleCnt="0"/>
      <dgm:spPr/>
    </dgm:pt>
    <dgm:pt modelId="{60929A57-1524-468D-8A79-162B171BDD9B}" type="pres">
      <dgm:prSet presAssocID="{0EB02E32-C110-4247-AD69-1D7A617CCC6D}" presName="rootText" presStyleLbl="node1" presStyleIdx="1" presStyleCnt="4"/>
      <dgm:spPr/>
    </dgm:pt>
    <dgm:pt modelId="{E0EC60B8-2D43-4953-A085-108C6DAD8BE5}" type="pres">
      <dgm:prSet presAssocID="{0EB02E32-C110-4247-AD69-1D7A617CCC6D}" presName="rootConnector" presStyleLbl="node1" presStyleIdx="1" presStyleCnt="4"/>
      <dgm:spPr/>
    </dgm:pt>
    <dgm:pt modelId="{69DD4047-C47A-48B0-85F9-C53DFF3F70EC}" type="pres">
      <dgm:prSet presAssocID="{0EB02E32-C110-4247-AD69-1D7A617CCC6D}" presName="childShape" presStyleCnt="0"/>
      <dgm:spPr/>
    </dgm:pt>
    <dgm:pt modelId="{E70C08C0-C28D-4030-99A5-0E23C027DE59}" type="pres">
      <dgm:prSet presAssocID="{0DF2EC54-05ED-43EB-B11C-99EA791B6C89}" presName="Name13" presStyleLbl="parChTrans1D2" presStyleIdx="2" presStyleCnt="10"/>
      <dgm:spPr/>
    </dgm:pt>
    <dgm:pt modelId="{B7BA4643-A10D-49EA-A75F-4F194C7FF722}" type="pres">
      <dgm:prSet presAssocID="{DFCF3F86-0B12-4989-BA4E-88AAA7B6A30B}" presName="childText" presStyleLbl="bgAcc1" presStyleIdx="2" presStyleCnt="10">
        <dgm:presLayoutVars>
          <dgm:bulletEnabled val="1"/>
        </dgm:presLayoutVars>
      </dgm:prSet>
      <dgm:spPr/>
    </dgm:pt>
    <dgm:pt modelId="{964BE316-C632-45FE-9C46-CBAB217527A5}" type="pres">
      <dgm:prSet presAssocID="{F462AB5B-3DE1-483E-9D88-658C14A2D195}" presName="Name13" presStyleLbl="parChTrans1D2" presStyleIdx="3" presStyleCnt="10"/>
      <dgm:spPr/>
    </dgm:pt>
    <dgm:pt modelId="{AC000787-9CE7-4C0A-A70B-4210154DE58A}" type="pres">
      <dgm:prSet presAssocID="{D361AEF4-8908-4DD6-90AC-D85A79DA6A03}" presName="childText" presStyleLbl="bgAcc1" presStyleIdx="3" presStyleCnt="10">
        <dgm:presLayoutVars>
          <dgm:bulletEnabled val="1"/>
        </dgm:presLayoutVars>
      </dgm:prSet>
      <dgm:spPr/>
    </dgm:pt>
    <dgm:pt modelId="{66AE672E-04BA-483E-81D5-4C30355CD66F}" type="pres">
      <dgm:prSet presAssocID="{31673CA7-BD67-4E64-AAD2-FF80D2611E84}" presName="Name13" presStyleLbl="parChTrans1D2" presStyleIdx="4" presStyleCnt="10"/>
      <dgm:spPr/>
    </dgm:pt>
    <dgm:pt modelId="{ED359A97-F964-4410-8B4B-042A29698F40}" type="pres">
      <dgm:prSet presAssocID="{31C036AD-12E5-4A88-873B-92650E14DC65}" presName="childText" presStyleLbl="bgAcc1" presStyleIdx="4" presStyleCnt="10">
        <dgm:presLayoutVars>
          <dgm:bulletEnabled val="1"/>
        </dgm:presLayoutVars>
      </dgm:prSet>
      <dgm:spPr/>
    </dgm:pt>
    <dgm:pt modelId="{2C33D183-CD6B-4789-BEFF-B8D9E1FED905}" type="pres">
      <dgm:prSet presAssocID="{C4C28638-926E-4BE0-B382-E4CB87C207CA}" presName="root" presStyleCnt="0"/>
      <dgm:spPr/>
    </dgm:pt>
    <dgm:pt modelId="{E5A9D0AB-83BB-4B53-90E9-C8D4135DDDC2}" type="pres">
      <dgm:prSet presAssocID="{C4C28638-926E-4BE0-B382-E4CB87C207CA}" presName="rootComposite" presStyleCnt="0"/>
      <dgm:spPr/>
    </dgm:pt>
    <dgm:pt modelId="{3BF37FA0-EB85-421D-8AC5-09DE246A84B7}" type="pres">
      <dgm:prSet presAssocID="{C4C28638-926E-4BE0-B382-E4CB87C207CA}" presName="rootText" presStyleLbl="node1" presStyleIdx="2" presStyleCnt="4"/>
      <dgm:spPr/>
    </dgm:pt>
    <dgm:pt modelId="{7DFE5B93-14E5-47AC-854B-6C30ABC84E4E}" type="pres">
      <dgm:prSet presAssocID="{C4C28638-926E-4BE0-B382-E4CB87C207CA}" presName="rootConnector" presStyleLbl="node1" presStyleIdx="2" presStyleCnt="4"/>
      <dgm:spPr/>
    </dgm:pt>
    <dgm:pt modelId="{32AA0B3D-8D36-480A-9DA2-F9E9F1AD141D}" type="pres">
      <dgm:prSet presAssocID="{C4C28638-926E-4BE0-B382-E4CB87C207CA}" presName="childShape" presStyleCnt="0"/>
      <dgm:spPr/>
    </dgm:pt>
    <dgm:pt modelId="{EFC22B6F-4186-44B0-BEAC-B0C0B085BFAC}" type="pres">
      <dgm:prSet presAssocID="{5255F4DB-51FB-4DC8-87E4-737713E714E3}" presName="Name13" presStyleLbl="parChTrans1D2" presStyleIdx="5" presStyleCnt="10"/>
      <dgm:spPr/>
    </dgm:pt>
    <dgm:pt modelId="{2BB8A2EE-442E-4C77-8E34-2A454DF9CE7D}" type="pres">
      <dgm:prSet presAssocID="{53ADA7B9-3BDA-4097-B501-A10842C02913}" presName="childText" presStyleLbl="bgAcc1" presStyleIdx="5" presStyleCnt="10">
        <dgm:presLayoutVars>
          <dgm:bulletEnabled val="1"/>
        </dgm:presLayoutVars>
      </dgm:prSet>
      <dgm:spPr/>
    </dgm:pt>
    <dgm:pt modelId="{CE6D8E8A-F0FE-40E2-86F1-D40DAE90ECCE}" type="pres">
      <dgm:prSet presAssocID="{A3917BED-1300-415B-B933-3EECCDDEC59F}" presName="Name13" presStyleLbl="parChTrans1D2" presStyleIdx="6" presStyleCnt="10"/>
      <dgm:spPr/>
    </dgm:pt>
    <dgm:pt modelId="{7A298555-9830-458C-82E2-77ABABCD8D93}" type="pres">
      <dgm:prSet presAssocID="{9221DC31-FBF7-40FE-8076-DD26AFA4392F}" presName="childText" presStyleLbl="bgAcc1" presStyleIdx="6" presStyleCnt="10">
        <dgm:presLayoutVars>
          <dgm:bulletEnabled val="1"/>
        </dgm:presLayoutVars>
      </dgm:prSet>
      <dgm:spPr/>
    </dgm:pt>
    <dgm:pt modelId="{6041F1D3-AE20-4428-98F6-6BC69B4BCF8A}" type="pres">
      <dgm:prSet presAssocID="{5DF2EA05-952E-4FB7-8080-9E285ADFADFD}" presName="Name13" presStyleLbl="parChTrans1D2" presStyleIdx="7" presStyleCnt="10"/>
      <dgm:spPr/>
    </dgm:pt>
    <dgm:pt modelId="{30209FA8-2F44-4FAC-90B3-06637A95ADA2}" type="pres">
      <dgm:prSet presAssocID="{B63D7CE6-D820-4868-A93C-5FF8DB63EB3A}" presName="childText" presStyleLbl="bgAcc1" presStyleIdx="7" presStyleCnt="10">
        <dgm:presLayoutVars>
          <dgm:bulletEnabled val="1"/>
        </dgm:presLayoutVars>
      </dgm:prSet>
      <dgm:spPr/>
    </dgm:pt>
    <dgm:pt modelId="{17817C0A-9C03-4D86-9412-750B4B4A183A}" type="pres">
      <dgm:prSet presAssocID="{2FF4D2DF-7434-44FC-9F49-A8A0A79BFB1E}" presName="root" presStyleCnt="0"/>
      <dgm:spPr/>
    </dgm:pt>
    <dgm:pt modelId="{91E64BD6-86F9-4C41-92EC-1C9B72379B73}" type="pres">
      <dgm:prSet presAssocID="{2FF4D2DF-7434-44FC-9F49-A8A0A79BFB1E}" presName="rootComposite" presStyleCnt="0"/>
      <dgm:spPr/>
    </dgm:pt>
    <dgm:pt modelId="{31471299-9752-4ED9-9566-F9353900D747}" type="pres">
      <dgm:prSet presAssocID="{2FF4D2DF-7434-44FC-9F49-A8A0A79BFB1E}" presName="rootText" presStyleLbl="node1" presStyleIdx="3" presStyleCnt="4"/>
      <dgm:spPr/>
    </dgm:pt>
    <dgm:pt modelId="{A47740AA-9F01-436A-A45E-A43F8E09824F}" type="pres">
      <dgm:prSet presAssocID="{2FF4D2DF-7434-44FC-9F49-A8A0A79BFB1E}" presName="rootConnector" presStyleLbl="node1" presStyleIdx="3" presStyleCnt="4"/>
      <dgm:spPr/>
    </dgm:pt>
    <dgm:pt modelId="{1CEE5871-10E8-4916-B29E-9F459BBA516A}" type="pres">
      <dgm:prSet presAssocID="{2FF4D2DF-7434-44FC-9F49-A8A0A79BFB1E}" presName="childShape" presStyleCnt="0"/>
      <dgm:spPr/>
    </dgm:pt>
    <dgm:pt modelId="{5077DC02-F2DE-494B-A78B-9B0F54FF0F1A}" type="pres">
      <dgm:prSet presAssocID="{33D4A9D9-EE04-4B19-8CE3-A1E772E588A7}" presName="Name13" presStyleLbl="parChTrans1D2" presStyleIdx="8" presStyleCnt="10"/>
      <dgm:spPr/>
    </dgm:pt>
    <dgm:pt modelId="{9FF347C8-16CC-493D-8F30-B9DFDD6F2E10}" type="pres">
      <dgm:prSet presAssocID="{D33C33F6-2C4F-4117-916F-C442B9C908C4}" presName="childText" presStyleLbl="bgAcc1" presStyleIdx="8" presStyleCnt="10">
        <dgm:presLayoutVars>
          <dgm:bulletEnabled val="1"/>
        </dgm:presLayoutVars>
      </dgm:prSet>
      <dgm:spPr/>
    </dgm:pt>
    <dgm:pt modelId="{79B69361-B623-4219-A854-5F4821B65F1E}" type="pres">
      <dgm:prSet presAssocID="{67E2DE5F-3834-4862-9893-C0CF9F1BD007}" presName="Name13" presStyleLbl="parChTrans1D2" presStyleIdx="9" presStyleCnt="10"/>
      <dgm:spPr/>
    </dgm:pt>
    <dgm:pt modelId="{00B4A79D-363F-47EA-A736-F7A9C0193AFB}" type="pres">
      <dgm:prSet presAssocID="{EC60B840-6F63-4098-82DE-328061E3BE1C}" presName="childText" presStyleLbl="bgAcc1" presStyleIdx="9" presStyleCnt="10">
        <dgm:presLayoutVars>
          <dgm:bulletEnabled val="1"/>
        </dgm:presLayoutVars>
      </dgm:prSet>
      <dgm:spPr/>
    </dgm:pt>
  </dgm:ptLst>
  <dgm:cxnLst>
    <dgm:cxn modelId="{2B40B403-1E30-4866-A45E-5CE4967A6C66}" type="presOf" srcId="{2FF4D2DF-7434-44FC-9F49-A8A0A79BFB1E}" destId="{A47740AA-9F01-436A-A45E-A43F8E09824F}" srcOrd="1" destOrd="0" presId="urn:microsoft.com/office/officeart/2005/8/layout/hierarchy3"/>
    <dgm:cxn modelId="{9E247705-3A7B-41EF-9F96-6A6C7622EA38}" type="presOf" srcId="{D33C33F6-2C4F-4117-916F-C442B9C908C4}" destId="{9FF347C8-16CC-493D-8F30-B9DFDD6F2E10}" srcOrd="0" destOrd="0" presId="urn:microsoft.com/office/officeart/2005/8/layout/hierarchy3"/>
    <dgm:cxn modelId="{3D4CB108-DBF8-4FC7-BA50-4BBC145260B8}" type="presOf" srcId="{2FF4D2DF-7434-44FC-9F49-A8A0A79BFB1E}" destId="{31471299-9752-4ED9-9566-F9353900D747}" srcOrd="0" destOrd="0" presId="urn:microsoft.com/office/officeart/2005/8/layout/hierarchy3"/>
    <dgm:cxn modelId="{75E5FC08-1408-47D5-BF36-BCBAEECA9E7E}" type="presOf" srcId="{A3917BED-1300-415B-B933-3EECCDDEC59F}" destId="{CE6D8E8A-F0FE-40E2-86F1-D40DAE90ECCE}" srcOrd="0" destOrd="0" presId="urn:microsoft.com/office/officeart/2005/8/layout/hierarchy3"/>
    <dgm:cxn modelId="{DCA37409-154F-4EB3-92E8-C35A1ADA0B52}" type="presOf" srcId="{5DF2EA05-952E-4FB7-8080-9E285ADFADFD}" destId="{6041F1D3-AE20-4428-98F6-6BC69B4BCF8A}" srcOrd="0" destOrd="0" presId="urn:microsoft.com/office/officeart/2005/8/layout/hierarchy3"/>
    <dgm:cxn modelId="{E262AA09-7AB2-4BD7-ACC5-52F4DF1898AB}" type="presOf" srcId="{C4C28638-926E-4BE0-B382-E4CB87C207CA}" destId="{7DFE5B93-14E5-47AC-854B-6C30ABC84E4E}" srcOrd="1" destOrd="0" presId="urn:microsoft.com/office/officeart/2005/8/layout/hierarchy3"/>
    <dgm:cxn modelId="{FF3B190A-DBC5-467F-8ACE-8D3CAD6284B8}" type="presOf" srcId="{67E2DE5F-3834-4862-9893-C0CF9F1BD007}" destId="{79B69361-B623-4219-A854-5F4821B65F1E}" srcOrd="0" destOrd="0" presId="urn:microsoft.com/office/officeart/2005/8/layout/hierarchy3"/>
    <dgm:cxn modelId="{DD75C40B-6DF6-4537-BCBB-B9055542E211}" type="presOf" srcId="{0DF2EC54-05ED-43EB-B11C-99EA791B6C89}" destId="{E70C08C0-C28D-4030-99A5-0E23C027DE59}" srcOrd="0" destOrd="0" presId="urn:microsoft.com/office/officeart/2005/8/layout/hierarchy3"/>
    <dgm:cxn modelId="{01448011-AAE3-41B0-B8CE-B7ED451828EC}" srcId="{C4C28638-926E-4BE0-B382-E4CB87C207CA}" destId="{53ADA7B9-3BDA-4097-B501-A10842C02913}" srcOrd="0" destOrd="0" parTransId="{5255F4DB-51FB-4DC8-87E4-737713E714E3}" sibTransId="{E1E5E958-F4DA-4200-BD34-650BCB99D9F2}"/>
    <dgm:cxn modelId="{E3215213-0BD7-44BA-9476-736C8FE309D4}" type="presOf" srcId="{5255F4DB-51FB-4DC8-87E4-737713E714E3}" destId="{EFC22B6F-4186-44B0-BEAC-B0C0B085BFAC}" srcOrd="0" destOrd="0" presId="urn:microsoft.com/office/officeart/2005/8/layout/hierarchy3"/>
    <dgm:cxn modelId="{8087F513-EBDD-4E41-8EC7-A7A7F9BC2C78}" type="presOf" srcId="{FEF5E228-CF8B-41B5-8A1F-7AE2CA123B09}" destId="{3D0C2E85-F5FC-4F95-9369-025B8F3EC914}" srcOrd="0" destOrd="0" presId="urn:microsoft.com/office/officeart/2005/8/layout/hierarchy3"/>
    <dgm:cxn modelId="{49819A28-DCB6-46EE-9212-3F931CFE5A70}" type="presOf" srcId="{DFCF3F86-0B12-4989-BA4E-88AAA7B6A30B}" destId="{B7BA4643-A10D-49EA-A75F-4F194C7FF722}" srcOrd="0" destOrd="0" presId="urn:microsoft.com/office/officeart/2005/8/layout/hierarchy3"/>
    <dgm:cxn modelId="{7C9D9F29-B9C0-4182-BFAF-76CC3ADFDCE0}" type="presOf" srcId="{0EB02E32-C110-4247-AD69-1D7A617CCC6D}" destId="{E0EC60B8-2D43-4953-A085-108C6DAD8BE5}" srcOrd="1" destOrd="0" presId="urn:microsoft.com/office/officeart/2005/8/layout/hierarchy3"/>
    <dgm:cxn modelId="{9D25102B-58F1-4328-A5B5-0E14D3FE431A}" srcId="{DCED6A7F-623E-40AB-A42D-78B1C53AA9F6}" destId="{8517B258-5619-4933-87BA-B9C811EF1488}" srcOrd="0" destOrd="0" parTransId="{9DE93ED1-828F-4384-AC9E-488FC0751F1E}" sibTransId="{2B156B5C-A626-448D-8256-B9C53DC5845D}"/>
    <dgm:cxn modelId="{FD3F5B30-2D19-4280-819C-A8ABE55D1C2B}" srcId="{0EB02E32-C110-4247-AD69-1D7A617CCC6D}" destId="{D361AEF4-8908-4DD6-90AC-D85A79DA6A03}" srcOrd="1" destOrd="0" parTransId="{F462AB5B-3DE1-483E-9D88-658C14A2D195}" sibTransId="{B704363E-8E8E-41FD-AF85-1307B39A0A08}"/>
    <dgm:cxn modelId="{6E218730-BEF6-47DA-BFE2-5A0C3D62756D}" type="presOf" srcId="{53ADA7B9-3BDA-4097-B501-A10842C02913}" destId="{2BB8A2EE-442E-4C77-8E34-2A454DF9CE7D}" srcOrd="0" destOrd="0" presId="urn:microsoft.com/office/officeart/2005/8/layout/hierarchy3"/>
    <dgm:cxn modelId="{DA7B0434-A5A1-48AF-B00F-E5CFAA73A866}" type="presOf" srcId="{D361AEF4-8908-4DD6-90AC-D85A79DA6A03}" destId="{AC000787-9CE7-4C0A-A70B-4210154DE58A}" srcOrd="0" destOrd="0" presId="urn:microsoft.com/office/officeart/2005/8/layout/hierarchy3"/>
    <dgm:cxn modelId="{510A4839-F02E-419C-B0E0-445C48A88EDD}" type="presOf" srcId="{31C036AD-12E5-4A88-873B-92650E14DC65}" destId="{ED359A97-F964-4410-8B4B-042A29698F40}" srcOrd="0" destOrd="0" presId="urn:microsoft.com/office/officeart/2005/8/layout/hierarchy3"/>
    <dgm:cxn modelId="{4876BE39-4171-4E93-8685-33AE27ECD78A}" type="presOf" srcId="{DCED6A7F-623E-40AB-A42D-78B1C53AA9F6}" destId="{94A3CE59-3D10-4115-9773-D32470C148C9}" srcOrd="0" destOrd="0" presId="urn:microsoft.com/office/officeart/2005/8/layout/hierarchy3"/>
    <dgm:cxn modelId="{02C6183C-03B1-4660-A947-4BE1CE196E52}" type="presOf" srcId="{B63D7CE6-D820-4868-A93C-5FF8DB63EB3A}" destId="{30209FA8-2F44-4FAC-90B3-06637A95ADA2}" srcOrd="0" destOrd="0" presId="urn:microsoft.com/office/officeart/2005/8/layout/hierarchy3"/>
    <dgm:cxn modelId="{B5AC7645-2E79-4FC9-87C4-34CE22AD30D4}" srcId="{1A69A6E6-D90D-4511-A1A4-F7195F7F7091}" destId="{DCED6A7F-623E-40AB-A42D-78B1C53AA9F6}" srcOrd="0" destOrd="0" parTransId="{62537C79-01BF-4B11-98C7-3777ACF24EF1}" sibTransId="{858BC1F8-2579-4F82-A826-F056E593E7A3}"/>
    <dgm:cxn modelId="{A6C0C26B-BED1-4EA6-9574-BE3ADED0A950}" type="presOf" srcId="{8517B258-5619-4933-87BA-B9C811EF1488}" destId="{3B51F171-8F36-44F8-BEF4-5B47A20B70AC}" srcOrd="0" destOrd="0" presId="urn:microsoft.com/office/officeart/2005/8/layout/hierarchy3"/>
    <dgm:cxn modelId="{A5731171-B307-4217-809E-1199B860FF58}" srcId="{C4C28638-926E-4BE0-B382-E4CB87C207CA}" destId="{B63D7CE6-D820-4868-A93C-5FF8DB63EB3A}" srcOrd="2" destOrd="0" parTransId="{5DF2EA05-952E-4FB7-8080-9E285ADFADFD}" sibTransId="{CAFC473D-CCED-42B0-8F80-9913560F79B6}"/>
    <dgm:cxn modelId="{8DD03A73-3028-4C1F-8709-AF6D4E579595}" type="presOf" srcId="{DCED6A7F-623E-40AB-A42D-78B1C53AA9F6}" destId="{6B6FDA0A-69E9-47C0-9181-F50AA60CAB07}" srcOrd="1" destOrd="0" presId="urn:microsoft.com/office/officeart/2005/8/layout/hierarchy3"/>
    <dgm:cxn modelId="{2894D486-A833-4782-9CA9-1245E61E10F0}" type="presOf" srcId="{EC60B840-6F63-4098-82DE-328061E3BE1C}" destId="{00B4A79D-363F-47EA-A736-F7A9C0193AFB}" srcOrd="0" destOrd="0" presId="urn:microsoft.com/office/officeart/2005/8/layout/hierarchy3"/>
    <dgm:cxn modelId="{695C6287-4290-4D01-AE2C-E273BB458031}" type="presOf" srcId="{33D4A9D9-EE04-4B19-8CE3-A1E772E588A7}" destId="{5077DC02-F2DE-494B-A78B-9B0F54FF0F1A}" srcOrd="0" destOrd="0" presId="urn:microsoft.com/office/officeart/2005/8/layout/hierarchy3"/>
    <dgm:cxn modelId="{3227AE8D-88D9-431B-BD13-2981187AA989}" type="presOf" srcId="{0EB02E32-C110-4247-AD69-1D7A617CCC6D}" destId="{60929A57-1524-468D-8A79-162B171BDD9B}" srcOrd="0" destOrd="0" presId="urn:microsoft.com/office/officeart/2005/8/layout/hierarchy3"/>
    <dgm:cxn modelId="{C633F496-AA81-4A07-876B-CB5B92F9E9D5}" type="presOf" srcId="{9221DC31-FBF7-40FE-8076-DD26AFA4392F}" destId="{7A298555-9830-458C-82E2-77ABABCD8D93}" srcOrd="0" destOrd="0" presId="urn:microsoft.com/office/officeart/2005/8/layout/hierarchy3"/>
    <dgm:cxn modelId="{85FC939A-AE0C-4029-B7E0-5C593F535FAC}" srcId="{0EB02E32-C110-4247-AD69-1D7A617CCC6D}" destId="{31C036AD-12E5-4A88-873B-92650E14DC65}" srcOrd="2" destOrd="0" parTransId="{31673CA7-BD67-4E64-AAD2-FF80D2611E84}" sibTransId="{49ECC874-5FE3-429E-A3A7-FD67D54F9ADE}"/>
    <dgm:cxn modelId="{A26A359B-3513-4A85-A8A2-DC89233D6CB1}" srcId="{1A69A6E6-D90D-4511-A1A4-F7195F7F7091}" destId="{2FF4D2DF-7434-44FC-9F49-A8A0A79BFB1E}" srcOrd="3" destOrd="0" parTransId="{AC8B7F49-436A-45B5-8FD8-B80962F64C48}" sibTransId="{028DDDA1-FBFE-42DF-B42D-515C43F7F52E}"/>
    <dgm:cxn modelId="{D095A7A4-B108-4225-8614-04E8FB67AA14}" type="presOf" srcId="{9DE93ED1-828F-4384-AC9E-488FC0751F1E}" destId="{49E8CC2C-5C12-40A6-9DB6-5AA4CDCD5090}" srcOrd="0" destOrd="0" presId="urn:microsoft.com/office/officeart/2005/8/layout/hierarchy3"/>
    <dgm:cxn modelId="{1B12F2AA-5305-405F-A40F-87A2A78E57F1}" type="presOf" srcId="{F462AB5B-3DE1-483E-9D88-658C14A2D195}" destId="{964BE316-C632-45FE-9C46-CBAB217527A5}" srcOrd="0" destOrd="0" presId="urn:microsoft.com/office/officeart/2005/8/layout/hierarchy3"/>
    <dgm:cxn modelId="{546CF0B8-8415-4685-824C-0CCE9147B1D5}" type="presOf" srcId="{31673CA7-BD67-4E64-AAD2-FF80D2611E84}" destId="{66AE672E-04BA-483E-81D5-4C30355CD66F}" srcOrd="0" destOrd="0" presId="urn:microsoft.com/office/officeart/2005/8/layout/hierarchy3"/>
    <dgm:cxn modelId="{7811D6C3-F437-498D-80CD-A4817AAE2D8F}" type="presOf" srcId="{C4C28638-926E-4BE0-B382-E4CB87C207CA}" destId="{3BF37FA0-EB85-421D-8AC5-09DE246A84B7}" srcOrd="0" destOrd="0" presId="urn:microsoft.com/office/officeart/2005/8/layout/hierarchy3"/>
    <dgm:cxn modelId="{ADB98BDA-861F-42D6-BE51-4089958318BA}" srcId="{2FF4D2DF-7434-44FC-9F49-A8A0A79BFB1E}" destId="{D33C33F6-2C4F-4117-916F-C442B9C908C4}" srcOrd="0" destOrd="0" parTransId="{33D4A9D9-EE04-4B19-8CE3-A1E772E588A7}" sibTransId="{ED7E71FB-BA31-4490-AAC7-D694D069D8DD}"/>
    <dgm:cxn modelId="{FFAAAADA-180E-4C15-AA1F-8B8E08909186}" type="presOf" srcId="{1A69A6E6-D90D-4511-A1A4-F7195F7F7091}" destId="{6EC83119-1099-49E9-A8D3-6F5A7D04E2C6}" srcOrd="0" destOrd="0" presId="urn:microsoft.com/office/officeart/2005/8/layout/hierarchy3"/>
    <dgm:cxn modelId="{D2EE8FE1-8AD6-42C1-8EBF-DDFB3D125481}" srcId="{0EB02E32-C110-4247-AD69-1D7A617CCC6D}" destId="{DFCF3F86-0B12-4989-BA4E-88AAA7B6A30B}" srcOrd="0" destOrd="0" parTransId="{0DF2EC54-05ED-43EB-B11C-99EA791B6C89}" sibTransId="{3B665CB9-8FB0-4587-BD49-0914D85098F6}"/>
    <dgm:cxn modelId="{8AA5EDE3-9159-43D7-B232-282BB3CABB57}" srcId="{1A69A6E6-D90D-4511-A1A4-F7195F7F7091}" destId="{C4C28638-926E-4BE0-B382-E4CB87C207CA}" srcOrd="2" destOrd="0" parTransId="{23156322-A4F4-4BF5-B638-9CF480F7D4A0}" sibTransId="{FC98E02E-9A5A-4737-AFB1-D3C58B0CC899}"/>
    <dgm:cxn modelId="{00063AE6-AFE5-4FD2-925A-426C313BFB5F}" srcId="{C4C28638-926E-4BE0-B382-E4CB87C207CA}" destId="{9221DC31-FBF7-40FE-8076-DD26AFA4392F}" srcOrd="1" destOrd="0" parTransId="{A3917BED-1300-415B-B933-3EECCDDEC59F}" sibTransId="{F7D2D371-D86D-4EFB-9D5B-0C101228D0B5}"/>
    <dgm:cxn modelId="{6A7A3FF1-3FCF-478F-B4B3-62AC258D8314}" srcId="{1A69A6E6-D90D-4511-A1A4-F7195F7F7091}" destId="{0EB02E32-C110-4247-AD69-1D7A617CCC6D}" srcOrd="1" destOrd="0" parTransId="{7BDCAF7F-7998-4239-82A8-7D5EECA5E1F5}" sibTransId="{A746BE8D-2BB5-43BA-B1E6-547420502CE0}"/>
    <dgm:cxn modelId="{4537FCF1-25FD-4095-AF1A-B2705784D321}" srcId="{DCED6A7F-623E-40AB-A42D-78B1C53AA9F6}" destId="{1D8BD907-1436-4B08-B8E5-43124729DCB5}" srcOrd="1" destOrd="0" parTransId="{FEF5E228-CF8B-41B5-8A1F-7AE2CA123B09}" sibTransId="{8890BAAE-9B4F-44F8-97F9-9CC218C4261F}"/>
    <dgm:cxn modelId="{A3563CF6-33D6-404C-80F0-E2497648D23E}" srcId="{2FF4D2DF-7434-44FC-9F49-A8A0A79BFB1E}" destId="{EC60B840-6F63-4098-82DE-328061E3BE1C}" srcOrd="1" destOrd="0" parTransId="{67E2DE5F-3834-4862-9893-C0CF9F1BD007}" sibTransId="{C1B2592F-1419-45AE-8802-38B48E489E10}"/>
    <dgm:cxn modelId="{40D850FE-0A0D-46C8-9EE1-2B177A6F9E14}" type="presOf" srcId="{1D8BD907-1436-4B08-B8E5-43124729DCB5}" destId="{50BE4B67-62E2-4E72-827F-3BD175AB3A7C}" srcOrd="0" destOrd="0" presId="urn:microsoft.com/office/officeart/2005/8/layout/hierarchy3"/>
    <dgm:cxn modelId="{1759882E-5F76-4163-AF24-23748EA7CCC1}" type="presParOf" srcId="{6EC83119-1099-49E9-A8D3-6F5A7D04E2C6}" destId="{1E294C19-0518-4E30-A2C9-4BC9810084E8}" srcOrd="0" destOrd="0" presId="urn:microsoft.com/office/officeart/2005/8/layout/hierarchy3"/>
    <dgm:cxn modelId="{E55D00C4-56A9-4F9C-8F88-A8B81A59AACB}" type="presParOf" srcId="{1E294C19-0518-4E30-A2C9-4BC9810084E8}" destId="{BB2AA5FE-BB36-4319-85F7-DB29C1D86EC4}" srcOrd="0" destOrd="0" presId="urn:microsoft.com/office/officeart/2005/8/layout/hierarchy3"/>
    <dgm:cxn modelId="{75021C3C-F788-4DD4-9835-50F71D51843F}" type="presParOf" srcId="{BB2AA5FE-BB36-4319-85F7-DB29C1D86EC4}" destId="{94A3CE59-3D10-4115-9773-D32470C148C9}" srcOrd="0" destOrd="0" presId="urn:microsoft.com/office/officeart/2005/8/layout/hierarchy3"/>
    <dgm:cxn modelId="{ABB93AE6-C539-4BBE-BC69-B01734E526B4}" type="presParOf" srcId="{BB2AA5FE-BB36-4319-85F7-DB29C1D86EC4}" destId="{6B6FDA0A-69E9-47C0-9181-F50AA60CAB07}" srcOrd="1" destOrd="0" presId="urn:microsoft.com/office/officeart/2005/8/layout/hierarchy3"/>
    <dgm:cxn modelId="{5961FA53-3773-45F7-B26B-DB38468D4F83}" type="presParOf" srcId="{1E294C19-0518-4E30-A2C9-4BC9810084E8}" destId="{419A4D64-93E0-4CA4-B587-03506AD6CC34}" srcOrd="1" destOrd="0" presId="urn:microsoft.com/office/officeart/2005/8/layout/hierarchy3"/>
    <dgm:cxn modelId="{170EB2C4-F496-44E3-8F10-5A32D50C8F38}" type="presParOf" srcId="{419A4D64-93E0-4CA4-B587-03506AD6CC34}" destId="{49E8CC2C-5C12-40A6-9DB6-5AA4CDCD5090}" srcOrd="0" destOrd="0" presId="urn:microsoft.com/office/officeart/2005/8/layout/hierarchy3"/>
    <dgm:cxn modelId="{30C10570-FAE4-42F8-BC98-65E326D1E76A}" type="presParOf" srcId="{419A4D64-93E0-4CA4-B587-03506AD6CC34}" destId="{3B51F171-8F36-44F8-BEF4-5B47A20B70AC}" srcOrd="1" destOrd="0" presId="urn:microsoft.com/office/officeart/2005/8/layout/hierarchy3"/>
    <dgm:cxn modelId="{F8734FB0-B4E3-44FC-966C-D58318E8A946}" type="presParOf" srcId="{419A4D64-93E0-4CA4-B587-03506AD6CC34}" destId="{3D0C2E85-F5FC-4F95-9369-025B8F3EC914}" srcOrd="2" destOrd="0" presId="urn:microsoft.com/office/officeart/2005/8/layout/hierarchy3"/>
    <dgm:cxn modelId="{1A72C49A-A70C-4074-B003-A9D8540208A7}" type="presParOf" srcId="{419A4D64-93E0-4CA4-B587-03506AD6CC34}" destId="{50BE4B67-62E2-4E72-827F-3BD175AB3A7C}" srcOrd="3" destOrd="0" presId="urn:microsoft.com/office/officeart/2005/8/layout/hierarchy3"/>
    <dgm:cxn modelId="{4BB60971-7C0F-4D24-9234-49C3EE5F71D9}" type="presParOf" srcId="{6EC83119-1099-49E9-A8D3-6F5A7D04E2C6}" destId="{75E1C6BC-EC01-4289-A71F-14ED986FEE96}" srcOrd="1" destOrd="0" presId="urn:microsoft.com/office/officeart/2005/8/layout/hierarchy3"/>
    <dgm:cxn modelId="{CCC46FBE-15C0-474C-936F-45F172566388}" type="presParOf" srcId="{75E1C6BC-EC01-4289-A71F-14ED986FEE96}" destId="{5F9B6FC4-336E-44C3-A192-060141DC9B03}" srcOrd="0" destOrd="0" presId="urn:microsoft.com/office/officeart/2005/8/layout/hierarchy3"/>
    <dgm:cxn modelId="{3F56F122-DF12-4CB1-AEAB-C9A990D167BE}" type="presParOf" srcId="{5F9B6FC4-336E-44C3-A192-060141DC9B03}" destId="{60929A57-1524-468D-8A79-162B171BDD9B}" srcOrd="0" destOrd="0" presId="urn:microsoft.com/office/officeart/2005/8/layout/hierarchy3"/>
    <dgm:cxn modelId="{F46AF11B-FBD4-4580-B8C2-1FC39808D756}" type="presParOf" srcId="{5F9B6FC4-336E-44C3-A192-060141DC9B03}" destId="{E0EC60B8-2D43-4953-A085-108C6DAD8BE5}" srcOrd="1" destOrd="0" presId="urn:microsoft.com/office/officeart/2005/8/layout/hierarchy3"/>
    <dgm:cxn modelId="{1D063F70-BF8D-487B-B142-D7D59A4B8A43}" type="presParOf" srcId="{75E1C6BC-EC01-4289-A71F-14ED986FEE96}" destId="{69DD4047-C47A-48B0-85F9-C53DFF3F70EC}" srcOrd="1" destOrd="0" presId="urn:microsoft.com/office/officeart/2005/8/layout/hierarchy3"/>
    <dgm:cxn modelId="{0190CF20-8DA8-4506-89AB-40A01EC2E46E}" type="presParOf" srcId="{69DD4047-C47A-48B0-85F9-C53DFF3F70EC}" destId="{E70C08C0-C28D-4030-99A5-0E23C027DE59}" srcOrd="0" destOrd="0" presId="urn:microsoft.com/office/officeart/2005/8/layout/hierarchy3"/>
    <dgm:cxn modelId="{42BA3ED1-AC3C-4F11-92B0-70A1BF96CF79}" type="presParOf" srcId="{69DD4047-C47A-48B0-85F9-C53DFF3F70EC}" destId="{B7BA4643-A10D-49EA-A75F-4F194C7FF722}" srcOrd="1" destOrd="0" presId="urn:microsoft.com/office/officeart/2005/8/layout/hierarchy3"/>
    <dgm:cxn modelId="{960FE069-91BB-4504-8EBD-DCD249194F7D}" type="presParOf" srcId="{69DD4047-C47A-48B0-85F9-C53DFF3F70EC}" destId="{964BE316-C632-45FE-9C46-CBAB217527A5}" srcOrd="2" destOrd="0" presId="urn:microsoft.com/office/officeart/2005/8/layout/hierarchy3"/>
    <dgm:cxn modelId="{B5901D03-9534-4606-A219-6B4B2D3DD047}" type="presParOf" srcId="{69DD4047-C47A-48B0-85F9-C53DFF3F70EC}" destId="{AC000787-9CE7-4C0A-A70B-4210154DE58A}" srcOrd="3" destOrd="0" presId="urn:microsoft.com/office/officeart/2005/8/layout/hierarchy3"/>
    <dgm:cxn modelId="{7F64EE8F-F54F-4A40-97E0-35373FD1ABF7}" type="presParOf" srcId="{69DD4047-C47A-48B0-85F9-C53DFF3F70EC}" destId="{66AE672E-04BA-483E-81D5-4C30355CD66F}" srcOrd="4" destOrd="0" presId="urn:microsoft.com/office/officeart/2005/8/layout/hierarchy3"/>
    <dgm:cxn modelId="{602C4DE6-1D39-4F5B-BA02-5428F3329152}" type="presParOf" srcId="{69DD4047-C47A-48B0-85F9-C53DFF3F70EC}" destId="{ED359A97-F964-4410-8B4B-042A29698F40}" srcOrd="5" destOrd="0" presId="urn:microsoft.com/office/officeart/2005/8/layout/hierarchy3"/>
    <dgm:cxn modelId="{A07BA52F-C3A1-4905-85EB-23EC3B399E9F}" type="presParOf" srcId="{6EC83119-1099-49E9-A8D3-6F5A7D04E2C6}" destId="{2C33D183-CD6B-4789-BEFF-B8D9E1FED905}" srcOrd="2" destOrd="0" presId="urn:microsoft.com/office/officeart/2005/8/layout/hierarchy3"/>
    <dgm:cxn modelId="{46E38383-0287-4506-A6E3-1EF78411DC14}" type="presParOf" srcId="{2C33D183-CD6B-4789-BEFF-B8D9E1FED905}" destId="{E5A9D0AB-83BB-4B53-90E9-C8D4135DDDC2}" srcOrd="0" destOrd="0" presId="urn:microsoft.com/office/officeart/2005/8/layout/hierarchy3"/>
    <dgm:cxn modelId="{FBAEC102-BD13-4125-B2FB-CA98EA50F181}" type="presParOf" srcId="{E5A9D0AB-83BB-4B53-90E9-C8D4135DDDC2}" destId="{3BF37FA0-EB85-421D-8AC5-09DE246A84B7}" srcOrd="0" destOrd="0" presId="urn:microsoft.com/office/officeart/2005/8/layout/hierarchy3"/>
    <dgm:cxn modelId="{DC6B7914-D4F6-4208-8B80-7F31B287FDBB}" type="presParOf" srcId="{E5A9D0AB-83BB-4B53-90E9-C8D4135DDDC2}" destId="{7DFE5B93-14E5-47AC-854B-6C30ABC84E4E}" srcOrd="1" destOrd="0" presId="urn:microsoft.com/office/officeart/2005/8/layout/hierarchy3"/>
    <dgm:cxn modelId="{C93D77FE-5985-4348-A8A7-44DAC511B11F}" type="presParOf" srcId="{2C33D183-CD6B-4789-BEFF-B8D9E1FED905}" destId="{32AA0B3D-8D36-480A-9DA2-F9E9F1AD141D}" srcOrd="1" destOrd="0" presId="urn:microsoft.com/office/officeart/2005/8/layout/hierarchy3"/>
    <dgm:cxn modelId="{6C207FC4-C5A7-41CB-AD7A-D5B2CAE704FD}" type="presParOf" srcId="{32AA0B3D-8D36-480A-9DA2-F9E9F1AD141D}" destId="{EFC22B6F-4186-44B0-BEAC-B0C0B085BFAC}" srcOrd="0" destOrd="0" presId="urn:microsoft.com/office/officeart/2005/8/layout/hierarchy3"/>
    <dgm:cxn modelId="{39A355E7-D547-4006-89CB-7B03E7F9A874}" type="presParOf" srcId="{32AA0B3D-8D36-480A-9DA2-F9E9F1AD141D}" destId="{2BB8A2EE-442E-4C77-8E34-2A454DF9CE7D}" srcOrd="1" destOrd="0" presId="urn:microsoft.com/office/officeart/2005/8/layout/hierarchy3"/>
    <dgm:cxn modelId="{CDEEB4B3-5F92-4181-B7DE-84382021942E}" type="presParOf" srcId="{32AA0B3D-8D36-480A-9DA2-F9E9F1AD141D}" destId="{CE6D8E8A-F0FE-40E2-86F1-D40DAE90ECCE}" srcOrd="2" destOrd="0" presId="urn:microsoft.com/office/officeart/2005/8/layout/hierarchy3"/>
    <dgm:cxn modelId="{9AE9ACA6-D237-4EE8-BB4D-B34585FF9FDE}" type="presParOf" srcId="{32AA0B3D-8D36-480A-9DA2-F9E9F1AD141D}" destId="{7A298555-9830-458C-82E2-77ABABCD8D93}" srcOrd="3" destOrd="0" presId="urn:microsoft.com/office/officeart/2005/8/layout/hierarchy3"/>
    <dgm:cxn modelId="{D92476F3-7EAE-4F01-90E4-16D7A4348593}" type="presParOf" srcId="{32AA0B3D-8D36-480A-9DA2-F9E9F1AD141D}" destId="{6041F1D3-AE20-4428-98F6-6BC69B4BCF8A}" srcOrd="4" destOrd="0" presId="urn:microsoft.com/office/officeart/2005/8/layout/hierarchy3"/>
    <dgm:cxn modelId="{8215D962-E069-4764-B71B-E66EFB550C74}" type="presParOf" srcId="{32AA0B3D-8D36-480A-9DA2-F9E9F1AD141D}" destId="{30209FA8-2F44-4FAC-90B3-06637A95ADA2}" srcOrd="5" destOrd="0" presId="urn:microsoft.com/office/officeart/2005/8/layout/hierarchy3"/>
    <dgm:cxn modelId="{17D79E79-8143-4B77-A162-181C72C13D75}" type="presParOf" srcId="{6EC83119-1099-49E9-A8D3-6F5A7D04E2C6}" destId="{17817C0A-9C03-4D86-9412-750B4B4A183A}" srcOrd="3" destOrd="0" presId="urn:microsoft.com/office/officeart/2005/8/layout/hierarchy3"/>
    <dgm:cxn modelId="{D8BD25D8-D921-4FFA-A8DA-15F57035BB06}" type="presParOf" srcId="{17817C0A-9C03-4D86-9412-750B4B4A183A}" destId="{91E64BD6-86F9-4C41-92EC-1C9B72379B73}" srcOrd="0" destOrd="0" presId="urn:microsoft.com/office/officeart/2005/8/layout/hierarchy3"/>
    <dgm:cxn modelId="{3AFAF86B-6EB7-424D-AA94-F7D7B5C0B4B8}" type="presParOf" srcId="{91E64BD6-86F9-4C41-92EC-1C9B72379B73}" destId="{31471299-9752-4ED9-9566-F9353900D747}" srcOrd="0" destOrd="0" presId="urn:microsoft.com/office/officeart/2005/8/layout/hierarchy3"/>
    <dgm:cxn modelId="{FFDBFA93-27B9-4F01-B765-9AEF75763FEC}" type="presParOf" srcId="{91E64BD6-86F9-4C41-92EC-1C9B72379B73}" destId="{A47740AA-9F01-436A-A45E-A43F8E09824F}" srcOrd="1" destOrd="0" presId="urn:microsoft.com/office/officeart/2005/8/layout/hierarchy3"/>
    <dgm:cxn modelId="{79D4A74A-B063-477C-8558-84E57251EC6B}" type="presParOf" srcId="{17817C0A-9C03-4D86-9412-750B4B4A183A}" destId="{1CEE5871-10E8-4916-B29E-9F459BBA516A}" srcOrd="1" destOrd="0" presId="urn:microsoft.com/office/officeart/2005/8/layout/hierarchy3"/>
    <dgm:cxn modelId="{59573806-44E6-4176-A86E-5F594694C02E}" type="presParOf" srcId="{1CEE5871-10E8-4916-B29E-9F459BBA516A}" destId="{5077DC02-F2DE-494B-A78B-9B0F54FF0F1A}" srcOrd="0" destOrd="0" presId="urn:microsoft.com/office/officeart/2005/8/layout/hierarchy3"/>
    <dgm:cxn modelId="{9E7181AE-E7E8-4B9F-8AA8-99DA304316DB}" type="presParOf" srcId="{1CEE5871-10E8-4916-B29E-9F459BBA516A}" destId="{9FF347C8-16CC-493D-8F30-B9DFDD6F2E10}" srcOrd="1" destOrd="0" presId="urn:microsoft.com/office/officeart/2005/8/layout/hierarchy3"/>
    <dgm:cxn modelId="{9DAED0C2-56FB-4E6B-9350-4BF3B27180EC}" type="presParOf" srcId="{1CEE5871-10E8-4916-B29E-9F459BBA516A}" destId="{79B69361-B623-4219-A854-5F4821B65F1E}" srcOrd="2" destOrd="0" presId="urn:microsoft.com/office/officeart/2005/8/layout/hierarchy3"/>
    <dgm:cxn modelId="{6539D5C1-3DDE-47F1-B698-31295ADB4315}" type="presParOf" srcId="{1CEE5871-10E8-4916-B29E-9F459BBA516A}" destId="{00B4A79D-363F-47EA-A736-F7A9C0193AFB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19E5CA-2669-46F2-A3E0-D7A92F086DD7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306CAFC6-ABE5-4C7A-A423-99E247FAC5BC}">
      <dgm:prSet phldrT="[Text]"/>
      <dgm:spPr/>
      <dgm:t>
        <a:bodyPr/>
        <a:lstStyle/>
        <a:p>
          <a:r>
            <a:rPr lang="en-US"/>
            <a:t>1. Define readiness levels</a:t>
          </a:r>
        </a:p>
      </dgm:t>
    </dgm:pt>
    <dgm:pt modelId="{177816C7-40B1-4F74-B694-4A49E6B5E375}" type="parTrans" cxnId="{2DCD5A13-939B-4C4D-BDEE-4E3AA0A8A958}">
      <dgm:prSet/>
      <dgm:spPr/>
      <dgm:t>
        <a:bodyPr/>
        <a:lstStyle/>
        <a:p>
          <a:endParaRPr lang="en-US"/>
        </a:p>
      </dgm:t>
    </dgm:pt>
    <dgm:pt modelId="{229003D0-11BD-470C-A5D8-7C7F9376748B}" type="sibTrans" cxnId="{2DCD5A13-939B-4C4D-BDEE-4E3AA0A8A958}">
      <dgm:prSet/>
      <dgm:spPr/>
      <dgm:t>
        <a:bodyPr/>
        <a:lstStyle/>
        <a:p>
          <a:endParaRPr lang="en-US"/>
        </a:p>
      </dgm:t>
    </dgm:pt>
    <dgm:pt modelId="{ECA2E44A-82E2-4C7F-9E1A-9B1BA73D7B61}">
      <dgm:prSet phldrT="[Text]"/>
      <dgm:spPr/>
      <dgm:t>
        <a:bodyPr/>
        <a:lstStyle/>
        <a:p>
          <a:r>
            <a:rPr lang="en-US"/>
            <a:t>2. Identify employer and PSE partners</a:t>
          </a:r>
        </a:p>
      </dgm:t>
    </dgm:pt>
    <dgm:pt modelId="{F613B647-2EB8-497E-99DA-103880211E1D}" type="parTrans" cxnId="{E5B935C5-A612-4B45-875E-33B20F4FDA62}">
      <dgm:prSet/>
      <dgm:spPr/>
      <dgm:t>
        <a:bodyPr/>
        <a:lstStyle/>
        <a:p>
          <a:endParaRPr lang="en-US"/>
        </a:p>
      </dgm:t>
    </dgm:pt>
    <dgm:pt modelId="{926FCA21-8219-4A45-AF93-211E412D336D}" type="sibTrans" cxnId="{E5B935C5-A612-4B45-875E-33B20F4FDA62}">
      <dgm:prSet/>
      <dgm:spPr/>
      <dgm:t>
        <a:bodyPr/>
        <a:lstStyle/>
        <a:p>
          <a:endParaRPr lang="en-US"/>
        </a:p>
      </dgm:t>
    </dgm:pt>
    <dgm:pt modelId="{EB078B83-2FCB-4C2E-9325-30BE85583367}">
      <dgm:prSet phldrT="[Text]"/>
      <dgm:spPr/>
      <dgm:t>
        <a:bodyPr/>
        <a:lstStyle/>
        <a:p>
          <a:r>
            <a:rPr lang="en-US"/>
            <a:t>3. Evaluate participant’s readiness</a:t>
          </a:r>
        </a:p>
      </dgm:t>
    </dgm:pt>
    <dgm:pt modelId="{E18F82A4-B4B3-480C-ADB3-9749622CD74B}" type="parTrans" cxnId="{B53AF208-9D0D-43E0-BEA1-0B4763C3A3D5}">
      <dgm:prSet/>
      <dgm:spPr/>
      <dgm:t>
        <a:bodyPr/>
        <a:lstStyle/>
        <a:p>
          <a:endParaRPr lang="en-US"/>
        </a:p>
      </dgm:t>
    </dgm:pt>
    <dgm:pt modelId="{C5F1DACC-857C-46CA-9A86-06D46A7D2490}" type="sibTrans" cxnId="{B53AF208-9D0D-43E0-BEA1-0B4763C3A3D5}">
      <dgm:prSet/>
      <dgm:spPr/>
      <dgm:t>
        <a:bodyPr/>
        <a:lstStyle/>
        <a:p>
          <a:endParaRPr lang="en-US"/>
        </a:p>
      </dgm:t>
    </dgm:pt>
    <dgm:pt modelId="{542E543F-6821-405C-BF21-C2E38741C665}">
      <dgm:prSet phldrT="[Text]"/>
      <dgm:spPr/>
      <dgm:t>
        <a:bodyPr/>
        <a:lstStyle/>
        <a:p>
          <a:r>
            <a:rPr lang="en-US"/>
            <a:t>4. Match participants to opportunities</a:t>
          </a:r>
        </a:p>
      </dgm:t>
      <dgm:extLst>
        <a:ext uri="{E40237B7-FDA0-4F09-8148-C483321AD2D9}">
          <dgm14:cNvPr xmlns:dgm14="http://schemas.microsoft.com/office/drawing/2010/diagram" id="0" name="" descr="Chart with steps to use the Placement Scaffold Framework: 1. Define readiness levels, 2. Identify employer and PSE partners, 3. Evaluate participant’s readiness,  4. Match participants to opportunities&#10;&#10;&#10;&#10;"/>
        </a:ext>
      </dgm:extLst>
    </dgm:pt>
    <dgm:pt modelId="{CACF8EDC-91B9-4533-BFCE-3DF041D5FB6E}" type="parTrans" cxnId="{263A5882-B00F-413A-ACA8-70377060C299}">
      <dgm:prSet/>
      <dgm:spPr/>
      <dgm:t>
        <a:bodyPr/>
        <a:lstStyle/>
        <a:p>
          <a:endParaRPr lang="en-US"/>
        </a:p>
      </dgm:t>
    </dgm:pt>
    <dgm:pt modelId="{8D67B271-FB27-4457-A9E8-EE9C62D978E5}" type="sibTrans" cxnId="{263A5882-B00F-413A-ACA8-70377060C299}">
      <dgm:prSet/>
      <dgm:spPr/>
      <dgm:t>
        <a:bodyPr/>
        <a:lstStyle/>
        <a:p>
          <a:endParaRPr lang="en-US"/>
        </a:p>
      </dgm:t>
    </dgm:pt>
    <dgm:pt modelId="{B7FBAD48-CEC8-4B33-B2E1-1B40FCC970F3}" type="pres">
      <dgm:prSet presAssocID="{5419E5CA-2669-46F2-A3E0-D7A92F086DD7}" presName="CompostProcess" presStyleCnt="0">
        <dgm:presLayoutVars>
          <dgm:dir/>
          <dgm:resizeHandles val="exact"/>
        </dgm:presLayoutVars>
      </dgm:prSet>
      <dgm:spPr/>
    </dgm:pt>
    <dgm:pt modelId="{58C20861-00F8-457D-A697-7AD6BD5AD2DB}" type="pres">
      <dgm:prSet presAssocID="{5419E5CA-2669-46F2-A3E0-D7A92F086DD7}" presName="arrow" presStyleLbl="bgShp" presStyleIdx="0" presStyleCnt="1"/>
      <dgm:spPr/>
    </dgm:pt>
    <dgm:pt modelId="{3EC1CC82-279F-4362-BF4A-484400CF5DA6}" type="pres">
      <dgm:prSet presAssocID="{5419E5CA-2669-46F2-A3E0-D7A92F086DD7}" presName="linearProcess" presStyleCnt="0"/>
      <dgm:spPr/>
    </dgm:pt>
    <dgm:pt modelId="{DECFD429-E2E2-456D-B067-0FBF05E32312}" type="pres">
      <dgm:prSet presAssocID="{306CAFC6-ABE5-4C7A-A423-99E247FAC5BC}" presName="textNode" presStyleLbl="node1" presStyleIdx="0" presStyleCnt="4">
        <dgm:presLayoutVars>
          <dgm:bulletEnabled val="1"/>
        </dgm:presLayoutVars>
      </dgm:prSet>
      <dgm:spPr/>
    </dgm:pt>
    <dgm:pt modelId="{28D11B1A-0370-432F-9287-33C2AFC7B0A7}" type="pres">
      <dgm:prSet presAssocID="{229003D0-11BD-470C-A5D8-7C7F9376748B}" presName="sibTrans" presStyleCnt="0"/>
      <dgm:spPr/>
    </dgm:pt>
    <dgm:pt modelId="{292DE977-8425-49BD-90FF-D43EA6E6B369}" type="pres">
      <dgm:prSet presAssocID="{ECA2E44A-82E2-4C7F-9E1A-9B1BA73D7B61}" presName="textNode" presStyleLbl="node1" presStyleIdx="1" presStyleCnt="4">
        <dgm:presLayoutVars>
          <dgm:bulletEnabled val="1"/>
        </dgm:presLayoutVars>
      </dgm:prSet>
      <dgm:spPr/>
    </dgm:pt>
    <dgm:pt modelId="{DEE986E5-2D93-472D-87B5-0830A8C1087A}" type="pres">
      <dgm:prSet presAssocID="{926FCA21-8219-4A45-AF93-211E412D336D}" presName="sibTrans" presStyleCnt="0"/>
      <dgm:spPr/>
    </dgm:pt>
    <dgm:pt modelId="{1208C62F-E268-40D0-88B1-9D8B586D6080}" type="pres">
      <dgm:prSet presAssocID="{EB078B83-2FCB-4C2E-9325-30BE85583367}" presName="textNode" presStyleLbl="node1" presStyleIdx="2" presStyleCnt="4">
        <dgm:presLayoutVars>
          <dgm:bulletEnabled val="1"/>
        </dgm:presLayoutVars>
      </dgm:prSet>
      <dgm:spPr/>
    </dgm:pt>
    <dgm:pt modelId="{0BAC9F0B-E820-4886-8B3D-ADF1B6B11C98}" type="pres">
      <dgm:prSet presAssocID="{C5F1DACC-857C-46CA-9A86-06D46A7D2490}" presName="sibTrans" presStyleCnt="0"/>
      <dgm:spPr/>
    </dgm:pt>
    <dgm:pt modelId="{25CAE545-887A-4CB8-9E12-3A403FB36E52}" type="pres">
      <dgm:prSet presAssocID="{542E543F-6821-405C-BF21-C2E38741C665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B53AF208-9D0D-43E0-BEA1-0B4763C3A3D5}" srcId="{5419E5CA-2669-46F2-A3E0-D7A92F086DD7}" destId="{EB078B83-2FCB-4C2E-9325-30BE85583367}" srcOrd="2" destOrd="0" parTransId="{E18F82A4-B4B3-480C-ADB3-9749622CD74B}" sibTransId="{C5F1DACC-857C-46CA-9A86-06D46A7D2490}"/>
    <dgm:cxn modelId="{2DCD5A13-939B-4C4D-BDEE-4E3AA0A8A958}" srcId="{5419E5CA-2669-46F2-A3E0-D7A92F086DD7}" destId="{306CAFC6-ABE5-4C7A-A423-99E247FAC5BC}" srcOrd="0" destOrd="0" parTransId="{177816C7-40B1-4F74-B694-4A49E6B5E375}" sibTransId="{229003D0-11BD-470C-A5D8-7C7F9376748B}"/>
    <dgm:cxn modelId="{2F92723C-E8A0-48D4-A014-46DBCD7477E5}" type="presOf" srcId="{5419E5CA-2669-46F2-A3E0-D7A92F086DD7}" destId="{B7FBAD48-CEC8-4B33-B2E1-1B40FCC970F3}" srcOrd="0" destOrd="0" presId="urn:microsoft.com/office/officeart/2005/8/layout/hProcess9"/>
    <dgm:cxn modelId="{FF28975C-6AC3-4FF4-94B0-DCED7A24282D}" type="presOf" srcId="{542E543F-6821-405C-BF21-C2E38741C665}" destId="{25CAE545-887A-4CB8-9E12-3A403FB36E52}" srcOrd="0" destOrd="0" presId="urn:microsoft.com/office/officeart/2005/8/layout/hProcess9"/>
    <dgm:cxn modelId="{29FCAF7E-0417-4DCA-909F-E783B839EC6B}" type="presOf" srcId="{ECA2E44A-82E2-4C7F-9E1A-9B1BA73D7B61}" destId="{292DE977-8425-49BD-90FF-D43EA6E6B369}" srcOrd="0" destOrd="0" presId="urn:microsoft.com/office/officeart/2005/8/layout/hProcess9"/>
    <dgm:cxn modelId="{263A5882-B00F-413A-ACA8-70377060C299}" srcId="{5419E5CA-2669-46F2-A3E0-D7A92F086DD7}" destId="{542E543F-6821-405C-BF21-C2E38741C665}" srcOrd="3" destOrd="0" parTransId="{CACF8EDC-91B9-4533-BFCE-3DF041D5FB6E}" sibTransId="{8D67B271-FB27-4457-A9E8-EE9C62D978E5}"/>
    <dgm:cxn modelId="{562515B7-C02E-496F-8B91-32B8E433D861}" type="presOf" srcId="{EB078B83-2FCB-4C2E-9325-30BE85583367}" destId="{1208C62F-E268-40D0-88B1-9D8B586D6080}" srcOrd="0" destOrd="0" presId="urn:microsoft.com/office/officeart/2005/8/layout/hProcess9"/>
    <dgm:cxn modelId="{7E5031C2-F935-478C-B132-AF8DB82A0EFB}" type="presOf" srcId="{306CAFC6-ABE5-4C7A-A423-99E247FAC5BC}" destId="{DECFD429-E2E2-456D-B067-0FBF05E32312}" srcOrd="0" destOrd="0" presId="urn:microsoft.com/office/officeart/2005/8/layout/hProcess9"/>
    <dgm:cxn modelId="{E5B935C5-A612-4B45-875E-33B20F4FDA62}" srcId="{5419E5CA-2669-46F2-A3E0-D7A92F086DD7}" destId="{ECA2E44A-82E2-4C7F-9E1A-9B1BA73D7B61}" srcOrd="1" destOrd="0" parTransId="{F613B647-2EB8-497E-99DA-103880211E1D}" sibTransId="{926FCA21-8219-4A45-AF93-211E412D336D}"/>
    <dgm:cxn modelId="{7514C3A8-310E-478C-9A2F-7D74D6B37CB1}" type="presParOf" srcId="{B7FBAD48-CEC8-4B33-B2E1-1B40FCC970F3}" destId="{58C20861-00F8-457D-A697-7AD6BD5AD2DB}" srcOrd="0" destOrd="0" presId="urn:microsoft.com/office/officeart/2005/8/layout/hProcess9"/>
    <dgm:cxn modelId="{F4D9C95A-831A-4817-B75E-8E9BFC3E7013}" type="presParOf" srcId="{B7FBAD48-CEC8-4B33-B2E1-1B40FCC970F3}" destId="{3EC1CC82-279F-4362-BF4A-484400CF5DA6}" srcOrd="1" destOrd="0" presId="urn:microsoft.com/office/officeart/2005/8/layout/hProcess9"/>
    <dgm:cxn modelId="{21FA9C04-0558-497C-BCB2-C3817AC629FC}" type="presParOf" srcId="{3EC1CC82-279F-4362-BF4A-484400CF5DA6}" destId="{DECFD429-E2E2-456D-B067-0FBF05E32312}" srcOrd="0" destOrd="0" presId="urn:microsoft.com/office/officeart/2005/8/layout/hProcess9"/>
    <dgm:cxn modelId="{77C6F550-9367-48AA-A066-C20BABC2AC9A}" type="presParOf" srcId="{3EC1CC82-279F-4362-BF4A-484400CF5DA6}" destId="{28D11B1A-0370-432F-9287-33C2AFC7B0A7}" srcOrd="1" destOrd="0" presId="urn:microsoft.com/office/officeart/2005/8/layout/hProcess9"/>
    <dgm:cxn modelId="{AD8AF156-6A22-431F-BD17-D76B5A5B6190}" type="presParOf" srcId="{3EC1CC82-279F-4362-BF4A-484400CF5DA6}" destId="{292DE977-8425-49BD-90FF-D43EA6E6B369}" srcOrd="2" destOrd="0" presId="urn:microsoft.com/office/officeart/2005/8/layout/hProcess9"/>
    <dgm:cxn modelId="{08E59097-C8D5-4EBE-817B-248C0FC9A2FB}" type="presParOf" srcId="{3EC1CC82-279F-4362-BF4A-484400CF5DA6}" destId="{DEE986E5-2D93-472D-87B5-0830A8C1087A}" srcOrd="3" destOrd="0" presId="urn:microsoft.com/office/officeart/2005/8/layout/hProcess9"/>
    <dgm:cxn modelId="{90ECED11-4863-43A6-923D-1D9E1860574D}" type="presParOf" srcId="{3EC1CC82-279F-4362-BF4A-484400CF5DA6}" destId="{1208C62F-E268-40D0-88B1-9D8B586D6080}" srcOrd="4" destOrd="0" presId="urn:microsoft.com/office/officeart/2005/8/layout/hProcess9"/>
    <dgm:cxn modelId="{6398C771-103F-43D6-8FA5-787EB37967EF}" type="presParOf" srcId="{3EC1CC82-279F-4362-BF4A-484400CF5DA6}" destId="{0BAC9F0B-E820-4886-8B3D-ADF1B6B11C98}" srcOrd="5" destOrd="0" presId="urn:microsoft.com/office/officeart/2005/8/layout/hProcess9"/>
    <dgm:cxn modelId="{2B909AFE-D5B1-4092-87ED-292D354956C5}" type="presParOf" srcId="{3EC1CC82-279F-4362-BF4A-484400CF5DA6}" destId="{25CAE545-887A-4CB8-9E12-3A403FB36E52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A3CE59-3D10-4115-9773-D32470C148C9}">
      <dsp:nvSpPr>
        <dsp:cNvPr id="0" name=""/>
        <dsp:cNvSpPr/>
      </dsp:nvSpPr>
      <dsp:spPr>
        <a:xfrm>
          <a:off x="1488" y="678077"/>
          <a:ext cx="1710531" cy="85526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Registered Apprenticeship</a:t>
          </a:r>
        </a:p>
      </dsp:txBody>
      <dsp:txXfrm>
        <a:off x="26538" y="703127"/>
        <a:ext cx="1660431" cy="805165"/>
      </dsp:txXfrm>
    </dsp:sp>
    <dsp:sp modelId="{49E8CC2C-5C12-40A6-9DB6-5AA4CDCD5090}">
      <dsp:nvSpPr>
        <dsp:cNvPr id="0" name=""/>
        <dsp:cNvSpPr/>
      </dsp:nvSpPr>
      <dsp:spPr>
        <a:xfrm>
          <a:off x="172541" y="1533343"/>
          <a:ext cx="171053" cy="6414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1449"/>
              </a:lnTo>
              <a:lnTo>
                <a:pt x="171053" y="64144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51F171-8F36-44F8-BEF4-5B47A20B70AC}">
      <dsp:nvSpPr>
        <dsp:cNvPr id="0" name=""/>
        <dsp:cNvSpPr/>
      </dsp:nvSpPr>
      <dsp:spPr>
        <a:xfrm>
          <a:off x="343594" y="1747159"/>
          <a:ext cx="1368424" cy="8552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Trade Union Registered Apprenticeship</a:t>
          </a:r>
        </a:p>
      </dsp:txBody>
      <dsp:txXfrm>
        <a:off x="368644" y="1772209"/>
        <a:ext cx="1318324" cy="805165"/>
      </dsp:txXfrm>
    </dsp:sp>
    <dsp:sp modelId="{3D0C2E85-F5FC-4F95-9369-025B8F3EC914}">
      <dsp:nvSpPr>
        <dsp:cNvPr id="0" name=""/>
        <dsp:cNvSpPr/>
      </dsp:nvSpPr>
      <dsp:spPr>
        <a:xfrm>
          <a:off x="172541" y="1533343"/>
          <a:ext cx="171053" cy="17105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0531"/>
              </a:lnTo>
              <a:lnTo>
                <a:pt x="171053" y="171053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BE4B67-62E2-4E72-827F-3BD175AB3A7C}">
      <dsp:nvSpPr>
        <dsp:cNvPr id="0" name=""/>
        <dsp:cNvSpPr/>
      </dsp:nvSpPr>
      <dsp:spPr>
        <a:xfrm>
          <a:off x="343594" y="2816241"/>
          <a:ext cx="1368424" cy="8552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Other DOL Registered Apprenticeship</a:t>
          </a:r>
        </a:p>
      </dsp:txBody>
      <dsp:txXfrm>
        <a:off x="368644" y="2841291"/>
        <a:ext cx="1318324" cy="805165"/>
      </dsp:txXfrm>
    </dsp:sp>
    <dsp:sp modelId="{60929A57-1524-468D-8A79-162B171BDD9B}">
      <dsp:nvSpPr>
        <dsp:cNvPr id="0" name=""/>
        <dsp:cNvSpPr/>
      </dsp:nvSpPr>
      <dsp:spPr>
        <a:xfrm>
          <a:off x="2139652" y="678077"/>
          <a:ext cx="1710531" cy="85526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Placement in Non-Subsidized Employment</a:t>
          </a:r>
        </a:p>
      </dsp:txBody>
      <dsp:txXfrm>
        <a:off x="2164702" y="703127"/>
        <a:ext cx="1660431" cy="805165"/>
      </dsp:txXfrm>
    </dsp:sp>
    <dsp:sp modelId="{E70C08C0-C28D-4030-99A5-0E23C027DE59}">
      <dsp:nvSpPr>
        <dsp:cNvPr id="0" name=""/>
        <dsp:cNvSpPr/>
      </dsp:nvSpPr>
      <dsp:spPr>
        <a:xfrm>
          <a:off x="2310705" y="1533343"/>
          <a:ext cx="171053" cy="6414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1449"/>
              </a:lnTo>
              <a:lnTo>
                <a:pt x="171053" y="64144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BA4643-A10D-49EA-A75F-4F194C7FF722}">
      <dsp:nvSpPr>
        <dsp:cNvPr id="0" name=""/>
        <dsp:cNvSpPr/>
      </dsp:nvSpPr>
      <dsp:spPr>
        <a:xfrm>
          <a:off x="2481758" y="1747159"/>
          <a:ext cx="1368424" cy="8552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Entry level or career pathway job</a:t>
          </a:r>
        </a:p>
      </dsp:txBody>
      <dsp:txXfrm>
        <a:off x="2506808" y="1772209"/>
        <a:ext cx="1318324" cy="805165"/>
      </dsp:txXfrm>
    </dsp:sp>
    <dsp:sp modelId="{964BE316-C632-45FE-9C46-CBAB217527A5}">
      <dsp:nvSpPr>
        <dsp:cNvPr id="0" name=""/>
        <dsp:cNvSpPr/>
      </dsp:nvSpPr>
      <dsp:spPr>
        <a:xfrm>
          <a:off x="2310705" y="1533343"/>
          <a:ext cx="171053" cy="17105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0531"/>
              </a:lnTo>
              <a:lnTo>
                <a:pt x="171053" y="171053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000787-9CE7-4C0A-A70B-4210154DE58A}">
      <dsp:nvSpPr>
        <dsp:cNvPr id="0" name=""/>
        <dsp:cNvSpPr/>
      </dsp:nvSpPr>
      <dsp:spPr>
        <a:xfrm>
          <a:off x="2481758" y="2816241"/>
          <a:ext cx="1368424" cy="8552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Part-time or full-time job</a:t>
          </a:r>
        </a:p>
      </dsp:txBody>
      <dsp:txXfrm>
        <a:off x="2506808" y="2841291"/>
        <a:ext cx="1318324" cy="805165"/>
      </dsp:txXfrm>
    </dsp:sp>
    <dsp:sp modelId="{66AE672E-04BA-483E-81D5-4C30355CD66F}">
      <dsp:nvSpPr>
        <dsp:cNvPr id="0" name=""/>
        <dsp:cNvSpPr/>
      </dsp:nvSpPr>
      <dsp:spPr>
        <a:xfrm>
          <a:off x="2310705" y="1533343"/>
          <a:ext cx="171053" cy="27796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79613"/>
              </a:lnTo>
              <a:lnTo>
                <a:pt x="171053" y="277961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359A97-F964-4410-8B4B-042A29698F40}">
      <dsp:nvSpPr>
        <dsp:cNvPr id="0" name=""/>
        <dsp:cNvSpPr/>
      </dsp:nvSpPr>
      <dsp:spPr>
        <a:xfrm>
          <a:off x="2481758" y="3885323"/>
          <a:ext cx="1368424" cy="8552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Non-registered apprenticeship e.g., culinary</a:t>
          </a:r>
        </a:p>
      </dsp:txBody>
      <dsp:txXfrm>
        <a:off x="2506808" y="3910373"/>
        <a:ext cx="1318324" cy="805165"/>
      </dsp:txXfrm>
    </dsp:sp>
    <dsp:sp modelId="{3BF37FA0-EB85-421D-8AC5-09DE246A84B7}">
      <dsp:nvSpPr>
        <dsp:cNvPr id="0" name=""/>
        <dsp:cNvSpPr/>
      </dsp:nvSpPr>
      <dsp:spPr>
        <a:xfrm>
          <a:off x="4277816" y="678077"/>
          <a:ext cx="1710531" cy="85526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Postsecondary </a:t>
          </a:r>
        </a:p>
      </dsp:txBody>
      <dsp:txXfrm>
        <a:off x="4302866" y="703127"/>
        <a:ext cx="1660431" cy="805165"/>
      </dsp:txXfrm>
    </dsp:sp>
    <dsp:sp modelId="{EFC22B6F-4186-44B0-BEAC-B0C0B085BFAC}">
      <dsp:nvSpPr>
        <dsp:cNvPr id="0" name=""/>
        <dsp:cNvSpPr/>
      </dsp:nvSpPr>
      <dsp:spPr>
        <a:xfrm>
          <a:off x="4448869" y="1533343"/>
          <a:ext cx="171053" cy="6414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1449"/>
              </a:lnTo>
              <a:lnTo>
                <a:pt x="171053" y="64144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B8A2EE-442E-4C77-8E34-2A454DF9CE7D}">
      <dsp:nvSpPr>
        <dsp:cNvPr id="0" name=""/>
        <dsp:cNvSpPr/>
      </dsp:nvSpPr>
      <dsp:spPr>
        <a:xfrm>
          <a:off x="4619922" y="1747159"/>
          <a:ext cx="1368424" cy="8552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2-year college certificate or associate’s program </a:t>
          </a:r>
        </a:p>
      </dsp:txBody>
      <dsp:txXfrm>
        <a:off x="4644972" y="1772209"/>
        <a:ext cx="1318324" cy="805165"/>
      </dsp:txXfrm>
    </dsp:sp>
    <dsp:sp modelId="{CE6D8E8A-F0FE-40E2-86F1-D40DAE90ECCE}">
      <dsp:nvSpPr>
        <dsp:cNvPr id="0" name=""/>
        <dsp:cNvSpPr/>
      </dsp:nvSpPr>
      <dsp:spPr>
        <a:xfrm>
          <a:off x="4448869" y="1533343"/>
          <a:ext cx="171053" cy="17105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0531"/>
              </a:lnTo>
              <a:lnTo>
                <a:pt x="171053" y="171053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298555-9830-458C-82E2-77ABABCD8D93}">
      <dsp:nvSpPr>
        <dsp:cNvPr id="0" name=""/>
        <dsp:cNvSpPr/>
      </dsp:nvSpPr>
      <dsp:spPr>
        <a:xfrm>
          <a:off x="4619922" y="2816241"/>
          <a:ext cx="1368424" cy="8552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4-year college or university </a:t>
          </a:r>
        </a:p>
      </dsp:txBody>
      <dsp:txXfrm>
        <a:off x="4644972" y="2841291"/>
        <a:ext cx="1318324" cy="805165"/>
      </dsp:txXfrm>
    </dsp:sp>
    <dsp:sp modelId="{6041F1D3-AE20-4428-98F6-6BC69B4BCF8A}">
      <dsp:nvSpPr>
        <dsp:cNvPr id="0" name=""/>
        <dsp:cNvSpPr/>
      </dsp:nvSpPr>
      <dsp:spPr>
        <a:xfrm>
          <a:off x="4448869" y="1533343"/>
          <a:ext cx="171053" cy="27796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79613"/>
              </a:lnTo>
              <a:lnTo>
                <a:pt x="171053" y="277961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209FA8-2F44-4FAC-90B3-06637A95ADA2}">
      <dsp:nvSpPr>
        <dsp:cNvPr id="0" name=""/>
        <dsp:cNvSpPr/>
      </dsp:nvSpPr>
      <dsp:spPr>
        <a:xfrm>
          <a:off x="4619922" y="3885323"/>
          <a:ext cx="1368424" cy="8552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Technical college or postsecondary program</a:t>
          </a:r>
        </a:p>
      </dsp:txBody>
      <dsp:txXfrm>
        <a:off x="4644972" y="3910373"/>
        <a:ext cx="1318324" cy="805165"/>
      </dsp:txXfrm>
    </dsp:sp>
    <dsp:sp modelId="{31471299-9752-4ED9-9566-F9353900D747}">
      <dsp:nvSpPr>
        <dsp:cNvPr id="0" name=""/>
        <dsp:cNvSpPr/>
      </dsp:nvSpPr>
      <dsp:spPr>
        <a:xfrm>
          <a:off x="6415980" y="678077"/>
          <a:ext cx="1710531" cy="855265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Service </a:t>
          </a:r>
        </a:p>
      </dsp:txBody>
      <dsp:txXfrm>
        <a:off x="6441030" y="703127"/>
        <a:ext cx="1660431" cy="805165"/>
      </dsp:txXfrm>
    </dsp:sp>
    <dsp:sp modelId="{5077DC02-F2DE-494B-A78B-9B0F54FF0F1A}">
      <dsp:nvSpPr>
        <dsp:cNvPr id="0" name=""/>
        <dsp:cNvSpPr/>
      </dsp:nvSpPr>
      <dsp:spPr>
        <a:xfrm>
          <a:off x="6587033" y="1533343"/>
          <a:ext cx="171053" cy="6414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41449"/>
              </a:lnTo>
              <a:lnTo>
                <a:pt x="171053" y="64144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F347C8-16CC-493D-8F30-B9DFDD6F2E10}">
      <dsp:nvSpPr>
        <dsp:cNvPr id="0" name=""/>
        <dsp:cNvSpPr/>
      </dsp:nvSpPr>
      <dsp:spPr>
        <a:xfrm>
          <a:off x="6758086" y="1747159"/>
          <a:ext cx="1368424" cy="8552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Military</a:t>
          </a:r>
        </a:p>
      </dsp:txBody>
      <dsp:txXfrm>
        <a:off x="6783136" y="1772209"/>
        <a:ext cx="1318324" cy="805165"/>
      </dsp:txXfrm>
    </dsp:sp>
    <dsp:sp modelId="{79B69361-B623-4219-A854-5F4821B65F1E}">
      <dsp:nvSpPr>
        <dsp:cNvPr id="0" name=""/>
        <dsp:cNvSpPr/>
      </dsp:nvSpPr>
      <dsp:spPr>
        <a:xfrm>
          <a:off x="6587033" y="1533343"/>
          <a:ext cx="171053" cy="17105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0531"/>
              </a:lnTo>
              <a:lnTo>
                <a:pt x="171053" y="171053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B4A79D-363F-47EA-A736-F7A9C0193AFB}">
      <dsp:nvSpPr>
        <dsp:cNvPr id="0" name=""/>
        <dsp:cNvSpPr/>
      </dsp:nvSpPr>
      <dsp:spPr>
        <a:xfrm>
          <a:off x="6758086" y="2816241"/>
          <a:ext cx="1368424" cy="8552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Full year of service: NCCC, AmeriCorps</a:t>
          </a:r>
        </a:p>
      </dsp:txBody>
      <dsp:txXfrm>
        <a:off x="6783136" y="2841291"/>
        <a:ext cx="1318324" cy="8051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C20861-00F8-457D-A697-7AD6BD5AD2DB}">
      <dsp:nvSpPr>
        <dsp:cNvPr id="0" name=""/>
        <dsp:cNvSpPr/>
      </dsp:nvSpPr>
      <dsp:spPr>
        <a:xfrm>
          <a:off x="573039" y="0"/>
          <a:ext cx="6494443" cy="5243578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CFD429-E2E2-456D-B067-0FBF05E32312}">
      <dsp:nvSpPr>
        <dsp:cNvPr id="0" name=""/>
        <dsp:cNvSpPr/>
      </dsp:nvSpPr>
      <dsp:spPr>
        <a:xfrm>
          <a:off x="3823" y="1573073"/>
          <a:ext cx="1839246" cy="20974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1. Define readiness levels</a:t>
          </a:r>
        </a:p>
      </dsp:txBody>
      <dsp:txXfrm>
        <a:off x="93608" y="1662858"/>
        <a:ext cx="1659676" cy="1917861"/>
      </dsp:txXfrm>
    </dsp:sp>
    <dsp:sp modelId="{292DE977-8425-49BD-90FF-D43EA6E6B369}">
      <dsp:nvSpPr>
        <dsp:cNvPr id="0" name=""/>
        <dsp:cNvSpPr/>
      </dsp:nvSpPr>
      <dsp:spPr>
        <a:xfrm>
          <a:off x="1935033" y="1573073"/>
          <a:ext cx="1839246" cy="20974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2. Identify employer and PSE partners</a:t>
          </a:r>
        </a:p>
      </dsp:txBody>
      <dsp:txXfrm>
        <a:off x="2024818" y="1662858"/>
        <a:ext cx="1659676" cy="1917861"/>
      </dsp:txXfrm>
    </dsp:sp>
    <dsp:sp modelId="{1208C62F-E268-40D0-88B1-9D8B586D6080}">
      <dsp:nvSpPr>
        <dsp:cNvPr id="0" name=""/>
        <dsp:cNvSpPr/>
      </dsp:nvSpPr>
      <dsp:spPr>
        <a:xfrm>
          <a:off x="3866242" y="1573073"/>
          <a:ext cx="1839246" cy="20974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3. Evaluate participant’s readiness</a:t>
          </a:r>
        </a:p>
      </dsp:txBody>
      <dsp:txXfrm>
        <a:off x="3956027" y="1662858"/>
        <a:ext cx="1659676" cy="1917861"/>
      </dsp:txXfrm>
    </dsp:sp>
    <dsp:sp modelId="{25CAE545-887A-4CB8-9E12-3A403FB36E52}">
      <dsp:nvSpPr>
        <dsp:cNvPr id="0" name=""/>
        <dsp:cNvSpPr/>
      </dsp:nvSpPr>
      <dsp:spPr>
        <a:xfrm>
          <a:off x="5797451" y="1573073"/>
          <a:ext cx="1839246" cy="20974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4. Match participants to opportunities</a:t>
          </a:r>
        </a:p>
      </dsp:txBody>
      <dsp:txXfrm>
        <a:off x="5887236" y="1662858"/>
        <a:ext cx="1659676" cy="19178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69751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Source: (1)  https://www.bls.gov/news.release/pdf/nlsoy.pdf</a:t>
            </a:r>
          </a:p>
          <a:p>
            <a:r>
              <a:rPr lang="en-US"/>
              <a:t>Photos are from YouthBuild Lake County website – publicly available success stories. </a:t>
            </a:r>
          </a:p>
          <a:p>
            <a:br>
              <a:rPr lang="en-US" sz="1800">
                <a:effectLst/>
                <a:latin typeface="Segoe UI" panose="020B0502040204020203" pitchFamily="34" charset="0"/>
              </a:rPr>
            </a:br>
            <a:br>
              <a:rPr lang="en-US" sz="1800">
                <a:effectLst/>
                <a:latin typeface="Segoe UI" panose="020B0502040204020203" pitchFamily="34" charset="0"/>
              </a:rPr>
            </a:br>
            <a:br>
              <a:rPr lang="en-US" sz="1800">
                <a:effectLst/>
                <a:latin typeface="Segoe UI" panose="020B0502040204020203" pitchFamily="34" charset="0"/>
              </a:rPr>
            </a:br>
            <a:br>
              <a:rPr lang="en-US" sz="1800">
                <a:effectLst/>
                <a:latin typeface="Segoe UI" panose="020B0502040204020203" pitchFamily="34" charset="0"/>
              </a:rPr>
            </a:b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74128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74738" lvl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A004F4-F240-48F9-8AE1-486585C7F00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3111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A004F4-F240-48F9-8AE1-486585C7F00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6538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00">
              <a:effectLst/>
              <a:ea typeface="Aptos" panose="020B0004020202020204" pitchFamily="34" charset="0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8588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Char char="-"/>
              <a:tabLst/>
              <a:defRPr/>
            </a:pPr>
            <a:endParaRPr lang="en-US"/>
          </a:p>
          <a:p>
            <a:pPr marL="2286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29711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7">
          <a:extLst>
            <a:ext uri="{FF2B5EF4-FFF2-40B4-BE49-F238E27FC236}">
              <a16:creationId xmlns:a16="http://schemas.microsoft.com/office/drawing/2014/main" id="{2334ABFB-715D-6D94-9F08-A0CFBD6C2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53:notes">
            <a:extLst>
              <a:ext uri="{FF2B5EF4-FFF2-40B4-BE49-F238E27FC236}">
                <a16:creationId xmlns:a16="http://schemas.microsoft.com/office/drawing/2014/main" id="{2F1EE77D-8C5D-6B94-6EE1-2FE48AA3DF1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9" name="Google Shape;749;p53:notes">
            <a:extLst>
              <a:ext uri="{FF2B5EF4-FFF2-40B4-BE49-F238E27FC236}">
                <a16:creationId xmlns:a16="http://schemas.microsoft.com/office/drawing/2014/main" id="{020F4C6E-7C84-AED3-0C5A-7E138D24E3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50" name="Google Shape;750;p53:notes">
            <a:extLst>
              <a:ext uri="{FF2B5EF4-FFF2-40B4-BE49-F238E27FC236}">
                <a16:creationId xmlns:a16="http://schemas.microsoft.com/office/drawing/2014/main" id="{FE6ACF11-D63F-FD8C-0F98-46B2D7C74E5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565363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7">
          <a:extLst>
            <a:ext uri="{FF2B5EF4-FFF2-40B4-BE49-F238E27FC236}">
              <a16:creationId xmlns:a16="http://schemas.microsoft.com/office/drawing/2014/main" id="{3EE6987B-B955-1378-4989-9CFCAEBF7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53:notes">
            <a:extLst>
              <a:ext uri="{FF2B5EF4-FFF2-40B4-BE49-F238E27FC236}">
                <a16:creationId xmlns:a16="http://schemas.microsoft.com/office/drawing/2014/main" id="{2507102C-51AD-B4E7-9E82-D6ED6BE7F8C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9" name="Google Shape;749;p53:notes">
            <a:extLst>
              <a:ext uri="{FF2B5EF4-FFF2-40B4-BE49-F238E27FC236}">
                <a16:creationId xmlns:a16="http://schemas.microsoft.com/office/drawing/2014/main" id="{AD91C56C-886A-62AB-C59A-8965C5B89E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50" name="Google Shape;750;p53:notes">
            <a:extLst>
              <a:ext uri="{FF2B5EF4-FFF2-40B4-BE49-F238E27FC236}">
                <a16:creationId xmlns:a16="http://schemas.microsoft.com/office/drawing/2014/main" id="{107C1C61-6EDF-23E7-7C70-331B5815D7C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694603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7">
          <a:extLst>
            <a:ext uri="{FF2B5EF4-FFF2-40B4-BE49-F238E27FC236}">
              <a16:creationId xmlns:a16="http://schemas.microsoft.com/office/drawing/2014/main" id="{3EE6987B-B955-1378-4989-9CFCAEBF7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53:notes">
            <a:extLst>
              <a:ext uri="{FF2B5EF4-FFF2-40B4-BE49-F238E27FC236}">
                <a16:creationId xmlns:a16="http://schemas.microsoft.com/office/drawing/2014/main" id="{2507102C-51AD-B4E7-9E82-D6ED6BE7F8C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9" name="Google Shape;749;p53:notes">
            <a:extLst>
              <a:ext uri="{FF2B5EF4-FFF2-40B4-BE49-F238E27FC236}">
                <a16:creationId xmlns:a16="http://schemas.microsoft.com/office/drawing/2014/main" id="{AD91C56C-886A-62AB-C59A-8965C5B89E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50" name="Google Shape;750;p53:notes">
            <a:extLst>
              <a:ext uri="{FF2B5EF4-FFF2-40B4-BE49-F238E27FC236}">
                <a16:creationId xmlns:a16="http://schemas.microsoft.com/office/drawing/2014/main" id="{107C1C61-6EDF-23E7-7C70-331B5815D7C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04306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7">
          <a:extLst>
            <a:ext uri="{FF2B5EF4-FFF2-40B4-BE49-F238E27FC236}">
              <a16:creationId xmlns:a16="http://schemas.microsoft.com/office/drawing/2014/main" id="{1F261511-1B58-F133-0FD2-FB135366E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53:notes">
            <a:extLst>
              <a:ext uri="{FF2B5EF4-FFF2-40B4-BE49-F238E27FC236}">
                <a16:creationId xmlns:a16="http://schemas.microsoft.com/office/drawing/2014/main" id="{899B036F-03A9-166F-AD6E-C9333A5EBE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9" name="Google Shape;749;p53:notes">
            <a:extLst>
              <a:ext uri="{FF2B5EF4-FFF2-40B4-BE49-F238E27FC236}">
                <a16:creationId xmlns:a16="http://schemas.microsoft.com/office/drawing/2014/main" id="{78E36F0B-558F-A33A-C9FD-FBCF16F1FA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50" name="Google Shape;750;p53:notes">
            <a:extLst>
              <a:ext uri="{FF2B5EF4-FFF2-40B4-BE49-F238E27FC236}">
                <a16:creationId xmlns:a16="http://schemas.microsoft.com/office/drawing/2014/main" id="{D262FC10-4893-4E82-6326-68E21904BE5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68460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7">
          <a:extLst>
            <a:ext uri="{FF2B5EF4-FFF2-40B4-BE49-F238E27FC236}">
              <a16:creationId xmlns:a16="http://schemas.microsoft.com/office/drawing/2014/main" id="{6A67222E-9B64-627B-34E4-EE1A3B887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53:notes">
            <a:extLst>
              <a:ext uri="{FF2B5EF4-FFF2-40B4-BE49-F238E27FC236}">
                <a16:creationId xmlns:a16="http://schemas.microsoft.com/office/drawing/2014/main" id="{E703A3C6-3F52-EE32-FA88-C06EFDD0F6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9" name="Google Shape;749;p53:notes">
            <a:extLst>
              <a:ext uri="{FF2B5EF4-FFF2-40B4-BE49-F238E27FC236}">
                <a16:creationId xmlns:a16="http://schemas.microsoft.com/office/drawing/2014/main" id="{B8B3F094-28FC-1415-1E28-E3BF9C8226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50" name="Google Shape;750;p53:notes">
            <a:extLst>
              <a:ext uri="{FF2B5EF4-FFF2-40B4-BE49-F238E27FC236}">
                <a16:creationId xmlns:a16="http://schemas.microsoft.com/office/drawing/2014/main" id="{4DC2DC1E-11DD-C27F-56B7-10E08931A00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984699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9" name="Google Shape;749;p53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50" name="Google Shape;750;p53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635355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719705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93725" y="788988"/>
            <a:ext cx="6932613" cy="389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8" name="Google Shape;758;p54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59" name="Google Shape;759;p54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/>
            <a:fld id="{00000000-1234-1234-1234-123412341234}" type="slidenum"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pPr algn="r"/>
              <a:t>17</a:t>
            </a:fld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6">
          <a:extLst>
            <a:ext uri="{FF2B5EF4-FFF2-40B4-BE49-F238E27FC236}">
              <a16:creationId xmlns:a16="http://schemas.microsoft.com/office/drawing/2014/main" id="{32A39FC1-B4B9-6125-0E04-3554D98BA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54:notes">
            <a:extLst>
              <a:ext uri="{FF2B5EF4-FFF2-40B4-BE49-F238E27FC236}">
                <a16:creationId xmlns:a16="http://schemas.microsoft.com/office/drawing/2014/main" id="{82ED444D-9D5C-7596-87AE-DB1F3E57F1A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63563" y="776288"/>
            <a:ext cx="6816725" cy="3835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8" name="Google Shape;758;p54:notes">
            <a:extLst>
              <a:ext uri="{FF2B5EF4-FFF2-40B4-BE49-F238E27FC236}">
                <a16:creationId xmlns:a16="http://schemas.microsoft.com/office/drawing/2014/main" id="{95CF858C-BC8A-0798-753B-460E6785DC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9" name="Google Shape;759;p54:notes">
            <a:extLst>
              <a:ext uri="{FF2B5EF4-FFF2-40B4-BE49-F238E27FC236}">
                <a16:creationId xmlns:a16="http://schemas.microsoft.com/office/drawing/2014/main" id="{907D8A3A-5478-9435-F81F-18C249A00CB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>
                <a:latin typeface="Times New Roman"/>
                <a:ea typeface="Times New Roman"/>
                <a:cs typeface="Times New Roman"/>
                <a:sym typeface="Times New Roman"/>
              </a:rPr>
              <a:t>18</a:t>
            </a:fld>
            <a:endParaRPr sz="1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064877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490131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23460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1219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Photo 2">
  <p:cSld name="Title Slide Photo 2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9" name="Google Shape;19;p7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72"/>
          <p:cNvSpPr txBox="1">
            <a:spLocks noGrp="1"/>
          </p:cNvSpPr>
          <p:nvPr>
            <p:ph type="ctrTitle"/>
          </p:nvPr>
        </p:nvSpPr>
        <p:spPr>
          <a:xfrm>
            <a:off x="4149969" y="3360495"/>
            <a:ext cx="7690338" cy="1633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entury Gothic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72"/>
          <p:cNvSpPr txBox="1">
            <a:spLocks noGrp="1"/>
          </p:cNvSpPr>
          <p:nvPr>
            <p:ph type="subTitle" idx="1"/>
          </p:nvPr>
        </p:nvSpPr>
        <p:spPr>
          <a:xfrm>
            <a:off x="7033846" y="5188500"/>
            <a:ext cx="4806461" cy="737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2" name="Picture 1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6794BBB3-680D-6FF4-A644-63A6C4ADA5C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4"/>
          <p:cNvSpPr txBox="1">
            <a:spLocks noGrp="1"/>
          </p:cNvSpPr>
          <p:nvPr>
            <p:ph type="title"/>
          </p:nvPr>
        </p:nvSpPr>
        <p:spPr>
          <a:xfrm>
            <a:off x="2282092" y="365125"/>
            <a:ext cx="907170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Century Gothic"/>
              <a:buNone/>
              <a:defRPr>
                <a:solidFill>
                  <a:srgbClr val="41404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4"/>
          <p:cNvSpPr txBox="1">
            <a:spLocks noGrp="1"/>
          </p:cNvSpPr>
          <p:nvPr>
            <p:ph type="body" idx="1"/>
          </p:nvPr>
        </p:nvSpPr>
        <p:spPr>
          <a:xfrm>
            <a:off x="2282090" y="1825625"/>
            <a:ext cx="9071709" cy="3848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600"/>
              <a:buChar char="•"/>
              <a:defRPr sz="26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4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0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7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6" name="Google Shape;36;p74" descr="A picture containing text, envelope, businesscar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66700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327C72A3-3AB7-A1DF-B1EC-E17423CA911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Photo">
  <p:cSld name="Title Slide Photo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8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8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19" name="Google Shape;119;p8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89"/>
          <p:cNvSpPr txBox="1">
            <a:spLocks noGrp="1"/>
          </p:cNvSpPr>
          <p:nvPr>
            <p:ph type="ctrTitle"/>
          </p:nvPr>
        </p:nvSpPr>
        <p:spPr>
          <a:xfrm>
            <a:off x="4149969" y="3360495"/>
            <a:ext cx="7690338" cy="1633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entury Gothic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89"/>
          <p:cNvSpPr txBox="1">
            <a:spLocks noGrp="1"/>
          </p:cNvSpPr>
          <p:nvPr>
            <p:ph type="subTitle" idx="1"/>
          </p:nvPr>
        </p:nvSpPr>
        <p:spPr>
          <a:xfrm>
            <a:off x="7033846" y="5188500"/>
            <a:ext cx="4806461" cy="737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5" name="Picture 4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3D4C2AB1-8D61-F3D2-1CD7-5B1CE35922A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Photo 3">
  <p:cSld name="Title Slide Photo 3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9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9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9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26" name="Google Shape;126;p9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350" y="0"/>
            <a:ext cx="121793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90"/>
          <p:cNvSpPr txBox="1">
            <a:spLocks noGrp="1"/>
          </p:cNvSpPr>
          <p:nvPr>
            <p:ph type="ctrTitle"/>
          </p:nvPr>
        </p:nvSpPr>
        <p:spPr>
          <a:xfrm>
            <a:off x="4149969" y="3360495"/>
            <a:ext cx="7690338" cy="1633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entury Gothic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90"/>
          <p:cNvSpPr txBox="1">
            <a:spLocks noGrp="1"/>
          </p:cNvSpPr>
          <p:nvPr>
            <p:ph type="subTitle" idx="1"/>
          </p:nvPr>
        </p:nvSpPr>
        <p:spPr>
          <a:xfrm>
            <a:off x="7033846" y="5188500"/>
            <a:ext cx="4806461" cy="737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2" name="Picture 1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7E2B38DD-2B9E-BA09-3D04-A4592F93BB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No Photo">
  <p:cSld name="Title Slide No Photo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9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9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9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33" name="Google Shape;133;p9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91"/>
          <p:cNvSpPr txBox="1">
            <a:spLocks noGrp="1"/>
          </p:cNvSpPr>
          <p:nvPr>
            <p:ph type="ctrTitle"/>
          </p:nvPr>
        </p:nvSpPr>
        <p:spPr>
          <a:xfrm>
            <a:off x="4149969" y="3360495"/>
            <a:ext cx="7690338" cy="1633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entury Gothic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91"/>
          <p:cNvSpPr txBox="1">
            <a:spLocks noGrp="1"/>
          </p:cNvSpPr>
          <p:nvPr>
            <p:ph type="subTitle" idx="1"/>
          </p:nvPr>
        </p:nvSpPr>
        <p:spPr>
          <a:xfrm>
            <a:off x="7033846" y="5188500"/>
            <a:ext cx="4806461" cy="737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2" name="Picture 1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F0F8A462-5391-D23B-29D5-33C3FEFB90D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people">
  <p:cSld name="Two people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8" name="Google Shape;138;p92"/>
          <p:cNvSpPr/>
          <p:nvPr/>
        </p:nvSpPr>
        <p:spPr>
          <a:xfrm>
            <a:off x="3731462" y="2506135"/>
            <a:ext cx="1964267" cy="1964267"/>
          </a:xfrm>
          <a:prstGeom prst="ellipse">
            <a:avLst/>
          </a:prstGeom>
          <a:solidFill>
            <a:schemeClr val="accent5"/>
          </a:solidFill>
          <a:ln w="571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9" name="Google Shape;139;p92"/>
          <p:cNvSpPr/>
          <p:nvPr/>
        </p:nvSpPr>
        <p:spPr>
          <a:xfrm>
            <a:off x="6493616" y="2516904"/>
            <a:ext cx="1964267" cy="1964267"/>
          </a:xfrm>
          <a:prstGeom prst="ellipse">
            <a:avLst/>
          </a:prstGeom>
          <a:solidFill>
            <a:schemeClr val="accent5"/>
          </a:solidFill>
          <a:ln w="571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0" name="Google Shape;140;p92"/>
          <p:cNvSpPr>
            <a:spLocks noGrp="1"/>
          </p:cNvSpPr>
          <p:nvPr>
            <p:ph type="pic" idx="2"/>
          </p:nvPr>
        </p:nvSpPr>
        <p:spPr>
          <a:xfrm>
            <a:off x="3765075" y="2531030"/>
            <a:ext cx="1897039" cy="1914475"/>
          </a:xfrm>
          <a:prstGeom prst="ellipse">
            <a:avLst/>
          </a:prstGeom>
          <a:noFill/>
          <a:ln>
            <a:noFill/>
          </a:ln>
        </p:spPr>
      </p:sp>
      <p:sp>
        <p:nvSpPr>
          <p:cNvPr id="141" name="Google Shape;141;p92"/>
          <p:cNvSpPr>
            <a:spLocks noGrp="1"/>
          </p:cNvSpPr>
          <p:nvPr>
            <p:ph type="pic" idx="3"/>
          </p:nvPr>
        </p:nvSpPr>
        <p:spPr>
          <a:xfrm>
            <a:off x="6493616" y="2548793"/>
            <a:ext cx="1897039" cy="1914475"/>
          </a:xfrm>
          <a:prstGeom prst="ellipse">
            <a:avLst/>
          </a:prstGeom>
          <a:noFill/>
          <a:ln>
            <a:noFill/>
          </a:ln>
        </p:spPr>
      </p:sp>
      <p:sp>
        <p:nvSpPr>
          <p:cNvPr id="142" name="Google Shape;142;p92"/>
          <p:cNvSpPr txBox="1">
            <a:spLocks noGrp="1"/>
          </p:cNvSpPr>
          <p:nvPr>
            <p:ph type="body" idx="1"/>
          </p:nvPr>
        </p:nvSpPr>
        <p:spPr>
          <a:xfrm>
            <a:off x="6118602" y="4782455"/>
            <a:ext cx="3007579" cy="359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3" name="Google Shape;143;p92"/>
          <p:cNvSpPr txBox="1">
            <a:spLocks noGrp="1"/>
          </p:cNvSpPr>
          <p:nvPr>
            <p:ph type="body" idx="4"/>
          </p:nvPr>
        </p:nvSpPr>
        <p:spPr>
          <a:xfrm>
            <a:off x="6118602" y="5221580"/>
            <a:ext cx="3007579" cy="359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4" name="Google Shape;144;p92"/>
          <p:cNvSpPr txBox="1">
            <a:spLocks noGrp="1"/>
          </p:cNvSpPr>
          <p:nvPr>
            <p:ph type="body" idx="5"/>
          </p:nvPr>
        </p:nvSpPr>
        <p:spPr>
          <a:xfrm>
            <a:off x="6118601" y="5581576"/>
            <a:ext cx="3007579" cy="419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5" name="Google Shape;145;p92"/>
          <p:cNvSpPr txBox="1">
            <a:spLocks noGrp="1"/>
          </p:cNvSpPr>
          <p:nvPr>
            <p:ph type="body" idx="6"/>
          </p:nvPr>
        </p:nvSpPr>
        <p:spPr>
          <a:xfrm>
            <a:off x="3088423" y="4782455"/>
            <a:ext cx="3007579" cy="359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92"/>
          <p:cNvSpPr txBox="1">
            <a:spLocks noGrp="1"/>
          </p:cNvSpPr>
          <p:nvPr>
            <p:ph type="body" idx="7"/>
          </p:nvPr>
        </p:nvSpPr>
        <p:spPr>
          <a:xfrm>
            <a:off x="3088423" y="5221580"/>
            <a:ext cx="3007579" cy="359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7" name="Google Shape;147;p92"/>
          <p:cNvSpPr txBox="1">
            <a:spLocks noGrp="1"/>
          </p:cNvSpPr>
          <p:nvPr>
            <p:ph type="body" idx="8"/>
          </p:nvPr>
        </p:nvSpPr>
        <p:spPr>
          <a:xfrm>
            <a:off x="3088422" y="5581576"/>
            <a:ext cx="3007579" cy="419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8" name="Google Shape;148;p92"/>
          <p:cNvSpPr txBox="1">
            <a:spLocks noGrp="1"/>
          </p:cNvSpPr>
          <p:nvPr>
            <p:ph type="body" idx="9"/>
          </p:nvPr>
        </p:nvSpPr>
        <p:spPr>
          <a:xfrm>
            <a:off x="1" y="999293"/>
            <a:ext cx="12192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55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" name="Picture 1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D24E25AE-B8C3-24D1-D46A-ACF46B6670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people">
  <p:cSld name="Three people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93"/>
          <p:cNvSpPr/>
          <p:nvPr/>
        </p:nvSpPr>
        <p:spPr>
          <a:xfrm>
            <a:off x="-1954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1" name="Google Shape;151;p93"/>
          <p:cNvSpPr/>
          <p:nvPr/>
        </p:nvSpPr>
        <p:spPr>
          <a:xfrm>
            <a:off x="2421468" y="2494984"/>
            <a:ext cx="1964267" cy="1964267"/>
          </a:xfrm>
          <a:prstGeom prst="ellipse">
            <a:avLst/>
          </a:prstGeom>
          <a:solidFill>
            <a:schemeClr val="accent5"/>
          </a:solidFill>
          <a:ln w="571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2" name="Google Shape;152;p93"/>
          <p:cNvSpPr/>
          <p:nvPr/>
        </p:nvSpPr>
        <p:spPr>
          <a:xfrm>
            <a:off x="5181599" y="2506135"/>
            <a:ext cx="1964267" cy="1964267"/>
          </a:xfrm>
          <a:prstGeom prst="ellipse">
            <a:avLst/>
          </a:prstGeom>
          <a:solidFill>
            <a:schemeClr val="accent5"/>
          </a:solidFill>
          <a:ln w="571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3" name="Google Shape;153;p93"/>
          <p:cNvSpPr/>
          <p:nvPr/>
        </p:nvSpPr>
        <p:spPr>
          <a:xfrm>
            <a:off x="7806265" y="2506134"/>
            <a:ext cx="1964267" cy="1964267"/>
          </a:xfrm>
          <a:prstGeom prst="ellipse">
            <a:avLst/>
          </a:prstGeom>
          <a:solidFill>
            <a:schemeClr val="accent5"/>
          </a:solidFill>
          <a:ln w="571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4" name="Google Shape;154;p93"/>
          <p:cNvSpPr>
            <a:spLocks noGrp="1"/>
          </p:cNvSpPr>
          <p:nvPr>
            <p:ph type="pic" idx="2"/>
          </p:nvPr>
        </p:nvSpPr>
        <p:spPr>
          <a:xfrm>
            <a:off x="2455083" y="2525288"/>
            <a:ext cx="1897039" cy="1914475"/>
          </a:xfrm>
          <a:prstGeom prst="ellipse">
            <a:avLst/>
          </a:prstGeom>
          <a:noFill/>
          <a:ln>
            <a:noFill/>
          </a:ln>
        </p:spPr>
      </p:sp>
      <p:sp>
        <p:nvSpPr>
          <p:cNvPr id="155" name="Google Shape;155;p93"/>
          <p:cNvSpPr>
            <a:spLocks noGrp="1"/>
          </p:cNvSpPr>
          <p:nvPr>
            <p:ph type="pic" idx="3"/>
          </p:nvPr>
        </p:nvSpPr>
        <p:spPr>
          <a:xfrm>
            <a:off x="5215212" y="2531028"/>
            <a:ext cx="1897039" cy="1914475"/>
          </a:xfrm>
          <a:prstGeom prst="ellipse">
            <a:avLst/>
          </a:prstGeom>
          <a:noFill/>
          <a:ln>
            <a:noFill/>
          </a:ln>
        </p:spPr>
      </p:sp>
      <p:sp>
        <p:nvSpPr>
          <p:cNvPr id="156" name="Google Shape;156;p93"/>
          <p:cNvSpPr>
            <a:spLocks noGrp="1"/>
          </p:cNvSpPr>
          <p:nvPr>
            <p:ph type="pic" idx="4"/>
          </p:nvPr>
        </p:nvSpPr>
        <p:spPr>
          <a:xfrm>
            <a:off x="7839878" y="2531027"/>
            <a:ext cx="1897039" cy="1914475"/>
          </a:xfrm>
          <a:prstGeom prst="ellipse">
            <a:avLst/>
          </a:prstGeom>
          <a:noFill/>
          <a:ln>
            <a:noFill/>
          </a:ln>
        </p:spPr>
      </p:sp>
      <p:sp>
        <p:nvSpPr>
          <p:cNvPr id="157" name="Google Shape;157;p93"/>
          <p:cNvSpPr txBox="1">
            <a:spLocks noGrp="1"/>
          </p:cNvSpPr>
          <p:nvPr>
            <p:ph type="body" idx="1"/>
          </p:nvPr>
        </p:nvSpPr>
        <p:spPr>
          <a:xfrm>
            <a:off x="1997184" y="4781672"/>
            <a:ext cx="2730458" cy="359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8" name="Google Shape;158;p93"/>
          <p:cNvSpPr txBox="1">
            <a:spLocks noGrp="1"/>
          </p:cNvSpPr>
          <p:nvPr>
            <p:ph type="body" idx="5"/>
          </p:nvPr>
        </p:nvSpPr>
        <p:spPr>
          <a:xfrm>
            <a:off x="1997184" y="5220797"/>
            <a:ext cx="2730458" cy="359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9" name="Google Shape;159;p93"/>
          <p:cNvSpPr txBox="1">
            <a:spLocks noGrp="1"/>
          </p:cNvSpPr>
          <p:nvPr>
            <p:ph type="body" idx="6"/>
          </p:nvPr>
        </p:nvSpPr>
        <p:spPr>
          <a:xfrm>
            <a:off x="1997183" y="5580793"/>
            <a:ext cx="2730458" cy="419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0" name="Google Shape;160;p93"/>
          <p:cNvSpPr txBox="1">
            <a:spLocks noGrp="1"/>
          </p:cNvSpPr>
          <p:nvPr>
            <p:ph type="body" idx="7"/>
          </p:nvPr>
        </p:nvSpPr>
        <p:spPr>
          <a:xfrm>
            <a:off x="4799774" y="4781672"/>
            <a:ext cx="2730458" cy="359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1" name="Google Shape;161;p93"/>
          <p:cNvSpPr txBox="1">
            <a:spLocks noGrp="1"/>
          </p:cNvSpPr>
          <p:nvPr>
            <p:ph type="body" idx="8"/>
          </p:nvPr>
        </p:nvSpPr>
        <p:spPr>
          <a:xfrm>
            <a:off x="4799774" y="5220797"/>
            <a:ext cx="2730458" cy="359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2" name="Google Shape;162;p93"/>
          <p:cNvSpPr txBox="1">
            <a:spLocks noGrp="1"/>
          </p:cNvSpPr>
          <p:nvPr>
            <p:ph type="body" idx="9"/>
          </p:nvPr>
        </p:nvSpPr>
        <p:spPr>
          <a:xfrm>
            <a:off x="4799773" y="5580793"/>
            <a:ext cx="2730458" cy="419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3" name="Google Shape;163;p93"/>
          <p:cNvSpPr txBox="1">
            <a:spLocks noGrp="1"/>
          </p:cNvSpPr>
          <p:nvPr>
            <p:ph type="body" idx="13"/>
          </p:nvPr>
        </p:nvSpPr>
        <p:spPr>
          <a:xfrm>
            <a:off x="7602363" y="4781672"/>
            <a:ext cx="2730458" cy="359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4" name="Google Shape;164;p93"/>
          <p:cNvSpPr txBox="1">
            <a:spLocks noGrp="1"/>
          </p:cNvSpPr>
          <p:nvPr>
            <p:ph type="body" idx="14"/>
          </p:nvPr>
        </p:nvSpPr>
        <p:spPr>
          <a:xfrm>
            <a:off x="7602363" y="5220797"/>
            <a:ext cx="2730458" cy="359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5" name="Google Shape;165;p93"/>
          <p:cNvSpPr txBox="1">
            <a:spLocks noGrp="1"/>
          </p:cNvSpPr>
          <p:nvPr>
            <p:ph type="body" idx="15"/>
          </p:nvPr>
        </p:nvSpPr>
        <p:spPr>
          <a:xfrm>
            <a:off x="7602362" y="5580793"/>
            <a:ext cx="2730458" cy="419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6" name="Google Shape;166;p93"/>
          <p:cNvSpPr txBox="1">
            <a:spLocks noGrp="1"/>
          </p:cNvSpPr>
          <p:nvPr>
            <p:ph type="body" idx="16"/>
          </p:nvPr>
        </p:nvSpPr>
        <p:spPr>
          <a:xfrm>
            <a:off x="1" y="999293"/>
            <a:ext cx="12192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 sz="4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55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" name="Picture 1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48D1B33C-5300-7AEF-0A26-0384CBD304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act info 2 people">
  <p:cSld name="Contact info 2 people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94"/>
          <p:cNvSpPr/>
          <p:nvPr/>
        </p:nvSpPr>
        <p:spPr>
          <a:xfrm>
            <a:off x="-2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9" name="Google Shape;169;p94"/>
          <p:cNvSpPr txBox="1">
            <a:spLocks noGrp="1"/>
          </p:cNvSpPr>
          <p:nvPr>
            <p:ph type="body" idx="1"/>
          </p:nvPr>
        </p:nvSpPr>
        <p:spPr>
          <a:xfrm>
            <a:off x="6118600" y="3163575"/>
            <a:ext cx="3007579" cy="359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0" name="Google Shape;170;p94"/>
          <p:cNvSpPr txBox="1">
            <a:spLocks noGrp="1"/>
          </p:cNvSpPr>
          <p:nvPr>
            <p:ph type="body" idx="2"/>
          </p:nvPr>
        </p:nvSpPr>
        <p:spPr>
          <a:xfrm>
            <a:off x="6118600" y="3602700"/>
            <a:ext cx="3007579" cy="359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1" name="Google Shape;171;p94"/>
          <p:cNvSpPr txBox="1">
            <a:spLocks noGrp="1"/>
          </p:cNvSpPr>
          <p:nvPr>
            <p:ph type="body" idx="3"/>
          </p:nvPr>
        </p:nvSpPr>
        <p:spPr>
          <a:xfrm>
            <a:off x="6118599" y="3962696"/>
            <a:ext cx="3007579" cy="419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2" name="Google Shape;172;p94"/>
          <p:cNvSpPr txBox="1">
            <a:spLocks noGrp="1"/>
          </p:cNvSpPr>
          <p:nvPr>
            <p:ph type="body" idx="4"/>
          </p:nvPr>
        </p:nvSpPr>
        <p:spPr>
          <a:xfrm>
            <a:off x="6118598" y="4404418"/>
            <a:ext cx="3007579" cy="551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3" name="Google Shape;173;p94"/>
          <p:cNvSpPr txBox="1">
            <a:spLocks noGrp="1"/>
          </p:cNvSpPr>
          <p:nvPr>
            <p:ph type="body" idx="5"/>
          </p:nvPr>
        </p:nvSpPr>
        <p:spPr>
          <a:xfrm>
            <a:off x="3088421" y="3163575"/>
            <a:ext cx="3007579" cy="359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4" name="Google Shape;174;p94"/>
          <p:cNvSpPr txBox="1">
            <a:spLocks noGrp="1"/>
          </p:cNvSpPr>
          <p:nvPr>
            <p:ph type="body" idx="6"/>
          </p:nvPr>
        </p:nvSpPr>
        <p:spPr>
          <a:xfrm>
            <a:off x="3088421" y="3602700"/>
            <a:ext cx="3007579" cy="359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5" name="Google Shape;175;p94"/>
          <p:cNvSpPr txBox="1">
            <a:spLocks noGrp="1"/>
          </p:cNvSpPr>
          <p:nvPr>
            <p:ph type="body" idx="7"/>
          </p:nvPr>
        </p:nvSpPr>
        <p:spPr>
          <a:xfrm>
            <a:off x="3088420" y="3962696"/>
            <a:ext cx="3007579" cy="419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6" name="Google Shape;176;p94"/>
          <p:cNvSpPr txBox="1">
            <a:spLocks noGrp="1"/>
          </p:cNvSpPr>
          <p:nvPr>
            <p:ph type="body" idx="8"/>
          </p:nvPr>
        </p:nvSpPr>
        <p:spPr>
          <a:xfrm>
            <a:off x="3088419" y="4404418"/>
            <a:ext cx="3007579" cy="551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7" name="Google Shape;177;p94"/>
          <p:cNvSpPr txBox="1"/>
          <p:nvPr/>
        </p:nvSpPr>
        <p:spPr>
          <a:xfrm>
            <a:off x="1560144" y="1166294"/>
            <a:ext cx="9071712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Contact</a:t>
            </a:r>
            <a:endParaRPr/>
          </a:p>
        </p:txBody>
      </p:sp>
      <p:pic>
        <p:nvPicPr>
          <p:cNvPr id="2" name="Picture 1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80F21AFC-5F9F-69AA-27F7-54DBA2E666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ntact Info 3 people or 1 person">
  <p:cSld name="1_Contact Info 3 people or 1 person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9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0" name="Google Shape;180;p95"/>
          <p:cNvSpPr txBox="1">
            <a:spLocks noGrp="1"/>
          </p:cNvSpPr>
          <p:nvPr>
            <p:ph type="body" idx="1"/>
          </p:nvPr>
        </p:nvSpPr>
        <p:spPr>
          <a:xfrm>
            <a:off x="1560146" y="3174292"/>
            <a:ext cx="3007579" cy="359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1" name="Google Shape;181;p95"/>
          <p:cNvSpPr txBox="1">
            <a:spLocks noGrp="1"/>
          </p:cNvSpPr>
          <p:nvPr>
            <p:ph type="body" idx="2"/>
          </p:nvPr>
        </p:nvSpPr>
        <p:spPr>
          <a:xfrm>
            <a:off x="1560146" y="3613417"/>
            <a:ext cx="3007579" cy="359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2" name="Google Shape;182;p95"/>
          <p:cNvSpPr txBox="1">
            <a:spLocks noGrp="1"/>
          </p:cNvSpPr>
          <p:nvPr>
            <p:ph type="body" idx="3"/>
          </p:nvPr>
        </p:nvSpPr>
        <p:spPr>
          <a:xfrm>
            <a:off x="1560145" y="3973413"/>
            <a:ext cx="3007579" cy="419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3" name="Google Shape;183;p95"/>
          <p:cNvSpPr txBox="1">
            <a:spLocks noGrp="1"/>
          </p:cNvSpPr>
          <p:nvPr>
            <p:ph type="body" idx="4"/>
          </p:nvPr>
        </p:nvSpPr>
        <p:spPr>
          <a:xfrm>
            <a:off x="1560144" y="4415135"/>
            <a:ext cx="3007579" cy="551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4" name="Google Shape;184;p95"/>
          <p:cNvSpPr txBox="1">
            <a:spLocks noGrp="1"/>
          </p:cNvSpPr>
          <p:nvPr>
            <p:ph type="body" idx="5"/>
          </p:nvPr>
        </p:nvSpPr>
        <p:spPr>
          <a:xfrm>
            <a:off x="7624279" y="3174292"/>
            <a:ext cx="3007579" cy="359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5" name="Google Shape;185;p95"/>
          <p:cNvSpPr txBox="1">
            <a:spLocks noGrp="1"/>
          </p:cNvSpPr>
          <p:nvPr>
            <p:ph type="body" idx="6"/>
          </p:nvPr>
        </p:nvSpPr>
        <p:spPr>
          <a:xfrm>
            <a:off x="7624279" y="3613417"/>
            <a:ext cx="3007579" cy="359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6" name="Google Shape;186;p95"/>
          <p:cNvSpPr txBox="1">
            <a:spLocks noGrp="1"/>
          </p:cNvSpPr>
          <p:nvPr>
            <p:ph type="body" idx="7"/>
          </p:nvPr>
        </p:nvSpPr>
        <p:spPr>
          <a:xfrm>
            <a:off x="7624278" y="3973413"/>
            <a:ext cx="3007579" cy="419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7" name="Google Shape;187;p95"/>
          <p:cNvSpPr txBox="1">
            <a:spLocks noGrp="1"/>
          </p:cNvSpPr>
          <p:nvPr>
            <p:ph type="body" idx="8"/>
          </p:nvPr>
        </p:nvSpPr>
        <p:spPr>
          <a:xfrm>
            <a:off x="7624277" y="4415135"/>
            <a:ext cx="3007579" cy="551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8" name="Google Shape;188;p95"/>
          <p:cNvSpPr txBox="1">
            <a:spLocks noGrp="1"/>
          </p:cNvSpPr>
          <p:nvPr>
            <p:ph type="body" idx="9"/>
          </p:nvPr>
        </p:nvSpPr>
        <p:spPr>
          <a:xfrm>
            <a:off x="4594100" y="3174292"/>
            <a:ext cx="3007579" cy="359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9" name="Google Shape;189;p95"/>
          <p:cNvSpPr txBox="1">
            <a:spLocks noGrp="1"/>
          </p:cNvSpPr>
          <p:nvPr>
            <p:ph type="body" idx="13"/>
          </p:nvPr>
        </p:nvSpPr>
        <p:spPr>
          <a:xfrm>
            <a:off x="4594100" y="3613417"/>
            <a:ext cx="3007579" cy="359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0" name="Google Shape;190;p95"/>
          <p:cNvSpPr txBox="1">
            <a:spLocks noGrp="1"/>
          </p:cNvSpPr>
          <p:nvPr>
            <p:ph type="body" idx="14"/>
          </p:nvPr>
        </p:nvSpPr>
        <p:spPr>
          <a:xfrm>
            <a:off x="4594099" y="3973413"/>
            <a:ext cx="3007579" cy="419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1" name="Google Shape;191;p95"/>
          <p:cNvSpPr txBox="1">
            <a:spLocks noGrp="1"/>
          </p:cNvSpPr>
          <p:nvPr>
            <p:ph type="body" idx="15"/>
          </p:nvPr>
        </p:nvSpPr>
        <p:spPr>
          <a:xfrm>
            <a:off x="4594098" y="4415135"/>
            <a:ext cx="3007579" cy="551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2" name="Google Shape;192;p95"/>
          <p:cNvSpPr txBox="1"/>
          <p:nvPr/>
        </p:nvSpPr>
        <p:spPr>
          <a:xfrm>
            <a:off x="1560144" y="1166294"/>
            <a:ext cx="9071712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Contact</a:t>
            </a:r>
            <a:endParaRPr/>
          </a:p>
        </p:txBody>
      </p:sp>
      <p:pic>
        <p:nvPicPr>
          <p:cNvPr id="2" name="Picture 1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433483C4-29D1-B645-F560-5C97D48AE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vents">
  <p:cSld name="Events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96"/>
          <p:cNvSpPr txBox="1"/>
          <p:nvPr/>
        </p:nvSpPr>
        <p:spPr>
          <a:xfrm>
            <a:off x="2340289" y="585562"/>
            <a:ext cx="9071708" cy="769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400"/>
              <a:buFont typeface="Century Gothic"/>
              <a:buNone/>
            </a:pPr>
            <a:r>
              <a:rPr lang="en-US" sz="44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Upcoming Events</a:t>
            </a:r>
            <a:endParaRPr/>
          </a:p>
        </p:txBody>
      </p:sp>
      <p:pic>
        <p:nvPicPr>
          <p:cNvPr id="195" name="Google Shape;195;p96" descr="Ico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292705" y="585562"/>
            <a:ext cx="9398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96"/>
          <p:cNvSpPr txBox="1">
            <a:spLocks noGrp="1"/>
          </p:cNvSpPr>
          <p:nvPr>
            <p:ph type="body" idx="1"/>
          </p:nvPr>
        </p:nvSpPr>
        <p:spPr>
          <a:xfrm>
            <a:off x="2400300" y="1753966"/>
            <a:ext cx="7391400" cy="398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" name="Picture 1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8DCCA7DE-BC09-F858-ACE3-11583D9B4A1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reak">
  <p:cSld name="Break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 w="12700" cap="flat" cmpd="sng">
            <a:solidFill>
              <a:srgbClr val="3A8B7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9" name="Google Shape;199;p97"/>
          <p:cNvSpPr/>
          <p:nvPr/>
        </p:nvSpPr>
        <p:spPr>
          <a:xfrm>
            <a:off x="3348567" y="2472266"/>
            <a:ext cx="5494866" cy="1913467"/>
          </a:xfrm>
          <a:prstGeom prst="rect">
            <a:avLst/>
          </a:prstGeom>
          <a:solidFill>
            <a:schemeClr val="accent4"/>
          </a:solidFill>
          <a:ln w="5715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0" name="Google Shape;200;p97"/>
          <p:cNvSpPr txBox="1"/>
          <p:nvPr/>
        </p:nvSpPr>
        <p:spPr>
          <a:xfrm>
            <a:off x="2895600" y="2810933"/>
            <a:ext cx="6443133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Break</a:t>
            </a:r>
            <a:endParaRPr/>
          </a:p>
        </p:txBody>
      </p:sp>
      <p:pic>
        <p:nvPicPr>
          <p:cNvPr id="2" name="Picture 1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F5F6E645-61EB-BB4F-2749-5E79BDBE34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reakouts ">
  <p:cSld name="Breakouts 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9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 w="12700" cap="flat" cmpd="sng">
            <a:solidFill>
              <a:srgbClr val="3A8B7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3" name="Google Shape;203;p98"/>
          <p:cNvSpPr/>
          <p:nvPr/>
        </p:nvSpPr>
        <p:spPr>
          <a:xfrm>
            <a:off x="3348567" y="2472266"/>
            <a:ext cx="5494866" cy="1913467"/>
          </a:xfrm>
          <a:prstGeom prst="rect">
            <a:avLst/>
          </a:prstGeom>
          <a:solidFill>
            <a:schemeClr val="accent2"/>
          </a:solidFill>
          <a:ln w="5715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4" name="Google Shape;204;p98"/>
          <p:cNvSpPr txBox="1"/>
          <p:nvPr/>
        </p:nvSpPr>
        <p:spPr>
          <a:xfrm>
            <a:off x="2895600" y="2810933"/>
            <a:ext cx="6443133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Breakouts</a:t>
            </a:r>
            <a:endParaRPr/>
          </a:p>
        </p:txBody>
      </p:sp>
      <p:pic>
        <p:nvPicPr>
          <p:cNvPr id="2" name="Picture 1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CC055271-FE4F-4972-9B05-A46D710824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estions">
  <p:cSld name="Questions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7" name="Google Shape;207;p99"/>
          <p:cNvSpPr/>
          <p:nvPr/>
        </p:nvSpPr>
        <p:spPr>
          <a:xfrm>
            <a:off x="3348567" y="2472266"/>
            <a:ext cx="5494866" cy="1913467"/>
          </a:xfrm>
          <a:prstGeom prst="rect">
            <a:avLst/>
          </a:prstGeom>
          <a:solidFill>
            <a:schemeClr val="accent3"/>
          </a:solidFill>
          <a:ln w="571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8" name="Google Shape;208;p99"/>
          <p:cNvSpPr txBox="1"/>
          <p:nvPr/>
        </p:nvSpPr>
        <p:spPr>
          <a:xfrm>
            <a:off x="2874433" y="2815734"/>
            <a:ext cx="6443133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Questions?</a:t>
            </a:r>
            <a:endParaRPr/>
          </a:p>
        </p:txBody>
      </p:sp>
      <p:pic>
        <p:nvPicPr>
          <p:cNvPr id="2" name="Picture 1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2A3B8ABE-ABE0-E2B2-B64F-6705962F02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t">
  <p:cSld name="Chat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00"/>
          <p:cNvSpPr/>
          <p:nvPr/>
        </p:nvSpPr>
        <p:spPr>
          <a:xfrm>
            <a:off x="3348567" y="2472266"/>
            <a:ext cx="5494866" cy="1913467"/>
          </a:xfrm>
          <a:prstGeom prst="rect">
            <a:avLst/>
          </a:prstGeom>
          <a:solidFill>
            <a:schemeClr val="accent1"/>
          </a:solidFill>
          <a:ln w="571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1" name="Google Shape;211;p100"/>
          <p:cNvSpPr txBox="1"/>
          <p:nvPr/>
        </p:nvSpPr>
        <p:spPr>
          <a:xfrm>
            <a:off x="2895600" y="2810933"/>
            <a:ext cx="6443133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Chat</a:t>
            </a:r>
            <a:endParaRPr/>
          </a:p>
        </p:txBody>
      </p:sp>
      <p:pic>
        <p:nvPicPr>
          <p:cNvPr id="2" name="Picture 1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2D3B4CBC-79AF-D64C-F028-BC1B379B36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t with text box">
  <p:cSld name="Chat with text box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01"/>
          <p:cNvSpPr/>
          <p:nvPr/>
        </p:nvSpPr>
        <p:spPr>
          <a:xfrm>
            <a:off x="3348567" y="658799"/>
            <a:ext cx="5494866" cy="1242934"/>
          </a:xfrm>
          <a:prstGeom prst="rect">
            <a:avLst/>
          </a:prstGeom>
          <a:solidFill>
            <a:schemeClr val="accent1"/>
          </a:solidFill>
          <a:ln w="571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4" name="Google Shape;214;p101"/>
          <p:cNvSpPr txBox="1"/>
          <p:nvPr/>
        </p:nvSpPr>
        <p:spPr>
          <a:xfrm>
            <a:off x="3348567" y="700126"/>
            <a:ext cx="5494866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Chat</a:t>
            </a:r>
            <a:endParaRPr/>
          </a:p>
        </p:txBody>
      </p:sp>
      <p:sp>
        <p:nvSpPr>
          <p:cNvPr id="215" name="Google Shape;215;p101"/>
          <p:cNvSpPr txBox="1">
            <a:spLocks noGrp="1"/>
          </p:cNvSpPr>
          <p:nvPr>
            <p:ph type="body" idx="1"/>
          </p:nvPr>
        </p:nvSpPr>
        <p:spPr>
          <a:xfrm>
            <a:off x="3908124" y="2516698"/>
            <a:ext cx="4375751" cy="3516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4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0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None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" name="Picture 1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7A38A5E6-55E9-6E59-3740-542D463682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ll">
  <p:cSld name="Poll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02"/>
          <p:cNvSpPr/>
          <p:nvPr/>
        </p:nvSpPr>
        <p:spPr>
          <a:xfrm>
            <a:off x="3348567" y="2472266"/>
            <a:ext cx="5494866" cy="1913467"/>
          </a:xfrm>
          <a:prstGeom prst="rect">
            <a:avLst/>
          </a:prstGeom>
          <a:solidFill>
            <a:schemeClr val="accent2"/>
          </a:solidFill>
          <a:ln w="571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8" name="Google Shape;218;p102"/>
          <p:cNvSpPr txBox="1"/>
          <p:nvPr/>
        </p:nvSpPr>
        <p:spPr>
          <a:xfrm>
            <a:off x="2895600" y="2810933"/>
            <a:ext cx="6443133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Poll</a:t>
            </a:r>
            <a:endParaRPr/>
          </a:p>
        </p:txBody>
      </p:sp>
      <p:pic>
        <p:nvPicPr>
          <p:cNvPr id="2" name="Picture 1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79DE0A46-67B4-E390-1B78-C4EBE587E6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ll with text boxes">
  <p:cSld name="Poll with text boxes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03"/>
          <p:cNvSpPr/>
          <p:nvPr/>
        </p:nvSpPr>
        <p:spPr>
          <a:xfrm>
            <a:off x="3348567" y="600267"/>
            <a:ext cx="5494866" cy="1242934"/>
          </a:xfrm>
          <a:prstGeom prst="rect">
            <a:avLst/>
          </a:prstGeom>
          <a:solidFill>
            <a:schemeClr val="accent2"/>
          </a:solidFill>
          <a:ln w="571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1" name="Google Shape;221;p103"/>
          <p:cNvSpPr txBox="1"/>
          <p:nvPr/>
        </p:nvSpPr>
        <p:spPr>
          <a:xfrm>
            <a:off x="3348567" y="679733"/>
            <a:ext cx="5494866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Poll</a:t>
            </a:r>
            <a:endParaRPr/>
          </a:p>
        </p:txBody>
      </p:sp>
      <p:sp>
        <p:nvSpPr>
          <p:cNvPr id="222" name="Google Shape;222;p103"/>
          <p:cNvSpPr txBox="1">
            <a:spLocks noGrp="1"/>
          </p:cNvSpPr>
          <p:nvPr>
            <p:ph type="body" idx="1"/>
          </p:nvPr>
        </p:nvSpPr>
        <p:spPr>
          <a:xfrm>
            <a:off x="1720249" y="2401498"/>
            <a:ext cx="4375751" cy="3516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000"/>
              <a:buNone/>
              <a:defRPr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4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0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None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3" name="Google Shape;223;p103"/>
          <p:cNvSpPr txBox="1">
            <a:spLocks noGrp="1"/>
          </p:cNvSpPr>
          <p:nvPr>
            <p:ph type="body" idx="2"/>
          </p:nvPr>
        </p:nvSpPr>
        <p:spPr>
          <a:xfrm>
            <a:off x="6545449" y="2401498"/>
            <a:ext cx="4375751" cy="3516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000"/>
              <a:buNone/>
              <a:defRPr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4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0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None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" name="Picture 1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27C5CDCD-F7A7-C6E8-5900-B82EEF9CD9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vy blank triangles">
  <p:cSld name="Navy blank triangles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0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D365F"/>
          </a:solidFill>
          <a:ln w="12700" cap="flat" cmpd="sng">
            <a:solidFill>
              <a:srgbClr val="3E5C8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26" name="Google Shape;226;p104" descr="A picture containing text, envelope, businesscar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66700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16BCA926-1856-3EAD-9077-25D35B0786B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ntent boxes with subtitles">
  <p:cSld name="title and two content boxes with subtitles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07"/>
          <p:cNvSpPr txBox="1">
            <a:spLocks noGrp="1"/>
          </p:cNvSpPr>
          <p:nvPr>
            <p:ph type="body" idx="1"/>
          </p:nvPr>
        </p:nvSpPr>
        <p:spPr>
          <a:xfrm>
            <a:off x="752231" y="2578223"/>
            <a:ext cx="5343769" cy="3848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600"/>
              <a:buChar char="•"/>
              <a:defRPr sz="26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4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0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44" name="Google Shape;244;p107" descr="A picture containing text, envelope, businesscar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667000" cy="27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107"/>
          <p:cNvSpPr txBox="1">
            <a:spLocks noGrp="1"/>
          </p:cNvSpPr>
          <p:nvPr>
            <p:ph type="body" idx="2"/>
          </p:nvPr>
        </p:nvSpPr>
        <p:spPr>
          <a:xfrm>
            <a:off x="6516077" y="2575902"/>
            <a:ext cx="5343769" cy="3848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600"/>
              <a:buChar char="•"/>
              <a:defRPr sz="26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4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0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246" name="Google Shape;246;p107"/>
          <p:cNvCxnSpPr/>
          <p:nvPr/>
        </p:nvCxnSpPr>
        <p:spPr>
          <a:xfrm>
            <a:off x="6205415" y="2575902"/>
            <a:ext cx="0" cy="3848344"/>
          </a:xfrm>
          <a:prstGeom prst="straightConnector1">
            <a:avLst/>
          </a:prstGeom>
          <a:noFill/>
          <a:ln w="28575" cap="flat" cmpd="sng">
            <a:solidFill>
              <a:srgbClr val="F89D6A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7" name="Google Shape;247;p107"/>
          <p:cNvSpPr txBox="1">
            <a:spLocks noGrp="1"/>
          </p:cNvSpPr>
          <p:nvPr>
            <p:ph type="title"/>
          </p:nvPr>
        </p:nvSpPr>
        <p:spPr>
          <a:xfrm>
            <a:off x="2282092" y="365125"/>
            <a:ext cx="907170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Century Gothic"/>
              <a:buNone/>
              <a:defRPr>
                <a:solidFill>
                  <a:srgbClr val="41404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107"/>
          <p:cNvSpPr txBox="1">
            <a:spLocks noGrp="1"/>
          </p:cNvSpPr>
          <p:nvPr>
            <p:ph type="body" idx="3"/>
          </p:nvPr>
        </p:nvSpPr>
        <p:spPr>
          <a:xfrm>
            <a:off x="752231" y="1790822"/>
            <a:ext cx="5343769" cy="682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800"/>
              <a:buNone/>
              <a:defRPr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4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9" name="Google Shape;249;p107"/>
          <p:cNvSpPr txBox="1">
            <a:spLocks noGrp="1"/>
          </p:cNvSpPr>
          <p:nvPr>
            <p:ph type="body" idx="4"/>
          </p:nvPr>
        </p:nvSpPr>
        <p:spPr>
          <a:xfrm>
            <a:off x="6516077" y="1790821"/>
            <a:ext cx="5343769" cy="682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800"/>
              <a:buNone/>
              <a:defRPr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4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" name="Picture 1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6AA2127B-96A7-8685-8AC4-9B94BB1F692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Option">
  <p:cSld name="Title Content Option"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09"/>
          <p:cNvSpPr txBox="1">
            <a:spLocks noGrp="1"/>
          </p:cNvSpPr>
          <p:nvPr>
            <p:ph type="title"/>
          </p:nvPr>
        </p:nvSpPr>
        <p:spPr>
          <a:xfrm>
            <a:off x="2383695" y="1016611"/>
            <a:ext cx="907170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Century Gothic"/>
              <a:buNone/>
              <a:defRPr>
                <a:solidFill>
                  <a:srgbClr val="41404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0" name="Google Shape;260;p109"/>
          <p:cNvSpPr txBox="1">
            <a:spLocks noGrp="1"/>
          </p:cNvSpPr>
          <p:nvPr>
            <p:ph type="body" idx="1"/>
          </p:nvPr>
        </p:nvSpPr>
        <p:spPr>
          <a:xfrm>
            <a:off x="2383695" y="2342174"/>
            <a:ext cx="9071709" cy="3066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600"/>
              <a:buChar char="•"/>
              <a:defRPr sz="26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4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0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1" name="Google Shape;261;p10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10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10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64" name="Google Shape;264;p109" descr="Ico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43895" y="1182076"/>
            <a:ext cx="9398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993BA6E5-35F3-A72C-290D-DE89023CF6F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1 Title Content">
  <p:cSld name="Image 1 Title Content"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10"/>
          <p:cNvSpPr txBox="1">
            <a:spLocks noGrp="1"/>
          </p:cNvSpPr>
          <p:nvPr>
            <p:ph type="title"/>
          </p:nvPr>
        </p:nvSpPr>
        <p:spPr>
          <a:xfrm>
            <a:off x="5603630" y="365125"/>
            <a:ext cx="575016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Century Gothic"/>
              <a:buNone/>
              <a:defRPr>
                <a:solidFill>
                  <a:srgbClr val="41404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7" name="Google Shape;267;p110"/>
          <p:cNvSpPr txBox="1">
            <a:spLocks noGrp="1"/>
          </p:cNvSpPr>
          <p:nvPr>
            <p:ph type="body" idx="1"/>
          </p:nvPr>
        </p:nvSpPr>
        <p:spPr>
          <a:xfrm>
            <a:off x="5603630" y="2227385"/>
            <a:ext cx="5750170" cy="3949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600"/>
              <a:buChar char="•"/>
              <a:defRPr sz="26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4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0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8" name="Google Shape;268;p1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69" name="Google Shape;269;p110" descr="Men in hard hats on a boat&#10;&#10;Description automatically generated with low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5146078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62609137-46C5-7472-AB83-C77556ACF12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2 Title Content">
  <p:cSld name="Image 2 Title Content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11"/>
          <p:cNvSpPr txBox="1">
            <a:spLocks noGrp="1"/>
          </p:cNvSpPr>
          <p:nvPr>
            <p:ph type="title"/>
          </p:nvPr>
        </p:nvSpPr>
        <p:spPr>
          <a:xfrm>
            <a:off x="5603630" y="365125"/>
            <a:ext cx="575016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Century Gothic"/>
              <a:buNone/>
              <a:defRPr>
                <a:solidFill>
                  <a:srgbClr val="41404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111"/>
          <p:cNvSpPr txBox="1">
            <a:spLocks noGrp="1"/>
          </p:cNvSpPr>
          <p:nvPr>
            <p:ph type="body" idx="1"/>
          </p:nvPr>
        </p:nvSpPr>
        <p:spPr>
          <a:xfrm>
            <a:off x="5603630" y="2227385"/>
            <a:ext cx="5750170" cy="3949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600"/>
              <a:buChar char="•"/>
              <a:defRPr sz="26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4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0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73" name="Google Shape;273;p1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5059478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78B99A23-F257-08CD-D0BD-96E43BEDEDE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reative Two Images and Title">
  <p:cSld name="Creative Two Images and Title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12"/>
          <p:cNvSpPr txBox="1">
            <a:spLocks noGrp="1"/>
          </p:cNvSpPr>
          <p:nvPr>
            <p:ph type="title"/>
          </p:nvPr>
        </p:nvSpPr>
        <p:spPr>
          <a:xfrm>
            <a:off x="2766648" y="2501535"/>
            <a:ext cx="733082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3600"/>
              <a:buFont typeface="Century Gothic"/>
              <a:buNone/>
              <a:defRPr sz="3600">
                <a:solidFill>
                  <a:srgbClr val="41404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p112"/>
          <p:cNvSpPr txBox="1">
            <a:spLocks noGrp="1"/>
          </p:cNvSpPr>
          <p:nvPr>
            <p:ph type="body" idx="1"/>
          </p:nvPr>
        </p:nvSpPr>
        <p:spPr>
          <a:xfrm>
            <a:off x="2766648" y="3827098"/>
            <a:ext cx="7330829" cy="616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000"/>
              <a:buNone/>
              <a:defRPr sz="20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4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0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None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7" name="Google Shape;277;p1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1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1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80" name="Google Shape;280;p112" descr="Ico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26848" y="2667000"/>
            <a:ext cx="9398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112"/>
          <p:cNvSpPr>
            <a:spLocks noGrp="1"/>
          </p:cNvSpPr>
          <p:nvPr>
            <p:ph type="pic" idx="2"/>
          </p:nvPr>
        </p:nvSpPr>
        <p:spPr>
          <a:xfrm>
            <a:off x="2822448" y="448549"/>
            <a:ext cx="3273552" cy="1810512"/>
          </a:xfrm>
          <a:prstGeom prst="rect">
            <a:avLst/>
          </a:prstGeom>
          <a:noFill/>
          <a:ln>
            <a:noFill/>
          </a:ln>
        </p:spPr>
      </p:sp>
      <p:sp>
        <p:nvSpPr>
          <p:cNvPr id="282" name="Google Shape;282;p112"/>
          <p:cNvSpPr>
            <a:spLocks noGrp="1"/>
          </p:cNvSpPr>
          <p:nvPr>
            <p:ph type="pic" idx="3"/>
          </p:nvPr>
        </p:nvSpPr>
        <p:spPr>
          <a:xfrm>
            <a:off x="6432062" y="448549"/>
            <a:ext cx="3273552" cy="1810512"/>
          </a:xfrm>
          <a:prstGeom prst="rect">
            <a:avLst/>
          </a:prstGeom>
          <a:noFill/>
          <a:ln>
            <a:noFill/>
          </a:ln>
        </p:spPr>
      </p:sp>
      <p:pic>
        <p:nvPicPr>
          <p:cNvPr id="2" name="Picture 1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20511208-EDF7-0624-EA0E-830751FAA3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D208E0-EF47-6583-4125-9DC69DA09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5770D-78F2-5541-AC13-B3A932EDC826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42592-5C9C-89B7-A35E-C238A446A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AAAED5-D776-97C5-1CB7-4D372CE1F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B5849-CA1F-114C-8269-FD766186E5C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E964416-BA7C-4BC6-918D-B0CA340B46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A3A86EF-7CC0-691A-5D67-76F69A24D5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49969" y="3360495"/>
            <a:ext cx="7690338" cy="1633414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Title Goes Here</a:t>
            </a:r>
            <a:br>
              <a:rPr lang="en-US"/>
            </a:br>
            <a:r>
              <a:rPr lang="en-US"/>
              <a:t>Title Goes Here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7897228-1FBE-4E52-77A1-30F5E1D688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33846" y="5188500"/>
            <a:ext cx="4806461" cy="737454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Date or subtitle here</a:t>
            </a:r>
          </a:p>
        </p:txBody>
      </p:sp>
      <p:pic>
        <p:nvPicPr>
          <p:cNvPr id="3" name="Picture 2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5BDFC882-3794-A9BE-5EE9-E7CF24492C5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9883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D208E0-EF47-6583-4125-9DC69DA09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5770D-78F2-5541-AC13-B3A932EDC826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42592-5C9C-89B7-A35E-C238A446A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AAAED5-D776-97C5-1CB7-4D372CE1F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B5849-CA1F-114C-8269-FD766186E5C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E964416-BA7C-4BC6-918D-B0CA340B46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350" y="3572"/>
            <a:ext cx="12179300" cy="685085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A3A86EF-7CC0-691A-5D67-76F69A24D5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49969" y="3360495"/>
            <a:ext cx="7690338" cy="1633414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Title Goes Here</a:t>
            </a:r>
            <a:br>
              <a:rPr lang="en-US"/>
            </a:br>
            <a:r>
              <a:rPr lang="en-US"/>
              <a:t>Title Goes Here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7897228-1FBE-4E52-77A1-30F5E1D688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33846" y="5188500"/>
            <a:ext cx="4806461" cy="737454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Date or subtitle here</a:t>
            </a:r>
          </a:p>
        </p:txBody>
      </p:sp>
      <p:pic>
        <p:nvPicPr>
          <p:cNvPr id="2" name="Picture 1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DD8B585A-C710-A500-AFE3-E0CD69CDDBA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9396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N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D208E0-EF47-6583-4125-9DC69DA09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5770D-78F2-5541-AC13-B3A932EDC826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42592-5C9C-89B7-A35E-C238A446A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AAAED5-D776-97C5-1CB7-4D372CE1F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B5849-CA1F-114C-8269-FD766186E5C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E964416-BA7C-4BC6-918D-B0CA340B46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A3A86EF-7CC0-691A-5D67-76F69A24D5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49969" y="3360495"/>
            <a:ext cx="7690338" cy="1633414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Title Goes Here</a:t>
            </a:r>
            <a:br>
              <a:rPr lang="en-US"/>
            </a:br>
            <a:r>
              <a:rPr lang="en-US"/>
              <a:t>Title Goes Here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7897228-1FBE-4E52-77A1-30F5E1D688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33846" y="5188500"/>
            <a:ext cx="4806461" cy="737454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Date or subtitle here</a:t>
            </a:r>
          </a:p>
        </p:txBody>
      </p:sp>
      <p:pic>
        <p:nvPicPr>
          <p:cNvPr id="2" name="Picture 1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B68F1C56-B70F-C919-893B-CC6954EEFD6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0917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N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Icon&#10;&#10;Description automatically generated with medium confidence">
            <a:extLst>
              <a:ext uri="{FF2B5EF4-FFF2-40B4-BE49-F238E27FC236}">
                <a16:creationId xmlns:a16="http://schemas.microsoft.com/office/drawing/2014/main" id="{86885BA1-B3D6-A9A6-0208-30B64D4F006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15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10011C9E-B3B3-ABF4-39F3-2C184404B8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06153" y="4257186"/>
            <a:ext cx="3569677" cy="1325563"/>
          </a:xfrm>
        </p:spPr>
        <p:txBody>
          <a:bodyPr>
            <a:normAutofit/>
          </a:bodyPr>
          <a:lstStyle>
            <a:lvl1pPr algn="r">
              <a:defRPr sz="3200">
                <a:solidFill>
                  <a:srgbClr val="1D365F"/>
                </a:solidFill>
              </a:defRPr>
            </a:lvl1pPr>
          </a:lstStyle>
          <a:p>
            <a:r>
              <a:rPr lang="en-US"/>
              <a:t>Section Header </a:t>
            </a:r>
            <a:br>
              <a:rPr lang="en-US"/>
            </a:br>
            <a:r>
              <a:rPr lang="en-US"/>
              <a:t>Goes Here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DE05837-FFBF-D8BB-FE88-C788D01972BC}"/>
              </a:ext>
            </a:extLst>
          </p:cNvPr>
          <p:cNvSpPr txBox="1">
            <a:spLocks/>
          </p:cNvSpPr>
          <p:nvPr userDrawn="1"/>
        </p:nvSpPr>
        <p:spPr>
          <a:xfrm>
            <a:off x="8206152" y="5440517"/>
            <a:ext cx="3569677" cy="5222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rgbClr val="1D365F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E8A6CD1-221E-652D-FDB3-0CFCFD59A5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69368" y="5610746"/>
            <a:ext cx="4806461" cy="737454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here</a:t>
            </a:r>
          </a:p>
        </p:txBody>
      </p:sp>
      <p:pic>
        <p:nvPicPr>
          <p:cNvPr id="3" name="Picture 2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B32076AC-4C82-464B-BF2B-392E2B0974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7699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6885BA1-B3D6-A9A6-0208-30B64D4F006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" y="0"/>
            <a:ext cx="12191997" cy="686515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3FF5858-D29D-3AF9-3622-97BB7F176B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06153" y="4257186"/>
            <a:ext cx="3569677" cy="1325563"/>
          </a:xfrm>
        </p:spPr>
        <p:txBody>
          <a:bodyPr>
            <a:normAutofit/>
          </a:bodyPr>
          <a:lstStyle>
            <a:lvl1pPr algn="r">
              <a:defRPr sz="3200">
                <a:solidFill>
                  <a:srgbClr val="1D365F"/>
                </a:solidFill>
              </a:defRPr>
            </a:lvl1pPr>
          </a:lstStyle>
          <a:p>
            <a:r>
              <a:rPr lang="en-US"/>
              <a:t>Section Header </a:t>
            </a:r>
            <a:br>
              <a:rPr lang="en-US"/>
            </a:br>
            <a:r>
              <a:rPr lang="en-US"/>
              <a:t>Goes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E4C7E0-2F18-E0B7-4DF4-6411DE50B0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69368" y="5610746"/>
            <a:ext cx="4806461" cy="737454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here</a:t>
            </a:r>
          </a:p>
        </p:txBody>
      </p:sp>
      <p:pic>
        <p:nvPicPr>
          <p:cNvPr id="2" name="Picture 1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8CB00226-9A41-4156-12DB-C6218BEB2E9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0161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6885BA1-B3D6-A9A6-0208-30B64D4F006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" y="0"/>
            <a:ext cx="12191997" cy="68651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F349851-3543-91C9-F798-49838EA800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06153" y="4257186"/>
            <a:ext cx="3569677" cy="1325563"/>
          </a:xfrm>
        </p:spPr>
        <p:txBody>
          <a:bodyPr>
            <a:normAutofit/>
          </a:bodyPr>
          <a:lstStyle>
            <a:lvl1pPr algn="r">
              <a:defRPr sz="3200">
                <a:solidFill>
                  <a:srgbClr val="1D365F"/>
                </a:solidFill>
              </a:defRPr>
            </a:lvl1pPr>
          </a:lstStyle>
          <a:p>
            <a:r>
              <a:rPr lang="en-US"/>
              <a:t>Section Header </a:t>
            </a:r>
            <a:br>
              <a:rPr lang="en-US"/>
            </a:br>
            <a:r>
              <a:rPr lang="en-US"/>
              <a:t>Goes Here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7B410C84-6E05-E88D-C4D6-FA916E19672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69368" y="5610746"/>
            <a:ext cx="4806461" cy="737454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here</a:t>
            </a:r>
          </a:p>
        </p:txBody>
      </p:sp>
      <p:pic>
        <p:nvPicPr>
          <p:cNvPr id="3" name="Picture 2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99FFC9AE-50B1-5144-6D1C-DFE5E8AFF8D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3215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per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0158CB-0649-6280-D678-19E64B2E5DF3}"/>
              </a:ext>
            </a:extLst>
          </p:cNvPr>
          <p:cNvSpPr>
            <a:spLocks/>
          </p:cNvSpPr>
          <p:nvPr userDrawn="1"/>
        </p:nvSpPr>
        <p:spPr>
          <a:xfrm>
            <a:off x="-1954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C2E089F-A5DA-4A39-14A9-5CA304C2F336}"/>
              </a:ext>
            </a:extLst>
          </p:cNvPr>
          <p:cNvSpPr/>
          <p:nvPr userDrawn="1"/>
        </p:nvSpPr>
        <p:spPr>
          <a:xfrm>
            <a:off x="5181599" y="2506135"/>
            <a:ext cx="1964267" cy="1964267"/>
          </a:xfrm>
          <a:prstGeom prst="ellipse">
            <a:avLst/>
          </a:prstGeom>
          <a:ln w="57150">
            <a:solidFill>
              <a:schemeClr val="accent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B7CEEA9E-9D3F-C3E8-7EB8-D42B05935D3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215212" y="2531028"/>
            <a:ext cx="1897039" cy="1914475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4" name="Text Placeholder 12">
            <a:extLst>
              <a:ext uri="{FF2B5EF4-FFF2-40B4-BE49-F238E27FC236}">
                <a16:creationId xmlns:a16="http://schemas.microsoft.com/office/drawing/2014/main" id="{47418CC1-08C3-0158-FFF8-925A922091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99774" y="4781672"/>
            <a:ext cx="2730458" cy="359996"/>
          </a:xfrm>
        </p:spPr>
        <p:txBody>
          <a:bodyPr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>
              <a:defRPr sz="1800" b="1">
                <a:solidFill>
                  <a:schemeClr val="bg1"/>
                </a:solidFill>
                <a:latin typeface="+mj-lt"/>
              </a:defRPr>
            </a:lvl2pPr>
            <a:lvl3pPr>
              <a:defRPr sz="1800" b="1">
                <a:solidFill>
                  <a:schemeClr val="bg1"/>
                </a:solidFill>
                <a:latin typeface="+mj-lt"/>
              </a:defRPr>
            </a:lvl3pPr>
            <a:lvl4pPr>
              <a:defRPr sz="1800" b="1">
                <a:solidFill>
                  <a:schemeClr val="bg1"/>
                </a:solidFill>
                <a:latin typeface="+mj-lt"/>
              </a:defRPr>
            </a:lvl4pPr>
            <a:lvl5pPr>
              <a:defRPr sz="18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35" name="Text Placeholder 14">
            <a:extLst>
              <a:ext uri="{FF2B5EF4-FFF2-40B4-BE49-F238E27FC236}">
                <a16:creationId xmlns:a16="http://schemas.microsoft.com/office/drawing/2014/main" id="{C039ACBA-9B39-A4F8-B3C2-56D0A640823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9774" y="5220797"/>
            <a:ext cx="2730458" cy="359996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 sz="1800">
                <a:solidFill>
                  <a:schemeClr val="bg1"/>
                </a:solidFill>
                <a:latin typeface="+mj-lt"/>
              </a:defRPr>
            </a:lvl2pPr>
            <a:lvl3pPr>
              <a:defRPr sz="1800">
                <a:solidFill>
                  <a:schemeClr val="bg1"/>
                </a:solidFill>
                <a:latin typeface="+mj-lt"/>
              </a:defRPr>
            </a:lvl3pPr>
            <a:lvl4pPr>
              <a:defRPr sz="1800">
                <a:solidFill>
                  <a:schemeClr val="bg1"/>
                </a:solidFill>
                <a:latin typeface="+mj-lt"/>
              </a:defRPr>
            </a:lvl4pPr>
            <a:lvl5pPr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id="{D6F6D55B-6863-44CB-F485-FCAA1B22321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99773" y="5580793"/>
            <a:ext cx="2730458" cy="41939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 sz="1800">
                <a:solidFill>
                  <a:schemeClr val="bg1"/>
                </a:solidFill>
                <a:latin typeface="+mj-lt"/>
              </a:defRPr>
            </a:lvl2pPr>
            <a:lvl3pPr>
              <a:defRPr sz="1800">
                <a:solidFill>
                  <a:schemeClr val="bg1"/>
                </a:solidFill>
                <a:latin typeface="+mj-lt"/>
              </a:defRPr>
            </a:lvl3pPr>
            <a:lvl4pPr>
              <a:defRPr sz="1800">
                <a:solidFill>
                  <a:schemeClr val="bg1"/>
                </a:solidFill>
                <a:latin typeface="+mj-lt"/>
              </a:defRPr>
            </a:lvl4pPr>
            <a:lvl5pPr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Organization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9DBC4915-D968-AF4D-E6E5-877FE8B591F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" y="999293"/>
            <a:ext cx="12192000" cy="914400"/>
          </a:xfrm>
        </p:spPr>
        <p:txBody>
          <a:bodyPr/>
          <a:lstStyle>
            <a:lvl1pPr marL="0" indent="0" algn="ctr">
              <a:buNone/>
              <a:defRPr sz="44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Presenter</a:t>
            </a:r>
          </a:p>
        </p:txBody>
      </p:sp>
      <p:pic>
        <p:nvPicPr>
          <p:cNvPr id="5" name="Picture 4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713CE597-A726-1365-0F2D-F3D6538141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2743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eo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0158CB-0649-6280-D678-19E64B2E5DF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304FA78-FB34-6DBE-50A1-AC1EE0DDF1CA}"/>
              </a:ext>
            </a:extLst>
          </p:cNvPr>
          <p:cNvSpPr/>
          <p:nvPr userDrawn="1"/>
        </p:nvSpPr>
        <p:spPr>
          <a:xfrm>
            <a:off x="3731462" y="2506135"/>
            <a:ext cx="1964267" cy="1964267"/>
          </a:xfrm>
          <a:prstGeom prst="ellipse">
            <a:avLst/>
          </a:prstGeom>
          <a:ln w="57150">
            <a:solidFill>
              <a:schemeClr val="accent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C2E089F-A5DA-4A39-14A9-5CA304C2F336}"/>
              </a:ext>
            </a:extLst>
          </p:cNvPr>
          <p:cNvSpPr/>
          <p:nvPr userDrawn="1"/>
        </p:nvSpPr>
        <p:spPr>
          <a:xfrm>
            <a:off x="6493616" y="2516904"/>
            <a:ext cx="1964267" cy="1964267"/>
          </a:xfrm>
          <a:prstGeom prst="ellipse">
            <a:avLst/>
          </a:prstGeom>
          <a:ln w="57150">
            <a:solidFill>
              <a:schemeClr val="accent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FF3644B-5DE6-1CE5-B8D3-C15A0B2EC92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65075" y="2531030"/>
            <a:ext cx="1897039" cy="1914475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B7CEEA9E-9D3F-C3E8-7EB8-D42B05935D3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93616" y="2548793"/>
            <a:ext cx="1897039" cy="1914475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DC293E02-75D1-5AFE-5288-6EA2D4ABC6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8602" y="4782455"/>
            <a:ext cx="3007579" cy="359996"/>
          </a:xfrm>
        </p:spPr>
        <p:txBody>
          <a:bodyPr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>
              <a:defRPr sz="1800" b="1">
                <a:solidFill>
                  <a:schemeClr val="bg1"/>
                </a:solidFill>
                <a:latin typeface="+mj-lt"/>
              </a:defRPr>
            </a:lvl2pPr>
            <a:lvl3pPr>
              <a:defRPr sz="1800" b="1">
                <a:solidFill>
                  <a:schemeClr val="bg1"/>
                </a:solidFill>
                <a:latin typeface="+mj-lt"/>
              </a:defRPr>
            </a:lvl3pPr>
            <a:lvl4pPr>
              <a:defRPr sz="1800" b="1">
                <a:solidFill>
                  <a:schemeClr val="bg1"/>
                </a:solidFill>
                <a:latin typeface="+mj-lt"/>
              </a:defRPr>
            </a:lvl4pPr>
            <a:lvl5pPr>
              <a:defRPr sz="18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FCC922C0-1305-AC3A-4373-1116EFB178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18602" y="5221580"/>
            <a:ext cx="3007579" cy="359996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 sz="1800">
                <a:solidFill>
                  <a:schemeClr val="bg1"/>
                </a:solidFill>
                <a:latin typeface="+mj-lt"/>
              </a:defRPr>
            </a:lvl2pPr>
            <a:lvl3pPr>
              <a:defRPr sz="1800">
                <a:solidFill>
                  <a:schemeClr val="bg1"/>
                </a:solidFill>
                <a:latin typeface="+mj-lt"/>
              </a:defRPr>
            </a:lvl3pPr>
            <a:lvl4pPr>
              <a:defRPr sz="1800">
                <a:solidFill>
                  <a:schemeClr val="bg1"/>
                </a:solidFill>
                <a:latin typeface="+mj-lt"/>
              </a:defRPr>
            </a:lvl4pPr>
            <a:lvl5pPr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1CB527BF-DDE4-90FF-470F-07A1E909D08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18601" y="5581576"/>
            <a:ext cx="3007579" cy="41939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 sz="1800">
                <a:solidFill>
                  <a:schemeClr val="bg1"/>
                </a:solidFill>
                <a:latin typeface="+mj-lt"/>
              </a:defRPr>
            </a:lvl2pPr>
            <a:lvl3pPr>
              <a:defRPr sz="1800">
                <a:solidFill>
                  <a:schemeClr val="bg1"/>
                </a:solidFill>
                <a:latin typeface="+mj-lt"/>
              </a:defRPr>
            </a:lvl3pPr>
            <a:lvl4pPr>
              <a:defRPr sz="1800">
                <a:solidFill>
                  <a:schemeClr val="bg1"/>
                </a:solidFill>
                <a:latin typeface="+mj-lt"/>
              </a:defRPr>
            </a:lvl4pPr>
            <a:lvl5pPr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Organization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EF4AF260-5F02-BDB0-A2B8-BBE64629482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088423" y="4782455"/>
            <a:ext cx="3007579" cy="359996"/>
          </a:xfrm>
        </p:spPr>
        <p:txBody>
          <a:bodyPr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>
              <a:defRPr sz="1800" b="1">
                <a:solidFill>
                  <a:schemeClr val="bg1"/>
                </a:solidFill>
                <a:latin typeface="+mj-lt"/>
              </a:defRPr>
            </a:lvl2pPr>
            <a:lvl3pPr>
              <a:defRPr sz="1800" b="1">
                <a:solidFill>
                  <a:schemeClr val="bg1"/>
                </a:solidFill>
                <a:latin typeface="+mj-lt"/>
              </a:defRPr>
            </a:lvl3pPr>
            <a:lvl4pPr>
              <a:defRPr sz="1800" b="1">
                <a:solidFill>
                  <a:schemeClr val="bg1"/>
                </a:solidFill>
                <a:latin typeface="+mj-lt"/>
              </a:defRPr>
            </a:lvl4pPr>
            <a:lvl5pPr>
              <a:defRPr sz="18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A6126374-4819-EADA-D3AC-2442DDB505B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088423" y="5221580"/>
            <a:ext cx="3007579" cy="359996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 sz="1800">
                <a:solidFill>
                  <a:schemeClr val="bg1"/>
                </a:solidFill>
                <a:latin typeface="+mj-lt"/>
              </a:defRPr>
            </a:lvl2pPr>
            <a:lvl3pPr>
              <a:defRPr sz="1800">
                <a:solidFill>
                  <a:schemeClr val="bg1"/>
                </a:solidFill>
                <a:latin typeface="+mj-lt"/>
              </a:defRPr>
            </a:lvl3pPr>
            <a:lvl4pPr>
              <a:defRPr sz="1800">
                <a:solidFill>
                  <a:schemeClr val="bg1"/>
                </a:solidFill>
                <a:latin typeface="+mj-lt"/>
              </a:defRPr>
            </a:lvl4pPr>
            <a:lvl5pPr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5334D17C-E303-344E-E5DB-F9A9EB4CF79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088422" y="5581576"/>
            <a:ext cx="3007579" cy="41939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 sz="1800">
                <a:solidFill>
                  <a:schemeClr val="bg1"/>
                </a:solidFill>
                <a:latin typeface="+mj-lt"/>
              </a:defRPr>
            </a:lvl2pPr>
            <a:lvl3pPr>
              <a:defRPr sz="1800">
                <a:solidFill>
                  <a:schemeClr val="bg1"/>
                </a:solidFill>
                <a:latin typeface="+mj-lt"/>
              </a:defRPr>
            </a:lvl3pPr>
            <a:lvl4pPr>
              <a:defRPr sz="1800">
                <a:solidFill>
                  <a:schemeClr val="bg1"/>
                </a:solidFill>
                <a:latin typeface="+mj-lt"/>
              </a:defRPr>
            </a:lvl4pPr>
            <a:lvl5pPr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Organization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172E0EC-4DFD-4206-ABF8-0439C6C1620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" y="999293"/>
            <a:ext cx="12192000" cy="914400"/>
          </a:xfrm>
        </p:spPr>
        <p:txBody>
          <a:bodyPr/>
          <a:lstStyle>
            <a:lvl1pPr marL="0" indent="0" algn="ctr">
              <a:buNone/>
              <a:defRPr sz="44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Presenters</a:t>
            </a:r>
          </a:p>
        </p:txBody>
      </p:sp>
      <p:pic>
        <p:nvPicPr>
          <p:cNvPr id="3" name="Picture 2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66D30495-B23B-C3C1-0343-D4A5837EAD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0698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eo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0158CB-0649-6280-D678-19E64B2E5DF3}"/>
              </a:ext>
            </a:extLst>
          </p:cNvPr>
          <p:cNvSpPr>
            <a:spLocks/>
          </p:cNvSpPr>
          <p:nvPr userDrawn="1"/>
        </p:nvSpPr>
        <p:spPr>
          <a:xfrm>
            <a:off x="-1954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304FA78-FB34-6DBE-50A1-AC1EE0DDF1CA}"/>
              </a:ext>
            </a:extLst>
          </p:cNvPr>
          <p:cNvSpPr/>
          <p:nvPr userDrawn="1"/>
        </p:nvSpPr>
        <p:spPr>
          <a:xfrm>
            <a:off x="2421468" y="2494984"/>
            <a:ext cx="1964267" cy="1964267"/>
          </a:xfrm>
          <a:prstGeom prst="ellipse">
            <a:avLst/>
          </a:prstGeom>
          <a:ln w="57150">
            <a:solidFill>
              <a:schemeClr val="accent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C2E089F-A5DA-4A39-14A9-5CA304C2F336}"/>
              </a:ext>
            </a:extLst>
          </p:cNvPr>
          <p:cNvSpPr/>
          <p:nvPr userDrawn="1"/>
        </p:nvSpPr>
        <p:spPr>
          <a:xfrm>
            <a:off x="5181599" y="2506135"/>
            <a:ext cx="1964267" cy="1964267"/>
          </a:xfrm>
          <a:prstGeom prst="ellipse">
            <a:avLst/>
          </a:prstGeom>
          <a:ln w="57150">
            <a:solidFill>
              <a:schemeClr val="accent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FD3CE71-773A-D317-57AB-36AE33930AA0}"/>
              </a:ext>
            </a:extLst>
          </p:cNvPr>
          <p:cNvSpPr/>
          <p:nvPr userDrawn="1"/>
        </p:nvSpPr>
        <p:spPr>
          <a:xfrm>
            <a:off x="7806265" y="2506134"/>
            <a:ext cx="1964267" cy="1964267"/>
          </a:xfrm>
          <a:prstGeom prst="ellipse">
            <a:avLst/>
          </a:prstGeom>
          <a:ln w="57150">
            <a:solidFill>
              <a:schemeClr val="accent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FF3644B-5DE6-1CE5-B8D3-C15A0B2EC92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455083" y="2525288"/>
            <a:ext cx="1897039" cy="1914475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B7CEEA9E-9D3F-C3E8-7EB8-D42B05935D3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215212" y="2531028"/>
            <a:ext cx="1897039" cy="1914475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4F232630-A0B6-6FEA-0517-A3FFBF9229D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39878" y="2531027"/>
            <a:ext cx="1897039" cy="1914475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D698F04F-B0CF-E288-391E-9B86136B9E9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997184" y="4781672"/>
            <a:ext cx="2730458" cy="359996"/>
          </a:xfrm>
        </p:spPr>
        <p:txBody>
          <a:bodyPr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>
              <a:defRPr sz="1800" b="1">
                <a:solidFill>
                  <a:schemeClr val="bg1"/>
                </a:solidFill>
                <a:latin typeface="+mj-lt"/>
              </a:defRPr>
            </a:lvl2pPr>
            <a:lvl3pPr>
              <a:defRPr sz="1800" b="1">
                <a:solidFill>
                  <a:schemeClr val="bg1"/>
                </a:solidFill>
                <a:latin typeface="+mj-lt"/>
              </a:defRPr>
            </a:lvl3pPr>
            <a:lvl4pPr>
              <a:defRPr sz="1800" b="1">
                <a:solidFill>
                  <a:schemeClr val="bg1"/>
                </a:solidFill>
                <a:latin typeface="+mj-lt"/>
              </a:defRPr>
            </a:lvl4pPr>
            <a:lvl5pPr>
              <a:defRPr sz="18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3475638D-744A-CD1C-AA22-6B9B8417C61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997184" y="5220797"/>
            <a:ext cx="2730458" cy="359996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 sz="1800">
                <a:solidFill>
                  <a:schemeClr val="bg1"/>
                </a:solidFill>
                <a:latin typeface="+mj-lt"/>
              </a:defRPr>
            </a:lvl2pPr>
            <a:lvl3pPr>
              <a:defRPr sz="1800">
                <a:solidFill>
                  <a:schemeClr val="bg1"/>
                </a:solidFill>
                <a:latin typeface="+mj-lt"/>
              </a:defRPr>
            </a:lvl3pPr>
            <a:lvl4pPr>
              <a:defRPr sz="1800">
                <a:solidFill>
                  <a:schemeClr val="bg1"/>
                </a:solidFill>
                <a:latin typeface="+mj-lt"/>
              </a:defRPr>
            </a:lvl4pPr>
            <a:lvl5pPr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97636EC4-646E-2315-BAF7-138F4D55162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997183" y="5580793"/>
            <a:ext cx="2730458" cy="41939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 sz="1800">
                <a:solidFill>
                  <a:schemeClr val="bg1"/>
                </a:solidFill>
                <a:latin typeface="+mj-lt"/>
              </a:defRPr>
            </a:lvl2pPr>
            <a:lvl3pPr>
              <a:defRPr sz="1800">
                <a:solidFill>
                  <a:schemeClr val="bg1"/>
                </a:solidFill>
                <a:latin typeface="+mj-lt"/>
              </a:defRPr>
            </a:lvl3pPr>
            <a:lvl4pPr>
              <a:defRPr sz="1800">
                <a:solidFill>
                  <a:schemeClr val="bg1"/>
                </a:solidFill>
                <a:latin typeface="+mj-lt"/>
              </a:defRPr>
            </a:lvl4pPr>
            <a:lvl5pPr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Organization</a:t>
            </a:r>
          </a:p>
        </p:txBody>
      </p:sp>
      <p:sp>
        <p:nvSpPr>
          <p:cNvPr id="34" name="Text Placeholder 12">
            <a:extLst>
              <a:ext uri="{FF2B5EF4-FFF2-40B4-BE49-F238E27FC236}">
                <a16:creationId xmlns:a16="http://schemas.microsoft.com/office/drawing/2014/main" id="{47418CC1-08C3-0158-FFF8-925A922091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799774" y="4781672"/>
            <a:ext cx="2730458" cy="359996"/>
          </a:xfrm>
        </p:spPr>
        <p:txBody>
          <a:bodyPr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>
              <a:defRPr sz="1800" b="1">
                <a:solidFill>
                  <a:schemeClr val="bg1"/>
                </a:solidFill>
                <a:latin typeface="+mj-lt"/>
              </a:defRPr>
            </a:lvl2pPr>
            <a:lvl3pPr>
              <a:defRPr sz="1800" b="1">
                <a:solidFill>
                  <a:schemeClr val="bg1"/>
                </a:solidFill>
                <a:latin typeface="+mj-lt"/>
              </a:defRPr>
            </a:lvl3pPr>
            <a:lvl4pPr>
              <a:defRPr sz="1800" b="1">
                <a:solidFill>
                  <a:schemeClr val="bg1"/>
                </a:solidFill>
                <a:latin typeface="+mj-lt"/>
              </a:defRPr>
            </a:lvl4pPr>
            <a:lvl5pPr>
              <a:defRPr sz="18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35" name="Text Placeholder 14">
            <a:extLst>
              <a:ext uri="{FF2B5EF4-FFF2-40B4-BE49-F238E27FC236}">
                <a16:creationId xmlns:a16="http://schemas.microsoft.com/office/drawing/2014/main" id="{C039ACBA-9B39-A4F8-B3C2-56D0A640823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9774" y="5220797"/>
            <a:ext cx="2730458" cy="359996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 sz="1800">
                <a:solidFill>
                  <a:schemeClr val="bg1"/>
                </a:solidFill>
                <a:latin typeface="+mj-lt"/>
              </a:defRPr>
            </a:lvl2pPr>
            <a:lvl3pPr>
              <a:defRPr sz="1800">
                <a:solidFill>
                  <a:schemeClr val="bg1"/>
                </a:solidFill>
                <a:latin typeface="+mj-lt"/>
              </a:defRPr>
            </a:lvl3pPr>
            <a:lvl4pPr>
              <a:defRPr sz="1800">
                <a:solidFill>
                  <a:schemeClr val="bg1"/>
                </a:solidFill>
                <a:latin typeface="+mj-lt"/>
              </a:defRPr>
            </a:lvl4pPr>
            <a:lvl5pPr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6" name="Text Placeholder 14">
            <a:extLst>
              <a:ext uri="{FF2B5EF4-FFF2-40B4-BE49-F238E27FC236}">
                <a16:creationId xmlns:a16="http://schemas.microsoft.com/office/drawing/2014/main" id="{D6F6D55B-6863-44CB-F485-FCAA1B22321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99773" y="5580793"/>
            <a:ext cx="2730458" cy="41939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 sz="1800">
                <a:solidFill>
                  <a:schemeClr val="bg1"/>
                </a:solidFill>
                <a:latin typeface="+mj-lt"/>
              </a:defRPr>
            </a:lvl2pPr>
            <a:lvl3pPr>
              <a:defRPr sz="1800">
                <a:solidFill>
                  <a:schemeClr val="bg1"/>
                </a:solidFill>
                <a:latin typeface="+mj-lt"/>
              </a:defRPr>
            </a:lvl3pPr>
            <a:lvl4pPr>
              <a:defRPr sz="1800">
                <a:solidFill>
                  <a:schemeClr val="bg1"/>
                </a:solidFill>
                <a:latin typeface="+mj-lt"/>
              </a:defRPr>
            </a:lvl4pPr>
            <a:lvl5pPr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Organization</a:t>
            </a:r>
          </a:p>
        </p:txBody>
      </p:sp>
      <p:sp>
        <p:nvSpPr>
          <p:cNvPr id="37" name="Text Placeholder 12">
            <a:extLst>
              <a:ext uri="{FF2B5EF4-FFF2-40B4-BE49-F238E27FC236}">
                <a16:creationId xmlns:a16="http://schemas.microsoft.com/office/drawing/2014/main" id="{7D410B5A-0C2C-9306-60E1-1ED5FDCB5F2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602363" y="4781672"/>
            <a:ext cx="2730458" cy="359996"/>
          </a:xfrm>
        </p:spPr>
        <p:txBody>
          <a:bodyPr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>
              <a:defRPr sz="1800" b="1">
                <a:solidFill>
                  <a:schemeClr val="bg1"/>
                </a:solidFill>
                <a:latin typeface="+mj-lt"/>
              </a:defRPr>
            </a:lvl2pPr>
            <a:lvl3pPr>
              <a:defRPr sz="1800" b="1">
                <a:solidFill>
                  <a:schemeClr val="bg1"/>
                </a:solidFill>
                <a:latin typeface="+mj-lt"/>
              </a:defRPr>
            </a:lvl3pPr>
            <a:lvl4pPr>
              <a:defRPr sz="1800" b="1">
                <a:solidFill>
                  <a:schemeClr val="bg1"/>
                </a:solidFill>
                <a:latin typeface="+mj-lt"/>
              </a:defRPr>
            </a:lvl4pPr>
            <a:lvl5pPr>
              <a:defRPr sz="18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38" name="Text Placeholder 14">
            <a:extLst>
              <a:ext uri="{FF2B5EF4-FFF2-40B4-BE49-F238E27FC236}">
                <a16:creationId xmlns:a16="http://schemas.microsoft.com/office/drawing/2014/main" id="{48FB2669-914A-2E24-3062-E03775891C3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602363" y="5220797"/>
            <a:ext cx="2730458" cy="359996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 sz="1800">
                <a:solidFill>
                  <a:schemeClr val="bg1"/>
                </a:solidFill>
                <a:latin typeface="+mj-lt"/>
              </a:defRPr>
            </a:lvl2pPr>
            <a:lvl3pPr>
              <a:defRPr sz="1800">
                <a:solidFill>
                  <a:schemeClr val="bg1"/>
                </a:solidFill>
                <a:latin typeface="+mj-lt"/>
              </a:defRPr>
            </a:lvl3pPr>
            <a:lvl4pPr>
              <a:defRPr sz="1800">
                <a:solidFill>
                  <a:schemeClr val="bg1"/>
                </a:solidFill>
                <a:latin typeface="+mj-lt"/>
              </a:defRPr>
            </a:lvl4pPr>
            <a:lvl5pPr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9" name="Text Placeholder 14">
            <a:extLst>
              <a:ext uri="{FF2B5EF4-FFF2-40B4-BE49-F238E27FC236}">
                <a16:creationId xmlns:a16="http://schemas.microsoft.com/office/drawing/2014/main" id="{AB57C62F-2869-A7FB-83C8-63D246DC957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602362" y="5580793"/>
            <a:ext cx="2730458" cy="41939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 sz="1800">
                <a:solidFill>
                  <a:schemeClr val="bg1"/>
                </a:solidFill>
                <a:latin typeface="+mj-lt"/>
              </a:defRPr>
            </a:lvl2pPr>
            <a:lvl3pPr>
              <a:defRPr sz="1800">
                <a:solidFill>
                  <a:schemeClr val="bg1"/>
                </a:solidFill>
                <a:latin typeface="+mj-lt"/>
              </a:defRPr>
            </a:lvl3pPr>
            <a:lvl4pPr>
              <a:defRPr sz="1800">
                <a:solidFill>
                  <a:schemeClr val="bg1"/>
                </a:solidFill>
                <a:latin typeface="+mj-lt"/>
              </a:defRPr>
            </a:lvl4pPr>
            <a:lvl5pPr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Organization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9DBC4915-D968-AF4D-E6E5-877FE8B591F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" y="999293"/>
            <a:ext cx="12192000" cy="914400"/>
          </a:xfrm>
        </p:spPr>
        <p:txBody>
          <a:bodyPr/>
          <a:lstStyle>
            <a:lvl1pPr marL="0" indent="0" algn="ctr">
              <a:buNone/>
              <a:defRPr sz="44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Presenters</a:t>
            </a:r>
          </a:p>
        </p:txBody>
      </p:sp>
      <p:pic>
        <p:nvPicPr>
          <p:cNvPr id="9" name="Picture 8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5015B7AB-1916-0E89-7CB5-05B9A2E9B9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1454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Info 3 people or 1 per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0158CB-0649-6280-D678-19E64B2E5DF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CA9BDBC0-3622-05CE-CB71-A4054C9F7BC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94100" y="3174292"/>
            <a:ext cx="3007579" cy="359996"/>
          </a:xfrm>
        </p:spPr>
        <p:txBody>
          <a:bodyPr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>
              <a:defRPr sz="1800" b="1">
                <a:solidFill>
                  <a:schemeClr val="bg1"/>
                </a:solidFill>
                <a:latin typeface="+mj-lt"/>
              </a:defRPr>
            </a:lvl2pPr>
            <a:lvl3pPr>
              <a:defRPr sz="1800" b="1">
                <a:solidFill>
                  <a:schemeClr val="bg1"/>
                </a:solidFill>
                <a:latin typeface="+mj-lt"/>
              </a:defRPr>
            </a:lvl3pPr>
            <a:lvl4pPr>
              <a:defRPr sz="1800" b="1">
                <a:solidFill>
                  <a:schemeClr val="bg1"/>
                </a:solidFill>
                <a:latin typeface="+mj-lt"/>
              </a:defRPr>
            </a:lvl4pPr>
            <a:lvl5pPr>
              <a:defRPr sz="18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4C393E58-34C4-F04A-D599-B85214E1B6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94100" y="3613417"/>
            <a:ext cx="3007579" cy="359996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 sz="1800">
                <a:solidFill>
                  <a:schemeClr val="bg1"/>
                </a:solidFill>
                <a:latin typeface="+mj-lt"/>
              </a:defRPr>
            </a:lvl2pPr>
            <a:lvl3pPr>
              <a:defRPr sz="1800">
                <a:solidFill>
                  <a:schemeClr val="bg1"/>
                </a:solidFill>
                <a:latin typeface="+mj-lt"/>
              </a:defRPr>
            </a:lvl3pPr>
            <a:lvl4pPr>
              <a:defRPr sz="1800">
                <a:solidFill>
                  <a:schemeClr val="bg1"/>
                </a:solidFill>
                <a:latin typeface="+mj-lt"/>
              </a:defRPr>
            </a:lvl4pPr>
            <a:lvl5pPr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9CDC1B86-FA4D-97E4-102C-860BF381018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94099" y="3973413"/>
            <a:ext cx="3007579" cy="41939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 sz="1800">
                <a:solidFill>
                  <a:schemeClr val="bg1"/>
                </a:solidFill>
                <a:latin typeface="+mj-lt"/>
              </a:defRPr>
            </a:lvl2pPr>
            <a:lvl3pPr>
              <a:defRPr sz="1800">
                <a:solidFill>
                  <a:schemeClr val="bg1"/>
                </a:solidFill>
                <a:latin typeface="+mj-lt"/>
              </a:defRPr>
            </a:lvl3pPr>
            <a:lvl4pPr>
              <a:defRPr sz="1800">
                <a:solidFill>
                  <a:schemeClr val="bg1"/>
                </a:solidFill>
                <a:latin typeface="+mj-lt"/>
              </a:defRPr>
            </a:lvl4pPr>
            <a:lvl5pPr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Organization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2737FFEA-9ABF-9D47-9303-99EEEDF56C5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594098" y="4415135"/>
            <a:ext cx="3007579" cy="551207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 sz="1800">
                <a:solidFill>
                  <a:schemeClr val="bg1"/>
                </a:solidFill>
                <a:latin typeface="+mj-lt"/>
              </a:defRPr>
            </a:lvl2pPr>
            <a:lvl3pPr>
              <a:defRPr sz="1800">
                <a:solidFill>
                  <a:schemeClr val="bg1"/>
                </a:solidFill>
                <a:latin typeface="+mj-lt"/>
              </a:defRPr>
            </a:lvl3pPr>
            <a:lvl4pPr>
              <a:defRPr sz="1800">
                <a:solidFill>
                  <a:schemeClr val="bg1"/>
                </a:solidFill>
                <a:latin typeface="+mj-lt"/>
              </a:defRPr>
            </a:lvl4pPr>
            <a:lvl5pPr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Email@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5518133-20F3-6738-9C0A-30E99B4215FC}"/>
              </a:ext>
            </a:extLst>
          </p:cNvPr>
          <p:cNvSpPr txBox="1"/>
          <p:nvPr userDrawn="1"/>
        </p:nvSpPr>
        <p:spPr>
          <a:xfrm>
            <a:off x="1560144" y="1166294"/>
            <a:ext cx="90717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  <a:latin typeface="+mj-lt"/>
              </a:rPr>
              <a:t>Contact</a:t>
            </a:r>
          </a:p>
        </p:txBody>
      </p:sp>
      <p:pic>
        <p:nvPicPr>
          <p:cNvPr id="3" name="Picture 2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01C0AE30-255A-5876-9983-CF17586376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8957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info 2 peo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0158CB-0649-6280-D678-19E64B2E5DF3}"/>
              </a:ext>
            </a:extLst>
          </p:cNvPr>
          <p:cNvSpPr/>
          <p:nvPr userDrawn="1"/>
        </p:nvSpPr>
        <p:spPr>
          <a:xfrm>
            <a:off x="-2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17CD9CCC-2D9D-DCA4-0DE9-8759B044FAA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18600" y="3163575"/>
            <a:ext cx="3007579" cy="359996"/>
          </a:xfrm>
        </p:spPr>
        <p:txBody>
          <a:bodyPr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>
              <a:defRPr sz="1800" b="1">
                <a:solidFill>
                  <a:schemeClr val="bg1"/>
                </a:solidFill>
                <a:latin typeface="+mj-lt"/>
              </a:defRPr>
            </a:lvl2pPr>
            <a:lvl3pPr>
              <a:defRPr sz="1800" b="1">
                <a:solidFill>
                  <a:schemeClr val="bg1"/>
                </a:solidFill>
                <a:latin typeface="+mj-lt"/>
              </a:defRPr>
            </a:lvl3pPr>
            <a:lvl4pPr>
              <a:defRPr sz="1800" b="1">
                <a:solidFill>
                  <a:schemeClr val="bg1"/>
                </a:solidFill>
                <a:latin typeface="+mj-lt"/>
              </a:defRPr>
            </a:lvl4pPr>
            <a:lvl5pPr>
              <a:defRPr sz="18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66721C1F-8764-D819-A70B-F59BB971996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18600" y="3602700"/>
            <a:ext cx="3007579" cy="359996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 sz="1800">
                <a:solidFill>
                  <a:schemeClr val="bg1"/>
                </a:solidFill>
                <a:latin typeface="+mj-lt"/>
              </a:defRPr>
            </a:lvl2pPr>
            <a:lvl3pPr>
              <a:defRPr sz="1800">
                <a:solidFill>
                  <a:schemeClr val="bg1"/>
                </a:solidFill>
                <a:latin typeface="+mj-lt"/>
              </a:defRPr>
            </a:lvl3pPr>
            <a:lvl4pPr>
              <a:defRPr sz="1800">
                <a:solidFill>
                  <a:schemeClr val="bg1"/>
                </a:solidFill>
                <a:latin typeface="+mj-lt"/>
              </a:defRPr>
            </a:lvl4pPr>
            <a:lvl5pPr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ADE6FAFD-130B-4F13-47C5-CEB5060B3A2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18599" y="3962696"/>
            <a:ext cx="3007579" cy="41939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 sz="1800">
                <a:solidFill>
                  <a:schemeClr val="bg1"/>
                </a:solidFill>
                <a:latin typeface="+mj-lt"/>
              </a:defRPr>
            </a:lvl2pPr>
            <a:lvl3pPr>
              <a:defRPr sz="1800">
                <a:solidFill>
                  <a:schemeClr val="bg1"/>
                </a:solidFill>
                <a:latin typeface="+mj-lt"/>
              </a:defRPr>
            </a:lvl3pPr>
            <a:lvl4pPr>
              <a:defRPr sz="1800">
                <a:solidFill>
                  <a:schemeClr val="bg1"/>
                </a:solidFill>
                <a:latin typeface="+mj-lt"/>
              </a:defRPr>
            </a:lvl4pPr>
            <a:lvl5pPr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Organization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B4E96AE9-20AA-FAF6-C262-1BBA888E48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18598" y="4404418"/>
            <a:ext cx="3007579" cy="551207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 sz="1800">
                <a:solidFill>
                  <a:schemeClr val="bg1"/>
                </a:solidFill>
                <a:latin typeface="+mj-lt"/>
              </a:defRPr>
            </a:lvl2pPr>
            <a:lvl3pPr>
              <a:defRPr sz="1800">
                <a:solidFill>
                  <a:schemeClr val="bg1"/>
                </a:solidFill>
                <a:latin typeface="+mj-lt"/>
              </a:defRPr>
            </a:lvl3pPr>
            <a:lvl4pPr>
              <a:defRPr sz="1800">
                <a:solidFill>
                  <a:schemeClr val="bg1"/>
                </a:solidFill>
                <a:latin typeface="+mj-lt"/>
              </a:defRPr>
            </a:lvl4pPr>
            <a:lvl5pPr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Email@</a:t>
            </a:r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CA9BDBC0-3622-05CE-CB71-A4054C9F7BC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088421" y="3163575"/>
            <a:ext cx="3007579" cy="359996"/>
          </a:xfrm>
        </p:spPr>
        <p:txBody>
          <a:bodyPr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>
              <a:defRPr sz="1800" b="1">
                <a:solidFill>
                  <a:schemeClr val="bg1"/>
                </a:solidFill>
                <a:latin typeface="+mj-lt"/>
              </a:defRPr>
            </a:lvl2pPr>
            <a:lvl3pPr>
              <a:defRPr sz="1800" b="1">
                <a:solidFill>
                  <a:schemeClr val="bg1"/>
                </a:solidFill>
                <a:latin typeface="+mj-lt"/>
              </a:defRPr>
            </a:lvl3pPr>
            <a:lvl4pPr>
              <a:defRPr sz="1800" b="1">
                <a:solidFill>
                  <a:schemeClr val="bg1"/>
                </a:solidFill>
                <a:latin typeface="+mj-lt"/>
              </a:defRPr>
            </a:lvl4pPr>
            <a:lvl5pPr>
              <a:defRPr sz="18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4C393E58-34C4-F04A-D599-B85214E1B6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088421" y="3602700"/>
            <a:ext cx="3007579" cy="359996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 sz="1800">
                <a:solidFill>
                  <a:schemeClr val="bg1"/>
                </a:solidFill>
                <a:latin typeface="+mj-lt"/>
              </a:defRPr>
            </a:lvl2pPr>
            <a:lvl3pPr>
              <a:defRPr sz="1800">
                <a:solidFill>
                  <a:schemeClr val="bg1"/>
                </a:solidFill>
                <a:latin typeface="+mj-lt"/>
              </a:defRPr>
            </a:lvl3pPr>
            <a:lvl4pPr>
              <a:defRPr sz="1800">
                <a:solidFill>
                  <a:schemeClr val="bg1"/>
                </a:solidFill>
                <a:latin typeface="+mj-lt"/>
              </a:defRPr>
            </a:lvl4pPr>
            <a:lvl5pPr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9CDC1B86-FA4D-97E4-102C-860BF381018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088420" y="3962696"/>
            <a:ext cx="3007579" cy="41939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 sz="1800">
                <a:solidFill>
                  <a:schemeClr val="bg1"/>
                </a:solidFill>
                <a:latin typeface="+mj-lt"/>
              </a:defRPr>
            </a:lvl2pPr>
            <a:lvl3pPr>
              <a:defRPr sz="1800">
                <a:solidFill>
                  <a:schemeClr val="bg1"/>
                </a:solidFill>
                <a:latin typeface="+mj-lt"/>
              </a:defRPr>
            </a:lvl3pPr>
            <a:lvl4pPr>
              <a:defRPr sz="1800">
                <a:solidFill>
                  <a:schemeClr val="bg1"/>
                </a:solidFill>
                <a:latin typeface="+mj-lt"/>
              </a:defRPr>
            </a:lvl4pPr>
            <a:lvl5pPr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Organization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2737FFEA-9ABF-9D47-9303-99EEEDF56C5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088419" y="4404418"/>
            <a:ext cx="3007579" cy="551207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 sz="1800">
                <a:solidFill>
                  <a:schemeClr val="bg1"/>
                </a:solidFill>
                <a:latin typeface="+mj-lt"/>
              </a:defRPr>
            </a:lvl2pPr>
            <a:lvl3pPr>
              <a:defRPr sz="1800">
                <a:solidFill>
                  <a:schemeClr val="bg1"/>
                </a:solidFill>
                <a:latin typeface="+mj-lt"/>
              </a:defRPr>
            </a:lvl3pPr>
            <a:lvl4pPr>
              <a:defRPr sz="1800">
                <a:solidFill>
                  <a:schemeClr val="bg1"/>
                </a:solidFill>
                <a:latin typeface="+mj-lt"/>
              </a:defRPr>
            </a:lvl4pPr>
            <a:lvl5pPr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Email@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5518133-20F3-6738-9C0A-30E99B4215FC}"/>
              </a:ext>
            </a:extLst>
          </p:cNvPr>
          <p:cNvSpPr txBox="1"/>
          <p:nvPr userDrawn="1"/>
        </p:nvSpPr>
        <p:spPr>
          <a:xfrm>
            <a:off x="1560144" y="1166294"/>
            <a:ext cx="90717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  <a:latin typeface="+mj-lt"/>
              </a:rPr>
              <a:t>Contact</a:t>
            </a:r>
          </a:p>
        </p:txBody>
      </p:sp>
      <p:pic>
        <p:nvPicPr>
          <p:cNvPr id="3" name="Picture 2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8F3A7465-4DCD-453D-74A1-0564AF9F94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27720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act Info 3 people or 1 per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0158CB-0649-6280-D678-19E64B2E5DF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ABFE175-15F9-316D-7A86-5E48EF6708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60146" y="3174292"/>
            <a:ext cx="3007579" cy="359996"/>
          </a:xfrm>
        </p:spPr>
        <p:txBody>
          <a:bodyPr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>
              <a:defRPr sz="1800" b="1">
                <a:solidFill>
                  <a:schemeClr val="bg1"/>
                </a:solidFill>
                <a:latin typeface="+mj-lt"/>
              </a:defRPr>
            </a:lvl2pPr>
            <a:lvl3pPr>
              <a:defRPr sz="1800" b="1">
                <a:solidFill>
                  <a:schemeClr val="bg1"/>
                </a:solidFill>
                <a:latin typeface="+mj-lt"/>
              </a:defRPr>
            </a:lvl3pPr>
            <a:lvl4pPr>
              <a:defRPr sz="1800" b="1">
                <a:solidFill>
                  <a:schemeClr val="bg1"/>
                </a:solidFill>
                <a:latin typeface="+mj-lt"/>
              </a:defRPr>
            </a:lvl4pPr>
            <a:lvl5pPr>
              <a:defRPr sz="18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611C768-9B83-34EF-35F5-4292ACC489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60146" y="3613417"/>
            <a:ext cx="3007579" cy="359996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 sz="1800">
                <a:solidFill>
                  <a:schemeClr val="bg1"/>
                </a:solidFill>
                <a:latin typeface="+mj-lt"/>
              </a:defRPr>
            </a:lvl2pPr>
            <a:lvl3pPr>
              <a:defRPr sz="1800">
                <a:solidFill>
                  <a:schemeClr val="bg1"/>
                </a:solidFill>
                <a:latin typeface="+mj-lt"/>
              </a:defRPr>
            </a:lvl3pPr>
            <a:lvl4pPr>
              <a:defRPr sz="1800">
                <a:solidFill>
                  <a:schemeClr val="bg1"/>
                </a:solidFill>
                <a:latin typeface="+mj-lt"/>
              </a:defRPr>
            </a:lvl4pPr>
            <a:lvl5pPr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8D8E0790-B42F-2ED1-782F-06524BA83C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0145" y="3973413"/>
            <a:ext cx="3007579" cy="41939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 sz="1800">
                <a:solidFill>
                  <a:schemeClr val="bg1"/>
                </a:solidFill>
                <a:latin typeface="+mj-lt"/>
              </a:defRPr>
            </a:lvl2pPr>
            <a:lvl3pPr>
              <a:defRPr sz="1800">
                <a:solidFill>
                  <a:schemeClr val="bg1"/>
                </a:solidFill>
                <a:latin typeface="+mj-lt"/>
              </a:defRPr>
            </a:lvl3pPr>
            <a:lvl4pPr>
              <a:defRPr sz="1800">
                <a:solidFill>
                  <a:schemeClr val="bg1"/>
                </a:solidFill>
                <a:latin typeface="+mj-lt"/>
              </a:defRPr>
            </a:lvl4pPr>
            <a:lvl5pPr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Organization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DCBB7959-A526-C776-E70C-CD7C3EABC75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60144" y="4415135"/>
            <a:ext cx="3007579" cy="551207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 sz="1800">
                <a:solidFill>
                  <a:schemeClr val="bg1"/>
                </a:solidFill>
                <a:latin typeface="+mj-lt"/>
              </a:defRPr>
            </a:lvl2pPr>
            <a:lvl3pPr>
              <a:defRPr sz="1800">
                <a:solidFill>
                  <a:schemeClr val="bg1"/>
                </a:solidFill>
                <a:latin typeface="+mj-lt"/>
              </a:defRPr>
            </a:lvl3pPr>
            <a:lvl4pPr>
              <a:defRPr sz="1800">
                <a:solidFill>
                  <a:schemeClr val="bg1"/>
                </a:solidFill>
                <a:latin typeface="+mj-lt"/>
              </a:defRPr>
            </a:lvl4pPr>
            <a:lvl5pPr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Email@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17CD9CCC-2D9D-DCA4-0DE9-8759B044FAA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24279" y="3174292"/>
            <a:ext cx="3007579" cy="359996"/>
          </a:xfrm>
        </p:spPr>
        <p:txBody>
          <a:bodyPr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>
              <a:defRPr sz="1800" b="1">
                <a:solidFill>
                  <a:schemeClr val="bg1"/>
                </a:solidFill>
                <a:latin typeface="+mj-lt"/>
              </a:defRPr>
            </a:lvl2pPr>
            <a:lvl3pPr>
              <a:defRPr sz="1800" b="1">
                <a:solidFill>
                  <a:schemeClr val="bg1"/>
                </a:solidFill>
                <a:latin typeface="+mj-lt"/>
              </a:defRPr>
            </a:lvl3pPr>
            <a:lvl4pPr>
              <a:defRPr sz="1800" b="1">
                <a:solidFill>
                  <a:schemeClr val="bg1"/>
                </a:solidFill>
                <a:latin typeface="+mj-lt"/>
              </a:defRPr>
            </a:lvl4pPr>
            <a:lvl5pPr>
              <a:defRPr sz="18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66721C1F-8764-D819-A70B-F59BB971996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24279" y="3613417"/>
            <a:ext cx="3007579" cy="359996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 sz="1800">
                <a:solidFill>
                  <a:schemeClr val="bg1"/>
                </a:solidFill>
                <a:latin typeface="+mj-lt"/>
              </a:defRPr>
            </a:lvl2pPr>
            <a:lvl3pPr>
              <a:defRPr sz="1800">
                <a:solidFill>
                  <a:schemeClr val="bg1"/>
                </a:solidFill>
                <a:latin typeface="+mj-lt"/>
              </a:defRPr>
            </a:lvl3pPr>
            <a:lvl4pPr>
              <a:defRPr sz="1800">
                <a:solidFill>
                  <a:schemeClr val="bg1"/>
                </a:solidFill>
                <a:latin typeface="+mj-lt"/>
              </a:defRPr>
            </a:lvl4pPr>
            <a:lvl5pPr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ADE6FAFD-130B-4F13-47C5-CEB5060B3A2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24278" y="3973413"/>
            <a:ext cx="3007579" cy="41939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 sz="1800">
                <a:solidFill>
                  <a:schemeClr val="bg1"/>
                </a:solidFill>
                <a:latin typeface="+mj-lt"/>
              </a:defRPr>
            </a:lvl2pPr>
            <a:lvl3pPr>
              <a:defRPr sz="1800">
                <a:solidFill>
                  <a:schemeClr val="bg1"/>
                </a:solidFill>
                <a:latin typeface="+mj-lt"/>
              </a:defRPr>
            </a:lvl3pPr>
            <a:lvl4pPr>
              <a:defRPr sz="1800">
                <a:solidFill>
                  <a:schemeClr val="bg1"/>
                </a:solidFill>
                <a:latin typeface="+mj-lt"/>
              </a:defRPr>
            </a:lvl4pPr>
            <a:lvl5pPr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Organization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B4E96AE9-20AA-FAF6-C262-1BBA888E484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24277" y="4415135"/>
            <a:ext cx="3007579" cy="551207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 sz="1800">
                <a:solidFill>
                  <a:schemeClr val="bg1"/>
                </a:solidFill>
                <a:latin typeface="+mj-lt"/>
              </a:defRPr>
            </a:lvl2pPr>
            <a:lvl3pPr>
              <a:defRPr sz="1800">
                <a:solidFill>
                  <a:schemeClr val="bg1"/>
                </a:solidFill>
                <a:latin typeface="+mj-lt"/>
              </a:defRPr>
            </a:lvl3pPr>
            <a:lvl4pPr>
              <a:defRPr sz="1800">
                <a:solidFill>
                  <a:schemeClr val="bg1"/>
                </a:solidFill>
                <a:latin typeface="+mj-lt"/>
              </a:defRPr>
            </a:lvl4pPr>
            <a:lvl5pPr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Email@</a:t>
            </a:r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CA9BDBC0-3622-05CE-CB71-A4054C9F7BC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94100" y="3174292"/>
            <a:ext cx="3007579" cy="359996"/>
          </a:xfrm>
        </p:spPr>
        <p:txBody>
          <a:bodyPr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+mj-lt"/>
              </a:defRPr>
            </a:lvl1pPr>
            <a:lvl2pPr>
              <a:defRPr sz="1800" b="1">
                <a:solidFill>
                  <a:schemeClr val="bg1"/>
                </a:solidFill>
                <a:latin typeface="+mj-lt"/>
              </a:defRPr>
            </a:lvl2pPr>
            <a:lvl3pPr>
              <a:defRPr sz="1800" b="1">
                <a:solidFill>
                  <a:schemeClr val="bg1"/>
                </a:solidFill>
                <a:latin typeface="+mj-lt"/>
              </a:defRPr>
            </a:lvl3pPr>
            <a:lvl4pPr>
              <a:defRPr sz="1800" b="1">
                <a:solidFill>
                  <a:schemeClr val="bg1"/>
                </a:solidFill>
                <a:latin typeface="+mj-lt"/>
              </a:defRPr>
            </a:lvl4pPr>
            <a:lvl5pPr>
              <a:defRPr sz="1800" b="1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4C393E58-34C4-F04A-D599-B85214E1B6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94100" y="3613417"/>
            <a:ext cx="3007579" cy="359996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 sz="1800">
                <a:solidFill>
                  <a:schemeClr val="bg1"/>
                </a:solidFill>
                <a:latin typeface="+mj-lt"/>
              </a:defRPr>
            </a:lvl2pPr>
            <a:lvl3pPr>
              <a:defRPr sz="1800">
                <a:solidFill>
                  <a:schemeClr val="bg1"/>
                </a:solidFill>
                <a:latin typeface="+mj-lt"/>
              </a:defRPr>
            </a:lvl3pPr>
            <a:lvl4pPr>
              <a:defRPr sz="1800">
                <a:solidFill>
                  <a:schemeClr val="bg1"/>
                </a:solidFill>
                <a:latin typeface="+mj-lt"/>
              </a:defRPr>
            </a:lvl4pPr>
            <a:lvl5pPr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4" name="Text Placeholder 14">
            <a:extLst>
              <a:ext uri="{FF2B5EF4-FFF2-40B4-BE49-F238E27FC236}">
                <a16:creationId xmlns:a16="http://schemas.microsoft.com/office/drawing/2014/main" id="{9CDC1B86-FA4D-97E4-102C-860BF381018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94099" y="3973413"/>
            <a:ext cx="3007579" cy="419391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 sz="1800">
                <a:solidFill>
                  <a:schemeClr val="bg1"/>
                </a:solidFill>
                <a:latin typeface="+mj-lt"/>
              </a:defRPr>
            </a:lvl2pPr>
            <a:lvl3pPr>
              <a:defRPr sz="1800">
                <a:solidFill>
                  <a:schemeClr val="bg1"/>
                </a:solidFill>
                <a:latin typeface="+mj-lt"/>
              </a:defRPr>
            </a:lvl3pPr>
            <a:lvl4pPr>
              <a:defRPr sz="1800">
                <a:solidFill>
                  <a:schemeClr val="bg1"/>
                </a:solidFill>
                <a:latin typeface="+mj-lt"/>
              </a:defRPr>
            </a:lvl4pPr>
            <a:lvl5pPr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Organization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2737FFEA-9ABF-9D47-9303-99EEEDF56C5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594098" y="4415135"/>
            <a:ext cx="3007579" cy="551207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 sz="1800">
                <a:solidFill>
                  <a:schemeClr val="bg1"/>
                </a:solidFill>
                <a:latin typeface="+mj-lt"/>
              </a:defRPr>
            </a:lvl2pPr>
            <a:lvl3pPr>
              <a:defRPr sz="1800">
                <a:solidFill>
                  <a:schemeClr val="bg1"/>
                </a:solidFill>
                <a:latin typeface="+mj-lt"/>
              </a:defRPr>
            </a:lvl3pPr>
            <a:lvl4pPr>
              <a:defRPr sz="1800">
                <a:solidFill>
                  <a:schemeClr val="bg1"/>
                </a:solidFill>
                <a:latin typeface="+mj-lt"/>
              </a:defRPr>
            </a:lvl4pPr>
            <a:lvl5pPr>
              <a:defRPr sz="18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Email@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5518133-20F3-6738-9C0A-30E99B4215FC}"/>
              </a:ext>
            </a:extLst>
          </p:cNvPr>
          <p:cNvSpPr txBox="1"/>
          <p:nvPr userDrawn="1"/>
        </p:nvSpPr>
        <p:spPr>
          <a:xfrm>
            <a:off x="1560144" y="1166294"/>
            <a:ext cx="90717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>
                <a:solidFill>
                  <a:schemeClr val="bg1"/>
                </a:solidFill>
                <a:latin typeface="+mj-lt"/>
              </a:rPr>
              <a:t>Contact</a:t>
            </a:r>
          </a:p>
        </p:txBody>
      </p:sp>
      <p:pic>
        <p:nvPicPr>
          <p:cNvPr id="3" name="Picture 2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F69963F2-5191-B643-7F95-BBCE85BD54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13733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our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itle 1">
            <a:extLst>
              <a:ext uri="{FF2B5EF4-FFF2-40B4-BE49-F238E27FC236}">
                <a16:creationId xmlns:a16="http://schemas.microsoft.com/office/drawing/2014/main" id="{38B93AAE-8C34-24CE-66A3-675625F167CE}"/>
              </a:ext>
            </a:extLst>
          </p:cNvPr>
          <p:cNvSpPr txBox="1">
            <a:spLocks/>
          </p:cNvSpPr>
          <p:nvPr userDrawn="1"/>
        </p:nvSpPr>
        <p:spPr>
          <a:xfrm>
            <a:off x="2340289" y="585562"/>
            <a:ext cx="9071708" cy="7694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41404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>
                <a:solidFill>
                  <a:schemeClr val="accent3"/>
                </a:solidFill>
              </a:rPr>
              <a:t>Resources</a:t>
            </a:r>
          </a:p>
        </p:txBody>
      </p:sp>
      <p:pic>
        <p:nvPicPr>
          <p:cNvPr id="139" name="Picture 138" descr="Icon&#10;&#10;Description automatically generated">
            <a:extLst>
              <a:ext uri="{FF2B5EF4-FFF2-40B4-BE49-F238E27FC236}">
                <a16:creationId xmlns:a16="http://schemas.microsoft.com/office/drawing/2014/main" id="{4A180BAD-10C7-4472-A5EB-979E06426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92705" y="585562"/>
            <a:ext cx="939800" cy="9144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A1B726-644B-72AD-D207-06BE795162F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00300" y="1753966"/>
            <a:ext cx="7391400" cy="398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2007342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v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itle 1">
            <a:extLst>
              <a:ext uri="{FF2B5EF4-FFF2-40B4-BE49-F238E27FC236}">
                <a16:creationId xmlns:a16="http://schemas.microsoft.com/office/drawing/2014/main" id="{38B93AAE-8C34-24CE-66A3-675625F167CE}"/>
              </a:ext>
            </a:extLst>
          </p:cNvPr>
          <p:cNvSpPr txBox="1">
            <a:spLocks/>
          </p:cNvSpPr>
          <p:nvPr userDrawn="1"/>
        </p:nvSpPr>
        <p:spPr>
          <a:xfrm>
            <a:off x="2340289" y="585562"/>
            <a:ext cx="9071708" cy="7694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41404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>
                <a:solidFill>
                  <a:schemeClr val="accent3"/>
                </a:solidFill>
              </a:rPr>
              <a:t>Upcoming Events</a:t>
            </a:r>
          </a:p>
        </p:txBody>
      </p:sp>
      <p:pic>
        <p:nvPicPr>
          <p:cNvPr id="139" name="Picture 138" descr="Icon&#10;&#10;Description automatically generated">
            <a:extLst>
              <a:ext uri="{FF2B5EF4-FFF2-40B4-BE49-F238E27FC236}">
                <a16:creationId xmlns:a16="http://schemas.microsoft.com/office/drawing/2014/main" id="{4A180BAD-10C7-4472-A5EB-979E06426B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92705" y="585562"/>
            <a:ext cx="939800" cy="9144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A1B726-644B-72AD-D207-06BE795162F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00300" y="1753966"/>
            <a:ext cx="7391400" cy="398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9531942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0158CB-0649-6280-D678-19E64B2E5DF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C4BBEA-3385-1A8F-0D94-15619C71CE36}"/>
              </a:ext>
            </a:extLst>
          </p:cNvPr>
          <p:cNvSpPr/>
          <p:nvPr userDrawn="1"/>
        </p:nvSpPr>
        <p:spPr>
          <a:xfrm>
            <a:off x="3348567" y="2472266"/>
            <a:ext cx="5494866" cy="1913467"/>
          </a:xfrm>
          <a:prstGeom prst="rect">
            <a:avLst/>
          </a:prstGeom>
          <a:solidFill>
            <a:schemeClr val="accent4"/>
          </a:solidFill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5C0FBF-1762-3A46-DC78-1BCF05A28BDE}"/>
              </a:ext>
            </a:extLst>
          </p:cNvPr>
          <p:cNvSpPr txBox="1"/>
          <p:nvPr userDrawn="1"/>
        </p:nvSpPr>
        <p:spPr>
          <a:xfrm>
            <a:off x="2895600" y="2810933"/>
            <a:ext cx="644313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>
                <a:solidFill>
                  <a:schemeClr val="accent3"/>
                </a:solidFill>
              </a:rPr>
              <a:t>Break</a:t>
            </a:r>
          </a:p>
        </p:txBody>
      </p:sp>
      <p:pic>
        <p:nvPicPr>
          <p:cNvPr id="3" name="Picture 2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920900DC-E201-BFAB-06CD-4FAAB0A905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1020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out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0158CB-0649-6280-D678-19E64B2E5DF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C4BBEA-3385-1A8F-0D94-15619C71CE36}"/>
              </a:ext>
            </a:extLst>
          </p:cNvPr>
          <p:cNvSpPr/>
          <p:nvPr userDrawn="1"/>
        </p:nvSpPr>
        <p:spPr>
          <a:xfrm>
            <a:off x="3348567" y="2472266"/>
            <a:ext cx="5494866" cy="1913467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5C0FBF-1762-3A46-DC78-1BCF05A28BDE}"/>
              </a:ext>
            </a:extLst>
          </p:cNvPr>
          <p:cNvSpPr txBox="1"/>
          <p:nvPr userDrawn="1"/>
        </p:nvSpPr>
        <p:spPr>
          <a:xfrm>
            <a:off x="2895600" y="2810933"/>
            <a:ext cx="644313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>
                <a:solidFill>
                  <a:schemeClr val="accent3"/>
                </a:solidFill>
              </a:rPr>
              <a:t>Breakouts</a:t>
            </a:r>
          </a:p>
        </p:txBody>
      </p:sp>
      <p:pic>
        <p:nvPicPr>
          <p:cNvPr id="3" name="Picture 2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9A19F5E8-3805-68D3-921E-6CDCB59ECC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9559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0158CB-0649-6280-D678-19E64B2E5DF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C4BBEA-3385-1A8F-0D94-15619C71CE36}"/>
              </a:ext>
            </a:extLst>
          </p:cNvPr>
          <p:cNvSpPr/>
          <p:nvPr userDrawn="1"/>
        </p:nvSpPr>
        <p:spPr>
          <a:xfrm>
            <a:off x="3348567" y="2472266"/>
            <a:ext cx="5494866" cy="1913467"/>
          </a:xfrm>
          <a:prstGeom prst="rect">
            <a:avLst/>
          </a:prstGeom>
          <a:solidFill>
            <a:schemeClr val="accent4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5C0FBF-1762-3A46-DC78-1BCF05A28BDE}"/>
              </a:ext>
            </a:extLst>
          </p:cNvPr>
          <p:cNvSpPr txBox="1"/>
          <p:nvPr userDrawn="1"/>
        </p:nvSpPr>
        <p:spPr>
          <a:xfrm>
            <a:off x="2895600" y="2810933"/>
            <a:ext cx="644313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>
                <a:solidFill>
                  <a:schemeClr val="accent3"/>
                </a:solidFill>
              </a:rPr>
              <a:t>Thank You!</a:t>
            </a:r>
          </a:p>
        </p:txBody>
      </p:sp>
      <p:pic>
        <p:nvPicPr>
          <p:cNvPr id="3" name="Picture 2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9BF4D6DB-F643-490B-4C54-80F3594CF7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51052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0158CB-0649-6280-D678-19E64B2E5DF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082D31-2971-C5D9-8BBF-AA39AB88571B}"/>
              </a:ext>
            </a:extLst>
          </p:cNvPr>
          <p:cNvSpPr/>
          <p:nvPr userDrawn="1"/>
        </p:nvSpPr>
        <p:spPr>
          <a:xfrm>
            <a:off x="3348567" y="2472266"/>
            <a:ext cx="5494866" cy="1913467"/>
          </a:xfrm>
          <a:prstGeom prst="rect">
            <a:avLst/>
          </a:prstGeom>
          <a:solidFill>
            <a:schemeClr val="accent3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D32F6F-6B88-9A0F-3660-8E96C4A57F83}"/>
              </a:ext>
            </a:extLst>
          </p:cNvPr>
          <p:cNvSpPr txBox="1"/>
          <p:nvPr userDrawn="1"/>
        </p:nvSpPr>
        <p:spPr>
          <a:xfrm>
            <a:off x="2874433" y="2815734"/>
            <a:ext cx="644313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>
                <a:solidFill>
                  <a:schemeClr val="bg1"/>
                </a:solidFill>
              </a:rPr>
              <a:t>Questions?</a:t>
            </a:r>
          </a:p>
        </p:txBody>
      </p:sp>
      <p:pic>
        <p:nvPicPr>
          <p:cNvPr id="3" name="Picture 2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4C09E27A-6BF7-BB22-EA45-30012F6585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9745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EC4BBEA-3385-1A8F-0D94-15619C71CE36}"/>
              </a:ext>
            </a:extLst>
          </p:cNvPr>
          <p:cNvSpPr/>
          <p:nvPr userDrawn="1"/>
        </p:nvSpPr>
        <p:spPr>
          <a:xfrm>
            <a:off x="3348567" y="2472266"/>
            <a:ext cx="5494866" cy="1913467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5C0FBF-1762-3A46-DC78-1BCF05A28BDE}"/>
              </a:ext>
            </a:extLst>
          </p:cNvPr>
          <p:cNvSpPr txBox="1"/>
          <p:nvPr userDrawn="1"/>
        </p:nvSpPr>
        <p:spPr>
          <a:xfrm>
            <a:off x="2895600" y="2810933"/>
            <a:ext cx="644313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>
                <a:solidFill>
                  <a:schemeClr val="bg1"/>
                </a:solidFill>
              </a:rPr>
              <a:t>Chat</a:t>
            </a:r>
          </a:p>
        </p:txBody>
      </p:sp>
    </p:spTree>
    <p:extLst>
      <p:ext uri="{BB962C8B-B14F-4D97-AF65-F5344CB8AC3E}">
        <p14:creationId xmlns:p14="http://schemas.microsoft.com/office/powerpoint/2010/main" val="241560805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t with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EC4BBEA-3385-1A8F-0D94-15619C71CE36}"/>
              </a:ext>
            </a:extLst>
          </p:cNvPr>
          <p:cNvSpPr/>
          <p:nvPr userDrawn="1"/>
        </p:nvSpPr>
        <p:spPr>
          <a:xfrm>
            <a:off x="3348567" y="658799"/>
            <a:ext cx="5494866" cy="1242934"/>
          </a:xfrm>
          <a:prstGeom prst="rect">
            <a:avLst/>
          </a:prstGeom>
          <a:solidFill>
            <a:schemeClr val="accent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5C0FBF-1762-3A46-DC78-1BCF05A28BDE}"/>
              </a:ext>
            </a:extLst>
          </p:cNvPr>
          <p:cNvSpPr txBox="1"/>
          <p:nvPr userDrawn="1"/>
        </p:nvSpPr>
        <p:spPr>
          <a:xfrm>
            <a:off x="3348567" y="700126"/>
            <a:ext cx="54948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>
                <a:solidFill>
                  <a:schemeClr val="bg1"/>
                </a:solidFill>
              </a:rPr>
              <a:t>Chat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F161BD3-3B2B-8629-1F0B-52E5F81F4F8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908124" y="2516698"/>
            <a:ext cx="4375751" cy="351690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5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5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5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lnSpc>
                <a:spcPct val="150000"/>
              </a:lnSpc>
              <a:buNone/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74940031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EC4BBEA-3385-1A8F-0D94-15619C71CE36}"/>
              </a:ext>
            </a:extLst>
          </p:cNvPr>
          <p:cNvSpPr/>
          <p:nvPr userDrawn="1"/>
        </p:nvSpPr>
        <p:spPr>
          <a:xfrm>
            <a:off x="3348567" y="2472266"/>
            <a:ext cx="5494866" cy="1913467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5C0FBF-1762-3A46-DC78-1BCF05A28BDE}"/>
              </a:ext>
            </a:extLst>
          </p:cNvPr>
          <p:cNvSpPr txBox="1"/>
          <p:nvPr userDrawn="1"/>
        </p:nvSpPr>
        <p:spPr>
          <a:xfrm>
            <a:off x="2895600" y="2810933"/>
            <a:ext cx="644313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>
                <a:solidFill>
                  <a:schemeClr val="accent3"/>
                </a:solidFill>
              </a:rPr>
              <a:t>Poll</a:t>
            </a:r>
          </a:p>
        </p:txBody>
      </p:sp>
    </p:spTree>
    <p:extLst>
      <p:ext uri="{BB962C8B-B14F-4D97-AF65-F5344CB8AC3E}">
        <p14:creationId xmlns:p14="http://schemas.microsoft.com/office/powerpoint/2010/main" val="379758291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ll with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EC4BBEA-3385-1A8F-0D94-15619C71CE36}"/>
              </a:ext>
            </a:extLst>
          </p:cNvPr>
          <p:cNvSpPr/>
          <p:nvPr userDrawn="1"/>
        </p:nvSpPr>
        <p:spPr>
          <a:xfrm>
            <a:off x="3348567" y="600267"/>
            <a:ext cx="5494866" cy="1242934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5C0FBF-1762-3A46-DC78-1BCF05A28BDE}"/>
              </a:ext>
            </a:extLst>
          </p:cNvPr>
          <p:cNvSpPr txBox="1"/>
          <p:nvPr userDrawn="1"/>
        </p:nvSpPr>
        <p:spPr>
          <a:xfrm>
            <a:off x="3348567" y="679733"/>
            <a:ext cx="54948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>
                <a:solidFill>
                  <a:schemeClr val="accent3"/>
                </a:solidFill>
              </a:rPr>
              <a:t>Poll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B8EA27-8086-B0D4-59A9-5EFBBC9B155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720249" y="2401498"/>
            <a:ext cx="4375751" cy="3516902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000"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5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5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5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lnSpc>
                <a:spcPct val="150000"/>
              </a:lnSpc>
              <a:buNone/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9F458F7-1884-712E-8B06-7CB5B28FD8F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545449" y="2401498"/>
            <a:ext cx="4375751" cy="3516902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000"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5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5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5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lnSpc>
                <a:spcPct val="150000"/>
              </a:lnSpc>
              <a:buNone/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24635202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074119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triang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, envelope, businesscard&#10;&#10;Description automatically generated">
            <a:extLst>
              <a:ext uri="{FF2B5EF4-FFF2-40B4-BE49-F238E27FC236}">
                <a16:creationId xmlns:a16="http://schemas.microsoft.com/office/drawing/2014/main" id="{2B96ABDF-392B-AEFE-6E2D-A9CE17D259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6670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7263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y blank triang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582FBC6-2C1B-5449-6668-F0414F74010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D36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icture containing text, envelope, businesscard&#10;&#10;Description automatically generated">
            <a:extLst>
              <a:ext uri="{FF2B5EF4-FFF2-40B4-BE49-F238E27FC236}">
                <a16:creationId xmlns:a16="http://schemas.microsoft.com/office/drawing/2014/main" id="{2B96ABDF-392B-AEFE-6E2D-A9CE17D259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667000" cy="2743200"/>
          </a:xfrm>
          <a:prstGeom prst="rect">
            <a:avLst/>
          </a:prstGeom>
        </p:spPr>
      </p:pic>
      <p:pic>
        <p:nvPicPr>
          <p:cNvPr id="2" name="Picture 1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E598E6E6-C3C2-8656-7174-9D7830138C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85796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0A46F-0C28-342A-AF2A-504150296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2092" y="365125"/>
            <a:ext cx="9071708" cy="1325563"/>
          </a:xfrm>
        </p:spPr>
        <p:txBody>
          <a:bodyPr/>
          <a:lstStyle>
            <a:lvl1pPr>
              <a:defRPr>
                <a:solidFill>
                  <a:srgbClr val="41404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1AD78-01D6-F10E-208E-B975088CF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2090" y="1825625"/>
            <a:ext cx="9071709" cy="3848344"/>
          </a:xfrm>
        </p:spPr>
        <p:txBody>
          <a:bodyPr/>
          <a:lstStyle>
            <a:lvl1pPr>
              <a:lnSpc>
                <a:spcPct val="100000"/>
              </a:lnSpc>
              <a:spcBef>
                <a:spcPts val="1200"/>
              </a:spcBef>
              <a:defRPr sz="2600"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1200"/>
              </a:spcBef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spcBef>
                <a:spcPts val="1200"/>
              </a:spcBef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spcBef>
                <a:spcPts val="1200"/>
              </a:spcBef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162A86-A9C3-29E7-37A8-4AA4F90E1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5770D-78F2-5541-AC13-B3A932EDC826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49183B-093D-72F7-D041-37BD68E8A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89C43D-8FF7-9B2F-F2A7-F04D116EF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B5849-CA1F-114C-8269-FD766186E5C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text, envelope, businesscard&#10;&#10;Description automatically generated">
            <a:extLst>
              <a:ext uri="{FF2B5EF4-FFF2-40B4-BE49-F238E27FC236}">
                <a16:creationId xmlns:a16="http://schemas.microsoft.com/office/drawing/2014/main" id="{2B96ABDF-392B-AEFE-6E2D-A9CE17D259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6670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412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0A46F-0C28-342A-AF2A-504150296F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2092" y="365125"/>
            <a:ext cx="9071708" cy="1325563"/>
          </a:xfrm>
        </p:spPr>
        <p:txBody>
          <a:bodyPr/>
          <a:lstStyle>
            <a:lvl1pPr>
              <a:defRPr>
                <a:solidFill>
                  <a:srgbClr val="414042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1AD78-01D6-F10E-208E-B975088CF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2090" y="2497013"/>
            <a:ext cx="9071709" cy="3513262"/>
          </a:xfrm>
        </p:spPr>
        <p:txBody>
          <a:bodyPr/>
          <a:lstStyle>
            <a:lvl1pPr>
              <a:lnSpc>
                <a:spcPct val="100000"/>
              </a:lnSpc>
              <a:spcBef>
                <a:spcPts val="1200"/>
              </a:spcBef>
              <a:defRPr sz="2600"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1200"/>
              </a:spcBef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spcBef>
                <a:spcPts val="1200"/>
              </a:spcBef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spcBef>
                <a:spcPts val="1200"/>
              </a:spcBef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162A86-A9C3-29E7-37A8-4AA4F90E1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5770D-78F2-5541-AC13-B3A932EDC826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49183B-093D-72F7-D041-37BD68E8A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89C43D-8FF7-9B2F-F2A7-F04D116EF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B5849-CA1F-114C-8269-FD766186E5C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text, envelope, businesscard&#10;&#10;Description automatically generated">
            <a:extLst>
              <a:ext uri="{FF2B5EF4-FFF2-40B4-BE49-F238E27FC236}">
                <a16:creationId xmlns:a16="http://schemas.microsoft.com/office/drawing/2014/main" id="{2B96ABDF-392B-AEFE-6E2D-A9CE17D259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667000" cy="2743200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C79E69F-3EA5-84D3-DD21-2242A85690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2824" y="1644164"/>
            <a:ext cx="9070975" cy="682625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subtitle text</a:t>
            </a:r>
          </a:p>
        </p:txBody>
      </p:sp>
    </p:spTree>
    <p:extLst>
      <p:ext uri="{BB962C8B-B14F-4D97-AF65-F5344CB8AC3E}">
        <p14:creationId xmlns:p14="http://schemas.microsoft.com/office/powerpoint/2010/main" val="329194683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-Lin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0A46F-0C28-342A-AF2A-504150296F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2092" y="796651"/>
            <a:ext cx="8916088" cy="1325563"/>
          </a:xfrm>
        </p:spPr>
        <p:txBody>
          <a:bodyPr/>
          <a:lstStyle>
            <a:lvl1pPr>
              <a:defRPr>
                <a:solidFill>
                  <a:srgbClr val="414042"/>
                </a:solidFill>
              </a:defRPr>
            </a:lvl1pPr>
          </a:lstStyle>
          <a:p>
            <a:r>
              <a:rPr lang="en-US"/>
              <a:t>Title with 2 lines Title with 2 lines Title with 2 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1AD78-01D6-F10E-208E-B975088CF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2090" y="2444269"/>
            <a:ext cx="9071709" cy="2939558"/>
          </a:xfrm>
        </p:spPr>
        <p:txBody>
          <a:bodyPr/>
          <a:lstStyle>
            <a:lvl1pPr>
              <a:lnSpc>
                <a:spcPct val="100000"/>
              </a:lnSpc>
              <a:defRPr sz="2600"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162A86-A9C3-29E7-37A8-4AA4F90E1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5770D-78F2-5541-AC13-B3A932EDC826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49183B-093D-72F7-D041-37BD68E8A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89C43D-8FF7-9B2F-F2A7-F04D116EF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B5849-CA1F-114C-8269-FD766186E5C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text, envelope, businesscard&#10;&#10;Description automatically generated">
            <a:extLst>
              <a:ext uri="{FF2B5EF4-FFF2-40B4-BE49-F238E27FC236}">
                <a16:creationId xmlns:a16="http://schemas.microsoft.com/office/drawing/2014/main" id="{2B96ABDF-392B-AEFE-6E2D-A9CE17D259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6670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92616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Bo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0A46F-0C28-342A-AF2A-504150296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2092" y="365125"/>
            <a:ext cx="9071708" cy="1325563"/>
          </a:xfrm>
        </p:spPr>
        <p:txBody>
          <a:bodyPr/>
          <a:lstStyle>
            <a:lvl1pPr>
              <a:defRPr>
                <a:solidFill>
                  <a:srgbClr val="41404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1AD78-01D6-F10E-208E-B975088CF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231" y="2191364"/>
            <a:ext cx="5343769" cy="3848344"/>
          </a:xfrm>
        </p:spPr>
        <p:txBody>
          <a:bodyPr/>
          <a:lstStyle>
            <a:lvl1pPr>
              <a:lnSpc>
                <a:spcPct val="100000"/>
              </a:lnSpc>
              <a:defRPr sz="2600"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162A86-A9C3-29E7-37A8-4AA4F90E1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5770D-78F2-5541-AC13-B3A932EDC826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49183B-093D-72F7-D041-37BD68E8A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89C43D-8FF7-9B2F-F2A7-F04D116EF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B5849-CA1F-114C-8269-FD766186E5C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text, envelope, businesscard&#10;&#10;Description automatically generated">
            <a:extLst>
              <a:ext uri="{FF2B5EF4-FFF2-40B4-BE49-F238E27FC236}">
                <a16:creationId xmlns:a16="http://schemas.microsoft.com/office/drawing/2014/main" id="{2B96ABDF-392B-AEFE-6E2D-A9CE17D259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667000" cy="274320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96BBD60-2C40-F5FC-1A95-C8FFA9A4F2A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516077" y="2189043"/>
            <a:ext cx="5343769" cy="3848344"/>
          </a:xfrm>
        </p:spPr>
        <p:txBody>
          <a:bodyPr/>
          <a:lstStyle>
            <a:lvl1pPr>
              <a:lnSpc>
                <a:spcPct val="100000"/>
              </a:lnSpc>
              <a:defRPr sz="2600"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FA53E0D-67CF-C572-909A-0DA95EAFB69E}"/>
              </a:ext>
            </a:extLst>
          </p:cNvPr>
          <p:cNvCxnSpPr/>
          <p:nvPr userDrawn="1"/>
        </p:nvCxnSpPr>
        <p:spPr>
          <a:xfrm>
            <a:off x="6205415" y="2189043"/>
            <a:ext cx="0" cy="3848344"/>
          </a:xfrm>
          <a:prstGeom prst="line">
            <a:avLst/>
          </a:prstGeom>
          <a:ln w="28575">
            <a:solidFill>
              <a:srgbClr val="F89D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31845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boxe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1AD78-01D6-F10E-208E-B975088CF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231" y="2578223"/>
            <a:ext cx="5343769" cy="3848344"/>
          </a:xfrm>
        </p:spPr>
        <p:txBody>
          <a:bodyPr/>
          <a:lstStyle>
            <a:lvl1pPr>
              <a:lnSpc>
                <a:spcPct val="100000"/>
              </a:lnSpc>
              <a:defRPr sz="2600"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 descr="A picture containing text, envelope, businesscard&#10;&#10;Description automatically generated">
            <a:extLst>
              <a:ext uri="{FF2B5EF4-FFF2-40B4-BE49-F238E27FC236}">
                <a16:creationId xmlns:a16="http://schemas.microsoft.com/office/drawing/2014/main" id="{2B96ABDF-392B-AEFE-6E2D-A9CE17D259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667000" cy="274320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96BBD60-2C40-F5FC-1A95-C8FFA9A4F2A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516077" y="2575902"/>
            <a:ext cx="5343769" cy="3848344"/>
          </a:xfrm>
        </p:spPr>
        <p:txBody>
          <a:bodyPr/>
          <a:lstStyle>
            <a:lvl1pPr>
              <a:lnSpc>
                <a:spcPct val="100000"/>
              </a:lnSpc>
              <a:defRPr sz="2600"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FA53E0D-67CF-C572-909A-0DA95EAFB69E}"/>
              </a:ext>
            </a:extLst>
          </p:cNvPr>
          <p:cNvCxnSpPr/>
          <p:nvPr userDrawn="1"/>
        </p:nvCxnSpPr>
        <p:spPr>
          <a:xfrm>
            <a:off x="6205415" y="2575902"/>
            <a:ext cx="0" cy="3848344"/>
          </a:xfrm>
          <a:prstGeom prst="line">
            <a:avLst/>
          </a:prstGeom>
          <a:ln w="28575">
            <a:solidFill>
              <a:srgbClr val="F89D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F64B72D0-45F3-E321-C8B1-5ED1B1961D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2092" y="365125"/>
            <a:ext cx="9071708" cy="1325563"/>
          </a:xfrm>
        </p:spPr>
        <p:txBody>
          <a:bodyPr/>
          <a:lstStyle>
            <a:lvl1pPr>
              <a:defRPr>
                <a:solidFill>
                  <a:srgbClr val="414042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362CC017-44DC-F136-6999-80A5683AD1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2231" y="1790822"/>
            <a:ext cx="5343769" cy="682625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subtitle text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092BB84-FA2A-FCBB-9023-C6CBDBCCD41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16077" y="1790821"/>
            <a:ext cx="5343769" cy="682625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subtitle text</a:t>
            </a:r>
          </a:p>
        </p:txBody>
      </p:sp>
    </p:spTree>
    <p:extLst>
      <p:ext uri="{BB962C8B-B14F-4D97-AF65-F5344CB8AC3E}">
        <p14:creationId xmlns:p14="http://schemas.microsoft.com/office/powerpoint/2010/main" val="343888055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2 bo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1AD78-01D6-F10E-208E-B975088CF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231" y="2578223"/>
            <a:ext cx="5343769" cy="3848344"/>
          </a:xfrm>
        </p:spPr>
        <p:txBody>
          <a:bodyPr/>
          <a:lstStyle>
            <a:lvl1pPr>
              <a:lnSpc>
                <a:spcPct val="100000"/>
              </a:lnSpc>
              <a:defRPr sz="2600"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 descr="A picture containing text, envelope, businesscard&#10;&#10;Description automatically generated">
            <a:extLst>
              <a:ext uri="{FF2B5EF4-FFF2-40B4-BE49-F238E27FC236}">
                <a16:creationId xmlns:a16="http://schemas.microsoft.com/office/drawing/2014/main" id="{2B96ABDF-392B-AEFE-6E2D-A9CE17D259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667000" cy="274320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96BBD60-2C40-F5FC-1A95-C8FFA9A4F2A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516077" y="2575902"/>
            <a:ext cx="5343769" cy="3848344"/>
          </a:xfrm>
        </p:spPr>
        <p:txBody>
          <a:bodyPr/>
          <a:lstStyle>
            <a:lvl1pPr>
              <a:lnSpc>
                <a:spcPct val="100000"/>
              </a:lnSpc>
              <a:defRPr sz="2600"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FA53E0D-67CF-C572-909A-0DA95EAFB69E}"/>
              </a:ext>
            </a:extLst>
          </p:cNvPr>
          <p:cNvCxnSpPr/>
          <p:nvPr userDrawn="1"/>
        </p:nvCxnSpPr>
        <p:spPr>
          <a:xfrm>
            <a:off x="6205415" y="2575902"/>
            <a:ext cx="0" cy="3848344"/>
          </a:xfrm>
          <a:prstGeom prst="line">
            <a:avLst/>
          </a:prstGeom>
          <a:ln w="28575">
            <a:solidFill>
              <a:srgbClr val="F89D6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F64B72D0-45F3-E321-C8B1-5ED1B1961D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2092" y="365125"/>
            <a:ext cx="9071708" cy="1325563"/>
          </a:xfrm>
        </p:spPr>
        <p:txBody>
          <a:bodyPr/>
          <a:lstStyle>
            <a:lvl1pPr>
              <a:defRPr>
                <a:solidFill>
                  <a:srgbClr val="414042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362CC017-44DC-F136-6999-80A5683AD1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82824" y="1644164"/>
            <a:ext cx="9070975" cy="682625"/>
          </a:xfrm>
        </p:spPr>
        <p:txBody>
          <a:bodyPr/>
          <a:lstStyle>
            <a:lvl1pPr marL="0" indent="0">
              <a:buNone/>
              <a:defRPr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subtitle text</a:t>
            </a:r>
          </a:p>
        </p:txBody>
      </p:sp>
    </p:spTree>
    <p:extLst>
      <p:ext uri="{BB962C8B-B14F-4D97-AF65-F5344CB8AC3E}">
        <p14:creationId xmlns:p14="http://schemas.microsoft.com/office/powerpoint/2010/main" val="12014498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ex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0A46F-0C28-342A-AF2A-504150296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2092" y="365125"/>
            <a:ext cx="9071708" cy="1325563"/>
          </a:xfrm>
        </p:spPr>
        <p:txBody>
          <a:bodyPr/>
          <a:lstStyle>
            <a:lvl1pPr>
              <a:defRPr>
                <a:solidFill>
                  <a:srgbClr val="41404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1AD78-01D6-F10E-208E-B975088CF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231" y="2191364"/>
            <a:ext cx="5343769" cy="3848344"/>
          </a:xfrm>
        </p:spPr>
        <p:txBody>
          <a:bodyPr/>
          <a:lstStyle>
            <a:lvl1pPr>
              <a:lnSpc>
                <a:spcPct val="100000"/>
              </a:lnSpc>
              <a:defRPr sz="2600"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162A86-A9C3-29E7-37A8-4AA4F90E1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5770D-78F2-5541-AC13-B3A932EDC826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49183B-093D-72F7-D041-37BD68E8A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89C43D-8FF7-9B2F-F2A7-F04D116EF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B5849-CA1F-114C-8269-FD766186E5C6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text, envelope, businesscard&#10;&#10;Description automatically generated">
            <a:extLst>
              <a:ext uri="{FF2B5EF4-FFF2-40B4-BE49-F238E27FC236}">
                <a16:creationId xmlns:a16="http://schemas.microsoft.com/office/drawing/2014/main" id="{2B96ABDF-392B-AEFE-6E2D-A9CE17D259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667000" cy="2743200"/>
          </a:xfrm>
          <a:prstGeom prst="rect">
            <a:avLst/>
          </a:prstGeom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5AF7116-597E-546E-2F3E-4565A4232A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53213" y="2191364"/>
            <a:ext cx="4910137" cy="384968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8772553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ext Image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E107DDA-849D-6ECE-219B-AC1A00468A6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D36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E0A46F-0C28-342A-AF2A-504150296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2092" y="365125"/>
            <a:ext cx="9071708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1AD78-01D6-F10E-208E-B975088CF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231" y="2191364"/>
            <a:ext cx="5343769" cy="3848344"/>
          </a:xfrm>
        </p:spPr>
        <p:txBody>
          <a:bodyPr/>
          <a:lstStyle>
            <a:lvl1pPr>
              <a:lnSpc>
                <a:spcPct val="100000"/>
              </a:lnSpc>
              <a:defRPr sz="2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162A86-A9C3-29E7-37A8-4AA4F90E1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EC5770D-78F2-5541-AC13-B3A932EDC826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49183B-093D-72F7-D041-37BD68E8A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89C43D-8FF7-9B2F-F2A7-F04D116EF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ECB5849-CA1F-114C-8269-FD766186E5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A picture containing text, envelope, businesscard&#10;&#10;Description automatically generated">
            <a:extLst>
              <a:ext uri="{FF2B5EF4-FFF2-40B4-BE49-F238E27FC236}">
                <a16:creationId xmlns:a16="http://schemas.microsoft.com/office/drawing/2014/main" id="{2B96ABDF-392B-AEFE-6E2D-A9CE17D259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667000" cy="2743200"/>
          </a:xfrm>
          <a:prstGeom prst="rect">
            <a:avLst/>
          </a:prstGeom>
        </p:spPr>
      </p:pic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DCD8DAE-48F6-2E1D-161C-B7AAE194EF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50782" y="2190749"/>
            <a:ext cx="4905375" cy="384834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9" name="Picture 8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DFE96823-83D5-7D0C-1818-54B9C73857F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68741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Conten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582FBC6-2C1B-5449-6668-F0414F74010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D36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E0A46F-0C28-342A-AF2A-504150296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2092" y="365125"/>
            <a:ext cx="9071708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1AD78-01D6-F10E-208E-B975088CF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2090" y="1825625"/>
            <a:ext cx="9071709" cy="3848344"/>
          </a:xfrm>
        </p:spPr>
        <p:txBody>
          <a:bodyPr/>
          <a:lstStyle>
            <a:lvl1pPr>
              <a:lnSpc>
                <a:spcPct val="100000"/>
              </a:lnSpc>
              <a:defRPr sz="2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162A86-A9C3-29E7-37A8-4AA4F90E1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EC5770D-78F2-5541-AC13-B3A932EDC826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49183B-093D-72F7-D041-37BD68E8A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89C43D-8FF7-9B2F-F2A7-F04D116EF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ECB5849-CA1F-114C-8269-FD766186E5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A picture containing text, envelope, businesscard&#10;&#10;Description automatically generated">
            <a:extLst>
              <a:ext uri="{FF2B5EF4-FFF2-40B4-BE49-F238E27FC236}">
                <a16:creationId xmlns:a16="http://schemas.microsoft.com/office/drawing/2014/main" id="{2B96ABDF-392B-AEFE-6E2D-A9CE17D259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667000" cy="2743200"/>
          </a:xfrm>
          <a:prstGeom prst="rect">
            <a:avLst/>
          </a:prstGeom>
        </p:spPr>
      </p:pic>
      <p:pic>
        <p:nvPicPr>
          <p:cNvPr id="9" name="Picture 8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44431B05-0C59-35EC-E098-49EB4D5C5FB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22941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Content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0A46F-0C28-342A-AF2A-504150296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3695" y="1016611"/>
            <a:ext cx="9071708" cy="1325563"/>
          </a:xfrm>
        </p:spPr>
        <p:txBody>
          <a:bodyPr/>
          <a:lstStyle>
            <a:lvl1pPr>
              <a:defRPr>
                <a:solidFill>
                  <a:srgbClr val="41404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1AD78-01D6-F10E-208E-B975088CF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3695" y="2342174"/>
            <a:ext cx="9071709" cy="3066072"/>
          </a:xfrm>
        </p:spPr>
        <p:txBody>
          <a:bodyPr/>
          <a:lstStyle>
            <a:lvl1pPr>
              <a:lnSpc>
                <a:spcPct val="100000"/>
              </a:lnSpc>
              <a:defRPr sz="2600"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162A86-A9C3-29E7-37A8-4AA4F90E1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5770D-78F2-5541-AC13-B3A932EDC826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49183B-093D-72F7-D041-37BD68E8A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89C43D-8FF7-9B2F-F2A7-F04D116EF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B5849-CA1F-114C-8269-FD766186E5C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EEECCE55-3A36-90AD-7027-6D98E71ED7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43895" y="1182076"/>
            <a:ext cx="9398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63628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Option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A365E40-9F6B-CB51-5C64-3D6FBD23676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D365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E0A46F-0C28-342A-AF2A-504150296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3695" y="1016611"/>
            <a:ext cx="9071708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1AD78-01D6-F10E-208E-B975088CF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3695" y="2342174"/>
            <a:ext cx="9071709" cy="3066072"/>
          </a:xfrm>
        </p:spPr>
        <p:txBody>
          <a:bodyPr/>
          <a:lstStyle>
            <a:lvl1pPr>
              <a:lnSpc>
                <a:spcPct val="100000"/>
              </a:lnSpc>
              <a:defRPr sz="2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162A86-A9C3-29E7-37A8-4AA4F90E1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EC5770D-78F2-5541-AC13-B3A932EDC826}" type="datetimeFigureOut">
              <a:rPr lang="en-US" smtClean="0"/>
              <a:pPr/>
              <a:t>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49183B-093D-72F7-D041-37BD68E8A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89C43D-8FF7-9B2F-F2A7-F04D116EF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ECB5849-CA1F-114C-8269-FD766186E5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EEECCE55-3A36-90AD-7027-6D98E71ED7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43895" y="1182076"/>
            <a:ext cx="939800" cy="914400"/>
          </a:xfrm>
          <a:prstGeom prst="rect">
            <a:avLst/>
          </a:prstGeom>
        </p:spPr>
      </p:pic>
      <p:pic>
        <p:nvPicPr>
          <p:cNvPr id="8" name="Picture 7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CB0C38E8-3768-17B2-8B65-4D4FBF359E8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69302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mage 1 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0A46F-0C28-342A-AF2A-504150296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3630" y="365125"/>
            <a:ext cx="5750169" cy="1325563"/>
          </a:xfrm>
        </p:spPr>
        <p:txBody>
          <a:bodyPr/>
          <a:lstStyle>
            <a:lvl1pPr>
              <a:defRPr>
                <a:solidFill>
                  <a:srgbClr val="41404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1AD78-01D6-F10E-208E-B975088CF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3630" y="2227385"/>
            <a:ext cx="5750170" cy="3949578"/>
          </a:xfrm>
        </p:spPr>
        <p:txBody>
          <a:bodyPr/>
          <a:lstStyle>
            <a:lvl1pPr>
              <a:defRPr sz="2600"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162A86-A9C3-29E7-37A8-4AA4F90E1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5770D-78F2-5541-AC13-B3A932EDC826}" type="datetimeFigureOut">
              <a:rPr lang="en-US" smtClean="0"/>
              <a:t>1/30/2025</a:t>
            </a:fld>
            <a:endParaRPr lang="en-US"/>
          </a:p>
        </p:txBody>
      </p:sp>
      <p:pic>
        <p:nvPicPr>
          <p:cNvPr id="8" name="Picture 7" descr="Men in hard hats on a boat&#10;&#10;Description automatically generated with low confidence">
            <a:extLst>
              <a:ext uri="{FF2B5EF4-FFF2-40B4-BE49-F238E27FC236}">
                <a16:creationId xmlns:a16="http://schemas.microsoft.com/office/drawing/2014/main" id="{A727CDCF-6843-F636-8CEA-CF7437C9C3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51460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02590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mage 2 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0A46F-0C28-342A-AF2A-504150296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3630" y="365125"/>
            <a:ext cx="5750169" cy="1325563"/>
          </a:xfrm>
        </p:spPr>
        <p:txBody>
          <a:bodyPr/>
          <a:lstStyle>
            <a:lvl1pPr>
              <a:defRPr>
                <a:solidFill>
                  <a:srgbClr val="41404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1AD78-01D6-F10E-208E-B975088CF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3630" y="2227385"/>
            <a:ext cx="5750170" cy="3949578"/>
          </a:xfrm>
        </p:spPr>
        <p:txBody>
          <a:bodyPr/>
          <a:lstStyle>
            <a:lvl1pPr>
              <a:defRPr sz="2600"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727CDCF-6843-F636-8CEA-CF7437C9C3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50594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38739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eative Two Images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0A46F-0C28-342A-AF2A-504150296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6648" y="2501535"/>
            <a:ext cx="7330829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rgbClr val="41404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1AD78-01D6-F10E-208E-B975088CFD4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766648" y="3827098"/>
            <a:ext cx="7330829" cy="616073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000"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5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5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50000"/>
              </a:lnSpc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lnSpc>
                <a:spcPct val="150000"/>
              </a:lnSpc>
              <a:buNone/>
              <a:defRPr>
                <a:solidFill>
                  <a:srgbClr val="41404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 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162A86-A9C3-29E7-37A8-4AA4F90E1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5770D-78F2-5541-AC13-B3A932EDC826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49183B-093D-72F7-D041-37BD68E8A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89C43D-8FF7-9B2F-F2A7-F04D116EF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B5849-CA1F-114C-8269-FD766186E5C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EEECCE55-3A36-90AD-7027-6D98E71ED7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26848" y="2667000"/>
            <a:ext cx="939800" cy="914400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3BE69F5A-1B89-DACC-B9B0-77A435CC353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22448" y="448549"/>
            <a:ext cx="3273552" cy="1810512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12">
            <a:extLst>
              <a:ext uri="{FF2B5EF4-FFF2-40B4-BE49-F238E27FC236}">
                <a16:creationId xmlns:a16="http://schemas.microsoft.com/office/drawing/2014/main" id="{11F33CA0-E07B-0272-BE61-38C8A5E45A7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32062" y="448549"/>
            <a:ext cx="3273552" cy="1810512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58454404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Text Image ">
  <p:cSld name="1_Title Text Image "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08"/>
          <p:cNvSpPr txBox="1">
            <a:spLocks noGrp="1"/>
          </p:cNvSpPr>
          <p:nvPr>
            <p:ph type="title"/>
          </p:nvPr>
        </p:nvSpPr>
        <p:spPr>
          <a:xfrm>
            <a:off x="2282092" y="365125"/>
            <a:ext cx="907170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Century Gothic"/>
              <a:buNone/>
              <a:defRPr>
                <a:solidFill>
                  <a:srgbClr val="41404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p108"/>
          <p:cNvSpPr txBox="1">
            <a:spLocks noGrp="1"/>
          </p:cNvSpPr>
          <p:nvPr>
            <p:ph type="body" idx="1"/>
          </p:nvPr>
        </p:nvSpPr>
        <p:spPr>
          <a:xfrm>
            <a:off x="752231" y="2191364"/>
            <a:ext cx="5343769" cy="3848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600"/>
              <a:buChar char="•"/>
              <a:defRPr sz="26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4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0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3" name="Google Shape;253;p10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4" name="Google Shape;254;p10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5" name="Google Shape;255;p10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56" name="Google Shape;256;p108" descr="A picture containing text, envelope, businesscar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667000" cy="27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108"/>
          <p:cNvSpPr>
            <a:spLocks noGrp="1"/>
          </p:cNvSpPr>
          <p:nvPr>
            <p:ph type="pic" idx="2"/>
          </p:nvPr>
        </p:nvSpPr>
        <p:spPr>
          <a:xfrm>
            <a:off x="6653213" y="2191364"/>
            <a:ext cx="4910137" cy="3849688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45759733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ubtitle">
  <p:cSld name="1_Title Subtitle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5"/>
          <p:cNvSpPr txBox="1">
            <a:spLocks noGrp="1"/>
          </p:cNvSpPr>
          <p:nvPr>
            <p:ph type="title"/>
          </p:nvPr>
        </p:nvSpPr>
        <p:spPr>
          <a:xfrm>
            <a:off x="2282092" y="365125"/>
            <a:ext cx="907170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Century Gothic"/>
              <a:buNone/>
              <a:defRPr>
                <a:solidFill>
                  <a:srgbClr val="41404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105"/>
          <p:cNvSpPr txBox="1">
            <a:spLocks noGrp="1"/>
          </p:cNvSpPr>
          <p:nvPr>
            <p:ph type="body" idx="1"/>
          </p:nvPr>
        </p:nvSpPr>
        <p:spPr>
          <a:xfrm>
            <a:off x="2282090" y="2497013"/>
            <a:ext cx="9071709" cy="3513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37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600"/>
              <a:buChar char="•"/>
              <a:defRPr sz="2600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4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0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Char char="•"/>
              <a:defRPr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0" name="Google Shape;230;p10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10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10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33" name="Google Shape;233;p105" descr="A picture containing text, envelope, businesscard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667000" cy="27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105"/>
          <p:cNvSpPr txBox="1">
            <a:spLocks noGrp="1"/>
          </p:cNvSpPr>
          <p:nvPr>
            <p:ph type="body" idx="2"/>
          </p:nvPr>
        </p:nvSpPr>
        <p:spPr>
          <a:xfrm>
            <a:off x="2282824" y="1644164"/>
            <a:ext cx="9070975" cy="682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800"/>
              <a:buNone/>
              <a:defRPr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400"/>
              <a:buNone/>
              <a:defRPr/>
            </a:lvl2pPr>
            <a:lvl3pPr marL="1371600" lvl="2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19146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26" Type="http://schemas.openxmlformats.org/officeDocument/2006/relationships/slideLayout" Target="../slideLayouts/slideLayout49.xml"/><Relationship Id="rId39" Type="http://schemas.openxmlformats.org/officeDocument/2006/relationships/slideLayout" Target="../slideLayouts/slideLayout62.xml"/><Relationship Id="rId21" Type="http://schemas.openxmlformats.org/officeDocument/2006/relationships/slideLayout" Target="../slideLayouts/slideLayout44.xml"/><Relationship Id="rId34" Type="http://schemas.openxmlformats.org/officeDocument/2006/relationships/slideLayout" Target="../slideLayouts/slideLayout57.xml"/><Relationship Id="rId42" Type="http://schemas.openxmlformats.org/officeDocument/2006/relationships/theme" Target="../theme/theme2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29" Type="http://schemas.openxmlformats.org/officeDocument/2006/relationships/slideLayout" Target="../slideLayouts/slideLayout52.xml"/><Relationship Id="rId41" Type="http://schemas.openxmlformats.org/officeDocument/2006/relationships/slideLayout" Target="../slideLayouts/slideLayout64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slideLayout" Target="../slideLayouts/slideLayout47.xml"/><Relationship Id="rId32" Type="http://schemas.openxmlformats.org/officeDocument/2006/relationships/slideLayout" Target="../slideLayouts/slideLayout55.xml"/><Relationship Id="rId37" Type="http://schemas.openxmlformats.org/officeDocument/2006/relationships/slideLayout" Target="../slideLayouts/slideLayout60.xml"/><Relationship Id="rId40" Type="http://schemas.openxmlformats.org/officeDocument/2006/relationships/slideLayout" Target="../slideLayouts/slideLayout63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slideLayout" Target="../slideLayouts/slideLayout46.xml"/><Relationship Id="rId28" Type="http://schemas.openxmlformats.org/officeDocument/2006/relationships/slideLayout" Target="../slideLayouts/slideLayout51.xml"/><Relationship Id="rId36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31" Type="http://schemas.openxmlformats.org/officeDocument/2006/relationships/slideLayout" Target="../slideLayouts/slideLayout54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Relationship Id="rId27" Type="http://schemas.openxmlformats.org/officeDocument/2006/relationships/slideLayout" Target="../slideLayouts/slideLayout50.xml"/><Relationship Id="rId30" Type="http://schemas.openxmlformats.org/officeDocument/2006/relationships/slideLayout" Target="../slideLayouts/slideLayout53.xml"/><Relationship Id="rId35" Type="http://schemas.openxmlformats.org/officeDocument/2006/relationships/slideLayout" Target="../slideLayouts/slideLayout58.xml"/><Relationship Id="rId43" Type="http://schemas.openxmlformats.org/officeDocument/2006/relationships/image" Target="../media/image1.png"/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5" Type="http://schemas.openxmlformats.org/officeDocument/2006/relationships/slideLayout" Target="../slideLayouts/slideLayout48.xml"/><Relationship Id="rId33" Type="http://schemas.openxmlformats.org/officeDocument/2006/relationships/slideLayout" Target="../slideLayouts/slideLayout56.xml"/><Relationship Id="rId38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ts val="4400"/>
              <a:buFont typeface="Century Gothic"/>
              <a:buNone/>
              <a:defRPr sz="4400" b="0" i="0" u="none" strike="noStrike" cap="none">
                <a:solidFill>
                  <a:srgbClr val="41404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7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41404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41404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2" name="Google Shape;12;p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91909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3" name="Google Shape;13;p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91909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14" name="Google Shape;14;p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91909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91909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91909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91909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91909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91909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91909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91909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91909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Picture 1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DC3E0EE8-205B-1543-753F-273123913DB9}"/>
              </a:ext>
            </a:extLst>
          </p:cNvPr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701" r:id="rId1"/>
    <p:sldLayoutId id="2147483651" r:id="rId2"/>
    <p:sldLayoutId id="2147483718" r:id="rId3"/>
    <p:sldLayoutId id="2147483721" r:id="rId4"/>
    <p:sldLayoutId id="2147483719" r:id="rId5"/>
    <p:sldLayoutId id="2147483702" r:id="rId6"/>
    <p:sldLayoutId id="2147483703" r:id="rId7"/>
    <p:sldLayoutId id="2147483720" r:id="rId8"/>
    <p:sldLayoutId id="2147483717" r:id="rId9"/>
    <p:sldLayoutId id="2147483708" r:id="rId10"/>
    <p:sldLayoutId id="2147483711" r:id="rId11"/>
    <p:sldLayoutId id="2147483712" r:id="rId12"/>
    <p:sldLayoutId id="2147483705" r:id="rId13"/>
    <p:sldLayoutId id="2147483706" r:id="rId14"/>
    <p:sldLayoutId id="2147483678" r:id="rId15"/>
    <p:sldLayoutId id="2147483679" r:id="rId16"/>
    <p:sldLayoutId id="2147483709" r:id="rId17"/>
    <p:sldLayoutId id="2147483710" r:id="rId18"/>
    <p:sldLayoutId id="2147483684" r:id="rId19"/>
    <p:sldLayoutId id="2147483716" r:id="rId20"/>
    <p:sldLayoutId id="2147483713" r:id="rId21"/>
    <p:sldLayoutId id="2147483714" r:id="rId22"/>
    <p:sldLayoutId id="2147483707" r:id="rId2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6F460A-9E6C-B9C5-6F9D-DBBC6F1B4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7826B3-2EF2-E811-6BA6-70782F2EFC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9CAFA9-5ADC-08C2-274B-DBD16804A7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C5770D-78F2-5541-AC13-B3A932EDC826}" type="datetimeFigureOut">
              <a:rPr lang="en-US" smtClean="0"/>
              <a:t>1/30/2025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DAE3A-9907-01E7-8E83-27DEB68E00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97C6E8-B618-C5BD-F08B-F7CBEAC81C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CB5849-CA1F-114C-8269-FD766186E5C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red arrow pointing to a black background&#10;&#10;Description automatically generated">
            <a:extLst>
              <a:ext uri="{FF2B5EF4-FFF2-40B4-BE49-F238E27FC236}">
                <a16:creationId xmlns:a16="http://schemas.microsoft.com/office/drawing/2014/main" id="{474020A5-E660-C8A5-1FFD-58FBF5534F08}"/>
              </a:ext>
            </a:extLst>
          </p:cNvPr>
          <p:cNvPicPr>
            <a:picLocks noChangeAspect="1"/>
          </p:cNvPicPr>
          <p:nvPr userDrawn="1"/>
        </p:nvPicPr>
        <p:blipFill>
          <a:blip r:embed="rId43"/>
          <a:stretch>
            <a:fillRect/>
          </a:stretch>
        </p:blipFill>
        <p:spPr>
          <a:xfrm>
            <a:off x="10461065" y="5702821"/>
            <a:ext cx="1672182" cy="167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4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3" r:id="rId2"/>
    <p:sldLayoutId id="2147483663" r:id="rId3"/>
    <p:sldLayoutId id="2147483649" r:id="rId4"/>
    <p:sldLayoutId id="2147483669" r:id="rId5"/>
    <p:sldLayoutId id="2147483670" r:id="rId6"/>
    <p:sldLayoutId id="2147483697" r:id="rId7"/>
    <p:sldLayoutId id="2147483685" r:id="rId8"/>
    <p:sldLayoutId id="2147483676" r:id="rId9"/>
    <p:sldLayoutId id="2147483677" r:id="rId10"/>
    <p:sldLayoutId id="2147483689" r:id="rId11"/>
    <p:sldLayoutId id="2147483698" r:id="rId12"/>
    <p:sldLayoutId id="2147483673" r:id="rId13"/>
    <p:sldLayoutId id="2147483695" r:id="rId14"/>
    <p:sldLayoutId id="2147483680" r:id="rId15"/>
    <p:sldLayoutId id="2147483681" r:id="rId16"/>
    <p:sldLayoutId id="2147483674" r:id="rId17"/>
    <p:sldLayoutId id="2147483675" r:id="rId18"/>
    <p:sldLayoutId id="2147483687" r:id="rId19"/>
    <p:sldLayoutId id="2147483688" r:id="rId20"/>
    <p:sldLayoutId id="2147483682" r:id="rId21"/>
    <p:sldLayoutId id="2147483686" r:id="rId22"/>
    <p:sldLayoutId id="2147483696" r:id="rId23"/>
    <p:sldLayoutId id="2147483690" r:id="rId24"/>
    <p:sldLayoutId id="2147483699" r:id="rId25"/>
    <p:sldLayoutId id="2147483650" r:id="rId26"/>
    <p:sldLayoutId id="2147483691" r:id="rId27"/>
    <p:sldLayoutId id="2147483672" r:id="rId28"/>
    <p:sldLayoutId id="2147483665" r:id="rId29"/>
    <p:sldLayoutId id="2147483692" r:id="rId30"/>
    <p:sldLayoutId id="2147483694" r:id="rId31"/>
    <p:sldLayoutId id="2147483666" r:id="rId32"/>
    <p:sldLayoutId id="2147483668" r:id="rId33"/>
    <p:sldLayoutId id="2147483662" r:id="rId34"/>
    <p:sldLayoutId id="2147483661" r:id="rId35"/>
    <p:sldLayoutId id="2147483664" r:id="rId36"/>
    <p:sldLayoutId id="2147483659" r:id="rId37"/>
    <p:sldLayoutId id="2147483671" r:id="rId38"/>
    <p:sldLayoutId id="2147483667" r:id="rId39"/>
    <p:sldLayoutId id="2147483722" r:id="rId40"/>
    <p:sldLayoutId id="2147483723" r:id="rId4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rgbClr val="41404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800" kern="1200">
          <a:solidFill>
            <a:srgbClr val="41404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400" kern="1200">
          <a:solidFill>
            <a:srgbClr val="41404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rgbClr val="41404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rgbClr val="41404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rgbClr val="41404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ol.gov/agencies/eta/advisories/tegl-10-16-change-3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studiovix_nl?utm_content=creditCopyText&amp;utm_medium=referral&amp;utm_source=unsplash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hyperlink" Target="https://unsplash.com/photos/a-chair-and-a-window-SSE8c42d7hw?utm_content=creditCopyText&amp;utm_medium=referral&amp;utm_source=unsplash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mailto:dolyb.content@youthbuild.org" TargetMode="Externa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A147B-0D4C-9231-71FD-C19B7A5484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29700" y="3429000"/>
            <a:ext cx="10558020" cy="2832915"/>
          </a:xfrm>
        </p:spPr>
        <p:txBody>
          <a:bodyPr>
            <a:normAutofit/>
          </a:bodyPr>
          <a:lstStyle/>
          <a:p>
            <a:pPr algn="l"/>
            <a:r>
              <a:rPr lang="en-US" sz="4000" dirty="0"/>
              <a:t>Using the Placement Scaffold for Successful Placement and Career Success</a:t>
            </a:r>
          </a:p>
        </p:txBody>
      </p:sp>
    </p:spTree>
    <p:extLst>
      <p:ext uri="{BB962C8B-B14F-4D97-AF65-F5344CB8AC3E}">
        <p14:creationId xmlns:p14="http://schemas.microsoft.com/office/powerpoint/2010/main" val="1936802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D01A4-DEE6-E638-AF3A-DFEC8A61D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Introduction to the Placement Scaffold Framework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C30DE4-0455-6347-A29A-E8DE5B2069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801" y="2055781"/>
            <a:ext cx="7016652" cy="4707876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800" b="1" kern="100">
                <a:effectLst/>
                <a:latin typeface="+mj-lt"/>
                <a:ea typeface="Aptos" panose="020B0004020202020204" pitchFamily="34" charset="0"/>
                <a:cs typeface="Times New Roman"/>
              </a:rPr>
              <a:t>What is it? </a:t>
            </a:r>
            <a:r>
              <a:rPr lang="en-US" sz="1800" kern="100">
                <a:effectLst/>
                <a:latin typeface="+mj-lt"/>
                <a:ea typeface="Aptos" panose="020B0004020202020204" pitchFamily="34" charset="0"/>
                <a:cs typeface="Times New Roman"/>
              </a:rPr>
              <a:t>The Placement Scaffold is a framework for programs to help match all participants to job and postsecondary (PSE) opportunities.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800" b="1" kern="10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Why use it? </a:t>
            </a:r>
            <a:r>
              <a:rPr lang="en-US" sz="1800" kern="100"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T</a:t>
            </a:r>
            <a:r>
              <a:rPr lang="en-US" sz="1800" kern="10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he goal is to help program teams think about how to aim for 100% placement. </a:t>
            </a:r>
          </a:p>
          <a:p>
            <a:pPr marL="0" marR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800" b="1" kern="100">
                <a:latin typeface="+mj-lt"/>
                <a:ea typeface="Aptos" panose="020B0004020202020204" pitchFamily="34" charset="0"/>
                <a:cs typeface="Times New Roman"/>
              </a:rPr>
              <a:t>When to use it? </a:t>
            </a:r>
            <a:r>
              <a:rPr lang="en-US" sz="1800" kern="100">
                <a:latin typeface="+mj-lt"/>
                <a:ea typeface="Aptos" panose="020B0004020202020204" pitchFamily="34" charset="0"/>
                <a:cs typeface="Times New Roman"/>
              </a:rPr>
              <a:t>Anytime, but we recommend midway through the program, 1 month before participants are exiting, and again in Q2 and Q4 after exit.</a:t>
            </a:r>
          </a:p>
        </p:txBody>
      </p:sp>
      <p:sp>
        <p:nvSpPr>
          <p:cNvPr id="7" name="Rectangle 6" descr="Cover of Placement Scaffold Instructional Guide, with dark blue, light blue, green, and orange (YB Global colors) triangles .">
            <a:extLst>
              <a:ext uri="{FF2B5EF4-FFF2-40B4-BE49-F238E27FC236}">
                <a16:creationId xmlns:a16="http://schemas.microsoft.com/office/drawing/2014/main" id="{7420BE07-C78E-72E5-3B33-30084641BBC1}"/>
              </a:ext>
            </a:extLst>
          </p:cNvPr>
          <p:cNvSpPr/>
          <p:nvPr/>
        </p:nvSpPr>
        <p:spPr>
          <a:xfrm>
            <a:off x="8599196" y="2325914"/>
            <a:ext cx="2754604" cy="305697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9247F5-8E81-5BEF-7642-E7CE68FC2452}"/>
              </a:ext>
            </a:extLst>
          </p:cNvPr>
          <p:cNvSpPr txBox="1"/>
          <p:nvPr/>
        </p:nvSpPr>
        <p:spPr>
          <a:xfrm>
            <a:off x="8491723" y="5498241"/>
            <a:ext cx="295591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/>
              <a:t>Use the Instructional Guide when you complete the steps.</a:t>
            </a:r>
          </a:p>
        </p:txBody>
      </p:sp>
    </p:spTree>
    <p:extLst>
      <p:ext uri="{BB962C8B-B14F-4D97-AF65-F5344CB8AC3E}">
        <p14:creationId xmlns:p14="http://schemas.microsoft.com/office/powerpoint/2010/main" val="2837520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CD31B-1AC7-D73F-DC98-2B5550C93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 Youth-Centered Focus in Placement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0B13DE-B107-859C-8C97-E7940DAAF9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1602" y="1856622"/>
            <a:ext cx="4454251" cy="4249074"/>
          </a:xfrm>
        </p:spPr>
        <p:txBody>
          <a:bodyPr>
            <a:normAutofit/>
          </a:bodyPr>
          <a:lstStyle/>
          <a:p>
            <a:pPr marL="63500" indent="0">
              <a:buNone/>
            </a:pPr>
            <a:r>
              <a:rPr lang="en-US" sz="2900"/>
              <a:t>Many young people are: </a:t>
            </a:r>
          </a:p>
          <a:p>
            <a:r>
              <a:rPr lang="en-US" sz="2900"/>
              <a:t>Eager to work and earn doing something they enjoy.</a:t>
            </a:r>
          </a:p>
          <a:p>
            <a:r>
              <a:rPr lang="en-US" sz="2900"/>
              <a:t>Still figuring out their identity, values and interests. </a:t>
            </a:r>
          </a:p>
          <a:p>
            <a:r>
              <a:rPr lang="en-US" sz="2900"/>
              <a:t>Building work stamina.</a:t>
            </a:r>
            <a:endParaRPr lang="en-US"/>
          </a:p>
          <a:p>
            <a:pPr marL="76200" indent="0">
              <a:buNone/>
            </a:pPr>
            <a:endParaRPr lang="en-US"/>
          </a:p>
        </p:txBody>
      </p:sp>
      <p:sp>
        <p:nvSpPr>
          <p:cNvPr id="4" name="Rectangle 3" descr="According to the Bureau of Labor Statistics, people ages 18-24 change jobs 5.8 times– almost every year.&#10;">
            <a:extLst>
              <a:ext uri="{FF2B5EF4-FFF2-40B4-BE49-F238E27FC236}">
                <a16:creationId xmlns:a16="http://schemas.microsoft.com/office/drawing/2014/main" id="{8511CA04-CDA3-AA85-5B74-A2D4FD79FEA9}"/>
              </a:ext>
            </a:extLst>
          </p:cNvPr>
          <p:cNvSpPr/>
          <p:nvPr/>
        </p:nvSpPr>
        <p:spPr>
          <a:xfrm>
            <a:off x="5784508" y="5331338"/>
            <a:ext cx="5795890" cy="77435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According to the Bureau of Labor Statistics, people ages 18-24 change jobs 5.8 times– almost every year.</a:t>
            </a:r>
          </a:p>
        </p:txBody>
      </p:sp>
      <p:pic>
        <p:nvPicPr>
          <p:cNvPr id="7" name="Picture 6" descr="Two young women and one male participant from YouthBuild Lake County, Phantasha, Alexa, and Adrian.">
            <a:extLst>
              <a:ext uri="{FF2B5EF4-FFF2-40B4-BE49-F238E27FC236}">
                <a16:creationId xmlns:a16="http://schemas.microsoft.com/office/drawing/2014/main" id="{E1D8590D-6992-7005-582D-69BCD39159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3518" y="2210388"/>
            <a:ext cx="6494870" cy="243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381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1ECD8B80-F9B4-4918-8B18-647AD922BB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2092" y="321995"/>
            <a:ext cx="9071708" cy="1325563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Four Out of Six DOL Performance Measures Depend on Placement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88A3FA-17C1-46F3-8D99-F919046CC4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33110" y="2784241"/>
            <a:ext cx="2992056" cy="358091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4" name="Freeform: Shape 3" descr="Registered Apprenticeship&#10;">
            <a:extLst>
              <a:ext uri="{FF2B5EF4-FFF2-40B4-BE49-F238E27FC236}">
                <a16:creationId xmlns:a16="http://schemas.microsoft.com/office/drawing/2014/main" id="{4F0D04B6-E762-1433-4F22-0AA5B426CDE9}"/>
              </a:ext>
            </a:extLst>
          </p:cNvPr>
          <p:cNvSpPr/>
          <p:nvPr/>
        </p:nvSpPr>
        <p:spPr>
          <a:xfrm>
            <a:off x="1431972" y="1798536"/>
            <a:ext cx="1432137" cy="859282"/>
          </a:xfrm>
          <a:custGeom>
            <a:avLst/>
            <a:gdLst>
              <a:gd name="connsiteX0" fmla="*/ 0 w 1432137"/>
              <a:gd name="connsiteY0" fmla="*/ 0 h 859282"/>
              <a:gd name="connsiteX1" fmla="*/ 1432137 w 1432137"/>
              <a:gd name="connsiteY1" fmla="*/ 0 h 859282"/>
              <a:gd name="connsiteX2" fmla="*/ 1432137 w 1432137"/>
              <a:gd name="connsiteY2" fmla="*/ 859282 h 859282"/>
              <a:gd name="connsiteX3" fmla="*/ 0 w 1432137"/>
              <a:gd name="connsiteY3" fmla="*/ 859282 h 859282"/>
              <a:gd name="connsiteX4" fmla="*/ 0 w 1432137"/>
              <a:gd name="connsiteY4" fmla="*/ 0 h 859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2137" h="859282">
                <a:moveTo>
                  <a:pt x="0" y="0"/>
                </a:moveTo>
                <a:lnTo>
                  <a:pt x="1432137" y="0"/>
                </a:lnTo>
                <a:lnTo>
                  <a:pt x="1432137" y="859282"/>
                </a:lnTo>
                <a:lnTo>
                  <a:pt x="0" y="8592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150" tIns="57150" rIns="57150" bIns="57150" numCol="1" spcCol="1270" anchor="ctr" anchorCtr="0">
            <a:noAutofit/>
          </a:bodyPr>
          <a:lstStyle/>
          <a:p>
            <a:pPr marL="0" lvl="0" indent="0" algn="l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500" b="1" kern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Placement in Q2</a:t>
            </a:r>
          </a:p>
        </p:txBody>
      </p:sp>
      <p:sp>
        <p:nvSpPr>
          <p:cNvPr id="8" name="Freeform: Shape 7" descr="Placement in Q4&#10;">
            <a:extLst>
              <a:ext uri="{FF2B5EF4-FFF2-40B4-BE49-F238E27FC236}">
                <a16:creationId xmlns:a16="http://schemas.microsoft.com/office/drawing/2014/main" id="{3C157C64-FBF5-916C-870F-91660F219D84}"/>
              </a:ext>
            </a:extLst>
          </p:cNvPr>
          <p:cNvSpPr/>
          <p:nvPr/>
        </p:nvSpPr>
        <p:spPr>
          <a:xfrm>
            <a:off x="2993028" y="1798536"/>
            <a:ext cx="1432137" cy="859282"/>
          </a:xfrm>
          <a:custGeom>
            <a:avLst/>
            <a:gdLst>
              <a:gd name="connsiteX0" fmla="*/ 0 w 1432137"/>
              <a:gd name="connsiteY0" fmla="*/ 0 h 859282"/>
              <a:gd name="connsiteX1" fmla="*/ 1432137 w 1432137"/>
              <a:gd name="connsiteY1" fmla="*/ 0 h 859282"/>
              <a:gd name="connsiteX2" fmla="*/ 1432137 w 1432137"/>
              <a:gd name="connsiteY2" fmla="*/ 859282 h 859282"/>
              <a:gd name="connsiteX3" fmla="*/ 0 w 1432137"/>
              <a:gd name="connsiteY3" fmla="*/ 859282 h 859282"/>
              <a:gd name="connsiteX4" fmla="*/ 0 w 1432137"/>
              <a:gd name="connsiteY4" fmla="*/ 0 h 859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2137" h="859282">
                <a:moveTo>
                  <a:pt x="0" y="0"/>
                </a:moveTo>
                <a:lnTo>
                  <a:pt x="1432137" y="0"/>
                </a:lnTo>
                <a:lnTo>
                  <a:pt x="1432137" y="859282"/>
                </a:lnTo>
                <a:lnTo>
                  <a:pt x="0" y="8592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150" tIns="57150" rIns="57150" bIns="57150" numCol="1" spcCol="1270" anchor="ctr" anchorCtr="0">
            <a:noAutofit/>
          </a:bodyPr>
          <a:lstStyle/>
          <a:p>
            <a:pPr marL="0" lvl="0" indent="0" algn="l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500" b="1" kern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Placement in Q4</a:t>
            </a:r>
          </a:p>
        </p:txBody>
      </p:sp>
      <p:sp>
        <p:nvSpPr>
          <p:cNvPr id="6" name="TextBox 5" descr="% of participants who are placed in employment, secondary education, postsecondary education, military, registered apprenticeship, or long-term occupational training (including AmeriCorps and Job Corps) in the 2nd quarter or 4th after exit&#10;">
            <a:extLst>
              <a:ext uri="{FF2B5EF4-FFF2-40B4-BE49-F238E27FC236}">
                <a16:creationId xmlns:a16="http://schemas.microsoft.com/office/drawing/2014/main" id="{5FCC055E-4E50-4F4D-A7C0-57F5E67690A3}"/>
              </a:ext>
            </a:extLst>
          </p:cNvPr>
          <p:cNvSpPr txBox="1"/>
          <p:nvPr/>
        </p:nvSpPr>
        <p:spPr>
          <a:xfrm>
            <a:off x="1419789" y="2984320"/>
            <a:ext cx="3005376" cy="20313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% </a:t>
            </a:r>
            <a:r>
              <a:rPr lang="en-US" sz="1400" dirty="0">
                <a:solidFill>
                  <a:schemeClr val="bg1"/>
                </a:solidFill>
                <a:ea typeface="Arial"/>
                <a:sym typeface="Arial"/>
              </a:rPr>
              <a:t>of participants who are placed in employment, </a:t>
            </a:r>
            <a:r>
              <a:rPr lang="en-US" dirty="0">
                <a:solidFill>
                  <a:schemeClr val="bg1"/>
                </a:solidFill>
              </a:rPr>
              <a:t>secondary education, </a:t>
            </a:r>
            <a:r>
              <a:rPr lang="en-US" sz="1400" dirty="0">
                <a:solidFill>
                  <a:schemeClr val="bg1"/>
                </a:solidFill>
                <a:ea typeface="Arial"/>
                <a:sym typeface="Arial"/>
              </a:rPr>
              <a:t>postsecondary education, military, </a:t>
            </a:r>
            <a:r>
              <a:rPr lang="en-US" dirty="0">
                <a:solidFill>
                  <a:schemeClr val="bg1"/>
                </a:solidFill>
              </a:rPr>
              <a:t>registered apprenticeship, </a:t>
            </a:r>
            <a:r>
              <a:rPr lang="en-US" sz="1400" dirty="0">
                <a:solidFill>
                  <a:schemeClr val="bg1"/>
                </a:solidFill>
                <a:ea typeface="Arial"/>
                <a:sym typeface="Arial"/>
              </a:rPr>
              <a:t>or long-term occupational training </a:t>
            </a:r>
            <a:r>
              <a:rPr lang="en-US" dirty="0">
                <a:solidFill>
                  <a:schemeClr val="bg1"/>
                </a:solidFill>
              </a:rPr>
              <a:t>(including AmeriCorps and Job Corps) </a:t>
            </a:r>
            <a:r>
              <a:rPr lang="en-US" sz="1400" dirty="0">
                <a:solidFill>
                  <a:schemeClr val="bg1"/>
                </a:solidFill>
                <a:ea typeface="Arial"/>
                <a:sym typeface="Arial"/>
              </a:rPr>
              <a:t>in </a:t>
            </a:r>
            <a:r>
              <a:rPr lang="en-US" dirty="0">
                <a:solidFill>
                  <a:schemeClr val="bg1"/>
                </a:solidFill>
              </a:rPr>
              <a:t>the 2nd </a:t>
            </a:r>
            <a:r>
              <a:rPr lang="en-US" sz="1400" dirty="0">
                <a:solidFill>
                  <a:schemeClr val="bg1"/>
                </a:solidFill>
                <a:ea typeface="Arial"/>
                <a:sym typeface="Arial"/>
              </a:rPr>
              <a:t>quarter or </a:t>
            </a:r>
            <a:r>
              <a:rPr lang="en-US" dirty="0">
                <a:solidFill>
                  <a:schemeClr val="bg1"/>
                </a:solidFill>
              </a:rPr>
              <a:t>4th </a:t>
            </a:r>
            <a:r>
              <a:rPr lang="en-US" sz="1400" dirty="0">
                <a:solidFill>
                  <a:schemeClr val="bg1"/>
                </a:solidFill>
                <a:ea typeface="Arial"/>
                <a:sym typeface="Arial"/>
              </a:rPr>
              <a:t>after exit</a:t>
            </a:r>
            <a:endParaRPr lang="en-US" dirty="0">
              <a:solidFill>
                <a:schemeClr val="bg1"/>
              </a:solidFill>
            </a:endParaRPr>
          </a:p>
          <a:p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B710CB-D72B-4825-8B8E-933070A6E3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96872" y="2754883"/>
            <a:ext cx="1410182" cy="361027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AE5062-F9F4-4680-A916-8D1B67FB22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63991" y="2754883"/>
            <a:ext cx="1453516" cy="361027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 descr="Credential Attainment&#10;">
            <a:extLst>
              <a:ext uri="{FF2B5EF4-FFF2-40B4-BE49-F238E27FC236}">
                <a16:creationId xmlns:a16="http://schemas.microsoft.com/office/drawing/2014/main" id="{543215BC-A8C0-ADE4-D568-C1DF32046379}"/>
              </a:ext>
            </a:extLst>
          </p:cNvPr>
          <p:cNvSpPr/>
          <p:nvPr/>
        </p:nvSpPr>
        <p:spPr>
          <a:xfrm>
            <a:off x="4574917" y="1789525"/>
            <a:ext cx="1432137" cy="859282"/>
          </a:xfrm>
          <a:custGeom>
            <a:avLst/>
            <a:gdLst>
              <a:gd name="connsiteX0" fmla="*/ 0 w 1432137"/>
              <a:gd name="connsiteY0" fmla="*/ 0 h 859282"/>
              <a:gd name="connsiteX1" fmla="*/ 1432137 w 1432137"/>
              <a:gd name="connsiteY1" fmla="*/ 0 h 859282"/>
              <a:gd name="connsiteX2" fmla="*/ 1432137 w 1432137"/>
              <a:gd name="connsiteY2" fmla="*/ 859282 h 859282"/>
              <a:gd name="connsiteX3" fmla="*/ 0 w 1432137"/>
              <a:gd name="connsiteY3" fmla="*/ 859282 h 859282"/>
              <a:gd name="connsiteX4" fmla="*/ 0 w 1432137"/>
              <a:gd name="connsiteY4" fmla="*/ 0 h 859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2137" h="859282">
                <a:moveTo>
                  <a:pt x="0" y="0"/>
                </a:moveTo>
                <a:lnTo>
                  <a:pt x="1432137" y="0"/>
                </a:lnTo>
                <a:lnTo>
                  <a:pt x="1432137" y="859282"/>
                </a:lnTo>
                <a:lnTo>
                  <a:pt x="0" y="8592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150" tIns="57150" rIns="57150" bIns="57150" numCol="1" spcCol="1270" anchor="ctr" anchorCtr="0">
            <a:noAutofit/>
          </a:bodyPr>
          <a:lstStyle/>
          <a:p>
            <a:pPr marL="0" lvl="0" indent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500" b="1" kern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Credential</a:t>
            </a:r>
            <a:r>
              <a:rPr lang="en-US" sz="1500" b="1" kern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b="1" kern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Attainment</a:t>
            </a:r>
          </a:p>
        </p:txBody>
      </p:sp>
      <p:sp>
        <p:nvSpPr>
          <p:cNvPr id="9" name="Rectangle 8" descr="% of participants who attain Occupational credential OR HSE + Placement&#10;&#10;">
            <a:extLst>
              <a:ext uri="{FF2B5EF4-FFF2-40B4-BE49-F238E27FC236}">
                <a16:creationId xmlns:a16="http://schemas.microsoft.com/office/drawing/2014/main" id="{774C7F1F-D5AC-4CFF-8F98-5652C94B7B19}"/>
              </a:ext>
            </a:extLst>
          </p:cNvPr>
          <p:cNvSpPr/>
          <p:nvPr/>
        </p:nvSpPr>
        <p:spPr>
          <a:xfrm>
            <a:off x="4666809" y="3080166"/>
            <a:ext cx="1302823" cy="25923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dirty="0">
                <a:latin typeface="Arial"/>
                <a:cs typeface="Arial"/>
              </a:rPr>
              <a:t>% of participants who attain </a:t>
            </a:r>
            <a:r>
              <a:rPr lang="en-US" sz="1400" dirty="0">
                <a:latin typeface="Arial"/>
                <a:cs typeface="Arial"/>
              </a:rPr>
              <a:t>Occupational </a:t>
            </a:r>
            <a:r>
              <a:rPr lang="en-US" dirty="0">
                <a:latin typeface="Arial"/>
                <a:cs typeface="Arial"/>
              </a:rPr>
              <a:t>credential</a:t>
            </a:r>
          </a:p>
          <a:p>
            <a:endParaRPr lang="en-US" dirty="0">
              <a:latin typeface="Arial"/>
              <a:cs typeface="Arial"/>
            </a:endParaRPr>
          </a:p>
          <a:p>
            <a:r>
              <a:rPr lang="en-US" sz="1400" dirty="0">
                <a:solidFill>
                  <a:schemeClr val="bg1"/>
                </a:solidFill>
              </a:rPr>
              <a:t>OR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HSE + Placement</a:t>
            </a:r>
          </a:p>
          <a:p>
            <a:endParaRPr lang="en-US" dirty="0"/>
          </a:p>
          <a:p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6007659-668C-47D4-BBC4-AEE4F5F53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45506" y="4727507"/>
            <a:ext cx="1350274" cy="809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Freeform: Shape 13" descr="Median Earnings in Q2&#10;">
            <a:extLst>
              <a:ext uri="{FF2B5EF4-FFF2-40B4-BE49-F238E27FC236}">
                <a16:creationId xmlns:a16="http://schemas.microsoft.com/office/drawing/2014/main" id="{2BB11091-8278-794C-8F3C-CDCA5BCD80CB}"/>
              </a:ext>
            </a:extLst>
          </p:cNvPr>
          <p:cNvSpPr/>
          <p:nvPr/>
        </p:nvSpPr>
        <p:spPr>
          <a:xfrm>
            <a:off x="6160297" y="1789525"/>
            <a:ext cx="1432137" cy="859282"/>
          </a:xfrm>
          <a:custGeom>
            <a:avLst/>
            <a:gdLst>
              <a:gd name="connsiteX0" fmla="*/ 0 w 1432137"/>
              <a:gd name="connsiteY0" fmla="*/ 0 h 859282"/>
              <a:gd name="connsiteX1" fmla="*/ 1432137 w 1432137"/>
              <a:gd name="connsiteY1" fmla="*/ 0 h 859282"/>
              <a:gd name="connsiteX2" fmla="*/ 1432137 w 1432137"/>
              <a:gd name="connsiteY2" fmla="*/ 859282 h 859282"/>
              <a:gd name="connsiteX3" fmla="*/ 0 w 1432137"/>
              <a:gd name="connsiteY3" fmla="*/ 859282 h 859282"/>
              <a:gd name="connsiteX4" fmla="*/ 0 w 1432137"/>
              <a:gd name="connsiteY4" fmla="*/ 0 h 859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2137" h="859282">
                <a:moveTo>
                  <a:pt x="0" y="0"/>
                </a:moveTo>
                <a:lnTo>
                  <a:pt x="1432137" y="0"/>
                </a:lnTo>
                <a:lnTo>
                  <a:pt x="1432137" y="859282"/>
                </a:lnTo>
                <a:lnTo>
                  <a:pt x="0" y="8592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150" tIns="57150" rIns="57150" bIns="57150" numCol="1" spcCol="1270" anchor="ctr" anchorCtr="0">
            <a:noAutofit/>
          </a:bodyPr>
          <a:lstStyle/>
          <a:p>
            <a:pPr marL="0" lvl="0" indent="0" algn="l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500" b="1" kern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Median Earnings in Q2</a:t>
            </a:r>
          </a:p>
        </p:txBody>
      </p:sp>
      <p:sp>
        <p:nvSpPr>
          <p:cNvPr id="13" name="TextBox 12" descr="The median earnings of participants who are in unsubsidized employment two quarters after exit&#10;">
            <a:extLst>
              <a:ext uri="{FF2B5EF4-FFF2-40B4-BE49-F238E27FC236}">
                <a16:creationId xmlns:a16="http://schemas.microsoft.com/office/drawing/2014/main" id="{453D2FA2-2713-4B4F-9B01-CF00F7F84A45}"/>
              </a:ext>
            </a:extLst>
          </p:cNvPr>
          <p:cNvSpPr txBox="1"/>
          <p:nvPr/>
        </p:nvSpPr>
        <p:spPr>
          <a:xfrm>
            <a:off x="6173942" y="2892599"/>
            <a:ext cx="1443565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ea typeface="Arial"/>
                <a:sym typeface="Arial"/>
              </a:rPr>
              <a:t>The median earnings of participants 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solidFill>
                  <a:schemeClr val="bg1"/>
                </a:solidFill>
                <a:ea typeface="Arial"/>
                <a:sym typeface="Arial"/>
              </a:rPr>
              <a:t>who are in unsubsidized</a:t>
            </a:r>
            <a:r>
              <a:rPr lang="en-US" sz="1400" dirty="0">
                <a:ea typeface="Arial"/>
                <a:sym typeface="Arial"/>
              </a:rPr>
              <a:t> </a:t>
            </a:r>
            <a:r>
              <a:rPr lang="en-US" sz="1400" dirty="0">
                <a:solidFill>
                  <a:schemeClr val="bg1"/>
                </a:solidFill>
                <a:ea typeface="Arial"/>
                <a:sym typeface="Arial"/>
              </a:rPr>
              <a:t>employment</a:t>
            </a:r>
            <a:r>
              <a:rPr lang="en-US" dirty="0">
                <a:solidFill>
                  <a:schemeClr val="bg1"/>
                </a:solidFill>
              </a:rPr>
              <a:t> two quarters after exit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8EAEA9-4788-41F5-B622-CE91C57C2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41343" y="2769562"/>
            <a:ext cx="1453516" cy="361027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18" name="Freeform: Shape 17" descr="Measurable Skill Gains&#10;">
            <a:extLst>
              <a:ext uri="{FF2B5EF4-FFF2-40B4-BE49-F238E27FC236}">
                <a16:creationId xmlns:a16="http://schemas.microsoft.com/office/drawing/2014/main" id="{71BA2A06-BE2F-591D-02C4-10434B50EB44}"/>
              </a:ext>
            </a:extLst>
          </p:cNvPr>
          <p:cNvSpPr/>
          <p:nvPr/>
        </p:nvSpPr>
        <p:spPr>
          <a:xfrm>
            <a:off x="7743875" y="1789525"/>
            <a:ext cx="1432137" cy="859282"/>
          </a:xfrm>
          <a:custGeom>
            <a:avLst/>
            <a:gdLst>
              <a:gd name="connsiteX0" fmla="*/ 0 w 1432137"/>
              <a:gd name="connsiteY0" fmla="*/ 0 h 859282"/>
              <a:gd name="connsiteX1" fmla="*/ 1432137 w 1432137"/>
              <a:gd name="connsiteY1" fmla="*/ 0 h 859282"/>
              <a:gd name="connsiteX2" fmla="*/ 1432137 w 1432137"/>
              <a:gd name="connsiteY2" fmla="*/ 859282 h 859282"/>
              <a:gd name="connsiteX3" fmla="*/ 0 w 1432137"/>
              <a:gd name="connsiteY3" fmla="*/ 859282 h 859282"/>
              <a:gd name="connsiteX4" fmla="*/ 0 w 1432137"/>
              <a:gd name="connsiteY4" fmla="*/ 0 h 859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2137" h="859282">
                <a:moveTo>
                  <a:pt x="0" y="0"/>
                </a:moveTo>
                <a:lnTo>
                  <a:pt x="1432137" y="0"/>
                </a:lnTo>
                <a:lnTo>
                  <a:pt x="1432137" y="859282"/>
                </a:lnTo>
                <a:lnTo>
                  <a:pt x="0" y="859282"/>
                </a:lnTo>
                <a:lnTo>
                  <a:pt x="0" y="0"/>
                </a:lnTo>
                <a:close/>
              </a:path>
            </a:pathLst>
          </a:custGeom>
          <a:solidFill>
            <a:srgbClr val="FF9F6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150" tIns="57150" rIns="57150" bIns="57150" numCol="1" spcCol="1270" anchor="ctr" anchorCtr="0">
            <a:noAutofit/>
          </a:bodyPr>
          <a:lstStyle/>
          <a:p>
            <a:pPr marL="0" lvl="0" indent="0" algn="l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500" b="1" kern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Measurable Skill Gains</a:t>
            </a:r>
          </a:p>
        </p:txBody>
      </p:sp>
      <p:sp>
        <p:nvSpPr>
          <p:cNvPr id="19" name="TextBox 18" descr="% of participants who achieve a gain in a Program Year&#10;&#10;Examples &#10;•EFL gain  (TABE/CASAS)&#10;•Passing a GED section&#10;•OSHA-30&#10;•Passing a unit test (NCCER, HBI, MC3)&#10;&#10;*This list is not exhaustive&#10;">
            <a:extLst>
              <a:ext uri="{FF2B5EF4-FFF2-40B4-BE49-F238E27FC236}">
                <a16:creationId xmlns:a16="http://schemas.microsoft.com/office/drawing/2014/main" id="{36C2EC1F-5184-4D8B-970C-B12C9552B6E8}"/>
              </a:ext>
            </a:extLst>
          </p:cNvPr>
          <p:cNvSpPr txBox="1"/>
          <p:nvPr/>
        </p:nvSpPr>
        <p:spPr>
          <a:xfrm>
            <a:off x="7733187" y="2860675"/>
            <a:ext cx="1434629" cy="387798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% of participants who achieve a gain in a Program Year</a:t>
            </a:r>
            <a:endParaRPr lang="en-US" dirty="0">
              <a:solidFill>
                <a:schemeClr val="bg1"/>
              </a:solidFill>
            </a:endParaRPr>
          </a:p>
          <a:p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u="sng" dirty="0">
                <a:solidFill>
                  <a:schemeClr val="bg1"/>
                </a:solidFill>
              </a:rPr>
              <a:t>Examples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</a:p>
          <a:p>
            <a:pPr marL="117475" indent="-11747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EFL gain  (TABE</a:t>
            </a:r>
            <a:r>
              <a:rPr lang="en-US" sz="1200" dirty="0">
                <a:solidFill>
                  <a:schemeClr val="bg1"/>
                </a:solidFill>
                <a:sym typeface="Arial"/>
              </a:rPr>
              <a:t>/</a:t>
            </a:r>
            <a:r>
              <a:rPr lang="en-US" sz="1200" dirty="0">
                <a:solidFill>
                  <a:schemeClr val="bg1"/>
                </a:solidFill>
              </a:rPr>
              <a:t>CASAS)</a:t>
            </a:r>
            <a:endParaRPr lang="en-US" dirty="0">
              <a:solidFill>
                <a:schemeClr val="bg1"/>
              </a:solidFill>
            </a:endParaRPr>
          </a:p>
          <a:p>
            <a:pPr marL="117475" indent="-11747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Passing a GED section</a:t>
            </a:r>
            <a:endParaRPr lang="en-US" dirty="0">
              <a:solidFill>
                <a:schemeClr val="bg1"/>
              </a:solidFill>
            </a:endParaRPr>
          </a:p>
          <a:p>
            <a:pPr marL="117475" indent="-11747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OSHA-30</a:t>
            </a:r>
            <a:endParaRPr lang="en-US" dirty="0">
              <a:solidFill>
                <a:schemeClr val="bg1"/>
              </a:solidFill>
            </a:endParaRPr>
          </a:p>
          <a:p>
            <a:pPr marL="117475" indent="-117475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sym typeface="Arial"/>
              </a:rPr>
              <a:t>Passing </a:t>
            </a:r>
            <a:r>
              <a:rPr lang="en-US" sz="1200" dirty="0">
                <a:solidFill>
                  <a:schemeClr val="bg1"/>
                </a:solidFill>
              </a:rPr>
              <a:t>a </a:t>
            </a:r>
            <a:r>
              <a:rPr lang="en-US" sz="1200" dirty="0">
                <a:solidFill>
                  <a:schemeClr val="bg1"/>
                </a:solidFill>
                <a:sym typeface="Arial"/>
              </a:rPr>
              <a:t>unit test</a:t>
            </a:r>
            <a:r>
              <a:rPr lang="en-US" sz="1200" dirty="0">
                <a:solidFill>
                  <a:schemeClr val="bg1"/>
                </a:solidFill>
              </a:rPr>
              <a:t> (NCCER, HBI, MC3)</a:t>
            </a:r>
            <a:endParaRPr lang="en-US" dirty="0">
              <a:solidFill>
                <a:schemeClr val="bg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bg1"/>
              </a:solidFill>
            </a:endParaRPr>
          </a:p>
          <a:p>
            <a:r>
              <a:rPr lang="en-US" sz="1200" dirty="0">
                <a:solidFill>
                  <a:schemeClr val="bg1"/>
                </a:solidFill>
              </a:rPr>
              <a:t>*This list is not exhaustive</a:t>
            </a:r>
            <a:endParaRPr lang="en-US" dirty="0">
              <a:solidFill>
                <a:schemeClr val="bg1"/>
              </a:solidFill>
            </a:endParaRPr>
          </a:p>
          <a:p>
            <a:pPr marL="111125" indent="-111125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Freeform: Shape 20" descr="Effectiveness in Serving Employer&#10;">
            <a:extLst>
              <a:ext uri="{FF2B5EF4-FFF2-40B4-BE49-F238E27FC236}">
                <a16:creationId xmlns:a16="http://schemas.microsoft.com/office/drawing/2014/main" id="{EC284F83-C77D-3336-46A9-7C0F0ABAEE4A}"/>
              </a:ext>
            </a:extLst>
          </p:cNvPr>
          <p:cNvSpPr/>
          <p:nvPr/>
        </p:nvSpPr>
        <p:spPr>
          <a:xfrm>
            <a:off x="9312136" y="1798536"/>
            <a:ext cx="1432137" cy="859282"/>
          </a:xfrm>
          <a:custGeom>
            <a:avLst/>
            <a:gdLst>
              <a:gd name="connsiteX0" fmla="*/ 0 w 1432137"/>
              <a:gd name="connsiteY0" fmla="*/ 0 h 859282"/>
              <a:gd name="connsiteX1" fmla="*/ 1432137 w 1432137"/>
              <a:gd name="connsiteY1" fmla="*/ 0 h 859282"/>
              <a:gd name="connsiteX2" fmla="*/ 1432137 w 1432137"/>
              <a:gd name="connsiteY2" fmla="*/ 859282 h 859282"/>
              <a:gd name="connsiteX3" fmla="*/ 0 w 1432137"/>
              <a:gd name="connsiteY3" fmla="*/ 859282 h 859282"/>
              <a:gd name="connsiteX4" fmla="*/ 0 w 1432137"/>
              <a:gd name="connsiteY4" fmla="*/ 0 h 859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2137" h="859282">
                <a:moveTo>
                  <a:pt x="0" y="0"/>
                </a:moveTo>
                <a:lnTo>
                  <a:pt x="1432137" y="0"/>
                </a:lnTo>
                <a:lnTo>
                  <a:pt x="1432137" y="859282"/>
                </a:lnTo>
                <a:lnTo>
                  <a:pt x="0" y="8592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150" tIns="57150" rIns="57150" bIns="57150" numCol="1" spcCol="1270" anchor="ctr" anchorCtr="0">
            <a:noAutofit/>
          </a:bodyPr>
          <a:lstStyle/>
          <a:p>
            <a:pPr marL="0" lvl="0" indent="0" algn="l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500" b="1" kern="12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Effectiveness in Serving Employer</a:t>
            </a:r>
          </a:p>
        </p:txBody>
      </p:sp>
      <p:sp>
        <p:nvSpPr>
          <p:cNvPr id="20" name="Rectangle 19" descr="% of participants who are placed with  the same employer 2nd and 4th quarter after exit&#10;">
            <a:extLst>
              <a:ext uri="{FF2B5EF4-FFF2-40B4-BE49-F238E27FC236}">
                <a16:creationId xmlns:a16="http://schemas.microsoft.com/office/drawing/2014/main" id="{4138D8D1-74BB-4BB9-ACF6-BB91AFB7F614}"/>
              </a:ext>
            </a:extLst>
          </p:cNvPr>
          <p:cNvSpPr/>
          <p:nvPr/>
        </p:nvSpPr>
        <p:spPr>
          <a:xfrm>
            <a:off x="9309468" y="2769562"/>
            <a:ext cx="1453516" cy="3610271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 anchorCtr="0"/>
          <a:lstStyle/>
          <a:p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3A91347-4D97-0AE5-809B-6EF4D88B529B}"/>
              </a:ext>
            </a:extLst>
          </p:cNvPr>
          <p:cNvSpPr txBox="1"/>
          <p:nvPr/>
        </p:nvSpPr>
        <p:spPr>
          <a:xfrm>
            <a:off x="1433109" y="6509720"/>
            <a:ext cx="4092002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Reference: TEGL 10-16, Change 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A38998A-0E8C-090E-88F4-9F93057694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33109" y="1895601"/>
            <a:ext cx="9311164" cy="937741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7654B6-32AB-CE26-ADE7-225963136120}"/>
              </a:ext>
            </a:extLst>
          </p:cNvPr>
          <p:cNvSpPr txBox="1"/>
          <p:nvPr/>
        </p:nvSpPr>
        <p:spPr>
          <a:xfrm>
            <a:off x="9403494" y="2876597"/>
            <a:ext cx="1265464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lt1"/>
                </a:solidFill>
              </a:rPr>
              <a:t>% of participants who are placed with  the same employer 2nd and 4th quarter after exit</a:t>
            </a:r>
          </a:p>
        </p:txBody>
      </p:sp>
    </p:spTree>
    <p:extLst>
      <p:ext uri="{BB962C8B-B14F-4D97-AF65-F5344CB8AC3E}">
        <p14:creationId xmlns:p14="http://schemas.microsoft.com/office/powerpoint/2010/main" val="853191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BD1CF-4A83-4402-8B49-33E4DF4D3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Definition and Examples of Placement</a:t>
            </a:r>
          </a:p>
        </p:txBody>
      </p:sp>
      <p:graphicFrame>
        <p:nvGraphicFramePr>
          <p:cNvPr id="4" name="Diagram 3" descr="Chart showing definition and examples of placement, with Registered apprenticeship, Placement in Non-subsidized empoyment, Postsecondary, and Service as headings.">
            <a:extLst>
              <a:ext uri="{FF2B5EF4-FFF2-40B4-BE49-F238E27FC236}">
                <a16:creationId xmlns:a16="http://schemas.microsoft.com/office/drawing/2014/main" id="{02BDF27E-7111-591D-AF79-F5D17D43B8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9922529"/>
              </p:ext>
            </p:extLst>
          </p:nvPr>
        </p:nvGraphicFramePr>
        <p:xfrm>
          <a:off x="2032000" y="1262591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69525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FD0C4-4667-DC70-DA9B-FF2BB50C5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7262" y="81044"/>
            <a:ext cx="9071708" cy="1325563"/>
          </a:xfrm>
        </p:spPr>
        <p:txBody>
          <a:bodyPr>
            <a:normAutofit fontScale="90000"/>
          </a:bodyPr>
          <a:lstStyle/>
          <a:p>
            <a:r>
              <a:rPr lang="en-US"/>
              <a:t>Steps to Use the Placement Scaffold Framework</a:t>
            </a:r>
          </a:p>
        </p:txBody>
      </p:sp>
      <p:graphicFrame>
        <p:nvGraphicFramePr>
          <p:cNvPr id="4" name="Diagram 3" descr="Chart with steps to use the Placement Scaffold Framework: 1. Define readiness levels, 2. Identify employer and PSE partners, 3. Evaluate participant’s readiness,  4. Match participants to opportunities&#10;&#10;&#10;&#10;">
            <a:extLst>
              <a:ext uri="{FF2B5EF4-FFF2-40B4-BE49-F238E27FC236}">
                <a16:creationId xmlns:a16="http://schemas.microsoft.com/office/drawing/2014/main" id="{C5290B5B-5AFB-A4B6-5061-E868F7DA28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3673448"/>
              </p:ext>
            </p:extLst>
          </p:nvPr>
        </p:nvGraphicFramePr>
        <p:xfrm>
          <a:off x="2602523" y="1533378"/>
          <a:ext cx="7640522" cy="5243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95586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1B2F3-A307-AF7E-78B4-D39AA4380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Step 1:  Define Readiness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3261E6-8FA8-7457-5EA6-E8796D6B2A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0145" y="1690688"/>
            <a:ext cx="9071709" cy="4749346"/>
          </a:xfrm>
        </p:spPr>
        <p:txBody>
          <a:bodyPr>
            <a:normAutofit lnSpcReduction="10000"/>
          </a:bodyPr>
          <a:lstStyle/>
          <a:p>
            <a:pPr marL="63500" indent="0">
              <a:buNone/>
            </a:pPr>
            <a:r>
              <a:rPr lang="en-US" b="1"/>
              <a:t>Directions</a:t>
            </a:r>
            <a:r>
              <a:rPr lang="en-US"/>
              <a:t>: Define each readiness level for the career pathway(s) in your YouthBuild program. </a:t>
            </a:r>
          </a:p>
          <a:p>
            <a:pPr marL="63500" indent="0">
              <a:buNone/>
            </a:pPr>
            <a:r>
              <a:rPr lang="en-US" b="1"/>
              <a:t>Readiness Levels: </a:t>
            </a:r>
          </a:p>
          <a:p>
            <a:pPr lvl="1">
              <a:buSzPct val="82000"/>
            </a:pPr>
            <a:r>
              <a:rPr lang="en-US"/>
              <a:t>Not Quite Ready Yet (for work or college/post-secondary education)</a:t>
            </a:r>
          </a:p>
          <a:p>
            <a:pPr lvl="1">
              <a:buSzPct val="82000"/>
            </a:pPr>
            <a:r>
              <a:rPr lang="en-US"/>
              <a:t>Part-Time Work or On-Demand Job Ready</a:t>
            </a:r>
          </a:p>
          <a:p>
            <a:pPr lvl="1">
              <a:buSzPct val="82000"/>
            </a:pPr>
            <a:r>
              <a:rPr lang="en-US"/>
              <a:t>Basic Job Ready – Full Time Work</a:t>
            </a:r>
          </a:p>
          <a:p>
            <a:pPr lvl="1">
              <a:buSzPct val="82000"/>
            </a:pPr>
            <a:r>
              <a:rPr lang="en-US"/>
              <a:t>College/Postsecondary Education Ready</a:t>
            </a:r>
          </a:p>
          <a:p>
            <a:pPr lvl="1">
              <a:buSzPct val="82000"/>
            </a:pPr>
            <a:r>
              <a:rPr lang="en-US"/>
              <a:t>Career Ready</a:t>
            </a:r>
          </a:p>
          <a:p>
            <a:pPr lvl="1">
              <a:buSzPct val="82000"/>
            </a:pPr>
            <a:r>
              <a:rPr lang="en-US"/>
              <a:t>Registered Apprenticeship Ready</a:t>
            </a:r>
          </a:p>
        </p:txBody>
      </p:sp>
    </p:spTree>
    <p:extLst>
      <p:ext uri="{BB962C8B-B14F-4D97-AF65-F5344CB8AC3E}">
        <p14:creationId xmlns:p14="http://schemas.microsoft.com/office/powerpoint/2010/main" val="580422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1">
          <a:extLst>
            <a:ext uri="{FF2B5EF4-FFF2-40B4-BE49-F238E27FC236}">
              <a16:creationId xmlns:a16="http://schemas.microsoft.com/office/drawing/2014/main" id="{F09D35BA-A892-5D56-38D9-735723A58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53">
            <a:extLst>
              <a:ext uri="{FF2B5EF4-FFF2-40B4-BE49-F238E27FC236}">
                <a16:creationId xmlns:a16="http://schemas.microsoft.com/office/drawing/2014/main" id="{0A16124F-AC5E-3CFF-2FC9-86CFAE77C90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2092" y="365125"/>
            <a:ext cx="937650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ct val="100000"/>
              <a:buFont typeface="Century Gothic"/>
              <a:buNone/>
            </a:pPr>
            <a:r>
              <a:rPr lang="en-US"/>
              <a:t>Define Readiness by Career Pathway Template - Construction</a:t>
            </a:r>
            <a:endParaRPr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5BC5463-D860-787F-FB1F-CF339F719B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8651851"/>
              </p:ext>
            </p:extLst>
          </p:nvPr>
        </p:nvGraphicFramePr>
        <p:xfrm>
          <a:off x="1891099" y="1812240"/>
          <a:ext cx="9444830" cy="4528176"/>
        </p:xfrm>
        <a:graphic>
          <a:graphicData uri="http://schemas.openxmlformats.org/drawingml/2006/table">
            <a:tbl>
              <a:tblPr firstRow="1" bandRow="1">
                <a:tableStyleId>{DF531022-A70A-427A-BB32-CC8E4DE72478}</a:tableStyleId>
              </a:tblPr>
              <a:tblGrid>
                <a:gridCol w="1403004">
                  <a:extLst>
                    <a:ext uri="{9D8B030D-6E8A-4147-A177-3AD203B41FA5}">
                      <a16:colId xmlns:a16="http://schemas.microsoft.com/office/drawing/2014/main" val="1250582827"/>
                    </a:ext>
                  </a:extLst>
                </a:gridCol>
                <a:gridCol w="1364390">
                  <a:extLst>
                    <a:ext uri="{9D8B030D-6E8A-4147-A177-3AD203B41FA5}">
                      <a16:colId xmlns:a16="http://schemas.microsoft.com/office/drawing/2014/main" val="2399141102"/>
                    </a:ext>
                  </a:extLst>
                </a:gridCol>
                <a:gridCol w="1377263">
                  <a:extLst>
                    <a:ext uri="{9D8B030D-6E8A-4147-A177-3AD203B41FA5}">
                      <a16:colId xmlns:a16="http://schemas.microsoft.com/office/drawing/2014/main" val="3885864437"/>
                    </a:ext>
                  </a:extLst>
                </a:gridCol>
                <a:gridCol w="1375774">
                  <a:extLst>
                    <a:ext uri="{9D8B030D-6E8A-4147-A177-3AD203B41FA5}">
                      <a16:colId xmlns:a16="http://schemas.microsoft.com/office/drawing/2014/main" val="2775969524"/>
                    </a:ext>
                  </a:extLst>
                </a:gridCol>
                <a:gridCol w="1321259">
                  <a:extLst>
                    <a:ext uri="{9D8B030D-6E8A-4147-A177-3AD203B41FA5}">
                      <a16:colId xmlns:a16="http://schemas.microsoft.com/office/drawing/2014/main" val="3594363389"/>
                    </a:ext>
                  </a:extLst>
                </a:gridCol>
                <a:gridCol w="1281877">
                  <a:extLst>
                    <a:ext uri="{9D8B030D-6E8A-4147-A177-3AD203B41FA5}">
                      <a16:colId xmlns:a16="http://schemas.microsoft.com/office/drawing/2014/main" val="3540182757"/>
                    </a:ext>
                  </a:extLst>
                </a:gridCol>
                <a:gridCol w="1321263">
                  <a:extLst>
                    <a:ext uri="{9D8B030D-6E8A-4147-A177-3AD203B41FA5}">
                      <a16:colId xmlns:a16="http://schemas.microsoft.com/office/drawing/2014/main" val="604827921"/>
                    </a:ext>
                  </a:extLst>
                </a:gridCol>
              </a:tblGrid>
              <a:tr h="840408">
                <a:tc>
                  <a:txBody>
                    <a:bodyPr/>
                    <a:lstStyle/>
                    <a:p>
                      <a:pPr marL="0" marR="0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Pathway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5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Not Quite Ready Yet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5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Part-Time or On-Demand Job Ready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5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Basic Job Ready – Full-Time Work 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5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College/PSE Ready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5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Career Ready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5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Registered Apprenticeship Ready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5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9225568"/>
                  </a:ext>
                </a:extLst>
              </a:tr>
              <a:tr h="3687768">
                <a:tc>
                  <a:txBody>
                    <a:bodyPr/>
                    <a:lstStyle/>
                    <a:p>
                      <a:pPr marL="0" marR="0"/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Construction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effectLst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effectLst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effectLst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effectLst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effectLst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28946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3012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1">
          <a:extLst>
            <a:ext uri="{FF2B5EF4-FFF2-40B4-BE49-F238E27FC236}">
              <a16:creationId xmlns:a16="http://schemas.microsoft.com/office/drawing/2014/main" id="{637C62CA-D9CA-D8FC-25C5-8F5BF732A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53">
            <a:extLst>
              <a:ext uri="{FF2B5EF4-FFF2-40B4-BE49-F238E27FC236}">
                <a16:creationId xmlns:a16="http://schemas.microsoft.com/office/drawing/2014/main" id="{04D00A88-D15A-8C2E-9273-A43EB7A7F90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09800" y="0"/>
            <a:ext cx="907170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ct val="100000"/>
              <a:buFont typeface="Century Gothic"/>
              <a:buNone/>
            </a:pPr>
            <a:r>
              <a:rPr lang="en-US"/>
              <a:t>Example: Definitions of Readiness</a:t>
            </a:r>
            <a:endParaRPr/>
          </a:p>
        </p:txBody>
      </p:sp>
      <p:pic>
        <p:nvPicPr>
          <p:cNvPr id="2" name="table">
            <a:extLst>
              <a:ext uri="{FF2B5EF4-FFF2-40B4-BE49-F238E27FC236}">
                <a16:creationId xmlns:a16="http://schemas.microsoft.com/office/drawing/2014/main" id="{160F6F98-1025-DA1B-7B9A-CF6BFFA7EB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357" y="1144916"/>
            <a:ext cx="11801285" cy="5066103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CBE34301-A58C-A4D9-2A1A-24FAFFB4C27E}"/>
              </a:ext>
            </a:extLst>
          </p:cNvPr>
          <p:cNvSpPr txBox="1"/>
          <p:nvPr/>
        </p:nvSpPr>
        <p:spPr>
          <a:xfrm>
            <a:off x="2054548" y="2197668"/>
            <a:ext cx="20844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+mj-lt"/>
                <a:sym typeface="Arial"/>
              </a:rPr>
              <a:t>May have challenges that extend beyond active programming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b="0" strike="noStrike">
              <a:latin typeface="+mj-lt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strike="noStrike">
                <a:latin typeface="+mj-lt"/>
                <a:sym typeface="Arial"/>
              </a:rPr>
              <a:t>May need additional supportive services </a:t>
            </a:r>
          </a:p>
          <a:p>
            <a:endParaRPr lang="en-US" sz="1800"/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25310B2E-3501-2C4A-CB18-B6774AB0E51C}"/>
              </a:ext>
            </a:extLst>
          </p:cNvPr>
          <p:cNvSpPr txBox="1"/>
          <p:nvPr/>
        </p:nvSpPr>
        <p:spPr>
          <a:xfrm>
            <a:off x="3985261" y="2197668"/>
            <a:ext cx="345338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0" strike="noStrike">
                <a:latin typeface="+mj-lt"/>
                <a:ea typeface="Arial"/>
                <a:cs typeface="Arial"/>
                <a:sym typeface="Arial"/>
              </a:rPr>
              <a:t>Irregular attendance</a:t>
            </a:r>
          </a:p>
          <a:p>
            <a:pPr marL="0" marR="0" lvl="0" indent="0" algn="l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0" strike="noStrike">
                <a:latin typeface="+mj-lt"/>
                <a:ea typeface="Arial"/>
                <a:cs typeface="Arial"/>
                <a:sym typeface="Arial"/>
              </a:rPr>
              <a:t>May not have any prior work experience</a:t>
            </a:r>
          </a:p>
          <a:p>
            <a:pPr marL="0" marR="0" lvl="0" indent="0" algn="l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0" strike="noStrike">
                <a:latin typeface="+mj-lt"/>
                <a:ea typeface="Arial"/>
                <a:cs typeface="Arial"/>
                <a:sym typeface="Arial"/>
              </a:rPr>
              <a:t>May have personal circumstance that requires flexibility</a:t>
            </a:r>
          </a:p>
          <a:p>
            <a:pPr marL="0" marR="0" lvl="0" indent="0" algn="l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0" strike="noStrike">
                <a:latin typeface="+mj-lt"/>
                <a:ea typeface="Arial"/>
                <a:cs typeface="Arial"/>
                <a:sym typeface="Arial"/>
              </a:rPr>
              <a:t>Able to follow directions</a:t>
            </a:r>
          </a:p>
          <a:p>
            <a:pPr marL="0" marR="0" lvl="0" indent="0" algn="l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0" strike="noStrike">
                <a:latin typeface="+mj-lt"/>
                <a:ea typeface="Arial"/>
                <a:cs typeface="Arial"/>
                <a:sym typeface="Arial"/>
              </a:rPr>
              <a:t>Solid communication skills</a:t>
            </a:r>
          </a:p>
          <a:p>
            <a:pPr marL="0" marR="0" lvl="0" indent="0" algn="l" rtl="0"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0" strike="noStrike">
                <a:latin typeface="+mj-lt"/>
                <a:ea typeface="Arial"/>
                <a:cs typeface="Arial"/>
                <a:sym typeface="Arial"/>
              </a:rPr>
              <a:t>Has personal identification documents – government-issued identification card (ID), Social Security (SS) card, etc. </a:t>
            </a:r>
          </a:p>
          <a:p>
            <a:endParaRPr lang="en-US"/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531B77C3-5FF3-23DD-E9AA-5D006A58D764}"/>
              </a:ext>
            </a:extLst>
          </p:cNvPr>
          <p:cNvSpPr txBox="1"/>
          <p:nvPr/>
        </p:nvSpPr>
        <p:spPr>
          <a:xfrm>
            <a:off x="7438643" y="2197668"/>
            <a:ext cx="4540899" cy="4129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>
                <a:solidFill>
                  <a:schemeClr val="tx1"/>
                </a:solidFill>
                <a:latin typeface="+mj-lt"/>
              </a:rPr>
              <a:t>80-90% attendance</a:t>
            </a:r>
            <a:endParaRPr lang="en-US" sz="1800" b="0" strike="noStrike">
              <a:solidFill>
                <a:schemeClr val="tx1"/>
              </a:solidFill>
              <a:latin typeface="+mj-lt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0" strike="noStrike">
                <a:solidFill>
                  <a:schemeClr val="tx1"/>
                </a:solidFill>
                <a:latin typeface="+mj-lt"/>
                <a:ea typeface="Century Gothic"/>
                <a:cs typeface="Century Gothic"/>
                <a:sym typeface="Century Gothic"/>
              </a:rPr>
              <a:t>Able to </a:t>
            </a:r>
            <a:r>
              <a:rPr lang="en-US" sz="1800" b="0" strike="noStrike">
                <a:solidFill>
                  <a:schemeClr val="tx1"/>
                </a:solidFill>
                <a:latin typeface="+mj-lt"/>
                <a:ea typeface="Century Gothic"/>
                <a:cs typeface="Century Gothic"/>
              </a:rPr>
              <a:t>interview</a:t>
            </a:r>
            <a:endParaRPr lang="en-US" sz="1800" b="0" strike="noStrike">
              <a:solidFill>
                <a:schemeClr val="tx1"/>
              </a:solidFill>
              <a:latin typeface="+mj-lt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0" strike="noStrike">
                <a:solidFill>
                  <a:schemeClr val="tx1"/>
                </a:solidFill>
                <a:latin typeface="+mj-lt"/>
                <a:sym typeface="Century Gothic"/>
              </a:rPr>
              <a:t>Able to work independently and as part of a team </a:t>
            </a:r>
            <a:endParaRPr lang="en-US" sz="1800">
              <a:solidFill>
                <a:schemeClr val="tx1"/>
              </a:solidFill>
              <a:latin typeface="+mj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0" strike="noStrike">
                <a:solidFill>
                  <a:schemeClr val="tx1"/>
                </a:solidFill>
                <a:latin typeface="+mj-lt"/>
                <a:ea typeface="Century Gothic"/>
                <a:cs typeface="Century Gothic"/>
                <a:sym typeface="Century Gothic"/>
              </a:rPr>
              <a:t>Able to handle </a:t>
            </a:r>
            <a:r>
              <a:rPr lang="en-US" sz="1800" b="0" strike="noStrike">
                <a:solidFill>
                  <a:schemeClr val="tx1"/>
                </a:solidFill>
                <a:latin typeface="+mj-lt"/>
                <a:ea typeface="Century Gothic"/>
                <a:cs typeface="Century Gothic"/>
              </a:rPr>
              <a:t>job time</a:t>
            </a:r>
            <a:r>
              <a:rPr lang="en-US" sz="1800" b="0" strike="noStrike">
                <a:solidFill>
                  <a:schemeClr val="tx1"/>
                </a:solidFill>
                <a:latin typeface="+mj-lt"/>
                <a:ea typeface="Century Gothic"/>
                <a:cs typeface="Century Gothic"/>
                <a:sym typeface="Century Gothic"/>
              </a:rPr>
              <a:t> management</a:t>
            </a:r>
            <a:endParaRPr lang="en-US" sz="1800">
              <a:solidFill>
                <a:schemeClr val="tx1"/>
              </a:solidFill>
              <a:latin typeface="+mj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0" strike="noStrike">
                <a:solidFill>
                  <a:schemeClr val="tx1"/>
                </a:solidFill>
                <a:latin typeface="+mj-lt"/>
                <a:ea typeface="Century Gothic"/>
                <a:cs typeface="Century Gothic"/>
                <a:sym typeface="Century Gothic"/>
              </a:rPr>
              <a:t>Able to follow directions and manage impulses</a:t>
            </a:r>
            <a:endParaRPr lang="en-US" sz="1800">
              <a:solidFill>
                <a:schemeClr val="tx1"/>
              </a:solidFill>
              <a:latin typeface="+mj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0" strike="noStrike">
                <a:solidFill>
                  <a:schemeClr val="tx1"/>
                </a:solidFill>
                <a:latin typeface="+mj-lt"/>
                <a:ea typeface="Century Gothic"/>
                <a:cs typeface="Century Gothic"/>
                <a:sym typeface="Century Gothic"/>
              </a:rPr>
              <a:t>Solid </a:t>
            </a:r>
            <a:r>
              <a:rPr lang="en-US" sz="1800" b="0" strike="noStrike">
                <a:solidFill>
                  <a:schemeClr val="tx1"/>
                </a:solidFill>
                <a:latin typeface="+mj-lt"/>
                <a:ea typeface="Century Gothic"/>
                <a:cs typeface="Century Gothic"/>
              </a:rPr>
              <a:t>communication</a:t>
            </a:r>
            <a:r>
              <a:rPr lang="en-US" sz="1800" b="0" strike="noStrike">
                <a:solidFill>
                  <a:schemeClr val="tx1"/>
                </a:solidFill>
                <a:latin typeface="+mj-lt"/>
                <a:ea typeface="Century Gothic"/>
                <a:cs typeface="Century Gothic"/>
                <a:sym typeface="Century Gothic"/>
              </a:rPr>
              <a:t> skills</a:t>
            </a:r>
            <a:endParaRPr lang="en-US" sz="1800">
              <a:solidFill>
                <a:schemeClr val="tx1"/>
              </a:solidFill>
              <a:latin typeface="+mj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>
                <a:solidFill>
                  <a:schemeClr val="tx1"/>
                </a:solidFill>
                <a:latin typeface="+mj-lt"/>
              </a:rPr>
              <a:t>Has personal papers – ID, SS card, etc. </a:t>
            </a:r>
            <a:endParaRPr lang="en-US" sz="1800" b="0" strike="noStrike">
              <a:solidFill>
                <a:schemeClr val="tx1"/>
              </a:solidFill>
              <a:latin typeface="+mj-lt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1800" b="0" strike="noStrike">
                <a:solidFill>
                  <a:schemeClr val="tx1"/>
                </a:solidFill>
                <a:latin typeface="+mj-lt"/>
                <a:ea typeface="Century Gothic"/>
                <a:cs typeface="Century Gothic"/>
                <a:sym typeface="Century Gothic"/>
              </a:rPr>
              <a:t>Interest in the field or able to tie learning to interest area</a:t>
            </a:r>
            <a:endParaRPr lang="en-US" sz="1800">
              <a:solidFill>
                <a:schemeClr val="tx1"/>
              </a:solidFill>
              <a:latin typeface="+mj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100" b="0" strike="noStrike">
              <a:solidFill>
                <a:schemeClr val="tx1"/>
              </a:solidFill>
              <a:latin typeface="+mj-lt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9385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1">
          <a:extLst>
            <a:ext uri="{FF2B5EF4-FFF2-40B4-BE49-F238E27FC236}">
              <a16:creationId xmlns:a16="http://schemas.microsoft.com/office/drawing/2014/main" id="{637C62CA-D9CA-D8FC-25C5-8F5BF732A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53">
            <a:extLst>
              <a:ext uri="{FF2B5EF4-FFF2-40B4-BE49-F238E27FC236}">
                <a16:creationId xmlns:a16="http://schemas.microsoft.com/office/drawing/2014/main" id="{04D00A88-D15A-8C2E-9273-A43EB7A7F90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09800" y="0"/>
            <a:ext cx="907170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ct val="100000"/>
              <a:buFont typeface="Century Gothic"/>
              <a:buNone/>
            </a:pPr>
            <a:r>
              <a:rPr lang="en-US" dirty="0"/>
              <a:t>Example: Definitions of Readiness </a:t>
            </a:r>
            <a:endParaRPr dirty="0"/>
          </a:p>
        </p:txBody>
      </p:sp>
      <p:graphicFrame>
        <p:nvGraphicFramePr>
          <p:cNvPr id="753" name="Google Shape;753;p53">
            <a:extLst>
              <a:ext uri="{FF2B5EF4-FFF2-40B4-BE49-F238E27FC236}">
                <a16:creationId xmlns:a16="http://schemas.microsoft.com/office/drawing/2014/main" id="{22A81511-46EC-294B-AA81-0701222969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3704649"/>
              </p:ext>
            </p:extLst>
          </p:nvPr>
        </p:nvGraphicFramePr>
        <p:xfrm>
          <a:off x="995680" y="1265703"/>
          <a:ext cx="11083543" cy="4966229"/>
        </p:xfrm>
        <a:graphic>
          <a:graphicData uri="http://schemas.openxmlformats.org/drawingml/2006/table">
            <a:tbl>
              <a:tblPr firstRow="1">
                <a:noFill/>
                <a:tableStyleId>{95048FCE-06AD-4CAC-84F2-252F9F664C4C}</a:tableStyleId>
              </a:tblPr>
              <a:tblGrid>
                <a:gridCol w="17805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962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06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8625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lt1"/>
                          </a:solidFill>
                          <a:latin typeface="+mj-lt"/>
                        </a:rPr>
                        <a:t>Pathway</a:t>
                      </a:r>
                      <a:endParaRPr sz="18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strike="noStrike" dirty="0">
                          <a:solidFill>
                            <a:srgbClr val="FFFFFF"/>
                          </a:solidFill>
                          <a:latin typeface="+mj-lt"/>
                          <a:ea typeface="Century Gothic"/>
                          <a:cs typeface="Century Gothic"/>
                          <a:sym typeface="Century Gothic"/>
                        </a:rPr>
                        <a:t>College/PSE Ready</a:t>
                      </a:r>
                      <a:endParaRPr sz="1800" b="0" strike="noStrike" dirty="0"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strike="noStrike" dirty="0">
                          <a:solidFill>
                            <a:srgbClr val="FFFFFF"/>
                          </a:solidFill>
                          <a:latin typeface="+mj-lt"/>
                          <a:ea typeface="Century Gothic"/>
                          <a:cs typeface="Century Gothic"/>
                          <a:sym typeface="Century Gothic"/>
                        </a:rPr>
                        <a:t>Career Ready</a:t>
                      </a:r>
                      <a:endParaRPr sz="1800" b="0" strike="noStrike" dirty="0"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7997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strike="noStrike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Construction</a:t>
                      </a:r>
                      <a:endParaRPr sz="1200" b="1" strike="noStrike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34300" marB="34300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strike="noStrike" dirty="0">
                        <a:solidFill>
                          <a:schemeClr val="tx1"/>
                        </a:solidFill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34300" marB="34300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b="0" strike="noStrike" dirty="0">
                        <a:solidFill>
                          <a:schemeClr val="tx1"/>
                        </a:solidFill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34300" marB="34300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F24B177-3E8A-0E0D-DDBF-45BE4824C8EA}"/>
              </a:ext>
            </a:extLst>
          </p:cNvPr>
          <p:cNvSpPr txBox="1"/>
          <p:nvPr/>
        </p:nvSpPr>
        <p:spPr>
          <a:xfrm>
            <a:off x="2753359" y="2115420"/>
            <a:ext cx="3342641" cy="3608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Self-starter and self-motivated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Able to manage time effectively to get homework completed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1800" b="0" strike="noStrike" dirty="0">
                <a:solidFill>
                  <a:schemeClr val="tx1"/>
                </a:solidFill>
                <a:latin typeface="+mj-lt"/>
                <a:ea typeface="Century Gothic"/>
                <a:cs typeface="Century Gothic"/>
                <a:sym typeface="Century Gothic"/>
              </a:rPr>
              <a:t>Willing to navigate system for registration, financial aid, etc. </a:t>
            </a:r>
            <a:endParaRPr lang="en-US" sz="1800" dirty="0">
              <a:solidFill>
                <a:schemeClr val="tx1"/>
              </a:solidFill>
              <a:latin typeface="+mj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Solid reading, writing and math skills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1800" b="0" strike="noStrike" dirty="0">
                <a:solidFill>
                  <a:schemeClr val="tx1"/>
                </a:solidFill>
                <a:latin typeface="+mj-lt"/>
                <a:ea typeface="Century Gothic"/>
                <a:cs typeface="Century Gothic"/>
                <a:sym typeface="Century Gothic"/>
              </a:rPr>
              <a:t>Interest in the field or able to tie learning to interest area</a:t>
            </a:r>
            <a:endParaRPr lang="en-US" sz="1800" dirty="0">
              <a:solidFill>
                <a:schemeClr val="tx1"/>
              </a:solidFill>
              <a:latin typeface="+mj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100" b="0" strike="noStrike" dirty="0">
              <a:solidFill>
                <a:schemeClr val="tx1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36D5AE-8F1D-D260-A025-36873A1A246B}"/>
              </a:ext>
            </a:extLst>
          </p:cNvPr>
          <p:cNvSpPr txBox="1"/>
          <p:nvPr/>
        </p:nvSpPr>
        <p:spPr>
          <a:xfrm>
            <a:off x="6216906" y="2115420"/>
            <a:ext cx="5741414" cy="4116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Higher level of attendance, 95+% attendance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May need high school diploma (HSD) or GED​</a:t>
            </a:r>
            <a:br>
              <a:rPr lang="en-US" sz="1800" dirty="0">
                <a:solidFill>
                  <a:schemeClr val="tx1"/>
                </a:solidFill>
                <a:latin typeface="+mj-lt"/>
              </a:rPr>
            </a:br>
            <a:r>
              <a:rPr lang="en-US" sz="1800" dirty="0">
                <a:solidFill>
                  <a:schemeClr val="tx1"/>
                </a:solidFill>
                <a:latin typeface="+mj-lt"/>
              </a:rPr>
              <a:t>May need transportation or driver's license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1800" b="0" strike="noStrike" dirty="0">
                <a:solidFill>
                  <a:schemeClr val="tx1"/>
                </a:solidFill>
                <a:latin typeface="+mj-lt"/>
                <a:ea typeface="Century Gothic"/>
                <a:cs typeface="Century Gothic"/>
                <a:sym typeface="Century Gothic"/>
              </a:rPr>
              <a:t>Some work experience, often in customer service</a:t>
            </a:r>
            <a:endParaRPr lang="en-US" sz="1800" dirty="0">
              <a:solidFill>
                <a:schemeClr val="tx1"/>
              </a:solidFill>
              <a:latin typeface="+mj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May be drug tested or have a background check required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Able to adapt and learn on the job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1800" dirty="0">
                <a:solidFill>
                  <a:schemeClr val="tx1"/>
                </a:solidFill>
                <a:latin typeface="+mj-lt"/>
              </a:rPr>
              <a:t>May need more computer skills, driving skills, or job-related skills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1800" b="0" strike="noStrike" dirty="0">
                <a:solidFill>
                  <a:schemeClr val="tx1"/>
                </a:solidFill>
                <a:latin typeface="+mj-lt"/>
                <a:ea typeface="Century Gothic"/>
                <a:cs typeface="Century Gothic"/>
                <a:sym typeface="Century Gothic"/>
              </a:rPr>
              <a:t>Interest in the field or able to tie learning to interest area</a:t>
            </a:r>
            <a:endParaRPr lang="en-US" sz="1800" dirty="0">
              <a:solidFill>
                <a:schemeClr val="tx1"/>
              </a:solidFill>
              <a:latin typeface="+mj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100" b="0" strike="noStrike" dirty="0">
              <a:solidFill>
                <a:schemeClr val="tx1"/>
              </a:solidFill>
              <a:latin typeface="+mj-lt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398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1">
          <a:extLst>
            <a:ext uri="{FF2B5EF4-FFF2-40B4-BE49-F238E27FC236}">
              <a16:creationId xmlns:a16="http://schemas.microsoft.com/office/drawing/2014/main" id="{5384641C-F51E-6D38-8EC4-34292D713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53">
            <a:extLst>
              <a:ext uri="{FF2B5EF4-FFF2-40B4-BE49-F238E27FC236}">
                <a16:creationId xmlns:a16="http://schemas.microsoft.com/office/drawing/2014/main" id="{C51B6C05-B2F1-FB48-3E15-1C030890136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09800" y="0"/>
            <a:ext cx="964692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ct val="100000"/>
              <a:buFont typeface="Century Gothic"/>
              <a:buNone/>
            </a:pPr>
            <a:r>
              <a:rPr lang="en-US" dirty="0"/>
              <a:t>Example: Definitions of Readiness (2)</a:t>
            </a:r>
            <a:endParaRPr dirty="0"/>
          </a:p>
        </p:txBody>
      </p:sp>
      <p:graphicFrame>
        <p:nvGraphicFramePr>
          <p:cNvPr id="753" name="Google Shape;753;p53">
            <a:extLst>
              <a:ext uri="{FF2B5EF4-FFF2-40B4-BE49-F238E27FC236}">
                <a16:creationId xmlns:a16="http://schemas.microsoft.com/office/drawing/2014/main" id="{6AB19B14-9C59-E959-FB70-1D62C549CB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3380659"/>
              </p:ext>
            </p:extLst>
          </p:nvPr>
        </p:nvGraphicFramePr>
        <p:xfrm>
          <a:off x="1178560" y="1180862"/>
          <a:ext cx="10678160" cy="5021530"/>
        </p:xfrm>
        <a:graphic>
          <a:graphicData uri="http://schemas.openxmlformats.org/drawingml/2006/table">
            <a:tbl>
              <a:tblPr firstRow="1">
                <a:noFill/>
                <a:tableStyleId>{95048FCE-06AD-4CAC-84F2-252F9F664C4C}</a:tableStyleId>
              </a:tblPr>
              <a:tblGrid>
                <a:gridCol w="1894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8322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95011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dirty="0">
                          <a:solidFill>
                            <a:schemeClr val="lt1"/>
                          </a:solidFill>
                          <a:latin typeface="+mj-lt"/>
                        </a:rPr>
                        <a:t>Pathway</a:t>
                      </a:r>
                      <a:endParaRPr sz="18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800" b="1" strike="noStrike" dirty="0">
                          <a:solidFill>
                            <a:srgbClr val="FFFFFF"/>
                          </a:solidFill>
                          <a:latin typeface="+mj-lt"/>
                          <a:ea typeface="Century Gothic"/>
                          <a:cs typeface="Century Gothic"/>
                          <a:sym typeface="Century Gothic"/>
                        </a:rPr>
                        <a:t>Registered Apprenticeship Ready</a:t>
                      </a:r>
                      <a:endParaRPr lang="en-US" sz="1800" b="0" strike="noStrike" dirty="0"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651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strike="noStrike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Construction</a:t>
                      </a:r>
                      <a:endParaRPr sz="1200" b="1" strike="noStrike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34300" marB="34300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b="0" strike="noStrike" dirty="0">
                        <a:solidFill>
                          <a:schemeClr val="tx1"/>
                        </a:solidFill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b="0" strike="noStrike" dirty="0">
                        <a:solidFill>
                          <a:schemeClr val="tx1"/>
                        </a:solidFill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34300" marB="34300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6752B5AF-7CF6-D62F-110F-28E57A9E904F}"/>
              </a:ext>
            </a:extLst>
          </p:cNvPr>
          <p:cNvSpPr txBox="1"/>
          <p:nvPr/>
        </p:nvSpPr>
        <p:spPr>
          <a:xfrm>
            <a:off x="3088640" y="2081520"/>
            <a:ext cx="862584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b="0" strike="noStrike" dirty="0">
                <a:solidFill>
                  <a:schemeClr val="tx1"/>
                </a:solidFill>
                <a:latin typeface="+mj-lt"/>
                <a:sym typeface="Arial"/>
              </a:rPr>
              <a:t>Be at least 17</a:t>
            </a:r>
            <a:endParaRPr lang="en-US" sz="1800" dirty="0">
              <a:solidFill>
                <a:schemeClr val="tx1"/>
              </a:solidFill>
              <a:latin typeface="+mj-lt"/>
            </a:endParaRPr>
          </a:p>
          <a:p>
            <a:pPr>
              <a:spcAft>
                <a:spcPts val="1000"/>
              </a:spcAft>
            </a:pPr>
            <a:r>
              <a:rPr lang="en-US" sz="1800" b="0" strike="noStrike" dirty="0">
                <a:solidFill>
                  <a:schemeClr val="tx1"/>
                </a:solidFill>
                <a:latin typeface="+mj-lt"/>
                <a:sym typeface="Arial"/>
              </a:rPr>
              <a:t>Extremely </a:t>
            </a:r>
            <a:r>
              <a:rPr lang="en-US" sz="1800" b="0" strike="noStrike" dirty="0">
                <a:solidFill>
                  <a:schemeClr val="tx1"/>
                </a:solidFill>
                <a:latin typeface="+mj-lt"/>
              </a:rPr>
              <a:t>reliable, </a:t>
            </a:r>
            <a:r>
              <a:rPr lang="en-US" sz="1800" dirty="0">
                <a:solidFill>
                  <a:schemeClr val="tx1"/>
                </a:solidFill>
              </a:rPr>
              <a:t>and able to set and keep appointments, good time management</a:t>
            </a:r>
            <a:endParaRPr lang="en-US" sz="1800" dirty="0">
              <a:solidFill>
                <a:schemeClr val="tx1"/>
              </a:solidFill>
              <a:latin typeface="+mj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b="0" strike="noStrike" dirty="0">
                <a:solidFill>
                  <a:schemeClr val="tx1"/>
                </a:solidFill>
                <a:latin typeface="+mj-lt"/>
                <a:sym typeface="Arial"/>
              </a:rPr>
              <a:t>Able to show HSD or GED Certification</a:t>
            </a:r>
            <a:endParaRPr lang="en-US" sz="1800" dirty="0">
              <a:solidFill>
                <a:schemeClr val="tx1"/>
              </a:solidFill>
              <a:latin typeface="+mj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b="0" strike="noStrike" dirty="0">
                <a:solidFill>
                  <a:schemeClr val="tx1"/>
                </a:solidFill>
                <a:latin typeface="+mj-lt"/>
                <a:sym typeface="Arial"/>
              </a:rPr>
              <a:t>ID, SS card, Proof of citizenship or legally able to work </a:t>
            </a:r>
            <a:endParaRPr lang="en-US" sz="1800" dirty="0">
              <a:solidFill>
                <a:schemeClr val="tx1"/>
              </a:solidFill>
              <a:latin typeface="+mj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b="0" strike="noStrike" dirty="0">
                <a:solidFill>
                  <a:schemeClr val="tx1"/>
                </a:solidFill>
                <a:latin typeface="+mj-lt"/>
                <a:sym typeface="Arial"/>
              </a:rPr>
              <a:t>Proof of reliable transportation </a:t>
            </a:r>
            <a:endParaRPr lang="en-US" sz="1800" dirty="0">
              <a:solidFill>
                <a:schemeClr val="tx1"/>
              </a:solidFill>
              <a:latin typeface="+mj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b="0" strike="noStrike" dirty="0">
                <a:solidFill>
                  <a:schemeClr val="tx1"/>
                </a:solidFill>
                <a:latin typeface="+mj-lt"/>
                <a:sym typeface="Arial"/>
              </a:rPr>
              <a:t>Drug-free</a:t>
            </a:r>
            <a:endParaRPr lang="en-US" sz="1800" dirty="0">
              <a:solidFill>
                <a:schemeClr val="tx1"/>
              </a:solidFill>
              <a:latin typeface="+mj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b="0" strike="noStrike" dirty="0">
                <a:solidFill>
                  <a:schemeClr val="tx1"/>
                </a:solidFill>
                <a:latin typeface="+mj-lt"/>
                <a:sym typeface="Arial"/>
              </a:rPr>
              <a:t>Show proof of experience, education or certification</a:t>
            </a:r>
            <a:endParaRPr lang="en-US" sz="1800" dirty="0">
              <a:solidFill>
                <a:schemeClr val="tx1"/>
              </a:solidFill>
              <a:latin typeface="+mj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b="0" strike="noStrike" dirty="0">
                <a:solidFill>
                  <a:schemeClr val="tx1"/>
                </a:solidFill>
                <a:latin typeface="+mj-lt"/>
                <a:sym typeface="Arial"/>
              </a:rPr>
              <a:t>May need to pass physical fitness test</a:t>
            </a:r>
            <a:endParaRPr lang="en-US" sz="1800" dirty="0">
              <a:solidFill>
                <a:schemeClr val="tx1"/>
              </a:solidFill>
              <a:latin typeface="+mj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b="0" strike="noStrike" dirty="0">
                <a:solidFill>
                  <a:schemeClr val="tx1"/>
                </a:solidFill>
                <a:latin typeface="+mj-lt"/>
                <a:sym typeface="Arial"/>
              </a:rPr>
              <a:t>May need to pass proficiency tests </a:t>
            </a:r>
            <a:endParaRPr lang="en-US" sz="1800" dirty="0">
              <a:solidFill>
                <a:schemeClr val="tx1"/>
              </a:solidFill>
              <a:latin typeface="+mj-l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100" b="0" strike="noStrike" dirty="0">
              <a:solidFill>
                <a:schemeClr val="tx1"/>
              </a:solidFill>
              <a:latin typeface="+mj-lt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1585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1">
          <a:extLst>
            <a:ext uri="{FF2B5EF4-FFF2-40B4-BE49-F238E27FC236}">
              <a16:creationId xmlns:a16="http://schemas.microsoft.com/office/drawing/2014/main" id="{C9685E74-634E-199D-7F15-8E60EF4A3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53">
            <a:extLst>
              <a:ext uri="{FF2B5EF4-FFF2-40B4-BE49-F238E27FC236}">
                <a16:creationId xmlns:a16="http://schemas.microsoft.com/office/drawing/2014/main" id="{6CCCF377-3C1E-4CE3-E5C0-0EAA8838FF3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2092" y="365125"/>
            <a:ext cx="937650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ct val="100000"/>
              <a:buFont typeface="Century Gothic"/>
              <a:buNone/>
            </a:pPr>
            <a:r>
              <a:rPr lang="en-US"/>
              <a:t>Define Readiness by Career Pathway Template - Construction</a:t>
            </a:r>
            <a:endParaRPr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474B52C-A93C-12B1-A45A-ED8713D1BB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2043467"/>
              </p:ext>
            </p:extLst>
          </p:nvPr>
        </p:nvGraphicFramePr>
        <p:xfrm>
          <a:off x="1891099" y="1812239"/>
          <a:ext cx="9444830" cy="4493311"/>
        </p:xfrm>
        <a:graphic>
          <a:graphicData uri="http://schemas.openxmlformats.org/drawingml/2006/table">
            <a:tbl>
              <a:tblPr firstRow="1" bandRow="1">
                <a:tableStyleId>{DF531022-A70A-427A-BB32-CC8E4DE72478}</a:tableStyleId>
              </a:tblPr>
              <a:tblGrid>
                <a:gridCol w="1403004">
                  <a:extLst>
                    <a:ext uri="{9D8B030D-6E8A-4147-A177-3AD203B41FA5}">
                      <a16:colId xmlns:a16="http://schemas.microsoft.com/office/drawing/2014/main" val="1250582827"/>
                    </a:ext>
                  </a:extLst>
                </a:gridCol>
                <a:gridCol w="1364390">
                  <a:extLst>
                    <a:ext uri="{9D8B030D-6E8A-4147-A177-3AD203B41FA5}">
                      <a16:colId xmlns:a16="http://schemas.microsoft.com/office/drawing/2014/main" val="2399141102"/>
                    </a:ext>
                  </a:extLst>
                </a:gridCol>
                <a:gridCol w="1377263">
                  <a:extLst>
                    <a:ext uri="{9D8B030D-6E8A-4147-A177-3AD203B41FA5}">
                      <a16:colId xmlns:a16="http://schemas.microsoft.com/office/drawing/2014/main" val="3885864437"/>
                    </a:ext>
                  </a:extLst>
                </a:gridCol>
                <a:gridCol w="1375774">
                  <a:extLst>
                    <a:ext uri="{9D8B030D-6E8A-4147-A177-3AD203B41FA5}">
                      <a16:colId xmlns:a16="http://schemas.microsoft.com/office/drawing/2014/main" val="2775969524"/>
                    </a:ext>
                  </a:extLst>
                </a:gridCol>
                <a:gridCol w="1321259">
                  <a:extLst>
                    <a:ext uri="{9D8B030D-6E8A-4147-A177-3AD203B41FA5}">
                      <a16:colId xmlns:a16="http://schemas.microsoft.com/office/drawing/2014/main" val="3594363389"/>
                    </a:ext>
                  </a:extLst>
                </a:gridCol>
                <a:gridCol w="1281877">
                  <a:extLst>
                    <a:ext uri="{9D8B030D-6E8A-4147-A177-3AD203B41FA5}">
                      <a16:colId xmlns:a16="http://schemas.microsoft.com/office/drawing/2014/main" val="3540182757"/>
                    </a:ext>
                  </a:extLst>
                </a:gridCol>
                <a:gridCol w="1321263">
                  <a:extLst>
                    <a:ext uri="{9D8B030D-6E8A-4147-A177-3AD203B41FA5}">
                      <a16:colId xmlns:a16="http://schemas.microsoft.com/office/drawing/2014/main" val="604827921"/>
                    </a:ext>
                  </a:extLst>
                </a:gridCol>
              </a:tblGrid>
              <a:tr h="833938">
                <a:tc>
                  <a:txBody>
                    <a:bodyPr/>
                    <a:lstStyle/>
                    <a:p>
                      <a:pPr marL="0" marR="0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Pathway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5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Not Quite Ready Yet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5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Part-Time or On-Demand Job Ready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5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Basic Job Ready – Full-Time Work 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5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College/PSE Ready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5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Career Ready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5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Registered Apprenticeship Ready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5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9225568"/>
                  </a:ext>
                </a:extLst>
              </a:tr>
              <a:tr h="3659373">
                <a:tc>
                  <a:txBody>
                    <a:bodyPr/>
                    <a:lstStyle/>
                    <a:p>
                      <a:pPr marL="0" marR="0"/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Construction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2F2F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effectLst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effectLst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effectLst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effectLst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effectLst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28946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9444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53"/>
          <p:cNvSpPr txBox="1">
            <a:spLocks noGrp="1"/>
          </p:cNvSpPr>
          <p:nvPr>
            <p:ph type="title"/>
          </p:nvPr>
        </p:nvSpPr>
        <p:spPr>
          <a:xfrm>
            <a:off x="2282092" y="365125"/>
            <a:ext cx="957400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ct val="100000"/>
              <a:buFont typeface="Century Gothic"/>
              <a:buNone/>
            </a:pPr>
            <a:r>
              <a:rPr lang="en-US" dirty="0"/>
              <a:t>Define Readiness by Career Pathway Template – C+</a:t>
            </a:r>
            <a:endParaRPr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1D4E1FA-330E-1442-2DFA-6CA9A53E5E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2362895"/>
              </p:ext>
            </p:extLst>
          </p:nvPr>
        </p:nvGraphicFramePr>
        <p:xfrm>
          <a:off x="1609725" y="1697140"/>
          <a:ext cx="9848040" cy="4634649"/>
        </p:xfrm>
        <a:graphic>
          <a:graphicData uri="http://schemas.openxmlformats.org/drawingml/2006/table">
            <a:tbl>
              <a:tblPr firstRow="1" bandRow="1">
                <a:tableStyleId>{DF531022-A70A-427A-BB32-CC8E4DE72478}</a:tableStyleId>
              </a:tblPr>
              <a:tblGrid>
                <a:gridCol w="1557466">
                  <a:extLst>
                    <a:ext uri="{9D8B030D-6E8A-4147-A177-3AD203B41FA5}">
                      <a16:colId xmlns:a16="http://schemas.microsoft.com/office/drawing/2014/main" val="2379936410"/>
                    </a:ext>
                  </a:extLst>
                </a:gridCol>
                <a:gridCol w="1415878">
                  <a:extLst>
                    <a:ext uri="{9D8B030D-6E8A-4147-A177-3AD203B41FA5}">
                      <a16:colId xmlns:a16="http://schemas.microsoft.com/office/drawing/2014/main" val="3525503325"/>
                    </a:ext>
                  </a:extLst>
                </a:gridCol>
                <a:gridCol w="1480235">
                  <a:extLst>
                    <a:ext uri="{9D8B030D-6E8A-4147-A177-3AD203B41FA5}">
                      <a16:colId xmlns:a16="http://schemas.microsoft.com/office/drawing/2014/main" val="660320175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504551382"/>
                    </a:ext>
                  </a:extLst>
                </a:gridCol>
                <a:gridCol w="1300028">
                  <a:extLst>
                    <a:ext uri="{9D8B030D-6E8A-4147-A177-3AD203B41FA5}">
                      <a16:colId xmlns:a16="http://schemas.microsoft.com/office/drawing/2014/main" val="1350166673"/>
                    </a:ext>
                  </a:extLst>
                </a:gridCol>
                <a:gridCol w="1278034">
                  <a:extLst>
                    <a:ext uri="{9D8B030D-6E8A-4147-A177-3AD203B41FA5}">
                      <a16:colId xmlns:a16="http://schemas.microsoft.com/office/drawing/2014/main" val="1757412484"/>
                    </a:ext>
                  </a:extLst>
                </a:gridCol>
                <a:gridCol w="1387649">
                  <a:extLst>
                    <a:ext uri="{9D8B030D-6E8A-4147-A177-3AD203B41FA5}">
                      <a16:colId xmlns:a16="http://schemas.microsoft.com/office/drawing/2014/main" val="4110397632"/>
                    </a:ext>
                  </a:extLst>
                </a:gridCol>
              </a:tblGrid>
              <a:tr h="774397">
                <a:tc>
                  <a:txBody>
                    <a:bodyPr/>
                    <a:lstStyle/>
                    <a:p>
                      <a:pPr marL="0" marR="0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Pathway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5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Not Quite Ready Yet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5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Part-Time or On-Demand Job Ready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5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Basic Job Ready – Full-Time Work 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5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College/PSE Ready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5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Career Ready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5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1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Registered Apprenticeship Ready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35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9882324"/>
                  </a:ext>
                </a:extLst>
              </a:tr>
              <a:tr h="3860252">
                <a:tc>
                  <a:txBody>
                    <a:bodyPr/>
                    <a:lstStyle/>
                    <a:p>
                      <a:pPr marL="0" marR="0"/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Construction Plus (C+): __________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79558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6036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1DA2D62-C728-17B6-1D2C-5BDCFB4705B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447143" y="2256971"/>
            <a:ext cx="5936343" cy="1754326"/>
          </a:xfrm>
          <a:prstGeom prst="rect">
            <a:avLst/>
          </a:prstGeom>
          <a:solidFill>
            <a:schemeClr val="accent2"/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Now pause the webcast and work together as a team to define readiness. </a:t>
            </a:r>
          </a:p>
        </p:txBody>
      </p:sp>
    </p:spTree>
    <p:extLst>
      <p:ext uri="{BB962C8B-B14F-4D97-AF65-F5344CB8AC3E}">
        <p14:creationId xmlns:p14="http://schemas.microsoft.com/office/powerpoint/2010/main" val="5543759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9FCCC-DB35-2C5E-AF8C-AE04B961A5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C0B46-5423-D287-2222-C5CC850FC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Step 2:  Match Partners to Defined Readiness Levels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7F4873-79C8-2839-5C9F-F543DE7AD7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85022" y="1969330"/>
            <a:ext cx="5959840" cy="4235869"/>
          </a:xfrm>
        </p:spPr>
        <p:txBody>
          <a:bodyPr>
            <a:normAutofit fontScale="92500" lnSpcReduction="10000"/>
          </a:bodyPr>
          <a:lstStyle/>
          <a:p>
            <a:pPr marL="63500" indent="0">
              <a:buNone/>
            </a:pPr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Directions: </a:t>
            </a:r>
          </a:p>
          <a:p>
            <a:pPr marL="577850" indent="-514350">
              <a:buSzPct val="100000"/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Brainstorm a list of your current employer and PSE partners. </a:t>
            </a:r>
          </a:p>
          <a:p>
            <a:pPr marL="577850" indent="-514350">
              <a:buSzPct val="100000"/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Consider the opportunities your partners currently offer or could potentially offer. Evaluate where each partner would fall within the readiness levels. </a:t>
            </a:r>
          </a:p>
          <a:p>
            <a:pPr marL="577850" indent="-514350">
              <a:buSzPct val="100000"/>
              <a:buFont typeface="+mj-lt"/>
              <a:buAutoNum type="arabicPeriod"/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Place your partners into the applicable readiness level.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CCED38-2D8B-1786-4D51-872A762EF9FA}"/>
              </a:ext>
            </a:extLst>
          </p:cNvPr>
          <p:cNvSpPr txBox="1"/>
          <p:nvPr/>
        </p:nvSpPr>
        <p:spPr>
          <a:xfrm>
            <a:off x="8421589" y="6276193"/>
            <a:ext cx="2743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Photo by </a:t>
            </a:r>
            <a:r>
              <a:rPr lang="en-US" sz="1000" b="0" i="0">
                <a:solidFill>
                  <a:srgbClr val="000000"/>
                </a:solidFill>
                <a:effectLst/>
                <a:latin typeface="-apple-system"/>
              </a:rPr>
              <a:t> </a:t>
            </a:r>
            <a:r>
              <a:rPr lang="en-US" sz="1000" b="0" i="0">
                <a:effectLst/>
                <a:latin typeface="-apple-system"/>
                <a:hlinkClick r:id="rId3"/>
              </a:rPr>
              <a:t>Studio VIX</a:t>
            </a:r>
            <a:r>
              <a:rPr lang="en-US" sz="1000" b="0" i="0">
                <a:solidFill>
                  <a:srgbClr val="000000"/>
                </a:solidFill>
                <a:effectLst/>
                <a:latin typeface="-apple-system"/>
              </a:rPr>
              <a:t> on </a:t>
            </a:r>
            <a:r>
              <a:rPr lang="en-US" sz="1000" b="0" i="0" err="1">
                <a:effectLst/>
                <a:latin typeface="-apple-system"/>
                <a:hlinkClick r:id="rId4"/>
              </a:rPr>
              <a:t>Unsplash</a:t>
            </a:r>
            <a:endParaRPr lang="en-US" sz="1000"/>
          </a:p>
        </p:txBody>
      </p:sp>
      <p:pic>
        <p:nvPicPr>
          <p:cNvPr id="1029" name="Picture 5">
            <a:extLst>
              <a:ext uri="{FF2B5EF4-FFF2-40B4-BE49-F238E27FC236}">
                <a16:creationId xmlns:a16="http://schemas.microsoft.com/office/drawing/2014/main" id="{931D3D40-CE8E-442F-7558-D270CDC7C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8314" y="2120293"/>
            <a:ext cx="3149751" cy="4034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00673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5F3CF-0519-FE4A-480B-51FBACB40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7675" y="0"/>
            <a:ext cx="10138228" cy="1325563"/>
          </a:xfrm>
        </p:spPr>
        <p:txBody>
          <a:bodyPr>
            <a:normAutofit/>
          </a:bodyPr>
          <a:lstStyle/>
          <a:p>
            <a:r>
              <a:rPr lang="en-US" sz="3600" dirty="0"/>
              <a:t>Example:  Employer Scaffold for Construction </a:t>
            </a:r>
          </a:p>
        </p:txBody>
      </p:sp>
      <p:graphicFrame>
        <p:nvGraphicFramePr>
          <p:cNvPr id="3" name="Google Shape;740;p52">
            <a:extLst>
              <a:ext uri="{FF2B5EF4-FFF2-40B4-BE49-F238E27FC236}">
                <a16:creationId xmlns:a16="http://schemas.microsoft.com/office/drawing/2014/main" id="{94B9DA39-93A5-21F5-2DFD-7A2320B0AF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1562494"/>
              </p:ext>
            </p:extLst>
          </p:nvPr>
        </p:nvGraphicFramePr>
        <p:xfrm>
          <a:off x="1337105" y="1029257"/>
          <a:ext cx="10359502" cy="5372160"/>
        </p:xfrm>
        <a:graphic>
          <a:graphicData uri="http://schemas.openxmlformats.org/drawingml/2006/table">
            <a:tbl>
              <a:tblPr firstRow="1">
                <a:noFill/>
                <a:tableStyleId>{95048FCE-06AD-4CAC-84F2-252F9F664C4C}</a:tableStyleId>
              </a:tblPr>
              <a:tblGrid>
                <a:gridCol w="15076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18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9746">
                  <a:extLst>
                    <a:ext uri="{9D8B030D-6E8A-4147-A177-3AD203B41FA5}">
                      <a16:colId xmlns:a16="http://schemas.microsoft.com/office/drawing/2014/main" val="568448870"/>
                    </a:ext>
                  </a:extLst>
                </a:gridCol>
                <a:gridCol w="14497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02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54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748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9993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solidFill>
                            <a:schemeClr val="lt1"/>
                          </a:solidFill>
                        </a:rPr>
                        <a:t>Pathway</a:t>
                      </a:r>
                      <a:endParaRPr dirty="0"/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Not Quite Ready Yet </a:t>
                      </a:r>
                      <a:endParaRPr sz="1400" b="0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+mj-lt"/>
                        </a:rPr>
                        <a:t>Part-Time or On-Demand Job Ready​</a:t>
                      </a: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chemeClr val="lt1"/>
                          </a:solidFill>
                          <a:latin typeface="+mj-lt"/>
                          <a:ea typeface="Century Gothic"/>
                          <a:cs typeface="Century Gothic"/>
                          <a:sym typeface="Century Gothic"/>
                        </a:rPr>
                        <a:t>Basic Job Ready – Full-Time Work ​</a:t>
                      </a:r>
                      <a:endParaRPr lang="en-US" sz="140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 dirty="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College/PSE Ready</a:t>
                      </a:r>
                      <a:endParaRPr sz="1400" b="0" strike="noStrike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Career Ready</a:t>
                      </a:r>
                      <a:endParaRPr sz="1400" b="0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1" strike="noStrik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Registered Apprenticeship Ready</a:t>
                      </a:r>
                      <a:endParaRPr lang="en-US" sz="1400" b="0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3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Construction</a:t>
                      </a:r>
                      <a:endParaRPr sz="1400" b="1" strike="noStrike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WEX with a community partner like Habitat, Habitat Restore, Housing Authority, or other.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>
                          <a:latin typeface="+mj-lt"/>
                          <a:ea typeface="Calibri"/>
                          <a:cs typeface="Calibri"/>
                          <a:sym typeface="Calibri"/>
                        </a:rPr>
                        <a:t>Temp Services</a:t>
                      </a:r>
                      <a:endParaRPr sz="1100"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>
                          <a:latin typeface="+mj-lt"/>
                          <a:ea typeface="Calibri"/>
                          <a:cs typeface="Calibri"/>
                          <a:sym typeface="Calibri"/>
                        </a:rPr>
                        <a:t>Job Corps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>
                          <a:latin typeface="+mj-lt"/>
                          <a:ea typeface="Calibri"/>
                          <a:cs typeface="Calibri"/>
                          <a:sym typeface="Calibri"/>
                        </a:rPr>
                        <a:t>Additional Construction Training through organization like Chicago Women in Trades.</a:t>
                      </a:r>
                      <a:endParaRPr sz="11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Part time retail – Hardware store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1100" b="0" i="0" u="none" strike="noStrike" cap="non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>
                          <a:solidFill>
                            <a:schemeClr val="dk1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Part time customer service </a:t>
                      </a:r>
                      <a:r>
                        <a:rPr lang="en-US" sz="1100" b="0" i="0" u="none" strike="noStrike" cap="non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for Supplier 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Temp Services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1100" b="0" i="0" u="none" strike="noStrike" cap="non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AmeriCorps Role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1100" b="0" i="0" u="none" strike="noStrike" cap="non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1100" b="0" i="0" u="none" strike="noStrike" cap="none">
                        <a:solidFill>
                          <a:srgbClr val="000000"/>
                        </a:solidFill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Construction Retail:  Home Depot/Lowe’s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strike="noStrike" dirty="0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Construction Yard with contractor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strike="noStrike" dirty="0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Facility Maintenance with hospital, offices, manufacturing, apartments.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 dirty="0">
                          <a:solidFill>
                            <a:schemeClr val="dk1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F</a:t>
                      </a:r>
                      <a:r>
                        <a:rPr lang="en-US" sz="1100" b="0" strike="noStrike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ront Desk For Supplier 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b="0" strike="noStrik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Laborer or Assistant for non-union contractor</a:t>
                      </a:r>
                      <a:endParaRPr sz="1100" b="0" strike="noStrike" dirty="0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Local Community College: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HVAC</a:t>
                      </a:r>
                      <a:endParaRPr sz="1100"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Fiber Optic Tech</a:t>
                      </a:r>
                      <a:endParaRPr sz="1100"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Construction Management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Electrical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Solar panel training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b="0" strike="noStrik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Flooring Co.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Roofing Co.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Painting Co.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b="0" strike="noStrik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Other contractors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b="0" strike="noStrik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>
                          <a:latin typeface="+mj-lt"/>
                          <a:ea typeface="Calibri"/>
                          <a:cs typeface="Calibri"/>
                          <a:sym typeface="Calibri"/>
                        </a:rPr>
                        <a:t>Cable installer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>
                          <a:latin typeface="+mj-lt"/>
                          <a:ea typeface="Calibri"/>
                          <a:cs typeface="Calibri"/>
                          <a:sym typeface="Calibri"/>
                        </a:rPr>
                        <a:t>Grainger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Green Jobs</a:t>
                      </a:r>
                      <a:endParaRPr sz="11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Contractor</a:t>
                      </a:r>
                      <a:endParaRPr sz="11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Carpenters Union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b="0" strike="noStrik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Carpentry Contractors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b="0" strike="noStrik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Laborers Union Contractors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b="0" strike="noStrik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Electrical Union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b="0" strike="noStrik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Plumbers Union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b="0" strike="noStrik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Painting Contractors/Painters Union</a:t>
                      </a:r>
                      <a:endParaRPr sz="11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5789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latin typeface="+mj-lt"/>
                          <a:ea typeface="Arial"/>
                          <a:cs typeface="Arial"/>
                          <a:sym typeface="Arial"/>
                        </a:rPr>
                        <a:t>Other </a:t>
                      </a:r>
                      <a:endParaRPr sz="1400" b="1" strike="noStrike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>
                          <a:latin typeface="+mj-lt"/>
                          <a:ea typeface="Calibri"/>
                          <a:cs typeface="Calibri"/>
                          <a:sym typeface="Calibri"/>
                        </a:rPr>
                        <a:t>WEX with Local Nonprofit Partners </a:t>
                      </a:r>
                      <a:endParaRPr sz="11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>
                          <a:latin typeface="+mj-lt"/>
                          <a:ea typeface="Calibri"/>
                          <a:cs typeface="Calibri"/>
                          <a:sym typeface="Calibri"/>
                        </a:rPr>
                        <a:t>Recreational Center or Fitness Club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>
                          <a:latin typeface="+mj-lt"/>
                          <a:ea typeface="Calibri"/>
                          <a:cs typeface="Calibri"/>
                          <a:sym typeface="Calibri"/>
                        </a:rPr>
                        <a:t>Restaurants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>
                          <a:latin typeface="+mj-lt"/>
                          <a:ea typeface="Calibri"/>
                          <a:cs typeface="Calibri"/>
                          <a:sym typeface="Calibri"/>
                        </a:rPr>
                        <a:t>Retail </a:t>
                      </a: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b="0" i="0" u="none" strike="noStrike" cap="non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Lots of opportunities related to career interests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b="0" i="0" u="none" strike="noStrike" cap="non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Retail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Entry level positions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b="0" i="0" u="none" strike="noStrike" cap="non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b="0" i="0" u="none" strike="noStrike" cap="non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 dirty="0">
                          <a:latin typeface="+mj-lt"/>
                          <a:ea typeface="Calibri"/>
                          <a:cs typeface="Calibri"/>
                          <a:sym typeface="Calibri"/>
                        </a:rPr>
                        <a:t>Community College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b="0" strike="noStrike" dirty="0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 dirty="0">
                          <a:latin typeface="+mj-lt"/>
                          <a:ea typeface="Calibri"/>
                          <a:cs typeface="Calibri"/>
                          <a:sym typeface="Calibri"/>
                        </a:rPr>
                        <a:t>First Nursing School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b="0" strike="noStrike" dirty="0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Trucks R US: Commercial Drivers License</a:t>
                      </a: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>
                          <a:latin typeface="+mj-lt"/>
                          <a:ea typeface="Calibri"/>
                          <a:cs typeface="Calibri"/>
                          <a:sym typeface="Calibri"/>
                        </a:rPr>
                        <a:t>Local Hospital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 dirty="0">
                          <a:latin typeface="+mj-lt"/>
                          <a:ea typeface="Calibri"/>
                          <a:cs typeface="Calibri"/>
                          <a:sym typeface="Calibri"/>
                        </a:rPr>
                        <a:t>Walgreens and CVS Registered Apprenticeships</a:t>
                      </a:r>
                      <a:endParaRPr sz="1100" b="0" strike="noStrike" dirty="0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26807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41138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54"/>
          <p:cNvSpPr txBox="1">
            <a:spLocks noGrp="1"/>
          </p:cNvSpPr>
          <p:nvPr>
            <p:ph type="title"/>
          </p:nvPr>
        </p:nvSpPr>
        <p:spPr>
          <a:xfrm>
            <a:off x="2446805" y="-69009"/>
            <a:ext cx="907170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ct val="100000"/>
              <a:buFont typeface="Century Gothic"/>
              <a:buNone/>
            </a:pPr>
            <a:r>
              <a:rPr lang="en-US" dirty="0"/>
              <a:t>Example: Employer Scaffold for Multiple Career Pathways</a:t>
            </a:r>
          </a:p>
        </p:txBody>
      </p:sp>
      <p:graphicFrame>
        <p:nvGraphicFramePr>
          <p:cNvPr id="762" name="Google Shape;762;p54"/>
          <p:cNvGraphicFramePr/>
          <p:nvPr>
            <p:extLst>
              <p:ext uri="{D42A27DB-BD31-4B8C-83A1-F6EECF244321}">
                <p14:modId xmlns:p14="http://schemas.microsoft.com/office/powerpoint/2010/main" val="3610370542"/>
              </p:ext>
            </p:extLst>
          </p:nvPr>
        </p:nvGraphicFramePr>
        <p:xfrm>
          <a:off x="1250831" y="1174363"/>
          <a:ext cx="10455217" cy="5235000"/>
        </p:xfrm>
        <a:graphic>
          <a:graphicData uri="http://schemas.openxmlformats.org/drawingml/2006/table">
            <a:tbl>
              <a:tblPr firstRow="1">
                <a:noFill/>
                <a:tableStyleId>{95048FCE-06AD-4CAC-84F2-252F9F664C4C}</a:tableStyleId>
              </a:tblPr>
              <a:tblGrid>
                <a:gridCol w="15215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47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1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142">
                  <a:extLst>
                    <a:ext uri="{9D8B030D-6E8A-4147-A177-3AD203B41FA5}">
                      <a16:colId xmlns:a16="http://schemas.microsoft.com/office/drawing/2014/main" val="3077281743"/>
                    </a:ext>
                  </a:extLst>
                </a:gridCol>
                <a:gridCol w="14636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60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5292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96712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Pathway</a:t>
                      </a:r>
                      <a:endParaRPr b="1"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Not Quite Ready Yet </a:t>
                      </a:r>
                      <a:endParaRPr sz="1400" b="0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+mj-lt"/>
                        </a:rPr>
                        <a:t>Part-Time or On-Demand Job Ready​</a:t>
                      </a: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chemeClr val="lt1"/>
                          </a:solidFill>
                          <a:latin typeface="+mj-lt"/>
                          <a:ea typeface="Century Gothic"/>
                          <a:cs typeface="Century Gothic"/>
                          <a:sym typeface="Century Gothic"/>
                        </a:rPr>
                        <a:t>Basic Job Ready – Full-Time Work ​</a:t>
                      </a:r>
                      <a:endParaRPr lang="en-US" sz="140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 dirty="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College/PSE Ready</a:t>
                      </a:r>
                      <a:endParaRPr sz="1400" b="0" strike="noStrike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Career Ready</a:t>
                      </a:r>
                      <a:endParaRPr sz="1400" b="0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1" strike="noStrik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Registered Apprenticeship Ready</a:t>
                      </a:r>
                      <a:endParaRPr lang="en-US" sz="1400" b="0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4514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Healthcare</a:t>
                      </a:r>
                      <a:endParaRPr sz="1400" b="1" strike="noStrike" dirty="0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Volunteer/Intern at </a:t>
                      </a:r>
                      <a:endParaRPr dirty="0"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Nursing Homes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0" strike="noStrike" dirty="0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Senior Community Programs 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0" strike="noStrike" dirty="0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Hospitals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strike="noStrik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Veterinary Clinics</a:t>
                      </a:r>
                      <a:endParaRPr sz="1200" b="0" strike="noStrike" dirty="0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Receptionist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strike="noStrik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Pharmacy Cashier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strike="noStrik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Home Health Aide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strike="noStrik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Patient Support Specialist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strike="noStrik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Food Service Assistant</a:t>
                      </a:r>
                      <a:endParaRPr sz="12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Entry Level Patient Care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Receptionist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strike="noStrik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Pharmacy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Home Health Aide</a:t>
                      </a:r>
                      <a:endParaRPr sz="12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CNA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Sterile Process Tech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Patient Care Tech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Medical Billing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strike="noStrik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Pharmacy Tech</a:t>
                      </a:r>
                      <a:endParaRPr sz="12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Placement After Certificate – Nursing Aide, Patient Care Tech,  Pharmacy Tech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0" strike="noStrike" dirty="0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Medical Receptionist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strike="noStrik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Medical Billing </a:t>
                      </a:r>
                      <a:endParaRPr sz="1200" b="0" strike="noStrike" dirty="0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strike="noStrike" dirty="0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0" strike="noStrike" dirty="0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Unionized Healthcare Staff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endParaRPr lang="en-US" sz="1200" b="0" strike="noStrik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Calibri"/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Walgreens/CVS Registered Apprenticeships </a:t>
                      </a:r>
                      <a:endParaRPr sz="12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7982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Information Technology (IT)</a:t>
                      </a:r>
                      <a:endParaRPr sz="1400" b="1" strike="noStrike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5D8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Building Website For Nonprofits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Social Media for Nonprofits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strike="noStrik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Job Corps</a:t>
                      </a:r>
                      <a:endParaRPr sz="12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5D8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strike="noStrik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strike="noStrik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Cell Phone stores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strike="noStrik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Retailers like Target, Walmart, Best Buy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strike="noStrik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5D8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Help Desks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Retailers like Best Buy</a:t>
                      </a:r>
                      <a:endParaRPr sz="12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5D8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IT Certifications like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strike="noStrik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Comp TIA A+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strike="noStrik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Cybersecurity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strike="noStrik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Microsoft Certified Professional (MCP)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strike="noStrik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Adobe Certified Professional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5D8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Corporate Help Desk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strike="noStrik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Desk top support technician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Graphic Design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Web Design </a:t>
                      </a:r>
                      <a:endParaRPr sz="12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5D8C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Electrician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IBM Registered Apprenticeships</a:t>
                      </a:r>
                      <a:endParaRPr sz="1200" b="0" strike="noStrike" dirty="0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5D8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0">
          <a:extLst>
            <a:ext uri="{FF2B5EF4-FFF2-40B4-BE49-F238E27FC236}">
              <a16:creationId xmlns:a16="http://schemas.microsoft.com/office/drawing/2014/main" id="{F853A86F-2200-2BD9-FED4-86062DD0C7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54">
            <a:extLst>
              <a:ext uri="{FF2B5EF4-FFF2-40B4-BE49-F238E27FC236}">
                <a16:creationId xmlns:a16="http://schemas.microsoft.com/office/drawing/2014/main" id="{DD2506AB-8B7D-6053-191F-A90DECF4CC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51914" y="45441"/>
            <a:ext cx="907170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042"/>
              </a:buClr>
              <a:buSzPct val="100000"/>
              <a:buFont typeface="Century Gothic"/>
              <a:buNone/>
            </a:pPr>
            <a:r>
              <a:rPr lang="en-US" dirty="0"/>
              <a:t>Example: Employer Scaffold for Manufacturing and Logistics </a:t>
            </a:r>
          </a:p>
        </p:txBody>
      </p:sp>
      <p:graphicFrame>
        <p:nvGraphicFramePr>
          <p:cNvPr id="762" name="Google Shape;762;p54">
            <a:extLst>
              <a:ext uri="{FF2B5EF4-FFF2-40B4-BE49-F238E27FC236}">
                <a16:creationId xmlns:a16="http://schemas.microsoft.com/office/drawing/2014/main" id="{C8994B01-9DC7-ABEE-F5CE-744CE328CA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2539074"/>
              </p:ext>
            </p:extLst>
          </p:nvPr>
        </p:nvGraphicFramePr>
        <p:xfrm>
          <a:off x="1243408" y="1371004"/>
          <a:ext cx="10499392" cy="4846211"/>
        </p:xfrm>
        <a:graphic>
          <a:graphicData uri="http://schemas.openxmlformats.org/drawingml/2006/table">
            <a:tbl>
              <a:tblPr firstRow="1">
                <a:noFill/>
                <a:tableStyleId>{95048FCE-06AD-4CAC-84F2-252F9F664C4C}</a:tableStyleId>
              </a:tblPr>
              <a:tblGrid>
                <a:gridCol w="15279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06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0068">
                  <a:extLst>
                    <a:ext uri="{9D8B030D-6E8A-4147-A177-3AD203B41FA5}">
                      <a16:colId xmlns:a16="http://schemas.microsoft.com/office/drawing/2014/main" val="261610255"/>
                    </a:ext>
                  </a:extLst>
                </a:gridCol>
                <a:gridCol w="13985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99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04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918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22811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solidFill>
                            <a:schemeClr val="lt1"/>
                          </a:solidFill>
                          <a:latin typeface="+mj-lt"/>
                        </a:rPr>
                        <a:t>Pathway</a:t>
                      </a:r>
                      <a:endParaRPr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rgbClr val="FFFFFF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Not Quite Ready Yet</a:t>
                      </a:r>
                      <a:endParaRPr sz="1400" b="0" strike="noStrike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+mj-lt"/>
                        </a:rPr>
                        <a:t>Part-Time or On-Demand Job Ready​</a:t>
                      </a: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chemeClr val="lt1"/>
                          </a:solidFill>
                          <a:latin typeface="+mj-lt"/>
                          <a:ea typeface="Century Gothic"/>
                          <a:cs typeface="Century Gothic"/>
                          <a:sym typeface="Century Gothic"/>
                        </a:rPr>
                        <a:t>Basic Job Ready – Full-Time Work ​</a:t>
                      </a:r>
                      <a:endParaRPr lang="en-US" sz="140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rgbClr val="FFFFFF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College/PSE Ready</a:t>
                      </a:r>
                      <a:endParaRPr sz="1400" b="0" strike="noStrike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rgbClr val="FFFFFF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Career Ready</a:t>
                      </a:r>
                      <a:endParaRPr sz="1400" b="0" strike="noStrike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rgbClr val="FFFFFF"/>
                          </a:solidFill>
                          <a:latin typeface="+mj-lt"/>
                          <a:ea typeface="Century Gothic"/>
                          <a:cs typeface="Century Gothic"/>
                          <a:sym typeface="Century Gothic"/>
                        </a:rPr>
                        <a:t>Registered Apprenticeship Ready</a:t>
                      </a:r>
                      <a:endParaRPr lang="en-US" sz="1400" b="0" strike="noStrike"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5999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Manufacturing</a:t>
                      </a:r>
                      <a:endParaRPr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strike="noStrik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Job Corps</a:t>
                      </a:r>
                      <a:endParaRPr sz="12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Production Graphics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strike="noStrik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Assembly Support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strike="noStrik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Production Associate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strike="noStrik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strike="noStrik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Assembler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strike="noStrik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Production Associate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strike="noStrik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strike="noStrik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100"/>
                        <a:t>Certified Production Associate (CPT) </a:t>
                      </a:r>
                    </a:p>
                    <a:p>
                      <a:pPr lvl="1"/>
                      <a:endParaRPr lang="en-US" sz="1100"/>
                    </a:p>
                    <a:p>
                      <a:pPr lvl="1"/>
                      <a:r>
                        <a:rPr lang="en-US" sz="1100"/>
                        <a:t>Drill Press, Machining </a:t>
                      </a:r>
                    </a:p>
                    <a:p>
                      <a:pPr lvl="1"/>
                      <a:endParaRPr lang="en-US" sz="1100"/>
                    </a:p>
                    <a:p>
                      <a:pPr lvl="1"/>
                      <a:r>
                        <a:rPr lang="en-US" sz="1100"/>
                        <a:t>Computer Numerical Control - CNC</a:t>
                      </a:r>
                    </a:p>
                    <a:p>
                      <a:pPr lvl="1"/>
                      <a:endParaRPr lang="en-US" sz="1100"/>
                    </a:p>
                    <a:p>
                      <a:pPr lvl="1"/>
                      <a:r>
                        <a:rPr lang="en-US" sz="1100"/>
                        <a:t>Mill and Lathe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strike="noStrik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/>
                        <a:t>Industrial Machinery Repair/Automation Technician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12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12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12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12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/>
                        <a:t>Semiconductor manufacturer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/>
                        <a:t>Other local manufacturers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12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/>
                        <a:t>Welder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12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1200"/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strike="noStrik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United Auto Workers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strike="noStrik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United Steel Workers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strike="noStrik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International Association of Machinists and Aerospace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strike="noStrike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International Brotherhood of Electrical Workers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strike="noStrike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870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1" i="0" u="none" strike="noStrike" cap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Logistics </a:t>
                      </a:r>
                      <a:endParaRPr lang="en-US" sz="1400" b="1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 strike="noStrike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Food Bank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i="0" u="none" strike="noStrike" cap="none">
                        <a:solidFill>
                          <a:srgbClr val="000000"/>
                        </a:solidFill>
                        <a:latin typeface="Arial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Book Bank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i="0" u="none" strike="noStrike" cap="none">
                        <a:solidFill>
                          <a:srgbClr val="000000"/>
                        </a:solidFill>
                        <a:latin typeface="Arial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Habitat Restore </a:t>
                      </a: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Retail store stocker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i="0" u="none" strike="noStrike" cap="none">
                        <a:solidFill>
                          <a:srgbClr val="000000"/>
                        </a:solidFill>
                        <a:latin typeface="Arial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Delivery driver (Uber/Grubhub/Retail)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i="0" u="none" strike="noStrike" cap="none">
                        <a:solidFill>
                          <a:srgbClr val="000000"/>
                        </a:solidFill>
                        <a:latin typeface="Arial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i="0" u="none" strike="noStrike" cap="none">
                        <a:solidFill>
                          <a:srgbClr val="000000"/>
                        </a:solidFill>
                        <a:latin typeface="Arial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Picker/Packer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i="0" u="none" strike="noStrike" cap="none">
                        <a:solidFill>
                          <a:srgbClr val="000000"/>
                        </a:solidFill>
                        <a:latin typeface="Arial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i="0" u="none" strike="noStrike" cap="none">
                        <a:solidFill>
                          <a:srgbClr val="000000"/>
                        </a:solidFill>
                        <a:latin typeface="Arial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Forklift Operator</a:t>
                      </a: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/>
                        <a:t>Certified Logistics Associate (CLA)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CDL (Commercial Drivers License)</a:t>
                      </a: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/>
                        <a:t>Delivery Driver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120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/>
                        <a:t>Logistics Tech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1200"/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International Brotherhood of Teamsters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Dock and Shipping Unions</a:t>
                      </a: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44322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78676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5F3CF-0519-FE4A-480B-51FBACB40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2092" y="365125"/>
            <a:ext cx="9071708" cy="719543"/>
          </a:xfrm>
        </p:spPr>
        <p:txBody>
          <a:bodyPr>
            <a:normAutofit fontScale="90000"/>
          </a:bodyPr>
          <a:lstStyle/>
          <a:p>
            <a:r>
              <a:rPr lang="en-US" dirty="0"/>
              <a:t>Employer Scaffold Template</a:t>
            </a:r>
          </a:p>
        </p:txBody>
      </p:sp>
      <p:graphicFrame>
        <p:nvGraphicFramePr>
          <p:cNvPr id="4" name="Google Shape;741;p52">
            <a:extLst>
              <a:ext uri="{FF2B5EF4-FFF2-40B4-BE49-F238E27FC236}">
                <a16:creationId xmlns:a16="http://schemas.microsoft.com/office/drawing/2014/main" id="{EB8794B1-851D-3336-7514-5C49E743F7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9149480"/>
              </p:ext>
            </p:extLst>
          </p:nvPr>
        </p:nvGraphicFramePr>
        <p:xfrm>
          <a:off x="1428815" y="1334199"/>
          <a:ext cx="10062746" cy="4865378"/>
        </p:xfrm>
        <a:graphic>
          <a:graphicData uri="http://schemas.openxmlformats.org/drawingml/2006/table">
            <a:tbl>
              <a:tblPr firstRow="1">
                <a:noFill/>
                <a:tableStyleId>{95048FCE-06AD-4CAC-84F2-252F9F664C4C}</a:tableStyleId>
              </a:tblPr>
              <a:tblGrid>
                <a:gridCol w="1464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19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8217">
                  <a:extLst>
                    <a:ext uri="{9D8B030D-6E8A-4147-A177-3AD203B41FA5}">
                      <a16:colId xmlns:a16="http://schemas.microsoft.com/office/drawing/2014/main" val="2506116927"/>
                    </a:ext>
                  </a:extLst>
                </a:gridCol>
                <a:gridCol w="14082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87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17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94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9864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solidFill>
                            <a:schemeClr val="lt1"/>
                          </a:solidFill>
                        </a:rPr>
                        <a:t>Pathway</a:t>
                      </a:r>
                      <a:endParaRPr/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Not Quite Ready Yet </a:t>
                      </a:r>
                      <a:endParaRPr sz="1400" b="0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+mj-lt"/>
                        </a:rPr>
                        <a:t>Part-Time or On-Demand Job Ready​</a:t>
                      </a: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chemeClr val="lt1"/>
                          </a:solidFill>
                          <a:latin typeface="+mj-lt"/>
                          <a:ea typeface="Century Gothic"/>
                          <a:cs typeface="Century Gothic"/>
                          <a:sym typeface="Century Gothic"/>
                        </a:rPr>
                        <a:t>Basic Job Ready – Full-Time Work ​</a:t>
                      </a:r>
                      <a:endParaRPr lang="en-US" sz="140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College/PSE Ready</a:t>
                      </a:r>
                      <a:endParaRPr sz="1400" b="0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Career Ready</a:t>
                      </a:r>
                      <a:endParaRPr sz="1400" b="0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1" strike="noStrik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Registered Apprenticeship Ready</a:t>
                      </a:r>
                      <a:endParaRPr lang="en-US" sz="1400" b="0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254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Construction</a:t>
                      </a:r>
                      <a:endParaRPr sz="1400" b="1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 dirty="0">
                          <a:solidFill>
                            <a:srgbClr val="99B2D9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100" b="0" strike="noStrike" dirty="0">
                        <a:solidFill>
                          <a:srgbClr val="99B2D9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99B2D9"/>
                          </a:solidFill>
                          <a:latin typeface="+mj-lt"/>
                        </a:rPr>
                        <a:t>-</a:t>
                      </a:r>
                      <a:endParaRPr sz="1100" dirty="0">
                        <a:solidFill>
                          <a:srgbClr val="99B2D9"/>
                        </a:solidFill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99B2D9"/>
                          </a:solidFill>
                          <a:latin typeface="+mj-lt"/>
                        </a:rPr>
                        <a:t>-</a:t>
                      </a:r>
                      <a:endParaRPr sz="1100" dirty="0">
                        <a:solidFill>
                          <a:srgbClr val="99B2D9"/>
                        </a:solidFill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99B2D9"/>
                          </a:solidFill>
                          <a:latin typeface="+mj-lt"/>
                        </a:rPr>
                        <a:t>-</a:t>
                      </a:r>
                      <a:endParaRPr sz="1100" dirty="0">
                        <a:solidFill>
                          <a:srgbClr val="99B2D9"/>
                        </a:solidFill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99B2D9"/>
                          </a:solidFill>
                          <a:latin typeface="+mj-lt"/>
                        </a:rPr>
                        <a:t>-</a:t>
                      </a:r>
                      <a:endParaRPr sz="1100" dirty="0">
                        <a:solidFill>
                          <a:srgbClr val="99B2D9"/>
                        </a:solidFill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99B2D9"/>
                          </a:solidFill>
                          <a:latin typeface="+mj-lt"/>
                        </a:rPr>
                        <a:t>-</a:t>
                      </a:r>
                      <a:endParaRPr sz="1100" dirty="0">
                        <a:solidFill>
                          <a:srgbClr val="99B2D9"/>
                        </a:solidFill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890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C+ </a:t>
                      </a:r>
                      <a:endParaRPr sz="1400" b="1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 dirty="0">
                          <a:solidFill>
                            <a:schemeClr val="accent2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100" b="0" strike="noStrike" dirty="0">
                        <a:solidFill>
                          <a:schemeClr val="accent2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solidFill>
                            <a:schemeClr val="accent2"/>
                          </a:solidFill>
                          <a:latin typeface="+mj-lt"/>
                        </a:rPr>
                        <a:t>-</a:t>
                      </a:r>
                      <a:endParaRPr sz="1100" dirty="0">
                        <a:solidFill>
                          <a:schemeClr val="accent2"/>
                        </a:solidFill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solidFill>
                            <a:schemeClr val="accent2"/>
                          </a:solidFill>
                          <a:latin typeface="+mj-lt"/>
                        </a:rPr>
                        <a:t>-</a:t>
                      </a:r>
                      <a:endParaRPr sz="1100" dirty="0">
                        <a:solidFill>
                          <a:schemeClr val="accent2"/>
                        </a:solidFill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solidFill>
                            <a:schemeClr val="accent2"/>
                          </a:solidFill>
                          <a:latin typeface="+mj-lt"/>
                        </a:rPr>
                        <a:t>-</a:t>
                      </a:r>
                      <a:endParaRPr sz="1100" dirty="0">
                        <a:solidFill>
                          <a:schemeClr val="accent2"/>
                        </a:solidFill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solidFill>
                            <a:schemeClr val="accent2"/>
                          </a:solidFill>
                          <a:latin typeface="+mj-lt"/>
                        </a:rPr>
                        <a:t>-</a:t>
                      </a:r>
                      <a:endParaRPr sz="1100" dirty="0">
                        <a:solidFill>
                          <a:schemeClr val="accent2"/>
                        </a:solidFill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solidFill>
                            <a:schemeClr val="accent2"/>
                          </a:solidFill>
                          <a:latin typeface="+mj-lt"/>
                        </a:rPr>
                        <a:t>-</a:t>
                      </a:r>
                      <a:endParaRPr sz="1100" dirty="0">
                        <a:solidFill>
                          <a:schemeClr val="accent2"/>
                        </a:solidFill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7142295"/>
                  </a:ext>
                </a:extLst>
              </a:tr>
              <a:tr h="86264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C+</a:t>
                      </a:r>
                      <a:endParaRPr sz="1400" b="1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 dirty="0">
                          <a:solidFill>
                            <a:schemeClr val="accent4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100" b="0" strike="noStrike" dirty="0">
                        <a:solidFill>
                          <a:schemeClr val="accent4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chemeClr val="accent4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chemeClr val="accent4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chemeClr val="accent4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chemeClr val="accent4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chemeClr val="accent4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664743"/>
                  </a:ext>
                </a:extLst>
              </a:tr>
              <a:tr h="86264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Other </a:t>
                      </a:r>
                      <a:endParaRPr sz="1400" b="1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100" b="0" strike="noStrike" dirty="0">
                        <a:solidFill>
                          <a:schemeClr val="bg1">
                            <a:lumMod val="85000"/>
                          </a:schemeClr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14704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53068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159FD-31ED-0F3A-4C64-2A12EC67A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FC3FFC7-D88B-0346-CA85-AC8D0D33989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447143" y="2256971"/>
            <a:ext cx="5936343" cy="2862322"/>
          </a:xfrm>
          <a:prstGeom prst="rect">
            <a:avLst/>
          </a:prstGeom>
          <a:solidFill>
            <a:schemeClr val="accent2"/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Now pause the webcast and work together as a team to develop the Employer Scaffold for each of your Career Pathways. </a:t>
            </a:r>
          </a:p>
        </p:txBody>
      </p:sp>
    </p:spTree>
    <p:extLst>
      <p:ext uri="{BB962C8B-B14F-4D97-AF65-F5344CB8AC3E}">
        <p14:creationId xmlns:p14="http://schemas.microsoft.com/office/powerpoint/2010/main" val="29523504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92892-F8AF-3425-AC3B-C781B3646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811A2-4F92-B6FE-F7E6-2E7CAEC00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/>
            </a:br>
            <a:r>
              <a:rPr lang="en-US"/>
              <a:t>Step 3: Placing Youth on the Participant Scaffold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CA4C45-5889-134E-5736-90356CD157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 marL="63500" indent="0">
              <a:buNone/>
            </a:pPr>
            <a:r>
              <a:rPr lang="en-US" b="1"/>
              <a:t>Directions: </a:t>
            </a:r>
          </a:p>
          <a:p>
            <a:pPr marL="577850" indent="-514350">
              <a:buFont typeface="+mj-lt"/>
              <a:buAutoNum type="arabicPeriod"/>
            </a:pPr>
            <a:r>
              <a:rPr lang="en-US"/>
              <a:t>Evaluate the readiness of each participant. </a:t>
            </a:r>
          </a:p>
          <a:p>
            <a:pPr marL="577850" indent="-514350">
              <a:buFont typeface="+mj-lt"/>
              <a:buAutoNum type="arabicPeriod"/>
            </a:pPr>
            <a:r>
              <a:rPr lang="en-US"/>
              <a:t>Place the names of the participants under their readiness level.  </a:t>
            </a:r>
          </a:p>
          <a:p>
            <a:pPr marL="63500" indent="0">
              <a:buNone/>
            </a:pPr>
            <a:r>
              <a:rPr lang="en-US" b="1"/>
              <a:t>Tip:</a:t>
            </a:r>
          </a:p>
          <a:p>
            <a:r>
              <a:rPr lang="en-US"/>
              <a:t>If a participant is not interested in Construction or your C+ pathways, place them in the row marked “Other” with a brief note about their career interests. </a:t>
            </a:r>
          </a:p>
        </p:txBody>
      </p:sp>
    </p:spTree>
    <p:extLst>
      <p:ext uri="{BB962C8B-B14F-4D97-AF65-F5344CB8AC3E}">
        <p14:creationId xmlns:p14="http://schemas.microsoft.com/office/powerpoint/2010/main" val="33508307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5F3CF-0519-FE4A-480B-51FBACB40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Example: Participant Scaffold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Google Shape;741;p52">
            <a:extLst>
              <a:ext uri="{FF2B5EF4-FFF2-40B4-BE49-F238E27FC236}">
                <a16:creationId xmlns:a16="http://schemas.microsoft.com/office/drawing/2014/main" id="{EB8794B1-851D-3336-7514-5C49E743F7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5792075"/>
              </p:ext>
            </p:extLst>
          </p:nvPr>
        </p:nvGraphicFramePr>
        <p:xfrm>
          <a:off x="1013539" y="1457881"/>
          <a:ext cx="10768093" cy="4701600"/>
        </p:xfrm>
        <a:graphic>
          <a:graphicData uri="http://schemas.openxmlformats.org/drawingml/2006/table">
            <a:tbl>
              <a:tblPr firstRow="1">
                <a:noFill/>
                <a:tableStyleId>{95048FCE-06AD-4CAC-84F2-252F9F664C4C}</a:tableStyleId>
              </a:tblPr>
              <a:tblGrid>
                <a:gridCol w="15670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67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6926">
                  <a:extLst>
                    <a:ext uri="{9D8B030D-6E8A-4147-A177-3AD203B41FA5}">
                      <a16:colId xmlns:a16="http://schemas.microsoft.com/office/drawing/2014/main" val="2506116927"/>
                    </a:ext>
                  </a:extLst>
                </a:gridCol>
                <a:gridCol w="15069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30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001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772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975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solidFill>
                            <a:schemeClr val="lt1"/>
                          </a:solidFill>
                          <a:latin typeface="+mj-lt"/>
                        </a:rPr>
                        <a:t>Pathway</a:t>
                      </a:r>
                      <a:endParaRPr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rgbClr val="FFFFFF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Not Quite Ready Yet</a:t>
                      </a:r>
                      <a:endParaRPr sz="1400" b="0" strike="noStrike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+mj-lt"/>
                        </a:rPr>
                        <a:t>Part-Time or On-Demand Job Ready​</a:t>
                      </a: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chemeClr val="lt1"/>
                          </a:solidFill>
                          <a:latin typeface="+mj-lt"/>
                          <a:ea typeface="Century Gothic"/>
                          <a:cs typeface="Century Gothic"/>
                          <a:sym typeface="Century Gothic"/>
                        </a:rPr>
                        <a:t>Basic Job Ready – Full-Time Work ​</a:t>
                      </a:r>
                      <a:endParaRPr lang="en-US" sz="140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rgbClr val="FFFFFF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College/PSE Ready</a:t>
                      </a:r>
                      <a:endParaRPr sz="1400" b="0" strike="noStrike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rgbClr val="FFFFFF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Career Ready</a:t>
                      </a:r>
                      <a:endParaRPr sz="1400" b="0" strike="noStrike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rgbClr val="FFFFFF"/>
                          </a:solidFill>
                          <a:latin typeface="+mj-lt"/>
                          <a:ea typeface="Century Gothic"/>
                          <a:cs typeface="Century Gothic"/>
                          <a:sym typeface="Century Gothic"/>
                        </a:rPr>
                        <a:t>Registered Apprenticeship Ready</a:t>
                      </a:r>
                      <a:endParaRPr lang="en-US" sz="1400" b="0" strike="noStrike">
                        <a:latin typeface="+mj-lt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97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Construction</a:t>
                      </a:r>
                      <a:endParaRPr sz="1400" b="1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7B1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Joe </a:t>
                      </a: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</a:t>
                      </a:r>
                      <a:r>
                        <a:rPr lang="en-US" sz="1100" b="0" strike="noStrike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 Attendance issues due to problems at home. Maybe Job Corps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b="0" strike="noStrik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Janet – Wants plumbing but has attendance challenges and young children</a:t>
                      </a:r>
                      <a:endParaRPr sz="1100" dirty="0"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strike="noStrik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strike="noStrike" dirty="0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7B1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Lulu – </a:t>
                      </a:r>
                      <a:r>
                        <a:rPr lang="en-US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wants a job indoors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it-IT"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Lonnie – wants hands- on work</a:t>
                      </a:r>
                      <a:endParaRPr lang="it-IT"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7B1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 dirty="0">
                          <a:latin typeface="+mj-lt"/>
                          <a:ea typeface="Calibri"/>
                          <a:cs typeface="Calibri"/>
                          <a:sym typeface="Calibri"/>
                        </a:rPr>
                        <a:t>Leticia – wants a job indoors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 dirty="0">
                          <a:latin typeface="+mj-lt"/>
                          <a:ea typeface="Calibri"/>
                          <a:cs typeface="Calibri"/>
                          <a:sym typeface="Calibri"/>
                        </a:rPr>
                        <a:t>Lauren – wants hands on, prep for Carpenters RA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strike="noStrike" dirty="0">
                          <a:latin typeface="+mj-lt"/>
                          <a:ea typeface="Calibri"/>
                          <a:cs typeface="Calibri"/>
                          <a:sym typeface="Calibri"/>
                        </a:rPr>
                        <a:t>Levi </a:t>
                      </a: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</a:t>
                      </a:r>
                      <a:r>
                        <a:rPr lang="en-US" sz="1100" b="0" strike="noStrike" dirty="0">
                          <a:latin typeface="+mj-lt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wants hands on, prep for Electrical RA </a:t>
                      </a: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7B1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strike="noStrike" dirty="0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strike="noStrike" dirty="0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 dirty="0">
                          <a:latin typeface="+mj-lt"/>
                          <a:ea typeface="Calibri"/>
                          <a:cs typeface="Calibri"/>
                          <a:sym typeface="Calibri"/>
                        </a:rPr>
                        <a:t>Mike </a:t>
                      </a: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</a:t>
                      </a:r>
                      <a:r>
                        <a:rPr lang="en-US" sz="1100" b="0" strike="noStrike" dirty="0">
                          <a:latin typeface="+mj-lt"/>
                          <a:ea typeface="Calibri"/>
                          <a:cs typeface="Calibri"/>
                          <a:sym typeface="Calibri"/>
                        </a:rPr>
                        <a:t> HVAC</a:t>
                      </a: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7B1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>
                          <a:latin typeface="+mj-lt"/>
                          <a:ea typeface="Calibri"/>
                          <a:cs typeface="Calibri"/>
                          <a:sym typeface="Calibri"/>
                        </a:rPr>
                        <a:t>Jacqui – wants facility work in healthcare, considering nursing later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>
                          <a:latin typeface="+mj-lt"/>
                          <a:ea typeface="Calibri"/>
                          <a:cs typeface="Calibri"/>
                          <a:sym typeface="Calibri"/>
                        </a:rPr>
                        <a:t>Jackson – wants corporate job with paid college benefits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>
                          <a:latin typeface="+mj-lt"/>
                          <a:ea typeface="Calibri"/>
                          <a:cs typeface="Calibri"/>
                          <a:sym typeface="Calibri"/>
                        </a:rPr>
                        <a:t>Johanna – wants to make money to buy car, apply for Carpenters Union</a:t>
                      </a:r>
                      <a:endParaRPr sz="110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7B1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>
                          <a:latin typeface="+mj-lt"/>
                          <a:ea typeface="Calibri"/>
                          <a:cs typeface="Calibri"/>
                          <a:sym typeface="Calibri"/>
                        </a:rPr>
                        <a:t>Amber – Laborer/Flagger</a:t>
                      </a:r>
                      <a:endParaRPr sz="1100"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>
                          <a:latin typeface="+mj-lt"/>
                          <a:ea typeface="Calibri"/>
                          <a:cs typeface="Calibri"/>
                          <a:sym typeface="Calibri"/>
                        </a:rPr>
                        <a:t>Antonio –Carpenter</a:t>
                      </a:r>
                      <a:endParaRPr sz="110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7B1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7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Other </a:t>
                      </a:r>
                      <a:endParaRPr sz="1400" b="1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Josephine – Has a  young child. WEX at daycare? Or recreational center?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latin typeface="+mj-lt"/>
                        </a:rPr>
                        <a:t>Lucy – Culinary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Lexi –UberEats/Grubhub (has car)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it-IT"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b="0" i="0" u="none" strike="noStrike" cap="none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Lucas – Sports/recreational center position</a:t>
                      </a:r>
                      <a:endParaRPr lang="it-IT" sz="11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</a:rPr>
                        <a:t>Lorenzo – Healthcare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dirty="0"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</a:rPr>
                        <a:t>Lisa </a:t>
                      </a: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</a:t>
                      </a:r>
                      <a:r>
                        <a:rPr lang="en-US" sz="1100" dirty="0">
                          <a:latin typeface="+mj-lt"/>
                        </a:rPr>
                        <a:t> Automotive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dirty="0"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Maddie – CNA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11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Max- Autobody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1100" dirty="0">
                        <a:latin typeface="+mj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Lavonne  </a:t>
                      </a: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</a:t>
                      </a: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CNC</a:t>
                      </a:r>
                      <a:endParaRPr lang="en-US" sz="11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dirty="0"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</a:rPr>
                        <a:t>Matt – CDL/Truck Driving </a:t>
                      </a: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Anastasia – Pharmacy Tech Apprenticeship</a:t>
                      </a: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8126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94863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5F3CF-0519-FE4A-480B-51FBACB40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2092" y="365125"/>
            <a:ext cx="9071708" cy="719543"/>
          </a:xfrm>
        </p:spPr>
        <p:txBody>
          <a:bodyPr>
            <a:normAutofit fontScale="90000"/>
          </a:bodyPr>
          <a:lstStyle/>
          <a:p>
            <a:r>
              <a:rPr lang="en-US" dirty="0"/>
              <a:t>Participant Scaffold Template</a:t>
            </a:r>
          </a:p>
        </p:txBody>
      </p:sp>
      <p:graphicFrame>
        <p:nvGraphicFramePr>
          <p:cNvPr id="4" name="Google Shape;741;p52">
            <a:extLst>
              <a:ext uri="{FF2B5EF4-FFF2-40B4-BE49-F238E27FC236}">
                <a16:creationId xmlns:a16="http://schemas.microsoft.com/office/drawing/2014/main" id="{EB8794B1-851D-3336-7514-5C49E743F7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0327693"/>
              </p:ext>
            </p:extLst>
          </p:nvPr>
        </p:nvGraphicFramePr>
        <p:xfrm>
          <a:off x="1406106" y="1155939"/>
          <a:ext cx="10276678" cy="5216168"/>
        </p:xfrm>
        <a:graphic>
          <a:graphicData uri="http://schemas.openxmlformats.org/drawingml/2006/table">
            <a:tbl>
              <a:tblPr firstRow="1">
                <a:noFill/>
                <a:tableStyleId>{95048FCE-06AD-4CAC-84F2-252F9F664C4C}</a:tableStyleId>
              </a:tblPr>
              <a:tblGrid>
                <a:gridCol w="14955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07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8155">
                  <a:extLst>
                    <a:ext uri="{9D8B030D-6E8A-4147-A177-3AD203B41FA5}">
                      <a16:colId xmlns:a16="http://schemas.microsoft.com/office/drawing/2014/main" val="2506116927"/>
                    </a:ext>
                  </a:extLst>
                </a:gridCol>
                <a:gridCol w="14381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86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09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044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9535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solidFill>
                            <a:schemeClr val="lt1"/>
                          </a:solidFill>
                        </a:rPr>
                        <a:t>Pathway</a:t>
                      </a:r>
                      <a:endParaRPr/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rgbClr val="FFFFFF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Not Quite Ready Yet</a:t>
                      </a:r>
                      <a:endParaRPr sz="1400" b="0" strike="noStrike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+mj-lt"/>
                        </a:rPr>
                        <a:t>Part-Time or On-Demand Job Ready​</a:t>
                      </a: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chemeClr val="lt1"/>
                          </a:solidFill>
                          <a:latin typeface="+mj-lt"/>
                          <a:ea typeface="Century Gothic"/>
                          <a:cs typeface="Century Gothic"/>
                          <a:sym typeface="Century Gothic"/>
                        </a:rPr>
                        <a:t>Basic Job Ready – Full-Time Work ​</a:t>
                      </a:r>
                      <a:endParaRPr lang="en-US" sz="140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College/PSE Ready</a:t>
                      </a:r>
                      <a:endParaRPr sz="1400" b="0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Career Ready</a:t>
                      </a:r>
                      <a:endParaRPr sz="1400" b="0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1" strike="noStrik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Registered Apprenticeship Ready</a:t>
                      </a:r>
                      <a:endParaRPr lang="en-US" sz="1400" b="0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60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Construction</a:t>
                      </a:r>
                      <a:endParaRPr sz="1400" b="1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 dirty="0">
                          <a:solidFill>
                            <a:srgbClr val="C3D3ED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100" b="0" strike="noStrike" dirty="0">
                        <a:solidFill>
                          <a:srgbClr val="C3D3ED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3D3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rgbClr val="C3D3ED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rgbClr val="C3D3ED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rgbClr val="C3D3ED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rgbClr val="C3D3ED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rgbClr val="C3D3ED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882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C+: _______</a:t>
                      </a:r>
                      <a:endParaRPr sz="1400" b="1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100" b="0" strike="noStrike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7142295"/>
                  </a:ext>
                </a:extLst>
              </a:tr>
              <a:tr h="94004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C+: _______</a:t>
                      </a:r>
                      <a:endParaRPr sz="1400" b="1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 dirty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100" b="0" strike="noStrike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chemeClr val="accent4">
                              <a:lumMod val="40000"/>
                              <a:lumOff val="60000"/>
                            </a:schemeClr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6390625"/>
                  </a:ext>
                </a:extLst>
              </a:tr>
              <a:tr h="108334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Other </a:t>
                      </a:r>
                      <a:endParaRPr sz="1400" b="1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 dirty="0">
                          <a:solidFill>
                            <a:schemeClr val="tx2">
                              <a:lumMod val="90000"/>
                            </a:schemeClr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100" b="0" strike="noStrike" dirty="0">
                        <a:solidFill>
                          <a:schemeClr val="tx2">
                            <a:lumMod val="90000"/>
                          </a:schemeClr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chemeClr val="tx2">
                              <a:lumMod val="90000"/>
                            </a:schemeClr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chemeClr val="tx2">
                              <a:lumMod val="90000"/>
                            </a:schemeClr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chemeClr val="tx2">
                              <a:lumMod val="90000"/>
                            </a:schemeClr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chemeClr val="tx2">
                              <a:lumMod val="90000"/>
                            </a:schemeClr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chemeClr val="tx2">
                              <a:lumMod val="90000"/>
                            </a:schemeClr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18628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88381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66756-9BAE-5E71-905D-2313A2A0A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FE9E781-DEC7-1AB8-4C18-7FAAB96DFD6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447143" y="2256971"/>
            <a:ext cx="5936343" cy="3416320"/>
          </a:xfrm>
          <a:prstGeom prst="rect">
            <a:avLst/>
          </a:prstGeom>
          <a:solidFill>
            <a:schemeClr val="accent2"/>
          </a:solidFill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Now pause the webcast and work together as a team to place your participants on the scaffold according to their career interests and readiness levels. </a:t>
            </a:r>
          </a:p>
        </p:txBody>
      </p:sp>
    </p:spTree>
    <p:extLst>
      <p:ext uri="{BB962C8B-B14F-4D97-AF65-F5344CB8AC3E}">
        <p14:creationId xmlns:p14="http://schemas.microsoft.com/office/powerpoint/2010/main" val="11176844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4BF01-BD77-569A-A9FE-690C75C6C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90115-6313-D422-2A28-18A4A3BB5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8193" y="161925"/>
            <a:ext cx="9071708" cy="1325563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Step 4:  Match Participants to Employers or PSE Partners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F52632-5FE5-ADB6-6339-BBDF8BBB6E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4259" y="2421413"/>
            <a:ext cx="4142935" cy="3191609"/>
          </a:xfrm>
        </p:spPr>
        <p:txBody>
          <a:bodyPr>
            <a:normAutofit/>
          </a:bodyPr>
          <a:lstStyle/>
          <a:p>
            <a:pPr marL="63500" indent="0">
              <a:buNone/>
            </a:pPr>
            <a:r>
              <a:rPr lang="en-US" b="1" dirty="0"/>
              <a:t>Directions</a:t>
            </a:r>
            <a:r>
              <a:rPr lang="en-US" dirty="0"/>
              <a:t>: Complete the “Matching Scaffold Template” by matching specific Employer and PSE Partnerships opportunities for each young person.</a:t>
            </a:r>
          </a:p>
          <a:p>
            <a:pPr marL="63500" indent="0">
              <a:buNone/>
            </a:pPr>
            <a:endParaRPr lang="en-US" dirty="0"/>
          </a:p>
        </p:txBody>
      </p:sp>
      <p:pic>
        <p:nvPicPr>
          <p:cNvPr id="2052" name="Picture 4" descr="A group of YouthBuild participants and staff members standing and kneeling with Grainger representatives">
            <a:extLst>
              <a:ext uri="{FF2B5EF4-FFF2-40B4-BE49-F238E27FC236}">
                <a16:creationId xmlns:a16="http://schemas.microsoft.com/office/drawing/2014/main" id="{845752A3-238F-E4FA-C027-77343E0AD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8484" y="2578882"/>
            <a:ext cx="5551417" cy="3699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83453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30415-E575-CA9E-5177-70AC8A40E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717CB-5977-7218-18A2-75D52BE62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8261" y="-80783"/>
            <a:ext cx="9187014" cy="1325563"/>
          </a:xfrm>
        </p:spPr>
        <p:txBody>
          <a:bodyPr>
            <a:normAutofit/>
          </a:bodyPr>
          <a:lstStyle/>
          <a:p>
            <a:r>
              <a:rPr lang="en-US" sz="3800" dirty="0"/>
              <a:t>Example: Matching Scaffold for YouthBuild ABC, 1 month before exit</a:t>
            </a:r>
          </a:p>
        </p:txBody>
      </p:sp>
      <p:graphicFrame>
        <p:nvGraphicFramePr>
          <p:cNvPr id="4" name="Google Shape;741;p52">
            <a:extLst>
              <a:ext uri="{FF2B5EF4-FFF2-40B4-BE49-F238E27FC236}">
                <a16:creationId xmlns:a16="http://schemas.microsoft.com/office/drawing/2014/main" id="{B60F0F70-1B2F-91B6-166F-1605FB8153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1328721"/>
              </p:ext>
            </p:extLst>
          </p:nvPr>
        </p:nvGraphicFramePr>
        <p:xfrm>
          <a:off x="905771" y="1133308"/>
          <a:ext cx="10808899" cy="5204520"/>
        </p:xfrm>
        <a:graphic>
          <a:graphicData uri="http://schemas.openxmlformats.org/drawingml/2006/table">
            <a:tbl>
              <a:tblPr firstRow="1">
                <a:noFill/>
                <a:tableStyleId>{95048FCE-06AD-4CAC-84F2-252F9F664C4C}</a:tableStyleId>
              </a:tblPr>
              <a:tblGrid>
                <a:gridCol w="1573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22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637">
                  <a:extLst>
                    <a:ext uri="{9D8B030D-6E8A-4147-A177-3AD203B41FA5}">
                      <a16:colId xmlns:a16="http://schemas.microsoft.com/office/drawing/2014/main" val="2506116927"/>
                    </a:ext>
                  </a:extLst>
                </a:gridCol>
                <a:gridCol w="15126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31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04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847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4594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solidFill>
                            <a:schemeClr val="lt1"/>
                          </a:solidFill>
                          <a:latin typeface="+mj-lt"/>
                        </a:rPr>
                        <a:t>Pathway</a:t>
                      </a:r>
                      <a:endParaRPr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rgbClr val="FFFFFF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Not Quite Ready Yet</a:t>
                      </a:r>
                      <a:endParaRPr sz="1400" b="0" strike="noStrike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j-lt"/>
                        </a:rPr>
                        <a:t>Part-Time or On-Demand Job Ready​</a:t>
                      </a: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chemeClr val="lt1"/>
                          </a:solidFill>
                          <a:latin typeface="+mj-lt"/>
                          <a:ea typeface="Century Gothic"/>
                          <a:cs typeface="Century Gothic"/>
                          <a:sym typeface="Century Gothic"/>
                        </a:rPr>
                        <a:t>Basic Job Ready – Full-Time Work ​</a:t>
                      </a:r>
                      <a:endParaRPr lang="en-US" sz="140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 dirty="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College/PSE Ready</a:t>
                      </a:r>
                      <a:endParaRPr sz="1400" b="0" strike="noStrike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Career Ready</a:t>
                      </a:r>
                      <a:endParaRPr sz="1400" b="0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1" strike="noStrike" dirty="0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Registered Apprenticeship Ready</a:t>
                      </a:r>
                      <a:endParaRPr lang="en-US" sz="1400" b="0" strike="noStrike" dirty="0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5450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Construction</a:t>
                      </a:r>
                      <a:endParaRPr sz="1400" b="1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7B1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Joe </a:t>
                      </a: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</a:t>
                      </a:r>
                      <a:r>
                        <a:rPr lang="en-US" sz="1100" b="0" strike="noStrike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 Job Corps</a:t>
                      </a:r>
                      <a:endParaRPr sz="1100" dirty="0"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b="0" strike="noStrik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Janet – Chicago Women in Trades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b="0" strike="noStrik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Both may work temp jobs through Aerotek until their programs start</a:t>
                      </a:r>
                      <a:endParaRPr sz="1100" b="0" strike="noStrike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7B1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Lulu – Part time delivery role at Home Depot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it-IT" sz="11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Lonnie </a:t>
                      </a: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</a:t>
                      </a:r>
                      <a:r>
                        <a:rPr lang="it-IT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 Habitat AmeriCorps 3 month position</a:t>
                      </a: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7B1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strike="noStrike" dirty="0">
                          <a:latin typeface="+mj-lt"/>
                          <a:ea typeface="Calibri"/>
                          <a:cs typeface="Calibri"/>
                          <a:sym typeface="Calibri"/>
                        </a:rPr>
                        <a:t>Leticia </a:t>
                      </a: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</a:t>
                      </a: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Home Depot/Lowes/Ace/     True Value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strike="noStrike" dirty="0">
                          <a:latin typeface="+mj-lt"/>
                          <a:ea typeface="Calibri"/>
                          <a:cs typeface="Calibri"/>
                          <a:sym typeface="Calibri"/>
                        </a:rPr>
                        <a:t>Lauren </a:t>
                      </a: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</a:t>
                      </a: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Laborer for Home Rehab Partner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sz="1100" dirty="0">
                        <a:latin typeface="+mj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strike="noStrike" dirty="0">
                          <a:latin typeface="+mj-lt"/>
                          <a:ea typeface="Calibri"/>
                          <a:cs typeface="Calibri"/>
                          <a:sym typeface="Calibri"/>
                        </a:rPr>
                        <a:t>Levi </a:t>
                      </a: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</a:t>
                      </a: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Laborer for Home Rehab Partner</a:t>
                      </a:r>
                      <a:endParaRPr lang="en-US" sz="1100" b="0" strike="noStrike" dirty="0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7B1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 dirty="0">
                          <a:latin typeface="+mj-lt"/>
                          <a:ea typeface="Calibri"/>
                          <a:cs typeface="Calibri"/>
                          <a:sym typeface="Calibri"/>
                        </a:rPr>
                        <a:t>At Community College: Mike – Residential HVAC</a:t>
                      </a: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7B1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>
                          <a:latin typeface="+mj-lt"/>
                          <a:ea typeface="Calibri"/>
                          <a:cs typeface="Calibri"/>
                          <a:sym typeface="Calibri"/>
                        </a:rPr>
                        <a:t>Jacqui – Hospital Maintenance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>
                          <a:latin typeface="+mj-lt"/>
                          <a:ea typeface="Calibri"/>
                          <a:cs typeface="Calibri"/>
                          <a:sym typeface="Calibri"/>
                        </a:rPr>
                        <a:t>Jackson – Grainger Branch Customer Service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>
                          <a:latin typeface="+mj-lt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endParaRPr sz="1100"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>
                          <a:latin typeface="+mj-lt"/>
                          <a:ea typeface="Calibri"/>
                          <a:cs typeface="Calibri"/>
                          <a:sym typeface="Calibri"/>
                        </a:rPr>
                        <a:t>Johanna  - ABC Non-union Home Builder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b="0" strike="noStrike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7B1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 dirty="0">
                          <a:latin typeface="+mj-lt"/>
                          <a:ea typeface="Calibri"/>
                          <a:cs typeface="Calibri"/>
                          <a:sym typeface="Calibri"/>
                        </a:rPr>
                        <a:t>Amber – Laborer/Flagger</a:t>
                      </a:r>
                      <a:endParaRPr sz="1100" dirty="0"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strike="noStrike" dirty="0"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 dirty="0">
                          <a:latin typeface="+mj-lt"/>
                          <a:ea typeface="Calibri"/>
                          <a:cs typeface="Calibri"/>
                          <a:sym typeface="Calibri"/>
                        </a:rPr>
                        <a:t>Antonio –Carpenters Union</a:t>
                      </a: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7B1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9611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Other </a:t>
                      </a:r>
                      <a:endParaRPr sz="1400" b="1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Josephine </a:t>
                      </a: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</a:t>
                      </a: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Daycare at Recreational Center </a:t>
                      </a: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</a:rPr>
                        <a:t>Lucy – Chick-Fil-A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dirty="0"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Lexi – Uber Eats/Grubhub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it-IT" sz="11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Lucas – Recreational Center</a:t>
                      </a:r>
                      <a:endParaRPr lang="it-IT" sz="11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</a:rPr>
                        <a:t>Lorenzo – Cashier at Walgreens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 dirty="0">
                        <a:latin typeface="+mj-lt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latin typeface="+mj-lt"/>
                        </a:rPr>
                        <a:t>Lisa </a:t>
                      </a: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 </a:t>
                      </a:r>
                      <a:r>
                        <a:rPr lang="en-US" sz="1100" dirty="0">
                          <a:latin typeface="+mj-lt"/>
                        </a:rPr>
                        <a:t>Reilly Auto Parts</a:t>
                      </a: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At Community College: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Max- Autobody</a:t>
                      </a:r>
                      <a:endParaRPr lang="en-US" sz="1100" dirty="0">
                        <a:latin typeface="+mj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Lavonne –CNC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11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Matt </a:t>
                      </a: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–</a:t>
                      </a: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Trucks R US CDL School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11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At First Nursing School: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Maddie – CNA  </a:t>
                      </a:r>
                      <a:endParaRPr lang="en-US" sz="1100" b="0" i="0" u="none" strike="noStrike" cap="none" dirty="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dirty="0">
                          <a:solidFill>
                            <a:srgbClr val="D9D9D9"/>
                          </a:solidFill>
                          <a:latin typeface="+mj-lt"/>
                        </a:rPr>
                        <a:t>-</a:t>
                      </a:r>
                      <a:endParaRPr sz="1100" dirty="0">
                        <a:solidFill>
                          <a:srgbClr val="D9D9D9"/>
                        </a:solidFill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Anastasia – Walgreens Registered  Apprenticeship for Pharmacy Tech</a:t>
                      </a: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8126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97442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2FAD5-BA36-5058-B996-FF9AC79ED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3F016-96E2-4727-8857-4E8F67388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4532" y="570398"/>
            <a:ext cx="9071708" cy="719543"/>
          </a:xfrm>
        </p:spPr>
        <p:txBody>
          <a:bodyPr>
            <a:normAutofit fontScale="90000"/>
          </a:bodyPr>
          <a:lstStyle/>
          <a:p>
            <a:r>
              <a:rPr lang="en-US" dirty="0"/>
              <a:t>Matching Scaffold Template 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Google Shape;741;p52">
            <a:extLst>
              <a:ext uri="{FF2B5EF4-FFF2-40B4-BE49-F238E27FC236}">
                <a16:creationId xmlns:a16="http://schemas.microsoft.com/office/drawing/2014/main" id="{1A6AD1BD-B7D0-FADD-75C5-D56D2F5F41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8645156"/>
              </p:ext>
            </p:extLst>
          </p:nvPr>
        </p:nvGraphicFramePr>
        <p:xfrm>
          <a:off x="1126908" y="1431967"/>
          <a:ext cx="10417854" cy="3278117"/>
        </p:xfrm>
        <a:graphic>
          <a:graphicData uri="http://schemas.openxmlformats.org/drawingml/2006/table">
            <a:tbl>
              <a:tblPr firstRow="1">
                <a:noFill/>
                <a:tableStyleId>{95048FCE-06AD-4CAC-84F2-252F9F664C4C}</a:tableStyleId>
              </a:tblPr>
              <a:tblGrid>
                <a:gridCol w="15161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96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7912">
                  <a:extLst>
                    <a:ext uri="{9D8B030D-6E8A-4147-A177-3AD203B41FA5}">
                      <a16:colId xmlns:a16="http://schemas.microsoft.com/office/drawing/2014/main" val="2506116927"/>
                    </a:ext>
                  </a:extLst>
                </a:gridCol>
                <a:gridCol w="1457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8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98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279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9864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solidFill>
                            <a:schemeClr val="lt1"/>
                          </a:solidFill>
                          <a:latin typeface="+mj-lt"/>
                        </a:rPr>
                        <a:t>Pathway</a:t>
                      </a:r>
                      <a:endParaRPr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rgbClr val="FFFFFF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Not Quite Ready Yet</a:t>
                      </a:r>
                      <a:endParaRPr sz="1400" b="0" strike="noStrike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+mj-lt"/>
                        </a:rPr>
                        <a:t>Part-Time or On-Demand Job Ready​</a:t>
                      </a: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chemeClr val="lt1"/>
                          </a:solidFill>
                          <a:latin typeface="+mj-lt"/>
                          <a:ea typeface="Century Gothic"/>
                          <a:cs typeface="Century Gothic"/>
                          <a:sym typeface="Century Gothic"/>
                        </a:rPr>
                        <a:t>Basic Job Ready – Full-Time Work ​</a:t>
                      </a:r>
                      <a:endParaRPr lang="en-US" sz="140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College/PSE Ready</a:t>
                      </a:r>
                      <a:endParaRPr sz="1400" b="0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Career Ready</a:t>
                      </a:r>
                      <a:endParaRPr sz="1400" b="0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1" strike="noStrik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Registered Apprenticeship Ready</a:t>
                      </a:r>
                      <a:endParaRPr lang="en-US" sz="1400" b="0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2541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Construction</a:t>
                      </a:r>
                      <a:endParaRPr sz="1400" b="1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 dirty="0">
                          <a:solidFill>
                            <a:srgbClr val="C3D3ED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100" b="0" strike="noStrike" dirty="0">
                        <a:solidFill>
                          <a:srgbClr val="C3D3ED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rgbClr val="C3D3ED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rgbClr val="C3D3ED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rgbClr val="C3D3ED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rgbClr val="C3D3ED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rgbClr val="C3D3ED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6928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Other </a:t>
                      </a:r>
                      <a:endParaRPr sz="1400" b="1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 dirty="0">
                          <a:solidFill>
                            <a:srgbClr val="D9D9D9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100" b="0" strike="noStrike" dirty="0">
                        <a:solidFill>
                          <a:srgbClr val="D9D9D9"/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rgbClr val="D9D9D9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rgbClr val="D9D9D9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rgbClr val="D9D9D9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rgbClr val="D9D9D9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rgbClr val="D9D9D9"/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18628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49407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5508F-24D0-F3BC-403C-DBE8CACD8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32DC0-3F78-C8B3-9E14-958C9EC0B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6974" y="610824"/>
            <a:ext cx="9071708" cy="719543"/>
          </a:xfrm>
        </p:spPr>
        <p:txBody>
          <a:bodyPr>
            <a:normAutofit fontScale="90000"/>
          </a:bodyPr>
          <a:lstStyle/>
          <a:p>
            <a:r>
              <a:rPr lang="en-US" dirty="0"/>
              <a:t>Matching Scaffold Template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Google Shape;741;p52">
            <a:extLst>
              <a:ext uri="{FF2B5EF4-FFF2-40B4-BE49-F238E27FC236}">
                <a16:creationId xmlns:a16="http://schemas.microsoft.com/office/drawing/2014/main" id="{69694091-080C-4554-12B4-75CD70740D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1228139"/>
              </p:ext>
            </p:extLst>
          </p:nvPr>
        </p:nvGraphicFramePr>
        <p:xfrm>
          <a:off x="1126908" y="1431967"/>
          <a:ext cx="10417854" cy="2953968"/>
        </p:xfrm>
        <a:graphic>
          <a:graphicData uri="http://schemas.openxmlformats.org/drawingml/2006/table">
            <a:tbl>
              <a:tblPr firstRow="1">
                <a:noFill/>
                <a:tableStyleId>{95048FCE-06AD-4CAC-84F2-252F9F664C4C}</a:tableStyleId>
              </a:tblPr>
              <a:tblGrid>
                <a:gridCol w="15161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96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7912">
                  <a:extLst>
                    <a:ext uri="{9D8B030D-6E8A-4147-A177-3AD203B41FA5}">
                      <a16:colId xmlns:a16="http://schemas.microsoft.com/office/drawing/2014/main" val="2506116927"/>
                    </a:ext>
                  </a:extLst>
                </a:gridCol>
                <a:gridCol w="1457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84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98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279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9864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solidFill>
                            <a:schemeClr val="lt1"/>
                          </a:solidFill>
                          <a:latin typeface="+mj-lt"/>
                        </a:rPr>
                        <a:t>Pathway</a:t>
                      </a:r>
                      <a:endParaRPr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rgbClr val="FFFFFF"/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Not Quite Ready Yet</a:t>
                      </a:r>
                      <a:endParaRPr sz="1400" b="0" strike="noStrike">
                        <a:latin typeface="+mj-lt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+mj-lt"/>
                        </a:rPr>
                        <a:t>Part-Time or On-Demand Job Ready​</a:t>
                      </a: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chemeClr val="lt1"/>
                          </a:solidFill>
                          <a:latin typeface="+mj-lt"/>
                          <a:ea typeface="Century Gothic"/>
                          <a:cs typeface="Century Gothic"/>
                          <a:sym typeface="Century Gothic"/>
                        </a:rPr>
                        <a:t>Basic Job Ready – Full-Time Work ​</a:t>
                      </a:r>
                      <a:endParaRPr lang="en-US" sz="140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College/PSE Ready</a:t>
                      </a:r>
                      <a:endParaRPr sz="1400" b="0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Career Ready</a:t>
                      </a:r>
                      <a:endParaRPr sz="1400" b="0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1" strike="noStrike">
                          <a:solidFill>
                            <a:srgbClr val="FFFFFF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Registered Apprenticeship Ready</a:t>
                      </a:r>
                      <a:endParaRPr lang="en-US" sz="1400" b="0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216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C+: _______</a:t>
                      </a:r>
                      <a:endParaRPr sz="1400" b="1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100" b="0" strike="noStrike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7142295"/>
                  </a:ext>
                </a:extLst>
              </a:tr>
              <a:tr h="94315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C+: _______</a:t>
                      </a:r>
                      <a:endParaRPr sz="1400" b="1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68575" marR="68575" marT="34300" marB="34300" anchor="ctr">
                    <a:lnL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b="0" strike="noStrike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+mj-lt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1100" b="0" strike="noStrike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latin typeface="+mj-lt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latin typeface="Arial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dirty="0">
                        <a:latin typeface="+mj-lt"/>
                      </a:endParaRPr>
                    </a:p>
                  </a:txBody>
                  <a:tcPr marL="68575" marR="68575" marT="34300" marB="34300" anchor="ctr">
                    <a:lnL w="122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2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63906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99969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 descr="Thanks for following along!&#10;&#10;Share your feedback and experience using the tool with dolyb.content@youthbuild.org. ">
            <a:extLst>
              <a:ext uri="{FF2B5EF4-FFF2-40B4-BE49-F238E27FC236}">
                <a16:creationId xmlns:a16="http://schemas.microsoft.com/office/drawing/2014/main" id="{19DDBDF4-EC09-A121-CCE6-29D927EDC8C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301750" y="1892300"/>
            <a:ext cx="9588500" cy="206210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Thanks for following along!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Share your feedback and experience using the tool with </a:t>
            </a: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  <a:hlinkClick r:id="rId2"/>
              </a:rPr>
              <a:t>dolyb.content@youthbuild.org</a:t>
            </a: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. </a:t>
            </a: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802197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OLYB YouthBuild 2023">
      <a:dk1>
        <a:srgbClr val="414042"/>
      </a:dk1>
      <a:lt1>
        <a:srgbClr val="FFFFFF"/>
      </a:lt1>
      <a:dk2>
        <a:srgbClr val="1C355E"/>
      </a:dk2>
      <a:lt2>
        <a:srgbClr val="E7E6E6"/>
      </a:lt2>
      <a:accent1>
        <a:srgbClr val="557FC0"/>
      </a:accent1>
      <a:accent2>
        <a:srgbClr val="F89D6A"/>
      </a:accent2>
      <a:accent3>
        <a:srgbClr val="1C355E"/>
      </a:accent3>
      <a:accent4>
        <a:srgbClr val="50BF9E"/>
      </a:accent4>
      <a:accent5>
        <a:srgbClr val="FFFFFF"/>
      </a:accent5>
      <a:accent6>
        <a:srgbClr val="FFFFFF"/>
      </a:accent6>
      <a:hlink>
        <a:srgbClr val="557FC0"/>
      </a:hlink>
      <a:folHlink>
        <a:srgbClr val="557FC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DOLYB YouthBuild 2023">
      <a:dk1>
        <a:srgbClr val="414042"/>
      </a:dk1>
      <a:lt1>
        <a:sysClr val="window" lastClr="FFFFFF"/>
      </a:lt1>
      <a:dk2>
        <a:srgbClr val="1C355E"/>
      </a:dk2>
      <a:lt2>
        <a:srgbClr val="E7E6E6"/>
      </a:lt2>
      <a:accent1>
        <a:srgbClr val="557FC0"/>
      </a:accent1>
      <a:accent2>
        <a:srgbClr val="F89D6A"/>
      </a:accent2>
      <a:accent3>
        <a:srgbClr val="1C355E"/>
      </a:accent3>
      <a:accent4>
        <a:srgbClr val="50BF9E"/>
      </a:accent4>
      <a:accent5>
        <a:srgbClr val="FFFFFF"/>
      </a:accent5>
      <a:accent6>
        <a:srgbClr val="FFFFFF"/>
      </a:accent6>
      <a:hlink>
        <a:srgbClr val="557FC0"/>
      </a:hlink>
      <a:folHlink>
        <a:srgbClr val="557FC0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OLYB Master PPT February 2023" id="{6B5785CA-16FC-6040-B567-1721CC7AF691}" vid="{2D88F3FE-8C58-F047-A90F-7DEFA037AE9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6b3155c-15ce-4148-b05d-995c16985bca"/>
    <lcf76f155ced4ddcb4097134ff3c332f xmlns="61c9bd80-a33c-42bd-8868-2bf360eb401f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F8804E9BD7F64285B99CD2CB1C4B50" ma:contentTypeVersion="19" ma:contentTypeDescription="Create a new document." ma:contentTypeScope="" ma:versionID="37fe886762b9852d751360da2d9172cb">
  <xsd:schema xmlns:xsd="http://www.w3.org/2001/XMLSchema" xmlns:xs="http://www.w3.org/2001/XMLSchema" xmlns:p="http://schemas.microsoft.com/office/2006/metadata/properties" xmlns:ns2="61c9bd80-a33c-42bd-8868-2bf360eb401f" xmlns:ns3="06b3155c-15ce-4148-b05d-995c16985bca" targetNamespace="http://schemas.microsoft.com/office/2006/metadata/properties" ma:root="true" ma:fieldsID="8db2fa749bd88f9312f4ad172d85d091" ns2:_="" ns3:_="">
    <xsd:import namespace="61c9bd80-a33c-42bd-8868-2bf360eb401f"/>
    <xsd:import namespace="06b3155c-15ce-4148-b05d-995c16985bc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c9bd80-a33c-42bd-8868-2bf360eb40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ed9791d-e110-4799-a662-26f21481015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b3155c-15ce-4148-b05d-995c16985bc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3868cc6-e23a-4f86-badd-d03289c25e55}" ma:internalName="TaxCatchAll" ma:showField="CatchAllData" ma:web="06b3155c-15ce-4148-b05d-995c16985bc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B8F0534-2819-4780-AE30-E6EFD146FE7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C7BBC50-6036-4AA4-BF48-CBD8F12CB393}">
  <ds:schemaRefs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61c9bd80-a33c-42bd-8868-2bf360eb401f"/>
    <ds:schemaRef ds:uri="http://purl.org/dc/dcmitype/"/>
    <ds:schemaRef ds:uri="http://schemas.microsoft.com/office/2006/metadata/properties"/>
    <ds:schemaRef ds:uri="http://purl.org/dc/terms/"/>
    <ds:schemaRef ds:uri="http://schemas.microsoft.com/office/infopath/2007/PartnerControls"/>
    <ds:schemaRef ds:uri="06b3155c-15ce-4148-b05d-995c16985bca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9219958-77B0-4FC1-966D-35DF0D5EE7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1c9bd80-a33c-42bd-8868-2bf360eb401f"/>
    <ds:schemaRef ds:uri="06b3155c-15ce-4148-b05d-995c16985bc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7597</TotalTime>
  <Words>2338</Words>
  <Application>Microsoft Office PowerPoint</Application>
  <PresentationFormat>Widescreen</PresentationFormat>
  <Paragraphs>646</Paragraphs>
  <Slides>29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Calibri</vt:lpstr>
      <vt:lpstr>Segoe UI</vt:lpstr>
      <vt:lpstr>Century Gothic</vt:lpstr>
      <vt:lpstr>Aptos</vt:lpstr>
      <vt:lpstr>Arial</vt:lpstr>
      <vt:lpstr>Times New Roman</vt:lpstr>
      <vt:lpstr>-apple-system</vt:lpstr>
      <vt:lpstr>Office Theme</vt:lpstr>
      <vt:lpstr>Office Theme</vt:lpstr>
      <vt:lpstr>Using the Placement Scaffold for Successful Placement and Career Success</vt:lpstr>
      <vt:lpstr>Introduction to the Placement Scaffold Framework</vt:lpstr>
      <vt:lpstr>A Youth-Centered Focus in Placement</vt:lpstr>
      <vt:lpstr>Four Out of Six DOL Performance Measures Depend on Placement</vt:lpstr>
      <vt:lpstr>Definition and Examples of Placement</vt:lpstr>
      <vt:lpstr>Steps to Use the Placement Scaffold Framework</vt:lpstr>
      <vt:lpstr>Step 1:  Define Readiness</vt:lpstr>
      <vt:lpstr>Define Readiness by Career Pathway Template - Construction</vt:lpstr>
      <vt:lpstr>Example: Definitions of Readiness</vt:lpstr>
      <vt:lpstr>Example: Definitions of Readiness </vt:lpstr>
      <vt:lpstr>Example: Definitions of Readiness (2)</vt:lpstr>
      <vt:lpstr>Define Readiness by Career Pathway Template - Construction</vt:lpstr>
      <vt:lpstr>Define Readiness by Career Pathway Template – C+</vt:lpstr>
      <vt:lpstr>Now pause the webcast and work together as a team to define readiness. </vt:lpstr>
      <vt:lpstr>Step 2:  Match Partners to Defined Readiness Levels</vt:lpstr>
      <vt:lpstr>Example:  Employer Scaffold for Construction </vt:lpstr>
      <vt:lpstr>Example: Employer Scaffold for Multiple Career Pathways</vt:lpstr>
      <vt:lpstr>Example: Employer Scaffold for Manufacturing and Logistics </vt:lpstr>
      <vt:lpstr>Employer Scaffold Template</vt:lpstr>
      <vt:lpstr>Now pause the webcast and work together as a team to develop the Employer Scaffold for each of your Career Pathways. </vt:lpstr>
      <vt:lpstr> Step 3: Placing Youth on the Participant Scaffold</vt:lpstr>
      <vt:lpstr>Example: Participant Scaffold </vt:lpstr>
      <vt:lpstr>Participant Scaffold Template</vt:lpstr>
      <vt:lpstr>Now pause the webcast and work together as a team to place your participants on the scaffold according to their career interests and readiness levels. </vt:lpstr>
      <vt:lpstr> Step 4:  Match Participants to Employers or PSE Partners </vt:lpstr>
      <vt:lpstr>Example: Matching Scaffold for YouthBuild ABC, 1 month before exit</vt:lpstr>
      <vt:lpstr>Matching Scaffold Template  </vt:lpstr>
      <vt:lpstr>Matching Scaffold Template </vt:lpstr>
      <vt:lpstr>Thanks for following along!  Share your feedback and experience using the tool with dolyb.content@youthbuild.org.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Crafting Meaningful Work Experiences for Construction and C+</dc:title>
  <dc:creator>United States Department of Labor</dc:creator>
  <cp:lastModifiedBy>Lisa Reddy</cp:lastModifiedBy>
  <cp:revision>11</cp:revision>
  <dcterms:created xsi:type="dcterms:W3CDTF">2023-02-10T17:58:47Z</dcterms:created>
  <dcterms:modified xsi:type="dcterms:W3CDTF">2025-01-30T19:34:27Z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0x0101004DF8804E9BD7F64285B99CD2CB1C4B50</vt:lpwstr>
  </property>
</Properties>
</file>