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8.xml" ContentType="application/vnd.openxmlformats-officedocument.presentationml.tags+xml"/>
  <Override PartName="/ppt/notesSlides/notesSlide20.xml" ContentType="application/vnd.openxmlformats-officedocument.presentationml.notesSlide+xml"/>
  <Override PartName="/ppt/tags/tag9.xml" ContentType="application/vnd.openxmlformats-officedocument.presentationml.tags+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658" r:id="rId7"/>
    <p:sldMasterId id="2147483684" r:id="rId8"/>
    <p:sldMasterId id="2147483699" r:id="rId9"/>
    <p:sldMasterId id="2147483715" r:id="rId10"/>
  </p:sldMasterIdLst>
  <p:notesMasterIdLst>
    <p:notesMasterId r:id="rId50"/>
  </p:notesMasterIdLst>
  <p:sldIdLst>
    <p:sldId id="277" r:id="rId11"/>
    <p:sldId id="256" r:id="rId12"/>
    <p:sldId id="265" r:id="rId13"/>
    <p:sldId id="335" r:id="rId14"/>
    <p:sldId id="296" r:id="rId15"/>
    <p:sldId id="295" r:id="rId16"/>
    <p:sldId id="282" r:id="rId17"/>
    <p:sldId id="286" r:id="rId18"/>
    <p:sldId id="313" r:id="rId19"/>
    <p:sldId id="331" r:id="rId20"/>
    <p:sldId id="289" r:id="rId21"/>
    <p:sldId id="312" r:id="rId22"/>
    <p:sldId id="325" r:id="rId23"/>
    <p:sldId id="310" r:id="rId24"/>
    <p:sldId id="285" r:id="rId25"/>
    <p:sldId id="311" r:id="rId26"/>
    <p:sldId id="314" r:id="rId27"/>
    <p:sldId id="315" r:id="rId28"/>
    <p:sldId id="327" r:id="rId29"/>
    <p:sldId id="316" r:id="rId30"/>
    <p:sldId id="317" r:id="rId31"/>
    <p:sldId id="326" r:id="rId32"/>
    <p:sldId id="318" r:id="rId33"/>
    <p:sldId id="263" r:id="rId34"/>
    <p:sldId id="319" r:id="rId35"/>
    <p:sldId id="320" r:id="rId36"/>
    <p:sldId id="330" r:id="rId37"/>
    <p:sldId id="332" r:id="rId38"/>
    <p:sldId id="321" r:id="rId39"/>
    <p:sldId id="322" r:id="rId40"/>
    <p:sldId id="338" r:id="rId41"/>
    <p:sldId id="337" r:id="rId42"/>
    <p:sldId id="281" r:id="rId43"/>
    <p:sldId id="328" r:id="rId44"/>
    <p:sldId id="333" r:id="rId45"/>
    <p:sldId id="274" r:id="rId46"/>
    <p:sldId id="294" r:id="rId47"/>
    <p:sldId id="275" r:id="rId48"/>
    <p:sldId id="297" r:id="rId49"/>
  </p:sldIdLst>
  <p:sldSz cx="12192000" cy="6858000"/>
  <p:notesSz cx="6858000" cy="9144000"/>
  <p:custDataLst>
    <p:tags r:id="rId5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5256720-D3E8-E540-B7B7-2EC0B0B510E8}" name="Lisa Reddy" initials="LR" userId="S::lreddy@youthbuild.org::9d262cb0-e196-40e0-a04e-bcd5fac37d55" providerId="AD"/>
  <p188:author id="{8FA1394B-817D-5CBB-278A-419AB8BE28D4}" name="Alyssa Holland" initials="AH" userId="S::aintrocaso@youthbuild.org::f417b52c-d359-412e-ad1f-d1026a0dba2d" providerId="AD"/>
  <p188:author id="{F08EE860-C504-70FE-FBB5-1D6E1754019C}" name="Kate Henneberry" initials="KH" userId="S::khenneberry@youthbuild.org::ed45aebf-fb30-4381-b478-251151f08ba0" providerId="AD"/>
  <p188:author id="{902A3B71-C3CE-5FB9-8AD5-F10E217F4456}" name="Lan Nguyen" initials="LN" userId="S::lnguyen@youthbuild.org::7ba87711-23ec-4da5-9980-c77ab2e15964" providerId="AD"/>
  <p188:author id="{F8B5EA7A-4AD4-8B31-5E15-5509BFD1B0E2}" name="Brenner, Amanda R - ETA" initials="BARE" userId="S::Brenner.Amanda.R@dol.gov::531c15cd-a2ef-4445-acc6-d599f9d43136" providerId="AD"/>
  <p188:author id="{1DE3C7B8-F815-0F03-9BE5-35AC807BD8D1}" name="Erica Gordon" initials="EG" userId="S::egordon@youthbuild.org::340a353d-db77-4ef7-9a88-60eeb170b2ba" providerId="AD"/>
  <p188:author id="{FB3EE9C6-49A1-06A3-7117-CBC79EC40574}" name="Madeleine Petraglia" initials="MP" userId="S::mpetraglia@youthbuild.org::9a092db9-6231-4571-8b61-04607d0594e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261"/>
    <a:srgbClr val="8C8C8C"/>
    <a:srgbClr val="F3F4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682" y="48"/>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microsoft.com/office/2018/10/relationships/authors" Target="authors.xml"/><Relationship Id="rId8" Type="http://schemas.openxmlformats.org/officeDocument/2006/relationships/slideMaster" Target="slideMasters/slideMaster4.xml"/><Relationship Id="rId51" Type="http://schemas.openxmlformats.org/officeDocument/2006/relationships/tags" Target="tags/tag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10/27/2023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samhsa.gov/trauma-violence?gclid=Cj0KCQjwwvilBhCFARIsADvYi7IIHFw2-Os_3Gb9aDbcIAX3ttzw4inc4ez21y_TqpX75pYJoDaGGv4aAkm8EALw_wcB"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bumc.bu.edu/care/files/2008/09/1how-to-increase-motivation-saitz-2008.pd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accendservices.com/guides/trainingguide-motivationalinterviewing.php"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1441723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Brief overview on the trauma informed lens and concept of interviewing to ground audience in shared definition for this webinar.  Important to emphasize that case management is a trauma informed approach</a:t>
            </a:r>
          </a:p>
          <a:p>
            <a:endParaRPr lang="en-US">
              <a:ea typeface="Calibri"/>
              <a:cs typeface="Calibri"/>
            </a:endParaRPr>
          </a:p>
          <a:p>
            <a:pPr marL="171450" indent="-171450">
              <a:buFont typeface="Arial"/>
              <a:buChar char="•"/>
            </a:pPr>
            <a:r>
              <a:rPr lang="en-US"/>
              <a:t>What is Trauma </a:t>
            </a:r>
            <a:endParaRPr lang="en-US">
              <a:ea typeface="Calibri"/>
              <a:cs typeface="Calibri"/>
            </a:endParaRPr>
          </a:p>
          <a:p>
            <a:r>
              <a:rPr lang="en-US" i="1"/>
              <a:t>SAMSHA</a:t>
            </a:r>
            <a:r>
              <a:rPr lang="en-US"/>
              <a:t> </a:t>
            </a:r>
            <a:endParaRPr lang="en-US">
              <a:ea typeface="Calibri"/>
              <a:cs typeface="Calibri"/>
            </a:endParaRPr>
          </a:p>
          <a:p>
            <a:pPr marL="171450" indent="-171450">
              <a:buFont typeface="Arial"/>
              <a:buChar char="•"/>
            </a:pPr>
            <a:r>
              <a:rPr lang="en-US">
                <a:hlinkClick r:id="rId3"/>
              </a:rPr>
              <a:t>https://www.samhsa.gov/trauma-violence?gclid=Cj0KCQjwwvilBhCFARIsADvYi7IIHFw2-Os_3Gb9aDbcIAX3ttzw4inc4ez21y_TqpX75pYJoDaGGv4aAkm8EALw_wcB</a:t>
            </a:r>
            <a:r>
              <a:rPr lang="en-US"/>
              <a:t>  </a:t>
            </a:r>
            <a:endParaRPr lang="en-US">
              <a:ea typeface="Calibri"/>
              <a:cs typeface="Calibri"/>
            </a:endParaRPr>
          </a:p>
          <a:p>
            <a:r>
              <a:rPr lang="en-US"/>
              <a:t> </a:t>
            </a:r>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11</a:t>
            </a:fld>
            <a:endParaRPr lang="en-US"/>
          </a:p>
        </p:txBody>
      </p:sp>
    </p:spTree>
    <p:extLst>
      <p:ext uri="{BB962C8B-B14F-4D97-AF65-F5344CB8AC3E}">
        <p14:creationId xmlns:p14="http://schemas.microsoft.com/office/powerpoint/2010/main" val="664391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Relate to the intake process-taking place around admission to program or during/after mental toughness</a:t>
            </a:r>
          </a:p>
        </p:txBody>
      </p:sp>
      <p:sp>
        <p:nvSpPr>
          <p:cNvPr id="4" name="Slide Number Placeholder 3"/>
          <p:cNvSpPr>
            <a:spLocks noGrp="1"/>
          </p:cNvSpPr>
          <p:nvPr>
            <p:ph type="sldNum" sz="quarter" idx="5"/>
          </p:nvPr>
        </p:nvSpPr>
        <p:spPr/>
        <p:txBody>
          <a:bodyPr/>
          <a:lstStyle/>
          <a:p>
            <a:fld id="{9B342BB8-3F7E-4150-BE07-912221E53E6C}" type="slidenum">
              <a:rPr lang="en-US" smtClean="0"/>
              <a:t>12</a:t>
            </a:fld>
            <a:endParaRPr lang="en-US"/>
          </a:p>
        </p:txBody>
      </p:sp>
    </p:spTree>
    <p:extLst>
      <p:ext uri="{BB962C8B-B14F-4D97-AF65-F5344CB8AC3E}">
        <p14:creationId xmlns:p14="http://schemas.microsoft.com/office/powerpoint/2010/main" val="1683893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5000"/>
              </a:lnSpc>
              <a:spcBef>
                <a:spcPts val="1800"/>
              </a:spcBef>
              <a:buFont typeface="Arial"/>
              <a:buChar char="•"/>
            </a:pPr>
            <a:r>
              <a:rPr lang="en-US"/>
              <a:t>Motivational Interviewing Principles and Theory</a:t>
            </a:r>
          </a:p>
          <a:p>
            <a:pPr lvl="2">
              <a:lnSpc>
                <a:spcPct val="95000"/>
              </a:lnSpc>
              <a:spcBef>
                <a:spcPts val="500"/>
              </a:spcBef>
              <a:buFont typeface="Arial"/>
              <a:buChar char="•"/>
            </a:pPr>
            <a:r>
              <a:rPr lang="en-US" u="sng">
                <a:hlinkClick r:id="rId3"/>
              </a:rPr>
              <a:t>https://www</a:t>
            </a:r>
            <a:r>
              <a:rPr lang="en-US">
                <a:hlinkClick r:id="rId3"/>
              </a:rPr>
              <a:t>.</a:t>
            </a:r>
            <a:r>
              <a:rPr lang="en-US" u="sng">
                <a:hlinkClick r:id="rId3"/>
              </a:rPr>
              <a:t>bumc</a:t>
            </a:r>
            <a:r>
              <a:rPr lang="en-US">
                <a:hlinkClick r:id="rId3"/>
              </a:rPr>
              <a:t>.</a:t>
            </a:r>
            <a:r>
              <a:rPr lang="en-US" u="sng">
                <a:hlinkClick r:id="rId3"/>
              </a:rPr>
              <a:t>bu</a:t>
            </a:r>
            <a:r>
              <a:rPr lang="en-US">
                <a:hlinkClick r:id="rId3"/>
              </a:rPr>
              <a:t>.</a:t>
            </a:r>
            <a:r>
              <a:rPr lang="en-US" u="sng">
                <a:hlinkClick r:id="rId3"/>
              </a:rPr>
              <a:t>edu/care/files/2008/09/1how-to-increase-motivation-saitz-2008</a:t>
            </a:r>
            <a:r>
              <a:rPr lang="en-US">
                <a:hlinkClick r:id="rId3"/>
              </a:rPr>
              <a:t>.pdf</a:t>
            </a:r>
            <a:endParaRPr lang="en-US"/>
          </a:p>
          <a:p>
            <a:pPr lvl="2">
              <a:lnSpc>
                <a:spcPct val="95000"/>
              </a:lnSpc>
              <a:spcBef>
                <a:spcPts val="500"/>
              </a:spcBef>
              <a:buFont typeface="Arial"/>
              <a:buChar char="•"/>
            </a:pPr>
            <a:endParaRPr lang="en-US"/>
          </a:p>
          <a:p>
            <a:pPr marL="914400" marR="0" lvl="2" indent="0" algn="l" defTabSz="914400" rtl="0" eaLnBrk="1" fontAlgn="auto" latinLnBrk="0" hangingPunct="1">
              <a:lnSpc>
                <a:spcPct val="95000"/>
              </a:lnSpc>
              <a:spcBef>
                <a:spcPts val="500"/>
              </a:spcBef>
              <a:spcAft>
                <a:spcPts val="0"/>
              </a:spcAft>
              <a:buClrTx/>
              <a:buSzTx/>
              <a:buFont typeface="Arial"/>
              <a:buNone/>
              <a:tabLst/>
              <a:defRPr/>
            </a:pPr>
            <a:r>
              <a:rPr lang="en-US" sz="1200">
                <a:solidFill>
                  <a:srgbClr val="414042"/>
                </a:solidFill>
                <a:latin typeface="Calibri"/>
                <a:cs typeface="Arial"/>
              </a:rPr>
              <a:t>Spoken for line one: it is client-centered and collaborative. MI is often used in the context of behavior change, such as substance use. However, it can also be used in areas like health behavior change, education, and career development. </a:t>
            </a:r>
            <a:endParaRPr lang="en-US" sz="1200">
              <a:solidFill>
                <a:srgbClr val="242021"/>
              </a:solidFill>
              <a:latin typeface="Calibri"/>
              <a:cs typeface="Calibri"/>
            </a:endParaRPr>
          </a:p>
          <a:p>
            <a:pPr lvl="2">
              <a:lnSpc>
                <a:spcPct val="95000"/>
              </a:lnSpc>
              <a:spcBef>
                <a:spcPts val="500"/>
              </a:spcBef>
              <a:buFont typeface="Arial"/>
              <a:buChar char="•"/>
            </a:pPr>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1241807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Further explain principles i.e. discrepancy, roll with resistance, self-efficacy. How to use strategies. </a:t>
            </a:r>
          </a:p>
        </p:txBody>
      </p:sp>
      <p:sp>
        <p:nvSpPr>
          <p:cNvPr id="4" name="Slide Number Placeholder 3"/>
          <p:cNvSpPr>
            <a:spLocks noGrp="1"/>
          </p:cNvSpPr>
          <p:nvPr>
            <p:ph type="sldNum" sz="quarter" idx="5"/>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1033542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Payton, Joanne &amp; Robinson, Amanda. (2015). Motivating Respect: A Welsh intervention into youth-perpetrated domestic abuse.</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3419846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http://accendservices.com/guides/trainingguide-motivationalinterviewing.php</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16</a:t>
            </a:fld>
            <a:endParaRPr lang="en-US"/>
          </a:p>
        </p:txBody>
      </p:sp>
    </p:spTree>
    <p:extLst>
      <p:ext uri="{BB962C8B-B14F-4D97-AF65-F5344CB8AC3E}">
        <p14:creationId xmlns:p14="http://schemas.microsoft.com/office/powerpoint/2010/main" val="2926509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2845972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18</a:t>
            </a:fld>
            <a:endParaRPr lang="en-US"/>
          </a:p>
        </p:txBody>
      </p:sp>
    </p:spTree>
    <p:extLst>
      <p:ext uri="{BB962C8B-B14F-4D97-AF65-F5344CB8AC3E}">
        <p14:creationId xmlns:p14="http://schemas.microsoft.com/office/powerpoint/2010/main" val="1632393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Create a safe and welcoming environment:</a:t>
            </a:r>
            <a:r>
              <a:rPr lang="en-US"/>
              <a:t> Begin by creating a safe and welcoming environment for the student, such as a private and quiet space where they feel comfortable and at ease. Introduce yourself and explain the purpose of the interview. Let the student know that they can take breaks or stop the interview at any time if they feel uncomfortable. </a:t>
            </a:r>
          </a:p>
          <a:p>
            <a:r>
              <a:rPr lang="en-US"/>
              <a:t>  </a:t>
            </a:r>
            <a:endParaRPr lang="en-US">
              <a:ea typeface="Calibri"/>
              <a:cs typeface="Calibri"/>
            </a:endParaRPr>
          </a:p>
          <a:p>
            <a:r>
              <a:rPr lang="en-US" b="1"/>
              <a:t> Use open-ended questions:</a:t>
            </a:r>
            <a:r>
              <a:rPr lang="en-US"/>
              <a:t> Use open-ended questions that allow the student to share their experiences and goals in their own words. Avoid leading questions or questions that assume certain experiences or feelings. </a:t>
            </a:r>
            <a:endParaRPr lang="en-US">
              <a:ea typeface="Calibri"/>
              <a:cs typeface="Calibri"/>
            </a:endParaRPr>
          </a:p>
          <a:p>
            <a:r>
              <a:rPr lang="en-US"/>
              <a:t>  </a:t>
            </a:r>
            <a:endParaRPr lang="en-US">
              <a:ea typeface="Calibri"/>
              <a:cs typeface="Calibri"/>
            </a:endParaRPr>
          </a:p>
          <a:p>
            <a:r>
              <a:rPr lang="en-US" b="1"/>
              <a:t> Listen actively and empathetically</a:t>
            </a:r>
            <a:r>
              <a:rPr lang="en-US"/>
              <a:t>: Listen actively and empathetically to the student's responses and validate their experiences and feelings. Use reflective listening techniques, such as summarizing or paraphrasing what the student has said to show that you are listening and understanding. </a:t>
            </a:r>
            <a:endParaRPr lang="en-US">
              <a:ea typeface="Calibri"/>
              <a:cs typeface="Calibri"/>
            </a:endParaRPr>
          </a:p>
          <a:p>
            <a:r>
              <a:rPr lang="en-US"/>
              <a:t>  </a:t>
            </a:r>
            <a:endParaRPr lang="en-US">
              <a:ea typeface="Calibri"/>
              <a:cs typeface="Calibri"/>
            </a:endParaRPr>
          </a:p>
          <a:p>
            <a:r>
              <a:rPr lang="en-US" b="1"/>
              <a:t> Be aware of triggers and boundaries:</a:t>
            </a:r>
            <a:r>
              <a:rPr lang="en-US"/>
              <a:t> Be aware of potential triggers for the student, such as certain topics or questions and be respectful of their boundaries. If the student becomes upset or uncomfortable, offer support and validation. And consider taking a break or rescheduling the interview if necessary. </a:t>
            </a:r>
            <a:endParaRPr lang="en-US">
              <a:ea typeface="Calibri"/>
              <a:cs typeface="Calibri"/>
            </a:endParaRPr>
          </a:p>
          <a:p>
            <a:r>
              <a:rPr lang="en-US"/>
              <a:t>  </a:t>
            </a:r>
            <a:r>
              <a:rPr lang="en-US" b="1"/>
              <a:t> </a:t>
            </a:r>
            <a:r>
              <a:rPr lang="en-US"/>
              <a:t>  </a:t>
            </a:r>
          </a:p>
          <a:p>
            <a:r>
              <a:rPr lang="en-US" b="1"/>
              <a:t> Focus on strengths and goals:</a:t>
            </a:r>
            <a:r>
              <a:rPr lang="en-US"/>
              <a:t> Focus on the student's strengths and goals and help them to identify their own strengths and resources. Foster a student's sense of resilience and ability to overcome challenges. </a:t>
            </a:r>
          </a:p>
          <a:p>
            <a:endParaRPr lang="en-US"/>
          </a:p>
          <a:p>
            <a:r>
              <a:rPr lang="en-US" b="1"/>
              <a:t>Elicit change talk: </a:t>
            </a:r>
            <a:r>
              <a:rPr lang="en-US"/>
              <a:t>Elicit change talk by asking questions that encourage the student to talk about their desire, ability, reasons, and need for change. This can help to promote a sense of motivation and commitment to making positive changes. </a:t>
            </a:r>
          </a:p>
          <a:p>
            <a:r>
              <a:rPr lang="en-US"/>
              <a:t>  </a:t>
            </a:r>
          </a:p>
          <a:p>
            <a:r>
              <a:rPr lang="en-US" b="1"/>
              <a:t>Roll with resistance</a:t>
            </a:r>
            <a:r>
              <a:rPr lang="en-US"/>
              <a:t>: If the student expresses resistance or ambivalence about making changes, avoid arguing or confronting them. Instead, roll with their resistance by acknowledging their concerns and exploring their reasons for not making changes. This can help to promote a sense of autonomy and respect. It can also help to identify areas where the student may need additional support or resources. </a:t>
            </a:r>
          </a:p>
        </p:txBody>
      </p:sp>
      <p:sp>
        <p:nvSpPr>
          <p:cNvPr id="4" name="Slide Number Placeholder 3"/>
          <p:cNvSpPr>
            <a:spLocks noGrp="1"/>
          </p:cNvSpPr>
          <p:nvPr>
            <p:ph type="sldNum" sz="quarter" idx="5"/>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2144639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We should link the interview form for attendees to open and download</a:t>
            </a:r>
          </a:p>
          <a:p>
            <a:endParaRPr lang="en-US">
              <a:ea typeface="Calibri"/>
              <a:cs typeface="Calibri"/>
            </a:endParaRPr>
          </a:p>
          <a:p>
            <a:r>
              <a:rPr lang="en-US" b="1"/>
              <a:t>Introduction</a:t>
            </a:r>
            <a:r>
              <a:rPr lang="en-US"/>
              <a:t> </a:t>
            </a:r>
            <a:endParaRPr lang="en-US">
              <a:ea typeface="Calibri"/>
              <a:cs typeface="Calibri"/>
            </a:endParaRPr>
          </a:p>
          <a:p>
            <a:r>
              <a:rPr lang="en-US"/>
              <a:t>1. Can you tell me a little bit about yourself and your background? </a:t>
            </a:r>
          </a:p>
          <a:p>
            <a:r>
              <a:rPr lang="en-US"/>
              <a:t>2. What are some of your strengths and skills that you will bring to the program? </a:t>
            </a:r>
          </a:p>
          <a:p>
            <a:r>
              <a:rPr lang="en-US"/>
              <a:t>3. What are some of the challenges or barriers that you have faced in the past? </a:t>
            </a:r>
          </a:p>
          <a:p>
            <a:r>
              <a:rPr lang="en-US"/>
              <a:t>4. What are some of your goals for the future, both short-term and long-term? </a:t>
            </a:r>
          </a:p>
          <a:p>
            <a:r>
              <a:rPr lang="en-US"/>
              <a:t>5. What are some of the things that you are most proud of in your life? </a:t>
            </a:r>
          </a:p>
          <a:p>
            <a:endParaRPr lang="en-US">
              <a:ea typeface="Calibri" panose="020F0502020204030204"/>
              <a:cs typeface="Calibri" panose="020F0502020204030204"/>
            </a:endParaRPr>
          </a:p>
          <a:p>
            <a:r>
              <a:rPr lang="en-US" b="1"/>
              <a:t>Housing, Food, Transportation, Finances, and Basic Needs</a:t>
            </a:r>
            <a:endParaRPr lang="en-US"/>
          </a:p>
          <a:p>
            <a:r>
              <a:rPr lang="en-US"/>
              <a:t>1. How would you describe your current living situation? Do you feel safe and comfortable where you are living?</a:t>
            </a:r>
            <a:endParaRPr lang="en-US">
              <a:ea typeface="Calibri"/>
              <a:cs typeface="Calibri"/>
            </a:endParaRPr>
          </a:p>
          <a:p>
            <a:r>
              <a:rPr lang="en-US"/>
              <a:t>2. Are you currently experiencing any challenges related to housing, such as difficulty paying rent or finding a stable place to live?</a:t>
            </a:r>
            <a:endParaRPr lang="en-US">
              <a:ea typeface="Calibri"/>
              <a:cs typeface="Calibri"/>
            </a:endParaRPr>
          </a:p>
          <a:p>
            <a:r>
              <a:rPr lang="en-US"/>
              <a:t>3. How would you describe your current access to food and nutrition? Are you able to access food on a regular basis Are you able to access healthy and nutritious food on a regular basis?</a:t>
            </a:r>
          </a:p>
          <a:p>
            <a:r>
              <a:rPr lang="en-US"/>
              <a:t>4. How would you describe your health? Are you able to access healthcare on a regular basis?</a:t>
            </a:r>
          </a:p>
          <a:p>
            <a:endParaRPr lang="en-US">
              <a:ea typeface="Calibri" panose="020F0502020204030204"/>
              <a:cs typeface="Calibri" panose="020F0502020204030204"/>
            </a:endParaRPr>
          </a:p>
          <a:p>
            <a:r>
              <a:rPr lang="en-US" b="1"/>
              <a:t>Mental Health</a:t>
            </a:r>
            <a:endParaRPr lang="en-US"/>
          </a:p>
          <a:p>
            <a:r>
              <a:rPr lang="en-US"/>
              <a:t>1. Are you currently experiencing any challenges related to mental health, such as anxiety, depression, or trauma symptoms?</a:t>
            </a:r>
          </a:p>
          <a:p>
            <a:r>
              <a:rPr lang="en-US"/>
              <a:t>2. Have you ever received any mental health services or counseling in the past? If so, how did that experience go for you?</a:t>
            </a:r>
          </a:p>
          <a:p>
            <a:r>
              <a:rPr lang="en-US"/>
              <a:t>3. Are you currently receiving any mental health services or counseling? If not, would you be interested in exploring those options?</a:t>
            </a:r>
            <a:endParaRPr lang="en-US">
              <a:ea typeface="Calibri"/>
              <a:cs typeface="Calibri"/>
            </a:endParaRPr>
          </a:p>
          <a:p>
            <a:r>
              <a:rPr lang="en-US"/>
              <a:t>4.Are there any specific challenges or barriers that you are currently facing that are impacting your day-to-day life?</a:t>
            </a:r>
          </a:p>
        </p:txBody>
      </p:sp>
      <p:sp>
        <p:nvSpPr>
          <p:cNvPr id="4" name="Slide Number Placeholder 3"/>
          <p:cNvSpPr>
            <a:spLocks noGrp="1"/>
          </p:cNvSpPr>
          <p:nvPr>
            <p:ph type="sldNum" sz="quarter" idx="5"/>
          </p:nvPr>
        </p:nvSpPr>
        <p:spPr/>
        <p:txBody>
          <a:bodyPr/>
          <a:lstStyle/>
          <a:p>
            <a:fld id="{9B342BB8-3F7E-4150-BE07-912221E53E6C}" type="slidenum">
              <a:rPr lang="en-US" smtClean="0"/>
              <a:t>21</a:t>
            </a:fld>
            <a:endParaRPr lang="en-US"/>
          </a:p>
        </p:txBody>
      </p:sp>
    </p:spTree>
    <p:extLst>
      <p:ext uri="{BB962C8B-B14F-4D97-AF65-F5344CB8AC3E}">
        <p14:creationId xmlns:p14="http://schemas.microsoft.com/office/powerpoint/2010/main" val="1219724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We should link the interview form for attendees to open and download</a:t>
            </a:r>
          </a:p>
          <a:p>
            <a:endParaRPr lang="en-US">
              <a:ea typeface="Calibri"/>
              <a:cs typeface="Calibri"/>
            </a:endParaRPr>
          </a:p>
          <a:p>
            <a:r>
              <a:rPr lang="en-US" b="1"/>
              <a:t>Substance Use and Court Involvement</a:t>
            </a:r>
            <a:endParaRPr lang="en-US"/>
          </a:p>
          <a:p>
            <a:r>
              <a:rPr lang="en-US"/>
              <a:t>1. Have you ever used drugs or alcohol in the past? If so, can you tell me about that experience?</a:t>
            </a:r>
          </a:p>
          <a:p>
            <a:r>
              <a:rPr lang="en-US"/>
              <a:t>2. Are you currently using drugs or alcohol? If so, how often and how much?</a:t>
            </a:r>
          </a:p>
          <a:p>
            <a:r>
              <a:rPr lang="en-US"/>
              <a:t>3. Have you ever received any treatment or support for substance use in the past? If so, how did that experience go for you?</a:t>
            </a:r>
            <a:endParaRPr lang="en-US">
              <a:ea typeface="Calibri"/>
              <a:cs typeface="Calibri"/>
            </a:endParaRPr>
          </a:p>
          <a:p>
            <a:r>
              <a:rPr lang="en-US"/>
              <a:t>4. Have you ever been involved with the court system in the past? If so, can you tell me about that experience?</a:t>
            </a:r>
          </a:p>
          <a:p>
            <a:endParaRPr lang="en-US">
              <a:ea typeface="Calibri" panose="020F0502020204030204"/>
              <a:cs typeface="Calibri" panose="020F0502020204030204"/>
            </a:endParaRPr>
          </a:p>
          <a:p>
            <a:r>
              <a:rPr lang="en-US" b="1"/>
              <a:t>Learning and Leadership</a:t>
            </a:r>
            <a:endParaRPr lang="en-US"/>
          </a:p>
          <a:p>
            <a:r>
              <a:rPr lang="en-US"/>
              <a:t>1. Are there any education related support services that you may need in order to fully participate in the program?</a:t>
            </a:r>
          </a:p>
          <a:p>
            <a:r>
              <a:rPr lang="en-US"/>
              <a:t>2. How would you describe your learning style and preferences?</a:t>
            </a:r>
            <a:endParaRPr lang="en-US">
              <a:ea typeface="Calibri"/>
              <a:cs typeface="Calibri"/>
            </a:endParaRPr>
          </a:p>
          <a:p>
            <a:r>
              <a:rPr lang="en-US"/>
              <a:t>3. Are there any specific areas of interest or passion that you have that you would like to explore in the program?</a:t>
            </a:r>
          </a:p>
          <a:p>
            <a:endParaRPr lang="en-US">
              <a:ea typeface="Calibri" panose="020F0502020204030204"/>
              <a:cs typeface="Calibri" panose="020F0502020204030204"/>
            </a:endParaRPr>
          </a:p>
          <a:p>
            <a:r>
              <a:rPr lang="en-US" b="1"/>
              <a:t>Family and Support Networks</a:t>
            </a:r>
            <a:endParaRPr lang="en-US"/>
          </a:p>
          <a:p>
            <a:r>
              <a:rPr lang="en-US"/>
              <a:t>1. Can you tell me a little bit about your family and social support networks?</a:t>
            </a:r>
          </a:p>
          <a:p>
            <a:r>
              <a:rPr lang="en-US"/>
              <a:t>2. How do you see your family and social support networks impacting your participation in the YouthBuild program?</a:t>
            </a:r>
          </a:p>
          <a:p>
            <a:r>
              <a:rPr lang="en-US"/>
              <a:t>3. Are there any specific challenges or barriers related to your family or social support networks that you anticipate facing in the program?</a:t>
            </a:r>
            <a:endParaRPr lang="en-US">
              <a:ea typeface="Calibri"/>
              <a:cs typeface="Calibri"/>
            </a:endParaRPr>
          </a:p>
          <a:p>
            <a:r>
              <a:rPr lang="en-US"/>
              <a:t>4. Are you a parent?</a:t>
            </a:r>
            <a:endParaRPr lang="en-US">
              <a:ea typeface="Calibri"/>
              <a:cs typeface="Calibri"/>
            </a:endParaRPr>
          </a:p>
          <a:p>
            <a:r>
              <a:rPr lang="en-US"/>
              <a:t>5. Do you need support with child care?</a:t>
            </a:r>
          </a:p>
          <a:p>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22</a:t>
            </a:fld>
            <a:endParaRPr lang="en-US"/>
          </a:p>
        </p:txBody>
      </p:sp>
    </p:spTree>
    <p:extLst>
      <p:ext uri="{BB962C8B-B14F-4D97-AF65-F5344CB8AC3E}">
        <p14:creationId xmlns:p14="http://schemas.microsoft.com/office/powerpoint/2010/main" val="33396457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From Amanda:</a:t>
            </a:r>
          </a:p>
          <a:p>
            <a:endParaRPr lang="en-US"/>
          </a:p>
          <a:p>
            <a:r>
              <a:rPr lang="en-US" sz="1800">
                <a:effectLst/>
                <a:latin typeface="Segoe UI" panose="020B0502040204020203" pitchFamily="34" charset="0"/>
              </a:rPr>
              <a:t>Note that these apply to all but knowledge of local resources is ideal.</a:t>
            </a:r>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26</a:t>
            </a:fld>
            <a:endParaRPr lang="en-US"/>
          </a:p>
        </p:txBody>
      </p:sp>
    </p:spTree>
    <p:extLst>
      <p:ext uri="{BB962C8B-B14F-4D97-AF65-F5344CB8AC3E}">
        <p14:creationId xmlns:p14="http://schemas.microsoft.com/office/powerpoint/2010/main" val="86015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28</a:t>
            </a:fld>
            <a:endParaRPr lang="en-US"/>
          </a:p>
        </p:txBody>
      </p:sp>
    </p:spTree>
    <p:extLst>
      <p:ext uri="{BB962C8B-B14F-4D97-AF65-F5344CB8AC3E}">
        <p14:creationId xmlns:p14="http://schemas.microsoft.com/office/powerpoint/2010/main" val="3263170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33</a:t>
            </a:fld>
            <a:endParaRPr lang="en-US"/>
          </a:p>
        </p:txBody>
      </p:sp>
    </p:spTree>
    <p:extLst>
      <p:ext uri="{BB962C8B-B14F-4D97-AF65-F5344CB8AC3E}">
        <p14:creationId xmlns:p14="http://schemas.microsoft.com/office/powerpoint/2010/main" val="368721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EDDA23-573B-CB47-80FA-972411261297}" type="slidenum">
              <a:rPr lang="en-US" smtClean="0"/>
              <a:t>34</a:t>
            </a:fld>
            <a:endParaRPr lang="en-US"/>
          </a:p>
        </p:txBody>
      </p:sp>
    </p:spTree>
    <p:extLst>
      <p:ext uri="{BB962C8B-B14F-4D97-AF65-F5344CB8AC3E}">
        <p14:creationId xmlns:p14="http://schemas.microsoft.com/office/powerpoint/2010/main" val="35682662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35</a:t>
            </a:fld>
            <a:endParaRPr lang="en-US"/>
          </a:p>
        </p:txBody>
      </p:sp>
    </p:spTree>
    <p:extLst>
      <p:ext uri="{BB962C8B-B14F-4D97-AF65-F5344CB8AC3E}">
        <p14:creationId xmlns:p14="http://schemas.microsoft.com/office/powerpoint/2010/main" val="12680986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36</a:t>
            </a:fld>
            <a:endParaRPr lang="en-US"/>
          </a:p>
        </p:txBody>
      </p:sp>
    </p:spTree>
    <p:extLst>
      <p:ext uri="{BB962C8B-B14F-4D97-AF65-F5344CB8AC3E}">
        <p14:creationId xmlns:p14="http://schemas.microsoft.com/office/powerpoint/2010/main" val="34675304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37</a:t>
            </a:fld>
            <a:endParaRPr lang="en-US"/>
          </a:p>
        </p:txBody>
      </p:sp>
    </p:spTree>
    <p:extLst>
      <p:ext uri="{BB962C8B-B14F-4D97-AF65-F5344CB8AC3E}">
        <p14:creationId xmlns:p14="http://schemas.microsoft.com/office/powerpoint/2010/main" val="1919090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38</a:t>
            </a:fld>
            <a:endParaRPr lang="en-US"/>
          </a:p>
        </p:txBody>
      </p:sp>
    </p:spTree>
    <p:extLst>
      <p:ext uri="{BB962C8B-B14F-4D97-AF65-F5344CB8AC3E}">
        <p14:creationId xmlns:p14="http://schemas.microsoft.com/office/powerpoint/2010/main" val="37733258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39</a:t>
            </a:fld>
            <a:endParaRPr lang="en-US"/>
          </a:p>
        </p:txBody>
      </p:sp>
    </p:spTree>
    <p:extLst>
      <p:ext uri="{BB962C8B-B14F-4D97-AF65-F5344CB8AC3E}">
        <p14:creationId xmlns:p14="http://schemas.microsoft.com/office/powerpoint/2010/main" val="3408180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4.xml"/><Relationship Id="rId4" Type="http://schemas.openxmlformats.org/officeDocument/2006/relationships/image" Target="../media/image30.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4.xml"/><Relationship Id="rId4" Type="http://schemas.openxmlformats.org/officeDocument/2006/relationships/image" Target="../media/image33.sv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a:t>
            </a:r>
            <a:r>
              <a:rPr lang="en-US" err="1"/>
              <a:t>LastName</a:t>
            </a:r>
            <a:endParaRPr lang="en-US"/>
          </a:p>
          <a:p>
            <a:pPr lvl="1"/>
            <a:r>
              <a:rPr lang="en-US"/>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1400153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36527489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83915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1.emf"/><Relationship Id="rId5" Type="http://schemas.openxmlformats.org/officeDocument/2006/relationships/slideLayout" Target="../slideLayouts/slideLayout15.xml"/><Relationship Id="rId10" Type="http://schemas.microsoft.com/office/2007/relationships/hdphoto" Target="../media/hdphoto1.wdp"/><Relationship Id="rId4" Type="http://schemas.openxmlformats.org/officeDocument/2006/relationships/slideLayout" Target="../slideLayouts/slideLayout14.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0.xml"/><Relationship Id="rId7" Type="http://schemas.openxmlformats.org/officeDocument/2006/relationships/image" Target="../media/image2.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4.xml"/><Relationship Id="rId7" Type="http://schemas.openxmlformats.org/officeDocument/2006/relationships/image" Target="../media/image1.emf"/><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4.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microsoft.com/office/2007/relationships/hdphoto" Target="../media/hdphoto1.wdp"/><Relationship Id="rId5" Type="http://schemas.openxmlformats.org/officeDocument/2006/relationships/slideLayout" Target="../slideLayouts/slideLayout31.xml"/><Relationship Id="rId10" Type="http://schemas.openxmlformats.org/officeDocument/2006/relationships/image" Target="../media/image2.png"/><Relationship Id="rId4" Type="http://schemas.openxmlformats.org/officeDocument/2006/relationships/slideLayout" Target="../slideLayouts/slideLayout30.xml"/><Relationship Id="rId9" Type="http://schemas.openxmlformats.org/officeDocument/2006/relationships/image" Target="../media/image1.emf"/></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6.xml"/><Relationship Id="rId1" Type="http://schemas.openxmlformats.org/officeDocument/2006/relationships/slideLayout" Target="../slideLayouts/slideLayout34.xml"/><Relationship Id="rId5" Type="http://schemas.microsoft.com/office/2007/relationships/hdphoto" Target="../media/hdphoto2.wdp"/><Relationship Id="rId4" Type="http://schemas.openxmlformats.org/officeDocument/2006/relationships/image" Target="../media/image3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9">
            <a:alphaModFix amt="70000"/>
            <a:extLst>
              <a:ext uri="{BEBA8EAE-BF5A-486C-A8C5-ECC9F3942E4B}">
                <a14:imgProps xmlns:a14="http://schemas.microsoft.com/office/drawing/2010/main">
                  <a14:imgLayer r:embed="rId10">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1"/>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725" r:id="rId6"/>
    <p:sldLayoutId id="2147483697"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4" cstate="email">
            <a:alphaModFix amt="70000"/>
            <a:extLst>
              <a:ext uri="{BEBA8EAE-BF5A-486C-A8C5-ECC9F3942E4B}">
                <a14:imgProps xmlns:a14="http://schemas.microsoft.com/office/drawing/2010/main">
                  <a14:imgLayer r:embed="rId5">
                    <a14:imgEffect>
                      <a14:brightnessContrast bright="50000"/>
                    </a14:imgEffect>
                  </a14:imgLayer>
                </a14:imgProps>
              </a:ext>
              <a:ext uri="{28A0092B-C50C-407E-A947-70E740481C1C}">
                <a14:useLocalDpi xmlns:a14="http://schemas.microsoft.com/office/drawing/2010/main"/>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716" r:id="rId1"/>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19.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18.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image" Target="../media/image42.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hyperlink" Target="https://www.samhsa.gov/trauma-violence?gclid=Cj0KCQjwwvilBhCFARIsADvYi7IIHFw2-Os_3Gb9aDbcIAX3ttzw4inc4ez21y_TqpX75pYJoDaGGv4aAkm8EALw_wcB"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44.svg"/><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46.svg"/></Relationships>
</file>

<file path=ppt/slides/_rels/slide13.xml.rels><?xml version="1.0" encoding="UTF-8" standalone="yes"?>
<Relationships xmlns="http://schemas.openxmlformats.org/package/2006/relationships"><Relationship Id="rId3" Type="http://schemas.openxmlformats.org/officeDocument/2006/relationships/hyperlink" Target="https://www.bumc.bu.edu/care/files/2008/09/1how-to-increase-motivation-saitz-2008.pdf"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s://www.researchgate.net/publication/279040764_Motivating_Respect_A_Welsh_intervention_into_youth-perpetrated_domestic_abuse"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accendservices.com/guides/trainingguide-motivationalinterviewing.php"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s://www.simplypsychology.org/maslow.html"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51.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hyperlink" Target="https://www.hrsa.gov/" TargetMode="External"/><Relationship Id="rId3" Type="http://schemas.openxmlformats.org/officeDocument/2006/relationships/hyperlink" Target="https://www.nami.org/home?gad=1&amp;gclid=CjwKCAjwgsqoBhBNEiwAwe5w04qS9WWDrcfn_ClHlA05mraKxCVabtKpvfMDehwJ3ahsjXSvuWi4exoCIUkQAvD_BwE" TargetMode="External"/><Relationship Id="rId7" Type="http://schemas.openxmlformats.org/officeDocument/2006/relationships/hyperlink" Target="https://www.samhsa.gov/homelessness-programs-resources"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https://www.fns.usda.gov/" TargetMode="External"/><Relationship Id="rId11" Type="http://schemas.openxmlformats.org/officeDocument/2006/relationships/image" Target="../media/image55.svg"/><Relationship Id="rId5" Type="http://schemas.openxmlformats.org/officeDocument/2006/relationships/hyperlink" Target="https://www.samhsa.gov/find-help/national-helpline" TargetMode="External"/><Relationship Id="rId10" Type="http://schemas.openxmlformats.org/officeDocument/2006/relationships/image" Target="../media/image54.png"/><Relationship Id="rId4" Type="http://schemas.openxmlformats.org/officeDocument/2006/relationships/hyperlink" Target="https://www.nimh.nih.gov/" TargetMode="External"/><Relationship Id="rId9" Type="http://schemas.openxmlformats.org/officeDocument/2006/relationships/hyperlink" Target="https://childcare.gov/state-resources-home"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59.svg"/></Relationships>
</file>

<file path=ppt/slides/_rels/slide29.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6.xml"/><Relationship Id="rId1" Type="http://schemas.openxmlformats.org/officeDocument/2006/relationships/tags" Target="../tags/tag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hyperlink" Target="https://www.workforcegps.org/events/2023/08/16/21/18/Case-Management-Webinar" TargetMode="External"/><Relationship Id="rId2" Type="http://schemas.openxmlformats.org/officeDocument/2006/relationships/slideLayout" Target="../slideLayouts/slideLayout15.xml"/><Relationship Id="rId1" Type="http://schemas.openxmlformats.org/officeDocument/2006/relationships/tags" Target="../tags/tag7.xml"/><Relationship Id="rId6" Type="http://schemas.openxmlformats.org/officeDocument/2006/relationships/hyperlink" Target="https://www.bumc.bu.edu/care/files/2008/09/1how-to-increase-motivation-saitz-2008.pdf" TargetMode="External"/><Relationship Id="rId5" Type="http://schemas.openxmlformats.org/officeDocument/2006/relationships/hyperlink" Target="https://ncsacw.acf.hhs.gov/userfiles/files/SAMHSA_Trauma.pdf" TargetMode="External"/><Relationship Id="rId4" Type="http://schemas.openxmlformats.org/officeDocument/2006/relationships/hyperlink" Target="https://www.samhsa.gov/trauma-violence?gclid=Cj0KCQjwwvilBhCFARIsADvYi7IIHFw2-Os_3Gb9aDbcIAX3ttzw4inc4ez21y_TqpX75pYJoDaGGv4aAkm8EALw_wcB"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youthbuild.workforcegps.org/events/2023/09/14/15/04/Oct2023_OSHA500" TargetMode="External"/><Relationship Id="rId2" Type="http://schemas.openxmlformats.org/officeDocument/2006/relationships/notesSlide" Target="../notesSlides/notesSlide19.xml"/><Relationship Id="rId1" Type="http://schemas.openxmlformats.org/officeDocument/2006/relationships/slideLayout" Target="../slideLayouts/slideLayout22.xml"/><Relationship Id="rId4" Type="http://schemas.openxmlformats.org/officeDocument/2006/relationships/hyperlink" Target="https://youthbuild.workforcegps.org/events/2023/09/22/12/27/Introduction-to-the-YouthBuild-Grantee-Performance-Management-System-GPMS-Training" TargetMode="Externa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1.xml"/><Relationship Id="rId1" Type="http://schemas.openxmlformats.org/officeDocument/2006/relationships/tags" Target="../tags/tag8.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7.xml"/><Relationship Id="rId1" Type="http://schemas.openxmlformats.org/officeDocument/2006/relationships/tags" Target="../tags/tag9.xml"/><Relationship Id="rId4" Type="http://schemas.openxmlformats.org/officeDocument/2006/relationships/hyperlink" Target="../Support@workforceGP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11B7818-C123-4CF9-B8D5-062A839522B2}"/>
              </a:ext>
            </a:extLst>
          </p:cNvPr>
          <p:cNvSpPr>
            <a:spLocks noGrp="1"/>
          </p:cNvSpPr>
          <p:nvPr>
            <p:ph type="sldNum" sz="quarter" idx="12"/>
          </p:nvPr>
        </p:nvSpPr>
        <p:spPr/>
        <p:txBody>
          <a:bodyPr/>
          <a:lstStyle/>
          <a:p>
            <a:fld id="{158B7785-F6D6-45F8-833E-07BD84680091}" type="slidenum">
              <a:rPr lang="en-US" smtClean="0"/>
              <a:pPr/>
              <a:t>1</a:t>
            </a:fld>
            <a:endParaRPr lang="en-US"/>
          </a:p>
        </p:txBody>
      </p:sp>
      <p:sp>
        <p:nvSpPr>
          <p:cNvPr id="3" name="Title 2">
            <a:extLst>
              <a:ext uri="{FF2B5EF4-FFF2-40B4-BE49-F238E27FC236}">
                <a16:creationId xmlns:a16="http://schemas.microsoft.com/office/drawing/2014/main" id="{DCF752CF-6FCB-42A1-A1C5-EEF678B33718}"/>
              </a:ext>
            </a:extLst>
          </p:cNvPr>
          <p:cNvSpPr>
            <a:spLocks noGrp="1"/>
          </p:cNvSpPr>
          <p:nvPr>
            <p:ph type="title"/>
          </p:nvPr>
        </p:nvSpPr>
        <p:spPr/>
        <p:txBody>
          <a:bodyPr>
            <a:normAutofit/>
          </a:bodyPr>
          <a:lstStyle/>
          <a:p>
            <a:r>
              <a:rPr lang="en-US" sz="3200"/>
              <a:t>Where Are You?</a:t>
            </a:r>
          </a:p>
        </p:txBody>
      </p:sp>
      <p:sp>
        <p:nvSpPr>
          <p:cNvPr id="8" name="Text Placeholder 7">
            <a:extLst>
              <a:ext uri="{FF2B5EF4-FFF2-40B4-BE49-F238E27FC236}">
                <a16:creationId xmlns:a16="http://schemas.microsoft.com/office/drawing/2014/main" id="{DB60730D-C5B5-43CB-9BC0-5768ED578A47}"/>
              </a:ext>
            </a:extLst>
          </p:cNvPr>
          <p:cNvSpPr>
            <a:spLocks noGrp="1"/>
          </p:cNvSpPr>
          <p:nvPr>
            <p:ph type="body" idx="14"/>
          </p:nvPr>
        </p:nvSpPr>
        <p:spPr>
          <a:xfrm>
            <a:off x="805866" y="1966995"/>
            <a:ext cx="5290134" cy="3571134"/>
          </a:xfrm>
        </p:spPr>
        <p:txBody>
          <a:bodyPr/>
          <a:lstStyle/>
          <a:p>
            <a:r>
              <a:rPr lang="en-US"/>
              <a:t>Please enter your program and location in the chat box.</a:t>
            </a:r>
          </a:p>
        </p:txBody>
      </p:sp>
    </p:spTree>
    <p:extLst>
      <p:ext uri="{BB962C8B-B14F-4D97-AF65-F5344CB8AC3E}">
        <p14:creationId xmlns:p14="http://schemas.microsoft.com/office/powerpoint/2010/main" val="3263777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p:txBody>
          <a:bodyPr/>
          <a:lstStyle/>
          <a:p>
            <a:r>
              <a:rPr lang="en-US"/>
              <a:t>Interviewing Strategies for Effective Case Management</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a:t>October 18, 2023</a:t>
            </a:r>
          </a:p>
        </p:txBody>
      </p:sp>
    </p:spTree>
    <p:custDataLst>
      <p:tags r:id="rId1"/>
    </p:custDataLst>
    <p:extLst>
      <p:ext uri="{BB962C8B-B14F-4D97-AF65-F5344CB8AC3E}">
        <p14:creationId xmlns:p14="http://schemas.microsoft.com/office/powerpoint/2010/main" val="2663552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4">
            <a:extLst>
              <a:ext uri="{FF2B5EF4-FFF2-40B4-BE49-F238E27FC236}">
                <a16:creationId xmlns:a16="http://schemas.microsoft.com/office/drawing/2014/main" id="{A30A38A5-6142-C189-ECC2-82E57F9644DE}"/>
              </a:ext>
            </a:extLst>
          </p:cNvPr>
          <p:cNvSpPr>
            <a:spLocks noGrp="1"/>
          </p:cNvSpPr>
          <p:nvPr/>
        </p:nvSpPr>
        <p:spPr>
          <a:xfrm>
            <a:off x="11539078" y="6420777"/>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8B7785-F6D6-45F8-833E-07BD84680091}" type="slidenum">
              <a:rPr lang="en-US" smtClean="0"/>
              <a:pPr/>
              <a:t>3</a:t>
            </a:fld>
            <a:endParaRPr lang="en-US"/>
          </a:p>
        </p:txBody>
      </p:sp>
      <p:sp>
        <p:nvSpPr>
          <p:cNvPr id="19" name="Title 7">
            <a:extLst>
              <a:ext uri="{FF2B5EF4-FFF2-40B4-BE49-F238E27FC236}">
                <a16:creationId xmlns:a16="http://schemas.microsoft.com/office/drawing/2014/main" id="{9062A15F-A62E-36FF-A627-8797489A401A}"/>
              </a:ext>
            </a:extLst>
          </p:cNvPr>
          <p:cNvSpPr>
            <a:spLocks noGrp="1"/>
          </p:cNvSpPr>
          <p:nvPr/>
        </p:nvSpPr>
        <p:spPr>
          <a:xfrm>
            <a:off x="980938" y="49562"/>
            <a:ext cx="11081334" cy="786384"/>
          </a:xfrm>
          <a:prstGeom prst="rect">
            <a:avLst/>
          </a:prstGeom>
        </p:spPr>
        <p:txBody>
          <a:bodyPr vert="horz" lIns="18288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r>
              <a:rPr lang="en-US" sz="3200"/>
              <a:t>Today’s Moderator</a:t>
            </a:r>
          </a:p>
        </p:txBody>
      </p:sp>
      <p:pic>
        <p:nvPicPr>
          <p:cNvPr id="20" name="Picture 19">
            <a:extLst>
              <a:ext uri="{FF2B5EF4-FFF2-40B4-BE49-F238E27FC236}">
                <a16:creationId xmlns:a16="http://schemas.microsoft.com/office/drawing/2014/main" id="{020B220C-5472-F44D-E897-7C726D4F29E3}"/>
              </a:ext>
            </a:extLst>
          </p:cNvPr>
          <p:cNvPicPr>
            <a:picLocks noGrp="1" noChangeAspect="1"/>
          </p:cNvPicPr>
          <p:nvPr/>
        </p:nvPicPr>
        <p:blipFill>
          <a:blip r:embed="rId3">
            <a:extLst>
              <a:ext uri="{28A0092B-C50C-407E-A947-70E740481C1C}">
                <a14:useLocalDpi xmlns:a14="http://schemas.microsoft.com/office/drawing/2010/main" val="0"/>
              </a:ext>
            </a:extLst>
          </a:blip>
          <a:srcRect l="5488" r="5488"/>
          <a:stretch/>
        </p:blipFill>
        <p:spPr>
          <a:xfrm>
            <a:off x="1645236" y="2561561"/>
            <a:ext cx="2133600" cy="2133600"/>
          </a:xfrm>
          <a:prstGeom prst="round2DiagRect">
            <a:avLst/>
          </a:prstGeom>
          <a:solidFill>
            <a:srgbClr val="F3F4F4"/>
          </a:solidFill>
          <a:ln>
            <a:solidFill>
              <a:schemeClr val="accent4"/>
            </a:solidFill>
          </a:ln>
        </p:spPr>
      </p:pic>
      <p:sp>
        <p:nvSpPr>
          <p:cNvPr id="21" name="Content Placeholder 8">
            <a:extLst>
              <a:ext uri="{FF2B5EF4-FFF2-40B4-BE49-F238E27FC236}">
                <a16:creationId xmlns:a16="http://schemas.microsoft.com/office/drawing/2014/main" id="{64C32461-B9D1-131B-1DCB-6C96FE41028A}"/>
              </a:ext>
            </a:extLst>
          </p:cNvPr>
          <p:cNvSpPr>
            <a:spLocks noGrp="1"/>
          </p:cNvSpPr>
          <p:nvPr/>
        </p:nvSpPr>
        <p:spPr>
          <a:xfrm>
            <a:off x="4582697" y="1108603"/>
            <a:ext cx="7244177" cy="5039517"/>
          </a:xfrm>
          <a:prstGeom prst="rect">
            <a:avLst/>
          </a:prstGeom>
        </p:spPr>
        <p:txBody>
          <a:bodyPr vert="horz" lIns="91440" tIns="45720" rIns="91440" bIns="45720" rtlCol="0" anchor="ctr">
            <a:noAutofit/>
          </a:bodyPr>
          <a:lst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Amanda Brenner </a:t>
            </a:r>
          </a:p>
          <a:p>
            <a:pPr lvl="1"/>
            <a:r>
              <a:rPr lang="en-US"/>
              <a:t>Workforce Analyst</a:t>
            </a:r>
          </a:p>
          <a:p>
            <a:pPr lvl="2"/>
            <a:r>
              <a:rPr lang="en-US"/>
              <a:t>U.S. Department of Labor</a:t>
            </a:r>
          </a:p>
        </p:txBody>
      </p:sp>
    </p:spTree>
    <p:custDataLst>
      <p:tags r:id="rId1"/>
    </p:custDataLst>
    <p:extLst>
      <p:ext uri="{BB962C8B-B14F-4D97-AF65-F5344CB8AC3E}">
        <p14:creationId xmlns:p14="http://schemas.microsoft.com/office/powerpoint/2010/main" val="3188522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5538CD-5135-B5FA-DF0E-4D5B29AD37E7}"/>
              </a:ext>
            </a:extLst>
          </p:cNvPr>
          <p:cNvSpPr>
            <a:spLocks noGrp="1"/>
          </p:cNvSpPr>
          <p:nvPr>
            <p:ph type="sldNum" sz="quarter" idx="12"/>
          </p:nvPr>
        </p:nvSpPr>
        <p:spPr/>
        <p:txBody>
          <a:bodyPr/>
          <a:lstStyle/>
          <a:p>
            <a:fld id="{158B7785-F6D6-45F8-833E-07BD84680091}" type="slidenum">
              <a:rPr lang="en-US" smtClean="0"/>
              <a:t>4</a:t>
            </a:fld>
            <a:endParaRPr lang="en-US"/>
          </a:p>
        </p:txBody>
      </p:sp>
      <p:sp>
        <p:nvSpPr>
          <p:cNvPr id="3" name="Title 2">
            <a:extLst>
              <a:ext uri="{FF2B5EF4-FFF2-40B4-BE49-F238E27FC236}">
                <a16:creationId xmlns:a16="http://schemas.microsoft.com/office/drawing/2014/main" id="{61E7FF75-2646-A865-9164-AF6E37F58CFC}"/>
              </a:ext>
            </a:extLst>
          </p:cNvPr>
          <p:cNvSpPr>
            <a:spLocks noGrp="1"/>
          </p:cNvSpPr>
          <p:nvPr>
            <p:ph type="title"/>
          </p:nvPr>
        </p:nvSpPr>
        <p:spPr/>
        <p:txBody>
          <a:bodyPr/>
          <a:lstStyle/>
          <a:p>
            <a:r>
              <a:rPr lang="en-US">
                <a:ea typeface="Calibri"/>
                <a:cs typeface="Calibri"/>
              </a:rPr>
              <a:t>Q&amp;A Versus Chat Features</a:t>
            </a:r>
            <a:endParaRPr lang="en-US"/>
          </a:p>
        </p:txBody>
      </p:sp>
      <p:pic>
        <p:nvPicPr>
          <p:cNvPr id="5" name="Content Placeholder 4" descr="Several hands raised and ready to answer a question">
            <a:extLst>
              <a:ext uri="{FF2B5EF4-FFF2-40B4-BE49-F238E27FC236}">
                <a16:creationId xmlns:a16="http://schemas.microsoft.com/office/drawing/2014/main" id="{ADCB3782-12F0-79D6-D11A-3C9CF24E9E65}"/>
              </a:ext>
            </a:extLst>
          </p:cNvPr>
          <p:cNvPicPr>
            <a:picLocks noGrp="1" noChangeAspect="1"/>
          </p:cNvPicPr>
          <p:nvPr>
            <p:ph idx="1"/>
          </p:nvPr>
        </p:nvPicPr>
        <p:blipFill>
          <a:blip r:embed="rId2"/>
          <a:stretch>
            <a:fillRect/>
          </a:stretch>
        </p:blipFill>
        <p:spPr>
          <a:xfrm>
            <a:off x="1507830" y="2225208"/>
            <a:ext cx="3223402" cy="2158813"/>
          </a:xfrm>
        </p:spPr>
      </p:pic>
      <p:pic>
        <p:nvPicPr>
          <p:cNvPr id="7" name="Picture 6" descr="Yellow speech bubble on blue background">
            <a:extLst>
              <a:ext uri="{FF2B5EF4-FFF2-40B4-BE49-F238E27FC236}">
                <a16:creationId xmlns:a16="http://schemas.microsoft.com/office/drawing/2014/main" id="{3A8F31A6-56CE-B64F-5C42-A4A7890DB25D}"/>
              </a:ext>
            </a:extLst>
          </p:cNvPr>
          <p:cNvPicPr>
            <a:picLocks noChangeAspect="1"/>
          </p:cNvPicPr>
          <p:nvPr/>
        </p:nvPicPr>
        <p:blipFill>
          <a:blip r:embed="rId3"/>
          <a:stretch>
            <a:fillRect/>
          </a:stretch>
        </p:blipFill>
        <p:spPr>
          <a:xfrm>
            <a:off x="7070912" y="2229970"/>
            <a:ext cx="3216089" cy="2151530"/>
          </a:xfrm>
          <a:prstGeom prst="rect">
            <a:avLst/>
          </a:prstGeom>
        </p:spPr>
      </p:pic>
      <p:sp>
        <p:nvSpPr>
          <p:cNvPr id="8" name="TextBox 7">
            <a:extLst>
              <a:ext uri="{FF2B5EF4-FFF2-40B4-BE49-F238E27FC236}">
                <a16:creationId xmlns:a16="http://schemas.microsoft.com/office/drawing/2014/main" id="{68FA65E0-DDCB-08AB-CDDC-EAA58FE73390}"/>
              </a:ext>
            </a:extLst>
          </p:cNvPr>
          <p:cNvSpPr txBox="1"/>
          <p:nvPr/>
        </p:nvSpPr>
        <p:spPr>
          <a:xfrm>
            <a:off x="5555316" y="2963955"/>
            <a:ext cx="133069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600" b="1">
                <a:ea typeface="Calibri"/>
                <a:cs typeface="Calibri"/>
              </a:rPr>
              <a:t>vs.</a:t>
            </a:r>
            <a:endParaRPr lang="en-US" sz="3600">
              <a:ea typeface="Calibri"/>
              <a:cs typeface="Calibri"/>
            </a:endParaRPr>
          </a:p>
        </p:txBody>
      </p:sp>
    </p:spTree>
    <p:extLst>
      <p:ext uri="{BB962C8B-B14F-4D97-AF65-F5344CB8AC3E}">
        <p14:creationId xmlns:p14="http://schemas.microsoft.com/office/powerpoint/2010/main" val="1913386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76F5827-80B0-4A41-9EDA-E768A3E2AE63}"/>
              </a:ext>
            </a:extLst>
          </p:cNvPr>
          <p:cNvSpPr>
            <a:spLocks noGrp="1"/>
          </p:cNvSpPr>
          <p:nvPr>
            <p:ph type="sldNum" sz="quarter" idx="12"/>
          </p:nvPr>
        </p:nvSpPr>
        <p:spPr/>
        <p:txBody>
          <a:bodyPr/>
          <a:lstStyle/>
          <a:p>
            <a:fld id="{158B7785-F6D6-45F8-833E-07BD84680091}" type="slidenum">
              <a:rPr lang="en-US" smtClean="0"/>
              <a:pPr/>
              <a:t>5</a:t>
            </a:fld>
            <a:endParaRPr lang="en-US"/>
          </a:p>
        </p:txBody>
      </p:sp>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normAutofit/>
          </a:bodyPr>
          <a:lstStyle/>
          <a:p>
            <a:r>
              <a:rPr lang="en-US" sz="3200"/>
              <a:t>Today’s Presenter </a:t>
            </a:r>
          </a:p>
        </p:txBody>
      </p:sp>
      <p:pic>
        <p:nvPicPr>
          <p:cNvPr id="2" name="Picture Placeholder 1" descr="A person smiling for a picture&#10;&#10;Description automatically generated">
            <a:extLst>
              <a:ext uri="{FF2B5EF4-FFF2-40B4-BE49-F238E27FC236}">
                <a16:creationId xmlns:a16="http://schemas.microsoft.com/office/drawing/2014/main" id="{A7710A59-7BD5-20D1-E396-A2CC4974A689}"/>
              </a:ext>
            </a:extLst>
          </p:cNvPr>
          <p:cNvPicPr>
            <a:picLocks noGrp="1" noChangeAspect="1"/>
          </p:cNvPicPr>
          <p:nvPr>
            <p:ph type="pic" sz="quarter" idx="13"/>
          </p:nvPr>
        </p:nvPicPr>
        <p:blipFill>
          <a:blip r:embed="rId3"/>
          <a:srcRect/>
          <a:stretch/>
        </p:blipFill>
        <p:spPr/>
      </p:pic>
      <p:sp>
        <p:nvSpPr>
          <p:cNvPr id="9" name="Content Placeholder 8">
            <a:extLst>
              <a:ext uri="{FF2B5EF4-FFF2-40B4-BE49-F238E27FC236}">
                <a16:creationId xmlns:a16="http://schemas.microsoft.com/office/drawing/2014/main" id="{D9A418EB-75AD-44C6-8706-B14F9390C784}"/>
              </a:ext>
            </a:extLst>
          </p:cNvPr>
          <p:cNvSpPr>
            <a:spLocks noGrp="1"/>
          </p:cNvSpPr>
          <p:nvPr>
            <p:ph idx="1"/>
          </p:nvPr>
        </p:nvSpPr>
        <p:spPr/>
        <p:txBody>
          <a:bodyPr/>
          <a:lstStyle/>
          <a:p>
            <a:r>
              <a:rPr lang="en-US">
                <a:cs typeface="Calibri"/>
              </a:rPr>
              <a:t>Kate Henneberry, MSW, LCSW</a:t>
            </a:r>
            <a:endParaRPr lang="en-US"/>
          </a:p>
          <a:p>
            <a:pPr lvl="1"/>
            <a:r>
              <a:rPr lang="en-US">
                <a:cs typeface="Calibri Light"/>
              </a:rPr>
              <a:t>Senior Manager, Alumni Relations</a:t>
            </a:r>
          </a:p>
          <a:p>
            <a:pPr lvl="2"/>
            <a:r>
              <a:rPr lang="en-US">
                <a:cs typeface="Calibri"/>
              </a:rPr>
              <a:t>YouthBuild USA</a:t>
            </a:r>
          </a:p>
        </p:txBody>
      </p:sp>
    </p:spTree>
    <p:custDataLst>
      <p:tags r:id="rId1"/>
    </p:custDataLst>
    <p:extLst>
      <p:ext uri="{BB962C8B-B14F-4D97-AF65-F5344CB8AC3E}">
        <p14:creationId xmlns:p14="http://schemas.microsoft.com/office/powerpoint/2010/main" val="404930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p:txBody>
          <a:bodyPr/>
          <a:lstStyle/>
          <a:p>
            <a:fld id="{158B7785-F6D6-45F8-833E-07BD84680091}" type="slidenum">
              <a:rPr lang="en-US" smtClean="0"/>
              <a:pPr/>
              <a:t>6</a:t>
            </a:fld>
            <a:endParaRPr lang="en-US"/>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normAutofit/>
          </a:bodyPr>
          <a:lstStyle/>
          <a:p>
            <a:r>
              <a:rPr lang="en-US" sz="3200"/>
              <a:t>Today’s Objectives</a:t>
            </a:r>
          </a:p>
        </p:txBody>
      </p:sp>
      <p:sp>
        <p:nvSpPr>
          <p:cNvPr id="6" name="Content Placeholder 5">
            <a:extLst>
              <a:ext uri="{FF2B5EF4-FFF2-40B4-BE49-F238E27FC236}">
                <a16:creationId xmlns:a16="http://schemas.microsoft.com/office/drawing/2014/main" id="{3C28BE99-4887-4C69-AC8A-44480A1AFA7E}"/>
              </a:ext>
            </a:extLst>
          </p:cNvPr>
          <p:cNvSpPr>
            <a:spLocks noGrp="1"/>
          </p:cNvSpPr>
          <p:nvPr>
            <p:ph idx="1"/>
          </p:nvPr>
        </p:nvSpPr>
        <p:spPr>
          <a:xfrm>
            <a:off x="805866" y="1137446"/>
            <a:ext cx="9197116" cy="5039517"/>
          </a:xfrm>
        </p:spPr>
        <p:txBody>
          <a:bodyPr/>
          <a:lstStyle/>
          <a:p>
            <a:r>
              <a:rPr lang="en-US">
                <a:cs typeface="Calibri"/>
              </a:rPr>
              <a:t>Articulate the relationship between case management </a:t>
            </a:r>
            <a:br>
              <a:rPr lang="en-US">
                <a:cs typeface="Calibri"/>
              </a:rPr>
            </a:br>
            <a:r>
              <a:rPr lang="en-US">
                <a:cs typeface="Calibri"/>
              </a:rPr>
              <a:t>and trauma-informed care</a:t>
            </a:r>
          </a:p>
          <a:p>
            <a:r>
              <a:rPr lang="en-US">
                <a:cs typeface="Calibri"/>
              </a:rPr>
              <a:t>Discuss the case management approaches of Motivational Interviewing (MI) and wraparound services</a:t>
            </a:r>
            <a:endParaRPr lang="en-US"/>
          </a:p>
          <a:p>
            <a:r>
              <a:rPr lang="en-US">
                <a:cs typeface="Calibri"/>
              </a:rPr>
              <a:t>Demonstrate examples of interviewing in case management</a:t>
            </a:r>
          </a:p>
          <a:p>
            <a:r>
              <a:rPr lang="en-US">
                <a:cs typeface="Calibri"/>
              </a:rPr>
              <a:t>Engage in peer learning</a:t>
            </a:r>
          </a:p>
          <a:p>
            <a:r>
              <a:rPr lang="en-US">
                <a:cs typeface="Calibri"/>
              </a:rPr>
              <a:t>Explore the referral and partnership process</a:t>
            </a:r>
          </a:p>
        </p:txBody>
      </p:sp>
    </p:spTree>
    <p:extLst>
      <p:ext uri="{BB962C8B-B14F-4D97-AF65-F5344CB8AC3E}">
        <p14:creationId xmlns:p14="http://schemas.microsoft.com/office/powerpoint/2010/main" val="409103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7</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a:cs typeface="Calibri"/>
              </a:rPr>
              <a:t>What is Case Management?</a:t>
            </a:r>
            <a:endParaRPr lang="en-US"/>
          </a:p>
        </p:txBody>
      </p:sp>
    </p:spTree>
    <p:extLst>
      <p:ext uri="{BB962C8B-B14F-4D97-AF65-F5344CB8AC3E}">
        <p14:creationId xmlns:p14="http://schemas.microsoft.com/office/powerpoint/2010/main" val="3158919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8</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a:cs typeface="Calibri"/>
              </a:rPr>
              <a:t>Case Management</a:t>
            </a:r>
            <a:endParaRPr lang="en-US"/>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1142532" y="1329107"/>
            <a:ext cx="7696670" cy="4199785"/>
          </a:xfrm>
        </p:spPr>
        <p:txBody>
          <a:bodyPr vert="horz" lIns="91440" tIns="45720" rIns="91440" bIns="45720" rtlCol="0" anchor="t">
            <a:noAutofit/>
          </a:bodyPr>
          <a:lstStyle/>
          <a:p>
            <a:pPr marL="0" indent="0">
              <a:lnSpc>
                <a:spcPct val="100000"/>
              </a:lnSpc>
              <a:spcBef>
                <a:spcPts val="0"/>
              </a:spcBef>
              <a:buNone/>
            </a:pPr>
            <a:r>
              <a:rPr lang="en-US" sz="2800" b="1">
                <a:solidFill>
                  <a:schemeClr val="accent2"/>
                </a:solidFill>
                <a:cs typeface="Arial"/>
              </a:rPr>
              <a:t>Case management and counseling are both integral parts of the YouthBuild model.</a:t>
            </a:r>
          </a:p>
          <a:p>
            <a:pPr>
              <a:lnSpc>
                <a:spcPct val="100000"/>
              </a:lnSpc>
              <a:spcBef>
                <a:spcPts val="0"/>
              </a:spcBef>
            </a:pPr>
            <a:endParaRPr lang="en-US" sz="2800">
              <a:cs typeface="Arial"/>
            </a:endParaRPr>
          </a:p>
          <a:p>
            <a:pPr marL="0" indent="0">
              <a:lnSpc>
                <a:spcPct val="100000"/>
              </a:lnSpc>
              <a:spcBef>
                <a:spcPts val="0"/>
              </a:spcBef>
              <a:buNone/>
            </a:pPr>
            <a:r>
              <a:rPr lang="en-US" sz="2800" b="1">
                <a:cs typeface="Arial"/>
              </a:rPr>
              <a:t>CASE MANAGEMENT</a:t>
            </a:r>
            <a:r>
              <a:rPr lang="en-US" sz="2800">
                <a:cs typeface="Arial"/>
              </a:rPr>
              <a:t> is beneficial for opportunity youth as it provides individualized support, resource coordination, advocacy, crisis intervention, and long-term support. It helps young people overcome barriers, access necessary services, and achieve their personal, educational, and career goals.</a:t>
            </a:r>
          </a:p>
        </p:txBody>
      </p:sp>
      <p:pic>
        <p:nvPicPr>
          <p:cNvPr id="4" name="Graphic 3" descr="Puzzle pieces with solid fill">
            <a:extLst>
              <a:ext uri="{FF2B5EF4-FFF2-40B4-BE49-F238E27FC236}">
                <a16:creationId xmlns:a16="http://schemas.microsoft.com/office/drawing/2014/main" id="{FACAB3E2-65C5-33B4-9C43-4989D53C52B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920502" flipH="1">
            <a:off x="7701709" y="952639"/>
            <a:ext cx="3075709" cy="3075709"/>
          </a:xfrm>
          <a:prstGeom prst="rect">
            <a:avLst/>
          </a:prstGeom>
        </p:spPr>
      </p:pic>
    </p:spTree>
    <p:custDataLst>
      <p:tags r:id="rId1"/>
    </p:custDataLst>
    <p:extLst>
      <p:ext uri="{BB962C8B-B14F-4D97-AF65-F5344CB8AC3E}">
        <p14:creationId xmlns:p14="http://schemas.microsoft.com/office/powerpoint/2010/main" val="446202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9</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a:cs typeface="Calibri"/>
              </a:rPr>
              <a:t>Approaches to </a:t>
            </a:r>
            <a:br>
              <a:rPr lang="en-US">
                <a:cs typeface="Calibri"/>
              </a:rPr>
            </a:br>
            <a:r>
              <a:rPr lang="en-US">
                <a:cs typeface="Calibri"/>
              </a:rPr>
              <a:t>Trauma-Informed </a:t>
            </a:r>
            <a:br>
              <a:rPr lang="en-US">
                <a:cs typeface="Calibri"/>
              </a:rPr>
            </a:br>
            <a:r>
              <a:rPr lang="en-US">
                <a:cs typeface="Calibri"/>
              </a:rPr>
              <a:t>Case Management</a:t>
            </a:r>
            <a:endParaRPr lang="en-US"/>
          </a:p>
        </p:txBody>
      </p:sp>
    </p:spTree>
    <p:extLst>
      <p:ext uri="{BB962C8B-B14F-4D97-AF65-F5344CB8AC3E}">
        <p14:creationId xmlns:p14="http://schemas.microsoft.com/office/powerpoint/2010/main" val="1723393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3565D2-F376-4BFC-6F67-FA0A2E93B522}"/>
              </a:ext>
            </a:extLst>
          </p:cNvPr>
          <p:cNvSpPr>
            <a:spLocks noGrp="1"/>
          </p:cNvSpPr>
          <p:nvPr>
            <p:ph type="sldNum" sz="quarter" idx="12"/>
          </p:nvPr>
        </p:nvSpPr>
        <p:spPr/>
        <p:txBody>
          <a:bodyPr/>
          <a:lstStyle/>
          <a:p>
            <a:fld id="{158B7785-F6D6-45F8-833E-07BD84680091}" type="slidenum">
              <a:rPr lang="en-US" smtClean="0">
                <a:solidFill>
                  <a:schemeClr val="tx2"/>
                </a:solidFill>
              </a:rPr>
              <a:t>10</a:t>
            </a:fld>
            <a:endParaRPr lang="en-US">
              <a:solidFill>
                <a:schemeClr val="tx2"/>
              </a:solidFill>
            </a:endParaRPr>
          </a:p>
        </p:txBody>
      </p:sp>
      <p:sp>
        <p:nvSpPr>
          <p:cNvPr id="3" name="Title 2">
            <a:extLst>
              <a:ext uri="{FF2B5EF4-FFF2-40B4-BE49-F238E27FC236}">
                <a16:creationId xmlns:a16="http://schemas.microsoft.com/office/drawing/2014/main" id="{912B833B-F7C0-646E-0CC8-79240111D22D}"/>
              </a:ext>
            </a:extLst>
          </p:cNvPr>
          <p:cNvSpPr>
            <a:spLocks noGrp="1"/>
          </p:cNvSpPr>
          <p:nvPr>
            <p:ph type="title"/>
          </p:nvPr>
        </p:nvSpPr>
        <p:spPr/>
        <p:txBody>
          <a:bodyPr>
            <a:normAutofit/>
          </a:bodyPr>
          <a:lstStyle/>
          <a:p>
            <a:r>
              <a:rPr lang="en-US" sz="3200">
                <a:ea typeface="Calibri"/>
                <a:cs typeface="Calibri"/>
              </a:rPr>
              <a:t>Poll: Trauma-Informed Care Practices</a:t>
            </a:r>
            <a:endParaRPr lang="en-US" sz="3200"/>
          </a:p>
        </p:txBody>
      </p:sp>
      <p:sp>
        <p:nvSpPr>
          <p:cNvPr id="4" name="Text Placeholder 3">
            <a:extLst>
              <a:ext uri="{FF2B5EF4-FFF2-40B4-BE49-F238E27FC236}">
                <a16:creationId xmlns:a16="http://schemas.microsoft.com/office/drawing/2014/main" id="{303A6086-D291-B35B-4297-E605D69D8481}"/>
              </a:ext>
            </a:extLst>
          </p:cNvPr>
          <p:cNvSpPr>
            <a:spLocks noGrp="1"/>
          </p:cNvSpPr>
          <p:nvPr>
            <p:ph type="body" idx="14"/>
          </p:nvPr>
        </p:nvSpPr>
        <p:spPr>
          <a:xfrm>
            <a:off x="751176" y="1414567"/>
            <a:ext cx="4001661" cy="3571134"/>
          </a:xfrm>
        </p:spPr>
        <p:txBody>
          <a:bodyPr>
            <a:normAutofit/>
          </a:bodyPr>
          <a:lstStyle/>
          <a:p>
            <a:r>
              <a:rPr lang="en-US">
                <a:solidFill>
                  <a:srgbClr val="333333"/>
                </a:solidFill>
                <a:latin typeface="Calibri"/>
                <a:ea typeface="Calibri"/>
                <a:cs typeface="Segoe UI"/>
              </a:rPr>
              <a:t>Which statement best reflects your current practice regarding trauma-informed care in your </a:t>
            </a:r>
            <a:r>
              <a:rPr lang="en-US" b="1">
                <a:solidFill>
                  <a:srgbClr val="333333"/>
                </a:solidFill>
                <a:latin typeface="Calibri"/>
                <a:ea typeface="Calibri"/>
                <a:cs typeface="Segoe UI"/>
              </a:rPr>
              <a:t>case management interviewing process?</a:t>
            </a:r>
            <a:endParaRPr lang="en-US" b="1">
              <a:latin typeface="Calibri"/>
              <a:ea typeface="Calibri"/>
              <a:cs typeface="Calibri"/>
            </a:endParaRPr>
          </a:p>
        </p:txBody>
      </p:sp>
      <p:sp>
        <p:nvSpPr>
          <p:cNvPr id="5" name="Text Placeholder 4">
            <a:extLst>
              <a:ext uri="{FF2B5EF4-FFF2-40B4-BE49-F238E27FC236}">
                <a16:creationId xmlns:a16="http://schemas.microsoft.com/office/drawing/2014/main" id="{F2D0FDB5-B05D-92DD-EFB3-95D52E460A0D}"/>
              </a:ext>
            </a:extLst>
          </p:cNvPr>
          <p:cNvSpPr>
            <a:spLocks noGrp="1"/>
          </p:cNvSpPr>
          <p:nvPr>
            <p:ph type="body" sz="quarter" idx="13"/>
          </p:nvPr>
        </p:nvSpPr>
        <p:spPr>
          <a:xfrm>
            <a:off x="751175" y="5013434"/>
            <a:ext cx="4001661" cy="1155700"/>
          </a:xfrm>
        </p:spPr>
        <p:txBody>
          <a:bodyPr/>
          <a:lstStyle/>
          <a:p>
            <a:r>
              <a:rPr lang="en-US">
                <a:ea typeface="Calibri"/>
                <a:cs typeface="Calibri"/>
              </a:rPr>
              <a:t>Choose one answer.</a:t>
            </a:r>
            <a:endParaRPr lang="en-US"/>
          </a:p>
        </p:txBody>
      </p:sp>
      <p:sp>
        <p:nvSpPr>
          <p:cNvPr id="6" name="Content Placeholder 5">
            <a:extLst>
              <a:ext uri="{FF2B5EF4-FFF2-40B4-BE49-F238E27FC236}">
                <a16:creationId xmlns:a16="http://schemas.microsoft.com/office/drawing/2014/main" id="{7B14DF3E-0C53-5143-C3BE-5557FA88648F}"/>
              </a:ext>
            </a:extLst>
          </p:cNvPr>
          <p:cNvSpPr>
            <a:spLocks noGrp="1"/>
          </p:cNvSpPr>
          <p:nvPr>
            <p:ph idx="1"/>
          </p:nvPr>
        </p:nvSpPr>
        <p:spPr>
          <a:xfrm>
            <a:off x="5105249" y="1137446"/>
            <a:ext cx="6335575" cy="4937733"/>
          </a:xfrm>
        </p:spPr>
        <p:txBody>
          <a:bodyPr vert="horz" lIns="91440" tIns="45720" rIns="91440" bIns="45720" rtlCol="0" anchor="ctr">
            <a:noAutofit/>
          </a:bodyPr>
          <a:lstStyle/>
          <a:p>
            <a:pPr>
              <a:lnSpc>
                <a:spcPct val="100000"/>
              </a:lnSpc>
              <a:spcBef>
                <a:spcPts val="800"/>
              </a:spcBef>
              <a:spcAft>
                <a:spcPts val="800"/>
              </a:spcAft>
            </a:pPr>
            <a:r>
              <a:rPr lang="en-US" sz="2200" b="0">
                <a:solidFill>
                  <a:srgbClr val="333333"/>
                </a:solidFill>
                <a:latin typeface="Calibri"/>
                <a:ea typeface="Calibri"/>
                <a:cs typeface="Segoe UI"/>
              </a:rPr>
              <a:t>I consistently apply trauma-informed care techniques.</a:t>
            </a:r>
            <a:endParaRPr lang="en-US" sz="2200">
              <a:solidFill>
                <a:srgbClr val="242021"/>
              </a:solidFill>
              <a:latin typeface="Calibri"/>
              <a:ea typeface="Calibri"/>
              <a:cs typeface="Calibri" panose="020F0502020204030204"/>
            </a:endParaRPr>
          </a:p>
          <a:p>
            <a:pPr>
              <a:lnSpc>
                <a:spcPct val="100000"/>
              </a:lnSpc>
              <a:spcBef>
                <a:spcPts val="800"/>
              </a:spcBef>
              <a:spcAft>
                <a:spcPts val="800"/>
              </a:spcAft>
            </a:pPr>
            <a:r>
              <a:rPr lang="en-US" sz="2200" b="0">
                <a:solidFill>
                  <a:srgbClr val="333333"/>
                </a:solidFill>
                <a:latin typeface="Calibri"/>
                <a:ea typeface="Calibri"/>
                <a:cs typeface="Segoe UI"/>
              </a:rPr>
              <a:t>I am somewhat familiar with trauma-informed </a:t>
            </a:r>
            <a:br>
              <a:rPr lang="en-US" sz="2200" b="0">
                <a:solidFill>
                  <a:srgbClr val="333333"/>
                </a:solidFill>
                <a:latin typeface="Calibri"/>
                <a:ea typeface="Calibri"/>
                <a:cs typeface="Segoe UI"/>
              </a:rPr>
            </a:br>
            <a:r>
              <a:rPr lang="en-US" sz="2200" b="0">
                <a:solidFill>
                  <a:srgbClr val="333333"/>
                </a:solidFill>
                <a:latin typeface="Calibri"/>
                <a:ea typeface="Calibri"/>
                <a:cs typeface="Segoe UI"/>
              </a:rPr>
              <a:t>care principles, but I don't always apply them in my interviews.</a:t>
            </a:r>
          </a:p>
          <a:p>
            <a:pPr>
              <a:lnSpc>
                <a:spcPct val="100000"/>
              </a:lnSpc>
              <a:spcBef>
                <a:spcPts val="800"/>
              </a:spcBef>
              <a:spcAft>
                <a:spcPts val="800"/>
              </a:spcAft>
            </a:pPr>
            <a:r>
              <a:rPr lang="en-US" sz="2200" b="0">
                <a:solidFill>
                  <a:srgbClr val="333333"/>
                </a:solidFill>
                <a:latin typeface="Calibri"/>
                <a:ea typeface="Calibri"/>
                <a:cs typeface="Segoe UI"/>
              </a:rPr>
              <a:t>I have limited knowledge of trauma-informed care practices and need further guidance.</a:t>
            </a:r>
          </a:p>
          <a:p>
            <a:pPr>
              <a:lnSpc>
                <a:spcPct val="100000"/>
              </a:lnSpc>
              <a:spcBef>
                <a:spcPts val="800"/>
              </a:spcBef>
              <a:spcAft>
                <a:spcPts val="800"/>
              </a:spcAft>
            </a:pPr>
            <a:r>
              <a:rPr lang="en-US" sz="2200" b="0">
                <a:solidFill>
                  <a:srgbClr val="333333"/>
                </a:solidFill>
                <a:latin typeface="Calibri"/>
                <a:ea typeface="Calibri"/>
                <a:cs typeface="Segoe UI"/>
              </a:rPr>
              <a:t>I have just started exploring trauma-informed care and its application in case management interviewing.</a:t>
            </a:r>
          </a:p>
          <a:p>
            <a:pPr>
              <a:lnSpc>
                <a:spcPct val="100000"/>
              </a:lnSpc>
              <a:spcBef>
                <a:spcPts val="800"/>
              </a:spcBef>
              <a:spcAft>
                <a:spcPts val="800"/>
              </a:spcAft>
            </a:pPr>
            <a:r>
              <a:rPr lang="en-US" sz="2200" b="0">
                <a:solidFill>
                  <a:srgbClr val="333333"/>
                </a:solidFill>
                <a:latin typeface="Calibri"/>
                <a:ea typeface="Calibri"/>
                <a:cs typeface="Segoe UI"/>
              </a:rPr>
              <a:t>I do not use trauma-informed care practices.</a:t>
            </a:r>
          </a:p>
        </p:txBody>
      </p:sp>
    </p:spTree>
    <p:extLst>
      <p:ext uri="{BB962C8B-B14F-4D97-AF65-F5344CB8AC3E}">
        <p14:creationId xmlns:p14="http://schemas.microsoft.com/office/powerpoint/2010/main" val="1088272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11</a:t>
            </a:fld>
            <a:endParaRPr lang="en-US"/>
          </a:p>
        </p:txBody>
      </p:sp>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lstStyle/>
          <a:p>
            <a:r>
              <a:rPr lang="en-US">
                <a:cs typeface="Calibri"/>
              </a:rPr>
              <a:t>Trauma-Informed Lens</a:t>
            </a:r>
            <a:endParaRPr lang="en-US"/>
          </a:p>
        </p:txBody>
      </p:sp>
      <p:sp>
        <p:nvSpPr>
          <p:cNvPr id="4" name="Content Placeholder 3">
            <a:extLst>
              <a:ext uri="{FF2B5EF4-FFF2-40B4-BE49-F238E27FC236}">
                <a16:creationId xmlns:a16="http://schemas.microsoft.com/office/drawing/2014/main" id="{3756CA95-40E2-44E1-915A-103F00416835}"/>
              </a:ext>
            </a:extLst>
          </p:cNvPr>
          <p:cNvSpPr>
            <a:spLocks noGrp="1"/>
          </p:cNvSpPr>
          <p:nvPr>
            <p:ph sz="half" idx="1"/>
          </p:nvPr>
        </p:nvSpPr>
        <p:spPr>
          <a:xfrm>
            <a:off x="804584" y="1329841"/>
            <a:ext cx="4565275" cy="4791703"/>
          </a:xfrm>
        </p:spPr>
        <p:txBody>
          <a:bodyPr vert="horz" lIns="91440" tIns="45720" rIns="91440" bIns="45720" rtlCol="0" anchor="t">
            <a:noAutofit/>
          </a:bodyPr>
          <a:lstStyle/>
          <a:p>
            <a:pPr marL="0" indent="0">
              <a:lnSpc>
                <a:spcPct val="100000"/>
              </a:lnSpc>
              <a:spcBef>
                <a:spcPts val="0"/>
              </a:spcBef>
              <a:buNone/>
            </a:pPr>
            <a:r>
              <a:rPr lang="en-US" sz="2400">
                <a:solidFill>
                  <a:srgbClr val="444444"/>
                </a:solidFill>
                <a:latin typeface="Calibri"/>
                <a:cs typeface="Calibri"/>
              </a:rPr>
              <a:t>Trauma-informed care is a strengths-based framework grounded in an understanding of and responsiveness to the impact of trauma. </a:t>
            </a:r>
          </a:p>
          <a:p>
            <a:pPr marL="0" indent="0">
              <a:lnSpc>
                <a:spcPct val="100000"/>
              </a:lnSpc>
              <a:spcBef>
                <a:spcPts val="0"/>
              </a:spcBef>
              <a:buNone/>
            </a:pPr>
            <a:endParaRPr lang="en-US" sz="1200">
              <a:solidFill>
                <a:srgbClr val="444444"/>
              </a:solidFill>
              <a:latin typeface="Calibri"/>
              <a:cs typeface="Calibri"/>
            </a:endParaRPr>
          </a:p>
          <a:p>
            <a:pPr marL="0" indent="0">
              <a:lnSpc>
                <a:spcPct val="100000"/>
              </a:lnSpc>
              <a:spcBef>
                <a:spcPts val="0"/>
              </a:spcBef>
              <a:buNone/>
            </a:pPr>
            <a:r>
              <a:rPr lang="en-US" sz="2400">
                <a:solidFill>
                  <a:srgbClr val="444444"/>
                </a:solidFill>
                <a:latin typeface="Calibri"/>
                <a:cs typeface="Calibri"/>
              </a:rPr>
              <a:t>It emphasizes physical, psychological, and emotional safety for providers and survivors and creates opportunities for survivors to rebuild a sense of control and empowerment.</a:t>
            </a:r>
          </a:p>
          <a:p>
            <a:pPr indent="0">
              <a:buNone/>
            </a:pPr>
            <a:br>
              <a:rPr lang="en-US"/>
            </a:br>
            <a:endParaRPr lang="en-US"/>
          </a:p>
          <a:p>
            <a:pPr marL="0" indent="0">
              <a:buNone/>
            </a:pPr>
            <a:endParaRPr lang="en-US" sz="2400">
              <a:solidFill>
                <a:srgbClr val="414042"/>
              </a:solidFill>
              <a:latin typeface="Calibri"/>
              <a:cs typeface="Arial"/>
            </a:endParaRPr>
          </a:p>
        </p:txBody>
      </p:sp>
      <p:sp>
        <p:nvSpPr>
          <p:cNvPr id="2" name="TextBox 1">
            <a:extLst>
              <a:ext uri="{FF2B5EF4-FFF2-40B4-BE49-F238E27FC236}">
                <a16:creationId xmlns:a16="http://schemas.microsoft.com/office/drawing/2014/main" id="{20C90C3F-D67D-4503-70C2-CA6894E69BC4}"/>
              </a:ext>
            </a:extLst>
          </p:cNvPr>
          <p:cNvSpPr txBox="1"/>
          <p:nvPr/>
        </p:nvSpPr>
        <p:spPr>
          <a:xfrm>
            <a:off x="5943600" y="1454342"/>
            <a:ext cx="5540796" cy="40841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600" b="1">
                <a:solidFill>
                  <a:srgbClr val="444444"/>
                </a:solidFill>
                <a:cs typeface="Calibri"/>
              </a:rPr>
              <a:t>Six Principles of Trauma-Informed Care</a:t>
            </a:r>
          </a:p>
          <a:p>
            <a:pPr marL="285750" indent="-285750">
              <a:lnSpc>
                <a:spcPct val="95000"/>
              </a:lnSpc>
              <a:spcBef>
                <a:spcPts val="1800"/>
              </a:spcBef>
              <a:buClr>
                <a:schemeClr val="accent2"/>
              </a:buClr>
              <a:buFont typeface="Wingdings" panose="05000000000000000000" pitchFamily="2" charset="2"/>
              <a:buChar char="Ø"/>
            </a:pPr>
            <a:r>
              <a:rPr lang="en-US" sz="2200">
                <a:solidFill>
                  <a:srgbClr val="202124"/>
                </a:solidFill>
                <a:cs typeface="Calibri"/>
              </a:rPr>
              <a:t>Safety</a:t>
            </a:r>
          </a:p>
          <a:p>
            <a:pPr marL="285750" indent="-285750">
              <a:lnSpc>
                <a:spcPct val="95000"/>
              </a:lnSpc>
              <a:spcBef>
                <a:spcPts val="1800"/>
              </a:spcBef>
              <a:buClr>
                <a:schemeClr val="accent2"/>
              </a:buClr>
              <a:buFont typeface="Wingdings" panose="05000000000000000000" pitchFamily="2" charset="2"/>
              <a:buChar char="Ø"/>
            </a:pPr>
            <a:r>
              <a:rPr lang="en-US" sz="2200">
                <a:solidFill>
                  <a:srgbClr val="202124"/>
                </a:solidFill>
                <a:cs typeface="Calibri"/>
              </a:rPr>
              <a:t>Trustworthiness and Transparency</a:t>
            </a:r>
          </a:p>
          <a:p>
            <a:pPr marL="285750" indent="-285750">
              <a:lnSpc>
                <a:spcPct val="95000"/>
              </a:lnSpc>
              <a:spcBef>
                <a:spcPts val="1800"/>
              </a:spcBef>
              <a:buClr>
                <a:schemeClr val="accent2"/>
              </a:buClr>
              <a:buFont typeface="Wingdings" panose="05000000000000000000" pitchFamily="2" charset="2"/>
              <a:buChar char="Ø"/>
            </a:pPr>
            <a:r>
              <a:rPr lang="en-US" sz="2200">
                <a:solidFill>
                  <a:srgbClr val="202124"/>
                </a:solidFill>
                <a:cs typeface="Calibri"/>
              </a:rPr>
              <a:t>Peer Support</a:t>
            </a:r>
          </a:p>
          <a:p>
            <a:pPr marL="285750" indent="-285750">
              <a:lnSpc>
                <a:spcPct val="95000"/>
              </a:lnSpc>
              <a:spcBef>
                <a:spcPts val="1800"/>
              </a:spcBef>
              <a:buClr>
                <a:schemeClr val="accent2"/>
              </a:buClr>
              <a:buFont typeface="Wingdings" panose="05000000000000000000" pitchFamily="2" charset="2"/>
              <a:buChar char="Ø"/>
            </a:pPr>
            <a:r>
              <a:rPr lang="en-US" sz="2200">
                <a:solidFill>
                  <a:srgbClr val="202124"/>
                </a:solidFill>
                <a:cs typeface="Calibri"/>
              </a:rPr>
              <a:t>Collaboration and Mutuality</a:t>
            </a:r>
          </a:p>
          <a:p>
            <a:pPr marL="285750" indent="-285750">
              <a:lnSpc>
                <a:spcPct val="95000"/>
              </a:lnSpc>
              <a:spcBef>
                <a:spcPts val="1800"/>
              </a:spcBef>
              <a:buClr>
                <a:schemeClr val="accent2"/>
              </a:buClr>
              <a:buFont typeface="Wingdings" panose="05000000000000000000" pitchFamily="2" charset="2"/>
              <a:buChar char="Ø"/>
            </a:pPr>
            <a:r>
              <a:rPr lang="en-US" sz="2200">
                <a:solidFill>
                  <a:srgbClr val="202124"/>
                </a:solidFill>
                <a:cs typeface="Calibri"/>
              </a:rPr>
              <a:t>Empowerment and Choice</a:t>
            </a:r>
          </a:p>
          <a:p>
            <a:pPr marL="285750" indent="-285750">
              <a:lnSpc>
                <a:spcPct val="95000"/>
              </a:lnSpc>
              <a:spcBef>
                <a:spcPts val="1800"/>
              </a:spcBef>
              <a:buClr>
                <a:schemeClr val="accent2"/>
              </a:buClr>
              <a:buFont typeface="Wingdings" panose="05000000000000000000" pitchFamily="2" charset="2"/>
              <a:buChar char="Ø"/>
            </a:pPr>
            <a:r>
              <a:rPr lang="en-US" sz="2200">
                <a:solidFill>
                  <a:srgbClr val="202124"/>
                </a:solidFill>
                <a:cs typeface="Calibri"/>
              </a:rPr>
              <a:t>Cultural, Historical, and Gender Issues</a:t>
            </a:r>
          </a:p>
          <a:p>
            <a:pPr algn="l"/>
            <a:endParaRPr lang="en-US">
              <a:cs typeface="Calibri"/>
            </a:endParaRPr>
          </a:p>
        </p:txBody>
      </p:sp>
      <p:sp>
        <p:nvSpPr>
          <p:cNvPr id="6" name="TextBox 5">
            <a:extLst>
              <a:ext uri="{FF2B5EF4-FFF2-40B4-BE49-F238E27FC236}">
                <a16:creationId xmlns:a16="http://schemas.microsoft.com/office/drawing/2014/main" id="{C5B6C4FA-6E27-22FB-2F62-4F5EECBF7608}"/>
              </a:ext>
            </a:extLst>
          </p:cNvPr>
          <p:cNvSpPr txBox="1"/>
          <p:nvPr/>
        </p:nvSpPr>
        <p:spPr>
          <a:xfrm>
            <a:off x="5101152" y="6341184"/>
            <a:ext cx="3270849" cy="3774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hlinkClick r:id="rId3"/>
              </a:rPr>
              <a:t>Source: SAMSHA</a:t>
            </a:r>
            <a:endParaRPr lang="en-US"/>
          </a:p>
        </p:txBody>
      </p:sp>
      <p:pic>
        <p:nvPicPr>
          <p:cNvPr id="8" name="Graphic 7" descr="Badge 6 with solid fill">
            <a:extLst>
              <a:ext uri="{FF2B5EF4-FFF2-40B4-BE49-F238E27FC236}">
                <a16:creationId xmlns:a16="http://schemas.microsoft.com/office/drawing/2014/main" id="{B95DD8AD-93DC-4347-E7FD-48EAAAFA784A}"/>
              </a:ext>
            </a:extLst>
          </p:cNvPr>
          <p:cNvPicPr>
            <a:picLocks noChangeAspect="1"/>
          </p:cNvPicPr>
          <p:nvPr/>
        </p:nvPicPr>
        <p:blipFill>
          <a:blip r:embed="rId4">
            <a:alphaModFix amt="12000"/>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1319463"/>
            <a:ext cx="4565274" cy="4565274"/>
          </a:xfrm>
          <a:prstGeom prst="rect">
            <a:avLst/>
          </a:prstGeom>
        </p:spPr>
      </p:pic>
    </p:spTree>
    <p:extLst>
      <p:ext uri="{BB962C8B-B14F-4D97-AF65-F5344CB8AC3E}">
        <p14:creationId xmlns:p14="http://schemas.microsoft.com/office/powerpoint/2010/main" val="4073743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12</a:t>
            </a:fld>
            <a:endParaRPr lang="en-US"/>
          </a:p>
        </p:txBody>
      </p:sp>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lstStyle/>
          <a:p>
            <a:r>
              <a:rPr lang="en-US">
                <a:cs typeface="Calibri"/>
              </a:rPr>
              <a:t>Interviewing</a:t>
            </a:r>
            <a:endParaRPr lang="en-US"/>
          </a:p>
        </p:txBody>
      </p:sp>
      <p:sp>
        <p:nvSpPr>
          <p:cNvPr id="4" name="Content Placeholder 3">
            <a:extLst>
              <a:ext uri="{FF2B5EF4-FFF2-40B4-BE49-F238E27FC236}">
                <a16:creationId xmlns:a16="http://schemas.microsoft.com/office/drawing/2014/main" id="{3756CA95-40E2-44E1-915A-103F00416835}"/>
              </a:ext>
            </a:extLst>
          </p:cNvPr>
          <p:cNvSpPr>
            <a:spLocks noGrp="1"/>
          </p:cNvSpPr>
          <p:nvPr>
            <p:ph sz="half" idx="1"/>
          </p:nvPr>
        </p:nvSpPr>
        <p:spPr>
          <a:xfrm>
            <a:off x="1189866" y="1133434"/>
            <a:ext cx="10115447" cy="5015820"/>
          </a:xfrm>
        </p:spPr>
        <p:txBody>
          <a:bodyPr vert="horz" lIns="91440" tIns="45720" rIns="91440" bIns="45720" rtlCol="0" anchor="t">
            <a:noAutofit/>
          </a:bodyPr>
          <a:lstStyle/>
          <a:p>
            <a:pPr>
              <a:lnSpc>
                <a:spcPct val="100000"/>
              </a:lnSpc>
            </a:pPr>
            <a:r>
              <a:rPr lang="en-US" b="1">
                <a:solidFill>
                  <a:srgbClr val="414042"/>
                </a:solidFill>
                <a:latin typeface="Calibri"/>
                <a:cs typeface="Arial"/>
              </a:rPr>
              <a:t>Why is interviewing a key aspect of case management? You can…</a:t>
            </a:r>
            <a:endParaRPr lang="en-US">
              <a:solidFill>
                <a:srgbClr val="414042"/>
              </a:solidFill>
              <a:latin typeface="Calibri"/>
              <a:cs typeface="Arial"/>
            </a:endParaRPr>
          </a:p>
          <a:p>
            <a:pPr marL="4349750" lvl="1" indent="-333375">
              <a:lnSpc>
                <a:spcPct val="100000"/>
              </a:lnSpc>
            </a:pPr>
            <a:r>
              <a:rPr lang="en-US" sz="2600">
                <a:solidFill>
                  <a:srgbClr val="414042"/>
                </a:solidFill>
                <a:latin typeface="Calibri"/>
                <a:cs typeface="Arial"/>
              </a:rPr>
              <a:t>Gather information</a:t>
            </a:r>
          </a:p>
          <a:p>
            <a:pPr marL="4349750" lvl="1" indent="-333375">
              <a:lnSpc>
                <a:spcPct val="100000"/>
              </a:lnSpc>
              <a:buClr>
                <a:srgbClr val="005A7C"/>
              </a:buClr>
            </a:pPr>
            <a:r>
              <a:rPr lang="en-US" sz="2600">
                <a:solidFill>
                  <a:srgbClr val="414042"/>
                </a:solidFill>
                <a:latin typeface="Calibri"/>
                <a:cs typeface="Arial"/>
              </a:rPr>
              <a:t>Build rapport</a:t>
            </a:r>
          </a:p>
          <a:p>
            <a:pPr marL="4349750" lvl="1" indent="-333375">
              <a:lnSpc>
                <a:spcPct val="100000"/>
              </a:lnSpc>
              <a:buClr>
                <a:srgbClr val="005A7C"/>
              </a:buClr>
            </a:pPr>
            <a:r>
              <a:rPr lang="en-US" sz="2600">
                <a:solidFill>
                  <a:srgbClr val="414042"/>
                </a:solidFill>
                <a:latin typeface="Calibri"/>
                <a:cs typeface="Arial"/>
              </a:rPr>
              <a:t>Assess needs</a:t>
            </a:r>
          </a:p>
          <a:p>
            <a:pPr marL="4349750" lvl="1" indent="-333375">
              <a:lnSpc>
                <a:spcPct val="100000"/>
              </a:lnSpc>
              <a:buClr>
                <a:srgbClr val="005A7C"/>
              </a:buClr>
            </a:pPr>
            <a:r>
              <a:rPr lang="en-US" sz="2600">
                <a:solidFill>
                  <a:srgbClr val="414042"/>
                </a:solidFill>
                <a:latin typeface="Calibri"/>
                <a:cs typeface="Arial"/>
              </a:rPr>
              <a:t>Identify resources</a:t>
            </a:r>
          </a:p>
          <a:p>
            <a:pPr marL="4349750" lvl="1" indent="-333375">
              <a:lnSpc>
                <a:spcPct val="100000"/>
              </a:lnSpc>
              <a:buClr>
                <a:srgbClr val="005A7C"/>
              </a:buClr>
            </a:pPr>
            <a:r>
              <a:rPr lang="en-US" sz="2600">
                <a:solidFill>
                  <a:srgbClr val="414042"/>
                </a:solidFill>
                <a:latin typeface="Calibri"/>
                <a:cs typeface="Arial"/>
              </a:rPr>
              <a:t>Develop a plan</a:t>
            </a:r>
          </a:p>
          <a:p>
            <a:pPr marL="4349750" lvl="1" indent="-333375">
              <a:lnSpc>
                <a:spcPct val="100000"/>
              </a:lnSpc>
              <a:buClr>
                <a:srgbClr val="005A7C"/>
              </a:buClr>
            </a:pPr>
            <a:r>
              <a:rPr lang="en-US" sz="2600">
                <a:solidFill>
                  <a:srgbClr val="414042"/>
                </a:solidFill>
                <a:latin typeface="Calibri"/>
                <a:cs typeface="Arial"/>
              </a:rPr>
              <a:t>Monitor progress</a:t>
            </a:r>
          </a:p>
          <a:p>
            <a:pPr marL="457200" lvl="1" indent="0">
              <a:buClr>
                <a:srgbClr val="005A7C"/>
              </a:buClr>
              <a:buNone/>
            </a:pPr>
            <a:endParaRPr lang="en-US" sz="1200">
              <a:solidFill>
                <a:srgbClr val="414042"/>
              </a:solidFill>
              <a:latin typeface="Calibri"/>
              <a:cs typeface="Arial"/>
            </a:endParaRPr>
          </a:p>
          <a:p>
            <a:pPr marL="0" lvl="1" indent="0">
              <a:lnSpc>
                <a:spcPct val="100000"/>
              </a:lnSpc>
              <a:spcBef>
                <a:spcPts val="0"/>
              </a:spcBef>
              <a:buNone/>
            </a:pPr>
            <a:r>
              <a:rPr lang="en-US" sz="2600">
                <a:solidFill>
                  <a:srgbClr val="414042"/>
                </a:solidFill>
                <a:latin typeface="Calibri"/>
                <a:cs typeface="Arial"/>
              </a:rPr>
              <a:t>Interviewing facilitates effective communication, assessment, planning, and monitoring of needs, </a:t>
            </a:r>
            <a:r>
              <a:rPr lang="en-US" sz="2600" b="1">
                <a:solidFill>
                  <a:srgbClr val="414042"/>
                </a:solidFill>
                <a:latin typeface="Calibri"/>
                <a:cs typeface="Arial"/>
              </a:rPr>
              <a:t>leading to better outcomes and support for young people. </a:t>
            </a:r>
          </a:p>
          <a:p>
            <a:pPr marL="0" indent="0">
              <a:buClr>
                <a:srgbClr val="7A232F"/>
              </a:buClr>
              <a:buNone/>
            </a:pPr>
            <a:endParaRPr lang="en-US" sz="2000">
              <a:solidFill>
                <a:srgbClr val="414042"/>
              </a:solidFill>
              <a:latin typeface="Calibri"/>
              <a:cs typeface="Arial"/>
            </a:endParaRPr>
          </a:p>
        </p:txBody>
      </p:sp>
      <p:pic>
        <p:nvPicPr>
          <p:cNvPr id="6" name="Graphic 5" descr="Boardroom with solid fill">
            <a:extLst>
              <a:ext uri="{FF2B5EF4-FFF2-40B4-BE49-F238E27FC236}">
                <a16:creationId xmlns:a16="http://schemas.microsoft.com/office/drawing/2014/main" id="{E8DACE06-27F5-636A-5AFA-849FC1A4A3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84222" y="1752598"/>
            <a:ext cx="2701636" cy="2687782"/>
          </a:xfrm>
          <a:prstGeom prst="rect">
            <a:avLst/>
          </a:prstGeom>
        </p:spPr>
      </p:pic>
    </p:spTree>
    <p:extLst>
      <p:ext uri="{BB962C8B-B14F-4D97-AF65-F5344CB8AC3E}">
        <p14:creationId xmlns:p14="http://schemas.microsoft.com/office/powerpoint/2010/main" val="3095795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13</a:t>
            </a:fld>
            <a:endParaRPr lang="en-US"/>
          </a:p>
        </p:txBody>
      </p:sp>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lstStyle/>
          <a:p>
            <a:r>
              <a:rPr lang="en-US">
                <a:cs typeface="Calibri"/>
              </a:rPr>
              <a:t>Motivational Interviewing (MI)</a:t>
            </a:r>
            <a:endParaRPr lang="en-US"/>
          </a:p>
        </p:txBody>
      </p:sp>
      <p:sp>
        <p:nvSpPr>
          <p:cNvPr id="4" name="Content Placeholder 3">
            <a:extLst>
              <a:ext uri="{FF2B5EF4-FFF2-40B4-BE49-F238E27FC236}">
                <a16:creationId xmlns:a16="http://schemas.microsoft.com/office/drawing/2014/main" id="{3756CA95-40E2-44E1-915A-103F00416835}"/>
              </a:ext>
            </a:extLst>
          </p:cNvPr>
          <p:cNvSpPr>
            <a:spLocks noGrp="1"/>
          </p:cNvSpPr>
          <p:nvPr>
            <p:ph sz="half" idx="1"/>
          </p:nvPr>
        </p:nvSpPr>
        <p:spPr>
          <a:xfrm>
            <a:off x="4786165" y="1057409"/>
            <a:ext cx="7101035" cy="4353688"/>
          </a:xfrm>
        </p:spPr>
        <p:txBody>
          <a:bodyPr vert="horz" lIns="91440" tIns="45720" rIns="91440" bIns="45720" rtlCol="0" anchor="t">
            <a:noAutofit/>
          </a:bodyPr>
          <a:lstStyle/>
          <a:p>
            <a:r>
              <a:rPr lang="en-US" sz="3200">
                <a:solidFill>
                  <a:srgbClr val="414042"/>
                </a:solidFill>
                <a:latin typeface="Calibri"/>
                <a:cs typeface="Arial"/>
              </a:rPr>
              <a:t>An interviewing style designed to help individuals resolve ambivalence and increase motivation to change</a:t>
            </a:r>
            <a:endParaRPr lang="en-US" sz="3200">
              <a:solidFill>
                <a:srgbClr val="242021"/>
              </a:solidFill>
              <a:latin typeface="Calibri"/>
              <a:cs typeface="Calibri"/>
            </a:endParaRPr>
          </a:p>
          <a:p>
            <a:r>
              <a:rPr lang="en-US" sz="3200">
                <a:solidFill>
                  <a:srgbClr val="414042"/>
                </a:solidFill>
                <a:latin typeface="Calibri"/>
                <a:cs typeface="Arial"/>
              </a:rPr>
              <a:t>MI encourages participants to collaborate with the case manager to: </a:t>
            </a:r>
          </a:p>
          <a:p>
            <a:pPr marL="914400" indent="-457200">
              <a:buFont typeface="+mj-lt"/>
              <a:buAutoNum type="arabicPeriod"/>
            </a:pPr>
            <a:r>
              <a:rPr lang="en-US" sz="3200">
                <a:solidFill>
                  <a:srgbClr val="414042"/>
                </a:solidFill>
                <a:latin typeface="Calibri"/>
                <a:cs typeface="Arial"/>
              </a:rPr>
              <a:t>Identify their personal goals </a:t>
            </a:r>
            <a:br>
              <a:rPr lang="en-US" sz="3200">
                <a:solidFill>
                  <a:srgbClr val="414042"/>
                </a:solidFill>
                <a:latin typeface="Calibri"/>
                <a:cs typeface="Arial"/>
              </a:rPr>
            </a:br>
            <a:r>
              <a:rPr lang="en-US" sz="3200">
                <a:solidFill>
                  <a:srgbClr val="414042"/>
                </a:solidFill>
                <a:latin typeface="Calibri"/>
                <a:cs typeface="Arial"/>
              </a:rPr>
              <a:t>and values</a:t>
            </a:r>
          </a:p>
          <a:p>
            <a:pPr marL="914400" indent="-457200">
              <a:buFont typeface="+mj-lt"/>
              <a:buAutoNum type="arabicPeriod"/>
            </a:pPr>
            <a:r>
              <a:rPr lang="en-US" sz="3200">
                <a:solidFill>
                  <a:srgbClr val="414042"/>
                </a:solidFill>
                <a:latin typeface="Calibri"/>
                <a:cs typeface="Arial"/>
              </a:rPr>
              <a:t>Develop a plan for change that aligns with those goals and values</a:t>
            </a:r>
          </a:p>
        </p:txBody>
      </p:sp>
      <p:sp>
        <p:nvSpPr>
          <p:cNvPr id="2" name="TextBox 1">
            <a:extLst>
              <a:ext uri="{FF2B5EF4-FFF2-40B4-BE49-F238E27FC236}">
                <a16:creationId xmlns:a16="http://schemas.microsoft.com/office/drawing/2014/main" id="{3F7C3C73-773B-DAFE-6E2F-DF7651C0F28C}"/>
              </a:ext>
            </a:extLst>
          </p:cNvPr>
          <p:cNvSpPr txBox="1"/>
          <p:nvPr/>
        </p:nvSpPr>
        <p:spPr>
          <a:xfrm>
            <a:off x="3782292" y="6305489"/>
            <a:ext cx="6096000" cy="369332"/>
          </a:xfrm>
          <a:prstGeom prst="rect">
            <a:avLst/>
          </a:prstGeom>
          <a:noFill/>
        </p:spPr>
        <p:txBody>
          <a:bodyPr wrap="square" rtlCol="0">
            <a:spAutoFit/>
          </a:bodyPr>
          <a:lstStyle/>
          <a:p>
            <a:r>
              <a:rPr lang="en-US" sz="1800">
                <a:solidFill>
                  <a:srgbClr val="414042"/>
                </a:solidFill>
                <a:latin typeface="Calibri"/>
                <a:cs typeface="Arial"/>
              </a:rPr>
              <a:t> </a:t>
            </a:r>
            <a:r>
              <a:rPr lang="en-US" sz="1800" b="1"/>
              <a:t>Source</a:t>
            </a:r>
            <a:r>
              <a:rPr lang="en-US" sz="1800"/>
              <a:t>: </a:t>
            </a:r>
            <a:r>
              <a:rPr lang="en-US" sz="1800">
                <a:hlinkClick r:id="rId3"/>
              </a:rPr>
              <a:t>CARE, How to Increase Motivation</a:t>
            </a:r>
            <a:endParaRPr lang="en-US" sz="1600">
              <a:cs typeface="Calibri" panose="020F0502020204030204"/>
            </a:endParaRPr>
          </a:p>
        </p:txBody>
      </p:sp>
      <p:pic>
        <p:nvPicPr>
          <p:cNvPr id="9" name="Picture 8" descr="People talking on couch">
            <a:extLst>
              <a:ext uri="{FF2B5EF4-FFF2-40B4-BE49-F238E27FC236}">
                <a16:creationId xmlns:a16="http://schemas.microsoft.com/office/drawing/2014/main" id="{DD7D7950-22C1-EA9D-E5A4-BD925FED4857}"/>
              </a:ext>
            </a:extLst>
          </p:cNvPr>
          <p:cNvPicPr>
            <a:picLocks noChangeAspect="1"/>
          </p:cNvPicPr>
          <p:nvPr/>
        </p:nvPicPr>
        <p:blipFill rotWithShape="1">
          <a:blip r:embed="rId4">
            <a:extLst>
              <a:ext uri="{28A0092B-C50C-407E-A947-70E740481C1C}">
                <a14:useLocalDpi xmlns:a14="http://schemas.microsoft.com/office/drawing/2010/main" val="0"/>
              </a:ext>
            </a:extLst>
          </a:blip>
          <a:srcRect l="30519" t="31330" r="15774"/>
          <a:stretch/>
        </p:blipFill>
        <p:spPr>
          <a:xfrm>
            <a:off x="805866" y="1919409"/>
            <a:ext cx="3491559" cy="3019182"/>
          </a:xfrm>
          <a:prstGeom prst="rect">
            <a:avLst/>
          </a:prstGeom>
          <a:ln>
            <a:solidFill>
              <a:schemeClr val="accent2"/>
            </a:solidFill>
          </a:ln>
        </p:spPr>
      </p:pic>
    </p:spTree>
    <p:extLst>
      <p:ext uri="{BB962C8B-B14F-4D97-AF65-F5344CB8AC3E}">
        <p14:creationId xmlns:p14="http://schemas.microsoft.com/office/powerpoint/2010/main" val="4248685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14</a:t>
            </a:fld>
            <a:endParaRPr lang="en-US"/>
          </a:p>
        </p:txBody>
      </p:sp>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lstStyle/>
          <a:p>
            <a:r>
              <a:rPr lang="en-US">
                <a:cs typeface="Calibri"/>
              </a:rPr>
              <a:t>Motivational Interviewing</a:t>
            </a:r>
            <a:endParaRPr lang="en-US"/>
          </a:p>
        </p:txBody>
      </p:sp>
      <p:sp>
        <p:nvSpPr>
          <p:cNvPr id="4" name="Content Placeholder 3">
            <a:extLst>
              <a:ext uri="{FF2B5EF4-FFF2-40B4-BE49-F238E27FC236}">
                <a16:creationId xmlns:a16="http://schemas.microsoft.com/office/drawing/2014/main" id="{3756CA95-40E2-44E1-915A-103F00416835}"/>
              </a:ext>
            </a:extLst>
          </p:cNvPr>
          <p:cNvSpPr>
            <a:spLocks noGrp="1"/>
          </p:cNvSpPr>
          <p:nvPr>
            <p:ph sz="half" idx="1"/>
          </p:nvPr>
        </p:nvSpPr>
        <p:spPr>
          <a:xfrm>
            <a:off x="838200" y="1161144"/>
            <a:ext cx="5385800" cy="5015820"/>
          </a:xfrm>
        </p:spPr>
        <p:txBody>
          <a:bodyPr vert="horz" lIns="91440" tIns="45720" rIns="91440" bIns="45720" rtlCol="0" anchor="t">
            <a:noAutofit/>
          </a:bodyPr>
          <a:lstStyle/>
          <a:p>
            <a:pPr>
              <a:lnSpc>
                <a:spcPct val="100000"/>
              </a:lnSpc>
              <a:spcBef>
                <a:spcPts val="1200"/>
              </a:spcBef>
            </a:pPr>
            <a:r>
              <a:rPr lang="en-US" sz="3200" b="1">
                <a:cs typeface="Calibri"/>
              </a:rPr>
              <a:t> Core Principles</a:t>
            </a:r>
          </a:p>
          <a:p>
            <a:pPr lvl="1">
              <a:lnSpc>
                <a:spcPct val="100000"/>
              </a:lnSpc>
              <a:spcBef>
                <a:spcPts val="1200"/>
              </a:spcBef>
            </a:pPr>
            <a:r>
              <a:rPr lang="en-US" sz="3200">
                <a:solidFill>
                  <a:srgbClr val="414042"/>
                </a:solidFill>
                <a:cs typeface="Arial"/>
              </a:rPr>
              <a:t>Express empathy.</a:t>
            </a:r>
          </a:p>
          <a:p>
            <a:pPr lvl="1">
              <a:lnSpc>
                <a:spcPct val="100000"/>
              </a:lnSpc>
              <a:spcBef>
                <a:spcPts val="1200"/>
              </a:spcBef>
            </a:pPr>
            <a:r>
              <a:rPr lang="en-US" sz="3200">
                <a:solidFill>
                  <a:srgbClr val="414042"/>
                </a:solidFill>
                <a:cs typeface="Arial"/>
              </a:rPr>
              <a:t>Develop discrepancy.</a:t>
            </a:r>
          </a:p>
          <a:p>
            <a:pPr lvl="1">
              <a:lnSpc>
                <a:spcPct val="100000"/>
              </a:lnSpc>
              <a:spcBef>
                <a:spcPts val="1200"/>
              </a:spcBef>
            </a:pPr>
            <a:r>
              <a:rPr lang="en-US" sz="3200">
                <a:solidFill>
                  <a:srgbClr val="414042"/>
                </a:solidFill>
                <a:cs typeface="Arial"/>
              </a:rPr>
              <a:t>Roll with resistance.</a:t>
            </a:r>
          </a:p>
          <a:p>
            <a:pPr lvl="1">
              <a:lnSpc>
                <a:spcPct val="100000"/>
              </a:lnSpc>
              <a:spcBef>
                <a:spcPts val="1200"/>
              </a:spcBef>
            </a:pPr>
            <a:r>
              <a:rPr lang="en-US" sz="3200">
                <a:solidFill>
                  <a:srgbClr val="414042"/>
                </a:solidFill>
                <a:cs typeface="Arial"/>
              </a:rPr>
              <a:t>Support self-efficacy.</a:t>
            </a:r>
          </a:p>
        </p:txBody>
      </p:sp>
      <p:sp>
        <p:nvSpPr>
          <p:cNvPr id="6" name="Content Placeholder 5">
            <a:extLst>
              <a:ext uri="{FF2B5EF4-FFF2-40B4-BE49-F238E27FC236}">
                <a16:creationId xmlns:a16="http://schemas.microsoft.com/office/drawing/2014/main" id="{600F390C-A08E-48D9-9844-DA96A77EF841}"/>
              </a:ext>
            </a:extLst>
          </p:cNvPr>
          <p:cNvSpPr>
            <a:spLocks noGrp="1"/>
          </p:cNvSpPr>
          <p:nvPr>
            <p:ph sz="half" idx="2"/>
          </p:nvPr>
        </p:nvSpPr>
        <p:spPr>
          <a:xfrm>
            <a:off x="5878286" y="1161144"/>
            <a:ext cx="6159314" cy="5015820"/>
          </a:xfrm>
        </p:spPr>
        <p:txBody>
          <a:bodyPr vert="horz" lIns="91440" tIns="45720" rIns="91440" bIns="45720" rtlCol="0" anchor="t">
            <a:noAutofit/>
          </a:bodyPr>
          <a:lstStyle/>
          <a:p>
            <a:pPr>
              <a:lnSpc>
                <a:spcPct val="100000"/>
              </a:lnSpc>
              <a:spcBef>
                <a:spcPts val="1200"/>
              </a:spcBef>
            </a:pPr>
            <a:r>
              <a:rPr lang="en-US" sz="3200" b="1">
                <a:cs typeface="Calibri"/>
              </a:rPr>
              <a:t> Strategies</a:t>
            </a:r>
          </a:p>
          <a:p>
            <a:pPr lvl="1">
              <a:lnSpc>
                <a:spcPct val="100000"/>
              </a:lnSpc>
              <a:spcBef>
                <a:spcPts val="1200"/>
              </a:spcBef>
            </a:pPr>
            <a:r>
              <a:rPr lang="en-US" sz="3200">
                <a:solidFill>
                  <a:srgbClr val="414042"/>
                </a:solidFill>
                <a:cs typeface="Arial"/>
              </a:rPr>
              <a:t>Ask open-ended questions.</a:t>
            </a:r>
            <a:endParaRPr lang="en-US" sz="3200">
              <a:solidFill>
                <a:srgbClr val="3A4040"/>
              </a:solidFill>
              <a:cs typeface="Calibri"/>
            </a:endParaRPr>
          </a:p>
          <a:p>
            <a:pPr lvl="1">
              <a:lnSpc>
                <a:spcPct val="100000"/>
              </a:lnSpc>
              <a:spcBef>
                <a:spcPts val="1200"/>
              </a:spcBef>
            </a:pPr>
            <a:r>
              <a:rPr lang="en-US" sz="3200">
                <a:solidFill>
                  <a:srgbClr val="414042"/>
                </a:solidFill>
                <a:cs typeface="Arial"/>
              </a:rPr>
              <a:t>Affirmation.</a:t>
            </a:r>
            <a:endParaRPr lang="en-US" sz="3200">
              <a:solidFill>
                <a:srgbClr val="3A4040"/>
              </a:solidFill>
              <a:cs typeface="Calibri"/>
            </a:endParaRPr>
          </a:p>
          <a:p>
            <a:pPr lvl="1">
              <a:lnSpc>
                <a:spcPct val="100000"/>
              </a:lnSpc>
              <a:spcBef>
                <a:spcPts val="1200"/>
              </a:spcBef>
            </a:pPr>
            <a:r>
              <a:rPr lang="en-US" sz="3200">
                <a:solidFill>
                  <a:srgbClr val="414042"/>
                </a:solidFill>
                <a:cs typeface="Arial"/>
              </a:rPr>
              <a:t>Reflection.</a:t>
            </a:r>
            <a:endParaRPr lang="en-US" sz="3200">
              <a:solidFill>
                <a:srgbClr val="3A4040"/>
              </a:solidFill>
              <a:cs typeface="Calibri"/>
            </a:endParaRPr>
          </a:p>
          <a:p>
            <a:pPr lvl="1">
              <a:lnSpc>
                <a:spcPct val="100000"/>
              </a:lnSpc>
              <a:spcBef>
                <a:spcPts val="1200"/>
              </a:spcBef>
            </a:pPr>
            <a:r>
              <a:rPr lang="en-US" sz="3200">
                <a:solidFill>
                  <a:srgbClr val="414042"/>
                </a:solidFill>
                <a:cs typeface="Arial"/>
              </a:rPr>
              <a:t>Summarize.</a:t>
            </a:r>
            <a:endParaRPr lang="en-US" sz="3200">
              <a:solidFill>
                <a:srgbClr val="3A4040"/>
              </a:solidFill>
              <a:cs typeface="Calibri"/>
            </a:endParaRPr>
          </a:p>
          <a:p>
            <a:pPr lvl="1">
              <a:lnSpc>
                <a:spcPct val="100000"/>
              </a:lnSpc>
              <a:spcBef>
                <a:spcPts val="1200"/>
              </a:spcBef>
            </a:pPr>
            <a:r>
              <a:rPr lang="en-US" sz="3200">
                <a:solidFill>
                  <a:srgbClr val="414042"/>
                </a:solidFill>
                <a:cs typeface="Arial"/>
              </a:rPr>
              <a:t>Plan.</a:t>
            </a:r>
            <a:endParaRPr lang="en-US" sz="3200">
              <a:solidFill>
                <a:srgbClr val="242021"/>
              </a:solidFill>
              <a:cs typeface="Calibri" panose="020F0502020204030204"/>
            </a:endParaRPr>
          </a:p>
          <a:p>
            <a:pPr lvl="1">
              <a:lnSpc>
                <a:spcPct val="100000"/>
              </a:lnSpc>
              <a:spcBef>
                <a:spcPts val="1200"/>
              </a:spcBef>
            </a:pPr>
            <a:r>
              <a:rPr lang="en-US" sz="3200">
                <a:solidFill>
                  <a:srgbClr val="414042"/>
                </a:solidFill>
                <a:cs typeface="Arial"/>
              </a:rPr>
              <a:t>Use change-oriented </a:t>
            </a:r>
            <a:br>
              <a:rPr lang="en-US" sz="3200">
                <a:solidFill>
                  <a:srgbClr val="414042"/>
                </a:solidFill>
                <a:cs typeface="Arial"/>
              </a:rPr>
            </a:br>
            <a:r>
              <a:rPr lang="en-US" sz="3200">
                <a:solidFill>
                  <a:srgbClr val="414042"/>
                </a:solidFill>
                <a:cs typeface="Arial"/>
              </a:rPr>
              <a:t>language.</a:t>
            </a:r>
            <a:endParaRPr lang="en-US" sz="3200">
              <a:solidFill>
                <a:srgbClr val="242021"/>
              </a:solidFill>
              <a:cs typeface="Calibri" panose="020F0502020204030204"/>
            </a:endParaRPr>
          </a:p>
        </p:txBody>
      </p:sp>
    </p:spTree>
    <p:extLst>
      <p:ext uri="{BB962C8B-B14F-4D97-AF65-F5344CB8AC3E}">
        <p14:creationId xmlns:p14="http://schemas.microsoft.com/office/powerpoint/2010/main" val="2885176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15</a:t>
            </a:fld>
            <a:endParaRPr lang="en-US"/>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lstStyle/>
          <a:p>
            <a:r>
              <a:rPr lang="en-US">
                <a:cs typeface="Calibri"/>
              </a:rPr>
              <a:t>Motivational Interviewing: Wheel of Change</a:t>
            </a:r>
            <a:endParaRPr lang="en-US"/>
          </a:p>
        </p:txBody>
      </p:sp>
      <p:pic>
        <p:nvPicPr>
          <p:cNvPr id="2" name="Content Placeholder 1" descr="A diagram of the Wheel of Change process in Motivational Interviewing">
            <a:extLst>
              <a:ext uri="{FF2B5EF4-FFF2-40B4-BE49-F238E27FC236}">
                <a16:creationId xmlns:a16="http://schemas.microsoft.com/office/drawing/2014/main" id="{4BF66557-2FC3-4865-A8EF-247B517659B0}"/>
              </a:ext>
            </a:extLst>
          </p:cNvPr>
          <p:cNvPicPr>
            <a:picLocks noGrp="1" noChangeAspect="1"/>
          </p:cNvPicPr>
          <p:nvPr>
            <p:ph sz="half" idx="2"/>
          </p:nvPr>
        </p:nvPicPr>
        <p:blipFill>
          <a:blip r:embed="rId3"/>
          <a:stretch>
            <a:fillRect/>
          </a:stretch>
        </p:blipFill>
        <p:spPr>
          <a:xfrm>
            <a:off x="627989" y="1030361"/>
            <a:ext cx="5661975" cy="5325989"/>
          </a:xfrm>
        </p:spPr>
      </p:pic>
      <p:sp>
        <p:nvSpPr>
          <p:cNvPr id="8" name="Content Placeholder 7">
            <a:extLst>
              <a:ext uri="{FF2B5EF4-FFF2-40B4-BE49-F238E27FC236}">
                <a16:creationId xmlns:a16="http://schemas.microsoft.com/office/drawing/2014/main" id="{98B54F96-2085-4B1A-9B67-FEEDC23EF0B1}"/>
              </a:ext>
            </a:extLst>
          </p:cNvPr>
          <p:cNvSpPr>
            <a:spLocks noGrp="1"/>
          </p:cNvSpPr>
          <p:nvPr>
            <p:ph sz="quarter" idx="4"/>
          </p:nvPr>
        </p:nvSpPr>
        <p:spPr>
          <a:xfrm>
            <a:off x="7080828" y="1900724"/>
            <a:ext cx="5212080" cy="4199785"/>
          </a:xfrm>
        </p:spPr>
        <p:txBody>
          <a:bodyPr vert="horz" lIns="91440" tIns="45720" rIns="91440" bIns="45720" rtlCol="0" anchor="t">
            <a:noAutofit/>
          </a:bodyPr>
          <a:lstStyle/>
          <a:p>
            <a:r>
              <a:rPr lang="en-US" sz="3200">
                <a:cs typeface="Calibri"/>
              </a:rPr>
              <a:t>Pre-contemplation</a:t>
            </a:r>
          </a:p>
          <a:p>
            <a:r>
              <a:rPr lang="en-US" sz="3200">
                <a:cs typeface="Calibri"/>
              </a:rPr>
              <a:t>Contemplation</a:t>
            </a:r>
          </a:p>
          <a:p>
            <a:r>
              <a:rPr lang="en-US" sz="3200">
                <a:cs typeface="Calibri"/>
              </a:rPr>
              <a:t>Preparation</a:t>
            </a:r>
          </a:p>
          <a:p>
            <a:r>
              <a:rPr lang="en-US" sz="3200">
                <a:cs typeface="Calibri"/>
              </a:rPr>
              <a:t>Action</a:t>
            </a:r>
          </a:p>
          <a:p>
            <a:r>
              <a:rPr lang="en-US" sz="3200">
                <a:cs typeface="Calibri"/>
              </a:rPr>
              <a:t>Maintenance</a:t>
            </a:r>
          </a:p>
        </p:txBody>
      </p:sp>
      <p:sp>
        <p:nvSpPr>
          <p:cNvPr id="5" name="TextBox 4">
            <a:extLst>
              <a:ext uri="{FF2B5EF4-FFF2-40B4-BE49-F238E27FC236}">
                <a16:creationId xmlns:a16="http://schemas.microsoft.com/office/drawing/2014/main" id="{40E93928-6220-A875-AE63-73BEAA415A13}"/>
              </a:ext>
            </a:extLst>
          </p:cNvPr>
          <p:cNvSpPr txBox="1"/>
          <p:nvPr/>
        </p:nvSpPr>
        <p:spPr>
          <a:xfrm>
            <a:off x="4489460" y="6100509"/>
            <a:ext cx="465454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Source: </a:t>
            </a:r>
            <a:r>
              <a:rPr lang="en-US" sz="1200">
                <a:solidFill>
                  <a:srgbClr val="000000"/>
                </a:solidFill>
                <a:ea typeface="Calibri"/>
                <a:cs typeface="Calibri"/>
                <a:hlinkClick r:id="rId4"/>
              </a:rPr>
              <a:t>Payton, Joanne &amp; Robinson, Amanda. (2015). Motivating Respect: A Welsh intervention into youth-perpetrated domestic abuse.</a:t>
            </a:r>
            <a:endParaRPr lang="en-US"/>
          </a:p>
        </p:txBody>
      </p:sp>
    </p:spTree>
    <p:extLst>
      <p:ext uri="{BB962C8B-B14F-4D97-AF65-F5344CB8AC3E}">
        <p14:creationId xmlns:p14="http://schemas.microsoft.com/office/powerpoint/2010/main" val="2848932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16</a:t>
            </a:fld>
            <a:endParaRPr lang="en-US"/>
          </a:p>
        </p:txBody>
      </p:sp>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lstStyle/>
          <a:p>
            <a:r>
              <a:rPr lang="en-US">
                <a:cs typeface="Calibri"/>
              </a:rPr>
              <a:t>Motivational Interviewing</a:t>
            </a:r>
            <a:endParaRPr lang="en-US"/>
          </a:p>
        </p:txBody>
      </p:sp>
      <p:graphicFrame>
        <p:nvGraphicFramePr>
          <p:cNvPr id="7" name="Table 6">
            <a:extLst>
              <a:ext uri="{FF2B5EF4-FFF2-40B4-BE49-F238E27FC236}">
                <a16:creationId xmlns:a16="http://schemas.microsoft.com/office/drawing/2014/main" id="{0924E237-CAE9-FB28-DF08-9ACDEF5DAB9B}"/>
              </a:ext>
            </a:extLst>
          </p:cNvPr>
          <p:cNvGraphicFramePr>
            <a:graphicFrameLocks noGrp="1"/>
          </p:cNvGraphicFramePr>
          <p:nvPr>
            <p:extLst>
              <p:ext uri="{D42A27DB-BD31-4B8C-83A1-F6EECF244321}">
                <p14:modId xmlns:p14="http://schemas.microsoft.com/office/powerpoint/2010/main" val="2149622137"/>
              </p:ext>
            </p:extLst>
          </p:nvPr>
        </p:nvGraphicFramePr>
        <p:xfrm>
          <a:off x="401782" y="1150917"/>
          <a:ext cx="11485418" cy="4643268"/>
        </p:xfrm>
        <a:graphic>
          <a:graphicData uri="http://schemas.openxmlformats.org/drawingml/2006/table">
            <a:tbl>
              <a:tblPr firstRow="1" bandRow="1">
                <a:tableStyleId>{5C22544A-7EE6-4342-B048-85BDC9FD1C3A}</a:tableStyleId>
              </a:tblPr>
              <a:tblGrid>
                <a:gridCol w="2244436">
                  <a:extLst>
                    <a:ext uri="{9D8B030D-6E8A-4147-A177-3AD203B41FA5}">
                      <a16:colId xmlns:a16="http://schemas.microsoft.com/office/drawing/2014/main" val="1865182451"/>
                    </a:ext>
                  </a:extLst>
                </a:gridCol>
                <a:gridCol w="2953642">
                  <a:extLst>
                    <a:ext uri="{9D8B030D-6E8A-4147-A177-3AD203B41FA5}">
                      <a16:colId xmlns:a16="http://schemas.microsoft.com/office/drawing/2014/main" val="340754721"/>
                    </a:ext>
                  </a:extLst>
                </a:gridCol>
                <a:gridCol w="6287340">
                  <a:extLst>
                    <a:ext uri="{9D8B030D-6E8A-4147-A177-3AD203B41FA5}">
                      <a16:colId xmlns:a16="http://schemas.microsoft.com/office/drawing/2014/main" val="1744014585"/>
                    </a:ext>
                  </a:extLst>
                </a:gridCol>
              </a:tblGrid>
              <a:tr h="675714">
                <a:tc>
                  <a:txBody>
                    <a:bodyPr/>
                    <a:lstStyle/>
                    <a:p>
                      <a:pPr algn="ctr"/>
                      <a:r>
                        <a:rPr lang="en-US" sz="2200"/>
                        <a:t>Stage</a:t>
                      </a:r>
                    </a:p>
                  </a:txBody>
                  <a:tcPr anchor="ctr">
                    <a:solidFill>
                      <a:schemeClr val="accent2"/>
                    </a:solidFill>
                  </a:tcPr>
                </a:tc>
                <a:tc>
                  <a:txBody>
                    <a:bodyPr/>
                    <a:lstStyle/>
                    <a:p>
                      <a:pPr algn="ctr"/>
                      <a:r>
                        <a:rPr lang="en-US" sz="2200"/>
                        <a:t>Description</a:t>
                      </a:r>
                    </a:p>
                  </a:txBody>
                  <a:tcPr anchor="ctr">
                    <a:solidFill>
                      <a:schemeClr val="accent2"/>
                    </a:solidFill>
                  </a:tcPr>
                </a:tc>
                <a:tc>
                  <a:txBody>
                    <a:bodyPr/>
                    <a:lstStyle/>
                    <a:p>
                      <a:pPr algn="ctr"/>
                      <a:r>
                        <a:rPr lang="en-US" sz="2200"/>
                        <a:t>Response</a:t>
                      </a:r>
                    </a:p>
                  </a:txBody>
                  <a:tcPr anchor="ctr">
                    <a:solidFill>
                      <a:schemeClr val="accent2"/>
                    </a:solidFill>
                  </a:tcPr>
                </a:tc>
                <a:extLst>
                  <a:ext uri="{0D108BD9-81ED-4DB2-BD59-A6C34878D82A}">
                    <a16:rowId xmlns:a16="http://schemas.microsoft.com/office/drawing/2014/main" val="3261045019"/>
                  </a:ext>
                </a:extLst>
              </a:tr>
              <a:tr h="675714">
                <a:tc>
                  <a:txBody>
                    <a:bodyPr/>
                    <a:lstStyle/>
                    <a:p>
                      <a:pPr algn="ctr"/>
                      <a:r>
                        <a:rPr lang="en-US" sz="1900" b="1">
                          <a:solidFill>
                            <a:schemeClr val="bg1"/>
                          </a:solidFill>
                          <a:latin typeface="+mn-lt"/>
                        </a:rPr>
                        <a:t>Precontemplation</a:t>
                      </a:r>
                    </a:p>
                  </a:txBody>
                  <a:tcPr anchor="ctr">
                    <a:solidFill>
                      <a:schemeClr val="accent1"/>
                    </a:solidFill>
                  </a:tcPr>
                </a:tc>
                <a:tc>
                  <a:txBody>
                    <a:bodyPr/>
                    <a:lstStyle/>
                    <a:p>
                      <a:pPr lvl="0">
                        <a:buNone/>
                      </a:pPr>
                      <a:r>
                        <a:rPr lang="en-US" sz="1600" b="0" i="0" u="none" strike="noStrike" noProof="0">
                          <a:solidFill>
                            <a:srgbClr val="000000"/>
                          </a:solidFill>
                          <a:latin typeface="+mn-lt"/>
                        </a:rPr>
                        <a:t>Not yet considering change, unwilling or unable to change</a:t>
                      </a:r>
                      <a:endParaRPr lang="en-US" sz="1600">
                        <a:latin typeface="+mn-lt"/>
                      </a:endParaRPr>
                    </a:p>
                  </a:txBody>
                  <a:tcPr anchor="ctr"/>
                </a:tc>
                <a:tc>
                  <a:txBody>
                    <a:bodyPr/>
                    <a:lstStyle/>
                    <a:p>
                      <a:pPr lvl="0">
                        <a:buNone/>
                      </a:pPr>
                      <a:r>
                        <a:rPr lang="en-US" sz="1600" b="0" i="0" u="none" strike="noStrike" noProof="0">
                          <a:solidFill>
                            <a:srgbClr val="000000"/>
                          </a:solidFill>
                          <a:latin typeface="+mn-lt"/>
                        </a:rPr>
                        <a:t>Establish rapport, ask permission, and build trust. Raise doubts or concerns with the person about current, unwanted behavior patterns. Express concern and keep the door open.</a:t>
                      </a:r>
                      <a:endParaRPr lang="en-US" sz="1600">
                        <a:latin typeface="+mn-lt"/>
                      </a:endParaRPr>
                    </a:p>
                  </a:txBody>
                  <a:tcPr anchor="ctr"/>
                </a:tc>
                <a:extLst>
                  <a:ext uri="{0D108BD9-81ED-4DB2-BD59-A6C34878D82A}">
                    <a16:rowId xmlns:a16="http://schemas.microsoft.com/office/drawing/2014/main" val="1333084906"/>
                  </a:ext>
                </a:extLst>
              </a:tr>
              <a:tr h="675714">
                <a:tc>
                  <a:txBody>
                    <a:bodyPr/>
                    <a:lstStyle/>
                    <a:p>
                      <a:pPr lvl="0" algn="ctr">
                        <a:buNone/>
                      </a:pPr>
                      <a:r>
                        <a:rPr lang="en-US" sz="1900" b="1" i="0" u="none" strike="noStrike" noProof="0">
                          <a:solidFill>
                            <a:schemeClr val="bg1"/>
                          </a:solidFill>
                          <a:latin typeface="+mn-lt"/>
                        </a:rPr>
                        <a:t>Contemplation</a:t>
                      </a:r>
                      <a:endParaRPr lang="en-US" sz="1900" b="1">
                        <a:solidFill>
                          <a:schemeClr val="bg1"/>
                        </a:solidFill>
                        <a:latin typeface="+mn-lt"/>
                      </a:endParaRPr>
                    </a:p>
                  </a:txBody>
                  <a:tcPr anchor="ctr">
                    <a:solidFill>
                      <a:schemeClr val="accent1"/>
                    </a:solidFill>
                  </a:tcPr>
                </a:tc>
                <a:tc>
                  <a:txBody>
                    <a:bodyPr/>
                    <a:lstStyle/>
                    <a:p>
                      <a:pPr lvl="0">
                        <a:buNone/>
                      </a:pPr>
                      <a:r>
                        <a:rPr lang="en-US" sz="1600" b="0" i="0" u="none" strike="noStrike" noProof="0">
                          <a:solidFill>
                            <a:srgbClr val="000000"/>
                          </a:solidFill>
                          <a:latin typeface="+mn-lt"/>
                        </a:rPr>
                        <a:t>Aware of the problem and seriously considering change, but no commitment to take action</a:t>
                      </a:r>
                      <a:endParaRPr lang="en-US" sz="1600">
                        <a:latin typeface="+mn-lt"/>
                      </a:endParaRPr>
                    </a:p>
                  </a:txBody>
                  <a:tcPr anchor="ctr"/>
                </a:tc>
                <a:tc>
                  <a:txBody>
                    <a:bodyPr/>
                    <a:lstStyle/>
                    <a:p>
                      <a:pPr lvl="0">
                        <a:buNone/>
                      </a:pPr>
                      <a:r>
                        <a:rPr lang="en-US" sz="1600" b="0" i="0" u="none" strike="noStrike" noProof="0">
                          <a:solidFill>
                            <a:srgbClr val="000000"/>
                          </a:solidFill>
                          <a:latin typeface="+mn-lt"/>
                        </a:rPr>
                        <a:t>Raise awareness of the needed change by observing behavior. Help resolve ambivalence about change. Address the person's belief that change is possible.</a:t>
                      </a:r>
                      <a:endParaRPr lang="en-US" sz="1600">
                        <a:latin typeface="+mn-lt"/>
                      </a:endParaRPr>
                    </a:p>
                  </a:txBody>
                  <a:tcPr anchor="ctr"/>
                </a:tc>
                <a:extLst>
                  <a:ext uri="{0D108BD9-81ED-4DB2-BD59-A6C34878D82A}">
                    <a16:rowId xmlns:a16="http://schemas.microsoft.com/office/drawing/2014/main" val="3541533534"/>
                  </a:ext>
                </a:extLst>
              </a:tr>
              <a:tr h="675714">
                <a:tc>
                  <a:txBody>
                    <a:bodyPr/>
                    <a:lstStyle/>
                    <a:p>
                      <a:pPr lvl="0" algn="ctr">
                        <a:buNone/>
                      </a:pPr>
                      <a:r>
                        <a:rPr lang="en-US" sz="1900" b="1" i="0" u="none" strike="noStrike" noProof="0">
                          <a:solidFill>
                            <a:schemeClr val="bg1"/>
                          </a:solidFill>
                          <a:latin typeface="+mn-lt"/>
                        </a:rPr>
                        <a:t>Preparation</a:t>
                      </a:r>
                      <a:endParaRPr lang="en-US" sz="1900" b="1">
                        <a:solidFill>
                          <a:schemeClr val="bg1"/>
                        </a:solidFill>
                        <a:latin typeface="+mn-lt"/>
                      </a:endParaRPr>
                    </a:p>
                  </a:txBody>
                  <a:tcPr anchor="ctr">
                    <a:solidFill>
                      <a:schemeClr val="accent1"/>
                    </a:solidFill>
                  </a:tcPr>
                </a:tc>
                <a:tc>
                  <a:txBody>
                    <a:bodyPr/>
                    <a:lstStyle/>
                    <a:p>
                      <a:pPr lvl="0">
                        <a:buNone/>
                      </a:pPr>
                      <a:r>
                        <a:rPr lang="en-US" sz="1600" b="0" i="0" u="none" strike="noStrike" noProof="0">
                          <a:solidFill>
                            <a:srgbClr val="000000"/>
                          </a:solidFill>
                          <a:latin typeface="+mn-lt"/>
                        </a:rPr>
                        <a:t>Leaning towards change, intends to change and makes small behavioral changes</a:t>
                      </a:r>
                      <a:endParaRPr lang="en-US" sz="1600">
                        <a:latin typeface="+mn-lt"/>
                      </a:endParaRPr>
                    </a:p>
                  </a:txBody>
                  <a:tcPr anchor="ctr"/>
                </a:tc>
                <a:tc>
                  <a:txBody>
                    <a:bodyPr/>
                    <a:lstStyle/>
                    <a:p>
                      <a:pPr lvl="0">
                        <a:buNone/>
                      </a:pPr>
                      <a:r>
                        <a:rPr lang="en-US" sz="1600" b="0" i="0" u="none" strike="noStrike" noProof="0">
                          <a:solidFill>
                            <a:srgbClr val="000000"/>
                          </a:solidFill>
                          <a:latin typeface="+mn-lt"/>
                        </a:rPr>
                        <a:t>Encourage these steps and support the change process. Commit to making change a top priority. Consider possible barrier and how to lower them.</a:t>
                      </a:r>
                      <a:endParaRPr lang="en-US" sz="1600">
                        <a:latin typeface="+mn-lt"/>
                      </a:endParaRPr>
                    </a:p>
                  </a:txBody>
                  <a:tcPr anchor="ctr"/>
                </a:tc>
                <a:extLst>
                  <a:ext uri="{0D108BD9-81ED-4DB2-BD59-A6C34878D82A}">
                    <a16:rowId xmlns:a16="http://schemas.microsoft.com/office/drawing/2014/main" val="1274968393"/>
                  </a:ext>
                </a:extLst>
              </a:tr>
              <a:tr h="675714">
                <a:tc>
                  <a:txBody>
                    <a:bodyPr/>
                    <a:lstStyle/>
                    <a:p>
                      <a:pPr lvl="0" algn="ctr">
                        <a:buNone/>
                      </a:pPr>
                      <a:r>
                        <a:rPr lang="en-US" sz="1900" b="1">
                          <a:solidFill>
                            <a:schemeClr val="bg1"/>
                          </a:solidFill>
                          <a:latin typeface="+mn-lt"/>
                        </a:rPr>
                        <a:t>Action</a:t>
                      </a:r>
                    </a:p>
                  </a:txBody>
                  <a:tcPr anchor="ctr">
                    <a:solidFill>
                      <a:schemeClr val="accent1"/>
                    </a:solidFill>
                  </a:tcPr>
                </a:tc>
                <a:tc>
                  <a:txBody>
                    <a:bodyPr/>
                    <a:lstStyle/>
                    <a:p>
                      <a:pPr lvl="0">
                        <a:buNone/>
                      </a:pPr>
                      <a:r>
                        <a:rPr lang="en-US" sz="1600" b="0" i="0" u="none" strike="noStrike" noProof="0">
                          <a:solidFill>
                            <a:srgbClr val="000000"/>
                          </a:solidFill>
                          <a:latin typeface="+mn-lt"/>
                        </a:rPr>
                        <a:t>Takes steps to change but has not yet reached stabilization</a:t>
                      </a:r>
                      <a:endParaRPr lang="en-US" sz="1600">
                        <a:latin typeface="+mn-lt"/>
                      </a:endParaRPr>
                    </a:p>
                  </a:txBody>
                  <a:tcPr anchor="ctr"/>
                </a:tc>
                <a:tc>
                  <a:txBody>
                    <a:bodyPr/>
                    <a:lstStyle/>
                    <a:p>
                      <a:r>
                        <a:rPr lang="en-US" sz="1600" b="0" i="0" u="none" strike="noStrike" noProof="0">
                          <a:solidFill>
                            <a:srgbClr val="000000"/>
                          </a:solidFill>
                          <a:latin typeface="+mn-lt"/>
                        </a:rPr>
                        <a:t>Make an action plan, reinforce changes, and provide support guidance.</a:t>
                      </a:r>
                      <a:endParaRPr lang="en-US" sz="1600">
                        <a:latin typeface="+mn-lt"/>
                      </a:endParaRPr>
                    </a:p>
                  </a:txBody>
                  <a:tcPr anchor="ctr"/>
                </a:tc>
                <a:extLst>
                  <a:ext uri="{0D108BD9-81ED-4DB2-BD59-A6C34878D82A}">
                    <a16:rowId xmlns:a16="http://schemas.microsoft.com/office/drawing/2014/main" val="1506949711"/>
                  </a:ext>
                </a:extLst>
              </a:tr>
              <a:tr h="675713">
                <a:tc>
                  <a:txBody>
                    <a:bodyPr/>
                    <a:lstStyle/>
                    <a:p>
                      <a:pPr lvl="0" algn="ctr">
                        <a:buNone/>
                      </a:pPr>
                      <a:r>
                        <a:rPr lang="en-US" sz="1900" b="1">
                          <a:solidFill>
                            <a:schemeClr val="bg1"/>
                          </a:solidFill>
                          <a:latin typeface="+mn-lt"/>
                        </a:rPr>
                        <a:t>Maintenance</a:t>
                      </a:r>
                    </a:p>
                  </a:txBody>
                  <a:tcPr anchor="ctr">
                    <a:solidFill>
                      <a:schemeClr val="accent1"/>
                    </a:solidFill>
                  </a:tcPr>
                </a:tc>
                <a:tc>
                  <a:txBody>
                    <a:bodyPr/>
                    <a:lstStyle/>
                    <a:p>
                      <a:pPr lvl="0">
                        <a:buNone/>
                      </a:pPr>
                      <a:r>
                        <a:rPr lang="en-US" sz="1600" b="0" i="0" u="none" strike="noStrike" noProof="0">
                          <a:solidFill>
                            <a:srgbClr val="000000"/>
                          </a:solidFill>
                          <a:latin typeface="+mn-lt"/>
                        </a:rPr>
                        <a:t>Maintain the accomplishment of change, practice a daily routine, and appear to sustain the change</a:t>
                      </a:r>
                      <a:endParaRPr lang="en-US" sz="1600">
                        <a:latin typeface="+mn-lt"/>
                      </a:endParaRPr>
                    </a:p>
                  </a:txBody>
                  <a:tcPr anchor="ctr"/>
                </a:tc>
                <a:tc>
                  <a:txBody>
                    <a:bodyPr/>
                    <a:lstStyle/>
                    <a:p>
                      <a:pPr lvl="0">
                        <a:buNone/>
                      </a:pPr>
                      <a:r>
                        <a:rPr lang="en-US" sz="1600" b="0" i="0" u="none" strike="noStrike" noProof="0">
                          <a:solidFill>
                            <a:srgbClr val="000000"/>
                          </a:solidFill>
                          <a:latin typeface="+mn-lt"/>
                        </a:rPr>
                        <a:t>Assist the person in re-entering and understanding the change cycle. Support positive decision to get back on track.</a:t>
                      </a:r>
                      <a:endParaRPr lang="en-US" sz="1600">
                        <a:latin typeface="+mn-lt"/>
                      </a:endParaRPr>
                    </a:p>
                  </a:txBody>
                  <a:tcPr anchor="ctr"/>
                </a:tc>
                <a:extLst>
                  <a:ext uri="{0D108BD9-81ED-4DB2-BD59-A6C34878D82A}">
                    <a16:rowId xmlns:a16="http://schemas.microsoft.com/office/drawing/2014/main" val="2528895998"/>
                  </a:ext>
                </a:extLst>
              </a:tr>
            </a:tbl>
          </a:graphicData>
        </a:graphic>
      </p:graphicFrame>
      <p:sp>
        <p:nvSpPr>
          <p:cNvPr id="2" name="TextBox 1">
            <a:extLst>
              <a:ext uri="{FF2B5EF4-FFF2-40B4-BE49-F238E27FC236}">
                <a16:creationId xmlns:a16="http://schemas.microsoft.com/office/drawing/2014/main" id="{9DF2F513-16F5-07CD-7625-5A03977018E3}"/>
              </a:ext>
            </a:extLst>
          </p:cNvPr>
          <p:cNvSpPr txBox="1"/>
          <p:nvPr/>
        </p:nvSpPr>
        <p:spPr>
          <a:xfrm>
            <a:off x="3594339" y="6293688"/>
            <a:ext cx="366622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ea typeface="Calibri"/>
                <a:cs typeface="Calibri"/>
              </a:rPr>
              <a:t>Source: </a:t>
            </a:r>
            <a:r>
              <a:rPr lang="en-US" sz="1600" err="1">
                <a:ea typeface="Calibri"/>
                <a:cs typeface="Calibri"/>
                <a:hlinkClick r:id="rId3"/>
              </a:rPr>
              <a:t>Accend</a:t>
            </a:r>
            <a:r>
              <a:rPr lang="en-US" sz="1600">
                <a:ea typeface="Calibri"/>
                <a:cs typeface="Calibri"/>
                <a:hlinkClick r:id="rId3"/>
              </a:rPr>
              <a:t> Services</a:t>
            </a:r>
            <a:r>
              <a:rPr lang="en-US" sz="1600">
                <a:ea typeface="Calibri"/>
                <a:cs typeface="Calibri"/>
              </a:rPr>
              <a:t> </a:t>
            </a:r>
            <a:endParaRPr lang="en-US" sz="1600"/>
          </a:p>
        </p:txBody>
      </p:sp>
    </p:spTree>
    <p:extLst>
      <p:ext uri="{BB962C8B-B14F-4D97-AF65-F5344CB8AC3E}">
        <p14:creationId xmlns:p14="http://schemas.microsoft.com/office/powerpoint/2010/main" val="3345494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4C4F83-4D01-C4FD-9FBA-05077EBB221C}"/>
              </a:ext>
            </a:extLst>
          </p:cNvPr>
          <p:cNvPicPr>
            <a:picLocks noChangeAspect="1"/>
          </p:cNvPicPr>
          <p:nvPr/>
        </p:nvPicPr>
        <p:blipFill rotWithShape="1">
          <a:blip r:embed="rId3"/>
          <a:srcRect l="4914" t="11804" b="3120"/>
          <a:stretch/>
        </p:blipFill>
        <p:spPr>
          <a:xfrm>
            <a:off x="3979627" y="1205346"/>
            <a:ext cx="8212372" cy="4316734"/>
          </a:xfrm>
          <a:prstGeom prst="rect">
            <a:avLst/>
          </a:prstGeom>
        </p:spPr>
      </p:pic>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a:xfrm>
            <a:off x="11445238" y="6356350"/>
            <a:ext cx="548640" cy="365125"/>
          </a:xfrm>
        </p:spPr>
        <p:txBody>
          <a:bodyPr vert="horz" lIns="91440" tIns="45720" rIns="91440" bIns="45720" rtlCol="0" anchor="ctr">
            <a:normAutofit/>
          </a:bodyPr>
          <a:lstStyle/>
          <a:p>
            <a:pPr algn="r">
              <a:spcAft>
                <a:spcPts val="600"/>
              </a:spcAft>
            </a:pPr>
            <a:fld id="{158B7785-F6D6-45F8-833E-07BD84680091}" type="slidenum">
              <a:rPr lang="en-US">
                <a:solidFill>
                  <a:schemeClr val="tx2"/>
                </a:solidFill>
              </a:rPr>
              <a:pPr algn="r">
                <a:spcAft>
                  <a:spcPts val="600"/>
                </a:spcAft>
              </a:pPr>
              <a:t>17</a:t>
            </a:fld>
            <a:endParaRPr lang="en-US">
              <a:solidFill>
                <a:schemeClr val="tx2"/>
              </a:solidFill>
            </a:endParaRPr>
          </a:p>
        </p:txBody>
      </p:sp>
      <p:sp>
        <p:nvSpPr>
          <p:cNvPr id="6" name="TextBox 5">
            <a:extLst>
              <a:ext uri="{FF2B5EF4-FFF2-40B4-BE49-F238E27FC236}">
                <a16:creationId xmlns:a16="http://schemas.microsoft.com/office/drawing/2014/main" id="{30F64CC0-0D16-80EC-1FFD-963990B800A3}"/>
              </a:ext>
            </a:extLst>
          </p:cNvPr>
          <p:cNvSpPr txBox="1"/>
          <p:nvPr/>
        </p:nvSpPr>
        <p:spPr>
          <a:xfrm>
            <a:off x="3979627" y="6356350"/>
            <a:ext cx="4733812" cy="307777"/>
          </a:xfrm>
          <a:prstGeom prst="rect">
            <a:avLst/>
          </a:prstGeom>
          <a:noFill/>
        </p:spPr>
        <p:txBody>
          <a:bodyPr wrap="square" rtlCol="0">
            <a:spAutoFit/>
          </a:bodyPr>
          <a:lstStyle/>
          <a:p>
            <a:r>
              <a:rPr lang="en-US" sz="1400"/>
              <a:t>Source: </a:t>
            </a:r>
            <a:r>
              <a:rPr lang="en-US" sz="1400">
                <a:hlinkClick r:id="rId4"/>
              </a:rPr>
              <a:t>https://www.simplypsychology.org/maslow.html</a:t>
            </a:r>
            <a:r>
              <a:rPr lang="en-US" sz="1400"/>
              <a:t> </a:t>
            </a:r>
          </a:p>
        </p:txBody>
      </p:sp>
      <p:sp>
        <p:nvSpPr>
          <p:cNvPr id="9" name="Title 2">
            <a:extLst>
              <a:ext uri="{FF2B5EF4-FFF2-40B4-BE49-F238E27FC236}">
                <a16:creationId xmlns:a16="http://schemas.microsoft.com/office/drawing/2014/main" id="{E46418BE-3868-FF6B-64FC-72458C4D8C14}"/>
              </a:ext>
            </a:extLst>
          </p:cNvPr>
          <p:cNvSpPr>
            <a:spLocks noGrp="1"/>
          </p:cNvSpPr>
          <p:nvPr>
            <p:ph type="title"/>
          </p:nvPr>
        </p:nvSpPr>
        <p:spPr>
          <a:xfrm>
            <a:off x="805866" y="46208"/>
            <a:ext cx="11081334" cy="786384"/>
          </a:xfrm>
        </p:spPr>
        <p:txBody>
          <a:bodyPr/>
          <a:lstStyle/>
          <a:p>
            <a:r>
              <a:rPr lang="en-US">
                <a:cs typeface="Calibri"/>
              </a:rPr>
              <a:t>Wraparound/Whole Person: Maslow’s Hierarchy of Needs</a:t>
            </a:r>
          </a:p>
        </p:txBody>
      </p:sp>
      <p:sp>
        <p:nvSpPr>
          <p:cNvPr id="4" name="Content Placeholder 3">
            <a:extLst>
              <a:ext uri="{FF2B5EF4-FFF2-40B4-BE49-F238E27FC236}">
                <a16:creationId xmlns:a16="http://schemas.microsoft.com/office/drawing/2014/main" id="{3756CA95-40E2-44E1-915A-103F00416835}"/>
              </a:ext>
            </a:extLst>
          </p:cNvPr>
          <p:cNvSpPr>
            <a:spLocks noGrp="1"/>
          </p:cNvSpPr>
          <p:nvPr>
            <p:ph sz="half" idx="1"/>
          </p:nvPr>
        </p:nvSpPr>
        <p:spPr>
          <a:xfrm>
            <a:off x="520449" y="1335921"/>
            <a:ext cx="5561696" cy="4025788"/>
          </a:xfrm>
        </p:spPr>
        <p:txBody>
          <a:bodyPr vert="horz" lIns="91440" tIns="45720" rIns="91440" bIns="45720" rtlCol="0" anchor="t">
            <a:normAutofit/>
          </a:bodyPr>
          <a:lstStyle/>
          <a:p>
            <a:pPr marL="0" indent="0">
              <a:lnSpc>
                <a:spcPct val="100000"/>
              </a:lnSpc>
              <a:spcBef>
                <a:spcPts val="600"/>
              </a:spcBef>
              <a:buNone/>
            </a:pPr>
            <a:r>
              <a:rPr lang="en-US" sz="2400">
                <a:solidFill>
                  <a:schemeClr val="tx2"/>
                </a:solidFill>
              </a:rPr>
              <a:t>The wraparound/whole person approach recognizes that young people have complex needs that must be addressed </a:t>
            </a:r>
            <a:br>
              <a:rPr lang="en-US" sz="2400">
                <a:solidFill>
                  <a:schemeClr val="tx2"/>
                </a:solidFill>
              </a:rPr>
            </a:br>
            <a:r>
              <a:rPr lang="en-US" sz="2400">
                <a:solidFill>
                  <a:schemeClr val="tx2"/>
                </a:solidFill>
              </a:rPr>
              <a:t>for them to achieve their goals and </a:t>
            </a:r>
            <a:br>
              <a:rPr lang="en-US" sz="2400">
                <a:solidFill>
                  <a:schemeClr val="tx2"/>
                </a:solidFill>
              </a:rPr>
            </a:br>
            <a:r>
              <a:rPr lang="en-US" sz="2400">
                <a:solidFill>
                  <a:schemeClr val="tx2"/>
                </a:solidFill>
              </a:rPr>
              <a:t>reach their full potential.</a:t>
            </a:r>
            <a:endParaRPr lang="en-US" sz="2400">
              <a:solidFill>
                <a:schemeClr val="tx2"/>
              </a:solidFill>
              <a:cs typeface="Calibri"/>
            </a:endParaRPr>
          </a:p>
          <a:p>
            <a:pPr marL="0" indent="0">
              <a:lnSpc>
                <a:spcPct val="100000"/>
              </a:lnSpc>
              <a:spcBef>
                <a:spcPts val="600"/>
              </a:spcBef>
              <a:buNone/>
            </a:pPr>
            <a:endParaRPr lang="en-US" sz="2400">
              <a:solidFill>
                <a:schemeClr val="tx2"/>
              </a:solidFill>
            </a:endParaRPr>
          </a:p>
          <a:p>
            <a:pPr marL="0" indent="0">
              <a:lnSpc>
                <a:spcPct val="100000"/>
              </a:lnSpc>
              <a:spcBef>
                <a:spcPts val="600"/>
              </a:spcBef>
              <a:buNone/>
            </a:pPr>
            <a:r>
              <a:rPr lang="en-US" sz="2400">
                <a:solidFill>
                  <a:schemeClr val="tx2"/>
                </a:solidFill>
              </a:rPr>
              <a:t>This includes addressing housing, </a:t>
            </a:r>
            <a:br>
              <a:rPr lang="en-US" sz="2400">
                <a:solidFill>
                  <a:schemeClr val="tx2"/>
                </a:solidFill>
              </a:rPr>
            </a:br>
            <a:r>
              <a:rPr lang="en-US" sz="2400">
                <a:solidFill>
                  <a:schemeClr val="tx2"/>
                </a:solidFill>
              </a:rPr>
              <a:t>food, transportation, mental health, finances, race, </a:t>
            </a:r>
            <a:br>
              <a:rPr lang="en-US" sz="2400">
                <a:solidFill>
                  <a:schemeClr val="tx2"/>
                </a:solidFill>
              </a:rPr>
            </a:br>
            <a:r>
              <a:rPr lang="en-US" sz="2400">
                <a:solidFill>
                  <a:schemeClr val="tx2"/>
                </a:solidFill>
              </a:rPr>
              <a:t>and culture.</a:t>
            </a:r>
            <a:endParaRPr lang="en-US" sz="2400">
              <a:solidFill>
                <a:schemeClr val="tx2"/>
              </a:solidFill>
              <a:cs typeface="Calibri"/>
            </a:endParaRPr>
          </a:p>
        </p:txBody>
      </p:sp>
    </p:spTree>
    <p:extLst>
      <p:ext uri="{BB962C8B-B14F-4D97-AF65-F5344CB8AC3E}">
        <p14:creationId xmlns:p14="http://schemas.microsoft.com/office/powerpoint/2010/main" val="2589325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18</a:t>
            </a:fld>
            <a:endParaRPr lang="en-US"/>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lstStyle/>
          <a:p>
            <a:r>
              <a:rPr lang="en-US">
                <a:cs typeface="Calibri"/>
              </a:rPr>
              <a:t>Wraparound/Whole Person: Key Techniques</a:t>
            </a:r>
          </a:p>
        </p:txBody>
      </p:sp>
      <p:sp>
        <p:nvSpPr>
          <p:cNvPr id="6" name="Content Placeholder 5">
            <a:extLst>
              <a:ext uri="{FF2B5EF4-FFF2-40B4-BE49-F238E27FC236}">
                <a16:creationId xmlns:a16="http://schemas.microsoft.com/office/drawing/2014/main" id="{850AE047-9F2F-A029-F88F-2CDAC946F3FA}"/>
              </a:ext>
            </a:extLst>
          </p:cNvPr>
          <p:cNvSpPr>
            <a:spLocks noGrp="1"/>
          </p:cNvSpPr>
          <p:nvPr>
            <p:ph sz="half" idx="2"/>
          </p:nvPr>
        </p:nvSpPr>
        <p:spPr>
          <a:xfrm>
            <a:off x="805866" y="1329107"/>
            <a:ext cx="9377225" cy="4489802"/>
          </a:xfrm>
        </p:spPr>
        <p:txBody>
          <a:bodyPr vert="horz" lIns="91440" tIns="45720" rIns="91440" bIns="45720" rtlCol="0" anchor="t">
            <a:noAutofit/>
          </a:bodyPr>
          <a:lstStyle/>
          <a:p>
            <a:pPr>
              <a:lnSpc>
                <a:spcPct val="100000"/>
              </a:lnSpc>
              <a:spcBef>
                <a:spcPts val="1200"/>
              </a:spcBef>
            </a:pPr>
            <a:r>
              <a:rPr lang="en-US" sz="3000" b="1">
                <a:solidFill>
                  <a:schemeClr val="accent1"/>
                </a:solidFill>
                <a:cs typeface="Arial"/>
              </a:rPr>
              <a:t>ENGAGEMENT</a:t>
            </a:r>
            <a:r>
              <a:rPr lang="en-US" sz="2600" b="1">
                <a:solidFill>
                  <a:srgbClr val="000000"/>
                </a:solidFill>
                <a:cs typeface="Arial"/>
              </a:rPr>
              <a:t> </a:t>
            </a:r>
            <a:r>
              <a:rPr lang="en-US" sz="2600">
                <a:solidFill>
                  <a:srgbClr val="000000"/>
                </a:solidFill>
                <a:cs typeface="Arial"/>
              </a:rPr>
              <a:t>- Build relationships and identify strengths, needs, and goals.</a:t>
            </a:r>
            <a:endParaRPr lang="en-US" sz="2600">
              <a:cs typeface="Arial"/>
            </a:endParaRPr>
          </a:p>
          <a:p>
            <a:pPr>
              <a:lnSpc>
                <a:spcPct val="100000"/>
              </a:lnSpc>
              <a:spcBef>
                <a:spcPts val="1200"/>
              </a:spcBef>
            </a:pPr>
            <a:r>
              <a:rPr lang="en-US" sz="3000" b="1">
                <a:solidFill>
                  <a:schemeClr val="accent2"/>
                </a:solidFill>
                <a:cs typeface="Arial"/>
              </a:rPr>
              <a:t>PLANNING</a:t>
            </a:r>
            <a:r>
              <a:rPr lang="en-US" sz="2600" b="1">
                <a:solidFill>
                  <a:srgbClr val="000000"/>
                </a:solidFill>
                <a:cs typeface="Arial"/>
              </a:rPr>
              <a:t> </a:t>
            </a:r>
            <a:r>
              <a:rPr lang="en-US" sz="2600">
                <a:solidFill>
                  <a:srgbClr val="000000"/>
                </a:solidFill>
                <a:cs typeface="Arial"/>
              </a:rPr>
              <a:t>- Develop a comprehensive plan that addresses </a:t>
            </a:r>
            <a:r>
              <a:rPr lang="en-US" sz="2600">
                <a:ea typeface="+mn-lt"/>
                <a:cs typeface="Arial"/>
              </a:rPr>
              <a:t>all aspects of a person's life, including physical, emotional, social, </a:t>
            </a:r>
            <a:br>
              <a:rPr lang="en-US" sz="2600">
                <a:ea typeface="+mn-lt"/>
                <a:cs typeface="Arial" panose="020B0604020202020204" pitchFamily="34" charset="0"/>
              </a:rPr>
            </a:br>
            <a:r>
              <a:rPr lang="en-US" sz="2600">
                <a:ea typeface="+mn-lt"/>
                <a:cs typeface="Arial"/>
              </a:rPr>
              <a:t>and educational needs.</a:t>
            </a:r>
            <a:r>
              <a:rPr lang="en-US" sz="2600">
                <a:solidFill>
                  <a:srgbClr val="000000"/>
                </a:solidFill>
                <a:cs typeface="Arial"/>
              </a:rPr>
              <a:t> </a:t>
            </a:r>
            <a:endParaRPr lang="en-US" sz="2600">
              <a:cs typeface="Arial"/>
            </a:endParaRPr>
          </a:p>
          <a:p>
            <a:pPr>
              <a:lnSpc>
                <a:spcPct val="100000"/>
              </a:lnSpc>
              <a:spcBef>
                <a:spcPts val="1200"/>
              </a:spcBef>
            </a:pPr>
            <a:r>
              <a:rPr lang="en-US" sz="3000" b="1">
                <a:solidFill>
                  <a:schemeClr val="accent1"/>
                </a:solidFill>
                <a:cs typeface="Arial"/>
              </a:rPr>
              <a:t>IMPLEMENTATION</a:t>
            </a:r>
            <a:r>
              <a:rPr lang="en-US" sz="2600" b="1">
                <a:solidFill>
                  <a:srgbClr val="000000"/>
                </a:solidFill>
                <a:cs typeface="Arial"/>
              </a:rPr>
              <a:t> </a:t>
            </a:r>
            <a:r>
              <a:rPr lang="en-US" sz="2600">
                <a:solidFill>
                  <a:srgbClr val="000000"/>
                </a:solidFill>
                <a:cs typeface="Arial"/>
              </a:rPr>
              <a:t>- Put the plan into action while providing </a:t>
            </a:r>
            <a:r>
              <a:rPr lang="en-US" sz="2600">
                <a:ea typeface="+mn-lt"/>
                <a:cs typeface="Arial"/>
              </a:rPr>
              <a:t>the necessary support and services to help clients achieve their goals.</a:t>
            </a:r>
            <a:r>
              <a:rPr lang="en-US" sz="2600">
                <a:solidFill>
                  <a:srgbClr val="000000"/>
                </a:solidFill>
                <a:cs typeface="Arial"/>
              </a:rPr>
              <a:t> </a:t>
            </a:r>
            <a:endParaRPr lang="en-US" sz="2600">
              <a:cs typeface="Arial"/>
            </a:endParaRPr>
          </a:p>
          <a:p>
            <a:pPr>
              <a:lnSpc>
                <a:spcPct val="100000"/>
              </a:lnSpc>
              <a:spcBef>
                <a:spcPts val="1200"/>
              </a:spcBef>
            </a:pPr>
            <a:r>
              <a:rPr lang="en-US" sz="3000" b="1">
                <a:solidFill>
                  <a:schemeClr val="accent2"/>
                </a:solidFill>
                <a:cs typeface="Arial"/>
              </a:rPr>
              <a:t>REVIEW</a:t>
            </a:r>
            <a:r>
              <a:rPr lang="en-US" sz="2600" b="1">
                <a:solidFill>
                  <a:srgbClr val="000000"/>
                </a:solidFill>
                <a:cs typeface="Arial"/>
              </a:rPr>
              <a:t> </a:t>
            </a:r>
            <a:r>
              <a:rPr lang="en-US" sz="2600">
                <a:solidFill>
                  <a:srgbClr val="000000"/>
                </a:solidFill>
                <a:cs typeface="Arial"/>
              </a:rPr>
              <a:t>- Regularly review the plan and adjust based on </a:t>
            </a:r>
            <a:r>
              <a:rPr lang="en-US" sz="2600">
                <a:ea typeface="+mn-lt"/>
                <a:cs typeface="Arial"/>
              </a:rPr>
              <a:t>progress and changing needs.</a:t>
            </a:r>
            <a:r>
              <a:rPr lang="en-US" sz="2600">
                <a:solidFill>
                  <a:srgbClr val="000000"/>
                </a:solidFill>
                <a:cs typeface="Arial"/>
              </a:rPr>
              <a:t> </a:t>
            </a:r>
            <a:endParaRPr lang="en-US" sz="2600">
              <a:cs typeface="Arial"/>
            </a:endParaRPr>
          </a:p>
        </p:txBody>
      </p:sp>
    </p:spTree>
    <p:extLst>
      <p:ext uri="{BB962C8B-B14F-4D97-AF65-F5344CB8AC3E}">
        <p14:creationId xmlns:p14="http://schemas.microsoft.com/office/powerpoint/2010/main" val="2130522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19</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a:cs typeface="Calibri"/>
              </a:rPr>
              <a:t>Recommendations for Conducting a Trauma-Informed Interview</a:t>
            </a:r>
            <a:endParaRPr lang="en-US"/>
          </a:p>
        </p:txBody>
      </p:sp>
    </p:spTree>
    <p:extLst>
      <p:ext uri="{BB962C8B-B14F-4D97-AF65-F5344CB8AC3E}">
        <p14:creationId xmlns:p14="http://schemas.microsoft.com/office/powerpoint/2010/main" val="1200781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20</a:t>
            </a:fld>
            <a:endParaRPr lang="en-US"/>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lstStyle/>
          <a:p>
            <a:r>
              <a:rPr lang="en-US">
                <a:cs typeface="Calibri"/>
              </a:rPr>
              <a:t>Interview/Intake</a:t>
            </a:r>
          </a:p>
        </p:txBody>
      </p:sp>
      <p:sp>
        <p:nvSpPr>
          <p:cNvPr id="8" name="TextBox 7">
            <a:extLst>
              <a:ext uri="{FF2B5EF4-FFF2-40B4-BE49-F238E27FC236}">
                <a16:creationId xmlns:a16="http://schemas.microsoft.com/office/drawing/2014/main" id="{00EDAF3A-8841-9889-663E-1C3BC6CFEB7E}"/>
              </a:ext>
            </a:extLst>
          </p:cNvPr>
          <p:cNvSpPr txBox="1"/>
          <p:nvPr/>
        </p:nvSpPr>
        <p:spPr>
          <a:xfrm>
            <a:off x="805866" y="1647256"/>
            <a:ext cx="10760935" cy="35702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Aft>
                <a:spcPts val="600"/>
              </a:spcAft>
              <a:buClr>
                <a:schemeClr val="accent1"/>
              </a:buClr>
              <a:buFont typeface="Wingdings" panose="05000000000000000000" pitchFamily="2" charset="2"/>
              <a:buChar char="Ø"/>
            </a:pPr>
            <a:r>
              <a:rPr lang="en-US" sz="2800">
                <a:cs typeface="Segoe UI"/>
              </a:rPr>
              <a:t>Create a safe and welcoming environment.</a:t>
            </a:r>
            <a:endParaRPr lang="en-US" sz="2800">
              <a:ea typeface="Calibri"/>
              <a:cs typeface="Segoe UI"/>
            </a:endParaRPr>
          </a:p>
          <a:p>
            <a:pPr marL="342900" indent="-342900">
              <a:spcAft>
                <a:spcPts val="600"/>
              </a:spcAft>
              <a:buClr>
                <a:schemeClr val="accent1"/>
              </a:buClr>
              <a:buFont typeface="Wingdings" panose="05000000000000000000" pitchFamily="2" charset="2"/>
              <a:buChar char="Ø"/>
            </a:pPr>
            <a:r>
              <a:rPr lang="en-US" sz="2800">
                <a:cs typeface="Segoe UI"/>
              </a:rPr>
              <a:t>Use open-ended questions.</a:t>
            </a:r>
            <a:endParaRPr lang="en-US" sz="2800">
              <a:ea typeface="Calibri"/>
              <a:cs typeface="Segoe UI"/>
            </a:endParaRPr>
          </a:p>
          <a:p>
            <a:pPr marL="342900" indent="-342900">
              <a:spcAft>
                <a:spcPts val="600"/>
              </a:spcAft>
              <a:buClr>
                <a:schemeClr val="accent1"/>
              </a:buClr>
              <a:buFont typeface="Wingdings" panose="05000000000000000000" pitchFamily="2" charset="2"/>
              <a:buChar char="Ø"/>
            </a:pPr>
            <a:r>
              <a:rPr lang="en-US" sz="2800">
                <a:cs typeface="Segoe UI"/>
              </a:rPr>
              <a:t>Listen actively and empathetically.</a:t>
            </a:r>
            <a:endParaRPr lang="en-US" sz="2800">
              <a:ea typeface="Calibri" panose="020F0502020204030204"/>
              <a:cs typeface="Calibri"/>
            </a:endParaRPr>
          </a:p>
          <a:p>
            <a:pPr marL="342900" indent="-342900">
              <a:spcAft>
                <a:spcPts val="600"/>
              </a:spcAft>
              <a:buClr>
                <a:schemeClr val="accent1"/>
              </a:buClr>
              <a:buFont typeface="Wingdings" panose="05000000000000000000" pitchFamily="2" charset="2"/>
              <a:buChar char="Ø"/>
            </a:pPr>
            <a:r>
              <a:rPr lang="en-US" sz="2800">
                <a:cs typeface="Segoe UI"/>
              </a:rPr>
              <a:t>Be aware of triggers and boundaries.</a:t>
            </a:r>
            <a:endParaRPr lang="en-US" sz="2800">
              <a:ea typeface="Calibri" panose="020F0502020204030204"/>
              <a:cs typeface="Segoe UI"/>
            </a:endParaRPr>
          </a:p>
          <a:p>
            <a:pPr marL="342900" indent="-342900">
              <a:spcAft>
                <a:spcPts val="600"/>
              </a:spcAft>
              <a:buClr>
                <a:schemeClr val="accent1"/>
              </a:buClr>
              <a:buFont typeface="Wingdings" panose="05000000000000000000" pitchFamily="2" charset="2"/>
              <a:buChar char="Ø"/>
            </a:pPr>
            <a:r>
              <a:rPr lang="en-US" sz="2800">
                <a:ea typeface="Calibri"/>
                <a:cs typeface="Calibri"/>
              </a:rPr>
              <a:t>Focus on strengths and goals.</a:t>
            </a:r>
          </a:p>
          <a:p>
            <a:pPr marL="342900" indent="-342900">
              <a:spcAft>
                <a:spcPts val="600"/>
              </a:spcAft>
              <a:buClr>
                <a:schemeClr val="accent1"/>
              </a:buClr>
              <a:buFont typeface="Wingdings" panose="05000000000000000000" pitchFamily="2" charset="2"/>
              <a:buChar char="Ø"/>
            </a:pPr>
            <a:r>
              <a:rPr lang="en-US" sz="2800">
                <a:ea typeface="Calibri"/>
                <a:cs typeface="Calibri"/>
              </a:rPr>
              <a:t>Elicit change talk.</a:t>
            </a:r>
          </a:p>
          <a:p>
            <a:pPr marL="342900" indent="-342900">
              <a:spcAft>
                <a:spcPts val="600"/>
              </a:spcAft>
              <a:buClr>
                <a:schemeClr val="accent1"/>
              </a:buClr>
              <a:buFont typeface="Wingdings" panose="05000000000000000000" pitchFamily="2" charset="2"/>
              <a:buChar char="Ø"/>
            </a:pPr>
            <a:r>
              <a:rPr lang="en-US" sz="2800">
                <a:ea typeface="Calibri"/>
                <a:cs typeface="Calibri"/>
              </a:rPr>
              <a:t>Roll with resistance.</a:t>
            </a:r>
            <a:endParaRPr lang="en-US" sz="2800"/>
          </a:p>
        </p:txBody>
      </p:sp>
      <p:pic>
        <p:nvPicPr>
          <p:cNvPr id="11" name="Graphic 10" descr="Comment Heart with solid fill">
            <a:extLst>
              <a:ext uri="{FF2B5EF4-FFF2-40B4-BE49-F238E27FC236}">
                <a16:creationId xmlns:a16="http://schemas.microsoft.com/office/drawing/2014/main" id="{3CB4FBCD-080A-5D85-EE12-8095177B4A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58544" y="2064327"/>
            <a:ext cx="2729345" cy="2729345"/>
          </a:xfrm>
          <a:prstGeom prst="rect">
            <a:avLst/>
          </a:prstGeom>
        </p:spPr>
      </p:pic>
    </p:spTree>
    <p:extLst>
      <p:ext uri="{BB962C8B-B14F-4D97-AF65-F5344CB8AC3E}">
        <p14:creationId xmlns:p14="http://schemas.microsoft.com/office/powerpoint/2010/main" val="2276204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21</a:t>
            </a:fld>
            <a:endParaRPr lang="en-US"/>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lstStyle/>
          <a:p>
            <a:r>
              <a:rPr lang="en-US">
                <a:cs typeface="Calibri"/>
              </a:rPr>
              <a:t>Interview/Intake: Sample Questions by Topic</a:t>
            </a:r>
          </a:p>
        </p:txBody>
      </p:sp>
      <p:sp>
        <p:nvSpPr>
          <p:cNvPr id="4" name="TextBox 3">
            <a:extLst>
              <a:ext uri="{FF2B5EF4-FFF2-40B4-BE49-F238E27FC236}">
                <a16:creationId xmlns:a16="http://schemas.microsoft.com/office/drawing/2014/main" id="{56722224-448E-C731-9F70-79CA715D863E}"/>
              </a:ext>
            </a:extLst>
          </p:cNvPr>
          <p:cNvSpPr txBox="1"/>
          <p:nvPr/>
        </p:nvSpPr>
        <p:spPr>
          <a:xfrm>
            <a:off x="805866" y="1604226"/>
            <a:ext cx="9404934" cy="41857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2"/>
                </a:solidFill>
                <a:cs typeface="Segoe UI"/>
              </a:rPr>
              <a:t>Introduction</a:t>
            </a:r>
            <a:r>
              <a:rPr lang="en-US" sz="1400">
                <a:cs typeface="Calibri"/>
              </a:rPr>
              <a:t> </a:t>
            </a:r>
          </a:p>
          <a:p>
            <a:r>
              <a:rPr lang="en-US" sz="2400">
                <a:cs typeface="Segoe UI"/>
              </a:rPr>
              <a:t>Can you tell me a little bit about yourself and your background?</a:t>
            </a:r>
            <a:r>
              <a:rPr lang="en-US" sz="2400">
                <a:cs typeface="Calibri"/>
              </a:rPr>
              <a:t> </a:t>
            </a:r>
            <a:endParaRPr lang="en-US" sz="2400" b="1">
              <a:solidFill>
                <a:srgbClr val="000000"/>
              </a:solidFill>
              <a:cs typeface="Calibri"/>
            </a:endParaRPr>
          </a:p>
          <a:p>
            <a:endParaRPr lang="en-US" sz="1400" b="1">
              <a:solidFill>
                <a:srgbClr val="000000"/>
              </a:solidFill>
              <a:cs typeface="Calibri"/>
            </a:endParaRPr>
          </a:p>
          <a:p>
            <a:r>
              <a:rPr lang="en-US" sz="2800" b="1">
                <a:solidFill>
                  <a:schemeClr val="accent2"/>
                </a:solidFill>
                <a:cs typeface="Calibri"/>
              </a:rPr>
              <a:t>Housing, Food, Transportation, Finances, and Basic Needs</a:t>
            </a:r>
            <a:endParaRPr lang="en-US" sz="2800">
              <a:solidFill>
                <a:schemeClr val="accent2"/>
              </a:solidFill>
              <a:cs typeface="Calibri"/>
            </a:endParaRPr>
          </a:p>
          <a:p>
            <a:r>
              <a:rPr lang="en-US" sz="2400">
                <a:cs typeface="Calibri"/>
              </a:rPr>
              <a:t>How would you describe your current living situation? Do you feel safe and comfortable where you are living?</a:t>
            </a:r>
          </a:p>
          <a:p>
            <a:endParaRPr lang="en-US" sz="1400">
              <a:ea typeface="Calibri"/>
              <a:cs typeface="Calibri"/>
            </a:endParaRPr>
          </a:p>
          <a:p>
            <a:r>
              <a:rPr lang="en-US" sz="2800" b="1">
                <a:solidFill>
                  <a:schemeClr val="accent2"/>
                </a:solidFill>
                <a:cs typeface="Calibri"/>
              </a:rPr>
              <a:t>Mental Health</a:t>
            </a:r>
            <a:endParaRPr lang="en-US" sz="2800">
              <a:solidFill>
                <a:schemeClr val="accent2"/>
              </a:solidFill>
              <a:cs typeface="Calibri"/>
            </a:endParaRPr>
          </a:p>
          <a:p>
            <a:r>
              <a:rPr lang="en-US" sz="2400">
                <a:cs typeface="Calibri"/>
              </a:rPr>
              <a:t>Are you currently experiencing any challenges related to mental health, such as anxiety, depression, or trauma symptoms?</a:t>
            </a:r>
            <a:endParaRPr lang="en-US" sz="2400">
              <a:ea typeface="Calibri"/>
              <a:cs typeface="Calibri"/>
            </a:endParaRPr>
          </a:p>
          <a:p>
            <a:endParaRPr lang="en-US" sz="1400">
              <a:ea typeface="Calibri"/>
              <a:cs typeface="Calibri"/>
            </a:endParaRPr>
          </a:p>
          <a:p>
            <a:endParaRPr lang="en-US" sz="1400">
              <a:cs typeface="Calibri"/>
            </a:endParaRPr>
          </a:p>
        </p:txBody>
      </p:sp>
    </p:spTree>
    <p:extLst>
      <p:ext uri="{BB962C8B-B14F-4D97-AF65-F5344CB8AC3E}">
        <p14:creationId xmlns:p14="http://schemas.microsoft.com/office/powerpoint/2010/main" val="6630568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22</a:t>
            </a:fld>
            <a:endParaRPr lang="en-US"/>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lstStyle/>
          <a:p>
            <a:r>
              <a:rPr lang="en-US">
                <a:cs typeface="Calibri"/>
              </a:rPr>
              <a:t>Interview/Intake: Sample Questions by Topic</a:t>
            </a:r>
          </a:p>
        </p:txBody>
      </p:sp>
      <p:sp>
        <p:nvSpPr>
          <p:cNvPr id="2" name="TextBox 1">
            <a:extLst>
              <a:ext uri="{FF2B5EF4-FFF2-40B4-BE49-F238E27FC236}">
                <a16:creationId xmlns:a16="http://schemas.microsoft.com/office/drawing/2014/main" id="{F9D48E0E-E281-2394-FDE3-48D0C6EFB9E1}"/>
              </a:ext>
            </a:extLst>
          </p:cNvPr>
          <p:cNvSpPr txBox="1"/>
          <p:nvPr/>
        </p:nvSpPr>
        <p:spPr>
          <a:xfrm>
            <a:off x="805866" y="1516979"/>
            <a:ext cx="9709734"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2"/>
                </a:solidFill>
                <a:cs typeface="Calibri"/>
              </a:rPr>
              <a:t>Substance Use and Court Involvement</a:t>
            </a:r>
            <a:endParaRPr lang="en-US" sz="2800">
              <a:solidFill>
                <a:schemeClr val="accent2"/>
              </a:solidFill>
              <a:cs typeface="Calibri"/>
            </a:endParaRPr>
          </a:p>
          <a:p>
            <a:r>
              <a:rPr lang="en-US" sz="2400">
                <a:cs typeface="Calibri"/>
              </a:rPr>
              <a:t>Have you ever used drugs or alcohol in the past? If so, can you tell me about that experience?</a:t>
            </a:r>
          </a:p>
          <a:p>
            <a:endParaRPr lang="en-US" sz="2400">
              <a:ea typeface="Calibri"/>
              <a:cs typeface="Calibri"/>
            </a:endParaRPr>
          </a:p>
          <a:p>
            <a:r>
              <a:rPr lang="en-US" sz="2800" b="1">
                <a:solidFill>
                  <a:schemeClr val="accent2"/>
                </a:solidFill>
                <a:cs typeface="Calibri"/>
              </a:rPr>
              <a:t>Learning and Leadership</a:t>
            </a:r>
            <a:endParaRPr lang="en-US" sz="2800">
              <a:solidFill>
                <a:schemeClr val="accent2"/>
              </a:solidFill>
              <a:cs typeface="Calibri"/>
            </a:endParaRPr>
          </a:p>
          <a:p>
            <a:r>
              <a:rPr lang="en-US" sz="2400">
                <a:cs typeface="Calibri"/>
              </a:rPr>
              <a:t>Are there any education-related support services you may need to fully participate in the program?</a:t>
            </a:r>
          </a:p>
          <a:p>
            <a:endParaRPr lang="en-US" sz="2400">
              <a:ea typeface="Calibri"/>
              <a:cs typeface="Calibri"/>
            </a:endParaRPr>
          </a:p>
          <a:p>
            <a:r>
              <a:rPr lang="en-US" sz="2800" b="1">
                <a:solidFill>
                  <a:schemeClr val="accent2"/>
                </a:solidFill>
                <a:cs typeface="Calibri"/>
              </a:rPr>
              <a:t>Family and Support Networks</a:t>
            </a:r>
            <a:endParaRPr lang="en-US" sz="2800">
              <a:solidFill>
                <a:schemeClr val="accent2"/>
              </a:solidFill>
              <a:cs typeface="Calibri"/>
            </a:endParaRPr>
          </a:p>
          <a:p>
            <a:r>
              <a:rPr lang="en-US" sz="2400">
                <a:cs typeface="Calibri"/>
              </a:rPr>
              <a:t>Can you tell me a little bit about your family and social support networks?</a:t>
            </a:r>
            <a:endParaRPr lang="en-US" sz="2400">
              <a:ea typeface="Calibri"/>
              <a:cs typeface="Calibri"/>
            </a:endParaRPr>
          </a:p>
        </p:txBody>
      </p:sp>
    </p:spTree>
    <p:extLst>
      <p:ext uri="{BB962C8B-B14F-4D97-AF65-F5344CB8AC3E}">
        <p14:creationId xmlns:p14="http://schemas.microsoft.com/office/powerpoint/2010/main" val="12716128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23</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1192307" y="1148135"/>
            <a:ext cx="5836023" cy="2144979"/>
          </a:xfrm>
        </p:spPr>
        <p:txBody>
          <a:bodyPr>
            <a:normAutofit/>
          </a:bodyPr>
          <a:lstStyle/>
          <a:p>
            <a:r>
              <a:rPr lang="en-US">
                <a:cs typeface="Calibri"/>
              </a:rPr>
              <a:t>Discussion </a:t>
            </a:r>
            <a:endParaRPr lang="en-US">
              <a:ea typeface="Calibri"/>
              <a:cs typeface="Calibri"/>
            </a:endParaRPr>
          </a:p>
        </p:txBody>
      </p:sp>
    </p:spTree>
    <p:extLst>
      <p:ext uri="{BB962C8B-B14F-4D97-AF65-F5344CB8AC3E}">
        <p14:creationId xmlns:p14="http://schemas.microsoft.com/office/powerpoint/2010/main" val="3588074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D50F9B-4F4A-4833-8144-861708FEC180}"/>
              </a:ext>
            </a:extLst>
          </p:cNvPr>
          <p:cNvSpPr>
            <a:spLocks noGrp="1"/>
          </p:cNvSpPr>
          <p:nvPr>
            <p:ph type="sldNum" sz="quarter" idx="12"/>
          </p:nvPr>
        </p:nvSpPr>
        <p:spPr/>
        <p:txBody>
          <a:bodyPr/>
          <a:lstStyle/>
          <a:p>
            <a:fld id="{158B7785-F6D6-45F8-833E-07BD84680091}" type="slidenum">
              <a:rPr lang="en-US" smtClean="0"/>
              <a:pPr/>
              <a:t>24</a:t>
            </a:fld>
            <a:endParaRPr lang="en-US"/>
          </a:p>
        </p:txBody>
      </p:sp>
      <p:sp>
        <p:nvSpPr>
          <p:cNvPr id="3" name="TextBox 2">
            <a:extLst>
              <a:ext uri="{FF2B5EF4-FFF2-40B4-BE49-F238E27FC236}">
                <a16:creationId xmlns:a16="http://schemas.microsoft.com/office/drawing/2014/main" id="{4256A2BC-EA52-788A-9FF3-CEBDCF001C5C}"/>
              </a:ext>
            </a:extLst>
          </p:cNvPr>
          <p:cNvSpPr txBox="1"/>
          <p:nvPr/>
        </p:nvSpPr>
        <p:spPr>
          <a:xfrm>
            <a:off x="1317812" y="1413062"/>
            <a:ext cx="5332370"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rgbClr val="2C5261"/>
                </a:solidFill>
              </a:rPr>
              <a:t>What questions does your program ask during intake? Are</a:t>
            </a:r>
            <a:r>
              <a:rPr lang="en-US" sz="3200" b="1" dirty="0">
                <a:solidFill>
                  <a:srgbClr val="2C5261"/>
                </a:solidFill>
                <a:cs typeface="Calibri"/>
              </a:rPr>
              <a:t> there questions you find very useful?</a:t>
            </a:r>
            <a:r>
              <a:rPr lang="en-US" sz="3200" dirty="0">
                <a:solidFill>
                  <a:srgbClr val="2C5261"/>
                </a:solidFill>
                <a:cs typeface="Calibri"/>
              </a:rPr>
              <a:t>​</a:t>
            </a:r>
            <a:br>
              <a:rPr lang="en-US" sz="3200" dirty="0">
                <a:cs typeface="Calibri"/>
              </a:rPr>
            </a:br>
            <a:r>
              <a:rPr lang="en-US" sz="3200" dirty="0">
                <a:cs typeface="Calibri"/>
              </a:rPr>
              <a:t>​</a:t>
            </a:r>
            <a:br>
              <a:rPr lang="en-US" sz="3200" dirty="0">
                <a:cs typeface="Calibri"/>
              </a:rPr>
            </a:br>
            <a:r>
              <a:rPr lang="en-US" sz="3200" b="1" dirty="0">
                <a:solidFill>
                  <a:srgbClr val="2C5261"/>
                </a:solidFill>
              </a:rPr>
              <a:t>What questions come to mind now that you would like to ask in the future?</a:t>
            </a:r>
            <a:endParaRPr lang="en-US" sz="3200" dirty="0"/>
          </a:p>
        </p:txBody>
      </p:sp>
      <p:pic>
        <p:nvPicPr>
          <p:cNvPr id="8" name="Graphic 7" descr="Questions with solid fill">
            <a:extLst>
              <a:ext uri="{FF2B5EF4-FFF2-40B4-BE49-F238E27FC236}">
                <a16:creationId xmlns:a16="http://schemas.microsoft.com/office/drawing/2014/main" id="{60E858C4-50AF-86DE-6C52-2E1DFD8B039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65817" y="1558636"/>
            <a:ext cx="3131127" cy="3131127"/>
          </a:xfrm>
          <a:prstGeom prst="rect">
            <a:avLst/>
          </a:prstGeom>
        </p:spPr>
      </p:pic>
      <p:sp>
        <p:nvSpPr>
          <p:cNvPr id="5" name="Text Placeholder 3">
            <a:extLst>
              <a:ext uri="{FF2B5EF4-FFF2-40B4-BE49-F238E27FC236}">
                <a16:creationId xmlns:a16="http://schemas.microsoft.com/office/drawing/2014/main" id="{C5922DA0-F77B-9687-A89E-06EDB98AD652}"/>
              </a:ext>
            </a:extLst>
          </p:cNvPr>
          <p:cNvSpPr txBox="1">
            <a:spLocks/>
          </p:cNvSpPr>
          <p:nvPr/>
        </p:nvSpPr>
        <p:spPr>
          <a:xfrm>
            <a:off x="3646602" y="5863286"/>
            <a:ext cx="6150103" cy="11557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400" i="1"/>
              <a:t>Please place your answer in the chat.</a:t>
            </a:r>
          </a:p>
        </p:txBody>
      </p:sp>
    </p:spTree>
    <p:extLst>
      <p:ext uri="{BB962C8B-B14F-4D97-AF65-F5344CB8AC3E}">
        <p14:creationId xmlns:p14="http://schemas.microsoft.com/office/powerpoint/2010/main" val="2471411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25</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1192307" y="1148135"/>
            <a:ext cx="5319329" cy="2144979"/>
          </a:xfrm>
        </p:spPr>
        <p:txBody>
          <a:bodyPr>
            <a:normAutofit fontScale="90000"/>
          </a:bodyPr>
          <a:lstStyle/>
          <a:p>
            <a:r>
              <a:rPr lang="en-US">
                <a:cs typeface="Calibri"/>
              </a:rPr>
              <a:t>Referrals, </a:t>
            </a:r>
            <a:br>
              <a:rPr lang="en-US">
                <a:cs typeface="Calibri"/>
              </a:rPr>
            </a:br>
            <a:r>
              <a:rPr lang="en-US">
                <a:cs typeface="Calibri"/>
              </a:rPr>
              <a:t>One-on-One Meetings, </a:t>
            </a:r>
            <a:br>
              <a:rPr lang="en-US">
                <a:cs typeface="Calibri"/>
              </a:rPr>
            </a:br>
            <a:r>
              <a:rPr lang="en-US">
                <a:cs typeface="Calibri"/>
              </a:rPr>
              <a:t>and Partnerships</a:t>
            </a:r>
            <a:endParaRPr lang="en-US" b="0">
              <a:cs typeface="Calibri"/>
            </a:endParaRPr>
          </a:p>
        </p:txBody>
      </p:sp>
    </p:spTree>
    <p:extLst>
      <p:ext uri="{BB962C8B-B14F-4D97-AF65-F5344CB8AC3E}">
        <p14:creationId xmlns:p14="http://schemas.microsoft.com/office/powerpoint/2010/main" val="3416897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26</a:t>
            </a:fld>
            <a:endParaRPr lang="en-US"/>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lstStyle/>
          <a:p>
            <a:r>
              <a:rPr lang="en-US">
                <a:cs typeface="Calibri"/>
              </a:rPr>
              <a:t>Referrals</a:t>
            </a:r>
          </a:p>
        </p:txBody>
      </p:sp>
      <p:sp>
        <p:nvSpPr>
          <p:cNvPr id="6" name="Content Placeholder 5">
            <a:extLst>
              <a:ext uri="{FF2B5EF4-FFF2-40B4-BE49-F238E27FC236}">
                <a16:creationId xmlns:a16="http://schemas.microsoft.com/office/drawing/2014/main" id="{850AE047-9F2F-A029-F88F-2CDAC946F3FA}"/>
              </a:ext>
            </a:extLst>
          </p:cNvPr>
          <p:cNvSpPr>
            <a:spLocks noGrp="1"/>
          </p:cNvSpPr>
          <p:nvPr>
            <p:ph sz="half" idx="2"/>
          </p:nvPr>
        </p:nvSpPr>
        <p:spPr>
          <a:xfrm>
            <a:off x="805866" y="1989878"/>
            <a:ext cx="9044491" cy="4199785"/>
          </a:xfrm>
        </p:spPr>
        <p:txBody>
          <a:bodyPr vert="horz" lIns="91440" tIns="45720" rIns="91440" bIns="45720" rtlCol="0" anchor="t">
            <a:noAutofit/>
          </a:bodyPr>
          <a:lstStyle/>
          <a:p>
            <a:endParaRPr lang="en-US">
              <a:cs typeface="Calibri"/>
            </a:endParaRPr>
          </a:p>
          <a:p>
            <a:endParaRPr lang="en-US"/>
          </a:p>
          <a:p>
            <a:endParaRPr lang="en-US">
              <a:cs typeface="Calibri"/>
            </a:endParaRPr>
          </a:p>
        </p:txBody>
      </p:sp>
      <p:sp>
        <p:nvSpPr>
          <p:cNvPr id="8" name="TextBox 7">
            <a:extLst>
              <a:ext uri="{FF2B5EF4-FFF2-40B4-BE49-F238E27FC236}">
                <a16:creationId xmlns:a16="http://schemas.microsoft.com/office/drawing/2014/main" id="{00EDAF3A-8841-9889-663E-1C3BC6CFEB7E}"/>
              </a:ext>
            </a:extLst>
          </p:cNvPr>
          <p:cNvSpPr txBox="1"/>
          <p:nvPr/>
        </p:nvSpPr>
        <p:spPr>
          <a:xfrm>
            <a:off x="928289" y="1228955"/>
            <a:ext cx="10261399" cy="45550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2400">
                <a:cs typeface="Calibri"/>
              </a:rPr>
              <a:t>Upon review of answers to the interview questions, the case manager will want to make referrals to services and resources in collaboration with the participant.</a:t>
            </a:r>
          </a:p>
          <a:p>
            <a:pPr>
              <a:spcAft>
                <a:spcPts val="600"/>
              </a:spcAft>
            </a:pPr>
            <a:endParaRPr lang="en-US" sz="1000">
              <a:cs typeface="Calibri"/>
            </a:endParaRPr>
          </a:p>
          <a:p>
            <a:pPr marL="803275" indent="-290513">
              <a:spcAft>
                <a:spcPts val="600"/>
              </a:spcAft>
            </a:pPr>
            <a:r>
              <a:rPr lang="en-US" sz="2400" b="1">
                <a:cs typeface="Calibri"/>
              </a:rPr>
              <a:t>EXAMPLES</a:t>
            </a:r>
            <a:endParaRPr lang="en-US" sz="2400" b="1"/>
          </a:p>
          <a:p>
            <a:pPr marL="1025525" indent="-457200">
              <a:spcAft>
                <a:spcPts val="600"/>
              </a:spcAft>
              <a:buClr>
                <a:schemeClr val="accent2"/>
              </a:buClr>
              <a:buFont typeface="Wingdings" panose="05000000000000000000" pitchFamily="2" charset="2"/>
              <a:buChar char="Ø"/>
            </a:pPr>
            <a:r>
              <a:rPr lang="en-US" sz="2400">
                <a:solidFill>
                  <a:srgbClr val="000000"/>
                </a:solidFill>
                <a:cs typeface="Calibri"/>
              </a:rPr>
              <a:t>Mental Health: </a:t>
            </a:r>
            <a:r>
              <a:rPr lang="en-US" sz="2400">
                <a:solidFill>
                  <a:srgbClr val="000000"/>
                </a:solidFill>
                <a:cs typeface="Calibri"/>
                <a:hlinkClick r:id="rId3"/>
              </a:rPr>
              <a:t>NAMI</a:t>
            </a:r>
            <a:r>
              <a:rPr lang="en-US" sz="2400">
                <a:solidFill>
                  <a:srgbClr val="000000"/>
                </a:solidFill>
                <a:cs typeface="Calibri"/>
              </a:rPr>
              <a:t>, </a:t>
            </a:r>
            <a:r>
              <a:rPr lang="en-US" sz="2400" u="sng">
                <a:solidFill>
                  <a:srgbClr val="0563C1"/>
                </a:solidFill>
                <a:cs typeface="Calibri"/>
                <a:hlinkClick r:id="rId4"/>
              </a:rPr>
              <a:t>NIMH</a:t>
            </a:r>
            <a:endParaRPr lang="en-US" sz="2400">
              <a:solidFill>
                <a:srgbClr val="000000"/>
              </a:solidFill>
              <a:ea typeface="Calibri"/>
              <a:cs typeface="Calibri"/>
            </a:endParaRPr>
          </a:p>
          <a:p>
            <a:pPr marL="1025525" indent="-457200">
              <a:spcAft>
                <a:spcPts val="600"/>
              </a:spcAft>
              <a:buClr>
                <a:schemeClr val="accent2"/>
              </a:buClr>
              <a:buFont typeface="Wingdings" panose="05000000000000000000" pitchFamily="2" charset="2"/>
              <a:buChar char="Ø"/>
            </a:pPr>
            <a:r>
              <a:rPr lang="en-US" sz="2400">
                <a:solidFill>
                  <a:srgbClr val="000000"/>
                </a:solidFill>
                <a:cs typeface="Calibri"/>
              </a:rPr>
              <a:t>Substance Use: </a:t>
            </a:r>
            <a:r>
              <a:rPr lang="en-US" sz="2400">
                <a:solidFill>
                  <a:srgbClr val="000000"/>
                </a:solidFill>
                <a:cs typeface="Calibri"/>
                <a:hlinkClick r:id="rId5"/>
              </a:rPr>
              <a:t>SAMHSA</a:t>
            </a:r>
            <a:endParaRPr lang="en-US" sz="2400">
              <a:solidFill>
                <a:srgbClr val="0563C1"/>
              </a:solidFill>
              <a:ea typeface="Calibri"/>
              <a:cs typeface="Calibri"/>
            </a:endParaRPr>
          </a:p>
          <a:p>
            <a:pPr marL="1025525" indent="-457200">
              <a:spcAft>
                <a:spcPts val="600"/>
              </a:spcAft>
              <a:buClr>
                <a:schemeClr val="accent2"/>
              </a:buClr>
              <a:buFont typeface="Wingdings" panose="05000000000000000000" pitchFamily="2" charset="2"/>
              <a:buChar char="Ø"/>
            </a:pPr>
            <a:r>
              <a:rPr lang="en-US" sz="2400">
                <a:solidFill>
                  <a:srgbClr val="000000"/>
                </a:solidFill>
                <a:cs typeface="Calibri"/>
              </a:rPr>
              <a:t>Food: </a:t>
            </a:r>
            <a:r>
              <a:rPr lang="en-US" sz="2400">
                <a:solidFill>
                  <a:srgbClr val="000000"/>
                </a:solidFill>
                <a:cs typeface="Calibri"/>
                <a:hlinkClick r:id="rId6"/>
              </a:rPr>
              <a:t>USDA</a:t>
            </a:r>
            <a:r>
              <a:rPr lang="en-US" sz="2400">
                <a:solidFill>
                  <a:srgbClr val="000000"/>
                </a:solidFill>
                <a:cs typeface="Calibri"/>
              </a:rPr>
              <a:t> </a:t>
            </a:r>
          </a:p>
          <a:p>
            <a:pPr marL="1025525" indent="-457200">
              <a:spcAft>
                <a:spcPts val="600"/>
              </a:spcAft>
              <a:buClr>
                <a:schemeClr val="accent2"/>
              </a:buClr>
              <a:buFont typeface="Wingdings" panose="05000000000000000000" pitchFamily="2" charset="2"/>
              <a:buChar char="Ø"/>
            </a:pPr>
            <a:r>
              <a:rPr lang="en-US" sz="2400">
                <a:solidFill>
                  <a:srgbClr val="000000"/>
                </a:solidFill>
                <a:cs typeface="Calibri"/>
              </a:rPr>
              <a:t>Housing: </a:t>
            </a:r>
            <a:r>
              <a:rPr lang="en-US" sz="2400">
                <a:solidFill>
                  <a:srgbClr val="000000"/>
                </a:solidFill>
                <a:cs typeface="Calibri"/>
                <a:hlinkClick r:id="rId7"/>
              </a:rPr>
              <a:t>SAMHSA</a:t>
            </a:r>
            <a:endParaRPr lang="en-US" sz="2400">
              <a:solidFill>
                <a:srgbClr val="000000"/>
              </a:solidFill>
              <a:cs typeface="Calibri"/>
            </a:endParaRPr>
          </a:p>
          <a:p>
            <a:pPr marL="1025525" indent="-457200">
              <a:spcAft>
                <a:spcPts val="600"/>
              </a:spcAft>
              <a:buClr>
                <a:schemeClr val="accent2"/>
              </a:buClr>
              <a:buFont typeface="Wingdings" panose="05000000000000000000" pitchFamily="2" charset="2"/>
              <a:buChar char="Ø"/>
            </a:pPr>
            <a:r>
              <a:rPr lang="en-US" sz="2400">
                <a:solidFill>
                  <a:srgbClr val="000000"/>
                </a:solidFill>
                <a:cs typeface="Calibri"/>
              </a:rPr>
              <a:t>Medical Care: </a:t>
            </a:r>
            <a:r>
              <a:rPr lang="en-US" sz="2400">
                <a:solidFill>
                  <a:srgbClr val="000000"/>
                </a:solidFill>
                <a:cs typeface="Calibri"/>
                <a:hlinkClick r:id="rId8"/>
              </a:rPr>
              <a:t>Health Resources </a:t>
            </a:r>
            <a:br>
              <a:rPr lang="en-US" sz="2400">
                <a:solidFill>
                  <a:srgbClr val="000000"/>
                </a:solidFill>
                <a:cs typeface="Calibri"/>
                <a:hlinkClick r:id="rId8"/>
              </a:rPr>
            </a:br>
            <a:r>
              <a:rPr lang="en-US" sz="2400">
                <a:solidFill>
                  <a:srgbClr val="000000"/>
                </a:solidFill>
                <a:cs typeface="Calibri"/>
                <a:hlinkClick r:id="rId8"/>
              </a:rPr>
              <a:t>and Services Administration</a:t>
            </a:r>
            <a:endParaRPr lang="en-US" sz="2400">
              <a:solidFill>
                <a:srgbClr val="000000"/>
              </a:solidFill>
              <a:cs typeface="Calibri"/>
            </a:endParaRPr>
          </a:p>
          <a:p>
            <a:pPr marL="1025525" indent="-457200">
              <a:spcAft>
                <a:spcPts val="600"/>
              </a:spcAft>
              <a:buClr>
                <a:schemeClr val="accent2"/>
              </a:buClr>
              <a:buFont typeface="Wingdings" panose="05000000000000000000" pitchFamily="2" charset="2"/>
              <a:buChar char="Ø"/>
            </a:pPr>
            <a:r>
              <a:rPr lang="en-US" sz="2400">
                <a:solidFill>
                  <a:srgbClr val="000000"/>
                </a:solidFill>
                <a:cs typeface="Calibri"/>
              </a:rPr>
              <a:t>Childcare: </a:t>
            </a:r>
            <a:r>
              <a:rPr lang="en-US" sz="2400">
                <a:solidFill>
                  <a:srgbClr val="000000"/>
                </a:solidFill>
                <a:cs typeface="Calibri"/>
                <a:hlinkClick r:id="rId9"/>
              </a:rPr>
              <a:t>Childcare.gov</a:t>
            </a:r>
            <a:endParaRPr lang="en-US" sz="2400" u="sng">
              <a:solidFill>
                <a:srgbClr val="0563C1"/>
              </a:solidFill>
              <a:ea typeface="Calibri"/>
              <a:cs typeface="Calibri"/>
            </a:endParaRPr>
          </a:p>
        </p:txBody>
      </p:sp>
      <p:pic>
        <p:nvPicPr>
          <p:cNvPr id="4" name="Graphic 3" descr="Cycle with people with solid fill">
            <a:extLst>
              <a:ext uri="{FF2B5EF4-FFF2-40B4-BE49-F238E27FC236}">
                <a16:creationId xmlns:a16="http://schemas.microsoft.com/office/drawing/2014/main" id="{198249CC-A7CF-CE6A-6D7A-67BD2AD62BD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522234" y="2615251"/>
            <a:ext cx="2912711" cy="2912711"/>
          </a:xfrm>
          <a:prstGeom prst="rect">
            <a:avLst/>
          </a:prstGeom>
        </p:spPr>
      </p:pic>
    </p:spTree>
    <p:extLst>
      <p:ext uri="{BB962C8B-B14F-4D97-AF65-F5344CB8AC3E}">
        <p14:creationId xmlns:p14="http://schemas.microsoft.com/office/powerpoint/2010/main" val="35254517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27</a:t>
            </a:fld>
            <a:endParaRPr lang="en-US"/>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lstStyle/>
          <a:p>
            <a:r>
              <a:rPr lang="en-US">
                <a:cs typeface="Calibri"/>
              </a:rPr>
              <a:t>Continued Case Management: One-on-One Meetings</a:t>
            </a:r>
          </a:p>
        </p:txBody>
      </p:sp>
      <p:sp>
        <p:nvSpPr>
          <p:cNvPr id="6" name="Content Placeholder 5">
            <a:extLst>
              <a:ext uri="{FF2B5EF4-FFF2-40B4-BE49-F238E27FC236}">
                <a16:creationId xmlns:a16="http://schemas.microsoft.com/office/drawing/2014/main" id="{850AE047-9F2F-A029-F88F-2CDAC946F3FA}"/>
              </a:ext>
            </a:extLst>
          </p:cNvPr>
          <p:cNvSpPr>
            <a:spLocks noGrp="1"/>
          </p:cNvSpPr>
          <p:nvPr>
            <p:ph sz="half" idx="2"/>
          </p:nvPr>
        </p:nvSpPr>
        <p:spPr>
          <a:xfrm>
            <a:off x="805866" y="1989878"/>
            <a:ext cx="9044491" cy="4199785"/>
          </a:xfrm>
        </p:spPr>
        <p:txBody>
          <a:bodyPr vert="horz" lIns="91440" tIns="45720" rIns="91440" bIns="45720" rtlCol="0" anchor="t">
            <a:noAutofit/>
          </a:bodyPr>
          <a:lstStyle/>
          <a:p>
            <a:endParaRPr lang="en-US">
              <a:cs typeface="Calibri"/>
            </a:endParaRPr>
          </a:p>
          <a:p>
            <a:endParaRPr lang="en-US"/>
          </a:p>
          <a:p>
            <a:endParaRPr lang="en-US">
              <a:cs typeface="Calibri"/>
            </a:endParaRPr>
          </a:p>
        </p:txBody>
      </p:sp>
      <p:sp>
        <p:nvSpPr>
          <p:cNvPr id="8" name="TextBox 7">
            <a:extLst>
              <a:ext uri="{FF2B5EF4-FFF2-40B4-BE49-F238E27FC236}">
                <a16:creationId xmlns:a16="http://schemas.microsoft.com/office/drawing/2014/main" id="{00EDAF3A-8841-9889-663E-1C3BC6CFEB7E}"/>
              </a:ext>
            </a:extLst>
          </p:cNvPr>
          <p:cNvSpPr txBox="1"/>
          <p:nvPr/>
        </p:nvSpPr>
        <p:spPr>
          <a:xfrm>
            <a:off x="695031" y="1413063"/>
            <a:ext cx="9477935"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92150" lvl="2" indent="-346075">
              <a:spcBef>
                <a:spcPts val="600"/>
              </a:spcBef>
              <a:buClr>
                <a:schemeClr val="accent2"/>
              </a:buClr>
              <a:buFont typeface="Wingdings" panose="05000000000000000000" pitchFamily="2" charset="2"/>
              <a:buChar char="Ø"/>
            </a:pPr>
            <a:r>
              <a:rPr lang="en-US" sz="2400">
                <a:solidFill>
                  <a:srgbClr val="000000"/>
                </a:solidFill>
                <a:cs typeface="Calibri"/>
              </a:rPr>
              <a:t>Regular meetings with participants (weekly or biweekly)</a:t>
            </a:r>
            <a:endParaRPr lang="en-US" sz="2400"/>
          </a:p>
          <a:p>
            <a:pPr marL="692150" lvl="2" indent="-346075">
              <a:spcBef>
                <a:spcPts val="600"/>
              </a:spcBef>
              <a:buClr>
                <a:schemeClr val="accent2"/>
              </a:buClr>
              <a:buFont typeface="Wingdings" panose="05000000000000000000" pitchFamily="2" charset="2"/>
              <a:buChar char="Ø"/>
            </a:pPr>
            <a:r>
              <a:rPr lang="en-US" sz="2400">
                <a:solidFill>
                  <a:srgbClr val="000000"/>
                </a:solidFill>
                <a:cs typeface="Calibri"/>
              </a:rPr>
              <a:t>Use the case note template</a:t>
            </a:r>
            <a:endParaRPr lang="en-US" sz="2400">
              <a:solidFill>
                <a:srgbClr val="000000"/>
              </a:solidFill>
              <a:ea typeface="Calibri"/>
              <a:cs typeface="Calibri"/>
            </a:endParaRPr>
          </a:p>
          <a:p>
            <a:pPr marL="692150" lvl="2" indent="-346075">
              <a:spcBef>
                <a:spcPts val="600"/>
              </a:spcBef>
              <a:buClr>
                <a:schemeClr val="accent2"/>
              </a:buClr>
              <a:buFont typeface="Wingdings" panose="05000000000000000000" pitchFamily="2" charset="2"/>
              <a:buChar char="Ø"/>
            </a:pPr>
            <a:r>
              <a:rPr lang="en-US" sz="2400">
                <a:solidFill>
                  <a:srgbClr val="000000"/>
                </a:solidFill>
                <a:cs typeface="Calibri"/>
              </a:rPr>
              <a:t>Ask open-ended questions</a:t>
            </a:r>
            <a:endParaRPr lang="en-US" sz="2400">
              <a:solidFill>
                <a:srgbClr val="000000"/>
              </a:solidFill>
              <a:ea typeface="Calibri"/>
              <a:cs typeface="Calibri"/>
            </a:endParaRPr>
          </a:p>
          <a:p>
            <a:pPr marL="692150" lvl="2" indent="-346075">
              <a:spcBef>
                <a:spcPts val="600"/>
              </a:spcBef>
              <a:buClr>
                <a:schemeClr val="accent2"/>
              </a:buClr>
              <a:buFont typeface="Wingdings" panose="05000000000000000000" pitchFamily="2" charset="2"/>
              <a:buChar char="Ø"/>
            </a:pPr>
            <a:r>
              <a:rPr lang="en-US" sz="2400">
                <a:solidFill>
                  <a:srgbClr val="000000"/>
                </a:solidFill>
                <a:cs typeface="Calibri"/>
              </a:rPr>
              <a:t>Practice empathy</a:t>
            </a:r>
            <a:endParaRPr lang="en-US" sz="2400">
              <a:solidFill>
                <a:srgbClr val="000000"/>
              </a:solidFill>
              <a:ea typeface="Calibri"/>
              <a:cs typeface="Calibri"/>
            </a:endParaRPr>
          </a:p>
          <a:p>
            <a:pPr marL="692150" lvl="2" indent="-346075">
              <a:spcBef>
                <a:spcPts val="600"/>
              </a:spcBef>
              <a:buClr>
                <a:schemeClr val="accent2"/>
              </a:buClr>
              <a:buFont typeface="Wingdings" panose="05000000000000000000" pitchFamily="2" charset="2"/>
              <a:buChar char="Ø"/>
            </a:pPr>
            <a:r>
              <a:rPr lang="en-US" sz="2400">
                <a:solidFill>
                  <a:srgbClr val="000000"/>
                </a:solidFill>
                <a:cs typeface="Calibri"/>
              </a:rPr>
              <a:t>Engage in mindfulness practices</a:t>
            </a:r>
            <a:endParaRPr lang="en-US" sz="2400">
              <a:solidFill>
                <a:srgbClr val="000000"/>
              </a:solidFill>
              <a:ea typeface="Calibri"/>
              <a:cs typeface="Calibri"/>
            </a:endParaRPr>
          </a:p>
          <a:p>
            <a:pPr marL="692150" lvl="2" indent="-346075">
              <a:spcBef>
                <a:spcPts val="600"/>
              </a:spcBef>
              <a:buClr>
                <a:schemeClr val="accent2"/>
              </a:buClr>
              <a:buFont typeface="Wingdings" panose="05000000000000000000" pitchFamily="2" charset="2"/>
              <a:buChar char="Ø"/>
            </a:pPr>
            <a:r>
              <a:rPr lang="en-US" sz="2400">
                <a:solidFill>
                  <a:srgbClr val="000000"/>
                </a:solidFill>
                <a:cs typeface="Calibri"/>
              </a:rPr>
              <a:t>Check in about topics from the intake interview</a:t>
            </a:r>
            <a:endParaRPr lang="en-US" sz="2400">
              <a:solidFill>
                <a:srgbClr val="000000"/>
              </a:solidFill>
              <a:ea typeface="Calibri"/>
              <a:cs typeface="Calibri"/>
            </a:endParaRPr>
          </a:p>
          <a:p>
            <a:pPr marL="692150" lvl="3" indent="-346075">
              <a:spcBef>
                <a:spcPts val="600"/>
              </a:spcBef>
              <a:buClr>
                <a:schemeClr val="accent2"/>
              </a:buClr>
              <a:buFont typeface="Wingdings" panose="05000000000000000000" pitchFamily="2" charset="2"/>
              <a:buChar char="Ø"/>
            </a:pPr>
            <a:r>
              <a:rPr lang="en-US" sz="2400">
                <a:solidFill>
                  <a:srgbClr val="000000"/>
                </a:solidFill>
                <a:cs typeface="Calibri"/>
              </a:rPr>
              <a:t>Goals</a:t>
            </a:r>
            <a:endParaRPr lang="en-US" sz="2400">
              <a:solidFill>
                <a:srgbClr val="000000"/>
              </a:solidFill>
              <a:ea typeface="Calibri"/>
              <a:cs typeface="Calibri"/>
            </a:endParaRPr>
          </a:p>
          <a:p>
            <a:pPr marL="692150" lvl="3" indent="-346075">
              <a:spcBef>
                <a:spcPts val="600"/>
              </a:spcBef>
              <a:buClr>
                <a:schemeClr val="accent2"/>
              </a:buClr>
              <a:buFont typeface="Wingdings" panose="05000000000000000000" pitchFamily="2" charset="2"/>
              <a:buChar char="Ø"/>
            </a:pPr>
            <a:r>
              <a:rPr lang="en-US" sz="2400">
                <a:solidFill>
                  <a:srgbClr val="000000"/>
                </a:solidFill>
                <a:cs typeface="Calibri"/>
              </a:rPr>
              <a:t>Referrals</a:t>
            </a:r>
            <a:endParaRPr lang="en-US" sz="2400">
              <a:solidFill>
                <a:srgbClr val="000000"/>
              </a:solidFill>
              <a:ea typeface="Calibri"/>
              <a:cs typeface="Calibri"/>
            </a:endParaRPr>
          </a:p>
          <a:p>
            <a:pPr marL="692150" lvl="3" indent="-346075">
              <a:spcBef>
                <a:spcPts val="600"/>
              </a:spcBef>
              <a:buClr>
                <a:schemeClr val="accent2"/>
              </a:buClr>
              <a:buFont typeface="Wingdings" panose="05000000000000000000" pitchFamily="2" charset="2"/>
              <a:buChar char="Ø"/>
            </a:pPr>
            <a:r>
              <a:rPr lang="en-US" sz="2400">
                <a:solidFill>
                  <a:srgbClr val="000000"/>
                </a:solidFill>
                <a:cs typeface="Calibri"/>
              </a:rPr>
              <a:t>Housing, food, medical, support networks</a:t>
            </a:r>
            <a:endParaRPr lang="en-US" sz="2400">
              <a:solidFill>
                <a:srgbClr val="000000"/>
              </a:solidFill>
              <a:ea typeface="Calibri"/>
              <a:cs typeface="Calibri"/>
            </a:endParaRPr>
          </a:p>
        </p:txBody>
      </p:sp>
      <p:pic>
        <p:nvPicPr>
          <p:cNvPr id="4" name="Graphic 3" descr="Clipboard Partially Checked with solid fill">
            <a:extLst>
              <a:ext uri="{FF2B5EF4-FFF2-40B4-BE49-F238E27FC236}">
                <a16:creationId xmlns:a16="http://schemas.microsoft.com/office/drawing/2014/main" id="{E4CDFFE3-F00B-1BD1-9141-AFD2E465ED9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41745" y="1857754"/>
            <a:ext cx="3473434" cy="3473434"/>
          </a:xfrm>
          <a:prstGeom prst="rect">
            <a:avLst/>
          </a:prstGeom>
        </p:spPr>
      </p:pic>
    </p:spTree>
    <p:extLst>
      <p:ext uri="{BB962C8B-B14F-4D97-AF65-F5344CB8AC3E}">
        <p14:creationId xmlns:p14="http://schemas.microsoft.com/office/powerpoint/2010/main" val="3412439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28</a:t>
            </a:fld>
            <a:endParaRPr lang="en-US"/>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lstStyle/>
          <a:p>
            <a:r>
              <a:rPr lang="en-US">
                <a:cs typeface="Calibri"/>
              </a:rPr>
              <a:t>Continued Case Management: One-on-One Meetings</a:t>
            </a:r>
          </a:p>
        </p:txBody>
      </p:sp>
      <p:sp>
        <p:nvSpPr>
          <p:cNvPr id="6" name="Content Placeholder 5">
            <a:extLst>
              <a:ext uri="{FF2B5EF4-FFF2-40B4-BE49-F238E27FC236}">
                <a16:creationId xmlns:a16="http://schemas.microsoft.com/office/drawing/2014/main" id="{850AE047-9F2F-A029-F88F-2CDAC946F3FA}"/>
              </a:ext>
            </a:extLst>
          </p:cNvPr>
          <p:cNvSpPr>
            <a:spLocks noGrp="1"/>
          </p:cNvSpPr>
          <p:nvPr>
            <p:ph sz="half" idx="2"/>
          </p:nvPr>
        </p:nvSpPr>
        <p:spPr>
          <a:xfrm>
            <a:off x="805866" y="1989878"/>
            <a:ext cx="9044491" cy="4199785"/>
          </a:xfrm>
        </p:spPr>
        <p:txBody>
          <a:bodyPr vert="horz" lIns="91440" tIns="45720" rIns="91440" bIns="45720" rtlCol="0" anchor="t">
            <a:noAutofit/>
          </a:bodyPr>
          <a:lstStyle/>
          <a:p>
            <a:endParaRPr lang="en-US">
              <a:cs typeface="Calibri"/>
            </a:endParaRPr>
          </a:p>
          <a:p>
            <a:endParaRPr lang="en-US"/>
          </a:p>
          <a:p>
            <a:endParaRPr lang="en-US">
              <a:cs typeface="Calibri"/>
            </a:endParaRPr>
          </a:p>
        </p:txBody>
      </p:sp>
      <p:sp>
        <p:nvSpPr>
          <p:cNvPr id="8" name="TextBox 7">
            <a:extLst>
              <a:ext uri="{FF2B5EF4-FFF2-40B4-BE49-F238E27FC236}">
                <a16:creationId xmlns:a16="http://schemas.microsoft.com/office/drawing/2014/main" id="{00EDAF3A-8841-9889-663E-1C3BC6CFEB7E}"/>
              </a:ext>
            </a:extLst>
          </p:cNvPr>
          <p:cNvSpPr txBox="1"/>
          <p:nvPr/>
        </p:nvSpPr>
        <p:spPr>
          <a:xfrm>
            <a:off x="4255648" y="1123443"/>
            <a:ext cx="7631552" cy="50860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3"/>
            <a:r>
              <a:rPr lang="en-US" sz="2400" b="1">
                <a:solidFill>
                  <a:srgbClr val="000000"/>
                </a:solidFill>
                <a:cs typeface="Calibri"/>
              </a:rPr>
              <a:t>EXAMPLES OF CASE NOTE COMPONENTS</a:t>
            </a:r>
            <a:endParaRPr lang="en-US" sz="2400" b="1">
              <a:solidFill>
                <a:srgbClr val="000000"/>
              </a:solidFill>
              <a:ea typeface="Calibri"/>
              <a:cs typeface="Calibri"/>
            </a:endParaRPr>
          </a:p>
          <a:p>
            <a:pPr lvl="3"/>
            <a:endParaRPr lang="en-US">
              <a:solidFill>
                <a:srgbClr val="000000"/>
              </a:solidFill>
              <a:ea typeface="Calibri"/>
              <a:cs typeface="Calibri"/>
            </a:endParaRPr>
          </a:p>
          <a:p>
            <a:pPr marL="512763" indent="-512763">
              <a:spcAft>
                <a:spcPts val="300"/>
              </a:spcAft>
              <a:buClr>
                <a:schemeClr val="accent6"/>
              </a:buClr>
              <a:buFont typeface="Wingdings" panose="05000000000000000000" pitchFamily="2" charset="2"/>
              <a:buChar char="Ø"/>
            </a:pPr>
            <a:r>
              <a:rPr lang="en-US" sz="2200">
                <a:solidFill>
                  <a:srgbClr val="000000"/>
                </a:solidFill>
                <a:ea typeface="Calibri"/>
                <a:cs typeface="Calibri"/>
              </a:rPr>
              <a:t>What goals were discussed today?</a:t>
            </a:r>
          </a:p>
          <a:p>
            <a:pPr marL="512763" indent="-512763">
              <a:spcAft>
                <a:spcPts val="300"/>
              </a:spcAft>
              <a:buClr>
                <a:schemeClr val="accent6"/>
              </a:buClr>
              <a:buFont typeface="Wingdings" panose="05000000000000000000" pitchFamily="2" charset="2"/>
              <a:buChar char="Ø"/>
            </a:pPr>
            <a:r>
              <a:rPr lang="en-US" sz="2200">
                <a:solidFill>
                  <a:srgbClr val="000000"/>
                </a:solidFill>
                <a:ea typeface="Calibri"/>
                <a:cs typeface="Calibri"/>
              </a:rPr>
              <a:t>What referrals are in place? </a:t>
            </a:r>
          </a:p>
          <a:p>
            <a:pPr marL="512763" indent="-512763">
              <a:spcAft>
                <a:spcPts val="300"/>
              </a:spcAft>
              <a:buClr>
                <a:schemeClr val="accent6"/>
              </a:buClr>
              <a:buFont typeface="Wingdings" panose="05000000000000000000" pitchFamily="2" charset="2"/>
              <a:buChar char="Ø"/>
            </a:pPr>
            <a:r>
              <a:rPr lang="en-US" sz="2200">
                <a:solidFill>
                  <a:srgbClr val="000000"/>
                </a:solidFill>
                <a:ea typeface="Calibri"/>
                <a:cs typeface="Calibri"/>
              </a:rPr>
              <a:t>Updates on progress</a:t>
            </a:r>
          </a:p>
          <a:p>
            <a:pPr marL="512763" indent="-512763">
              <a:spcAft>
                <a:spcPts val="300"/>
              </a:spcAft>
              <a:buClr>
                <a:schemeClr val="accent6"/>
              </a:buClr>
              <a:buFont typeface="Wingdings" panose="05000000000000000000" pitchFamily="2" charset="2"/>
              <a:buChar char="Ø"/>
            </a:pPr>
            <a:r>
              <a:rPr lang="en-US" sz="2200">
                <a:solidFill>
                  <a:srgbClr val="000000"/>
                </a:solidFill>
                <a:ea typeface="Calibri"/>
                <a:cs typeface="Calibri"/>
              </a:rPr>
              <a:t>Updates on mental health, physical health, housing, nutrition, substance use, other wellness/holistic topics</a:t>
            </a:r>
          </a:p>
          <a:p>
            <a:pPr marL="512763" indent="-512763">
              <a:spcAft>
                <a:spcPts val="300"/>
              </a:spcAft>
              <a:buClr>
                <a:schemeClr val="accent6"/>
              </a:buClr>
              <a:buFont typeface="Wingdings" panose="05000000000000000000" pitchFamily="2" charset="2"/>
              <a:buChar char="Ø"/>
            </a:pPr>
            <a:r>
              <a:rPr lang="en-US" sz="2200">
                <a:solidFill>
                  <a:srgbClr val="000000"/>
                </a:solidFill>
                <a:ea typeface="Calibri"/>
                <a:cs typeface="Calibri"/>
              </a:rPr>
              <a:t>Upcoming opportunities for learning and leadership</a:t>
            </a:r>
          </a:p>
          <a:p>
            <a:pPr marL="512763" indent="-512763">
              <a:spcAft>
                <a:spcPts val="300"/>
              </a:spcAft>
              <a:buClr>
                <a:schemeClr val="accent6"/>
              </a:buClr>
              <a:buFont typeface="Wingdings" panose="05000000000000000000" pitchFamily="2" charset="2"/>
              <a:buChar char="Ø"/>
            </a:pPr>
            <a:r>
              <a:rPr lang="en-US" sz="2200">
                <a:solidFill>
                  <a:srgbClr val="000000"/>
                </a:solidFill>
                <a:ea typeface="Calibri"/>
                <a:cs typeface="Calibri"/>
              </a:rPr>
              <a:t>Updates on legal or court involvement</a:t>
            </a:r>
          </a:p>
          <a:p>
            <a:pPr marL="512763" indent="-512763">
              <a:spcAft>
                <a:spcPts val="300"/>
              </a:spcAft>
              <a:buClr>
                <a:schemeClr val="accent6"/>
              </a:buClr>
              <a:buFont typeface="Wingdings" panose="05000000000000000000" pitchFamily="2" charset="2"/>
              <a:buChar char="Ø"/>
            </a:pPr>
            <a:r>
              <a:rPr lang="en-US" sz="2200">
                <a:solidFill>
                  <a:srgbClr val="000000"/>
                </a:solidFill>
                <a:ea typeface="Calibri"/>
                <a:cs typeface="Calibri"/>
              </a:rPr>
              <a:t>Family and support network updates</a:t>
            </a:r>
          </a:p>
          <a:p>
            <a:pPr marL="512763" indent="-512763">
              <a:spcAft>
                <a:spcPts val="300"/>
              </a:spcAft>
              <a:buClr>
                <a:schemeClr val="accent6"/>
              </a:buClr>
              <a:buFont typeface="Wingdings" panose="05000000000000000000" pitchFamily="2" charset="2"/>
              <a:buChar char="Ø"/>
            </a:pPr>
            <a:r>
              <a:rPr lang="en-US" sz="2200">
                <a:solidFill>
                  <a:srgbClr val="000000"/>
                </a:solidFill>
                <a:ea typeface="Calibri"/>
                <a:cs typeface="Calibri"/>
              </a:rPr>
              <a:t>New goals or new referrals needed</a:t>
            </a:r>
          </a:p>
          <a:p>
            <a:pPr marL="512763" indent="-512763">
              <a:spcAft>
                <a:spcPts val="300"/>
              </a:spcAft>
              <a:buClr>
                <a:schemeClr val="accent6"/>
              </a:buClr>
              <a:buFont typeface="Wingdings" panose="05000000000000000000" pitchFamily="2" charset="2"/>
              <a:buChar char="Ø"/>
            </a:pPr>
            <a:r>
              <a:rPr lang="en-US" sz="2200">
                <a:solidFill>
                  <a:srgbClr val="000000"/>
                </a:solidFill>
                <a:ea typeface="Calibri"/>
                <a:cs typeface="Calibri"/>
              </a:rPr>
              <a:t>Additional notes, information, or observations</a:t>
            </a:r>
          </a:p>
          <a:p>
            <a:pPr marL="285750" indent="-285750">
              <a:buFont typeface="Arial"/>
              <a:buChar char="•"/>
            </a:pPr>
            <a:endParaRPr lang="en-US" sz="1400">
              <a:solidFill>
                <a:srgbClr val="000000"/>
              </a:solidFill>
              <a:ea typeface="Calibri"/>
              <a:cs typeface="Calibri"/>
            </a:endParaRPr>
          </a:p>
          <a:p>
            <a:r>
              <a:rPr lang="en-US" sz="2600" b="1">
                <a:solidFill>
                  <a:schemeClr val="accent2"/>
                </a:solidFill>
                <a:ea typeface="Calibri"/>
                <a:cs typeface="Calibri"/>
              </a:rPr>
              <a:t>Always schedule the next meeting!</a:t>
            </a:r>
          </a:p>
        </p:txBody>
      </p:sp>
      <p:pic>
        <p:nvPicPr>
          <p:cNvPr id="4" name="Graphic 3" descr="Postit Notes outline">
            <a:extLst>
              <a:ext uri="{FF2B5EF4-FFF2-40B4-BE49-F238E27FC236}">
                <a16:creationId xmlns:a16="http://schemas.microsoft.com/office/drawing/2014/main" id="{ABF0BA80-51AF-1454-5914-76B933F9AD5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5866" y="1648692"/>
            <a:ext cx="3074671" cy="3074671"/>
          </a:xfrm>
          <a:prstGeom prst="rect">
            <a:avLst/>
          </a:prstGeom>
        </p:spPr>
      </p:pic>
    </p:spTree>
    <p:extLst>
      <p:ext uri="{BB962C8B-B14F-4D97-AF65-F5344CB8AC3E}">
        <p14:creationId xmlns:p14="http://schemas.microsoft.com/office/powerpoint/2010/main" val="38056373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29</a:t>
            </a:fld>
            <a:endParaRPr lang="en-US"/>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lstStyle/>
          <a:p>
            <a:r>
              <a:rPr lang="en-US">
                <a:cs typeface="Calibri"/>
              </a:rPr>
              <a:t>Partnerships: Community Partners</a:t>
            </a:r>
          </a:p>
        </p:txBody>
      </p:sp>
      <p:sp>
        <p:nvSpPr>
          <p:cNvPr id="6" name="Content Placeholder 5">
            <a:extLst>
              <a:ext uri="{FF2B5EF4-FFF2-40B4-BE49-F238E27FC236}">
                <a16:creationId xmlns:a16="http://schemas.microsoft.com/office/drawing/2014/main" id="{850AE047-9F2F-A029-F88F-2CDAC946F3FA}"/>
              </a:ext>
            </a:extLst>
          </p:cNvPr>
          <p:cNvSpPr>
            <a:spLocks noGrp="1"/>
          </p:cNvSpPr>
          <p:nvPr>
            <p:ph sz="half" idx="2"/>
          </p:nvPr>
        </p:nvSpPr>
        <p:spPr>
          <a:xfrm>
            <a:off x="805866" y="1989878"/>
            <a:ext cx="9044491" cy="4199785"/>
          </a:xfrm>
        </p:spPr>
        <p:txBody>
          <a:bodyPr vert="horz" lIns="91440" tIns="45720" rIns="91440" bIns="45720" rtlCol="0" anchor="t">
            <a:noAutofit/>
          </a:bodyPr>
          <a:lstStyle/>
          <a:p>
            <a:endParaRPr lang="en-US">
              <a:cs typeface="Calibri"/>
            </a:endParaRPr>
          </a:p>
          <a:p>
            <a:endParaRPr lang="en-US"/>
          </a:p>
          <a:p>
            <a:endParaRPr lang="en-US">
              <a:cs typeface="Calibri"/>
            </a:endParaRPr>
          </a:p>
        </p:txBody>
      </p:sp>
      <p:sp>
        <p:nvSpPr>
          <p:cNvPr id="8" name="TextBox 7">
            <a:extLst>
              <a:ext uri="{FF2B5EF4-FFF2-40B4-BE49-F238E27FC236}">
                <a16:creationId xmlns:a16="http://schemas.microsoft.com/office/drawing/2014/main" id="{00EDAF3A-8841-9889-663E-1C3BC6CFEB7E}"/>
              </a:ext>
            </a:extLst>
          </p:cNvPr>
          <p:cNvSpPr txBox="1"/>
          <p:nvPr/>
        </p:nvSpPr>
        <p:spPr>
          <a:xfrm>
            <a:off x="805866" y="1283789"/>
            <a:ext cx="9477935" cy="37548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2400" b="1">
                <a:cs typeface="Calibri"/>
              </a:rPr>
              <a:t>REACH OUT TO COMMUNITY ORGANIZATIONS</a:t>
            </a:r>
          </a:p>
          <a:p>
            <a:pPr marL="342900" indent="-342900">
              <a:spcAft>
                <a:spcPts val="600"/>
              </a:spcAft>
              <a:buClr>
                <a:schemeClr val="accent2"/>
              </a:buClr>
              <a:buFont typeface="Wingdings" panose="05000000000000000000" pitchFamily="2" charset="2"/>
              <a:buChar char="Ø"/>
            </a:pPr>
            <a:endParaRPr lang="en-US" sz="1400">
              <a:cs typeface="Calibri"/>
            </a:endParaRPr>
          </a:p>
          <a:p>
            <a:pPr marL="342900" indent="-342900">
              <a:spcAft>
                <a:spcPts val="600"/>
              </a:spcAft>
              <a:buClr>
                <a:schemeClr val="accent2"/>
              </a:buClr>
              <a:buFont typeface="Wingdings" panose="05000000000000000000" pitchFamily="2" charset="2"/>
              <a:buChar char="Ø"/>
            </a:pPr>
            <a:r>
              <a:rPr lang="en-US" sz="2200">
                <a:cs typeface="Calibri"/>
              </a:rPr>
              <a:t>Food banks</a:t>
            </a:r>
          </a:p>
          <a:p>
            <a:pPr marL="342900" indent="-342900">
              <a:spcAft>
                <a:spcPts val="600"/>
              </a:spcAft>
              <a:buClr>
                <a:schemeClr val="accent2"/>
              </a:buClr>
              <a:buFont typeface="Wingdings" panose="05000000000000000000" pitchFamily="2" charset="2"/>
              <a:buChar char="Ø"/>
            </a:pPr>
            <a:r>
              <a:rPr lang="en-US" sz="2200">
                <a:cs typeface="Calibri"/>
              </a:rPr>
              <a:t>Grocery stores</a:t>
            </a:r>
          </a:p>
          <a:p>
            <a:pPr marL="342900" indent="-342900">
              <a:spcAft>
                <a:spcPts val="600"/>
              </a:spcAft>
              <a:buClr>
                <a:schemeClr val="accent2"/>
              </a:buClr>
              <a:buFont typeface="Wingdings" panose="05000000000000000000" pitchFamily="2" charset="2"/>
              <a:buChar char="Ø"/>
            </a:pPr>
            <a:r>
              <a:rPr lang="en-US" sz="2200">
                <a:cs typeface="Calibri"/>
              </a:rPr>
              <a:t>Restaurants</a:t>
            </a:r>
          </a:p>
          <a:p>
            <a:pPr marL="342900" indent="-342900">
              <a:spcAft>
                <a:spcPts val="600"/>
              </a:spcAft>
              <a:buClr>
                <a:schemeClr val="accent2"/>
              </a:buClr>
              <a:buFont typeface="Wingdings" panose="05000000000000000000" pitchFamily="2" charset="2"/>
              <a:buChar char="Ø"/>
            </a:pPr>
            <a:r>
              <a:rPr lang="en-US" sz="2200">
                <a:cs typeface="Calibri"/>
              </a:rPr>
              <a:t>Health and wellness (e.g., yoga, fitness, nutrition)</a:t>
            </a:r>
          </a:p>
          <a:p>
            <a:pPr marL="342900" indent="-342900">
              <a:spcAft>
                <a:spcPts val="600"/>
              </a:spcAft>
              <a:buClr>
                <a:schemeClr val="accent2"/>
              </a:buClr>
              <a:buFont typeface="Wingdings" panose="05000000000000000000" pitchFamily="2" charset="2"/>
              <a:buChar char="Ø"/>
            </a:pPr>
            <a:r>
              <a:rPr lang="en-US" sz="2200">
                <a:cs typeface="Calibri"/>
              </a:rPr>
              <a:t>Mental health agencies</a:t>
            </a:r>
          </a:p>
          <a:p>
            <a:pPr marL="342900" indent="-342900">
              <a:spcAft>
                <a:spcPts val="600"/>
              </a:spcAft>
              <a:buClr>
                <a:schemeClr val="accent2"/>
              </a:buClr>
              <a:buFont typeface="Wingdings" panose="05000000000000000000" pitchFamily="2" charset="2"/>
              <a:buChar char="Ø"/>
            </a:pPr>
            <a:r>
              <a:rPr lang="en-US" sz="2200">
                <a:cs typeface="Calibri"/>
              </a:rPr>
              <a:t>Daycare</a:t>
            </a:r>
          </a:p>
          <a:p>
            <a:pPr marL="342900" indent="-342900">
              <a:spcAft>
                <a:spcPts val="600"/>
              </a:spcAft>
              <a:buClr>
                <a:schemeClr val="accent2"/>
              </a:buClr>
              <a:buFont typeface="Wingdings" panose="05000000000000000000" pitchFamily="2" charset="2"/>
              <a:buChar char="Ø"/>
            </a:pPr>
            <a:r>
              <a:rPr lang="en-US" sz="2200">
                <a:cs typeface="Calibri"/>
              </a:rPr>
              <a:t>Transportation services (e.g., community bikes, bus passes)</a:t>
            </a:r>
          </a:p>
        </p:txBody>
      </p:sp>
      <p:pic>
        <p:nvPicPr>
          <p:cNvPr id="4" name="Graphic 3" descr="Neighborhood with solid fill">
            <a:extLst>
              <a:ext uri="{FF2B5EF4-FFF2-40B4-BE49-F238E27FC236}">
                <a16:creationId xmlns:a16="http://schemas.microsoft.com/office/drawing/2014/main" id="{ACF37153-298D-CE43-835D-98AEEE29B17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04909" y="1993589"/>
            <a:ext cx="2335274" cy="2335274"/>
          </a:xfrm>
          <a:prstGeom prst="rect">
            <a:avLst/>
          </a:prstGeom>
        </p:spPr>
      </p:pic>
    </p:spTree>
    <p:extLst>
      <p:ext uri="{BB962C8B-B14F-4D97-AF65-F5344CB8AC3E}">
        <p14:creationId xmlns:p14="http://schemas.microsoft.com/office/powerpoint/2010/main" val="828709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30</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1192307" y="1148135"/>
            <a:ext cx="5836023" cy="2144979"/>
          </a:xfrm>
        </p:spPr>
        <p:txBody>
          <a:bodyPr>
            <a:normAutofit/>
          </a:bodyPr>
          <a:lstStyle/>
          <a:p>
            <a:r>
              <a:rPr lang="en-US">
                <a:cs typeface="Calibri"/>
              </a:rPr>
              <a:t>Discussion </a:t>
            </a:r>
            <a:br>
              <a:rPr lang="en-US">
                <a:cs typeface="Calibri"/>
              </a:rPr>
            </a:br>
            <a:r>
              <a:rPr lang="en-US">
                <a:cs typeface="Calibri"/>
              </a:rPr>
              <a:t>&amp; Peer-Sharing</a:t>
            </a:r>
          </a:p>
        </p:txBody>
      </p:sp>
    </p:spTree>
    <p:extLst>
      <p:ext uri="{BB962C8B-B14F-4D97-AF65-F5344CB8AC3E}">
        <p14:creationId xmlns:p14="http://schemas.microsoft.com/office/powerpoint/2010/main" val="15541619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47C95E-549D-16D8-E478-54E96EA3039E}"/>
              </a:ext>
            </a:extLst>
          </p:cNvPr>
          <p:cNvSpPr>
            <a:spLocks noGrp="1"/>
          </p:cNvSpPr>
          <p:nvPr>
            <p:ph type="sldNum" sz="quarter" idx="12"/>
          </p:nvPr>
        </p:nvSpPr>
        <p:spPr/>
        <p:txBody>
          <a:bodyPr/>
          <a:lstStyle/>
          <a:p>
            <a:fld id="{158B7785-F6D6-45F8-833E-07BD84680091}" type="slidenum">
              <a:rPr lang="en-US" smtClean="0"/>
              <a:t>31</a:t>
            </a:fld>
            <a:endParaRPr lang="en-US"/>
          </a:p>
        </p:txBody>
      </p:sp>
      <p:sp>
        <p:nvSpPr>
          <p:cNvPr id="6" name="TextBox 5">
            <a:extLst>
              <a:ext uri="{FF2B5EF4-FFF2-40B4-BE49-F238E27FC236}">
                <a16:creationId xmlns:a16="http://schemas.microsoft.com/office/drawing/2014/main" id="{7B598DF2-81FE-063D-0F7E-FC2B0F8C96FC}"/>
              </a:ext>
            </a:extLst>
          </p:cNvPr>
          <p:cNvSpPr txBox="1"/>
          <p:nvPr/>
        </p:nvSpPr>
        <p:spPr>
          <a:xfrm>
            <a:off x="1389283" y="2179978"/>
            <a:ext cx="533237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rgbClr val="2C5261"/>
                </a:solidFill>
              </a:rPr>
              <a:t>What are some supportive service organizations that </a:t>
            </a:r>
          </a:p>
          <a:p>
            <a:r>
              <a:rPr lang="en-US" sz="3200" b="1" dirty="0">
                <a:solidFill>
                  <a:srgbClr val="2C5261"/>
                </a:solidFill>
              </a:rPr>
              <a:t>your program partners with?</a:t>
            </a:r>
            <a:endParaRPr lang="en-US" sz="4800" b="1" dirty="0"/>
          </a:p>
        </p:txBody>
      </p:sp>
      <p:sp>
        <p:nvSpPr>
          <p:cNvPr id="7" name="Text Placeholder 3">
            <a:extLst>
              <a:ext uri="{FF2B5EF4-FFF2-40B4-BE49-F238E27FC236}">
                <a16:creationId xmlns:a16="http://schemas.microsoft.com/office/drawing/2014/main" id="{85CF0A00-F687-EEBB-D1AA-55D41ACF8411}"/>
              </a:ext>
            </a:extLst>
          </p:cNvPr>
          <p:cNvSpPr txBox="1">
            <a:spLocks/>
          </p:cNvSpPr>
          <p:nvPr/>
        </p:nvSpPr>
        <p:spPr>
          <a:xfrm>
            <a:off x="3646602" y="5863286"/>
            <a:ext cx="6150103" cy="11557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400" i="1"/>
              <a:t>Please place your answer in the chat.</a:t>
            </a:r>
          </a:p>
        </p:txBody>
      </p:sp>
      <p:pic>
        <p:nvPicPr>
          <p:cNvPr id="9" name="Graphic 8" descr="Chat with solid fill">
            <a:extLst>
              <a:ext uri="{FF2B5EF4-FFF2-40B4-BE49-F238E27FC236}">
                <a16:creationId xmlns:a16="http://schemas.microsoft.com/office/drawing/2014/main" id="{83061364-CD0E-E50C-0191-B8445B5EF83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77430" y="1746230"/>
            <a:ext cx="2678285" cy="2678285"/>
          </a:xfrm>
          <a:prstGeom prst="rect">
            <a:avLst/>
          </a:prstGeom>
        </p:spPr>
      </p:pic>
    </p:spTree>
    <p:extLst>
      <p:ext uri="{BB962C8B-B14F-4D97-AF65-F5344CB8AC3E}">
        <p14:creationId xmlns:p14="http://schemas.microsoft.com/office/powerpoint/2010/main" val="1778496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04A57A-EFF7-ECA3-1858-50E76BD613F2}"/>
              </a:ext>
            </a:extLst>
          </p:cNvPr>
          <p:cNvSpPr>
            <a:spLocks noGrp="1"/>
          </p:cNvSpPr>
          <p:nvPr>
            <p:ph type="sldNum" sz="quarter" idx="12"/>
          </p:nvPr>
        </p:nvSpPr>
        <p:spPr/>
        <p:txBody>
          <a:bodyPr/>
          <a:lstStyle/>
          <a:p>
            <a:fld id="{158B7785-F6D6-45F8-833E-07BD84680091}" type="slidenum">
              <a:rPr lang="en-US" smtClean="0"/>
              <a:t>32</a:t>
            </a:fld>
            <a:endParaRPr lang="en-US"/>
          </a:p>
        </p:txBody>
      </p:sp>
      <p:sp>
        <p:nvSpPr>
          <p:cNvPr id="3" name="Title 2">
            <a:extLst>
              <a:ext uri="{FF2B5EF4-FFF2-40B4-BE49-F238E27FC236}">
                <a16:creationId xmlns:a16="http://schemas.microsoft.com/office/drawing/2014/main" id="{3632F875-DDAD-9C44-EF9D-E47FCA1F2DD7}"/>
              </a:ext>
            </a:extLst>
          </p:cNvPr>
          <p:cNvSpPr>
            <a:spLocks noGrp="1"/>
          </p:cNvSpPr>
          <p:nvPr>
            <p:ph type="title"/>
          </p:nvPr>
        </p:nvSpPr>
        <p:spPr/>
        <p:txBody>
          <a:bodyPr/>
          <a:lstStyle/>
          <a:p>
            <a:r>
              <a:rPr lang="en-US">
                <a:ea typeface="Calibri"/>
                <a:cs typeface="Calibri"/>
              </a:rPr>
              <a:t>Webinar Evaluation</a:t>
            </a:r>
            <a:endParaRPr lang="en-US"/>
          </a:p>
        </p:txBody>
      </p:sp>
      <p:pic>
        <p:nvPicPr>
          <p:cNvPr id="5" name="Picture 4" descr="Cartoon checklist and pencil">
            <a:extLst>
              <a:ext uri="{FF2B5EF4-FFF2-40B4-BE49-F238E27FC236}">
                <a16:creationId xmlns:a16="http://schemas.microsoft.com/office/drawing/2014/main" id="{C0FB7260-856B-3C2D-1B11-E982FDBCDF18}"/>
              </a:ext>
            </a:extLst>
          </p:cNvPr>
          <p:cNvPicPr>
            <a:picLocks noChangeAspect="1"/>
          </p:cNvPicPr>
          <p:nvPr/>
        </p:nvPicPr>
        <p:blipFill>
          <a:blip r:embed="rId2"/>
          <a:stretch>
            <a:fillRect/>
          </a:stretch>
        </p:blipFill>
        <p:spPr>
          <a:xfrm>
            <a:off x="2808195" y="1503829"/>
            <a:ext cx="5903258" cy="44330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41496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solidFill>
                  <a:schemeClr val="tx2"/>
                </a:solidFill>
              </a:rPr>
              <a:pPr/>
              <a:t>33</a:t>
            </a:fld>
            <a:endParaRPr lang="en-US">
              <a:solidFill>
                <a:schemeClr val="tx2"/>
              </a:solidFill>
            </a:endParaRPr>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a:t>Any Questions?</a:t>
            </a:r>
          </a:p>
        </p:txBody>
      </p:sp>
    </p:spTree>
    <p:custDataLst>
      <p:tags r:id="rId1"/>
    </p:custDataLst>
    <p:extLst>
      <p:ext uri="{BB962C8B-B14F-4D97-AF65-F5344CB8AC3E}">
        <p14:creationId xmlns:p14="http://schemas.microsoft.com/office/powerpoint/2010/main" val="9836207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Poll: Additional Needs</a:t>
            </a:r>
          </a:p>
        </p:txBody>
      </p:sp>
      <p:sp>
        <p:nvSpPr>
          <p:cNvPr id="5" name="Text Placeholder 4">
            <a:extLst>
              <a:ext uri="{FF2B5EF4-FFF2-40B4-BE49-F238E27FC236}">
                <a16:creationId xmlns:a16="http://schemas.microsoft.com/office/drawing/2014/main" id="{33F06C2D-7A02-4702-9351-A0AAC3FF1A05}"/>
              </a:ext>
            </a:extLst>
          </p:cNvPr>
          <p:cNvSpPr>
            <a:spLocks noGrp="1"/>
          </p:cNvSpPr>
          <p:nvPr>
            <p:ph type="body" idx="14"/>
          </p:nvPr>
        </p:nvSpPr>
        <p:spPr/>
        <p:txBody>
          <a:bodyPr/>
          <a:lstStyle/>
          <a:p>
            <a:r>
              <a:rPr lang="en-US"/>
              <a:t>What additional resources, technical assistance, or support would you need to implement more of what you learned from today's webinar?</a:t>
            </a:r>
          </a:p>
        </p:txBody>
      </p:sp>
      <p:sp>
        <p:nvSpPr>
          <p:cNvPr id="4" name="Text Placeholder 3">
            <a:extLst>
              <a:ext uri="{FF2B5EF4-FFF2-40B4-BE49-F238E27FC236}">
                <a16:creationId xmlns:a16="http://schemas.microsoft.com/office/drawing/2014/main" id="{5FCCC555-E9F2-4344-A0C9-780BB2CD2210}"/>
              </a:ext>
            </a:extLst>
          </p:cNvPr>
          <p:cNvSpPr>
            <a:spLocks noGrp="1"/>
          </p:cNvSpPr>
          <p:nvPr>
            <p:ph type="body" sz="quarter" idx="13"/>
          </p:nvPr>
        </p:nvSpPr>
        <p:spPr/>
        <p:txBody>
          <a:bodyPr/>
          <a:lstStyle/>
          <a:p>
            <a:r>
              <a:rPr lang="en-US"/>
              <a:t>Choose all that apply.</a:t>
            </a:r>
          </a:p>
        </p:txBody>
      </p:sp>
      <p:sp>
        <p:nvSpPr>
          <p:cNvPr id="3" name="Content Placeholder 2"/>
          <p:cNvSpPr>
            <a:spLocks noGrp="1"/>
          </p:cNvSpPr>
          <p:nvPr>
            <p:ph idx="1"/>
          </p:nvPr>
        </p:nvSpPr>
        <p:spPr>
          <a:xfrm>
            <a:off x="5786005" y="832592"/>
            <a:ext cx="5925134" cy="5039516"/>
          </a:xfrm>
        </p:spPr>
        <p:txBody>
          <a:bodyPr>
            <a:normAutofit/>
          </a:bodyPr>
          <a:lstStyle/>
          <a:p>
            <a:pPr>
              <a:lnSpc>
                <a:spcPct val="100000"/>
              </a:lnSpc>
              <a:spcBef>
                <a:spcPts val="600"/>
              </a:spcBef>
              <a:spcAft>
                <a:spcPts val="600"/>
              </a:spcAft>
            </a:pPr>
            <a:r>
              <a:rPr lang="en-US" b="0">
                <a:cs typeface="Arial"/>
              </a:rPr>
              <a:t>Follow-up time with our </a:t>
            </a:r>
            <a:r>
              <a:rPr lang="en-US" b="0">
                <a:cs typeface="Calibri"/>
              </a:rPr>
              <a:t>FPO </a:t>
            </a:r>
            <a:endParaRPr lang="en-US" b="0">
              <a:ea typeface="+mn-lt"/>
              <a:cs typeface="Arial"/>
            </a:endParaRPr>
          </a:p>
          <a:p>
            <a:pPr>
              <a:lnSpc>
                <a:spcPct val="100000"/>
              </a:lnSpc>
              <a:spcBef>
                <a:spcPts val="600"/>
              </a:spcBef>
              <a:spcAft>
                <a:spcPts val="600"/>
              </a:spcAft>
            </a:pPr>
            <a:r>
              <a:rPr lang="en-US" b="0">
                <a:cs typeface="Arial"/>
              </a:rPr>
              <a:t>Related electronic resources (toolkits, guidebooks, webinar recordings, etc.)</a:t>
            </a:r>
            <a:endParaRPr lang="en-US" b="0">
              <a:ea typeface="+mn-lt"/>
              <a:cs typeface="+mn-lt"/>
            </a:endParaRPr>
          </a:p>
          <a:p>
            <a:pPr>
              <a:lnSpc>
                <a:spcPct val="100000"/>
              </a:lnSpc>
              <a:spcBef>
                <a:spcPts val="600"/>
              </a:spcBef>
              <a:spcAft>
                <a:spcPts val="600"/>
              </a:spcAft>
            </a:pPr>
            <a:r>
              <a:rPr lang="en-US" b="0">
                <a:cs typeface="Arial"/>
              </a:rPr>
              <a:t>Follow-up time with our </a:t>
            </a:r>
            <a:r>
              <a:rPr lang="en-US" b="0">
                <a:cs typeface="Calibri"/>
              </a:rPr>
              <a:t>TA Coach</a:t>
            </a:r>
            <a:endParaRPr lang="en-US" b="0">
              <a:ea typeface="Calibri"/>
              <a:cs typeface="Calibri"/>
            </a:endParaRPr>
          </a:p>
          <a:p>
            <a:pPr>
              <a:lnSpc>
                <a:spcPct val="100000"/>
              </a:lnSpc>
              <a:spcBef>
                <a:spcPts val="600"/>
              </a:spcBef>
              <a:spcAft>
                <a:spcPts val="600"/>
              </a:spcAft>
            </a:pPr>
            <a:r>
              <a:rPr lang="en-US" b="0">
                <a:cs typeface="Arial"/>
              </a:rPr>
              <a:t>Additional training </a:t>
            </a:r>
            <a:endParaRPr lang="en-US" b="0">
              <a:ea typeface="Calibri"/>
              <a:cs typeface="Arial"/>
            </a:endParaRPr>
          </a:p>
          <a:p>
            <a:pPr>
              <a:lnSpc>
                <a:spcPct val="100000"/>
              </a:lnSpc>
              <a:spcBef>
                <a:spcPts val="600"/>
              </a:spcBef>
              <a:spcAft>
                <a:spcPts val="600"/>
              </a:spcAft>
            </a:pPr>
            <a:r>
              <a:rPr lang="en-US" b="0">
                <a:cs typeface="Arial"/>
              </a:rPr>
              <a:t>More learning from peers about the topic</a:t>
            </a:r>
            <a:endParaRPr lang="en-US"/>
          </a:p>
          <a:p>
            <a:pPr>
              <a:lnSpc>
                <a:spcPct val="100000"/>
              </a:lnSpc>
              <a:spcBef>
                <a:spcPts val="600"/>
              </a:spcBef>
              <a:spcAft>
                <a:spcPts val="600"/>
              </a:spcAft>
            </a:pPr>
            <a:r>
              <a:rPr lang="en-US" b="0">
                <a:cs typeface="Arial"/>
              </a:rPr>
              <a:t>None, I have what I need to implement what I’ve learned</a:t>
            </a:r>
            <a:endParaRPr lang="en-US"/>
          </a:p>
          <a:p>
            <a:pPr>
              <a:lnSpc>
                <a:spcPct val="100000"/>
              </a:lnSpc>
              <a:spcBef>
                <a:spcPts val="600"/>
              </a:spcBef>
              <a:spcAft>
                <a:spcPts val="600"/>
              </a:spcAft>
            </a:pPr>
            <a:r>
              <a:rPr lang="en-US" b="0">
                <a:ea typeface="+mn-lt"/>
                <a:cs typeface="Arial"/>
              </a:rPr>
              <a:t>Other (write in chat)</a:t>
            </a:r>
          </a:p>
        </p:txBody>
      </p:sp>
      <p:sp>
        <p:nvSpPr>
          <p:cNvPr id="6" name="Slide Number Placeholder 1">
            <a:extLst>
              <a:ext uri="{FF2B5EF4-FFF2-40B4-BE49-F238E27FC236}">
                <a16:creationId xmlns:a16="http://schemas.microsoft.com/office/drawing/2014/main" id="{E4D19B98-9828-4468-9F91-82387AAA761C}"/>
              </a:ext>
            </a:extLst>
          </p:cNvPr>
          <p:cNvSpPr>
            <a:spLocks noGrp="1"/>
          </p:cNvSpPr>
          <p:nvPr>
            <p:ph type="sldNum" sz="quarter" idx="12"/>
          </p:nvPr>
        </p:nvSpPr>
        <p:spPr>
          <a:xfrm>
            <a:off x="11384678" y="6356350"/>
            <a:ext cx="652922" cy="365125"/>
          </a:xfrm>
        </p:spPr>
        <p:txBody>
          <a:bodyPr/>
          <a:lstStyle/>
          <a:p>
            <a:fld id="{158B7785-F6D6-45F8-833E-07BD84680091}" type="slidenum">
              <a:rPr lang="en-US" smtClean="0">
                <a:solidFill>
                  <a:schemeClr val="accent6"/>
                </a:solidFill>
              </a:rPr>
              <a:pPr/>
              <a:t>34</a:t>
            </a:fld>
            <a:endParaRPr lang="en-US">
              <a:solidFill>
                <a:schemeClr val="accent6"/>
              </a:solidFill>
            </a:endParaRPr>
          </a:p>
        </p:txBody>
      </p:sp>
    </p:spTree>
    <p:extLst>
      <p:ext uri="{BB962C8B-B14F-4D97-AF65-F5344CB8AC3E}">
        <p14:creationId xmlns:p14="http://schemas.microsoft.com/office/powerpoint/2010/main" val="2308051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172584" y="712749"/>
            <a:ext cx="9846832" cy="4519209"/>
          </a:xfrm>
        </p:spPr>
        <p:txBody>
          <a:bodyPr/>
          <a:lstStyle/>
          <a:p>
            <a:r>
              <a:rPr lang="en-US"/>
              <a:t>What is one takeaway from today's webinar that you can commit to implementing in your program?</a:t>
            </a:r>
            <a:endParaRPr lang="en-US">
              <a:cs typeface="Calibri"/>
            </a:endParaRPr>
          </a:p>
        </p:txBody>
      </p:sp>
      <p:sp>
        <p:nvSpPr>
          <p:cNvPr id="5" name="Title 4"/>
          <p:cNvSpPr>
            <a:spLocks noGrp="1"/>
          </p:cNvSpPr>
          <p:nvPr>
            <p:ph type="title" idx="4294967295"/>
          </p:nvPr>
        </p:nvSpPr>
        <p:spPr>
          <a:xfrm>
            <a:off x="1017037" y="46037"/>
            <a:ext cx="11174963" cy="1586819"/>
          </a:xfrm>
        </p:spPr>
        <p:txBody>
          <a:bodyPr>
            <a:normAutofit/>
          </a:bodyPr>
          <a:lstStyle/>
          <a:p>
            <a:r>
              <a:rPr lang="en-US" sz="4400"/>
              <a:t>Chat</a:t>
            </a:r>
            <a:r>
              <a:rPr lang="en-US" sz="4400">
                <a:highlight>
                  <a:srgbClr val="FFFF00"/>
                </a:highlight>
              </a:rPr>
              <a:t>	</a:t>
            </a:r>
          </a:p>
        </p:txBody>
      </p:sp>
      <p:sp>
        <p:nvSpPr>
          <p:cNvPr id="4" name="Slide Number Placeholder 1">
            <a:extLst>
              <a:ext uri="{FF2B5EF4-FFF2-40B4-BE49-F238E27FC236}">
                <a16:creationId xmlns:a16="http://schemas.microsoft.com/office/drawing/2014/main" id="{00063349-82BF-4630-900B-608E8FB1E6C8}"/>
              </a:ext>
            </a:extLst>
          </p:cNvPr>
          <p:cNvSpPr>
            <a:spLocks noGrp="1"/>
          </p:cNvSpPr>
          <p:nvPr>
            <p:ph type="sldNum" sz="quarter" idx="12"/>
          </p:nvPr>
        </p:nvSpPr>
        <p:spPr>
          <a:xfrm>
            <a:off x="11384678" y="6356350"/>
            <a:ext cx="652922" cy="365125"/>
          </a:xfrm>
        </p:spPr>
        <p:txBody>
          <a:bodyPr/>
          <a:lstStyle/>
          <a:p>
            <a:fld id="{158B7785-F6D6-45F8-833E-07BD84680091}" type="slidenum">
              <a:rPr lang="en-US" smtClean="0"/>
              <a:pPr/>
              <a:t>35</a:t>
            </a:fld>
            <a:endParaRPr lang="en-US"/>
          </a:p>
        </p:txBody>
      </p:sp>
      <p:sp>
        <p:nvSpPr>
          <p:cNvPr id="2" name="Text Placeholder 3">
            <a:extLst>
              <a:ext uri="{FF2B5EF4-FFF2-40B4-BE49-F238E27FC236}">
                <a16:creationId xmlns:a16="http://schemas.microsoft.com/office/drawing/2014/main" id="{F51F6117-3629-B5A5-5BD1-C0468F1B05AD}"/>
              </a:ext>
            </a:extLst>
          </p:cNvPr>
          <p:cNvSpPr txBox="1">
            <a:spLocks/>
          </p:cNvSpPr>
          <p:nvPr/>
        </p:nvSpPr>
        <p:spPr>
          <a:xfrm>
            <a:off x="3966521" y="5778500"/>
            <a:ext cx="6150103" cy="11557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400" i="1"/>
              <a:t>Please place your answer in the chat.</a:t>
            </a:r>
          </a:p>
        </p:txBody>
      </p:sp>
    </p:spTree>
    <p:extLst>
      <p:ext uri="{BB962C8B-B14F-4D97-AF65-F5344CB8AC3E}">
        <p14:creationId xmlns:p14="http://schemas.microsoft.com/office/powerpoint/2010/main" val="7821390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E6C701BC-AA68-4071-B560-FC67FEC5DCCF}"/>
              </a:ext>
            </a:extLst>
          </p:cNvPr>
          <p:cNvSpPr>
            <a:spLocks noGrp="1"/>
          </p:cNvSpPr>
          <p:nvPr>
            <p:ph type="sldNum" sz="quarter" idx="12"/>
          </p:nvPr>
        </p:nvSpPr>
        <p:spPr/>
        <p:txBody>
          <a:bodyPr/>
          <a:lstStyle/>
          <a:p>
            <a:fld id="{158B7785-F6D6-45F8-833E-07BD84680091}" type="slidenum">
              <a:rPr lang="en-US" smtClean="0"/>
              <a:pPr/>
              <a:t>36</a:t>
            </a:fld>
            <a:endParaRPr lang="en-US"/>
          </a:p>
        </p:txBody>
      </p:sp>
      <p:sp>
        <p:nvSpPr>
          <p:cNvPr id="7" name="Title 6">
            <a:extLst>
              <a:ext uri="{FF2B5EF4-FFF2-40B4-BE49-F238E27FC236}">
                <a16:creationId xmlns:a16="http://schemas.microsoft.com/office/drawing/2014/main" id="{A5BCE9EE-60B2-42AC-9821-31A68465888F}"/>
              </a:ext>
            </a:extLst>
          </p:cNvPr>
          <p:cNvSpPr>
            <a:spLocks noGrp="1"/>
          </p:cNvSpPr>
          <p:nvPr>
            <p:ph type="title"/>
          </p:nvPr>
        </p:nvSpPr>
        <p:spPr/>
        <p:txBody>
          <a:bodyPr/>
          <a:lstStyle/>
          <a:p>
            <a:r>
              <a:rPr lang="en-US"/>
              <a:t>Resources</a:t>
            </a:r>
          </a:p>
        </p:txBody>
      </p:sp>
      <p:sp>
        <p:nvSpPr>
          <p:cNvPr id="3" name="Content Placeholder 2">
            <a:extLst>
              <a:ext uri="{FF2B5EF4-FFF2-40B4-BE49-F238E27FC236}">
                <a16:creationId xmlns:a16="http://schemas.microsoft.com/office/drawing/2014/main" id="{8529379F-2773-44E4-BA78-B9159BAD1D1F}"/>
              </a:ext>
            </a:extLst>
          </p:cNvPr>
          <p:cNvSpPr>
            <a:spLocks noGrp="1"/>
          </p:cNvSpPr>
          <p:nvPr>
            <p:ph sz="half" idx="1"/>
          </p:nvPr>
        </p:nvSpPr>
        <p:spPr>
          <a:xfrm>
            <a:off x="838199" y="1161144"/>
            <a:ext cx="10546479" cy="5015820"/>
          </a:xfrm>
        </p:spPr>
        <p:txBody>
          <a:bodyPr vert="horz" lIns="91440" tIns="45720" rIns="91440" bIns="45720" rtlCol="0" anchor="t">
            <a:noAutofit/>
          </a:bodyPr>
          <a:lstStyle/>
          <a:p>
            <a:r>
              <a:rPr lang="en-US" sz="2400" dirty="0">
                <a:cs typeface="Calibri"/>
              </a:rPr>
              <a:t>What is Trauma?</a:t>
            </a:r>
            <a:endParaRPr lang="en-US" sz="2400" u="sng" dirty="0">
              <a:solidFill>
                <a:schemeClr val="accent6"/>
              </a:solidFill>
              <a:ea typeface="Calibri Light"/>
              <a:cs typeface="Calibri Light"/>
            </a:endParaRPr>
          </a:p>
          <a:p>
            <a:pPr lvl="2"/>
            <a:r>
              <a:rPr lang="en-US" sz="2200" u="none" dirty="0">
                <a:solidFill>
                  <a:srgbClr val="005A7C"/>
                </a:solidFill>
                <a:latin typeface="Calibri"/>
                <a:ea typeface="+mn-lt"/>
                <a:cs typeface="+mn-lt"/>
                <a:hlinkClick r:id="rId4"/>
              </a:rPr>
              <a:t>SAMHSA Trauma and Violence </a:t>
            </a:r>
            <a:endParaRPr lang="en-US" sz="2200" u="none" dirty="0">
              <a:solidFill>
                <a:srgbClr val="005A7C"/>
              </a:solidFill>
              <a:latin typeface="Calibri"/>
              <a:ea typeface="+mn-lt"/>
              <a:cs typeface="+mn-lt"/>
            </a:endParaRPr>
          </a:p>
          <a:p>
            <a:pPr lvl="2"/>
            <a:r>
              <a:rPr lang="en-US" sz="2200" dirty="0">
                <a:solidFill>
                  <a:srgbClr val="005A7C"/>
                </a:solidFill>
                <a:latin typeface="Calibri"/>
                <a:ea typeface="+mn-lt"/>
                <a:cs typeface="+mn-lt"/>
                <a:hlinkClick r:id="rId5"/>
              </a:rPr>
              <a:t>SAMHSA's Concept of Trauma and Guidance for a Trauma-Informed Approach</a:t>
            </a:r>
            <a:endParaRPr lang="en-US" sz="2200" dirty="0"/>
          </a:p>
          <a:p>
            <a:pPr>
              <a:buClr>
                <a:srgbClr val="7A232F"/>
              </a:buClr>
            </a:pPr>
            <a:r>
              <a:rPr lang="en-US" sz="2400" dirty="0">
                <a:solidFill>
                  <a:srgbClr val="242021"/>
                </a:solidFill>
                <a:latin typeface="Calibri"/>
                <a:ea typeface="+mn-lt"/>
                <a:cs typeface="+mn-lt"/>
              </a:rPr>
              <a:t>Motivational Interviewing Principles and Theory</a:t>
            </a:r>
          </a:p>
          <a:p>
            <a:pPr lvl="2"/>
            <a:r>
              <a:rPr lang="en-US" sz="2200" dirty="0">
                <a:solidFill>
                  <a:srgbClr val="005A7C"/>
                </a:solidFill>
                <a:latin typeface="Calibri"/>
                <a:ea typeface="+mn-lt"/>
                <a:cs typeface="+mn-lt"/>
                <a:hlinkClick r:id="rId6"/>
              </a:rPr>
              <a:t>How to Increase Motivation</a:t>
            </a:r>
            <a:endParaRPr lang="en-US" sz="2200" dirty="0">
              <a:hlinkClick r:id="rId6"/>
            </a:endParaRPr>
          </a:p>
          <a:p>
            <a:pPr>
              <a:buClr>
                <a:srgbClr val="7A232F"/>
              </a:buClr>
            </a:pPr>
            <a:r>
              <a:rPr lang="en-US" sz="2400" dirty="0">
                <a:solidFill>
                  <a:schemeClr val="accent6"/>
                </a:solidFill>
                <a:ea typeface="+mn-lt"/>
                <a:cs typeface="+mn-lt"/>
                <a:hlinkClick r:id="rId7">
                  <a:extLst>
                    <a:ext uri="{A12FA001-AC4F-418D-AE19-62706E023703}">
                      <ahyp:hlinkClr xmlns:ahyp="http://schemas.microsoft.com/office/drawing/2018/hyperlinkcolor" val="tx"/>
                    </a:ext>
                  </a:extLst>
                </a:hlinkClick>
              </a:rPr>
              <a:t>Effective Case Management: How to Set Up a Case File</a:t>
            </a:r>
            <a:endParaRPr lang="en-US" sz="2400" dirty="0">
              <a:solidFill>
                <a:schemeClr val="accent6"/>
              </a:solidFill>
              <a:ea typeface="+mn-lt"/>
              <a:cs typeface="+mn-lt"/>
            </a:endParaRPr>
          </a:p>
          <a:p>
            <a:pPr lvl="2"/>
            <a:endParaRPr lang="en-US" sz="2400" u="none" dirty="0">
              <a:solidFill>
                <a:srgbClr val="005A7C"/>
              </a:solidFill>
              <a:ea typeface="Calibri"/>
              <a:cs typeface="Calibri"/>
            </a:endParaRPr>
          </a:p>
        </p:txBody>
      </p:sp>
      <p:sp>
        <p:nvSpPr>
          <p:cNvPr id="4" name="Content Placeholder 3">
            <a:extLst>
              <a:ext uri="{FF2B5EF4-FFF2-40B4-BE49-F238E27FC236}">
                <a16:creationId xmlns:a16="http://schemas.microsoft.com/office/drawing/2014/main" id="{16D6B816-0E1C-463B-99A1-B2E09103B2F1}"/>
              </a:ext>
            </a:extLst>
          </p:cNvPr>
          <p:cNvSpPr>
            <a:spLocks noGrp="1"/>
          </p:cNvSpPr>
          <p:nvPr>
            <p:ph sz="half" idx="2"/>
          </p:nvPr>
        </p:nvSpPr>
        <p:spPr>
          <a:xfrm>
            <a:off x="12482945" y="439400"/>
            <a:ext cx="1683327" cy="1632673"/>
          </a:xfrm>
        </p:spPr>
        <p:txBody>
          <a:bodyPr/>
          <a:lstStyle/>
          <a:p>
            <a:r>
              <a:rPr lang="en-US"/>
              <a:t>Name of Reference Item</a:t>
            </a:r>
          </a:p>
          <a:p>
            <a:pPr lvl="1"/>
            <a:r>
              <a:rPr lang="en-US"/>
              <a:t>Additional information about this resource</a:t>
            </a:r>
          </a:p>
          <a:p>
            <a:pPr lvl="2"/>
            <a:r>
              <a:rPr lang="en-US"/>
              <a:t>www.resource-link-here.com</a:t>
            </a:r>
          </a:p>
          <a:p>
            <a:r>
              <a:rPr lang="en-US"/>
              <a:t>Name of Reference Item</a:t>
            </a:r>
          </a:p>
          <a:p>
            <a:pPr lvl="1"/>
            <a:r>
              <a:rPr lang="en-US"/>
              <a:t>Additional information about this resource</a:t>
            </a:r>
          </a:p>
          <a:p>
            <a:pPr lvl="2"/>
            <a:r>
              <a:rPr lang="en-US"/>
              <a:t>www.resource-link-here.com</a:t>
            </a:r>
          </a:p>
          <a:p>
            <a:r>
              <a:rPr lang="en-US"/>
              <a:t>Name of Reference Item</a:t>
            </a:r>
          </a:p>
          <a:p>
            <a:pPr lvl="1"/>
            <a:r>
              <a:rPr lang="en-US"/>
              <a:t>Additional information about this resource</a:t>
            </a:r>
          </a:p>
          <a:p>
            <a:pPr lvl="2"/>
            <a:r>
              <a:rPr lang="en-US"/>
              <a:t>www.resource-link-here.com</a:t>
            </a:r>
          </a:p>
          <a:p>
            <a:r>
              <a:rPr lang="en-US"/>
              <a:t>Name of Reference Item</a:t>
            </a:r>
          </a:p>
          <a:p>
            <a:pPr lvl="1"/>
            <a:r>
              <a:rPr lang="en-US"/>
              <a:t>Additional information about this resource</a:t>
            </a:r>
          </a:p>
          <a:p>
            <a:pPr lvl="2"/>
            <a:r>
              <a:rPr lang="en-US"/>
              <a:t>www.resource-link-here.com</a:t>
            </a:r>
          </a:p>
        </p:txBody>
      </p:sp>
    </p:spTree>
    <p:custDataLst>
      <p:tags r:id="rId1"/>
    </p:custDataLst>
    <p:extLst>
      <p:ext uri="{BB962C8B-B14F-4D97-AF65-F5344CB8AC3E}">
        <p14:creationId xmlns:p14="http://schemas.microsoft.com/office/powerpoint/2010/main" val="16778578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ED89B93-B9B9-4D91-AFEB-DF6FAA5D557F}"/>
              </a:ext>
            </a:extLst>
          </p:cNvPr>
          <p:cNvSpPr>
            <a:spLocks noGrp="1"/>
          </p:cNvSpPr>
          <p:nvPr>
            <p:ph type="sldNum" sz="quarter" idx="12"/>
          </p:nvPr>
        </p:nvSpPr>
        <p:spPr/>
        <p:txBody>
          <a:bodyPr/>
          <a:lstStyle/>
          <a:p>
            <a:fld id="{158B7785-F6D6-45F8-833E-07BD84680091}" type="slidenum">
              <a:rPr lang="en-US" smtClean="0">
                <a:solidFill>
                  <a:schemeClr val="tx2"/>
                </a:solidFill>
              </a:rPr>
              <a:pPr/>
              <a:t>37</a:t>
            </a:fld>
            <a:endParaRPr lang="en-US">
              <a:solidFill>
                <a:schemeClr val="tx2"/>
              </a:solidFill>
            </a:endParaRPr>
          </a:p>
        </p:txBody>
      </p:sp>
      <p:sp>
        <p:nvSpPr>
          <p:cNvPr id="5" name="Title 4">
            <a:extLst>
              <a:ext uri="{FF2B5EF4-FFF2-40B4-BE49-F238E27FC236}">
                <a16:creationId xmlns:a16="http://schemas.microsoft.com/office/drawing/2014/main" id="{20EE82FF-9A84-43EB-86F4-852011A1A6BE}"/>
              </a:ext>
            </a:extLst>
          </p:cNvPr>
          <p:cNvSpPr>
            <a:spLocks noGrp="1"/>
          </p:cNvSpPr>
          <p:nvPr>
            <p:ph type="title"/>
          </p:nvPr>
        </p:nvSpPr>
        <p:spPr/>
        <p:txBody>
          <a:bodyPr>
            <a:normAutofit/>
          </a:bodyPr>
          <a:lstStyle/>
          <a:p>
            <a:r>
              <a:rPr lang="en-US" sz="3200"/>
              <a:t>Save the Date</a:t>
            </a:r>
          </a:p>
        </p:txBody>
      </p:sp>
      <p:sp>
        <p:nvSpPr>
          <p:cNvPr id="6" name="Content Placeholder 5">
            <a:extLst>
              <a:ext uri="{FF2B5EF4-FFF2-40B4-BE49-F238E27FC236}">
                <a16:creationId xmlns:a16="http://schemas.microsoft.com/office/drawing/2014/main" id="{66A7687B-37A7-4648-AEC7-722F9CB8BA11}"/>
              </a:ext>
            </a:extLst>
          </p:cNvPr>
          <p:cNvSpPr>
            <a:spLocks noGrp="1"/>
          </p:cNvSpPr>
          <p:nvPr>
            <p:ph idx="1"/>
          </p:nvPr>
        </p:nvSpPr>
        <p:spPr>
          <a:xfrm>
            <a:off x="805866" y="832592"/>
            <a:ext cx="11081334" cy="5039517"/>
          </a:xfrm>
        </p:spPr>
        <p:txBody>
          <a:bodyPr/>
          <a:lstStyle/>
          <a:p>
            <a:r>
              <a:rPr lang="en-US">
                <a:hlinkClick r:id="rId3"/>
              </a:rPr>
              <a:t>OSHA #500</a:t>
            </a:r>
            <a:endParaRPr lang="en-US">
              <a:cs typeface="Calibri"/>
              <a:hlinkClick r:id="rId3"/>
            </a:endParaRPr>
          </a:p>
          <a:p>
            <a:pPr lvl="2"/>
            <a:r>
              <a:rPr lang="en-US"/>
              <a:t>October 23 – 26, 9 a.m. – 6 p.m. ET</a:t>
            </a:r>
            <a:endParaRPr lang="en-US">
              <a:cs typeface="Calibri"/>
            </a:endParaRPr>
          </a:p>
          <a:p>
            <a:pPr>
              <a:buClr>
                <a:srgbClr val="2C5261"/>
              </a:buClr>
              <a:buFont typeface="Wingdings" panose="05030102010509060703" pitchFamily="18" charset="2"/>
              <a:buChar char=""/>
            </a:pPr>
            <a:r>
              <a:rPr lang="en-US">
                <a:solidFill>
                  <a:srgbClr val="242021"/>
                </a:solidFill>
                <a:cs typeface="Calibri"/>
                <a:hlinkClick r:id="rId4"/>
              </a:rPr>
              <a:t>Introduction to the Grantee Performance Management System (GPMS)</a:t>
            </a:r>
            <a:endParaRPr lang="en-US" b="0">
              <a:solidFill>
                <a:srgbClr val="242021"/>
              </a:solidFill>
              <a:cs typeface="Calibri"/>
            </a:endParaRPr>
          </a:p>
          <a:p>
            <a:pPr lvl="2"/>
            <a:r>
              <a:rPr lang="en-US">
                <a:cs typeface="Calibri"/>
              </a:rPr>
              <a:t>October 26, 1 – 4 p.m. ET</a:t>
            </a:r>
          </a:p>
        </p:txBody>
      </p:sp>
    </p:spTree>
    <p:extLst>
      <p:ext uri="{BB962C8B-B14F-4D97-AF65-F5344CB8AC3E}">
        <p14:creationId xmlns:p14="http://schemas.microsoft.com/office/powerpoint/2010/main" val="19195176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fld id="{158B7785-F6D6-45F8-833E-07BD84680091}" type="slidenum">
              <a:rPr lang="en-US" smtClean="0"/>
              <a:pPr/>
              <a:t>38</a:t>
            </a:fld>
            <a:endParaRPr lang="en-US"/>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r>
              <a:rPr lang="en-US"/>
              <a:t>Contact Us</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a:xfrm>
            <a:off x="817734" y="1137446"/>
            <a:ext cx="7991969" cy="5039517"/>
          </a:xfrm>
        </p:spPr>
        <p:txBody>
          <a:bodyPr>
            <a:normAutofit/>
          </a:bodyPr>
          <a:lstStyle/>
          <a:p>
            <a:r>
              <a:rPr lang="en-US"/>
              <a:t>Amanda Brenner</a:t>
            </a:r>
          </a:p>
          <a:p>
            <a:pPr lvl="1"/>
            <a:r>
              <a:rPr lang="en-US"/>
              <a:t>Workforce Analyst</a:t>
            </a:r>
          </a:p>
          <a:p>
            <a:pPr lvl="2"/>
            <a:r>
              <a:rPr lang="en-US"/>
              <a:t>U.S. Department of Labor, Employment and Training Administration</a:t>
            </a:r>
          </a:p>
          <a:p>
            <a:pPr lvl="3"/>
            <a:r>
              <a:rPr lang="en-US"/>
              <a:t>brenner.amanda.r@dol.gov</a:t>
            </a:r>
          </a:p>
          <a:p>
            <a:r>
              <a:rPr lang="en-US"/>
              <a:t>Kate </a:t>
            </a:r>
            <a:r>
              <a:rPr lang="en-US" err="1"/>
              <a:t>Henneberry</a:t>
            </a:r>
            <a:endParaRPr lang="en-US"/>
          </a:p>
          <a:p>
            <a:pPr lvl="1"/>
            <a:r>
              <a:rPr lang="en-US"/>
              <a:t>Senior Manager, Alumni Relations</a:t>
            </a:r>
          </a:p>
          <a:p>
            <a:pPr lvl="2"/>
            <a:r>
              <a:rPr lang="en-US"/>
              <a:t>YouthBuild USA</a:t>
            </a:r>
          </a:p>
          <a:p>
            <a:pPr lvl="3"/>
            <a:r>
              <a:rPr lang="en-US"/>
              <a:t>khenneberry@youthbuild.org</a:t>
            </a:r>
          </a:p>
          <a:p>
            <a:pPr lvl="4"/>
            <a:r>
              <a:rPr lang="en-US"/>
              <a:t>617-741-1253</a:t>
            </a:r>
          </a:p>
        </p:txBody>
      </p:sp>
    </p:spTree>
    <p:custDataLst>
      <p:tags r:id="rId1"/>
    </p:custDataLst>
    <p:extLst>
      <p:ext uri="{BB962C8B-B14F-4D97-AF65-F5344CB8AC3E}">
        <p14:creationId xmlns:p14="http://schemas.microsoft.com/office/powerpoint/2010/main" val="10975839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a:t>Need help?  Email: </a:t>
            </a:r>
            <a:r>
              <a:rPr lang="en-US">
                <a:hlinkClick r:id="rId4"/>
              </a:rPr>
              <a:t>Support@workforceGPS.org</a:t>
            </a:r>
            <a:endParaRPr lang="en-US"/>
          </a:p>
        </p:txBody>
      </p:sp>
    </p:spTree>
    <p:custDataLst>
      <p:tags r:id="rId1"/>
    </p:custDataLst>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1c9bd80-a33c-42bd-8868-2bf360eb401f">
      <Terms xmlns="http://schemas.microsoft.com/office/infopath/2007/PartnerControls"/>
    </lcf76f155ced4ddcb4097134ff3c332f>
    <TaxCatchAll xmlns="06b3155c-15ce-4148-b05d-995c16985bca"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4DF8804E9BD7F64285B99CD2CB1C4B50" ma:contentTypeVersion="17" ma:contentTypeDescription="Create a new document." ma:contentTypeScope="" ma:versionID="3b11e2c8261679680b950567bfbf46bf">
  <xsd:schema xmlns:xsd="http://www.w3.org/2001/XMLSchema" xmlns:xs="http://www.w3.org/2001/XMLSchema" xmlns:p="http://schemas.microsoft.com/office/2006/metadata/properties" xmlns:ns2="61c9bd80-a33c-42bd-8868-2bf360eb401f" xmlns:ns3="06b3155c-15ce-4148-b05d-995c16985bca" targetNamespace="http://schemas.microsoft.com/office/2006/metadata/properties" ma:root="true" ma:fieldsID="e47bafc9d74b926a8276c40c3881d889" ns2:_="" ns3:_="">
    <xsd:import namespace="61c9bd80-a33c-42bd-8868-2bf360eb401f"/>
    <xsd:import namespace="06b3155c-15ce-4148-b05d-995c16985bc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c9bd80-a33c-42bd-8868-2bf360eb40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ed9791d-e110-4799-a662-26f21481015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6b3155c-15ce-4148-b05d-995c16985bc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3868cc6-e23a-4f86-badd-d03289c25e55}" ma:internalName="TaxCatchAll" ma:showField="CatchAllData" ma:web="06b3155c-15ce-4148-b05d-995c16985b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70AE42-B7EF-4425-8E23-8E4BA26DAB5C}">
  <ds:schemaRefs>
    <ds:schemaRef ds:uri=""/>
    <ds:schemaRef ds:uri="http://www.net-centric.com/PAWPP"/>
  </ds:schemaRefs>
</ds:datastoreItem>
</file>

<file path=customXml/itemProps2.xml><?xml version="1.0" encoding="utf-8"?>
<ds:datastoreItem xmlns:ds="http://schemas.openxmlformats.org/officeDocument/2006/customXml" ds:itemID="{AD7E959F-E44D-4F25-B6B8-BD240B101CD8}">
  <ds:schemaRefs>
    <ds:schemaRef ds:uri="http://schemas.microsoft.com/sharepoint/v3/contenttype/forms"/>
  </ds:schemaRefs>
</ds:datastoreItem>
</file>

<file path=customXml/itemProps3.xml><?xml version="1.0" encoding="utf-8"?>
<ds:datastoreItem xmlns:ds="http://schemas.openxmlformats.org/officeDocument/2006/customXml" ds:itemID="{F109AAB3-BE30-449D-98F3-FC03726CA084}">
  <ds:schemaRefs>
    <ds:schemaRef ds:uri="http://schemas.microsoft.com/office/2006/documentManagement/types"/>
    <ds:schemaRef ds:uri="http://www.w3.org/XML/1998/namespace"/>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purl.org/dc/terms/"/>
    <ds:schemaRef ds:uri="06b3155c-15ce-4148-b05d-995c16985bca"/>
    <ds:schemaRef ds:uri="61c9bd80-a33c-42bd-8868-2bf360eb401f"/>
    <ds:schemaRef ds:uri="http://purl.org/dc/dcmitype/"/>
  </ds:schemaRefs>
</ds:datastoreItem>
</file>

<file path=customXml/itemProps4.xml><?xml version="1.0" encoding="utf-8"?>
<ds:datastoreItem xmlns:ds="http://schemas.openxmlformats.org/officeDocument/2006/customXml" ds:itemID="{531099A9-E2C4-41F1-AB65-3D1004F13BAE}">
  <ds:schemaRefs>
    <ds:schemaRef ds:uri="06b3155c-15ce-4148-b05d-995c16985bca"/>
    <ds:schemaRef ds:uri="61c9bd80-a33c-42bd-8868-2bf360eb401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994</TotalTime>
  <Words>2887</Words>
  <Application>Microsoft Office PowerPoint</Application>
  <PresentationFormat>Widescreen</PresentationFormat>
  <Paragraphs>375</Paragraphs>
  <Slides>39</Slides>
  <Notes>21</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39</vt:i4>
      </vt:variant>
    </vt:vector>
  </HeadingPairs>
  <TitlesOfParts>
    <vt:vector size="54" baseType="lpstr">
      <vt:lpstr>Arial</vt:lpstr>
      <vt:lpstr>Calibri</vt:lpstr>
      <vt:lpstr>Calibri Light</vt:lpstr>
      <vt:lpstr>Segoe UI</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Interactive Slides</vt:lpstr>
      <vt:lpstr>Where Are You?</vt:lpstr>
      <vt:lpstr>Interviewing Strategies for Effective Case Management</vt:lpstr>
      <vt:lpstr>PowerPoint Presentation</vt:lpstr>
      <vt:lpstr>Q&amp;A Versus Chat Features</vt:lpstr>
      <vt:lpstr>Today’s Presenter </vt:lpstr>
      <vt:lpstr>Today’s Objectives</vt:lpstr>
      <vt:lpstr>What is Case Management?</vt:lpstr>
      <vt:lpstr>Case Management</vt:lpstr>
      <vt:lpstr>Approaches to  Trauma-Informed  Case Management</vt:lpstr>
      <vt:lpstr>Poll: Trauma-Informed Care Practices</vt:lpstr>
      <vt:lpstr>Trauma-Informed Lens</vt:lpstr>
      <vt:lpstr>Interviewing</vt:lpstr>
      <vt:lpstr>Motivational Interviewing (MI)</vt:lpstr>
      <vt:lpstr>Motivational Interviewing</vt:lpstr>
      <vt:lpstr>Motivational Interviewing: Wheel of Change</vt:lpstr>
      <vt:lpstr>Motivational Interviewing</vt:lpstr>
      <vt:lpstr>Wraparound/Whole Person: Maslow’s Hierarchy of Needs</vt:lpstr>
      <vt:lpstr>Wraparound/Whole Person: Key Techniques</vt:lpstr>
      <vt:lpstr>Recommendations for Conducting a Trauma-Informed Interview</vt:lpstr>
      <vt:lpstr>Interview/Intake</vt:lpstr>
      <vt:lpstr>Interview/Intake: Sample Questions by Topic</vt:lpstr>
      <vt:lpstr>Interview/Intake: Sample Questions by Topic</vt:lpstr>
      <vt:lpstr>Discussion </vt:lpstr>
      <vt:lpstr>PowerPoint Presentation</vt:lpstr>
      <vt:lpstr>Referrals,  One-on-One Meetings,  and Partnerships</vt:lpstr>
      <vt:lpstr>Referrals</vt:lpstr>
      <vt:lpstr>Continued Case Management: One-on-One Meetings</vt:lpstr>
      <vt:lpstr>Continued Case Management: One-on-One Meetings</vt:lpstr>
      <vt:lpstr>Partnerships: Community Partners</vt:lpstr>
      <vt:lpstr>Discussion  &amp; Peer-Sharing</vt:lpstr>
      <vt:lpstr>PowerPoint Presentation</vt:lpstr>
      <vt:lpstr>Webinar Evaluation</vt:lpstr>
      <vt:lpstr>Any Questions?</vt:lpstr>
      <vt:lpstr>Poll: Additional Needs</vt:lpstr>
      <vt:lpstr>Chat </vt:lpstr>
      <vt:lpstr>Resources</vt:lpstr>
      <vt:lpstr>Save the Date</vt:lpstr>
      <vt:lpstr>Contact Us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Lisa Reddy</cp:lastModifiedBy>
  <cp:revision>8</cp:revision>
  <dcterms:created xsi:type="dcterms:W3CDTF">2019-06-21T16:58:05Z</dcterms:created>
  <dcterms:modified xsi:type="dcterms:W3CDTF">2023-10-27T11:46:38Z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E3E3652B-E154-4632-AF29-AF74A27B8CCB</vt:lpwstr>
  </property>
  <property fmtid="{D5CDD505-2E9C-101B-9397-08002B2CF9AE}" pid="3" name="ArticulatePath">
    <vt:lpwstr>https://appriver3651000470-my.sharepoint.com/personal/mlamb_mahernet_com/Documents/Marg-WFGPS/Content Thumbnail Images/WFGPS_PPT_Template_20191205</vt:lpwstr>
  </property>
  <property fmtid="{D5CDD505-2E9C-101B-9397-08002B2CF9AE}" pid="4" name="ContentTypeId">
    <vt:lpwstr>0x0101004DF8804E9BD7F64285B99CD2CB1C4B50</vt:lpwstr>
  </property>
  <property fmtid="{D5CDD505-2E9C-101B-9397-08002B2CF9AE}" pid="5" name="MediaServiceImageTags">
    <vt:lpwstr/>
  </property>
</Properties>
</file>