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notesSlides/notesSlide9.xml" ContentType="application/vnd.openxmlformats-officedocument.presentationml.notesSlide+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3"/>
  </p:notesMasterIdLst>
  <p:sldIdLst>
    <p:sldId id="257" r:id="rId5"/>
    <p:sldId id="267" r:id="rId6"/>
    <p:sldId id="289" r:id="rId7"/>
    <p:sldId id="269" r:id="rId8"/>
    <p:sldId id="266" r:id="rId9"/>
    <p:sldId id="262" r:id="rId10"/>
    <p:sldId id="288" r:id="rId11"/>
    <p:sldId id="261" r:id="rId12"/>
    <p:sldId id="260" r:id="rId13"/>
    <p:sldId id="259" r:id="rId14"/>
    <p:sldId id="276" r:id="rId15"/>
    <p:sldId id="286" r:id="rId16"/>
    <p:sldId id="285" r:id="rId17"/>
    <p:sldId id="273" r:id="rId18"/>
    <p:sldId id="277" r:id="rId19"/>
    <p:sldId id="278" r:id="rId20"/>
    <p:sldId id="279" r:id="rId21"/>
    <p:sldId id="280" r:id="rId22"/>
    <p:sldId id="291" r:id="rId23"/>
    <p:sldId id="274" r:id="rId24"/>
    <p:sldId id="281" r:id="rId25"/>
    <p:sldId id="282" r:id="rId26"/>
    <p:sldId id="283" r:id="rId27"/>
    <p:sldId id="284" r:id="rId28"/>
    <p:sldId id="271" r:id="rId29"/>
    <p:sldId id="270" r:id="rId30"/>
    <p:sldId id="287" r:id="rId31"/>
    <p:sldId id="290"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B5EA7A-4AD4-8B31-5E15-5509BFD1B0E2}" name="Brenner, Amanda R - ETA" initials="AB" userId="S::Brenner.Amanda.R@dol.gov::531c15cd-a2ef-4445-acc6-d599f9d4313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B3B3B3"/>
    <a:srgbClr val="798B90"/>
    <a:srgbClr val="CDC9BD"/>
    <a:srgbClr val="3B68CD"/>
    <a:srgbClr val="84A3D9"/>
    <a:srgbClr val="8DA9DB"/>
    <a:srgbClr val="9FB7E1"/>
    <a:srgbClr val="CCC9BE"/>
    <a:srgbClr val="84B4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876" y="38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23.741"/>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23,'4'-4,"5"-2,6 1,12 1,9 1,16 5,10 7,8 9,-1 2,-7-2,-15-4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05.791"/>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1,'2'0,"4"1,5 2,6 0,8 4,6 0,3 1,2-1,-1 0,-1-3,-3-1,-5-1,-5-2,-6 1,-3-2,-4 2,-1 1,3 1,5 0,6 4,4 0,2-1,0-2,-5-1,-4-1,-3-1,-2-1,0 1,6 1,14 3,14 3,11 1,4-1,-2-3,-9-1,-12-2,-12-1,-9-1,-6 0,-4 0,3-4,7-1,11 1,9-1,12-1,0 0,-6 2,-8 0,-9 2,-6 1,-5 1,-3 0,-1 0,1 0,3 1,1-1,3-1,2-1,0 1,2 0,-1 0,-1 1,-2-1,3 1,-1 2,2 2,4 1,3-2,2 0,1 0,-2 0,-4-2,-4 1,-5-2,-3 1,0-1,1 0,2 0,4 0,7-1,4 1,1 0,-1 0,-2 0,-5 0,-3 0,-3 0,-2-2,0-1,1-2,-1-1,4 0,3 1,2 2,1 1,0 1,-1 1,-4 0,-4-1,-3-1,-3-1,-1 1,0 0,1 0,0 0,0 0,1 1,0 0,-1 1,0 0,1 0,-1 0,-1 0,1 0,0 0,5 0,2 1,4 1,4-1,1 0,1 0,2-1,-1 0,-4 1,-3-1,-5-1,-4 1,-3 0,-3 0,0 0,0 0,1 0,2 0,5 0,4 0,4 0,6 0,1 0,1 0,1 0,-1 0,-3 0,-4 0,-5 0,1 0,-1 0,2 0,3 2,3 1,3 1,2 1,0-1,-2 1,-3-1,-1-1,-1-2,-1 1,0-2,-1 0,3 0,4 0,3 0,2-1,9 4,4-1,5 2,1 0,3-1,-4-1,-6-1,-9 0,-2-2,-4 0,-1-4,4-1,3 0,2 1,-1 1,-3 1,-4 1,-4 1,-5 1,-5 0,-3 1,-3-2,-1 0,2-1,5 1,3 1,6-1,2 1,0 0,-2 0,-3 0,1 0,3 1,5 3,6 0,6 1,1 1,-4 0,-6-1,-5-1,-5-2,-5 0,-4-2,-1 1,1-2,4 1,1 0,4 0,-1 0,-2-1,-4 1,1 0,-4 0,3 0,-1 0,1 0,0 0,0 0,2 0,3 0,6 0,4 0,4 0,1 0,-3-1,-2-2,-6-4,-3-3,-6 0,-2 1,-3 0,-1 2,0 3,0 1,2 0,2 0,1 0,1 1,1 1,-1 0,-2 0,-1 1,-2 0,-1 0,-2 1,-3-1,-1 0,2 0,3 0,5 0,7 0,6 0,2 1,3 0,1 1,-4-1,-4-1,-7 1,-4-1,-4 0,-3 0,-1 0,2 0,-1 0,1 0,-2 0,1 0,-2 0,-1 0,-1 0,-1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18.807"/>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337 450,'-4'-4,"-5"-1,-5 0,-4 1,1-3,0 0,-2-11,-9-21,-4-13,0-9,5-2,4 10,5 10,2 12,4 7,-13 5,-1 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1:39.790"/>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0,'5'0,"12"0,13 0,6 0,7 0,7 5,4 2,-2-1,-4-1,-6-2,-4-1,0 0,5 3,19 7,10 11,7 12,6-1,3 0,7-1,2-7,0-7,-6-2,-10-4,-7-4,-7-4,-5 3,-2 0,3-2,6-1,11-3,8 0,-2-1,-5-1,-1 0,1-1,11 11,11 3,17 4,14 0,14 12,12 0,4-4,-6-7,5 0,-9 0,-17-1,-16 0,-18-2,-18-4,-12-4,-13 2,-13 0,-9-2,-6-2,-3 8,13 12,10 6,6-1,-2-1,-1-1,-3-5,-7-6,-6-7,-4-4,2-4,9-1,3-2,-3-1,-8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1:41.496"/>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1,'9'0,"15"0,17 0,12 0,11 0,11 0,33 5,27 2,47 4,32 11,50 1,11-2,-17-6,-32-5,-44-4,-48-3,-42-3,-27 0,-14-1,0 0,5 0,14 0,15 1,13 0,5-1,5 1,-6 0,-15 1,-22-7,-18 0,-11-1,-7 2,-3 1,-7 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1:43.314"/>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1,'26'0,"37"0,39 0,27 0,21 0,6 0,-8 0,-21 0,-25 0,-31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1:44.20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19.909"/>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0 192,'5'0,"4"0,6 0,4-4,11-2,9-7,5-6,4-8,6 1,9 0,0 1,-9 4,-8 7,-8 4,-7 9,-4 13,-7 8,-3 5,-4-2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20.786"/>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1,'4'0,"6"0,9 0,5 0,7 0,2 0,0 0,-2 0,-6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22.26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71,'12'0,"8"0,5-4,18-1,2-5,2-3,1-1,0 3,-4 3,-9 2</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24.58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45,'12'0,"12"0,11-4,14-5,17-2,0 2,-7 2,-13 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25.647"/>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47,'0'-5,"4"0,6 0,13 0,15-2,5 0,-1 1,-3 2,-9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26.426"/>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20,'8'0,"11"0,10-4,4-2,1 1,-5 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27.091"/>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0 102,'13'-9,"15"-1,12-5,7 2,4-3,-3 3,-10-1,-11 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27.736"/>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48,'12'0,"12"0,15 0,8-4,4-2,-1 1,-11-3,-11-4,-10-1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34.498"/>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35.939"/>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50,'4'0,"10"-4,6-1,4-5,2 1,1 1,3 2,2 2,2 2,1 1,-7 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36.88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0 170,'5'-8,"12"-3,17-8,6 0,8-1,5-2,-3 0,-6 2,-2 6,-4 5,-1 3,2 16,2 6,3 0,-3-3,-3-3,-1-3,-2-4,-8-1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37.623"/>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0,'4'0,"34"0,43 0,49 0,18 0,-4 0,-26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38.91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0 145,'8'-4,"3"-6,3-5,4 0,3-1,5-2,8 1,1 5,-2 4,-5-1,-4 1,-2 2,0 2,-5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39.729"/>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1 240,'8'-8,"7"-11,13-11,10-3,2 3,-1 3,-3 2,-4 5,-3 2,-3 4,-1 4,-5 5</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40.968"/>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0 359,'8'-4,"7"-5,5-6,11-4,5-2,4-3,3 3,-1 2,-4-1,0-1,1 4,3 0,10-2,5 0,16-2,5-1,-7 3,-12 0,-12 4,-9 4,-12 5</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41.480"/>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0,'0'0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42.642"/>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0,'0'9,"4"10,1 6,0 7,4 7,-1 0,-1-2,-2-4,-1-7</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10.738"/>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25,'0'-4,"4"-1,6 0,4 1,8 1,12 1,12 1,18 1,10 0,12 0,7 0,7 0,2 0,-8 1,-16-1,-17 0,-16 0,-7 4,6 1,14 0,14-1,6-1,13-1,-4-1,-10-1,-14 0,-10 0,-5 0,0 0,8-1,6 1,4 0,7 0,7 0,-7 0,-3 4,1 1,-3 1,-5-2,-6-1,-4-2,-4 0,2 4,0 0,11-1,10 0,10-2,-3-4,-14-6,-18-6,-13-4,-12 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44.517"/>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0 258,'4'0,"5"0,6 0,-1-5,3 0,1 0,3-4,9-7,0-6,3-3,-5-1,-2 3,-2 6,0 6,-2 4,1 1,-4-4,-1 0,1-3,4 2,4 2,-4-2,-1 2,-1 2,1 6,0 4,-4 5,0 1,1-1,0-2,10-1,5-2,7-2,6-1,3 0,5 0,5-1,1 1,11 0,4 4,3 5,-5 2,2-2,-1-2,-8-2,-3-3,-13-4,-11-3,-12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46.479"/>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2712 420,'0'-4,"0"-6,-17 0,-25 1,-18 2,-19-2,-12-8,-20-8,-3-5,14 3,16 6,14 7,15 5,12 5,6 2,1 3,-2 0,-14 0,-28 0,-56 0,-55 0,-35-1,-8-4,20-1,42 0,46 1,41 1,22 1,6 1,4 1,15 0,31-8,28-3,24 1,15-3,23 2,13 3,6 2,23-6,48-1,38 2,41 2,18 4,41 2,24 1,4 2,-26 0,-43-4,-63 0,-63-1,-51-3,-38-4,-24 0,-9-2,-4 1,-6 3</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12.430"/>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13.24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14.664"/>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63,'4'0,"9"0,10 0,9 0,7 0,5 0,-1 0,-5-4,-4-1,-4 1,1 0,6 1,17-3,12-4,5-1,7 2,-10 2</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15.68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0 187,'24'-4,"23"-1,19 0,11-4,7-3,-6-3,-13-5,-13 3,-12-1,-8 4,-7-1,-2-1,-2 2,-1 3,1 4,0 3,1 6,8 14,11 5,6-1,11-1,12 2,5-5,5 1,-2-4,-15-7,-18-5</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16.176"/>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2135 1,'-4'0,"-5"0,-5 0,-4 0,-31 0,-37 0,-53 0,-33 0,-26 0,-4 0,9 0,10 0,12 8,16 2,19 4,12-1,20-2,24-3,21-4,21-1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16.832"/>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1688 1,'-4'0,"-9"4,-14 9,-34 6,-31 0,-22-3,-16-5,-5-4,5-3,16-2,19-2,23 0,19 3,15 5,10 2,-10-1,-10-2,-9-3,-10 3,-6-1,1 7,10 2,7-3,10 1,7-1,11-4</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17.611"/>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217 214,'8'0,"6"0,9-4,5-1,16-5,17 1,22 1,32 2,19-2,-4 1,-17 1,-23 2,-28-2,-51-5,-63-11,-54-3,-41 0,-26 3,4 6,12 6,20 4,25 3,33 3</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18.390"/>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2083 0,'-4'0,"-1"4,-7 1,-7 1,-6-2,-5-1,1-2,-4 0,0 0,-2-1,1 0,-2-1,-2 1,-11 0,-9 0,-1 0,-4 0,5 0,10 0,7 0,8 4,2 1,-3 0,2-1,-10 3,-6 0,-6-1,-6 2,-1 0,7 2,7 1,5 0,2 4,3-1,0 1,-5 2,1-3,-2-2,4-5,4-2,1-3,1-1,3-2,-1 1,-8-1,-12 0,-6 1,-1-1,6 1,7 0,-3-4,5-1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19.319"/>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0,'4'0,"6"4,15 5,45 9,52 5,53 7,51-2,51-6,17-6,-25-6,-36-5,-41-3,-45-2,-44-5,-40-5,-30-2</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19.816"/>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87,'8'0,"22"0,22 0,22 0,13 0,1 0,-8 0,-1 0,2 0,-10 0,-12-8,-13-2,-13-4,-13-3,-10-3,-7 2</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20.353"/>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1 207,'8'0,"10"0,26-12,25-7,13-9,-5 0,-6 2,-12 4,-12 7,-10 2,0 2,3 4,5 3,3 2,6 1,4 2,-3-5,-7-1,-7 1,-4 0,-3 2,27 16,7 6,-3 0,-14-4</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1:49.268"/>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1,'0'5,"5"1,2 5,10 1,27 3,25 4,28 14,31 7,25 1,31 3,4-4,-9-1,-31-6,-34-9,-33-8,-25-7,-21-5</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1:49.96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0 223,'5'-5,"12"-2,17-14,14-4,23-8,16-8,2 3,-4 7,-17 10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3:59.15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115 395,'-4'0,"-6"0,0-4,-4-1,-2 0,-4 1,3-3,3-13,5-6,11 0,6 1,2 1,2 0,4 4,3 6,3 5,13 4,14 3,18 6,22 2,13 0,5-1,-12-1,-13-1,-13-2,-10 0,5-1,9 0,11 4,5 1,-2 0,-2-1,-13-1,-13-1,-14-1,-5-1,-2 0,-4-4,-2-2,4-4,17-8,12-1,15-5,6 1,1 0,1 1,-9 3,-19 1,-15 4,-11 4,-8 0,-8 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00.904"/>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0 149,'13'-5,"3"-4,8-2,20-3,10-2,13-8,15 1,6 5,-4 4,-8 6,-13 3,-9 3,-9 10,-5 12,-9 6,-5-1,-8-5</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3:59.894"/>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1,'4'0,"6"0,4 0,5 0,3 0,2 0,0 0,1 0,-4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01.929"/>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74,'13'-4,"11"-6,6-4,3-1,-2 3,0 3,-3 3,-5 3</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34.979"/>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1 161,'4'0,"5"0,5 0,4 0,3 0,2 0,0-4,2-1,-1 1,-1 0,1 1,0 1,-1-3,0 0,4-4,2-1,-1 3,-1-3,-5-3,-3 1,0 2,1 3,0-1,1 0,1 2,0-2,1 1,1 1,-1 1,4 3,5 4,10 7,4 1,3-1,1-2,-4-2,-6-2,-6-1,-13-2,-13 0,-13 4,-13 0,-7 1,-8-1,-1-1,-4-2,2 0,-2 0,2-1,3-1,4 1,-2 4,-3 1,0-1,3 0,-3-1,2-1,-2-2,-3 1,1-1,-2 0,-2 7,3 4,2-1,4-2,4-2,5-3</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4:02.880"/>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374 124,'-4'0,"-6"0,-4-5,-5-4,-7-1,-7-4,-3 2,2-3,2 3,2 2,3 4,1 2,-2-2,-2-4,6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1:53.304"/>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27,'6'0,"15"0,21 0,28 0,11 0,8 0,-2 0,-5 0,-16-5,-16-2,-10 1,-7 1,-10 2</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1:54.708"/>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1148 1,'-5'0,"-6"10,-7 3,-10 5,-11 4,-3-1,0 0,-2-4,0-3,9-1,4-1,-1 1,-2 5,1-2,1 2,-10 8,-2-1,1 6,-12 2,-7 6,-8 1,3-1,8-2,4-3,6-6,7-9,10-2,5-4,9 1,6-3</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8:48.28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0,'6'0,"9"0,7 0,7 0,11 0,11 0,3 0,5 0,-1 0,1 0,-2 0,-5 0,-5 0,-4 0,3 7,6 1,-6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8:47.170"/>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326 0,'0'13,"0"10,0 13,0 8,0 2,0-1,0-1,0-2,0-2,0-1,-6-8,-8-8,-9-9,-6-7,-4-4,-3-2,-2 3,-1 3,1-1,0-1,6-2</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8:49.49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2432 0,'-7'7,"-14"7,-34 9,-28 6,-30 4,-22-3,-6-7,-4 6,4 3,7 3,19-4,18-8,19-1,16-5,12-5,3-5,3-3,2-3,-4-1,-6-1,-14 0,-2 0,5 1,1-1,-3-5,-2-2,4-7,-6-6,-10-6,-4 2,6-2,16 5</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3:33.719"/>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14,'0'-4,"4"-1,6 0,1 5,-2 7,7 14,15 19,16 13,32 3,32 2,12-5,-6-12,-19-9,-26-9</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3:34.592"/>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1 343,'0'-16,"8"-18,7-6,12-10,11-4,3 3,-2 10,-8 8,-8 14,-9 14,-6 12,-5 9,5 6,10-1,9-4,9-5,-2 0,-6 1,-9 4,-7-2</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3:39.730"/>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1 432,'8'0,"11"-8,18-11,20-14,8-6,13-5,2 2,3 0,-12-2,-6 3,-15 4,-14 5,-11 3,-9 7</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3:40.674"/>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1 163,'8'-8,"11"-7,14-1,11-6,12-3,7-1,-5 3,-7 6,-13 6</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3:41.934"/>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1 121,'4'-8,"5"-11,10-2,10-6,3 2,-3 5</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3:48.709"/>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1 509,'3'0,"7"4,8-2,19-15,14-20,8-14,8-6,7-15,6-4,-2-2,-10 12,-13 16,-12 17,-12 12</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42.27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0,'4'0,"1"4,4 1,4 0,8 3,4 0,2-2,1-1,-2-1,0 1,-1 1,-1-1,-1-1,0-2,0 0,0-2,0 0,4 0,9 8,10 6,13 9,21 12,27 5,31 6,4-4,-22-9</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47.460"/>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203 261,'0'-4,"0"-5,-8-1,-2-7,-4-1,-3 0,1-2,0-1,2-1,-4-1,-4 4,3 1,5-1,-1 4,4 0,3 2</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50.204"/>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206 0,'-4'0,"-6"0,-4 0,-4 0,-3 0,-2 0,-1 0,0 0,0 0,0 0,4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8:54.842"/>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1 288,'18'0,"32"6,19 3,17-1,7-2,5-1,12-2,0-8,-7-3,-8 0,-14 1,4-4,1-1,-9 2,-11 3,-10 2,-2-4,-5 0,3 1,10 2,2 2,2 2,9 1,60 1,20 0,-10 1,-18-1,-10 0,-2 1,-6-1,2 0,2 0,-6 0,-9 0,-15 0,-15 0,-13 0,-10 0,1 0,29 0,34-7,10-1,4 0,-6-11,-11-2,-10 2,-16 5,-21-2,-9-5,-12-4,-6-5,-9 3</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8:55.961"/>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1 574,'6'0,"21"0,25 0,35 0,40 0,23 0,24 0,20 0,-4 0,-29-6,-28-3,-31-5,-27-14,-13-7,-18-5,-3 5,-3 8,6 9,6 1,3-3,-9-4,7 2,13-7,10 0,22 6,14 7,13 5,18 6,2 3,9 2,-2 1,-15 0,-11 0,-8 0,-4 0,2-1,2 1,18-1,11 0,19 0,19 0,47-1,4 1,-32-6,-45-9,-35-1,-33 1,-13 4,6 3,21 4,17 2,1-5,-8-1,-22-12,-28-8,-24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8:56.838"/>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0 226,'7'0,"20"0,56 0,39 0,36 0,29 0,51-12,11-5,-6-6,-32 2,-39 4,-37-1,-28-4,-20 1,-12-1,-1 3,7 4,20 6,19 3,19 3,5 3,-2 0,-20 1,-25 0,-21 0,0 0,1-1,11 0,23 0,17 0,12 13,-12 3,-21 0,-22-3,-26-4</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8:59.431"/>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429 297,'19'0,"37"0,35 0,26-13,13-10,-11-1,-24-3,-23 4,-42 5,-45 6,-39 5,-41 3,-30 3,-18 2,-5 0,5 0,8-7,21-1,29 6,30 22,24 13,17 8,29-3,26-22,11-12,4-21,-2-7,2-6,17-5,21-1,14-3,12 6,0 9,-15 7,-19 7,-18 5,-14 3,2 2,-2 1,3-1,16 1,15-1,4 0,6-1,-1 0,-5 0,-5 0,-12 0,-5 0,-3 0,6 0,10 0,28 0,14 0,18 0,-5 0,-11 0,-23 0,-21 0,-13 0,-6 0,17 0,14-7,35-1,52 0,19 1,7 3,-19 1,-36 1,-37 2,-32 0,-25 0,-15 0,-3 1,10-1,22 0,23 0,14 0,7 0,-9 0,-18 0,-18 0,-8 0,-2 0,19 19,27 12,46 2,33-6,11-7,2-7,-19-5,-23-5,-25 4,-16 0,-4-1,-2 6,6-1,19-1,38-2,-5-4,-25-1,-30-1,-23-2,-14 6,-1 2,-1 12,18 9,12 0,0-6,-17-6</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9:00.490"/>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0 482,'19'0,"25"0,36 0,30 0,21 0,19 0,53 0,43-12,22-30,-2-20,-16-18,-37-8,-42 5,-45 16,-42 20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9:07.333"/>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1 114,'6'0,"9"0,14 0,21 12,21 5,4-1,-4-4,-2-3,0-9,1-5,-11-8,-4-8,2 0,9 4,19 4,20 4,11 5,11 2,2 1,-14 2,-14 0,-12 0,10-1,14 1,25-1,7 1,11-1,-8-13,-24-4,-26 1,-24 3,-18 3,-13 4,0 3,4 2,14 1,8 1,5-1,9 1,3 0,-1-1,-8 0,-18 7,-12 1,4 1,13 9,14 10,25-1,7 1,-2-3,-13-8,-11-5,-13-5,-12-4,3-2,3-2,-4 0,-5 0,0 0,-10-6,-12-8,-19-2,-11-3,-6 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39:08.681"/>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77,'7'0,"20"0,25 0,16 0,21-13,21-3,4 0,-11 3,2 4,1 4,9 2,15 2,24 1,4 0,0 1,18 6,28 2,-2-1,-15-1,-4-2,7-2,13 4,-2 2,-4 5,-11 0,-6 5,-14-2,-17-3,-21-4,-7-4,-6-3,-4-2,12 18,33 11,48 14,26 5,31 1,-11-8,-41-12,-44-10,-43-9,-31-19,-24-8,-11-1,4 2,22 3,36 11,16 11,-2 5,-17-1,-22-2,-21-4,-16-3,-5-2,-5-9,-4-2,-3-7,-8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54.513"/>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20 0,'-5'0,"0"4,0 5,1 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55.542"/>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1,'0'0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5:59.473"/>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0,'4'0,"5"0,5 0,4 0,3 0,6 0,6 0,5 0,0 4,2 1,-2 0,-4-1,-4-2,-11 0,-12-1,-11-1,-10 0,-5 4,-4 1,-2 0,-1-1,1-1,4-1</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6:11.539"/>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577 0,'-4'0,"-9"0,-7 0,-7 0,-3 0,-1 0,2 0,1 0,1 0,3 0,0 0,0 0,1 0,0 0,-3 0,-2 0,0 0,1 0,1 0,1 0,1 0,1 0,0 0,4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6:13.87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1,'4'0,"17"0,12 0,6 0,-1 0,-7 4,-1 1,-4 4,-5 0,0-1,-5 2,-4 3,-1-1,-2 2,-2 2,0-1,5 0,-17-2,-11-7,-11-5,-4-3,-1 0,1-1,5 1</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0:06.782"/>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73,'0'2,"1"0,3 0,3 0,6 0,13-3,7 0,7-2,1-2,4-3,-3-1,3-2,3-3,12-2,-5 1</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0:07.317"/>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32,'3'-6,"8"-6,2-1</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0:06.172"/>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0,'1'2,"5"4,13 3,17 3,14-1,12-3,10-2,21-2,17-2,15-1,4-1,-19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0:08.423"/>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12,'4'0,"3"0,6 0,2 0,6-1,4-1,4 0,7 0,11 0,12 1,13 0,12 1,15 0,5 0,-2 0,-7 0,-19 0,-22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0:11.377"/>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0,'7'0,"1"7,8 2,6-1,6-1,5-2,11-2,3-8,0-3,-7-1</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0:12.684"/>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54,'0'-7,"6"-2,16-6,10 0,7 9,2 5,1 9,1 11,-1 1,-2-2,0-5,0-4,-8-3</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0:14.712"/>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16,'13'0,"11"0,15 0,7 0,2 0,-1 0,-1 0,4 0,7 0,1 0,-4-6,-11-3</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6:19.811"/>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0,'4'0,"5"0,13 0,11 0,11 0,17 0,11 4,13 5,4 1,-3 3,-3-1,-11-2,-12-3,-10-3,-11-2,-8-1,-5-1,-3 0,6-1,6 1,1-1,6 1,1 0,-5-1,-3 1,-5 0,-3 0,-2 0,-2 1,0-1,15 0,13 0,5 0,2 0,2 0,0 0,4 0,7 0,0 0,-4 0,-11 0,-10 0,-5 0,-6 0,0 0,1 0,6 0,4 0,-17 0,-22 3,-16 2,-18 4,-28 0,-17-1,-11-2,-12-2,3-2,5-1,13-1,16 0,10 0,1 3,-4 2,-16 8,-16 5,-2 0,5 1,9-4,12 1,13-3,9-4,8-3,5-2,-1-3,-5 3,-5 5,-4 0,0 0,15 1,23-1,32-1,33-3,38-2,18-1,7-2,-10 0,-17 0,-21 0,-21-1,-15 1,-13 0,-6 0,-15 7,-13 8,-23 4,-13 3,-12 2,-17 4,-9 2,-14 4,-27 3,-24 0,-8-3,14-7,18-8,34-8,39-5,35-8,31-7,67-14,63-3,59 3,43 5,72 6,52 4,16 5,-18 2,-62 1,-91 1,-95 4,-89 5,-82 9,-96 5,-56-2,-13-4,16-5,34-6,41 1,35 3,29 3,20 4,11 2,3 6,1-2,-1-1,-4 4,-6 5,-9 0,-10 12,0-3,4-8,7-9,5-10,5-6,3-5,-1-3,-13-1,-2-1,1 0,4 1,0 0,-1 0,-2 1,-2 0,2-1,8 2</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0:21.632"/>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0 231,'7'0,"15"0,10-14,26-10,10-1,6 3,-2 0,-8 2,-8 5,0-1,-3-4,-5 0,-3 5,-2 4,-3 4,11 10,18 11,2 9,-10 2</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0:26.479"/>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1,'0'0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6:33.960"/>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397 25,'4'0,"13"0,20 0,18 0,17 0,-1-4,-8-1,-11 0,-7 1,-7 1,-5 1,-6 1,-14 1,-33 0,-29 0,-26 0,-16 0,-16 1,3-1,7 0,4 0,6 0,6 0,14 0,25 4,31 1,31 0,14-1,10-1,2-1,-4-1,4-1,0 0,-2 0,-5 0,-10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0:22.463"/>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0,'26'0,"42"7,48 2,24-1,34 6,66-1,71 11,74 8,50 12,49 5,8-7,-15-9,4-11,-80-9</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0:23.692"/>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1 367,'13'-6,"17"-9,31-8,30-14,32-7,29-15,1 2,-19 11,-26 13,-30 6,-30 7</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0:24.752"/>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39 223,'-6'0,"-3"-7,1-8,2-9,1-6,3-5,0-3,1-2,1 7</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0:25.940"/>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1847 547,'0'-13,"0"-18,-7-10,-8-17,-8 0,-7 11,1 6,0 11,4 4,7-1,-7-8,-18-5,-10 4,-7 9,-2 9,-2 7,-3 5,-24 5,-35 1,-16 2,4 6,18 2,9-1,18 5,11 0,7-3,10-2,2-4,5-2,7-2,5 0,10-2</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6:41.617"/>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0,'0'0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6:42.135"/>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1 1,'0'0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6:51.023"/>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0 0,'4'0,"6"0,0 4,3 2,3-1,3 3,2 0,1-1,1-2,1-2,0 3,-1 0,1-1,11 3,27-1,20 4,10-1,22 2,3-2,-11 7,-15-1,-27-3,-32-3,-30-4,-23-2,-11-3,-5-1,0 0,-1-1,-3 0,-1-3,-2-1,3 0,0 1,3 1,5 1,3 1,4-3,1-5,2-5,1 0,-1 2,1 4,-1-2,1 2,-1 1,4 3</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46:53.482"/>
    </inkml:context>
    <inkml:brush xml:id="br0">
      <inkml:brushProperty name="width" value="0.35" units="cm"/>
      <inkml:brushProperty name="height" value="2.1" units="cm"/>
      <inkml:brushProperty name="color" value="#8E6E3A"/>
      <inkml:brushProperty name="ignorePressure" value="1"/>
      <inkml:brushProperty name="inkEffects" value="pencil"/>
    </inkml:brush>
  </inkml:definitions>
  <inkml:trace contextRef="#ctx0" brushRef="#br0">714 1,'-7'0,"-12"3,-17 6,-7 2,-3 2,5 2,6 0,5-3,4-4,2-3,2-3,0-1,-4 3,-1 1,-4-1,-1 0,1-2,2 0,-1-1,-1-1,2 0,2 0,1-1,2 1,4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17:25.683"/>
    </inkml:context>
    <inkml:brush xml:id="br0">
      <inkml:brushProperty name="width" value="0.35" units="cm"/>
      <inkml:brushProperty name="height" value="2.1" units="cm"/>
      <inkml:brushProperty name="color" value="#849398"/>
      <inkml:brushProperty name="ignorePressure" value="1"/>
      <inkml:brushProperty name="inkEffects" value="pencil"/>
    </inkml:brush>
  </inkml:definitions>
  <inkml:trace contextRef="#ctx0" brushRef="#br0">36 46,'1'0,"2"1,1 0,1 0,1 1,1 0,0-1,1 0,3 0,3 1,5 3,6 1,0 1,0-1,0 2,0-1,-4-1,-3-2,-3 0,-4-1,-3-1,-2-1,-1 0,-5-3,-6-2,-4 0,-1 0,-4-1,-4-1,-2 0,-1 1,-2 0,1 0,2-1,2 0,3-1,2 2,4 1,3 0,0 0,1 0,-1 1,0-1,-1 2,2 0,0 1,-1 0,1 0,1 0,-1-1,0-1,0 0,0 0,3 0,7 0,6 4,7 5,2 1,6 2,1 0,-1-1,-2-2,-2-1,-2-1,-3-1,-2 0,1 2,1 0,1 0,1-1,1 0,3 2,10 1,9 2,5 2,4 0,-2-1,-3-2,-5-2,-6-3,-8-1,-6-1,-4-1,-1 0,-3-1,3 2,1-1,3 2,8 1,3 0,1 0,-2 0,-3-2,-3 0,-2-1,-2 1,1-1,0-1,0 1,1 0,1 0,0 0,0 0,1 0,-1 0,0 0,0 0,0 0,-1 0,0 0,-2 0,-3 0,0 0,3 0,3 1,1 0,7 0,1-1,-3 1,-1-1,-3 1,0-1,3 0,-1 0,3 1,1 0,-2 0,-2-1,-3 1,-2-2,-3-1,-4-1,0-2,-2-1,1 0,-2 0,0 1,2 2,1 0,1 2,0 1,1-1,-3 0,-1 0,0-2,-1-2,-3-1,-1 0,-2-1,-1 1,0 0,1 2,-2 0,2 1,1 0,1 1,0-1,0 0,0 0,0 1,-2-1,0 1,0-1,0 0,1-1,1 1,-1 1,2 0,-1-1,-1 0,2 0,0 1,0 0,0 1,0 1,-1 0,-2-1,0-1,0 0,-1 0,0 0,-1 0,0 0,0 0,1-1,-1 3,0 2,-5 3,-3 4,-4 3,-2 0,-2 2,-1 0,0-1,2-2,2-3,1-1,2-2,1-2,1 0,1-1,-1 2,0-1,0 0,-2-1,-1 0,-1 0,-2-1,-4-1,-3 1,-3-1,-3-1,-2 0,0-1,2 0,2 1,4-1,2 2,3-1,0 1,2 0,0 0,3 0,0 0,3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17:32.504"/>
    </inkml:context>
    <inkml:brush xml:id="br0">
      <inkml:brushProperty name="width" value="0.35" units="cm"/>
      <inkml:brushProperty name="height" value="2.1" units="cm"/>
      <inkml:brushProperty name="color" value="#00A0D7"/>
      <inkml:brushProperty name="ignorePressure" value="1"/>
      <inkml:brushProperty name="inkEffects" value="pencil"/>
    </inkml:brush>
  </inkml:definitions>
  <inkml:trace contextRef="#ctx0" brushRef="#br0">71 0,'-1'0,"0"1,-2 1,-1 1,0 1,0 0,-2 1,-1 2,-1 2,1-1,1 0,-4 3,1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17:33.044"/>
    </inkml:context>
    <inkml:brush xml:id="br0">
      <inkml:brushProperty name="width" value="0.35" units="cm"/>
      <inkml:brushProperty name="height" value="2.1" units="cm"/>
      <inkml:brushProperty name="color" value="#00A0D7"/>
      <inkml:brushProperty name="ignorePressure" value="1"/>
      <inkml:brushProperty name="inkEffects" value="pencil"/>
    </inkml:brush>
  </inkml:definitions>
  <inkml:trace contextRef="#ctx0" brushRef="#br0">0 0,'0'0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17:33.560"/>
    </inkml:context>
    <inkml:brush xml:id="br0">
      <inkml:brushProperty name="width" value="0.35" units="cm"/>
      <inkml:brushProperty name="height" value="2.1" units="cm"/>
      <inkml:brushProperty name="color" value="#00A0D7"/>
      <inkml:brushProperty name="ignorePressure" value="1"/>
      <inkml:brushProperty name="inkEffects" value="pencil"/>
    </inkml:brush>
  </inkml:definitions>
  <inkml:trace contextRef="#ctx0" brushRef="#br0">0 1,'0'0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17:34.204"/>
    </inkml:context>
    <inkml:brush xml:id="br0">
      <inkml:brushProperty name="width" value="0.35" units="cm"/>
      <inkml:brushProperty name="height" value="2.1" units="cm"/>
      <inkml:brushProperty name="color" value="#00A0D7"/>
      <inkml:brushProperty name="ignorePressure" value="1"/>
      <inkml:brushProperty name="inkEffects" value="pencil"/>
    </inkml:brush>
  </inkml:definitions>
  <inkml:trace contextRef="#ctx0" brushRef="#br0">0 0,'1'0,"3"0,0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1T19:17:34.950"/>
    </inkml:context>
    <inkml:brush xml:id="br0">
      <inkml:brushProperty name="width" value="0.35" units="cm"/>
      <inkml:brushProperty name="height" value="2.1" units="cm"/>
      <inkml:brushProperty name="color" value="#00A0D7"/>
      <inkml:brushProperty name="ignorePressure" value="1"/>
      <inkml:brushProperty name="inkEffects" value="pencil"/>
    </inkml:brush>
  </inkml:definitions>
  <inkml:trace contextRef="#ctx0" brushRef="#br0">0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3ABA4A-79E1-4154-9652-467B0C32BA40}" type="datetimeFigureOut">
              <a:rPr lang="en-US" smtClean="0"/>
              <a:t>4/17/2025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E4C300-540B-40BA-847A-079309AA0BCD}" type="slidenum">
              <a:rPr lang="en-US" smtClean="0"/>
              <a:t>‹#›</a:t>
            </a:fld>
            <a:endParaRPr lang="en-US"/>
          </a:p>
        </p:txBody>
      </p:sp>
    </p:spTree>
    <p:extLst>
      <p:ext uri="{BB962C8B-B14F-4D97-AF65-F5344CB8AC3E}">
        <p14:creationId xmlns:p14="http://schemas.microsoft.com/office/powerpoint/2010/main" val="611609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Welcome to the YouthBuild ETA-9143 "work site information form" tutorial!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5151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I provide you with directions and tips on thorough completion, I would like to tell you about the importance of the ETA-9143. Participant training in the field of construction is a requirement for every DOL YouthBuild grant and this training must consist of substantive hands-on experience on a construction site. A core aspect of YouthBuild is that participants give back to their own communities by engaging in the construction of affordable housing for low-income, homeless, or transitionally housed community members.</a:t>
            </a:r>
          </a:p>
          <a:p>
            <a:endParaRPr lang="en-US">
              <a:cs typeface="Calibri"/>
            </a:endParaRPr>
          </a:p>
          <a:p>
            <a:r>
              <a:rPr lang="en-US">
                <a:cs typeface="Calibri"/>
              </a:rPr>
              <a:t>The ETA-9143 documents that an applicant and/or grantee has access to a suitable work site where participants can receive all required construction training. Applicants for YouthBuild grants must include at least one completed ETA-9143 form with their application for funding. Applications submitted without at least one completed ETA-9143 will be screened out. Current grantees may use the ETA-9143 form to request additional or replacement work sites during the grant period of performance.</a:t>
            </a:r>
          </a:p>
          <a:p>
            <a:endParaRPr lang="en-US"/>
          </a:p>
          <a:p>
            <a:r>
              <a:rPr lang="en-US"/>
              <a:t>This is what the ETA-9143 looks like. The form is available in the format of a fillable PDF.</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951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following is information to help you avoid making common mistakes when filling out the ETA-9143</a:t>
            </a:r>
          </a:p>
          <a:p>
            <a:pPr marL="285750" indent="-285750">
              <a:buFont typeface="Arial" panose="020B0604020202020204" pitchFamily="34" charset="0"/>
              <a:buChar char="•"/>
            </a:pPr>
            <a:r>
              <a:rPr lang="en-US"/>
              <a:t>DOL must approve your work site before training begins. </a:t>
            </a:r>
          </a:p>
          <a:p>
            <a:pPr marL="285750" indent="-285750">
              <a:buFont typeface="Arial" panose="020B0604020202020204" pitchFamily="34" charset="0"/>
              <a:buChar char="•"/>
            </a:pPr>
            <a:r>
              <a:rPr lang="en-US"/>
              <a:t>Ensure that the Costs and Resources charts on page 2 are complete and the totals match. </a:t>
            </a:r>
          </a:p>
          <a:p>
            <a:pPr marL="285750" indent="-285750">
              <a:buFont typeface="Arial" panose="020B0604020202020204" pitchFamily="34" charset="0"/>
              <a:buChar char="•"/>
            </a:pPr>
            <a:r>
              <a:rPr lang="en-US"/>
              <a:t>Each resource listed in the chart must include the provider organization name, whether it is cash or in-kind, and the dollar value.</a:t>
            </a:r>
          </a:p>
          <a:p>
            <a:pPr marL="285750" indent="-285750">
              <a:buFont typeface="Arial" panose="020B0604020202020204" pitchFamily="34" charset="0"/>
              <a:buChar char="•"/>
            </a:pPr>
            <a:r>
              <a:rPr lang="en-US"/>
              <a:t>Attach a letter of commitment for each Provider/Donor listed in the Resources chart.</a:t>
            </a:r>
          </a:p>
          <a:p>
            <a:pPr marL="285750" indent="-285750">
              <a:buFont typeface="Arial" panose="020B0604020202020204" pitchFamily="34" charset="0"/>
              <a:buChar char="•"/>
            </a:pPr>
            <a:r>
              <a:rPr lang="en-US"/>
              <a:t>When using YouthBuild grant funds for work site construction (but not for stipends/wages paid to participants or trainers), include details in the program budget and Attachment C.</a:t>
            </a:r>
          </a:p>
          <a:p>
            <a:endParaRPr lang="en-US"/>
          </a:p>
        </p:txBody>
      </p:sp>
      <p:sp>
        <p:nvSpPr>
          <p:cNvPr id="4" name="Slide Number Placeholder 3"/>
          <p:cNvSpPr>
            <a:spLocks noGrp="1"/>
          </p:cNvSpPr>
          <p:nvPr>
            <p:ph type="sldNum" sz="quarter" idx="5"/>
          </p:nvPr>
        </p:nvSpPr>
        <p:spPr/>
        <p:txBody>
          <a:bodyPr/>
          <a:lstStyle/>
          <a:p>
            <a:fld id="{0EE4C300-540B-40BA-847A-079309AA0BCD}" type="slidenum">
              <a:rPr lang="en-US" smtClean="0"/>
              <a:t>3</a:t>
            </a:fld>
            <a:endParaRPr lang="en-US"/>
          </a:p>
        </p:txBody>
      </p:sp>
    </p:spTree>
    <p:extLst>
      <p:ext uri="{BB962C8B-B14F-4D97-AF65-F5344CB8AC3E}">
        <p14:creationId xmlns:p14="http://schemas.microsoft.com/office/powerpoint/2010/main" val="248566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cs typeface="Calibri"/>
              </a:rPr>
              <a:t>The ETA-9143 has built-in instructions that are mirrored throughout this webcast. You can always refer to both this recording, and these instructions on the cover page.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1575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that errors in ETA-9143s for </a:t>
            </a:r>
            <a:r>
              <a:rPr lang="en-US" i="1"/>
              <a:t>awardees</a:t>
            </a:r>
            <a:r>
              <a:rPr lang="en-US"/>
              <a:t> are not marks against your program, but they will be returned for correction and resubmission.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Let’s go through it together!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1428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On ETA-9143 Pg. 1, you will begin the work site documentation process by responding to 11 brief prompts that help us understand the nature of your identified work site. There may only be one work site address given per 9143, but multiple 9143s may be submitted if you have additional work sites.</a:t>
            </a:r>
          </a:p>
          <a:p>
            <a:endParaRPr lang="en-US">
              <a:cs typeface="Calibri"/>
            </a:endParaRPr>
          </a:p>
          <a:p>
            <a:r>
              <a:rPr lang="en-US">
                <a:cs typeface="Calibri"/>
              </a:rPr>
              <a:t>Often, 9143s are returned for correction only because addresses are missing or because 1-2 boxes are not filled in or checked. However, every box serves a purpose and, so, all are important to document. We cannot accept a form that has empty sections. </a:t>
            </a:r>
          </a:p>
          <a:p>
            <a:endParaRPr lang="en-US">
              <a:cs typeface="Calibri"/>
            </a:endParaRPr>
          </a:p>
          <a:p>
            <a:r>
              <a:rPr lang="en-US">
                <a:cs typeface="Calibri"/>
              </a:rPr>
              <a:t>In </a:t>
            </a:r>
            <a:r>
              <a:rPr lang="en-US" b="1">
                <a:cs typeface="Calibri"/>
              </a:rPr>
              <a:t>Box 1</a:t>
            </a:r>
            <a:r>
              <a:rPr lang="en-US">
                <a:cs typeface="Calibri"/>
              </a:rPr>
              <a:t>, put the name of your organization that is either an applicant for DOL YouthBuild funding or a current grantee.</a:t>
            </a:r>
          </a:p>
          <a:p>
            <a:r>
              <a:rPr lang="en-US">
                <a:cs typeface="Calibri"/>
              </a:rPr>
              <a:t>In </a:t>
            </a:r>
            <a:r>
              <a:rPr lang="en-US" b="1">
                <a:cs typeface="Calibri"/>
              </a:rPr>
              <a:t>Box 2</a:t>
            </a:r>
            <a:r>
              <a:rPr lang="en-US">
                <a:cs typeface="Calibri"/>
              </a:rPr>
              <a:t>, put the mailing address of your organization’s office or main building. </a:t>
            </a:r>
          </a:p>
          <a:p>
            <a:r>
              <a:rPr lang="en-US">
                <a:cs typeface="Calibri"/>
              </a:rPr>
              <a:t>In </a:t>
            </a:r>
            <a:r>
              <a:rPr lang="en-US" b="1">
                <a:cs typeface="Calibri"/>
              </a:rPr>
              <a:t>Box 3</a:t>
            </a:r>
            <a:r>
              <a:rPr lang="en-US">
                <a:cs typeface="Calibri"/>
              </a:rPr>
              <a:t>, write the address of your work site. Please note that this is different from your organization’s address. Unincorporated land may be identified by geographic parcel identification number.</a:t>
            </a:r>
          </a:p>
          <a:p>
            <a:r>
              <a:rPr lang="en-US">
                <a:cs typeface="Calibri"/>
              </a:rPr>
              <a:t>In </a:t>
            </a:r>
            <a:r>
              <a:rPr lang="en-US" b="1">
                <a:cs typeface="Calibri"/>
              </a:rPr>
              <a:t>Box 4</a:t>
            </a:r>
            <a:r>
              <a:rPr lang="en-US">
                <a:cs typeface="Calibri"/>
              </a:rPr>
              <a:t>, fill in the number of housing units that YouthBuild participants will work on at the given work site property address. There can only be one address per 9143 but there can be multiple units at one address. Please only include units in which your participants will do hands-on work and training, even if other units are under construction. </a:t>
            </a:r>
          </a:p>
          <a:p>
            <a:r>
              <a:rPr lang="en-US">
                <a:cs typeface="Calibri"/>
              </a:rPr>
              <a:t>In </a:t>
            </a:r>
            <a:r>
              <a:rPr lang="en-US" b="1">
                <a:cs typeface="Calibri"/>
              </a:rPr>
              <a:t>Box</a:t>
            </a:r>
            <a:r>
              <a:rPr lang="en-US">
                <a:cs typeface="Calibri"/>
              </a:rPr>
              <a:t> </a:t>
            </a:r>
            <a:r>
              <a:rPr lang="en-US" b="1">
                <a:cs typeface="Calibri"/>
              </a:rPr>
              <a:t>5,</a:t>
            </a:r>
            <a:r>
              <a:rPr lang="en-US">
                <a:cs typeface="Calibri"/>
              </a:rPr>
              <a:t> check the box for rental, homeownership, or transitional housing for formerly homeless individuals. For mixed use housing, check all boxes that apply.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1028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E7EF4-C507-48C7-C10E-FC52B05D4B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A034B-4511-58DD-9958-29B9D47F65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5B4117-5645-82C1-4D0E-BA37DB99659B}"/>
              </a:ext>
            </a:extLst>
          </p:cNvPr>
          <p:cNvSpPr>
            <a:spLocks noGrp="1"/>
          </p:cNvSpPr>
          <p:nvPr>
            <p:ph type="body" idx="1"/>
          </p:nvPr>
        </p:nvSpPr>
        <p:spPr/>
        <p:txBody>
          <a:bodyPr/>
          <a:lstStyle/>
          <a:p>
            <a:r>
              <a:rPr lang="en-US" sz="1100" b="1">
                <a:cs typeface="Calibri"/>
              </a:rPr>
              <a:t>Box 6 </a:t>
            </a:r>
            <a:r>
              <a:rPr lang="en-US" sz="1100">
                <a:cs typeface="Calibri"/>
              </a:rPr>
              <a:t>addresses the restrictive covenant. A restrictive covenant is a legal commitment that says a home or unit can be sold only to homeless or low-income individuals and families for at least 5 years. The property owner </a:t>
            </a:r>
            <a:r>
              <a:rPr lang="en-US" sz="1100" i="1">
                <a:cs typeface="Calibri"/>
              </a:rPr>
              <a:t>must</a:t>
            </a:r>
            <a:r>
              <a:rPr lang="en-US" sz="1100">
                <a:cs typeface="Calibri"/>
              </a:rPr>
              <a:t> agree to the restrictive covenant as work on affordable housing projects is a core element of YouthBuild. </a:t>
            </a:r>
          </a:p>
          <a:p>
            <a:r>
              <a:rPr lang="en-US" sz="1100">
                <a:cs typeface="Calibri"/>
              </a:rPr>
              <a:t>In </a:t>
            </a:r>
            <a:r>
              <a:rPr lang="en-US" sz="1100" b="1">
                <a:cs typeface="Calibri"/>
              </a:rPr>
              <a:t>Box 7</a:t>
            </a:r>
            <a:r>
              <a:rPr lang="en-US" sz="1100">
                <a:cs typeface="Calibri"/>
              </a:rPr>
              <a:t>, check one or two boxes to indicate whether your on-site training will be a new construction project, a substantive renovation project, or both. </a:t>
            </a:r>
          </a:p>
          <a:p>
            <a:r>
              <a:rPr lang="en-US" sz="1100">
                <a:cs typeface="Calibri"/>
              </a:rPr>
              <a:t>In </a:t>
            </a:r>
            <a:r>
              <a:rPr lang="en-US" sz="1100" b="1">
                <a:cs typeface="Calibri"/>
              </a:rPr>
              <a:t>Box 8</a:t>
            </a:r>
            <a:r>
              <a:rPr lang="en-US" sz="1100">
                <a:cs typeface="Calibri"/>
              </a:rPr>
              <a:t>, write the name of the current owner of the property. This may be that of your organization or a partner nonprofit, it could be for an individual homeowner, or even a commercial company if they formally agree to the restrictive covenant requirement. </a:t>
            </a:r>
          </a:p>
          <a:p>
            <a:r>
              <a:rPr lang="en-US" sz="1100">
                <a:cs typeface="Calibri"/>
              </a:rPr>
              <a:t>In </a:t>
            </a:r>
            <a:r>
              <a:rPr lang="en-US" sz="1100" b="1">
                <a:cs typeface="Calibri"/>
              </a:rPr>
              <a:t>Box 9</a:t>
            </a:r>
            <a:r>
              <a:rPr lang="en-US" sz="1100">
                <a:cs typeface="Calibri"/>
              </a:rPr>
              <a:t>, write the name of the person or organization that will own the property after construction or renovation work is done even if the deed will soon change hands. This may be the same answer as Box 9. </a:t>
            </a:r>
          </a:p>
          <a:p>
            <a:r>
              <a:rPr lang="en-US" sz="1100">
                <a:cs typeface="Calibri"/>
              </a:rPr>
              <a:t>In </a:t>
            </a:r>
            <a:r>
              <a:rPr lang="en-US" sz="1100" b="1">
                <a:cs typeface="Calibri"/>
              </a:rPr>
              <a:t>Box 10</a:t>
            </a:r>
            <a:r>
              <a:rPr lang="en-US" sz="1100">
                <a:cs typeface="Calibri"/>
              </a:rPr>
              <a:t>, check whether you are using YouthBuild grant funds or match funds for this work site. If you are using YouthBuild grant funds, you will need to complete and submit Attachment C. </a:t>
            </a:r>
          </a:p>
          <a:p>
            <a:r>
              <a:rPr lang="en-US" sz="1100">
                <a:cs typeface="Calibri"/>
              </a:rPr>
              <a:t>In </a:t>
            </a:r>
            <a:r>
              <a:rPr lang="en-US" sz="1100" b="1">
                <a:cs typeface="Calibri"/>
              </a:rPr>
              <a:t>Box 11</a:t>
            </a:r>
            <a:r>
              <a:rPr lang="en-US" sz="1100">
                <a:cs typeface="Calibri"/>
              </a:rPr>
              <a:t>, check whether the units on the work site are occupied with residents. If at least one unit is occupied, you will need to complete and submit Attachment D. </a:t>
            </a:r>
          </a:p>
          <a:p>
            <a:endParaRPr lang="en-US" sz="1100">
              <a:cs typeface="Calibri"/>
            </a:endParaRPr>
          </a:p>
          <a:p>
            <a:r>
              <a:rPr lang="en-US" sz="1100">
                <a:cs typeface="Calibri"/>
              </a:rPr>
              <a:t>We will discuss these attachments in detail further on. </a:t>
            </a:r>
          </a:p>
        </p:txBody>
      </p:sp>
      <p:sp>
        <p:nvSpPr>
          <p:cNvPr id="4" name="Slide Number Placeholder 3">
            <a:extLst>
              <a:ext uri="{FF2B5EF4-FFF2-40B4-BE49-F238E27FC236}">
                <a16:creationId xmlns:a16="http://schemas.microsoft.com/office/drawing/2014/main" id="{80B075D2-425B-7EEF-B352-74343CA90D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6246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Prompts that seem repetitive like those for names, signatures, and dates are actually very important. To make this documentation official, we need a dated signature from an authorized representative. </a:t>
            </a:r>
          </a:p>
          <a:p>
            <a:endParaRPr lang="en-US">
              <a:cs typeface="Calibri" panose="020F0502020204030204"/>
            </a:endParaRPr>
          </a:p>
          <a:p>
            <a:r>
              <a:rPr lang="en-US">
                <a:cs typeface="Calibri" panose="020F0502020204030204"/>
              </a:rPr>
              <a:t>The date must be within six months of submission to DOL. Handwritten or valid electronic signatures are acceptable.</a:t>
            </a:r>
          </a:p>
          <a:p>
            <a:endParaRPr lang="en-US">
              <a:cs typeface="Calibri" panose="020F0502020204030204"/>
            </a:endParaRPr>
          </a:p>
          <a:p>
            <a:r>
              <a:rPr lang="en-US">
                <a:cs typeface="Calibri" panose="020F0502020204030204"/>
              </a:rPr>
              <a:t>Remember to include the professional title of the signee. </a:t>
            </a:r>
          </a:p>
          <a:p>
            <a:endParaRPr lang="en-U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688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Complete headings are vital because they make sure the pieces of information on separate pages always stay together. These are often forgotten and will be returned for correction.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1640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This table documents the costs of your work site project, so you can then establish how those costs will be covered.</a:t>
            </a:r>
          </a:p>
          <a:p>
            <a:endParaRPr lang="en-US">
              <a:cs typeface="Calibri"/>
            </a:endParaRPr>
          </a:p>
          <a:p>
            <a:r>
              <a:rPr lang="en-US"/>
              <a:t>In this example, $10,000 of YouthBuild grant funds will be used for housing construction on this work site, which you can see in the first column here. </a:t>
            </a:r>
            <a:endParaRPr lang="en-US">
              <a:cs typeface="Calibri"/>
            </a:endParaRPr>
          </a:p>
          <a:p>
            <a:endParaRPr lang="en-US"/>
          </a:p>
          <a:p>
            <a:r>
              <a:rPr lang="en-US"/>
              <a:t>This example also has $15,000 of grant funding from their state being put towards the housing construction on the work site and $125,000 of private funding, maybe from their organization’s donations, a partner, another grant awarding body, and/or an individual philanthropist. </a:t>
            </a:r>
            <a:endParaRPr lang="en-US">
              <a:cs typeface="Calibri"/>
            </a:endParaRPr>
          </a:p>
          <a:p>
            <a:endParaRPr lang="en-US">
              <a:cs typeface="Calibri"/>
            </a:endParaRPr>
          </a:p>
          <a:p>
            <a:r>
              <a:rPr lang="en-US">
                <a:cs typeface="Calibri"/>
              </a:rPr>
              <a:t>Note that you must total both rows and columns, as seen here. The totals for both rows and columns should be the same and written in the red box.</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212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 this table on the same page, you must demonstrate how the costs you just specified on the previous table will be covered. </a:t>
            </a:r>
          </a:p>
          <a:p>
            <a:endParaRPr lang="en-US">
              <a:cs typeface="Calibri"/>
            </a:endParaRPr>
          </a:p>
          <a:p>
            <a:r>
              <a:rPr lang="en-US">
                <a:cs typeface="Calibri"/>
              </a:rPr>
              <a:t>There are two possible funding streams here: cash and in-kind. In-kind refers to the calculated monetary value of goods and services that will be exclusively committed to the work site. Examples are the provision of a house from a community housing nonprofit or volunteer hours worked by a community expert in a trade that the construction instructor will invite to teach a skill.   </a:t>
            </a:r>
          </a:p>
          <a:p>
            <a:endParaRPr lang="en-US">
              <a:highlight>
                <a:srgbClr val="FFFF00"/>
              </a:highlight>
              <a:cs typeface="Calibri"/>
            </a:endParaRPr>
          </a:p>
          <a:p>
            <a:r>
              <a:rPr lang="en-US">
                <a:cs typeface="Calibri"/>
              </a:rPr>
              <a:t>Add up the Dollar Value column and put the total in the highlighted box. </a:t>
            </a:r>
            <a:r>
              <a:rPr lang="en-US"/>
              <a:t>The total dollar values of both cash and in-kind commitments should match the costs you entered in the previous table. By writing the provider/donor name, you show the source of the funding you will use to meet your costs on this work site. </a:t>
            </a:r>
            <a:endParaRPr lang="en-US">
              <a:cs typeface="Calibri"/>
            </a:endParaRPr>
          </a:p>
          <a:p>
            <a:endParaRPr lang="en-US">
              <a:cs typeface="Calibri"/>
            </a:endParaRPr>
          </a:p>
          <a:p>
            <a:r>
              <a:rPr lang="en-US">
                <a:cs typeface="Calibri"/>
              </a:rPr>
              <a:t>In this example, all commitments add up to $150,000. This $150,000 in resources demonstrates how they will meet their $150,000 in costs.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81033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Please remember that total costs and resources </a:t>
            </a:r>
            <a:r>
              <a:rPr lang="en-US" i="1">
                <a:cs typeface="Calibri"/>
              </a:rPr>
              <a:t>must </a:t>
            </a:r>
            <a:r>
              <a:rPr lang="en-US">
                <a:cs typeface="Calibri"/>
              </a:rPr>
              <a:t>match! </a:t>
            </a:r>
          </a:p>
        </p:txBody>
      </p:sp>
      <p:sp>
        <p:nvSpPr>
          <p:cNvPr id="4" name="Slide Number Placeholder 3"/>
          <p:cNvSpPr>
            <a:spLocks noGrp="1"/>
          </p:cNvSpPr>
          <p:nvPr>
            <p:ph type="sldNum" sz="quarter" idx="5"/>
          </p:nvPr>
        </p:nvSpPr>
        <p:spPr/>
        <p:txBody>
          <a:bodyPr/>
          <a:lstStyle/>
          <a:p>
            <a:fld id="{0EE4C300-540B-40BA-847A-079309AA0BCD}" type="slidenum">
              <a:rPr lang="en-US" smtClean="0"/>
              <a:t>12</a:t>
            </a:fld>
            <a:endParaRPr lang="en-US"/>
          </a:p>
        </p:txBody>
      </p:sp>
    </p:spTree>
    <p:extLst>
      <p:ext uri="{BB962C8B-B14F-4D97-AF65-F5344CB8AC3E}">
        <p14:creationId xmlns:p14="http://schemas.microsoft.com/office/powerpoint/2010/main" val="1994121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To support Page 2, you need letters of commitment. These are simple letters from each of your funding sources that confirm that both the grantee and their funders understand exactly what will be given and received and have formally agreed on these commitments. </a:t>
            </a:r>
          </a:p>
          <a:p>
            <a:endParaRPr lang="en-US">
              <a:cs typeface="Calibri"/>
            </a:endParaRPr>
          </a:p>
          <a:p>
            <a:r>
              <a:rPr lang="en-US">
                <a:cs typeface="Calibri"/>
              </a:rPr>
              <a:t>These can be short letters, but the following are the essential elements:</a:t>
            </a:r>
          </a:p>
          <a:p>
            <a:r>
              <a:rPr lang="en-US">
                <a:cs typeface="Calibri"/>
              </a:rPr>
              <a:t>The letter should be on official letterhead </a:t>
            </a:r>
          </a:p>
          <a:p>
            <a:r>
              <a:rPr lang="en-US">
                <a:cs typeface="Calibri"/>
              </a:rPr>
              <a:t>The letter must be dated. </a:t>
            </a:r>
          </a:p>
          <a:p>
            <a:r>
              <a:rPr lang="en-US">
                <a:cs typeface="Calibri"/>
              </a:rPr>
              <a:t>The letter must be signed by the funder or someone within their organization that has the authority to sign on their behalf. </a:t>
            </a:r>
          </a:p>
          <a:p>
            <a:r>
              <a:rPr lang="en-US">
                <a:cs typeface="Calibri"/>
              </a:rPr>
              <a:t>The letter must be explicit in the dollar value being committed to this work site address and your organization’s program specifically. For example, you could write, “Nonprofit for Family Housing” commits the work site at 1255 Pine Street in Waterbury, CT valued at $125,000 in-kind to the YouthBuild program at Workforce of the Future—Waterbury”</a:t>
            </a:r>
          </a:p>
          <a:p>
            <a:endParaRPr lang="en-US">
              <a:cs typeface="Calibri"/>
            </a:endParaRPr>
          </a:p>
          <a:p>
            <a:r>
              <a:rPr lang="en-US">
                <a:cs typeface="Calibri"/>
              </a:rPr>
              <a:t>If funds internal to the grantee are being documented as resources, you still must include a brief letter demonstrating the commitment to set those resources aside for this work site signed by someone authorized to make that decision. </a:t>
            </a:r>
          </a:p>
          <a:p>
            <a:endParaRPr lang="en-US">
              <a:cs typeface="Calibri"/>
            </a:endParaRPr>
          </a:p>
          <a:p>
            <a:r>
              <a:rPr lang="en-US">
                <a:cs typeface="Calibri"/>
              </a:rPr>
              <a:t>The only resource type that does not require a letter of commitment is DOL YouthBuild grant funds.  All other resources must be documented with a letter of commitment.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8296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ETA-9143 has 4 possible attachments. Attachments A and B are required for ALL CONSTRUCTION WORK SITES.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5998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Attachment A establishes ownership of the home. </a:t>
            </a:r>
          </a:p>
          <a:p>
            <a:r>
              <a:rPr lang="en-US"/>
              <a:t>In </a:t>
            </a:r>
            <a:r>
              <a:rPr lang="en-US" b="1"/>
              <a:t>Box 1</a:t>
            </a:r>
            <a:r>
              <a:rPr lang="en-US"/>
              <a:t>, make sure you give your work site address again, not your program address.  </a:t>
            </a:r>
            <a:endParaRPr lang="en-US">
              <a:cs typeface="Calibri"/>
            </a:endParaRPr>
          </a:p>
          <a:p>
            <a:r>
              <a:rPr lang="en-US"/>
              <a:t>In </a:t>
            </a:r>
            <a:r>
              <a:rPr lang="en-US" b="1"/>
              <a:t>Box 2</a:t>
            </a:r>
            <a:r>
              <a:rPr lang="en-US"/>
              <a:t>, the name of the current owner must match that given on Pg. 1.</a:t>
            </a:r>
          </a:p>
          <a:p>
            <a:r>
              <a:rPr lang="en-US"/>
              <a:t>In </a:t>
            </a:r>
            <a:r>
              <a:rPr lang="en-US" b="1"/>
              <a:t>Box 3</a:t>
            </a:r>
            <a:r>
              <a:rPr lang="en-US"/>
              <a:t>, the name of the entity that will own/manage the property after the work is complete may be a new owner, or it may be retained by the original owner for future sale or rent and must also match that given on Pg. 1.</a:t>
            </a:r>
            <a:endParaRPr lang="en-US">
              <a:cs typeface="Calibri"/>
            </a:endParaRPr>
          </a:p>
          <a:p>
            <a:r>
              <a:rPr lang="en-US"/>
              <a:t>In </a:t>
            </a:r>
            <a:r>
              <a:rPr lang="en-US" b="1"/>
              <a:t>Part 4</a:t>
            </a:r>
            <a:r>
              <a:rPr lang="en-US"/>
              <a:t>, please check all that apply.</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6573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Again, do not leave any boxes for names, signatures, or dates empty. This is very easily overlooked.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2533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Attachment B describes the hands-on construction training that YouthBuild participants will receive on the work site.</a:t>
            </a:r>
          </a:p>
          <a:p>
            <a:endParaRPr lang="en-US">
              <a:cs typeface="Calibri"/>
            </a:endParaRPr>
          </a:p>
          <a:p>
            <a:r>
              <a:rPr lang="en-US">
                <a:cs typeface="Calibri"/>
              </a:rPr>
              <a:t>Do not leave boxes 3 or 4 blank. These numbers only need to be estimates. They may be adjusted as long as you will still meet all grant requirements before the end of your period of performance. If you have not done a similar project before, make your best guess based on location and resources. These estimates must be written as numbers and not in general descriptions such as “some time this year”.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9361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When you write the description of activities, Training and Employment Guidance Letter (TEGL) number 6-15 will be an important guide. This guidance instructs that participants must complete 2 or more modules within 2 or more construction skill areas. Qualifying modules include </a:t>
            </a:r>
            <a:r>
              <a:rPr lang="en-US"/>
              <a:t>brick masonry, carpentry, painting, or plumbing, just to name a few. </a:t>
            </a:r>
            <a:endParaRPr lang="en-US">
              <a:highlight>
                <a:srgbClr val="FFFF00"/>
              </a:highlight>
              <a:cs typeface="Calibri" panose="020F0502020204030204"/>
            </a:endParaRPr>
          </a:p>
          <a:p>
            <a:endParaRPr lang="en-US">
              <a:highlight>
                <a:srgbClr val="FFFF00"/>
              </a:highlight>
              <a:cs typeface="Calibri" panose="020F0502020204030204"/>
            </a:endParaRPr>
          </a:p>
          <a:p>
            <a:r>
              <a:rPr lang="en-US"/>
              <a:t>While it may be allowable for programs to also provide more general rehabilitation work, such as deconstruction, landscaping, screen repair, fence building, gutting etc., none of these activities qualifies without also including experience in two or more modules within two or more skill areas. (TEGL 6-15). </a:t>
            </a:r>
          </a:p>
          <a:p>
            <a:endParaRPr lang="en-US"/>
          </a:p>
          <a:p>
            <a:r>
              <a:rPr lang="en-US"/>
              <a:t>You should only include work site activities that YouthBuild participants will work on directly, and not the work of supervisors or instructors. </a:t>
            </a:r>
            <a:endParaRPr lang="en-US">
              <a:highlight>
                <a:srgbClr val="FFFF00"/>
              </a:highlight>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2667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E45EA-D08B-67F0-A6D1-F308C0A55E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7D8CA5-E0D9-2BA4-F08A-9CDB5C6C0A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690AB0-B09D-BFF3-3878-A979266319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Aptos" panose="020B0004020202020204" pitchFamily="34" charset="0"/>
                <a:ea typeface="Aptos" panose="020B0004020202020204" pitchFamily="34" charset="0"/>
                <a:cs typeface="Times New Roman" panose="02020603050405020304" pitchFamily="18" charset="0"/>
              </a:rPr>
              <a:t>Please check state labor law to identify any restrictions that might limit activity by age. An example in federal law is the Fair Labor Standards Act, or FLSA, that restricts youth under 18 from work on roofing projects and the use of heavy machinery. Such activities are still allowable for older youth as long as age restrictions are documented in your written YouthBuild program policy and procedures, and they are strictly upheld. </a:t>
            </a:r>
          </a:p>
          <a:p>
            <a:endParaRPr lang="en-US">
              <a:highlight>
                <a:srgbClr val="FFFF00"/>
              </a:highlight>
              <a:cs typeface="Calibri" panose="020F0502020204030204"/>
            </a:endParaRPr>
          </a:p>
        </p:txBody>
      </p:sp>
      <p:sp>
        <p:nvSpPr>
          <p:cNvPr id="4" name="Slide Number Placeholder 3">
            <a:extLst>
              <a:ext uri="{FF2B5EF4-FFF2-40B4-BE49-F238E27FC236}">
                <a16:creationId xmlns:a16="http://schemas.microsoft.com/office/drawing/2014/main" id="{6F8E783A-72B1-FCCA-A31B-A6742DCF56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97625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Attachments C and D are only required in certain circumstances. </a:t>
            </a:r>
          </a:p>
          <a:p>
            <a:endParaRPr lang="en-US">
              <a:cs typeface="Calibri" panose="020F0502020204030204"/>
            </a:endParaRPr>
          </a:p>
          <a:p>
            <a:r>
              <a:rPr lang="en-US">
                <a:cs typeface="Calibri" panose="020F0502020204030204"/>
              </a:rPr>
              <a:t>Attachment C is required only if YouthBuild grant funds will be used towards construction or renovation activities. </a:t>
            </a:r>
          </a:p>
          <a:p>
            <a:endParaRPr lang="en-US">
              <a:cs typeface="Calibri" panose="020F0502020204030204"/>
            </a:endParaRPr>
          </a:p>
          <a:p>
            <a:r>
              <a:rPr lang="en-US">
                <a:cs typeface="Calibri" panose="020F0502020204030204"/>
              </a:rPr>
              <a:t>Attachment D is required only if occupants of a housing unit on your work site will need to be temporarily or permanently relocated because of the construction or renovation activities.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7821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Attachment C starts with another heading that includes your organization’s name and the address of the work site.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7343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It is essential that you review TEGL 05-10 Change 1 and its cost item attachment to determine what is an allowable construction cost when using grant or match funding. The attachment clearly shows whether applicable items are Allowable, Unallowable, or Allowable with certain conditions. The conditions are determined by the Grant Officer if necessary. Attachment C Part 3 must include a list of the specific items being purchased, their price per unit, and the total cost for each item based on the quantity to be purchased. These costs should be equivalent to the amount of YouthBuild grant funding you indicated earlier in the 9143 under costs and resources.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43188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Attachment D asks for details of the relocation process if a person or persons are currently occupying any of the units your participants work on. You must give the cost of any relocation service, the source of the funds that will be used to meet that cost, and organization, name, and contact information for the person(s) leading the relocation assistance efforts.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7583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Box 10 of Attachment D, you should write a narrative on the full process of relocation including the involvement of the organization that will provide relocation assistance.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09880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Your first ETA-9143 will be included in your grant application.</a:t>
            </a:r>
          </a:p>
          <a:p>
            <a:endParaRPr lang="en-US"/>
          </a:p>
          <a:p>
            <a:r>
              <a:rPr lang="en-US"/>
              <a:t>Additional or substitute work sites should be sent for approval by attaching an ETA-9143 form for each site in an email to your Federal Project Officer. Include a cover letter that clearly states your request, and why you are requesting a work site change.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6190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For awardees, incomplete or unsatisfactory items will be returned. To minimize time and effort on addressing corrections, please check your work.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0A14E-4AF3-44B5-AFE8-9A11F3489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89516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All DOL guidance cited in this presentation is also linked here for convenience. </a:t>
            </a:r>
          </a:p>
        </p:txBody>
      </p:sp>
      <p:sp>
        <p:nvSpPr>
          <p:cNvPr id="4" name="Slide Number Placeholder 3"/>
          <p:cNvSpPr>
            <a:spLocks noGrp="1"/>
          </p:cNvSpPr>
          <p:nvPr>
            <p:ph type="sldNum" sz="quarter" idx="5"/>
          </p:nvPr>
        </p:nvSpPr>
        <p:spPr/>
        <p:txBody>
          <a:bodyPr/>
          <a:lstStyle/>
          <a:p>
            <a:fld id="{0EE4C300-540B-40BA-847A-079309AA0BCD}" type="slidenum">
              <a:rPr lang="en-US" smtClean="0"/>
              <a:t>27</a:t>
            </a:fld>
            <a:endParaRPr lang="en-US"/>
          </a:p>
        </p:txBody>
      </p:sp>
    </p:spTree>
    <p:extLst>
      <p:ext uri="{BB962C8B-B14F-4D97-AF65-F5344CB8AC3E}">
        <p14:creationId xmlns:p14="http://schemas.microsoft.com/office/powerpoint/2010/main" val="9355324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427CB-DDD4-31C0-17EF-FCEB96312A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AB5AA2-56C4-5351-2467-C827B669F9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164017-590C-0667-F564-0056385FD981}"/>
              </a:ext>
            </a:extLst>
          </p:cNvPr>
          <p:cNvSpPr>
            <a:spLocks noGrp="1"/>
          </p:cNvSpPr>
          <p:nvPr>
            <p:ph type="body" idx="1"/>
          </p:nvPr>
        </p:nvSpPr>
        <p:spPr/>
        <p:txBody>
          <a:bodyPr/>
          <a:lstStyle/>
          <a:p>
            <a:r>
              <a:rPr lang="en-US">
                <a:cs typeface="Calibri"/>
              </a:rPr>
              <a:t>Thank you for watching this webcast!</a:t>
            </a:r>
          </a:p>
        </p:txBody>
      </p:sp>
      <p:sp>
        <p:nvSpPr>
          <p:cNvPr id="4" name="Slide Number Placeholder 3">
            <a:extLst>
              <a:ext uri="{FF2B5EF4-FFF2-40B4-BE49-F238E27FC236}">
                <a16:creationId xmlns:a16="http://schemas.microsoft.com/office/drawing/2014/main" id="{5E260C90-6DA4-6667-3F9F-0BB45AA2F19B}"/>
              </a:ext>
            </a:extLst>
          </p:cNvPr>
          <p:cNvSpPr>
            <a:spLocks noGrp="1"/>
          </p:cNvSpPr>
          <p:nvPr>
            <p:ph type="sldNum" sz="quarter" idx="5"/>
          </p:nvPr>
        </p:nvSpPr>
        <p:spPr/>
        <p:txBody>
          <a:bodyPr/>
          <a:lstStyle/>
          <a:p>
            <a:fld id="{0EE4C300-540B-40BA-847A-079309AA0BCD}" type="slidenum">
              <a:rPr lang="en-US" smtClean="0"/>
              <a:t>28</a:t>
            </a:fld>
            <a:endParaRPr lang="en-US"/>
          </a:p>
        </p:txBody>
      </p:sp>
    </p:spTree>
    <p:extLst>
      <p:ext uri="{BB962C8B-B14F-4D97-AF65-F5344CB8AC3E}">
        <p14:creationId xmlns:p14="http://schemas.microsoft.com/office/powerpoint/2010/main" val="1188515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E0CB2-5EEB-78A6-FD1F-59D86BCAC3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6141FB-405A-3E50-3F4A-C467FEA144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7D41EC-CA1A-4D01-F89F-1099797D1168}"/>
              </a:ext>
            </a:extLst>
          </p:cNvPr>
          <p:cNvSpPr>
            <a:spLocks noGrp="1"/>
          </p:cNvSpPr>
          <p:nvPr>
            <p:ph type="dt" sz="half" idx="10"/>
          </p:nvPr>
        </p:nvSpPr>
        <p:spPr/>
        <p:txBody>
          <a:bodyPr/>
          <a:lstStyle/>
          <a:p>
            <a:fld id="{1C5872E2-2494-47DE-A533-4D0112DA97D1}" type="datetime1">
              <a:rPr lang="en-US" smtClean="0"/>
              <a:t>4/17/2025</a:t>
            </a:fld>
            <a:endParaRPr lang="en-US"/>
          </a:p>
        </p:txBody>
      </p:sp>
      <p:sp>
        <p:nvSpPr>
          <p:cNvPr id="5" name="Footer Placeholder 4">
            <a:extLst>
              <a:ext uri="{FF2B5EF4-FFF2-40B4-BE49-F238E27FC236}">
                <a16:creationId xmlns:a16="http://schemas.microsoft.com/office/drawing/2014/main" id="{F33975F4-5CAA-2909-9E0B-9736E7BA5C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2C4436-0A8F-E14D-E666-1C12C86C28C4}"/>
              </a:ext>
            </a:extLst>
          </p:cNvPr>
          <p:cNvSpPr>
            <a:spLocks noGrp="1"/>
          </p:cNvSpPr>
          <p:nvPr>
            <p:ph type="sldNum" sz="quarter" idx="12"/>
          </p:nvPr>
        </p:nvSpPr>
        <p:spPr/>
        <p:txBody>
          <a:bodyPr/>
          <a:lstStyle/>
          <a:p>
            <a:fld id="{CA4BBAD3-4FA5-4ADF-BE4E-E1C1D25A64C9}" type="slidenum">
              <a:rPr lang="en-US" smtClean="0"/>
              <a:t>‹#›</a:t>
            </a:fld>
            <a:endParaRPr lang="en-US"/>
          </a:p>
        </p:txBody>
      </p:sp>
    </p:spTree>
    <p:extLst>
      <p:ext uri="{BB962C8B-B14F-4D97-AF65-F5344CB8AC3E}">
        <p14:creationId xmlns:p14="http://schemas.microsoft.com/office/powerpoint/2010/main" val="2817090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DEA13-77C5-2BA6-31BD-8DA374B0F3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F82C90-F9DA-712B-F38A-CD8B87C7D4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5BB3CB-1309-CCB3-F7BE-28ED4720D03D}"/>
              </a:ext>
            </a:extLst>
          </p:cNvPr>
          <p:cNvSpPr>
            <a:spLocks noGrp="1"/>
          </p:cNvSpPr>
          <p:nvPr>
            <p:ph type="dt" sz="half" idx="10"/>
          </p:nvPr>
        </p:nvSpPr>
        <p:spPr/>
        <p:txBody>
          <a:bodyPr/>
          <a:lstStyle/>
          <a:p>
            <a:fld id="{20072829-B35F-449F-8905-9A7E5438F71D}" type="datetime1">
              <a:rPr lang="en-US" smtClean="0"/>
              <a:t>4/17/2025</a:t>
            </a:fld>
            <a:endParaRPr lang="en-US"/>
          </a:p>
        </p:txBody>
      </p:sp>
      <p:sp>
        <p:nvSpPr>
          <p:cNvPr id="5" name="Footer Placeholder 4">
            <a:extLst>
              <a:ext uri="{FF2B5EF4-FFF2-40B4-BE49-F238E27FC236}">
                <a16:creationId xmlns:a16="http://schemas.microsoft.com/office/drawing/2014/main" id="{643A3AA4-93CE-DACA-63C4-671BF5835A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0F222F-3042-3690-E01D-5D27D39BBDAF}"/>
              </a:ext>
            </a:extLst>
          </p:cNvPr>
          <p:cNvSpPr>
            <a:spLocks noGrp="1"/>
          </p:cNvSpPr>
          <p:nvPr>
            <p:ph type="sldNum" sz="quarter" idx="12"/>
          </p:nvPr>
        </p:nvSpPr>
        <p:spPr/>
        <p:txBody>
          <a:bodyPr/>
          <a:lstStyle/>
          <a:p>
            <a:fld id="{CA4BBAD3-4FA5-4ADF-BE4E-E1C1D25A64C9}" type="slidenum">
              <a:rPr lang="en-US" smtClean="0"/>
              <a:t>‹#›</a:t>
            </a:fld>
            <a:endParaRPr lang="en-US"/>
          </a:p>
        </p:txBody>
      </p:sp>
    </p:spTree>
    <p:extLst>
      <p:ext uri="{BB962C8B-B14F-4D97-AF65-F5344CB8AC3E}">
        <p14:creationId xmlns:p14="http://schemas.microsoft.com/office/powerpoint/2010/main" val="1373399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01F49-5AFD-694D-3E42-0F706236A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8A9DC5-2F59-B441-E703-CF611D0097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BA1068-F46C-0948-617E-4E8AA5B30B26}"/>
              </a:ext>
            </a:extLst>
          </p:cNvPr>
          <p:cNvSpPr>
            <a:spLocks noGrp="1"/>
          </p:cNvSpPr>
          <p:nvPr>
            <p:ph type="dt" sz="half" idx="10"/>
          </p:nvPr>
        </p:nvSpPr>
        <p:spPr/>
        <p:txBody>
          <a:bodyPr/>
          <a:lstStyle/>
          <a:p>
            <a:fld id="{28CF56DB-C8DE-44F1-B9AE-50381E4AD0EF}" type="datetime1">
              <a:rPr lang="en-US" smtClean="0"/>
              <a:t>4/17/2025</a:t>
            </a:fld>
            <a:endParaRPr lang="en-US"/>
          </a:p>
        </p:txBody>
      </p:sp>
      <p:sp>
        <p:nvSpPr>
          <p:cNvPr id="5" name="Footer Placeholder 4">
            <a:extLst>
              <a:ext uri="{FF2B5EF4-FFF2-40B4-BE49-F238E27FC236}">
                <a16:creationId xmlns:a16="http://schemas.microsoft.com/office/drawing/2014/main" id="{804FC9B2-5893-0DEA-ADDA-59BB2095C5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A14B64-7E4D-9404-DD1A-73C3E884A60D}"/>
              </a:ext>
            </a:extLst>
          </p:cNvPr>
          <p:cNvSpPr>
            <a:spLocks noGrp="1"/>
          </p:cNvSpPr>
          <p:nvPr>
            <p:ph type="sldNum" sz="quarter" idx="12"/>
          </p:nvPr>
        </p:nvSpPr>
        <p:spPr/>
        <p:txBody>
          <a:bodyPr/>
          <a:lstStyle/>
          <a:p>
            <a:fld id="{CA4BBAD3-4FA5-4ADF-BE4E-E1C1D25A64C9}" type="slidenum">
              <a:rPr lang="en-US" smtClean="0"/>
              <a:t>‹#›</a:t>
            </a:fld>
            <a:endParaRPr lang="en-US"/>
          </a:p>
        </p:txBody>
      </p:sp>
    </p:spTree>
    <p:extLst>
      <p:ext uri="{BB962C8B-B14F-4D97-AF65-F5344CB8AC3E}">
        <p14:creationId xmlns:p14="http://schemas.microsoft.com/office/powerpoint/2010/main" val="4111653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3D25A-E08C-4698-0023-A8A30940EE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59C9F6-EC75-4934-E02D-11B8083EAF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20370E-2F42-528C-216B-C847E3C9DD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3358CA-CD79-0A09-AE4A-1EF2E46A94E0}"/>
              </a:ext>
            </a:extLst>
          </p:cNvPr>
          <p:cNvSpPr>
            <a:spLocks noGrp="1"/>
          </p:cNvSpPr>
          <p:nvPr>
            <p:ph type="dt" sz="half" idx="10"/>
          </p:nvPr>
        </p:nvSpPr>
        <p:spPr/>
        <p:txBody>
          <a:bodyPr/>
          <a:lstStyle/>
          <a:p>
            <a:fld id="{33FA836C-24CA-47B9-9B20-ADF24D7DF901}" type="datetime1">
              <a:rPr lang="en-US" smtClean="0"/>
              <a:t>4/17/2025</a:t>
            </a:fld>
            <a:endParaRPr lang="en-US"/>
          </a:p>
        </p:txBody>
      </p:sp>
      <p:sp>
        <p:nvSpPr>
          <p:cNvPr id="6" name="Footer Placeholder 5">
            <a:extLst>
              <a:ext uri="{FF2B5EF4-FFF2-40B4-BE49-F238E27FC236}">
                <a16:creationId xmlns:a16="http://schemas.microsoft.com/office/drawing/2014/main" id="{167C8A03-D179-DC48-EE08-864E5271DD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95D659-8BB8-24FF-DE9D-FE9A00767B9A}"/>
              </a:ext>
            </a:extLst>
          </p:cNvPr>
          <p:cNvSpPr>
            <a:spLocks noGrp="1"/>
          </p:cNvSpPr>
          <p:nvPr>
            <p:ph type="sldNum" sz="quarter" idx="12"/>
          </p:nvPr>
        </p:nvSpPr>
        <p:spPr/>
        <p:txBody>
          <a:bodyPr/>
          <a:lstStyle/>
          <a:p>
            <a:fld id="{CA4BBAD3-4FA5-4ADF-BE4E-E1C1D25A64C9}" type="slidenum">
              <a:rPr lang="en-US" smtClean="0"/>
              <a:t>‹#›</a:t>
            </a:fld>
            <a:endParaRPr lang="en-US"/>
          </a:p>
        </p:txBody>
      </p:sp>
    </p:spTree>
    <p:extLst>
      <p:ext uri="{BB962C8B-B14F-4D97-AF65-F5344CB8AC3E}">
        <p14:creationId xmlns:p14="http://schemas.microsoft.com/office/powerpoint/2010/main" val="982539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D59BA-2971-3E9E-C62E-CE354A8FF9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D820B80-45C7-C81B-F2DA-98645983AE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B3C078-D16C-0DCB-D9C0-A5FE0BAC62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970692-329C-C11F-7C72-4AF0306B87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23FD95-F273-323D-5BBB-06FC971A8B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19FCD3-D2BB-D66B-715C-A5C721A3E100}"/>
              </a:ext>
            </a:extLst>
          </p:cNvPr>
          <p:cNvSpPr>
            <a:spLocks noGrp="1"/>
          </p:cNvSpPr>
          <p:nvPr>
            <p:ph type="dt" sz="half" idx="10"/>
          </p:nvPr>
        </p:nvSpPr>
        <p:spPr/>
        <p:txBody>
          <a:bodyPr/>
          <a:lstStyle/>
          <a:p>
            <a:fld id="{986A2B5E-5715-480C-8265-3D8DB47A2E6A}" type="datetime1">
              <a:rPr lang="en-US" smtClean="0"/>
              <a:t>4/17/2025</a:t>
            </a:fld>
            <a:endParaRPr lang="en-US"/>
          </a:p>
        </p:txBody>
      </p:sp>
      <p:sp>
        <p:nvSpPr>
          <p:cNvPr id="8" name="Footer Placeholder 7">
            <a:extLst>
              <a:ext uri="{FF2B5EF4-FFF2-40B4-BE49-F238E27FC236}">
                <a16:creationId xmlns:a16="http://schemas.microsoft.com/office/drawing/2014/main" id="{357FF221-8550-709A-9B29-B3EFAB9FD0B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CC7EEC-DFAA-7D06-D142-60ED1257D9F6}"/>
              </a:ext>
            </a:extLst>
          </p:cNvPr>
          <p:cNvSpPr>
            <a:spLocks noGrp="1"/>
          </p:cNvSpPr>
          <p:nvPr>
            <p:ph type="sldNum" sz="quarter" idx="12"/>
          </p:nvPr>
        </p:nvSpPr>
        <p:spPr/>
        <p:txBody>
          <a:bodyPr/>
          <a:lstStyle/>
          <a:p>
            <a:fld id="{CA4BBAD3-4FA5-4ADF-BE4E-E1C1D25A64C9}" type="slidenum">
              <a:rPr lang="en-US" smtClean="0"/>
              <a:t>‹#›</a:t>
            </a:fld>
            <a:endParaRPr lang="en-US"/>
          </a:p>
        </p:txBody>
      </p:sp>
    </p:spTree>
    <p:extLst>
      <p:ext uri="{BB962C8B-B14F-4D97-AF65-F5344CB8AC3E}">
        <p14:creationId xmlns:p14="http://schemas.microsoft.com/office/powerpoint/2010/main" val="330045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A06D3-2B3B-4FA2-56B9-57ED26D2AC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DEA662-433D-7F5E-393B-0594F2F953E8}"/>
              </a:ext>
            </a:extLst>
          </p:cNvPr>
          <p:cNvSpPr>
            <a:spLocks noGrp="1"/>
          </p:cNvSpPr>
          <p:nvPr>
            <p:ph type="dt" sz="half" idx="10"/>
          </p:nvPr>
        </p:nvSpPr>
        <p:spPr/>
        <p:txBody>
          <a:bodyPr/>
          <a:lstStyle/>
          <a:p>
            <a:fld id="{FD97DA47-2AA8-4AE6-9C56-D46E55076294}" type="datetime1">
              <a:rPr lang="en-US" smtClean="0"/>
              <a:t>4/17/2025</a:t>
            </a:fld>
            <a:endParaRPr lang="en-US"/>
          </a:p>
        </p:txBody>
      </p:sp>
      <p:sp>
        <p:nvSpPr>
          <p:cNvPr id="4" name="Footer Placeholder 3">
            <a:extLst>
              <a:ext uri="{FF2B5EF4-FFF2-40B4-BE49-F238E27FC236}">
                <a16:creationId xmlns:a16="http://schemas.microsoft.com/office/drawing/2014/main" id="{D461D4E2-BB16-FB54-63BA-3834EAEBF7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8CCCA7-18F5-5149-961E-F962057D608F}"/>
              </a:ext>
            </a:extLst>
          </p:cNvPr>
          <p:cNvSpPr>
            <a:spLocks noGrp="1"/>
          </p:cNvSpPr>
          <p:nvPr>
            <p:ph type="sldNum" sz="quarter" idx="12"/>
          </p:nvPr>
        </p:nvSpPr>
        <p:spPr/>
        <p:txBody>
          <a:bodyPr/>
          <a:lstStyle/>
          <a:p>
            <a:fld id="{CA4BBAD3-4FA5-4ADF-BE4E-E1C1D25A64C9}" type="slidenum">
              <a:rPr lang="en-US" smtClean="0"/>
              <a:t>‹#›</a:t>
            </a:fld>
            <a:endParaRPr lang="en-US"/>
          </a:p>
        </p:txBody>
      </p:sp>
    </p:spTree>
    <p:extLst>
      <p:ext uri="{BB962C8B-B14F-4D97-AF65-F5344CB8AC3E}">
        <p14:creationId xmlns:p14="http://schemas.microsoft.com/office/powerpoint/2010/main" val="871242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485FE2-3E13-5532-B252-B77F9100F93C}"/>
              </a:ext>
            </a:extLst>
          </p:cNvPr>
          <p:cNvSpPr>
            <a:spLocks noGrp="1"/>
          </p:cNvSpPr>
          <p:nvPr>
            <p:ph type="dt" sz="half" idx="10"/>
          </p:nvPr>
        </p:nvSpPr>
        <p:spPr/>
        <p:txBody>
          <a:bodyPr/>
          <a:lstStyle/>
          <a:p>
            <a:fld id="{C35E2AC3-BB20-4C6D-983D-542FFE11213A}" type="datetime1">
              <a:rPr lang="en-US" smtClean="0"/>
              <a:t>4/17/2025</a:t>
            </a:fld>
            <a:endParaRPr lang="en-US"/>
          </a:p>
        </p:txBody>
      </p:sp>
      <p:sp>
        <p:nvSpPr>
          <p:cNvPr id="3" name="Footer Placeholder 2">
            <a:extLst>
              <a:ext uri="{FF2B5EF4-FFF2-40B4-BE49-F238E27FC236}">
                <a16:creationId xmlns:a16="http://schemas.microsoft.com/office/drawing/2014/main" id="{231FCBEE-FA8B-61B6-D006-992333B3DB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C5B302-ECB1-550B-2E3C-38362B772EA2}"/>
              </a:ext>
            </a:extLst>
          </p:cNvPr>
          <p:cNvSpPr>
            <a:spLocks noGrp="1"/>
          </p:cNvSpPr>
          <p:nvPr>
            <p:ph type="sldNum" sz="quarter" idx="12"/>
          </p:nvPr>
        </p:nvSpPr>
        <p:spPr/>
        <p:txBody>
          <a:bodyPr/>
          <a:lstStyle/>
          <a:p>
            <a:fld id="{CA4BBAD3-4FA5-4ADF-BE4E-E1C1D25A64C9}" type="slidenum">
              <a:rPr lang="en-US" smtClean="0"/>
              <a:t>‹#›</a:t>
            </a:fld>
            <a:endParaRPr lang="en-US"/>
          </a:p>
        </p:txBody>
      </p:sp>
    </p:spTree>
    <p:extLst>
      <p:ext uri="{BB962C8B-B14F-4D97-AF65-F5344CB8AC3E}">
        <p14:creationId xmlns:p14="http://schemas.microsoft.com/office/powerpoint/2010/main" val="2754474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B4E70-3717-3A8C-D027-FBB819E1A2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D3D368-0F3E-C6CE-C354-B7653BB5F5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45D77B2-0923-2364-3DF5-EA5C6F5E6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8DD4A9-FFCF-6076-6404-9DCE4075AC19}"/>
              </a:ext>
            </a:extLst>
          </p:cNvPr>
          <p:cNvSpPr>
            <a:spLocks noGrp="1"/>
          </p:cNvSpPr>
          <p:nvPr>
            <p:ph type="dt" sz="half" idx="10"/>
          </p:nvPr>
        </p:nvSpPr>
        <p:spPr/>
        <p:txBody>
          <a:bodyPr/>
          <a:lstStyle/>
          <a:p>
            <a:fld id="{C2EE7A11-8642-4D63-901A-9344EF9164FB}" type="datetime1">
              <a:rPr lang="en-US" smtClean="0"/>
              <a:t>4/17/2025</a:t>
            </a:fld>
            <a:endParaRPr lang="en-US"/>
          </a:p>
        </p:txBody>
      </p:sp>
      <p:sp>
        <p:nvSpPr>
          <p:cNvPr id="6" name="Footer Placeholder 5">
            <a:extLst>
              <a:ext uri="{FF2B5EF4-FFF2-40B4-BE49-F238E27FC236}">
                <a16:creationId xmlns:a16="http://schemas.microsoft.com/office/drawing/2014/main" id="{EC19B317-EFBE-4652-442C-C483D07FE4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DF7A00-5513-0CB8-8844-619822A17731}"/>
              </a:ext>
            </a:extLst>
          </p:cNvPr>
          <p:cNvSpPr>
            <a:spLocks noGrp="1"/>
          </p:cNvSpPr>
          <p:nvPr>
            <p:ph type="sldNum" sz="quarter" idx="12"/>
          </p:nvPr>
        </p:nvSpPr>
        <p:spPr/>
        <p:txBody>
          <a:bodyPr/>
          <a:lstStyle/>
          <a:p>
            <a:fld id="{CA4BBAD3-4FA5-4ADF-BE4E-E1C1D25A64C9}" type="slidenum">
              <a:rPr lang="en-US" smtClean="0"/>
              <a:t>‹#›</a:t>
            </a:fld>
            <a:endParaRPr lang="en-US"/>
          </a:p>
        </p:txBody>
      </p:sp>
    </p:spTree>
    <p:extLst>
      <p:ext uri="{BB962C8B-B14F-4D97-AF65-F5344CB8AC3E}">
        <p14:creationId xmlns:p14="http://schemas.microsoft.com/office/powerpoint/2010/main" val="2180642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CC20C-622A-E683-4397-6A7238EB43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272F87-B089-8BDE-B52C-8B91685B25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E22D9F-A662-A3E0-8897-0115F797B6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8C824F-CE34-E16B-6EAF-918F1B8ACD69}"/>
              </a:ext>
            </a:extLst>
          </p:cNvPr>
          <p:cNvSpPr>
            <a:spLocks noGrp="1"/>
          </p:cNvSpPr>
          <p:nvPr>
            <p:ph type="dt" sz="half" idx="10"/>
          </p:nvPr>
        </p:nvSpPr>
        <p:spPr/>
        <p:txBody>
          <a:bodyPr/>
          <a:lstStyle/>
          <a:p>
            <a:fld id="{8C8C2F45-797C-4909-B3A8-6B28CF8A0F06}" type="datetime1">
              <a:rPr lang="en-US" smtClean="0"/>
              <a:t>4/17/2025</a:t>
            </a:fld>
            <a:endParaRPr lang="en-US"/>
          </a:p>
        </p:txBody>
      </p:sp>
      <p:sp>
        <p:nvSpPr>
          <p:cNvPr id="6" name="Footer Placeholder 5">
            <a:extLst>
              <a:ext uri="{FF2B5EF4-FFF2-40B4-BE49-F238E27FC236}">
                <a16:creationId xmlns:a16="http://schemas.microsoft.com/office/drawing/2014/main" id="{9268B6F0-364D-8854-584A-DB759ECAFE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FB1439-881A-129C-83E3-90E346CFEA29}"/>
              </a:ext>
            </a:extLst>
          </p:cNvPr>
          <p:cNvSpPr>
            <a:spLocks noGrp="1"/>
          </p:cNvSpPr>
          <p:nvPr>
            <p:ph type="sldNum" sz="quarter" idx="12"/>
          </p:nvPr>
        </p:nvSpPr>
        <p:spPr/>
        <p:txBody>
          <a:bodyPr/>
          <a:lstStyle/>
          <a:p>
            <a:fld id="{CA4BBAD3-4FA5-4ADF-BE4E-E1C1D25A64C9}" type="slidenum">
              <a:rPr lang="en-US" smtClean="0"/>
              <a:t>‹#›</a:t>
            </a:fld>
            <a:endParaRPr lang="en-US"/>
          </a:p>
        </p:txBody>
      </p:sp>
    </p:spTree>
    <p:extLst>
      <p:ext uri="{BB962C8B-B14F-4D97-AF65-F5344CB8AC3E}">
        <p14:creationId xmlns:p14="http://schemas.microsoft.com/office/powerpoint/2010/main" val="2718408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BC619-5796-2770-6695-130E7FD41ED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61605E-23F3-5FCD-6F1E-2F99BADB5B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F92A4D-C3BD-EB7B-A649-3C512E20671B}"/>
              </a:ext>
            </a:extLst>
          </p:cNvPr>
          <p:cNvSpPr>
            <a:spLocks noGrp="1"/>
          </p:cNvSpPr>
          <p:nvPr>
            <p:ph type="dt" sz="half" idx="10"/>
          </p:nvPr>
        </p:nvSpPr>
        <p:spPr/>
        <p:txBody>
          <a:bodyPr/>
          <a:lstStyle/>
          <a:p>
            <a:fld id="{9B1C2F2C-7422-49A9-A027-A8F2F2BA4A2D}" type="datetime1">
              <a:rPr lang="en-US" smtClean="0"/>
              <a:t>4/17/2025</a:t>
            </a:fld>
            <a:endParaRPr lang="en-US"/>
          </a:p>
        </p:txBody>
      </p:sp>
      <p:sp>
        <p:nvSpPr>
          <p:cNvPr id="5" name="Footer Placeholder 4">
            <a:extLst>
              <a:ext uri="{FF2B5EF4-FFF2-40B4-BE49-F238E27FC236}">
                <a16:creationId xmlns:a16="http://schemas.microsoft.com/office/drawing/2014/main" id="{06197359-CB4A-3FEE-CE89-99BA353791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EE098B-36FE-EA85-D46F-4BE7B3ED1E13}"/>
              </a:ext>
            </a:extLst>
          </p:cNvPr>
          <p:cNvSpPr>
            <a:spLocks noGrp="1"/>
          </p:cNvSpPr>
          <p:nvPr>
            <p:ph type="sldNum" sz="quarter" idx="12"/>
          </p:nvPr>
        </p:nvSpPr>
        <p:spPr/>
        <p:txBody>
          <a:bodyPr/>
          <a:lstStyle/>
          <a:p>
            <a:fld id="{CA4BBAD3-4FA5-4ADF-BE4E-E1C1D25A64C9}" type="slidenum">
              <a:rPr lang="en-US" smtClean="0"/>
              <a:t>‹#›</a:t>
            </a:fld>
            <a:endParaRPr lang="en-US"/>
          </a:p>
        </p:txBody>
      </p:sp>
    </p:spTree>
    <p:extLst>
      <p:ext uri="{BB962C8B-B14F-4D97-AF65-F5344CB8AC3E}">
        <p14:creationId xmlns:p14="http://schemas.microsoft.com/office/powerpoint/2010/main" val="3104440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DB2A72-B326-BAC3-E3A8-FC862736901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536BDF8-ACC3-11E6-652C-360D22BB23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C9DB67-A43D-C6BE-4DE6-765F733DF2D1}"/>
              </a:ext>
            </a:extLst>
          </p:cNvPr>
          <p:cNvSpPr>
            <a:spLocks noGrp="1"/>
          </p:cNvSpPr>
          <p:nvPr>
            <p:ph type="dt" sz="half" idx="10"/>
          </p:nvPr>
        </p:nvSpPr>
        <p:spPr/>
        <p:txBody>
          <a:bodyPr/>
          <a:lstStyle/>
          <a:p>
            <a:fld id="{E99BD361-688A-4417-B6D2-7413BB87D477}" type="datetime1">
              <a:rPr lang="en-US" smtClean="0"/>
              <a:t>4/17/2025</a:t>
            </a:fld>
            <a:endParaRPr lang="en-US"/>
          </a:p>
        </p:txBody>
      </p:sp>
      <p:sp>
        <p:nvSpPr>
          <p:cNvPr id="5" name="Footer Placeholder 4">
            <a:extLst>
              <a:ext uri="{FF2B5EF4-FFF2-40B4-BE49-F238E27FC236}">
                <a16:creationId xmlns:a16="http://schemas.microsoft.com/office/drawing/2014/main" id="{DA9E58F4-A835-65F5-EBF3-206E97A70E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3BDFB4-5792-DE6B-A71F-9D94B2173AFC}"/>
              </a:ext>
            </a:extLst>
          </p:cNvPr>
          <p:cNvSpPr>
            <a:spLocks noGrp="1"/>
          </p:cNvSpPr>
          <p:nvPr>
            <p:ph type="sldNum" sz="quarter" idx="12"/>
          </p:nvPr>
        </p:nvSpPr>
        <p:spPr/>
        <p:txBody>
          <a:bodyPr/>
          <a:lstStyle/>
          <a:p>
            <a:fld id="{CA4BBAD3-4FA5-4ADF-BE4E-E1C1D25A64C9}" type="slidenum">
              <a:rPr lang="en-US" smtClean="0"/>
              <a:t>‹#›</a:t>
            </a:fld>
            <a:endParaRPr lang="en-US"/>
          </a:p>
        </p:txBody>
      </p:sp>
    </p:spTree>
    <p:extLst>
      <p:ext uri="{BB962C8B-B14F-4D97-AF65-F5344CB8AC3E}">
        <p14:creationId xmlns:p14="http://schemas.microsoft.com/office/powerpoint/2010/main" val="1787354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4A3D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FB5E13-381D-E977-43CA-C8E79AD321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3595BE-ABFE-40A9-86B5-3CA2D4F4E7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0F0F9D-B23A-EDBD-77E4-48A1D2758C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4589D8-8ADF-4625-B0ED-6739F2CE2AD3}" type="datetime1">
              <a:rPr lang="en-US" smtClean="0"/>
              <a:t>4/17/2025</a:t>
            </a:fld>
            <a:endParaRPr lang="en-US"/>
          </a:p>
        </p:txBody>
      </p:sp>
      <p:sp>
        <p:nvSpPr>
          <p:cNvPr id="5" name="Footer Placeholder 4">
            <a:extLst>
              <a:ext uri="{FF2B5EF4-FFF2-40B4-BE49-F238E27FC236}">
                <a16:creationId xmlns:a16="http://schemas.microsoft.com/office/drawing/2014/main" id="{698F0E19-4405-8CDD-6014-3B835CDCC2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8560555-FF0B-175D-238E-0C32059509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4BBAD3-4FA5-4ADF-BE4E-E1C1D25A64C9}" type="slidenum">
              <a:rPr lang="en-US" smtClean="0"/>
              <a:t>‹#›</a:t>
            </a:fld>
            <a:endParaRPr lang="en-US"/>
          </a:p>
        </p:txBody>
      </p:sp>
    </p:spTree>
    <p:extLst>
      <p:ext uri="{BB962C8B-B14F-4D97-AF65-F5344CB8AC3E}">
        <p14:creationId xmlns:p14="http://schemas.microsoft.com/office/powerpoint/2010/main" val="31374069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6" Type="http://schemas.openxmlformats.org/officeDocument/2006/relationships/image" Target="../media/image14.png"/><Relationship Id="rId21" Type="http://schemas.openxmlformats.org/officeDocument/2006/relationships/customXml" Target="../ink/ink3.xml"/><Relationship Id="rId42" Type="http://schemas.openxmlformats.org/officeDocument/2006/relationships/image" Target="../media/image22.png"/><Relationship Id="rId47" Type="http://schemas.openxmlformats.org/officeDocument/2006/relationships/customXml" Target="../ink/ink16.xml"/><Relationship Id="rId63" Type="http://schemas.openxmlformats.org/officeDocument/2006/relationships/customXml" Target="../ink/ink24.xml"/><Relationship Id="rId68" Type="http://schemas.openxmlformats.org/officeDocument/2006/relationships/image" Target="../media/image35.png"/><Relationship Id="rId84" Type="http://schemas.openxmlformats.org/officeDocument/2006/relationships/image" Target="../media/image43.png"/><Relationship Id="rId89" Type="http://schemas.openxmlformats.org/officeDocument/2006/relationships/customXml" Target="../ink/ink37.xml"/><Relationship Id="rId16" Type="http://schemas.microsoft.com/office/2007/relationships/hdphoto" Target="../media/hdphoto5.wdp"/><Relationship Id="rId11" Type="http://schemas.openxmlformats.org/officeDocument/2006/relationships/image" Target="../media/image7.png"/><Relationship Id="rId32" Type="http://schemas.openxmlformats.org/officeDocument/2006/relationships/image" Target="../media/image17.png"/><Relationship Id="rId37" Type="http://schemas.openxmlformats.org/officeDocument/2006/relationships/customXml" Target="../ink/ink11.xml"/><Relationship Id="rId53" Type="http://schemas.openxmlformats.org/officeDocument/2006/relationships/customXml" Target="../ink/ink19.xml"/><Relationship Id="rId58" Type="http://schemas.openxmlformats.org/officeDocument/2006/relationships/image" Target="../media/image30.png"/><Relationship Id="rId74" Type="http://schemas.openxmlformats.org/officeDocument/2006/relationships/image" Target="../media/image38.png"/><Relationship Id="rId79" Type="http://schemas.openxmlformats.org/officeDocument/2006/relationships/customXml" Target="../ink/ink32.xml"/><Relationship Id="rId5" Type="http://schemas.openxmlformats.org/officeDocument/2006/relationships/image" Target="../media/image2.png"/><Relationship Id="rId90" Type="http://schemas.openxmlformats.org/officeDocument/2006/relationships/image" Target="../media/image46.png"/><Relationship Id="rId14" Type="http://schemas.microsoft.com/office/2007/relationships/hdphoto" Target="../media/hdphoto4.wdp"/><Relationship Id="rId22" Type="http://schemas.openxmlformats.org/officeDocument/2006/relationships/image" Target="../media/image12.png"/><Relationship Id="rId27" Type="http://schemas.openxmlformats.org/officeDocument/2006/relationships/customXml" Target="../ink/ink6.xml"/><Relationship Id="rId30" Type="http://schemas.openxmlformats.org/officeDocument/2006/relationships/image" Target="../media/image16.png"/><Relationship Id="rId35" Type="http://schemas.openxmlformats.org/officeDocument/2006/relationships/customXml" Target="../ink/ink10.xml"/><Relationship Id="rId43" Type="http://schemas.openxmlformats.org/officeDocument/2006/relationships/customXml" Target="../ink/ink14.xml"/><Relationship Id="rId48" Type="http://schemas.openxmlformats.org/officeDocument/2006/relationships/image" Target="../media/image25.png"/><Relationship Id="rId56" Type="http://schemas.openxmlformats.org/officeDocument/2006/relationships/image" Target="../media/image29.png"/><Relationship Id="rId64" Type="http://schemas.openxmlformats.org/officeDocument/2006/relationships/image" Target="../media/image33.png"/><Relationship Id="rId69" Type="http://schemas.openxmlformats.org/officeDocument/2006/relationships/customXml" Target="../ink/ink27.xml"/><Relationship Id="rId77" Type="http://schemas.openxmlformats.org/officeDocument/2006/relationships/customXml" Target="../ink/ink31.xml"/><Relationship Id="rId8" Type="http://schemas.openxmlformats.org/officeDocument/2006/relationships/image" Target="../media/image5.svg"/><Relationship Id="rId51" Type="http://schemas.openxmlformats.org/officeDocument/2006/relationships/customXml" Target="../ink/ink18.xml"/><Relationship Id="rId72" Type="http://schemas.openxmlformats.org/officeDocument/2006/relationships/image" Target="../media/image37.png"/><Relationship Id="rId80" Type="http://schemas.openxmlformats.org/officeDocument/2006/relationships/image" Target="../media/image41.png"/><Relationship Id="rId85" Type="http://schemas.openxmlformats.org/officeDocument/2006/relationships/customXml" Target="../ink/ink35.xml"/><Relationship Id="rId3" Type="http://schemas.openxmlformats.org/officeDocument/2006/relationships/image" Target="../media/image1.png"/><Relationship Id="rId12" Type="http://schemas.microsoft.com/office/2007/relationships/hdphoto" Target="../media/hdphoto3.wdp"/><Relationship Id="rId17" Type="http://schemas.openxmlformats.org/officeDocument/2006/relationships/customXml" Target="../ink/ink1.xml"/><Relationship Id="rId25" Type="http://schemas.openxmlformats.org/officeDocument/2006/relationships/customXml" Target="../ink/ink5.xml"/><Relationship Id="rId33" Type="http://schemas.openxmlformats.org/officeDocument/2006/relationships/customXml" Target="../ink/ink9.xml"/><Relationship Id="rId38" Type="http://schemas.openxmlformats.org/officeDocument/2006/relationships/image" Target="../media/image20.png"/><Relationship Id="rId46" Type="http://schemas.openxmlformats.org/officeDocument/2006/relationships/image" Target="../media/image24.png"/><Relationship Id="rId59" Type="http://schemas.openxmlformats.org/officeDocument/2006/relationships/customXml" Target="../ink/ink22.xml"/><Relationship Id="rId67" Type="http://schemas.openxmlformats.org/officeDocument/2006/relationships/customXml" Target="../ink/ink26.xml"/><Relationship Id="rId20" Type="http://schemas.openxmlformats.org/officeDocument/2006/relationships/image" Target="../media/image11.png"/><Relationship Id="rId41" Type="http://schemas.openxmlformats.org/officeDocument/2006/relationships/customXml" Target="../ink/ink13.xml"/><Relationship Id="rId54" Type="http://schemas.openxmlformats.org/officeDocument/2006/relationships/image" Target="../media/image28.png"/><Relationship Id="rId62" Type="http://schemas.openxmlformats.org/officeDocument/2006/relationships/image" Target="../media/image32.png"/><Relationship Id="rId70" Type="http://schemas.openxmlformats.org/officeDocument/2006/relationships/image" Target="../media/image36.png"/><Relationship Id="rId75" Type="http://schemas.openxmlformats.org/officeDocument/2006/relationships/customXml" Target="../ink/ink30.xml"/><Relationship Id="rId83" Type="http://schemas.openxmlformats.org/officeDocument/2006/relationships/customXml" Target="../ink/ink34.xml"/><Relationship Id="rId88" Type="http://schemas.openxmlformats.org/officeDocument/2006/relationships/image" Target="../media/image45.png"/><Relationship Id="rId91" Type="http://schemas.openxmlformats.org/officeDocument/2006/relationships/customXml" Target="../ink/ink38.xml"/><Relationship Id="rId1" Type="http://schemas.openxmlformats.org/officeDocument/2006/relationships/slideLayout" Target="../slideLayouts/slideLayout1.xml"/><Relationship Id="rId6" Type="http://schemas.openxmlformats.org/officeDocument/2006/relationships/image" Target="../media/image3.svg"/><Relationship Id="rId15" Type="http://schemas.openxmlformats.org/officeDocument/2006/relationships/image" Target="../media/image9.png"/><Relationship Id="rId23" Type="http://schemas.openxmlformats.org/officeDocument/2006/relationships/customXml" Target="../ink/ink4.xml"/><Relationship Id="rId28" Type="http://schemas.openxmlformats.org/officeDocument/2006/relationships/image" Target="../media/image15.png"/><Relationship Id="rId36" Type="http://schemas.openxmlformats.org/officeDocument/2006/relationships/image" Target="../media/image19.png"/><Relationship Id="rId49" Type="http://schemas.openxmlformats.org/officeDocument/2006/relationships/customXml" Target="../ink/ink17.xml"/><Relationship Id="rId57" Type="http://schemas.openxmlformats.org/officeDocument/2006/relationships/customXml" Target="../ink/ink21.xml"/><Relationship Id="rId10" Type="http://schemas.microsoft.com/office/2007/relationships/hdphoto" Target="../media/hdphoto2.wdp"/><Relationship Id="rId31" Type="http://schemas.openxmlformats.org/officeDocument/2006/relationships/customXml" Target="../ink/ink8.xml"/><Relationship Id="rId44" Type="http://schemas.openxmlformats.org/officeDocument/2006/relationships/image" Target="../media/image23.png"/><Relationship Id="rId52" Type="http://schemas.openxmlformats.org/officeDocument/2006/relationships/image" Target="../media/image27.png"/><Relationship Id="rId60" Type="http://schemas.openxmlformats.org/officeDocument/2006/relationships/image" Target="../media/image31.png"/><Relationship Id="rId65" Type="http://schemas.openxmlformats.org/officeDocument/2006/relationships/customXml" Target="../ink/ink25.xml"/><Relationship Id="rId73" Type="http://schemas.openxmlformats.org/officeDocument/2006/relationships/customXml" Target="../ink/ink29.xml"/><Relationship Id="rId78" Type="http://schemas.openxmlformats.org/officeDocument/2006/relationships/image" Target="../media/image40.png"/><Relationship Id="rId81" Type="http://schemas.openxmlformats.org/officeDocument/2006/relationships/customXml" Target="../ink/ink33.xml"/><Relationship Id="rId86" Type="http://schemas.openxmlformats.org/officeDocument/2006/relationships/image" Target="../media/image44.png"/><Relationship Id="rId4" Type="http://schemas.microsoft.com/office/2007/relationships/hdphoto" Target="../media/hdphoto1.wdp"/><Relationship Id="rId9" Type="http://schemas.openxmlformats.org/officeDocument/2006/relationships/image" Target="../media/image6.png"/><Relationship Id="rId13" Type="http://schemas.openxmlformats.org/officeDocument/2006/relationships/image" Target="../media/image8.png"/><Relationship Id="rId18" Type="http://schemas.openxmlformats.org/officeDocument/2006/relationships/image" Target="../media/image10.png"/><Relationship Id="rId39" Type="http://schemas.openxmlformats.org/officeDocument/2006/relationships/customXml" Target="../ink/ink12.xml"/><Relationship Id="rId34" Type="http://schemas.openxmlformats.org/officeDocument/2006/relationships/image" Target="../media/image18.png"/><Relationship Id="rId50" Type="http://schemas.openxmlformats.org/officeDocument/2006/relationships/image" Target="../media/image26.png"/><Relationship Id="rId55" Type="http://schemas.openxmlformats.org/officeDocument/2006/relationships/customXml" Target="../ink/ink20.xml"/><Relationship Id="rId76" Type="http://schemas.openxmlformats.org/officeDocument/2006/relationships/image" Target="../media/image39.png"/><Relationship Id="rId7" Type="http://schemas.openxmlformats.org/officeDocument/2006/relationships/image" Target="../media/image4.png"/><Relationship Id="rId71" Type="http://schemas.openxmlformats.org/officeDocument/2006/relationships/customXml" Target="../ink/ink28.xml"/><Relationship Id="rId92" Type="http://schemas.openxmlformats.org/officeDocument/2006/relationships/image" Target="../media/image47.png"/><Relationship Id="rId2" Type="http://schemas.openxmlformats.org/officeDocument/2006/relationships/notesSlide" Target="../notesSlides/notesSlide1.xml"/><Relationship Id="rId29" Type="http://schemas.openxmlformats.org/officeDocument/2006/relationships/customXml" Target="../ink/ink7.xml"/><Relationship Id="rId24" Type="http://schemas.openxmlformats.org/officeDocument/2006/relationships/image" Target="../media/image13.png"/><Relationship Id="rId40" Type="http://schemas.openxmlformats.org/officeDocument/2006/relationships/image" Target="../media/image21.png"/><Relationship Id="rId45" Type="http://schemas.openxmlformats.org/officeDocument/2006/relationships/customXml" Target="../ink/ink15.xml"/><Relationship Id="rId66" Type="http://schemas.openxmlformats.org/officeDocument/2006/relationships/image" Target="../media/image34.png"/><Relationship Id="rId87" Type="http://schemas.openxmlformats.org/officeDocument/2006/relationships/customXml" Target="../ink/ink36.xml"/><Relationship Id="rId61" Type="http://schemas.openxmlformats.org/officeDocument/2006/relationships/customXml" Target="../ink/ink23.xml"/><Relationship Id="rId82" Type="http://schemas.openxmlformats.org/officeDocument/2006/relationships/image" Target="../media/image42.png"/><Relationship Id="rId19" Type="http://schemas.openxmlformats.org/officeDocument/2006/relationships/customXml" Target="../ink/ink2.xml"/></Relationships>
</file>

<file path=ppt/slides/_rels/slide2.xml.rels><?xml version="1.0" encoding="UTF-8" standalone="yes"?>
<Relationships xmlns="http://schemas.openxmlformats.org/package/2006/relationships"><Relationship Id="rId3" Type="http://schemas.openxmlformats.org/officeDocument/2006/relationships/hyperlink" Target="https://d2leuf3vilid4d.cloudfront.net/-/media/Communities/youthbuild/Files/Construction/ETA-9143-Work-Site-Information-Form_Updated_031925.ashx?rev=4c88170f252d4e23868552d9194e509f&amp;hash=64453E9F9ED8EB8DB50A63EA8EE50966"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9.png"/><Relationship Id="rId4" Type="http://schemas.openxmlformats.org/officeDocument/2006/relationships/image" Target="../media/image4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dol.gov/agencies/eta/advisories/training-and-employment-guidance-letter-no-06-15" TargetMode="External"/><Relationship Id="rId5" Type="http://schemas.openxmlformats.org/officeDocument/2006/relationships/image" Target="../media/image52.png"/><Relationship Id="rId4" Type="http://schemas.openxmlformats.org/officeDocument/2006/relationships/image" Target="../media/image51.png"/></Relationships>
</file>

<file path=ppt/slides/_rels/slide5.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customXml" Target="../ink/ink40.xml"/><Relationship Id="rId18" Type="http://schemas.openxmlformats.org/officeDocument/2006/relationships/image" Target="../media/image60.png"/><Relationship Id="rId26" Type="http://schemas.openxmlformats.org/officeDocument/2006/relationships/image" Target="../media/image64.png"/><Relationship Id="rId3" Type="http://schemas.openxmlformats.org/officeDocument/2006/relationships/image" Target="../media/image53.png"/><Relationship Id="rId21" Type="http://schemas.openxmlformats.org/officeDocument/2006/relationships/customXml" Target="../ink/ink44.xml"/><Relationship Id="rId7" Type="http://schemas.microsoft.com/office/2007/relationships/hdphoto" Target="../media/hdphoto6.wdp"/><Relationship Id="rId12" Type="http://schemas.openxmlformats.org/officeDocument/2006/relationships/image" Target="../media/image57.png"/><Relationship Id="rId17" Type="http://schemas.openxmlformats.org/officeDocument/2006/relationships/customXml" Target="../ink/ink42.xml"/><Relationship Id="rId25" Type="http://schemas.openxmlformats.org/officeDocument/2006/relationships/customXml" Target="../ink/ink46.xml"/><Relationship Id="rId2" Type="http://schemas.openxmlformats.org/officeDocument/2006/relationships/notesSlide" Target="../notesSlides/notesSlide5.xml"/><Relationship Id="rId16" Type="http://schemas.openxmlformats.org/officeDocument/2006/relationships/image" Target="../media/image59.png"/><Relationship Id="rId20"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customXml" Target="../ink/ink39.xml"/><Relationship Id="rId24" Type="http://schemas.openxmlformats.org/officeDocument/2006/relationships/image" Target="../media/image63.png"/><Relationship Id="rId5" Type="http://schemas.openxmlformats.org/officeDocument/2006/relationships/image" Target="../media/image5.svg"/><Relationship Id="rId15" Type="http://schemas.openxmlformats.org/officeDocument/2006/relationships/customXml" Target="../ink/ink41.xml"/><Relationship Id="rId23" Type="http://schemas.openxmlformats.org/officeDocument/2006/relationships/customXml" Target="../ink/ink45.xml"/><Relationship Id="rId10" Type="http://schemas.microsoft.com/office/2007/relationships/hdphoto" Target="../media/hdphoto7.wdp"/><Relationship Id="rId19" Type="http://schemas.openxmlformats.org/officeDocument/2006/relationships/customXml" Target="../ink/ink43.xml"/><Relationship Id="rId4" Type="http://schemas.openxmlformats.org/officeDocument/2006/relationships/image" Target="../media/image4.png"/><Relationship Id="rId9" Type="http://schemas.openxmlformats.org/officeDocument/2006/relationships/image" Target="../media/image56.png"/><Relationship Id="rId14" Type="http://schemas.openxmlformats.org/officeDocument/2006/relationships/image" Target="../media/image58.png"/><Relationship Id="rId22" Type="http://schemas.openxmlformats.org/officeDocument/2006/relationships/image" Target="../media/image62.png"/></Relationships>
</file>

<file path=ppt/slides/_rels/slide6.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65.png"/><Relationship Id="rId7" Type="http://schemas.openxmlformats.org/officeDocument/2006/relationships/image" Target="../media/image6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66.png"/><Relationship Id="rId9" Type="http://schemas.openxmlformats.org/officeDocument/2006/relationships/hyperlink" Target="https://www.ecfr.gov/current/title-20/chapter-V/part-688/subpart-F/section-688.730"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69.png"/><Relationship Id="rId7" Type="http://schemas.openxmlformats.org/officeDocument/2006/relationships/image" Target="../media/image6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66.png"/><Relationship Id="rId9" Type="http://schemas.openxmlformats.org/officeDocument/2006/relationships/hyperlink" Target="https://www.ecfr.gov/current/title-20/chapter-V/part-688/subpart-F/section-688.730" TargetMode="External"/></Relationships>
</file>

<file path=ppt/slides/_rels/slide8.xml.rels><?xml version="1.0" encoding="UTF-8" standalone="yes"?>
<Relationships xmlns="http://schemas.openxmlformats.org/package/2006/relationships"><Relationship Id="rId13" Type="http://schemas.openxmlformats.org/officeDocument/2006/relationships/customXml" Target="../ink/ink48.xml"/><Relationship Id="rId18" Type="http://schemas.openxmlformats.org/officeDocument/2006/relationships/image" Target="../media/image77.png"/><Relationship Id="rId26" Type="http://schemas.openxmlformats.org/officeDocument/2006/relationships/image" Target="../media/image81.png"/><Relationship Id="rId21" Type="http://schemas.openxmlformats.org/officeDocument/2006/relationships/customXml" Target="../ink/ink52.xml"/><Relationship Id="rId34" Type="http://schemas.openxmlformats.org/officeDocument/2006/relationships/image" Target="../media/image85.png"/><Relationship Id="rId7" Type="http://schemas.openxmlformats.org/officeDocument/2006/relationships/image" Target="../media/image4.png"/><Relationship Id="rId12" Type="http://schemas.openxmlformats.org/officeDocument/2006/relationships/image" Target="../media/image74.png"/><Relationship Id="rId17" Type="http://schemas.openxmlformats.org/officeDocument/2006/relationships/customXml" Target="../ink/ink50.xml"/><Relationship Id="rId25" Type="http://schemas.openxmlformats.org/officeDocument/2006/relationships/customXml" Target="../ink/ink54.xml"/><Relationship Id="rId33" Type="http://schemas.openxmlformats.org/officeDocument/2006/relationships/customXml" Target="../ink/ink58.xml"/><Relationship Id="rId38" Type="http://schemas.openxmlformats.org/officeDocument/2006/relationships/image" Target="../media/image87.png"/><Relationship Id="rId2" Type="http://schemas.openxmlformats.org/officeDocument/2006/relationships/notesSlide" Target="../notesSlides/notesSlide8.xml"/><Relationship Id="rId16" Type="http://schemas.openxmlformats.org/officeDocument/2006/relationships/image" Target="../media/image76.png"/><Relationship Id="rId20" Type="http://schemas.openxmlformats.org/officeDocument/2006/relationships/image" Target="../media/image78.png"/><Relationship Id="rId29" Type="http://schemas.openxmlformats.org/officeDocument/2006/relationships/customXml" Target="../ink/ink56.xml"/><Relationship Id="rId1" Type="http://schemas.openxmlformats.org/officeDocument/2006/relationships/slideLayout" Target="../slideLayouts/slideLayout7.xml"/><Relationship Id="rId6" Type="http://schemas.openxmlformats.org/officeDocument/2006/relationships/image" Target="../media/image72.png"/><Relationship Id="rId11" Type="http://schemas.openxmlformats.org/officeDocument/2006/relationships/customXml" Target="../ink/ink47.xml"/><Relationship Id="rId24" Type="http://schemas.openxmlformats.org/officeDocument/2006/relationships/image" Target="../media/image80.png"/><Relationship Id="rId32" Type="http://schemas.openxmlformats.org/officeDocument/2006/relationships/image" Target="../media/image84.png"/><Relationship Id="rId37" Type="http://schemas.openxmlformats.org/officeDocument/2006/relationships/customXml" Target="../ink/ink60.xml"/><Relationship Id="rId5" Type="http://schemas.openxmlformats.org/officeDocument/2006/relationships/image" Target="../media/image71.jpeg"/><Relationship Id="rId15" Type="http://schemas.openxmlformats.org/officeDocument/2006/relationships/customXml" Target="../ink/ink49.xml"/><Relationship Id="rId23" Type="http://schemas.openxmlformats.org/officeDocument/2006/relationships/customXml" Target="../ink/ink53.xml"/><Relationship Id="rId28" Type="http://schemas.openxmlformats.org/officeDocument/2006/relationships/image" Target="../media/image82.png"/><Relationship Id="rId36" Type="http://schemas.openxmlformats.org/officeDocument/2006/relationships/image" Target="../media/image86.png"/><Relationship Id="rId10" Type="http://schemas.microsoft.com/office/2007/relationships/hdphoto" Target="../media/hdphoto8.wdp"/><Relationship Id="rId19" Type="http://schemas.openxmlformats.org/officeDocument/2006/relationships/customXml" Target="../ink/ink51.xml"/><Relationship Id="rId31" Type="http://schemas.openxmlformats.org/officeDocument/2006/relationships/customXml" Target="../ink/ink57.xml"/><Relationship Id="rId4" Type="http://schemas.openxmlformats.org/officeDocument/2006/relationships/image" Target="../media/image70.png"/><Relationship Id="rId9" Type="http://schemas.openxmlformats.org/officeDocument/2006/relationships/image" Target="../media/image73.png"/><Relationship Id="rId14" Type="http://schemas.openxmlformats.org/officeDocument/2006/relationships/image" Target="../media/image75.png"/><Relationship Id="rId22" Type="http://schemas.openxmlformats.org/officeDocument/2006/relationships/image" Target="../media/image79.png"/><Relationship Id="rId27" Type="http://schemas.openxmlformats.org/officeDocument/2006/relationships/customXml" Target="../ink/ink55.xml"/><Relationship Id="rId30" Type="http://schemas.openxmlformats.org/officeDocument/2006/relationships/image" Target="../media/image83.png"/><Relationship Id="rId35" Type="http://schemas.openxmlformats.org/officeDocument/2006/relationships/customXml" Target="../ink/ink59.xml"/><Relationship Id="rId8" Type="http://schemas.openxmlformats.org/officeDocument/2006/relationships/image" Target="../media/image5.svg"/><Relationship Id="rId3" Type="http://schemas.openxmlformats.org/officeDocument/2006/relationships/image" Target="../media/image66.png"/></Relationships>
</file>

<file path=ppt/slides/_rels/slide9.xml.rels><?xml version="1.0" encoding="UTF-8" standalone="yes"?>
<Relationships xmlns="http://schemas.openxmlformats.org/package/2006/relationships"><Relationship Id="rId8" Type="http://schemas.openxmlformats.org/officeDocument/2006/relationships/image" Target="../media/image90.svg"/><Relationship Id="rId13" Type="http://schemas.openxmlformats.org/officeDocument/2006/relationships/customXml" Target="../ink/ink61.xml"/><Relationship Id="rId18" Type="http://schemas.openxmlformats.org/officeDocument/2006/relationships/image" Target="../media/image96.png"/><Relationship Id="rId26" Type="http://schemas.openxmlformats.org/officeDocument/2006/relationships/image" Target="../media/image100.png"/><Relationship Id="rId3" Type="http://schemas.openxmlformats.org/officeDocument/2006/relationships/image" Target="../media/image88.png"/><Relationship Id="rId21" Type="http://schemas.openxmlformats.org/officeDocument/2006/relationships/customXml" Target="../ink/ink65.xml"/><Relationship Id="rId7" Type="http://schemas.openxmlformats.org/officeDocument/2006/relationships/image" Target="../media/image89.png"/><Relationship Id="rId12" Type="http://schemas.microsoft.com/office/2007/relationships/hdphoto" Target="../media/hdphoto9.wdp"/><Relationship Id="rId17" Type="http://schemas.openxmlformats.org/officeDocument/2006/relationships/customXml" Target="../ink/ink63.xml"/><Relationship Id="rId25" Type="http://schemas.openxmlformats.org/officeDocument/2006/relationships/customXml" Target="../ink/ink67.xml"/><Relationship Id="rId2" Type="http://schemas.openxmlformats.org/officeDocument/2006/relationships/notesSlide" Target="../notesSlides/notesSlide9.xml"/><Relationship Id="rId16" Type="http://schemas.openxmlformats.org/officeDocument/2006/relationships/image" Target="../media/image95.png"/><Relationship Id="rId20" Type="http://schemas.openxmlformats.org/officeDocument/2006/relationships/image" Target="../media/image97.png"/><Relationship Id="rId29" Type="http://schemas.openxmlformats.org/officeDocument/2006/relationships/customXml" Target="../ink/ink69.xml"/><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93.png"/><Relationship Id="rId24" Type="http://schemas.openxmlformats.org/officeDocument/2006/relationships/image" Target="../media/image99.png"/><Relationship Id="rId32" Type="http://schemas.openxmlformats.org/officeDocument/2006/relationships/image" Target="../media/image103.png"/><Relationship Id="rId5" Type="http://schemas.openxmlformats.org/officeDocument/2006/relationships/image" Target="../media/image4.png"/><Relationship Id="rId15" Type="http://schemas.openxmlformats.org/officeDocument/2006/relationships/customXml" Target="../ink/ink62.xml"/><Relationship Id="rId23" Type="http://schemas.openxmlformats.org/officeDocument/2006/relationships/customXml" Target="../ink/ink66.xml"/><Relationship Id="rId28" Type="http://schemas.openxmlformats.org/officeDocument/2006/relationships/image" Target="../media/image101.png"/><Relationship Id="rId10" Type="http://schemas.openxmlformats.org/officeDocument/2006/relationships/image" Target="../media/image92.png"/><Relationship Id="rId19" Type="http://schemas.openxmlformats.org/officeDocument/2006/relationships/customXml" Target="../ink/ink64.xml"/><Relationship Id="rId31" Type="http://schemas.openxmlformats.org/officeDocument/2006/relationships/customXml" Target="../ink/ink70.xml"/><Relationship Id="rId4" Type="http://schemas.openxmlformats.org/officeDocument/2006/relationships/image" Target="../media/image66.png"/><Relationship Id="rId9" Type="http://schemas.openxmlformats.org/officeDocument/2006/relationships/image" Target="../media/image91.png"/><Relationship Id="rId14" Type="http://schemas.openxmlformats.org/officeDocument/2006/relationships/image" Target="../media/image94.png"/><Relationship Id="rId22" Type="http://schemas.openxmlformats.org/officeDocument/2006/relationships/image" Target="../media/image98.png"/><Relationship Id="rId27" Type="http://schemas.openxmlformats.org/officeDocument/2006/relationships/customXml" Target="../ink/ink68.xml"/><Relationship Id="rId30" Type="http://schemas.openxmlformats.org/officeDocument/2006/relationships/image" Target="../media/image102.png"/></Relationships>
</file>

<file path=ppt/slides/_rels/slide10.xml.rels><?xml version="1.0" encoding="UTF-8" standalone="yes"?>
<Relationships xmlns="http://schemas.openxmlformats.org/package/2006/relationships"><Relationship Id="rId3" Type="http://schemas.openxmlformats.org/officeDocument/2006/relationships/hyperlink" Target="https://www.dol.gov/agencies/eta/advisories/training-and-employment-guidance-letter-no-05-10-change-1" TargetMode="External"/><Relationship Id="rId7" Type="http://schemas.openxmlformats.org/officeDocument/2006/relationships/image" Target="../media/image10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66.png"/></Relationships>
</file>

<file path=ppt/slides/_rels/slide1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66.png"/></Relationships>
</file>

<file path=ppt/slides/_rels/slide12.xml.rels><?xml version="1.0" encoding="UTF-8" standalone="yes"?>
<Relationships xmlns="http://schemas.openxmlformats.org/package/2006/relationships"><Relationship Id="rId8" Type="http://schemas.openxmlformats.org/officeDocument/2006/relationships/image" Target="../media/image110.svg"/><Relationship Id="rId3" Type="http://schemas.openxmlformats.org/officeDocument/2006/relationships/image" Target="../media/image50.png"/><Relationship Id="rId7" Type="http://schemas.openxmlformats.org/officeDocument/2006/relationships/image" Target="../media/image10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1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66.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13.svg"/><Relationship Id="rId5" Type="http://schemas.openxmlformats.org/officeDocument/2006/relationships/image" Target="../media/image112.png"/><Relationship Id="rId4" Type="http://schemas.openxmlformats.org/officeDocument/2006/relationships/image" Target="../media/image111.png"/></Relationships>
</file>

<file path=ppt/slides/_rels/slide1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15.png"/></Relationships>
</file>

<file path=ppt/slides/_rels/slide15.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116.png"/><Relationship Id="rId7"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66.png"/></Relationships>
</file>

<file path=ppt/slides/_rels/slide17.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121.png"/><Relationship Id="rId18" Type="http://schemas.openxmlformats.org/officeDocument/2006/relationships/customXml" Target="../ink/ink74.xml"/><Relationship Id="rId26" Type="http://schemas.openxmlformats.org/officeDocument/2006/relationships/customXml" Target="../ink/ink78.xml"/><Relationship Id="rId3" Type="http://schemas.openxmlformats.org/officeDocument/2006/relationships/image" Target="../media/image118.png"/><Relationship Id="rId21" Type="http://schemas.openxmlformats.org/officeDocument/2006/relationships/image" Target="../media/image125.png"/><Relationship Id="rId7" Type="http://schemas.openxmlformats.org/officeDocument/2006/relationships/image" Target="../media/image92.png"/><Relationship Id="rId12" Type="http://schemas.openxmlformats.org/officeDocument/2006/relationships/customXml" Target="../ink/ink71.xml"/><Relationship Id="rId17" Type="http://schemas.openxmlformats.org/officeDocument/2006/relationships/image" Target="../media/image123.png"/><Relationship Id="rId25" Type="http://schemas.openxmlformats.org/officeDocument/2006/relationships/image" Target="../media/image127.png"/><Relationship Id="rId2" Type="http://schemas.openxmlformats.org/officeDocument/2006/relationships/notesSlide" Target="../notesSlides/notesSlide17.xml"/><Relationship Id="rId16" Type="http://schemas.openxmlformats.org/officeDocument/2006/relationships/customXml" Target="../ink/ink73.xml"/><Relationship Id="rId20" Type="http://schemas.openxmlformats.org/officeDocument/2006/relationships/customXml" Target="../ink/ink75.xml"/><Relationship Id="rId29"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20.png"/><Relationship Id="rId24" Type="http://schemas.openxmlformats.org/officeDocument/2006/relationships/customXml" Target="../ink/ink77.xml"/><Relationship Id="rId5" Type="http://schemas.openxmlformats.org/officeDocument/2006/relationships/image" Target="../media/image4.png"/><Relationship Id="rId15" Type="http://schemas.openxmlformats.org/officeDocument/2006/relationships/image" Target="../media/image122.png"/><Relationship Id="rId23" Type="http://schemas.openxmlformats.org/officeDocument/2006/relationships/image" Target="../media/image126.png"/><Relationship Id="rId28" Type="http://schemas.openxmlformats.org/officeDocument/2006/relationships/customXml" Target="../ink/ink79.xml"/><Relationship Id="rId10" Type="http://schemas.openxmlformats.org/officeDocument/2006/relationships/image" Target="../media/image119.png"/><Relationship Id="rId19" Type="http://schemas.openxmlformats.org/officeDocument/2006/relationships/image" Target="../media/image124.png"/><Relationship Id="rId31" Type="http://schemas.openxmlformats.org/officeDocument/2006/relationships/image" Target="../media/image130.png"/><Relationship Id="rId4" Type="http://schemas.openxmlformats.org/officeDocument/2006/relationships/image" Target="../media/image66.png"/><Relationship Id="rId9" Type="http://schemas.microsoft.com/office/2007/relationships/hdphoto" Target="../media/hdphoto9.wdp"/><Relationship Id="rId14" Type="http://schemas.openxmlformats.org/officeDocument/2006/relationships/customXml" Target="../ink/ink72.xml"/><Relationship Id="rId22" Type="http://schemas.openxmlformats.org/officeDocument/2006/relationships/customXml" Target="../ink/ink76.xml"/><Relationship Id="rId27" Type="http://schemas.openxmlformats.org/officeDocument/2006/relationships/image" Target="../media/image128.png"/><Relationship Id="rId30" Type="http://schemas.openxmlformats.org/officeDocument/2006/relationships/customXml" Target="../ink/ink80.xml"/></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5.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s://www.dol.gov/agencies/eta/advisories/training-and-employment-guidance-letter-no-06-15" TargetMode="External"/><Relationship Id="rId4" Type="http://schemas.openxmlformats.org/officeDocument/2006/relationships/image" Target="../media/image131.png"/></Relationships>
</file>

<file path=ppt/slides/_rels/slide19.xml.rels><?xml version="1.0" encoding="UTF-8" standalone="yes"?>
<Relationships xmlns="http://schemas.openxmlformats.org/package/2006/relationships"><Relationship Id="rId8" Type="http://schemas.openxmlformats.org/officeDocument/2006/relationships/hyperlink" Target="https://gcc02.safelinks.protection.outlook.com/?url=https%3A%2F%2Flink.edgepilot.com%2Fs%2Fea947885%2Fy2dR__r9bUidtdCxpIqndA%3Fu%3Dhttp%3A%2F%2Fyouthrules.gov%2F&amp;data=05%7C02%7CBrenner.Amanda.R%40dol.gov%7C70f2bc6e19924ec846b508dd713a6525%7C75a6305472044e0c9126adab971d4aca%7C0%7C0%7C638791217809872275%7CUnknown%7CTWFpbGZsb3d8eyJFbXB0eU1hcGkiOnRydWUsIlYiOiIwLjAuMDAwMCIsIlAiOiJXaW4zMiIsIkFOIjoiTWFpbCIsIldUIjoyfQ%3D%3D%7C0%7C%7C%7C&amp;sdata=FP2IDTcHrF1nKAK0oiuISCNf5PkQOCPHXTIojhT193U%3D&amp;reserved=0" TargetMode="External"/><Relationship Id="rId3" Type="http://schemas.openxmlformats.org/officeDocument/2006/relationships/image" Target="../media/image66.png"/><Relationship Id="rId7" Type="http://schemas.openxmlformats.org/officeDocument/2006/relationships/hyperlink" Target="https://gcc02.safelinks.protection.outlook.com/?url=https%3A%2F%2Flink.edgepilot.com%2Fs%2Fe489adc3%2Fr14uBSYG406RaYC4zcWtOQ%3Fu%3Dhttps%3A%2F%2Fwww.dol.gov%2Fagencies%2Fwhd%2FYouthRules%2Fyoung-workers%2Fnon-ag-16-17&amp;data=05%7C02%7CBrenner.Amanda.R%40dol.gov%7C70f2bc6e19924ec846b508dd713a6525%7C75a6305472044e0c9126adab971d4aca%7C0%7C0%7C638791217809859479%7CUnknown%7CTWFpbGZsb3d8eyJFbXB0eU1hcGkiOnRydWUsIlYiOiIwLjAuMDAwMCIsIlAiOiJXaW4zMiIsIkFOIjoiTWFpbCIsIldUIjoyfQ%3D%3D%7C0%7C%7C%7C&amp;sdata=f91pu55M6XYRrBTFLj2OcVJuqSynhNQ9O2oB9YCM4Jk%3D&amp;reserved=0"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s://gcc02.safelinks.protection.outlook.com/?url=https%3A%2F%2Flink.edgepilot.com%2Fs%2F659ac1cd%2FxsDJ73G1V0WXd2XXctS--Q%3Fu%3Dhttps%3A%2F%2Fwww.dol.gov%2Fagencies%2Fwhd%2Fstate&amp;data=05%7C02%7CBrenner.Amanda.R%40dol.gov%7C70f2bc6e19924ec846b508dd713a6525%7C75a6305472044e0c9126adab971d4aca%7C0%7C0%7C638791217809846407%7CUnknown%7CTWFpbGZsb3d8eyJFbXB0eU1hcGkiOnRydWUsIlYiOiIwLjAuMDAwMCIsIlAiOiJXaW4zMiIsIkFOIjoiTWFpbCIsIldUIjoyfQ%3D%3D%7C0%7C%7C%7C&amp;sdata=0p9ZIrjEWxhP2%2F7n6Bt9SKdu2zEZkiR2i9XL8EnuMsc%3D&amp;reserved=0" TargetMode="External"/><Relationship Id="rId11" Type="http://schemas.openxmlformats.org/officeDocument/2006/relationships/image" Target="../media/image5.svg"/><Relationship Id="rId5" Type="http://schemas.openxmlformats.org/officeDocument/2006/relationships/hyperlink" Target="https://gcc02.safelinks.protection.outlook.com/?url=https%3A%2F%2Flink.edgepilot.com%2Fs%2F6f806fdb%2FVaRg2ew5dkCBIPJkDrEcJg%3Fu%3Dhttps%3A%2F%2Fwww.dol.gov%2Fwhd%2Fregs%2Fcompliance%2Fwhdfs13.htm&amp;data=05%7C02%7CBrenner.Amanda.R%40dol.gov%7C70f2bc6e19924ec846b508dd713a6525%7C75a6305472044e0c9126adab971d4aca%7C0%7C0%7C638791217809833009%7CUnknown%7CTWFpbGZsb3d8eyJFbXB0eU1hcGkiOnRydWUsIlYiOiIwLjAuMDAwMCIsIlAiOiJXaW4zMiIsIkFOIjoiTWFpbCIsIldUIjoyfQ%3D%3D%7C0%7C%7C%7C&amp;sdata=Cgnkeqpna0l2KWvDrF0AGPJxPXSj9KTG9NcGB6xK2pI%3D&amp;reserved=0" TargetMode="External"/><Relationship Id="rId10" Type="http://schemas.openxmlformats.org/officeDocument/2006/relationships/image" Target="../media/image4.png"/><Relationship Id="rId4" Type="http://schemas.openxmlformats.org/officeDocument/2006/relationships/hyperlink" Target="https://gcc02.safelinks.protection.outlook.com/?url=https%3A%2F%2Flink.edgepilot.com%2Fs%2F6eb728d0%2Fff1nlDEEb0KX0Ui0zjF3aw%3Fu%3Dhttps%3A%2F%2Fwww.dol.gov%2Fagencies%2Fwhd%2Fflsa&amp;data=05%7C02%7CBrenner.Amanda.R%40dol.gov%7C70f2bc6e19924ec846b508dd713a6525%7C75a6305472044e0c9126adab971d4aca%7C0%7C0%7C638791217809810711%7CUnknown%7CTWFpbGZsb3d8eyJFbXB0eU1hcGkiOnRydWUsIlYiOiIwLjAuMDAwMCIsIlAiOiJXaW4zMiIsIkFOIjoiTWFpbCIsIldUIjoyfQ%3D%3D%7C0%7C%7C%7C&amp;sdata=gCzPTd6eFoDR4z2bFQ4wj%2BqWTH5HXCwga4k9W8O4tJY%3D&amp;reserved=0" TargetMode="External"/><Relationship Id="rId9" Type="http://schemas.openxmlformats.org/officeDocument/2006/relationships/hyperlink" Target="https://gcc02.safelinks.protection.outlook.com/?url=https%3A%2F%2Flink.edgepilot.com%2Fs%2F9f2a215b%2FRidW-tIf0kWiLNLTYCzhaQ%3Fu%3Dhttps%3A%2F%2Fwebapps.dol.gov%2Felaws%2Fflsa.htm%3F_ga%3D2.266833742.1966496924.1722861175-1315875208.1698261257&amp;data=05%7C02%7CBrenner.Amanda.R%40dol.gov%7C70f2bc6e19924ec846b508dd713a6525%7C75a6305472044e0c9126adab971d4aca%7C0%7C0%7C638791217809884758%7CUnknown%7CTWFpbGZsb3d8eyJFbXB0eU1hcGkiOnRydWUsIlYiOiIwLjAuMDAwMCIsIlAiOiJXaW4zMiIsIkFOIjoiTWFpbCIsIldUIjoyfQ%3D%3D%7C0%7C%7C%7C&amp;sdata=%2BpW0aJpcCCOKI1rL8GxfcZjviPb1XSZRsrYyKxqdZwU%3D&amp;reserved=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33.png"/></Relationships>
</file>

<file path=ppt/slides/_rels/slide21.xml.rels><?xml version="1.0" encoding="UTF-8" standalone="yes"?>
<Relationships xmlns="http://schemas.openxmlformats.org/package/2006/relationships"><Relationship Id="rId8" Type="http://schemas.openxmlformats.org/officeDocument/2006/relationships/image" Target="../media/image135.png"/><Relationship Id="rId13" Type="http://schemas.openxmlformats.org/officeDocument/2006/relationships/customXml" Target="../ink/ink82.xml"/><Relationship Id="rId18" Type="http://schemas.openxmlformats.org/officeDocument/2006/relationships/image" Target="../media/image141.png"/><Relationship Id="rId26" Type="http://schemas.openxmlformats.org/officeDocument/2006/relationships/image" Target="../media/image145.png"/><Relationship Id="rId3" Type="http://schemas.openxmlformats.org/officeDocument/2006/relationships/image" Target="../media/image134.png"/><Relationship Id="rId21" Type="http://schemas.openxmlformats.org/officeDocument/2006/relationships/customXml" Target="../ink/ink86.xml"/><Relationship Id="rId7" Type="http://schemas.openxmlformats.org/officeDocument/2006/relationships/image" Target="../media/image92.png"/><Relationship Id="rId12" Type="http://schemas.openxmlformats.org/officeDocument/2006/relationships/image" Target="../media/image138.png"/><Relationship Id="rId17" Type="http://schemas.openxmlformats.org/officeDocument/2006/relationships/customXml" Target="../ink/ink84.xml"/><Relationship Id="rId25" Type="http://schemas.openxmlformats.org/officeDocument/2006/relationships/customXml" Target="../ink/ink88.xml"/><Relationship Id="rId2" Type="http://schemas.openxmlformats.org/officeDocument/2006/relationships/notesSlide" Target="../notesSlides/notesSlide21.xml"/><Relationship Id="rId16" Type="http://schemas.openxmlformats.org/officeDocument/2006/relationships/image" Target="../media/image140.png"/><Relationship Id="rId20" Type="http://schemas.openxmlformats.org/officeDocument/2006/relationships/image" Target="../media/image142.png"/><Relationship Id="rId29" Type="http://schemas.openxmlformats.org/officeDocument/2006/relationships/customXml" Target="../ink/ink90.xml"/><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customXml" Target="../ink/ink81.xml"/><Relationship Id="rId24" Type="http://schemas.openxmlformats.org/officeDocument/2006/relationships/image" Target="../media/image144.png"/><Relationship Id="rId32" Type="http://schemas.openxmlformats.org/officeDocument/2006/relationships/image" Target="../media/image148.png"/><Relationship Id="rId5" Type="http://schemas.openxmlformats.org/officeDocument/2006/relationships/image" Target="../media/image4.png"/><Relationship Id="rId15" Type="http://schemas.openxmlformats.org/officeDocument/2006/relationships/customXml" Target="../ink/ink83.xml"/><Relationship Id="rId23" Type="http://schemas.openxmlformats.org/officeDocument/2006/relationships/customXml" Target="../ink/ink87.xml"/><Relationship Id="rId28" Type="http://schemas.openxmlformats.org/officeDocument/2006/relationships/image" Target="../media/image146.png"/><Relationship Id="rId10" Type="http://schemas.openxmlformats.org/officeDocument/2006/relationships/image" Target="../media/image137.png"/><Relationship Id="rId19" Type="http://schemas.openxmlformats.org/officeDocument/2006/relationships/customXml" Target="../ink/ink85.xml"/><Relationship Id="rId31" Type="http://schemas.openxmlformats.org/officeDocument/2006/relationships/customXml" Target="../ink/ink91.xml"/><Relationship Id="rId4" Type="http://schemas.openxmlformats.org/officeDocument/2006/relationships/image" Target="../media/image66.png"/><Relationship Id="rId9" Type="http://schemas.openxmlformats.org/officeDocument/2006/relationships/image" Target="../media/image136.png"/><Relationship Id="rId14" Type="http://schemas.openxmlformats.org/officeDocument/2006/relationships/image" Target="../media/image139.png"/><Relationship Id="rId22" Type="http://schemas.openxmlformats.org/officeDocument/2006/relationships/image" Target="../media/image143.png"/><Relationship Id="rId27" Type="http://schemas.openxmlformats.org/officeDocument/2006/relationships/customXml" Target="../ink/ink89.xml"/><Relationship Id="rId30" Type="http://schemas.openxmlformats.org/officeDocument/2006/relationships/image" Target="../media/image147.png"/></Relationships>
</file>

<file path=ppt/slides/_rels/slide22.xml.rels><?xml version="1.0" encoding="UTF-8" standalone="yes"?>
<Relationships xmlns="http://schemas.openxmlformats.org/package/2006/relationships"><Relationship Id="rId8" Type="http://schemas.openxmlformats.org/officeDocument/2006/relationships/hyperlink" Target="https://www.dol.gov/agencies/eta/advisories/training-and-employment-guidance-letter-no-05-10-change-1" TargetMode="External"/><Relationship Id="rId3" Type="http://schemas.openxmlformats.org/officeDocument/2006/relationships/image" Target="../media/image149.png"/><Relationship Id="rId7" Type="http://schemas.openxmlformats.org/officeDocument/2006/relationships/hyperlink" Target="https://www.dol.gov/sites/dolgov/files/ETA/advisories/TEGL/2018/TEGL_5-10_Change_1_Attachment_Acc.pdf"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66.png"/></Relationships>
</file>

<file path=ppt/slides/_rels/slide24.xml.rels><?xml version="1.0" encoding="UTF-8" standalone="yes"?>
<Relationships xmlns="http://schemas.openxmlformats.org/package/2006/relationships"><Relationship Id="rId3" Type="http://schemas.openxmlformats.org/officeDocument/2006/relationships/image" Target="../media/image151.png"/><Relationship Id="rId7" Type="http://schemas.openxmlformats.org/officeDocument/2006/relationships/image" Target="../media/image106.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66.png"/></Relationships>
</file>

<file path=ppt/slides/_rels/slide25.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48.png"/><Relationship Id="rId7"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notesSlide" Target="../notesSlides/notesSlide26.xml"/><Relationship Id="rId7"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66.png"/><Relationship Id="rId5" Type="http://schemas.microsoft.com/office/2007/relationships/hdphoto" Target="../media/hdphoto10.wdp"/><Relationship Id="rId10" Type="http://schemas.microsoft.com/office/2007/relationships/hdphoto" Target="../media/hdphoto11.wdp"/><Relationship Id="rId4" Type="http://schemas.openxmlformats.org/officeDocument/2006/relationships/image" Target="../media/image152.png"/><Relationship Id="rId9" Type="http://schemas.openxmlformats.org/officeDocument/2006/relationships/image" Target="../media/image153.png"/></Relationships>
</file>

<file path=ppt/slides/_rels/slide27.xml.rels><?xml version="1.0" encoding="UTF-8" standalone="yes"?>
<Relationships xmlns="http://schemas.openxmlformats.org/package/2006/relationships"><Relationship Id="rId8" Type="http://schemas.openxmlformats.org/officeDocument/2006/relationships/image" Target="../media/image155.svg"/><Relationship Id="rId3" Type="http://schemas.openxmlformats.org/officeDocument/2006/relationships/hyperlink" Target="https://www.dol.gov/agencies/eta/advisories/training-and-employment-guidance-letter-no-05-10-change-1" TargetMode="External"/><Relationship Id="rId7" Type="http://schemas.openxmlformats.org/officeDocument/2006/relationships/image" Target="../media/image15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hyperlink" Target="https://www.ecfr.gov/current/title-20/chapter-V/part-688/subpart-F/section-688.730" TargetMode="External"/><Relationship Id="rId4" Type="http://schemas.openxmlformats.org/officeDocument/2006/relationships/hyperlink" Target="https://www.dol.gov/agencies/eta/advisories/training-and-employment-guidance-letter-no-06-15"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158.png"/><Relationship Id="rId13" Type="http://schemas.openxmlformats.org/officeDocument/2006/relationships/customXml" Target="../ink/ink96.xml"/><Relationship Id="rId18" Type="http://schemas.openxmlformats.org/officeDocument/2006/relationships/image" Target="../media/image155.svg"/><Relationship Id="rId3" Type="http://schemas.openxmlformats.org/officeDocument/2006/relationships/image" Target="../media/image50.png"/><Relationship Id="rId7" Type="http://schemas.openxmlformats.org/officeDocument/2006/relationships/customXml" Target="../ink/ink93.xml"/><Relationship Id="rId12" Type="http://schemas.openxmlformats.org/officeDocument/2006/relationships/image" Target="../media/image160.png"/><Relationship Id="rId17" Type="http://schemas.openxmlformats.org/officeDocument/2006/relationships/image" Target="../media/image154.png"/><Relationship Id="rId2" Type="http://schemas.openxmlformats.org/officeDocument/2006/relationships/notesSlide" Target="../notesSlides/notesSlide28.xml"/><Relationship Id="rId16" Type="http://schemas.openxmlformats.org/officeDocument/2006/relationships/image" Target="../media/image162.png"/><Relationship Id="rId1" Type="http://schemas.openxmlformats.org/officeDocument/2006/relationships/slideLayout" Target="../slideLayouts/slideLayout2.xml"/><Relationship Id="rId6" Type="http://schemas.openxmlformats.org/officeDocument/2006/relationships/image" Target="../media/image157.png"/><Relationship Id="rId11" Type="http://schemas.openxmlformats.org/officeDocument/2006/relationships/customXml" Target="../ink/ink95.xml"/><Relationship Id="rId5" Type="http://schemas.openxmlformats.org/officeDocument/2006/relationships/customXml" Target="../ink/ink92.xml"/><Relationship Id="rId15" Type="http://schemas.openxmlformats.org/officeDocument/2006/relationships/customXml" Target="../ink/ink97.xml"/><Relationship Id="rId10" Type="http://schemas.openxmlformats.org/officeDocument/2006/relationships/image" Target="../media/image159.png"/><Relationship Id="rId4" Type="http://schemas.openxmlformats.org/officeDocument/2006/relationships/image" Target="../media/image156.jpeg"/><Relationship Id="rId9" Type="http://schemas.openxmlformats.org/officeDocument/2006/relationships/customXml" Target="../ink/ink94.xml"/><Relationship Id="rId14" Type="http://schemas.openxmlformats.org/officeDocument/2006/relationships/image" Target="../media/image1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EDF8-9928-EDBD-B826-B5B00BF7482A}"/>
              </a:ext>
              <a:ext uri="{C183D7F6-B498-43B3-948B-1728B52AA6E4}">
                <adec:decorative xmlns:adec="http://schemas.microsoft.com/office/drawing/2017/decorative" val="0"/>
              </a:ext>
            </a:extLst>
          </p:cNvPr>
          <p:cNvSpPr>
            <a:spLocks noGrp="1"/>
          </p:cNvSpPr>
          <p:nvPr>
            <p:ph type="ctrTitle"/>
          </p:nvPr>
        </p:nvSpPr>
        <p:spPr>
          <a:xfrm>
            <a:off x="6185736" y="4236107"/>
            <a:ext cx="4673800" cy="642520"/>
          </a:xfrm>
        </p:spPr>
        <p:txBody>
          <a:bodyPr>
            <a:noAutofit/>
          </a:bodyPr>
          <a:lstStyle/>
          <a:p>
            <a:pPr algn="r">
              <a:lnSpc>
                <a:spcPct val="100000"/>
              </a:lnSpc>
            </a:pPr>
            <a:r>
              <a:rPr lang="en-US" sz="4000" b="1">
                <a:solidFill>
                  <a:schemeClr val="bg1"/>
                </a:solidFill>
                <a:latin typeface="Garamond" panose="02020404030301010803" pitchFamily="18" charset="0"/>
                <a:cs typeface="EucrosiaUPC" panose="020B0502040204020203" pitchFamily="18" charset="-34"/>
              </a:rPr>
              <a:t>ETA-9143 Work Site Information Form Tutorial</a:t>
            </a:r>
          </a:p>
        </p:txBody>
      </p:sp>
      <p:sp>
        <p:nvSpPr>
          <p:cNvPr id="12" name="Oval 11">
            <a:extLst>
              <a:ext uri="{FF2B5EF4-FFF2-40B4-BE49-F238E27FC236}">
                <a16:creationId xmlns:a16="http://schemas.microsoft.com/office/drawing/2014/main" id="{CC43E57A-756E-0720-9D40-3E0B41C3B8A8}"/>
              </a:ext>
              <a:ext uri="{C183D7F6-B498-43B3-948B-1728B52AA6E4}">
                <adec:decorative xmlns:adec="http://schemas.microsoft.com/office/drawing/2017/decorative" val="1"/>
              </a:ext>
            </a:extLst>
          </p:cNvPr>
          <p:cNvSpPr/>
          <p:nvPr/>
        </p:nvSpPr>
        <p:spPr>
          <a:xfrm>
            <a:off x="-190123" y="5912664"/>
            <a:ext cx="3548958" cy="1348967"/>
          </a:xfrm>
          <a:prstGeom prst="ellipse">
            <a:avLst/>
          </a:prstGeom>
          <a:solidFill>
            <a:srgbClr val="947A4A"/>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64475601-0350-C8B8-FEDB-042414FDCBC5}"/>
              </a:ext>
              <a:ext uri="{C183D7F6-B498-43B3-948B-1728B52AA6E4}">
                <adec:decorative xmlns:adec="http://schemas.microsoft.com/office/drawing/2017/decorative" val="1"/>
              </a:ext>
            </a:extLst>
          </p:cNvPr>
          <p:cNvSpPr/>
          <p:nvPr/>
        </p:nvSpPr>
        <p:spPr>
          <a:xfrm>
            <a:off x="2779414" y="5775356"/>
            <a:ext cx="3548958" cy="1486275"/>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00FD97B3-032B-FEAB-4D28-297648812AB6}"/>
              </a:ext>
              <a:ext uri="{C183D7F6-B498-43B3-948B-1728B52AA6E4}">
                <adec:decorative xmlns:adec="http://schemas.microsoft.com/office/drawing/2017/decorative" val="1"/>
              </a:ext>
            </a:extLst>
          </p:cNvPr>
          <p:cNvSpPr/>
          <p:nvPr/>
        </p:nvSpPr>
        <p:spPr>
          <a:xfrm>
            <a:off x="1937134" y="5288437"/>
            <a:ext cx="3968743" cy="2064470"/>
          </a:xfrm>
          <a:prstGeom prst="ellipse">
            <a:avLst/>
          </a:prstGeom>
          <a:solidFill>
            <a:srgbClr val="947A4A"/>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55481E3F-A484-D9F8-AE84-212B9287C21C}"/>
              </a:ext>
              <a:ext uri="{C183D7F6-B498-43B3-948B-1728B52AA6E4}">
                <adec:decorative xmlns:adec="http://schemas.microsoft.com/office/drawing/2017/decorative" val="1"/>
              </a:ext>
            </a:extLst>
          </p:cNvPr>
          <p:cNvSpPr/>
          <p:nvPr/>
        </p:nvSpPr>
        <p:spPr>
          <a:xfrm>
            <a:off x="4747034" y="5261935"/>
            <a:ext cx="3548958" cy="1187905"/>
          </a:xfrm>
          <a:prstGeom prst="ellipse">
            <a:avLst/>
          </a:prstGeom>
          <a:solidFill>
            <a:schemeClr val="accent6"/>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0DD89450-BC2F-7871-6EAE-E6135534DA79}"/>
              </a:ext>
              <a:ext uri="{C183D7F6-B498-43B3-948B-1728B52AA6E4}">
                <adec:decorative xmlns:adec="http://schemas.microsoft.com/office/drawing/2017/decorative" val="1"/>
              </a:ext>
            </a:extLst>
          </p:cNvPr>
          <p:cNvSpPr/>
          <p:nvPr/>
        </p:nvSpPr>
        <p:spPr>
          <a:xfrm>
            <a:off x="5352107" y="5743668"/>
            <a:ext cx="3548958" cy="1348967"/>
          </a:xfrm>
          <a:prstGeom prst="ellipse">
            <a:avLst/>
          </a:prstGeom>
          <a:solidFill>
            <a:schemeClr val="accent6"/>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22CB0A83-7E8C-6AD5-F8ED-1B570F94DC1E}"/>
              </a:ext>
              <a:ext uri="{C183D7F6-B498-43B3-948B-1728B52AA6E4}">
                <adec:decorative xmlns:adec="http://schemas.microsoft.com/office/drawing/2017/decorative" val="1"/>
              </a:ext>
            </a:extLst>
          </p:cNvPr>
          <p:cNvSpPr/>
          <p:nvPr/>
        </p:nvSpPr>
        <p:spPr>
          <a:xfrm>
            <a:off x="7716570" y="5456985"/>
            <a:ext cx="3681765" cy="1635650"/>
          </a:xfrm>
          <a:prstGeom prst="ellipse">
            <a:avLst/>
          </a:prstGeom>
          <a:solidFill>
            <a:schemeClr val="accent6"/>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267F103F-7C6B-E3E9-BE23-2B6580C3A2E3}"/>
              </a:ext>
              <a:ext uri="{C183D7F6-B498-43B3-948B-1728B52AA6E4}">
                <adec:decorative xmlns:adec="http://schemas.microsoft.com/office/drawing/2017/decorative" val="1"/>
              </a:ext>
            </a:extLst>
          </p:cNvPr>
          <p:cNvSpPr/>
          <p:nvPr/>
        </p:nvSpPr>
        <p:spPr>
          <a:xfrm>
            <a:off x="6748157" y="5261935"/>
            <a:ext cx="3548958" cy="1348967"/>
          </a:xfrm>
          <a:prstGeom prst="ellipse">
            <a:avLst/>
          </a:prstGeom>
          <a:solidFill>
            <a:schemeClr val="accent6"/>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6085D337-1092-096E-64FC-9FCD4FF4F745}"/>
              </a:ext>
              <a:ext uri="{C183D7F6-B498-43B3-948B-1728B52AA6E4}">
                <adec:decorative xmlns:adec="http://schemas.microsoft.com/office/drawing/2017/decorative" val="1"/>
              </a:ext>
            </a:extLst>
          </p:cNvPr>
          <p:cNvSpPr/>
          <p:nvPr/>
        </p:nvSpPr>
        <p:spPr>
          <a:xfrm>
            <a:off x="-726448" y="5132087"/>
            <a:ext cx="3548958" cy="1348969"/>
          </a:xfrm>
          <a:prstGeom prst="ellipse">
            <a:avLst/>
          </a:prstGeom>
          <a:solidFill>
            <a:srgbClr val="947A4A"/>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C0089C8D-C11A-0F4D-153D-C7E28D19C51F}"/>
              </a:ext>
              <a:ext uri="{C183D7F6-B498-43B3-948B-1728B52AA6E4}">
                <adec:decorative xmlns:adec="http://schemas.microsoft.com/office/drawing/2017/decorative" val="1"/>
              </a:ext>
            </a:extLst>
          </p:cNvPr>
          <p:cNvSpPr/>
          <p:nvPr/>
        </p:nvSpPr>
        <p:spPr>
          <a:xfrm>
            <a:off x="9835081" y="5581081"/>
            <a:ext cx="3548958" cy="1402815"/>
          </a:xfrm>
          <a:prstGeom prst="ellipse">
            <a:avLst/>
          </a:prstGeom>
          <a:solidFill>
            <a:schemeClr val="accent6"/>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0C897F40-EF46-68FE-AB6B-D690102F40A1}"/>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140" b="90698" l="4701" r="95726">
                        <a14:foregroundMark x1="11966" y1="91860" x2="19872" y2="51163"/>
                        <a14:foregroundMark x1="19872" y1="51163" x2="43376" y2="52326"/>
                        <a14:foregroundMark x1="43376" y1="52326" x2="80769" y2="44186"/>
                        <a14:foregroundMark x1="80769" y1="44186" x2="89530" y2="82558"/>
                        <a14:foregroundMark x1="89530" y1="82558" x2="89957" y2="87209"/>
                        <a14:foregroundMark x1="4701" y1="86047" x2="6838" y2="67442"/>
                        <a14:foregroundMark x1="94231" y1="41860" x2="95726" y2="86047"/>
                      </a14:backgroundRemoval>
                    </a14:imgEffect>
                  </a14:imgLayer>
                </a14:imgProps>
              </a:ext>
            </a:extLst>
          </a:blip>
          <a:stretch>
            <a:fillRect/>
          </a:stretch>
        </p:blipFill>
        <p:spPr>
          <a:xfrm>
            <a:off x="6768787" y="5086537"/>
            <a:ext cx="1652827" cy="455968"/>
          </a:xfrm>
          <a:prstGeom prst="rect">
            <a:avLst/>
          </a:prstGeom>
        </p:spPr>
      </p:pic>
      <p:pic>
        <p:nvPicPr>
          <p:cNvPr id="38" name="Picture 37">
            <a:extLst>
              <a:ext uri="{FF2B5EF4-FFF2-40B4-BE49-F238E27FC236}">
                <a16:creationId xmlns:a16="http://schemas.microsoft.com/office/drawing/2014/main" id="{FB4F8A42-721C-354C-3443-D642A0EE0A34}"/>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140" b="90698" l="4701" r="95726">
                        <a14:foregroundMark x1="11966" y1="91860" x2="19872" y2="51163"/>
                        <a14:foregroundMark x1="19872" y1="51163" x2="43376" y2="52326"/>
                        <a14:foregroundMark x1="43376" y1="52326" x2="80769" y2="44186"/>
                        <a14:foregroundMark x1="80769" y1="44186" x2="89530" y2="82558"/>
                        <a14:foregroundMark x1="89530" y1="82558" x2="89957" y2="87209"/>
                        <a14:foregroundMark x1="4701" y1="86047" x2="6838" y2="67442"/>
                        <a14:foregroundMark x1="94231" y1="41860" x2="95726" y2="86047"/>
                      </a14:backgroundRemoval>
                    </a14:imgEffect>
                  </a14:imgLayer>
                </a14:imgProps>
              </a:ext>
            </a:extLst>
          </a:blip>
          <a:stretch>
            <a:fillRect/>
          </a:stretch>
        </p:blipFill>
        <p:spPr>
          <a:xfrm>
            <a:off x="11082813" y="5457227"/>
            <a:ext cx="1322484" cy="464387"/>
          </a:xfrm>
          <a:prstGeom prst="rect">
            <a:avLst/>
          </a:prstGeom>
        </p:spPr>
      </p:pic>
      <p:pic>
        <p:nvPicPr>
          <p:cNvPr id="40" name="Graphic 39">
            <a:extLst>
              <a:ext uri="{FF2B5EF4-FFF2-40B4-BE49-F238E27FC236}">
                <a16:creationId xmlns:a16="http://schemas.microsoft.com/office/drawing/2014/main" id="{67B3EA96-384E-9364-0371-13A3ACDD9F6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22636" y="-747354"/>
            <a:ext cx="3910632" cy="3910632"/>
          </a:xfrm>
          <a:prstGeom prst="rect">
            <a:avLst/>
          </a:prstGeom>
        </p:spPr>
      </p:pic>
      <p:pic>
        <p:nvPicPr>
          <p:cNvPr id="5" name="Graphic 4">
            <a:extLst>
              <a:ext uri="{FF2B5EF4-FFF2-40B4-BE49-F238E27FC236}">
                <a16:creationId xmlns:a16="http://schemas.microsoft.com/office/drawing/2014/main" id="{E366527A-5B73-C60C-8796-B6C65830846C}"/>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44499">
            <a:off x="4286671" y="5131189"/>
            <a:ext cx="866775" cy="381000"/>
          </a:xfrm>
          <a:prstGeom prst="rect">
            <a:avLst/>
          </a:prstGeom>
        </p:spPr>
      </p:pic>
      <p:pic>
        <p:nvPicPr>
          <p:cNvPr id="6" name="Graphic 5">
            <a:extLst>
              <a:ext uri="{FF2B5EF4-FFF2-40B4-BE49-F238E27FC236}">
                <a16:creationId xmlns:a16="http://schemas.microsoft.com/office/drawing/2014/main" id="{8FD5DEE3-E856-9D22-CC92-28F9A184E2D0}"/>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488920" y="5695017"/>
            <a:ext cx="866775" cy="381000"/>
          </a:xfrm>
          <a:prstGeom prst="rect">
            <a:avLst/>
          </a:prstGeom>
        </p:spPr>
      </p:pic>
      <p:pic>
        <p:nvPicPr>
          <p:cNvPr id="4" name="Picture 3" descr="YouthBuild logo">
            <a:extLst>
              <a:ext uri="{FF2B5EF4-FFF2-40B4-BE49-F238E27FC236}">
                <a16:creationId xmlns:a16="http://schemas.microsoft.com/office/drawing/2014/main" id="{A48C65DC-EBF2-E0A8-1D9A-22C9C6636E76}"/>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25000"/>
                    </a14:imgEffect>
                    <a14:imgEffect>
                      <a14:brightnessContrast bright="-20000" contrast="-20000"/>
                    </a14:imgEffect>
                  </a14:imgLayer>
                </a14:imgProps>
              </a:ext>
            </a:extLst>
          </a:blip>
          <a:stretch>
            <a:fillRect/>
          </a:stretch>
        </p:blipFill>
        <p:spPr>
          <a:xfrm>
            <a:off x="6748157" y="2141954"/>
            <a:ext cx="4673800" cy="1073864"/>
          </a:xfrm>
          <a:prstGeom prst="rect">
            <a:avLst/>
          </a:prstGeom>
        </p:spPr>
      </p:pic>
      <p:pic>
        <p:nvPicPr>
          <p:cNvPr id="10" name="Picture 2">
            <a:extLst>
              <a:ext uri="{FF2B5EF4-FFF2-40B4-BE49-F238E27FC236}">
                <a16:creationId xmlns:a16="http://schemas.microsoft.com/office/drawing/2014/main" id="{F95F572E-CD96-C215-28EE-F7F6FC69455B}"/>
              </a:ext>
              <a:ext uri="{C183D7F6-B498-43B3-948B-1728B52AA6E4}">
                <adec:decorative xmlns:adec="http://schemas.microsoft.com/office/drawing/2017/decorative" val="1"/>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backgroundRemoval t="15588" b="86811" l="8307" r="89617">
                        <a14:foregroundMark x1="10981" y1="54042" x2="8626" y2="60671"/>
                        <a14:foregroundMark x1="8626" y1="60671" x2="11668" y2="66126"/>
                        <a14:foregroundMark x1="12539" y1="86896" x2="87380" y2="83693"/>
                        <a14:foregroundMark x1="87380" y1="83693" x2="11328" y2="81810"/>
                        <a14:foregroundMark x1="12050" y1="84765" x2="12141" y2="84892"/>
                        <a14:foregroundMark x1="77796" y1="51319" x2="77796" y2="51319"/>
                        <a14:foregroundMark x1="76997" y1="35252" x2="77316" y2="55635"/>
                        <a14:foregroundMark x1="77316" y1="55635" x2="81441" y2="42633"/>
                        <a14:foregroundMark x1="80220" y1="38129" x2="77955" y2="35252"/>
                        <a14:foregroundMark x1="80598" y1="38609" x2="80220" y2="38129"/>
                        <a14:foregroundMark x1="39936" y1="37650" x2="40415" y2="40048"/>
                        <a14:backgroundMark x1="9904" y1="86091" x2="9904" y2="86091"/>
                        <a14:backgroundMark x1="10863" y1="86091" x2="10863" y2="86091"/>
                        <a14:backgroundMark x1="9904" y1="87530" x2="9904" y2="87530"/>
                        <a14:backgroundMark x1="9744" y1="87770" x2="9744" y2="87770"/>
                        <a14:backgroundMark x1="13099" y1="76499" x2="13099" y2="76499"/>
                        <a14:backgroundMark x1="13419" y1="73141" x2="13419" y2="73141"/>
                        <a14:backgroundMark x1="13259" y1="70264" x2="13259" y2="70264"/>
                        <a14:backgroundMark x1="13099" y1="68825" x2="13099" y2="68825"/>
                        <a14:backgroundMark x1="13578" y1="69544" x2="13578" y2="69544"/>
                        <a14:backgroundMark x1="13099" y1="67866" x2="13099" y2="67866"/>
                        <a14:backgroundMark x1="13578" y1="71942" x2="13578" y2="71942"/>
                        <a14:backgroundMark x1="13738" y1="67866" x2="13738" y2="67866"/>
                        <a14:backgroundMark x1="10703" y1="82254" x2="10703" y2="82254"/>
                        <a14:backgroundMark x1="9744" y1="81775" x2="9744" y2="81775"/>
                        <a14:backgroundMark x1="11022" y1="82014" x2="11022" y2="82014"/>
                        <a14:backgroundMark x1="71086" y1="80815" x2="71086" y2="80815"/>
                        <a14:backgroundMark x1="67252" y1="71463" x2="67252" y2="71463"/>
                        <a14:backgroundMark x1="66613" y1="75779" x2="66613" y2="75779"/>
                        <a14:backgroundMark x1="10064" y1="87290" x2="10064" y2="87290"/>
                        <a14:backgroundMark x1="8786" y1="88010" x2="8786" y2="88010"/>
                        <a14:backgroundMark x1="9904" y1="87050" x2="10543" y2="87050"/>
                        <a14:backgroundMark x1="10543" y1="87050" x2="10543" y2="87050"/>
                        <a14:backgroundMark x1="13738" y1="69544" x2="12780" y2="70024"/>
                        <a14:backgroundMark x1="9744" y1="82014" x2="11342" y2="81775"/>
                        <a14:backgroundMark x1="8307" y1="86811" x2="11182" y2="86811"/>
                        <a14:backgroundMark x1="11182" y1="87290" x2="11182" y2="87290"/>
                        <a14:backgroundMark x1="11502" y1="86811" x2="11821" y2="87530"/>
                        <a14:backgroundMark x1="76198" y1="67386" x2="76358" y2="79376"/>
                        <a14:backgroundMark x1="76358" y1="79376" x2="76358" y2="79376"/>
                        <a14:backgroundMark x1="66613" y1="64748" x2="66933" y2="78177"/>
                        <a14:backgroundMark x1="66933" y1="78177" x2="67093" y2="78417"/>
                        <a14:backgroundMark x1="80671" y1="39329" x2="82109" y2="41007"/>
                        <a14:backgroundMark x1="81629" y1="41727" x2="81629" y2="41727"/>
                        <a14:backgroundMark x1="80511" y1="38609" x2="80511" y2="38609"/>
                        <a14:backgroundMark x1="80831" y1="38849" x2="80831" y2="38849"/>
                        <a14:backgroundMark x1="81949" y1="41487" x2="81949" y2="41487"/>
                        <a14:backgroundMark x1="80351" y1="38129" x2="80351" y2="38129"/>
                        <a14:backgroundMark x1="21565" y1="29017" x2="23163" y2="29017"/>
                        <a14:backgroundMark x1="13738" y1="45564" x2="13738" y2="45564"/>
                        <a14:backgroundMark x1="16773" y1="40528" x2="18690" y2="36930"/>
                        <a14:backgroundMark x1="82748" y1="64748" x2="82748" y2="64748"/>
                        <a14:backgroundMark x1="82907" y1="64029" x2="83067" y2="81775"/>
                        <a14:backgroundMark x1="14058" y1="67626" x2="14058" y2="67626"/>
                        <a14:backgroundMark x1="61821" y1="37650" x2="61821" y2="37650"/>
                        <a14:backgroundMark x1="80831" y1="38609" x2="80831" y2="38609"/>
                        <a14:backgroundMark x1="80831" y1="38609" x2="81789" y2="42446"/>
                        <a14:backgroundMark x1="80351" y1="38609" x2="80351" y2="38609"/>
                        <a14:backgroundMark x1="66134" y1="78897" x2="66134" y2="79376"/>
                        <a14:backgroundMark x1="19169" y1="38369" x2="15495" y2="51319"/>
                        <a14:backgroundMark x1="15495" y1="51319" x2="25240" y2="52278"/>
                        <a14:backgroundMark x1="25240" y1="52278" x2="38339" y2="36211"/>
                        <a14:backgroundMark x1="43964" y1="36516" x2="51597" y2="36930"/>
                        <a14:backgroundMark x1="38339" y1="36211" x2="42686" y2="36447"/>
                        <a14:backgroundMark x1="51597" y1="36930" x2="63259" y2="50360"/>
                        <a14:backgroundMark x1="63259" y1="50360" x2="65495" y2="37410"/>
                        <a14:backgroundMark x1="36069" y1="39587" x2="20128" y2="40767"/>
                        <a14:backgroundMark x1="65495" y1="37410" x2="42567" y2="39107"/>
                        <a14:backgroundMark x1="12300" y1="48921" x2="12300" y2="49400"/>
                        <a14:backgroundMark x1="11182" y1="48681" x2="13259" y2="50360"/>
                        <a14:backgroundMark x1="23482" y1="27338" x2="26518" y2="39089"/>
                        <a14:backgroundMark x1="26518" y1="39089" x2="33546" y2="28777"/>
                        <a14:backgroundMark x1="33546" y1="28777" x2="23482" y2="26619"/>
                        <a14:backgroundMark x1="23482" y1="26619" x2="22843" y2="27098"/>
                      </a14:backgroundRemoval>
                    </a14:imgEffect>
                  </a14:imgLayer>
                </a14:imgProps>
              </a:ext>
              <a:ext uri="{28A0092B-C50C-407E-A947-70E740481C1C}">
                <a14:useLocalDpi xmlns:a14="http://schemas.microsoft.com/office/drawing/2010/main" val="0"/>
              </a:ext>
            </a:extLst>
          </a:blip>
          <a:srcRect l="14508" t="35758" r="33973" b="17076"/>
          <a:stretch/>
        </p:blipFill>
        <p:spPr bwMode="auto">
          <a:xfrm>
            <a:off x="923011" y="4004046"/>
            <a:ext cx="2761510" cy="1658566"/>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Connector 20">
            <a:extLst>
              <a:ext uri="{FF2B5EF4-FFF2-40B4-BE49-F238E27FC236}">
                <a16:creationId xmlns:a16="http://schemas.microsoft.com/office/drawing/2014/main" id="{837DB758-F028-D6DB-5B0B-526A517821B9}"/>
              </a:ext>
              <a:ext uri="{C183D7F6-B498-43B3-948B-1728B52AA6E4}">
                <adec:decorative xmlns:adec="http://schemas.microsoft.com/office/drawing/2017/decorative" val="1"/>
              </a:ext>
            </a:extLst>
          </p:cNvPr>
          <p:cNvCxnSpPr>
            <a:cxnSpLocks/>
          </p:cNvCxnSpPr>
          <p:nvPr/>
        </p:nvCxnSpPr>
        <p:spPr>
          <a:xfrm>
            <a:off x="3358835" y="4312693"/>
            <a:ext cx="0" cy="1430975"/>
          </a:xfrm>
          <a:prstGeom prst="line">
            <a:avLst/>
          </a:prstGeom>
          <a:ln w="412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19F1CE80-3A25-2B8E-4549-8A97ECB7B54C}"/>
              </a:ext>
              <a:ext uri="{C183D7F6-B498-43B3-948B-1728B52AA6E4}">
                <adec:decorative xmlns:adec="http://schemas.microsoft.com/office/drawing/2017/decorative" val="1"/>
              </a:ext>
            </a:extLst>
          </p:cNvPr>
          <p:cNvCxnSpPr>
            <a:cxnSpLocks/>
          </p:cNvCxnSpPr>
          <p:nvPr/>
        </p:nvCxnSpPr>
        <p:spPr>
          <a:xfrm>
            <a:off x="3921505" y="4312692"/>
            <a:ext cx="0" cy="1346614"/>
          </a:xfrm>
          <a:prstGeom prst="line">
            <a:avLst/>
          </a:prstGeom>
          <a:ln w="412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C3482283-6DA5-D98F-75D0-6050FFB0BC86}"/>
              </a:ext>
              <a:ext uri="{C183D7F6-B498-43B3-948B-1728B52AA6E4}">
                <adec:decorative xmlns:adec="http://schemas.microsoft.com/office/drawing/2017/decorative" val="1"/>
              </a:ext>
            </a:extLst>
          </p:cNvPr>
          <p:cNvCxnSpPr>
            <a:cxnSpLocks/>
          </p:cNvCxnSpPr>
          <p:nvPr/>
        </p:nvCxnSpPr>
        <p:spPr>
          <a:xfrm flipH="1">
            <a:off x="3358835" y="4674346"/>
            <a:ext cx="554111" cy="0"/>
          </a:xfrm>
          <a:prstGeom prst="line">
            <a:avLst/>
          </a:prstGeom>
          <a:ln w="412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9E803BA7-EFC3-FC38-F62B-31F24C39CE83}"/>
              </a:ext>
              <a:ext uri="{C183D7F6-B498-43B3-948B-1728B52AA6E4}">
                <adec:decorative xmlns:adec="http://schemas.microsoft.com/office/drawing/2017/decorative" val="1"/>
              </a:ext>
            </a:extLst>
          </p:cNvPr>
          <p:cNvCxnSpPr>
            <a:cxnSpLocks/>
          </p:cNvCxnSpPr>
          <p:nvPr/>
        </p:nvCxnSpPr>
        <p:spPr>
          <a:xfrm flipH="1">
            <a:off x="3367394" y="5100873"/>
            <a:ext cx="554111" cy="0"/>
          </a:xfrm>
          <a:prstGeom prst="line">
            <a:avLst/>
          </a:prstGeom>
          <a:ln w="412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0F8DD888-EA13-4543-CB71-4E3D1AD7B94E}"/>
              </a:ext>
              <a:ext uri="{C183D7F6-B498-43B3-948B-1728B52AA6E4}">
                <adec:decorative xmlns:adec="http://schemas.microsoft.com/office/drawing/2017/decorative" val="1"/>
              </a:ext>
            </a:extLst>
          </p:cNvPr>
          <p:cNvCxnSpPr>
            <a:cxnSpLocks/>
          </p:cNvCxnSpPr>
          <p:nvPr/>
        </p:nvCxnSpPr>
        <p:spPr>
          <a:xfrm>
            <a:off x="4253805" y="4326574"/>
            <a:ext cx="0" cy="1362846"/>
          </a:xfrm>
          <a:prstGeom prst="line">
            <a:avLst/>
          </a:prstGeom>
          <a:ln w="412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BD2EA2CF-8220-C2CC-9AD2-DBC31D23BFA7}"/>
              </a:ext>
              <a:ext uri="{C183D7F6-B498-43B3-948B-1728B52AA6E4}">
                <adec:decorative xmlns:adec="http://schemas.microsoft.com/office/drawing/2017/decorative" val="1"/>
              </a:ext>
            </a:extLst>
          </p:cNvPr>
          <p:cNvCxnSpPr>
            <a:cxnSpLocks/>
          </p:cNvCxnSpPr>
          <p:nvPr/>
        </p:nvCxnSpPr>
        <p:spPr>
          <a:xfrm flipH="1">
            <a:off x="3847340" y="4669785"/>
            <a:ext cx="426889" cy="0"/>
          </a:xfrm>
          <a:prstGeom prst="line">
            <a:avLst/>
          </a:prstGeom>
          <a:ln w="412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F059B37E-A8BB-E74E-7AFC-9E57DECC41DB}"/>
              </a:ext>
              <a:ext uri="{C183D7F6-B498-43B3-948B-1728B52AA6E4}">
                <adec:decorative xmlns:adec="http://schemas.microsoft.com/office/drawing/2017/decorative" val="1"/>
              </a:ext>
            </a:extLst>
          </p:cNvPr>
          <p:cNvCxnSpPr>
            <a:cxnSpLocks/>
          </p:cNvCxnSpPr>
          <p:nvPr/>
        </p:nvCxnSpPr>
        <p:spPr>
          <a:xfrm flipH="1">
            <a:off x="3882496" y="5100230"/>
            <a:ext cx="371309" cy="0"/>
          </a:xfrm>
          <a:prstGeom prst="line">
            <a:avLst/>
          </a:prstGeom>
          <a:ln w="41275">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9DF4B898-944B-F1F4-E4BF-7FDDE32DF2E2}"/>
              </a:ext>
              <a:ext uri="{C183D7F6-B498-43B3-948B-1728B52AA6E4}">
                <adec:decorative xmlns:adec="http://schemas.microsoft.com/office/drawing/2017/decorative" val="1"/>
              </a:ext>
            </a:extLst>
          </p:cNvPr>
          <p:cNvCxnSpPr>
            <a:cxnSpLocks/>
          </p:cNvCxnSpPr>
          <p:nvPr/>
        </p:nvCxnSpPr>
        <p:spPr>
          <a:xfrm>
            <a:off x="3277318" y="4312691"/>
            <a:ext cx="0" cy="1430975"/>
          </a:xfrm>
          <a:prstGeom prst="line">
            <a:avLst/>
          </a:prstGeom>
          <a:ln w="41275">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96AA3B59-D0E1-6C98-B732-7E8CB12DD937}"/>
              </a:ext>
              <a:ext uri="{C183D7F6-B498-43B3-948B-1728B52AA6E4}">
                <adec:decorative xmlns:adec="http://schemas.microsoft.com/office/drawing/2017/decorative" val="1"/>
              </a:ext>
            </a:extLst>
          </p:cNvPr>
          <p:cNvCxnSpPr>
            <a:cxnSpLocks/>
          </p:cNvCxnSpPr>
          <p:nvPr/>
        </p:nvCxnSpPr>
        <p:spPr>
          <a:xfrm flipH="1">
            <a:off x="3367394" y="4669785"/>
            <a:ext cx="554111" cy="0"/>
          </a:xfrm>
          <a:prstGeom prst="line">
            <a:avLst/>
          </a:prstGeom>
          <a:ln w="41275">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47" name="Picture 46">
            <a:extLst>
              <a:ext uri="{FF2B5EF4-FFF2-40B4-BE49-F238E27FC236}">
                <a16:creationId xmlns:a16="http://schemas.microsoft.com/office/drawing/2014/main" id="{E6C24A69-D37A-D4E8-D0C7-2340AC89A775}"/>
              </a:ext>
              <a:ext uri="{C183D7F6-B498-43B3-948B-1728B52AA6E4}">
                <adec:decorative xmlns:adec="http://schemas.microsoft.com/office/drawing/2017/decorative" val="1"/>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0000" b="90000" l="10000" r="90000"/>
                    </a14:imgEffect>
                  </a14:imgLayer>
                </a14:imgProps>
              </a:ext>
            </a:extLst>
          </a:blip>
          <a:stretch>
            <a:fillRect/>
          </a:stretch>
        </p:blipFill>
        <p:spPr>
          <a:xfrm>
            <a:off x="1968916" y="3026728"/>
            <a:ext cx="810498" cy="540332"/>
          </a:xfrm>
          <a:prstGeom prst="rect">
            <a:avLst/>
          </a:prstGeom>
        </p:spPr>
      </p:pic>
      <p:pic>
        <p:nvPicPr>
          <p:cNvPr id="46" name="Picture 45">
            <a:extLst>
              <a:ext uri="{FF2B5EF4-FFF2-40B4-BE49-F238E27FC236}">
                <a16:creationId xmlns:a16="http://schemas.microsoft.com/office/drawing/2014/main" id="{A7E909FD-2634-811C-A1F7-A7301A061021}"/>
              </a:ext>
              <a:ext uri="{C183D7F6-B498-43B3-948B-1728B52AA6E4}">
                <adec:decorative xmlns:adec="http://schemas.microsoft.com/office/drawing/2017/decorative" val="1"/>
              </a:ext>
            </a:extLst>
          </p:cNvPr>
          <p:cNvPicPr>
            <a:picLocks noChangeAspect="1"/>
          </p:cNvPicPr>
          <p:nvPr/>
        </p:nvPicPr>
        <p:blipFill rotWithShape="1">
          <a:blip r:embed="rId15">
            <a:alphaModFix amt="85000"/>
            <a:extLst>
              <a:ext uri="{BEBA8EAE-BF5A-486C-A8C5-ECC9F3942E4B}">
                <a14:imgProps xmlns:a14="http://schemas.microsoft.com/office/drawing/2010/main">
                  <a14:imgLayer r:embed="rId16">
                    <a14:imgEffect>
                      <a14:backgroundRemoval t="7749" b="89299" l="11765" r="89412">
                        <a14:foregroundMark x1="14118" y1="77675" x2="14118" y2="77675"/>
                        <a14:foregroundMark x1="24235" y1="88007" x2="24235" y2="88007"/>
                        <a14:foregroundMark x1="11765" y1="85424" x2="11765" y2="85424"/>
                        <a14:foregroundMark x1="22824" y1="89299" x2="22824" y2="89299"/>
                        <a14:foregroundMark x1="32706" y1="7749" x2="32706" y2="7749"/>
                      </a14:backgroundRemoval>
                    </a14:imgEffect>
                  </a14:imgLayer>
                </a14:imgProps>
              </a:ext>
            </a:extLst>
          </a:blip>
          <a:srcRect l="7117" r="1292" b="9985"/>
          <a:stretch/>
        </p:blipFill>
        <p:spPr bwMode="auto">
          <a:xfrm>
            <a:off x="-401516" y="1954716"/>
            <a:ext cx="3347022" cy="3724792"/>
          </a:xfrm>
          <a:prstGeom prst="rect">
            <a:avLst/>
          </a:prstGeom>
          <a:noFill/>
          <a:ln>
            <a:noFill/>
          </a:ln>
          <a:effectLst>
            <a:glow rad="127000">
              <a:schemeClr val="accent1">
                <a:alpha val="0"/>
              </a:schemeClr>
            </a:glow>
          </a:effectLst>
          <a:extLst>
            <a:ext uri="{53640926-AAD7-44D8-BBD7-CCE9431645EC}">
              <a14:shadowObscured xmlns:a14="http://schemas.microsoft.com/office/drawing/2010/main"/>
            </a:ext>
          </a:extLst>
        </p:spPr>
      </p:pic>
      <p:sp>
        <p:nvSpPr>
          <p:cNvPr id="57" name="Freeform: Shape 56">
            <a:extLst>
              <a:ext uri="{FF2B5EF4-FFF2-40B4-BE49-F238E27FC236}">
                <a16:creationId xmlns:a16="http://schemas.microsoft.com/office/drawing/2014/main" id="{41EDDBBC-78F9-A8C4-0A53-4992AF51A972}"/>
              </a:ext>
              <a:ext uri="{C183D7F6-B498-43B3-948B-1728B52AA6E4}">
                <adec:decorative xmlns:adec="http://schemas.microsoft.com/office/drawing/2017/decorative" val="1"/>
              </a:ext>
            </a:extLst>
          </p:cNvPr>
          <p:cNvSpPr/>
          <p:nvPr/>
        </p:nvSpPr>
        <p:spPr>
          <a:xfrm>
            <a:off x="2323109" y="3371850"/>
            <a:ext cx="96241" cy="69850"/>
          </a:xfrm>
          <a:custGeom>
            <a:avLst/>
            <a:gdLst>
              <a:gd name="connsiteX0" fmla="*/ 77191 w 96241"/>
              <a:gd name="connsiteY0" fmla="*/ 0 h 69850"/>
              <a:gd name="connsiteX1" fmla="*/ 20041 w 96241"/>
              <a:gd name="connsiteY1" fmla="*/ 6350 h 69850"/>
              <a:gd name="connsiteX2" fmla="*/ 991 w 96241"/>
              <a:gd name="connsiteY2" fmla="*/ 12700 h 69850"/>
              <a:gd name="connsiteX3" fmla="*/ 7341 w 96241"/>
              <a:gd name="connsiteY3" fmla="*/ 69850 h 69850"/>
              <a:gd name="connsiteX4" fmla="*/ 64491 w 96241"/>
              <a:gd name="connsiteY4" fmla="*/ 63500 h 69850"/>
              <a:gd name="connsiteX5" fmla="*/ 96241 w 96241"/>
              <a:gd name="connsiteY5" fmla="*/ 57150 h 6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241" h="69850">
                <a:moveTo>
                  <a:pt x="77191" y="0"/>
                </a:moveTo>
                <a:cubicBezTo>
                  <a:pt x="58141" y="2117"/>
                  <a:pt x="38947" y="3199"/>
                  <a:pt x="20041" y="6350"/>
                </a:cubicBezTo>
                <a:cubicBezTo>
                  <a:pt x="13439" y="7450"/>
                  <a:pt x="2304" y="6136"/>
                  <a:pt x="991" y="12700"/>
                </a:cubicBezTo>
                <a:cubicBezTo>
                  <a:pt x="-2768" y="31495"/>
                  <a:pt x="5224" y="50800"/>
                  <a:pt x="7341" y="69850"/>
                </a:cubicBezTo>
                <a:cubicBezTo>
                  <a:pt x="26391" y="67733"/>
                  <a:pt x="45547" y="66415"/>
                  <a:pt x="64491" y="63500"/>
                </a:cubicBezTo>
                <a:cubicBezTo>
                  <a:pt x="109103" y="56637"/>
                  <a:pt x="77002" y="57150"/>
                  <a:pt x="96241" y="5715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xmlns:aink="http://schemas.microsoft.com/office/drawing/2016/ink" Requires="p14 aink">
          <p:contentPart p14:bwMode="auto" r:id="rId17">
            <p14:nvContentPartPr>
              <p14:cNvPr id="68" name="Ink 67">
                <a:extLst>
                  <a:ext uri="{FF2B5EF4-FFF2-40B4-BE49-F238E27FC236}">
                    <a16:creationId xmlns:a16="http://schemas.microsoft.com/office/drawing/2014/main" id="{27AFE7CF-AD82-9E93-6863-F72750151413}"/>
                  </a:ext>
                  <a:ext uri="{C183D7F6-B498-43B3-948B-1728B52AA6E4}">
                    <adec:decorative xmlns:adec="http://schemas.microsoft.com/office/drawing/2017/decorative" val="1"/>
                  </a:ext>
                </a:extLst>
              </p14:cNvPr>
              <p14:cNvContentPartPr/>
              <p14:nvPr/>
            </p14:nvContentPartPr>
            <p14:xfrm>
              <a:off x="-405537" y="5857703"/>
              <a:ext cx="163440" cy="29520"/>
            </p14:xfrm>
          </p:contentPart>
        </mc:Choice>
        <mc:Fallback>
          <p:pic>
            <p:nvPicPr>
              <p:cNvPr id="68" name="Ink 67">
                <a:extLst>
                  <a:ext uri="{FF2B5EF4-FFF2-40B4-BE49-F238E27FC236}">
                    <a16:creationId xmlns:a16="http://schemas.microsoft.com/office/drawing/2014/main" id="{27AFE7CF-AD82-9E93-6863-F72750151413}"/>
                  </a:ext>
                  <a:ext uri="{C183D7F6-B498-43B3-948B-1728B52AA6E4}">
                    <adec:decorative xmlns:adec="http://schemas.microsoft.com/office/drawing/2017/decorative" val="1"/>
                  </a:ext>
                </a:extLst>
              </p:cNvPr>
              <p:cNvPicPr/>
              <p:nvPr/>
            </p:nvPicPr>
            <p:blipFill>
              <a:blip r:embed="rId18"/>
              <a:stretch>
                <a:fillRect/>
              </a:stretch>
            </p:blipFill>
            <p:spPr>
              <a:xfrm>
                <a:off x="-468537" y="5479703"/>
                <a:ext cx="289080" cy="7851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9">
            <p14:nvContentPartPr>
              <p14:cNvPr id="94" name="Ink 93">
                <a:extLst>
                  <a:ext uri="{FF2B5EF4-FFF2-40B4-BE49-F238E27FC236}">
                    <a16:creationId xmlns:a16="http://schemas.microsoft.com/office/drawing/2014/main" id="{15C53D1A-AA8B-8440-2C83-EAA6BBB1F80F}"/>
                  </a:ext>
                  <a:ext uri="{C183D7F6-B498-43B3-948B-1728B52AA6E4}">
                    <adec:decorative xmlns:adec="http://schemas.microsoft.com/office/drawing/2017/decorative" val="1"/>
                  </a:ext>
                </a:extLst>
              </p14:cNvPr>
              <p14:cNvContentPartPr/>
              <p14:nvPr/>
            </p14:nvContentPartPr>
            <p14:xfrm>
              <a:off x="898009" y="5670324"/>
              <a:ext cx="2509560" cy="49320"/>
            </p14:xfrm>
          </p:contentPart>
        </mc:Choice>
        <mc:Fallback>
          <p:pic>
            <p:nvPicPr>
              <p:cNvPr id="94" name="Ink 93">
                <a:extLst>
                  <a:ext uri="{FF2B5EF4-FFF2-40B4-BE49-F238E27FC236}">
                    <a16:creationId xmlns:a16="http://schemas.microsoft.com/office/drawing/2014/main" id="{15C53D1A-AA8B-8440-2C83-EAA6BBB1F80F}"/>
                  </a:ext>
                  <a:ext uri="{C183D7F6-B498-43B3-948B-1728B52AA6E4}">
                    <adec:decorative xmlns:adec="http://schemas.microsoft.com/office/drawing/2017/decorative" val="1"/>
                  </a:ext>
                </a:extLst>
              </p:cNvPr>
              <p:cNvPicPr/>
              <p:nvPr/>
            </p:nvPicPr>
            <p:blipFill>
              <a:blip r:embed="rId20"/>
              <a:stretch>
                <a:fillRect/>
              </a:stretch>
            </p:blipFill>
            <p:spPr>
              <a:xfrm>
                <a:off x="835009" y="5292324"/>
                <a:ext cx="2635200" cy="8049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1">
            <p14:nvContentPartPr>
              <p14:cNvPr id="107" name="Ink 106">
                <a:extLst>
                  <a:ext uri="{FF2B5EF4-FFF2-40B4-BE49-F238E27FC236}">
                    <a16:creationId xmlns:a16="http://schemas.microsoft.com/office/drawing/2014/main" id="{D762F713-C425-E2E8-494D-D61422DA1860}"/>
                  </a:ext>
                  <a:ext uri="{C183D7F6-B498-43B3-948B-1728B52AA6E4}">
                    <adec:decorative xmlns:adec="http://schemas.microsoft.com/office/drawing/2017/decorative" val="1"/>
                  </a:ext>
                </a:extLst>
              </p14:cNvPr>
              <p14:cNvContentPartPr/>
              <p14:nvPr/>
            </p14:nvContentPartPr>
            <p14:xfrm>
              <a:off x="-445713" y="5740036"/>
              <a:ext cx="121680" cy="162360"/>
            </p14:xfrm>
          </p:contentPart>
        </mc:Choice>
        <mc:Fallback>
          <p:pic>
            <p:nvPicPr>
              <p:cNvPr id="107" name="Ink 106">
                <a:extLst>
                  <a:ext uri="{FF2B5EF4-FFF2-40B4-BE49-F238E27FC236}">
                    <a16:creationId xmlns:a16="http://schemas.microsoft.com/office/drawing/2014/main" id="{D762F713-C425-E2E8-494D-D61422DA1860}"/>
                  </a:ext>
                  <a:ext uri="{C183D7F6-B498-43B3-948B-1728B52AA6E4}">
                    <adec:decorative xmlns:adec="http://schemas.microsoft.com/office/drawing/2017/decorative" val="1"/>
                  </a:ext>
                </a:extLst>
              </p:cNvPr>
              <p:cNvPicPr/>
              <p:nvPr/>
            </p:nvPicPr>
            <p:blipFill>
              <a:blip r:embed="rId22"/>
              <a:stretch>
                <a:fillRect/>
              </a:stretch>
            </p:blipFill>
            <p:spPr>
              <a:xfrm>
                <a:off x="-508713" y="5361196"/>
                <a:ext cx="247320" cy="919679"/>
              </a:xfrm>
              <a:prstGeom prst="rect">
                <a:avLst/>
              </a:prstGeom>
            </p:spPr>
          </p:pic>
        </mc:Fallback>
      </mc:AlternateContent>
      <p:grpSp>
        <p:nvGrpSpPr>
          <p:cNvPr id="111" name="Group 110">
            <a:extLst>
              <a:ext uri="{FF2B5EF4-FFF2-40B4-BE49-F238E27FC236}">
                <a16:creationId xmlns:a16="http://schemas.microsoft.com/office/drawing/2014/main" id="{C736F297-B60A-1254-8599-EA7D85375B32}"/>
              </a:ext>
              <a:ext uri="{C183D7F6-B498-43B3-948B-1728B52AA6E4}">
                <adec:decorative xmlns:adec="http://schemas.microsoft.com/office/drawing/2017/decorative" val="1"/>
              </a:ext>
            </a:extLst>
          </p:cNvPr>
          <p:cNvGrpSpPr/>
          <p:nvPr/>
        </p:nvGrpSpPr>
        <p:grpSpPr>
          <a:xfrm>
            <a:off x="-282993" y="5261903"/>
            <a:ext cx="5245776" cy="1468598"/>
            <a:chOff x="-282993" y="5261903"/>
            <a:chExt cx="5245776" cy="1468598"/>
          </a:xfrm>
        </p:grpSpPr>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27" name="Ink 26">
                  <a:extLst>
                    <a:ext uri="{FF2B5EF4-FFF2-40B4-BE49-F238E27FC236}">
                      <a16:creationId xmlns:a16="http://schemas.microsoft.com/office/drawing/2014/main" id="{9E979FCC-F825-6B96-85EE-29D1742BC19A}"/>
                    </a:ext>
                  </a:extLst>
                </p14:cNvPr>
                <p14:cNvContentPartPr/>
                <p14:nvPr/>
              </p14:nvContentPartPr>
              <p14:xfrm>
                <a:off x="637644" y="6092581"/>
                <a:ext cx="1802160" cy="299520"/>
              </p14:xfrm>
            </p:contentPart>
          </mc:Choice>
          <mc:Fallback>
            <p:pic>
              <p:nvPicPr>
                <p:cNvPr id="27" name="Ink 26">
                  <a:extLst>
                    <a:ext uri="{FF2B5EF4-FFF2-40B4-BE49-F238E27FC236}">
                      <a16:creationId xmlns:a16="http://schemas.microsoft.com/office/drawing/2014/main" id="{9E979FCC-F825-6B96-85EE-29D1742BC19A}"/>
                    </a:ext>
                  </a:extLst>
                </p:cNvPr>
                <p:cNvPicPr/>
                <p:nvPr/>
              </p:nvPicPr>
              <p:blipFill>
                <a:blip r:embed="rId24"/>
                <a:stretch>
                  <a:fillRect/>
                </a:stretch>
              </p:blipFill>
              <p:spPr>
                <a:xfrm>
                  <a:off x="574644" y="5715035"/>
                  <a:ext cx="1927800" cy="1054253"/>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5">
              <p14:nvContentPartPr>
                <p14:cNvPr id="30" name="Ink 29">
                  <a:extLst>
                    <a:ext uri="{FF2B5EF4-FFF2-40B4-BE49-F238E27FC236}">
                      <a16:creationId xmlns:a16="http://schemas.microsoft.com/office/drawing/2014/main" id="{3322BA87-EAA0-FE88-EEB8-8775C091C0D9}"/>
                    </a:ext>
                  </a:extLst>
                </p14:cNvPr>
                <p14:cNvContentPartPr/>
                <p14:nvPr/>
              </p14:nvContentPartPr>
              <p14:xfrm>
                <a:off x="2647524" y="6017701"/>
                <a:ext cx="1236600" cy="45000"/>
              </p14:xfrm>
            </p:contentPart>
          </mc:Choice>
          <mc:Fallback>
            <p:pic>
              <p:nvPicPr>
                <p:cNvPr id="30" name="Ink 29">
                  <a:extLst>
                    <a:ext uri="{FF2B5EF4-FFF2-40B4-BE49-F238E27FC236}">
                      <a16:creationId xmlns:a16="http://schemas.microsoft.com/office/drawing/2014/main" id="{3322BA87-EAA0-FE88-EEB8-8775C091C0D9}"/>
                    </a:ext>
                  </a:extLst>
                </p:cNvPr>
                <p:cNvPicPr/>
                <p:nvPr/>
              </p:nvPicPr>
              <p:blipFill>
                <a:blip r:embed="rId26"/>
                <a:stretch>
                  <a:fillRect/>
                </a:stretch>
              </p:blipFill>
              <p:spPr>
                <a:xfrm>
                  <a:off x="2584524" y="5636653"/>
                  <a:ext cx="1362240" cy="806734"/>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7">
              <p14:nvContentPartPr>
                <p14:cNvPr id="36" name="Ink 35">
                  <a:extLst>
                    <a:ext uri="{FF2B5EF4-FFF2-40B4-BE49-F238E27FC236}">
                      <a16:creationId xmlns:a16="http://schemas.microsoft.com/office/drawing/2014/main" id="{8579B527-8DC7-FEB5-B87C-77622B1F690C}"/>
                    </a:ext>
                  </a:extLst>
                </p14:cNvPr>
                <p14:cNvContentPartPr/>
                <p14:nvPr/>
              </p14:nvContentPartPr>
              <p14:xfrm>
                <a:off x="914484" y="6730141"/>
                <a:ext cx="386640" cy="360"/>
              </p14:xfrm>
            </p:contentPart>
          </mc:Choice>
          <mc:Fallback>
            <p:pic>
              <p:nvPicPr>
                <p:cNvPr id="36" name="Ink 35">
                  <a:extLst>
                    <a:ext uri="{FF2B5EF4-FFF2-40B4-BE49-F238E27FC236}">
                      <a16:creationId xmlns:a16="http://schemas.microsoft.com/office/drawing/2014/main" id="{8579B527-8DC7-FEB5-B87C-77622B1F690C}"/>
                    </a:ext>
                  </a:extLst>
                </p:cNvPr>
                <p:cNvPicPr/>
                <p:nvPr/>
              </p:nvPicPr>
              <p:blipFill>
                <a:blip r:embed="rId28"/>
                <a:stretch>
                  <a:fillRect/>
                </a:stretch>
              </p:blipFill>
              <p:spPr>
                <a:xfrm>
                  <a:off x="851543" y="6352141"/>
                  <a:ext cx="512163"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9">
              <p14:nvContentPartPr>
                <p14:cNvPr id="41" name="Ink 40">
                  <a:extLst>
                    <a:ext uri="{FF2B5EF4-FFF2-40B4-BE49-F238E27FC236}">
                      <a16:creationId xmlns:a16="http://schemas.microsoft.com/office/drawing/2014/main" id="{4DCA0599-24C8-0D32-E2A4-5AD5219FE8D1}"/>
                    </a:ext>
                  </a:extLst>
                </p14:cNvPr>
                <p14:cNvContentPartPr/>
                <p14:nvPr/>
              </p14:nvContentPartPr>
              <p14:xfrm>
                <a:off x="4582524" y="6496501"/>
                <a:ext cx="360" cy="360"/>
              </p14:xfrm>
            </p:contentPart>
          </mc:Choice>
          <mc:Fallback>
            <p:pic>
              <p:nvPicPr>
                <p:cNvPr id="41" name="Ink 40">
                  <a:extLst>
                    <a:ext uri="{FF2B5EF4-FFF2-40B4-BE49-F238E27FC236}">
                      <a16:creationId xmlns:a16="http://schemas.microsoft.com/office/drawing/2014/main" id="{4DCA0599-24C8-0D32-E2A4-5AD5219FE8D1}"/>
                    </a:ext>
                  </a:extLst>
                </p:cNvPr>
                <p:cNvPicPr/>
                <p:nvPr/>
              </p:nvPicPr>
              <p:blipFill>
                <a:blip r:embed="rId30"/>
                <a:stretch>
                  <a:fillRect/>
                </a:stretch>
              </p:blipFill>
              <p:spPr>
                <a:xfrm>
                  <a:off x="4519524" y="6118501"/>
                  <a:ext cx="12600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1">
              <p14:nvContentPartPr>
                <p14:cNvPr id="64" name="Ink 63">
                  <a:extLst>
                    <a:ext uri="{FF2B5EF4-FFF2-40B4-BE49-F238E27FC236}">
                      <a16:creationId xmlns:a16="http://schemas.microsoft.com/office/drawing/2014/main" id="{EE84808F-81A1-661B-E3D7-C2F4A4904D60}"/>
                    </a:ext>
                  </a:extLst>
                </p14:cNvPr>
                <p14:cNvContentPartPr/>
                <p14:nvPr/>
              </p14:nvContentPartPr>
              <p14:xfrm>
                <a:off x="2898183" y="6185303"/>
                <a:ext cx="228960" cy="69120"/>
              </p14:xfrm>
            </p:contentPart>
          </mc:Choice>
          <mc:Fallback>
            <p:pic>
              <p:nvPicPr>
                <p:cNvPr id="64" name="Ink 63">
                  <a:extLst>
                    <a:ext uri="{FF2B5EF4-FFF2-40B4-BE49-F238E27FC236}">
                      <a16:creationId xmlns:a16="http://schemas.microsoft.com/office/drawing/2014/main" id="{EE84808F-81A1-661B-E3D7-C2F4A4904D60}"/>
                    </a:ext>
                  </a:extLst>
                </p:cNvPr>
                <p:cNvPicPr/>
                <p:nvPr/>
              </p:nvPicPr>
              <p:blipFill>
                <a:blip r:embed="rId32"/>
                <a:stretch>
                  <a:fillRect/>
                </a:stretch>
              </p:blipFill>
              <p:spPr>
                <a:xfrm>
                  <a:off x="2835183" y="5809262"/>
                  <a:ext cx="354600" cy="820845"/>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3">
              <p14:nvContentPartPr>
                <p14:cNvPr id="65" name="Ink 64">
                  <a:extLst>
                    <a:ext uri="{FF2B5EF4-FFF2-40B4-BE49-F238E27FC236}">
                      <a16:creationId xmlns:a16="http://schemas.microsoft.com/office/drawing/2014/main" id="{78F4EE1C-B058-E3B1-C094-47851B886C9D}"/>
                    </a:ext>
                  </a:extLst>
                </p14:cNvPr>
                <p14:cNvContentPartPr/>
                <p14:nvPr/>
              </p14:nvContentPartPr>
              <p14:xfrm>
                <a:off x="4356183" y="6417863"/>
                <a:ext cx="75960" cy="360"/>
              </p14:xfrm>
            </p:contentPart>
          </mc:Choice>
          <mc:Fallback>
            <p:pic>
              <p:nvPicPr>
                <p:cNvPr id="65" name="Ink 64">
                  <a:extLst>
                    <a:ext uri="{FF2B5EF4-FFF2-40B4-BE49-F238E27FC236}">
                      <a16:creationId xmlns:a16="http://schemas.microsoft.com/office/drawing/2014/main" id="{78F4EE1C-B058-E3B1-C094-47851B886C9D}"/>
                    </a:ext>
                  </a:extLst>
                </p:cNvPr>
                <p:cNvPicPr/>
                <p:nvPr/>
              </p:nvPicPr>
              <p:blipFill>
                <a:blip r:embed="rId34"/>
                <a:stretch>
                  <a:fillRect/>
                </a:stretch>
              </p:blipFill>
              <p:spPr>
                <a:xfrm>
                  <a:off x="4293183" y="6039863"/>
                  <a:ext cx="20160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5">
              <p14:nvContentPartPr>
                <p14:cNvPr id="67" name="Ink 66">
                  <a:extLst>
                    <a:ext uri="{FF2B5EF4-FFF2-40B4-BE49-F238E27FC236}">
                      <a16:creationId xmlns:a16="http://schemas.microsoft.com/office/drawing/2014/main" id="{4DBBA2A6-7E03-70D5-EABF-43368188DCEB}"/>
                    </a:ext>
                  </a:extLst>
                </p14:cNvPr>
                <p14:cNvContentPartPr/>
                <p14:nvPr/>
              </p14:nvContentPartPr>
              <p14:xfrm>
                <a:off x="1673463" y="5779943"/>
                <a:ext cx="132480" cy="25560"/>
              </p14:xfrm>
            </p:contentPart>
          </mc:Choice>
          <mc:Fallback>
            <p:pic>
              <p:nvPicPr>
                <p:cNvPr id="67" name="Ink 66">
                  <a:extLst>
                    <a:ext uri="{FF2B5EF4-FFF2-40B4-BE49-F238E27FC236}">
                      <a16:creationId xmlns:a16="http://schemas.microsoft.com/office/drawing/2014/main" id="{4DBBA2A6-7E03-70D5-EABF-43368188DCEB}"/>
                    </a:ext>
                  </a:extLst>
                </p:cNvPr>
                <p:cNvPicPr/>
                <p:nvPr/>
              </p:nvPicPr>
              <p:blipFill>
                <a:blip r:embed="rId36"/>
                <a:stretch>
                  <a:fillRect/>
                </a:stretch>
              </p:blipFill>
              <p:spPr>
                <a:xfrm>
                  <a:off x="1610463" y="5407193"/>
                  <a:ext cx="258120" cy="770705"/>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7">
              <p14:nvContentPartPr>
                <p14:cNvPr id="69" name="Ink 68">
                  <a:extLst>
                    <a:ext uri="{FF2B5EF4-FFF2-40B4-BE49-F238E27FC236}">
                      <a16:creationId xmlns:a16="http://schemas.microsoft.com/office/drawing/2014/main" id="{A0A18126-A5D8-D605-385D-17C788DAC3DF}"/>
                    </a:ext>
                  </a:extLst>
                </p14:cNvPr>
                <p14:cNvContentPartPr/>
                <p14:nvPr/>
              </p14:nvContentPartPr>
              <p14:xfrm>
                <a:off x="310503" y="6418943"/>
                <a:ext cx="129240" cy="16560"/>
              </p14:xfrm>
            </p:contentPart>
          </mc:Choice>
          <mc:Fallback>
            <p:pic>
              <p:nvPicPr>
                <p:cNvPr id="69" name="Ink 68">
                  <a:extLst>
                    <a:ext uri="{FF2B5EF4-FFF2-40B4-BE49-F238E27FC236}">
                      <a16:creationId xmlns:a16="http://schemas.microsoft.com/office/drawing/2014/main" id="{A0A18126-A5D8-D605-385D-17C788DAC3DF}"/>
                    </a:ext>
                  </a:extLst>
                </p:cNvPr>
                <p:cNvPicPr/>
                <p:nvPr/>
              </p:nvPicPr>
              <p:blipFill>
                <a:blip r:embed="rId38"/>
                <a:stretch>
                  <a:fillRect/>
                </a:stretch>
              </p:blipFill>
              <p:spPr>
                <a:xfrm>
                  <a:off x="247327" y="6040943"/>
                  <a:ext cx="255231" cy="7722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9">
              <p14:nvContentPartPr>
                <p14:cNvPr id="70" name="Ink 69">
                  <a:extLst>
                    <a:ext uri="{FF2B5EF4-FFF2-40B4-BE49-F238E27FC236}">
                      <a16:creationId xmlns:a16="http://schemas.microsoft.com/office/drawing/2014/main" id="{8D7B920B-6733-1CF1-D79E-C41A356AB8E9}"/>
                    </a:ext>
                  </a:extLst>
                </p14:cNvPr>
                <p14:cNvContentPartPr/>
                <p14:nvPr/>
              </p14:nvContentPartPr>
              <p14:xfrm>
                <a:off x="4588743" y="5460983"/>
                <a:ext cx="82800" cy="17280"/>
              </p14:xfrm>
            </p:contentPart>
          </mc:Choice>
          <mc:Fallback>
            <p:pic>
              <p:nvPicPr>
                <p:cNvPr id="70" name="Ink 69">
                  <a:extLst>
                    <a:ext uri="{FF2B5EF4-FFF2-40B4-BE49-F238E27FC236}">
                      <a16:creationId xmlns:a16="http://schemas.microsoft.com/office/drawing/2014/main" id="{8D7B920B-6733-1CF1-D79E-C41A356AB8E9}"/>
                    </a:ext>
                  </a:extLst>
                </p:cNvPr>
                <p:cNvPicPr/>
                <p:nvPr/>
              </p:nvPicPr>
              <p:blipFill>
                <a:blip r:embed="rId40"/>
                <a:stretch>
                  <a:fillRect/>
                </a:stretch>
              </p:blipFill>
              <p:spPr>
                <a:xfrm>
                  <a:off x="4525743" y="5082983"/>
                  <a:ext cx="208440" cy="7729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1">
              <p14:nvContentPartPr>
                <p14:cNvPr id="71" name="Ink 70">
                  <a:extLst>
                    <a:ext uri="{FF2B5EF4-FFF2-40B4-BE49-F238E27FC236}">
                      <a16:creationId xmlns:a16="http://schemas.microsoft.com/office/drawing/2014/main" id="{E24F0AAB-3176-3359-0E88-6100E9A83C04}"/>
                    </a:ext>
                  </a:extLst>
                </p14:cNvPr>
                <p14:cNvContentPartPr/>
                <p14:nvPr/>
              </p14:nvContentPartPr>
              <p14:xfrm>
                <a:off x="4632303" y="6436943"/>
                <a:ext cx="55080" cy="7200"/>
              </p14:xfrm>
            </p:contentPart>
          </mc:Choice>
          <mc:Fallback>
            <p:pic>
              <p:nvPicPr>
                <p:cNvPr id="71" name="Ink 70">
                  <a:extLst>
                    <a:ext uri="{FF2B5EF4-FFF2-40B4-BE49-F238E27FC236}">
                      <a16:creationId xmlns:a16="http://schemas.microsoft.com/office/drawing/2014/main" id="{E24F0AAB-3176-3359-0E88-6100E9A83C04}"/>
                    </a:ext>
                  </a:extLst>
                </p:cNvPr>
                <p:cNvPicPr/>
                <p:nvPr/>
              </p:nvPicPr>
              <p:blipFill>
                <a:blip r:embed="rId42"/>
                <a:stretch>
                  <a:fillRect/>
                </a:stretch>
              </p:blipFill>
              <p:spPr>
                <a:xfrm>
                  <a:off x="4569303" y="6058943"/>
                  <a:ext cx="180720" cy="76284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3">
              <p14:nvContentPartPr>
                <p14:cNvPr id="72" name="Ink 71">
                  <a:extLst>
                    <a:ext uri="{FF2B5EF4-FFF2-40B4-BE49-F238E27FC236}">
                      <a16:creationId xmlns:a16="http://schemas.microsoft.com/office/drawing/2014/main" id="{46C430E9-20FF-D741-7514-F2D23D512FF2}"/>
                    </a:ext>
                  </a:extLst>
                </p14:cNvPr>
                <p14:cNvContentPartPr/>
                <p14:nvPr/>
              </p14:nvContentPartPr>
              <p14:xfrm>
                <a:off x="3640143" y="6536663"/>
                <a:ext cx="105480" cy="37080"/>
              </p14:xfrm>
            </p:contentPart>
          </mc:Choice>
          <mc:Fallback>
            <p:pic>
              <p:nvPicPr>
                <p:cNvPr id="72" name="Ink 71">
                  <a:extLst>
                    <a:ext uri="{FF2B5EF4-FFF2-40B4-BE49-F238E27FC236}">
                      <a16:creationId xmlns:a16="http://schemas.microsoft.com/office/drawing/2014/main" id="{46C430E9-20FF-D741-7514-F2D23D512FF2}"/>
                    </a:ext>
                  </a:extLst>
                </p:cNvPr>
                <p:cNvPicPr/>
                <p:nvPr/>
              </p:nvPicPr>
              <p:blipFill>
                <a:blip r:embed="rId44"/>
                <a:stretch>
                  <a:fillRect/>
                </a:stretch>
              </p:blipFill>
              <p:spPr>
                <a:xfrm>
                  <a:off x="3577143" y="6158663"/>
                  <a:ext cx="231120" cy="7927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5">
              <p14:nvContentPartPr>
                <p14:cNvPr id="73" name="Ink 72">
                  <a:extLst>
                    <a:ext uri="{FF2B5EF4-FFF2-40B4-BE49-F238E27FC236}">
                      <a16:creationId xmlns:a16="http://schemas.microsoft.com/office/drawing/2014/main" id="{8B5B6A1B-0D1E-F67D-D0EA-C130ABB5B9DE}"/>
                    </a:ext>
                  </a:extLst>
                </p14:cNvPr>
                <p14:cNvContentPartPr/>
                <p14:nvPr/>
              </p14:nvContentPartPr>
              <p14:xfrm>
                <a:off x="2820783" y="6504263"/>
                <a:ext cx="111240" cy="17280"/>
              </p14:xfrm>
            </p:contentPart>
          </mc:Choice>
          <mc:Fallback>
            <p:pic>
              <p:nvPicPr>
                <p:cNvPr id="73" name="Ink 72">
                  <a:extLst>
                    <a:ext uri="{FF2B5EF4-FFF2-40B4-BE49-F238E27FC236}">
                      <a16:creationId xmlns:a16="http://schemas.microsoft.com/office/drawing/2014/main" id="{8B5B6A1B-0D1E-F67D-D0EA-C130ABB5B9DE}"/>
                    </a:ext>
                  </a:extLst>
                </p:cNvPr>
                <p:cNvPicPr/>
                <p:nvPr/>
              </p:nvPicPr>
              <p:blipFill>
                <a:blip r:embed="rId46"/>
                <a:stretch>
                  <a:fillRect/>
                </a:stretch>
              </p:blipFill>
              <p:spPr>
                <a:xfrm>
                  <a:off x="2757783" y="6133977"/>
                  <a:ext cx="236880" cy="757499"/>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7">
              <p14:nvContentPartPr>
                <p14:cNvPr id="80" name="Ink 79">
                  <a:extLst>
                    <a:ext uri="{FF2B5EF4-FFF2-40B4-BE49-F238E27FC236}">
                      <a16:creationId xmlns:a16="http://schemas.microsoft.com/office/drawing/2014/main" id="{EFD65FA1-1526-3822-32CD-A3E9F8142FE4}"/>
                    </a:ext>
                  </a:extLst>
                </p14:cNvPr>
                <p14:cNvContentPartPr/>
                <p14:nvPr/>
              </p14:nvContentPartPr>
              <p14:xfrm>
                <a:off x="2147943" y="6012503"/>
                <a:ext cx="360" cy="360"/>
              </p14:xfrm>
            </p:contentPart>
          </mc:Choice>
          <mc:Fallback>
            <p:pic>
              <p:nvPicPr>
                <p:cNvPr id="80" name="Ink 79">
                  <a:extLst>
                    <a:ext uri="{FF2B5EF4-FFF2-40B4-BE49-F238E27FC236}">
                      <a16:creationId xmlns:a16="http://schemas.microsoft.com/office/drawing/2014/main" id="{EFD65FA1-1526-3822-32CD-A3E9F8142FE4}"/>
                    </a:ext>
                  </a:extLst>
                </p:cNvPr>
                <p:cNvPicPr/>
                <p:nvPr/>
              </p:nvPicPr>
              <p:blipFill>
                <a:blip r:embed="rId48"/>
                <a:stretch>
                  <a:fillRect/>
                </a:stretch>
              </p:blipFill>
              <p:spPr>
                <a:xfrm>
                  <a:off x="2084943" y="5634503"/>
                  <a:ext cx="12600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9">
              <p14:nvContentPartPr>
                <p14:cNvPr id="81" name="Ink 80">
                  <a:extLst>
                    <a:ext uri="{FF2B5EF4-FFF2-40B4-BE49-F238E27FC236}">
                      <a16:creationId xmlns:a16="http://schemas.microsoft.com/office/drawing/2014/main" id="{AB46E5D4-D3B0-2CEF-1B1C-78CC53CE6B29}"/>
                    </a:ext>
                  </a:extLst>
                </p14:cNvPr>
                <p14:cNvContentPartPr/>
                <p14:nvPr/>
              </p14:nvContentPartPr>
              <p14:xfrm>
                <a:off x="2009703" y="6011783"/>
                <a:ext cx="99000" cy="18000"/>
              </p14:xfrm>
            </p:contentPart>
          </mc:Choice>
          <mc:Fallback>
            <p:pic>
              <p:nvPicPr>
                <p:cNvPr id="81" name="Ink 80">
                  <a:extLst>
                    <a:ext uri="{FF2B5EF4-FFF2-40B4-BE49-F238E27FC236}">
                      <a16:creationId xmlns:a16="http://schemas.microsoft.com/office/drawing/2014/main" id="{AB46E5D4-D3B0-2CEF-1B1C-78CC53CE6B29}"/>
                    </a:ext>
                  </a:extLst>
                </p:cNvPr>
                <p:cNvPicPr/>
                <p:nvPr/>
              </p:nvPicPr>
              <p:blipFill>
                <a:blip r:embed="rId50"/>
                <a:stretch>
                  <a:fillRect/>
                </a:stretch>
              </p:blipFill>
              <p:spPr>
                <a:xfrm>
                  <a:off x="1946703" y="5633783"/>
                  <a:ext cx="224640" cy="77364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51">
              <p14:nvContentPartPr>
                <p14:cNvPr id="82" name="Ink 81">
                  <a:extLst>
                    <a:ext uri="{FF2B5EF4-FFF2-40B4-BE49-F238E27FC236}">
                      <a16:creationId xmlns:a16="http://schemas.microsoft.com/office/drawing/2014/main" id="{ED48B7B0-3C93-6434-5F73-A19A4AB670EE}"/>
                    </a:ext>
                  </a:extLst>
                </p14:cNvPr>
                <p14:cNvContentPartPr/>
                <p14:nvPr/>
              </p14:nvContentPartPr>
              <p14:xfrm>
                <a:off x="948783" y="6313823"/>
                <a:ext cx="255960" cy="61560"/>
              </p14:xfrm>
            </p:contentPart>
          </mc:Choice>
          <mc:Fallback>
            <p:pic>
              <p:nvPicPr>
                <p:cNvPr id="82" name="Ink 81">
                  <a:extLst>
                    <a:ext uri="{FF2B5EF4-FFF2-40B4-BE49-F238E27FC236}">
                      <a16:creationId xmlns:a16="http://schemas.microsoft.com/office/drawing/2014/main" id="{ED48B7B0-3C93-6434-5F73-A19A4AB670EE}"/>
                    </a:ext>
                  </a:extLst>
                </p:cNvPr>
                <p:cNvPicPr/>
                <p:nvPr/>
              </p:nvPicPr>
              <p:blipFill>
                <a:blip r:embed="rId52"/>
                <a:stretch>
                  <a:fillRect/>
                </a:stretch>
              </p:blipFill>
              <p:spPr>
                <a:xfrm>
                  <a:off x="885783" y="5935823"/>
                  <a:ext cx="381600" cy="8172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53">
              <p14:nvContentPartPr>
                <p14:cNvPr id="83" name="Ink 82">
                  <a:extLst>
                    <a:ext uri="{FF2B5EF4-FFF2-40B4-BE49-F238E27FC236}">
                      <a16:creationId xmlns:a16="http://schemas.microsoft.com/office/drawing/2014/main" id="{009A089D-3F41-8422-E317-17A0FCCC124B}"/>
                    </a:ext>
                  </a:extLst>
                </p14:cNvPr>
                <p14:cNvContentPartPr/>
                <p14:nvPr/>
              </p14:nvContentPartPr>
              <p14:xfrm>
                <a:off x="1759503" y="6409223"/>
                <a:ext cx="239400" cy="360"/>
              </p14:xfrm>
            </p:contentPart>
          </mc:Choice>
          <mc:Fallback>
            <p:pic>
              <p:nvPicPr>
                <p:cNvPr id="83" name="Ink 82">
                  <a:extLst>
                    <a:ext uri="{FF2B5EF4-FFF2-40B4-BE49-F238E27FC236}">
                      <a16:creationId xmlns:a16="http://schemas.microsoft.com/office/drawing/2014/main" id="{009A089D-3F41-8422-E317-17A0FCCC124B}"/>
                    </a:ext>
                  </a:extLst>
                </p:cNvPr>
                <p:cNvPicPr/>
                <p:nvPr/>
              </p:nvPicPr>
              <p:blipFill>
                <a:blip r:embed="rId54"/>
                <a:stretch>
                  <a:fillRect/>
                </a:stretch>
              </p:blipFill>
              <p:spPr>
                <a:xfrm>
                  <a:off x="1696408" y="6031223"/>
                  <a:ext cx="365229"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55">
              <p14:nvContentPartPr>
                <p14:cNvPr id="84" name="Ink 83">
                  <a:extLst>
                    <a:ext uri="{FF2B5EF4-FFF2-40B4-BE49-F238E27FC236}">
                      <a16:creationId xmlns:a16="http://schemas.microsoft.com/office/drawing/2014/main" id="{0C97034E-D3BA-D144-F5B4-7F69980CCD50}"/>
                    </a:ext>
                  </a:extLst>
                </p14:cNvPr>
                <p14:cNvContentPartPr/>
                <p14:nvPr/>
              </p14:nvContentPartPr>
              <p14:xfrm>
                <a:off x="2165223" y="5960663"/>
                <a:ext cx="113040" cy="52200"/>
              </p14:xfrm>
            </p:contentPart>
          </mc:Choice>
          <mc:Fallback>
            <p:pic>
              <p:nvPicPr>
                <p:cNvPr id="84" name="Ink 83">
                  <a:extLst>
                    <a:ext uri="{FF2B5EF4-FFF2-40B4-BE49-F238E27FC236}">
                      <a16:creationId xmlns:a16="http://schemas.microsoft.com/office/drawing/2014/main" id="{0C97034E-D3BA-D144-F5B4-7F69980CCD50}"/>
                    </a:ext>
                  </a:extLst>
                </p:cNvPr>
                <p:cNvPicPr/>
                <p:nvPr/>
              </p:nvPicPr>
              <p:blipFill>
                <a:blip r:embed="rId56"/>
                <a:stretch>
                  <a:fillRect/>
                </a:stretch>
              </p:blipFill>
              <p:spPr>
                <a:xfrm>
                  <a:off x="2102223" y="5585252"/>
                  <a:ext cx="238680" cy="802664"/>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57">
              <p14:nvContentPartPr>
                <p14:cNvPr id="85" name="Ink 84">
                  <a:extLst>
                    <a:ext uri="{FF2B5EF4-FFF2-40B4-BE49-F238E27FC236}">
                      <a16:creationId xmlns:a16="http://schemas.microsoft.com/office/drawing/2014/main" id="{4EEDC907-F201-6099-13D5-448F01491C03}"/>
                    </a:ext>
                  </a:extLst>
                </p14:cNvPr>
                <p14:cNvContentPartPr/>
                <p14:nvPr/>
              </p14:nvContentPartPr>
              <p14:xfrm>
                <a:off x="103143" y="6443783"/>
                <a:ext cx="121320" cy="86400"/>
              </p14:xfrm>
            </p:contentPart>
          </mc:Choice>
          <mc:Fallback>
            <p:pic>
              <p:nvPicPr>
                <p:cNvPr id="85" name="Ink 84">
                  <a:extLst>
                    <a:ext uri="{FF2B5EF4-FFF2-40B4-BE49-F238E27FC236}">
                      <a16:creationId xmlns:a16="http://schemas.microsoft.com/office/drawing/2014/main" id="{4EEDC907-F201-6099-13D5-448F01491C03}"/>
                    </a:ext>
                  </a:extLst>
                </p:cNvPr>
                <p:cNvPicPr/>
                <p:nvPr/>
              </p:nvPicPr>
              <p:blipFill>
                <a:blip r:embed="rId58"/>
                <a:stretch>
                  <a:fillRect/>
                </a:stretch>
              </p:blipFill>
              <p:spPr>
                <a:xfrm>
                  <a:off x="40143" y="6065783"/>
                  <a:ext cx="246960" cy="84204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59">
              <p14:nvContentPartPr>
                <p14:cNvPr id="86" name="Ink 85">
                  <a:extLst>
                    <a:ext uri="{FF2B5EF4-FFF2-40B4-BE49-F238E27FC236}">
                      <a16:creationId xmlns:a16="http://schemas.microsoft.com/office/drawing/2014/main" id="{D52CCCC2-7F11-993A-756E-46B5C82A68DE}"/>
                    </a:ext>
                  </a:extLst>
                </p14:cNvPr>
                <p14:cNvContentPartPr/>
                <p14:nvPr/>
              </p14:nvContentPartPr>
              <p14:xfrm>
                <a:off x="-198537" y="5874623"/>
                <a:ext cx="321840" cy="129600"/>
              </p14:xfrm>
            </p:contentPart>
          </mc:Choice>
          <mc:Fallback>
            <p:pic>
              <p:nvPicPr>
                <p:cNvPr id="86" name="Ink 85">
                  <a:extLst>
                    <a:ext uri="{FF2B5EF4-FFF2-40B4-BE49-F238E27FC236}">
                      <a16:creationId xmlns:a16="http://schemas.microsoft.com/office/drawing/2014/main" id="{D52CCCC2-7F11-993A-756E-46B5C82A68DE}"/>
                    </a:ext>
                  </a:extLst>
                </p:cNvPr>
                <p:cNvPicPr/>
                <p:nvPr/>
              </p:nvPicPr>
              <p:blipFill>
                <a:blip r:embed="rId60"/>
                <a:stretch>
                  <a:fillRect/>
                </a:stretch>
              </p:blipFill>
              <p:spPr>
                <a:xfrm>
                  <a:off x="-261537" y="5495570"/>
                  <a:ext cx="447480" cy="887345"/>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1">
              <p14:nvContentPartPr>
                <p14:cNvPr id="87" name="Ink 86">
                  <a:extLst>
                    <a:ext uri="{FF2B5EF4-FFF2-40B4-BE49-F238E27FC236}">
                      <a16:creationId xmlns:a16="http://schemas.microsoft.com/office/drawing/2014/main" id="{6B02D615-7233-19B3-C45F-2049BEE9DF70}"/>
                    </a:ext>
                  </a:extLst>
                </p14:cNvPr>
                <p14:cNvContentPartPr/>
                <p14:nvPr/>
              </p14:nvContentPartPr>
              <p14:xfrm>
                <a:off x="845103" y="5865983"/>
                <a:ext cx="360" cy="360"/>
              </p14:xfrm>
            </p:contentPart>
          </mc:Choice>
          <mc:Fallback>
            <p:pic>
              <p:nvPicPr>
                <p:cNvPr id="87" name="Ink 86">
                  <a:extLst>
                    <a:ext uri="{FF2B5EF4-FFF2-40B4-BE49-F238E27FC236}">
                      <a16:creationId xmlns:a16="http://schemas.microsoft.com/office/drawing/2014/main" id="{6B02D615-7233-19B3-C45F-2049BEE9DF70}"/>
                    </a:ext>
                  </a:extLst>
                </p:cNvPr>
                <p:cNvPicPr/>
                <p:nvPr/>
              </p:nvPicPr>
              <p:blipFill>
                <a:blip r:embed="rId62"/>
                <a:stretch>
                  <a:fillRect/>
                </a:stretch>
              </p:blipFill>
              <p:spPr>
                <a:xfrm>
                  <a:off x="782103" y="5487983"/>
                  <a:ext cx="12600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3">
              <p14:nvContentPartPr>
                <p14:cNvPr id="88" name="Ink 87">
                  <a:extLst>
                    <a:ext uri="{FF2B5EF4-FFF2-40B4-BE49-F238E27FC236}">
                      <a16:creationId xmlns:a16="http://schemas.microsoft.com/office/drawing/2014/main" id="{6E2BC3DA-EFCC-F5F6-C544-434F7FAF4038}"/>
                    </a:ext>
                  </a:extLst>
                </p14:cNvPr>
                <p14:cNvContentPartPr/>
                <p14:nvPr/>
              </p14:nvContentPartPr>
              <p14:xfrm>
                <a:off x="810903" y="5261903"/>
                <a:ext cx="16920" cy="93600"/>
              </p14:xfrm>
            </p:contentPart>
          </mc:Choice>
          <mc:Fallback>
            <p:pic>
              <p:nvPicPr>
                <p:cNvPr id="88" name="Ink 87">
                  <a:extLst>
                    <a:ext uri="{FF2B5EF4-FFF2-40B4-BE49-F238E27FC236}">
                      <a16:creationId xmlns:a16="http://schemas.microsoft.com/office/drawing/2014/main" id="{6E2BC3DA-EFCC-F5F6-C544-434F7FAF4038}"/>
                    </a:ext>
                  </a:extLst>
                </p:cNvPr>
                <p:cNvPicPr/>
                <p:nvPr/>
              </p:nvPicPr>
              <p:blipFill>
                <a:blip r:embed="rId64"/>
                <a:stretch>
                  <a:fillRect/>
                </a:stretch>
              </p:blipFill>
              <p:spPr>
                <a:xfrm>
                  <a:off x="749215" y="4883903"/>
                  <a:ext cx="139943" cy="84924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5">
              <p14:nvContentPartPr>
                <p14:cNvPr id="96" name="Ink 95">
                  <a:extLst>
                    <a:ext uri="{FF2B5EF4-FFF2-40B4-BE49-F238E27FC236}">
                      <a16:creationId xmlns:a16="http://schemas.microsoft.com/office/drawing/2014/main" id="{A6EADF34-0911-262B-E9D0-DC67C3447CC2}"/>
                    </a:ext>
                  </a:extLst>
                </p14:cNvPr>
                <p14:cNvContentPartPr/>
                <p14:nvPr/>
              </p14:nvContentPartPr>
              <p14:xfrm>
                <a:off x="-282993" y="5710156"/>
                <a:ext cx="1112400" cy="25200"/>
              </p14:xfrm>
            </p:contentPart>
          </mc:Choice>
          <mc:Fallback>
            <p:pic>
              <p:nvPicPr>
                <p:cNvPr id="96" name="Ink 95">
                  <a:extLst>
                    <a:ext uri="{FF2B5EF4-FFF2-40B4-BE49-F238E27FC236}">
                      <a16:creationId xmlns:a16="http://schemas.microsoft.com/office/drawing/2014/main" id="{A6EADF34-0911-262B-E9D0-DC67C3447CC2}"/>
                    </a:ext>
                  </a:extLst>
                </p:cNvPr>
                <p:cNvPicPr/>
                <p:nvPr/>
              </p:nvPicPr>
              <p:blipFill>
                <a:blip r:embed="rId66"/>
                <a:stretch>
                  <a:fillRect/>
                </a:stretch>
              </p:blipFill>
              <p:spPr>
                <a:xfrm>
                  <a:off x="-345973" y="5326678"/>
                  <a:ext cx="1237999" cy="791791"/>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7">
              <p14:nvContentPartPr>
                <p14:cNvPr id="89" name="Ink 88">
                  <a:extLst>
                    <a:ext uri="{FF2B5EF4-FFF2-40B4-BE49-F238E27FC236}">
                      <a16:creationId xmlns:a16="http://schemas.microsoft.com/office/drawing/2014/main" id="{21ED17FA-FBB5-6A1D-E699-F68E8719D1F6}"/>
                    </a:ext>
                  </a:extLst>
                </p14:cNvPr>
                <p14:cNvContentPartPr/>
                <p14:nvPr/>
              </p14:nvContentPartPr>
              <p14:xfrm>
                <a:off x="4347903" y="5462783"/>
                <a:ext cx="614880" cy="92880"/>
              </p14:xfrm>
            </p:contentPart>
          </mc:Choice>
          <mc:Fallback>
            <p:pic>
              <p:nvPicPr>
                <p:cNvPr id="89" name="Ink 88">
                  <a:extLst>
                    <a:ext uri="{FF2B5EF4-FFF2-40B4-BE49-F238E27FC236}">
                      <a16:creationId xmlns:a16="http://schemas.microsoft.com/office/drawing/2014/main" id="{21ED17FA-FBB5-6A1D-E699-F68E8719D1F6}"/>
                    </a:ext>
                  </a:extLst>
                </p:cNvPr>
                <p:cNvPicPr/>
                <p:nvPr/>
              </p:nvPicPr>
              <p:blipFill>
                <a:blip r:embed="rId68"/>
                <a:stretch>
                  <a:fillRect/>
                </a:stretch>
              </p:blipFill>
              <p:spPr>
                <a:xfrm>
                  <a:off x="4284903" y="5086242"/>
                  <a:ext cx="740520" cy="845602"/>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9">
              <p14:nvContentPartPr>
                <p14:cNvPr id="90" name="Ink 89">
                  <a:extLst>
                    <a:ext uri="{FF2B5EF4-FFF2-40B4-BE49-F238E27FC236}">
                      <a16:creationId xmlns:a16="http://schemas.microsoft.com/office/drawing/2014/main" id="{2E746CEC-ADD0-C97C-3E34-7180C8831E77}"/>
                    </a:ext>
                  </a:extLst>
                </p14:cNvPr>
                <p14:cNvContentPartPr/>
                <p14:nvPr/>
              </p14:nvContentPartPr>
              <p14:xfrm>
                <a:off x="3285183" y="5654303"/>
                <a:ext cx="1292040" cy="151560"/>
              </p14:xfrm>
            </p:contentPart>
          </mc:Choice>
          <mc:Fallback>
            <p:pic>
              <p:nvPicPr>
                <p:cNvPr id="90" name="Ink 89">
                  <a:extLst>
                    <a:ext uri="{FF2B5EF4-FFF2-40B4-BE49-F238E27FC236}">
                      <a16:creationId xmlns:a16="http://schemas.microsoft.com/office/drawing/2014/main" id="{2E746CEC-ADD0-C97C-3E34-7180C8831E77}"/>
                    </a:ext>
                  </a:extLst>
                </p:cNvPr>
                <p:cNvPicPr/>
                <p:nvPr/>
              </p:nvPicPr>
              <p:blipFill>
                <a:blip r:embed="rId70"/>
                <a:stretch>
                  <a:fillRect/>
                </a:stretch>
              </p:blipFill>
              <p:spPr>
                <a:xfrm>
                  <a:off x="3222183" y="5276303"/>
                  <a:ext cx="1417680" cy="9072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71">
              <p14:nvContentPartPr>
                <p14:cNvPr id="98" name="Ink 97">
                  <a:extLst>
                    <a:ext uri="{FF2B5EF4-FFF2-40B4-BE49-F238E27FC236}">
                      <a16:creationId xmlns:a16="http://schemas.microsoft.com/office/drawing/2014/main" id="{28B2037E-46A7-712C-4A11-9A07E6B12CAA}"/>
                    </a:ext>
                  </a:extLst>
                </p14:cNvPr>
                <p14:cNvContentPartPr/>
                <p14:nvPr/>
              </p14:nvContentPartPr>
              <p14:xfrm>
                <a:off x="4022967" y="5669116"/>
                <a:ext cx="360" cy="360"/>
              </p14:xfrm>
            </p:contentPart>
          </mc:Choice>
          <mc:Fallback>
            <p:pic>
              <p:nvPicPr>
                <p:cNvPr id="98" name="Ink 97">
                  <a:extLst>
                    <a:ext uri="{FF2B5EF4-FFF2-40B4-BE49-F238E27FC236}">
                      <a16:creationId xmlns:a16="http://schemas.microsoft.com/office/drawing/2014/main" id="{28B2037E-46A7-712C-4A11-9A07E6B12CAA}"/>
                    </a:ext>
                  </a:extLst>
                </p:cNvPr>
                <p:cNvPicPr/>
                <p:nvPr/>
              </p:nvPicPr>
              <p:blipFill>
                <a:blip r:embed="rId72"/>
                <a:stretch>
                  <a:fillRect/>
                </a:stretch>
              </p:blipFill>
              <p:spPr>
                <a:xfrm>
                  <a:off x="3959967" y="5291116"/>
                  <a:ext cx="12600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73">
              <p14:nvContentPartPr>
                <p14:cNvPr id="99" name="Ink 98">
                  <a:extLst>
                    <a:ext uri="{FF2B5EF4-FFF2-40B4-BE49-F238E27FC236}">
                      <a16:creationId xmlns:a16="http://schemas.microsoft.com/office/drawing/2014/main" id="{B0D8DE85-E157-2CCD-1F5A-AA65958F8509}"/>
                    </a:ext>
                  </a:extLst>
                </p14:cNvPr>
                <p14:cNvContentPartPr/>
                <p14:nvPr/>
              </p14:nvContentPartPr>
              <p14:xfrm>
                <a:off x="4280727" y="5693956"/>
                <a:ext cx="360" cy="360"/>
              </p14:xfrm>
            </p:contentPart>
          </mc:Choice>
          <mc:Fallback>
            <p:pic>
              <p:nvPicPr>
                <p:cNvPr id="99" name="Ink 98">
                  <a:extLst>
                    <a:ext uri="{FF2B5EF4-FFF2-40B4-BE49-F238E27FC236}">
                      <a16:creationId xmlns:a16="http://schemas.microsoft.com/office/drawing/2014/main" id="{B0D8DE85-E157-2CCD-1F5A-AA65958F8509}"/>
                    </a:ext>
                  </a:extLst>
                </p:cNvPr>
                <p:cNvPicPr/>
                <p:nvPr/>
              </p:nvPicPr>
              <p:blipFill>
                <a:blip r:embed="rId74"/>
                <a:stretch>
                  <a:fillRect/>
                </a:stretch>
              </p:blipFill>
              <p:spPr>
                <a:xfrm>
                  <a:off x="4217727" y="5315956"/>
                  <a:ext cx="12600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75">
              <p14:nvContentPartPr>
                <p14:cNvPr id="101" name="Ink 100">
                  <a:extLst>
                    <a:ext uri="{FF2B5EF4-FFF2-40B4-BE49-F238E27FC236}">
                      <a16:creationId xmlns:a16="http://schemas.microsoft.com/office/drawing/2014/main" id="{864C2E8E-E460-A0BB-6604-A7A396869EF4}"/>
                    </a:ext>
                  </a:extLst>
                </p14:cNvPr>
                <p14:cNvContentPartPr/>
                <p14:nvPr/>
              </p14:nvContentPartPr>
              <p14:xfrm>
                <a:off x="2610327" y="5845876"/>
                <a:ext cx="254160" cy="23040"/>
              </p14:xfrm>
            </p:contentPart>
          </mc:Choice>
          <mc:Fallback>
            <p:pic>
              <p:nvPicPr>
                <p:cNvPr id="101" name="Ink 100">
                  <a:extLst>
                    <a:ext uri="{FF2B5EF4-FFF2-40B4-BE49-F238E27FC236}">
                      <a16:creationId xmlns:a16="http://schemas.microsoft.com/office/drawing/2014/main" id="{864C2E8E-E460-A0BB-6604-A7A396869EF4}"/>
                    </a:ext>
                  </a:extLst>
                </p:cNvPr>
                <p:cNvPicPr/>
                <p:nvPr/>
              </p:nvPicPr>
              <p:blipFill>
                <a:blip r:embed="rId76"/>
                <a:stretch>
                  <a:fillRect/>
                </a:stretch>
              </p:blipFill>
              <p:spPr>
                <a:xfrm>
                  <a:off x="2547327" y="5467876"/>
                  <a:ext cx="379800" cy="77868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77">
              <p14:nvContentPartPr>
                <p14:cNvPr id="102" name="Ink 101">
                  <a:extLst>
                    <a:ext uri="{FF2B5EF4-FFF2-40B4-BE49-F238E27FC236}">
                      <a16:creationId xmlns:a16="http://schemas.microsoft.com/office/drawing/2014/main" id="{48AEFC2A-5CFC-0692-98D6-8D3FFA28449C}"/>
                    </a:ext>
                  </a:extLst>
                </p14:cNvPr>
                <p14:cNvContentPartPr/>
                <p14:nvPr/>
              </p14:nvContentPartPr>
              <p14:xfrm>
                <a:off x="4264527" y="5959636"/>
                <a:ext cx="470160" cy="67320"/>
              </p14:xfrm>
            </p:contentPart>
          </mc:Choice>
          <mc:Fallback>
            <p:pic>
              <p:nvPicPr>
                <p:cNvPr id="102" name="Ink 101">
                  <a:extLst>
                    <a:ext uri="{FF2B5EF4-FFF2-40B4-BE49-F238E27FC236}">
                      <a16:creationId xmlns:a16="http://schemas.microsoft.com/office/drawing/2014/main" id="{48AEFC2A-5CFC-0692-98D6-8D3FFA28449C}"/>
                    </a:ext>
                  </a:extLst>
                </p:cNvPr>
                <p:cNvPicPr/>
                <p:nvPr/>
              </p:nvPicPr>
              <p:blipFill>
                <a:blip r:embed="rId78"/>
                <a:stretch>
                  <a:fillRect/>
                </a:stretch>
              </p:blipFill>
              <p:spPr>
                <a:xfrm>
                  <a:off x="4201527" y="5581636"/>
                  <a:ext cx="595800" cy="8229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79">
              <p14:nvContentPartPr>
                <p14:cNvPr id="103" name="Ink 102">
                  <a:extLst>
                    <a:ext uri="{FF2B5EF4-FFF2-40B4-BE49-F238E27FC236}">
                      <a16:creationId xmlns:a16="http://schemas.microsoft.com/office/drawing/2014/main" id="{6F331605-B44D-E6E9-8975-41594FD67C19}"/>
                    </a:ext>
                  </a:extLst>
                </p14:cNvPr>
                <p14:cNvContentPartPr/>
                <p14:nvPr/>
              </p14:nvContentPartPr>
              <p14:xfrm>
                <a:off x="3894807" y="5768836"/>
                <a:ext cx="768600" cy="25920"/>
              </p14:xfrm>
            </p:contentPart>
          </mc:Choice>
          <mc:Fallback>
            <p:pic>
              <p:nvPicPr>
                <p:cNvPr id="103" name="Ink 102">
                  <a:extLst>
                    <a:ext uri="{FF2B5EF4-FFF2-40B4-BE49-F238E27FC236}">
                      <a16:creationId xmlns:a16="http://schemas.microsoft.com/office/drawing/2014/main" id="{6F331605-B44D-E6E9-8975-41594FD67C19}"/>
                    </a:ext>
                  </a:extLst>
                </p:cNvPr>
                <p:cNvPicPr/>
                <p:nvPr/>
              </p:nvPicPr>
              <p:blipFill>
                <a:blip r:embed="rId80"/>
                <a:stretch>
                  <a:fillRect/>
                </a:stretch>
              </p:blipFill>
              <p:spPr>
                <a:xfrm>
                  <a:off x="3831807" y="5390836"/>
                  <a:ext cx="894240" cy="7815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1">
              <p14:nvContentPartPr>
                <p14:cNvPr id="104" name="Ink 103">
                  <a:extLst>
                    <a:ext uri="{FF2B5EF4-FFF2-40B4-BE49-F238E27FC236}">
                      <a16:creationId xmlns:a16="http://schemas.microsoft.com/office/drawing/2014/main" id="{56FD605F-1D9D-DC5D-D104-CFC6462AD82E}"/>
                    </a:ext>
                  </a:extLst>
                </p14:cNvPr>
                <p14:cNvContentPartPr/>
                <p14:nvPr/>
              </p14:nvContentPartPr>
              <p14:xfrm>
                <a:off x="2035767" y="5951716"/>
                <a:ext cx="607680" cy="80280"/>
              </p14:xfrm>
            </p:contentPart>
          </mc:Choice>
          <mc:Fallback>
            <p:pic>
              <p:nvPicPr>
                <p:cNvPr id="104" name="Ink 103">
                  <a:extLst>
                    <a:ext uri="{FF2B5EF4-FFF2-40B4-BE49-F238E27FC236}">
                      <a16:creationId xmlns:a16="http://schemas.microsoft.com/office/drawing/2014/main" id="{56FD605F-1D9D-DC5D-D104-CFC6462AD82E}"/>
                    </a:ext>
                  </a:extLst>
                </p:cNvPr>
                <p:cNvPicPr/>
                <p:nvPr/>
              </p:nvPicPr>
              <p:blipFill>
                <a:blip r:embed="rId82"/>
                <a:stretch>
                  <a:fillRect/>
                </a:stretch>
              </p:blipFill>
              <p:spPr>
                <a:xfrm>
                  <a:off x="1972804" y="5573716"/>
                  <a:ext cx="733246" cy="8359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3">
              <p14:nvContentPartPr>
                <p14:cNvPr id="105" name="Ink 104">
                  <a:extLst>
                    <a:ext uri="{FF2B5EF4-FFF2-40B4-BE49-F238E27FC236}">
                      <a16:creationId xmlns:a16="http://schemas.microsoft.com/office/drawing/2014/main" id="{E88DE28E-5EF8-C23D-55C4-954F156C67C7}"/>
                    </a:ext>
                  </a:extLst>
                </p14:cNvPr>
                <p14:cNvContentPartPr/>
                <p14:nvPr/>
              </p14:nvContentPartPr>
              <p14:xfrm>
                <a:off x="1468047" y="5875036"/>
                <a:ext cx="407880" cy="77040"/>
              </p14:xfrm>
            </p:contentPart>
          </mc:Choice>
          <mc:Fallback>
            <p:pic>
              <p:nvPicPr>
                <p:cNvPr id="105" name="Ink 104">
                  <a:extLst>
                    <a:ext uri="{FF2B5EF4-FFF2-40B4-BE49-F238E27FC236}">
                      <a16:creationId xmlns:a16="http://schemas.microsoft.com/office/drawing/2014/main" id="{E88DE28E-5EF8-C23D-55C4-954F156C67C7}"/>
                    </a:ext>
                  </a:extLst>
                </p:cNvPr>
                <p:cNvPicPr/>
                <p:nvPr/>
              </p:nvPicPr>
              <p:blipFill>
                <a:blip r:embed="rId84"/>
                <a:stretch>
                  <a:fillRect/>
                </a:stretch>
              </p:blipFill>
              <p:spPr>
                <a:xfrm>
                  <a:off x="1405047" y="5497036"/>
                  <a:ext cx="533520" cy="83268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5">
              <p14:nvContentPartPr>
                <p14:cNvPr id="106" name="Ink 105">
                  <a:extLst>
                    <a:ext uri="{FF2B5EF4-FFF2-40B4-BE49-F238E27FC236}">
                      <a16:creationId xmlns:a16="http://schemas.microsoft.com/office/drawing/2014/main" id="{D717C211-B436-FAFC-518A-05AFE29123A0}"/>
                    </a:ext>
                  </a:extLst>
                </p14:cNvPr>
                <p14:cNvContentPartPr/>
                <p14:nvPr/>
              </p14:nvContentPartPr>
              <p14:xfrm>
                <a:off x="-68433" y="5959996"/>
                <a:ext cx="749880" cy="76320"/>
              </p14:xfrm>
            </p:contentPart>
          </mc:Choice>
          <mc:Fallback>
            <p:pic>
              <p:nvPicPr>
                <p:cNvPr id="106" name="Ink 105">
                  <a:extLst>
                    <a:ext uri="{FF2B5EF4-FFF2-40B4-BE49-F238E27FC236}">
                      <a16:creationId xmlns:a16="http://schemas.microsoft.com/office/drawing/2014/main" id="{D717C211-B436-FAFC-518A-05AFE29123A0}"/>
                    </a:ext>
                  </a:extLst>
                </p:cNvPr>
                <p:cNvPicPr/>
                <p:nvPr/>
              </p:nvPicPr>
              <p:blipFill>
                <a:blip r:embed="rId86"/>
                <a:stretch>
                  <a:fillRect/>
                </a:stretch>
              </p:blipFill>
              <p:spPr>
                <a:xfrm>
                  <a:off x="-131433" y="5583771"/>
                  <a:ext cx="875520" cy="828412"/>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7">
              <p14:nvContentPartPr>
                <p14:cNvPr id="108" name="Ink 107">
                  <a:extLst>
                    <a:ext uri="{FF2B5EF4-FFF2-40B4-BE49-F238E27FC236}">
                      <a16:creationId xmlns:a16="http://schemas.microsoft.com/office/drawing/2014/main" id="{26EE2733-E550-03AA-D181-CF1BE9E652AA}"/>
                    </a:ext>
                  </a:extLst>
                </p14:cNvPr>
                <p14:cNvContentPartPr/>
                <p14:nvPr/>
              </p14:nvContentPartPr>
              <p14:xfrm>
                <a:off x="872607" y="5902036"/>
                <a:ext cx="807480" cy="60480"/>
              </p14:xfrm>
            </p:contentPart>
          </mc:Choice>
          <mc:Fallback>
            <p:pic>
              <p:nvPicPr>
                <p:cNvPr id="108" name="Ink 107">
                  <a:extLst>
                    <a:ext uri="{FF2B5EF4-FFF2-40B4-BE49-F238E27FC236}">
                      <a16:creationId xmlns:a16="http://schemas.microsoft.com/office/drawing/2014/main" id="{26EE2733-E550-03AA-D181-CF1BE9E652AA}"/>
                    </a:ext>
                  </a:extLst>
                </p:cNvPr>
                <p:cNvPicPr/>
                <p:nvPr/>
              </p:nvPicPr>
              <p:blipFill>
                <a:blip r:embed="rId88"/>
                <a:stretch>
                  <a:fillRect/>
                </a:stretch>
              </p:blipFill>
              <p:spPr>
                <a:xfrm>
                  <a:off x="809635" y="5524036"/>
                  <a:ext cx="933064" cy="8161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9">
              <p14:nvContentPartPr>
                <p14:cNvPr id="109" name="Ink 108">
                  <a:extLst>
                    <a:ext uri="{FF2B5EF4-FFF2-40B4-BE49-F238E27FC236}">
                      <a16:creationId xmlns:a16="http://schemas.microsoft.com/office/drawing/2014/main" id="{A36A2CA7-E34D-1029-676E-E44BCD6E33F1}"/>
                    </a:ext>
                  </a:extLst>
                </p14:cNvPr>
                <p14:cNvContentPartPr/>
                <p14:nvPr/>
              </p14:nvContentPartPr>
              <p14:xfrm>
                <a:off x="1421247" y="6053596"/>
                <a:ext cx="295920" cy="31680"/>
              </p14:xfrm>
            </p:contentPart>
          </mc:Choice>
          <mc:Fallback>
            <p:pic>
              <p:nvPicPr>
                <p:cNvPr id="109" name="Ink 108">
                  <a:extLst>
                    <a:ext uri="{FF2B5EF4-FFF2-40B4-BE49-F238E27FC236}">
                      <a16:creationId xmlns:a16="http://schemas.microsoft.com/office/drawing/2014/main" id="{A36A2CA7-E34D-1029-676E-E44BCD6E33F1}"/>
                    </a:ext>
                  </a:extLst>
                </p:cNvPr>
                <p:cNvPicPr/>
                <p:nvPr/>
              </p:nvPicPr>
              <p:blipFill>
                <a:blip r:embed="rId90"/>
                <a:stretch>
                  <a:fillRect/>
                </a:stretch>
              </p:blipFill>
              <p:spPr>
                <a:xfrm>
                  <a:off x="1358247" y="5675596"/>
                  <a:ext cx="421560" cy="7873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91">
              <p14:nvContentPartPr>
                <p14:cNvPr id="110" name="Ink 109">
                  <a:extLst>
                    <a:ext uri="{FF2B5EF4-FFF2-40B4-BE49-F238E27FC236}">
                      <a16:creationId xmlns:a16="http://schemas.microsoft.com/office/drawing/2014/main" id="{4009C71C-6422-C14F-DDD5-6777B4683E88}"/>
                    </a:ext>
                  </a:extLst>
                </p14:cNvPr>
                <p14:cNvContentPartPr/>
                <p14:nvPr/>
              </p14:nvContentPartPr>
              <p14:xfrm>
                <a:off x="1720407" y="5844076"/>
                <a:ext cx="452160" cy="74520"/>
              </p14:xfrm>
            </p:contentPart>
          </mc:Choice>
          <mc:Fallback>
            <p:pic>
              <p:nvPicPr>
                <p:cNvPr id="110" name="Ink 109">
                  <a:extLst>
                    <a:ext uri="{FF2B5EF4-FFF2-40B4-BE49-F238E27FC236}">
                      <a16:creationId xmlns:a16="http://schemas.microsoft.com/office/drawing/2014/main" id="{4009C71C-6422-C14F-DDD5-6777B4683E88}"/>
                    </a:ext>
                  </a:extLst>
                </p:cNvPr>
                <p:cNvPicPr/>
                <p:nvPr/>
              </p:nvPicPr>
              <p:blipFill>
                <a:blip r:embed="rId92"/>
                <a:stretch>
                  <a:fillRect/>
                </a:stretch>
              </p:blipFill>
              <p:spPr>
                <a:xfrm>
                  <a:off x="1657357" y="5466076"/>
                  <a:ext cx="577900" cy="830160"/>
                </a:xfrm>
                <a:prstGeom prst="rect">
                  <a:avLst/>
                </a:prstGeom>
              </p:spPr>
            </p:pic>
          </mc:Fallback>
        </mc:AlternateContent>
      </p:grpSp>
      <p:sp>
        <p:nvSpPr>
          <p:cNvPr id="3" name="Slide Number Placeholder 2">
            <a:extLst>
              <a:ext uri="{FF2B5EF4-FFF2-40B4-BE49-F238E27FC236}">
                <a16:creationId xmlns:a16="http://schemas.microsoft.com/office/drawing/2014/main" id="{37250DDF-2EC5-AFE3-FDDA-EBF6668C0307}"/>
              </a:ext>
            </a:extLst>
          </p:cNvPr>
          <p:cNvSpPr>
            <a:spLocks noGrp="1"/>
          </p:cNvSpPr>
          <p:nvPr>
            <p:ph type="sldNum" sz="quarter" idx="12"/>
          </p:nvPr>
        </p:nvSpPr>
        <p:spPr/>
        <p:txBody>
          <a:bodyPr/>
          <a:lstStyle/>
          <a:p>
            <a:fld id="{CA4BBAD3-4FA5-4ADF-BE4E-E1C1D25A64C9}" type="slidenum">
              <a:rPr lang="en-US" smtClean="0"/>
              <a:t>1</a:t>
            </a:fld>
            <a:endParaRPr lang="en-US"/>
          </a:p>
        </p:txBody>
      </p:sp>
    </p:spTree>
    <p:extLst>
      <p:ext uri="{BB962C8B-B14F-4D97-AF65-F5344CB8AC3E}">
        <p14:creationId xmlns:p14="http://schemas.microsoft.com/office/powerpoint/2010/main" val="2149441930"/>
      </p:ext>
    </p:extLst>
  </p:cSld>
  <p:clrMapOvr>
    <a:masterClrMapping/>
  </p:clrMapOvr>
  <mc:AlternateContent xmlns:mc="http://schemas.openxmlformats.org/markup-compatibility/2006">
    <mc:Choice xmlns:p14="http://schemas.microsoft.com/office/powerpoint/2010/main" Requires="p14">
      <p:transition spd="slow" p14:dur="2000" advTm="9307"/>
    </mc:Choice>
    <mc:Fallback>
      <p:transition spd="slow" advTm="93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style.rotation</p:attrName>
                                        </p:attrNameLst>
                                      </p:cBhvr>
                                      <p:tavLst>
                                        <p:tav tm="0">
                                          <p:val>
                                            <p:fltVal val="90"/>
                                          </p:val>
                                        </p:tav>
                                        <p:tav tm="100000">
                                          <p:val>
                                            <p:fltVal val="0"/>
                                          </p:val>
                                        </p:tav>
                                      </p:tavLst>
                                    </p:anim>
                                    <p:animEffect transition="in" filter="fade">
                                      <p:cBhvr>
                                        <p:cTn id="10"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17D62-EFF1-F2FE-37A2-4D6E7C1BEB6A}"/>
              </a:ext>
            </a:extLst>
          </p:cNvPr>
          <p:cNvSpPr>
            <a:spLocks noGrp="1"/>
          </p:cNvSpPr>
          <p:nvPr>
            <p:ph type="title"/>
          </p:nvPr>
        </p:nvSpPr>
        <p:spPr>
          <a:xfrm>
            <a:off x="774826" y="-66414"/>
            <a:ext cx="10515600" cy="1325563"/>
          </a:xfrm>
        </p:spPr>
        <p:txBody>
          <a:bodyPr/>
          <a:lstStyle/>
          <a:p>
            <a:pPr algn="ctr"/>
            <a:r>
              <a:rPr lang="en-US" b="1">
                <a:solidFill>
                  <a:schemeClr val="bg1"/>
                </a:solidFill>
                <a:latin typeface="Garamond" panose="02020404030301010803" pitchFamily="18" charset="0"/>
              </a:rPr>
              <a:t>ETA-9143 Work Site Information Form</a:t>
            </a:r>
          </a:p>
        </p:txBody>
      </p:sp>
      <p:sp>
        <p:nvSpPr>
          <p:cNvPr id="4" name="TextBox 3">
            <a:extLst>
              <a:ext uri="{FF2B5EF4-FFF2-40B4-BE49-F238E27FC236}">
                <a16:creationId xmlns:a16="http://schemas.microsoft.com/office/drawing/2014/main" id="{7DC68EF6-C4E4-3100-3413-C29F544A7BF1}"/>
              </a:ext>
            </a:extLst>
          </p:cNvPr>
          <p:cNvSpPr txBox="1"/>
          <p:nvPr/>
        </p:nvSpPr>
        <p:spPr>
          <a:xfrm>
            <a:off x="223866" y="2780520"/>
            <a:ext cx="3013272" cy="1938992"/>
          </a:xfrm>
          <a:prstGeom prst="rect">
            <a:avLst/>
          </a:prstGeom>
          <a:solidFill>
            <a:schemeClr val="bg1">
              <a:lumMod val="95000"/>
            </a:schemeClr>
          </a:solidFill>
          <a:ln>
            <a:solidFill>
              <a:schemeClr val="tx1"/>
            </a:solidFill>
            <a:prstDash val="sysDash"/>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4472C4"/>
                </a:solidFill>
                <a:effectLst/>
                <a:uLnTx/>
                <a:uFillTx/>
                <a:latin typeface="Garamond" panose="02020404030301010803" pitchFamily="18" charset="0"/>
                <a:ea typeface="+mn-ea"/>
                <a:cs typeface="+mn-cs"/>
                <a:hlinkClick r:id="rId3"/>
              </a:rPr>
              <a:t>Link to ETA-9143 Work Site Information Fillable PDF Form</a:t>
            </a:r>
            <a:endParaRPr kumimoji="0" lang="en-US" sz="3000" b="0" i="0" u="none" strike="noStrike" kern="1200" cap="none" spc="0" normalizeH="0" baseline="0" noProof="0">
              <a:ln>
                <a:noFill/>
              </a:ln>
              <a:solidFill>
                <a:srgbClr val="4472C4"/>
              </a:solidFill>
              <a:effectLst/>
              <a:uLnTx/>
              <a:uFillTx/>
              <a:latin typeface="Garamond" panose="02020404030301010803" pitchFamily="18" charset="0"/>
              <a:ea typeface="+mn-ea"/>
              <a:cs typeface="+mn-cs"/>
            </a:endParaRPr>
          </a:p>
        </p:txBody>
      </p:sp>
      <p:pic>
        <p:nvPicPr>
          <p:cNvPr id="6" name="Picture 5" descr="Basic Layout of Form--Pg. 1, layout can also be read aloud in the Adobe PDF">
            <a:extLst>
              <a:ext uri="{FF2B5EF4-FFF2-40B4-BE49-F238E27FC236}">
                <a16:creationId xmlns:a16="http://schemas.microsoft.com/office/drawing/2014/main" id="{0E31D005-A4CC-02FD-FD4E-C47632B3B066}"/>
              </a:ext>
            </a:extLst>
          </p:cNvPr>
          <p:cNvPicPr>
            <a:picLocks noChangeAspect="1"/>
          </p:cNvPicPr>
          <p:nvPr/>
        </p:nvPicPr>
        <p:blipFill>
          <a:blip r:embed="rId4"/>
          <a:stretch>
            <a:fillRect/>
          </a:stretch>
        </p:blipFill>
        <p:spPr>
          <a:xfrm>
            <a:off x="3568196" y="1139994"/>
            <a:ext cx="4079417" cy="5220044"/>
          </a:xfrm>
          <a:prstGeom prst="rect">
            <a:avLst/>
          </a:prstGeom>
          <a:ln>
            <a:solidFill>
              <a:schemeClr val="tx1"/>
            </a:solidFill>
          </a:ln>
        </p:spPr>
      </p:pic>
      <p:pic>
        <p:nvPicPr>
          <p:cNvPr id="10" name="Picture 9" descr="Basic Layout of Form--Pg. 2">
            <a:extLst>
              <a:ext uri="{FF2B5EF4-FFF2-40B4-BE49-F238E27FC236}">
                <a16:creationId xmlns:a16="http://schemas.microsoft.com/office/drawing/2014/main" id="{226AB127-C8D6-FFCE-2292-7119F0F949EF}"/>
              </a:ext>
            </a:extLst>
          </p:cNvPr>
          <p:cNvPicPr>
            <a:picLocks noChangeAspect="1"/>
          </p:cNvPicPr>
          <p:nvPr/>
        </p:nvPicPr>
        <p:blipFill>
          <a:blip r:embed="rId5"/>
          <a:stretch>
            <a:fillRect/>
          </a:stretch>
        </p:blipFill>
        <p:spPr>
          <a:xfrm>
            <a:off x="7978671" y="1139994"/>
            <a:ext cx="3989463" cy="5227420"/>
          </a:xfrm>
          <a:prstGeom prst="rect">
            <a:avLst/>
          </a:prstGeom>
          <a:ln>
            <a:solidFill>
              <a:schemeClr val="tx1"/>
            </a:solidFill>
          </a:ln>
        </p:spPr>
      </p:pic>
      <p:sp>
        <p:nvSpPr>
          <p:cNvPr id="3" name="Slide Number Placeholder 2">
            <a:extLst>
              <a:ext uri="{FF2B5EF4-FFF2-40B4-BE49-F238E27FC236}">
                <a16:creationId xmlns:a16="http://schemas.microsoft.com/office/drawing/2014/main" id="{58C8E151-DB8E-871E-9D1E-F69F90409385}"/>
              </a:ext>
            </a:extLst>
          </p:cNvPr>
          <p:cNvSpPr>
            <a:spLocks noGrp="1"/>
          </p:cNvSpPr>
          <p:nvPr>
            <p:ph type="sldNum" sz="quarter" idx="12"/>
          </p:nvPr>
        </p:nvSpPr>
        <p:spPr/>
        <p:txBody>
          <a:bodyPr/>
          <a:lstStyle/>
          <a:p>
            <a:fld id="{CA4BBAD3-4FA5-4ADF-BE4E-E1C1D25A64C9}" type="slidenum">
              <a:rPr lang="en-US" smtClean="0"/>
              <a:t>2</a:t>
            </a:fld>
            <a:endParaRPr lang="en-US"/>
          </a:p>
        </p:txBody>
      </p:sp>
    </p:spTree>
    <p:extLst>
      <p:ext uri="{BB962C8B-B14F-4D97-AF65-F5344CB8AC3E}">
        <p14:creationId xmlns:p14="http://schemas.microsoft.com/office/powerpoint/2010/main" val="3116508532"/>
      </p:ext>
    </p:extLst>
  </p:cSld>
  <p:clrMapOvr>
    <a:masterClrMapping/>
  </p:clrMapOvr>
  <mc:AlternateContent xmlns:mc="http://schemas.openxmlformats.org/markup-compatibility/2006">
    <mc:Choice xmlns:p14="http://schemas.microsoft.com/office/powerpoint/2010/main" Requires="p14">
      <p:transition spd="slow" p14:dur="2000" advTm="80355"/>
    </mc:Choice>
    <mc:Fallback>
      <p:transition spd="slow" advTm="8035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83E36-BAA5-00F7-79D9-E7E9848D738B}"/>
              </a:ext>
            </a:extLst>
          </p:cNvPr>
          <p:cNvSpPr>
            <a:spLocks noGrp="1"/>
          </p:cNvSpPr>
          <p:nvPr>
            <p:ph type="title"/>
          </p:nvPr>
        </p:nvSpPr>
        <p:spPr>
          <a:xfrm>
            <a:off x="838200" y="365125"/>
            <a:ext cx="10515600" cy="1325563"/>
          </a:xfrm>
        </p:spPr>
        <p:txBody>
          <a:bodyPr/>
          <a:lstStyle/>
          <a:p>
            <a:pPr algn="ctr"/>
            <a:r>
              <a:rPr lang="en-US" b="1">
                <a:solidFill>
                  <a:schemeClr val="bg1"/>
                </a:solidFill>
                <a:latin typeface="Garamond" panose="02020404030301010803" pitchFamily="18" charset="0"/>
              </a:rPr>
              <a:t>Avoid Common Mistakes</a:t>
            </a:r>
          </a:p>
        </p:txBody>
      </p:sp>
      <p:sp>
        <p:nvSpPr>
          <p:cNvPr id="4" name="TextBox 3">
            <a:extLst>
              <a:ext uri="{FF2B5EF4-FFF2-40B4-BE49-F238E27FC236}">
                <a16:creationId xmlns:a16="http://schemas.microsoft.com/office/drawing/2014/main" id="{8BD03EA2-2E46-9D9D-9F75-35336CAF8258}"/>
              </a:ext>
            </a:extLst>
          </p:cNvPr>
          <p:cNvSpPr txBox="1"/>
          <p:nvPr/>
        </p:nvSpPr>
        <p:spPr>
          <a:xfrm>
            <a:off x="838200" y="1674496"/>
            <a:ext cx="10515600" cy="4401205"/>
          </a:xfrm>
          <a:prstGeom prst="rect">
            <a:avLst/>
          </a:prstGeom>
          <a:solidFill>
            <a:schemeClr val="accent1">
              <a:lumMod val="20000"/>
              <a:lumOff val="80000"/>
            </a:schemeClr>
          </a:solidFill>
          <a:ln>
            <a:solidFill>
              <a:schemeClr val="tx1"/>
            </a:solidFill>
          </a:ln>
        </p:spPr>
        <p:txBody>
          <a:bodyPr wrap="square" rtlCol="0">
            <a:spAutoFit/>
          </a:bodyPr>
          <a:lstStyle/>
          <a:p>
            <a:pPr marL="285750" indent="-285750">
              <a:buFont typeface="Arial" panose="020B0604020202020204" pitchFamily="34" charset="0"/>
              <a:buChar char="•"/>
            </a:pPr>
            <a:r>
              <a:rPr lang="en-US" sz="2800"/>
              <a:t>DOL must approve your work site before training begins. </a:t>
            </a:r>
          </a:p>
          <a:p>
            <a:pPr marL="285750" indent="-285750">
              <a:buFont typeface="Arial" panose="020B0604020202020204" pitchFamily="34" charset="0"/>
              <a:buChar char="•"/>
            </a:pPr>
            <a:r>
              <a:rPr lang="en-US" sz="2800"/>
              <a:t>Ensure that the Costs and Resources charts on page 2 are complete and the totals match. </a:t>
            </a:r>
          </a:p>
          <a:p>
            <a:pPr marL="285750" indent="-285750">
              <a:buFont typeface="Arial" panose="020B0604020202020204" pitchFamily="34" charset="0"/>
              <a:buChar char="•"/>
            </a:pPr>
            <a:r>
              <a:rPr lang="en-US" sz="2800"/>
              <a:t>Each resource listed in the chart must include the provider organization name, whether it is cash or in-kind, and the dollar value.</a:t>
            </a:r>
          </a:p>
          <a:p>
            <a:pPr marL="285750" indent="-285750">
              <a:buFont typeface="Arial" panose="020B0604020202020204" pitchFamily="34" charset="0"/>
              <a:buChar char="•"/>
            </a:pPr>
            <a:r>
              <a:rPr lang="en-US" sz="2800"/>
              <a:t>Attach a letter of commitment for each Provider/Donor listed in the Resources chart.</a:t>
            </a:r>
          </a:p>
          <a:p>
            <a:pPr marL="285750" indent="-285750">
              <a:buFont typeface="Arial" panose="020B0604020202020204" pitchFamily="34" charset="0"/>
              <a:buChar char="•"/>
            </a:pPr>
            <a:r>
              <a:rPr lang="en-US" sz="2800"/>
              <a:t>When using YouthBuild grant funds for work site construction (but not for stipends/wages paid to participants or trainers), include details in the program budget and Attachment C.</a:t>
            </a:r>
          </a:p>
        </p:txBody>
      </p:sp>
      <p:sp>
        <p:nvSpPr>
          <p:cNvPr id="3" name="Slide Number Placeholder 2">
            <a:extLst>
              <a:ext uri="{FF2B5EF4-FFF2-40B4-BE49-F238E27FC236}">
                <a16:creationId xmlns:a16="http://schemas.microsoft.com/office/drawing/2014/main" id="{F78EED25-8849-DD30-2233-FB18EA061B9C}"/>
              </a:ext>
            </a:extLst>
          </p:cNvPr>
          <p:cNvSpPr>
            <a:spLocks noGrp="1"/>
          </p:cNvSpPr>
          <p:nvPr>
            <p:ph type="sldNum" sz="quarter" idx="12"/>
          </p:nvPr>
        </p:nvSpPr>
        <p:spPr/>
        <p:txBody>
          <a:bodyPr/>
          <a:lstStyle/>
          <a:p>
            <a:fld id="{CA4BBAD3-4FA5-4ADF-BE4E-E1C1D25A64C9}" type="slidenum">
              <a:rPr lang="en-US" smtClean="0"/>
              <a:t>3</a:t>
            </a:fld>
            <a:endParaRPr lang="en-US"/>
          </a:p>
        </p:txBody>
      </p:sp>
    </p:spTree>
    <p:extLst>
      <p:ext uri="{BB962C8B-B14F-4D97-AF65-F5344CB8AC3E}">
        <p14:creationId xmlns:p14="http://schemas.microsoft.com/office/powerpoint/2010/main" val="357431338"/>
      </p:ext>
    </p:extLst>
  </p:cSld>
  <p:clrMapOvr>
    <a:masterClrMapping/>
  </p:clrMapOvr>
  <mc:AlternateContent xmlns:mc="http://schemas.openxmlformats.org/markup-compatibility/2006">
    <mc:Choice xmlns:p14="http://schemas.microsoft.com/office/powerpoint/2010/main" Requires="p14">
      <p:transition spd="slow" p14:dur="2000" advTm="54236"/>
    </mc:Choice>
    <mc:Fallback>
      <p:transition spd="slow" advTm="5423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3989A-2338-2802-C0AE-6EC8923A402B}"/>
              </a:ext>
            </a:extLst>
          </p:cNvPr>
          <p:cNvSpPr>
            <a:spLocks noGrp="1"/>
          </p:cNvSpPr>
          <p:nvPr>
            <p:ph type="title"/>
          </p:nvPr>
        </p:nvSpPr>
        <p:spPr/>
        <p:txBody>
          <a:bodyPr/>
          <a:lstStyle/>
          <a:p>
            <a:pPr algn="ctr"/>
            <a:r>
              <a:rPr lang="en-US" b="1">
                <a:solidFill>
                  <a:schemeClr val="bg1"/>
                </a:solidFill>
                <a:latin typeface="Garamond" panose="02020404030301010803" pitchFamily="18" charset="0"/>
                <a:cs typeface="Calibri Light"/>
              </a:rPr>
              <a:t>Instructions</a:t>
            </a:r>
            <a:endParaRPr lang="en-US" b="1">
              <a:solidFill>
                <a:schemeClr val="bg1"/>
              </a:solidFill>
              <a:latin typeface="Garamond" panose="02020404030301010803" pitchFamily="18" charset="0"/>
            </a:endParaRPr>
          </a:p>
        </p:txBody>
      </p:sp>
      <p:pic>
        <p:nvPicPr>
          <p:cNvPr id="5" name="Picture 4">
            <a:extLst>
              <a:ext uri="{FF2B5EF4-FFF2-40B4-BE49-F238E27FC236}">
                <a16:creationId xmlns:a16="http://schemas.microsoft.com/office/drawing/2014/main" id="{13C5711A-FCDE-30F1-2AA7-BB313012BDD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613535"/>
            <a:ext cx="12192000" cy="329184"/>
          </a:xfrm>
          <a:prstGeom prst="rect">
            <a:avLst/>
          </a:prstGeom>
        </p:spPr>
      </p:pic>
      <p:pic>
        <p:nvPicPr>
          <p:cNvPr id="3" name="Picture 2">
            <a:extLst>
              <a:ext uri="{FF2B5EF4-FFF2-40B4-BE49-F238E27FC236}">
                <a16:creationId xmlns:a16="http://schemas.microsoft.com/office/drawing/2014/main" id="{760A91DD-A348-BD26-85C6-E0C3154831D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634539" y="6400142"/>
            <a:ext cx="865707" cy="377985"/>
          </a:xfrm>
          <a:prstGeom prst="rect">
            <a:avLst/>
          </a:prstGeom>
        </p:spPr>
      </p:pic>
      <p:pic>
        <p:nvPicPr>
          <p:cNvPr id="9" name="Picture 8" descr="ETA-9143 Instructions no. 1205-0464 | Exp. 03/31/2028&#10;See Training and Employment Guidance Letter (TEGL) 06-15, which provides guidance on the types of work sites that are acceptable for construction training for YouthBuild participants and describes the minimum construction activities allowed for work site training.&#10;A separate ETA-9143 with all relevant attachments is required for each YouthBuild work site. A work site may include multiple housing units, but not multiple addresses.&#10;For each work site, complete the following:&#10;•&#10;all sections of ETA-9143 pages 1 and 2, and attach letters of commitment documenting all resources listed on page 2&#10;•&#10;all sections of Attachments A and B&#10;Page 1, all letters attached to page 2, and Attachment A must be dated less than six months before submission to DOL.&#10;If YouthBuild grant or match funds will be used for construction materials, complete Attachment C. If not, omit.&#10;If any of the work site units are currently occupied, complete Attachment D. If not, omit.">
            <a:extLst>
              <a:ext uri="{FF2B5EF4-FFF2-40B4-BE49-F238E27FC236}">
                <a16:creationId xmlns:a16="http://schemas.microsoft.com/office/drawing/2014/main" id="{5DDE3D4E-089E-DBB9-9FBA-FD0801A542C5}"/>
              </a:ext>
            </a:extLst>
          </p:cNvPr>
          <p:cNvPicPr>
            <a:picLocks noChangeAspect="1"/>
          </p:cNvPicPr>
          <p:nvPr/>
        </p:nvPicPr>
        <p:blipFill>
          <a:blip r:embed="rId5"/>
          <a:srcRect t="4317"/>
          <a:stretch/>
        </p:blipFill>
        <p:spPr>
          <a:xfrm>
            <a:off x="2331068" y="1695478"/>
            <a:ext cx="7529864" cy="4046343"/>
          </a:xfrm>
          <a:prstGeom prst="rect">
            <a:avLst/>
          </a:prstGeom>
          <a:ln>
            <a:solidFill>
              <a:schemeClr val="tx1"/>
            </a:solidFill>
          </a:ln>
        </p:spPr>
      </p:pic>
      <p:sp>
        <p:nvSpPr>
          <p:cNvPr id="4" name="TextBox 3">
            <a:extLst>
              <a:ext uri="{FF2B5EF4-FFF2-40B4-BE49-F238E27FC236}">
                <a16:creationId xmlns:a16="http://schemas.microsoft.com/office/drawing/2014/main" id="{75F08165-2D2B-AFC5-C360-13B246196309}"/>
              </a:ext>
            </a:extLst>
          </p:cNvPr>
          <p:cNvSpPr txBox="1"/>
          <p:nvPr/>
        </p:nvSpPr>
        <p:spPr>
          <a:xfrm>
            <a:off x="10021732" y="5808346"/>
            <a:ext cx="2091320" cy="369332"/>
          </a:xfrm>
          <a:prstGeom prst="rect">
            <a:avLst/>
          </a:prstGeom>
          <a:noFill/>
        </p:spPr>
        <p:txBody>
          <a:bodyPr wrap="square">
            <a:spAutoFit/>
          </a:bodyPr>
          <a:lstStyle/>
          <a:p>
            <a:r>
              <a:rPr lang="en-US">
                <a:solidFill>
                  <a:srgbClr val="3333FF"/>
                </a:solidFill>
                <a:hlinkClick r:id="rId6">
                  <a:extLst>
                    <a:ext uri="{A12FA001-AC4F-418D-AE19-62706E023703}">
                      <ahyp:hlinkClr xmlns:ahyp="http://schemas.microsoft.com/office/drawing/2018/hyperlinkcolor" val="tx"/>
                    </a:ext>
                  </a:extLst>
                </a:hlinkClick>
              </a:rPr>
              <a:t>Link to TEGL 06-15</a:t>
            </a:r>
            <a:endParaRPr lang="en-US">
              <a:solidFill>
                <a:srgbClr val="3333FF"/>
              </a:solidFill>
            </a:endParaRPr>
          </a:p>
        </p:txBody>
      </p:sp>
      <p:sp>
        <p:nvSpPr>
          <p:cNvPr id="7" name="Slide Number Placeholder 6">
            <a:extLst>
              <a:ext uri="{FF2B5EF4-FFF2-40B4-BE49-F238E27FC236}">
                <a16:creationId xmlns:a16="http://schemas.microsoft.com/office/drawing/2014/main" id="{D1526268-E19E-992C-933B-50DAF85E632F}"/>
              </a:ext>
            </a:extLst>
          </p:cNvPr>
          <p:cNvSpPr>
            <a:spLocks noGrp="1"/>
          </p:cNvSpPr>
          <p:nvPr>
            <p:ph type="sldNum" sz="quarter" idx="12"/>
          </p:nvPr>
        </p:nvSpPr>
        <p:spPr/>
        <p:txBody>
          <a:bodyPr/>
          <a:lstStyle/>
          <a:p>
            <a:fld id="{CA4BBAD3-4FA5-4ADF-BE4E-E1C1D25A64C9}" type="slidenum">
              <a:rPr lang="en-US" smtClean="0"/>
              <a:t>4</a:t>
            </a:fld>
            <a:endParaRPr lang="en-US"/>
          </a:p>
        </p:txBody>
      </p:sp>
    </p:spTree>
    <p:extLst>
      <p:ext uri="{BB962C8B-B14F-4D97-AF65-F5344CB8AC3E}">
        <p14:creationId xmlns:p14="http://schemas.microsoft.com/office/powerpoint/2010/main" val="547000837"/>
      </p:ext>
    </p:extLst>
  </p:cSld>
  <p:clrMapOvr>
    <a:masterClrMapping/>
  </p:clrMapOvr>
  <mc:AlternateContent xmlns:mc="http://schemas.openxmlformats.org/markup-compatibility/2006">
    <mc:Choice xmlns:p14="http://schemas.microsoft.com/office/powerpoint/2010/main" Requires="p14">
      <p:transition spd="slow" p14:dur="2000" advTm="13677"/>
    </mc:Choice>
    <mc:Fallback>
      <p:transition spd="slow" advTm="1367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89CCF65-425C-6E1B-8A41-014879563047}"/>
              </a:ext>
              <a:ext uri="{C183D7F6-B498-43B3-948B-1728B52AA6E4}">
                <adec:decorative xmlns:adec="http://schemas.microsoft.com/office/drawing/2017/decorative" val="1"/>
              </a:ext>
            </a:extLst>
          </p:cNvPr>
          <p:cNvSpPr/>
          <p:nvPr/>
        </p:nvSpPr>
        <p:spPr>
          <a:xfrm>
            <a:off x="0" y="6545171"/>
            <a:ext cx="12192000" cy="312830"/>
          </a:xfrm>
          <a:prstGeom prst="rect">
            <a:avLst/>
          </a:prstGeom>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3EF7EEC2-EA6A-D7DA-4EBA-54BD405C921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94063" y="6545171"/>
            <a:ext cx="4556647" cy="673665"/>
          </a:xfrm>
          <a:prstGeom prst="rect">
            <a:avLst/>
          </a:prstGeom>
        </p:spPr>
      </p:pic>
      <p:sp>
        <p:nvSpPr>
          <p:cNvPr id="3" name="Title 2">
            <a:extLst>
              <a:ext uri="{FF2B5EF4-FFF2-40B4-BE49-F238E27FC236}">
                <a16:creationId xmlns:a16="http://schemas.microsoft.com/office/drawing/2014/main" id="{40C0262D-DDEB-1FEA-4424-3FA03A943819}"/>
              </a:ext>
              <a:ext uri="{C183D7F6-B498-43B3-948B-1728B52AA6E4}">
                <adec:decorative xmlns:adec="http://schemas.microsoft.com/office/drawing/2017/decorative" val="0"/>
              </a:ext>
            </a:extLst>
          </p:cNvPr>
          <p:cNvSpPr txBox="1">
            <a:spLocks noGrp="1"/>
          </p:cNvSpPr>
          <p:nvPr>
            <p:ph type="title" idx="4294967295"/>
          </p:nvPr>
        </p:nvSpPr>
        <p:spPr>
          <a:xfrm>
            <a:off x="2178288" y="2353501"/>
            <a:ext cx="7835424"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chemeClr val="bg1"/>
                </a:solidFill>
                <a:effectLst/>
                <a:uLnTx/>
                <a:uFillTx/>
                <a:latin typeface="Garamond" panose="02020404030301010803" pitchFamily="18" charset="0"/>
                <a:ea typeface="+mn-ea"/>
                <a:cs typeface="Calibri"/>
              </a:rPr>
              <a:t>Let's go through it together!</a:t>
            </a:r>
          </a:p>
        </p:txBody>
      </p:sp>
      <p:pic>
        <p:nvPicPr>
          <p:cNvPr id="11" name="Graphic 10">
            <a:extLst>
              <a:ext uri="{FF2B5EF4-FFF2-40B4-BE49-F238E27FC236}">
                <a16:creationId xmlns:a16="http://schemas.microsoft.com/office/drawing/2014/main" id="{051347F4-577D-E17F-7FB2-F519F6C214C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29197" y="6280780"/>
            <a:ext cx="866775" cy="381000"/>
          </a:xfrm>
          <a:prstGeom prst="rect">
            <a:avLst/>
          </a:prstGeom>
        </p:spPr>
      </p:pic>
      <p:pic>
        <p:nvPicPr>
          <p:cNvPr id="2" name="Picture 1">
            <a:extLst>
              <a:ext uri="{FF2B5EF4-FFF2-40B4-BE49-F238E27FC236}">
                <a16:creationId xmlns:a16="http://schemas.microsoft.com/office/drawing/2014/main" id="{7DD56A05-986A-8D95-8545-9F3FAE124506}"/>
              </a:ext>
              <a:ext uri="{C183D7F6-B498-43B3-948B-1728B52AA6E4}">
                <adec:decorative xmlns:adec="http://schemas.microsoft.com/office/drawing/2017/decorative" val="1"/>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9623" b="89958" l="9940" r="90663">
                        <a14:foregroundMark x1="44277" y1="62343" x2="39759" y2="60251"/>
                        <a14:foregroundMark x1="45482" y1="61506" x2="62349" y2="70293"/>
                        <a14:foregroundMark x1="62349" y1="70293" x2="40663" y2="61088"/>
                        <a14:foregroundMark x1="50301" y1="58577" x2="35095" y2="70195"/>
                        <a14:foregroundMark x1="36078" y1="72702" x2="67771" y2="75314"/>
                        <a14:foregroundMark x1="67771" y1="75314" x2="48795" y2="56904"/>
                        <a14:foregroundMark x1="48795" y1="56904" x2="42771" y2="58996"/>
                        <a14:foregroundMark x1="72356" y1="62462" x2="63253" y2="65272"/>
                        <a14:foregroundMark x1="63253" y1="65272" x2="72356" y2="68261"/>
                        <a14:backgroundMark x1="81627" y1="43515" x2="81928" y2="78243"/>
                        <a14:backgroundMark x1="81928" y1="78243" x2="91867" y2="51464"/>
                        <a14:backgroundMark x1="91867" y1="51464" x2="80120" y2="44351"/>
                        <a14:backgroundMark x1="21084" y1="60251" x2="20783" y2="61506"/>
                        <a14:backgroundMark x1="28012" y1="65272" x2="28313" y2="63180"/>
                        <a14:backgroundMark x1="25602" y1="59414" x2="13253" y2="76569"/>
                        <a14:backgroundMark x1="13253" y1="76569" x2="27108" y2="66109"/>
                        <a14:backgroundMark x1="27108" y1="66109" x2="23193" y2="62762"/>
                        <a14:backgroundMark x1="22892" y1="74059" x2="23494" y2="75314"/>
                        <a14:backgroundMark x1="30422" y1="69456" x2="30422" y2="77406"/>
                        <a14:backgroundMark x1="30120" y1="53556" x2="29217" y2="75314"/>
                        <a14:backgroundMark x1="28916" y1="79079" x2="11145" y2="79079"/>
                        <a14:backgroundMark x1="11145" y1="79079" x2="28614" y2="69874"/>
                        <a14:backgroundMark x1="28614" y1="69874" x2="21386" y2="78243"/>
                        <a14:backgroundMark x1="87048" y1="56904" x2="93675" y2="69038"/>
                        <a14:backgroundMark x1="78012" y1="57741" x2="78012" y2="76987"/>
                      </a14:backgroundRemoval>
                    </a14:imgEffect>
                  </a14:imgLayer>
                </a14:imgProps>
              </a:ext>
            </a:extLst>
          </a:blip>
          <a:srcRect l="28654" t="9209" r="18407" b="15940"/>
          <a:stretch/>
        </p:blipFill>
        <p:spPr>
          <a:xfrm>
            <a:off x="1341234" y="4957809"/>
            <a:ext cx="1674108" cy="1703971"/>
          </a:xfrm>
          <a:prstGeom prst="rect">
            <a:avLst/>
          </a:prstGeom>
        </p:spPr>
      </p:pic>
      <p:sp>
        <p:nvSpPr>
          <p:cNvPr id="5" name="Rectangle 4">
            <a:extLst>
              <a:ext uri="{FF2B5EF4-FFF2-40B4-BE49-F238E27FC236}">
                <a16:creationId xmlns:a16="http://schemas.microsoft.com/office/drawing/2014/main" id="{8A686183-FCEB-566A-FD12-6E76BA47BBD4}"/>
              </a:ext>
              <a:ext uri="{C183D7F6-B498-43B3-948B-1728B52AA6E4}">
                <adec:decorative xmlns:adec="http://schemas.microsoft.com/office/drawing/2017/decorative" val="1"/>
              </a:ext>
            </a:extLst>
          </p:cNvPr>
          <p:cNvSpPr/>
          <p:nvPr/>
        </p:nvSpPr>
        <p:spPr>
          <a:xfrm rot="6141386">
            <a:off x="1847921" y="5983626"/>
            <a:ext cx="45719" cy="589429"/>
          </a:xfrm>
          <a:prstGeom prst="rect">
            <a:avLst/>
          </a:prstGeom>
          <a:blipFill>
            <a:blip r:embed="rId8"/>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CE3EE76-ABEE-AFAE-CEBC-C27625FCD004}"/>
              </a:ext>
              <a:ext uri="{C183D7F6-B498-43B3-948B-1728B52AA6E4}">
                <adec:decorative xmlns:adec="http://schemas.microsoft.com/office/drawing/2017/decorative" val="1"/>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524" b="96825" l="6569" r="93066">
                        <a14:foregroundMark x1="7664" y1="22222" x2="10219" y2="23016"/>
                        <a14:foregroundMark x1="47445" y1="91270" x2="54015" y2="96825"/>
                        <a14:foregroundMark x1="54015" y1="96825" x2="56204" y2="88889"/>
                        <a14:foregroundMark x1="89051" y1="22222" x2="93066" y2="15873"/>
                        <a14:foregroundMark x1="77372" y1="96825" x2="83942" y2="95238"/>
                        <a14:foregroundMark x1="83942" y1="95238" x2="84307" y2="95238"/>
                      </a14:backgroundRemoval>
                    </a14:imgEffect>
                  </a14:imgLayer>
                </a14:imgProps>
              </a:ext>
            </a:extLst>
          </a:blip>
          <a:stretch>
            <a:fillRect/>
          </a:stretch>
        </p:blipFill>
        <p:spPr>
          <a:xfrm>
            <a:off x="859480" y="6323634"/>
            <a:ext cx="963508" cy="443073"/>
          </a:xfrm>
          <a:prstGeom prst="rect">
            <a:avLst/>
          </a:prstGeom>
        </p:spPr>
      </p:pic>
      <p:sp>
        <p:nvSpPr>
          <p:cNvPr id="4" name="Rectangle 3">
            <a:extLst>
              <a:ext uri="{FF2B5EF4-FFF2-40B4-BE49-F238E27FC236}">
                <a16:creationId xmlns:a16="http://schemas.microsoft.com/office/drawing/2014/main" id="{4CD039B6-8EFC-E6E5-5401-439B65CEF1E1}"/>
              </a:ext>
              <a:ext uri="{C183D7F6-B498-43B3-948B-1728B52AA6E4}">
                <adec:decorative xmlns:adec="http://schemas.microsoft.com/office/drawing/2017/decorative" val="1"/>
              </a:ext>
            </a:extLst>
          </p:cNvPr>
          <p:cNvSpPr/>
          <p:nvPr/>
        </p:nvSpPr>
        <p:spPr>
          <a:xfrm>
            <a:off x="2402957" y="5969876"/>
            <a:ext cx="315793" cy="575295"/>
          </a:xfrm>
          <a:prstGeom prst="rect">
            <a:avLst/>
          </a:prstGeom>
          <a:blipFill>
            <a:blip r:embed="rId8"/>
            <a:tile tx="0" ty="0" sx="100000" sy="100000" flip="none" algn="tl"/>
          </a:bli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4E27CC7-95DF-581D-015A-CFB124737C10}"/>
              </a:ext>
              <a:ext uri="{C183D7F6-B498-43B3-948B-1728B52AA6E4}">
                <adec:decorative xmlns:adec="http://schemas.microsoft.com/office/drawing/2017/decorative" val="1"/>
              </a:ext>
            </a:extLst>
          </p:cNvPr>
          <p:cNvSpPr/>
          <p:nvPr/>
        </p:nvSpPr>
        <p:spPr>
          <a:xfrm rot="5909010">
            <a:off x="1856263" y="5908975"/>
            <a:ext cx="45719" cy="589429"/>
          </a:xfrm>
          <a:prstGeom prst="rect">
            <a:avLst/>
          </a:prstGeom>
          <a:blipFill>
            <a:blip r:embed="rId8"/>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xmlns:aink="http://schemas.microsoft.com/office/drawing/2016/ink" Requires="p14 aink">
          <p:contentPart p14:bwMode="auto" r:id="rId11">
            <p14:nvContentPartPr>
              <p14:cNvPr id="7" name="Ink 6">
                <a:extLst>
                  <a:ext uri="{FF2B5EF4-FFF2-40B4-BE49-F238E27FC236}">
                    <a16:creationId xmlns:a16="http://schemas.microsoft.com/office/drawing/2014/main" id="{495A0A40-26B1-9594-F767-E234241087D6}"/>
                  </a:ext>
                  <a:ext uri="{C183D7F6-B498-43B3-948B-1728B52AA6E4}">
                    <adec:decorative xmlns:adec="http://schemas.microsoft.com/office/drawing/2017/decorative" val="1"/>
                  </a:ext>
                </a:extLst>
              </p14:cNvPr>
              <p14:cNvContentPartPr/>
              <p14:nvPr/>
            </p14:nvContentPartPr>
            <p14:xfrm>
              <a:off x="563124" y="6772772"/>
              <a:ext cx="542160" cy="141120"/>
            </p14:xfrm>
          </p:contentPart>
        </mc:Choice>
        <mc:Fallback>
          <p:pic>
            <p:nvPicPr>
              <p:cNvPr id="7" name="Ink 6">
                <a:extLst>
                  <a:ext uri="{FF2B5EF4-FFF2-40B4-BE49-F238E27FC236}">
                    <a16:creationId xmlns:a16="http://schemas.microsoft.com/office/drawing/2014/main" id="{495A0A40-26B1-9594-F767-E234241087D6}"/>
                  </a:ext>
                  <a:ext uri="{C183D7F6-B498-43B3-948B-1728B52AA6E4}">
                    <adec:decorative xmlns:adec="http://schemas.microsoft.com/office/drawing/2017/decorative" val="1"/>
                  </a:ext>
                </a:extLst>
              </p:cNvPr>
              <p:cNvPicPr/>
              <p:nvPr/>
            </p:nvPicPr>
            <p:blipFill>
              <a:blip r:embed="rId12"/>
              <a:stretch>
                <a:fillRect/>
              </a:stretch>
            </p:blipFill>
            <p:spPr>
              <a:xfrm>
                <a:off x="500124" y="6394772"/>
                <a:ext cx="667800" cy="8967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3">
            <p14:nvContentPartPr>
              <p14:cNvPr id="9" name="Ink 8">
                <a:extLst>
                  <a:ext uri="{FF2B5EF4-FFF2-40B4-BE49-F238E27FC236}">
                    <a16:creationId xmlns:a16="http://schemas.microsoft.com/office/drawing/2014/main" id="{1158693C-1DE0-14EA-CC59-0B26811F579D}"/>
                  </a:ext>
                  <a:ext uri="{C183D7F6-B498-43B3-948B-1728B52AA6E4}">
                    <adec:decorative xmlns:adec="http://schemas.microsoft.com/office/drawing/2017/decorative" val="1"/>
                  </a:ext>
                </a:extLst>
              </p14:cNvPr>
              <p14:cNvContentPartPr/>
              <p14:nvPr/>
            </p14:nvContentPartPr>
            <p14:xfrm>
              <a:off x="2679564" y="6884012"/>
              <a:ext cx="181800" cy="80280"/>
            </p14:xfrm>
          </p:contentPart>
        </mc:Choice>
        <mc:Fallback>
          <p:pic>
            <p:nvPicPr>
              <p:cNvPr id="9" name="Ink 8">
                <a:extLst>
                  <a:ext uri="{FF2B5EF4-FFF2-40B4-BE49-F238E27FC236}">
                    <a16:creationId xmlns:a16="http://schemas.microsoft.com/office/drawing/2014/main" id="{1158693C-1DE0-14EA-CC59-0B26811F579D}"/>
                  </a:ext>
                  <a:ext uri="{C183D7F6-B498-43B3-948B-1728B52AA6E4}">
                    <adec:decorative xmlns:adec="http://schemas.microsoft.com/office/drawing/2017/decorative" val="1"/>
                  </a:ext>
                </a:extLst>
              </p:cNvPr>
              <p:cNvPicPr/>
              <p:nvPr/>
            </p:nvPicPr>
            <p:blipFill>
              <a:blip r:embed="rId14"/>
              <a:stretch>
                <a:fillRect/>
              </a:stretch>
            </p:blipFill>
            <p:spPr>
              <a:xfrm>
                <a:off x="2616564" y="6506012"/>
                <a:ext cx="307440" cy="8359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5">
            <p14:nvContentPartPr>
              <p14:cNvPr id="14" name="Ink 13">
                <a:extLst>
                  <a:ext uri="{FF2B5EF4-FFF2-40B4-BE49-F238E27FC236}">
                    <a16:creationId xmlns:a16="http://schemas.microsoft.com/office/drawing/2014/main" id="{5A78B3E5-F70C-9A6B-DFE8-9054270E5470}"/>
                  </a:ext>
                  <a:ext uri="{C183D7F6-B498-43B3-948B-1728B52AA6E4}">
                    <adec:decorative xmlns:adec="http://schemas.microsoft.com/office/drawing/2017/decorative" val="1"/>
                  </a:ext>
                </a:extLst>
              </p14:cNvPr>
              <p14:cNvContentPartPr/>
              <p14:nvPr/>
            </p14:nvContentPartPr>
            <p14:xfrm>
              <a:off x="-429507" y="6741503"/>
              <a:ext cx="865440" cy="142560"/>
            </p14:xfrm>
          </p:contentPart>
        </mc:Choice>
        <mc:Fallback>
          <p:pic>
            <p:nvPicPr>
              <p:cNvPr id="14" name="Ink 13">
                <a:extLst>
                  <a:ext uri="{FF2B5EF4-FFF2-40B4-BE49-F238E27FC236}">
                    <a16:creationId xmlns:a16="http://schemas.microsoft.com/office/drawing/2014/main" id="{5A78B3E5-F70C-9A6B-DFE8-9054270E5470}"/>
                  </a:ext>
                  <a:ext uri="{C183D7F6-B498-43B3-948B-1728B52AA6E4}">
                    <adec:decorative xmlns:adec="http://schemas.microsoft.com/office/drawing/2017/decorative" val="1"/>
                  </a:ext>
                </a:extLst>
              </p:cNvPr>
              <p:cNvPicPr/>
              <p:nvPr/>
            </p:nvPicPr>
            <p:blipFill>
              <a:blip r:embed="rId16"/>
              <a:stretch>
                <a:fillRect/>
              </a:stretch>
            </p:blipFill>
            <p:spPr>
              <a:xfrm>
                <a:off x="-492533" y="6363503"/>
                <a:ext cx="991132" cy="8982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7">
            <p14:nvContentPartPr>
              <p14:cNvPr id="16" name="Ink 15">
                <a:extLst>
                  <a:ext uri="{FF2B5EF4-FFF2-40B4-BE49-F238E27FC236}">
                    <a16:creationId xmlns:a16="http://schemas.microsoft.com/office/drawing/2014/main" id="{B0F9960B-F341-214F-DCCD-0124B13B0BAB}"/>
                  </a:ext>
                  <a:ext uri="{C183D7F6-B498-43B3-948B-1728B52AA6E4}">
                    <adec:decorative xmlns:adec="http://schemas.microsoft.com/office/drawing/2017/decorative" val="1"/>
                  </a:ext>
                </a:extLst>
              </p14:cNvPr>
              <p14:cNvContentPartPr/>
              <p14:nvPr/>
            </p14:nvContentPartPr>
            <p14:xfrm>
              <a:off x="2777373" y="6701183"/>
              <a:ext cx="297360" cy="53640"/>
            </p14:xfrm>
          </p:contentPart>
        </mc:Choice>
        <mc:Fallback>
          <p:pic>
            <p:nvPicPr>
              <p:cNvPr id="16" name="Ink 15">
                <a:extLst>
                  <a:ext uri="{FF2B5EF4-FFF2-40B4-BE49-F238E27FC236}">
                    <a16:creationId xmlns:a16="http://schemas.microsoft.com/office/drawing/2014/main" id="{B0F9960B-F341-214F-DCCD-0124B13B0BAB}"/>
                  </a:ext>
                  <a:ext uri="{C183D7F6-B498-43B3-948B-1728B52AA6E4}">
                    <adec:decorative xmlns:adec="http://schemas.microsoft.com/office/drawing/2017/decorative" val="1"/>
                  </a:ext>
                </a:extLst>
              </p:cNvPr>
              <p:cNvPicPr/>
              <p:nvPr/>
            </p:nvPicPr>
            <p:blipFill>
              <a:blip r:embed="rId18"/>
              <a:stretch>
                <a:fillRect/>
              </a:stretch>
            </p:blipFill>
            <p:spPr>
              <a:xfrm>
                <a:off x="2714373" y="6325703"/>
                <a:ext cx="423000" cy="804242"/>
              </a:xfrm>
              <a:prstGeom prst="rect">
                <a:avLst/>
              </a:prstGeom>
            </p:spPr>
          </p:pic>
        </mc:Fallback>
      </mc:AlternateContent>
      <p:grpSp>
        <p:nvGrpSpPr>
          <p:cNvPr id="22" name="Group 21">
            <a:extLst>
              <a:ext uri="{FF2B5EF4-FFF2-40B4-BE49-F238E27FC236}">
                <a16:creationId xmlns:a16="http://schemas.microsoft.com/office/drawing/2014/main" id="{03EDA76D-B5E7-50DA-470A-D4CF3C86C3EB}"/>
              </a:ext>
              <a:ext uri="{C183D7F6-B498-43B3-948B-1728B52AA6E4}">
                <adec:decorative xmlns:adec="http://schemas.microsoft.com/office/drawing/2017/decorative" val="1"/>
              </a:ext>
            </a:extLst>
          </p:cNvPr>
          <p:cNvGrpSpPr/>
          <p:nvPr/>
        </p:nvGrpSpPr>
        <p:grpSpPr>
          <a:xfrm>
            <a:off x="905733" y="6650783"/>
            <a:ext cx="982440" cy="198720"/>
            <a:chOff x="905733" y="6650783"/>
            <a:chExt cx="982440" cy="198720"/>
          </a:xfrm>
        </p:grpSpPr>
        <mc:AlternateContent xmlns:mc="http://schemas.openxmlformats.org/markup-compatibility/2006">
          <mc:Choice xmlns:p14="http://schemas.microsoft.com/office/powerpoint/2010/main" xmlns:aink="http://schemas.microsoft.com/office/drawing/2016/ink" Requires="p14 aink">
            <p:contentPart p14:bwMode="auto" r:id="rId19">
              <p14:nvContentPartPr>
                <p14:cNvPr id="15" name="Ink 14">
                  <a:extLst>
                    <a:ext uri="{FF2B5EF4-FFF2-40B4-BE49-F238E27FC236}">
                      <a16:creationId xmlns:a16="http://schemas.microsoft.com/office/drawing/2014/main" id="{F5CE0DF9-CB05-D076-50CA-A19D26D86279}"/>
                    </a:ext>
                  </a:extLst>
                </p14:cNvPr>
                <p14:cNvContentPartPr/>
                <p14:nvPr/>
              </p14:nvContentPartPr>
              <p14:xfrm>
                <a:off x="905733" y="6650783"/>
                <a:ext cx="59040" cy="360"/>
              </p14:xfrm>
            </p:contentPart>
          </mc:Choice>
          <mc:Fallback>
            <p:pic>
              <p:nvPicPr>
                <p:cNvPr id="15" name="Ink 14">
                  <a:extLst>
                    <a:ext uri="{FF2B5EF4-FFF2-40B4-BE49-F238E27FC236}">
                      <a16:creationId xmlns:a16="http://schemas.microsoft.com/office/drawing/2014/main" id="{F5CE0DF9-CB05-D076-50CA-A19D26D86279}"/>
                    </a:ext>
                  </a:extLst>
                </p:cNvPr>
                <p:cNvPicPr/>
                <p:nvPr/>
              </p:nvPicPr>
              <p:blipFill>
                <a:blip r:embed="rId20"/>
                <a:stretch>
                  <a:fillRect/>
                </a:stretch>
              </p:blipFill>
              <p:spPr>
                <a:xfrm>
                  <a:off x="842733" y="6272783"/>
                  <a:ext cx="18468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1">
              <p14:nvContentPartPr>
                <p14:cNvPr id="19" name="Ink 18">
                  <a:extLst>
                    <a:ext uri="{FF2B5EF4-FFF2-40B4-BE49-F238E27FC236}">
                      <a16:creationId xmlns:a16="http://schemas.microsoft.com/office/drawing/2014/main" id="{501D11CF-62D7-03D7-6D55-5E3358C716F8}"/>
                    </a:ext>
                  </a:extLst>
                </p14:cNvPr>
                <p14:cNvContentPartPr/>
                <p14:nvPr/>
              </p14:nvContentPartPr>
              <p14:xfrm>
                <a:off x="1811493" y="6822863"/>
                <a:ext cx="76680" cy="26640"/>
              </p14:xfrm>
            </p:contentPart>
          </mc:Choice>
          <mc:Fallback>
            <p:pic>
              <p:nvPicPr>
                <p:cNvPr id="19" name="Ink 18">
                  <a:extLst>
                    <a:ext uri="{FF2B5EF4-FFF2-40B4-BE49-F238E27FC236}">
                      <a16:creationId xmlns:a16="http://schemas.microsoft.com/office/drawing/2014/main" id="{501D11CF-62D7-03D7-6D55-5E3358C716F8}"/>
                    </a:ext>
                  </a:extLst>
                </p:cNvPr>
                <p:cNvPicPr/>
                <p:nvPr/>
              </p:nvPicPr>
              <p:blipFill>
                <a:blip r:embed="rId22"/>
                <a:stretch>
                  <a:fillRect/>
                </a:stretch>
              </p:blipFill>
              <p:spPr>
                <a:xfrm>
                  <a:off x="1748787" y="6444863"/>
                  <a:ext cx="201733" cy="78228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21" name="Ink 20">
                  <a:extLst>
                    <a:ext uri="{FF2B5EF4-FFF2-40B4-BE49-F238E27FC236}">
                      <a16:creationId xmlns:a16="http://schemas.microsoft.com/office/drawing/2014/main" id="{D6E67DD0-3AE3-081D-708E-07A810FD2E24}"/>
                    </a:ext>
                  </a:extLst>
                </p14:cNvPr>
                <p14:cNvContentPartPr/>
                <p14:nvPr/>
              </p14:nvContentPartPr>
              <p14:xfrm>
                <a:off x="1296589" y="6733309"/>
                <a:ext cx="367200" cy="58320"/>
              </p14:xfrm>
            </p:contentPart>
          </mc:Choice>
          <mc:Fallback>
            <p:pic>
              <p:nvPicPr>
                <p:cNvPr id="21" name="Ink 20">
                  <a:extLst>
                    <a:ext uri="{FF2B5EF4-FFF2-40B4-BE49-F238E27FC236}">
                      <a16:creationId xmlns:a16="http://schemas.microsoft.com/office/drawing/2014/main" id="{D6E67DD0-3AE3-081D-708E-07A810FD2E24}"/>
                    </a:ext>
                  </a:extLst>
                </p:cNvPr>
                <p:cNvPicPr/>
                <p:nvPr/>
              </p:nvPicPr>
              <p:blipFill>
                <a:blip r:embed="rId24"/>
                <a:stretch>
                  <a:fillRect/>
                </a:stretch>
              </p:blipFill>
              <p:spPr>
                <a:xfrm>
                  <a:off x="1233589" y="6352961"/>
                  <a:ext cx="492840" cy="818653"/>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25">
            <p14:nvContentPartPr>
              <p14:cNvPr id="20" name="Ink 19">
                <a:extLst>
                  <a:ext uri="{FF2B5EF4-FFF2-40B4-BE49-F238E27FC236}">
                    <a16:creationId xmlns:a16="http://schemas.microsoft.com/office/drawing/2014/main" id="{E6B17BBC-D830-8F55-5731-CAF98898F5AD}"/>
                  </a:ext>
                  <a:ext uri="{C183D7F6-B498-43B3-948B-1728B52AA6E4}">
                    <adec:decorative xmlns:adec="http://schemas.microsoft.com/office/drawing/2017/decorative" val="1"/>
                  </a:ext>
                </a:extLst>
              </p14:cNvPr>
              <p14:cNvContentPartPr/>
              <p14:nvPr/>
            </p14:nvContentPartPr>
            <p14:xfrm>
              <a:off x="3609333" y="6796223"/>
              <a:ext cx="134640" cy="44640"/>
            </p14:xfrm>
          </p:contentPart>
        </mc:Choice>
        <mc:Fallback>
          <p:pic>
            <p:nvPicPr>
              <p:cNvPr id="20" name="Ink 19">
                <a:extLst>
                  <a:ext uri="{FF2B5EF4-FFF2-40B4-BE49-F238E27FC236}">
                    <a16:creationId xmlns:a16="http://schemas.microsoft.com/office/drawing/2014/main" id="{E6B17BBC-D830-8F55-5731-CAF98898F5AD}"/>
                  </a:ext>
                  <a:ext uri="{C183D7F6-B498-43B3-948B-1728B52AA6E4}">
                    <adec:decorative xmlns:adec="http://schemas.microsoft.com/office/drawing/2017/decorative" val="1"/>
                  </a:ext>
                </a:extLst>
              </p:cNvPr>
              <p:cNvPicPr/>
              <p:nvPr/>
            </p:nvPicPr>
            <p:blipFill>
              <a:blip r:embed="rId26"/>
              <a:stretch>
                <a:fillRect/>
              </a:stretch>
            </p:blipFill>
            <p:spPr>
              <a:xfrm>
                <a:off x="3546333" y="6418223"/>
                <a:ext cx="260280" cy="800280"/>
              </a:xfrm>
              <a:prstGeom prst="rect">
                <a:avLst/>
              </a:prstGeom>
            </p:spPr>
          </p:pic>
        </mc:Fallback>
      </mc:AlternateContent>
      <p:sp>
        <p:nvSpPr>
          <p:cNvPr id="13" name="Slide Number Placeholder 12">
            <a:extLst>
              <a:ext uri="{FF2B5EF4-FFF2-40B4-BE49-F238E27FC236}">
                <a16:creationId xmlns:a16="http://schemas.microsoft.com/office/drawing/2014/main" id="{5332080C-3BFF-E25F-2CFE-6EADE74E853D}"/>
              </a:ext>
            </a:extLst>
          </p:cNvPr>
          <p:cNvSpPr>
            <a:spLocks noGrp="1"/>
          </p:cNvSpPr>
          <p:nvPr>
            <p:ph type="sldNum" sz="quarter" idx="12"/>
          </p:nvPr>
        </p:nvSpPr>
        <p:spPr/>
        <p:txBody>
          <a:bodyPr/>
          <a:lstStyle/>
          <a:p>
            <a:fld id="{CA4BBAD3-4FA5-4ADF-BE4E-E1C1D25A64C9}" type="slidenum">
              <a:rPr lang="en-US" smtClean="0"/>
              <a:t>5</a:t>
            </a:fld>
            <a:endParaRPr lang="en-US"/>
          </a:p>
        </p:txBody>
      </p:sp>
    </p:spTree>
    <p:extLst>
      <p:ext uri="{BB962C8B-B14F-4D97-AF65-F5344CB8AC3E}">
        <p14:creationId xmlns:p14="http://schemas.microsoft.com/office/powerpoint/2010/main" val="784997592"/>
      </p:ext>
    </p:extLst>
  </p:cSld>
  <p:clrMapOvr>
    <a:masterClrMapping/>
  </p:clrMapOvr>
  <mc:AlternateContent xmlns:mc="http://schemas.openxmlformats.org/markup-compatibility/2006">
    <mc:Choice xmlns:p14="http://schemas.microsoft.com/office/powerpoint/2010/main" Requires="p14">
      <p:transition spd="slow" p14:dur="2000" advTm="14788"/>
    </mc:Choice>
    <mc:Fallback>
      <p:transition spd="slow" advTm="1478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D71D282-A6E0-0C66-3A1E-644AE008F9E5}"/>
              </a:ext>
            </a:extLst>
          </p:cNvPr>
          <p:cNvSpPr txBox="1">
            <a:spLocks noGrp="1"/>
          </p:cNvSpPr>
          <p:nvPr>
            <p:ph type="title" idx="4294967295"/>
          </p:nvPr>
        </p:nvSpPr>
        <p:spPr>
          <a:xfrm>
            <a:off x="1076425" y="150839"/>
            <a:ext cx="10039149"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chemeClr val="bg1"/>
                </a:solidFill>
                <a:latin typeface="Garamond" panose="02020404030301010803" pitchFamily="18" charset="0"/>
                <a:ea typeface="+mn-ea"/>
                <a:cs typeface="+mn-cs"/>
              </a:rPr>
              <a:t>ETA-9143 Page 1: Work Site Description</a:t>
            </a:r>
            <a:endPar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mn-cs"/>
            </a:endParaRPr>
          </a:p>
        </p:txBody>
      </p:sp>
      <p:pic>
        <p:nvPicPr>
          <p:cNvPr id="9" name="Picture 8" descr="Form fields from the fillable PDF followed by exmple answers. one applicant grantee organization name answer workforce of the future Waterbury two. applicant grantee organization address answer the workforce of the future Waterbury 1234 Main St. Waterbury CT 55555 3. work site property identification address and or geographic parcel identification number answer 1255 pine St. Waterbury CT 55555 four number of housing units that YouthBuild participants will construct or renovate on this work site property answer 1 five type of housing to be produced check all that apply options are residential homeownership and transitional check mark is on home ownership">
            <a:extLst>
              <a:ext uri="{FF2B5EF4-FFF2-40B4-BE49-F238E27FC236}">
                <a16:creationId xmlns:a16="http://schemas.microsoft.com/office/drawing/2014/main" id="{38060C00-1789-D022-9391-479133E8D717}"/>
              </a:ext>
            </a:extLst>
          </p:cNvPr>
          <p:cNvPicPr>
            <a:picLocks noChangeAspect="1"/>
          </p:cNvPicPr>
          <p:nvPr/>
        </p:nvPicPr>
        <p:blipFill>
          <a:blip r:embed="rId3"/>
          <a:stretch>
            <a:fillRect/>
          </a:stretch>
        </p:blipFill>
        <p:spPr>
          <a:xfrm>
            <a:off x="1144874" y="1914270"/>
            <a:ext cx="9902250" cy="3635443"/>
          </a:xfrm>
          <a:prstGeom prst="rect">
            <a:avLst/>
          </a:prstGeom>
          <a:ln>
            <a:solidFill>
              <a:schemeClr val="tx1"/>
            </a:solidFill>
          </a:ln>
        </p:spPr>
      </p:pic>
      <p:pic>
        <p:nvPicPr>
          <p:cNvPr id="11" name="Picture 10">
            <a:extLst>
              <a:ext uri="{FF2B5EF4-FFF2-40B4-BE49-F238E27FC236}">
                <a16:creationId xmlns:a16="http://schemas.microsoft.com/office/drawing/2014/main" id="{41B3E192-C2FD-0F87-F72C-AB4C98BC18B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543703"/>
            <a:ext cx="12192000" cy="326914"/>
          </a:xfrm>
          <a:prstGeom prst="rect">
            <a:avLst/>
          </a:prstGeom>
        </p:spPr>
      </p:pic>
      <p:pic>
        <p:nvPicPr>
          <p:cNvPr id="15" name="Graphic 14">
            <a:extLst>
              <a:ext uri="{FF2B5EF4-FFF2-40B4-BE49-F238E27FC236}">
                <a16:creationId xmlns:a16="http://schemas.microsoft.com/office/drawing/2014/main" id="{715B6FF0-CF77-339D-CBBA-91F3B46C8AF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707" y="6326160"/>
            <a:ext cx="866775" cy="381000"/>
          </a:xfrm>
          <a:prstGeom prst="rect">
            <a:avLst/>
          </a:prstGeom>
        </p:spPr>
      </p:pic>
      <p:sp>
        <p:nvSpPr>
          <p:cNvPr id="2" name="TextBox 1">
            <a:extLst>
              <a:ext uri="{FF2B5EF4-FFF2-40B4-BE49-F238E27FC236}">
                <a16:creationId xmlns:a16="http://schemas.microsoft.com/office/drawing/2014/main" id="{AC0AEBE8-7041-6651-AC90-C7BC16591023}"/>
              </a:ext>
              <a:ext uri="{C183D7F6-B498-43B3-948B-1728B52AA6E4}">
                <adec:decorative xmlns:adec="http://schemas.microsoft.com/office/drawing/2017/decorative" val="1"/>
              </a:ext>
            </a:extLst>
          </p:cNvPr>
          <p:cNvSpPr txBox="1"/>
          <p:nvPr/>
        </p:nvSpPr>
        <p:spPr>
          <a:xfrm>
            <a:off x="6153406" y="2716101"/>
            <a:ext cx="37817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Workforce of the Future--Waterbury</a:t>
            </a:r>
            <a:endParaRPr lang="en-US">
              <a:latin typeface="Garamond" panose="02020404030301010803" pitchFamily="18" charset="0"/>
            </a:endParaRPr>
          </a:p>
        </p:txBody>
      </p:sp>
      <p:sp>
        <p:nvSpPr>
          <p:cNvPr id="4" name="TextBox 3">
            <a:extLst>
              <a:ext uri="{FF2B5EF4-FFF2-40B4-BE49-F238E27FC236}">
                <a16:creationId xmlns:a16="http://schemas.microsoft.com/office/drawing/2014/main" id="{0DEB9A5A-60CD-FF68-1D3B-FDC42C5B9A52}"/>
              </a:ext>
              <a:ext uri="{C183D7F6-B498-43B3-948B-1728B52AA6E4}">
                <adec:decorative xmlns:adec="http://schemas.microsoft.com/office/drawing/2017/decorative" val="1"/>
              </a:ext>
            </a:extLst>
          </p:cNvPr>
          <p:cNvSpPr txBox="1"/>
          <p:nvPr/>
        </p:nvSpPr>
        <p:spPr>
          <a:xfrm>
            <a:off x="6153406" y="4054536"/>
            <a:ext cx="379246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1255 Pine St, Waterbury, CT 55555</a:t>
            </a:r>
            <a:endParaRPr lang="en-US">
              <a:latin typeface="Garamond" panose="02020404030301010803" pitchFamily="18" charset="0"/>
            </a:endParaRPr>
          </a:p>
        </p:txBody>
      </p:sp>
      <p:sp>
        <p:nvSpPr>
          <p:cNvPr id="5" name="TextBox 4">
            <a:extLst>
              <a:ext uri="{FF2B5EF4-FFF2-40B4-BE49-F238E27FC236}">
                <a16:creationId xmlns:a16="http://schemas.microsoft.com/office/drawing/2014/main" id="{0927B26A-E6F4-7770-A66D-15E0E503EAFE}"/>
              </a:ext>
              <a:ext uri="{C183D7F6-B498-43B3-948B-1728B52AA6E4}">
                <adec:decorative xmlns:adec="http://schemas.microsoft.com/office/drawing/2017/decorative" val="1"/>
              </a:ext>
            </a:extLst>
          </p:cNvPr>
          <p:cNvSpPr txBox="1"/>
          <p:nvPr/>
        </p:nvSpPr>
        <p:spPr>
          <a:xfrm>
            <a:off x="6153406" y="3246819"/>
            <a:ext cx="4533076" cy="646331"/>
          </a:xfrm>
          <a:prstGeom prst="rect">
            <a:avLst/>
          </a:prstGeom>
          <a:noFill/>
        </p:spPr>
        <p:txBody>
          <a:bodyPr wrap="square" lIns="91440" tIns="45720" rIns="91440" bIns="45720" rtlCol="0" anchor="t">
            <a:spAutoFit/>
          </a:bodyPr>
          <a:lstStyle/>
          <a:p>
            <a:r>
              <a:rPr lang="en-US">
                <a:latin typeface="Garamond" panose="02020404030301010803" pitchFamily="18" charset="0"/>
                <a:cs typeface="Dreaming Outloud Script Pro"/>
              </a:rPr>
              <a:t>The Workforce of the Future—Waterbury, 1234 Main St., Waterbury, CT, 55555</a:t>
            </a:r>
          </a:p>
        </p:txBody>
      </p:sp>
      <p:sp>
        <p:nvSpPr>
          <p:cNvPr id="6" name="TextBox 5">
            <a:extLst>
              <a:ext uri="{FF2B5EF4-FFF2-40B4-BE49-F238E27FC236}">
                <a16:creationId xmlns:a16="http://schemas.microsoft.com/office/drawing/2014/main" id="{FA94D5FF-5B5E-890B-E5A0-D29D3B282068}"/>
              </a:ext>
              <a:ext uri="{C183D7F6-B498-43B3-948B-1728B52AA6E4}">
                <adec:decorative xmlns:adec="http://schemas.microsoft.com/office/drawing/2017/decorative" val="1"/>
              </a:ext>
            </a:extLst>
          </p:cNvPr>
          <p:cNvSpPr txBox="1"/>
          <p:nvPr/>
        </p:nvSpPr>
        <p:spPr>
          <a:xfrm>
            <a:off x="6205134" y="4585254"/>
            <a:ext cx="30888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Garamond" panose="02020404030301010803" pitchFamily="18" charset="0"/>
                <a:cs typeface="Calibri"/>
              </a:rPr>
              <a:t>1</a:t>
            </a:r>
            <a:endParaRPr lang="en-US" sz="2400">
              <a:latin typeface="Garamond" panose="02020404030301010803" pitchFamily="18" charset="0"/>
            </a:endParaRPr>
          </a:p>
        </p:txBody>
      </p:sp>
      <p:pic>
        <p:nvPicPr>
          <p:cNvPr id="10" name="Graphic 9">
            <a:extLst>
              <a:ext uri="{FF2B5EF4-FFF2-40B4-BE49-F238E27FC236}">
                <a16:creationId xmlns:a16="http://schemas.microsoft.com/office/drawing/2014/main" id="{E817A339-BE6A-A84A-CC73-52AD48181F14}"/>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954417" y="5105068"/>
            <a:ext cx="308884" cy="365592"/>
          </a:xfrm>
          <a:prstGeom prst="rect">
            <a:avLst/>
          </a:prstGeom>
        </p:spPr>
      </p:pic>
      <p:sp>
        <p:nvSpPr>
          <p:cNvPr id="12" name="TextBox 11">
            <a:extLst>
              <a:ext uri="{FF2B5EF4-FFF2-40B4-BE49-F238E27FC236}">
                <a16:creationId xmlns:a16="http://schemas.microsoft.com/office/drawing/2014/main" id="{F8E4621D-0A22-1CC0-7C1C-2FD1B9246D6A}"/>
              </a:ext>
            </a:extLst>
          </p:cNvPr>
          <p:cNvSpPr txBox="1"/>
          <p:nvPr/>
        </p:nvSpPr>
        <p:spPr>
          <a:xfrm>
            <a:off x="9606224" y="6018383"/>
            <a:ext cx="2434314" cy="369332"/>
          </a:xfrm>
          <a:prstGeom prst="rect">
            <a:avLst/>
          </a:prstGeom>
          <a:noFill/>
        </p:spPr>
        <p:txBody>
          <a:bodyPr wrap="square">
            <a:spAutoFit/>
          </a:bodyPr>
          <a:lstStyle/>
          <a:p>
            <a:r>
              <a:rPr lang="en-US">
                <a:solidFill>
                  <a:srgbClr val="3333FF"/>
                </a:solidFill>
                <a:hlinkClick r:id="rId9">
                  <a:extLst>
                    <a:ext uri="{A12FA001-AC4F-418D-AE19-62706E023703}">
                      <ahyp:hlinkClr xmlns:ahyp="http://schemas.microsoft.com/office/drawing/2018/hyperlinkcolor" val="tx"/>
                    </a:ext>
                  </a:extLst>
                </a:hlinkClick>
              </a:rPr>
              <a:t>Link to 20 CFR 688.730</a:t>
            </a:r>
            <a:endParaRPr lang="en-US">
              <a:solidFill>
                <a:srgbClr val="3333FF"/>
              </a:solidFill>
            </a:endParaRPr>
          </a:p>
        </p:txBody>
      </p:sp>
      <p:sp>
        <p:nvSpPr>
          <p:cNvPr id="3" name="Slide Number Placeholder 2">
            <a:extLst>
              <a:ext uri="{FF2B5EF4-FFF2-40B4-BE49-F238E27FC236}">
                <a16:creationId xmlns:a16="http://schemas.microsoft.com/office/drawing/2014/main" id="{B2056985-E1E3-42D1-E83A-6F01433B44AC}"/>
              </a:ext>
            </a:extLst>
          </p:cNvPr>
          <p:cNvSpPr>
            <a:spLocks noGrp="1"/>
          </p:cNvSpPr>
          <p:nvPr>
            <p:ph type="sldNum" sz="quarter" idx="12"/>
          </p:nvPr>
        </p:nvSpPr>
        <p:spPr/>
        <p:txBody>
          <a:bodyPr/>
          <a:lstStyle/>
          <a:p>
            <a:fld id="{CA4BBAD3-4FA5-4ADF-BE4E-E1C1D25A64C9}" type="slidenum">
              <a:rPr lang="en-US" smtClean="0">
                <a:solidFill>
                  <a:schemeClr val="accent3"/>
                </a:solidFill>
              </a:rPr>
              <a:t>6</a:t>
            </a:fld>
            <a:endParaRPr lang="en-US">
              <a:solidFill>
                <a:schemeClr val="accent3"/>
              </a:solidFill>
            </a:endParaRPr>
          </a:p>
        </p:txBody>
      </p:sp>
    </p:spTree>
    <p:extLst>
      <p:ext uri="{BB962C8B-B14F-4D97-AF65-F5344CB8AC3E}">
        <p14:creationId xmlns:p14="http://schemas.microsoft.com/office/powerpoint/2010/main" val="1084215772"/>
      </p:ext>
    </p:extLst>
  </p:cSld>
  <p:clrMapOvr>
    <a:masterClrMapping/>
  </p:clrMapOvr>
  <mc:AlternateContent xmlns:mc="http://schemas.openxmlformats.org/markup-compatibility/2006">
    <mc:Choice xmlns:p14="http://schemas.microsoft.com/office/powerpoint/2010/main" Requires="p14">
      <p:transition spd="slow" p14:dur="2000" advTm="134946"/>
    </mc:Choice>
    <mc:Fallback>
      <p:transition spd="slow" advTm="134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38948-FB34-FA12-A4F9-6885D46377F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002C9AF-2FAE-3864-954D-A5F13EB4628F}"/>
              </a:ext>
            </a:extLst>
          </p:cNvPr>
          <p:cNvSpPr txBox="1">
            <a:spLocks noGrp="1"/>
          </p:cNvSpPr>
          <p:nvPr>
            <p:ph type="title" idx="4294967295"/>
          </p:nvPr>
        </p:nvSpPr>
        <p:spPr>
          <a:xfrm>
            <a:off x="662086" y="172666"/>
            <a:ext cx="1156752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chemeClr val="bg1"/>
                </a:solidFill>
                <a:latin typeface="Garamond" panose="02020404030301010803" pitchFamily="18" charset="0"/>
                <a:ea typeface="+mn-ea"/>
                <a:cs typeface="+mn-cs"/>
              </a:rPr>
              <a:t>ETA-9143 Page 1: Work Site Description (cont.)</a:t>
            </a:r>
            <a:endPar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mn-cs"/>
            </a:endParaRPr>
          </a:p>
        </p:txBody>
      </p:sp>
      <p:pic>
        <p:nvPicPr>
          <p:cNvPr id="5" name="Picture 4" descr="Form fields from the fillable PDF followed by example answers six does the owner agree to the five year restrictive covenant that ensures all housing produced be provided for homeless low income or very low income persons*? *20 CFR 688.730 which requires that the owner agreed to the five year restrictive covenant at the time of the issuance of the occupancy permit if the property is being renovated and will not require an occupancy permit the grantee must confirm the home owner/resident is or will be a low income individual or family. answer options are no, explanation attached and yes which is checked off. Seven. The on-site training consists of (check all that apply) options are new construction and renovation new construction is checked. eight name of the current owner of the work site property answer nonprofit for housing fairness. nine name of entity that will own or manage the property after the construction or renovation work is completed answer nonprofit for housing fairness. ten are any YouthBuild grant funds or match being used for construction materials? the options are yes attachment C includes details or no, yes is checked, eleven are any of the units currently occupied? the options are yes attachment D includes details or no, no is checked.">
            <a:extLst>
              <a:ext uri="{FF2B5EF4-FFF2-40B4-BE49-F238E27FC236}">
                <a16:creationId xmlns:a16="http://schemas.microsoft.com/office/drawing/2014/main" id="{71EBE210-0427-35B2-38A9-4D5725F3FD94}"/>
              </a:ext>
            </a:extLst>
          </p:cNvPr>
          <p:cNvPicPr>
            <a:picLocks noChangeAspect="1"/>
          </p:cNvPicPr>
          <p:nvPr/>
        </p:nvPicPr>
        <p:blipFill>
          <a:blip r:embed="rId3"/>
          <a:stretch>
            <a:fillRect/>
          </a:stretch>
        </p:blipFill>
        <p:spPr>
          <a:xfrm>
            <a:off x="1433976" y="1415963"/>
            <a:ext cx="9324045" cy="4416652"/>
          </a:xfrm>
          <a:prstGeom prst="rect">
            <a:avLst/>
          </a:prstGeom>
          <a:ln>
            <a:solidFill>
              <a:schemeClr val="tx1"/>
            </a:solidFill>
          </a:ln>
        </p:spPr>
      </p:pic>
      <p:pic>
        <p:nvPicPr>
          <p:cNvPr id="11" name="Picture 10">
            <a:extLst>
              <a:ext uri="{FF2B5EF4-FFF2-40B4-BE49-F238E27FC236}">
                <a16:creationId xmlns:a16="http://schemas.microsoft.com/office/drawing/2014/main" id="{F747EDBC-7AAD-4660-7715-DB47B376F2C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543703"/>
            <a:ext cx="12192000" cy="326914"/>
          </a:xfrm>
          <a:prstGeom prst="rect">
            <a:avLst/>
          </a:prstGeom>
        </p:spPr>
      </p:pic>
      <p:pic>
        <p:nvPicPr>
          <p:cNvPr id="15" name="Graphic 14">
            <a:extLst>
              <a:ext uri="{FF2B5EF4-FFF2-40B4-BE49-F238E27FC236}">
                <a16:creationId xmlns:a16="http://schemas.microsoft.com/office/drawing/2014/main" id="{E150EA43-6428-23E6-C092-D593B26B4DB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707" y="6326160"/>
            <a:ext cx="866775" cy="381000"/>
          </a:xfrm>
          <a:prstGeom prst="rect">
            <a:avLst/>
          </a:prstGeom>
        </p:spPr>
      </p:pic>
      <p:sp>
        <p:nvSpPr>
          <p:cNvPr id="3" name="TextBox 2">
            <a:extLst>
              <a:ext uri="{FF2B5EF4-FFF2-40B4-BE49-F238E27FC236}">
                <a16:creationId xmlns:a16="http://schemas.microsoft.com/office/drawing/2014/main" id="{1E135224-3342-B2A8-6327-504EB92F230E}"/>
              </a:ext>
              <a:ext uri="{C183D7F6-B498-43B3-948B-1728B52AA6E4}">
                <adec:decorative xmlns:adec="http://schemas.microsoft.com/office/drawing/2017/decorative" val="1"/>
              </a:ext>
            </a:extLst>
          </p:cNvPr>
          <p:cNvSpPr txBox="1"/>
          <p:nvPr/>
        </p:nvSpPr>
        <p:spPr>
          <a:xfrm>
            <a:off x="6109526" y="2806510"/>
            <a:ext cx="39520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Nonprofit for Family Housing</a:t>
            </a:r>
            <a:endParaRPr lang="en-US">
              <a:latin typeface="Garamond" panose="02020404030301010803" pitchFamily="18" charset="0"/>
            </a:endParaRPr>
          </a:p>
        </p:txBody>
      </p:sp>
      <p:sp>
        <p:nvSpPr>
          <p:cNvPr id="8" name="TextBox 7">
            <a:extLst>
              <a:ext uri="{FF2B5EF4-FFF2-40B4-BE49-F238E27FC236}">
                <a16:creationId xmlns:a16="http://schemas.microsoft.com/office/drawing/2014/main" id="{F3000432-5B7F-B99F-3FDF-C8D57CC51215}"/>
              </a:ext>
              <a:ext uri="{C183D7F6-B498-43B3-948B-1728B52AA6E4}">
                <adec:decorative xmlns:adec="http://schemas.microsoft.com/office/drawing/2017/decorative" val="1"/>
              </a:ext>
            </a:extLst>
          </p:cNvPr>
          <p:cNvSpPr txBox="1"/>
          <p:nvPr/>
        </p:nvSpPr>
        <p:spPr>
          <a:xfrm>
            <a:off x="6109526" y="3492189"/>
            <a:ext cx="39520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Nonprofit for Family Housing</a:t>
            </a:r>
            <a:endParaRPr lang="en-US">
              <a:latin typeface="Garamond" panose="02020404030301010803" pitchFamily="18" charset="0"/>
            </a:endParaRPr>
          </a:p>
        </p:txBody>
      </p:sp>
      <p:pic>
        <p:nvPicPr>
          <p:cNvPr id="13" name="Graphic 12">
            <a:extLst>
              <a:ext uri="{FF2B5EF4-FFF2-40B4-BE49-F238E27FC236}">
                <a16:creationId xmlns:a16="http://schemas.microsoft.com/office/drawing/2014/main" id="{C59725EE-728B-88BA-3229-A0EE6878B5A4}"/>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88803" y="1603796"/>
            <a:ext cx="322792" cy="333663"/>
          </a:xfrm>
          <a:prstGeom prst="rect">
            <a:avLst/>
          </a:prstGeom>
        </p:spPr>
      </p:pic>
      <p:pic>
        <p:nvPicPr>
          <p:cNvPr id="14" name="Graphic 13">
            <a:extLst>
              <a:ext uri="{FF2B5EF4-FFF2-40B4-BE49-F238E27FC236}">
                <a16:creationId xmlns:a16="http://schemas.microsoft.com/office/drawing/2014/main" id="{FC5E9BD6-F8FA-213B-CE9D-6F44420BD659}"/>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23054" y="2181109"/>
            <a:ext cx="322792" cy="333663"/>
          </a:xfrm>
          <a:prstGeom prst="rect">
            <a:avLst/>
          </a:prstGeom>
        </p:spPr>
      </p:pic>
      <p:pic>
        <p:nvPicPr>
          <p:cNvPr id="16" name="Graphic 15">
            <a:extLst>
              <a:ext uri="{FF2B5EF4-FFF2-40B4-BE49-F238E27FC236}">
                <a16:creationId xmlns:a16="http://schemas.microsoft.com/office/drawing/2014/main" id="{88822E54-CC63-C35F-96FA-88345E05330A}"/>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13094" y="4399557"/>
            <a:ext cx="322792" cy="333663"/>
          </a:xfrm>
          <a:prstGeom prst="rect">
            <a:avLst/>
          </a:prstGeom>
        </p:spPr>
      </p:pic>
      <p:pic>
        <p:nvPicPr>
          <p:cNvPr id="18" name="Graphic 17">
            <a:extLst>
              <a:ext uri="{FF2B5EF4-FFF2-40B4-BE49-F238E27FC236}">
                <a16:creationId xmlns:a16="http://schemas.microsoft.com/office/drawing/2014/main" id="{00079085-BF4E-57BF-DB7E-993AC8EE5BF5}"/>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01264" y="3956557"/>
            <a:ext cx="322792" cy="333663"/>
          </a:xfrm>
          <a:prstGeom prst="rect">
            <a:avLst/>
          </a:prstGeom>
        </p:spPr>
      </p:pic>
      <p:sp>
        <p:nvSpPr>
          <p:cNvPr id="12" name="TextBox 11">
            <a:extLst>
              <a:ext uri="{FF2B5EF4-FFF2-40B4-BE49-F238E27FC236}">
                <a16:creationId xmlns:a16="http://schemas.microsoft.com/office/drawing/2014/main" id="{2F22E49F-7A6C-E017-850C-6EE9F5818769}"/>
              </a:ext>
            </a:extLst>
          </p:cNvPr>
          <p:cNvSpPr txBox="1"/>
          <p:nvPr/>
        </p:nvSpPr>
        <p:spPr>
          <a:xfrm>
            <a:off x="9535886" y="6018383"/>
            <a:ext cx="2504652" cy="369332"/>
          </a:xfrm>
          <a:prstGeom prst="rect">
            <a:avLst/>
          </a:prstGeom>
          <a:noFill/>
        </p:spPr>
        <p:txBody>
          <a:bodyPr wrap="square">
            <a:spAutoFit/>
          </a:bodyPr>
          <a:lstStyle/>
          <a:p>
            <a:r>
              <a:rPr lang="en-US">
                <a:solidFill>
                  <a:srgbClr val="3333FF"/>
                </a:solidFill>
                <a:hlinkClick r:id="rId9">
                  <a:extLst>
                    <a:ext uri="{A12FA001-AC4F-418D-AE19-62706E023703}">
                      <ahyp:hlinkClr xmlns:ahyp="http://schemas.microsoft.com/office/drawing/2018/hyperlinkcolor" val="tx"/>
                    </a:ext>
                  </a:extLst>
                </a:hlinkClick>
              </a:rPr>
              <a:t>Link to 20 CFR 688.730</a:t>
            </a:r>
            <a:endParaRPr lang="en-US">
              <a:solidFill>
                <a:srgbClr val="3333FF"/>
              </a:solidFill>
            </a:endParaRPr>
          </a:p>
        </p:txBody>
      </p:sp>
      <p:sp>
        <p:nvSpPr>
          <p:cNvPr id="2" name="Slide Number Placeholder 1">
            <a:extLst>
              <a:ext uri="{FF2B5EF4-FFF2-40B4-BE49-F238E27FC236}">
                <a16:creationId xmlns:a16="http://schemas.microsoft.com/office/drawing/2014/main" id="{5A837FDD-C184-CD95-F52C-3B636FB911B4}"/>
              </a:ext>
            </a:extLst>
          </p:cNvPr>
          <p:cNvSpPr>
            <a:spLocks noGrp="1"/>
          </p:cNvSpPr>
          <p:nvPr>
            <p:ph type="sldNum" sz="quarter" idx="12"/>
          </p:nvPr>
        </p:nvSpPr>
        <p:spPr/>
        <p:txBody>
          <a:bodyPr/>
          <a:lstStyle/>
          <a:p>
            <a:fld id="{CA4BBAD3-4FA5-4ADF-BE4E-E1C1D25A64C9}" type="slidenum">
              <a:rPr lang="en-US" smtClean="0"/>
              <a:t>7</a:t>
            </a:fld>
            <a:endParaRPr lang="en-US"/>
          </a:p>
        </p:txBody>
      </p:sp>
    </p:spTree>
    <p:extLst>
      <p:ext uri="{BB962C8B-B14F-4D97-AF65-F5344CB8AC3E}">
        <p14:creationId xmlns:p14="http://schemas.microsoft.com/office/powerpoint/2010/main" val="1456724134"/>
      </p:ext>
    </p:extLst>
  </p:cSld>
  <p:clrMapOvr>
    <a:masterClrMapping/>
  </p:clrMapOvr>
  <mc:AlternateContent xmlns:mc="http://schemas.openxmlformats.org/markup-compatibility/2006">
    <mc:Choice xmlns:p14="http://schemas.microsoft.com/office/powerpoint/2010/main" Requires="p14">
      <p:transition spd="slow" p14:dur="2000" advTm="94681"/>
    </mc:Choice>
    <mc:Fallback>
      <p:transition spd="slow" advTm="946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23E9582-64DB-487E-B33F-89DAB84C19D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573673"/>
            <a:ext cx="12192000" cy="310551"/>
          </a:xfrm>
          <a:prstGeom prst="rect">
            <a:avLst/>
          </a:prstGeom>
        </p:spPr>
      </p:pic>
      <p:sp>
        <p:nvSpPr>
          <p:cNvPr id="12" name="Oval 11">
            <a:extLst>
              <a:ext uri="{FF2B5EF4-FFF2-40B4-BE49-F238E27FC236}">
                <a16:creationId xmlns:a16="http://schemas.microsoft.com/office/drawing/2014/main" id="{D76A0E7A-F3A4-971F-CD21-9C5E3BF89DE7}"/>
              </a:ext>
              <a:ext uri="{C183D7F6-B498-43B3-948B-1728B52AA6E4}">
                <adec:decorative xmlns:adec="http://schemas.microsoft.com/office/drawing/2017/decorative" val="1"/>
              </a:ext>
            </a:extLst>
          </p:cNvPr>
          <p:cNvSpPr/>
          <p:nvPr/>
        </p:nvSpPr>
        <p:spPr>
          <a:xfrm rot="21366393">
            <a:off x="7273660" y="6351919"/>
            <a:ext cx="3548958" cy="1348967"/>
          </a:xfrm>
          <a:prstGeom prst="ellipse">
            <a:avLst/>
          </a:prstGeom>
          <a:solidFill>
            <a:srgbClr val="947A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65FF01A8-A3F0-3F8D-A757-A33E538E96F9}"/>
              </a:ext>
            </a:extLst>
          </p:cNvPr>
          <p:cNvSpPr txBox="1">
            <a:spLocks noGrp="1"/>
          </p:cNvSpPr>
          <p:nvPr>
            <p:ph type="title" idx="4294967295"/>
          </p:nvPr>
        </p:nvSpPr>
        <p:spPr>
          <a:xfrm>
            <a:off x="394636" y="377625"/>
            <a:ext cx="11521440"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00000"/>
              </a:lnSpc>
              <a:spcBef>
                <a:spcPts val="0"/>
              </a:spcBef>
              <a:defRPr/>
            </a:pPr>
            <a:r>
              <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mn-cs"/>
              </a:rPr>
              <a:t>ETA-9143 Page 1: </a:t>
            </a:r>
            <a:r>
              <a:rPr lang="en-US" b="1" i="0" u="none" strike="noStrike" baseline="0">
                <a:solidFill>
                  <a:schemeClr val="bg1"/>
                </a:solidFill>
                <a:latin typeface="Garamond" panose="02020404030301010803" pitchFamily="18" charset="0"/>
              </a:rPr>
              <a:t>Applicant/Grantee Organization </a:t>
            </a:r>
            <a:r>
              <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mn-cs"/>
              </a:rPr>
              <a:t>Signatory </a:t>
            </a:r>
          </a:p>
        </p:txBody>
      </p:sp>
      <p:pic>
        <p:nvPicPr>
          <p:cNvPr id="3" name="Picture 2" descr="Form fields followed by example answers. 12. applicant or grantee organization signatory&#10;GIve printed name and title answer Shawn Fisher, executive director. give organization answer workforce of the future Waterbury. Give signature Answer Shawn Fisher, give date answer 8/23/23">
            <a:extLst>
              <a:ext uri="{FF2B5EF4-FFF2-40B4-BE49-F238E27FC236}">
                <a16:creationId xmlns:a16="http://schemas.microsoft.com/office/drawing/2014/main" id="{A883DF59-FC81-5FCE-E03D-B42FF3799759}"/>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1327679" y="2233629"/>
            <a:ext cx="9536642" cy="2920378"/>
          </a:xfrm>
          <a:prstGeom prst="rect">
            <a:avLst/>
          </a:prstGeom>
          <a:ln>
            <a:solidFill>
              <a:schemeClr val="tx1"/>
            </a:solidFill>
          </a:ln>
        </p:spPr>
      </p:pic>
      <p:sp>
        <p:nvSpPr>
          <p:cNvPr id="4" name="TextBox 3">
            <a:extLst>
              <a:ext uri="{FF2B5EF4-FFF2-40B4-BE49-F238E27FC236}">
                <a16:creationId xmlns:a16="http://schemas.microsoft.com/office/drawing/2014/main" id="{33581B0D-2434-F99D-E775-FBA497AA3E2D}"/>
              </a:ext>
              <a:ext uri="{C183D7F6-B498-43B3-948B-1728B52AA6E4}">
                <adec:decorative xmlns:adec="http://schemas.microsoft.com/office/drawing/2017/decorative" val="1"/>
              </a:ext>
            </a:extLst>
          </p:cNvPr>
          <p:cNvSpPr txBox="1"/>
          <p:nvPr/>
        </p:nvSpPr>
        <p:spPr>
          <a:xfrm>
            <a:off x="3614220" y="2802304"/>
            <a:ext cx="4566663" cy="369332"/>
          </a:xfrm>
          <a:prstGeom prst="rect">
            <a:avLst/>
          </a:prstGeom>
          <a:noFill/>
        </p:spPr>
        <p:txBody>
          <a:bodyPr wrap="square" lIns="91440" tIns="45720" rIns="91440" bIns="45720" rtlCol="0" anchor="t">
            <a:spAutoFit/>
          </a:bodyPr>
          <a:lstStyle/>
          <a:p>
            <a:r>
              <a:rPr lang="en-US">
                <a:latin typeface="Garamond" panose="02020404030301010803" pitchFamily="18" charset="0"/>
                <a:cs typeface="Dreaming Outloud Script Pro"/>
              </a:rPr>
              <a:t>Shawn Fisher, Executive Director</a:t>
            </a:r>
          </a:p>
        </p:txBody>
      </p:sp>
      <p:sp>
        <p:nvSpPr>
          <p:cNvPr id="5" name="TextBox 4">
            <a:extLst>
              <a:ext uri="{FF2B5EF4-FFF2-40B4-BE49-F238E27FC236}">
                <a16:creationId xmlns:a16="http://schemas.microsoft.com/office/drawing/2014/main" id="{036AF739-2961-1596-E205-CBBD658810D6}"/>
              </a:ext>
              <a:ext uri="{C183D7F6-B498-43B3-948B-1728B52AA6E4}">
                <adec:decorative xmlns:adec="http://schemas.microsoft.com/office/drawing/2017/decorative" val="1"/>
              </a:ext>
            </a:extLst>
          </p:cNvPr>
          <p:cNvSpPr txBox="1"/>
          <p:nvPr/>
        </p:nvSpPr>
        <p:spPr>
          <a:xfrm>
            <a:off x="2846473" y="3595157"/>
            <a:ext cx="402067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Workforce of the Future--Waterbury</a:t>
            </a:r>
            <a:endParaRPr lang="en-US">
              <a:latin typeface="Garamond" panose="02020404030301010803" pitchFamily="18" charset="0"/>
            </a:endParaRPr>
          </a:p>
        </p:txBody>
      </p:sp>
      <p:sp>
        <p:nvSpPr>
          <p:cNvPr id="7" name="TextBox 6">
            <a:extLst>
              <a:ext uri="{FF2B5EF4-FFF2-40B4-BE49-F238E27FC236}">
                <a16:creationId xmlns:a16="http://schemas.microsoft.com/office/drawing/2014/main" id="{CB7C4B13-DCEB-B2CB-2DC0-70C84DE9B0D1}"/>
              </a:ext>
              <a:ext uri="{C183D7F6-B498-43B3-948B-1728B52AA6E4}">
                <adec:decorative xmlns:adec="http://schemas.microsoft.com/office/drawing/2017/decorative" val="1"/>
              </a:ext>
            </a:extLst>
          </p:cNvPr>
          <p:cNvSpPr txBox="1"/>
          <p:nvPr/>
        </p:nvSpPr>
        <p:spPr>
          <a:xfrm>
            <a:off x="2652140" y="4207323"/>
            <a:ext cx="367781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latin typeface="Palace Script MT"/>
                <a:cs typeface="Calibri"/>
              </a:rPr>
              <a:t>Shawn Fisher</a:t>
            </a:r>
            <a:endParaRPr lang="en-US" sz="4000">
              <a:latin typeface="Palace Script MT"/>
            </a:endParaRPr>
          </a:p>
        </p:txBody>
      </p:sp>
      <p:sp>
        <p:nvSpPr>
          <p:cNvPr id="8" name="TextBox 7">
            <a:extLst>
              <a:ext uri="{FF2B5EF4-FFF2-40B4-BE49-F238E27FC236}">
                <a16:creationId xmlns:a16="http://schemas.microsoft.com/office/drawing/2014/main" id="{05109FA2-70CB-A6DE-54C8-7A7A27224681}"/>
              </a:ext>
              <a:ext uri="{C183D7F6-B498-43B3-948B-1728B52AA6E4}">
                <adec:decorative xmlns:adec="http://schemas.microsoft.com/office/drawing/2017/decorative" val="1"/>
              </a:ext>
            </a:extLst>
          </p:cNvPr>
          <p:cNvSpPr txBox="1"/>
          <p:nvPr/>
        </p:nvSpPr>
        <p:spPr>
          <a:xfrm>
            <a:off x="7458900" y="4406636"/>
            <a:ext cx="107470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8/23/23</a:t>
            </a:r>
            <a:endParaRPr lang="en-US">
              <a:latin typeface="Garamond" panose="02020404030301010803" pitchFamily="18" charset="0"/>
            </a:endParaRPr>
          </a:p>
        </p:txBody>
      </p:sp>
      <p:sp>
        <p:nvSpPr>
          <p:cNvPr id="2" name="Oval 1">
            <a:extLst>
              <a:ext uri="{FF2B5EF4-FFF2-40B4-BE49-F238E27FC236}">
                <a16:creationId xmlns:a16="http://schemas.microsoft.com/office/drawing/2014/main" id="{E81BE338-D42A-1ABC-D575-C21B5CC2E289}"/>
              </a:ext>
              <a:ext uri="{C183D7F6-B498-43B3-948B-1728B52AA6E4}">
                <adec:decorative xmlns:adec="http://schemas.microsoft.com/office/drawing/2017/decorative" val="1"/>
              </a:ext>
            </a:extLst>
          </p:cNvPr>
          <p:cNvSpPr/>
          <p:nvPr/>
        </p:nvSpPr>
        <p:spPr>
          <a:xfrm>
            <a:off x="9139883" y="6232460"/>
            <a:ext cx="3548958" cy="1096938"/>
          </a:xfrm>
          <a:prstGeom prst="ellipse">
            <a:avLst/>
          </a:prstGeom>
          <a:solidFill>
            <a:srgbClr val="947A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911367D-B2F8-87D2-4536-554C769F921D}"/>
              </a:ext>
              <a:ext uri="{C183D7F6-B498-43B3-948B-1728B52AA6E4}">
                <adec:decorative xmlns:adec="http://schemas.microsoft.com/office/drawing/2017/decorative" val="1"/>
              </a:ext>
            </a:extLst>
          </p:cNvPr>
          <p:cNvSpPr/>
          <p:nvPr/>
        </p:nvSpPr>
        <p:spPr>
          <a:xfrm>
            <a:off x="8819708" y="5676579"/>
            <a:ext cx="45719" cy="947505"/>
          </a:xfrm>
          <a:prstGeom prst="rect">
            <a:avLst/>
          </a:prstGeom>
          <a:blipFill dpi="0" rotWithShape="1">
            <a:blip r:embed="rId5">
              <a:alphaModFix amt="99000"/>
            </a:blip>
            <a:srcRect/>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A31D872-0A83-250C-0DF1-B1FB46782835}"/>
              </a:ext>
              <a:ext uri="{C183D7F6-B498-43B3-948B-1728B52AA6E4}">
                <adec:decorative xmlns:adec="http://schemas.microsoft.com/office/drawing/2017/decorative" val="1"/>
              </a:ext>
            </a:extLst>
          </p:cNvPr>
          <p:cNvSpPr/>
          <p:nvPr/>
        </p:nvSpPr>
        <p:spPr>
          <a:xfrm>
            <a:off x="9950700" y="5747249"/>
            <a:ext cx="99793" cy="876835"/>
          </a:xfrm>
          <a:prstGeom prst="rect">
            <a:avLst/>
          </a:prstGeom>
          <a:blipFill dpi="0" rotWithShape="1">
            <a:blip r:embed="rId5">
              <a:alphaModFix amt="99000"/>
            </a:blip>
            <a:srcRect/>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3CD911F-2FBC-E9AE-FAE4-0D998FB6F32A}"/>
              </a:ext>
              <a:ext uri="{C183D7F6-B498-43B3-948B-1728B52AA6E4}">
                <adec:decorative xmlns:adec="http://schemas.microsoft.com/office/drawing/2017/decorative" val="1"/>
              </a:ext>
            </a:extLst>
          </p:cNvPr>
          <p:cNvSpPr/>
          <p:nvPr/>
        </p:nvSpPr>
        <p:spPr>
          <a:xfrm rot="5400000">
            <a:off x="9401551" y="5107070"/>
            <a:ext cx="79431" cy="1218454"/>
          </a:xfrm>
          <a:prstGeom prst="rect">
            <a:avLst/>
          </a:prstGeom>
          <a:blipFill dpi="0" rotWithShape="1">
            <a:blip r:embed="rId5">
              <a:alphaModFix amt="99000"/>
            </a:blip>
            <a:srcRect/>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DF96CC0-A02E-567C-815B-1803F2180B40}"/>
              </a:ext>
              <a:ext uri="{C183D7F6-B498-43B3-948B-1728B52AA6E4}">
                <adec:decorative xmlns:adec="http://schemas.microsoft.com/office/drawing/2017/decorative" val="1"/>
              </a:ext>
            </a:extLst>
          </p:cNvPr>
          <p:cNvSpPr/>
          <p:nvPr/>
        </p:nvSpPr>
        <p:spPr>
          <a:xfrm>
            <a:off x="9803991" y="5676578"/>
            <a:ext cx="45719" cy="947505"/>
          </a:xfrm>
          <a:prstGeom prst="rect">
            <a:avLst/>
          </a:prstGeom>
          <a:blipFill dpi="0" rotWithShape="1">
            <a:blip r:embed="rId5">
              <a:alphaModFix amt="99000"/>
            </a:blip>
            <a:srcRect/>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9A217F81-0110-1431-7130-A42A247E8AFD}"/>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rot="18683647">
            <a:off x="8704075" y="5368873"/>
            <a:ext cx="713294" cy="371888"/>
          </a:xfrm>
          <a:prstGeom prst="rect">
            <a:avLst/>
          </a:prstGeom>
        </p:spPr>
      </p:pic>
      <p:sp>
        <p:nvSpPr>
          <p:cNvPr id="20" name="Rectangle 19">
            <a:extLst>
              <a:ext uri="{FF2B5EF4-FFF2-40B4-BE49-F238E27FC236}">
                <a16:creationId xmlns:a16="http://schemas.microsoft.com/office/drawing/2014/main" id="{D7332051-F5D2-F328-D48E-2772C21B341C}"/>
              </a:ext>
              <a:ext uri="{C183D7F6-B498-43B3-948B-1728B52AA6E4}">
                <adec:decorative xmlns:adec="http://schemas.microsoft.com/office/drawing/2017/decorative" val="1"/>
              </a:ext>
            </a:extLst>
          </p:cNvPr>
          <p:cNvSpPr/>
          <p:nvPr/>
        </p:nvSpPr>
        <p:spPr>
          <a:xfrm>
            <a:off x="8964687" y="5676578"/>
            <a:ext cx="45719" cy="947505"/>
          </a:xfrm>
          <a:prstGeom prst="rect">
            <a:avLst/>
          </a:prstGeom>
          <a:blipFill dpi="0" rotWithShape="1">
            <a:blip r:embed="rId5">
              <a:alphaModFix amt="99000"/>
            </a:blip>
            <a:srcRect/>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95BAAF0-8108-35C7-A62E-8988669A8AED}"/>
              </a:ext>
              <a:ext uri="{C183D7F6-B498-43B3-948B-1728B52AA6E4}">
                <adec:decorative xmlns:adec="http://schemas.microsoft.com/office/drawing/2017/decorative" val="1"/>
              </a:ext>
            </a:extLst>
          </p:cNvPr>
          <p:cNvSpPr/>
          <p:nvPr/>
        </p:nvSpPr>
        <p:spPr>
          <a:xfrm>
            <a:off x="9135782" y="5906574"/>
            <a:ext cx="529610" cy="350506"/>
          </a:xfrm>
          <a:prstGeom prst="rect">
            <a:avLst/>
          </a:prstGeom>
          <a:noFill/>
          <a:ln w="38100">
            <a:solidFill>
              <a:srgbClr val="EED49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91DF6CB-AC43-4A47-EB9F-603C99E02384}"/>
              </a:ext>
              <a:ext uri="{C183D7F6-B498-43B3-948B-1728B52AA6E4}">
                <adec:decorative xmlns:adec="http://schemas.microsoft.com/office/drawing/2017/decorative" val="1"/>
              </a:ext>
            </a:extLst>
          </p:cNvPr>
          <p:cNvSpPr/>
          <p:nvPr/>
        </p:nvSpPr>
        <p:spPr>
          <a:xfrm>
            <a:off x="9647308" y="5756014"/>
            <a:ext cx="45719" cy="826424"/>
          </a:xfrm>
          <a:prstGeom prst="rect">
            <a:avLst/>
          </a:prstGeom>
          <a:blipFill dpi="0" rotWithShape="1">
            <a:blip r:embed="rId5">
              <a:alphaModFix amt="99000"/>
            </a:blip>
            <a:srcRect/>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F2CA0AB-C5F2-F691-DD71-D59066B1A914}"/>
              </a:ext>
              <a:ext uri="{C183D7F6-B498-43B3-948B-1728B52AA6E4}">
                <adec:decorative xmlns:adec="http://schemas.microsoft.com/office/drawing/2017/decorative" val="1"/>
              </a:ext>
            </a:extLst>
          </p:cNvPr>
          <p:cNvSpPr/>
          <p:nvPr/>
        </p:nvSpPr>
        <p:spPr>
          <a:xfrm>
            <a:off x="9120194" y="5694154"/>
            <a:ext cx="45719" cy="888283"/>
          </a:xfrm>
          <a:prstGeom prst="rect">
            <a:avLst/>
          </a:prstGeom>
          <a:blipFill dpi="0" rotWithShape="1">
            <a:blip r:embed="rId5">
              <a:alphaModFix amt="99000"/>
            </a:blip>
            <a:srcRect/>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6A9C224-711C-7C71-4B94-543E36BF4CE9}"/>
              </a:ext>
              <a:ext uri="{C183D7F6-B498-43B3-948B-1728B52AA6E4}">
                <adec:decorative xmlns:adec="http://schemas.microsoft.com/office/drawing/2017/decorative" val="1"/>
              </a:ext>
            </a:extLst>
          </p:cNvPr>
          <p:cNvSpPr/>
          <p:nvPr/>
        </p:nvSpPr>
        <p:spPr>
          <a:xfrm>
            <a:off x="9301104" y="6255196"/>
            <a:ext cx="56258" cy="342572"/>
          </a:xfrm>
          <a:prstGeom prst="rect">
            <a:avLst/>
          </a:prstGeom>
          <a:blipFill dpi="0" rotWithShape="1">
            <a:blip r:embed="rId5">
              <a:alphaModFix amt="99000"/>
            </a:blip>
            <a:srcRect/>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2338B5B-B74F-7BA1-FC84-412346B1C631}"/>
              </a:ext>
              <a:ext uri="{C183D7F6-B498-43B3-948B-1728B52AA6E4}">
                <adec:decorative xmlns:adec="http://schemas.microsoft.com/office/drawing/2017/decorative" val="1"/>
              </a:ext>
            </a:extLst>
          </p:cNvPr>
          <p:cNvSpPr/>
          <p:nvPr/>
        </p:nvSpPr>
        <p:spPr>
          <a:xfrm>
            <a:off x="9486839" y="6268635"/>
            <a:ext cx="56258" cy="342572"/>
          </a:xfrm>
          <a:prstGeom prst="rect">
            <a:avLst/>
          </a:prstGeom>
          <a:blipFill dpi="0" rotWithShape="1">
            <a:blip r:embed="rId5">
              <a:alphaModFix amt="99000"/>
            </a:blip>
            <a:srcRect/>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A149F33-C396-8D96-2B96-752596C45CDB}"/>
              </a:ext>
              <a:ext uri="{C183D7F6-B498-43B3-948B-1728B52AA6E4}">
                <adec:decorative xmlns:adec="http://schemas.microsoft.com/office/drawing/2017/decorative" val="1"/>
              </a:ext>
            </a:extLst>
          </p:cNvPr>
          <p:cNvSpPr/>
          <p:nvPr/>
        </p:nvSpPr>
        <p:spPr>
          <a:xfrm>
            <a:off x="8797790" y="6480375"/>
            <a:ext cx="1252704" cy="151100"/>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5D2BDA3-3A88-05C4-10C9-E2D0B839817B}"/>
              </a:ext>
              <a:ext uri="{C183D7F6-B498-43B3-948B-1728B52AA6E4}">
                <adec:decorative xmlns:adec="http://schemas.microsoft.com/office/drawing/2017/decorative" val="1"/>
              </a:ext>
            </a:extLst>
          </p:cNvPr>
          <p:cNvSpPr/>
          <p:nvPr/>
        </p:nvSpPr>
        <p:spPr>
          <a:xfrm>
            <a:off x="9286901" y="5694154"/>
            <a:ext cx="45719" cy="221708"/>
          </a:xfrm>
          <a:prstGeom prst="rect">
            <a:avLst/>
          </a:prstGeom>
          <a:blipFill dpi="0" rotWithShape="1">
            <a:blip r:embed="rId5">
              <a:alphaModFix amt="99000"/>
            </a:blip>
            <a:srcRect/>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AAB8D4E-B38C-A492-438D-D9B0B97BEB2B}"/>
              </a:ext>
              <a:ext uri="{C183D7F6-B498-43B3-948B-1728B52AA6E4}">
                <adec:decorative xmlns:adec="http://schemas.microsoft.com/office/drawing/2017/decorative" val="1"/>
              </a:ext>
            </a:extLst>
          </p:cNvPr>
          <p:cNvSpPr/>
          <p:nvPr/>
        </p:nvSpPr>
        <p:spPr>
          <a:xfrm flipH="1">
            <a:off x="9469236" y="5756013"/>
            <a:ext cx="45719" cy="177376"/>
          </a:xfrm>
          <a:prstGeom prst="rect">
            <a:avLst/>
          </a:prstGeom>
          <a:blipFill dpi="0" rotWithShape="1">
            <a:blip r:embed="rId5">
              <a:alphaModFix amt="99000"/>
            </a:blip>
            <a:srcRect/>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A97CE05E-4E8A-0A8A-55A4-C3CACC48BC9A}"/>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39883" y="6438655"/>
            <a:ext cx="866775" cy="381000"/>
          </a:xfrm>
          <a:prstGeom prst="rect">
            <a:avLst/>
          </a:prstGeom>
        </p:spPr>
      </p:pic>
      <p:pic>
        <p:nvPicPr>
          <p:cNvPr id="10" name="Picture 9">
            <a:extLst>
              <a:ext uri="{FF2B5EF4-FFF2-40B4-BE49-F238E27FC236}">
                <a16:creationId xmlns:a16="http://schemas.microsoft.com/office/drawing/2014/main" id="{6468B226-0ABD-6CB3-6FF6-933F51413799}"/>
              </a:ext>
              <a:ext uri="{C183D7F6-B498-43B3-948B-1728B52AA6E4}">
                <adec:decorative xmlns:adec="http://schemas.microsoft.com/office/drawing/2017/decorative" val="1"/>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9524" b="92381" l="7944" r="96028">
                        <a14:foregroundMark x1="7944" y1="83175" x2="20561" y2="88571"/>
                        <a14:foregroundMark x1="20561" y1="88571" x2="39486" y2="88571"/>
                        <a14:foregroundMark x1="39486" y1="88571" x2="67991" y2="80635"/>
                        <a14:foregroundMark x1="67991" y1="80635" x2="79621" y2="80994"/>
                        <a14:foregroundMark x1="88489" y1="82796" x2="88318" y2="86984"/>
                        <a14:foregroundMark x1="46028" y1="92698" x2="48131" y2="92381"/>
                        <a14:foregroundMark x1="89486" y1="86349" x2="89486" y2="82988"/>
                        <a14:foregroundMark x1="93925" y1="86667" x2="96028" y2="88254"/>
                        <a14:foregroundMark x1="53037" y1="42857" x2="53505" y2="42857"/>
                        <a14:foregroundMark x1="52570" y1="43175" x2="52570" y2="43175"/>
                        <a14:foregroundMark x1="53738" y1="42222" x2="53271" y2="42540"/>
                        <a14:backgroundMark x1="39486" y1="39365" x2="52759" y2="41770"/>
                        <a14:backgroundMark x1="52773" y1="41790" x2="37383" y2="39365"/>
                        <a14:backgroundMark x1="85748" y1="80000" x2="85514" y2="82222"/>
                        <a14:backgroundMark x1="40421" y1="59048" x2="42056" y2="60000"/>
                      </a14:backgroundRemoval>
                    </a14:imgEffect>
                  </a14:imgLayer>
                </a14:imgProps>
              </a:ext>
            </a:extLst>
          </a:blip>
          <a:srcRect l="39613" t="37692" r="17083"/>
          <a:stretch/>
        </p:blipFill>
        <p:spPr>
          <a:xfrm>
            <a:off x="10006658" y="5086350"/>
            <a:ext cx="1715786" cy="1816959"/>
          </a:xfrm>
          <a:prstGeom prst="rect">
            <a:avLst/>
          </a:prstGeom>
        </p:spPr>
      </p:pic>
      <p:sp>
        <p:nvSpPr>
          <p:cNvPr id="30" name="Rectangle 29">
            <a:extLst>
              <a:ext uri="{FF2B5EF4-FFF2-40B4-BE49-F238E27FC236}">
                <a16:creationId xmlns:a16="http://schemas.microsoft.com/office/drawing/2014/main" id="{D7F8BB48-717C-BF4F-133A-1898160002FC}"/>
              </a:ext>
              <a:ext uri="{C183D7F6-B498-43B3-948B-1728B52AA6E4}">
                <adec:decorative xmlns:adec="http://schemas.microsoft.com/office/drawing/2017/decorative" val="1"/>
              </a:ext>
            </a:extLst>
          </p:cNvPr>
          <p:cNvSpPr/>
          <p:nvPr/>
        </p:nvSpPr>
        <p:spPr>
          <a:xfrm>
            <a:off x="10006658" y="5627364"/>
            <a:ext cx="154800" cy="193399"/>
          </a:xfrm>
          <a:prstGeom prst="rect">
            <a:avLst/>
          </a:prstGeom>
          <a:solidFill>
            <a:srgbClr val="CCC9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ight Triangle 30">
            <a:extLst>
              <a:ext uri="{FF2B5EF4-FFF2-40B4-BE49-F238E27FC236}">
                <a16:creationId xmlns:a16="http://schemas.microsoft.com/office/drawing/2014/main" id="{F303D987-B124-2F03-1DEF-6F986FC22495}"/>
              </a:ext>
              <a:ext uri="{C183D7F6-B498-43B3-948B-1728B52AA6E4}">
                <adec:decorative xmlns:adec="http://schemas.microsoft.com/office/drawing/2017/decorative" val="1"/>
              </a:ext>
            </a:extLst>
          </p:cNvPr>
          <p:cNvSpPr/>
          <p:nvPr/>
        </p:nvSpPr>
        <p:spPr>
          <a:xfrm flipH="1">
            <a:off x="9469236" y="5362838"/>
            <a:ext cx="557100" cy="217877"/>
          </a:xfrm>
          <a:prstGeom prst="rtTriangle">
            <a:avLst/>
          </a:prstGeom>
          <a:solidFill>
            <a:srgbClr val="2F2F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8CA2CAC-863D-00E5-1B59-8D3493599F10}"/>
              </a:ext>
              <a:ext uri="{C183D7F6-B498-43B3-948B-1728B52AA6E4}">
                <adec:decorative xmlns:adec="http://schemas.microsoft.com/office/drawing/2017/decorative" val="1"/>
              </a:ext>
            </a:extLst>
          </p:cNvPr>
          <p:cNvSpPr/>
          <p:nvPr/>
        </p:nvSpPr>
        <p:spPr>
          <a:xfrm rot="6900143">
            <a:off x="9734360" y="5173306"/>
            <a:ext cx="45719" cy="764305"/>
          </a:xfrm>
          <a:prstGeom prst="rect">
            <a:avLst/>
          </a:prstGeom>
          <a:blipFill dpi="0" rotWithShape="1">
            <a:blip r:embed="rId5">
              <a:alphaModFix amt="99000"/>
            </a:blip>
            <a:srcRect/>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loud 31">
            <a:extLst>
              <a:ext uri="{FF2B5EF4-FFF2-40B4-BE49-F238E27FC236}">
                <a16:creationId xmlns:a16="http://schemas.microsoft.com/office/drawing/2014/main" id="{F663E0F7-3BB6-F4B1-45B1-8A44814A3075}"/>
              </a:ext>
              <a:ext uri="{C183D7F6-B498-43B3-948B-1728B52AA6E4}">
                <adec:decorative xmlns:adec="http://schemas.microsoft.com/office/drawing/2017/decorative" val="1"/>
              </a:ext>
            </a:extLst>
          </p:cNvPr>
          <p:cNvSpPr/>
          <p:nvPr/>
        </p:nvSpPr>
        <p:spPr>
          <a:xfrm>
            <a:off x="9959377" y="6535657"/>
            <a:ext cx="214835" cy="151099"/>
          </a:xfrm>
          <a:prstGeom prst="cloud">
            <a:avLst/>
          </a:prstGeom>
          <a:solidFill>
            <a:srgbClr val="B9C9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96F8241F-EB2B-94F8-19A7-9DD16769730E}"/>
              </a:ext>
              <a:ext uri="{C183D7F6-B498-43B3-948B-1728B52AA6E4}">
                <adec:decorative xmlns:adec="http://schemas.microsoft.com/office/drawing/2017/decorative" val="1"/>
              </a:ext>
            </a:extLst>
          </p:cNvPr>
          <p:cNvSpPr/>
          <p:nvPr/>
        </p:nvSpPr>
        <p:spPr>
          <a:xfrm>
            <a:off x="10204213" y="6631475"/>
            <a:ext cx="236974" cy="91997"/>
          </a:xfrm>
          <a:prstGeom prst="cloud">
            <a:avLst/>
          </a:prstGeom>
          <a:solidFill>
            <a:srgbClr val="B9C9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304BB25-50BD-8250-8A22-E4F99C3B4383}"/>
              </a:ext>
              <a:ext uri="{C183D7F6-B498-43B3-948B-1728B52AA6E4}">
                <adec:decorative xmlns:adec="http://schemas.microsoft.com/office/drawing/2017/decorative" val="1"/>
              </a:ext>
            </a:extLst>
          </p:cNvPr>
          <p:cNvSpPr/>
          <p:nvPr/>
        </p:nvSpPr>
        <p:spPr>
          <a:xfrm>
            <a:off x="11328662" y="6352661"/>
            <a:ext cx="393782" cy="221011"/>
          </a:xfrm>
          <a:prstGeom prst="rect">
            <a:avLst/>
          </a:prstGeom>
          <a:solidFill>
            <a:srgbClr val="CDC9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77910C2-28FD-86EB-B73D-4FEE009D5D62}"/>
              </a:ext>
              <a:ext uri="{C183D7F6-B498-43B3-948B-1728B52AA6E4}">
                <adec:decorative xmlns:adec="http://schemas.microsoft.com/office/drawing/2017/decorative" val="1"/>
              </a:ext>
            </a:extLst>
          </p:cNvPr>
          <p:cNvSpPr/>
          <p:nvPr/>
        </p:nvSpPr>
        <p:spPr>
          <a:xfrm rot="5400000">
            <a:off x="11461293" y="6312521"/>
            <a:ext cx="341212" cy="181091"/>
          </a:xfrm>
          <a:prstGeom prst="rect">
            <a:avLst/>
          </a:prstGeom>
          <a:solidFill>
            <a:srgbClr val="CDC9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xmlns:aink="http://schemas.microsoft.com/office/drawing/2016/ink" Requires="p14 aink">
          <p:contentPart p14:bwMode="auto" r:id="rId11">
            <p14:nvContentPartPr>
              <p14:cNvPr id="37" name="Ink 36">
                <a:extLst>
                  <a:ext uri="{FF2B5EF4-FFF2-40B4-BE49-F238E27FC236}">
                    <a16:creationId xmlns:a16="http://schemas.microsoft.com/office/drawing/2014/main" id="{DEDA9035-92C2-EFAA-5E08-E74A605C9B92}"/>
                  </a:ext>
                  <a:ext uri="{C183D7F6-B498-43B3-948B-1728B52AA6E4}">
                    <adec:decorative xmlns:adec="http://schemas.microsoft.com/office/drawing/2017/decorative" val="1"/>
                  </a:ext>
                </a:extLst>
              </p14:cNvPr>
              <p14:cNvContentPartPr/>
              <p14:nvPr/>
            </p14:nvContentPartPr>
            <p14:xfrm>
              <a:off x="7750884" y="6752612"/>
              <a:ext cx="248760" cy="9720"/>
            </p14:xfrm>
          </p:contentPart>
        </mc:Choice>
        <mc:Fallback>
          <p:pic>
            <p:nvPicPr>
              <p:cNvPr id="37" name="Ink 36">
                <a:extLst>
                  <a:ext uri="{FF2B5EF4-FFF2-40B4-BE49-F238E27FC236}">
                    <a16:creationId xmlns:a16="http://schemas.microsoft.com/office/drawing/2014/main" id="{DEDA9035-92C2-EFAA-5E08-E74A605C9B92}"/>
                  </a:ext>
                  <a:ext uri="{C183D7F6-B498-43B3-948B-1728B52AA6E4}">
                    <adec:decorative xmlns:adec="http://schemas.microsoft.com/office/drawing/2017/decorative" val="1"/>
                  </a:ext>
                </a:extLst>
              </p:cNvPr>
              <p:cNvPicPr/>
              <p:nvPr/>
            </p:nvPicPr>
            <p:blipFill>
              <a:blip r:embed="rId12"/>
              <a:stretch>
                <a:fillRect/>
              </a:stretch>
            </p:blipFill>
            <p:spPr>
              <a:xfrm>
                <a:off x="7687884" y="6374612"/>
                <a:ext cx="374400" cy="7653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3">
            <p14:nvContentPartPr>
              <p14:cNvPr id="38" name="Ink 37">
                <a:extLst>
                  <a:ext uri="{FF2B5EF4-FFF2-40B4-BE49-F238E27FC236}">
                    <a16:creationId xmlns:a16="http://schemas.microsoft.com/office/drawing/2014/main" id="{33A02FC9-D6F7-C65A-E44A-7C6B54417CA1}"/>
                  </a:ext>
                  <a:ext uri="{C183D7F6-B498-43B3-948B-1728B52AA6E4}">
                    <adec:decorative xmlns:adec="http://schemas.microsoft.com/office/drawing/2017/decorative" val="1"/>
                  </a:ext>
                </a:extLst>
              </p14:cNvPr>
              <p14:cNvContentPartPr/>
              <p14:nvPr/>
            </p14:nvContentPartPr>
            <p14:xfrm>
              <a:off x="11771364" y="6443012"/>
              <a:ext cx="413280" cy="227880"/>
            </p14:xfrm>
          </p:contentPart>
        </mc:Choice>
        <mc:Fallback>
          <p:pic>
            <p:nvPicPr>
              <p:cNvPr id="38" name="Ink 37">
                <a:extLst>
                  <a:ext uri="{FF2B5EF4-FFF2-40B4-BE49-F238E27FC236}">
                    <a16:creationId xmlns:a16="http://schemas.microsoft.com/office/drawing/2014/main" id="{33A02FC9-D6F7-C65A-E44A-7C6B54417CA1}"/>
                  </a:ext>
                  <a:ext uri="{C183D7F6-B498-43B3-948B-1728B52AA6E4}">
                    <adec:decorative xmlns:adec="http://schemas.microsoft.com/office/drawing/2017/decorative" val="1"/>
                  </a:ext>
                </a:extLst>
              </p:cNvPr>
              <p:cNvPicPr/>
              <p:nvPr/>
            </p:nvPicPr>
            <p:blipFill>
              <a:blip r:embed="rId14"/>
              <a:stretch>
                <a:fillRect/>
              </a:stretch>
            </p:blipFill>
            <p:spPr>
              <a:xfrm>
                <a:off x="11708364" y="6065012"/>
                <a:ext cx="538920" cy="9835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5">
            <p14:nvContentPartPr>
              <p14:cNvPr id="40" name="Ink 39">
                <a:extLst>
                  <a:ext uri="{FF2B5EF4-FFF2-40B4-BE49-F238E27FC236}">
                    <a16:creationId xmlns:a16="http://schemas.microsoft.com/office/drawing/2014/main" id="{28944745-381E-55C0-D344-D40ECC271D71}"/>
                  </a:ext>
                  <a:ext uri="{C183D7F6-B498-43B3-948B-1728B52AA6E4}">
                    <adec:decorative xmlns:adec="http://schemas.microsoft.com/office/drawing/2017/decorative" val="1"/>
                  </a:ext>
                </a:extLst>
              </p14:cNvPr>
              <p14:cNvContentPartPr/>
              <p14:nvPr/>
            </p14:nvContentPartPr>
            <p14:xfrm>
              <a:off x="11462927" y="6943910"/>
              <a:ext cx="265320" cy="8640"/>
            </p14:xfrm>
          </p:contentPart>
        </mc:Choice>
        <mc:Fallback>
          <p:pic>
            <p:nvPicPr>
              <p:cNvPr id="40" name="Ink 39">
                <a:extLst>
                  <a:ext uri="{FF2B5EF4-FFF2-40B4-BE49-F238E27FC236}">
                    <a16:creationId xmlns:a16="http://schemas.microsoft.com/office/drawing/2014/main" id="{28944745-381E-55C0-D344-D40ECC271D71}"/>
                  </a:ext>
                  <a:ext uri="{C183D7F6-B498-43B3-948B-1728B52AA6E4}">
                    <adec:decorative xmlns:adec="http://schemas.microsoft.com/office/drawing/2017/decorative" val="1"/>
                  </a:ext>
                </a:extLst>
              </p:cNvPr>
              <p:cNvPicPr/>
              <p:nvPr/>
            </p:nvPicPr>
            <p:blipFill>
              <a:blip r:embed="rId16"/>
              <a:stretch>
                <a:fillRect/>
              </a:stretch>
            </p:blipFill>
            <p:spPr>
              <a:xfrm>
                <a:off x="11399927" y="6565910"/>
                <a:ext cx="390960" cy="764280"/>
              </a:xfrm>
              <a:prstGeom prst="rect">
                <a:avLst/>
              </a:prstGeom>
            </p:spPr>
          </p:pic>
        </mc:Fallback>
      </mc:AlternateContent>
      <p:grpSp>
        <p:nvGrpSpPr>
          <p:cNvPr id="45" name="Group 44">
            <a:extLst>
              <a:ext uri="{FF2B5EF4-FFF2-40B4-BE49-F238E27FC236}">
                <a16:creationId xmlns:a16="http://schemas.microsoft.com/office/drawing/2014/main" id="{26E07432-5622-2E8D-DA62-96B73A733CC0}"/>
              </a:ext>
              <a:ext uri="{C183D7F6-B498-43B3-948B-1728B52AA6E4}">
                <adec:decorative xmlns:adec="http://schemas.microsoft.com/office/drawing/2017/decorative" val="1"/>
              </a:ext>
            </a:extLst>
          </p:cNvPr>
          <p:cNvGrpSpPr/>
          <p:nvPr/>
        </p:nvGrpSpPr>
        <p:grpSpPr>
          <a:xfrm>
            <a:off x="7910253" y="6771830"/>
            <a:ext cx="1498874" cy="531720"/>
            <a:chOff x="7910253" y="6771830"/>
            <a:chExt cx="1498874" cy="531720"/>
          </a:xfrm>
        </p:grpSpPr>
        <mc:AlternateContent xmlns:mc="http://schemas.openxmlformats.org/markup-compatibility/2006">
          <mc:Choice xmlns:p14="http://schemas.microsoft.com/office/powerpoint/2010/main" xmlns:aink="http://schemas.microsoft.com/office/drawing/2016/ink" Requires="p14 aink">
            <p:contentPart p14:bwMode="auto" r:id="rId17">
              <p14:nvContentPartPr>
                <p14:cNvPr id="39" name="Ink 38">
                  <a:extLst>
                    <a:ext uri="{FF2B5EF4-FFF2-40B4-BE49-F238E27FC236}">
                      <a16:creationId xmlns:a16="http://schemas.microsoft.com/office/drawing/2014/main" id="{3A95870A-9309-9132-7FAE-9E6A5F583AC3}"/>
                    </a:ext>
                  </a:extLst>
                </p14:cNvPr>
                <p14:cNvContentPartPr/>
                <p14:nvPr/>
              </p14:nvContentPartPr>
              <p14:xfrm>
                <a:off x="8112047" y="6771830"/>
                <a:ext cx="117720" cy="171360"/>
              </p14:xfrm>
            </p:contentPart>
          </mc:Choice>
          <mc:Fallback>
            <p:pic>
              <p:nvPicPr>
                <p:cNvPr id="39" name="Ink 38">
                  <a:extLst>
                    <a:ext uri="{FF2B5EF4-FFF2-40B4-BE49-F238E27FC236}">
                      <a16:creationId xmlns:a16="http://schemas.microsoft.com/office/drawing/2014/main" id="{3A95870A-9309-9132-7FAE-9E6A5F583AC3}"/>
                    </a:ext>
                  </a:extLst>
                </p:cNvPr>
                <p:cNvPicPr/>
                <p:nvPr/>
              </p:nvPicPr>
              <p:blipFill>
                <a:blip r:embed="rId18"/>
                <a:stretch>
                  <a:fillRect/>
                </a:stretch>
              </p:blipFill>
              <p:spPr>
                <a:xfrm>
                  <a:off x="8049047" y="6394622"/>
                  <a:ext cx="243360" cy="925416"/>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9">
              <p14:nvContentPartPr>
                <p14:cNvPr id="41" name="Ink 40">
                  <a:extLst>
                    <a:ext uri="{FF2B5EF4-FFF2-40B4-BE49-F238E27FC236}">
                      <a16:creationId xmlns:a16="http://schemas.microsoft.com/office/drawing/2014/main" id="{603461A0-A761-6B01-F0BF-C1FB5C29ABEC}"/>
                    </a:ext>
                  </a:extLst>
                </p14:cNvPr>
                <p14:cNvContentPartPr/>
                <p14:nvPr/>
              </p14:nvContentPartPr>
              <p14:xfrm>
                <a:off x="8533607" y="7169270"/>
                <a:ext cx="875520" cy="134280"/>
              </p14:xfrm>
            </p:contentPart>
          </mc:Choice>
          <mc:Fallback>
            <p:pic>
              <p:nvPicPr>
                <p:cNvPr id="41" name="Ink 40">
                  <a:extLst>
                    <a:ext uri="{FF2B5EF4-FFF2-40B4-BE49-F238E27FC236}">
                      <a16:creationId xmlns:a16="http://schemas.microsoft.com/office/drawing/2014/main" id="{603461A0-A761-6B01-F0BF-C1FB5C29ABEC}"/>
                    </a:ext>
                  </a:extLst>
                </p:cNvPr>
                <p:cNvPicPr/>
                <p:nvPr/>
              </p:nvPicPr>
              <p:blipFill>
                <a:blip r:embed="rId20"/>
                <a:stretch>
                  <a:fillRect/>
                </a:stretch>
              </p:blipFill>
              <p:spPr>
                <a:xfrm>
                  <a:off x="8470607" y="6791270"/>
                  <a:ext cx="1001160" cy="8899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1">
              <p14:nvContentPartPr>
                <p14:cNvPr id="43" name="Ink 42">
                  <a:extLst>
                    <a:ext uri="{FF2B5EF4-FFF2-40B4-BE49-F238E27FC236}">
                      <a16:creationId xmlns:a16="http://schemas.microsoft.com/office/drawing/2014/main" id="{277451A9-1FD6-C26D-FF78-73D0961916D4}"/>
                    </a:ext>
                  </a:extLst>
                </p14:cNvPr>
                <p14:cNvContentPartPr/>
                <p14:nvPr/>
              </p14:nvContentPartPr>
              <p14:xfrm>
                <a:off x="7910253" y="7068315"/>
                <a:ext cx="262440" cy="138600"/>
              </p14:xfrm>
            </p:contentPart>
          </mc:Choice>
          <mc:Fallback>
            <p:pic>
              <p:nvPicPr>
                <p:cNvPr id="43" name="Ink 42">
                  <a:extLst>
                    <a:ext uri="{FF2B5EF4-FFF2-40B4-BE49-F238E27FC236}">
                      <a16:creationId xmlns:a16="http://schemas.microsoft.com/office/drawing/2014/main" id="{277451A9-1FD6-C26D-FF78-73D0961916D4}"/>
                    </a:ext>
                  </a:extLst>
                </p:cNvPr>
                <p:cNvPicPr/>
                <p:nvPr/>
              </p:nvPicPr>
              <p:blipFill>
                <a:blip r:embed="rId22"/>
                <a:stretch>
                  <a:fillRect/>
                </a:stretch>
              </p:blipFill>
              <p:spPr>
                <a:xfrm>
                  <a:off x="7847253" y="6690315"/>
                  <a:ext cx="388080" cy="89424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44" name="Ink 43">
                  <a:extLst>
                    <a:ext uri="{FF2B5EF4-FFF2-40B4-BE49-F238E27FC236}">
                      <a16:creationId xmlns:a16="http://schemas.microsoft.com/office/drawing/2014/main" id="{A55287A8-E22C-8377-2FF9-65940368CCDF}"/>
                    </a:ext>
                  </a:extLst>
                </p14:cNvPr>
                <p14:cNvContentPartPr/>
                <p14:nvPr/>
              </p14:nvContentPartPr>
              <p14:xfrm>
                <a:off x="8859213" y="6949875"/>
                <a:ext cx="154800" cy="123840"/>
              </p14:xfrm>
            </p:contentPart>
          </mc:Choice>
          <mc:Fallback>
            <p:pic>
              <p:nvPicPr>
                <p:cNvPr id="44" name="Ink 43">
                  <a:extLst>
                    <a:ext uri="{FF2B5EF4-FFF2-40B4-BE49-F238E27FC236}">
                      <a16:creationId xmlns:a16="http://schemas.microsoft.com/office/drawing/2014/main" id="{A55287A8-E22C-8377-2FF9-65940368CCDF}"/>
                    </a:ext>
                  </a:extLst>
                </p:cNvPr>
                <p:cNvPicPr/>
                <p:nvPr/>
              </p:nvPicPr>
              <p:blipFill>
                <a:blip r:embed="rId24"/>
                <a:stretch>
                  <a:fillRect/>
                </a:stretch>
              </p:blipFill>
              <p:spPr>
                <a:xfrm>
                  <a:off x="8796213" y="6571875"/>
                  <a:ext cx="280440" cy="87948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25">
            <p14:nvContentPartPr>
              <p14:cNvPr id="48" name="Ink 47">
                <a:extLst>
                  <a:ext uri="{FF2B5EF4-FFF2-40B4-BE49-F238E27FC236}">
                    <a16:creationId xmlns:a16="http://schemas.microsoft.com/office/drawing/2014/main" id="{37560A46-981C-148F-AE1E-125910BE7C7A}"/>
                  </a:ext>
                  <a:ext uri="{C183D7F6-B498-43B3-948B-1728B52AA6E4}">
                    <adec:decorative xmlns:adec="http://schemas.microsoft.com/office/drawing/2017/decorative" val="1"/>
                  </a:ext>
                </a:extLst>
              </p14:cNvPr>
              <p14:cNvContentPartPr/>
              <p14:nvPr/>
            </p14:nvContentPartPr>
            <p14:xfrm>
              <a:off x="11921373" y="6857715"/>
              <a:ext cx="249120" cy="155880"/>
            </p14:xfrm>
          </p:contentPart>
        </mc:Choice>
        <mc:Fallback>
          <p:pic>
            <p:nvPicPr>
              <p:cNvPr id="48" name="Ink 47">
                <a:extLst>
                  <a:ext uri="{FF2B5EF4-FFF2-40B4-BE49-F238E27FC236}">
                    <a16:creationId xmlns:a16="http://schemas.microsoft.com/office/drawing/2014/main" id="{37560A46-981C-148F-AE1E-125910BE7C7A}"/>
                  </a:ext>
                  <a:ext uri="{C183D7F6-B498-43B3-948B-1728B52AA6E4}">
                    <adec:decorative xmlns:adec="http://schemas.microsoft.com/office/drawing/2017/decorative" val="1"/>
                  </a:ext>
                </a:extLst>
              </p:cNvPr>
              <p:cNvPicPr/>
              <p:nvPr/>
            </p:nvPicPr>
            <p:blipFill>
              <a:blip r:embed="rId26"/>
              <a:stretch>
                <a:fillRect/>
              </a:stretch>
            </p:blipFill>
            <p:spPr>
              <a:xfrm>
                <a:off x="11858282" y="6479715"/>
                <a:ext cx="374942" cy="9115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7">
            <p14:nvContentPartPr>
              <p14:cNvPr id="49" name="Ink 48">
                <a:extLst>
                  <a:ext uri="{FF2B5EF4-FFF2-40B4-BE49-F238E27FC236}">
                    <a16:creationId xmlns:a16="http://schemas.microsoft.com/office/drawing/2014/main" id="{06B7A1AD-C329-D345-0D37-033E9D95ABAB}"/>
                  </a:ext>
                  <a:ext uri="{C183D7F6-B498-43B3-948B-1728B52AA6E4}">
                    <adec:decorative xmlns:adec="http://schemas.microsoft.com/office/drawing/2017/decorative" val="1"/>
                  </a:ext>
                </a:extLst>
              </p14:cNvPr>
              <p14:cNvContentPartPr/>
              <p14:nvPr/>
            </p14:nvContentPartPr>
            <p14:xfrm>
              <a:off x="11015613" y="6756195"/>
              <a:ext cx="133560" cy="58680"/>
            </p14:xfrm>
          </p:contentPart>
        </mc:Choice>
        <mc:Fallback>
          <p:pic>
            <p:nvPicPr>
              <p:cNvPr id="49" name="Ink 48">
                <a:extLst>
                  <a:ext uri="{FF2B5EF4-FFF2-40B4-BE49-F238E27FC236}">
                    <a16:creationId xmlns:a16="http://schemas.microsoft.com/office/drawing/2014/main" id="{06B7A1AD-C329-D345-0D37-033E9D95ABAB}"/>
                  </a:ext>
                  <a:ext uri="{C183D7F6-B498-43B3-948B-1728B52AA6E4}">
                    <adec:decorative xmlns:adec="http://schemas.microsoft.com/office/drawing/2017/decorative" val="1"/>
                  </a:ext>
                </a:extLst>
              </p:cNvPr>
              <p:cNvPicPr/>
              <p:nvPr/>
            </p:nvPicPr>
            <p:blipFill>
              <a:blip r:embed="rId28"/>
              <a:stretch>
                <a:fillRect/>
              </a:stretch>
            </p:blipFill>
            <p:spPr>
              <a:xfrm>
                <a:off x="10952613" y="6380500"/>
                <a:ext cx="259200" cy="809712"/>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9">
            <p14:nvContentPartPr>
              <p14:cNvPr id="50" name="Ink 49">
                <a:extLst>
                  <a:ext uri="{FF2B5EF4-FFF2-40B4-BE49-F238E27FC236}">
                    <a16:creationId xmlns:a16="http://schemas.microsoft.com/office/drawing/2014/main" id="{BA92771F-CAA5-034F-080C-62A854E97FAC}"/>
                  </a:ext>
                  <a:ext uri="{C183D7F6-B498-43B3-948B-1728B52AA6E4}">
                    <adec:decorative xmlns:adec="http://schemas.microsoft.com/office/drawing/2017/decorative" val="1"/>
                  </a:ext>
                </a:extLst>
              </p14:cNvPr>
              <p14:cNvContentPartPr/>
              <p14:nvPr/>
            </p14:nvContentPartPr>
            <p14:xfrm>
              <a:off x="9790533" y="7288995"/>
              <a:ext cx="44280" cy="43920"/>
            </p14:xfrm>
          </p:contentPart>
        </mc:Choice>
        <mc:Fallback>
          <p:pic>
            <p:nvPicPr>
              <p:cNvPr id="50" name="Ink 49">
                <a:extLst>
                  <a:ext uri="{FF2B5EF4-FFF2-40B4-BE49-F238E27FC236}">
                    <a16:creationId xmlns:a16="http://schemas.microsoft.com/office/drawing/2014/main" id="{BA92771F-CAA5-034F-080C-62A854E97FAC}"/>
                  </a:ext>
                  <a:ext uri="{C183D7F6-B498-43B3-948B-1728B52AA6E4}">
                    <adec:decorative xmlns:adec="http://schemas.microsoft.com/office/drawing/2017/decorative" val="1"/>
                  </a:ext>
                </a:extLst>
              </p:cNvPr>
              <p:cNvPicPr/>
              <p:nvPr/>
            </p:nvPicPr>
            <p:blipFill>
              <a:blip r:embed="rId30"/>
              <a:stretch>
                <a:fillRect/>
              </a:stretch>
            </p:blipFill>
            <p:spPr>
              <a:xfrm>
                <a:off x="9727533" y="6907871"/>
                <a:ext cx="169920" cy="805805"/>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1">
            <p14:nvContentPartPr>
              <p14:cNvPr id="51" name="Ink 50">
                <a:extLst>
                  <a:ext uri="{FF2B5EF4-FFF2-40B4-BE49-F238E27FC236}">
                    <a16:creationId xmlns:a16="http://schemas.microsoft.com/office/drawing/2014/main" id="{03A2DD0E-B121-7174-7126-726C22CE7FB5}"/>
                  </a:ext>
                  <a:ext uri="{C183D7F6-B498-43B3-948B-1728B52AA6E4}">
                    <adec:decorative xmlns:adec="http://schemas.microsoft.com/office/drawing/2017/decorative" val="1"/>
                  </a:ext>
                </a:extLst>
              </p14:cNvPr>
              <p14:cNvContentPartPr/>
              <p14:nvPr/>
            </p14:nvContentPartPr>
            <p14:xfrm>
              <a:off x="11913093" y="6562515"/>
              <a:ext cx="243000" cy="185400"/>
            </p14:xfrm>
          </p:contentPart>
        </mc:Choice>
        <mc:Fallback>
          <p:pic>
            <p:nvPicPr>
              <p:cNvPr id="51" name="Ink 50">
                <a:extLst>
                  <a:ext uri="{FF2B5EF4-FFF2-40B4-BE49-F238E27FC236}">
                    <a16:creationId xmlns:a16="http://schemas.microsoft.com/office/drawing/2014/main" id="{03A2DD0E-B121-7174-7126-726C22CE7FB5}"/>
                  </a:ext>
                  <a:ext uri="{C183D7F6-B498-43B3-948B-1728B52AA6E4}">
                    <adec:decorative xmlns:adec="http://schemas.microsoft.com/office/drawing/2017/decorative" val="1"/>
                  </a:ext>
                </a:extLst>
              </p:cNvPr>
              <p:cNvPicPr/>
              <p:nvPr/>
            </p:nvPicPr>
            <p:blipFill>
              <a:blip r:embed="rId32"/>
              <a:stretch>
                <a:fillRect/>
              </a:stretch>
            </p:blipFill>
            <p:spPr>
              <a:xfrm>
                <a:off x="11850093" y="6184515"/>
                <a:ext cx="368640" cy="94104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3">
            <p14:nvContentPartPr>
              <p14:cNvPr id="54" name="Ink 53">
                <a:extLst>
                  <a:ext uri="{FF2B5EF4-FFF2-40B4-BE49-F238E27FC236}">
                    <a16:creationId xmlns:a16="http://schemas.microsoft.com/office/drawing/2014/main" id="{8AE04AB3-7FCA-20A6-F00B-1560BE65D6F4}"/>
                  </a:ext>
                  <a:ext uri="{C183D7F6-B498-43B3-948B-1728B52AA6E4}">
                    <adec:decorative xmlns:adec="http://schemas.microsoft.com/office/drawing/2017/decorative" val="1"/>
                  </a:ext>
                </a:extLst>
              </p14:cNvPr>
              <p14:cNvContentPartPr/>
              <p14:nvPr/>
            </p14:nvContentPartPr>
            <p14:xfrm>
              <a:off x="8786160" y="6608847"/>
              <a:ext cx="397800" cy="111960"/>
            </p14:xfrm>
          </p:contentPart>
        </mc:Choice>
        <mc:Fallback>
          <p:pic>
            <p:nvPicPr>
              <p:cNvPr id="54" name="Ink 53">
                <a:extLst>
                  <a:ext uri="{FF2B5EF4-FFF2-40B4-BE49-F238E27FC236}">
                    <a16:creationId xmlns:a16="http://schemas.microsoft.com/office/drawing/2014/main" id="{8AE04AB3-7FCA-20A6-F00B-1560BE65D6F4}"/>
                  </a:ext>
                  <a:ext uri="{C183D7F6-B498-43B3-948B-1728B52AA6E4}">
                    <adec:decorative xmlns:adec="http://schemas.microsoft.com/office/drawing/2017/decorative" val="1"/>
                  </a:ext>
                </a:extLst>
              </p:cNvPr>
              <p:cNvPicPr/>
              <p:nvPr/>
            </p:nvPicPr>
            <p:blipFill>
              <a:blip r:embed="rId34"/>
              <a:stretch>
                <a:fillRect/>
              </a:stretch>
            </p:blipFill>
            <p:spPr>
              <a:xfrm>
                <a:off x="8723103" y="6230847"/>
                <a:ext cx="523554" cy="8676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5">
            <p14:nvContentPartPr>
              <p14:cNvPr id="57" name="Ink 56">
                <a:extLst>
                  <a:ext uri="{FF2B5EF4-FFF2-40B4-BE49-F238E27FC236}">
                    <a16:creationId xmlns:a16="http://schemas.microsoft.com/office/drawing/2014/main" id="{840BDF73-9286-2CAA-B1DC-16605398771A}"/>
                  </a:ext>
                  <a:ext uri="{C183D7F6-B498-43B3-948B-1728B52AA6E4}">
                    <adec:decorative xmlns:adec="http://schemas.microsoft.com/office/drawing/2017/decorative" val="1"/>
                  </a:ext>
                </a:extLst>
              </p14:cNvPr>
              <p14:cNvContentPartPr/>
              <p14:nvPr/>
            </p14:nvContentPartPr>
            <p14:xfrm>
              <a:off x="8721720" y="6464847"/>
              <a:ext cx="73080" cy="94320"/>
            </p14:xfrm>
          </p:contentPart>
        </mc:Choice>
        <mc:Fallback>
          <p:pic>
            <p:nvPicPr>
              <p:cNvPr id="57" name="Ink 56">
                <a:extLst>
                  <a:ext uri="{FF2B5EF4-FFF2-40B4-BE49-F238E27FC236}">
                    <a16:creationId xmlns:a16="http://schemas.microsoft.com/office/drawing/2014/main" id="{840BDF73-9286-2CAA-B1DC-16605398771A}"/>
                  </a:ext>
                  <a:ext uri="{C183D7F6-B498-43B3-948B-1728B52AA6E4}">
                    <adec:decorative xmlns:adec="http://schemas.microsoft.com/office/drawing/2017/decorative" val="1"/>
                  </a:ext>
                </a:extLst>
              </p:cNvPr>
              <p:cNvPicPr/>
              <p:nvPr/>
            </p:nvPicPr>
            <p:blipFill>
              <a:blip r:embed="rId36"/>
              <a:stretch>
                <a:fillRect/>
              </a:stretch>
            </p:blipFill>
            <p:spPr>
              <a:xfrm>
                <a:off x="8658720" y="6086847"/>
                <a:ext cx="198720" cy="8499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7">
            <p14:nvContentPartPr>
              <p14:cNvPr id="58" name="Ink 57">
                <a:extLst>
                  <a:ext uri="{FF2B5EF4-FFF2-40B4-BE49-F238E27FC236}">
                    <a16:creationId xmlns:a16="http://schemas.microsoft.com/office/drawing/2014/main" id="{904907E0-E322-A119-A0D3-E83C46F82D33}"/>
                  </a:ext>
                  <a:ext uri="{C183D7F6-B498-43B3-948B-1728B52AA6E4}">
                    <adec:decorative xmlns:adec="http://schemas.microsoft.com/office/drawing/2017/decorative" val="1"/>
                  </a:ext>
                </a:extLst>
              </p14:cNvPr>
              <p14:cNvContentPartPr/>
              <p14:nvPr/>
            </p14:nvContentPartPr>
            <p14:xfrm>
              <a:off x="11721960" y="6575367"/>
              <a:ext cx="74160" cy="360"/>
            </p14:xfrm>
          </p:contentPart>
        </mc:Choice>
        <mc:Fallback>
          <p:pic>
            <p:nvPicPr>
              <p:cNvPr id="58" name="Ink 57">
                <a:extLst>
                  <a:ext uri="{FF2B5EF4-FFF2-40B4-BE49-F238E27FC236}">
                    <a16:creationId xmlns:a16="http://schemas.microsoft.com/office/drawing/2014/main" id="{904907E0-E322-A119-A0D3-E83C46F82D33}"/>
                  </a:ext>
                  <a:ext uri="{C183D7F6-B498-43B3-948B-1728B52AA6E4}">
                    <adec:decorative xmlns:adec="http://schemas.microsoft.com/office/drawing/2017/decorative" val="1"/>
                  </a:ext>
                </a:extLst>
              </p:cNvPr>
              <p:cNvPicPr/>
              <p:nvPr/>
            </p:nvPicPr>
            <p:blipFill>
              <a:blip r:embed="rId38"/>
              <a:stretch>
                <a:fillRect/>
              </a:stretch>
            </p:blipFill>
            <p:spPr>
              <a:xfrm>
                <a:off x="11659264" y="6197367"/>
                <a:ext cx="199193" cy="756000"/>
              </a:xfrm>
              <a:prstGeom prst="rect">
                <a:avLst/>
              </a:prstGeom>
            </p:spPr>
          </p:pic>
        </mc:Fallback>
      </mc:AlternateContent>
      <p:sp>
        <p:nvSpPr>
          <p:cNvPr id="16" name="Slide Number Placeholder 15">
            <a:extLst>
              <a:ext uri="{FF2B5EF4-FFF2-40B4-BE49-F238E27FC236}">
                <a16:creationId xmlns:a16="http://schemas.microsoft.com/office/drawing/2014/main" id="{E846386B-2E99-AFC5-C015-3E619AB390D9}"/>
              </a:ext>
            </a:extLst>
          </p:cNvPr>
          <p:cNvSpPr>
            <a:spLocks noGrp="1"/>
          </p:cNvSpPr>
          <p:nvPr>
            <p:ph type="sldNum" sz="quarter" idx="12"/>
          </p:nvPr>
        </p:nvSpPr>
        <p:spPr/>
        <p:txBody>
          <a:bodyPr/>
          <a:lstStyle/>
          <a:p>
            <a:fld id="{CA4BBAD3-4FA5-4ADF-BE4E-E1C1D25A64C9}" type="slidenum">
              <a:rPr lang="en-US" smtClean="0"/>
              <a:t>8</a:t>
            </a:fld>
            <a:endParaRPr lang="en-US"/>
          </a:p>
        </p:txBody>
      </p:sp>
    </p:spTree>
    <p:extLst>
      <p:ext uri="{BB962C8B-B14F-4D97-AF65-F5344CB8AC3E}">
        <p14:creationId xmlns:p14="http://schemas.microsoft.com/office/powerpoint/2010/main" val="526665231"/>
      </p:ext>
    </p:extLst>
  </p:cSld>
  <p:clrMapOvr>
    <a:masterClrMapping/>
  </p:clrMapOvr>
  <mc:AlternateContent xmlns:mc="http://schemas.openxmlformats.org/markup-compatibility/2006">
    <mc:Choice xmlns:p14="http://schemas.microsoft.com/office/powerpoint/2010/main" Requires="p14">
      <p:transition spd="slow" p14:dur="2000" advTm="25730"/>
    </mc:Choice>
    <mc:Fallback>
      <p:transition spd="slow" advTm="25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iterate type="lt">
                                    <p:tmPct val="10000"/>
                                  </p:iterate>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3180087-C42D-CC06-ED09-DAF3A0BB5AEF}"/>
              </a:ext>
            </a:extLst>
          </p:cNvPr>
          <p:cNvSpPr txBox="1">
            <a:spLocks noGrp="1"/>
          </p:cNvSpPr>
          <p:nvPr>
            <p:ph type="title" idx="4294967295"/>
          </p:nvPr>
        </p:nvSpPr>
        <p:spPr>
          <a:xfrm>
            <a:off x="3483300" y="717908"/>
            <a:ext cx="6652102"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mn-cs"/>
              </a:rPr>
              <a:t>ETA-9143 Page 2: Heading</a:t>
            </a:r>
          </a:p>
        </p:txBody>
      </p:sp>
      <p:pic>
        <p:nvPicPr>
          <p:cNvPr id="14" name="Picture 13" descr="Form fields followed by example answers. one applicant slash grantee organization name answer workforce of the future Waterbury two work site property identification address and or geographic parcel identification number answer 1255 pine St. Waterbury CT 55555">
            <a:extLst>
              <a:ext uri="{FF2B5EF4-FFF2-40B4-BE49-F238E27FC236}">
                <a16:creationId xmlns:a16="http://schemas.microsoft.com/office/drawing/2014/main" id="{40EA651C-E075-82D7-BEEE-49B709C73031}"/>
              </a:ext>
            </a:extLst>
          </p:cNvPr>
          <p:cNvPicPr>
            <a:picLocks noChangeAspect="1"/>
          </p:cNvPicPr>
          <p:nvPr/>
        </p:nvPicPr>
        <p:blipFill>
          <a:blip r:embed="rId3"/>
          <a:stretch>
            <a:fillRect/>
          </a:stretch>
        </p:blipFill>
        <p:spPr>
          <a:xfrm>
            <a:off x="1140000" y="2595843"/>
            <a:ext cx="9912001" cy="1666314"/>
          </a:xfrm>
          <a:prstGeom prst="rect">
            <a:avLst/>
          </a:prstGeom>
          <a:ln>
            <a:solidFill>
              <a:schemeClr val="tx1"/>
            </a:solidFill>
          </a:ln>
        </p:spPr>
      </p:pic>
      <p:pic>
        <p:nvPicPr>
          <p:cNvPr id="4" name="Picture 3">
            <a:extLst>
              <a:ext uri="{FF2B5EF4-FFF2-40B4-BE49-F238E27FC236}">
                <a16:creationId xmlns:a16="http://schemas.microsoft.com/office/drawing/2014/main" id="{EC9A87FF-3D9F-B80A-E30E-6CAD1732C10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550223"/>
            <a:ext cx="12192000" cy="307777"/>
          </a:xfrm>
          <a:prstGeom prst="rect">
            <a:avLst/>
          </a:prstGeom>
        </p:spPr>
      </p:pic>
      <p:pic>
        <p:nvPicPr>
          <p:cNvPr id="12" name="Graphic 11">
            <a:extLst>
              <a:ext uri="{FF2B5EF4-FFF2-40B4-BE49-F238E27FC236}">
                <a16:creationId xmlns:a16="http://schemas.microsoft.com/office/drawing/2014/main" id="{C5E42183-12EA-C855-D989-67A8C31BE2D3}"/>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13397" y="6323110"/>
            <a:ext cx="866775" cy="381000"/>
          </a:xfrm>
          <a:prstGeom prst="rect">
            <a:avLst/>
          </a:prstGeom>
        </p:spPr>
      </p:pic>
      <p:pic>
        <p:nvPicPr>
          <p:cNvPr id="5" name="Graphic 4">
            <a:extLst>
              <a:ext uri="{FF2B5EF4-FFF2-40B4-BE49-F238E27FC236}">
                <a16:creationId xmlns:a16="http://schemas.microsoft.com/office/drawing/2014/main" id="{460081B2-2B26-02AC-B61D-184392263BFB}"/>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86051" y="-120367"/>
            <a:ext cx="2985059" cy="2985059"/>
          </a:xfrm>
          <a:prstGeom prst="rect">
            <a:avLst/>
          </a:prstGeom>
        </p:spPr>
      </p:pic>
      <p:sp>
        <p:nvSpPr>
          <p:cNvPr id="2" name="TextBox 1">
            <a:extLst>
              <a:ext uri="{FF2B5EF4-FFF2-40B4-BE49-F238E27FC236}">
                <a16:creationId xmlns:a16="http://schemas.microsoft.com/office/drawing/2014/main" id="{1598D50C-0F42-EFD8-01B6-5508EE589F46}"/>
              </a:ext>
              <a:ext uri="{C183D7F6-B498-43B3-948B-1728B52AA6E4}">
                <adec:decorative xmlns:adec="http://schemas.microsoft.com/office/drawing/2017/decorative" val="1"/>
              </a:ext>
            </a:extLst>
          </p:cNvPr>
          <p:cNvSpPr txBox="1"/>
          <p:nvPr/>
        </p:nvSpPr>
        <p:spPr>
          <a:xfrm>
            <a:off x="6096000" y="3253019"/>
            <a:ext cx="36307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Workforce of the Future--Waterbury</a:t>
            </a:r>
            <a:endParaRPr lang="en-US">
              <a:latin typeface="Garamond" panose="02020404030301010803" pitchFamily="18" charset="0"/>
            </a:endParaRPr>
          </a:p>
        </p:txBody>
      </p:sp>
      <p:sp>
        <p:nvSpPr>
          <p:cNvPr id="3" name="TextBox 2">
            <a:extLst>
              <a:ext uri="{FF2B5EF4-FFF2-40B4-BE49-F238E27FC236}">
                <a16:creationId xmlns:a16="http://schemas.microsoft.com/office/drawing/2014/main" id="{25D8DD8C-3671-8908-C672-11AEE5E34C82}"/>
              </a:ext>
              <a:ext uri="{C183D7F6-B498-43B3-948B-1728B52AA6E4}">
                <adec:decorative xmlns:adec="http://schemas.microsoft.com/office/drawing/2017/decorative" val="1"/>
              </a:ext>
            </a:extLst>
          </p:cNvPr>
          <p:cNvSpPr txBox="1"/>
          <p:nvPr/>
        </p:nvSpPr>
        <p:spPr>
          <a:xfrm>
            <a:off x="6096000" y="3679038"/>
            <a:ext cx="4101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1255 Pine St, Waterbury, CT 55555</a:t>
            </a:r>
            <a:endParaRPr lang="en-US" sz="2000">
              <a:latin typeface="Garamond" panose="02020404030301010803" pitchFamily="18" charset="0"/>
            </a:endParaRPr>
          </a:p>
        </p:txBody>
      </p:sp>
      <p:pic>
        <p:nvPicPr>
          <p:cNvPr id="7" name="Picture 6">
            <a:extLst>
              <a:ext uri="{FF2B5EF4-FFF2-40B4-BE49-F238E27FC236}">
                <a16:creationId xmlns:a16="http://schemas.microsoft.com/office/drawing/2014/main" id="{97CEFD5E-8FFA-9442-EA92-30E6E58A6999}"/>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rot="294745">
            <a:off x="1083078" y="5363359"/>
            <a:ext cx="2219136" cy="1402202"/>
          </a:xfrm>
          <a:prstGeom prst="rect">
            <a:avLst/>
          </a:prstGeom>
        </p:spPr>
      </p:pic>
      <p:pic>
        <p:nvPicPr>
          <p:cNvPr id="8" name="Picture 7">
            <a:extLst>
              <a:ext uri="{FF2B5EF4-FFF2-40B4-BE49-F238E27FC236}">
                <a16:creationId xmlns:a16="http://schemas.microsoft.com/office/drawing/2014/main" id="{91A6298F-DD3A-E71C-88F0-BA9AF280000A}"/>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9258232" y="6513610"/>
            <a:ext cx="4560203" cy="670618"/>
          </a:xfrm>
          <a:prstGeom prst="rect">
            <a:avLst/>
          </a:prstGeom>
        </p:spPr>
      </p:pic>
      <p:pic>
        <p:nvPicPr>
          <p:cNvPr id="13" name="Picture 12">
            <a:extLst>
              <a:ext uri="{FF2B5EF4-FFF2-40B4-BE49-F238E27FC236}">
                <a16:creationId xmlns:a16="http://schemas.microsoft.com/office/drawing/2014/main" id="{17717CA3-B6D7-A1E0-20BC-1F18596143D1}"/>
              </a:ext>
              <a:ext uri="{C183D7F6-B498-43B3-948B-1728B52AA6E4}">
                <adec:decorative xmlns:adec="http://schemas.microsoft.com/office/drawing/2017/decorative" val="1"/>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9951" b="89886" l="9932" r="94064">
                        <a14:foregroundMark x1="86946" y1="74484" x2="86758" y2="79282"/>
                        <a14:foregroundMark x1="87211" y1="67694" x2="87156" y2="69103"/>
                        <a14:foregroundMark x1="88927" y1="23817" x2="87312" y2="65127"/>
                        <a14:foregroundMark x1="92237" y1="36378" x2="98174" y2="50408"/>
                        <a14:foregroundMark x1="98174" y1="50408" x2="94064" y2="65253"/>
                        <a14:foregroundMark x1="94064" y1="65253" x2="91096" y2="65253"/>
                        <a14:backgroundMark x1="30708" y1="33279" x2="31164" y2="56607"/>
                        <a14:backgroundMark x1="31164" y1="56607" x2="32306" y2="40457"/>
                        <a14:backgroundMark x1="32306" y1="40457" x2="28767" y2="55791"/>
                        <a14:backgroundMark x1="28767" y1="55791" x2="32306" y2="63295"/>
                        <a14:backgroundMark x1="31621" y1="30995" x2="33562" y2="28548"/>
                        <a14:backgroundMark x1="44521" y1="65253" x2="54224" y2="80914"/>
                        <a14:backgroundMark x1="54224" y1="80914" x2="81849" y2="79608"/>
                        <a14:backgroundMark x1="81849" y1="79608" x2="73858" y2="66395"/>
                        <a14:backgroundMark x1="73858" y1="66395" x2="45434" y2="66232"/>
                        <a14:backgroundMark x1="77511" y1="68026" x2="86758" y2="68679"/>
                        <a14:backgroundMark x1="86758" y1="68679" x2="82534" y2="75204"/>
                      </a14:backgroundRemoval>
                    </a14:imgEffect>
                  </a14:imgLayer>
                </a14:imgProps>
              </a:ext>
            </a:extLst>
          </a:blip>
          <a:stretch>
            <a:fillRect/>
          </a:stretch>
        </p:blipFill>
        <p:spPr>
          <a:xfrm>
            <a:off x="9258232" y="6221997"/>
            <a:ext cx="717251" cy="620326"/>
          </a:xfrm>
          <a:prstGeom prst="rect">
            <a:avLst/>
          </a:prstGeom>
          <a:scene3d>
            <a:camera prst="perspectiveContrastingLeftFacing"/>
            <a:lightRig rig="threePt" dir="t"/>
          </a:scene3d>
        </p:spPr>
      </p:pic>
      <p:grpSp>
        <p:nvGrpSpPr>
          <p:cNvPr id="28" name="Group 27">
            <a:extLst>
              <a:ext uri="{FF2B5EF4-FFF2-40B4-BE49-F238E27FC236}">
                <a16:creationId xmlns:a16="http://schemas.microsoft.com/office/drawing/2014/main" id="{AFD1EB78-330B-28DA-C6A4-FF66126EF682}"/>
              </a:ext>
              <a:ext uri="{C183D7F6-B498-43B3-948B-1728B52AA6E4}">
                <adec:decorative xmlns:adec="http://schemas.microsoft.com/office/drawing/2017/decorative" val="1"/>
              </a:ext>
            </a:extLst>
          </p:cNvPr>
          <p:cNvGrpSpPr/>
          <p:nvPr/>
        </p:nvGrpSpPr>
        <p:grpSpPr>
          <a:xfrm>
            <a:off x="9294287" y="6571670"/>
            <a:ext cx="3226320" cy="467280"/>
            <a:chOff x="9294287" y="6571670"/>
            <a:chExt cx="3226320" cy="467280"/>
          </a:xfrm>
        </p:grpSpPr>
        <mc:AlternateContent xmlns:mc="http://schemas.openxmlformats.org/markup-compatibility/2006">
          <mc:Choice xmlns:p14="http://schemas.microsoft.com/office/powerpoint/2010/main" xmlns:aink="http://schemas.microsoft.com/office/drawing/2016/ink" Requires="p14 aink">
            <p:contentPart p14:bwMode="auto" r:id="rId13">
              <p14:nvContentPartPr>
                <p14:cNvPr id="15" name="Ink 14">
                  <a:extLst>
                    <a:ext uri="{FF2B5EF4-FFF2-40B4-BE49-F238E27FC236}">
                      <a16:creationId xmlns:a16="http://schemas.microsoft.com/office/drawing/2014/main" id="{89A00F4C-84E6-489D-63A3-62DD660491C1}"/>
                    </a:ext>
                  </a:extLst>
                </p14:cNvPr>
                <p14:cNvContentPartPr/>
                <p14:nvPr/>
              </p14:nvContentPartPr>
              <p14:xfrm>
                <a:off x="10270607" y="6628550"/>
                <a:ext cx="1570320" cy="117360"/>
              </p14:xfrm>
            </p:contentPart>
          </mc:Choice>
          <mc:Fallback>
            <p:pic>
              <p:nvPicPr>
                <p:cNvPr id="15" name="Ink 14">
                  <a:extLst>
                    <a:ext uri="{FF2B5EF4-FFF2-40B4-BE49-F238E27FC236}">
                      <a16:creationId xmlns:a16="http://schemas.microsoft.com/office/drawing/2014/main" id="{89A00F4C-84E6-489D-63A3-62DD660491C1}"/>
                    </a:ext>
                  </a:extLst>
                </p:cNvPr>
                <p:cNvPicPr/>
                <p:nvPr/>
              </p:nvPicPr>
              <p:blipFill>
                <a:blip r:embed="rId14"/>
                <a:stretch>
                  <a:fillRect/>
                </a:stretch>
              </p:blipFill>
              <p:spPr>
                <a:xfrm>
                  <a:off x="10207607" y="6250550"/>
                  <a:ext cx="1695960" cy="873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5">
              <p14:nvContentPartPr>
                <p14:cNvPr id="16" name="Ink 15">
                  <a:extLst>
                    <a:ext uri="{FF2B5EF4-FFF2-40B4-BE49-F238E27FC236}">
                      <a16:creationId xmlns:a16="http://schemas.microsoft.com/office/drawing/2014/main" id="{99BBDC3E-7CFF-D99B-287C-090765AA4562}"/>
                    </a:ext>
                  </a:extLst>
                </p14:cNvPr>
                <p14:cNvContentPartPr/>
                <p14:nvPr/>
              </p14:nvContentPartPr>
              <p14:xfrm>
                <a:off x="10203647" y="6684710"/>
                <a:ext cx="2211840" cy="206640"/>
              </p14:xfrm>
            </p:contentPart>
          </mc:Choice>
          <mc:Fallback>
            <p:pic>
              <p:nvPicPr>
                <p:cNvPr id="16" name="Ink 15">
                  <a:extLst>
                    <a:ext uri="{FF2B5EF4-FFF2-40B4-BE49-F238E27FC236}">
                      <a16:creationId xmlns:a16="http://schemas.microsoft.com/office/drawing/2014/main" id="{99BBDC3E-7CFF-D99B-287C-090765AA4562}"/>
                    </a:ext>
                  </a:extLst>
                </p:cNvPr>
                <p:cNvPicPr/>
                <p:nvPr/>
              </p:nvPicPr>
              <p:blipFill>
                <a:blip r:embed="rId16"/>
                <a:stretch>
                  <a:fillRect/>
                </a:stretch>
              </p:blipFill>
              <p:spPr>
                <a:xfrm>
                  <a:off x="10140647" y="6306710"/>
                  <a:ext cx="2337480" cy="96228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7">
              <p14:nvContentPartPr>
                <p14:cNvPr id="17" name="Ink 16">
                  <a:extLst>
                    <a:ext uri="{FF2B5EF4-FFF2-40B4-BE49-F238E27FC236}">
                      <a16:creationId xmlns:a16="http://schemas.microsoft.com/office/drawing/2014/main" id="{1D7C0423-7487-50E3-D9EE-3B40B4156DEE}"/>
                    </a:ext>
                  </a:extLst>
                </p14:cNvPr>
                <p14:cNvContentPartPr/>
                <p14:nvPr/>
              </p14:nvContentPartPr>
              <p14:xfrm>
                <a:off x="10243607" y="6664190"/>
                <a:ext cx="1510560" cy="81720"/>
              </p14:xfrm>
            </p:contentPart>
          </mc:Choice>
          <mc:Fallback>
            <p:pic>
              <p:nvPicPr>
                <p:cNvPr id="17" name="Ink 16">
                  <a:extLst>
                    <a:ext uri="{FF2B5EF4-FFF2-40B4-BE49-F238E27FC236}">
                      <a16:creationId xmlns:a16="http://schemas.microsoft.com/office/drawing/2014/main" id="{1D7C0423-7487-50E3-D9EE-3B40B4156DEE}"/>
                    </a:ext>
                  </a:extLst>
                </p:cNvPr>
                <p:cNvPicPr/>
                <p:nvPr/>
              </p:nvPicPr>
              <p:blipFill>
                <a:blip r:embed="rId18"/>
                <a:stretch>
                  <a:fillRect/>
                </a:stretch>
              </p:blipFill>
              <p:spPr>
                <a:xfrm>
                  <a:off x="10180622" y="6284517"/>
                  <a:ext cx="1636170" cy="840704"/>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9">
              <p14:nvContentPartPr>
                <p14:cNvPr id="18" name="Ink 17">
                  <a:extLst>
                    <a:ext uri="{FF2B5EF4-FFF2-40B4-BE49-F238E27FC236}">
                      <a16:creationId xmlns:a16="http://schemas.microsoft.com/office/drawing/2014/main" id="{9F4A20AE-993D-52EA-3A18-8B33DCB5FE96}"/>
                    </a:ext>
                  </a:extLst>
                </p14:cNvPr>
                <p14:cNvContentPartPr/>
                <p14:nvPr/>
              </p14:nvContentPartPr>
              <p14:xfrm>
                <a:off x="9294287" y="6717830"/>
                <a:ext cx="3226320" cy="128880"/>
              </p14:xfrm>
            </p:contentPart>
          </mc:Choice>
          <mc:Fallback>
            <p:pic>
              <p:nvPicPr>
                <p:cNvPr id="18" name="Ink 17">
                  <a:extLst>
                    <a:ext uri="{FF2B5EF4-FFF2-40B4-BE49-F238E27FC236}">
                      <a16:creationId xmlns:a16="http://schemas.microsoft.com/office/drawing/2014/main" id="{9F4A20AE-993D-52EA-3A18-8B33DCB5FE96}"/>
                    </a:ext>
                  </a:extLst>
                </p:cNvPr>
                <p:cNvPicPr/>
                <p:nvPr/>
              </p:nvPicPr>
              <p:blipFill>
                <a:blip r:embed="rId20"/>
                <a:stretch>
                  <a:fillRect/>
                </a:stretch>
              </p:blipFill>
              <p:spPr>
                <a:xfrm>
                  <a:off x="9231280" y="6339830"/>
                  <a:ext cx="3351974" cy="8845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1">
              <p14:nvContentPartPr>
                <p14:cNvPr id="19" name="Ink 18">
                  <a:extLst>
                    <a:ext uri="{FF2B5EF4-FFF2-40B4-BE49-F238E27FC236}">
                      <a16:creationId xmlns:a16="http://schemas.microsoft.com/office/drawing/2014/main" id="{489AA931-272B-491F-5EBF-A66EC5F3D237}"/>
                    </a:ext>
                  </a:extLst>
                </p14:cNvPr>
                <p14:cNvContentPartPr/>
                <p14:nvPr/>
              </p14:nvContentPartPr>
              <p14:xfrm>
                <a:off x="10985927" y="6810350"/>
                <a:ext cx="849960" cy="173520"/>
              </p14:xfrm>
            </p:contentPart>
          </mc:Choice>
          <mc:Fallback>
            <p:pic>
              <p:nvPicPr>
                <p:cNvPr id="19" name="Ink 18">
                  <a:extLst>
                    <a:ext uri="{FF2B5EF4-FFF2-40B4-BE49-F238E27FC236}">
                      <a16:creationId xmlns:a16="http://schemas.microsoft.com/office/drawing/2014/main" id="{489AA931-272B-491F-5EBF-A66EC5F3D237}"/>
                    </a:ext>
                  </a:extLst>
                </p:cNvPr>
                <p:cNvPicPr/>
                <p:nvPr/>
              </p:nvPicPr>
              <p:blipFill>
                <a:blip r:embed="rId22"/>
                <a:stretch>
                  <a:fillRect/>
                </a:stretch>
              </p:blipFill>
              <p:spPr>
                <a:xfrm>
                  <a:off x="10922954" y="6432350"/>
                  <a:ext cx="975547" cy="9291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21" name="Ink 20">
                  <a:extLst>
                    <a:ext uri="{FF2B5EF4-FFF2-40B4-BE49-F238E27FC236}">
                      <a16:creationId xmlns:a16="http://schemas.microsoft.com/office/drawing/2014/main" id="{32BD5C98-29B3-4ECA-DC06-04E9D82992D0}"/>
                    </a:ext>
                  </a:extLst>
                </p14:cNvPr>
                <p14:cNvContentPartPr/>
                <p14:nvPr/>
              </p14:nvContentPartPr>
              <p14:xfrm>
                <a:off x="10349447" y="6571670"/>
                <a:ext cx="1720080" cy="69840"/>
              </p14:xfrm>
            </p:contentPart>
          </mc:Choice>
          <mc:Fallback>
            <p:pic>
              <p:nvPicPr>
                <p:cNvPr id="21" name="Ink 20">
                  <a:extLst>
                    <a:ext uri="{FF2B5EF4-FFF2-40B4-BE49-F238E27FC236}">
                      <a16:creationId xmlns:a16="http://schemas.microsoft.com/office/drawing/2014/main" id="{32BD5C98-29B3-4ECA-DC06-04E9D82992D0}"/>
                    </a:ext>
                  </a:extLst>
                </p:cNvPr>
                <p:cNvPicPr/>
                <p:nvPr/>
              </p:nvPicPr>
              <p:blipFill>
                <a:blip r:embed="rId24"/>
                <a:stretch>
                  <a:fillRect/>
                </a:stretch>
              </p:blipFill>
              <p:spPr>
                <a:xfrm>
                  <a:off x="10286434" y="6193670"/>
                  <a:ext cx="1845746" cy="82548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5">
              <p14:nvContentPartPr>
                <p14:cNvPr id="22" name="Ink 21">
                  <a:extLst>
                    <a:ext uri="{FF2B5EF4-FFF2-40B4-BE49-F238E27FC236}">
                      <a16:creationId xmlns:a16="http://schemas.microsoft.com/office/drawing/2014/main" id="{8A3F3424-F98D-738F-F9AA-BFA3ACE64455}"/>
                    </a:ext>
                  </a:extLst>
                </p14:cNvPr>
                <p14:cNvContentPartPr/>
                <p14:nvPr/>
              </p14:nvContentPartPr>
              <p14:xfrm>
                <a:off x="9766607" y="6876590"/>
                <a:ext cx="2664360" cy="162360"/>
              </p14:xfrm>
            </p:contentPart>
          </mc:Choice>
          <mc:Fallback>
            <p:pic>
              <p:nvPicPr>
                <p:cNvPr id="22" name="Ink 21">
                  <a:extLst>
                    <a:ext uri="{FF2B5EF4-FFF2-40B4-BE49-F238E27FC236}">
                      <a16:creationId xmlns:a16="http://schemas.microsoft.com/office/drawing/2014/main" id="{8A3F3424-F98D-738F-F9AA-BFA3ACE64455}"/>
                    </a:ext>
                  </a:extLst>
                </p:cNvPr>
                <p:cNvPicPr/>
                <p:nvPr/>
              </p:nvPicPr>
              <p:blipFill>
                <a:blip r:embed="rId26"/>
                <a:stretch>
                  <a:fillRect/>
                </a:stretch>
              </p:blipFill>
              <p:spPr>
                <a:xfrm>
                  <a:off x="9703607" y="6497750"/>
                  <a:ext cx="2790000" cy="919679"/>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7">
              <p14:nvContentPartPr>
                <p14:cNvPr id="24" name="Ink 23">
                  <a:extLst>
                    <a:ext uri="{FF2B5EF4-FFF2-40B4-BE49-F238E27FC236}">
                      <a16:creationId xmlns:a16="http://schemas.microsoft.com/office/drawing/2014/main" id="{F2A870B3-904F-46D0-F6A3-B71547572F00}"/>
                    </a:ext>
                  </a:extLst>
                </p14:cNvPr>
                <p14:cNvContentPartPr/>
                <p14:nvPr/>
              </p14:nvContentPartPr>
              <p14:xfrm>
                <a:off x="9818705" y="6808124"/>
                <a:ext cx="7200" cy="8640"/>
              </p14:xfrm>
            </p:contentPart>
          </mc:Choice>
          <mc:Fallback>
            <p:pic>
              <p:nvPicPr>
                <p:cNvPr id="24" name="Ink 23">
                  <a:extLst>
                    <a:ext uri="{FF2B5EF4-FFF2-40B4-BE49-F238E27FC236}">
                      <a16:creationId xmlns:a16="http://schemas.microsoft.com/office/drawing/2014/main" id="{F2A870B3-904F-46D0-F6A3-B71547572F00}"/>
                    </a:ext>
                  </a:extLst>
                </p:cNvPr>
                <p:cNvPicPr/>
                <p:nvPr/>
              </p:nvPicPr>
              <p:blipFill>
                <a:blip r:embed="rId28"/>
                <a:stretch>
                  <a:fillRect/>
                </a:stretch>
              </p:blipFill>
              <p:spPr>
                <a:xfrm>
                  <a:off x="9755705" y="6430124"/>
                  <a:ext cx="132840" cy="76428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9">
              <p14:nvContentPartPr>
                <p14:cNvPr id="25" name="Ink 24">
                  <a:extLst>
                    <a:ext uri="{FF2B5EF4-FFF2-40B4-BE49-F238E27FC236}">
                      <a16:creationId xmlns:a16="http://schemas.microsoft.com/office/drawing/2014/main" id="{D3E62360-B0B5-13DE-FEC4-F6F72CAA26E3}"/>
                    </a:ext>
                  </a:extLst>
                </p14:cNvPr>
                <p14:cNvContentPartPr/>
                <p14:nvPr/>
              </p14:nvContentPartPr>
              <p14:xfrm>
                <a:off x="9567785" y="6799484"/>
                <a:ext cx="360" cy="360"/>
              </p14:xfrm>
            </p:contentPart>
          </mc:Choice>
          <mc:Fallback>
            <p:pic>
              <p:nvPicPr>
                <p:cNvPr id="25" name="Ink 24">
                  <a:extLst>
                    <a:ext uri="{FF2B5EF4-FFF2-40B4-BE49-F238E27FC236}">
                      <a16:creationId xmlns:a16="http://schemas.microsoft.com/office/drawing/2014/main" id="{D3E62360-B0B5-13DE-FEC4-F6F72CAA26E3}"/>
                    </a:ext>
                  </a:extLst>
                </p:cNvPr>
                <p:cNvPicPr/>
                <p:nvPr/>
              </p:nvPicPr>
              <p:blipFill>
                <a:blip r:embed="rId30"/>
                <a:stretch>
                  <a:fillRect/>
                </a:stretch>
              </p:blipFill>
              <p:spPr>
                <a:xfrm>
                  <a:off x="9504785" y="6421484"/>
                  <a:ext cx="12600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1">
              <p14:nvContentPartPr>
                <p14:cNvPr id="27" name="Ink 26">
                  <a:extLst>
                    <a:ext uri="{FF2B5EF4-FFF2-40B4-BE49-F238E27FC236}">
                      <a16:creationId xmlns:a16="http://schemas.microsoft.com/office/drawing/2014/main" id="{601C4F1C-94F6-7AE0-82CA-AC14729FDD3F}"/>
                    </a:ext>
                  </a:extLst>
                </p14:cNvPr>
                <p14:cNvContentPartPr/>
                <p14:nvPr/>
              </p14:nvContentPartPr>
              <p14:xfrm>
                <a:off x="9609185" y="6766724"/>
                <a:ext cx="133920" cy="16920"/>
              </p14:xfrm>
            </p:contentPart>
          </mc:Choice>
          <mc:Fallback>
            <p:pic>
              <p:nvPicPr>
                <p:cNvPr id="27" name="Ink 26">
                  <a:extLst>
                    <a:ext uri="{FF2B5EF4-FFF2-40B4-BE49-F238E27FC236}">
                      <a16:creationId xmlns:a16="http://schemas.microsoft.com/office/drawing/2014/main" id="{601C4F1C-94F6-7AE0-82CA-AC14729FDD3F}"/>
                    </a:ext>
                  </a:extLst>
                </p:cNvPr>
                <p:cNvPicPr/>
                <p:nvPr/>
              </p:nvPicPr>
              <p:blipFill>
                <a:blip r:embed="rId32"/>
                <a:stretch>
                  <a:fillRect/>
                </a:stretch>
              </p:blipFill>
              <p:spPr>
                <a:xfrm>
                  <a:off x="9546015" y="6388724"/>
                  <a:ext cx="259899" cy="772560"/>
                </a:xfrm>
                <a:prstGeom prst="rect">
                  <a:avLst/>
                </a:prstGeom>
              </p:spPr>
            </p:pic>
          </mc:Fallback>
        </mc:AlternateContent>
      </p:grpSp>
      <p:sp>
        <p:nvSpPr>
          <p:cNvPr id="10" name="Slide Number Placeholder 9">
            <a:extLst>
              <a:ext uri="{FF2B5EF4-FFF2-40B4-BE49-F238E27FC236}">
                <a16:creationId xmlns:a16="http://schemas.microsoft.com/office/drawing/2014/main" id="{0CD70909-9755-A303-8013-3A8F977D0A80}"/>
              </a:ext>
            </a:extLst>
          </p:cNvPr>
          <p:cNvSpPr>
            <a:spLocks noGrp="1"/>
          </p:cNvSpPr>
          <p:nvPr>
            <p:ph type="sldNum" sz="quarter" idx="12"/>
          </p:nvPr>
        </p:nvSpPr>
        <p:spPr/>
        <p:txBody>
          <a:bodyPr/>
          <a:lstStyle/>
          <a:p>
            <a:fld id="{CA4BBAD3-4FA5-4ADF-BE4E-E1C1D25A64C9}" type="slidenum">
              <a:rPr lang="en-US" smtClean="0"/>
              <a:t>9</a:t>
            </a:fld>
            <a:endParaRPr lang="en-US"/>
          </a:p>
        </p:txBody>
      </p:sp>
    </p:spTree>
    <p:extLst>
      <p:ext uri="{BB962C8B-B14F-4D97-AF65-F5344CB8AC3E}">
        <p14:creationId xmlns:p14="http://schemas.microsoft.com/office/powerpoint/2010/main" val="2969545315"/>
      </p:ext>
    </p:extLst>
  </p:cSld>
  <p:clrMapOvr>
    <a:masterClrMapping/>
  </p:clrMapOvr>
  <mc:AlternateContent xmlns:mc="http://schemas.openxmlformats.org/markup-compatibility/2006">
    <mc:Choice xmlns:p14="http://schemas.microsoft.com/office/powerpoint/2010/main" Requires="p14">
      <p:transition spd="slow" p14:dur="2000" advTm="12838"/>
    </mc:Choice>
    <mc:Fallback>
      <p:transition spd="slow" advTm="128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4841-ACF2-3031-F476-7AEF8C2EF29B}"/>
              </a:ext>
            </a:extLst>
          </p:cNvPr>
          <p:cNvSpPr txBox="1">
            <a:spLocks noGrp="1"/>
          </p:cNvSpPr>
          <p:nvPr>
            <p:ph type="title" idx="4294967295"/>
          </p:nvPr>
        </p:nvSpPr>
        <p:spPr>
          <a:xfrm>
            <a:off x="885456" y="154498"/>
            <a:ext cx="10241280"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mn-cs"/>
              </a:rPr>
              <a:t>ETA-9143 Page 2: Housing Project Costs for Site</a:t>
            </a:r>
            <a:endPar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Calibri"/>
            </a:endParaRPr>
          </a:p>
        </p:txBody>
      </p:sp>
      <p:sp>
        <p:nvSpPr>
          <p:cNvPr id="26" name="TextBox 25">
            <a:extLst>
              <a:ext uri="{FF2B5EF4-FFF2-40B4-BE49-F238E27FC236}">
                <a16:creationId xmlns:a16="http://schemas.microsoft.com/office/drawing/2014/main" id="{C3293046-D144-5A90-FFCA-BD87E2097ABC}"/>
              </a:ext>
              <a:ext uri="{C183D7F6-B498-43B3-948B-1728B52AA6E4}">
                <adec:decorative xmlns:adec="http://schemas.microsoft.com/office/drawing/2017/decorative" val="1"/>
              </a:ext>
            </a:extLst>
          </p:cNvPr>
          <p:cNvSpPr txBox="1"/>
          <p:nvPr/>
        </p:nvSpPr>
        <p:spPr>
          <a:xfrm>
            <a:off x="10117601" y="5820242"/>
            <a:ext cx="2018270" cy="646331"/>
          </a:xfrm>
          <a:prstGeom prst="rect">
            <a:avLst/>
          </a:prstGeom>
          <a:noFill/>
        </p:spPr>
        <p:txBody>
          <a:bodyPr wrap="square">
            <a:spAutoFit/>
          </a:bodyPr>
          <a:lstStyle/>
          <a:p>
            <a:r>
              <a:rPr lang="en-US">
                <a:solidFill>
                  <a:srgbClr val="3333FF"/>
                </a:solidFill>
                <a:hlinkClick r:id="rId3">
                  <a:extLst>
                    <a:ext uri="{A12FA001-AC4F-418D-AE19-62706E023703}">
                      <ahyp:hlinkClr xmlns:ahyp="http://schemas.microsoft.com/office/drawing/2018/hyperlinkcolor" val="tx"/>
                    </a:ext>
                  </a:extLst>
                </a:hlinkClick>
              </a:rPr>
              <a:t>Link to TEGL 05-10 Change 1</a:t>
            </a:r>
            <a:endParaRPr lang="en-US">
              <a:solidFill>
                <a:srgbClr val="3333FF"/>
              </a:solidFill>
            </a:endParaRPr>
          </a:p>
        </p:txBody>
      </p:sp>
      <p:pic>
        <p:nvPicPr>
          <p:cNvPr id="6" name="Picture 5">
            <a:extLst>
              <a:ext uri="{FF2B5EF4-FFF2-40B4-BE49-F238E27FC236}">
                <a16:creationId xmlns:a16="http://schemas.microsoft.com/office/drawing/2014/main" id="{1E1CB2F4-F3FE-5374-1571-03533F941B7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519447"/>
            <a:ext cx="12192000" cy="338554"/>
          </a:xfrm>
          <a:prstGeom prst="rect">
            <a:avLst/>
          </a:prstGeom>
        </p:spPr>
      </p:pic>
      <p:pic>
        <p:nvPicPr>
          <p:cNvPr id="7" name="Graphic 6">
            <a:extLst>
              <a:ext uri="{FF2B5EF4-FFF2-40B4-BE49-F238E27FC236}">
                <a16:creationId xmlns:a16="http://schemas.microsoft.com/office/drawing/2014/main" id="{23ACCADF-599B-2B36-AB98-32F75025354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33642" y="6328947"/>
            <a:ext cx="866775" cy="381000"/>
          </a:xfrm>
          <a:prstGeom prst="rect">
            <a:avLst/>
          </a:prstGeom>
        </p:spPr>
      </p:pic>
      <p:pic>
        <p:nvPicPr>
          <p:cNvPr id="13" name="Picture 12" descr="Sample math: If private acquisition costs are $125,000, and housing construction costs are $10,000 in YB grant funds, and $15,000 in state grant funds, then the toral housing project cost for this worksite is $150,000">
            <a:extLst>
              <a:ext uri="{FF2B5EF4-FFF2-40B4-BE49-F238E27FC236}">
                <a16:creationId xmlns:a16="http://schemas.microsoft.com/office/drawing/2014/main" id="{EE919481-C43C-838B-C6AA-47D52A3DA127}"/>
              </a:ext>
              <a:ext uri="{C183D7F6-B498-43B3-948B-1728B52AA6E4}">
                <adec:decorative xmlns:adec="http://schemas.microsoft.com/office/drawing/2017/decorative" val="0"/>
              </a:ext>
            </a:extLst>
          </p:cNvPr>
          <p:cNvPicPr>
            <a:picLocks noChangeAspect="1"/>
          </p:cNvPicPr>
          <p:nvPr/>
        </p:nvPicPr>
        <p:blipFill>
          <a:blip r:embed="rId7"/>
          <a:stretch>
            <a:fillRect/>
          </a:stretch>
        </p:blipFill>
        <p:spPr>
          <a:xfrm>
            <a:off x="1282487" y="1685531"/>
            <a:ext cx="9447218" cy="4032693"/>
          </a:xfrm>
          <a:prstGeom prst="rect">
            <a:avLst/>
          </a:prstGeom>
          <a:ln>
            <a:solidFill>
              <a:schemeClr val="tx1"/>
            </a:solidFill>
          </a:ln>
        </p:spPr>
      </p:pic>
      <p:cxnSp>
        <p:nvCxnSpPr>
          <p:cNvPr id="4" name="Straight Arrow Connector 3">
            <a:extLst>
              <a:ext uri="{FF2B5EF4-FFF2-40B4-BE49-F238E27FC236}">
                <a16:creationId xmlns:a16="http://schemas.microsoft.com/office/drawing/2014/main" id="{C2915121-438D-BBA7-6325-8F830D9D6692}"/>
              </a:ext>
              <a:ext uri="{C183D7F6-B498-43B3-948B-1728B52AA6E4}">
                <adec:decorative xmlns:adec="http://schemas.microsoft.com/office/drawing/2017/decorative" val="1"/>
              </a:ext>
            </a:extLst>
          </p:cNvPr>
          <p:cNvCxnSpPr/>
          <p:nvPr/>
        </p:nvCxnSpPr>
        <p:spPr>
          <a:xfrm>
            <a:off x="2743200" y="5391150"/>
            <a:ext cx="5867400" cy="0"/>
          </a:xfrm>
          <a:prstGeom prst="straightConnector1">
            <a:avLst/>
          </a:prstGeom>
          <a:ln w="38100">
            <a:solidFill>
              <a:schemeClr val="accent6">
                <a:alpha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17" name="TextBox 16">
            <a:extLst>
              <a:ext uri="{FF2B5EF4-FFF2-40B4-BE49-F238E27FC236}">
                <a16:creationId xmlns:a16="http://schemas.microsoft.com/office/drawing/2014/main" id="{222E5747-B901-D4F8-1F2F-94EF8A8ABFE0}"/>
              </a:ext>
              <a:ext uri="{C183D7F6-B498-43B3-948B-1728B52AA6E4}">
                <adec:decorative xmlns:adec="http://schemas.microsoft.com/office/drawing/2017/decorative" val="1"/>
              </a:ext>
            </a:extLst>
          </p:cNvPr>
          <p:cNvSpPr txBox="1"/>
          <p:nvPr/>
        </p:nvSpPr>
        <p:spPr>
          <a:xfrm>
            <a:off x="2920563" y="3308556"/>
            <a:ext cx="1105378" cy="369332"/>
          </a:xfrm>
          <a:prstGeom prst="rect">
            <a:avLst/>
          </a:prstGeom>
          <a:noFill/>
        </p:spPr>
        <p:txBody>
          <a:bodyPr wrap="square" lIns="91440" tIns="45720" rIns="91440" bIns="45720" rtlCol="0" anchor="t">
            <a:spAutoFit/>
          </a:bodyPr>
          <a:lstStyle/>
          <a:p>
            <a:pPr algn="ctr"/>
            <a:r>
              <a:rPr lang="en-US">
                <a:latin typeface="Garamond" panose="02020404030301010803" pitchFamily="18" charset="0"/>
              </a:rPr>
              <a:t>--</a:t>
            </a:r>
          </a:p>
        </p:txBody>
      </p:sp>
      <p:sp>
        <p:nvSpPr>
          <p:cNvPr id="18" name="TextBox 17">
            <a:extLst>
              <a:ext uri="{FF2B5EF4-FFF2-40B4-BE49-F238E27FC236}">
                <a16:creationId xmlns:a16="http://schemas.microsoft.com/office/drawing/2014/main" id="{48CE9E48-41F5-42BE-2151-597840D3E800}"/>
              </a:ext>
              <a:ext uri="{C183D7F6-B498-43B3-948B-1728B52AA6E4}">
                <adec:decorative xmlns:adec="http://schemas.microsoft.com/office/drawing/2017/decorative" val="1"/>
              </a:ext>
            </a:extLst>
          </p:cNvPr>
          <p:cNvSpPr txBox="1"/>
          <p:nvPr/>
        </p:nvSpPr>
        <p:spPr>
          <a:xfrm>
            <a:off x="2912377" y="3789374"/>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19" name="TextBox 18">
            <a:extLst>
              <a:ext uri="{FF2B5EF4-FFF2-40B4-BE49-F238E27FC236}">
                <a16:creationId xmlns:a16="http://schemas.microsoft.com/office/drawing/2014/main" id="{8D92F104-B5E0-3E48-107B-576B96AC3ECB}"/>
              </a:ext>
              <a:ext uri="{C183D7F6-B498-43B3-948B-1728B52AA6E4}">
                <adec:decorative xmlns:adec="http://schemas.microsoft.com/office/drawing/2017/decorative" val="1"/>
              </a:ext>
            </a:extLst>
          </p:cNvPr>
          <p:cNvSpPr txBox="1"/>
          <p:nvPr/>
        </p:nvSpPr>
        <p:spPr>
          <a:xfrm>
            <a:off x="2912377" y="4652445"/>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20" name="TextBox 19">
            <a:extLst>
              <a:ext uri="{FF2B5EF4-FFF2-40B4-BE49-F238E27FC236}">
                <a16:creationId xmlns:a16="http://schemas.microsoft.com/office/drawing/2014/main" id="{641389A4-2C86-9456-D627-CA1AC651A66D}"/>
              </a:ext>
              <a:ext uri="{C183D7F6-B498-43B3-948B-1728B52AA6E4}">
                <adec:decorative xmlns:adec="http://schemas.microsoft.com/office/drawing/2017/decorative" val="1"/>
              </a:ext>
            </a:extLst>
          </p:cNvPr>
          <p:cNvSpPr txBox="1"/>
          <p:nvPr/>
        </p:nvSpPr>
        <p:spPr>
          <a:xfrm>
            <a:off x="4100106" y="3299347"/>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21" name="TextBox 20">
            <a:extLst>
              <a:ext uri="{FF2B5EF4-FFF2-40B4-BE49-F238E27FC236}">
                <a16:creationId xmlns:a16="http://schemas.microsoft.com/office/drawing/2014/main" id="{1AD4C4A8-9BBE-F9AA-848E-CAEDFCADBDA1}"/>
              </a:ext>
              <a:ext uri="{C183D7F6-B498-43B3-948B-1728B52AA6E4}">
                <adec:decorative xmlns:adec="http://schemas.microsoft.com/office/drawing/2017/decorative" val="1"/>
              </a:ext>
            </a:extLst>
          </p:cNvPr>
          <p:cNvSpPr txBox="1"/>
          <p:nvPr/>
        </p:nvSpPr>
        <p:spPr>
          <a:xfrm>
            <a:off x="4055266" y="4194988"/>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22" name="TextBox 21">
            <a:extLst>
              <a:ext uri="{FF2B5EF4-FFF2-40B4-BE49-F238E27FC236}">
                <a16:creationId xmlns:a16="http://schemas.microsoft.com/office/drawing/2014/main" id="{2E383C2A-BC2B-E2B4-08E2-1E8F4AC0C955}"/>
              </a:ext>
              <a:ext uri="{C183D7F6-B498-43B3-948B-1728B52AA6E4}">
                <adec:decorative xmlns:adec="http://schemas.microsoft.com/office/drawing/2017/decorative" val="1"/>
              </a:ext>
            </a:extLst>
          </p:cNvPr>
          <p:cNvSpPr txBox="1"/>
          <p:nvPr/>
        </p:nvSpPr>
        <p:spPr>
          <a:xfrm>
            <a:off x="4055266" y="4645209"/>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23" name="TextBox 22">
            <a:extLst>
              <a:ext uri="{FF2B5EF4-FFF2-40B4-BE49-F238E27FC236}">
                <a16:creationId xmlns:a16="http://schemas.microsoft.com/office/drawing/2014/main" id="{42C0C01C-B589-9235-60FD-741A23273FBB}"/>
              </a:ext>
              <a:ext uri="{C183D7F6-B498-43B3-948B-1728B52AA6E4}">
                <adec:decorative xmlns:adec="http://schemas.microsoft.com/office/drawing/2017/decorative" val="1"/>
              </a:ext>
            </a:extLst>
          </p:cNvPr>
          <p:cNvSpPr txBox="1"/>
          <p:nvPr/>
        </p:nvSpPr>
        <p:spPr>
          <a:xfrm>
            <a:off x="4079109" y="3756860"/>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25" name="TextBox 24">
            <a:extLst>
              <a:ext uri="{FF2B5EF4-FFF2-40B4-BE49-F238E27FC236}">
                <a16:creationId xmlns:a16="http://schemas.microsoft.com/office/drawing/2014/main" id="{AB93A94E-AC25-6377-65AC-B993045381CF}"/>
              </a:ext>
              <a:ext uri="{C183D7F6-B498-43B3-948B-1728B52AA6E4}">
                <adec:decorative xmlns:adec="http://schemas.microsoft.com/office/drawing/2017/decorative" val="1"/>
              </a:ext>
            </a:extLst>
          </p:cNvPr>
          <p:cNvSpPr txBox="1"/>
          <p:nvPr/>
        </p:nvSpPr>
        <p:spPr>
          <a:xfrm>
            <a:off x="5212627" y="3778620"/>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27" name="TextBox 26">
            <a:extLst>
              <a:ext uri="{FF2B5EF4-FFF2-40B4-BE49-F238E27FC236}">
                <a16:creationId xmlns:a16="http://schemas.microsoft.com/office/drawing/2014/main" id="{D8B4B895-12B4-6237-2D86-C87C6047906F}"/>
              </a:ext>
              <a:ext uri="{C183D7F6-B498-43B3-948B-1728B52AA6E4}">
                <adec:decorative xmlns:adec="http://schemas.microsoft.com/office/drawing/2017/decorative" val="1"/>
              </a:ext>
            </a:extLst>
          </p:cNvPr>
          <p:cNvSpPr txBox="1"/>
          <p:nvPr/>
        </p:nvSpPr>
        <p:spPr>
          <a:xfrm>
            <a:off x="5216419" y="3281486"/>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28" name="TextBox 27">
            <a:extLst>
              <a:ext uri="{FF2B5EF4-FFF2-40B4-BE49-F238E27FC236}">
                <a16:creationId xmlns:a16="http://schemas.microsoft.com/office/drawing/2014/main" id="{8E451E9D-4890-8288-A434-4A98BF49B499}"/>
              </a:ext>
              <a:ext uri="{C183D7F6-B498-43B3-948B-1728B52AA6E4}">
                <adec:decorative xmlns:adec="http://schemas.microsoft.com/office/drawing/2017/decorative" val="1"/>
              </a:ext>
            </a:extLst>
          </p:cNvPr>
          <p:cNvSpPr txBox="1"/>
          <p:nvPr/>
        </p:nvSpPr>
        <p:spPr>
          <a:xfrm>
            <a:off x="5227233" y="4643900"/>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29" name="TextBox 28">
            <a:extLst>
              <a:ext uri="{FF2B5EF4-FFF2-40B4-BE49-F238E27FC236}">
                <a16:creationId xmlns:a16="http://schemas.microsoft.com/office/drawing/2014/main" id="{E5F03BC8-162C-4724-5838-1B7F4C92B5ED}"/>
              </a:ext>
              <a:ext uri="{C183D7F6-B498-43B3-948B-1728B52AA6E4}">
                <adec:decorative xmlns:adec="http://schemas.microsoft.com/office/drawing/2017/decorative" val="1"/>
              </a:ext>
            </a:extLst>
          </p:cNvPr>
          <p:cNvSpPr txBox="1"/>
          <p:nvPr/>
        </p:nvSpPr>
        <p:spPr>
          <a:xfrm>
            <a:off x="6315559" y="3769366"/>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30" name="TextBox 29">
            <a:extLst>
              <a:ext uri="{FF2B5EF4-FFF2-40B4-BE49-F238E27FC236}">
                <a16:creationId xmlns:a16="http://schemas.microsoft.com/office/drawing/2014/main" id="{A85955E1-BAC0-72C3-6583-F69B096DC538}"/>
              </a:ext>
              <a:ext uri="{C183D7F6-B498-43B3-948B-1728B52AA6E4}">
                <adec:decorative xmlns:adec="http://schemas.microsoft.com/office/drawing/2017/decorative" val="1"/>
              </a:ext>
            </a:extLst>
          </p:cNvPr>
          <p:cNvSpPr txBox="1"/>
          <p:nvPr/>
        </p:nvSpPr>
        <p:spPr>
          <a:xfrm>
            <a:off x="6292729" y="4224017"/>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31" name="TextBox 30">
            <a:extLst>
              <a:ext uri="{FF2B5EF4-FFF2-40B4-BE49-F238E27FC236}">
                <a16:creationId xmlns:a16="http://schemas.microsoft.com/office/drawing/2014/main" id="{7CBE912C-C0E2-74D0-AB63-1D6CC7F5DA24}"/>
              </a:ext>
              <a:ext uri="{C183D7F6-B498-43B3-948B-1728B52AA6E4}">
                <adec:decorative xmlns:adec="http://schemas.microsoft.com/office/drawing/2017/decorative" val="1"/>
              </a:ext>
            </a:extLst>
          </p:cNvPr>
          <p:cNvSpPr txBox="1"/>
          <p:nvPr/>
        </p:nvSpPr>
        <p:spPr>
          <a:xfrm>
            <a:off x="6315559" y="3281878"/>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cxnSp>
        <p:nvCxnSpPr>
          <p:cNvPr id="8" name="Straight Arrow Connector 7">
            <a:extLst>
              <a:ext uri="{FF2B5EF4-FFF2-40B4-BE49-F238E27FC236}">
                <a16:creationId xmlns:a16="http://schemas.microsoft.com/office/drawing/2014/main" id="{6B38A511-D331-06A0-20CE-42ED755EA507}"/>
              </a:ext>
              <a:ext uri="{C183D7F6-B498-43B3-948B-1728B52AA6E4}">
                <adec:decorative xmlns:adec="http://schemas.microsoft.com/office/drawing/2017/decorative" val="1"/>
              </a:ext>
            </a:extLst>
          </p:cNvPr>
          <p:cNvCxnSpPr>
            <a:cxnSpLocks/>
          </p:cNvCxnSpPr>
          <p:nvPr/>
        </p:nvCxnSpPr>
        <p:spPr>
          <a:xfrm>
            <a:off x="9429750" y="3181350"/>
            <a:ext cx="0" cy="1924050"/>
          </a:xfrm>
          <a:prstGeom prst="straightConnector1">
            <a:avLst/>
          </a:prstGeom>
          <a:ln w="38100">
            <a:solidFill>
              <a:schemeClr val="accent6">
                <a:alpha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32" name="TextBox 31">
            <a:extLst>
              <a:ext uri="{FF2B5EF4-FFF2-40B4-BE49-F238E27FC236}">
                <a16:creationId xmlns:a16="http://schemas.microsoft.com/office/drawing/2014/main" id="{3A3FCBC1-C471-BC29-DEA3-D5FCD5CE6190}"/>
              </a:ext>
              <a:ext uri="{C183D7F6-B498-43B3-948B-1728B52AA6E4}">
                <adec:decorative xmlns:adec="http://schemas.microsoft.com/office/drawing/2017/decorative" val="1"/>
              </a:ext>
            </a:extLst>
          </p:cNvPr>
          <p:cNvSpPr txBox="1"/>
          <p:nvPr/>
        </p:nvSpPr>
        <p:spPr>
          <a:xfrm>
            <a:off x="6274456" y="4643900"/>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33" name="TextBox 32">
            <a:extLst>
              <a:ext uri="{FF2B5EF4-FFF2-40B4-BE49-F238E27FC236}">
                <a16:creationId xmlns:a16="http://schemas.microsoft.com/office/drawing/2014/main" id="{0AB25D38-D47F-C639-D30B-1902DEFAF070}"/>
              </a:ext>
              <a:ext uri="{C183D7F6-B498-43B3-948B-1728B52AA6E4}">
                <adec:decorative xmlns:adec="http://schemas.microsoft.com/office/drawing/2017/decorative" val="1"/>
              </a:ext>
            </a:extLst>
          </p:cNvPr>
          <p:cNvSpPr txBox="1"/>
          <p:nvPr/>
        </p:nvSpPr>
        <p:spPr>
          <a:xfrm>
            <a:off x="7481786" y="3750034"/>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34" name="TextBox 33">
            <a:extLst>
              <a:ext uri="{FF2B5EF4-FFF2-40B4-BE49-F238E27FC236}">
                <a16:creationId xmlns:a16="http://schemas.microsoft.com/office/drawing/2014/main" id="{A365AAF4-FD84-0FC4-49C6-D9E0B5CF6670}"/>
              </a:ext>
              <a:ext uri="{C183D7F6-B498-43B3-948B-1728B52AA6E4}">
                <adec:decorative xmlns:adec="http://schemas.microsoft.com/office/drawing/2017/decorative" val="1"/>
              </a:ext>
            </a:extLst>
          </p:cNvPr>
          <p:cNvSpPr txBox="1"/>
          <p:nvPr/>
        </p:nvSpPr>
        <p:spPr>
          <a:xfrm>
            <a:off x="7459640" y="4192562"/>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35" name="TextBox 34">
            <a:extLst>
              <a:ext uri="{FF2B5EF4-FFF2-40B4-BE49-F238E27FC236}">
                <a16:creationId xmlns:a16="http://schemas.microsoft.com/office/drawing/2014/main" id="{CD156BF4-8762-C8AC-BD1C-5CB7D9B22CA4}"/>
              </a:ext>
              <a:ext uri="{C183D7F6-B498-43B3-948B-1728B52AA6E4}">
                <adec:decorative xmlns:adec="http://schemas.microsoft.com/office/drawing/2017/decorative" val="1"/>
              </a:ext>
            </a:extLst>
          </p:cNvPr>
          <p:cNvSpPr txBox="1"/>
          <p:nvPr/>
        </p:nvSpPr>
        <p:spPr>
          <a:xfrm>
            <a:off x="7454857" y="4652445"/>
            <a:ext cx="1105378" cy="369332"/>
          </a:xfrm>
          <a:prstGeom prst="rect">
            <a:avLst/>
          </a:prstGeom>
          <a:noFill/>
        </p:spPr>
        <p:txBody>
          <a:bodyPr wrap="square" rtlCol="0">
            <a:spAutoFit/>
          </a:bodyPr>
          <a:lstStyle/>
          <a:p>
            <a:pPr algn="ctr"/>
            <a:r>
              <a:rPr lang="en-US">
                <a:latin typeface="Garamond" panose="02020404030301010803" pitchFamily="18" charset="0"/>
              </a:rPr>
              <a:t>--</a:t>
            </a:r>
          </a:p>
        </p:txBody>
      </p:sp>
      <p:sp>
        <p:nvSpPr>
          <p:cNvPr id="24" name="Slide Number Placeholder 23">
            <a:extLst>
              <a:ext uri="{FF2B5EF4-FFF2-40B4-BE49-F238E27FC236}">
                <a16:creationId xmlns:a16="http://schemas.microsoft.com/office/drawing/2014/main" id="{8EEDE45E-14F3-515D-A8B7-8C2D4E7CAB7E}"/>
              </a:ext>
            </a:extLst>
          </p:cNvPr>
          <p:cNvSpPr>
            <a:spLocks noGrp="1"/>
          </p:cNvSpPr>
          <p:nvPr>
            <p:ph type="sldNum" sz="quarter" idx="12"/>
          </p:nvPr>
        </p:nvSpPr>
        <p:spPr/>
        <p:txBody>
          <a:bodyPr/>
          <a:lstStyle/>
          <a:p>
            <a:fld id="{CA4BBAD3-4FA5-4ADF-BE4E-E1C1D25A64C9}" type="slidenum">
              <a:rPr lang="en-US" smtClean="0">
                <a:latin typeface="Garamond" panose="02020404030301010803" pitchFamily="18" charset="0"/>
              </a:rPr>
              <a:t>10</a:t>
            </a:fld>
            <a:endParaRPr lang="en-US">
              <a:latin typeface="Garamond" panose="02020404030301010803" pitchFamily="18" charset="0"/>
            </a:endParaRPr>
          </a:p>
        </p:txBody>
      </p:sp>
      <p:sp>
        <p:nvSpPr>
          <p:cNvPr id="39" name="TextBox 38">
            <a:extLst>
              <a:ext uri="{FF2B5EF4-FFF2-40B4-BE49-F238E27FC236}">
                <a16:creationId xmlns:a16="http://schemas.microsoft.com/office/drawing/2014/main" id="{D804B239-64E9-494D-1C11-AA5E5AE30055}"/>
              </a:ext>
              <a:ext uri="{C183D7F6-B498-43B3-948B-1728B52AA6E4}">
                <adec:decorative xmlns:adec="http://schemas.microsoft.com/office/drawing/2017/decorative" val="1"/>
              </a:ext>
            </a:extLst>
          </p:cNvPr>
          <p:cNvSpPr txBox="1"/>
          <p:nvPr/>
        </p:nvSpPr>
        <p:spPr>
          <a:xfrm>
            <a:off x="8969633" y="3306132"/>
            <a:ext cx="1625230" cy="369332"/>
          </a:xfrm>
          <a:prstGeom prst="rect">
            <a:avLst/>
          </a:prstGeom>
          <a:noFill/>
        </p:spPr>
        <p:txBody>
          <a:bodyPr wrap="square" rtlCol="0">
            <a:spAutoFit/>
          </a:bodyPr>
          <a:lstStyle/>
          <a:p>
            <a:r>
              <a:rPr lang="en-US">
                <a:latin typeface="Garamond" panose="02020404030301010803" pitchFamily="18" charset="0"/>
              </a:rPr>
              <a:t>$125,000</a:t>
            </a:r>
          </a:p>
        </p:txBody>
      </p:sp>
      <p:sp>
        <p:nvSpPr>
          <p:cNvPr id="40" name="TextBox 39">
            <a:extLst>
              <a:ext uri="{FF2B5EF4-FFF2-40B4-BE49-F238E27FC236}">
                <a16:creationId xmlns:a16="http://schemas.microsoft.com/office/drawing/2014/main" id="{4A3121F2-B02A-0BB1-6DBF-7118F0C0A584}"/>
              </a:ext>
              <a:ext uri="{C183D7F6-B498-43B3-948B-1728B52AA6E4}">
                <adec:decorative xmlns:adec="http://schemas.microsoft.com/office/drawing/2017/decorative" val="1"/>
              </a:ext>
            </a:extLst>
          </p:cNvPr>
          <p:cNvSpPr txBox="1"/>
          <p:nvPr/>
        </p:nvSpPr>
        <p:spPr>
          <a:xfrm>
            <a:off x="7574115" y="3281486"/>
            <a:ext cx="1242340" cy="369332"/>
          </a:xfrm>
          <a:prstGeom prst="rect">
            <a:avLst/>
          </a:prstGeom>
          <a:noFill/>
        </p:spPr>
        <p:txBody>
          <a:bodyPr wrap="square" rtlCol="0">
            <a:spAutoFit/>
          </a:bodyPr>
          <a:lstStyle/>
          <a:p>
            <a:r>
              <a:rPr lang="en-US">
                <a:latin typeface="Garamond" panose="02020404030301010803" pitchFamily="18" charset="0"/>
              </a:rPr>
              <a:t>$125,000</a:t>
            </a:r>
          </a:p>
        </p:txBody>
      </p:sp>
      <p:sp>
        <p:nvSpPr>
          <p:cNvPr id="41" name="TextBox 40">
            <a:extLst>
              <a:ext uri="{FF2B5EF4-FFF2-40B4-BE49-F238E27FC236}">
                <a16:creationId xmlns:a16="http://schemas.microsoft.com/office/drawing/2014/main" id="{4E21FDFE-5FF0-9F2F-3C31-87B4CFA9AE98}"/>
              </a:ext>
              <a:ext uri="{C183D7F6-B498-43B3-948B-1728B52AA6E4}">
                <adec:decorative xmlns:adec="http://schemas.microsoft.com/office/drawing/2017/decorative" val="1"/>
              </a:ext>
            </a:extLst>
          </p:cNvPr>
          <p:cNvSpPr txBox="1"/>
          <p:nvPr/>
        </p:nvSpPr>
        <p:spPr>
          <a:xfrm>
            <a:off x="3074915" y="4208297"/>
            <a:ext cx="1242340" cy="369332"/>
          </a:xfrm>
          <a:prstGeom prst="rect">
            <a:avLst/>
          </a:prstGeom>
          <a:noFill/>
        </p:spPr>
        <p:txBody>
          <a:bodyPr wrap="square" rtlCol="0">
            <a:spAutoFit/>
          </a:bodyPr>
          <a:lstStyle/>
          <a:p>
            <a:r>
              <a:rPr lang="en-US">
                <a:latin typeface="Garamond" panose="02020404030301010803" pitchFamily="18" charset="0"/>
              </a:rPr>
              <a:t>$10,000</a:t>
            </a:r>
          </a:p>
        </p:txBody>
      </p:sp>
      <p:sp>
        <p:nvSpPr>
          <p:cNvPr id="42" name="TextBox 41">
            <a:extLst>
              <a:ext uri="{FF2B5EF4-FFF2-40B4-BE49-F238E27FC236}">
                <a16:creationId xmlns:a16="http://schemas.microsoft.com/office/drawing/2014/main" id="{DE4EBCB6-971F-03C2-A2A9-699C943351A9}"/>
              </a:ext>
              <a:ext uri="{C183D7F6-B498-43B3-948B-1728B52AA6E4}">
                <adec:decorative xmlns:adec="http://schemas.microsoft.com/office/drawing/2017/decorative" val="1"/>
              </a:ext>
            </a:extLst>
          </p:cNvPr>
          <p:cNvSpPr txBox="1"/>
          <p:nvPr/>
        </p:nvSpPr>
        <p:spPr>
          <a:xfrm>
            <a:off x="9243728" y="3755768"/>
            <a:ext cx="1625230" cy="369332"/>
          </a:xfrm>
          <a:prstGeom prst="rect">
            <a:avLst/>
          </a:prstGeom>
          <a:noFill/>
        </p:spPr>
        <p:txBody>
          <a:bodyPr wrap="square" rtlCol="0">
            <a:spAutoFit/>
          </a:bodyPr>
          <a:lstStyle/>
          <a:p>
            <a:r>
              <a:rPr lang="en-US">
                <a:latin typeface="Garamond" panose="02020404030301010803" pitchFamily="18" charset="0"/>
              </a:rPr>
              <a:t>$0</a:t>
            </a:r>
          </a:p>
        </p:txBody>
      </p:sp>
      <p:sp>
        <p:nvSpPr>
          <p:cNvPr id="43" name="TextBox 42">
            <a:extLst>
              <a:ext uri="{FF2B5EF4-FFF2-40B4-BE49-F238E27FC236}">
                <a16:creationId xmlns:a16="http://schemas.microsoft.com/office/drawing/2014/main" id="{3C7FB665-E9A8-4865-1345-6F3B2B9C494D}"/>
              </a:ext>
              <a:ext uri="{C183D7F6-B498-43B3-948B-1728B52AA6E4}">
                <adec:decorative xmlns:adec="http://schemas.microsoft.com/office/drawing/2017/decorative" val="1"/>
              </a:ext>
            </a:extLst>
          </p:cNvPr>
          <p:cNvSpPr txBox="1"/>
          <p:nvPr/>
        </p:nvSpPr>
        <p:spPr>
          <a:xfrm>
            <a:off x="5263460" y="4208297"/>
            <a:ext cx="1242340" cy="369332"/>
          </a:xfrm>
          <a:prstGeom prst="rect">
            <a:avLst/>
          </a:prstGeom>
          <a:noFill/>
        </p:spPr>
        <p:txBody>
          <a:bodyPr wrap="square" rtlCol="0">
            <a:spAutoFit/>
          </a:bodyPr>
          <a:lstStyle/>
          <a:p>
            <a:r>
              <a:rPr lang="en-US">
                <a:latin typeface="Garamond" panose="02020404030301010803" pitchFamily="18" charset="0"/>
              </a:rPr>
              <a:t>$15,000</a:t>
            </a:r>
          </a:p>
        </p:txBody>
      </p:sp>
      <p:sp>
        <p:nvSpPr>
          <p:cNvPr id="44" name="TextBox 43">
            <a:extLst>
              <a:ext uri="{FF2B5EF4-FFF2-40B4-BE49-F238E27FC236}">
                <a16:creationId xmlns:a16="http://schemas.microsoft.com/office/drawing/2014/main" id="{4C9FB183-F0BE-6349-4D15-63E861F23AC4}"/>
              </a:ext>
              <a:ext uri="{C183D7F6-B498-43B3-948B-1728B52AA6E4}">
                <adec:decorative xmlns:adec="http://schemas.microsoft.com/office/drawing/2017/decorative" val="1"/>
              </a:ext>
            </a:extLst>
          </p:cNvPr>
          <p:cNvSpPr txBox="1"/>
          <p:nvPr/>
        </p:nvSpPr>
        <p:spPr>
          <a:xfrm>
            <a:off x="9045024" y="4201244"/>
            <a:ext cx="1625230" cy="369332"/>
          </a:xfrm>
          <a:prstGeom prst="rect">
            <a:avLst/>
          </a:prstGeom>
          <a:noFill/>
        </p:spPr>
        <p:txBody>
          <a:bodyPr wrap="square" rtlCol="0">
            <a:spAutoFit/>
          </a:bodyPr>
          <a:lstStyle/>
          <a:p>
            <a:r>
              <a:rPr lang="en-US">
                <a:latin typeface="Garamond" panose="02020404030301010803" pitchFamily="18" charset="0"/>
              </a:rPr>
              <a:t>$25,000</a:t>
            </a:r>
          </a:p>
        </p:txBody>
      </p:sp>
      <p:sp>
        <p:nvSpPr>
          <p:cNvPr id="45" name="TextBox 44">
            <a:extLst>
              <a:ext uri="{FF2B5EF4-FFF2-40B4-BE49-F238E27FC236}">
                <a16:creationId xmlns:a16="http://schemas.microsoft.com/office/drawing/2014/main" id="{09E1C59B-B550-2863-3C3A-CE215D277C9D}"/>
              </a:ext>
              <a:ext uri="{C183D7F6-B498-43B3-948B-1728B52AA6E4}">
                <adec:decorative xmlns:adec="http://schemas.microsoft.com/office/drawing/2017/decorative" val="1"/>
              </a:ext>
            </a:extLst>
          </p:cNvPr>
          <p:cNvSpPr txBox="1"/>
          <p:nvPr/>
        </p:nvSpPr>
        <p:spPr>
          <a:xfrm>
            <a:off x="6713849" y="5208037"/>
            <a:ext cx="737774" cy="369332"/>
          </a:xfrm>
          <a:prstGeom prst="rect">
            <a:avLst/>
          </a:prstGeom>
          <a:noFill/>
        </p:spPr>
        <p:txBody>
          <a:bodyPr wrap="square" rtlCol="0">
            <a:spAutoFit/>
          </a:bodyPr>
          <a:lstStyle/>
          <a:p>
            <a:r>
              <a:rPr lang="en-US">
                <a:latin typeface="Garamond" panose="02020404030301010803" pitchFamily="18" charset="0"/>
              </a:rPr>
              <a:t>$0</a:t>
            </a:r>
          </a:p>
        </p:txBody>
      </p:sp>
      <p:sp>
        <p:nvSpPr>
          <p:cNvPr id="46" name="TextBox 45">
            <a:extLst>
              <a:ext uri="{FF2B5EF4-FFF2-40B4-BE49-F238E27FC236}">
                <a16:creationId xmlns:a16="http://schemas.microsoft.com/office/drawing/2014/main" id="{7E780CA1-E15C-5A2A-27EF-1961AD8FEDB9}"/>
              </a:ext>
              <a:ext uri="{C183D7F6-B498-43B3-948B-1728B52AA6E4}">
                <adec:decorative xmlns:adec="http://schemas.microsoft.com/office/drawing/2017/decorative" val="1"/>
              </a:ext>
            </a:extLst>
          </p:cNvPr>
          <p:cNvSpPr txBox="1"/>
          <p:nvPr/>
        </p:nvSpPr>
        <p:spPr>
          <a:xfrm>
            <a:off x="5310963" y="5181971"/>
            <a:ext cx="1032119" cy="369332"/>
          </a:xfrm>
          <a:prstGeom prst="rect">
            <a:avLst/>
          </a:prstGeom>
          <a:noFill/>
        </p:spPr>
        <p:txBody>
          <a:bodyPr wrap="square" rtlCol="0">
            <a:spAutoFit/>
          </a:bodyPr>
          <a:lstStyle/>
          <a:p>
            <a:r>
              <a:rPr lang="en-US">
                <a:latin typeface="Garamond" panose="02020404030301010803" pitchFamily="18" charset="0"/>
              </a:rPr>
              <a:t>$15,000</a:t>
            </a:r>
          </a:p>
        </p:txBody>
      </p:sp>
      <p:sp>
        <p:nvSpPr>
          <p:cNvPr id="47" name="TextBox 46">
            <a:extLst>
              <a:ext uri="{FF2B5EF4-FFF2-40B4-BE49-F238E27FC236}">
                <a16:creationId xmlns:a16="http://schemas.microsoft.com/office/drawing/2014/main" id="{A9D6D9EA-A207-3EDE-C332-1DB5F43BE47F}"/>
              </a:ext>
              <a:ext uri="{C183D7F6-B498-43B3-948B-1728B52AA6E4}">
                <adec:decorative xmlns:adec="http://schemas.microsoft.com/office/drawing/2017/decorative" val="1"/>
              </a:ext>
            </a:extLst>
          </p:cNvPr>
          <p:cNvSpPr txBox="1"/>
          <p:nvPr/>
        </p:nvSpPr>
        <p:spPr>
          <a:xfrm>
            <a:off x="3008681" y="5180765"/>
            <a:ext cx="1242340" cy="369332"/>
          </a:xfrm>
          <a:prstGeom prst="rect">
            <a:avLst/>
          </a:prstGeom>
          <a:noFill/>
        </p:spPr>
        <p:txBody>
          <a:bodyPr wrap="square" rtlCol="0">
            <a:spAutoFit/>
          </a:bodyPr>
          <a:lstStyle/>
          <a:p>
            <a:r>
              <a:rPr lang="en-US">
                <a:latin typeface="Garamond" panose="02020404030301010803" pitchFamily="18" charset="0"/>
              </a:rPr>
              <a:t>$10,000</a:t>
            </a:r>
          </a:p>
        </p:txBody>
      </p:sp>
      <p:sp>
        <p:nvSpPr>
          <p:cNvPr id="48" name="TextBox 47">
            <a:extLst>
              <a:ext uri="{FF2B5EF4-FFF2-40B4-BE49-F238E27FC236}">
                <a16:creationId xmlns:a16="http://schemas.microsoft.com/office/drawing/2014/main" id="{F8B372C9-19EC-5AF0-97A6-0A37B442AF8C}"/>
              </a:ext>
              <a:ext uri="{C183D7F6-B498-43B3-948B-1728B52AA6E4}">
                <adec:decorative xmlns:adec="http://schemas.microsoft.com/office/drawing/2017/decorative" val="1"/>
              </a:ext>
            </a:extLst>
          </p:cNvPr>
          <p:cNvSpPr txBox="1"/>
          <p:nvPr/>
        </p:nvSpPr>
        <p:spPr>
          <a:xfrm>
            <a:off x="4365453" y="5200580"/>
            <a:ext cx="861780" cy="369332"/>
          </a:xfrm>
          <a:prstGeom prst="rect">
            <a:avLst/>
          </a:prstGeom>
          <a:noFill/>
        </p:spPr>
        <p:txBody>
          <a:bodyPr wrap="square" rtlCol="0">
            <a:spAutoFit/>
          </a:bodyPr>
          <a:lstStyle/>
          <a:p>
            <a:r>
              <a:rPr lang="en-US">
                <a:latin typeface="Garamond" panose="02020404030301010803" pitchFamily="18" charset="0"/>
              </a:rPr>
              <a:t>$0</a:t>
            </a:r>
          </a:p>
        </p:txBody>
      </p:sp>
      <p:sp>
        <p:nvSpPr>
          <p:cNvPr id="49" name="TextBox 48">
            <a:extLst>
              <a:ext uri="{FF2B5EF4-FFF2-40B4-BE49-F238E27FC236}">
                <a16:creationId xmlns:a16="http://schemas.microsoft.com/office/drawing/2014/main" id="{BBFCE962-FCD7-7B61-F5B5-0EA1870FD8A8}"/>
              </a:ext>
              <a:ext uri="{C183D7F6-B498-43B3-948B-1728B52AA6E4}">
                <adec:decorative xmlns:adec="http://schemas.microsoft.com/office/drawing/2017/decorative" val="1"/>
              </a:ext>
            </a:extLst>
          </p:cNvPr>
          <p:cNvSpPr txBox="1"/>
          <p:nvPr/>
        </p:nvSpPr>
        <p:spPr>
          <a:xfrm>
            <a:off x="7574115" y="5184865"/>
            <a:ext cx="1242340" cy="369332"/>
          </a:xfrm>
          <a:prstGeom prst="rect">
            <a:avLst/>
          </a:prstGeom>
          <a:noFill/>
        </p:spPr>
        <p:txBody>
          <a:bodyPr wrap="square" rtlCol="0">
            <a:spAutoFit/>
          </a:bodyPr>
          <a:lstStyle/>
          <a:p>
            <a:r>
              <a:rPr lang="en-US">
                <a:latin typeface="Garamond" panose="02020404030301010803" pitchFamily="18" charset="0"/>
              </a:rPr>
              <a:t>$125,000</a:t>
            </a:r>
          </a:p>
        </p:txBody>
      </p:sp>
      <p:sp>
        <p:nvSpPr>
          <p:cNvPr id="50" name="TextBox 49">
            <a:extLst>
              <a:ext uri="{FF2B5EF4-FFF2-40B4-BE49-F238E27FC236}">
                <a16:creationId xmlns:a16="http://schemas.microsoft.com/office/drawing/2014/main" id="{A5454F69-9F8C-D533-3B80-4984A606B458}"/>
              </a:ext>
              <a:ext uri="{C183D7F6-B498-43B3-948B-1728B52AA6E4}">
                <adec:decorative xmlns:adec="http://schemas.microsoft.com/office/drawing/2017/decorative" val="1"/>
              </a:ext>
            </a:extLst>
          </p:cNvPr>
          <p:cNvSpPr txBox="1"/>
          <p:nvPr/>
        </p:nvSpPr>
        <p:spPr>
          <a:xfrm>
            <a:off x="8942441" y="5204223"/>
            <a:ext cx="1625230" cy="369332"/>
          </a:xfrm>
          <a:prstGeom prst="rect">
            <a:avLst/>
          </a:prstGeom>
          <a:noFill/>
        </p:spPr>
        <p:txBody>
          <a:bodyPr wrap="square" rtlCol="0">
            <a:spAutoFit/>
          </a:bodyPr>
          <a:lstStyle/>
          <a:p>
            <a:r>
              <a:rPr lang="en-US">
                <a:latin typeface="Garamond" panose="02020404030301010803" pitchFamily="18" charset="0"/>
              </a:rPr>
              <a:t>$150,000</a:t>
            </a:r>
          </a:p>
        </p:txBody>
      </p:sp>
      <p:sp>
        <p:nvSpPr>
          <p:cNvPr id="67" name="TextBox 66">
            <a:extLst>
              <a:ext uri="{FF2B5EF4-FFF2-40B4-BE49-F238E27FC236}">
                <a16:creationId xmlns:a16="http://schemas.microsoft.com/office/drawing/2014/main" id="{2FF39CBE-8885-F63C-3820-15A2DC01A000}"/>
              </a:ext>
              <a:ext uri="{C183D7F6-B498-43B3-948B-1728B52AA6E4}">
                <adec:decorative xmlns:adec="http://schemas.microsoft.com/office/drawing/2017/decorative" val="1"/>
              </a:ext>
            </a:extLst>
          </p:cNvPr>
          <p:cNvSpPr txBox="1"/>
          <p:nvPr/>
        </p:nvSpPr>
        <p:spPr>
          <a:xfrm>
            <a:off x="9243728" y="4661253"/>
            <a:ext cx="1132766" cy="369332"/>
          </a:xfrm>
          <a:prstGeom prst="rect">
            <a:avLst/>
          </a:prstGeom>
          <a:noFill/>
        </p:spPr>
        <p:txBody>
          <a:bodyPr wrap="square" rtlCol="0">
            <a:spAutoFit/>
          </a:bodyPr>
          <a:lstStyle/>
          <a:p>
            <a:r>
              <a:rPr lang="en-US">
                <a:latin typeface="Garamond" panose="02020404030301010803" pitchFamily="18" charset="0"/>
              </a:rPr>
              <a:t>$0</a:t>
            </a:r>
          </a:p>
        </p:txBody>
      </p:sp>
    </p:spTree>
    <p:extLst>
      <p:ext uri="{BB962C8B-B14F-4D97-AF65-F5344CB8AC3E}">
        <p14:creationId xmlns:p14="http://schemas.microsoft.com/office/powerpoint/2010/main" val="4104401310"/>
      </p:ext>
    </p:extLst>
  </p:cSld>
  <p:clrMapOvr>
    <a:masterClrMapping/>
  </p:clrMapOvr>
  <mc:AlternateContent xmlns:mc="http://schemas.openxmlformats.org/markup-compatibility/2006">
    <mc:Choice xmlns:p14="http://schemas.microsoft.com/office/powerpoint/2010/main" Requires="p14">
      <p:transition spd="slow" p14:dur="2000" advTm="47560"/>
    </mc:Choice>
    <mc:Fallback>
      <p:transition spd="slow" advTm="47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5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1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childTnLst>
                                </p:cTn>
                              </p:par>
                            </p:childTnLst>
                          </p:cTn>
                        </p:par>
                        <p:par>
                          <p:cTn id="16" fill="hold">
                            <p:stCondLst>
                              <p:cond delay="165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2200"/>
                            </p:stCondLst>
                            <p:childTnLst>
                              <p:par>
                                <p:cTn id="21" presetID="10" presetClass="entr" presetSubtype="0" fill="hold" grpId="0" nodeType="afterEffect">
                                  <p:stCondLst>
                                    <p:cond delay="0"/>
                                  </p:stCondLst>
                                  <p:iterate type="wd">
                                    <p:tmPct val="10000"/>
                                  </p:iterate>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2750"/>
                            </p:stCondLst>
                            <p:childTnLst>
                              <p:par>
                                <p:cTn id="25" presetID="10" presetClass="entr" presetSubtype="0" fill="hold" grpId="0" nodeType="afterEffect">
                                  <p:stCondLst>
                                    <p:cond delay="0"/>
                                  </p:stCondLst>
                                  <p:iterate type="wd">
                                    <p:tmPct val="10000"/>
                                  </p:iterate>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par>
                          <p:cTn id="28" fill="hold">
                            <p:stCondLst>
                              <p:cond delay="3300"/>
                            </p:stCondLst>
                            <p:childTnLst>
                              <p:par>
                                <p:cTn id="29" presetID="10" presetClass="entr" presetSubtype="0" fill="hold" grpId="0" nodeType="afterEffect">
                                  <p:stCondLst>
                                    <p:cond delay="0"/>
                                  </p:stCondLst>
                                  <p:iterate type="wd">
                                    <p:tmPct val="10000"/>
                                  </p:iterate>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childTnLst>
                          </p:cTn>
                        </p:par>
                        <p:par>
                          <p:cTn id="32" fill="hold">
                            <p:stCondLst>
                              <p:cond delay="3850"/>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49"/>
                                        </p:tgtEl>
                                        <p:attrNameLst>
                                          <p:attrName>style.visibility</p:attrName>
                                        </p:attrNameLst>
                                      </p:cBhvr>
                                      <p:to>
                                        <p:strVal val="visible"/>
                                      </p:to>
                                    </p:set>
                                    <p:animEffect transition="in" filter="fade">
                                      <p:cBhvr>
                                        <p:cTn id="35" dur="500"/>
                                        <p:tgtEl>
                                          <p:spTgt spid="49"/>
                                        </p:tgtEl>
                                      </p:cBhvr>
                                    </p:animEffect>
                                  </p:childTnLst>
                                </p:cTn>
                              </p:par>
                            </p:childTnLst>
                          </p:cTn>
                        </p:par>
                        <p:par>
                          <p:cTn id="36" fill="hold">
                            <p:stCondLst>
                              <p:cond delay="4400"/>
                            </p:stCondLst>
                            <p:childTnLst>
                              <p:par>
                                <p:cTn id="37" presetID="10" presetClass="entr" presetSubtype="0" fill="hold" grpId="0" nodeType="afterEffect">
                                  <p:stCondLst>
                                    <p:cond delay="0"/>
                                  </p:stCondLst>
                                  <p:iterate type="wd">
                                    <p:tmPct val="10000"/>
                                  </p:iterate>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childTnLst>
                          </p:cTn>
                        </p:par>
                        <p:par>
                          <p:cTn id="40" fill="hold">
                            <p:stCondLst>
                              <p:cond delay="4950"/>
                            </p:stCondLst>
                            <p:childTnLst>
                              <p:par>
                                <p:cTn id="41" presetID="10" presetClass="entr" presetSubtype="0" fill="hold" grpId="0" nodeType="afterEffect">
                                  <p:stCondLst>
                                    <p:cond delay="0"/>
                                  </p:stCondLst>
                                  <p:iterate type="wd">
                                    <p:tmPct val="10000"/>
                                  </p:iterate>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par>
                          <p:cTn id="44" fill="hold">
                            <p:stCondLst>
                              <p:cond delay="5500"/>
                            </p:stCondLst>
                            <p:childTnLst>
                              <p:par>
                                <p:cTn id="45" presetID="10" presetClass="entr" presetSubtype="0" fill="hold" grpId="0" nodeType="afterEffect">
                                  <p:stCondLst>
                                    <p:cond delay="0"/>
                                  </p:stCondLst>
                                  <p:iterate type="wd">
                                    <p:tmPct val="10000"/>
                                  </p:iterate>
                                  <p:childTnLst>
                                    <p:set>
                                      <p:cBhvr>
                                        <p:cTn id="46" dur="1" fill="hold">
                                          <p:stCondLst>
                                            <p:cond delay="0"/>
                                          </p:stCondLst>
                                        </p:cTn>
                                        <p:tgtEl>
                                          <p:spTgt spid="44"/>
                                        </p:tgtEl>
                                        <p:attrNameLst>
                                          <p:attrName>style.visibility</p:attrName>
                                        </p:attrNameLst>
                                      </p:cBhvr>
                                      <p:to>
                                        <p:strVal val="visible"/>
                                      </p:to>
                                    </p:set>
                                    <p:animEffect transition="in" filter="fade">
                                      <p:cBhvr>
                                        <p:cTn id="47" dur="500"/>
                                        <p:tgtEl>
                                          <p:spTgt spid="44"/>
                                        </p:tgtEl>
                                      </p:cBhvr>
                                    </p:animEffect>
                                  </p:childTnLst>
                                </p:cTn>
                              </p:par>
                            </p:childTnLst>
                          </p:cTn>
                        </p:par>
                        <p:par>
                          <p:cTn id="48" fill="hold">
                            <p:stCondLst>
                              <p:cond delay="6050"/>
                            </p:stCondLst>
                            <p:childTnLst>
                              <p:par>
                                <p:cTn id="49" presetID="10" presetClass="entr" presetSubtype="0" fill="hold" grpId="0" nodeType="afterEffect">
                                  <p:stCondLst>
                                    <p:cond delay="0"/>
                                  </p:stCondLst>
                                  <p:iterate type="wd">
                                    <p:tmPct val="10000"/>
                                  </p:iterate>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childTnLst>
                          </p:cTn>
                        </p:par>
                        <p:par>
                          <p:cTn id="52" fill="hold">
                            <p:stCondLst>
                              <p:cond delay="6600"/>
                            </p:stCondLst>
                            <p:childTnLst>
                              <p:par>
                                <p:cTn id="53" presetID="10" presetClass="entr" presetSubtype="0" fill="hold" grpId="0" nodeType="afterEffect">
                                  <p:stCondLst>
                                    <p:cond delay="0"/>
                                  </p:stCondLst>
                                  <p:iterate type="wd">
                                    <p:tmPct val="10000"/>
                                  </p:iterate>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P spid="47" grpId="0"/>
      <p:bldP spid="48" grpId="0"/>
      <p:bldP spid="49" grpId="0"/>
      <p:bldP spid="50" grpId="0"/>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4841-ACF2-3031-F476-7AEF8C2EF29B}"/>
              </a:ext>
            </a:extLst>
          </p:cNvPr>
          <p:cNvSpPr txBox="1">
            <a:spLocks noGrp="1"/>
          </p:cNvSpPr>
          <p:nvPr>
            <p:ph type="title" idx="4294967295"/>
          </p:nvPr>
        </p:nvSpPr>
        <p:spPr>
          <a:xfrm>
            <a:off x="1" y="83960"/>
            <a:ext cx="12192000"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mn-cs"/>
              </a:rPr>
              <a:t>ETA-9143 Page 2: Documentation of Housing Resources</a:t>
            </a:r>
            <a:endPar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Calibri"/>
            </a:endParaRPr>
          </a:p>
        </p:txBody>
      </p:sp>
      <p:pic>
        <p:nvPicPr>
          <p:cNvPr id="18" name="Picture 17" descr="Four documentation of housing resources. if using YouthBuild grant funds or match funds include in the chart below and in attachment C. attach a letter of commitment from each provider/donor that provides a specific match amount dedicated to the construction project and the source of the funding letters must include the work site address or GPIN and be dated no more than six months prior to the date of submission to DOL. Report leveraged resources that are non-federal in origin here and on the ETA-9130 financial report. report federal leveraged resources on this form only. form fields followed by example answers name of provider or donor, answer:  nonprofit for housing fairness, cash or in kind answer: in-kind, dollar value answer $125,000, provider or donor #2 state of Connecticut affordable housing grant, cash or in-kind answer cash, dollar value answer $15,000. name of provider donor #3 YouthBuild grant funds cash or in kind answer cash dollar value answer $10,000 total resources must match the total costs in the table above. enter total.">
            <a:extLst>
              <a:ext uri="{FF2B5EF4-FFF2-40B4-BE49-F238E27FC236}">
                <a16:creationId xmlns:a16="http://schemas.microsoft.com/office/drawing/2014/main" id="{4C4D3F56-3AB8-1454-8496-2757C891BE69}"/>
              </a:ext>
            </a:extLst>
          </p:cNvPr>
          <p:cNvPicPr>
            <a:picLocks noChangeAspect="1"/>
          </p:cNvPicPr>
          <p:nvPr/>
        </p:nvPicPr>
        <p:blipFill>
          <a:blip r:embed="rId3"/>
          <a:srcRect b="13167"/>
          <a:stretch/>
        </p:blipFill>
        <p:spPr>
          <a:xfrm>
            <a:off x="2241387" y="1602761"/>
            <a:ext cx="7616107" cy="4552132"/>
          </a:xfrm>
          <a:prstGeom prst="rect">
            <a:avLst/>
          </a:prstGeom>
          <a:ln>
            <a:solidFill>
              <a:schemeClr val="tx1"/>
            </a:solidFill>
          </a:ln>
        </p:spPr>
      </p:pic>
      <p:sp>
        <p:nvSpPr>
          <p:cNvPr id="3" name="TextBox 2">
            <a:extLst>
              <a:ext uri="{FF2B5EF4-FFF2-40B4-BE49-F238E27FC236}">
                <a16:creationId xmlns:a16="http://schemas.microsoft.com/office/drawing/2014/main" id="{52B015A0-0A13-E086-26F3-8154753B4DBF}"/>
              </a:ext>
              <a:ext uri="{C183D7F6-B498-43B3-948B-1728B52AA6E4}">
                <adec:decorative xmlns:adec="http://schemas.microsoft.com/office/drawing/2017/decorative" val="1"/>
              </a:ext>
            </a:extLst>
          </p:cNvPr>
          <p:cNvSpPr txBox="1"/>
          <p:nvPr/>
        </p:nvSpPr>
        <p:spPr>
          <a:xfrm>
            <a:off x="2647833" y="3058615"/>
            <a:ext cx="31578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Nonprofit for Family Housing</a:t>
            </a:r>
            <a:endParaRPr lang="en-US">
              <a:latin typeface="Garamond" panose="02020404030301010803" pitchFamily="18" charset="0"/>
            </a:endParaRPr>
          </a:p>
        </p:txBody>
      </p:sp>
      <p:sp>
        <p:nvSpPr>
          <p:cNvPr id="9" name="TextBox 8">
            <a:extLst>
              <a:ext uri="{FF2B5EF4-FFF2-40B4-BE49-F238E27FC236}">
                <a16:creationId xmlns:a16="http://schemas.microsoft.com/office/drawing/2014/main" id="{3FB81CDB-1A09-7840-C6B7-0076E1C0A2C6}"/>
              </a:ext>
              <a:ext uri="{C183D7F6-B498-43B3-948B-1728B52AA6E4}">
                <adec:decorative xmlns:adec="http://schemas.microsoft.com/office/drawing/2017/decorative" val="1"/>
              </a:ext>
            </a:extLst>
          </p:cNvPr>
          <p:cNvSpPr txBox="1"/>
          <p:nvPr/>
        </p:nvSpPr>
        <p:spPr>
          <a:xfrm>
            <a:off x="8253274" y="3042150"/>
            <a:ext cx="1113069" cy="369332"/>
          </a:xfrm>
          <a:prstGeom prst="rect">
            <a:avLst/>
          </a:prstGeom>
          <a:noFill/>
        </p:spPr>
        <p:txBody>
          <a:bodyPr wrap="square" rtlCol="0">
            <a:spAutoFit/>
          </a:bodyPr>
          <a:lstStyle/>
          <a:p>
            <a:r>
              <a:rPr lang="en-US">
                <a:latin typeface="Garamond" panose="02020404030301010803" pitchFamily="18" charset="0"/>
              </a:rPr>
              <a:t>$125,000</a:t>
            </a:r>
          </a:p>
        </p:txBody>
      </p:sp>
      <p:sp>
        <p:nvSpPr>
          <p:cNvPr id="16" name="TextBox 15">
            <a:extLst>
              <a:ext uri="{FF2B5EF4-FFF2-40B4-BE49-F238E27FC236}">
                <a16:creationId xmlns:a16="http://schemas.microsoft.com/office/drawing/2014/main" id="{1C7262CE-4CCA-AFDB-40A5-7EB04D620F61}"/>
              </a:ext>
              <a:ext uri="{C183D7F6-B498-43B3-948B-1728B52AA6E4}">
                <adec:decorative xmlns:adec="http://schemas.microsoft.com/office/drawing/2017/decorative" val="1"/>
              </a:ext>
            </a:extLst>
          </p:cNvPr>
          <p:cNvSpPr txBox="1"/>
          <p:nvPr/>
        </p:nvSpPr>
        <p:spPr>
          <a:xfrm>
            <a:off x="2647833" y="3391286"/>
            <a:ext cx="47437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State of Connecticut Affordable Housing Grant</a:t>
            </a:r>
            <a:endParaRPr lang="en-US">
              <a:latin typeface="Garamond" panose="02020404030301010803" pitchFamily="18" charset="0"/>
            </a:endParaRPr>
          </a:p>
        </p:txBody>
      </p:sp>
      <p:sp>
        <p:nvSpPr>
          <p:cNvPr id="10" name="TextBox 9">
            <a:extLst>
              <a:ext uri="{FF2B5EF4-FFF2-40B4-BE49-F238E27FC236}">
                <a16:creationId xmlns:a16="http://schemas.microsoft.com/office/drawing/2014/main" id="{C37FD27F-5D54-CE01-6A1A-B72BE53105D3}"/>
              </a:ext>
              <a:ext uri="{C183D7F6-B498-43B3-948B-1728B52AA6E4}">
                <adec:decorative xmlns:adec="http://schemas.microsoft.com/office/drawing/2017/decorative" val="1"/>
              </a:ext>
            </a:extLst>
          </p:cNvPr>
          <p:cNvSpPr txBox="1"/>
          <p:nvPr/>
        </p:nvSpPr>
        <p:spPr>
          <a:xfrm>
            <a:off x="8253274" y="3390037"/>
            <a:ext cx="1113069" cy="369332"/>
          </a:xfrm>
          <a:prstGeom prst="rect">
            <a:avLst/>
          </a:prstGeom>
          <a:noFill/>
        </p:spPr>
        <p:txBody>
          <a:bodyPr wrap="square" rtlCol="0">
            <a:spAutoFit/>
          </a:bodyPr>
          <a:lstStyle/>
          <a:p>
            <a:r>
              <a:rPr lang="en-US">
                <a:latin typeface="Garamond" panose="02020404030301010803" pitchFamily="18" charset="0"/>
              </a:rPr>
              <a:t>$15,000</a:t>
            </a:r>
          </a:p>
        </p:txBody>
      </p:sp>
      <p:sp>
        <p:nvSpPr>
          <p:cNvPr id="17" name="TextBox 16">
            <a:extLst>
              <a:ext uri="{FF2B5EF4-FFF2-40B4-BE49-F238E27FC236}">
                <a16:creationId xmlns:a16="http://schemas.microsoft.com/office/drawing/2014/main" id="{3F054867-DE49-AC8E-35F6-40B94C602264}"/>
              </a:ext>
              <a:ext uri="{C183D7F6-B498-43B3-948B-1728B52AA6E4}">
                <adec:decorative xmlns:adec="http://schemas.microsoft.com/office/drawing/2017/decorative" val="1"/>
              </a:ext>
            </a:extLst>
          </p:cNvPr>
          <p:cNvSpPr txBox="1"/>
          <p:nvPr/>
        </p:nvSpPr>
        <p:spPr>
          <a:xfrm>
            <a:off x="2647833" y="3739049"/>
            <a:ext cx="31578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YouthBuild Grant Funds</a:t>
            </a:r>
            <a:endParaRPr lang="en-US">
              <a:latin typeface="Garamond" panose="02020404030301010803" pitchFamily="18" charset="0"/>
            </a:endParaRPr>
          </a:p>
        </p:txBody>
      </p:sp>
      <p:sp>
        <p:nvSpPr>
          <p:cNvPr id="11" name="TextBox 10">
            <a:extLst>
              <a:ext uri="{FF2B5EF4-FFF2-40B4-BE49-F238E27FC236}">
                <a16:creationId xmlns:a16="http://schemas.microsoft.com/office/drawing/2014/main" id="{54E90320-222C-0675-6B1C-4D6F16E3A354}"/>
              </a:ext>
              <a:ext uri="{C183D7F6-B498-43B3-948B-1728B52AA6E4}">
                <adec:decorative xmlns:adec="http://schemas.microsoft.com/office/drawing/2017/decorative" val="1"/>
              </a:ext>
            </a:extLst>
          </p:cNvPr>
          <p:cNvSpPr txBox="1"/>
          <p:nvPr/>
        </p:nvSpPr>
        <p:spPr>
          <a:xfrm>
            <a:off x="8253274" y="3737924"/>
            <a:ext cx="1113069" cy="369332"/>
          </a:xfrm>
          <a:prstGeom prst="rect">
            <a:avLst/>
          </a:prstGeom>
          <a:noFill/>
        </p:spPr>
        <p:txBody>
          <a:bodyPr wrap="square" rtlCol="0">
            <a:spAutoFit/>
          </a:bodyPr>
          <a:lstStyle/>
          <a:p>
            <a:r>
              <a:rPr lang="en-US">
                <a:latin typeface="Garamond" panose="02020404030301010803" pitchFamily="18" charset="0"/>
              </a:rPr>
              <a:t>$10,000</a:t>
            </a:r>
          </a:p>
        </p:txBody>
      </p:sp>
      <p:sp>
        <p:nvSpPr>
          <p:cNvPr id="19" name="TextBox 18">
            <a:extLst>
              <a:ext uri="{FF2B5EF4-FFF2-40B4-BE49-F238E27FC236}">
                <a16:creationId xmlns:a16="http://schemas.microsoft.com/office/drawing/2014/main" id="{4AF701A4-2D83-5770-11B9-270F58704E10}"/>
              </a:ext>
              <a:ext uri="{C183D7F6-B498-43B3-948B-1728B52AA6E4}">
                <adec:decorative xmlns:adec="http://schemas.microsoft.com/office/drawing/2017/decorative" val="1"/>
              </a:ext>
            </a:extLst>
          </p:cNvPr>
          <p:cNvSpPr txBox="1"/>
          <p:nvPr/>
        </p:nvSpPr>
        <p:spPr>
          <a:xfrm>
            <a:off x="7144944" y="3030038"/>
            <a:ext cx="1042416" cy="369332"/>
          </a:xfrm>
          <a:prstGeom prst="rect">
            <a:avLst/>
          </a:prstGeom>
          <a:noFill/>
        </p:spPr>
        <p:txBody>
          <a:bodyPr wrap="square" rtlCol="0">
            <a:spAutoFit/>
          </a:bodyPr>
          <a:lstStyle/>
          <a:p>
            <a:r>
              <a:rPr lang="en-US">
                <a:latin typeface="Garamond" panose="02020404030301010803" pitchFamily="18" charset="0"/>
              </a:rPr>
              <a:t>In-Kind</a:t>
            </a:r>
          </a:p>
        </p:txBody>
      </p:sp>
      <p:sp>
        <p:nvSpPr>
          <p:cNvPr id="20" name="TextBox 19">
            <a:extLst>
              <a:ext uri="{FF2B5EF4-FFF2-40B4-BE49-F238E27FC236}">
                <a16:creationId xmlns:a16="http://schemas.microsoft.com/office/drawing/2014/main" id="{B74773C5-67A7-6392-3566-B7C445E2804E}"/>
              </a:ext>
              <a:ext uri="{C183D7F6-B498-43B3-948B-1728B52AA6E4}">
                <adec:decorative xmlns:adec="http://schemas.microsoft.com/office/drawing/2017/decorative" val="1"/>
              </a:ext>
            </a:extLst>
          </p:cNvPr>
          <p:cNvSpPr txBox="1"/>
          <p:nvPr/>
        </p:nvSpPr>
        <p:spPr>
          <a:xfrm>
            <a:off x="7276771" y="3394133"/>
            <a:ext cx="1042416" cy="369332"/>
          </a:xfrm>
          <a:prstGeom prst="rect">
            <a:avLst/>
          </a:prstGeom>
          <a:noFill/>
        </p:spPr>
        <p:txBody>
          <a:bodyPr wrap="square" rtlCol="0">
            <a:spAutoFit/>
          </a:bodyPr>
          <a:lstStyle/>
          <a:p>
            <a:r>
              <a:rPr lang="en-US">
                <a:latin typeface="Garamond" panose="02020404030301010803" pitchFamily="18" charset="0"/>
              </a:rPr>
              <a:t>Cash</a:t>
            </a:r>
          </a:p>
        </p:txBody>
      </p:sp>
      <p:sp>
        <p:nvSpPr>
          <p:cNvPr id="23" name="TextBox 22">
            <a:extLst>
              <a:ext uri="{FF2B5EF4-FFF2-40B4-BE49-F238E27FC236}">
                <a16:creationId xmlns:a16="http://schemas.microsoft.com/office/drawing/2014/main" id="{E6897117-31AC-1EBE-18CD-409DAAF1EE81}"/>
              </a:ext>
              <a:ext uri="{C183D7F6-B498-43B3-948B-1728B52AA6E4}">
                <adec:decorative xmlns:adec="http://schemas.microsoft.com/office/drawing/2017/decorative" val="1"/>
              </a:ext>
            </a:extLst>
          </p:cNvPr>
          <p:cNvSpPr txBox="1"/>
          <p:nvPr/>
        </p:nvSpPr>
        <p:spPr>
          <a:xfrm>
            <a:off x="7264026" y="3758229"/>
            <a:ext cx="1042416" cy="369332"/>
          </a:xfrm>
          <a:prstGeom prst="rect">
            <a:avLst/>
          </a:prstGeom>
          <a:noFill/>
        </p:spPr>
        <p:txBody>
          <a:bodyPr wrap="square" rtlCol="0">
            <a:spAutoFit/>
          </a:bodyPr>
          <a:lstStyle/>
          <a:p>
            <a:r>
              <a:rPr lang="en-US">
                <a:latin typeface="Garamond" panose="02020404030301010803" pitchFamily="18" charset="0"/>
              </a:rPr>
              <a:t>Cash</a:t>
            </a:r>
          </a:p>
        </p:txBody>
      </p:sp>
      <p:pic>
        <p:nvPicPr>
          <p:cNvPr id="6" name="Picture 5">
            <a:extLst>
              <a:ext uri="{FF2B5EF4-FFF2-40B4-BE49-F238E27FC236}">
                <a16:creationId xmlns:a16="http://schemas.microsoft.com/office/drawing/2014/main" id="{1E1CB2F4-F3FE-5374-1571-03533F941B7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519447"/>
            <a:ext cx="12192000" cy="338554"/>
          </a:xfrm>
          <a:prstGeom prst="rect">
            <a:avLst/>
          </a:prstGeom>
        </p:spPr>
      </p:pic>
      <p:pic>
        <p:nvPicPr>
          <p:cNvPr id="7" name="Graphic 6">
            <a:extLst>
              <a:ext uri="{FF2B5EF4-FFF2-40B4-BE49-F238E27FC236}">
                <a16:creationId xmlns:a16="http://schemas.microsoft.com/office/drawing/2014/main" id="{23ACCADF-599B-2B36-AB98-32F75025354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21425" y="6276500"/>
            <a:ext cx="866775" cy="381000"/>
          </a:xfrm>
          <a:prstGeom prst="rect">
            <a:avLst/>
          </a:prstGeom>
        </p:spPr>
      </p:pic>
      <p:sp>
        <p:nvSpPr>
          <p:cNvPr id="12" name="Slide Number Placeholder 11">
            <a:extLst>
              <a:ext uri="{FF2B5EF4-FFF2-40B4-BE49-F238E27FC236}">
                <a16:creationId xmlns:a16="http://schemas.microsoft.com/office/drawing/2014/main" id="{27038245-B96A-1ABB-A86D-C2C5AC7C529E}"/>
              </a:ext>
              <a:ext uri="{C183D7F6-B498-43B3-948B-1728B52AA6E4}">
                <adec:decorative xmlns:adec="http://schemas.microsoft.com/office/drawing/2017/decorative" val="0"/>
              </a:ext>
            </a:extLst>
          </p:cNvPr>
          <p:cNvSpPr>
            <a:spLocks noGrp="1"/>
          </p:cNvSpPr>
          <p:nvPr>
            <p:ph type="sldNum" sz="quarter" idx="12"/>
          </p:nvPr>
        </p:nvSpPr>
        <p:spPr/>
        <p:txBody>
          <a:bodyPr/>
          <a:lstStyle/>
          <a:p>
            <a:fld id="{CA4BBAD3-4FA5-4ADF-BE4E-E1C1D25A64C9}" type="slidenum">
              <a:rPr lang="en-US" smtClean="0">
                <a:latin typeface="Garamond" panose="02020404030301010803" pitchFamily="18" charset="0"/>
              </a:rPr>
              <a:t>11</a:t>
            </a:fld>
            <a:endParaRPr lang="en-US">
              <a:latin typeface="Garamond" panose="02020404030301010803" pitchFamily="18" charset="0"/>
            </a:endParaRPr>
          </a:p>
        </p:txBody>
      </p:sp>
      <p:sp>
        <p:nvSpPr>
          <p:cNvPr id="8" name="TextBox 7">
            <a:extLst>
              <a:ext uri="{FF2B5EF4-FFF2-40B4-BE49-F238E27FC236}">
                <a16:creationId xmlns:a16="http://schemas.microsoft.com/office/drawing/2014/main" id="{EC5334DE-0B8C-DF2E-FE97-2DFFF2936F7C}"/>
              </a:ext>
              <a:ext uri="{C183D7F6-B498-43B3-948B-1728B52AA6E4}">
                <adec:decorative xmlns:adec="http://schemas.microsoft.com/office/drawing/2017/decorative" val="1"/>
              </a:ext>
            </a:extLst>
          </p:cNvPr>
          <p:cNvSpPr txBox="1"/>
          <p:nvPr/>
        </p:nvSpPr>
        <p:spPr>
          <a:xfrm>
            <a:off x="8253274" y="5510149"/>
            <a:ext cx="1113069" cy="369332"/>
          </a:xfrm>
          <a:prstGeom prst="rect">
            <a:avLst/>
          </a:prstGeom>
          <a:noFill/>
        </p:spPr>
        <p:txBody>
          <a:bodyPr wrap="square" rtlCol="0">
            <a:spAutoFit/>
          </a:bodyPr>
          <a:lstStyle/>
          <a:p>
            <a:pPr algn="ctr"/>
            <a:r>
              <a:rPr lang="en-US">
                <a:latin typeface="Garamond" panose="02020404030301010803" pitchFamily="18" charset="0"/>
              </a:rPr>
              <a:t>$150,000</a:t>
            </a:r>
          </a:p>
        </p:txBody>
      </p:sp>
    </p:spTree>
    <p:extLst>
      <p:ext uri="{BB962C8B-B14F-4D97-AF65-F5344CB8AC3E}">
        <p14:creationId xmlns:p14="http://schemas.microsoft.com/office/powerpoint/2010/main" val="3820638653"/>
      </p:ext>
    </p:extLst>
  </p:cSld>
  <p:clrMapOvr>
    <a:masterClrMapping/>
  </p:clrMapOvr>
  <mc:AlternateContent xmlns:mc="http://schemas.openxmlformats.org/markup-compatibility/2006">
    <mc:Choice xmlns:p14="http://schemas.microsoft.com/office/powerpoint/2010/main" Requires="p14">
      <p:transition spd="slow" p14:dur="2000" advTm="68129"/>
    </mc:Choice>
    <mc:Fallback>
      <p:transition spd="slow" advTm="681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3">
                                            <p:txEl>
                                              <p:pRg st="0" end="0"/>
                                            </p:txEl>
                                          </p:spTgt>
                                        </p:tgtEl>
                                        <p:attrNameLst>
                                          <p:attrName>style.visibility</p:attrName>
                                        </p:attrNameLst>
                                      </p:cBhvr>
                                      <p:to>
                                        <p:strVal val="visible"/>
                                      </p:to>
                                    </p:set>
                                    <p:animEffect transition="in" filter="fade">
                                      <p:cBhvr>
                                        <p:cTn id="35" dur="500"/>
                                        <p:tgtEl>
                                          <p:spTgt spid="23">
                                            <p:txEl>
                                              <p:pRg st="0" end="0"/>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6" grpId="0"/>
      <p:bldP spid="10" grpId="0"/>
      <p:bldP spid="17" grpId="0"/>
      <p:bldP spid="11" grpId="0"/>
      <p:bldP spid="19" grpId="0"/>
      <p:bldP spid="20"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F0018AE-5AEF-E007-32AC-EFF0CF78E2A3}"/>
              </a:ext>
            </a:extLst>
          </p:cNvPr>
          <p:cNvSpPr>
            <a:spLocks noGrp="1"/>
          </p:cNvSpPr>
          <p:nvPr>
            <p:ph type="title" idx="4294967295"/>
          </p:nvPr>
        </p:nvSpPr>
        <p:spPr>
          <a:xfrm>
            <a:off x="159656" y="554755"/>
            <a:ext cx="11872686" cy="548977"/>
          </a:xfrm>
        </p:spPr>
        <p:txBody>
          <a:bodyPr>
            <a:normAutofit fontScale="90000"/>
          </a:bodyPr>
          <a:lstStyle/>
          <a:p>
            <a:pPr algn="ctr"/>
            <a:r>
              <a:rPr lang="en-US" sz="3900" b="1">
                <a:solidFill>
                  <a:schemeClr val="bg1"/>
                </a:solidFill>
                <a:latin typeface="Garamond" panose="02020404030301010803" pitchFamily="18" charset="0"/>
              </a:rPr>
              <a:t>Reminder: Housing Project Costs and Resources Must Match</a:t>
            </a:r>
            <a:br>
              <a:rPr lang="en-US" b="1">
                <a:solidFill>
                  <a:schemeClr val="bg1"/>
                </a:solidFill>
                <a:latin typeface="Garamond" panose="02020404030301010803" pitchFamily="18" charset="0"/>
                <a:cs typeface="Calibri"/>
              </a:rPr>
            </a:br>
            <a:endParaRPr lang="en-US"/>
          </a:p>
        </p:txBody>
      </p:sp>
      <p:pic>
        <p:nvPicPr>
          <p:cNvPr id="2" name="Picture 1">
            <a:extLst>
              <a:ext uri="{FF2B5EF4-FFF2-40B4-BE49-F238E27FC236}">
                <a16:creationId xmlns:a16="http://schemas.microsoft.com/office/drawing/2014/main" id="{0B9265E3-724A-D7CF-EE9C-AB53C14091D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 y="6638673"/>
            <a:ext cx="12192000" cy="329184"/>
          </a:xfrm>
          <a:prstGeom prst="rect">
            <a:avLst/>
          </a:prstGeom>
        </p:spPr>
      </p:pic>
      <p:pic>
        <p:nvPicPr>
          <p:cNvPr id="3" name="Picture 2">
            <a:extLst>
              <a:ext uri="{FF2B5EF4-FFF2-40B4-BE49-F238E27FC236}">
                <a16:creationId xmlns:a16="http://schemas.microsoft.com/office/drawing/2014/main" id="{09C2AB04-045F-712E-E653-3462FD6D4AC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 y="6390546"/>
            <a:ext cx="1205949" cy="369923"/>
          </a:xfrm>
          <a:prstGeom prst="rect">
            <a:avLst/>
          </a:prstGeom>
        </p:spPr>
      </p:pic>
      <p:grpSp>
        <p:nvGrpSpPr>
          <p:cNvPr id="94" name="Group 93" descr="2 rectangles around both totals on the page. 2 Red Arrows point to the totals showing they are the same.">
            <a:extLst>
              <a:ext uri="{FF2B5EF4-FFF2-40B4-BE49-F238E27FC236}">
                <a16:creationId xmlns:a16="http://schemas.microsoft.com/office/drawing/2014/main" id="{1BBF7B9F-7346-A495-CAE4-BA30A70A6EDB}"/>
              </a:ext>
            </a:extLst>
          </p:cNvPr>
          <p:cNvGrpSpPr/>
          <p:nvPr/>
        </p:nvGrpSpPr>
        <p:grpSpPr>
          <a:xfrm>
            <a:off x="4024309" y="1132068"/>
            <a:ext cx="4339437" cy="5171177"/>
            <a:chOff x="4038377" y="1132067"/>
            <a:chExt cx="4339437" cy="4284959"/>
          </a:xfrm>
        </p:grpSpPr>
        <p:pic>
          <p:nvPicPr>
            <p:cNvPr id="93" name="Picture 92">
              <a:extLst>
                <a:ext uri="{FF2B5EF4-FFF2-40B4-BE49-F238E27FC236}">
                  <a16:creationId xmlns:a16="http://schemas.microsoft.com/office/drawing/2014/main" id="{ABD2C235-4C56-6F1A-5790-40D56B1F1C78}"/>
                </a:ext>
              </a:extLst>
            </p:cNvPr>
            <p:cNvPicPr>
              <a:picLocks noChangeAspect="1"/>
            </p:cNvPicPr>
            <p:nvPr/>
          </p:nvPicPr>
          <p:blipFill>
            <a:blip r:embed="rId5"/>
            <a:stretch>
              <a:fillRect/>
            </a:stretch>
          </p:blipFill>
          <p:spPr>
            <a:xfrm>
              <a:off x="4038377" y="2978045"/>
              <a:ext cx="4339435" cy="2438981"/>
            </a:xfrm>
            <a:prstGeom prst="rect">
              <a:avLst/>
            </a:prstGeom>
          </p:spPr>
        </p:pic>
        <p:pic>
          <p:nvPicPr>
            <p:cNvPr id="87" name="Picture 86">
              <a:extLst>
                <a:ext uri="{FF2B5EF4-FFF2-40B4-BE49-F238E27FC236}">
                  <a16:creationId xmlns:a16="http://schemas.microsoft.com/office/drawing/2014/main" id="{0E5A21B1-9B8E-7992-4BAF-D2DB28E93E64}"/>
                </a:ext>
              </a:extLst>
            </p:cNvPr>
            <p:cNvPicPr>
              <a:picLocks noChangeAspect="1"/>
            </p:cNvPicPr>
            <p:nvPr/>
          </p:nvPicPr>
          <p:blipFill>
            <a:blip r:embed="rId6"/>
            <a:stretch>
              <a:fillRect/>
            </a:stretch>
          </p:blipFill>
          <p:spPr>
            <a:xfrm>
              <a:off x="4038378" y="1132067"/>
              <a:ext cx="4339436" cy="1853359"/>
            </a:xfrm>
            <a:prstGeom prst="rect">
              <a:avLst/>
            </a:prstGeom>
          </p:spPr>
        </p:pic>
      </p:grpSp>
      <p:pic>
        <p:nvPicPr>
          <p:cNvPr id="49" name="Graphic 48">
            <a:extLst>
              <a:ext uri="{FF2B5EF4-FFF2-40B4-BE49-F238E27FC236}">
                <a16:creationId xmlns:a16="http://schemas.microsoft.com/office/drawing/2014/main" id="{139083C5-58FA-357B-163E-242AF5020F05}"/>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261295">
            <a:off x="7756020" y="2460070"/>
            <a:ext cx="914400" cy="824235"/>
          </a:xfrm>
          <a:prstGeom prst="rect">
            <a:avLst/>
          </a:prstGeom>
        </p:spPr>
      </p:pic>
      <p:sp>
        <p:nvSpPr>
          <p:cNvPr id="95" name="Rectangle 94">
            <a:extLst>
              <a:ext uri="{FF2B5EF4-FFF2-40B4-BE49-F238E27FC236}">
                <a16:creationId xmlns:a16="http://schemas.microsoft.com/office/drawing/2014/main" id="{EFD7760F-12D2-2E60-C148-F214008598DB}"/>
              </a:ext>
              <a:ext uri="{C183D7F6-B498-43B3-948B-1728B52AA6E4}">
                <adec:decorative xmlns:adec="http://schemas.microsoft.com/office/drawing/2017/decorative" val="1"/>
              </a:ext>
            </a:extLst>
          </p:cNvPr>
          <p:cNvSpPr/>
          <p:nvPr/>
        </p:nvSpPr>
        <p:spPr>
          <a:xfrm>
            <a:off x="7403962" y="5908965"/>
            <a:ext cx="767562" cy="23953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Graphic 49">
            <a:extLst>
              <a:ext uri="{FF2B5EF4-FFF2-40B4-BE49-F238E27FC236}">
                <a16:creationId xmlns:a16="http://schemas.microsoft.com/office/drawing/2014/main" id="{6FEE6B7E-5348-D99E-8D51-03463B900838}"/>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261295">
            <a:off x="7817468" y="5313815"/>
            <a:ext cx="914400" cy="824235"/>
          </a:xfrm>
          <a:prstGeom prst="rect">
            <a:avLst/>
          </a:prstGeom>
        </p:spPr>
      </p:pic>
      <p:sp>
        <p:nvSpPr>
          <p:cNvPr id="6" name="Slide Number Placeholder 5">
            <a:extLst>
              <a:ext uri="{FF2B5EF4-FFF2-40B4-BE49-F238E27FC236}">
                <a16:creationId xmlns:a16="http://schemas.microsoft.com/office/drawing/2014/main" id="{F99602CA-A35A-F234-4E4C-3FF05BF2F182}"/>
              </a:ext>
            </a:extLst>
          </p:cNvPr>
          <p:cNvSpPr>
            <a:spLocks noGrp="1"/>
          </p:cNvSpPr>
          <p:nvPr>
            <p:ph type="sldNum" sz="quarter" idx="12"/>
          </p:nvPr>
        </p:nvSpPr>
        <p:spPr/>
        <p:txBody>
          <a:bodyPr/>
          <a:lstStyle/>
          <a:p>
            <a:fld id="{CA4BBAD3-4FA5-4ADF-BE4E-E1C1D25A64C9}" type="slidenum">
              <a:rPr lang="en-US" smtClean="0"/>
              <a:t>12</a:t>
            </a:fld>
            <a:endParaRPr lang="en-US"/>
          </a:p>
        </p:txBody>
      </p:sp>
      <p:sp>
        <p:nvSpPr>
          <p:cNvPr id="5" name="Rectangle 4">
            <a:extLst>
              <a:ext uri="{FF2B5EF4-FFF2-40B4-BE49-F238E27FC236}">
                <a16:creationId xmlns:a16="http://schemas.microsoft.com/office/drawing/2014/main" id="{DB696A58-8686-190D-AC0D-806A31BB92ED}"/>
              </a:ext>
              <a:ext uri="{C183D7F6-B498-43B3-948B-1728B52AA6E4}">
                <adec:decorative xmlns:adec="http://schemas.microsoft.com/office/drawing/2017/decorative" val="1"/>
              </a:ext>
            </a:extLst>
          </p:cNvPr>
          <p:cNvSpPr/>
          <p:nvPr/>
        </p:nvSpPr>
        <p:spPr>
          <a:xfrm>
            <a:off x="5502926" y="4321367"/>
            <a:ext cx="464628" cy="1790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AA7CEFE-C83D-A5BF-14FA-EF54A19A07CA}"/>
              </a:ext>
              <a:ext uri="{C183D7F6-B498-43B3-948B-1728B52AA6E4}">
                <adec:decorative xmlns:adec="http://schemas.microsoft.com/office/drawing/2017/decorative" val="1"/>
              </a:ext>
            </a:extLst>
          </p:cNvPr>
          <p:cNvSpPr/>
          <p:nvPr/>
        </p:nvSpPr>
        <p:spPr>
          <a:xfrm>
            <a:off x="5039650" y="4321367"/>
            <a:ext cx="483326" cy="1790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EB2EA4C-9F2B-AD33-E9C6-D4F5A906647C}"/>
              </a:ext>
              <a:ext uri="{C183D7F6-B498-43B3-948B-1728B52AA6E4}">
                <adec:decorative xmlns:adec="http://schemas.microsoft.com/office/drawing/2017/decorative" val="1"/>
              </a:ext>
            </a:extLst>
          </p:cNvPr>
          <p:cNvSpPr txBox="1"/>
          <p:nvPr/>
        </p:nvSpPr>
        <p:spPr>
          <a:xfrm>
            <a:off x="4966675" y="4280074"/>
            <a:ext cx="1269669" cy="261610"/>
          </a:xfrm>
          <a:prstGeom prst="rect">
            <a:avLst/>
          </a:prstGeom>
          <a:noFill/>
        </p:spPr>
        <p:txBody>
          <a:bodyPr wrap="square" rtlCol="0">
            <a:spAutoFit/>
          </a:bodyPr>
          <a:lstStyle/>
          <a:p>
            <a:r>
              <a:rPr lang="en-US" sz="1100">
                <a:solidFill>
                  <a:schemeClr val="tx1">
                    <a:lumMod val="85000"/>
                    <a:lumOff val="15000"/>
                  </a:schemeClr>
                </a:solidFill>
                <a:latin typeface="Garamond" panose="02020404030301010803" pitchFamily="18" charset="0"/>
              </a:rPr>
              <a:t>Family Housing</a:t>
            </a:r>
          </a:p>
        </p:txBody>
      </p:sp>
    </p:spTree>
    <p:extLst>
      <p:ext uri="{BB962C8B-B14F-4D97-AF65-F5344CB8AC3E}">
        <p14:creationId xmlns:p14="http://schemas.microsoft.com/office/powerpoint/2010/main" val="4007143562"/>
      </p:ext>
    </p:extLst>
  </p:cSld>
  <p:clrMapOvr>
    <a:masterClrMapping/>
  </p:clrMapOvr>
  <mc:AlternateContent xmlns:mc="http://schemas.openxmlformats.org/markup-compatibility/2006">
    <mc:Choice xmlns:p14="http://schemas.microsoft.com/office/powerpoint/2010/main" Requires="p14">
      <p:transition spd="slow" p14:dur="2000" advTm="8068"/>
    </mc:Choice>
    <mc:Fallback>
      <p:transition spd="slow" advTm="80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0A394FF-8D65-8478-F8FC-77C1EF36847F}"/>
              </a:ext>
              <a:ext uri="{C183D7F6-B498-43B3-948B-1728B52AA6E4}">
                <adec:decorative xmlns:adec="http://schemas.microsoft.com/office/drawing/2017/decorative" val="1"/>
              </a:ext>
            </a:extLst>
          </p:cNvPr>
          <p:cNvSpPr txBox="1"/>
          <p:nvPr/>
        </p:nvSpPr>
        <p:spPr>
          <a:xfrm>
            <a:off x="2762480" y="3330087"/>
            <a:ext cx="754655" cy="292183"/>
          </a:xfrm>
          <a:prstGeom prst="rect">
            <a:avLst/>
          </a:prstGeom>
          <a:solidFill>
            <a:schemeClr val="bg1"/>
          </a:solidFill>
        </p:spPr>
        <p:txBody>
          <a:bodyPr wrap="square" rtlCol="0">
            <a:spAutoFit/>
          </a:bodyPr>
          <a:lstStyle/>
          <a:p>
            <a:endParaRPr lang="en-US"/>
          </a:p>
        </p:txBody>
      </p:sp>
      <p:pic>
        <p:nvPicPr>
          <p:cNvPr id="6" name="Picture 5">
            <a:extLst>
              <a:ext uri="{FF2B5EF4-FFF2-40B4-BE49-F238E27FC236}">
                <a16:creationId xmlns:a16="http://schemas.microsoft.com/office/drawing/2014/main" id="{1E1CB2F4-F3FE-5374-1571-03533F941B7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519447"/>
            <a:ext cx="12192000" cy="338554"/>
          </a:xfrm>
          <a:prstGeom prst="rect">
            <a:avLst/>
          </a:prstGeom>
        </p:spPr>
      </p:pic>
      <p:sp>
        <p:nvSpPr>
          <p:cNvPr id="4" name="Rectangle 3">
            <a:extLst>
              <a:ext uri="{FF2B5EF4-FFF2-40B4-BE49-F238E27FC236}">
                <a16:creationId xmlns:a16="http://schemas.microsoft.com/office/drawing/2014/main" id="{7BA5F4C6-AF4C-DD91-2CD5-1CDCC95FA90C}"/>
              </a:ext>
              <a:ext uri="{C183D7F6-B498-43B3-948B-1728B52AA6E4}">
                <adec:decorative xmlns:adec="http://schemas.microsoft.com/office/drawing/2017/decorative" val="1"/>
              </a:ext>
            </a:extLst>
          </p:cNvPr>
          <p:cNvSpPr/>
          <p:nvPr/>
        </p:nvSpPr>
        <p:spPr>
          <a:xfrm>
            <a:off x="6323723" y="296987"/>
            <a:ext cx="5425546" cy="641296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5A4841-ACF2-3031-F476-7AEF8C2EF29B}"/>
              </a:ext>
            </a:extLst>
          </p:cNvPr>
          <p:cNvSpPr txBox="1">
            <a:spLocks noGrp="1"/>
          </p:cNvSpPr>
          <p:nvPr>
            <p:ph type="title" idx="4294967295"/>
          </p:nvPr>
        </p:nvSpPr>
        <p:spPr>
          <a:xfrm>
            <a:off x="40483" y="257552"/>
            <a:ext cx="6328525"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chemeClr val="bg1"/>
                </a:solidFill>
                <a:effectLst/>
                <a:uLnTx/>
                <a:uFillTx/>
                <a:latin typeface="Garamond" panose="02020404030301010803" pitchFamily="18" charset="0"/>
                <a:ea typeface="+mn-ea"/>
                <a:cs typeface="+mn-cs"/>
              </a:rPr>
              <a:t>Documentation of Housing Resources Support Letter(s)</a:t>
            </a:r>
            <a:endParaRPr kumimoji="0" lang="en-US" sz="3600" b="1" i="0" u="none" strike="noStrike" kern="1200" cap="none" spc="0" normalizeH="0" baseline="0" noProof="0">
              <a:ln>
                <a:noFill/>
              </a:ln>
              <a:solidFill>
                <a:schemeClr val="bg1"/>
              </a:solidFill>
              <a:effectLst/>
              <a:uLnTx/>
              <a:uFillTx/>
              <a:latin typeface="Garamond" panose="02020404030301010803" pitchFamily="18" charset="0"/>
              <a:ea typeface="+mn-ea"/>
              <a:cs typeface="Calibri"/>
            </a:endParaRPr>
          </a:p>
        </p:txBody>
      </p:sp>
      <p:pic>
        <p:nvPicPr>
          <p:cNvPr id="10" name="Picture 9" descr="Provider or donor #1 from slide 11 is shown again for reference">
            <a:extLst>
              <a:ext uri="{FF2B5EF4-FFF2-40B4-BE49-F238E27FC236}">
                <a16:creationId xmlns:a16="http://schemas.microsoft.com/office/drawing/2014/main" id="{E060ED6B-99D2-B805-F91C-EF8F35FF7E5F}"/>
              </a:ext>
            </a:extLst>
          </p:cNvPr>
          <p:cNvPicPr>
            <a:picLocks noChangeAspect="1"/>
          </p:cNvPicPr>
          <p:nvPr/>
        </p:nvPicPr>
        <p:blipFill>
          <a:blip r:embed="rId4"/>
          <a:stretch>
            <a:fillRect/>
          </a:stretch>
        </p:blipFill>
        <p:spPr>
          <a:xfrm>
            <a:off x="472439" y="3136490"/>
            <a:ext cx="5425545" cy="504019"/>
          </a:xfrm>
          <a:prstGeom prst="rect">
            <a:avLst/>
          </a:prstGeom>
          <a:ln>
            <a:solidFill>
              <a:schemeClr val="tx1"/>
            </a:solidFill>
          </a:ln>
        </p:spPr>
      </p:pic>
      <p:grpSp>
        <p:nvGrpSpPr>
          <p:cNvPr id="16" name="Group 15" descr="Example logo for nonprofit for housing fairness with address and house with a heart demonstrating the use of official letterhead">
            <a:extLst>
              <a:ext uri="{FF2B5EF4-FFF2-40B4-BE49-F238E27FC236}">
                <a16:creationId xmlns:a16="http://schemas.microsoft.com/office/drawing/2014/main" id="{F848C425-D59C-07CC-F022-1A48D2AEF577}"/>
              </a:ext>
              <a:ext uri="{C183D7F6-B498-43B3-948B-1728B52AA6E4}">
                <adec:decorative xmlns:adec="http://schemas.microsoft.com/office/drawing/2017/decorative" val="0"/>
              </a:ext>
            </a:extLst>
          </p:cNvPr>
          <p:cNvGrpSpPr/>
          <p:nvPr/>
        </p:nvGrpSpPr>
        <p:grpSpPr>
          <a:xfrm>
            <a:off x="7968000" y="431845"/>
            <a:ext cx="2247138" cy="953320"/>
            <a:chOff x="7269600" y="984934"/>
            <a:chExt cx="2247138" cy="953320"/>
          </a:xfrm>
        </p:grpSpPr>
        <p:grpSp>
          <p:nvGrpSpPr>
            <p:cNvPr id="12" name="Group 11">
              <a:extLst>
                <a:ext uri="{FF2B5EF4-FFF2-40B4-BE49-F238E27FC236}">
                  <a16:creationId xmlns:a16="http://schemas.microsoft.com/office/drawing/2014/main" id="{5D92E6F4-84DB-A5E9-F6D1-23CEA9D07F08}"/>
                </a:ext>
              </a:extLst>
            </p:cNvPr>
            <p:cNvGrpSpPr/>
            <p:nvPr/>
          </p:nvGrpSpPr>
          <p:grpSpPr>
            <a:xfrm>
              <a:off x="7269600" y="984934"/>
              <a:ext cx="2247138" cy="781500"/>
              <a:chOff x="5123720" y="790325"/>
              <a:chExt cx="2247138" cy="781500"/>
            </a:xfrm>
          </p:grpSpPr>
          <p:sp>
            <p:nvSpPr>
              <p:cNvPr id="13" name="TextBox 12">
                <a:extLst>
                  <a:ext uri="{FF2B5EF4-FFF2-40B4-BE49-F238E27FC236}">
                    <a16:creationId xmlns:a16="http://schemas.microsoft.com/office/drawing/2014/main" id="{A20A5525-2675-CD6E-A970-611AA103B7A4}"/>
                  </a:ext>
                </a:extLst>
              </p:cNvPr>
              <p:cNvSpPr txBox="1"/>
              <p:nvPr/>
            </p:nvSpPr>
            <p:spPr>
              <a:xfrm>
                <a:off x="5123720" y="1356381"/>
                <a:ext cx="2247138" cy="215444"/>
              </a:xfrm>
              <a:prstGeom prst="rect">
                <a:avLst/>
              </a:prstGeom>
              <a:noFill/>
            </p:spPr>
            <p:txBody>
              <a:bodyPr wrap="square">
                <a:spAutoFit/>
              </a:bodyPr>
              <a:lstStyle/>
              <a:p>
                <a:pPr algn="ctr"/>
                <a:r>
                  <a:rPr lang="en-US" sz="800">
                    <a:latin typeface="Avenir Next LT Pro Demi" panose="020F0502020204030204" pitchFamily="34" charset="0"/>
                    <a:ea typeface="ADLaM Display" panose="020F0502020204030204" pitchFamily="2" charset="0"/>
                    <a:cs typeface="ADLaM Display" panose="020F0502020204030204" pitchFamily="2" charset="0"/>
                  </a:rPr>
                  <a:t>Nonprofit for Family Housing</a:t>
                </a:r>
              </a:p>
            </p:txBody>
          </p:sp>
          <p:pic>
            <p:nvPicPr>
              <p:cNvPr id="11" name="Graphic 10">
                <a:extLst>
                  <a:ext uri="{FF2B5EF4-FFF2-40B4-BE49-F238E27FC236}">
                    <a16:creationId xmlns:a16="http://schemas.microsoft.com/office/drawing/2014/main" id="{2861FAA3-2D3F-8D81-9160-24A8F6C9BF7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82001" y="790325"/>
                <a:ext cx="636007" cy="636007"/>
              </a:xfrm>
              <a:prstGeom prst="rect">
                <a:avLst/>
              </a:prstGeom>
            </p:spPr>
          </p:pic>
        </p:grpSp>
        <p:sp>
          <p:nvSpPr>
            <p:cNvPr id="15" name="TextBox 14">
              <a:extLst>
                <a:ext uri="{FF2B5EF4-FFF2-40B4-BE49-F238E27FC236}">
                  <a16:creationId xmlns:a16="http://schemas.microsoft.com/office/drawing/2014/main" id="{A3E4B390-6FE0-C861-3DE8-C00D8198F656}"/>
                </a:ext>
              </a:extLst>
            </p:cNvPr>
            <p:cNvSpPr txBox="1"/>
            <p:nvPr/>
          </p:nvSpPr>
          <p:spPr>
            <a:xfrm>
              <a:off x="7374375" y="1722810"/>
              <a:ext cx="2037588" cy="215444"/>
            </a:xfrm>
            <a:prstGeom prst="rect">
              <a:avLst/>
            </a:prstGeom>
            <a:noFill/>
          </p:spPr>
          <p:txBody>
            <a:bodyPr wrap="square">
              <a:spAutoFit/>
            </a:bodyPr>
            <a:lstStyle/>
            <a:p>
              <a:r>
                <a:rPr lang="en-US" sz="800"/>
                <a:t>1299 Orange Street, Waterbury CT 55555</a:t>
              </a:r>
            </a:p>
          </p:txBody>
        </p:sp>
      </p:grpSp>
      <p:pic>
        <p:nvPicPr>
          <p:cNvPr id="7" name="Graphic 6">
            <a:extLst>
              <a:ext uri="{FF2B5EF4-FFF2-40B4-BE49-F238E27FC236}">
                <a16:creationId xmlns:a16="http://schemas.microsoft.com/office/drawing/2014/main" id="{23ACCADF-599B-2B36-AB98-32F750253541}"/>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33642" y="6328947"/>
            <a:ext cx="866775" cy="381000"/>
          </a:xfrm>
          <a:prstGeom prst="rect">
            <a:avLst/>
          </a:prstGeom>
        </p:spPr>
      </p:pic>
      <p:sp>
        <p:nvSpPr>
          <p:cNvPr id="9" name="TextBox 8">
            <a:extLst>
              <a:ext uri="{FF2B5EF4-FFF2-40B4-BE49-F238E27FC236}">
                <a16:creationId xmlns:a16="http://schemas.microsoft.com/office/drawing/2014/main" id="{FAEAA04D-8F06-B01D-77FC-4F7048B606C7}"/>
              </a:ext>
              <a:ext uri="{C183D7F6-B498-43B3-948B-1728B52AA6E4}">
                <adec:decorative xmlns:adec="http://schemas.microsoft.com/office/drawing/2017/decorative" val="1"/>
              </a:ext>
            </a:extLst>
          </p:cNvPr>
          <p:cNvSpPr txBox="1"/>
          <p:nvPr/>
        </p:nvSpPr>
        <p:spPr>
          <a:xfrm>
            <a:off x="6369008" y="5395559"/>
            <a:ext cx="279492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bg1"/>
                </a:solidFill>
                <a:latin typeface="Rastanty Cortez" panose="020F0502020204030204" pitchFamily="2" charset="0"/>
                <a:cs typeface="Calibri"/>
              </a:rPr>
              <a:t>Carlos Borges </a:t>
            </a:r>
            <a:endParaRPr lang="en-US" sz="3200">
              <a:solidFill>
                <a:schemeClr val="bg1"/>
              </a:solidFill>
              <a:latin typeface="Rastanty Cortez" panose="020F0502020204030204" pitchFamily="2" charset="0"/>
            </a:endParaRPr>
          </a:p>
        </p:txBody>
      </p:sp>
      <p:sp>
        <p:nvSpPr>
          <p:cNvPr id="17" name="TextBox 16">
            <a:extLst>
              <a:ext uri="{FF2B5EF4-FFF2-40B4-BE49-F238E27FC236}">
                <a16:creationId xmlns:a16="http://schemas.microsoft.com/office/drawing/2014/main" id="{7B20AEDC-C36F-38E2-A090-80B775923229}"/>
              </a:ext>
              <a:ext uri="{C183D7F6-B498-43B3-948B-1728B52AA6E4}">
                <adec:decorative xmlns:adec="http://schemas.microsoft.com/office/drawing/2017/decorative" val="1"/>
              </a:ext>
            </a:extLst>
          </p:cNvPr>
          <p:cNvSpPr txBox="1"/>
          <p:nvPr/>
        </p:nvSpPr>
        <p:spPr>
          <a:xfrm>
            <a:off x="470362" y="3291512"/>
            <a:ext cx="31578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Nonprofit for Family Housing</a:t>
            </a:r>
            <a:endParaRPr lang="en-US">
              <a:latin typeface="Garamond" panose="02020404030301010803" pitchFamily="18" charset="0"/>
            </a:endParaRPr>
          </a:p>
        </p:txBody>
      </p:sp>
      <p:sp>
        <p:nvSpPr>
          <p:cNvPr id="19" name="TextBox 18">
            <a:extLst>
              <a:ext uri="{FF2B5EF4-FFF2-40B4-BE49-F238E27FC236}">
                <a16:creationId xmlns:a16="http://schemas.microsoft.com/office/drawing/2014/main" id="{2642AA15-76BA-32E4-00B0-A5CD31803EE5}"/>
              </a:ext>
              <a:ext uri="{C183D7F6-B498-43B3-948B-1728B52AA6E4}">
                <adec:decorative xmlns:adec="http://schemas.microsoft.com/office/drawing/2017/decorative" val="1"/>
              </a:ext>
            </a:extLst>
          </p:cNvPr>
          <p:cNvSpPr txBox="1"/>
          <p:nvPr/>
        </p:nvSpPr>
        <p:spPr>
          <a:xfrm>
            <a:off x="4860796" y="3271177"/>
            <a:ext cx="1113069" cy="369332"/>
          </a:xfrm>
          <a:prstGeom prst="rect">
            <a:avLst/>
          </a:prstGeom>
          <a:noFill/>
        </p:spPr>
        <p:txBody>
          <a:bodyPr wrap="square" rtlCol="0">
            <a:spAutoFit/>
          </a:bodyPr>
          <a:lstStyle/>
          <a:p>
            <a:r>
              <a:rPr lang="en-US">
                <a:latin typeface="Garamond" panose="02020404030301010803" pitchFamily="18" charset="0"/>
              </a:rPr>
              <a:t>$125,000</a:t>
            </a:r>
          </a:p>
        </p:txBody>
      </p:sp>
      <p:sp>
        <p:nvSpPr>
          <p:cNvPr id="20" name="TextBox 19">
            <a:extLst>
              <a:ext uri="{FF2B5EF4-FFF2-40B4-BE49-F238E27FC236}">
                <a16:creationId xmlns:a16="http://schemas.microsoft.com/office/drawing/2014/main" id="{B641D05D-5FCF-772C-9C74-E190DCF3DACE}"/>
              </a:ext>
              <a:ext uri="{C183D7F6-B498-43B3-948B-1728B52AA6E4}">
                <adec:decorative xmlns:adec="http://schemas.microsoft.com/office/drawing/2017/decorative" val="1"/>
              </a:ext>
            </a:extLst>
          </p:cNvPr>
          <p:cNvSpPr txBox="1"/>
          <p:nvPr/>
        </p:nvSpPr>
        <p:spPr>
          <a:xfrm>
            <a:off x="3989730" y="3291513"/>
            <a:ext cx="1042416" cy="369332"/>
          </a:xfrm>
          <a:prstGeom prst="rect">
            <a:avLst/>
          </a:prstGeom>
          <a:noFill/>
        </p:spPr>
        <p:txBody>
          <a:bodyPr wrap="square" rtlCol="0">
            <a:spAutoFit/>
          </a:bodyPr>
          <a:lstStyle/>
          <a:p>
            <a:r>
              <a:rPr lang="en-US">
                <a:latin typeface="Garamond" panose="02020404030301010803" pitchFamily="18" charset="0"/>
              </a:rPr>
              <a:t>In-Kind</a:t>
            </a:r>
          </a:p>
        </p:txBody>
      </p:sp>
      <p:sp>
        <p:nvSpPr>
          <p:cNvPr id="8" name="TextBox 7">
            <a:extLst>
              <a:ext uri="{FF2B5EF4-FFF2-40B4-BE49-F238E27FC236}">
                <a16:creationId xmlns:a16="http://schemas.microsoft.com/office/drawing/2014/main" id="{6AD6E648-BE4D-BE6B-C1F9-17188B408FAD}"/>
              </a:ext>
            </a:extLst>
          </p:cNvPr>
          <p:cNvSpPr txBox="1"/>
          <p:nvPr/>
        </p:nvSpPr>
        <p:spPr>
          <a:xfrm>
            <a:off x="6488111" y="310138"/>
            <a:ext cx="5231450" cy="6186309"/>
          </a:xfrm>
          <a:prstGeom prst="rect">
            <a:avLst/>
          </a:prstGeom>
          <a:noFill/>
        </p:spPr>
        <p:txBody>
          <a:bodyPr wrap="square" rtlCol="0">
            <a:spAutoFit/>
          </a:bodyPr>
          <a:lstStyle/>
          <a:p>
            <a:endParaRPr lang="en-US">
              <a:solidFill>
                <a:schemeClr val="bg1"/>
              </a:solidFill>
              <a:cs typeface="Times New Roman" panose="02020603050405020304" pitchFamily="18" charset="0"/>
            </a:endParaRPr>
          </a:p>
          <a:p>
            <a:r>
              <a:rPr lang="en-US">
                <a:solidFill>
                  <a:schemeClr val="bg1"/>
                </a:solidFill>
                <a:cs typeface="Times New Roman" panose="02020603050405020304" pitchFamily="18" charset="0"/>
              </a:rPr>
              <a:t>6/20/2023</a:t>
            </a:r>
          </a:p>
          <a:p>
            <a:endParaRPr lang="en-US">
              <a:solidFill>
                <a:schemeClr val="bg1"/>
              </a:solidFill>
              <a:cs typeface="Times New Roman" panose="02020603050405020304" pitchFamily="18" charset="0"/>
            </a:endParaRPr>
          </a:p>
          <a:p>
            <a:endParaRPr lang="en-US">
              <a:solidFill>
                <a:schemeClr val="bg1"/>
              </a:solidFill>
              <a:cs typeface="Times New Roman" panose="02020603050405020304" pitchFamily="18" charset="0"/>
            </a:endParaRPr>
          </a:p>
          <a:p>
            <a:r>
              <a:rPr lang="en-US">
                <a:solidFill>
                  <a:schemeClr val="bg1"/>
                </a:solidFill>
                <a:cs typeface="Times New Roman" panose="02020603050405020304" pitchFamily="18" charset="0"/>
              </a:rPr>
              <a:t>Dear USDOL,</a:t>
            </a:r>
          </a:p>
          <a:p>
            <a:endParaRPr lang="en-US">
              <a:solidFill>
                <a:schemeClr val="bg1"/>
              </a:solidFill>
              <a:cs typeface="Times New Roman" panose="02020603050405020304" pitchFamily="18" charset="0"/>
            </a:endParaRPr>
          </a:p>
          <a:p>
            <a:r>
              <a:rPr lang="en-US">
                <a:solidFill>
                  <a:schemeClr val="bg1"/>
                </a:solidFill>
                <a:cs typeface="Times New Roman" panose="02020603050405020304" pitchFamily="18" charset="0"/>
              </a:rPr>
              <a:t>Nonprofit for Family Housing commits to providing a building at 1255 Pine Street, Waterbury, Connecticut 55555 for YouthBuild participants at Workforce of the Future-Waterbury to use as their program work site. The house on the property has been damaged in a storm and needs to be demolished and replaced with new construction. The acquisition value of this house is</a:t>
            </a:r>
            <a:r>
              <a:rPr lang="en-US" b="1">
                <a:solidFill>
                  <a:schemeClr val="bg1"/>
                </a:solidFill>
                <a:cs typeface="Times New Roman" panose="02020603050405020304" pitchFamily="18" charset="0"/>
              </a:rPr>
              <a:t> </a:t>
            </a:r>
            <a:r>
              <a:rPr lang="en-US" b="1" u="sng">
                <a:solidFill>
                  <a:schemeClr val="bg1"/>
                </a:solidFill>
                <a:cs typeface="Times New Roman" panose="02020603050405020304" pitchFamily="18" charset="0"/>
              </a:rPr>
              <a:t>$125,000 in-kind</a:t>
            </a:r>
            <a:r>
              <a:rPr lang="en-US">
                <a:solidFill>
                  <a:schemeClr val="bg1"/>
                </a:solidFill>
                <a:cs typeface="Times New Roman" panose="02020603050405020304" pitchFamily="18" charset="0"/>
              </a:rPr>
              <a:t>. </a:t>
            </a:r>
          </a:p>
          <a:p>
            <a:endParaRPr lang="en-US">
              <a:solidFill>
                <a:schemeClr val="bg1"/>
              </a:solidFill>
              <a:cs typeface="Times New Roman" panose="02020603050405020304" pitchFamily="18" charset="0"/>
            </a:endParaRPr>
          </a:p>
          <a:p>
            <a:r>
              <a:rPr lang="en-US">
                <a:solidFill>
                  <a:schemeClr val="bg1"/>
                </a:solidFill>
                <a:cs typeface="Times New Roman" panose="02020603050405020304" pitchFamily="18" charset="0"/>
              </a:rPr>
              <a:t>As Vice President of Housing Services, I have the authority to make this decision.</a:t>
            </a:r>
          </a:p>
          <a:p>
            <a:endParaRPr lang="en-US">
              <a:solidFill>
                <a:schemeClr val="bg1"/>
              </a:solidFill>
              <a:cs typeface="Times New Roman" panose="02020603050405020304" pitchFamily="18" charset="0"/>
            </a:endParaRPr>
          </a:p>
          <a:p>
            <a:r>
              <a:rPr lang="en-US">
                <a:solidFill>
                  <a:schemeClr val="bg1"/>
                </a:solidFill>
                <a:cs typeface="Times New Roman" panose="02020603050405020304" pitchFamily="18" charset="0"/>
              </a:rPr>
              <a:t>Sincerely,</a:t>
            </a:r>
          </a:p>
          <a:p>
            <a:endParaRPr lang="en-US">
              <a:solidFill>
                <a:schemeClr val="bg1"/>
              </a:solidFill>
              <a:cs typeface="Times New Roman" panose="02020603050405020304" pitchFamily="18" charset="0"/>
            </a:endParaRPr>
          </a:p>
          <a:p>
            <a:r>
              <a:rPr lang="en-US">
                <a:solidFill>
                  <a:schemeClr val="bg1"/>
                </a:solidFill>
                <a:cs typeface="Times New Roman" panose="02020603050405020304" pitchFamily="18" charset="0"/>
              </a:rPr>
              <a:t>Carlos Borges</a:t>
            </a:r>
          </a:p>
          <a:p>
            <a:r>
              <a:rPr lang="en-US">
                <a:solidFill>
                  <a:schemeClr val="bg1"/>
                </a:solidFill>
                <a:cs typeface="Times New Roman" panose="02020603050405020304" pitchFamily="18" charset="0"/>
              </a:rPr>
              <a:t>Vice President of Housing Services</a:t>
            </a:r>
          </a:p>
        </p:txBody>
      </p:sp>
      <p:sp>
        <p:nvSpPr>
          <p:cNvPr id="3" name="Slide Number Placeholder 2">
            <a:extLst>
              <a:ext uri="{FF2B5EF4-FFF2-40B4-BE49-F238E27FC236}">
                <a16:creationId xmlns:a16="http://schemas.microsoft.com/office/drawing/2014/main" id="{0E3A241A-C26A-9DEE-1BEE-E563E8381724}"/>
              </a:ext>
            </a:extLst>
          </p:cNvPr>
          <p:cNvSpPr>
            <a:spLocks noGrp="1"/>
          </p:cNvSpPr>
          <p:nvPr>
            <p:ph type="sldNum" sz="quarter" idx="12"/>
          </p:nvPr>
        </p:nvSpPr>
        <p:spPr>
          <a:xfrm>
            <a:off x="8976360" y="6397740"/>
            <a:ext cx="2743200" cy="365125"/>
          </a:xfrm>
        </p:spPr>
        <p:txBody>
          <a:bodyPr/>
          <a:lstStyle/>
          <a:p>
            <a:fld id="{CA4BBAD3-4FA5-4ADF-BE4E-E1C1D25A64C9}" type="slidenum">
              <a:rPr lang="en-US" smtClean="0"/>
              <a:t>13</a:t>
            </a:fld>
            <a:endParaRPr lang="en-US"/>
          </a:p>
        </p:txBody>
      </p:sp>
    </p:spTree>
    <p:extLst>
      <p:ext uri="{BB962C8B-B14F-4D97-AF65-F5344CB8AC3E}">
        <p14:creationId xmlns:p14="http://schemas.microsoft.com/office/powerpoint/2010/main" val="495279798"/>
      </p:ext>
    </p:extLst>
  </p:cSld>
  <p:clrMapOvr>
    <a:masterClrMapping/>
  </p:clrMapOvr>
  <mc:AlternateContent xmlns:mc="http://schemas.openxmlformats.org/markup-compatibility/2006">
    <mc:Choice xmlns:p14="http://schemas.microsoft.com/office/powerpoint/2010/main" Requires="p14">
      <p:transition spd="slow" p14:dur="2000" advTm="88463"/>
    </mc:Choice>
    <mc:Fallback>
      <p:transition spd="slow" advTm="884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mph" presetSubtype="0" fill="hold" nodeType="afterEffect">
                                  <p:stCondLst>
                                    <p:cond delay="0"/>
                                  </p:stCondLst>
                                  <p:iterate type="lt">
                                    <p:tmPct val="10000"/>
                                  </p:iterate>
                                  <p:childTnLst>
                                    <p:animClr clrSpc="rgb" dir="cw">
                                      <p:cBhvr override="childStyle">
                                        <p:cTn id="6" dur="500" fill="hold"/>
                                        <p:tgtEl>
                                          <p:spTgt spid="8">
                                            <p:txEl>
                                              <p:pRg st="1" end="1"/>
                                            </p:txEl>
                                          </p:spTgt>
                                        </p:tgtEl>
                                        <p:attrNameLst>
                                          <p:attrName>style.color</p:attrName>
                                        </p:attrNameLst>
                                      </p:cBhvr>
                                      <p:to>
                                        <a:srgbClr val="000000"/>
                                      </p:to>
                                    </p:animClr>
                                    <p:animClr clrSpc="rgb" dir="cw">
                                      <p:cBhvr>
                                        <p:cTn id="7" dur="500" fill="hold"/>
                                        <p:tgtEl>
                                          <p:spTgt spid="8">
                                            <p:txEl>
                                              <p:pRg st="1" end="1"/>
                                            </p:txEl>
                                          </p:spTgt>
                                        </p:tgtEl>
                                        <p:attrNameLst>
                                          <p:attrName>fillcolor</p:attrName>
                                        </p:attrNameLst>
                                      </p:cBhvr>
                                      <p:to>
                                        <a:srgbClr val="000000"/>
                                      </p:to>
                                    </p:animClr>
                                    <p:set>
                                      <p:cBhvr>
                                        <p:cTn id="8" dur="500" fill="hold"/>
                                        <p:tgtEl>
                                          <p:spTgt spid="8">
                                            <p:txEl>
                                              <p:pRg st="1" end="1"/>
                                            </p:txEl>
                                          </p:spTgt>
                                        </p:tgtEl>
                                        <p:attrNameLst>
                                          <p:attrName>fill.type</p:attrName>
                                        </p:attrNameLst>
                                      </p:cBhvr>
                                      <p:to>
                                        <p:strVal val="solid"/>
                                      </p:to>
                                    </p:set>
                                    <p:set>
                                      <p:cBhvr>
                                        <p:cTn id="9" dur="500" fill="hold"/>
                                        <p:tgtEl>
                                          <p:spTgt spid="8">
                                            <p:txEl>
                                              <p:pRg st="1" end="1"/>
                                            </p:txEl>
                                          </p:spTgt>
                                        </p:tgtEl>
                                        <p:attrNameLst>
                                          <p:attrName>fill.on</p:attrName>
                                        </p:attrNameLst>
                                      </p:cBhvr>
                                      <p:to>
                                        <p:strVal val="true"/>
                                      </p:to>
                                    </p:set>
                                  </p:childTnLst>
                                </p:cTn>
                              </p:par>
                            </p:childTnLst>
                          </p:cTn>
                        </p:par>
                        <p:par>
                          <p:cTn id="10" fill="hold">
                            <p:stCondLst>
                              <p:cond delay="900"/>
                            </p:stCondLst>
                            <p:childTnLst>
                              <p:par>
                                <p:cTn id="11" presetID="19" presetClass="emph" presetSubtype="0" fill="hold" nodeType="afterEffect">
                                  <p:stCondLst>
                                    <p:cond delay="0"/>
                                  </p:stCondLst>
                                  <p:iterate type="lt">
                                    <p:tmPct val="10000"/>
                                  </p:iterate>
                                  <p:childTnLst>
                                    <p:animClr clrSpc="rgb" dir="cw">
                                      <p:cBhvr override="childStyle">
                                        <p:cTn id="12" dur="500" fill="hold"/>
                                        <p:tgtEl>
                                          <p:spTgt spid="8">
                                            <p:txEl>
                                              <p:pRg st="4" end="4"/>
                                            </p:txEl>
                                          </p:spTgt>
                                        </p:tgtEl>
                                        <p:attrNameLst>
                                          <p:attrName>style.color</p:attrName>
                                        </p:attrNameLst>
                                      </p:cBhvr>
                                      <p:to>
                                        <a:srgbClr val="000000"/>
                                      </p:to>
                                    </p:animClr>
                                    <p:animClr clrSpc="rgb" dir="cw">
                                      <p:cBhvr>
                                        <p:cTn id="13" dur="500" fill="hold"/>
                                        <p:tgtEl>
                                          <p:spTgt spid="8">
                                            <p:txEl>
                                              <p:pRg st="4" end="4"/>
                                            </p:txEl>
                                          </p:spTgt>
                                        </p:tgtEl>
                                        <p:attrNameLst>
                                          <p:attrName>fillcolor</p:attrName>
                                        </p:attrNameLst>
                                      </p:cBhvr>
                                      <p:to>
                                        <a:srgbClr val="000000"/>
                                      </p:to>
                                    </p:animClr>
                                    <p:set>
                                      <p:cBhvr>
                                        <p:cTn id="14" dur="500" fill="hold"/>
                                        <p:tgtEl>
                                          <p:spTgt spid="8">
                                            <p:txEl>
                                              <p:pRg st="4" end="4"/>
                                            </p:txEl>
                                          </p:spTgt>
                                        </p:tgtEl>
                                        <p:attrNameLst>
                                          <p:attrName>fill.type</p:attrName>
                                        </p:attrNameLst>
                                      </p:cBhvr>
                                      <p:to>
                                        <p:strVal val="solid"/>
                                      </p:to>
                                    </p:set>
                                    <p:set>
                                      <p:cBhvr>
                                        <p:cTn id="15" dur="500" fill="hold"/>
                                        <p:tgtEl>
                                          <p:spTgt spid="8">
                                            <p:txEl>
                                              <p:pRg st="4" end="4"/>
                                            </p:txEl>
                                          </p:spTgt>
                                        </p:tgtEl>
                                        <p:attrNameLst>
                                          <p:attrName>fill.on</p:attrName>
                                        </p:attrNameLst>
                                      </p:cBhvr>
                                      <p:to>
                                        <p:strVal val="true"/>
                                      </p:to>
                                    </p:set>
                                  </p:childTnLst>
                                </p:cTn>
                              </p:par>
                            </p:childTnLst>
                          </p:cTn>
                        </p:par>
                        <p:par>
                          <p:cTn id="16" fill="hold">
                            <p:stCondLst>
                              <p:cond delay="1850"/>
                            </p:stCondLst>
                            <p:childTnLst>
                              <p:par>
                                <p:cTn id="17" presetID="19" presetClass="emph" presetSubtype="0" fill="hold" nodeType="afterEffect">
                                  <p:stCondLst>
                                    <p:cond delay="0"/>
                                  </p:stCondLst>
                                  <p:iterate type="lt">
                                    <p:tmPct val="5000"/>
                                  </p:iterate>
                                  <p:childTnLst>
                                    <p:animClr clrSpc="rgb" dir="cw">
                                      <p:cBhvr override="childStyle">
                                        <p:cTn id="18" dur="500" fill="hold"/>
                                        <p:tgtEl>
                                          <p:spTgt spid="8">
                                            <p:txEl>
                                              <p:pRg st="6" end="6"/>
                                            </p:txEl>
                                          </p:spTgt>
                                        </p:tgtEl>
                                        <p:attrNameLst>
                                          <p:attrName>style.color</p:attrName>
                                        </p:attrNameLst>
                                      </p:cBhvr>
                                      <p:to>
                                        <a:srgbClr val="000000"/>
                                      </p:to>
                                    </p:animClr>
                                    <p:animClr clrSpc="rgb" dir="cw">
                                      <p:cBhvr>
                                        <p:cTn id="19" dur="500" fill="hold"/>
                                        <p:tgtEl>
                                          <p:spTgt spid="8">
                                            <p:txEl>
                                              <p:pRg st="6" end="6"/>
                                            </p:txEl>
                                          </p:spTgt>
                                        </p:tgtEl>
                                        <p:attrNameLst>
                                          <p:attrName>fillcolor</p:attrName>
                                        </p:attrNameLst>
                                      </p:cBhvr>
                                      <p:to>
                                        <a:srgbClr val="000000"/>
                                      </p:to>
                                    </p:animClr>
                                    <p:set>
                                      <p:cBhvr>
                                        <p:cTn id="20" dur="500" fill="hold"/>
                                        <p:tgtEl>
                                          <p:spTgt spid="8">
                                            <p:txEl>
                                              <p:pRg st="6" end="6"/>
                                            </p:txEl>
                                          </p:spTgt>
                                        </p:tgtEl>
                                        <p:attrNameLst>
                                          <p:attrName>fill.type</p:attrName>
                                        </p:attrNameLst>
                                      </p:cBhvr>
                                      <p:to>
                                        <p:strVal val="solid"/>
                                      </p:to>
                                    </p:set>
                                    <p:set>
                                      <p:cBhvr>
                                        <p:cTn id="21" dur="500" fill="hold"/>
                                        <p:tgtEl>
                                          <p:spTgt spid="8">
                                            <p:txEl>
                                              <p:pRg st="6" end="6"/>
                                            </p:txEl>
                                          </p:spTgt>
                                        </p:tgtEl>
                                        <p:attrNameLst>
                                          <p:attrName>fill.on</p:attrName>
                                        </p:attrNameLst>
                                      </p:cBhvr>
                                      <p:to>
                                        <p:strVal val="true"/>
                                      </p:to>
                                    </p:set>
                                  </p:childTnLst>
                                </p:cTn>
                              </p:par>
                            </p:childTnLst>
                          </p:cTn>
                        </p:par>
                        <p:par>
                          <p:cTn id="22" fill="hold">
                            <p:stCondLst>
                              <p:cond delay="10425"/>
                            </p:stCondLst>
                            <p:childTnLst>
                              <p:par>
                                <p:cTn id="23" presetID="19" presetClass="emph" presetSubtype="0" fill="hold" nodeType="afterEffect">
                                  <p:stCondLst>
                                    <p:cond delay="0"/>
                                  </p:stCondLst>
                                  <p:iterate type="lt">
                                    <p:tmPct val="5000"/>
                                  </p:iterate>
                                  <p:childTnLst>
                                    <p:animClr clrSpc="rgb" dir="cw">
                                      <p:cBhvr override="childStyle">
                                        <p:cTn id="24" dur="500" fill="hold"/>
                                        <p:tgtEl>
                                          <p:spTgt spid="8">
                                            <p:txEl>
                                              <p:pRg st="8" end="8"/>
                                            </p:txEl>
                                          </p:spTgt>
                                        </p:tgtEl>
                                        <p:attrNameLst>
                                          <p:attrName>style.color</p:attrName>
                                        </p:attrNameLst>
                                      </p:cBhvr>
                                      <p:to>
                                        <a:srgbClr val="000000"/>
                                      </p:to>
                                    </p:animClr>
                                    <p:animClr clrSpc="rgb" dir="cw">
                                      <p:cBhvr>
                                        <p:cTn id="25" dur="500" fill="hold"/>
                                        <p:tgtEl>
                                          <p:spTgt spid="8">
                                            <p:txEl>
                                              <p:pRg st="8" end="8"/>
                                            </p:txEl>
                                          </p:spTgt>
                                        </p:tgtEl>
                                        <p:attrNameLst>
                                          <p:attrName>fillcolor</p:attrName>
                                        </p:attrNameLst>
                                      </p:cBhvr>
                                      <p:to>
                                        <a:srgbClr val="000000"/>
                                      </p:to>
                                    </p:animClr>
                                    <p:set>
                                      <p:cBhvr>
                                        <p:cTn id="26" dur="500" fill="hold"/>
                                        <p:tgtEl>
                                          <p:spTgt spid="8">
                                            <p:txEl>
                                              <p:pRg st="8" end="8"/>
                                            </p:txEl>
                                          </p:spTgt>
                                        </p:tgtEl>
                                        <p:attrNameLst>
                                          <p:attrName>fill.type</p:attrName>
                                        </p:attrNameLst>
                                      </p:cBhvr>
                                      <p:to>
                                        <p:strVal val="solid"/>
                                      </p:to>
                                    </p:set>
                                    <p:set>
                                      <p:cBhvr>
                                        <p:cTn id="27" dur="500" fill="hold"/>
                                        <p:tgtEl>
                                          <p:spTgt spid="8">
                                            <p:txEl>
                                              <p:pRg st="8" end="8"/>
                                            </p:txEl>
                                          </p:spTgt>
                                        </p:tgtEl>
                                        <p:attrNameLst>
                                          <p:attrName>fill.on</p:attrName>
                                        </p:attrNameLst>
                                      </p:cBhvr>
                                      <p:to>
                                        <p:strVal val="true"/>
                                      </p:to>
                                    </p:set>
                                  </p:childTnLst>
                                </p:cTn>
                              </p:par>
                            </p:childTnLst>
                          </p:cTn>
                        </p:par>
                        <p:par>
                          <p:cTn id="28" fill="hold">
                            <p:stCondLst>
                              <p:cond delay="12625"/>
                            </p:stCondLst>
                            <p:childTnLst>
                              <p:par>
                                <p:cTn id="29" presetID="19" presetClass="emph" presetSubtype="0" fill="hold" nodeType="afterEffect">
                                  <p:stCondLst>
                                    <p:cond delay="0"/>
                                  </p:stCondLst>
                                  <p:iterate type="lt">
                                    <p:tmPct val="10000"/>
                                  </p:iterate>
                                  <p:childTnLst>
                                    <p:animClr clrSpc="rgb" dir="cw">
                                      <p:cBhvr override="childStyle">
                                        <p:cTn id="30" dur="400" fill="hold"/>
                                        <p:tgtEl>
                                          <p:spTgt spid="8">
                                            <p:txEl>
                                              <p:pRg st="10" end="10"/>
                                            </p:txEl>
                                          </p:spTgt>
                                        </p:tgtEl>
                                        <p:attrNameLst>
                                          <p:attrName>style.color</p:attrName>
                                        </p:attrNameLst>
                                      </p:cBhvr>
                                      <p:to>
                                        <a:srgbClr val="000000"/>
                                      </p:to>
                                    </p:animClr>
                                    <p:animClr clrSpc="rgb" dir="cw">
                                      <p:cBhvr>
                                        <p:cTn id="31" dur="400" fill="hold"/>
                                        <p:tgtEl>
                                          <p:spTgt spid="8">
                                            <p:txEl>
                                              <p:pRg st="10" end="10"/>
                                            </p:txEl>
                                          </p:spTgt>
                                        </p:tgtEl>
                                        <p:attrNameLst>
                                          <p:attrName>fillcolor</p:attrName>
                                        </p:attrNameLst>
                                      </p:cBhvr>
                                      <p:to>
                                        <a:srgbClr val="000000"/>
                                      </p:to>
                                    </p:animClr>
                                    <p:set>
                                      <p:cBhvr>
                                        <p:cTn id="32" dur="400" fill="hold"/>
                                        <p:tgtEl>
                                          <p:spTgt spid="8">
                                            <p:txEl>
                                              <p:pRg st="10" end="10"/>
                                            </p:txEl>
                                          </p:spTgt>
                                        </p:tgtEl>
                                        <p:attrNameLst>
                                          <p:attrName>fill.type</p:attrName>
                                        </p:attrNameLst>
                                      </p:cBhvr>
                                      <p:to>
                                        <p:strVal val="solid"/>
                                      </p:to>
                                    </p:set>
                                    <p:set>
                                      <p:cBhvr>
                                        <p:cTn id="33" dur="400" fill="hold"/>
                                        <p:tgtEl>
                                          <p:spTgt spid="8">
                                            <p:txEl>
                                              <p:pRg st="10" end="10"/>
                                            </p:txEl>
                                          </p:spTgt>
                                        </p:tgtEl>
                                        <p:attrNameLst>
                                          <p:attrName>fill.on</p:attrName>
                                        </p:attrNameLst>
                                      </p:cBhvr>
                                      <p:to>
                                        <p:strVal val="true"/>
                                      </p:to>
                                    </p:set>
                                  </p:childTnLst>
                                </p:cTn>
                              </p:par>
                            </p:childTnLst>
                          </p:cTn>
                        </p:par>
                        <p:par>
                          <p:cTn id="34" fill="hold">
                            <p:stCondLst>
                              <p:cond delay="13385"/>
                            </p:stCondLst>
                            <p:childTnLst>
                              <p:par>
                                <p:cTn id="35" presetID="19" presetClass="emph" presetSubtype="0" fill="hold" nodeType="afterEffect">
                                  <p:stCondLst>
                                    <p:cond delay="0"/>
                                  </p:stCondLst>
                                  <p:childTnLst>
                                    <p:animClr clrSpc="rgb" dir="cw">
                                      <p:cBhvr override="childStyle">
                                        <p:cTn id="36" dur="500" fill="hold"/>
                                        <p:tgtEl>
                                          <p:spTgt spid="8">
                                            <p:txEl>
                                              <p:pRg st="12" end="12"/>
                                            </p:txEl>
                                          </p:spTgt>
                                        </p:tgtEl>
                                        <p:attrNameLst>
                                          <p:attrName>style.color</p:attrName>
                                        </p:attrNameLst>
                                      </p:cBhvr>
                                      <p:to>
                                        <a:srgbClr val="000000"/>
                                      </p:to>
                                    </p:animClr>
                                    <p:animClr clrSpc="rgb" dir="cw">
                                      <p:cBhvr>
                                        <p:cTn id="37" dur="500" fill="hold"/>
                                        <p:tgtEl>
                                          <p:spTgt spid="8">
                                            <p:txEl>
                                              <p:pRg st="12" end="12"/>
                                            </p:txEl>
                                          </p:spTgt>
                                        </p:tgtEl>
                                        <p:attrNameLst>
                                          <p:attrName>fillcolor</p:attrName>
                                        </p:attrNameLst>
                                      </p:cBhvr>
                                      <p:to>
                                        <a:srgbClr val="000000"/>
                                      </p:to>
                                    </p:animClr>
                                    <p:set>
                                      <p:cBhvr>
                                        <p:cTn id="38" dur="500" fill="hold"/>
                                        <p:tgtEl>
                                          <p:spTgt spid="8">
                                            <p:txEl>
                                              <p:pRg st="12" end="12"/>
                                            </p:txEl>
                                          </p:spTgt>
                                        </p:tgtEl>
                                        <p:attrNameLst>
                                          <p:attrName>fill.type</p:attrName>
                                        </p:attrNameLst>
                                      </p:cBhvr>
                                      <p:to>
                                        <p:strVal val="solid"/>
                                      </p:to>
                                    </p:set>
                                    <p:set>
                                      <p:cBhvr>
                                        <p:cTn id="39" dur="500" fill="hold"/>
                                        <p:tgtEl>
                                          <p:spTgt spid="8">
                                            <p:txEl>
                                              <p:pRg st="12" end="12"/>
                                            </p:txEl>
                                          </p:spTgt>
                                        </p:tgtEl>
                                        <p:attrNameLst>
                                          <p:attrName>fill.on</p:attrName>
                                        </p:attrNameLst>
                                      </p:cBhvr>
                                      <p:to>
                                        <p:strVal val="true"/>
                                      </p:to>
                                    </p:set>
                                  </p:childTnLst>
                                </p:cTn>
                              </p:par>
                            </p:childTnLst>
                          </p:cTn>
                        </p:par>
                        <p:par>
                          <p:cTn id="40" fill="hold">
                            <p:stCondLst>
                              <p:cond delay="13885"/>
                            </p:stCondLst>
                            <p:childTnLst>
                              <p:par>
                                <p:cTn id="41" presetID="19" presetClass="emph" presetSubtype="0" fill="hold" nodeType="afterEffect">
                                  <p:stCondLst>
                                    <p:cond delay="0"/>
                                  </p:stCondLst>
                                  <p:childTnLst>
                                    <p:animClr clrSpc="rgb" dir="cw">
                                      <p:cBhvr override="childStyle">
                                        <p:cTn id="42" dur="500" fill="hold"/>
                                        <p:tgtEl>
                                          <p:spTgt spid="8">
                                            <p:txEl>
                                              <p:pRg st="13" end="13"/>
                                            </p:txEl>
                                          </p:spTgt>
                                        </p:tgtEl>
                                        <p:attrNameLst>
                                          <p:attrName>style.color</p:attrName>
                                        </p:attrNameLst>
                                      </p:cBhvr>
                                      <p:to>
                                        <a:srgbClr val="000000"/>
                                      </p:to>
                                    </p:animClr>
                                    <p:animClr clrSpc="rgb" dir="cw">
                                      <p:cBhvr>
                                        <p:cTn id="43" dur="500" fill="hold"/>
                                        <p:tgtEl>
                                          <p:spTgt spid="8">
                                            <p:txEl>
                                              <p:pRg st="13" end="13"/>
                                            </p:txEl>
                                          </p:spTgt>
                                        </p:tgtEl>
                                        <p:attrNameLst>
                                          <p:attrName>fillcolor</p:attrName>
                                        </p:attrNameLst>
                                      </p:cBhvr>
                                      <p:to>
                                        <a:srgbClr val="000000"/>
                                      </p:to>
                                    </p:animClr>
                                    <p:set>
                                      <p:cBhvr>
                                        <p:cTn id="44" dur="500" fill="hold"/>
                                        <p:tgtEl>
                                          <p:spTgt spid="8">
                                            <p:txEl>
                                              <p:pRg st="13" end="13"/>
                                            </p:txEl>
                                          </p:spTgt>
                                        </p:tgtEl>
                                        <p:attrNameLst>
                                          <p:attrName>fill.type</p:attrName>
                                        </p:attrNameLst>
                                      </p:cBhvr>
                                      <p:to>
                                        <p:strVal val="solid"/>
                                      </p:to>
                                    </p:set>
                                    <p:set>
                                      <p:cBhvr>
                                        <p:cTn id="45" dur="500" fill="hold"/>
                                        <p:tgtEl>
                                          <p:spTgt spid="8">
                                            <p:txEl>
                                              <p:pRg st="13" end="13"/>
                                            </p:txEl>
                                          </p:spTgt>
                                        </p:tgtEl>
                                        <p:attrNameLst>
                                          <p:attrName>fill.on</p:attrName>
                                        </p:attrNameLst>
                                      </p:cBhvr>
                                      <p:to>
                                        <p:strVal val="true"/>
                                      </p:to>
                                    </p:set>
                                  </p:childTnLst>
                                </p:cTn>
                              </p:par>
                            </p:childTnLst>
                          </p:cTn>
                        </p:par>
                        <p:par>
                          <p:cTn id="46" fill="hold">
                            <p:stCondLst>
                              <p:cond delay="14385"/>
                            </p:stCondLst>
                            <p:childTnLst>
                              <p:par>
                                <p:cTn id="47" presetID="16" presetClass="emph" presetSubtype="0" fill="hold" nodeType="afterEffect">
                                  <p:stCondLst>
                                    <p:cond delay="0"/>
                                  </p:stCondLst>
                                  <p:iterate type="lt">
                                    <p:tmPct val="4000"/>
                                  </p:iterate>
                                  <p:childTnLst>
                                    <p:set>
                                      <p:cBhvr override="childStyle">
                                        <p:cTn id="48" dur="500" fill="hold"/>
                                        <p:tgtEl>
                                          <p:spTgt spid="9">
                                            <p:txEl>
                                              <p:pRg st="0" end="0"/>
                                            </p:txEl>
                                          </p:spTgt>
                                        </p:tgtEl>
                                        <p:attrNameLst>
                                          <p:attrName>style.color</p:attrName>
                                        </p:attrNameLst>
                                      </p:cBhvr>
                                      <p:to>
                                        <p:clrVal>
                                          <a:srgbClr val="000000"/>
                                        </p:clrVal>
                                      </p:to>
                                    </p:set>
                                    <p:set>
                                      <p:cBhvr>
                                        <p:cTn id="49" dur="500" fill="hold"/>
                                        <p:tgtEl>
                                          <p:spTgt spid="9">
                                            <p:txEl>
                                              <p:pRg st="0" end="0"/>
                                            </p:txEl>
                                          </p:spTgt>
                                        </p:tgtEl>
                                        <p:attrNameLst>
                                          <p:attrName>fillcolor</p:attrName>
                                        </p:attrNameLst>
                                      </p:cBhvr>
                                      <p:to>
                                        <p:clrVal>
                                          <a:srgbClr val="000000"/>
                                        </p:clrVal>
                                      </p:to>
                                    </p:set>
                                    <p:set>
                                      <p:cBhvr>
                                        <p:cTn id="50" dur="500" fill="hold"/>
                                        <p:tgtEl>
                                          <p:spTgt spid="9">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17D62-EFF1-F2FE-37A2-4D6E7C1BEB6A}"/>
              </a:ext>
            </a:extLst>
          </p:cNvPr>
          <p:cNvSpPr>
            <a:spLocks noGrp="1"/>
          </p:cNvSpPr>
          <p:nvPr>
            <p:ph type="title"/>
          </p:nvPr>
        </p:nvSpPr>
        <p:spPr>
          <a:xfrm>
            <a:off x="774826" y="-66414"/>
            <a:ext cx="10515600" cy="1325563"/>
          </a:xfrm>
        </p:spPr>
        <p:txBody>
          <a:bodyPr/>
          <a:lstStyle/>
          <a:p>
            <a:pPr algn="ctr"/>
            <a:r>
              <a:rPr lang="en-US" b="1">
                <a:solidFill>
                  <a:schemeClr val="bg1"/>
                </a:solidFill>
                <a:latin typeface="Garamond" panose="02020404030301010803" pitchFamily="18" charset="0"/>
              </a:rPr>
              <a:t>Attachments A and B</a:t>
            </a:r>
          </a:p>
        </p:txBody>
      </p:sp>
      <p:pic>
        <p:nvPicPr>
          <p:cNvPr id="6" name="Picture 5" descr="Basic Layout of Form--Attachment A layout can also be read aloud in the Adobe PDF.">
            <a:extLst>
              <a:ext uri="{FF2B5EF4-FFF2-40B4-BE49-F238E27FC236}">
                <a16:creationId xmlns:a16="http://schemas.microsoft.com/office/drawing/2014/main" id="{FFF41463-1998-6C00-3CA2-CF4FC9312B78}"/>
              </a:ext>
            </a:extLst>
          </p:cNvPr>
          <p:cNvPicPr>
            <a:picLocks noChangeAspect="1"/>
          </p:cNvPicPr>
          <p:nvPr/>
        </p:nvPicPr>
        <p:blipFill>
          <a:blip r:embed="rId3"/>
          <a:stretch>
            <a:fillRect/>
          </a:stretch>
        </p:blipFill>
        <p:spPr>
          <a:xfrm>
            <a:off x="1536112" y="1203766"/>
            <a:ext cx="4090576" cy="5386737"/>
          </a:xfrm>
          <a:prstGeom prst="rect">
            <a:avLst/>
          </a:prstGeom>
          <a:ln>
            <a:solidFill>
              <a:schemeClr val="tx1"/>
            </a:solidFill>
          </a:ln>
        </p:spPr>
      </p:pic>
      <p:pic>
        <p:nvPicPr>
          <p:cNvPr id="9" name="Picture 8" descr="Basic Layout of Form--Attachment B">
            <a:extLst>
              <a:ext uri="{FF2B5EF4-FFF2-40B4-BE49-F238E27FC236}">
                <a16:creationId xmlns:a16="http://schemas.microsoft.com/office/drawing/2014/main" id="{15D4F82A-41FF-4258-DC57-52CD77EC30BB}"/>
              </a:ext>
            </a:extLst>
          </p:cNvPr>
          <p:cNvPicPr>
            <a:picLocks noChangeAspect="1"/>
          </p:cNvPicPr>
          <p:nvPr/>
        </p:nvPicPr>
        <p:blipFill>
          <a:blip r:embed="rId4"/>
          <a:stretch>
            <a:fillRect/>
          </a:stretch>
        </p:blipFill>
        <p:spPr>
          <a:xfrm>
            <a:off x="6565312" y="1203767"/>
            <a:ext cx="4090576" cy="5386737"/>
          </a:xfrm>
          <a:prstGeom prst="rect">
            <a:avLst/>
          </a:prstGeom>
          <a:ln>
            <a:solidFill>
              <a:schemeClr val="tx1"/>
            </a:solidFill>
          </a:ln>
        </p:spPr>
      </p:pic>
      <p:sp>
        <p:nvSpPr>
          <p:cNvPr id="3" name="Slide Number Placeholder 2">
            <a:extLst>
              <a:ext uri="{FF2B5EF4-FFF2-40B4-BE49-F238E27FC236}">
                <a16:creationId xmlns:a16="http://schemas.microsoft.com/office/drawing/2014/main" id="{39E5EE52-A032-6D93-9499-CD987FB0B4F5}"/>
              </a:ext>
            </a:extLst>
          </p:cNvPr>
          <p:cNvSpPr>
            <a:spLocks noGrp="1"/>
          </p:cNvSpPr>
          <p:nvPr>
            <p:ph type="sldNum" sz="quarter" idx="12"/>
          </p:nvPr>
        </p:nvSpPr>
        <p:spPr/>
        <p:txBody>
          <a:bodyPr/>
          <a:lstStyle/>
          <a:p>
            <a:fld id="{CA4BBAD3-4FA5-4ADF-BE4E-E1C1D25A64C9}" type="slidenum">
              <a:rPr lang="en-US" smtClean="0"/>
              <a:t>14</a:t>
            </a:fld>
            <a:endParaRPr lang="en-US"/>
          </a:p>
        </p:txBody>
      </p:sp>
    </p:spTree>
    <p:extLst>
      <p:ext uri="{BB962C8B-B14F-4D97-AF65-F5344CB8AC3E}">
        <p14:creationId xmlns:p14="http://schemas.microsoft.com/office/powerpoint/2010/main" val="52145589"/>
      </p:ext>
    </p:extLst>
  </p:cSld>
  <p:clrMapOvr>
    <a:masterClrMapping/>
  </p:clrMapOvr>
  <mc:AlternateContent xmlns:mc="http://schemas.openxmlformats.org/markup-compatibility/2006">
    <mc:Choice xmlns:p14="http://schemas.microsoft.com/office/powerpoint/2010/main" Requires="p14">
      <p:transition spd="slow" p14:dur="2000" advTm="10295"/>
    </mc:Choice>
    <mc:Fallback>
      <p:transition spd="slow" advTm="1029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4841-ACF2-3031-F476-7AEF8C2EF29B}"/>
              </a:ext>
            </a:extLst>
          </p:cNvPr>
          <p:cNvSpPr txBox="1">
            <a:spLocks noGrp="1"/>
          </p:cNvSpPr>
          <p:nvPr>
            <p:ph type="title" idx="4294967295"/>
          </p:nvPr>
        </p:nvSpPr>
        <p:spPr>
          <a:xfrm>
            <a:off x="519764" y="540572"/>
            <a:ext cx="11579192"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Calibri"/>
              </a:rPr>
              <a:t>ETA-9143 Attachment A: Ownership</a:t>
            </a:r>
          </a:p>
        </p:txBody>
      </p:sp>
      <p:pic>
        <p:nvPicPr>
          <p:cNvPr id="12" name="Picture 11" descr="An individual with legal authority to make this attestation must complete the following. if this individual prefers to submit a letter, it must contain all information listed on this template and be signed and dated as required. form fields followed by example answers. 1 work site property identification address and or geographic parcel identification number answer 1255 pine St. Waterbury CT 55555. 2 name of the current owner of work site property answer nonprofit for housing fairness. name of entities that will own or manage the property after the construction or renovation work is completed answer nonprofit for housing fairness. 4 I certify the following regarding the work site property identified above check all that apply options are I am the legal owner of the work site property, I am the legal signatory for the organization that owns the worksite property and/or I am the legal signatory for the organization that has a signed contract for, or option to purchase, the work set property (future owner).">
            <a:extLst>
              <a:ext uri="{FF2B5EF4-FFF2-40B4-BE49-F238E27FC236}">
                <a16:creationId xmlns:a16="http://schemas.microsoft.com/office/drawing/2014/main" id="{29F526FC-DC68-B058-F301-CBFE566EEA2D}"/>
              </a:ext>
            </a:extLst>
          </p:cNvPr>
          <p:cNvPicPr>
            <a:picLocks noChangeAspect="1"/>
          </p:cNvPicPr>
          <p:nvPr/>
        </p:nvPicPr>
        <p:blipFill>
          <a:blip r:embed="rId3"/>
          <a:stretch>
            <a:fillRect/>
          </a:stretch>
        </p:blipFill>
        <p:spPr>
          <a:xfrm>
            <a:off x="2280283" y="1609996"/>
            <a:ext cx="8052053" cy="4397121"/>
          </a:xfrm>
          <a:prstGeom prst="rect">
            <a:avLst/>
          </a:prstGeom>
          <a:ln>
            <a:solidFill>
              <a:schemeClr val="tx1"/>
            </a:solidFill>
          </a:ln>
        </p:spPr>
      </p:pic>
      <p:pic>
        <p:nvPicPr>
          <p:cNvPr id="6" name="Picture 5">
            <a:extLst>
              <a:ext uri="{FF2B5EF4-FFF2-40B4-BE49-F238E27FC236}">
                <a16:creationId xmlns:a16="http://schemas.microsoft.com/office/drawing/2014/main" id="{1E1CB2F4-F3FE-5374-1571-03533F941B7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519447"/>
            <a:ext cx="12192000" cy="338554"/>
          </a:xfrm>
          <a:prstGeom prst="rect">
            <a:avLst/>
          </a:prstGeom>
        </p:spPr>
      </p:pic>
      <p:pic>
        <p:nvPicPr>
          <p:cNvPr id="7" name="Graphic 6">
            <a:extLst>
              <a:ext uri="{FF2B5EF4-FFF2-40B4-BE49-F238E27FC236}">
                <a16:creationId xmlns:a16="http://schemas.microsoft.com/office/drawing/2014/main" id="{23ACCADF-599B-2B36-AB98-32F75025354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7280" y="6307101"/>
            <a:ext cx="866775" cy="381000"/>
          </a:xfrm>
          <a:prstGeom prst="rect">
            <a:avLst/>
          </a:prstGeom>
        </p:spPr>
      </p:pic>
      <p:sp>
        <p:nvSpPr>
          <p:cNvPr id="3" name="TextBox 2">
            <a:extLst>
              <a:ext uri="{FF2B5EF4-FFF2-40B4-BE49-F238E27FC236}">
                <a16:creationId xmlns:a16="http://schemas.microsoft.com/office/drawing/2014/main" id="{342CA442-EA59-C07D-0030-BB1273179EF3}"/>
              </a:ext>
              <a:ext uri="{C183D7F6-B498-43B3-948B-1728B52AA6E4}">
                <adec:decorative xmlns:adec="http://schemas.microsoft.com/office/drawing/2017/decorative" val="1"/>
              </a:ext>
            </a:extLst>
          </p:cNvPr>
          <p:cNvSpPr txBox="1"/>
          <p:nvPr/>
        </p:nvSpPr>
        <p:spPr>
          <a:xfrm>
            <a:off x="6306310" y="3297395"/>
            <a:ext cx="31578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Nonprofit for Family Housing</a:t>
            </a:r>
            <a:endParaRPr lang="en-US">
              <a:latin typeface="Garamond" panose="02020404030301010803" pitchFamily="18" charset="0"/>
            </a:endParaRPr>
          </a:p>
        </p:txBody>
      </p:sp>
      <p:sp>
        <p:nvSpPr>
          <p:cNvPr id="4" name="TextBox 3">
            <a:extLst>
              <a:ext uri="{FF2B5EF4-FFF2-40B4-BE49-F238E27FC236}">
                <a16:creationId xmlns:a16="http://schemas.microsoft.com/office/drawing/2014/main" id="{0B55AFFE-8D8E-9247-3FAF-65E53745A3AA}"/>
              </a:ext>
              <a:ext uri="{C183D7F6-B498-43B3-948B-1728B52AA6E4}">
                <adec:decorative xmlns:adec="http://schemas.microsoft.com/office/drawing/2017/decorative" val="1"/>
              </a:ext>
            </a:extLst>
          </p:cNvPr>
          <p:cNvSpPr txBox="1"/>
          <p:nvPr/>
        </p:nvSpPr>
        <p:spPr>
          <a:xfrm>
            <a:off x="6306310" y="3694723"/>
            <a:ext cx="31578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Nonprofit for Family Housing</a:t>
            </a:r>
            <a:endParaRPr lang="en-US">
              <a:latin typeface="Garamond" panose="02020404030301010803" pitchFamily="18" charset="0"/>
            </a:endParaRPr>
          </a:p>
        </p:txBody>
      </p:sp>
      <p:sp>
        <p:nvSpPr>
          <p:cNvPr id="5" name="TextBox 4">
            <a:extLst>
              <a:ext uri="{FF2B5EF4-FFF2-40B4-BE49-F238E27FC236}">
                <a16:creationId xmlns:a16="http://schemas.microsoft.com/office/drawing/2014/main" id="{F1F4A226-F2B3-B2EE-DEEA-D5BF239BD811}"/>
              </a:ext>
              <a:ext uri="{C183D7F6-B498-43B3-948B-1728B52AA6E4}">
                <adec:decorative xmlns:adec="http://schemas.microsoft.com/office/drawing/2017/decorative" val="1"/>
              </a:ext>
            </a:extLst>
          </p:cNvPr>
          <p:cNvSpPr txBox="1"/>
          <p:nvPr/>
        </p:nvSpPr>
        <p:spPr>
          <a:xfrm>
            <a:off x="6306311" y="2927195"/>
            <a:ext cx="4101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1255 Pine St, Waterbury, CT 55555</a:t>
            </a:r>
            <a:endParaRPr lang="en-US" sz="2000">
              <a:latin typeface="Garamond" panose="02020404030301010803" pitchFamily="18" charset="0"/>
            </a:endParaRPr>
          </a:p>
        </p:txBody>
      </p:sp>
      <p:pic>
        <p:nvPicPr>
          <p:cNvPr id="11" name="Graphic 10">
            <a:extLst>
              <a:ext uri="{FF2B5EF4-FFF2-40B4-BE49-F238E27FC236}">
                <a16:creationId xmlns:a16="http://schemas.microsoft.com/office/drawing/2014/main" id="{DA6CD785-4576-8903-89EB-74B74F1A1C6D}"/>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775603" y="4894029"/>
            <a:ext cx="257921" cy="257921"/>
          </a:xfrm>
          <a:prstGeom prst="rect">
            <a:avLst/>
          </a:prstGeom>
        </p:spPr>
      </p:pic>
      <p:sp>
        <p:nvSpPr>
          <p:cNvPr id="9" name="Slide Number Placeholder 8">
            <a:extLst>
              <a:ext uri="{FF2B5EF4-FFF2-40B4-BE49-F238E27FC236}">
                <a16:creationId xmlns:a16="http://schemas.microsoft.com/office/drawing/2014/main" id="{E7FEF561-99C4-EE25-9377-64E858733C41}"/>
              </a:ext>
            </a:extLst>
          </p:cNvPr>
          <p:cNvSpPr>
            <a:spLocks noGrp="1"/>
          </p:cNvSpPr>
          <p:nvPr>
            <p:ph type="sldNum" sz="quarter" idx="12"/>
          </p:nvPr>
        </p:nvSpPr>
        <p:spPr/>
        <p:txBody>
          <a:bodyPr/>
          <a:lstStyle/>
          <a:p>
            <a:fld id="{CA4BBAD3-4FA5-4ADF-BE4E-E1C1D25A64C9}" type="slidenum">
              <a:rPr lang="en-US" smtClean="0"/>
              <a:t>15</a:t>
            </a:fld>
            <a:endParaRPr lang="en-US"/>
          </a:p>
        </p:txBody>
      </p:sp>
    </p:spTree>
    <p:extLst>
      <p:ext uri="{BB962C8B-B14F-4D97-AF65-F5344CB8AC3E}">
        <p14:creationId xmlns:p14="http://schemas.microsoft.com/office/powerpoint/2010/main" val="3936700179"/>
      </p:ext>
    </p:extLst>
  </p:cSld>
  <p:clrMapOvr>
    <a:masterClrMapping/>
  </p:clrMapOvr>
  <mc:AlternateContent xmlns:mc="http://schemas.openxmlformats.org/markup-compatibility/2006">
    <mc:Choice xmlns:p14="http://schemas.microsoft.com/office/powerpoint/2010/main" Requires="p14">
      <p:transition spd="slow" p14:dur="2000" advTm="42606"/>
    </mc:Choice>
    <mc:Fallback>
      <p:transition spd="slow" advTm="426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4841-ACF2-3031-F476-7AEF8C2EF29B}"/>
              </a:ext>
            </a:extLst>
          </p:cNvPr>
          <p:cNvSpPr txBox="1">
            <a:spLocks noGrp="1"/>
          </p:cNvSpPr>
          <p:nvPr>
            <p:ph type="title" idx="4294967295"/>
          </p:nvPr>
        </p:nvSpPr>
        <p:spPr>
          <a:xfrm>
            <a:off x="837398" y="540572"/>
            <a:ext cx="10530038"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Calibri"/>
              </a:rPr>
              <a:t>ETA-9143 Attachment A: Access Attestation</a:t>
            </a:r>
          </a:p>
        </p:txBody>
      </p:sp>
      <p:pic>
        <p:nvPicPr>
          <p:cNvPr id="13" name="Picture 12" descr="Form fields followed by example answers. 5 I affirm that the youthbuild program operated by, fill in organization, answer workforce of the future, now continuing the statement Waterbury and its participants will have access to the work site property for the duration of the program or until the agreed upon construction activities are completed by the program, whichever comes first. give printed name and title. answer: Carlos Borges vice president of housing services, give organization: answer nonprofit for housing fairness, give signature answer Carlos Borges, give date answer: 6/20/2023">
            <a:extLst>
              <a:ext uri="{FF2B5EF4-FFF2-40B4-BE49-F238E27FC236}">
                <a16:creationId xmlns:a16="http://schemas.microsoft.com/office/drawing/2014/main" id="{8ED6741C-719C-0CB2-6954-38459651517A}"/>
              </a:ext>
            </a:extLst>
          </p:cNvPr>
          <p:cNvPicPr>
            <a:picLocks noChangeAspect="1"/>
          </p:cNvPicPr>
          <p:nvPr/>
        </p:nvPicPr>
        <p:blipFill>
          <a:blip r:embed="rId3"/>
          <a:srcRect t="36964"/>
          <a:stretch/>
        </p:blipFill>
        <p:spPr>
          <a:xfrm>
            <a:off x="1939014" y="2111584"/>
            <a:ext cx="8313972" cy="2821256"/>
          </a:xfrm>
          <a:prstGeom prst="rect">
            <a:avLst/>
          </a:prstGeom>
          <a:ln>
            <a:solidFill>
              <a:schemeClr val="tx1"/>
            </a:solidFill>
          </a:ln>
        </p:spPr>
      </p:pic>
      <p:pic>
        <p:nvPicPr>
          <p:cNvPr id="6" name="Picture 5">
            <a:extLst>
              <a:ext uri="{FF2B5EF4-FFF2-40B4-BE49-F238E27FC236}">
                <a16:creationId xmlns:a16="http://schemas.microsoft.com/office/drawing/2014/main" id="{1E1CB2F4-F3FE-5374-1571-03533F941B7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519447"/>
            <a:ext cx="12192000" cy="338554"/>
          </a:xfrm>
          <a:prstGeom prst="rect">
            <a:avLst/>
          </a:prstGeom>
        </p:spPr>
      </p:pic>
      <p:pic>
        <p:nvPicPr>
          <p:cNvPr id="7" name="Graphic 6">
            <a:extLst>
              <a:ext uri="{FF2B5EF4-FFF2-40B4-BE49-F238E27FC236}">
                <a16:creationId xmlns:a16="http://schemas.microsoft.com/office/drawing/2014/main" id="{23ACCADF-599B-2B36-AB98-32F75025354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89517" y="6328947"/>
            <a:ext cx="866775" cy="381000"/>
          </a:xfrm>
          <a:prstGeom prst="rect">
            <a:avLst/>
          </a:prstGeom>
        </p:spPr>
      </p:pic>
      <p:sp>
        <p:nvSpPr>
          <p:cNvPr id="3" name="TextBox 2">
            <a:extLst>
              <a:ext uri="{FF2B5EF4-FFF2-40B4-BE49-F238E27FC236}">
                <a16:creationId xmlns:a16="http://schemas.microsoft.com/office/drawing/2014/main" id="{BB35BFCC-0ADC-7E74-2CC0-782F7A747184}"/>
              </a:ext>
              <a:ext uri="{C183D7F6-B498-43B3-948B-1728B52AA6E4}">
                <adec:decorative xmlns:adec="http://schemas.microsoft.com/office/drawing/2017/decorative" val="1"/>
              </a:ext>
            </a:extLst>
          </p:cNvPr>
          <p:cNvSpPr txBox="1"/>
          <p:nvPr/>
        </p:nvSpPr>
        <p:spPr>
          <a:xfrm>
            <a:off x="6402489" y="2180655"/>
            <a:ext cx="348515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3F3F3F"/>
                </a:solidFill>
                <a:latin typeface="Garamond" panose="02020404030301010803" pitchFamily="18" charset="0"/>
                <a:cs typeface="Calibri"/>
              </a:rPr>
              <a:t>Workforce of the </a:t>
            </a:r>
            <a:r>
              <a:rPr lang="en-US">
                <a:latin typeface="Garamond" panose="02020404030301010803" pitchFamily="18" charset="0"/>
                <a:cs typeface="Calibri"/>
              </a:rPr>
              <a:t>Future-</a:t>
            </a:r>
            <a:r>
              <a:rPr lang="en-US">
                <a:solidFill>
                  <a:srgbClr val="3F3F3F"/>
                </a:solidFill>
                <a:latin typeface="Garamond" panose="02020404030301010803" pitchFamily="18" charset="0"/>
                <a:cs typeface="Calibri"/>
              </a:rPr>
              <a:t>-Waterbury</a:t>
            </a:r>
            <a:endParaRPr lang="en-US">
              <a:solidFill>
                <a:srgbClr val="3F3F3F"/>
              </a:solidFill>
              <a:latin typeface="Garamond" panose="02020404030301010803" pitchFamily="18" charset="0"/>
            </a:endParaRPr>
          </a:p>
        </p:txBody>
      </p:sp>
      <p:sp>
        <p:nvSpPr>
          <p:cNvPr id="5" name="TextBox 4">
            <a:extLst>
              <a:ext uri="{FF2B5EF4-FFF2-40B4-BE49-F238E27FC236}">
                <a16:creationId xmlns:a16="http://schemas.microsoft.com/office/drawing/2014/main" id="{DF3AC8DC-8189-E095-13CF-681D483461E0}"/>
              </a:ext>
              <a:ext uri="{C183D7F6-B498-43B3-948B-1728B52AA6E4}">
                <adec:decorative xmlns:adec="http://schemas.microsoft.com/office/drawing/2017/decorative" val="1"/>
              </a:ext>
            </a:extLst>
          </p:cNvPr>
          <p:cNvSpPr txBox="1"/>
          <p:nvPr/>
        </p:nvSpPr>
        <p:spPr>
          <a:xfrm>
            <a:off x="3084130" y="3721381"/>
            <a:ext cx="31578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3F3F3F"/>
                </a:solidFill>
                <a:latin typeface="Garamond" panose="02020404030301010803" pitchFamily="18" charset="0"/>
                <a:cs typeface="Calibri"/>
              </a:rPr>
              <a:t>Nonprofit for Family Housing</a:t>
            </a:r>
            <a:endParaRPr lang="en-US">
              <a:latin typeface="Garamond" panose="02020404030301010803" pitchFamily="18" charset="0"/>
            </a:endParaRPr>
          </a:p>
        </p:txBody>
      </p:sp>
      <p:sp>
        <p:nvSpPr>
          <p:cNvPr id="8" name="TextBox 7">
            <a:extLst>
              <a:ext uri="{FF2B5EF4-FFF2-40B4-BE49-F238E27FC236}">
                <a16:creationId xmlns:a16="http://schemas.microsoft.com/office/drawing/2014/main" id="{A532AFE0-34B8-B281-BB21-39367BB482E2}"/>
              </a:ext>
              <a:ext uri="{C183D7F6-B498-43B3-948B-1728B52AA6E4}">
                <adec:decorative xmlns:adec="http://schemas.microsoft.com/office/drawing/2017/decorative" val="1"/>
              </a:ext>
            </a:extLst>
          </p:cNvPr>
          <p:cNvSpPr txBox="1"/>
          <p:nvPr/>
        </p:nvSpPr>
        <p:spPr>
          <a:xfrm>
            <a:off x="3764826" y="3114649"/>
            <a:ext cx="653018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3F3F3F"/>
                </a:solidFill>
                <a:latin typeface="Garamond" panose="02020404030301010803" pitchFamily="18" charset="0"/>
                <a:cs typeface="Calibri"/>
              </a:rPr>
              <a:t>Carlos Borges, Vice President of Housing Services</a:t>
            </a:r>
            <a:endParaRPr lang="en-US">
              <a:solidFill>
                <a:srgbClr val="3F3F3F"/>
              </a:solidFill>
              <a:latin typeface="Garamond" panose="02020404030301010803" pitchFamily="18" charset="0"/>
            </a:endParaRPr>
          </a:p>
        </p:txBody>
      </p:sp>
      <p:sp>
        <p:nvSpPr>
          <p:cNvPr id="9" name="TextBox 8">
            <a:extLst>
              <a:ext uri="{FF2B5EF4-FFF2-40B4-BE49-F238E27FC236}">
                <a16:creationId xmlns:a16="http://schemas.microsoft.com/office/drawing/2014/main" id="{23385DAA-7820-9ECA-9848-F40364902BAB}"/>
              </a:ext>
              <a:ext uri="{C183D7F6-B498-43B3-948B-1728B52AA6E4}">
                <adec:decorative xmlns:adec="http://schemas.microsoft.com/office/drawing/2017/decorative" val="1"/>
              </a:ext>
            </a:extLst>
          </p:cNvPr>
          <p:cNvSpPr txBox="1"/>
          <p:nvPr/>
        </p:nvSpPr>
        <p:spPr>
          <a:xfrm>
            <a:off x="7411248" y="4316330"/>
            <a:ext cx="31578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6/20/2023</a:t>
            </a:r>
            <a:endParaRPr lang="en-US">
              <a:latin typeface="Garamond" panose="02020404030301010803" pitchFamily="18" charset="0"/>
            </a:endParaRPr>
          </a:p>
        </p:txBody>
      </p:sp>
      <p:sp>
        <p:nvSpPr>
          <p:cNvPr id="10" name="TextBox 9">
            <a:extLst>
              <a:ext uri="{FF2B5EF4-FFF2-40B4-BE49-F238E27FC236}">
                <a16:creationId xmlns:a16="http://schemas.microsoft.com/office/drawing/2014/main" id="{CABDEB25-A195-DB0F-82B8-0B9981204152}"/>
              </a:ext>
              <a:ext uri="{C183D7F6-B498-43B3-948B-1728B52AA6E4}">
                <adec:decorative xmlns:adec="http://schemas.microsoft.com/office/drawing/2017/decorative" val="1"/>
              </a:ext>
            </a:extLst>
          </p:cNvPr>
          <p:cNvSpPr txBox="1"/>
          <p:nvPr/>
        </p:nvSpPr>
        <p:spPr>
          <a:xfrm>
            <a:off x="3400201" y="4090713"/>
            <a:ext cx="315780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rgbClr val="3F3F3F"/>
                </a:solidFill>
                <a:latin typeface="Rastanty Cortez" panose="020F0502020204030204" pitchFamily="2" charset="0"/>
                <a:cs typeface="Calibri"/>
              </a:rPr>
              <a:t>Carlos Borges </a:t>
            </a:r>
            <a:endParaRPr lang="en-US" sz="4000">
              <a:solidFill>
                <a:srgbClr val="3F3F3F"/>
              </a:solidFill>
              <a:latin typeface="Rastanty Cortez" panose="020F0502020204030204" pitchFamily="2" charset="0"/>
            </a:endParaRPr>
          </a:p>
        </p:txBody>
      </p:sp>
      <p:sp>
        <p:nvSpPr>
          <p:cNvPr id="11" name="Slide Number Placeholder 10">
            <a:extLst>
              <a:ext uri="{FF2B5EF4-FFF2-40B4-BE49-F238E27FC236}">
                <a16:creationId xmlns:a16="http://schemas.microsoft.com/office/drawing/2014/main" id="{D7857937-2C6B-951C-EB43-1611FDE6D919}"/>
              </a:ext>
            </a:extLst>
          </p:cNvPr>
          <p:cNvSpPr>
            <a:spLocks noGrp="1"/>
          </p:cNvSpPr>
          <p:nvPr>
            <p:ph type="sldNum" sz="quarter" idx="12"/>
          </p:nvPr>
        </p:nvSpPr>
        <p:spPr/>
        <p:txBody>
          <a:bodyPr/>
          <a:lstStyle/>
          <a:p>
            <a:fld id="{CA4BBAD3-4FA5-4ADF-BE4E-E1C1D25A64C9}" type="slidenum">
              <a:rPr lang="en-US" smtClean="0"/>
              <a:t>16</a:t>
            </a:fld>
            <a:endParaRPr lang="en-US"/>
          </a:p>
        </p:txBody>
      </p:sp>
    </p:spTree>
    <p:extLst>
      <p:ext uri="{BB962C8B-B14F-4D97-AF65-F5344CB8AC3E}">
        <p14:creationId xmlns:p14="http://schemas.microsoft.com/office/powerpoint/2010/main" val="343171016"/>
      </p:ext>
    </p:extLst>
  </p:cSld>
  <p:clrMapOvr>
    <a:masterClrMapping/>
  </p:clrMapOvr>
  <mc:AlternateContent xmlns:mc="http://schemas.openxmlformats.org/markup-compatibility/2006">
    <mc:Choice xmlns:p14="http://schemas.microsoft.com/office/powerpoint/2010/main" Requires="p14">
      <p:transition spd="slow" p14:dur="2000" advTm="10931"/>
    </mc:Choice>
    <mc:Fallback>
      <p:transition spd="slow" advTm="109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55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4841-ACF2-3031-F476-7AEF8C2EF29B}"/>
              </a:ext>
            </a:extLst>
          </p:cNvPr>
          <p:cNvSpPr txBox="1">
            <a:spLocks noGrp="1"/>
          </p:cNvSpPr>
          <p:nvPr>
            <p:ph type="title" idx="4294967295"/>
          </p:nvPr>
        </p:nvSpPr>
        <p:spPr>
          <a:xfrm>
            <a:off x="577516" y="540572"/>
            <a:ext cx="11078678"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Calibri"/>
              </a:rPr>
              <a:t>ETA-9143 Attachment B: Description of Activities</a:t>
            </a:r>
          </a:p>
        </p:txBody>
      </p:sp>
      <p:pic>
        <p:nvPicPr>
          <p:cNvPr id="32" name="Picture 31" descr="Form fields followed by example answers. one. applicant or grantee organization name answer workforce of the future Waterbury. two work site property identification address and or geographic parcel identification number answer 1255 pine St. Waterbury CT 55555. three number of participants proposed to work on work site answer 20. 4 anticipated time it will take to complete construction or renovation answer one year.">
            <a:extLst>
              <a:ext uri="{FF2B5EF4-FFF2-40B4-BE49-F238E27FC236}">
                <a16:creationId xmlns:a16="http://schemas.microsoft.com/office/drawing/2014/main" id="{5253609E-7620-9EB8-47DA-C80C0CB9C798}"/>
              </a:ext>
            </a:extLst>
          </p:cNvPr>
          <p:cNvPicPr>
            <a:picLocks noChangeAspect="1"/>
          </p:cNvPicPr>
          <p:nvPr/>
        </p:nvPicPr>
        <p:blipFill>
          <a:blip r:embed="rId3"/>
          <a:stretch>
            <a:fillRect/>
          </a:stretch>
        </p:blipFill>
        <p:spPr>
          <a:xfrm>
            <a:off x="1526480" y="2562531"/>
            <a:ext cx="8961292" cy="2368009"/>
          </a:xfrm>
          <a:prstGeom prst="rect">
            <a:avLst/>
          </a:prstGeom>
          <a:ln>
            <a:solidFill>
              <a:schemeClr val="tx1"/>
            </a:solidFill>
          </a:ln>
        </p:spPr>
      </p:pic>
      <p:pic>
        <p:nvPicPr>
          <p:cNvPr id="6" name="Picture 5">
            <a:extLst>
              <a:ext uri="{FF2B5EF4-FFF2-40B4-BE49-F238E27FC236}">
                <a16:creationId xmlns:a16="http://schemas.microsoft.com/office/drawing/2014/main" id="{1E1CB2F4-F3FE-5374-1571-03533F941B7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519447"/>
            <a:ext cx="12192000" cy="338554"/>
          </a:xfrm>
          <a:prstGeom prst="rect">
            <a:avLst/>
          </a:prstGeom>
        </p:spPr>
      </p:pic>
      <p:pic>
        <p:nvPicPr>
          <p:cNvPr id="7" name="Graphic 6">
            <a:extLst>
              <a:ext uri="{FF2B5EF4-FFF2-40B4-BE49-F238E27FC236}">
                <a16:creationId xmlns:a16="http://schemas.microsoft.com/office/drawing/2014/main" id="{23ACCADF-599B-2B36-AB98-32F75025354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33642" y="6328947"/>
            <a:ext cx="866775" cy="381000"/>
          </a:xfrm>
          <a:prstGeom prst="rect">
            <a:avLst/>
          </a:prstGeom>
        </p:spPr>
      </p:pic>
      <p:sp>
        <p:nvSpPr>
          <p:cNvPr id="5" name="TextBox 4">
            <a:extLst>
              <a:ext uri="{FF2B5EF4-FFF2-40B4-BE49-F238E27FC236}">
                <a16:creationId xmlns:a16="http://schemas.microsoft.com/office/drawing/2014/main" id="{AD842C38-7F21-F27D-867F-C7516B33C5B0}"/>
              </a:ext>
              <a:ext uri="{C183D7F6-B498-43B3-948B-1728B52AA6E4}">
                <adec:decorative xmlns:adec="http://schemas.microsoft.com/office/drawing/2017/decorative" val="1"/>
              </a:ext>
            </a:extLst>
          </p:cNvPr>
          <p:cNvSpPr txBox="1"/>
          <p:nvPr/>
        </p:nvSpPr>
        <p:spPr>
          <a:xfrm>
            <a:off x="6007126" y="3210744"/>
            <a:ext cx="406668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3F3F3F"/>
                </a:solidFill>
                <a:latin typeface="Garamond" panose="02020404030301010803" pitchFamily="18" charset="0"/>
                <a:cs typeface="Calibri"/>
              </a:rPr>
              <a:t>Workforce of the Future--Waterbury</a:t>
            </a:r>
            <a:endParaRPr lang="en-US">
              <a:solidFill>
                <a:srgbClr val="3F3F3F"/>
              </a:solidFill>
              <a:latin typeface="Garamond" panose="02020404030301010803" pitchFamily="18" charset="0"/>
            </a:endParaRPr>
          </a:p>
        </p:txBody>
      </p:sp>
      <p:sp>
        <p:nvSpPr>
          <p:cNvPr id="8" name="TextBox 7">
            <a:extLst>
              <a:ext uri="{FF2B5EF4-FFF2-40B4-BE49-F238E27FC236}">
                <a16:creationId xmlns:a16="http://schemas.microsoft.com/office/drawing/2014/main" id="{7F5526A7-61FF-6C95-9527-E79F8E01EDDB}"/>
              </a:ext>
              <a:ext uri="{C183D7F6-B498-43B3-948B-1728B52AA6E4}">
                <adec:decorative xmlns:adec="http://schemas.microsoft.com/office/drawing/2017/decorative" val="1"/>
              </a:ext>
            </a:extLst>
          </p:cNvPr>
          <p:cNvSpPr txBox="1"/>
          <p:nvPr/>
        </p:nvSpPr>
        <p:spPr>
          <a:xfrm>
            <a:off x="6007126" y="3607181"/>
            <a:ext cx="4101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1">
                    <a:lumMod val="75000"/>
                    <a:lumOff val="25000"/>
                  </a:schemeClr>
                </a:solidFill>
                <a:latin typeface="Garamond" panose="02020404030301010803" pitchFamily="18" charset="0"/>
                <a:cs typeface="Calibri"/>
              </a:rPr>
              <a:t>1255 Pine St, Waterbury, CT 55555</a:t>
            </a:r>
            <a:endParaRPr lang="en-US" sz="2000">
              <a:solidFill>
                <a:schemeClr val="tx1">
                  <a:lumMod val="75000"/>
                  <a:lumOff val="25000"/>
                </a:schemeClr>
              </a:solidFill>
              <a:latin typeface="Garamond" panose="02020404030301010803" pitchFamily="18" charset="0"/>
            </a:endParaRPr>
          </a:p>
        </p:txBody>
      </p:sp>
      <p:sp>
        <p:nvSpPr>
          <p:cNvPr id="9" name="TextBox 8">
            <a:extLst>
              <a:ext uri="{FF2B5EF4-FFF2-40B4-BE49-F238E27FC236}">
                <a16:creationId xmlns:a16="http://schemas.microsoft.com/office/drawing/2014/main" id="{6237F950-8302-5373-FCB7-1939FB25D726}"/>
              </a:ext>
              <a:ext uri="{C183D7F6-B498-43B3-948B-1728B52AA6E4}">
                <adec:decorative xmlns:adec="http://schemas.microsoft.com/office/drawing/2017/decorative" val="1"/>
              </a:ext>
            </a:extLst>
          </p:cNvPr>
          <p:cNvSpPr txBox="1"/>
          <p:nvPr/>
        </p:nvSpPr>
        <p:spPr>
          <a:xfrm>
            <a:off x="6007126" y="4003618"/>
            <a:ext cx="4101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1">
                    <a:lumMod val="75000"/>
                    <a:lumOff val="25000"/>
                  </a:schemeClr>
                </a:solidFill>
                <a:latin typeface="Garamond" panose="02020404030301010803" pitchFamily="18" charset="0"/>
                <a:cs typeface="Calibri"/>
              </a:rPr>
              <a:t>20</a:t>
            </a:r>
            <a:endParaRPr lang="en-US" sz="2000">
              <a:solidFill>
                <a:schemeClr val="tx1">
                  <a:lumMod val="75000"/>
                  <a:lumOff val="25000"/>
                </a:schemeClr>
              </a:solidFill>
              <a:latin typeface="Garamond" panose="02020404030301010803" pitchFamily="18" charset="0"/>
            </a:endParaRPr>
          </a:p>
        </p:txBody>
      </p:sp>
      <p:sp>
        <p:nvSpPr>
          <p:cNvPr id="10" name="TextBox 9">
            <a:extLst>
              <a:ext uri="{FF2B5EF4-FFF2-40B4-BE49-F238E27FC236}">
                <a16:creationId xmlns:a16="http://schemas.microsoft.com/office/drawing/2014/main" id="{3220B64B-1252-DB00-E570-A50B6402D867}"/>
              </a:ext>
              <a:ext uri="{C183D7F6-B498-43B3-948B-1728B52AA6E4}">
                <adec:decorative xmlns:adec="http://schemas.microsoft.com/office/drawing/2017/decorative" val="1"/>
              </a:ext>
            </a:extLst>
          </p:cNvPr>
          <p:cNvSpPr txBox="1"/>
          <p:nvPr/>
        </p:nvSpPr>
        <p:spPr>
          <a:xfrm>
            <a:off x="6007126" y="4400054"/>
            <a:ext cx="4101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1">
                    <a:lumMod val="75000"/>
                    <a:lumOff val="25000"/>
                  </a:schemeClr>
                </a:solidFill>
                <a:latin typeface="Garamond" panose="02020404030301010803" pitchFamily="18" charset="0"/>
                <a:cs typeface="Calibri"/>
              </a:rPr>
              <a:t>1 year</a:t>
            </a:r>
            <a:endParaRPr lang="en-US" sz="2000">
              <a:solidFill>
                <a:schemeClr val="tx1">
                  <a:lumMod val="75000"/>
                  <a:lumOff val="25000"/>
                </a:schemeClr>
              </a:solidFill>
              <a:latin typeface="Garamond" panose="02020404030301010803" pitchFamily="18" charset="0"/>
            </a:endParaRPr>
          </a:p>
        </p:txBody>
      </p:sp>
      <p:pic>
        <p:nvPicPr>
          <p:cNvPr id="11" name="Picture 10">
            <a:extLst>
              <a:ext uri="{FF2B5EF4-FFF2-40B4-BE49-F238E27FC236}">
                <a16:creationId xmlns:a16="http://schemas.microsoft.com/office/drawing/2014/main" id="{2824CE84-FCF1-C548-B5E2-CDACF786228A}"/>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285211" y="6445425"/>
            <a:ext cx="4560203" cy="670618"/>
          </a:xfrm>
          <a:prstGeom prst="rect">
            <a:avLst/>
          </a:prstGeom>
        </p:spPr>
      </p:pic>
      <p:pic>
        <p:nvPicPr>
          <p:cNvPr id="12" name="Picture 11">
            <a:extLst>
              <a:ext uri="{FF2B5EF4-FFF2-40B4-BE49-F238E27FC236}">
                <a16:creationId xmlns:a16="http://schemas.microsoft.com/office/drawing/2014/main" id="{4B8FB154-7405-CD7F-55D1-6A7009E2E174}"/>
              </a:ext>
              <a:ext uri="{C183D7F6-B498-43B3-948B-1728B52AA6E4}">
                <adec:decorative xmlns:adec="http://schemas.microsoft.com/office/drawing/2017/decorative" val="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951" b="89886" l="9932" r="94064">
                        <a14:foregroundMark x1="86946" y1="74484" x2="86758" y2="79282"/>
                        <a14:foregroundMark x1="87211" y1="67694" x2="87156" y2="69103"/>
                        <a14:foregroundMark x1="88927" y1="23817" x2="87312" y2="65127"/>
                        <a14:foregroundMark x1="92237" y1="36378" x2="98174" y2="50408"/>
                        <a14:foregroundMark x1="98174" y1="50408" x2="94064" y2="65253"/>
                        <a14:foregroundMark x1="94064" y1="65253" x2="91096" y2="65253"/>
                        <a14:backgroundMark x1="30708" y1="33279" x2="31164" y2="56607"/>
                        <a14:backgroundMark x1="31164" y1="56607" x2="32306" y2="40457"/>
                        <a14:backgroundMark x1="32306" y1="40457" x2="28767" y2="55791"/>
                        <a14:backgroundMark x1="28767" y1="55791" x2="32306" y2="63295"/>
                        <a14:backgroundMark x1="31621" y1="30995" x2="33562" y2="28548"/>
                        <a14:backgroundMark x1="44521" y1="65253" x2="54224" y2="80914"/>
                        <a14:backgroundMark x1="54224" y1="80914" x2="81849" y2="79608"/>
                        <a14:backgroundMark x1="81849" y1="79608" x2="73858" y2="66395"/>
                        <a14:backgroundMark x1="73858" y1="66395" x2="45434" y2="66232"/>
                        <a14:backgroundMark x1="77511" y1="68026" x2="86758" y2="68679"/>
                        <a14:backgroundMark x1="86758" y1="68679" x2="82534" y2="75204"/>
                      </a14:backgroundRemoval>
                    </a14:imgEffect>
                  </a14:imgLayer>
                </a14:imgProps>
              </a:ext>
            </a:extLst>
          </a:blip>
          <a:stretch>
            <a:fillRect/>
          </a:stretch>
        </p:blipFill>
        <p:spPr>
          <a:xfrm>
            <a:off x="6285211" y="6485761"/>
            <a:ext cx="426650" cy="368995"/>
          </a:xfrm>
          <a:prstGeom prst="rect">
            <a:avLst/>
          </a:prstGeom>
          <a:scene3d>
            <a:camera prst="perspectiveContrastingLeftFacing"/>
            <a:lightRig rig="threePt" dir="t"/>
          </a:scene3d>
        </p:spPr>
      </p:pic>
      <p:pic>
        <p:nvPicPr>
          <p:cNvPr id="13" name="Picture 12">
            <a:extLst>
              <a:ext uri="{FF2B5EF4-FFF2-40B4-BE49-F238E27FC236}">
                <a16:creationId xmlns:a16="http://schemas.microsoft.com/office/drawing/2014/main" id="{6F1C396B-0F1D-1D47-35CD-EE54ECC2DC23}"/>
              </a:ext>
              <a:ext uri="{C183D7F6-B498-43B3-948B-1728B52AA6E4}">
                <adec:decorative xmlns:adec="http://schemas.microsoft.com/office/drawing/2017/decorative" val="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951" b="89886" l="9932" r="94064">
                        <a14:foregroundMark x1="86946" y1="74484" x2="86758" y2="79282"/>
                        <a14:foregroundMark x1="87211" y1="67694" x2="87156" y2="69103"/>
                        <a14:foregroundMark x1="88927" y1="23817" x2="87312" y2="65127"/>
                        <a14:foregroundMark x1="92237" y1="36378" x2="98174" y2="50408"/>
                        <a14:foregroundMark x1="98174" y1="50408" x2="94064" y2="65253"/>
                        <a14:foregroundMark x1="94064" y1="65253" x2="91096" y2="65253"/>
                        <a14:backgroundMark x1="30708" y1="33279" x2="31164" y2="56607"/>
                        <a14:backgroundMark x1="31164" y1="56607" x2="32306" y2="40457"/>
                        <a14:backgroundMark x1="32306" y1="40457" x2="28767" y2="55791"/>
                        <a14:backgroundMark x1="28767" y1="55791" x2="32306" y2="63295"/>
                        <a14:backgroundMark x1="31621" y1="30995" x2="33562" y2="28548"/>
                        <a14:backgroundMark x1="44521" y1="65253" x2="54224" y2="80914"/>
                        <a14:backgroundMark x1="54224" y1="80914" x2="81849" y2="79608"/>
                        <a14:backgroundMark x1="81849" y1="79608" x2="73858" y2="66395"/>
                        <a14:backgroundMark x1="73858" y1="66395" x2="45434" y2="66232"/>
                        <a14:backgroundMark x1="77511" y1="68026" x2="86758" y2="68679"/>
                        <a14:backgroundMark x1="86758" y1="68679" x2="82534" y2="75204"/>
                      </a14:backgroundRemoval>
                    </a14:imgEffect>
                  </a14:imgLayer>
                </a14:imgProps>
              </a:ext>
            </a:extLst>
          </a:blip>
          <a:stretch>
            <a:fillRect/>
          </a:stretch>
        </p:blipFill>
        <p:spPr>
          <a:xfrm>
            <a:off x="6610786" y="6630570"/>
            <a:ext cx="479481" cy="414686"/>
          </a:xfrm>
          <a:prstGeom prst="rect">
            <a:avLst/>
          </a:prstGeom>
          <a:scene3d>
            <a:camera prst="perspectiveContrastingLeftFacing"/>
            <a:lightRig rig="threePt" dir="t"/>
          </a:scene3d>
        </p:spPr>
      </p:pic>
      <p:pic>
        <p:nvPicPr>
          <p:cNvPr id="14" name="Picture 13">
            <a:extLst>
              <a:ext uri="{FF2B5EF4-FFF2-40B4-BE49-F238E27FC236}">
                <a16:creationId xmlns:a16="http://schemas.microsoft.com/office/drawing/2014/main" id="{9120CD7D-1839-7915-2961-7DFCE660190E}"/>
              </a:ext>
              <a:ext uri="{C183D7F6-B498-43B3-948B-1728B52AA6E4}">
                <adec:decorative xmlns:adec="http://schemas.microsoft.com/office/drawing/2017/decorative" val="1"/>
              </a:ext>
            </a:extLst>
          </p:cNvPr>
          <p:cNvPicPr>
            <a:picLocks noChangeAspect="1"/>
          </p:cNvPicPr>
          <p:nvPr/>
        </p:nvPicPr>
        <p:blipFill rotWithShape="1">
          <a:blip r:embed="rId10">
            <a:alphaModFix amt="85000"/>
          </a:blip>
          <a:srcRect l="1491" t="16644" r="4244" b="5359"/>
          <a:stretch/>
        </p:blipFill>
        <p:spPr>
          <a:xfrm>
            <a:off x="8565312" y="6416253"/>
            <a:ext cx="479481" cy="169039"/>
          </a:xfrm>
          <a:prstGeom prst="rect">
            <a:avLst/>
          </a:prstGeom>
        </p:spPr>
      </p:pic>
      <p:pic>
        <p:nvPicPr>
          <p:cNvPr id="16" name="Picture 15">
            <a:extLst>
              <a:ext uri="{FF2B5EF4-FFF2-40B4-BE49-F238E27FC236}">
                <a16:creationId xmlns:a16="http://schemas.microsoft.com/office/drawing/2014/main" id="{981AF526-E965-B86B-C395-2C091F16E8DB}"/>
              </a:ext>
              <a:ext uri="{C183D7F6-B498-43B3-948B-1728B52AA6E4}">
                <adec:decorative xmlns:adec="http://schemas.microsoft.com/office/drawing/2017/decorative" val="1"/>
              </a:ext>
            </a:extLst>
          </p:cNvPr>
          <p:cNvPicPr>
            <a:picLocks noChangeAspect="1"/>
          </p:cNvPicPr>
          <p:nvPr/>
        </p:nvPicPr>
        <p:blipFill rotWithShape="1">
          <a:blip r:embed="rId10">
            <a:alphaModFix amt="85000"/>
          </a:blip>
          <a:srcRect l="1491" t="16644" r="4244" b="5359"/>
          <a:stretch/>
        </p:blipFill>
        <p:spPr>
          <a:xfrm>
            <a:off x="8811640" y="6265904"/>
            <a:ext cx="233153" cy="169039"/>
          </a:xfrm>
          <a:prstGeom prst="rect">
            <a:avLst/>
          </a:prstGeom>
        </p:spPr>
      </p:pic>
      <p:pic>
        <p:nvPicPr>
          <p:cNvPr id="4" name="Picture 3">
            <a:extLst>
              <a:ext uri="{FF2B5EF4-FFF2-40B4-BE49-F238E27FC236}">
                <a16:creationId xmlns:a16="http://schemas.microsoft.com/office/drawing/2014/main" id="{57070A8C-68AF-8C26-56F5-223EED34B204}"/>
              </a:ext>
              <a:ext uri="{C183D7F6-B498-43B3-948B-1728B52AA6E4}">
                <adec:decorative xmlns:adec="http://schemas.microsoft.com/office/drawing/2017/decorative" val="1"/>
              </a:ext>
            </a:extLst>
          </p:cNvPr>
          <p:cNvPicPr>
            <a:picLocks noChangeAspect="1"/>
          </p:cNvPicPr>
          <p:nvPr/>
        </p:nvPicPr>
        <p:blipFill rotWithShape="1">
          <a:blip r:embed="rId11"/>
          <a:srcRect t="59844" r="58981" b="5636"/>
          <a:stretch/>
        </p:blipFill>
        <p:spPr>
          <a:xfrm>
            <a:off x="6381428" y="5979190"/>
            <a:ext cx="1720499" cy="606101"/>
          </a:xfrm>
          <a:prstGeom prst="rect">
            <a:avLst/>
          </a:prstGeom>
        </p:spPr>
      </p:pic>
      <p:pic>
        <p:nvPicPr>
          <p:cNvPr id="15" name="Picture 14">
            <a:extLst>
              <a:ext uri="{FF2B5EF4-FFF2-40B4-BE49-F238E27FC236}">
                <a16:creationId xmlns:a16="http://schemas.microsoft.com/office/drawing/2014/main" id="{DF7FF2D0-FCAB-2B1C-9B71-25476DB0F534}"/>
              </a:ext>
              <a:ext uri="{C183D7F6-B498-43B3-948B-1728B52AA6E4}">
                <adec:decorative xmlns:adec="http://schemas.microsoft.com/office/drawing/2017/decorative" val="1"/>
              </a:ext>
            </a:extLst>
          </p:cNvPr>
          <p:cNvPicPr>
            <a:picLocks noChangeAspect="1"/>
          </p:cNvPicPr>
          <p:nvPr/>
        </p:nvPicPr>
        <p:blipFill rotWithShape="1">
          <a:blip r:embed="rId10">
            <a:alphaModFix amt="85000"/>
          </a:blip>
          <a:srcRect l="1491" t="16644" r="4244" b="5359"/>
          <a:stretch/>
        </p:blipFill>
        <p:spPr>
          <a:xfrm>
            <a:off x="8101927" y="6418085"/>
            <a:ext cx="479481" cy="169039"/>
          </a:xfrm>
          <a:prstGeom prst="rect">
            <a:avLst/>
          </a:prstGeom>
        </p:spPr>
      </p:pic>
      <p:pic>
        <p:nvPicPr>
          <p:cNvPr id="17" name="Picture 16">
            <a:extLst>
              <a:ext uri="{FF2B5EF4-FFF2-40B4-BE49-F238E27FC236}">
                <a16:creationId xmlns:a16="http://schemas.microsoft.com/office/drawing/2014/main" id="{4A53A2E3-6FE5-C0EC-C590-5E644E7AA10B}"/>
              </a:ext>
              <a:ext uri="{C183D7F6-B498-43B3-948B-1728B52AA6E4}">
                <adec:decorative xmlns:adec="http://schemas.microsoft.com/office/drawing/2017/decorative" val="1"/>
              </a:ext>
            </a:extLst>
          </p:cNvPr>
          <p:cNvPicPr>
            <a:picLocks noChangeAspect="1"/>
          </p:cNvPicPr>
          <p:nvPr/>
        </p:nvPicPr>
        <p:blipFill rotWithShape="1">
          <a:blip r:embed="rId10">
            <a:alphaModFix amt="85000"/>
          </a:blip>
          <a:srcRect l="1491" t="16644" r="4244" b="5359"/>
          <a:stretch/>
        </p:blipFill>
        <p:spPr>
          <a:xfrm>
            <a:off x="8101927" y="6267269"/>
            <a:ext cx="254354" cy="185116"/>
          </a:xfrm>
          <a:prstGeom prst="rect">
            <a:avLst/>
          </a:prstGeom>
        </p:spPr>
      </p:pic>
      <p:grpSp>
        <p:nvGrpSpPr>
          <p:cNvPr id="29" name="Group 28">
            <a:extLst>
              <a:ext uri="{FF2B5EF4-FFF2-40B4-BE49-F238E27FC236}">
                <a16:creationId xmlns:a16="http://schemas.microsoft.com/office/drawing/2014/main" id="{423E4789-7D15-DFBD-9438-34F0B61A8328}"/>
              </a:ext>
              <a:ext uri="{C183D7F6-B498-43B3-948B-1728B52AA6E4}">
                <adec:decorative xmlns:adec="http://schemas.microsoft.com/office/drawing/2017/decorative" val="1"/>
              </a:ext>
            </a:extLst>
          </p:cNvPr>
          <p:cNvGrpSpPr/>
          <p:nvPr/>
        </p:nvGrpSpPr>
        <p:grpSpPr>
          <a:xfrm>
            <a:off x="6459120" y="6757920"/>
            <a:ext cx="598680" cy="216720"/>
            <a:chOff x="6459120" y="6757920"/>
            <a:chExt cx="598680" cy="216720"/>
          </a:xfrm>
        </p:grpSpPr>
        <mc:AlternateContent xmlns:mc="http://schemas.openxmlformats.org/markup-compatibility/2006">
          <mc:Choice xmlns:p14="http://schemas.microsoft.com/office/powerpoint/2010/main" xmlns:aink="http://schemas.microsoft.com/office/drawing/2016/ink" Requires="p14 aink">
            <p:contentPart p14:bwMode="auto" r:id="rId12">
              <p14:nvContentPartPr>
                <p14:cNvPr id="27" name="Ink 26">
                  <a:extLst>
                    <a:ext uri="{FF2B5EF4-FFF2-40B4-BE49-F238E27FC236}">
                      <a16:creationId xmlns:a16="http://schemas.microsoft.com/office/drawing/2014/main" id="{7DCBA1D7-D74B-4B77-9A83-2EF4BAEF9EE9}"/>
                    </a:ext>
                  </a:extLst>
                </p14:cNvPr>
                <p14:cNvContentPartPr/>
                <p14:nvPr/>
              </p14:nvContentPartPr>
              <p14:xfrm>
                <a:off x="6850080" y="6974280"/>
                <a:ext cx="207720" cy="360"/>
              </p14:xfrm>
            </p:contentPart>
          </mc:Choice>
          <mc:Fallback>
            <p:pic>
              <p:nvPicPr>
                <p:cNvPr id="27" name="Ink 26">
                  <a:extLst>
                    <a:ext uri="{FF2B5EF4-FFF2-40B4-BE49-F238E27FC236}">
                      <a16:creationId xmlns:a16="http://schemas.microsoft.com/office/drawing/2014/main" id="{7DCBA1D7-D74B-4B77-9A83-2EF4BAEF9EE9}"/>
                    </a:ext>
                  </a:extLst>
                </p:cNvPr>
                <p:cNvPicPr/>
                <p:nvPr/>
              </p:nvPicPr>
              <p:blipFill>
                <a:blip r:embed="rId13"/>
                <a:stretch>
                  <a:fillRect/>
                </a:stretch>
              </p:blipFill>
              <p:spPr>
                <a:xfrm>
                  <a:off x="6787080" y="6596280"/>
                  <a:ext cx="33336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4">
              <p14:nvContentPartPr>
                <p14:cNvPr id="28" name="Ink 27">
                  <a:extLst>
                    <a:ext uri="{FF2B5EF4-FFF2-40B4-BE49-F238E27FC236}">
                      <a16:creationId xmlns:a16="http://schemas.microsoft.com/office/drawing/2014/main" id="{99C45685-C6F1-2DCB-27B2-F8373C91A324}"/>
                    </a:ext>
                  </a:extLst>
                </p14:cNvPr>
                <p14:cNvContentPartPr/>
                <p14:nvPr/>
              </p14:nvContentPartPr>
              <p14:xfrm>
                <a:off x="6459120" y="6757920"/>
                <a:ext cx="121680" cy="54360"/>
              </p14:xfrm>
            </p:contentPart>
          </mc:Choice>
          <mc:Fallback>
            <p:pic>
              <p:nvPicPr>
                <p:cNvPr id="28" name="Ink 27">
                  <a:extLst>
                    <a:ext uri="{FF2B5EF4-FFF2-40B4-BE49-F238E27FC236}">
                      <a16:creationId xmlns:a16="http://schemas.microsoft.com/office/drawing/2014/main" id="{99C45685-C6F1-2DCB-27B2-F8373C91A324}"/>
                    </a:ext>
                  </a:extLst>
                </p:cNvPr>
                <p:cNvPicPr/>
                <p:nvPr/>
              </p:nvPicPr>
              <p:blipFill>
                <a:blip r:embed="rId15"/>
                <a:stretch>
                  <a:fillRect/>
                </a:stretch>
              </p:blipFill>
              <p:spPr>
                <a:xfrm>
                  <a:off x="6396306" y="6379920"/>
                  <a:ext cx="246949" cy="810000"/>
                </a:xfrm>
                <a:prstGeom prst="rect">
                  <a:avLst/>
                </a:prstGeom>
              </p:spPr>
            </p:pic>
          </mc:Fallback>
        </mc:AlternateContent>
      </p:grpSp>
      <p:grpSp>
        <p:nvGrpSpPr>
          <p:cNvPr id="31" name="Group 30">
            <a:extLst>
              <a:ext uri="{FF2B5EF4-FFF2-40B4-BE49-F238E27FC236}">
                <a16:creationId xmlns:a16="http://schemas.microsoft.com/office/drawing/2014/main" id="{2066EF97-A144-2EBC-0B47-BD3BD3978AE1}"/>
              </a:ext>
              <a:ext uri="{C183D7F6-B498-43B3-948B-1728B52AA6E4}">
                <adec:decorative xmlns:adec="http://schemas.microsoft.com/office/drawing/2017/decorative" val="1"/>
              </a:ext>
            </a:extLst>
          </p:cNvPr>
          <p:cNvGrpSpPr/>
          <p:nvPr/>
        </p:nvGrpSpPr>
        <p:grpSpPr>
          <a:xfrm>
            <a:off x="7273560" y="6506073"/>
            <a:ext cx="2571120" cy="463167"/>
            <a:chOff x="7273560" y="6506073"/>
            <a:chExt cx="2571120" cy="463167"/>
          </a:xfrm>
        </p:grpSpPr>
        <mc:AlternateContent xmlns:mc="http://schemas.openxmlformats.org/markup-compatibility/2006">
          <mc:Choice xmlns:p14="http://schemas.microsoft.com/office/powerpoint/2010/main" xmlns:aink="http://schemas.microsoft.com/office/drawing/2016/ink" Requires="p14 aink">
            <p:contentPart p14:bwMode="auto" r:id="rId16">
              <p14:nvContentPartPr>
                <p14:cNvPr id="20" name="Ink 19">
                  <a:extLst>
                    <a:ext uri="{FF2B5EF4-FFF2-40B4-BE49-F238E27FC236}">
                      <a16:creationId xmlns:a16="http://schemas.microsoft.com/office/drawing/2014/main" id="{3528D022-9BB8-4063-D75D-A4E0DEE9AFDF}"/>
                    </a:ext>
                  </a:extLst>
                </p14:cNvPr>
                <p14:cNvContentPartPr/>
                <p14:nvPr/>
              </p14:nvContentPartPr>
              <p14:xfrm>
                <a:off x="8940904" y="6770568"/>
                <a:ext cx="165960" cy="29880"/>
              </p14:xfrm>
            </p:contentPart>
          </mc:Choice>
          <mc:Fallback>
            <p:pic>
              <p:nvPicPr>
                <p:cNvPr id="20" name="Ink 19">
                  <a:extLst>
                    <a:ext uri="{FF2B5EF4-FFF2-40B4-BE49-F238E27FC236}">
                      <a16:creationId xmlns:a16="http://schemas.microsoft.com/office/drawing/2014/main" id="{3528D022-9BB8-4063-D75D-A4E0DEE9AFDF}"/>
                    </a:ext>
                  </a:extLst>
                </p:cNvPr>
                <p:cNvPicPr/>
                <p:nvPr/>
              </p:nvPicPr>
              <p:blipFill>
                <a:blip r:embed="rId17"/>
                <a:stretch>
                  <a:fillRect/>
                </a:stretch>
              </p:blipFill>
              <p:spPr>
                <a:xfrm>
                  <a:off x="8877904" y="6397068"/>
                  <a:ext cx="291600" cy="776524"/>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8">
              <p14:nvContentPartPr>
                <p14:cNvPr id="21" name="Ink 20">
                  <a:extLst>
                    <a:ext uri="{FF2B5EF4-FFF2-40B4-BE49-F238E27FC236}">
                      <a16:creationId xmlns:a16="http://schemas.microsoft.com/office/drawing/2014/main" id="{B02068C0-01A3-D8D4-732E-D9225B586838}"/>
                    </a:ext>
                  </a:extLst>
                </p14:cNvPr>
                <p14:cNvContentPartPr/>
                <p14:nvPr/>
              </p14:nvContentPartPr>
              <p14:xfrm>
                <a:off x="9604744" y="6712608"/>
                <a:ext cx="10440" cy="11520"/>
              </p14:xfrm>
            </p:contentPart>
          </mc:Choice>
          <mc:Fallback>
            <p:pic>
              <p:nvPicPr>
                <p:cNvPr id="21" name="Ink 20">
                  <a:extLst>
                    <a:ext uri="{FF2B5EF4-FFF2-40B4-BE49-F238E27FC236}">
                      <a16:creationId xmlns:a16="http://schemas.microsoft.com/office/drawing/2014/main" id="{B02068C0-01A3-D8D4-732E-D9225B586838}"/>
                    </a:ext>
                  </a:extLst>
                </p:cNvPr>
                <p:cNvPicPr/>
                <p:nvPr/>
              </p:nvPicPr>
              <p:blipFill>
                <a:blip r:embed="rId19"/>
                <a:stretch>
                  <a:fillRect/>
                </a:stretch>
              </p:blipFill>
              <p:spPr>
                <a:xfrm>
                  <a:off x="9539494" y="6334608"/>
                  <a:ext cx="140567" cy="7671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0">
              <p14:nvContentPartPr>
                <p14:cNvPr id="19" name="Ink 18">
                  <a:extLst>
                    <a:ext uri="{FF2B5EF4-FFF2-40B4-BE49-F238E27FC236}">
                      <a16:creationId xmlns:a16="http://schemas.microsoft.com/office/drawing/2014/main" id="{EE3AE625-07A3-70DD-DDCD-98B0534CDE42}"/>
                    </a:ext>
                  </a:extLst>
                </p14:cNvPr>
                <p14:cNvContentPartPr/>
                <p14:nvPr/>
              </p14:nvContentPartPr>
              <p14:xfrm>
                <a:off x="8051704" y="6842568"/>
                <a:ext cx="293040" cy="22320"/>
              </p14:xfrm>
            </p:contentPart>
          </mc:Choice>
          <mc:Fallback>
            <p:pic>
              <p:nvPicPr>
                <p:cNvPr id="19" name="Ink 18">
                  <a:extLst>
                    <a:ext uri="{FF2B5EF4-FFF2-40B4-BE49-F238E27FC236}">
                      <a16:creationId xmlns:a16="http://schemas.microsoft.com/office/drawing/2014/main" id="{EE3AE625-07A3-70DD-DDCD-98B0534CDE42}"/>
                    </a:ext>
                  </a:extLst>
                </p:cNvPr>
                <p:cNvPicPr/>
                <p:nvPr/>
              </p:nvPicPr>
              <p:blipFill>
                <a:blip r:embed="rId21"/>
                <a:stretch>
                  <a:fillRect/>
                </a:stretch>
              </p:blipFill>
              <p:spPr>
                <a:xfrm>
                  <a:off x="7988704" y="6464568"/>
                  <a:ext cx="418680" cy="7779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2">
              <p14:nvContentPartPr>
                <p14:cNvPr id="22" name="Ink 21">
                  <a:extLst>
                    <a:ext uri="{FF2B5EF4-FFF2-40B4-BE49-F238E27FC236}">
                      <a16:creationId xmlns:a16="http://schemas.microsoft.com/office/drawing/2014/main" id="{EA48D757-C5B5-9EC3-C047-0D097571C3AB}"/>
                    </a:ext>
                  </a:extLst>
                </p14:cNvPr>
                <p14:cNvContentPartPr/>
                <p14:nvPr/>
              </p14:nvContentPartPr>
              <p14:xfrm>
                <a:off x="7538704" y="6733128"/>
                <a:ext cx="339480" cy="4320"/>
              </p14:xfrm>
            </p:contentPart>
          </mc:Choice>
          <mc:Fallback>
            <p:pic>
              <p:nvPicPr>
                <p:cNvPr id="22" name="Ink 21">
                  <a:extLst>
                    <a:ext uri="{FF2B5EF4-FFF2-40B4-BE49-F238E27FC236}">
                      <a16:creationId xmlns:a16="http://schemas.microsoft.com/office/drawing/2014/main" id="{EA48D757-C5B5-9EC3-C047-0D097571C3AB}"/>
                    </a:ext>
                  </a:extLst>
                </p:cNvPr>
                <p:cNvPicPr/>
                <p:nvPr/>
              </p:nvPicPr>
              <p:blipFill>
                <a:blip r:embed="rId23"/>
                <a:stretch>
                  <a:fillRect/>
                </a:stretch>
              </p:blipFill>
              <p:spPr>
                <a:xfrm>
                  <a:off x="7475704" y="6355128"/>
                  <a:ext cx="465120" cy="7599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4">
              <p14:nvContentPartPr>
                <p14:cNvPr id="24" name="Ink 23">
                  <a:extLst>
                    <a:ext uri="{FF2B5EF4-FFF2-40B4-BE49-F238E27FC236}">
                      <a16:creationId xmlns:a16="http://schemas.microsoft.com/office/drawing/2014/main" id="{41D70A2C-0EA8-B6A2-82CC-9BF93EC59C03}"/>
                    </a:ext>
                  </a:extLst>
                </p14:cNvPr>
                <p14:cNvContentPartPr/>
                <p14:nvPr/>
              </p14:nvContentPartPr>
              <p14:xfrm>
                <a:off x="9739200" y="6940593"/>
                <a:ext cx="105480" cy="14400"/>
              </p14:xfrm>
            </p:contentPart>
          </mc:Choice>
          <mc:Fallback>
            <p:pic>
              <p:nvPicPr>
                <p:cNvPr id="24" name="Ink 23">
                  <a:extLst>
                    <a:ext uri="{FF2B5EF4-FFF2-40B4-BE49-F238E27FC236}">
                      <a16:creationId xmlns:a16="http://schemas.microsoft.com/office/drawing/2014/main" id="{41D70A2C-0EA8-B6A2-82CC-9BF93EC59C03}"/>
                    </a:ext>
                  </a:extLst>
                </p:cNvPr>
                <p:cNvPicPr/>
                <p:nvPr/>
              </p:nvPicPr>
              <p:blipFill>
                <a:blip r:embed="rId25"/>
                <a:stretch>
                  <a:fillRect/>
                </a:stretch>
              </p:blipFill>
              <p:spPr>
                <a:xfrm>
                  <a:off x="9676200" y="6562593"/>
                  <a:ext cx="231120" cy="77004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6">
              <p14:nvContentPartPr>
                <p14:cNvPr id="25" name="Ink 24">
                  <a:extLst>
                    <a:ext uri="{FF2B5EF4-FFF2-40B4-BE49-F238E27FC236}">
                      <a16:creationId xmlns:a16="http://schemas.microsoft.com/office/drawing/2014/main" id="{D6E9A83F-5979-5845-871A-086BF4C78D7A}"/>
                    </a:ext>
                  </a:extLst>
                </p14:cNvPr>
                <p14:cNvContentPartPr/>
                <p14:nvPr/>
              </p14:nvContentPartPr>
              <p14:xfrm>
                <a:off x="7273560" y="6866433"/>
                <a:ext cx="151200" cy="33840"/>
              </p14:xfrm>
            </p:contentPart>
          </mc:Choice>
          <mc:Fallback>
            <p:pic>
              <p:nvPicPr>
                <p:cNvPr id="25" name="Ink 24">
                  <a:extLst>
                    <a:ext uri="{FF2B5EF4-FFF2-40B4-BE49-F238E27FC236}">
                      <a16:creationId xmlns:a16="http://schemas.microsoft.com/office/drawing/2014/main" id="{D6E9A83F-5979-5845-871A-086BF4C78D7A}"/>
                    </a:ext>
                  </a:extLst>
                </p:cNvPr>
                <p:cNvPicPr/>
                <p:nvPr/>
              </p:nvPicPr>
              <p:blipFill>
                <a:blip r:embed="rId27"/>
                <a:stretch>
                  <a:fillRect/>
                </a:stretch>
              </p:blipFill>
              <p:spPr>
                <a:xfrm>
                  <a:off x="7210560" y="6488433"/>
                  <a:ext cx="276840" cy="78948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8">
              <p14:nvContentPartPr>
                <p14:cNvPr id="26" name="Ink 25">
                  <a:extLst>
                    <a:ext uri="{FF2B5EF4-FFF2-40B4-BE49-F238E27FC236}">
                      <a16:creationId xmlns:a16="http://schemas.microsoft.com/office/drawing/2014/main" id="{99C399EB-E1DB-0798-0A4D-3D68524ACFEC}"/>
                    </a:ext>
                  </a:extLst>
                </p14:cNvPr>
                <p14:cNvContentPartPr/>
                <p14:nvPr/>
              </p14:nvContentPartPr>
              <p14:xfrm>
                <a:off x="9545160" y="6506073"/>
                <a:ext cx="189360" cy="6120"/>
              </p14:xfrm>
            </p:contentPart>
          </mc:Choice>
          <mc:Fallback>
            <p:pic>
              <p:nvPicPr>
                <p:cNvPr id="26" name="Ink 25">
                  <a:extLst>
                    <a:ext uri="{FF2B5EF4-FFF2-40B4-BE49-F238E27FC236}">
                      <a16:creationId xmlns:a16="http://schemas.microsoft.com/office/drawing/2014/main" id="{99C399EB-E1DB-0798-0A4D-3D68524ACFEC}"/>
                    </a:ext>
                  </a:extLst>
                </p:cNvPr>
                <p:cNvPicPr/>
                <p:nvPr/>
              </p:nvPicPr>
              <p:blipFill>
                <a:blip r:embed="rId29"/>
                <a:stretch>
                  <a:fillRect/>
                </a:stretch>
              </p:blipFill>
              <p:spPr>
                <a:xfrm>
                  <a:off x="9482160" y="6104448"/>
                  <a:ext cx="315000" cy="808988"/>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0">
              <p14:nvContentPartPr>
                <p14:cNvPr id="30" name="Ink 29">
                  <a:extLst>
                    <a:ext uri="{FF2B5EF4-FFF2-40B4-BE49-F238E27FC236}">
                      <a16:creationId xmlns:a16="http://schemas.microsoft.com/office/drawing/2014/main" id="{33AF8376-8C1C-DBBA-F26D-20615FB20E63}"/>
                    </a:ext>
                  </a:extLst>
                </p14:cNvPr>
                <p14:cNvContentPartPr/>
                <p14:nvPr/>
              </p14:nvContentPartPr>
              <p14:xfrm>
                <a:off x="8154720" y="6583680"/>
                <a:ext cx="1182240" cy="385560"/>
              </p14:xfrm>
            </p:contentPart>
          </mc:Choice>
          <mc:Fallback>
            <p:pic>
              <p:nvPicPr>
                <p:cNvPr id="30" name="Ink 29">
                  <a:extLst>
                    <a:ext uri="{FF2B5EF4-FFF2-40B4-BE49-F238E27FC236}">
                      <a16:creationId xmlns:a16="http://schemas.microsoft.com/office/drawing/2014/main" id="{33AF8376-8C1C-DBBA-F26D-20615FB20E63}"/>
                    </a:ext>
                  </a:extLst>
                </p:cNvPr>
                <p:cNvPicPr/>
                <p:nvPr/>
              </p:nvPicPr>
              <p:blipFill>
                <a:blip r:embed="rId31"/>
                <a:stretch>
                  <a:fillRect/>
                </a:stretch>
              </p:blipFill>
              <p:spPr>
                <a:xfrm>
                  <a:off x="8091720" y="6205680"/>
                  <a:ext cx="1307880" cy="1141200"/>
                </a:xfrm>
                <a:prstGeom prst="rect">
                  <a:avLst/>
                </a:prstGeom>
              </p:spPr>
            </p:pic>
          </mc:Fallback>
        </mc:AlternateContent>
      </p:grpSp>
      <p:sp>
        <p:nvSpPr>
          <p:cNvPr id="18" name="Slide Number Placeholder 17">
            <a:extLst>
              <a:ext uri="{FF2B5EF4-FFF2-40B4-BE49-F238E27FC236}">
                <a16:creationId xmlns:a16="http://schemas.microsoft.com/office/drawing/2014/main" id="{492419B8-E110-2D82-8C6A-72C90CFA3F8A}"/>
              </a:ext>
            </a:extLst>
          </p:cNvPr>
          <p:cNvSpPr>
            <a:spLocks noGrp="1"/>
          </p:cNvSpPr>
          <p:nvPr>
            <p:ph type="sldNum" sz="quarter" idx="12"/>
          </p:nvPr>
        </p:nvSpPr>
        <p:spPr/>
        <p:txBody>
          <a:bodyPr/>
          <a:lstStyle/>
          <a:p>
            <a:fld id="{CA4BBAD3-4FA5-4ADF-BE4E-E1C1D25A64C9}" type="slidenum">
              <a:rPr lang="en-US" smtClean="0">
                <a:latin typeface="Garamond" panose="02020404030301010803" pitchFamily="18" charset="0"/>
              </a:rPr>
              <a:t>17</a:t>
            </a:fld>
            <a:endParaRPr lang="en-US">
              <a:latin typeface="Garamond" panose="02020404030301010803" pitchFamily="18" charset="0"/>
            </a:endParaRPr>
          </a:p>
        </p:txBody>
      </p:sp>
    </p:spTree>
    <p:extLst>
      <p:ext uri="{BB962C8B-B14F-4D97-AF65-F5344CB8AC3E}">
        <p14:creationId xmlns:p14="http://schemas.microsoft.com/office/powerpoint/2010/main" val="2852061906"/>
      </p:ext>
    </p:extLst>
  </p:cSld>
  <p:clrMapOvr>
    <a:masterClrMapping/>
  </p:clrMapOvr>
  <mc:AlternateContent xmlns:mc="http://schemas.openxmlformats.org/markup-compatibility/2006">
    <mc:Choice xmlns:p14="http://schemas.microsoft.com/office/powerpoint/2010/main" Requires="p14">
      <p:transition spd="slow" p14:dur="2000" advTm="35735"/>
    </mc:Choice>
    <mc:Fallback>
      <p:transition spd="slow" advTm="357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4841-ACF2-3031-F476-7AEF8C2EF29B}"/>
              </a:ext>
            </a:extLst>
          </p:cNvPr>
          <p:cNvSpPr txBox="1">
            <a:spLocks noGrp="1"/>
          </p:cNvSpPr>
          <p:nvPr>
            <p:ph type="title" idx="4294967295"/>
          </p:nvPr>
        </p:nvSpPr>
        <p:spPr>
          <a:xfrm>
            <a:off x="-399433" y="43984"/>
            <a:ext cx="13374752"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bg1"/>
                </a:solidFill>
                <a:effectLst/>
                <a:uLnTx/>
                <a:uFillTx/>
                <a:latin typeface="Garamond" panose="02020404030301010803" pitchFamily="18" charset="0"/>
                <a:ea typeface="+mn-ea"/>
                <a:cs typeface="Calibri"/>
              </a:rPr>
              <a:t>ETA-9143 Attachment B: Description of Construction Modules of Training </a:t>
            </a:r>
          </a:p>
        </p:txBody>
      </p:sp>
      <p:pic>
        <p:nvPicPr>
          <p:cNvPr id="6" name="Picture 5">
            <a:extLst>
              <a:ext uri="{FF2B5EF4-FFF2-40B4-BE49-F238E27FC236}">
                <a16:creationId xmlns:a16="http://schemas.microsoft.com/office/drawing/2014/main" id="{1E1CB2F4-F3FE-5374-1571-03533F941B7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519447"/>
            <a:ext cx="12192000" cy="338554"/>
          </a:xfrm>
          <a:prstGeom prst="rect">
            <a:avLst/>
          </a:prstGeom>
        </p:spPr>
      </p:pic>
      <p:sp>
        <p:nvSpPr>
          <p:cNvPr id="8" name="TextBox 7">
            <a:extLst>
              <a:ext uri="{FF2B5EF4-FFF2-40B4-BE49-F238E27FC236}">
                <a16:creationId xmlns:a16="http://schemas.microsoft.com/office/drawing/2014/main" id="{0E859F80-C6CD-0034-402B-769AC76792CE}"/>
              </a:ext>
              <a:ext uri="{C183D7F6-B498-43B3-948B-1728B52AA6E4}">
                <adec:decorative xmlns:adec="http://schemas.microsoft.com/office/drawing/2017/decorative" val="1"/>
              </a:ext>
            </a:extLst>
          </p:cNvPr>
          <p:cNvSpPr txBox="1"/>
          <p:nvPr/>
        </p:nvSpPr>
        <p:spPr>
          <a:xfrm>
            <a:off x="1926343" y="1438990"/>
            <a:ext cx="8723200" cy="4939814"/>
          </a:xfrm>
          <a:prstGeom prst="rect">
            <a:avLst/>
          </a:prstGeom>
          <a:solidFill>
            <a:schemeClr val="bg1"/>
          </a:solidFill>
        </p:spPr>
        <p:txBody>
          <a:bodyPr wrap="square">
            <a:spAutoFit/>
          </a:bodyPr>
          <a:lstStyle/>
          <a:p>
            <a:r>
              <a:rPr lang="en-US" sz="1750"/>
              <a:t>Every participant will be engaged in brick masonry, carpentry, painting, and plumbing. This will be done on a rotational basis so that every student gets substantive instruction and hands-on learning experiences in each of these construction modules. </a:t>
            </a:r>
          </a:p>
          <a:p>
            <a:endParaRPr lang="en-US" sz="1750"/>
          </a:p>
          <a:p>
            <a:r>
              <a:rPr lang="en-US" sz="1750"/>
              <a:t>Participants will frame a house together using hand tools and lumber under the supervision of our master carpenter instructor. </a:t>
            </a:r>
          </a:p>
          <a:p>
            <a:endParaRPr lang="en-US" sz="1750"/>
          </a:p>
          <a:p>
            <a:r>
              <a:rPr lang="en-US" sz="1750"/>
              <a:t>Participants will create a brick façade for the house by learning to mix cement and to lay bricks using their math skills on measurements commonly used in masonry.</a:t>
            </a:r>
          </a:p>
          <a:p>
            <a:endParaRPr lang="en-US" sz="1750"/>
          </a:p>
          <a:p>
            <a:r>
              <a:rPr lang="en-US" sz="1750"/>
              <a:t>Participants will get to compare the experiences of indoor and outdoor painting by painting the brick they laid and by taping and using various painting brushes and rollers in the interior.</a:t>
            </a:r>
          </a:p>
          <a:p>
            <a:endParaRPr lang="en-US" sz="1750"/>
          </a:p>
          <a:p>
            <a:r>
              <a:rPr lang="en-US" sz="1750"/>
              <a:t>Participants will install plumbing for sinks, toilets, and showers. They will also install a sump pump in case of unprecedented river swell.</a:t>
            </a:r>
          </a:p>
          <a:p>
            <a:endParaRPr lang="en-US" sz="1750"/>
          </a:p>
          <a:p>
            <a:r>
              <a:rPr lang="en-US" sz="1750"/>
              <a:t>Only participants over 18 years of age will work on roofing with proper PPE. This is a program policy that aligns with federal and state law. </a:t>
            </a:r>
          </a:p>
        </p:txBody>
      </p:sp>
      <p:pic>
        <p:nvPicPr>
          <p:cNvPr id="9" name="Picture 8" descr="Narrative form field directions. 5 description of specific construction parentheses (new build or renovation) activities in which participants will be engaged (i.e., modules of training such as framing carpentry drywall installation etcetera) See TEGL 06-15 for level of construction work that qualifies a work site forYouthBuild. The following is emphasized: this section should describe exactly what work is being done on the housing unit or units and in which parts of that work youthbuild participants will receive hands on training.">
            <a:extLst>
              <a:ext uri="{FF2B5EF4-FFF2-40B4-BE49-F238E27FC236}">
                <a16:creationId xmlns:a16="http://schemas.microsoft.com/office/drawing/2014/main" id="{AF32684C-FA1E-49F7-0702-D4901D317AE0}"/>
              </a:ext>
            </a:extLst>
          </p:cNvPr>
          <p:cNvPicPr>
            <a:picLocks noChangeAspect="1"/>
          </p:cNvPicPr>
          <p:nvPr/>
        </p:nvPicPr>
        <p:blipFill>
          <a:blip r:embed="rId4"/>
          <a:srcRect t="3083" b="82637"/>
          <a:stretch/>
        </p:blipFill>
        <p:spPr>
          <a:xfrm>
            <a:off x="1926343" y="578882"/>
            <a:ext cx="8723200" cy="959007"/>
          </a:xfrm>
          <a:prstGeom prst="rect">
            <a:avLst/>
          </a:prstGeom>
        </p:spPr>
      </p:pic>
      <p:sp>
        <p:nvSpPr>
          <p:cNvPr id="4" name="TextBox 3">
            <a:extLst>
              <a:ext uri="{FF2B5EF4-FFF2-40B4-BE49-F238E27FC236}">
                <a16:creationId xmlns:a16="http://schemas.microsoft.com/office/drawing/2014/main" id="{9BA8E86F-E5D2-3F7E-39D6-617E84DBA39C}"/>
              </a:ext>
              <a:ext uri="{C183D7F6-B498-43B3-948B-1728B52AA6E4}">
                <adec:decorative xmlns:adec="http://schemas.microsoft.com/office/drawing/2017/decorative" val="0"/>
              </a:ext>
            </a:extLst>
          </p:cNvPr>
          <p:cNvSpPr txBox="1"/>
          <p:nvPr/>
        </p:nvSpPr>
        <p:spPr>
          <a:xfrm>
            <a:off x="10713837" y="5753305"/>
            <a:ext cx="1640000" cy="646331"/>
          </a:xfrm>
          <a:prstGeom prst="rect">
            <a:avLst/>
          </a:prstGeom>
          <a:noFill/>
        </p:spPr>
        <p:txBody>
          <a:bodyPr wrap="square">
            <a:spAutoFit/>
          </a:bodyPr>
          <a:lstStyle/>
          <a:p>
            <a:r>
              <a:rPr lang="en-US">
                <a:solidFill>
                  <a:srgbClr val="3333FF"/>
                </a:solidFill>
                <a:hlinkClick r:id="rId5">
                  <a:extLst>
                    <a:ext uri="{A12FA001-AC4F-418D-AE19-62706E023703}">
                      <ahyp:hlinkClr xmlns:ahyp="http://schemas.microsoft.com/office/drawing/2018/hyperlinkcolor" val="tx"/>
                    </a:ext>
                  </a:extLst>
                </a:hlinkClick>
              </a:rPr>
              <a:t>Link to TEGL 06-15</a:t>
            </a:r>
            <a:endParaRPr lang="en-US">
              <a:solidFill>
                <a:srgbClr val="3333FF"/>
              </a:solidFill>
            </a:endParaRPr>
          </a:p>
        </p:txBody>
      </p:sp>
      <p:pic>
        <p:nvPicPr>
          <p:cNvPr id="7" name="Graphic 6">
            <a:extLst>
              <a:ext uri="{FF2B5EF4-FFF2-40B4-BE49-F238E27FC236}">
                <a16:creationId xmlns:a16="http://schemas.microsoft.com/office/drawing/2014/main" id="{23ACCADF-599B-2B36-AB98-32F750253541}"/>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280412" y="6375987"/>
            <a:ext cx="866775" cy="381000"/>
          </a:xfrm>
          <a:prstGeom prst="rect">
            <a:avLst/>
          </a:prstGeom>
        </p:spPr>
      </p:pic>
      <p:sp>
        <p:nvSpPr>
          <p:cNvPr id="3" name="Slide Number Placeholder 2">
            <a:extLst>
              <a:ext uri="{FF2B5EF4-FFF2-40B4-BE49-F238E27FC236}">
                <a16:creationId xmlns:a16="http://schemas.microsoft.com/office/drawing/2014/main" id="{E4451774-3A99-1F8A-532B-E565D473D181}"/>
              </a:ext>
            </a:extLst>
          </p:cNvPr>
          <p:cNvSpPr>
            <a:spLocks noGrp="1"/>
          </p:cNvSpPr>
          <p:nvPr>
            <p:ph type="sldNum" sz="quarter" idx="12"/>
          </p:nvPr>
        </p:nvSpPr>
        <p:spPr/>
        <p:txBody>
          <a:bodyPr/>
          <a:lstStyle/>
          <a:p>
            <a:fld id="{CA4BBAD3-4FA5-4ADF-BE4E-E1C1D25A64C9}" type="slidenum">
              <a:rPr lang="en-US" smtClean="0"/>
              <a:t>18</a:t>
            </a:fld>
            <a:endParaRPr lang="en-US"/>
          </a:p>
        </p:txBody>
      </p:sp>
    </p:spTree>
    <p:extLst>
      <p:ext uri="{BB962C8B-B14F-4D97-AF65-F5344CB8AC3E}">
        <p14:creationId xmlns:p14="http://schemas.microsoft.com/office/powerpoint/2010/main" val="1971759147"/>
      </p:ext>
    </p:extLst>
  </p:cSld>
  <p:clrMapOvr>
    <a:masterClrMapping/>
  </p:clrMapOvr>
  <mc:AlternateContent xmlns:mc="http://schemas.openxmlformats.org/markup-compatibility/2006">
    <mc:Choice xmlns:p14="http://schemas.microsoft.com/office/powerpoint/2010/main" Requires="p14">
      <p:transition spd="slow" p14:dur="2000" advTm="63549"/>
    </mc:Choice>
    <mc:Fallback>
      <p:transition spd="slow" advTm="63549"/>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5B404-3DBE-0AC8-0645-29F56A1FF8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AD77EB-CB33-EA96-2A1F-0004BD2C2811}"/>
              </a:ext>
            </a:extLst>
          </p:cNvPr>
          <p:cNvSpPr txBox="1">
            <a:spLocks noGrp="1"/>
          </p:cNvSpPr>
          <p:nvPr>
            <p:ph type="title" idx="4294967295"/>
          </p:nvPr>
        </p:nvSpPr>
        <p:spPr>
          <a:xfrm>
            <a:off x="0" y="43984"/>
            <a:ext cx="12192000"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Calibri"/>
              </a:rPr>
              <a:t>YouthBuild Construction Training </a:t>
            </a:r>
            <a:r>
              <a:rPr lang="en-US" b="1">
                <a:solidFill>
                  <a:schemeClr val="bg1"/>
                </a:solidFill>
                <a:latin typeface="Garamond" panose="02020404030301010803" pitchFamily="18" charset="0"/>
                <a:ea typeface="+mn-ea"/>
                <a:cs typeface="Calibri"/>
              </a:rPr>
              <a:t>and Age Restrictions on Activity</a:t>
            </a:r>
            <a:endPar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Calibri"/>
            </a:endParaRPr>
          </a:p>
        </p:txBody>
      </p:sp>
      <p:pic>
        <p:nvPicPr>
          <p:cNvPr id="6" name="Picture 5">
            <a:extLst>
              <a:ext uri="{FF2B5EF4-FFF2-40B4-BE49-F238E27FC236}">
                <a16:creationId xmlns:a16="http://schemas.microsoft.com/office/drawing/2014/main" id="{CF768DE5-B992-5B94-7C7C-CB0FC4D9008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519447"/>
            <a:ext cx="12192000" cy="338554"/>
          </a:xfrm>
          <a:prstGeom prst="rect">
            <a:avLst/>
          </a:prstGeom>
        </p:spPr>
      </p:pic>
      <p:sp>
        <p:nvSpPr>
          <p:cNvPr id="8" name="TextBox 7">
            <a:extLst>
              <a:ext uri="{FF2B5EF4-FFF2-40B4-BE49-F238E27FC236}">
                <a16:creationId xmlns:a16="http://schemas.microsoft.com/office/drawing/2014/main" id="{45900449-7FDA-6C92-4A00-D0BD434F989E}"/>
              </a:ext>
              <a:ext uri="{C183D7F6-B498-43B3-948B-1728B52AA6E4}">
                <adec:decorative xmlns:adec="http://schemas.microsoft.com/office/drawing/2017/decorative" val="1"/>
              </a:ext>
            </a:extLst>
          </p:cNvPr>
          <p:cNvSpPr txBox="1"/>
          <p:nvPr/>
        </p:nvSpPr>
        <p:spPr>
          <a:xfrm>
            <a:off x="876300" y="1596598"/>
            <a:ext cx="10439400" cy="4678204"/>
          </a:xfrm>
          <a:prstGeom prst="rect">
            <a:avLst/>
          </a:prstGeom>
          <a:solidFill>
            <a:schemeClr val="bg1"/>
          </a:solidFill>
        </p:spPr>
        <p:txBody>
          <a:bodyPr wrap="square">
            <a:spAutoFit/>
          </a:bodyPr>
          <a:lstStyle/>
          <a:p>
            <a:pPr marL="285750" marR="0" lvl="0" indent="-285750">
              <a:buFont typeface="Arial" panose="020B0604020202020204" pitchFamily="34" charset="0"/>
              <a:buChar char="•"/>
              <a:tabLst>
                <a:tab pos="685800" algn="l"/>
              </a:tabLst>
            </a:pPr>
            <a:r>
              <a:rPr lang="en-US" sz="2800">
                <a:effectLst/>
                <a:latin typeface="+mj-lt"/>
                <a:ea typeface="Times New Roman" panose="02020603050405020304" pitchFamily="18" charset="0"/>
                <a:cs typeface="Aptos" panose="020B0004020202020204" pitchFamily="34" charset="0"/>
              </a:rPr>
              <a:t>The </a:t>
            </a:r>
            <a:r>
              <a:rPr lang="en-US" sz="2800" u="sng">
                <a:solidFill>
                  <a:srgbClr val="3333FF"/>
                </a:solidFill>
                <a:effectLst/>
                <a:latin typeface="+mj-lt"/>
                <a:ea typeface="Times New Roman" panose="02020603050405020304" pitchFamily="18" charset="0"/>
                <a:cs typeface="Aptos" panose="020B0004020202020204" pitchFamily="34" charset="0"/>
                <a:hlinkClick r:id="rId4">
                  <a:extLst>
                    <a:ext uri="{A12FA001-AC4F-418D-AE19-62706E023703}">
                      <ahyp:hlinkClr xmlns:ahyp="http://schemas.microsoft.com/office/drawing/2018/hyperlinkcolor" val="tx"/>
                    </a:ext>
                  </a:extLst>
                </a:hlinkClick>
              </a:rPr>
              <a:t>Fair Labor Standards Act</a:t>
            </a:r>
            <a:r>
              <a:rPr lang="en-US" sz="2800">
                <a:solidFill>
                  <a:srgbClr val="3333FF"/>
                </a:solidFill>
                <a:effectLst/>
                <a:latin typeface="+mj-lt"/>
                <a:ea typeface="Times New Roman" panose="02020603050405020304" pitchFamily="18" charset="0"/>
                <a:cs typeface="Aptos" panose="020B0004020202020204" pitchFamily="34" charset="0"/>
              </a:rPr>
              <a:t> </a:t>
            </a:r>
            <a:r>
              <a:rPr lang="en-US" sz="2800">
                <a:effectLst/>
                <a:latin typeface="+mj-lt"/>
                <a:ea typeface="Times New Roman" panose="02020603050405020304" pitchFamily="18" charset="0"/>
                <a:cs typeface="Aptos" panose="020B0004020202020204" pitchFamily="34" charset="0"/>
              </a:rPr>
              <a:t>(FLSA) restricts 16- and 17-year-olds from various work tasks, including using certain power tools and performing work on or about a roof.</a:t>
            </a:r>
            <a:endParaRPr lang="en-US" sz="2800">
              <a:effectLst/>
              <a:latin typeface="+mj-lt"/>
              <a:ea typeface="Aptos" panose="020B0004020202020204" pitchFamily="34" charset="0"/>
              <a:cs typeface="Aptos" panose="020B0004020202020204" pitchFamily="34" charset="0"/>
            </a:endParaRPr>
          </a:p>
          <a:p>
            <a:pPr marL="285750" marR="0" lvl="0" indent="-285750">
              <a:buFont typeface="Arial" panose="020B0604020202020204" pitchFamily="34" charset="0"/>
              <a:buChar char="•"/>
              <a:tabLst>
                <a:tab pos="685800" algn="l"/>
              </a:tabLst>
            </a:pPr>
            <a:r>
              <a:rPr lang="en-US" sz="2800">
                <a:effectLst/>
                <a:latin typeface="+mj-lt"/>
                <a:ea typeface="Times New Roman" panose="02020603050405020304" pitchFamily="18" charset="0"/>
                <a:cs typeface="Aptos" panose="020B0004020202020204" pitchFamily="34" charset="0"/>
              </a:rPr>
              <a:t>For the FLSA to apply, there must be an </a:t>
            </a:r>
            <a:r>
              <a:rPr lang="en-US" sz="2800" u="sng">
                <a:solidFill>
                  <a:srgbClr val="3333FF"/>
                </a:solidFill>
                <a:effectLst/>
                <a:latin typeface="+mj-lt"/>
                <a:ea typeface="Times New Roman" panose="02020603050405020304" pitchFamily="18" charset="0"/>
                <a:cs typeface="Aptos" panose="020B0004020202020204" pitchFamily="34" charset="0"/>
                <a:hlinkClick r:id="rId5">
                  <a:extLst>
                    <a:ext uri="{A12FA001-AC4F-418D-AE19-62706E023703}">
                      <ahyp:hlinkClr xmlns:ahyp="http://schemas.microsoft.com/office/drawing/2018/hyperlinkcolor" val="tx"/>
                    </a:ext>
                  </a:extLst>
                </a:hlinkClick>
              </a:rPr>
              <a:t>employment relationship</a:t>
            </a:r>
            <a:r>
              <a:rPr lang="en-US" sz="2800">
                <a:effectLst/>
                <a:latin typeface="+mj-lt"/>
                <a:ea typeface="Times New Roman" panose="02020603050405020304" pitchFamily="18" charset="0"/>
                <a:cs typeface="Aptos" panose="020B0004020202020204" pitchFamily="34" charset="0"/>
              </a:rPr>
              <a:t> between an "employer" and an "employee."</a:t>
            </a:r>
            <a:endParaRPr lang="en-US" sz="2800">
              <a:effectLst/>
              <a:latin typeface="+mj-lt"/>
              <a:ea typeface="Aptos" panose="020B0004020202020204" pitchFamily="34" charset="0"/>
              <a:cs typeface="Aptos" panose="020B0004020202020204" pitchFamily="34" charset="0"/>
            </a:endParaRPr>
          </a:p>
          <a:p>
            <a:pPr marL="285750" marR="0" lvl="0" indent="-285750">
              <a:buFont typeface="Arial" panose="020B0604020202020204" pitchFamily="34" charset="0"/>
              <a:buChar char="•"/>
              <a:tabLst>
                <a:tab pos="685800" algn="l"/>
              </a:tabLst>
            </a:pPr>
            <a:r>
              <a:rPr lang="en-US" sz="2800">
                <a:effectLst/>
                <a:latin typeface="+mj-lt"/>
                <a:ea typeface="Times New Roman" panose="02020603050405020304" pitchFamily="18" charset="0"/>
                <a:cs typeface="Aptos" panose="020B0004020202020204" pitchFamily="34" charset="0"/>
              </a:rPr>
              <a:t>Where a </a:t>
            </a:r>
            <a:r>
              <a:rPr lang="en-US" sz="2800" u="sng">
                <a:solidFill>
                  <a:srgbClr val="3333FF"/>
                </a:solidFill>
                <a:effectLst/>
                <a:latin typeface="+mj-lt"/>
                <a:ea typeface="Times New Roman" panose="02020603050405020304" pitchFamily="18" charset="0"/>
                <a:cs typeface="Aptos" panose="020B0004020202020204" pitchFamily="34" charset="0"/>
                <a:hlinkClick r:id="rId6">
                  <a:extLst>
                    <a:ext uri="{A12FA001-AC4F-418D-AE19-62706E023703}">
                      <ahyp:hlinkClr xmlns:ahyp="http://schemas.microsoft.com/office/drawing/2018/hyperlinkcolor" val="tx"/>
                    </a:ext>
                  </a:extLst>
                </a:hlinkClick>
              </a:rPr>
              <a:t>state child labor law</a:t>
            </a:r>
            <a:r>
              <a:rPr lang="en-US" sz="2800">
                <a:solidFill>
                  <a:srgbClr val="3333FF"/>
                </a:solidFill>
                <a:effectLst/>
                <a:latin typeface="+mj-lt"/>
                <a:ea typeface="Times New Roman" panose="02020603050405020304" pitchFamily="18" charset="0"/>
                <a:cs typeface="Aptos" panose="020B0004020202020204" pitchFamily="34" charset="0"/>
              </a:rPr>
              <a:t> </a:t>
            </a:r>
            <a:r>
              <a:rPr lang="en-US" sz="2800">
                <a:effectLst/>
                <a:latin typeface="+mj-lt"/>
                <a:ea typeface="Times New Roman" panose="02020603050405020304" pitchFamily="18" charset="0"/>
                <a:cs typeface="Aptos" panose="020B0004020202020204" pitchFamily="34" charset="0"/>
              </a:rPr>
              <a:t>is less restrictive than the federal law, the federal law applies. Where a state child labor law is more restrictive than the federal law, the state law applies.</a:t>
            </a:r>
            <a:endParaRPr lang="en-US" sz="2800">
              <a:effectLst/>
              <a:latin typeface="+mj-lt"/>
              <a:ea typeface="Aptos" panose="020B0004020202020204" pitchFamily="34" charset="0"/>
              <a:cs typeface="Aptos" panose="020B0004020202020204" pitchFamily="34" charset="0"/>
            </a:endParaRPr>
          </a:p>
          <a:p>
            <a:pPr marL="285750" marR="0" lvl="0" indent="-285750">
              <a:buFont typeface="Arial" panose="020B0604020202020204" pitchFamily="34" charset="0"/>
              <a:buChar char="•"/>
              <a:tabLst>
                <a:tab pos="685800" algn="l"/>
              </a:tabLst>
            </a:pPr>
            <a:r>
              <a:rPr lang="en-US" sz="2800">
                <a:effectLst/>
                <a:latin typeface="+mj-lt"/>
                <a:ea typeface="Times New Roman" panose="02020603050405020304" pitchFamily="18" charset="0"/>
                <a:cs typeface="Aptos" panose="020B0004020202020204" pitchFamily="34" charset="0"/>
              </a:rPr>
              <a:t>For more details, </a:t>
            </a:r>
            <a:r>
              <a:rPr lang="en-US" sz="2800" u="sng">
                <a:solidFill>
                  <a:srgbClr val="3333FF"/>
                </a:solidFill>
                <a:effectLst/>
                <a:latin typeface="+mj-lt"/>
                <a:ea typeface="Times New Roman" panose="02020603050405020304" pitchFamily="18" charset="0"/>
                <a:cs typeface="Aptos" panose="020B0004020202020204" pitchFamily="34" charset="0"/>
                <a:hlinkClick r:id="rId7">
                  <a:extLst>
                    <a:ext uri="{A12FA001-AC4F-418D-AE19-62706E023703}">
                      <ahyp:hlinkClr xmlns:ahyp="http://schemas.microsoft.com/office/drawing/2018/hyperlinkcolor" val="tx"/>
                    </a:ext>
                  </a:extLst>
                </a:hlinkClick>
              </a:rPr>
              <a:t>check out this page</a:t>
            </a:r>
            <a:r>
              <a:rPr lang="en-US" sz="2800">
                <a:solidFill>
                  <a:srgbClr val="3333FF"/>
                </a:solidFill>
                <a:effectLst/>
                <a:latin typeface="+mj-lt"/>
                <a:ea typeface="Times New Roman" panose="02020603050405020304" pitchFamily="18" charset="0"/>
                <a:cs typeface="Aptos" panose="020B0004020202020204" pitchFamily="34" charset="0"/>
              </a:rPr>
              <a:t> </a:t>
            </a:r>
            <a:r>
              <a:rPr lang="en-US" sz="2800">
                <a:effectLst/>
                <a:latin typeface="+mj-lt"/>
                <a:ea typeface="Times New Roman" panose="02020603050405020304" pitchFamily="18" charset="0"/>
                <a:cs typeface="Aptos" panose="020B0004020202020204" pitchFamily="34" charset="0"/>
              </a:rPr>
              <a:t>on </a:t>
            </a:r>
            <a:r>
              <a:rPr lang="en-US" sz="2800" u="sng">
                <a:solidFill>
                  <a:srgbClr val="3333FF"/>
                </a:solidFill>
                <a:effectLst/>
                <a:latin typeface="+mj-lt"/>
                <a:ea typeface="Times New Roman" panose="02020603050405020304" pitchFamily="18" charset="0"/>
                <a:cs typeface="Aptos" panose="020B0004020202020204" pitchFamily="34" charset="0"/>
                <a:hlinkClick r:id="rId8">
                  <a:extLst>
                    <a:ext uri="{A12FA001-AC4F-418D-AE19-62706E023703}">
                      <ahyp:hlinkClr xmlns:ahyp="http://schemas.microsoft.com/office/drawing/2018/hyperlinkcolor" val="tx"/>
                    </a:ext>
                  </a:extLst>
                </a:hlinkClick>
              </a:rPr>
              <a:t>YouthRules.gov</a:t>
            </a:r>
            <a:r>
              <a:rPr lang="en-US" sz="2800">
                <a:effectLst/>
                <a:latin typeface="+mj-lt"/>
                <a:ea typeface="Times New Roman" panose="02020603050405020304" pitchFamily="18" charset="0"/>
                <a:cs typeface="Aptos" panose="020B0004020202020204" pitchFamily="34" charset="0"/>
              </a:rPr>
              <a:t>.</a:t>
            </a:r>
            <a:endParaRPr lang="en-US" sz="2800">
              <a:effectLst/>
              <a:latin typeface="+mj-lt"/>
              <a:ea typeface="Aptos" panose="020B0004020202020204" pitchFamily="34" charset="0"/>
              <a:cs typeface="Aptos" panose="020B0004020202020204" pitchFamily="34" charset="0"/>
            </a:endParaRPr>
          </a:p>
          <a:p>
            <a:pPr marL="285750" marR="0" lvl="0" indent="-285750">
              <a:buFont typeface="Arial" panose="020B0604020202020204" pitchFamily="34" charset="0"/>
              <a:buChar char="•"/>
              <a:tabLst>
                <a:tab pos="685800" algn="l"/>
              </a:tabLst>
            </a:pPr>
            <a:r>
              <a:rPr lang="en-US" sz="2800">
                <a:effectLst/>
                <a:latin typeface="+mj-lt"/>
                <a:ea typeface="Times New Roman" panose="02020603050405020304" pitchFamily="18" charset="0"/>
                <a:cs typeface="Aptos" panose="020B0004020202020204" pitchFamily="34" charset="0"/>
              </a:rPr>
              <a:t>If you have questions, check out the </a:t>
            </a:r>
            <a:r>
              <a:rPr lang="en-US" sz="2800" u="sng">
                <a:solidFill>
                  <a:srgbClr val="3333FF"/>
                </a:solidFill>
                <a:effectLst/>
                <a:latin typeface="+mj-lt"/>
                <a:ea typeface="Times New Roman" panose="02020603050405020304" pitchFamily="18" charset="0"/>
                <a:cs typeface="Aptos" panose="020B0004020202020204" pitchFamily="34" charset="0"/>
                <a:hlinkClick r:id="rId9">
                  <a:extLst>
                    <a:ext uri="{A12FA001-AC4F-418D-AE19-62706E023703}">
                      <ahyp:hlinkClr xmlns:ahyp="http://schemas.microsoft.com/office/drawing/2018/hyperlinkcolor" val="tx"/>
                    </a:ext>
                  </a:extLst>
                </a:hlinkClick>
              </a:rPr>
              <a:t>FLSA Advisor</a:t>
            </a:r>
            <a:r>
              <a:rPr lang="en-US" sz="2800">
                <a:effectLst/>
                <a:latin typeface="+mj-lt"/>
                <a:ea typeface="Times New Roman" panose="02020603050405020304" pitchFamily="18" charset="0"/>
                <a:cs typeface="Aptos" panose="020B0004020202020204" pitchFamily="34" charset="0"/>
              </a:rPr>
              <a:t>.</a:t>
            </a:r>
            <a:endParaRPr lang="en-US" sz="2800">
              <a:effectLst/>
              <a:latin typeface="+mj-lt"/>
              <a:ea typeface="Aptos" panose="020B0004020202020204" pitchFamily="34" charset="0"/>
              <a:cs typeface="Aptos" panose="020B0004020202020204" pitchFamily="34" charset="0"/>
            </a:endParaRPr>
          </a:p>
          <a:p>
            <a:endParaRPr lang="en-US">
              <a:latin typeface="Garamond" panose="02020404030301010803" pitchFamily="18" charset="0"/>
            </a:endParaRPr>
          </a:p>
        </p:txBody>
      </p:sp>
      <p:pic>
        <p:nvPicPr>
          <p:cNvPr id="7" name="Graphic 6">
            <a:extLst>
              <a:ext uri="{FF2B5EF4-FFF2-40B4-BE49-F238E27FC236}">
                <a16:creationId xmlns:a16="http://schemas.microsoft.com/office/drawing/2014/main" id="{3D8AC03F-D16F-0F94-BFE8-0A960B995AB3}"/>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280412" y="6375987"/>
            <a:ext cx="866775" cy="381000"/>
          </a:xfrm>
          <a:prstGeom prst="rect">
            <a:avLst/>
          </a:prstGeom>
        </p:spPr>
      </p:pic>
      <p:sp>
        <p:nvSpPr>
          <p:cNvPr id="3" name="Slide Number Placeholder 2">
            <a:extLst>
              <a:ext uri="{FF2B5EF4-FFF2-40B4-BE49-F238E27FC236}">
                <a16:creationId xmlns:a16="http://schemas.microsoft.com/office/drawing/2014/main" id="{D9AC9C74-57F7-6986-CF47-B7CDB5AB5AD2}"/>
              </a:ext>
            </a:extLst>
          </p:cNvPr>
          <p:cNvSpPr>
            <a:spLocks noGrp="1"/>
          </p:cNvSpPr>
          <p:nvPr>
            <p:ph type="sldNum" sz="quarter" idx="12"/>
          </p:nvPr>
        </p:nvSpPr>
        <p:spPr/>
        <p:txBody>
          <a:bodyPr/>
          <a:lstStyle/>
          <a:p>
            <a:fld id="{CA4BBAD3-4FA5-4ADF-BE4E-E1C1D25A64C9}" type="slidenum">
              <a:rPr lang="en-US" smtClean="0"/>
              <a:t>19</a:t>
            </a:fld>
            <a:endParaRPr lang="en-US"/>
          </a:p>
        </p:txBody>
      </p:sp>
    </p:spTree>
    <p:extLst>
      <p:ext uri="{BB962C8B-B14F-4D97-AF65-F5344CB8AC3E}">
        <p14:creationId xmlns:p14="http://schemas.microsoft.com/office/powerpoint/2010/main" val="1322734567"/>
      </p:ext>
    </p:extLst>
  </p:cSld>
  <p:clrMapOvr>
    <a:masterClrMapping/>
  </p:clrMapOvr>
  <mc:AlternateContent xmlns:mc="http://schemas.openxmlformats.org/markup-compatibility/2006">
    <mc:Choice xmlns:p14="http://schemas.microsoft.com/office/powerpoint/2010/main" Requires="p14">
      <p:transition spd="slow" p14:dur="2000" advTm="31215"/>
    </mc:Choice>
    <mc:Fallback>
      <p:transition spd="slow" advTm="31215"/>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17D62-EFF1-F2FE-37A2-4D6E7C1BEB6A}"/>
              </a:ext>
            </a:extLst>
          </p:cNvPr>
          <p:cNvSpPr>
            <a:spLocks noGrp="1"/>
          </p:cNvSpPr>
          <p:nvPr>
            <p:ph type="title"/>
          </p:nvPr>
        </p:nvSpPr>
        <p:spPr>
          <a:xfrm>
            <a:off x="774826" y="-66414"/>
            <a:ext cx="10515600" cy="1325563"/>
          </a:xfrm>
        </p:spPr>
        <p:txBody>
          <a:bodyPr/>
          <a:lstStyle/>
          <a:p>
            <a:pPr algn="ctr"/>
            <a:r>
              <a:rPr lang="en-US" b="1">
                <a:solidFill>
                  <a:schemeClr val="bg1"/>
                </a:solidFill>
                <a:latin typeface="Garamond" panose="02020404030301010803" pitchFamily="18" charset="0"/>
              </a:rPr>
              <a:t>Attachments C and D</a:t>
            </a:r>
          </a:p>
        </p:txBody>
      </p:sp>
      <p:pic>
        <p:nvPicPr>
          <p:cNvPr id="6" name="Picture 5" descr="Basic Layout of Form--Attachment C">
            <a:extLst>
              <a:ext uri="{FF2B5EF4-FFF2-40B4-BE49-F238E27FC236}">
                <a16:creationId xmlns:a16="http://schemas.microsoft.com/office/drawing/2014/main" id="{197E98F0-068E-C66E-2089-9C718F306E2D}"/>
              </a:ext>
            </a:extLst>
          </p:cNvPr>
          <p:cNvPicPr>
            <a:picLocks noChangeAspect="1"/>
          </p:cNvPicPr>
          <p:nvPr/>
        </p:nvPicPr>
        <p:blipFill>
          <a:blip r:embed="rId3"/>
          <a:stretch>
            <a:fillRect/>
          </a:stretch>
        </p:blipFill>
        <p:spPr>
          <a:xfrm>
            <a:off x="1626450" y="1269053"/>
            <a:ext cx="3909902" cy="5057584"/>
          </a:xfrm>
          <a:prstGeom prst="rect">
            <a:avLst/>
          </a:prstGeom>
          <a:ln>
            <a:solidFill>
              <a:schemeClr val="tx1"/>
            </a:solidFill>
          </a:ln>
        </p:spPr>
      </p:pic>
      <p:pic>
        <p:nvPicPr>
          <p:cNvPr id="9" name="Picture 8" descr="Basic Layout of Form--Attachment D">
            <a:extLst>
              <a:ext uri="{FF2B5EF4-FFF2-40B4-BE49-F238E27FC236}">
                <a16:creationId xmlns:a16="http://schemas.microsoft.com/office/drawing/2014/main" id="{54A780DA-867B-1C21-453F-7098E5DAF7F7}"/>
              </a:ext>
            </a:extLst>
          </p:cNvPr>
          <p:cNvPicPr>
            <a:picLocks noChangeAspect="1"/>
          </p:cNvPicPr>
          <p:nvPr/>
        </p:nvPicPr>
        <p:blipFill>
          <a:blip r:embed="rId4"/>
          <a:stretch>
            <a:fillRect/>
          </a:stretch>
        </p:blipFill>
        <p:spPr>
          <a:xfrm>
            <a:off x="6729124" y="1259149"/>
            <a:ext cx="3909902" cy="5077392"/>
          </a:xfrm>
          <a:prstGeom prst="rect">
            <a:avLst/>
          </a:prstGeom>
          <a:ln>
            <a:solidFill>
              <a:schemeClr val="tx1"/>
            </a:solidFill>
          </a:ln>
        </p:spPr>
      </p:pic>
      <p:sp>
        <p:nvSpPr>
          <p:cNvPr id="3" name="Slide Number Placeholder 2">
            <a:extLst>
              <a:ext uri="{FF2B5EF4-FFF2-40B4-BE49-F238E27FC236}">
                <a16:creationId xmlns:a16="http://schemas.microsoft.com/office/drawing/2014/main" id="{3F9222BD-88F0-1CFB-884A-3D9281823C2D}"/>
              </a:ext>
            </a:extLst>
          </p:cNvPr>
          <p:cNvSpPr>
            <a:spLocks noGrp="1"/>
          </p:cNvSpPr>
          <p:nvPr>
            <p:ph type="sldNum" sz="quarter" idx="12"/>
          </p:nvPr>
        </p:nvSpPr>
        <p:spPr/>
        <p:txBody>
          <a:bodyPr/>
          <a:lstStyle/>
          <a:p>
            <a:fld id="{CA4BBAD3-4FA5-4ADF-BE4E-E1C1D25A64C9}" type="slidenum">
              <a:rPr lang="en-US" smtClean="0"/>
              <a:t>20</a:t>
            </a:fld>
            <a:endParaRPr lang="en-US"/>
          </a:p>
        </p:txBody>
      </p:sp>
    </p:spTree>
    <p:extLst>
      <p:ext uri="{BB962C8B-B14F-4D97-AF65-F5344CB8AC3E}">
        <p14:creationId xmlns:p14="http://schemas.microsoft.com/office/powerpoint/2010/main" val="1317602213"/>
      </p:ext>
    </p:extLst>
  </p:cSld>
  <p:clrMapOvr>
    <a:masterClrMapping/>
  </p:clrMapOvr>
  <mc:AlternateContent xmlns:mc="http://schemas.openxmlformats.org/markup-compatibility/2006">
    <mc:Choice xmlns:p14="http://schemas.microsoft.com/office/powerpoint/2010/main" Requires="p14">
      <p:transition spd="slow" p14:dur="2000" advTm="28160"/>
    </mc:Choice>
    <mc:Fallback>
      <p:transition spd="slow" advTm="2816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4841-ACF2-3031-F476-7AEF8C2EF29B}"/>
              </a:ext>
            </a:extLst>
          </p:cNvPr>
          <p:cNvSpPr txBox="1">
            <a:spLocks noGrp="1"/>
          </p:cNvSpPr>
          <p:nvPr>
            <p:ph type="title" idx="4294967295"/>
          </p:nvPr>
        </p:nvSpPr>
        <p:spPr>
          <a:xfrm>
            <a:off x="875899" y="540572"/>
            <a:ext cx="1045303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Calibri"/>
              </a:rPr>
              <a:t>ETA-9143 Attachment C: Heading</a:t>
            </a:r>
          </a:p>
        </p:txBody>
      </p:sp>
      <p:pic>
        <p:nvPicPr>
          <p:cNvPr id="21" name="Picture 20" descr="Same heading as Attachment B. Form fields followed by example answers. one applicant or grantee organization name answer workforce of the future Waterbury. two work site property identification address and or geographic parcel identification number answer 1255 pine St. Waterbury CT 55555.">
            <a:extLst>
              <a:ext uri="{FF2B5EF4-FFF2-40B4-BE49-F238E27FC236}">
                <a16:creationId xmlns:a16="http://schemas.microsoft.com/office/drawing/2014/main" id="{6E8DFD7F-38DD-7C61-980F-A0C6B72179DC}"/>
              </a:ext>
            </a:extLst>
          </p:cNvPr>
          <p:cNvPicPr>
            <a:picLocks noChangeAspect="1"/>
          </p:cNvPicPr>
          <p:nvPr/>
        </p:nvPicPr>
        <p:blipFill>
          <a:blip r:embed="rId3"/>
          <a:stretch>
            <a:fillRect/>
          </a:stretch>
        </p:blipFill>
        <p:spPr>
          <a:xfrm>
            <a:off x="1044690" y="2439902"/>
            <a:ext cx="10115452" cy="1814122"/>
          </a:xfrm>
          <a:prstGeom prst="rect">
            <a:avLst/>
          </a:prstGeom>
          <a:ln>
            <a:solidFill>
              <a:schemeClr val="tx1"/>
            </a:solidFill>
          </a:ln>
        </p:spPr>
      </p:pic>
      <p:pic>
        <p:nvPicPr>
          <p:cNvPr id="6" name="Picture 5">
            <a:extLst>
              <a:ext uri="{FF2B5EF4-FFF2-40B4-BE49-F238E27FC236}">
                <a16:creationId xmlns:a16="http://schemas.microsoft.com/office/drawing/2014/main" id="{1E1CB2F4-F3FE-5374-1571-03533F941B7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519447"/>
            <a:ext cx="12192000" cy="338554"/>
          </a:xfrm>
          <a:prstGeom prst="rect">
            <a:avLst/>
          </a:prstGeom>
        </p:spPr>
      </p:pic>
      <p:pic>
        <p:nvPicPr>
          <p:cNvPr id="7" name="Graphic 6">
            <a:extLst>
              <a:ext uri="{FF2B5EF4-FFF2-40B4-BE49-F238E27FC236}">
                <a16:creationId xmlns:a16="http://schemas.microsoft.com/office/drawing/2014/main" id="{23ACCADF-599B-2B36-AB98-32F75025354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33642" y="6328947"/>
            <a:ext cx="866775" cy="381000"/>
          </a:xfrm>
          <a:prstGeom prst="rect">
            <a:avLst/>
          </a:prstGeom>
        </p:spPr>
      </p:pic>
      <p:sp>
        <p:nvSpPr>
          <p:cNvPr id="3" name="TextBox 2">
            <a:extLst>
              <a:ext uri="{FF2B5EF4-FFF2-40B4-BE49-F238E27FC236}">
                <a16:creationId xmlns:a16="http://schemas.microsoft.com/office/drawing/2014/main" id="{C72FA45B-FB3D-B330-76D9-A5DCD27AB995}"/>
              </a:ext>
              <a:ext uri="{C183D7F6-B498-43B3-948B-1728B52AA6E4}">
                <adec:decorative xmlns:adec="http://schemas.microsoft.com/office/drawing/2017/decorative" val="1"/>
              </a:ext>
            </a:extLst>
          </p:cNvPr>
          <p:cNvSpPr txBox="1"/>
          <p:nvPr/>
        </p:nvSpPr>
        <p:spPr>
          <a:xfrm>
            <a:off x="6095999" y="3230137"/>
            <a:ext cx="36307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Workforce of the Future--Waterbury</a:t>
            </a:r>
            <a:endParaRPr lang="en-US">
              <a:latin typeface="Garamond" panose="02020404030301010803" pitchFamily="18" charset="0"/>
            </a:endParaRPr>
          </a:p>
        </p:txBody>
      </p:sp>
      <p:sp>
        <p:nvSpPr>
          <p:cNvPr id="5" name="TextBox 4">
            <a:extLst>
              <a:ext uri="{FF2B5EF4-FFF2-40B4-BE49-F238E27FC236}">
                <a16:creationId xmlns:a16="http://schemas.microsoft.com/office/drawing/2014/main" id="{B008AC28-9C30-56B5-A164-93A780AB0939}"/>
              </a:ext>
              <a:ext uri="{C183D7F6-B498-43B3-948B-1728B52AA6E4}">
                <adec:decorative xmlns:adec="http://schemas.microsoft.com/office/drawing/2017/decorative" val="1"/>
              </a:ext>
            </a:extLst>
          </p:cNvPr>
          <p:cNvSpPr txBox="1"/>
          <p:nvPr/>
        </p:nvSpPr>
        <p:spPr>
          <a:xfrm>
            <a:off x="6095999" y="3712945"/>
            <a:ext cx="4101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1255 Pine St, Waterbury, CT 55555</a:t>
            </a:r>
            <a:endParaRPr lang="en-US" sz="2000">
              <a:latin typeface="Garamond" panose="02020404030301010803" pitchFamily="18" charset="0"/>
            </a:endParaRPr>
          </a:p>
        </p:txBody>
      </p:sp>
      <p:pic>
        <p:nvPicPr>
          <p:cNvPr id="9" name="Picture 8">
            <a:extLst>
              <a:ext uri="{FF2B5EF4-FFF2-40B4-BE49-F238E27FC236}">
                <a16:creationId xmlns:a16="http://schemas.microsoft.com/office/drawing/2014/main" id="{8BD54768-806D-5108-4E14-48B24D348B83}"/>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788951" y="6461088"/>
            <a:ext cx="4560203" cy="670618"/>
          </a:xfrm>
          <a:prstGeom prst="rect">
            <a:avLst/>
          </a:prstGeom>
        </p:spPr>
      </p:pic>
      <p:pic>
        <p:nvPicPr>
          <p:cNvPr id="8" name="Picture 7">
            <a:extLst>
              <a:ext uri="{FF2B5EF4-FFF2-40B4-BE49-F238E27FC236}">
                <a16:creationId xmlns:a16="http://schemas.microsoft.com/office/drawing/2014/main" id="{22E757FD-5466-A996-0C94-7574D9896C25}"/>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918570" y="4529657"/>
            <a:ext cx="3420152" cy="2353260"/>
          </a:xfrm>
          <a:prstGeom prst="rect">
            <a:avLst/>
          </a:prstGeom>
        </p:spPr>
      </p:pic>
      <p:pic>
        <p:nvPicPr>
          <p:cNvPr id="10" name="Picture 6">
            <a:extLst>
              <a:ext uri="{FF2B5EF4-FFF2-40B4-BE49-F238E27FC236}">
                <a16:creationId xmlns:a16="http://schemas.microsoft.com/office/drawing/2014/main" id="{63BA872E-1377-F74E-352E-A0B531096808}"/>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rot="169658">
            <a:off x="8087668" y="5908318"/>
            <a:ext cx="1221840" cy="723201"/>
          </a:xfrm>
          <a:prstGeom prst="rect">
            <a:avLst/>
          </a:prstGeom>
        </p:spPr>
      </p:pic>
      <p:pic>
        <p:nvPicPr>
          <p:cNvPr id="11" name="Picture 10">
            <a:extLst>
              <a:ext uri="{FF2B5EF4-FFF2-40B4-BE49-F238E27FC236}">
                <a16:creationId xmlns:a16="http://schemas.microsoft.com/office/drawing/2014/main" id="{8A0D66FF-0C27-62F5-D0C8-55D00401EA93}"/>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11791231" y="6254011"/>
            <a:ext cx="396274" cy="518205"/>
          </a:xfrm>
          <a:prstGeom prst="rect">
            <a:avLst/>
          </a:prstGeom>
        </p:spPr>
      </p:pic>
      <mc:AlternateContent xmlns:mc="http://schemas.openxmlformats.org/markup-compatibility/2006">
        <mc:Choice xmlns:p14="http://schemas.microsoft.com/office/powerpoint/2010/main" xmlns:aink="http://schemas.microsoft.com/office/drawing/2016/ink" Requires="p14 aink">
          <p:contentPart p14:bwMode="auto" r:id="rId11">
            <p14:nvContentPartPr>
              <p14:cNvPr id="13" name="Ink 12">
                <a:extLst>
                  <a:ext uri="{FF2B5EF4-FFF2-40B4-BE49-F238E27FC236}">
                    <a16:creationId xmlns:a16="http://schemas.microsoft.com/office/drawing/2014/main" id="{678D6D83-19B2-5FF1-40F4-A4CF03B24566}"/>
                  </a:ext>
                  <a:ext uri="{C183D7F6-B498-43B3-948B-1728B52AA6E4}">
                    <adec:decorative xmlns:adec="http://schemas.microsoft.com/office/drawing/2017/decorative" val="1"/>
                  </a:ext>
                </a:extLst>
              </p14:cNvPr>
              <p14:cNvContentPartPr/>
              <p14:nvPr/>
            </p14:nvContentPartPr>
            <p14:xfrm>
              <a:off x="9171480" y="6664473"/>
              <a:ext cx="356760" cy="83160"/>
            </p14:xfrm>
          </p:contentPart>
        </mc:Choice>
        <mc:Fallback>
          <p:pic>
            <p:nvPicPr>
              <p:cNvPr id="13" name="Ink 12">
                <a:extLst>
                  <a:ext uri="{FF2B5EF4-FFF2-40B4-BE49-F238E27FC236}">
                    <a16:creationId xmlns:a16="http://schemas.microsoft.com/office/drawing/2014/main" id="{678D6D83-19B2-5FF1-40F4-A4CF03B24566}"/>
                  </a:ext>
                  <a:ext uri="{C183D7F6-B498-43B3-948B-1728B52AA6E4}">
                    <adec:decorative xmlns:adec="http://schemas.microsoft.com/office/drawing/2017/decorative" val="1"/>
                  </a:ext>
                </a:extLst>
              </p:cNvPr>
              <p:cNvPicPr/>
              <p:nvPr/>
            </p:nvPicPr>
            <p:blipFill>
              <a:blip r:embed="rId12"/>
              <a:stretch>
                <a:fillRect/>
              </a:stretch>
            </p:blipFill>
            <p:spPr>
              <a:xfrm>
                <a:off x="9108480" y="6288102"/>
                <a:ext cx="482400" cy="835543"/>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3">
            <p14:nvContentPartPr>
              <p14:cNvPr id="18" name="Ink 17">
                <a:extLst>
                  <a:ext uri="{FF2B5EF4-FFF2-40B4-BE49-F238E27FC236}">
                    <a16:creationId xmlns:a16="http://schemas.microsoft.com/office/drawing/2014/main" id="{08BFD9EB-DA6F-3F25-531C-D157C6595C60}"/>
                  </a:ext>
                  <a:ext uri="{C183D7F6-B498-43B3-948B-1728B52AA6E4}">
                    <adec:decorative xmlns:adec="http://schemas.microsoft.com/office/drawing/2017/decorative" val="1"/>
                  </a:ext>
                </a:extLst>
              </p14:cNvPr>
              <p14:cNvContentPartPr/>
              <p14:nvPr/>
            </p14:nvContentPartPr>
            <p14:xfrm>
              <a:off x="9559560" y="6829713"/>
              <a:ext cx="360" cy="360"/>
            </p14:xfrm>
          </p:contentPart>
        </mc:Choice>
        <mc:Fallback>
          <p:pic>
            <p:nvPicPr>
              <p:cNvPr id="18" name="Ink 17">
                <a:extLst>
                  <a:ext uri="{FF2B5EF4-FFF2-40B4-BE49-F238E27FC236}">
                    <a16:creationId xmlns:a16="http://schemas.microsoft.com/office/drawing/2014/main" id="{08BFD9EB-DA6F-3F25-531C-D157C6595C60}"/>
                  </a:ext>
                  <a:ext uri="{C183D7F6-B498-43B3-948B-1728B52AA6E4}">
                    <adec:decorative xmlns:adec="http://schemas.microsoft.com/office/drawing/2017/decorative" val="1"/>
                  </a:ext>
                </a:extLst>
              </p:cNvPr>
              <p:cNvPicPr/>
              <p:nvPr/>
            </p:nvPicPr>
            <p:blipFill>
              <a:blip r:embed="rId14"/>
              <a:stretch>
                <a:fillRect/>
              </a:stretch>
            </p:blipFill>
            <p:spPr>
              <a:xfrm>
                <a:off x="9496560" y="6451713"/>
                <a:ext cx="12600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5">
            <p14:nvContentPartPr>
              <p14:cNvPr id="20" name="Ink 19">
                <a:extLst>
                  <a:ext uri="{FF2B5EF4-FFF2-40B4-BE49-F238E27FC236}">
                    <a16:creationId xmlns:a16="http://schemas.microsoft.com/office/drawing/2014/main" id="{C0781F84-4D3C-0322-AC21-CDC1319F815A}"/>
                  </a:ext>
                  <a:ext uri="{C183D7F6-B498-43B3-948B-1728B52AA6E4}">
                    <adec:decorative xmlns:adec="http://schemas.microsoft.com/office/drawing/2017/decorative" val="1"/>
                  </a:ext>
                </a:extLst>
              </p14:cNvPr>
              <p14:cNvContentPartPr/>
              <p14:nvPr/>
            </p14:nvContentPartPr>
            <p14:xfrm>
              <a:off x="11794025" y="6666022"/>
              <a:ext cx="333000" cy="9720"/>
            </p14:xfrm>
          </p:contentPart>
        </mc:Choice>
        <mc:Fallback>
          <p:pic>
            <p:nvPicPr>
              <p:cNvPr id="20" name="Ink 19">
                <a:extLst>
                  <a:ext uri="{FF2B5EF4-FFF2-40B4-BE49-F238E27FC236}">
                    <a16:creationId xmlns:a16="http://schemas.microsoft.com/office/drawing/2014/main" id="{C0781F84-4D3C-0322-AC21-CDC1319F815A}"/>
                  </a:ext>
                  <a:ext uri="{C183D7F6-B498-43B3-948B-1728B52AA6E4}">
                    <adec:decorative xmlns:adec="http://schemas.microsoft.com/office/drawing/2017/decorative" val="1"/>
                  </a:ext>
                </a:extLst>
              </p:cNvPr>
              <p:cNvPicPr/>
              <p:nvPr/>
            </p:nvPicPr>
            <p:blipFill>
              <a:blip r:embed="rId16"/>
              <a:stretch>
                <a:fillRect/>
              </a:stretch>
            </p:blipFill>
            <p:spPr>
              <a:xfrm>
                <a:off x="11731025" y="6273484"/>
                <a:ext cx="458640" cy="794423"/>
              </a:xfrm>
              <a:prstGeom prst="rect">
                <a:avLst/>
              </a:prstGeom>
            </p:spPr>
          </p:pic>
        </mc:Fallback>
      </mc:AlternateContent>
      <p:grpSp>
        <p:nvGrpSpPr>
          <p:cNvPr id="30" name="Group 29">
            <a:extLst>
              <a:ext uri="{FF2B5EF4-FFF2-40B4-BE49-F238E27FC236}">
                <a16:creationId xmlns:a16="http://schemas.microsoft.com/office/drawing/2014/main" id="{9FE29148-9AA6-1863-BC6E-99B9525072B2}"/>
              </a:ext>
              <a:ext uri="{C183D7F6-B498-43B3-948B-1728B52AA6E4}">
                <adec:decorative xmlns:adec="http://schemas.microsoft.com/office/drawing/2017/decorative" val="1"/>
              </a:ext>
            </a:extLst>
          </p:cNvPr>
          <p:cNvGrpSpPr/>
          <p:nvPr/>
        </p:nvGrpSpPr>
        <p:grpSpPr>
          <a:xfrm>
            <a:off x="10266240" y="6542433"/>
            <a:ext cx="2559960" cy="565560"/>
            <a:chOff x="10266240" y="6542433"/>
            <a:chExt cx="2559960" cy="565560"/>
          </a:xfrm>
        </p:grpSpPr>
        <mc:AlternateContent xmlns:mc="http://schemas.openxmlformats.org/markup-compatibility/2006">
          <mc:Choice xmlns:p14="http://schemas.microsoft.com/office/powerpoint/2010/main" xmlns:aink="http://schemas.microsoft.com/office/drawing/2016/ink" Requires="p14 aink">
            <p:contentPart p14:bwMode="auto" r:id="rId17">
              <p14:nvContentPartPr>
                <p14:cNvPr id="14" name="Ink 13">
                  <a:extLst>
                    <a:ext uri="{FF2B5EF4-FFF2-40B4-BE49-F238E27FC236}">
                      <a16:creationId xmlns:a16="http://schemas.microsoft.com/office/drawing/2014/main" id="{7852B755-E75B-6AC5-8BC0-5456295850DB}"/>
                    </a:ext>
                  </a:extLst>
                </p14:cNvPr>
                <p14:cNvContentPartPr/>
                <p14:nvPr/>
              </p14:nvContentPartPr>
              <p14:xfrm>
                <a:off x="10751160" y="6996393"/>
                <a:ext cx="1523160" cy="111600"/>
              </p14:xfrm>
            </p:contentPart>
          </mc:Choice>
          <mc:Fallback>
            <p:pic>
              <p:nvPicPr>
                <p:cNvPr id="14" name="Ink 13">
                  <a:extLst>
                    <a:ext uri="{FF2B5EF4-FFF2-40B4-BE49-F238E27FC236}">
                      <a16:creationId xmlns:a16="http://schemas.microsoft.com/office/drawing/2014/main" id="{7852B755-E75B-6AC5-8BC0-5456295850DB}"/>
                    </a:ext>
                  </a:extLst>
                </p:cNvPr>
                <p:cNvPicPr/>
                <p:nvPr/>
              </p:nvPicPr>
              <p:blipFill>
                <a:blip r:embed="rId18"/>
                <a:stretch>
                  <a:fillRect/>
                </a:stretch>
              </p:blipFill>
              <p:spPr>
                <a:xfrm>
                  <a:off x="10688160" y="6619608"/>
                  <a:ext cx="1648800" cy="86481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9">
              <p14:nvContentPartPr>
                <p14:cNvPr id="15" name="Ink 14">
                  <a:extLst>
                    <a:ext uri="{FF2B5EF4-FFF2-40B4-BE49-F238E27FC236}">
                      <a16:creationId xmlns:a16="http://schemas.microsoft.com/office/drawing/2014/main" id="{EA28A15B-22D2-51EB-940D-8B1A6FF267A5}"/>
                    </a:ext>
                  </a:extLst>
                </p14:cNvPr>
                <p14:cNvContentPartPr/>
                <p14:nvPr/>
              </p14:nvContentPartPr>
              <p14:xfrm>
                <a:off x="12468720" y="6739353"/>
                <a:ext cx="357480" cy="132480"/>
              </p14:xfrm>
            </p:contentPart>
          </mc:Choice>
          <mc:Fallback>
            <p:pic>
              <p:nvPicPr>
                <p:cNvPr id="15" name="Ink 14">
                  <a:extLst>
                    <a:ext uri="{FF2B5EF4-FFF2-40B4-BE49-F238E27FC236}">
                      <a16:creationId xmlns:a16="http://schemas.microsoft.com/office/drawing/2014/main" id="{EA28A15B-22D2-51EB-940D-8B1A6FF267A5}"/>
                    </a:ext>
                  </a:extLst>
                </p:cNvPr>
                <p:cNvPicPr/>
                <p:nvPr/>
              </p:nvPicPr>
              <p:blipFill>
                <a:blip r:embed="rId20"/>
                <a:stretch>
                  <a:fillRect/>
                </a:stretch>
              </p:blipFill>
              <p:spPr>
                <a:xfrm>
                  <a:off x="12405656" y="6361353"/>
                  <a:ext cx="483247" cy="8881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1">
              <p14:nvContentPartPr>
                <p14:cNvPr id="16" name="Ink 15">
                  <a:extLst>
                    <a:ext uri="{FF2B5EF4-FFF2-40B4-BE49-F238E27FC236}">
                      <a16:creationId xmlns:a16="http://schemas.microsoft.com/office/drawing/2014/main" id="{ABF1ADB4-9321-179D-9352-71141397A612}"/>
                    </a:ext>
                  </a:extLst>
                </p14:cNvPr>
                <p14:cNvContentPartPr/>
                <p14:nvPr/>
              </p14:nvContentPartPr>
              <p14:xfrm>
                <a:off x="12413280" y="6542433"/>
                <a:ext cx="14400" cy="80280"/>
              </p14:xfrm>
            </p:contentPart>
          </mc:Choice>
          <mc:Fallback>
            <p:pic>
              <p:nvPicPr>
                <p:cNvPr id="16" name="Ink 15">
                  <a:extLst>
                    <a:ext uri="{FF2B5EF4-FFF2-40B4-BE49-F238E27FC236}">
                      <a16:creationId xmlns:a16="http://schemas.microsoft.com/office/drawing/2014/main" id="{ABF1ADB4-9321-179D-9352-71141397A612}"/>
                    </a:ext>
                  </a:extLst>
                </p:cNvPr>
                <p:cNvPicPr/>
                <p:nvPr/>
              </p:nvPicPr>
              <p:blipFill>
                <a:blip r:embed="rId22"/>
                <a:stretch>
                  <a:fillRect/>
                </a:stretch>
              </p:blipFill>
              <p:spPr>
                <a:xfrm>
                  <a:off x="12350280" y="6164433"/>
                  <a:ext cx="140040" cy="8359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17" name="Ink 16">
                  <a:extLst>
                    <a:ext uri="{FF2B5EF4-FFF2-40B4-BE49-F238E27FC236}">
                      <a16:creationId xmlns:a16="http://schemas.microsoft.com/office/drawing/2014/main" id="{7DB99FD0-5419-C601-718E-36359D971583}"/>
                    </a:ext>
                  </a:extLst>
                </p14:cNvPr>
                <p14:cNvContentPartPr/>
                <p14:nvPr/>
              </p14:nvContentPartPr>
              <p14:xfrm>
                <a:off x="10266240" y="6855273"/>
                <a:ext cx="664920" cy="197280"/>
              </p14:xfrm>
            </p:contentPart>
          </mc:Choice>
          <mc:Fallback>
            <p:pic>
              <p:nvPicPr>
                <p:cNvPr id="17" name="Ink 16">
                  <a:extLst>
                    <a:ext uri="{FF2B5EF4-FFF2-40B4-BE49-F238E27FC236}">
                      <a16:creationId xmlns:a16="http://schemas.microsoft.com/office/drawing/2014/main" id="{7DB99FD0-5419-C601-718E-36359D971583}"/>
                    </a:ext>
                  </a:extLst>
                </p:cNvPr>
                <p:cNvPicPr/>
                <p:nvPr/>
              </p:nvPicPr>
              <p:blipFill>
                <a:blip r:embed="rId24"/>
                <a:stretch>
                  <a:fillRect/>
                </a:stretch>
              </p:blipFill>
              <p:spPr>
                <a:xfrm>
                  <a:off x="10203274" y="6476582"/>
                  <a:ext cx="790492" cy="954301"/>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5">
              <p14:nvContentPartPr>
                <p14:cNvPr id="25" name="Ink 24">
                  <a:extLst>
                    <a:ext uri="{FF2B5EF4-FFF2-40B4-BE49-F238E27FC236}">
                      <a16:creationId xmlns:a16="http://schemas.microsoft.com/office/drawing/2014/main" id="{FA49BAC6-531F-5F1D-98DB-0C5CCE29E5FF}"/>
                    </a:ext>
                  </a:extLst>
                </p14:cNvPr>
                <p14:cNvContentPartPr/>
                <p14:nvPr/>
              </p14:nvContentPartPr>
              <p14:xfrm>
                <a:off x="12111185" y="6691582"/>
                <a:ext cx="360" cy="360"/>
              </p14:xfrm>
            </p:contentPart>
          </mc:Choice>
          <mc:Fallback>
            <p:pic>
              <p:nvPicPr>
                <p:cNvPr id="25" name="Ink 24">
                  <a:extLst>
                    <a:ext uri="{FF2B5EF4-FFF2-40B4-BE49-F238E27FC236}">
                      <a16:creationId xmlns:a16="http://schemas.microsoft.com/office/drawing/2014/main" id="{FA49BAC6-531F-5F1D-98DB-0C5CCE29E5FF}"/>
                    </a:ext>
                  </a:extLst>
                </p:cNvPr>
                <p:cNvPicPr/>
                <p:nvPr/>
              </p:nvPicPr>
              <p:blipFill>
                <a:blip r:embed="rId26"/>
                <a:stretch>
                  <a:fillRect/>
                </a:stretch>
              </p:blipFill>
              <p:spPr>
                <a:xfrm>
                  <a:off x="12048185" y="6313582"/>
                  <a:ext cx="12600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7">
              <p14:nvContentPartPr>
                <p14:cNvPr id="26" name="Ink 25">
                  <a:extLst>
                    <a:ext uri="{FF2B5EF4-FFF2-40B4-BE49-F238E27FC236}">
                      <a16:creationId xmlns:a16="http://schemas.microsoft.com/office/drawing/2014/main" id="{36FCA121-E77E-C2F9-4A6E-CC419CC87FCB}"/>
                    </a:ext>
                  </a:extLst>
                </p14:cNvPr>
                <p14:cNvContentPartPr/>
                <p14:nvPr/>
              </p14:nvContentPartPr>
              <p14:xfrm>
                <a:off x="11928305" y="6666382"/>
                <a:ext cx="360" cy="360"/>
              </p14:xfrm>
            </p:contentPart>
          </mc:Choice>
          <mc:Fallback>
            <p:pic>
              <p:nvPicPr>
                <p:cNvPr id="26" name="Ink 25">
                  <a:extLst>
                    <a:ext uri="{FF2B5EF4-FFF2-40B4-BE49-F238E27FC236}">
                      <a16:creationId xmlns:a16="http://schemas.microsoft.com/office/drawing/2014/main" id="{36FCA121-E77E-C2F9-4A6E-CC419CC87FCB}"/>
                    </a:ext>
                  </a:extLst>
                </p:cNvPr>
                <p:cNvPicPr/>
                <p:nvPr/>
              </p:nvPicPr>
              <p:blipFill>
                <a:blip r:embed="rId28"/>
                <a:stretch>
                  <a:fillRect/>
                </a:stretch>
              </p:blipFill>
              <p:spPr>
                <a:xfrm>
                  <a:off x="11865305" y="6288382"/>
                  <a:ext cx="12600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9">
              <p14:nvContentPartPr>
                <p14:cNvPr id="29" name="Ink 28">
                  <a:extLst>
                    <a:ext uri="{FF2B5EF4-FFF2-40B4-BE49-F238E27FC236}">
                      <a16:creationId xmlns:a16="http://schemas.microsoft.com/office/drawing/2014/main" id="{AD2EC9F4-7194-BCC1-0C4C-0BF75FBE6000}"/>
                    </a:ext>
                  </a:extLst>
                </p14:cNvPr>
                <p14:cNvContentPartPr/>
                <p14:nvPr/>
              </p14:nvContentPartPr>
              <p14:xfrm>
                <a:off x="11903465" y="6641542"/>
                <a:ext cx="370800" cy="68040"/>
              </p14:xfrm>
            </p:contentPart>
          </mc:Choice>
          <mc:Fallback>
            <p:pic>
              <p:nvPicPr>
                <p:cNvPr id="29" name="Ink 28">
                  <a:extLst>
                    <a:ext uri="{FF2B5EF4-FFF2-40B4-BE49-F238E27FC236}">
                      <a16:creationId xmlns:a16="http://schemas.microsoft.com/office/drawing/2014/main" id="{AD2EC9F4-7194-BCC1-0C4C-0BF75FBE6000}"/>
                    </a:ext>
                  </a:extLst>
                </p:cNvPr>
                <p:cNvPicPr/>
                <p:nvPr/>
              </p:nvPicPr>
              <p:blipFill>
                <a:blip r:embed="rId30"/>
                <a:stretch>
                  <a:fillRect/>
                </a:stretch>
              </p:blipFill>
              <p:spPr>
                <a:xfrm>
                  <a:off x="11840526" y="6263542"/>
                  <a:ext cx="496318" cy="82368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31">
            <p14:nvContentPartPr>
              <p14:cNvPr id="31" name="Ink 30">
                <a:extLst>
                  <a:ext uri="{FF2B5EF4-FFF2-40B4-BE49-F238E27FC236}">
                    <a16:creationId xmlns:a16="http://schemas.microsoft.com/office/drawing/2014/main" id="{A33DF1F8-68BD-48AB-4E92-38F1B024B386}"/>
                  </a:ext>
                  <a:ext uri="{C183D7F6-B498-43B3-948B-1728B52AA6E4}">
                    <adec:decorative xmlns:adec="http://schemas.microsoft.com/office/drawing/2017/decorative" val="1"/>
                  </a:ext>
                </a:extLst>
              </p14:cNvPr>
              <p14:cNvContentPartPr/>
              <p14:nvPr/>
            </p14:nvContentPartPr>
            <p14:xfrm>
              <a:off x="9310745" y="6567022"/>
              <a:ext cx="257400" cy="42120"/>
            </p14:xfrm>
          </p:contentPart>
        </mc:Choice>
        <mc:Fallback>
          <p:pic>
            <p:nvPicPr>
              <p:cNvPr id="31" name="Ink 30">
                <a:extLst>
                  <a:ext uri="{FF2B5EF4-FFF2-40B4-BE49-F238E27FC236}">
                    <a16:creationId xmlns:a16="http://schemas.microsoft.com/office/drawing/2014/main" id="{A33DF1F8-68BD-48AB-4E92-38F1B024B386}"/>
                  </a:ext>
                  <a:ext uri="{C183D7F6-B498-43B3-948B-1728B52AA6E4}">
                    <adec:decorative xmlns:adec="http://schemas.microsoft.com/office/drawing/2017/decorative" val="1"/>
                  </a:ext>
                </a:extLst>
              </p:cNvPr>
              <p:cNvPicPr/>
              <p:nvPr/>
            </p:nvPicPr>
            <p:blipFill>
              <a:blip r:embed="rId32"/>
              <a:stretch>
                <a:fillRect/>
              </a:stretch>
            </p:blipFill>
            <p:spPr>
              <a:xfrm>
                <a:off x="9247745" y="6189022"/>
                <a:ext cx="383040" cy="797760"/>
              </a:xfrm>
              <a:prstGeom prst="rect">
                <a:avLst/>
              </a:prstGeom>
            </p:spPr>
          </p:pic>
        </mc:Fallback>
      </mc:AlternateContent>
      <p:sp>
        <p:nvSpPr>
          <p:cNvPr id="12" name="Slide Number Placeholder 11">
            <a:extLst>
              <a:ext uri="{FF2B5EF4-FFF2-40B4-BE49-F238E27FC236}">
                <a16:creationId xmlns:a16="http://schemas.microsoft.com/office/drawing/2014/main" id="{BE0F0591-7C5C-6403-D7E4-962F697607CD}"/>
              </a:ext>
            </a:extLst>
          </p:cNvPr>
          <p:cNvSpPr>
            <a:spLocks noGrp="1"/>
          </p:cNvSpPr>
          <p:nvPr>
            <p:ph type="sldNum" sz="quarter" idx="12"/>
          </p:nvPr>
        </p:nvSpPr>
        <p:spPr/>
        <p:txBody>
          <a:bodyPr/>
          <a:lstStyle/>
          <a:p>
            <a:fld id="{CA4BBAD3-4FA5-4ADF-BE4E-E1C1D25A64C9}" type="slidenum">
              <a:rPr lang="en-US" smtClean="0"/>
              <a:t>21</a:t>
            </a:fld>
            <a:endParaRPr lang="en-US"/>
          </a:p>
        </p:txBody>
      </p:sp>
    </p:spTree>
    <p:extLst>
      <p:ext uri="{BB962C8B-B14F-4D97-AF65-F5344CB8AC3E}">
        <p14:creationId xmlns:p14="http://schemas.microsoft.com/office/powerpoint/2010/main" val="362799336"/>
      </p:ext>
    </p:extLst>
  </p:cSld>
  <p:clrMapOvr>
    <a:masterClrMapping/>
  </p:clrMapOvr>
  <mc:AlternateContent xmlns:mc="http://schemas.openxmlformats.org/markup-compatibility/2006">
    <mc:Choice xmlns:p14="http://schemas.microsoft.com/office/powerpoint/2010/main" Requires="p14">
      <p:transition spd="slow" p14:dur="2000" advTm="9532"/>
    </mc:Choice>
    <mc:Fallback>
      <p:transition spd="slow" advTm="95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4841-ACF2-3031-F476-7AEF8C2EF29B}"/>
              </a:ext>
            </a:extLst>
          </p:cNvPr>
          <p:cNvSpPr txBox="1">
            <a:spLocks noGrp="1"/>
          </p:cNvSpPr>
          <p:nvPr>
            <p:ph type="title" idx="4294967295"/>
          </p:nvPr>
        </p:nvSpPr>
        <p:spPr>
          <a:xfrm>
            <a:off x="568671" y="239867"/>
            <a:ext cx="11107553"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Calibri"/>
              </a:rPr>
              <a:t>ETA-9143 Attachment C: Grant/Match Funds for Construction</a:t>
            </a:r>
          </a:p>
        </p:txBody>
      </p:sp>
      <p:pic>
        <p:nvPicPr>
          <p:cNvPr id="9" name="Picture 8" descr="Form field followed by example answer. three list applicable materials and costs below. See TEGL 05-10 change one for allowable construction costs answer we will purchase a portion of applicable materials with $10,000 in youthbuild grant funds. this will include: 8 vinyl double hung windows at $500 a window for a total of $4000, one hot water tank for $2000, one stationary AC unit for 2000 dollars, 2000 bricks at $1.00 per brick for a total of $2000. total $10,000. ">
            <a:extLst>
              <a:ext uri="{FF2B5EF4-FFF2-40B4-BE49-F238E27FC236}">
                <a16:creationId xmlns:a16="http://schemas.microsoft.com/office/drawing/2014/main" id="{D1886DEC-30D8-8380-4D68-4F6E92AAE0B3}"/>
              </a:ext>
            </a:extLst>
          </p:cNvPr>
          <p:cNvPicPr>
            <a:picLocks noChangeAspect="1"/>
          </p:cNvPicPr>
          <p:nvPr/>
        </p:nvPicPr>
        <p:blipFill>
          <a:blip r:embed="rId3"/>
          <a:srcRect r="8222"/>
          <a:stretch/>
        </p:blipFill>
        <p:spPr>
          <a:xfrm>
            <a:off x="1271735" y="1689524"/>
            <a:ext cx="8710463" cy="4001860"/>
          </a:xfrm>
          <a:prstGeom prst="rect">
            <a:avLst/>
          </a:prstGeom>
          <a:ln>
            <a:solidFill>
              <a:schemeClr val="tx1"/>
            </a:solidFill>
          </a:ln>
        </p:spPr>
      </p:pic>
      <p:pic>
        <p:nvPicPr>
          <p:cNvPr id="6" name="Picture 5">
            <a:extLst>
              <a:ext uri="{FF2B5EF4-FFF2-40B4-BE49-F238E27FC236}">
                <a16:creationId xmlns:a16="http://schemas.microsoft.com/office/drawing/2014/main" id="{1E1CB2F4-F3FE-5374-1571-03533F941B7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519447"/>
            <a:ext cx="12192000" cy="338554"/>
          </a:xfrm>
          <a:prstGeom prst="rect">
            <a:avLst/>
          </a:prstGeom>
        </p:spPr>
      </p:pic>
      <p:pic>
        <p:nvPicPr>
          <p:cNvPr id="7" name="Graphic 6">
            <a:extLst>
              <a:ext uri="{FF2B5EF4-FFF2-40B4-BE49-F238E27FC236}">
                <a16:creationId xmlns:a16="http://schemas.microsoft.com/office/drawing/2014/main" id="{23ACCADF-599B-2B36-AB98-32F75025354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587811" y="6237133"/>
            <a:ext cx="866775" cy="381000"/>
          </a:xfrm>
          <a:prstGeom prst="rect">
            <a:avLst/>
          </a:prstGeom>
        </p:spPr>
      </p:pic>
      <p:sp>
        <p:nvSpPr>
          <p:cNvPr id="12" name="TextBox 11">
            <a:extLst>
              <a:ext uri="{FF2B5EF4-FFF2-40B4-BE49-F238E27FC236}">
                <a16:creationId xmlns:a16="http://schemas.microsoft.com/office/drawing/2014/main" id="{49C148EA-CB18-3EEB-21C0-1DCF1B091411}"/>
              </a:ext>
              <a:ext uri="{C183D7F6-B498-43B3-948B-1728B52AA6E4}">
                <adec:decorative xmlns:adec="http://schemas.microsoft.com/office/drawing/2017/decorative" val="1"/>
              </a:ext>
            </a:extLst>
          </p:cNvPr>
          <p:cNvSpPr txBox="1"/>
          <p:nvPr/>
        </p:nvSpPr>
        <p:spPr>
          <a:xfrm>
            <a:off x="1472162" y="2120793"/>
            <a:ext cx="8309607" cy="3139321"/>
          </a:xfrm>
          <a:prstGeom prst="rect">
            <a:avLst/>
          </a:prstGeom>
          <a:noFill/>
        </p:spPr>
        <p:txBody>
          <a:bodyPr wrap="square" rtlCol="0">
            <a:spAutoFit/>
          </a:bodyPr>
          <a:lstStyle/>
          <a:p>
            <a:r>
              <a:rPr lang="en-US"/>
              <a:t>We will purchase a portion of applicable materials with $10,000.00 in YouthBuild grant funds.</a:t>
            </a:r>
          </a:p>
          <a:p>
            <a:endParaRPr lang="en-US"/>
          </a:p>
          <a:p>
            <a:r>
              <a:rPr lang="en-US"/>
              <a:t>This will include: </a:t>
            </a:r>
          </a:p>
          <a:p>
            <a:endParaRPr lang="en-US"/>
          </a:p>
          <a:p>
            <a:r>
              <a:rPr lang="en-US"/>
              <a:t>8 Vinyl Double-Hung Windows at $500.00 a window for a total of $4,000.00</a:t>
            </a:r>
          </a:p>
          <a:p>
            <a:r>
              <a:rPr lang="en-US"/>
              <a:t>1 Hot Water Tank for $2,000.00</a:t>
            </a:r>
          </a:p>
          <a:p>
            <a:r>
              <a:rPr lang="en-US"/>
              <a:t>1 Stationary AC unit for $2,000.00</a:t>
            </a:r>
          </a:p>
          <a:p>
            <a:r>
              <a:rPr lang="en-US"/>
              <a:t>2,000 bricks at $1.00 per brick for a total of $2,000.00</a:t>
            </a:r>
          </a:p>
          <a:p>
            <a:endParaRPr lang="en-US"/>
          </a:p>
          <a:p>
            <a:r>
              <a:rPr lang="en-US"/>
              <a:t>Total: $10,000.00</a:t>
            </a:r>
          </a:p>
        </p:txBody>
      </p:sp>
      <p:sp>
        <p:nvSpPr>
          <p:cNvPr id="4" name="TextBox 3">
            <a:extLst>
              <a:ext uri="{FF2B5EF4-FFF2-40B4-BE49-F238E27FC236}">
                <a16:creationId xmlns:a16="http://schemas.microsoft.com/office/drawing/2014/main" id="{9B1BC6FA-26F9-2E43-CB31-48F86C1A2095}"/>
              </a:ext>
            </a:extLst>
          </p:cNvPr>
          <p:cNvSpPr txBox="1"/>
          <p:nvPr/>
        </p:nvSpPr>
        <p:spPr>
          <a:xfrm>
            <a:off x="10082784" y="4023115"/>
            <a:ext cx="2109217" cy="1200329"/>
          </a:xfrm>
          <a:prstGeom prst="rect">
            <a:avLst/>
          </a:prstGeom>
          <a:noFill/>
        </p:spPr>
        <p:txBody>
          <a:bodyPr wrap="square">
            <a:spAutoFit/>
          </a:bodyPr>
          <a:lstStyle/>
          <a:p>
            <a:r>
              <a:rPr lang="en-US">
                <a:solidFill>
                  <a:srgbClr val="3333FF"/>
                </a:solidFill>
                <a:hlinkClick r:id="rId7">
                  <a:extLst>
                    <a:ext uri="{A12FA001-AC4F-418D-AE19-62706E023703}">
                      <ahyp:hlinkClr xmlns:ahyp="http://schemas.microsoft.com/office/drawing/2018/hyperlinkcolor" val="tx"/>
                    </a:ext>
                  </a:extLst>
                </a:hlinkClick>
              </a:rPr>
              <a:t>Link to TEGL 05-10 Change 1 YouthBuild Selected Cost Items</a:t>
            </a:r>
            <a:r>
              <a:rPr lang="en-US">
                <a:solidFill>
                  <a:srgbClr val="3333FF"/>
                </a:solidFill>
              </a:rPr>
              <a:t> </a:t>
            </a:r>
            <a:r>
              <a:rPr lang="en-US">
                <a:solidFill>
                  <a:srgbClr val="3333FF"/>
                </a:solidFill>
                <a:hlinkClick r:id="rId7">
                  <a:extLst>
                    <a:ext uri="{A12FA001-AC4F-418D-AE19-62706E023703}">
                      <ahyp:hlinkClr xmlns:ahyp="http://schemas.microsoft.com/office/drawing/2018/hyperlinkcolor" val="tx"/>
                    </a:ext>
                  </a:extLst>
                </a:hlinkClick>
              </a:rPr>
              <a:t> Attachment </a:t>
            </a:r>
            <a:endParaRPr lang="en-US">
              <a:solidFill>
                <a:srgbClr val="3333FF"/>
              </a:solidFill>
            </a:endParaRPr>
          </a:p>
        </p:txBody>
      </p:sp>
      <p:sp>
        <p:nvSpPr>
          <p:cNvPr id="11" name="TextBox 10">
            <a:extLst>
              <a:ext uri="{FF2B5EF4-FFF2-40B4-BE49-F238E27FC236}">
                <a16:creationId xmlns:a16="http://schemas.microsoft.com/office/drawing/2014/main" id="{F2C12EDD-BD88-395A-BE77-0CEF11A108C0}"/>
              </a:ext>
            </a:extLst>
          </p:cNvPr>
          <p:cNvSpPr txBox="1"/>
          <p:nvPr/>
        </p:nvSpPr>
        <p:spPr>
          <a:xfrm>
            <a:off x="10082784" y="5403491"/>
            <a:ext cx="1717964" cy="646331"/>
          </a:xfrm>
          <a:prstGeom prst="rect">
            <a:avLst/>
          </a:prstGeom>
          <a:noFill/>
        </p:spPr>
        <p:txBody>
          <a:bodyPr wrap="square">
            <a:spAutoFit/>
          </a:bodyPr>
          <a:lstStyle/>
          <a:p>
            <a:r>
              <a:rPr lang="en-US">
                <a:solidFill>
                  <a:srgbClr val="3333FF"/>
                </a:solidFill>
                <a:hlinkClick r:id="rId8">
                  <a:extLst>
                    <a:ext uri="{A12FA001-AC4F-418D-AE19-62706E023703}">
                      <ahyp:hlinkClr xmlns:ahyp="http://schemas.microsoft.com/office/drawing/2018/hyperlinkcolor" val="tx"/>
                    </a:ext>
                  </a:extLst>
                </a:hlinkClick>
              </a:rPr>
              <a:t>Link to TEGL 05-10 Change 1</a:t>
            </a:r>
            <a:endParaRPr lang="en-US">
              <a:solidFill>
                <a:srgbClr val="3333FF"/>
              </a:solidFill>
            </a:endParaRPr>
          </a:p>
        </p:txBody>
      </p:sp>
      <p:sp>
        <p:nvSpPr>
          <p:cNvPr id="3" name="Slide Number Placeholder 2">
            <a:extLst>
              <a:ext uri="{FF2B5EF4-FFF2-40B4-BE49-F238E27FC236}">
                <a16:creationId xmlns:a16="http://schemas.microsoft.com/office/drawing/2014/main" id="{607DB55D-99B4-85A8-9024-A0C6E965BB2F}"/>
              </a:ext>
            </a:extLst>
          </p:cNvPr>
          <p:cNvSpPr>
            <a:spLocks noGrp="1"/>
          </p:cNvSpPr>
          <p:nvPr>
            <p:ph type="sldNum" sz="quarter" idx="12"/>
          </p:nvPr>
        </p:nvSpPr>
        <p:spPr/>
        <p:txBody>
          <a:bodyPr/>
          <a:lstStyle/>
          <a:p>
            <a:fld id="{CA4BBAD3-4FA5-4ADF-BE4E-E1C1D25A64C9}" type="slidenum">
              <a:rPr lang="en-US" smtClean="0"/>
              <a:t>22</a:t>
            </a:fld>
            <a:endParaRPr lang="en-US"/>
          </a:p>
        </p:txBody>
      </p:sp>
    </p:spTree>
    <p:extLst>
      <p:ext uri="{BB962C8B-B14F-4D97-AF65-F5344CB8AC3E}">
        <p14:creationId xmlns:p14="http://schemas.microsoft.com/office/powerpoint/2010/main" val="3080029165"/>
      </p:ext>
    </p:extLst>
  </p:cSld>
  <p:clrMapOvr>
    <a:masterClrMapping/>
  </p:clrMapOvr>
  <mc:AlternateContent xmlns:mc="http://schemas.openxmlformats.org/markup-compatibility/2006">
    <mc:Choice xmlns:p14="http://schemas.microsoft.com/office/powerpoint/2010/main" Requires="p14">
      <p:transition spd="slow" p14:dur="2000" advTm="44591"/>
    </mc:Choice>
    <mc:Fallback>
      <p:transition spd="slow" advTm="445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4841-ACF2-3031-F476-7AEF8C2EF29B}"/>
              </a:ext>
            </a:extLst>
          </p:cNvPr>
          <p:cNvSpPr txBox="1">
            <a:spLocks noGrp="1"/>
          </p:cNvSpPr>
          <p:nvPr>
            <p:ph type="title" idx="4294967295"/>
          </p:nvPr>
        </p:nvSpPr>
        <p:spPr>
          <a:xfrm>
            <a:off x="864668" y="84147"/>
            <a:ext cx="10462661"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Calibri"/>
              </a:rPr>
              <a:t>ETA-9143 Attachment D: Relocation Narrative</a:t>
            </a:r>
          </a:p>
        </p:txBody>
      </p:sp>
      <p:pic>
        <p:nvPicPr>
          <p:cNvPr id="17" name="Picture 16" descr="Form fields followed by example answers, one applicant or grantee organization name answer youth build Catonsville. two work site property identification address and or geographic parcel identification number answer 1277 High Street Catonsville Maryland 55555. 3 total number of persons currently occupying the unit or units answer 6 .four number to be permanently displaced during the renovation: answer 0. 5 number to be temporarily relocated but not displaced during renovation answer 6.  6 estimated cost of relocation services answer $11,000.  seven source of funds for relocation answer the nonprofit for safe housing. 8 organization that will provide relocation assistance to occupants )if applicable) answer the nonprofit for safe housing. relocation assistance contact person's name and phone number answer Jieun Suh, 203-555-5555">
            <a:extLst>
              <a:ext uri="{FF2B5EF4-FFF2-40B4-BE49-F238E27FC236}">
                <a16:creationId xmlns:a16="http://schemas.microsoft.com/office/drawing/2014/main" id="{44A4F669-CE7A-A56B-96BC-F57883B18A56}"/>
              </a:ext>
            </a:extLst>
          </p:cNvPr>
          <p:cNvPicPr>
            <a:picLocks noChangeAspect="1"/>
          </p:cNvPicPr>
          <p:nvPr/>
        </p:nvPicPr>
        <p:blipFill>
          <a:blip r:embed="rId3"/>
          <a:stretch>
            <a:fillRect/>
          </a:stretch>
        </p:blipFill>
        <p:spPr>
          <a:xfrm>
            <a:off x="1839419" y="1721635"/>
            <a:ext cx="8513157" cy="4280681"/>
          </a:xfrm>
          <a:prstGeom prst="rect">
            <a:avLst/>
          </a:prstGeom>
          <a:ln>
            <a:solidFill>
              <a:schemeClr val="tx1"/>
            </a:solidFill>
          </a:ln>
        </p:spPr>
      </p:pic>
      <p:pic>
        <p:nvPicPr>
          <p:cNvPr id="6" name="Picture 5">
            <a:extLst>
              <a:ext uri="{FF2B5EF4-FFF2-40B4-BE49-F238E27FC236}">
                <a16:creationId xmlns:a16="http://schemas.microsoft.com/office/drawing/2014/main" id="{1E1CB2F4-F3FE-5374-1571-03533F941B7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519447"/>
            <a:ext cx="12192000" cy="338554"/>
          </a:xfrm>
          <a:prstGeom prst="rect">
            <a:avLst/>
          </a:prstGeom>
        </p:spPr>
      </p:pic>
      <p:pic>
        <p:nvPicPr>
          <p:cNvPr id="7" name="Graphic 6">
            <a:extLst>
              <a:ext uri="{FF2B5EF4-FFF2-40B4-BE49-F238E27FC236}">
                <a16:creationId xmlns:a16="http://schemas.microsoft.com/office/drawing/2014/main" id="{23ACCADF-599B-2B36-AB98-32F75025354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5517" y="6307724"/>
            <a:ext cx="866775" cy="381000"/>
          </a:xfrm>
          <a:prstGeom prst="rect">
            <a:avLst/>
          </a:prstGeom>
        </p:spPr>
      </p:pic>
      <p:sp>
        <p:nvSpPr>
          <p:cNvPr id="3" name="TextBox 2">
            <a:extLst>
              <a:ext uri="{FF2B5EF4-FFF2-40B4-BE49-F238E27FC236}">
                <a16:creationId xmlns:a16="http://schemas.microsoft.com/office/drawing/2014/main" id="{90D08C58-E046-A00F-A5F8-915730F742D7}"/>
              </a:ext>
              <a:ext uri="{C183D7F6-B498-43B3-948B-1728B52AA6E4}">
                <adec:decorative xmlns:adec="http://schemas.microsoft.com/office/drawing/2017/decorative" val="1"/>
              </a:ext>
            </a:extLst>
          </p:cNvPr>
          <p:cNvSpPr txBox="1"/>
          <p:nvPr/>
        </p:nvSpPr>
        <p:spPr>
          <a:xfrm>
            <a:off x="6095997" y="2756723"/>
            <a:ext cx="392474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1277 High St, Catonsville, MD 55555</a:t>
            </a:r>
            <a:endParaRPr lang="en-US" sz="2000">
              <a:latin typeface="Garamond" panose="02020404030301010803" pitchFamily="18" charset="0"/>
            </a:endParaRPr>
          </a:p>
        </p:txBody>
      </p:sp>
      <p:sp>
        <p:nvSpPr>
          <p:cNvPr id="5" name="TextBox 4">
            <a:extLst>
              <a:ext uri="{FF2B5EF4-FFF2-40B4-BE49-F238E27FC236}">
                <a16:creationId xmlns:a16="http://schemas.microsoft.com/office/drawing/2014/main" id="{6B5D3F03-4D5B-85EF-8D10-E096199EE56B}"/>
              </a:ext>
              <a:ext uri="{C183D7F6-B498-43B3-948B-1728B52AA6E4}">
                <adec:decorative xmlns:adec="http://schemas.microsoft.com/office/drawing/2017/decorative" val="1"/>
              </a:ext>
            </a:extLst>
          </p:cNvPr>
          <p:cNvSpPr txBox="1"/>
          <p:nvPr/>
        </p:nvSpPr>
        <p:spPr>
          <a:xfrm>
            <a:off x="6095997" y="2364495"/>
            <a:ext cx="36307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YouthBuild Catonsville</a:t>
            </a:r>
            <a:endParaRPr lang="en-US">
              <a:latin typeface="Garamond" panose="02020404030301010803" pitchFamily="18" charset="0"/>
            </a:endParaRPr>
          </a:p>
        </p:txBody>
      </p:sp>
      <p:sp>
        <p:nvSpPr>
          <p:cNvPr id="8" name="TextBox 7">
            <a:extLst>
              <a:ext uri="{FF2B5EF4-FFF2-40B4-BE49-F238E27FC236}">
                <a16:creationId xmlns:a16="http://schemas.microsoft.com/office/drawing/2014/main" id="{DB0D45AA-FAAE-02FC-56F1-EE6F4FEE2C45}"/>
              </a:ext>
              <a:ext uri="{C183D7F6-B498-43B3-948B-1728B52AA6E4}">
                <adec:decorative xmlns:adec="http://schemas.microsoft.com/office/drawing/2017/decorative" val="1"/>
              </a:ext>
            </a:extLst>
          </p:cNvPr>
          <p:cNvSpPr txBox="1"/>
          <p:nvPr/>
        </p:nvSpPr>
        <p:spPr>
          <a:xfrm>
            <a:off x="6095997" y="3125941"/>
            <a:ext cx="4101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6</a:t>
            </a:r>
            <a:endParaRPr lang="en-US" sz="2000">
              <a:latin typeface="Garamond" panose="02020404030301010803" pitchFamily="18" charset="0"/>
            </a:endParaRPr>
          </a:p>
        </p:txBody>
      </p:sp>
      <p:sp>
        <p:nvSpPr>
          <p:cNvPr id="10" name="TextBox 9">
            <a:extLst>
              <a:ext uri="{FF2B5EF4-FFF2-40B4-BE49-F238E27FC236}">
                <a16:creationId xmlns:a16="http://schemas.microsoft.com/office/drawing/2014/main" id="{A361F1C3-DEE1-02F6-CD40-6AD980BAE1AE}"/>
              </a:ext>
              <a:ext uri="{C183D7F6-B498-43B3-948B-1728B52AA6E4}">
                <adec:decorative xmlns:adec="http://schemas.microsoft.com/office/drawing/2017/decorative" val="1"/>
              </a:ext>
            </a:extLst>
          </p:cNvPr>
          <p:cNvSpPr txBox="1"/>
          <p:nvPr/>
        </p:nvSpPr>
        <p:spPr>
          <a:xfrm>
            <a:off x="6095997" y="3524399"/>
            <a:ext cx="4101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0</a:t>
            </a:r>
            <a:endParaRPr lang="en-US" sz="2000">
              <a:latin typeface="Garamond" panose="02020404030301010803" pitchFamily="18" charset="0"/>
            </a:endParaRPr>
          </a:p>
        </p:txBody>
      </p:sp>
      <p:sp>
        <p:nvSpPr>
          <p:cNvPr id="11" name="TextBox 10">
            <a:extLst>
              <a:ext uri="{FF2B5EF4-FFF2-40B4-BE49-F238E27FC236}">
                <a16:creationId xmlns:a16="http://schemas.microsoft.com/office/drawing/2014/main" id="{C2EB02AA-B153-DD53-4B46-1E7A7A163284}"/>
              </a:ext>
              <a:ext uri="{C183D7F6-B498-43B3-948B-1728B52AA6E4}">
                <adec:decorative xmlns:adec="http://schemas.microsoft.com/office/drawing/2017/decorative" val="1"/>
              </a:ext>
            </a:extLst>
          </p:cNvPr>
          <p:cNvSpPr txBox="1"/>
          <p:nvPr/>
        </p:nvSpPr>
        <p:spPr>
          <a:xfrm>
            <a:off x="6095997" y="3933407"/>
            <a:ext cx="4101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6</a:t>
            </a:r>
            <a:endParaRPr lang="en-US" sz="2000">
              <a:latin typeface="Garamond" panose="02020404030301010803" pitchFamily="18" charset="0"/>
            </a:endParaRPr>
          </a:p>
        </p:txBody>
      </p:sp>
      <p:sp>
        <p:nvSpPr>
          <p:cNvPr id="12" name="TextBox 11">
            <a:extLst>
              <a:ext uri="{FF2B5EF4-FFF2-40B4-BE49-F238E27FC236}">
                <a16:creationId xmlns:a16="http://schemas.microsoft.com/office/drawing/2014/main" id="{1E622DEE-4E1A-ADB2-9231-82910240878C}"/>
              </a:ext>
              <a:ext uri="{C183D7F6-B498-43B3-948B-1728B52AA6E4}">
                <adec:decorative xmlns:adec="http://schemas.microsoft.com/office/drawing/2017/decorative" val="1"/>
              </a:ext>
            </a:extLst>
          </p:cNvPr>
          <p:cNvSpPr txBox="1"/>
          <p:nvPr/>
        </p:nvSpPr>
        <p:spPr>
          <a:xfrm>
            <a:off x="6095997" y="4325635"/>
            <a:ext cx="4101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cs typeface="Calibri"/>
              </a:rPr>
              <a:t>$11,000</a:t>
            </a:r>
            <a:endParaRPr lang="en-US" sz="2000">
              <a:latin typeface="Garamond" panose="02020404030301010803" pitchFamily="18" charset="0"/>
            </a:endParaRPr>
          </a:p>
        </p:txBody>
      </p:sp>
      <p:sp>
        <p:nvSpPr>
          <p:cNvPr id="13" name="TextBox 12">
            <a:extLst>
              <a:ext uri="{FF2B5EF4-FFF2-40B4-BE49-F238E27FC236}">
                <a16:creationId xmlns:a16="http://schemas.microsoft.com/office/drawing/2014/main" id="{9E828D1F-25B3-1C47-8955-E0B71D38E960}"/>
              </a:ext>
              <a:ext uri="{C183D7F6-B498-43B3-948B-1728B52AA6E4}">
                <adec:decorative xmlns:adec="http://schemas.microsoft.com/office/drawing/2017/decorative" val="1"/>
              </a:ext>
            </a:extLst>
          </p:cNvPr>
          <p:cNvSpPr txBox="1"/>
          <p:nvPr/>
        </p:nvSpPr>
        <p:spPr>
          <a:xfrm>
            <a:off x="6095997" y="4717863"/>
            <a:ext cx="4101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rPr>
              <a:t>The Nonprofit for Safe Housing</a:t>
            </a:r>
            <a:endParaRPr lang="en-US" sz="2000">
              <a:latin typeface="Garamond" panose="02020404030301010803" pitchFamily="18" charset="0"/>
            </a:endParaRPr>
          </a:p>
        </p:txBody>
      </p:sp>
      <p:sp>
        <p:nvSpPr>
          <p:cNvPr id="15" name="TextBox 14">
            <a:extLst>
              <a:ext uri="{FF2B5EF4-FFF2-40B4-BE49-F238E27FC236}">
                <a16:creationId xmlns:a16="http://schemas.microsoft.com/office/drawing/2014/main" id="{D84FE5D6-A3A1-81AA-8C87-8955A0C3D3CD}"/>
              </a:ext>
              <a:ext uri="{C183D7F6-B498-43B3-948B-1728B52AA6E4}">
                <adec:decorative xmlns:adec="http://schemas.microsoft.com/office/drawing/2017/decorative" val="1"/>
              </a:ext>
            </a:extLst>
          </p:cNvPr>
          <p:cNvSpPr txBox="1"/>
          <p:nvPr/>
        </p:nvSpPr>
        <p:spPr>
          <a:xfrm>
            <a:off x="6095997" y="5502317"/>
            <a:ext cx="4101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latin typeface="Garamond" panose="02020404030301010803" pitchFamily="18" charset="0"/>
                <a:cs typeface="Calibri"/>
              </a:rPr>
              <a:t>Jieun</a:t>
            </a:r>
            <a:r>
              <a:rPr lang="en-US">
                <a:latin typeface="Garamond" panose="02020404030301010803" pitchFamily="18" charset="0"/>
                <a:cs typeface="Calibri"/>
              </a:rPr>
              <a:t> Suh, 203-555-5555</a:t>
            </a:r>
            <a:endParaRPr lang="en-US" sz="2000">
              <a:latin typeface="Garamond" panose="02020404030301010803" pitchFamily="18" charset="0"/>
            </a:endParaRPr>
          </a:p>
        </p:txBody>
      </p:sp>
      <p:sp>
        <p:nvSpPr>
          <p:cNvPr id="16" name="TextBox 15">
            <a:extLst>
              <a:ext uri="{FF2B5EF4-FFF2-40B4-BE49-F238E27FC236}">
                <a16:creationId xmlns:a16="http://schemas.microsoft.com/office/drawing/2014/main" id="{9614CE73-BF93-6A0F-2DA2-E856F868CEC0}"/>
              </a:ext>
              <a:ext uri="{C183D7F6-B498-43B3-948B-1728B52AA6E4}">
                <adec:decorative xmlns:adec="http://schemas.microsoft.com/office/drawing/2017/decorative" val="1"/>
              </a:ext>
            </a:extLst>
          </p:cNvPr>
          <p:cNvSpPr txBox="1"/>
          <p:nvPr/>
        </p:nvSpPr>
        <p:spPr>
          <a:xfrm>
            <a:off x="6095997" y="5110091"/>
            <a:ext cx="41010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aramond" panose="02020404030301010803" pitchFamily="18" charset="0"/>
              </a:rPr>
              <a:t>The Nonprofit for Safe Housing</a:t>
            </a:r>
            <a:endParaRPr lang="en-US" sz="2000">
              <a:latin typeface="Garamond" panose="02020404030301010803" pitchFamily="18" charset="0"/>
            </a:endParaRPr>
          </a:p>
        </p:txBody>
      </p:sp>
      <p:sp>
        <p:nvSpPr>
          <p:cNvPr id="4" name="Slide Number Placeholder 3">
            <a:extLst>
              <a:ext uri="{FF2B5EF4-FFF2-40B4-BE49-F238E27FC236}">
                <a16:creationId xmlns:a16="http://schemas.microsoft.com/office/drawing/2014/main" id="{D4234BD1-B71E-273C-CFB0-FD85BA1ABD36}"/>
              </a:ext>
            </a:extLst>
          </p:cNvPr>
          <p:cNvSpPr>
            <a:spLocks noGrp="1"/>
          </p:cNvSpPr>
          <p:nvPr>
            <p:ph type="sldNum" sz="quarter" idx="12"/>
          </p:nvPr>
        </p:nvSpPr>
        <p:spPr/>
        <p:txBody>
          <a:bodyPr/>
          <a:lstStyle/>
          <a:p>
            <a:fld id="{CA4BBAD3-4FA5-4ADF-BE4E-E1C1D25A64C9}" type="slidenum">
              <a:rPr lang="en-US" smtClean="0">
                <a:latin typeface="Garamond" panose="02020404030301010803" pitchFamily="18" charset="0"/>
              </a:rPr>
              <a:t>23</a:t>
            </a:fld>
            <a:endParaRPr lang="en-US">
              <a:latin typeface="Garamond" panose="02020404030301010803" pitchFamily="18" charset="0"/>
            </a:endParaRPr>
          </a:p>
        </p:txBody>
      </p:sp>
      <p:sp>
        <p:nvSpPr>
          <p:cNvPr id="9" name="TextBox 8">
            <a:extLst>
              <a:ext uri="{FF2B5EF4-FFF2-40B4-BE49-F238E27FC236}">
                <a16:creationId xmlns:a16="http://schemas.microsoft.com/office/drawing/2014/main" id="{3402B338-D9DA-07E2-5E8F-B0907332AF16}"/>
              </a:ext>
              <a:ext uri="{C183D7F6-B498-43B3-948B-1728B52AA6E4}">
                <adec:decorative xmlns:adec="http://schemas.microsoft.com/office/drawing/2017/decorative" val="1"/>
              </a:ext>
            </a:extLst>
          </p:cNvPr>
          <p:cNvSpPr txBox="1"/>
          <p:nvPr/>
        </p:nvSpPr>
        <p:spPr>
          <a:xfrm>
            <a:off x="2322576" y="3609573"/>
            <a:ext cx="1341120" cy="276999"/>
          </a:xfrm>
          <a:prstGeom prst="rect">
            <a:avLst/>
          </a:prstGeom>
          <a:noFill/>
        </p:spPr>
        <p:txBody>
          <a:bodyPr wrap="square" rtlCol="0">
            <a:spAutoFit/>
          </a:bodyPr>
          <a:lstStyle/>
          <a:p>
            <a:r>
              <a:rPr lang="en-US" sz="1200" b="1">
                <a:solidFill>
                  <a:schemeClr val="tx1">
                    <a:lumMod val="75000"/>
                    <a:lumOff val="25000"/>
                  </a:schemeClr>
                </a:solidFill>
              </a:rPr>
              <a:t>renovation:</a:t>
            </a:r>
          </a:p>
        </p:txBody>
      </p:sp>
    </p:spTree>
    <p:extLst>
      <p:ext uri="{BB962C8B-B14F-4D97-AF65-F5344CB8AC3E}">
        <p14:creationId xmlns:p14="http://schemas.microsoft.com/office/powerpoint/2010/main" val="816990659"/>
      </p:ext>
    </p:extLst>
  </p:cSld>
  <p:clrMapOvr>
    <a:masterClrMapping/>
  </p:clrMapOvr>
  <mc:AlternateContent xmlns:mc="http://schemas.openxmlformats.org/markup-compatibility/2006">
    <mc:Choice xmlns:p14="http://schemas.microsoft.com/office/powerpoint/2010/main" Requires="p14">
      <p:transition spd="slow" p14:dur="2000" advTm="25634"/>
    </mc:Choice>
    <mc:Fallback>
      <p:transition spd="slow" advTm="256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P spid="10" grpId="0"/>
      <p:bldP spid="11" grpId="0"/>
      <p:bldP spid="12" grpId="0"/>
      <p:bldP spid="13"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4841-ACF2-3031-F476-7AEF8C2EF29B}"/>
              </a:ext>
            </a:extLst>
          </p:cNvPr>
          <p:cNvSpPr txBox="1">
            <a:spLocks noGrp="1"/>
          </p:cNvSpPr>
          <p:nvPr>
            <p:ph type="title" idx="4294967295"/>
          </p:nvPr>
        </p:nvSpPr>
        <p:spPr>
          <a:xfrm>
            <a:off x="282476" y="176561"/>
            <a:ext cx="11898348"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bg1"/>
                </a:solidFill>
                <a:effectLst/>
                <a:uLnTx/>
                <a:uFillTx/>
                <a:latin typeface="Garamond" panose="02020404030301010803" pitchFamily="18" charset="0"/>
                <a:ea typeface="+mn-ea"/>
                <a:cs typeface="Calibri"/>
              </a:rPr>
              <a:t>ETA-9143 Attachment D: Relocation Description </a:t>
            </a:r>
          </a:p>
        </p:txBody>
      </p:sp>
      <p:pic>
        <p:nvPicPr>
          <p:cNvPr id="10" name="Picture 9" descr="Form field followed by example answer 10 use the space below to fully describe the relocation process answer one of the core services provided by our partner the nonprofit for safe housing is temporary relocation in pursuit of their mission to make the homes of low income families safe and accessible when they have fallen into disrepair. their relocation services officer Jieun Suh will find temporary space in 2 short term rental apartments for both families in the same school district. the apartments will have basic furnishings and will be located on the same bus route that both families utilize. the estimated cost of the relocation service to house both families is $11,000. the nonprofit for safe housing will incur the $11,000 cost. YouthBuild Catonsville will not have any financial obligation in relocation.">
            <a:extLst>
              <a:ext uri="{FF2B5EF4-FFF2-40B4-BE49-F238E27FC236}">
                <a16:creationId xmlns:a16="http://schemas.microsoft.com/office/drawing/2014/main" id="{BA8F8A54-C951-3B50-4F47-A25AB82CAF71}"/>
              </a:ext>
            </a:extLst>
          </p:cNvPr>
          <p:cNvPicPr>
            <a:picLocks noChangeAspect="1"/>
          </p:cNvPicPr>
          <p:nvPr/>
        </p:nvPicPr>
        <p:blipFill>
          <a:blip r:embed="rId3"/>
          <a:srcRect b="35885"/>
          <a:stretch/>
        </p:blipFill>
        <p:spPr>
          <a:xfrm>
            <a:off x="1933248" y="1720517"/>
            <a:ext cx="8325503" cy="3198955"/>
          </a:xfrm>
          <a:prstGeom prst="rect">
            <a:avLst/>
          </a:prstGeom>
          <a:ln>
            <a:solidFill>
              <a:schemeClr val="tx1"/>
            </a:solidFill>
          </a:ln>
        </p:spPr>
      </p:pic>
      <p:pic>
        <p:nvPicPr>
          <p:cNvPr id="6" name="Picture 5">
            <a:extLst>
              <a:ext uri="{FF2B5EF4-FFF2-40B4-BE49-F238E27FC236}">
                <a16:creationId xmlns:a16="http://schemas.microsoft.com/office/drawing/2014/main" id="{1E1CB2F4-F3FE-5374-1571-03533F941B7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519447"/>
            <a:ext cx="12192000" cy="338554"/>
          </a:xfrm>
          <a:prstGeom prst="rect">
            <a:avLst/>
          </a:prstGeom>
        </p:spPr>
      </p:pic>
      <p:pic>
        <p:nvPicPr>
          <p:cNvPr id="7" name="Graphic 6">
            <a:extLst>
              <a:ext uri="{FF2B5EF4-FFF2-40B4-BE49-F238E27FC236}">
                <a16:creationId xmlns:a16="http://schemas.microsoft.com/office/drawing/2014/main" id="{23ACCADF-599B-2B36-AB98-32F75025354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33642" y="6328947"/>
            <a:ext cx="866775" cy="381000"/>
          </a:xfrm>
          <a:prstGeom prst="rect">
            <a:avLst/>
          </a:prstGeom>
        </p:spPr>
      </p:pic>
      <p:sp>
        <p:nvSpPr>
          <p:cNvPr id="4" name="TextBox 3">
            <a:extLst>
              <a:ext uri="{FF2B5EF4-FFF2-40B4-BE49-F238E27FC236}">
                <a16:creationId xmlns:a16="http://schemas.microsoft.com/office/drawing/2014/main" id="{02B1DFFE-4FC3-E3B0-B3F7-8CDBF4BCE1DB}"/>
              </a:ext>
              <a:ext uri="{C183D7F6-B498-43B3-948B-1728B52AA6E4}">
                <adec:decorative xmlns:adec="http://schemas.microsoft.com/office/drawing/2017/decorative" val="1"/>
              </a:ext>
            </a:extLst>
          </p:cNvPr>
          <p:cNvSpPr txBox="1"/>
          <p:nvPr/>
        </p:nvSpPr>
        <p:spPr>
          <a:xfrm>
            <a:off x="2361719" y="2136338"/>
            <a:ext cx="7739862" cy="2585323"/>
          </a:xfrm>
          <a:prstGeom prst="rect">
            <a:avLst/>
          </a:prstGeom>
          <a:noFill/>
        </p:spPr>
        <p:txBody>
          <a:bodyPr wrap="square" rtlCol="0">
            <a:spAutoFit/>
          </a:bodyPr>
          <a:lstStyle/>
          <a:p>
            <a:r>
              <a:rPr lang="en-US"/>
              <a:t>One of the core services provided by our partner, The Nonprofit for Safe Housing, is temporary relocation in pursuit of their mission to make the homes of low-income families safe and accessible when they have fallen into disrepair. Their relocation services officer, </a:t>
            </a:r>
            <a:r>
              <a:rPr lang="en-US" err="1"/>
              <a:t>Jieun</a:t>
            </a:r>
            <a:r>
              <a:rPr lang="en-US"/>
              <a:t> Suh, will find temporary space in 2 short-term rental apartments for both families in the same school district. The apartments will have basic furnishings and will be located on the same bus route that both families utilize. The estimated cost of the relocation service to house both families is $11,000.00. The Nonprofit for Safe Housing will incur the $11,000 cost. YouthBuild Catonsville will not have any financial obligation in relocation. </a:t>
            </a:r>
          </a:p>
        </p:txBody>
      </p:sp>
      <p:pic>
        <p:nvPicPr>
          <p:cNvPr id="3" name="Picture 2">
            <a:extLst>
              <a:ext uri="{FF2B5EF4-FFF2-40B4-BE49-F238E27FC236}">
                <a16:creationId xmlns:a16="http://schemas.microsoft.com/office/drawing/2014/main" id="{3AE96691-66AD-349B-301B-829EF87EE51B}"/>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flipH="1">
            <a:off x="10528513" y="6138505"/>
            <a:ext cx="1908850" cy="585536"/>
          </a:xfrm>
          <a:prstGeom prst="rect">
            <a:avLst/>
          </a:prstGeom>
        </p:spPr>
      </p:pic>
      <p:sp>
        <p:nvSpPr>
          <p:cNvPr id="5" name="Slide Number Placeholder 4">
            <a:extLst>
              <a:ext uri="{FF2B5EF4-FFF2-40B4-BE49-F238E27FC236}">
                <a16:creationId xmlns:a16="http://schemas.microsoft.com/office/drawing/2014/main" id="{FF9E309F-F836-6AAE-D099-A2A4CC73B7A3}"/>
              </a:ext>
            </a:extLst>
          </p:cNvPr>
          <p:cNvSpPr>
            <a:spLocks noGrp="1"/>
          </p:cNvSpPr>
          <p:nvPr>
            <p:ph type="sldNum" sz="quarter" idx="12"/>
          </p:nvPr>
        </p:nvSpPr>
        <p:spPr/>
        <p:txBody>
          <a:bodyPr/>
          <a:lstStyle/>
          <a:p>
            <a:fld id="{CA4BBAD3-4FA5-4ADF-BE4E-E1C1D25A64C9}" type="slidenum">
              <a:rPr lang="en-US" smtClean="0"/>
              <a:t>24</a:t>
            </a:fld>
            <a:endParaRPr lang="en-US"/>
          </a:p>
        </p:txBody>
      </p:sp>
    </p:spTree>
    <p:extLst>
      <p:ext uri="{BB962C8B-B14F-4D97-AF65-F5344CB8AC3E}">
        <p14:creationId xmlns:p14="http://schemas.microsoft.com/office/powerpoint/2010/main" val="1363022135"/>
      </p:ext>
    </p:extLst>
  </p:cSld>
  <p:clrMapOvr>
    <a:masterClrMapping/>
  </p:clrMapOvr>
  <mc:AlternateContent xmlns:mc="http://schemas.openxmlformats.org/markup-compatibility/2006">
    <mc:Choice xmlns:p14="http://schemas.microsoft.com/office/powerpoint/2010/main" Requires="p14">
      <p:transition spd="slow" p14:dur="2000" advTm="14250"/>
    </mc:Choice>
    <mc:Fallback>
      <p:transition spd="slow" advTm="14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AB297-35F6-BB90-BD6C-CEEA2FD0991A}"/>
              </a:ext>
            </a:extLst>
          </p:cNvPr>
          <p:cNvSpPr>
            <a:spLocks noGrp="1"/>
          </p:cNvSpPr>
          <p:nvPr>
            <p:ph type="title" idx="4294967295"/>
          </p:nvPr>
        </p:nvSpPr>
        <p:spPr>
          <a:xfrm>
            <a:off x="838200" y="0"/>
            <a:ext cx="10515600" cy="1325563"/>
          </a:xfrm>
        </p:spPr>
        <p:txBody>
          <a:bodyPr/>
          <a:lstStyle/>
          <a:p>
            <a:pPr algn="ctr"/>
            <a:r>
              <a:rPr lang="en-US" b="1">
                <a:solidFill>
                  <a:schemeClr val="bg1"/>
                </a:solidFill>
                <a:latin typeface="Garamond" panose="02020404030301010803" pitchFamily="18" charset="0"/>
              </a:rPr>
              <a:t>ETA-9143 Submission</a:t>
            </a:r>
          </a:p>
        </p:txBody>
      </p:sp>
      <p:pic>
        <p:nvPicPr>
          <p:cNvPr id="9" name="Picture 8" descr="Basic Visual Design of Form--Pg. 1 repeated">
            <a:extLst>
              <a:ext uri="{FF2B5EF4-FFF2-40B4-BE49-F238E27FC236}">
                <a16:creationId xmlns:a16="http://schemas.microsoft.com/office/drawing/2014/main" id="{DA355125-5569-FE49-5376-2B7EADB7106D}"/>
              </a:ext>
            </a:extLst>
          </p:cNvPr>
          <p:cNvPicPr>
            <a:picLocks noChangeAspect="1"/>
          </p:cNvPicPr>
          <p:nvPr/>
        </p:nvPicPr>
        <p:blipFill>
          <a:blip r:embed="rId3"/>
          <a:stretch>
            <a:fillRect/>
          </a:stretch>
        </p:blipFill>
        <p:spPr>
          <a:xfrm>
            <a:off x="1490477" y="959592"/>
            <a:ext cx="4079417" cy="5220044"/>
          </a:xfrm>
          <a:prstGeom prst="rect">
            <a:avLst/>
          </a:prstGeom>
          <a:ln>
            <a:solidFill>
              <a:schemeClr val="tx1"/>
            </a:solidFill>
          </a:ln>
        </p:spPr>
      </p:pic>
      <p:sp>
        <p:nvSpPr>
          <p:cNvPr id="3" name="TextBox 2">
            <a:extLst>
              <a:ext uri="{FF2B5EF4-FFF2-40B4-BE49-F238E27FC236}">
                <a16:creationId xmlns:a16="http://schemas.microsoft.com/office/drawing/2014/main" id="{7D522A65-807D-46E0-4EC1-41C71A91E26D}"/>
              </a:ext>
            </a:extLst>
          </p:cNvPr>
          <p:cNvSpPr txBox="1"/>
          <p:nvPr/>
        </p:nvSpPr>
        <p:spPr>
          <a:xfrm>
            <a:off x="6267287" y="2138453"/>
            <a:ext cx="4434236" cy="3170099"/>
          </a:xfrm>
          <a:prstGeom prst="rect">
            <a:avLst/>
          </a:prstGeom>
          <a:solidFill>
            <a:schemeClr val="accent1">
              <a:lumMod val="20000"/>
              <a:lumOff val="80000"/>
            </a:schemeClr>
          </a:solidFill>
          <a:ln>
            <a:solidFill>
              <a:schemeClr val="tx1"/>
            </a:solidFill>
          </a:ln>
        </p:spPr>
        <p:txBody>
          <a:bodyPr wrap="square" lIns="91440" tIns="45720" rIns="91440" bIns="45720" anchor="t">
            <a:spAutoFit/>
          </a:bodyPr>
          <a:lstStyle/>
          <a:p>
            <a:pPr>
              <a:defRPr/>
            </a:pPr>
            <a:r>
              <a:rPr kumimoji="0" lang="en-US" sz="2000" b="0" i="0" u="none" strike="noStrike" kern="1200" cap="none" spc="0" normalizeH="0" baseline="0" noProof="0">
                <a:ln>
                  <a:noFill/>
                </a:ln>
                <a:effectLst/>
                <a:uLnTx/>
                <a:uFillTx/>
                <a:ea typeface="+mn-lt"/>
                <a:cs typeface="Calibri" panose="020F0502020204030204"/>
              </a:rPr>
              <a:t>Your first ETA-9143 will be included in your </a:t>
            </a:r>
            <a:r>
              <a:rPr lang="en-US" sz="2000">
                <a:ea typeface="+mn-lt"/>
                <a:cs typeface="Calibri" panose="020F0502020204030204"/>
              </a:rPr>
              <a:t>grant application</a:t>
            </a:r>
            <a:r>
              <a:rPr kumimoji="0" lang="en-US" sz="2000" b="0" i="0" u="none" strike="noStrike" kern="1200" cap="none" spc="0" normalizeH="0" baseline="0" noProof="0">
                <a:ln>
                  <a:noFill/>
                </a:ln>
                <a:effectLst/>
                <a:uLnTx/>
                <a:uFillTx/>
                <a:ea typeface="+mn-lt"/>
                <a:cs typeface="Calibri" panose="020F0502020204030204"/>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effectLst/>
              <a:uLnTx/>
              <a:uFillTx/>
              <a:ea typeface="+mn-lt"/>
              <a:cs typeface="Calibri" panose="020F0502020204030204"/>
            </a:endParaRPr>
          </a:p>
          <a:p>
            <a:pPr>
              <a:defRPr/>
            </a:pPr>
            <a:r>
              <a:rPr lang="en-US" sz="2000">
                <a:ea typeface="+mn-lt"/>
                <a:cs typeface="Calibri" panose="020F0502020204030204"/>
              </a:rPr>
              <a:t>Additional or substitute work sites should be sent for approval by attaching an ETA-9143 form for each site in an email to your Federal Project Officer. Include a cover letter that clearly states your request, and why you are requesting a work site change. </a:t>
            </a:r>
            <a:endParaRPr lang="en-US" sz="2000" b="0" i="0" u="none" strike="noStrike" kern="1200" cap="none" spc="0" normalizeH="0" baseline="0" noProof="0">
              <a:ln>
                <a:noFill/>
              </a:ln>
              <a:effectLst/>
              <a:uLnTx/>
              <a:uFillTx/>
              <a:ea typeface="+mn-lt"/>
              <a:cs typeface="Calibri" panose="020F0502020204030204"/>
            </a:endParaRPr>
          </a:p>
        </p:txBody>
      </p:sp>
      <p:pic>
        <p:nvPicPr>
          <p:cNvPr id="4" name="Picture 3">
            <a:extLst>
              <a:ext uri="{FF2B5EF4-FFF2-40B4-BE49-F238E27FC236}">
                <a16:creationId xmlns:a16="http://schemas.microsoft.com/office/drawing/2014/main" id="{617EC7CC-5FE4-BF56-B30D-71980318C00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550223"/>
            <a:ext cx="12192000" cy="307777"/>
          </a:xfrm>
          <a:prstGeom prst="rect">
            <a:avLst/>
          </a:prstGeom>
        </p:spPr>
      </p:pic>
      <p:pic>
        <p:nvPicPr>
          <p:cNvPr id="7" name="Picture 6">
            <a:extLst>
              <a:ext uri="{FF2B5EF4-FFF2-40B4-BE49-F238E27FC236}">
                <a16:creationId xmlns:a16="http://schemas.microsoft.com/office/drawing/2014/main" id="{D5DA238E-0877-E8C6-A833-BF8DACAA18D5}"/>
              </a:ext>
              <a:ext uri="{C183D7F6-B498-43B3-948B-1728B52AA6E4}">
                <adec:decorative xmlns:adec="http://schemas.microsoft.com/office/drawing/2017/decorative" val="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8140" b="90698" l="4701" r="95726">
                        <a14:foregroundMark x1="11966" y1="91860" x2="19872" y2="51163"/>
                        <a14:foregroundMark x1="19872" y1="51163" x2="43376" y2="52326"/>
                        <a14:foregroundMark x1="43376" y1="52326" x2="80769" y2="44186"/>
                        <a14:foregroundMark x1="80769" y1="44186" x2="89530" y2="82558"/>
                        <a14:foregroundMark x1="89530" y1="82558" x2="89957" y2="87209"/>
                        <a14:foregroundMark x1="4701" y1="86047" x2="6838" y2="67442"/>
                        <a14:foregroundMark x1="94231" y1="41860" x2="95726" y2="86047"/>
                      </a14:backgroundRemoval>
                    </a14:imgEffect>
                  </a14:imgLayer>
                </a14:imgProps>
              </a:ext>
            </a:extLst>
          </a:blip>
          <a:srcRect l="12102" t="1150"/>
          <a:stretch/>
        </p:blipFill>
        <p:spPr>
          <a:xfrm>
            <a:off x="0" y="6313649"/>
            <a:ext cx="992038" cy="307777"/>
          </a:xfrm>
          <a:prstGeom prst="rect">
            <a:avLst/>
          </a:prstGeom>
        </p:spPr>
      </p:pic>
      <p:pic>
        <p:nvPicPr>
          <p:cNvPr id="8" name="Graphic 7">
            <a:extLst>
              <a:ext uri="{FF2B5EF4-FFF2-40B4-BE49-F238E27FC236}">
                <a16:creationId xmlns:a16="http://schemas.microsoft.com/office/drawing/2014/main" id="{EA5B47F9-8736-8234-9F2C-906C0F823509}"/>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67287" y="6277037"/>
            <a:ext cx="866775" cy="381000"/>
          </a:xfrm>
          <a:prstGeom prst="rect">
            <a:avLst/>
          </a:prstGeom>
        </p:spPr>
      </p:pic>
      <p:sp>
        <p:nvSpPr>
          <p:cNvPr id="5" name="Slide Number Placeholder 4">
            <a:extLst>
              <a:ext uri="{FF2B5EF4-FFF2-40B4-BE49-F238E27FC236}">
                <a16:creationId xmlns:a16="http://schemas.microsoft.com/office/drawing/2014/main" id="{388E1A44-4298-D39B-0BC1-E89179A1BCAB}"/>
              </a:ext>
            </a:extLst>
          </p:cNvPr>
          <p:cNvSpPr>
            <a:spLocks noGrp="1"/>
          </p:cNvSpPr>
          <p:nvPr>
            <p:ph type="sldNum" sz="quarter" idx="12"/>
          </p:nvPr>
        </p:nvSpPr>
        <p:spPr/>
        <p:txBody>
          <a:bodyPr/>
          <a:lstStyle/>
          <a:p>
            <a:fld id="{CA4BBAD3-4FA5-4ADF-BE4E-E1C1D25A64C9}" type="slidenum">
              <a:rPr lang="en-US" smtClean="0"/>
              <a:t>25</a:t>
            </a:fld>
            <a:endParaRPr lang="en-US"/>
          </a:p>
        </p:txBody>
      </p:sp>
    </p:spTree>
    <p:extLst>
      <p:ext uri="{BB962C8B-B14F-4D97-AF65-F5344CB8AC3E}">
        <p14:creationId xmlns:p14="http://schemas.microsoft.com/office/powerpoint/2010/main" val="3397169040"/>
      </p:ext>
    </p:extLst>
  </p:cSld>
  <p:clrMapOvr>
    <a:masterClrMapping/>
  </p:clrMapOvr>
  <mc:AlternateContent xmlns:mc="http://schemas.openxmlformats.org/markup-compatibility/2006">
    <mc:Choice xmlns:p14="http://schemas.microsoft.com/office/powerpoint/2010/main" Requires="p14">
      <p:transition spd="slow" p14:dur="2000" advTm="24619"/>
    </mc:Choice>
    <mc:Fallback>
      <p:transition spd="slow" advTm="24619"/>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F6076C6-5C72-6C51-0D46-44FBE8357676}"/>
              </a:ext>
            </a:extLst>
          </p:cNvPr>
          <p:cNvSpPr>
            <a:spLocks noGrp="1"/>
          </p:cNvSpPr>
          <p:nvPr>
            <p:ph type="title"/>
          </p:nvPr>
        </p:nvSpPr>
        <p:spPr>
          <a:xfrm>
            <a:off x="838200" y="165949"/>
            <a:ext cx="10515600" cy="1325563"/>
          </a:xfrm>
        </p:spPr>
        <p:txBody>
          <a:bodyPr/>
          <a:lstStyle/>
          <a:p>
            <a:pPr algn="ctr"/>
            <a:r>
              <a:rPr lang="en-US" b="1">
                <a:solidFill>
                  <a:schemeClr val="bg1"/>
                </a:solidFill>
                <a:latin typeface="Garamond" panose="02020404030301010803" pitchFamily="18" charset="0"/>
              </a:rPr>
              <a:t>Have I Checked All the Boxes Before Submission?</a:t>
            </a:r>
          </a:p>
        </p:txBody>
      </p:sp>
      <p:sp>
        <p:nvSpPr>
          <p:cNvPr id="8" name="TextBox 7">
            <a:extLst>
              <a:ext uri="{FF2B5EF4-FFF2-40B4-BE49-F238E27FC236}">
                <a16:creationId xmlns:a16="http://schemas.microsoft.com/office/drawing/2014/main" id="{58C56CD6-2AFF-F65F-83F0-CE7E3849D3FF}"/>
              </a:ext>
            </a:extLst>
          </p:cNvPr>
          <p:cNvSpPr txBox="1"/>
          <p:nvPr/>
        </p:nvSpPr>
        <p:spPr>
          <a:xfrm>
            <a:off x="546225" y="1552319"/>
            <a:ext cx="11099549" cy="4401205"/>
          </a:xfrm>
          <a:prstGeom prst="rect">
            <a:avLst/>
          </a:prstGeom>
          <a:solidFill>
            <a:schemeClr val="accent1">
              <a:lumMod val="20000"/>
              <a:lumOff val="80000"/>
            </a:schemeClr>
          </a:solidFill>
          <a:ln>
            <a:solidFill>
              <a:schemeClr val="tx1"/>
            </a:solidFill>
          </a:ln>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a:ln>
                  <a:noFill/>
                </a:ln>
                <a:effectLst/>
                <a:uLnTx/>
                <a:uFillTx/>
                <a:ea typeface="Calibri" panose="020F0502020204030204" pitchFamily="34" charset="0"/>
                <a:cs typeface="Times New Roman" panose="02020603050405020304" pitchFamily="18" charset="0"/>
              </a:rPr>
              <a:t>Page 1 Signature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1">
                <a:ea typeface="Calibri" panose="020F0502020204030204" pitchFamily="34" charset="0"/>
                <a:cs typeface="Times New Roman" panose="02020603050405020304" pitchFamily="18" charset="0"/>
              </a:rPr>
              <a:t>Page 2 Signature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1">
                <a:ea typeface="Calibri" panose="020F0502020204030204" pitchFamily="34" charset="0"/>
                <a:cs typeface="Times New Roman" panose="02020603050405020304" pitchFamily="18" charset="0"/>
              </a:rPr>
              <a:t>Attachment A</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1">
                <a:ea typeface="Calibri" panose="020F0502020204030204" pitchFamily="34" charset="0"/>
                <a:cs typeface="Times New Roman" panose="02020603050405020304" pitchFamily="18" charset="0"/>
              </a:rPr>
              <a:t>Attachment B</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1">
                <a:ea typeface="Calibri" panose="020F0502020204030204" pitchFamily="34" charset="0"/>
                <a:cs typeface="Times New Roman" panose="02020603050405020304" pitchFamily="18" charset="0"/>
              </a:rPr>
              <a:t>Resource letters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1">
                <a:ea typeface="Calibri" panose="020F0502020204030204" pitchFamily="34" charset="0"/>
                <a:cs typeface="Times New Roman" panose="02020603050405020304" pitchFamily="18" charset="0"/>
              </a:rPr>
              <a:t>Every box completed on Pages 1 and 2, Attachments A and B, </a:t>
            </a:r>
          </a:p>
          <a:p>
            <a:pPr marR="0" lvl="0" algn="l" defTabSz="914400" rtl="0" eaLnBrk="1" fontAlgn="auto" latinLnBrk="0" hangingPunct="1">
              <a:lnSpc>
                <a:spcPct val="100000"/>
              </a:lnSpc>
              <a:spcBef>
                <a:spcPts val="0"/>
              </a:spcBef>
              <a:spcAft>
                <a:spcPts val="0"/>
              </a:spcAft>
              <a:buClrTx/>
              <a:buSzTx/>
              <a:tabLst/>
              <a:defRPr/>
            </a:pPr>
            <a:r>
              <a:rPr lang="en-US" sz="2800" b="1">
                <a:ea typeface="Calibri" panose="020F0502020204030204" pitchFamily="34" charset="0"/>
                <a:cs typeface="Times New Roman" panose="02020603050405020304" pitchFamily="18" charset="0"/>
              </a:rPr>
              <a:t>	and C and D, if applicable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1">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a:ea typeface="Calibri" panose="020F0502020204030204" pitchFamily="34" charset="0"/>
                <a:cs typeface="Times New Roman" panose="02020603050405020304" pitchFamily="18" charset="0"/>
              </a:rPr>
              <a:t>	If Yes to </a:t>
            </a:r>
            <a:r>
              <a:rPr lang="en-US" sz="2800" b="1">
                <a:ea typeface="Calibri" panose="020F0502020204030204" pitchFamily="34" charset="0"/>
                <a:cs typeface="Calibri" panose="020F0502020204030204"/>
              </a:rPr>
              <a:t>P</a:t>
            </a:r>
            <a:r>
              <a:rPr lang="en-US" sz="2800" b="1">
                <a:cs typeface="Calibri" panose="020F0502020204030204"/>
              </a:rPr>
              <a:t>g 1 Box 10</a:t>
            </a:r>
            <a:r>
              <a:rPr lang="en-US" sz="2800" b="1">
                <a:ea typeface="Calibri" panose="020F0502020204030204" pitchFamily="34" charset="0"/>
                <a:cs typeface="Times New Roman" panose="02020603050405020304" pitchFamily="18" charset="0"/>
              </a:rPr>
              <a:t>, then Attachment 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a:ea typeface="Calibri" panose="020F0502020204030204" pitchFamily="34" charset="0"/>
                <a:cs typeface="Times New Roman" panose="02020603050405020304" pitchFamily="18" charset="0"/>
              </a:rPr>
              <a:t>	If Yes to Pg 1 Box 11, then Attachment D </a:t>
            </a:r>
          </a:p>
        </p:txBody>
      </p:sp>
      <p:pic>
        <p:nvPicPr>
          <p:cNvPr id="14" name="Picture 13">
            <a:extLst>
              <a:ext uri="{FF2B5EF4-FFF2-40B4-BE49-F238E27FC236}">
                <a16:creationId xmlns:a16="http://schemas.microsoft.com/office/drawing/2014/main" id="{97EC2F52-68DC-CD35-31C2-E4CA1AC090CD}"/>
              </a:ext>
              <a:ext uri="{C183D7F6-B498-43B3-948B-1728B52AA6E4}">
                <adec:decorative xmlns:adec="http://schemas.microsoft.com/office/drawing/2017/decorative" val="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8736923" y="985447"/>
            <a:ext cx="2326002" cy="2264791"/>
          </a:xfrm>
          <a:prstGeom prst="rect">
            <a:avLst/>
          </a:prstGeom>
        </p:spPr>
      </p:pic>
      <p:pic>
        <p:nvPicPr>
          <p:cNvPr id="2" name="Picture 1">
            <a:extLst>
              <a:ext uri="{FF2B5EF4-FFF2-40B4-BE49-F238E27FC236}">
                <a16:creationId xmlns:a16="http://schemas.microsoft.com/office/drawing/2014/main" id="{5F7F2CA5-993D-9A94-DC34-DBD6454C8F0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0" y="6531086"/>
            <a:ext cx="12192000" cy="326914"/>
          </a:xfrm>
          <a:prstGeom prst="rect">
            <a:avLst/>
          </a:prstGeom>
        </p:spPr>
      </p:pic>
      <p:pic>
        <p:nvPicPr>
          <p:cNvPr id="4" name="Graphic 3">
            <a:extLst>
              <a:ext uri="{FF2B5EF4-FFF2-40B4-BE49-F238E27FC236}">
                <a16:creationId xmlns:a16="http://schemas.microsoft.com/office/drawing/2014/main" id="{6EF7E36A-BB2A-B533-91E5-BC912387638F}"/>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834" y="6272708"/>
            <a:ext cx="866775" cy="381000"/>
          </a:xfrm>
          <a:prstGeom prst="rect">
            <a:avLst/>
          </a:prstGeom>
        </p:spPr>
      </p:pic>
      <p:pic>
        <p:nvPicPr>
          <p:cNvPr id="7" name="Picture 6">
            <a:extLst>
              <a:ext uri="{FF2B5EF4-FFF2-40B4-BE49-F238E27FC236}">
                <a16:creationId xmlns:a16="http://schemas.microsoft.com/office/drawing/2014/main" id="{0E78DA25-6008-9090-4BE6-9EF26FDDD7F8}"/>
              </a:ext>
              <a:ext uri="{C183D7F6-B498-43B3-948B-1728B52AA6E4}">
                <adec:decorative xmlns:adec="http://schemas.microsoft.com/office/drawing/2017/decorative" val="1"/>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Effect>
                      <a14:colorTemperature colorTemp="7200"/>
                    </a14:imgEffect>
                    <a14:imgEffect>
                      <a14:brightnessContrast bright="40000" contrast="-40000"/>
                    </a14:imgEffect>
                  </a14:imgLayer>
                </a14:imgProps>
              </a:ext>
            </a:extLst>
          </a:blip>
          <a:stretch>
            <a:fillRect/>
          </a:stretch>
        </p:blipFill>
        <p:spPr>
          <a:xfrm>
            <a:off x="8503836" y="504825"/>
            <a:ext cx="2792176" cy="2634554"/>
          </a:xfrm>
          <a:prstGeom prst="rect">
            <a:avLst/>
          </a:prstGeom>
        </p:spPr>
      </p:pic>
      <p:sp>
        <p:nvSpPr>
          <p:cNvPr id="3" name="Slide Number Placeholder 2">
            <a:extLst>
              <a:ext uri="{FF2B5EF4-FFF2-40B4-BE49-F238E27FC236}">
                <a16:creationId xmlns:a16="http://schemas.microsoft.com/office/drawing/2014/main" id="{ECEB780C-0813-B9B9-297D-47B4F1673CB2}"/>
              </a:ext>
            </a:extLst>
          </p:cNvPr>
          <p:cNvSpPr>
            <a:spLocks noGrp="1"/>
          </p:cNvSpPr>
          <p:nvPr>
            <p:ph type="sldNum" sz="quarter" idx="12"/>
          </p:nvPr>
        </p:nvSpPr>
        <p:spPr/>
        <p:txBody>
          <a:bodyPr/>
          <a:lstStyle/>
          <a:p>
            <a:fld id="{CA4BBAD3-4FA5-4ADF-BE4E-E1C1D25A64C9}" type="slidenum">
              <a:rPr lang="en-US" smtClean="0"/>
              <a:t>26</a:t>
            </a:fld>
            <a:endParaRPr lang="en-US"/>
          </a:p>
        </p:txBody>
      </p:sp>
    </p:spTree>
    <p:custDataLst>
      <p:tags r:id="rId1"/>
    </p:custDataLst>
    <p:extLst>
      <p:ext uri="{BB962C8B-B14F-4D97-AF65-F5344CB8AC3E}">
        <p14:creationId xmlns:p14="http://schemas.microsoft.com/office/powerpoint/2010/main" val="399459833"/>
      </p:ext>
    </p:extLst>
  </p:cSld>
  <p:clrMapOvr>
    <a:masterClrMapping/>
  </p:clrMapOvr>
  <mc:AlternateContent xmlns:mc="http://schemas.openxmlformats.org/markup-compatibility/2006">
    <mc:Choice xmlns:p14="http://schemas.microsoft.com/office/powerpoint/2010/main" Requires="p14">
      <p:transition spd="slow" p14:dur="2000" advTm="17392"/>
    </mc:Choice>
    <mc:Fallback>
      <p:transition spd="slow" advTm="173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84A5C-C6BA-673A-F4EA-CF0BF3DE19D8}"/>
              </a:ext>
            </a:extLst>
          </p:cNvPr>
          <p:cNvSpPr>
            <a:spLocks noGrp="1"/>
          </p:cNvSpPr>
          <p:nvPr>
            <p:ph type="title"/>
          </p:nvPr>
        </p:nvSpPr>
        <p:spPr/>
        <p:txBody>
          <a:bodyPr/>
          <a:lstStyle/>
          <a:p>
            <a:pPr algn="ctr"/>
            <a:r>
              <a:rPr lang="en-US" b="1">
                <a:solidFill>
                  <a:schemeClr val="bg1"/>
                </a:solidFill>
                <a:latin typeface="Garamond" panose="02020404030301010803" pitchFamily="18" charset="0"/>
              </a:rPr>
              <a:t>Applicable Guidance</a:t>
            </a:r>
          </a:p>
        </p:txBody>
      </p:sp>
      <p:sp>
        <p:nvSpPr>
          <p:cNvPr id="4" name="Content Placeholder 3">
            <a:extLst>
              <a:ext uri="{FF2B5EF4-FFF2-40B4-BE49-F238E27FC236}">
                <a16:creationId xmlns:a16="http://schemas.microsoft.com/office/drawing/2014/main" id="{D3BB032D-7BC1-0ED9-E6A9-CDA3D33862CA}"/>
              </a:ext>
            </a:extLst>
          </p:cNvPr>
          <p:cNvSpPr>
            <a:spLocks noGrp="1"/>
          </p:cNvSpPr>
          <p:nvPr>
            <p:ph idx="1"/>
          </p:nvPr>
        </p:nvSpPr>
        <p:spPr>
          <a:xfrm>
            <a:off x="838200" y="2518986"/>
            <a:ext cx="10515600" cy="1791580"/>
          </a:xfrm>
          <a:solidFill>
            <a:schemeClr val="accent1">
              <a:lumMod val="20000"/>
              <a:lumOff val="80000"/>
            </a:schemeClr>
          </a:solidFill>
          <a:ln>
            <a:solidFill>
              <a:schemeClr val="tx1"/>
            </a:solidFill>
          </a:ln>
        </p:spPr>
        <p:txBody>
          <a:bodyPr>
            <a:normAutofit/>
          </a:bodyPr>
          <a:lstStyle/>
          <a:p>
            <a:r>
              <a:rPr lang="en-US">
                <a:solidFill>
                  <a:srgbClr val="3333FF"/>
                </a:solidFill>
                <a:hlinkClick r:id="rId3">
                  <a:extLst>
                    <a:ext uri="{A12FA001-AC4F-418D-AE19-62706E023703}">
                      <ahyp:hlinkClr xmlns:ahyp="http://schemas.microsoft.com/office/drawing/2018/hyperlinkcolor" val="tx"/>
                    </a:ext>
                  </a:extLst>
                </a:hlinkClick>
              </a:rPr>
              <a:t>TEGL No. 05-10, change 1</a:t>
            </a:r>
            <a:endParaRPr lang="en-US">
              <a:solidFill>
                <a:srgbClr val="3333FF"/>
              </a:solidFill>
            </a:endParaRPr>
          </a:p>
          <a:p>
            <a:r>
              <a:rPr lang="en-US">
                <a:solidFill>
                  <a:srgbClr val="3333FF"/>
                </a:solidFill>
                <a:hlinkClick r:id="rId4">
                  <a:extLst>
                    <a:ext uri="{A12FA001-AC4F-418D-AE19-62706E023703}">
                      <ahyp:hlinkClr xmlns:ahyp="http://schemas.microsoft.com/office/drawing/2018/hyperlinkcolor" val="tx"/>
                    </a:ext>
                  </a:extLst>
                </a:hlinkClick>
              </a:rPr>
              <a:t>TEGL No. 06-15</a:t>
            </a:r>
            <a:endParaRPr lang="en-US">
              <a:solidFill>
                <a:srgbClr val="3333FF"/>
              </a:solidFill>
            </a:endParaRPr>
          </a:p>
          <a:p>
            <a:r>
              <a:rPr lang="en-US">
                <a:solidFill>
                  <a:srgbClr val="3333FF"/>
                </a:solidFill>
                <a:hlinkClick r:id="rId5">
                  <a:extLst>
                    <a:ext uri="{A12FA001-AC4F-418D-AE19-62706E023703}">
                      <ahyp:hlinkClr xmlns:ahyp="http://schemas.microsoft.com/office/drawing/2018/hyperlinkcolor" val="tx"/>
                    </a:ext>
                  </a:extLst>
                </a:hlinkClick>
              </a:rPr>
              <a:t>20 CFR 688.730 What requirements apply to YouthBuild housing?</a:t>
            </a:r>
            <a:endParaRPr lang="en-US">
              <a:solidFill>
                <a:srgbClr val="3333FF"/>
              </a:solidFill>
            </a:endParaRPr>
          </a:p>
        </p:txBody>
      </p:sp>
      <p:pic>
        <p:nvPicPr>
          <p:cNvPr id="6" name="Picture 5">
            <a:extLst>
              <a:ext uri="{FF2B5EF4-FFF2-40B4-BE49-F238E27FC236}">
                <a16:creationId xmlns:a16="http://schemas.microsoft.com/office/drawing/2014/main" id="{C38D3B79-4221-1458-890C-A98EF185316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0" y="6564621"/>
            <a:ext cx="12192000" cy="329184"/>
          </a:xfrm>
          <a:prstGeom prst="rect">
            <a:avLst/>
          </a:prstGeom>
        </p:spPr>
      </p:pic>
      <p:sp>
        <p:nvSpPr>
          <p:cNvPr id="235" name="Rectangle 234">
            <a:extLst>
              <a:ext uri="{FF2B5EF4-FFF2-40B4-BE49-F238E27FC236}">
                <a16:creationId xmlns:a16="http://schemas.microsoft.com/office/drawing/2014/main" id="{47C297F9-6EB9-251A-B746-5018C3549433}"/>
              </a:ext>
              <a:ext uri="{C183D7F6-B498-43B3-948B-1728B52AA6E4}">
                <adec:decorative xmlns:adec="http://schemas.microsoft.com/office/drawing/2017/decorative" val="1"/>
              </a:ext>
            </a:extLst>
          </p:cNvPr>
          <p:cNvSpPr/>
          <p:nvPr/>
        </p:nvSpPr>
        <p:spPr>
          <a:xfrm rot="21289608" flipH="1">
            <a:off x="7390567" y="5865206"/>
            <a:ext cx="391694" cy="2059794"/>
          </a:xfrm>
          <a:prstGeom prst="rect">
            <a:avLst/>
          </a:prstGeom>
          <a:solidFill>
            <a:schemeClr val="tx2"/>
          </a:solidFill>
          <a:ln>
            <a:noFill/>
          </a:ln>
          <a:scene3d>
            <a:camera prst="isometricOffAxis2Top"/>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a:extLst>
              <a:ext uri="{FF2B5EF4-FFF2-40B4-BE49-F238E27FC236}">
                <a16:creationId xmlns:a16="http://schemas.microsoft.com/office/drawing/2014/main" id="{0D8566F3-8BEC-F564-93A5-D59F4F07ABE8}"/>
              </a:ext>
              <a:ext uri="{C183D7F6-B498-43B3-948B-1728B52AA6E4}">
                <adec:decorative xmlns:adec="http://schemas.microsoft.com/office/drawing/2017/decorative" val="1"/>
              </a:ext>
            </a:extLst>
          </p:cNvPr>
          <p:cNvSpPr/>
          <p:nvPr/>
        </p:nvSpPr>
        <p:spPr>
          <a:xfrm rot="21289608" flipH="1">
            <a:off x="7556799" y="5863909"/>
            <a:ext cx="45719" cy="2059794"/>
          </a:xfrm>
          <a:prstGeom prst="rect">
            <a:avLst/>
          </a:prstGeom>
          <a:solidFill>
            <a:schemeClr val="bg1"/>
          </a:solidFill>
          <a:ln>
            <a:solidFill>
              <a:schemeClr val="bg1"/>
            </a:solidFill>
          </a:ln>
          <a:scene3d>
            <a:camera prst="isometricOffAxis2Top"/>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3" name="Graphic 242">
            <a:extLst>
              <a:ext uri="{FF2B5EF4-FFF2-40B4-BE49-F238E27FC236}">
                <a16:creationId xmlns:a16="http://schemas.microsoft.com/office/drawing/2014/main" id="{C5766075-5674-BCD3-A229-E8928D790A63}"/>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011332" y="6660722"/>
            <a:ext cx="198777" cy="198777"/>
          </a:xfrm>
          <a:prstGeom prst="rect">
            <a:avLst/>
          </a:prstGeom>
        </p:spPr>
      </p:pic>
      <p:sp>
        <p:nvSpPr>
          <p:cNvPr id="32" name="Slide Number Placeholder 31">
            <a:extLst>
              <a:ext uri="{FF2B5EF4-FFF2-40B4-BE49-F238E27FC236}">
                <a16:creationId xmlns:a16="http://schemas.microsoft.com/office/drawing/2014/main" id="{7817A09E-85FE-84A7-F2B0-3557376F1662}"/>
              </a:ext>
            </a:extLst>
          </p:cNvPr>
          <p:cNvSpPr>
            <a:spLocks noGrp="1"/>
          </p:cNvSpPr>
          <p:nvPr>
            <p:ph type="sldNum" sz="quarter" idx="12"/>
          </p:nvPr>
        </p:nvSpPr>
        <p:spPr/>
        <p:txBody>
          <a:bodyPr/>
          <a:lstStyle/>
          <a:p>
            <a:fld id="{CA4BBAD3-4FA5-4ADF-BE4E-E1C1D25A64C9}" type="slidenum">
              <a:rPr lang="en-US" smtClean="0"/>
              <a:t>27</a:t>
            </a:fld>
            <a:endParaRPr lang="en-US"/>
          </a:p>
        </p:txBody>
      </p:sp>
    </p:spTree>
    <p:extLst>
      <p:ext uri="{BB962C8B-B14F-4D97-AF65-F5344CB8AC3E}">
        <p14:creationId xmlns:p14="http://schemas.microsoft.com/office/powerpoint/2010/main" val="273290814"/>
      </p:ext>
    </p:extLst>
  </p:cSld>
  <p:clrMapOvr>
    <a:masterClrMapping/>
  </p:clrMapOvr>
  <mc:AlternateContent xmlns:mc="http://schemas.openxmlformats.org/markup-compatibility/2006">
    <mc:Choice xmlns:p14="http://schemas.microsoft.com/office/powerpoint/2010/main" Requires="p14">
      <p:transition spd="slow" p14:dur="2000" advTm="7493"/>
    </mc:Choice>
    <mc:Fallback>
      <p:transition spd="slow" advTm="7493"/>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86B42-4893-6642-4679-02C9DE3622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D4D749-F588-7198-18E1-9062AD9F9ECE}"/>
              </a:ext>
            </a:extLst>
          </p:cNvPr>
          <p:cNvSpPr>
            <a:spLocks noGrp="1"/>
          </p:cNvSpPr>
          <p:nvPr>
            <p:ph type="title"/>
          </p:nvPr>
        </p:nvSpPr>
        <p:spPr/>
        <p:txBody>
          <a:bodyPr/>
          <a:lstStyle/>
          <a:p>
            <a:pPr algn="ctr"/>
            <a:r>
              <a:rPr lang="en-US" b="1">
                <a:solidFill>
                  <a:schemeClr val="bg1"/>
                </a:solidFill>
                <a:latin typeface="Garamond" panose="02020404030301010803" pitchFamily="18" charset="0"/>
              </a:rPr>
              <a:t>Contact Information</a:t>
            </a:r>
          </a:p>
        </p:txBody>
      </p:sp>
      <p:pic>
        <p:nvPicPr>
          <p:cNvPr id="6" name="Picture 5">
            <a:extLst>
              <a:ext uri="{FF2B5EF4-FFF2-40B4-BE49-F238E27FC236}">
                <a16:creationId xmlns:a16="http://schemas.microsoft.com/office/drawing/2014/main" id="{F5662302-4833-5ECC-48FB-2D723808A41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564621"/>
            <a:ext cx="12192000" cy="329184"/>
          </a:xfrm>
          <a:prstGeom prst="rect">
            <a:avLst/>
          </a:prstGeom>
        </p:spPr>
      </p:pic>
      <p:sp>
        <p:nvSpPr>
          <p:cNvPr id="235" name="Rectangle 234">
            <a:extLst>
              <a:ext uri="{FF2B5EF4-FFF2-40B4-BE49-F238E27FC236}">
                <a16:creationId xmlns:a16="http://schemas.microsoft.com/office/drawing/2014/main" id="{B334CF03-5FF9-46FD-3FDF-90B0CAAC972A}"/>
              </a:ext>
              <a:ext uri="{C183D7F6-B498-43B3-948B-1728B52AA6E4}">
                <adec:decorative xmlns:adec="http://schemas.microsoft.com/office/drawing/2017/decorative" val="1"/>
              </a:ext>
            </a:extLst>
          </p:cNvPr>
          <p:cNvSpPr/>
          <p:nvPr/>
        </p:nvSpPr>
        <p:spPr>
          <a:xfrm rot="21289608" flipH="1">
            <a:off x="7390567" y="5865206"/>
            <a:ext cx="391694" cy="2059794"/>
          </a:xfrm>
          <a:prstGeom prst="rect">
            <a:avLst/>
          </a:prstGeom>
          <a:solidFill>
            <a:schemeClr val="tx2"/>
          </a:solidFill>
          <a:ln>
            <a:noFill/>
          </a:ln>
          <a:scene3d>
            <a:camera prst="isometricOffAxis2Top"/>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a:extLst>
              <a:ext uri="{FF2B5EF4-FFF2-40B4-BE49-F238E27FC236}">
                <a16:creationId xmlns:a16="http://schemas.microsoft.com/office/drawing/2014/main" id="{3BB5ED00-ED9A-4EDD-C84F-06189AB510C3}"/>
              </a:ext>
              <a:ext uri="{C183D7F6-B498-43B3-948B-1728B52AA6E4}">
                <adec:decorative xmlns:adec="http://schemas.microsoft.com/office/drawing/2017/decorative" val="1"/>
              </a:ext>
            </a:extLst>
          </p:cNvPr>
          <p:cNvSpPr/>
          <p:nvPr/>
        </p:nvSpPr>
        <p:spPr>
          <a:xfrm rot="21289608" flipH="1">
            <a:off x="7556799" y="5863909"/>
            <a:ext cx="45719" cy="2059794"/>
          </a:xfrm>
          <a:prstGeom prst="rect">
            <a:avLst/>
          </a:prstGeom>
          <a:solidFill>
            <a:schemeClr val="bg1"/>
          </a:solidFill>
          <a:ln>
            <a:solidFill>
              <a:schemeClr val="bg1"/>
            </a:solidFill>
          </a:ln>
          <a:scene3d>
            <a:camera prst="isometricOffAxis2Top"/>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4016824-4B14-8578-1A87-B0889F314B5C}"/>
              </a:ext>
              <a:ext uri="{C183D7F6-B498-43B3-948B-1728B52AA6E4}">
                <adec:decorative xmlns:adec="http://schemas.microsoft.com/office/drawing/2017/decorative" val="1"/>
              </a:ext>
            </a:extLst>
          </p:cNvPr>
          <p:cNvGrpSpPr/>
          <p:nvPr/>
        </p:nvGrpSpPr>
        <p:grpSpPr>
          <a:xfrm>
            <a:off x="4057123" y="5683908"/>
            <a:ext cx="4522622" cy="1209897"/>
            <a:chOff x="4057123" y="5683908"/>
            <a:chExt cx="4522622" cy="1209897"/>
          </a:xfrm>
        </p:grpSpPr>
        <p:sp>
          <p:nvSpPr>
            <p:cNvPr id="3" name="Rectangle 2">
              <a:extLst>
                <a:ext uri="{FF2B5EF4-FFF2-40B4-BE49-F238E27FC236}">
                  <a16:creationId xmlns:a16="http://schemas.microsoft.com/office/drawing/2014/main" id="{A41645C7-6EA9-10F1-CBB2-956FEBC9C321}"/>
                </a:ext>
                <a:ext uri="{C183D7F6-B498-43B3-948B-1728B52AA6E4}">
                  <adec:decorative xmlns:adec="http://schemas.microsoft.com/office/drawing/2017/decorative" val="1"/>
                </a:ext>
              </a:extLst>
            </p:cNvPr>
            <p:cNvSpPr/>
            <p:nvPr/>
          </p:nvSpPr>
          <p:spPr>
            <a:xfrm>
              <a:off x="4057123" y="5683908"/>
              <a:ext cx="411480"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C6151B8-DD29-206E-1BBD-834599F5B145}"/>
                </a:ext>
                <a:ext uri="{C183D7F6-B498-43B3-948B-1728B52AA6E4}">
                  <adec:decorative xmlns:adec="http://schemas.microsoft.com/office/drawing/2017/decorative" val="1"/>
                </a:ext>
              </a:extLst>
            </p:cNvPr>
            <p:cNvSpPr/>
            <p:nvPr/>
          </p:nvSpPr>
          <p:spPr>
            <a:xfrm>
              <a:off x="4468603" y="5683908"/>
              <a:ext cx="411480"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54967A2-853D-6567-ADE8-EBF85E30B373}"/>
                </a:ext>
                <a:ext uri="{C183D7F6-B498-43B3-948B-1728B52AA6E4}">
                  <adec:decorative xmlns:adec="http://schemas.microsoft.com/office/drawing/2017/decorative" val="1"/>
                </a:ext>
              </a:extLst>
            </p:cNvPr>
            <p:cNvSpPr/>
            <p:nvPr/>
          </p:nvSpPr>
          <p:spPr>
            <a:xfrm>
              <a:off x="4880083" y="5683908"/>
              <a:ext cx="411480"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EA1757A-2EEF-106F-A5FA-AFEBEF4B09AF}"/>
                </a:ext>
                <a:ext uri="{C183D7F6-B498-43B3-948B-1728B52AA6E4}">
                  <adec:decorative xmlns:adec="http://schemas.microsoft.com/office/drawing/2017/decorative" val="1"/>
                </a:ext>
              </a:extLst>
            </p:cNvPr>
            <p:cNvSpPr/>
            <p:nvPr/>
          </p:nvSpPr>
          <p:spPr>
            <a:xfrm>
              <a:off x="5291563" y="5683908"/>
              <a:ext cx="411480" cy="534293"/>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ACC47CD-4ACC-8027-0E04-395A62791C47}"/>
                </a:ext>
                <a:ext uri="{C183D7F6-B498-43B3-948B-1728B52AA6E4}">
                  <adec:decorative xmlns:adec="http://schemas.microsoft.com/office/drawing/2017/decorative" val="1"/>
                </a:ext>
              </a:extLst>
            </p:cNvPr>
            <p:cNvSpPr/>
            <p:nvPr/>
          </p:nvSpPr>
          <p:spPr>
            <a:xfrm>
              <a:off x="5650973" y="5683908"/>
              <a:ext cx="411480" cy="534293"/>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DC6E62-B96B-FFC3-42A6-EBB4D8C34550}"/>
                </a:ext>
                <a:ext uri="{C183D7F6-B498-43B3-948B-1728B52AA6E4}">
                  <adec:decorative xmlns:adec="http://schemas.microsoft.com/office/drawing/2017/decorative" val="1"/>
                </a:ext>
              </a:extLst>
            </p:cNvPr>
            <p:cNvSpPr/>
            <p:nvPr/>
          </p:nvSpPr>
          <p:spPr>
            <a:xfrm>
              <a:off x="6025369" y="5683908"/>
              <a:ext cx="411480" cy="534293"/>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97B43DD-3F2D-0772-B32A-A64F0C831F1D}"/>
                </a:ext>
                <a:ext uri="{C183D7F6-B498-43B3-948B-1728B52AA6E4}">
                  <adec:decorative xmlns:adec="http://schemas.microsoft.com/office/drawing/2017/decorative" val="1"/>
                </a:ext>
              </a:extLst>
            </p:cNvPr>
            <p:cNvSpPr/>
            <p:nvPr/>
          </p:nvSpPr>
          <p:spPr>
            <a:xfrm>
              <a:off x="6423895" y="5683908"/>
              <a:ext cx="411480"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C677736-6610-A25E-9771-E755B08903AE}"/>
                </a:ext>
                <a:ext uri="{C183D7F6-B498-43B3-948B-1728B52AA6E4}">
                  <adec:decorative xmlns:adec="http://schemas.microsoft.com/office/drawing/2017/decorative" val="1"/>
                </a:ext>
              </a:extLst>
            </p:cNvPr>
            <p:cNvSpPr/>
            <p:nvPr/>
          </p:nvSpPr>
          <p:spPr>
            <a:xfrm>
              <a:off x="6835375" y="5683908"/>
              <a:ext cx="411480"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EDF9D2-1000-9E2D-AC60-1BFF66A44BB0}"/>
                </a:ext>
                <a:ext uri="{C183D7F6-B498-43B3-948B-1728B52AA6E4}">
                  <adec:decorative xmlns:adec="http://schemas.microsoft.com/office/drawing/2017/decorative" val="1"/>
                </a:ext>
              </a:extLst>
            </p:cNvPr>
            <p:cNvSpPr/>
            <p:nvPr/>
          </p:nvSpPr>
          <p:spPr>
            <a:xfrm>
              <a:off x="7203929" y="5683908"/>
              <a:ext cx="411480"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F8D45FC-E577-E26C-BCFC-F01A362916CB}"/>
                </a:ext>
                <a:ext uri="{C183D7F6-B498-43B3-948B-1728B52AA6E4}">
                  <adec:decorative xmlns:adec="http://schemas.microsoft.com/office/drawing/2017/decorative" val="1"/>
                </a:ext>
              </a:extLst>
            </p:cNvPr>
            <p:cNvSpPr/>
            <p:nvPr/>
          </p:nvSpPr>
          <p:spPr>
            <a:xfrm>
              <a:off x="4062205" y="5919623"/>
              <a:ext cx="99568"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C3A33D9-2BCA-0EA1-9B18-A5577C9F1218}"/>
                </a:ext>
                <a:ext uri="{C183D7F6-B498-43B3-948B-1728B52AA6E4}">
                  <adec:decorative xmlns:adec="http://schemas.microsoft.com/office/drawing/2017/decorative" val="1"/>
                </a:ext>
              </a:extLst>
            </p:cNvPr>
            <p:cNvSpPr/>
            <p:nvPr/>
          </p:nvSpPr>
          <p:spPr>
            <a:xfrm>
              <a:off x="4420599" y="5934800"/>
              <a:ext cx="99568"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D195F98-B538-FDA6-5EA3-E3DA54EF8267}"/>
                </a:ext>
                <a:ext uri="{C183D7F6-B498-43B3-948B-1728B52AA6E4}">
                  <adec:decorative xmlns:adec="http://schemas.microsoft.com/office/drawing/2017/decorative" val="1"/>
                </a:ext>
              </a:extLst>
            </p:cNvPr>
            <p:cNvSpPr/>
            <p:nvPr/>
          </p:nvSpPr>
          <p:spPr>
            <a:xfrm>
              <a:off x="4826747" y="5947500"/>
              <a:ext cx="99568"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6442FCC-097B-2E6F-3B15-C358079D733B}"/>
                </a:ext>
                <a:ext uri="{C183D7F6-B498-43B3-948B-1728B52AA6E4}">
                  <adec:decorative xmlns:adec="http://schemas.microsoft.com/office/drawing/2017/decorative" val="1"/>
                </a:ext>
              </a:extLst>
            </p:cNvPr>
            <p:cNvSpPr/>
            <p:nvPr/>
          </p:nvSpPr>
          <p:spPr>
            <a:xfrm>
              <a:off x="5242289" y="5902301"/>
              <a:ext cx="99568"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8FE0852-45A9-0797-A811-50B082819295}"/>
                </a:ext>
                <a:ext uri="{C183D7F6-B498-43B3-948B-1728B52AA6E4}">
                  <adec:decorative xmlns:adec="http://schemas.microsoft.com/office/drawing/2017/decorative" val="1"/>
                </a:ext>
              </a:extLst>
            </p:cNvPr>
            <p:cNvSpPr/>
            <p:nvPr/>
          </p:nvSpPr>
          <p:spPr>
            <a:xfrm>
              <a:off x="5641069" y="5897535"/>
              <a:ext cx="99568"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DEE36DF-67D3-D582-A2D5-DBFDEEF9E4F9}"/>
                </a:ext>
                <a:ext uri="{C183D7F6-B498-43B3-948B-1728B52AA6E4}">
                  <adec:decorative xmlns:adec="http://schemas.microsoft.com/office/drawing/2017/decorative" val="1"/>
                </a:ext>
              </a:extLst>
            </p:cNvPr>
            <p:cNvSpPr/>
            <p:nvPr/>
          </p:nvSpPr>
          <p:spPr>
            <a:xfrm>
              <a:off x="6027911" y="5915001"/>
              <a:ext cx="99568"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0813B8F-3797-43A1-A5D3-A9EAD15BBB59}"/>
                </a:ext>
                <a:ext uri="{C183D7F6-B498-43B3-948B-1728B52AA6E4}">
                  <adec:decorative xmlns:adec="http://schemas.microsoft.com/office/drawing/2017/decorative" val="1"/>
                </a:ext>
              </a:extLst>
            </p:cNvPr>
            <p:cNvSpPr/>
            <p:nvPr/>
          </p:nvSpPr>
          <p:spPr>
            <a:xfrm>
              <a:off x="6426691" y="5915001"/>
              <a:ext cx="99568"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AF44232-6CCE-88BD-4183-60ADA8D39924}"/>
                </a:ext>
                <a:ext uri="{C183D7F6-B498-43B3-948B-1728B52AA6E4}">
                  <adec:decorative xmlns:adec="http://schemas.microsoft.com/office/drawing/2017/decorative" val="1"/>
                </a:ext>
              </a:extLst>
            </p:cNvPr>
            <p:cNvSpPr/>
            <p:nvPr/>
          </p:nvSpPr>
          <p:spPr>
            <a:xfrm>
              <a:off x="6787371" y="5934800"/>
              <a:ext cx="99568"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F6A4546-5D38-18F2-6489-F5019C5BDB1A}"/>
                </a:ext>
                <a:ext uri="{C183D7F6-B498-43B3-948B-1728B52AA6E4}">
                  <adec:decorative xmlns:adec="http://schemas.microsoft.com/office/drawing/2017/decorative" val="1"/>
                </a:ext>
              </a:extLst>
            </p:cNvPr>
            <p:cNvSpPr/>
            <p:nvPr/>
          </p:nvSpPr>
          <p:spPr>
            <a:xfrm>
              <a:off x="7148051" y="5966550"/>
              <a:ext cx="99568"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DE09848-2965-44C6-6036-CA566936A56B}"/>
                </a:ext>
                <a:ext uri="{C183D7F6-B498-43B3-948B-1728B52AA6E4}">
                  <adec:decorative xmlns:adec="http://schemas.microsoft.com/office/drawing/2017/decorative" val="1"/>
                </a:ext>
              </a:extLst>
            </p:cNvPr>
            <p:cNvSpPr/>
            <p:nvPr/>
          </p:nvSpPr>
          <p:spPr>
            <a:xfrm>
              <a:off x="7515843" y="5947500"/>
              <a:ext cx="99568" cy="740664"/>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DD28F06-975F-0DD2-967A-0EDF85B3203D}"/>
                </a:ext>
                <a:ext uri="{C183D7F6-B498-43B3-948B-1728B52AA6E4}">
                  <adec:decorative xmlns:adec="http://schemas.microsoft.com/office/drawing/2017/decorative" val="1"/>
                </a:ext>
              </a:extLst>
            </p:cNvPr>
            <p:cNvSpPr/>
            <p:nvPr/>
          </p:nvSpPr>
          <p:spPr>
            <a:xfrm rot="5400000">
              <a:off x="5766260" y="4851456"/>
              <a:ext cx="140012" cy="3558286"/>
            </a:xfrm>
            <a:prstGeom prst="rect">
              <a:avLst/>
            </a:prstGeom>
            <a:blipFill>
              <a:blip r:embed="rId4"/>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ABE3FA9-BF9E-FC00-7548-A941DAE55735}"/>
                </a:ext>
                <a:ext uri="{C183D7F6-B498-43B3-948B-1728B52AA6E4}">
                  <adec:decorative xmlns:adec="http://schemas.microsoft.com/office/drawing/2017/decorative" val="1"/>
                </a:ext>
              </a:extLst>
            </p:cNvPr>
            <p:cNvSpPr/>
            <p:nvPr/>
          </p:nvSpPr>
          <p:spPr>
            <a:xfrm>
              <a:off x="4102079" y="5777446"/>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ECB7B47-C700-3C79-3314-016132637DB7}"/>
                </a:ext>
                <a:ext uri="{C183D7F6-B498-43B3-948B-1728B52AA6E4}">
                  <adec:decorative xmlns:adec="http://schemas.microsoft.com/office/drawing/2017/decorative" val="1"/>
                </a:ext>
              </a:extLst>
            </p:cNvPr>
            <p:cNvSpPr/>
            <p:nvPr/>
          </p:nvSpPr>
          <p:spPr>
            <a:xfrm>
              <a:off x="4212190" y="5777446"/>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B580B2C-9DEF-818B-C3E6-6E52FB379B5E}"/>
                </a:ext>
                <a:ext uri="{C183D7F6-B498-43B3-948B-1728B52AA6E4}">
                  <adec:decorative xmlns:adec="http://schemas.microsoft.com/office/drawing/2017/decorative" val="1"/>
                </a:ext>
              </a:extLst>
            </p:cNvPr>
            <p:cNvSpPr/>
            <p:nvPr/>
          </p:nvSpPr>
          <p:spPr>
            <a:xfrm>
              <a:off x="4326742" y="5777446"/>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D3AA651-102F-125F-6FE5-92F46E4E7B27}"/>
                </a:ext>
                <a:ext uri="{C183D7F6-B498-43B3-948B-1728B52AA6E4}">
                  <adec:decorative xmlns:adec="http://schemas.microsoft.com/office/drawing/2017/decorative" val="1"/>
                </a:ext>
              </a:extLst>
            </p:cNvPr>
            <p:cNvSpPr/>
            <p:nvPr/>
          </p:nvSpPr>
          <p:spPr>
            <a:xfrm>
              <a:off x="4099870" y="5923650"/>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ED1F476-9A28-AFDF-6573-6F73BA3FD095}"/>
                </a:ext>
                <a:ext uri="{C183D7F6-B498-43B3-948B-1728B52AA6E4}">
                  <adec:decorative xmlns:adec="http://schemas.microsoft.com/office/drawing/2017/decorative" val="1"/>
                </a:ext>
              </a:extLst>
            </p:cNvPr>
            <p:cNvSpPr/>
            <p:nvPr/>
          </p:nvSpPr>
          <p:spPr>
            <a:xfrm>
              <a:off x="4217651" y="5923650"/>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B3D1077-C993-D470-306F-3DD5DECFAD66}"/>
                </a:ext>
                <a:ext uri="{C183D7F6-B498-43B3-948B-1728B52AA6E4}">
                  <adec:decorative xmlns:adec="http://schemas.microsoft.com/office/drawing/2017/decorative" val="1"/>
                </a:ext>
              </a:extLst>
            </p:cNvPr>
            <p:cNvSpPr/>
            <p:nvPr/>
          </p:nvSpPr>
          <p:spPr>
            <a:xfrm>
              <a:off x="4325347" y="5923650"/>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3A5DE91-ECB0-A39F-87A5-7934079D7609}"/>
                </a:ext>
                <a:ext uri="{C183D7F6-B498-43B3-948B-1728B52AA6E4}">
                  <adec:decorative xmlns:adec="http://schemas.microsoft.com/office/drawing/2017/decorative" val="1"/>
                </a:ext>
              </a:extLst>
            </p:cNvPr>
            <p:cNvSpPr/>
            <p:nvPr/>
          </p:nvSpPr>
          <p:spPr>
            <a:xfrm>
              <a:off x="4103451" y="607028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1697F012-DD82-23EF-3B0C-68000FBAF6E9}"/>
                </a:ext>
                <a:ext uri="{C183D7F6-B498-43B3-948B-1728B52AA6E4}">
                  <adec:decorative xmlns:adec="http://schemas.microsoft.com/office/drawing/2017/decorative" val="1"/>
                </a:ext>
              </a:extLst>
            </p:cNvPr>
            <p:cNvSpPr/>
            <p:nvPr/>
          </p:nvSpPr>
          <p:spPr>
            <a:xfrm>
              <a:off x="4213562" y="607028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C2CAF05E-C6FE-6D25-3BA2-9B92C6B4DBCC}"/>
                </a:ext>
                <a:ext uri="{C183D7F6-B498-43B3-948B-1728B52AA6E4}">
                  <adec:decorative xmlns:adec="http://schemas.microsoft.com/office/drawing/2017/decorative" val="1"/>
                </a:ext>
              </a:extLst>
            </p:cNvPr>
            <p:cNvSpPr/>
            <p:nvPr/>
          </p:nvSpPr>
          <p:spPr>
            <a:xfrm>
              <a:off x="4328114" y="607028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0147A40A-5100-8532-AC9F-F696076B455F}"/>
                </a:ext>
                <a:ext uri="{C183D7F6-B498-43B3-948B-1728B52AA6E4}">
                  <adec:decorative xmlns:adec="http://schemas.microsoft.com/office/drawing/2017/decorative" val="1"/>
                </a:ext>
              </a:extLst>
            </p:cNvPr>
            <p:cNvSpPr/>
            <p:nvPr/>
          </p:nvSpPr>
          <p:spPr>
            <a:xfrm>
              <a:off x="4101242" y="6216489"/>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DA1A0C1F-716D-8B5B-0B66-28D9BBDABED6}"/>
                </a:ext>
                <a:ext uri="{C183D7F6-B498-43B3-948B-1728B52AA6E4}">
                  <adec:decorative xmlns:adec="http://schemas.microsoft.com/office/drawing/2017/decorative" val="1"/>
                </a:ext>
              </a:extLst>
            </p:cNvPr>
            <p:cNvSpPr/>
            <p:nvPr/>
          </p:nvSpPr>
          <p:spPr>
            <a:xfrm>
              <a:off x="4219023" y="6216489"/>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BFDEE561-FD31-7A21-B797-45824540C3A0}"/>
                </a:ext>
                <a:ext uri="{C183D7F6-B498-43B3-948B-1728B52AA6E4}">
                  <adec:decorative xmlns:adec="http://schemas.microsoft.com/office/drawing/2017/decorative" val="1"/>
                </a:ext>
              </a:extLst>
            </p:cNvPr>
            <p:cNvSpPr/>
            <p:nvPr/>
          </p:nvSpPr>
          <p:spPr>
            <a:xfrm>
              <a:off x="4326719" y="6216489"/>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DE5DB73B-4009-C7A1-E296-EAD6982C3CFC}"/>
                </a:ext>
                <a:ext uri="{C183D7F6-B498-43B3-948B-1728B52AA6E4}">
                  <adec:decorative xmlns:adec="http://schemas.microsoft.com/office/drawing/2017/decorative" val="1"/>
                </a:ext>
              </a:extLst>
            </p:cNvPr>
            <p:cNvSpPr/>
            <p:nvPr/>
          </p:nvSpPr>
          <p:spPr>
            <a:xfrm>
              <a:off x="4529438" y="5774224"/>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7AC2F4F0-D268-726F-E12B-0DA5425AF61E}"/>
                </a:ext>
                <a:ext uri="{C183D7F6-B498-43B3-948B-1728B52AA6E4}">
                  <adec:decorative xmlns:adec="http://schemas.microsoft.com/office/drawing/2017/decorative" val="1"/>
                </a:ext>
              </a:extLst>
            </p:cNvPr>
            <p:cNvSpPr/>
            <p:nvPr/>
          </p:nvSpPr>
          <p:spPr>
            <a:xfrm>
              <a:off x="4639549" y="5774224"/>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D11B723C-2053-FD48-958C-28BCC533D40B}"/>
                </a:ext>
                <a:ext uri="{C183D7F6-B498-43B3-948B-1728B52AA6E4}">
                  <adec:decorative xmlns:adec="http://schemas.microsoft.com/office/drawing/2017/decorative" val="1"/>
                </a:ext>
              </a:extLst>
            </p:cNvPr>
            <p:cNvSpPr/>
            <p:nvPr/>
          </p:nvSpPr>
          <p:spPr>
            <a:xfrm>
              <a:off x="4754101" y="5774224"/>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03E43E4-AF33-A523-77B5-1A5EC23D8F0B}"/>
                </a:ext>
                <a:ext uri="{C183D7F6-B498-43B3-948B-1728B52AA6E4}">
                  <adec:decorative xmlns:adec="http://schemas.microsoft.com/office/drawing/2017/decorative" val="1"/>
                </a:ext>
              </a:extLst>
            </p:cNvPr>
            <p:cNvSpPr/>
            <p:nvPr/>
          </p:nvSpPr>
          <p:spPr>
            <a:xfrm>
              <a:off x="4527229" y="5920428"/>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3A938BC-0CB6-973B-AB8B-503D28896AA2}"/>
                </a:ext>
                <a:ext uri="{C183D7F6-B498-43B3-948B-1728B52AA6E4}">
                  <adec:decorative xmlns:adec="http://schemas.microsoft.com/office/drawing/2017/decorative" val="1"/>
                </a:ext>
              </a:extLst>
            </p:cNvPr>
            <p:cNvSpPr/>
            <p:nvPr/>
          </p:nvSpPr>
          <p:spPr>
            <a:xfrm>
              <a:off x="4645010" y="5920428"/>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7F7C8546-5512-557E-E7BD-DE9D436E4102}"/>
                </a:ext>
                <a:ext uri="{C183D7F6-B498-43B3-948B-1728B52AA6E4}">
                  <adec:decorative xmlns:adec="http://schemas.microsoft.com/office/drawing/2017/decorative" val="1"/>
                </a:ext>
              </a:extLst>
            </p:cNvPr>
            <p:cNvSpPr/>
            <p:nvPr/>
          </p:nvSpPr>
          <p:spPr>
            <a:xfrm>
              <a:off x="4752706" y="5920428"/>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A67F03F5-8244-8954-18D2-7A8E5E425EE0}"/>
                </a:ext>
                <a:ext uri="{C183D7F6-B498-43B3-948B-1728B52AA6E4}">
                  <adec:decorative xmlns:adec="http://schemas.microsoft.com/office/drawing/2017/decorative" val="1"/>
                </a:ext>
              </a:extLst>
            </p:cNvPr>
            <p:cNvSpPr/>
            <p:nvPr/>
          </p:nvSpPr>
          <p:spPr>
            <a:xfrm>
              <a:off x="4530810" y="6067063"/>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278CABCA-6F83-6D45-FCD7-58BF7680DC5D}"/>
                </a:ext>
                <a:ext uri="{C183D7F6-B498-43B3-948B-1728B52AA6E4}">
                  <adec:decorative xmlns:adec="http://schemas.microsoft.com/office/drawing/2017/decorative" val="1"/>
                </a:ext>
              </a:extLst>
            </p:cNvPr>
            <p:cNvSpPr/>
            <p:nvPr/>
          </p:nvSpPr>
          <p:spPr>
            <a:xfrm>
              <a:off x="4640921" y="6067063"/>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4A97B766-80A8-A3B3-9BA6-D6643C8BD462}"/>
                </a:ext>
                <a:ext uri="{C183D7F6-B498-43B3-948B-1728B52AA6E4}">
                  <adec:decorative xmlns:adec="http://schemas.microsoft.com/office/drawing/2017/decorative" val="1"/>
                </a:ext>
              </a:extLst>
            </p:cNvPr>
            <p:cNvSpPr/>
            <p:nvPr/>
          </p:nvSpPr>
          <p:spPr>
            <a:xfrm>
              <a:off x="4755473" y="6067063"/>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A40076B1-C3B8-C2E2-6BFF-BD720B9B5F34}"/>
                </a:ext>
                <a:ext uri="{C183D7F6-B498-43B3-948B-1728B52AA6E4}">
                  <adec:decorative xmlns:adec="http://schemas.microsoft.com/office/drawing/2017/decorative" val="1"/>
                </a:ext>
              </a:extLst>
            </p:cNvPr>
            <p:cNvSpPr/>
            <p:nvPr/>
          </p:nvSpPr>
          <p:spPr>
            <a:xfrm>
              <a:off x="4528601" y="6213267"/>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054B25BF-5B25-1C26-DC04-7BBC56B43B32}"/>
                </a:ext>
                <a:ext uri="{C183D7F6-B498-43B3-948B-1728B52AA6E4}">
                  <adec:decorative xmlns:adec="http://schemas.microsoft.com/office/drawing/2017/decorative" val="1"/>
                </a:ext>
              </a:extLst>
            </p:cNvPr>
            <p:cNvSpPr/>
            <p:nvPr/>
          </p:nvSpPr>
          <p:spPr>
            <a:xfrm>
              <a:off x="4646382" y="6213267"/>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7BFEDD8B-5295-6299-C9FF-BE27068AABBA}"/>
                </a:ext>
                <a:ext uri="{C183D7F6-B498-43B3-948B-1728B52AA6E4}">
                  <adec:decorative xmlns:adec="http://schemas.microsoft.com/office/drawing/2017/decorative" val="1"/>
                </a:ext>
              </a:extLst>
            </p:cNvPr>
            <p:cNvSpPr/>
            <p:nvPr/>
          </p:nvSpPr>
          <p:spPr>
            <a:xfrm>
              <a:off x="4754078" y="6213267"/>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850762FC-6955-D0DD-3A80-0B4424B5613E}"/>
                </a:ext>
                <a:ext uri="{C183D7F6-B498-43B3-948B-1728B52AA6E4}">
                  <adec:decorative xmlns:adec="http://schemas.microsoft.com/office/drawing/2017/decorative" val="1"/>
                </a:ext>
              </a:extLst>
            </p:cNvPr>
            <p:cNvSpPr/>
            <p:nvPr/>
          </p:nvSpPr>
          <p:spPr>
            <a:xfrm>
              <a:off x="4957957" y="5774224"/>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02849B2B-D563-8F06-9138-E4ECEB0106BA}"/>
                </a:ext>
                <a:ext uri="{C183D7F6-B498-43B3-948B-1728B52AA6E4}">
                  <adec:decorative xmlns:adec="http://schemas.microsoft.com/office/drawing/2017/decorative" val="1"/>
                </a:ext>
              </a:extLst>
            </p:cNvPr>
            <p:cNvSpPr/>
            <p:nvPr/>
          </p:nvSpPr>
          <p:spPr>
            <a:xfrm>
              <a:off x="5068068" y="5774224"/>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0561CC01-845A-60C3-2572-DB592F4C0876}"/>
                </a:ext>
                <a:ext uri="{C183D7F6-B498-43B3-948B-1728B52AA6E4}">
                  <adec:decorative xmlns:adec="http://schemas.microsoft.com/office/drawing/2017/decorative" val="1"/>
                </a:ext>
              </a:extLst>
            </p:cNvPr>
            <p:cNvSpPr/>
            <p:nvPr/>
          </p:nvSpPr>
          <p:spPr>
            <a:xfrm>
              <a:off x="5182620" y="5774224"/>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EEE1E4AD-8A1C-76AB-321E-CB496CDB1AA7}"/>
                </a:ext>
                <a:ext uri="{C183D7F6-B498-43B3-948B-1728B52AA6E4}">
                  <adec:decorative xmlns:adec="http://schemas.microsoft.com/office/drawing/2017/decorative" val="1"/>
                </a:ext>
              </a:extLst>
            </p:cNvPr>
            <p:cNvSpPr/>
            <p:nvPr/>
          </p:nvSpPr>
          <p:spPr>
            <a:xfrm>
              <a:off x="4955748" y="5920428"/>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9CF723C5-BD8C-9559-8368-0DEDFC946122}"/>
                </a:ext>
                <a:ext uri="{C183D7F6-B498-43B3-948B-1728B52AA6E4}">
                  <adec:decorative xmlns:adec="http://schemas.microsoft.com/office/drawing/2017/decorative" val="1"/>
                </a:ext>
              </a:extLst>
            </p:cNvPr>
            <p:cNvSpPr/>
            <p:nvPr/>
          </p:nvSpPr>
          <p:spPr>
            <a:xfrm>
              <a:off x="5073529" y="5920428"/>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C5244AD2-BB15-4829-23E8-3D3EF0D6E1DB}"/>
                </a:ext>
                <a:ext uri="{C183D7F6-B498-43B3-948B-1728B52AA6E4}">
                  <adec:decorative xmlns:adec="http://schemas.microsoft.com/office/drawing/2017/decorative" val="1"/>
                </a:ext>
              </a:extLst>
            </p:cNvPr>
            <p:cNvSpPr/>
            <p:nvPr/>
          </p:nvSpPr>
          <p:spPr>
            <a:xfrm>
              <a:off x="5181225" y="5920428"/>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7615CA82-7A70-F34A-DCEC-D885D0015557}"/>
                </a:ext>
                <a:ext uri="{C183D7F6-B498-43B3-948B-1728B52AA6E4}">
                  <adec:decorative xmlns:adec="http://schemas.microsoft.com/office/drawing/2017/decorative" val="1"/>
                </a:ext>
              </a:extLst>
            </p:cNvPr>
            <p:cNvSpPr/>
            <p:nvPr/>
          </p:nvSpPr>
          <p:spPr>
            <a:xfrm>
              <a:off x="4959329" y="6067063"/>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4CC7B69B-E4AC-5114-2852-42BEB472A3AF}"/>
                </a:ext>
                <a:ext uri="{C183D7F6-B498-43B3-948B-1728B52AA6E4}">
                  <adec:decorative xmlns:adec="http://schemas.microsoft.com/office/drawing/2017/decorative" val="1"/>
                </a:ext>
              </a:extLst>
            </p:cNvPr>
            <p:cNvSpPr/>
            <p:nvPr/>
          </p:nvSpPr>
          <p:spPr>
            <a:xfrm>
              <a:off x="5069440" y="6067063"/>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09840790-BBB3-FD62-592C-0CC5F1AC97F8}"/>
                </a:ext>
                <a:ext uri="{C183D7F6-B498-43B3-948B-1728B52AA6E4}">
                  <adec:decorative xmlns:adec="http://schemas.microsoft.com/office/drawing/2017/decorative" val="1"/>
                </a:ext>
              </a:extLst>
            </p:cNvPr>
            <p:cNvSpPr/>
            <p:nvPr/>
          </p:nvSpPr>
          <p:spPr>
            <a:xfrm>
              <a:off x="5183992" y="6067063"/>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07EB4D99-F139-1EC1-8C09-90A82FAD2C41}"/>
                </a:ext>
                <a:ext uri="{C183D7F6-B498-43B3-948B-1728B52AA6E4}">
                  <adec:decorative xmlns:adec="http://schemas.microsoft.com/office/drawing/2017/decorative" val="1"/>
                </a:ext>
              </a:extLst>
            </p:cNvPr>
            <p:cNvSpPr/>
            <p:nvPr/>
          </p:nvSpPr>
          <p:spPr>
            <a:xfrm>
              <a:off x="4957120" y="6213267"/>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AB46B3FD-BC16-CC83-EA7A-5E3DA8653B87}"/>
                </a:ext>
                <a:ext uri="{C183D7F6-B498-43B3-948B-1728B52AA6E4}">
                  <adec:decorative xmlns:adec="http://schemas.microsoft.com/office/drawing/2017/decorative" val="1"/>
                </a:ext>
              </a:extLst>
            </p:cNvPr>
            <p:cNvSpPr/>
            <p:nvPr/>
          </p:nvSpPr>
          <p:spPr>
            <a:xfrm>
              <a:off x="5074901" y="6213267"/>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04A65C66-FF61-C7BD-5CD7-B195DC40E27A}"/>
                </a:ext>
                <a:ext uri="{C183D7F6-B498-43B3-948B-1728B52AA6E4}">
                  <adec:decorative xmlns:adec="http://schemas.microsoft.com/office/drawing/2017/decorative" val="1"/>
                </a:ext>
              </a:extLst>
            </p:cNvPr>
            <p:cNvSpPr/>
            <p:nvPr/>
          </p:nvSpPr>
          <p:spPr>
            <a:xfrm>
              <a:off x="5182597" y="6213267"/>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79A05A0-359B-B9E3-5B21-E4413D3F5828}"/>
                </a:ext>
                <a:ext uri="{C183D7F6-B498-43B3-948B-1728B52AA6E4}">
                  <adec:decorative xmlns:adec="http://schemas.microsoft.com/office/drawing/2017/decorative" val="1"/>
                </a:ext>
              </a:extLst>
            </p:cNvPr>
            <p:cNvSpPr/>
            <p:nvPr/>
          </p:nvSpPr>
          <p:spPr>
            <a:xfrm>
              <a:off x="6517517" y="5769632"/>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24D14BF-D712-CA88-4F59-89DC5BF42584}"/>
                </a:ext>
                <a:ext uri="{C183D7F6-B498-43B3-948B-1728B52AA6E4}">
                  <adec:decorative xmlns:adec="http://schemas.microsoft.com/office/drawing/2017/decorative" val="1"/>
                </a:ext>
              </a:extLst>
            </p:cNvPr>
            <p:cNvSpPr/>
            <p:nvPr/>
          </p:nvSpPr>
          <p:spPr>
            <a:xfrm>
              <a:off x="6627628" y="5769632"/>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7AED5D87-C8BE-FAC9-41CE-246A60797A6B}"/>
                </a:ext>
                <a:ext uri="{C183D7F6-B498-43B3-948B-1728B52AA6E4}">
                  <adec:decorative xmlns:adec="http://schemas.microsoft.com/office/drawing/2017/decorative" val="1"/>
                </a:ext>
              </a:extLst>
            </p:cNvPr>
            <p:cNvSpPr/>
            <p:nvPr/>
          </p:nvSpPr>
          <p:spPr>
            <a:xfrm>
              <a:off x="6742180" y="5769632"/>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9AD197D-81AF-FC6C-7804-8495CEC9D93E}"/>
                </a:ext>
                <a:ext uri="{C183D7F6-B498-43B3-948B-1728B52AA6E4}">
                  <adec:decorative xmlns:adec="http://schemas.microsoft.com/office/drawing/2017/decorative" val="1"/>
                </a:ext>
              </a:extLst>
            </p:cNvPr>
            <p:cNvSpPr/>
            <p:nvPr/>
          </p:nvSpPr>
          <p:spPr>
            <a:xfrm>
              <a:off x="6515308" y="5915836"/>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5ED8A0E6-7697-1426-1F60-E7EB97357B42}"/>
                </a:ext>
                <a:ext uri="{C183D7F6-B498-43B3-948B-1728B52AA6E4}">
                  <adec:decorative xmlns:adec="http://schemas.microsoft.com/office/drawing/2017/decorative" val="1"/>
                </a:ext>
              </a:extLst>
            </p:cNvPr>
            <p:cNvSpPr/>
            <p:nvPr/>
          </p:nvSpPr>
          <p:spPr>
            <a:xfrm>
              <a:off x="6633089" y="5915836"/>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4B288BE3-1CA0-4601-B052-DFEDBA2846F9}"/>
                </a:ext>
                <a:ext uri="{C183D7F6-B498-43B3-948B-1728B52AA6E4}">
                  <adec:decorative xmlns:adec="http://schemas.microsoft.com/office/drawing/2017/decorative" val="1"/>
                </a:ext>
              </a:extLst>
            </p:cNvPr>
            <p:cNvSpPr/>
            <p:nvPr/>
          </p:nvSpPr>
          <p:spPr>
            <a:xfrm>
              <a:off x="6740785" y="5915836"/>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DF4E9554-0BCB-CFFD-601A-109CEA2CB1EE}"/>
                </a:ext>
                <a:ext uri="{C183D7F6-B498-43B3-948B-1728B52AA6E4}">
                  <adec:decorative xmlns:adec="http://schemas.microsoft.com/office/drawing/2017/decorative" val="1"/>
                </a:ext>
              </a:extLst>
            </p:cNvPr>
            <p:cNvSpPr/>
            <p:nvPr/>
          </p:nvSpPr>
          <p:spPr>
            <a:xfrm>
              <a:off x="6518889" y="6062471"/>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1528D4B1-01DB-3C78-3EC8-E87D613D7A0B}"/>
                </a:ext>
                <a:ext uri="{C183D7F6-B498-43B3-948B-1728B52AA6E4}">
                  <adec:decorative xmlns:adec="http://schemas.microsoft.com/office/drawing/2017/decorative" val="1"/>
                </a:ext>
              </a:extLst>
            </p:cNvPr>
            <p:cNvSpPr/>
            <p:nvPr/>
          </p:nvSpPr>
          <p:spPr>
            <a:xfrm>
              <a:off x="6629000" y="6062471"/>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F4117876-1397-1AE5-F78E-7D45F022E298}"/>
                </a:ext>
                <a:ext uri="{C183D7F6-B498-43B3-948B-1728B52AA6E4}">
                  <adec:decorative xmlns:adec="http://schemas.microsoft.com/office/drawing/2017/decorative" val="1"/>
                </a:ext>
              </a:extLst>
            </p:cNvPr>
            <p:cNvSpPr/>
            <p:nvPr/>
          </p:nvSpPr>
          <p:spPr>
            <a:xfrm>
              <a:off x="6743552" y="6062471"/>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C47C4D1B-1588-251B-9049-113151D64F17}"/>
                </a:ext>
                <a:ext uri="{C183D7F6-B498-43B3-948B-1728B52AA6E4}">
                  <adec:decorative xmlns:adec="http://schemas.microsoft.com/office/drawing/2017/decorative" val="1"/>
                </a:ext>
              </a:extLst>
            </p:cNvPr>
            <p:cNvSpPr/>
            <p:nvPr/>
          </p:nvSpPr>
          <p:spPr>
            <a:xfrm>
              <a:off x="6516680" y="620867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D7B76C09-CBE2-2D80-92C8-C0F674B5FBAD}"/>
                </a:ext>
                <a:ext uri="{C183D7F6-B498-43B3-948B-1728B52AA6E4}">
                  <adec:decorative xmlns:adec="http://schemas.microsoft.com/office/drawing/2017/decorative" val="1"/>
                </a:ext>
              </a:extLst>
            </p:cNvPr>
            <p:cNvSpPr/>
            <p:nvPr/>
          </p:nvSpPr>
          <p:spPr>
            <a:xfrm>
              <a:off x="6634461" y="620867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BC5EF786-7E7B-1394-81A8-3DBF18738A70}"/>
                </a:ext>
                <a:ext uri="{C183D7F6-B498-43B3-948B-1728B52AA6E4}">
                  <adec:decorative xmlns:adec="http://schemas.microsoft.com/office/drawing/2017/decorative" val="1"/>
                </a:ext>
              </a:extLst>
            </p:cNvPr>
            <p:cNvSpPr/>
            <p:nvPr/>
          </p:nvSpPr>
          <p:spPr>
            <a:xfrm>
              <a:off x="6742157" y="620867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47701146-6920-8587-895F-4CF1012441CF}"/>
                </a:ext>
                <a:ext uri="{C183D7F6-B498-43B3-948B-1728B52AA6E4}">
                  <adec:decorative xmlns:adec="http://schemas.microsoft.com/office/drawing/2017/decorative" val="1"/>
                </a:ext>
              </a:extLst>
            </p:cNvPr>
            <p:cNvSpPr/>
            <p:nvPr/>
          </p:nvSpPr>
          <p:spPr>
            <a:xfrm>
              <a:off x="6891661" y="5777446"/>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F5C17E6A-67D1-E7E7-FD9D-31F747B5EDC0}"/>
                </a:ext>
                <a:ext uri="{C183D7F6-B498-43B3-948B-1728B52AA6E4}">
                  <adec:decorative xmlns:adec="http://schemas.microsoft.com/office/drawing/2017/decorative" val="1"/>
                </a:ext>
              </a:extLst>
            </p:cNvPr>
            <p:cNvSpPr/>
            <p:nvPr/>
          </p:nvSpPr>
          <p:spPr>
            <a:xfrm>
              <a:off x="7001772" y="5777446"/>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41AF0BF5-E138-531C-3FF1-AD046AC0172D}"/>
                </a:ext>
                <a:ext uri="{C183D7F6-B498-43B3-948B-1728B52AA6E4}">
                  <adec:decorative xmlns:adec="http://schemas.microsoft.com/office/drawing/2017/decorative" val="1"/>
                </a:ext>
              </a:extLst>
            </p:cNvPr>
            <p:cNvSpPr/>
            <p:nvPr/>
          </p:nvSpPr>
          <p:spPr>
            <a:xfrm>
              <a:off x="7116324" y="5777446"/>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E0E87D34-D0CE-C503-850A-294A88CFD284}"/>
                </a:ext>
                <a:ext uri="{C183D7F6-B498-43B3-948B-1728B52AA6E4}">
                  <adec:decorative xmlns:adec="http://schemas.microsoft.com/office/drawing/2017/decorative" val="1"/>
                </a:ext>
              </a:extLst>
            </p:cNvPr>
            <p:cNvSpPr/>
            <p:nvPr/>
          </p:nvSpPr>
          <p:spPr>
            <a:xfrm>
              <a:off x="6889452" y="5923650"/>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10753388-C90F-E939-8192-25B6AB4D924A}"/>
                </a:ext>
                <a:ext uri="{C183D7F6-B498-43B3-948B-1728B52AA6E4}">
                  <adec:decorative xmlns:adec="http://schemas.microsoft.com/office/drawing/2017/decorative" val="1"/>
                </a:ext>
              </a:extLst>
            </p:cNvPr>
            <p:cNvSpPr/>
            <p:nvPr/>
          </p:nvSpPr>
          <p:spPr>
            <a:xfrm>
              <a:off x="7007233" y="5923650"/>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067D0896-8208-4E49-C263-C913B5742665}"/>
                </a:ext>
                <a:ext uri="{C183D7F6-B498-43B3-948B-1728B52AA6E4}">
                  <adec:decorative xmlns:adec="http://schemas.microsoft.com/office/drawing/2017/decorative" val="1"/>
                </a:ext>
              </a:extLst>
            </p:cNvPr>
            <p:cNvSpPr/>
            <p:nvPr/>
          </p:nvSpPr>
          <p:spPr>
            <a:xfrm>
              <a:off x="7114929" y="5923650"/>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8B7D4518-5949-4C19-51DD-F51A575871E0}"/>
                </a:ext>
                <a:ext uri="{C183D7F6-B498-43B3-948B-1728B52AA6E4}">
                  <adec:decorative xmlns:adec="http://schemas.microsoft.com/office/drawing/2017/decorative" val="1"/>
                </a:ext>
              </a:extLst>
            </p:cNvPr>
            <p:cNvSpPr/>
            <p:nvPr/>
          </p:nvSpPr>
          <p:spPr>
            <a:xfrm>
              <a:off x="6893033" y="607028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F10E34A4-2D32-D287-CB7B-957EF910D893}"/>
                </a:ext>
                <a:ext uri="{C183D7F6-B498-43B3-948B-1728B52AA6E4}">
                  <adec:decorative xmlns:adec="http://schemas.microsoft.com/office/drawing/2017/decorative" val="1"/>
                </a:ext>
              </a:extLst>
            </p:cNvPr>
            <p:cNvSpPr/>
            <p:nvPr/>
          </p:nvSpPr>
          <p:spPr>
            <a:xfrm>
              <a:off x="7003144" y="607028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1CB042DE-3C8C-8657-EB16-E6EE336778F6}"/>
                </a:ext>
                <a:ext uri="{C183D7F6-B498-43B3-948B-1728B52AA6E4}">
                  <adec:decorative xmlns:adec="http://schemas.microsoft.com/office/drawing/2017/decorative" val="1"/>
                </a:ext>
              </a:extLst>
            </p:cNvPr>
            <p:cNvSpPr/>
            <p:nvPr/>
          </p:nvSpPr>
          <p:spPr>
            <a:xfrm>
              <a:off x="7117696" y="607028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C7B6974E-D238-2F23-6D3C-0DF4C22E39BB}"/>
                </a:ext>
                <a:ext uri="{C183D7F6-B498-43B3-948B-1728B52AA6E4}">
                  <adec:decorative xmlns:adec="http://schemas.microsoft.com/office/drawing/2017/decorative" val="1"/>
                </a:ext>
              </a:extLst>
            </p:cNvPr>
            <p:cNvSpPr/>
            <p:nvPr/>
          </p:nvSpPr>
          <p:spPr>
            <a:xfrm>
              <a:off x="6890824" y="6216489"/>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7244E037-E9F7-B35D-C1F9-5D657E136148}"/>
                </a:ext>
                <a:ext uri="{C183D7F6-B498-43B3-948B-1728B52AA6E4}">
                  <adec:decorative xmlns:adec="http://schemas.microsoft.com/office/drawing/2017/decorative" val="1"/>
                </a:ext>
              </a:extLst>
            </p:cNvPr>
            <p:cNvSpPr/>
            <p:nvPr/>
          </p:nvSpPr>
          <p:spPr>
            <a:xfrm>
              <a:off x="7008605" y="6216489"/>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96540B3D-A5CB-52A9-A145-5EA70E9DBE7D}"/>
                </a:ext>
                <a:ext uri="{C183D7F6-B498-43B3-948B-1728B52AA6E4}">
                  <adec:decorative xmlns:adec="http://schemas.microsoft.com/office/drawing/2017/decorative" val="1"/>
                </a:ext>
              </a:extLst>
            </p:cNvPr>
            <p:cNvSpPr/>
            <p:nvPr/>
          </p:nvSpPr>
          <p:spPr>
            <a:xfrm>
              <a:off x="7116301" y="6216489"/>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2CDF7AB8-4D7C-9281-668C-8C490ED2FAAA}"/>
                </a:ext>
                <a:ext uri="{C183D7F6-B498-43B3-948B-1728B52AA6E4}">
                  <adec:decorative xmlns:adec="http://schemas.microsoft.com/office/drawing/2017/decorative" val="1"/>
                </a:ext>
              </a:extLst>
            </p:cNvPr>
            <p:cNvSpPr/>
            <p:nvPr/>
          </p:nvSpPr>
          <p:spPr>
            <a:xfrm>
              <a:off x="7279585" y="5779238"/>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319580A9-65EF-E383-1B35-99C6DDD0FA58}"/>
                </a:ext>
                <a:ext uri="{C183D7F6-B498-43B3-948B-1728B52AA6E4}">
                  <adec:decorative xmlns:adec="http://schemas.microsoft.com/office/drawing/2017/decorative" val="1"/>
                </a:ext>
              </a:extLst>
            </p:cNvPr>
            <p:cNvSpPr/>
            <p:nvPr/>
          </p:nvSpPr>
          <p:spPr>
            <a:xfrm>
              <a:off x="7389696" y="5779238"/>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BAE2CB01-AD54-FC61-4AC3-0B3D6098EDE2}"/>
                </a:ext>
                <a:ext uri="{C183D7F6-B498-43B3-948B-1728B52AA6E4}">
                  <adec:decorative xmlns:adec="http://schemas.microsoft.com/office/drawing/2017/decorative" val="1"/>
                </a:ext>
              </a:extLst>
            </p:cNvPr>
            <p:cNvSpPr/>
            <p:nvPr/>
          </p:nvSpPr>
          <p:spPr>
            <a:xfrm>
              <a:off x="7504248" y="5779238"/>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37DE64A4-BD70-790D-1989-9195A7C0CD32}"/>
                </a:ext>
                <a:ext uri="{C183D7F6-B498-43B3-948B-1728B52AA6E4}">
                  <adec:decorative xmlns:adec="http://schemas.microsoft.com/office/drawing/2017/decorative" val="1"/>
                </a:ext>
              </a:extLst>
            </p:cNvPr>
            <p:cNvSpPr/>
            <p:nvPr/>
          </p:nvSpPr>
          <p:spPr>
            <a:xfrm>
              <a:off x="7277376" y="5925442"/>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8EC416D2-7F16-AD1B-5E7C-E518EA8E243E}"/>
                </a:ext>
                <a:ext uri="{C183D7F6-B498-43B3-948B-1728B52AA6E4}">
                  <adec:decorative xmlns:adec="http://schemas.microsoft.com/office/drawing/2017/decorative" val="1"/>
                </a:ext>
              </a:extLst>
            </p:cNvPr>
            <p:cNvSpPr/>
            <p:nvPr/>
          </p:nvSpPr>
          <p:spPr>
            <a:xfrm>
              <a:off x="7395157" y="5925442"/>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0337B0F4-7CAD-2E22-3F23-7C69CD3224A6}"/>
                </a:ext>
                <a:ext uri="{C183D7F6-B498-43B3-948B-1728B52AA6E4}">
                  <adec:decorative xmlns:adec="http://schemas.microsoft.com/office/drawing/2017/decorative" val="1"/>
                </a:ext>
              </a:extLst>
            </p:cNvPr>
            <p:cNvSpPr/>
            <p:nvPr/>
          </p:nvSpPr>
          <p:spPr>
            <a:xfrm>
              <a:off x="7502853" y="5925442"/>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4DC36CF9-94B2-05A7-BFAA-61DD14AD6FE0}"/>
                </a:ext>
                <a:ext uri="{C183D7F6-B498-43B3-948B-1728B52AA6E4}">
                  <adec:decorative xmlns:adec="http://schemas.microsoft.com/office/drawing/2017/decorative" val="1"/>
                </a:ext>
              </a:extLst>
            </p:cNvPr>
            <p:cNvSpPr/>
            <p:nvPr/>
          </p:nvSpPr>
          <p:spPr>
            <a:xfrm>
              <a:off x="7280957" y="6072077"/>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7DADAEE6-BE16-6DA7-3C8E-6C26FC613006}"/>
                </a:ext>
                <a:ext uri="{C183D7F6-B498-43B3-948B-1728B52AA6E4}">
                  <adec:decorative xmlns:adec="http://schemas.microsoft.com/office/drawing/2017/decorative" val="1"/>
                </a:ext>
              </a:extLst>
            </p:cNvPr>
            <p:cNvSpPr/>
            <p:nvPr/>
          </p:nvSpPr>
          <p:spPr>
            <a:xfrm>
              <a:off x="7391068" y="6072077"/>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8311B5A3-D851-475E-4385-E3F6F5B0FB51}"/>
                </a:ext>
                <a:ext uri="{C183D7F6-B498-43B3-948B-1728B52AA6E4}">
                  <adec:decorative xmlns:adec="http://schemas.microsoft.com/office/drawing/2017/decorative" val="1"/>
                </a:ext>
              </a:extLst>
            </p:cNvPr>
            <p:cNvSpPr/>
            <p:nvPr/>
          </p:nvSpPr>
          <p:spPr>
            <a:xfrm>
              <a:off x="7505620" y="6072077"/>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DEA155FD-45E0-3804-53ED-B68236AD13E0}"/>
                </a:ext>
                <a:ext uri="{C183D7F6-B498-43B3-948B-1728B52AA6E4}">
                  <adec:decorative xmlns:adec="http://schemas.microsoft.com/office/drawing/2017/decorative" val="1"/>
                </a:ext>
              </a:extLst>
            </p:cNvPr>
            <p:cNvSpPr/>
            <p:nvPr/>
          </p:nvSpPr>
          <p:spPr>
            <a:xfrm>
              <a:off x="7278748" y="6218281"/>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EA445C88-A2BF-A143-B718-A46E1049B532}"/>
                </a:ext>
                <a:ext uri="{C183D7F6-B498-43B3-948B-1728B52AA6E4}">
                  <adec:decorative xmlns:adec="http://schemas.microsoft.com/office/drawing/2017/decorative" val="1"/>
                </a:ext>
              </a:extLst>
            </p:cNvPr>
            <p:cNvSpPr/>
            <p:nvPr/>
          </p:nvSpPr>
          <p:spPr>
            <a:xfrm>
              <a:off x="7396529" y="6218281"/>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24A273C3-86FE-79A5-5C42-CBC118E4B0FD}"/>
                </a:ext>
                <a:ext uri="{C183D7F6-B498-43B3-948B-1728B52AA6E4}">
                  <adec:decorative xmlns:adec="http://schemas.microsoft.com/office/drawing/2017/decorative" val="1"/>
                </a:ext>
              </a:extLst>
            </p:cNvPr>
            <p:cNvSpPr/>
            <p:nvPr/>
          </p:nvSpPr>
          <p:spPr>
            <a:xfrm>
              <a:off x="7504225" y="6218281"/>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B92C8306-8B0D-DF1A-45CA-1A8706399141}"/>
                </a:ext>
                <a:ext uri="{C183D7F6-B498-43B3-948B-1728B52AA6E4}">
                  <adec:decorative xmlns:adec="http://schemas.microsoft.com/office/drawing/2017/decorative" val="1"/>
                </a:ext>
              </a:extLst>
            </p:cNvPr>
            <p:cNvSpPr/>
            <p:nvPr/>
          </p:nvSpPr>
          <p:spPr>
            <a:xfrm>
              <a:off x="5336844" y="5777446"/>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A2995D85-7AC9-D12F-2A79-348FBDC2B692}"/>
                </a:ext>
                <a:ext uri="{C183D7F6-B498-43B3-948B-1728B52AA6E4}">
                  <adec:decorative xmlns:adec="http://schemas.microsoft.com/office/drawing/2017/decorative" val="1"/>
                </a:ext>
              </a:extLst>
            </p:cNvPr>
            <p:cNvSpPr/>
            <p:nvPr/>
          </p:nvSpPr>
          <p:spPr>
            <a:xfrm>
              <a:off x="5446955" y="5777446"/>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8" name="Rectangle 147">
              <a:extLst>
                <a:ext uri="{FF2B5EF4-FFF2-40B4-BE49-F238E27FC236}">
                  <a16:creationId xmlns:a16="http://schemas.microsoft.com/office/drawing/2014/main" id="{F1544244-5D3A-47C2-6298-6551B92DA9FE}"/>
                </a:ext>
                <a:ext uri="{C183D7F6-B498-43B3-948B-1728B52AA6E4}">
                  <adec:decorative xmlns:adec="http://schemas.microsoft.com/office/drawing/2017/decorative" val="1"/>
                </a:ext>
              </a:extLst>
            </p:cNvPr>
            <p:cNvSpPr/>
            <p:nvPr/>
          </p:nvSpPr>
          <p:spPr>
            <a:xfrm>
              <a:off x="5561507" y="5777446"/>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9" name="Rectangle 148">
              <a:extLst>
                <a:ext uri="{FF2B5EF4-FFF2-40B4-BE49-F238E27FC236}">
                  <a16:creationId xmlns:a16="http://schemas.microsoft.com/office/drawing/2014/main" id="{DA0ADEF6-7898-893B-474A-80F5A941E7D3}"/>
                </a:ext>
                <a:ext uri="{C183D7F6-B498-43B3-948B-1728B52AA6E4}">
                  <adec:decorative xmlns:adec="http://schemas.microsoft.com/office/drawing/2017/decorative" val="1"/>
                </a:ext>
              </a:extLst>
            </p:cNvPr>
            <p:cNvSpPr/>
            <p:nvPr/>
          </p:nvSpPr>
          <p:spPr>
            <a:xfrm>
              <a:off x="5334635" y="5923650"/>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D67130F9-656C-CB9A-B0ED-5F0484F33B8E}"/>
                </a:ext>
                <a:ext uri="{C183D7F6-B498-43B3-948B-1728B52AA6E4}">
                  <adec:decorative xmlns:adec="http://schemas.microsoft.com/office/drawing/2017/decorative" val="1"/>
                </a:ext>
              </a:extLst>
            </p:cNvPr>
            <p:cNvSpPr/>
            <p:nvPr/>
          </p:nvSpPr>
          <p:spPr>
            <a:xfrm>
              <a:off x="5452416" y="5923650"/>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1" name="Rectangle 150">
              <a:extLst>
                <a:ext uri="{FF2B5EF4-FFF2-40B4-BE49-F238E27FC236}">
                  <a16:creationId xmlns:a16="http://schemas.microsoft.com/office/drawing/2014/main" id="{3C29E74C-CE14-4C8E-8B4F-39E993D50853}"/>
                </a:ext>
                <a:ext uri="{C183D7F6-B498-43B3-948B-1728B52AA6E4}">
                  <adec:decorative xmlns:adec="http://schemas.microsoft.com/office/drawing/2017/decorative" val="1"/>
                </a:ext>
              </a:extLst>
            </p:cNvPr>
            <p:cNvSpPr/>
            <p:nvPr/>
          </p:nvSpPr>
          <p:spPr>
            <a:xfrm>
              <a:off x="5560112" y="5923650"/>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2" name="Rectangle 151">
              <a:extLst>
                <a:ext uri="{FF2B5EF4-FFF2-40B4-BE49-F238E27FC236}">
                  <a16:creationId xmlns:a16="http://schemas.microsoft.com/office/drawing/2014/main" id="{05B34883-CD4E-F212-BE37-2ABDFC7F3587}"/>
                </a:ext>
                <a:ext uri="{C183D7F6-B498-43B3-948B-1728B52AA6E4}">
                  <adec:decorative xmlns:adec="http://schemas.microsoft.com/office/drawing/2017/decorative" val="1"/>
                </a:ext>
              </a:extLst>
            </p:cNvPr>
            <p:cNvSpPr/>
            <p:nvPr/>
          </p:nvSpPr>
          <p:spPr>
            <a:xfrm>
              <a:off x="5338216" y="607028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3" name="Rectangle 152">
              <a:extLst>
                <a:ext uri="{FF2B5EF4-FFF2-40B4-BE49-F238E27FC236}">
                  <a16:creationId xmlns:a16="http://schemas.microsoft.com/office/drawing/2014/main" id="{88E58373-8A95-1665-74F7-4F91A2D3FF7A}"/>
                </a:ext>
                <a:ext uri="{C183D7F6-B498-43B3-948B-1728B52AA6E4}">
                  <adec:decorative xmlns:adec="http://schemas.microsoft.com/office/drawing/2017/decorative" val="1"/>
                </a:ext>
              </a:extLst>
            </p:cNvPr>
            <p:cNvSpPr/>
            <p:nvPr/>
          </p:nvSpPr>
          <p:spPr>
            <a:xfrm>
              <a:off x="5448327" y="607028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D163FD1C-0D61-135D-1B63-ED9740937599}"/>
                </a:ext>
                <a:ext uri="{C183D7F6-B498-43B3-948B-1728B52AA6E4}">
                  <adec:decorative xmlns:adec="http://schemas.microsoft.com/office/drawing/2017/decorative" val="1"/>
                </a:ext>
              </a:extLst>
            </p:cNvPr>
            <p:cNvSpPr/>
            <p:nvPr/>
          </p:nvSpPr>
          <p:spPr>
            <a:xfrm>
              <a:off x="5562879" y="607028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5" name="Rectangle 154">
              <a:extLst>
                <a:ext uri="{FF2B5EF4-FFF2-40B4-BE49-F238E27FC236}">
                  <a16:creationId xmlns:a16="http://schemas.microsoft.com/office/drawing/2014/main" id="{F804950C-667E-ECC7-CB2B-DBC0C8D38398}"/>
                </a:ext>
                <a:ext uri="{C183D7F6-B498-43B3-948B-1728B52AA6E4}">
                  <adec:decorative xmlns:adec="http://schemas.microsoft.com/office/drawing/2017/decorative" val="1"/>
                </a:ext>
              </a:extLst>
            </p:cNvPr>
            <p:cNvSpPr/>
            <p:nvPr/>
          </p:nvSpPr>
          <p:spPr>
            <a:xfrm>
              <a:off x="5722677" y="576582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6" name="Rectangle 155">
              <a:extLst>
                <a:ext uri="{FF2B5EF4-FFF2-40B4-BE49-F238E27FC236}">
                  <a16:creationId xmlns:a16="http://schemas.microsoft.com/office/drawing/2014/main" id="{FC04BE44-AA6A-DB15-261A-7F7DBF275951}"/>
                </a:ext>
                <a:ext uri="{C183D7F6-B498-43B3-948B-1728B52AA6E4}">
                  <adec:decorative xmlns:adec="http://schemas.microsoft.com/office/drawing/2017/decorative" val="1"/>
                </a:ext>
              </a:extLst>
            </p:cNvPr>
            <p:cNvSpPr/>
            <p:nvPr/>
          </p:nvSpPr>
          <p:spPr>
            <a:xfrm>
              <a:off x="5832788" y="576582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7" name="Rectangle 156">
              <a:extLst>
                <a:ext uri="{FF2B5EF4-FFF2-40B4-BE49-F238E27FC236}">
                  <a16:creationId xmlns:a16="http://schemas.microsoft.com/office/drawing/2014/main" id="{55CEA0D8-BEA3-029C-1B28-96136A77B201}"/>
                </a:ext>
                <a:ext uri="{C183D7F6-B498-43B3-948B-1728B52AA6E4}">
                  <adec:decorative xmlns:adec="http://schemas.microsoft.com/office/drawing/2017/decorative" val="1"/>
                </a:ext>
              </a:extLst>
            </p:cNvPr>
            <p:cNvSpPr/>
            <p:nvPr/>
          </p:nvSpPr>
          <p:spPr>
            <a:xfrm>
              <a:off x="5947340" y="576582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8D276F37-A67C-3D54-DF4F-45B0E7E64A2A}"/>
                </a:ext>
                <a:ext uri="{C183D7F6-B498-43B3-948B-1728B52AA6E4}">
                  <adec:decorative xmlns:adec="http://schemas.microsoft.com/office/drawing/2017/decorative" val="1"/>
                </a:ext>
              </a:extLst>
            </p:cNvPr>
            <p:cNvSpPr/>
            <p:nvPr/>
          </p:nvSpPr>
          <p:spPr>
            <a:xfrm>
              <a:off x="5720468" y="5912029"/>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9" name="Rectangle 158">
              <a:extLst>
                <a:ext uri="{FF2B5EF4-FFF2-40B4-BE49-F238E27FC236}">
                  <a16:creationId xmlns:a16="http://schemas.microsoft.com/office/drawing/2014/main" id="{D02C7A14-E063-6F9C-39DF-D4A4B62C94A5}"/>
                </a:ext>
                <a:ext uri="{C183D7F6-B498-43B3-948B-1728B52AA6E4}">
                  <adec:decorative xmlns:adec="http://schemas.microsoft.com/office/drawing/2017/decorative" val="1"/>
                </a:ext>
              </a:extLst>
            </p:cNvPr>
            <p:cNvSpPr/>
            <p:nvPr/>
          </p:nvSpPr>
          <p:spPr>
            <a:xfrm>
              <a:off x="5838249" y="5912029"/>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0" name="Rectangle 159">
              <a:extLst>
                <a:ext uri="{FF2B5EF4-FFF2-40B4-BE49-F238E27FC236}">
                  <a16:creationId xmlns:a16="http://schemas.microsoft.com/office/drawing/2014/main" id="{F9F5278C-1099-4410-E20F-B8ABB13D4278}"/>
                </a:ext>
                <a:ext uri="{C183D7F6-B498-43B3-948B-1728B52AA6E4}">
                  <adec:decorative xmlns:adec="http://schemas.microsoft.com/office/drawing/2017/decorative" val="1"/>
                </a:ext>
              </a:extLst>
            </p:cNvPr>
            <p:cNvSpPr/>
            <p:nvPr/>
          </p:nvSpPr>
          <p:spPr>
            <a:xfrm>
              <a:off x="5945945" y="5912029"/>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1" name="Rectangle 160">
              <a:extLst>
                <a:ext uri="{FF2B5EF4-FFF2-40B4-BE49-F238E27FC236}">
                  <a16:creationId xmlns:a16="http://schemas.microsoft.com/office/drawing/2014/main" id="{57D48476-918A-E670-CEC4-F3D8852D6CE7}"/>
                </a:ext>
                <a:ext uri="{C183D7F6-B498-43B3-948B-1728B52AA6E4}">
                  <adec:decorative xmlns:adec="http://schemas.microsoft.com/office/drawing/2017/decorative" val="1"/>
                </a:ext>
              </a:extLst>
            </p:cNvPr>
            <p:cNvSpPr/>
            <p:nvPr/>
          </p:nvSpPr>
          <p:spPr>
            <a:xfrm>
              <a:off x="5724049" y="6058664"/>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54DEE4D7-6F85-399D-67C3-87450B17F35E}"/>
                </a:ext>
                <a:ext uri="{C183D7F6-B498-43B3-948B-1728B52AA6E4}">
                  <adec:decorative xmlns:adec="http://schemas.microsoft.com/office/drawing/2017/decorative" val="1"/>
                </a:ext>
              </a:extLst>
            </p:cNvPr>
            <p:cNvSpPr/>
            <p:nvPr/>
          </p:nvSpPr>
          <p:spPr>
            <a:xfrm>
              <a:off x="5834160" y="6058664"/>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F374B89D-71BC-A367-23F5-19FD0148DF45}"/>
                </a:ext>
                <a:ext uri="{C183D7F6-B498-43B3-948B-1728B52AA6E4}">
                  <adec:decorative xmlns:adec="http://schemas.microsoft.com/office/drawing/2017/decorative" val="1"/>
                </a:ext>
              </a:extLst>
            </p:cNvPr>
            <p:cNvSpPr/>
            <p:nvPr/>
          </p:nvSpPr>
          <p:spPr>
            <a:xfrm>
              <a:off x="5948712" y="6058664"/>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6" name="Rectangle 175">
              <a:extLst>
                <a:ext uri="{FF2B5EF4-FFF2-40B4-BE49-F238E27FC236}">
                  <a16:creationId xmlns:a16="http://schemas.microsoft.com/office/drawing/2014/main" id="{9B394613-9DA7-F251-2ED6-D69EBC86E981}"/>
                </a:ext>
                <a:ext uri="{C183D7F6-B498-43B3-948B-1728B52AA6E4}">
                  <adec:decorative xmlns:adec="http://schemas.microsoft.com/office/drawing/2017/decorative" val="1"/>
                </a:ext>
              </a:extLst>
            </p:cNvPr>
            <p:cNvSpPr/>
            <p:nvPr/>
          </p:nvSpPr>
          <p:spPr>
            <a:xfrm>
              <a:off x="6022138" y="5683908"/>
              <a:ext cx="396116" cy="521456"/>
            </a:xfrm>
            <a:prstGeom prst="rect">
              <a:avLst/>
            </a:prstGeom>
            <a:solidFill>
              <a:srgbClr val="D1BA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Rectangle 176">
              <a:extLst>
                <a:ext uri="{FF2B5EF4-FFF2-40B4-BE49-F238E27FC236}">
                  <a16:creationId xmlns:a16="http://schemas.microsoft.com/office/drawing/2014/main" id="{C97B0A8C-13AA-65F5-168D-588C12FBAF21}"/>
                </a:ext>
                <a:ext uri="{C183D7F6-B498-43B3-948B-1728B52AA6E4}">
                  <adec:decorative xmlns:adec="http://schemas.microsoft.com/office/drawing/2017/decorative" val="1"/>
                </a:ext>
              </a:extLst>
            </p:cNvPr>
            <p:cNvSpPr/>
            <p:nvPr/>
          </p:nvSpPr>
          <p:spPr>
            <a:xfrm>
              <a:off x="6104083" y="575679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8" name="Rectangle 177">
              <a:extLst>
                <a:ext uri="{FF2B5EF4-FFF2-40B4-BE49-F238E27FC236}">
                  <a16:creationId xmlns:a16="http://schemas.microsoft.com/office/drawing/2014/main" id="{E2AD18ED-25AD-15DE-47E7-744FB9A6A2B6}"/>
                </a:ext>
                <a:ext uri="{C183D7F6-B498-43B3-948B-1728B52AA6E4}">
                  <adec:decorative xmlns:adec="http://schemas.microsoft.com/office/drawing/2017/decorative" val="1"/>
                </a:ext>
              </a:extLst>
            </p:cNvPr>
            <p:cNvSpPr/>
            <p:nvPr/>
          </p:nvSpPr>
          <p:spPr>
            <a:xfrm>
              <a:off x="6214194" y="575679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9" name="Rectangle 178">
              <a:extLst>
                <a:ext uri="{FF2B5EF4-FFF2-40B4-BE49-F238E27FC236}">
                  <a16:creationId xmlns:a16="http://schemas.microsoft.com/office/drawing/2014/main" id="{89FDC9E3-C2AA-A9AA-FFF2-339A6A3D42FA}"/>
                </a:ext>
                <a:ext uri="{C183D7F6-B498-43B3-948B-1728B52AA6E4}">
                  <adec:decorative xmlns:adec="http://schemas.microsoft.com/office/drawing/2017/decorative" val="1"/>
                </a:ext>
              </a:extLst>
            </p:cNvPr>
            <p:cNvSpPr/>
            <p:nvPr/>
          </p:nvSpPr>
          <p:spPr>
            <a:xfrm>
              <a:off x="6328746" y="5756795"/>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0" name="Rectangle 179">
              <a:extLst>
                <a:ext uri="{FF2B5EF4-FFF2-40B4-BE49-F238E27FC236}">
                  <a16:creationId xmlns:a16="http://schemas.microsoft.com/office/drawing/2014/main" id="{1F629AD3-AA3E-FC71-C109-BCA120931E15}"/>
                </a:ext>
                <a:ext uri="{C183D7F6-B498-43B3-948B-1728B52AA6E4}">
                  <adec:decorative xmlns:adec="http://schemas.microsoft.com/office/drawing/2017/decorative" val="1"/>
                </a:ext>
              </a:extLst>
            </p:cNvPr>
            <p:cNvSpPr/>
            <p:nvPr/>
          </p:nvSpPr>
          <p:spPr>
            <a:xfrm>
              <a:off x="6101874" y="5902999"/>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1" name="Rectangle 180">
              <a:extLst>
                <a:ext uri="{FF2B5EF4-FFF2-40B4-BE49-F238E27FC236}">
                  <a16:creationId xmlns:a16="http://schemas.microsoft.com/office/drawing/2014/main" id="{08B0294A-AD41-B707-DB81-D724F55B7BF5}"/>
                </a:ext>
                <a:ext uri="{C183D7F6-B498-43B3-948B-1728B52AA6E4}">
                  <adec:decorative xmlns:adec="http://schemas.microsoft.com/office/drawing/2017/decorative" val="1"/>
                </a:ext>
              </a:extLst>
            </p:cNvPr>
            <p:cNvSpPr/>
            <p:nvPr/>
          </p:nvSpPr>
          <p:spPr>
            <a:xfrm>
              <a:off x="6219655" y="5902999"/>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2" name="Rectangle 181">
              <a:extLst>
                <a:ext uri="{FF2B5EF4-FFF2-40B4-BE49-F238E27FC236}">
                  <a16:creationId xmlns:a16="http://schemas.microsoft.com/office/drawing/2014/main" id="{89E1B0F0-1F32-7386-3BD6-C0184958C00A}"/>
                </a:ext>
                <a:ext uri="{C183D7F6-B498-43B3-948B-1728B52AA6E4}">
                  <adec:decorative xmlns:adec="http://schemas.microsoft.com/office/drawing/2017/decorative" val="1"/>
                </a:ext>
              </a:extLst>
            </p:cNvPr>
            <p:cNvSpPr/>
            <p:nvPr/>
          </p:nvSpPr>
          <p:spPr>
            <a:xfrm>
              <a:off x="6327351" y="5902999"/>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3" name="Rectangle 182">
              <a:extLst>
                <a:ext uri="{FF2B5EF4-FFF2-40B4-BE49-F238E27FC236}">
                  <a16:creationId xmlns:a16="http://schemas.microsoft.com/office/drawing/2014/main" id="{886A32FB-E43D-EAF8-6F5A-9F0103AC3776}"/>
                </a:ext>
                <a:ext uri="{C183D7F6-B498-43B3-948B-1728B52AA6E4}">
                  <adec:decorative xmlns:adec="http://schemas.microsoft.com/office/drawing/2017/decorative" val="1"/>
                </a:ext>
              </a:extLst>
            </p:cNvPr>
            <p:cNvSpPr/>
            <p:nvPr/>
          </p:nvSpPr>
          <p:spPr>
            <a:xfrm>
              <a:off x="6105455" y="6049634"/>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4" name="Rectangle 183">
              <a:extLst>
                <a:ext uri="{FF2B5EF4-FFF2-40B4-BE49-F238E27FC236}">
                  <a16:creationId xmlns:a16="http://schemas.microsoft.com/office/drawing/2014/main" id="{964893D7-4541-BE60-7E69-A1425847C49D}"/>
                </a:ext>
                <a:ext uri="{C183D7F6-B498-43B3-948B-1728B52AA6E4}">
                  <adec:decorative xmlns:adec="http://schemas.microsoft.com/office/drawing/2017/decorative" val="1"/>
                </a:ext>
              </a:extLst>
            </p:cNvPr>
            <p:cNvSpPr/>
            <p:nvPr/>
          </p:nvSpPr>
          <p:spPr>
            <a:xfrm>
              <a:off x="6215566" y="6049634"/>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5" name="Rectangle 184">
              <a:extLst>
                <a:ext uri="{FF2B5EF4-FFF2-40B4-BE49-F238E27FC236}">
                  <a16:creationId xmlns:a16="http://schemas.microsoft.com/office/drawing/2014/main" id="{1151E612-1EFE-D9E9-77A5-6E3344B9641F}"/>
                </a:ext>
                <a:ext uri="{C183D7F6-B498-43B3-948B-1728B52AA6E4}">
                  <adec:decorative xmlns:adec="http://schemas.microsoft.com/office/drawing/2017/decorative" val="1"/>
                </a:ext>
              </a:extLst>
            </p:cNvPr>
            <p:cNvSpPr/>
            <p:nvPr/>
          </p:nvSpPr>
          <p:spPr>
            <a:xfrm>
              <a:off x="6330118" y="6049634"/>
              <a:ext cx="63500" cy="95250"/>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6" name="Rectangle 185">
              <a:extLst>
                <a:ext uri="{FF2B5EF4-FFF2-40B4-BE49-F238E27FC236}">
                  <a16:creationId xmlns:a16="http://schemas.microsoft.com/office/drawing/2014/main" id="{09FA83B1-9112-ED9E-CEED-CF02A16C72BF}"/>
                </a:ext>
                <a:ext uri="{C183D7F6-B498-43B3-948B-1728B52AA6E4}">
                  <adec:decorative xmlns:adec="http://schemas.microsoft.com/office/drawing/2017/decorative" val="1"/>
                </a:ext>
              </a:extLst>
            </p:cNvPr>
            <p:cNvSpPr/>
            <p:nvPr/>
          </p:nvSpPr>
          <p:spPr>
            <a:xfrm>
              <a:off x="4166856" y="6415790"/>
              <a:ext cx="268410" cy="175578"/>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7" name="Rectangle 186">
              <a:extLst>
                <a:ext uri="{FF2B5EF4-FFF2-40B4-BE49-F238E27FC236}">
                  <a16:creationId xmlns:a16="http://schemas.microsoft.com/office/drawing/2014/main" id="{BE0006E5-8FB4-F3EC-B046-A8C6EBF097BA}"/>
                </a:ext>
                <a:ext uri="{C183D7F6-B498-43B3-948B-1728B52AA6E4}">
                  <adec:decorative xmlns:adec="http://schemas.microsoft.com/office/drawing/2017/decorative" val="1"/>
                </a:ext>
              </a:extLst>
            </p:cNvPr>
            <p:cNvSpPr/>
            <p:nvPr/>
          </p:nvSpPr>
          <p:spPr>
            <a:xfrm>
              <a:off x="4519178" y="6412936"/>
              <a:ext cx="297049" cy="175578"/>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8" name="Rectangle 187">
              <a:extLst>
                <a:ext uri="{FF2B5EF4-FFF2-40B4-BE49-F238E27FC236}">
                  <a16:creationId xmlns:a16="http://schemas.microsoft.com/office/drawing/2014/main" id="{1A6F3235-9354-D846-15E3-117F63F6509A}"/>
                </a:ext>
                <a:ext uri="{C183D7F6-B498-43B3-948B-1728B52AA6E4}">
                  <adec:decorative xmlns:adec="http://schemas.microsoft.com/office/drawing/2017/decorative" val="1"/>
                </a:ext>
              </a:extLst>
            </p:cNvPr>
            <p:cNvSpPr/>
            <p:nvPr/>
          </p:nvSpPr>
          <p:spPr>
            <a:xfrm>
              <a:off x="4925005" y="6411723"/>
              <a:ext cx="327015" cy="175578"/>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9" name="Rectangle 188">
              <a:extLst>
                <a:ext uri="{FF2B5EF4-FFF2-40B4-BE49-F238E27FC236}">
                  <a16:creationId xmlns:a16="http://schemas.microsoft.com/office/drawing/2014/main" id="{EED8A6F0-5CBD-A788-1194-F376993E3880}"/>
                </a:ext>
                <a:ext uri="{C183D7F6-B498-43B3-948B-1728B52AA6E4}">
                  <adec:decorative xmlns:adec="http://schemas.microsoft.com/office/drawing/2017/decorative" val="1"/>
                </a:ext>
              </a:extLst>
            </p:cNvPr>
            <p:cNvSpPr/>
            <p:nvPr/>
          </p:nvSpPr>
          <p:spPr>
            <a:xfrm>
              <a:off x="6529055" y="6413725"/>
              <a:ext cx="268410" cy="175578"/>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90" name="Rectangle 189">
              <a:extLst>
                <a:ext uri="{FF2B5EF4-FFF2-40B4-BE49-F238E27FC236}">
                  <a16:creationId xmlns:a16="http://schemas.microsoft.com/office/drawing/2014/main" id="{43E846ED-1ADE-03CE-2124-27117BBBFE49}"/>
                </a:ext>
                <a:ext uri="{C183D7F6-B498-43B3-948B-1728B52AA6E4}">
                  <adec:decorative xmlns:adec="http://schemas.microsoft.com/office/drawing/2017/decorative" val="1"/>
                </a:ext>
              </a:extLst>
            </p:cNvPr>
            <p:cNvSpPr/>
            <p:nvPr/>
          </p:nvSpPr>
          <p:spPr>
            <a:xfrm>
              <a:off x="6886753" y="6414948"/>
              <a:ext cx="268410" cy="175578"/>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91" name="Rectangle 190">
              <a:extLst>
                <a:ext uri="{FF2B5EF4-FFF2-40B4-BE49-F238E27FC236}">
                  <a16:creationId xmlns:a16="http://schemas.microsoft.com/office/drawing/2014/main" id="{828A6538-04EB-CE0A-4811-36C6791B4E5E}"/>
                </a:ext>
                <a:ext uri="{C183D7F6-B498-43B3-948B-1728B52AA6E4}">
                  <adec:decorative xmlns:adec="http://schemas.microsoft.com/office/drawing/2017/decorative" val="1"/>
                </a:ext>
              </a:extLst>
            </p:cNvPr>
            <p:cNvSpPr/>
            <p:nvPr/>
          </p:nvSpPr>
          <p:spPr>
            <a:xfrm>
              <a:off x="7246762" y="6415790"/>
              <a:ext cx="268410" cy="175578"/>
            </a:xfrm>
            <a:prstGeom prst="rect">
              <a:avLst/>
            </a:prstGeom>
            <a:solidFill>
              <a:schemeClr val="tx1">
                <a:lumMod val="85000"/>
                <a:lumOff val="1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92" name="Rectangle 191">
              <a:extLst>
                <a:ext uri="{FF2B5EF4-FFF2-40B4-BE49-F238E27FC236}">
                  <a16:creationId xmlns:a16="http://schemas.microsoft.com/office/drawing/2014/main" id="{A4D24B21-A671-F655-A57F-6BBB0FEE3D0F}"/>
                </a:ext>
                <a:ext uri="{C183D7F6-B498-43B3-948B-1728B52AA6E4}">
                  <adec:decorative xmlns:adec="http://schemas.microsoft.com/office/drawing/2017/decorative" val="1"/>
                </a:ext>
              </a:extLst>
            </p:cNvPr>
            <p:cNvSpPr/>
            <p:nvPr/>
          </p:nvSpPr>
          <p:spPr>
            <a:xfrm>
              <a:off x="5349241" y="6208675"/>
              <a:ext cx="297610" cy="378626"/>
            </a:xfrm>
            <a:prstGeom prst="rect">
              <a:avLst/>
            </a:prstGeom>
            <a:solidFill>
              <a:schemeClr val="tx1">
                <a:lumMod val="75000"/>
                <a:lumOff val="2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93" name="Rectangle 192">
              <a:extLst>
                <a:ext uri="{FF2B5EF4-FFF2-40B4-BE49-F238E27FC236}">
                  <a16:creationId xmlns:a16="http://schemas.microsoft.com/office/drawing/2014/main" id="{1A768CF6-865C-2B42-7ABB-1BBAC125D040}"/>
                </a:ext>
                <a:ext uri="{C183D7F6-B498-43B3-948B-1728B52AA6E4}">
                  <adec:decorative xmlns:adec="http://schemas.microsoft.com/office/drawing/2017/decorative" val="1"/>
                </a:ext>
              </a:extLst>
            </p:cNvPr>
            <p:cNvSpPr/>
            <p:nvPr/>
          </p:nvSpPr>
          <p:spPr>
            <a:xfrm>
              <a:off x="5744633" y="6213267"/>
              <a:ext cx="297610" cy="378626"/>
            </a:xfrm>
            <a:prstGeom prst="rect">
              <a:avLst/>
            </a:prstGeom>
            <a:solidFill>
              <a:schemeClr val="tx1">
                <a:lumMod val="75000"/>
                <a:lumOff val="2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94" name="Rectangle 193">
              <a:extLst>
                <a:ext uri="{FF2B5EF4-FFF2-40B4-BE49-F238E27FC236}">
                  <a16:creationId xmlns:a16="http://schemas.microsoft.com/office/drawing/2014/main" id="{0F31BECF-3D1B-D29B-C68C-CFA41C7258B9}"/>
                </a:ext>
                <a:ext uri="{C183D7F6-B498-43B3-948B-1728B52AA6E4}">
                  <adec:decorative xmlns:adec="http://schemas.microsoft.com/office/drawing/2017/decorative" val="1"/>
                </a:ext>
              </a:extLst>
            </p:cNvPr>
            <p:cNvSpPr/>
            <p:nvPr/>
          </p:nvSpPr>
          <p:spPr>
            <a:xfrm>
              <a:off x="6111138" y="6213267"/>
              <a:ext cx="308444" cy="378626"/>
            </a:xfrm>
            <a:prstGeom prst="rect">
              <a:avLst/>
            </a:prstGeom>
            <a:solidFill>
              <a:schemeClr val="tx1">
                <a:lumMod val="75000"/>
                <a:lumOff val="2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95" name="Oval 194">
              <a:extLst>
                <a:ext uri="{FF2B5EF4-FFF2-40B4-BE49-F238E27FC236}">
                  <a16:creationId xmlns:a16="http://schemas.microsoft.com/office/drawing/2014/main" id="{037A7B13-3416-C4A9-639B-22FC02D1A44D}"/>
                </a:ext>
                <a:ext uri="{C183D7F6-B498-43B3-948B-1728B52AA6E4}">
                  <adec:decorative xmlns:adec="http://schemas.microsoft.com/office/drawing/2017/decorative" val="1"/>
                </a:ext>
              </a:extLst>
            </p:cNvPr>
            <p:cNvSpPr/>
            <p:nvPr/>
          </p:nvSpPr>
          <p:spPr>
            <a:xfrm>
              <a:off x="5500371" y="6528690"/>
              <a:ext cx="858070" cy="174731"/>
            </a:xfrm>
            <a:prstGeom prst="ellipse">
              <a:avLst/>
            </a:prstGeom>
            <a:ln>
              <a:solidFill>
                <a:schemeClr val="bg1">
                  <a:lumMod val="85000"/>
                </a:schemeClr>
              </a:solidFill>
            </a:ln>
            <a:scene3d>
              <a:camera prst="perspectiveRelaxedModerately"/>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Cloud 195">
              <a:extLst>
                <a:ext uri="{FF2B5EF4-FFF2-40B4-BE49-F238E27FC236}">
                  <a16:creationId xmlns:a16="http://schemas.microsoft.com/office/drawing/2014/main" id="{93E65855-73DA-4549-7288-9F7F6AD9B70C}"/>
                </a:ext>
                <a:ext uri="{C183D7F6-B498-43B3-948B-1728B52AA6E4}">
                  <adec:decorative xmlns:adec="http://schemas.microsoft.com/office/drawing/2017/decorative" val="1"/>
                </a:ext>
              </a:extLst>
            </p:cNvPr>
            <p:cNvSpPr/>
            <p:nvPr/>
          </p:nvSpPr>
          <p:spPr>
            <a:xfrm>
              <a:off x="5874785" y="6398890"/>
              <a:ext cx="234955" cy="204690"/>
            </a:xfrm>
            <a:prstGeom prst="cloud">
              <a:avLst/>
            </a:prstGeom>
            <a:solidFill>
              <a:srgbClr val="84B4FF"/>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Cloud 196">
              <a:extLst>
                <a:ext uri="{FF2B5EF4-FFF2-40B4-BE49-F238E27FC236}">
                  <a16:creationId xmlns:a16="http://schemas.microsoft.com/office/drawing/2014/main" id="{9568387F-8AA6-2A20-C113-4FEFC572A602}"/>
                </a:ext>
                <a:ext uri="{C183D7F6-B498-43B3-948B-1728B52AA6E4}">
                  <adec:decorative xmlns:adec="http://schemas.microsoft.com/office/drawing/2017/decorative" val="1"/>
                </a:ext>
              </a:extLst>
            </p:cNvPr>
            <p:cNvSpPr/>
            <p:nvPr/>
          </p:nvSpPr>
          <p:spPr>
            <a:xfrm rot="179461">
              <a:off x="5807289" y="6349835"/>
              <a:ext cx="234955" cy="204690"/>
            </a:xfrm>
            <a:prstGeom prst="cloud">
              <a:avLst/>
            </a:prstGeom>
            <a:solidFill>
              <a:srgbClr val="84B4FF"/>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Cloud 199">
              <a:extLst>
                <a:ext uri="{FF2B5EF4-FFF2-40B4-BE49-F238E27FC236}">
                  <a16:creationId xmlns:a16="http://schemas.microsoft.com/office/drawing/2014/main" id="{7A53DCD3-288B-2F8B-78E3-0457B1553222}"/>
                </a:ext>
                <a:ext uri="{C183D7F6-B498-43B3-948B-1728B52AA6E4}">
                  <adec:decorative xmlns:adec="http://schemas.microsoft.com/office/drawing/2017/decorative" val="1"/>
                </a:ext>
              </a:extLst>
            </p:cNvPr>
            <p:cNvSpPr/>
            <p:nvPr/>
          </p:nvSpPr>
          <p:spPr>
            <a:xfrm>
              <a:off x="5793994" y="6319858"/>
              <a:ext cx="234955" cy="204690"/>
            </a:xfrm>
            <a:prstGeom prst="cloud">
              <a:avLst/>
            </a:prstGeom>
            <a:solidFill>
              <a:srgbClr val="84B4FF"/>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Arc 202">
              <a:extLst>
                <a:ext uri="{FF2B5EF4-FFF2-40B4-BE49-F238E27FC236}">
                  <a16:creationId xmlns:a16="http://schemas.microsoft.com/office/drawing/2014/main" id="{5E1C613D-6BFD-ABA3-53F9-5CE288CDB6B0}"/>
                </a:ext>
                <a:ext uri="{C183D7F6-B498-43B3-948B-1728B52AA6E4}">
                  <adec:decorative xmlns:adec="http://schemas.microsoft.com/office/drawing/2017/decorative" val="1"/>
                </a:ext>
              </a:extLst>
            </p:cNvPr>
            <p:cNvSpPr/>
            <p:nvPr/>
          </p:nvSpPr>
          <p:spPr>
            <a:xfrm rot="16200000">
              <a:off x="5741486" y="6641862"/>
              <a:ext cx="366015" cy="137871"/>
            </a:xfrm>
            <a:prstGeom prst="arc">
              <a:avLst/>
            </a:prstGeom>
            <a:solidFill>
              <a:srgbClr val="CCC9BE"/>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4" name="Arc 203">
              <a:extLst>
                <a:ext uri="{FF2B5EF4-FFF2-40B4-BE49-F238E27FC236}">
                  <a16:creationId xmlns:a16="http://schemas.microsoft.com/office/drawing/2014/main" id="{8C5C66DB-A080-7A30-48CD-F84C4074E3E9}"/>
                </a:ext>
                <a:ext uri="{C183D7F6-B498-43B3-948B-1728B52AA6E4}">
                  <adec:decorative xmlns:adec="http://schemas.microsoft.com/office/drawing/2017/decorative" val="1"/>
                </a:ext>
              </a:extLst>
            </p:cNvPr>
            <p:cNvSpPr/>
            <p:nvPr/>
          </p:nvSpPr>
          <p:spPr>
            <a:xfrm rot="5400000" flipH="1">
              <a:off x="5734148" y="6614720"/>
              <a:ext cx="366015" cy="137871"/>
            </a:xfrm>
            <a:prstGeom prst="arc">
              <a:avLst/>
            </a:prstGeom>
            <a:solidFill>
              <a:srgbClr val="CCC9BE"/>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9" name="Cloud 198">
              <a:extLst>
                <a:ext uri="{FF2B5EF4-FFF2-40B4-BE49-F238E27FC236}">
                  <a16:creationId xmlns:a16="http://schemas.microsoft.com/office/drawing/2014/main" id="{627F200A-9C76-A087-5778-29B93AE4F337}"/>
                </a:ext>
                <a:ext uri="{C183D7F6-B498-43B3-948B-1728B52AA6E4}">
                  <adec:decorative xmlns:adec="http://schemas.microsoft.com/office/drawing/2017/decorative" val="1"/>
                </a:ext>
              </a:extLst>
            </p:cNvPr>
            <p:cNvSpPr/>
            <p:nvPr/>
          </p:nvSpPr>
          <p:spPr>
            <a:xfrm>
              <a:off x="5885855" y="6438756"/>
              <a:ext cx="234955" cy="204690"/>
            </a:xfrm>
            <a:prstGeom prst="cloud">
              <a:avLst/>
            </a:prstGeom>
            <a:solidFill>
              <a:srgbClr val="84B4FF"/>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Cloud 197">
              <a:extLst>
                <a:ext uri="{FF2B5EF4-FFF2-40B4-BE49-F238E27FC236}">
                  <a16:creationId xmlns:a16="http://schemas.microsoft.com/office/drawing/2014/main" id="{AEEACD70-5F6C-FFF0-DA84-513F7DF2FE62}"/>
                </a:ext>
                <a:ext uri="{C183D7F6-B498-43B3-948B-1728B52AA6E4}">
                  <adec:decorative xmlns:adec="http://schemas.microsoft.com/office/drawing/2017/decorative" val="1"/>
                </a:ext>
              </a:extLst>
            </p:cNvPr>
            <p:cNvSpPr/>
            <p:nvPr/>
          </p:nvSpPr>
          <p:spPr>
            <a:xfrm>
              <a:off x="5733458" y="6415539"/>
              <a:ext cx="234955" cy="204690"/>
            </a:xfrm>
            <a:prstGeom prst="cloud">
              <a:avLst/>
            </a:prstGeom>
            <a:solidFill>
              <a:srgbClr val="84B4FF"/>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Arc 207">
              <a:extLst>
                <a:ext uri="{FF2B5EF4-FFF2-40B4-BE49-F238E27FC236}">
                  <a16:creationId xmlns:a16="http://schemas.microsoft.com/office/drawing/2014/main" id="{AB88D031-7546-936B-BC10-60E1663D0D80}"/>
                </a:ext>
                <a:ext uri="{C183D7F6-B498-43B3-948B-1728B52AA6E4}">
                  <adec:decorative xmlns:adec="http://schemas.microsoft.com/office/drawing/2017/decorative" val="1"/>
                </a:ext>
              </a:extLst>
            </p:cNvPr>
            <p:cNvSpPr/>
            <p:nvPr/>
          </p:nvSpPr>
          <p:spPr>
            <a:xfrm flipV="1">
              <a:off x="5855399" y="6616255"/>
              <a:ext cx="514663" cy="131280"/>
            </a:xfrm>
            <a:prstGeom prst="arc">
              <a:avLst/>
            </a:prstGeom>
            <a:solidFill>
              <a:schemeClr val="bg2"/>
            </a:solidFill>
            <a:ln>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9" name="Arc 208">
              <a:extLst>
                <a:ext uri="{FF2B5EF4-FFF2-40B4-BE49-F238E27FC236}">
                  <a16:creationId xmlns:a16="http://schemas.microsoft.com/office/drawing/2014/main" id="{EB216025-E77C-F352-8663-2399BC9EA1CA}"/>
                </a:ext>
                <a:ext uri="{C183D7F6-B498-43B3-948B-1728B52AA6E4}">
                  <adec:decorative xmlns:adec="http://schemas.microsoft.com/office/drawing/2017/decorative" val="1"/>
                </a:ext>
              </a:extLst>
            </p:cNvPr>
            <p:cNvSpPr/>
            <p:nvPr/>
          </p:nvSpPr>
          <p:spPr>
            <a:xfrm flipH="1" flipV="1">
              <a:off x="5501959" y="6610356"/>
              <a:ext cx="535076" cy="140010"/>
            </a:xfrm>
            <a:prstGeom prst="arc">
              <a:avLst/>
            </a:prstGeom>
            <a:solidFill>
              <a:schemeClr val="bg1">
                <a:lumMod val="85000"/>
              </a:schemeClr>
            </a:solidFill>
            <a:ln>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13" name="Straight Connector 212">
              <a:extLst>
                <a:ext uri="{FF2B5EF4-FFF2-40B4-BE49-F238E27FC236}">
                  <a16:creationId xmlns:a16="http://schemas.microsoft.com/office/drawing/2014/main" id="{6A90EBB8-7AA9-3113-2EB1-7AABAFB93F3F}"/>
                </a:ext>
                <a:ext uri="{C183D7F6-B498-43B3-948B-1728B52AA6E4}">
                  <adec:decorative xmlns:adec="http://schemas.microsoft.com/office/drawing/2017/decorative" val="1"/>
                </a:ext>
              </a:extLst>
            </p:cNvPr>
            <p:cNvCxnSpPr>
              <a:cxnSpLocks/>
              <a:stCxn id="209" idx="0"/>
              <a:endCxn id="208" idx="0"/>
            </p:cNvCxnSpPr>
            <p:nvPr/>
          </p:nvCxnSpPr>
          <p:spPr>
            <a:xfrm flipV="1">
              <a:off x="5769497" y="6747535"/>
              <a:ext cx="343234" cy="2831"/>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A9354CBB-3B6D-1F29-6FC5-F4A41176C7F6}"/>
                </a:ext>
                <a:ext uri="{C183D7F6-B498-43B3-948B-1728B52AA6E4}">
                  <adec:decorative xmlns:adec="http://schemas.microsoft.com/office/drawing/2017/decorative" val="1"/>
                </a:ext>
              </a:extLst>
            </p:cNvPr>
            <p:cNvCxnSpPr>
              <a:endCxn id="209" idx="2"/>
            </p:cNvCxnSpPr>
            <p:nvPr/>
          </p:nvCxnSpPr>
          <p:spPr>
            <a:xfrm>
              <a:off x="5501959" y="6620027"/>
              <a:ext cx="0" cy="603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0FF1C981-6346-A73A-870A-6A2C9980A87B}"/>
                </a:ext>
                <a:ext uri="{C183D7F6-B498-43B3-948B-1728B52AA6E4}">
                  <adec:decorative xmlns:adec="http://schemas.microsoft.com/office/drawing/2017/decorative" val="1"/>
                </a:ext>
              </a:extLst>
            </p:cNvPr>
            <p:cNvCxnSpPr>
              <a:cxnSpLocks/>
            </p:cNvCxnSpPr>
            <p:nvPr/>
          </p:nvCxnSpPr>
          <p:spPr>
            <a:xfrm>
              <a:off x="6367280" y="6620229"/>
              <a:ext cx="0" cy="68881"/>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21" name="Rectangle 220">
              <a:extLst>
                <a:ext uri="{FF2B5EF4-FFF2-40B4-BE49-F238E27FC236}">
                  <a16:creationId xmlns:a16="http://schemas.microsoft.com/office/drawing/2014/main" id="{680D5B2D-2178-BFEC-6BBB-4A3615EDF314}"/>
                </a:ext>
                <a:ext uri="{C183D7F6-B498-43B3-948B-1728B52AA6E4}">
                  <adec:decorative xmlns:adec="http://schemas.microsoft.com/office/drawing/2017/decorative" val="1"/>
                </a:ext>
              </a:extLst>
            </p:cNvPr>
            <p:cNvSpPr/>
            <p:nvPr/>
          </p:nvSpPr>
          <p:spPr>
            <a:xfrm>
              <a:off x="5748044" y="6695455"/>
              <a:ext cx="392089" cy="55544"/>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xmlns:aink="http://schemas.microsoft.com/office/drawing/2016/ink" Requires="p14 aink">
            <p:contentPart p14:bwMode="auto" r:id="rId5">
              <p14:nvContentPartPr>
                <p14:cNvPr id="227" name="Ink 226">
                  <a:extLst>
                    <a:ext uri="{FF2B5EF4-FFF2-40B4-BE49-F238E27FC236}">
                      <a16:creationId xmlns:a16="http://schemas.microsoft.com/office/drawing/2014/main" id="{D1C5C465-D7EE-4DC7-7DE2-16174DF90588}"/>
                    </a:ext>
                    <a:ext uri="{C183D7F6-B498-43B3-948B-1728B52AA6E4}">
                      <adec:decorative xmlns:adec="http://schemas.microsoft.com/office/drawing/2017/decorative" val="1"/>
                    </a:ext>
                  </a:extLst>
                </p14:cNvPr>
                <p14:cNvContentPartPr/>
                <p14:nvPr/>
              </p14:nvContentPartPr>
              <p14:xfrm>
                <a:off x="5522933" y="6653727"/>
                <a:ext cx="806760" cy="66240"/>
              </p14:xfrm>
            </p:contentPart>
          </mc:Choice>
          <mc:Fallback>
            <p:pic>
              <p:nvPicPr>
                <p:cNvPr id="227" name="Ink 226">
                  <a:extLst>
                    <a:ext uri="{FF2B5EF4-FFF2-40B4-BE49-F238E27FC236}">
                      <a16:creationId xmlns:a16="http://schemas.microsoft.com/office/drawing/2014/main" id="{D1C5C465-D7EE-4DC7-7DE2-16174DF90588}"/>
                    </a:ext>
                    <a:ext uri="{C183D7F6-B498-43B3-948B-1728B52AA6E4}">
                      <adec:decorative xmlns:adec="http://schemas.microsoft.com/office/drawing/2017/decorative" val="1"/>
                    </a:ext>
                  </a:extLst>
                </p:cNvPr>
                <p:cNvPicPr/>
                <p:nvPr/>
              </p:nvPicPr>
              <p:blipFill>
                <a:blip r:embed="rId6"/>
                <a:stretch>
                  <a:fillRect/>
                </a:stretch>
              </p:blipFill>
              <p:spPr>
                <a:xfrm>
                  <a:off x="5459961" y="6275727"/>
                  <a:ext cx="932344" cy="821880"/>
                </a:xfrm>
                <a:prstGeom prst="rect">
                  <a:avLst/>
                </a:prstGeom>
              </p:spPr>
            </p:pic>
          </mc:Fallback>
        </mc:AlternateContent>
        <p:grpSp>
          <p:nvGrpSpPr>
            <p:cNvPr id="233" name="Group 232">
              <a:extLst>
                <a:ext uri="{FF2B5EF4-FFF2-40B4-BE49-F238E27FC236}">
                  <a16:creationId xmlns:a16="http://schemas.microsoft.com/office/drawing/2014/main" id="{C5A85A89-FEEC-5344-5522-1E9F04A3830D}"/>
                </a:ext>
                <a:ext uri="{C183D7F6-B498-43B3-948B-1728B52AA6E4}">
                  <adec:decorative xmlns:adec="http://schemas.microsoft.com/office/drawing/2017/decorative" val="1"/>
                </a:ext>
              </a:extLst>
            </p:cNvPr>
            <p:cNvGrpSpPr/>
            <p:nvPr/>
          </p:nvGrpSpPr>
          <p:grpSpPr>
            <a:xfrm>
              <a:off x="5703960" y="6424511"/>
              <a:ext cx="392040" cy="213120"/>
              <a:chOff x="5427625" y="6383273"/>
              <a:chExt cx="392040" cy="213120"/>
            </a:xfrm>
          </p:grpSpPr>
          <mc:AlternateContent xmlns:mc="http://schemas.openxmlformats.org/markup-compatibility/2006">
            <mc:Choice xmlns:p14="http://schemas.microsoft.com/office/powerpoint/2010/main" xmlns:aink="http://schemas.microsoft.com/office/drawing/2016/ink" Requires="p14 aink">
              <p:contentPart p14:bwMode="auto" r:id="rId7">
                <p14:nvContentPartPr>
                  <p14:cNvPr id="228" name="Ink 227">
                    <a:extLst>
                      <a:ext uri="{FF2B5EF4-FFF2-40B4-BE49-F238E27FC236}">
                        <a16:creationId xmlns:a16="http://schemas.microsoft.com/office/drawing/2014/main" id="{117F9970-30A9-B6A2-9734-F000FD6C8679}"/>
                      </a:ext>
                    </a:extLst>
                  </p14:cNvPr>
                  <p14:cNvContentPartPr/>
                  <p14:nvPr/>
                </p14:nvContentPartPr>
                <p14:xfrm>
                  <a:off x="5630665" y="6383273"/>
                  <a:ext cx="25560" cy="26640"/>
                </p14:xfrm>
              </p:contentPart>
            </mc:Choice>
            <mc:Fallback>
              <p:pic>
                <p:nvPicPr>
                  <p:cNvPr id="228" name="Ink 227">
                    <a:extLst>
                      <a:ext uri="{FF2B5EF4-FFF2-40B4-BE49-F238E27FC236}">
                        <a16:creationId xmlns:a16="http://schemas.microsoft.com/office/drawing/2014/main" id="{117F9970-30A9-B6A2-9734-F000FD6C8679}"/>
                      </a:ext>
                    </a:extLst>
                  </p:cNvPr>
                  <p:cNvPicPr/>
                  <p:nvPr/>
                </p:nvPicPr>
                <p:blipFill>
                  <a:blip r:embed="rId8"/>
                  <a:stretch>
                    <a:fillRect/>
                  </a:stretch>
                </p:blipFill>
                <p:spPr>
                  <a:xfrm>
                    <a:off x="5567665" y="6005273"/>
                    <a:ext cx="151200" cy="78228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9">
                <p14:nvContentPartPr>
                  <p14:cNvPr id="229" name="Ink 228">
                    <a:extLst>
                      <a:ext uri="{FF2B5EF4-FFF2-40B4-BE49-F238E27FC236}">
                        <a16:creationId xmlns:a16="http://schemas.microsoft.com/office/drawing/2014/main" id="{5D03ED36-0567-A2EF-01FF-5F0A86953760}"/>
                      </a:ext>
                    </a:extLst>
                  </p14:cNvPr>
                  <p14:cNvContentPartPr/>
                  <p14:nvPr/>
                </p14:nvContentPartPr>
                <p14:xfrm>
                  <a:off x="5594305" y="6492713"/>
                  <a:ext cx="360" cy="360"/>
                </p14:xfrm>
              </p:contentPart>
            </mc:Choice>
            <mc:Fallback>
              <p:pic>
                <p:nvPicPr>
                  <p:cNvPr id="229" name="Ink 228">
                    <a:extLst>
                      <a:ext uri="{FF2B5EF4-FFF2-40B4-BE49-F238E27FC236}">
                        <a16:creationId xmlns:a16="http://schemas.microsoft.com/office/drawing/2014/main" id="{5D03ED36-0567-A2EF-01FF-5F0A86953760}"/>
                      </a:ext>
                    </a:extLst>
                  </p:cNvPr>
                  <p:cNvPicPr/>
                  <p:nvPr/>
                </p:nvPicPr>
                <p:blipFill>
                  <a:blip r:embed="rId10"/>
                  <a:stretch>
                    <a:fillRect/>
                  </a:stretch>
                </p:blipFill>
                <p:spPr>
                  <a:xfrm>
                    <a:off x="5531305" y="6114713"/>
                    <a:ext cx="12600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1">
                <p14:nvContentPartPr>
                  <p14:cNvPr id="230" name="Ink 229">
                    <a:extLst>
                      <a:ext uri="{FF2B5EF4-FFF2-40B4-BE49-F238E27FC236}">
                        <a16:creationId xmlns:a16="http://schemas.microsoft.com/office/drawing/2014/main" id="{77CF00A8-4626-7B2C-8531-5E4D84B11783}"/>
                      </a:ext>
                    </a:extLst>
                  </p14:cNvPr>
                  <p14:cNvContentPartPr/>
                  <p14:nvPr/>
                </p14:nvContentPartPr>
                <p14:xfrm>
                  <a:off x="5676745" y="6486233"/>
                  <a:ext cx="360" cy="360"/>
                </p14:xfrm>
              </p:contentPart>
            </mc:Choice>
            <mc:Fallback>
              <p:pic>
                <p:nvPicPr>
                  <p:cNvPr id="230" name="Ink 229">
                    <a:extLst>
                      <a:ext uri="{FF2B5EF4-FFF2-40B4-BE49-F238E27FC236}">
                        <a16:creationId xmlns:a16="http://schemas.microsoft.com/office/drawing/2014/main" id="{77CF00A8-4626-7B2C-8531-5E4D84B11783}"/>
                      </a:ext>
                    </a:extLst>
                  </p:cNvPr>
                  <p:cNvPicPr/>
                  <p:nvPr/>
                </p:nvPicPr>
                <p:blipFill>
                  <a:blip r:embed="rId12"/>
                  <a:stretch>
                    <a:fillRect/>
                  </a:stretch>
                </p:blipFill>
                <p:spPr>
                  <a:xfrm>
                    <a:off x="5613745" y="6108233"/>
                    <a:ext cx="126000"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3">
                <p14:nvContentPartPr>
                  <p14:cNvPr id="231" name="Ink 230">
                    <a:extLst>
                      <a:ext uri="{FF2B5EF4-FFF2-40B4-BE49-F238E27FC236}">
                        <a16:creationId xmlns:a16="http://schemas.microsoft.com/office/drawing/2014/main" id="{9E02A4DC-07B9-CAB8-1638-C5F9D1CD2170}"/>
                      </a:ext>
                    </a:extLst>
                  </p14:cNvPr>
                  <p14:cNvContentPartPr/>
                  <p14:nvPr/>
                </p14:nvContentPartPr>
                <p14:xfrm>
                  <a:off x="5816425" y="6596033"/>
                  <a:ext cx="3240" cy="360"/>
                </p14:xfrm>
              </p:contentPart>
            </mc:Choice>
            <mc:Fallback>
              <p:pic>
                <p:nvPicPr>
                  <p:cNvPr id="231" name="Ink 230">
                    <a:extLst>
                      <a:ext uri="{FF2B5EF4-FFF2-40B4-BE49-F238E27FC236}">
                        <a16:creationId xmlns:a16="http://schemas.microsoft.com/office/drawing/2014/main" id="{9E02A4DC-07B9-CAB8-1638-C5F9D1CD2170}"/>
                      </a:ext>
                    </a:extLst>
                  </p:cNvPr>
                  <p:cNvPicPr/>
                  <p:nvPr/>
                </p:nvPicPr>
                <p:blipFill>
                  <a:blip r:embed="rId14"/>
                  <a:stretch>
                    <a:fillRect/>
                  </a:stretch>
                </p:blipFill>
                <p:spPr>
                  <a:xfrm>
                    <a:off x="5759725" y="6218033"/>
                    <a:ext cx="116316" cy="75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5">
                <p14:nvContentPartPr>
                  <p14:cNvPr id="232" name="Ink 231">
                    <a:extLst>
                      <a:ext uri="{FF2B5EF4-FFF2-40B4-BE49-F238E27FC236}">
                        <a16:creationId xmlns:a16="http://schemas.microsoft.com/office/drawing/2014/main" id="{59F8974D-5EC1-E30D-050F-5DE7587B3DFC}"/>
                      </a:ext>
                    </a:extLst>
                  </p14:cNvPr>
                  <p14:cNvContentPartPr/>
                  <p14:nvPr/>
                </p14:nvContentPartPr>
                <p14:xfrm>
                  <a:off x="5427625" y="6576953"/>
                  <a:ext cx="360" cy="360"/>
                </p14:xfrm>
              </p:contentPart>
            </mc:Choice>
            <mc:Fallback>
              <p:pic>
                <p:nvPicPr>
                  <p:cNvPr id="232" name="Ink 231">
                    <a:extLst>
                      <a:ext uri="{FF2B5EF4-FFF2-40B4-BE49-F238E27FC236}">
                        <a16:creationId xmlns:a16="http://schemas.microsoft.com/office/drawing/2014/main" id="{59F8974D-5EC1-E30D-050F-5DE7587B3DFC}"/>
                      </a:ext>
                    </a:extLst>
                  </p:cNvPr>
                  <p:cNvPicPr/>
                  <p:nvPr/>
                </p:nvPicPr>
                <p:blipFill>
                  <a:blip r:embed="rId16"/>
                  <a:stretch>
                    <a:fillRect/>
                  </a:stretch>
                </p:blipFill>
                <p:spPr>
                  <a:xfrm>
                    <a:off x="5364625" y="6198953"/>
                    <a:ext cx="126000" cy="756000"/>
                  </a:xfrm>
                  <a:prstGeom prst="rect">
                    <a:avLst/>
                  </a:prstGeom>
                </p:spPr>
              </p:pic>
            </mc:Fallback>
          </mc:AlternateContent>
        </p:grpSp>
        <p:sp>
          <p:nvSpPr>
            <p:cNvPr id="234" name="TextBox 233">
              <a:extLst>
                <a:ext uri="{FF2B5EF4-FFF2-40B4-BE49-F238E27FC236}">
                  <a16:creationId xmlns:a16="http://schemas.microsoft.com/office/drawing/2014/main" id="{59A86E4C-0782-3E80-2740-08D34A1A4A33}"/>
                </a:ext>
              </a:extLst>
            </p:cNvPr>
            <p:cNvSpPr txBox="1"/>
            <p:nvPr/>
          </p:nvSpPr>
          <p:spPr>
            <a:xfrm>
              <a:off x="5655303" y="6122400"/>
              <a:ext cx="666994" cy="123111"/>
            </a:xfrm>
            <a:prstGeom prst="rect">
              <a:avLst/>
            </a:prstGeom>
            <a:noFill/>
          </p:spPr>
          <p:txBody>
            <a:bodyPr wrap="square" rtlCol="0">
              <a:spAutoFit/>
            </a:bodyPr>
            <a:lstStyle/>
            <a:p>
              <a:r>
                <a:rPr lang="en-US" sz="200">
                  <a:latin typeface="Felix Titling" panose="04060505060202020A04" pitchFamily="82" charset="0"/>
                </a:rPr>
                <a:t>DEPARTMENT OF LABOR</a:t>
              </a:r>
            </a:p>
          </p:txBody>
        </p:sp>
        <p:pic>
          <p:nvPicPr>
            <p:cNvPr id="242" name="Graphic 241" descr="A pine tree">
              <a:extLst>
                <a:ext uri="{FF2B5EF4-FFF2-40B4-BE49-F238E27FC236}">
                  <a16:creationId xmlns:a16="http://schemas.microsoft.com/office/drawing/2014/main" id="{55CAFF85-9E1F-5DF7-063C-5349DA64188C}"/>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380968" y="6445205"/>
              <a:ext cx="198777" cy="198777"/>
            </a:xfrm>
            <a:prstGeom prst="rect">
              <a:avLst/>
            </a:prstGeom>
          </p:spPr>
        </p:pic>
      </p:grpSp>
      <p:pic>
        <p:nvPicPr>
          <p:cNvPr id="243" name="Graphic 242">
            <a:extLst>
              <a:ext uri="{FF2B5EF4-FFF2-40B4-BE49-F238E27FC236}">
                <a16:creationId xmlns:a16="http://schemas.microsoft.com/office/drawing/2014/main" id="{FFD8E676-D29C-F7CD-E54B-7274A31D4812}"/>
              </a:ext>
              <a:ext uri="{C183D7F6-B498-43B3-948B-1728B52AA6E4}">
                <adec:decorative xmlns:adec="http://schemas.microsoft.com/office/drawing/2017/decorative" val="1"/>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011332" y="6660722"/>
            <a:ext cx="198777" cy="198777"/>
          </a:xfrm>
          <a:prstGeom prst="rect">
            <a:avLst/>
          </a:prstGeom>
        </p:spPr>
      </p:pic>
      <p:sp>
        <p:nvSpPr>
          <p:cNvPr id="33" name="TextBox 32">
            <a:extLst>
              <a:ext uri="{FF2B5EF4-FFF2-40B4-BE49-F238E27FC236}">
                <a16:creationId xmlns:a16="http://schemas.microsoft.com/office/drawing/2014/main" id="{F9173F5B-6D1B-2AC3-1F7C-2BB37773B79B}"/>
              </a:ext>
            </a:extLst>
          </p:cNvPr>
          <p:cNvSpPr txBox="1"/>
          <p:nvPr/>
        </p:nvSpPr>
        <p:spPr>
          <a:xfrm>
            <a:off x="2929128" y="2397948"/>
            <a:ext cx="6333744" cy="2062103"/>
          </a:xfrm>
          <a:prstGeom prst="rect">
            <a:avLst/>
          </a:prstGeom>
          <a:solidFill>
            <a:schemeClr val="accent1">
              <a:lumMod val="20000"/>
              <a:lumOff val="80000"/>
            </a:schemeClr>
          </a:solidFill>
          <a:ln>
            <a:solidFill>
              <a:schemeClr val="tx1"/>
            </a:solidFill>
          </a:ln>
        </p:spPr>
        <p:txBody>
          <a:bodyPr wrap="square">
            <a:spAutoFit/>
          </a:bodyPr>
          <a:lstStyle/>
          <a:p>
            <a:pPr algn="ctr">
              <a:defRPr/>
            </a:pPr>
            <a:r>
              <a:rPr lang="en-US" sz="4400" b="1">
                <a:latin typeface="+mj-lt"/>
                <a:cs typeface="Calibri"/>
              </a:rPr>
              <a:t>DOL YouthBuild</a:t>
            </a:r>
            <a:endParaRPr kumimoji="0" lang="en-US" sz="4400" b="1" i="0" u="none" strike="noStrike" kern="1200" cap="none" spc="0" normalizeH="0" baseline="0" noProof="0">
              <a:ln>
                <a:noFill/>
              </a:ln>
              <a:effectLst/>
              <a:uLnTx/>
              <a:uFillTx/>
              <a:latin typeface="+mj-lt"/>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a:latin typeface="+mj-lt"/>
                <a:cs typeface="Calibri"/>
              </a:rPr>
              <a:t>Employment and Training Administration</a:t>
            </a:r>
          </a:p>
          <a:p>
            <a:pPr algn="ctr">
              <a:defRPr/>
            </a:pPr>
            <a:r>
              <a:rPr kumimoji="0" lang="en-US" sz="2800" b="0" i="0" u="none" strike="noStrike" kern="1200" cap="none" spc="0" normalizeH="0" baseline="0" noProof="0">
                <a:ln>
                  <a:noFill/>
                </a:ln>
                <a:effectLst/>
                <a:uLnTx/>
                <a:uFillTx/>
                <a:latin typeface="+mj-lt"/>
                <a:ea typeface="+mn-ea"/>
                <a:cs typeface="Calibri"/>
              </a:rPr>
              <a:t>U.S. Department of Labor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a:latin typeface="+mj-lt"/>
                <a:cs typeface="Calibri"/>
              </a:rPr>
              <a:t>youth.build@dol.gov</a:t>
            </a:r>
            <a:endParaRPr kumimoji="0" lang="en-US" sz="1050" b="0" i="0" u="none" strike="noStrike" kern="1200" cap="none" spc="0" normalizeH="0" baseline="0" noProof="0">
              <a:ln>
                <a:noFill/>
              </a:ln>
              <a:effectLst/>
              <a:uLnTx/>
              <a:uFillTx/>
              <a:latin typeface="+mj-lt"/>
              <a:ea typeface="+mn-ea"/>
              <a:cs typeface="Calibri"/>
            </a:endParaRPr>
          </a:p>
        </p:txBody>
      </p:sp>
      <p:sp>
        <p:nvSpPr>
          <p:cNvPr id="32" name="Slide Number Placeholder 31">
            <a:extLst>
              <a:ext uri="{FF2B5EF4-FFF2-40B4-BE49-F238E27FC236}">
                <a16:creationId xmlns:a16="http://schemas.microsoft.com/office/drawing/2014/main" id="{C160642D-A0BA-C0DA-828A-1C94A9C80FE4}"/>
              </a:ext>
            </a:extLst>
          </p:cNvPr>
          <p:cNvSpPr>
            <a:spLocks noGrp="1"/>
          </p:cNvSpPr>
          <p:nvPr>
            <p:ph type="sldNum" sz="quarter" idx="12"/>
          </p:nvPr>
        </p:nvSpPr>
        <p:spPr/>
        <p:txBody>
          <a:bodyPr/>
          <a:lstStyle/>
          <a:p>
            <a:fld id="{CA4BBAD3-4FA5-4ADF-BE4E-E1C1D25A64C9}" type="slidenum">
              <a:rPr lang="en-US" smtClean="0"/>
              <a:t>28</a:t>
            </a:fld>
            <a:endParaRPr lang="en-US"/>
          </a:p>
        </p:txBody>
      </p:sp>
    </p:spTree>
    <p:extLst>
      <p:ext uri="{BB962C8B-B14F-4D97-AF65-F5344CB8AC3E}">
        <p14:creationId xmlns:p14="http://schemas.microsoft.com/office/powerpoint/2010/main" val="4092620367"/>
      </p:ext>
    </p:extLst>
  </p:cSld>
  <p:clrMapOvr>
    <a:masterClrMapping/>
  </p:clrMapOvr>
  <mc:AlternateContent xmlns:mc="http://schemas.openxmlformats.org/markup-compatibility/2006">
    <mc:Choice xmlns:p14="http://schemas.microsoft.com/office/powerpoint/2010/main" Requires="p14">
      <p:transition spd="slow" p14:dur="2000" advTm="3426"/>
    </mc:Choice>
    <mc:Fallback>
      <p:transition spd="slow" advTm="3426"/>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3.5"/>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2f00f82b-dce9-458f-ab1d-1c5fd145e219" xsi:nil="true"/>
    <TaxCatchAll xmlns="4cd59d27-ca2b-4708-b9c7-7fa281384922" xsi:nil="true"/>
    <ClassificationLevel xmlns="2f00f82b-dce9-458f-ab1d-1c5fd145e219" xsi:nil="true"/>
    <lcf76f155ced4ddcb4097134ff3c332f xmlns="2f00f82b-dce9-458f-ab1d-1c5fd145e21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7" ma:contentTypeDescription="Create a new document." ma:contentTypeScope="" ma:versionID="3ac759074c6a86585099b25e885aa940">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3663b68fabe1147433f80d2870c2f93c"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_Flow_SignoffStatus" minOccurs="0"/>
                <xsd:element ref="ns2:ClassificationLeve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ClassificationLevel" ma:index="23" nillable="true" ma:displayName="Classification Level" ma:format="Dropdown" ma:internalName="ClassificationLevel">
      <xsd:simpleType>
        <xsd:restriction base="dms:Text">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B6BFC5-6148-45AF-A640-A41538A23C28}">
  <ds:schemaRefs>
    <ds:schemaRef ds:uri="http://www.w3.org/XML/1998/namespace"/>
    <ds:schemaRef ds:uri="http://schemas.microsoft.com/office/2006/documentManagement/types"/>
    <ds:schemaRef ds:uri="http://purl.org/dc/dcmitype/"/>
    <ds:schemaRef ds:uri="4cd59d27-ca2b-4708-b9c7-7fa281384922"/>
    <ds:schemaRef ds:uri="http://schemas.microsoft.com/office/infopath/2007/PartnerControls"/>
    <ds:schemaRef ds:uri="http://purl.org/dc/terms/"/>
    <ds:schemaRef ds:uri="http://purl.org/dc/elements/1.1/"/>
    <ds:schemaRef ds:uri="http://schemas.openxmlformats.org/package/2006/metadata/core-properties"/>
    <ds:schemaRef ds:uri="2f00f82b-dce9-458f-ab1d-1c5fd145e219"/>
    <ds:schemaRef ds:uri="http://schemas.microsoft.com/office/2006/metadata/properties"/>
  </ds:schemaRefs>
</ds:datastoreItem>
</file>

<file path=customXml/itemProps2.xml><?xml version="1.0" encoding="utf-8"?>
<ds:datastoreItem xmlns:ds="http://schemas.openxmlformats.org/officeDocument/2006/customXml" ds:itemID="{F670CEB0-7D3A-4D36-B54F-44E0F07724D7}">
  <ds:schemaRefs>
    <ds:schemaRef ds:uri="http://schemas.microsoft.com/sharepoint/v3/contenttype/forms"/>
  </ds:schemaRefs>
</ds:datastoreItem>
</file>

<file path=customXml/itemProps3.xml><?xml version="1.0" encoding="utf-8"?>
<ds:datastoreItem xmlns:ds="http://schemas.openxmlformats.org/officeDocument/2006/customXml" ds:itemID="{70C9C806-B44D-4C43-B880-D5CB7995CC2B}">
  <ds:schemaRefs>
    <ds:schemaRef ds:uri="2f00f82b-dce9-458f-ab1d-1c5fd145e219"/>
    <ds:schemaRef ds:uri="4cd59d27-ca2b-4708-b9c7-7fa2813849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TotalTime>
  <Words>3809</Words>
  <Application>Microsoft Office PowerPoint</Application>
  <PresentationFormat>Widescreen</PresentationFormat>
  <Paragraphs>338</Paragraphs>
  <Slides>28</Slides>
  <Notes>28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28</vt:i4>
      </vt:variant>
    </vt:vector>
  </HeadingPairs>
  <TitlesOfParts>
    <vt:vector size="39" baseType="lpstr">
      <vt:lpstr>Aptos</vt:lpstr>
      <vt:lpstr>Arial</vt:lpstr>
      <vt:lpstr>Avenir Next LT Pro Demi</vt:lpstr>
      <vt:lpstr>Calibri</vt:lpstr>
      <vt:lpstr>Calibri Light</vt:lpstr>
      <vt:lpstr>Felix Titling</vt:lpstr>
      <vt:lpstr>Garamond</vt:lpstr>
      <vt:lpstr>Palace Script MT</vt:lpstr>
      <vt:lpstr>Rastanty Cortez</vt:lpstr>
      <vt:lpstr>Times New Roman</vt:lpstr>
      <vt:lpstr>1_Office Theme</vt:lpstr>
      <vt:lpstr>ETA-9143 Work Site Information Form Tutorial</vt:lpstr>
      <vt:lpstr>ETA-9143 Work Site Information Form</vt:lpstr>
      <vt:lpstr>Avoid Common Mistakes</vt:lpstr>
      <vt:lpstr>Instructions</vt:lpstr>
      <vt:lpstr>Let's go through it together!</vt:lpstr>
      <vt:lpstr>ETA-9143 Page 1: Work Site Description</vt:lpstr>
      <vt:lpstr>ETA-9143 Page 1: Work Site Description (cont.)</vt:lpstr>
      <vt:lpstr>ETA-9143 Page 1: Applicant/Grantee Organization Signatory </vt:lpstr>
      <vt:lpstr>ETA-9143 Page 2: Heading</vt:lpstr>
      <vt:lpstr>ETA-9143 Page 2: Housing Project Costs for Site</vt:lpstr>
      <vt:lpstr>ETA-9143 Page 2: Documentation of Housing Resources</vt:lpstr>
      <vt:lpstr>Reminder: Housing Project Costs and Resources Must Match </vt:lpstr>
      <vt:lpstr>Documentation of Housing Resources Support Letter(s)</vt:lpstr>
      <vt:lpstr>Attachments A and B</vt:lpstr>
      <vt:lpstr>ETA-9143 Attachment A: Ownership</vt:lpstr>
      <vt:lpstr>ETA-9143 Attachment A: Access Attestation</vt:lpstr>
      <vt:lpstr>ETA-9143 Attachment B: Description of Activities</vt:lpstr>
      <vt:lpstr>ETA-9143 Attachment B: Description of Construction Modules of Training </vt:lpstr>
      <vt:lpstr>YouthBuild Construction Training and Age Restrictions on Activity</vt:lpstr>
      <vt:lpstr>Attachments C and D</vt:lpstr>
      <vt:lpstr>ETA-9143 Attachment C: Heading</vt:lpstr>
      <vt:lpstr>ETA-9143 Attachment C: Grant/Match Funds for Construction</vt:lpstr>
      <vt:lpstr>ETA-9143 Attachment D: Relocation Narrative</vt:lpstr>
      <vt:lpstr>ETA-9143 Attachment D: Relocation Description </vt:lpstr>
      <vt:lpstr>ETA-9143 Submission</vt:lpstr>
      <vt:lpstr>Have I Checked All the Boxes Before Submission?</vt:lpstr>
      <vt:lpstr>Applicable Guidance</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ETA-9143 Tutorial</dc:title>
  <dc:creator>ETA-U.S. Department of Labor</dc:creator>
  <cp:lastModifiedBy>Brenner, Amanda R - ETA</cp:lastModifiedBy>
  <cp:revision>2</cp:revision>
  <dcterms:created xsi:type="dcterms:W3CDTF">2024-03-19T18:40:38Z</dcterms:created>
  <dcterms:modified xsi:type="dcterms:W3CDTF">2025-04-17T22:03:18Z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0x010100FD65DFDB39333340A6C821E1EFAF7E53</vt:lpwstr>
  </property>
</Properties>
</file>