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6.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27_7E5FC906.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Lst>
  <p:notesMasterIdLst>
    <p:notesMasterId r:id="rId22"/>
  </p:notesMasterIdLst>
  <p:sldIdLst>
    <p:sldId id="256" r:id="rId5"/>
    <p:sldId id="260" r:id="rId6"/>
    <p:sldId id="257" r:id="rId7"/>
    <p:sldId id="293" r:id="rId8"/>
    <p:sldId id="292" r:id="rId9"/>
    <p:sldId id="258" r:id="rId10"/>
    <p:sldId id="261" r:id="rId11"/>
    <p:sldId id="259" r:id="rId12"/>
    <p:sldId id="291" r:id="rId13"/>
    <p:sldId id="295" r:id="rId14"/>
    <p:sldId id="263" r:id="rId15"/>
    <p:sldId id="268" r:id="rId16"/>
    <p:sldId id="288" r:id="rId17"/>
    <p:sldId id="264" r:id="rId18"/>
    <p:sldId id="286" r:id="rId19"/>
    <p:sldId id="289" r:id="rId20"/>
    <p:sldId id="280" r:id="rId21"/>
  </p:sldIdLst>
  <p:sldSz cx="9144000" cy="5143500" type="screen16x9"/>
  <p:notesSz cx="6858000" cy="9144000"/>
  <p:embeddedFontLst>
    <p:embeddedFont>
      <p:font typeface="Garamond" panose="02020404030301010803" pitchFamily="18" charset="0"/>
      <p:regular r:id="rId23"/>
      <p:bold r:id="rId24"/>
      <p:italic r:id="rId25"/>
    </p:embeddedFont>
    <p:embeddedFont>
      <p:font typeface="Roboto"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B5EA7A-4AD4-8B31-5E15-5509BFD1B0E2}" name="Brenner, Amanda R - ETA" initials="AB" userId="S::Brenner.Amanda.R@dol.gov::531c15cd-a2ef-4445-acc6-d599f9d4313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3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D2A92-0EFD-4616-8751-5AD4B778762B}" v="3" dt="2024-09-18T01:21:18.0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326" autoAdjust="0"/>
  </p:normalViewPr>
  <p:slideViewPr>
    <p:cSldViewPr snapToGrid="0">
      <p:cViewPr varScale="1">
        <p:scale>
          <a:sx n="117" d="100"/>
          <a:sy n="117" d="100"/>
        </p:scale>
        <p:origin x="1434"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https://usdol-my.sharepoint.com/personal/brenner_amanda_r_dol_gov/Documents/OneDrive%20Documents/Misc.%20Presentations/Termination%20Cliff.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21694939139319"/>
          <c:y val="0.14134275618374559"/>
          <c:w val="0.75313251950888693"/>
          <c:h val="0.71419715645085002"/>
        </c:manualLayout>
      </c:layout>
      <c:barChart>
        <c:barDir val="bar"/>
        <c:grouping val="stacked"/>
        <c:varyColors val="0"/>
        <c:ser>
          <c:idx val="0"/>
          <c:order val="0"/>
          <c:tx>
            <c:strRef>
              <c:f>Sheet1!$B$1</c:f>
              <c:strCache>
                <c:ptCount val="1"/>
                <c:pt idx="0">
                  <c:v>Termination Age Min</c:v>
                </c:pt>
              </c:strCache>
            </c:strRef>
          </c:tx>
          <c:spPr>
            <a:solidFill>
              <a:schemeClr val="accent5"/>
            </a:solidFill>
            <a:ln>
              <a:solidFill>
                <a:schemeClr val="accent1">
                  <a:lumMod val="75000"/>
                </a:schemeClr>
              </a:solidFill>
            </a:ln>
            <a:effectLst/>
          </c:spPr>
          <c:invertIfNegative val="0"/>
          <c:dPt>
            <c:idx val="0"/>
            <c:invertIfNegative val="0"/>
            <c:bubble3D val="0"/>
            <c:spPr>
              <a:solidFill>
                <a:srgbClr val="00B050"/>
              </a:solidFill>
              <a:ln>
                <a:solidFill>
                  <a:schemeClr val="tx1"/>
                </a:solidFill>
              </a:ln>
              <a:effectLst/>
            </c:spPr>
            <c:extLst>
              <c:ext xmlns:c16="http://schemas.microsoft.com/office/drawing/2014/chart" uri="{C3380CC4-5D6E-409C-BE32-E72D297353CC}">
                <c16:uniqueId val="{00000001-F3DF-4AD4-BFEC-CBBF625417DD}"/>
              </c:ext>
            </c:extLst>
          </c:dPt>
          <c:dLbls>
            <c:dLbl>
              <c:idx val="0"/>
              <c:layout>
                <c:manualLayout>
                  <c:x val="2.3444553805774277E-2"/>
                  <c:y val="1.0559024949467523E-6"/>
                </c:manualLayout>
              </c:layout>
              <c:tx>
                <c:rich>
                  <a:bodyPr rot="0" spcFirstLastPara="1" vertOverflow="overflow" horzOverflow="overflow" vert="horz" wrap="none" lIns="38100" tIns="19050" rIns="38100" bIns="19050" anchor="ctr" anchorCtr="1">
                    <a:spAutoFit/>
                  </a:bodyPr>
                  <a:lstStyle/>
                  <a:p>
                    <a:pPr>
                      <a:defRPr sz="900" b="1" i="0" u="none" strike="noStrike" kern="1200" baseline="0">
                        <a:solidFill>
                          <a:schemeClr val="bg1"/>
                        </a:solidFill>
                        <a:latin typeface="+mn-lt"/>
                        <a:ea typeface="+mn-ea"/>
                        <a:cs typeface="+mn-cs"/>
                      </a:defRPr>
                    </a:pPr>
                    <a:r>
                      <a:rPr lang="en-US" b="1" baseline="0">
                        <a:solidFill>
                          <a:schemeClr val="bg1"/>
                        </a:solidFill>
                      </a:rPr>
                      <a:t>Eligibility and length of service varies by state</a:t>
                    </a:r>
                  </a:p>
                </c:rich>
              </c:tx>
              <c:spPr>
                <a:noFill/>
                <a:ln>
                  <a:noFill/>
                </a:ln>
                <a:effectLst/>
              </c:spPr>
              <c:txPr>
                <a:bodyPr rot="0" spcFirstLastPara="1" vertOverflow="overflow" horzOverflow="overflow" vert="horz" wrap="non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0888888888888871E-2"/>
                      <c:h val="5.684975353690544E-2"/>
                    </c:manualLayout>
                  </c15:layout>
                  <c15:showDataLabelsRange val="0"/>
                </c:ext>
                <c:ext xmlns:c16="http://schemas.microsoft.com/office/drawing/2014/chart" uri="{C3380CC4-5D6E-409C-BE32-E72D297353CC}">
                  <c16:uniqueId val="{00000001-F3DF-4AD4-BFEC-CBBF625417DD}"/>
                </c:ext>
              </c:extLst>
            </c:dLbl>
            <c:dLbl>
              <c:idx val="1"/>
              <c:layout>
                <c:manualLayout>
                  <c:x val="4.898512685914261E-3"/>
                  <c:y val="0"/>
                </c:manualLayout>
              </c:layout>
              <c:tx>
                <c:rich>
                  <a:bodyPr/>
                  <a:lstStyle/>
                  <a:p>
                    <a:r>
                      <a:rPr lang="en-US">
                        <a:solidFill>
                          <a:schemeClr val="bg1"/>
                        </a:solidFill>
                      </a:rPr>
                      <a:t>Eligible at 16, must register before 25</a:t>
                    </a:r>
                  </a:p>
                </c:rich>
              </c:tx>
              <c:dLblPos val="ctr"/>
              <c:showLegendKey val="0"/>
              <c:showVal val="1"/>
              <c:showCatName val="0"/>
              <c:showSerName val="0"/>
              <c:showPercent val="0"/>
              <c:showBubbleSize val="0"/>
              <c:extLst>
                <c:ext xmlns:c15="http://schemas.microsoft.com/office/drawing/2012/chart" uri="{CE6537A1-D6FC-4f65-9D91-7224C49458BB}">
                  <c15:layout>
                    <c:manualLayout>
                      <c:w val="0.32069444444444445"/>
                      <c:h val="0.10501915708812261"/>
                    </c:manualLayout>
                  </c15:layout>
                  <c15:showDataLabelsRange val="0"/>
                </c:ext>
                <c:ext xmlns:c16="http://schemas.microsoft.com/office/drawing/2014/chart" uri="{C3380CC4-5D6E-409C-BE32-E72D297353CC}">
                  <c16:uniqueId val="{00000002-F3DF-4AD4-BFEC-CBBF625417DD}"/>
                </c:ext>
              </c:extLst>
            </c:dLbl>
            <c:dLbl>
              <c:idx val="2"/>
              <c:layout>
                <c:manualLayout>
                  <c:x val="2.7777777777777267E-3"/>
                  <c:y val="1.5084321356382177E-7"/>
                </c:manualLayout>
              </c:layout>
              <c:tx>
                <c:rich>
                  <a:bodyPr/>
                  <a:lstStyle/>
                  <a:p>
                    <a:r>
                      <a:rPr lang="en-US" sz="900" b="1" i="0" u="none" strike="noStrike" kern="1200" baseline="0">
                        <a:solidFill>
                          <a:schemeClr val="bg1"/>
                        </a:solidFill>
                      </a:rPr>
                      <a:t>Eligible at 16, must register before 25</a:t>
                    </a:r>
                    <a:endParaRPr lang="en-US" sz="900" b="1"/>
                  </a:p>
                </c:rich>
              </c:tx>
              <c:showLegendKey val="0"/>
              <c:showVal val="1"/>
              <c:showCatName val="0"/>
              <c:showSerName val="0"/>
              <c:showPercent val="0"/>
              <c:showBubbleSize val="0"/>
              <c:extLst>
                <c:ext xmlns:c15="http://schemas.microsoft.com/office/drawing/2012/chart" uri="{CE6537A1-D6FC-4f65-9D91-7224C49458BB}">
                  <c15:layout>
                    <c:manualLayout>
                      <c:w val="0.26713888888888887"/>
                      <c:h val="8.6321839080459747E-2"/>
                    </c:manualLayout>
                  </c15:layout>
                  <c15:showDataLabelsRange val="0"/>
                </c:ext>
                <c:ext xmlns:c16="http://schemas.microsoft.com/office/drawing/2014/chart" uri="{C3380CC4-5D6E-409C-BE32-E72D297353CC}">
                  <c16:uniqueId val="{00000003-F3DF-4AD4-BFEC-CBBF625417DD}"/>
                </c:ext>
              </c:extLst>
            </c:dLbl>
            <c:dLbl>
              <c:idx val="3"/>
              <c:layout>
                <c:manualLayout>
                  <c:x val="5.5556649168853386E-3"/>
                  <c:y val="9.0505928138293059E-7"/>
                </c:manualLayout>
              </c:layout>
              <c:tx>
                <c:rich>
                  <a:bodyPr/>
                  <a:lstStyle/>
                  <a:p>
                    <a:r>
                      <a:rPr lang="en-US" baseline="0">
                        <a:solidFill>
                          <a:schemeClr val="bg1"/>
                        </a:solidFill>
                      </a:rPr>
                      <a:t>Eligible at 14, must register before 25</a:t>
                    </a:r>
                  </a:p>
                </c:rich>
              </c:tx>
              <c:showLegendKey val="0"/>
              <c:showVal val="1"/>
              <c:showCatName val="0"/>
              <c:showSerName val="0"/>
              <c:showPercent val="0"/>
              <c:showBubbleSize val="0"/>
              <c:extLst>
                <c:ext xmlns:c15="http://schemas.microsoft.com/office/drawing/2012/chart" uri="{CE6537A1-D6FC-4f65-9D91-7224C49458BB}">
                  <c15:layout>
                    <c:manualLayout>
                      <c:w val="0.26615288713910756"/>
                      <c:h val="9.5670498084291192E-2"/>
                    </c:manualLayout>
                  </c15:layout>
                  <c15:showDataLabelsRange val="0"/>
                </c:ext>
                <c:ext xmlns:c16="http://schemas.microsoft.com/office/drawing/2014/chart" uri="{C3380CC4-5D6E-409C-BE32-E72D297353CC}">
                  <c16:uniqueId val="{00000004-F3DF-4AD4-BFEC-CBBF625417DD}"/>
                </c:ext>
              </c:extLst>
            </c:dLbl>
            <c:dLbl>
              <c:idx val="4"/>
              <c:tx>
                <c:rich>
                  <a:bodyPr/>
                  <a:lstStyle/>
                  <a:p>
                    <a:r>
                      <a:rPr lang="en-US"/>
                      <a:t>Diagnosis by </a:t>
                    </a:r>
                    <a:fld id="{B93E7871-204F-44DB-AE6F-CC1065501B6C}" type="VALUE">
                      <a:rPr lang="en-US"/>
                      <a:pPr/>
                      <a:t>[VALUE]</a:t>
                    </a:fld>
                    <a:r>
                      <a:rPr lang="en-US"/>
                      <a:t>,</a:t>
                    </a:r>
                    <a:r>
                      <a:rPr lang="en-US" baseline="0"/>
                      <a:t> younger in certain states</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3DF-4AD4-BFEC-CBBF625417DD}"/>
                </c:ext>
              </c:extLst>
            </c:dLbl>
            <c:dLbl>
              <c:idx val="5"/>
              <c:tx>
                <c:rich>
                  <a:bodyPr rot="0" spcFirstLastPara="1" vertOverflow="ellipsis" vert="horz" wrap="square" lIns="38100" tIns="19050" rIns="38100" bIns="19050" anchor="ctr" anchorCtr="0">
                    <a:spAutoFit/>
                  </a:bodyPr>
                  <a:lstStyle/>
                  <a:p>
                    <a:pPr algn="r">
                      <a:defRPr sz="900" b="1" i="0" u="none" strike="noStrike" kern="1200" baseline="0">
                        <a:solidFill>
                          <a:schemeClr val="bg1"/>
                        </a:solidFill>
                        <a:latin typeface="+mn-lt"/>
                        <a:ea typeface="+mn-ea"/>
                        <a:cs typeface="+mn-cs"/>
                      </a:defRPr>
                    </a:pPr>
                    <a:r>
                      <a:rPr lang="en-US" b="1" baseline="0">
                        <a:solidFill>
                          <a:schemeClr val="bg1"/>
                        </a:solidFill>
                      </a:rPr>
                      <a:t>Must transition out of K-12 by 20</a:t>
                    </a:r>
                  </a:p>
                </c:rich>
              </c:tx>
              <c:spPr>
                <a:noFill/>
                <a:ln>
                  <a:noFill/>
                </a:ln>
                <a:effectLst/>
              </c:spPr>
              <c:txPr>
                <a:bodyPr rot="0" spcFirstLastPara="1" vertOverflow="ellipsis" vert="horz" wrap="square" lIns="38100" tIns="19050" rIns="38100" bIns="19050" anchor="ctr" anchorCtr="0">
                  <a:spAutoFit/>
                </a:bodyPr>
                <a:lstStyle/>
                <a:p>
                  <a:pPr algn="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3DF-4AD4-BFEC-CBBF625417DD}"/>
                </c:ext>
              </c:extLst>
            </c:dLbl>
            <c:dLbl>
              <c:idx val="6"/>
              <c:tx>
                <c:rich>
                  <a:bodyPr/>
                  <a:lstStyle/>
                  <a:p>
                    <a:r>
                      <a:rPr lang="en-US"/>
                      <a:t>Must transition</a:t>
                    </a:r>
                    <a:r>
                      <a:rPr lang="en-US" baseline="0"/>
                      <a:t> out</a:t>
                    </a:r>
                    <a:r>
                      <a:rPr lang="en-US"/>
                      <a:t> by 18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3DF-4AD4-BFEC-CBBF625417DD}"/>
                </c:ext>
              </c:extLst>
            </c:dLbl>
            <c:dLbl>
              <c:idx val="7"/>
              <c:tx>
                <c:rich>
                  <a:bodyPr/>
                  <a:lstStyle/>
                  <a:p>
                    <a:fld id="{7EE9517D-16A8-45FF-94D7-AAB94BAAC2F8}" type="VALUE">
                      <a:rPr lang="en-US"/>
                      <a:pPr/>
                      <a:t>[VALUE]</a:t>
                    </a:fld>
                    <a:r>
                      <a:rPr lang="en-US"/>
                      <a:t>, varies by state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F3DF-4AD4-BFEC-CBBF625417DD}"/>
                </c:ext>
              </c:extLst>
            </c:dLbl>
            <c:dLbl>
              <c:idx val="8"/>
              <c:tx>
                <c:rich>
                  <a:bodyPr/>
                  <a:lstStyle/>
                  <a:p>
                    <a:r>
                      <a:rPr lang="en-US"/>
                      <a:t>18</a:t>
                    </a:r>
                    <a:r>
                      <a:rPr lang="en-US" baseline="0"/>
                      <a:t>, varies by state</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3DF-4AD4-BFEC-CBBF625417DD}"/>
                </c:ext>
              </c:extLst>
            </c:dLbl>
            <c:dLbl>
              <c:idx val="9"/>
              <c:tx>
                <c:rich>
                  <a:bodyPr/>
                  <a:lstStyle/>
                  <a:p>
                    <a:r>
                      <a:rPr lang="en-US" baseline="0"/>
                      <a:t>18, varies by state</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F3DF-4AD4-BFEC-CBBF625417D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Sheet1!$A$2:$A$11</c:f>
              <c:strCache>
                <c:ptCount val="10"/>
                <c:pt idx="0">
                  <c:v>Vocational Rehabilitation</c:v>
                </c:pt>
                <c:pt idx="1">
                  <c:v>Job Corps</c:v>
                </c:pt>
                <c:pt idx="2">
                  <c:v>YouthBuild</c:v>
                </c:pt>
                <c:pt idx="3">
                  <c:v>WIOA Youth</c:v>
                </c:pt>
                <c:pt idx="4">
                  <c:v>Developmental Disability (I/DD)</c:v>
                </c:pt>
                <c:pt idx="5">
                  <c:v>Special Education</c:v>
                </c:pt>
                <c:pt idx="6">
                  <c:v>Foster Care</c:v>
                </c:pt>
                <c:pt idx="7">
                  <c:v>CHIP</c:v>
                </c:pt>
                <c:pt idx="8">
                  <c:v>TANF</c:v>
                </c:pt>
                <c:pt idx="9">
                  <c:v>SSI for Children</c:v>
                </c:pt>
              </c:strCache>
            </c:strRef>
          </c:cat>
          <c:val>
            <c:numRef>
              <c:f>Sheet1!$B$2:$B$11</c:f>
              <c:numCache>
                <c:formatCode>General</c:formatCode>
                <c:ptCount val="10"/>
                <c:pt idx="0">
                  <c:v>30</c:v>
                </c:pt>
                <c:pt idx="1">
                  <c:v>25</c:v>
                </c:pt>
                <c:pt idx="2">
                  <c:v>25</c:v>
                </c:pt>
                <c:pt idx="3">
                  <c:v>25</c:v>
                </c:pt>
                <c:pt idx="4">
                  <c:v>22</c:v>
                </c:pt>
                <c:pt idx="5">
                  <c:v>20</c:v>
                </c:pt>
                <c:pt idx="6">
                  <c:v>18</c:v>
                </c:pt>
                <c:pt idx="7">
                  <c:v>19</c:v>
                </c:pt>
                <c:pt idx="8">
                  <c:v>18</c:v>
                </c:pt>
                <c:pt idx="9">
                  <c:v>18</c:v>
                </c:pt>
              </c:numCache>
            </c:numRef>
          </c:val>
          <c:extLst>
            <c:ext xmlns:c16="http://schemas.microsoft.com/office/drawing/2014/chart" uri="{C3380CC4-5D6E-409C-BE32-E72D297353CC}">
              <c16:uniqueId val="{0000000B-F3DF-4AD4-BFEC-CBBF625417DD}"/>
            </c:ext>
          </c:extLst>
        </c:ser>
        <c:ser>
          <c:idx val="1"/>
          <c:order val="1"/>
          <c:tx>
            <c:strRef>
              <c:f>Sheet1!$C$1</c:f>
              <c:strCache>
                <c:ptCount val="1"/>
                <c:pt idx="0">
                  <c:v>Termination Age Max</c:v>
                </c:pt>
              </c:strCache>
            </c:strRef>
          </c:tx>
          <c:spPr>
            <a:solidFill>
              <a:srgbClr val="00B050"/>
            </a:solidFill>
            <a:ln>
              <a:solidFill>
                <a:schemeClr val="accent1">
                  <a:lumMod val="75000"/>
                </a:schemeClr>
              </a:solidFill>
            </a:ln>
            <a:effectLst/>
          </c:spPr>
          <c:invertIfNegative val="0"/>
          <c:dPt>
            <c:idx val="1"/>
            <c:invertIfNegative val="0"/>
            <c:bubble3D val="0"/>
            <c:extLst>
              <c:ext xmlns:c16="http://schemas.microsoft.com/office/drawing/2014/chart" uri="{C3380CC4-5D6E-409C-BE32-E72D297353CC}">
                <c16:uniqueId val="{0000000D-F3DF-4AD4-BFEC-CBBF625417DD}"/>
              </c:ext>
            </c:extLst>
          </c:dPt>
          <c:dLbls>
            <c:dLbl>
              <c:idx val="1"/>
              <c:layout>
                <c:manualLayout>
                  <c:x val="3.5119203849517527E-3"/>
                  <c:y val="3.0168642716276443E-7"/>
                </c:manualLayout>
              </c:layout>
              <c:tx>
                <c:rich>
                  <a:bodyPr/>
                  <a:lstStyle/>
                  <a:p>
                    <a:r>
                      <a:rPr lang="en-US" sz="900" baseline="0">
                        <a:solidFill>
                          <a:schemeClr val="bg1"/>
                        </a:solidFill>
                      </a:rPr>
                      <a:t>Waived for Those with Disabilities</a:t>
                    </a:r>
                  </a:p>
                </c:rich>
              </c:tx>
              <c:dLblPos val="ctr"/>
              <c:showLegendKey val="0"/>
              <c:showVal val="1"/>
              <c:showCatName val="0"/>
              <c:showSerName val="0"/>
              <c:showPercent val="0"/>
              <c:showBubbleSize val="0"/>
              <c:extLst>
                <c:ext xmlns:c15="http://schemas.microsoft.com/office/drawing/2012/chart" uri="{CE6537A1-D6FC-4f65-9D91-7224C49458BB}">
                  <c15:layout>
                    <c:manualLayout>
                      <c:w val="0.18877777777777774"/>
                      <c:h val="9.5670498084291192E-2"/>
                    </c:manualLayout>
                  </c15:layout>
                  <c15:showDataLabelsRange val="0"/>
                </c:ext>
                <c:ext xmlns:c16="http://schemas.microsoft.com/office/drawing/2014/chart" uri="{C3380CC4-5D6E-409C-BE32-E72D297353CC}">
                  <c16:uniqueId val="{0000000D-F3DF-4AD4-BFEC-CBBF625417DD}"/>
                </c:ext>
              </c:extLst>
            </c:dLbl>
            <c:dLbl>
              <c:idx val="5"/>
              <c:layout>
                <c:manualLayout>
                  <c:x val="1.3610714768036547E-3"/>
                  <c:y val="-4.7619985001874764E-3"/>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mn-lt"/>
                        <a:ea typeface="+mn-ea"/>
                        <a:cs typeface="+mn-cs"/>
                      </a:defRPr>
                    </a:pPr>
                    <a:r>
                      <a:rPr lang="en-US" sz="800" b="1" baseline="0"/>
                      <a:t>Up to 22 by state </a:t>
                    </a:r>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10067853934365587"/>
                      <c:h val="5.3300087489063855E-2"/>
                    </c:manualLayout>
                  </c15:layout>
                  <c15:showDataLabelsRange val="0"/>
                </c:ext>
                <c:ext xmlns:c16="http://schemas.microsoft.com/office/drawing/2014/chart" uri="{C3380CC4-5D6E-409C-BE32-E72D297353CC}">
                  <c16:uniqueId val="{0000000E-F3DF-4AD4-BFEC-CBBF625417DD}"/>
                </c:ext>
              </c:extLst>
            </c:dLbl>
            <c:dLbl>
              <c:idx val="6"/>
              <c:layout>
                <c:manualLayout>
                  <c:x val="-1.3756334149507027E-3"/>
                  <c:y val="2.442002442002442E-3"/>
                </c:manualLayout>
              </c:layout>
              <c:tx>
                <c:rich>
                  <a:bodyPr/>
                  <a:lstStyle/>
                  <a:p>
                    <a:r>
                      <a:rPr lang="en-US"/>
                      <a:t>Up to 22</a:t>
                    </a:r>
                    <a:r>
                      <a:rPr lang="en-US" baseline="0"/>
                      <a:t> by state</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F3DF-4AD4-BFEC-CBBF625417DD}"/>
                </c:ext>
              </c:extLst>
            </c:dLbl>
            <c:dLbl>
              <c:idx val="7"/>
              <c:layout>
                <c:manualLayout>
                  <c:x val="-1.9752843394575679E-3"/>
                  <c:y val="-3.8311159380938048E-3"/>
                </c:manualLayout>
              </c:layout>
              <c:tx>
                <c:rich>
                  <a:bodyPr/>
                  <a:lstStyle/>
                  <a:p>
                    <a:r>
                      <a:rPr lang="en-US"/>
                      <a:t>19</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F3DF-4AD4-BFEC-CBBF625417DD}"/>
                </c:ext>
              </c:extLst>
            </c:dLbl>
            <c:dLbl>
              <c:idx val="8"/>
              <c:tx>
                <c:rich>
                  <a:bodyPr rot="0" spcFirstLastPara="1" vertOverflow="ellipsis" vert="horz" wrap="square" lIns="38100" tIns="19050" rIns="38100" bIns="19050" anchor="ctr" anchorCtr="1">
                    <a:noAutofit/>
                  </a:bodyPr>
                  <a:lstStyle/>
                  <a:p>
                    <a:pPr>
                      <a:defRPr sz="700" b="1" i="0" u="none" strike="noStrike" kern="1200" baseline="0">
                        <a:solidFill>
                          <a:schemeClr val="bg1"/>
                        </a:solidFill>
                        <a:latin typeface="+mn-lt"/>
                        <a:ea typeface="+mn-ea"/>
                        <a:cs typeface="+mn-cs"/>
                      </a:defRPr>
                    </a:pPr>
                    <a:r>
                      <a:rPr lang="en-US" sz="700" b="1"/>
                      <a:t>19 if full-time student</a:t>
                    </a:r>
                  </a:p>
                </c:rich>
              </c:tx>
              <c:spPr>
                <a:noFill/>
                <a:ln>
                  <a:noFill/>
                </a:ln>
                <a:effectLst/>
              </c:spPr>
              <c:txPr>
                <a:bodyPr rot="0" spcFirstLastPara="1" vertOverflow="ellipsis" vert="horz" wrap="square" lIns="38100" tIns="19050" rIns="38100" bIns="19050" anchor="ctr" anchorCtr="1">
                  <a:noAutofit/>
                </a:bodyPr>
                <a:lstStyle/>
                <a:p>
                  <a:pPr>
                    <a:defRPr sz="7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9427602799650044E-2"/>
                      <c:h val="0.10609670191187871"/>
                    </c:manualLayout>
                  </c15:layout>
                  <c15:showDataLabelsRange val="0"/>
                </c:ext>
                <c:ext xmlns:c16="http://schemas.microsoft.com/office/drawing/2014/chart" uri="{C3380CC4-5D6E-409C-BE32-E72D297353CC}">
                  <c16:uniqueId val="{00000011-F3DF-4AD4-BFEC-CBBF625417D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Sheet1!$A$2:$A$11</c:f>
              <c:strCache>
                <c:ptCount val="10"/>
                <c:pt idx="0">
                  <c:v>Vocational Rehabilitation</c:v>
                </c:pt>
                <c:pt idx="1">
                  <c:v>Job Corps</c:v>
                </c:pt>
                <c:pt idx="2">
                  <c:v>YouthBuild</c:v>
                </c:pt>
                <c:pt idx="3">
                  <c:v>WIOA Youth</c:v>
                </c:pt>
                <c:pt idx="4">
                  <c:v>Developmental Disability (I/DD)</c:v>
                </c:pt>
                <c:pt idx="5">
                  <c:v>Special Education</c:v>
                </c:pt>
                <c:pt idx="6">
                  <c:v>Foster Care</c:v>
                </c:pt>
                <c:pt idx="7">
                  <c:v>CHIP</c:v>
                </c:pt>
                <c:pt idx="8">
                  <c:v>TANF</c:v>
                </c:pt>
                <c:pt idx="9">
                  <c:v>SSI for Children</c:v>
                </c:pt>
              </c:strCache>
            </c:strRef>
          </c:cat>
          <c:val>
            <c:numRef>
              <c:f>Sheet1!$C$2:$C$11</c:f>
              <c:numCache>
                <c:formatCode>General</c:formatCode>
                <c:ptCount val="10"/>
                <c:pt idx="1">
                  <c:v>5</c:v>
                </c:pt>
                <c:pt idx="5">
                  <c:v>2</c:v>
                </c:pt>
                <c:pt idx="6">
                  <c:v>4</c:v>
                </c:pt>
                <c:pt idx="8">
                  <c:v>1</c:v>
                </c:pt>
              </c:numCache>
            </c:numRef>
          </c:val>
          <c:extLst>
            <c:ext xmlns:c16="http://schemas.microsoft.com/office/drawing/2014/chart" uri="{C3380CC4-5D6E-409C-BE32-E72D297353CC}">
              <c16:uniqueId val="{00000012-F3DF-4AD4-BFEC-CBBF625417DD}"/>
            </c:ext>
          </c:extLst>
        </c:ser>
        <c:dLbls>
          <c:dLblPos val="inEnd"/>
          <c:showLegendKey val="0"/>
          <c:showVal val="1"/>
          <c:showCatName val="0"/>
          <c:showSerName val="0"/>
          <c:showPercent val="0"/>
          <c:showBubbleSize val="0"/>
        </c:dLbls>
        <c:gapWidth val="0"/>
        <c:overlap val="100"/>
        <c:axId val="39395104"/>
        <c:axId val="39396768"/>
      </c:barChart>
      <c:catAx>
        <c:axId val="39395104"/>
        <c:scaling>
          <c:orientation val="minMax"/>
        </c:scaling>
        <c:delete val="0"/>
        <c:axPos val="l"/>
        <c:title>
          <c:tx>
            <c:rich>
              <a:bodyPr rot="-5400000" spcFirstLastPara="1" vertOverflow="ellipsis" vert="horz" wrap="square" anchor="ctr" anchorCtr="1"/>
              <a:lstStyle/>
              <a:p>
                <a:pPr>
                  <a:defRPr sz="2000" b="1" i="0" u="none" strike="noStrike" kern="1200" baseline="0">
                    <a:solidFill>
                      <a:schemeClr val="tx1"/>
                    </a:solidFill>
                    <a:latin typeface="+mj-lt"/>
                    <a:ea typeface="+mn-ea"/>
                    <a:cs typeface="+mn-cs"/>
                  </a:defRPr>
                </a:pPr>
                <a:r>
                  <a:rPr lang="en-US" sz="2000" b="1" i="0" baseline="0">
                    <a:solidFill>
                      <a:schemeClr val="tx1"/>
                    </a:solidFill>
                    <a:latin typeface="+mj-lt"/>
                  </a:rPr>
                  <a:t>Social Service</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solidFill>
                  <a:latin typeface="+mj-lt"/>
                  <a:ea typeface="+mn-ea"/>
                  <a:cs typeface="+mn-cs"/>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39396768"/>
        <c:crosses val="autoZero"/>
        <c:auto val="0"/>
        <c:lblAlgn val="ctr"/>
        <c:lblOffset val="100"/>
        <c:noMultiLvlLbl val="0"/>
      </c:catAx>
      <c:valAx>
        <c:axId val="39396768"/>
        <c:scaling>
          <c:orientation val="minMax"/>
          <c:max val="30"/>
          <c:min val="13"/>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2000" b="1" i="0" u="none" strike="noStrike" kern="1200" baseline="0">
                    <a:solidFill>
                      <a:schemeClr val="tx1"/>
                    </a:solidFill>
                    <a:latin typeface="+mj-lt"/>
                    <a:ea typeface="+mn-ea"/>
                    <a:cs typeface="+mn-cs"/>
                  </a:defRPr>
                </a:pPr>
                <a:r>
                  <a:rPr lang="en-US" sz="2000">
                    <a:solidFill>
                      <a:schemeClr val="tx1"/>
                    </a:solidFill>
                    <a:latin typeface="+mj-lt"/>
                  </a:rPr>
                  <a:t>Termination Age</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j-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39395104"/>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chemeClr val="tx2">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omments/modernComment_127_7E5FC906.xml><?xml version="1.0" encoding="utf-8"?>
<p188:cmLst xmlns:a="http://schemas.openxmlformats.org/drawingml/2006/main" xmlns:r="http://schemas.openxmlformats.org/officeDocument/2006/relationships" xmlns:p188="http://schemas.microsoft.com/office/powerpoint/2018/8/main">
  <p188:cm id="{F566795F-0946-4503-939F-6F9FDBD18229}" authorId="{F8B5EA7A-4AD4-8B31-5E15-5509BFD1B0E2}" status="resolved" created="2024-09-04T16:12:05.958" complete="100000">
    <ac:deMkLst xmlns:ac="http://schemas.microsoft.com/office/drawing/2013/main/command">
      <pc:docMk xmlns:pc="http://schemas.microsoft.com/office/powerpoint/2013/main/command"/>
      <pc:sldMk xmlns:pc="http://schemas.microsoft.com/office/powerpoint/2013/main/command" cId="2120206598" sldId="295"/>
      <ac:graphicFrameMk id="4" creationId="{3291F67D-EF81-B330-FFF3-F0F0294E06E1}"/>
    </ac:deMkLst>
    <p188:txBody>
      <a:bodyPr/>
      <a:lstStyle/>
      <a:p>
        <a:r>
          <a:rPr lang="en-US"/>
          <a:t>Dictate chart if given ok </a:t>
        </a:r>
      </a:p>
    </p188:txBody>
  </p188:cm>
</p188:cmLst>
</file>

<file path=ppt/drawings/drawing1.xml><?xml version="1.0" encoding="utf-8"?>
<c:userShapes xmlns:c="http://schemas.openxmlformats.org/drawingml/2006/chart">
  <cdr:relSizeAnchor xmlns:cdr="http://schemas.openxmlformats.org/drawingml/2006/chartDrawing">
    <cdr:from>
      <cdr:x>0.21972</cdr:x>
      <cdr:y>0.57144</cdr:y>
    </cdr:from>
    <cdr:to>
      <cdr:x>0.31852</cdr:x>
      <cdr:y>0.7818</cdr:y>
    </cdr:to>
    <cdr:grpSp>
      <cdr:nvGrpSpPr>
        <cdr:cNvPr id="3" name="Group 2">
          <a:extLst xmlns:a="http://schemas.openxmlformats.org/drawingml/2006/main">
            <a:ext uri="{FF2B5EF4-FFF2-40B4-BE49-F238E27FC236}">
              <a16:creationId xmlns:a16="http://schemas.microsoft.com/office/drawing/2014/main" id="{4F7D3986-CDA7-7F32-B21C-93CE26BA5071}"/>
            </a:ext>
          </a:extLst>
        </cdr:cNvPr>
        <cdr:cNvGrpSpPr/>
      </cdr:nvGrpSpPr>
      <cdr:grpSpPr>
        <a:xfrm xmlns:a="http://schemas.openxmlformats.org/drawingml/2006/main">
          <a:off x="2009120" y="3067172"/>
          <a:ext cx="903427" cy="1129095"/>
          <a:chOff x="0" y="0"/>
          <a:chExt cx="903469" cy="1129120"/>
        </a:xfrm>
        <a:solidFill xmlns:a="http://schemas.openxmlformats.org/drawingml/2006/main">
          <a:srgbClr val="E2F3F9"/>
        </a:solidFill>
      </cdr:grpSpPr>
      <cdr:sp macro="" textlink="">
        <cdr:nvSpPr>
          <cdr:cNvPr id="4" name="Rectangle 3">
            <a:extLst xmlns:a="http://schemas.openxmlformats.org/drawingml/2006/main">
              <a:ext uri="{FF2B5EF4-FFF2-40B4-BE49-F238E27FC236}">
                <a16:creationId xmlns:a16="http://schemas.microsoft.com/office/drawing/2014/main" id="{33E79509-3598-4232-D585-FDCD761471F1}"/>
              </a:ext>
            </a:extLst>
          </cdr:cNvPr>
          <cdr:cNvSpPr/>
        </cdr:nvSpPr>
        <cdr:spPr>
          <a:xfrm xmlns:a="http://schemas.openxmlformats.org/drawingml/2006/main">
            <a:off x="15484" y="375343"/>
            <a:ext cx="887985" cy="370164"/>
          </a:xfrm>
          <a:prstGeom xmlns:a="http://schemas.openxmlformats.org/drawingml/2006/main" prst="rect">
            <a:avLst/>
          </a:prstGeom>
          <a:grpFill xmlns:a="http://schemas.openxmlformats.org/drawingml/2006/main"/>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sp macro="" textlink="">
        <cdr:nvSpPr>
          <cdr:cNvPr id="5" name="Rectangle 4">
            <a:extLst xmlns:a="http://schemas.openxmlformats.org/drawingml/2006/main">
              <a:ext uri="{FF2B5EF4-FFF2-40B4-BE49-F238E27FC236}">
                <a16:creationId xmlns:a16="http://schemas.microsoft.com/office/drawing/2014/main" id="{CC845018-E437-4772-B80C-AFEA3D3DA186}"/>
              </a:ext>
            </a:extLst>
          </cdr:cNvPr>
          <cdr:cNvSpPr/>
        </cdr:nvSpPr>
        <cdr:spPr>
          <a:xfrm xmlns:a="http://schemas.openxmlformats.org/drawingml/2006/main">
            <a:off x="0" y="737623"/>
            <a:ext cx="903336" cy="391497"/>
          </a:xfrm>
          <a:prstGeom xmlns:a="http://schemas.openxmlformats.org/drawingml/2006/main" prst="rect">
            <a:avLst/>
          </a:prstGeom>
          <a:grpFill xmlns:a="http://schemas.openxmlformats.org/drawingml/2006/main"/>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sp macro="" textlink="">
        <cdr:nvSpPr>
          <cdr:cNvPr id="6" name="Rectangle 5">
            <a:extLst xmlns:a="http://schemas.openxmlformats.org/drawingml/2006/main">
              <a:ext uri="{FF2B5EF4-FFF2-40B4-BE49-F238E27FC236}">
                <a16:creationId xmlns:a16="http://schemas.microsoft.com/office/drawing/2014/main" id="{0BF20844-50FA-43CA-860E-1854780D38DA}"/>
              </a:ext>
            </a:extLst>
          </cdr:cNvPr>
          <cdr:cNvSpPr/>
        </cdr:nvSpPr>
        <cdr:spPr>
          <a:xfrm xmlns:a="http://schemas.openxmlformats.org/drawingml/2006/main">
            <a:off x="1540" y="0"/>
            <a:ext cx="395297" cy="475391"/>
          </a:xfrm>
          <a:prstGeom xmlns:a="http://schemas.openxmlformats.org/drawingml/2006/main" prst="rect">
            <a:avLst/>
          </a:prstGeom>
          <a:grpFill xmlns:a="http://schemas.openxmlformats.org/drawingml/2006/main"/>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grpSp>
  </cdr:relSizeAnchor>
  <cdr:relSizeAnchor xmlns:cdr="http://schemas.openxmlformats.org/drawingml/2006/chartDrawing">
    <cdr:from>
      <cdr:x>0.21976</cdr:x>
      <cdr:y>0.78045</cdr:y>
    </cdr:from>
    <cdr:to>
      <cdr:x>0.26567</cdr:x>
      <cdr:y>0.87192</cdr:y>
    </cdr:to>
    <cdr:sp macro="" textlink="">
      <cdr:nvSpPr>
        <cdr:cNvPr id="7" name="Rectangle 6">
          <a:extLst xmlns:a="http://schemas.openxmlformats.org/drawingml/2006/main">
            <a:ext uri="{FF2B5EF4-FFF2-40B4-BE49-F238E27FC236}">
              <a16:creationId xmlns:a16="http://schemas.microsoft.com/office/drawing/2014/main" id="{F4EE53E4-7C4D-0977-DABD-3D24A6A6127D}"/>
            </a:ext>
          </a:extLst>
        </cdr:cNvPr>
        <cdr:cNvSpPr/>
      </cdr:nvSpPr>
      <cdr:spPr>
        <a:xfrm xmlns:a="http://schemas.openxmlformats.org/drawingml/2006/main">
          <a:off x="2009448" y="4189003"/>
          <a:ext cx="419878" cy="490993"/>
        </a:xfrm>
        <a:prstGeom xmlns:a="http://schemas.openxmlformats.org/drawingml/2006/main" prst="rect">
          <a:avLst/>
        </a:prstGeom>
        <a:solidFill xmlns:a="http://schemas.openxmlformats.org/drawingml/2006/main">
          <a:srgbClr val="E2F3F9"/>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00:49.618"/>
    </inkml:context>
    <inkml:brush xml:id="br0">
      <inkml:brushProperty name="width" value="0.05" units="cm"/>
      <inkml:brushProperty name="height" value="0.05" units="cm"/>
      <inkml:brushProperty name="color" value="#5B2D90"/>
    </inkml:brush>
  </inkml:definitions>
  <inkml:trace contextRef="#ctx0" brushRef="#br0">0 1 24575,'51'6'0,"-29"-2"0,-8-2-1365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01:09.592"/>
    </inkml:context>
    <inkml:brush xml:id="br0">
      <inkml:brushProperty name="width" value="0.05" units="cm"/>
      <inkml:brushProperty name="height" value="0.05" units="cm"/>
      <inkml:brushProperty name="color" value="#F2EBF9"/>
    </inkml:brush>
  </inkml:definitions>
  <inkml:trace contextRef="#ctx0" brushRef="#br0">1 1 24575,'10'6'0,"0"0"0,-1 1 0,1 1 0,10 10 0,-12-9 0,1-1 0,0-1 0,1 0 0,12 8 0,-15-11 0,0 1 0,-1 0 0,1 0 0,-1 0 0,10 12 0,-12-12 0,1 0 0,-1 0 0,1 0 0,1-1 0,-1 0 0,1 0 0,-1 0 0,1 0 0,7 2 0,-3-1 0,0 0 0,-1 1 0,0 0 0,0 1 0,0 0 0,-1 0 0,0 1 0,9 11 0,24 20 0,2 1 0,-27-25 0,0-1 0,37 25 0,-39-30 0,-1 2 0,0-1 0,-1 2 0,15 15 0,24 23 0,-42-43 0,0-2 0,0 1 0,1-1 0,0 0 0,0-1 0,19 5 0,-26-9 0,-1 0 0,1 0 0,-1 0 0,1-1 0,-1 1 0,1-1 0,-1 0 0,0 0 0,1 0 0,-1 0 0,0 0 0,0 0 0,0-1 0,0 1 0,0-1 0,3-3 0,-7 2 0,-1 0 0,-1 1 0,1-1 0,0 1 0,-1-1 0,1 1 0,-6-2 0,2 0 39,0 0 0,0-1 0,1 1 0,0-1 0,0 0-1,-9-9 1,-15-14-1676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00:34.483"/>
    </inkml:context>
    <inkml:brush xml:id="br0">
      <inkml:brushProperty name="width" value="0.05" units="cm"/>
      <inkml:brushProperty name="height" value="0.05" units="cm"/>
      <inkml:brushProperty name="color" value="#5B2D90"/>
    </inkml:brush>
  </inkml:definitions>
  <inkml:trace contextRef="#ctx0" brushRef="#br0">243 43 24575,'-8'-1'0,"0"0"0,0 0 0,1 0 0,-1-1 0,-9-4 0,9 4 0,1-1 0,-1 1 0,0 1 0,0 0 0,-12-1 0,14 1 0,0 1 0,0-1 0,0-1 0,0 1 0,-7-4 0,9 3 0,0 1 0,0 0 0,0-1 0,0 1 0,-1 0 0,1 1 0,0-1 0,-1 1 0,1 0 0,0 0 0,-8 1 0,10 0 0,0 0 0,1 0 0,-1 0 0,1 0 0,-1 0 0,1 0 0,0 0 0,-1 0 0,1 1 0,0-1 0,0 0 0,0 1 0,0-1 0,0 1 0,0-1 0,0 1 0,0 0 0,1-1 0,-1 1 0,0 2 0,1-3 0,-1 0 0,1 1 0,0-1 0,-1 1 0,1-1 0,0 0 0,0 1 0,0-1 0,0 1 0,0-1 0,1 0 0,-1 1 0,0-1 0,1 1 0,-1-1 0,0 0 0,1 1 0,0-1 0,-1 0 0,1 0 0,0 0 0,0 1 0,0-1 0,0 0 0,1 1 0,37 21 0,-30-18 0,1 1 0,15 11 0,-16-9 0,-1 0 0,0 1 0,10 12 0,-14-15 0,4 2 0,-1-1 0,1 1 0,1-1 0,12 8 0,22 19 0,-17-19 0,-10-7 0,48 24 0,-23-13 0,32 29 0,-60-41 0,-10-6 0,0 0 0,1 1 0,-2-1 0,1 1 0,0 0 0,0 0 0,0 0 0,-1 0 0,1 0 0,-1 1 0,3 3 0,3 4 0,0 0 0,1-1 0,-1 0 0,2-1 0,-1 0 0,16 10 0,-17-13 0,0 1 0,0-2 0,0 1 0,0-1 0,14 4 0,-10-3 0,-1-1 0,-1 1 0,1 1 0,18 13 0,-19-12 0,1 0 0,0 0 0,1-1 0,12 4 0,-4-5 0,0-1 0,0 0 0,0-2 0,1-1 0,28-1 0,-35 0 0,-1 0-1365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00:37.070"/>
    </inkml:context>
    <inkml:brush xml:id="br0">
      <inkml:brushProperty name="width" value="0.05" units="cm"/>
      <inkml:brushProperty name="height" value="0.05" units="cm"/>
      <inkml:brushProperty name="color" value="#5B2D90"/>
    </inkml:brush>
  </inkml:definitions>
  <inkml:trace contextRef="#ctx0" brushRef="#br0">0 1 24575,'42'38'0,"10"6"0,-9 4 0,-20-20 0,-16-19 0,0-1 0,0 0 0,1 0 0,0 0 0,9 6 0,5 1 0,54 33 0,-41-28 0,0 0 0,45 36 0,-59-40 0,44 23 0,-31-20 0,-30-16-97,0-1-1,0 0 1,0-1-1,1 1 1,-1-1-1,1 0 1,-1 0-1,1 0 1,-1-1-1,1 1 1,-1-1-1,1 0 0,5-1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00:43.630"/>
    </inkml:context>
    <inkml:brush xml:id="br0">
      <inkml:brushProperty name="width" value="0.05" units="cm"/>
      <inkml:brushProperty name="height" value="0.05" units="cm"/>
      <inkml:brushProperty name="color" value="#5B2D90"/>
    </inkml:brush>
  </inkml:definitions>
  <inkml:trace contextRef="#ctx0" brushRef="#br0">401 128 24575,'44'31'0,"-19"-14"0,44 25 0,-54-33 0,0 1 0,0 0 0,15 15 0,8 5 0,121 69 0,-35-26 0,-122-72 0,0 1 0,1 0 0,-1 0 0,0 0 0,0 0 0,-1 0 0,1 1 0,0-1 0,-1 1 0,1-1 0,-1 1 0,0-1 0,2 4 0,-3-5 0,0 0 0,0-1 0,0 1 0,0 0 0,0-1 0,1 1 0,-1 0 0,-1-1 0,1 1 0,0 0 0,0-1 0,0 1 0,0 0 0,0-1 0,-1 1 0,1 0 0,0-1 0,0 1 0,-1 0 0,1-1 0,0 1 0,-1 0 0,-1 0 0,1-1 0,0 1 0,0 0 0,0-1 0,0 1 0,0-1 0,-1 1 0,1-1 0,0 0 0,0 0 0,-1 1 0,1-1 0,0 0 0,-1 0 0,1 0 0,-2-1 0,-132 0 0,125-1 0,1-1 0,-1 0 0,1 0 0,-1-1 0,1 0 0,-11-8 0,3 4 0,-10-8 0,-45-34 0,22 15 0,31 21 0,1-1 0,-24-27 0,-13-10 0,37 39 0,-31-18 0,29 20 0,-24-19 0,24 14 0,-1 2 0,0 1 0,-1 1 0,0 0 0,-24-8 0,23 12 0,1-2 0,0-1 0,1-1 0,-30-22 0,54 31 0,10-1 0,22-1 0,-29 4 0,0 0 0,-2 0 0,0 0 0,0 1 0,-1-1 0,1 1 0,0-1 0,0 1 0,0 0 0,0 0 0,0 1 0,-1-1 0,1 1 0,0 0 0,0 0 0,-1 0 0,1 1 0,-1-1 0,1 1 0,-1 0 0,1 0 0,4 4 0,19 13 0,1-1 0,1-1 0,0-1 0,35 13 0,-60-27 0,0-1 0,0 1 0,-1 0 0,1 1 0,-1-1 0,1 1 0,-1-1 0,3 4 0,-6-5 0,-1-1 0,1 0 0,-1 1 0,1-1 0,-1 0 0,1 1 0,0-1 0,-1 0 0,1 1 0,-1-1 0,1 0 0,-1 0 0,0 0 0,1 0 0,-1 0 0,1 1 0,-1-1 0,1 0 0,-1 0 0,1 0 0,-1 0 0,1 0 0,-1-1 0,0 1 0,-18-1 0,17 1 0,-10-1 0,0 0 0,0-1 0,0 0 0,0-1 0,1 0 0,-1-1 0,1 0 0,0-1 0,0 0 0,-13-9 0,10 6 0,0 0 0,-16-5 0,1 0 0,12 3 0,28 17 0,18 12 0,-17-11 0,1 1 0,-2 0 0,1 0 0,-1 1 0,13 16 0,36 62 0,-4-3 0,-40-59 0,-13-22 0,-1 1 0,1-1 0,-1 0 0,1 1 0,5 3 0,-7-7 0,0 1 0,1-1 0,-1 0 0,1 0 0,-1 0 0,1-1 0,0 1 0,-1 0 0,1 0 0,0-1 0,0 1 0,-1-1 0,1 0 0,0 1 0,0-1 0,0 0 0,-1 0 0,5-1 0,-3 1 0,1 0 0,0 0 0,-1 1 0,1-1 0,0 1 0,-1 0 0,1 0 0,-1 0 0,1 0 0,-1 1 0,1-1 0,-1 1 0,0 0 0,0 0 0,4 4 0,-2-3 0,-1 0 0,1 0 0,0-1 0,0 1 0,10 2 0,-7-2 0,3-1 0,-19-13 0,5 8 0,0-1 0,0 0 0,0 0 0,1 0 0,0 0 0,0-1 0,0 1 0,0-1 0,1 1 0,-1-1 0,1 1 0,-1-10 0,1 7 0,0 0 0,-1 0 0,0 0 0,0 1 0,-4-9 0,2 9 0,1 0 0,1-1 0,-1 1 0,1-1 0,0 0 0,0 0 0,-1-9 0,3 15 0,0 0 0,0-1 0,0 1 0,0-1 0,0 1 0,0 0 0,1-1 0,-1 1 0,0 0 0,1-1 0,-1 1 0,1 0 0,-1-1 0,1 1 0,0 0 0,-1 0 0,1 0 0,0-1 0,0 1 0,0 0 0,0 0 0,0 0 0,0 0 0,0 1 0,0-1 0,0 0 0,1 0 0,-1 1 0,0-1 0,0 1 0,1-1 0,-1 1 0,0-1 0,1 1 0,-1 0 0,0 0 0,1-1 0,-1 1 0,1 0 0,-1 0 0,0 0 0,1 1 0,1-1 0,4 2 0,0 0 0,0 0 0,0 1 0,0 0 0,-1 0 0,1 1 0,-1-1 0,0 1 0,10 8 0,5 3 0,-16-11-80,0 0 0,-1 0-1,0 1 1,0-1 0,0 1-1,0 0 1,-1 0 0,0 0-1,0 0 1,0 1 0,-1-1 0,1 1-1,-1 0 1,-1 0 0,1 0-1,0 6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00:46.589"/>
    </inkml:context>
    <inkml:brush xml:id="br0">
      <inkml:brushProperty name="width" value="0.05" units="cm"/>
      <inkml:brushProperty name="height" value="0.05" units="cm"/>
      <inkml:brushProperty name="color" value="#5B2D90"/>
    </inkml:brush>
  </inkml:definitions>
  <inkml:trace contextRef="#ctx0" brushRef="#br0">562 1 24575,'-129'4'0,"119"-2"0,0-1 0,1 2 0,-1-1 0,1 2 0,0-1 0,-13 7 0,14-5 0,1-2 0,-1 1 0,-1-1 0,1 0 0,0-1 0,-1 0 0,1 0 0,-1-1 0,-8 0 0,-94-1 0,-29 0 0,140 0 0,-1 0 0,1 0 0,-1 0 0,1 0 0,-1 0 0,1 0 0,-1 0 0,1-1 0,-1 1 0,0 0 0,1 0 0,-1 0 0,1 0 0,-1-1 0,1 1 0,-1 0 0,1 0 0,-1-1 0,1 1 0,0-1 0,-1 0 0,5-6 0,20-5 0,-16 10 0,0 1 0,0 0 0,0 0 0,11 1 0,-12 0 0,0 0 0,1 0 0,-1-1 0,0 0 0,11-3 0,-5 1 0,-1 0 0,1 1 0,-1 1 0,1 0 0,20 2 0,17-2 0,100 0 0,-90 2 0,-137 20 0,43-13-1365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01:42.668"/>
    </inkml:context>
    <inkml:brush xml:id="br0">
      <inkml:brushProperty name="width" value="0.05" units="cm"/>
      <inkml:brushProperty name="height" value="0.05" units="cm"/>
      <inkml:brushProperty name="color" value="#5B2D90"/>
    </inkml:brush>
  </inkml:definitions>
  <inkml:trace contextRef="#ctx0" brushRef="#br0">87 1 24575,'-4'0'0,"0"0"0,0 1 0,0 0 0,0 0 0,0 0 0,0 0 0,0 1 0,1-1 0,-1 1 0,0 0 0,1 0 0,0 0 0,-1 1 0,1-1 0,0 1 0,-5 5 0,6-6 0,0 0 0,0 0 0,1 1 0,-1-1 0,0 1 0,1 0 0,0-1 0,0 1 0,0 0 0,0 0 0,0 0 0,0 0 0,1 0 0,-1 0 0,1 0 0,0 0 0,0 0 0,0 0 0,0 0 0,0 0 0,1 0 0,0 0 0,1 4 0,2 1 0,1-1 0,0 0 0,0-1 0,0 1 0,1-1 0,0 0 0,0 0 0,14 9 0,180 124 0,-79-58 0,26 23 0,-130-89 0,1 1 0,25 32 0,-33-37 0,-6-8 0,0 1 0,0 0 0,1-1 0,-1 0 0,9 4 0,16 12 0,-11-5 0,-14-12 0,-1 0 0,1 0 0,-1 1 0,0 0 0,0-1 0,0 1 0,3 5 0,-6-8 0,-1 1 0,1-1 0,-1 1 0,0-1 0,1 1 0,-1-1 0,0 1 0,0-1 0,1 0 0,-1 1 0,0-1 0,0 0 0,1 0 0,-1 1 0,0-1 0,0 0 0,0 0 0,0 0 0,-1 0 0,-20 2 0,18-1 0,0-1 0,0 0 0,0 0 0,0 0 0,0 0 0,0-1 0,0 1 0,1-1 0,-1 0 0,0 0 0,0-1 0,1 1 0,-1-1 0,1 0 0,-1 0 0,1 0 0,-1 0 0,1 0 0,0-1 0,0 1 0,1-1 0,-1 0 0,0 0 0,1 0 0,0 0 0,-1-1 0,1 1 0,1-1 0,-3-4 0,2 4 0,-1 0 0,0 0 0,1 0 0,-1 0 0,-1 0 0,1 1 0,0 0 0,-5-3 0,-4-6 0,-49-50 0,43 44 0,1-2 0,0 1 0,2-2 0,-18-29 0,-27-37 0,-10 6 0,62 73 0,0 1 0,0 0 0,0 1 0,-1-1 0,0 2 0,-19-10 0,-61-28 0,-1-3 0,138 47 0,6 2 0,-33-3 0,-1 2 0,22 3 0,-34-3 0,-1 0 0,0 0 0,1 1 0,-1-1 0,0 2 0,-1-1 0,1 1 0,-1 0 0,9 6 0,27 28 0,-1 1 0,58 74 0,-84-96 0,0-1 0,2 0 0,0-1 0,27 18 0,-28-19 0,28 27 0,-5-3 0,-32-32 0,-1 1 0,-1 0 0,0 0 0,0 1 0,5 9 0,16 21 0,-19-27 0,4 3 0,-7-16 0,-1-10 0,-3 8 0,1-4 0,0 0 0,1 0 0,0 0 0,5-13 0,-7 20 0,0-1 0,1 1 0,-1 0 0,0 0 0,0-1 0,0 1 0,0 0 0,0 0 0,0-1 0,0 1 0,0 0 0,-1 0 0,1-1 0,-1 1 0,1 0 0,0 0 0,-1 0 0,0 0 0,1-1 0,-1 1 0,0 0 0,1 0 0,-1 0 0,0 0 0,0 1 0,-1-2 0,-34-25 0,11 8 0,2 0 0,0 0 0,-28-16 0,31 21 0,-16-6 0,31 17 0,-1 1 0,0-1 0,1 0 0,0-1 0,0 1 0,0-1 0,0 0 0,0 0 0,1-1 0,0 1 0,-5-8 0,-2-4 0,-1 0 0,0 0 0,-1 1 0,0 1 0,-30-25 0,-6 8 0,44 28 0,1 1 0,-1 0 0,0 0 0,0 0 0,0 1 0,0 0 0,0-1 0,0 2 0,-6-1 0,11 1 0,0 0 0,-1 0 0,1 1 0,0-1 0,-1 0 0,1 1 0,0-1 0,0 0 0,-1 1 0,1-1 0,0 0 0,0 1 0,0-1 0,-1 0 0,1 1 0,0-1 0,0 1 0,0-1 0,0 0 0,0 1 0,0-1 0,0 1 0,0-1 0,0 1 0,0-1 0,0 0 0,0 1 0,0-1 0,0 1 0,0-1 0,0 0 0,1 1 0,-1-1 0,0 1 0,0-1 0,0 0 0,1 1 0,-1-1 0,1 1 0,9 21 0,-9-20 0,2 4 0,2 4 0,-1-1 0,2 1 0,-1-1 0,1 0 0,1-1 0,-1 1 0,1-1 0,1 0 0,12 10 0,-8-10 0,0 2 0,16 16 0,9 9 0,9-1 0,1-2 0,79 41 0,-14-24 0,-98-44 0,0-1 0,0 0 0,0-1 0,1-1 0,0 0 0,18-1 0,3-1 0,-33 0 0,-22 0 0,-16 0 0,0-1 0,-1 2 0,-35 6 0,63-6 0,6 0 0,0-1 0,1 1 0,-1-1 0,0 0 0,1 1 0,-1-1 0,0 0 0,0 0 0,0 0 0,1 0 0,-1 0 0,0-1 0,1 1 0,-1 0 0,0-1 0,0 1 0,1-1 0,-1 0 0,1 0 0,-1 1 0,1-1 0,-1 0 0,1 0 0,-1-1 0,1 1 0,0 0 0,0 0 0,-3-3 0,-6-9 0,1 0 0,0-1 0,0 0 0,2-1 0,-9-19 0,10 19 0,0 1 0,-1 0 0,-1 0 0,0 0 0,-1 1 0,-13-13 0,9 12 0,2 2 0,1 1 0,-1 1 0,-1 0 0,0 1 0,-14-8 0,-127-61 0,128 66 0,16 7 0,0 0 0,1 0 0,-1-2 0,-8-8 0,-19-12 0,35 27 0,1 0 0,-1 1 0,1-1 0,0 1 0,-1 0 0,1-1 0,-1 1 0,1-1 0,0 1 0,-1 0 0,1-1 0,0 1 0,-1-1 0,1 1 0,0 0 0,0-1 0,0 1 0,0 0 0,0 0 0,0-1 0,0 1 0,0 0 0,0 1 0,-2 20 0,2-16 0,0 0 0,0 0 0,0 1 0,0-1 0,1 0 0,3 12 0,-3-16 0,0 1 0,0-1 0,1 1 0,-1-1 0,1 0 0,-1 0 0,1 0 0,0 0 0,0 0 0,0 0 0,0 0 0,1 0 0,-1-1 0,0 1 0,1-1 0,2 2 0,36 15 0,-25-12 0,-23-12 0,-91-47 0,63 35-1365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02:22.024"/>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122 58,'-1'0,"0"0,-3-1,-1 0,0-1,1 0,-1 0,1 0,-1-1,-1 0,1 1,-1-1,-1 1,1-1,-1-1,0 0,1 0,1 1,0 0,1 0,-1 2,1 0,2 1,2 0,2 1,3 0,0 1,-1 2,0 0,0 0,0 0,0-2,1 0,0-1,-1 0,1-1,-1 0,0 1,0 1,0 1,1-1,0 1,-1 1,1-1,0 0,-2 1,1-1,0 0,0 1,-1 0,1-1,-1 0,1-2,0 0,1 1,1 0,2 1,0 0,0 0,-1-1,-1 1,0 0,-2 0,0-1,-1 1,-1 0,-1 1,-1 3,1 1,-2-1,1 2,0 0,0-1,-1-1,-1-1,-2-1,-1-2,-1-1,-1-1,0-1,0 0,0-1,2 0,0-1,2 1,-1-1,1-1,-1 0,1 0,0-1,-1 1,0-2,1 0,0 0,2-1,0 1,0 0,1 0,0 0,0-1,0-1,0-1,1 0,-1 0,0 1,0 0,0 0,0 2,-1 0,-1 2,-1 1,0 0,-1 0,-1-1,0 1,0-1,0-1,0 0,0 1,0 0,0 0,1 1,0 1,3 0,2 2,0 1,3 3,0 1,-1 0,-1 0,1 0,0 0,0-2,0 0,0 0,-1 0,-1 0,2-2,0 0,1-1,0 0,1 0,-1 0,1 0,-3 2,-5-1,-2 0,-1 0,-1-1,0-1,1 0,0 0,1 0,0 0,0 1,0 0,0 0,0 0,0-1,1 1,-1-1,0 0,0-1,0-1,1 0,0-1,1 0,1-2,1-1,0-1,1-2,1 2,0 0,1 1,-1-2,-1-2,1 1,-1 0,0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02:24.919"/>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0 1,'1'0,"0"1,0 1,1 2,-1 2,1 1,-1-1,-1 0,1 0,-1 0,0-1,0 0,0 0,0-1,0 1,0 0,0 0,0 0,0-1,0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02:26.775"/>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0 0,'1'2,"1"1,0 1,0 3,0 0,0 1,0 0,-1 0,0 0,-1 0,0-1,0-1,0 0,0 0,0-1,0 0,0 0,0-1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27:16.807"/>
    </inkml:context>
    <inkml:brush xml:id="br0">
      <inkml:brushProperty name="width" value="0.025" units="cm"/>
      <inkml:brushProperty name="height" value="0.025" units="cm"/>
      <inkml:brushProperty name="color" value="#5B2D90"/>
    </inkml:brush>
  </inkml:definitions>
  <inkml:trace contextRef="#ctx0" brushRef="#br0">1 42 24575,'18'0'0,"1"0"0,-1-2 0,0 0 0,1 0 0,-1-2 0,0 0 0,17-8 0,-26 10 0,0 0 0,-1 0 0,1 1 0,0 0 0,0 1 0,0 0 0,15 2 0,-11-1 0,0-1 0,23-2 0,16-3 0,94 2 0,-92 3 0,-41 1 0,1 0 0,17 5 0,-18-3 0,1-1 0,18 1 0,-115 1 0,-383-4 0,459 1 68,0 0 0,0 0-1,0 0 1,-8 3-1,-23 4-1770,34-8-5123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27:19.442"/>
    </inkml:context>
    <inkml:brush xml:id="br0">
      <inkml:brushProperty name="width" value="0.025" units="cm"/>
      <inkml:brushProperty name="height" value="0.025" units="cm"/>
      <inkml:brushProperty name="color" value="#5B2D90"/>
    </inkml:brush>
  </inkml:definitions>
  <inkml:trace contextRef="#ctx0" brushRef="#br0">0 16 24575,'13'4'0,"0"0"0,1 0 0,-1-1 0,1-1 0,0 0 0,20-1 0,67-3 0,-27-1 0,220 3 0,-285-1 0,1 0 0,-1 0 0,1-1 0,-1 0 0,1-1 0,-1 0 0,0 0 0,11-7 0,-20 10 3,0 0 0,0 0-1,0 0 1,0 0-1,0 0 1,0 0 0,-1 0-1,1 0 1,0 0 0,0 0-1,0 0 1,0 0-1,0 0 1,0 0 0,0 0-1,0 0 1,0 0-1,0 0 1,0 0 0,0 0-1,0 0 1,0 0 0,0 0-1,0 0 1,-1 0-1,1 0 1,0 0 0,0-1-1,0 1 1,0 0 0,0 0-1,0 0 1,0 0-1,0 0 1,0 0 0,0 0-1,0 0 1,0 0 0,0 0-1,0 0 1,0 0-1,0 0 1,0 0 0,0-1-1,0 1 1,0 0 0,0 0-1,0 0 1,0 0-1,0 0 1,0 0 0,0 0-1,0 0 1,0 0 0,0 0-1,0 0 1,0 0-1,1 0 1,-1 0 0,0 0-1,0-1 1,0 1 0,0 0-1,0 0 1,-11-1 168,-12 0-1878,19 1-5119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27:21.929"/>
    </inkml:context>
    <inkml:brush xml:id="br0">
      <inkml:brushProperty name="width" value="0.025" units="cm"/>
      <inkml:brushProperty name="height" value="0.025" units="cm"/>
      <inkml:brushProperty name="color" value="#5B2D90"/>
    </inkml:brush>
  </inkml:definitions>
  <inkml:trace contextRef="#ctx0" brushRef="#br0">90 0 24575,'-7'1'0,"0"0"0,0 0 0,0 0 0,-8 3 0,9-2 0,-1 0 0,1-1 0,-1 0 0,0 0 0,-6 0 0,78-6 341,0-1-2047,-61 6-5120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27:45.521"/>
    </inkml:context>
    <inkml:brush xml:id="br0">
      <inkml:brushProperty name="width" value="0.025" units="cm"/>
      <inkml:brushProperty name="height" value="0.025" units="cm"/>
      <inkml:brushProperty name="color" value="#6E36AC"/>
    </inkml:brush>
  </inkml:definitions>
  <inkml:trace contextRef="#ctx0" brushRef="#br0">1 65 24575,'11'-1'0,"0"0"0,0 0 0,18-6 0,-18 4 0,0 0 0,0 1 0,-1 1 0,13-1 0,175-2 0,-186 3 0,1 0 0,0-1 0,17-5 0,-18 4 0,0 1 0,1 0 0,19-1 0,62 2 0,62 2 0,-136 3 0,-20-3 0,-12 0 0,-195 3 0,176-1 0,-36 8 0,-20 1 0,-42-7 0,273-2 0,81-1 0,-91-14 0,-144 5 0,0 1 0,0 0 0,0 0 0,-15-5 0,6 7 0,-39-5 0,24 7 0,0 1 0,-55 5 0,62 0 0,-21 2 0,-7-8 0,-98 4 0,139 0 0,0 1 0,0 0 0,-14 7 0,16-6 0,12-4 0,-1 0 0,1 0 0,0 0 0,0 0 0,0 0 0,0 0 0,0 0 0,0 0 0,0 0 0,-1 0 0,1 0 0,0 0 0,0 0 0,0 0 0,0 0 0,0 0 0,0 0 0,0 0 0,0 0 0,-1 1 0,1-1 0,0 0 0,0 0 0,0 0 0,0 0 0,0 0 0,0 0 0,0 0 0,0 0 0,0 1 0,0-1 0,0 0 0,0 0 0,0 0 0,0 0 0,0 0 0,0 0 0,0 1 0,0-1 0,0 0 0,0 0 0,0 0 0,0 0 0,0 0 0,0 0 0,0 0 0,0 1 0,0-1 0,0 0 0,0 0 0,0 0 0,9 7 0,20 6 0,-18-8 0,24 6 0,-16-6 0,-3 3 0,-16-8 0,0 0 0,1 0 0,-1 0 0,0 0 0,0 1 0,0-1 0,-1 0 0,1 0 0,0 0 0,0 1 0,0-1 0,0 0 0,0 0 0,0 0 0,0 1 0,0-1 0,0 0 0,0 0 0,0 0 0,0 0 0,-1 0 0,1 1 0,0-1 0,0 0 0,0 0 0,0 0 0,0 0 0,-1 0 0,1 0 0,0 0 0,0 1 0,0-1 0,0 0 0,-1 0 0,1 0 0,0 0 0,0 0 0,0 0 0,-1 0 0,1 0 0,0 0 0,-31 5 0,27-5 0,15 0 0,450 11 0,-460-11 0,0 0 0,-1 0 0,1 0 0,-1 0 0,1 0 0,0 0 0,-1 0 0,1 0 0,0 0 0,-1-1 0,1 1 0,0 0 0,-1 0 0,1 0 0,-1-1 0,1 1 0,-1 0 0,1-1 0,0 1 0,-1-1 0,1 1 0,-1 0 0,1-2 0,-1 2 0,0-1 0,0 1 0,0-1 0,0 1 0,0-1 0,0 1 0,0-1 0,0 1 0,0-1 0,0 1 0,0-1 0,0 1 0,-1-1 0,1 1 0,0-1 0,0 1 0,-1-1 0,1 1 0,0-1 0,0 1 0,-1-1 0,-1-1 0,1 0 0,-1 1 0,1-1 0,-1 1 0,0-1 0,0 1 0,0 0 0,0 0 0,1-1 0,-2 1 0,1 1 0,0-1 0,-2-1 0,-34 1 0,35 2 0,24-1 0,-8 0 0,-6 1 0,-1-1 0,1 0 0,-1 0 0,1-1 0,-1 0 0,0 0 0,1-1 0,7-2 0,-17 4 0,-1 0 0,1 0 0,-1 0 0,1 0 0,0 0 0,-1-1 0,-5-2 0,-12 0 0,-97 5 0,35 1 0,-119 2 0,558 0-1365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28:16.074"/>
    </inkml:context>
    <inkml:brush xml:id="br0">
      <inkml:brushProperty name="width" value="0.025" units="cm"/>
      <inkml:brushProperty name="height" value="0.025" units="cm"/>
      <inkml:brushProperty name="color" value="#6E36AC"/>
    </inkml:brush>
  </inkml:definitions>
  <inkml:trace contextRef="#ctx0" brushRef="#br0">721 1 24575,'1'0'0,"1"0"0,-1 0 0,0 0 0,1 0 0,-1 0 0,0 0 0,0 0 0,1 0 0,-1 1 0,0-1 0,0 0 0,1 1 0,-1-1 0,0 1 0,0 0 0,0-1 0,0 1 0,0 0 0,0 0 0,0-1 0,0 1 0,0 0 0,1 2 0,0 0 0,-1 1 0,0-1 0,0 1 0,-1 0 0,1-1 0,-1 1 0,1 5 0,-1-8 0,5 64 0,-6-64 0,1 0 0,0-1 0,-1 1 0,1 0 0,0 0 0,-1 0 0,1 0 0,-1-1 0,0 1 0,1 0 0,-1 0 0,1-1 0,-1 1 0,0-1 0,0 1 0,1 0 0,-1-1 0,0 1 0,0-1 0,0 0 0,0 1 0,1-1 0,-1 0 0,0 1 0,0-1 0,0 0 0,0 0 0,0 0 0,0 0 0,0 0 0,-1 0 0,-38 0 0,27-1 0,-75-5 0,32 2 0,-157 1 0,14 0 0,91-2 0,107 5 0,0 0 0,0 0 0,0 0 0,0 0 0,0-1 0,1 1 0,-1 0 0,0-1 0,0 1 0,0 0 0,0-1 0,1 1 0,-1-1 0,0 0 0,0 1 0,1-1 0,-1 1 0,1-1 0,-1 0 0,0 0 0,1 1 0,-1-1 0</inkml:trace>
  <inkml:trace contextRef="#ctx0" brushRef="#br0" timeOffset="1">3 75 24575,'1'-2'0,"-1"1"0,1-1 0,-1 0 0,1 1 0,0-1 0,0 1 0,0-1 0,0 1 0,0 0 0,0-1 0,0 1 0,0 0 0,0 0 0,1 0 0,-1 0 0,0 0 0,1 0 0,-1 0 0,1 0 0,-1 0 0,1 1 0,0-1 0,1 0 0,21-2 0,-8 0 0,-24 5 0,8-1 0,-1-1 0,1 1 0,-1-1 0,1 1 0,0-1 0,0 1 0,-1-1 0,1 1 0,0-1 0,0 1 0,-1-1 0,1 1 0,0-1 0,0 1 0,0-1 0,0 1 0,0-1 0,0 1 0,0 0 0,0-1 0,0 1 0,0-1 0,0 1 0,0-1 0,1 1 0,-1-1 0,0 1 0,0-1 0,0 1 0,1-1 0,-1 1 0,0-1 0,1 1 0,-1-1 0,1 1 0,12 23 0,-12-22 0,0-1 0,0 1 0,0-1 0,1 0 0,-1 1 0,0-1 0,1 0 0,-1 0 0,0 0 0,1 0 0,0 0 0,-1 0 0,1-1 0,-1 1 0,1 0 0,0-1 0,0 0 0,-1 1 0,1-1 0,2 0 0,41 0 0,-5-1 0,110 21 0,-96-15 0,106-4 0,-78-2 0,-70 0 0,1 0 0,21-5 0,13-2 0,-47 8 0,0 0 0,0 0 0,1 0 0,-1 0 0,0 0 0,0 0 0,0 0 0,0 0 0,1 0 0,-1 0 0,0 0 0,0 0 0,0 0 0,0 0 0,1 0 0,-1 0 0,0 0 0,0 0 0,0 0 0,0 0 0,1 0 0,-1 0 0,0 0 0,0 0 0,0 0 0,0-1 0,0 1 0,1 0 0,-1 0 0,0 0 0,0 0 0,0 0 0,0 0 0,0-1 0,0 1 0,0 0 0,0 0 0,1 0 0,-1 0 0,0-1 0,0 1 0,0 0 0,0 0 0,0 0 0,0 0 0,0-1 0,0 1 0,0 0 0,0 0 0,0 0 0,0 0 0,0-1 0,0 1 0,0 0 0,-1 0 0,1 0 0,0 0 0,0-1 0,0 1 0,0 0 0,0 0 0,0 0 0,0 0 0,-1-1 0,-12-11 0,2 1 0,6 1 0,0 4 0,-2 17 0,5-9 0,1 0 0,-1 0 0,1-1 0,-1 1 0,0 0 0,0-1 0,0 0 0,0 1 0,0-1 0,0 0 0,0 0 0,0 0 0,-1 0 0,1 0 0,0-1 0,-1 1 0,1 0 0,0-1 0,-1 0 0,1 0 0,-1 0 0,1 0 0,0 0 0,-1 0 0,1-1 0,-1 1 0,1-1 0,0 1 0,0-1 0,-1 0 0,1 0 0,0 0 0,0 0 0,0 0 0,-3-3 0,4 4 0,1 0 0,0-1 0,0 1 0,0 0 0,0 0 0,0 0 0,0 0 0,0 0 0,0 0 0,0 0 0,0-1 0,0 1 0,0 0 0,0 0 0,0 0 0,0 0 0,0 0 0,0 0 0,0-1 0,0 1 0,0 0 0,1 0 0,-1 0 0,0 0 0,0 0 0,0 0 0,0 0 0,0 0 0,0 0 0,0-1 0,0 1 0,0 0 0,0 0 0,0 0 0,1 0 0,-1 0 0,0 0 0,0 0 0,0 0 0,0 0 0,0 0 0,0 0 0,0 0 0,1 0 0,-1 0 0,0 0 0,0 0 0,0 0 0,0 0 0,0 0 0,0 0 0,13-2 0,11 2 0,-6 3 342,-14-1-684,-12-2-1023,3 1-5461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28:16.072"/>
    </inkml:context>
    <inkml:brush xml:id="br0">
      <inkml:brushProperty name="width" value="0.025" units="cm"/>
      <inkml:brushProperty name="height" value="0.025" units="cm"/>
      <inkml:brushProperty name="color" value="#6E36AC"/>
    </inkml:brush>
  </inkml:definitions>
  <inkml:trace contextRef="#ctx0" brushRef="#br0">18 14 24575,'6'4'0,"-3"7"0,0 0 0,-1-1 0,0 1 0,-1 14 0,5 24 0,-2-33-1365,-3-10-5461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41:23.539"/>
    </inkml:context>
    <inkml:brush xml:id="br0">
      <inkml:brushProperty name="width" value="0.2" units="cm"/>
      <inkml:brushProperty name="height" value="0.2" units="cm"/>
      <inkml:brushProperty name="color" value="#6E36AC"/>
    </inkml:brush>
  </inkml:definitions>
  <inkml:trace contextRef="#ctx0" brushRef="#br0">141 192 24575,'264'-142'0,"-236"119"0,-25 20 0,1 0 0,0-1 0,-1 1 0,1 0 0,0 1 0,9-5 0,-13 7 0,0-1 0,1 1 0,-1 0 0,1 0 0,-1 0 0,0 0 0,1 0 0,-1 0 0,1 0 0,-1 0 0,0 0 0,1 0 0,-1 0 0,1 0 0,-1 0 0,0 0 0,1 0 0,-1 0 0,1 0 0,-1 0 0,0 0 0,1 1 0,-1-1 0,1 0 0,-1 0 0,0 0 0,1 1 0,-1-1 0,0 0 0,0 1 0,1-1 0,-1 0 0,0 1 0,0-1 0,1 0 0,-1 1 0,0-1 0,0 0 0,0 1 0,1-1 0,-1 1 0,0-1 0,0 0 0,0 1 0,0-1 0,0 1 0,0-1 0,0 0 0,0 1 0,0-1 0,0 1 0,0-1 0,0 0 0,0 1 0,-1 0 0,-5 23 0,-2-15 0,1 0 0,-2 0 0,1-1 0,-1 0 0,0-1 0,-1 0 0,0 0 0,-15 7 0,-10 8 0,-27 25 0,44-32 0,-1-1 0,0-1 0,-1 0 0,-36 16 0,11-9 0,18-8 0,-29 9 0,34-14-1365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41:25.230"/>
    </inkml:context>
    <inkml:brush xml:id="br0">
      <inkml:brushProperty name="width" value="0.2" units="cm"/>
      <inkml:brushProperty name="height" value="0.2" units="cm"/>
      <inkml:brushProperty name="color" value="#6E36AC"/>
    </inkml:brush>
  </inkml:definitions>
  <inkml:trace contextRef="#ctx0" brushRef="#br0">1 280 24575,'2'0'0,"1"-1"0,-1 1 0,1-1 0,0 0 0,-1 0 0,1 0 0,-1 0 0,0 0 0,1 0 0,-1-1 0,0 1 0,3-3 0,27-25 0,-23 19 0,-1 3 0,2-2 0,0 0 0,-1 0 0,-1-1 0,0 0 0,0 0 0,9-17 0,-9 13 0,1 0 0,16-19 0,0 0 0,2-7-1365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0T18:42:22.090"/>
    </inkml:context>
    <inkml:brush xml:id="br0">
      <inkml:brushProperty name="width" value="0.2" units="cm"/>
      <inkml:brushProperty name="height" value="0.2" units="cm"/>
      <inkml:brushProperty name="color" value="#6E36AC"/>
    </inkml:brush>
  </inkml:definitions>
  <inkml:trace contextRef="#ctx0" brushRef="#br0">0 0 24575,'0'2'0,"0"0"0,0-1 0,1 1 0,-1-1 0,1 1 0,-1-1 0,1 1 0,-1-1 0,1 1 0,0-1 0,-1 1 0,1-1 0,0 0 0,0 0 0,0 1 0,0-1 0,0 0 0,1 0 0,-1 0 0,0 0 0,0 0 0,1 0 0,-1 0 0,0-1 0,1 1 0,-1 0 0,1-1 0,-1 1 0,2-1 0,7 3 0,0-1 0,0 0 0,17 0 0,-1 0 0,31 7 0,0-2 0,74-1 0,101 0 0,-220-8-1365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42:49.157"/>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1 0,'1'0,"0"1,1 3,-1 2,0 0,-1 2,1 0,-1 1,0 0,0 0,0 0,0 0,0-2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42:49.781"/>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0 1,'0'1,"0"1,0 2,0 3,0 0,0 1,0 2,0 0,0 2,0-1,0 0,3 3,0 1,0-1,-1-3,1-4,-1-3</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42:52.576"/>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0 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42:54.629"/>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1 0,'0'4,"0"1,0 2,0 1,0 1,0 0,0 0,0 0,0 0,0 0,0-1,0-1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0T18:42:56.621"/>
    </inkml:context>
    <inkml:brush xml:id="br0">
      <inkml:brushProperty name="width" value="0.025" units="cm"/>
      <inkml:brushProperty name="height" value="0.15" units="cm"/>
      <inkml:brushProperty name="ignorePressure" value="1"/>
      <inkml:brushProperty name="inkEffects" value="pencil"/>
    </inkml:brush>
  </inkml:definitions>
  <inkml:trace contextRef="#ctx0" brushRef="#br0">1 0,'0'1,"0"3,0 3,0 1,0 2,0 0,0-1,0 0,0 0,0-2,0-1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96f205c486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96f205c486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924297ca04_0_14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924297ca04_0_1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924297ca04_0_7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924297ca04_0_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a:buNone/>
            </a:pPr>
            <a:endParaRPr lang="en-US" dirty="0"/>
          </a:p>
        </p:txBody>
      </p:sp>
    </p:spTree>
    <p:extLst>
      <p:ext uri="{BB962C8B-B14F-4D97-AF65-F5344CB8AC3E}">
        <p14:creationId xmlns:p14="http://schemas.microsoft.com/office/powerpoint/2010/main" val="2774451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737680" y="4343400"/>
            <a:ext cx="5486400" cy="4114800"/>
          </a:xfrm>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Tree>
    <p:extLst>
      <p:ext uri="{BB962C8B-B14F-4D97-AF65-F5344CB8AC3E}">
        <p14:creationId xmlns:p14="http://schemas.microsoft.com/office/powerpoint/2010/main" val="275381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924297ca04_0_1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924297ca04_0_1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924297ca04_0_1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924297ca04_0_1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924297ca04_0_1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924297ca04_0_1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924297ca04_0_1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924297ca04_0_1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416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8941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924297ca04_0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g924297ca04_0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924297ca04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4" name="Google Shape;1134;g924297ca04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015541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924297ca04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5" name="Google Shape;915;g924297ca04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fontAlgn="t">
              <a:buNone/>
            </a:pP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9"/>
        <p:cNvGrpSpPr/>
        <p:nvPr/>
      </p:nvGrpSpPr>
      <p:grpSpPr>
        <a:xfrm>
          <a:off x="0" y="0"/>
          <a:ext cx="0" cy="0"/>
          <a:chOff x="0" y="0"/>
          <a:chExt cx="0" cy="0"/>
        </a:xfrm>
      </p:grpSpPr>
      <p:sp>
        <p:nvSpPr>
          <p:cNvPr id="2400" name="Google Shape;2400;g93c0bce035_0_6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1" name="Google Shape;2401;g93c0bce035_0_6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89462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5"/>
        <p:cNvGrpSpPr/>
        <p:nvPr/>
      </p:nvGrpSpPr>
      <p:grpSpPr>
        <a:xfrm>
          <a:off x="0" y="0"/>
          <a:ext cx="0" cy="0"/>
          <a:chOff x="0" y="0"/>
          <a:chExt cx="0" cy="0"/>
        </a:xfrm>
      </p:grpSpPr>
      <p:sp>
        <p:nvSpPr>
          <p:cNvPr id="2016" name="Google Shape;2016;g93c0bce035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7" name="Google Shape;2017;g93c0bce035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18" name="Google Shape;18;p4"/>
          <p:cNvSpPr txBox="1">
            <a:spLocks noGrp="1"/>
          </p:cNvSpPr>
          <p:nvPr>
            <p:ph type="body" idx="1"/>
          </p:nvPr>
        </p:nvSpPr>
        <p:spPr>
          <a:xfrm>
            <a:off x="457200" y="1152475"/>
            <a:ext cx="8229600" cy="3579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lvl1pPr lvl="0">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1pPr>
            <a:lvl2pPr lvl="1">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2pPr>
            <a:lvl3pPr lvl="2">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3pPr>
            <a:lvl4pPr lvl="3">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4pPr>
            <a:lvl5pPr lvl="4">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5pPr>
            <a:lvl6pPr lvl="5">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6pPr>
            <a:lvl7pPr lvl="6">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7pPr>
            <a:lvl8pPr lvl="7">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8pPr>
            <a:lvl9pPr lvl="8">
              <a:spcBef>
                <a:spcPts val="0"/>
              </a:spcBef>
              <a:spcAft>
                <a:spcPts val="0"/>
              </a:spcAft>
              <a:buClr>
                <a:srgbClr val="000000"/>
              </a:buClr>
              <a:buSzPts val="2400"/>
              <a:buFont typeface="Fira Sans Extra Condensed ExtraBold"/>
              <a:buNone/>
              <a:defRPr>
                <a:solidFill>
                  <a:srgbClr val="000000"/>
                </a:solidFill>
                <a:latin typeface="Fira Sans Extra Condensed ExtraBold"/>
                <a:ea typeface="Fira Sans Extra Condensed ExtraBold"/>
                <a:cs typeface="Fira Sans Extra Condensed ExtraBold"/>
                <a:sym typeface="Fira Sans Extra Condensed ExtraBold"/>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7" name="Google Shape;37;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8" name="Google Shape;38;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9" name="Google Shape;3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
        <p:cNvGrpSpPr/>
        <p:nvPr/>
      </p:nvGrpSpPr>
      <p:grpSpPr>
        <a:xfrm>
          <a:off x="0" y="0"/>
          <a:ext cx="0" cy="0"/>
          <a:chOff x="0" y="0"/>
          <a:chExt cx="0" cy="0"/>
        </a:xfrm>
      </p:grpSpPr>
      <p:sp>
        <p:nvSpPr>
          <p:cNvPr id="41" name="Google Shape;41;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2" name="Google Shape;4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6" name="Google Shape;4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43794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lumMod val="20000"/>
            <a:lumOff val="8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411475"/>
            <a:ext cx="8229600" cy="3318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dk1"/>
              </a:buClr>
              <a:buSzPts val="2400"/>
              <a:buFont typeface="Fira Sans Extra Condensed Medium"/>
              <a:buNone/>
              <a:defRPr sz="2400">
                <a:solidFill>
                  <a:schemeClr val="dk1"/>
                </a:solidFill>
                <a:latin typeface="Fira Sans Extra Condensed Medium"/>
                <a:ea typeface="Fira Sans Extra Condensed Medium"/>
                <a:cs typeface="Fira Sans Extra Condensed Medium"/>
                <a:sym typeface="Fira Sans Extra Condensed Medium"/>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a:endParaRPr/>
          </a:p>
        </p:txBody>
      </p:sp>
      <p:sp>
        <p:nvSpPr>
          <p:cNvPr id="7" name="Google Shape;7;p1"/>
          <p:cNvSpPr txBox="1">
            <a:spLocks noGrp="1"/>
          </p:cNvSpPr>
          <p:nvPr>
            <p:ph type="body" idx="1"/>
          </p:nvPr>
        </p:nvSpPr>
        <p:spPr>
          <a:xfrm>
            <a:off x="457200" y="1152475"/>
            <a:ext cx="8229600" cy="35796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6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customXml" Target="../ink/ink5.xml"/><Relationship Id="rId18" Type="http://schemas.openxmlformats.org/officeDocument/2006/relationships/image" Target="../media/image10.png"/><Relationship Id="rId3" Type="http://schemas.openxmlformats.org/officeDocument/2006/relationships/image" Target="../media/image4.png"/><Relationship Id="rId21" Type="http://schemas.openxmlformats.org/officeDocument/2006/relationships/customXml" Target="../ink/ink9.xml"/><Relationship Id="rId7" Type="http://schemas.openxmlformats.org/officeDocument/2006/relationships/customXml" Target="../ink/ink2.xml"/><Relationship Id="rId12" Type="http://schemas.openxmlformats.org/officeDocument/2006/relationships/image" Target="../media/image7.png"/><Relationship Id="rId17" Type="http://schemas.openxmlformats.org/officeDocument/2006/relationships/customXml" Target="../ink/ink7.xml"/><Relationship Id="rId25" Type="http://schemas.openxmlformats.org/officeDocument/2006/relationships/image" Target="../media/image2.png"/><Relationship Id="rId2" Type="http://schemas.openxmlformats.org/officeDocument/2006/relationships/notesSlide" Target="../notesSlides/notesSlide3.xml"/><Relationship Id="rId16" Type="http://schemas.openxmlformats.org/officeDocument/2006/relationships/image" Target="../media/image9.png"/><Relationship Id="rId20"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40.png"/><Relationship Id="rId11" Type="http://schemas.openxmlformats.org/officeDocument/2006/relationships/customXml" Target="../ink/ink4.xml"/><Relationship Id="rId24" Type="http://schemas.openxmlformats.org/officeDocument/2006/relationships/image" Target="../media/image13.png"/><Relationship Id="rId5" Type="http://schemas.openxmlformats.org/officeDocument/2006/relationships/customXml" Target="../ink/ink1.xml"/><Relationship Id="rId15" Type="http://schemas.openxmlformats.org/officeDocument/2006/relationships/customXml" Target="../ink/ink6.xml"/><Relationship Id="rId23" Type="http://schemas.openxmlformats.org/officeDocument/2006/relationships/customXml" Target="../ink/ink10.xml"/><Relationship Id="rId10" Type="http://schemas.openxmlformats.org/officeDocument/2006/relationships/image" Target="../media/image6.png"/><Relationship Id="rId19" Type="http://schemas.openxmlformats.org/officeDocument/2006/relationships/customXml" Target="../ink/ink8.xml"/><Relationship Id="rId4" Type="http://schemas.microsoft.com/office/2007/relationships/hdphoto" Target="../media/hdphoto2.wdp"/><Relationship Id="rId9" Type="http://schemas.openxmlformats.org/officeDocument/2006/relationships/customXml" Target="../ink/ink3.xml"/><Relationship Id="rId14" Type="http://schemas.openxmlformats.org/officeDocument/2006/relationships/image" Target="../media/image8.png"/><Relationship Id="rId22"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customXml" Target="../ink/ink12.xml"/><Relationship Id="rId13" Type="http://schemas.openxmlformats.org/officeDocument/2006/relationships/image" Target="../media/image20.png"/><Relationship Id="rId18" Type="http://schemas.openxmlformats.org/officeDocument/2006/relationships/image" Target="../media/image2.png"/><Relationship Id="rId3" Type="http://schemas.openxmlformats.org/officeDocument/2006/relationships/image" Target="../media/image15.png"/><Relationship Id="rId7" Type="http://schemas.openxmlformats.org/officeDocument/2006/relationships/image" Target="../media/image17.png"/><Relationship Id="rId12" Type="http://schemas.openxmlformats.org/officeDocument/2006/relationships/customXml" Target="../ink/ink14.xml"/><Relationship Id="rId17" Type="http://schemas.openxmlformats.org/officeDocument/2006/relationships/image" Target="../media/image22.png"/><Relationship Id="rId2" Type="http://schemas.openxmlformats.org/officeDocument/2006/relationships/notesSlide" Target="../notesSlides/notesSlide5.xml"/><Relationship Id="rId16" Type="http://schemas.openxmlformats.org/officeDocument/2006/relationships/customXml" Target="../ink/ink16.xml"/><Relationship Id="rId1" Type="http://schemas.openxmlformats.org/officeDocument/2006/relationships/slideLayout" Target="../slideLayouts/slideLayout5.xml"/><Relationship Id="rId6" Type="http://schemas.openxmlformats.org/officeDocument/2006/relationships/customXml" Target="../ink/ink11.xml"/><Relationship Id="rId11" Type="http://schemas.openxmlformats.org/officeDocument/2006/relationships/image" Target="../media/image19.png"/><Relationship Id="rId5" Type="http://schemas.openxmlformats.org/officeDocument/2006/relationships/image" Target="../media/image16.png"/><Relationship Id="rId15" Type="http://schemas.openxmlformats.org/officeDocument/2006/relationships/image" Target="../media/image21.png"/><Relationship Id="rId10" Type="http://schemas.openxmlformats.org/officeDocument/2006/relationships/customXml" Target="../ink/ink13.xml"/><Relationship Id="rId4" Type="http://schemas.microsoft.com/office/2007/relationships/hdphoto" Target="../media/hdphoto3.wdp"/><Relationship Id="rId9" Type="http://schemas.openxmlformats.org/officeDocument/2006/relationships/image" Target="../media/image18.png"/><Relationship Id="rId14" Type="http://schemas.openxmlformats.org/officeDocument/2006/relationships/customXml" Target="../ink/ink15.xml"/></Relationships>
</file>

<file path=ppt/slides/_rels/slide6.xml.rels><?xml version="1.0" encoding="UTF-8" standalone="yes"?>
<Relationships xmlns="http://schemas.openxmlformats.org/package/2006/relationships"><Relationship Id="rId8" Type="http://schemas.openxmlformats.org/officeDocument/2006/relationships/customXml" Target="../ink/ink18.xml"/><Relationship Id="rId13" Type="http://schemas.openxmlformats.org/officeDocument/2006/relationships/image" Target="../media/image28.png"/><Relationship Id="rId18" Type="http://schemas.openxmlformats.org/officeDocument/2006/relationships/customXml" Target="../ink/ink23.xml"/><Relationship Id="rId3" Type="http://schemas.openxmlformats.org/officeDocument/2006/relationships/image" Target="../media/image17.jpeg"/><Relationship Id="rId21" Type="http://schemas.openxmlformats.org/officeDocument/2006/relationships/image" Target="../media/image32.png"/><Relationship Id="rId7" Type="http://schemas.openxmlformats.org/officeDocument/2006/relationships/image" Target="../media/image25.png"/><Relationship Id="rId12" Type="http://schemas.openxmlformats.org/officeDocument/2006/relationships/customXml" Target="../ink/ink20.xml"/><Relationship Id="rId17" Type="http://schemas.openxmlformats.org/officeDocument/2006/relationships/image" Target="../media/image30.png"/><Relationship Id="rId2" Type="http://schemas.openxmlformats.org/officeDocument/2006/relationships/notesSlide" Target="../notesSlides/notesSlide6.xml"/><Relationship Id="rId16" Type="http://schemas.openxmlformats.org/officeDocument/2006/relationships/customXml" Target="../ink/ink22.xml"/><Relationship Id="rId20" Type="http://schemas.openxmlformats.org/officeDocument/2006/relationships/customXml" Target="../ink/ink24.xml"/><Relationship Id="rId1" Type="http://schemas.openxmlformats.org/officeDocument/2006/relationships/slideLayout" Target="../slideLayouts/slideLayout5.xml"/><Relationship Id="rId6" Type="http://schemas.openxmlformats.org/officeDocument/2006/relationships/customXml" Target="../ink/ink17.xml"/><Relationship Id="rId11" Type="http://schemas.openxmlformats.org/officeDocument/2006/relationships/image" Target="../media/image27.png"/><Relationship Id="rId5" Type="http://schemas.microsoft.com/office/2007/relationships/hdphoto" Target="../media/hdphoto4.wdp"/><Relationship Id="rId15" Type="http://schemas.openxmlformats.org/officeDocument/2006/relationships/image" Target="../media/image29.png"/><Relationship Id="rId10" Type="http://schemas.openxmlformats.org/officeDocument/2006/relationships/customXml" Target="../ink/ink19.xml"/><Relationship Id="rId19" Type="http://schemas.openxmlformats.org/officeDocument/2006/relationships/image" Target="../media/image31.png"/><Relationship Id="rId4" Type="http://schemas.openxmlformats.org/officeDocument/2006/relationships/image" Target="../media/image23.png"/><Relationship Id="rId9" Type="http://schemas.openxmlformats.org/officeDocument/2006/relationships/image" Target="../media/image26.png"/><Relationship Id="rId14" Type="http://schemas.openxmlformats.org/officeDocument/2006/relationships/customXml" Target="../ink/ink21.xml"/><Relationship Id="rId22"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27_7E5FC906.xm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8.wdp"/></Relationships>
</file>

<file path=ppt/slides/_rels/slide16.xml.rels><?xml version="1.0" encoding="UTF-8" standalone="yes"?>
<Relationships xmlns="http://schemas.openxmlformats.org/package/2006/relationships"><Relationship Id="rId8" Type="http://schemas.openxmlformats.org/officeDocument/2006/relationships/hyperlink" Target="https://www.workforcegps.org/events/2024/01/21/14/37/Implementing-Effective-Inclusive-and-Evidence-Based-Substance-Use-Policies" TargetMode="External"/><Relationship Id="rId13" Type="http://schemas.openxmlformats.org/officeDocument/2006/relationships/image" Target="../media/image2.png"/><Relationship Id="rId3" Type="http://schemas.openxmlformats.org/officeDocument/2006/relationships/hyperlink" Target="https://askjan.org/" TargetMode="External"/><Relationship Id="rId7" Type="http://schemas.openxmlformats.org/officeDocument/2006/relationships/hyperlink" Target="https://youthbuild.workforcegps.org/resources/2024/03/15/15/26/Effective-Case-Management-Series" TargetMode="External"/><Relationship Id="rId12" Type="http://schemas.openxmlformats.org/officeDocument/2006/relationships/hyperlink" Target="https://www.dol.gov/general/mental-health-at-work/youth"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hyperlink" Target="https://youthbuild.workforcegps.org/resources/2022/08/15/12/43/Supporting-Youth-Mental-Health-in-the-Workforce-System" TargetMode="External"/><Relationship Id="rId11" Type="http://schemas.openxmlformats.org/officeDocument/2006/relationships/hyperlink" Target="https://youthbuild.workforcegps.org/resources/2023/08/31/13/28/YouthBuild-Program-Information-Webcast" TargetMode="External"/><Relationship Id="rId5" Type="http://schemas.openxmlformats.org/officeDocument/2006/relationships/hyperlink" Target="https://www.samhsa.gov/" TargetMode="External"/><Relationship Id="rId10" Type="http://schemas.openxmlformats.org/officeDocument/2006/relationships/hyperlink" Target="https://www.workforcegps.org/resources/2023/08/15/19/20/Mental-Health-Resources" TargetMode="External"/><Relationship Id="rId4" Type="http://schemas.openxmlformats.org/officeDocument/2006/relationships/hyperlink" Target="https://www.dol.gov/agencies/odep" TargetMode="External"/><Relationship Id="rId9" Type="http://schemas.openxmlformats.org/officeDocument/2006/relationships/hyperlink" Target="https://youth.workforcegps.org/resources/2023/09/Suicide-Prevention-Webcas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p15"/>
          <p:cNvSpPr txBox="1">
            <a:spLocks noGrp="1"/>
          </p:cNvSpPr>
          <p:nvPr>
            <p:ph type="title" idx="4294967295"/>
          </p:nvPr>
        </p:nvSpPr>
        <p:spPr>
          <a:xfrm>
            <a:off x="3112348" y="636825"/>
            <a:ext cx="5885514" cy="386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lgn="l">
              <a:defRPr/>
            </a:pPr>
            <a:r>
              <a:rPr kumimoji="0" lang="en-US" sz="4800" b="0" i="0" u="none" strike="noStrike" kern="0" cap="none" spc="0" normalizeH="0" baseline="0" noProof="0">
                <a:ln>
                  <a:noFill/>
                </a:ln>
                <a:solidFill>
                  <a:srgbClr val="000000"/>
                </a:solidFill>
                <a:effectLst/>
                <a:uLnTx/>
                <a:uFillTx/>
                <a:latin typeface="Garamond" panose="02020404030301010803" pitchFamily="18" charset="0"/>
                <a:ea typeface="Arial"/>
                <a:cs typeface="Arial"/>
                <a:sym typeface="Roboto"/>
              </a:rPr>
              <a:t>Serving Youth</a:t>
            </a:r>
            <a:r>
              <a:rPr lang="en-US" sz="4800">
                <a:solidFill>
                  <a:srgbClr val="000000"/>
                </a:solidFill>
                <a:latin typeface="Garamond" panose="02020404030301010803" pitchFamily="18" charset="0"/>
                <a:ea typeface="Arial"/>
                <a:cs typeface="Arial"/>
                <a:sym typeface="Roboto"/>
              </a:rPr>
              <a:t> </a:t>
            </a:r>
            <a:r>
              <a:rPr kumimoji="0" lang="en-US" sz="4800" b="0" i="0" u="none" strike="noStrike" kern="0" cap="none" spc="0" normalizeH="0" baseline="0" noProof="0">
                <a:ln>
                  <a:noFill/>
                </a:ln>
                <a:solidFill>
                  <a:srgbClr val="000000"/>
                </a:solidFill>
                <a:effectLst/>
                <a:uLnTx/>
                <a:uFillTx/>
                <a:latin typeface="Garamond" panose="02020404030301010803" pitchFamily="18" charset="0"/>
                <a:ea typeface="Arial"/>
                <a:cs typeface="Arial"/>
                <a:sym typeface="Roboto"/>
              </a:rPr>
              <a:t>with Psychiatric</a:t>
            </a:r>
            <a:r>
              <a:rPr lang="en-US" sz="4800">
                <a:solidFill>
                  <a:srgbClr val="000000"/>
                </a:solidFill>
                <a:latin typeface="Garamond" panose="02020404030301010803" pitchFamily="18" charset="0"/>
                <a:ea typeface="Arial"/>
                <a:cs typeface="Arial"/>
                <a:sym typeface="Roboto"/>
              </a:rPr>
              <a:t> </a:t>
            </a:r>
            <a:r>
              <a:rPr kumimoji="0" lang="en-US" sz="4800" b="0" i="0" u="none" strike="noStrike" kern="0" cap="none" spc="0" normalizeH="0" baseline="0" noProof="0">
                <a:ln>
                  <a:noFill/>
                </a:ln>
                <a:solidFill>
                  <a:srgbClr val="000000"/>
                </a:solidFill>
                <a:effectLst/>
                <a:uLnTx/>
                <a:uFillTx/>
                <a:latin typeface="Garamond" panose="02020404030301010803" pitchFamily="18" charset="0"/>
                <a:ea typeface="Arial"/>
                <a:cs typeface="Arial"/>
                <a:sym typeface="Roboto"/>
              </a:rPr>
              <a:t>Disabilities</a:t>
            </a:r>
            <a:endParaRPr lang="en-US" sz="3600">
              <a:latin typeface="Garamond" panose="02020404030301010803" pitchFamily="18" charset="0"/>
            </a:endParaRPr>
          </a:p>
        </p:txBody>
      </p:sp>
      <p:pic>
        <p:nvPicPr>
          <p:cNvPr id="3" name="Picture 2">
            <a:extLst>
              <a:ext uri="{FF2B5EF4-FFF2-40B4-BE49-F238E27FC236}">
                <a16:creationId xmlns:a16="http://schemas.microsoft.com/office/drawing/2014/main" id="{36E457F7-1F5C-CC4A-459C-5720545B10A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5603" y="830175"/>
            <a:ext cx="5181599" cy="4932066"/>
          </a:xfrm>
          <a:prstGeom prst="rect">
            <a:avLst/>
          </a:prstGeom>
        </p:spPr>
      </p:pic>
      <p:sp>
        <p:nvSpPr>
          <p:cNvPr id="2" name="TextBox 1">
            <a:extLst>
              <a:ext uri="{FF2B5EF4-FFF2-40B4-BE49-F238E27FC236}">
                <a16:creationId xmlns:a16="http://schemas.microsoft.com/office/drawing/2014/main" id="{40613184-A9DE-5778-729D-9237785A680C}"/>
              </a:ext>
            </a:extLst>
          </p:cNvPr>
          <p:cNvSpPr txBox="1"/>
          <p:nvPr/>
        </p:nvSpPr>
        <p:spPr>
          <a:xfrm>
            <a:off x="3112348" y="2188555"/>
            <a:ext cx="4477111" cy="677108"/>
          </a:xfrm>
          <a:prstGeom prst="rect">
            <a:avLst/>
          </a:prstGeom>
          <a:noFill/>
        </p:spPr>
        <p:txBody>
          <a:bodyPr wrap="square" rtlCol="0">
            <a:spAutoFit/>
          </a:bodyPr>
          <a:lstStyle/>
          <a:p>
            <a:r>
              <a:rPr lang="en-US" sz="2000">
                <a:latin typeface="Garamond" panose="02020404030301010803" pitchFamily="18" charset="0"/>
              </a:rPr>
              <a:t>For Workforce Development Practitioners</a:t>
            </a:r>
          </a:p>
          <a:p>
            <a:endParaRPr lang="en-US" sz="1800">
              <a:latin typeface="Garamond" panose="02020404030301010803" pitchFamily="18" charset="0"/>
            </a:endParaRPr>
          </a:p>
        </p:txBody>
      </p:sp>
      <p:sp>
        <p:nvSpPr>
          <p:cNvPr id="9" name="TextBox 8">
            <a:extLst>
              <a:ext uri="{FF2B5EF4-FFF2-40B4-BE49-F238E27FC236}">
                <a16:creationId xmlns:a16="http://schemas.microsoft.com/office/drawing/2014/main" id="{53E6B171-636A-B936-7333-7E9066F6AA17}"/>
              </a:ext>
            </a:extLst>
          </p:cNvPr>
          <p:cNvSpPr txBox="1"/>
          <p:nvPr/>
        </p:nvSpPr>
        <p:spPr>
          <a:xfrm>
            <a:off x="3112348" y="2699773"/>
            <a:ext cx="4798710" cy="101566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Garamond" panose="02020404030301010803" pitchFamily="18" charset="0"/>
                <a:cs typeface="Arial"/>
                <a:sym typeface="Arial"/>
              </a:rPr>
              <a:t>Division of Youth Services</a:t>
            </a: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Garamond" panose="02020404030301010803" pitchFamily="18" charset="0"/>
                <a:cs typeface="Arial"/>
                <a:sym typeface="Arial"/>
              </a:rPr>
              <a:t>Employment and Training Administration</a:t>
            </a: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Garamond" panose="02020404030301010803" pitchFamily="18" charset="0"/>
                <a:cs typeface="Arial"/>
                <a:sym typeface="Arial"/>
              </a:rPr>
              <a:t>Office of Workforce Investment</a:t>
            </a: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Garamond" panose="02020404030301010803" pitchFamily="18" charset="0"/>
                <a:cs typeface="Arial"/>
                <a:sym typeface="Arial"/>
              </a:rPr>
              <a:t>U.S. Department of Labor</a:t>
            </a:r>
          </a:p>
        </p:txBody>
      </p:sp>
      <p:sp>
        <p:nvSpPr>
          <p:cNvPr id="10" name="Slide Number Placeholder 9">
            <a:extLst>
              <a:ext uri="{FF2B5EF4-FFF2-40B4-BE49-F238E27FC236}">
                <a16:creationId xmlns:a16="http://schemas.microsoft.com/office/drawing/2014/main" id="{E3CB1927-65FE-217F-7903-2616B6FFAA0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a:t>
            </a:fld>
            <a:endParaRPr lang="en"/>
          </a:p>
        </p:txBody>
      </p:sp>
      <p:pic>
        <p:nvPicPr>
          <p:cNvPr id="4" name="Picture 3" descr="Logo: Workforce GPS, Navigate to Success">
            <a:extLst>
              <a:ext uri="{FF2B5EF4-FFF2-40B4-BE49-F238E27FC236}">
                <a16:creationId xmlns:a16="http://schemas.microsoft.com/office/drawing/2014/main" id="{37FF9F5A-8683-6837-1F74-A4616565F756}"/>
              </a:ext>
            </a:extLst>
          </p:cNvPr>
          <p:cNvPicPr>
            <a:picLocks noChangeAspect="1"/>
          </p:cNvPicPr>
          <p:nvPr/>
        </p:nvPicPr>
        <p:blipFill rotWithShape="1">
          <a:blip r:embed="rId4">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14" name="Thought Bubble: Cloud 13">
            <a:extLst>
              <a:ext uri="{FF2B5EF4-FFF2-40B4-BE49-F238E27FC236}">
                <a16:creationId xmlns:a16="http://schemas.microsoft.com/office/drawing/2014/main" id="{64805AC7-8808-4386-0136-D3D618AB82F9}"/>
              </a:ext>
              <a:ext uri="{C183D7F6-B498-43B3-948B-1728B52AA6E4}">
                <adec:decorative xmlns:adec="http://schemas.microsoft.com/office/drawing/2017/decorative" val="1"/>
              </a:ext>
            </a:extLst>
          </p:cNvPr>
          <p:cNvSpPr/>
          <p:nvPr/>
        </p:nvSpPr>
        <p:spPr>
          <a:xfrm>
            <a:off x="1412240" y="743275"/>
            <a:ext cx="3539066" cy="2132005"/>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593;p19">
            <a:extLst>
              <a:ext uri="{FF2B5EF4-FFF2-40B4-BE49-F238E27FC236}">
                <a16:creationId xmlns:a16="http://schemas.microsoft.com/office/drawing/2014/main" id="{A22FAA45-D27E-C67B-0BA4-E77BA32E271E}"/>
              </a:ext>
              <a:ext uri="{C183D7F6-B498-43B3-948B-1728B52AA6E4}">
                <adec:decorative xmlns:adec="http://schemas.microsoft.com/office/drawing/2017/decorative" val="1"/>
              </a:ext>
            </a:extLst>
          </p:cNvPr>
          <p:cNvSpPr/>
          <p:nvPr/>
        </p:nvSpPr>
        <p:spPr>
          <a:xfrm>
            <a:off x="3458781" y="3056317"/>
            <a:ext cx="3539066" cy="1430574"/>
          </a:xfrm>
          <a:custGeom>
            <a:avLst/>
            <a:gdLst/>
            <a:ahLst/>
            <a:cxnLst/>
            <a:rect l="l" t="t" r="r" b="b"/>
            <a:pathLst>
              <a:path w="12705" h="3326" extrusionOk="0">
                <a:moveTo>
                  <a:pt x="1" y="0"/>
                </a:moveTo>
                <a:lnTo>
                  <a:pt x="1" y="3325"/>
                </a:lnTo>
                <a:lnTo>
                  <a:pt x="12705" y="3325"/>
                </a:lnTo>
                <a:lnTo>
                  <a:pt x="12705" y="0"/>
                </a:lnTo>
                <a:close/>
              </a:path>
            </a:pathLst>
          </a:custGeom>
          <a:ln/>
        </p:spPr>
        <p:style>
          <a:lnRef idx="2">
            <a:schemeClr val="accent5">
              <a:shade val="15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a:extLst>
              <a:ext uri="{FF2B5EF4-FFF2-40B4-BE49-F238E27FC236}">
                <a16:creationId xmlns:a16="http://schemas.microsoft.com/office/drawing/2014/main" id="{972C1C2F-617F-E6DB-AA78-91BB3929C25D}"/>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16" b="98160" l="9964" r="89674">
                        <a14:foregroundMark x1="13406" y1="89980" x2="47283" y2="86708"/>
                        <a14:foregroundMark x1="47283" y1="86708" x2="60145" y2="88344"/>
                        <a14:foregroundMark x1="39674" y1="89775" x2="47464" y2="96319"/>
                        <a14:foregroundMark x1="47464" y1="96319" x2="50181" y2="95297"/>
                        <a14:foregroundMark x1="34783" y1="92638" x2="42029" y2="96728"/>
                        <a14:foregroundMark x1="42029" y1="96728" x2="44203" y2="90593"/>
                        <a14:foregroundMark x1="44384" y1="92843" x2="51993" y2="96115"/>
                        <a14:foregroundMark x1="51993" y1="96115" x2="52717" y2="98160"/>
                      </a14:backgroundRemoval>
                    </a14:imgEffect>
                  </a14:imgLayer>
                </a14:imgProps>
              </a:ext>
            </a:extLst>
          </a:blip>
          <a:stretch>
            <a:fillRect/>
          </a:stretch>
        </p:blipFill>
        <p:spPr>
          <a:xfrm>
            <a:off x="-586100" y="1186178"/>
            <a:ext cx="4827300" cy="4276359"/>
          </a:xfrm>
          <a:prstGeom prst="rect">
            <a:avLst/>
          </a:prstGeom>
        </p:spPr>
      </p:pic>
      <p:sp>
        <p:nvSpPr>
          <p:cNvPr id="593" name="Google Shape;593;p19">
            <a:extLst>
              <a:ext uri="{C183D7F6-B498-43B3-948B-1728B52AA6E4}">
                <adec:decorative xmlns:adec="http://schemas.microsoft.com/office/drawing/2017/decorative" val="1"/>
              </a:ext>
            </a:extLst>
          </p:cNvPr>
          <p:cNvSpPr/>
          <p:nvPr/>
        </p:nvSpPr>
        <p:spPr>
          <a:xfrm>
            <a:off x="1526307" y="1184509"/>
            <a:ext cx="3539066" cy="1430574"/>
          </a:xfrm>
          <a:custGeom>
            <a:avLst/>
            <a:gdLst/>
            <a:ahLst/>
            <a:cxnLst/>
            <a:rect l="l" t="t" r="r" b="b"/>
            <a:pathLst>
              <a:path w="12705" h="3326" extrusionOk="0">
                <a:moveTo>
                  <a:pt x="1" y="0"/>
                </a:moveTo>
                <a:lnTo>
                  <a:pt x="1" y="3325"/>
                </a:lnTo>
                <a:lnTo>
                  <a:pt x="12705" y="3325"/>
                </a:lnTo>
                <a:lnTo>
                  <a:pt x="12705" y="0"/>
                </a:lnTo>
                <a:close/>
              </a:path>
            </a:pathLst>
          </a:custGeom>
          <a:ln/>
        </p:spPr>
        <p:style>
          <a:lnRef idx="2">
            <a:schemeClr val="accent5">
              <a:shade val="15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9"/>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000000"/>
                </a:solidFill>
                <a:latin typeface="+mj-lt"/>
                <a:ea typeface="Roboto" panose="02000000000000000000" pitchFamily="2" charset="0"/>
                <a:cs typeface="Roboto" panose="02000000000000000000" pitchFamily="2" charset="0"/>
              </a:rPr>
              <a:t>Learning Objectives</a:t>
            </a:r>
            <a:endParaRPr sz="3200">
              <a:latin typeface="+mj-lt"/>
              <a:ea typeface="Roboto" panose="02000000000000000000" pitchFamily="2" charset="0"/>
              <a:cs typeface="Roboto" panose="02000000000000000000" pitchFamily="2" charset="0"/>
            </a:endParaRPr>
          </a:p>
        </p:txBody>
      </p:sp>
      <p:sp>
        <p:nvSpPr>
          <p:cNvPr id="594" name="Google Shape;594;p19"/>
          <p:cNvSpPr txBox="1"/>
          <p:nvPr/>
        </p:nvSpPr>
        <p:spPr>
          <a:xfrm>
            <a:off x="1655379" y="1606085"/>
            <a:ext cx="3247423" cy="593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solidFill>
                  <a:schemeClr val="bg1"/>
                </a:solidFill>
                <a:sym typeface="Roboto"/>
              </a:rPr>
              <a:t>Understand psychiatric disabilities</a:t>
            </a:r>
            <a:endParaRPr sz="2000">
              <a:solidFill>
                <a:schemeClr val="bg1"/>
              </a:solidFill>
              <a:sym typeface="Roboto"/>
            </a:endParaRPr>
          </a:p>
        </p:txBody>
      </p:sp>
      <p:grpSp>
        <p:nvGrpSpPr>
          <p:cNvPr id="2" name="Group 1">
            <a:extLst>
              <a:ext uri="{FF2B5EF4-FFF2-40B4-BE49-F238E27FC236}">
                <a16:creationId xmlns:a16="http://schemas.microsoft.com/office/drawing/2014/main" id="{DEA3983F-1713-1379-CF09-BC40B8B2CC84}"/>
              </a:ext>
              <a:ext uri="{C183D7F6-B498-43B3-948B-1728B52AA6E4}">
                <adec:decorative xmlns:adec="http://schemas.microsoft.com/office/drawing/2017/decorative" val="1"/>
              </a:ext>
            </a:extLst>
          </p:cNvPr>
          <p:cNvGrpSpPr/>
          <p:nvPr/>
        </p:nvGrpSpPr>
        <p:grpSpPr>
          <a:xfrm>
            <a:off x="5408247" y="1184308"/>
            <a:ext cx="3539066" cy="1430574"/>
            <a:chOff x="5408247" y="1141176"/>
            <a:chExt cx="3539066" cy="1430574"/>
          </a:xfrm>
        </p:grpSpPr>
        <p:sp>
          <p:nvSpPr>
            <p:cNvPr id="9" name="Google Shape;593;p19">
              <a:extLst>
                <a:ext uri="{FF2B5EF4-FFF2-40B4-BE49-F238E27FC236}">
                  <a16:creationId xmlns:a16="http://schemas.microsoft.com/office/drawing/2014/main" id="{6663C2EB-12DE-695B-9D4F-6F5426AC886C}"/>
                </a:ext>
                <a:ext uri="{C183D7F6-B498-43B3-948B-1728B52AA6E4}">
                  <adec:decorative xmlns:adec="http://schemas.microsoft.com/office/drawing/2017/decorative" val="1"/>
                </a:ext>
              </a:extLst>
            </p:cNvPr>
            <p:cNvSpPr/>
            <p:nvPr/>
          </p:nvSpPr>
          <p:spPr>
            <a:xfrm>
              <a:off x="5408247" y="1141176"/>
              <a:ext cx="3539066" cy="1430574"/>
            </a:xfrm>
            <a:custGeom>
              <a:avLst/>
              <a:gdLst/>
              <a:ahLst/>
              <a:cxnLst/>
              <a:rect l="l" t="t" r="r" b="b"/>
              <a:pathLst>
                <a:path w="12705" h="3326" extrusionOk="0">
                  <a:moveTo>
                    <a:pt x="1" y="0"/>
                  </a:moveTo>
                  <a:lnTo>
                    <a:pt x="1" y="3325"/>
                  </a:lnTo>
                  <a:lnTo>
                    <a:pt x="12705" y="3325"/>
                  </a:lnTo>
                  <a:lnTo>
                    <a:pt x="12705" y="0"/>
                  </a:lnTo>
                  <a:close/>
                </a:path>
              </a:pathLst>
            </a:custGeom>
            <a:ln/>
          </p:spPr>
          <p:style>
            <a:lnRef idx="2">
              <a:schemeClr val="accent5">
                <a:shade val="15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9"/>
            <p:cNvSpPr txBox="1"/>
            <p:nvPr/>
          </p:nvSpPr>
          <p:spPr>
            <a:xfrm>
              <a:off x="5408247" y="1559763"/>
              <a:ext cx="3539066" cy="52090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solidFill>
                    <a:schemeClr val="bg1"/>
                  </a:solidFill>
                  <a:latin typeface="Arial" panose="020B0604020202020204" pitchFamily="34" charset="0"/>
                  <a:ea typeface="Roboto"/>
                  <a:cs typeface="Arial" panose="020B0604020202020204" pitchFamily="34" charset="0"/>
                  <a:sym typeface="Roboto"/>
                </a:rPr>
                <a:t>Learn actionable steps for welcoming and accommodating youth with psychiatric disabilities</a:t>
              </a:r>
              <a:endParaRPr sz="2000">
                <a:solidFill>
                  <a:schemeClr val="bg1"/>
                </a:solidFill>
                <a:latin typeface="Arial" panose="020B0604020202020204" pitchFamily="34" charset="0"/>
                <a:ea typeface="Roboto"/>
                <a:cs typeface="Arial" panose="020B0604020202020204" pitchFamily="34" charset="0"/>
                <a:sym typeface="Roboto"/>
              </a:endParaRPr>
            </a:p>
          </p:txBody>
        </p:sp>
      </p:grpSp>
      <p:sp>
        <p:nvSpPr>
          <p:cNvPr id="682" name="Google Shape;682;p19"/>
          <p:cNvSpPr txBox="1"/>
          <p:nvPr/>
        </p:nvSpPr>
        <p:spPr>
          <a:xfrm>
            <a:off x="4087005" y="3445410"/>
            <a:ext cx="2642483" cy="59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altLang="en-US" sz="2000">
                <a:solidFill>
                  <a:schemeClr val="bg1"/>
                </a:solidFill>
              </a:rPr>
              <a:t>Highlight resources</a:t>
            </a:r>
            <a:endParaRPr sz="2000">
              <a:solidFill>
                <a:schemeClr val="bg1"/>
              </a:solidFill>
              <a:latin typeface="Roboto"/>
              <a:ea typeface="Roboto"/>
              <a:cs typeface="Roboto"/>
              <a:sym typeface="Roboto"/>
            </a:endParaRPr>
          </a:p>
        </p:txBody>
      </p:sp>
      <p:sp>
        <p:nvSpPr>
          <p:cNvPr id="3" name="Slide Number Placeholder 2">
            <a:extLst>
              <a:ext uri="{FF2B5EF4-FFF2-40B4-BE49-F238E27FC236}">
                <a16:creationId xmlns:a16="http://schemas.microsoft.com/office/drawing/2014/main" id="{C2D6A52C-21FB-4443-ECED-54580CD2D5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pic>
        <p:nvPicPr>
          <p:cNvPr id="5" name="Picture 4" descr="Logo: Workforce GPS, Navigate to Success">
            <a:extLst>
              <a:ext uri="{FF2B5EF4-FFF2-40B4-BE49-F238E27FC236}">
                <a16:creationId xmlns:a16="http://schemas.microsoft.com/office/drawing/2014/main" id="{FBE08A63-2571-80EC-E4D1-AB58396ADFE6}"/>
              </a:ext>
            </a:extLst>
          </p:cNvPr>
          <p:cNvPicPr>
            <a:picLocks noChangeAspect="1"/>
          </p:cNvPicPr>
          <p:nvPr/>
        </p:nvPicPr>
        <p:blipFill rotWithShape="1">
          <a:blip r:embed="rId5">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1" name="Google Shape;131;p16">
            <a:extLst>
              <a:ext uri="{C183D7F6-B498-43B3-948B-1728B52AA6E4}">
                <adec:decorative xmlns:adec="http://schemas.microsoft.com/office/drawing/2017/decorative" val="1"/>
              </a:ext>
            </a:extLst>
          </p:cNvPr>
          <p:cNvSpPr/>
          <p:nvPr/>
        </p:nvSpPr>
        <p:spPr>
          <a:xfrm>
            <a:off x="310668" y="2012374"/>
            <a:ext cx="2510067" cy="1534908"/>
          </a:xfrm>
          <a:custGeom>
            <a:avLst/>
            <a:gdLst/>
            <a:ahLst/>
            <a:cxnLst/>
            <a:rect l="l" t="t" r="r" b="b"/>
            <a:pathLst>
              <a:path w="31245" h="10371" extrusionOk="0">
                <a:moveTo>
                  <a:pt x="273" y="0"/>
                </a:moveTo>
                <a:cubicBezTo>
                  <a:pt x="123" y="0"/>
                  <a:pt x="1" y="123"/>
                  <a:pt x="1" y="273"/>
                </a:cubicBezTo>
                <a:lnTo>
                  <a:pt x="1" y="10097"/>
                </a:lnTo>
                <a:cubicBezTo>
                  <a:pt x="1" y="10248"/>
                  <a:pt x="123" y="10371"/>
                  <a:pt x="273" y="10371"/>
                </a:cubicBezTo>
                <a:lnTo>
                  <a:pt x="30972" y="10371"/>
                </a:lnTo>
                <a:cubicBezTo>
                  <a:pt x="31123" y="10371"/>
                  <a:pt x="31245" y="10248"/>
                  <a:pt x="31245" y="10097"/>
                </a:cubicBezTo>
                <a:lnTo>
                  <a:pt x="31245" y="273"/>
                </a:lnTo>
                <a:cubicBezTo>
                  <a:pt x="31245" y="123"/>
                  <a:pt x="31123" y="0"/>
                  <a:pt x="30972" y="0"/>
                </a:cubicBezTo>
                <a:close/>
              </a:path>
            </a:pathLst>
          </a:custGeom>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6">
            <a:extLst>
              <a:ext uri="{C183D7F6-B498-43B3-948B-1728B52AA6E4}">
                <adec:decorative xmlns:adec="http://schemas.microsoft.com/office/drawing/2017/decorative" val="1"/>
              </a:ext>
            </a:extLst>
          </p:cNvPr>
          <p:cNvSpPr/>
          <p:nvPr/>
        </p:nvSpPr>
        <p:spPr>
          <a:xfrm>
            <a:off x="3354004" y="1947524"/>
            <a:ext cx="2510067" cy="1540664"/>
          </a:xfrm>
          <a:custGeom>
            <a:avLst/>
            <a:gdLst/>
            <a:ahLst/>
            <a:cxnLst/>
            <a:rect l="l" t="t" r="r" b="b"/>
            <a:pathLst>
              <a:path w="31245" h="10371" extrusionOk="0">
                <a:moveTo>
                  <a:pt x="273" y="1"/>
                </a:moveTo>
                <a:cubicBezTo>
                  <a:pt x="123" y="1"/>
                  <a:pt x="1" y="122"/>
                  <a:pt x="1" y="273"/>
                </a:cubicBezTo>
                <a:lnTo>
                  <a:pt x="1" y="10098"/>
                </a:lnTo>
                <a:cubicBezTo>
                  <a:pt x="1" y="10248"/>
                  <a:pt x="123" y="10370"/>
                  <a:pt x="273" y="10370"/>
                </a:cubicBezTo>
                <a:lnTo>
                  <a:pt x="30972" y="10370"/>
                </a:lnTo>
                <a:cubicBezTo>
                  <a:pt x="31123" y="10370"/>
                  <a:pt x="31245" y="10248"/>
                  <a:pt x="31245" y="10098"/>
                </a:cubicBezTo>
                <a:lnTo>
                  <a:pt x="31245" y="273"/>
                </a:lnTo>
                <a:cubicBezTo>
                  <a:pt x="31245" y="122"/>
                  <a:pt x="31123" y="1"/>
                  <a:pt x="30972" y="1"/>
                </a:cubicBezTo>
                <a:close/>
              </a:path>
            </a:pathLst>
          </a:custGeom>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6">
            <a:extLst>
              <a:ext uri="{C183D7F6-B498-43B3-948B-1728B52AA6E4}">
                <adec:decorative xmlns:adec="http://schemas.microsoft.com/office/drawing/2017/decorative" val="1"/>
              </a:ext>
            </a:extLst>
          </p:cNvPr>
          <p:cNvSpPr/>
          <p:nvPr/>
        </p:nvSpPr>
        <p:spPr>
          <a:xfrm>
            <a:off x="6394003" y="2006767"/>
            <a:ext cx="2510067" cy="1540515"/>
          </a:xfrm>
          <a:custGeom>
            <a:avLst/>
            <a:gdLst/>
            <a:ahLst/>
            <a:cxnLst/>
            <a:rect l="l" t="t" r="r" b="b"/>
            <a:pathLst>
              <a:path w="31245" h="10370" extrusionOk="0">
                <a:moveTo>
                  <a:pt x="273" y="1"/>
                </a:moveTo>
                <a:cubicBezTo>
                  <a:pt x="123" y="1"/>
                  <a:pt x="0" y="123"/>
                  <a:pt x="0" y="273"/>
                </a:cubicBezTo>
                <a:lnTo>
                  <a:pt x="0" y="10098"/>
                </a:lnTo>
                <a:cubicBezTo>
                  <a:pt x="0" y="10248"/>
                  <a:pt x="123" y="10370"/>
                  <a:pt x="273" y="10370"/>
                </a:cubicBezTo>
                <a:lnTo>
                  <a:pt x="30972" y="10370"/>
                </a:lnTo>
                <a:cubicBezTo>
                  <a:pt x="31122" y="10370"/>
                  <a:pt x="31245" y="10248"/>
                  <a:pt x="31245" y="10098"/>
                </a:cubicBezTo>
                <a:lnTo>
                  <a:pt x="31245" y="273"/>
                </a:lnTo>
                <a:cubicBezTo>
                  <a:pt x="31245" y="123"/>
                  <a:pt x="31122" y="1"/>
                  <a:pt x="30972" y="1"/>
                </a:cubicBezTo>
                <a:close/>
              </a:path>
            </a:pathLst>
          </a:custGeom>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Title 4">
            <a:extLst>
              <a:ext uri="{FF2B5EF4-FFF2-40B4-BE49-F238E27FC236}">
                <a16:creationId xmlns:a16="http://schemas.microsoft.com/office/drawing/2014/main" id="{D7CE1A6A-B808-2CC7-6FD4-5E8EDAE2CA83}"/>
              </a:ext>
            </a:extLst>
          </p:cNvPr>
          <p:cNvSpPr>
            <a:spLocks noGrp="1"/>
          </p:cNvSpPr>
          <p:nvPr>
            <p:ph type="title"/>
          </p:nvPr>
        </p:nvSpPr>
        <p:spPr/>
        <p:txBody>
          <a:bodyPr/>
          <a:lstStyle/>
          <a:p>
            <a:r>
              <a:rPr lang="en-US" sz="3200">
                <a:latin typeface="+mj-lt"/>
              </a:rPr>
              <a:t>Fast Facts</a:t>
            </a:r>
          </a:p>
        </p:txBody>
      </p:sp>
      <p:sp>
        <p:nvSpPr>
          <p:cNvPr id="184" name="Google Shape;184;p16"/>
          <p:cNvSpPr txBox="1"/>
          <p:nvPr/>
        </p:nvSpPr>
        <p:spPr>
          <a:xfrm>
            <a:off x="378372" y="2310824"/>
            <a:ext cx="2636971" cy="932400"/>
          </a:xfrm>
          <a:prstGeom prst="rect">
            <a:avLst/>
          </a:prstGeom>
          <a:noFill/>
          <a:ln>
            <a:noFill/>
          </a:ln>
        </p:spPr>
        <p:txBody>
          <a:bodyPr spcFirstLastPara="1" wrap="square" lIns="91425" tIns="91425" rIns="91425" bIns="91425" anchor="ctr" anchorCtr="0">
            <a:noAutofit/>
          </a:bodyPr>
          <a:lstStyle/>
          <a:p>
            <a:pPr eaLnBrk="1" hangingPunct="1">
              <a:spcBef>
                <a:spcPts val="600"/>
              </a:spcBef>
              <a:spcAft>
                <a:spcPts val="600"/>
              </a:spcAft>
            </a:pPr>
            <a:r>
              <a:rPr lang="en-US" sz="1300"/>
              <a:t>Up to 80% of children in foster care have significant mental health issues, compared to approximately 18-22% of children overall. (National Conference of State Legislatures)</a:t>
            </a:r>
            <a:endParaRPr lang="en-US" altLang="en-US" sz="1300"/>
          </a:p>
        </p:txBody>
      </p:sp>
      <p:sp>
        <p:nvSpPr>
          <p:cNvPr id="186" name="Google Shape;186;p16"/>
          <p:cNvSpPr txBox="1"/>
          <p:nvPr/>
        </p:nvSpPr>
        <p:spPr>
          <a:xfrm>
            <a:off x="3434295" y="2251581"/>
            <a:ext cx="2349484" cy="932400"/>
          </a:xfrm>
          <a:prstGeom prst="rect">
            <a:avLst/>
          </a:prstGeom>
          <a:noFill/>
          <a:ln>
            <a:noFill/>
          </a:ln>
        </p:spPr>
        <p:txBody>
          <a:bodyPr spcFirstLastPara="1" wrap="square" lIns="91425" tIns="91425" rIns="91425" bIns="91425" anchor="ctr" anchorCtr="0">
            <a:noAutofit/>
          </a:bodyPr>
          <a:lstStyle/>
          <a:p>
            <a:pPr>
              <a:spcBef>
                <a:spcPts val="600"/>
              </a:spcBef>
              <a:spcAft>
                <a:spcPts val="600"/>
              </a:spcAft>
            </a:pPr>
            <a:r>
              <a:rPr lang="en-US"/>
              <a:t>8.9% of adolescents attempted suicide in 2018-2019 (CDC)</a:t>
            </a:r>
            <a:endParaRPr lang="en-US" altLang="en-US"/>
          </a:p>
        </p:txBody>
      </p:sp>
      <p:sp>
        <p:nvSpPr>
          <p:cNvPr id="190" name="Google Shape;190;p16"/>
          <p:cNvSpPr txBox="1"/>
          <p:nvPr/>
        </p:nvSpPr>
        <p:spPr>
          <a:xfrm>
            <a:off x="6447635" y="2467860"/>
            <a:ext cx="2510067" cy="618328"/>
          </a:xfrm>
          <a:prstGeom prst="rect">
            <a:avLst/>
          </a:prstGeom>
          <a:noFill/>
          <a:ln>
            <a:noFill/>
          </a:ln>
        </p:spPr>
        <p:txBody>
          <a:bodyPr spcFirstLastPara="1" wrap="square" lIns="91425" tIns="91425" rIns="91425" bIns="91425" anchor="ctr" anchorCtr="0">
            <a:noAutofit/>
          </a:bodyPr>
          <a:lstStyle/>
          <a:p>
            <a:pPr eaLnBrk="1" hangingPunct="1">
              <a:spcBef>
                <a:spcPts val="600"/>
              </a:spcBef>
              <a:spcAft>
                <a:spcPts val="600"/>
              </a:spcAft>
            </a:pPr>
            <a:r>
              <a:rPr lang="en-US" altLang="en-US" sz="1200"/>
              <a:t>Over 36,000 youth are incarcerated in the United States, a drop of ~34% since 1997, but as many as 70% of today’s incarcerated youth have a diagnosable mental illness (DOJ, NIH)</a:t>
            </a:r>
          </a:p>
        </p:txBody>
      </p:sp>
      <p:pic>
        <p:nvPicPr>
          <p:cNvPr id="2" name="Picture 1">
            <a:extLst>
              <a:ext uri="{FF2B5EF4-FFF2-40B4-BE49-F238E27FC236}">
                <a16:creationId xmlns:a16="http://schemas.microsoft.com/office/drawing/2014/main" id="{62BFD8AE-4EAB-71B6-AF20-AC44B224B39D}"/>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6447634" y="-648428"/>
            <a:ext cx="3295819" cy="2959252"/>
          </a:xfrm>
          <a:prstGeom prst="rect">
            <a:avLst/>
          </a:prstGeom>
        </p:spPr>
      </p:pic>
      <mc:AlternateContent xmlns:mc="http://schemas.openxmlformats.org/markup-compatibility/2006" xmlns:p14="http://schemas.microsoft.com/office/powerpoint/2010/main">
        <mc:Choice Requires="p14">
          <p:contentPart p14:bwMode="auto" r:id="rId5">
            <p14:nvContentPartPr>
              <p14:cNvPr id="22" name="Ink 21">
                <a:extLst>
                  <a:ext uri="{FF2B5EF4-FFF2-40B4-BE49-F238E27FC236}">
                    <a16:creationId xmlns:a16="http://schemas.microsoft.com/office/drawing/2014/main" id="{7EB1DCA6-D3C9-B975-9152-9B7123C70FB3}"/>
                  </a:ext>
                  <a:ext uri="{C183D7F6-B498-43B3-948B-1728B52AA6E4}">
                    <adec:decorative xmlns:adec="http://schemas.microsoft.com/office/drawing/2017/decorative" val="1"/>
                  </a:ext>
                </a:extLst>
              </p14:cNvPr>
              <p14:cNvContentPartPr/>
              <p14:nvPr/>
            </p14:nvContentPartPr>
            <p14:xfrm>
              <a:off x="7253752" y="1981004"/>
              <a:ext cx="31320" cy="5040"/>
            </p14:xfrm>
          </p:contentPart>
        </mc:Choice>
        <mc:Fallback xmlns="">
          <p:pic>
            <p:nvPicPr>
              <p:cNvPr id="22" name="Ink 21">
                <a:extLst>
                  <a:ext uri="{FF2B5EF4-FFF2-40B4-BE49-F238E27FC236}">
                    <a16:creationId xmlns:a16="http://schemas.microsoft.com/office/drawing/2014/main" id="{7EB1DCA6-D3C9-B975-9152-9B7123C70FB3}"/>
                  </a:ext>
                  <a:ext uri="{C183D7F6-B498-43B3-948B-1728B52AA6E4}">
                    <adec:decorative xmlns:adec="http://schemas.microsoft.com/office/drawing/2017/decorative" val="1"/>
                  </a:ext>
                </a:extLst>
              </p:cNvPr>
              <p:cNvPicPr/>
              <p:nvPr/>
            </p:nvPicPr>
            <p:blipFill>
              <a:blip r:embed="rId6"/>
              <a:stretch>
                <a:fillRect/>
              </a:stretch>
            </p:blipFill>
            <p:spPr>
              <a:xfrm>
                <a:off x="7244854" y="1971312"/>
                <a:ext cx="48760" cy="24037"/>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5" name="Ink 24">
                <a:extLst>
                  <a:ext uri="{FF2B5EF4-FFF2-40B4-BE49-F238E27FC236}">
                    <a16:creationId xmlns:a16="http://schemas.microsoft.com/office/drawing/2014/main" id="{E64C1391-4C21-5BF3-8CCF-5DF2277237F6}"/>
                  </a:ext>
                  <a:ext uri="{C183D7F6-B498-43B3-948B-1728B52AA6E4}">
                    <adec:decorative xmlns:adec="http://schemas.microsoft.com/office/drawing/2017/decorative" val="1"/>
                  </a:ext>
                </a:extLst>
              </p14:cNvPr>
              <p14:cNvContentPartPr/>
              <p14:nvPr/>
            </p14:nvContentPartPr>
            <p14:xfrm>
              <a:off x="6907432" y="1763924"/>
              <a:ext cx="267480" cy="200520"/>
            </p14:xfrm>
          </p:contentPart>
        </mc:Choice>
        <mc:Fallback xmlns="">
          <p:pic>
            <p:nvPicPr>
              <p:cNvPr id="25" name="Ink 24">
                <a:extLst>
                  <a:ext uri="{FF2B5EF4-FFF2-40B4-BE49-F238E27FC236}">
                    <a16:creationId xmlns:a16="http://schemas.microsoft.com/office/drawing/2014/main" id="{E64C1391-4C21-5BF3-8CCF-5DF2277237F6}"/>
                  </a:ext>
                  <a:ext uri="{C183D7F6-B498-43B3-948B-1728B52AA6E4}">
                    <adec:decorative xmlns:adec="http://schemas.microsoft.com/office/drawing/2017/decorative" val="1"/>
                  </a:ext>
                </a:extLst>
              </p:cNvPr>
              <p:cNvPicPr/>
              <p:nvPr/>
            </p:nvPicPr>
            <p:blipFill>
              <a:blip r:embed="rId8"/>
              <a:stretch>
                <a:fillRect/>
              </a:stretch>
            </p:blipFill>
            <p:spPr>
              <a:xfrm>
                <a:off x="6898420" y="1754908"/>
                <a:ext cx="285144" cy="218192"/>
              </a:xfrm>
              <a:prstGeom prst="rect">
                <a:avLst/>
              </a:prstGeom>
            </p:spPr>
          </p:pic>
        </mc:Fallback>
      </mc:AlternateContent>
      <p:grpSp>
        <p:nvGrpSpPr>
          <p:cNvPr id="28" name="Group 27">
            <a:extLst>
              <a:ext uri="{FF2B5EF4-FFF2-40B4-BE49-F238E27FC236}">
                <a16:creationId xmlns:a16="http://schemas.microsoft.com/office/drawing/2014/main" id="{76F392BF-9504-F7D8-F692-BA9098599396}"/>
              </a:ext>
              <a:ext uri="{C183D7F6-B498-43B3-948B-1728B52AA6E4}">
                <adec:decorative xmlns:adec="http://schemas.microsoft.com/office/drawing/2017/decorative" val="1"/>
              </a:ext>
            </a:extLst>
          </p:cNvPr>
          <p:cNvGrpSpPr/>
          <p:nvPr/>
        </p:nvGrpSpPr>
        <p:grpSpPr>
          <a:xfrm>
            <a:off x="6894902" y="1743764"/>
            <a:ext cx="427250" cy="249941"/>
            <a:chOff x="6894902" y="1743764"/>
            <a:chExt cx="427250" cy="249941"/>
          </a:xfrm>
        </p:grpSpPr>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D443A5A7-A571-5957-42E5-47404B0ACEFF}"/>
                    </a:ext>
                  </a:extLst>
                </p14:cNvPr>
                <p14:cNvContentPartPr/>
                <p14:nvPr/>
              </p14:nvContentPartPr>
              <p14:xfrm>
                <a:off x="6922912" y="1743764"/>
                <a:ext cx="347040" cy="216000"/>
              </p14:xfrm>
            </p:contentPart>
          </mc:Choice>
          <mc:Fallback xmlns="">
            <p:pic>
              <p:nvPicPr>
                <p:cNvPr id="16" name="Ink 15">
                  <a:extLst>
                    <a:ext uri="{FF2B5EF4-FFF2-40B4-BE49-F238E27FC236}">
                      <a16:creationId xmlns:a16="http://schemas.microsoft.com/office/drawing/2014/main" id="{D443A5A7-A571-5957-42E5-47404B0ACEFF}"/>
                    </a:ext>
                  </a:extLst>
                </p:cNvPr>
                <p:cNvPicPr/>
                <p:nvPr/>
              </p:nvPicPr>
              <p:blipFill>
                <a:blip r:embed="rId10"/>
                <a:stretch>
                  <a:fillRect/>
                </a:stretch>
              </p:blipFill>
              <p:spPr>
                <a:xfrm>
                  <a:off x="6913912" y="1734764"/>
                  <a:ext cx="3646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88CC22D7-1BBB-435A-2BE3-6304A5963305}"/>
                    </a:ext>
                  </a:extLst>
                </p14:cNvPr>
                <p14:cNvContentPartPr/>
                <p14:nvPr/>
              </p14:nvContentPartPr>
              <p14:xfrm>
                <a:off x="7018672" y="1763924"/>
                <a:ext cx="234000" cy="166320"/>
              </p14:xfrm>
            </p:contentPart>
          </mc:Choice>
          <mc:Fallback xmlns="">
            <p:pic>
              <p:nvPicPr>
                <p:cNvPr id="17" name="Ink 16">
                  <a:extLst>
                    <a:ext uri="{FF2B5EF4-FFF2-40B4-BE49-F238E27FC236}">
                      <a16:creationId xmlns:a16="http://schemas.microsoft.com/office/drawing/2014/main" id="{88CC22D7-1BBB-435A-2BE3-6304A5963305}"/>
                    </a:ext>
                  </a:extLst>
                </p:cNvPr>
                <p:cNvPicPr/>
                <p:nvPr/>
              </p:nvPicPr>
              <p:blipFill>
                <a:blip r:embed="rId12"/>
                <a:stretch>
                  <a:fillRect/>
                </a:stretch>
              </p:blipFill>
              <p:spPr>
                <a:xfrm>
                  <a:off x="7009672" y="1754924"/>
                  <a:ext cx="25164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CD874019-E857-2F91-49E1-286CA42D31B9}"/>
                    </a:ext>
                  </a:extLst>
                </p14:cNvPr>
                <p14:cNvContentPartPr/>
                <p14:nvPr/>
              </p14:nvContentPartPr>
              <p14:xfrm>
                <a:off x="6939112" y="1756364"/>
                <a:ext cx="346320" cy="191160"/>
              </p14:xfrm>
            </p:contentPart>
          </mc:Choice>
          <mc:Fallback xmlns="">
            <p:pic>
              <p:nvPicPr>
                <p:cNvPr id="18" name="Ink 17">
                  <a:extLst>
                    <a:ext uri="{FF2B5EF4-FFF2-40B4-BE49-F238E27FC236}">
                      <a16:creationId xmlns:a16="http://schemas.microsoft.com/office/drawing/2014/main" id="{CD874019-E857-2F91-49E1-286CA42D31B9}"/>
                    </a:ext>
                  </a:extLst>
                </p:cNvPr>
                <p:cNvPicPr/>
                <p:nvPr/>
              </p:nvPicPr>
              <p:blipFill>
                <a:blip r:embed="rId14"/>
                <a:stretch>
                  <a:fillRect/>
                </a:stretch>
              </p:blipFill>
              <p:spPr>
                <a:xfrm>
                  <a:off x="6930112" y="1747364"/>
                  <a:ext cx="36396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AC44F9A6-96CF-4217-59B0-A61D3F8D9F99}"/>
                    </a:ext>
                  </a:extLst>
                </p14:cNvPr>
                <p14:cNvContentPartPr/>
                <p14:nvPr/>
              </p14:nvContentPartPr>
              <p14:xfrm>
                <a:off x="7119472" y="1972724"/>
                <a:ext cx="202680" cy="20520"/>
              </p14:xfrm>
            </p:contentPart>
          </mc:Choice>
          <mc:Fallback xmlns="">
            <p:pic>
              <p:nvPicPr>
                <p:cNvPr id="19" name="Ink 18">
                  <a:extLst>
                    <a:ext uri="{FF2B5EF4-FFF2-40B4-BE49-F238E27FC236}">
                      <a16:creationId xmlns:a16="http://schemas.microsoft.com/office/drawing/2014/main" id="{AC44F9A6-96CF-4217-59B0-A61D3F8D9F99}"/>
                    </a:ext>
                  </a:extLst>
                </p:cNvPr>
                <p:cNvPicPr/>
                <p:nvPr/>
              </p:nvPicPr>
              <p:blipFill>
                <a:blip r:embed="rId16"/>
                <a:stretch>
                  <a:fillRect/>
                </a:stretch>
              </p:blipFill>
              <p:spPr>
                <a:xfrm>
                  <a:off x="7110456" y="1963563"/>
                  <a:ext cx="220351" cy="38475"/>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7" name="Ink 26">
                  <a:extLst>
                    <a:ext uri="{FF2B5EF4-FFF2-40B4-BE49-F238E27FC236}">
                      <a16:creationId xmlns:a16="http://schemas.microsoft.com/office/drawing/2014/main" id="{43E531A2-ECCB-08D7-879D-3AF720F5D58B}"/>
                    </a:ext>
                  </a:extLst>
                </p14:cNvPr>
                <p14:cNvContentPartPr/>
                <p14:nvPr/>
              </p14:nvContentPartPr>
              <p14:xfrm>
                <a:off x="6894902" y="1749985"/>
                <a:ext cx="334440" cy="243720"/>
              </p14:xfrm>
            </p:contentPart>
          </mc:Choice>
          <mc:Fallback xmlns="">
            <p:pic>
              <p:nvPicPr>
                <p:cNvPr id="27" name="Ink 26">
                  <a:extLst>
                    <a:ext uri="{FF2B5EF4-FFF2-40B4-BE49-F238E27FC236}">
                      <a16:creationId xmlns:a16="http://schemas.microsoft.com/office/drawing/2014/main" id="{43E531A2-ECCB-08D7-879D-3AF720F5D58B}"/>
                    </a:ext>
                  </a:extLst>
                </p:cNvPr>
                <p:cNvPicPr/>
                <p:nvPr/>
              </p:nvPicPr>
              <p:blipFill>
                <a:blip r:embed="rId18"/>
                <a:stretch>
                  <a:fillRect/>
                </a:stretch>
              </p:blipFill>
              <p:spPr>
                <a:xfrm>
                  <a:off x="6885892" y="1740985"/>
                  <a:ext cx="352099" cy="26136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29" name="Ink 28">
                <a:extLst>
                  <a:ext uri="{FF2B5EF4-FFF2-40B4-BE49-F238E27FC236}">
                    <a16:creationId xmlns:a16="http://schemas.microsoft.com/office/drawing/2014/main" id="{C120BE06-D853-A1E3-8042-4FE642A38171}"/>
                  </a:ext>
                  <a:ext uri="{C183D7F6-B498-43B3-948B-1728B52AA6E4}">
                    <adec:decorative xmlns:adec="http://schemas.microsoft.com/office/drawing/2017/decorative" val="1"/>
                  </a:ext>
                </a:extLst>
              </p14:cNvPr>
              <p14:cNvContentPartPr/>
              <p14:nvPr/>
            </p14:nvContentPartPr>
            <p14:xfrm>
              <a:off x="7246726" y="1896895"/>
              <a:ext cx="74160" cy="68760"/>
            </p14:xfrm>
          </p:contentPart>
        </mc:Choice>
        <mc:Fallback xmlns="">
          <p:pic>
            <p:nvPicPr>
              <p:cNvPr id="29" name="Ink 28">
                <a:extLst>
                  <a:ext uri="{FF2B5EF4-FFF2-40B4-BE49-F238E27FC236}">
                    <a16:creationId xmlns:a16="http://schemas.microsoft.com/office/drawing/2014/main" id="{C120BE06-D853-A1E3-8042-4FE642A38171}"/>
                  </a:ext>
                  <a:ext uri="{C183D7F6-B498-43B3-948B-1728B52AA6E4}">
                    <adec:decorative xmlns:adec="http://schemas.microsoft.com/office/drawing/2017/decorative" val="1"/>
                  </a:ext>
                </a:extLst>
              </p:cNvPr>
              <p:cNvPicPr/>
              <p:nvPr/>
            </p:nvPicPr>
            <p:blipFill>
              <a:blip r:embed="rId20"/>
              <a:stretch>
                <a:fillRect/>
              </a:stretch>
            </p:blipFill>
            <p:spPr>
              <a:xfrm>
                <a:off x="7242427" y="1869895"/>
                <a:ext cx="82758" cy="122400"/>
              </a:xfrm>
              <a:prstGeom prst="rect">
                <a:avLst/>
              </a:prstGeom>
            </p:spPr>
          </p:pic>
        </mc:Fallback>
      </mc:AlternateContent>
      <p:grpSp>
        <p:nvGrpSpPr>
          <p:cNvPr id="32" name="Group 31">
            <a:extLst>
              <a:ext uri="{FF2B5EF4-FFF2-40B4-BE49-F238E27FC236}">
                <a16:creationId xmlns:a16="http://schemas.microsoft.com/office/drawing/2014/main" id="{48894BA5-BF0E-75CC-21E6-B29B254B44DE}"/>
              </a:ext>
              <a:ext uri="{C183D7F6-B498-43B3-948B-1728B52AA6E4}">
                <adec:decorative xmlns:adec="http://schemas.microsoft.com/office/drawing/2017/decorative" val="1"/>
              </a:ext>
            </a:extLst>
          </p:cNvPr>
          <p:cNvGrpSpPr/>
          <p:nvPr/>
        </p:nvGrpSpPr>
        <p:grpSpPr>
          <a:xfrm>
            <a:off x="7018486" y="1757215"/>
            <a:ext cx="52920" cy="47160"/>
            <a:chOff x="7018486" y="1757215"/>
            <a:chExt cx="52920" cy="47160"/>
          </a:xfrm>
        </p:grpSpPr>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30" name="Ink 29">
                  <a:extLst>
                    <a:ext uri="{FF2B5EF4-FFF2-40B4-BE49-F238E27FC236}">
                      <a16:creationId xmlns:a16="http://schemas.microsoft.com/office/drawing/2014/main" id="{6357F6B2-CCCF-D923-90C0-0473E780A58E}"/>
                    </a:ext>
                  </a:extLst>
                </p14:cNvPr>
                <p14:cNvContentPartPr/>
                <p14:nvPr/>
              </p14:nvContentPartPr>
              <p14:xfrm>
                <a:off x="7067446" y="1770895"/>
                <a:ext cx="3960" cy="33480"/>
              </p14:xfrm>
            </p:contentPart>
          </mc:Choice>
          <mc:Fallback xmlns="">
            <p:pic>
              <p:nvPicPr>
                <p:cNvPr id="30" name="Ink 29">
                  <a:extLst>
                    <a:ext uri="{FF2B5EF4-FFF2-40B4-BE49-F238E27FC236}">
                      <a16:creationId xmlns:a16="http://schemas.microsoft.com/office/drawing/2014/main" id="{6357F6B2-CCCF-D923-90C0-0473E780A58E}"/>
                    </a:ext>
                  </a:extLst>
                </p:cNvPr>
                <p:cNvPicPr/>
                <p:nvPr/>
              </p:nvPicPr>
              <p:blipFill>
                <a:blip r:embed="rId22"/>
                <a:stretch>
                  <a:fillRect/>
                </a:stretch>
              </p:blipFill>
              <p:spPr>
                <a:xfrm>
                  <a:off x="7063126" y="1743602"/>
                  <a:ext cx="12600" cy="87703"/>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31" name="Ink 30">
                  <a:extLst>
                    <a:ext uri="{FF2B5EF4-FFF2-40B4-BE49-F238E27FC236}">
                      <a16:creationId xmlns:a16="http://schemas.microsoft.com/office/drawing/2014/main" id="{C7C0B0E1-594D-CB8E-1DB0-102D6F31BC01}"/>
                    </a:ext>
                  </a:extLst>
                </p14:cNvPr>
                <p14:cNvContentPartPr/>
                <p14:nvPr/>
              </p14:nvContentPartPr>
              <p14:xfrm>
                <a:off x="7018486" y="1757215"/>
                <a:ext cx="5760" cy="38880"/>
              </p14:xfrm>
            </p:contentPart>
          </mc:Choice>
          <mc:Fallback xmlns="">
            <p:pic>
              <p:nvPicPr>
                <p:cNvPr id="31" name="Ink 30">
                  <a:extLst>
                    <a:ext uri="{FF2B5EF4-FFF2-40B4-BE49-F238E27FC236}">
                      <a16:creationId xmlns:a16="http://schemas.microsoft.com/office/drawing/2014/main" id="{C7C0B0E1-594D-CB8E-1DB0-102D6F31BC01}"/>
                    </a:ext>
                  </a:extLst>
                </p:cNvPr>
                <p:cNvPicPr/>
                <p:nvPr/>
              </p:nvPicPr>
              <p:blipFill>
                <a:blip r:embed="rId24"/>
                <a:stretch>
                  <a:fillRect/>
                </a:stretch>
              </p:blipFill>
              <p:spPr>
                <a:xfrm>
                  <a:off x="7014166" y="1730215"/>
                  <a:ext cx="14400" cy="92520"/>
                </a:xfrm>
                <a:prstGeom prst="rect">
                  <a:avLst/>
                </a:prstGeom>
              </p:spPr>
            </p:pic>
          </mc:Fallback>
        </mc:AlternateContent>
      </p:grpSp>
      <p:sp>
        <p:nvSpPr>
          <p:cNvPr id="3" name="Slide Number Placeholder 2">
            <a:extLst>
              <a:ext uri="{FF2B5EF4-FFF2-40B4-BE49-F238E27FC236}">
                <a16:creationId xmlns:a16="http://schemas.microsoft.com/office/drawing/2014/main" id="{EE94B03D-4C02-961D-6F13-A89380595F8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pic>
        <p:nvPicPr>
          <p:cNvPr id="4" name="Picture 3" descr="Logo: Workforce GPS, Navigate to Success">
            <a:extLst>
              <a:ext uri="{FF2B5EF4-FFF2-40B4-BE49-F238E27FC236}">
                <a16:creationId xmlns:a16="http://schemas.microsoft.com/office/drawing/2014/main" id="{21A21A51-FDC9-89A8-7204-A6A0D2789C9B}"/>
              </a:ext>
            </a:extLst>
          </p:cNvPr>
          <p:cNvPicPr>
            <a:picLocks noChangeAspect="1"/>
          </p:cNvPicPr>
          <p:nvPr/>
        </p:nvPicPr>
        <p:blipFill rotWithShape="1">
          <a:blip r:embed="rId25">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Workforce GPS, Navigate to Success">
            <a:extLst>
              <a:ext uri="{FF2B5EF4-FFF2-40B4-BE49-F238E27FC236}">
                <a16:creationId xmlns:a16="http://schemas.microsoft.com/office/drawing/2014/main" id="{EE3469B4-10BE-8443-FF58-3E90765F7651}"/>
              </a:ext>
            </a:extLst>
          </p:cNvPr>
          <p:cNvPicPr>
            <a:picLocks noChangeAspect="1"/>
          </p:cNvPicPr>
          <p:nvPr/>
        </p:nvPicPr>
        <p:blipFill rotWithShape="1">
          <a:blip r:embed="rId3">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
        <p:nvSpPr>
          <p:cNvPr id="2" name="Title 1">
            <a:extLst>
              <a:ext uri="{FF2B5EF4-FFF2-40B4-BE49-F238E27FC236}">
                <a16:creationId xmlns:a16="http://schemas.microsoft.com/office/drawing/2014/main" id="{772F7B47-643C-74D3-1FC8-5D218F9BC6A7}"/>
              </a:ext>
            </a:extLst>
          </p:cNvPr>
          <p:cNvSpPr>
            <a:spLocks noGrp="1"/>
          </p:cNvSpPr>
          <p:nvPr>
            <p:ph type="title"/>
          </p:nvPr>
        </p:nvSpPr>
        <p:spPr>
          <a:xfrm>
            <a:off x="228600" y="269585"/>
            <a:ext cx="8726214" cy="331800"/>
          </a:xfrm>
        </p:spPr>
        <p:txBody>
          <a:bodyPr/>
          <a:lstStyle/>
          <a:p>
            <a:r>
              <a:rPr lang="en-US">
                <a:latin typeface="+mj-lt"/>
              </a:rPr>
              <a:t>Percentage of High School Students Who Experienced Poor Mental Health During the Past 30 Days (2021)</a:t>
            </a:r>
          </a:p>
        </p:txBody>
      </p:sp>
      <p:pic>
        <p:nvPicPr>
          <p:cNvPr id="1026" name="Picture 2" descr="Total: 21%&#10;Sex:&#10;Female: 41%&#10;Male: 18%&#10;Race and Ethnicity:&#10;American Indian or Alaska Native: 31%&#10;Asian: 23%&#10;Black: 26%&#10;Hispanic: 30%&#10;Native Hawaiian or Pacific Islander: 20%&#10;Multiracial: 33%&#10;Sexual Identity:&#10;Heterosexual: 22%&#10;LGBQ+: 52%&#10;Sex of Sexual Contacts:&#10;Opposite Sex Only: 32%&#10;Any same sex: 54%">
            <a:extLst>
              <a:ext uri="{FF2B5EF4-FFF2-40B4-BE49-F238E27FC236}">
                <a16:creationId xmlns:a16="http://schemas.microsoft.com/office/drawing/2014/main" id="{6C0389D6-357E-1802-B9C9-3D27321303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27"/>
          <a:stretch/>
        </p:blipFill>
        <p:spPr bwMode="auto">
          <a:xfrm>
            <a:off x="2282659" y="929440"/>
            <a:ext cx="4578681" cy="40714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DB32E4F-AA7E-2E40-CE74-A1752651F075}"/>
              </a:ext>
            </a:extLst>
          </p:cNvPr>
          <p:cNvSpPr txBox="1"/>
          <p:nvPr/>
        </p:nvSpPr>
        <p:spPr>
          <a:xfrm>
            <a:off x="1224643" y="1043672"/>
            <a:ext cx="1215071" cy="307777"/>
          </a:xfrm>
          <a:prstGeom prst="rect">
            <a:avLst/>
          </a:prstGeom>
          <a:noFill/>
        </p:spPr>
        <p:txBody>
          <a:bodyPr wrap="square" rtlCol="0">
            <a:spAutoFit/>
          </a:bodyPr>
          <a:lstStyle/>
          <a:p>
            <a:r>
              <a:rPr lang="en-US" dirty="0"/>
              <a:t>CDC, 2021</a:t>
            </a:r>
          </a:p>
        </p:txBody>
      </p:sp>
      <p:sp>
        <p:nvSpPr>
          <p:cNvPr id="4" name="Slide Number Placeholder 3">
            <a:extLst>
              <a:ext uri="{FF2B5EF4-FFF2-40B4-BE49-F238E27FC236}">
                <a16:creationId xmlns:a16="http://schemas.microsoft.com/office/drawing/2014/main" id="{D1282AB5-991D-22E3-40D4-51C047E372F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dirty="0"/>
          </a:p>
        </p:txBody>
      </p:sp>
    </p:spTree>
    <p:extLst>
      <p:ext uri="{BB962C8B-B14F-4D97-AF65-F5344CB8AC3E}">
        <p14:creationId xmlns:p14="http://schemas.microsoft.com/office/powerpoint/2010/main" val="346194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51ACB35F-D8E5-56F4-39A2-455976795066}"/>
              </a:ext>
            </a:extLst>
          </p:cNvPr>
          <p:cNvSpPr>
            <a:spLocks noGrp="1"/>
          </p:cNvSpPr>
          <p:nvPr>
            <p:ph type="title"/>
          </p:nvPr>
        </p:nvSpPr>
        <p:spPr>
          <a:xfrm>
            <a:off x="397692" y="577999"/>
            <a:ext cx="8229600" cy="331800"/>
          </a:xfrm>
        </p:spPr>
        <p:txBody>
          <a:bodyPr/>
          <a:lstStyle/>
          <a:p>
            <a:r>
              <a:rPr lang="en-US" b="0" i="0" u="none" strike="noStrike" baseline="0">
                <a:solidFill>
                  <a:schemeClr val="tx1"/>
                </a:solidFill>
                <a:effectLst/>
                <a:latin typeface="Arial" panose="020B0604020202020204" pitchFamily="34" charset="0"/>
                <a:cs typeface="Arial" panose="020B0604020202020204" pitchFamily="34" charset="0"/>
              </a:rPr>
              <a:t>Prevalence of Various Disorders</a:t>
            </a:r>
            <a:br>
              <a:rPr lang="en-US">
                <a:solidFill>
                  <a:schemeClr val="tx1"/>
                </a:solidFill>
                <a:latin typeface="Arial" panose="020B0604020202020204" pitchFamily="34" charset="0"/>
                <a:cs typeface="Arial" panose="020B0604020202020204" pitchFamily="34" charset="0"/>
              </a:rPr>
            </a:br>
            <a:endParaRPr lang="en-US"/>
          </a:p>
        </p:txBody>
      </p:sp>
      <p:sp>
        <p:nvSpPr>
          <p:cNvPr id="4" name="TextBox 3">
            <a:extLst>
              <a:ext uri="{FF2B5EF4-FFF2-40B4-BE49-F238E27FC236}">
                <a16:creationId xmlns:a16="http://schemas.microsoft.com/office/drawing/2014/main" id="{91D81F1D-7728-C9E7-68E8-6F96A61132D0}"/>
              </a:ext>
            </a:extLst>
          </p:cNvPr>
          <p:cNvSpPr txBox="1"/>
          <p:nvPr/>
        </p:nvSpPr>
        <p:spPr>
          <a:xfrm>
            <a:off x="516707" y="1833086"/>
            <a:ext cx="2556022" cy="1477328"/>
          </a:xfrm>
          <a:prstGeom prst="rect">
            <a:avLst/>
          </a:prstGeom>
          <a:noFill/>
        </p:spPr>
        <p:txBody>
          <a:bodyPr wrap="square" rtlCol="0">
            <a:spAutoFit/>
          </a:bodyPr>
          <a:lstStyle/>
          <a:p>
            <a:r>
              <a:rPr lang="en-US" sz="1800" dirty="0"/>
              <a:t>The proportion of psychiatric illness types in all youth with diagnosed psychiatric disorders (2010):</a:t>
            </a:r>
          </a:p>
        </p:txBody>
      </p:sp>
      <p:pic>
        <p:nvPicPr>
          <p:cNvPr id="2" name="Picture 1" descr="31.9% anxiety disorders&#10;19.1% behavioral disorders&#10;14.3% mood disorders&#10;11.4% substance use disorders&#10;2.7% eating disorders">
            <a:extLst>
              <a:ext uri="{FF2B5EF4-FFF2-40B4-BE49-F238E27FC236}">
                <a16:creationId xmlns:a16="http://schemas.microsoft.com/office/drawing/2014/main" id="{1A26A336-5A69-5CA5-020C-1597F2D184A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09637" y="752149"/>
            <a:ext cx="7324725" cy="3848100"/>
          </a:xfrm>
          <a:prstGeom prst="rect">
            <a:avLst/>
          </a:prstGeom>
        </p:spPr>
      </p:pic>
      <p:pic>
        <p:nvPicPr>
          <p:cNvPr id="6" name="Picture 5">
            <a:extLst>
              <a:ext uri="{FF2B5EF4-FFF2-40B4-BE49-F238E27FC236}">
                <a16:creationId xmlns:a16="http://schemas.microsoft.com/office/drawing/2014/main" id="{9718872D-4D87-22E6-8A94-87107BED452E}"/>
              </a:ext>
              <a:ext uri="{C183D7F6-B498-43B3-948B-1728B52AA6E4}">
                <adec:decorative xmlns:adec="http://schemas.microsoft.com/office/drawing/2017/decorative" val="1"/>
              </a:ext>
            </a:extLst>
          </p:cNvPr>
          <p:cNvPicPr>
            <a:picLocks noChangeAspect="1"/>
          </p:cNvPicPr>
          <p:nvPr/>
        </p:nvPicPr>
        <p:blipFill rotWithShape="1">
          <a:blip r:embed="rId5"/>
          <a:srcRect t="94079"/>
          <a:stretch/>
        </p:blipFill>
        <p:spPr>
          <a:xfrm>
            <a:off x="1079580" y="4297997"/>
            <a:ext cx="7324725" cy="227824"/>
          </a:xfrm>
          <a:prstGeom prst="rect">
            <a:avLst/>
          </a:prstGeom>
        </p:spPr>
      </p:pic>
      <p:grpSp>
        <p:nvGrpSpPr>
          <p:cNvPr id="12" name="Group 11">
            <a:extLst>
              <a:ext uri="{FF2B5EF4-FFF2-40B4-BE49-F238E27FC236}">
                <a16:creationId xmlns:a16="http://schemas.microsoft.com/office/drawing/2014/main" id="{5E519C80-0338-6974-9E4B-7C952E287A38}"/>
              </a:ext>
              <a:ext uri="{C183D7F6-B498-43B3-948B-1728B52AA6E4}">
                <adec:decorative xmlns:adec="http://schemas.microsoft.com/office/drawing/2017/decorative" val="1"/>
              </a:ext>
            </a:extLst>
          </p:cNvPr>
          <p:cNvGrpSpPr/>
          <p:nvPr/>
        </p:nvGrpSpPr>
        <p:grpSpPr>
          <a:xfrm>
            <a:off x="4352725" y="1118444"/>
            <a:ext cx="259560" cy="20880"/>
            <a:chOff x="4352725" y="1118444"/>
            <a:chExt cx="259560" cy="20880"/>
          </a:xfrm>
        </p:grpSpPr>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883290BF-0348-350F-D338-356678DC0546}"/>
                    </a:ext>
                  </a:extLst>
                </p14:cNvPr>
                <p14:cNvContentPartPr/>
                <p14:nvPr/>
              </p14:nvContentPartPr>
              <p14:xfrm>
                <a:off x="4352725" y="1118444"/>
                <a:ext cx="245160" cy="15120"/>
              </p14:xfrm>
            </p:contentPart>
          </mc:Choice>
          <mc:Fallback xmlns="">
            <p:pic>
              <p:nvPicPr>
                <p:cNvPr id="9" name="Ink 8">
                  <a:extLst>
                    <a:ext uri="{FF2B5EF4-FFF2-40B4-BE49-F238E27FC236}">
                      <a16:creationId xmlns:a16="http://schemas.microsoft.com/office/drawing/2014/main" id="{883290BF-0348-350F-D338-356678DC0546}"/>
                    </a:ext>
                  </a:extLst>
                </p:cNvPr>
                <p:cNvPicPr/>
                <p:nvPr/>
              </p:nvPicPr>
              <p:blipFill>
                <a:blip r:embed="rId7"/>
                <a:stretch>
                  <a:fillRect/>
                </a:stretch>
              </p:blipFill>
              <p:spPr>
                <a:xfrm>
                  <a:off x="4348405" y="1114124"/>
                  <a:ext cx="2538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526415E3-76E5-1AE2-F521-357286A71312}"/>
                    </a:ext>
                  </a:extLst>
                </p14:cNvPr>
                <p14:cNvContentPartPr/>
                <p14:nvPr/>
              </p14:nvContentPartPr>
              <p14:xfrm>
                <a:off x="4367485" y="1126004"/>
                <a:ext cx="244800" cy="13320"/>
              </p14:xfrm>
            </p:contentPart>
          </mc:Choice>
          <mc:Fallback xmlns="">
            <p:pic>
              <p:nvPicPr>
                <p:cNvPr id="10" name="Ink 9">
                  <a:extLst>
                    <a:ext uri="{FF2B5EF4-FFF2-40B4-BE49-F238E27FC236}">
                      <a16:creationId xmlns:a16="http://schemas.microsoft.com/office/drawing/2014/main" id="{526415E3-76E5-1AE2-F521-357286A71312}"/>
                    </a:ext>
                  </a:extLst>
                </p:cNvPr>
                <p:cNvPicPr/>
                <p:nvPr/>
              </p:nvPicPr>
              <p:blipFill>
                <a:blip r:embed="rId9"/>
                <a:stretch>
                  <a:fillRect/>
                </a:stretch>
              </p:blipFill>
              <p:spPr>
                <a:xfrm>
                  <a:off x="4363165" y="1121684"/>
                  <a:ext cx="25344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DD1222C2-A232-5DA9-4F74-6C41ADDE26D8}"/>
                    </a:ext>
                  </a:extLst>
                </p14:cNvPr>
                <p14:cNvContentPartPr/>
                <p14:nvPr/>
              </p14:nvContentPartPr>
              <p14:xfrm>
                <a:off x="4409965" y="1127804"/>
                <a:ext cx="48600" cy="5760"/>
              </p14:xfrm>
            </p:contentPart>
          </mc:Choice>
          <mc:Fallback xmlns="">
            <p:pic>
              <p:nvPicPr>
                <p:cNvPr id="11" name="Ink 10">
                  <a:extLst>
                    <a:ext uri="{FF2B5EF4-FFF2-40B4-BE49-F238E27FC236}">
                      <a16:creationId xmlns:a16="http://schemas.microsoft.com/office/drawing/2014/main" id="{DD1222C2-A232-5DA9-4F74-6C41ADDE26D8}"/>
                    </a:ext>
                  </a:extLst>
                </p:cNvPr>
                <p:cNvPicPr/>
                <p:nvPr/>
              </p:nvPicPr>
              <p:blipFill>
                <a:blip r:embed="rId11"/>
                <a:stretch>
                  <a:fillRect/>
                </a:stretch>
              </p:blipFill>
              <p:spPr>
                <a:xfrm>
                  <a:off x="4405645" y="1123738"/>
                  <a:ext cx="57240" cy="13892"/>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3899BF4E-26F9-B1B1-6029-1FF5DE9F760E}"/>
                  </a:ext>
                  <a:ext uri="{C183D7F6-B498-43B3-948B-1728B52AA6E4}">
                    <adec:decorative xmlns:adec="http://schemas.microsoft.com/office/drawing/2017/decorative" val="1"/>
                  </a:ext>
                </a:extLst>
              </p14:cNvPr>
              <p14:cNvContentPartPr/>
              <p14:nvPr/>
            </p14:nvContentPartPr>
            <p14:xfrm>
              <a:off x="4350925" y="1119164"/>
              <a:ext cx="264600" cy="39960"/>
            </p14:xfrm>
          </p:contentPart>
        </mc:Choice>
        <mc:Fallback xmlns="">
          <p:pic>
            <p:nvPicPr>
              <p:cNvPr id="14" name="Ink 13">
                <a:extLst>
                  <a:ext uri="{FF2B5EF4-FFF2-40B4-BE49-F238E27FC236}">
                    <a16:creationId xmlns:a16="http://schemas.microsoft.com/office/drawing/2014/main" id="{3899BF4E-26F9-B1B1-6029-1FF5DE9F760E}"/>
                  </a:ext>
                  <a:ext uri="{C183D7F6-B498-43B3-948B-1728B52AA6E4}">
                    <adec:decorative xmlns:adec="http://schemas.microsoft.com/office/drawing/2017/decorative" val="1"/>
                  </a:ext>
                </a:extLst>
              </p:cNvPr>
              <p:cNvPicPr/>
              <p:nvPr/>
            </p:nvPicPr>
            <p:blipFill>
              <a:blip r:embed="rId13"/>
              <a:stretch>
                <a:fillRect/>
              </a:stretch>
            </p:blipFill>
            <p:spPr>
              <a:xfrm>
                <a:off x="4346599" y="1114844"/>
                <a:ext cx="273252" cy="48600"/>
              </a:xfrm>
              <a:prstGeom prst="rect">
                <a:avLst/>
              </a:prstGeom>
            </p:spPr>
          </p:pic>
        </mc:Fallback>
      </mc:AlternateContent>
      <p:grpSp>
        <p:nvGrpSpPr>
          <p:cNvPr id="17" name="Group 16">
            <a:extLst>
              <a:ext uri="{FF2B5EF4-FFF2-40B4-BE49-F238E27FC236}">
                <a16:creationId xmlns:a16="http://schemas.microsoft.com/office/drawing/2014/main" id="{CA033C1D-44C0-7E38-545B-CF31EFBF2A41}"/>
              </a:ext>
              <a:ext uri="{C183D7F6-B498-43B3-948B-1728B52AA6E4}">
                <adec:decorative xmlns:adec="http://schemas.microsoft.com/office/drawing/2017/decorative" val="1"/>
              </a:ext>
            </a:extLst>
          </p:cNvPr>
          <p:cNvGrpSpPr/>
          <p:nvPr/>
        </p:nvGrpSpPr>
        <p:grpSpPr>
          <a:xfrm>
            <a:off x="4340845" y="1120244"/>
            <a:ext cx="273600" cy="84240"/>
            <a:chOff x="4340845" y="1120244"/>
            <a:chExt cx="273600" cy="84240"/>
          </a:xfrm>
        </p:grpSpPr>
        <mc:AlternateContent xmlns:mc="http://schemas.openxmlformats.org/markup-compatibility/2006" xmlns:p14="http://schemas.microsoft.com/office/powerpoint/2010/main">
          <mc:Choice Requires="p14">
            <p:contentPart p14:bwMode="auto" r:id="rId14">
              <p14:nvContentPartPr>
                <p14:cNvPr id="23" name="Ink 22">
                  <a:extLst>
                    <a:ext uri="{FF2B5EF4-FFF2-40B4-BE49-F238E27FC236}">
                      <a16:creationId xmlns:a16="http://schemas.microsoft.com/office/drawing/2014/main" id="{BBA0D6F5-764B-DE42-8FEF-3C9907EC7A39}"/>
                    </a:ext>
                  </a:extLst>
                </p14:cNvPr>
                <p14:cNvContentPartPr/>
                <p14:nvPr/>
              </p14:nvContentPartPr>
              <p14:xfrm>
                <a:off x="4340845" y="1120244"/>
                <a:ext cx="273600" cy="46800"/>
              </p14:xfrm>
            </p:contentPart>
          </mc:Choice>
          <mc:Fallback xmlns="">
            <p:pic>
              <p:nvPicPr>
                <p:cNvPr id="23" name="Ink 22">
                  <a:extLst>
                    <a:ext uri="{FF2B5EF4-FFF2-40B4-BE49-F238E27FC236}">
                      <a16:creationId xmlns:a16="http://schemas.microsoft.com/office/drawing/2014/main" id="{BBA0D6F5-764B-DE42-8FEF-3C9907EC7A39}"/>
                    </a:ext>
                  </a:extLst>
                </p:cNvPr>
                <p:cNvPicPr/>
                <p:nvPr/>
              </p:nvPicPr>
              <p:blipFill>
                <a:blip r:embed="rId15"/>
                <a:stretch>
                  <a:fillRect/>
                </a:stretch>
              </p:blipFill>
              <p:spPr>
                <a:xfrm>
                  <a:off x="4336525" y="1115891"/>
                  <a:ext cx="282240" cy="55507"/>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ECE96993-C499-FD14-745C-382FB63DB686}"/>
                    </a:ext>
                  </a:extLst>
                </p14:cNvPr>
                <p14:cNvContentPartPr/>
                <p14:nvPr/>
              </p14:nvContentPartPr>
              <p14:xfrm>
                <a:off x="4340845" y="1152644"/>
                <a:ext cx="10440" cy="51840"/>
              </p14:xfrm>
            </p:contentPart>
          </mc:Choice>
          <mc:Fallback xmlns="">
            <p:pic>
              <p:nvPicPr>
                <p:cNvPr id="22" name="Ink 21">
                  <a:extLst>
                    <a:ext uri="{FF2B5EF4-FFF2-40B4-BE49-F238E27FC236}">
                      <a16:creationId xmlns:a16="http://schemas.microsoft.com/office/drawing/2014/main" id="{ECE96993-C499-FD14-745C-382FB63DB686}"/>
                    </a:ext>
                  </a:extLst>
                </p:cNvPr>
                <p:cNvPicPr/>
                <p:nvPr/>
              </p:nvPicPr>
              <p:blipFill>
                <a:blip r:embed="rId17"/>
                <a:stretch>
                  <a:fillRect/>
                </a:stretch>
              </p:blipFill>
              <p:spPr>
                <a:xfrm>
                  <a:off x="4336525" y="1148324"/>
                  <a:ext cx="19080" cy="60480"/>
                </a:xfrm>
                <a:prstGeom prst="rect">
                  <a:avLst/>
                </a:prstGeom>
              </p:spPr>
            </p:pic>
          </mc:Fallback>
        </mc:AlternateContent>
      </p:grpSp>
      <p:sp>
        <p:nvSpPr>
          <p:cNvPr id="28" name="TextBox 27">
            <a:extLst>
              <a:ext uri="{FF2B5EF4-FFF2-40B4-BE49-F238E27FC236}">
                <a16:creationId xmlns:a16="http://schemas.microsoft.com/office/drawing/2014/main" id="{07DC6C58-9F91-5A5B-09AF-A1C0B579ABEF}"/>
              </a:ext>
            </a:extLst>
          </p:cNvPr>
          <p:cNvSpPr txBox="1"/>
          <p:nvPr/>
        </p:nvSpPr>
        <p:spPr>
          <a:xfrm>
            <a:off x="5197567" y="4774399"/>
            <a:ext cx="3838110" cy="246221"/>
          </a:xfrm>
          <a:prstGeom prst="rect">
            <a:avLst/>
          </a:prstGeom>
          <a:noFill/>
        </p:spPr>
        <p:txBody>
          <a:bodyPr wrap="square" rtlCol="0">
            <a:spAutoFit/>
          </a:bodyPr>
          <a:lstStyle/>
          <a:p>
            <a:r>
              <a:rPr lang="en-US" sz="1000" b="0" i="0">
                <a:solidFill>
                  <a:srgbClr val="212121"/>
                </a:solidFill>
                <a:effectLst/>
                <a:latin typeface="BlinkMacSystemFont"/>
              </a:rPr>
              <a:t>Journal of the American Academy of Child and Adolescent </a:t>
            </a:r>
            <a:r>
              <a:rPr lang="en-US" sz="1000">
                <a:solidFill>
                  <a:srgbClr val="212121"/>
                </a:solidFill>
                <a:latin typeface="BlinkMacSystemFont"/>
              </a:rPr>
              <a:t>P</a:t>
            </a:r>
            <a:r>
              <a:rPr lang="en-US" sz="1000" b="0" i="0">
                <a:solidFill>
                  <a:srgbClr val="212121"/>
                </a:solidFill>
                <a:effectLst/>
                <a:latin typeface="BlinkMacSystemFont"/>
              </a:rPr>
              <a:t>sychology</a:t>
            </a:r>
            <a:endParaRPr lang="en-US" sz="1000"/>
          </a:p>
        </p:txBody>
      </p:sp>
      <p:sp>
        <p:nvSpPr>
          <p:cNvPr id="3" name="Slide Number Placeholder 2">
            <a:extLst>
              <a:ext uri="{FF2B5EF4-FFF2-40B4-BE49-F238E27FC236}">
                <a16:creationId xmlns:a16="http://schemas.microsoft.com/office/drawing/2014/main" id="{33667450-F001-3576-16CF-AB76F912F2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pic>
        <p:nvPicPr>
          <p:cNvPr id="5" name="Picture 4" descr="Logo: Workforce GPS, Navigate to Success">
            <a:extLst>
              <a:ext uri="{FF2B5EF4-FFF2-40B4-BE49-F238E27FC236}">
                <a16:creationId xmlns:a16="http://schemas.microsoft.com/office/drawing/2014/main" id="{9CB31915-0BC8-A2ED-CD47-664BDC11E16F}"/>
              </a:ext>
            </a:extLst>
          </p:cNvPr>
          <p:cNvPicPr>
            <a:picLocks noChangeAspect="1"/>
          </p:cNvPicPr>
          <p:nvPr/>
        </p:nvPicPr>
        <p:blipFill rotWithShape="1">
          <a:blip r:embed="rId18">
            <a:extLst>
              <a:ext uri="{28A0092B-C50C-407E-A947-70E740481C1C}">
                <a14:useLocalDpi xmlns:a14="http://schemas.microsoft.com/office/drawing/2010/main" val="0"/>
              </a:ext>
            </a:extLst>
          </a:blip>
          <a:srcRect b="20105"/>
          <a:stretch/>
        </p:blipFill>
        <p:spPr bwMode="auto">
          <a:xfrm>
            <a:off x="7116622" y="4466120"/>
            <a:ext cx="1453515" cy="394194"/>
          </a:xfrm>
          <a:prstGeom prst="rect">
            <a:avLst/>
          </a:prstGeom>
          <a:noFill/>
          <a:ln>
            <a:noFill/>
          </a:ln>
        </p:spPr>
      </p:pic>
    </p:spTree>
    <p:extLst>
      <p:ext uri="{BB962C8B-B14F-4D97-AF65-F5344CB8AC3E}">
        <p14:creationId xmlns:p14="http://schemas.microsoft.com/office/powerpoint/2010/main" val="4123679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1028" name="Picture 4">
            <a:extLst>
              <a:ext uri="{FF2B5EF4-FFF2-40B4-BE49-F238E27FC236}">
                <a16:creationId xmlns:a16="http://schemas.microsoft.com/office/drawing/2014/main" id="{8D5289D2-5F3B-BDFA-E104-7BB4230F247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323" y="1228279"/>
            <a:ext cx="6804120" cy="903786"/>
          </a:xfrm>
          <a:prstGeom prst="rect">
            <a:avLst/>
          </a:prstGeom>
          <a:noFill/>
          <a:extLst>
            <a:ext uri="{909E8E84-426E-40DD-AFC4-6F175D3DCCD1}">
              <a14:hiddenFill xmlns:a14="http://schemas.microsoft.com/office/drawing/2010/main">
                <a:solidFill>
                  <a:srgbClr val="FFFFFF"/>
                </a:solidFill>
              </a14:hiddenFill>
            </a:ext>
          </a:extLst>
        </p:spPr>
      </p:pic>
      <p:sp>
        <p:nvSpPr>
          <p:cNvPr id="483" name="Google Shape;483;p17"/>
          <p:cNvSpPr txBox="1">
            <a:spLocks noGrp="1"/>
          </p:cNvSpPr>
          <p:nvPr>
            <p:ph type="title"/>
          </p:nvPr>
        </p:nvSpPr>
        <p:spPr>
          <a:xfrm>
            <a:off x="285100" y="392974"/>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000000"/>
                </a:solidFill>
                <a:latin typeface="+mj-lt"/>
                <a:ea typeface="Roboto" panose="02000000000000000000" pitchFamily="2" charset="0"/>
                <a:cs typeface="Arial" panose="020B0604020202020204" pitchFamily="34" charset="0"/>
              </a:rPr>
              <a:t>The Mental Health Continuum</a:t>
            </a:r>
            <a:endParaRPr sz="3200">
              <a:latin typeface="+mj-lt"/>
              <a:ea typeface="Roboto" panose="02000000000000000000" pitchFamily="2" charset="0"/>
              <a:cs typeface="Arial" panose="020B0604020202020204" pitchFamily="34" charset="0"/>
            </a:endParaRPr>
          </a:p>
        </p:txBody>
      </p:sp>
      <p:sp>
        <p:nvSpPr>
          <p:cNvPr id="10" name="TextBox 9" descr="Red Green Gradient Vector Art, Icons, and Graphics for Free Download">
            <a:extLst>
              <a:ext uri="{FF2B5EF4-FFF2-40B4-BE49-F238E27FC236}">
                <a16:creationId xmlns:a16="http://schemas.microsoft.com/office/drawing/2014/main" id="{F615F006-B9B0-4F39-B3E0-6D12A2738A87}"/>
              </a:ext>
            </a:extLst>
          </p:cNvPr>
          <p:cNvSpPr txBox="1"/>
          <p:nvPr/>
        </p:nvSpPr>
        <p:spPr>
          <a:xfrm>
            <a:off x="1341292" y="1370963"/>
            <a:ext cx="1028642" cy="307777"/>
          </a:xfrm>
          <a:prstGeom prst="rect">
            <a:avLst/>
          </a:prstGeom>
          <a:noFill/>
        </p:spPr>
        <p:txBody>
          <a:bodyPr wrap="square" rtlCol="0">
            <a:spAutoFit/>
          </a:bodyPr>
          <a:lstStyle/>
          <a:p>
            <a:r>
              <a:rPr lang="en-US"/>
              <a:t>Well-being</a:t>
            </a:r>
          </a:p>
        </p:txBody>
      </p:sp>
      <p:sp>
        <p:nvSpPr>
          <p:cNvPr id="2" name="TextBox 1" descr="Red Green Gradient Vector Art, Icons, and Graphics for Free Download">
            <a:extLst>
              <a:ext uri="{FF2B5EF4-FFF2-40B4-BE49-F238E27FC236}">
                <a16:creationId xmlns:a16="http://schemas.microsoft.com/office/drawing/2014/main" id="{DCD37870-E48E-9122-19F7-7122364F5776}"/>
              </a:ext>
            </a:extLst>
          </p:cNvPr>
          <p:cNvSpPr txBox="1"/>
          <p:nvPr/>
        </p:nvSpPr>
        <p:spPr>
          <a:xfrm>
            <a:off x="1113323" y="2100314"/>
            <a:ext cx="1661634" cy="1932436"/>
          </a:xfrm>
          <a:prstGeom prst="rect">
            <a:avLst/>
          </a:prstGeom>
          <a:noFill/>
        </p:spPr>
        <p:txBody>
          <a:bodyPr wrap="square" rtlCol="0">
            <a:spAutoFit/>
          </a:bodyPr>
          <a:lstStyle/>
          <a:p>
            <a:r>
              <a:rPr lang="en-US"/>
              <a:t>Contentedness to manageable stress to occasional mild distress </a:t>
            </a:r>
          </a:p>
          <a:p>
            <a:endParaRPr lang="en-US"/>
          </a:p>
          <a:p>
            <a:r>
              <a:rPr lang="en-US"/>
              <a:t>No impairment</a:t>
            </a:r>
          </a:p>
        </p:txBody>
      </p:sp>
      <p:sp>
        <p:nvSpPr>
          <p:cNvPr id="11" name="TextBox 10" descr="Red Green Gradient Vector Art, Icons, and Graphics for Free Download">
            <a:extLst>
              <a:ext uri="{FF2B5EF4-FFF2-40B4-BE49-F238E27FC236}">
                <a16:creationId xmlns:a16="http://schemas.microsoft.com/office/drawing/2014/main" id="{9D6AFC59-5D06-530F-0D82-F018F37C31EE}"/>
              </a:ext>
            </a:extLst>
          </p:cNvPr>
          <p:cNvSpPr txBox="1"/>
          <p:nvPr/>
        </p:nvSpPr>
        <p:spPr>
          <a:xfrm>
            <a:off x="2993553" y="1308904"/>
            <a:ext cx="1406347" cy="738663"/>
          </a:xfrm>
          <a:prstGeom prst="rect">
            <a:avLst/>
          </a:prstGeom>
          <a:noFill/>
        </p:spPr>
        <p:txBody>
          <a:bodyPr wrap="square" rtlCol="0">
            <a:spAutoFit/>
          </a:bodyPr>
          <a:lstStyle/>
          <a:p>
            <a:r>
              <a:rPr lang="en-US"/>
              <a:t>Emotional Problems and Concerns</a:t>
            </a:r>
          </a:p>
        </p:txBody>
      </p:sp>
      <p:sp>
        <p:nvSpPr>
          <p:cNvPr id="3" name="TextBox 2" descr="Red Green Gradient Vector Art, Icons, and Graphics for Free Download">
            <a:extLst>
              <a:ext uri="{FF2B5EF4-FFF2-40B4-BE49-F238E27FC236}">
                <a16:creationId xmlns:a16="http://schemas.microsoft.com/office/drawing/2014/main" id="{FB36B8B2-270F-A434-A6D2-4D36C3A88259}"/>
              </a:ext>
            </a:extLst>
          </p:cNvPr>
          <p:cNvSpPr txBox="1"/>
          <p:nvPr/>
        </p:nvSpPr>
        <p:spPr>
          <a:xfrm>
            <a:off x="2818370" y="2128189"/>
            <a:ext cx="1809732" cy="1672301"/>
          </a:xfrm>
          <a:prstGeom prst="rect">
            <a:avLst/>
          </a:prstGeom>
          <a:noFill/>
        </p:spPr>
        <p:txBody>
          <a:bodyPr wrap="square" rtlCol="0">
            <a:spAutoFit/>
          </a:bodyPr>
          <a:lstStyle/>
          <a:p>
            <a:r>
              <a:rPr lang="en-US"/>
              <a:t>Mild to moderate distress</a:t>
            </a:r>
          </a:p>
          <a:p>
            <a:endParaRPr lang="en-US"/>
          </a:p>
          <a:p>
            <a:r>
              <a:rPr lang="en-US"/>
              <a:t>Mild or temporary impairment</a:t>
            </a:r>
          </a:p>
        </p:txBody>
      </p:sp>
      <p:sp>
        <p:nvSpPr>
          <p:cNvPr id="9" name="TextBox 8" descr="Red Green Gradient Vector Art, Icons, and Graphics for Free Download">
            <a:extLst>
              <a:ext uri="{FF2B5EF4-FFF2-40B4-BE49-F238E27FC236}">
                <a16:creationId xmlns:a16="http://schemas.microsoft.com/office/drawing/2014/main" id="{DFC10BE3-59D0-788D-9FE5-F1FF66A78980}"/>
              </a:ext>
            </a:extLst>
          </p:cNvPr>
          <p:cNvSpPr txBox="1">
            <a:spLocks noGrp="1" noRot="1" noMove="1" noResize="1" noEditPoints="1" noAdjustHandles="1" noChangeArrowheads="1" noChangeShapeType="1"/>
          </p:cNvSpPr>
          <p:nvPr/>
        </p:nvSpPr>
        <p:spPr>
          <a:xfrm>
            <a:off x="4618496" y="1228280"/>
            <a:ext cx="3298949" cy="2616102"/>
          </a:xfrm>
          <a:prstGeom prst="rect">
            <a:avLst/>
          </a:prstGeom>
          <a:noFill/>
          <a:ln>
            <a:solidFill>
              <a:srgbClr val="FF0000"/>
            </a:solidFill>
          </a:ln>
        </p:spPr>
        <p:txBody>
          <a:bodyPr wrap="square" rtlCol="0">
            <a:spAutoFit/>
          </a:bodyPr>
          <a:lstStyle/>
          <a:p>
            <a:pPr algn="ctr"/>
            <a:endParaRPr lang="en-US" sz="1000">
              <a:solidFill>
                <a:schemeClr val="tx1"/>
              </a:solidFill>
            </a:endParaRPr>
          </a:p>
          <a:p>
            <a:r>
              <a:rPr lang="en-US">
                <a:solidFill>
                  <a:schemeClr val="tx1"/>
                </a:solidFill>
              </a:rPr>
              <a:t>Mental Illness </a:t>
            </a:r>
            <a:r>
              <a:rPr lang="en-US">
                <a:solidFill>
                  <a:schemeClr val="bg1"/>
                </a:solidFill>
              </a:rPr>
              <a:t>	</a:t>
            </a:r>
            <a:r>
              <a:rPr lang="en-US">
                <a:solidFill>
                  <a:schemeClr val="tx1"/>
                </a:solidFill>
              </a:rPr>
              <a:t>Severe Mental 		       Illness</a:t>
            </a:r>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TextBox 3" descr="Red Green Gradient Vector Art, Icons, and Graphics for Free Download">
            <a:extLst>
              <a:ext uri="{FF2B5EF4-FFF2-40B4-BE49-F238E27FC236}">
                <a16:creationId xmlns:a16="http://schemas.microsoft.com/office/drawing/2014/main" id="{772DF42A-B4D6-77A6-4BC7-794640DE1945}"/>
              </a:ext>
            </a:extLst>
          </p:cNvPr>
          <p:cNvSpPr txBox="1"/>
          <p:nvPr/>
        </p:nvSpPr>
        <p:spPr>
          <a:xfrm>
            <a:off x="4618495" y="2148801"/>
            <a:ext cx="2086197" cy="1412165"/>
          </a:xfrm>
          <a:prstGeom prst="rect">
            <a:avLst/>
          </a:prstGeom>
          <a:noFill/>
        </p:spPr>
        <p:txBody>
          <a:bodyPr wrap="square" rtlCol="0">
            <a:spAutoFit/>
          </a:bodyPr>
          <a:lstStyle/>
          <a:p>
            <a:r>
              <a:rPr lang="en-US"/>
              <a:t>Marked Distress</a:t>
            </a:r>
          </a:p>
          <a:p>
            <a:endParaRPr lang="en-US"/>
          </a:p>
          <a:p>
            <a:r>
              <a:rPr lang="en-US"/>
              <a:t>Moderate or </a:t>
            </a:r>
          </a:p>
          <a:p>
            <a:r>
              <a:rPr lang="en-US"/>
              <a:t>rapidly increasing impairment</a:t>
            </a:r>
          </a:p>
        </p:txBody>
      </p:sp>
      <p:sp>
        <p:nvSpPr>
          <p:cNvPr id="5" name="TextBox 4" descr="Red Green Gradient Vector Art, Icons, and Graphics for Free Download">
            <a:extLst>
              <a:ext uri="{FF2B5EF4-FFF2-40B4-BE49-F238E27FC236}">
                <a16:creationId xmlns:a16="http://schemas.microsoft.com/office/drawing/2014/main" id="{6DE1C144-0B2E-A59D-5685-0D1E57AE680D}"/>
              </a:ext>
            </a:extLst>
          </p:cNvPr>
          <p:cNvSpPr txBox="1">
            <a:spLocks noGrp="1" noRot="1" noMove="1" noResize="1" noEditPoints="1" noAdjustHandles="1" noChangeArrowheads="1" noChangeShapeType="1"/>
          </p:cNvSpPr>
          <p:nvPr/>
        </p:nvSpPr>
        <p:spPr>
          <a:xfrm>
            <a:off x="6609874" y="2149842"/>
            <a:ext cx="1420802" cy="1672301"/>
          </a:xfrm>
          <a:prstGeom prst="rect">
            <a:avLst/>
          </a:prstGeom>
          <a:noFill/>
        </p:spPr>
        <p:txBody>
          <a:bodyPr wrap="square" rtlCol="0">
            <a:spAutoFit/>
          </a:bodyPr>
          <a:lstStyle/>
          <a:p>
            <a:r>
              <a:rPr lang="en-US"/>
              <a:t>Disabling chronic impairment</a:t>
            </a:r>
          </a:p>
          <a:p>
            <a:endParaRPr lang="en-US"/>
          </a:p>
          <a:p>
            <a:r>
              <a:rPr lang="en-US"/>
              <a:t>Extreme distress</a:t>
            </a:r>
          </a:p>
        </p:txBody>
      </p:sp>
      <p:pic>
        <p:nvPicPr>
          <p:cNvPr id="6" name="Picture 5">
            <a:extLst>
              <a:ext uri="{FF2B5EF4-FFF2-40B4-BE49-F238E27FC236}">
                <a16:creationId xmlns:a16="http://schemas.microsoft.com/office/drawing/2014/main" id="{0AA50FFF-02A9-36ED-88AD-B15C144D627B}"/>
              </a:ext>
              <a:ext uri="{C183D7F6-B498-43B3-948B-1728B52AA6E4}">
                <adec:decorative xmlns:adec="http://schemas.microsoft.com/office/drawing/2017/decorative" val="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6273053" y="2450901"/>
            <a:ext cx="3340272" cy="3010055"/>
          </a:xfrm>
          <a:prstGeom prst="rect">
            <a:avLst/>
          </a:prstGeom>
        </p:spPr>
      </p:pic>
      <p:grpSp>
        <p:nvGrpSpPr>
          <p:cNvPr id="23" name="Group 22">
            <a:extLst>
              <a:ext uri="{FF2B5EF4-FFF2-40B4-BE49-F238E27FC236}">
                <a16:creationId xmlns:a16="http://schemas.microsoft.com/office/drawing/2014/main" id="{39093CF8-85EA-7C43-BEF8-828361BEA051}"/>
              </a:ext>
              <a:ext uri="{C183D7F6-B498-43B3-948B-1728B52AA6E4}">
                <adec:decorative xmlns:adec="http://schemas.microsoft.com/office/drawing/2017/decorative" val="1"/>
              </a:ext>
            </a:extLst>
          </p:cNvPr>
          <p:cNvGrpSpPr/>
          <p:nvPr/>
        </p:nvGrpSpPr>
        <p:grpSpPr>
          <a:xfrm>
            <a:off x="8619347" y="5001082"/>
            <a:ext cx="347040" cy="168025"/>
            <a:chOff x="8619347" y="5001082"/>
            <a:chExt cx="347040" cy="168025"/>
          </a:xfrm>
        </p:grpSpPr>
        <mc:AlternateContent xmlns:mc="http://schemas.openxmlformats.org/markup-compatibility/2006" xmlns:p14="http://schemas.microsoft.com/office/powerpoint/2010/main">
          <mc:Choice Requires="p14">
            <p:contentPart p14:bwMode="auto" r:id="rId6">
              <p14:nvContentPartPr>
                <p14:cNvPr id="17" name="Ink 16">
                  <a:extLst>
                    <a:ext uri="{FF2B5EF4-FFF2-40B4-BE49-F238E27FC236}">
                      <a16:creationId xmlns:a16="http://schemas.microsoft.com/office/drawing/2014/main" id="{35F84C9D-66AA-CE65-46A7-60DD59CD57AE}"/>
                    </a:ext>
                  </a:extLst>
                </p14:cNvPr>
                <p14:cNvContentPartPr/>
                <p14:nvPr/>
              </p14:nvContentPartPr>
              <p14:xfrm>
                <a:off x="8792507" y="5001082"/>
                <a:ext cx="173520" cy="118800"/>
              </p14:xfrm>
            </p:contentPart>
          </mc:Choice>
          <mc:Fallback xmlns="">
            <p:pic>
              <p:nvPicPr>
                <p:cNvPr id="17" name="Ink 16">
                  <a:extLst>
                    <a:ext uri="{FF2B5EF4-FFF2-40B4-BE49-F238E27FC236}">
                      <a16:creationId xmlns:a16="http://schemas.microsoft.com/office/drawing/2014/main" id="{35F84C9D-66AA-CE65-46A7-60DD59CD57AE}"/>
                    </a:ext>
                  </a:extLst>
                </p:cNvPr>
                <p:cNvPicPr/>
                <p:nvPr/>
              </p:nvPicPr>
              <p:blipFill>
                <a:blip r:embed="rId7"/>
                <a:stretch>
                  <a:fillRect/>
                </a:stretch>
              </p:blipFill>
              <p:spPr>
                <a:xfrm>
                  <a:off x="8756507" y="4964973"/>
                  <a:ext cx="245160" cy="19065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8EF58E04-B004-5349-1B81-2A63842978F8}"/>
                    </a:ext>
                  </a:extLst>
                </p14:cNvPr>
                <p14:cNvContentPartPr/>
                <p14:nvPr/>
              </p14:nvContentPartPr>
              <p14:xfrm>
                <a:off x="8876747" y="5058322"/>
                <a:ext cx="89640" cy="100800"/>
              </p14:xfrm>
            </p:contentPart>
          </mc:Choice>
          <mc:Fallback xmlns="">
            <p:pic>
              <p:nvPicPr>
                <p:cNvPr id="18" name="Ink 17">
                  <a:extLst>
                    <a:ext uri="{FF2B5EF4-FFF2-40B4-BE49-F238E27FC236}">
                      <a16:creationId xmlns:a16="http://schemas.microsoft.com/office/drawing/2014/main" id="{8EF58E04-B004-5349-1B81-2A63842978F8}"/>
                    </a:ext>
                  </a:extLst>
                </p:cNvPr>
                <p:cNvPicPr/>
                <p:nvPr/>
              </p:nvPicPr>
              <p:blipFill>
                <a:blip r:embed="rId9"/>
                <a:stretch>
                  <a:fillRect/>
                </a:stretch>
              </p:blipFill>
              <p:spPr>
                <a:xfrm>
                  <a:off x="8840602" y="5022322"/>
                  <a:ext cx="161569"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C8B1DC2F-5600-1ABD-7714-36E5C8154527}"/>
                    </a:ext>
                  </a:extLst>
                </p14:cNvPr>
                <p14:cNvContentPartPr/>
                <p14:nvPr/>
              </p14:nvContentPartPr>
              <p14:xfrm>
                <a:off x="8619347" y="5142107"/>
                <a:ext cx="216720" cy="27000"/>
              </p14:xfrm>
            </p:contentPart>
          </mc:Choice>
          <mc:Fallback xmlns="">
            <p:pic>
              <p:nvPicPr>
                <p:cNvPr id="22" name="Ink 21">
                  <a:extLst>
                    <a:ext uri="{FF2B5EF4-FFF2-40B4-BE49-F238E27FC236}">
                      <a16:creationId xmlns:a16="http://schemas.microsoft.com/office/drawing/2014/main" id="{C8B1DC2F-5600-1ABD-7714-36E5C8154527}"/>
                    </a:ext>
                  </a:extLst>
                </p:cNvPr>
                <p:cNvPicPr/>
                <p:nvPr/>
              </p:nvPicPr>
              <p:blipFill>
                <a:blip r:embed="rId11"/>
                <a:stretch>
                  <a:fillRect/>
                </a:stretch>
              </p:blipFill>
              <p:spPr>
                <a:xfrm>
                  <a:off x="8583347" y="5106107"/>
                  <a:ext cx="288360" cy="98640"/>
                </a:xfrm>
                <a:prstGeom prst="rect">
                  <a:avLst/>
                </a:prstGeom>
              </p:spPr>
            </p:pic>
          </mc:Fallback>
        </mc:AlternateContent>
      </p:grpSp>
      <p:grpSp>
        <p:nvGrpSpPr>
          <p:cNvPr id="32" name="Group 31">
            <a:extLst>
              <a:ext uri="{FF2B5EF4-FFF2-40B4-BE49-F238E27FC236}">
                <a16:creationId xmlns:a16="http://schemas.microsoft.com/office/drawing/2014/main" id="{CA611E21-2637-A95C-7840-DA3BFA340337}"/>
              </a:ext>
              <a:ext uri="{C183D7F6-B498-43B3-948B-1728B52AA6E4}">
                <adec:decorative xmlns:adec="http://schemas.microsoft.com/office/drawing/2017/decorative" val="1"/>
              </a:ext>
            </a:extLst>
          </p:cNvPr>
          <p:cNvGrpSpPr/>
          <p:nvPr/>
        </p:nvGrpSpPr>
        <p:grpSpPr>
          <a:xfrm>
            <a:off x="8744495" y="5029181"/>
            <a:ext cx="93960" cy="72720"/>
            <a:chOff x="8744495" y="5029181"/>
            <a:chExt cx="93960" cy="72720"/>
          </a:xfrm>
        </p:grpSpPr>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24" name="Ink 23">
                  <a:extLst>
                    <a:ext uri="{FF2B5EF4-FFF2-40B4-BE49-F238E27FC236}">
                      <a16:creationId xmlns:a16="http://schemas.microsoft.com/office/drawing/2014/main" id="{65C3CE44-44FA-24AF-E55D-857BA404D16B}"/>
                    </a:ext>
                  </a:extLst>
                </p14:cNvPr>
                <p14:cNvContentPartPr/>
                <p14:nvPr/>
              </p14:nvContentPartPr>
              <p14:xfrm>
                <a:off x="8753855" y="5067701"/>
                <a:ext cx="2880" cy="30960"/>
              </p14:xfrm>
            </p:contentPart>
          </mc:Choice>
          <mc:Fallback xmlns="">
            <p:pic>
              <p:nvPicPr>
                <p:cNvPr id="24" name="Ink 23">
                  <a:extLst>
                    <a:ext uri="{FF2B5EF4-FFF2-40B4-BE49-F238E27FC236}">
                      <a16:creationId xmlns:a16="http://schemas.microsoft.com/office/drawing/2014/main" id="{65C3CE44-44FA-24AF-E55D-857BA404D16B}"/>
                    </a:ext>
                  </a:extLst>
                </p:cNvPr>
                <p:cNvPicPr/>
                <p:nvPr/>
              </p:nvPicPr>
              <p:blipFill>
                <a:blip r:embed="rId13"/>
                <a:stretch>
                  <a:fillRect/>
                </a:stretch>
              </p:blipFill>
              <p:spPr>
                <a:xfrm>
                  <a:off x="8749535" y="5040701"/>
                  <a:ext cx="11520" cy="84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25" name="Ink 24">
                  <a:extLst>
                    <a:ext uri="{FF2B5EF4-FFF2-40B4-BE49-F238E27FC236}">
                      <a16:creationId xmlns:a16="http://schemas.microsoft.com/office/drawing/2014/main" id="{D6C5EB2B-3360-B9BA-6F8A-68C52A5CDCC8}"/>
                    </a:ext>
                  </a:extLst>
                </p14:cNvPr>
                <p14:cNvContentPartPr/>
                <p14:nvPr/>
              </p14:nvContentPartPr>
              <p14:xfrm>
                <a:off x="8787695" y="5048261"/>
                <a:ext cx="6120" cy="53640"/>
              </p14:xfrm>
            </p:contentPart>
          </mc:Choice>
          <mc:Fallback xmlns="">
            <p:pic>
              <p:nvPicPr>
                <p:cNvPr id="25" name="Ink 24">
                  <a:extLst>
                    <a:ext uri="{FF2B5EF4-FFF2-40B4-BE49-F238E27FC236}">
                      <a16:creationId xmlns:a16="http://schemas.microsoft.com/office/drawing/2014/main" id="{D6C5EB2B-3360-B9BA-6F8A-68C52A5CDCC8}"/>
                    </a:ext>
                  </a:extLst>
                </p:cNvPr>
                <p:cNvPicPr/>
                <p:nvPr/>
              </p:nvPicPr>
              <p:blipFill>
                <a:blip r:embed="rId15"/>
                <a:stretch>
                  <a:fillRect/>
                </a:stretch>
              </p:blipFill>
              <p:spPr>
                <a:xfrm>
                  <a:off x="8783375" y="5021261"/>
                  <a:ext cx="14760" cy="107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27" name="Ink 26">
                  <a:extLst>
                    <a:ext uri="{FF2B5EF4-FFF2-40B4-BE49-F238E27FC236}">
                      <a16:creationId xmlns:a16="http://schemas.microsoft.com/office/drawing/2014/main" id="{E923EB98-5A0E-D180-4185-1523EFABA841}"/>
                    </a:ext>
                  </a:extLst>
                </p14:cNvPr>
                <p14:cNvContentPartPr/>
                <p14:nvPr/>
              </p14:nvContentPartPr>
              <p14:xfrm>
                <a:off x="8744495" y="5072381"/>
                <a:ext cx="360" cy="360"/>
              </p14:xfrm>
            </p:contentPart>
          </mc:Choice>
          <mc:Fallback xmlns="">
            <p:pic>
              <p:nvPicPr>
                <p:cNvPr id="27" name="Ink 26">
                  <a:extLst>
                    <a:ext uri="{FF2B5EF4-FFF2-40B4-BE49-F238E27FC236}">
                      <a16:creationId xmlns:a16="http://schemas.microsoft.com/office/drawing/2014/main" id="{E923EB98-5A0E-D180-4185-1523EFABA841}"/>
                    </a:ext>
                  </a:extLst>
                </p:cNvPr>
                <p:cNvPicPr/>
                <p:nvPr/>
              </p:nvPicPr>
              <p:blipFill>
                <a:blip r:embed="rId17"/>
                <a:stretch>
                  <a:fillRect/>
                </a:stretch>
              </p:blipFill>
              <p:spPr>
                <a:xfrm>
                  <a:off x="8740175" y="5045381"/>
                  <a:ext cx="9000" cy="54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29" name="Ink 28">
                  <a:extLst>
                    <a:ext uri="{FF2B5EF4-FFF2-40B4-BE49-F238E27FC236}">
                      <a16:creationId xmlns:a16="http://schemas.microsoft.com/office/drawing/2014/main" id="{CDD70677-80B7-FC2C-A8CE-845557C9AC48}"/>
                    </a:ext>
                  </a:extLst>
                </p14:cNvPr>
                <p14:cNvContentPartPr/>
                <p14:nvPr/>
              </p14:nvContentPartPr>
              <p14:xfrm>
                <a:off x="8819015" y="5043581"/>
                <a:ext cx="360" cy="33840"/>
              </p14:xfrm>
            </p:contentPart>
          </mc:Choice>
          <mc:Fallback xmlns="">
            <p:pic>
              <p:nvPicPr>
                <p:cNvPr id="29" name="Ink 28">
                  <a:extLst>
                    <a:ext uri="{FF2B5EF4-FFF2-40B4-BE49-F238E27FC236}">
                      <a16:creationId xmlns:a16="http://schemas.microsoft.com/office/drawing/2014/main" id="{CDD70677-80B7-FC2C-A8CE-845557C9AC48}"/>
                    </a:ext>
                  </a:extLst>
                </p:cNvPr>
                <p:cNvPicPr/>
                <p:nvPr/>
              </p:nvPicPr>
              <p:blipFill>
                <a:blip r:embed="rId19"/>
                <a:stretch>
                  <a:fillRect/>
                </a:stretch>
              </p:blipFill>
              <p:spPr>
                <a:xfrm>
                  <a:off x="8814695" y="5016581"/>
                  <a:ext cx="9000" cy="874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31" name="Ink 30">
                  <a:extLst>
                    <a:ext uri="{FF2B5EF4-FFF2-40B4-BE49-F238E27FC236}">
                      <a16:creationId xmlns:a16="http://schemas.microsoft.com/office/drawing/2014/main" id="{298D1195-CA00-15E6-F691-54AFD6F59486}"/>
                    </a:ext>
                  </a:extLst>
                </p14:cNvPr>
                <p14:cNvContentPartPr/>
                <p14:nvPr/>
              </p14:nvContentPartPr>
              <p14:xfrm>
                <a:off x="8838095" y="5029181"/>
                <a:ext cx="360" cy="29160"/>
              </p14:xfrm>
            </p:contentPart>
          </mc:Choice>
          <mc:Fallback xmlns="">
            <p:pic>
              <p:nvPicPr>
                <p:cNvPr id="31" name="Ink 30">
                  <a:extLst>
                    <a:ext uri="{FF2B5EF4-FFF2-40B4-BE49-F238E27FC236}">
                      <a16:creationId xmlns:a16="http://schemas.microsoft.com/office/drawing/2014/main" id="{298D1195-CA00-15E6-F691-54AFD6F59486}"/>
                    </a:ext>
                  </a:extLst>
                </p:cNvPr>
                <p:cNvPicPr/>
                <p:nvPr/>
              </p:nvPicPr>
              <p:blipFill>
                <a:blip r:embed="rId21"/>
                <a:stretch>
                  <a:fillRect/>
                </a:stretch>
              </p:blipFill>
              <p:spPr>
                <a:xfrm>
                  <a:off x="8833775" y="5002181"/>
                  <a:ext cx="9000" cy="82800"/>
                </a:xfrm>
                <a:prstGeom prst="rect">
                  <a:avLst/>
                </a:prstGeom>
              </p:spPr>
            </p:pic>
          </mc:Fallback>
        </mc:AlternateContent>
      </p:grpSp>
      <p:sp>
        <p:nvSpPr>
          <p:cNvPr id="7" name="Slide Number Placeholder 6">
            <a:extLst>
              <a:ext uri="{FF2B5EF4-FFF2-40B4-BE49-F238E27FC236}">
                <a16:creationId xmlns:a16="http://schemas.microsoft.com/office/drawing/2014/main" id="{EC9105ED-B07E-AE71-00B1-FF3D13FA4E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pic>
        <p:nvPicPr>
          <p:cNvPr id="8" name="Picture 7" descr="Logo: Workforce GPS, Navigate to Success">
            <a:extLst>
              <a:ext uri="{FF2B5EF4-FFF2-40B4-BE49-F238E27FC236}">
                <a16:creationId xmlns:a16="http://schemas.microsoft.com/office/drawing/2014/main" id="{464F42DC-CDC4-0E13-EECD-9CB95E7CFF07}"/>
              </a:ext>
            </a:extLst>
          </p:cNvPr>
          <p:cNvPicPr>
            <a:picLocks noChangeAspect="1"/>
          </p:cNvPicPr>
          <p:nvPr/>
        </p:nvPicPr>
        <p:blipFill rotWithShape="1">
          <a:blip r:embed="rId22">
            <a:extLst>
              <a:ext uri="{28A0092B-C50C-407E-A947-70E740481C1C}">
                <a14:useLocalDpi xmlns:a14="http://schemas.microsoft.com/office/drawing/2010/main" val="0"/>
              </a:ext>
            </a:extLst>
          </a:blip>
          <a:srcRect b="20105"/>
          <a:stretch/>
        </p:blipFill>
        <p:spPr bwMode="auto">
          <a:xfrm>
            <a:off x="683837" y="4454324"/>
            <a:ext cx="1453515" cy="39419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83141A90-CBC9-00B9-B098-BE46217FBCB5}"/>
              </a:ext>
              <a:ext uri="{C183D7F6-B498-43B3-948B-1728B52AA6E4}">
                <adec:decorative xmlns:adec="http://schemas.microsoft.com/office/drawing/2017/decorative" val="1"/>
              </a:ext>
            </a:extLst>
          </p:cNvPr>
          <p:cNvSpPr/>
          <p:nvPr/>
        </p:nvSpPr>
        <p:spPr>
          <a:xfrm>
            <a:off x="939517" y="3123363"/>
            <a:ext cx="3403600" cy="1418273"/>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BBC892CC-9466-90CC-1D68-7E876A601BB6}"/>
              </a:ext>
              <a:ext uri="{C183D7F6-B498-43B3-948B-1728B52AA6E4}">
                <adec:decorative xmlns:adec="http://schemas.microsoft.com/office/drawing/2017/decorative" val="1"/>
              </a:ext>
            </a:extLst>
          </p:cNvPr>
          <p:cNvSpPr/>
          <p:nvPr/>
        </p:nvSpPr>
        <p:spPr>
          <a:xfrm>
            <a:off x="4722609" y="3123363"/>
            <a:ext cx="3403600" cy="1418273"/>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D88DDBBB-C292-940F-36C2-9BFDD834497E}"/>
              </a:ext>
              <a:ext uri="{C183D7F6-B498-43B3-948B-1728B52AA6E4}">
                <adec:decorative xmlns:adec="http://schemas.microsoft.com/office/drawing/2017/decorative" val="1"/>
              </a:ext>
            </a:extLst>
          </p:cNvPr>
          <p:cNvSpPr/>
          <p:nvPr/>
        </p:nvSpPr>
        <p:spPr>
          <a:xfrm>
            <a:off x="4722609" y="1320897"/>
            <a:ext cx="3403600" cy="1418273"/>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994ABB0D-BF4B-0DE0-7C7B-5A7D6E8D5C4C}"/>
              </a:ext>
              <a:ext uri="{C183D7F6-B498-43B3-948B-1728B52AA6E4}">
                <adec:decorative xmlns:adec="http://schemas.microsoft.com/office/drawing/2017/decorative" val="1"/>
              </a:ext>
            </a:extLst>
          </p:cNvPr>
          <p:cNvSpPr/>
          <p:nvPr/>
        </p:nvSpPr>
        <p:spPr>
          <a:xfrm>
            <a:off x="939518" y="1320897"/>
            <a:ext cx="3403600" cy="1418273"/>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9" name="Google Shape;689;p20"/>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000000"/>
                </a:solidFill>
                <a:latin typeface="+mj-lt"/>
              </a:rPr>
              <a:t>Common Challenges Faced by Participants with Mental Health Conditions </a:t>
            </a:r>
            <a:endParaRPr sz="3200">
              <a:latin typeface="+mj-lt"/>
            </a:endParaRPr>
          </a:p>
        </p:txBody>
      </p:sp>
      <p:sp>
        <p:nvSpPr>
          <p:cNvPr id="11" name="TextBox 10">
            <a:extLst>
              <a:ext uri="{FF2B5EF4-FFF2-40B4-BE49-F238E27FC236}">
                <a16:creationId xmlns:a16="http://schemas.microsoft.com/office/drawing/2014/main" id="{2E2B2A28-425C-E830-E54A-DFACA92649D6}"/>
              </a:ext>
            </a:extLst>
          </p:cNvPr>
          <p:cNvSpPr txBox="1"/>
          <p:nvPr/>
        </p:nvSpPr>
        <p:spPr>
          <a:xfrm>
            <a:off x="920779" y="1616410"/>
            <a:ext cx="3403600" cy="761747"/>
          </a:xfrm>
          <a:prstGeom prst="rect">
            <a:avLst/>
          </a:prstGeom>
          <a:noFill/>
        </p:spPr>
        <p:txBody>
          <a:bodyPr wrap="square">
            <a:spAutoFit/>
          </a:bodyPr>
          <a:lstStyle/>
          <a:p>
            <a:pPr algn="ctr" eaLnBrk="1" hangingPunct="1">
              <a:spcBef>
                <a:spcPts val="200"/>
              </a:spcBef>
              <a:spcAft>
                <a:spcPts val="200"/>
              </a:spcAft>
            </a:pPr>
            <a:r>
              <a:rPr lang="en-US" altLang="en-US" sz="1450">
                <a:solidFill>
                  <a:schemeClr val="bg1"/>
                </a:solidFill>
              </a:rPr>
              <a:t>Barriers to career advancement due to symptoms of psychiatric disability, or prejudice when a disability is disclosed</a:t>
            </a:r>
          </a:p>
        </p:txBody>
      </p:sp>
      <p:sp>
        <p:nvSpPr>
          <p:cNvPr id="5" name="TextBox 4">
            <a:extLst>
              <a:ext uri="{FF2B5EF4-FFF2-40B4-BE49-F238E27FC236}">
                <a16:creationId xmlns:a16="http://schemas.microsoft.com/office/drawing/2014/main" id="{BB4D33EA-B20E-B4DC-2151-AA3CD5543D0E}"/>
              </a:ext>
            </a:extLst>
          </p:cNvPr>
          <p:cNvSpPr txBox="1"/>
          <p:nvPr/>
        </p:nvSpPr>
        <p:spPr>
          <a:xfrm>
            <a:off x="4688223" y="1489453"/>
            <a:ext cx="3487893" cy="1015663"/>
          </a:xfrm>
          <a:prstGeom prst="rect">
            <a:avLst/>
          </a:prstGeom>
          <a:noFill/>
        </p:spPr>
        <p:txBody>
          <a:bodyPr wrap="square">
            <a:spAutoFit/>
          </a:bodyPr>
          <a:lstStyle/>
          <a:p>
            <a:pPr algn="ctr"/>
            <a:r>
              <a:rPr lang="en-US" altLang="en-US" sz="1500">
                <a:solidFill>
                  <a:schemeClr val="bg1"/>
                </a:solidFill>
              </a:rPr>
              <a:t>Distrust in authority, including that of teachers and case managers, especially if youth voice is not centered in program design</a:t>
            </a:r>
            <a:endParaRPr lang="en-US" sz="1500">
              <a:solidFill>
                <a:schemeClr val="bg1"/>
              </a:solidFill>
            </a:endParaRPr>
          </a:p>
        </p:txBody>
      </p:sp>
      <p:sp>
        <p:nvSpPr>
          <p:cNvPr id="7" name="TextBox 6">
            <a:extLst>
              <a:ext uri="{FF2B5EF4-FFF2-40B4-BE49-F238E27FC236}">
                <a16:creationId xmlns:a16="http://schemas.microsoft.com/office/drawing/2014/main" id="{1C860B18-5606-C20C-C09F-F20328FEFB59}"/>
              </a:ext>
            </a:extLst>
          </p:cNvPr>
          <p:cNvSpPr txBox="1"/>
          <p:nvPr/>
        </p:nvSpPr>
        <p:spPr>
          <a:xfrm>
            <a:off x="1033313" y="3432392"/>
            <a:ext cx="3172927" cy="784830"/>
          </a:xfrm>
          <a:prstGeom prst="rect">
            <a:avLst/>
          </a:prstGeom>
          <a:noFill/>
        </p:spPr>
        <p:txBody>
          <a:bodyPr wrap="square">
            <a:spAutoFit/>
          </a:bodyPr>
          <a:lstStyle/>
          <a:p>
            <a:pPr algn="ctr" eaLnBrk="1" hangingPunct="1">
              <a:spcBef>
                <a:spcPts val="200"/>
              </a:spcBef>
              <a:spcAft>
                <a:spcPts val="200"/>
              </a:spcAft>
            </a:pPr>
            <a:r>
              <a:rPr lang="en-US" altLang="en-US" sz="1500">
                <a:solidFill>
                  <a:schemeClr val="bg1"/>
                </a:solidFill>
              </a:rPr>
              <a:t>The stigma attached to mental health treatment or frank discussion of mental illness</a:t>
            </a:r>
          </a:p>
        </p:txBody>
      </p:sp>
      <p:sp>
        <p:nvSpPr>
          <p:cNvPr id="9" name="TextBox 8">
            <a:extLst>
              <a:ext uri="{FF2B5EF4-FFF2-40B4-BE49-F238E27FC236}">
                <a16:creationId xmlns:a16="http://schemas.microsoft.com/office/drawing/2014/main" id="{1C04BEE2-2FD3-6D9D-B1D0-9CD5A3BDE764}"/>
              </a:ext>
            </a:extLst>
          </p:cNvPr>
          <p:cNvSpPr txBox="1"/>
          <p:nvPr/>
        </p:nvSpPr>
        <p:spPr>
          <a:xfrm>
            <a:off x="4738131" y="3670916"/>
            <a:ext cx="3388078" cy="323165"/>
          </a:xfrm>
          <a:prstGeom prst="rect">
            <a:avLst/>
          </a:prstGeom>
          <a:noFill/>
        </p:spPr>
        <p:txBody>
          <a:bodyPr wrap="square">
            <a:spAutoFit/>
          </a:bodyPr>
          <a:lstStyle/>
          <a:p>
            <a:pPr algn="ctr" eaLnBrk="1" hangingPunct="1">
              <a:spcBef>
                <a:spcPts val="200"/>
              </a:spcBef>
              <a:spcAft>
                <a:spcPts val="200"/>
              </a:spcAft>
            </a:pPr>
            <a:r>
              <a:rPr lang="en-US" altLang="en-US" sz="1500">
                <a:solidFill>
                  <a:schemeClr val="bg1"/>
                </a:solidFill>
              </a:rPr>
              <a:t>Low self-esteem and self-worth</a:t>
            </a:r>
          </a:p>
        </p:txBody>
      </p:sp>
      <p:sp>
        <p:nvSpPr>
          <p:cNvPr id="2" name="Slide Number Placeholder 1">
            <a:extLst>
              <a:ext uri="{FF2B5EF4-FFF2-40B4-BE49-F238E27FC236}">
                <a16:creationId xmlns:a16="http://schemas.microsoft.com/office/drawing/2014/main" id="{BC2771C6-89B9-123C-12B2-A0E65EE62A8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pic>
        <p:nvPicPr>
          <p:cNvPr id="3" name="Picture 2" descr="Logo: Workforce GPS, Navigate to Success">
            <a:extLst>
              <a:ext uri="{FF2B5EF4-FFF2-40B4-BE49-F238E27FC236}">
                <a16:creationId xmlns:a16="http://schemas.microsoft.com/office/drawing/2014/main" id="{41045676-CB34-B838-605C-9D1953596D3C}"/>
              </a:ext>
            </a:extLst>
          </p:cNvPr>
          <p:cNvPicPr>
            <a:picLocks noChangeAspect="1"/>
          </p:cNvPicPr>
          <p:nvPr/>
        </p:nvPicPr>
        <p:blipFill rotWithShape="1">
          <a:blip r:embed="rId3">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18"/>
          <p:cNvSpPr txBox="1">
            <a:spLocks noGrp="1"/>
          </p:cNvSpPr>
          <p:nvPr>
            <p:ph type="title"/>
          </p:nvPr>
        </p:nvSpPr>
        <p:spPr>
          <a:xfrm>
            <a:off x="457200" y="190945"/>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000000"/>
                </a:solidFill>
                <a:latin typeface="+mj-lt"/>
                <a:ea typeface="Roboto" panose="02000000000000000000" pitchFamily="2" charset="0"/>
                <a:cs typeface="Roboto" panose="02000000000000000000" pitchFamily="2" charset="0"/>
              </a:rPr>
              <a:t>Signs of Potential Mental Illness</a:t>
            </a:r>
            <a:endParaRPr sz="3200">
              <a:latin typeface="+mj-lt"/>
              <a:ea typeface="Roboto" panose="02000000000000000000" pitchFamily="2" charset="0"/>
              <a:cs typeface="Roboto" panose="02000000000000000000" pitchFamily="2" charset="0"/>
            </a:endParaRPr>
          </a:p>
        </p:txBody>
      </p:sp>
      <p:sp>
        <p:nvSpPr>
          <p:cNvPr id="2" name="TextBox 1">
            <a:extLst>
              <a:ext uri="{FF2B5EF4-FFF2-40B4-BE49-F238E27FC236}">
                <a16:creationId xmlns:a16="http://schemas.microsoft.com/office/drawing/2014/main" id="{5A5C0B62-CD47-8E85-E7BF-659B3315071D}"/>
              </a:ext>
            </a:extLst>
          </p:cNvPr>
          <p:cNvSpPr txBox="1"/>
          <p:nvPr/>
        </p:nvSpPr>
        <p:spPr>
          <a:xfrm>
            <a:off x="0" y="592414"/>
            <a:ext cx="9144000" cy="723275"/>
          </a:xfrm>
          <a:prstGeom prst="rect">
            <a:avLst/>
          </a:prstGeom>
          <a:noFill/>
        </p:spPr>
        <p:txBody>
          <a:bodyPr wrap="square" rtlCol="0">
            <a:spAutoFit/>
          </a:bodyPr>
          <a:lstStyle/>
          <a:p>
            <a:pPr algn="ctr"/>
            <a:r>
              <a:rPr lang="en-US" altLang="en-US" sz="900" i="1"/>
              <a:t>There are several indications that may signal potential mental health needs in youth and adults. One or two alone are not enough to indicate mental illness, but combinations of these behaviors coupled with problems getting along with family members or peers or doing well at school may indicate a need for further evaluation. </a:t>
            </a:r>
            <a:r>
              <a:rPr lang="en-US" sz="900" i="1"/>
              <a:t>Each illness has its own symptoms, but common signs of mental illness in adults and adolescents can include the following </a:t>
            </a:r>
            <a:r>
              <a:rPr lang="en-US" altLang="en-US" sz="900" i="1"/>
              <a:t>(NAMI):</a:t>
            </a:r>
          </a:p>
          <a:p>
            <a:endParaRPr lang="en-US"/>
          </a:p>
        </p:txBody>
      </p:sp>
      <p:sp>
        <p:nvSpPr>
          <p:cNvPr id="7" name="TextBox 6">
            <a:extLst>
              <a:ext uri="{FF2B5EF4-FFF2-40B4-BE49-F238E27FC236}">
                <a16:creationId xmlns:a16="http://schemas.microsoft.com/office/drawing/2014/main" id="{44794395-7C86-19FC-06D5-96D1696F9A49}"/>
              </a:ext>
            </a:extLst>
          </p:cNvPr>
          <p:cNvSpPr txBox="1"/>
          <p:nvPr/>
        </p:nvSpPr>
        <p:spPr>
          <a:xfrm>
            <a:off x="457200" y="1212721"/>
            <a:ext cx="4343397" cy="4216539"/>
          </a:xfrm>
          <a:prstGeom prst="rect">
            <a:avLst/>
          </a:prstGeom>
          <a:noFill/>
        </p:spPr>
        <p:txBody>
          <a:bodyPr wrap="square">
            <a:spAutoFit/>
          </a:bodyPr>
          <a:lstStyle/>
          <a:p>
            <a:pPr marL="285750" indent="-285750" fontAlgn="t">
              <a:buFont typeface="Arial" panose="020B0604020202020204" pitchFamily="34" charset="0"/>
              <a:buChar char="•"/>
            </a:pPr>
            <a:r>
              <a:rPr lang="en-US" sz="1550">
                <a:latin typeface="Arial" panose="020B0604020202020204" pitchFamily="34" charset="0"/>
                <a:cs typeface="Arial" panose="020B0604020202020204" pitchFamily="34" charset="0"/>
              </a:rPr>
              <a:t>Multiple physical ailments without obvious causes (such as headaches, stomach aches, vague and ongoing “aches and pains”)</a:t>
            </a:r>
          </a:p>
          <a:p>
            <a:pPr marL="285750" indent="-285750" fontAlgn="t">
              <a:buFont typeface="Arial" panose="020B0604020202020204" pitchFamily="34" charset="0"/>
              <a:buChar char="•"/>
            </a:pPr>
            <a:endParaRPr lang="en-US" sz="1550">
              <a:latin typeface="Arial" panose="020B0604020202020204" pitchFamily="34" charset="0"/>
              <a:cs typeface="Arial" panose="020B0604020202020204" pitchFamily="34" charset="0"/>
            </a:endParaRPr>
          </a:p>
          <a:p>
            <a:pPr marL="285750" indent="-285750" algn="l" fontAlgn="t">
              <a:buFont typeface="Arial" panose="020B0604020202020204" pitchFamily="34" charset="0"/>
              <a:buChar char="•"/>
            </a:pPr>
            <a:r>
              <a:rPr lang="en-US" sz="1550">
                <a:latin typeface="Arial" panose="020B0604020202020204" pitchFamily="34" charset="0"/>
                <a:cs typeface="Arial" panose="020B0604020202020204" pitchFamily="34" charset="0"/>
              </a:rPr>
              <a:t>Difficulty perceiving reality (delusions or hallucinations, in which a person experiences and senses things that don't exist in objective reality)</a:t>
            </a:r>
          </a:p>
          <a:p>
            <a:pPr marL="285750" indent="-285750" algn="l" fontAlgn="t">
              <a:buFont typeface="Arial" panose="020B0604020202020204" pitchFamily="34" charset="0"/>
              <a:buChar char="•"/>
            </a:pPr>
            <a:endParaRPr lang="en-US" sz="1550">
              <a:latin typeface="Arial" panose="020B0604020202020204" pitchFamily="34" charset="0"/>
              <a:cs typeface="Arial" panose="020B0604020202020204" pitchFamily="34" charset="0"/>
            </a:endParaRPr>
          </a:p>
          <a:p>
            <a:pPr marL="285750" indent="-285750" algn="l" fontAlgn="t">
              <a:buFont typeface="Arial" panose="020B0604020202020204" pitchFamily="34" charset="0"/>
              <a:buChar char="•"/>
            </a:pPr>
            <a:r>
              <a:rPr lang="en-US" sz="1550">
                <a:latin typeface="Arial" panose="020B0604020202020204" pitchFamily="34" charset="0"/>
                <a:cs typeface="Arial" panose="020B0604020202020204" pitchFamily="34" charset="0"/>
              </a:rPr>
              <a:t>Inability to perceive changes in one’s own feelings, behavior or personality (”lack of insight” or anosognosia)</a:t>
            </a:r>
          </a:p>
          <a:p>
            <a:pPr marL="285750" indent="-285750" algn="l" fontAlgn="t">
              <a:buFont typeface="Arial" panose="020B0604020202020204" pitchFamily="34" charset="0"/>
              <a:buChar char="•"/>
            </a:pPr>
            <a:endParaRPr lang="en-US" sz="1550">
              <a:latin typeface="Arial" panose="020B0604020202020204" pitchFamily="34" charset="0"/>
              <a:cs typeface="Arial" panose="020B0604020202020204" pitchFamily="34" charset="0"/>
            </a:endParaRPr>
          </a:p>
          <a:p>
            <a:pPr marL="285750" indent="-285750" fontAlgn="t">
              <a:buFont typeface="Arial" panose="020B0604020202020204" pitchFamily="34" charset="0"/>
              <a:buChar char="•"/>
            </a:pPr>
            <a:r>
              <a:rPr lang="en-US" sz="1550">
                <a:latin typeface="Arial" panose="020B0604020202020204" pitchFamily="34" charset="0"/>
                <a:cs typeface="Arial" panose="020B0604020202020204" pitchFamily="34" charset="0"/>
              </a:rPr>
              <a:t>Changes in sex drive</a:t>
            </a:r>
          </a:p>
          <a:p>
            <a:pPr algn="l" fontAlgn="t"/>
            <a:endParaRPr lang="en-US">
              <a:latin typeface="+mn-lt"/>
            </a:endParaRPr>
          </a:p>
          <a:p>
            <a:pPr marL="285750" indent="-285750" algn="l" fontAlgn="t">
              <a:buFont typeface="Arial" panose="020B0604020202020204" pitchFamily="34" charset="0"/>
              <a:buChar char="•"/>
            </a:pPr>
            <a:endParaRPr lang="en-US">
              <a:latin typeface="+mn-lt"/>
            </a:endParaRPr>
          </a:p>
        </p:txBody>
      </p:sp>
      <p:sp>
        <p:nvSpPr>
          <p:cNvPr id="4" name="TextBox 3">
            <a:extLst>
              <a:ext uri="{FF2B5EF4-FFF2-40B4-BE49-F238E27FC236}">
                <a16:creationId xmlns:a16="http://schemas.microsoft.com/office/drawing/2014/main" id="{28FD14CB-C1B5-37A3-F4C6-6B69A141DA4E}"/>
              </a:ext>
            </a:extLst>
          </p:cNvPr>
          <p:cNvSpPr txBox="1"/>
          <p:nvPr/>
        </p:nvSpPr>
        <p:spPr>
          <a:xfrm>
            <a:off x="4915987" y="1212721"/>
            <a:ext cx="3770813" cy="3939540"/>
          </a:xfrm>
          <a:prstGeom prst="rect">
            <a:avLst/>
          </a:prstGeom>
          <a:noFill/>
        </p:spPr>
        <p:txBody>
          <a:bodyPr wrap="square">
            <a:spAutoFit/>
          </a:bodyPr>
          <a:lstStyle/>
          <a:p>
            <a:pPr marL="285750" indent="-285750" algn="l" fontAlgn="t">
              <a:buFont typeface="Arial" panose="020B0604020202020204" pitchFamily="34" charset="0"/>
              <a:buChar char="•"/>
            </a:pPr>
            <a:r>
              <a:rPr lang="en-US" sz="1550">
                <a:latin typeface="Arial" panose="020B0604020202020204" pitchFamily="34" charset="0"/>
                <a:cs typeface="Arial" panose="020B0604020202020204" pitchFamily="34" charset="0"/>
              </a:rPr>
              <a:t>Excessive worrying or fear </a:t>
            </a:r>
          </a:p>
          <a:p>
            <a:pPr marL="285750" indent="-285750" algn="l" fontAlgn="t">
              <a:buFont typeface="Arial" panose="020B0604020202020204" pitchFamily="34" charset="0"/>
              <a:buChar char="•"/>
            </a:pPr>
            <a:endParaRPr lang="en-US" sz="1550">
              <a:latin typeface="Arial" panose="020B0604020202020204" pitchFamily="34" charset="0"/>
              <a:cs typeface="Arial" panose="020B0604020202020204" pitchFamily="34" charset="0"/>
            </a:endParaRPr>
          </a:p>
          <a:p>
            <a:pPr marL="285750" indent="-285750" algn="l" fontAlgn="t">
              <a:buFont typeface="Arial" panose="020B0604020202020204" pitchFamily="34" charset="0"/>
              <a:buChar char="•"/>
            </a:pPr>
            <a:r>
              <a:rPr lang="en-US" sz="1550">
                <a:latin typeface="Arial" panose="020B0604020202020204" pitchFamily="34" charset="0"/>
                <a:cs typeface="Arial" panose="020B0604020202020204" pitchFamily="34" charset="0"/>
              </a:rPr>
              <a:t>Feeling excessively sad or low</a:t>
            </a:r>
          </a:p>
          <a:p>
            <a:pPr marL="285750" indent="-285750" algn="l" fontAlgn="t">
              <a:buFont typeface="Arial" panose="020B0604020202020204" pitchFamily="34" charset="0"/>
              <a:buChar char="•"/>
            </a:pPr>
            <a:endParaRPr lang="en-US" sz="1550">
              <a:latin typeface="Arial" panose="020B0604020202020204" pitchFamily="34" charset="0"/>
              <a:cs typeface="Arial" panose="020B0604020202020204" pitchFamily="34" charset="0"/>
            </a:endParaRPr>
          </a:p>
          <a:p>
            <a:pPr marL="285750" indent="-285750" algn="l" fontAlgn="t">
              <a:buFont typeface="Arial" panose="020B0604020202020204" pitchFamily="34" charset="0"/>
              <a:buChar char="•"/>
            </a:pPr>
            <a:r>
              <a:rPr lang="en-US" sz="1550">
                <a:latin typeface="Arial" panose="020B0604020202020204" pitchFamily="34" charset="0"/>
                <a:cs typeface="Arial" panose="020B0604020202020204" pitchFamily="34" charset="0"/>
              </a:rPr>
              <a:t>Confused thinking or problems concentrating and learning</a:t>
            </a:r>
          </a:p>
          <a:p>
            <a:pPr marL="285750" indent="-285750" algn="l" fontAlgn="t">
              <a:buFont typeface="Arial" panose="020B0604020202020204" pitchFamily="34" charset="0"/>
              <a:buChar char="•"/>
            </a:pPr>
            <a:endParaRPr lang="en-US" sz="1550">
              <a:latin typeface="Arial" panose="020B0604020202020204" pitchFamily="34" charset="0"/>
              <a:cs typeface="Arial" panose="020B0604020202020204" pitchFamily="34" charset="0"/>
            </a:endParaRPr>
          </a:p>
          <a:p>
            <a:pPr marL="285750" indent="-285750" algn="l" fontAlgn="t">
              <a:buFont typeface="Arial" panose="020B0604020202020204" pitchFamily="34" charset="0"/>
              <a:buChar char="•"/>
            </a:pPr>
            <a:r>
              <a:rPr lang="en-US" sz="1550">
                <a:latin typeface="Arial" panose="020B0604020202020204" pitchFamily="34" charset="0"/>
                <a:cs typeface="Arial" panose="020B0604020202020204" pitchFamily="34" charset="0"/>
              </a:rPr>
              <a:t>Extreme mood changes, including uncontrollable “highs” or feelings of euphoria</a:t>
            </a:r>
          </a:p>
          <a:p>
            <a:pPr fontAlgn="t"/>
            <a:endParaRPr lang="en-US" sz="1550">
              <a:latin typeface="Arial" panose="020B0604020202020204" pitchFamily="34" charset="0"/>
              <a:cs typeface="Arial" panose="020B0604020202020204" pitchFamily="34" charset="0"/>
            </a:endParaRPr>
          </a:p>
          <a:p>
            <a:pPr marL="285750" indent="-285750" fontAlgn="t">
              <a:buFont typeface="Arial" panose="020B0604020202020204" pitchFamily="34" charset="0"/>
              <a:buChar char="•"/>
            </a:pPr>
            <a:r>
              <a:rPr lang="en-US" sz="1550">
                <a:latin typeface="Arial" panose="020B0604020202020204" pitchFamily="34" charset="0"/>
                <a:cs typeface="Arial" panose="020B0604020202020204" pitchFamily="34" charset="0"/>
              </a:rPr>
              <a:t>Overuse of substances like alcohol or drugs</a:t>
            </a:r>
          </a:p>
          <a:p>
            <a:pPr marL="285750" indent="-285750" fontAlgn="t">
              <a:buFont typeface="Arial" panose="020B0604020202020204" pitchFamily="34" charset="0"/>
              <a:buChar char="•"/>
            </a:pPr>
            <a:endParaRPr lang="en-US">
              <a:latin typeface="+mn-lt"/>
            </a:endParaRPr>
          </a:p>
          <a:p>
            <a:pPr algn="l" fontAlgn="t"/>
            <a:endParaRPr lang="en-US">
              <a:latin typeface="+mn-lt"/>
            </a:endParaRPr>
          </a:p>
          <a:p>
            <a:pPr algn="l" fontAlgn="t"/>
            <a:endParaRPr lang="en-US" b="0" i="0" u="none" strike="noStrike">
              <a:solidFill>
                <a:srgbClr val="353535"/>
              </a:solidFill>
              <a:effectLst/>
              <a:latin typeface="ProximaNova-Regular"/>
            </a:endParaRPr>
          </a:p>
        </p:txBody>
      </p:sp>
      <p:sp>
        <p:nvSpPr>
          <p:cNvPr id="3" name="Slide Number Placeholder 2">
            <a:extLst>
              <a:ext uri="{FF2B5EF4-FFF2-40B4-BE49-F238E27FC236}">
                <a16:creationId xmlns:a16="http://schemas.microsoft.com/office/drawing/2014/main" id="{9E424FCC-6EBF-214B-EFDF-3D3D97964A4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pic>
        <p:nvPicPr>
          <p:cNvPr id="5" name="Picture 4" descr="Logo: Workforce GPS, Navigate to Success">
            <a:extLst>
              <a:ext uri="{FF2B5EF4-FFF2-40B4-BE49-F238E27FC236}">
                <a16:creationId xmlns:a16="http://schemas.microsoft.com/office/drawing/2014/main" id="{D57BAE12-EDF8-4406-F10E-961AC2F40683}"/>
              </a:ext>
            </a:extLst>
          </p:cNvPr>
          <p:cNvPicPr>
            <a:picLocks noChangeAspect="1"/>
          </p:cNvPicPr>
          <p:nvPr/>
        </p:nvPicPr>
        <p:blipFill rotWithShape="1">
          <a:blip r:embed="rId3">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18"/>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000000"/>
                </a:solidFill>
                <a:latin typeface="+mj-lt"/>
              </a:rPr>
              <a:t>Signs of Potential Mental Illness (cont.)</a:t>
            </a:r>
            <a:endParaRPr sz="3200">
              <a:latin typeface="+mj-lt"/>
            </a:endParaRPr>
          </a:p>
        </p:txBody>
      </p:sp>
      <p:sp>
        <p:nvSpPr>
          <p:cNvPr id="9" name="TextBox 8">
            <a:extLst>
              <a:ext uri="{FF2B5EF4-FFF2-40B4-BE49-F238E27FC236}">
                <a16:creationId xmlns:a16="http://schemas.microsoft.com/office/drawing/2014/main" id="{46208246-2753-7B64-99CD-FC1397D4C805}"/>
              </a:ext>
            </a:extLst>
          </p:cNvPr>
          <p:cNvSpPr txBox="1"/>
          <p:nvPr/>
        </p:nvSpPr>
        <p:spPr>
          <a:xfrm>
            <a:off x="679269" y="1209155"/>
            <a:ext cx="3892731" cy="2800767"/>
          </a:xfrm>
          <a:prstGeom prst="rect">
            <a:avLst/>
          </a:prstGeom>
          <a:noFill/>
        </p:spPr>
        <p:txBody>
          <a:bodyPr wrap="square">
            <a:spAutoFit/>
          </a:bodyPr>
          <a:lstStyle/>
          <a:p>
            <a:pPr marL="285750" indent="-285750" algn="l" fontAlgn="t">
              <a:buFont typeface="Arial" panose="020B0604020202020204" pitchFamily="34" charset="0"/>
              <a:buChar char="•"/>
            </a:pPr>
            <a:endParaRPr lang="en-US" sz="1600"/>
          </a:p>
          <a:p>
            <a:pPr marL="285750" indent="-285750" algn="l" fontAlgn="t">
              <a:buFont typeface="Arial" panose="020B0604020202020204" pitchFamily="34" charset="0"/>
              <a:buChar char="•"/>
            </a:pPr>
            <a:r>
              <a:rPr lang="en-US" sz="1600"/>
              <a:t>Prolonged or strong feelings of irritability or anger</a:t>
            </a:r>
          </a:p>
          <a:p>
            <a:pPr marL="285750" indent="-285750" algn="l" fontAlgn="t">
              <a:buFont typeface="Arial" panose="020B0604020202020204" pitchFamily="34" charset="0"/>
              <a:buChar char="•"/>
            </a:pPr>
            <a:endParaRPr lang="en-US" sz="1600"/>
          </a:p>
          <a:p>
            <a:pPr marL="285750" indent="-285750" algn="l" fontAlgn="t">
              <a:buFont typeface="Arial" panose="020B0604020202020204" pitchFamily="34" charset="0"/>
              <a:buChar char="•"/>
            </a:pPr>
            <a:r>
              <a:rPr lang="en-US" sz="1600"/>
              <a:t>Avoiding friends and social activities</a:t>
            </a:r>
          </a:p>
          <a:p>
            <a:pPr marL="285750" indent="-285750" algn="l" fontAlgn="t">
              <a:buFont typeface="Arial" panose="020B0604020202020204" pitchFamily="34" charset="0"/>
              <a:buChar char="•"/>
            </a:pPr>
            <a:endParaRPr lang="en-US" sz="1600"/>
          </a:p>
          <a:p>
            <a:pPr marL="285750" indent="-285750" algn="l" fontAlgn="t">
              <a:buFont typeface="Arial" panose="020B0604020202020204" pitchFamily="34" charset="0"/>
              <a:buChar char="•"/>
            </a:pPr>
            <a:r>
              <a:rPr lang="en-US" sz="1600"/>
              <a:t>Difficulties understanding or relating to other people</a:t>
            </a:r>
          </a:p>
          <a:p>
            <a:pPr marL="285750" indent="-285750" algn="l" fontAlgn="t">
              <a:buFont typeface="Arial" panose="020B0604020202020204" pitchFamily="34" charset="0"/>
              <a:buChar char="•"/>
            </a:pPr>
            <a:endParaRPr lang="en-US" sz="1600"/>
          </a:p>
          <a:p>
            <a:pPr marL="285750" indent="-285750" algn="l" fontAlgn="t">
              <a:buFont typeface="Arial" panose="020B0604020202020204" pitchFamily="34" charset="0"/>
              <a:buChar char="•"/>
            </a:pPr>
            <a:r>
              <a:rPr lang="en-US" sz="1600"/>
              <a:t>Changes in sleeping habits or feeling tired and low energy</a:t>
            </a:r>
          </a:p>
        </p:txBody>
      </p:sp>
      <p:sp>
        <p:nvSpPr>
          <p:cNvPr id="7" name="TextBox 6">
            <a:extLst>
              <a:ext uri="{FF2B5EF4-FFF2-40B4-BE49-F238E27FC236}">
                <a16:creationId xmlns:a16="http://schemas.microsoft.com/office/drawing/2014/main" id="{631019CA-A0D7-9984-02E5-53D97C9EBFBF}"/>
              </a:ext>
            </a:extLst>
          </p:cNvPr>
          <p:cNvSpPr txBox="1"/>
          <p:nvPr/>
        </p:nvSpPr>
        <p:spPr>
          <a:xfrm>
            <a:off x="4572000" y="1412624"/>
            <a:ext cx="4032069" cy="3016210"/>
          </a:xfrm>
          <a:prstGeom prst="rect">
            <a:avLst/>
          </a:prstGeom>
          <a:noFill/>
        </p:spPr>
        <p:txBody>
          <a:bodyPr wrap="square">
            <a:spAutoFit/>
          </a:bodyPr>
          <a:lstStyle/>
          <a:p>
            <a:pPr marL="285750" indent="-285750" algn="l" fontAlgn="t">
              <a:buFont typeface="Arial" panose="020B0604020202020204" pitchFamily="34" charset="0"/>
              <a:buChar char="•"/>
            </a:pPr>
            <a:r>
              <a:rPr lang="en-US" sz="1600"/>
              <a:t>Thinking or about or romanticizing suicide</a:t>
            </a:r>
          </a:p>
          <a:p>
            <a:pPr marL="285750" indent="-285750" algn="l" fontAlgn="t">
              <a:buFont typeface="Arial" panose="020B0604020202020204" pitchFamily="34" charset="0"/>
              <a:buChar char="•"/>
            </a:pPr>
            <a:endParaRPr lang="en-US" sz="1600"/>
          </a:p>
          <a:p>
            <a:pPr marL="285750" indent="-285750" algn="l" fontAlgn="t">
              <a:buFont typeface="Arial" panose="020B0604020202020204" pitchFamily="34" charset="0"/>
              <a:buChar char="•"/>
            </a:pPr>
            <a:r>
              <a:rPr lang="en-US" sz="1600"/>
              <a:t>Inability to carry out daily activities or handle daily problems and stress</a:t>
            </a:r>
          </a:p>
          <a:p>
            <a:pPr marL="285750" indent="-285750" algn="l" fontAlgn="t">
              <a:buFont typeface="Arial" panose="020B0604020202020204" pitchFamily="34" charset="0"/>
              <a:buChar char="•"/>
            </a:pPr>
            <a:endParaRPr lang="en-US" sz="1600"/>
          </a:p>
          <a:p>
            <a:pPr marL="285750" indent="-285750" algn="l" fontAlgn="t">
              <a:buFont typeface="Arial" panose="020B0604020202020204" pitchFamily="34" charset="0"/>
              <a:buChar char="•"/>
            </a:pPr>
            <a:r>
              <a:rPr lang="en-US" sz="1600"/>
              <a:t>An intense fear of weight gain or concern with appearance </a:t>
            </a:r>
          </a:p>
          <a:p>
            <a:pPr marL="285750" indent="-285750" algn="l" fontAlgn="t">
              <a:buFont typeface="Arial" panose="020B0604020202020204" pitchFamily="34" charset="0"/>
              <a:buChar char="•"/>
            </a:pPr>
            <a:endParaRPr lang="en-US" sz="1600"/>
          </a:p>
          <a:p>
            <a:pPr marL="285750" indent="-285750" algn="l" fontAlgn="t">
              <a:buFont typeface="Arial" panose="020B0604020202020204" pitchFamily="34" charset="0"/>
              <a:buChar char="•"/>
            </a:pPr>
            <a:r>
              <a:rPr lang="en-US" sz="1600"/>
              <a:t>Changes in eating habits such as increased hunger or lack of appetite</a:t>
            </a:r>
          </a:p>
          <a:p>
            <a:pPr algn="l" fontAlgn="t">
              <a:buFont typeface="Arial" panose="020B0604020202020204" pitchFamily="34" charset="0"/>
              <a:buChar char="•"/>
            </a:pPr>
            <a:endParaRPr lang="en-US"/>
          </a:p>
        </p:txBody>
      </p:sp>
      <p:sp>
        <p:nvSpPr>
          <p:cNvPr id="2" name="Slide Number Placeholder 1">
            <a:extLst>
              <a:ext uri="{FF2B5EF4-FFF2-40B4-BE49-F238E27FC236}">
                <a16:creationId xmlns:a16="http://schemas.microsoft.com/office/drawing/2014/main" id="{E42330E1-2F92-3B25-D551-D7E9C8163C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3" name="Picture 2" descr="Logo: Workforce GPS, Navigate to Success">
            <a:extLst>
              <a:ext uri="{FF2B5EF4-FFF2-40B4-BE49-F238E27FC236}">
                <a16:creationId xmlns:a16="http://schemas.microsoft.com/office/drawing/2014/main" id="{63926649-0DD2-24F4-A371-1E17D0F10B76}"/>
              </a:ext>
            </a:extLst>
          </p:cNvPr>
          <p:cNvPicPr>
            <a:picLocks noChangeAspect="1"/>
          </p:cNvPicPr>
          <p:nvPr/>
        </p:nvPicPr>
        <p:blipFill rotWithShape="1">
          <a:blip r:embed="rId3">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extLst>
      <p:ext uri="{BB962C8B-B14F-4D97-AF65-F5344CB8AC3E}">
        <p14:creationId xmlns:p14="http://schemas.microsoft.com/office/powerpoint/2010/main" val="3683852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DF59A6-0830-5F69-8113-BDE6F358544C}"/>
              </a:ext>
            </a:extLst>
          </p:cNvPr>
          <p:cNvSpPr>
            <a:spLocks noGrp="1"/>
          </p:cNvSpPr>
          <p:nvPr>
            <p:ph type="title"/>
          </p:nvPr>
        </p:nvSpPr>
        <p:spPr>
          <a:xfrm>
            <a:off x="457200" y="159547"/>
            <a:ext cx="8229600" cy="331800"/>
          </a:xfrm>
        </p:spPr>
        <p:txBody>
          <a:bodyPr/>
          <a:lstStyle/>
          <a:p>
            <a:r>
              <a:rPr lang="en-US" dirty="0">
                <a:latin typeface="+mj-lt"/>
              </a:rPr>
              <a:t>Programmatic Cliffs</a:t>
            </a:r>
            <a:br>
              <a:rPr lang="en-US" dirty="0">
                <a:latin typeface="+mj-lt"/>
              </a:rPr>
            </a:br>
            <a:r>
              <a:rPr lang="en-US" sz="1600" dirty="0">
                <a:latin typeface="+mj-lt"/>
              </a:rPr>
              <a:t>Typical Ages at Which Youth Services Terminate</a:t>
            </a:r>
            <a:endParaRPr lang="en-US" dirty="0">
              <a:latin typeface="+mj-lt"/>
            </a:endParaRPr>
          </a:p>
        </p:txBody>
      </p:sp>
      <p:graphicFrame>
        <p:nvGraphicFramePr>
          <p:cNvPr id="4" name="Chart 3" descr="Programmatic cliffs typical ages at which Youth Services terminate: SSI for children 18, varies by state; TANF, 18 varies by state, 19 of full time student; CHIP, 19 varies by state; foster care, must transition out by 18 up to 22 by state; special education, must transition out of K-12 by 20 up to 22 by state; developmental disability also known as I/DD, diagnosis by 22, younger in certain states; WIOA youth, eligible at 14 must register before 25; YouthBuild, eligible at 16 must register before 25; Job Corps, eligible at 16 must register before 25 but age range is waived for those with disabilities; vocational rehabilitation or VR, eligibility and length of service varies by state">
            <a:extLst>
              <a:ext uri="{FF2B5EF4-FFF2-40B4-BE49-F238E27FC236}">
                <a16:creationId xmlns:a16="http://schemas.microsoft.com/office/drawing/2014/main" id="{3291F67D-EF81-B330-FFF3-F0F0294E06E1}"/>
              </a:ext>
            </a:extLst>
          </p:cNvPr>
          <p:cNvGraphicFramePr>
            <a:graphicFrameLocks/>
          </p:cNvGraphicFramePr>
          <p:nvPr>
            <p:extLst>
              <p:ext uri="{D42A27DB-BD31-4B8C-83A1-F6EECF244321}">
                <p14:modId xmlns:p14="http://schemas.microsoft.com/office/powerpoint/2010/main" val="1812187720"/>
              </p:ext>
            </p:extLst>
          </p:nvPr>
        </p:nvGraphicFramePr>
        <p:xfrm>
          <a:off x="0" y="-111972"/>
          <a:ext cx="9144000" cy="5367443"/>
        </p:xfrm>
        <a:graphic>
          <a:graphicData uri="http://schemas.openxmlformats.org/drawingml/2006/chart">
            <c:chart xmlns:c="http://schemas.openxmlformats.org/drawingml/2006/chart" xmlns:r="http://schemas.openxmlformats.org/officeDocument/2006/relationships" r:id="rId4"/>
          </a:graphicData>
        </a:graphic>
      </p:graphicFrame>
      <p:sp>
        <p:nvSpPr>
          <p:cNvPr id="3" name="Slide Number Placeholder 2">
            <a:extLst>
              <a:ext uri="{FF2B5EF4-FFF2-40B4-BE49-F238E27FC236}">
                <a16:creationId xmlns:a16="http://schemas.microsoft.com/office/drawing/2014/main" id="{E6E35277-89D4-5C0C-979A-F89D8209FC5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pic>
        <p:nvPicPr>
          <p:cNvPr id="2" name="Picture 1" descr="Logo: Workforce GPS, Navigate to Success">
            <a:extLst>
              <a:ext uri="{FF2B5EF4-FFF2-40B4-BE49-F238E27FC236}">
                <a16:creationId xmlns:a16="http://schemas.microsoft.com/office/drawing/2014/main" id="{32D06C72-EED3-E9BD-1F12-429B29550B82}"/>
              </a:ext>
            </a:extLst>
          </p:cNvPr>
          <p:cNvPicPr>
            <a:picLocks noChangeAspect="1"/>
          </p:cNvPicPr>
          <p:nvPr/>
        </p:nvPicPr>
        <p:blipFill rotWithShape="1">
          <a:blip r:embed="rId5">
            <a:extLst>
              <a:ext uri="{28A0092B-C50C-407E-A947-70E740481C1C}">
                <a14:useLocalDpi xmlns:a14="http://schemas.microsoft.com/office/drawing/2010/main" val="0"/>
              </a:ext>
            </a:extLst>
          </a:blip>
          <a:srcRect b="20105"/>
          <a:stretch/>
        </p:blipFill>
        <p:spPr bwMode="auto">
          <a:xfrm>
            <a:off x="7092519" y="4663217"/>
            <a:ext cx="1453515" cy="394194"/>
          </a:xfrm>
          <a:prstGeom prst="rect">
            <a:avLst/>
          </a:prstGeom>
          <a:noFill/>
          <a:ln>
            <a:noFill/>
          </a:ln>
        </p:spPr>
      </p:pic>
    </p:spTree>
    <p:extLst>
      <p:ext uri="{BB962C8B-B14F-4D97-AF65-F5344CB8AC3E}">
        <p14:creationId xmlns:p14="http://schemas.microsoft.com/office/powerpoint/2010/main" val="2120206598"/>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84" name="Google Shape;884;p22"/>
          <p:cNvSpPr txBox="1">
            <a:spLocks noGrp="1"/>
          </p:cNvSpPr>
          <p:nvPr>
            <p:ph type="title"/>
          </p:nvPr>
        </p:nvSpPr>
        <p:spPr>
          <a:xfrm>
            <a:off x="370936" y="361976"/>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latin typeface="+mj-lt"/>
                <a:ea typeface="Roboto" panose="02000000000000000000" pitchFamily="2" charset="0"/>
                <a:cs typeface="Roboto" panose="02000000000000000000" pitchFamily="2" charset="0"/>
              </a:rPr>
              <a:t>Needs Assessment</a:t>
            </a:r>
            <a:endParaRPr sz="3200">
              <a:latin typeface="+mj-lt"/>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449CB982-DE8D-F1E5-6F5D-9A10F0AC3D52}"/>
              </a:ext>
            </a:extLst>
          </p:cNvPr>
          <p:cNvSpPr txBox="1"/>
          <p:nvPr/>
        </p:nvSpPr>
        <p:spPr>
          <a:xfrm>
            <a:off x="618564" y="744020"/>
            <a:ext cx="7981971" cy="307777"/>
          </a:xfrm>
          <a:prstGeom prst="rect">
            <a:avLst/>
          </a:prstGeom>
          <a:noFill/>
        </p:spPr>
        <p:txBody>
          <a:bodyPr wrap="square" rtlCol="0">
            <a:spAutoFit/>
          </a:bodyPr>
          <a:lstStyle/>
          <a:p>
            <a:pPr algn="ctr"/>
            <a:r>
              <a:rPr lang="en-US"/>
              <a:t>Individual needs to assess, document, and address at intake and throughout active service</a:t>
            </a:r>
          </a:p>
        </p:txBody>
      </p:sp>
      <p:sp>
        <p:nvSpPr>
          <p:cNvPr id="907" name="Google Shape;907;p22"/>
          <p:cNvSpPr txBox="1"/>
          <p:nvPr/>
        </p:nvSpPr>
        <p:spPr>
          <a:xfrm>
            <a:off x="2353756" y="1372724"/>
            <a:ext cx="1918432" cy="201343"/>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b="1">
                <a:solidFill>
                  <a:schemeClr val="tx2"/>
                </a:solidFill>
                <a:latin typeface="Arial" panose="020B0604020202020204" pitchFamily="34" charset="0"/>
                <a:ea typeface="Fira Sans Extra Condensed"/>
                <a:cs typeface="Arial" panose="020B0604020202020204" pitchFamily="34" charset="0"/>
                <a:sym typeface="Fira Sans Extra Condensed"/>
              </a:rPr>
              <a:t>Psychological</a:t>
            </a:r>
            <a:endParaRPr sz="1600" b="1">
              <a:solidFill>
                <a:schemeClr val="tx2"/>
              </a:solidFill>
              <a:latin typeface="Arial" panose="020B0604020202020204" pitchFamily="34" charset="0"/>
              <a:ea typeface="Fira Sans Extra Condensed"/>
              <a:cs typeface="Arial" panose="020B0604020202020204" pitchFamily="34" charset="0"/>
              <a:sym typeface="Fira Sans Extra Condensed"/>
            </a:endParaRPr>
          </a:p>
        </p:txBody>
      </p:sp>
      <p:sp>
        <p:nvSpPr>
          <p:cNvPr id="8" name="Google Shape;910;p22">
            <a:extLst>
              <a:ext uri="{FF2B5EF4-FFF2-40B4-BE49-F238E27FC236}">
                <a16:creationId xmlns:a16="http://schemas.microsoft.com/office/drawing/2014/main" id="{234CFA79-65DD-414B-4AFF-BCCC162E4A89}"/>
              </a:ext>
            </a:extLst>
          </p:cNvPr>
          <p:cNvSpPr txBox="1"/>
          <p:nvPr/>
        </p:nvSpPr>
        <p:spPr>
          <a:xfrm>
            <a:off x="2353756" y="1875100"/>
            <a:ext cx="2255793" cy="4392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US" altLang="en-US" sz="1600"/>
              <a:t>Cognitive abilities, behavioral, social, and emotional behaviors and skills</a:t>
            </a:r>
            <a:endParaRPr sz="1600">
              <a:latin typeface="Roboto"/>
              <a:ea typeface="Roboto"/>
              <a:cs typeface="Roboto"/>
              <a:sym typeface="Roboto"/>
            </a:endParaRPr>
          </a:p>
        </p:txBody>
      </p:sp>
      <p:sp>
        <p:nvSpPr>
          <p:cNvPr id="901" name="Google Shape;901;p22"/>
          <p:cNvSpPr txBox="1"/>
          <p:nvPr/>
        </p:nvSpPr>
        <p:spPr>
          <a:xfrm>
            <a:off x="4658266" y="1371044"/>
            <a:ext cx="1269721" cy="24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b="1">
                <a:solidFill>
                  <a:schemeClr val="tx2"/>
                </a:solidFill>
                <a:latin typeface="Arial" panose="020B0604020202020204" pitchFamily="34" charset="0"/>
                <a:ea typeface="Fira Sans Extra Condensed"/>
                <a:cs typeface="Arial" panose="020B0604020202020204" pitchFamily="34" charset="0"/>
                <a:sym typeface="Fira Sans Extra Condensed"/>
              </a:rPr>
              <a:t>Medical</a:t>
            </a:r>
            <a:endParaRPr sz="1600" b="1">
              <a:solidFill>
                <a:schemeClr val="tx2"/>
              </a:solidFill>
              <a:latin typeface="Arial" panose="020B0604020202020204" pitchFamily="34" charset="0"/>
              <a:ea typeface="Fira Sans Extra Condensed"/>
              <a:cs typeface="Arial" panose="020B0604020202020204" pitchFamily="34" charset="0"/>
              <a:sym typeface="Fira Sans Extra Condensed"/>
            </a:endParaRPr>
          </a:p>
        </p:txBody>
      </p:sp>
      <p:sp>
        <p:nvSpPr>
          <p:cNvPr id="902" name="Google Shape;902;p22"/>
          <p:cNvSpPr txBox="1"/>
          <p:nvPr/>
        </p:nvSpPr>
        <p:spPr>
          <a:xfrm>
            <a:off x="4658266" y="2030187"/>
            <a:ext cx="2861941" cy="6451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US" altLang="en-US" sz="1600"/>
              <a:t>Physical and functional capacities and useful accessibility tools</a:t>
            </a:r>
            <a:endParaRPr sz="1600">
              <a:latin typeface="Roboto"/>
              <a:ea typeface="Roboto"/>
              <a:cs typeface="Roboto"/>
              <a:sym typeface="Roboto"/>
            </a:endParaRPr>
          </a:p>
        </p:txBody>
      </p:sp>
      <p:sp>
        <p:nvSpPr>
          <p:cNvPr id="15" name="Google Shape;907;p22">
            <a:extLst>
              <a:ext uri="{FF2B5EF4-FFF2-40B4-BE49-F238E27FC236}">
                <a16:creationId xmlns:a16="http://schemas.microsoft.com/office/drawing/2014/main" id="{07704FCF-CF2A-7A5E-C3D6-EE2F343F4ADF}"/>
              </a:ext>
            </a:extLst>
          </p:cNvPr>
          <p:cNvSpPr txBox="1"/>
          <p:nvPr/>
        </p:nvSpPr>
        <p:spPr>
          <a:xfrm>
            <a:off x="1843761" y="2869528"/>
            <a:ext cx="1794226" cy="100462"/>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b="1">
                <a:solidFill>
                  <a:schemeClr val="tx2"/>
                </a:solidFill>
                <a:latin typeface="Arial" panose="020B0604020202020204" pitchFamily="34" charset="0"/>
                <a:ea typeface="Fira Sans Extra Condensed"/>
                <a:cs typeface="Arial" panose="020B0604020202020204" pitchFamily="34" charset="0"/>
                <a:sym typeface="Fira Sans Extra Condensed"/>
              </a:rPr>
              <a:t>Educational</a:t>
            </a:r>
            <a:endParaRPr sz="1600" b="1">
              <a:solidFill>
                <a:schemeClr val="tx2"/>
              </a:solidFill>
              <a:latin typeface="Arial" panose="020B0604020202020204" pitchFamily="34" charset="0"/>
              <a:ea typeface="Fira Sans Extra Condensed"/>
              <a:cs typeface="Arial" panose="020B0604020202020204" pitchFamily="34" charset="0"/>
              <a:sym typeface="Fira Sans Extra Condensed"/>
            </a:endParaRPr>
          </a:p>
        </p:txBody>
      </p:sp>
      <p:sp>
        <p:nvSpPr>
          <p:cNvPr id="908" name="Google Shape;908;p22"/>
          <p:cNvSpPr txBox="1"/>
          <p:nvPr/>
        </p:nvSpPr>
        <p:spPr>
          <a:xfrm>
            <a:off x="2047086" y="3525218"/>
            <a:ext cx="2191423" cy="439200"/>
          </a:xfrm>
          <a:prstGeom prst="rect">
            <a:avLst/>
          </a:prstGeom>
          <a:noFill/>
          <a:ln>
            <a:noFill/>
          </a:ln>
        </p:spPr>
        <p:txBody>
          <a:bodyPr spcFirstLastPara="1" wrap="square" lIns="91425" tIns="91425" rIns="91425" bIns="91425" anchor="ctr" anchorCtr="0">
            <a:noAutofit/>
          </a:bodyPr>
          <a:lstStyle/>
          <a:p>
            <a:r>
              <a:rPr lang="en-US" altLang="en-US" sz="1600"/>
              <a:t>Accommodations to support academic performance or achievement</a:t>
            </a:r>
          </a:p>
          <a:p>
            <a:endParaRPr lang="en-US" altLang="en-US" sz="1600"/>
          </a:p>
        </p:txBody>
      </p:sp>
      <p:sp>
        <p:nvSpPr>
          <p:cNvPr id="911" name="Google Shape;911;p22"/>
          <p:cNvSpPr txBox="1"/>
          <p:nvPr/>
        </p:nvSpPr>
        <p:spPr>
          <a:xfrm>
            <a:off x="5012092" y="2760057"/>
            <a:ext cx="1720752" cy="319404"/>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b="1">
                <a:solidFill>
                  <a:schemeClr val="tx2"/>
                </a:solidFill>
                <a:latin typeface="Arial" panose="020B0604020202020204" pitchFamily="34" charset="0"/>
                <a:ea typeface="Fira Sans Extra Condensed"/>
                <a:cs typeface="Arial" panose="020B0604020202020204" pitchFamily="34" charset="0"/>
                <a:sym typeface="Fira Sans Extra Condensed"/>
              </a:rPr>
              <a:t>Vocational</a:t>
            </a:r>
            <a:endParaRPr sz="1600" b="1">
              <a:solidFill>
                <a:schemeClr val="tx2"/>
              </a:solidFill>
              <a:latin typeface="Arial" panose="020B0604020202020204" pitchFamily="34" charset="0"/>
              <a:ea typeface="Fira Sans Extra Condensed"/>
              <a:cs typeface="Arial" panose="020B0604020202020204" pitchFamily="34" charset="0"/>
              <a:sym typeface="Fira Sans Extra Condensed"/>
            </a:endParaRPr>
          </a:p>
        </p:txBody>
      </p:sp>
      <p:sp>
        <p:nvSpPr>
          <p:cNvPr id="912" name="Google Shape;912;p22"/>
          <p:cNvSpPr txBox="1"/>
          <p:nvPr/>
        </p:nvSpPr>
        <p:spPr>
          <a:xfrm>
            <a:off x="5293126" y="3344095"/>
            <a:ext cx="2191424" cy="439200"/>
          </a:xfrm>
          <a:prstGeom prst="rect">
            <a:avLst/>
          </a:prstGeom>
          <a:noFill/>
          <a:ln>
            <a:noFill/>
          </a:ln>
        </p:spPr>
        <p:txBody>
          <a:bodyPr spcFirstLastPara="1" wrap="square" lIns="91425" tIns="91425" rIns="91425" bIns="91425" anchor="ctr" anchorCtr="0">
            <a:noAutofit/>
          </a:bodyPr>
          <a:lstStyle/>
          <a:p>
            <a:r>
              <a:rPr lang="en-US" altLang="en-US" sz="1600" dirty="0"/>
              <a:t>Occupation and career interests, worksite accommodations, job </a:t>
            </a:r>
          </a:p>
          <a:p>
            <a:pPr>
              <a:buFont typeface="Wingdings" panose="05000000000000000000" pitchFamily="2" charset="2"/>
              <a:buNone/>
            </a:pPr>
            <a:r>
              <a:rPr lang="en-US" altLang="en-US" sz="1600" dirty="0"/>
              <a:t>aptitudes and skills</a:t>
            </a:r>
          </a:p>
        </p:txBody>
      </p:sp>
      <p:pic>
        <p:nvPicPr>
          <p:cNvPr id="17" name="Picture 16">
            <a:extLst>
              <a:ext uri="{FF2B5EF4-FFF2-40B4-BE49-F238E27FC236}">
                <a16:creationId xmlns:a16="http://schemas.microsoft.com/office/drawing/2014/main" id="{738213C8-E5AB-9ED5-CB3A-80BB3124EFAA}"/>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3460966" y="2495423"/>
            <a:ext cx="2000073" cy="3106670"/>
          </a:xfrm>
          <a:prstGeom prst="rect">
            <a:avLst/>
          </a:prstGeom>
        </p:spPr>
      </p:pic>
      <p:sp>
        <p:nvSpPr>
          <p:cNvPr id="2" name="Slide Number Placeholder 1">
            <a:extLst>
              <a:ext uri="{FF2B5EF4-FFF2-40B4-BE49-F238E27FC236}">
                <a16:creationId xmlns:a16="http://schemas.microsoft.com/office/drawing/2014/main" id="{30164BF6-BFBE-E2BA-3BEB-BDA3BCED31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pic>
        <p:nvPicPr>
          <p:cNvPr id="3" name="Picture 2" descr="Logo: Workforce GPS, Navigate to Success">
            <a:extLst>
              <a:ext uri="{FF2B5EF4-FFF2-40B4-BE49-F238E27FC236}">
                <a16:creationId xmlns:a16="http://schemas.microsoft.com/office/drawing/2014/main" id="{F0738A68-F11F-53E8-A2EA-25B7DD826AE6}"/>
              </a:ext>
            </a:extLst>
          </p:cNvPr>
          <p:cNvPicPr>
            <a:picLocks noChangeAspect="1"/>
          </p:cNvPicPr>
          <p:nvPr/>
        </p:nvPicPr>
        <p:blipFill rotWithShape="1">
          <a:blip r:embed="rId5">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pic>
        <p:nvPicPr>
          <p:cNvPr id="4" name="Picture 3">
            <a:extLst>
              <a:ext uri="{FF2B5EF4-FFF2-40B4-BE49-F238E27FC236}">
                <a16:creationId xmlns:a16="http://schemas.microsoft.com/office/drawing/2014/main" id="{E65504FE-5FB9-BE31-9400-41C659F65EDE}"/>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72" b="90859" l="9829" r="89957">
                        <a14:foregroundMark x1="83761" y1="54848" x2="83761" y2="87812"/>
                        <a14:foregroundMark x1="34829" y1="90859" x2="32479" y2="90859"/>
                        <a14:foregroundMark x1="38889" y1="33518" x2="31197" y2="62881"/>
                        <a14:foregroundMark x1="24145" y1="90582" x2="24145" y2="90582"/>
                        <a14:foregroundMark x1="47222" y1="70637" x2="25641" y2="80609"/>
                        <a14:foregroundMark x1="25641" y1="80609" x2="28419" y2="88643"/>
                      </a14:backgroundRemoval>
                    </a14:imgEffect>
                  </a14:imgLayer>
                </a14:imgProps>
              </a:ext>
            </a:extLst>
          </a:blip>
          <a:stretch>
            <a:fillRect/>
          </a:stretch>
        </p:blipFill>
        <p:spPr>
          <a:xfrm>
            <a:off x="5976167" y="2498257"/>
            <a:ext cx="3824365" cy="2949991"/>
          </a:xfrm>
          <a:prstGeom prst="rect">
            <a:avLst/>
          </a:prstGeom>
        </p:spPr>
      </p:pic>
      <p:sp>
        <p:nvSpPr>
          <p:cNvPr id="1177" name="Google Shape;1177;p27"/>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000000"/>
                </a:solidFill>
                <a:latin typeface="+mj-lt"/>
                <a:ea typeface="Roboto" panose="02000000000000000000" pitchFamily="2" charset="0"/>
                <a:cs typeface="Roboto" panose="02000000000000000000" pitchFamily="2" charset="0"/>
              </a:rPr>
              <a:t>How </a:t>
            </a:r>
            <a:r>
              <a:rPr lang="en" sz="3200">
                <a:latin typeface="+mj-lt"/>
                <a:ea typeface="Roboto" panose="02000000000000000000" pitchFamily="2" charset="0"/>
                <a:cs typeface="Roboto" panose="02000000000000000000" pitchFamily="2" charset="0"/>
              </a:rPr>
              <a:t>Can</a:t>
            </a:r>
            <a:r>
              <a:rPr lang="en" sz="3200">
                <a:solidFill>
                  <a:srgbClr val="000000"/>
                </a:solidFill>
                <a:latin typeface="+mj-lt"/>
                <a:ea typeface="Roboto" panose="02000000000000000000" pitchFamily="2" charset="0"/>
                <a:cs typeface="Roboto" panose="02000000000000000000" pitchFamily="2" charset="0"/>
              </a:rPr>
              <a:t> I Best Support </a:t>
            </a:r>
            <a:r>
              <a:rPr lang="en" sz="3200">
                <a:latin typeface="+mj-lt"/>
                <a:ea typeface="Roboto" panose="02000000000000000000" pitchFamily="2" charset="0"/>
                <a:cs typeface="Roboto" panose="02000000000000000000" pitchFamily="2" charset="0"/>
              </a:rPr>
              <a:t>Y</a:t>
            </a:r>
            <a:r>
              <a:rPr lang="en" sz="3200">
                <a:solidFill>
                  <a:srgbClr val="000000"/>
                </a:solidFill>
                <a:latin typeface="+mj-lt"/>
                <a:ea typeface="Roboto" panose="02000000000000000000" pitchFamily="2" charset="0"/>
                <a:cs typeface="Roboto" panose="02000000000000000000" pitchFamily="2" charset="0"/>
              </a:rPr>
              <a:t>outh with Disabilities?</a:t>
            </a:r>
            <a:endParaRPr sz="3200">
              <a:latin typeface="+mj-lt"/>
              <a:ea typeface="Roboto" panose="02000000000000000000" pitchFamily="2" charset="0"/>
              <a:cs typeface="Roboto" panose="02000000000000000000" pitchFamily="2" charset="0"/>
            </a:endParaRPr>
          </a:p>
        </p:txBody>
      </p:sp>
      <p:sp>
        <p:nvSpPr>
          <p:cNvPr id="1206" name="Google Shape;1206;p27"/>
          <p:cNvSpPr txBox="1"/>
          <p:nvPr/>
        </p:nvSpPr>
        <p:spPr>
          <a:xfrm>
            <a:off x="808193" y="1343966"/>
            <a:ext cx="3735931" cy="413700"/>
          </a:xfrm>
          <a:prstGeom prst="rect">
            <a:avLst/>
          </a:prstGeom>
          <a:noFill/>
          <a:ln>
            <a:noFill/>
          </a:ln>
        </p:spPr>
        <p:txBody>
          <a:bodyPr spcFirstLastPara="1" wrap="square" lIns="91425" tIns="91425" rIns="91425" bIns="91425" anchor="ctr" anchorCtr="0">
            <a:noAutofit/>
          </a:bodyPr>
          <a:lstStyle/>
          <a:p>
            <a:pPr marL="285750" indent="-285750">
              <a:buFont typeface="Arial" panose="020B0604020202020204" pitchFamily="34" charset="0"/>
              <a:buChar char="•"/>
            </a:pPr>
            <a:r>
              <a:rPr lang="en-US" altLang="en-US" sz="1600"/>
              <a:t>Involve all youth in program and policy development, integrate knowledge from lived experience</a:t>
            </a:r>
            <a:endParaRPr lang="en-US" altLang="en-US" sz="1800"/>
          </a:p>
        </p:txBody>
      </p:sp>
      <p:sp>
        <p:nvSpPr>
          <p:cNvPr id="1200" name="Google Shape;1200;p27"/>
          <p:cNvSpPr txBox="1"/>
          <p:nvPr/>
        </p:nvSpPr>
        <p:spPr>
          <a:xfrm>
            <a:off x="4544124" y="1309274"/>
            <a:ext cx="4142676" cy="413700"/>
          </a:xfrm>
          <a:prstGeom prst="rect">
            <a:avLst/>
          </a:prstGeom>
          <a:noFill/>
          <a:ln>
            <a:noFill/>
          </a:ln>
        </p:spPr>
        <p:txBody>
          <a:bodyPr spcFirstLastPara="1" wrap="square" lIns="91425" tIns="91425" rIns="91425" bIns="91425" anchor="ctr" anchorCtr="0">
            <a:noAutofit/>
          </a:bodyPr>
          <a:lstStyle/>
          <a:p>
            <a:pPr marL="285750" indent="-285750">
              <a:buFont typeface="Arial" panose="020B0604020202020204" pitchFamily="34" charset="0"/>
              <a:buChar char="•"/>
            </a:pPr>
            <a:r>
              <a:rPr lang="en-US" altLang="en-US" sz="1600"/>
              <a:t>Train all program staff to individualize program activities when possible - meet youth “where they are”</a:t>
            </a:r>
          </a:p>
        </p:txBody>
      </p:sp>
      <p:sp>
        <p:nvSpPr>
          <p:cNvPr id="1208" name="Google Shape;1208;p27"/>
          <p:cNvSpPr txBox="1"/>
          <p:nvPr/>
        </p:nvSpPr>
        <p:spPr>
          <a:xfrm>
            <a:off x="808192" y="2443871"/>
            <a:ext cx="3735932" cy="413700"/>
          </a:xfrm>
          <a:prstGeom prst="rect">
            <a:avLst/>
          </a:prstGeom>
          <a:noFill/>
          <a:ln>
            <a:noFill/>
          </a:ln>
        </p:spPr>
        <p:txBody>
          <a:bodyPr spcFirstLastPara="1" wrap="square" lIns="91425" tIns="91425" rIns="91425" bIns="91425" anchor="ctr" anchorCtr="0">
            <a:noAutofit/>
          </a:bodyPr>
          <a:lstStyle/>
          <a:p>
            <a:pPr marL="285750" indent="-285750">
              <a:buFont typeface="Arial" panose="020B0604020202020204" pitchFamily="34" charset="0"/>
              <a:buChar char="•"/>
            </a:pPr>
            <a:r>
              <a:rPr lang="en-US" altLang="en-US" sz="1600"/>
              <a:t>Train all youth in skills needed for self-reliance - communicating own goals and needs, finding resources</a:t>
            </a:r>
          </a:p>
        </p:txBody>
      </p:sp>
      <p:sp>
        <p:nvSpPr>
          <p:cNvPr id="1202" name="Google Shape;1202;p27"/>
          <p:cNvSpPr txBox="1"/>
          <p:nvPr/>
        </p:nvSpPr>
        <p:spPr>
          <a:xfrm>
            <a:off x="4544124" y="2443871"/>
            <a:ext cx="3605394" cy="413700"/>
          </a:xfrm>
          <a:prstGeom prst="rect">
            <a:avLst/>
          </a:prstGeom>
          <a:noFill/>
          <a:ln>
            <a:noFill/>
          </a:ln>
        </p:spPr>
        <p:txBody>
          <a:bodyPr spcFirstLastPara="1" wrap="square" lIns="91425" tIns="91425" rIns="91425" bIns="91425" anchor="ctr" anchorCtr="0">
            <a:noAutofit/>
          </a:bodyPr>
          <a:lstStyle/>
          <a:p>
            <a:pPr marL="285750" indent="-285750">
              <a:buFont typeface="Arial" panose="020B0604020202020204" pitchFamily="34" charset="0"/>
              <a:buChar char="•"/>
            </a:pPr>
            <a:r>
              <a:rPr lang="en-US" altLang="en-US" sz="1600"/>
              <a:t>Assist youth in articulating on-the-job needs to employers and obtain accommodations (JAN)</a:t>
            </a:r>
          </a:p>
        </p:txBody>
      </p:sp>
      <p:sp>
        <p:nvSpPr>
          <p:cNvPr id="1210" name="Google Shape;1210;p27"/>
          <p:cNvSpPr txBox="1"/>
          <p:nvPr/>
        </p:nvSpPr>
        <p:spPr>
          <a:xfrm>
            <a:off x="1946905" y="3336926"/>
            <a:ext cx="4756967" cy="413700"/>
          </a:xfrm>
          <a:prstGeom prst="rect">
            <a:avLst/>
          </a:prstGeom>
          <a:noFill/>
          <a:ln>
            <a:noFill/>
          </a:ln>
        </p:spPr>
        <p:txBody>
          <a:bodyPr spcFirstLastPara="1" wrap="square" lIns="91425" tIns="91425" rIns="91425" bIns="91425" anchor="ctr" anchorCtr="0">
            <a:noAutofit/>
          </a:bodyPr>
          <a:lstStyle/>
          <a:p>
            <a:pPr marL="285750" indent="-285750" algn="ctr">
              <a:buFont typeface="Arial" panose="020B0604020202020204" pitchFamily="34" charset="0"/>
              <a:buChar char="•"/>
            </a:pPr>
            <a:r>
              <a:rPr lang="en-US" altLang="en-US" sz="1600"/>
              <a:t>Build and sustain partnerships with service providers</a:t>
            </a:r>
          </a:p>
        </p:txBody>
      </p:sp>
      <p:sp>
        <p:nvSpPr>
          <p:cNvPr id="2" name="TextBox 1">
            <a:extLst>
              <a:ext uri="{FF2B5EF4-FFF2-40B4-BE49-F238E27FC236}">
                <a16:creationId xmlns:a16="http://schemas.microsoft.com/office/drawing/2014/main" id="{AAA1A936-714C-00DE-E7A9-9183EDBD24A3}"/>
              </a:ext>
            </a:extLst>
          </p:cNvPr>
          <p:cNvSpPr txBox="1"/>
          <p:nvPr/>
        </p:nvSpPr>
        <p:spPr>
          <a:xfrm>
            <a:off x="3092785" y="4045157"/>
            <a:ext cx="2902677" cy="338554"/>
          </a:xfrm>
          <a:prstGeom prst="rect">
            <a:avLst/>
          </a:prstGeom>
          <a:noFill/>
        </p:spPr>
        <p:txBody>
          <a:bodyPr wrap="square">
            <a:spAutoFit/>
          </a:bodyPr>
          <a:lstStyle/>
          <a:p>
            <a:pPr marL="285750" indent="-285750" eaLnBrk="1" hangingPunct="1">
              <a:buFont typeface="Arial" panose="020B0604020202020204" pitchFamily="34" charset="0"/>
              <a:buChar char="•"/>
            </a:pPr>
            <a:r>
              <a:rPr lang="en-US" altLang="en-US" sz="1600"/>
              <a:t>Family Involvement</a:t>
            </a:r>
          </a:p>
        </p:txBody>
      </p:sp>
      <p:sp>
        <p:nvSpPr>
          <p:cNvPr id="3" name="Slide Number Placeholder 2">
            <a:extLst>
              <a:ext uri="{FF2B5EF4-FFF2-40B4-BE49-F238E27FC236}">
                <a16:creationId xmlns:a16="http://schemas.microsoft.com/office/drawing/2014/main" id="{8843BD63-C9E7-E22E-1A9A-4D66268CC6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pic>
        <p:nvPicPr>
          <p:cNvPr id="5" name="Picture 4" descr="Logo: Workforce GPS, Navigate to Success">
            <a:extLst>
              <a:ext uri="{FF2B5EF4-FFF2-40B4-BE49-F238E27FC236}">
                <a16:creationId xmlns:a16="http://schemas.microsoft.com/office/drawing/2014/main" id="{0E475C36-116F-D895-8F22-A451E6B06C7B}"/>
              </a:ext>
            </a:extLst>
          </p:cNvPr>
          <p:cNvPicPr>
            <a:picLocks noChangeAspect="1"/>
          </p:cNvPicPr>
          <p:nvPr/>
        </p:nvPicPr>
        <p:blipFill rotWithShape="1">
          <a:blip r:embed="rId5">
            <a:extLst>
              <a:ext uri="{28A0092B-C50C-407E-A947-70E740481C1C}">
                <a14:useLocalDpi xmlns:a14="http://schemas.microsoft.com/office/drawing/2010/main" val="0"/>
              </a:ext>
            </a:extLst>
          </a:blip>
          <a:srcRect b="20105"/>
          <a:stretch/>
        </p:blipFill>
        <p:spPr bwMode="auto">
          <a:xfrm>
            <a:off x="258168" y="4465823"/>
            <a:ext cx="1453515" cy="39419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9E23-41E4-792B-1BBC-7A0A47375D58}"/>
              </a:ext>
            </a:extLst>
          </p:cNvPr>
          <p:cNvSpPr>
            <a:spLocks noGrp="1"/>
          </p:cNvSpPr>
          <p:nvPr>
            <p:ph type="title"/>
          </p:nvPr>
        </p:nvSpPr>
        <p:spPr>
          <a:xfrm>
            <a:off x="-118383" y="394518"/>
            <a:ext cx="9380764" cy="331800"/>
          </a:xfrm>
        </p:spPr>
        <p:txBody>
          <a:bodyPr/>
          <a:lstStyle/>
          <a:p>
            <a:r>
              <a:rPr lang="en-US" sz="3200">
                <a:latin typeface="+mj-lt"/>
                <a:ea typeface="Roboto" panose="02000000000000000000" pitchFamily="2" charset="0"/>
                <a:cs typeface="Roboto" panose="02000000000000000000" pitchFamily="2" charset="0"/>
              </a:rPr>
              <a:t>What are examples of supports a participant with a psychiatric disability might need?</a:t>
            </a:r>
          </a:p>
        </p:txBody>
      </p:sp>
      <p:sp>
        <p:nvSpPr>
          <p:cNvPr id="3" name="Rectangle 3">
            <a:extLst>
              <a:ext uri="{FF2B5EF4-FFF2-40B4-BE49-F238E27FC236}">
                <a16:creationId xmlns:a16="http://schemas.microsoft.com/office/drawing/2014/main" id="{375C5A79-573B-F12F-2A38-F7D8CDAED5BD}"/>
              </a:ext>
            </a:extLst>
          </p:cNvPr>
          <p:cNvSpPr txBox="1">
            <a:spLocks noChangeArrowheads="1"/>
          </p:cNvSpPr>
          <p:nvPr/>
        </p:nvSpPr>
        <p:spPr>
          <a:xfrm>
            <a:off x="1122588" y="1528725"/>
            <a:ext cx="6898821" cy="313449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1" indent="-342900">
              <a:spcBef>
                <a:spcPts val="600"/>
              </a:spcBef>
              <a:spcAft>
                <a:spcPts val="600"/>
              </a:spcAft>
              <a:buFont typeface="Wingdings" panose="05000000000000000000" pitchFamily="2" charset="2"/>
              <a:buChar char="§"/>
            </a:pPr>
            <a:r>
              <a:rPr lang="en-US" altLang="en-US" sz="1800"/>
              <a:t>Graduated opportunities to gain and practice their work skills</a:t>
            </a:r>
          </a:p>
          <a:p>
            <a:pPr marL="342900" lvl="1" indent="-342900">
              <a:spcBef>
                <a:spcPts val="600"/>
              </a:spcBef>
              <a:spcAft>
                <a:spcPts val="600"/>
              </a:spcAft>
              <a:buFont typeface="Wingdings" panose="05000000000000000000" pitchFamily="2" charset="2"/>
              <a:buChar char="§"/>
            </a:pPr>
            <a:r>
              <a:rPr lang="en-US" altLang="en-US" sz="1800"/>
              <a:t>Excellent supervision on the job</a:t>
            </a:r>
          </a:p>
          <a:p>
            <a:pPr marL="342900" lvl="1" indent="-342900">
              <a:spcBef>
                <a:spcPts val="600"/>
              </a:spcBef>
              <a:spcAft>
                <a:spcPts val="600"/>
              </a:spcAft>
              <a:buFont typeface="Wingdings" panose="05000000000000000000" pitchFamily="2" charset="2"/>
              <a:buChar char="§"/>
            </a:pPr>
            <a:r>
              <a:rPr lang="en-US" altLang="en-US" sz="1800"/>
              <a:t>Employed peers and role models with lived experience</a:t>
            </a:r>
          </a:p>
          <a:p>
            <a:pPr marL="342900" lvl="1" indent="-342900">
              <a:spcBef>
                <a:spcPts val="600"/>
              </a:spcBef>
              <a:spcAft>
                <a:spcPts val="600"/>
              </a:spcAft>
              <a:buFont typeface="Wingdings" panose="05000000000000000000" pitchFamily="2" charset="2"/>
              <a:buChar char="§"/>
            </a:pPr>
            <a:r>
              <a:rPr lang="en-US" altLang="en-US" sz="1800"/>
              <a:t>Stress management skills to cope with the pressures of work</a:t>
            </a:r>
          </a:p>
          <a:p>
            <a:pPr marL="342900" lvl="1" indent="-342900">
              <a:spcBef>
                <a:spcPts val="600"/>
              </a:spcBef>
              <a:spcAft>
                <a:spcPts val="600"/>
              </a:spcAft>
              <a:buFont typeface="Wingdings" panose="05000000000000000000" pitchFamily="2" charset="2"/>
              <a:buChar char="§"/>
            </a:pPr>
            <a:r>
              <a:rPr lang="en-US" altLang="en-US" sz="1800"/>
              <a:t>Workplace supports and accommodations</a:t>
            </a:r>
          </a:p>
          <a:p>
            <a:pPr marL="342900" lvl="1" indent="-342900">
              <a:spcBef>
                <a:spcPts val="600"/>
              </a:spcBef>
              <a:spcAft>
                <a:spcPts val="600"/>
              </a:spcAft>
              <a:buFont typeface="Wingdings" panose="05000000000000000000" pitchFamily="2" charset="2"/>
              <a:buChar char="§"/>
            </a:pPr>
            <a:r>
              <a:rPr lang="en-US" altLang="en-US" sz="1800"/>
              <a:t>Additional time on exams due to concentration, executive function, and memory symptoms</a:t>
            </a:r>
          </a:p>
        </p:txBody>
      </p:sp>
      <p:sp>
        <p:nvSpPr>
          <p:cNvPr id="4" name="Slide Number Placeholder 3">
            <a:extLst>
              <a:ext uri="{FF2B5EF4-FFF2-40B4-BE49-F238E27FC236}">
                <a16:creationId xmlns:a16="http://schemas.microsoft.com/office/drawing/2014/main" id="{5310D179-D1AB-279C-D16F-2CF73AFEF3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pic>
        <p:nvPicPr>
          <p:cNvPr id="5" name="Picture 4" descr="Logo: Workforce GPS, Navigate to Success">
            <a:extLst>
              <a:ext uri="{FF2B5EF4-FFF2-40B4-BE49-F238E27FC236}">
                <a16:creationId xmlns:a16="http://schemas.microsoft.com/office/drawing/2014/main" id="{E1CAC19D-62F2-3B71-3B87-B72D88A85AD6}"/>
              </a:ext>
            </a:extLst>
          </p:cNvPr>
          <p:cNvPicPr>
            <a:picLocks noChangeAspect="1"/>
          </p:cNvPicPr>
          <p:nvPr/>
        </p:nvPicPr>
        <p:blipFill rotWithShape="1">
          <a:blip r:embed="rId3">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extLst>
      <p:ext uri="{BB962C8B-B14F-4D97-AF65-F5344CB8AC3E}">
        <p14:creationId xmlns:p14="http://schemas.microsoft.com/office/powerpoint/2010/main" val="966654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pic>
        <p:nvPicPr>
          <p:cNvPr id="3" name="Picture 2">
            <a:extLst>
              <a:ext uri="{FF2B5EF4-FFF2-40B4-BE49-F238E27FC236}">
                <a16:creationId xmlns:a16="http://schemas.microsoft.com/office/drawing/2014/main" id="{8277336B-F96C-5470-76D7-DE7F2EBBCE6F}"/>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3696" l="9877" r="89918">
                        <a14:foregroundMark x1="55144" y1="93696" x2="71399" y2="92391"/>
                        <a14:backgroundMark x1="34362" y1="90000" x2="8025" y2="33261"/>
                        <a14:backgroundMark x1="8025" y1="33261" x2="31893" y2="16957"/>
                        <a14:backgroundMark x1="31893" y1="16957" x2="34362" y2="85435"/>
                        <a14:backgroundMark x1="48560" y1="8261" x2="45062" y2="24783"/>
                        <a14:backgroundMark x1="45062" y1="24783" x2="30658" y2="43261"/>
                        <a14:backgroundMark x1="30658" y1="43261" x2="35185" y2="18043"/>
                        <a14:backgroundMark x1="35185" y1="18043" x2="56996" y2="26957"/>
                        <a14:backgroundMark x1="40947" y1="69783" x2="47737" y2="86304"/>
                        <a14:backgroundMark x1="47737" y1="86304" x2="47942" y2="86522"/>
                        <a14:backgroundMark x1="45679" y1="65000" x2="52675" y2="86304"/>
                        <a14:backgroundMark x1="52675" y1="86304" x2="52058" y2="90000"/>
                        <a14:backgroundMark x1="53498" y1="34348" x2="54938" y2="33696"/>
                        <a14:backgroundMark x1="42798" y1="42391" x2="53498" y2="34348"/>
                      </a14:backgroundRemoval>
                    </a14:imgEffect>
                  </a14:imgLayer>
                </a14:imgProps>
              </a:ext>
            </a:extLst>
          </a:blip>
          <a:stretch>
            <a:fillRect/>
          </a:stretch>
        </p:blipFill>
        <p:spPr>
          <a:xfrm>
            <a:off x="1942485" y="1240315"/>
            <a:ext cx="4324745" cy="4093380"/>
          </a:xfrm>
          <a:prstGeom prst="rect">
            <a:avLst/>
          </a:prstGeom>
        </p:spPr>
      </p:pic>
      <p:sp>
        <p:nvSpPr>
          <p:cNvPr id="917" name="Google Shape;917;p23"/>
          <p:cNvSpPr txBox="1">
            <a:spLocks noGrp="1"/>
          </p:cNvSpPr>
          <p:nvPr>
            <p:ph type="title"/>
          </p:nvPr>
        </p:nvSpPr>
        <p:spPr>
          <a:xfrm>
            <a:off x="636494" y="491255"/>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200">
                <a:solidFill>
                  <a:srgbClr val="000000"/>
                </a:solidFill>
                <a:latin typeface="Arial" panose="020B0604020202020204" pitchFamily="34" charset="0"/>
                <a:ea typeface="Roboto" panose="02000000000000000000" pitchFamily="2" charset="0"/>
                <a:cs typeface="Arial" panose="020B0604020202020204" pitchFamily="34" charset="0"/>
              </a:rPr>
              <a:t>How do I avoid stigma?</a:t>
            </a:r>
            <a:endParaRPr sz="3200">
              <a:latin typeface="Arial" panose="020B0604020202020204" pitchFamily="34" charset="0"/>
              <a:ea typeface="Roboto" panose="02000000000000000000" pitchFamily="2" charset="0"/>
              <a:cs typeface="Arial" panose="020B0604020202020204" pitchFamily="34" charset="0"/>
            </a:endParaRPr>
          </a:p>
        </p:txBody>
      </p:sp>
      <p:sp>
        <p:nvSpPr>
          <p:cNvPr id="928" name="Google Shape;928;p23"/>
          <p:cNvSpPr txBox="1"/>
          <p:nvPr/>
        </p:nvSpPr>
        <p:spPr>
          <a:xfrm>
            <a:off x="1250971" y="1522264"/>
            <a:ext cx="2774660" cy="453000"/>
          </a:xfrm>
          <a:prstGeom prst="rect">
            <a:avLst/>
          </a:prstGeom>
          <a:noFill/>
          <a:ln>
            <a:noFill/>
          </a:ln>
        </p:spPr>
        <p:txBody>
          <a:bodyPr spcFirstLastPara="1" wrap="square" lIns="91425" tIns="91425" rIns="91425" bIns="91425" anchor="ctr" anchorCtr="0">
            <a:noAutofit/>
          </a:bodyPr>
          <a:lstStyle/>
          <a:p>
            <a:pPr marL="171450" lvl="0" indent="-171450" rtl="0">
              <a:spcBef>
                <a:spcPts val="0"/>
              </a:spcBef>
              <a:spcAft>
                <a:spcPts val="0"/>
              </a:spcAft>
              <a:buFont typeface="Arial" panose="020B0604020202020204" pitchFamily="34" charset="0"/>
              <a:buChar char="•"/>
            </a:pPr>
            <a:r>
              <a:rPr lang="en-US" altLang="en-US" sz="1800">
                <a:latin typeface="Arial" panose="020B0604020202020204" pitchFamily="34" charset="0"/>
                <a:ea typeface="Roboto" panose="02000000000000000000" pitchFamily="2" charset="0"/>
                <a:cs typeface="Arial" panose="020B0604020202020204" pitchFamily="34" charset="0"/>
              </a:rPr>
              <a:t>Personalized approach that fosters trust</a:t>
            </a:r>
            <a:endParaRPr sz="1800">
              <a:latin typeface="Arial" panose="020B0604020202020204" pitchFamily="34" charset="0"/>
              <a:ea typeface="Roboto" panose="02000000000000000000" pitchFamily="2" charset="0"/>
              <a:cs typeface="Arial" panose="020B0604020202020204" pitchFamily="34" charset="0"/>
              <a:sym typeface="Roboto"/>
            </a:endParaRPr>
          </a:p>
        </p:txBody>
      </p:sp>
      <p:sp>
        <p:nvSpPr>
          <p:cNvPr id="924" name="Google Shape;924;p23"/>
          <p:cNvSpPr txBox="1"/>
          <p:nvPr/>
        </p:nvSpPr>
        <p:spPr>
          <a:xfrm>
            <a:off x="5039143" y="1522264"/>
            <a:ext cx="3556217" cy="760606"/>
          </a:xfrm>
          <a:prstGeom prst="rect">
            <a:avLst/>
          </a:prstGeom>
          <a:noFill/>
          <a:ln>
            <a:noFill/>
          </a:ln>
        </p:spPr>
        <p:txBody>
          <a:bodyPr spcFirstLastPara="1" wrap="square" lIns="91425" tIns="91425" rIns="91425" bIns="91425" anchor="ctr" anchorCtr="0">
            <a:noAutofit/>
          </a:bodyPr>
          <a:lstStyle/>
          <a:p>
            <a:pPr marL="171450" indent="-171450">
              <a:buFont typeface="Arial" panose="020B0604020202020204" pitchFamily="34" charset="0"/>
              <a:buChar char="•"/>
            </a:pPr>
            <a:r>
              <a:rPr lang="en-US" altLang="en-US" sz="1800">
                <a:latin typeface="Arial" panose="020B0604020202020204" pitchFamily="34" charset="0"/>
                <a:ea typeface="Roboto" panose="02000000000000000000" pitchFamily="2" charset="0"/>
                <a:cs typeface="Arial" panose="020B0604020202020204" pitchFamily="34" charset="0"/>
              </a:rPr>
              <a:t>“Anywhere, anytime” treatment – integrate counseling into daily activities</a:t>
            </a:r>
          </a:p>
        </p:txBody>
      </p:sp>
      <p:sp>
        <p:nvSpPr>
          <p:cNvPr id="929" name="Google Shape;929;p23"/>
          <p:cNvSpPr txBox="1"/>
          <p:nvPr/>
        </p:nvSpPr>
        <p:spPr>
          <a:xfrm>
            <a:off x="1291336" y="2757226"/>
            <a:ext cx="2479781" cy="1066642"/>
          </a:xfrm>
          <a:prstGeom prst="rect">
            <a:avLst/>
          </a:prstGeom>
          <a:noFill/>
          <a:ln>
            <a:noFill/>
          </a:ln>
        </p:spPr>
        <p:txBody>
          <a:bodyPr spcFirstLastPara="1" wrap="square" lIns="91425" tIns="91425" rIns="91425" bIns="91425" anchor="ctr" anchorCtr="0">
            <a:noAutofit/>
          </a:bodyPr>
          <a:lstStyle/>
          <a:p>
            <a:pPr marL="171450" lvl="0" indent="-171450" rtl="0">
              <a:spcBef>
                <a:spcPts val="0"/>
              </a:spcBef>
              <a:spcAft>
                <a:spcPts val="0"/>
              </a:spcAft>
              <a:buFont typeface="Arial" panose="020B0604020202020204" pitchFamily="34" charset="0"/>
              <a:buChar char="•"/>
            </a:pPr>
            <a:r>
              <a:rPr lang="en-US" altLang="en-US" sz="1800">
                <a:latin typeface="Arial" panose="020B0604020202020204" pitchFamily="34" charset="0"/>
                <a:ea typeface="Roboto" panose="02000000000000000000" pitchFamily="2" charset="0"/>
                <a:cs typeface="Arial" panose="020B0604020202020204" pitchFamily="34" charset="0"/>
              </a:rPr>
              <a:t>Honest discussions, not file reading -- allow youth to initiate self-exploration; goal setting; and voice concerns</a:t>
            </a:r>
            <a:endParaRPr sz="1800">
              <a:latin typeface="Arial" panose="020B0604020202020204" pitchFamily="34" charset="0"/>
              <a:ea typeface="Roboto" panose="02000000000000000000" pitchFamily="2" charset="0"/>
              <a:cs typeface="Arial" panose="020B0604020202020204" pitchFamily="34" charset="0"/>
              <a:sym typeface="Roboto"/>
            </a:endParaRPr>
          </a:p>
        </p:txBody>
      </p:sp>
      <p:sp>
        <p:nvSpPr>
          <p:cNvPr id="927" name="Google Shape;927;p23"/>
          <p:cNvSpPr txBox="1"/>
          <p:nvPr/>
        </p:nvSpPr>
        <p:spPr>
          <a:xfrm>
            <a:off x="5039143" y="3060505"/>
            <a:ext cx="2605241" cy="453000"/>
          </a:xfrm>
          <a:prstGeom prst="rect">
            <a:avLst/>
          </a:prstGeom>
          <a:noFill/>
          <a:ln>
            <a:noFill/>
          </a:ln>
        </p:spPr>
        <p:txBody>
          <a:bodyPr spcFirstLastPara="1" wrap="square" lIns="91425" tIns="91425" rIns="91425" bIns="91425" anchor="ctr" anchorCtr="0">
            <a:noAutofit/>
          </a:bodyPr>
          <a:lstStyle/>
          <a:p>
            <a:pPr marL="171450" lvl="0" indent="-171450" rtl="0">
              <a:spcBef>
                <a:spcPts val="0"/>
              </a:spcBef>
              <a:spcAft>
                <a:spcPts val="0"/>
              </a:spcAft>
              <a:buFont typeface="Arial" panose="020B0604020202020204" pitchFamily="34" charset="0"/>
              <a:buChar char="•"/>
            </a:pPr>
            <a:r>
              <a:rPr lang="en" sz="1800">
                <a:latin typeface="Arial" panose="020B0604020202020204" pitchFamily="34" charset="0"/>
                <a:ea typeface="Roboto"/>
                <a:cs typeface="Arial" panose="020B0604020202020204" pitchFamily="34" charset="0"/>
                <a:sym typeface="Roboto"/>
              </a:rPr>
              <a:t>On-site social worker or experienced case manager to serve as staff guide on language and inclusion</a:t>
            </a:r>
            <a:endParaRPr sz="1800">
              <a:latin typeface="Arial" panose="020B0604020202020204" pitchFamily="34" charset="0"/>
              <a:ea typeface="Roboto"/>
              <a:cs typeface="Arial" panose="020B0604020202020204" pitchFamily="34" charset="0"/>
              <a:sym typeface="Roboto"/>
            </a:endParaRPr>
          </a:p>
        </p:txBody>
      </p:sp>
      <p:sp>
        <p:nvSpPr>
          <p:cNvPr id="2" name="Slide Number Placeholder 1">
            <a:extLst>
              <a:ext uri="{FF2B5EF4-FFF2-40B4-BE49-F238E27FC236}">
                <a16:creationId xmlns:a16="http://schemas.microsoft.com/office/drawing/2014/main" id="{5EE085E4-B071-11ED-66C3-171BD71B8B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pic>
        <p:nvPicPr>
          <p:cNvPr id="4" name="Picture 3" descr="Logo: Workforce GPS, Navigate to Success">
            <a:extLst>
              <a:ext uri="{FF2B5EF4-FFF2-40B4-BE49-F238E27FC236}">
                <a16:creationId xmlns:a16="http://schemas.microsoft.com/office/drawing/2014/main" id="{A112ECF3-26CB-2DB7-AA27-DD8EFC0E891E}"/>
              </a:ext>
            </a:extLst>
          </p:cNvPr>
          <p:cNvPicPr>
            <a:picLocks noChangeAspect="1"/>
          </p:cNvPicPr>
          <p:nvPr/>
        </p:nvPicPr>
        <p:blipFill rotWithShape="1">
          <a:blip r:embed="rId5">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02"/>
        <p:cNvGrpSpPr/>
        <p:nvPr/>
      </p:nvGrpSpPr>
      <p:grpSpPr>
        <a:xfrm>
          <a:off x="0" y="0"/>
          <a:ext cx="0" cy="0"/>
          <a:chOff x="0" y="0"/>
          <a:chExt cx="0" cy="0"/>
        </a:xfrm>
      </p:grpSpPr>
      <p:sp>
        <p:nvSpPr>
          <p:cNvPr id="2403" name="Google Shape;2403;p45"/>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200">
                <a:latin typeface="+mj-lt"/>
              </a:rPr>
              <a:t>Recap</a:t>
            </a:r>
            <a:endParaRPr sz="3200">
              <a:latin typeface="+mj-lt"/>
            </a:endParaRPr>
          </a:p>
        </p:txBody>
      </p:sp>
      <p:grpSp>
        <p:nvGrpSpPr>
          <p:cNvPr id="2528" name="Google Shape;2528;p45">
            <a:extLst>
              <a:ext uri="{C183D7F6-B498-43B3-948B-1728B52AA6E4}">
                <adec:decorative xmlns:adec="http://schemas.microsoft.com/office/drawing/2017/decorative" val="1"/>
              </a:ext>
            </a:extLst>
          </p:cNvPr>
          <p:cNvGrpSpPr/>
          <p:nvPr/>
        </p:nvGrpSpPr>
        <p:grpSpPr>
          <a:xfrm flipH="1">
            <a:off x="266809" y="1003433"/>
            <a:ext cx="4410647" cy="1485483"/>
            <a:chOff x="4411970" y="4340222"/>
            <a:chExt cx="779467" cy="242683"/>
          </a:xfrm>
        </p:grpSpPr>
        <p:sp>
          <p:nvSpPr>
            <p:cNvPr id="2529" name="Google Shape;2529;p45"/>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45"/>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45"/>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2" name="Google Shape;2532;p45"/>
          <p:cNvSpPr txBox="1"/>
          <p:nvPr/>
        </p:nvSpPr>
        <p:spPr>
          <a:xfrm flipH="1">
            <a:off x="600634" y="1279261"/>
            <a:ext cx="2525910" cy="1102116"/>
          </a:xfrm>
          <a:prstGeom prst="rect">
            <a:avLst/>
          </a:prstGeom>
          <a:noFill/>
          <a:ln>
            <a:noFill/>
          </a:ln>
        </p:spPr>
        <p:txBody>
          <a:bodyPr spcFirstLastPara="1" wrap="square" lIns="91425" tIns="91425" rIns="91425" bIns="91425" anchor="ctr" anchorCtr="0">
            <a:noAutofit/>
          </a:bodyPr>
          <a:lstStyle/>
          <a:p>
            <a:pPr lvl="1">
              <a:spcBef>
                <a:spcPts val="600"/>
              </a:spcBef>
              <a:spcAft>
                <a:spcPts val="600"/>
              </a:spcAft>
            </a:pPr>
            <a:r>
              <a:rPr lang="en-US" altLang="en-US"/>
              <a:t>Understanding benefits and services for which they will be eligible in adulthood</a:t>
            </a:r>
          </a:p>
        </p:txBody>
      </p:sp>
      <p:grpSp>
        <p:nvGrpSpPr>
          <p:cNvPr id="2505" name="Google Shape;2505;p45">
            <a:extLst>
              <a:ext uri="{C183D7F6-B498-43B3-948B-1728B52AA6E4}">
                <adec:decorative xmlns:adec="http://schemas.microsoft.com/office/drawing/2017/decorative" val="1"/>
              </a:ext>
            </a:extLst>
          </p:cNvPr>
          <p:cNvGrpSpPr/>
          <p:nvPr/>
        </p:nvGrpSpPr>
        <p:grpSpPr>
          <a:xfrm>
            <a:off x="5305402" y="1807307"/>
            <a:ext cx="3498820" cy="1160412"/>
            <a:chOff x="4411970" y="4340222"/>
            <a:chExt cx="779467" cy="242683"/>
          </a:xfrm>
        </p:grpSpPr>
        <p:sp>
          <p:nvSpPr>
            <p:cNvPr id="2506" name="Google Shape;2506;p45"/>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45"/>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45"/>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15" name="Google Shape;2515;p45"/>
          <p:cNvSpPr txBox="1"/>
          <p:nvPr/>
        </p:nvSpPr>
        <p:spPr>
          <a:xfrm>
            <a:off x="6508326" y="2338498"/>
            <a:ext cx="2178474" cy="405716"/>
          </a:xfrm>
          <a:prstGeom prst="rect">
            <a:avLst/>
          </a:prstGeom>
          <a:noFill/>
          <a:ln>
            <a:noFill/>
          </a:ln>
        </p:spPr>
        <p:txBody>
          <a:bodyPr spcFirstLastPara="1" wrap="square" lIns="91425" tIns="91425" rIns="91425" bIns="91425" anchor="ctr" anchorCtr="0">
            <a:noAutofit/>
          </a:bodyPr>
          <a:lstStyle/>
          <a:p>
            <a:r>
              <a:rPr lang="en-US" altLang="en-US"/>
              <a:t>Discovering how they can communicate disability-related needs</a:t>
            </a:r>
          </a:p>
          <a:p>
            <a:pPr marL="0" lvl="0" indent="0" rtl="0">
              <a:spcBef>
                <a:spcPts val="0"/>
              </a:spcBef>
              <a:spcAft>
                <a:spcPts val="0"/>
              </a:spcAft>
              <a:buNone/>
            </a:pPr>
            <a:endParaRPr sz="1200">
              <a:solidFill>
                <a:schemeClr val="dk1"/>
              </a:solidFill>
              <a:latin typeface="Roboto"/>
              <a:ea typeface="Roboto"/>
              <a:cs typeface="Roboto"/>
              <a:sym typeface="Roboto"/>
            </a:endParaRPr>
          </a:p>
        </p:txBody>
      </p:sp>
      <p:grpSp>
        <p:nvGrpSpPr>
          <p:cNvPr id="2538" name="Google Shape;2538;p45">
            <a:extLst>
              <a:ext uri="{C183D7F6-B498-43B3-948B-1728B52AA6E4}">
                <adec:decorative xmlns:adec="http://schemas.microsoft.com/office/drawing/2017/decorative" val="1"/>
              </a:ext>
            </a:extLst>
          </p:cNvPr>
          <p:cNvGrpSpPr/>
          <p:nvPr/>
        </p:nvGrpSpPr>
        <p:grpSpPr>
          <a:xfrm flipH="1">
            <a:off x="241712" y="2995047"/>
            <a:ext cx="3723583" cy="1241298"/>
            <a:chOff x="4411970" y="4340222"/>
            <a:chExt cx="779467" cy="242683"/>
          </a:xfrm>
        </p:grpSpPr>
        <p:sp>
          <p:nvSpPr>
            <p:cNvPr id="2539" name="Google Shape;2539;p45"/>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45"/>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45"/>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42" name="Google Shape;2542;p45"/>
          <p:cNvSpPr txBox="1"/>
          <p:nvPr/>
        </p:nvSpPr>
        <p:spPr>
          <a:xfrm flipH="1">
            <a:off x="499217" y="3397439"/>
            <a:ext cx="2287406" cy="587400"/>
          </a:xfrm>
          <a:prstGeom prst="rect">
            <a:avLst/>
          </a:prstGeom>
          <a:noFill/>
          <a:ln>
            <a:noFill/>
          </a:ln>
        </p:spPr>
        <p:txBody>
          <a:bodyPr spcFirstLastPara="1" wrap="square" lIns="91425" tIns="91425" rIns="91425" bIns="91425" anchor="ctr" anchorCtr="0">
            <a:noAutofit/>
          </a:bodyPr>
          <a:lstStyle/>
          <a:p>
            <a:pPr lvl="1">
              <a:spcBef>
                <a:spcPts val="600"/>
              </a:spcBef>
              <a:spcAft>
                <a:spcPts val="600"/>
              </a:spcAft>
            </a:pPr>
            <a:r>
              <a:rPr lang="en-US" altLang="en-US"/>
              <a:t>Learning how they can find, formally request, and secure supports and accommodations</a:t>
            </a:r>
          </a:p>
        </p:txBody>
      </p:sp>
      <p:grpSp>
        <p:nvGrpSpPr>
          <p:cNvPr id="13" name="Google Shape;2496;p45">
            <a:extLst>
              <a:ext uri="{FF2B5EF4-FFF2-40B4-BE49-F238E27FC236}">
                <a16:creationId xmlns:a16="http://schemas.microsoft.com/office/drawing/2014/main" id="{220A172A-62E9-8A82-3D31-C21EE7157BEB}"/>
              </a:ext>
              <a:ext uri="{C183D7F6-B498-43B3-948B-1728B52AA6E4}">
                <adec:decorative xmlns:adec="http://schemas.microsoft.com/office/drawing/2017/decorative" val="1"/>
              </a:ext>
            </a:extLst>
          </p:cNvPr>
          <p:cNvGrpSpPr/>
          <p:nvPr/>
        </p:nvGrpSpPr>
        <p:grpSpPr>
          <a:xfrm>
            <a:off x="5677834" y="2291041"/>
            <a:ext cx="357499" cy="265308"/>
            <a:chOff x="3959350" y="2038507"/>
            <a:chExt cx="372822" cy="276679"/>
          </a:xfrm>
        </p:grpSpPr>
        <p:sp>
          <p:nvSpPr>
            <p:cNvPr id="14" name="Google Shape;2497;p45">
              <a:extLst>
                <a:ext uri="{FF2B5EF4-FFF2-40B4-BE49-F238E27FC236}">
                  <a16:creationId xmlns:a16="http://schemas.microsoft.com/office/drawing/2014/main" id="{826AAD1E-A710-3FF8-50CE-02A0FE749265}"/>
                </a:ext>
              </a:extLst>
            </p:cNvPr>
            <p:cNvSpPr/>
            <p:nvPr/>
          </p:nvSpPr>
          <p:spPr>
            <a:xfrm>
              <a:off x="3959350" y="2038507"/>
              <a:ext cx="255360" cy="183428"/>
            </a:xfrm>
            <a:custGeom>
              <a:avLst/>
              <a:gdLst/>
              <a:ahLst/>
              <a:cxnLst/>
              <a:rect l="l" t="t" r="r" b="b"/>
              <a:pathLst>
                <a:path w="2911" h="2091" extrusionOk="0">
                  <a:moveTo>
                    <a:pt x="1456" y="0"/>
                  </a:moveTo>
                  <a:cubicBezTo>
                    <a:pt x="652" y="0"/>
                    <a:pt x="0" y="468"/>
                    <a:pt x="0" y="1046"/>
                  </a:cubicBezTo>
                  <a:cubicBezTo>
                    <a:pt x="0" y="1623"/>
                    <a:pt x="652" y="2091"/>
                    <a:pt x="1456" y="2091"/>
                  </a:cubicBezTo>
                  <a:cubicBezTo>
                    <a:pt x="2259" y="2091"/>
                    <a:pt x="2911" y="1623"/>
                    <a:pt x="2911" y="1046"/>
                  </a:cubicBezTo>
                  <a:cubicBezTo>
                    <a:pt x="2911" y="468"/>
                    <a:pt x="2259" y="0"/>
                    <a:pt x="14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498;p45">
              <a:extLst>
                <a:ext uri="{FF2B5EF4-FFF2-40B4-BE49-F238E27FC236}">
                  <a16:creationId xmlns:a16="http://schemas.microsoft.com/office/drawing/2014/main" id="{002251D8-95D6-707F-B076-F5254ACC91BB}"/>
                </a:ext>
              </a:extLst>
            </p:cNvPr>
            <p:cNvSpPr/>
            <p:nvPr/>
          </p:nvSpPr>
          <p:spPr>
            <a:xfrm>
              <a:off x="4093742" y="2093247"/>
              <a:ext cx="238430" cy="182989"/>
            </a:xfrm>
            <a:custGeom>
              <a:avLst/>
              <a:gdLst/>
              <a:ahLst/>
              <a:cxnLst/>
              <a:rect l="l" t="t" r="r" b="b"/>
              <a:pathLst>
                <a:path w="2718" h="2086" extrusionOk="0">
                  <a:moveTo>
                    <a:pt x="1400" y="1"/>
                  </a:moveTo>
                  <a:lnTo>
                    <a:pt x="1400" y="1"/>
                  </a:lnTo>
                  <a:cubicBezTo>
                    <a:pt x="1472" y="131"/>
                    <a:pt x="1513" y="273"/>
                    <a:pt x="1513" y="422"/>
                  </a:cubicBezTo>
                  <a:cubicBezTo>
                    <a:pt x="1513" y="1034"/>
                    <a:pt x="842" y="1531"/>
                    <a:pt x="1" y="1560"/>
                  </a:cubicBezTo>
                  <a:cubicBezTo>
                    <a:pt x="252" y="1874"/>
                    <a:pt x="722" y="2086"/>
                    <a:pt x="1262" y="2086"/>
                  </a:cubicBezTo>
                  <a:cubicBezTo>
                    <a:pt x="2066" y="2086"/>
                    <a:pt x="2717" y="1618"/>
                    <a:pt x="2717" y="1041"/>
                  </a:cubicBezTo>
                  <a:cubicBezTo>
                    <a:pt x="2717" y="497"/>
                    <a:pt x="2139" y="50"/>
                    <a:pt x="14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499;p45">
              <a:extLst>
                <a:ext uri="{FF2B5EF4-FFF2-40B4-BE49-F238E27FC236}">
                  <a16:creationId xmlns:a16="http://schemas.microsoft.com/office/drawing/2014/main" id="{17E462F0-E850-1A94-C033-3DFF43C932DE}"/>
                </a:ext>
              </a:extLst>
            </p:cNvPr>
            <p:cNvSpPr/>
            <p:nvPr/>
          </p:nvSpPr>
          <p:spPr>
            <a:xfrm>
              <a:off x="4019353" y="2090703"/>
              <a:ext cx="135882" cy="11930"/>
            </a:xfrm>
            <a:custGeom>
              <a:avLst/>
              <a:gdLst/>
              <a:ahLst/>
              <a:cxnLst/>
              <a:rect l="l" t="t" r="r" b="b"/>
              <a:pathLst>
                <a:path w="1549" h="136" extrusionOk="0">
                  <a:moveTo>
                    <a:pt x="0" y="1"/>
                  </a:moveTo>
                  <a:lnTo>
                    <a:pt x="0" y="135"/>
                  </a:lnTo>
                  <a:lnTo>
                    <a:pt x="1548" y="135"/>
                  </a:lnTo>
                  <a:lnTo>
                    <a:pt x="15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00;p45">
              <a:extLst>
                <a:ext uri="{FF2B5EF4-FFF2-40B4-BE49-F238E27FC236}">
                  <a16:creationId xmlns:a16="http://schemas.microsoft.com/office/drawing/2014/main" id="{A44EF24E-FB9D-E436-75AD-DFD9C1DFC46C}"/>
                </a:ext>
              </a:extLst>
            </p:cNvPr>
            <p:cNvSpPr/>
            <p:nvPr/>
          </p:nvSpPr>
          <p:spPr>
            <a:xfrm>
              <a:off x="4019353" y="2125266"/>
              <a:ext cx="135882" cy="11843"/>
            </a:xfrm>
            <a:custGeom>
              <a:avLst/>
              <a:gdLst/>
              <a:ahLst/>
              <a:cxnLst/>
              <a:rect l="l" t="t" r="r" b="b"/>
              <a:pathLst>
                <a:path w="1549" h="135" extrusionOk="0">
                  <a:moveTo>
                    <a:pt x="0" y="1"/>
                  </a:moveTo>
                  <a:lnTo>
                    <a:pt x="0" y="134"/>
                  </a:lnTo>
                  <a:lnTo>
                    <a:pt x="1548" y="134"/>
                  </a:lnTo>
                  <a:lnTo>
                    <a:pt x="15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01;p45">
              <a:extLst>
                <a:ext uri="{FF2B5EF4-FFF2-40B4-BE49-F238E27FC236}">
                  <a16:creationId xmlns:a16="http://schemas.microsoft.com/office/drawing/2014/main" id="{C6AD2D4C-1D29-49CE-EB8A-4A27B9DF7593}"/>
                </a:ext>
              </a:extLst>
            </p:cNvPr>
            <p:cNvSpPr/>
            <p:nvPr/>
          </p:nvSpPr>
          <p:spPr>
            <a:xfrm>
              <a:off x="4019353" y="2159741"/>
              <a:ext cx="135882" cy="11843"/>
            </a:xfrm>
            <a:custGeom>
              <a:avLst/>
              <a:gdLst/>
              <a:ahLst/>
              <a:cxnLst/>
              <a:rect l="l" t="t" r="r" b="b"/>
              <a:pathLst>
                <a:path w="1549" h="135" extrusionOk="0">
                  <a:moveTo>
                    <a:pt x="0" y="1"/>
                  </a:moveTo>
                  <a:lnTo>
                    <a:pt x="0" y="134"/>
                  </a:lnTo>
                  <a:lnTo>
                    <a:pt x="1548" y="134"/>
                  </a:lnTo>
                  <a:lnTo>
                    <a:pt x="15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02;p45">
              <a:extLst>
                <a:ext uri="{FF2B5EF4-FFF2-40B4-BE49-F238E27FC236}">
                  <a16:creationId xmlns:a16="http://schemas.microsoft.com/office/drawing/2014/main" id="{80503C8A-3E3C-AC38-B6D7-1CD427E960CC}"/>
                </a:ext>
              </a:extLst>
            </p:cNvPr>
            <p:cNvSpPr/>
            <p:nvPr/>
          </p:nvSpPr>
          <p:spPr>
            <a:xfrm>
              <a:off x="3971894" y="2176760"/>
              <a:ext cx="54388" cy="58160"/>
            </a:xfrm>
            <a:custGeom>
              <a:avLst/>
              <a:gdLst/>
              <a:ahLst/>
              <a:cxnLst/>
              <a:rect l="l" t="t" r="r" b="b"/>
              <a:pathLst>
                <a:path w="620" h="663" extrusionOk="0">
                  <a:moveTo>
                    <a:pt x="220" y="0"/>
                  </a:moveTo>
                  <a:lnTo>
                    <a:pt x="17" y="578"/>
                  </a:lnTo>
                  <a:cubicBezTo>
                    <a:pt x="1" y="623"/>
                    <a:pt x="36" y="663"/>
                    <a:pt x="77" y="663"/>
                  </a:cubicBezTo>
                  <a:cubicBezTo>
                    <a:pt x="89" y="663"/>
                    <a:pt x="101" y="659"/>
                    <a:pt x="112" y="652"/>
                  </a:cubicBezTo>
                  <a:lnTo>
                    <a:pt x="620" y="308"/>
                  </a:lnTo>
                  <a:lnTo>
                    <a:pt x="22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503;p45">
              <a:extLst>
                <a:ext uri="{FF2B5EF4-FFF2-40B4-BE49-F238E27FC236}">
                  <a16:creationId xmlns:a16="http://schemas.microsoft.com/office/drawing/2014/main" id="{DE627C08-8434-89D7-1870-133B62919149}"/>
                </a:ext>
              </a:extLst>
            </p:cNvPr>
            <p:cNvSpPr/>
            <p:nvPr/>
          </p:nvSpPr>
          <p:spPr>
            <a:xfrm>
              <a:off x="4233223" y="2255799"/>
              <a:ext cx="42282" cy="59388"/>
            </a:xfrm>
            <a:custGeom>
              <a:avLst/>
              <a:gdLst/>
              <a:ahLst/>
              <a:cxnLst/>
              <a:rect l="l" t="t" r="r" b="b"/>
              <a:pathLst>
                <a:path w="482" h="677" extrusionOk="0">
                  <a:moveTo>
                    <a:pt x="482" y="0"/>
                  </a:moveTo>
                  <a:lnTo>
                    <a:pt x="1" y="155"/>
                  </a:lnTo>
                  <a:lnTo>
                    <a:pt x="361" y="650"/>
                  </a:lnTo>
                  <a:cubicBezTo>
                    <a:pt x="374" y="668"/>
                    <a:pt x="393" y="676"/>
                    <a:pt x="412" y="676"/>
                  </a:cubicBezTo>
                  <a:cubicBezTo>
                    <a:pt x="444" y="676"/>
                    <a:pt x="475" y="652"/>
                    <a:pt x="476" y="613"/>
                  </a:cubicBezTo>
                  <a:lnTo>
                    <a:pt x="48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a:extLst>
              <a:ext uri="{FF2B5EF4-FFF2-40B4-BE49-F238E27FC236}">
                <a16:creationId xmlns:a16="http://schemas.microsoft.com/office/drawing/2014/main" id="{F288D5E2-A925-D4F5-795C-A7CAA6EBAA7D}"/>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390" b="93291" l="9873" r="89809">
                        <a14:foregroundMark x1="47134" y1="8626" x2="62739" y2="6709"/>
                        <a14:foregroundMark x1="62739" y1="6709" x2="67516" y2="7348"/>
                        <a14:foregroundMark x1="38535" y1="80192" x2="71338" y2="88498"/>
                        <a14:foregroundMark x1="71338" y1="88498" x2="66561" y2="93291"/>
                      </a14:backgroundRemoval>
                    </a14:imgEffect>
                  </a14:imgLayer>
                </a14:imgProps>
              </a:ext>
            </a:extLst>
          </a:blip>
          <a:stretch>
            <a:fillRect/>
          </a:stretch>
        </p:blipFill>
        <p:spPr>
          <a:xfrm>
            <a:off x="3006940" y="2051482"/>
            <a:ext cx="3228297" cy="3218016"/>
          </a:xfrm>
          <a:prstGeom prst="rect">
            <a:avLst/>
          </a:prstGeom>
        </p:spPr>
      </p:pic>
      <p:grpSp>
        <p:nvGrpSpPr>
          <p:cNvPr id="5" name="Google Shape;2509;p45">
            <a:extLst>
              <a:ext uri="{FF2B5EF4-FFF2-40B4-BE49-F238E27FC236}">
                <a16:creationId xmlns:a16="http://schemas.microsoft.com/office/drawing/2014/main" id="{2A9EB49B-9AFF-4531-62C2-F08F233A6089}"/>
              </a:ext>
              <a:ext uri="{C183D7F6-B498-43B3-948B-1728B52AA6E4}">
                <adec:decorative xmlns:adec="http://schemas.microsoft.com/office/drawing/2017/decorative" val="1"/>
              </a:ext>
            </a:extLst>
          </p:cNvPr>
          <p:cNvGrpSpPr/>
          <p:nvPr/>
        </p:nvGrpSpPr>
        <p:grpSpPr>
          <a:xfrm>
            <a:off x="3290291" y="3432248"/>
            <a:ext cx="217550" cy="367181"/>
            <a:chOff x="2696150" y="3972526"/>
            <a:chExt cx="340774" cy="575699"/>
          </a:xfrm>
        </p:grpSpPr>
        <p:sp>
          <p:nvSpPr>
            <p:cNvPr id="6" name="Google Shape;2510;p45">
              <a:extLst>
                <a:ext uri="{FF2B5EF4-FFF2-40B4-BE49-F238E27FC236}">
                  <a16:creationId xmlns:a16="http://schemas.microsoft.com/office/drawing/2014/main" id="{DD515A04-A766-27A7-001A-44F16CA4E150}"/>
                </a:ext>
              </a:extLst>
            </p:cNvPr>
            <p:cNvSpPr/>
            <p:nvPr/>
          </p:nvSpPr>
          <p:spPr>
            <a:xfrm>
              <a:off x="2696150" y="3972526"/>
              <a:ext cx="340774" cy="405913"/>
            </a:xfrm>
            <a:custGeom>
              <a:avLst/>
              <a:gdLst/>
              <a:ahLst/>
              <a:cxnLst/>
              <a:rect l="l" t="t" r="r" b="b"/>
              <a:pathLst>
                <a:path w="2260" h="2692" extrusionOk="0">
                  <a:moveTo>
                    <a:pt x="1132" y="1"/>
                  </a:moveTo>
                  <a:cubicBezTo>
                    <a:pt x="520" y="1"/>
                    <a:pt x="11" y="501"/>
                    <a:pt x="4" y="1116"/>
                  </a:cubicBezTo>
                  <a:cubicBezTo>
                    <a:pt x="0" y="1434"/>
                    <a:pt x="129" y="1721"/>
                    <a:pt x="336" y="1929"/>
                  </a:cubicBezTo>
                  <a:cubicBezTo>
                    <a:pt x="446" y="2037"/>
                    <a:pt x="510" y="2184"/>
                    <a:pt x="510" y="2338"/>
                  </a:cubicBezTo>
                  <a:lnTo>
                    <a:pt x="510" y="2692"/>
                  </a:lnTo>
                  <a:lnTo>
                    <a:pt x="1753" y="2692"/>
                  </a:lnTo>
                  <a:lnTo>
                    <a:pt x="1753" y="2337"/>
                  </a:lnTo>
                  <a:cubicBezTo>
                    <a:pt x="1753" y="2185"/>
                    <a:pt x="1816" y="2038"/>
                    <a:pt x="1925" y="1930"/>
                  </a:cubicBezTo>
                  <a:cubicBezTo>
                    <a:pt x="2131" y="1726"/>
                    <a:pt x="2260" y="1442"/>
                    <a:pt x="2260" y="1129"/>
                  </a:cubicBezTo>
                  <a:cubicBezTo>
                    <a:pt x="2260" y="512"/>
                    <a:pt x="1766" y="12"/>
                    <a:pt x="1153" y="1"/>
                  </a:cubicBezTo>
                  <a:cubicBezTo>
                    <a:pt x="1146" y="1"/>
                    <a:pt x="1139" y="1"/>
                    <a:pt x="11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511;p45">
              <a:extLst>
                <a:ext uri="{FF2B5EF4-FFF2-40B4-BE49-F238E27FC236}">
                  <a16:creationId xmlns:a16="http://schemas.microsoft.com/office/drawing/2014/main" id="{C33CBB34-225D-3E4B-0B3A-75A17D9268CD}"/>
                </a:ext>
              </a:extLst>
            </p:cNvPr>
            <p:cNvSpPr/>
            <p:nvPr/>
          </p:nvSpPr>
          <p:spPr>
            <a:xfrm>
              <a:off x="2762646" y="4395027"/>
              <a:ext cx="208385" cy="36188"/>
            </a:xfrm>
            <a:custGeom>
              <a:avLst/>
              <a:gdLst/>
              <a:ahLst/>
              <a:cxnLst/>
              <a:rect l="l" t="t" r="r" b="b"/>
              <a:pathLst>
                <a:path w="1382" h="240" extrusionOk="0">
                  <a:moveTo>
                    <a:pt x="119" y="1"/>
                  </a:moveTo>
                  <a:cubicBezTo>
                    <a:pt x="53" y="1"/>
                    <a:pt x="0" y="54"/>
                    <a:pt x="0" y="119"/>
                  </a:cubicBezTo>
                  <a:cubicBezTo>
                    <a:pt x="0" y="186"/>
                    <a:pt x="53" y="239"/>
                    <a:pt x="119" y="239"/>
                  </a:cubicBezTo>
                  <a:lnTo>
                    <a:pt x="1263" y="239"/>
                  </a:lnTo>
                  <a:cubicBezTo>
                    <a:pt x="1328" y="239"/>
                    <a:pt x="1381" y="186"/>
                    <a:pt x="1381" y="119"/>
                  </a:cubicBezTo>
                  <a:cubicBezTo>
                    <a:pt x="1381" y="54"/>
                    <a:pt x="1328" y="1"/>
                    <a:pt x="1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512;p45">
              <a:extLst>
                <a:ext uri="{FF2B5EF4-FFF2-40B4-BE49-F238E27FC236}">
                  <a16:creationId xmlns:a16="http://schemas.microsoft.com/office/drawing/2014/main" id="{310E5F22-3FB6-BC3A-40AA-76364EAC13AD}"/>
                </a:ext>
              </a:extLst>
            </p:cNvPr>
            <p:cNvSpPr/>
            <p:nvPr/>
          </p:nvSpPr>
          <p:spPr>
            <a:xfrm>
              <a:off x="2762646" y="4446746"/>
              <a:ext cx="208385" cy="36188"/>
            </a:xfrm>
            <a:custGeom>
              <a:avLst/>
              <a:gdLst/>
              <a:ahLst/>
              <a:cxnLst/>
              <a:rect l="l" t="t" r="r" b="b"/>
              <a:pathLst>
                <a:path w="1382" h="240" extrusionOk="0">
                  <a:moveTo>
                    <a:pt x="119" y="1"/>
                  </a:moveTo>
                  <a:cubicBezTo>
                    <a:pt x="53" y="1"/>
                    <a:pt x="0" y="54"/>
                    <a:pt x="0" y="120"/>
                  </a:cubicBezTo>
                  <a:cubicBezTo>
                    <a:pt x="0" y="186"/>
                    <a:pt x="53" y="239"/>
                    <a:pt x="119" y="239"/>
                  </a:cubicBezTo>
                  <a:lnTo>
                    <a:pt x="1263" y="239"/>
                  </a:lnTo>
                  <a:cubicBezTo>
                    <a:pt x="1328" y="239"/>
                    <a:pt x="1381" y="186"/>
                    <a:pt x="1381" y="120"/>
                  </a:cubicBezTo>
                  <a:cubicBezTo>
                    <a:pt x="1381" y="54"/>
                    <a:pt x="1328" y="1"/>
                    <a:pt x="1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513;p45">
              <a:extLst>
                <a:ext uri="{FF2B5EF4-FFF2-40B4-BE49-F238E27FC236}">
                  <a16:creationId xmlns:a16="http://schemas.microsoft.com/office/drawing/2014/main" id="{8E7FFC00-E1E2-A943-3059-EAE5386A90C9}"/>
                </a:ext>
              </a:extLst>
            </p:cNvPr>
            <p:cNvSpPr/>
            <p:nvPr/>
          </p:nvSpPr>
          <p:spPr>
            <a:xfrm>
              <a:off x="2788431" y="4065410"/>
              <a:ext cx="156816" cy="156816"/>
            </a:xfrm>
            <a:custGeom>
              <a:avLst/>
              <a:gdLst/>
              <a:ahLst/>
              <a:cxnLst/>
              <a:rect l="l" t="t" r="r" b="b"/>
              <a:pathLst>
                <a:path w="1040" h="1040" extrusionOk="0">
                  <a:moveTo>
                    <a:pt x="421" y="0"/>
                  </a:moveTo>
                  <a:lnTo>
                    <a:pt x="421" y="421"/>
                  </a:lnTo>
                  <a:lnTo>
                    <a:pt x="0" y="421"/>
                  </a:lnTo>
                  <a:lnTo>
                    <a:pt x="0" y="619"/>
                  </a:lnTo>
                  <a:lnTo>
                    <a:pt x="421" y="619"/>
                  </a:lnTo>
                  <a:lnTo>
                    <a:pt x="421" y="1039"/>
                  </a:lnTo>
                  <a:lnTo>
                    <a:pt x="618" y="1039"/>
                  </a:lnTo>
                  <a:lnTo>
                    <a:pt x="618" y="619"/>
                  </a:lnTo>
                  <a:lnTo>
                    <a:pt x="1039" y="619"/>
                  </a:lnTo>
                  <a:lnTo>
                    <a:pt x="1039" y="421"/>
                  </a:lnTo>
                  <a:lnTo>
                    <a:pt x="618" y="421"/>
                  </a:lnTo>
                  <a:lnTo>
                    <a:pt x="61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514;p45">
              <a:extLst>
                <a:ext uri="{FF2B5EF4-FFF2-40B4-BE49-F238E27FC236}">
                  <a16:creationId xmlns:a16="http://schemas.microsoft.com/office/drawing/2014/main" id="{D5A4AF7E-11FB-0BC9-80B3-78311BF70284}"/>
                </a:ext>
              </a:extLst>
            </p:cNvPr>
            <p:cNvSpPr/>
            <p:nvPr/>
          </p:nvSpPr>
          <p:spPr>
            <a:xfrm>
              <a:off x="2817985" y="4499521"/>
              <a:ext cx="97558" cy="48704"/>
            </a:xfrm>
            <a:custGeom>
              <a:avLst/>
              <a:gdLst/>
              <a:ahLst/>
              <a:cxnLst/>
              <a:rect l="l" t="t" r="r" b="b"/>
              <a:pathLst>
                <a:path w="647" h="323" extrusionOk="0">
                  <a:moveTo>
                    <a:pt x="1" y="0"/>
                  </a:moveTo>
                  <a:cubicBezTo>
                    <a:pt x="1" y="178"/>
                    <a:pt x="146" y="322"/>
                    <a:pt x="324" y="322"/>
                  </a:cubicBezTo>
                  <a:cubicBezTo>
                    <a:pt x="502" y="322"/>
                    <a:pt x="647" y="178"/>
                    <a:pt x="6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 name="Google Shape;2509;p45">
            <a:extLst>
              <a:ext uri="{FF2B5EF4-FFF2-40B4-BE49-F238E27FC236}">
                <a16:creationId xmlns:a16="http://schemas.microsoft.com/office/drawing/2014/main" id="{3947E66D-CCCB-3ABD-D536-75F4F2DE2F45}"/>
              </a:ext>
              <a:ext uri="{C183D7F6-B498-43B3-948B-1728B52AA6E4}">
                <adec:decorative xmlns:adec="http://schemas.microsoft.com/office/drawing/2017/decorative" val="1"/>
              </a:ext>
            </a:extLst>
          </p:cNvPr>
          <p:cNvGrpSpPr/>
          <p:nvPr/>
        </p:nvGrpSpPr>
        <p:grpSpPr>
          <a:xfrm>
            <a:off x="3880102" y="1567032"/>
            <a:ext cx="217550" cy="367181"/>
            <a:chOff x="2696150" y="3972526"/>
            <a:chExt cx="340774" cy="575699"/>
          </a:xfrm>
        </p:grpSpPr>
        <p:sp>
          <p:nvSpPr>
            <p:cNvPr id="4" name="Google Shape;2510;p45">
              <a:extLst>
                <a:ext uri="{FF2B5EF4-FFF2-40B4-BE49-F238E27FC236}">
                  <a16:creationId xmlns:a16="http://schemas.microsoft.com/office/drawing/2014/main" id="{D36D002A-E1C8-7D57-0660-2C825E41D972}"/>
                </a:ext>
              </a:extLst>
            </p:cNvPr>
            <p:cNvSpPr/>
            <p:nvPr/>
          </p:nvSpPr>
          <p:spPr>
            <a:xfrm>
              <a:off x="2696150" y="3972526"/>
              <a:ext cx="340774" cy="405913"/>
            </a:xfrm>
            <a:custGeom>
              <a:avLst/>
              <a:gdLst/>
              <a:ahLst/>
              <a:cxnLst/>
              <a:rect l="l" t="t" r="r" b="b"/>
              <a:pathLst>
                <a:path w="2260" h="2692" extrusionOk="0">
                  <a:moveTo>
                    <a:pt x="1132" y="1"/>
                  </a:moveTo>
                  <a:cubicBezTo>
                    <a:pt x="520" y="1"/>
                    <a:pt x="11" y="501"/>
                    <a:pt x="4" y="1116"/>
                  </a:cubicBezTo>
                  <a:cubicBezTo>
                    <a:pt x="0" y="1434"/>
                    <a:pt x="129" y="1721"/>
                    <a:pt x="336" y="1929"/>
                  </a:cubicBezTo>
                  <a:cubicBezTo>
                    <a:pt x="446" y="2037"/>
                    <a:pt x="510" y="2184"/>
                    <a:pt x="510" y="2338"/>
                  </a:cubicBezTo>
                  <a:lnTo>
                    <a:pt x="510" y="2692"/>
                  </a:lnTo>
                  <a:lnTo>
                    <a:pt x="1753" y="2692"/>
                  </a:lnTo>
                  <a:lnTo>
                    <a:pt x="1753" y="2337"/>
                  </a:lnTo>
                  <a:cubicBezTo>
                    <a:pt x="1753" y="2185"/>
                    <a:pt x="1816" y="2038"/>
                    <a:pt x="1925" y="1930"/>
                  </a:cubicBezTo>
                  <a:cubicBezTo>
                    <a:pt x="2131" y="1726"/>
                    <a:pt x="2260" y="1442"/>
                    <a:pt x="2260" y="1129"/>
                  </a:cubicBezTo>
                  <a:cubicBezTo>
                    <a:pt x="2260" y="512"/>
                    <a:pt x="1766" y="12"/>
                    <a:pt x="1153" y="1"/>
                  </a:cubicBezTo>
                  <a:cubicBezTo>
                    <a:pt x="1146" y="1"/>
                    <a:pt x="1139" y="1"/>
                    <a:pt x="11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11;p45">
              <a:extLst>
                <a:ext uri="{FF2B5EF4-FFF2-40B4-BE49-F238E27FC236}">
                  <a16:creationId xmlns:a16="http://schemas.microsoft.com/office/drawing/2014/main" id="{E9240D41-8277-6A1B-01B9-D4557F53523A}"/>
                </a:ext>
              </a:extLst>
            </p:cNvPr>
            <p:cNvSpPr/>
            <p:nvPr/>
          </p:nvSpPr>
          <p:spPr>
            <a:xfrm>
              <a:off x="2762646" y="4395027"/>
              <a:ext cx="208385" cy="36188"/>
            </a:xfrm>
            <a:custGeom>
              <a:avLst/>
              <a:gdLst/>
              <a:ahLst/>
              <a:cxnLst/>
              <a:rect l="l" t="t" r="r" b="b"/>
              <a:pathLst>
                <a:path w="1382" h="240" extrusionOk="0">
                  <a:moveTo>
                    <a:pt x="119" y="1"/>
                  </a:moveTo>
                  <a:cubicBezTo>
                    <a:pt x="53" y="1"/>
                    <a:pt x="0" y="54"/>
                    <a:pt x="0" y="119"/>
                  </a:cubicBezTo>
                  <a:cubicBezTo>
                    <a:pt x="0" y="186"/>
                    <a:pt x="53" y="239"/>
                    <a:pt x="119" y="239"/>
                  </a:cubicBezTo>
                  <a:lnTo>
                    <a:pt x="1263" y="239"/>
                  </a:lnTo>
                  <a:cubicBezTo>
                    <a:pt x="1328" y="239"/>
                    <a:pt x="1381" y="186"/>
                    <a:pt x="1381" y="119"/>
                  </a:cubicBezTo>
                  <a:cubicBezTo>
                    <a:pt x="1381" y="54"/>
                    <a:pt x="1328" y="1"/>
                    <a:pt x="1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12;p45">
              <a:extLst>
                <a:ext uri="{FF2B5EF4-FFF2-40B4-BE49-F238E27FC236}">
                  <a16:creationId xmlns:a16="http://schemas.microsoft.com/office/drawing/2014/main" id="{2335343A-3394-181D-BA8E-D63A11139E7A}"/>
                </a:ext>
              </a:extLst>
            </p:cNvPr>
            <p:cNvSpPr/>
            <p:nvPr/>
          </p:nvSpPr>
          <p:spPr>
            <a:xfrm>
              <a:off x="2762646" y="4446746"/>
              <a:ext cx="208385" cy="36188"/>
            </a:xfrm>
            <a:custGeom>
              <a:avLst/>
              <a:gdLst/>
              <a:ahLst/>
              <a:cxnLst/>
              <a:rect l="l" t="t" r="r" b="b"/>
              <a:pathLst>
                <a:path w="1382" h="240" extrusionOk="0">
                  <a:moveTo>
                    <a:pt x="119" y="1"/>
                  </a:moveTo>
                  <a:cubicBezTo>
                    <a:pt x="53" y="1"/>
                    <a:pt x="0" y="54"/>
                    <a:pt x="0" y="120"/>
                  </a:cubicBezTo>
                  <a:cubicBezTo>
                    <a:pt x="0" y="186"/>
                    <a:pt x="53" y="239"/>
                    <a:pt x="119" y="239"/>
                  </a:cubicBezTo>
                  <a:lnTo>
                    <a:pt x="1263" y="239"/>
                  </a:lnTo>
                  <a:cubicBezTo>
                    <a:pt x="1328" y="239"/>
                    <a:pt x="1381" y="186"/>
                    <a:pt x="1381" y="120"/>
                  </a:cubicBezTo>
                  <a:cubicBezTo>
                    <a:pt x="1381" y="54"/>
                    <a:pt x="1328" y="1"/>
                    <a:pt x="12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513;p45">
              <a:extLst>
                <a:ext uri="{FF2B5EF4-FFF2-40B4-BE49-F238E27FC236}">
                  <a16:creationId xmlns:a16="http://schemas.microsoft.com/office/drawing/2014/main" id="{5E238396-36EE-CE35-0BBC-B51D9B3BB51A}"/>
                </a:ext>
              </a:extLst>
            </p:cNvPr>
            <p:cNvSpPr/>
            <p:nvPr/>
          </p:nvSpPr>
          <p:spPr>
            <a:xfrm>
              <a:off x="2788431" y="4065410"/>
              <a:ext cx="156816" cy="156816"/>
            </a:xfrm>
            <a:custGeom>
              <a:avLst/>
              <a:gdLst/>
              <a:ahLst/>
              <a:cxnLst/>
              <a:rect l="l" t="t" r="r" b="b"/>
              <a:pathLst>
                <a:path w="1040" h="1040" extrusionOk="0">
                  <a:moveTo>
                    <a:pt x="421" y="0"/>
                  </a:moveTo>
                  <a:lnTo>
                    <a:pt x="421" y="421"/>
                  </a:lnTo>
                  <a:lnTo>
                    <a:pt x="0" y="421"/>
                  </a:lnTo>
                  <a:lnTo>
                    <a:pt x="0" y="619"/>
                  </a:lnTo>
                  <a:lnTo>
                    <a:pt x="421" y="619"/>
                  </a:lnTo>
                  <a:lnTo>
                    <a:pt x="421" y="1039"/>
                  </a:lnTo>
                  <a:lnTo>
                    <a:pt x="618" y="1039"/>
                  </a:lnTo>
                  <a:lnTo>
                    <a:pt x="618" y="619"/>
                  </a:lnTo>
                  <a:lnTo>
                    <a:pt x="1039" y="619"/>
                  </a:lnTo>
                  <a:lnTo>
                    <a:pt x="1039" y="421"/>
                  </a:lnTo>
                  <a:lnTo>
                    <a:pt x="618" y="421"/>
                  </a:lnTo>
                  <a:lnTo>
                    <a:pt x="61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514;p45">
              <a:extLst>
                <a:ext uri="{FF2B5EF4-FFF2-40B4-BE49-F238E27FC236}">
                  <a16:creationId xmlns:a16="http://schemas.microsoft.com/office/drawing/2014/main" id="{C1445718-E83B-5D05-386D-4958757F8BAD}"/>
                </a:ext>
              </a:extLst>
            </p:cNvPr>
            <p:cNvSpPr/>
            <p:nvPr/>
          </p:nvSpPr>
          <p:spPr>
            <a:xfrm>
              <a:off x="2817985" y="4499521"/>
              <a:ext cx="97558" cy="48704"/>
            </a:xfrm>
            <a:custGeom>
              <a:avLst/>
              <a:gdLst/>
              <a:ahLst/>
              <a:cxnLst/>
              <a:rect l="l" t="t" r="r" b="b"/>
              <a:pathLst>
                <a:path w="647" h="323" extrusionOk="0">
                  <a:moveTo>
                    <a:pt x="1" y="0"/>
                  </a:moveTo>
                  <a:cubicBezTo>
                    <a:pt x="1" y="178"/>
                    <a:pt x="146" y="322"/>
                    <a:pt x="324" y="322"/>
                  </a:cubicBezTo>
                  <a:cubicBezTo>
                    <a:pt x="502" y="322"/>
                    <a:pt x="647" y="178"/>
                    <a:pt x="6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Slide Number Placeholder 22">
            <a:extLst>
              <a:ext uri="{FF2B5EF4-FFF2-40B4-BE49-F238E27FC236}">
                <a16:creationId xmlns:a16="http://schemas.microsoft.com/office/drawing/2014/main" id="{4048C24F-4F8F-DD2A-F38E-BA5D0A32604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pic>
        <p:nvPicPr>
          <p:cNvPr id="24" name="Picture 23" descr="Logo: Workforce GPS, Navigate to Success">
            <a:extLst>
              <a:ext uri="{FF2B5EF4-FFF2-40B4-BE49-F238E27FC236}">
                <a16:creationId xmlns:a16="http://schemas.microsoft.com/office/drawing/2014/main" id="{F1124BF8-0CDB-2B12-22E3-3D4BD220958C}"/>
              </a:ext>
            </a:extLst>
          </p:cNvPr>
          <p:cNvPicPr>
            <a:picLocks noChangeAspect="1"/>
          </p:cNvPicPr>
          <p:nvPr/>
        </p:nvPicPr>
        <p:blipFill rotWithShape="1">
          <a:blip r:embed="rId5">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031E-8A53-C525-544D-74E2B3CDDB00}"/>
              </a:ext>
            </a:extLst>
          </p:cNvPr>
          <p:cNvSpPr>
            <a:spLocks noGrp="1"/>
          </p:cNvSpPr>
          <p:nvPr>
            <p:ph type="title"/>
          </p:nvPr>
        </p:nvSpPr>
        <p:spPr/>
        <p:txBody>
          <a:bodyPr/>
          <a:lstStyle/>
          <a:p>
            <a:r>
              <a:rPr lang="en-US" sz="3200">
                <a:latin typeface="+mj-lt"/>
              </a:rPr>
              <a:t>Resources</a:t>
            </a:r>
          </a:p>
        </p:txBody>
      </p:sp>
      <p:sp>
        <p:nvSpPr>
          <p:cNvPr id="3" name="TextBox 2">
            <a:extLst>
              <a:ext uri="{FF2B5EF4-FFF2-40B4-BE49-F238E27FC236}">
                <a16:creationId xmlns:a16="http://schemas.microsoft.com/office/drawing/2014/main" id="{A46CA720-4805-175D-104D-9B6C317470EF}"/>
              </a:ext>
            </a:extLst>
          </p:cNvPr>
          <p:cNvSpPr txBox="1"/>
          <p:nvPr/>
        </p:nvSpPr>
        <p:spPr>
          <a:xfrm>
            <a:off x="564777" y="831410"/>
            <a:ext cx="7907682" cy="5293757"/>
          </a:xfrm>
          <a:prstGeom prst="rect">
            <a:avLst/>
          </a:prstGeom>
          <a:noFill/>
        </p:spPr>
        <p:txBody>
          <a:bodyPr wrap="square" rtlCol="0">
            <a:spAutoFit/>
          </a:bodyPr>
          <a:lstStyle/>
          <a:p>
            <a:pPr marL="285750" indent="-285750">
              <a:buFont typeface="Arial" panose="020B0604020202020204" pitchFamily="34" charset="0"/>
              <a:buChar char="•"/>
            </a:pPr>
            <a:r>
              <a:rPr lang="en-US" sz="1300" dirty="0">
                <a:latin typeface="+mn-lt"/>
                <a:hlinkClick r:id="rId3"/>
              </a:rPr>
              <a:t>JAN - Job Accommodation Network (askjan.org)</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4"/>
              </a:rPr>
              <a:t>ODEP | U.S. Department of Labor (dol.gov)</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5"/>
              </a:rPr>
              <a:t>Substance Abuse and Mental Health Services Administration </a:t>
            </a:r>
            <a:r>
              <a:rPr lang="en-US" sz="1300" dirty="0">
                <a:latin typeface="+mn-lt"/>
              </a:rPr>
              <a:t> (SAMHSA-HHS)</a:t>
            </a: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6"/>
              </a:rPr>
              <a:t>US DOL and The Office of the US Surgeon General on Supporting Youth Mental Health in the Workforce System</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7"/>
              </a:rPr>
              <a:t>WorkforceGPS - Effective Case Management Webinar Series</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8"/>
              </a:rPr>
              <a:t>WorkforceGPS - Implementing Effective, Inclusive, and Evidence-Based Substance Use Policies</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9"/>
              </a:rPr>
              <a:t>WorkforceGPS - Introduction to Youth Suicide Prevention (Webcast)</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10"/>
              </a:rPr>
              <a:t>WorkforceGPS - Mental Health Resources</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11"/>
              </a:rPr>
              <a:t>WorkforceGPS - YouthBuild Program Information Webcast</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285750" indent="-285750">
              <a:buFont typeface="Arial" panose="020B0604020202020204" pitchFamily="34" charset="0"/>
              <a:buChar char="•"/>
            </a:pPr>
            <a:r>
              <a:rPr lang="en-US" sz="1300" dirty="0">
                <a:latin typeface="+mn-lt"/>
                <a:hlinkClick r:id="rId12"/>
              </a:rPr>
              <a:t>Youth Employment: A Foundation for Mental Health and Well-Being | U.S. Department of Labor (dol.gov)</a:t>
            </a:r>
            <a:endParaRPr lang="en-US" sz="1300" dirty="0">
              <a:latin typeface="+mn-lt"/>
            </a:endParaRPr>
          </a:p>
          <a:p>
            <a:pPr marL="285750" indent="-285750">
              <a:buFont typeface="Arial" panose="020B0604020202020204" pitchFamily="34" charset="0"/>
              <a:buChar char="•"/>
            </a:pPr>
            <a:endParaRPr lang="en-US" sz="1300" dirty="0">
              <a:latin typeface="+mn-lt"/>
            </a:endParaRPr>
          </a:p>
          <a:p>
            <a:pPr marL="171450" indent="-171450">
              <a:buFont typeface="Arial" panose="020B0604020202020204" pitchFamily="34" charset="0"/>
              <a:buChar char="•"/>
            </a:pPr>
            <a:endParaRPr lang="en-US" sz="1300" dirty="0">
              <a:latin typeface="+mn-lt"/>
            </a:endParaRPr>
          </a:p>
          <a:p>
            <a:endParaRPr lang="en-US" sz="1300" dirty="0">
              <a:latin typeface="+mn-lt"/>
            </a:endParaRPr>
          </a:p>
          <a:p>
            <a:endParaRPr lang="en-US" sz="1300" dirty="0">
              <a:latin typeface="+mn-lt"/>
            </a:endParaRPr>
          </a:p>
          <a:p>
            <a:endParaRPr lang="en-US" sz="1300" dirty="0">
              <a:latin typeface="+mn-lt"/>
            </a:endParaRPr>
          </a:p>
          <a:p>
            <a:endParaRPr lang="en-US" sz="1300" dirty="0">
              <a:latin typeface="+mn-lt"/>
            </a:endParaRPr>
          </a:p>
        </p:txBody>
      </p:sp>
      <p:sp>
        <p:nvSpPr>
          <p:cNvPr id="4" name="Slide Number Placeholder 3">
            <a:extLst>
              <a:ext uri="{FF2B5EF4-FFF2-40B4-BE49-F238E27FC236}">
                <a16:creationId xmlns:a16="http://schemas.microsoft.com/office/drawing/2014/main" id="{418A7D47-AE2C-B119-9C71-CBFD70D561B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pic>
        <p:nvPicPr>
          <p:cNvPr id="5" name="Picture 4" descr="Logo: Workforce GPS, Navigate to Success">
            <a:extLst>
              <a:ext uri="{FF2B5EF4-FFF2-40B4-BE49-F238E27FC236}">
                <a16:creationId xmlns:a16="http://schemas.microsoft.com/office/drawing/2014/main" id="{A8944EDB-9507-27D8-D081-88D8274008C7}"/>
              </a:ext>
            </a:extLst>
          </p:cNvPr>
          <p:cNvPicPr>
            <a:picLocks noChangeAspect="1"/>
          </p:cNvPicPr>
          <p:nvPr/>
        </p:nvPicPr>
        <p:blipFill rotWithShape="1">
          <a:blip r:embed="rId13">
            <a:extLst>
              <a:ext uri="{28A0092B-C50C-407E-A947-70E740481C1C}">
                <a14:useLocalDpi xmlns:a14="http://schemas.microsoft.com/office/drawing/2010/main" val="0"/>
              </a:ext>
            </a:extLst>
          </a:blip>
          <a:srcRect b="20105"/>
          <a:stretch/>
        </p:blipFill>
        <p:spPr bwMode="auto">
          <a:xfrm>
            <a:off x="7233285" y="4697118"/>
            <a:ext cx="1453515" cy="394194"/>
          </a:xfrm>
          <a:prstGeom prst="rect">
            <a:avLst/>
          </a:prstGeom>
          <a:noFill/>
          <a:ln>
            <a:noFill/>
          </a:ln>
        </p:spPr>
      </p:pic>
    </p:spTree>
    <p:extLst>
      <p:ext uri="{BB962C8B-B14F-4D97-AF65-F5344CB8AC3E}">
        <p14:creationId xmlns:p14="http://schemas.microsoft.com/office/powerpoint/2010/main" val="2378631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18"/>
        <p:cNvGrpSpPr/>
        <p:nvPr/>
      </p:nvGrpSpPr>
      <p:grpSpPr>
        <a:xfrm>
          <a:off x="0" y="0"/>
          <a:ext cx="0" cy="0"/>
          <a:chOff x="0" y="0"/>
          <a:chExt cx="0" cy="0"/>
        </a:xfrm>
      </p:grpSpPr>
      <p:sp>
        <p:nvSpPr>
          <p:cNvPr id="2019" name="Google Shape;2019;p39"/>
          <p:cNvSpPr txBox="1">
            <a:spLocks noGrp="1"/>
          </p:cNvSpPr>
          <p:nvPr>
            <p:ph type="title"/>
          </p:nvPr>
        </p:nvSpPr>
        <p:spPr>
          <a:xfrm>
            <a:off x="457200" y="411475"/>
            <a:ext cx="8229600" cy="33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solidFill>
                  <a:srgbClr val="000000"/>
                </a:solidFill>
                <a:latin typeface="+mj-lt"/>
              </a:rPr>
              <a:t>Credits</a:t>
            </a:r>
            <a:endParaRPr sz="3200">
              <a:latin typeface="+mj-lt"/>
            </a:endParaRPr>
          </a:p>
        </p:txBody>
      </p:sp>
      <p:sp>
        <p:nvSpPr>
          <p:cNvPr id="2035" name="Google Shape;2035;p39">
            <a:extLst>
              <a:ext uri="{C183D7F6-B498-43B3-948B-1728B52AA6E4}">
                <adec:decorative xmlns:adec="http://schemas.microsoft.com/office/drawing/2017/decorative" val="1"/>
              </a:ext>
            </a:extLst>
          </p:cNvPr>
          <p:cNvSpPr/>
          <p:nvPr/>
        </p:nvSpPr>
        <p:spPr>
          <a:xfrm>
            <a:off x="748946" y="2831873"/>
            <a:ext cx="7684466" cy="64325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036" name="Google Shape;2036;p39">
            <a:extLst>
              <a:ext uri="{C183D7F6-B498-43B3-948B-1728B52AA6E4}">
                <adec:decorative xmlns:adec="http://schemas.microsoft.com/office/drawing/2017/decorative" val="1"/>
              </a:ext>
            </a:extLst>
          </p:cNvPr>
          <p:cNvSpPr/>
          <p:nvPr/>
        </p:nvSpPr>
        <p:spPr>
          <a:xfrm>
            <a:off x="729791" y="2786513"/>
            <a:ext cx="708275" cy="734074"/>
          </a:xfrm>
          <a:custGeom>
            <a:avLst/>
            <a:gdLst/>
            <a:ahLst/>
            <a:cxnLst/>
            <a:rect l="l" t="t" r="r" b="b"/>
            <a:pathLst>
              <a:path w="4990" h="4991" extrusionOk="0">
                <a:moveTo>
                  <a:pt x="2495" y="1"/>
                </a:moveTo>
                <a:cubicBezTo>
                  <a:pt x="1117" y="1"/>
                  <a:pt x="0" y="1117"/>
                  <a:pt x="0" y="2495"/>
                </a:cubicBezTo>
                <a:cubicBezTo>
                  <a:pt x="0" y="3874"/>
                  <a:pt x="1117" y="4991"/>
                  <a:pt x="2495" y="4991"/>
                </a:cubicBezTo>
                <a:cubicBezTo>
                  <a:pt x="3873" y="4991"/>
                  <a:pt x="4989" y="3874"/>
                  <a:pt x="4989" y="2495"/>
                </a:cubicBezTo>
                <a:cubicBezTo>
                  <a:pt x="4989" y="1117"/>
                  <a:pt x="3873" y="1"/>
                  <a:pt x="24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0" name="Google Shape;2030;p39">
            <a:extLst>
              <a:ext uri="{C183D7F6-B498-43B3-948B-1728B52AA6E4}">
                <adec:decorative xmlns:adec="http://schemas.microsoft.com/office/drawing/2017/decorative" val="1"/>
              </a:ext>
            </a:extLst>
          </p:cNvPr>
          <p:cNvGrpSpPr/>
          <p:nvPr/>
        </p:nvGrpSpPr>
        <p:grpSpPr>
          <a:xfrm>
            <a:off x="710588" y="1885905"/>
            <a:ext cx="7625066" cy="734074"/>
            <a:chOff x="3333238" y="1319450"/>
            <a:chExt cx="5353612" cy="492312"/>
          </a:xfrm>
        </p:grpSpPr>
        <p:sp>
          <p:nvSpPr>
            <p:cNvPr id="2031" name="Google Shape;2031;p39"/>
            <p:cNvSpPr/>
            <p:nvPr/>
          </p:nvSpPr>
          <p:spPr>
            <a:xfrm>
              <a:off x="3346550" y="1349900"/>
              <a:ext cx="5340300" cy="431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032" name="Google Shape;2032;p39"/>
            <p:cNvSpPr/>
            <p:nvPr/>
          </p:nvSpPr>
          <p:spPr>
            <a:xfrm>
              <a:off x="3333238" y="1319450"/>
              <a:ext cx="492214" cy="492312"/>
            </a:xfrm>
            <a:custGeom>
              <a:avLst/>
              <a:gdLst/>
              <a:ahLst/>
              <a:cxnLst/>
              <a:rect l="l" t="t" r="r" b="b"/>
              <a:pathLst>
                <a:path w="4990" h="4991" extrusionOk="0">
                  <a:moveTo>
                    <a:pt x="2495" y="1"/>
                  </a:moveTo>
                  <a:cubicBezTo>
                    <a:pt x="1117" y="1"/>
                    <a:pt x="0" y="1118"/>
                    <a:pt x="0" y="2496"/>
                  </a:cubicBezTo>
                  <a:cubicBezTo>
                    <a:pt x="0" y="3874"/>
                    <a:pt x="1117" y="4991"/>
                    <a:pt x="2495" y="4991"/>
                  </a:cubicBezTo>
                  <a:cubicBezTo>
                    <a:pt x="3873" y="4991"/>
                    <a:pt x="4989" y="3874"/>
                    <a:pt x="4989" y="2496"/>
                  </a:cubicBezTo>
                  <a:cubicBezTo>
                    <a:pt x="4989" y="1118"/>
                    <a:pt x="3873" y="1"/>
                    <a:pt x="24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7" name="Google Shape;2037;p39">
            <a:extLst>
              <a:ext uri="{C183D7F6-B498-43B3-948B-1728B52AA6E4}">
                <adec:decorative xmlns:adec="http://schemas.microsoft.com/office/drawing/2017/decorative" val="1"/>
              </a:ext>
            </a:extLst>
          </p:cNvPr>
          <p:cNvSpPr/>
          <p:nvPr/>
        </p:nvSpPr>
        <p:spPr>
          <a:xfrm>
            <a:off x="888378" y="2940727"/>
            <a:ext cx="391100" cy="425539"/>
          </a:xfrm>
          <a:custGeom>
            <a:avLst/>
            <a:gdLst/>
            <a:ahLst/>
            <a:cxnLst/>
            <a:rect l="l" t="t" r="r" b="b"/>
            <a:pathLst>
              <a:path w="3490" h="3489" extrusionOk="0">
                <a:moveTo>
                  <a:pt x="1090" y="1243"/>
                </a:moveTo>
                <a:cubicBezTo>
                  <a:pt x="1255" y="1243"/>
                  <a:pt x="1389" y="1377"/>
                  <a:pt x="1389" y="1542"/>
                </a:cubicBezTo>
                <a:cubicBezTo>
                  <a:pt x="1389" y="1597"/>
                  <a:pt x="1373" y="1647"/>
                  <a:pt x="1347" y="1691"/>
                </a:cubicBezTo>
                <a:cubicBezTo>
                  <a:pt x="1295" y="1602"/>
                  <a:pt x="1200" y="1542"/>
                  <a:pt x="1090" y="1542"/>
                </a:cubicBezTo>
                <a:cubicBezTo>
                  <a:pt x="979" y="1542"/>
                  <a:pt x="884" y="1602"/>
                  <a:pt x="832" y="1691"/>
                </a:cubicBezTo>
                <a:cubicBezTo>
                  <a:pt x="806" y="1647"/>
                  <a:pt x="790" y="1597"/>
                  <a:pt x="790" y="1542"/>
                </a:cubicBezTo>
                <a:cubicBezTo>
                  <a:pt x="790" y="1377"/>
                  <a:pt x="925" y="1243"/>
                  <a:pt x="1090" y="1243"/>
                </a:cubicBezTo>
                <a:close/>
                <a:moveTo>
                  <a:pt x="2400" y="1243"/>
                </a:moveTo>
                <a:cubicBezTo>
                  <a:pt x="2565" y="1243"/>
                  <a:pt x="2699" y="1377"/>
                  <a:pt x="2699" y="1542"/>
                </a:cubicBezTo>
                <a:cubicBezTo>
                  <a:pt x="2699" y="1597"/>
                  <a:pt x="2683" y="1647"/>
                  <a:pt x="2657" y="1691"/>
                </a:cubicBezTo>
                <a:cubicBezTo>
                  <a:pt x="2606" y="1602"/>
                  <a:pt x="2511" y="1542"/>
                  <a:pt x="2400" y="1542"/>
                </a:cubicBezTo>
                <a:cubicBezTo>
                  <a:pt x="2290" y="1542"/>
                  <a:pt x="2194" y="1602"/>
                  <a:pt x="2143" y="1691"/>
                </a:cubicBezTo>
                <a:cubicBezTo>
                  <a:pt x="2117" y="1647"/>
                  <a:pt x="2101" y="1597"/>
                  <a:pt x="2101" y="1542"/>
                </a:cubicBezTo>
                <a:cubicBezTo>
                  <a:pt x="2101" y="1377"/>
                  <a:pt x="2235" y="1243"/>
                  <a:pt x="2400" y="1243"/>
                </a:cubicBezTo>
                <a:close/>
                <a:moveTo>
                  <a:pt x="2501" y="2312"/>
                </a:moveTo>
                <a:cubicBezTo>
                  <a:pt x="2449" y="2655"/>
                  <a:pt x="2131" y="2918"/>
                  <a:pt x="1745" y="2918"/>
                </a:cubicBezTo>
                <a:cubicBezTo>
                  <a:pt x="1359" y="2918"/>
                  <a:pt x="1041" y="2655"/>
                  <a:pt x="989" y="2312"/>
                </a:cubicBezTo>
                <a:close/>
                <a:moveTo>
                  <a:pt x="1745" y="0"/>
                </a:moveTo>
                <a:cubicBezTo>
                  <a:pt x="782" y="0"/>
                  <a:pt x="0" y="781"/>
                  <a:pt x="0" y="1744"/>
                </a:cubicBezTo>
                <a:cubicBezTo>
                  <a:pt x="0" y="2708"/>
                  <a:pt x="782" y="3489"/>
                  <a:pt x="1745" y="3489"/>
                </a:cubicBezTo>
                <a:cubicBezTo>
                  <a:pt x="2708" y="3489"/>
                  <a:pt x="3489" y="2708"/>
                  <a:pt x="3489" y="1744"/>
                </a:cubicBezTo>
                <a:cubicBezTo>
                  <a:pt x="3489" y="781"/>
                  <a:pt x="2708" y="0"/>
                  <a:pt x="17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39" descr="Original presentation by Laura Ibañez, ODEP, and Mindy Larson, IEL (2010)&#10;"/>
          <p:cNvSpPr txBox="1"/>
          <p:nvPr/>
        </p:nvSpPr>
        <p:spPr>
          <a:xfrm>
            <a:off x="1642727" y="1956962"/>
            <a:ext cx="6431791" cy="553338"/>
          </a:xfrm>
          <a:prstGeom prst="rect">
            <a:avLst/>
          </a:prstGeom>
          <a:noFill/>
          <a:ln>
            <a:noFill/>
          </a:ln>
        </p:spPr>
        <p:txBody>
          <a:bodyPr spcFirstLastPara="1" wrap="square" lIns="91425" tIns="91425" rIns="91425" bIns="91425" anchor="ctr" anchorCtr="0">
            <a:noAutofit/>
          </a:bodyPr>
          <a:lstStyle/>
          <a:p>
            <a:r>
              <a:rPr lang="en" dirty="0">
                <a:sym typeface="Roboto"/>
              </a:rPr>
              <a:t>Original presentation by Laura Iba</a:t>
            </a:r>
            <a:r>
              <a:rPr lang="en-US" dirty="0" err="1"/>
              <a:t>ñez</a:t>
            </a:r>
            <a:r>
              <a:rPr lang="en-US" dirty="0"/>
              <a:t>, ODEP, and Mindy Larson, IEL, for YouthBuild (2010)</a:t>
            </a:r>
            <a:endParaRPr dirty="0">
              <a:sym typeface="Roboto"/>
            </a:endParaRPr>
          </a:p>
        </p:txBody>
      </p:sp>
      <p:sp>
        <p:nvSpPr>
          <p:cNvPr id="2045" name="Google Shape;2045;p39" descr="Version 2.0 by YouthBuild National Office (2023)&#10;"/>
          <p:cNvSpPr txBox="1"/>
          <p:nvPr/>
        </p:nvSpPr>
        <p:spPr>
          <a:xfrm>
            <a:off x="1642729" y="2876827"/>
            <a:ext cx="4423220" cy="489439"/>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dirty="0">
                <a:sym typeface="Roboto"/>
              </a:rPr>
              <a:t>Version 2.0 by YouthBuild National Office, A. Brenner LMSW (2023-24)</a:t>
            </a:r>
            <a:endParaRPr dirty="0">
              <a:sym typeface="Roboto"/>
            </a:endParaRPr>
          </a:p>
        </p:txBody>
      </p:sp>
      <p:grpSp>
        <p:nvGrpSpPr>
          <p:cNvPr id="2049" name="Google Shape;2049;p39">
            <a:extLst>
              <a:ext uri="{C183D7F6-B498-43B3-948B-1728B52AA6E4}">
                <adec:decorative xmlns:adec="http://schemas.microsoft.com/office/drawing/2017/decorative" val="1"/>
              </a:ext>
            </a:extLst>
          </p:cNvPr>
          <p:cNvGrpSpPr/>
          <p:nvPr/>
        </p:nvGrpSpPr>
        <p:grpSpPr>
          <a:xfrm>
            <a:off x="852062" y="2083338"/>
            <a:ext cx="427092" cy="357269"/>
            <a:chOff x="3387031" y="4148524"/>
            <a:chExt cx="263588" cy="202609"/>
          </a:xfrm>
        </p:grpSpPr>
        <p:sp>
          <p:nvSpPr>
            <p:cNvPr id="2050" name="Google Shape;2050;p39"/>
            <p:cNvSpPr/>
            <p:nvPr/>
          </p:nvSpPr>
          <p:spPr>
            <a:xfrm>
              <a:off x="3387031" y="4148524"/>
              <a:ext cx="263588" cy="189253"/>
            </a:xfrm>
            <a:custGeom>
              <a:avLst/>
              <a:gdLst/>
              <a:ahLst/>
              <a:cxnLst/>
              <a:rect l="l" t="t" r="r" b="b"/>
              <a:pathLst>
                <a:path w="1500" h="1077" extrusionOk="0">
                  <a:moveTo>
                    <a:pt x="750" y="1"/>
                  </a:moveTo>
                  <a:cubicBezTo>
                    <a:pt x="336" y="1"/>
                    <a:pt x="1" y="241"/>
                    <a:pt x="1" y="538"/>
                  </a:cubicBezTo>
                  <a:cubicBezTo>
                    <a:pt x="1" y="835"/>
                    <a:pt x="336" y="1076"/>
                    <a:pt x="750" y="1076"/>
                  </a:cubicBezTo>
                  <a:cubicBezTo>
                    <a:pt x="1164" y="1076"/>
                    <a:pt x="1499" y="835"/>
                    <a:pt x="1499" y="538"/>
                  </a:cubicBezTo>
                  <a:cubicBezTo>
                    <a:pt x="1499" y="241"/>
                    <a:pt x="1164" y="1"/>
                    <a:pt x="75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39"/>
            <p:cNvSpPr/>
            <p:nvPr/>
          </p:nvSpPr>
          <p:spPr>
            <a:xfrm>
              <a:off x="3400035" y="4291036"/>
              <a:ext cx="56232" cy="60097"/>
            </a:xfrm>
            <a:custGeom>
              <a:avLst/>
              <a:gdLst/>
              <a:ahLst/>
              <a:cxnLst/>
              <a:rect l="l" t="t" r="r" b="b"/>
              <a:pathLst>
                <a:path w="320" h="342" extrusionOk="0">
                  <a:moveTo>
                    <a:pt x="114" y="1"/>
                  </a:moveTo>
                  <a:lnTo>
                    <a:pt x="9" y="298"/>
                  </a:lnTo>
                  <a:cubicBezTo>
                    <a:pt x="1" y="321"/>
                    <a:pt x="19" y="342"/>
                    <a:pt x="40" y="342"/>
                  </a:cubicBezTo>
                  <a:cubicBezTo>
                    <a:pt x="46" y="342"/>
                    <a:pt x="52" y="340"/>
                    <a:pt x="58" y="336"/>
                  </a:cubicBezTo>
                  <a:lnTo>
                    <a:pt x="320" y="159"/>
                  </a:lnTo>
                  <a:lnTo>
                    <a:pt x="1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a:extLst>
              <a:ext uri="{FF2B5EF4-FFF2-40B4-BE49-F238E27FC236}">
                <a16:creationId xmlns:a16="http://schemas.microsoft.com/office/drawing/2014/main" id="{7E15E314-CA2B-3BEF-5A71-DFEE334399E2}"/>
              </a:ext>
              <a:ext uri="{C183D7F6-B498-43B3-948B-1728B52AA6E4}">
                <adec:decorative xmlns:adec="http://schemas.microsoft.com/office/drawing/2017/decorative" val="1"/>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6000" contrast="9000"/>
                    </a14:imgEffect>
                  </a14:imgLayer>
                </a14:imgProps>
              </a:ext>
            </a:extLst>
          </a:blip>
          <a:stretch>
            <a:fillRect/>
          </a:stretch>
        </p:blipFill>
        <p:spPr>
          <a:xfrm>
            <a:off x="6085104" y="2961665"/>
            <a:ext cx="1989630" cy="513458"/>
          </a:xfrm>
          <a:prstGeom prst="rect">
            <a:avLst/>
          </a:prstGeom>
        </p:spPr>
      </p:pic>
      <p:sp>
        <p:nvSpPr>
          <p:cNvPr id="3" name="Slide Number Placeholder 2">
            <a:extLst>
              <a:ext uri="{FF2B5EF4-FFF2-40B4-BE49-F238E27FC236}">
                <a16:creationId xmlns:a16="http://schemas.microsoft.com/office/drawing/2014/main" id="{F0F0DFA6-8C99-8C63-CC1D-610AACE230A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pic>
        <p:nvPicPr>
          <p:cNvPr id="4" name="Picture 3" descr="Logo: Workforce GPS, Navigate to Success">
            <a:extLst>
              <a:ext uri="{FF2B5EF4-FFF2-40B4-BE49-F238E27FC236}">
                <a16:creationId xmlns:a16="http://schemas.microsoft.com/office/drawing/2014/main" id="{6B72A43D-FA71-9255-FB2F-4F20FFA2BC14}"/>
              </a:ext>
            </a:extLst>
          </p:cNvPr>
          <p:cNvPicPr>
            <a:picLocks noChangeAspect="1"/>
          </p:cNvPicPr>
          <p:nvPr/>
        </p:nvPicPr>
        <p:blipFill rotWithShape="1">
          <a:blip r:embed="rId5">
            <a:extLst>
              <a:ext uri="{28A0092B-C50C-407E-A947-70E740481C1C}">
                <a14:useLocalDpi xmlns:a14="http://schemas.microsoft.com/office/drawing/2010/main" val="0"/>
              </a:ext>
            </a:extLst>
          </a:blip>
          <a:srcRect b="20105"/>
          <a:stretch/>
        </p:blipFill>
        <p:spPr bwMode="auto">
          <a:xfrm>
            <a:off x="7108285" y="4541741"/>
            <a:ext cx="1453515" cy="394194"/>
          </a:xfrm>
          <a:prstGeom prst="rect">
            <a:avLst/>
          </a:prstGeom>
          <a:noFill/>
          <a:ln>
            <a:noFill/>
          </a:ln>
        </p:spPr>
      </p:pic>
    </p:spTree>
  </p:cSld>
  <p:clrMapOvr>
    <a:masterClrMapping/>
  </p:clrMapOvr>
</p:sld>
</file>

<file path=ppt/theme/theme1.xml><?xml version="1.0" encoding="utf-8"?>
<a:theme xmlns:a="http://schemas.openxmlformats.org/drawingml/2006/main" name="Mental Health Infographics by Slidesgo">
  <a:themeElements>
    <a:clrScheme name="Simple Light">
      <a:dk1>
        <a:srgbClr val="000000"/>
      </a:dk1>
      <a:lt1>
        <a:srgbClr val="FFFFFF"/>
      </a:lt1>
      <a:dk2>
        <a:srgbClr val="74D3DC"/>
      </a:dk2>
      <a:lt2>
        <a:srgbClr val="6146D9"/>
      </a:lt2>
      <a:accent1>
        <a:srgbClr val="C3EBEF"/>
      </a:accent1>
      <a:accent2>
        <a:srgbClr val="7E6CFB"/>
      </a:accent2>
      <a:accent3>
        <a:srgbClr val="77ADE6"/>
      </a:accent3>
      <a:accent4>
        <a:srgbClr val="70C2DF"/>
      </a:accent4>
      <a:accent5>
        <a:srgbClr val="3F2DA5"/>
      </a:accent5>
      <a:accent6>
        <a:srgbClr val="FFFFFF"/>
      </a:accent6>
      <a:hlink>
        <a:srgbClr val="000000"/>
      </a:hlink>
      <a:folHlink>
        <a:srgbClr val="0097A7"/>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2f00f82b-dce9-458f-ab1d-1c5fd145e219" xsi:nil="true"/>
    <TaxCatchAll xmlns="4cd59d27-ca2b-4708-b9c7-7fa281384922" xsi:nil="true"/>
    <ClassificationLevel xmlns="2f00f82b-dce9-458f-ab1d-1c5fd145e219" xsi:nil="true"/>
    <lcf76f155ced4ddcb4097134ff3c332f xmlns="2f00f82b-dce9-458f-ab1d-1c5fd145e21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EBBB70-345E-4934-A49D-DE39469AC3D9}">
  <ds:schemaRefs>
    <ds:schemaRef ds:uri="http://purl.org/dc/terms/"/>
    <ds:schemaRef ds:uri="4cd59d27-ca2b-4708-b9c7-7fa281384922"/>
    <ds:schemaRef ds:uri="http://purl.org/dc/dcmitype/"/>
    <ds:schemaRef ds:uri="2f00f82b-dce9-458f-ab1d-1c5fd145e219"/>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58283700-3023-458B-86B9-32DC3EA907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AAA4C1-1EF0-4AFA-BEFD-B661462695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392</TotalTime>
  <Words>1132</Words>
  <Application>Microsoft Office PowerPoint</Application>
  <PresentationFormat>On-screen Show (16:9)</PresentationFormat>
  <Paragraphs>182</Paragraphs>
  <Slides>17</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Roboto</vt:lpstr>
      <vt:lpstr>Fira Sans Extra Condensed Medium</vt:lpstr>
      <vt:lpstr>Wingdings</vt:lpstr>
      <vt:lpstr>BlinkMacSystemFont</vt:lpstr>
      <vt:lpstr>Garamond</vt:lpstr>
      <vt:lpstr>Arial</vt:lpstr>
      <vt:lpstr>Fira Sans Extra Condensed ExtraBold</vt:lpstr>
      <vt:lpstr>ProximaNova-Regular</vt:lpstr>
      <vt:lpstr>Mental Health Infographics by Slidesgo</vt:lpstr>
      <vt:lpstr>Serving Youth with Psychiatric Disabilities</vt:lpstr>
      <vt:lpstr>Learning Objectives</vt:lpstr>
      <vt:lpstr>Fast Facts</vt:lpstr>
      <vt:lpstr>Percentage of High School Students Who Experienced Poor Mental Health During the Past 30 Days (2021)</vt:lpstr>
      <vt:lpstr>Prevalence of Various Disorders </vt:lpstr>
      <vt:lpstr>The Mental Health Continuum</vt:lpstr>
      <vt:lpstr>Common Challenges Faced by Participants with Mental Health Conditions </vt:lpstr>
      <vt:lpstr>Signs of Potential Mental Illness</vt:lpstr>
      <vt:lpstr>Signs of Potential Mental Illness (cont.)</vt:lpstr>
      <vt:lpstr>Programmatic Cliffs Typical Ages at Which Youth Services Terminate</vt:lpstr>
      <vt:lpstr>Needs Assessment</vt:lpstr>
      <vt:lpstr>How Can I Best Support Youth with Disabilities?</vt:lpstr>
      <vt:lpstr>What are examples of supports a participant with a psychiatric disability might need?</vt:lpstr>
      <vt:lpstr>How do I avoid stigma?</vt:lpstr>
      <vt:lpstr>Recap</vt:lpstr>
      <vt:lpstr>Resources</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Doak</dc:creator>
  <cp:lastModifiedBy>Samantha Doak</cp:lastModifiedBy>
  <cp:revision>17</cp:revision>
  <dcterms:modified xsi:type="dcterms:W3CDTF">2024-09-19T23:00:23Z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y fmtid="{D5CDD505-2E9C-101B-9397-08002B2CF9AE}" pid="3" name="MediaServiceImageTags">
    <vt:lpwstr/>
  </property>
</Properties>
</file>