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3" r:id="rId8"/>
    <p:sldId id="264" r:id="rId9"/>
    <p:sldId id="265" r:id="rId10"/>
    <p:sldId id="266" r:id="rId11"/>
    <p:sldId id="267" r:id="rId12"/>
    <p:sldId id="262"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5F4"/>
    <a:srgbClr val="B4C7E7"/>
    <a:srgbClr val="1EA652"/>
    <a:srgbClr val="8DEBB1"/>
    <a:srgbClr val="679ECB"/>
    <a:srgbClr val="FFE699"/>
    <a:srgbClr val="C5E0B4"/>
    <a:srgbClr val="43D9CB"/>
    <a:srgbClr val="21A397"/>
    <a:srgbClr val="5CE2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AA6C74-8BD5-4F13-AB76-542C76943514}" v="903" dt="2023-08-01T17:30:29.1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206" autoAdjust="0"/>
  </p:normalViewPr>
  <p:slideViewPr>
    <p:cSldViewPr snapToGrid="0">
      <p:cViewPr varScale="1">
        <p:scale>
          <a:sx n="62" d="100"/>
          <a:sy n="62" d="100"/>
        </p:scale>
        <p:origin x="145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2399277930971088"/>
          <c:y val="3.4920634920634921E-2"/>
          <c:w val="0.69949262300428616"/>
          <c:h val="0.93015873015873018"/>
        </c:manualLayout>
      </c:layout>
      <c:pieChart>
        <c:varyColors val="1"/>
        <c:ser>
          <c:idx val="0"/>
          <c:order val="0"/>
          <c:dPt>
            <c:idx val="0"/>
            <c:bubble3D val="0"/>
            <c:spPr>
              <a:solidFill>
                <a:schemeClr val="accent4">
                  <a:lumMod val="40000"/>
                  <a:lumOff val="60000"/>
                </a:schemeClr>
              </a:solidFill>
              <a:ln w="19050">
                <a:solidFill>
                  <a:schemeClr val="lt1"/>
                </a:solidFill>
              </a:ln>
              <a:effectLst/>
            </c:spPr>
            <c:extLst>
              <c:ext xmlns:c16="http://schemas.microsoft.com/office/drawing/2014/chart" uri="{C3380CC4-5D6E-409C-BE32-E72D297353CC}">
                <c16:uniqueId val="{00000001-1513-4349-950E-049A1F936CDD}"/>
              </c:ext>
            </c:extLst>
          </c:dPt>
          <c:dPt>
            <c:idx val="1"/>
            <c:bubble3D val="0"/>
            <c:spPr>
              <a:solidFill>
                <a:srgbClr val="B4C7E7"/>
              </a:solidFill>
              <a:ln w="19050">
                <a:solidFill>
                  <a:schemeClr val="lt1"/>
                </a:solidFill>
              </a:ln>
              <a:effectLst/>
            </c:spPr>
            <c:extLst>
              <c:ext xmlns:c16="http://schemas.microsoft.com/office/drawing/2014/chart" uri="{C3380CC4-5D6E-409C-BE32-E72D297353CC}">
                <c16:uniqueId val="{00000003-1513-4349-950E-049A1F936CDD}"/>
              </c:ext>
            </c:extLst>
          </c:dPt>
          <c:dPt>
            <c:idx val="2"/>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5-1513-4349-950E-049A1F936CDD}"/>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2"/>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Sheet1!$A$1:$A$3</c:f>
              <c:numCache>
                <c:formatCode>General</c:formatCode>
                <c:ptCount val="3"/>
                <c:pt idx="0">
                  <c:v>0.4</c:v>
                </c:pt>
                <c:pt idx="1">
                  <c:v>0.1</c:v>
                </c:pt>
                <c:pt idx="2">
                  <c:v>0.5</c:v>
                </c:pt>
              </c:numCache>
            </c:numRef>
          </c:val>
          <c:extLst>
            <c:ext xmlns:c16="http://schemas.microsoft.com/office/drawing/2014/chart" uri="{C3380CC4-5D6E-409C-BE32-E72D297353CC}">
              <c16:uniqueId val="{00000006-1513-4349-950E-049A1F936C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02FEF7-367A-4F31-B390-60034A4E9E86}"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en-US"/>
        </a:p>
      </dgm:t>
    </dgm:pt>
    <dgm:pt modelId="{FA3CAB58-685D-4D11-81CE-01D8C4D3ECFD}">
      <dgm:prSet/>
      <dgm:spPr>
        <a:solidFill>
          <a:srgbClr val="8DEBB1">
            <a:alpha val="80000"/>
          </a:srgbClr>
        </a:solidFill>
        <a:ln>
          <a:solidFill>
            <a:srgbClr val="8DEBB1"/>
          </a:solidFill>
        </a:ln>
      </dgm:spPr>
      <dgm:t>
        <a:bodyPr/>
        <a:lstStyle/>
        <a:p>
          <a:r>
            <a:rPr lang="en-US" dirty="0"/>
            <a:t>Requirements</a:t>
          </a:r>
        </a:p>
      </dgm:t>
    </dgm:pt>
    <dgm:pt modelId="{ED8B3570-B2C8-48D6-BC5D-96E61EE5522C}" type="parTrans" cxnId="{03AEA911-791C-4FD6-9868-7FD9709F96FE}">
      <dgm:prSet/>
      <dgm:spPr/>
      <dgm:t>
        <a:bodyPr/>
        <a:lstStyle/>
        <a:p>
          <a:endParaRPr lang="en-US"/>
        </a:p>
      </dgm:t>
    </dgm:pt>
    <dgm:pt modelId="{8377D0C2-287E-4915-84CD-3824DCA9CC3D}" type="sibTrans" cxnId="{03AEA911-791C-4FD6-9868-7FD9709F96FE}">
      <dgm:prSet/>
      <dgm:spPr/>
      <dgm:t>
        <a:bodyPr/>
        <a:lstStyle/>
        <a:p>
          <a:endParaRPr lang="en-US"/>
        </a:p>
      </dgm:t>
    </dgm:pt>
    <dgm:pt modelId="{FA95604E-8E78-43D9-90CC-225919EFD84C}">
      <dgm:prSet/>
      <dgm:spPr>
        <a:solidFill>
          <a:schemeClr val="accent1">
            <a:lumMod val="40000"/>
            <a:lumOff val="60000"/>
          </a:schemeClr>
        </a:solidFill>
      </dgm:spPr>
      <dgm:t>
        <a:bodyPr/>
        <a:lstStyle/>
        <a:p>
          <a:r>
            <a:rPr lang="en-US"/>
            <a:t>Funding Opportunities</a:t>
          </a:r>
        </a:p>
      </dgm:t>
    </dgm:pt>
    <dgm:pt modelId="{7A6F1E4E-A531-429F-B1B3-BE209E197B00}" type="parTrans" cxnId="{295F75AC-DB2E-43D0-93F5-9D444B557C9B}">
      <dgm:prSet/>
      <dgm:spPr/>
      <dgm:t>
        <a:bodyPr/>
        <a:lstStyle/>
        <a:p>
          <a:endParaRPr lang="en-US"/>
        </a:p>
      </dgm:t>
    </dgm:pt>
    <dgm:pt modelId="{74A3FEE5-93E0-479C-86FB-86532B09B0B5}" type="sibTrans" cxnId="{295F75AC-DB2E-43D0-93F5-9D444B557C9B}">
      <dgm:prSet/>
      <dgm:spPr/>
      <dgm:t>
        <a:bodyPr/>
        <a:lstStyle/>
        <a:p>
          <a:endParaRPr lang="en-US"/>
        </a:p>
      </dgm:t>
    </dgm:pt>
    <dgm:pt modelId="{10389276-0423-48E8-9092-730CAD1750F8}">
      <dgm:prSet/>
      <dgm:spPr>
        <a:solidFill>
          <a:schemeClr val="accent4">
            <a:lumMod val="60000"/>
            <a:lumOff val="40000"/>
          </a:schemeClr>
        </a:solidFill>
      </dgm:spPr>
      <dgm:t>
        <a:bodyPr/>
        <a:lstStyle/>
        <a:p>
          <a:r>
            <a:rPr lang="en-US"/>
            <a:t>Additional Resources</a:t>
          </a:r>
        </a:p>
      </dgm:t>
    </dgm:pt>
    <dgm:pt modelId="{2115F5FB-DCCA-40A3-BD83-76E6ADDDC16F}" type="parTrans" cxnId="{67F899F0-0A27-4148-AA37-09CE40843214}">
      <dgm:prSet/>
      <dgm:spPr/>
      <dgm:t>
        <a:bodyPr/>
        <a:lstStyle/>
        <a:p>
          <a:endParaRPr lang="en-US"/>
        </a:p>
      </dgm:t>
    </dgm:pt>
    <dgm:pt modelId="{3FEF9A32-93E5-4E17-9D2A-7E664263D4D2}" type="sibTrans" cxnId="{67F899F0-0A27-4148-AA37-09CE40843214}">
      <dgm:prSet/>
      <dgm:spPr/>
      <dgm:t>
        <a:bodyPr/>
        <a:lstStyle/>
        <a:p>
          <a:endParaRPr lang="en-US"/>
        </a:p>
      </dgm:t>
    </dgm:pt>
    <dgm:pt modelId="{3DF3CCD6-C38C-4E22-B35A-3E8170301B25}" type="pres">
      <dgm:prSet presAssocID="{1102FEF7-367A-4F31-B390-60034A4E9E86}" presName="diagram" presStyleCnt="0">
        <dgm:presLayoutVars>
          <dgm:chPref val="1"/>
          <dgm:dir/>
          <dgm:animOne val="branch"/>
          <dgm:animLvl val="lvl"/>
          <dgm:resizeHandles/>
        </dgm:presLayoutVars>
      </dgm:prSet>
      <dgm:spPr/>
    </dgm:pt>
    <dgm:pt modelId="{7D18A6EC-EB8A-4BBB-B6D2-765DD44D8FC6}" type="pres">
      <dgm:prSet presAssocID="{FA3CAB58-685D-4D11-81CE-01D8C4D3ECFD}" presName="root" presStyleCnt="0"/>
      <dgm:spPr/>
    </dgm:pt>
    <dgm:pt modelId="{50EA2387-53A5-43B5-9C8F-569EBFFA3391}" type="pres">
      <dgm:prSet presAssocID="{FA3CAB58-685D-4D11-81CE-01D8C4D3ECFD}" presName="rootComposite" presStyleCnt="0"/>
      <dgm:spPr/>
    </dgm:pt>
    <dgm:pt modelId="{2FE35082-8007-4C2C-867E-3E69845FD830}" type="pres">
      <dgm:prSet presAssocID="{FA3CAB58-685D-4D11-81CE-01D8C4D3ECFD}" presName="rootText" presStyleLbl="node1" presStyleIdx="0" presStyleCnt="3"/>
      <dgm:spPr/>
    </dgm:pt>
    <dgm:pt modelId="{7A50F8E2-EBF1-487C-91DB-D66159A126F4}" type="pres">
      <dgm:prSet presAssocID="{FA3CAB58-685D-4D11-81CE-01D8C4D3ECFD}" presName="rootConnector" presStyleLbl="node1" presStyleIdx="0" presStyleCnt="3"/>
      <dgm:spPr/>
    </dgm:pt>
    <dgm:pt modelId="{44B9DE9B-DAEB-4966-BB1A-7F0DB0806CC7}" type="pres">
      <dgm:prSet presAssocID="{FA3CAB58-685D-4D11-81CE-01D8C4D3ECFD}" presName="childShape" presStyleCnt="0"/>
      <dgm:spPr/>
    </dgm:pt>
    <dgm:pt modelId="{21D36452-129E-414E-99B7-46F64B00361D}" type="pres">
      <dgm:prSet presAssocID="{FA95604E-8E78-43D9-90CC-225919EFD84C}" presName="root" presStyleCnt="0"/>
      <dgm:spPr/>
    </dgm:pt>
    <dgm:pt modelId="{B40C1523-0917-4F88-BE1A-EAADCB4451BE}" type="pres">
      <dgm:prSet presAssocID="{FA95604E-8E78-43D9-90CC-225919EFD84C}" presName="rootComposite" presStyleCnt="0"/>
      <dgm:spPr/>
    </dgm:pt>
    <dgm:pt modelId="{9CEE457A-3B89-4A91-8111-6CD3BFCB496D}" type="pres">
      <dgm:prSet presAssocID="{FA95604E-8E78-43D9-90CC-225919EFD84C}" presName="rootText" presStyleLbl="node1" presStyleIdx="1" presStyleCnt="3"/>
      <dgm:spPr/>
    </dgm:pt>
    <dgm:pt modelId="{30E6AFC5-0882-478E-8C6F-9262A8033527}" type="pres">
      <dgm:prSet presAssocID="{FA95604E-8E78-43D9-90CC-225919EFD84C}" presName="rootConnector" presStyleLbl="node1" presStyleIdx="1" presStyleCnt="3"/>
      <dgm:spPr/>
    </dgm:pt>
    <dgm:pt modelId="{FC332E8F-F804-439B-AFAB-922FC3A2D930}" type="pres">
      <dgm:prSet presAssocID="{FA95604E-8E78-43D9-90CC-225919EFD84C}" presName="childShape" presStyleCnt="0"/>
      <dgm:spPr/>
    </dgm:pt>
    <dgm:pt modelId="{7F6E4B0E-4D0B-4EFC-8B2B-066685087E0B}" type="pres">
      <dgm:prSet presAssocID="{10389276-0423-48E8-9092-730CAD1750F8}" presName="root" presStyleCnt="0"/>
      <dgm:spPr/>
    </dgm:pt>
    <dgm:pt modelId="{7A823979-85AB-428F-95FE-0607EA759FA8}" type="pres">
      <dgm:prSet presAssocID="{10389276-0423-48E8-9092-730CAD1750F8}" presName="rootComposite" presStyleCnt="0"/>
      <dgm:spPr/>
    </dgm:pt>
    <dgm:pt modelId="{4381502A-DDF3-4DFA-A5C4-934FE85A71AE}" type="pres">
      <dgm:prSet presAssocID="{10389276-0423-48E8-9092-730CAD1750F8}" presName="rootText" presStyleLbl="node1" presStyleIdx="2" presStyleCnt="3"/>
      <dgm:spPr/>
    </dgm:pt>
    <dgm:pt modelId="{819E35DA-487E-4EDA-A6BF-AA2437C2F063}" type="pres">
      <dgm:prSet presAssocID="{10389276-0423-48E8-9092-730CAD1750F8}" presName="rootConnector" presStyleLbl="node1" presStyleIdx="2" presStyleCnt="3"/>
      <dgm:spPr/>
    </dgm:pt>
    <dgm:pt modelId="{8D91E647-8133-4C69-8B6B-930AD3591C6F}" type="pres">
      <dgm:prSet presAssocID="{10389276-0423-48E8-9092-730CAD1750F8}" presName="childShape" presStyleCnt="0"/>
      <dgm:spPr/>
    </dgm:pt>
  </dgm:ptLst>
  <dgm:cxnLst>
    <dgm:cxn modelId="{12899E08-A07C-4BE6-AD90-6EC76B5C6F8D}" type="presOf" srcId="{FA95604E-8E78-43D9-90CC-225919EFD84C}" destId="{30E6AFC5-0882-478E-8C6F-9262A8033527}" srcOrd="1" destOrd="0" presId="urn:microsoft.com/office/officeart/2005/8/layout/hierarchy3"/>
    <dgm:cxn modelId="{03AEA911-791C-4FD6-9868-7FD9709F96FE}" srcId="{1102FEF7-367A-4F31-B390-60034A4E9E86}" destId="{FA3CAB58-685D-4D11-81CE-01D8C4D3ECFD}" srcOrd="0" destOrd="0" parTransId="{ED8B3570-B2C8-48D6-BC5D-96E61EE5522C}" sibTransId="{8377D0C2-287E-4915-84CD-3824DCA9CC3D}"/>
    <dgm:cxn modelId="{B2617F38-5B9B-449C-B5EC-59B2FA6D76FF}" type="presOf" srcId="{10389276-0423-48E8-9092-730CAD1750F8}" destId="{819E35DA-487E-4EDA-A6BF-AA2437C2F063}" srcOrd="1" destOrd="0" presId="urn:microsoft.com/office/officeart/2005/8/layout/hierarchy3"/>
    <dgm:cxn modelId="{B9932B64-5618-4411-9535-1DE92E557753}" type="presOf" srcId="{FA3CAB58-685D-4D11-81CE-01D8C4D3ECFD}" destId="{2FE35082-8007-4C2C-867E-3E69845FD830}" srcOrd="0" destOrd="0" presId="urn:microsoft.com/office/officeart/2005/8/layout/hierarchy3"/>
    <dgm:cxn modelId="{6C45B664-4B2D-4B7C-9305-F34836B10CB9}" type="presOf" srcId="{FA3CAB58-685D-4D11-81CE-01D8C4D3ECFD}" destId="{7A50F8E2-EBF1-487C-91DB-D66159A126F4}" srcOrd="1" destOrd="0" presId="urn:microsoft.com/office/officeart/2005/8/layout/hierarchy3"/>
    <dgm:cxn modelId="{C53DE453-28C5-4485-9699-AC3EE3F05112}" type="presOf" srcId="{10389276-0423-48E8-9092-730CAD1750F8}" destId="{4381502A-DDF3-4DFA-A5C4-934FE85A71AE}" srcOrd="0" destOrd="0" presId="urn:microsoft.com/office/officeart/2005/8/layout/hierarchy3"/>
    <dgm:cxn modelId="{B66B2C8F-797B-41E0-91BA-4D957BF1FC1C}" type="presOf" srcId="{FA95604E-8E78-43D9-90CC-225919EFD84C}" destId="{9CEE457A-3B89-4A91-8111-6CD3BFCB496D}" srcOrd="0" destOrd="0" presId="urn:microsoft.com/office/officeart/2005/8/layout/hierarchy3"/>
    <dgm:cxn modelId="{295F75AC-DB2E-43D0-93F5-9D444B557C9B}" srcId="{1102FEF7-367A-4F31-B390-60034A4E9E86}" destId="{FA95604E-8E78-43D9-90CC-225919EFD84C}" srcOrd="1" destOrd="0" parTransId="{7A6F1E4E-A531-429F-B1B3-BE209E197B00}" sibTransId="{74A3FEE5-93E0-479C-86FB-86532B09B0B5}"/>
    <dgm:cxn modelId="{204796B9-9FFE-429F-9E50-1612DEDD8FC7}" type="presOf" srcId="{1102FEF7-367A-4F31-B390-60034A4E9E86}" destId="{3DF3CCD6-C38C-4E22-B35A-3E8170301B25}" srcOrd="0" destOrd="0" presId="urn:microsoft.com/office/officeart/2005/8/layout/hierarchy3"/>
    <dgm:cxn modelId="{67F899F0-0A27-4148-AA37-09CE40843214}" srcId="{1102FEF7-367A-4F31-B390-60034A4E9E86}" destId="{10389276-0423-48E8-9092-730CAD1750F8}" srcOrd="2" destOrd="0" parTransId="{2115F5FB-DCCA-40A3-BD83-76E6ADDDC16F}" sibTransId="{3FEF9A32-93E5-4E17-9D2A-7E664263D4D2}"/>
    <dgm:cxn modelId="{9E1F3589-A34E-4EF7-81BB-145E5CC15592}" type="presParOf" srcId="{3DF3CCD6-C38C-4E22-B35A-3E8170301B25}" destId="{7D18A6EC-EB8A-4BBB-B6D2-765DD44D8FC6}" srcOrd="0" destOrd="0" presId="urn:microsoft.com/office/officeart/2005/8/layout/hierarchy3"/>
    <dgm:cxn modelId="{0A26D900-B70D-4448-85EE-6020C83FC47B}" type="presParOf" srcId="{7D18A6EC-EB8A-4BBB-B6D2-765DD44D8FC6}" destId="{50EA2387-53A5-43B5-9C8F-569EBFFA3391}" srcOrd="0" destOrd="0" presId="urn:microsoft.com/office/officeart/2005/8/layout/hierarchy3"/>
    <dgm:cxn modelId="{7CAAF5B9-2276-4852-B110-F0AC2BCDC381}" type="presParOf" srcId="{50EA2387-53A5-43B5-9C8F-569EBFFA3391}" destId="{2FE35082-8007-4C2C-867E-3E69845FD830}" srcOrd="0" destOrd="0" presId="urn:microsoft.com/office/officeart/2005/8/layout/hierarchy3"/>
    <dgm:cxn modelId="{3953B193-5D62-4A0B-B311-BF0789CBD3AD}" type="presParOf" srcId="{50EA2387-53A5-43B5-9C8F-569EBFFA3391}" destId="{7A50F8E2-EBF1-487C-91DB-D66159A126F4}" srcOrd="1" destOrd="0" presId="urn:microsoft.com/office/officeart/2005/8/layout/hierarchy3"/>
    <dgm:cxn modelId="{CB4A4337-5344-4531-9F79-EC51F79602B1}" type="presParOf" srcId="{7D18A6EC-EB8A-4BBB-B6D2-765DD44D8FC6}" destId="{44B9DE9B-DAEB-4966-BB1A-7F0DB0806CC7}" srcOrd="1" destOrd="0" presId="urn:microsoft.com/office/officeart/2005/8/layout/hierarchy3"/>
    <dgm:cxn modelId="{39E10085-2301-4738-89BC-5AC3B7E98CE5}" type="presParOf" srcId="{3DF3CCD6-C38C-4E22-B35A-3E8170301B25}" destId="{21D36452-129E-414E-99B7-46F64B00361D}" srcOrd="1" destOrd="0" presId="urn:microsoft.com/office/officeart/2005/8/layout/hierarchy3"/>
    <dgm:cxn modelId="{B6C9D37E-B8D6-48FA-BFBA-6ACCEF55500F}" type="presParOf" srcId="{21D36452-129E-414E-99B7-46F64B00361D}" destId="{B40C1523-0917-4F88-BE1A-EAADCB4451BE}" srcOrd="0" destOrd="0" presId="urn:microsoft.com/office/officeart/2005/8/layout/hierarchy3"/>
    <dgm:cxn modelId="{EADB5A3B-019B-4BAA-9B17-9373A7B9968E}" type="presParOf" srcId="{B40C1523-0917-4F88-BE1A-EAADCB4451BE}" destId="{9CEE457A-3B89-4A91-8111-6CD3BFCB496D}" srcOrd="0" destOrd="0" presId="urn:microsoft.com/office/officeart/2005/8/layout/hierarchy3"/>
    <dgm:cxn modelId="{F6EF45CE-DA13-4D98-9059-B52295600FBB}" type="presParOf" srcId="{B40C1523-0917-4F88-BE1A-EAADCB4451BE}" destId="{30E6AFC5-0882-478E-8C6F-9262A8033527}" srcOrd="1" destOrd="0" presId="urn:microsoft.com/office/officeart/2005/8/layout/hierarchy3"/>
    <dgm:cxn modelId="{8BE182B5-E485-401D-8D07-38ABB231CCE0}" type="presParOf" srcId="{21D36452-129E-414E-99B7-46F64B00361D}" destId="{FC332E8F-F804-439B-AFAB-922FC3A2D930}" srcOrd="1" destOrd="0" presId="urn:microsoft.com/office/officeart/2005/8/layout/hierarchy3"/>
    <dgm:cxn modelId="{E98F8432-7174-4A31-959D-0E23F2215ACE}" type="presParOf" srcId="{3DF3CCD6-C38C-4E22-B35A-3E8170301B25}" destId="{7F6E4B0E-4D0B-4EFC-8B2B-066685087E0B}" srcOrd="2" destOrd="0" presId="urn:microsoft.com/office/officeart/2005/8/layout/hierarchy3"/>
    <dgm:cxn modelId="{9C885D80-9BE0-42D6-9B27-6FDC0CFB507B}" type="presParOf" srcId="{7F6E4B0E-4D0B-4EFC-8B2B-066685087E0B}" destId="{7A823979-85AB-428F-95FE-0607EA759FA8}" srcOrd="0" destOrd="0" presId="urn:microsoft.com/office/officeart/2005/8/layout/hierarchy3"/>
    <dgm:cxn modelId="{478DE3A8-7936-41D0-BD2E-0B9068B6E9BB}" type="presParOf" srcId="{7A823979-85AB-428F-95FE-0607EA759FA8}" destId="{4381502A-DDF3-4DFA-A5C4-934FE85A71AE}" srcOrd="0" destOrd="0" presId="urn:microsoft.com/office/officeart/2005/8/layout/hierarchy3"/>
    <dgm:cxn modelId="{1736022F-5334-461C-806D-D04050B973B7}" type="presParOf" srcId="{7A823979-85AB-428F-95FE-0607EA759FA8}" destId="{819E35DA-487E-4EDA-A6BF-AA2437C2F063}" srcOrd="1" destOrd="0" presId="urn:microsoft.com/office/officeart/2005/8/layout/hierarchy3"/>
    <dgm:cxn modelId="{0A069093-B554-4D8F-B384-01B93F74AE7E}" type="presParOf" srcId="{7F6E4B0E-4D0B-4EFC-8B2B-066685087E0B}" destId="{8D91E647-8133-4C69-8B6B-930AD3591C6F}"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35082-8007-4C2C-867E-3E69845FD830}">
      <dsp:nvSpPr>
        <dsp:cNvPr id="0" name=""/>
        <dsp:cNvSpPr/>
      </dsp:nvSpPr>
      <dsp:spPr>
        <a:xfrm>
          <a:off x="1137" y="1304710"/>
          <a:ext cx="2661936" cy="1330968"/>
        </a:xfrm>
        <a:prstGeom prst="roundRect">
          <a:avLst>
            <a:gd name="adj" fmla="val 10000"/>
          </a:avLst>
        </a:prstGeom>
        <a:solidFill>
          <a:srgbClr val="8DEBB1">
            <a:alpha val="80000"/>
          </a:srgbClr>
        </a:solidFill>
        <a:ln w="12700" cap="flat" cmpd="sng" algn="ctr">
          <a:solidFill>
            <a:srgbClr val="8DEBB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43180" rIns="64770" bIns="43180" numCol="1" spcCol="1270" anchor="ctr" anchorCtr="0">
          <a:noAutofit/>
        </a:bodyPr>
        <a:lstStyle/>
        <a:p>
          <a:pPr marL="0" lvl="0" indent="0" algn="ctr" defTabSz="1511300">
            <a:lnSpc>
              <a:spcPct val="90000"/>
            </a:lnSpc>
            <a:spcBef>
              <a:spcPct val="0"/>
            </a:spcBef>
            <a:spcAft>
              <a:spcPct val="35000"/>
            </a:spcAft>
            <a:buNone/>
          </a:pPr>
          <a:r>
            <a:rPr lang="en-US" sz="3400" kern="1200" dirty="0"/>
            <a:t>Requirements</a:t>
          </a:r>
        </a:p>
      </dsp:txBody>
      <dsp:txXfrm>
        <a:off x="40120" y="1343693"/>
        <a:ext cx="2583970" cy="1253002"/>
      </dsp:txXfrm>
    </dsp:sp>
    <dsp:sp modelId="{9CEE457A-3B89-4A91-8111-6CD3BFCB496D}">
      <dsp:nvSpPr>
        <dsp:cNvPr id="0" name=""/>
        <dsp:cNvSpPr/>
      </dsp:nvSpPr>
      <dsp:spPr>
        <a:xfrm>
          <a:off x="3328558" y="1304710"/>
          <a:ext cx="2661936" cy="1330968"/>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43180" rIns="64770" bIns="43180" numCol="1" spcCol="1270" anchor="ctr" anchorCtr="0">
          <a:noAutofit/>
        </a:bodyPr>
        <a:lstStyle/>
        <a:p>
          <a:pPr marL="0" lvl="0" indent="0" algn="ctr" defTabSz="1511300">
            <a:lnSpc>
              <a:spcPct val="90000"/>
            </a:lnSpc>
            <a:spcBef>
              <a:spcPct val="0"/>
            </a:spcBef>
            <a:spcAft>
              <a:spcPct val="35000"/>
            </a:spcAft>
            <a:buNone/>
          </a:pPr>
          <a:r>
            <a:rPr lang="en-US" sz="3400" kern="1200"/>
            <a:t>Funding Opportunities</a:t>
          </a:r>
        </a:p>
      </dsp:txBody>
      <dsp:txXfrm>
        <a:off x="3367541" y="1343693"/>
        <a:ext cx="2583970" cy="1253002"/>
      </dsp:txXfrm>
    </dsp:sp>
    <dsp:sp modelId="{4381502A-DDF3-4DFA-A5C4-934FE85A71AE}">
      <dsp:nvSpPr>
        <dsp:cNvPr id="0" name=""/>
        <dsp:cNvSpPr/>
      </dsp:nvSpPr>
      <dsp:spPr>
        <a:xfrm>
          <a:off x="6655979" y="1304710"/>
          <a:ext cx="2661936" cy="1330968"/>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43180" rIns="64770" bIns="43180" numCol="1" spcCol="1270" anchor="ctr" anchorCtr="0">
          <a:noAutofit/>
        </a:bodyPr>
        <a:lstStyle/>
        <a:p>
          <a:pPr marL="0" lvl="0" indent="0" algn="ctr" defTabSz="1511300">
            <a:lnSpc>
              <a:spcPct val="90000"/>
            </a:lnSpc>
            <a:spcBef>
              <a:spcPct val="0"/>
            </a:spcBef>
            <a:spcAft>
              <a:spcPct val="35000"/>
            </a:spcAft>
            <a:buNone/>
          </a:pPr>
          <a:r>
            <a:rPr lang="en-US" sz="3400" kern="1200"/>
            <a:t>Additional Resources</a:t>
          </a:r>
        </a:p>
      </dsp:txBody>
      <dsp:txXfrm>
        <a:off x="6694962" y="1343693"/>
        <a:ext cx="2583970" cy="12530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F326DB-4A9A-4D98-8058-212C53FF46E2}" type="datetimeFigureOut">
              <a:rPr lang="en-US" smtClean="0"/>
              <a:t>8/31/2023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7D4D7-6172-43F4-A237-FF84B2457BCA}" type="slidenum">
              <a:rPr lang="en-US" smtClean="0"/>
              <a:t>‹#›</a:t>
            </a:fld>
            <a:endParaRPr lang="en-US"/>
          </a:p>
        </p:txBody>
      </p:sp>
    </p:spTree>
    <p:extLst>
      <p:ext uri="{BB962C8B-B14F-4D97-AF65-F5344CB8AC3E}">
        <p14:creationId xmlns:p14="http://schemas.microsoft.com/office/powerpoint/2010/main" val="2221988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dol.gov/agencies/eta/wioa/"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ecfr.gov/current/title-20/chapter-V/part-681/subpart-C/section-681.48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ecfr.gov/current/title-20/chapter-V/part-688/subpart-C/section-688.300"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ecfr.gov/current/title-20/chapter-V/part-688/subpart-C/section-688.350"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ecfr.gov/current/title-20/chapter-V/part-688#p-688.120(Construction%20Plu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cfr.gov/current/title-20/chapter-V/part-681/subpart-C/section-681.57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apprenticeship.gov/about-us"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apprenticeship.gov/investments-tax-credits-and-tuition-support/youth-apprenticeship-intermediaries" TargetMode="External"/><Relationship Id="rId4" Type="http://schemas.openxmlformats.org/officeDocument/2006/relationships/hyperlink" Target="https://www.apprenticeship.gov/investments-tax-credits-and-tuition-support/youth-apprenticeship-readiness-grant"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ecfr.gov/current/title-20/chapter-V/part-688#p-688.120(Eligible%20entity)" TargetMode="External"/><Relationship Id="rId7" Type="http://schemas.openxmlformats.org/officeDocument/2006/relationships/hyperlink" Target="https://www.dol.gov/agencies/eta/grants"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grants.gov/web/grants/manage-subscriptions.html" TargetMode="External"/><Relationship Id="rId5" Type="http://schemas.openxmlformats.org/officeDocument/2006/relationships/hyperlink" Target="https://www.grants.gov/web/grants/view-opportunity.html?oppId=343870" TargetMode="External"/><Relationship Id="rId4" Type="http://schemas.openxmlformats.org/officeDocument/2006/relationships/hyperlink" Target="https://www.grants.gov/"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ecfr.gov/current/title-20/chapter-V/part-688#p-688.120(Follow-up%20servic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cfr.gov/current/title-20/chapter-V/part-688/subpart-D"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youthbuild.or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dol.gov/agencies/eta/youth/youthbuild"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dol.gov/grant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mailto:youth.build@dol.gov"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for your interest in the Department of Labor’s YouthBuild program. </a:t>
            </a:r>
          </a:p>
        </p:txBody>
      </p:sp>
      <p:sp>
        <p:nvSpPr>
          <p:cNvPr id="4" name="Slide Number Placeholder 3"/>
          <p:cNvSpPr>
            <a:spLocks noGrp="1"/>
          </p:cNvSpPr>
          <p:nvPr>
            <p:ph type="sldNum" sz="quarter" idx="5"/>
          </p:nvPr>
        </p:nvSpPr>
        <p:spPr/>
        <p:txBody>
          <a:bodyPr/>
          <a:lstStyle/>
          <a:p>
            <a:fld id="{C077D4D7-6172-43F4-A237-FF84B2457BCA}" type="slidenum">
              <a:rPr lang="en-US" smtClean="0"/>
              <a:t>1</a:t>
            </a:fld>
            <a:endParaRPr lang="en-US"/>
          </a:p>
        </p:txBody>
      </p:sp>
    </p:spTree>
    <p:extLst>
      <p:ext uri="{BB962C8B-B14F-4D97-AF65-F5344CB8AC3E}">
        <p14:creationId xmlns:p14="http://schemas.microsoft.com/office/powerpoint/2010/main" val="2932783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webcast will cover basic program requirements and resources available to organizations interested in applying for a DOL YouthBuild grant.</a:t>
            </a:r>
          </a:p>
        </p:txBody>
      </p:sp>
      <p:sp>
        <p:nvSpPr>
          <p:cNvPr id="4" name="Slide Number Placeholder 3"/>
          <p:cNvSpPr>
            <a:spLocks noGrp="1"/>
          </p:cNvSpPr>
          <p:nvPr>
            <p:ph type="sldNum" sz="quarter" idx="5"/>
          </p:nvPr>
        </p:nvSpPr>
        <p:spPr/>
        <p:txBody>
          <a:bodyPr/>
          <a:lstStyle/>
          <a:p>
            <a:fld id="{C077D4D7-6172-43F4-A237-FF84B2457BCA}" type="slidenum">
              <a:rPr lang="en-US" smtClean="0"/>
              <a:t>2</a:t>
            </a:fld>
            <a:endParaRPr lang="en-US"/>
          </a:p>
        </p:txBody>
      </p:sp>
    </p:spTree>
    <p:extLst>
      <p:ext uri="{BB962C8B-B14F-4D97-AF65-F5344CB8AC3E}">
        <p14:creationId xmlns:p14="http://schemas.microsoft.com/office/powerpoint/2010/main" val="1118767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YouthBuild is a workforce development program that provides education, training, and leadership development opportunities to young people who face barriers to employment. The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Workforce Innovation and Opportunity Act</a:t>
            </a:r>
            <a:r>
              <a:rPr lang="en-US" sz="1800" kern="100">
                <a:effectLst/>
                <a:latin typeface="Calibri" panose="020F0502020204030204" pitchFamily="34" charset="0"/>
                <a:ea typeface="Calibri" panose="020F0502020204030204" pitchFamily="34" charset="0"/>
                <a:cs typeface="Times New Roman" panose="02020603050405020304" pitchFamily="18" charset="0"/>
              </a:rPr>
              <a:t> (WIOA) designates YouthBuild as a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pre-apprenticeship</a:t>
            </a:r>
            <a:r>
              <a:rPr lang="en-US" sz="1800" kern="100">
                <a:effectLst/>
                <a:latin typeface="Calibri" panose="020F0502020204030204" pitchFamily="34" charset="0"/>
                <a:ea typeface="Calibri" panose="020F0502020204030204" pitchFamily="34" charset="0"/>
                <a:cs typeface="Times New Roman" panose="02020603050405020304" pitchFamily="18" charset="0"/>
              </a:rPr>
              <a:t> model, which requires alignment with local employer needs, supportive services for participants, career exploration, credential opportunities, and partnership with one or more registered apprenticeship programs. YouthBuild is administered by the US Department of Labor’s (DOL) Employment and Training Administration (ETA).</a:t>
            </a:r>
          </a:p>
        </p:txBody>
      </p:sp>
      <p:sp>
        <p:nvSpPr>
          <p:cNvPr id="4" name="Slide Number Placeholder 3"/>
          <p:cNvSpPr>
            <a:spLocks noGrp="1"/>
          </p:cNvSpPr>
          <p:nvPr>
            <p:ph type="sldNum" sz="quarter" idx="5"/>
          </p:nvPr>
        </p:nvSpPr>
        <p:spPr/>
        <p:txBody>
          <a:bodyPr/>
          <a:lstStyle/>
          <a:p>
            <a:fld id="{C077D4D7-6172-43F4-A237-FF84B2457BCA}" type="slidenum">
              <a:rPr lang="en-US" smtClean="0"/>
              <a:t>3</a:t>
            </a:fld>
            <a:endParaRPr lang="en-US"/>
          </a:p>
        </p:txBody>
      </p:sp>
    </p:spTree>
    <p:extLst>
      <p:ext uri="{BB962C8B-B14F-4D97-AF65-F5344CB8AC3E}">
        <p14:creationId xmlns:p14="http://schemas.microsoft.com/office/powerpoint/2010/main" val="66318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YouthBuild participants must be between the ages of 16 and 24. Most participants left high school without a diploma and are either a member of a low-income family, a foster care youth, a court-involved youth, a youth with a disability, a child of an incarcerated parent, or a migrant youth. There are </a:t>
            </a: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limited exceptions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to these eligibility requirements.</a:t>
            </a:r>
          </a:p>
          <a:p>
            <a:endParaRPr lang="en-US" dirty="0"/>
          </a:p>
          <a:p>
            <a:r>
              <a:rPr lang="en-US" dirty="0"/>
              <a:t>&lt;a </a:t>
            </a:r>
            <a:r>
              <a:rPr lang="en-US" dirty="0" err="1"/>
              <a:t>href</a:t>
            </a:r>
            <a:r>
              <a:rPr lang="en-US" dirty="0"/>
              <a:t>="https://www.freepik.com/free-vector/linear-flat-people-faces-professions-illustration_3330558.htm#query=consturction%20black%20man&amp;position=7&amp;from_view=search&amp;track=ais"&gt;Image by </a:t>
            </a:r>
            <a:r>
              <a:rPr lang="en-US" dirty="0" err="1"/>
              <a:t>vextok</a:t>
            </a:r>
            <a:r>
              <a:rPr lang="en-US" dirty="0"/>
              <a:t>&lt;/a&gt; on </a:t>
            </a:r>
            <a:r>
              <a:rPr lang="en-US" dirty="0" err="1"/>
              <a:t>Freepik</a:t>
            </a:r>
            <a:endParaRPr lang="en-US" dirty="0"/>
          </a:p>
        </p:txBody>
      </p:sp>
      <p:sp>
        <p:nvSpPr>
          <p:cNvPr id="4" name="Slide Number Placeholder 3"/>
          <p:cNvSpPr>
            <a:spLocks noGrp="1"/>
          </p:cNvSpPr>
          <p:nvPr>
            <p:ph type="sldNum" sz="quarter" idx="5"/>
          </p:nvPr>
        </p:nvSpPr>
        <p:spPr/>
        <p:txBody>
          <a:bodyPr/>
          <a:lstStyle/>
          <a:p>
            <a:fld id="{C077D4D7-6172-43F4-A237-FF84B2457BCA}" type="slidenum">
              <a:rPr lang="en-US" smtClean="0"/>
              <a:t>4</a:t>
            </a:fld>
            <a:endParaRPr lang="en-US"/>
          </a:p>
        </p:txBody>
      </p:sp>
    </p:spTree>
    <p:extLst>
      <p:ext uri="{BB962C8B-B14F-4D97-AF65-F5344CB8AC3E}">
        <p14:creationId xmlns:p14="http://schemas.microsoft.com/office/powerpoint/2010/main" val="2578163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0" i="0" kern="10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Participants spend at least 50 percent of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program time</a:t>
            </a:r>
            <a:r>
              <a:rPr lang="en-US" sz="1800" b="0" i="0" kern="10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 receiving education services that may lead to either a high school diploma or its State-recognized equivalent. They spend at least 40 percent of program time engaged in workforce and skills development activities. All DOL-funded YouthBuild programs must train participants in construction while they build or significantly renovate at least one unit of housing for homeless individuals or low-income families, or transitional housing for homeless individuals. Most programs also train participants in other in-demand industries such as healthcare, advanced manufacturing, or hospitality – this additional training is known as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Construction Plus</a:t>
            </a:r>
            <a:r>
              <a:rPr lang="en-US" sz="1800" b="0" i="0" kern="100">
                <a:solidFill>
                  <a:srgbClr val="538135"/>
                </a:solidFill>
                <a:effectLst/>
                <a:latin typeface="Calibri" panose="020F0502020204030204" pitchFamily="34" charset="0"/>
                <a:ea typeface="Calibri" panose="020F0502020204030204" pitchFamily="34" charset="0"/>
                <a:cs typeface="Times New Roman" panose="02020603050405020304" pitchFamily="18" charset="0"/>
              </a:rPr>
              <a:t>. Participants spend up to 10 percent of program time engaged in leadership development and community service activities.</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C077D4D7-6172-43F4-A237-FF84B2457BCA}" type="slidenum">
              <a:rPr lang="en-US" smtClean="0"/>
              <a:t>5</a:t>
            </a:fld>
            <a:endParaRPr lang="en-US"/>
          </a:p>
        </p:txBody>
      </p:sp>
    </p:spTree>
    <p:extLst>
      <p:ext uri="{BB962C8B-B14F-4D97-AF65-F5344CB8AC3E}">
        <p14:creationId xmlns:p14="http://schemas.microsoft.com/office/powerpoint/2010/main" val="2875855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cs typeface="Times New Roman" panose="02020603050405020304" pitchFamily="18" charset="0"/>
              </a:rPr>
              <a:t>Supportive services enable the youth to succeed in the classroom and the workforce by addressing barriers that may hinder educational and career progress. They include, </a:t>
            </a:r>
            <a:r>
              <a:rPr lang="en-US"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but are not limited to</a:t>
            </a:r>
            <a:r>
              <a:rPr lang="en-US" sz="1800">
                <a:effectLst/>
                <a:latin typeface="Calibri" panose="020F0502020204030204" pitchFamily="34" charset="0"/>
                <a:ea typeface="Calibri" panose="020F0502020204030204" pitchFamily="34" charset="0"/>
                <a:cs typeface="Times New Roman" panose="02020603050405020304" pitchFamily="18" charset="0"/>
              </a:rPr>
              <a:t>: assistance with transportation, childcare, housing, supplies, and/or testing; needs-related payments; and reasonable accommodations for youth with disabilities.</a:t>
            </a:r>
            <a:endParaRPr lang="en-US"/>
          </a:p>
        </p:txBody>
      </p:sp>
      <p:sp>
        <p:nvSpPr>
          <p:cNvPr id="4" name="Slide Number Placeholder 3"/>
          <p:cNvSpPr>
            <a:spLocks noGrp="1"/>
          </p:cNvSpPr>
          <p:nvPr>
            <p:ph type="sldNum" sz="quarter" idx="5"/>
          </p:nvPr>
        </p:nvSpPr>
        <p:spPr/>
        <p:txBody>
          <a:bodyPr/>
          <a:lstStyle/>
          <a:p>
            <a:fld id="{C077D4D7-6172-43F4-A237-FF84B2457BCA}" type="slidenum">
              <a:rPr lang="en-US" smtClean="0"/>
              <a:t>6</a:t>
            </a:fld>
            <a:endParaRPr lang="en-US"/>
          </a:p>
        </p:txBody>
      </p:sp>
    </p:spTree>
    <p:extLst>
      <p:ext uri="{BB962C8B-B14F-4D97-AF65-F5344CB8AC3E}">
        <p14:creationId xmlns:p14="http://schemas.microsoft.com/office/powerpoint/2010/main" val="380391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cs typeface="Times New Roman" panose="02020603050405020304" pitchFamily="18" charset="0"/>
              </a:rPr>
              <a:t>YouthBuild has traditionally provided connections to apprenticeship opportunities in the building trades, and continues to strengthen connections to career pathways in other fields through training and partnerships in Construction Plus. YouthBuild aligns with initiatives from the DOL </a:t>
            </a:r>
            <a:r>
              <a:rPr lang="en-US"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Office of Apprenticeship</a:t>
            </a:r>
            <a:r>
              <a:rPr lang="en-US" sz="1800">
                <a:effectLst/>
                <a:latin typeface="Calibri" panose="020F0502020204030204" pitchFamily="34" charset="0"/>
                <a:ea typeface="Calibri" panose="020F0502020204030204" pitchFamily="34" charset="0"/>
                <a:cs typeface="Times New Roman" panose="02020603050405020304" pitchFamily="18" charset="0"/>
              </a:rPr>
              <a:t>, including </a:t>
            </a:r>
            <a:r>
              <a:rPr lang="en-US"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Youth Apprenticeship Readiness Grants</a:t>
            </a:r>
            <a:r>
              <a:rPr lang="en-US" sz="1800">
                <a:effectLst/>
                <a:latin typeface="Calibri" panose="020F0502020204030204" pitchFamily="34" charset="0"/>
                <a:ea typeface="Calibri" panose="020F0502020204030204" pitchFamily="34" charset="0"/>
                <a:cs typeface="Times New Roman" panose="02020603050405020304" pitchFamily="18" charset="0"/>
              </a:rPr>
              <a:t> (YARG), which support youth enrollment in registered apprenticeships with wraparound services, and </a:t>
            </a:r>
            <a:r>
              <a:rPr lang="en-US"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Youth Apprenticeship Intermediaries</a:t>
            </a:r>
            <a:r>
              <a:rPr lang="en-US" sz="1800">
                <a:effectLst/>
                <a:latin typeface="Calibri" panose="020F0502020204030204" pitchFamily="34" charset="0"/>
                <a:ea typeface="Calibri" panose="020F0502020204030204" pitchFamily="34" charset="0"/>
                <a:cs typeface="Times New Roman" panose="02020603050405020304" pitchFamily="18" charset="0"/>
              </a:rPr>
              <a:t> (YAI), which work to engage underrepresented populations in YARG programs.</a:t>
            </a:r>
            <a:endParaRPr lang="en-US"/>
          </a:p>
        </p:txBody>
      </p:sp>
      <p:sp>
        <p:nvSpPr>
          <p:cNvPr id="4" name="Slide Number Placeholder 3"/>
          <p:cNvSpPr>
            <a:spLocks noGrp="1"/>
          </p:cNvSpPr>
          <p:nvPr>
            <p:ph type="sldNum" sz="quarter" idx="5"/>
          </p:nvPr>
        </p:nvSpPr>
        <p:spPr/>
        <p:txBody>
          <a:bodyPr/>
          <a:lstStyle/>
          <a:p>
            <a:fld id="{C077D4D7-6172-43F4-A237-FF84B2457BCA}" type="slidenum">
              <a:rPr lang="en-US" smtClean="0"/>
              <a:t>7</a:t>
            </a:fld>
            <a:endParaRPr lang="en-US"/>
          </a:p>
        </p:txBody>
      </p:sp>
    </p:spTree>
    <p:extLst>
      <p:ext uri="{BB962C8B-B14F-4D97-AF65-F5344CB8AC3E}">
        <p14:creationId xmlns:p14="http://schemas.microsoft.com/office/powerpoint/2010/main" val="1216114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sng">
                <a:solidFill>
                  <a:srgbClr val="0563C1"/>
                </a:solidFill>
                <a:effectLst/>
                <a:latin typeface="Calibri" panose="020F0502020204030204" pitchFamily="34" charset="0"/>
                <a:ea typeface="Calibri" panose="020F0502020204030204" pitchFamily="34" charset="0"/>
                <a:hlinkClick r:id="rId3"/>
              </a:rPr>
              <a:t>Eligible applicants</a:t>
            </a:r>
            <a:r>
              <a:rPr lang="en-US" sz="1800">
                <a:effectLst/>
                <a:latin typeface="Calibri" panose="020F0502020204030204" pitchFamily="34" charset="0"/>
                <a:ea typeface="Calibri" panose="020F0502020204030204" pitchFamily="34" charset="0"/>
              </a:rPr>
              <a:t> for DOL YouthBuild grants include non-profit agencies or organizations. DOL publishes an annual Funding Opportunity Announcement (FOA) on </a:t>
            </a:r>
            <a:r>
              <a:rPr lang="en-US" sz="1800" u="sng">
                <a:solidFill>
                  <a:srgbClr val="0563C1"/>
                </a:solidFill>
                <a:effectLst/>
                <a:latin typeface="Calibri" panose="020F0502020204030204" pitchFamily="34" charset="0"/>
                <a:ea typeface="Calibri" panose="020F0502020204030204" pitchFamily="34" charset="0"/>
                <a:hlinkClick r:id="rId4"/>
              </a:rPr>
              <a:t>grants.gov</a:t>
            </a:r>
            <a:r>
              <a:rPr lang="en-US" sz="1800">
                <a:effectLst/>
                <a:latin typeface="Calibri" panose="020F0502020204030204" pitchFamily="34" charset="0"/>
                <a:ea typeface="Calibri" panose="020F0502020204030204" pitchFamily="34" charset="0"/>
              </a:rPr>
              <a:t>. While they vary each year, </a:t>
            </a:r>
            <a:r>
              <a:rPr lang="en-US" sz="1800" u="sng">
                <a:solidFill>
                  <a:srgbClr val="0563C1"/>
                </a:solidFill>
                <a:effectLst/>
                <a:latin typeface="Calibri" panose="020F0502020204030204" pitchFamily="34" charset="0"/>
                <a:ea typeface="Calibri" panose="020F0502020204030204" pitchFamily="34" charset="0"/>
                <a:hlinkClick r:id="rId5"/>
              </a:rPr>
              <a:t>the most recently published FOA</a:t>
            </a:r>
            <a:r>
              <a:rPr lang="en-US" sz="1800">
                <a:effectLst/>
                <a:latin typeface="Calibri" panose="020F0502020204030204" pitchFamily="34" charset="0"/>
                <a:ea typeface="Calibri" panose="020F0502020204030204" pitchFamily="34" charset="0"/>
              </a:rPr>
              <a:t> is a good resource to prepare for future opportunities. To receive the announcement, </a:t>
            </a:r>
            <a:r>
              <a:rPr lang="en-US" sz="1800" u="sng">
                <a:solidFill>
                  <a:srgbClr val="0563C1"/>
                </a:solidFill>
                <a:effectLst/>
                <a:latin typeface="Calibri" panose="020F0502020204030204" pitchFamily="34" charset="0"/>
                <a:ea typeface="Calibri" panose="020F0502020204030204" pitchFamily="34" charset="0"/>
                <a:hlinkClick r:id="rId6"/>
              </a:rPr>
              <a:t>subscribe to a saved search</a:t>
            </a:r>
            <a:r>
              <a:rPr lang="en-US" sz="1800">
                <a:effectLst/>
                <a:latin typeface="Calibri" panose="020F0502020204030204" pitchFamily="34" charset="0"/>
                <a:ea typeface="Calibri" panose="020F0502020204030204" pitchFamily="34" charset="0"/>
              </a:rPr>
              <a:t> for YouthBuild. More information about applying for grants is available on the </a:t>
            </a:r>
            <a:r>
              <a:rPr lang="en-US" sz="1800" u="sng">
                <a:solidFill>
                  <a:srgbClr val="0563C1"/>
                </a:solidFill>
                <a:effectLst/>
                <a:latin typeface="Calibri" panose="020F0502020204030204" pitchFamily="34" charset="0"/>
                <a:ea typeface="Calibri" panose="020F0502020204030204" pitchFamily="34" charset="0"/>
                <a:hlinkClick r:id="rId7"/>
              </a:rPr>
              <a:t>ETA grants website</a:t>
            </a:r>
            <a:r>
              <a:rPr lang="en-US" sz="1800">
                <a:effectLst/>
                <a:latin typeface="Calibri" panose="020F0502020204030204" pitchFamily="34" charset="0"/>
                <a:ea typeface="Calibri" panose="020F0502020204030204" pitchFamily="34" charset="0"/>
              </a:rPr>
              <a:t>.</a:t>
            </a:r>
          </a:p>
          <a:p>
            <a:endParaRPr lang="en-US"/>
          </a:p>
        </p:txBody>
      </p:sp>
      <p:sp>
        <p:nvSpPr>
          <p:cNvPr id="4" name="Slide Number Placeholder 3"/>
          <p:cNvSpPr>
            <a:spLocks noGrp="1"/>
          </p:cNvSpPr>
          <p:nvPr>
            <p:ph type="sldNum" sz="quarter" idx="5"/>
          </p:nvPr>
        </p:nvSpPr>
        <p:spPr/>
        <p:txBody>
          <a:bodyPr/>
          <a:lstStyle/>
          <a:p>
            <a:fld id="{C077D4D7-6172-43F4-A237-FF84B2457BCA}" type="slidenum">
              <a:rPr lang="en-US" smtClean="0"/>
              <a:t>8</a:t>
            </a:fld>
            <a:endParaRPr lang="en-US"/>
          </a:p>
        </p:txBody>
      </p:sp>
    </p:spTree>
    <p:extLst>
      <p:ext uri="{BB962C8B-B14F-4D97-AF65-F5344CB8AC3E}">
        <p14:creationId xmlns:p14="http://schemas.microsoft.com/office/powerpoint/2010/main" val="1804964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The period of performance for YouthBuild grants is 40 months: a planning period of up to 4 months; two years of active program services for one or more cohorts of youth; and 12 months of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follow-up services</a:t>
            </a:r>
            <a:r>
              <a:rPr lang="en-US" sz="1800" kern="100">
                <a:effectLst/>
                <a:latin typeface="Calibri" panose="020F0502020204030204" pitchFamily="34" charset="0"/>
                <a:ea typeface="Calibri" panose="020F0502020204030204" pitchFamily="34" charset="0"/>
                <a:cs typeface="Times New Roman" panose="02020603050405020304" pitchFamily="18" charset="0"/>
              </a:rPr>
              <a:t> and tracking of participant outcomes. Cohort schedules vary, but an eligible individual selected for participation in the program must be offered full-time participation in the program for not less than 6 months and not more than 24 months.</a:t>
            </a:r>
          </a:p>
          <a:p>
            <a:endParaRPr lang="en-US"/>
          </a:p>
        </p:txBody>
      </p:sp>
      <p:sp>
        <p:nvSpPr>
          <p:cNvPr id="4" name="Slide Number Placeholder 3"/>
          <p:cNvSpPr>
            <a:spLocks noGrp="1"/>
          </p:cNvSpPr>
          <p:nvPr>
            <p:ph type="sldNum" sz="quarter" idx="5"/>
          </p:nvPr>
        </p:nvSpPr>
        <p:spPr/>
        <p:txBody>
          <a:bodyPr/>
          <a:lstStyle/>
          <a:p>
            <a:fld id="{C077D4D7-6172-43F4-A237-FF84B2457BCA}" type="slidenum">
              <a:rPr lang="en-US" smtClean="0"/>
              <a:t>9</a:t>
            </a:fld>
            <a:endParaRPr lang="en-US"/>
          </a:p>
        </p:txBody>
      </p:sp>
    </p:spTree>
    <p:extLst>
      <p:ext uri="{BB962C8B-B14F-4D97-AF65-F5344CB8AC3E}">
        <p14:creationId xmlns:p14="http://schemas.microsoft.com/office/powerpoint/2010/main" val="3687006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Calibri" panose="020F0502020204030204" pitchFamily="34" charset="0"/>
                <a:ea typeface="Calibri" panose="020F0502020204030204" pitchFamily="34" charset="0"/>
                <a:cs typeface="Times New Roman" panose="02020603050405020304" pitchFamily="18" charset="0"/>
              </a:rPr>
              <a:t>Grantees submit required reports to DOL, including Quarterly Performance Reports that track progress on six WIOA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performance indicators</a:t>
            </a:r>
            <a:r>
              <a:rPr lang="en-US" sz="1800" kern="100">
                <a:effectLst/>
                <a:latin typeface="Calibri" panose="020F0502020204030204" pitchFamily="34" charset="0"/>
                <a:ea typeface="Calibri" panose="020F0502020204030204" pitchFamily="34" charset="0"/>
                <a:cs typeface="Times New Roman" panose="02020603050405020304" pitchFamily="18" charset="0"/>
              </a:rPr>
              <a:t>. Grantees report on participants’ placement in employment, education, and training; credential attainment; measurable skill gains; and earnings. </a:t>
            </a:r>
          </a:p>
          <a:p>
            <a:endParaRPr lang="en-US"/>
          </a:p>
        </p:txBody>
      </p:sp>
      <p:sp>
        <p:nvSpPr>
          <p:cNvPr id="4" name="Slide Number Placeholder 3"/>
          <p:cNvSpPr>
            <a:spLocks noGrp="1"/>
          </p:cNvSpPr>
          <p:nvPr>
            <p:ph type="sldNum" sz="quarter" idx="5"/>
          </p:nvPr>
        </p:nvSpPr>
        <p:spPr/>
        <p:txBody>
          <a:bodyPr/>
          <a:lstStyle/>
          <a:p>
            <a:fld id="{C077D4D7-6172-43F4-A237-FF84B2457BCA}" type="slidenum">
              <a:rPr lang="en-US" smtClean="0"/>
              <a:t>10</a:t>
            </a:fld>
            <a:endParaRPr lang="en-US"/>
          </a:p>
        </p:txBody>
      </p:sp>
    </p:spTree>
    <p:extLst>
      <p:ext uri="{BB962C8B-B14F-4D97-AF65-F5344CB8AC3E}">
        <p14:creationId xmlns:p14="http://schemas.microsoft.com/office/powerpoint/2010/main" val="2473337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Each grantee receives assistance from a DOL Federal Project Officer, and has the opportunity to attend regular events and training.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YouthBuild USA</a:t>
            </a:r>
            <a:r>
              <a:rPr lang="en-US" sz="1800" dirty="0">
                <a:effectLst/>
                <a:latin typeface="Calibri" panose="020F0502020204030204" pitchFamily="34" charset="0"/>
                <a:ea typeface="Calibri" panose="020F0502020204030204" pitchFamily="34" charset="0"/>
                <a:cs typeface="Times New Roman" panose="02020603050405020304" pitchFamily="18" charset="0"/>
              </a:rPr>
              <a:t> provides technical assistance (TA) to grantees through a five-year contract with DOL. YouthBuild USA is a 501(c)(3) non-profit that supports an affiliate network of programs. Separate from the DOL contract, YouthBuild USA provides training and TA, leadership development, funding for innovative program enhancements, and advocacy for their affiliate network programs.</a:t>
            </a:r>
            <a:endParaRPr lang="en-US" dirty="0"/>
          </a:p>
        </p:txBody>
      </p:sp>
      <p:sp>
        <p:nvSpPr>
          <p:cNvPr id="4" name="Slide Number Placeholder 3"/>
          <p:cNvSpPr>
            <a:spLocks noGrp="1"/>
          </p:cNvSpPr>
          <p:nvPr>
            <p:ph type="sldNum" sz="quarter" idx="5"/>
          </p:nvPr>
        </p:nvSpPr>
        <p:spPr/>
        <p:txBody>
          <a:bodyPr/>
          <a:lstStyle/>
          <a:p>
            <a:fld id="{C077D4D7-6172-43F4-A237-FF84B2457BCA}" type="slidenum">
              <a:rPr lang="en-US" smtClean="0"/>
              <a:t>11</a:t>
            </a:fld>
            <a:endParaRPr lang="en-US"/>
          </a:p>
        </p:txBody>
      </p:sp>
    </p:spTree>
    <p:extLst>
      <p:ext uri="{BB962C8B-B14F-4D97-AF65-F5344CB8AC3E}">
        <p14:creationId xmlns:p14="http://schemas.microsoft.com/office/powerpoint/2010/main" val="2137575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any given time, there are approximately 200 DOL-funded YouthBuild grants in operation throughout the country. This includes programs in all phases of the grant: planning, active services, and follow-up.</a:t>
            </a:r>
          </a:p>
          <a:p>
            <a:pPr marL="0" marR="0">
              <a:lnSpc>
                <a:spcPct val="107000"/>
              </a:lnSpc>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Details about active programs, including Construction Plus fields and contact information, are on the </a:t>
            </a: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DOL YouthBuild website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a:p>
            <a:r>
              <a:rPr lang="en-US" sz="1200" kern="100" dirty="0">
                <a:effectLst/>
                <a:latin typeface="Calibri" panose="020F0502020204030204" pitchFamily="34" charset="0"/>
                <a:ea typeface="Calibri" panose="020F0502020204030204" pitchFamily="34" charset="0"/>
                <a:cs typeface="Times New Roman" panose="02020603050405020304" pitchFamily="18" charset="0"/>
              </a:rPr>
              <a:t>On </a:t>
            </a:r>
            <a:r>
              <a:rPr lang="en-US"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dol.gov/grants</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search for the keyword “YouthBuild” to see a map of currently active grants. </a:t>
            </a:r>
          </a:p>
          <a:p>
            <a:endParaRPr lang="en-US" sz="1200" kern="100" dirty="0">
              <a:effectLst/>
              <a:latin typeface="Calibri" panose="020F0502020204030204" pitchFamily="34" charset="0"/>
              <a:cs typeface="Times New Roman" panose="02020603050405020304" pitchFamily="18" charset="0"/>
            </a:endParaRPr>
          </a:p>
          <a:p>
            <a:r>
              <a:rPr lang="en-US" sz="1200" kern="100" dirty="0">
                <a:effectLst/>
                <a:latin typeface="Calibri" panose="020F0502020204030204" pitchFamily="34" charset="0"/>
                <a:cs typeface="Times New Roman" panose="02020603050405020304" pitchFamily="18" charset="0"/>
              </a:rPr>
              <a:t>Keyboard: Image by rawpixel.com on </a:t>
            </a:r>
            <a:r>
              <a:rPr lang="en-US" sz="1200" kern="100" dirty="0" err="1">
                <a:effectLst/>
                <a:latin typeface="Calibri" panose="020F0502020204030204" pitchFamily="34" charset="0"/>
                <a:cs typeface="Times New Roman" panose="02020603050405020304" pitchFamily="18" charset="0"/>
              </a:rPr>
              <a:t>Freepik</a:t>
            </a:r>
            <a:endParaRPr lang="en-US" dirty="0"/>
          </a:p>
        </p:txBody>
      </p:sp>
      <p:sp>
        <p:nvSpPr>
          <p:cNvPr id="4" name="Slide Number Placeholder 3"/>
          <p:cNvSpPr>
            <a:spLocks noGrp="1"/>
          </p:cNvSpPr>
          <p:nvPr>
            <p:ph type="sldNum" sz="quarter" idx="5"/>
          </p:nvPr>
        </p:nvSpPr>
        <p:spPr/>
        <p:txBody>
          <a:bodyPr/>
          <a:lstStyle/>
          <a:p>
            <a:fld id="{C077D4D7-6172-43F4-A237-FF84B2457BCA}" type="slidenum">
              <a:rPr lang="en-US" smtClean="0"/>
              <a:t>12</a:t>
            </a:fld>
            <a:endParaRPr lang="en-US"/>
          </a:p>
        </p:txBody>
      </p:sp>
    </p:spTree>
    <p:extLst>
      <p:ext uri="{BB962C8B-B14F-4D97-AF65-F5344CB8AC3E}">
        <p14:creationId xmlns:p14="http://schemas.microsoft.com/office/powerpoint/2010/main" val="313739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Download this presentation to access links throughout. This slide includes access to the final report from a comprehensive evaluation of YouthBuild that DOL commissioned, and the YouthBuild Community of Practice, a collection of resources for YouthBuild grantees. You can also access the law and regulations, and email additional questions to </a:t>
            </a:r>
            <a:r>
              <a:rPr lang="en-US" dirty="0">
                <a:hlinkClick r:id="rId3"/>
              </a:rPr>
              <a:t>youth.build@dol.gov</a:t>
            </a:r>
            <a:r>
              <a:rPr lang="en-US" dirty="0"/>
              <a:t>.</a:t>
            </a:r>
          </a:p>
          <a:p>
            <a:endParaRPr lang="en-US" dirty="0"/>
          </a:p>
          <a:p>
            <a:r>
              <a:rPr lang="en-US" dirty="0"/>
              <a:t>All free stock vectors designed by </a:t>
            </a:r>
            <a:r>
              <a:rPr lang="en-US" dirty="0" err="1"/>
              <a:t>macrovector</a:t>
            </a:r>
            <a:r>
              <a:rPr lang="en-US" dirty="0"/>
              <a:t> on </a:t>
            </a:r>
            <a:r>
              <a:rPr lang="en-US" dirty="0" err="1"/>
              <a:t>Freepik</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C077D4D7-6172-43F4-A237-FF84B2457BCA}" type="slidenum">
              <a:rPr lang="en-US" smtClean="0"/>
              <a:t>13</a:t>
            </a:fld>
            <a:endParaRPr lang="en-US"/>
          </a:p>
        </p:txBody>
      </p:sp>
    </p:spTree>
    <p:extLst>
      <p:ext uri="{BB962C8B-B14F-4D97-AF65-F5344CB8AC3E}">
        <p14:creationId xmlns:p14="http://schemas.microsoft.com/office/powerpoint/2010/main" val="1666966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C73C3-6140-D3B5-96EC-35C2832668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C0404A-F5FD-CE9D-04B7-940490FA3E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6F8990-C32C-031D-201E-012ED2A23C0F}"/>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5" name="Footer Placeholder 4">
            <a:extLst>
              <a:ext uri="{FF2B5EF4-FFF2-40B4-BE49-F238E27FC236}">
                <a16:creationId xmlns:a16="http://schemas.microsoft.com/office/drawing/2014/main" id="{83F3A86D-4682-290A-7AA7-DB150C1067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3AD1A1-7CCB-14F4-2496-8481FADB8EAF}"/>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275837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9325E-A1BB-C79C-66E3-BC68D2238E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85CA86-8603-7B5F-0B10-C137EF80E1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547888-46D2-FC5D-126C-A14361C61AD9}"/>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5" name="Footer Placeholder 4">
            <a:extLst>
              <a:ext uri="{FF2B5EF4-FFF2-40B4-BE49-F238E27FC236}">
                <a16:creationId xmlns:a16="http://schemas.microsoft.com/office/drawing/2014/main" id="{D7C5D8FC-8814-62FA-6413-7F6759E64D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F8CD12-E2CA-883E-6F84-36CE608A4E2B}"/>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2758653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70E1C-FABC-31D7-29D1-C05D1A6C89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5B0C1E-0F5B-CCC3-2FA1-AB8575C550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DB7AA7-3E2F-9BFA-3266-771D179CAA56}"/>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5" name="Footer Placeholder 4">
            <a:extLst>
              <a:ext uri="{FF2B5EF4-FFF2-40B4-BE49-F238E27FC236}">
                <a16:creationId xmlns:a16="http://schemas.microsoft.com/office/drawing/2014/main" id="{16D9DDBA-794E-1557-6263-05FAE818C3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3B490-1A7F-06E3-F09C-734DD5A3E0C4}"/>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4112942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340D-3EB3-0B66-7B1F-8FA02A183D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615322-14C2-B674-1018-1EE1F9C3C6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7CED10-7E54-135C-C6A5-382F41D7EE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10D2BE-D01D-FA65-E983-EA25A2BDA9BD}"/>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6" name="Footer Placeholder 5">
            <a:extLst>
              <a:ext uri="{FF2B5EF4-FFF2-40B4-BE49-F238E27FC236}">
                <a16:creationId xmlns:a16="http://schemas.microsoft.com/office/drawing/2014/main" id="{3FEDCCC9-63AC-CF5B-AB90-F6D4FD1E68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80D409-3078-091C-8F6A-2E3C88D47C05}"/>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127658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6541B-2D0F-D993-477E-6557A96E0C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36DE87-8668-5C47-4D59-D75877AC42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1A3D7B-71B3-ADBB-B150-92C2EB93D4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2311BD-6F5F-3AC7-CE6A-5340D81A5E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B25155-ED2F-EF7A-8483-1E51CB00B8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59B213-DF23-87E7-880F-3BDF6BF4C6AF}"/>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8" name="Footer Placeholder 7">
            <a:extLst>
              <a:ext uri="{FF2B5EF4-FFF2-40B4-BE49-F238E27FC236}">
                <a16:creationId xmlns:a16="http://schemas.microsoft.com/office/drawing/2014/main" id="{85FFD27D-774A-B9F4-4866-6D811BC49D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AF2E0A-C13D-62BB-6E74-687E434165B6}"/>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2722495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3F2E5-9F0C-AD52-AD05-780503EE4A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3F581C-763E-E768-3EE2-87261D3C1B8F}"/>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4" name="Footer Placeholder 3">
            <a:extLst>
              <a:ext uri="{FF2B5EF4-FFF2-40B4-BE49-F238E27FC236}">
                <a16:creationId xmlns:a16="http://schemas.microsoft.com/office/drawing/2014/main" id="{8C2421A4-44BE-2D9F-7883-DAD5C51AE2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5FD651-C451-BC91-2E21-1698FA97DB08}"/>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765177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B93CC0-54C6-6ADE-053A-0E2C1240086C}"/>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3" name="Footer Placeholder 2">
            <a:extLst>
              <a:ext uri="{FF2B5EF4-FFF2-40B4-BE49-F238E27FC236}">
                <a16:creationId xmlns:a16="http://schemas.microsoft.com/office/drawing/2014/main" id="{0683E50D-7BBA-D412-3533-B01941421D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0E9BFA-0AA0-B39D-7491-0D530C24CD14}"/>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3182853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FCC53-319B-F297-0C22-5468415CB7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F49AA1-8E0E-6BBC-513D-A4239E69E2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D73DCC-4A96-F583-9F6B-2F34EF003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FAB103-0C76-EAA9-5457-88C52ABF8131}"/>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6" name="Footer Placeholder 5">
            <a:extLst>
              <a:ext uri="{FF2B5EF4-FFF2-40B4-BE49-F238E27FC236}">
                <a16:creationId xmlns:a16="http://schemas.microsoft.com/office/drawing/2014/main" id="{762F30E4-F0D3-59A2-5912-2DFFC6920A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8D402F-E576-C164-0E08-7F2F314B1728}"/>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2895547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4A038-6237-B462-2C9C-68CA6860DC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D1A846-63CB-4168-65C7-BF5E72D0F2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7E2CBE-EE9C-7F41-48C5-685ECC5D3E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101F75-1E34-9B4D-356F-0391298834C1}"/>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6" name="Footer Placeholder 5">
            <a:extLst>
              <a:ext uri="{FF2B5EF4-FFF2-40B4-BE49-F238E27FC236}">
                <a16:creationId xmlns:a16="http://schemas.microsoft.com/office/drawing/2014/main" id="{BEE64C1D-2964-2DAA-9F94-7A8C6328C7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226507-1654-A058-CF5C-71D5D0D841FF}"/>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853388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97A72-DD2C-84DE-ED50-4816BA9FD0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B4645A-E926-35FE-29BB-BE583DFB93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FCAF96-60D1-8196-4117-2246BCF07F96}"/>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5" name="Footer Placeholder 4">
            <a:extLst>
              <a:ext uri="{FF2B5EF4-FFF2-40B4-BE49-F238E27FC236}">
                <a16:creationId xmlns:a16="http://schemas.microsoft.com/office/drawing/2014/main" id="{22691A4D-5E94-904B-AD62-CAC385D81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1E775E-7EA3-9674-C6E4-BE58577E2690}"/>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3764431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F5E191-5C98-5D92-B42F-D65BD13821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1027E8-F532-D403-ED28-B7B3B60DB5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54E9E0-A188-CF52-CA28-29A3A9148EDF}"/>
              </a:ext>
            </a:extLst>
          </p:cNvPr>
          <p:cNvSpPr>
            <a:spLocks noGrp="1"/>
          </p:cNvSpPr>
          <p:nvPr>
            <p:ph type="dt" sz="half" idx="10"/>
          </p:nvPr>
        </p:nvSpPr>
        <p:spPr/>
        <p:txBody>
          <a:bodyPr/>
          <a:lstStyle/>
          <a:p>
            <a:fld id="{2A467D94-F71F-4727-A172-6C734D4DF352}" type="datetimeFigureOut">
              <a:rPr lang="en-US" smtClean="0"/>
              <a:t>8/31/2023</a:t>
            </a:fld>
            <a:endParaRPr lang="en-US"/>
          </a:p>
        </p:txBody>
      </p:sp>
      <p:sp>
        <p:nvSpPr>
          <p:cNvPr id="5" name="Footer Placeholder 4">
            <a:extLst>
              <a:ext uri="{FF2B5EF4-FFF2-40B4-BE49-F238E27FC236}">
                <a16:creationId xmlns:a16="http://schemas.microsoft.com/office/drawing/2014/main" id="{7BF01707-D10E-1C06-0473-1FEFAC850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0A949-3951-B909-C2E0-E0BDE98A3D46}"/>
              </a:ext>
            </a:extLst>
          </p:cNvPr>
          <p:cNvSpPr>
            <a:spLocks noGrp="1"/>
          </p:cNvSpPr>
          <p:nvPr>
            <p:ph type="sldNum" sz="quarter" idx="12"/>
          </p:nvPr>
        </p:nvSpPr>
        <p:spPr/>
        <p:txBody>
          <a:bodyPr/>
          <a:lstStyle/>
          <a:p>
            <a:fld id="{22715F7B-F9BF-4B20-8B2D-B1D8F1717718}" type="slidenum">
              <a:rPr lang="en-US" smtClean="0"/>
              <a:t>‹#›</a:t>
            </a:fld>
            <a:endParaRPr lang="en-US"/>
          </a:p>
        </p:txBody>
      </p:sp>
    </p:spTree>
    <p:extLst>
      <p:ext uri="{BB962C8B-B14F-4D97-AF65-F5344CB8AC3E}">
        <p14:creationId xmlns:p14="http://schemas.microsoft.com/office/powerpoint/2010/main" val="3587692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73D732-8AC2-4C98-6A31-DD5BE2AF78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5398A9-C667-BE22-BD1C-CA4CC59A1B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8860-2041-3CAF-F695-C22D686DD3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67D94-F71F-4727-A172-6C734D4DF352}" type="datetimeFigureOut">
              <a:rPr lang="en-US" smtClean="0"/>
              <a:t>8/31/2023</a:t>
            </a:fld>
            <a:endParaRPr lang="en-US"/>
          </a:p>
        </p:txBody>
      </p:sp>
      <p:sp>
        <p:nvSpPr>
          <p:cNvPr id="5" name="Footer Placeholder 4">
            <a:extLst>
              <a:ext uri="{FF2B5EF4-FFF2-40B4-BE49-F238E27FC236}">
                <a16:creationId xmlns:a16="http://schemas.microsoft.com/office/drawing/2014/main" id="{C4D1C564-757E-F323-0570-DAC956D5A8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D35189-07D3-46A5-39B8-653BE9DE82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15F7B-F9BF-4B20-8B2D-B1D8F1717718}" type="slidenum">
              <a:rPr lang="en-US" smtClean="0"/>
              <a:t>‹#›</a:t>
            </a:fld>
            <a:endParaRPr lang="en-US"/>
          </a:p>
        </p:txBody>
      </p:sp>
    </p:spTree>
    <p:extLst>
      <p:ext uri="{BB962C8B-B14F-4D97-AF65-F5344CB8AC3E}">
        <p14:creationId xmlns:p14="http://schemas.microsoft.com/office/powerpoint/2010/main" val="2803880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hyperlink" Target="https://www.dol.gov/agencies/eta" TargetMode="External"/><Relationship Id="rId3" Type="http://schemas.openxmlformats.org/officeDocument/2006/relationships/image" Target="../media/image1.png"/><Relationship Id="rId7" Type="http://schemas.openxmlformats.org/officeDocument/2006/relationships/hyperlink" Target="https://www.dol.gov/agencies/eta/wio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ecfr.gov/current/title-20/chapter-V/part-688/subpart-C/section-688.30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hart" Target="../charts/chart1.xml"/><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hyperlink" Target="https://www.ecfr.gov/current/title-20/chapter-V/part-688/subpart-C/section-688.350" TargetMode="External"/><Relationship Id="rId9"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hyperlink" Target="https://www.ecfr.gov/current/title-20/chapter-V/part-681/subpart-C/section-681.570"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hyperlink" Target="https://www.apprenticeship.gov/investments-tax-credits-and-tuition-support/youth-apprenticeship-intermediaries" TargetMode="External"/><Relationship Id="rId3" Type="http://schemas.openxmlformats.org/officeDocument/2006/relationships/image" Target="../media/image11.png"/><Relationship Id="rId7" Type="http://schemas.openxmlformats.org/officeDocument/2006/relationships/hyperlink" Target="https://www.apprenticeship.gov/investments-tax-credits-and-tuition-support/youth-apprenticeship-readiness-gran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apprenticeship.gov/about-us" TargetMode="External"/><Relationship Id="rId5" Type="http://schemas.openxmlformats.org/officeDocument/2006/relationships/hyperlink" Target="https://www.ecfr.gov/current/title-20/chapter-V/part-681/subpart-C/section-681.480" TargetMode="External"/><Relationship Id="rId4" Type="http://schemas.openxmlformats.org/officeDocument/2006/relationships/image" Target="../media/image12.png"/><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ecfr.gov/current/title-20/chapter-V/part-688#p-688.120(Eligible%20entity)" TargetMode="External"/><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s://www.dol.gov/agencies/eta/grants" TargetMode="External"/><Relationship Id="rId5" Type="http://schemas.openxmlformats.org/officeDocument/2006/relationships/hyperlink" Target="https://www.grants.gov/web/grants/manage-subscriptions.html" TargetMode="External"/><Relationship Id="rId10" Type="http://schemas.microsoft.com/office/2007/relationships/hdphoto" Target="../media/hdphoto5.wdp"/><Relationship Id="rId4" Type="http://schemas.openxmlformats.org/officeDocument/2006/relationships/hyperlink" Target="https://www.grants.gov/" TargetMode="External"/><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www.ecfr.gov/current/title-20/chapter-V/part-688#p-688.120(Follow-up%20services)" TargetMode="External"/><Relationship Id="rId7" Type="http://schemas.microsoft.com/office/2007/relationships/hdphoto" Target="../media/hdphoto6.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png"/><Relationship Id="rId4" Type="http://schemas.openxmlformats.org/officeDocument/2006/relationships/hyperlink" Target="https://www.ecfr.gov/current/title-20/chapter-V/part-688/subpart-C/section-688.30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s://www.ecfr.gov/current/title-20/chapter-V/part-688/subpart-D" TargetMode="External"/><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microsoft.com/office/2007/relationships/hdphoto" Target="../media/hdphoto8.wdp"/><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dol.gov/agencies/eta/youth/youthbuild" TargetMode="External"/><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18.png"/><Relationship Id="rId4" Type="http://schemas.openxmlformats.org/officeDocument/2006/relationships/hyperlink" Target="https://www.dol.gov/grants"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dr.doleta.gov/research/details.cfm?id=2612" TargetMode="External"/><Relationship Id="rId7" Type="http://schemas.openxmlformats.org/officeDocument/2006/relationships/hyperlink" Target="mailto:youth.build@dol.gov"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ecfr.gov/current/title-20/chapter-V/part-688" TargetMode="External"/><Relationship Id="rId11" Type="http://schemas.openxmlformats.org/officeDocument/2006/relationships/image" Target="../media/image21.png"/><Relationship Id="rId5" Type="http://schemas.openxmlformats.org/officeDocument/2006/relationships/hyperlink" Target="https://www.dol.gov/agencies/eta/wioa" TargetMode="External"/><Relationship Id="rId10" Type="http://schemas.microsoft.com/office/2007/relationships/hdphoto" Target="../media/hdphoto10.wdp"/><Relationship Id="rId4" Type="http://schemas.openxmlformats.org/officeDocument/2006/relationships/hyperlink" Target="https://youthbuild.workforcegps.org/" TargetMode="External"/><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Isosceles Triangle 3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a:extLst>
              <a:ext uri="{FF2B5EF4-FFF2-40B4-BE49-F238E27FC236}">
                <a16:creationId xmlns:a16="http://schemas.microsoft.com/office/drawing/2014/main" id="{62482391-2526-5FE0-2661-15AEC508E13F}"/>
              </a:ext>
            </a:extLst>
          </p:cNvPr>
          <p:cNvPicPr>
            <a:picLocks noChangeAspect="1"/>
          </p:cNvPicPr>
          <p:nvPr/>
        </p:nvPicPr>
        <p:blipFill>
          <a:blip r:embed="rId3"/>
          <a:stretch>
            <a:fillRect/>
          </a:stretch>
        </p:blipFill>
        <p:spPr>
          <a:xfrm>
            <a:off x="2079206" y="2602255"/>
            <a:ext cx="8930665" cy="2051934"/>
          </a:xfrm>
          <a:prstGeom prst="rect">
            <a:avLst/>
          </a:prstGeom>
          <a:ln>
            <a:noFill/>
          </a:ln>
        </p:spPr>
      </p:pic>
      <p:sp>
        <p:nvSpPr>
          <p:cNvPr id="33" name="Isosceles Triangle 3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a:extLst>
              <a:ext uri="{FF2B5EF4-FFF2-40B4-BE49-F238E27FC236}">
                <a16:creationId xmlns:a16="http://schemas.microsoft.com/office/drawing/2014/main" id="{A9D5D232-F40E-EAD5-3166-24DB69384442}"/>
              </a:ext>
            </a:extLst>
          </p:cNvPr>
          <p:cNvPicPr>
            <a:picLocks noChangeAspect="1"/>
          </p:cNvPicPr>
          <p:nvPr/>
        </p:nvPicPr>
        <p:blipFill>
          <a:blip r:embed="rId4"/>
          <a:stretch>
            <a:fillRect/>
          </a:stretch>
        </p:blipFill>
        <p:spPr>
          <a:xfrm rot="19620000">
            <a:off x="8092410" y="6091026"/>
            <a:ext cx="653145" cy="386593"/>
          </a:xfrm>
          <a:prstGeom prst="rect">
            <a:avLst/>
          </a:prstGeom>
        </p:spPr>
      </p:pic>
    </p:spTree>
    <p:extLst>
      <p:ext uri="{BB962C8B-B14F-4D97-AF65-F5344CB8AC3E}">
        <p14:creationId xmlns:p14="http://schemas.microsoft.com/office/powerpoint/2010/main" val="1944527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Arc 40">
            <a:extLst>
              <a:ext uri="{FF2B5EF4-FFF2-40B4-BE49-F238E27FC236}">
                <a16:creationId xmlns:a16="http://schemas.microsoft.com/office/drawing/2014/main" id="{65220312-5128-76F0-78AB-B8A060C63DC6}"/>
              </a:ext>
            </a:extLst>
          </p:cNvPr>
          <p:cNvSpPr/>
          <p:nvPr/>
        </p:nvSpPr>
        <p:spPr>
          <a:xfrm>
            <a:off x="0" y="5436973"/>
            <a:ext cx="12192000" cy="3144794"/>
          </a:xfrm>
          <a:prstGeom prst="arc">
            <a:avLst>
              <a:gd name="adj1" fmla="val 10895070"/>
              <a:gd name="adj2" fmla="val 21579913"/>
            </a:avLst>
          </a:prstGeom>
          <a:solidFill>
            <a:schemeClr val="accent6">
              <a:lumMod val="20000"/>
              <a:lumOff val="80000"/>
            </a:schemeClr>
          </a:solidFill>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5741F023-75D8-5B3D-8167-96B46B6D8BB4}"/>
              </a:ext>
            </a:extLst>
          </p:cNvPr>
          <p:cNvSpPr>
            <a:spLocks noGrp="1"/>
          </p:cNvSpPr>
          <p:nvPr>
            <p:ph type="title"/>
          </p:nvPr>
        </p:nvSpPr>
        <p:spPr>
          <a:xfrm>
            <a:off x="1231557" y="518854"/>
            <a:ext cx="10515600" cy="1325563"/>
          </a:xfrm>
          <a:ln>
            <a:noFill/>
          </a:ln>
        </p:spPr>
        <p:style>
          <a:lnRef idx="2">
            <a:schemeClr val="accent3"/>
          </a:lnRef>
          <a:fillRef idx="1">
            <a:schemeClr val="lt1"/>
          </a:fillRef>
          <a:effectRef idx="0">
            <a:schemeClr val="accent3"/>
          </a:effectRef>
          <a:fontRef idx="minor">
            <a:schemeClr val="dk1"/>
          </a:fontRef>
        </p:style>
        <p:txBody>
          <a:bodyPr anchor="b">
            <a:normAutofit/>
          </a:bodyPr>
          <a:lstStyle/>
          <a:p>
            <a:r>
              <a:rPr lang="en-US" dirty="0">
                <a:ln w="0"/>
                <a:solidFill>
                  <a:schemeClr val="tx2"/>
                </a:solidFill>
                <a:latin typeface="+mj-lt"/>
              </a:rPr>
              <a:t>Objectives</a:t>
            </a:r>
            <a:endParaRPr lang="en-US" dirty="0">
              <a:solidFill>
                <a:schemeClr val="tx2"/>
              </a:solidFill>
              <a:latin typeface="+mj-lt"/>
            </a:endParaRPr>
          </a:p>
        </p:txBody>
      </p:sp>
      <p:graphicFrame>
        <p:nvGraphicFramePr>
          <p:cNvPr id="40" name="Content Placeholder 2">
            <a:extLst>
              <a:ext uri="{FF2B5EF4-FFF2-40B4-BE49-F238E27FC236}">
                <a16:creationId xmlns:a16="http://schemas.microsoft.com/office/drawing/2014/main" id="{5EC2D85C-860B-E696-AAD7-E0089E8B4CCF}"/>
              </a:ext>
            </a:extLst>
          </p:cNvPr>
          <p:cNvGraphicFramePr>
            <a:graphicFrameLocks noGrp="1"/>
          </p:cNvGraphicFramePr>
          <p:nvPr>
            <p:ph idx="1"/>
            <p:extLst>
              <p:ext uri="{D42A27DB-BD31-4B8C-83A1-F6EECF244321}">
                <p14:modId xmlns:p14="http://schemas.microsoft.com/office/powerpoint/2010/main" val="2262344930"/>
              </p:ext>
            </p:extLst>
          </p:nvPr>
        </p:nvGraphicFramePr>
        <p:xfrm>
          <a:off x="1641389" y="1458805"/>
          <a:ext cx="9319054" cy="39403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4">
            <a:extLst>
              <a:ext uri="{FF2B5EF4-FFF2-40B4-BE49-F238E27FC236}">
                <a16:creationId xmlns:a16="http://schemas.microsoft.com/office/drawing/2014/main" id="{867E352E-C509-024C-E352-6DD5B7B4FB86}"/>
              </a:ext>
            </a:extLst>
          </p:cNvPr>
          <p:cNvPicPr>
            <a:picLocks noChangeAspect="1"/>
          </p:cNvPicPr>
          <p:nvPr/>
        </p:nvPicPr>
        <p:blipFill>
          <a:blip r:embed="rId8"/>
          <a:stretch>
            <a:fillRect/>
          </a:stretch>
        </p:blipFill>
        <p:spPr>
          <a:xfrm>
            <a:off x="10057550" y="6421318"/>
            <a:ext cx="2134450" cy="490417"/>
          </a:xfrm>
          <a:prstGeom prst="rect">
            <a:avLst/>
          </a:prstGeom>
          <a:ln>
            <a:noFill/>
          </a:ln>
        </p:spPr>
      </p:pic>
      <p:pic>
        <p:nvPicPr>
          <p:cNvPr id="42" name="Picture 41" descr="A picture containing transport, concrete mixer, handcart&#10;&#10;Description automatically generated">
            <a:extLst>
              <a:ext uri="{FF2B5EF4-FFF2-40B4-BE49-F238E27FC236}">
                <a16:creationId xmlns:a16="http://schemas.microsoft.com/office/drawing/2014/main" id="{951B8C72-873E-E3AB-019F-8FE28B2F9113}"/>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Lst>
          </a:blip>
          <a:stretch>
            <a:fillRect/>
          </a:stretch>
        </p:blipFill>
        <p:spPr>
          <a:xfrm rot="21299716">
            <a:off x="2054440" y="4673902"/>
            <a:ext cx="2109788" cy="1219112"/>
          </a:xfrm>
          <a:prstGeom prst="rect">
            <a:avLst/>
          </a:prstGeom>
        </p:spPr>
      </p:pic>
    </p:spTree>
    <p:extLst>
      <p:ext uri="{BB962C8B-B14F-4D97-AF65-F5344CB8AC3E}">
        <p14:creationId xmlns:p14="http://schemas.microsoft.com/office/powerpoint/2010/main" val="94352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1" name="Group 20">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22" name="Freeform: Shape 21">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8" name="Freeform: Shape 27">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4">
            <a:extLst>
              <a:ext uri="{FF2B5EF4-FFF2-40B4-BE49-F238E27FC236}">
                <a16:creationId xmlns:a16="http://schemas.microsoft.com/office/drawing/2014/main" id="{2E7A0008-D76C-093E-D1F8-6F80F12350AA}"/>
              </a:ext>
            </a:extLst>
          </p:cNvPr>
          <p:cNvPicPr>
            <a:picLocks noChangeAspect="1"/>
          </p:cNvPicPr>
          <p:nvPr/>
        </p:nvPicPr>
        <p:blipFill>
          <a:blip r:embed="rId3"/>
          <a:stretch>
            <a:fillRect/>
          </a:stretch>
        </p:blipFill>
        <p:spPr>
          <a:xfrm>
            <a:off x="10057089" y="6271935"/>
            <a:ext cx="2134450" cy="490417"/>
          </a:xfrm>
          <a:prstGeom prst="rect">
            <a:avLst/>
          </a:prstGeom>
          <a:ln>
            <a:noFill/>
          </a:ln>
        </p:spPr>
      </p:pic>
      <p:pic>
        <p:nvPicPr>
          <p:cNvPr id="5" name="Picture 4" descr="A picture containing text, transport, crane&#10;&#10;Description automatically generated">
            <a:extLst>
              <a:ext uri="{FF2B5EF4-FFF2-40B4-BE49-F238E27FC236}">
                <a16:creationId xmlns:a16="http://schemas.microsoft.com/office/drawing/2014/main" id="{F7DE1B49-C07E-9009-19E5-D55FB26730CD}"/>
              </a:ext>
            </a:extLst>
          </p:cNvPr>
          <p:cNvPicPr>
            <a:picLocks noChangeAspect="1"/>
          </p:cNvPicPr>
          <p:nvPr/>
        </p:nvPicPr>
        <p:blipFill rotWithShape="1">
          <a:blip r:embed="rId4">
            <a:alphaModFix amt="85000"/>
            <a:extLst>
              <a:ext uri="{BEBA8EAE-BF5A-486C-A8C5-ECC9F3942E4B}">
                <a14:imgProps xmlns:a14="http://schemas.microsoft.com/office/drawing/2010/main">
                  <a14:imgLayer r:embed="rId5">
                    <a14:imgEffect>
                      <a14:backgroundRemoval t="7749" b="89299" l="11765" r="89412">
                        <a14:foregroundMark x1="14118" y1="77675" x2="14118" y2="77675"/>
                        <a14:foregroundMark x1="24235" y1="88007" x2="24235" y2="88007"/>
                        <a14:foregroundMark x1="11765" y1="85424" x2="11765" y2="85424"/>
                        <a14:foregroundMark x1="22824" y1="89299" x2="22824" y2="89299"/>
                        <a14:foregroundMark x1="32706" y1="7749" x2="32706" y2="7749"/>
                      </a14:backgroundRemoval>
                    </a14:imgEffect>
                  </a14:imgLayer>
                </a14:imgProps>
              </a:ext>
            </a:extLst>
          </a:blip>
          <a:srcRect l="7117" r="1292" b="9985"/>
          <a:stretch/>
        </p:blipFill>
        <p:spPr bwMode="auto">
          <a:xfrm>
            <a:off x="-172995" y="-543697"/>
            <a:ext cx="6651014" cy="7401697"/>
          </a:xfrm>
          <a:prstGeom prst="rect">
            <a:avLst/>
          </a:prstGeom>
          <a:noFill/>
          <a:ln>
            <a:noFill/>
          </a:ln>
          <a:effectLst>
            <a:glow rad="127000">
              <a:schemeClr val="accent1">
                <a:alpha val="0"/>
              </a:schemeClr>
            </a:glow>
            <a:outerShdw blurRad="50800" dist="50800" dir="5400000" algn="ctr" rotWithShape="0">
              <a:schemeClr val="accent4">
                <a:lumMod val="20000"/>
                <a:lumOff val="80000"/>
              </a:schemeClr>
            </a:outerShdw>
          </a:effectLst>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87E1D8D2-78BB-ED47-EE8E-AD476F930A2B}"/>
              </a:ext>
            </a:extLst>
          </p:cNvPr>
          <p:cNvPicPr>
            <a:picLocks noChangeAspect="1"/>
          </p:cNvPicPr>
          <p:nvPr/>
        </p:nvPicPr>
        <p:blipFill>
          <a:blip r:embed="rId6"/>
          <a:stretch>
            <a:fillRect/>
          </a:stretch>
        </p:blipFill>
        <p:spPr>
          <a:xfrm>
            <a:off x="4893703" y="1773389"/>
            <a:ext cx="879097" cy="586065"/>
          </a:xfrm>
          <a:prstGeom prst="rect">
            <a:avLst/>
          </a:prstGeom>
        </p:spPr>
      </p:pic>
      <p:cxnSp>
        <p:nvCxnSpPr>
          <p:cNvPr id="11" name="Straight Connector 10">
            <a:extLst>
              <a:ext uri="{FF2B5EF4-FFF2-40B4-BE49-F238E27FC236}">
                <a16:creationId xmlns:a16="http://schemas.microsoft.com/office/drawing/2014/main" id="{519CB3C0-F868-6CA8-4DB4-B037AD1D0DA3}"/>
              </a:ext>
            </a:extLst>
          </p:cNvPr>
          <p:cNvCxnSpPr>
            <a:cxnSpLocks/>
          </p:cNvCxnSpPr>
          <p:nvPr/>
        </p:nvCxnSpPr>
        <p:spPr>
          <a:xfrm>
            <a:off x="506627" y="1728862"/>
            <a:ext cx="0" cy="352276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26BD69BD-B314-10D1-D8CB-9A6BBA482826}"/>
              </a:ext>
            </a:extLst>
          </p:cNvPr>
          <p:cNvCxnSpPr>
            <a:cxnSpLocks/>
          </p:cNvCxnSpPr>
          <p:nvPr/>
        </p:nvCxnSpPr>
        <p:spPr>
          <a:xfrm flipV="1">
            <a:off x="506627" y="56396"/>
            <a:ext cx="1210962" cy="1672466"/>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F2CB92D0-CBEA-FAE9-230C-1C469B2014F5}"/>
              </a:ext>
            </a:extLst>
          </p:cNvPr>
          <p:cNvCxnSpPr>
            <a:cxnSpLocks/>
          </p:cNvCxnSpPr>
          <p:nvPr/>
        </p:nvCxnSpPr>
        <p:spPr>
          <a:xfrm>
            <a:off x="1815695" y="56396"/>
            <a:ext cx="3957105" cy="1415565"/>
          </a:xfrm>
          <a:prstGeom prst="line">
            <a:avLst/>
          </a:prstGeom>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52AAF8CF-60C3-280D-760B-4E81122FBF9D}"/>
              </a:ext>
            </a:extLst>
          </p:cNvPr>
          <p:cNvSpPr>
            <a:spLocks noGrp="1"/>
          </p:cNvSpPr>
          <p:nvPr>
            <p:ph type="title"/>
          </p:nvPr>
        </p:nvSpPr>
        <p:spPr>
          <a:xfrm>
            <a:off x="394007" y="1460109"/>
            <a:ext cx="9833548" cy="1543985"/>
          </a:xfrm>
        </p:spPr>
        <p:txBody>
          <a:bodyPr anchor="b">
            <a:normAutofit/>
          </a:bodyPr>
          <a:lstStyle/>
          <a:p>
            <a:pPr algn="ctr"/>
            <a:r>
              <a:rPr lang="en-US" dirty="0">
                <a:solidFill>
                  <a:schemeClr val="tx2"/>
                </a:solidFill>
              </a:rPr>
              <a:t>What is YouthBuild?</a:t>
            </a:r>
          </a:p>
        </p:txBody>
      </p:sp>
      <p:sp>
        <p:nvSpPr>
          <p:cNvPr id="3" name="Content Placeholder 2">
            <a:extLst>
              <a:ext uri="{FF2B5EF4-FFF2-40B4-BE49-F238E27FC236}">
                <a16:creationId xmlns:a16="http://schemas.microsoft.com/office/drawing/2014/main" id="{BF95F41B-13C6-AFFF-4490-F997FFE8FA02}"/>
              </a:ext>
            </a:extLst>
          </p:cNvPr>
          <p:cNvSpPr>
            <a:spLocks noGrp="1"/>
          </p:cNvSpPr>
          <p:nvPr>
            <p:ph idx="1"/>
          </p:nvPr>
        </p:nvSpPr>
        <p:spPr>
          <a:xfrm>
            <a:off x="3595728" y="3084298"/>
            <a:ext cx="9545628" cy="3074742"/>
          </a:xfrm>
        </p:spPr>
        <p:txBody>
          <a:bodyPr>
            <a:noAutofit/>
          </a:bodyPr>
          <a:lstStyle/>
          <a:p>
            <a:pPr>
              <a:buClr>
                <a:schemeClr val="tx1"/>
              </a:buClr>
            </a:pPr>
            <a:r>
              <a:rPr lang="en-US" sz="2400" dirty="0">
                <a:solidFill>
                  <a:schemeClr val="accent1"/>
                </a:solidFill>
                <a:latin typeface="+mj-lt"/>
                <a:hlinkClick r:id="rId7">
                  <a:extLst>
                    <a:ext uri="{A12FA001-AC4F-418D-AE19-62706E023703}">
                      <ahyp:hlinkClr xmlns:ahyp="http://schemas.microsoft.com/office/drawing/2018/hyperlinkcolor" val="tx"/>
                    </a:ext>
                  </a:extLst>
                </a:hlinkClick>
              </a:rPr>
              <a:t>Workforce Innovation and Opportunity Act</a:t>
            </a:r>
            <a:r>
              <a:rPr lang="en-US" sz="2400" dirty="0">
                <a:solidFill>
                  <a:schemeClr val="tx2"/>
                </a:solidFill>
                <a:latin typeface="+mj-lt"/>
              </a:rPr>
              <a:t> (WIOA)</a:t>
            </a:r>
          </a:p>
          <a:p>
            <a:pPr>
              <a:buClr>
                <a:schemeClr val="tx1"/>
              </a:buClr>
            </a:pPr>
            <a:r>
              <a:rPr lang="en-US" sz="2400" dirty="0">
                <a:solidFill>
                  <a:schemeClr val="tx2"/>
                </a:solidFill>
                <a:latin typeface="+mj-lt"/>
              </a:rPr>
              <a:t>Pre-apprenticeship </a:t>
            </a:r>
          </a:p>
          <a:p>
            <a:pPr lvl="1">
              <a:buClr>
                <a:schemeClr val="tx1"/>
              </a:buClr>
            </a:pPr>
            <a:r>
              <a:rPr lang="en-US" sz="2200" dirty="0">
                <a:solidFill>
                  <a:schemeClr val="tx2"/>
                </a:solidFill>
                <a:latin typeface="+mj-lt"/>
              </a:rPr>
              <a:t>Aligned with local employer needs</a:t>
            </a:r>
          </a:p>
          <a:p>
            <a:pPr lvl="1">
              <a:buClr>
                <a:schemeClr val="tx1"/>
              </a:buClr>
            </a:pPr>
            <a:r>
              <a:rPr lang="en-US" sz="2200" dirty="0">
                <a:solidFill>
                  <a:schemeClr val="tx2"/>
                </a:solidFill>
                <a:latin typeface="+mj-lt"/>
              </a:rPr>
              <a:t>Supportive services for participants</a:t>
            </a:r>
          </a:p>
          <a:p>
            <a:pPr lvl="1">
              <a:buClr>
                <a:schemeClr val="tx1"/>
              </a:buClr>
            </a:pPr>
            <a:r>
              <a:rPr lang="en-US" sz="2200" dirty="0">
                <a:solidFill>
                  <a:schemeClr val="tx2"/>
                </a:solidFill>
                <a:latin typeface="+mj-lt"/>
              </a:rPr>
              <a:t>Career exploration</a:t>
            </a:r>
          </a:p>
          <a:p>
            <a:pPr lvl="1">
              <a:buClr>
                <a:schemeClr val="tx1"/>
              </a:buClr>
            </a:pPr>
            <a:r>
              <a:rPr lang="en-US" sz="2200" dirty="0">
                <a:solidFill>
                  <a:schemeClr val="tx2"/>
                </a:solidFill>
                <a:latin typeface="+mj-lt"/>
              </a:rPr>
              <a:t>Credential opportunities</a:t>
            </a:r>
          </a:p>
          <a:p>
            <a:pPr lvl="1">
              <a:buClr>
                <a:schemeClr val="tx1"/>
              </a:buClr>
            </a:pPr>
            <a:r>
              <a:rPr lang="en-US" sz="2200" dirty="0">
                <a:solidFill>
                  <a:schemeClr val="tx2"/>
                </a:solidFill>
                <a:latin typeface="+mj-lt"/>
              </a:rPr>
              <a:t>Partnership with registered apprenticeship programs</a:t>
            </a:r>
          </a:p>
          <a:p>
            <a:pPr>
              <a:buClr>
                <a:schemeClr val="tx1"/>
              </a:buClr>
            </a:pPr>
            <a:r>
              <a:rPr lang="en-US" sz="2400" dirty="0">
                <a:solidFill>
                  <a:schemeClr val="accent1"/>
                </a:solidFill>
                <a:latin typeface="+mj-lt"/>
                <a:hlinkClick r:id="rId8">
                  <a:extLst>
                    <a:ext uri="{A12FA001-AC4F-418D-AE19-62706E023703}">
                      <ahyp:hlinkClr xmlns:ahyp="http://schemas.microsoft.com/office/drawing/2018/hyperlinkcolor" val="tx"/>
                    </a:ext>
                  </a:extLst>
                </a:hlinkClick>
              </a:rPr>
              <a:t>Employment and Training Administration</a:t>
            </a:r>
            <a:r>
              <a:rPr lang="en-US" sz="2400" dirty="0">
                <a:solidFill>
                  <a:schemeClr val="accent1"/>
                </a:solidFill>
                <a:latin typeface="+mj-lt"/>
              </a:rPr>
              <a:t> </a:t>
            </a:r>
            <a:r>
              <a:rPr lang="en-US" sz="2400" dirty="0">
                <a:solidFill>
                  <a:schemeClr val="tx2"/>
                </a:solidFill>
                <a:latin typeface="+mj-lt"/>
              </a:rPr>
              <a:t>(ETA)</a:t>
            </a:r>
          </a:p>
        </p:txBody>
      </p:sp>
    </p:spTree>
    <p:extLst>
      <p:ext uri="{BB962C8B-B14F-4D97-AF65-F5344CB8AC3E}">
        <p14:creationId xmlns:p14="http://schemas.microsoft.com/office/powerpoint/2010/main" val="1860835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E36DD3-F415-2ECD-CB85-7CD8513C79F5}"/>
              </a:ext>
            </a:extLst>
          </p:cNvPr>
          <p:cNvSpPr>
            <a:spLocks noGrp="1"/>
          </p:cNvSpPr>
          <p:nvPr>
            <p:ph type="title"/>
          </p:nvPr>
        </p:nvSpPr>
        <p:spPr>
          <a:xfrm>
            <a:off x="540791" y="279059"/>
            <a:ext cx="4766330" cy="1454051"/>
          </a:xfrm>
        </p:spPr>
        <p:txBody>
          <a:bodyPr>
            <a:normAutofit/>
          </a:bodyPr>
          <a:lstStyle/>
          <a:p>
            <a:r>
              <a:rPr lang="en-US" dirty="0">
                <a:solidFill>
                  <a:schemeClr val="tx2"/>
                </a:solidFill>
              </a:rPr>
              <a:t>Participant Eligibility</a:t>
            </a:r>
          </a:p>
        </p:txBody>
      </p:sp>
      <p:sp>
        <p:nvSpPr>
          <p:cNvPr id="3" name="Content Placeholder 2">
            <a:extLst>
              <a:ext uri="{FF2B5EF4-FFF2-40B4-BE49-F238E27FC236}">
                <a16:creationId xmlns:a16="http://schemas.microsoft.com/office/drawing/2014/main" id="{B64B79C9-11DB-F883-A421-814F90479F5D}"/>
              </a:ext>
            </a:extLst>
          </p:cNvPr>
          <p:cNvSpPr>
            <a:spLocks noGrp="1"/>
          </p:cNvSpPr>
          <p:nvPr>
            <p:ph idx="1"/>
          </p:nvPr>
        </p:nvSpPr>
        <p:spPr>
          <a:xfrm>
            <a:off x="819573" y="1488359"/>
            <a:ext cx="5416325" cy="3584607"/>
          </a:xfrm>
        </p:spPr>
        <p:txBody>
          <a:bodyPr anchor="t">
            <a:normAutofit/>
          </a:bodyPr>
          <a:lstStyle/>
          <a:p>
            <a:pPr>
              <a:buClr>
                <a:schemeClr val="tx1"/>
              </a:buClr>
            </a:pPr>
            <a:r>
              <a:rPr lang="en-US" sz="2400" u="sng" kern="100" dirty="0">
                <a:solidFill>
                  <a:schemeClr val="accent1"/>
                </a:solidFill>
                <a:effectLst/>
                <a:latin typeface="+mj-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688.300 Who is eligible to participate in YouthBuild?</a:t>
            </a:r>
            <a:endParaRPr lang="en-US" sz="2400" u="sng" kern="100" dirty="0">
              <a:solidFill>
                <a:schemeClr val="accent1"/>
              </a:solidFill>
              <a:effectLst/>
              <a:latin typeface="+mj-lt"/>
              <a:ea typeface="Calibri" panose="020F0502020204030204" pitchFamily="34" charset="0"/>
              <a:cs typeface="Times New Roman" panose="02020603050405020304" pitchFamily="18" charset="0"/>
            </a:endParaRPr>
          </a:p>
          <a:p>
            <a:pPr lvl="1">
              <a:buClr>
                <a:schemeClr val="tx1"/>
              </a:buClr>
            </a:pPr>
            <a:r>
              <a:rPr lang="en-US" sz="2200" dirty="0">
                <a:solidFill>
                  <a:schemeClr val="tx2"/>
                </a:solidFill>
                <a:latin typeface="+mj-lt"/>
              </a:rPr>
              <a:t>16-24 years old</a:t>
            </a:r>
          </a:p>
          <a:p>
            <a:pPr lvl="1">
              <a:buClr>
                <a:schemeClr val="tx1"/>
              </a:buClr>
            </a:pPr>
            <a:r>
              <a:rPr lang="en-US" sz="2200" dirty="0">
                <a:solidFill>
                  <a:schemeClr val="tx2"/>
                </a:solidFill>
                <a:latin typeface="+mj-lt"/>
              </a:rPr>
              <a:t>Left high school without a diploma</a:t>
            </a:r>
          </a:p>
          <a:p>
            <a:pPr lvl="1">
              <a:buClr>
                <a:schemeClr val="tx1"/>
              </a:buClr>
            </a:pPr>
            <a:r>
              <a:rPr lang="en-US" sz="2200" dirty="0">
                <a:solidFill>
                  <a:schemeClr val="tx2"/>
                </a:solidFill>
                <a:latin typeface="+mj-lt"/>
              </a:rPr>
              <a:t>One or more of the following:</a:t>
            </a:r>
          </a:p>
          <a:p>
            <a:pPr marL="0" indent="0">
              <a:buNone/>
            </a:pPr>
            <a:endParaRPr lang="en-US" sz="1800" dirty="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Table 4">
            <a:extLst>
              <a:ext uri="{FF2B5EF4-FFF2-40B4-BE49-F238E27FC236}">
                <a16:creationId xmlns:a16="http://schemas.microsoft.com/office/drawing/2014/main" id="{99ECA44A-8D72-71CE-E6C6-85736E22473E}"/>
              </a:ext>
            </a:extLst>
          </p:cNvPr>
          <p:cNvGraphicFramePr>
            <a:graphicFrameLocks noGrp="1"/>
          </p:cNvGraphicFramePr>
          <p:nvPr>
            <p:extLst>
              <p:ext uri="{D42A27DB-BD31-4B8C-83A1-F6EECF244321}">
                <p14:modId xmlns:p14="http://schemas.microsoft.com/office/powerpoint/2010/main" val="3397388725"/>
              </p:ext>
            </p:extLst>
          </p:nvPr>
        </p:nvGraphicFramePr>
        <p:xfrm>
          <a:off x="1033908" y="3443104"/>
          <a:ext cx="4455437" cy="2522379"/>
        </p:xfrm>
        <a:graphic>
          <a:graphicData uri="http://schemas.openxmlformats.org/drawingml/2006/table">
            <a:tbl>
              <a:tblPr firstRow="1" bandRow="1">
                <a:tableStyleId>{22838BEF-8BB2-4498-84A7-C5851F593DF1}</a:tableStyleId>
              </a:tblPr>
              <a:tblGrid>
                <a:gridCol w="2217491">
                  <a:extLst>
                    <a:ext uri="{9D8B030D-6E8A-4147-A177-3AD203B41FA5}">
                      <a16:colId xmlns:a16="http://schemas.microsoft.com/office/drawing/2014/main" val="4253254952"/>
                    </a:ext>
                  </a:extLst>
                </a:gridCol>
                <a:gridCol w="2237946">
                  <a:extLst>
                    <a:ext uri="{9D8B030D-6E8A-4147-A177-3AD203B41FA5}">
                      <a16:colId xmlns:a16="http://schemas.microsoft.com/office/drawing/2014/main" val="3348645270"/>
                    </a:ext>
                  </a:extLst>
                </a:gridCol>
              </a:tblGrid>
              <a:tr h="725955">
                <a:tc>
                  <a:txBody>
                    <a:bodyPr/>
                    <a:lstStyle/>
                    <a:p>
                      <a:pPr algn="ctr"/>
                      <a:r>
                        <a:rPr lang="en-US" sz="2000" b="0" cap="none" spc="0" dirty="0">
                          <a:ln w="0"/>
                          <a:solidFill>
                            <a:schemeClr val="tx2"/>
                          </a:solidFill>
                          <a:effectLst>
                            <a:outerShdw blurRad="38100" dist="19050" dir="2700000" algn="tl" rotWithShape="0">
                              <a:schemeClr val="dk1">
                                <a:alpha val="40000"/>
                              </a:schemeClr>
                            </a:outerShdw>
                          </a:effectLst>
                          <a:latin typeface="+mj-lt"/>
                        </a:rPr>
                        <a:t>Low-income family</a:t>
                      </a:r>
                    </a:p>
                  </a:txBody>
                  <a:tcPr marL="67940" marR="67940" marT="33970" marB="33970" anchor="ctr"/>
                </a:tc>
                <a:tc>
                  <a:txBody>
                    <a:bodyPr/>
                    <a:lstStyle/>
                    <a:p>
                      <a:pPr algn="ctr"/>
                      <a:r>
                        <a:rPr lang="en-US" sz="2000" b="0" cap="none" spc="0" dirty="0">
                          <a:ln w="0"/>
                          <a:solidFill>
                            <a:schemeClr val="tx2"/>
                          </a:solidFill>
                          <a:effectLst>
                            <a:outerShdw blurRad="38100" dist="19050" dir="2700000" algn="tl" rotWithShape="0">
                              <a:schemeClr val="dk1">
                                <a:alpha val="40000"/>
                              </a:schemeClr>
                            </a:outerShdw>
                          </a:effectLst>
                          <a:latin typeface="+mj-lt"/>
                        </a:rPr>
                        <a:t>Youth with a disability</a:t>
                      </a:r>
                    </a:p>
                  </a:txBody>
                  <a:tcPr marL="67940" marR="67940" marT="33970" marB="33970" anchor="ctr"/>
                </a:tc>
                <a:extLst>
                  <a:ext uri="{0D108BD9-81ED-4DB2-BD59-A6C34878D82A}">
                    <a16:rowId xmlns:a16="http://schemas.microsoft.com/office/drawing/2014/main" val="416747714"/>
                  </a:ext>
                </a:extLst>
              </a:tr>
              <a:tr h="1052535">
                <a:tc>
                  <a:txBody>
                    <a:bodyPr/>
                    <a:lstStyle/>
                    <a:p>
                      <a:pPr algn="ctr"/>
                      <a:r>
                        <a:rPr lang="en-US" sz="2000" b="0" cap="none" spc="0">
                          <a:ln w="0"/>
                          <a:solidFill>
                            <a:schemeClr val="tx2"/>
                          </a:solidFill>
                          <a:effectLst>
                            <a:outerShdw blurRad="38100" dist="19050" dir="2700000" algn="tl" rotWithShape="0">
                              <a:schemeClr val="dk1">
                                <a:alpha val="40000"/>
                              </a:schemeClr>
                            </a:outerShdw>
                          </a:effectLst>
                          <a:latin typeface="+mj-lt"/>
                        </a:rPr>
                        <a:t>Foster care youth</a:t>
                      </a:r>
                    </a:p>
                  </a:txBody>
                  <a:tcPr marL="67940" marR="67940" marT="33970" marB="33970" anchor="ctr"/>
                </a:tc>
                <a:tc>
                  <a:txBody>
                    <a:bodyPr/>
                    <a:lstStyle/>
                    <a:p>
                      <a:pPr algn="ctr"/>
                      <a:r>
                        <a:rPr lang="en-US" sz="2000" b="0" cap="none" spc="0" dirty="0">
                          <a:ln w="0"/>
                          <a:solidFill>
                            <a:schemeClr val="tx2"/>
                          </a:solidFill>
                          <a:effectLst>
                            <a:outerShdw blurRad="38100" dist="19050" dir="2700000" algn="tl" rotWithShape="0">
                              <a:schemeClr val="dk1">
                                <a:alpha val="40000"/>
                              </a:schemeClr>
                            </a:outerShdw>
                          </a:effectLst>
                          <a:latin typeface="+mj-lt"/>
                        </a:rPr>
                        <a:t>Child of an incarcerated parent</a:t>
                      </a:r>
                    </a:p>
                  </a:txBody>
                  <a:tcPr marL="67940" marR="67940" marT="33970" marB="33970" anchor="ctr"/>
                </a:tc>
                <a:extLst>
                  <a:ext uri="{0D108BD9-81ED-4DB2-BD59-A6C34878D82A}">
                    <a16:rowId xmlns:a16="http://schemas.microsoft.com/office/drawing/2014/main" val="2083607349"/>
                  </a:ext>
                </a:extLst>
              </a:tr>
              <a:tr h="743889">
                <a:tc>
                  <a:txBody>
                    <a:bodyPr/>
                    <a:lstStyle/>
                    <a:p>
                      <a:pPr algn="ctr"/>
                      <a:r>
                        <a:rPr lang="en-US" sz="2000" b="0" cap="none" spc="0" dirty="0">
                          <a:ln w="0"/>
                          <a:solidFill>
                            <a:schemeClr val="tx2"/>
                          </a:solidFill>
                          <a:effectLst>
                            <a:outerShdw blurRad="38100" dist="19050" dir="2700000" algn="tl" rotWithShape="0">
                              <a:schemeClr val="dk1">
                                <a:alpha val="40000"/>
                              </a:schemeClr>
                            </a:outerShdw>
                          </a:effectLst>
                          <a:latin typeface="+mj-lt"/>
                        </a:rPr>
                        <a:t>Court-involved youth</a:t>
                      </a:r>
                    </a:p>
                  </a:txBody>
                  <a:tcPr marL="67940" marR="67940" marT="33970" marB="33970" anchor="ctr"/>
                </a:tc>
                <a:tc>
                  <a:txBody>
                    <a:bodyPr/>
                    <a:lstStyle/>
                    <a:p>
                      <a:pPr algn="ctr"/>
                      <a:r>
                        <a:rPr lang="en-US" sz="2000" b="0" cap="none" spc="0" dirty="0">
                          <a:ln w="0"/>
                          <a:solidFill>
                            <a:schemeClr val="tx2"/>
                          </a:solidFill>
                          <a:effectLst>
                            <a:outerShdw blurRad="38100" dist="19050" dir="2700000" algn="tl" rotWithShape="0">
                              <a:schemeClr val="dk1">
                                <a:alpha val="40000"/>
                              </a:schemeClr>
                            </a:outerShdw>
                          </a:effectLst>
                          <a:latin typeface="+mj-lt"/>
                        </a:rPr>
                        <a:t>Migrant youth</a:t>
                      </a:r>
                    </a:p>
                  </a:txBody>
                  <a:tcPr marL="67940" marR="67940" marT="33970" marB="33970" anchor="ctr"/>
                </a:tc>
                <a:extLst>
                  <a:ext uri="{0D108BD9-81ED-4DB2-BD59-A6C34878D82A}">
                    <a16:rowId xmlns:a16="http://schemas.microsoft.com/office/drawing/2014/main" val="1164601775"/>
                  </a:ext>
                </a:extLst>
              </a:tr>
            </a:tbl>
          </a:graphicData>
        </a:graphic>
      </p:graphicFrame>
      <p:pic>
        <p:nvPicPr>
          <p:cNvPr id="5" name="Picture 4">
            <a:extLst>
              <a:ext uri="{FF2B5EF4-FFF2-40B4-BE49-F238E27FC236}">
                <a16:creationId xmlns:a16="http://schemas.microsoft.com/office/drawing/2014/main" id="{47464252-3292-4BCE-149F-BE16862C64AE}"/>
              </a:ext>
            </a:extLst>
          </p:cNvPr>
          <p:cNvPicPr>
            <a:picLocks noChangeAspect="1"/>
          </p:cNvPicPr>
          <p:nvPr/>
        </p:nvPicPr>
        <p:blipFill>
          <a:blip r:embed="rId4"/>
          <a:stretch>
            <a:fillRect/>
          </a:stretch>
        </p:blipFill>
        <p:spPr>
          <a:xfrm>
            <a:off x="10057550" y="6280369"/>
            <a:ext cx="2134450" cy="490417"/>
          </a:xfrm>
          <a:prstGeom prst="rect">
            <a:avLst/>
          </a:prstGeom>
          <a:ln>
            <a:noFill/>
          </a:ln>
        </p:spPr>
      </p:pic>
      <p:pic>
        <p:nvPicPr>
          <p:cNvPr id="1028" name="Picture 4" descr="Free vector linear flat people faces and professions illustration.">
            <a:extLst>
              <a:ext uri="{FF2B5EF4-FFF2-40B4-BE49-F238E27FC236}">
                <a16:creationId xmlns:a16="http://schemas.microsoft.com/office/drawing/2014/main" id="{EB93C247-D137-4149-205B-1F47BD4D61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261" t="7836" r="13673" b="29793"/>
          <a:stretch/>
        </p:blipFill>
        <p:spPr bwMode="auto">
          <a:xfrm>
            <a:off x="7717216" y="1921711"/>
            <a:ext cx="4004427" cy="35646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FEFA766-2F3D-DF04-676B-820806C9C91D}"/>
              </a:ext>
            </a:extLst>
          </p:cNvPr>
          <p:cNvSpPr txBox="1"/>
          <p:nvPr/>
        </p:nvSpPr>
        <p:spPr>
          <a:xfrm>
            <a:off x="8363" y="6613104"/>
            <a:ext cx="3902927" cy="261610"/>
          </a:xfrm>
          <a:prstGeom prst="rect">
            <a:avLst/>
          </a:prstGeom>
          <a:noFill/>
          <a:ln>
            <a:noFill/>
          </a:ln>
        </p:spPr>
        <p:txBody>
          <a:bodyPr wrap="square" rtlCol="0">
            <a:spAutoFit/>
          </a:bodyPr>
          <a:lstStyle/>
          <a:p>
            <a:r>
              <a:rPr lang="en-US" sz="1050" dirty="0">
                <a:latin typeface="+mj-lt"/>
              </a:rPr>
              <a:t>Stock Image Designed by </a:t>
            </a:r>
            <a:r>
              <a:rPr lang="en-US" sz="1050" dirty="0" err="1">
                <a:latin typeface="+mj-lt"/>
              </a:rPr>
              <a:t>Vextok</a:t>
            </a:r>
            <a:r>
              <a:rPr lang="en-US" sz="1050" dirty="0">
                <a:latin typeface="+mj-lt"/>
              </a:rPr>
              <a:t> on </a:t>
            </a:r>
            <a:r>
              <a:rPr lang="en-US" sz="1050" dirty="0" err="1">
                <a:latin typeface="+mj-lt"/>
              </a:rPr>
              <a:t>FreePik</a:t>
            </a:r>
            <a:endParaRPr lang="en-US" sz="1050" dirty="0">
              <a:latin typeface="+mj-lt"/>
            </a:endParaRPr>
          </a:p>
        </p:txBody>
      </p:sp>
    </p:spTree>
    <p:extLst>
      <p:ext uri="{BB962C8B-B14F-4D97-AF65-F5344CB8AC3E}">
        <p14:creationId xmlns:p14="http://schemas.microsoft.com/office/powerpoint/2010/main" val="3788331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95D93-CBCB-AF86-9BE4-4C21E15978B0}"/>
              </a:ext>
            </a:extLst>
          </p:cNvPr>
          <p:cNvSpPr>
            <a:spLocks noGrp="1"/>
          </p:cNvSpPr>
          <p:nvPr>
            <p:ph type="title"/>
          </p:nvPr>
        </p:nvSpPr>
        <p:spPr>
          <a:xfrm>
            <a:off x="838200" y="315172"/>
            <a:ext cx="10515600" cy="1325563"/>
          </a:xfrm>
        </p:spPr>
        <p:txBody>
          <a:bodyPr>
            <a:normAutofit/>
          </a:bodyPr>
          <a:lstStyle/>
          <a:p>
            <a:r>
              <a:rPr lang="en-US" dirty="0">
                <a:solidFill>
                  <a:schemeClr val="tx2"/>
                </a:solidFill>
              </a:rPr>
              <a:t>Program Time</a:t>
            </a:r>
          </a:p>
        </p:txBody>
      </p:sp>
      <p:graphicFrame>
        <p:nvGraphicFramePr>
          <p:cNvPr id="4" name="Chart 3">
            <a:extLst>
              <a:ext uri="{FF2B5EF4-FFF2-40B4-BE49-F238E27FC236}">
                <a16:creationId xmlns:a16="http://schemas.microsoft.com/office/drawing/2014/main" id="{27DDE949-5AD1-3E21-2875-DDA786815263}"/>
              </a:ext>
            </a:extLst>
          </p:cNvPr>
          <p:cNvGraphicFramePr>
            <a:graphicFrameLocks/>
          </p:cNvGraphicFramePr>
          <p:nvPr>
            <p:extLst>
              <p:ext uri="{D42A27DB-BD31-4B8C-83A1-F6EECF244321}">
                <p14:modId xmlns:p14="http://schemas.microsoft.com/office/powerpoint/2010/main" val="2424519387"/>
              </p:ext>
            </p:extLst>
          </p:nvPr>
        </p:nvGraphicFramePr>
        <p:xfrm>
          <a:off x="3524105" y="1235676"/>
          <a:ext cx="5607538" cy="417153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EA2653DF-7EA1-258B-DE87-A73AB3B1CF7C}"/>
              </a:ext>
            </a:extLst>
          </p:cNvPr>
          <p:cNvSpPr txBox="1"/>
          <p:nvPr/>
        </p:nvSpPr>
        <p:spPr>
          <a:xfrm flipH="1">
            <a:off x="1006988" y="2274006"/>
            <a:ext cx="2927157" cy="1631216"/>
          </a:xfrm>
          <a:custGeom>
            <a:avLst/>
            <a:gdLst>
              <a:gd name="connsiteX0" fmla="*/ 0 w 2927157"/>
              <a:gd name="connsiteY0" fmla="*/ 0 h 1631216"/>
              <a:gd name="connsiteX1" fmla="*/ 556160 w 2927157"/>
              <a:gd name="connsiteY1" fmla="*/ 0 h 1631216"/>
              <a:gd name="connsiteX2" fmla="*/ 1053777 w 2927157"/>
              <a:gd name="connsiteY2" fmla="*/ 0 h 1631216"/>
              <a:gd name="connsiteX3" fmla="*/ 1580665 w 2927157"/>
              <a:gd name="connsiteY3" fmla="*/ 0 h 1631216"/>
              <a:gd name="connsiteX4" fmla="*/ 2195368 w 2927157"/>
              <a:gd name="connsiteY4" fmla="*/ 0 h 1631216"/>
              <a:gd name="connsiteX5" fmla="*/ 2927157 w 2927157"/>
              <a:gd name="connsiteY5" fmla="*/ 0 h 1631216"/>
              <a:gd name="connsiteX6" fmla="*/ 2927157 w 2927157"/>
              <a:gd name="connsiteY6" fmla="*/ 511114 h 1631216"/>
              <a:gd name="connsiteX7" fmla="*/ 2927157 w 2927157"/>
              <a:gd name="connsiteY7" fmla="*/ 1005917 h 1631216"/>
              <a:gd name="connsiteX8" fmla="*/ 2927157 w 2927157"/>
              <a:gd name="connsiteY8" fmla="*/ 1631216 h 1631216"/>
              <a:gd name="connsiteX9" fmla="*/ 2341726 w 2927157"/>
              <a:gd name="connsiteY9" fmla="*/ 1631216 h 1631216"/>
              <a:gd name="connsiteX10" fmla="*/ 1814837 w 2927157"/>
              <a:gd name="connsiteY10" fmla="*/ 1631216 h 1631216"/>
              <a:gd name="connsiteX11" fmla="*/ 1170863 w 2927157"/>
              <a:gd name="connsiteY11" fmla="*/ 1631216 h 1631216"/>
              <a:gd name="connsiteX12" fmla="*/ 614703 w 2927157"/>
              <a:gd name="connsiteY12" fmla="*/ 1631216 h 1631216"/>
              <a:gd name="connsiteX13" fmla="*/ 0 w 2927157"/>
              <a:gd name="connsiteY13" fmla="*/ 1631216 h 1631216"/>
              <a:gd name="connsiteX14" fmla="*/ 0 w 2927157"/>
              <a:gd name="connsiteY14" fmla="*/ 1071165 h 1631216"/>
              <a:gd name="connsiteX15" fmla="*/ 0 w 2927157"/>
              <a:gd name="connsiteY15" fmla="*/ 543739 h 1631216"/>
              <a:gd name="connsiteX16" fmla="*/ 0 w 2927157"/>
              <a:gd name="connsiteY16" fmla="*/ 0 h 163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27157" h="1631216" fill="none" extrusionOk="0">
                <a:moveTo>
                  <a:pt x="0" y="0"/>
                </a:moveTo>
                <a:cubicBezTo>
                  <a:pt x="210282" y="-16251"/>
                  <a:pt x="300643" y="8268"/>
                  <a:pt x="556160" y="0"/>
                </a:cubicBezTo>
                <a:cubicBezTo>
                  <a:pt x="811677" y="-8268"/>
                  <a:pt x="847081" y="56353"/>
                  <a:pt x="1053777" y="0"/>
                </a:cubicBezTo>
                <a:cubicBezTo>
                  <a:pt x="1260473" y="-56353"/>
                  <a:pt x="1322360" y="41930"/>
                  <a:pt x="1580665" y="0"/>
                </a:cubicBezTo>
                <a:cubicBezTo>
                  <a:pt x="1838970" y="-41930"/>
                  <a:pt x="2004165" y="46124"/>
                  <a:pt x="2195368" y="0"/>
                </a:cubicBezTo>
                <a:cubicBezTo>
                  <a:pt x="2386571" y="-46124"/>
                  <a:pt x="2652352" y="49363"/>
                  <a:pt x="2927157" y="0"/>
                </a:cubicBezTo>
                <a:cubicBezTo>
                  <a:pt x="2935035" y="216393"/>
                  <a:pt x="2869669" y="387586"/>
                  <a:pt x="2927157" y="511114"/>
                </a:cubicBezTo>
                <a:cubicBezTo>
                  <a:pt x="2984645" y="634642"/>
                  <a:pt x="2907453" y="862461"/>
                  <a:pt x="2927157" y="1005917"/>
                </a:cubicBezTo>
                <a:cubicBezTo>
                  <a:pt x="2946861" y="1149373"/>
                  <a:pt x="2896286" y="1341694"/>
                  <a:pt x="2927157" y="1631216"/>
                </a:cubicBezTo>
                <a:cubicBezTo>
                  <a:pt x="2668814" y="1666763"/>
                  <a:pt x="2618724" y="1590772"/>
                  <a:pt x="2341726" y="1631216"/>
                </a:cubicBezTo>
                <a:cubicBezTo>
                  <a:pt x="2064728" y="1671660"/>
                  <a:pt x="2030017" y="1603116"/>
                  <a:pt x="1814837" y="1631216"/>
                </a:cubicBezTo>
                <a:cubicBezTo>
                  <a:pt x="1599657" y="1659316"/>
                  <a:pt x="1427639" y="1569691"/>
                  <a:pt x="1170863" y="1631216"/>
                </a:cubicBezTo>
                <a:cubicBezTo>
                  <a:pt x="914087" y="1692741"/>
                  <a:pt x="830163" y="1589711"/>
                  <a:pt x="614703" y="1631216"/>
                </a:cubicBezTo>
                <a:cubicBezTo>
                  <a:pt x="399243" y="1672721"/>
                  <a:pt x="269731" y="1587894"/>
                  <a:pt x="0" y="1631216"/>
                </a:cubicBezTo>
                <a:cubicBezTo>
                  <a:pt x="-27693" y="1504960"/>
                  <a:pt x="50732" y="1264980"/>
                  <a:pt x="0" y="1071165"/>
                </a:cubicBezTo>
                <a:cubicBezTo>
                  <a:pt x="-50732" y="877350"/>
                  <a:pt x="24491" y="744476"/>
                  <a:pt x="0" y="543739"/>
                </a:cubicBezTo>
                <a:cubicBezTo>
                  <a:pt x="-24491" y="343002"/>
                  <a:pt x="20007" y="121634"/>
                  <a:pt x="0" y="0"/>
                </a:cubicBezTo>
                <a:close/>
              </a:path>
              <a:path w="2927157" h="1631216" stroke="0" extrusionOk="0">
                <a:moveTo>
                  <a:pt x="0" y="0"/>
                </a:moveTo>
                <a:cubicBezTo>
                  <a:pt x="163055" y="-4746"/>
                  <a:pt x="355641" y="41814"/>
                  <a:pt x="556160" y="0"/>
                </a:cubicBezTo>
                <a:cubicBezTo>
                  <a:pt x="756679" y="-41814"/>
                  <a:pt x="825241" y="21578"/>
                  <a:pt x="1053777" y="0"/>
                </a:cubicBezTo>
                <a:cubicBezTo>
                  <a:pt x="1282313" y="-21578"/>
                  <a:pt x="1421440" y="32529"/>
                  <a:pt x="1697751" y="0"/>
                </a:cubicBezTo>
                <a:cubicBezTo>
                  <a:pt x="1974062" y="-32529"/>
                  <a:pt x="2090036" y="11541"/>
                  <a:pt x="2253911" y="0"/>
                </a:cubicBezTo>
                <a:cubicBezTo>
                  <a:pt x="2417786" y="-11541"/>
                  <a:pt x="2783465" y="78368"/>
                  <a:pt x="2927157" y="0"/>
                </a:cubicBezTo>
                <a:cubicBezTo>
                  <a:pt x="2996297" y="249505"/>
                  <a:pt x="2925078" y="451565"/>
                  <a:pt x="2927157" y="576363"/>
                </a:cubicBezTo>
                <a:cubicBezTo>
                  <a:pt x="2929236" y="701161"/>
                  <a:pt x="2888999" y="1008183"/>
                  <a:pt x="2927157" y="1120102"/>
                </a:cubicBezTo>
                <a:cubicBezTo>
                  <a:pt x="2965315" y="1232021"/>
                  <a:pt x="2866381" y="1408175"/>
                  <a:pt x="2927157" y="1631216"/>
                </a:cubicBezTo>
                <a:cubicBezTo>
                  <a:pt x="2709169" y="1643114"/>
                  <a:pt x="2612326" y="1584306"/>
                  <a:pt x="2400269" y="1631216"/>
                </a:cubicBezTo>
                <a:cubicBezTo>
                  <a:pt x="2188212" y="1678126"/>
                  <a:pt x="2090990" y="1591131"/>
                  <a:pt x="1814837" y="1631216"/>
                </a:cubicBezTo>
                <a:cubicBezTo>
                  <a:pt x="1538684" y="1671301"/>
                  <a:pt x="1438800" y="1607183"/>
                  <a:pt x="1229406" y="1631216"/>
                </a:cubicBezTo>
                <a:cubicBezTo>
                  <a:pt x="1020012" y="1655249"/>
                  <a:pt x="874127" y="1566128"/>
                  <a:pt x="673246" y="1631216"/>
                </a:cubicBezTo>
                <a:cubicBezTo>
                  <a:pt x="472365" y="1696304"/>
                  <a:pt x="200091" y="1570203"/>
                  <a:pt x="0" y="1631216"/>
                </a:cubicBezTo>
                <a:cubicBezTo>
                  <a:pt x="-14002" y="1500168"/>
                  <a:pt x="50436" y="1265717"/>
                  <a:pt x="0" y="1054853"/>
                </a:cubicBezTo>
                <a:cubicBezTo>
                  <a:pt x="-50436" y="843989"/>
                  <a:pt x="46578" y="715972"/>
                  <a:pt x="0" y="478490"/>
                </a:cubicBezTo>
                <a:cubicBezTo>
                  <a:pt x="-46578" y="241008"/>
                  <a:pt x="49973" y="200412"/>
                  <a:pt x="0" y="0"/>
                </a:cubicBezTo>
                <a:close/>
              </a:path>
            </a:pathLst>
          </a:custGeom>
          <a:solidFill>
            <a:srgbClr val="C5E0B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r>
              <a:rPr lang="en-US" sz="2800" dirty="0">
                <a:solidFill>
                  <a:schemeClr val="tx2"/>
                </a:solidFill>
                <a:latin typeface="+mj-lt"/>
              </a:rPr>
              <a:t>Education</a:t>
            </a:r>
          </a:p>
          <a:p>
            <a:pPr marL="285750" indent="-285750">
              <a:buFontTx/>
              <a:buChar char="-"/>
            </a:pPr>
            <a:r>
              <a:rPr lang="en-US" sz="2400" dirty="0">
                <a:solidFill>
                  <a:schemeClr val="tx2"/>
                </a:solidFill>
                <a:latin typeface="+mj-lt"/>
              </a:rPr>
              <a:t>Diploma or </a:t>
            </a:r>
            <a:br>
              <a:rPr lang="en-US" sz="2400" dirty="0">
                <a:solidFill>
                  <a:schemeClr val="tx2"/>
                </a:solidFill>
                <a:latin typeface="+mj-lt"/>
              </a:rPr>
            </a:br>
            <a:r>
              <a:rPr lang="en-US" sz="2400" dirty="0">
                <a:solidFill>
                  <a:schemeClr val="tx2"/>
                </a:solidFill>
                <a:latin typeface="+mj-lt"/>
              </a:rPr>
              <a:t>State-recognized equivalent</a:t>
            </a:r>
          </a:p>
        </p:txBody>
      </p:sp>
      <p:sp>
        <p:nvSpPr>
          <p:cNvPr id="6" name="TextBox 5">
            <a:extLst>
              <a:ext uri="{FF2B5EF4-FFF2-40B4-BE49-F238E27FC236}">
                <a16:creationId xmlns:a16="http://schemas.microsoft.com/office/drawing/2014/main" id="{3EE94E12-1F0E-16B7-1C5E-A0AE667A79C0}"/>
              </a:ext>
            </a:extLst>
          </p:cNvPr>
          <p:cNvSpPr txBox="1"/>
          <p:nvPr/>
        </p:nvSpPr>
        <p:spPr>
          <a:xfrm flipH="1">
            <a:off x="8444000" y="1745742"/>
            <a:ext cx="3278355" cy="2000548"/>
          </a:xfrm>
          <a:custGeom>
            <a:avLst/>
            <a:gdLst>
              <a:gd name="connsiteX0" fmla="*/ 0 w 3278355"/>
              <a:gd name="connsiteY0" fmla="*/ 0 h 2000548"/>
              <a:gd name="connsiteX1" fmla="*/ 513609 w 3278355"/>
              <a:gd name="connsiteY1" fmla="*/ 0 h 2000548"/>
              <a:gd name="connsiteX2" fmla="*/ 994434 w 3278355"/>
              <a:gd name="connsiteY2" fmla="*/ 0 h 2000548"/>
              <a:gd name="connsiteX3" fmla="*/ 1573610 w 3278355"/>
              <a:gd name="connsiteY3" fmla="*/ 0 h 2000548"/>
              <a:gd name="connsiteX4" fmla="*/ 2120003 w 3278355"/>
              <a:gd name="connsiteY4" fmla="*/ 0 h 2000548"/>
              <a:gd name="connsiteX5" fmla="*/ 2666395 w 3278355"/>
              <a:gd name="connsiteY5" fmla="*/ 0 h 2000548"/>
              <a:gd name="connsiteX6" fmla="*/ 3278355 w 3278355"/>
              <a:gd name="connsiteY6" fmla="*/ 0 h 2000548"/>
              <a:gd name="connsiteX7" fmla="*/ 3278355 w 3278355"/>
              <a:gd name="connsiteY7" fmla="*/ 520142 h 2000548"/>
              <a:gd name="connsiteX8" fmla="*/ 3278355 w 3278355"/>
              <a:gd name="connsiteY8" fmla="*/ 980269 h 2000548"/>
              <a:gd name="connsiteX9" fmla="*/ 3278355 w 3278355"/>
              <a:gd name="connsiteY9" fmla="*/ 1500411 h 2000548"/>
              <a:gd name="connsiteX10" fmla="*/ 3278355 w 3278355"/>
              <a:gd name="connsiteY10" fmla="*/ 2000548 h 2000548"/>
              <a:gd name="connsiteX11" fmla="*/ 2699179 w 3278355"/>
              <a:gd name="connsiteY11" fmla="*/ 2000548 h 2000548"/>
              <a:gd name="connsiteX12" fmla="*/ 2120003 w 3278355"/>
              <a:gd name="connsiteY12" fmla="*/ 2000548 h 2000548"/>
              <a:gd name="connsiteX13" fmla="*/ 1508043 w 3278355"/>
              <a:gd name="connsiteY13" fmla="*/ 2000548 h 2000548"/>
              <a:gd name="connsiteX14" fmla="*/ 994434 w 3278355"/>
              <a:gd name="connsiteY14" fmla="*/ 2000548 h 2000548"/>
              <a:gd name="connsiteX15" fmla="*/ 0 w 3278355"/>
              <a:gd name="connsiteY15" fmla="*/ 2000548 h 2000548"/>
              <a:gd name="connsiteX16" fmla="*/ 0 w 3278355"/>
              <a:gd name="connsiteY16" fmla="*/ 1540422 h 2000548"/>
              <a:gd name="connsiteX17" fmla="*/ 0 w 3278355"/>
              <a:gd name="connsiteY17" fmla="*/ 1040285 h 2000548"/>
              <a:gd name="connsiteX18" fmla="*/ 0 w 3278355"/>
              <a:gd name="connsiteY18" fmla="*/ 520142 h 2000548"/>
              <a:gd name="connsiteX19" fmla="*/ 0 w 3278355"/>
              <a:gd name="connsiteY19" fmla="*/ 0 h 2000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78355" h="2000548" fill="none" extrusionOk="0">
                <a:moveTo>
                  <a:pt x="0" y="0"/>
                </a:moveTo>
                <a:cubicBezTo>
                  <a:pt x="224812" y="-44393"/>
                  <a:pt x="349918" y="58202"/>
                  <a:pt x="513609" y="0"/>
                </a:cubicBezTo>
                <a:cubicBezTo>
                  <a:pt x="677300" y="-58202"/>
                  <a:pt x="848882" y="25602"/>
                  <a:pt x="994434" y="0"/>
                </a:cubicBezTo>
                <a:cubicBezTo>
                  <a:pt x="1139987" y="-25602"/>
                  <a:pt x="1290219" y="21804"/>
                  <a:pt x="1573610" y="0"/>
                </a:cubicBezTo>
                <a:cubicBezTo>
                  <a:pt x="1857001" y="-21804"/>
                  <a:pt x="1945725" y="36053"/>
                  <a:pt x="2120003" y="0"/>
                </a:cubicBezTo>
                <a:cubicBezTo>
                  <a:pt x="2294281" y="-36053"/>
                  <a:pt x="2475390" y="61130"/>
                  <a:pt x="2666395" y="0"/>
                </a:cubicBezTo>
                <a:cubicBezTo>
                  <a:pt x="2857400" y="-61130"/>
                  <a:pt x="3043485" y="44943"/>
                  <a:pt x="3278355" y="0"/>
                </a:cubicBezTo>
                <a:cubicBezTo>
                  <a:pt x="3288207" y="200392"/>
                  <a:pt x="3262714" y="379997"/>
                  <a:pt x="3278355" y="520142"/>
                </a:cubicBezTo>
                <a:cubicBezTo>
                  <a:pt x="3293996" y="660287"/>
                  <a:pt x="3238391" y="853817"/>
                  <a:pt x="3278355" y="980269"/>
                </a:cubicBezTo>
                <a:cubicBezTo>
                  <a:pt x="3318319" y="1106721"/>
                  <a:pt x="3226492" y="1334063"/>
                  <a:pt x="3278355" y="1500411"/>
                </a:cubicBezTo>
                <a:cubicBezTo>
                  <a:pt x="3330218" y="1666759"/>
                  <a:pt x="3269098" y="1773004"/>
                  <a:pt x="3278355" y="2000548"/>
                </a:cubicBezTo>
                <a:cubicBezTo>
                  <a:pt x="3030504" y="2053748"/>
                  <a:pt x="2978564" y="1936838"/>
                  <a:pt x="2699179" y="2000548"/>
                </a:cubicBezTo>
                <a:cubicBezTo>
                  <a:pt x="2419794" y="2064258"/>
                  <a:pt x="2306391" y="1968106"/>
                  <a:pt x="2120003" y="2000548"/>
                </a:cubicBezTo>
                <a:cubicBezTo>
                  <a:pt x="1933615" y="2032990"/>
                  <a:pt x="1637029" y="1939729"/>
                  <a:pt x="1508043" y="2000548"/>
                </a:cubicBezTo>
                <a:cubicBezTo>
                  <a:pt x="1379057" y="2061367"/>
                  <a:pt x="1155020" y="1997467"/>
                  <a:pt x="994434" y="2000548"/>
                </a:cubicBezTo>
                <a:cubicBezTo>
                  <a:pt x="833848" y="2003629"/>
                  <a:pt x="486169" y="1934837"/>
                  <a:pt x="0" y="2000548"/>
                </a:cubicBezTo>
                <a:cubicBezTo>
                  <a:pt x="-29938" y="1847264"/>
                  <a:pt x="52972" y="1746375"/>
                  <a:pt x="0" y="1540422"/>
                </a:cubicBezTo>
                <a:cubicBezTo>
                  <a:pt x="-52972" y="1334469"/>
                  <a:pt x="10894" y="1149365"/>
                  <a:pt x="0" y="1040285"/>
                </a:cubicBezTo>
                <a:cubicBezTo>
                  <a:pt x="-10894" y="931205"/>
                  <a:pt x="50925" y="756667"/>
                  <a:pt x="0" y="520142"/>
                </a:cubicBezTo>
                <a:cubicBezTo>
                  <a:pt x="-50925" y="283617"/>
                  <a:pt x="4606" y="159099"/>
                  <a:pt x="0" y="0"/>
                </a:cubicBezTo>
                <a:close/>
              </a:path>
              <a:path w="3278355" h="2000548" stroke="0" extrusionOk="0">
                <a:moveTo>
                  <a:pt x="0" y="0"/>
                </a:moveTo>
                <a:cubicBezTo>
                  <a:pt x="235648" y="-16568"/>
                  <a:pt x="261715" y="10135"/>
                  <a:pt x="513609" y="0"/>
                </a:cubicBezTo>
                <a:cubicBezTo>
                  <a:pt x="765503" y="-10135"/>
                  <a:pt x="810116" y="10872"/>
                  <a:pt x="961651" y="0"/>
                </a:cubicBezTo>
                <a:cubicBezTo>
                  <a:pt x="1113186" y="-10872"/>
                  <a:pt x="1404039" y="56673"/>
                  <a:pt x="1573610" y="0"/>
                </a:cubicBezTo>
                <a:cubicBezTo>
                  <a:pt x="1743181" y="-56673"/>
                  <a:pt x="1915583" y="27290"/>
                  <a:pt x="2087219" y="0"/>
                </a:cubicBezTo>
                <a:cubicBezTo>
                  <a:pt x="2258855" y="-27290"/>
                  <a:pt x="2454780" y="56186"/>
                  <a:pt x="2600828" y="0"/>
                </a:cubicBezTo>
                <a:cubicBezTo>
                  <a:pt x="2746876" y="-56186"/>
                  <a:pt x="3095459" y="69428"/>
                  <a:pt x="3278355" y="0"/>
                </a:cubicBezTo>
                <a:cubicBezTo>
                  <a:pt x="3310073" y="93682"/>
                  <a:pt x="3260541" y="298500"/>
                  <a:pt x="3278355" y="460126"/>
                </a:cubicBezTo>
                <a:cubicBezTo>
                  <a:pt x="3296169" y="621752"/>
                  <a:pt x="3233158" y="857936"/>
                  <a:pt x="3278355" y="960263"/>
                </a:cubicBezTo>
                <a:cubicBezTo>
                  <a:pt x="3323552" y="1062590"/>
                  <a:pt x="3266073" y="1256149"/>
                  <a:pt x="3278355" y="1420389"/>
                </a:cubicBezTo>
                <a:cubicBezTo>
                  <a:pt x="3290637" y="1584629"/>
                  <a:pt x="3228032" y="1841507"/>
                  <a:pt x="3278355" y="2000548"/>
                </a:cubicBezTo>
                <a:cubicBezTo>
                  <a:pt x="3109806" y="2053895"/>
                  <a:pt x="2876352" y="1974224"/>
                  <a:pt x="2731963" y="2000548"/>
                </a:cubicBezTo>
                <a:cubicBezTo>
                  <a:pt x="2587574" y="2026872"/>
                  <a:pt x="2339929" y="1973687"/>
                  <a:pt x="2218354" y="2000548"/>
                </a:cubicBezTo>
                <a:cubicBezTo>
                  <a:pt x="2096779" y="2027409"/>
                  <a:pt x="1767728" y="1989622"/>
                  <a:pt x="1606394" y="2000548"/>
                </a:cubicBezTo>
                <a:cubicBezTo>
                  <a:pt x="1445060" y="2011474"/>
                  <a:pt x="1269148" y="1987331"/>
                  <a:pt x="994434" y="2000548"/>
                </a:cubicBezTo>
                <a:cubicBezTo>
                  <a:pt x="719720" y="2013765"/>
                  <a:pt x="731410" y="1973348"/>
                  <a:pt x="513609" y="2000548"/>
                </a:cubicBezTo>
                <a:cubicBezTo>
                  <a:pt x="295809" y="2027748"/>
                  <a:pt x="199211" y="1971502"/>
                  <a:pt x="0" y="2000548"/>
                </a:cubicBezTo>
                <a:cubicBezTo>
                  <a:pt x="-7386" y="1871506"/>
                  <a:pt x="4910" y="1589766"/>
                  <a:pt x="0" y="1460400"/>
                </a:cubicBezTo>
                <a:cubicBezTo>
                  <a:pt x="-4910" y="1331034"/>
                  <a:pt x="15629" y="1111746"/>
                  <a:pt x="0" y="1020279"/>
                </a:cubicBezTo>
                <a:cubicBezTo>
                  <a:pt x="-15629" y="928812"/>
                  <a:pt x="1945" y="685514"/>
                  <a:pt x="0" y="560153"/>
                </a:cubicBezTo>
                <a:cubicBezTo>
                  <a:pt x="-1945" y="434792"/>
                  <a:pt x="27866" y="207751"/>
                  <a:pt x="0" y="0"/>
                </a:cubicBezTo>
                <a:close/>
              </a:path>
            </a:pathLst>
          </a:custGeom>
          <a:solidFill>
            <a:srgbClr val="FFE699"/>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r>
              <a:rPr lang="en-US" sz="2800" dirty="0">
                <a:solidFill>
                  <a:schemeClr val="tx2"/>
                </a:solidFill>
                <a:latin typeface="+mj-lt"/>
              </a:rPr>
              <a:t>Workforce/Skills</a:t>
            </a:r>
          </a:p>
          <a:p>
            <a:pPr marL="285750" indent="-285750">
              <a:buFontTx/>
              <a:buChar char="-"/>
            </a:pPr>
            <a:r>
              <a:rPr lang="en-US" sz="2400" dirty="0">
                <a:solidFill>
                  <a:schemeClr val="tx2"/>
                </a:solidFill>
                <a:latin typeface="+mj-lt"/>
              </a:rPr>
              <a:t>Required: construction</a:t>
            </a:r>
          </a:p>
          <a:p>
            <a:pPr marL="285750" indent="-285750">
              <a:buFontTx/>
              <a:buChar char="-"/>
            </a:pPr>
            <a:r>
              <a:rPr lang="en-US" sz="2400" dirty="0">
                <a:solidFill>
                  <a:schemeClr val="tx2"/>
                </a:solidFill>
                <a:latin typeface="+mj-lt"/>
              </a:rPr>
              <a:t>Optional: other in-demand industries (Construction Plus)</a:t>
            </a:r>
          </a:p>
        </p:txBody>
      </p:sp>
      <p:sp>
        <p:nvSpPr>
          <p:cNvPr id="7" name="TextBox 6">
            <a:extLst>
              <a:ext uri="{FF2B5EF4-FFF2-40B4-BE49-F238E27FC236}">
                <a16:creationId xmlns:a16="http://schemas.microsoft.com/office/drawing/2014/main" id="{16E7F368-473C-102E-5E93-82D41AD07934}"/>
              </a:ext>
            </a:extLst>
          </p:cNvPr>
          <p:cNvSpPr txBox="1"/>
          <p:nvPr/>
        </p:nvSpPr>
        <p:spPr>
          <a:xfrm flipH="1">
            <a:off x="7733872" y="4714715"/>
            <a:ext cx="3017276" cy="1384995"/>
          </a:xfrm>
          <a:custGeom>
            <a:avLst/>
            <a:gdLst>
              <a:gd name="connsiteX0" fmla="*/ 0 w 3017276"/>
              <a:gd name="connsiteY0" fmla="*/ 0 h 1384995"/>
              <a:gd name="connsiteX1" fmla="*/ 442534 w 3017276"/>
              <a:gd name="connsiteY1" fmla="*/ 0 h 1384995"/>
              <a:gd name="connsiteX2" fmla="*/ 975586 w 3017276"/>
              <a:gd name="connsiteY2" fmla="*/ 0 h 1384995"/>
              <a:gd name="connsiteX3" fmla="*/ 1448292 w 3017276"/>
              <a:gd name="connsiteY3" fmla="*/ 0 h 1384995"/>
              <a:gd name="connsiteX4" fmla="*/ 1890826 w 3017276"/>
              <a:gd name="connsiteY4" fmla="*/ 0 h 1384995"/>
              <a:gd name="connsiteX5" fmla="*/ 2423878 w 3017276"/>
              <a:gd name="connsiteY5" fmla="*/ 0 h 1384995"/>
              <a:gd name="connsiteX6" fmla="*/ 3017276 w 3017276"/>
              <a:gd name="connsiteY6" fmla="*/ 0 h 1384995"/>
              <a:gd name="connsiteX7" fmla="*/ 3017276 w 3017276"/>
              <a:gd name="connsiteY7" fmla="*/ 461665 h 1384995"/>
              <a:gd name="connsiteX8" fmla="*/ 3017276 w 3017276"/>
              <a:gd name="connsiteY8" fmla="*/ 895630 h 1384995"/>
              <a:gd name="connsiteX9" fmla="*/ 3017276 w 3017276"/>
              <a:gd name="connsiteY9" fmla="*/ 1384995 h 1384995"/>
              <a:gd name="connsiteX10" fmla="*/ 2574742 w 3017276"/>
              <a:gd name="connsiteY10" fmla="*/ 1384995 h 1384995"/>
              <a:gd name="connsiteX11" fmla="*/ 2162381 w 3017276"/>
              <a:gd name="connsiteY11" fmla="*/ 1384995 h 1384995"/>
              <a:gd name="connsiteX12" fmla="*/ 1629329 w 3017276"/>
              <a:gd name="connsiteY12" fmla="*/ 1384995 h 1384995"/>
              <a:gd name="connsiteX13" fmla="*/ 1186795 w 3017276"/>
              <a:gd name="connsiteY13" fmla="*/ 1384995 h 1384995"/>
              <a:gd name="connsiteX14" fmla="*/ 653743 w 3017276"/>
              <a:gd name="connsiteY14" fmla="*/ 1384995 h 1384995"/>
              <a:gd name="connsiteX15" fmla="*/ 0 w 3017276"/>
              <a:gd name="connsiteY15" fmla="*/ 1384995 h 1384995"/>
              <a:gd name="connsiteX16" fmla="*/ 0 w 3017276"/>
              <a:gd name="connsiteY16" fmla="*/ 937180 h 1384995"/>
              <a:gd name="connsiteX17" fmla="*/ 0 w 3017276"/>
              <a:gd name="connsiteY17" fmla="*/ 461665 h 1384995"/>
              <a:gd name="connsiteX18" fmla="*/ 0 w 3017276"/>
              <a:gd name="connsiteY18" fmla="*/ 0 h 1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17276" h="1384995" fill="none" extrusionOk="0">
                <a:moveTo>
                  <a:pt x="0" y="0"/>
                </a:moveTo>
                <a:cubicBezTo>
                  <a:pt x="219345" y="-49940"/>
                  <a:pt x="291118" y="1604"/>
                  <a:pt x="442534" y="0"/>
                </a:cubicBezTo>
                <a:cubicBezTo>
                  <a:pt x="593950" y="-1604"/>
                  <a:pt x="863235" y="108"/>
                  <a:pt x="975586" y="0"/>
                </a:cubicBezTo>
                <a:cubicBezTo>
                  <a:pt x="1087937" y="-108"/>
                  <a:pt x="1271392" y="40294"/>
                  <a:pt x="1448292" y="0"/>
                </a:cubicBezTo>
                <a:cubicBezTo>
                  <a:pt x="1625192" y="-40294"/>
                  <a:pt x="1763638" y="11632"/>
                  <a:pt x="1890826" y="0"/>
                </a:cubicBezTo>
                <a:cubicBezTo>
                  <a:pt x="2018014" y="-11632"/>
                  <a:pt x="2312810" y="37822"/>
                  <a:pt x="2423878" y="0"/>
                </a:cubicBezTo>
                <a:cubicBezTo>
                  <a:pt x="2534946" y="-37822"/>
                  <a:pt x="2862481" y="6343"/>
                  <a:pt x="3017276" y="0"/>
                </a:cubicBezTo>
                <a:cubicBezTo>
                  <a:pt x="3027329" y="116173"/>
                  <a:pt x="2989435" y="361936"/>
                  <a:pt x="3017276" y="461665"/>
                </a:cubicBezTo>
                <a:cubicBezTo>
                  <a:pt x="3045117" y="561395"/>
                  <a:pt x="2966135" y="734422"/>
                  <a:pt x="3017276" y="895630"/>
                </a:cubicBezTo>
                <a:cubicBezTo>
                  <a:pt x="3068417" y="1056838"/>
                  <a:pt x="3012291" y="1175380"/>
                  <a:pt x="3017276" y="1384995"/>
                </a:cubicBezTo>
                <a:cubicBezTo>
                  <a:pt x="2864801" y="1430977"/>
                  <a:pt x="2674482" y="1379363"/>
                  <a:pt x="2574742" y="1384995"/>
                </a:cubicBezTo>
                <a:cubicBezTo>
                  <a:pt x="2475002" y="1390627"/>
                  <a:pt x="2318156" y="1349498"/>
                  <a:pt x="2162381" y="1384995"/>
                </a:cubicBezTo>
                <a:cubicBezTo>
                  <a:pt x="2006606" y="1420492"/>
                  <a:pt x="1858881" y="1341817"/>
                  <a:pt x="1629329" y="1384995"/>
                </a:cubicBezTo>
                <a:cubicBezTo>
                  <a:pt x="1399777" y="1428173"/>
                  <a:pt x="1319314" y="1347642"/>
                  <a:pt x="1186795" y="1384995"/>
                </a:cubicBezTo>
                <a:cubicBezTo>
                  <a:pt x="1054276" y="1422348"/>
                  <a:pt x="801357" y="1350263"/>
                  <a:pt x="653743" y="1384995"/>
                </a:cubicBezTo>
                <a:cubicBezTo>
                  <a:pt x="506129" y="1419727"/>
                  <a:pt x="257180" y="1342098"/>
                  <a:pt x="0" y="1384995"/>
                </a:cubicBezTo>
                <a:cubicBezTo>
                  <a:pt x="-37810" y="1184813"/>
                  <a:pt x="14276" y="1094618"/>
                  <a:pt x="0" y="937180"/>
                </a:cubicBezTo>
                <a:cubicBezTo>
                  <a:pt x="-14276" y="779743"/>
                  <a:pt x="55808" y="670653"/>
                  <a:pt x="0" y="461665"/>
                </a:cubicBezTo>
                <a:cubicBezTo>
                  <a:pt x="-55808" y="252677"/>
                  <a:pt x="44246" y="162309"/>
                  <a:pt x="0" y="0"/>
                </a:cubicBezTo>
                <a:close/>
              </a:path>
              <a:path w="3017276" h="1384995" stroke="0" extrusionOk="0">
                <a:moveTo>
                  <a:pt x="0" y="0"/>
                </a:moveTo>
                <a:cubicBezTo>
                  <a:pt x="171533" y="-4117"/>
                  <a:pt x="353081" y="11879"/>
                  <a:pt x="472707" y="0"/>
                </a:cubicBezTo>
                <a:cubicBezTo>
                  <a:pt x="592333" y="-11879"/>
                  <a:pt x="688002" y="8632"/>
                  <a:pt x="885068" y="0"/>
                </a:cubicBezTo>
                <a:cubicBezTo>
                  <a:pt x="1082134" y="-8632"/>
                  <a:pt x="1199156" y="3852"/>
                  <a:pt x="1448292" y="0"/>
                </a:cubicBezTo>
                <a:cubicBezTo>
                  <a:pt x="1697428" y="-3852"/>
                  <a:pt x="1793635" y="25543"/>
                  <a:pt x="1920999" y="0"/>
                </a:cubicBezTo>
                <a:cubicBezTo>
                  <a:pt x="2048363" y="-25543"/>
                  <a:pt x="2196926" y="32468"/>
                  <a:pt x="2393706" y="0"/>
                </a:cubicBezTo>
                <a:cubicBezTo>
                  <a:pt x="2590486" y="-32468"/>
                  <a:pt x="2745323" y="43698"/>
                  <a:pt x="3017276" y="0"/>
                </a:cubicBezTo>
                <a:cubicBezTo>
                  <a:pt x="3061948" y="93721"/>
                  <a:pt x="2971274" y="277598"/>
                  <a:pt x="3017276" y="433965"/>
                </a:cubicBezTo>
                <a:cubicBezTo>
                  <a:pt x="3063278" y="590333"/>
                  <a:pt x="2995382" y="765642"/>
                  <a:pt x="3017276" y="895630"/>
                </a:cubicBezTo>
                <a:cubicBezTo>
                  <a:pt x="3039170" y="1025619"/>
                  <a:pt x="2974379" y="1184409"/>
                  <a:pt x="3017276" y="1384995"/>
                </a:cubicBezTo>
                <a:cubicBezTo>
                  <a:pt x="2799375" y="1396021"/>
                  <a:pt x="2743586" y="1332703"/>
                  <a:pt x="2574742" y="1384995"/>
                </a:cubicBezTo>
                <a:cubicBezTo>
                  <a:pt x="2405898" y="1437287"/>
                  <a:pt x="2272868" y="1325261"/>
                  <a:pt x="2071863" y="1384995"/>
                </a:cubicBezTo>
                <a:cubicBezTo>
                  <a:pt x="1870858" y="1444729"/>
                  <a:pt x="1707663" y="1372835"/>
                  <a:pt x="1599156" y="1384995"/>
                </a:cubicBezTo>
                <a:cubicBezTo>
                  <a:pt x="1490649" y="1397155"/>
                  <a:pt x="1280746" y="1328080"/>
                  <a:pt x="1035931" y="1384995"/>
                </a:cubicBezTo>
                <a:cubicBezTo>
                  <a:pt x="791116" y="1441910"/>
                  <a:pt x="604099" y="1361131"/>
                  <a:pt x="472707" y="1384995"/>
                </a:cubicBezTo>
                <a:cubicBezTo>
                  <a:pt x="341315" y="1408859"/>
                  <a:pt x="195666" y="1358096"/>
                  <a:pt x="0" y="1384995"/>
                </a:cubicBezTo>
                <a:cubicBezTo>
                  <a:pt x="-49735" y="1180877"/>
                  <a:pt x="22632" y="1143117"/>
                  <a:pt x="0" y="923330"/>
                </a:cubicBezTo>
                <a:cubicBezTo>
                  <a:pt x="-22632" y="703543"/>
                  <a:pt x="17148" y="649673"/>
                  <a:pt x="0" y="475515"/>
                </a:cubicBezTo>
                <a:cubicBezTo>
                  <a:pt x="-17148" y="301358"/>
                  <a:pt x="26802" y="153523"/>
                  <a:pt x="0" y="0"/>
                </a:cubicBezTo>
                <a:close/>
              </a:path>
            </a:pathLst>
          </a:custGeom>
          <a:solidFill>
            <a:srgbClr val="B4C7E7"/>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r>
              <a:rPr lang="en-US" sz="2800" dirty="0">
                <a:solidFill>
                  <a:schemeClr val="tx2"/>
                </a:solidFill>
                <a:latin typeface="+mj-lt"/>
              </a:rPr>
              <a:t>Leadership Development and Community Service</a:t>
            </a:r>
          </a:p>
        </p:txBody>
      </p:sp>
      <p:sp>
        <p:nvSpPr>
          <p:cNvPr id="9" name="TextBox 8">
            <a:extLst>
              <a:ext uri="{FF2B5EF4-FFF2-40B4-BE49-F238E27FC236}">
                <a16:creationId xmlns:a16="http://schemas.microsoft.com/office/drawing/2014/main" id="{3A7D7259-B1C3-942F-F378-BE6536EB929C}"/>
              </a:ext>
            </a:extLst>
          </p:cNvPr>
          <p:cNvSpPr txBox="1"/>
          <p:nvPr/>
        </p:nvSpPr>
        <p:spPr>
          <a:xfrm>
            <a:off x="247184" y="6250070"/>
            <a:ext cx="7926660" cy="707886"/>
          </a:xfrm>
          <a:prstGeom prst="rect">
            <a:avLst/>
          </a:prstGeom>
          <a:noFill/>
        </p:spPr>
        <p:txBody>
          <a:bodyPr wrap="square" rtlCol="0">
            <a:spAutoFit/>
          </a:bodyPr>
          <a:lstStyle/>
          <a:p>
            <a:r>
              <a:rPr lang="en-US" sz="2000" u="sng" kern="100" dirty="0">
                <a:solidFill>
                  <a:schemeClr val="accent1"/>
                </a:solidFill>
                <a:effectLst/>
                <a:latin typeface="+mj-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688.350 How do YouthBuild participants spend their time in the program?</a:t>
            </a:r>
            <a:endParaRPr lang="en-US" sz="2000" u="sng" kern="100" dirty="0">
              <a:solidFill>
                <a:schemeClr val="accent1"/>
              </a:solidFill>
              <a:effectLst/>
              <a:latin typeface="+mj-lt"/>
              <a:ea typeface="Calibri" panose="020F0502020204030204" pitchFamily="34" charset="0"/>
              <a:cs typeface="Times New Roman" panose="02020603050405020304" pitchFamily="18" charset="0"/>
            </a:endParaRPr>
          </a:p>
          <a:p>
            <a:endParaRPr lang="en-US" sz="2000" u="sng" dirty="0">
              <a:solidFill>
                <a:schemeClr val="accent1"/>
              </a:solidFill>
            </a:endParaRPr>
          </a:p>
        </p:txBody>
      </p:sp>
      <p:pic>
        <p:nvPicPr>
          <p:cNvPr id="3" name="Picture 4">
            <a:extLst>
              <a:ext uri="{FF2B5EF4-FFF2-40B4-BE49-F238E27FC236}">
                <a16:creationId xmlns:a16="http://schemas.microsoft.com/office/drawing/2014/main" id="{67337F72-42F2-C953-E644-DF94F17C951F}"/>
              </a:ext>
            </a:extLst>
          </p:cNvPr>
          <p:cNvPicPr>
            <a:picLocks noChangeAspect="1"/>
          </p:cNvPicPr>
          <p:nvPr/>
        </p:nvPicPr>
        <p:blipFill>
          <a:blip r:embed="rId5"/>
          <a:stretch>
            <a:fillRect/>
          </a:stretch>
        </p:blipFill>
        <p:spPr>
          <a:xfrm>
            <a:off x="10057550" y="6280369"/>
            <a:ext cx="2134450" cy="490417"/>
          </a:xfrm>
          <a:prstGeom prst="rect">
            <a:avLst/>
          </a:prstGeom>
          <a:ln>
            <a:noFill/>
          </a:ln>
        </p:spPr>
      </p:pic>
      <p:pic>
        <p:nvPicPr>
          <p:cNvPr id="14" name="Picture 13">
            <a:extLst>
              <a:ext uri="{FF2B5EF4-FFF2-40B4-BE49-F238E27FC236}">
                <a16:creationId xmlns:a16="http://schemas.microsoft.com/office/drawing/2014/main" id="{B1E17026-B839-B47B-8728-CF5978EA0ECC}"/>
              </a:ext>
            </a:extLst>
          </p:cNvPr>
          <p:cNvPicPr>
            <a:picLocks noChangeAspect="1"/>
          </p:cNvPicPr>
          <p:nvPr/>
        </p:nvPicPr>
        <p:blipFill>
          <a:blip r:embed="rId6">
            <a:alphaModFix amt="70000"/>
          </a:blip>
          <a:stretch>
            <a:fillRect/>
          </a:stretch>
        </p:blipFill>
        <p:spPr>
          <a:xfrm>
            <a:off x="9734295" y="75107"/>
            <a:ext cx="1016853" cy="1545582"/>
          </a:xfrm>
          <a:prstGeom prst="rect">
            <a:avLst/>
          </a:prstGeom>
        </p:spPr>
      </p:pic>
      <p:pic>
        <p:nvPicPr>
          <p:cNvPr id="16" name="Picture 15">
            <a:extLst>
              <a:ext uri="{FF2B5EF4-FFF2-40B4-BE49-F238E27FC236}">
                <a16:creationId xmlns:a16="http://schemas.microsoft.com/office/drawing/2014/main" id="{0903080C-D2CB-C0B7-D4BE-71485C98B117}"/>
              </a:ext>
            </a:extLst>
          </p:cNvPr>
          <p:cNvPicPr>
            <a:picLocks noChangeAspect="1"/>
          </p:cNvPicPr>
          <p:nvPr/>
        </p:nvPicPr>
        <p:blipFill rotWithShape="1">
          <a:blip r:embed="rId7">
            <a:alphaModFix amt="70000"/>
          </a:blip>
          <a:srcRect t="10725" b="1"/>
          <a:stretch/>
        </p:blipFill>
        <p:spPr>
          <a:xfrm>
            <a:off x="1746747" y="3996767"/>
            <a:ext cx="1447637" cy="1992764"/>
          </a:xfrm>
          <a:prstGeom prst="rect">
            <a:avLst/>
          </a:prstGeom>
        </p:spPr>
      </p:pic>
      <p:pic>
        <p:nvPicPr>
          <p:cNvPr id="18" name="Picture 17">
            <a:extLst>
              <a:ext uri="{FF2B5EF4-FFF2-40B4-BE49-F238E27FC236}">
                <a16:creationId xmlns:a16="http://schemas.microsoft.com/office/drawing/2014/main" id="{64817F15-1F78-D732-658C-2BF376438849}"/>
              </a:ext>
            </a:extLst>
          </p:cNvPr>
          <p:cNvPicPr>
            <a:picLocks noChangeAspect="1"/>
          </p:cNvPicPr>
          <p:nvPr/>
        </p:nvPicPr>
        <p:blipFill>
          <a:blip r:embed="rId8">
            <a:alphaModFix amt="70000"/>
            <a:extLst>
              <a:ext uri="{BEBA8EAE-BF5A-486C-A8C5-ECC9F3942E4B}">
                <a14:imgProps xmlns:a14="http://schemas.microsoft.com/office/drawing/2010/main">
                  <a14:imgLayer r:embed="rId9">
                    <a14:imgEffect>
                      <a14:backgroundRemoval t="9195" b="94253" l="7463" r="94030">
                        <a14:foregroundMark x1="62687" y1="44253" x2="62687" y2="44253"/>
                        <a14:foregroundMark x1="43284" y1="89655" x2="43284" y2="89655"/>
                        <a14:foregroundMark x1="47761" y1="94253" x2="47761" y2="94253"/>
                        <a14:foregroundMark x1="62687" y1="91379" x2="62687" y2="91379"/>
                        <a14:foregroundMark x1="83582" y1="32759" x2="83582" y2="32759"/>
                        <a14:foregroundMark x1="94030" y1="31034" x2="94030" y2="31034"/>
                      </a14:backgroundRemoval>
                    </a14:imgEffect>
                  </a14:imgLayer>
                </a14:imgProps>
              </a:ext>
            </a:extLst>
          </a:blip>
          <a:stretch>
            <a:fillRect/>
          </a:stretch>
        </p:blipFill>
        <p:spPr>
          <a:xfrm>
            <a:off x="10842308" y="4512253"/>
            <a:ext cx="654780" cy="1657456"/>
          </a:xfrm>
          <a:prstGeom prst="rect">
            <a:avLst/>
          </a:prstGeom>
        </p:spPr>
      </p:pic>
    </p:spTree>
    <p:extLst>
      <p:ext uri="{BB962C8B-B14F-4D97-AF65-F5344CB8AC3E}">
        <p14:creationId xmlns:p14="http://schemas.microsoft.com/office/powerpoint/2010/main" val="3918809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1B2149-7272-7976-032B-B6BC788AA218}"/>
              </a:ext>
            </a:extLst>
          </p:cNvPr>
          <p:cNvSpPr/>
          <p:nvPr/>
        </p:nvSpPr>
        <p:spPr>
          <a:xfrm>
            <a:off x="-1" y="4613672"/>
            <a:ext cx="12192001" cy="1325563"/>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a:extLst>
              <a:ext uri="{FF2B5EF4-FFF2-40B4-BE49-F238E27FC236}">
                <a16:creationId xmlns:a16="http://schemas.microsoft.com/office/drawing/2014/main" id="{E3647FEC-BA2F-6C9A-40E3-46F854CC6F76}"/>
              </a:ext>
            </a:extLst>
          </p:cNvPr>
          <p:cNvSpPr>
            <a:spLocks noGrp="1"/>
          </p:cNvSpPr>
          <p:nvPr>
            <p:ph type="title"/>
          </p:nvPr>
        </p:nvSpPr>
        <p:spPr>
          <a:xfrm>
            <a:off x="838200" y="365125"/>
            <a:ext cx="10515600" cy="1325563"/>
          </a:xfrm>
        </p:spPr>
        <p:txBody>
          <a:bodyPr>
            <a:normAutofit/>
          </a:bodyPr>
          <a:lstStyle/>
          <a:p>
            <a:r>
              <a:rPr lang="en-US" dirty="0">
                <a:solidFill>
                  <a:schemeClr val="tx2"/>
                </a:solidFill>
              </a:rPr>
              <a:t>Supportive Services</a:t>
            </a:r>
          </a:p>
        </p:txBody>
      </p:sp>
      <p:sp>
        <p:nvSpPr>
          <p:cNvPr id="3" name="Content Placeholder 2">
            <a:extLst>
              <a:ext uri="{FF2B5EF4-FFF2-40B4-BE49-F238E27FC236}">
                <a16:creationId xmlns:a16="http://schemas.microsoft.com/office/drawing/2014/main" id="{2A5AAF72-29AA-862E-3920-EF887A12B60D}"/>
              </a:ext>
            </a:extLst>
          </p:cNvPr>
          <p:cNvSpPr>
            <a:spLocks noGrp="1"/>
          </p:cNvSpPr>
          <p:nvPr>
            <p:ph idx="1"/>
          </p:nvPr>
        </p:nvSpPr>
        <p:spPr>
          <a:xfrm>
            <a:off x="1240357" y="2141537"/>
            <a:ext cx="10515600" cy="4351338"/>
          </a:xfrm>
        </p:spPr>
        <p:txBody>
          <a:bodyPr anchor="t">
            <a:normAutofit/>
          </a:bodyPr>
          <a:lstStyle/>
          <a:p>
            <a:pPr>
              <a:buClr>
                <a:schemeClr val="tx1"/>
              </a:buClr>
            </a:pPr>
            <a:r>
              <a:rPr lang="en-US" sz="3600" dirty="0">
                <a:solidFill>
                  <a:schemeClr val="accent1"/>
                </a:solidFill>
                <a:latin typeface="+mj-lt"/>
                <a:hlinkClick r:id="rId3">
                  <a:extLst>
                    <a:ext uri="{A12FA001-AC4F-418D-AE19-62706E023703}">
                      <ahyp:hlinkClr xmlns:ahyp="http://schemas.microsoft.com/office/drawing/2018/hyperlinkcolor" val="tx"/>
                    </a:ext>
                  </a:extLst>
                </a:hlinkClick>
              </a:rPr>
              <a:t>§ 681.570 What are supportive services for youth?</a:t>
            </a:r>
            <a:endParaRPr lang="en-US" sz="3600" dirty="0">
              <a:solidFill>
                <a:schemeClr val="accent1"/>
              </a:solidFill>
              <a:latin typeface="+mj-lt"/>
            </a:endParaRPr>
          </a:p>
          <a:p>
            <a:endParaRPr lang="en-US" sz="4000" dirty="0">
              <a:latin typeface="+mj-lt"/>
            </a:endParaRPr>
          </a:p>
        </p:txBody>
      </p:sp>
      <p:pic>
        <p:nvPicPr>
          <p:cNvPr id="4" name="Picture 4">
            <a:extLst>
              <a:ext uri="{FF2B5EF4-FFF2-40B4-BE49-F238E27FC236}">
                <a16:creationId xmlns:a16="http://schemas.microsoft.com/office/drawing/2014/main" id="{F438987F-3A64-2A25-2DC2-F5DA433408A4}"/>
              </a:ext>
            </a:extLst>
          </p:cNvPr>
          <p:cNvPicPr>
            <a:picLocks noChangeAspect="1"/>
          </p:cNvPicPr>
          <p:nvPr/>
        </p:nvPicPr>
        <p:blipFill>
          <a:blip r:embed="rId4"/>
          <a:stretch>
            <a:fillRect/>
          </a:stretch>
        </p:blipFill>
        <p:spPr>
          <a:xfrm>
            <a:off x="10057550" y="6280369"/>
            <a:ext cx="2134450" cy="490417"/>
          </a:xfrm>
          <a:prstGeom prst="rect">
            <a:avLst/>
          </a:prstGeom>
          <a:ln>
            <a:noFill/>
          </a:ln>
        </p:spPr>
      </p:pic>
      <p:sp>
        <p:nvSpPr>
          <p:cNvPr id="8" name="Rectangle 7">
            <a:extLst>
              <a:ext uri="{FF2B5EF4-FFF2-40B4-BE49-F238E27FC236}">
                <a16:creationId xmlns:a16="http://schemas.microsoft.com/office/drawing/2014/main" id="{C0146F01-2117-817C-5AE7-BC0C9CABAB4C}"/>
              </a:ext>
            </a:extLst>
          </p:cNvPr>
          <p:cNvSpPr/>
          <p:nvPr/>
        </p:nvSpPr>
        <p:spPr>
          <a:xfrm>
            <a:off x="-1" y="5177480"/>
            <a:ext cx="12192002"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9E6D035-6777-E3E1-C660-0DA10A36CEC0}"/>
              </a:ext>
            </a:extLst>
          </p:cNvPr>
          <p:cNvPicPr>
            <a:picLocks noChangeAspect="1"/>
          </p:cNvPicPr>
          <p:nvPr/>
        </p:nvPicPr>
        <p:blipFill>
          <a:blip r:embed="rId5">
            <a:alphaModFix amt="70000"/>
            <a:extLst>
              <a:ext uri="{BEBA8EAE-BF5A-486C-A8C5-ECC9F3942E4B}">
                <a14:imgProps xmlns:a14="http://schemas.microsoft.com/office/drawing/2010/main">
                  <a14:imgLayer r:embed="rId6">
                    <a14:imgEffect>
                      <a14:backgroundRemoval t="9959" b="89627" l="7635" r="93713">
                        <a14:foregroundMark x1="26946" y1="75934" x2="26946" y2="75934"/>
                        <a14:foregroundMark x1="30389" y1="69710" x2="30389" y2="69710"/>
                        <a14:foregroundMark x1="26048" y1="76763" x2="26048" y2="76763"/>
                        <a14:foregroundMark x1="26198" y1="86307" x2="26198" y2="86307"/>
                        <a14:foregroundMark x1="24701" y1="84647" x2="24701" y2="84647"/>
                        <a14:foregroundMark x1="68263" y1="74689" x2="68263" y2="74689"/>
                        <a14:foregroundMark x1="69012" y1="83817" x2="69012" y2="83817"/>
                        <a14:foregroundMark x1="66617" y1="83817" x2="66617" y2="83817"/>
                        <a14:foregroundMark x1="90120" y1="71369" x2="90120" y2="71369"/>
                        <a14:foregroundMark x1="93862" y1="47718" x2="93862" y2="47718"/>
                        <a14:foregroundMark x1="9132" y1="41079" x2="9132" y2="41079"/>
                        <a14:foregroundMark x1="7635" y1="25311" x2="7635" y2="25311"/>
                        <a14:foregroundMark x1="9581" y1="19502" x2="9581" y2="19502"/>
                        <a14:foregroundMark x1="9581" y1="31950" x2="9581" y2="31950"/>
                        <a14:foregroundMark x1="9880" y1="26141" x2="9880" y2="26141"/>
                      </a14:backgroundRemoval>
                    </a14:imgEffect>
                    <a14:imgEffect>
                      <a14:saturation sat="200000"/>
                    </a14:imgEffect>
                  </a14:imgLayer>
                </a14:imgProps>
              </a:ext>
            </a:extLst>
          </a:blip>
          <a:stretch>
            <a:fillRect/>
          </a:stretch>
        </p:blipFill>
        <p:spPr>
          <a:xfrm>
            <a:off x="4794421" y="3124775"/>
            <a:ext cx="6362700" cy="2295525"/>
          </a:xfrm>
          <a:prstGeom prst="rect">
            <a:avLst/>
          </a:prstGeom>
        </p:spPr>
      </p:pic>
      <p:sp>
        <p:nvSpPr>
          <p:cNvPr id="5" name="Rectangle 4">
            <a:extLst>
              <a:ext uri="{FF2B5EF4-FFF2-40B4-BE49-F238E27FC236}">
                <a16:creationId xmlns:a16="http://schemas.microsoft.com/office/drawing/2014/main" id="{F998B8F1-70B1-EE91-5C8D-078866428E70}"/>
              </a:ext>
            </a:extLst>
          </p:cNvPr>
          <p:cNvSpPr/>
          <p:nvPr/>
        </p:nvSpPr>
        <p:spPr>
          <a:xfrm>
            <a:off x="0" y="4613672"/>
            <a:ext cx="267629" cy="1325563"/>
          </a:xfrm>
          <a:prstGeom prst="rect">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2EADF45-2F71-721E-9455-540C2922F6A9}"/>
              </a:ext>
            </a:extLst>
          </p:cNvPr>
          <p:cNvSpPr/>
          <p:nvPr/>
        </p:nvSpPr>
        <p:spPr>
          <a:xfrm rot="5400000">
            <a:off x="1799498" y="4046332"/>
            <a:ext cx="128085" cy="1246362"/>
          </a:xfrm>
          <a:prstGeom prst="rect">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8CE354-1FEC-6790-1234-316CBC8A6983}"/>
              </a:ext>
            </a:extLst>
          </p:cNvPr>
          <p:cNvSpPr/>
          <p:nvPr/>
        </p:nvSpPr>
        <p:spPr>
          <a:xfrm rot="5400000">
            <a:off x="1799497" y="4300905"/>
            <a:ext cx="128085" cy="1246362"/>
          </a:xfrm>
          <a:prstGeom prst="rect">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A2D215F-AD06-3D84-25EB-A81F7AD777DF}"/>
              </a:ext>
            </a:extLst>
          </p:cNvPr>
          <p:cNvSpPr/>
          <p:nvPr/>
        </p:nvSpPr>
        <p:spPr>
          <a:xfrm rot="5400000">
            <a:off x="1799496" y="4577158"/>
            <a:ext cx="128085" cy="1246362"/>
          </a:xfrm>
          <a:prstGeom prst="rect">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495EA89-6141-2561-CF18-FBF90050DF41}"/>
              </a:ext>
            </a:extLst>
          </p:cNvPr>
          <p:cNvSpPr/>
          <p:nvPr/>
        </p:nvSpPr>
        <p:spPr>
          <a:xfrm rot="5400000">
            <a:off x="1799496" y="4849523"/>
            <a:ext cx="128085" cy="1246362"/>
          </a:xfrm>
          <a:prstGeom prst="rect">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9B31289-764C-51A4-588E-AE85189CEA3A}"/>
              </a:ext>
            </a:extLst>
          </p:cNvPr>
          <p:cNvSpPr/>
          <p:nvPr/>
        </p:nvSpPr>
        <p:spPr>
          <a:xfrm rot="5400000">
            <a:off x="1799496" y="5084133"/>
            <a:ext cx="128085" cy="1246362"/>
          </a:xfrm>
          <a:prstGeom prst="rect">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D08522F-5F34-2E2F-9D91-335E97F663A6}"/>
              </a:ext>
            </a:extLst>
          </p:cNvPr>
          <p:cNvSpPr/>
          <p:nvPr/>
        </p:nvSpPr>
        <p:spPr>
          <a:xfrm rot="5400000">
            <a:off x="1799496" y="5312478"/>
            <a:ext cx="128085" cy="1246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2086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6E364BF-A3CF-4A1C-6536-2B299B1CB9AE}"/>
              </a:ext>
            </a:extLst>
          </p:cNvPr>
          <p:cNvPicPr>
            <a:picLocks noChangeAspect="1"/>
          </p:cNvPicPr>
          <p:nvPr/>
        </p:nvPicPr>
        <p:blipFill rotWithShape="1">
          <a:blip r:embed="rId3">
            <a:alphaModFix amt="85000"/>
          </a:blip>
          <a:srcRect l="25886" r="761" b="18499"/>
          <a:stretch/>
        </p:blipFill>
        <p:spPr>
          <a:xfrm>
            <a:off x="9873049" y="3577102"/>
            <a:ext cx="2330683" cy="2872132"/>
          </a:xfrm>
          <a:prstGeom prst="rect">
            <a:avLst/>
          </a:prstGeom>
        </p:spPr>
      </p:pic>
      <p:pic>
        <p:nvPicPr>
          <p:cNvPr id="18" name="Picture 17">
            <a:extLst>
              <a:ext uri="{FF2B5EF4-FFF2-40B4-BE49-F238E27FC236}">
                <a16:creationId xmlns:a16="http://schemas.microsoft.com/office/drawing/2014/main" id="{6D920567-0BF4-7E10-DD96-02FB79440D87}"/>
              </a:ext>
            </a:extLst>
          </p:cNvPr>
          <p:cNvPicPr>
            <a:picLocks noChangeAspect="1"/>
          </p:cNvPicPr>
          <p:nvPr/>
        </p:nvPicPr>
        <p:blipFill rotWithShape="1">
          <a:blip r:embed="rId4">
            <a:alphaModFix amt="85000"/>
          </a:blip>
          <a:srcRect l="1491" t="16644" r="4244" b="5359"/>
          <a:stretch/>
        </p:blipFill>
        <p:spPr>
          <a:xfrm>
            <a:off x="9094998" y="6195718"/>
            <a:ext cx="1948902" cy="719132"/>
          </a:xfrm>
          <a:prstGeom prst="rect">
            <a:avLst/>
          </a:prstGeom>
        </p:spPr>
      </p:pic>
      <p:pic>
        <p:nvPicPr>
          <p:cNvPr id="19" name="Picture 18">
            <a:extLst>
              <a:ext uri="{FF2B5EF4-FFF2-40B4-BE49-F238E27FC236}">
                <a16:creationId xmlns:a16="http://schemas.microsoft.com/office/drawing/2014/main" id="{E8CAA107-5560-37FC-8816-FA737DCA4FAC}"/>
              </a:ext>
            </a:extLst>
          </p:cNvPr>
          <p:cNvPicPr>
            <a:picLocks noChangeAspect="1"/>
          </p:cNvPicPr>
          <p:nvPr/>
        </p:nvPicPr>
        <p:blipFill rotWithShape="1">
          <a:blip r:embed="rId4">
            <a:alphaModFix amt="85000"/>
          </a:blip>
          <a:srcRect l="1491" t="16644" r="4244" b="5359"/>
          <a:stretch/>
        </p:blipFill>
        <p:spPr>
          <a:xfrm>
            <a:off x="10802094" y="6195717"/>
            <a:ext cx="1389906" cy="719133"/>
          </a:xfrm>
          <a:prstGeom prst="rect">
            <a:avLst/>
          </a:prstGeom>
        </p:spPr>
      </p:pic>
      <p:sp>
        <p:nvSpPr>
          <p:cNvPr id="2" name="Title 1">
            <a:extLst>
              <a:ext uri="{FF2B5EF4-FFF2-40B4-BE49-F238E27FC236}">
                <a16:creationId xmlns:a16="http://schemas.microsoft.com/office/drawing/2014/main" id="{ACBA74E1-2CBB-CE4B-9BEF-D567EA4C0D5D}"/>
              </a:ext>
            </a:extLst>
          </p:cNvPr>
          <p:cNvSpPr>
            <a:spLocks noGrp="1"/>
          </p:cNvSpPr>
          <p:nvPr>
            <p:ph type="title"/>
          </p:nvPr>
        </p:nvSpPr>
        <p:spPr>
          <a:xfrm>
            <a:off x="838200" y="365125"/>
            <a:ext cx="10515600" cy="1325563"/>
          </a:xfrm>
        </p:spPr>
        <p:txBody>
          <a:bodyPr>
            <a:normAutofit/>
          </a:bodyPr>
          <a:lstStyle/>
          <a:p>
            <a:r>
              <a:rPr lang="en-US" dirty="0">
                <a:solidFill>
                  <a:schemeClr val="tx2"/>
                </a:solidFill>
              </a:rPr>
              <a:t>Pre-Apprenticeship</a:t>
            </a:r>
          </a:p>
        </p:txBody>
      </p:sp>
      <p:sp>
        <p:nvSpPr>
          <p:cNvPr id="3" name="Content Placeholder 2">
            <a:extLst>
              <a:ext uri="{FF2B5EF4-FFF2-40B4-BE49-F238E27FC236}">
                <a16:creationId xmlns:a16="http://schemas.microsoft.com/office/drawing/2014/main" id="{095FC2C6-7C7F-9F59-4417-EEF16EEA79B3}"/>
              </a:ext>
            </a:extLst>
          </p:cNvPr>
          <p:cNvSpPr>
            <a:spLocks noGrp="1"/>
          </p:cNvSpPr>
          <p:nvPr>
            <p:ph idx="1"/>
          </p:nvPr>
        </p:nvSpPr>
        <p:spPr>
          <a:xfrm>
            <a:off x="1362307" y="2428603"/>
            <a:ext cx="10515600" cy="4351338"/>
          </a:xfrm>
        </p:spPr>
        <p:txBody>
          <a:bodyPr>
            <a:normAutofit/>
          </a:bodyPr>
          <a:lstStyle/>
          <a:p>
            <a:pPr>
              <a:buClr>
                <a:schemeClr val="tx1"/>
              </a:buClr>
            </a:pPr>
            <a:r>
              <a:rPr lang="en-US" sz="3200" dirty="0">
                <a:solidFill>
                  <a:schemeClr val="accent1"/>
                </a:solidFill>
                <a:latin typeface="+mj-lt"/>
                <a:hlinkClick r:id="rId5">
                  <a:extLst>
                    <a:ext uri="{A12FA001-AC4F-418D-AE19-62706E023703}">
                      <ahyp:hlinkClr xmlns:ahyp="http://schemas.microsoft.com/office/drawing/2018/hyperlinkcolor" val="tx"/>
                    </a:ext>
                  </a:extLst>
                </a:hlinkClick>
              </a:rPr>
              <a:t>§ 681.480 What is a pre-apprenticeship program?</a:t>
            </a:r>
            <a:endParaRPr lang="en-US" sz="3200" dirty="0">
              <a:solidFill>
                <a:schemeClr val="accent1"/>
              </a:solidFill>
              <a:latin typeface="+mj-lt"/>
            </a:endParaRPr>
          </a:p>
          <a:p>
            <a:pPr>
              <a:buClr>
                <a:schemeClr val="tx1"/>
              </a:buClr>
            </a:pPr>
            <a:r>
              <a:rPr lang="en-US" sz="3200" dirty="0">
                <a:solidFill>
                  <a:schemeClr val="accent1"/>
                </a:solidFill>
                <a:latin typeface="+mj-lt"/>
                <a:hlinkClick r:id="rId6">
                  <a:extLst>
                    <a:ext uri="{A12FA001-AC4F-418D-AE19-62706E023703}">
                      <ahyp:hlinkClr xmlns:ahyp="http://schemas.microsoft.com/office/drawing/2018/hyperlinkcolor" val="tx"/>
                    </a:ext>
                  </a:extLst>
                </a:hlinkClick>
              </a:rPr>
              <a:t>DOL Office of Apprenticeship</a:t>
            </a:r>
            <a:endParaRPr lang="en-US" sz="3200" dirty="0">
              <a:solidFill>
                <a:schemeClr val="accent1"/>
              </a:solidFill>
              <a:latin typeface="+mj-lt"/>
            </a:endParaRPr>
          </a:p>
          <a:p>
            <a:pPr lvl="1">
              <a:buClr>
                <a:schemeClr val="tx1"/>
              </a:buClr>
            </a:pPr>
            <a:r>
              <a:rPr lang="en-US" sz="2800" dirty="0">
                <a:solidFill>
                  <a:schemeClr val="accent1"/>
                </a:solidFill>
                <a:latin typeface="+mj-lt"/>
                <a:hlinkClick r:id="rId7">
                  <a:extLst>
                    <a:ext uri="{A12FA001-AC4F-418D-AE19-62706E023703}">
                      <ahyp:hlinkClr xmlns:ahyp="http://schemas.microsoft.com/office/drawing/2018/hyperlinkcolor" val="tx"/>
                    </a:ext>
                  </a:extLst>
                </a:hlinkClick>
              </a:rPr>
              <a:t>Youth Apprenticeship Readiness G</a:t>
            </a:r>
            <a:r>
              <a:rPr lang="en-US" sz="2800" dirty="0">
                <a:solidFill>
                  <a:srgbClr val="0563C1"/>
                </a:solidFill>
                <a:latin typeface="+mj-lt"/>
                <a:hlinkClick r:id="rId7">
                  <a:extLst>
                    <a:ext uri="{A12FA001-AC4F-418D-AE19-62706E023703}">
                      <ahyp:hlinkClr xmlns:ahyp="http://schemas.microsoft.com/office/drawing/2018/hyperlinkcolor" val="tx"/>
                    </a:ext>
                  </a:extLst>
                </a:hlinkClick>
              </a:rPr>
              <a:t>rants</a:t>
            </a:r>
            <a:endParaRPr lang="en-US" sz="2800" dirty="0">
              <a:latin typeface="+mj-lt"/>
            </a:endParaRPr>
          </a:p>
          <a:p>
            <a:pPr lvl="1">
              <a:buClr>
                <a:schemeClr val="tx1"/>
              </a:buClr>
            </a:pPr>
            <a:r>
              <a:rPr lang="en-US" sz="2800" dirty="0">
                <a:solidFill>
                  <a:schemeClr val="accent1"/>
                </a:solidFill>
                <a:latin typeface="+mj-lt"/>
                <a:hlinkClick r:id="rId8">
                  <a:extLst>
                    <a:ext uri="{A12FA001-AC4F-418D-AE19-62706E023703}">
                      <ahyp:hlinkClr xmlns:ahyp="http://schemas.microsoft.com/office/drawing/2018/hyperlinkcolor" val="tx"/>
                    </a:ext>
                  </a:extLst>
                </a:hlinkClick>
              </a:rPr>
              <a:t>Youth Apprenticeship Intermediaries</a:t>
            </a:r>
            <a:endParaRPr lang="en-US" sz="2800" dirty="0">
              <a:solidFill>
                <a:schemeClr val="accent1"/>
              </a:solidFill>
              <a:latin typeface="+mj-lt"/>
            </a:endParaRPr>
          </a:p>
          <a:p>
            <a:endParaRPr lang="en-US" dirty="0"/>
          </a:p>
          <a:p>
            <a:endParaRPr lang="en-US" dirty="0"/>
          </a:p>
        </p:txBody>
      </p:sp>
      <p:pic>
        <p:nvPicPr>
          <p:cNvPr id="12" name="Picture 11">
            <a:extLst>
              <a:ext uri="{FF2B5EF4-FFF2-40B4-BE49-F238E27FC236}">
                <a16:creationId xmlns:a16="http://schemas.microsoft.com/office/drawing/2014/main" id="{77EC1A6A-575F-3751-8235-AF94EB121F7E}"/>
              </a:ext>
            </a:extLst>
          </p:cNvPr>
          <p:cNvPicPr>
            <a:picLocks noChangeAspect="1"/>
          </p:cNvPicPr>
          <p:nvPr/>
        </p:nvPicPr>
        <p:blipFill rotWithShape="1">
          <a:blip r:embed="rId4">
            <a:alphaModFix amt="85000"/>
          </a:blip>
          <a:srcRect l="1491" t="16644" r="4244" b="5359"/>
          <a:stretch/>
        </p:blipFill>
        <p:spPr>
          <a:xfrm>
            <a:off x="0" y="6195715"/>
            <a:ext cx="1948902" cy="737889"/>
          </a:xfrm>
          <a:prstGeom prst="rect">
            <a:avLst/>
          </a:prstGeom>
        </p:spPr>
      </p:pic>
      <p:pic>
        <p:nvPicPr>
          <p:cNvPr id="13" name="Picture 12">
            <a:extLst>
              <a:ext uri="{FF2B5EF4-FFF2-40B4-BE49-F238E27FC236}">
                <a16:creationId xmlns:a16="http://schemas.microsoft.com/office/drawing/2014/main" id="{1B6E3477-37CE-BABF-E8A9-92E96FF28B0E}"/>
              </a:ext>
            </a:extLst>
          </p:cNvPr>
          <p:cNvPicPr>
            <a:picLocks noChangeAspect="1"/>
          </p:cNvPicPr>
          <p:nvPr/>
        </p:nvPicPr>
        <p:blipFill rotWithShape="1">
          <a:blip r:embed="rId4">
            <a:alphaModFix amt="85000"/>
          </a:blip>
          <a:srcRect l="1491" t="16644" r="4244" b="5359"/>
          <a:stretch/>
        </p:blipFill>
        <p:spPr>
          <a:xfrm>
            <a:off x="1678738" y="6195716"/>
            <a:ext cx="2134450" cy="737889"/>
          </a:xfrm>
          <a:prstGeom prst="rect">
            <a:avLst/>
          </a:prstGeom>
        </p:spPr>
      </p:pic>
      <p:pic>
        <p:nvPicPr>
          <p:cNvPr id="14" name="Picture 13">
            <a:extLst>
              <a:ext uri="{FF2B5EF4-FFF2-40B4-BE49-F238E27FC236}">
                <a16:creationId xmlns:a16="http://schemas.microsoft.com/office/drawing/2014/main" id="{1DB759E6-20B1-E131-579B-5EAF055FB4B2}"/>
              </a:ext>
            </a:extLst>
          </p:cNvPr>
          <p:cNvPicPr>
            <a:picLocks noChangeAspect="1"/>
          </p:cNvPicPr>
          <p:nvPr/>
        </p:nvPicPr>
        <p:blipFill rotWithShape="1">
          <a:blip r:embed="rId4">
            <a:alphaModFix amt="85000"/>
          </a:blip>
          <a:srcRect l="1491" t="16644" r="4244" b="5359"/>
          <a:stretch/>
        </p:blipFill>
        <p:spPr>
          <a:xfrm>
            <a:off x="3813188" y="6209150"/>
            <a:ext cx="2134450" cy="719132"/>
          </a:xfrm>
          <a:prstGeom prst="rect">
            <a:avLst/>
          </a:prstGeom>
        </p:spPr>
      </p:pic>
      <p:pic>
        <p:nvPicPr>
          <p:cNvPr id="15" name="Picture 14">
            <a:extLst>
              <a:ext uri="{FF2B5EF4-FFF2-40B4-BE49-F238E27FC236}">
                <a16:creationId xmlns:a16="http://schemas.microsoft.com/office/drawing/2014/main" id="{E6872F7F-C713-57BB-76F9-854410A0D498}"/>
              </a:ext>
            </a:extLst>
          </p:cNvPr>
          <p:cNvPicPr>
            <a:picLocks noChangeAspect="1"/>
          </p:cNvPicPr>
          <p:nvPr/>
        </p:nvPicPr>
        <p:blipFill rotWithShape="1">
          <a:blip r:embed="rId4">
            <a:alphaModFix amt="85000"/>
          </a:blip>
          <a:srcRect l="1491" t="16644" r="4244" b="5359"/>
          <a:stretch/>
        </p:blipFill>
        <p:spPr>
          <a:xfrm>
            <a:off x="5947638" y="6195717"/>
            <a:ext cx="2134450" cy="737888"/>
          </a:xfrm>
          <a:prstGeom prst="rect">
            <a:avLst/>
          </a:prstGeom>
        </p:spPr>
      </p:pic>
      <p:pic>
        <p:nvPicPr>
          <p:cNvPr id="4" name="Picture 4">
            <a:extLst>
              <a:ext uri="{FF2B5EF4-FFF2-40B4-BE49-F238E27FC236}">
                <a16:creationId xmlns:a16="http://schemas.microsoft.com/office/drawing/2014/main" id="{4E151EBE-1BCC-A154-35D2-591310E0C0C2}"/>
              </a:ext>
            </a:extLst>
          </p:cNvPr>
          <p:cNvPicPr>
            <a:picLocks noChangeAspect="1"/>
          </p:cNvPicPr>
          <p:nvPr/>
        </p:nvPicPr>
        <p:blipFill>
          <a:blip r:embed="rId9"/>
          <a:stretch>
            <a:fillRect/>
          </a:stretch>
        </p:blipFill>
        <p:spPr>
          <a:xfrm>
            <a:off x="10066421" y="6367583"/>
            <a:ext cx="2134450" cy="490417"/>
          </a:xfrm>
          <a:prstGeom prst="rect">
            <a:avLst/>
          </a:prstGeom>
          <a:ln>
            <a:noFill/>
          </a:ln>
        </p:spPr>
      </p:pic>
      <p:pic>
        <p:nvPicPr>
          <p:cNvPr id="5" name="Picture 4">
            <a:extLst>
              <a:ext uri="{FF2B5EF4-FFF2-40B4-BE49-F238E27FC236}">
                <a16:creationId xmlns:a16="http://schemas.microsoft.com/office/drawing/2014/main" id="{646DD276-8E2D-EE60-4491-B1DE67341BF2}"/>
              </a:ext>
            </a:extLst>
          </p:cNvPr>
          <p:cNvPicPr>
            <a:picLocks noChangeAspect="1"/>
          </p:cNvPicPr>
          <p:nvPr/>
        </p:nvPicPr>
        <p:blipFill rotWithShape="1">
          <a:blip r:embed="rId4">
            <a:alphaModFix amt="85000"/>
          </a:blip>
          <a:srcRect l="1491" t="16644" r="4244" b="5359"/>
          <a:stretch/>
        </p:blipFill>
        <p:spPr>
          <a:xfrm>
            <a:off x="7792914" y="6190394"/>
            <a:ext cx="2134450" cy="737888"/>
          </a:xfrm>
          <a:prstGeom prst="rect">
            <a:avLst/>
          </a:prstGeom>
        </p:spPr>
      </p:pic>
    </p:spTree>
    <p:extLst>
      <p:ext uri="{BB962C8B-B14F-4D97-AF65-F5344CB8AC3E}">
        <p14:creationId xmlns:p14="http://schemas.microsoft.com/office/powerpoint/2010/main" val="391595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F572-AEC9-CE16-2808-2DCDE7AB122A}"/>
              </a:ext>
            </a:extLst>
          </p:cNvPr>
          <p:cNvSpPr>
            <a:spLocks noGrp="1"/>
          </p:cNvSpPr>
          <p:nvPr>
            <p:ph type="title"/>
          </p:nvPr>
        </p:nvSpPr>
        <p:spPr/>
        <p:txBody>
          <a:bodyPr>
            <a:normAutofit/>
          </a:bodyPr>
          <a:lstStyle/>
          <a:p>
            <a:r>
              <a:rPr lang="en-US" dirty="0">
                <a:solidFill>
                  <a:schemeClr val="tx2"/>
                </a:solidFill>
              </a:rPr>
              <a:t>Grant Funding</a:t>
            </a:r>
          </a:p>
        </p:txBody>
      </p:sp>
      <p:sp>
        <p:nvSpPr>
          <p:cNvPr id="3" name="Content Placeholder 2">
            <a:extLst>
              <a:ext uri="{FF2B5EF4-FFF2-40B4-BE49-F238E27FC236}">
                <a16:creationId xmlns:a16="http://schemas.microsoft.com/office/drawing/2014/main" id="{C746FB75-18C9-607C-F7A2-AA586D92816D}"/>
              </a:ext>
            </a:extLst>
          </p:cNvPr>
          <p:cNvSpPr>
            <a:spLocks noGrp="1"/>
          </p:cNvSpPr>
          <p:nvPr>
            <p:ph idx="4294967295"/>
          </p:nvPr>
        </p:nvSpPr>
        <p:spPr>
          <a:xfrm>
            <a:off x="1191940" y="1462669"/>
            <a:ext cx="10515600" cy="3640138"/>
          </a:xfrm>
        </p:spPr>
        <p:txBody>
          <a:bodyPr anchor="ctr">
            <a:normAutofit/>
          </a:bodyPr>
          <a:lstStyle/>
          <a:p>
            <a:pPr>
              <a:buClr>
                <a:schemeClr val="tx1"/>
              </a:buClr>
            </a:pPr>
            <a:r>
              <a:rPr lang="en-US" sz="3200" u="sng" kern="100" dirty="0">
                <a:solidFill>
                  <a:schemeClr val="accent1"/>
                </a:solidFill>
                <a:effectLst/>
                <a:latin typeface="+mj-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688.120 Who is eligible to apply for YouthBuild funding?</a:t>
            </a:r>
            <a:endParaRPr lang="en-US" sz="3200" u="sng" kern="100" dirty="0">
              <a:solidFill>
                <a:schemeClr val="accent1"/>
              </a:solidFill>
              <a:effectLst/>
              <a:latin typeface="+mj-lt"/>
              <a:ea typeface="Calibri" panose="020F0502020204030204" pitchFamily="34" charset="0"/>
              <a:cs typeface="Times New Roman" panose="02020603050405020304" pitchFamily="18" charset="0"/>
            </a:endParaRPr>
          </a:p>
          <a:p>
            <a:pPr>
              <a:buClr>
                <a:schemeClr val="tx1"/>
              </a:buClr>
            </a:pPr>
            <a:r>
              <a:rPr lang="en-US" sz="3200" dirty="0">
                <a:solidFill>
                  <a:schemeClr val="accent1"/>
                </a:solidFill>
                <a:latin typeface="+mj-lt"/>
                <a:hlinkClick r:id="rId4">
                  <a:extLst>
                    <a:ext uri="{A12FA001-AC4F-418D-AE19-62706E023703}">
                      <ahyp:hlinkClr xmlns:ahyp="http://schemas.microsoft.com/office/drawing/2018/hyperlinkcolor" val="tx"/>
                    </a:ext>
                  </a:extLst>
                </a:hlinkClick>
              </a:rPr>
              <a:t>Grants.gov</a:t>
            </a:r>
            <a:endParaRPr lang="en-US" sz="3200" dirty="0">
              <a:solidFill>
                <a:schemeClr val="accent1"/>
              </a:solidFill>
              <a:latin typeface="+mj-lt"/>
            </a:endParaRPr>
          </a:p>
          <a:p>
            <a:pPr lvl="1">
              <a:buClr>
                <a:schemeClr val="tx1"/>
              </a:buClr>
            </a:pPr>
            <a:r>
              <a:rPr lang="en-US" sz="2800" dirty="0">
                <a:solidFill>
                  <a:schemeClr val="accent1"/>
                </a:solidFill>
                <a:latin typeface="+mj-lt"/>
                <a:hlinkClick r:id="rId5">
                  <a:extLst>
                    <a:ext uri="{A12FA001-AC4F-418D-AE19-62706E023703}">
                      <ahyp:hlinkClr xmlns:ahyp="http://schemas.microsoft.com/office/drawing/2018/hyperlinkcolor" val="tx"/>
                    </a:ext>
                  </a:extLst>
                </a:hlinkClick>
              </a:rPr>
              <a:t>Subscribe to a saved search</a:t>
            </a:r>
            <a:endParaRPr lang="en-US" sz="2800" dirty="0">
              <a:solidFill>
                <a:schemeClr val="accent1"/>
              </a:solidFill>
              <a:latin typeface="+mj-lt"/>
            </a:endParaRPr>
          </a:p>
          <a:p>
            <a:pPr>
              <a:buClr>
                <a:schemeClr val="tx1"/>
              </a:buClr>
            </a:pPr>
            <a:r>
              <a:rPr lang="en-US" sz="3200" dirty="0">
                <a:solidFill>
                  <a:schemeClr val="accent1"/>
                </a:solidFill>
                <a:latin typeface="+mj-lt"/>
                <a:hlinkClick r:id="rId6">
                  <a:extLst>
                    <a:ext uri="{A12FA001-AC4F-418D-AE19-62706E023703}">
                      <ahyp:hlinkClr xmlns:ahyp="http://schemas.microsoft.com/office/drawing/2018/hyperlinkcolor" val="tx"/>
                    </a:ext>
                  </a:extLst>
                </a:hlinkClick>
              </a:rPr>
              <a:t>ETA grants</a:t>
            </a:r>
            <a:endParaRPr lang="en-US" sz="3200" dirty="0">
              <a:solidFill>
                <a:schemeClr val="accent1"/>
              </a:solidFill>
              <a:latin typeface="+mj-lt"/>
            </a:endParaRPr>
          </a:p>
        </p:txBody>
      </p:sp>
      <p:pic>
        <p:nvPicPr>
          <p:cNvPr id="6" name="Picture 5">
            <a:extLst>
              <a:ext uri="{FF2B5EF4-FFF2-40B4-BE49-F238E27FC236}">
                <a16:creationId xmlns:a16="http://schemas.microsoft.com/office/drawing/2014/main" id="{9CC37826-CDF8-7DBF-B270-2166AE79A11F}"/>
              </a:ext>
            </a:extLst>
          </p:cNvPr>
          <p:cNvPicPr preferRelativeResize="0">
            <a:picLocks/>
          </p:cNvPicPr>
          <p:nvPr/>
        </p:nvPicPr>
        <p:blipFill rotWithShape="1">
          <a:blip r:embed="rId7"/>
          <a:srcRect l="1851" r="2733" b="7011"/>
          <a:stretch/>
        </p:blipFill>
        <p:spPr>
          <a:xfrm>
            <a:off x="0" y="4782600"/>
            <a:ext cx="12192000" cy="2072581"/>
          </a:xfrm>
          <a:prstGeom prst="rect">
            <a:avLst/>
          </a:prstGeom>
        </p:spPr>
      </p:pic>
      <p:pic>
        <p:nvPicPr>
          <p:cNvPr id="4" name="Picture 4">
            <a:extLst>
              <a:ext uri="{FF2B5EF4-FFF2-40B4-BE49-F238E27FC236}">
                <a16:creationId xmlns:a16="http://schemas.microsoft.com/office/drawing/2014/main" id="{A7F397D1-28CD-B9C7-2C7D-0684FB672F1A}"/>
              </a:ext>
            </a:extLst>
          </p:cNvPr>
          <p:cNvPicPr>
            <a:picLocks noChangeAspect="1"/>
          </p:cNvPicPr>
          <p:nvPr/>
        </p:nvPicPr>
        <p:blipFill>
          <a:blip r:embed="rId8"/>
          <a:stretch>
            <a:fillRect/>
          </a:stretch>
        </p:blipFill>
        <p:spPr>
          <a:xfrm>
            <a:off x="10004856" y="156269"/>
            <a:ext cx="2134450" cy="490417"/>
          </a:xfrm>
          <a:prstGeom prst="rect">
            <a:avLst/>
          </a:prstGeom>
          <a:ln>
            <a:noFill/>
          </a:ln>
        </p:spPr>
      </p:pic>
      <p:pic>
        <p:nvPicPr>
          <p:cNvPr id="8" name="Picture 7">
            <a:extLst>
              <a:ext uri="{FF2B5EF4-FFF2-40B4-BE49-F238E27FC236}">
                <a16:creationId xmlns:a16="http://schemas.microsoft.com/office/drawing/2014/main" id="{2C635D9D-B63F-B959-0DBD-202616DAD28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7476" b="96117" l="10684" r="73504">
                        <a14:foregroundMark x1="24359" y1="47573" x2="24359" y2="47573"/>
                        <a14:foregroundMark x1="16239" y1="42718" x2="16239" y2="42718"/>
                        <a14:foregroundMark x1="10684" y1="40777" x2="10684" y2="40777"/>
                        <a14:foregroundMark x1="67521" y1="87379" x2="67521" y2="87379"/>
                        <a14:foregroundMark x1="42735" y1="96117" x2="42735" y2="96117"/>
                        <a14:foregroundMark x1="73504" y1="33010" x2="73504" y2="33010"/>
                      </a14:backgroundRemoval>
                    </a14:imgEffect>
                  </a14:imgLayer>
                </a14:imgProps>
              </a:ext>
            </a:extLst>
          </a:blip>
          <a:srcRect l="7140" t="9353" r="21816"/>
          <a:stretch/>
        </p:blipFill>
        <p:spPr>
          <a:xfrm>
            <a:off x="1837340" y="6521054"/>
            <a:ext cx="599954" cy="336946"/>
          </a:xfrm>
          <a:prstGeom prst="rect">
            <a:avLst/>
          </a:prstGeom>
        </p:spPr>
      </p:pic>
    </p:spTree>
    <p:extLst>
      <p:ext uri="{BB962C8B-B14F-4D97-AF65-F5344CB8AC3E}">
        <p14:creationId xmlns:p14="http://schemas.microsoft.com/office/powerpoint/2010/main" val="3089488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72D0A-52E3-8D3C-6439-C95BDB8502F9}"/>
              </a:ext>
            </a:extLst>
          </p:cNvPr>
          <p:cNvSpPr>
            <a:spLocks noGrp="1"/>
          </p:cNvSpPr>
          <p:nvPr>
            <p:ph type="title"/>
          </p:nvPr>
        </p:nvSpPr>
        <p:spPr/>
        <p:txBody>
          <a:bodyPr>
            <a:normAutofit/>
          </a:bodyPr>
          <a:lstStyle/>
          <a:p>
            <a:r>
              <a:rPr lang="en-US" dirty="0">
                <a:solidFill>
                  <a:schemeClr val="tx2"/>
                </a:solidFill>
              </a:rPr>
              <a:t>Grant Timeline</a:t>
            </a:r>
          </a:p>
        </p:txBody>
      </p:sp>
      <p:sp>
        <p:nvSpPr>
          <p:cNvPr id="18" name="TextBox 17">
            <a:extLst>
              <a:ext uri="{FF2B5EF4-FFF2-40B4-BE49-F238E27FC236}">
                <a16:creationId xmlns:a16="http://schemas.microsoft.com/office/drawing/2014/main" id="{7102CF45-B486-B6F0-F272-02B286506BC0}"/>
              </a:ext>
            </a:extLst>
          </p:cNvPr>
          <p:cNvSpPr txBox="1"/>
          <p:nvPr/>
        </p:nvSpPr>
        <p:spPr>
          <a:xfrm>
            <a:off x="376026" y="3942231"/>
            <a:ext cx="11815974" cy="1477328"/>
          </a:xfrm>
          <a:prstGeom prst="rect">
            <a:avLst/>
          </a:prstGeom>
          <a:noFill/>
        </p:spPr>
        <p:txBody>
          <a:bodyPr wrap="square" rtlCol="0">
            <a:spAutoFit/>
          </a:bodyPr>
          <a:lstStyle/>
          <a:p>
            <a:r>
              <a:rPr lang="en-US" sz="3000" b="1" dirty="0">
                <a:solidFill>
                  <a:schemeClr val="accent1">
                    <a:lumMod val="60000"/>
                    <a:lumOff val="40000"/>
                  </a:schemeClr>
                </a:solidFill>
              </a:rPr>
              <a:t>PLANNING		    </a:t>
            </a:r>
            <a:r>
              <a:rPr lang="en-US" sz="3000" b="1" dirty="0">
                <a:solidFill>
                  <a:schemeClr val="accent6">
                    <a:lumMod val="60000"/>
                    <a:lumOff val="40000"/>
                  </a:schemeClr>
                </a:solidFill>
              </a:rPr>
              <a:t>ACTIVE SERVICES                                </a:t>
            </a:r>
            <a:r>
              <a:rPr lang="en-US" sz="3000" b="1" dirty="0">
                <a:solidFill>
                  <a:schemeClr val="accent4">
                    <a:lumMod val="60000"/>
                    <a:lumOff val="40000"/>
                  </a:schemeClr>
                </a:solidFill>
              </a:rPr>
              <a:t>FOLLOW-UP</a:t>
            </a:r>
          </a:p>
          <a:p>
            <a:endParaRPr lang="en-US" sz="3000" b="1" dirty="0">
              <a:solidFill>
                <a:schemeClr val="accent6">
                  <a:lumMod val="60000"/>
                  <a:lumOff val="40000"/>
                </a:schemeClr>
              </a:solidFill>
            </a:endParaRPr>
          </a:p>
          <a:p>
            <a:r>
              <a:rPr lang="en-US" sz="3000" b="1" dirty="0">
                <a:solidFill>
                  <a:schemeClr val="accent1">
                    <a:lumMod val="60000"/>
                    <a:lumOff val="40000"/>
                  </a:schemeClr>
                </a:solidFill>
              </a:rPr>
              <a:t>				</a:t>
            </a:r>
          </a:p>
        </p:txBody>
      </p:sp>
      <p:sp>
        <p:nvSpPr>
          <p:cNvPr id="21" name="TextBox 20">
            <a:extLst>
              <a:ext uri="{FF2B5EF4-FFF2-40B4-BE49-F238E27FC236}">
                <a16:creationId xmlns:a16="http://schemas.microsoft.com/office/drawing/2014/main" id="{8942C971-8735-81F9-6810-90540DDA8576}"/>
              </a:ext>
            </a:extLst>
          </p:cNvPr>
          <p:cNvSpPr txBox="1"/>
          <p:nvPr/>
        </p:nvSpPr>
        <p:spPr>
          <a:xfrm>
            <a:off x="2213112" y="5342133"/>
            <a:ext cx="8141801" cy="1015663"/>
          </a:xfrm>
          <a:prstGeom prst="rect">
            <a:avLst/>
          </a:prstGeom>
          <a:noFill/>
        </p:spPr>
        <p:txBody>
          <a:bodyPr wrap="square" rtlCol="0">
            <a:spAutoFit/>
          </a:bodyPr>
          <a:lstStyle/>
          <a:p>
            <a:pPr algn="ctr"/>
            <a:r>
              <a:rPr lang="en-US" sz="3200" u="sng" kern="100" dirty="0">
                <a:solidFill>
                  <a:schemeClr val="accent1"/>
                </a:solidFill>
                <a:effectLst/>
                <a:latin typeface="+mj-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688.120 What are follow-up services?</a:t>
            </a:r>
            <a:endParaRPr lang="en-US" sz="3200" u="sng" kern="100" dirty="0">
              <a:solidFill>
                <a:schemeClr val="accent1"/>
              </a:solidFill>
              <a:effectLst/>
              <a:latin typeface="+mj-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endParaRPr>
          </a:p>
          <a:p>
            <a:endParaRPr lang="en-US" sz="2800" dirty="0"/>
          </a:p>
        </p:txBody>
      </p:sp>
      <p:pic>
        <p:nvPicPr>
          <p:cNvPr id="3" name="Picture 4">
            <a:extLst>
              <a:ext uri="{FF2B5EF4-FFF2-40B4-BE49-F238E27FC236}">
                <a16:creationId xmlns:a16="http://schemas.microsoft.com/office/drawing/2014/main" id="{126305F6-E171-C07F-6FF0-54AC457A930C}"/>
              </a:ext>
            </a:extLst>
          </p:cNvPr>
          <p:cNvPicPr>
            <a:picLocks noChangeAspect="1"/>
          </p:cNvPicPr>
          <p:nvPr/>
        </p:nvPicPr>
        <p:blipFill>
          <a:blip r:embed="rId5"/>
          <a:stretch>
            <a:fillRect/>
          </a:stretch>
        </p:blipFill>
        <p:spPr>
          <a:xfrm>
            <a:off x="10057550" y="6280369"/>
            <a:ext cx="2134450" cy="490417"/>
          </a:xfrm>
          <a:prstGeom prst="rect">
            <a:avLst/>
          </a:prstGeom>
          <a:ln>
            <a:noFill/>
          </a:ln>
        </p:spPr>
      </p:pic>
      <p:grpSp>
        <p:nvGrpSpPr>
          <p:cNvPr id="6" name="Group 5">
            <a:extLst>
              <a:ext uri="{FF2B5EF4-FFF2-40B4-BE49-F238E27FC236}">
                <a16:creationId xmlns:a16="http://schemas.microsoft.com/office/drawing/2014/main" id="{ED80D8CC-B106-2E12-CD61-0C1D4A3F94DC}"/>
              </a:ext>
            </a:extLst>
          </p:cNvPr>
          <p:cNvGrpSpPr/>
          <p:nvPr/>
        </p:nvGrpSpPr>
        <p:grpSpPr>
          <a:xfrm>
            <a:off x="609600" y="1706672"/>
            <a:ext cx="10972800" cy="2059707"/>
            <a:chOff x="557213" y="1369291"/>
            <a:chExt cx="10972800" cy="2059707"/>
          </a:xfrm>
        </p:grpSpPr>
        <p:sp>
          <p:nvSpPr>
            <p:cNvPr id="11" name="Rectangle 10">
              <a:extLst>
                <a:ext uri="{FF2B5EF4-FFF2-40B4-BE49-F238E27FC236}">
                  <a16:creationId xmlns:a16="http://schemas.microsoft.com/office/drawing/2014/main" id="{4FAA7D7E-40EF-37FE-443A-BD53A76EB450}"/>
                </a:ext>
              </a:extLst>
            </p:cNvPr>
            <p:cNvSpPr/>
            <p:nvPr/>
          </p:nvSpPr>
          <p:spPr>
            <a:xfrm>
              <a:off x="557213" y="2486025"/>
              <a:ext cx="1097280" cy="942973"/>
            </a:xfrm>
            <a:prstGeom prst="rect">
              <a:avLst/>
            </a:prstGeom>
            <a:pattFill prst="pct80">
              <a:fgClr>
                <a:schemeClr val="accent1">
                  <a:lumMod val="60000"/>
                  <a:lumOff val="40000"/>
                </a:schemeClr>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E932992-3571-ED1B-2267-55D3B2D4BE6B}"/>
                </a:ext>
              </a:extLst>
            </p:cNvPr>
            <p:cNvSpPr/>
            <p:nvPr/>
          </p:nvSpPr>
          <p:spPr>
            <a:xfrm>
              <a:off x="1654493" y="2486023"/>
              <a:ext cx="6583680" cy="94297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9950E9F-B647-8AE9-6980-91E46A027BD3}"/>
                </a:ext>
              </a:extLst>
            </p:cNvPr>
            <p:cNvSpPr/>
            <p:nvPr/>
          </p:nvSpPr>
          <p:spPr>
            <a:xfrm>
              <a:off x="8238173" y="2486023"/>
              <a:ext cx="3291840" cy="942975"/>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EC93B9E-2255-5557-F85A-8D9D8EE2A126}"/>
                </a:ext>
              </a:extLst>
            </p:cNvPr>
            <p:cNvSpPr txBox="1"/>
            <p:nvPr/>
          </p:nvSpPr>
          <p:spPr>
            <a:xfrm>
              <a:off x="608345" y="2603567"/>
              <a:ext cx="995016" cy="707886"/>
            </a:xfrm>
            <a:prstGeom prst="rect">
              <a:avLst/>
            </a:prstGeom>
            <a:noFill/>
          </p:spPr>
          <p:txBody>
            <a:bodyPr wrap="none" rtlCol="0">
              <a:spAutoFit/>
            </a:bodyPr>
            <a:lstStyle/>
            <a:p>
              <a:r>
                <a:rPr lang="en-US" sz="2000" b="1">
                  <a:solidFill>
                    <a:schemeClr val="tx2"/>
                  </a:solidFill>
                </a:rPr>
                <a:t>Up to 4</a:t>
              </a:r>
            </a:p>
            <a:p>
              <a:r>
                <a:rPr lang="en-US" sz="2000" b="1">
                  <a:solidFill>
                    <a:schemeClr val="tx2"/>
                  </a:solidFill>
                </a:rPr>
                <a:t>months</a:t>
              </a:r>
            </a:p>
          </p:txBody>
        </p:sp>
        <p:sp>
          <p:nvSpPr>
            <p:cNvPr id="16" name="TextBox 15">
              <a:extLst>
                <a:ext uri="{FF2B5EF4-FFF2-40B4-BE49-F238E27FC236}">
                  <a16:creationId xmlns:a16="http://schemas.microsoft.com/office/drawing/2014/main" id="{1B8A55D4-A246-4D99-CBC2-79400CF14022}"/>
                </a:ext>
              </a:extLst>
            </p:cNvPr>
            <p:cNvSpPr txBox="1"/>
            <p:nvPr/>
          </p:nvSpPr>
          <p:spPr>
            <a:xfrm>
              <a:off x="3950996" y="2661875"/>
              <a:ext cx="1990673" cy="584775"/>
            </a:xfrm>
            <a:prstGeom prst="rect">
              <a:avLst/>
            </a:prstGeom>
            <a:noFill/>
          </p:spPr>
          <p:txBody>
            <a:bodyPr wrap="none" rtlCol="0">
              <a:spAutoFit/>
            </a:bodyPr>
            <a:lstStyle/>
            <a:p>
              <a:r>
                <a:rPr lang="en-US" sz="3200" b="1">
                  <a:solidFill>
                    <a:schemeClr val="tx2"/>
                  </a:solidFill>
                </a:rPr>
                <a:t>24 months</a:t>
              </a:r>
            </a:p>
          </p:txBody>
        </p:sp>
        <p:sp>
          <p:nvSpPr>
            <p:cNvPr id="17" name="TextBox 16">
              <a:extLst>
                <a:ext uri="{FF2B5EF4-FFF2-40B4-BE49-F238E27FC236}">
                  <a16:creationId xmlns:a16="http://schemas.microsoft.com/office/drawing/2014/main" id="{7FD579C4-1EC3-2CCA-698E-C82CB31280DE}"/>
                </a:ext>
              </a:extLst>
            </p:cNvPr>
            <p:cNvSpPr txBox="1"/>
            <p:nvPr/>
          </p:nvSpPr>
          <p:spPr>
            <a:xfrm>
              <a:off x="8888756" y="2661875"/>
              <a:ext cx="1990673" cy="584775"/>
            </a:xfrm>
            <a:prstGeom prst="rect">
              <a:avLst/>
            </a:prstGeom>
            <a:noFill/>
          </p:spPr>
          <p:txBody>
            <a:bodyPr wrap="none" rtlCol="0">
              <a:spAutoFit/>
            </a:bodyPr>
            <a:lstStyle/>
            <a:p>
              <a:r>
                <a:rPr lang="en-US" sz="3200" b="1">
                  <a:solidFill>
                    <a:schemeClr val="tx2"/>
                  </a:solidFill>
                </a:rPr>
                <a:t>12 months</a:t>
              </a:r>
            </a:p>
          </p:txBody>
        </p:sp>
        <p:pic>
          <p:nvPicPr>
            <p:cNvPr id="5" name="Picture 4">
              <a:extLst>
                <a:ext uri="{FF2B5EF4-FFF2-40B4-BE49-F238E27FC236}">
                  <a16:creationId xmlns:a16="http://schemas.microsoft.com/office/drawing/2014/main" id="{B0F6A0C6-3ABD-E55A-4440-680AF0CFBEB3}"/>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Lst>
            </a:blip>
            <a:srcRect r="1019" b="9476"/>
            <a:stretch/>
          </p:blipFill>
          <p:spPr>
            <a:xfrm>
              <a:off x="3182765" y="1369291"/>
              <a:ext cx="2913235" cy="1164026"/>
            </a:xfrm>
            <a:prstGeom prst="rect">
              <a:avLst/>
            </a:prstGeom>
            <a:ln>
              <a:noFill/>
            </a:ln>
            <a:effectLst>
              <a:softEdge rad="112500"/>
            </a:effectLst>
          </p:spPr>
        </p:pic>
      </p:grpSp>
    </p:spTree>
    <p:extLst>
      <p:ext uri="{BB962C8B-B14F-4D97-AF65-F5344CB8AC3E}">
        <p14:creationId xmlns:p14="http://schemas.microsoft.com/office/powerpoint/2010/main" val="2544930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9F8DC6-2582-0DBB-A2EE-384B3A05258A}"/>
              </a:ext>
            </a:extLst>
          </p:cNvPr>
          <p:cNvPicPr>
            <a:picLocks noChangeAspect="1"/>
          </p:cNvPicPr>
          <p:nvPr/>
        </p:nvPicPr>
        <p:blipFill>
          <a:blip r:embed="rId3">
            <a:alphaModFix amt="85000"/>
            <a:extLst>
              <a:ext uri="{BEBA8EAE-BF5A-486C-A8C5-ECC9F3942E4B}">
                <a14:imgProps xmlns:a14="http://schemas.microsoft.com/office/drawing/2010/main">
                  <a14:imgLayer r:embed="rId4">
                    <a14:imgEffect>
                      <a14:backgroundRemoval t="9950" b="91708" l="9898" r="89989">
                        <a14:foregroundMark x1="39249" y1="37645" x2="39249" y2="37645"/>
                        <a14:foregroundMark x1="42207" y1="46103" x2="42207" y2="46103"/>
                        <a14:foregroundMark x1="61206" y1="61360" x2="61206" y2="61360"/>
                        <a14:foregroundMark x1="61775" y1="67496" x2="62002" y2="71476"/>
                        <a14:foregroundMark x1="63140" y1="79768" x2="62344" y2="80929"/>
                        <a14:foregroundMark x1="57452" y1="79602" x2="56314" y2="78441"/>
                        <a14:foregroundMark x1="51422" y1="70978" x2="51422" y2="70978"/>
                        <a14:foregroundMark x1="44937" y1="52736" x2="44937" y2="52736"/>
                        <a14:foregroundMark x1="54949" y1="91708" x2="54949" y2="91708"/>
                      </a14:backgroundRemoval>
                    </a14:imgEffect>
                    <a14:imgEffect>
                      <a14:colorTemperature colorTemp="5900"/>
                    </a14:imgEffect>
                    <a14:imgEffect>
                      <a14:saturation sat="200000"/>
                    </a14:imgEffect>
                    <a14:imgEffect>
                      <a14:brightnessContrast bright="20000" contrast="-40000"/>
                    </a14:imgEffect>
                  </a14:imgLayer>
                </a14:imgProps>
              </a:ext>
            </a:extLst>
          </a:blip>
          <a:stretch>
            <a:fillRect/>
          </a:stretch>
        </p:blipFill>
        <p:spPr>
          <a:xfrm>
            <a:off x="4316728" y="-802888"/>
            <a:ext cx="8589364" cy="8018028"/>
          </a:xfrm>
          <a:prstGeom prst="rect">
            <a:avLst/>
          </a:prstGeom>
        </p:spPr>
      </p:pic>
      <p:sp>
        <p:nvSpPr>
          <p:cNvPr id="2" name="Title 1">
            <a:extLst>
              <a:ext uri="{FF2B5EF4-FFF2-40B4-BE49-F238E27FC236}">
                <a16:creationId xmlns:a16="http://schemas.microsoft.com/office/drawing/2014/main" id="{EB841741-F7A8-AE73-3F9E-3147C81143B1}"/>
              </a:ext>
            </a:extLst>
          </p:cNvPr>
          <p:cNvSpPr>
            <a:spLocks noGrp="1"/>
          </p:cNvSpPr>
          <p:nvPr>
            <p:ph type="title" idx="4294967295"/>
          </p:nvPr>
        </p:nvSpPr>
        <p:spPr>
          <a:xfrm>
            <a:off x="-433271" y="1027280"/>
            <a:ext cx="6105525" cy="2030413"/>
          </a:xfrm>
        </p:spPr>
        <p:txBody>
          <a:bodyPr vert="horz" lIns="91440" tIns="45720" rIns="91440" bIns="45720" rtlCol="0" anchor="b">
            <a:normAutofit/>
          </a:bodyPr>
          <a:lstStyle/>
          <a:p>
            <a:pPr algn="ctr"/>
            <a:r>
              <a:rPr lang="en-US" kern="1200" dirty="0">
                <a:solidFill>
                  <a:schemeClr val="tx2"/>
                </a:solidFill>
                <a:latin typeface="+mj-lt"/>
                <a:ea typeface="+mj-ea"/>
                <a:cs typeface="+mj-cs"/>
              </a:rPr>
              <a:t>DOL Assessment</a:t>
            </a:r>
          </a:p>
        </p:txBody>
      </p:sp>
      <p:sp>
        <p:nvSpPr>
          <p:cNvPr id="3" name="Content Placeholder 2">
            <a:extLst>
              <a:ext uri="{FF2B5EF4-FFF2-40B4-BE49-F238E27FC236}">
                <a16:creationId xmlns:a16="http://schemas.microsoft.com/office/drawing/2014/main" id="{D473840A-DCF8-B44F-9DA7-3843264EA63F}"/>
              </a:ext>
            </a:extLst>
          </p:cNvPr>
          <p:cNvSpPr>
            <a:spLocks noGrp="1"/>
          </p:cNvSpPr>
          <p:nvPr>
            <p:ph idx="4294967295"/>
          </p:nvPr>
        </p:nvSpPr>
        <p:spPr>
          <a:xfrm>
            <a:off x="836341" y="3206126"/>
            <a:ext cx="5898995" cy="1558620"/>
          </a:xfrm>
        </p:spPr>
        <p:txBody>
          <a:bodyPr vert="horz" lIns="91440" tIns="45720" rIns="91440" bIns="45720" rtlCol="0">
            <a:noAutofit/>
          </a:bodyPr>
          <a:lstStyle/>
          <a:p>
            <a:pPr>
              <a:buClr>
                <a:schemeClr val="tx1"/>
              </a:buClr>
            </a:pPr>
            <a:r>
              <a:rPr lang="en-US" sz="2600" kern="1200" dirty="0">
                <a:solidFill>
                  <a:schemeClr val="accent1"/>
                </a:solidFill>
                <a:latin typeface="+mj-lt"/>
                <a:ea typeface="+mn-ea"/>
                <a:cs typeface="+mn-cs"/>
                <a:hlinkClick r:id="rId5">
                  <a:extLst>
                    <a:ext uri="{A12FA001-AC4F-418D-AE19-62706E023703}">
                      <ahyp:hlinkClr xmlns:ahyp="http://schemas.microsoft.com/office/drawing/2018/hyperlinkcolor" val="tx"/>
                    </a:ext>
                  </a:extLst>
                </a:hlinkClick>
              </a:rPr>
              <a:t>§ 688.400 What are the performance indicators for YouthBuild grants?</a:t>
            </a:r>
            <a:endParaRPr lang="en-US" sz="2600" kern="1200" dirty="0">
              <a:solidFill>
                <a:schemeClr val="accent1"/>
              </a:solidFill>
              <a:latin typeface="+mj-lt"/>
              <a:ea typeface="+mn-ea"/>
              <a:cs typeface="+mn-cs"/>
            </a:endParaRPr>
          </a:p>
        </p:txBody>
      </p:sp>
      <p:pic>
        <p:nvPicPr>
          <p:cNvPr id="4" name="Picture 4">
            <a:extLst>
              <a:ext uri="{FF2B5EF4-FFF2-40B4-BE49-F238E27FC236}">
                <a16:creationId xmlns:a16="http://schemas.microsoft.com/office/drawing/2014/main" id="{7B24D0D9-536C-18AF-CB41-3C5E70B3A236}"/>
              </a:ext>
            </a:extLst>
          </p:cNvPr>
          <p:cNvPicPr>
            <a:picLocks noChangeAspect="1"/>
          </p:cNvPicPr>
          <p:nvPr/>
        </p:nvPicPr>
        <p:blipFill>
          <a:blip r:embed="rId6"/>
          <a:stretch>
            <a:fillRect/>
          </a:stretch>
        </p:blipFill>
        <p:spPr>
          <a:xfrm>
            <a:off x="10057550" y="6280369"/>
            <a:ext cx="2134450" cy="490417"/>
          </a:xfrm>
          <a:prstGeom prst="rect">
            <a:avLst/>
          </a:prstGeom>
          <a:ln>
            <a:noFill/>
          </a:ln>
        </p:spPr>
      </p:pic>
    </p:spTree>
    <p:extLst>
      <p:ext uri="{BB962C8B-B14F-4D97-AF65-F5344CB8AC3E}">
        <p14:creationId xmlns:p14="http://schemas.microsoft.com/office/powerpoint/2010/main" val="855102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0">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0" name="Group 12">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2" name="Freeform: Shape 13">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4">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15">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16">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17">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18">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19">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grpSp>
      <p:sp>
        <p:nvSpPr>
          <p:cNvPr id="2" name="Title 1">
            <a:extLst>
              <a:ext uri="{FF2B5EF4-FFF2-40B4-BE49-F238E27FC236}">
                <a16:creationId xmlns:a16="http://schemas.microsoft.com/office/drawing/2014/main" id="{8D689A9B-57DD-623C-90EE-648BDCE5B806}"/>
              </a:ext>
            </a:extLst>
          </p:cNvPr>
          <p:cNvSpPr>
            <a:spLocks noGrp="1"/>
          </p:cNvSpPr>
          <p:nvPr>
            <p:ph type="title" idx="4294967295"/>
          </p:nvPr>
        </p:nvSpPr>
        <p:spPr>
          <a:xfrm>
            <a:off x="2946514" y="449642"/>
            <a:ext cx="6105194" cy="2031055"/>
          </a:xfrm>
        </p:spPr>
        <p:txBody>
          <a:bodyPr vert="horz" lIns="91440" tIns="45720" rIns="91440" bIns="45720" rtlCol="0" anchor="b">
            <a:normAutofit/>
          </a:bodyPr>
          <a:lstStyle/>
          <a:p>
            <a:pPr algn="ctr"/>
            <a:r>
              <a:rPr lang="en-US" sz="5400" kern="1200" dirty="0">
                <a:solidFill>
                  <a:schemeClr val="tx2"/>
                </a:solidFill>
                <a:latin typeface="+mj-lt"/>
                <a:ea typeface="+mj-ea"/>
                <a:cs typeface="+mj-cs"/>
              </a:rPr>
              <a:t>DOL Support</a:t>
            </a:r>
          </a:p>
        </p:txBody>
      </p:sp>
      <p:pic>
        <p:nvPicPr>
          <p:cNvPr id="4" name="Picture 4">
            <a:extLst>
              <a:ext uri="{FF2B5EF4-FFF2-40B4-BE49-F238E27FC236}">
                <a16:creationId xmlns:a16="http://schemas.microsoft.com/office/drawing/2014/main" id="{07060C8B-32E6-BFF0-3E68-9865AF10E36C}"/>
              </a:ext>
            </a:extLst>
          </p:cNvPr>
          <p:cNvPicPr>
            <a:picLocks noChangeAspect="1"/>
          </p:cNvPicPr>
          <p:nvPr/>
        </p:nvPicPr>
        <p:blipFill>
          <a:blip r:embed="rId3"/>
          <a:stretch>
            <a:fillRect/>
          </a:stretch>
        </p:blipFill>
        <p:spPr>
          <a:xfrm>
            <a:off x="10057550" y="6280369"/>
            <a:ext cx="2134450" cy="490417"/>
          </a:xfrm>
          <a:prstGeom prst="rect">
            <a:avLst/>
          </a:prstGeom>
          <a:ln>
            <a:noFill/>
          </a:ln>
        </p:spPr>
      </p:pic>
      <p:pic>
        <p:nvPicPr>
          <p:cNvPr id="3080" name="Picture 8">
            <a:extLst>
              <a:ext uri="{FF2B5EF4-FFF2-40B4-BE49-F238E27FC236}">
                <a16:creationId xmlns:a16="http://schemas.microsoft.com/office/drawing/2014/main" id="{532B1EA8-A495-D12D-A7FA-ECE0521DFD9B}"/>
              </a:ext>
            </a:extLst>
          </p:cNvPr>
          <p:cNvPicPr>
            <a:picLocks noChangeAspect="1" noChangeArrowheads="1"/>
          </p:cNvPicPr>
          <p:nvPr/>
        </p:nvPicPr>
        <p:blipFill>
          <a:blip r:embed="rId4">
            <a:duotone>
              <a:schemeClr val="accent1">
                <a:shade val="45000"/>
                <a:satMod val="135000"/>
              </a:schemeClr>
              <a:prstClr val="white"/>
            </a:duotone>
            <a:alphaModFix/>
            <a:extLst>
              <a:ext uri="{BEBA8EAE-BF5A-486C-A8C5-ECC9F3942E4B}">
                <a14:imgProps xmlns:a14="http://schemas.microsoft.com/office/drawing/2010/main">
                  <a14:imgLayer r:embed="rId5">
                    <a14:imgEffect>
                      <a14:sharpenSoften amount="50000"/>
                    </a14:imgEffect>
                    <a14:imgEffect>
                      <a14:saturation sat="300000"/>
                    </a14:imgEffect>
                    <a14:imgEffect>
                      <a14:brightnessContrast bright="-22000" contrast="-15000"/>
                    </a14:imgEffect>
                  </a14:imgLayer>
                </a14:imgProps>
              </a:ext>
              <a:ext uri="{28A0092B-C50C-407E-A947-70E740481C1C}">
                <a14:useLocalDpi xmlns:a14="http://schemas.microsoft.com/office/drawing/2010/main" val="0"/>
              </a:ext>
            </a:extLst>
          </a:blip>
          <a:srcRect/>
          <a:stretch>
            <a:fillRect/>
          </a:stretch>
        </p:blipFill>
        <p:spPr bwMode="auto">
          <a:xfrm>
            <a:off x="4442863" y="2679219"/>
            <a:ext cx="3112496" cy="3112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039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6CB3AA-B5FD-0EA8-141B-491C0C1E78CA}"/>
              </a:ext>
            </a:extLst>
          </p:cNvPr>
          <p:cNvSpPr/>
          <p:nvPr/>
        </p:nvSpPr>
        <p:spPr>
          <a:xfrm>
            <a:off x="5591041" y="-89210"/>
            <a:ext cx="6697363" cy="6963924"/>
          </a:xfrm>
          <a:prstGeom prst="rect">
            <a:avLst/>
          </a:prstGeom>
          <a:solidFill>
            <a:schemeClr val="accent1">
              <a:lumMod val="20000"/>
              <a:lumOff val="80000"/>
              <a:alpha val="33000"/>
            </a:scheme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1AFF96-8E93-B725-8C5E-D1DF80E407F5}"/>
              </a:ext>
            </a:extLst>
          </p:cNvPr>
          <p:cNvSpPr>
            <a:spLocks noGrp="1"/>
          </p:cNvSpPr>
          <p:nvPr>
            <p:ph type="title"/>
          </p:nvPr>
        </p:nvSpPr>
        <p:spPr/>
        <p:txBody>
          <a:bodyPr/>
          <a:lstStyle/>
          <a:p>
            <a:r>
              <a:rPr lang="en-US" dirty="0">
                <a:solidFill>
                  <a:schemeClr val="tx2"/>
                </a:solidFill>
              </a:rPr>
              <a:t>Active Grants</a:t>
            </a:r>
          </a:p>
        </p:txBody>
      </p:sp>
      <p:sp>
        <p:nvSpPr>
          <p:cNvPr id="3" name="Content Placeholder 2">
            <a:extLst>
              <a:ext uri="{FF2B5EF4-FFF2-40B4-BE49-F238E27FC236}">
                <a16:creationId xmlns:a16="http://schemas.microsoft.com/office/drawing/2014/main" id="{9EE56B12-3F35-23CD-3631-F8DE202AAE8A}"/>
              </a:ext>
            </a:extLst>
          </p:cNvPr>
          <p:cNvSpPr>
            <a:spLocks noGrp="1"/>
          </p:cNvSpPr>
          <p:nvPr>
            <p:ph idx="1"/>
          </p:nvPr>
        </p:nvSpPr>
        <p:spPr>
          <a:xfrm>
            <a:off x="759483" y="2827380"/>
            <a:ext cx="4326924" cy="1603375"/>
          </a:xfrm>
        </p:spPr>
        <p:txBody>
          <a:bodyPr>
            <a:normAutofit/>
          </a:bodyPr>
          <a:lstStyle/>
          <a:p>
            <a:pPr>
              <a:buClr>
                <a:schemeClr val="tx1"/>
              </a:buClr>
            </a:pPr>
            <a:r>
              <a:rPr lang="en-US" sz="3200" dirty="0">
                <a:solidFill>
                  <a:schemeClr val="accent1"/>
                </a:solidFill>
                <a:latin typeface="+mj-lt"/>
                <a:hlinkClick r:id="rId3">
                  <a:extLst>
                    <a:ext uri="{A12FA001-AC4F-418D-AE19-62706E023703}">
                      <ahyp:hlinkClr xmlns:ahyp="http://schemas.microsoft.com/office/drawing/2018/hyperlinkcolor" val="tx"/>
                    </a:ext>
                  </a:extLst>
                </a:hlinkClick>
              </a:rPr>
              <a:t>DOL YouthBuild website</a:t>
            </a:r>
            <a:endParaRPr lang="en-US" sz="3200" dirty="0">
              <a:solidFill>
                <a:schemeClr val="accent1"/>
              </a:solidFill>
              <a:latin typeface="+mj-lt"/>
            </a:endParaRPr>
          </a:p>
          <a:p>
            <a:pPr>
              <a:buClr>
                <a:schemeClr val="tx1"/>
              </a:buClr>
            </a:pPr>
            <a:r>
              <a:rPr lang="en-US" sz="3200" dirty="0">
                <a:solidFill>
                  <a:schemeClr val="accent1"/>
                </a:solidFill>
                <a:latin typeface="+mj-lt"/>
                <a:hlinkClick r:id="rId4">
                  <a:extLst>
                    <a:ext uri="{A12FA001-AC4F-418D-AE19-62706E023703}">
                      <ahyp:hlinkClr xmlns:ahyp="http://schemas.microsoft.com/office/drawing/2018/hyperlinkcolor" val="tx"/>
                    </a:ext>
                  </a:extLst>
                </a:hlinkClick>
              </a:rPr>
              <a:t>dol.gov/grants</a:t>
            </a:r>
            <a:endParaRPr lang="en-US" sz="3200" dirty="0">
              <a:solidFill>
                <a:schemeClr val="accent1"/>
              </a:solidFill>
              <a:latin typeface="+mj-lt"/>
            </a:endParaRPr>
          </a:p>
        </p:txBody>
      </p:sp>
      <p:grpSp>
        <p:nvGrpSpPr>
          <p:cNvPr id="34" name="Group 33">
            <a:extLst>
              <a:ext uri="{FF2B5EF4-FFF2-40B4-BE49-F238E27FC236}">
                <a16:creationId xmlns:a16="http://schemas.microsoft.com/office/drawing/2014/main" id="{4424DC5C-2B07-456E-2334-32CE4FF3AE51}"/>
              </a:ext>
            </a:extLst>
          </p:cNvPr>
          <p:cNvGrpSpPr/>
          <p:nvPr/>
        </p:nvGrpSpPr>
        <p:grpSpPr>
          <a:xfrm>
            <a:off x="4581772" y="1359027"/>
            <a:ext cx="7397880" cy="6463114"/>
            <a:chOff x="4571812" y="1292975"/>
            <a:chExt cx="7397880" cy="6463114"/>
          </a:xfrm>
        </p:grpSpPr>
        <p:pic>
          <p:nvPicPr>
            <p:cNvPr id="6" name="Picture 5">
              <a:extLst>
                <a:ext uri="{FF2B5EF4-FFF2-40B4-BE49-F238E27FC236}">
                  <a16:creationId xmlns:a16="http://schemas.microsoft.com/office/drawing/2014/main" id="{696DCB81-A4CD-C89F-592A-14AA2082152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17448" t="46487"/>
            <a:stretch/>
          </p:blipFill>
          <p:spPr>
            <a:xfrm flipH="1">
              <a:off x="4571812" y="2851515"/>
              <a:ext cx="6340649" cy="4904574"/>
            </a:xfrm>
            <a:prstGeom prst="rect">
              <a:avLst/>
            </a:prstGeom>
            <a:noFill/>
            <a:ln>
              <a:noFill/>
            </a:ln>
          </p:spPr>
        </p:pic>
        <p:pic>
          <p:nvPicPr>
            <p:cNvPr id="5" name="Picture 4">
              <a:extLst>
                <a:ext uri="{FF2B5EF4-FFF2-40B4-BE49-F238E27FC236}">
                  <a16:creationId xmlns:a16="http://schemas.microsoft.com/office/drawing/2014/main" id="{3FE92179-3E6E-5E2A-DDF0-447819E28B16}"/>
                </a:ext>
              </a:extLst>
            </p:cNvPr>
            <p:cNvPicPr>
              <a:picLocks noChangeAspect="1"/>
            </p:cNvPicPr>
            <p:nvPr/>
          </p:nvPicPr>
          <p:blipFill>
            <a:blip r:embed="rId7"/>
            <a:stretch>
              <a:fillRect/>
            </a:stretch>
          </p:blipFill>
          <p:spPr>
            <a:xfrm rot="1423340">
              <a:off x="7750080" y="1292975"/>
              <a:ext cx="4219612" cy="2446133"/>
            </a:xfrm>
            <a:prstGeom prst="rect">
              <a:avLst/>
            </a:prstGeom>
            <a:noFill/>
            <a:ln w="190500" cap="rnd">
              <a:no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grpSp>
      <p:pic>
        <p:nvPicPr>
          <p:cNvPr id="14" name="Picture 4">
            <a:extLst>
              <a:ext uri="{FF2B5EF4-FFF2-40B4-BE49-F238E27FC236}">
                <a16:creationId xmlns:a16="http://schemas.microsoft.com/office/drawing/2014/main" id="{5F35EACD-1412-6037-7790-99B314632516}"/>
              </a:ext>
            </a:extLst>
          </p:cNvPr>
          <p:cNvPicPr>
            <a:picLocks noChangeAspect="1"/>
          </p:cNvPicPr>
          <p:nvPr/>
        </p:nvPicPr>
        <p:blipFill>
          <a:blip r:embed="rId8"/>
          <a:stretch>
            <a:fillRect/>
          </a:stretch>
        </p:blipFill>
        <p:spPr>
          <a:xfrm>
            <a:off x="10057550" y="6280369"/>
            <a:ext cx="2134450" cy="490417"/>
          </a:xfrm>
          <a:prstGeom prst="rect">
            <a:avLst/>
          </a:prstGeom>
          <a:ln>
            <a:noFill/>
          </a:ln>
        </p:spPr>
      </p:pic>
      <p:cxnSp>
        <p:nvCxnSpPr>
          <p:cNvPr id="8" name="Straight Connector 7">
            <a:extLst>
              <a:ext uri="{FF2B5EF4-FFF2-40B4-BE49-F238E27FC236}">
                <a16:creationId xmlns:a16="http://schemas.microsoft.com/office/drawing/2014/main" id="{471CA6EC-42BB-60B9-2AF8-83E59A02FB7B}"/>
              </a:ext>
            </a:extLst>
          </p:cNvPr>
          <p:cNvCxnSpPr>
            <a:cxnSpLocks/>
          </p:cNvCxnSpPr>
          <p:nvPr/>
        </p:nvCxnSpPr>
        <p:spPr>
          <a:xfrm>
            <a:off x="8934694" y="673476"/>
            <a:ext cx="3182483" cy="1592081"/>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B1C36950-B19C-B6B9-BFD1-B5AC4611D89B}"/>
              </a:ext>
            </a:extLst>
          </p:cNvPr>
          <p:cNvCxnSpPr>
            <a:cxnSpLocks/>
          </p:cNvCxnSpPr>
          <p:nvPr/>
        </p:nvCxnSpPr>
        <p:spPr>
          <a:xfrm flipH="1">
            <a:off x="10987235" y="2265557"/>
            <a:ext cx="1129942" cy="2453946"/>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606D5B70-352B-C851-75CB-345F5A32FE7C}"/>
              </a:ext>
            </a:extLst>
          </p:cNvPr>
          <p:cNvCxnSpPr>
            <a:cxnSpLocks/>
          </p:cNvCxnSpPr>
          <p:nvPr/>
        </p:nvCxnSpPr>
        <p:spPr>
          <a:xfrm flipH="1">
            <a:off x="8084634" y="673476"/>
            <a:ext cx="850060" cy="2124503"/>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07C2999E-B52E-2EC2-0AAC-FB268ED90CD0}"/>
              </a:ext>
            </a:extLst>
          </p:cNvPr>
          <p:cNvSpPr txBox="1"/>
          <p:nvPr/>
        </p:nvSpPr>
        <p:spPr>
          <a:xfrm>
            <a:off x="0" y="6596390"/>
            <a:ext cx="3902927" cy="261610"/>
          </a:xfrm>
          <a:prstGeom prst="rect">
            <a:avLst/>
          </a:prstGeom>
          <a:noFill/>
          <a:ln>
            <a:noFill/>
          </a:ln>
        </p:spPr>
        <p:txBody>
          <a:bodyPr wrap="square" rtlCol="0">
            <a:spAutoFit/>
          </a:bodyPr>
          <a:lstStyle/>
          <a:p>
            <a:r>
              <a:rPr lang="en-US" sz="1050" dirty="0">
                <a:latin typeface="+mj-lt"/>
              </a:rPr>
              <a:t>Keyboard: Stock Image Designed by </a:t>
            </a:r>
            <a:r>
              <a:rPr lang="en-US" sz="1050" kern="100" dirty="0">
                <a:effectLst/>
                <a:latin typeface="+mj-lt"/>
                <a:cs typeface="Times New Roman" panose="02020603050405020304" pitchFamily="18" charset="0"/>
              </a:rPr>
              <a:t>rawpixel.com on </a:t>
            </a:r>
            <a:r>
              <a:rPr lang="en-US" sz="1050" kern="100" dirty="0" err="1">
                <a:effectLst/>
                <a:latin typeface="+mj-lt"/>
                <a:cs typeface="Times New Roman" panose="02020603050405020304" pitchFamily="18" charset="0"/>
              </a:rPr>
              <a:t>Freepik</a:t>
            </a:r>
            <a:endParaRPr lang="en-US" sz="1050" dirty="0">
              <a:latin typeface="+mj-lt"/>
            </a:endParaRPr>
          </a:p>
        </p:txBody>
      </p:sp>
      <p:cxnSp>
        <p:nvCxnSpPr>
          <p:cNvPr id="30" name="Straight Connector 29">
            <a:extLst>
              <a:ext uri="{FF2B5EF4-FFF2-40B4-BE49-F238E27FC236}">
                <a16:creationId xmlns:a16="http://schemas.microsoft.com/office/drawing/2014/main" id="{4BBF504D-75E4-741F-BD11-DEF8264A36D5}"/>
              </a:ext>
            </a:extLst>
          </p:cNvPr>
          <p:cNvCxnSpPr>
            <a:cxnSpLocks/>
          </p:cNvCxnSpPr>
          <p:nvPr/>
        </p:nvCxnSpPr>
        <p:spPr>
          <a:xfrm>
            <a:off x="8084634" y="2797979"/>
            <a:ext cx="2902601" cy="1921524"/>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92536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60735-1B7B-3151-4E75-7A53EF4C42BF}"/>
              </a:ext>
            </a:extLst>
          </p:cNvPr>
          <p:cNvSpPr>
            <a:spLocks noGrp="1"/>
          </p:cNvSpPr>
          <p:nvPr>
            <p:ph type="title"/>
          </p:nvPr>
        </p:nvSpPr>
        <p:spPr/>
        <p:txBody>
          <a:bodyPr/>
          <a:lstStyle/>
          <a:p>
            <a:r>
              <a:rPr lang="en-US" dirty="0">
                <a:solidFill>
                  <a:schemeClr val="tx2"/>
                </a:solidFill>
              </a:rPr>
              <a:t>Resources and References</a:t>
            </a:r>
          </a:p>
        </p:txBody>
      </p:sp>
      <p:sp>
        <p:nvSpPr>
          <p:cNvPr id="3" name="Content Placeholder 2">
            <a:extLst>
              <a:ext uri="{FF2B5EF4-FFF2-40B4-BE49-F238E27FC236}">
                <a16:creationId xmlns:a16="http://schemas.microsoft.com/office/drawing/2014/main" id="{1391AAE2-1F1F-AEC5-FC9A-9861BAD50109}"/>
              </a:ext>
            </a:extLst>
          </p:cNvPr>
          <p:cNvSpPr>
            <a:spLocks noGrp="1"/>
          </p:cNvSpPr>
          <p:nvPr>
            <p:ph idx="1"/>
          </p:nvPr>
        </p:nvSpPr>
        <p:spPr/>
        <p:txBody>
          <a:bodyPr/>
          <a:lstStyle/>
          <a:p>
            <a:pPr>
              <a:buClr>
                <a:schemeClr val="tx1"/>
              </a:buClr>
            </a:pPr>
            <a:r>
              <a:rPr lang="en-US" sz="3200" u="sng" kern="100" dirty="0">
                <a:solidFill>
                  <a:schemeClr val="accent1"/>
                </a:solidFill>
                <a:effectLst/>
                <a:latin typeface="+mj-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2018 Final Report from YouthBuild Evaluation</a:t>
            </a:r>
            <a:endParaRPr lang="en-US" sz="3200" dirty="0">
              <a:solidFill>
                <a:schemeClr val="accent1"/>
              </a:solidFill>
              <a:latin typeface="+mj-lt"/>
            </a:endParaRPr>
          </a:p>
          <a:p>
            <a:pPr>
              <a:buClr>
                <a:schemeClr val="tx1"/>
              </a:buClr>
            </a:pPr>
            <a:r>
              <a:rPr lang="en-US" sz="3200" dirty="0">
                <a:solidFill>
                  <a:schemeClr val="accent1"/>
                </a:solidFill>
                <a:latin typeface="+mj-lt"/>
                <a:hlinkClick r:id="rId4">
                  <a:extLst>
                    <a:ext uri="{A12FA001-AC4F-418D-AE19-62706E023703}">
                      <ahyp:hlinkClr xmlns:ahyp="http://schemas.microsoft.com/office/drawing/2018/hyperlinkcolor" val="tx"/>
                    </a:ext>
                  </a:extLst>
                </a:hlinkClick>
              </a:rPr>
              <a:t>YouthBuild Community of Practice</a:t>
            </a:r>
            <a:endParaRPr lang="en-US" sz="3200" dirty="0">
              <a:solidFill>
                <a:schemeClr val="accent1"/>
              </a:solidFill>
              <a:latin typeface="+mj-lt"/>
            </a:endParaRPr>
          </a:p>
          <a:p>
            <a:pPr>
              <a:buClr>
                <a:schemeClr val="tx1"/>
              </a:buClr>
            </a:pPr>
            <a:r>
              <a:rPr lang="en-US" sz="3200" u="sng" kern="100" dirty="0">
                <a:solidFill>
                  <a:schemeClr val="accent1"/>
                </a:solidFill>
                <a:latin typeface="+mj-lt"/>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Workforce Innovation and Opportunity Act of 2014 (WIOA)</a:t>
            </a:r>
            <a:endParaRPr lang="en-US" sz="3200" u="sng" kern="100" dirty="0">
              <a:solidFill>
                <a:schemeClr val="accent1"/>
              </a:solidFill>
              <a:effectLst/>
              <a:latin typeface="+mj-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endParaRPr>
          </a:p>
          <a:p>
            <a:pPr>
              <a:buClr>
                <a:schemeClr val="tx1"/>
              </a:buClr>
            </a:pPr>
            <a:r>
              <a:rPr lang="en-US" sz="3200" u="sng" kern="100" dirty="0">
                <a:solidFill>
                  <a:schemeClr val="accent1"/>
                </a:solidFill>
                <a:latin typeface="+mj-lt"/>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YouthBuild regulations</a:t>
            </a:r>
            <a:endParaRPr lang="en-US" sz="3200" u="sng" kern="100" dirty="0">
              <a:solidFill>
                <a:schemeClr val="accent1"/>
              </a:solidFill>
              <a:latin typeface="+mj-lt"/>
              <a:ea typeface="Calibri" panose="020F0502020204030204" pitchFamily="34" charset="0"/>
              <a:cs typeface="Times New Roman" panose="02020603050405020304" pitchFamily="18" charset="0"/>
            </a:endParaRPr>
          </a:p>
          <a:p>
            <a:pPr>
              <a:buClr>
                <a:schemeClr val="tx1"/>
              </a:buClr>
            </a:pPr>
            <a:r>
              <a:rPr lang="en-US" sz="3200" kern="100" dirty="0">
                <a:solidFill>
                  <a:schemeClr val="tx2"/>
                </a:solidFill>
                <a:latin typeface="+mj-lt"/>
                <a:ea typeface="Calibri" panose="020F0502020204030204" pitchFamily="34" charset="0"/>
                <a:cs typeface="Times New Roman" panose="02020603050405020304" pitchFamily="18" charset="0"/>
              </a:rPr>
              <a:t>Email additional questions to </a:t>
            </a:r>
            <a:r>
              <a:rPr lang="en-US" sz="3200" kern="100" dirty="0">
                <a:solidFill>
                  <a:schemeClr val="accent1"/>
                </a:solidFill>
                <a:latin typeface="+mj-lt"/>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youth.build@dol.gov</a:t>
            </a:r>
            <a:r>
              <a:rPr lang="en-US" sz="3200" kern="100" dirty="0">
                <a:solidFill>
                  <a:schemeClr val="accent1"/>
                </a:solidFill>
                <a:latin typeface="+mj-lt"/>
                <a:ea typeface="Calibri" panose="020F0502020204030204" pitchFamily="34" charset="0"/>
                <a:cs typeface="Times New Roman" panose="02020603050405020304" pitchFamily="18" charset="0"/>
              </a:rPr>
              <a:t> </a:t>
            </a:r>
            <a:endParaRPr lang="en-US" sz="3200" u="sng" kern="100" dirty="0">
              <a:solidFill>
                <a:schemeClr val="accent1"/>
              </a:solidFill>
              <a:latin typeface="+mj-lt"/>
              <a:ea typeface="Calibri" panose="020F0502020204030204" pitchFamily="34" charset="0"/>
              <a:cs typeface="Times New Roman" panose="02020603050405020304" pitchFamily="18" charset="0"/>
            </a:endParaRPr>
          </a:p>
          <a:p>
            <a:pPr marL="0" indent="0">
              <a:buNone/>
            </a:pPr>
            <a:endParaRPr lang="en-US" dirty="0"/>
          </a:p>
        </p:txBody>
      </p:sp>
      <p:pic>
        <p:nvPicPr>
          <p:cNvPr id="4" name="Picture 4">
            <a:extLst>
              <a:ext uri="{FF2B5EF4-FFF2-40B4-BE49-F238E27FC236}">
                <a16:creationId xmlns:a16="http://schemas.microsoft.com/office/drawing/2014/main" id="{924FF547-8727-4EC3-0611-9410FB7C28B0}"/>
              </a:ext>
            </a:extLst>
          </p:cNvPr>
          <p:cNvPicPr>
            <a:picLocks noChangeAspect="1"/>
          </p:cNvPicPr>
          <p:nvPr/>
        </p:nvPicPr>
        <p:blipFill>
          <a:blip r:embed="rId8"/>
          <a:stretch>
            <a:fillRect/>
          </a:stretch>
        </p:blipFill>
        <p:spPr>
          <a:xfrm>
            <a:off x="10057550" y="6280369"/>
            <a:ext cx="2134450" cy="490417"/>
          </a:xfrm>
          <a:prstGeom prst="rect">
            <a:avLst/>
          </a:prstGeom>
          <a:ln>
            <a:noFill/>
          </a:ln>
        </p:spPr>
      </p:pic>
      <p:sp>
        <p:nvSpPr>
          <p:cNvPr id="5" name="TextBox 4">
            <a:extLst>
              <a:ext uri="{FF2B5EF4-FFF2-40B4-BE49-F238E27FC236}">
                <a16:creationId xmlns:a16="http://schemas.microsoft.com/office/drawing/2014/main" id="{A9E5740F-015F-D557-7447-8BB06D4CE449}"/>
              </a:ext>
            </a:extLst>
          </p:cNvPr>
          <p:cNvSpPr txBox="1"/>
          <p:nvPr/>
        </p:nvSpPr>
        <p:spPr>
          <a:xfrm>
            <a:off x="3111190" y="5229225"/>
            <a:ext cx="6668429" cy="307777"/>
          </a:xfrm>
          <a:prstGeom prst="rect">
            <a:avLst/>
          </a:prstGeom>
          <a:noFill/>
        </p:spPr>
        <p:txBody>
          <a:bodyPr wrap="square" rtlCol="0">
            <a:spAutoFit/>
          </a:bodyPr>
          <a:lstStyle/>
          <a:p>
            <a:r>
              <a:rPr lang="en-US" sz="1400" dirty="0">
                <a:latin typeface="+mj-lt"/>
              </a:rPr>
              <a:t>Free Stock Vectors: Designed by </a:t>
            </a:r>
            <a:r>
              <a:rPr lang="en-US" sz="1400" dirty="0" err="1">
                <a:latin typeface="+mj-lt"/>
              </a:rPr>
              <a:t>macrovector</a:t>
            </a:r>
            <a:r>
              <a:rPr lang="en-US" sz="1400" dirty="0">
                <a:latin typeface="+mj-lt"/>
              </a:rPr>
              <a:t> on </a:t>
            </a:r>
            <a:r>
              <a:rPr lang="en-US" sz="1400" dirty="0" err="1">
                <a:latin typeface="+mj-lt"/>
              </a:rPr>
              <a:t>Freepik</a:t>
            </a:r>
            <a:r>
              <a:rPr lang="en-US" sz="1400" dirty="0">
                <a:latin typeface="+mj-lt"/>
              </a:rPr>
              <a:t> unless otherwise noted</a:t>
            </a:r>
            <a:endParaRPr lang="en-US" sz="1400" dirty="0">
              <a:latin typeface="+mj-lt"/>
              <a:cs typeface="Calibri"/>
            </a:endParaRPr>
          </a:p>
        </p:txBody>
      </p:sp>
      <p:pic>
        <p:nvPicPr>
          <p:cNvPr id="7" name="Picture 6">
            <a:extLst>
              <a:ext uri="{FF2B5EF4-FFF2-40B4-BE49-F238E27FC236}">
                <a16:creationId xmlns:a16="http://schemas.microsoft.com/office/drawing/2014/main" id="{03F86DBC-3379-D0D9-74DC-9D303C5B4F34}"/>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9000" b="90000" l="28369" r="91489">
                        <a14:foregroundMark x1="46809" y1="32000" x2="46809" y2="32000"/>
                        <a14:foregroundMark x1="48227" y1="22000" x2="48227" y2="22000"/>
                        <a14:foregroundMark x1="45390" y1="37000" x2="45390" y2="37000"/>
                        <a14:foregroundMark x1="44681" y1="55000" x2="44681" y2="55000"/>
                        <a14:foregroundMark x1="49645" y1="42000" x2="49645" y2="42000"/>
                        <a14:foregroundMark x1="47518" y1="65000" x2="47518" y2="65000"/>
                        <a14:foregroundMark x1="47518" y1="74000" x2="47518" y2="74000"/>
                        <a14:foregroundMark x1="42553" y1="74000" x2="42553" y2="74000"/>
                        <a14:foregroundMark x1="44681" y1="90000" x2="44681" y2="90000"/>
                        <a14:foregroundMark x1="53901" y1="74000" x2="53901" y2="74000"/>
                        <a14:foregroundMark x1="52482" y1="62000" x2="52482" y2="62000"/>
                        <a14:foregroundMark x1="51773" y1="56000" x2="51773" y2="56000"/>
                        <a14:foregroundMark x1="53901" y1="38000" x2="53901" y2="38000"/>
                        <a14:foregroundMark x1="52482" y1="53000" x2="52482" y2="53000"/>
                        <a14:foregroundMark x1="43972" y1="52000" x2="43972" y2="52000"/>
                        <a14:foregroundMark x1="46809" y1="30000" x2="46809" y2="30000"/>
                        <a14:foregroundMark x1="44681" y1="30000" x2="44681" y2="30000"/>
                        <a14:foregroundMark x1="40426" y1="73000" x2="40426" y2="73000"/>
                        <a14:foregroundMark x1="41844" y1="52000" x2="41844" y2="52000"/>
                        <a14:foregroundMark x1="42553" y1="32000" x2="42553" y2="32000"/>
                      </a14:backgroundRemoval>
                    </a14:imgEffect>
                  </a14:imgLayer>
                </a14:imgProps>
              </a:ext>
            </a:extLst>
          </a:blip>
          <a:srcRect l="20801" b="9157"/>
          <a:stretch/>
        </p:blipFill>
        <p:spPr>
          <a:xfrm>
            <a:off x="0" y="6017129"/>
            <a:ext cx="1063663" cy="865286"/>
          </a:xfrm>
          <a:prstGeom prst="rect">
            <a:avLst/>
          </a:prstGeom>
        </p:spPr>
      </p:pic>
      <p:pic>
        <p:nvPicPr>
          <p:cNvPr id="9" name="Picture 8">
            <a:extLst>
              <a:ext uri="{FF2B5EF4-FFF2-40B4-BE49-F238E27FC236}">
                <a16:creationId xmlns:a16="http://schemas.microsoft.com/office/drawing/2014/main" id="{541D933A-0358-0DD3-143E-69CD0F35C7D9}"/>
              </a:ext>
            </a:extLst>
          </p:cNvPr>
          <p:cNvPicPr>
            <a:picLocks noChangeAspect="1"/>
          </p:cNvPicPr>
          <p:nvPr/>
        </p:nvPicPr>
        <p:blipFill rotWithShape="1">
          <a:blip r:embed="rId11"/>
          <a:srcRect t="18403" r="18088"/>
          <a:stretch/>
        </p:blipFill>
        <p:spPr>
          <a:xfrm>
            <a:off x="8199166" y="6088566"/>
            <a:ext cx="1669663" cy="769434"/>
          </a:xfrm>
          <a:prstGeom prst="rect">
            <a:avLst/>
          </a:prstGeom>
        </p:spPr>
      </p:pic>
    </p:spTree>
    <p:extLst>
      <p:ext uri="{BB962C8B-B14F-4D97-AF65-F5344CB8AC3E}">
        <p14:creationId xmlns:p14="http://schemas.microsoft.com/office/powerpoint/2010/main" val="32356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0</TotalTime>
  <Words>1267</Words>
  <Application>Microsoft Office PowerPoint</Application>
  <PresentationFormat>Widescreen</PresentationFormat>
  <Paragraphs>106</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Objectives</vt:lpstr>
      <vt:lpstr>What is YouthBuild?</vt:lpstr>
      <vt:lpstr>Participant Eligibility</vt:lpstr>
      <vt:lpstr>Program Time</vt:lpstr>
      <vt:lpstr>Supportive Services</vt:lpstr>
      <vt:lpstr>Pre-Apprenticeship</vt:lpstr>
      <vt:lpstr>Grant Funding</vt:lpstr>
      <vt:lpstr>Grant Timeline</vt:lpstr>
      <vt:lpstr>DOL Assessment</vt:lpstr>
      <vt:lpstr>DOL Support</vt:lpstr>
      <vt:lpstr>Active Grants</vt:lpstr>
      <vt:lpstr>Resources and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 Jeff M - ETA</dc:creator>
  <cp:lastModifiedBy>Lisa Reddy</cp:lastModifiedBy>
  <cp:revision>2</cp:revision>
  <dcterms:created xsi:type="dcterms:W3CDTF">2023-07-05T13:03:31Z</dcterms:created>
  <dcterms:modified xsi:type="dcterms:W3CDTF">2023-08-31T14:08:48Z</dcterms:modified>
</cp:coreProperties>
</file>