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27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  <p:sldMasterId id="2147483706" r:id="rId2"/>
  </p:sldMasterIdLst>
  <p:notesMasterIdLst>
    <p:notesMasterId r:id="rId36"/>
  </p:notesMasterIdLst>
  <p:handoutMasterIdLst>
    <p:handoutMasterId r:id="rId37"/>
  </p:handoutMasterIdLst>
  <p:sldIdLst>
    <p:sldId id="292" r:id="rId3"/>
    <p:sldId id="295" r:id="rId4"/>
    <p:sldId id="301" r:id="rId5"/>
    <p:sldId id="334" r:id="rId6"/>
    <p:sldId id="335" r:id="rId7"/>
    <p:sldId id="310" r:id="rId8"/>
    <p:sldId id="306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08" r:id="rId17"/>
    <p:sldId id="318" r:id="rId18"/>
    <p:sldId id="319" r:id="rId19"/>
    <p:sldId id="320" r:id="rId20"/>
    <p:sldId id="321" r:id="rId21"/>
    <p:sldId id="322" r:id="rId22"/>
    <p:sldId id="324" r:id="rId23"/>
    <p:sldId id="330" r:id="rId24"/>
    <p:sldId id="298" r:id="rId25"/>
    <p:sldId id="299" r:id="rId26"/>
    <p:sldId id="300" r:id="rId27"/>
    <p:sldId id="333" r:id="rId28"/>
    <p:sldId id="302" r:id="rId29"/>
    <p:sldId id="303" r:id="rId30"/>
    <p:sldId id="344" r:id="rId31"/>
    <p:sldId id="336" r:id="rId32"/>
    <p:sldId id="337" r:id="rId33"/>
    <p:sldId id="304" r:id="rId34"/>
    <p:sldId id="305" r:id="rId35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George" initials="CG" lastIdx="15" clrIdx="0"/>
  <p:cmAuthor id="1" name="Daryl Hall" initials="DH" lastIdx="13" clrIdx="1"/>
  <p:cmAuthor id="2" name="Alicia Leonard" initials="AL" lastIdx="3" clrIdx="2">
    <p:extLst/>
  </p:cmAuthor>
  <p:cmAuthor id="3" name="Jeanne Bellotti" initials="JB" lastIdx="2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10335A"/>
    <a:srgbClr val="EEECE1"/>
    <a:srgbClr val="E2DECC"/>
    <a:srgbClr val="E7E9ED"/>
    <a:srgbClr val="A15B0F"/>
    <a:srgbClr val="4C8A3E"/>
    <a:srgbClr val="B2DE82"/>
    <a:srgbClr val="8DC7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94" autoAdjust="0"/>
    <p:restoredTop sz="77376" autoAdjust="0"/>
  </p:normalViewPr>
  <p:slideViewPr>
    <p:cSldViewPr snapToGrid="0" snapToObjects="1">
      <p:cViewPr>
        <p:scale>
          <a:sx n="62" d="100"/>
          <a:sy n="62" d="100"/>
        </p:scale>
        <p:origin x="-1632" y="-72"/>
      </p:cViewPr>
      <p:guideLst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2" d="100"/>
          <a:sy n="82" d="100"/>
        </p:scale>
        <p:origin x="298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372" cy="465774"/>
          </a:xfrm>
          <a:prstGeom prst="rect">
            <a:avLst/>
          </a:prstGeom>
        </p:spPr>
        <p:txBody>
          <a:bodyPr vert="horz" lIns="91650" tIns="45825" rIns="91650" bIns="458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436" y="0"/>
            <a:ext cx="3038372" cy="465774"/>
          </a:xfrm>
          <a:prstGeom prst="rect">
            <a:avLst/>
          </a:prstGeom>
        </p:spPr>
        <p:txBody>
          <a:bodyPr vert="horz" lIns="91650" tIns="45825" rIns="91650" bIns="45825" rtlCol="0"/>
          <a:lstStyle>
            <a:lvl1pPr algn="r">
              <a:defRPr sz="1200"/>
            </a:lvl1pPr>
          </a:lstStyle>
          <a:p>
            <a:fld id="{CCF9764D-A7D5-4B26-AD07-0F41FF798516}" type="datetimeFigureOut">
              <a:rPr lang="en-US" smtClean="0"/>
              <a:t>7/11/2016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27"/>
            <a:ext cx="3038372" cy="465773"/>
          </a:xfrm>
          <a:prstGeom prst="rect">
            <a:avLst/>
          </a:prstGeom>
        </p:spPr>
        <p:txBody>
          <a:bodyPr vert="horz" lIns="91650" tIns="45825" rIns="91650" bIns="458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436" y="8830627"/>
            <a:ext cx="3038372" cy="465773"/>
          </a:xfrm>
          <a:prstGeom prst="rect">
            <a:avLst/>
          </a:prstGeom>
        </p:spPr>
        <p:txBody>
          <a:bodyPr vert="horz" lIns="91650" tIns="45825" rIns="91650" bIns="45825" rtlCol="0" anchor="b"/>
          <a:lstStyle>
            <a:lvl1pPr algn="r">
              <a:defRPr sz="1200"/>
            </a:lvl1pPr>
          </a:lstStyle>
          <a:p>
            <a:fld id="{5B84589A-A7F6-4958-8BD5-50B8EFBBC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9485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1650" tIns="45825" rIns="91650" bIns="458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1650" tIns="45825" rIns="91650" bIns="45825" rtlCol="0"/>
          <a:lstStyle>
            <a:lvl1pPr algn="r">
              <a:defRPr sz="1200"/>
            </a:lvl1pPr>
          </a:lstStyle>
          <a:p>
            <a:fld id="{056E8AB9-16C0-3645-A6DD-63975CC3464D}" type="datetimeFigureOut">
              <a:rPr lang="en-US" smtClean="0"/>
              <a:pPr/>
              <a:t>7/11/2016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50" tIns="45825" rIns="91650" bIns="4582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1650" tIns="45825" rIns="91650" bIns="4582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650" tIns="45825" rIns="91650" bIns="458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650" tIns="45825" rIns="91650" bIns="45825" rtlCol="0" anchor="b"/>
          <a:lstStyle>
            <a:lvl1pPr algn="r">
              <a:defRPr sz="1200"/>
            </a:lvl1pPr>
          </a:lstStyle>
          <a:p>
            <a:fld id="{3A3D313F-63BD-DA45-B361-F8C94543D2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289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277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018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769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1893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89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7884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4028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58252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609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4061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540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1587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9992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187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4611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1530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58252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0017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58252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997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6610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3244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844" indent="-171844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1350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2670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3223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6035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4239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8351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9762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7179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5495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5191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6467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2837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1342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D313F-63BD-DA45-B361-F8C94543D256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981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5707" y="2130425"/>
            <a:ext cx="5810244" cy="406519"/>
          </a:xfrm>
          <a:ln>
            <a:noFill/>
          </a:ln>
        </p:spPr>
        <p:txBody>
          <a:bodyPr>
            <a:normAutofit/>
          </a:bodyPr>
          <a:lstStyle>
            <a:lvl1pPr algn="l">
              <a:defRPr sz="2600" b="1" baseline="0">
                <a:solidFill>
                  <a:srgbClr val="10335A"/>
                </a:solidFill>
                <a:latin typeface="Arial Black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Presentation Title: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95707" y="3851910"/>
            <a:ext cx="5334480" cy="594788"/>
          </a:xfrm>
          <a:ln>
            <a:noFill/>
          </a:ln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baseline="0">
                <a:solidFill>
                  <a:srgbClr val="10335A"/>
                </a:solidFill>
                <a:latin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Presentation at the xxx Conference, city, state (location)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 flipV="1">
            <a:off x="2895707" y="3718988"/>
            <a:ext cx="5334480" cy="794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 flipV="1">
            <a:off x="2895707" y="4910663"/>
            <a:ext cx="5334480" cy="794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231339" y="6155267"/>
            <a:ext cx="8675593" cy="794"/>
          </a:xfrm>
          <a:prstGeom prst="line">
            <a:avLst/>
          </a:prstGeom>
          <a:ln w="12700" cap="flat" cmpd="sng" algn="ctr">
            <a:solidFill>
              <a:srgbClr val="D2243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2826956" y="2629291"/>
            <a:ext cx="5806963" cy="926295"/>
          </a:xfrm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2600" b="0">
                <a:solidFill>
                  <a:srgbClr val="10335A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600">
                <a:latin typeface="Arial" pitchFamily="34" charset="0"/>
                <a:cs typeface="Arial" pitchFamily="34" charset="0"/>
              </a:defRPr>
            </a:lvl2pPr>
            <a:lvl3pPr>
              <a:defRPr sz="2600">
                <a:latin typeface="Arial" pitchFamily="34" charset="0"/>
                <a:cs typeface="Arial" pitchFamily="34" charset="0"/>
              </a:defRPr>
            </a:lvl3pPr>
            <a:lvl4pPr>
              <a:defRPr sz="2600">
                <a:latin typeface="Arial" pitchFamily="34" charset="0"/>
                <a:cs typeface="Arial" pitchFamily="34" charset="0"/>
              </a:defRPr>
            </a:lvl4pPr>
            <a:lvl5pPr>
              <a:defRPr sz="2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Subtitle (after colon) in this font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2826957" y="5132388"/>
            <a:ext cx="5806963" cy="914400"/>
          </a:xfrm>
          <a:ln>
            <a:noFill/>
          </a:ln>
        </p:spPr>
        <p:txBody>
          <a:bodyPr>
            <a:normAutofit/>
          </a:bodyPr>
          <a:lstStyle>
            <a:lvl1pPr>
              <a:spcBef>
                <a:spcPct val="20000"/>
              </a:spcBef>
              <a:buNone/>
              <a:defRPr sz="1600">
                <a:solidFill>
                  <a:srgbClr val="10335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spcBef>
                <a:spcPct val="20000"/>
              </a:spcBef>
            </a:pPr>
            <a:r>
              <a:rPr kumimoji="0" lang="en-US" sz="16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Author • Author</a:t>
            </a:r>
            <a:r>
              <a:rPr lang="en-US" sz="1600" dirty="0" smtClean="0">
                <a:latin typeface="Arial"/>
                <a:cs typeface="Arial"/>
              </a:rPr>
              <a:t> • Author</a:t>
            </a:r>
            <a:endParaRPr kumimoji="0" lang="en-US" sz="160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lvl="0">
              <a:spcBef>
                <a:spcPct val="20000"/>
              </a:spcBef>
            </a:pPr>
            <a:r>
              <a:rPr lang="en-US" sz="1600" dirty="0" smtClean="0">
                <a:latin typeface="Arial"/>
                <a:cs typeface="Arial"/>
              </a:rPr>
              <a:t>Author • Author • Author</a:t>
            </a:r>
            <a:endParaRPr kumimoji="0" lang="en-US" sz="160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2826957" y="4610100"/>
            <a:ext cx="5334480" cy="335598"/>
          </a:xfrm>
          <a:ln>
            <a:noFill/>
          </a:ln>
        </p:spPr>
        <p:txBody>
          <a:bodyPr>
            <a:normAutofit/>
          </a:bodyPr>
          <a:lstStyle>
            <a:lvl1pPr>
              <a:buNone/>
              <a:defRPr sz="1500" baseline="0">
                <a:solidFill>
                  <a:srgbClr val="10335A"/>
                </a:solidFill>
                <a:latin typeface="Arial Black" pitchFamily="34" charset="0"/>
              </a:defRPr>
            </a:lvl1pPr>
          </a:lstStyle>
          <a:p>
            <a:pPr lvl="0"/>
            <a:r>
              <a:rPr lang="en-US" dirty="0" smtClean="0"/>
              <a:t>Enter conference date</a:t>
            </a:r>
          </a:p>
        </p:txBody>
      </p:sp>
      <p:pic>
        <p:nvPicPr>
          <p:cNvPr id="14" name="Picture 2" descr="N:\Corporate\Communications\Images\logos\_Mathematica Policy Research Logo\Mathematica-logo-RG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" y="207437"/>
            <a:ext cx="1764430" cy="584242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/>
        </p:nvCxnSpPr>
        <p:spPr>
          <a:xfrm flipV="1">
            <a:off x="231339" y="924449"/>
            <a:ext cx="8675593" cy="794"/>
          </a:xfrm>
          <a:prstGeom prst="line">
            <a:avLst/>
          </a:prstGeom>
          <a:ln w="50800" cap="flat" cmpd="sng" algn="ctr">
            <a:solidFill>
              <a:srgbClr val="E700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 flipV="1">
            <a:off x="2895707" y="3718988"/>
            <a:ext cx="5334480" cy="794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flipV="1">
            <a:off x="2895707" y="4910663"/>
            <a:ext cx="5334480" cy="794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V="1">
            <a:off x="231339" y="6155267"/>
            <a:ext cx="8675593" cy="794"/>
          </a:xfrm>
          <a:prstGeom prst="line">
            <a:avLst/>
          </a:prstGeom>
          <a:ln w="12700" cap="flat" cmpd="sng" algn="ctr">
            <a:solidFill>
              <a:srgbClr val="D2243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" descr="N:\Corporate\Communications\Images\logos\_Mathematica Policy Research Logo\Mathematica-logo-RGB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43840" y="207437"/>
            <a:ext cx="1764430" cy="584242"/>
          </a:xfrm>
          <a:prstGeom prst="rect">
            <a:avLst/>
          </a:prstGeom>
          <a:noFill/>
        </p:spPr>
      </p:pic>
      <p:cxnSp>
        <p:nvCxnSpPr>
          <p:cNvPr id="25" name="Straight Connector 24"/>
          <p:cNvCxnSpPr/>
          <p:nvPr userDrawn="1"/>
        </p:nvCxnSpPr>
        <p:spPr>
          <a:xfrm flipV="1">
            <a:off x="231339" y="924449"/>
            <a:ext cx="8675593" cy="794"/>
          </a:xfrm>
          <a:prstGeom prst="line">
            <a:avLst/>
          </a:prstGeom>
          <a:ln w="50800" cap="flat" cmpd="sng" algn="ctr">
            <a:solidFill>
              <a:srgbClr val="E700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7429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ert Text--One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10335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b="0" smtClean="0">
                <a:solidFill>
                  <a:srgbClr val="10335A"/>
                </a:solidFill>
                <a:latin typeface="+mn-lt"/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b="0" dirty="0" smtClean="0">
              <a:solidFill>
                <a:srgbClr val="10335A"/>
              </a:solidFill>
              <a:latin typeface="+mn-lt"/>
              <a:cs typeface="Arial Black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457200" y="1173480"/>
            <a:ext cx="8229599" cy="4846320"/>
          </a:xfrm>
          <a:ln>
            <a:noFill/>
          </a:ln>
        </p:spPr>
        <p:txBody>
          <a:bodyPr/>
          <a:lstStyle>
            <a:lvl1pPr marL="228600" indent="-228600">
              <a:spcBef>
                <a:spcPts val="1000"/>
              </a:spcBef>
              <a:spcAft>
                <a:spcPts val="600"/>
              </a:spcAft>
              <a:buClr>
                <a:srgbClr val="10335A"/>
              </a:buClr>
              <a:buSzPct val="115000"/>
              <a:defRPr sz="2400" b="1">
                <a:solidFill>
                  <a:srgbClr val="10335A"/>
                </a:solidFill>
                <a:latin typeface="Arial Bold" pitchFamily="34" charset="0"/>
                <a:cs typeface="Arial Bold" pitchFamily="34" charset="0"/>
              </a:defRPr>
            </a:lvl1pPr>
            <a:lvl2pPr marL="457200" indent="-228600">
              <a:spcBef>
                <a:spcPts val="300"/>
              </a:spcBef>
              <a:spcAft>
                <a:spcPts val="300"/>
              </a:spcAft>
              <a:buClr>
                <a:srgbClr val="10335A"/>
              </a:buClr>
              <a:defRPr sz="2000" b="1">
                <a:solidFill>
                  <a:srgbClr val="10335A"/>
                </a:solidFill>
                <a:latin typeface="Arial Bold" pitchFamily="34" charset="0"/>
                <a:cs typeface="Arial Bold" pitchFamily="34" charset="0"/>
              </a:defRPr>
            </a:lvl2pPr>
            <a:lvl3pPr marL="685800" indent="-228600">
              <a:spcBef>
                <a:spcPts val="300"/>
              </a:spcBef>
              <a:buClr>
                <a:srgbClr val="10335A"/>
              </a:buClr>
              <a:defRPr sz="1800">
                <a:solidFill>
                  <a:srgbClr val="10335A"/>
                </a:solidFill>
              </a:defRPr>
            </a:lvl3pPr>
            <a:lvl4pPr marL="1316038" indent="-346075">
              <a:spcBef>
                <a:spcPts val="300"/>
              </a:spcBef>
              <a:defRPr sz="1400"/>
            </a:lvl4pPr>
            <a:lvl5pPr marL="1660525" indent="-344488">
              <a:spcBef>
                <a:spcPts val="3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6" name="Picture 2" descr="N:\Corporate\Communications\Images\logos\_Mathematica Policy Research Logo\Mathematica-logo-RG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451" y="6270041"/>
            <a:ext cx="1380760" cy="4572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 userDrawn="1"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b="0" smtClean="0">
                <a:solidFill>
                  <a:srgbClr val="10335A"/>
                </a:solidFill>
                <a:latin typeface="+mn-lt"/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b="0" dirty="0" smtClean="0">
              <a:solidFill>
                <a:srgbClr val="10335A"/>
              </a:solidFill>
              <a:latin typeface="+mn-lt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217968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2206888"/>
            <a:ext cx="7772400" cy="15001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aseline="0">
                <a:solidFill>
                  <a:srgbClr val="10335A"/>
                </a:solidFill>
                <a:latin typeface="Arial Black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Section Slide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b="0" smtClean="0">
                <a:solidFill>
                  <a:srgbClr val="10335A"/>
                </a:solidFill>
                <a:latin typeface="+mn-lt"/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b="0" dirty="0" smtClean="0">
              <a:solidFill>
                <a:srgbClr val="10335A"/>
              </a:solidFill>
              <a:latin typeface="+mn-lt"/>
              <a:cs typeface="Arial Black"/>
            </a:endParaRPr>
          </a:p>
        </p:txBody>
      </p:sp>
      <p:pic>
        <p:nvPicPr>
          <p:cNvPr id="7" name="Picture 2" descr="N:\Corporate\Communications\Images\logos\_Mathematica Policy Research Logo\Mathematica-logo-RG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 userDrawn="1"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b="0" smtClean="0">
                <a:solidFill>
                  <a:srgbClr val="10335A"/>
                </a:solidFill>
                <a:latin typeface="+mn-lt"/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b="0" dirty="0" smtClean="0">
              <a:solidFill>
                <a:srgbClr val="10335A"/>
              </a:solidFill>
              <a:latin typeface="+mn-lt"/>
              <a:cs typeface="Arial Black"/>
            </a:endParaRPr>
          </a:p>
        </p:txBody>
      </p:sp>
      <p:pic>
        <p:nvPicPr>
          <p:cNvPr id="8" name="Picture 2" descr="N:\Corporate\Communications\Images\logos\_Mathematica Policy Research Logo\Mathematica-logo-RGB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802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>
                <a:solidFill>
                  <a:srgbClr val="10335A"/>
                </a:solidFill>
              </a:defRPr>
            </a:lvl1pPr>
          </a:lstStyle>
          <a:p>
            <a:r>
              <a:rPr lang="en-US" dirty="0" smtClean="0"/>
              <a:t>Table Title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b="0" smtClean="0">
                <a:solidFill>
                  <a:srgbClr val="10335A"/>
                </a:solidFill>
                <a:latin typeface="+mn-lt"/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b="0" dirty="0" smtClean="0">
              <a:solidFill>
                <a:srgbClr val="10335A"/>
              </a:solidFill>
              <a:latin typeface="+mn-lt"/>
              <a:cs typeface="Arial Black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54983" y="5272161"/>
            <a:ext cx="8443782" cy="914400"/>
          </a:xfrm>
        </p:spPr>
        <p:txBody>
          <a:bodyPr>
            <a:noAutofit/>
          </a:bodyPr>
          <a:lstStyle>
            <a:lvl1pPr marL="709613" indent="-1074738">
              <a:buNone/>
              <a:defRPr sz="1400" baseline="0">
                <a:solidFill>
                  <a:srgbClr val="10335A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Add Source and Notes here.</a:t>
            </a:r>
          </a:p>
        </p:txBody>
      </p:sp>
      <p:sp>
        <p:nvSpPr>
          <p:cNvPr id="10" name="Table Placeholder 9"/>
          <p:cNvSpPr>
            <a:spLocks noGrp="1"/>
          </p:cNvSpPr>
          <p:nvPr>
            <p:ph type="tbl" sz="quarter" idx="11"/>
          </p:nvPr>
        </p:nvSpPr>
        <p:spPr>
          <a:xfrm>
            <a:off x="354983" y="1045029"/>
            <a:ext cx="8443782" cy="4105469"/>
          </a:xfrm>
        </p:spPr>
        <p:txBody>
          <a:bodyPr/>
          <a:lstStyle>
            <a:lvl1pPr>
              <a:buNone/>
              <a:defRPr>
                <a:solidFill>
                  <a:srgbClr val="10335A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  <p:pic>
        <p:nvPicPr>
          <p:cNvPr id="9" name="Picture 2" descr="N:\Corporate\Communications\Images\logos\_Mathematica Policy Research Logo\Mathematica-logo-RG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 userDrawn="1"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b="0" smtClean="0">
                <a:solidFill>
                  <a:srgbClr val="10335A"/>
                </a:solidFill>
                <a:latin typeface="+mn-lt"/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b="0" dirty="0" smtClean="0">
              <a:solidFill>
                <a:srgbClr val="10335A"/>
              </a:solidFill>
              <a:latin typeface="+mn-lt"/>
              <a:cs typeface="Arial Black"/>
            </a:endParaRPr>
          </a:p>
        </p:txBody>
      </p:sp>
      <p:pic>
        <p:nvPicPr>
          <p:cNvPr id="11" name="Picture 2" descr="N:\Corporate\Communications\Images\logos\_Mathematica Policy Research Logo\Mathematica-logo-RGB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5105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gure or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>
                <a:solidFill>
                  <a:srgbClr val="10335A"/>
                </a:solidFill>
              </a:defRPr>
            </a:lvl1pPr>
          </a:lstStyle>
          <a:p>
            <a:r>
              <a:rPr lang="en-US" dirty="0" smtClean="0"/>
              <a:t>Figure or Chart Title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b="0" smtClean="0">
                <a:solidFill>
                  <a:srgbClr val="10335A"/>
                </a:solidFill>
                <a:latin typeface="+mn-lt"/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b="0" dirty="0" smtClean="0">
              <a:solidFill>
                <a:srgbClr val="10335A"/>
              </a:solidFill>
              <a:latin typeface="+mn-lt"/>
              <a:cs typeface="Arial Black"/>
            </a:endParaRP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4983" y="5272161"/>
            <a:ext cx="8443782" cy="914400"/>
          </a:xfrm>
        </p:spPr>
        <p:txBody>
          <a:bodyPr>
            <a:noAutofit/>
          </a:bodyPr>
          <a:lstStyle>
            <a:lvl1pPr marL="709613" indent="-1074738">
              <a:buNone/>
              <a:defRPr sz="1400" baseline="0">
                <a:solidFill>
                  <a:srgbClr val="10335A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1"/>
          </p:nvPr>
        </p:nvSpPr>
        <p:spPr>
          <a:xfrm>
            <a:off x="354983" y="1035698"/>
            <a:ext cx="8443782" cy="4124131"/>
          </a:xfrm>
          <a:prstGeom prst="roundRect">
            <a:avLst>
              <a:gd name="adj" fmla="val 0"/>
            </a:avLst>
          </a:prstGeom>
        </p:spPr>
        <p:txBody>
          <a:bodyPr/>
          <a:lstStyle>
            <a:lvl1pPr>
              <a:buNone/>
              <a:defRPr>
                <a:solidFill>
                  <a:srgbClr val="10335A"/>
                </a:solidFill>
              </a:defRPr>
            </a:lvl1pPr>
          </a:lstStyle>
          <a:p>
            <a:r>
              <a:rPr lang="en-US" smtClean="0"/>
              <a:t>Click icon to add chart</a:t>
            </a:r>
            <a:endParaRPr lang="en-US" dirty="0"/>
          </a:p>
        </p:txBody>
      </p:sp>
      <p:pic>
        <p:nvPicPr>
          <p:cNvPr id="9" name="Picture 2" descr="N:\Corporate\Communications\Images\logos\_Mathematica Policy Research Logo\Mathematica-logo-RG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 userDrawn="1"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b="0" smtClean="0">
                <a:solidFill>
                  <a:srgbClr val="10335A"/>
                </a:solidFill>
                <a:latin typeface="+mn-lt"/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b="0" dirty="0" smtClean="0">
              <a:solidFill>
                <a:srgbClr val="10335A"/>
              </a:solidFill>
              <a:latin typeface="+mn-lt"/>
              <a:cs typeface="Arial Black"/>
            </a:endParaRPr>
          </a:p>
        </p:txBody>
      </p:sp>
      <p:pic>
        <p:nvPicPr>
          <p:cNvPr id="10" name="Picture 2" descr="N:\Corporate\Communications\Images\logos\_Mathematica Policy Research Logo\Mathematica-logo-RGB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55450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10335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b="0" smtClean="0">
                <a:solidFill>
                  <a:srgbClr val="10335A"/>
                </a:solidFill>
                <a:latin typeface="+mn-lt"/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b="0" dirty="0" smtClean="0">
              <a:solidFill>
                <a:srgbClr val="10335A"/>
              </a:solidFill>
              <a:latin typeface="+mn-lt"/>
              <a:cs typeface="Arial Black"/>
            </a:endParaRPr>
          </a:p>
        </p:txBody>
      </p:sp>
      <p:pic>
        <p:nvPicPr>
          <p:cNvPr id="6" name="Picture 2" descr="N:\Corporate\Communications\Images\logos\_Mathematica Policy Research Logo\Mathematica-logo-RG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b="0" smtClean="0">
                <a:solidFill>
                  <a:srgbClr val="10335A"/>
                </a:solidFill>
                <a:latin typeface="+mn-lt"/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b="0" dirty="0" smtClean="0">
              <a:solidFill>
                <a:srgbClr val="10335A"/>
              </a:solidFill>
              <a:latin typeface="+mn-lt"/>
              <a:cs typeface="Arial Black"/>
            </a:endParaRPr>
          </a:p>
        </p:txBody>
      </p:sp>
      <p:pic>
        <p:nvPicPr>
          <p:cNvPr id="7" name="Picture 2" descr="N:\Corporate\Communications\Images\logos\_Mathematica Policy Research Logo\Mathematica-logo-RGB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134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995612" y="2130425"/>
            <a:ext cx="5809721" cy="1470025"/>
          </a:xfrm>
        </p:spPr>
        <p:txBody>
          <a:bodyPr>
            <a:normAutofit/>
          </a:bodyPr>
          <a:lstStyle>
            <a:lvl1pPr>
              <a:defRPr sz="2600" b="1" baseline="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Presentation Title: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995612" y="3851910"/>
            <a:ext cx="5737862" cy="594788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baseline="0">
                <a:solidFill>
                  <a:schemeClr val="tx1"/>
                </a:solidFill>
                <a:latin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Presentation at the xxx Conference, city, state (location)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988733" y="4336525"/>
            <a:ext cx="5334000" cy="1588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2988733" y="4909075"/>
            <a:ext cx="5334000" cy="1588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228600" y="5791200"/>
            <a:ext cx="8686800" cy="7450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232120" y="6153679"/>
            <a:ext cx="8674812" cy="1588"/>
          </a:xfrm>
          <a:prstGeom prst="line">
            <a:avLst/>
          </a:prstGeom>
          <a:ln w="12700" cap="flat" cmpd="sng" algn="ctr">
            <a:solidFill>
              <a:srgbClr val="D2243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2915603" y="2411095"/>
            <a:ext cx="5806440" cy="914400"/>
          </a:xfrm>
        </p:spPr>
        <p:txBody>
          <a:bodyPr>
            <a:noAutofit/>
          </a:bodyPr>
          <a:lstStyle>
            <a:lvl1pPr>
              <a:buNone/>
              <a:defRPr sz="26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600">
                <a:latin typeface="Arial" pitchFamily="34" charset="0"/>
                <a:cs typeface="Arial" pitchFamily="34" charset="0"/>
              </a:defRPr>
            </a:lvl2pPr>
            <a:lvl3pPr>
              <a:defRPr sz="2600">
                <a:latin typeface="Arial" pitchFamily="34" charset="0"/>
                <a:cs typeface="Arial" pitchFamily="34" charset="0"/>
              </a:defRPr>
            </a:lvl3pPr>
            <a:lvl4pPr>
              <a:defRPr sz="2600">
                <a:latin typeface="Arial" pitchFamily="34" charset="0"/>
                <a:cs typeface="Arial" pitchFamily="34" charset="0"/>
              </a:defRPr>
            </a:lvl4pPr>
            <a:lvl5pPr>
              <a:defRPr sz="2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Subtitle (after colon) in this font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2898648" y="5132388"/>
            <a:ext cx="5806440" cy="914400"/>
          </a:xfrm>
        </p:spPr>
        <p:txBody>
          <a:bodyPr>
            <a:normAutofit/>
          </a:bodyPr>
          <a:lstStyle>
            <a:lvl1pPr>
              <a:spcBef>
                <a:spcPct val="20000"/>
              </a:spcBef>
              <a:buNone/>
              <a:defRPr sz="1600"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spcBef>
                <a:spcPct val="20000"/>
              </a:spcBef>
            </a:pPr>
            <a:r>
              <a:rPr kumimoji="0" lang="en-US" sz="16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Author • Author</a:t>
            </a:r>
            <a:r>
              <a:rPr lang="en-US" sz="1600" dirty="0" smtClean="0">
                <a:latin typeface="Arial"/>
                <a:cs typeface="Arial"/>
              </a:rPr>
              <a:t> • Author</a:t>
            </a:r>
            <a:endParaRPr kumimoji="0" lang="en-US" sz="160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lvl="0">
              <a:spcBef>
                <a:spcPct val="20000"/>
              </a:spcBef>
            </a:pPr>
            <a:r>
              <a:rPr lang="en-US" sz="1600" dirty="0" smtClean="0">
                <a:latin typeface="Arial"/>
                <a:cs typeface="Arial"/>
              </a:rPr>
              <a:t>Author • Author • Author</a:t>
            </a:r>
            <a:endParaRPr kumimoji="0" lang="en-US" sz="160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2896235" y="4610100"/>
            <a:ext cx="5859146" cy="335598"/>
          </a:xfrm>
        </p:spPr>
        <p:txBody>
          <a:bodyPr>
            <a:normAutofit/>
          </a:bodyPr>
          <a:lstStyle>
            <a:lvl1pPr>
              <a:buNone/>
              <a:defRPr sz="1500" baseline="0">
                <a:latin typeface="Arial Black" pitchFamily="34" charset="0"/>
              </a:defRPr>
            </a:lvl1pPr>
          </a:lstStyle>
          <a:p>
            <a:pPr lvl="0"/>
            <a:r>
              <a:rPr lang="en-US" dirty="0" smtClean="0"/>
              <a:t>Enter conference date</a:t>
            </a:r>
          </a:p>
        </p:txBody>
      </p:sp>
      <p:pic>
        <p:nvPicPr>
          <p:cNvPr id="14" name="Picture 2" descr="N:\Corporate\Communications\Images\logos\_Mathematica Policy Research Logo\Mathematica-logo-RGB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43840" y="207437"/>
            <a:ext cx="1764430" cy="5842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52167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Text--One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smtClean="0">
                <a:solidFill>
                  <a:srgbClr val="10335A"/>
                </a:solidFill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dirty="0" smtClean="0">
              <a:solidFill>
                <a:srgbClr val="10335A"/>
              </a:solidFill>
              <a:cs typeface="Arial Black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457200" y="1173480"/>
            <a:ext cx="8229599" cy="4846320"/>
          </a:xfrm>
        </p:spPr>
        <p:txBody>
          <a:bodyPr/>
          <a:lstStyle>
            <a:lvl1pPr marL="228600" indent="-228600"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115000"/>
              <a:defRPr sz="1600" b="1">
                <a:latin typeface="Arial Bold" pitchFamily="34" charset="0"/>
                <a:cs typeface="Arial Bold" pitchFamily="34" charset="0"/>
              </a:defRPr>
            </a:lvl1pPr>
            <a:lvl2pPr marL="457200" indent="-228600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defRPr sz="1600" b="1">
                <a:latin typeface="Arial Bold" pitchFamily="34" charset="0"/>
                <a:cs typeface="Arial Bold" pitchFamily="34" charset="0"/>
              </a:defRPr>
            </a:lvl2pPr>
            <a:lvl3pPr marL="685800" indent="-228600">
              <a:spcBef>
                <a:spcPts val="300"/>
              </a:spcBef>
              <a:buClr>
                <a:schemeClr val="tx1"/>
              </a:buClr>
              <a:defRPr sz="1400"/>
            </a:lvl3pPr>
            <a:lvl4pPr marL="1316038" indent="-346075">
              <a:spcBef>
                <a:spcPts val="300"/>
              </a:spcBef>
              <a:defRPr sz="1400"/>
            </a:lvl4pPr>
            <a:lvl5pPr marL="1660525" indent="-344488">
              <a:spcBef>
                <a:spcPts val="3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6" name="Picture 2" descr="N:\Corporate\Communications\Images\logos\_Mathematica Policy Research Logo\Mathematica-logo-RGB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  <p:pic>
        <p:nvPicPr>
          <p:cNvPr id="7" name="Picture 6" descr="YCC_Logo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6784" y="6217068"/>
            <a:ext cx="803308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05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Text--Two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smtClean="0">
                <a:solidFill>
                  <a:srgbClr val="10335A"/>
                </a:solidFill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dirty="0" smtClean="0">
              <a:solidFill>
                <a:srgbClr val="10335A"/>
              </a:solidFill>
              <a:cs typeface="Arial Black"/>
            </a:endParaRP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457200" y="1642188"/>
            <a:ext cx="4021493" cy="4273420"/>
          </a:xfrm>
        </p:spPr>
        <p:txBody>
          <a:bodyPr/>
          <a:lstStyle>
            <a:lvl1pPr marL="228600" indent="-228600"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115000"/>
              <a:defRPr sz="1600" b="1">
                <a:latin typeface="Arial Bold" pitchFamily="34" charset="0"/>
                <a:cs typeface="Arial Bold" pitchFamily="34" charset="0"/>
              </a:defRPr>
            </a:lvl1pPr>
            <a:lvl2pPr marL="457200" indent="-228600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defRPr sz="1600">
                <a:latin typeface="Arial Bold" pitchFamily="34" charset="0"/>
                <a:cs typeface="Arial Bold" pitchFamily="34" charset="0"/>
              </a:defRPr>
            </a:lvl2pPr>
            <a:lvl3pPr marL="685800" indent="-228600">
              <a:spcBef>
                <a:spcPts val="300"/>
              </a:spcBef>
              <a:buClr>
                <a:schemeClr val="tx1"/>
              </a:buClr>
              <a:defRPr sz="1400"/>
            </a:lvl3pPr>
            <a:lvl4pPr marL="1316038" indent="-346075">
              <a:spcBef>
                <a:spcPts val="300"/>
              </a:spcBef>
              <a:defRPr sz="1400"/>
            </a:lvl4pPr>
            <a:lvl5pPr marL="1660525" indent="-344488">
              <a:spcBef>
                <a:spcPts val="3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702624" y="1642188"/>
            <a:ext cx="3984175" cy="4273420"/>
          </a:xfrm>
        </p:spPr>
        <p:txBody>
          <a:bodyPr/>
          <a:lstStyle>
            <a:lvl1pPr marL="228600" indent="-228600"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115000"/>
              <a:defRPr sz="1600" b="1">
                <a:latin typeface="Arial Bold" pitchFamily="34" charset="0"/>
                <a:cs typeface="Arial Bold" pitchFamily="34" charset="0"/>
              </a:defRPr>
            </a:lvl1pPr>
            <a:lvl2pPr marL="457200" indent="-228600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defRPr sz="1600">
                <a:latin typeface="Arial Bold" pitchFamily="34" charset="0"/>
                <a:cs typeface="Arial Bold" pitchFamily="34" charset="0"/>
              </a:defRPr>
            </a:lvl2pPr>
            <a:lvl3pPr marL="685800" indent="-228600">
              <a:spcBef>
                <a:spcPts val="300"/>
              </a:spcBef>
              <a:buClr>
                <a:schemeClr val="tx1"/>
              </a:buClr>
              <a:defRPr sz="1400"/>
            </a:lvl3pPr>
            <a:lvl4pPr marL="1316038" indent="-346075">
              <a:spcBef>
                <a:spcPts val="300"/>
              </a:spcBef>
              <a:defRPr sz="1400"/>
            </a:lvl4pPr>
            <a:lvl5pPr marL="1660525" indent="-344488">
              <a:spcBef>
                <a:spcPts val="300"/>
              </a:spcBef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Text Placeholder 2"/>
          <p:cNvSpPr>
            <a:spLocks noGrp="1"/>
          </p:cNvSpPr>
          <p:nvPr userDrawn="1">
            <p:ph type="body" sz="quarter" idx="10"/>
          </p:nvPr>
        </p:nvSpPr>
        <p:spPr>
          <a:xfrm>
            <a:off x="457199" y="1166813"/>
            <a:ext cx="4021495" cy="47537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Arial Black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 userDrawn="1">
            <p:ph type="body" sz="quarter" idx="12"/>
          </p:nvPr>
        </p:nvSpPr>
        <p:spPr>
          <a:xfrm>
            <a:off x="4702624" y="1166813"/>
            <a:ext cx="3984175" cy="47537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Arial Black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2" descr="N:\Corporate\Communications\Images\logos\_Mathematica Policy Research Logo\Mathematica-logo-RGB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  <p:pic>
        <p:nvPicPr>
          <p:cNvPr id="11" name="Picture 10" descr="YCC_Logo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6784" y="6217068"/>
            <a:ext cx="803308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72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2206888"/>
            <a:ext cx="7772400" cy="15001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aseline="0">
                <a:solidFill>
                  <a:schemeClr val="tx1"/>
                </a:solidFill>
                <a:latin typeface="Arial Black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Section Slide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smtClean="0">
                <a:solidFill>
                  <a:srgbClr val="10335A"/>
                </a:solidFill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dirty="0" smtClean="0">
              <a:solidFill>
                <a:srgbClr val="10335A"/>
              </a:solidFill>
              <a:cs typeface="Arial Black"/>
            </a:endParaRPr>
          </a:p>
        </p:txBody>
      </p:sp>
      <p:pic>
        <p:nvPicPr>
          <p:cNvPr id="7" name="Picture 2" descr="N:\Corporate\Communications\Images\logos\_Mathematica Policy Research Logo\Mathematica-logo-RGB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  <p:pic>
        <p:nvPicPr>
          <p:cNvPr id="6" name="Picture 5" descr="YCC_Logo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6784" y="6217068"/>
            <a:ext cx="803308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315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Table Title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smtClean="0">
                <a:solidFill>
                  <a:srgbClr val="10335A"/>
                </a:solidFill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dirty="0" smtClean="0">
              <a:solidFill>
                <a:srgbClr val="10335A"/>
              </a:solidFill>
              <a:cs typeface="Arial Black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54983" y="5272161"/>
            <a:ext cx="8443782" cy="914400"/>
          </a:xfrm>
        </p:spPr>
        <p:txBody>
          <a:bodyPr>
            <a:noAutofit/>
          </a:bodyPr>
          <a:lstStyle>
            <a:lvl1pPr marL="709613" indent="-1074738">
              <a:buNone/>
              <a:defRPr sz="1200" baseline="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Add Source and Notes here.</a:t>
            </a:r>
          </a:p>
        </p:txBody>
      </p:sp>
      <p:sp>
        <p:nvSpPr>
          <p:cNvPr id="10" name="Table Placeholder 9"/>
          <p:cNvSpPr>
            <a:spLocks noGrp="1"/>
          </p:cNvSpPr>
          <p:nvPr>
            <p:ph type="tbl" sz="quarter" idx="11"/>
          </p:nvPr>
        </p:nvSpPr>
        <p:spPr>
          <a:xfrm>
            <a:off x="354983" y="1045029"/>
            <a:ext cx="8443782" cy="4105469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table</a:t>
            </a:r>
            <a:endParaRPr lang="en-US" dirty="0"/>
          </a:p>
        </p:txBody>
      </p:sp>
      <p:pic>
        <p:nvPicPr>
          <p:cNvPr id="9" name="Picture 2" descr="N:\Corporate\Communications\Images\logos\_Mathematica Policy Research Logo\Mathematica-logo-RGB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  <p:pic>
        <p:nvPicPr>
          <p:cNvPr id="7" name="Picture 6" descr="YCC_Logo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6784" y="6217068"/>
            <a:ext cx="803308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5218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or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Figure or Chart Title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smtClean="0">
                <a:solidFill>
                  <a:srgbClr val="10335A"/>
                </a:solidFill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dirty="0" smtClean="0">
              <a:solidFill>
                <a:srgbClr val="10335A"/>
              </a:solidFill>
              <a:cs typeface="Arial Black"/>
            </a:endParaRP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54983" y="5272161"/>
            <a:ext cx="8443782" cy="914400"/>
          </a:xfrm>
        </p:spPr>
        <p:txBody>
          <a:bodyPr>
            <a:noAutofit/>
          </a:bodyPr>
          <a:lstStyle>
            <a:lvl1pPr marL="709613" indent="-1074738">
              <a:buNone/>
              <a:defRPr sz="1200" baseline="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Add Source and Notes here.</a:t>
            </a:r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1"/>
          </p:nvPr>
        </p:nvSpPr>
        <p:spPr>
          <a:xfrm>
            <a:off x="354983" y="1035698"/>
            <a:ext cx="8443782" cy="412413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chart</a:t>
            </a:r>
            <a:endParaRPr lang="en-US" dirty="0"/>
          </a:p>
        </p:txBody>
      </p:sp>
      <p:pic>
        <p:nvPicPr>
          <p:cNvPr id="9" name="Picture 2" descr="N:\Corporate\Communications\Images\logos\_Mathematica Policy Research Logo\Mathematica-logo-RGB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  <p:pic>
        <p:nvPicPr>
          <p:cNvPr id="8" name="Picture 7" descr="YCC_Logo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6784" y="6217068"/>
            <a:ext cx="803308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177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137660" y="6377940"/>
            <a:ext cx="914400" cy="3429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ctr">
              <a:spcBef>
                <a:spcPct val="20000"/>
              </a:spcBef>
            </a:pPr>
            <a:fld id="{9A1C2BF7-17A1-4718-8BD8-563E813054B3}" type="slidenum">
              <a:rPr lang="en-US" sz="1200" smtClean="0">
                <a:solidFill>
                  <a:srgbClr val="10335A"/>
                </a:solidFill>
                <a:cs typeface="Arial Black"/>
              </a:rPr>
              <a:pPr algn="ctr">
                <a:spcBef>
                  <a:spcPct val="20000"/>
                </a:spcBef>
              </a:pPr>
              <a:t>‹#›</a:t>
            </a:fld>
            <a:endParaRPr lang="en-US" sz="1200" dirty="0" smtClean="0">
              <a:solidFill>
                <a:srgbClr val="10335A"/>
              </a:solidFill>
              <a:cs typeface="Arial Black"/>
            </a:endParaRPr>
          </a:p>
        </p:txBody>
      </p:sp>
      <p:pic>
        <p:nvPicPr>
          <p:cNvPr id="6" name="Picture 2" descr="N:\Corporate\Communications\Images\logos\_Mathematica Policy Research Logo\Mathematica-logo-RGB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6452" y="6270042"/>
            <a:ext cx="1378461" cy="456439"/>
          </a:xfrm>
          <a:prstGeom prst="rect">
            <a:avLst/>
          </a:prstGeom>
          <a:noFill/>
        </p:spPr>
      </p:pic>
      <p:pic>
        <p:nvPicPr>
          <p:cNvPr id="5" name="Picture 4" descr="YCC_Logo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6784" y="6217068"/>
            <a:ext cx="803308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37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120" y="274638"/>
            <a:ext cx="8674812" cy="64822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686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32120" y="922861"/>
            <a:ext cx="8674812" cy="1588"/>
          </a:xfrm>
          <a:prstGeom prst="line">
            <a:avLst/>
          </a:prstGeom>
          <a:ln w="50800" cap="flat" cmpd="sng" algn="ctr">
            <a:solidFill>
              <a:srgbClr val="E700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32120" y="6149338"/>
            <a:ext cx="8674812" cy="1588"/>
          </a:xfrm>
          <a:prstGeom prst="line">
            <a:avLst/>
          </a:prstGeom>
          <a:ln w="12700" cap="flat" cmpd="sng" algn="ctr">
            <a:solidFill>
              <a:srgbClr val="E700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8680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7" r:id="rId2"/>
    <p:sldLayoutId id="2147483689" r:id="rId3"/>
    <p:sldLayoutId id="2147483690" r:id="rId4"/>
    <p:sldLayoutId id="2147483691" r:id="rId5"/>
    <p:sldLayoutId id="2147483692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2800" kern="1200">
          <a:solidFill>
            <a:srgbClr val="10335A"/>
          </a:solidFill>
          <a:latin typeface="Arial Black"/>
          <a:ea typeface="+mj-ea"/>
          <a:cs typeface="Arial Black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120" y="274638"/>
            <a:ext cx="8454680" cy="64822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686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8600" y="922861"/>
            <a:ext cx="8686800" cy="5022325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32120" y="922861"/>
            <a:ext cx="8674812" cy="1588"/>
          </a:xfrm>
          <a:prstGeom prst="line">
            <a:avLst/>
          </a:prstGeom>
          <a:ln w="50800" cap="flat" cmpd="sng" algn="ctr">
            <a:solidFill>
              <a:srgbClr val="E700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32120" y="6149338"/>
            <a:ext cx="8674812" cy="1588"/>
          </a:xfrm>
          <a:prstGeom prst="line">
            <a:avLst/>
          </a:prstGeom>
          <a:ln w="12700" cap="flat" cmpd="sng" algn="ctr">
            <a:solidFill>
              <a:srgbClr val="E7003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6979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Arial Black"/>
          <a:ea typeface="+mj-ea"/>
          <a:cs typeface="Arial Black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en-us/article/Quick-start-Sort-data-in-an-Excel-worksheet-60153f94-d782-47e2-96a8-15cbb7712539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support.office.com/en-us/article/VLOOKUP-function-0bbc8083-26fe-4963-8ab8-93a18ad188a1" TargetMode="External"/><Relationship Id="rId4" Type="http://schemas.openxmlformats.org/officeDocument/2006/relationships/hyperlink" Target="https://support.office.com/en-us/article/Filter-data-in-an-Excel-table-7D8E9739-2898-4BFE-9D0F-C6204E6E5C8A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ycc.ycc@dol.gov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Relationship Id="rId4" Type="http://schemas.openxmlformats.org/officeDocument/2006/relationships/hyperlink" Target="mailto:ycc_support@mathematica-mpr.com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26957" y="2454753"/>
            <a:ext cx="5810244" cy="1534794"/>
          </a:xfrm>
        </p:spPr>
        <p:txBody>
          <a:bodyPr>
            <a:normAutofit/>
          </a:bodyPr>
          <a:lstStyle/>
          <a:p>
            <a:r>
              <a:rPr lang="en-US" dirty="0" smtClean="0"/>
              <a:t>Using Data to Manage Your YCC Program</a:t>
            </a:r>
            <a:endParaRPr lang="en-US" b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707" y="3851910"/>
            <a:ext cx="5334480" cy="758190"/>
          </a:xfrm>
        </p:spPr>
        <p:txBody>
          <a:bodyPr>
            <a:normAutofit/>
          </a:bodyPr>
          <a:lstStyle/>
          <a:p>
            <a:r>
              <a:rPr lang="en-US" dirty="0" smtClean="0"/>
              <a:t>Presentation at the YCC Grantee Convening</a:t>
            </a:r>
          </a:p>
          <a:p>
            <a:r>
              <a:rPr lang="en-US" dirty="0"/>
              <a:t>Washington, DC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 smtClean="0">
                <a:latin typeface="Arial"/>
                <a:cs typeface="Arial"/>
              </a:rPr>
              <a:t>Presented by:</a:t>
            </a:r>
          </a:p>
          <a:p>
            <a:pPr lvl="0"/>
            <a:r>
              <a:rPr lang="en-US" dirty="0" smtClean="0">
                <a:latin typeface="Arial"/>
                <a:cs typeface="Arial"/>
              </a:rPr>
              <a:t>Evan </a:t>
            </a:r>
            <a:r>
              <a:rPr lang="en-US" dirty="0">
                <a:latin typeface="Arial"/>
                <a:cs typeface="Arial"/>
              </a:rPr>
              <a:t>Rosenberg, U.S. Department of Labor (</a:t>
            </a:r>
            <a:r>
              <a:rPr lang="en-US" dirty="0" err="1">
                <a:latin typeface="Arial"/>
                <a:cs typeface="Arial"/>
              </a:rPr>
              <a:t>DOL</a:t>
            </a:r>
            <a:r>
              <a:rPr lang="en-US" dirty="0">
                <a:latin typeface="Arial"/>
                <a:cs typeface="Arial"/>
              </a:rPr>
              <a:t>)</a:t>
            </a:r>
          </a:p>
          <a:p>
            <a:pPr lvl="0"/>
            <a:r>
              <a:rPr lang="en-US" dirty="0">
                <a:latin typeface="Arial"/>
                <a:cs typeface="Arial"/>
              </a:rPr>
              <a:t>Alicia Leonard, Mathematica Policy </a:t>
            </a:r>
            <a:r>
              <a:rPr lang="en-US" dirty="0" smtClean="0">
                <a:latin typeface="Arial"/>
                <a:cs typeface="Arial"/>
              </a:rPr>
              <a:t>Research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July 21, 2016</a:t>
            </a:r>
            <a:endParaRPr lang="en-US" dirty="0"/>
          </a:p>
        </p:txBody>
      </p:sp>
      <p:pic>
        <p:nvPicPr>
          <p:cNvPr id="8" name="Picture 7" descr="YCC_Lo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449" y="127591"/>
            <a:ext cx="1129471" cy="7714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graphicFrame>
        <p:nvGraphicFramePr>
          <p:cNvPr id="5" name="Table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5655853"/>
              </p:ext>
            </p:extLst>
          </p:nvPr>
        </p:nvGraphicFramePr>
        <p:xfrm>
          <a:off x="396279" y="1762997"/>
          <a:ext cx="8351442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9751"/>
                <a:gridCol w="4431691"/>
              </a:tblGrid>
              <a:tr h="31111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Topic</a:t>
                      </a:r>
                      <a:endParaRPr lang="en-US" sz="1600" dirty="0"/>
                    </a:p>
                  </a:txBody>
                  <a:tcPr anchor="b">
                    <a:solidFill>
                      <a:srgbClr val="E61D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Presenter</a:t>
                      </a:r>
                      <a:endParaRPr lang="en-US" sz="1600" dirty="0"/>
                    </a:p>
                  </a:txBody>
                  <a:tcPr anchor="b">
                    <a:solidFill>
                      <a:srgbClr val="E61D35"/>
                    </a:solidFill>
                  </a:tcPr>
                </a:tc>
              </a:tr>
              <a:tr h="31111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Introduction</a:t>
                      </a:r>
                      <a:endParaRPr lang="en-US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Evan Rosenberg (DOL)</a:t>
                      </a:r>
                      <a:endParaRPr lang="en-US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5165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Troubleshooting Quarterly</a:t>
                      </a:r>
                      <a:r>
                        <a:rPr lang="en-US" sz="1600" baseline="0" dirty="0" smtClean="0"/>
                        <a:t> Performance Report (</a:t>
                      </a:r>
                      <a:r>
                        <a:rPr lang="en-US" sz="1600" dirty="0" err="1" smtClean="0"/>
                        <a:t>QPR</a:t>
                      </a:r>
                      <a:r>
                        <a:rPr lang="en-US" sz="1600" dirty="0" smtClean="0"/>
                        <a:t>) data issues</a:t>
                      </a:r>
                      <a:endParaRPr lang="en-US" sz="1600" dirty="0"/>
                    </a:p>
                  </a:txBody>
                  <a:tcPr>
                    <a:solidFill>
                      <a:srgbClr val="E2DE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Alicia Leonard (Mathematica)</a:t>
                      </a:r>
                      <a:endParaRPr lang="en-US" sz="1600" dirty="0"/>
                    </a:p>
                  </a:txBody>
                  <a:tcPr>
                    <a:solidFill>
                      <a:srgbClr val="E2DECC"/>
                    </a:solidFill>
                  </a:tcPr>
                </a:tc>
              </a:tr>
              <a:tr h="31111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Creating user-defined</a:t>
                      </a:r>
                      <a:r>
                        <a:rPr lang="en-US" sz="1600" baseline="0" dirty="0" smtClean="0"/>
                        <a:t> fields for grant management</a:t>
                      </a:r>
                      <a:endParaRPr lang="en-US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Alicia Leonard</a:t>
                      </a:r>
                    </a:p>
                    <a:p>
                      <a:r>
                        <a:rPr lang="en-US" sz="1600" dirty="0" smtClean="0"/>
                        <a:t>Julie Anderson</a:t>
                      </a:r>
                      <a:r>
                        <a:rPr lang="en-US" sz="1600" baseline="0" dirty="0" smtClean="0"/>
                        <a:t> (</a:t>
                      </a:r>
                      <a:r>
                        <a:rPr lang="en-US" sz="1600" dirty="0" smtClean="0"/>
                        <a:t>NE Iowa Career Learning Link)</a:t>
                      </a:r>
                      <a:endParaRPr lang="en-US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111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Additional </a:t>
                      </a:r>
                      <a:r>
                        <a:rPr lang="en-US" sz="1600" smtClean="0"/>
                        <a:t>Excel resources</a:t>
                      </a:r>
                      <a:endParaRPr lang="en-US" sz="16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Alicia Leonard</a:t>
                      </a:r>
                      <a:endParaRPr lang="en-US" sz="16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</a:tr>
              <a:tr h="31111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Questions</a:t>
                      </a:r>
                      <a:r>
                        <a:rPr lang="en-US" sz="1600" baseline="0" dirty="0" smtClean="0"/>
                        <a:t> and answers</a:t>
                      </a:r>
                      <a:endParaRPr lang="en-US" sz="1600" dirty="0"/>
                    </a:p>
                  </a:txBody>
                  <a:tcP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Alicia and Evan</a:t>
                      </a:r>
                    </a:p>
                  </a:txBody>
                  <a:tcPr>
                    <a:solidFill>
                      <a:srgbClr val="EEECE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79492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536" y="327678"/>
            <a:ext cx="8925636" cy="758959"/>
          </a:xfrm>
        </p:spPr>
        <p:txBody>
          <a:bodyPr>
            <a:normAutofit fontScale="90000"/>
          </a:bodyPr>
          <a:lstStyle/>
          <a:p>
            <a:r>
              <a:rPr lang="en-US" altLang="en-US" smtClean="0"/>
              <a:t>Importance of Performance and Reporting System</a:t>
            </a:r>
            <a:endParaRPr lang="en-US" dirty="0">
              <a:solidFill>
                <a:srgbClr val="10335A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altLang="en-US" sz="1800" dirty="0" smtClean="0"/>
              <a:t>To provide program operators and frontline staff with information for decision making and continuous improvement</a:t>
            </a:r>
          </a:p>
          <a:p>
            <a:r>
              <a:rPr lang="en-US" altLang="en-US" sz="1800" dirty="0" smtClean="0"/>
              <a:t>To provide </a:t>
            </a:r>
            <a:r>
              <a:rPr lang="en-US" altLang="en-US" sz="1800" dirty="0" err="1" smtClean="0"/>
              <a:t>DOL</a:t>
            </a:r>
            <a:r>
              <a:rPr lang="en-US" altLang="en-US" sz="1800" dirty="0" smtClean="0"/>
              <a:t> with information to ensure program accountability, assist in identifying technical assistance needs, and aid evaluation</a:t>
            </a:r>
          </a:p>
          <a:p>
            <a:r>
              <a:rPr lang="en-US" altLang="en-US" sz="1800" dirty="0" smtClean="0"/>
              <a:t>To demonstrate program success to stakeholders </a:t>
            </a:r>
            <a:r>
              <a:rPr lang="en-US" altLang="en-US" sz="1800" dirty="0"/>
              <a:t>(for example, the community or Congress)</a:t>
            </a:r>
          </a:p>
        </p:txBody>
      </p:sp>
    </p:spTree>
    <p:extLst>
      <p:ext uri="{BB962C8B-B14F-4D97-AF65-F5344CB8AC3E}">
        <p14:creationId xmlns:p14="http://schemas.microsoft.com/office/powerpoint/2010/main" val="246173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QPR Analysis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Critical for Project Directors to analyze QPRs on a quarterly basis (for both entire grant and by school) in order to track grant progress and identify potential issues</a:t>
            </a:r>
          </a:p>
          <a:p>
            <a:r>
              <a:rPr lang="en-US" dirty="0" smtClean="0"/>
              <a:t>Areas to focus on in Section B:</a:t>
            </a:r>
          </a:p>
          <a:p>
            <a:pPr lvl="1"/>
            <a:r>
              <a:rPr lang="en-US" dirty="0"/>
              <a:t>Numbers enrolled should be close to or exceed yearly goal</a:t>
            </a:r>
          </a:p>
          <a:p>
            <a:pPr lvl="1"/>
            <a:r>
              <a:rPr lang="en-US" dirty="0"/>
              <a:t>Number receiving services should match (or be close to) number enrolled</a:t>
            </a:r>
          </a:p>
          <a:p>
            <a:pPr lvl="1"/>
            <a:r>
              <a:rPr lang="en-US" dirty="0"/>
              <a:t>Number exited should be relatively low</a:t>
            </a:r>
          </a:p>
          <a:p>
            <a:r>
              <a:rPr lang="en-US" dirty="0" smtClean="0"/>
              <a:t>Areas to focus on in Section D:</a:t>
            </a:r>
          </a:p>
          <a:p>
            <a:pPr lvl="1"/>
            <a:r>
              <a:rPr lang="en-US" dirty="0" smtClean="0"/>
              <a:t>Ensure all program services are reflected in various categories and good mix of services provided</a:t>
            </a:r>
          </a:p>
          <a:p>
            <a:r>
              <a:rPr lang="en-US" dirty="0"/>
              <a:t>Areas to focus on in </a:t>
            </a:r>
            <a:r>
              <a:rPr lang="en-US" dirty="0" smtClean="0"/>
              <a:t>Section E:</a:t>
            </a:r>
          </a:p>
          <a:p>
            <a:pPr lvl="1"/>
            <a:r>
              <a:rPr lang="en-US" dirty="0" smtClean="0"/>
              <a:t>Industry-recognized credentials are reflected in credential count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522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QPR Analysis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Areas to focus on in Section F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Enrollment Rate is close to or above 100%</a:t>
            </a:r>
          </a:p>
          <a:p>
            <a:pPr lvl="1"/>
            <a:r>
              <a:rPr lang="en-US" dirty="0" smtClean="0"/>
              <a:t>Attendance Rate accurately reflects attendance and at or above 90%</a:t>
            </a:r>
          </a:p>
          <a:p>
            <a:pPr lvl="1"/>
            <a:r>
              <a:rPr lang="en-US" dirty="0" smtClean="0"/>
              <a:t>Chronic Absence Rate </a:t>
            </a:r>
            <a:r>
              <a:rPr lang="en-US" dirty="0"/>
              <a:t>accurately reflects attendance and at or </a:t>
            </a:r>
            <a:r>
              <a:rPr lang="en-US" dirty="0" smtClean="0"/>
              <a:t>below 10</a:t>
            </a:r>
            <a:r>
              <a:rPr lang="en-US" dirty="0"/>
              <a:t>%</a:t>
            </a:r>
          </a:p>
          <a:p>
            <a:pPr lvl="1"/>
            <a:r>
              <a:rPr lang="en-US" dirty="0" smtClean="0"/>
              <a:t>Mentoring Rate accurate and meeting goal</a:t>
            </a:r>
          </a:p>
          <a:p>
            <a:pPr lvl="1"/>
            <a:r>
              <a:rPr lang="en-US" dirty="0" smtClean="0"/>
              <a:t>Yearly Retention accurate and meeting goal</a:t>
            </a:r>
          </a:p>
          <a:p>
            <a:pPr lvl="1"/>
            <a:r>
              <a:rPr lang="en-US" dirty="0" smtClean="0"/>
              <a:t>Internship Placement and Completion accurate and meeting goals</a:t>
            </a:r>
          </a:p>
          <a:p>
            <a:pPr lvl="1"/>
            <a:r>
              <a:rPr lang="en-US" dirty="0" smtClean="0"/>
              <a:t>Post-Secondary measures accurate and meeting goals</a:t>
            </a:r>
            <a:endParaRPr lang="en-US" dirty="0"/>
          </a:p>
          <a:p>
            <a:r>
              <a:rPr lang="en-US" dirty="0"/>
              <a:t>Areas to focus on in Section G:</a:t>
            </a:r>
          </a:p>
          <a:p>
            <a:pPr lvl="1"/>
            <a:r>
              <a:rPr lang="en-US" dirty="0" smtClean="0"/>
              <a:t>Probably too early to focus on long-term measures; begin to focus on once first cohort completes the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98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Session Examples Will Use a Fictional Grantee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The grant manager is preparing to submit the </a:t>
            </a:r>
            <a:r>
              <a:rPr lang="en-US" dirty="0" err="1"/>
              <a:t>QPR</a:t>
            </a:r>
            <a:r>
              <a:rPr lang="en-US" dirty="0"/>
              <a:t> for 2016 Q2 (ending June 30, 2016).</a:t>
            </a:r>
          </a:p>
          <a:p>
            <a:r>
              <a:rPr lang="en-US" dirty="0"/>
              <a:t>A relatively small number of students (six) have enrolled, and none have exited.</a:t>
            </a:r>
          </a:p>
          <a:p>
            <a:r>
              <a:rPr lang="en-US" dirty="0" smtClean="0"/>
              <a:t>YCC focuses on internships, and four students completed internships this year.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54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QPR</a:t>
            </a:r>
            <a:r>
              <a:rPr lang="en-US" dirty="0" smtClean="0"/>
              <a:t> Troubleshooting:</a:t>
            </a:r>
          </a:p>
          <a:p>
            <a:r>
              <a:rPr lang="en-US" dirty="0" smtClean="0"/>
              <a:t>Example #1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29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Draft </a:t>
            </a:r>
            <a:r>
              <a:rPr lang="en-US" dirty="0" err="1" smtClean="0"/>
              <a:t>QPR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344660" y="1173480"/>
            <a:ext cx="8229599" cy="655320"/>
          </a:xfrm>
        </p:spPr>
        <p:txBody>
          <a:bodyPr/>
          <a:lstStyle/>
          <a:p>
            <a:r>
              <a:rPr lang="en-US" dirty="0" smtClean="0"/>
              <a:t>The Yearly Program Retention Rate calculation appears incorrect: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587" y="1757675"/>
            <a:ext cx="6100763" cy="421449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61987" y="5314950"/>
            <a:ext cx="6862763" cy="838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38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 Review </a:t>
            </a:r>
            <a:r>
              <a:rPr lang="en-US" dirty="0" err="1" smtClean="0"/>
              <a:t>QPR</a:t>
            </a:r>
            <a:r>
              <a:rPr lang="en-US" dirty="0" smtClean="0"/>
              <a:t> Calculations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344660" y="982524"/>
            <a:ext cx="8229599" cy="655320"/>
          </a:xfrm>
        </p:spPr>
        <p:txBody>
          <a:bodyPr/>
          <a:lstStyle/>
          <a:p>
            <a:r>
              <a:rPr lang="en-US" dirty="0" smtClean="0"/>
              <a:t>Calculations are available in Appendix C of the latest version of the PTS Manual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662" y="1310184"/>
            <a:ext cx="8448675" cy="490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87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Run PTS Data Export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95" y="1081087"/>
            <a:ext cx="2724150" cy="4695825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733602" y="5213445"/>
            <a:ext cx="1944735" cy="5634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33602" y="2579427"/>
            <a:ext cx="2459974" cy="30025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33602" y="2279176"/>
            <a:ext cx="2334443" cy="2047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r="41948"/>
          <a:stretch/>
        </p:blipFill>
        <p:spPr>
          <a:xfrm>
            <a:off x="3193576" y="2433637"/>
            <a:ext cx="5740339" cy="1990724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6167686" y="3032078"/>
            <a:ext cx="328649" cy="30025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59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Run PTS Data </a:t>
            </a:r>
            <a:r>
              <a:rPr lang="en-US" dirty="0"/>
              <a:t>Export (cont’d)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184" y="1392071"/>
            <a:ext cx="8539160" cy="414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9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3: Explore Data in the PTS Export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57200" y="1050650"/>
            <a:ext cx="8229599" cy="4846320"/>
          </a:xfrm>
        </p:spPr>
        <p:txBody>
          <a:bodyPr/>
          <a:lstStyle/>
          <a:p>
            <a:r>
              <a:rPr lang="en-US" dirty="0" smtClean="0"/>
              <a:t>Select the Sort option from the Data tab: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Select the fields you want to use for sorting:</a:t>
            </a:r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514" y="1387464"/>
            <a:ext cx="4362806" cy="1069084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118266" y="1595287"/>
            <a:ext cx="682388" cy="7253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514" y="3117934"/>
            <a:ext cx="3493828" cy="160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5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3: Explore Data in PTS </a:t>
            </a:r>
            <a:r>
              <a:rPr lang="en-US" dirty="0"/>
              <a:t>Export (cont’d)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57200" y="1050650"/>
            <a:ext cx="8229599" cy="4846320"/>
          </a:xfrm>
        </p:spPr>
        <p:txBody>
          <a:bodyPr/>
          <a:lstStyle/>
          <a:p>
            <a:r>
              <a:rPr lang="en-US" dirty="0" smtClean="0"/>
              <a:t>Select the Filter option from the Data tab: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Identify the fields you want to use in your filter:</a:t>
            </a:r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514" y="1387464"/>
            <a:ext cx="4362806" cy="1069084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568641" y="1559338"/>
            <a:ext cx="682388" cy="7253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60854" t="29810" r="29295" b="22572"/>
          <a:stretch/>
        </p:blipFill>
        <p:spPr>
          <a:xfrm>
            <a:off x="736192" y="3147844"/>
            <a:ext cx="1773091" cy="27491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64907" t="29428" r="25685" b="22952"/>
          <a:stretch/>
        </p:blipFill>
        <p:spPr>
          <a:xfrm>
            <a:off x="2958871" y="3147844"/>
            <a:ext cx="1693462" cy="274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0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Correct PTS Data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57200" y="1050650"/>
            <a:ext cx="8229599" cy="4846320"/>
          </a:xfrm>
        </p:spPr>
        <p:txBody>
          <a:bodyPr/>
          <a:lstStyle/>
          <a:p>
            <a:r>
              <a:rPr lang="en-US" dirty="0" smtClean="0"/>
              <a:t>Make the data correction in the PTS: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Rerun the draft </a:t>
            </a:r>
            <a:r>
              <a:rPr lang="en-US" dirty="0" err="1" smtClean="0"/>
              <a:t>QPR</a:t>
            </a:r>
            <a:r>
              <a:rPr lang="en-US" dirty="0" smtClean="0"/>
              <a:t> to confirm data have been corrected: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7" y="1509134"/>
            <a:ext cx="2709863" cy="21234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120" y="4618450"/>
            <a:ext cx="8454679" cy="78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00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QPR</a:t>
            </a:r>
            <a:r>
              <a:rPr lang="en-US" dirty="0" smtClean="0"/>
              <a:t> Troubleshooting:</a:t>
            </a:r>
          </a:p>
          <a:p>
            <a:r>
              <a:rPr lang="en-US" dirty="0" smtClean="0"/>
              <a:t>Example #2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51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Draft </a:t>
            </a:r>
            <a:r>
              <a:rPr lang="en-US" dirty="0" err="1" smtClean="0"/>
              <a:t>QPR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344660" y="1173480"/>
            <a:ext cx="8229599" cy="655320"/>
          </a:xfrm>
        </p:spPr>
        <p:txBody>
          <a:bodyPr/>
          <a:lstStyle/>
          <a:p>
            <a:r>
              <a:rPr lang="en-US" dirty="0" smtClean="0"/>
              <a:t>The Internship Completion Rate calculation appears incorrect: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87" y="2079419"/>
            <a:ext cx="8176354" cy="63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95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 Review </a:t>
            </a:r>
            <a:r>
              <a:rPr lang="en-US" dirty="0" err="1" smtClean="0"/>
              <a:t>QPR</a:t>
            </a:r>
            <a:r>
              <a:rPr lang="en-US" dirty="0" smtClean="0"/>
              <a:t> Calculations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344660" y="982524"/>
            <a:ext cx="8229599" cy="655320"/>
          </a:xfrm>
        </p:spPr>
        <p:txBody>
          <a:bodyPr/>
          <a:lstStyle/>
          <a:p>
            <a:r>
              <a:rPr lang="en-US" dirty="0" smtClean="0"/>
              <a:t>Calculations are available in Appendix C of the latest version of the PTS Manual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120" y="1504949"/>
            <a:ext cx="8368741" cy="443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02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Run PTS Data Export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167686" y="3032078"/>
            <a:ext cx="328649" cy="30025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530" y="1131055"/>
            <a:ext cx="2962275" cy="2971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5197" y="1127291"/>
            <a:ext cx="2962275" cy="441007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765852" y="3332328"/>
            <a:ext cx="1708879" cy="5651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98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Run PTS Data </a:t>
            </a:r>
            <a:r>
              <a:rPr lang="en-US" dirty="0"/>
              <a:t>Export (cont’d)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184" y="1392071"/>
            <a:ext cx="8539160" cy="414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30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3: Explore Data in PTS Export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4129" y="1050650"/>
            <a:ext cx="8928847" cy="3461389"/>
          </a:xfrm>
        </p:spPr>
        <p:txBody>
          <a:bodyPr>
            <a:noAutofit/>
          </a:bodyPr>
          <a:lstStyle/>
          <a:p>
            <a:r>
              <a:rPr lang="en-US" sz="1400" dirty="0" smtClean="0"/>
              <a:t>In the </a:t>
            </a:r>
            <a:r>
              <a:rPr lang="en-US" sz="1400" dirty="0" err="1" smtClean="0"/>
              <a:t>QPR</a:t>
            </a:r>
            <a:r>
              <a:rPr lang="en-US" sz="1400" dirty="0" smtClean="0"/>
              <a:t>, the discrepancy is in the Program Year</a:t>
            </a:r>
            <a:r>
              <a:rPr lang="en-US" sz="1400" dirty="0"/>
              <a:t> </a:t>
            </a:r>
            <a:r>
              <a:rPr lang="en-US" sz="1400" dirty="0" smtClean="0"/>
              <a:t>to Date and Cumulative Grant to Date cells.</a:t>
            </a:r>
          </a:p>
          <a:p>
            <a:r>
              <a:rPr lang="en-US" sz="1400" dirty="0" smtClean="0"/>
              <a:t>Review variables used in </a:t>
            </a:r>
            <a:r>
              <a:rPr lang="en-US" sz="1400" dirty="0" err="1" smtClean="0"/>
              <a:t>QPR</a:t>
            </a:r>
            <a:r>
              <a:rPr lang="en-US" sz="1400" dirty="0" smtClean="0"/>
              <a:t> calculation</a:t>
            </a:r>
          </a:p>
          <a:p>
            <a:pPr lvl="1"/>
            <a:r>
              <a:rPr lang="en-US" sz="1400" dirty="0" smtClean="0"/>
              <a:t>The denominator is correct, showing two internships on the Services tab and two internships on the Internships tab.</a:t>
            </a:r>
          </a:p>
          <a:p>
            <a:pPr lvl="1"/>
            <a:endParaRPr lang="en-US" sz="1400" dirty="0" smtClean="0"/>
          </a:p>
          <a:p>
            <a:pPr lvl="1"/>
            <a:endParaRPr lang="en-US" sz="1400" dirty="0"/>
          </a:p>
          <a:p>
            <a:pPr lvl="1"/>
            <a:endParaRPr lang="en-US" sz="1400" dirty="0" smtClean="0"/>
          </a:p>
          <a:p>
            <a:pPr lvl="1"/>
            <a:endParaRPr lang="en-US" sz="1400" dirty="0"/>
          </a:p>
          <a:p>
            <a:pPr marL="228600" lvl="1" indent="0">
              <a:buNone/>
            </a:pPr>
            <a:endParaRPr lang="en-US" sz="1400" dirty="0" smtClean="0"/>
          </a:p>
          <a:p>
            <a:pPr lvl="1"/>
            <a:r>
              <a:rPr lang="en-US" sz="1400" dirty="0" smtClean="0"/>
              <a:t>The numerator calculates based on “Internship Date Completed” which is a field captured only on the Internships screen and not at the service level.</a:t>
            </a:r>
          </a:p>
          <a:p>
            <a:pPr marL="0" indent="0">
              <a:buNone/>
            </a:pPr>
            <a:endParaRPr lang="en-US" sz="1400" dirty="0" smtClean="0"/>
          </a:p>
          <a:p>
            <a:endParaRPr lang="en-US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798" y="2326739"/>
            <a:ext cx="5160209" cy="7189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798" y="3083521"/>
            <a:ext cx="3857625" cy="6953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798" y="4425027"/>
            <a:ext cx="4995317" cy="167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15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Correct PTS Data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57200" y="1050650"/>
            <a:ext cx="8229599" cy="4846320"/>
          </a:xfrm>
        </p:spPr>
        <p:txBody>
          <a:bodyPr/>
          <a:lstStyle/>
          <a:p>
            <a:r>
              <a:rPr lang="en-US" dirty="0" smtClean="0"/>
              <a:t>Make the data correction in the PTS: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Re-run the draft </a:t>
            </a:r>
            <a:r>
              <a:rPr lang="en-US" dirty="0" err="1" smtClean="0"/>
              <a:t>QPR</a:t>
            </a:r>
            <a:r>
              <a:rPr lang="en-US" dirty="0" smtClean="0"/>
              <a:t> to confirm data has been corrected: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02951"/>
            <a:ext cx="5029200" cy="25254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758224"/>
            <a:ext cx="7534275" cy="58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7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69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0335A"/>
                </a:solidFill>
              </a:rPr>
              <a:t>User-Defined Fields</a:t>
            </a:r>
            <a:endParaRPr lang="en-US" dirty="0">
              <a:solidFill>
                <a:srgbClr val="1033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3686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User-Defined Fields</a:t>
            </a:r>
            <a:endParaRPr lang="en-US" dirty="0"/>
          </a:p>
        </p:txBody>
      </p:sp>
      <p:pic>
        <p:nvPicPr>
          <p:cNvPr id="8" name="Picture 7"/>
          <p:cNvPicPr/>
          <p:nvPr/>
        </p:nvPicPr>
        <p:blipFill>
          <a:blip r:embed="rId4"/>
          <a:stretch>
            <a:fillRect/>
          </a:stretch>
        </p:blipFill>
        <p:spPr>
          <a:xfrm>
            <a:off x="457201" y="3985147"/>
            <a:ext cx="5476582" cy="2046110"/>
          </a:xfrm>
          <a:prstGeom prst="rect">
            <a:avLst/>
          </a:prstGeom>
        </p:spPr>
      </p:pic>
      <p:sp>
        <p:nvSpPr>
          <p:cNvPr id="11" name="Text Placeholder 2"/>
          <p:cNvSpPr txBox="1">
            <a:spLocks/>
          </p:cNvSpPr>
          <p:nvPr/>
        </p:nvSpPr>
        <p:spPr>
          <a:xfrm>
            <a:off x="457200" y="1153551"/>
            <a:ext cx="8229597" cy="250404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457200" rtl="0" eaLnBrk="1" latinLnBrk="0" hangingPunct="1"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115000"/>
              <a:buFont typeface="Arial"/>
              <a:buChar char="•"/>
              <a:defRPr sz="1600" b="1" kern="1200">
                <a:solidFill>
                  <a:schemeClr val="tx1"/>
                </a:solidFill>
                <a:latin typeface="Arial Bold" pitchFamily="34" charset="0"/>
                <a:ea typeface="+mn-ea"/>
                <a:cs typeface="Arial Bold" pitchFamily="34" charset="0"/>
              </a:defRPr>
            </a:lvl1pPr>
            <a:lvl2pPr marL="457200" indent="-2286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Arial"/>
              <a:buChar char="–"/>
              <a:defRPr sz="1600" b="1" kern="1200">
                <a:solidFill>
                  <a:schemeClr val="tx1"/>
                </a:solidFill>
                <a:latin typeface="Arial Bold" pitchFamily="34" charset="0"/>
                <a:ea typeface="+mn-ea"/>
                <a:cs typeface="Arial Bold" pitchFamily="34" charset="0"/>
              </a:defRPr>
            </a:lvl2pPr>
            <a:lvl3pPr marL="685800" indent="-228600" algn="l" defTabSz="457200" rtl="0" eaLnBrk="1" latinLnBrk="0" hangingPunct="1">
              <a:spcBef>
                <a:spcPts val="300"/>
              </a:spcBef>
              <a:buClr>
                <a:schemeClr val="tx1"/>
              </a:buClr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16038" indent="-346075" algn="l" defTabSz="457200" rtl="0" eaLnBrk="1" latinLnBrk="0" hangingPunct="1">
              <a:spcBef>
                <a:spcPts val="3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60525" indent="-344488" algn="l" defTabSz="457200" rtl="0" eaLnBrk="1" latinLnBrk="0" hangingPunct="1">
              <a:spcBef>
                <a:spcPts val="3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We wanted to provide grantee with the ability to track site-specific data elements.</a:t>
            </a:r>
          </a:p>
          <a:p>
            <a:r>
              <a:rPr lang="en-US" sz="2000" dirty="0" smtClean="0"/>
              <a:t>Grantee-level users can create an unlimited number of user-defined </a:t>
            </a:r>
            <a:r>
              <a:rPr lang="en-US" sz="2000" dirty="0"/>
              <a:t>fields </a:t>
            </a:r>
            <a:r>
              <a:rPr lang="en-US" sz="2000" dirty="0" smtClean="0"/>
              <a:t>through </a:t>
            </a:r>
            <a:r>
              <a:rPr lang="en-US" sz="2000" dirty="0"/>
              <a:t>the </a:t>
            </a:r>
            <a:r>
              <a:rPr lang="en-US" sz="2000" dirty="0" smtClean="0"/>
              <a:t>“Grantee” </a:t>
            </a:r>
            <a:r>
              <a:rPr lang="en-US" sz="2000" dirty="0"/>
              <a:t>link in the main </a:t>
            </a:r>
            <a:r>
              <a:rPr lang="en-US" sz="2000" dirty="0" smtClean="0"/>
              <a:t>menu.</a:t>
            </a:r>
            <a:endParaRPr lang="en-US" sz="2000" dirty="0"/>
          </a:p>
          <a:p>
            <a:r>
              <a:rPr lang="en-US" sz="2000" dirty="0" smtClean="0"/>
              <a:t>Fields are editable, but cannot be deleted.</a:t>
            </a:r>
          </a:p>
          <a:p>
            <a:r>
              <a:rPr lang="en-US" sz="2000" dirty="0"/>
              <a:t>After they are created, fields are tracked at the participant level.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658657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Entering Data in User-Defined Fields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73480"/>
            <a:ext cx="8229599" cy="248412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User-defined fields appear in a new tab on participants’ records.</a:t>
            </a:r>
          </a:p>
          <a:p>
            <a:r>
              <a:rPr lang="en-US" sz="2000" dirty="0" smtClean="0"/>
              <a:t>Fields will display for all schools within a grantee.</a:t>
            </a:r>
          </a:p>
          <a:p>
            <a:r>
              <a:rPr lang="en-US" sz="2000" dirty="0" smtClean="0"/>
              <a:t>Fields display in alphabetical order.</a:t>
            </a:r>
          </a:p>
          <a:p>
            <a:r>
              <a:rPr lang="en-US" sz="2000" dirty="0" smtClean="0"/>
              <a:t>These are open text fields; grantee staff must ensure that data is entered using a consistent format across all participants.</a:t>
            </a:r>
            <a:endParaRPr lang="en-US" sz="1800" dirty="0"/>
          </a:p>
        </p:txBody>
      </p:sp>
      <p:pic>
        <p:nvPicPr>
          <p:cNvPr id="5" name="Picture 4"/>
          <p:cNvPicPr/>
          <p:nvPr/>
        </p:nvPicPr>
        <p:blipFill rotWithShape="1">
          <a:blip r:embed="rId4"/>
          <a:srcRect t="13596"/>
          <a:stretch/>
        </p:blipFill>
        <p:spPr bwMode="auto">
          <a:xfrm>
            <a:off x="457200" y="3657600"/>
            <a:ext cx="5930460" cy="18692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721701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19412" y="2364545"/>
            <a:ext cx="7772400" cy="1655662"/>
          </a:xfrm>
        </p:spPr>
        <p:txBody>
          <a:bodyPr>
            <a:normAutofit/>
          </a:bodyPr>
          <a:lstStyle/>
          <a:p>
            <a:r>
              <a:rPr lang="en-US" dirty="0"/>
              <a:t>Example of User-Defined </a:t>
            </a:r>
            <a:r>
              <a:rPr lang="en-US" dirty="0" smtClean="0"/>
              <a:t>Fields:</a:t>
            </a:r>
          </a:p>
          <a:p>
            <a:r>
              <a:rPr lang="en-US" dirty="0" smtClean="0"/>
              <a:t>Julie </a:t>
            </a:r>
            <a:r>
              <a:rPr lang="en-US" dirty="0"/>
              <a:t>Anderson, Coordinator of Career &amp; Intermediary Programs</a:t>
            </a:r>
          </a:p>
          <a:p>
            <a:endParaRPr lang="en-US" dirty="0" smtClean="0"/>
          </a:p>
          <a:p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12" y="4498257"/>
            <a:ext cx="2416451" cy="6020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735" y="4020207"/>
            <a:ext cx="2533754" cy="1293700"/>
          </a:xfrm>
          <a:prstGeom prst="rect">
            <a:avLst/>
          </a:prstGeom>
        </p:spPr>
      </p:pic>
      <p:pic>
        <p:nvPicPr>
          <p:cNvPr id="1026" name="Picture 2" descr="Inline imag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3254" y="4020403"/>
            <a:ext cx="1958558" cy="1079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62781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120" y="144380"/>
            <a:ext cx="845468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of User-Defined Fields: </a:t>
            </a:r>
            <a:br>
              <a:rPr lang="en-US" dirty="0" smtClean="0"/>
            </a:br>
            <a:r>
              <a:rPr lang="en-US" dirty="0" smtClean="0"/>
              <a:t>Northeast Iowa Career Learning Link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73479"/>
            <a:ext cx="8229599" cy="481022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Uses</a:t>
            </a:r>
            <a:endParaRPr lang="en-US" sz="2000" dirty="0"/>
          </a:p>
          <a:p>
            <a:pPr lvl="1"/>
            <a:r>
              <a:rPr lang="en-US" sz="2000" dirty="0"/>
              <a:t>Input data that we need to track for our grant, not already in </a:t>
            </a:r>
            <a:r>
              <a:rPr lang="en-US" sz="2000" dirty="0" smtClean="0"/>
              <a:t>PTS.</a:t>
            </a:r>
            <a:endParaRPr lang="en-US" sz="2000" dirty="0"/>
          </a:p>
          <a:p>
            <a:pPr lvl="1"/>
            <a:r>
              <a:rPr lang="en-US" sz="2000" dirty="0"/>
              <a:t>Run </a:t>
            </a:r>
            <a:r>
              <a:rPr lang="en-US" sz="2000" dirty="0" smtClean="0"/>
              <a:t>reports</a:t>
            </a:r>
            <a:r>
              <a:rPr lang="en-US" sz="2000" dirty="0"/>
              <a:t>, after export, of various data for tracking and </a:t>
            </a:r>
            <a:r>
              <a:rPr lang="en-US" sz="2000" dirty="0" smtClean="0"/>
              <a:t>analysis.</a:t>
            </a:r>
            <a:endParaRPr lang="en-US" sz="2000" dirty="0"/>
          </a:p>
          <a:p>
            <a:r>
              <a:rPr lang="en-US" sz="2000" dirty="0"/>
              <a:t>Examples of data collected</a:t>
            </a:r>
          </a:p>
          <a:p>
            <a:pPr lvl="1"/>
            <a:r>
              <a:rPr lang="en-US" sz="2000" dirty="0"/>
              <a:t>Career Coach assigned to student</a:t>
            </a:r>
          </a:p>
          <a:p>
            <a:pPr lvl="1"/>
            <a:r>
              <a:rPr lang="en-US" sz="2000" dirty="0"/>
              <a:t>Does the student have an </a:t>
            </a:r>
            <a:r>
              <a:rPr lang="en-US" sz="2000" dirty="0" err="1"/>
              <a:t>IEP</a:t>
            </a:r>
            <a:r>
              <a:rPr lang="en-US" sz="2000" dirty="0"/>
              <a:t>?</a:t>
            </a:r>
          </a:p>
          <a:p>
            <a:pPr lvl="1"/>
            <a:r>
              <a:rPr lang="en-US" sz="2000" dirty="0"/>
              <a:t>Has student completed a job shadow?</a:t>
            </a:r>
          </a:p>
          <a:p>
            <a:pPr lvl="1"/>
            <a:r>
              <a:rPr lang="en-US" sz="2000" dirty="0"/>
              <a:t>Has the student completed the National Career Ready Certificate (</a:t>
            </a:r>
            <a:r>
              <a:rPr lang="en-US" sz="2000" dirty="0" err="1"/>
              <a:t>NCRC</a:t>
            </a:r>
            <a:r>
              <a:rPr lang="en-US" sz="2000" dirty="0"/>
              <a:t>)?</a:t>
            </a:r>
          </a:p>
          <a:p>
            <a:pPr lvl="1"/>
            <a:r>
              <a:rPr lang="en-US" sz="2000" dirty="0"/>
              <a:t>Has the student been deemed “work-ready”? </a:t>
            </a:r>
          </a:p>
        </p:txBody>
      </p:sp>
    </p:spTree>
    <p:extLst>
      <p:ext uri="{BB962C8B-B14F-4D97-AF65-F5344CB8AC3E}">
        <p14:creationId xmlns:p14="http://schemas.microsoft.com/office/powerpoint/2010/main" val="35552329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120" y="144380"/>
            <a:ext cx="845468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of User-Defined Fields: </a:t>
            </a:r>
            <a:br>
              <a:rPr lang="en-US" dirty="0" smtClean="0"/>
            </a:br>
            <a:r>
              <a:rPr lang="en-US" dirty="0" smtClean="0"/>
              <a:t>Northeast Iowa Career Learning Link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73479"/>
            <a:ext cx="8229599" cy="48102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Data Collection</a:t>
            </a:r>
          </a:p>
          <a:p>
            <a:r>
              <a:rPr lang="en-US" sz="2000" dirty="0" smtClean="0"/>
              <a:t>Student/Parent/School </a:t>
            </a:r>
            <a:r>
              <a:rPr lang="en-US" sz="2000" dirty="0"/>
              <a:t>Application</a:t>
            </a:r>
          </a:p>
          <a:p>
            <a:r>
              <a:rPr lang="en-US" sz="2000" dirty="0"/>
              <a:t>Quarterly Submission Report</a:t>
            </a:r>
          </a:p>
          <a:p>
            <a:pPr lvl="1"/>
            <a:r>
              <a:rPr lang="en-US" sz="2000" dirty="0"/>
              <a:t>Career coaches submit one per student per quarter</a:t>
            </a:r>
          </a:p>
          <a:p>
            <a:pPr lvl="1"/>
            <a:r>
              <a:rPr lang="en-US" sz="2000" dirty="0"/>
              <a:t>Form has all PTS fields, including user-defined fields </a:t>
            </a:r>
          </a:p>
        </p:txBody>
      </p:sp>
    </p:spTree>
    <p:extLst>
      <p:ext uri="{BB962C8B-B14F-4D97-AF65-F5344CB8AC3E}">
        <p14:creationId xmlns:p14="http://schemas.microsoft.com/office/powerpoint/2010/main" val="30335525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20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Additional Excel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03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Office Tutorials</a:t>
            </a:r>
            <a:endParaRPr lang="en-US" dirty="0"/>
          </a:p>
        </p:txBody>
      </p:sp>
      <p:sp>
        <p:nvSpPr>
          <p:cNvPr id="11" name="Text Placeholder 2"/>
          <p:cNvSpPr txBox="1">
            <a:spLocks/>
          </p:cNvSpPr>
          <p:nvPr/>
        </p:nvSpPr>
        <p:spPr>
          <a:xfrm>
            <a:off x="457200" y="1153551"/>
            <a:ext cx="8229597" cy="45305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457200" rtl="0" eaLnBrk="1" latinLnBrk="0" hangingPunct="1"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115000"/>
              <a:buFont typeface="Arial"/>
              <a:buChar char="•"/>
              <a:defRPr sz="1600" b="1" kern="1200">
                <a:solidFill>
                  <a:schemeClr val="tx1"/>
                </a:solidFill>
                <a:latin typeface="Arial Bold" pitchFamily="34" charset="0"/>
                <a:ea typeface="+mn-ea"/>
                <a:cs typeface="Arial Bold" pitchFamily="34" charset="0"/>
              </a:defRPr>
            </a:lvl1pPr>
            <a:lvl2pPr marL="457200" indent="-2286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Arial"/>
              <a:buChar char="–"/>
              <a:defRPr sz="1600" b="1" kern="1200">
                <a:solidFill>
                  <a:schemeClr val="tx1"/>
                </a:solidFill>
                <a:latin typeface="Arial Bold" pitchFamily="34" charset="0"/>
                <a:ea typeface="+mn-ea"/>
                <a:cs typeface="Arial Bold" pitchFamily="34" charset="0"/>
              </a:defRPr>
            </a:lvl2pPr>
            <a:lvl3pPr marL="685800" indent="-228600" algn="l" defTabSz="457200" rtl="0" eaLnBrk="1" latinLnBrk="0" hangingPunct="1">
              <a:spcBef>
                <a:spcPts val="300"/>
              </a:spcBef>
              <a:buClr>
                <a:schemeClr val="tx1"/>
              </a:buClr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16038" indent="-346075" algn="l" defTabSz="457200" rtl="0" eaLnBrk="1" latinLnBrk="0" hangingPunct="1">
              <a:spcBef>
                <a:spcPts val="3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60525" indent="-344488" algn="l" defTabSz="457200" rtl="0" eaLnBrk="1" latinLnBrk="0" hangingPunct="1">
              <a:spcBef>
                <a:spcPts val="3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Sorting: </a:t>
            </a:r>
            <a:r>
              <a:rPr lang="en-US" sz="2000" dirty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support.office.com/en-us/article/Quick-start-Sort-data-in-an-Excel-worksheet-60153f94-d782-47e2-96a8-15cbb7712539</a:t>
            </a:r>
            <a:r>
              <a:rPr lang="en-US" sz="2000" dirty="0" smtClean="0"/>
              <a:t> </a:t>
            </a:r>
          </a:p>
          <a:p>
            <a:r>
              <a:rPr lang="en-US" sz="2000" dirty="0"/>
              <a:t>Filtering: </a:t>
            </a:r>
            <a:r>
              <a:rPr lang="en-US" sz="2000" dirty="0">
                <a:hlinkClick r:id="rId4"/>
              </a:rPr>
              <a:t>https://</a:t>
            </a:r>
            <a:r>
              <a:rPr lang="en-US" sz="2000" dirty="0" smtClean="0">
                <a:hlinkClick r:id="rId4"/>
              </a:rPr>
              <a:t>support.office.com/en-us/article/Filter-data-in-an-Excel-table-7D8E9739-2898-4BFE-9D0F-C6204E6E5C8A</a:t>
            </a:r>
            <a:endParaRPr lang="en-US" sz="2000" dirty="0" smtClean="0"/>
          </a:p>
          <a:p>
            <a:r>
              <a:rPr lang="en-US" sz="2000" dirty="0" err="1" smtClean="0"/>
              <a:t>Vlookup</a:t>
            </a:r>
            <a:r>
              <a:rPr lang="en-US" sz="2000" dirty="0"/>
              <a:t>: </a:t>
            </a:r>
            <a:r>
              <a:rPr lang="en-US" sz="2000" dirty="0">
                <a:hlinkClick r:id="rId5"/>
              </a:rPr>
              <a:t>https://</a:t>
            </a:r>
            <a:r>
              <a:rPr lang="en-US" sz="2000" dirty="0" smtClean="0">
                <a:hlinkClick r:id="rId5"/>
              </a:rPr>
              <a:t>support.office.com/en-us/article/VLOOKUP-function-0bbc8083-26fe-4963-8ab8-93a18ad188a1</a:t>
            </a:r>
            <a:endParaRPr lang="en-US" sz="2000" dirty="0" smtClean="0"/>
          </a:p>
          <a:p>
            <a:pPr lvl="1"/>
            <a:r>
              <a:rPr lang="en-US" sz="2000" smtClean="0"/>
              <a:t>May be used </a:t>
            </a:r>
            <a:r>
              <a:rPr lang="en-US" sz="2000" dirty="0" smtClean="0"/>
              <a:t>to link data in columns across tabs of data export (for example, pull a participants gender into the services tab)</a:t>
            </a:r>
          </a:p>
        </p:txBody>
      </p:sp>
    </p:spTree>
    <p:extLst>
      <p:ext uri="{BB962C8B-B14F-4D97-AF65-F5344CB8AC3E}">
        <p14:creationId xmlns:p14="http://schemas.microsoft.com/office/powerpoint/2010/main" val="306480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73480"/>
            <a:ext cx="8229599" cy="4435750"/>
          </a:xfrm>
        </p:spPr>
        <p:txBody>
          <a:bodyPr>
            <a:normAutofit/>
          </a:bodyPr>
          <a:lstStyle/>
          <a:p>
            <a:pPr marL="225425" indent="-225425"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10335A"/>
                </a:solidFill>
                <a:latin typeface="+mj-lt"/>
                <a:cs typeface="Arial" pitchFamily="34" charset="0"/>
              </a:rPr>
              <a:t>Questions related to the definitions of data elements recorded in the PTS, reporting requirements, and policy or programmatic issues should be directed to DOL:</a:t>
            </a:r>
          </a:p>
          <a:p>
            <a:pPr marL="625475" lvl="1" indent="-225425">
              <a:buClr>
                <a:srgbClr val="00A0AF"/>
              </a:buClr>
              <a:buNone/>
            </a:pPr>
            <a:r>
              <a:rPr lang="en-US" dirty="0" smtClean="0">
                <a:solidFill>
                  <a:srgbClr val="10335A"/>
                </a:solidFill>
                <a:cs typeface="Arial" pitchFamily="34" charset="0"/>
                <a:hlinkClick r:id="rId3"/>
              </a:rPr>
              <a:t>ycc.ycc@dol.gov</a:t>
            </a:r>
            <a:endParaRPr lang="en-US" dirty="0" smtClean="0">
              <a:solidFill>
                <a:srgbClr val="10335A"/>
              </a:solidFill>
              <a:cs typeface="Arial" pitchFamily="34" charset="0"/>
            </a:endParaRPr>
          </a:p>
          <a:p>
            <a:pPr marL="225425" indent="-225425"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10335A"/>
                </a:solidFill>
                <a:latin typeface="+mj-lt"/>
                <a:cs typeface="Arial" pitchFamily="34" charset="0"/>
              </a:rPr>
              <a:t>Questions related to technical issues logging into or operating the PTS  or </a:t>
            </a:r>
            <a:r>
              <a:rPr lang="en-US" sz="1800" dirty="0" err="1"/>
              <a:t>FileXchange</a:t>
            </a:r>
            <a:r>
              <a:rPr lang="en-US" sz="1800" dirty="0"/>
              <a:t> site</a:t>
            </a:r>
            <a:r>
              <a:rPr lang="en-US" sz="1800" dirty="0" smtClean="0">
                <a:solidFill>
                  <a:srgbClr val="10335A"/>
                </a:solidFill>
                <a:latin typeface="+mj-lt"/>
                <a:cs typeface="Arial" pitchFamily="34" charset="0"/>
              </a:rPr>
              <a:t> should be directed to Mathematica’s YCC PTS technical support team:</a:t>
            </a:r>
          </a:p>
          <a:p>
            <a:pPr marL="625475" lvl="1" indent="-225425">
              <a:buClr>
                <a:srgbClr val="00A0AF"/>
              </a:buClr>
              <a:buNone/>
            </a:pPr>
            <a:r>
              <a:rPr lang="en-US" dirty="0" smtClean="0">
                <a:solidFill>
                  <a:srgbClr val="00A0AF"/>
                </a:solidFill>
                <a:cs typeface="Arial" pitchFamily="34" charset="0"/>
                <a:hlinkClick r:id="rId4"/>
              </a:rPr>
              <a:t>ycc_support@mathematica-mpr.com</a:t>
            </a:r>
            <a:endParaRPr lang="en-US" dirty="0" smtClean="0">
              <a:solidFill>
                <a:srgbClr val="00A0AF"/>
              </a:solidFill>
              <a:cs typeface="Arial" pitchFamily="34" charset="0"/>
            </a:endParaRPr>
          </a:p>
          <a:p>
            <a:pPr lvl="1"/>
            <a:endParaRPr lang="en-US" sz="1500" dirty="0" smtClean="0">
              <a:solidFill>
                <a:srgbClr val="FF0000"/>
              </a:solidFill>
            </a:endParaRPr>
          </a:p>
          <a:p>
            <a:pPr lvl="1"/>
            <a:r>
              <a:rPr lang="en-US" sz="1500" dirty="0" smtClean="0">
                <a:solidFill>
                  <a:srgbClr val="FF0000"/>
                </a:solidFill>
              </a:rPr>
              <a:t>Remember to never send PII via email (including in screenshots from the PTS)! Use the </a:t>
            </a:r>
            <a:r>
              <a:rPr lang="en-US" sz="1500" dirty="0" err="1" smtClean="0">
                <a:solidFill>
                  <a:srgbClr val="FF0000"/>
                </a:solidFill>
              </a:rPr>
              <a:t>YCCID</a:t>
            </a:r>
            <a:r>
              <a:rPr lang="en-US" sz="1500" dirty="0" smtClean="0">
                <a:solidFill>
                  <a:srgbClr val="FF0000"/>
                </a:solidFill>
              </a:rPr>
              <a:t> to identify records.</a:t>
            </a:r>
            <a:endParaRPr lang="en-US" sz="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50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87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thematica">
  <a:themeElements>
    <a:clrScheme name="Mathematica Red">
      <a:dk1>
        <a:sysClr val="windowText" lastClr="000000"/>
      </a:dk1>
      <a:lt1>
        <a:sysClr val="window" lastClr="FFFFFF"/>
      </a:lt1>
      <a:dk2>
        <a:srgbClr val="10335A"/>
      </a:dk2>
      <a:lt2>
        <a:srgbClr val="EEECE1"/>
      </a:lt2>
      <a:accent1>
        <a:srgbClr val="E61D35"/>
      </a:accent1>
      <a:accent2>
        <a:srgbClr val="F59A29"/>
      </a:accent2>
      <a:accent3>
        <a:srgbClr val="EA5534"/>
      </a:accent3>
      <a:accent4>
        <a:srgbClr val="F08442"/>
      </a:accent4>
      <a:accent5>
        <a:srgbClr val="FDBC18"/>
      </a:accent5>
      <a:accent6>
        <a:srgbClr val="F2955C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urrency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10000"/>
              </a:schemeClr>
            </a:gs>
            <a:gs pos="47500">
              <a:schemeClr val="phClr">
                <a:tint val="35000"/>
                <a:satMod val="110000"/>
              </a:schemeClr>
            </a:gs>
            <a:gs pos="58500">
              <a:schemeClr val="phClr">
                <a:tint val="35000"/>
                <a:satMod val="110000"/>
              </a:schemeClr>
            </a:gs>
            <a:gs pos="100000">
              <a:schemeClr val="phClr">
                <a:tint val="8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2000"/>
                <a:satMod val="105000"/>
              </a:schemeClr>
            </a:gs>
            <a:gs pos="47500">
              <a:schemeClr val="phClr">
                <a:shade val="89000"/>
                <a:satMod val="105000"/>
              </a:schemeClr>
            </a:gs>
            <a:gs pos="58500">
              <a:schemeClr val="phClr">
                <a:shade val="89000"/>
                <a:satMod val="105000"/>
              </a:schemeClr>
            </a:gs>
            <a:gs pos="100000">
              <a:schemeClr val="phClr">
                <a:shade val="52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60000" cap="flat" cmpd="thickThin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84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50800" dist="63500" dir="5400000" algn="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8400000"/>
            </a:lightRig>
          </a:scene3d>
          <a:sp3d extrusionH="63500" contourW="38100" prstMaterial="flat">
            <a:bevelT w="50800" h="635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20000"/>
                <a:satMod val="3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>
            <a:duotone>
              <a:schemeClr val="phClr">
                <a:tint val="98000"/>
                <a:shade val="98000"/>
                <a:satMod val="120000"/>
              </a:schemeClr>
              <a:schemeClr val="phClr">
                <a:tint val="86000"/>
                <a:shade val="92000"/>
                <a:satMod val="150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>
    <a:extraClrScheme>
      <a:clrScheme name="Mathematica Blue">
        <a:dk1>
          <a:sysClr val="windowText" lastClr="000000"/>
        </a:dk1>
        <a:lt1>
          <a:sysClr val="window" lastClr="FFFFFF"/>
        </a:lt1>
        <a:dk2>
          <a:srgbClr val="10335A"/>
        </a:dk2>
        <a:lt2>
          <a:srgbClr val="EEECE1"/>
        </a:lt2>
        <a:accent1>
          <a:srgbClr val="184E8A"/>
        </a:accent1>
        <a:accent2>
          <a:srgbClr val="79B4E1"/>
        </a:accent2>
        <a:accent3>
          <a:srgbClr val="2067B6"/>
        </a:accent3>
        <a:accent4>
          <a:srgbClr val="4D9CD7"/>
        </a:accent4>
        <a:accent5>
          <a:srgbClr val="A2CAE8"/>
        </a:accent5>
        <a:accent6>
          <a:srgbClr val="2067B6"/>
        </a:accent6>
        <a:hlink>
          <a:srgbClr val="0000FF"/>
        </a:hlink>
        <a:folHlink>
          <a:srgbClr val="800080"/>
        </a:folHlink>
      </a:clrScheme>
    </a:extraClrScheme>
    <a:extraClrScheme>
      <a:clrScheme name="Mathematica Red">
        <a:dk1>
          <a:sysClr val="windowText" lastClr="000000"/>
        </a:dk1>
        <a:lt1>
          <a:sysClr val="window" lastClr="FFFFFF"/>
        </a:lt1>
        <a:dk2>
          <a:srgbClr val="10335A"/>
        </a:dk2>
        <a:lt2>
          <a:srgbClr val="EEECE1"/>
        </a:lt2>
        <a:accent1>
          <a:srgbClr val="E61D35"/>
        </a:accent1>
        <a:accent2>
          <a:srgbClr val="F59A29"/>
        </a:accent2>
        <a:accent3>
          <a:srgbClr val="EA5534"/>
        </a:accent3>
        <a:accent4>
          <a:srgbClr val="F08442"/>
        </a:accent4>
        <a:accent5>
          <a:srgbClr val="FDBC18"/>
        </a:accent5>
        <a:accent6>
          <a:srgbClr val="F2955C"/>
        </a:accent6>
        <a:hlink>
          <a:srgbClr val="0000FF"/>
        </a:hlink>
        <a:folHlink>
          <a:srgbClr val="800080"/>
        </a:folHlink>
      </a:clrScheme>
    </a:extraClrScheme>
    <a:extraClrScheme>
      <a:clrScheme name="Mathematica Green">
        <a:dk1>
          <a:sysClr val="windowText" lastClr="000000"/>
        </a:dk1>
        <a:lt1>
          <a:sysClr val="window" lastClr="FFFFFF"/>
        </a:lt1>
        <a:dk2>
          <a:srgbClr val="10335A"/>
        </a:dk2>
        <a:lt2>
          <a:srgbClr val="EEECE1"/>
        </a:lt2>
        <a:accent1>
          <a:srgbClr val="006A4F"/>
        </a:accent1>
        <a:accent2>
          <a:srgbClr val="8DC765"/>
        </a:accent2>
        <a:accent3>
          <a:srgbClr val="4C8A3E"/>
        </a:accent3>
        <a:accent4>
          <a:srgbClr val="5CA84A"/>
        </a:accent4>
        <a:accent5>
          <a:srgbClr val="B2DE82"/>
        </a:accent5>
        <a:accent6>
          <a:srgbClr val="5FAD4D"/>
        </a:accent6>
        <a:hlink>
          <a:srgbClr val="0000FF"/>
        </a:hlink>
        <a:folHlink>
          <a:srgbClr val="800080"/>
        </a:folHlink>
      </a:clrScheme>
    </a:extraClrScheme>
  </a:extraClrSchemeLst>
  <a:extLst>
    <a:ext uri="{05A4C25C-085E-4340-85A3-A5531E510DB2}">
      <thm15:themeFamily xmlns="" xmlns:thm15="http://schemas.microsoft.com/office/thememl/2012/main" name="1 Light Background Slide Template.potx" id="{42F54AA8-A9D4-47CF-B703-82EE7EE9E0E2}" vid="{2CC503E2-811B-4FFC-9596-586A9169D7B3}"/>
    </a:ext>
  </a:extLst>
</a:theme>
</file>

<file path=ppt/theme/theme2.xml><?xml version="1.0" encoding="utf-8"?>
<a:theme xmlns:a="http://schemas.openxmlformats.org/drawingml/2006/main" name="1 Light Background Slide Template">
  <a:themeElements>
    <a:clrScheme name="Custom Blue">
      <a:dk1>
        <a:srgbClr val="10335A"/>
      </a:dk1>
      <a:lt1>
        <a:sysClr val="window" lastClr="FFFFFF"/>
      </a:lt1>
      <a:dk2>
        <a:srgbClr val="10335A"/>
      </a:dk2>
      <a:lt2>
        <a:srgbClr val="EEECE1"/>
      </a:lt2>
      <a:accent1>
        <a:srgbClr val="184E8A"/>
      </a:accent1>
      <a:accent2>
        <a:srgbClr val="79B4E1"/>
      </a:accent2>
      <a:accent3>
        <a:srgbClr val="2067B6"/>
      </a:accent3>
      <a:accent4>
        <a:srgbClr val="A2CAE8"/>
      </a:accent4>
      <a:accent5>
        <a:srgbClr val="4D9CD7"/>
      </a:accent5>
      <a:accent6>
        <a:srgbClr val="E2DECC"/>
      </a:accent6>
      <a:hlink>
        <a:srgbClr val="0000FF"/>
      </a:hlink>
      <a:folHlink>
        <a:srgbClr val="800080"/>
      </a:folHlink>
    </a:clrScheme>
    <a:fontScheme name="Mathematica-1">
      <a:majorFont>
        <a:latin typeface="Arial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>
        <a:normAutofit/>
      </a:bodyPr>
      <a:lstStyle>
        <a:defPPr>
          <a:spcBef>
            <a:spcPct val="20000"/>
          </a:spcBef>
          <a:defRPr sz="1600" b="1" dirty="0" smtClean="0">
            <a:solidFill>
              <a:srgbClr val="00A0AF"/>
            </a:solidFill>
            <a:latin typeface="Arial Black"/>
            <a:cs typeface="Arial Black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Blue">
    <a:dk1>
      <a:srgbClr val="10335A"/>
    </a:dk1>
    <a:lt1>
      <a:sysClr val="window" lastClr="FFFFFF"/>
    </a:lt1>
    <a:dk2>
      <a:srgbClr val="10335A"/>
    </a:dk2>
    <a:lt2>
      <a:srgbClr val="EEECE1"/>
    </a:lt2>
    <a:accent1>
      <a:srgbClr val="184E8A"/>
    </a:accent1>
    <a:accent2>
      <a:srgbClr val="79B4E1"/>
    </a:accent2>
    <a:accent3>
      <a:srgbClr val="2067B6"/>
    </a:accent3>
    <a:accent4>
      <a:srgbClr val="A2CAE8"/>
    </a:accent4>
    <a:accent5>
      <a:srgbClr val="4D9CD7"/>
    </a:accent5>
    <a:accent6>
      <a:srgbClr val="E2DECC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Custom Blue">
    <a:dk1>
      <a:srgbClr val="10335A"/>
    </a:dk1>
    <a:lt1>
      <a:sysClr val="window" lastClr="FFFFFF"/>
    </a:lt1>
    <a:dk2>
      <a:srgbClr val="10335A"/>
    </a:dk2>
    <a:lt2>
      <a:srgbClr val="EEECE1"/>
    </a:lt2>
    <a:accent1>
      <a:srgbClr val="184E8A"/>
    </a:accent1>
    <a:accent2>
      <a:srgbClr val="79B4E1"/>
    </a:accent2>
    <a:accent3>
      <a:srgbClr val="2067B6"/>
    </a:accent3>
    <a:accent4>
      <a:srgbClr val="A2CAE8"/>
    </a:accent4>
    <a:accent5>
      <a:srgbClr val="4D9CD7"/>
    </a:accent5>
    <a:accent6>
      <a:srgbClr val="E2DECC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Custom Blue">
    <a:dk1>
      <a:srgbClr val="10335A"/>
    </a:dk1>
    <a:lt1>
      <a:sysClr val="window" lastClr="FFFFFF"/>
    </a:lt1>
    <a:dk2>
      <a:srgbClr val="10335A"/>
    </a:dk2>
    <a:lt2>
      <a:srgbClr val="EEECE1"/>
    </a:lt2>
    <a:accent1>
      <a:srgbClr val="184E8A"/>
    </a:accent1>
    <a:accent2>
      <a:srgbClr val="79B4E1"/>
    </a:accent2>
    <a:accent3>
      <a:srgbClr val="2067B6"/>
    </a:accent3>
    <a:accent4>
      <a:srgbClr val="A2CAE8"/>
    </a:accent4>
    <a:accent5>
      <a:srgbClr val="4D9CD7"/>
    </a:accent5>
    <a:accent6>
      <a:srgbClr val="E2DECC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Custom Blue">
    <a:dk1>
      <a:srgbClr val="10335A"/>
    </a:dk1>
    <a:lt1>
      <a:sysClr val="window" lastClr="FFFFFF"/>
    </a:lt1>
    <a:dk2>
      <a:srgbClr val="10335A"/>
    </a:dk2>
    <a:lt2>
      <a:srgbClr val="EEECE1"/>
    </a:lt2>
    <a:accent1>
      <a:srgbClr val="184E8A"/>
    </a:accent1>
    <a:accent2>
      <a:srgbClr val="79B4E1"/>
    </a:accent2>
    <a:accent3>
      <a:srgbClr val="2067B6"/>
    </a:accent3>
    <a:accent4>
      <a:srgbClr val="A2CAE8"/>
    </a:accent4>
    <a:accent5>
      <a:srgbClr val="4D9CD7"/>
    </a:accent5>
    <a:accent6>
      <a:srgbClr val="E2DECC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Custom Blue">
    <a:dk1>
      <a:srgbClr val="10335A"/>
    </a:dk1>
    <a:lt1>
      <a:sysClr val="window" lastClr="FFFFFF"/>
    </a:lt1>
    <a:dk2>
      <a:srgbClr val="10335A"/>
    </a:dk2>
    <a:lt2>
      <a:srgbClr val="EEECE1"/>
    </a:lt2>
    <a:accent1>
      <a:srgbClr val="184E8A"/>
    </a:accent1>
    <a:accent2>
      <a:srgbClr val="79B4E1"/>
    </a:accent2>
    <a:accent3>
      <a:srgbClr val="2067B6"/>
    </a:accent3>
    <a:accent4>
      <a:srgbClr val="A2CAE8"/>
    </a:accent4>
    <a:accent5>
      <a:srgbClr val="4D9CD7"/>
    </a:accent5>
    <a:accent6>
      <a:srgbClr val="E2DECC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Custom Blue">
    <a:dk1>
      <a:srgbClr val="10335A"/>
    </a:dk1>
    <a:lt1>
      <a:sysClr val="window" lastClr="FFFFFF"/>
    </a:lt1>
    <a:dk2>
      <a:srgbClr val="10335A"/>
    </a:dk2>
    <a:lt2>
      <a:srgbClr val="EEECE1"/>
    </a:lt2>
    <a:accent1>
      <a:srgbClr val="184E8A"/>
    </a:accent1>
    <a:accent2>
      <a:srgbClr val="79B4E1"/>
    </a:accent2>
    <a:accent3>
      <a:srgbClr val="2067B6"/>
    </a:accent3>
    <a:accent4>
      <a:srgbClr val="A2CAE8"/>
    </a:accent4>
    <a:accent5>
      <a:srgbClr val="4D9CD7"/>
    </a:accent5>
    <a:accent6>
      <a:srgbClr val="E2DECC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1 Light Background Slide Template</Template>
  <TotalTime>1114</TotalTime>
  <Words>1113</Words>
  <Application>Microsoft Office PowerPoint</Application>
  <PresentationFormat>On-screen Show (4:3)</PresentationFormat>
  <Paragraphs>187</Paragraphs>
  <Slides>33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Mathematica</vt:lpstr>
      <vt:lpstr>1 Light Background Slide Template</vt:lpstr>
      <vt:lpstr>Using Data to Manage Your YCC Program</vt:lpstr>
      <vt:lpstr>Agenda</vt:lpstr>
      <vt:lpstr>Importance of Performance and Reporting System</vt:lpstr>
      <vt:lpstr>Importance of QPR Analysis</vt:lpstr>
      <vt:lpstr>Importance of QPR Analysis</vt:lpstr>
      <vt:lpstr>Session Examples Will Use a Fictional Grantee</vt:lpstr>
      <vt:lpstr>PowerPoint Presentation</vt:lpstr>
      <vt:lpstr>Review of Draft QPR</vt:lpstr>
      <vt:lpstr>Step 1: Review QPR Calculations</vt:lpstr>
      <vt:lpstr>Step 2: Run PTS Data Export</vt:lpstr>
      <vt:lpstr>Step 2: Run PTS Data Export (cont’d)</vt:lpstr>
      <vt:lpstr>Step 3: Explore Data in the PTS Export</vt:lpstr>
      <vt:lpstr>Step 3: Explore Data in PTS Export (cont’d)</vt:lpstr>
      <vt:lpstr>Step 4: Correct PTS Data</vt:lpstr>
      <vt:lpstr>PowerPoint Presentation</vt:lpstr>
      <vt:lpstr>Review of Draft QPR</vt:lpstr>
      <vt:lpstr>Step 1: Review QPR Calculations</vt:lpstr>
      <vt:lpstr>Step 2: Run PTS Data Export</vt:lpstr>
      <vt:lpstr>Step 2: Run PTS Data Export (cont’d)</vt:lpstr>
      <vt:lpstr>Step 3: Explore Data in PTS Export</vt:lpstr>
      <vt:lpstr>Step 4: Correct PTS Data</vt:lpstr>
      <vt:lpstr>PowerPoint Presentation</vt:lpstr>
      <vt:lpstr>PowerPoint Presentation</vt:lpstr>
      <vt:lpstr>Creating User-Defined Fields</vt:lpstr>
      <vt:lpstr>Entering Data in User-Defined Fields</vt:lpstr>
      <vt:lpstr>PowerPoint Presentation</vt:lpstr>
      <vt:lpstr>Example of User-Defined Fields:  Northeast Iowa Career Learning Link</vt:lpstr>
      <vt:lpstr>Example of User-Defined Fields:  Northeast Iowa Career Learning Link</vt:lpstr>
      <vt:lpstr>PowerPoint Presentation</vt:lpstr>
      <vt:lpstr>PowerPoint Presentation</vt:lpstr>
      <vt:lpstr>Microsoft Office Tutorials</vt:lpstr>
      <vt:lpstr>Contact Information</vt:lpstr>
      <vt:lpstr>PowerPoint Presentation</vt:lpstr>
    </vt:vector>
  </TitlesOfParts>
  <Company>Mathematica,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Presentation:</dc:title>
  <dc:creator>Alicia Leonard</dc:creator>
  <cp:lastModifiedBy>Angella B</cp:lastModifiedBy>
  <cp:revision>76</cp:revision>
  <cp:lastPrinted>2016-07-11T17:16:40Z</cp:lastPrinted>
  <dcterms:created xsi:type="dcterms:W3CDTF">2016-06-28T00:36:17Z</dcterms:created>
  <dcterms:modified xsi:type="dcterms:W3CDTF">2016-07-11T20:39:22Z</dcterms:modified>
</cp:coreProperties>
</file>