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1" r:id="rId5"/>
  </p:sldMasterIdLst>
  <p:notesMasterIdLst>
    <p:notesMasterId r:id="rId80"/>
  </p:notesMasterIdLst>
  <p:sldIdLst>
    <p:sldId id="288" r:id="rId6"/>
    <p:sldId id="359" r:id="rId7"/>
    <p:sldId id="424" r:id="rId8"/>
    <p:sldId id="324" r:id="rId9"/>
    <p:sldId id="287" r:id="rId10"/>
    <p:sldId id="325" r:id="rId11"/>
    <p:sldId id="425" r:id="rId12"/>
    <p:sldId id="426" r:id="rId13"/>
    <p:sldId id="258" r:id="rId14"/>
    <p:sldId id="420" r:id="rId15"/>
    <p:sldId id="423" r:id="rId16"/>
    <p:sldId id="422" r:id="rId17"/>
    <p:sldId id="421"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3" r:id="rId39"/>
    <p:sldId id="384" r:id="rId40"/>
    <p:sldId id="385" r:id="rId41"/>
    <p:sldId id="386" r:id="rId42"/>
    <p:sldId id="389" r:id="rId43"/>
    <p:sldId id="388" r:id="rId44"/>
    <p:sldId id="390" r:id="rId45"/>
    <p:sldId id="391" r:id="rId46"/>
    <p:sldId id="392" r:id="rId47"/>
    <p:sldId id="393" r:id="rId48"/>
    <p:sldId id="394" r:id="rId49"/>
    <p:sldId id="395" r:id="rId50"/>
    <p:sldId id="396" r:id="rId51"/>
    <p:sldId id="397" r:id="rId52"/>
    <p:sldId id="398" r:id="rId53"/>
    <p:sldId id="399" r:id="rId54"/>
    <p:sldId id="400" r:id="rId55"/>
    <p:sldId id="401" r:id="rId56"/>
    <p:sldId id="402" r:id="rId57"/>
    <p:sldId id="403" r:id="rId58"/>
    <p:sldId id="404" r:id="rId59"/>
    <p:sldId id="405" r:id="rId60"/>
    <p:sldId id="406" r:id="rId61"/>
    <p:sldId id="407" r:id="rId62"/>
    <p:sldId id="408" r:id="rId63"/>
    <p:sldId id="409" r:id="rId64"/>
    <p:sldId id="410" r:id="rId65"/>
    <p:sldId id="411" r:id="rId66"/>
    <p:sldId id="412" r:id="rId67"/>
    <p:sldId id="413" r:id="rId68"/>
    <p:sldId id="414" r:id="rId69"/>
    <p:sldId id="415" r:id="rId70"/>
    <p:sldId id="416" r:id="rId71"/>
    <p:sldId id="417" r:id="rId72"/>
    <p:sldId id="418" r:id="rId73"/>
    <p:sldId id="419" r:id="rId74"/>
    <p:sldId id="284" r:id="rId75"/>
    <p:sldId id="362" r:id="rId76"/>
    <p:sldId id="277" r:id="rId77"/>
    <p:sldId id="326" r:id="rId78"/>
    <p:sldId id="282" r:id="rId79"/>
  </p:sldIdLst>
  <p:sldSz cx="9144000" cy="6858000" type="screen4x3"/>
  <p:notesSz cx="6858000" cy="9144000"/>
  <p:custDataLst>
    <p:tags r:id="rId8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5429" autoAdjust="0"/>
  </p:normalViewPr>
  <p:slideViewPr>
    <p:cSldViewPr snapToGrid="0">
      <p:cViewPr varScale="1">
        <p:scale>
          <a:sx n="62" d="100"/>
          <a:sy n="62" d="100"/>
        </p:scale>
        <p:origin x="1282"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presProps" Target="presProps.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2221C-0B01-4044-9E5D-83940F6CB9B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F7AACF2D-DB85-4FBF-BEB2-91590570BAF3}">
      <dgm:prSet phldrT="[Text]"/>
      <dgm:spPr/>
      <dgm:t>
        <a:bodyPr/>
        <a:lstStyle/>
        <a:p>
          <a:r>
            <a:rPr lang="en-US" dirty="0"/>
            <a:t>What</a:t>
          </a:r>
        </a:p>
      </dgm:t>
    </dgm:pt>
    <dgm:pt modelId="{781764EB-570B-40B5-952F-972D1F16357A}" type="parTrans" cxnId="{08C968C1-D9EF-4F86-B1F8-6036B37A8F09}">
      <dgm:prSet/>
      <dgm:spPr/>
      <dgm:t>
        <a:bodyPr/>
        <a:lstStyle/>
        <a:p>
          <a:endParaRPr lang="en-US"/>
        </a:p>
      </dgm:t>
    </dgm:pt>
    <dgm:pt modelId="{686760C9-8F86-4486-AB57-E50133D792A0}" type="sibTrans" cxnId="{08C968C1-D9EF-4F86-B1F8-6036B37A8F09}">
      <dgm:prSet/>
      <dgm:spPr/>
      <dgm:t>
        <a:bodyPr/>
        <a:lstStyle/>
        <a:p>
          <a:endParaRPr lang="en-US"/>
        </a:p>
      </dgm:t>
    </dgm:pt>
    <dgm:pt modelId="{C1AD4900-E368-4502-982F-7845056380A0}">
      <dgm:prSet phldrT="[Text]"/>
      <dgm:spPr/>
      <dgm:t>
        <a:bodyPr/>
        <a:lstStyle/>
        <a:p>
          <a:r>
            <a:rPr lang="en-US" dirty="0"/>
            <a:t>Visual Process Adherence</a:t>
          </a:r>
        </a:p>
      </dgm:t>
    </dgm:pt>
    <dgm:pt modelId="{265D0CD2-06E2-487C-900D-220ACEFE45D5}" type="parTrans" cxnId="{7C2EA807-3EE1-4D16-8243-27B4541FDE39}">
      <dgm:prSet/>
      <dgm:spPr/>
      <dgm:t>
        <a:bodyPr/>
        <a:lstStyle/>
        <a:p>
          <a:endParaRPr lang="en-US"/>
        </a:p>
      </dgm:t>
    </dgm:pt>
    <dgm:pt modelId="{0D457D78-B1F7-49E9-A8D6-74B3CF278BA8}" type="sibTrans" cxnId="{7C2EA807-3EE1-4D16-8243-27B4541FDE39}">
      <dgm:prSet/>
      <dgm:spPr/>
      <dgm:t>
        <a:bodyPr/>
        <a:lstStyle/>
        <a:p>
          <a:endParaRPr lang="en-US"/>
        </a:p>
      </dgm:t>
    </dgm:pt>
    <dgm:pt modelId="{9A238C8D-E409-4921-838A-AA0CB043E99F}">
      <dgm:prSet phldrT="[Text]"/>
      <dgm:spPr/>
      <dgm:t>
        <a:bodyPr/>
        <a:lstStyle/>
        <a:p>
          <a:r>
            <a:rPr lang="en-US" dirty="0"/>
            <a:t>Why</a:t>
          </a:r>
        </a:p>
      </dgm:t>
    </dgm:pt>
    <dgm:pt modelId="{BA76FDF3-985D-4925-9AEC-EED32060D08A}" type="parTrans" cxnId="{2712B1BA-59E7-48DD-B482-AA15F8C7CEF3}">
      <dgm:prSet/>
      <dgm:spPr/>
      <dgm:t>
        <a:bodyPr/>
        <a:lstStyle/>
        <a:p>
          <a:endParaRPr lang="en-US"/>
        </a:p>
      </dgm:t>
    </dgm:pt>
    <dgm:pt modelId="{48975406-B3FA-4711-A2FD-1A2524F14EF6}" type="sibTrans" cxnId="{2712B1BA-59E7-48DD-B482-AA15F8C7CEF3}">
      <dgm:prSet/>
      <dgm:spPr/>
      <dgm:t>
        <a:bodyPr/>
        <a:lstStyle/>
        <a:p>
          <a:endParaRPr lang="en-US"/>
        </a:p>
      </dgm:t>
    </dgm:pt>
    <dgm:pt modelId="{ABDDA1CC-BEE4-46F8-8BBA-D09023539000}">
      <dgm:prSet phldrT="[Text]"/>
      <dgm:spPr/>
      <dgm:t>
        <a:bodyPr/>
        <a:lstStyle/>
        <a:p>
          <a:r>
            <a:rPr lang="en-US" dirty="0"/>
            <a:t>Check adherence to standard work</a:t>
          </a:r>
        </a:p>
      </dgm:t>
    </dgm:pt>
    <dgm:pt modelId="{34F1DCEA-4EB0-4F92-A8A2-67CB3D68F28E}" type="parTrans" cxnId="{6633ED78-EBC6-4D88-A8A7-2977A2C65A3E}">
      <dgm:prSet/>
      <dgm:spPr/>
      <dgm:t>
        <a:bodyPr/>
        <a:lstStyle/>
        <a:p>
          <a:endParaRPr lang="en-US"/>
        </a:p>
      </dgm:t>
    </dgm:pt>
    <dgm:pt modelId="{A430C391-472B-4E25-B35F-ABD3C90B8795}" type="sibTrans" cxnId="{6633ED78-EBC6-4D88-A8A7-2977A2C65A3E}">
      <dgm:prSet/>
      <dgm:spPr/>
      <dgm:t>
        <a:bodyPr/>
        <a:lstStyle/>
        <a:p>
          <a:endParaRPr lang="en-US"/>
        </a:p>
      </dgm:t>
    </dgm:pt>
    <dgm:pt modelId="{A4A67C01-9722-461A-93FA-3FC1D9A20144}">
      <dgm:prSet phldrT="[Text]"/>
      <dgm:spPr/>
      <dgm:t>
        <a:bodyPr/>
        <a:lstStyle/>
        <a:p>
          <a:r>
            <a:rPr lang="en-US" dirty="0"/>
            <a:t>Where</a:t>
          </a:r>
        </a:p>
      </dgm:t>
    </dgm:pt>
    <dgm:pt modelId="{C80C8B46-DCCE-468F-9E3A-B25B2A80545E}" type="parTrans" cxnId="{D209875D-D63A-4B55-B507-2611B3ABC153}">
      <dgm:prSet/>
      <dgm:spPr/>
      <dgm:t>
        <a:bodyPr/>
        <a:lstStyle/>
        <a:p>
          <a:endParaRPr lang="en-US"/>
        </a:p>
      </dgm:t>
    </dgm:pt>
    <dgm:pt modelId="{1C8C92D0-EF1C-4084-BEB3-C0D7F15FCC61}" type="sibTrans" cxnId="{D209875D-D63A-4B55-B507-2611B3ABC153}">
      <dgm:prSet/>
      <dgm:spPr/>
      <dgm:t>
        <a:bodyPr/>
        <a:lstStyle/>
        <a:p>
          <a:endParaRPr lang="en-US"/>
        </a:p>
      </dgm:t>
    </dgm:pt>
    <dgm:pt modelId="{4BB9244D-C9E1-4580-9E18-F39148147AE3}">
      <dgm:prSet phldrT="[Text]"/>
      <dgm:spPr/>
      <dgm:t>
        <a:bodyPr/>
        <a:lstStyle/>
        <a:p>
          <a:r>
            <a:rPr lang="en-US" dirty="0"/>
            <a:t>Gemba Walks, Scorecards, Flow Boards</a:t>
          </a:r>
        </a:p>
      </dgm:t>
    </dgm:pt>
    <dgm:pt modelId="{CEBBB170-8A42-47D5-915A-D2667D4DE697}" type="sibTrans" cxnId="{CBFCD10F-03F4-451E-AE9A-FA1B99688424}">
      <dgm:prSet/>
      <dgm:spPr/>
      <dgm:t>
        <a:bodyPr/>
        <a:lstStyle/>
        <a:p>
          <a:endParaRPr lang="en-US"/>
        </a:p>
      </dgm:t>
    </dgm:pt>
    <dgm:pt modelId="{4F3FFACD-EF85-459F-A99B-38BA277BE9C9}" type="parTrans" cxnId="{CBFCD10F-03F4-451E-AE9A-FA1B99688424}">
      <dgm:prSet/>
      <dgm:spPr/>
      <dgm:t>
        <a:bodyPr/>
        <a:lstStyle/>
        <a:p>
          <a:endParaRPr lang="en-US"/>
        </a:p>
      </dgm:t>
    </dgm:pt>
    <dgm:pt modelId="{1C764976-7E5E-4861-A466-2BB691768809}" type="pres">
      <dgm:prSet presAssocID="{29E2221C-0B01-4044-9E5D-83940F6CB9B7}" presName="linearFlow" presStyleCnt="0">
        <dgm:presLayoutVars>
          <dgm:dir/>
          <dgm:animLvl val="lvl"/>
          <dgm:resizeHandles val="exact"/>
        </dgm:presLayoutVars>
      </dgm:prSet>
      <dgm:spPr/>
    </dgm:pt>
    <dgm:pt modelId="{1BB735F3-5112-4457-9D4A-4152679E33DA}" type="pres">
      <dgm:prSet presAssocID="{F7AACF2D-DB85-4FBF-BEB2-91590570BAF3}" presName="composite" presStyleCnt="0"/>
      <dgm:spPr/>
    </dgm:pt>
    <dgm:pt modelId="{63935701-CDBB-44E2-B62E-ABB12E12DC80}" type="pres">
      <dgm:prSet presAssocID="{F7AACF2D-DB85-4FBF-BEB2-91590570BAF3}" presName="parentText" presStyleLbl="alignNode1" presStyleIdx="0" presStyleCnt="3">
        <dgm:presLayoutVars>
          <dgm:chMax val="1"/>
          <dgm:bulletEnabled val="1"/>
        </dgm:presLayoutVars>
      </dgm:prSet>
      <dgm:spPr/>
    </dgm:pt>
    <dgm:pt modelId="{DBCE112F-FD83-4BF2-8D64-1A708D729D3A}" type="pres">
      <dgm:prSet presAssocID="{F7AACF2D-DB85-4FBF-BEB2-91590570BAF3}" presName="descendantText" presStyleLbl="alignAcc1" presStyleIdx="0" presStyleCnt="3">
        <dgm:presLayoutVars>
          <dgm:bulletEnabled val="1"/>
        </dgm:presLayoutVars>
      </dgm:prSet>
      <dgm:spPr/>
    </dgm:pt>
    <dgm:pt modelId="{043A3FA2-0CB4-4D45-BF6B-BF831A03C2A0}" type="pres">
      <dgm:prSet presAssocID="{686760C9-8F86-4486-AB57-E50133D792A0}" presName="sp" presStyleCnt="0"/>
      <dgm:spPr/>
    </dgm:pt>
    <dgm:pt modelId="{436C7309-35D6-435B-B100-8C31FC98CDFD}" type="pres">
      <dgm:prSet presAssocID="{9A238C8D-E409-4921-838A-AA0CB043E99F}" presName="composite" presStyleCnt="0"/>
      <dgm:spPr/>
    </dgm:pt>
    <dgm:pt modelId="{5692B411-A7FF-499A-8EF4-354037369547}" type="pres">
      <dgm:prSet presAssocID="{9A238C8D-E409-4921-838A-AA0CB043E99F}" presName="parentText" presStyleLbl="alignNode1" presStyleIdx="1" presStyleCnt="3">
        <dgm:presLayoutVars>
          <dgm:chMax val="1"/>
          <dgm:bulletEnabled val="1"/>
        </dgm:presLayoutVars>
      </dgm:prSet>
      <dgm:spPr/>
    </dgm:pt>
    <dgm:pt modelId="{05EB7005-7E3E-445E-8307-E5FEE41D0B58}" type="pres">
      <dgm:prSet presAssocID="{9A238C8D-E409-4921-838A-AA0CB043E99F}" presName="descendantText" presStyleLbl="alignAcc1" presStyleIdx="1" presStyleCnt="3">
        <dgm:presLayoutVars>
          <dgm:bulletEnabled val="1"/>
        </dgm:presLayoutVars>
      </dgm:prSet>
      <dgm:spPr/>
    </dgm:pt>
    <dgm:pt modelId="{066D927F-341D-4EBD-A15C-154C04B9F510}" type="pres">
      <dgm:prSet presAssocID="{48975406-B3FA-4711-A2FD-1A2524F14EF6}" presName="sp" presStyleCnt="0"/>
      <dgm:spPr/>
    </dgm:pt>
    <dgm:pt modelId="{BB38FE0F-D036-4225-89C6-935069A348B8}" type="pres">
      <dgm:prSet presAssocID="{A4A67C01-9722-461A-93FA-3FC1D9A20144}" presName="composite" presStyleCnt="0"/>
      <dgm:spPr/>
    </dgm:pt>
    <dgm:pt modelId="{EFE63A59-A2D3-4F3D-9DBA-DCF43FE86359}" type="pres">
      <dgm:prSet presAssocID="{A4A67C01-9722-461A-93FA-3FC1D9A20144}" presName="parentText" presStyleLbl="alignNode1" presStyleIdx="2" presStyleCnt="3">
        <dgm:presLayoutVars>
          <dgm:chMax val="1"/>
          <dgm:bulletEnabled val="1"/>
        </dgm:presLayoutVars>
      </dgm:prSet>
      <dgm:spPr/>
    </dgm:pt>
    <dgm:pt modelId="{B93780F4-160A-43D7-AB84-C74DFE12C3F8}" type="pres">
      <dgm:prSet presAssocID="{A4A67C01-9722-461A-93FA-3FC1D9A20144}" presName="descendantText" presStyleLbl="alignAcc1" presStyleIdx="2" presStyleCnt="3">
        <dgm:presLayoutVars>
          <dgm:bulletEnabled val="1"/>
        </dgm:presLayoutVars>
      </dgm:prSet>
      <dgm:spPr/>
    </dgm:pt>
  </dgm:ptLst>
  <dgm:cxnLst>
    <dgm:cxn modelId="{7C2EA807-3EE1-4D16-8243-27B4541FDE39}" srcId="{F7AACF2D-DB85-4FBF-BEB2-91590570BAF3}" destId="{C1AD4900-E368-4502-982F-7845056380A0}" srcOrd="0" destOrd="0" parTransId="{265D0CD2-06E2-487C-900D-220ACEFE45D5}" sibTransId="{0D457D78-B1F7-49E9-A8D6-74B3CF278BA8}"/>
    <dgm:cxn modelId="{AB5BD00B-04BC-4D5F-98FA-DB82A3F9F8B0}" type="presOf" srcId="{29E2221C-0B01-4044-9E5D-83940F6CB9B7}" destId="{1C764976-7E5E-4861-A466-2BB691768809}" srcOrd="0" destOrd="0" presId="urn:microsoft.com/office/officeart/2005/8/layout/chevron2"/>
    <dgm:cxn modelId="{CBFCD10F-03F4-451E-AE9A-FA1B99688424}" srcId="{A4A67C01-9722-461A-93FA-3FC1D9A20144}" destId="{4BB9244D-C9E1-4580-9E18-F39148147AE3}" srcOrd="0" destOrd="0" parTransId="{4F3FFACD-EF85-459F-A99B-38BA277BE9C9}" sibTransId="{CEBBB170-8A42-47D5-915A-D2667D4DE697}"/>
    <dgm:cxn modelId="{43E33634-30FC-400F-AE94-23AC151DDE3B}" type="presOf" srcId="{A4A67C01-9722-461A-93FA-3FC1D9A20144}" destId="{EFE63A59-A2D3-4F3D-9DBA-DCF43FE86359}" srcOrd="0" destOrd="0" presId="urn:microsoft.com/office/officeart/2005/8/layout/chevron2"/>
    <dgm:cxn modelId="{980DDB35-C80E-4639-88F3-8523ADE858FA}" type="presOf" srcId="{4BB9244D-C9E1-4580-9E18-F39148147AE3}" destId="{B93780F4-160A-43D7-AB84-C74DFE12C3F8}" srcOrd="0" destOrd="0" presId="urn:microsoft.com/office/officeart/2005/8/layout/chevron2"/>
    <dgm:cxn modelId="{D209875D-D63A-4B55-B507-2611B3ABC153}" srcId="{29E2221C-0B01-4044-9E5D-83940F6CB9B7}" destId="{A4A67C01-9722-461A-93FA-3FC1D9A20144}" srcOrd="2" destOrd="0" parTransId="{C80C8B46-DCCE-468F-9E3A-B25B2A80545E}" sibTransId="{1C8C92D0-EF1C-4084-BEB3-C0D7F15FCC61}"/>
    <dgm:cxn modelId="{61C8214F-B0CC-43B1-BBF7-57C0DA06112A}" type="presOf" srcId="{C1AD4900-E368-4502-982F-7845056380A0}" destId="{DBCE112F-FD83-4BF2-8D64-1A708D729D3A}" srcOrd="0" destOrd="0" presId="urn:microsoft.com/office/officeart/2005/8/layout/chevron2"/>
    <dgm:cxn modelId="{6633ED78-EBC6-4D88-A8A7-2977A2C65A3E}" srcId="{9A238C8D-E409-4921-838A-AA0CB043E99F}" destId="{ABDDA1CC-BEE4-46F8-8BBA-D09023539000}" srcOrd="0" destOrd="0" parTransId="{34F1DCEA-4EB0-4F92-A8A2-67CB3D68F28E}" sibTransId="{A430C391-472B-4E25-B35F-ABD3C90B8795}"/>
    <dgm:cxn modelId="{97D03DA7-8771-40E2-9AC1-D3B82B799C0F}" type="presOf" srcId="{F7AACF2D-DB85-4FBF-BEB2-91590570BAF3}" destId="{63935701-CDBB-44E2-B62E-ABB12E12DC80}" srcOrd="0" destOrd="0" presId="urn:microsoft.com/office/officeart/2005/8/layout/chevron2"/>
    <dgm:cxn modelId="{E4D2DCB5-D404-49C6-8AFD-74D7C3602618}" type="presOf" srcId="{ABDDA1CC-BEE4-46F8-8BBA-D09023539000}" destId="{05EB7005-7E3E-445E-8307-E5FEE41D0B58}" srcOrd="0" destOrd="0" presId="urn:microsoft.com/office/officeart/2005/8/layout/chevron2"/>
    <dgm:cxn modelId="{2712B1BA-59E7-48DD-B482-AA15F8C7CEF3}" srcId="{29E2221C-0B01-4044-9E5D-83940F6CB9B7}" destId="{9A238C8D-E409-4921-838A-AA0CB043E99F}" srcOrd="1" destOrd="0" parTransId="{BA76FDF3-985D-4925-9AEC-EED32060D08A}" sibTransId="{48975406-B3FA-4711-A2FD-1A2524F14EF6}"/>
    <dgm:cxn modelId="{08C968C1-D9EF-4F86-B1F8-6036B37A8F09}" srcId="{29E2221C-0B01-4044-9E5D-83940F6CB9B7}" destId="{F7AACF2D-DB85-4FBF-BEB2-91590570BAF3}" srcOrd="0" destOrd="0" parTransId="{781764EB-570B-40B5-952F-972D1F16357A}" sibTransId="{686760C9-8F86-4486-AB57-E50133D792A0}"/>
    <dgm:cxn modelId="{1431E4E7-7332-43DE-ADBB-24D4302E615E}" type="presOf" srcId="{9A238C8D-E409-4921-838A-AA0CB043E99F}" destId="{5692B411-A7FF-499A-8EF4-354037369547}" srcOrd="0" destOrd="0" presId="urn:microsoft.com/office/officeart/2005/8/layout/chevron2"/>
    <dgm:cxn modelId="{D751E49C-D88A-407A-A245-D603BC0DB6E3}" type="presParOf" srcId="{1C764976-7E5E-4861-A466-2BB691768809}" destId="{1BB735F3-5112-4457-9D4A-4152679E33DA}" srcOrd="0" destOrd="0" presId="urn:microsoft.com/office/officeart/2005/8/layout/chevron2"/>
    <dgm:cxn modelId="{91DB0B25-AE69-4960-8297-2E2934FE4B3B}" type="presParOf" srcId="{1BB735F3-5112-4457-9D4A-4152679E33DA}" destId="{63935701-CDBB-44E2-B62E-ABB12E12DC80}" srcOrd="0" destOrd="0" presId="urn:microsoft.com/office/officeart/2005/8/layout/chevron2"/>
    <dgm:cxn modelId="{E79C56F7-600F-42B0-B2B4-D8365E81C53B}" type="presParOf" srcId="{1BB735F3-5112-4457-9D4A-4152679E33DA}" destId="{DBCE112F-FD83-4BF2-8D64-1A708D729D3A}" srcOrd="1" destOrd="0" presId="urn:microsoft.com/office/officeart/2005/8/layout/chevron2"/>
    <dgm:cxn modelId="{A7BE43BC-6E1B-439A-90E9-4B9C744F9531}" type="presParOf" srcId="{1C764976-7E5E-4861-A466-2BB691768809}" destId="{043A3FA2-0CB4-4D45-BF6B-BF831A03C2A0}" srcOrd="1" destOrd="0" presId="urn:microsoft.com/office/officeart/2005/8/layout/chevron2"/>
    <dgm:cxn modelId="{DB82BD67-A2E2-4220-8631-A0F736A032E5}" type="presParOf" srcId="{1C764976-7E5E-4861-A466-2BB691768809}" destId="{436C7309-35D6-435B-B100-8C31FC98CDFD}" srcOrd="2" destOrd="0" presId="urn:microsoft.com/office/officeart/2005/8/layout/chevron2"/>
    <dgm:cxn modelId="{51C3CFB1-84AE-4ED7-84F2-B396E48FED42}" type="presParOf" srcId="{436C7309-35D6-435B-B100-8C31FC98CDFD}" destId="{5692B411-A7FF-499A-8EF4-354037369547}" srcOrd="0" destOrd="0" presId="urn:microsoft.com/office/officeart/2005/8/layout/chevron2"/>
    <dgm:cxn modelId="{4AA2384E-48D0-4C15-A875-CCA9189A7C35}" type="presParOf" srcId="{436C7309-35D6-435B-B100-8C31FC98CDFD}" destId="{05EB7005-7E3E-445E-8307-E5FEE41D0B58}" srcOrd="1" destOrd="0" presId="urn:microsoft.com/office/officeart/2005/8/layout/chevron2"/>
    <dgm:cxn modelId="{272AF031-3FB3-4839-8E20-99BBE49AD663}" type="presParOf" srcId="{1C764976-7E5E-4861-A466-2BB691768809}" destId="{066D927F-341D-4EBD-A15C-154C04B9F510}" srcOrd="3" destOrd="0" presId="urn:microsoft.com/office/officeart/2005/8/layout/chevron2"/>
    <dgm:cxn modelId="{C3D9D063-5519-4292-92D7-07D25480C2DE}" type="presParOf" srcId="{1C764976-7E5E-4861-A466-2BB691768809}" destId="{BB38FE0F-D036-4225-89C6-935069A348B8}" srcOrd="4" destOrd="0" presId="urn:microsoft.com/office/officeart/2005/8/layout/chevron2"/>
    <dgm:cxn modelId="{2501C19D-D16B-48E9-8AA7-45C75968465E}" type="presParOf" srcId="{BB38FE0F-D036-4225-89C6-935069A348B8}" destId="{EFE63A59-A2D3-4F3D-9DBA-DCF43FE86359}" srcOrd="0" destOrd="0" presId="urn:microsoft.com/office/officeart/2005/8/layout/chevron2"/>
    <dgm:cxn modelId="{96CE1C37-82F7-40FC-9008-DFF391B272FE}" type="presParOf" srcId="{BB38FE0F-D036-4225-89C6-935069A348B8}" destId="{B93780F4-160A-43D7-AB84-C74DFE12C3F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35701-CDBB-44E2-B62E-ABB12E12DC80}">
      <dsp:nvSpPr>
        <dsp:cNvPr id="0" name=""/>
        <dsp:cNvSpPr/>
      </dsp:nvSpPr>
      <dsp:spPr>
        <a:xfrm rot="5400000">
          <a:off x="-239496" y="242064"/>
          <a:ext cx="1596640" cy="1117648"/>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What</a:t>
          </a:r>
        </a:p>
      </dsp:txBody>
      <dsp:txXfrm rot="-5400000">
        <a:off x="0" y="561392"/>
        <a:ext cx="1117648" cy="478992"/>
      </dsp:txXfrm>
    </dsp:sp>
    <dsp:sp modelId="{DBCE112F-FD83-4BF2-8D64-1A708D729D3A}">
      <dsp:nvSpPr>
        <dsp:cNvPr id="0" name=""/>
        <dsp:cNvSpPr/>
      </dsp:nvSpPr>
      <dsp:spPr>
        <a:xfrm rot="5400000">
          <a:off x="4017397" y="-2897180"/>
          <a:ext cx="1037816" cy="683731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Visual Process Adherence</a:t>
          </a:r>
        </a:p>
      </dsp:txBody>
      <dsp:txXfrm rot="-5400000">
        <a:off x="1117648" y="53231"/>
        <a:ext cx="6786652" cy="936492"/>
      </dsp:txXfrm>
    </dsp:sp>
    <dsp:sp modelId="{5692B411-A7FF-499A-8EF4-354037369547}">
      <dsp:nvSpPr>
        <dsp:cNvPr id="0" name=""/>
        <dsp:cNvSpPr/>
      </dsp:nvSpPr>
      <dsp:spPr>
        <a:xfrm rot="5400000">
          <a:off x="-239496" y="1644625"/>
          <a:ext cx="1596640" cy="1117648"/>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Why</a:t>
          </a:r>
        </a:p>
      </dsp:txBody>
      <dsp:txXfrm rot="-5400000">
        <a:off x="0" y="1963953"/>
        <a:ext cx="1117648" cy="478992"/>
      </dsp:txXfrm>
    </dsp:sp>
    <dsp:sp modelId="{05EB7005-7E3E-445E-8307-E5FEE41D0B58}">
      <dsp:nvSpPr>
        <dsp:cNvPr id="0" name=""/>
        <dsp:cNvSpPr/>
      </dsp:nvSpPr>
      <dsp:spPr>
        <a:xfrm rot="5400000">
          <a:off x="4017397" y="-1494619"/>
          <a:ext cx="1037816" cy="683731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Check adherence to standard work</a:t>
          </a:r>
        </a:p>
      </dsp:txBody>
      <dsp:txXfrm rot="-5400000">
        <a:off x="1117648" y="1455792"/>
        <a:ext cx="6786652" cy="936492"/>
      </dsp:txXfrm>
    </dsp:sp>
    <dsp:sp modelId="{EFE63A59-A2D3-4F3D-9DBA-DCF43FE86359}">
      <dsp:nvSpPr>
        <dsp:cNvPr id="0" name=""/>
        <dsp:cNvSpPr/>
      </dsp:nvSpPr>
      <dsp:spPr>
        <a:xfrm rot="5400000">
          <a:off x="-239496" y="3047186"/>
          <a:ext cx="1596640" cy="1117648"/>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Where</a:t>
          </a:r>
        </a:p>
      </dsp:txBody>
      <dsp:txXfrm rot="-5400000">
        <a:off x="0" y="3366514"/>
        <a:ext cx="1117648" cy="478992"/>
      </dsp:txXfrm>
    </dsp:sp>
    <dsp:sp modelId="{B93780F4-160A-43D7-AB84-C74DFE12C3F8}">
      <dsp:nvSpPr>
        <dsp:cNvPr id="0" name=""/>
        <dsp:cNvSpPr/>
      </dsp:nvSpPr>
      <dsp:spPr>
        <a:xfrm rot="5400000">
          <a:off x="4017397" y="-92058"/>
          <a:ext cx="1037816" cy="683731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Gemba Walks, Scorecards, Flow Boards</a:t>
          </a:r>
        </a:p>
      </dsp:txBody>
      <dsp:txXfrm rot="-5400000">
        <a:off x="1117648" y="2858353"/>
        <a:ext cx="6786652" cy="9364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88989-C4F2-419E-8CC5-53E2453B8A9F}" type="datetimeFigureOut">
              <a:rPr lang="en-US" smtClean="0"/>
              <a:t>5/29/2019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0D2C8-4E9D-4ABA-936B-5E500A1B423B}" type="slidenum">
              <a:rPr lang="en-US" smtClean="0"/>
              <a:t>‹#›</a:t>
            </a:fld>
            <a:endParaRPr lang="en-US"/>
          </a:p>
        </p:txBody>
      </p:sp>
    </p:spTree>
    <p:extLst>
      <p:ext uri="{BB962C8B-B14F-4D97-AF65-F5344CB8AC3E}">
        <p14:creationId xmlns:p14="http://schemas.microsoft.com/office/powerpoint/2010/main" val="302674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2</a:t>
            </a:fld>
            <a:endParaRPr lang="en-US"/>
          </a:p>
        </p:txBody>
      </p:sp>
    </p:spTree>
    <p:extLst>
      <p:ext uri="{BB962C8B-B14F-4D97-AF65-F5344CB8AC3E}">
        <p14:creationId xmlns:p14="http://schemas.microsoft.com/office/powerpoint/2010/main" val="3684598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21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120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38</a:t>
            </a:fld>
            <a:endParaRPr lang="en-US" dirty="0"/>
          </a:p>
        </p:txBody>
      </p:sp>
    </p:spTree>
    <p:extLst>
      <p:ext uri="{BB962C8B-B14F-4D97-AF65-F5344CB8AC3E}">
        <p14:creationId xmlns:p14="http://schemas.microsoft.com/office/powerpoint/2010/main" val="328452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39</a:t>
            </a:fld>
            <a:endParaRPr lang="en-US" dirty="0"/>
          </a:p>
        </p:txBody>
      </p:sp>
    </p:spTree>
    <p:extLst>
      <p:ext uri="{BB962C8B-B14F-4D97-AF65-F5344CB8AC3E}">
        <p14:creationId xmlns:p14="http://schemas.microsoft.com/office/powerpoint/2010/main" val="2147358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40</a:t>
            </a:fld>
            <a:endParaRPr lang="en-US" dirty="0"/>
          </a:p>
        </p:txBody>
      </p:sp>
    </p:spTree>
    <p:extLst>
      <p:ext uri="{BB962C8B-B14F-4D97-AF65-F5344CB8AC3E}">
        <p14:creationId xmlns:p14="http://schemas.microsoft.com/office/powerpoint/2010/main" val="1219892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41</a:t>
            </a:fld>
            <a:endParaRPr lang="en-US" dirty="0"/>
          </a:p>
        </p:txBody>
      </p:sp>
    </p:spTree>
    <p:extLst>
      <p:ext uri="{BB962C8B-B14F-4D97-AF65-F5344CB8AC3E}">
        <p14:creationId xmlns:p14="http://schemas.microsoft.com/office/powerpoint/2010/main" val="1357432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42</a:t>
            </a:fld>
            <a:endParaRPr lang="en-US" dirty="0"/>
          </a:p>
        </p:txBody>
      </p:sp>
    </p:spTree>
    <p:extLst>
      <p:ext uri="{BB962C8B-B14F-4D97-AF65-F5344CB8AC3E}">
        <p14:creationId xmlns:p14="http://schemas.microsoft.com/office/powerpoint/2010/main" val="2787700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43</a:t>
            </a:fld>
            <a:endParaRPr lang="en-US" dirty="0"/>
          </a:p>
        </p:txBody>
      </p:sp>
    </p:spTree>
    <p:extLst>
      <p:ext uri="{BB962C8B-B14F-4D97-AF65-F5344CB8AC3E}">
        <p14:creationId xmlns:p14="http://schemas.microsoft.com/office/powerpoint/2010/main" val="339657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44</a:t>
            </a:fld>
            <a:endParaRPr lang="en-US" dirty="0"/>
          </a:p>
        </p:txBody>
      </p:sp>
    </p:spTree>
    <p:extLst>
      <p:ext uri="{BB962C8B-B14F-4D97-AF65-F5344CB8AC3E}">
        <p14:creationId xmlns:p14="http://schemas.microsoft.com/office/powerpoint/2010/main" val="3331525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45</a:t>
            </a:fld>
            <a:endParaRPr lang="en-US" dirty="0"/>
          </a:p>
        </p:txBody>
      </p:sp>
    </p:spTree>
    <p:extLst>
      <p:ext uri="{BB962C8B-B14F-4D97-AF65-F5344CB8AC3E}">
        <p14:creationId xmlns:p14="http://schemas.microsoft.com/office/powerpoint/2010/main" val="2973658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46</a:t>
            </a:fld>
            <a:endParaRPr lang="en-US" dirty="0"/>
          </a:p>
        </p:txBody>
      </p:sp>
    </p:spTree>
    <p:extLst>
      <p:ext uri="{BB962C8B-B14F-4D97-AF65-F5344CB8AC3E}">
        <p14:creationId xmlns:p14="http://schemas.microsoft.com/office/powerpoint/2010/main" val="226685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06488"/>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47</a:t>
            </a:fld>
            <a:endParaRPr lang="en-US" dirty="0"/>
          </a:p>
        </p:txBody>
      </p:sp>
    </p:spTree>
    <p:extLst>
      <p:ext uri="{BB962C8B-B14F-4D97-AF65-F5344CB8AC3E}">
        <p14:creationId xmlns:p14="http://schemas.microsoft.com/office/powerpoint/2010/main" val="749931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48</a:t>
            </a:fld>
            <a:endParaRPr lang="en-US" dirty="0"/>
          </a:p>
        </p:txBody>
      </p:sp>
    </p:spTree>
    <p:extLst>
      <p:ext uri="{BB962C8B-B14F-4D97-AF65-F5344CB8AC3E}">
        <p14:creationId xmlns:p14="http://schemas.microsoft.com/office/powerpoint/2010/main" val="312628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49</a:t>
            </a:fld>
            <a:endParaRPr lang="en-US" dirty="0"/>
          </a:p>
        </p:txBody>
      </p:sp>
    </p:spTree>
    <p:extLst>
      <p:ext uri="{BB962C8B-B14F-4D97-AF65-F5344CB8AC3E}">
        <p14:creationId xmlns:p14="http://schemas.microsoft.com/office/powerpoint/2010/main" val="655332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50</a:t>
            </a:fld>
            <a:endParaRPr lang="en-US" dirty="0"/>
          </a:p>
        </p:txBody>
      </p:sp>
    </p:spTree>
    <p:extLst>
      <p:ext uri="{BB962C8B-B14F-4D97-AF65-F5344CB8AC3E}">
        <p14:creationId xmlns:p14="http://schemas.microsoft.com/office/powerpoint/2010/main" val="1855180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51</a:t>
            </a:fld>
            <a:endParaRPr lang="en-US" dirty="0"/>
          </a:p>
        </p:txBody>
      </p:sp>
    </p:spTree>
    <p:extLst>
      <p:ext uri="{BB962C8B-B14F-4D97-AF65-F5344CB8AC3E}">
        <p14:creationId xmlns:p14="http://schemas.microsoft.com/office/powerpoint/2010/main" val="2482714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52</a:t>
            </a:fld>
            <a:endParaRPr lang="en-US" dirty="0"/>
          </a:p>
        </p:txBody>
      </p:sp>
    </p:spTree>
    <p:extLst>
      <p:ext uri="{BB962C8B-B14F-4D97-AF65-F5344CB8AC3E}">
        <p14:creationId xmlns:p14="http://schemas.microsoft.com/office/powerpoint/2010/main" val="98277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53</a:t>
            </a:fld>
            <a:endParaRPr lang="en-US" dirty="0"/>
          </a:p>
        </p:txBody>
      </p:sp>
    </p:spTree>
    <p:extLst>
      <p:ext uri="{BB962C8B-B14F-4D97-AF65-F5344CB8AC3E}">
        <p14:creationId xmlns:p14="http://schemas.microsoft.com/office/powerpoint/2010/main" val="514859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54</a:t>
            </a:fld>
            <a:endParaRPr lang="en-US" dirty="0"/>
          </a:p>
        </p:txBody>
      </p:sp>
    </p:spTree>
    <p:extLst>
      <p:ext uri="{BB962C8B-B14F-4D97-AF65-F5344CB8AC3E}">
        <p14:creationId xmlns:p14="http://schemas.microsoft.com/office/powerpoint/2010/main" val="2255861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55</a:t>
            </a:fld>
            <a:endParaRPr lang="en-US" dirty="0"/>
          </a:p>
        </p:txBody>
      </p:sp>
    </p:spTree>
    <p:extLst>
      <p:ext uri="{BB962C8B-B14F-4D97-AF65-F5344CB8AC3E}">
        <p14:creationId xmlns:p14="http://schemas.microsoft.com/office/powerpoint/2010/main" val="573609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56</a:t>
            </a:fld>
            <a:endParaRPr lang="en-US" dirty="0"/>
          </a:p>
        </p:txBody>
      </p:sp>
    </p:spTree>
    <p:extLst>
      <p:ext uri="{BB962C8B-B14F-4D97-AF65-F5344CB8AC3E}">
        <p14:creationId xmlns:p14="http://schemas.microsoft.com/office/powerpoint/2010/main" val="3205710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57</a:t>
            </a:fld>
            <a:endParaRPr lang="en-US" dirty="0"/>
          </a:p>
        </p:txBody>
      </p:sp>
    </p:spTree>
    <p:extLst>
      <p:ext uri="{BB962C8B-B14F-4D97-AF65-F5344CB8AC3E}">
        <p14:creationId xmlns:p14="http://schemas.microsoft.com/office/powerpoint/2010/main" val="1574080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58</a:t>
            </a:fld>
            <a:endParaRPr lang="en-US" dirty="0"/>
          </a:p>
        </p:txBody>
      </p:sp>
    </p:spTree>
    <p:extLst>
      <p:ext uri="{BB962C8B-B14F-4D97-AF65-F5344CB8AC3E}">
        <p14:creationId xmlns:p14="http://schemas.microsoft.com/office/powerpoint/2010/main" val="3194203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59</a:t>
            </a:fld>
            <a:endParaRPr lang="en-US" dirty="0"/>
          </a:p>
        </p:txBody>
      </p:sp>
    </p:spTree>
    <p:extLst>
      <p:ext uri="{BB962C8B-B14F-4D97-AF65-F5344CB8AC3E}">
        <p14:creationId xmlns:p14="http://schemas.microsoft.com/office/powerpoint/2010/main" val="4214799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60</a:t>
            </a:fld>
            <a:endParaRPr lang="en-US" dirty="0"/>
          </a:p>
        </p:txBody>
      </p:sp>
    </p:spTree>
    <p:extLst>
      <p:ext uri="{BB962C8B-B14F-4D97-AF65-F5344CB8AC3E}">
        <p14:creationId xmlns:p14="http://schemas.microsoft.com/office/powerpoint/2010/main" val="3021544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61</a:t>
            </a:fld>
            <a:endParaRPr lang="en-US" dirty="0"/>
          </a:p>
        </p:txBody>
      </p:sp>
    </p:spTree>
    <p:extLst>
      <p:ext uri="{BB962C8B-B14F-4D97-AF65-F5344CB8AC3E}">
        <p14:creationId xmlns:p14="http://schemas.microsoft.com/office/powerpoint/2010/main" val="3688648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62</a:t>
            </a:fld>
            <a:endParaRPr lang="en-US" dirty="0"/>
          </a:p>
        </p:txBody>
      </p:sp>
    </p:spTree>
    <p:extLst>
      <p:ext uri="{BB962C8B-B14F-4D97-AF65-F5344CB8AC3E}">
        <p14:creationId xmlns:p14="http://schemas.microsoft.com/office/powerpoint/2010/main" val="3165505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63</a:t>
            </a:fld>
            <a:endParaRPr lang="en-US" dirty="0"/>
          </a:p>
        </p:txBody>
      </p:sp>
    </p:spTree>
    <p:extLst>
      <p:ext uri="{BB962C8B-B14F-4D97-AF65-F5344CB8AC3E}">
        <p14:creationId xmlns:p14="http://schemas.microsoft.com/office/powerpoint/2010/main" val="735685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64</a:t>
            </a:fld>
            <a:endParaRPr lang="en-US" dirty="0"/>
          </a:p>
        </p:txBody>
      </p:sp>
    </p:spTree>
    <p:extLst>
      <p:ext uri="{BB962C8B-B14F-4D97-AF65-F5344CB8AC3E}">
        <p14:creationId xmlns:p14="http://schemas.microsoft.com/office/powerpoint/2010/main" val="56890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65</a:t>
            </a:fld>
            <a:endParaRPr lang="en-US" dirty="0"/>
          </a:p>
        </p:txBody>
      </p:sp>
    </p:spTree>
    <p:extLst>
      <p:ext uri="{BB962C8B-B14F-4D97-AF65-F5344CB8AC3E}">
        <p14:creationId xmlns:p14="http://schemas.microsoft.com/office/powerpoint/2010/main" val="2837207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66</a:t>
            </a:fld>
            <a:endParaRPr lang="en-US" dirty="0"/>
          </a:p>
        </p:txBody>
      </p:sp>
    </p:spTree>
    <p:extLst>
      <p:ext uri="{BB962C8B-B14F-4D97-AF65-F5344CB8AC3E}">
        <p14:creationId xmlns:p14="http://schemas.microsoft.com/office/powerpoint/2010/main" val="2067735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67</a:t>
            </a:fld>
            <a:endParaRPr lang="en-US" dirty="0"/>
          </a:p>
        </p:txBody>
      </p:sp>
    </p:spTree>
    <p:extLst>
      <p:ext uri="{BB962C8B-B14F-4D97-AF65-F5344CB8AC3E}">
        <p14:creationId xmlns:p14="http://schemas.microsoft.com/office/powerpoint/2010/main" val="790365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68</a:t>
            </a:fld>
            <a:endParaRPr lang="en-US" dirty="0"/>
          </a:p>
        </p:txBody>
      </p:sp>
    </p:spTree>
    <p:extLst>
      <p:ext uri="{BB962C8B-B14F-4D97-AF65-F5344CB8AC3E}">
        <p14:creationId xmlns:p14="http://schemas.microsoft.com/office/powerpoint/2010/main" val="2241219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69</a:t>
            </a:fld>
            <a:endParaRPr lang="en-US" dirty="0"/>
          </a:p>
        </p:txBody>
      </p:sp>
    </p:spTree>
    <p:extLst>
      <p:ext uri="{BB962C8B-B14F-4D97-AF65-F5344CB8AC3E}">
        <p14:creationId xmlns:p14="http://schemas.microsoft.com/office/powerpoint/2010/main" val="2970762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8023226" y="2924758"/>
            <a:ext cx="1120774"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a:grpSpLocks noChangeAspect="1"/>
          </p:cNvGrpSpPr>
          <p:nvPr userDrawn="1"/>
        </p:nvGrpSpPr>
        <p:grpSpPr>
          <a:xfrm rot="16200000" flipV="1">
            <a:off x="2158718" y="-2158721"/>
            <a:ext cx="1720507" cy="6037943"/>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2"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360324" y="121812"/>
            <a:ext cx="996650" cy="983981"/>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0324" y="4512772"/>
            <a:ext cx="2952750" cy="997405"/>
          </a:xfrm>
          <a:prstGeom prst="rect">
            <a:avLst/>
          </a:prstGeom>
        </p:spPr>
      </p:pic>
      <p:sp>
        <p:nvSpPr>
          <p:cNvPr id="15" name="Rectangle 14"/>
          <p:cNvSpPr/>
          <p:nvPr userDrawn="1"/>
        </p:nvSpPr>
        <p:spPr>
          <a:xfrm>
            <a:off x="3572635" y="4425121"/>
            <a:ext cx="4572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17" name="Text Placeholder 4"/>
          <p:cNvSpPr>
            <a:spLocks noGrp="1"/>
          </p:cNvSpPr>
          <p:nvPr>
            <p:ph type="body" sz="quarter" idx="12" hasCustomPrompt="1"/>
          </p:nvPr>
        </p:nvSpPr>
        <p:spPr>
          <a:xfrm>
            <a:off x="1591081" y="113503"/>
            <a:ext cx="222186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a:t>Month ##, 2017</a:t>
            </a:r>
            <a:endParaRPr lang="en-US" dirty="0"/>
          </a:p>
        </p:txBody>
      </p:sp>
      <p:sp>
        <p:nvSpPr>
          <p:cNvPr id="2" name="Title 1"/>
          <p:cNvSpPr>
            <a:spLocks noGrp="1"/>
          </p:cNvSpPr>
          <p:nvPr>
            <p:ph type="ctrTitle"/>
          </p:nvPr>
        </p:nvSpPr>
        <p:spPr>
          <a:xfrm>
            <a:off x="685800" y="1311836"/>
            <a:ext cx="77724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3659544" y="4425121"/>
            <a:ext cx="4798656"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extLst>
      <p:ext uri="{BB962C8B-B14F-4D97-AF65-F5344CB8AC3E}">
        <p14:creationId xmlns:p14="http://schemas.microsoft.com/office/powerpoint/2010/main" val="141454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842964"/>
            <a:ext cx="786384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921021" y="4064000"/>
            <a:ext cx="7269574"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4549140" y="-68775"/>
            <a:ext cx="45720" cy="786384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22991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53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58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2" y="-292233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857564-4952-4BB3-8D17-85D07E8E4219}"/>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464673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10C90F-ED6C-4D1B-A25F-8C9CF9B83DA2}"/>
              </a:ext>
            </a:extLst>
          </p:cNvPr>
          <p:cNvSpPr/>
          <p:nvPr userDrawn="1"/>
        </p:nvSpPr>
        <p:spPr>
          <a:xfrm rot="5400000">
            <a:off x="4321982" y="-2686037"/>
            <a:ext cx="500034"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9841" y="365126"/>
            <a:ext cx="7886700" cy="1051560"/>
          </a:xfrm>
        </p:spPr>
        <p:txBody>
          <a:bodyPr vert="horz" lIns="91440" tIns="45720" rIns="91440" bIns="45720" rtlCol="0" anchor="b">
            <a:normAutofit/>
          </a:bodyPr>
          <a:lstStyle>
            <a:lvl1pPr>
              <a:def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defRPr>
            </a:lvl1pPr>
          </a:lstStyle>
          <a:p>
            <a:pPr lvl="0"/>
            <a:r>
              <a:rPr lang="en-US"/>
              <a:t>Click to edit Master title style</a:t>
            </a:r>
            <a:endParaRPr lang="en-US" dirty="0"/>
          </a:p>
        </p:txBody>
      </p:sp>
      <p:sp>
        <p:nvSpPr>
          <p:cNvPr id="3" name="Text Placeholder 2"/>
          <p:cNvSpPr>
            <a:spLocks noGrp="1"/>
          </p:cNvSpPr>
          <p:nvPr>
            <p:ph type="body" idx="1" hasCustomPrompt="1"/>
          </p:nvPr>
        </p:nvSpPr>
        <p:spPr>
          <a:xfrm>
            <a:off x="629842" y="1668895"/>
            <a:ext cx="3868340"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4" name="Content Placeholder 3"/>
          <p:cNvSpPr>
            <a:spLocks noGrp="1"/>
          </p:cNvSpPr>
          <p:nvPr>
            <p:ph sz="half" idx="2"/>
          </p:nvPr>
        </p:nvSpPr>
        <p:spPr>
          <a:xfrm>
            <a:off x="715567" y="2350452"/>
            <a:ext cx="3749040" cy="3839211"/>
          </a:xfrm>
        </p:spPr>
        <p:txBody>
          <a:bodyPr/>
          <a:lstStyle>
            <a:lvl1pPr>
              <a:defRPr sz="2300"/>
            </a:lvl1pPr>
            <a:lvl2pPr>
              <a:defRPr sz="2100"/>
            </a:lvl2pPr>
            <a:lvl3pP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29150" y="1668895"/>
            <a:ext cx="3887391"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6" name="Content Placeholder 5"/>
          <p:cNvSpPr>
            <a:spLocks noGrp="1"/>
          </p:cNvSpPr>
          <p:nvPr>
            <p:ph sz="quarter" idx="4"/>
          </p:nvPr>
        </p:nvSpPr>
        <p:spPr>
          <a:xfrm>
            <a:off x="4714875" y="2350452"/>
            <a:ext cx="3749040" cy="3839211"/>
          </a:xfrm>
        </p:spPr>
        <p:txBody>
          <a:bodyPr/>
          <a:lstStyle>
            <a:lvl1pPr>
              <a:defRPr sz="23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A0B3D28B-CE3D-4466-9666-609B2668EC8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C407D7D-3897-4B51-871B-6518969A743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19139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99062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71510A-CF9F-4994-9B30-C2AB139BB631}"/>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579945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457200"/>
            <a:ext cx="4629150" cy="5403851"/>
          </a:xfrm>
        </p:spPr>
        <p:txBody>
          <a:bodyPr anchor="ctr"/>
          <a:lstStyle>
            <a:lvl1pPr>
              <a:defRPr sz="2400"/>
            </a:lvl1pPr>
            <a:lvl2pPr>
              <a:defRPr sz="2200"/>
            </a:lvl2pPr>
            <a:lvl3pPr>
              <a:defRPr sz="19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641390" y="3089276"/>
            <a:ext cx="2926080" cy="2743200"/>
          </a:xfr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dirty="0">
                <a:solidFill>
                  <a:schemeClr val="accent2"/>
                </a:solidFill>
              </a:defRPr>
            </a:lvl1pPr>
          </a:lstStyle>
          <a:p>
            <a:pPr marL="0" lvl="0" indent="0">
              <a:buNone/>
            </a:pPr>
            <a:r>
              <a:rPr lang="en-US" dirty="0"/>
              <a:t>Click to add caption</a:t>
            </a:r>
          </a:p>
        </p:txBody>
      </p:sp>
      <p:sp>
        <p:nvSpPr>
          <p:cNvPr id="5" name="Slide Number Placeholder 4">
            <a:extLst>
              <a:ext uri="{FF2B5EF4-FFF2-40B4-BE49-F238E27FC236}">
                <a16:creationId xmlns:a16="http://schemas.microsoft.com/office/drawing/2014/main" id="{F48D562C-A495-48E7-A662-90C4D7E5E3F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95128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494950"/>
            <a:ext cx="4629150" cy="534932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200000"/>
              </a:lnSpc>
              <a:buNone/>
              <a:defRPr sz="28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641390" y="3089276"/>
            <a:ext cx="2926080" cy="2743200"/>
          </a:xfrm>
          <a:prstGeom prst="rect">
            <a:avLst/>
          </a:prstGeo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a:solidFill>
                  <a:schemeClr val="accent2"/>
                </a:solidFill>
              </a:defRPr>
            </a:lvl1pPr>
          </a:lstStyle>
          <a:p>
            <a:pPr marL="0" lvl="0" indent="0">
              <a:buNone/>
            </a:pPr>
            <a:r>
              <a:rPr lang="en-US"/>
              <a:t>Click to add caption</a:t>
            </a:r>
          </a:p>
        </p:txBody>
      </p:sp>
      <p:sp>
        <p:nvSpPr>
          <p:cNvPr id="5" name="Slide Number Placeholder 4">
            <a:extLst>
              <a:ext uri="{FF2B5EF4-FFF2-40B4-BE49-F238E27FC236}">
                <a16:creationId xmlns:a16="http://schemas.microsoft.com/office/drawing/2014/main" id="{EB6008F9-D6D9-4EDB-9511-1995786E12D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80762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derato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Your Moderator:</a:t>
            </a:r>
            <a:endParaRPr lang="en-US" dirty="0"/>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Moderator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98363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a:t>
            </a:r>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408453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90999" y="1769287"/>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1769288"/>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4190999" y="4115205"/>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827005" y="4115206"/>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786560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04211" y="1550213"/>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2289149" y="1550214"/>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3603599" y="3169259"/>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788537" y="3169260"/>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Content Placeholder 2">
            <a:extLst>
              <a:ext uri="{FF2B5EF4-FFF2-40B4-BE49-F238E27FC236}">
                <a16:creationId xmlns:a16="http://schemas.microsoft.com/office/drawing/2014/main" id="{5F412FA4-B02E-44E6-8B54-8C543AF12548}"/>
              </a:ext>
            </a:extLst>
          </p:cNvPr>
          <p:cNvSpPr>
            <a:spLocks noGrp="1"/>
          </p:cNvSpPr>
          <p:nvPr>
            <p:ph idx="14" hasCustomPrompt="1"/>
          </p:nvPr>
        </p:nvSpPr>
        <p:spPr>
          <a:xfrm>
            <a:off x="3041624" y="4788305"/>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10" name="Picture Placeholder 2">
            <a:extLst>
              <a:ext uri="{FF2B5EF4-FFF2-40B4-BE49-F238E27FC236}">
                <a16:creationId xmlns:a16="http://schemas.microsoft.com/office/drawing/2014/main" id="{681D4FF5-6288-4D27-802B-1F68F7152C8A}"/>
              </a:ext>
            </a:extLst>
          </p:cNvPr>
          <p:cNvSpPr>
            <a:spLocks noGrp="1" noChangeAspect="1"/>
          </p:cNvSpPr>
          <p:nvPr>
            <p:ph type="pic" idx="15"/>
          </p:nvPr>
        </p:nvSpPr>
        <p:spPr>
          <a:xfrm>
            <a:off x="1226562" y="4788306"/>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3851879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62100"/>
            <a:ext cx="7955280" cy="4614863"/>
          </a:xfrm>
        </p:spPr>
        <p:txBody>
          <a:bodyPr anchor="ctr"/>
          <a:lstStyle>
            <a:lvl1pPr marL="274320" indent="-274320">
              <a:buSzPct val="130000"/>
              <a:buFont typeface="Wingdings 2" panose="05020102010507070707" pitchFamily="18" charset="2"/>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TextBox 4">
            <a:extLst>
              <a:ext uri="{FF2B5EF4-FFF2-40B4-BE49-F238E27FC236}">
                <a16:creationId xmlns:a16="http://schemas.microsoft.com/office/drawing/2014/main" id="{4EFF1AEB-41C4-4F09-A84E-76A8A2E5FB0C}"/>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Today’s Objectives:</a:t>
            </a:r>
            <a:endParaRPr lang="en-US" dirty="0"/>
          </a:p>
        </p:txBody>
      </p:sp>
      <p:pic>
        <p:nvPicPr>
          <p:cNvPr id="7" name="Picture 6">
            <a:extLst>
              <a:ext uri="{FF2B5EF4-FFF2-40B4-BE49-F238E27FC236}">
                <a16:creationId xmlns:a16="http://schemas.microsoft.com/office/drawing/2014/main" id="{3A1BC28C-8AF2-4940-BDB9-E673A86117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82823" y="365126"/>
            <a:ext cx="2206570" cy="1095374"/>
          </a:xfrm>
          <a:prstGeom prst="rect">
            <a:avLst/>
          </a:prstGeom>
        </p:spPr>
      </p:pic>
      <p:sp>
        <p:nvSpPr>
          <p:cNvPr id="8" name="Rectangle 7">
            <a:extLst>
              <a:ext uri="{FF2B5EF4-FFF2-40B4-BE49-F238E27FC236}">
                <a16:creationId xmlns:a16="http://schemas.microsoft.com/office/drawing/2014/main" id="{B39BDA01-EE61-49D4-8FAA-01389FC14AC8}"/>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86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2" name="Title 1"/>
          <p:cNvSpPr>
            <a:spLocks noGrp="1"/>
          </p:cNvSpPr>
          <p:nvPr>
            <p:ph type="title"/>
          </p:nvPr>
        </p:nvSpPr>
        <p:spPr>
          <a:xfrm>
            <a:off x="1473200" y="365126"/>
            <a:ext cx="7110730" cy="1051560"/>
          </a:xfrm>
        </p:spPr>
        <p:txBody>
          <a:bodyPr anchor="ct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grpSp>
        <p:nvGrpSpPr>
          <p:cNvPr id="9" name="Group 8">
            <a:extLst>
              <a:ext uri="{FF2B5EF4-FFF2-40B4-BE49-F238E27FC236}">
                <a16:creationId xmlns:a16="http://schemas.microsoft.com/office/drawing/2014/main" id="{C748CE21-7AFE-4E43-95C7-CE54C7F8E328}"/>
              </a:ext>
            </a:extLst>
          </p:cNvPr>
          <p:cNvGrpSpPr/>
          <p:nvPr userDrawn="1"/>
        </p:nvGrpSpPr>
        <p:grpSpPr>
          <a:xfrm>
            <a:off x="408972" y="0"/>
            <a:ext cx="796952" cy="1591228"/>
            <a:chOff x="628648" y="-1"/>
            <a:chExt cx="1019624" cy="1591228"/>
          </a:xfrm>
          <a:effectLst>
            <a:outerShdw blurRad="50800" dist="25400" dir="8100000" algn="tr" rotWithShape="0">
              <a:prstClr val="black">
                <a:alpha val="30000"/>
              </a:prstClr>
            </a:outerShdw>
          </a:effectLst>
        </p:grpSpPr>
        <p:sp>
          <p:nvSpPr>
            <p:cNvPr id="8" name="Pentagon 3">
              <a:extLst>
                <a:ext uri="{FF2B5EF4-FFF2-40B4-BE49-F238E27FC236}">
                  <a16:creationId xmlns:a16="http://schemas.microsoft.com/office/drawing/2014/main" id="{66EF78EF-7007-4AD8-B0B0-9D842402A112}"/>
                </a:ext>
              </a:extLst>
            </p:cNvPr>
            <p:cNvSpPr/>
            <p:nvPr userDrawn="1"/>
          </p:nvSpPr>
          <p:spPr>
            <a:xfrm rot="5400000">
              <a:off x="342847" y="285802"/>
              <a:ext cx="1591227" cy="1019623"/>
            </a:xfrm>
            <a:prstGeom prst="homePlate">
              <a:avLst>
                <a:gd name="adj" fmla="val 44467"/>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path path="circle">
                <a:fillToRect l="100000" t="100000"/>
              </a:path>
              <a:tileRect r="-100000" b="-100000"/>
            </a:gradFill>
            <a:ln w="2540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Pentagon 3">
              <a:extLst>
                <a:ext uri="{FF2B5EF4-FFF2-40B4-BE49-F238E27FC236}">
                  <a16:creationId xmlns:a16="http://schemas.microsoft.com/office/drawing/2014/main" id="{D523D052-BBAD-4207-B109-48CB7A77CC9E}"/>
                </a:ext>
              </a:extLst>
            </p:cNvPr>
            <p:cNvSpPr/>
            <p:nvPr userDrawn="1"/>
          </p:nvSpPr>
          <p:spPr>
            <a:xfrm rot="5400000">
              <a:off x="430116" y="198531"/>
              <a:ext cx="1416687" cy="1019623"/>
            </a:xfrm>
            <a:prstGeom prst="homePlate">
              <a:avLst>
                <a:gd name="adj" fmla="val 41756"/>
              </a:avLst>
            </a:prstGeom>
            <a:gradFill flip="none" rotWithShape="1">
              <a:gsLst>
                <a:gs pos="0">
                  <a:schemeClr val="bg1">
                    <a:lumMod val="75000"/>
                  </a:schemeClr>
                </a:gs>
                <a:gs pos="53000">
                  <a:srgbClr val="F1F1F1"/>
                </a:gs>
                <a:gs pos="25000">
                  <a:schemeClr val="bg1">
                    <a:lumMod val="95000"/>
                  </a:schemeClr>
                </a:gs>
                <a:gs pos="6000">
                  <a:schemeClr val="bg1">
                    <a:lumMod val="85000"/>
                  </a:schemeClr>
                </a:gs>
                <a:gs pos="77000">
                  <a:srgbClr val="E3E3E3"/>
                </a:gs>
                <a:gs pos="97345">
                  <a:schemeClr val="bg1">
                    <a:lumMod val="75000"/>
                  </a:schemeClr>
                </a:gs>
              </a:gsLst>
              <a:lin ang="0" scaled="1"/>
              <a:tileRect/>
            </a:gradFill>
            <a:ln w="25400">
              <a:gradFill flip="none" rotWithShape="1">
                <a:gsLst>
                  <a:gs pos="100000">
                    <a:schemeClr val="bg1">
                      <a:lumMod val="75000"/>
                    </a:schemeClr>
                  </a:gs>
                  <a:gs pos="0">
                    <a:schemeClr val="accent4">
                      <a:lumMod val="67000"/>
                    </a:schemeClr>
                  </a:gs>
                  <a:gs pos="48000">
                    <a:schemeClr val="accent4">
                      <a:lumMod val="97000"/>
                      <a:lumOff val="3000"/>
                    </a:schemeClr>
                  </a:gs>
                  <a:gs pos="85000">
                    <a:schemeClr val="accent4">
                      <a:lumMod val="60000"/>
                      <a:lumOff val="40000"/>
                    </a:schemeClr>
                  </a:gs>
                </a:gsLst>
                <a:lin ang="10800000" scaled="1"/>
                <a:tileRect/>
              </a:gra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0" name="Text Placeholder 3">
            <a:extLst>
              <a:ext uri="{FF2B5EF4-FFF2-40B4-BE49-F238E27FC236}">
                <a16:creationId xmlns:a16="http://schemas.microsoft.com/office/drawing/2014/main" id="{121EAC3E-DB16-448B-9877-1345E9FF81BC}"/>
              </a:ext>
            </a:extLst>
          </p:cNvPr>
          <p:cNvSpPr>
            <a:spLocks noGrp="1"/>
          </p:cNvSpPr>
          <p:nvPr>
            <p:ph type="body" sz="half" idx="2" hasCustomPrompt="1"/>
          </p:nvPr>
        </p:nvSpPr>
        <p:spPr>
          <a:xfrm>
            <a:off x="339424" y="528805"/>
            <a:ext cx="921646" cy="804862"/>
          </a:xfrm>
        </p:spPr>
        <p:txBody>
          <a:bodyPr tIns="73152">
            <a:normAutofit/>
          </a:bodyPr>
          <a:lstStyle>
            <a:lvl1pPr marL="0" indent="0" algn="ctr">
              <a:buNone/>
              <a:defRPr lang="en-US" sz="4000" b="1" i="0" kern="1200" cap="small" spc="40" baseline="0" dirty="0" smtClean="0">
                <a:ln w="15875">
                  <a:gradFill flip="none" rotWithShape="1">
                    <a:gsLst>
                      <a:gs pos="0">
                        <a:schemeClr val="accent2"/>
                      </a:gs>
                      <a:gs pos="100000">
                        <a:schemeClr val="accent5"/>
                      </a:gs>
                    </a:gsLst>
                    <a:lin ang="16200000" scaled="1"/>
                    <a:tileRect/>
                  </a:gradFill>
                </a:ln>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a:innerShdw blurRad="101600" dist="76200" dir="18900000">
                    <a:prstClr val="black">
                      <a:alpha val="30000"/>
                    </a:prstClr>
                  </a:innerShdw>
                </a:effectLst>
                <a:latin typeface="+mj-lt"/>
                <a:ea typeface="+mj-ea"/>
                <a:cs typeface="Impact" panose="020B080603090205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t>
            </a:r>
            <a:endParaRPr lang="en-US" dirty="0"/>
          </a:p>
        </p:txBody>
      </p:sp>
    </p:spTree>
    <p:extLst>
      <p:ext uri="{BB962C8B-B14F-4D97-AF65-F5344CB8AC3E}">
        <p14:creationId xmlns:p14="http://schemas.microsoft.com/office/powerpoint/2010/main" val="3972518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025" y="4800600"/>
            <a:ext cx="6724083" cy="566738"/>
          </a:xfrm>
        </p:spPr>
        <p:txBody>
          <a:bodyPr anchor="b">
            <a:normAutofit/>
          </a:bodyPr>
          <a:lstStyle>
            <a:lvl1pPr marL="457200" indent="-457200" algn="r">
              <a:buClr>
                <a:srgbClr val="7A232E"/>
              </a:buClr>
              <a:buFont typeface="Wingdings" panose="05000000000000000000" pitchFamily="2" charset="2"/>
              <a:buChar char="Ø"/>
              <a:defRPr sz="3200" b="0" spc="40" baseline="0">
                <a:gradFill>
                  <a:gsLst>
                    <a:gs pos="0">
                      <a:schemeClr val="accent6">
                        <a:lumMod val="50000"/>
                      </a:schemeClr>
                    </a:gs>
                    <a:gs pos="100000">
                      <a:schemeClr val="accent1">
                        <a:lumMod val="50000"/>
                      </a:schemeClr>
                    </a:gs>
                  </a:gsLst>
                  <a:lin ang="5400000" scaled="1"/>
                </a:gradFill>
              </a:defRPr>
            </a:lvl1pPr>
          </a:lstStyle>
          <a:p>
            <a:r>
              <a:rPr lang="en-US" dirty="0" err="1"/>
              <a:t>FirstName</a:t>
            </a:r>
            <a:r>
              <a:rPr lang="en-US" dirty="0"/>
              <a:t> </a:t>
            </a:r>
            <a:r>
              <a:rPr lang="en-US" dirty="0" err="1"/>
              <a:t>LastName</a:t>
            </a:r>
            <a:endParaRPr lang="en-US" dirty="0"/>
          </a:p>
        </p:txBody>
      </p:sp>
      <p:sp>
        <p:nvSpPr>
          <p:cNvPr id="4" name="Text Placeholder 3"/>
          <p:cNvSpPr>
            <a:spLocks noGrp="1"/>
          </p:cNvSpPr>
          <p:nvPr>
            <p:ph type="body" sz="half" idx="2" hasCustomPrompt="1"/>
          </p:nvPr>
        </p:nvSpPr>
        <p:spPr>
          <a:xfrm>
            <a:off x="962026" y="1076325"/>
            <a:ext cx="6724650" cy="2962275"/>
          </a:xfrm>
        </p:spPr>
        <p:txBody>
          <a:bodyPr anchor="ctr" anchorCtr="0">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Type quote here</a:t>
            </a:r>
          </a:p>
        </p:txBody>
      </p:sp>
      <p:sp>
        <p:nvSpPr>
          <p:cNvPr id="6" name="Text Placeholder 3"/>
          <p:cNvSpPr>
            <a:spLocks noGrp="1"/>
          </p:cNvSpPr>
          <p:nvPr>
            <p:ph type="body" sz="half" idx="10" hasCustomPrompt="1"/>
          </p:nvPr>
        </p:nvSpPr>
        <p:spPr>
          <a:xfrm>
            <a:off x="962025" y="5398235"/>
            <a:ext cx="6724083" cy="354865"/>
          </a:xfrm>
        </p:spPr>
        <p:txBody>
          <a:bodyPr anchor="ctr" anchorCtr="0">
            <a:noAutofit/>
          </a:bodyPr>
          <a:lstStyle>
            <a:lvl1pPr marL="0" indent="0" algn="r">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7" name="Title 1"/>
          <p:cNvSpPr txBox="1">
            <a:spLocks/>
          </p:cNvSpPr>
          <p:nvPr userDrawn="1"/>
        </p:nvSpPr>
        <p:spPr>
          <a:xfrm>
            <a:off x="0" y="729116"/>
            <a:ext cx="962025"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9" name="Title 1"/>
          <p:cNvSpPr txBox="1">
            <a:spLocks/>
          </p:cNvSpPr>
          <p:nvPr userDrawn="1"/>
        </p:nvSpPr>
        <p:spPr>
          <a:xfrm rot="10800000">
            <a:off x="7686675" y="2155824"/>
            <a:ext cx="971550"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3D77594-847C-4D9F-8E9C-BA000729C35F}"/>
              </a:ext>
            </a:extLst>
          </p:cNvPr>
          <p:cNvSpPr/>
          <p:nvPr userDrawn="1"/>
        </p:nvSpPr>
        <p:spPr>
          <a:xfrm rot="5400000">
            <a:off x="4311972" y="1309431"/>
            <a:ext cx="27432" cy="6720840"/>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301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B4496C-42F2-4A52-9C95-651EE67206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5725" y="693411"/>
            <a:ext cx="2343150" cy="761532"/>
          </a:xfrm>
          <a:prstGeom prst="rect">
            <a:avLst/>
          </a:prstGeom>
        </p:spPr>
      </p:pic>
      <p:sp>
        <p:nvSpPr>
          <p:cNvPr id="4" name="Text Placeholder 3"/>
          <p:cNvSpPr>
            <a:spLocks noGrp="1"/>
          </p:cNvSpPr>
          <p:nvPr>
            <p:ph type="body" sz="half" idx="2" hasCustomPrompt="1"/>
          </p:nvPr>
        </p:nvSpPr>
        <p:spPr>
          <a:xfrm>
            <a:off x="390525" y="1756800"/>
            <a:ext cx="8307704" cy="3251942"/>
          </a:xfrm>
        </p:spPr>
        <p:txBody>
          <a:bodyPr anchor="ctr" anchorCtr="0">
            <a:normAutofit/>
          </a:bodyPr>
          <a:lstStyle>
            <a:lvl1pPr marL="0" indent="0">
              <a:lnSpc>
                <a:spcPct val="95000"/>
              </a:lnSpc>
              <a:spcBef>
                <a:spcPts val="1000"/>
              </a:spcBef>
              <a:buNone/>
              <a:defRPr sz="2200" b="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This slide format is to draw attention to precise legal language.  Place legal language here.</a:t>
            </a:r>
            <a:endParaRPr lang="en-US" dirty="0"/>
          </a:p>
        </p:txBody>
      </p:sp>
      <p:sp>
        <p:nvSpPr>
          <p:cNvPr id="6" name="Text Placeholder 3"/>
          <p:cNvSpPr>
            <a:spLocks noGrp="1"/>
          </p:cNvSpPr>
          <p:nvPr>
            <p:ph type="body" sz="half" idx="10" hasCustomPrompt="1"/>
          </p:nvPr>
        </p:nvSpPr>
        <p:spPr>
          <a:xfrm>
            <a:off x="2543174" y="1064168"/>
            <a:ext cx="6155055" cy="354865"/>
          </a:xfrm>
        </p:spPr>
        <p:txBody>
          <a:bodyPr anchor="ctr" anchorCtr="0">
            <a:noAutofit/>
          </a:bodyPr>
          <a:lstStyle>
            <a:lvl1pPr marL="0" indent="0" algn="l">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768B8A7-EB81-4FD2-82D4-E645AB5DA130}"/>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A81F1B3-A836-409F-B9E6-2E2CAEB1F57F}"/>
              </a:ext>
            </a:extLst>
          </p:cNvPr>
          <p:cNvSpPr>
            <a:spLocks noGrp="1"/>
          </p:cNvSpPr>
          <p:nvPr>
            <p:ph type="title" hasCustomPrompt="1"/>
          </p:nvPr>
        </p:nvSpPr>
        <p:spPr>
          <a:xfrm>
            <a:off x="2324100" y="119319"/>
            <a:ext cx="6374129" cy="862470"/>
          </a:xfrm>
        </p:spPr>
        <p:txBody>
          <a:bodyPr>
            <a:normAutofit/>
          </a:bodyPr>
          <a:lstStyle>
            <a:lvl1pPr>
              <a:defRPr sz="2600"/>
            </a:lvl1pPr>
          </a:lstStyle>
          <a:p>
            <a:r>
              <a:rPr lang="en-US"/>
              <a:t>Section name / Title / Reference Info</a:t>
            </a:r>
          </a:p>
        </p:txBody>
      </p:sp>
      <p:sp>
        <p:nvSpPr>
          <p:cNvPr id="13" name="Text Placeholder 3">
            <a:extLst>
              <a:ext uri="{FF2B5EF4-FFF2-40B4-BE49-F238E27FC236}">
                <a16:creationId xmlns:a16="http://schemas.microsoft.com/office/drawing/2014/main" id="{73153095-E629-4333-A9E6-44B7EAB756CC}"/>
              </a:ext>
            </a:extLst>
          </p:cNvPr>
          <p:cNvSpPr>
            <a:spLocks noGrp="1"/>
          </p:cNvSpPr>
          <p:nvPr>
            <p:ph type="body" sz="half" idx="12" hasCustomPrompt="1"/>
          </p:nvPr>
        </p:nvSpPr>
        <p:spPr>
          <a:xfrm>
            <a:off x="390526" y="5095875"/>
            <a:ext cx="7905749" cy="1197102"/>
          </a:xfrm>
        </p:spPr>
        <p:txBody>
          <a:bodyPr anchor="ctr" anchorCtr="0">
            <a:noAutofit/>
          </a:bodyPr>
          <a:lstStyle>
            <a:lvl1pPr marL="0" indent="0" algn="ctr">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If needed, include a callout note about the legal language here.</a:t>
            </a:r>
            <a:endParaRPr lang="en-US" dirty="0"/>
          </a:p>
        </p:txBody>
      </p:sp>
    </p:spTree>
    <p:extLst>
      <p:ext uri="{BB962C8B-B14F-4D97-AF65-F5344CB8AC3E}">
        <p14:creationId xmlns:p14="http://schemas.microsoft.com/office/powerpoint/2010/main" val="2505059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11892" y="1120346"/>
            <a:ext cx="4032473" cy="5056617"/>
          </a:xfrm>
        </p:spPr>
        <p:txBody>
          <a:bodyPr>
            <a:noAutofit/>
          </a:bodyPr>
          <a:lstStyle>
            <a:lvl1pPr>
              <a:spcBef>
                <a:spcPts val="3000"/>
              </a:spcBef>
              <a:defRPr sz="2000"/>
            </a:lvl1pPr>
            <a:lvl2pPr marL="292608" indent="0">
              <a:spcBef>
                <a:spcPts val="600"/>
              </a:spcBef>
              <a:spcAft>
                <a:spcPts val="200"/>
              </a:spcAft>
              <a:buNone/>
              <a:defRPr sz="1400" i="1">
                <a:solidFill>
                  <a:schemeClr val="accent3">
                    <a:lumMod val="75000"/>
                    <a:lumOff val="25000"/>
                  </a:schemeClr>
                </a:solidFill>
              </a:defRPr>
            </a:lvl2pPr>
            <a:lvl3pPr marL="576072" indent="-274320">
              <a:spcBef>
                <a:spcPts val="400"/>
              </a:spcBef>
              <a:buClr>
                <a:schemeClr val="accent3">
                  <a:lumMod val="75000"/>
                  <a:lumOff val="25000"/>
                </a:schemeClr>
              </a:buClr>
              <a:buFont typeface="Wingdings" panose="05000000000000000000" pitchFamily="2" charset="2"/>
              <a:buChar char=""/>
              <a:defRPr sz="1300" u="sng">
                <a:solidFill>
                  <a:schemeClr val="accent6"/>
                </a:solidFill>
              </a:defRPr>
            </a:lvl3pPr>
          </a:lstStyle>
          <a:p>
            <a:pPr lvl="0"/>
            <a:r>
              <a:rPr lang="en-US" dirty="0"/>
              <a:t>Name of Resource</a:t>
            </a:r>
          </a:p>
          <a:p>
            <a:pPr lvl="1"/>
            <a:r>
              <a:rPr lang="en-US" dirty="0"/>
              <a:t>Details about resource listed here.</a:t>
            </a:r>
          </a:p>
          <a:p>
            <a:pPr lvl="2"/>
            <a:r>
              <a:rPr lang="en-US" dirty="0"/>
              <a:t>web address</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95824" y="1120346"/>
            <a:ext cx="4032504" cy="5056617"/>
          </a:xfrm>
        </p:spPr>
        <p:txBody>
          <a:bodyPr>
            <a:noAutofit/>
          </a:bodyPr>
          <a:lstStyle>
            <a:lvl1pPr>
              <a:spcBef>
                <a:spcPts val="3000"/>
              </a:spcBef>
              <a:defRPr sz="2000"/>
            </a:lvl1pPr>
            <a:lvl2pPr marL="274320" indent="0" algn="l" defTabSz="914400" rtl="0" eaLnBrk="1" latinLnBrk="0" hangingPunct="1">
              <a:lnSpc>
                <a:spcPct val="90000"/>
              </a:lnSpc>
              <a:spcBef>
                <a:spcPts val="800"/>
              </a:spcBef>
              <a:spcAft>
                <a:spcPts val="200"/>
              </a:spcAft>
              <a:buClr>
                <a:schemeClr val="bg1">
                  <a:lumMod val="65000"/>
                </a:schemeClr>
              </a:buClr>
              <a:buFont typeface="Arial" panose="020B0604020202020204" pitchFamily="34" charset="0"/>
              <a:buNone/>
              <a:defRPr lang="en-US" sz="1400" i="1" kern="1200" dirty="0">
                <a:solidFill>
                  <a:schemeClr val="accent3">
                    <a:lumMod val="75000"/>
                    <a:lumOff val="25000"/>
                  </a:schemeClr>
                </a:solidFill>
                <a:latin typeface="+mn-lt"/>
                <a:ea typeface="+mn-ea"/>
                <a:cs typeface="+mn-cs"/>
              </a:defRPr>
            </a:lvl2pPr>
            <a:lvl3pPr marL="587502" indent="-285750">
              <a:spcBef>
                <a:spcPts val="400"/>
              </a:spcBef>
              <a:buClr>
                <a:schemeClr val="accent3">
                  <a:lumMod val="75000"/>
                  <a:lumOff val="25000"/>
                </a:schemeClr>
              </a:buClr>
              <a:buFont typeface="Wingdings" panose="05000000000000000000" pitchFamily="2" charset="2"/>
              <a:buChar char=""/>
              <a:defRPr lang="en-US" sz="1300" u="sng" kern="1200" baseline="0" dirty="0">
                <a:solidFill>
                  <a:schemeClr val="accent6"/>
                </a:solidFill>
                <a:latin typeface="+mn-lt"/>
                <a:ea typeface="+mn-ea"/>
                <a:cs typeface="+mn-cs"/>
              </a:defRPr>
            </a:lvl3pPr>
          </a:lstStyle>
          <a:p>
            <a:pPr lvl="0"/>
            <a:r>
              <a:rPr lang="en-US" dirty="0"/>
              <a:t>Name of Resource</a:t>
            </a:r>
          </a:p>
          <a:p>
            <a:pPr marL="560070" lvl="1" indent="-285750" algn="l" defTabSz="914400" rtl="0" eaLnBrk="1" latinLnBrk="0" hangingPunct="1">
              <a:lnSpc>
                <a:spcPct val="90000"/>
              </a:lnSpc>
              <a:spcBef>
                <a:spcPts val="800"/>
              </a:spcBef>
              <a:buClr>
                <a:schemeClr val="bg1">
                  <a:lumMod val="65000"/>
                </a:schemeClr>
              </a:buClr>
            </a:pPr>
            <a:r>
              <a:rPr lang="en-US" dirty="0"/>
              <a:t>Details about resource listed here.</a:t>
            </a:r>
          </a:p>
          <a:p>
            <a:pPr marL="587502" lvl="2" indent="-285750" algn="l" defTabSz="914400" rtl="0" eaLnBrk="1" latinLnBrk="0" hangingPunct="1">
              <a:lnSpc>
                <a:spcPct val="90000"/>
              </a:lnSpc>
              <a:spcBef>
                <a:spcPts val="800"/>
              </a:spcBef>
              <a:buClr>
                <a:schemeClr val="bg1">
                  <a:lumMod val="65000"/>
                </a:schemeClr>
              </a:buClr>
            </a:pPr>
            <a:r>
              <a:rPr lang="en-US" dirty="0"/>
              <a:t>Web address</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8" y="1003986"/>
            <a:ext cx="45720" cy="585216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4" y="-357680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9D9F95-E05B-461F-9AB6-FCC469E64AE0}"/>
              </a:ext>
            </a:extLst>
          </p:cNvPr>
          <p:cNvSpPr txBox="1"/>
          <p:nvPr userDrawn="1"/>
        </p:nvSpPr>
        <p:spPr>
          <a:xfrm>
            <a:off x="1309816" y="365126"/>
            <a:ext cx="6880779" cy="616352"/>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dirty="0"/>
              <a:t>Resources:</a:t>
            </a:r>
          </a:p>
        </p:txBody>
      </p:sp>
      <p:sp>
        <p:nvSpPr>
          <p:cNvPr id="11" name="TextBox 10">
            <a:extLst>
              <a:ext uri="{FF2B5EF4-FFF2-40B4-BE49-F238E27FC236}">
                <a16:creationId xmlns:a16="http://schemas.microsoft.com/office/drawing/2014/main" id="{3C7C2AD0-E385-4C6D-9FC1-7C6479504B69}"/>
              </a:ext>
            </a:extLst>
          </p:cNvPr>
          <p:cNvSpPr txBox="1"/>
          <p:nvPr userDrawn="1"/>
        </p:nvSpPr>
        <p:spPr>
          <a:xfrm>
            <a:off x="2509079" y="205945"/>
            <a:ext cx="1318054" cy="947351"/>
          </a:xfrm>
          <a:prstGeom prst="rect">
            <a:avLst/>
          </a:prstGeom>
          <a:noFill/>
        </p:spPr>
        <p:txBody>
          <a:bodyPr wrap="none" rtlCol="0">
            <a:noAutofit/>
          </a:bodyPr>
          <a:lstStyle/>
          <a:p>
            <a:pPr algn="l">
              <a:lnSpc>
                <a:spcPct val="85000"/>
              </a:lnSpc>
            </a:pPr>
            <a:r>
              <a:rPr lang="en-US" sz="6600" dirty="0">
                <a:solidFill>
                  <a:schemeClr val="bg1">
                    <a:lumMod val="75000"/>
                  </a:schemeClr>
                </a:solidFill>
                <a:sym typeface="Webdings" panose="05030102010509060703" pitchFamily="18" charset="2"/>
              </a:rPr>
              <a:t></a:t>
            </a:r>
            <a:endParaRPr lang="en-US" sz="6600" dirty="0">
              <a:solidFill>
                <a:schemeClr val="bg1">
                  <a:lumMod val="75000"/>
                </a:schemeClr>
              </a:solidFill>
            </a:endParaRPr>
          </a:p>
        </p:txBody>
      </p:sp>
      <p:sp>
        <p:nvSpPr>
          <p:cNvPr id="2" name="Slide Number Placeholder 1">
            <a:extLst>
              <a:ext uri="{FF2B5EF4-FFF2-40B4-BE49-F238E27FC236}">
                <a16:creationId xmlns:a16="http://schemas.microsoft.com/office/drawing/2014/main" id="{5A246DD3-D6C3-4914-8E87-5DA06C7256DC}"/>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075813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95825" y="1190625"/>
            <a:ext cx="3697604"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dirty="0"/>
              <a:t>Presenter Name</a:t>
            </a:r>
          </a:p>
          <a:p>
            <a:pPr lvl="1"/>
            <a:r>
              <a:rPr lang="en-US" dirty="0"/>
              <a:t>Position</a:t>
            </a:r>
          </a:p>
          <a:p>
            <a:pPr lvl="2"/>
            <a:r>
              <a:rPr lang="en-US" dirty="0"/>
              <a:t>Organization</a:t>
            </a:r>
          </a:p>
          <a:p>
            <a:pPr lvl="3"/>
            <a:r>
              <a:rPr lang="en-US" dirty="0"/>
              <a:t>Email</a:t>
            </a:r>
          </a:p>
          <a:p>
            <a:pPr lvl="4"/>
            <a:r>
              <a:rPr lang="en-US" dirty="0"/>
              <a:t>Phone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8" name="TextBox 7">
            <a:extLst>
              <a:ext uri="{FF2B5EF4-FFF2-40B4-BE49-F238E27FC236}">
                <a16:creationId xmlns:a16="http://schemas.microsoft.com/office/drawing/2014/main" id="{5E098955-8651-419E-86A8-56788A65E26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Contact Information:</a:t>
            </a:r>
            <a:endParaRPr lang="en-US" dirty="0"/>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46285" y="2543613"/>
            <a:ext cx="2974602" cy="1389773"/>
          </a:xfrm>
          <a:prstGeom prst="rect">
            <a:avLst/>
          </a:prstGeom>
        </p:spPr>
      </p:pic>
    </p:spTree>
    <p:extLst>
      <p:ext uri="{BB962C8B-B14F-4D97-AF65-F5344CB8AC3E}">
        <p14:creationId xmlns:p14="http://schemas.microsoft.com/office/powerpoint/2010/main" val="3956525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hank You">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E19837-98EC-4FB4-8EB6-985880253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1469" y="2270681"/>
            <a:ext cx="7180494" cy="1590924"/>
          </a:xfrm>
          <a:prstGeom prst="rect">
            <a:avLst/>
          </a:prstGeom>
        </p:spPr>
      </p:pic>
      <p:sp>
        <p:nvSpPr>
          <p:cNvPr id="2" name="Slide Number Placeholder 1">
            <a:extLst>
              <a:ext uri="{FF2B5EF4-FFF2-40B4-BE49-F238E27FC236}">
                <a16:creationId xmlns:a16="http://schemas.microsoft.com/office/drawing/2014/main" id="{A3F84F2E-6236-45E4-BF4A-77147E579450}"/>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351136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mplate Information">
    <p:bg>
      <p:bgPr>
        <a:solidFill>
          <a:schemeClr val="bg1"/>
        </a:soli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8D146980-D8A2-4012-978A-9289360E76CE}"/>
              </a:ext>
            </a:extLst>
          </p:cNvPr>
          <p:cNvCxnSpPr>
            <a:cxnSpLocks/>
          </p:cNvCxnSpPr>
          <p:nvPr userDrawn="1"/>
        </p:nvCxnSpPr>
        <p:spPr>
          <a:xfrm>
            <a:off x="4568467" y="5377715"/>
            <a:ext cx="4572000" cy="0"/>
          </a:xfrm>
          <a:prstGeom prst="line">
            <a:avLst/>
          </a:prstGeom>
          <a:ln w="762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3" name="Rectangle 32"/>
          <p:cNvSpPr/>
          <p:nvPr userDrawn="1"/>
        </p:nvSpPr>
        <p:spPr>
          <a:xfrm>
            <a:off x="0" y="3981452"/>
            <a:ext cx="4429402" cy="295275"/>
          </a:xfrm>
          <a:prstGeom prst="rect">
            <a:avLst/>
          </a:prstGeom>
          <a:gradFill flip="none" rotWithShape="1">
            <a:gsLst>
              <a:gs pos="0">
                <a:schemeClr val="accent2">
                  <a:lumMod val="67000"/>
                </a:schemeClr>
              </a:gs>
              <a:gs pos="100000">
                <a:schemeClr val="accent2">
                  <a:lumMod val="97000"/>
                  <a:lumOff val="3000"/>
                </a:schemeClr>
              </a:gs>
            </a:gsLst>
            <a:lin ang="1620000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4" name="Rectangle 33"/>
          <p:cNvSpPr/>
          <p:nvPr userDrawn="1"/>
        </p:nvSpPr>
        <p:spPr>
          <a:xfrm>
            <a:off x="0" y="5513221"/>
            <a:ext cx="4429402" cy="295275"/>
          </a:xfrm>
          <a:prstGeom prst="rect">
            <a:avLst/>
          </a:prstGeom>
          <a:gradFill flip="none" rotWithShape="1">
            <a:gsLst>
              <a:gs pos="0">
                <a:schemeClr val="accent1">
                  <a:lumMod val="67000"/>
                </a:schemeClr>
              </a:gs>
              <a:gs pos="100000">
                <a:schemeClr val="accent1">
                  <a:lumMod val="97000"/>
                  <a:lumOff val="3000"/>
                </a:schemeClr>
              </a:gs>
            </a:gsLst>
            <a:lin ang="16200000" scaled="1"/>
            <a:tileRect/>
          </a:gra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TextBox 13"/>
          <p:cNvSpPr txBox="1"/>
          <p:nvPr userDrawn="1"/>
        </p:nvSpPr>
        <p:spPr>
          <a:xfrm>
            <a:off x="4695825" y="1480004"/>
            <a:ext cx="4297680" cy="5191126"/>
          </a:xfrm>
          <a:prstGeom prst="rect">
            <a:avLst/>
          </a:prstGeom>
          <a:noFill/>
        </p:spPr>
        <p:txBody>
          <a:bodyPr wrap="square" rtlCol="0">
            <a:noAutofit/>
          </a:bodyPr>
          <a:lstStyle/>
          <a:p>
            <a:pPr marL="0" indent="0">
              <a:spcAft>
                <a:spcPts val="0"/>
              </a:spcAft>
              <a:buFont typeface="Arial" panose="020B0604020202020204" pitchFamily="34" charset="0"/>
              <a:buNone/>
            </a:pPr>
            <a:r>
              <a:rPr lang="en-US" sz="2000" b="1" dirty="0">
                <a:solidFill>
                  <a:schemeClr val="accent1"/>
                </a:solidFill>
                <a:latin typeface="Arial" panose="020B0604020202020204" pitchFamily="34" charset="0"/>
                <a:cs typeface="Arial" panose="020B0604020202020204" pitchFamily="34" charset="0"/>
              </a:rPr>
              <a:t>Beyond</a:t>
            </a:r>
            <a:r>
              <a:rPr lang="en-US" sz="2000" b="1" baseline="0" dirty="0">
                <a:solidFill>
                  <a:schemeClr val="accent1"/>
                </a:solidFill>
                <a:latin typeface="Arial" panose="020B0604020202020204" pitchFamily="34" charset="0"/>
                <a:cs typeface="Arial" panose="020B0604020202020204" pitchFamily="34" charset="0"/>
              </a:rPr>
              <a:t> the </a:t>
            </a:r>
            <a:r>
              <a:rPr lang="en-US" sz="2000" b="1" baseline="0">
                <a:solidFill>
                  <a:schemeClr val="accent1"/>
                </a:solidFill>
                <a:latin typeface="Arial" panose="020B0604020202020204" pitchFamily="34" charset="0"/>
                <a:cs typeface="Arial" panose="020B0604020202020204" pitchFamily="34" charset="0"/>
              </a:rPr>
              <a:t>standard offerings,</a:t>
            </a:r>
          </a:p>
          <a:p>
            <a:pPr marL="0" indent="0">
              <a:spcAft>
                <a:spcPts val="1000"/>
              </a:spcAft>
              <a:buFont typeface="Arial" panose="020B0604020202020204" pitchFamily="34" charset="0"/>
              <a:buNone/>
            </a:pPr>
            <a:r>
              <a:rPr lang="en-US" sz="1150" b="0" baseline="0">
                <a:latin typeface="Arial" panose="020B0604020202020204" pitchFamily="34" charset="0"/>
                <a:cs typeface="Arial" panose="020B0604020202020204" pitchFamily="34" charset="0"/>
              </a:rPr>
              <a:t>t</a:t>
            </a:r>
            <a:r>
              <a:rPr lang="en-US" sz="1150" b="0">
                <a:latin typeface="Arial" panose="020B0604020202020204" pitchFamily="34" charset="0"/>
                <a:cs typeface="Arial" panose="020B0604020202020204" pitchFamily="34" charset="0"/>
              </a:rPr>
              <a:t>his</a:t>
            </a:r>
            <a:r>
              <a:rPr lang="en-US" sz="1150" b="0" baseline="0">
                <a:latin typeface="Arial" panose="020B0604020202020204" pitchFamily="34" charset="0"/>
                <a:cs typeface="Arial" panose="020B0604020202020204" pitchFamily="34" charset="0"/>
              </a:rPr>
              <a:t> </a:t>
            </a:r>
            <a:r>
              <a:rPr lang="en-US" sz="1150" b="0" baseline="0" dirty="0">
                <a:latin typeface="Arial" panose="020B0604020202020204" pitchFamily="34" charset="0"/>
                <a:cs typeface="Arial" panose="020B0604020202020204" pitchFamily="34" charset="0"/>
              </a:rPr>
              <a:t>template contains a set of custom slides built to help you prepare your presentation.  Included are: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Your Moderator</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3 </a:t>
            </a:r>
            <a:r>
              <a:rPr lang="en-US" sz="1100" b="0" baseline="0" dirty="0">
                <a:latin typeface="Arial" panose="020B0604020202020204" pitchFamily="34" charset="0"/>
                <a:cs typeface="Arial" panose="020B0604020202020204" pitchFamily="34" charset="0"/>
              </a:rPr>
              <a:t>Speaker </a:t>
            </a:r>
            <a:r>
              <a:rPr lang="en-US" sz="1100" b="0" baseline="0">
                <a:latin typeface="Arial" panose="020B0604020202020204" pitchFamily="34" charset="0"/>
                <a:cs typeface="Arial" panose="020B0604020202020204" pitchFamily="34" charset="0"/>
              </a:rPr>
              <a:t>Slide choices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Where Are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  </a:t>
            </a:r>
            <a:r>
              <a:rPr lang="en-US" sz="1000" b="0" i="1" baseline="0" dirty="0">
                <a:solidFill>
                  <a:schemeClr val="tx1">
                    <a:lumMod val="75000"/>
                    <a:lumOff val="25000"/>
                  </a:schemeClr>
                </a:solidFill>
                <a:latin typeface="Arial" panose="020B0604020202020204" pitchFamily="34" charset="0"/>
                <a:cs typeface="Arial" panose="020B0604020202020204" pitchFamily="34" charset="0"/>
              </a:rPr>
              <a:t>(location slide)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Today’s Objectives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Series Set</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Quote</a:t>
            </a:r>
          </a:p>
          <a:p>
            <a:pPr marL="0" indent="0">
              <a:spcBef>
                <a:spcPts val="3000"/>
              </a:spcBef>
              <a:spcAft>
                <a:spcPts val="0"/>
              </a:spcAft>
              <a:buFont typeface="Arial" panose="020B0604020202020204" pitchFamily="34" charset="0"/>
              <a:buNone/>
            </a:pPr>
            <a:r>
              <a:rPr lang="en-US" sz="1500" b="1" baseline="0">
                <a:solidFill>
                  <a:schemeClr val="accent1"/>
                </a:solidFill>
                <a:latin typeface="Arial" panose="020B0604020202020204" pitchFamily="34" charset="0"/>
                <a:cs typeface="Arial" panose="020B0604020202020204" pitchFamily="34" charset="0"/>
              </a:rPr>
              <a:t>Resources &amp; Name / Occupation / Org boxes:</a:t>
            </a:r>
            <a:endParaRPr lang="en-US" sz="1500" b="1" baseline="0" dirty="0">
              <a:solidFill>
                <a:schemeClr val="accent1"/>
              </a:solidFill>
              <a:latin typeface="Arial" panose="020B0604020202020204" pitchFamily="34" charset="0"/>
              <a:cs typeface="Arial" panose="020B0604020202020204" pitchFamily="34" charset="0"/>
            </a:endParaRPr>
          </a:p>
          <a:p>
            <a:pPr marL="0" indent="0">
              <a:spcBef>
                <a:spcPts val="400"/>
              </a:spcBef>
              <a:spcAft>
                <a:spcPts val="800"/>
              </a:spcAft>
              <a:buFont typeface="Arial" panose="020B0604020202020204" pitchFamily="34" charset="0"/>
              <a:buNone/>
            </a:pPr>
            <a:r>
              <a:rPr lang="en-US" sz="1050" baseline="0">
                <a:latin typeface="Arial" panose="020B0604020202020204" pitchFamily="34" charset="0"/>
                <a:cs typeface="Arial" panose="020B0604020202020204" pitchFamily="34" charset="0"/>
              </a:rPr>
              <a:t>This </a:t>
            </a:r>
            <a:r>
              <a:rPr lang="en-US" sz="1050" baseline="0" dirty="0">
                <a:latin typeface="Arial" panose="020B0604020202020204" pitchFamily="34" charset="0"/>
                <a:cs typeface="Arial" panose="020B0604020202020204" pitchFamily="34" charset="0"/>
              </a:rPr>
              <a:t>works like a multi-level bulleted list</a:t>
            </a:r>
            <a:r>
              <a:rPr lang="en-US" sz="1050" baseline="0">
                <a:latin typeface="Arial" panose="020B0604020202020204" pitchFamily="34" charset="0"/>
                <a:cs typeface="Arial" panose="020B0604020202020204" pitchFamily="34" charset="0"/>
              </a:rPr>
              <a:t>.  Use </a:t>
            </a:r>
            <a:r>
              <a:rPr lang="en-US" sz="1050" baseline="0" dirty="0">
                <a:latin typeface="Arial" panose="020B0604020202020204" pitchFamily="34" charset="0"/>
                <a:cs typeface="Arial" panose="020B0604020202020204" pitchFamily="34" charset="0"/>
              </a:rPr>
              <a:t>the list level buttons on your “Home” tab to</a:t>
            </a:r>
            <a:br>
              <a:rPr lang="en-US" sz="1050" baseline="0">
                <a:latin typeface="Arial" panose="020B0604020202020204" pitchFamily="34" charset="0"/>
                <a:cs typeface="Arial" panose="020B0604020202020204" pitchFamily="34" charset="0"/>
              </a:rPr>
            </a:br>
            <a:r>
              <a:rPr lang="en-US" sz="1050" baseline="0">
                <a:latin typeface="Arial" panose="020B0604020202020204" pitchFamily="34" charset="0"/>
                <a:cs typeface="Arial" panose="020B0604020202020204" pitchFamily="34" charset="0"/>
              </a:rPr>
              <a:t>change formatting levels.</a:t>
            </a:r>
            <a:endParaRPr lang="en-US" sz="1050" baseline="0" dirty="0">
              <a:latin typeface="Arial" panose="020B0604020202020204" pitchFamily="34" charset="0"/>
              <a:cs typeface="Arial" panose="020B0604020202020204" pitchFamily="34" charset="0"/>
            </a:endParaRPr>
          </a:p>
          <a:p>
            <a:pPr marL="0" indent="0">
              <a:spcAft>
                <a:spcPts val="600"/>
              </a:spcAft>
              <a:buFont typeface="Arial" panose="020B0604020202020204" pitchFamily="34" charset="0"/>
              <a:buNone/>
            </a:pPr>
            <a:endParaRPr lang="en-US" sz="1050" dirty="0">
              <a:latin typeface="Arial" panose="020B0604020202020204" pitchFamily="34" charset="0"/>
              <a:cs typeface="Arial" panose="020B0604020202020204" pitchFamily="34" charset="0"/>
            </a:endParaRPr>
          </a:p>
        </p:txBody>
      </p:sp>
      <p:grpSp>
        <p:nvGrpSpPr>
          <p:cNvPr id="18" name="Group 17"/>
          <p:cNvGrpSpPr/>
          <p:nvPr userDrawn="1"/>
        </p:nvGrpSpPr>
        <p:grpSpPr>
          <a:xfrm>
            <a:off x="7084799" y="4562930"/>
            <a:ext cx="1734243" cy="644333"/>
            <a:chOff x="6721200" y="5603662"/>
            <a:chExt cx="1296075" cy="481538"/>
          </a:xfrm>
        </p:grpSpPr>
        <p:grpSp>
          <p:nvGrpSpPr>
            <p:cNvPr id="8" name="Group 7"/>
            <p:cNvGrpSpPr/>
            <p:nvPr userDrawn="1"/>
          </p:nvGrpSpPr>
          <p:grpSpPr>
            <a:xfrm>
              <a:off x="6721200" y="5603662"/>
              <a:ext cx="881689" cy="481538"/>
              <a:chOff x="6721200" y="5603662"/>
              <a:chExt cx="881689" cy="481538"/>
            </a:xfrm>
          </p:grpSpPr>
          <p:pic>
            <p:nvPicPr>
              <p:cNvPr id="4" name="Picture 3"/>
              <p:cNvPicPr>
                <a:picLocks noChangeAspect="1"/>
              </p:cNvPicPr>
              <p:nvPr userDrawn="1"/>
            </p:nvPicPr>
            <p:blipFill>
              <a:blip r:embed="rId2"/>
              <a:stretch>
                <a:fillRect/>
              </a:stretch>
            </p:blipFill>
            <p:spPr>
              <a:xfrm>
                <a:off x="6721200" y="5603662"/>
                <a:ext cx="881689" cy="481538"/>
              </a:xfrm>
              <a:prstGeom prst="rect">
                <a:avLst/>
              </a:prstGeom>
            </p:spPr>
          </p:pic>
          <p:sp>
            <p:nvSpPr>
              <p:cNvPr id="5" name="Rectangle 4"/>
              <p:cNvSpPr/>
              <p:nvPr userDrawn="1"/>
            </p:nvSpPr>
            <p:spPr>
              <a:xfrm>
                <a:off x="7236000" y="5644800"/>
                <a:ext cx="366889" cy="178031"/>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17" name="Left Arrow 16"/>
            <p:cNvSpPr/>
            <p:nvPr userDrawn="1"/>
          </p:nvSpPr>
          <p:spPr>
            <a:xfrm>
              <a:off x="7642875" y="5644800"/>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28" name="Rectangle 27"/>
          <p:cNvSpPr/>
          <p:nvPr userDrawn="1"/>
        </p:nvSpPr>
        <p:spPr>
          <a:xfrm>
            <a:off x="5040000" y="1"/>
            <a:ext cx="278130" cy="137638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Rectangle 26"/>
          <p:cNvSpPr/>
          <p:nvPr userDrawn="1"/>
        </p:nvSpPr>
        <p:spPr>
          <a:xfrm>
            <a:off x="4429402" y="1376381"/>
            <a:ext cx="278130" cy="548162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p:cNvSpPr txBox="1"/>
          <p:nvPr userDrawn="1"/>
        </p:nvSpPr>
        <p:spPr>
          <a:xfrm>
            <a:off x="91736" y="1480004"/>
            <a:ext cx="4337666" cy="5352299"/>
          </a:xfrm>
          <a:prstGeom prst="rect">
            <a:avLst/>
          </a:prstGeom>
          <a:noFill/>
        </p:spPr>
        <p:txBody>
          <a:bodyPr wrap="square" rtlCol="0">
            <a:noAutofit/>
          </a:bodyPr>
          <a:lstStyle/>
          <a:p>
            <a:pPr>
              <a:spcAft>
                <a:spcPts val="300"/>
              </a:spcAft>
            </a:pPr>
            <a:r>
              <a:rPr lang="en-US" sz="2000" b="1" dirty="0">
                <a:solidFill>
                  <a:schemeClr val="accent1"/>
                </a:solidFill>
                <a:latin typeface="Arial" panose="020B0604020202020204" pitchFamily="34" charset="0"/>
                <a:cs typeface="Arial" panose="020B0604020202020204" pitchFamily="34" charset="0"/>
              </a:rPr>
              <a:t>How to use</a:t>
            </a:r>
            <a:r>
              <a:rPr lang="en-US" sz="2000" b="1" baseline="0" dirty="0">
                <a:solidFill>
                  <a:schemeClr val="accent1"/>
                </a:solidFill>
                <a:latin typeface="Arial" panose="020B0604020202020204" pitchFamily="34" charset="0"/>
                <a:cs typeface="Arial" panose="020B0604020202020204" pitchFamily="34" charset="0"/>
              </a:rPr>
              <a:t> this template:</a:t>
            </a:r>
          </a:p>
          <a:p>
            <a:pPr marL="171450" indent="-171450">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When creating a new slide, click the arrow under the “New Slide” button.  This will display the template master slides </a:t>
            </a:r>
            <a:r>
              <a:rPr lang="en-US" sz="1050" b="0" baseline="0">
                <a:latin typeface="Arial" panose="020B0604020202020204" pitchFamily="34" charset="0"/>
                <a:cs typeface="Arial" panose="020B0604020202020204" pitchFamily="34" charset="0"/>
              </a:rPr>
              <a:t>available.</a:t>
            </a:r>
          </a:p>
          <a:p>
            <a:pPr marL="171450" indent="-171450">
              <a:spcBef>
                <a:spcPts val="600"/>
              </a:spcBef>
              <a:buFont typeface="Arial" panose="020B0604020202020204" pitchFamily="34" charset="0"/>
              <a:buChar char="•"/>
            </a:pPr>
            <a:r>
              <a:rPr lang="en-US" sz="1050" b="0" baseline="0">
                <a:latin typeface="Arial" panose="020B0604020202020204" pitchFamily="34" charset="0"/>
                <a:cs typeface="Arial" panose="020B0604020202020204" pitchFamily="34" charset="0"/>
              </a:rPr>
              <a:t>Select </a:t>
            </a:r>
            <a:r>
              <a:rPr lang="en-US" sz="1050" b="0" baseline="0" dirty="0">
                <a:latin typeface="Arial" panose="020B0604020202020204" pitchFamily="34" charset="0"/>
                <a:cs typeface="Arial" panose="020B0604020202020204" pitchFamily="34" charset="0"/>
              </a:rPr>
              <a:t>the layout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need from the list.</a:t>
            </a:r>
          </a:p>
          <a:p>
            <a:pPr marL="171450" indent="-171450">
              <a:spcBef>
                <a:spcPts val="600"/>
              </a:spcBef>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Likewise, to </a:t>
            </a:r>
            <a:r>
              <a:rPr lang="en-US" sz="1050" b="0" i="1" baseline="0" dirty="0">
                <a:latin typeface="Arial" panose="020B0604020202020204" pitchFamily="34" charset="0"/>
                <a:cs typeface="Arial" panose="020B0604020202020204" pitchFamily="34" charset="0"/>
              </a:rPr>
              <a:t>change</a:t>
            </a:r>
            <a:r>
              <a:rPr lang="en-US" sz="1050" b="0" baseline="0" dirty="0">
                <a:latin typeface="Arial" panose="020B0604020202020204" pitchFamily="34" charset="0"/>
                <a:cs typeface="Arial" panose="020B0604020202020204" pitchFamily="34" charset="0"/>
              </a:rPr>
              <a:t> the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template master </a:t>
            </a:r>
            <a:r>
              <a:rPr lang="en-US" sz="1050" b="0" baseline="0">
                <a:latin typeface="Arial" panose="020B0604020202020204" pitchFamily="34" charset="0"/>
                <a:cs typeface="Arial" panose="020B0604020202020204" pitchFamily="34" charset="0"/>
              </a:rPr>
              <a:t>of an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existing slide, click the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a:t>
            </a:r>
            <a:r>
              <a:rPr lang="en-US" sz="1050" b="0" baseline="0" dirty="0">
                <a:latin typeface="Arial" panose="020B0604020202020204" pitchFamily="34" charset="0"/>
                <a:cs typeface="Arial" panose="020B0604020202020204" pitchFamily="34" charset="0"/>
              </a:rPr>
              <a:t>Layout” </a:t>
            </a:r>
            <a:r>
              <a:rPr lang="en-US" sz="1050" b="0" baseline="0">
                <a:latin typeface="Arial" panose="020B0604020202020204" pitchFamily="34" charset="0"/>
                <a:cs typeface="Arial" panose="020B0604020202020204" pitchFamily="34" charset="0"/>
              </a:rPr>
              <a:t>button right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next </a:t>
            </a:r>
            <a:r>
              <a:rPr lang="en-US" sz="1050" b="0" baseline="0" dirty="0">
                <a:latin typeface="Arial" panose="020B0604020202020204" pitchFamily="34" charset="0"/>
                <a:cs typeface="Arial" panose="020B0604020202020204" pitchFamily="34" charset="0"/>
              </a:rPr>
              <a:t>to </a:t>
            </a:r>
            <a:r>
              <a:rPr lang="en-US" sz="1050" b="0" baseline="0">
                <a:latin typeface="Arial" panose="020B0604020202020204" pitchFamily="34" charset="0"/>
                <a:cs typeface="Arial" panose="020B0604020202020204" pitchFamily="34" charset="0"/>
              </a:rPr>
              <a:t>the “</a:t>
            </a:r>
            <a:r>
              <a:rPr lang="en-US" sz="1050" b="0" baseline="0" dirty="0">
                <a:latin typeface="Arial" panose="020B0604020202020204" pitchFamily="34" charset="0"/>
                <a:cs typeface="Arial" panose="020B0604020202020204" pitchFamily="34" charset="0"/>
              </a:rPr>
              <a:t>New Slide” button.</a:t>
            </a:r>
          </a:p>
          <a:p>
            <a:pPr marL="0" marR="0" lvl="0" indent="0" algn="l" defTabSz="457200" rtl="0" eaLnBrk="1" fontAlgn="auto" latinLnBrk="0" hangingPunct="1">
              <a:lnSpc>
                <a:spcPct val="100000"/>
              </a:lnSpc>
              <a:spcBef>
                <a:spcPts val="1200"/>
              </a:spcBef>
              <a:spcAft>
                <a:spcPts val="30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General Template Notes:</a:t>
            </a:r>
          </a:p>
          <a:p>
            <a:pPr marL="91440" lvl="0" indent="0">
              <a:spcAft>
                <a:spcPts val="600"/>
              </a:spcAft>
              <a:buFont typeface="Arial" panose="020B0604020202020204" pitchFamily="34" charset="0"/>
              <a:buNone/>
            </a:pPr>
            <a:r>
              <a:rPr lang="en-US" sz="1800" b="0" u="none" spc="60" baseline="0">
                <a:solidFill>
                  <a:schemeClr val="accent5">
                    <a:lumMod val="20000"/>
                    <a:lumOff val="80000"/>
                  </a:schemeClr>
                </a:solidFill>
                <a:effectLst>
                  <a:outerShdw blurRad="76200" dist="38100" dir="8100000" algn="tr" rotWithShape="0">
                    <a:prstClr val="black">
                      <a:alpha val="60000"/>
                    </a:prstClr>
                  </a:outerShdw>
                </a:effectLst>
                <a:latin typeface="+mj-lt"/>
                <a:cs typeface="Arial" panose="020B0604020202020204" pitchFamily="34" charset="0"/>
                <a:sym typeface="Wingdings" panose="05000000000000000000" pitchFamily="2" charset="2"/>
              </a:rPr>
              <a:t></a:t>
            </a:r>
            <a:r>
              <a:rPr lang="en-US" sz="1800" b="1" u="none"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 </a:t>
            </a:r>
            <a:r>
              <a:rPr lang="en-US" sz="1800" b="1" u="sng"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DO </a:t>
            </a:r>
            <a:r>
              <a:rPr lang="en-US" sz="1800" b="1" u="sng"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NOT</a:t>
            </a:r>
            <a:r>
              <a:rPr lang="en-US" sz="1800" b="1" u="none"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chemeClr val="accent2"/>
              </a:buClr>
              <a:buSzTx/>
              <a:buFont typeface="Wingdings" panose="05000000000000000000" pitchFamily="2" charset="2"/>
              <a:buChar char="ý"/>
              <a:tabLst/>
              <a:defRPr/>
            </a:pPr>
            <a:r>
              <a:rPr lang="en-US" sz="1050" b="1" baseline="0" dirty="0">
                <a:latin typeface="Arial" panose="020B0604020202020204" pitchFamily="34" charset="0"/>
                <a:cs typeface="Arial" panose="020B0604020202020204" pitchFamily="34" charset="0"/>
              </a:rPr>
              <a:t>Space out your bullets using the “enter” key</a:t>
            </a:r>
            <a:r>
              <a:rPr lang="en-US" sz="1050" b="0" baseline="0">
                <a:latin typeface="Arial" panose="020B0604020202020204" pitchFamily="34" charset="0"/>
                <a:cs typeface="Arial" panose="020B0604020202020204" pitchFamily="34" charset="0"/>
              </a:rPr>
              <a:t>.  Please note if a spacing adjustment is required.</a:t>
            </a:r>
            <a:endParaRPr lang="en-US" sz="1050" b="0" dirty="0">
              <a:latin typeface="Arial" panose="020B0604020202020204" pitchFamily="34" charset="0"/>
              <a:cs typeface="Arial" panose="020B0604020202020204" pitchFamily="34" charset="0"/>
            </a:endParaRP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Type any titles in all uppercase or with caps lock on</a:t>
            </a:r>
            <a:r>
              <a:rPr lang="en-US" sz="1050" b="0" baseline="0" dirty="0">
                <a:latin typeface="Arial" panose="020B0604020202020204" pitchFamily="34" charset="0"/>
                <a:cs typeface="Arial" panose="020B0604020202020204" pitchFamily="34" charset="0"/>
              </a:rPr>
              <a:t>, as formatting is automatic. Type using standard title caps.</a:t>
            </a: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Change heading alignment </a:t>
            </a:r>
            <a:r>
              <a:rPr lang="en-US" sz="1050" b="1" baseline="0">
                <a:latin typeface="Arial" panose="020B0604020202020204" pitchFamily="34" charset="0"/>
                <a:cs typeface="Arial" panose="020B0604020202020204" pitchFamily="34" charset="0"/>
              </a:rPr>
              <a:t>or location for standard content slide material</a:t>
            </a:r>
            <a:r>
              <a:rPr lang="en-US" sz="1050" b="0" baseline="0">
                <a:latin typeface="Arial" panose="020B0604020202020204" pitchFamily="34" charset="0"/>
                <a:cs typeface="Arial" panose="020B0604020202020204" pitchFamily="34" charset="0"/>
              </a:rPr>
              <a:t>.</a:t>
            </a:r>
          </a:p>
          <a:p>
            <a:pPr marL="9144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800" b="0" u="none" kern="1200" spc="60" baseline="0">
                <a:solidFill>
                  <a:srgbClr val="92D050"/>
                </a:solidFill>
                <a:effectLst>
                  <a:outerShdw blurRad="76200" dist="38100" dir="8100000" algn="tr" rotWithShape="0">
                    <a:prstClr val="black">
                      <a:alpha val="60000"/>
                    </a:prstClr>
                  </a:outerShdw>
                </a:effectLst>
                <a:latin typeface="+mn-lt"/>
                <a:ea typeface="+mn-ea"/>
                <a:cs typeface="Arial" panose="020B0604020202020204" pitchFamily="34" charset="0"/>
                <a:sym typeface="Wingdings" panose="05000000000000000000" pitchFamily="2" charset="2"/>
              </a:rPr>
              <a:t></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 </a:t>
            </a:r>
            <a:r>
              <a:rPr kumimoji="0" lang="en-US" sz="1800" b="1" i="0" u="sng"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DO</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rgbClr val="72AF2F"/>
              </a:buClr>
              <a:buSzTx/>
              <a:buFont typeface="Wingdings" panose="05000000000000000000" pitchFamily="2" charset="2"/>
              <a:buChar char="þ"/>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 </a:t>
            </a: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your graphics</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Add a note at the top of the “Slide notes” section that indicates where your graphic </a:t>
            </a: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originated.</a:t>
            </a:r>
          </a:p>
          <a:p>
            <a:pPr marL="457200" marR="0" lvl="1"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Note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 any graphics not referenced or in violation of </a:t>
            </a:r>
            <a:r>
              <a:rPr kumimoji="0" lang="en-US" sz="1050" b="1" i="0" u="none" strike="noStrike" kern="1200" cap="none" spc="0" normalizeH="0" baseline="0" noProof="0" dirty="0">
                <a:ln>
                  <a:noFill/>
                </a:ln>
                <a:solidFill>
                  <a:schemeClr val="accent4">
                    <a:lumMod val="25000"/>
                  </a:schemeClr>
                </a:solidFill>
                <a:effectLst/>
                <a:uLnTx/>
                <a:uFillTx/>
                <a:latin typeface="Arial" panose="020B0604020202020204" pitchFamily="34" charset="0"/>
                <a:ea typeface="+mn-ea"/>
                <a:cs typeface="Arial" panose="020B0604020202020204" pitchFamily="34" charset="0"/>
              </a:rPr>
              <a:t>US Copyright Law, Title 17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be replaced to ensure your protection.</a:t>
            </a:r>
          </a:p>
          <a:p>
            <a:pPr marL="0" indent="0">
              <a:spcBef>
                <a:spcPts val="600"/>
              </a:spcBef>
              <a:buFont typeface="Arial" panose="020B0604020202020204" pitchFamily="34" charset="0"/>
              <a:buNone/>
            </a:pPr>
            <a:endParaRPr lang="en-US" sz="1100" b="0" baseline="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p:txBody>
      </p:sp>
      <p:sp>
        <p:nvSpPr>
          <p:cNvPr id="10" name="TextBox 9"/>
          <p:cNvSpPr txBox="1"/>
          <p:nvPr userDrawn="1"/>
        </p:nvSpPr>
        <p:spPr>
          <a:xfrm>
            <a:off x="5308798" y="88691"/>
            <a:ext cx="3245631" cy="1102812"/>
          </a:xfrm>
          <a:prstGeom prst="rect">
            <a:avLst/>
          </a:prstGeom>
          <a:noFill/>
        </p:spPr>
        <p:txBody>
          <a:bodyPr wrap="square" rtlCol="0" anchor="ctr">
            <a:noAutofit/>
          </a:bodyPr>
          <a:lstStyle/>
          <a:p>
            <a:pPr algn="l"/>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This slide contains information on how to use </a:t>
            </a: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this template, and is hidden. </a:t>
            </a:r>
          </a:p>
          <a:p>
            <a:pPr algn="l">
              <a:spcBef>
                <a:spcPts val="300"/>
              </a:spcBef>
            </a:pP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It is not a part of </a:t>
            </a:r>
            <a:b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b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the presentation.</a:t>
            </a:r>
            <a:endPar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endParaRPr>
          </a:p>
        </p:txBody>
      </p:sp>
      <p:cxnSp>
        <p:nvCxnSpPr>
          <p:cNvPr id="9" name="Straight Connector 8"/>
          <p:cNvCxnSpPr/>
          <p:nvPr userDrawn="1"/>
        </p:nvCxnSpPr>
        <p:spPr>
          <a:xfrm>
            <a:off x="0" y="1376381"/>
            <a:ext cx="9144000" cy="0"/>
          </a:xfrm>
          <a:prstGeom prst="line">
            <a:avLst/>
          </a:prstGeom>
          <a:ln w="1016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7084799" y="2286069"/>
            <a:ext cx="1619719" cy="1620538"/>
          </a:xfrm>
          <a:prstGeom prst="rect">
            <a:avLst/>
          </a:prstGeom>
          <a:noFill/>
        </p:spPr>
        <p:txBody>
          <a:bodyPr wrap="square" rtlCol="0">
            <a:noAutofit/>
          </a:bodyPr>
          <a:lstStyle/>
          <a:p>
            <a:pPr marL="0" marR="0" lvl="1" indent="-171450" algn="l" defTabSz="457200" rtl="0" eaLnBrk="1" fontAlgn="auto" latinLnBrk="0" hangingPunct="1">
              <a:lnSpc>
                <a:spcPct val="90000"/>
              </a:lnSpc>
              <a:spcBef>
                <a:spcPts val="0"/>
              </a:spcBef>
              <a:spcAft>
                <a:spcPts val="400"/>
              </a:spcAft>
              <a:buClrTx/>
              <a:buSzTx/>
              <a:buFont typeface="Arial" panose="020B0604020202020204" pitchFamily="34" charset="0"/>
              <a:buChar char="•"/>
              <a:tabLst/>
              <a:defRPr/>
            </a:pPr>
            <a:r>
              <a:rPr lang="en-US" sz="1100" b="0" baseline="0">
                <a:latin typeface="Arial" panose="020B0604020202020204" pitchFamily="34" charset="0"/>
                <a:cs typeface="Arial" panose="020B0604020202020204" pitchFamily="34" charset="0"/>
              </a:rPr>
              <a:t>Legal Language</a:t>
            </a:r>
            <a:endParaRPr lang="en-US" sz="1100" b="0" baseline="0"/>
          </a:p>
          <a:p>
            <a:pPr marL="0" lvl="1" indent="-171450">
              <a:lnSpc>
                <a:spcPct val="90000"/>
              </a:lnSpc>
              <a:spcAft>
                <a:spcPts val="400"/>
              </a:spcAft>
              <a:buFont typeface="Arial" panose="020B0604020202020204" pitchFamily="34" charset="0"/>
              <a:buChar char="•"/>
            </a:pPr>
            <a:r>
              <a:rPr lang="en-US" sz="1100" b="0" baseline="0"/>
              <a:t>Poll</a:t>
            </a:r>
          </a:p>
          <a:p>
            <a:pPr marL="0" lvl="1" indent="-171450">
              <a:lnSpc>
                <a:spcPct val="90000"/>
              </a:lnSpc>
              <a:spcAft>
                <a:spcPts val="400"/>
              </a:spcAft>
              <a:buFont typeface="Arial" panose="020B0604020202020204" pitchFamily="34" charset="0"/>
              <a:buChar char="•"/>
            </a:pPr>
            <a:r>
              <a:rPr lang="en-US" sz="1100" b="0" baseline="0"/>
              <a:t>Save the Date</a:t>
            </a:r>
          </a:p>
          <a:p>
            <a:pPr marL="0" lvl="1" indent="-171450">
              <a:lnSpc>
                <a:spcPct val="90000"/>
              </a:lnSpc>
              <a:spcAft>
                <a:spcPts val="400"/>
              </a:spcAft>
              <a:buFont typeface="Arial" panose="020B0604020202020204" pitchFamily="34" charset="0"/>
              <a:buChar char="•"/>
            </a:pPr>
            <a:r>
              <a:rPr lang="en-US" sz="1100" b="0" baseline="0"/>
              <a:t>Questions</a:t>
            </a:r>
            <a:endParaRPr lang="en-US" sz="1100" b="0" baseline="0" dirty="0"/>
          </a:p>
          <a:p>
            <a:pPr marL="0" lvl="1" indent="-171450">
              <a:lnSpc>
                <a:spcPct val="90000"/>
              </a:lnSpc>
              <a:spcAft>
                <a:spcPts val="400"/>
              </a:spcAft>
              <a:buFont typeface="Arial" panose="020B0604020202020204" pitchFamily="34" charset="0"/>
              <a:buChar char="•"/>
            </a:pPr>
            <a:r>
              <a:rPr lang="en-US" sz="1100" b="0" baseline="0" dirty="0"/>
              <a:t>Resources</a:t>
            </a:r>
          </a:p>
          <a:p>
            <a:pPr marL="0" lvl="1" indent="-171450">
              <a:lnSpc>
                <a:spcPct val="90000"/>
              </a:lnSpc>
              <a:spcAft>
                <a:spcPts val="400"/>
              </a:spcAft>
              <a:buFont typeface="Arial" panose="020B0604020202020204" pitchFamily="34" charset="0"/>
              <a:buChar char="•"/>
            </a:pPr>
            <a:r>
              <a:rPr lang="en-US" sz="1100" b="0" baseline="0" dirty="0"/>
              <a:t>Contact</a:t>
            </a:r>
          </a:p>
          <a:p>
            <a:pPr marL="0" lvl="1" indent="-171450">
              <a:lnSpc>
                <a:spcPct val="90000"/>
              </a:lnSpc>
              <a:spcAft>
                <a:spcPts val="400"/>
              </a:spcAft>
              <a:buFont typeface="Arial" panose="020B0604020202020204" pitchFamily="34" charset="0"/>
              <a:buChar char="•"/>
            </a:pPr>
            <a:r>
              <a:rPr lang="en-US" sz="1100" b="0" baseline="0" dirty="0"/>
              <a:t>Thank You</a:t>
            </a:r>
            <a:endParaRPr lang="en-US" sz="1100" b="0" dirty="0"/>
          </a:p>
        </p:txBody>
      </p:sp>
      <p:cxnSp>
        <p:nvCxnSpPr>
          <p:cNvPr id="3" name="Straight Connector 2"/>
          <p:cNvCxnSpPr/>
          <p:nvPr userDrawn="1"/>
        </p:nvCxnSpPr>
        <p:spPr>
          <a:xfrm>
            <a:off x="5040000" y="225258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userDrawn="1"/>
        </p:nvCxnSpPr>
        <p:spPr>
          <a:xfrm>
            <a:off x="5040000" y="376653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40" name="Group 39">
            <a:extLst>
              <a:ext uri="{FF2B5EF4-FFF2-40B4-BE49-F238E27FC236}">
                <a16:creationId xmlns:a16="http://schemas.microsoft.com/office/drawing/2014/main" id="{54EBE4A4-93BC-4F5F-96D7-3EB1B9477815}"/>
              </a:ext>
            </a:extLst>
          </p:cNvPr>
          <p:cNvGrpSpPr/>
          <p:nvPr userDrawn="1"/>
        </p:nvGrpSpPr>
        <p:grpSpPr>
          <a:xfrm>
            <a:off x="5101094" y="5519741"/>
            <a:ext cx="3776420" cy="1204516"/>
            <a:chOff x="9823451" y="-913608"/>
            <a:chExt cx="3776420" cy="1204516"/>
          </a:xfrm>
        </p:grpSpPr>
        <p:sp>
          <p:nvSpPr>
            <p:cNvPr id="23" name="TextBox 22"/>
            <p:cNvSpPr txBox="1"/>
            <p:nvPr userDrawn="1"/>
          </p:nvSpPr>
          <p:spPr>
            <a:xfrm>
              <a:off x="11200962" y="-833368"/>
              <a:ext cx="2398909" cy="1044036"/>
            </a:xfrm>
            <a:prstGeom prst="rect">
              <a:avLst/>
            </a:prstGeom>
            <a:noFill/>
          </p:spPr>
          <p:txBody>
            <a:bodyPr wrap="square" rtlCol="0" anchor="ctr">
              <a:noAutofit/>
            </a:bodyPr>
            <a:lstStyle/>
            <a:p>
              <a:pPr algn="l">
                <a:lnSpc>
                  <a:spcPct val="90000"/>
                </a:lnSpc>
              </a:pPr>
              <a:r>
                <a:rPr lang="en-US" sz="1200" b="1" i="0" spc="40">
                  <a:solidFill>
                    <a:schemeClr val="tx1">
                      <a:lumMod val="85000"/>
                      <a:lumOff val="15000"/>
                    </a:schemeClr>
                  </a:solidFill>
                  <a:latin typeface="+mj-lt"/>
                </a:rPr>
                <a:t>Don’t delete </a:t>
              </a:r>
              <a:r>
                <a:rPr lang="en-US" sz="1200" b="1" i="0" spc="40" dirty="0">
                  <a:solidFill>
                    <a:schemeClr val="tx1">
                      <a:lumMod val="85000"/>
                      <a:lumOff val="15000"/>
                    </a:schemeClr>
                  </a:solidFill>
                  <a:latin typeface="+mj-lt"/>
                </a:rPr>
                <a:t>this slide until the presentation is final.</a:t>
              </a:r>
              <a:endParaRPr lang="en-US" sz="1200" b="1" i="0" spc="40" baseline="0" dirty="0">
                <a:solidFill>
                  <a:schemeClr val="tx1">
                    <a:lumMod val="85000"/>
                    <a:lumOff val="15000"/>
                  </a:schemeClr>
                </a:solidFill>
                <a:latin typeface="+mj-lt"/>
              </a:endParaRPr>
            </a:p>
            <a:p>
              <a:pPr algn="ctr">
                <a:lnSpc>
                  <a:spcPct val="90000"/>
                </a:lnSpc>
                <a:spcBef>
                  <a:spcPts val="600"/>
                </a:spcBef>
              </a:pPr>
              <a:r>
                <a:rPr lang="en-US" sz="1500" b="1" i="0" spc="40" baseline="0" dirty="0">
                  <a:solidFill>
                    <a:srgbClr val="9D1C30"/>
                  </a:solidFill>
                  <a:latin typeface="+mj-lt"/>
                </a:rPr>
                <a:t>Keep it </a:t>
              </a:r>
              <a:r>
                <a:rPr lang="en-US" sz="1500" b="1" i="0" spc="40" baseline="0">
                  <a:solidFill>
                    <a:srgbClr val="9D1C30"/>
                  </a:solidFill>
                  <a:latin typeface="+mj-lt"/>
                </a:rPr>
                <a:t>in the template</a:t>
              </a:r>
              <a:r>
                <a:rPr lang="en-US" sz="1500" b="1" i="0" spc="40" baseline="0" dirty="0">
                  <a:solidFill>
                    <a:srgbClr val="9D1C30"/>
                  </a:solidFill>
                  <a:latin typeface="+mj-lt"/>
                </a:rPr>
                <a:t>.</a:t>
              </a:r>
              <a:endParaRPr lang="en-US" sz="1500" b="1" i="0" spc="40" dirty="0">
                <a:solidFill>
                  <a:srgbClr val="9D1C30"/>
                </a:solidFill>
                <a:latin typeface="+mj-lt"/>
              </a:endParaRPr>
            </a:p>
          </p:txBody>
        </p:sp>
        <p:grpSp>
          <p:nvGrpSpPr>
            <p:cNvPr id="39" name="Group 38">
              <a:extLst>
                <a:ext uri="{FF2B5EF4-FFF2-40B4-BE49-F238E27FC236}">
                  <a16:creationId xmlns:a16="http://schemas.microsoft.com/office/drawing/2014/main" id="{C27DF8FF-D711-4A8A-8948-673270B8AE9D}"/>
                </a:ext>
              </a:extLst>
            </p:cNvPr>
            <p:cNvGrpSpPr/>
            <p:nvPr userDrawn="1"/>
          </p:nvGrpSpPr>
          <p:grpSpPr>
            <a:xfrm>
              <a:off x="9823451" y="-913608"/>
              <a:ext cx="1204516" cy="1204516"/>
              <a:chOff x="9823451" y="-913608"/>
              <a:chExt cx="1204516" cy="1204516"/>
            </a:xfrm>
          </p:grpSpPr>
          <p:grpSp>
            <p:nvGrpSpPr>
              <p:cNvPr id="24" name="Group 23"/>
              <p:cNvGrpSpPr/>
              <p:nvPr userDrawn="1"/>
            </p:nvGrpSpPr>
            <p:grpSpPr>
              <a:xfrm>
                <a:off x="9823451" y="-913608"/>
                <a:ext cx="1204516" cy="1204516"/>
                <a:chOff x="1714500" y="4547858"/>
                <a:chExt cx="1262157" cy="1262157"/>
              </a:xfrm>
            </p:grpSpPr>
            <p:sp>
              <p:nvSpPr>
                <p:cNvPr id="21" name="8-Point Star 20"/>
                <p:cNvSpPr/>
                <p:nvPr userDrawn="1"/>
              </p:nvSpPr>
              <p:spPr>
                <a:xfrm rot="20240074">
                  <a:off x="1714500" y="4547858"/>
                  <a:ext cx="1262157" cy="1262157"/>
                </a:xfrm>
                <a:prstGeom prst="star8">
                  <a:avLst>
                    <a:gd name="adj" fmla="val 45801"/>
                  </a:avLst>
                </a:prstGeom>
                <a:gradFill>
                  <a:gsLst>
                    <a:gs pos="0">
                      <a:srgbClr val="7A232E"/>
                    </a:gs>
                    <a:gs pos="100000">
                      <a:srgbClr val="B85759"/>
                    </a:gs>
                    <a:gs pos="55000">
                      <a:srgbClr val="9D1C3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8-Point Star 21"/>
                <p:cNvSpPr/>
                <p:nvPr userDrawn="1"/>
              </p:nvSpPr>
              <p:spPr>
                <a:xfrm rot="20240074">
                  <a:off x="1776599" y="4609957"/>
                  <a:ext cx="1137960" cy="1137960"/>
                </a:xfrm>
                <a:prstGeom prst="star8">
                  <a:avLst>
                    <a:gd name="adj" fmla="val 45801"/>
                  </a:avLst>
                </a:prstGeom>
                <a:noFill/>
                <a:ln w="444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9" name="TextBox 18"/>
              <p:cNvSpPr txBox="1"/>
              <p:nvPr userDrawn="1"/>
            </p:nvSpPr>
            <p:spPr>
              <a:xfrm>
                <a:off x="9929466" y="-730460"/>
                <a:ext cx="992486" cy="838221"/>
              </a:xfrm>
              <a:prstGeom prst="rect">
                <a:avLst/>
              </a:prstGeom>
              <a:noFill/>
              <a:effectLst>
                <a:outerShdw blurRad="50800" dist="25400" dir="8100000" algn="tr" rotWithShape="0">
                  <a:prstClr val="black">
                    <a:alpha val="40000"/>
                  </a:prstClr>
                </a:outerShdw>
              </a:effectLst>
            </p:spPr>
            <p:txBody>
              <a:bodyPr wrap="square" rtlCol="0" anchor="ctr">
                <a:noAutofit/>
              </a:bodyPr>
              <a:lstStyle/>
              <a:p>
                <a:pPr algn="ctr"/>
                <a:r>
                  <a:rPr lang="en-US" sz="2000" b="0" i="0" spc="40" baseline="0" dirty="0">
                    <a:solidFill>
                      <a:schemeClr val="bg1"/>
                    </a:solidFill>
                    <a:latin typeface="Impact" panose="020B0806030902050204" pitchFamily="34" charset="0"/>
                  </a:rPr>
                  <a:t>DON’T</a:t>
                </a:r>
                <a:br>
                  <a:rPr lang="en-US" sz="2000" b="0" i="0" spc="40" baseline="0" dirty="0">
                    <a:solidFill>
                      <a:schemeClr val="bg1"/>
                    </a:solidFill>
                    <a:latin typeface="Impact" panose="020B0806030902050204" pitchFamily="34" charset="0"/>
                  </a:rPr>
                </a:br>
                <a:r>
                  <a:rPr lang="en-US" sz="2000" b="0" i="0" spc="40" baseline="0" dirty="0">
                    <a:solidFill>
                      <a:schemeClr val="bg1"/>
                    </a:solidFill>
                    <a:latin typeface="Impact" panose="020B0806030902050204" pitchFamily="34" charset="0"/>
                  </a:rPr>
                  <a:t>DELETE</a:t>
                </a:r>
              </a:p>
            </p:txBody>
          </p:sp>
        </p:grpSp>
      </p:grpSp>
      <p:grpSp>
        <p:nvGrpSpPr>
          <p:cNvPr id="20" name="Group 19"/>
          <p:cNvGrpSpPr/>
          <p:nvPr userDrawn="1"/>
        </p:nvGrpSpPr>
        <p:grpSpPr>
          <a:xfrm>
            <a:off x="1939046" y="2247590"/>
            <a:ext cx="2645179" cy="1166059"/>
            <a:chOff x="1534687" y="2189208"/>
            <a:chExt cx="3049009" cy="1344077"/>
          </a:xfrm>
        </p:grpSpPr>
        <p:pic>
          <p:nvPicPr>
            <p:cNvPr id="2" name="Picture 1"/>
            <p:cNvPicPr>
              <a:picLocks noChangeAspect="1"/>
            </p:cNvPicPr>
            <p:nvPr userDrawn="1"/>
          </p:nvPicPr>
          <p:blipFill>
            <a:blip r:embed="rId3"/>
            <a:stretch>
              <a:fillRect/>
            </a:stretch>
          </p:blipFill>
          <p:spPr>
            <a:xfrm>
              <a:off x="1534687" y="2189208"/>
              <a:ext cx="2695575" cy="1162050"/>
            </a:xfrm>
            <a:prstGeom prst="rect">
              <a:avLst/>
            </a:prstGeom>
          </p:spPr>
        </p:pic>
        <p:sp>
          <p:nvSpPr>
            <p:cNvPr id="29" name="Rectangle 28"/>
            <p:cNvSpPr/>
            <p:nvPr userDrawn="1"/>
          </p:nvSpPr>
          <p:spPr>
            <a:xfrm>
              <a:off x="3454181" y="2483307"/>
              <a:ext cx="736819" cy="221793"/>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Left Arrow 29"/>
            <p:cNvSpPr/>
            <p:nvPr userDrawn="1"/>
          </p:nvSpPr>
          <p:spPr>
            <a:xfrm>
              <a:off x="4209296" y="2514699"/>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1" name="Rectangle 30"/>
            <p:cNvSpPr/>
            <p:nvPr userDrawn="1"/>
          </p:nvSpPr>
          <p:spPr>
            <a:xfrm>
              <a:off x="3061701" y="2843369"/>
              <a:ext cx="382955" cy="322936"/>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2" name="Left Arrow 31"/>
            <p:cNvSpPr/>
            <p:nvPr userDrawn="1"/>
          </p:nvSpPr>
          <p:spPr>
            <a:xfrm rot="7656475">
              <a:off x="3026394" y="3257070"/>
              <a:ext cx="374400" cy="178030"/>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8F6D14EF-EBC7-433A-8C95-1D2C470B7DF1}"/>
              </a:ext>
            </a:extLst>
          </p:cNvPr>
          <p:cNvSpPr txBox="1"/>
          <p:nvPr userDrawn="1"/>
        </p:nvSpPr>
        <p:spPr>
          <a:xfrm>
            <a:off x="7427" y="161985"/>
            <a:ext cx="5040000" cy="1051560"/>
          </a:xfrm>
          <a:prstGeom prst="rect">
            <a:avLst/>
          </a:prstGeom>
        </p:spPr>
        <p:txBody>
          <a:bodyPr vert="horz" lIns="91440" tIns="45720" rIns="91440" bIns="45720" rtlCol="0" anchor="ctr">
            <a:no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lnSpc>
                <a:spcPct val="85000"/>
              </a:lnSpc>
            </a:pPr>
            <a:r>
              <a:rPr lang="en-US" sz="50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2017 Template</a:t>
            </a:r>
          </a:p>
          <a:p>
            <a:pPr lvl="0" algn="ctr">
              <a:lnSpc>
                <a:spcPct val="85000"/>
              </a:lnSpc>
            </a:pPr>
            <a:r>
              <a:rPr lang="en-US" sz="4000" b="0" spc="60" baseline="0" dirty="0"/>
              <a:t>Usage Instructions</a:t>
            </a:r>
          </a:p>
        </p:txBody>
      </p:sp>
      <p:pic>
        <p:nvPicPr>
          <p:cNvPr id="44" name="Picture 43">
            <a:extLst>
              <a:ext uri="{FF2B5EF4-FFF2-40B4-BE49-F238E27FC236}">
                <a16:creationId xmlns:a16="http://schemas.microsoft.com/office/drawing/2014/main" id="{5AAE9CEC-A7E3-43C1-AC4A-1C3889F366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57143" y="626792"/>
            <a:ext cx="1736362" cy="586522"/>
          </a:xfrm>
          <a:prstGeom prst="rect">
            <a:avLst/>
          </a:prstGeom>
        </p:spPr>
      </p:pic>
    </p:spTree>
    <p:extLst>
      <p:ext uri="{BB962C8B-B14F-4D97-AF65-F5344CB8AC3E}">
        <p14:creationId xmlns:p14="http://schemas.microsoft.com/office/powerpoint/2010/main" val="2258890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Where Are You?">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628650" y="365126"/>
            <a:ext cx="7955279"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r"/>
            <a:r>
              <a:rPr lang="en-US" sz="3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Where Are You?</a:t>
            </a:r>
          </a:p>
        </p:txBody>
      </p:sp>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2BB10FC-1879-4D54-9DBF-A84DD16609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150" y="636507"/>
            <a:ext cx="8295970" cy="5656619"/>
          </a:xfrm>
          <a:prstGeom prst="rect">
            <a:avLst/>
          </a:prstGeom>
          <a:effectLst>
            <a:innerShdw blurRad="63500" dist="25400" dir="18900000">
              <a:schemeClr val="accent1">
                <a:lumMod val="50000"/>
                <a:alpha val="50000"/>
              </a:schemeClr>
            </a:innerShdw>
          </a:effectLst>
        </p:spPr>
      </p:pic>
      <p:sp>
        <p:nvSpPr>
          <p:cNvPr id="9" name="TextBox 8">
            <a:extLst>
              <a:ext uri="{FF2B5EF4-FFF2-40B4-BE49-F238E27FC236}">
                <a16:creationId xmlns:a16="http://schemas.microsoft.com/office/drawing/2014/main" id="{4F6D1450-DC26-4EDD-BBBC-73EB1D776CF7}"/>
              </a:ext>
            </a:extLst>
          </p:cNvPr>
          <p:cNvSpPr txBox="1"/>
          <p:nvPr userDrawn="1"/>
        </p:nvSpPr>
        <p:spPr>
          <a:xfrm>
            <a:off x="5601600" y="1207559"/>
            <a:ext cx="2982329" cy="492443"/>
          </a:xfrm>
          <a:prstGeom prst="rect">
            <a:avLst/>
          </a:prstGeom>
          <a:noFill/>
        </p:spPr>
        <p:txBody>
          <a:bodyPr wrap="square" rtlCol="0">
            <a:spAutoFit/>
          </a:bodyPr>
          <a:lstStyle/>
          <a:p>
            <a:pPr marL="457200" indent="-457200" algn="ctr"/>
            <a:r>
              <a:rPr lang="en-US" sz="1300" i="1">
                <a:solidFill>
                  <a:schemeClr val="accent3">
                    <a:lumMod val="75000"/>
                    <a:lumOff val="25000"/>
                  </a:schemeClr>
                </a:solidFill>
              </a:rPr>
              <a:t>Enter your location in the chat window</a:t>
            </a:r>
            <a:br>
              <a:rPr lang="en-US" sz="1300" i="1">
                <a:solidFill>
                  <a:schemeClr val="accent3">
                    <a:lumMod val="75000"/>
                    <a:lumOff val="25000"/>
                  </a:schemeClr>
                </a:solidFill>
              </a:rPr>
            </a:br>
            <a:r>
              <a:rPr lang="en-US" sz="1200" i="1">
                <a:solidFill>
                  <a:schemeClr val="accent3">
                    <a:lumMod val="50000"/>
                    <a:lumOff val="50000"/>
                  </a:schemeClr>
                </a:solidFill>
              </a:rPr>
              <a:t>(lower left of screen)</a:t>
            </a:r>
            <a:endParaRPr lang="en-US" sz="1200" i="1" dirty="0">
              <a:solidFill>
                <a:schemeClr val="accent3">
                  <a:lumMod val="50000"/>
                  <a:lumOff val="50000"/>
                </a:schemeClr>
              </a:solidFill>
            </a:endParaRPr>
          </a:p>
        </p:txBody>
      </p:sp>
    </p:spTree>
    <p:extLst>
      <p:ext uri="{BB962C8B-B14F-4D97-AF65-F5344CB8AC3E}">
        <p14:creationId xmlns:p14="http://schemas.microsoft.com/office/powerpoint/2010/main" val="40871422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037844" y="4477392"/>
            <a:ext cx="7068312"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indent="-594360" algn="ctr"/>
              <a:r>
                <a:rPr lang="en-US" sz="1300" i="1" dirty="0">
                  <a:solidFill>
                    <a:schemeClr val="accent3">
                      <a:lumMod val="75000"/>
                      <a:lumOff val="25000"/>
                    </a:schemeClr>
                  </a:solidFill>
                </a:rPr>
                <a:t>Enter your questions in the chat window</a:t>
              </a:r>
              <a:br>
                <a:rPr lang="en-US" sz="1300" i="1" dirty="0">
                  <a:solidFill>
                    <a:schemeClr val="accent3">
                      <a:lumMod val="75000"/>
                      <a:lumOff val="25000"/>
                    </a:schemeClr>
                  </a:solidFill>
                </a:rPr>
              </a:br>
              <a:r>
                <a:rPr lang="en-US" sz="1200" i="1" spc="50" baseline="0" dirty="0">
                  <a:solidFill>
                    <a:schemeClr val="accent3">
                      <a:lumMod val="50000"/>
                      <a:lumOff val="50000"/>
                    </a:schemeClr>
                  </a:solidFill>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32754" y="0"/>
            <a:ext cx="3535388" cy="615035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594360" y="2394251"/>
            <a:ext cx="573024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Any</a:t>
            </a:r>
          </a:p>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Questions?</a:t>
            </a:r>
            <a:endPar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Tree>
    <p:extLst>
      <p:ext uri="{BB962C8B-B14F-4D97-AF65-F5344CB8AC3E}">
        <p14:creationId xmlns:p14="http://schemas.microsoft.com/office/powerpoint/2010/main" val="40710513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A5BAF-C39D-44C3-B998-7CF83B21A06F}"/>
              </a:ext>
            </a:extLst>
          </p:cNvPr>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0" y="1500059"/>
            <a:ext cx="4955638" cy="5357941"/>
          </a:xfrm>
          <a:prstGeom prst="rect">
            <a:avLst/>
          </a:prstGeom>
        </p:spPr>
      </p:pic>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Save the Date:</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1112107" y="1699826"/>
            <a:ext cx="7661189" cy="4505325"/>
          </a:xfrm>
        </p:spPr>
        <p:txBody>
          <a:bodyPr/>
          <a:lstStyle>
            <a:lvl1pPr marL="91440" indent="-365760">
              <a:buSzPct val="130000"/>
              <a:buFont typeface="Webdings" panose="05030102010509060703" pitchFamily="18" charset="2"/>
              <a:buChar char=""/>
              <a:defRPr sz="2600"/>
            </a:lvl1pPr>
            <a:lvl2pPr marL="685800" indent="0">
              <a:spcBef>
                <a:spcPts val="0"/>
              </a:spcBef>
              <a:buNone/>
              <a:defRPr sz="1700">
                <a:solidFill>
                  <a:schemeClr val="accent3">
                    <a:lumMod val="75000"/>
                    <a:lumOff val="25000"/>
                  </a:schemeClr>
                </a:solidFill>
              </a:defRPr>
            </a:lvl2pPr>
            <a:lvl3pPr marL="1005840" indent="-365760" algn="l">
              <a:spcAft>
                <a:spcPts val="1200"/>
              </a:spcAft>
              <a:buFont typeface="Webdings" panose="05030102010509060703" pitchFamily="18" charset="2"/>
              <a:buChar char=""/>
              <a:defRPr b="1">
                <a:solidFill>
                  <a:schemeClr val="accent1"/>
                </a:solidFill>
              </a:defRPr>
            </a:lvl3pPr>
          </a:lstStyle>
          <a:p>
            <a:pPr lvl="0"/>
            <a:r>
              <a:rPr lang="en-US"/>
              <a:t>Event Title Here</a:t>
            </a:r>
          </a:p>
          <a:p>
            <a:pPr lvl="1"/>
            <a:r>
              <a:rPr lang="en-US"/>
              <a:t>Event summary goes here</a:t>
            </a:r>
          </a:p>
          <a:p>
            <a:pPr lvl="2"/>
            <a:r>
              <a:rPr lang="en-US"/>
              <a:t>Event date</a:t>
            </a:r>
          </a:p>
          <a:p>
            <a:pPr lvl="3"/>
            <a:r>
              <a:rPr lang="en-US"/>
              <a:t>Fourth level</a:t>
            </a:r>
          </a:p>
          <a:p>
            <a:pPr lvl="4"/>
            <a:r>
              <a:rPr lang="en-US"/>
              <a:t>Fifth level</a:t>
            </a:r>
          </a:p>
        </p:txBody>
      </p:sp>
    </p:spTree>
    <p:extLst>
      <p:ext uri="{BB962C8B-B14F-4D97-AF65-F5344CB8AC3E}">
        <p14:creationId xmlns:p14="http://schemas.microsoft.com/office/powerpoint/2010/main" val="1387802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AA60EFC-21EF-4756-ABD1-14D137A0BA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84103" y="-1"/>
            <a:ext cx="3379489" cy="3456222"/>
          </a:xfrm>
          <a:prstGeom prst="ellipse">
            <a:avLst/>
          </a:prstGeom>
          <a:ln>
            <a:noFill/>
          </a:ln>
          <a:effectLst>
            <a:softEdge rad="112500"/>
          </a:effectLst>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628655" y="1319429"/>
            <a:ext cx="7528945" cy="1448602"/>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60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i="0"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grpSp>
        <p:nvGrpSpPr>
          <p:cNvPr id="20" name="Group 19">
            <a:extLst>
              <a:ext uri="{FF2B5EF4-FFF2-40B4-BE49-F238E27FC236}">
                <a16:creationId xmlns:a16="http://schemas.microsoft.com/office/drawing/2014/main" id="{57C394F9-EFD5-42F9-891E-4F9A50F08A68}"/>
              </a:ext>
            </a:extLst>
          </p:cNvPr>
          <p:cNvGrpSpPr/>
          <p:nvPr userDrawn="1"/>
        </p:nvGrpSpPr>
        <p:grpSpPr>
          <a:xfrm>
            <a:off x="4848225" y="193023"/>
            <a:ext cx="4019550" cy="1264286"/>
            <a:chOff x="4895850" y="193023"/>
            <a:chExt cx="4019550" cy="1264286"/>
          </a:xfrm>
        </p:grpSpPr>
        <p:sp>
          <p:nvSpPr>
            <p:cNvPr id="18" name="Speech Bubble: Rectangle with Corners Rounded 17">
              <a:extLst>
                <a:ext uri="{FF2B5EF4-FFF2-40B4-BE49-F238E27FC236}">
                  <a16:creationId xmlns:a16="http://schemas.microsoft.com/office/drawing/2014/main" id="{CFC41472-478F-4A01-9B2E-B66290F9B7CB}"/>
                </a:ext>
              </a:extLst>
            </p:cNvPr>
            <p:cNvSpPr/>
            <p:nvPr userDrawn="1"/>
          </p:nvSpPr>
          <p:spPr>
            <a:xfrm>
              <a:off x="4895850" y="193023"/>
              <a:ext cx="4019550" cy="1264286"/>
            </a:xfrm>
            <a:prstGeom prst="wedgeRoundRectCallout">
              <a:avLst>
                <a:gd name="adj1" fmla="val 1245"/>
                <a:gd name="adj2" fmla="val 95649"/>
                <a:gd name="adj3" fmla="val 16667"/>
              </a:avLst>
            </a:prstGeom>
            <a:solidFill>
              <a:schemeClr val="bg1">
                <a:lumMod val="95000"/>
              </a:schemeClr>
            </a:solidFill>
            <a:ln>
              <a:solidFill>
                <a:schemeClr val="tx1">
                  <a:lumMod val="10000"/>
                  <a:lumOff val="90000"/>
                </a:schemeClr>
              </a:solidFill>
            </a:ln>
          </p:spPr>
          <p:style>
            <a:lnRef idx="0">
              <a:scrgbClr r="0" g="0" b="0"/>
            </a:lnRef>
            <a:fillRef idx="0">
              <a:scrgbClr r="0" g="0" b="0"/>
            </a:fillRef>
            <a:effectRef idx="0">
              <a:scrgbClr r="0" g="0" b="0"/>
            </a:effectRef>
            <a:fontRef idx="minor">
              <a:schemeClr val="lt1"/>
            </a:fontRef>
          </p:style>
          <p:txBody>
            <a:bodyPr rtlCol="0" anchor="b"/>
            <a:lstStyle/>
            <a:p>
              <a:pPr marL="0" marR="0" lvl="0" indent="0" algn="ctr" defTabSz="914400" rtl="0" eaLnBrk="1" fontAlgn="auto" latinLnBrk="0" hangingPunct="1">
                <a:lnSpc>
                  <a:spcPct val="110000"/>
                </a:lnSpc>
                <a:spcBef>
                  <a:spcPct val="0"/>
                </a:spcBef>
                <a:spcAft>
                  <a:spcPts val="0"/>
                </a:spcAft>
                <a:buClrTx/>
                <a:buSzTx/>
                <a:buFontTx/>
                <a:buNone/>
                <a:tabLst/>
                <a:defRPr/>
              </a:pPr>
              <a:r>
                <a:rPr lang="en-US" sz="3300" b="1" kern="1200" cap="none" spc="0" baseline="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Breakout Room</a:t>
              </a:r>
              <a:r>
                <a:rPr lang="en-US" sz="3300" b="1" kern="1200" cap="none" spc="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 </a:t>
              </a:r>
              <a:r>
                <a:rPr lang="en-US" sz="3200" b="0" kern="1200" cap="all" spc="220" baseline="0" noProof="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Discussions</a:t>
              </a:r>
              <a:endParaRPr lang="en-US" sz="3400" b="0" kern="1200" cap="all" spc="220" baseline="0" noProof="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
          <p:nvSpPr>
            <p:cNvPr id="19" name="Rectangle 18">
              <a:extLst>
                <a:ext uri="{FF2B5EF4-FFF2-40B4-BE49-F238E27FC236}">
                  <a16:creationId xmlns:a16="http://schemas.microsoft.com/office/drawing/2014/main" id="{7AD30ECD-A8EE-4AE1-AE33-FD6E6D3A1A06}"/>
                </a:ext>
              </a:extLst>
            </p:cNvPr>
            <p:cNvSpPr/>
            <p:nvPr userDrawn="1"/>
          </p:nvSpPr>
          <p:spPr>
            <a:xfrm rot="5400000">
              <a:off x="6882765" y="-738460"/>
              <a:ext cx="45720" cy="3081528"/>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29" name="Text Placeholder 8">
            <a:extLst>
              <a:ext uri="{FF2B5EF4-FFF2-40B4-BE49-F238E27FC236}">
                <a16:creationId xmlns:a16="http://schemas.microsoft.com/office/drawing/2014/main" id="{D5AA38BA-BC5A-4469-A67D-0B1D8AF2EB5E}"/>
              </a:ext>
            </a:extLst>
          </p:cNvPr>
          <p:cNvSpPr>
            <a:spLocks noGrp="1"/>
          </p:cNvSpPr>
          <p:nvPr>
            <p:ph type="body" sz="quarter" idx="12" hasCustomPrompt="1"/>
          </p:nvPr>
        </p:nvSpPr>
        <p:spPr>
          <a:xfrm>
            <a:off x="628655" y="3037379"/>
            <a:ext cx="7528945" cy="1371658"/>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
        <p:nvSpPr>
          <p:cNvPr id="30" name="Text Placeholder 8">
            <a:extLst>
              <a:ext uri="{FF2B5EF4-FFF2-40B4-BE49-F238E27FC236}">
                <a16:creationId xmlns:a16="http://schemas.microsoft.com/office/drawing/2014/main" id="{09447CD6-F586-496A-B33A-672175DDF8C4}"/>
              </a:ext>
            </a:extLst>
          </p:cNvPr>
          <p:cNvSpPr>
            <a:spLocks noGrp="1"/>
          </p:cNvSpPr>
          <p:nvPr>
            <p:ph type="body" sz="quarter" idx="13" hasCustomPrompt="1"/>
          </p:nvPr>
        </p:nvSpPr>
        <p:spPr>
          <a:xfrm>
            <a:off x="628655" y="4678385"/>
            <a:ext cx="7528945" cy="1371658"/>
          </a:xfrm>
          <a:prstGeom prst="rect">
            <a:avLst/>
          </a:prstGeom>
          <a:noFill/>
          <a:ln w="9525">
            <a:no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Tree>
    <p:extLst>
      <p:ext uri="{BB962C8B-B14F-4D97-AF65-F5344CB8AC3E}">
        <p14:creationId xmlns:p14="http://schemas.microsoft.com/office/powerpoint/2010/main" val="3732768000"/>
      </p:ext>
    </p:extLst>
  </p:cSld>
  <p:clrMapOvr>
    <a:masterClrMapping/>
  </p:clrMapOvr>
  <mc:AlternateContent xmlns:mc="http://schemas.openxmlformats.org/markup-compatibility/2006" xmlns:p14="http://schemas.microsoft.com/office/powerpoint/2010/main">
    <mc:Choice Requires="p14">
      <p:transition p14:dur="0">
        <p:sndAc>
          <p:endSnd/>
        </p:sndAc>
      </p:transition>
    </mc:Choice>
    <mc:Fallback xmlns="">
      <p:transition>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28"/>
                                        </p:tgtEl>
                                        <p:attrNameLst>
                                          <p:attrName>style.visibility</p:attrName>
                                        </p:attrNameLst>
                                      </p:cBhvr>
                                      <p:to>
                                        <p:strVal val="visible"/>
                                      </p:to>
                                    </p:set>
                                    <p:animEffect transition="in" filter="circle(out)">
                                      <p:cBhvr>
                                        <p:cTn id="7" dur="1000"/>
                                        <p:tgtEl>
                                          <p:spTgt spid="28"/>
                                        </p:tgtEl>
                                      </p:cBhvr>
                                    </p:animEffect>
                                  </p:childTnLst>
                                </p:cTn>
                              </p:par>
                            </p:childTnLst>
                          </p:cTn>
                        </p:par>
                        <p:par>
                          <p:cTn id="8" fill="hold">
                            <p:stCondLst>
                              <p:cond delay="2000"/>
                            </p:stCondLst>
                            <p:childTnLst>
                              <p:par>
                                <p:cTn id="9" presetID="10" presetClass="exit" presetSubtype="0" fill="hold" nodeType="afterEffect">
                                  <p:stCondLst>
                                    <p:cond delay="1500"/>
                                  </p:stCondLst>
                                  <p:childTnLst>
                                    <p:animEffect transition="out" filter="fade">
                                      <p:cBhvr>
                                        <p:cTn id="10" dur="3000"/>
                                        <p:tgtEl>
                                          <p:spTgt spid="28"/>
                                        </p:tgtEl>
                                      </p:cBhvr>
                                    </p:animEffect>
                                    <p:set>
                                      <p:cBhvr>
                                        <p:cTn id="11" dur="1" fill="hold">
                                          <p:stCondLst>
                                            <p:cond delay="2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628650" y="365126"/>
            <a:ext cx="7955279"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r"/>
            <a:r>
              <a:rPr lang="en-US" sz="3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Where Are You?</a:t>
            </a:r>
          </a:p>
        </p:txBody>
      </p:sp>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2BB10FC-1879-4D54-9DBF-A84DD16609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150" y="636507"/>
            <a:ext cx="8295970" cy="5656619"/>
          </a:xfrm>
          <a:prstGeom prst="rect">
            <a:avLst/>
          </a:prstGeom>
          <a:effectLst>
            <a:innerShdw blurRad="63500" dist="25400" dir="18900000">
              <a:schemeClr val="accent1">
                <a:lumMod val="50000"/>
                <a:alpha val="50000"/>
              </a:schemeClr>
            </a:innerShdw>
          </a:effectLst>
        </p:spPr>
      </p:pic>
      <p:sp>
        <p:nvSpPr>
          <p:cNvPr id="9" name="TextBox 8">
            <a:extLst>
              <a:ext uri="{FF2B5EF4-FFF2-40B4-BE49-F238E27FC236}">
                <a16:creationId xmlns:a16="http://schemas.microsoft.com/office/drawing/2014/main" id="{4F6D1450-DC26-4EDD-BBBC-73EB1D776CF7}"/>
              </a:ext>
            </a:extLst>
          </p:cNvPr>
          <p:cNvSpPr txBox="1"/>
          <p:nvPr userDrawn="1"/>
        </p:nvSpPr>
        <p:spPr>
          <a:xfrm>
            <a:off x="5601600" y="1207559"/>
            <a:ext cx="2982329" cy="492443"/>
          </a:xfrm>
          <a:prstGeom prst="rect">
            <a:avLst/>
          </a:prstGeom>
          <a:noFill/>
        </p:spPr>
        <p:txBody>
          <a:bodyPr wrap="square" rtlCol="0">
            <a:spAutoFit/>
          </a:bodyPr>
          <a:lstStyle/>
          <a:p>
            <a:pPr marL="457200" indent="-457200" algn="ctr"/>
            <a:r>
              <a:rPr lang="en-US" sz="1300" i="1">
                <a:solidFill>
                  <a:schemeClr val="accent3">
                    <a:lumMod val="75000"/>
                    <a:lumOff val="25000"/>
                  </a:schemeClr>
                </a:solidFill>
              </a:rPr>
              <a:t>Enter your location in the chat window</a:t>
            </a:r>
            <a:br>
              <a:rPr lang="en-US" sz="1300" i="1">
                <a:solidFill>
                  <a:schemeClr val="accent3">
                    <a:lumMod val="75000"/>
                    <a:lumOff val="25000"/>
                  </a:schemeClr>
                </a:solidFill>
              </a:rPr>
            </a:br>
            <a:r>
              <a:rPr lang="en-US" sz="1200" i="1">
                <a:solidFill>
                  <a:schemeClr val="accent3">
                    <a:lumMod val="50000"/>
                    <a:lumOff val="50000"/>
                  </a:schemeClr>
                </a:solidFill>
              </a:rPr>
              <a:t>(lower left of screen)</a:t>
            </a:r>
            <a:endParaRPr lang="en-US" sz="1200" i="1" dirty="0">
              <a:solidFill>
                <a:schemeClr val="accent3">
                  <a:lumMod val="50000"/>
                  <a:lumOff val="50000"/>
                </a:schemeClr>
              </a:solidFill>
            </a:endParaRPr>
          </a:p>
        </p:txBody>
      </p:sp>
    </p:spTree>
    <p:extLst>
      <p:ext uri="{BB962C8B-B14F-4D97-AF65-F5344CB8AC3E}">
        <p14:creationId xmlns:p14="http://schemas.microsoft.com/office/powerpoint/2010/main" val="2203354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037844" y="4477392"/>
            <a:ext cx="7068312"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indent="-594360" algn="ctr"/>
              <a:r>
                <a:rPr lang="en-US" sz="1300" i="1" dirty="0">
                  <a:solidFill>
                    <a:schemeClr val="accent3">
                      <a:lumMod val="75000"/>
                      <a:lumOff val="25000"/>
                    </a:schemeClr>
                  </a:solidFill>
                </a:rPr>
                <a:t>Enter your questions in the chat window</a:t>
              </a:r>
              <a:br>
                <a:rPr lang="en-US" sz="1300" i="1" dirty="0">
                  <a:solidFill>
                    <a:schemeClr val="accent3">
                      <a:lumMod val="75000"/>
                      <a:lumOff val="25000"/>
                    </a:schemeClr>
                  </a:solidFill>
                </a:rPr>
              </a:br>
              <a:r>
                <a:rPr lang="en-US" sz="1200" i="1" spc="50" baseline="0" dirty="0">
                  <a:solidFill>
                    <a:schemeClr val="accent3">
                      <a:lumMod val="50000"/>
                      <a:lumOff val="50000"/>
                    </a:schemeClr>
                  </a:solidFill>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32754" y="0"/>
            <a:ext cx="3535388" cy="615035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594360" y="2394251"/>
            <a:ext cx="573024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Any</a:t>
            </a:r>
          </a:p>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Questions?</a:t>
            </a:r>
            <a:endPar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Tree>
    <p:extLst>
      <p:ext uri="{BB962C8B-B14F-4D97-AF65-F5344CB8AC3E}">
        <p14:creationId xmlns:p14="http://schemas.microsoft.com/office/powerpoint/2010/main" val="966532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Poll">
    <p:spTree>
      <p:nvGrpSpPr>
        <p:cNvPr id="1" name=""/>
        <p:cNvGrpSpPr/>
        <p:nvPr/>
      </p:nvGrpSpPr>
      <p:grpSpPr>
        <a:xfrm>
          <a:off x="0" y="0"/>
          <a:ext cx="0" cy="0"/>
          <a:chOff x="0" y="0"/>
          <a:chExt cx="0" cy="0"/>
        </a:xfrm>
      </p:grpSpPr>
      <p:sp>
        <p:nvSpPr>
          <p:cNvPr id="8" name="Arrow: Down 7">
            <a:extLst>
              <a:ext uri="{FF2B5EF4-FFF2-40B4-BE49-F238E27FC236}">
                <a16:creationId xmlns:a16="http://schemas.microsoft.com/office/drawing/2014/main" id="{8D1EBE43-28AC-4EDE-922C-0DEE355DCAF4}"/>
              </a:ext>
            </a:extLst>
          </p:cNvPr>
          <p:cNvSpPr/>
          <p:nvPr userDrawn="1"/>
        </p:nvSpPr>
        <p:spPr>
          <a:xfrm>
            <a:off x="795232" y="1197034"/>
            <a:ext cx="640080" cy="5046431"/>
          </a:xfrm>
          <a:prstGeom prst="downArrow">
            <a:avLst>
              <a:gd name="adj1" fmla="val 100000"/>
              <a:gd name="adj2" fmla="val 50000"/>
            </a:avLst>
          </a:prstGeom>
          <a:gradFill flip="none" rotWithShape="1">
            <a:gsLst>
              <a:gs pos="49000">
                <a:schemeClr val="bg1">
                  <a:lumMod val="95000"/>
                  <a:alpha val="65000"/>
                </a:schemeClr>
              </a:gs>
              <a:gs pos="51000">
                <a:schemeClr val="bg1">
                  <a:lumMod val="85000"/>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787234" y="571074"/>
            <a:ext cx="6796695" cy="1051560"/>
          </a:xfrm>
        </p:spPr>
        <p:txBody>
          <a:bodyPr anchor="ctr"/>
          <a:lstStyle>
            <a:lvl1pPr>
              <a:defRPr/>
            </a:lvl1pPr>
          </a:lstStyle>
          <a:p>
            <a:r>
              <a:rPr lang="en-US" dirty="0"/>
              <a:t>Type your polling question here. </a:t>
            </a:r>
          </a:p>
        </p:txBody>
      </p:sp>
      <p:sp>
        <p:nvSpPr>
          <p:cNvPr id="3" name="Content Placeholder 2"/>
          <p:cNvSpPr>
            <a:spLocks noGrp="1"/>
          </p:cNvSpPr>
          <p:nvPr>
            <p:ph idx="1" hasCustomPrompt="1"/>
          </p:nvPr>
        </p:nvSpPr>
        <p:spPr>
          <a:xfrm>
            <a:off x="939114" y="2188127"/>
            <a:ext cx="7364627" cy="3693690"/>
          </a:xfrm>
        </p:spPr>
        <p:txBody>
          <a:bodyPr anchor="ctr"/>
          <a:lstStyle>
            <a:lvl1pPr marL="514350" indent="-514350">
              <a:spcBef>
                <a:spcPts val="1800"/>
              </a:spcBef>
              <a:buFont typeface="+mj-lt"/>
              <a:buAutoNum type="arabicPeriod"/>
              <a:defRPr sz="2400"/>
            </a:lvl1pPr>
            <a:lvl2pPr marL="777240" indent="-228600">
              <a:lnSpc>
                <a:spcPct val="95000"/>
              </a:lnSpc>
              <a:spcBef>
                <a:spcPts val="200"/>
              </a:spcBef>
              <a:buSzPct val="70000"/>
              <a:buFont typeface="+mj-lt"/>
              <a:buAutoNum type="alphaLcParenR"/>
              <a:defRPr sz="2100"/>
            </a:lvl2pPr>
            <a:lvl3pPr marL="1143000" indent="-228600">
              <a:spcBef>
                <a:spcPts val="200"/>
              </a:spcBef>
              <a:buClr>
                <a:schemeClr val="accent1">
                  <a:lumMod val="60000"/>
                  <a:lumOff val="40000"/>
                </a:schemeClr>
              </a:buClr>
              <a:buSzPct val="70000"/>
              <a:buFont typeface="+mj-lt"/>
              <a:buAutoNum type="romanLcPeriod"/>
              <a:defRPr sz="1900"/>
            </a:lvl3pPr>
            <a:lvl4pPr marL="1417320" indent="-228600">
              <a:spcBef>
                <a:spcPts val="200"/>
              </a:spcBef>
              <a:buSzPct val="70000"/>
              <a:buFont typeface="+mj-lt"/>
              <a:buAutoNum type="arabicPeriod"/>
              <a:defRPr/>
            </a:lvl4pPr>
            <a:lvl5pPr marL="1645920" indent="-201168">
              <a:spcBef>
                <a:spcPts val="200"/>
              </a:spcBef>
              <a:buSzPct val="70000"/>
              <a:buFont typeface="+mj-lt"/>
              <a:buAutoNum type="arabicPeriod"/>
              <a:defRPr/>
            </a:lvl5pPr>
          </a:lstStyle>
          <a:p>
            <a:pPr lvl="0"/>
            <a:r>
              <a:rPr lang="en-US" dirty="0"/>
              <a:t>Type your possible choices/answers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Rectangle 4">
            <a:extLst>
              <a:ext uri="{FF2B5EF4-FFF2-40B4-BE49-F238E27FC236}">
                <a16:creationId xmlns:a16="http://schemas.microsoft.com/office/drawing/2014/main" id="{EA14D85F-6F7F-45C7-83F3-FD9113F0E7CB}"/>
              </a:ext>
            </a:extLst>
          </p:cNvPr>
          <p:cNvSpPr/>
          <p:nvPr userDrawn="1"/>
        </p:nvSpPr>
        <p:spPr>
          <a:xfrm rot="5400000">
            <a:off x="4946904" y="-1628776"/>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728CEE-638E-4D8A-8127-346A257906F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43310" y="449939"/>
            <a:ext cx="1343925" cy="1343925"/>
          </a:xfrm>
          <a:prstGeom prst="rect">
            <a:avLst/>
          </a:prstGeom>
        </p:spPr>
      </p:pic>
      <p:sp>
        <p:nvSpPr>
          <p:cNvPr id="7" name="TextBox 6">
            <a:extLst>
              <a:ext uri="{FF2B5EF4-FFF2-40B4-BE49-F238E27FC236}">
                <a16:creationId xmlns:a16="http://schemas.microsoft.com/office/drawing/2014/main" id="{53571A4E-C4B0-4CA2-936E-E627457E6BED}"/>
              </a:ext>
            </a:extLst>
          </p:cNvPr>
          <p:cNvSpPr txBox="1"/>
          <p:nvPr userDrawn="1"/>
        </p:nvSpPr>
        <p:spPr>
          <a:xfrm>
            <a:off x="2630804" y="1882520"/>
            <a:ext cx="5953125" cy="292388"/>
          </a:xfrm>
          <a:prstGeom prst="rect">
            <a:avLst/>
          </a:prstGeom>
          <a:noFill/>
        </p:spPr>
        <p:txBody>
          <a:bodyPr wrap="square" rtlCol="0">
            <a:spAutoFit/>
          </a:bodyPr>
          <a:lstStyle/>
          <a:p>
            <a:pPr algn="r"/>
            <a:r>
              <a:rPr lang="en-US" sz="1300" i="1">
                <a:solidFill>
                  <a:schemeClr val="accent3">
                    <a:lumMod val="75000"/>
                    <a:lumOff val="25000"/>
                  </a:schemeClr>
                </a:solidFill>
              </a:rPr>
              <a:t>Choose the answer that best reflects you (or your organization)</a:t>
            </a:r>
          </a:p>
        </p:txBody>
      </p:sp>
    </p:spTree>
    <p:extLst>
      <p:ext uri="{BB962C8B-B14F-4D97-AF65-F5344CB8AC3E}">
        <p14:creationId xmlns:p14="http://schemas.microsoft.com/office/powerpoint/2010/main" val="1289106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95825" y="1190625"/>
            <a:ext cx="3697604"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dirty="0"/>
              <a:t>Presenter Name</a:t>
            </a:r>
          </a:p>
          <a:p>
            <a:pPr lvl="1"/>
            <a:r>
              <a:rPr lang="en-US" dirty="0"/>
              <a:t>Position</a:t>
            </a:r>
          </a:p>
          <a:p>
            <a:pPr lvl="2"/>
            <a:r>
              <a:rPr lang="en-US" dirty="0"/>
              <a:t>Organization</a:t>
            </a:r>
          </a:p>
          <a:p>
            <a:pPr lvl="3"/>
            <a:r>
              <a:rPr lang="en-US" dirty="0"/>
              <a:t>Email</a:t>
            </a:r>
          </a:p>
          <a:p>
            <a:pPr lvl="4"/>
            <a:r>
              <a:rPr lang="en-US" dirty="0"/>
              <a:t>Phone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8" name="TextBox 7">
            <a:extLst>
              <a:ext uri="{FF2B5EF4-FFF2-40B4-BE49-F238E27FC236}">
                <a16:creationId xmlns:a16="http://schemas.microsoft.com/office/drawing/2014/main" id="{5E098955-8651-419E-86A8-56788A65E26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Contact Information:</a:t>
            </a:r>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46285" y="2543613"/>
            <a:ext cx="2974602" cy="1389773"/>
          </a:xfrm>
          <a:prstGeom prst="rect">
            <a:avLst/>
          </a:prstGeom>
        </p:spPr>
      </p:pic>
    </p:spTree>
    <p:extLst>
      <p:ext uri="{BB962C8B-B14F-4D97-AF65-F5344CB8AC3E}">
        <p14:creationId xmlns:p14="http://schemas.microsoft.com/office/powerpoint/2010/main" val="2679692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93" r:id="rId10"/>
    <p:sldLayoutId id="2147483684" r:id="rId11"/>
    <p:sldLayoutId id="2147483685" r:id="rId12"/>
    <p:sldLayoutId id="2147483686" r:id="rId13"/>
    <p:sldLayoutId id="2147483702" r:id="rId14"/>
    <p:sldLayoutId id="2147483696" r:id="rId15"/>
    <p:sldLayoutId id="2147483689" r:id="rId16"/>
    <p:sldLayoutId id="2147483701" r:id="rId17"/>
    <p:sldLayoutId id="2147483700" r:id="rId18"/>
    <p:sldLayoutId id="2147483690" r:id="rId19"/>
    <p:sldLayoutId id="2147483695" r:id="rId20"/>
    <p:sldLayoutId id="2147483704" r:id="rId21"/>
    <p:sldLayoutId id="2147483706" r:id="rId22"/>
    <p:sldLayoutId id="2147483708" r:id="rId23"/>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9144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8" name="Picture 17"/>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87" r:id="rId3"/>
    <p:sldLayoutId id="2147483692" r:id="rId4"/>
    <p:sldLayoutId id="2147483683" r:id="rId5"/>
    <p:sldLayoutId id="2147483705" r:id="rId6"/>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doleta.gov/tradeact/taa-data/participant-reporting/docs/PIRL_TAA_Case_Management_Reporting_FAQ.pdf" TargetMode="External"/><Relationship Id="rId2" Type="http://schemas.openxmlformats.org/officeDocument/2006/relationships/hyperlink" Target="https://www.workforcegps.org/events/2018/10/11/14/17/TAA-Case-Management" TargetMode="Externa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465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Who are you?</a:t>
            </a:r>
          </a:p>
        </p:txBody>
      </p:sp>
      <p:sp>
        <p:nvSpPr>
          <p:cNvPr id="6" name="Content Placeholder 5"/>
          <p:cNvSpPr>
            <a:spLocks noGrp="1"/>
          </p:cNvSpPr>
          <p:nvPr>
            <p:ph idx="1"/>
          </p:nvPr>
        </p:nvSpPr>
        <p:spPr/>
        <p:txBody>
          <a:bodyPr/>
          <a:lstStyle/>
          <a:p>
            <a:r>
              <a:rPr lang="en-US" dirty="0"/>
              <a:t>TAA Staff (state or local)</a:t>
            </a:r>
          </a:p>
          <a:p>
            <a:r>
              <a:rPr lang="en-US" dirty="0"/>
              <a:t>TRA Staff (state or local)</a:t>
            </a:r>
          </a:p>
          <a:p>
            <a:r>
              <a:rPr lang="en-US" dirty="0"/>
              <a:t>WIOA Staff (state or local)</a:t>
            </a:r>
          </a:p>
          <a:p>
            <a:r>
              <a:rPr lang="en-US" dirty="0"/>
              <a:t>Both TAA and WIOA Staff (state </a:t>
            </a:r>
            <a:r>
              <a:rPr lang="en-US"/>
              <a:t>or local)</a:t>
            </a:r>
            <a:endParaRPr lang="en-US" dirty="0"/>
          </a:p>
          <a:p>
            <a:r>
              <a:rPr lang="en-US" dirty="0"/>
              <a:t>Other (write in comments)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651A17-9376-40A4-9325-34268FB0E92D}" type="slidenum">
              <a:rPr kumimoji="0" lang="en-US" sz="1400" b="0" i="0" u="none" strike="noStrike" kern="1200" cap="none" spc="0" normalizeH="0" baseline="0" noProof="0" smtClean="0">
                <a:ln>
                  <a:noFill/>
                </a:ln>
                <a:solidFill>
                  <a:srgbClr val="124D95">
                    <a:lumMod val="40000"/>
                    <a:lumOff val="60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dirty="0">
              <a:ln>
                <a:noFill/>
              </a:ln>
              <a:solidFill>
                <a:srgbClr val="124D95">
                  <a:lumMod val="40000"/>
                  <a:lumOff val="6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31524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87234" y="571073"/>
            <a:ext cx="6796695" cy="1237629"/>
          </a:xfrm>
        </p:spPr>
        <p:txBody>
          <a:bodyPr>
            <a:normAutofit fontScale="90000"/>
          </a:bodyPr>
          <a:lstStyle/>
          <a:p>
            <a:r>
              <a:rPr lang="en-US" dirty="0"/>
              <a:t>What needs does your unit/office have?</a:t>
            </a:r>
            <a:br>
              <a:rPr lang="en-US" dirty="0"/>
            </a:br>
            <a:r>
              <a:rPr lang="en-US" sz="2800" i="1" dirty="0"/>
              <a:t>Select all that apply</a:t>
            </a:r>
            <a:endParaRPr lang="en-US" i="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651A17-9376-40A4-9325-34268FB0E92D}" type="slidenum">
              <a:rPr kumimoji="0" lang="en-US" sz="1400" b="0" i="0" u="none" strike="noStrike" kern="1200" cap="none" spc="0" normalizeH="0" baseline="0" noProof="0" smtClean="0">
                <a:ln>
                  <a:noFill/>
                </a:ln>
                <a:solidFill>
                  <a:srgbClr val="124D95">
                    <a:lumMod val="40000"/>
                    <a:lumOff val="60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dirty="0">
              <a:ln>
                <a:noFill/>
              </a:ln>
              <a:solidFill>
                <a:srgbClr val="124D95">
                  <a:lumMod val="40000"/>
                  <a:lumOff val="60000"/>
                </a:srgbClr>
              </a:solidFill>
              <a:effectLst/>
              <a:uLnTx/>
              <a:uFillTx/>
              <a:latin typeface="Arial" panose="020B0604020202020204"/>
              <a:ea typeface="+mn-ea"/>
              <a:cs typeface="+mn-cs"/>
            </a:endParaRPr>
          </a:p>
        </p:txBody>
      </p:sp>
      <p:sp>
        <p:nvSpPr>
          <p:cNvPr id="2" name="Rectangle 1"/>
          <p:cNvSpPr/>
          <p:nvPr/>
        </p:nvSpPr>
        <p:spPr>
          <a:xfrm>
            <a:off x="3848519" y="1969477"/>
            <a:ext cx="4735410" cy="21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idx="1"/>
          </p:nvPr>
        </p:nvSpPr>
        <p:spPr>
          <a:xfrm>
            <a:off x="939114" y="1718268"/>
            <a:ext cx="7364627" cy="4638081"/>
          </a:xfrm>
        </p:spPr>
        <p:txBody>
          <a:bodyPr>
            <a:noAutofit/>
          </a:bodyPr>
          <a:lstStyle/>
          <a:p>
            <a:pPr lvl="0" indent="-342900">
              <a:lnSpc>
                <a:spcPct val="100000"/>
              </a:lnSpc>
              <a:spcBef>
                <a:spcPts val="0"/>
              </a:spcBef>
              <a:buFont typeface="Wingdings" panose="05000000000000000000" pitchFamily="2" charset="2"/>
              <a:buChar char="q"/>
              <a:tabLst>
                <a:tab pos="280988" algn="l"/>
              </a:tabLst>
            </a:pPr>
            <a:r>
              <a:rPr lang="en-US" sz="1600" dirty="0"/>
              <a:t>Improve staff morale and/or motivation (SUPPORT STAFF)</a:t>
            </a:r>
          </a:p>
          <a:p>
            <a:pPr lvl="0" indent="-342900">
              <a:lnSpc>
                <a:spcPct val="100000"/>
              </a:lnSpc>
              <a:spcBef>
                <a:spcPts val="0"/>
              </a:spcBef>
              <a:buFont typeface="Wingdings" panose="05000000000000000000" pitchFamily="2" charset="2"/>
              <a:buChar char="q"/>
              <a:tabLst>
                <a:tab pos="280988" algn="l"/>
              </a:tabLst>
            </a:pPr>
            <a:r>
              <a:rPr lang="en-US" sz="1600" dirty="0"/>
              <a:t>Increase communication between staff and managers (INTRA-UNIT COMMUNICATION)</a:t>
            </a:r>
          </a:p>
          <a:p>
            <a:pPr lvl="0" indent="-342900">
              <a:lnSpc>
                <a:spcPct val="100000"/>
              </a:lnSpc>
              <a:spcBef>
                <a:spcPts val="0"/>
              </a:spcBef>
              <a:buFont typeface="Wingdings" panose="05000000000000000000" pitchFamily="2" charset="2"/>
              <a:buChar char="q"/>
              <a:tabLst>
                <a:tab pos="280988" algn="l"/>
              </a:tabLst>
            </a:pPr>
            <a:r>
              <a:rPr lang="en-US" sz="1600" dirty="0"/>
              <a:t>Identify road blocks and duplicative steps in case management processes (EVALUATION)</a:t>
            </a:r>
          </a:p>
          <a:p>
            <a:pPr lvl="0" indent="-342900">
              <a:lnSpc>
                <a:spcPct val="100000"/>
              </a:lnSpc>
              <a:spcBef>
                <a:spcPts val="0"/>
              </a:spcBef>
              <a:buFont typeface="Wingdings" panose="05000000000000000000" pitchFamily="2" charset="2"/>
              <a:buChar char="q"/>
              <a:tabLst>
                <a:tab pos="280988" algn="l"/>
              </a:tabLst>
            </a:pPr>
            <a:r>
              <a:rPr lang="en-US" sz="1600" dirty="0"/>
              <a:t>Support ongoing assessment of policy or processing changes over time (EVALUATION)</a:t>
            </a:r>
          </a:p>
          <a:p>
            <a:pPr lvl="0" indent="-342900">
              <a:lnSpc>
                <a:spcPct val="100000"/>
              </a:lnSpc>
              <a:spcBef>
                <a:spcPts val="0"/>
              </a:spcBef>
              <a:buFont typeface="Wingdings" panose="05000000000000000000" pitchFamily="2" charset="2"/>
              <a:buChar char="q"/>
              <a:tabLst>
                <a:tab pos="280988" algn="l"/>
              </a:tabLst>
            </a:pPr>
            <a:r>
              <a:rPr lang="en-US" sz="1600" dirty="0"/>
              <a:t>Eliminate Paper files (PROCESSING)</a:t>
            </a:r>
          </a:p>
          <a:p>
            <a:pPr lvl="0" indent="-342900">
              <a:lnSpc>
                <a:spcPct val="100000"/>
              </a:lnSpc>
              <a:spcBef>
                <a:spcPts val="0"/>
              </a:spcBef>
              <a:buFont typeface="Wingdings" panose="05000000000000000000" pitchFamily="2" charset="2"/>
              <a:buChar char="q"/>
              <a:tabLst>
                <a:tab pos="280988" algn="l"/>
              </a:tabLst>
            </a:pPr>
            <a:r>
              <a:rPr lang="en-US" sz="1600" dirty="0"/>
              <a:t>Develop protocols to standardize case management processes between TAA and TRA units (PROCESSING/INTER-UNIT PROTOCOLS)</a:t>
            </a:r>
          </a:p>
          <a:p>
            <a:pPr lvl="0" indent="-342900">
              <a:lnSpc>
                <a:spcPct val="100000"/>
              </a:lnSpc>
              <a:spcBef>
                <a:spcPts val="0"/>
              </a:spcBef>
              <a:buFont typeface="Wingdings" panose="05000000000000000000" pitchFamily="2" charset="2"/>
              <a:buChar char="q"/>
              <a:tabLst>
                <a:tab pos="280988" algn="l"/>
              </a:tabLst>
            </a:pPr>
            <a:r>
              <a:rPr lang="en-US" sz="1600" dirty="0"/>
              <a:t>Communicating referrals to WIOA partners/improve communication protocols with WIOA (PROCESSING/INTER-UNIT PROTOCOLS)</a:t>
            </a:r>
          </a:p>
          <a:p>
            <a:pPr lvl="0" indent="-342900">
              <a:lnSpc>
                <a:spcPct val="100000"/>
              </a:lnSpc>
              <a:spcBef>
                <a:spcPts val="0"/>
              </a:spcBef>
              <a:buFont typeface="Wingdings" panose="05000000000000000000" pitchFamily="2" charset="2"/>
              <a:buChar char="q"/>
              <a:tabLst>
                <a:tab pos="280988" algn="l"/>
              </a:tabLst>
            </a:pPr>
            <a:r>
              <a:rPr lang="en-US" sz="1600" dirty="0"/>
              <a:t>Streamline customer and program forms (PROCESSING)</a:t>
            </a:r>
          </a:p>
          <a:p>
            <a:pPr lvl="0" indent="-342900">
              <a:lnSpc>
                <a:spcPct val="100000"/>
              </a:lnSpc>
              <a:spcBef>
                <a:spcPts val="0"/>
              </a:spcBef>
              <a:buFont typeface="Wingdings" panose="05000000000000000000" pitchFamily="2" charset="2"/>
              <a:buChar char="q"/>
              <a:tabLst>
                <a:tab pos="280988" algn="l"/>
              </a:tabLst>
            </a:pPr>
            <a:r>
              <a:rPr lang="en-US" sz="1600" dirty="0"/>
              <a:t>Increasing the number of Trade participants (CUSTOMER SERVICE)</a:t>
            </a:r>
          </a:p>
          <a:p>
            <a:pPr lvl="0" indent="-342900">
              <a:lnSpc>
                <a:spcPct val="100000"/>
              </a:lnSpc>
              <a:spcBef>
                <a:spcPts val="0"/>
              </a:spcBef>
              <a:buFont typeface="Wingdings" panose="05000000000000000000" pitchFamily="2" charset="2"/>
              <a:buChar char="q"/>
              <a:tabLst>
                <a:tab pos="280988" algn="l"/>
              </a:tabLst>
            </a:pPr>
            <a:r>
              <a:rPr lang="en-US" sz="1600" dirty="0"/>
              <a:t>Increasing ability to address participant needs (CUSTOMER SERVICE)</a:t>
            </a:r>
          </a:p>
          <a:p>
            <a:pPr lvl="0" indent="-342900">
              <a:lnSpc>
                <a:spcPct val="100000"/>
              </a:lnSpc>
              <a:spcBef>
                <a:spcPts val="0"/>
              </a:spcBef>
              <a:buFont typeface="Wingdings" panose="05000000000000000000" pitchFamily="2" charset="2"/>
              <a:buChar char="q"/>
              <a:tabLst>
                <a:tab pos="280988" algn="l"/>
              </a:tabLst>
            </a:pPr>
            <a:r>
              <a:rPr lang="en-US" sz="1600" dirty="0"/>
              <a:t>Prioritize acquisition of materials or equipment that will expedite case management processing (EVALUATION/PROCESSING)</a:t>
            </a:r>
          </a:p>
        </p:txBody>
      </p:sp>
    </p:spTree>
    <p:extLst>
      <p:ext uri="{BB962C8B-B14F-4D97-AF65-F5344CB8AC3E}">
        <p14:creationId xmlns:p14="http://schemas.microsoft.com/office/powerpoint/2010/main" val="233061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D68BA9-AB21-4A23-988F-B0FEAE20B66E}"/>
              </a:ext>
            </a:extLst>
          </p:cNvPr>
          <p:cNvSpPr>
            <a:spLocks noGrp="1"/>
          </p:cNvSpPr>
          <p:nvPr>
            <p:ph type="sldNum" sz="quarter" idx="10"/>
          </p:nvPr>
        </p:nvSpPr>
        <p:spPr/>
        <p:txBody>
          <a:bodyPr/>
          <a:lstStyle/>
          <a:p>
            <a:fld id="{706D636C-90A3-4979-BA37-BAB384B22101}" type="slidenum">
              <a:rPr lang="en-US" smtClean="0"/>
              <a:pPr/>
              <a:t>4</a:t>
            </a:fld>
            <a:endParaRPr lang="en-US"/>
          </a:p>
        </p:txBody>
      </p:sp>
    </p:spTree>
    <p:extLst>
      <p:ext uri="{BB962C8B-B14F-4D97-AF65-F5344CB8AC3E}">
        <p14:creationId xmlns:p14="http://schemas.microsoft.com/office/powerpoint/2010/main" val="173139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7FF2BB-E1BF-49EA-A117-CAD4FED05404}"/>
              </a:ext>
            </a:extLst>
          </p:cNvPr>
          <p:cNvSpPr>
            <a:spLocks noGrp="1"/>
          </p:cNvSpPr>
          <p:nvPr>
            <p:ph type="body" sz="quarter" idx="12"/>
          </p:nvPr>
        </p:nvSpPr>
        <p:spPr/>
        <p:txBody>
          <a:bodyPr/>
          <a:lstStyle/>
          <a:p>
            <a:fld id="{F9B4886A-ACCF-4465-9905-FF6BD48FB85A}" type="datetime4">
              <a:rPr lang="en-US" smtClean="0"/>
              <a:t>May 29, 2019</a:t>
            </a:fld>
            <a:endParaRPr lang="en-US"/>
          </a:p>
        </p:txBody>
      </p:sp>
      <p:sp>
        <p:nvSpPr>
          <p:cNvPr id="3" name="Title 2">
            <a:extLst>
              <a:ext uri="{FF2B5EF4-FFF2-40B4-BE49-F238E27FC236}">
                <a16:creationId xmlns:a16="http://schemas.microsoft.com/office/drawing/2014/main" id="{EBF54E9F-EE23-4326-AFBD-5DC41FCD0D5C}"/>
              </a:ext>
            </a:extLst>
          </p:cNvPr>
          <p:cNvSpPr>
            <a:spLocks noGrp="1"/>
          </p:cNvSpPr>
          <p:nvPr>
            <p:ph type="ctrTitle"/>
          </p:nvPr>
        </p:nvSpPr>
        <p:spPr/>
        <p:txBody>
          <a:bodyPr>
            <a:normAutofit fontScale="90000"/>
          </a:bodyPr>
          <a:lstStyle/>
          <a:p>
            <a:r>
              <a:rPr lang="en-US" dirty="0"/>
              <a:t>Applying "Lean" Strategies to Case Management</a:t>
            </a:r>
          </a:p>
        </p:txBody>
      </p:sp>
      <p:sp>
        <p:nvSpPr>
          <p:cNvPr id="4" name="Subtitle 3">
            <a:extLst>
              <a:ext uri="{FF2B5EF4-FFF2-40B4-BE49-F238E27FC236}">
                <a16:creationId xmlns:a16="http://schemas.microsoft.com/office/drawing/2014/main" id="{93B88AC5-1443-4329-92A3-834FF78723F4}"/>
              </a:ext>
            </a:extLst>
          </p:cNvPr>
          <p:cNvSpPr>
            <a:spLocks noGrp="1"/>
          </p:cNvSpPr>
          <p:nvPr>
            <p:ph type="subTitle" idx="1"/>
          </p:nvPr>
        </p:nvSpPr>
        <p:spPr/>
        <p:txBody>
          <a:bodyPr/>
          <a:lstStyle/>
          <a:p>
            <a:r>
              <a:rPr lang="en-US" dirty="0"/>
              <a:t>May 30, 2019</a:t>
            </a:r>
          </a:p>
        </p:txBody>
      </p:sp>
    </p:spTree>
    <p:extLst>
      <p:ext uri="{BB962C8B-B14F-4D97-AF65-F5344CB8AC3E}">
        <p14:creationId xmlns:p14="http://schemas.microsoft.com/office/powerpoint/2010/main" val="3579039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43AF2F-C8D2-45F3-9DD0-5FBC6628D72C}"/>
              </a:ext>
            </a:extLst>
          </p:cNvPr>
          <p:cNvSpPr>
            <a:spLocks noGrp="1"/>
          </p:cNvSpPr>
          <p:nvPr>
            <p:ph idx="1"/>
          </p:nvPr>
        </p:nvSpPr>
        <p:spPr/>
        <p:txBody>
          <a:bodyPr/>
          <a:lstStyle/>
          <a:p>
            <a:r>
              <a:rPr lang="en-US" dirty="0"/>
              <a:t>Amanda Poirier</a:t>
            </a:r>
          </a:p>
          <a:p>
            <a:pPr lvl="1"/>
            <a:r>
              <a:rPr lang="en-US" dirty="0"/>
              <a:t>Regional TAA and TRA Lead</a:t>
            </a:r>
          </a:p>
          <a:p>
            <a:pPr lvl="2"/>
            <a:r>
              <a:rPr lang="en-US" dirty="0"/>
              <a:t>USDOL/ETA/Region 1</a:t>
            </a:r>
          </a:p>
        </p:txBody>
      </p:sp>
      <p:sp>
        <p:nvSpPr>
          <p:cNvPr id="3" name="Slide Number Placeholder 2">
            <a:extLst>
              <a:ext uri="{FF2B5EF4-FFF2-40B4-BE49-F238E27FC236}">
                <a16:creationId xmlns:a16="http://schemas.microsoft.com/office/drawing/2014/main" id="{06618E1A-B751-4EF3-859E-FAFBE09EEC66}"/>
              </a:ext>
            </a:extLst>
          </p:cNvPr>
          <p:cNvSpPr>
            <a:spLocks noGrp="1"/>
          </p:cNvSpPr>
          <p:nvPr>
            <p:ph type="sldNum" sz="quarter" idx="10"/>
          </p:nvPr>
        </p:nvSpPr>
        <p:spPr/>
        <p:txBody>
          <a:bodyPr/>
          <a:lstStyle/>
          <a:p>
            <a:fld id="{706D636C-90A3-4979-BA37-BAB384B22101}" type="slidenum">
              <a:rPr lang="en-US" smtClean="0"/>
              <a:pPr/>
              <a:t>6</a:t>
            </a:fld>
            <a:endParaRPr lang="en-US"/>
          </a:p>
        </p:txBody>
      </p:sp>
      <p:pic>
        <p:nvPicPr>
          <p:cNvPr id="5" name="Picture Placeholder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919059" y="2611720"/>
            <a:ext cx="1573420" cy="1274805"/>
          </a:xfrm>
          <a:prstGeom prst="rect">
            <a:avLst/>
          </a:prstGeo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pic>
    </p:spTree>
    <p:extLst>
      <p:ext uri="{BB962C8B-B14F-4D97-AF65-F5344CB8AC3E}">
        <p14:creationId xmlns:p14="http://schemas.microsoft.com/office/powerpoint/2010/main" val="370708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562100"/>
            <a:ext cx="7955280" cy="4878893"/>
          </a:xfrm>
        </p:spPr>
        <p:txBody>
          <a:bodyPr>
            <a:normAutofit fontScale="70000" lnSpcReduction="20000"/>
          </a:bodyPr>
          <a:lstStyle/>
          <a:p>
            <a:r>
              <a:rPr lang="en-US" dirty="0"/>
              <a:t>Lean Overview</a:t>
            </a:r>
          </a:p>
          <a:p>
            <a:pPr lvl="1"/>
            <a:r>
              <a:rPr lang="en-US" dirty="0"/>
              <a:t>A systematic approach for analyzing current processes with an eye toward creating better ones</a:t>
            </a:r>
          </a:p>
          <a:p>
            <a:r>
              <a:rPr lang="en-US" dirty="0"/>
              <a:t>Federal Perspective</a:t>
            </a:r>
          </a:p>
          <a:p>
            <a:pPr lvl="1"/>
            <a:r>
              <a:rPr lang="en-US" dirty="0"/>
              <a:t>Targeting areas for Lean in government programs</a:t>
            </a:r>
          </a:p>
          <a:p>
            <a:pPr lvl="1"/>
            <a:r>
              <a:rPr lang="en-US" dirty="0"/>
              <a:t>Bend the Curve Model</a:t>
            </a:r>
          </a:p>
          <a:p>
            <a:r>
              <a:rPr lang="en-US" dirty="0"/>
              <a:t>Rhode Island</a:t>
            </a:r>
          </a:p>
          <a:p>
            <a:pPr lvl="1"/>
            <a:r>
              <a:rPr lang="en-US" dirty="0"/>
              <a:t>Breakdown of process journey from “Current State” to “Future State” </a:t>
            </a:r>
          </a:p>
          <a:p>
            <a:pPr lvl="1"/>
            <a:r>
              <a:rPr lang="en-US" dirty="0"/>
              <a:t>Hard and Soft Benefits/Lessons Learned</a:t>
            </a:r>
          </a:p>
          <a:p>
            <a:r>
              <a:rPr lang="en-US" dirty="0"/>
              <a:t>Arizona</a:t>
            </a:r>
          </a:p>
          <a:p>
            <a:pPr lvl="1"/>
            <a:r>
              <a:rPr lang="en-US" dirty="0"/>
              <a:t>Application of standardized work, visual process adherence, and problem solving</a:t>
            </a:r>
          </a:p>
          <a:p>
            <a:pPr lvl="1"/>
            <a:r>
              <a:rPr lang="en-US" dirty="0"/>
              <a:t>Spotlight on program solving for Lean: Low Co-Enrollment</a:t>
            </a:r>
          </a:p>
          <a:p>
            <a:r>
              <a:rPr lang="en-US" dirty="0"/>
              <a:t>Questions</a:t>
            </a:r>
          </a:p>
          <a:p>
            <a:r>
              <a:rPr lang="en-US" dirty="0"/>
              <a:t>Related Resources</a:t>
            </a:r>
          </a:p>
        </p:txBody>
      </p:sp>
      <p:sp>
        <p:nvSpPr>
          <p:cNvPr id="3" name="Slide Number Placeholder 2"/>
          <p:cNvSpPr>
            <a:spLocks noGrp="1"/>
          </p:cNvSpPr>
          <p:nvPr>
            <p:ph type="sldNum" sz="quarter" idx="10"/>
          </p:nvPr>
        </p:nvSpPr>
        <p:spPr/>
        <p:txBody>
          <a:bodyPr/>
          <a:lstStyle/>
          <a:p>
            <a:fld id="{706D636C-90A3-4979-BA37-BAB384B22101}" type="slidenum">
              <a:rPr lang="en-US" smtClean="0"/>
              <a:pPr/>
              <a:t>7</a:t>
            </a:fld>
            <a:endParaRPr lang="en-US"/>
          </a:p>
        </p:txBody>
      </p:sp>
    </p:spTree>
    <p:extLst>
      <p:ext uri="{BB962C8B-B14F-4D97-AF65-F5344CB8AC3E}">
        <p14:creationId xmlns:p14="http://schemas.microsoft.com/office/powerpoint/2010/main" val="2173205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What is Lean?</a:t>
            </a:r>
          </a:p>
        </p:txBody>
      </p:sp>
      <p:sp>
        <p:nvSpPr>
          <p:cNvPr id="3" name="Content Placeholder 2"/>
          <p:cNvSpPr>
            <a:spLocks noGrp="1"/>
          </p:cNvSpPr>
          <p:nvPr>
            <p:ph idx="1"/>
          </p:nvPr>
        </p:nvSpPr>
        <p:spPr/>
        <p:txBody>
          <a:bodyPr>
            <a:normAutofit fontScale="92500" lnSpcReduction="10000"/>
          </a:bodyPr>
          <a:lstStyle/>
          <a:p>
            <a:pPr>
              <a:spcBef>
                <a:spcPts val="450"/>
              </a:spcBef>
            </a:pPr>
            <a:r>
              <a:rPr lang="en-US" dirty="0"/>
              <a:t>Lean, in its purest sense, is a methodology that aims to organize human activities to deliver more value while eliminating waste. </a:t>
            </a:r>
          </a:p>
          <a:p>
            <a:pPr>
              <a:spcBef>
                <a:spcPts val="450"/>
              </a:spcBef>
            </a:pPr>
            <a:r>
              <a:rPr lang="en-US" dirty="0"/>
              <a:t>Highly Visual</a:t>
            </a:r>
          </a:p>
          <a:p>
            <a:pPr>
              <a:spcBef>
                <a:spcPts val="450"/>
              </a:spcBef>
            </a:pPr>
            <a:r>
              <a:rPr lang="en-US" dirty="0"/>
              <a:t>Very Structured</a:t>
            </a:r>
          </a:p>
          <a:p>
            <a:pPr>
              <a:spcBef>
                <a:spcPts val="450"/>
              </a:spcBef>
            </a:pPr>
            <a:r>
              <a:rPr lang="en-US" dirty="0"/>
              <a:t>Began in manufacturing industry, with a goal of eliminating literal waste.</a:t>
            </a:r>
          </a:p>
          <a:p>
            <a:pPr>
              <a:spcBef>
                <a:spcPts val="450"/>
              </a:spcBef>
            </a:pPr>
            <a:r>
              <a:rPr lang="en-US" dirty="0"/>
              <a:t>It has since evolved to include “knowledge work”.</a:t>
            </a:r>
          </a:p>
          <a:p>
            <a:pPr lvl="1"/>
            <a:r>
              <a:rPr lang="en-US" dirty="0"/>
              <a:t>Incorporates Continuous Process Improvement (CPI) which looks to empower incremental improvements that lead to better value to the customer</a:t>
            </a:r>
          </a:p>
          <a:p>
            <a:pPr marL="0" indent="0">
              <a:buNone/>
            </a:pPr>
            <a:r>
              <a:rPr lang="en-US" dirty="0"/>
              <a:t>	</a:t>
            </a:r>
          </a:p>
        </p:txBody>
      </p:sp>
      <p:sp>
        <p:nvSpPr>
          <p:cNvPr id="4" name="Slide Number Placeholder 3"/>
          <p:cNvSpPr>
            <a:spLocks noGrp="1"/>
          </p:cNvSpPr>
          <p:nvPr>
            <p:ph type="sldNum" sz="quarter" idx="10"/>
          </p:nvPr>
        </p:nvSpPr>
        <p:spPr/>
        <p:txBody>
          <a:bodyPr/>
          <a:lstStyle/>
          <a:p>
            <a:pPr defTabSz="342900"/>
            <a:fld id="{706D636C-90A3-4979-BA37-BAB384B22101}" type="slidenum">
              <a:rPr lang="en-US">
                <a:solidFill>
                  <a:srgbClr val="303030">
                    <a:lumMod val="75000"/>
                    <a:lumOff val="25000"/>
                  </a:srgbClr>
                </a:solidFill>
                <a:latin typeface="Arial" panose="020B0604020202020204"/>
              </a:rPr>
              <a:pPr defTabSz="342900"/>
              <a:t>8</a:t>
            </a:fld>
            <a:endParaRPr lang="en-US" dirty="0">
              <a:solidFill>
                <a:srgbClr val="303030">
                  <a:lumMod val="75000"/>
                  <a:lumOff val="25000"/>
                </a:srgbClr>
              </a:solidFill>
              <a:latin typeface="Arial" panose="020B0604020202020204"/>
            </a:endParaRPr>
          </a:p>
        </p:txBody>
      </p:sp>
    </p:spTree>
    <p:extLst>
      <p:ext uri="{BB962C8B-B14F-4D97-AF65-F5344CB8AC3E}">
        <p14:creationId xmlns:p14="http://schemas.microsoft.com/office/powerpoint/2010/main" val="412674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i="1" dirty="0"/>
              <a:t>Bend the Curve</a:t>
            </a:r>
            <a:r>
              <a:rPr lang="en-US" dirty="0"/>
              <a:t> - Maine</a:t>
            </a:r>
          </a:p>
        </p:txBody>
      </p:sp>
      <p:sp>
        <p:nvSpPr>
          <p:cNvPr id="7" name="Text Placeholder 6"/>
          <p:cNvSpPr>
            <a:spLocks noGrp="1"/>
          </p:cNvSpPr>
          <p:nvPr>
            <p:ph type="body" idx="1"/>
          </p:nvPr>
        </p:nvSpPr>
        <p:spPr>
          <a:xfrm>
            <a:off x="623888" y="4017964"/>
            <a:ext cx="7863840" cy="1912936"/>
          </a:xfrm>
        </p:spPr>
        <p:txBody>
          <a:bodyPr/>
          <a:lstStyle/>
          <a:p>
            <a:r>
              <a:rPr lang="en-US" dirty="0"/>
              <a:t>Lean is a state of mind, not a one-time solution.</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9</a:t>
            </a:fld>
            <a:endParaRPr lang="en-US" dirty="0"/>
          </a:p>
        </p:txBody>
      </p:sp>
    </p:spTree>
    <p:extLst>
      <p:ext uri="{BB962C8B-B14F-4D97-AF65-F5344CB8AC3E}">
        <p14:creationId xmlns:p14="http://schemas.microsoft.com/office/powerpoint/2010/main" val="4054832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Bend the Curve - Maine</a:t>
            </a:r>
          </a:p>
        </p:txBody>
      </p:sp>
      <p:sp>
        <p:nvSpPr>
          <p:cNvPr id="3" name="Content Placeholder 2"/>
          <p:cNvSpPr>
            <a:spLocks noGrp="1"/>
          </p:cNvSpPr>
          <p:nvPr>
            <p:ph idx="1"/>
          </p:nvPr>
        </p:nvSpPr>
        <p:spPr/>
        <p:txBody>
          <a:bodyPr/>
          <a:lstStyle/>
          <a:p>
            <a:r>
              <a:rPr lang="en-US" dirty="0"/>
              <a:t>Timeline</a:t>
            </a:r>
          </a:p>
          <a:p>
            <a:pPr lvl="1"/>
            <a:r>
              <a:rPr lang="en-US" dirty="0"/>
              <a:t>Fall 2003 to present…</a:t>
            </a:r>
          </a:p>
          <a:p>
            <a:r>
              <a:rPr lang="en-US" dirty="0"/>
              <a:t>Why was it needed?</a:t>
            </a:r>
          </a:p>
          <a:p>
            <a:pPr lvl="1"/>
            <a:r>
              <a:rPr lang="en-US" dirty="0"/>
              <a:t>Flat funding = 2% reduction in actual annual revenue due to inflation, benefit costs, etc.</a:t>
            </a:r>
          </a:p>
          <a:p>
            <a:pPr lvl="1"/>
            <a:r>
              <a:rPr lang="en-US" dirty="0"/>
              <a:t>Perceived waste in government of 30 – 80% by members of the public</a:t>
            </a:r>
          </a:p>
          <a:p>
            <a:pPr lvl="1"/>
            <a:r>
              <a:rPr lang="en-US" dirty="0"/>
              <a:t>No increase in staff levels despite retirements and additional responsibilities</a:t>
            </a:r>
          </a:p>
          <a:p>
            <a:pPr lvl="1"/>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10</a:t>
            </a:fld>
            <a:endParaRPr lang="en-US"/>
          </a:p>
        </p:txBody>
      </p:sp>
    </p:spTree>
    <p:extLst>
      <p:ext uri="{BB962C8B-B14F-4D97-AF65-F5344CB8AC3E}">
        <p14:creationId xmlns:p14="http://schemas.microsoft.com/office/powerpoint/2010/main" val="227860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Bend the Curve - Maine</a:t>
            </a:r>
          </a:p>
        </p:txBody>
      </p:sp>
      <p:sp>
        <p:nvSpPr>
          <p:cNvPr id="3" name="Content Placeholder 2"/>
          <p:cNvSpPr>
            <a:spLocks noGrp="1"/>
          </p:cNvSpPr>
          <p:nvPr>
            <p:ph idx="1"/>
          </p:nvPr>
        </p:nvSpPr>
        <p:spPr/>
        <p:txBody>
          <a:bodyPr/>
          <a:lstStyle/>
          <a:p>
            <a:r>
              <a:rPr lang="en-US" dirty="0" err="1"/>
              <a:t>Mythbusters</a:t>
            </a:r>
            <a:r>
              <a:rPr lang="en-US" dirty="0"/>
              <a:t>: Myths that stop radical improvement in government</a:t>
            </a:r>
          </a:p>
          <a:p>
            <a:pPr lvl="1"/>
            <a:r>
              <a:rPr lang="en-US" dirty="0"/>
              <a:t>1) We don’t make widgets</a:t>
            </a:r>
          </a:p>
          <a:p>
            <a:pPr lvl="1"/>
            <a:r>
              <a:rPr lang="en-US" dirty="0"/>
              <a:t>2) We don’t have customers</a:t>
            </a:r>
          </a:p>
          <a:p>
            <a:pPr lvl="1"/>
            <a:r>
              <a:rPr lang="en-US" dirty="0"/>
              <a:t>3) We don’t make a profit</a:t>
            </a:r>
          </a:p>
          <a:p>
            <a:pPr lvl="1"/>
            <a:r>
              <a:rPr lang="en-US" dirty="0"/>
              <a:t>4) We don’t have time to do this</a:t>
            </a:r>
          </a:p>
          <a:p>
            <a:r>
              <a:rPr lang="en-US" dirty="0"/>
              <a:t>Started with Maine DOL, now a statewide effort</a:t>
            </a:r>
          </a:p>
        </p:txBody>
      </p:sp>
      <p:sp>
        <p:nvSpPr>
          <p:cNvPr id="4" name="Slide Number Placeholder 3"/>
          <p:cNvSpPr>
            <a:spLocks noGrp="1"/>
          </p:cNvSpPr>
          <p:nvPr>
            <p:ph type="sldNum" sz="quarter" idx="10"/>
          </p:nvPr>
        </p:nvSpPr>
        <p:spPr/>
        <p:txBody>
          <a:bodyPr/>
          <a:lstStyle/>
          <a:p>
            <a:fld id="{706D636C-90A3-4979-BA37-BAB384B22101}" type="slidenum">
              <a:rPr lang="en-US" smtClean="0"/>
              <a:pPr/>
              <a:t>11</a:t>
            </a:fld>
            <a:endParaRPr lang="en-US"/>
          </a:p>
        </p:txBody>
      </p:sp>
    </p:spTree>
    <p:extLst>
      <p:ext uri="{BB962C8B-B14F-4D97-AF65-F5344CB8AC3E}">
        <p14:creationId xmlns:p14="http://schemas.microsoft.com/office/powerpoint/2010/main" val="878530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Bend the Curve - Maine</a:t>
            </a:r>
          </a:p>
        </p:txBody>
      </p:sp>
      <p:sp>
        <p:nvSpPr>
          <p:cNvPr id="3" name="Content Placeholder 2"/>
          <p:cNvSpPr>
            <a:spLocks noGrp="1"/>
          </p:cNvSpPr>
          <p:nvPr>
            <p:ph idx="1"/>
          </p:nvPr>
        </p:nvSpPr>
        <p:spPr/>
        <p:txBody>
          <a:bodyPr>
            <a:normAutofit/>
          </a:bodyPr>
          <a:lstStyle/>
          <a:p>
            <a:r>
              <a:rPr lang="en-US" dirty="0"/>
              <a:t>Goals</a:t>
            </a:r>
          </a:p>
          <a:p>
            <a:pPr lvl="1" fontAlgn="base"/>
            <a:r>
              <a:rPr lang="en-US" dirty="0"/>
              <a:t>Provide the same or better customer service;</a:t>
            </a:r>
          </a:p>
          <a:p>
            <a:pPr lvl="1" fontAlgn="base"/>
            <a:r>
              <a:rPr lang="en-US" dirty="0"/>
              <a:t>Shift the work of the department to match customer expectations and needs;</a:t>
            </a:r>
          </a:p>
          <a:p>
            <a:pPr lvl="1" fontAlgn="base"/>
            <a:r>
              <a:rPr lang="en-US" dirty="0"/>
              <a:t>Achieve efficiencies by fundamentally changing how work gets done;</a:t>
            </a:r>
          </a:p>
          <a:p>
            <a:pPr lvl="1" fontAlgn="base"/>
            <a:r>
              <a:rPr lang="en-US" dirty="0"/>
              <a:t>Improve intradepartmental collaboration and service integration; and</a:t>
            </a:r>
          </a:p>
          <a:p>
            <a:pPr lvl="1" fontAlgn="base"/>
            <a:r>
              <a:rPr lang="en-US" dirty="0"/>
              <a:t>Decrease expenditures by at least $9M and significantly reduce staffing levels over three years while minimizing layoffs.</a:t>
            </a:r>
          </a:p>
          <a:p>
            <a:pPr lvl="1"/>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12</a:t>
            </a:fld>
            <a:endParaRPr lang="en-US"/>
          </a:p>
        </p:txBody>
      </p:sp>
    </p:spTree>
    <p:extLst>
      <p:ext uri="{BB962C8B-B14F-4D97-AF65-F5344CB8AC3E}">
        <p14:creationId xmlns:p14="http://schemas.microsoft.com/office/powerpoint/2010/main" val="143258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Rhode Island</a:t>
            </a:r>
          </a:p>
        </p:txBody>
      </p:sp>
      <p:sp>
        <p:nvSpPr>
          <p:cNvPr id="7" name="Text Placeholder 6"/>
          <p:cNvSpPr>
            <a:spLocks noGrp="1"/>
          </p:cNvSpPr>
          <p:nvPr>
            <p:ph type="body" idx="1"/>
          </p:nvPr>
        </p:nvSpPr>
        <p:spPr>
          <a:xfrm>
            <a:off x="623888" y="4017964"/>
            <a:ext cx="7863840" cy="1912936"/>
          </a:xfrm>
        </p:spPr>
        <p:txBody>
          <a:bodyPr/>
          <a:lstStyle/>
          <a:p>
            <a:endParaRPr lang="en-US"/>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13</a:t>
            </a:fld>
            <a:endParaRPr lang="en-US" dirty="0"/>
          </a:p>
        </p:txBody>
      </p:sp>
    </p:spTree>
    <p:extLst>
      <p:ext uri="{BB962C8B-B14F-4D97-AF65-F5344CB8AC3E}">
        <p14:creationId xmlns:p14="http://schemas.microsoft.com/office/powerpoint/2010/main" val="3802902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Scott Greco</a:t>
            </a:r>
          </a:p>
          <a:p>
            <a:pPr lvl="1"/>
            <a:r>
              <a:rPr lang="en-US" dirty="0"/>
              <a:t>Chief of Labor and Training Operations</a:t>
            </a:r>
          </a:p>
          <a:p>
            <a:pPr lvl="2"/>
            <a:r>
              <a:rPr lang="en-US" dirty="0"/>
              <a:t>Rhode Island Department of Labor and Training</a:t>
            </a:r>
          </a:p>
        </p:txBody>
      </p:sp>
      <p:sp>
        <p:nvSpPr>
          <p:cNvPr id="3" name="Slide Number Placeholder 2"/>
          <p:cNvSpPr>
            <a:spLocks noGrp="1"/>
          </p:cNvSpPr>
          <p:nvPr>
            <p:ph type="sldNum" sz="quarter" idx="10"/>
          </p:nvPr>
        </p:nvSpPr>
        <p:spPr/>
        <p:txBody>
          <a:bodyPr/>
          <a:lstStyle/>
          <a:p>
            <a:fld id="{706D636C-90A3-4979-BA37-BAB384B22101}" type="slidenum">
              <a:rPr lang="en-US" smtClean="0"/>
              <a:pPr/>
              <a:t>14</a:t>
            </a:fld>
            <a:endParaRPr lang="en-US"/>
          </a:p>
        </p:txBody>
      </p:sp>
      <p:pic>
        <p:nvPicPr>
          <p:cNvPr id="5" name="Picture Placeholder 4">
            <a:extLst>
              <a:ext uri="{FF2B5EF4-FFF2-40B4-BE49-F238E27FC236}">
                <a16:creationId xmlns:a16="http://schemas.microsoft.com/office/drawing/2014/main" id="{49E1DB06-43BD-47C5-9466-B5790B1E09D6}"/>
              </a:ext>
            </a:extLst>
          </p:cNvPr>
          <p:cNvPicPr>
            <a:picLocks noGrp="1" noChangeAspect="1"/>
          </p:cNvPicPr>
          <p:nvPr>
            <p:ph type="pic" idx="11"/>
          </p:nvPr>
        </p:nvPicPr>
        <p:blipFill>
          <a:blip r:embed="rId2">
            <a:extLst>
              <a:ext uri="{28A0092B-C50C-407E-A947-70E740481C1C}">
                <a14:useLocalDpi xmlns:a14="http://schemas.microsoft.com/office/drawing/2010/main" val="0"/>
              </a:ext>
            </a:extLst>
          </a:blip>
          <a:srcRect l="12270" r="12270"/>
          <a:stretch>
            <a:fillRect/>
          </a:stretch>
        </p:blipFill>
        <p:spPr/>
      </p:pic>
    </p:spTree>
    <p:extLst>
      <p:ext uri="{BB962C8B-B14F-4D97-AF65-F5344CB8AC3E}">
        <p14:creationId xmlns:p14="http://schemas.microsoft.com/office/powerpoint/2010/main" val="1671218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2ACF26-42F6-454C-93FF-06ABC63EDA62}"/>
              </a:ext>
            </a:extLst>
          </p:cNvPr>
          <p:cNvSpPr>
            <a:spLocks noGrp="1"/>
          </p:cNvSpPr>
          <p:nvPr>
            <p:ph idx="1"/>
          </p:nvPr>
        </p:nvSpPr>
        <p:spPr>
          <a:xfrm>
            <a:off x="628650" y="1770615"/>
            <a:ext cx="7955280" cy="4406348"/>
          </a:xfrm>
        </p:spPr>
        <p:txBody>
          <a:bodyPr>
            <a:normAutofit/>
          </a:bodyPr>
          <a:lstStyle/>
          <a:p>
            <a:pPr>
              <a:buFont typeface="Arial" panose="020B0604020202020204" pitchFamily="34" charset="0"/>
              <a:buChar char="•"/>
            </a:pPr>
            <a:r>
              <a:rPr lang="en-US" sz="2400" dirty="0">
                <a:solidFill>
                  <a:schemeClr val="tx2">
                    <a:lumMod val="90000"/>
                    <a:lumOff val="10000"/>
                  </a:schemeClr>
                </a:solidFill>
              </a:rPr>
              <a:t>Lean is a business methodology that promotes the flow of value to the customer through two guiding tenets: </a:t>
            </a:r>
          </a:p>
          <a:p>
            <a:pPr marL="868680" lvl="1" indent="-457200">
              <a:buClr>
                <a:schemeClr val="accent1"/>
              </a:buClr>
              <a:buFont typeface="+mj-lt"/>
              <a:buAutoNum type="arabicPeriod"/>
            </a:pPr>
            <a:r>
              <a:rPr lang="en-US" dirty="0">
                <a:solidFill>
                  <a:schemeClr val="tx2">
                    <a:lumMod val="90000"/>
                    <a:lumOff val="10000"/>
                  </a:schemeClr>
                </a:solidFill>
              </a:rPr>
              <a:t>Continuous improvement </a:t>
            </a:r>
          </a:p>
          <a:p>
            <a:pPr marL="868680" lvl="1" indent="-457200">
              <a:buClr>
                <a:schemeClr val="accent1"/>
              </a:buClr>
              <a:buFont typeface="+mj-lt"/>
              <a:buAutoNum type="arabicPeriod"/>
            </a:pPr>
            <a:r>
              <a:rPr lang="en-US" sz="2400" dirty="0">
                <a:solidFill>
                  <a:schemeClr val="tx2">
                    <a:lumMod val="90000"/>
                    <a:lumOff val="10000"/>
                  </a:schemeClr>
                </a:solidFill>
              </a:rPr>
              <a:t>Respect for people</a:t>
            </a:r>
          </a:p>
          <a:p>
            <a:pPr>
              <a:buFont typeface="Arial" panose="020B0604020202020204" pitchFamily="34" charset="0"/>
              <a:buChar char="•"/>
            </a:pPr>
            <a:r>
              <a:rPr lang="en-US" sz="2400" dirty="0">
                <a:solidFill>
                  <a:schemeClr val="tx2">
                    <a:lumMod val="90000"/>
                    <a:lumOff val="10000"/>
                  </a:schemeClr>
                </a:solidFill>
              </a:rPr>
              <a:t>Lean is both a philosophy and a discipline which, at its core, increases access to information to ensure responsible decision making in the service of creating customer value.</a:t>
            </a:r>
          </a:p>
        </p:txBody>
      </p:sp>
      <p:sp>
        <p:nvSpPr>
          <p:cNvPr id="4" name="Rectangle 3">
            <a:extLst>
              <a:ext uri="{FF2B5EF4-FFF2-40B4-BE49-F238E27FC236}">
                <a16:creationId xmlns:a16="http://schemas.microsoft.com/office/drawing/2014/main" id="{F253CC2C-8785-4598-880A-C2B6BBF41A15}"/>
              </a:ext>
            </a:extLst>
          </p:cNvPr>
          <p:cNvSpPr/>
          <p:nvPr/>
        </p:nvSpPr>
        <p:spPr>
          <a:xfrm>
            <a:off x="1219200" y="447583"/>
            <a:ext cx="5334000" cy="646331"/>
          </a:xfrm>
          <a:prstGeom prst="rect">
            <a:avLst/>
          </a:prstGeom>
        </p:spPr>
        <p:txBody>
          <a:bodyPr wrap="square">
            <a:spAutoFit/>
          </a:bodyPr>
          <a:lstStyle/>
          <a:p>
            <a:pPr algn="ctr"/>
            <a:r>
              <a:rPr lang="en-US" sz="3600" b="1" dirty="0">
                <a:solidFill>
                  <a:schemeClr val="accent6"/>
                </a:solidFill>
              </a:rPr>
              <a:t>        </a:t>
            </a:r>
            <a:r>
              <a:rPr lang="en-US" sz="3600" b="1" dirty="0">
                <a:solidFill>
                  <a:schemeClr val="accent1"/>
                </a:solidFill>
              </a:rPr>
              <a:t>What Is LEAN</a:t>
            </a:r>
          </a:p>
        </p:txBody>
      </p:sp>
    </p:spTree>
    <p:extLst>
      <p:ext uri="{BB962C8B-B14F-4D97-AF65-F5344CB8AC3E}">
        <p14:creationId xmlns:p14="http://schemas.microsoft.com/office/powerpoint/2010/main" val="3161658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0"/>
          </p:nvPr>
        </p:nvSpPr>
        <p:spPr/>
        <p:txBody>
          <a:bodyPr/>
          <a:lstStyle/>
          <a:p>
            <a:fld id="{78651A17-9376-40A4-9325-34268FB0E92D}" type="slidenum">
              <a:rPr lang="en-US" smtClean="0"/>
              <a:pPr/>
              <a:t>16</a:t>
            </a:fld>
            <a:endParaRPr lang="en-US" dirty="0"/>
          </a:p>
        </p:txBody>
      </p:sp>
      <p:pic>
        <p:nvPicPr>
          <p:cNvPr id="6" name="Content Placeholder 4">
            <a:extLst>
              <a:ext uri="{FF2B5EF4-FFF2-40B4-BE49-F238E27FC236}">
                <a16:creationId xmlns:a16="http://schemas.microsoft.com/office/drawing/2014/main" id="{6C4B5732-F9BC-4C3B-921D-4DA302AA6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9254" y="990600"/>
            <a:ext cx="4705491" cy="4572000"/>
          </a:xfrm>
          <a:prstGeom prst="rect">
            <a:avLst/>
          </a:prstGeom>
        </p:spPr>
      </p:pic>
    </p:spTree>
    <p:extLst>
      <p:ext uri="{BB962C8B-B14F-4D97-AF65-F5344CB8AC3E}">
        <p14:creationId xmlns:p14="http://schemas.microsoft.com/office/powerpoint/2010/main" val="3835539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351168-2E85-4422-9166-042CFA30602F}"/>
              </a:ext>
            </a:extLst>
          </p:cNvPr>
          <p:cNvSpPr>
            <a:spLocks noGrp="1"/>
          </p:cNvSpPr>
          <p:nvPr>
            <p:ph idx="1"/>
          </p:nvPr>
        </p:nvSpPr>
        <p:spPr/>
        <p:txBody>
          <a:bodyPr>
            <a:normAutofit fontScale="85000" lnSpcReduction="20000"/>
          </a:bodyPr>
          <a:lstStyle/>
          <a:p>
            <a:r>
              <a:rPr lang="en-US" dirty="0"/>
              <a:t> </a:t>
            </a:r>
            <a:r>
              <a:rPr lang="en-US" sz="2800" dirty="0">
                <a:solidFill>
                  <a:schemeClr val="tx2">
                    <a:lumMod val="90000"/>
                    <a:lumOff val="10000"/>
                  </a:schemeClr>
                </a:solidFill>
              </a:rPr>
              <a:t>Define Value</a:t>
            </a:r>
          </a:p>
          <a:p>
            <a:pPr marL="0" indent="0">
              <a:buNone/>
            </a:pPr>
            <a:endParaRPr lang="en-US" sz="2800" dirty="0">
              <a:solidFill>
                <a:schemeClr val="tx2">
                  <a:lumMod val="90000"/>
                  <a:lumOff val="10000"/>
                </a:schemeClr>
              </a:solidFill>
            </a:endParaRPr>
          </a:p>
          <a:p>
            <a:r>
              <a:rPr lang="en-US" sz="2800" dirty="0">
                <a:solidFill>
                  <a:schemeClr val="tx2">
                    <a:lumMod val="90000"/>
                    <a:lumOff val="10000"/>
                  </a:schemeClr>
                </a:solidFill>
              </a:rPr>
              <a:t> Map the Value Stream</a:t>
            </a:r>
          </a:p>
          <a:p>
            <a:endParaRPr lang="en-US" sz="2800" dirty="0">
              <a:solidFill>
                <a:schemeClr val="tx2">
                  <a:lumMod val="90000"/>
                  <a:lumOff val="10000"/>
                </a:schemeClr>
              </a:solidFill>
            </a:endParaRPr>
          </a:p>
          <a:p>
            <a:r>
              <a:rPr lang="en-US" sz="2800" dirty="0">
                <a:solidFill>
                  <a:schemeClr val="tx2">
                    <a:lumMod val="90000"/>
                    <a:lumOff val="10000"/>
                  </a:schemeClr>
                </a:solidFill>
              </a:rPr>
              <a:t> Create Flow</a:t>
            </a:r>
          </a:p>
          <a:p>
            <a:endParaRPr lang="en-US" sz="2800" dirty="0">
              <a:solidFill>
                <a:schemeClr val="tx2">
                  <a:lumMod val="90000"/>
                  <a:lumOff val="10000"/>
                </a:schemeClr>
              </a:solidFill>
            </a:endParaRPr>
          </a:p>
          <a:p>
            <a:r>
              <a:rPr lang="en-US" sz="2800" dirty="0">
                <a:solidFill>
                  <a:schemeClr val="tx2">
                    <a:lumMod val="90000"/>
                    <a:lumOff val="10000"/>
                  </a:schemeClr>
                </a:solidFill>
              </a:rPr>
              <a:t> Establish Pull ( Individualized Service)</a:t>
            </a:r>
          </a:p>
          <a:p>
            <a:endParaRPr lang="en-US" sz="2800" dirty="0">
              <a:solidFill>
                <a:schemeClr val="tx2">
                  <a:lumMod val="90000"/>
                  <a:lumOff val="10000"/>
                </a:schemeClr>
              </a:solidFill>
            </a:endParaRPr>
          </a:p>
          <a:p>
            <a:r>
              <a:rPr lang="en-US" sz="2800" dirty="0">
                <a:solidFill>
                  <a:schemeClr val="tx2">
                    <a:lumMod val="90000"/>
                    <a:lumOff val="10000"/>
                  </a:schemeClr>
                </a:solidFill>
              </a:rPr>
              <a:t> Pursue Perfection</a:t>
            </a:r>
          </a:p>
        </p:txBody>
      </p:sp>
      <p:sp>
        <p:nvSpPr>
          <p:cNvPr id="2" name="TextBox 1">
            <a:extLst>
              <a:ext uri="{FF2B5EF4-FFF2-40B4-BE49-F238E27FC236}">
                <a16:creationId xmlns:a16="http://schemas.microsoft.com/office/drawing/2014/main" id="{CA3B41AF-8133-43D8-BECF-CBE749B0411B}"/>
              </a:ext>
            </a:extLst>
          </p:cNvPr>
          <p:cNvSpPr txBox="1"/>
          <p:nvPr/>
        </p:nvSpPr>
        <p:spPr>
          <a:xfrm>
            <a:off x="295564" y="687819"/>
            <a:ext cx="3775393" cy="646331"/>
          </a:xfrm>
          <a:prstGeom prst="rect">
            <a:avLst/>
          </a:prstGeom>
          <a:noFill/>
        </p:spPr>
        <p:txBody>
          <a:bodyPr wrap="none" rtlCol="0">
            <a:spAutoFit/>
          </a:bodyPr>
          <a:lstStyle/>
          <a:p>
            <a:r>
              <a:rPr lang="en-US" sz="3600" b="1" u="sng" dirty="0">
                <a:solidFill>
                  <a:schemeClr val="tx2">
                    <a:lumMod val="90000"/>
                    <a:lumOff val="10000"/>
                  </a:schemeClr>
                </a:solidFill>
              </a:rPr>
              <a:t>LEAN Principles</a:t>
            </a:r>
          </a:p>
        </p:txBody>
      </p:sp>
    </p:spTree>
    <p:extLst>
      <p:ext uri="{BB962C8B-B14F-4D97-AF65-F5344CB8AC3E}">
        <p14:creationId xmlns:p14="http://schemas.microsoft.com/office/powerpoint/2010/main" val="393123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Program Overview </a:t>
            </a:r>
          </a:p>
        </p:txBody>
      </p:sp>
      <p:sp>
        <p:nvSpPr>
          <p:cNvPr id="3" name="Content Placeholder 2"/>
          <p:cNvSpPr>
            <a:spLocks noGrp="1"/>
          </p:cNvSpPr>
          <p:nvPr>
            <p:ph idx="1"/>
          </p:nvPr>
        </p:nvSpPr>
        <p:spPr>
          <a:xfrm>
            <a:off x="457200" y="1921078"/>
            <a:ext cx="8229600" cy="4403521"/>
          </a:xfrm>
        </p:spPr>
        <p:txBody>
          <a:bodyPr>
            <a:normAutofit/>
          </a:bodyPr>
          <a:lstStyle/>
          <a:p>
            <a:pPr lvl="0"/>
            <a:r>
              <a:rPr lang="en-US" sz="2000" dirty="0">
                <a:solidFill>
                  <a:schemeClr val="tx2">
                    <a:lumMod val="90000"/>
                    <a:lumOff val="10000"/>
                  </a:schemeClr>
                </a:solidFill>
              </a:rPr>
              <a:t>The Trade Adjustment Assistance (TAA) Program is an entitlement program that assists U.S. workers who have lost or may lose their jobs as a result of foreign trade.</a:t>
            </a:r>
          </a:p>
          <a:p>
            <a:pPr lvl="0"/>
            <a:r>
              <a:rPr lang="en-US" sz="2000" dirty="0">
                <a:solidFill>
                  <a:schemeClr val="tx2">
                    <a:lumMod val="90000"/>
                    <a:lumOff val="10000"/>
                  </a:schemeClr>
                </a:solidFill>
              </a:rPr>
              <a:t>The program provides adversely affected workers the opportunity to obtain the skills, credentials, resources and supports necessary to become reemployed.</a:t>
            </a:r>
          </a:p>
          <a:p>
            <a:pPr lvl="0"/>
            <a:r>
              <a:rPr lang="en-US" sz="2000" dirty="0">
                <a:solidFill>
                  <a:schemeClr val="tx2">
                    <a:lumMod val="90000"/>
                    <a:lumOff val="10000"/>
                  </a:schemeClr>
                </a:solidFill>
              </a:rPr>
              <a:t>The TAA staff is extremely dedicated and provides excellent customer service.</a:t>
            </a:r>
          </a:p>
          <a:p>
            <a:pPr lvl="0"/>
            <a:r>
              <a:rPr lang="en-US" sz="2000" dirty="0">
                <a:solidFill>
                  <a:schemeClr val="tx2">
                    <a:lumMod val="90000"/>
                    <a:lumOff val="10000"/>
                  </a:schemeClr>
                </a:solidFill>
              </a:rPr>
              <a:t>Trade customers become “friends for life” with their counselors.</a:t>
            </a:r>
          </a:p>
          <a:p>
            <a:pPr lvl="0"/>
            <a:r>
              <a:rPr lang="en-US" sz="2000" dirty="0">
                <a:solidFill>
                  <a:schemeClr val="tx2">
                    <a:lumMod val="90000"/>
                    <a:lumOff val="10000"/>
                  </a:schemeClr>
                </a:solidFill>
              </a:rPr>
              <a:t>The purpose of the project was to streamline processes and create a more value added experience for the customers.</a:t>
            </a:r>
          </a:p>
        </p:txBody>
      </p:sp>
    </p:spTree>
    <p:extLst>
      <p:ext uri="{BB962C8B-B14F-4D97-AF65-F5344CB8AC3E}">
        <p14:creationId xmlns:p14="http://schemas.microsoft.com/office/powerpoint/2010/main" val="1586466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A7F4-988F-463E-B3DE-725F9C4B5D01}"/>
              </a:ext>
            </a:extLst>
          </p:cNvPr>
          <p:cNvSpPr>
            <a:spLocks noGrp="1"/>
          </p:cNvSpPr>
          <p:nvPr>
            <p:ph type="title"/>
          </p:nvPr>
        </p:nvSpPr>
        <p:spPr/>
        <p:txBody>
          <a:bodyPr/>
          <a:lstStyle/>
          <a:p>
            <a:r>
              <a:rPr lang="en-US" u="sng" dirty="0"/>
              <a:t>Customer Paths</a:t>
            </a:r>
          </a:p>
        </p:txBody>
      </p:sp>
      <p:sp>
        <p:nvSpPr>
          <p:cNvPr id="3" name="Content Placeholder 2">
            <a:extLst>
              <a:ext uri="{FF2B5EF4-FFF2-40B4-BE49-F238E27FC236}">
                <a16:creationId xmlns:a16="http://schemas.microsoft.com/office/drawing/2014/main" id="{7BBF8BFA-529B-498E-80A9-BFCA358C9EAF}"/>
              </a:ext>
            </a:extLst>
          </p:cNvPr>
          <p:cNvSpPr>
            <a:spLocks noGrp="1"/>
          </p:cNvSpPr>
          <p:nvPr>
            <p:ph idx="1"/>
          </p:nvPr>
        </p:nvSpPr>
        <p:spPr/>
        <p:txBody>
          <a:bodyPr>
            <a:normAutofit fontScale="92500"/>
          </a:bodyPr>
          <a:lstStyle/>
          <a:p>
            <a:r>
              <a:rPr lang="en-US" sz="3600" dirty="0">
                <a:solidFill>
                  <a:schemeClr val="tx2">
                    <a:lumMod val="90000"/>
                    <a:lumOff val="10000"/>
                  </a:schemeClr>
                </a:solidFill>
              </a:rPr>
              <a:t>Job Counseling to Entered Employment</a:t>
            </a:r>
          </a:p>
          <a:p>
            <a:pPr marL="0" indent="0">
              <a:buNone/>
            </a:pPr>
            <a:endParaRPr lang="en-US" sz="1800" dirty="0">
              <a:solidFill>
                <a:schemeClr val="tx2">
                  <a:lumMod val="90000"/>
                  <a:lumOff val="10000"/>
                </a:schemeClr>
              </a:solidFill>
            </a:endParaRPr>
          </a:p>
          <a:p>
            <a:r>
              <a:rPr lang="en-US" sz="3600" dirty="0">
                <a:solidFill>
                  <a:schemeClr val="tx2">
                    <a:lumMod val="90000"/>
                    <a:lumOff val="10000"/>
                  </a:schemeClr>
                </a:solidFill>
              </a:rPr>
              <a:t>Remedial Education or ESOL</a:t>
            </a:r>
          </a:p>
          <a:p>
            <a:endParaRPr lang="en-US" sz="1800" dirty="0">
              <a:solidFill>
                <a:schemeClr val="tx2">
                  <a:lumMod val="90000"/>
                  <a:lumOff val="10000"/>
                </a:schemeClr>
              </a:solidFill>
            </a:endParaRPr>
          </a:p>
          <a:p>
            <a:r>
              <a:rPr lang="en-US" sz="3600" dirty="0">
                <a:solidFill>
                  <a:schemeClr val="tx2">
                    <a:lumMod val="90000"/>
                    <a:lumOff val="10000"/>
                  </a:schemeClr>
                </a:solidFill>
              </a:rPr>
              <a:t>Occupational Training</a:t>
            </a:r>
          </a:p>
          <a:p>
            <a:pPr marL="0" indent="0">
              <a:buNone/>
            </a:pPr>
            <a:endParaRPr lang="en-US" sz="1800" dirty="0">
              <a:solidFill>
                <a:schemeClr val="tx2">
                  <a:lumMod val="90000"/>
                  <a:lumOff val="10000"/>
                </a:schemeClr>
              </a:solidFill>
            </a:endParaRPr>
          </a:p>
          <a:p>
            <a:r>
              <a:rPr lang="en-US" sz="3600" dirty="0">
                <a:solidFill>
                  <a:schemeClr val="tx2">
                    <a:lumMod val="90000"/>
                    <a:lumOff val="10000"/>
                  </a:schemeClr>
                </a:solidFill>
              </a:rPr>
              <a:t>RTAA (Wage Subsidy for up to 2 years)</a:t>
            </a:r>
          </a:p>
        </p:txBody>
      </p:sp>
    </p:spTree>
    <p:extLst>
      <p:ext uri="{BB962C8B-B14F-4D97-AF65-F5344CB8AC3E}">
        <p14:creationId xmlns:p14="http://schemas.microsoft.com/office/powerpoint/2010/main" val="1959082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Photo &amp; Participants</a:t>
            </a:r>
          </a:p>
        </p:txBody>
      </p:sp>
      <p:pic>
        <p:nvPicPr>
          <p:cNvPr id="1027" name="Picture 3" descr="a523e7a1-4893-4100-b20b-06b003f7fe68@namprd09">
            <a:extLst>
              <a:ext uri="{FF2B5EF4-FFF2-40B4-BE49-F238E27FC236}">
                <a16:creationId xmlns:a16="http://schemas.microsoft.com/office/drawing/2014/main" id="{1336DD21-8B15-4EDA-B515-9D9337D1E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020" y="1587616"/>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0212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Project Summary</a:t>
            </a:r>
          </a:p>
        </p:txBody>
      </p:sp>
      <p:sp>
        <p:nvSpPr>
          <p:cNvPr id="3" name="Content Placeholder 2"/>
          <p:cNvSpPr>
            <a:spLocks noGrp="1"/>
          </p:cNvSpPr>
          <p:nvPr>
            <p:ph idx="1"/>
          </p:nvPr>
        </p:nvSpPr>
        <p:spPr>
          <a:xfrm>
            <a:off x="457200" y="1744910"/>
            <a:ext cx="8229600" cy="4579690"/>
          </a:xfrm>
        </p:spPr>
        <p:txBody>
          <a:bodyPr>
            <a:normAutofit/>
          </a:bodyPr>
          <a:lstStyle/>
          <a:p>
            <a:r>
              <a:rPr lang="en-US" sz="2400" dirty="0">
                <a:solidFill>
                  <a:schemeClr val="tx2">
                    <a:lumMod val="90000"/>
                    <a:lumOff val="10000"/>
                  </a:schemeClr>
                </a:solidFill>
              </a:rPr>
              <a:t>The Trade Program is administered by the Workforce Development Services Unit of the RI Department of Labor and Training.</a:t>
            </a:r>
          </a:p>
          <a:p>
            <a:r>
              <a:rPr lang="en-US" sz="2400" dirty="0">
                <a:solidFill>
                  <a:schemeClr val="tx2">
                    <a:lumMod val="90000"/>
                    <a:lumOff val="10000"/>
                  </a:schemeClr>
                </a:solidFill>
              </a:rPr>
              <a:t>The program currently suffers from inefficient workflow processes that:</a:t>
            </a:r>
          </a:p>
          <a:p>
            <a:pPr lvl="3">
              <a:buFont typeface="Arial" panose="020B0604020202020204" pitchFamily="34" charset="0"/>
              <a:buChar char="•"/>
            </a:pPr>
            <a:r>
              <a:rPr lang="en-US" sz="2000" dirty="0">
                <a:solidFill>
                  <a:schemeClr val="tx2">
                    <a:lumMod val="90000"/>
                    <a:lumOff val="10000"/>
                  </a:schemeClr>
                </a:solidFill>
              </a:rPr>
              <a:t>Limits the effectiveness of the program</a:t>
            </a:r>
          </a:p>
          <a:p>
            <a:pPr lvl="3">
              <a:buFont typeface="Arial" panose="020B0604020202020204" pitchFamily="34" charset="0"/>
              <a:buChar char="•"/>
            </a:pPr>
            <a:r>
              <a:rPr lang="en-US" sz="2000" dirty="0">
                <a:solidFill>
                  <a:schemeClr val="tx2">
                    <a:lumMod val="90000"/>
                    <a:lumOff val="10000"/>
                  </a:schemeClr>
                </a:solidFill>
              </a:rPr>
              <a:t>Frustrates staff with administrative challenges</a:t>
            </a:r>
          </a:p>
          <a:p>
            <a:pPr lvl="3">
              <a:buFont typeface="Arial" panose="020B0604020202020204" pitchFamily="34" charset="0"/>
              <a:buChar char="•"/>
            </a:pPr>
            <a:r>
              <a:rPr lang="en-US" sz="2000" dirty="0">
                <a:solidFill>
                  <a:schemeClr val="tx2">
                    <a:lumMod val="90000"/>
                    <a:lumOff val="10000"/>
                  </a:schemeClr>
                </a:solidFill>
              </a:rPr>
              <a:t>Contains Redundant steps</a:t>
            </a:r>
          </a:p>
          <a:p>
            <a:pPr lvl="3">
              <a:buFont typeface="Arial" panose="020B0604020202020204" pitchFamily="34" charset="0"/>
              <a:buChar char="•"/>
            </a:pPr>
            <a:r>
              <a:rPr lang="en-US" sz="2000" dirty="0">
                <a:solidFill>
                  <a:schemeClr val="tx2">
                    <a:lumMod val="90000"/>
                    <a:lumOff val="10000"/>
                  </a:schemeClr>
                </a:solidFill>
              </a:rPr>
              <a:t>Produces too much paperwork (excessively large files)</a:t>
            </a:r>
          </a:p>
          <a:p>
            <a:pPr lvl="3">
              <a:buFont typeface="Arial" panose="020B0604020202020204" pitchFamily="34" charset="0"/>
              <a:buChar char="•"/>
            </a:pPr>
            <a:r>
              <a:rPr lang="en-US" sz="2000" dirty="0">
                <a:solidFill>
                  <a:schemeClr val="tx2">
                    <a:lumMod val="90000"/>
                    <a:lumOff val="10000"/>
                  </a:schemeClr>
                </a:solidFill>
              </a:rPr>
              <a:t>Has unnecessarily complex processes</a:t>
            </a:r>
          </a:p>
          <a:p>
            <a:pPr lvl="3">
              <a:buFont typeface="Arial" panose="020B0604020202020204" pitchFamily="34" charset="0"/>
              <a:buChar char="•"/>
            </a:pPr>
            <a:r>
              <a:rPr lang="en-US" sz="2000" dirty="0">
                <a:solidFill>
                  <a:schemeClr val="tx2">
                    <a:lumMod val="90000"/>
                    <a:lumOff val="10000"/>
                  </a:schemeClr>
                </a:solidFill>
              </a:rPr>
              <a:t>Creates difficulty tracking cases</a:t>
            </a:r>
            <a:r>
              <a:rPr lang="en-US" dirty="0">
                <a:solidFill>
                  <a:schemeClr val="accent3"/>
                </a:solidFill>
              </a:rPr>
              <a:t>	</a:t>
            </a:r>
          </a:p>
        </p:txBody>
      </p:sp>
    </p:spTree>
    <p:extLst>
      <p:ext uri="{BB962C8B-B14F-4D97-AF65-F5344CB8AC3E}">
        <p14:creationId xmlns:p14="http://schemas.microsoft.com/office/powerpoint/2010/main" val="2290018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Goals &amp; Objectives</a:t>
            </a:r>
          </a:p>
        </p:txBody>
      </p:sp>
      <p:sp>
        <p:nvSpPr>
          <p:cNvPr id="3" name="Content Placeholder 2"/>
          <p:cNvSpPr>
            <a:spLocks noGrp="1"/>
          </p:cNvSpPr>
          <p:nvPr>
            <p:ph idx="1"/>
          </p:nvPr>
        </p:nvSpPr>
        <p:spPr>
          <a:xfrm>
            <a:off x="457200" y="1518407"/>
            <a:ext cx="8229600" cy="4630724"/>
          </a:xfrm>
        </p:spPr>
        <p:txBody>
          <a:bodyPr>
            <a:normAutofit fontScale="47500" lnSpcReduction="20000"/>
          </a:bodyPr>
          <a:lstStyle/>
          <a:p>
            <a:pPr lvl="0"/>
            <a:r>
              <a:rPr lang="en-US" sz="3100" b="1" dirty="0">
                <a:solidFill>
                  <a:schemeClr val="tx2">
                    <a:lumMod val="90000"/>
                    <a:lumOff val="10000"/>
                  </a:schemeClr>
                </a:solidFill>
              </a:rPr>
              <a:t>Objective:  </a:t>
            </a:r>
            <a:r>
              <a:rPr lang="en-US" sz="3100" dirty="0">
                <a:solidFill>
                  <a:schemeClr val="tx2">
                    <a:lumMod val="90000"/>
                    <a:lumOff val="10000"/>
                  </a:schemeClr>
                </a:solidFill>
              </a:rPr>
              <a:t>	Eliminate Paper Files</a:t>
            </a:r>
          </a:p>
          <a:p>
            <a:pPr lvl="0"/>
            <a:r>
              <a:rPr lang="en-US" sz="3100" b="1" dirty="0">
                <a:solidFill>
                  <a:schemeClr val="tx2">
                    <a:lumMod val="90000"/>
                    <a:lumOff val="10000"/>
                  </a:schemeClr>
                </a:solidFill>
              </a:rPr>
              <a:t>Goal:            </a:t>
            </a:r>
            <a:r>
              <a:rPr lang="en-US" sz="3100" dirty="0">
                <a:solidFill>
                  <a:schemeClr val="tx2">
                    <a:lumMod val="90000"/>
                    <a:lumOff val="10000"/>
                  </a:schemeClr>
                </a:solidFill>
              </a:rPr>
              <a:t>	Establish an electronic file system</a:t>
            </a:r>
          </a:p>
          <a:p>
            <a:pPr lvl="0"/>
            <a:endParaRPr lang="en-US" sz="3100" dirty="0">
              <a:solidFill>
                <a:schemeClr val="tx2">
                  <a:lumMod val="90000"/>
                  <a:lumOff val="10000"/>
                </a:schemeClr>
              </a:solidFill>
            </a:endParaRPr>
          </a:p>
          <a:p>
            <a:pPr lvl="0"/>
            <a:r>
              <a:rPr lang="en-US" sz="3100" b="1" dirty="0">
                <a:solidFill>
                  <a:schemeClr val="tx2">
                    <a:lumMod val="90000"/>
                    <a:lumOff val="10000"/>
                  </a:schemeClr>
                </a:solidFill>
              </a:rPr>
              <a:t>Objective:  </a:t>
            </a:r>
            <a:r>
              <a:rPr lang="en-US" sz="3100" dirty="0">
                <a:solidFill>
                  <a:schemeClr val="tx2">
                    <a:lumMod val="90000"/>
                    <a:lumOff val="10000"/>
                  </a:schemeClr>
                </a:solidFill>
              </a:rPr>
              <a:t>	Eliminate redundant processes</a:t>
            </a:r>
          </a:p>
          <a:p>
            <a:pPr lvl="0"/>
            <a:r>
              <a:rPr lang="en-US" sz="3100" b="1" dirty="0">
                <a:solidFill>
                  <a:schemeClr val="tx2">
                    <a:lumMod val="90000"/>
                    <a:lumOff val="10000"/>
                  </a:schemeClr>
                </a:solidFill>
              </a:rPr>
              <a:t>Goal:           </a:t>
            </a:r>
            <a:r>
              <a:rPr lang="en-US" sz="3100" dirty="0">
                <a:solidFill>
                  <a:schemeClr val="tx2">
                    <a:lumMod val="90000"/>
                    <a:lumOff val="10000"/>
                  </a:schemeClr>
                </a:solidFill>
              </a:rPr>
              <a:t>	Streamline counseling process and develop 		                		Standard Operating Procedures (SOP)</a:t>
            </a:r>
          </a:p>
          <a:p>
            <a:pPr lvl="0"/>
            <a:endParaRPr lang="en-US" sz="3100" dirty="0">
              <a:solidFill>
                <a:schemeClr val="tx2">
                  <a:lumMod val="90000"/>
                  <a:lumOff val="10000"/>
                </a:schemeClr>
              </a:solidFill>
            </a:endParaRPr>
          </a:p>
          <a:p>
            <a:pPr lvl="0"/>
            <a:r>
              <a:rPr lang="en-US" sz="3100" b="1" dirty="0">
                <a:solidFill>
                  <a:schemeClr val="tx2">
                    <a:lumMod val="90000"/>
                    <a:lumOff val="10000"/>
                  </a:schemeClr>
                </a:solidFill>
              </a:rPr>
              <a:t>Objective:</a:t>
            </a:r>
            <a:r>
              <a:rPr lang="en-US" sz="3100" dirty="0">
                <a:solidFill>
                  <a:schemeClr val="tx2">
                    <a:lumMod val="90000"/>
                    <a:lumOff val="10000"/>
                  </a:schemeClr>
                </a:solidFill>
              </a:rPr>
              <a:t>	Evaluate all forms and documents</a:t>
            </a:r>
          </a:p>
          <a:p>
            <a:pPr lvl="0"/>
            <a:r>
              <a:rPr lang="en-US" sz="3100" b="1" dirty="0">
                <a:solidFill>
                  <a:schemeClr val="tx2">
                    <a:lumMod val="90000"/>
                    <a:lumOff val="10000"/>
                  </a:schemeClr>
                </a:solidFill>
              </a:rPr>
              <a:t>Goal:	</a:t>
            </a:r>
            <a:r>
              <a:rPr lang="en-US" sz="3100" dirty="0">
                <a:solidFill>
                  <a:schemeClr val="tx2">
                    <a:lumMod val="90000"/>
                    <a:lumOff val="10000"/>
                  </a:schemeClr>
                </a:solidFill>
              </a:rPr>
              <a:t>	Eliminate and/or redesign forms</a:t>
            </a:r>
          </a:p>
          <a:p>
            <a:pPr lvl="0"/>
            <a:endParaRPr lang="en-US" sz="3100" dirty="0">
              <a:solidFill>
                <a:schemeClr val="tx2">
                  <a:lumMod val="90000"/>
                  <a:lumOff val="10000"/>
                </a:schemeClr>
              </a:solidFill>
            </a:endParaRPr>
          </a:p>
          <a:p>
            <a:pPr lvl="0"/>
            <a:r>
              <a:rPr lang="en-US" sz="3100" b="1" dirty="0">
                <a:solidFill>
                  <a:schemeClr val="tx2">
                    <a:lumMod val="90000"/>
                    <a:lumOff val="10000"/>
                  </a:schemeClr>
                </a:solidFill>
              </a:rPr>
              <a:t>Objective:</a:t>
            </a:r>
            <a:r>
              <a:rPr lang="en-US" sz="3100" dirty="0">
                <a:solidFill>
                  <a:schemeClr val="tx2">
                    <a:lumMod val="90000"/>
                    <a:lumOff val="10000"/>
                  </a:schemeClr>
                </a:solidFill>
              </a:rPr>
              <a:t>	Capture all Trade Customers</a:t>
            </a:r>
          </a:p>
          <a:p>
            <a:pPr lvl="0"/>
            <a:r>
              <a:rPr lang="en-US" sz="3100" b="1" dirty="0">
                <a:solidFill>
                  <a:schemeClr val="tx2">
                    <a:lumMod val="90000"/>
                    <a:lumOff val="10000"/>
                  </a:schemeClr>
                </a:solidFill>
              </a:rPr>
              <a:t>Goal:	</a:t>
            </a:r>
            <a:r>
              <a:rPr lang="en-US" sz="3100" dirty="0">
                <a:solidFill>
                  <a:schemeClr val="tx2">
                    <a:lumMod val="90000"/>
                    <a:lumOff val="10000"/>
                  </a:schemeClr>
                </a:solidFill>
              </a:rPr>
              <a:t>	Train UI and WDS staff to identify adversely 				affected workers</a:t>
            </a:r>
          </a:p>
          <a:p>
            <a:pPr lvl="0"/>
            <a:endParaRPr lang="en-US" b="1" dirty="0">
              <a:solidFill>
                <a:schemeClr val="accent3"/>
              </a:solidFill>
            </a:endParaRPr>
          </a:p>
          <a:p>
            <a:pPr lvl="0"/>
            <a:endParaRPr lang="en-US" b="1" dirty="0">
              <a:solidFill>
                <a:schemeClr val="accent3"/>
              </a:solidFill>
            </a:endParaRPr>
          </a:p>
        </p:txBody>
      </p:sp>
    </p:spTree>
    <p:extLst>
      <p:ext uri="{BB962C8B-B14F-4D97-AF65-F5344CB8AC3E}">
        <p14:creationId xmlns:p14="http://schemas.microsoft.com/office/powerpoint/2010/main" val="1330838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State </a:t>
            </a:r>
          </a:p>
        </p:txBody>
      </p:sp>
      <p:pic>
        <p:nvPicPr>
          <p:cNvPr id="4098" name="Picture 2" descr="Image result for crazy unorganized office worker">
            <a:extLst>
              <a:ext uri="{FF2B5EF4-FFF2-40B4-BE49-F238E27FC236}">
                <a16:creationId xmlns:a16="http://schemas.microsoft.com/office/drawing/2014/main" id="{88B4DD9E-7EB5-4070-89E9-51DE3F064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286000"/>
            <a:ext cx="4338920"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803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State Map</a:t>
            </a:r>
          </a:p>
        </p:txBody>
      </p:sp>
      <p:pic>
        <p:nvPicPr>
          <p:cNvPr id="2050" name="Picture 2" descr="9736ac7a-5efa-4823-b885-4a4059e12d65@namprd09">
            <a:extLst>
              <a:ext uri="{FF2B5EF4-FFF2-40B4-BE49-F238E27FC236}">
                <a16:creationId xmlns:a16="http://schemas.microsoft.com/office/drawing/2014/main" id="{FFA1ABA8-3891-4EA5-A7D1-200EC2EEE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567" y="2055303"/>
            <a:ext cx="6680433" cy="202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593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Current State – Key Points</a:t>
            </a:r>
          </a:p>
        </p:txBody>
      </p:sp>
      <p:sp>
        <p:nvSpPr>
          <p:cNvPr id="3" name="Content Placeholder 2"/>
          <p:cNvSpPr>
            <a:spLocks noGrp="1"/>
          </p:cNvSpPr>
          <p:nvPr>
            <p:ph idx="1"/>
          </p:nvPr>
        </p:nvSpPr>
        <p:spPr>
          <a:xfrm>
            <a:off x="457200" y="1627464"/>
            <a:ext cx="8229600" cy="4697136"/>
          </a:xfrm>
        </p:spPr>
        <p:txBody>
          <a:bodyPr>
            <a:normAutofit fontScale="77500" lnSpcReduction="20000"/>
          </a:bodyPr>
          <a:lstStyle/>
          <a:p>
            <a:r>
              <a:rPr lang="en-US" dirty="0">
                <a:solidFill>
                  <a:schemeClr val="tx2">
                    <a:lumMod val="90000"/>
                    <a:lumOff val="10000"/>
                  </a:schemeClr>
                </a:solidFill>
              </a:rPr>
              <a:t>Customer notification needs improvement (First contact)</a:t>
            </a:r>
          </a:p>
          <a:p>
            <a:pPr marL="0" indent="0">
              <a:buNone/>
            </a:pPr>
            <a:endParaRPr lang="en-US" sz="1400" dirty="0">
              <a:solidFill>
                <a:schemeClr val="tx2">
                  <a:lumMod val="90000"/>
                  <a:lumOff val="10000"/>
                </a:schemeClr>
              </a:solidFill>
            </a:endParaRPr>
          </a:p>
          <a:p>
            <a:r>
              <a:rPr lang="en-US" dirty="0">
                <a:solidFill>
                  <a:schemeClr val="tx2">
                    <a:lumMod val="90000"/>
                    <a:lumOff val="10000"/>
                  </a:schemeClr>
                </a:solidFill>
              </a:rPr>
              <a:t>Customer’s first TAA counseling appointments are inconsistent</a:t>
            </a:r>
          </a:p>
          <a:p>
            <a:pPr marL="0" indent="0">
              <a:buNone/>
            </a:pPr>
            <a:endParaRPr lang="en-US" sz="1400" dirty="0">
              <a:solidFill>
                <a:schemeClr val="tx2">
                  <a:lumMod val="90000"/>
                  <a:lumOff val="10000"/>
                </a:schemeClr>
              </a:solidFill>
            </a:endParaRPr>
          </a:p>
          <a:p>
            <a:r>
              <a:rPr lang="en-US" dirty="0">
                <a:solidFill>
                  <a:schemeClr val="tx2">
                    <a:lumMod val="90000"/>
                    <a:lumOff val="10000"/>
                  </a:schemeClr>
                </a:solidFill>
              </a:rPr>
              <a:t>Occupational and transferable skill assessments to determine customer’s needs are outdated or lacking</a:t>
            </a:r>
          </a:p>
          <a:p>
            <a:pPr marL="0" indent="0">
              <a:buNone/>
            </a:pPr>
            <a:endParaRPr lang="en-US" dirty="0">
              <a:solidFill>
                <a:schemeClr val="tx2">
                  <a:lumMod val="90000"/>
                  <a:lumOff val="10000"/>
                </a:schemeClr>
              </a:solidFill>
            </a:endParaRPr>
          </a:p>
          <a:p>
            <a:r>
              <a:rPr lang="en-US" dirty="0">
                <a:solidFill>
                  <a:schemeClr val="tx2">
                    <a:lumMod val="90000"/>
                    <a:lumOff val="10000"/>
                  </a:schemeClr>
                </a:solidFill>
              </a:rPr>
              <a:t> Paper files need to be eliminated</a:t>
            </a:r>
          </a:p>
          <a:p>
            <a:endParaRPr lang="en-US" dirty="0">
              <a:solidFill>
                <a:schemeClr val="tx2">
                  <a:lumMod val="90000"/>
                  <a:lumOff val="10000"/>
                </a:schemeClr>
              </a:solidFill>
            </a:endParaRPr>
          </a:p>
          <a:p>
            <a:r>
              <a:rPr lang="en-US" dirty="0">
                <a:solidFill>
                  <a:schemeClr val="tx2">
                    <a:lumMod val="90000"/>
                    <a:lumOff val="10000"/>
                  </a:schemeClr>
                </a:solidFill>
              </a:rPr>
              <a:t>The approval process for customer training by management needs to be created and streamlined for electronic files</a:t>
            </a:r>
          </a:p>
          <a:p>
            <a:pPr marL="0" indent="0">
              <a:buNone/>
            </a:pPr>
            <a:endParaRPr lang="en-US" b="1" dirty="0">
              <a:solidFill>
                <a:schemeClr val="accent3"/>
              </a:solidFill>
            </a:endParaRPr>
          </a:p>
          <a:p>
            <a:pPr marL="0" indent="0">
              <a:buNone/>
            </a:pPr>
            <a:endParaRPr lang="en-US" b="1" dirty="0">
              <a:solidFill>
                <a:schemeClr val="accent3"/>
              </a:solidFill>
            </a:endParaRPr>
          </a:p>
        </p:txBody>
      </p:sp>
    </p:spTree>
    <p:extLst>
      <p:ext uri="{BB962C8B-B14F-4D97-AF65-F5344CB8AC3E}">
        <p14:creationId xmlns:p14="http://schemas.microsoft.com/office/powerpoint/2010/main" val="3770791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Current State – Key Points</a:t>
            </a:r>
          </a:p>
        </p:txBody>
      </p:sp>
      <p:sp>
        <p:nvSpPr>
          <p:cNvPr id="3" name="Content Placeholder 2"/>
          <p:cNvSpPr>
            <a:spLocks noGrp="1"/>
          </p:cNvSpPr>
          <p:nvPr>
            <p:ph idx="1"/>
          </p:nvPr>
        </p:nvSpPr>
        <p:spPr>
          <a:xfrm>
            <a:off x="457200" y="1295400"/>
            <a:ext cx="8229600" cy="5029200"/>
          </a:xfrm>
        </p:spPr>
        <p:txBody>
          <a:bodyPr>
            <a:normAutofit lnSpcReduction="10000"/>
          </a:bodyPr>
          <a:lstStyle/>
          <a:p>
            <a:endParaRPr lang="en-US" b="1" dirty="0">
              <a:solidFill>
                <a:schemeClr val="accent3"/>
              </a:solidFill>
            </a:endParaRPr>
          </a:p>
          <a:p>
            <a:r>
              <a:rPr lang="en-US" sz="2400" dirty="0">
                <a:solidFill>
                  <a:schemeClr val="tx2">
                    <a:lumMod val="90000"/>
                    <a:lumOff val="10000"/>
                  </a:schemeClr>
                </a:solidFill>
              </a:rPr>
              <a:t>TAA forms are outdated and need elimination, consolidation or redesign</a:t>
            </a:r>
          </a:p>
          <a:p>
            <a:pPr marL="0" indent="0">
              <a:buNone/>
            </a:pPr>
            <a:endParaRPr lang="en-US" sz="2400" dirty="0">
              <a:solidFill>
                <a:schemeClr val="tx2">
                  <a:lumMod val="90000"/>
                  <a:lumOff val="10000"/>
                </a:schemeClr>
              </a:solidFill>
            </a:endParaRPr>
          </a:p>
          <a:p>
            <a:r>
              <a:rPr lang="en-US" sz="2400" dirty="0">
                <a:solidFill>
                  <a:schemeClr val="tx2">
                    <a:lumMod val="90000"/>
                    <a:lumOff val="10000"/>
                  </a:schemeClr>
                </a:solidFill>
              </a:rPr>
              <a:t>Customer’s TRA (UI) payments are often inconsistent and late</a:t>
            </a:r>
          </a:p>
          <a:p>
            <a:pPr marL="0" indent="0">
              <a:buNone/>
            </a:pPr>
            <a:endParaRPr lang="en-US" sz="2400" dirty="0">
              <a:solidFill>
                <a:schemeClr val="tx2">
                  <a:lumMod val="90000"/>
                  <a:lumOff val="10000"/>
                </a:schemeClr>
              </a:solidFill>
            </a:endParaRPr>
          </a:p>
          <a:p>
            <a:r>
              <a:rPr lang="en-US" sz="2400" dirty="0">
                <a:solidFill>
                  <a:schemeClr val="tx2">
                    <a:lumMod val="90000"/>
                    <a:lumOff val="10000"/>
                  </a:schemeClr>
                </a:solidFill>
              </a:rPr>
              <a:t>Credentials are hard to obtain by vendors and customers</a:t>
            </a:r>
          </a:p>
          <a:p>
            <a:pPr marL="0" indent="0">
              <a:buNone/>
            </a:pPr>
            <a:endParaRPr lang="en-US" sz="2400" dirty="0">
              <a:solidFill>
                <a:schemeClr val="tx2">
                  <a:lumMod val="90000"/>
                  <a:lumOff val="10000"/>
                </a:schemeClr>
              </a:solidFill>
            </a:endParaRPr>
          </a:p>
          <a:p>
            <a:r>
              <a:rPr lang="en-US" sz="2400" dirty="0">
                <a:solidFill>
                  <a:schemeClr val="tx2">
                    <a:lumMod val="90000"/>
                    <a:lumOff val="10000"/>
                  </a:schemeClr>
                </a:solidFill>
              </a:rPr>
              <a:t>Difficult to engage customers after attainment of credentials</a:t>
            </a:r>
          </a:p>
        </p:txBody>
      </p:sp>
    </p:spTree>
    <p:extLst>
      <p:ext uri="{BB962C8B-B14F-4D97-AF65-F5344CB8AC3E}">
        <p14:creationId xmlns:p14="http://schemas.microsoft.com/office/powerpoint/2010/main" val="2118911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Process Changes to be Made</a:t>
            </a:r>
          </a:p>
        </p:txBody>
      </p:sp>
      <p:sp>
        <p:nvSpPr>
          <p:cNvPr id="3" name="Content Placeholder 2"/>
          <p:cNvSpPr>
            <a:spLocks noGrp="1"/>
          </p:cNvSpPr>
          <p:nvPr>
            <p:ph idx="1"/>
          </p:nvPr>
        </p:nvSpPr>
        <p:spPr>
          <a:xfrm>
            <a:off x="457200" y="1610686"/>
            <a:ext cx="8229600" cy="4713914"/>
          </a:xfrm>
        </p:spPr>
        <p:txBody>
          <a:bodyPr>
            <a:normAutofit/>
          </a:bodyPr>
          <a:lstStyle/>
          <a:p>
            <a:r>
              <a:rPr lang="en-US" sz="2400" dirty="0">
                <a:solidFill>
                  <a:schemeClr val="tx2">
                    <a:lumMod val="90000"/>
                    <a:lumOff val="10000"/>
                  </a:schemeClr>
                </a:solidFill>
              </a:rPr>
              <a:t>A “Welcome” email was created to establish the first appointment, inform the customer of what the process entails and lists the necessary documentation needed to proceed</a:t>
            </a:r>
          </a:p>
          <a:p>
            <a:r>
              <a:rPr lang="en-US" sz="2400" dirty="0">
                <a:solidFill>
                  <a:schemeClr val="tx2">
                    <a:lumMod val="90000"/>
                    <a:lumOff val="10000"/>
                  </a:schemeClr>
                </a:solidFill>
              </a:rPr>
              <a:t>Standard Operating Procedures need to be created for TAA appointments</a:t>
            </a:r>
          </a:p>
          <a:p>
            <a:r>
              <a:rPr lang="en-US" sz="2400" dirty="0">
                <a:solidFill>
                  <a:schemeClr val="tx2">
                    <a:lumMod val="90000"/>
                    <a:lumOff val="10000"/>
                  </a:schemeClr>
                </a:solidFill>
              </a:rPr>
              <a:t>Identify and implement new Career Interest and Aptitude Assessment tools</a:t>
            </a:r>
          </a:p>
          <a:p>
            <a:r>
              <a:rPr lang="en-US" sz="2400" dirty="0">
                <a:solidFill>
                  <a:schemeClr val="tx2">
                    <a:lumMod val="90000"/>
                    <a:lumOff val="10000"/>
                  </a:schemeClr>
                </a:solidFill>
              </a:rPr>
              <a:t>Create an Electronic Filing System</a:t>
            </a:r>
          </a:p>
          <a:p>
            <a:r>
              <a:rPr lang="en-US" sz="2400" dirty="0">
                <a:solidFill>
                  <a:schemeClr val="tx2">
                    <a:lumMod val="90000"/>
                    <a:lumOff val="10000"/>
                  </a:schemeClr>
                </a:solidFill>
              </a:rPr>
              <a:t>Streamline Management approval process for customer training</a:t>
            </a:r>
          </a:p>
          <a:p>
            <a:endParaRPr lang="en-US" sz="3100" b="1" dirty="0">
              <a:solidFill>
                <a:schemeClr val="tx2">
                  <a:lumMod val="90000"/>
                  <a:lumOff val="10000"/>
                </a:schemeClr>
              </a:solidFill>
            </a:endParaRPr>
          </a:p>
          <a:p>
            <a:endParaRPr lang="en-US" b="1" dirty="0">
              <a:solidFill>
                <a:schemeClr val="accent3"/>
              </a:solidFill>
            </a:endParaRPr>
          </a:p>
        </p:txBody>
      </p:sp>
    </p:spTree>
    <p:extLst>
      <p:ext uri="{BB962C8B-B14F-4D97-AF65-F5344CB8AC3E}">
        <p14:creationId xmlns:p14="http://schemas.microsoft.com/office/powerpoint/2010/main" val="2671941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Process Changes to be Made</a:t>
            </a:r>
          </a:p>
        </p:txBody>
      </p:sp>
      <p:sp>
        <p:nvSpPr>
          <p:cNvPr id="3" name="Content Placeholder 2"/>
          <p:cNvSpPr>
            <a:spLocks noGrp="1"/>
          </p:cNvSpPr>
          <p:nvPr>
            <p:ph idx="1"/>
          </p:nvPr>
        </p:nvSpPr>
        <p:spPr>
          <a:xfrm>
            <a:off x="457200" y="1295400"/>
            <a:ext cx="8229600" cy="5029200"/>
          </a:xfrm>
        </p:spPr>
        <p:txBody>
          <a:bodyPr>
            <a:normAutofit/>
          </a:bodyPr>
          <a:lstStyle/>
          <a:p>
            <a:endParaRPr lang="en-US" b="1" dirty="0">
              <a:solidFill>
                <a:schemeClr val="accent3"/>
              </a:solidFill>
            </a:endParaRPr>
          </a:p>
          <a:p>
            <a:r>
              <a:rPr lang="en-US" sz="2400" dirty="0">
                <a:solidFill>
                  <a:schemeClr val="tx2">
                    <a:lumMod val="90000"/>
                    <a:lumOff val="10000"/>
                  </a:schemeClr>
                </a:solidFill>
              </a:rPr>
              <a:t>Redesign, Consolidate and Eliminate TAA forms</a:t>
            </a:r>
          </a:p>
          <a:p>
            <a:r>
              <a:rPr lang="en-US" sz="2400" dirty="0">
                <a:solidFill>
                  <a:schemeClr val="tx2">
                    <a:lumMod val="90000"/>
                    <a:lumOff val="10000"/>
                  </a:schemeClr>
                </a:solidFill>
              </a:rPr>
              <a:t>Proposal to allow WDS Principal Interviewers to make UI payments (limited only to TRA customers)</a:t>
            </a:r>
          </a:p>
          <a:p>
            <a:r>
              <a:rPr lang="en-US" sz="2400" dirty="0">
                <a:solidFill>
                  <a:schemeClr val="tx2">
                    <a:lumMod val="90000"/>
                    <a:lumOff val="10000"/>
                  </a:schemeClr>
                </a:solidFill>
              </a:rPr>
              <a:t>Addendum to TAA Vendor Contracts</a:t>
            </a:r>
          </a:p>
          <a:p>
            <a:r>
              <a:rPr lang="en-US" sz="2400" dirty="0">
                <a:solidFill>
                  <a:schemeClr val="tx2">
                    <a:lumMod val="90000"/>
                    <a:lumOff val="10000"/>
                  </a:schemeClr>
                </a:solidFill>
              </a:rPr>
              <a:t>Develop incentives for customers to return for job search assistance and job placement</a:t>
            </a:r>
          </a:p>
          <a:p>
            <a:pPr marL="0" indent="0">
              <a:buNone/>
            </a:pPr>
            <a:endParaRPr lang="en-US" b="1" dirty="0">
              <a:solidFill>
                <a:schemeClr val="accent3"/>
              </a:solidFill>
            </a:endParaRPr>
          </a:p>
        </p:txBody>
      </p:sp>
    </p:spTree>
    <p:extLst>
      <p:ext uri="{BB962C8B-B14F-4D97-AF65-F5344CB8AC3E}">
        <p14:creationId xmlns:p14="http://schemas.microsoft.com/office/powerpoint/2010/main" val="736339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State</a:t>
            </a:r>
          </a:p>
        </p:txBody>
      </p:sp>
      <p:pic>
        <p:nvPicPr>
          <p:cNvPr id="5122" name="Picture 2" descr="Image result for happy office worker">
            <a:extLst>
              <a:ext uri="{FF2B5EF4-FFF2-40B4-BE49-F238E27FC236}">
                <a16:creationId xmlns:a16="http://schemas.microsoft.com/office/drawing/2014/main" id="{BDFE03A3-4A7F-4836-A60E-395CEAD09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194560"/>
            <a:ext cx="3723560" cy="246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744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State Map</a:t>
            </a:r>
          </a:p>
        </p:txBody>
      </p:sp>
      <p:pic>
        <p:nvPicPr>
          <p:cNvPr id="3076" name="Picture 4" descr="7113651b-fb96-4efa-b6cb-57f5d3a721fd@namprd09">
            <a:extLst>
              <a:ext uri="{FF2B5EF4-FFF2-40B4-BE49-F238E27FC236}">
                <a16:creationId xmlns:a16="http://schemas.microsoft.com/office/drawing/2014/main" id="{44A21F0A-4293-43DD-B6C1-184366891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899" y="2088859"/>
            <a:ext cx="7122253" cy="23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193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Closing the Gaps</a:t>
            </a:r>
          </a:p>
        </p:txBody>
      </p:sp>
      <p:graphicFrame>
        <p:nvGraphicFramePr>
          <p:cNvPr id="5" name="Content Placeholder 4">
            <a:extLst>
              <a:ext uri="{FF2B5EF4-FFF2-40B4-BE49-F238E27FC236}">
                <a16:creationId xmlns:a16="http://schemas.microsoft.com/office/drawing/2014/main" id="{CAF777EB-8FA6-4CD2-951B-A66A11F67FDC}"/>
              </a:ext>
            </a:extLst>
          </p:cNvPr>
          <p:cNvGraphicFramePr>
            <a:graphicFrameLocks noGrp="1"/>
          </p:cNvGraphicFramePr>
          <p:nvPr>
            <p:ph idx="1"/>
            <p:extLst/>
          </p:nvPr>
        </p:nvGraphicFramePr>
        <p:xfrm>
          <a:off x="2120900" y="1624012"/>
          <a:ext cx="4902200" cy="4524375"/>
        </p:xfrm>
        <a:graphic>
          <a:graphicData uri="http://schemas.openxmlformats.org/drawingml/2006/table">
            <a:tbl>
              <a:tblPr>
                <a:tableStyleId>{5C22544A-7EE6-4342-B048-85BDC9FD1C3A}</a:tableStyleId>
              </a:tblPr>
              <a:tblGrid>
                <a:gridCol w="3464856">
                  <a:extLst>
                    <a:ext uri="{9D8B030D-6E8A-4147-A177-3AD203B41FA5}">
                      <a16:colId xmlns:a16="http://schemas.microsoft.com/office/drawing/2014/main" val="160553429"/>
                    </a:ext>
                  </a:extLst>
                </a:gridCol>
                <a:gridCol w="609205">
                  <a:extLst>
                    <a:ext uri="{9D8B030D-6E8A-4147-A177-3AD203B41FA5}">
                      <a16:colId xmlns:a16="http://schemas.microsoft.com/office/drawing/2014/main" val="299908732"/>
                    </a:ext>
                  </a:extLst>
                </a:gridCol>
                <a:gridCol w="828139">
                  <a:extLst>
                    <a:ext uri="{9D8B030D-6E8A-4147-A177-3AD203B41FA5}">
                      <a16:colId xmlns:a16="http://schemas.microsoft.com/office/drawing/2014/main" val="2427214657"/>
                    </a:ext>
                  </a:extLst>
                </a:gridCol>
              </a:tblGrid>
              <a:tr h="238125">
                <a:tc>
                  <a:txBody>
                    <a:bodyPr/>
                    <a:lstStyle/>
                    <a:p>
                      <a:pPr algn="ctr" fontAlgn="b"/>
                      <a:r>
                        <a:rPr lang="en-US" sz="1400" u="none" strike="noStrike">
                          <a:effectLst/>
                        </a:rPr>
                        <a:t>Gap</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Goal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Complete</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13200599"/>
                  </a:ext>
                </a:extLst>
              </a:tr>
              <a:tr h="238125">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14661749"/>
                  </a:ext>
                </a:extLst>
              </a:tr>
              <a:tr h="714375">
                <a:tc>
                  <a:txBody>
                    <a:bodyPr/>
                    <a:lstStyle/>
                    <a:p>
                      <a:pPr algn="ctr" fontAlgn="b"/>
                      <a:r>
                        <a:rPr lang="en-US" sz="1400" u="none" strike="noStrike">
                          <a:effectLst/>
                        </a:rPr>
                        <a:t>Develop Rapid Response information for workers still employed after certification date</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662372866"/>
                  </a:ext>
                </a:extLst>
              </a:tr>
              <a:tr h="476250">
                <a:tc>
                  <a:txBody>
                    <a:bodyPr/>
                    <a:lstStyle/>
                    <a:p>
                      <a:pPr algn="ctr" fontAlgn="b"/>
                      <a:r>
                        <a:rPr lang="en-US" sz="1400" u="none" strike="noStrike">
                          <a:effectLst/>
                        </a:rPr>
                        <a:t>Redesign TRA 16 to include customer sign-off</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2971154421"/>
                  </a:ext>
                </a:extLst>
              </a:tr>
              <a:tr h="476250">
                <a:tc>
                  <a:txBody>
                    <a:bodyPr/>
                    <a:lstStyle/>
                    <a:p>
                      <a:pPr algn="ctr" fontAlgn="b"/>
                      <a:r>
                        <a:rPr lang="en-US" sz="1400" u="none" strike="noStrike">
                          <a:effectLst/>
                        </a:rPr>
                        <a:t>Develop Welcome Email for trade customers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2368884610"/>
                  </a:ext>
                </a:extLst>
              </a:tr>
              <a:tr h="476250">
                <a:tc>
                  <a:txBody>
                    <a:bodyPr/>
                    <a:lstStyle/>
                    <a:p>
                      <a:pPr algn="ctr" fontAlgn="b"/>
                      <a:r>
                        <a:rPr lang="en-US" sz="1400" u="none" strike="noStrike">
                          <a:effectLst/>
                        </a:rPr>
                        <a:t>Develop Communication process for  TRA certifications to UI and WDS staff</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3283959388"/>
                  </a:ext>
                </a:extLst>
              </a:tr>
              <a:tr h="238125">
                <a:tc>
                  <a:txBody>
                    <a:bodyPr/>
                    <a:lstStyle/>
                    <a:p>
                      <a:pPr algn="ctr" fontAlgn="b"/>
                      <a:r>
                        <a:rPr lang="en-US" sz="1400" u="none" strike="noStrike">
                          <a:effectLst/>
                        </a:rPr>
                        <a:t>Combine ESOL and Remedial referral form</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1658521686"/>
                  </a:ext>
                </a:extLst>
              </a:tr>
              <a:tr h="476250">
                <a:tc>
                  <a:txBody>
                    <a:bodyPr/>
                    <a:lstStyle/>
                    <a:p>
                      <a:pPr algn="ctr" fontAlgn="b"/>
                      <a:r>
                        <a:rPr lang="en-US" sz="1400" u="none" strike="noStrike">
                          <a:effectLst/>
                        </a:rPr>
                        <a:t>Verify original signature requirements with Feds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2093602700"/>
                  </a:ext>
                </a:extLst>
              </a:tr>
              <a:tr h="238125">
                <a:tc>
                  <a:txBody>
                    <a:bodyPr/>
                    <a:lstStyle/>
                    <a:p>
                      <a:pPr algn="ctr" fontAlgn="b"/>
                      <a:r>
                        <a:rPr lang="en-US" sz="1400" u="none" strike="noStrike">
                          <a:effectLst/>
                        </a:rPr>
                        <a:t>Provide Letter of Authorization to clients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2825988390"/>
                  </a:ext>
                </a:extLst>
              </a:tr>
              <a:tr h="238125">
                <a:tc>
                  <a:txBody>
                    <a:bodyPr/>
                    <a:lstStyle/>
                    <a:p>
                      <a:pPr algn="ctr" fontAlgn="b"/>
                      <a:r>
                        <a:rPr lang="en-US" sz="1400" u="none" strike="noStrike">
                          <a:effectLst/>
                        </a:rPr>
                        <a:t>Check Benchmark requirements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3882475961"/>
                  </a:ext>
                </a:extLst>
              </a:tr>
              <a:tr h="238125">
                <a:tc>
                  <a:txBody>
                    <a:bodyPr/>
                    <a:lstStyle/>
                    <a:p>
                      <a:pPr algn="ctr" fontAlgn="b"/>
                      <a:r>
                        <a:rPr lang="en-US" sz="1400" u="none" strike="noStrike">
                          <a:effectLst/>
                        </a:rPr>
                        <a:t>Determine fact from fiction</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X</a:t>
                      </a:r>
                    </a:p>
                  </a:txBody>
                  <a:tcPr marL="9525" marR="9525" marT="9525" marB="0" anchor="b"/>
                </a:tc>
                <a:extLst>
                  <a:ext uri="{0D108BD9-81ED-4DB2-BD59-A6C34878D82A}">
                    <a16:rowId xmlns:a16="http://schemas.microsoft.com/office/drawing/2014/main" val="3410385482"/>
                  </a:ext>
                </a:extLst>
              </a:tr>
              <a:tr h="476250">
                <a:tc>
                  <a:txBody>
                    <a:bodyPr/>
                    <a:lstStyle/>
                    <a:p>
                      <a:pPr algn="ctr" fontAlgn="b"/>
                      <a:r>
                        <a:rPr lang="en-US" sz="1400" u="none" strike="noStrike">
                          <a:effectLst/>
                        </a:rPr>
                        <a:t>Authorize TRA counselors to make UI payments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N/A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22835877"/>
                  </a:ext>
                </a:extLst>
              </a:tr>
            </a:tbl>
          </a:graphicData>
        </a:graphic>
      </p:graphicFrame>
    </p:spTree>
    <p:extLst>
      <p:ext uri="{BB962C8B-B14F-4D97-AF65-F5344CB8AC3E}">
        <p14:creationId xmlns:p14="http://schemas.microsoft.com/office/powerpoint/2010/main" val="1444295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Closing the Gaps</a:t>
            </a:r>
          </a:p>
        </p:txBody>
      </p:sp>
      <p:graphicFrame>
        <p:nvGraphicFramePr>
          <p:cNvPr id="6" name="Content Placeholder 5">
            <a:extLst>
              <a:ext uri="{FF2B5EF4-FFF2-40B4-BE49-F238E27FC236}">
                <a16:creationId xmlns:a16="http://schemas.microsoft.com/office/drawing/2014/main" id="{0C2B8A6B-36B0-4BA1-A3DB-E399D0A33A7C}"/>
              </a:ext>
            </a:extLst>
          </p:cNvPr>
          <p:cNvGraphicFramePr>
            <a:graphicFrameLocks noGrp="1"/>
          </p:cNvGraphicFramePr>
          <p:nvPr>
            <p:ph idx="1"/>
            <p:extLst/>
          </p:nvPr>
        </p:nvGraphicFramePr>
        <p:xfrm>
          <a:off x="1676400" y="1524001"/>
          <a:ext cx="5715000" cy="3910019"/>
        </p:xfrm>
        <a:graphic>
          <a:graphicData uri="http://schemas.openxmlformats.org/drawingml/2006/table">
            <a:tbl>
              <a:tblPr>
                <a:tableStyleId>{5C22544A-7EE6-4342-B048-85BDC9FD1C3A}</a:tableStyleId>
              </a:tblPr>
              <a:tblGrid>
                <a:gridCol w="4039340">
                  <a:extLst>
                    <a:ext uri="{9D8B030D-6E8A-4147-A177-3AD203B41FA5}">
                      <a16:colId xmlns:a16="http://schemas.microsoft.com/office/drawing/2014/main" val="3854968217"/>
                    </a:ext>
                  </a:extLst>
                </a:gridCol>
                <a:gridCol w="710213">
                  <a:extLst>
                    <a:ext uri="{9D8B030D-6E8A-4147-A177-3AD203B41FA5}">
                      <a16:colId xmlns:a16="http://schemas.microsoft.com/office/drawing/2014/main" val="4277696418"/>
                    </a:ext>
                  </a:extLst>
                </a:gridCol>
                <a:gridCol w="965447">
                  <a:extLst>
                    <a:ext uri="{9D8B030D-6E8A-4147-A177-3AD203B41FA5}">
                      <a16:colId xmlns:a16="http://schemas.microsoft.com/office/drawing/2014/main" val="2179224641"/>
                    </a:ext>
                  </a:extLst>
                </a:gridCol>
              </a:tblGrid>
              <a:tr h="300771">
                <a:tc>
                  <a:txBody>
                    <a:bodyPr/>
                    <a:lstStyle/>
                    <a:p>
                      <a:pPr algn="ctr" fontAlgn="b"/>
                      <a:r>
                        <a:rPr lang="en-US" sz="1400" u="none" strike="noStrike">
                          <a:effectLst/>
                        </a:rPr>
                        <a:t>Gap</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Goal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Complete</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274166"/>
                  </a:ext>
                </a:extLst>
              </a:tr>
              <a:tr h="300771">
                <a:tc>
                  <a:txBody>
                    <a:bodyPr/>
                    <a:lstStyle/>
                    <a:p>
                      <a:pPr algn="ctr" fontAlgn="b"/>
                      <a:r>
                        <a:rPr lang="en-US" sz="1400" u="none" strike="noStrike">
                          <a:effectLst/>
                        </a:rPr>
                        <a:t>Revise TRA 858</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74859826"/>
                  </a:ext>
                </a:extLst>
              </a:tr>
              <a:tr h="300771">
                <a:tc>
                  <a:txBody>
                    <a:bodyPr/>
                    <a:lstStyle/>
                    <a:p>
                      <a:pPr algn="ctr" fontAlgn="b"/>
                      <a:r>
                        <a:rPr lang="en-US" sz="1400" u="none" strike="noStrike">
                          <a:effectLst/>
                        </a:rPr>
                        <a:t>Create Initial Assessment Questionnaire </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73179370"/>
                  </a:ext>
                </a:extLst>
              </a:tr>
              <a:tr h="300771">
                <a:tc>
                  <a:txBody>
                    <a:bodyPr/>
                    <a:lstStyle/>
                    <a:p>
                      <a:pPr algn="ctr" fontAlgn="b"/>
                      <a:r>
                        <a:rPr lang="en-US" sz="1400" u="none" strike="noStrike">
                          <a:effectLst/>
                        </a:rPr>
                        <a:t>Train UI and WDS staff on TRA overview</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6027605"/>
                  </a:ext>
                </a:extLst>
              </a:tr>
              <a:tr h="300771">
                <a:tc>
                  <a:txBody>
                    <a:bodyPr/>
                    <a:lstStyle/>
                    <a:p>
                      <a:pPr algn="ctr" fontAlgn="b"/>
                      <a:r>
                        <a:rPr lang="en-US" sz="1400" u="none" strike="noStrike">
                          <a:effectLst/>
                        </a:rPr>
                        <a:t>Purchase scanners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x</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94366970"/>
                  </a:ext>
                </a:extLst>
              </a:tr>
              <a:tr h="300771">
                <a:tc>
                  <a:txBody>
                    <a:bodyPr/>
                    <a:lstStyle/>
                    <a:p>
                      <a:pPr algn="ctr" fontAlgn="b"/>
                      <a:r>
                        <a:rPr lang="en-US" sz="1400" u="none" strike="noStrike" dirty="0">
                          <a:effectLst/>
                        </a:rPr>
                        <a:t>Create electronic file system</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x</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45634105"/>
                  </a:ext>
                </a:extLst>
              </a:tr>
              <a:tr h="300771">
                <a:tc>
                  <a:txBody>
                    <a:bodyPr/>
                    <a:lstStyle/>
                    <a:p>
                      <a:pPr algn="ctr" fontAlgn="b"/>
                      <a:r>
                        <a:rPr lang="en-US" sz="1400" u="none" strike="noStrike">
                          <a:effectLst/>
                        </a:rPr>
                        <a:t>Eliminate TABE</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x</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39828874"/>
                  </a:ext>
                </a:extLst>
              </a:tr>
              <a:tr h="300771">
                <a:tc>
                  <a:txBody>
                    <a:bodyPr/>
                    <a:lstStyle/>
                    <a:p>
                      <a:pPr algn="ctr" fontAlgn="b"/>
                      <a:r>
                        <a:rPr lang="en-US" sz="1400" u="none" strike="noStrike">
                          <a:effectLst/>
                        </a:rPr>
                        <a:t>Simplify Training proposal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1"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86954474"/>
                  </a:ext>
                </a:extLst>
              </a:tr>
              <a:tr h="300771">
                <a:tc>
                  <a:txBody>
                    <a:bodyPr/>
                    <a:lstStyle/>
                    <a:p>
                      <a:pPr algn="ctr" fontAlgn="b"/>
                      <a:r>
                        <a:rPr lang="en-US" sz="1400" u="none" strike="noStrike">
                          <a:effectLst/>
                        </a:rPr>
                        <a:t>Edit  TRA checklist and incorporate RTAA</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453128"/>
                  </a:ext>
                </a:extLst>
              </a:tr>
              <a:tr h="601540">
                <a:tc>
                  <a:txBody>
                    <a:bodyPr/>
                    <a:lstStyle/>
                    <a:p>
                      <a:pPr algn="ctr" fontAlgn="b"/>
                      <a:r>
                        <a:rPr lang="en-US" sz="1400" u="none" strike="noStrike">
                          <a:effectLst/>
                        </a:rPr>
                        <a:t>Revise waiver form and combine with the extenuating circumstances form</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02957913"/>
                  </a:ext>
                </a:extLst>
              </a:tr>
              <a:tr h="601540">
                <a:tc>
                  <a:txBody>
                    <a:bodyPr/>
                    <a:lstStyle/>
                    <a:p>
                      <a:pPr algn="ctr" fontAlgn="b"/>
                      <a:r>
                        <a:rPr lang="en-US" sz="1400" u="none" strike="noStrike">
                          <a:effectLst/>
                        </a:rPr>
                        <a:t>Incorporate credential requirement into vendor contracts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60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99387579"/>
                  </a:ext>
                </a:extLst>
              </a:tr>
            </a:tbl>
          </a:graphicData>
        </a:graphic>
      </p:graphicFrame>
    </p:spTree>
    <p:extLst>
      <p:ext uri="{BB962C8B-B14F-4D97-AF65-F5344CB8AC3E}">
        <p14:creationId xmlns:p14="http://schemas.microsoft.com/office/powerpoint/2010/main" val="3542248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Closing the Gaps</a:t>
            </a:r>
          </a:p>
        </p:txBody>
      </p:sp>
      <p:graphicFrame>
        <p:nvGraphicFramePr>
          <p:cNvPr id="6" name="Content Placeholder 5">
            <a:extLst>
              <a:ext uri="{FF2B5EF4-FFF2-40B4-BE49-F238E27FC236}">
                <a16:creationId xmlns:a16="http://schemas.microsoft.com/office/drawing/2014/main" id="{C14E4FFE-C1D9-4F4E-9374-81FFAC176E7C}"/>
              </a:ext>
            </a:extLst>
          </p:cNvPr>
          <p:cNvGraphicFramePr>
            <a:graphicFrameLocks noGrp="1"/>
          </p:cNvGraphicFramePr>
          <p:nvPr>
            <p:ph idx="1"/>
            <p:extLst/>
          </p:nvPr>
        </p:nvGraphicFramePr>
        <p:xfrm>
          <a:off x="1919564" y="2158680"/>
          <a:ext cx="4902200" cy="2381250"/>
        </p:xfrm>
        <a:graphic>
          <a:graphicData uri="http://schemas.openxmlformats.org/drawingml/2006/table">
            <a:tbl>
              <a:tblPr>
                <a:tableStyleId>{5C22544A-7EE6-4342-B048-85BDC9FD1C3A}</a:tableStyleId>
              </a:tblPr>
              <a:tblGrid>
                <a:gridCol w="3464856">
                  <a:extLst>
                    <a:ext uri="{9D8B030D-6E8A-4147-A177-3AD203B41FA5}">
                      <a16:colId xmlns:a16="http://schemas.microsoft.com/office/drawing/2014/main" val="3203259105"/>
                    </a:ext>
                  </a:extLst>
                </a:gridCol>
                <a:gridCol w="609205">
                  <a:extLst>
                    <a:ext uri="{9D8B030D-6E8A-4147-A177-3AD203B41FA5}">
                      <a16:colId xmlns:a16="http://schemas.microsoft.com/office/drawing/2014/main" val="2937190228"/>
                    </a:ext>
                  </a:extLst>
                </a:gridCol>
                <a:gridCol w="828139">
                  <a:extLst>
                    <a:ext uri="{9D8B030D-6E8A-4147-A177-3AD203B41FA5}">
                      <a16:colId xmlns:a16="http://schemas.microsoft.com/office/drawing/2014/main" val="3652960273"/>
                    </a:ext>
                  </a:extLst>
                </a:gridCol>
              </a:tblGrid>
              <a:tr h="238125">
                <a:tc>
                  <a:txBody>
                    <a:bodyPr/>
                    <a:lstStyle/>
                    <a:p>
                      <a:pPr algn="ctr" fontAlgn="b"/>
                      <a:r>
                        <a:rPr lang="en-US" sz="1400" u="none" strike="noStrike">
                          <a:effectLst/>
                        </a:rPr>
                        <a:t>Gap</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Goal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Complete</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3641693"/>
                  </a:ext>
                </a:extLst>
              </a:tr>
              <a:tr h="238125">
                <a:tc>
                  <a:txBody>
                    <a:bodyPr/>
                    <a:lstStyle/>
                    <a:p>
                      <a:pPr algn="ctr" fontAlgn="b"/>
                      <a:r>
                        <a:rPr lang="en-US" sz="1400" u="none" strike="noStrike">
                          <a:effectLst/>
                        </a:rPr>
                        <a:t>Redesign TRA  Website</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76534267"/>
                  </a:ext>
                </a:extLst>
              </a:tr>
              <a:tr h="238125">
                <a:tc>
                  <a:txBody>
                    <a:bodyPr/>
                    <a:lstStyle/>
                    <a:p>
                      <a:pPr algn="ctr" fontAlgn="b"/>
                      <a:r>
                        <a:rPr lang="en-US" sz="1400" u="none" strike="noStrike">
                          <a:effectLst/>
                        </a:rPr>
                        <a:t>PDF TRA forms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14328027"/>
                  </a:ext>
                </a:extLst>
              </a:tr>
              <a:tr h="238125">
                <a:tc>
                  <a:txBody>
                    <a:bodyPr/>
                    <a:lstStyle/>
                    <a:p>
                      <a:pPr algn="ctr" fontAlgn="b"/>
                      <a:r>
                        <a:rPr lang="it-IT" sz="1400" u="none" strike="noStrike">
                          <a:effectLst/>
                        </a:rPr>
                        <a:t>Redesign Form UI TRA L</a:t>
                      </a:r>
                      <a:endParaRPr lang="it-IT"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34126837"/>
                  </a:ext>
                </a:extLst>
              </a:tr>
              <a:tr h="238125">
                <a:tc>
                  <a:txBody>
                    <a:bodyPr/>
                    <a:lstStyle/>
                    <a:p>
                      <a:pPr algn="ctr" fontAlgn="b"/>
                      <a:r>
                        <a:rPr lang="en-US" sz="1400" u="none" strike="noStrike">
                          <a:effectLst/>
                        </a:rPr>
                        <a:t>Identify and Train back-up counselors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5944028"/>
                  </a:ext>
                </a:extLst>
              </a:tr>
              <a:tr h="238125">
                <a:tc>
                  <a:txBody>
                    <a:bodyPr/>
                    <a:lstStyle/>
                    <a:p>
                      <a:pPr algn="ctr" fontAlgn="b"/>
                      <a:r>
                        <a:rPr lang="en-US" sz="1400" u="none" strike="noStrike">
                          <a:effectLst/>
                        </a:rPr>
                        <a:t>Identify Career Assessment tool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1521131"/>
                  </a:ext>
                </a:extLst>
              </a:tr>
              <a:tr h="238125">
                <a:tc>
                  <a:txBody>
                    <a:bodyPr/>
                    <a:lstStyle/>
                    <a:p>
                      <a:pPr algn="ctr" fontAlgn="b"/>
                      <a:r>
                        <a:rPr lang="en-US" sz="1400" u="none" strike="noStrike">
                          <a:effectLst/>
                        </a:rPr>
                        <a:t>Create standard casenote templates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24823002"/>
                  </a:ext>
                </a:extLst>
              </a:tr>
              <a:tr h="476250">
                <a:tc>
                  <a:txBody>
                    <a:bodyPr/>
                    <a:lstStyle/>
                    <a:p>
                      <a:pPr algn="ctr" fontAlgn="b"/>
                      <a:r>
                        <a:rPr lang="en-US" sz="1400" u="none" strike="noStrike">
                          <a:effectLst/>
                        </a:rPr>
                        <a:t>Develop tracking method for RTAA payments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4069763"/>
                  </a:ext>
                </a:extLst>
              </a:tr>
              <a:tr h="238125">
                <a:tc>
                  <a:txBody>
                    <a:bodyPr/>
                    <a:lstStyle/>
                    <a:p>
                      <a:pPr algn="ctr" fontAlgn="b"/>
                      <a:r>
                        <a:rPr lang="en-US" sz="1400" u="none" strike="noStrike">
                          <a:effectLst/>
                        </a:rPr>
                        <a:t>Develop SWISS forms</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a:effectLst/>
                        </a:rPr>
                        <a:t>90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5800865"/>
                  </a:ext>
                </a:extLst>
              </a:tr>
            </a:tbl>
          </a:graphicData>
        </a:graphic>
      </p:graphicFrame>
    </p:spTree>
    <p:extLst>
      <p:ext uri="{BB962C8B-B14F-4D97-AF65-F5344CB8AC3E}">
        <p14:creationId xmlns:p14="http://schemas.microsoft.com/office/powerpoint/2010/main" val="3793757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Hard Benefits of the Future State</a:t>
            </a:r>
          </a:p>
        </p:txBody>
      </p:sp>
      <p:sp>
        <p:nvSpPr>
          <p:cNvPr id="3" name="Content Placeholder 2"/>
          <p:cNvSpPr>
            <a:spLocks noGrp="1"/>
          </p:cNvSpPr>
          <p:nvPr>
            <p:ph idx="1"/>
          </p:nvPr>
        </p:nvSpPr>
        <p:spPr>
          <a:xfrm>
            <a:off x="457200" y="1803632"/>
            <a:ext cx="8229600" cy="4520967"/>
          </a:xfrm>
        </p:spPr>
        <p:txBody>
          <a:bodyPr>
            <a:normAutofit/>
          </a:bodyPr>
          <a:lstStyle/>
          <a:p>
            <a:r>
              <a:rPr lang="en-US" sz="2400" dirty="0">
                <a:solidFill>
                  <a:schemeClr val="tx2">
                    <a:lumMod val="90000"/>
                    <a:lumOff val="10000"/>
                  </a:schemeClr>
                </a:solidFill>
              </a:rPr>
              <a:t>Elimination of Paper files</a:t>
            </a:r>
          </a:p>
          <a:p>
            <a:r>
              <a:rPr lang="en-US" sz="2400" dirty="0">
                <a:solidFill>
                  <a:schemeClr val="tx2">
                    <a:lumMod val="90000"/>
                    <a:lumOff val="10000"/>
                  </a:schemeClr>
                </a:solidFill>
              </a:rPr>
              <a:t>Consistent case management processes</a:t>
            </a:r>
          </a:p>
          <a:p>
            <a:r>
              <a:rPr lang="en-US" sz="2400" dirty="0">
                <a:solidFill>
                  <a:schemeClr val="tx2">
                    <a:lumMod val="90000"/>
                    <a:lumOff val="10000"/>
                  </a:schemeClr>
                </a:solidFill>
              </a:rPr>
              <a:t>Better ability to determine customer needs</a:t>
            </a:r>
          </a:p>
          <a:p>
            <a:r>
              <a:rPr lang="en-US" sz="2400" dirty="0">
                <a:solidFill>
                  <a:schemeClr val="tx2">
                    <a:lumMod val="90000"/>
                    <a:lumOff val="10000"/>
                  </a:schemeClr>
                </a:solidFill>
              </a:rPr>
              <a:t>Increase the number of Trade customers by educating staff and companies</a:t>
            </a:r>
          </a:p>
          <a:p>
            <a:r>
              <a:rPr lang="en-US" sz="2400" dirty="0">
                <a:solidFill>
                  <a:schemeClr val="tx2">
                    <a:lumMod val="90000"/>
                    <a:lumOff val="10000"/>
                  </a:schemeClr>
                </a:solidFill>
              </a:rPr>
              <a:t>Streamlining customer and program forms</a:t>
            </a:r>
          </a:p>
          <a:p>
            <a:endParaRPr lang="en-US" dirty="0"/>
          </a:p>
          <a:p>
            <a:pPr marL="454796" lvl="1" indent="0">
              <a:buNone/>
            </a:pPr>
            <a:endParaRPr lang="en-US" dirty="0"/>
          </a:p>
        </p:txBody>
      </p:sp>
    </p:spTree>
    <p:extLst>
      <p:ext uri="{BB962C8B-B14F-4D97-AF65-F5344CB8AC3E}">
        <p14:creationId xmlns:p14="http://schemas.microsoft.com/office/powerpoint/2010/main" val="3957589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Soft  Benefits of the Future State</a:t>
            </a:r>
          </a:p>
        </p:txBody>
      </p:sp>
      <p:sp>
        <p:nvSpPr>
          <p:cNvPr id="3" name="Content Placeholder 2"/>
          <p:cNvSpPr>
            <a:spLocks noGrp="1"/>
          </p:cNvSpPr>
          <p:nvPr>
            <p:ph idx="1"/>
          </p:nvPr>
        </p:nvSpPr>
        <p:spPr>
          <a:xfrm>
            <a:off x="457200" y="1803632"/>
            <a:ext cx="8229600" cy="4520967"/>
          </a:xfrm>
        </p:spPr>
        <p:txBody>
          <a:bodyPr>
            <a:normAutofit/>
          </a:bodyPr>
          <a:lstStyle/>
          <a:p>
            <a:r>
              <a:rPr lang="en-US" sz="2400" dirty="0">
                <a:solidFill>
                  <a:schemeClr val="tx2">
                    <a:lumMod val="90000"/>
                    <a:lumOff val="10000"/>
                  </a:schemeClr>
                </a:solidFill>
              </a:rPr>
              <a:t>Improved morale</a:t>
            </a:r>
          </a:p>
          <a:p>
            <a:r>
              <a:rPr lang="en-US" sz="2400" dirty="0">
                <a:solidFill>
                  <a:schemeClr val="tx2">
                    <a:lumMod val="90000"/>
                    <a:lumOff val="10000"/>
                  </a:schemeClr>
                </a:solidFill>
              </a:rPr>
              <a:t>Increased staff motivation</a:t>
            </a:r>
          </a:p>
          <a:p>
            <a:r>
              <a:rPr lang="en-US" sz="2400" dirty="0">
                <a:solidFill>
                  <a:schemeClr val="tx2">
                    <a:lumMod val="90000"/>
                    <a:lumOff val="10000"/>
                  </a:schemeClr>
                </a:solidFill>
              </a:rPr>
              <a:t>Increased customer satisfaction</a:t>
            </a:r>
          </a:p>
          <a:p>
            <a:r>
              <a:rPr lang="en-US" sz="2400" dirty="0">
                <a:solidFill>
                  <a:schemeClr val="tx2">
                    <a:lumMod val="90000"/>
                    <a:lumOff val="10000"/>
                  </a:schemeClr>
                </a:solidFill>
              </a:rPr>
              <a:t>Increased communication between staff and managers</a:t>
            </a:r>
          </a:p>
          <a:p>
            <a:pPr marL="0" indent="0">
              <a:buNone/>
            </a:pPr>
            <a:endParaRPr lang="en-US" sz="2400" b="1" dirty="0">
              <a:solidFill>
                <a:schemeClr val="tx2">
                  <a:lumMod val="90000"/>
                  <a:lumOff val="10000"/>
                </a:schemeClr>
              </a:solidFill>
            </a:endParaRPr>
          </a:p>
          <a:p>
            <a:r>
              <a:rPr lang="en-US" sz="6000" b="1" dirty="0">
                <a:solidFill>
                  <a:schemeClr val="tx2">
                    <a:lumMod val="90000"/>
                    <a:lumOff val="10000"/>
                  </a:schemeClr>
                </a:solidFill>
              </a:rPr>
              <a:t> Less Stress</a:t>
            </a:r>
          </a:p>
          <a:p>
            <a:endParaRPr lang="en-US" dirty="0"/>
          </a:p>
          <a:p>
            <a:pPr marL="454796" lvl="1" indent="0">
              <a:buNone/>
            </a:pPr>
            <a:endParaRPr lang="en-US" dirty="0"/>
          </a:p>
        </p:txBody>
      </p:sp>
    </p:spTree>
    <p:extLst>
      <p:ext uri="{BB962C8B-B14F-4D97-AF65-F5344CB8AC3E}">
        <p14:creationId xmlns:p14="http://schemas.microsoft.com/office/powerpoint/2010/main" val="31762016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Areas of Opportunity</a:t>
            </a:r>
          </a:p>
        </p:txBody>
      </p:sp>
      <p:sp>
        <p:nvSpPr>
          <p:cNvPr id="3" name="Content Placeholder 2"/>
          <p:cNvSpPr>
            <a:spLocks noGrp="1"/>
          </p:cNvSpPr>
          <p:nvPr>
            <p:ph idx="1"/>
          </p:nvPr>
        </p:nvSpPr>
        <p:spPr>
          <a:xfrm>
            <a:off x="457200" y="1295400"/>
            <a:ext cx="8229600" cy="5029200"/>
          </a:xfrm>
        </p:spPr>
        <p:txBody>
          <a:bodyPr/>
          <a:lstStyle/>
          <a:p>
            <a:endParaRPr lang="en-US" b="1" dirty="0">
              <a:solidFill>
                <a:schemeClr val="accent3"/>
              </a:solidFill>
            </a:endParaRPr>
          </a:p>
          <a:p>
            <a:r>
              <a:rPr lang="en-US" sz="2400" dirty="0">
                <a:solidFill>
                  <a:schemeClr val="tx2">
                    <a:lumMod val="90000"/>
                    <a:lumOff val="10000"/>
                  </a:schemeClr>
                </a:solidFill>
              </a:rPr>
              <a:t>Share best practices with other program coordinators to create consistent counseling methods</a:t>
            </a:r>
          </a:p>
          <a:p>
            <a:pPr marL="0" indent="0">
              <a:buNone/>
            </a:pPr>
            <a:endParaRPr lang="en-US" sz="2400" dirty="0">
              <a:solidFill>
                <a:schemeClr val="tx2">
                  <a:lumMod val="90000"/>
                  <a:lumOff val="10000"/>
                </a:schemeClr>
              </a:solidFill>
            </a:endParaRPr>
          </a:p>
          <a:p>
            <a:r>
              <a:rPr lang="en-US" sz="2400" dirty="0">
                <a:solidFill>
                  <a:schemeClr val="tx2">
                    <a:lumMod val="90000"/>
                    <a:lumOff val="10000"/>
                  </a:schemeClr>
                </a:solidFill>
              </a:rPr>
              <a:t>Formalize the standard work developed in the project for the new process</a:t>
            </a:r>
          </a:p>
          <a:p>
            <a:pPr marL="0" indent="0">
              <a:buNone/>
            </a:pPr>
            <a:endParaRPr lang="en-US" sz="2400" dirty="0">
              <a:solidFill>
                <a:schemeClr val="tx2">
                  <a:lumMod val="90000"/>
                  <a:lumOff val="10000"/>
                </a:schemeClr>
              </a:solidFill>
            </a:endParaRPr>
          </a:p>
          <a:p>
            <a:r>
              <a:rPr lang="en-US" sz="2400" dirty="0">
                <a:solidFill>
                  <a:schemeClr val="tx2">
                    <a:lumMod val="90000"/>
                    <a:lumOff val="10000"/>
                  </a:schemeClr>
                </a:solidFill>
              </a:rPr>
              <a:t>Educate all staff about the program</a:t>
            </a:r>
          </a:p>
          <a:p>
            <a:pPr marL="0" indent="0">
              <a:buNone/>
            </a:pPr>
            <a:endParaRPr lang="en-US" b="1" dirty="0">
              <a:solidFill>
                <a:schemeClr val="accent3"/>
              </a:solidFill>
            </a:endParaRPr>
          </a:p>
          <a:p>
            <a:pPr marL="454796" lvl="1" indent="0">
              <a:buNone/>
            </a:pPr>
            <a:endParaRPr lang="en-US" dirty="0"/>
          </a:p>
        </p:txBody>
      </p:sp>
    </p:spTree>
    <p:extLst>
      <p:ext uri="{BB962C8B-B14F-4D97-AF65-F5344CB8AC3E}">
        <p14:creationId xmlns:p14="http://schemas.microsoft.com/office/powerpoint/2010/main" val="2128086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a:t>
            </a:r>
          </a:p>
        </p:txBody>
      </p:sp>
      <p:sp>
        <p:nvSpPr>
          <p:cNvPr id="3" name="Content Placeholder 2"/>
          <p:cNvSpPr>
            <a:spLocks noGrp="1"/>
          </p:cNvSpPr>
          <p:nvPr>
            <p:ph idx="1"/>
          </p:nvPr>
        </p:nvSpPr>
        <p:spPr>
          <a:xfrm>
            <a:off x="457200" y="1295400"/>
            <a:ext cx="8229600" cy="5029200"/>
          </a:xfrm>
        </p:spPr>
        <p:txBody>
          <a:bodyPr>
            <a:normAutofit/>
          </a:bodyPr>
          <a:lstStyle/>
          <a:p>
            <a:endParaRPr lang="en-US" b="1" dirty="0">
              <a:solidFill>
                <a:schemeClr val="accent3"/>
              </a:solidFill>
            </a:endParaRPr>
          </a:p>
          <a:p>
            <a:r>
              <a:rPr lang="en-US" sz="2600" b="1" dirty="0">
                <a:solidFill>
                  <a:schemeClr val="tx2">
                    <a:lumMod val="90000"/>
                    <a:lumOff val="10000"/>
                  </a:schemeClr>
                </a:solidFill>
              </a:rPr>
              <a:t> </a:t>
            </a:r>
            <a:r>
              <a:rPr lang="en-US" sz="2600" dirty="0">
                <a:solidFill>
                  <a:schemeClr val="tx2">
                    <a:lumMod val="90000"/>
                    <a:lumOff val="10000"/>
                  </a:schemeClr>
                </a:solidFill>
              </a:rPr>
              <a:t>The team approach is a valuable tool</a:t>
            </a:r>
          </a:p>
          <a:p>
            <a:r>
              <a:rPr lang="en-US" sz="2600" dirty="0">
                <a:solidFill>
                  <a:schemeClr val="tx2">
                    <a:lumMod val="90000"/>
                    <a:lumOff val="10000"/>
                  </a:schemeClr>
                </a:solidFill>
              </a:rPr>
              <a:t>The program overall has been an excellent value   to our customers</a:t>
            </a:r>
          </a:p>
          <a:p>
            <a:r>
              <a:rPr lang="en-US" sz="2600" dirty="0">
                <a:solidFill>
                  <a:schemeClr val="tx2">
                    <a:lumMod val="90000"/>
                    <a:lumOff val="10000"/>
                  </a:schemeClr>
                </a:solidFill>
              </a:rPr>
              <a:t> Staff is extremely knowledgeable and dedicated</a:t>
            </a:r>
          </a:p>
          <a:p>
            <a:r>
              <a:rPr lang="en-US" sz="2600" dirty="0">
                <a:solidFill>
                  <a:schemeClr val="tx2">
                    <a:lumMod val="90000"/>
                    <a:lumOff val="10000"/>
                  </a:schemeClr>
                </a:solidFill>
              </a:rPr>
              <a:t> There is always room for improvement</a:t>
            </a:r>
          </a:p>
        </p:txBody>
      </p:sp>
    </p:spTree>
    <p:extLst>
      <p:ext uri="{BB962C8B-B14F-4D97-AF65-F5344CB8AC3E}">
        <p14:creationId xmlns:p14="http://schemas.microsoft.com/office/powerpoint/2010/main" val="4241968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8650" y="365125"/>
            <a:ext cx="7955280" cy="1907811"/>
          </a:xfrm>
        </p:spPr>
        <p:txBody>
          <a:bodyPr>
            <a:noAutofit/>
          </a:bodyPr>
          <a:lstStyle/>
          <a:p>
            <a:r>
              <a:rPr lang="en-US" sz="4000" dirty="0"/>
              <a:t>Incorporating Lean Principles Into TAA Business Practices</a:t>
            </a:r>
          </a:p>
        </p:txBody>
      </p:sp>
      <p:sp>
        <p:nvSpPr>
          <p:cNvPr id="8" name="Slide Number Placeholder 7"/>
          <p:cNvSpPr>
            <a:spLocks noGrp="1"/>
          </p:cNvSpPr>
          <p:nvPr>
            <p:ph type="sldNum" sz="quarter" idx="10"/>
          </p:nvPr>
        </p:nvSpPr>
        <p:spPr/>
        <p:txBody>
          <a:bodyPr/>
          <a:lstStyle/>
          <a:p>
            <a:fld id="{78651A17-9376-40A4-9325-34268FB0E92D}" type="slidenum">
              <a:rPr lang="en-US" smtClean="0"/>
              <a:pPr/>
              <a:t>38</a:t>
            </a:fld>
            <a:endParaRPr lang="en-US" dirty="0"/>
          </a:p>
        </p:txBody>
      </p:sp>
      <p:pic>
        <p:nvPicPr>
          <p:cNvPr id="10" name="Content Placeholder 9"/>
          <p:cNvPicPr>
            <a:picLocks noGrp="1" noChangeAspect="1"/>
          </p:cNvPicPr>
          <p:nvPr>
            <p:ph idx="1"/>
          </p:nvPr>
        </p:nvPicPr>
        <p:blipFill>
          <a:blip r:embed="rId3"/>
          <a:stretch>
            <a:fillRect/>
          </a:stretch>
        </p:blipFill>
        <p:spPr>
          <a:xfrm>
            <a:off x="1541417" y="2886892"/>
            <a:ext cx="5094514" cy="2377440"/>
          </a:xfrm>
          <a:prstGeom prst="rect">
            <a:avLst/>
          </a:prstGeom>
        </p:spPr>
      </p:pic>
    </p:spTree>
    <p:extLst>
      <p:ext uri="{BB962C8B-B14F-4D97-AF65-F5344CB8AC3E}">
        <p14:creationId xmlns:p14="http://schemas.microsoft.com/office/powerpoint/2010/main" val="4058751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4A4C43-9D9E-4AEC-B6F4-D7F125677847}"/>
              </a:ext>
            </a:extLst>
          </p:cNvPr>
          <p:cNvSpPr>
            <a:spLocks noGrp="1"/>
          </p:cNvSpPr>
          <p:nvPr>
            <p:ph idx="1"/>
          </p:nvPr>
        </p:nvSpPr>
        <p:spPr/>
        <p:txBody>
          <a:bodyPr/>
          <a:lstStyle/>
          <a:p>
            <a:r>
              <a:rPr lang="en-US" dirty="0"/>
              <a:t>Susan Standen</a:t>
            </a:r>
          </a:p>
          <a:p>
            <a:pPr lvl="1"/>
            <a:r>
              <a:rPr lang="en-US" i="1" dirty="0"/>
              <a:t>TAA State Coordinator</a:t>
            </a:r>
          </a:p>
          <a:p>
            <a:pPr lvl="2"/>
            <a:r>
              <a:rPr lang="en-US" dirty="0"/>
              <a:t>State of Arizona	</a:t>
            </a:r>
          </a:p>
        </p:txBody>
      </p:sp>
      <p:sp>
        <p:nvSpPr>
          <p:cNvPr id="3" name="Slide Number Placeholder 2">
            <a:extLst>
              <a:ext uri="{FF2B5EF4-FFF2-40B4-BE49-F238E27FC236}">
                <a16:creationId xmlns:a16="http://schemas.microsoft.com/office/drawing/2014/main" id="{3695DFCD-7B15-48DD-8149-0E8ABCBC59DF}"/>
              </a:ext>
            </a:extLst>
          </p:cNvPr>
          <p:cNvSpPr>
            <a:spLocks noGrp="1"/>
          </p:cNvSpPr>
          <p:nvPr>
            <p:ph type="sldNum" sz="quarter" idx="10"/>
          </p:nvPr>
        </p:nvSpPr>
        <p:spPr/>
        <p:txBody>
          <a:bodyPr/>
          <a:lstStyle/>
          <a:p>
            <a:fld id="{706D636C-90A3-4979-BA37-BAB384B22101}" type="slidenum">
              <a:rPr lang="en-US" smtClean="0"/>
              <a:pPr/>
              <a:t>39</a:t>
            </a:fld>
            <a:endParaRPr lang="en-US" dirty="0"/>
          </a:p>
        </p:txBody>
      </p:sp>
      <p:pic>
        <p:nvPicPr>
          <p:cNvPr id="4" name="Picture Placeholder 3"/>
          <p:cNvPicPr>
            <a:picLocks noGrp="1" noChangeAspect="1"/>
          </p:cNvPicPr>
          <p:nvPr>
            <p:ph type="pic" idx="11"/>
          </p:nvPr>
        </p:nvPicPr>
        <p:blipFill>
          <a:blip r:embed="rId3">
            <a:extLst>
              <a:ext uri="{28A0092B-C50C-407E-A947-70E740481C1C}">
                <a14:useLocalDpi xmlns:a14="http://schemas.microsoft.com/office/drawing/2010/main" val="0"/>
              </a:ext>
            </a:extLst>
          </a:blip>
          <a:srcRect t="3305" b="3305"/>
          <a:stretch>
            <a:fillRect/>
          </a:stretch>
        </p:blipFill>
        <p:spPr/>
      </p:pic>
    </p:spTree>
    <p:extLst>
      <p:ext uri="{BB962C8B-B14F-4D97-AF65-F5344CB8AC3E}">
        <p14:creationId xmlns:p14="http://schemas.microsoft.com/office/powerpoint/2010/main" val="2221476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Lean Management Background</a:t>
            </a:r>
          </a:p>
        </p:txBody>
      </p:sp>
      <p:sp>
        <p:nvSpPr>
          <p:cNvPr id="3" name="Content Placeholder 2"/>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n-US" dirty="0">
                <a:cs typeface="Calibri" panose="020F0502020204030204" pitchFamily="34" charset="0"/>
              </a:rPr>
              <a:t>Arizona Management System – results driven management system that focuses on delivering customer value and vital mission outcomes for our program participants</a:t>
            </a:r>
          </a:p>
          <a:p>
            <a:pPr marL="342900" indent="-342900">
              <a:buFont typeface="Arial" panose="020B0604020202020204" pitchFamily="34" charset="0"/>
              <a:buChar char="•"/>
            </a:pPr>
            <a:r>
              <a:rPr lang="en-US" dirty="0">
                <a:cs typeface="Calibri" panose="020F0502020204030204" pitchFamily="34" charset="0"/>
              </a:rPr>
              <a:t>Based on the principles of Lean Management; requires every state employee at every level to reflect daily on performance, while always seeking a better way</a:t>
            </a:r>
          </a:p>
          <a:p>
            <a:pPr marL="342900" indent="-342900">
              <a:buFont typeface="Arial" panose="020B0604020202020204" pitchFamily="34" charset="0"/>
              <a:buChar char="•"/>
            </a:pPr>
            <a:r>
              <a:rPr lang="en-US" dirty="0">
                <a:cs typeface="Calibri" panose="020F0502020204030204" pitchFamily="34" charset="0"/>
              </a:rPr>
              <a:t>Employees are empowered to make data driven decisions and use a common problem solving process, which affords them greater creativity and control while expanding their capacity to do more good for the individuals we serve</a:t>
            </a:r>
            <a:endParaRPr lang="en-US" dirty="0"/>
          </a:p>
          <a:p>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40</a:t>
            </a:fld>
            <a:endParaRPr lang="en-US" dirty="0"/>
          </a:p>
        </p:txBody>
      </p:sp>
    </p:spTree>
    <p:extLst>
      <p:ext uri="{BB962C8B-B14F-4D97-AF65-F5344CB8AC3E}">
        <p14:creationId xmlns:p14="http://schemas.microsoft.com/office/powerpoint/2010/main" val="2528718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Lean?</a:t>
            </a:r>
          </a:p>
        </p:txBody>
      </p:sp>
      <p:sp>
        <p:nvSpPr>
          <p:cNvPr id="5" name="Content Placeholder 4"/>
          <p:cNvSpPr>
            <a:spLocks noGrp="1"/>
          </p:cNvSpPr>
          <p:nvPr>
            <p:ph idx="1"/>
          </p:nvPr>
        </p:nvSpPr>
        <p:spPr/>
        <p:txBody>
          <a:bodyPr>
            <a:normAutofit fontScale="92500"/>
          </a:bodyPr>
          <a:lstStyle/>
          <a:p>
            <a:pPr marL="584200" marR="5080" lvl="0" indent="-571500">
              <a:lnSpc>
                <a:spcPct val="100000"/>
              </a:lnSpc>
              <a:spcBef>
                <a:spcPts val="105"/>
              </a:spcBef>
              <a:buClrTx/>
              <a:buFontTx/>
              <a:buChar char="•"/>
              <a:tabLst>
                <a:tab pos="583565" algn="l"/>
                <a:tab pos="584200" algn="l"/>
              </a:tabLst>
            </a:pPr>
            <a:r>
              <a:rPr lang="en-US" sz="2600" dirty="0">
                <a:solidFill>
                  <a:prstClr val="black"/>
                </a:solidFill>
                <a:cs typeface="Arial"/>
              </a:rPr>
              <a:t>A culture whereby </a:t>
            </a:r>
            <a:r>
              <a:rPr lang="en-US" sz="2600" spc="5" dirty="0">
                <a:solidFill>
                  <a:prstClr val="black"/>
                </a:solidFill>
                <a:cs typeface="Arial"/>
              </a:rPr>
              <a:t>everybody </a:t>
            </a:r>
            <a:r>
              <a:rPr lang="en-US" sz="2600" spc="-5" dirty="0">
                <a:solidFill>
                  <a:prstClr val="black"/>
                </a:solidFill>
                <a:cs typeface="Arial"/>
              </a:rPr>
              <a:t>is </a:t>
            </a:r>
            <a:r>
              <a:rPr lang="en-US" sz="2600" dirty="0">
                <a:solidFill>
                  <a:prstClr val="black"/>
                </a:solidFill>
                <a:cs typeface="Arial"/>
              </a:rPr>
              <a:t>constantly </a:t>
            </a:r>
            <a:r>
              <a:rPr lang="en-US" sz="2600" spc="5" dirty="0">
                <a:solidFill>
                  <a:prstClr val="black"/>
                </a:solidFill>
                <a:cs typeface="Arial"/>
              </a:rPr>
              <a:t>engaged </a:t>
            </a:r>
            <a:r>
              <a:rPr lang="en-US" sz="2600" spc="-5" dirty="0">
                <a:solidFill>
                  <a:prstClr val="black"/>
                </a:solidFill>
                <a:cs typeface="Arial"/>
              </a:rPr>
              <a:t>in </a:t>
            </a:r>
            <a:r>
              <a:rPr lang="en-US" sz="2600" dirty="0">
                <a:solidFill>
                  <a:prstClr val="black"/>
                </a:solidFill>
                <a:cs typeface="Arial"/>
              </a:rPr>
              <a:t>team</a:t>
            </a:r>
            <a:r>
              <a:rPr lang="en-US" sz="2600" spc="-204" dirty="0">
                <a:solidFill>
                  <a:prstClr val="black"/>
                </a:solidFill>
                <a:cs typeface="Arial"/>
              </a:rPr>
              <a:t> </a:t>
            </a:r>
            <a:r>
              <a:rPr lang="en-US" sz="2600" spc="5" dirty="0">
                <a:solidFill>
                  <a:prstClr val="black"/>
                </a:solidFill>
                <a:cs typeface="Arial"/>
              </a:rPr>
              <a:t>based  </a:t>
            </a:r>
            <a:r>
              <a:rPr lang="en-US" sz="2600" dirty="0">
                <a:solidFill>
                  <a:prstClr val="black"/>
                </a:solidFill>
                <a:cs typeface="Arial"/>
              </a:rPr>
              <a:t>collaborative problem</a:t>
            </a:r>
            <a:r>
              <a:rPr lang="en-US" sz="2600" spc="-45" dirty="0">
                <a:solidFill>
                  <a:prstClr val="black"/>
                </a:solidFill>
                <a:cs typeface="Arial"/>
              </a:rPr>
              <a:t> </a:t>
            </a:r>
            <a:r>
              <a:rPr lang="en-US" sz="2600" dirty="0">
                <a:solidFill>
                  <a:prstClr val="black"/>
                </a:solidFill>
                <a:cs typeface="Arial"/>
              </a:rPr>
              <a:t>solving</a:t>
            </a:r>
          </a:p>
          <a:p>
            <a:pPr marL="1170940" lvl="1" indent="-548640">
              <a:lnSpc>
                <a:spcPct val="100000"/>
              </a:lnSpc>
              <a:spcBef>
                <a:spcPts val="595"/>
              </a:spcBef>
              <a:buClrTx/>
              <a:buFont typeface="Wingdings"/>
              <a:buChar char=""/>
              <a:tabLst>
                <a:tab pos="1170305" algn="l"/>
                <a:tab pos="1170940" algn="l"/>
              </a:tabLst>
            </a:pPr>
            <a:r>
              <a:rPr lang="en-US" sz="2600" dirty="0">
                <a:solidFill>
                  <a:prstClr val="black"/>
                </a:solidFill>
                <a:cs typeface="Arial"/>
              </a:rPr>
              <a:t>Continuous</a:t>
            </a:r>
            <a:r>
              <a:rPr lang="en-US" sz="2600" spc="-15" dirty="0">
                <a:solidFill>
                  <a:prstClr val="black"/>
                </a:solidFill>
                <a:cs typeface="Arial"/>
              </a:rPr>
              <a:t> </a:t>
            </a:r>
            <a:r>
              <a:rPr lang="en-US" sz="2600" dirty="0">
                <a:solidFill>
                  <a:prstClr val="black"/>
                </a:solidFill>
                <a:cs typeface="Arial"/>
              </a:rPr>
              <a:t>Improvement</a:t>
            </a:r>
          </a:p>
          <a:p>
            <a:pPr marL="1170940" lvl="1" indent="-548640">
              <a:lnSpc>
                <a:spcPct val="100000"/>
              </a:lnSpc>
              <a:spcBef>
                <a:spcPts val="605"/>
              </a:spcBef>
              <a:buClrTx/>
              <a:buFont typeface="Wingdings"/>
              <a:buChar char=""/>
              <a:tabLst>
                <a:tab pos="1170305" algn="l"/>
                <a:tab pos="1170940" algn="l"/>
              </a:tabLst>
            </a:pPr>
            <a:r>
              <a:rPr lang="en-US" sz="2600" dirty="0">
                <a:solidFill>
                  <a:prstClr val="black"/>
                </a:solidFill>
                <a:cs typeface="Arial"/>
              </a:rPr>
              <a:t>Shared learning</a:t>
            </a:r>
            <a:r>
              <a:rPr lang="en-US" sz="2600" spc="-15" dirty="0">
                <a:solidFill>
                  <a:prstClr val="black"/>
                </a:solidFill>
                <a:cs typeface="Arial"/>
              </a:rPr>
              <a:t> </a:t>
            </a:r>
            <a:r>
              <a:rPr lang="en-US" sz="2600" dirty="0">
                <a:solidFill>
                  <a:prstClr val="black"/>
                </a:solidFill>
                <a:cs typeface="Arial"/>
              </a:rPr>
              <a:t>experience</a:t>
            </a:r>
          </a:p>
          <a:p>
            <a:pPr marL="457200" lvl="1" indent="0">
              <a:lnSpc>
                <a:spcPct val="100000"/>
              </a:lnSpc>
              <a:spcBef>
                <a:spcPts val="5"/>
              </a:spcBef>
              <a:buClrTx/>
              <a:buFont typeface="Wingdings"/>
              <a:buChar char=""/>
            </a:pPr>
            <a:endParaRPr lang="en-US" sz="3750" dirty="0">
              <a:solidFill>
                <a:prstClr val="black"/>
              </a:solidFill>
              <a:latin typeface="Times New Roman"/>
              <a:cs typeface="Times New Roman"/>
            </a:endParaRPr>
          </a:p>
          <a:p>
            <a:pPr marL="584200" lvl="0" indent="-571500">
              <a:lnSpc>
                <a:spcPct val="100000"/>
              </a:lnSpc>
              <a:spcBef>
                <a:spcPts val="0"/>
              </a:spcBef>
              <a:buClrTx/>
              <a:buFontTx/>
              <a:buChar char="•"/>
              <a:tabLst>
                <a:tab pos="583565" algn="l"/>
                <a:tab pos="584200" algn="l"/>
              </a:tabLst>
            </a:pPr>
            <a:r>
              <a:rPr lang="en-US" sz="2600" spc="5" dirty="0">
                <a:solidFill>
                  <a:prstClr val="black"/>
                </a:solidFill>
                <a:cs typeface="Arial"/>
              </a:rPr>
              <a:t>Lean </a:t>
            </a:r>
            <a:r>
              <a:rPr lang="en-US" sz="2600" dirty="0">
                <a:solidFill>
                  <a:prstClr val="black"/>
                </a:solidFill>
                <a:cs typeface="Arial"/>
              </a:rPr>
              <a:t>Principles </a:t>
            </a:r>
            <a:r>
              <a:rPr lang="en-US" sz="2600" spc="5" dirty="0">
                <a:solidFill>
                  <a:prstClr val="black"/>
                </a:solidFill>
                <a:cs typeface="Arial"/>
              </a:rPr>
              <a:t>and </a:t>
            </a:r>
            <a:r>
              <a:rPr lang="en-US" sz="2600" dirty="0">
                <a:solidFill>
                  <a:prstClr val="black"/>
                </a:solidFill>
                <a:cs typeface="Arial"/>
              </a:rPr>
              <a:t>elements are implemented</a:t>
            </a:r>
            <a:r>
              <a:rPr lang="en-US" sz="2600" spc="-90" dirty="0">
                <a:solidFill>
                  <a:prstClr val="black"/>
                </a:solidFill>
                <a:cs typeface="Arial"/>
              </a:rPr>
              <a:t> </a:t>
            </a:r>
            <a:r>
              <a:rPr lang="en-US" sz="2600" dirty="0">
                <a:solidFill>
                  <a:prstClr val="black"/>
                </a:solidFill>
                <a:cs typeface="Arial"/>
              </a:rPr>
              <a:t>to:</a:t>
            </a:r>
          </a:p>
          <a:p>
            <a:pPr marL="1193800" lvl="1" indent="-571500">
              <a:lnSpc>
                <a:spcPct val="100000"/>
              </a:lnSpc>
              <a:spcBef>
                <a:spcPts val="600"/>
              </a:spcBef>
              <a:buClrTx/>
              <a:buFont typeface="Wingdings"/>
              <a:buChar char=""/>
              <a:tabLst>
                <a:tab pos="1193165" algn="l"/>
                <a:tab pos="1193800" algn="l"/>
              </a:tabLst>
            </a:pPr>
            <a:r>
              <a:rPr lang="en-US" sz="2600" dirty="0">
                <a:solidFill>
                  <a:prstClr val="black"/>
                </a:solidFill>
                <a:cs typeface="Arial"/>
              </a:rPr>
              <a:t>Remove</a:t>
            </a:r>
            <a:r>
              <a:rPr lang="en-US" sz="2600" spc="-30" dirty="0">
                <a:solidFill>
                  <a:prstClr val="black"/>
                </a:solidFill>
                <a:cs typeface="Arial"/>
              </a:rPr>
              <a:t> </a:t>
            </a:r>
            <a:r>
              <a:rPr lang="en-US" sz="2600" spc="-20" dirty="0">
                <a:solidFill>
                  <a:prstClr val="black"/>
                </a:solidFill>
                <a:cs typeface="Arial"/>
              </a:rPr>
              <a:t>Waste</a:t>
            </a:r>
            <a:endParaRPr lang="en-US" sz="2600" dirty="0">
              <a:solidFill>
                <a:prstClr val="black"/>
              </a:solidFill>
              <a:cs typeface="Arial"/>
            </a:endParaRPr>
          </a:p>
          <a:p>
            <a:pPr marL="1193800" lvl="1" indent="-571500">
              <a:lnSpc>
                <a:spcPct val="100000"/>
              </a:lnSpc>
              <a:spcBef>
                <a:spcPts val="600"/>
              </a:spcBef>
              <a:buClrTx/>
              <a:buFont typeface="Wingdings"/>
              <a:buChar char=""/>
              <a:tabLst>
                <a:tab pos="1193165" algn="l"/>
                <a:tab pos="1193800" algn="l"/>
              </a:tabLst>
            </a:pPr>
            <a:r>
              <a:rPr lang="en-US" sz="2600" spc="5" dirty="0">
                <a:solidFill>
                  <a:prstClr val="black"/>
                </a:solidFill>
                <a:cs typeface="Arial"/>
              </a:rPr>
              <a:t>Reduce</a:t>
            </a:r>
            <a:r>
              <a:rPr lang="en-US" sz="2600" spc="-30" dirty="0">
                <a:solidFill>
                  <a:prstClr val="black"/>
                </a:solidFill>
                <a:cs typeface="Arial"/>
              </a:rPr>
              <a:t> </a:t>
            </a:r>
            <a:r>
              <a:rPr lang="en-US" sz="2600" dirty="0">
                <a:solidFill>
                  <a:prstClr val="black"/>
                </a:solidFill>
                <a:cs typeface="Arial"/>
              </a:rPr>
              <a:t>Defects</a:t>
            </a:r>
          </a:p>
          <a:p>
            <a:pPr marL="457200" lvl="1" indent="0">
              <a:lnSpc>
                <a:spcPct val="100000"/>
              </a:lnSpc>
              <a:spcBef>
                <a:spcPts val="5"/>
              </a:spcBef>
              <a:buClrTx/>
              <a:buFont typeface="Wingdings"/>
              <a:buChar char=""/>
            </a:pPr>
            <a:endParaRPr lang="en-US" sz="3750" dirty="0">
              <a:solidFill>
                <a:prstClr val="black"/>
              </a:solidFill>
              <a:latin typeface="Times New Roman"/>
              <a:cs typeface="Times New Roman"/>
            </a:endParaRPr>
          </a:p>
          <a:p>
            <a:pPr marL="584200" lvl="0" indent="-571500">
              <a:lnSpc>
                <a:spcPct val="100000"/>
              </a:lnSpc>
              <a:spcBef>
                <a:spcPts val="5"/>
              </a:spcBef>
              <a:buClrTx/>
              <a:buFontTx/>
              <a:buChar char="•"/>
              <a:tabLst>
                <a:tab pos="583565" algn="l"/>
                <a:tab pos="584200" algn="l"/>
              </a:tabLst>
            </a:pPr>
            <a:r>
              <a:rPr lang="en-US" sz="2600" dirty="0">
                <a:solidFill>
                  <a:prstClr val="black"/>
                </a:solidFill>
                <a:cs typeface="Arial"/>
              </a:rPr>
              <a:t>Improving Customer Facing Processes </a:t>
            </a:r>
            <a:r>
              <a:rPr lang="en-US" sz="2600" spc="5" dirty="0">
                <a:solidFill>
                  <a:prstClr val="black"/>
                </a:solidFill>
                <a:cs typeface="Arial"/>
              </a:rPr>
              <a:t>and</a:t>
            </a:r>
            <a:r>
              <a:rPr lang="en-US" sz="2600" spc="-105" dirty="0">
                <a:solidFill>
                  <a:prstClr val="black"/>
                </a:solidFill>
                <a:cs typeface="Arial"/>
              </a:rPr>
              <a:t> </a:t>
            </a:r>
            <a:r>
              <a:rPr lang="en-US" sz="2600" spc="-35" dirty="0">
                <a:solidFill>
                  <a:prstClr val="black"/>
                </a:solidFill>
                <a:cs typeface="Arial"/>
              </a:rPr>
              <a:t>Value</a:t>
            </a:r>
            <a:endParaRPr lang="en-US" sz="2600" dirty="0">
              <a:solidFill>
                <a:prstClr val="black"/>
              </a:solidFill>
              <a:cs typeface="Arial"/>
            </a:endParaRPr>
          </a:p>
          <a:p>
            <a:endParaRPr lang="en-US" dirty="0"/>
          </a:p>
        </p:txBody>
      </p:sp>
      <p:sp>
        <p:nvSpPr>
          <p:cNvPr id="2" name="Slide Number Placeholder 1"/>
          <p:cNvSpPr>
            <a:spLocks noGrp="1"/>
          </p:cNvSpPr>
          <p:nvPr>
            <p:ph type="sldNum" sz="quarter" idx="10"/>
          </p:nvPr>
        </p:nvSpPr>
        <p:spPr/>
        <p:txBody>
          <a:bodyPr/>
          <a:lstStyle/>
          <a:p>
            <a:fld id="{706D636C-90A3-4979-BA37-BAB384B22101}" type="slidenum">
              <a:rPr lang="en-US" smtClean="0"/>
              <a:pPr/>
              <a:t>41</a:t>
            </a:fld>
            <a:endParaRPr lang="en-US" dirty="0"/>
          </a:p>
        </p:txBody>
      </p:sp>
      <p:sp>
        <p:nvSpPr>
          <p:cNvPr id="3" name="Rectangle 2"/>
          <p:cNvSpPr/>
          <p:nvPr/>
        </p:nvSpPr>
        <p:spPr>
          <a:xfrm>
            <a:off x="2286000" y="3163543"/>
            <a:ext cx="4572000" cy="530915"/>
          </a:xfrm>
          <a:prstGeom prst="rect">
            <a:avLst/>
          </a:prstGeom>
        </p:spPr>
        <p:txBody>
          <a:bodyPr>
            <a:spAutoFit/>
          </a:bodyPr>
          <a:lstStyle/>
          <a:p>
            <a:pPr marR="1020" algn="r"/>
            <a:endParaRPr lang="en-US" sz="1050" dirty="0">
              <a:latin typeface="Arial" panose="020B0604020202020204" pitchFamily="34" charset="0"/>
            </a:endParaRPr>
          </a:p>
          <a:p>
            <a:r>
              <a:rPr lang="en-US" b="1" dirty="0">
                <a:solidFill>
                  <a:srgbClr val="FFFFFF"/>
                </a:solidFill>
                <a:latin typeface="Arial" panose="020B0604020202020204" pitchFamily="34" charset="0"/>
              </a:rPr>
              <a:t>AMS COMPONENTS</a:t>
            </a:r>
          </a:p>
        </p:txBody>
      </p:sp>
    </p:spTree>
    <p:extLst>
      <p:ext uri="{BB962C8B-B14F-4D97-AF65-F5344CB8AC3E}">
        <p14:creationId xmlns:p14="http://schemas.microsoft.com/office/powerpoint/2010/main" val="2102338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Lean Components </a:t>
            </a:r>
            <a:br>
              <a:rPr lang="en-US" dirty="0"/>
            </a:br>
            <a:r>
              <a:rPr lang="en-US" dirty="0"/>
              <a:t>Adapted for TAA Case Management</a:t>
            </a:r>
          </a:p>
        </p:txBody>
      </p:sp>
      <p:sp>
        <p:nvSpPr>
          <p:cNvPr id="4" name="Slide Number Placeholder 3"/>
          <p:cNvSpPr>
            <a:spLocks noGrp="1"/>
          </p:cNvSpPr>
          <p:nvPr>
            <p:ph type="sldNum" sz="quarter" idx="10"/>
          </p:nvPr>
        </p:nvSpPr>
        <p:spPr/>
        <p:txBody>
          <a:bodyPr/>
          <a:lstStyle/>
          <a:p>
            <a:fld id="{706D636C-90A3-4979-BA37-BAB384B22101}" type="slidenum">
              <a:rPr lang="en-US" smtClean="0"/>
              <a:pPr/>
              <a:t>42</a:t>
            </a:fld>
            <a:endParaRPr lang="en-US" dirty="0"/>
          </a:p>
        </p:txBody>
      </p:sp>
      <p:sp>
        <p:nvSpPr>
          <p:cNvPr id="9" name="Content Placeholder 8"/>
          <p:cNvSpPr>
            <a:spLocks noGrp="1"/>
          </p:cNvSpPr>
          <p:nvPr>
            <p:ph idx="1"/>
          </p:nvPr>
        </p:nvSpPr>
        <p:spPr/>
        <p:txBody>
          <a:bodyPr>
            <a:normAutofit/>
          </a:bodyPr>
          <a:lstStyle/>
          <a:p>
            <a:pPr marL="571500" indent="-571500">
              <a:buFont typeface="+mj-lt"/>
              <a:buAutoNum type="romanUcPeriod"/>
            </a:pPr>
            <a:r>
              <a:rPr lang="en-US" dirty="0"/>
              <a:t>Standardized Work </a:t>
            </a:r>
          </a:p>
          <a:p>
            <a:pPr marL="457200" lvl="1" indent="0">
              <a:buNone/>
            </a:pPr>
            <a:endParaRPr lang="en-US" dirty="0"/>
          </a:p>
          <a:p>
            <a:pPr marL="571500" indent="-571500">
              <a:buFont typeface="+mj-lt"/>
              <a:buAutoNum type="romanUcPeriod"/>
            </a:pPr>
            <a:r>
              <a:rPr lang="en-US" dirty="0"/>
              <a:t>Visual Process Adherence</a:t>
            </a:r>
          </a:p>
          <a:p>
            <a:pPr marL="914400" lvl="1" indent="-457200">
              <a:buFont typeface="+mj-lt"/>
              <a:buAutoNum type="alphaLcParenR"/>
            </a:pPr>
            <a:r>
              <a:rPr lang="en-US" dirty="0"/>
              <a:t>Gemba Walks</a:t>
            </a:r>
          </a:p>
          <a:p>
            <a:pPr marL="914400" lvl="1" indent="-457200">
              <a:buFont typeface="+mj-lt"/>
              <a:buAutoNum type="alphaLcParenR"/>
            </a:pPr>
            <a:r>
              <a:rPr lang="en-US" dirty="0"/>
              <a:t>Scorecards</a:t>
            </a:r>
          </a:p>
          <a:p>
            <a:pPr marL="914400" lvl="1" indent="-457200">
              <a:buFont typeface="+mj-lt"/>
              <a:buAutoNum type="alphaLcParenR"/>
            </a:pPr>
            <a:r>
              <a:rPr lang="en-US" dirty="0"/>
              <a:t>Flow Boards</a:t>
            </a:r>
          </a:p>
          <a:p>
            <a:pPr marL="457200" lvl="1" indent="0">
              <a:buNone/>
            </a:pPr>
            <a:endParaRPr lang="en-US" dirty="0"/>
          </a:p>
          <a:p>
            <a:pPr marL="571500" indent="-571500">
              <a:buFont typeface="+mj-lt"/>
              <a:buAutoNum type="romanUcPeriod"/>
            </a:pPr>
            <a:r>
              <a:rPr lang="en-US" dirty="0"/>
              <a:t>Problem Solving</a:t>
            </a:r>
          </a:p>
          <a:p>
            <a:pPr lvl="1"/>
            <a:endParaRPr lang="en-US" dirty="0"/>
          </a:p>
        </p:txBody>
      </p:sp>
    </p:spTree>
    <p:extLst>
      <p:ext uri="{BB962C8B-B14F-4D97-AF65-F5344CB8AC3E}">
        <p14:creationId xmlns:p14="http://schemas.microsoft.com/office/powerpoint/2010/main" val="1064534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I. Standard Work</a:t>
            </a:r>
          </a:p>
        </p:txBody>
      </p:sp>
      <p:sp>
        <p:nvSpPr>
          <p:cNvPr id="3" name="Content Placeholder 2"/>
          <p:cNvSpPr>
            <a:spLocks noGrp="1"/>
          </p:cNvSpPr>
          <p:nvPr>
            <p:ph idx="1"/>
          </p:nvPr>
        </p:nvSpPr>
        <p:spPr/>
        <p:txBody>
          <a:bodyPr>
            <a:normAutofit lnSpcReduction="10000"/>
          </a:bodyPr>
          <a:lstStyle/>
          <a:p>
            <a:pPr marL="0" indent="0">
              <a:buNone/>
            </a:pPr>
            <a:r>
              <a:rPr lang="en-US" i="1" dirty="0"/>
              <a:t>Standard Work is the current least waste way to complete the process tasks, based on what we know today, and is the basis for continued improvement</a:t>
            </a:r>
          </a:p>
          <a:p>
            <a:pPr marL="0" indent="0">
              <a:buNone/>
            </a:pPr>
            <a:r>
              <a:rPr lang="en-US" dirty="0"/>
              <a:t>If someone has a better idea about how to complete the work, we test the idea to see if improvement happens, then we change to the new Standard Work</a:t>
            </a:r>
          </a:p>
          <a:p>
            <a:pPr marL="0" indent="0">
              <a:buNone/>
            </a:pPr>
            <a:r>
              <a:rPr lang="en-US" dirty="0"/>
              <a:t>If we don’t have consistency on how the work is done today, how can we figure out what went wrong when problems do occur?	</a:t>
            </a:r>
          </a:p>
        </p:txBody>
      </p:sp>
      <p:sp>
        <p:nvSpPr>
          <p:cNvPr id="4" name="Slide Number Placeholder 3"/>
          <p:cNvSpPr>
            <a:spLocks noGrp="1"/>
          </p:cNvSpPr>
          <p:nvPr>
            <p:ph type="sldNum" sz="quarter" idx="10"/>
          </p:nvPr>
        </p:nvSpPr>
        <p:spPr/>
        <p:txBody>
          <a:bodyPr/>
          <a:lstStyle/>
          <a:p>
            <a:fld id="{706D636C-90A3-4979-BA37-BAB384B22101}" type="slidenum">
              <a:rPr lang="en-US" smtClean="0"/>
              <a:pPr/>
              <a:t>43</a:t>
            </a:fld>
            <a:endParaRPr lang="en-US" dirty="0"/>
          </a:p>
        </p:txBody>
      </p:sp>
    </p:spTree>
    <p:extLst>
      <p:ext uri="{BB962C8B-B14F-4D97-AF65-F5344CB8AC3E}">
        <p14:creationId xmlns:p14="http://schemas.microsoft.com/office/powerpoint/2010/main" val="37563223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06D636C-90A3-4979-BA37-BAB384B22101}" type="slidenum">
              <a:rPr lang="en-US" smtClean="0"/>
              <a:pPr/>
              <a:t>44</a:t>
            </a:fld>
            <a:endParaRPr lang="en-US" dirty="0"/>
          </a:p>
        </p:txBody>
      </p:sp>
      <p:pic>
        <p:nvPicPr>
          <p:cNvPr id="3" name="Picture 2"/>
          <p:cNvPicPr>
            <a:picLocks noChangeAspect="1"/>
          </p:cNvPicPr>
          <p:nvPr/>
        </p:nvPicPr>
        <p:blipFill>
          <a:blip r:embed="rId3"/>
          <a:stretch>
            <a:fillRect/>
          </a:stretch>
        </p:blipFill>
        <p:spPr>
          <a:xfrm>
            <a:off x="247650" y="561975"/>
            <a:ext cx="8648700" cy="5734050"/>
          </a:xfrm>
          <a:prstGeom prst="rect">
            <a:avLst/>
          </a:prstGeom>
        </p:spPr>
      </p:pic>
    </p:spTree>
    <p:extLst>
      <p:ext uri="{BB962C8B-B14F-4D97-AF65-F5344CB8AC3E}">
        <p14:creationId xmlns:p14="http://schemas.microsoft.com/office/powerpoint/2010/main" val="982282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Judy V.</a:t>
            </a:r>
          </a:p>
        </p:txBody>
      </p:sp>
      <p:sp>
        <p:nvSpPr>
          <p:cNvPr id="3" name="Text Placeholder 2"/>
          <p:cNvSpPr>
            <a:spLocks noGrp="1"/>
          </p:cNvSpPr>
          <p:nvPr>
            <p:ph type="body" sz="half" idx="2"/>
          </p:nvPr>
        </p:nvSpPr>
        <p:spPr>
          <a:xfrm>
            <a:off x="962026" y="1247775"/>
            <a:ext cx="6724650" cy="2790825"/>
          </a:xfrm>
        </p:spPr>
        <p:txBody>
          <a:bodyPr/>
          <a:lstStyle/>
          <a:p>
            <a:r>
              <a:rPr lang="en-US" sz="2400" dirty="0">
                <a:cs typeface="Calibri" panose="020F0502020204030204" pitchFamily="34" charset="0"/>
              </a:rPr>
              <a:t>I like having the Standard Works; they clearly outline what all is required for approval. I also appreciate the fact that they are all inclusive from beginning to end of each task.</a:t>
            </a:r>
          </a:p>
          <a:p>
            <a:endParaRPr lang="en-US" dirty="0"/>
          </a:p>
        </p:txBody>
      </p:sp>
      <p:sp>
        <p:nvSpPr>
          <p:cNvPr id="4" name="Text Placeholder 3"/>
          <p:cNvSpPr>
            <a:spLocks noGrp="1"/>
          </p:cNvSpPr>
          <p:nvPr>
            <p:ph type="body" sz="half" idx="10"/>
          </p:nvPr>
        </p:nvSpPr>
        <p:spPr/>
        <p:txBody>
          <a:bodyPr/>
          <a:lstStyle/>
          <a:p>
            <a:r>
              <a:rPr lang="en-US" dirty="0"/>
              <a:t>TAA Counselor</a:t>
            </a:r>
          </a:p>
        </p:txBody>
      </p:sp>
      <p:sp>
        <p:nvSpPr>
          <p:cNvPr id="5" name="Slide Number Placeholder 4"/>
          <p:cNvSpPr>
            <a:spLocks noGrp="1"/>
          </p:cNvSpPr>
          <p:nvPr>
            <p:ph type="sldNum" sz="quarter" idx="11"/>
          </p:nvPr>
        </p:nvSpPr>
        <p:spPr/>
        <p:txBody>
          <a:bodyPr/>
          <a:lstStyle/>
          <a:p>
            <a:fld id="{706D636C-90A3-4979-BA37-BAB384B22101}" type="slidenum">
              <a:rPr lang="en-US" smtClean="0"/>
              <a:pPr/>
              <a:t>45</a:t>
            </a:fld>
            <a:endParaRPr lang="en-US" dirty="0"/>
          </a:p>
        </p:txBody>
      </p:sp>
    </p:spTree>
    <p:extLst>
      <p:ext uri="{BB962C8B-B14F-4D97-AF65-F5344CB8AC3E}">
        <p14:creationId xmlns:p14="http://schemas.microsoft.com/office/powerpoint/2010/main" val="258771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Rosamaria E.</a:t>
            </a:r>
          </a:p>
        </p:txBody>
      </p:sp>
      <p:sp>
        <p:nvSpPr>
          <p:cNvPr id="3" name="Text Placeholder 2"/>
          <p:cNvSpPr>
            <a:spLocks noGrp="1"/>
          </p:cNvSpPr>
          <p:nvPr>
            <p:ph type="body" sz="half" idx="2"/>
          </p:nvPr>
        </p:nvSpPr>
        <p:spPr/>
        <p:txBody>
          <a:bodyPr/>
          <a:lstStyle/>
          <a:p>
            <a:r>
              <a:rPr lang="en-US" sz="2400" dirty="0">
                <a:cs typeface="Calibri" panose="020F0502020204030204" pitchFamily="34" charset="0"/>
              </a:rPr>
              <a:t>This tool has assisted me in making sure that I have completed all required steps required for a client’s benefits/training.  It also informs me what actions need to be taken in each individual case, depending on the necessity of each client.  It has made my job a lot easier.  </a:t>
            </a:r>
          </a:p>
          <a:p>
            <a:endParaRPr lang="en-US" dirty="0"/>
          </a:p>
        </p:txBody>
      </p:sp>
      <p:sp>
        <p:nvSpPr>
          <p:cNvPr id="4" name="Text Placeholder 3"/>
          <p:cNvSpPr>
            <a:spLocks noGrp="1"/>
          </p:cNvSpPr>
          <p:nvPr>
            <p:ph type="body" sz="half" idx="10"/>
          </p:nvPr>
        </p:nvSpPr>
        <p:spPr/>
        <p:txBody>
          <a:bodyPr/>
          <a:lstStyle/>
          <a:p>
            <a:r>
              <a:rPr lang="en-US" dirty="0"/>
              <a:t>TAA Counselor</a:t>
            </a:r>
          </a:p>
        </p:txBody>
      </p:sp>
      <p:sp>
        <p:nvSpPr>
          <p:cNvPr id="5" name="Slide Number Placeholder 4"/>
          <p:cNvSpPr>
            <a:spLocks noGrp="1"/>
          </p:cNvSpPr>
          <p:nvPr>
            <p:ph type="sldNum" sz="quarter" idx="11"/>
          </p:nvPr>
        </p:nvSpPr>
        <p:spPr/>
        <p:txBody>
          <a:bodyPr/>
          <a:lstStyle/>
          <a:p>
            <a:fld id="{706D636C-90A3-4979-BA37-BAB384B22101}" type="slidenum">
              <a:rPr lang="en-US" smtClean="0"/>
              <a:pPr/>
              <a:t>46</a:t>
            </a:fld>
            <a:endParaRPr lang="en-US" dirty="0"/>
          </a:p>
        </p:txBody>
      </p:sp>
    </p:spTree>
    <p:extLst>
      <p:ext uri="{BB962C8B-B14F-4D97-AF65-F5344CB8AC3E}">
        <p14:creationId xmlns:p14="http://schemas.microsoft.com/office/powerpoint/2010/main" val="1156347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r>
              <a:rPr lang="en-US" dirty="0"/>
              <a:t>II. Visual Management: </a:t>
            </a:r>
            <a:br>
              <a:rPr lang="en-US" dirty="0"/>
            </a:br>
            <a:r>
              <a:rPr lang="en-US" dirty="0"/>
              <a:t>Visual Process Adherence</a:t>
            </a:r>
          </a:p>
        </p:txBody>
      </p:sp>
      <p:graphicFrame>
        <p:nvGraphicFramePr>
          <p:cNvPr id="5" name="Content Placeholder 4"/>
          <p:cNvGraphicFramePr>
            <a:graphicFrameLocks noGrp="1"/>
          </p:cNvGraphicFramePr>
          <p:nvPr>
            <p:ph idx="1"/>
            <p:extLst/>
          </p:nvPr>
        </p:nvGraphicFramePr>
        <p:xfrm>
          <a:off x="628650" y="1770063"/>
          <a:ext cx="7954963"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706D636C-90A3-4979-BA37-BAB384B22101}" type="slidenum">
              <a:rPr lang="en-US" smtClean="0"/>
              <a:pPr/>
              <a:t>47</a:t>
            </a:fld>
            <a:endParaRPr lang="en-US" dirty="0"/>
          </a:p>
        </p:txBody>
      </p:sp>
    </p:spTree>
    <p:extLst>
      <p:ext uri="{BB962C8B-B14F-4D97-AF65-F5344CB8AC3E}">
        <p14:creationId xmlns:p14="http://schemas.microsoft.com/office/powerpoint/2010/main" val="571693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210" y="539668"/>
            <a:ext cx="7955280" cy="766618"/>
          </a:xfrm>
        </p:spPr>
        <p:txBody>
          <a:bodyPr>
            <a:normAutofit/>
          </a:bodyPr>
          <a:lstStyle/>
          <a:p>
            <a:pPr marL="457200" indent="-457200"/>
            <a:r>
              <a:rPr lang="en-US" dirty="0"/>
              <a:t>a) Gemba Walk</a:t>
            </a:r>
          </a:p>
        </p:txBody>
      </p:sp>
      <p:sp>
        <p:nvSpPr>
          <p:cNvPr id="3" name="Content Placeholder 2"/>
          <p:cNvSpPr>
            <a:spLocks noGrp="1"/>
          </p:cNvSpPr>
          <p:nvPr>
            <p:ph idx="1"/>
          </p:nvPr>
        </p:nvSpPr>
        <p:spPr/>
        <p:txBody>
          <a:bodyPr>
            <a:normAutofit/>
          </a:bodyPr>
          <a:lstStyle/>
          <a:p>
            <a:r>
              <a:rPr lang="en-US" dirty="0"/>
              <a:t>Go where the work is being done</a:t>
            </a:r>
          </a:p>
          <a:p>
            <a:r>
              <a:rPr lang="en-US" dirty="0"/>
              <a:t>See first hand what is happening</a:t>
            </a:r>
          </a:p>
          <a:p>
            <a:r>
              <a:rPr lang="en-US" dirty="0"/>
              <a:t>Ensure process adherence and sufficiency</a:t>
            </a:r>
          </a:p>
          <a:p>
            <a:pPr lvl="1"/>
            <a:r>
              <a:rPr lang="en-US" dirty="0"/>
              <a:t>Are the Standard Works being followed?</a:t>
            </a:r>
          </a:p>
          <a:p>
            <a:r>
              <a:rPr lang="en-US" dirty="0"/>
              <a:t>Hear from employees what is important to them and what problems they see</a:t>
            </a:r>
          </a:p>
          <a:p>
            <a:r>
              <a:rPr lang="en-US" dirty="0"/>
              <a:t>Focus on purpose, process and people</a:t>
            </a:r>
          </a:p>
          <a:p>
            <a:r>
              <a:rPr lang="en-US" dirty="0"/>
              <a:t>Coach staff in problem solving	</a:t>
            </a:r>
          </a:p>
          <a:p>
            <a:pPr marL="0" indent="0">
              <a:buNone/>
            </a:pP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48</a:t>
            </a:fld>
            <a:endParaRPr lang="en-US" dirty="0"/>
          </a:p>
        </p:txBody>
      </p:sp>
    </p:spTree>
    <p:extLst>
      <p:ext uri="{BB962C8B-B14F-4D97-AF65-F5344CB8AC3E}">
        <p14:creationId xmlns:p14="http://schemas.microsoft.com/office/powerpoint/2010/main" val="27028227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Gemba Walk - Be Prepared: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0728" y="1524000"/>
            <a:ext cx="6485380" cy="4832350"/>
          </a:xfrm>
        </p:spPr>
      </p:pic>
      <p:sp>
        <p:nvSpPr>
          <p:cNvPr id="4" name="Slide Number Placeholder 3"/>
          <p:cNvSpPr>
            <a:spLocks noGrp="1"/>
          </p:cNvSpPr>
          <p:nvPr>
            <p:ph type="sldNum" sz="quarter" idx="10"/>
          </p:nvPr>
        </p:nvSpPr>
        <p:spPr/>
        <p:txBody>
          <a:bodyPr/>
          <a:lstStyle/>
          <a:p>
            <a:fld id="{706D636C-90A3-4979-BA37-BAB384B22101}" type="slidenum">
              <a:rPr lang="en-US" smtClean="0"/>
              <a:pPr/>
              <a:t>49</a:t>
            </a:fld>
            <a:endParaRPr lang="en-US" dirty="0"/>
          </a:p>
        </p:txBody>
      </p:sp>
    </p:spTree>
    <p:extLst>
      <p:ext uri="{BB962C8B-B14F-4D97-AF65-F5344CB8AC3E}">
        <p14:creationId xmlns:p14="http://schemas.microsoft.com/office/powerpoint/2010/main" val="2301855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Resulting Action from a Gemba Walk</a:t>
            </a:r>
          </a:p>
        </p:txBody>
      </p:sp>
      <p:sp>
        <p:nvSpPr>
          <p:cNvPr id="3" name="Content Placeholder 2"/>
          <p:cNvSpPr>
            <a:spLocks noGrp="1"/>
          </p:cNvSpPr>
          <p:nvPr>
            <p:ph idx="1"/>
          </p:nvPr>
        </p:nvSpPr>
        <p:spPr/>
        <p:txBody>
          <a:bodyPr>
            <a:normAutofit fontScale="85000" lnSpcReduction="10000"/>
          </a:bodyPr>
          <a:lstStyle/>
          <a:p>
            <a:r>
              <a:rPr lang="en-US" dirty="0"/>
              <a:t>Observation:</a:t>
            </a:r>
          </a:p>
          <a:p>
            <a:pPr lvl="1"/>
            <a:r>
              <a:rPr lang="en-US" dirty="0"/>
              <a:t>Staff repeatedly having to walk across the building to be able to scan documents for uploading to our electronic files</a:t>
            </a:r>
          </a:p>
          <a:p>
            <a:r>
              <a:rPr lang="en-US" dirty="0"/>
              <a:t>Listening:</a:t>
            </a:r>
          </a:p>
          <a:p>
            <a:pPr lvl="1"/>
            <a:r>
              <a:rPr lang="en-US" dirty="0"/>
              <a:t>Staff reported frustrations due to holding onto documents for several case files in order to make the most of a trip to the scanner</a:t>
            </a:r>
          </a:p>
          <a:p>
            <a:pPr lvl="1"/>
            <a:r>
              <a:rPr lang="en-US" dirty="0"/>
              <a:t>Documents to be uploaded could be misplaced, resulting in document never making it to the participant’s file</a:t>
            </a:r>
          </a:p>
          <a:p>
            <a:r>
              <a:rPr lang="en-US" dirty="0"/>
              <a:t>Problem Solving:</a:t>
            </a:r>
          </a:p>
          <a:p>
            <a:pPr lvl="1"/>
            <a:r>
              <a:rPr lang="en-US" dirty="0"/>
              <a:t>Reviewed and inquired about other State agencies’ electronic file practices </a:t>
            </a:r>
          </a:p>
          <a:p>
            <a:pPr lvl="1"/>
            <a:r>
              <a:rPr lang="en-US" dirty="0"/>
              <a:t>Obtained desk scanners for each counselor</a:t>
            </a:r>
          </a:p>
        </p:txBody>
      </p:sp>
      <p:sp>
        <p:nvSpPr>
          <p:cNvPr id="4" name="Slide Number Placeholder 3"/>
          <p:cNvSpPr>
            <a:spLocks noGrp="1"/>
          </p:cNvSpPr>
          <p:nvPr>
            <p:ph type="sldNum" sz="quarter" idx="10"/>
          </p:nvPr>
        </p:nvSpPr>
        <p:spPr/>
        <p:txBody>
          <a:bodyPr/>
          <a:lstStyle/>
          <a:p>
            <a:fld id="{706D636C-90A3-4979-BA37-BAB384B22101}" type="slidenum">
              <a:rPr lang="en-US" smtClean="0"/>
              <a:pPr/>
              <a:t>50</a:t>
            </a:fld>
            <a:endParaRPr lang="en-US" dirty="0"/>
          </a:p>
        </p:txBody>
      </p:sp>
    </p:spTree>
    <p:extLst>
      <p:ext uri="{BB962C8B-B14F-4D97-AF65-F5344CB8AC3E}">
        <p14:creationId xmlns:p14="http://schemas.microsoft.com/office/powerpoint/2010/main" val="3011761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Alana C.</a:t>
            </a:r>
          </a:p>
        </p:txBody>
      </p:sp>
      <p:sp>
        <p:nvSpPr>
          <p:cNvPr id="3" name="Text Placeholder 2"/>
          <p:cNvSpPr>
            <a:spLocks noGrp="1"/>
          </p:cNvSpPr>
          <p:nvPr>
            <p:ph type="body" sz="half" idx="2"/>
          </p:nvPr>
        </p:nvSpPr>
        <p:spPr>
          <a:xfrm>
            <a:off x="962026" y="1419225"/>
            <a:ext cx="6724650" cy="3375760"/>
          </a:xfrm>
        </p:spPr>
        <p:txBody>
          <a:bodyPr>
            <a:normAutofit fontScale="70000" lnSpcReduction="20000"/>
          </a:bodyPr>
          <a:lstStyle/>
          <a:p>
            <a:r>
              <a:rPr lang="en-US" dirty="0">
                <a:cs typeface="Calibri" panose="020F0502020204030204" pitchFamily="34" charset="0"/>
              </a:rPr>
              <a:t>Gemba Walks are my personal favorite, maybe because I’m the one walking…I as a supervisor, am the one doing the Gemba Walk and I feel that it’s important especially because I’m not located where the staff is. It’s important that I get out and see what’s going on: What is going well, what isn’t? How can we improve? What is preventing us from doing our jobs?  The Gemba Walks help to build better relationships between staff and the supervisor. I, the supervisor, have a better understanding of the volume of work, the working conditions, the pressure staff are under, if any. I make myself available for the staff and I think they appreciate that. The open communication is Key and by communicating, we can only get better. </a:t>
            </a:r>
          </a:p>
          <a:p>
            <a:endParaRPr lang="en-US" dirty="0"/>
          </a:p>
        </p:txBody>
      </p:sp>
      <p:sp>
        <p:nvSpPr>
          <p:cNvPr id="4" name="Text Placeholder 3"/>
          <p:cNvSpPr>
            <a:spLocks noGrp="1"/>
          </p:cNvSpPr>
          <p:nvPr>
            <p:ph type="body" sz="half" idx="10"/>
          </p:nvPr>
        </p:nvSpPr>
        <p:spPr/>
        <p:txBody>
          <a:bodyPr/>
          <a:lstStyle/>
          <a:p>
            <a:r>
              <a:rPr lang="en-US" dirty="0"/>
              <a:t>TAA Supervisor</a:t>
            </a:r>
          </a:p>
        </p:txBody>
      </p:sp>
      <p:sp>
        <p:nvSpPr>
          <p:cNvPr id="5" name="Slide Number Placeholder 4"/>
          <p:cNvSpPr>
            <a:spLocks noGrp="1"/>
          </p:cNvSpPr>
          <p:nvPr>
            <p:ph type="sldNum" sz="quarter" idx="11"/>
          </p:nvPr>
        </p:nvSpPr>
        <p:spPr/>
        <p:txBody>
          <a:bodyPr/>
          <a:lstStyle/>
          <a:p>
            <a:fld id="{706D636C-90A3-4979-BA37-BAB384B22101}" type="slidenum">
              <a:rPr lang="en-US" smtClean="0"/>
              <a:pPr/>
              <a:t>51</a:t>
            </a:fld>
            <a:endParaRPr lang="en-US" dirty="0"/>
          </a:p>
        </p:txBody>
      </p:sp>
    </p:spTree>
    <p:extLst>
      <p:ext uri="{BB962C8B-B14F-4D97-AF65-F5344CB8AC3E}">
        <p14:creationId xmlns:p14="http://schemas.microsoft.com/office/powerpoint/2010/main" val="3839141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 Scorecards:</a:t>
            </a:r>
            <a:br>
              <a:rPr lang="en-US" dirty="0"/>
            </a:br>
            <a:r>
              <a:rPr lang="en-US" dirty="0"/>
              <a:t>	Metrics &amp; Measurement</a:t>
            </a:r>
          </a:p>
        </p:txBody>
      </p:sp>
      <p:sp>
        <p:nvSpPr>
          <p:cNvPr id="3" name="Content Placeholder 2"/>
          <p:cNvSpPr>
            <a:spLocks noGrp="1"/>
          </p:cNvSpPr>
          <p:nvPr>
            <p:ph idx="1"/>
          </p:nvPr>
        </p:nvSpPr>
        <p:spPr>
          <a:xfrm>
            <a:off x="628650" y="1943101"/>
            <a:ext cx="7955280" cy="4233862"/>
          </a:xfrm>
        </p:spPr>
        <p:txBody>
          <a:bodyPr/>
          <a:lstStyle/>
          <a:p>
            <a:pPr>
              <a:lnSpc>
                <a:spcPct val="100000"/>
              </a:lnSpc>
            </a:pPr>
            <a:r>
              <a:rPr lang="en-US" dirty="0"/>
              <a:t>Metrics = key performance indicators</a:t>
            </a:r>
          </a:p>
          <a:p>
            <a:pPr>
              <a:lnSpc>
                <a:spcPct val="100000"/>
              </a:lnSpc>
            </a:pPr>
            <a:r>
              <a:rPr lang="en-US" dirty="0"/>
              <a:t>Evaluation of factors crucial to the success of the program</a:t>
            </a:r>
          </a:p>
          <a:p>
            <a:pPr>
              <a:lnSpc>
                <a:spcPct val="100000"/>
              </a:lnSpc>
            </a:pPr>
            <a:r>
              <a:rPr lang="en-US" dirty="0"/>
              <a:t>Multiple metrics are needed to provide a balanced scorecard</a:t>
            </a:r>
          </a:p>
          <a:p>
            <a:pPr>
              <a:lnSpc>
                <a:spcPct val="100000"/>
              </a:lnSpc>
            </a:pPr>
            <a:r>
              <a:rPr lang="en-US" dirty="0"/>
              <a:t>Metrics tell the story of the program over time</a:t>
            </a:r>
          </a:p>
          <a:p>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52</a:t>
            </a:fld>
            <a:endParaRPr lang="en-US" dirty="0"/>
          </a:p>
        </p:txBody>
      </p:sp>
    </p:spTree>
    <p:extLst>
      <p:ext uri="{BB962C8B-B14F-4D97-AF65-F5344CB8AC3E}">
        <p14:creationId xmlns:p14="http://schemas.microsoft.com/office/powerpoint/2010/main" val="772001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57200"/>
            <a:ext cx="7955280" cy="1313414"/>
          </a:xfrm>
        </p:spPr>
        <p:txBody>
          <a:bodyPr>
            <a:normAutofit/>
          </a:bodyPr>
          <a:lstStyle/>
          <a:p>
            <a:r>
              <a:rPr lang="en-US" sz="2800" dirty="0"/>
              <a:t>TAA Scorecard: </a:t>
            </a:r>
            <a:br>
              <a:rPr lang="en-US" sz="2800" dirty="0"/>
            </a:br>
            <a:r>
              <a:rPr lang="en-US" sz="2800" dirty="0"/>
              <a:t>Working Toward Continuous Improvement</a:t>
            </a:r>
          </a:p>
        </p:txBody>
      </p:sp>
      <p:sp>
        <p:nvSpPr>
          <p:cNvPr id="3" name="Content Placeholder 2"/>
          <p:cNvSpPr>
            <a:spLocks noGrp="1"/>
          </p:cNvSpPr>
          <p:nvPr>
            <p:ph idx="1"/>
          </p:nvPr>
        </p:nvSpPr>
        <p:spPr>
          <a:xfrm>
            <a:off x="628650" y="1990725"/>
            <a:ext cx="7955280" cy="4498565"/>
          </a:xfrm>
        </p:spPr>
        <p:txBody>
          <a:bodyPr>
            <a:normAutofit lnSpcReduction="10000"/>
          </a:bodyPr>
          <a:lstStyle/>
          <a:p>
            <a:pPr marL="0" indent="0">
              <a:buNone/>
            </a:pPr>
            <a:r>
              <a:rPr lang="en-US" dirty="0">
                <a:cs typeface="Calibri" panose="020F0502020204030204" pitchFamily="34" charset="0"/>
              </a:rPr>
              <a:t>Allows us to examine Case Management practices based on implementation of a TAA Scorecard</a:t>
            </a:r>
          </a:p>
          <a:p>
            <a:pPr lvl="1"/>
            <a:r>
              <a:rPr lang="en-US" dirty="0">
                <a:solidFill>
                  <a:schemeClr val="tx2"/>
                </a:solidFill>
                <a:cs typeface="Calibri" panose="020F0502020204030204" pitchFamily="34" charset="0"/>
              </a:rPr>
              <a:t>Weekly reporting of TAA case statuses on shared drive / monthly roll-up of statewide activity </a:t>
            </a:r>
          </a:p>
          <a:p>
            <a:pPr lvl="2"/>
            <a:r>
              <a:rPr lang="en-US" sz="2400" dirty="0">
                <a:solidFill>
                  <a:schemeClr val="tx2"/>
                </a:solidFill>
                <a:cs typeface="Calibri" panose="020F0502020204030204" pitchFamily="34" charset="0"/>
              </a:rPr>
              <a:t>Helped in developing metrics to track TAA participation and progress on all levels</a:t>
            </a:r>
          </a:p>
          <a:p>
            <a:pPr marL="1737360" lvl="3"/>
            <a:r>
              <a:rPr lang="en-US" sz="2400" dirty="0">
                <a:solidFill>
                  <a:schemeClr val="tx2"/>
                </a:solidFill>
                <a:cs typeface="Calibri" panose="020F0502020204030204" pitchFamily="34" charset="0"/>
              </a:rPr>
              <a:t>Accurate active case load sizes</a:t>
            </a:r>
          </a:p>
          <a:p>
            <a:pPr marL="1737360" lvl="3"/>
            <a:r>
              <a:rPr lang="en-US" sz="2400" dirty="0">
                <a:solidFill>
                  <a:schemeClr val="tx2"/>
                </a:solidFill>
                <a:cs typeface="Calibri" panose="020F0502020204030204" pitchFamily="34" charset="0"/>
              </a:rPr>
              <a:t>Better accountability</a:t>
            </a:r>
          </a:p>
          <a:p>
            <a:pPr marL="1737360" lvl="3"/>
            <a:r>
              <a:rPr lang="en-US" sz="2400" dirty="0">
                <a:solidFill>
                  <a:schemeClr val="tx2"/>
                </a:solidFill>
                <a:cs typeface="Calibri" panose="020F0502020204030204" pitchFamily="34" charset="0"/>
              </a:rPr>
              <a:t>Allows for a drill-down of all benefits and services participants are receiving during a given month</a:t>
            </a:r>
            <a:endParaRPr lang="en-US" dirty="0">
              <a:cs typeface="Calibri" panose="020F0502020204030204" pitchFamily="34" charset="0"/>
            </a:endParaRPr>
          </a:p>
        </p:txBody>
      </p:sp>
      <p:sp>
        <p:nvSpPr>
          <p:cNvPr id="11" name="Slide Number Placeholder 10"/>
          <p:cNvSpPr>
            <a:spLocks noGrp="1"/>
          </p:cNvSpPr>
          <p:nvPr>
            <p:ph type="sldNum" sz="quarter" idx="10"/>
          </p:nvPr>
        </p:nvSpPr>
        <p:spPr/>
        <p:txBody>
          <a:bodyPr/>
          <a:lstStyle/>
          <a:p>
            <a:fld id="{78651A17-9376-40A4-9325-34268FB0E92D}" type="slidenum">
              <a:rPr lang="en-US" smtClean="0"/>
              <a:pPr/>
              <a:t>53</a:t>
            </a:fld>
            <a:endParaRPr lang="en-US" dirty="0"/>
          </a:p>
        </p:txBody>
      </p:sp>
    </p:spTree>
    <p:extLst>
      <p:ext uri="{BB962C8B-B14F-4D97-AF65-F5344CB8AC3E}">
        <p14:creationId xmlns:p14="http://schemas.microsoft.com/office/powerpoint/2010/main" val="915163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Flow Boards</a:t>
            </a:r>
          </a:p>
        </p:txBody>
      </p:sp>
      <p:sp>
        <p:nvSpPr>
          <p:cNvPr id="3" name="Content Placeholder 2"/>
          <p:cNvSpPr>
            <a:spLocks noGrp="1"/>
          </p:cNvSpPr>
          <p:nvPr>
            <p:ph idx="1"/>
          </p:nvPr>
        </p:nvSpPr>
        <p:spPr/>
        <p:txBody>
          <a:bodyPr>
            <a:normAutofit lnSpcReduction="10000"/>
          </a:bodyPr>
          <a:lstStyle/>
          <a:p>
            <a:pPr marL="12700" marR="5080">
              <a:lnSpc>
                <a:spcPct val="100000"/>
              </a:lnSpc>
              <a:spcBef>
                <a:spcPts val="95"/>
              </a:spcBef>
              <a:tabLst>
                <a:tab pos="5250815" algn="l"/>
              </a:tabLst>
            </a:pPr>
            <a:r>
              <a:rPr lang="en-US" spc="-5" dirty="0">
                <a:solidFill>
                  <a:srgbClr val="202F3E"/>
                </a:solidFill>
                <a:cs typeface="Arial"/>
              </a:rPr>
              <a:t>Flow </a:t>
            </a:r>
            <a:r>
              <a:rPr lang="en-US" dirty="0">
                <a:solidFill>
                  <a:srgbClr val="202F3E"/>
                </a:solidFill>
                <a:cs typeface="Arial"/>
              </a:rPr>
              <a:t>Boards provide </a:t>
            </a:r>
            <a:r>
              <a:rPr lang="en-US" spc="-5" dirty="0">
                <a:solidFill>
                  <a:srgbClr val="202F3E"/>
                </a:solidFill>
                <a:cs typeface="Arial"/>
              </a:rPr>
              <a:t>a </a:t>
            </a:r>
            <a:r>
              <a:rPr lang="en-US" dirty="0">
                <a:solidFill>
                  <a:srgbClr val="202F3E"/>
                </a:solidFill>
                <a:cs typeface="Arial"/>
              </a:rPr>
              <a:t>visual representation of </a:t>
            </a:r>
            <a:r>
              <a:rPr lang="en-US" spc="-5" dirty="0">
                <a:solidFill>
                  <a:srgbClr val="202F3E"/>
                </a:solidFill>
                <a:cs typeface="Arial"/>
              </a:rPr>
              <a:t>the </a:t>
            </a:r>
            <a:r>
              <a:rPr lang="en-US" dirty="0">
                <a:solidFill>
                  <a:srgbClr val="202F3E"/>
                </a:solidFill>
                <a:cs typeface="Arial"/>
              </a:rPr>
              <a:t>“product” as </a:t>
            </a:r>
            <a:r>
              <a:rPr lang="en-US" spc="-5" dirty="0">
                <a:solidFill>
                  <a:srgbClr val="202F3E"/>
                </a:solidFill>
                <a:cs typeface="Arial"/>
              </a:rPr>
              <a:t>it  flows </a:t>
            </a:r>
            <a:r>
              <a:rPr lang="en-US" dirty="0">
                <a:solidFill>
                  <a:srgbClr val="202F3E"/>
                </a:solidFill>
                <a:cs typeface="Arial"/>
              </a:rPr>
              <a:t>through </a:t>
            </a:r>
            <a:r>
              <a:rPr lang="en-US" spc="-5" dirty="0">
                <a:solidFill>
                  <a:srgbClr val="202F3E"/>
                </a:solidFill>
                <a:cs typeface="Arial"/>
              </a:rPr>
              <a:t>the</a:t>
            </a:r>
            <a:r>
              <a:rPr lang="en-US" spc="55" dirty="0">
                <a:solidFill>
                  <a:srgbClr val="202F3E"/>
                </a:solidFill>
                <a:cs typeface="Arial"/>
              </a:rPr>
              <a:t> </a:t>
            </a:r>
            <a:r>
              <a:rPr lang="en-US" spc="-45" dirty="0">
                <a:solidFill>
                  <a:srgbClr val="202F3E"/>
                </a:solidFill>
                <a:cs typeface="Arial"/>
              </a:rPr>
              <a:t>Value</a:t>
            </a:r>
            <a:r>
              <a:rPr lang="en-US" spc="20" dirty="0">
                <a:solidFill>
                  <a:srgbClr val="202F3E"/>
                </a:solidFill>
                <a:cs typeface="Arial"/>
              </a:rPr>
              <a:t> </a:t>
            </a:r>
            <a:r>
              <a:rPr lang="en-US" spc="-5" dirty="0">
                <a:solidFill>
                  <a:srgbClr val="202F3E"/>
                </a:solidFill>
                <a:cs typeface="Arial"/>
              </a:rPr>
              <a:t>Stream. </a:t>
            </a:r>
            <a:r>
              <a:rPr lang="en-US" b="1" spc="-10" dirty="0">
                <a:solidFill>
                  <a:srgbClr val="202F3E"/>
                </a:solidFill>
                <a:cs typeface="Arial"/>
              </a:rPr>
              <a:t>The </a:t>
            </a:r>
            <a:r>
              <a:rPr lang="en-US" b="1" spc="-5" dirty="0">
                <a:solidFill>
                  <a:srgbClr val="202F3E"/>
                </a:solidFill>
                <a:cs typeface="Arial"/>
              </a:rPr>
              <a:t>idea is </a:t>
            </a:r>
            <a:r>
              <a:rPr lang="en-US" b="1" dirty="0">
                <a:solidFill>
                  <a:srgbClr val="202F3E"/>
                </a:solidFill>
                <a:cs typeface="Arial"/>
              </a:rPr>
              <a:t>to </a:t>
            </a:r>
            <a:r>
              <a:rPr lang="en-US" b="1" spc="-5" dirty="0">
                <a:solidFill>
                  <a:srgbClr val="202F3E"/>
                </a:solidFill>
                <a:cs typeface="Arial"/>
              </a:rPr>
              <a:t>be able </a:t>
            </a:r>
            <a:r>
              <a:rPr lang="en-US" b="1" dirty="0">
                <a:solidFill>
                  <a:srgbClr val="202F3E"/>
                </a:solidFill>
                <a:cs typeface="Arial"/>
              </a:rPr>
              <a:t>to see  </a:t>
            </a:r>
            <a:r>
              <a:rPr lang="en-US" b="1" spc="-5" dirty="0">
                <a:solidFill>
                  <a:srgbClr val="202F3E"/>
                </a:solidFill>
                <a:cs typeface="Arial"/>
              </a:rPr>
              <a:t>the flow of the work in the timeframe the process is  designed </a:t>
            </a:r>
            <a:r>
              <a:rPr lang="en-US" b="1" dirty="0">
                <a:solidFill>
                  <a:srgbClr val="202F3E"/>
                </a:solidFill>
                <a:cs typeface="Arial"/>
              </a:rPr>
              <a:t>to</a:t>
            </a:r>
            <a:r>
              <a:rPr lang="en-US" b="1" spc="25" dirty="0">
                <a:solidFill>
                  <a:srgbClr val="202F3E"/>
                </a:solidFill>
                <a:cs typeface="Arial"/>
              </a:rPr>
              <a:t> </a:t>
            </a:r>
            <a:r>
              <a:rPr lang="en-US" b="1" dirty="0">
                <a:solidFill>
                  <a:srgbClr val="202F3E"/>
                </a:solidFill>
                <a:cs typeface="Arial"/>
              </a:rPr>
              <a:t>achieve.</a:t>
            </a:r>
            <a:endParaRPr lang="en-US" dirty="0">
              <a:cs typeface="Arial"/>
            </a:endParaRPr>
          </a:p>
          <a:p>
            <a:pPr>
              <a:lnSpc>
                <a:spcPct val="100000"/>
              </a:lnSpc>
              <a:spcBef>
                <a:spcPts val="25"/>
              </a:spcBef>
            </a:pPr>
            <a:endParaRPr lang="en-US" sz="2900" dirty="0">
              <a:latin typeface="Times New Roman"/>
              <a:cs typeface="Times New Roman"/>
            </a:endParaRPr>
          </a:p>
          <a:p>
            <a:pPr marL="12700" marR="203200">
              <a:lnSpc>
                <a:spcPct val="100000"/>
              </a:lnSpc>
            </a:pPr>
            <a:r>
              <a:rPr lang="en-US" dirty="0">
                <a:solidFill>
                  <a:srgbClr val="202F3E"/>
                </a:solidFill>
                <a:cs typeface="Arial"/>
              </a:rPr>
              <a:t>Without </a:t>
            </a:r>
            <a:r>
              <a:rPr lang="en-US" spc="-5" dirty="0">
                <a:solidFill>
                  <a:srgbClr val="202F3E"/>
                </a:solidFill>
                <a:cs typeface="Arial"/>
              </a:rPr>
              <a:t>a Flow </a:t>
            </a:r>
            <a:r>
              <a:rPr lang="en-US" dirty="0">
                <a:solidFill>
                  <a:srgbClr val="202F3E"/>
                </a:solidFill>
                <a:cs typeface="Arial"/>
              </a:rPr>
              <a:t>Board, </a:t>
            </a:r>
            <a:r>
              <a:rPr lang="en-US" spc="-10" dirty="0">
                <a:solidFill>
                  <a:srgbClr val="202F3E"/>
                </a:solidFill>
                <a:cs typeface="Arial"/>
              </a:rPr>
              <a:t>we </a:t>
            </a:r>
            <a:r>
              <a:rPr lang="en-US" dirty="0">
                <a:solidFill>
                  <a:srgbClr val="202F3E"/>
                </a:solidFill>
                <a:cs typeface="Arial"/>
              </a:rPr>
              <a:t>have only isolated knowledge of  inventory or delivery status, along </a:t>
            </a:r>
            <a:r>
              <a:rPr lang="en-US" spc="-5" dirty="0">
                <a:solidFill>
                  <a:srgbClr val="202F3E"/>
                </a:solidFill>
                <a:cs typeface="Arial"/>
              </a:rPr>
              <a:t>with </a:t>
            </a:r>
            <a:r>
              <a:rPr lang="en-US" dirty="0">
                <a:solidFill>
                  <a:srgbClr val="202F3E"/>
                </a:solidFill>
                <a:cs typeface="Arial"/>
              </a:rPr>
              <a:t>hidden problems, unless  </a:t>
            </a:r>
            <a:r>
              <a:rPr lang="en-US" spc="-10" dirty="0">
                <a:solidFill>
                  <a:srgbClr val="202F3E"/>
                </a:solidFill>
                <a:cs typeface="Arial"/>
              </a:rPr>
              <a:t>we </a:t>
            </a:r>
            <a:r>
              <a:rPr lang="en-US" spc="-5" dirty="0">
                <a:solidFill>
                  <a:srgbClr val="202F3E"/>
                </a:solidFill>
                <a:cs typeface="Arial"/>
              </a:rPr>
              <a:t>dig </a:t>
            </a:r>
            <a:r>
              <a:rPr lang="en-US" dirty="0">
                <a:solidFill>
                  <a:srgbClr val="202F3E"/>
                </a:solidFill>
                <a:cs typeface="Arial"/>
              </a:rPr>
              <a:t>through </a:t>
            </a:r>
            <a:r>
              <a:rPr lang="en-US" spc="-5" dirty="0">
                <a:solidFill>
                  <a:srgbClr val="202F3E"/>
                </a:solidFill>
                <a:cs typeface="Arial"/>
              </a:rPr>
              <a:t>multiple </a:t>
            </a:r>
            <a:r>
              <a:rPr lang="en-US" dirty="0">
                <a:solidFill>
                  <a:srgbClr val="202F3E"/>
                </a:solidFill>
                <a:cs typeface="Arial"/>
              </a:rPr>
              <a:t>stockpiles of</a:t>
            </a:r>
            <a:r>
              <a:rPr lang="en-US" spc="40" dirty="0">
                <a:solidFill>
                  <a:srgbClr val="202F3E"/>
                </a:solidFill>
                <a:cs typeface="Arial"/>
              </a:rPr>
              <a:t> </a:t>
            </a:r>
            <a:r>
              <a:rPr lang="en-US" dirty="0">
                <a:solidFill>
                  <a:srgbClr val="202F3E"/>
                </a:solidFill>
                <a:cs typeface="Arial"/>
              </a:rPr>
              <a:t>information.</a:t>
            </a:r>
            <a:endParaRPr lang="en-US" dirty="0">
              <a:cs typeface="Arial"/>
            </a:endParaRPr>
          </a:p>
          <a:p>
            <a:pPr marL="0" indent="0">
              <a:buNone/>
            </a:pP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54</a:t>
            </a:fld>
            <a:endParaRPr lang="en-US" dirty="0"/>
          </a:p>
        </p:txBody>
      </p:sp>
    </p:spTree>
    <p:extLst>
      <p:ext uri="{BB962C8B-B14F-4D97-AF65-F5344CB8AC3E}">
        <p14:creationId xmlns:p14="http://schemas.microsoft.com/office/powerpoint/2010/main" val="1706234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Flow Boards for TAA Case Loads</a:t>
            </a:r>
          </a:p>
        </p:txBody>
      </p:sp>
      <p:sp>
        <p:nvSpPr>
          <p:cNvPr id="7" name="Content Placeholder 6"/>
          <p:cNvSpPr>
            <a:spLocks noGrp="1"/>
          </p:cNvSpPr>
          <p:nvPr>
            <p:ph idx="1"/>
          </p:nvPr>
        </p:nvSpPr>
        <p:spPr/>
        <p:txBody>
          <a:bodyPr/>
          <a:lstStyle/>
          <a:p>
            <a:r>
              <a:rPr lang="en-US" dirty="0"/>
              <a:t>Visual indicators enable a quick, informed assessment of how a process is performing</a:t>
            </a:r>
          </a:p>
          <a:p>
            <a:r>
              <a:rPr lang="en-US" dirty="0"/>
              <a:t>Creates a visual flow of the services and status of all TAA participants</a:t>
            </a:r>
          </a:p>
          <a:p>
            <a:r>
              <a:rPr lang="en-US" dirty="0"/>
              <a:t>Helps to determine if pace of work is meeting the participants’ requirements</a:t>
            </a:r>
          </a:p>
          <a:p>
            <a:r>
              <a:rPr lang="en-US" dirty="0"/>
              <a:t>Each Counselor has their own Flow Board, based on a Standard Work developed with team consensus</a:t>
            </a:r>
          </a:p>
          <a:p>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55</a:t>
            </a:fld>
            <a:endParaRPr lang="en-US" dirty="0"/>
          </a:p>
        </p:txBody>
      </p:sp>
    </p:spTree>
    <p:extLst>
      <p:ext uri="{BB962C8B-B14F-4D97-AF65-F5344CB8AC3E}">
        <p14:creationId xmlns:p14="http://schemas.microsoft.com/office/powerpoint/2010/main" val="31316925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Flow Boards for TAA Case Management</a:t>
            </a:r>
          </a:p>
        </p:txBody>
      </p:sp>
      <p:sp>
        <p:nvSpPr>
          <p:cNvPr id="3" name="Content Placeholder 2"/>
          <p:cNvSpPr>
            <a:spLocks noGrp="1"/>
          </p:cNvSpPr>
          <p:nvPr>
            <p:ph idx="1"/>
          </p:nvPr>
        </p:nvSpPr>
        <p:spPr/>
        <p:txBody>
          <a:bodyPr>
            <a:normAutofit fontScale="92500" lnSpcReduction="10000"/>
          </a:bodyPr>
          <a:lstStyle/>
          <a:p>
            <a:pPr marL="171450" lvl="0" indent="-171450" defTabSz="685800">
              <a:spcBef>
                <a:spcPts val="750"/>
              </a:spcBef>
              <a:buFont typeface="Arial" panose="020B0604020202020204" pitchFamily="34" charset="0"/>
              <a:buChar char="•"/>
            </a:pPr>
            <a:r>
              <a:rPr lang="en-US" sz="2000" dirty="0">
                <a:solidFill>
                  <a:prstClr val="black"/>
                </a:solidFill>
                <a:latin typeface="Calibri" panose="020F0502020204030204"/>
              </a:rPr>
              <a:t>Wall chart categorized by TAA Service currently receiving, and the targeted industry of the employment goal</a:t>
            </a:r>
          </a:p>
          <a:p>
            <a:pPr lvl="1" indent="-342900" defTabSz="685800">
              <a:spcBef>
                <a:spcPts val="375"/>
              </a:spcBef>
              <a:buFont typeface="Wingdings" panose="05000000000000000000" pitchFamily="2" charset="2"/>
              <a:buChar char="Ø"/>
            </a:pPr>
            <a:r>
              <a:rPr lang="en-US" sz="2000" dirty="0">
                <a:solidFill>
                  <a:prstClr val="black"/>
                </a:solidFill>
                <a:latin typeface="Calibri" panose="020F0502020204030204"/>
              </a:rPr>
              <a:t>Job Search – 3 columns designating length of time in activity: 30, 60 or 90 days </a:t>
            </a:r>
          </a:p>
          <a:p>
            <a:pPr lvl="1" indent="-342900" defTabSz="685800">
              <a:spcBef>
                <a:spcPts val="375"/>
              </a:spcBef>
              <a:buFont typeface="Wingdings" panose="05000000000000000000" pitchFamily="2" charset="2"/>
              <a:buChar char="Ø"/>
            </a:pPr>
            <a:r>
              <a:rPr lang="en-US" sz="2000" dirty="0">
                <a:solidFill>
                  <a:prstClr val="black"/>
                </a:solidFill>
                <a:latin typeface="Calibri" panose="020F0502020204030204"/>
              </a:rPr>
              <a:t>In Training</a:t>
            </a:r>
          </a:p>
          <a:p>
            <a:pPr lvl="1" indent="-342900" defTabSz="685800">
              <a:spcBef>
                <a:spcPts val="375"/>
              </a:spcBef>
              <a:buFont typeface="Wingdings" panose="05000000000000000000" pitchFamily="2" charset="2"/>
              <a:buChar char="Ø"/>
            </a:pPr>
            <a:r>
              <a:rPr lang="en-US" sz="2000" dirty="0">
                <a:solidFill>
                  <a:prstClr val="black"/>
                </a:solidFill>
                <a:latin typeface="Calibri" panose="020F0502020204030204"/>
              </a:rPr>
              <a:t>RTAA</a:t>
            </a:r>
          </a:p>
          <a:p>
            <a:pPr marL="171450" lvl="0" indent="-171450" defTabSz="685800">
              <a:spcBef>
                <a:spcPts val="750"/>
              </a:spcBef>
              <a:buFont typeface="Arial" panose="020B0604020202020204" pitchFamily="34" charset="0"/>
              <a:buChar char="•"/>
            </a:pPr>
            <a:r>
              <a:rPr lang="en-US" sz="2000" dirty="0">
                <a:solidFill>
                  <a:prstClr val="black"/>
                </a:solidFill>
                <a:latin typeface="Calibri" panose="020F0502020204030204"/>
              </a:rPr>
              <a:t>A proxy card (Yellow sticky note) is created for each new participant, to include: participant’s first name, last initial, participant ID number, date enrolled, job goal, date current activity is to be completed and the training enrollment/TRA deadline date:</a:t>
            </a:r>
          </a:p>
          <a:p>
            <a:pPr marL="685800" lvl="2" indent="0" defTabSz="685800">
              <a:spcBef>
                <a:spcPts val="375"/>
              </a:spcBef>
              <a:buNone/>
            </a:pPr>
            <a:r>
              <a:rPr lang="en-US" sz="1500" dirty="0">
                <a:solidFill>
                  <a:prstClr val="black"/>
                </a:solidFill>
                <a:latin typeface="Calibri" panose="020F0502020204030204"/>
              </a:rPr>
              <a:t>Bill S.   Part ID: 123456</a:t>
            </a:r>
          </a:p>
          <a:p>
            <a:pPr marL="685800" lvl="2" indent="0" defTabSz="685800">
              <a:spcBef>
                <a:spcPts val="375"/>
              </a:spcBef>
              <a:buNone/>
            </a:pPr>
            <a:r>
              <a:rPr lang="en-US" sz="1500" dirty="0">
                <a:solidFill>
                  <a:prstClr val="black"/>
                </a:solidFill>
                <a:latin typeface="Calibri" panose="020F0502020204030204"/>
              </a:rPr>
              <a:t>Date enrolled: 5/25/18</a:t>
            </a:r>
          </a:p>
          <a:p>
            <a:pPr marL="685800" lvl="2" indent="0" defTabSz="685800">
              <a:spcBef>
                <a:spcPts val="375"/>
              </a:spcBef>
              <a:buNone/>
            </a:pPr>
            <a:r>
              <a:rPr lang="en-US" sz="1500" dirty="0">
                <a:solidFill>
                  <a:prstClr val="black"/>
                </a:solidFill>
                <a:latin typeface="Calibri" panose="020F0502020204030204"/>
              </a:rPr>
              <a:t>Job goal: Dental Hygienist</a:t>
            </a:r>
          </a:p>
          <a:p>
            <a:pPr marL="685800" lvl="2" indent="0" defTabSz="685800">
              <a:spcBef>
                <a:spcPts val="375"/>
              </a:spcBef>
              <a:buNone/>
            </a:pPr>
            <a:r>
              <a:rPr lang="en-US" sz="1500" dirty="0">
                <a:solidFill>
                  <a:prstClr val="black"/>
                </a:solidFill>
                <a:latin typeface="Calibri" panose="020F0502020204030204"/>
              </a:rPr>
              <a:t>30 day: 6/24/18</a:t>
            </a:r>
          </a:p>
          <a:p>
            <a:pPr marL="685800" lvl="2" indent="0" defTabSz="685800">
              <a:spcBef>
                <a:spcPts val="375"/>
              </a:spcBef>
              <a:buNone/>
            </a:pPr>
            <a:r>
              <a:rPr lang="en-US" sz="1500" dirty="0">
                <a:solidFill>
                  <a:prstClr val="black"/>
                </a:solidFill>
                <a:latin typeface="Calibri" panose="020F0502020204030204"/>
              </a:rPr>
              <a:t>60 day: 7/24/18</a:t>
            </a:r>
          </a:p>
          <a:p>
            <a:pPr marL="685800" lvl="2" indent="0" defTabSz="685800">
              <a:spcBef>
                <a:spcPts val="375"/>
              </a:spcBef>
              <a:buNone/>
            </a:pPr>
            <a:r>
              <a:rPr lang="en-US" sz="1500" dirty="0">
                <a:solidFill>
                  <a:prstClr val="black"/>
                </a:solidFill>
                <a:latin typeface="Calibri" panose="020F0502020204030204"/>
              </a:rPr>
              <a:t>90 day: 8/23/18</a:t>
            </a:r>
          </a:p>
          <a:p>
            <a:pPr marL="685800" lvl="2" indent="0" defTabSz="685800">
              <a:spcBef>
                <a:spcPts val="375"/>
              </a:spcBef>
              <a:buNone/>
            </a:pPr>
            <a:r>
              <a:rPr lang="en-US" sz="1500" dirty="0">
                <a:solidFill>
                  <a:prstClr val="black"/>
                </a:solidFill>
                <a:latin typeface="Calibri" panose="020F0502020204030204"/>
              </a:rPr>
              <a:t>TRA Deadline Date:7/21/18</a:t>
            </a:r>
          </a:p>
        </p:txBody>
      </p:sp>
      <p:sp>
        <p:nvSpPr>
          <p:cNvPr id="4" name="Slide Number Placeholder 3"/>
          <p:cNvSpPr>
            <a:spLocks noGrp="1"/>
          </p:cNvSpPr>
          <p:nvPr>
            <p:ph type="sldNum" sz="quarter" idx="10"/>
          </p:nvPr>
        </p:nvSpPr>
        <p:spPr/>
        <p:txBody>
          <a:bodyPr/>
          <a:lstStyle/>
          <a:p>
            <a:fld id="{706D636C-90A3-4979-BA37-BAB384B22101}" type="slidenum">
              <a:rPr lang="en-US" smtClean="0"/>
              <a:pPr/>
              <a:t>56</a:t>
            </a:fld>
            <a:endParaRPr lang="en-US" dirty="0"/>
          </a:p>
        </p:txBody>
      </p:sp>
    </p:spTree>
    <p:extLst>
      <p:ext uri="{BB962C8B-B14F-4D97-AF65-F5344CB8AC3E}">
        <p14:creationId xmlns:p14="http://schemas.microsoft.com/office/powerpoint/2010/main" val="2247714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Board Operation:</a:t>
            </a:r>
          </a:p>
        </p:txBody>
      </p:sp>
      <p:sp>
        <p:nvSpPr>
          <p:cNvPr id="3" name="Content Placeholder 2"/>
          <p:cNvSpPr>
            <a:spLocks noGrp="1"/>
          </p:cNvSpPr>
          <p:nvPr>
            <p:ph idx="1"/>
          </p:nvPr>
        </p:nvSpPr>
        <p:spPr/>
        <p:txBody>
          <a:bodyPr>
            <a:normAutofit fontScale="92500" lnSpcReduction="10000"/>
          </a:bodyPr>
          <a:lstStyle/>
          <a:p>
            <a:pPr marL="171450" lvl="0" indent="-171450" defTabSz="685800">
              <a:spcBef>
                <a:spcPts val="750"/>
              </a:spcBef>
              <a:buFont typeface="Arial" panose="020B0604020202020204" pitchFamily="34" charset="0"/>
              <a:buChar char="•"/>
            </a:pPr>
            <a:r>
              <a:rPr lang="en-US" sz="1500" dirty="0">
                <a:solidFill>
                  <a:prstClr val="black"/>
                </a:solidFill>
                <a:latin typeface="Calibri" panose="020F0502020204030204"/>
              </a:rPr>
              <a:t>Job Search: proxy card shall be placed on the flow board in the </a:t>
            </a:r>
            <a:r>
              <a:rPr lang="en-US" sz="1500" u="sng" dirty="0">
                <a:solidFill>
                  <a:prstClr val="black"/>
                </a:solidFill>
                <a:latin typeface="Calibri" panose="020F0502020204030204"/>
              </a:rPr>
              <a:t>row </a:t>
            </a:r>
            <a:r>
              <a:rPr lang="en-US" sz="1500" dirty="0">
                <a:solidFill>
                  <a:prstClr val="black"/>
                </a:solidFill>
                <a:latin typeface="Calibri" panose="020F0502020204030204"/>
              </a:rPr>
              <a:t>(designated by industry)  appropriate for the type of work the participant is seeking. </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During the first 30 days of job search, the proxy card is placed in the 30-day column. Once the 30-day follow-up is completed, the proxy card is moved to the 60-day column, etc. (if reach 90 day follow-up and still not employed, re-visit IEP to determine different course of action)</a:t>
            </a:r>
          </a:p>
          <a:p>
            <a:pPr marL="514350" lvl="1" indent="-171450" defTabSz="685800">
              <a:spcBef>
                <a:spcPts val="375"/>
              </a:spcBef>
              <a:buFont typeface="Arial" panose="020B0604020202020204" pitchFamily="34" charset="0"/>
              <a:buChar char="•"/>
            </a:pPr>
            <a:endParaRPr lang="en-US" sz="1500" dirty="0">
              <a:solidFill>
                <a:prstClr val="black"/>
              </a:solidFill>
              <a:latin typeface="Calibri" panose="020F0502020204030204"/>
            </a:endParaRPr>
          </a:p>
          <a:p>
            <a:pPr marL="171450" lvl="0" indent="-171450" defTabSz="685800">
              <a:spcBef>
                <a:spcPts val="750"/>
              </a:spcBef>
              <a:buFont typeface="Arial" panose="020B0604020202020204" pitchFamily="34" charset="0"/>
              <a:buChar char="•"/>
            </a:pPr>
            <a:r>
              <a:rPr lang="en-US" sz="1500" dirty="0">
                <a:solidFill>
                  <a:prstClr val="black"/>
                </a:solidFill>
                <a:latin typeface="Calibri" panose="020F0502020204030204"/>
              </a:rPr>
              <a:t>In Training: once a participant enters training, the proxy card will be moved from the Job Search column to the In Training column. Create a new card with the following:</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Client First name and last initial</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Part ID</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Training start and end date</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Status of TRA, if applicable</a:t>
            </a:r>
          </a:p>
          <a:p>
            <a:pPr marL="342900" lvl="1" indent="0" defTabSz="685800">
              <a:spcBef>
                <a:spcPts val="375"/>
              </a:spcBef>
              <a:buNone/>
            </a:pPr>
            <a:endParaRPr lang="en-US" sz="1100" dirty="0">
              <a:solidFill>
                <a:prstClr val="black"/>
              </a:solidFill>
              <a:latin typeface="Calibri" panose="020F0502020204030204"/>
            </a:endParaRPr>
          </a:p>
          <a:p>
            <a:pPr marL="342900" lvl="1" indent="0" defTabSz="685800">
              <a:spcBef>
                <a:spcPts val="375"/>
              </a:spcBef>
              <a:buNone/>
            </a:pPr>
            <a:r>
              <a:rPr lang="en-US" sz="1500" dirty="0">
                <a:solidFill>
                  <a:prstClr val="black"/>
                </a:solidFill>
                <a:latin typeface="Calibri" panose="020F0502020204030204"/>
              </a:rPr>
              <a:t>**All individuals receiving TRA are designated by a blue proxy card for ease of tracking</a:t>
            </a:r>
          </a:p>
          <a:p>
            <a:pPr marL="342900" lvl="1" indent="0" defTabSz="685800">
              <a:spcBef>
                <a:spcPts val="375"/>
              </a:spcBef>
              <a:buNone/>
            </a:pPr>
            <a:endParaRPr lang="en-US" sz="1500" dirty="0">
              <a:solidFill>
                <a:prstClr val="black"/>
              </a:solidFill>
              <a:latin typeface="Calibri" panose="020F0502020204030204"/>
            </a:endParaRPr>
          </a:p>
          <a:p>
            <a:pPr marL="171450" lvl="0" indent="-171450" defTabSz="685800">
              <a:spcBef>
                <a:spcPts val="750"/>
              </a:spcBef>
              <a:buFont typeface="Arial" panose="020B0604020202020204" pitchFamily="34" charset="0"/>
              <a:buChar char="•"/>
            </a:pPr>
            <a:r>
              <a:rPr lang="en-US" sz="1500" dirty="0">
                <a:solidFill>
                  <a:prstClr val="black"/>
                </a:solidFill>
                <a:latin typeface="Calibri" panose="020F0502020204030204"/>
              </a:rPr>
              <a:t>RTAA: once eligibility for RTAA is confirmed, the proxy card will be moved to the RTAA column. Create a new proxy card in GREEN that includes</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Client first name and last initial</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Part ID </a:t>
            </a:r>
          </a:p>
          <a:p>
            <a:pPr lvl="1" indent="-342900" defTabSz="685800">
              <a:spcBef>
                <a:spcPts val="375"/>
              </a:spcBef>
              <a:buFont typeface="Wingdings" panose="05000000000000000000" pitchFamily="2" charset="2"/>
              <a:buChar char="§"/>
            </a:pPr>
            <a:r>
              <a:rPr lang="en-US" sz="1500" dirty="0">
                <a:solidFill>
                  <a:prstClr val="black"/>
                </a:solidFill>
                <a:latin typeface="Calibri" panose="020F0502020204030204"/>
              </a:rPr>
              <a:t>RTAA eligibility period </a:t>
            </a:r>
          </a:p>
          <a:p>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57</a:t>
            </a:fld>
            <a:endParaRPr lang="en-US" dirty="0"/>
          </a:p>
        </p:txBody>
      </p:sp>
    </p:spTree>
    <p:extLst>
      <p:ext uri="{BB962C8B-B14F-4D97-AF65-F5344CB8AC3E}">
        <p14:creationId xmlns:p14="http://schemas.microsoft.com/office/powerpoint/2010/main" val="27720820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64022"/>
          </a:xfrm>
        </p:spPr>
        <p:txBody>
          <a:bodyPr/>
          <a:lstStyle/>
          <a:p>
            <a:r>
              <a:rPr lang="en-US" dirty="0"/>
              <a:t>Example of a Flow Board…</a:t>
            </a:r>
          </a:p>
        </p:txBody>
      </p:sp>
      <p:pic>
        <p:nvPicPr>
          <p:cNvPr id="6" name="Content Placeholder 5"/>
          <p:cNvPicPr>
            <a:picLocks noGrp="1" noChangeAspect="1"/>
          </p:cNvPicPr>
          <p:nvPr>
            <p:ph idx="1"/>
          </p:nvPr>
        </p:nvPicPr>
        <p:blipFill>
          <a:blip r:embed="rId3"/>
          <a:stretch>
            <a:fillRect/>
          </a:stretch>
        </p:blipFill>
        <p:spPr>
          <a:xfrm>
            <a:off x="1840967" y="929148"/>
            <a:ext cx="5530646" cy="5427202"/>
          </a:xfrm>
          <a:prstGeom prst="rect">
            <a:avLst/>
          </a:prstGeom>
        </p:spPr>
      </p:pic>
      <p:sp>
        <p:nvSpPr>
          <p:cNvPr id="5" name="Slide Number Placeholder 4"/>
          <p:cNvSpPr>
            <a:spLocks noGrp="1"/>
          </p:cNvSpPr>
          <p:nvPr>
            <p:ph type="sldNum" sz="quarter" idx="10"/>
          </p:nvPr>
        </p:nvSpPr>
        <p:spPr/>
        <p:txBody>
          <a:bodyPr/>
          <a:lstStyle/>
          <a:p>
            <a:fld id="{706D636C-90A3-4979-BA37-BAB384B22101}" type="slidenum">
              <a:rPr lang="en-US" smtClean="0"/>
              <a:pPr/>
              <a:t>58</a:t>
            </a:fld>
            <a:endParaRPr lang="en-US" dirty="0"/>
          </a:p>
        </p:txBody>
      </p:sp>
    </p:spTree>
    <p:extLst>
      <p:ext uri="{BB962C8B-B14F-4D97-AF65-F5344CB8AC3E}">
        <p14:creationId xmlns:p14="http://schemas.microsoft.com/office/powerpoint/2010/main" val="3602554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Julie T.</a:t>
            </a:r>
          </a:p>
        </p:txBody>
      </p:sp>
      <p:sp>
        <p:nvSpPr>
          <p:cNvPr id="3" name="Text Placeholder 2"/>
          <p:cNvSpPr>
            <a:spLocks noGrp="1"/>
          </p:cNvSpPr>
          <p:nvPr>
            <p:ph type="body" sz="half" idx="2"/>
          </p:nvPr>
        </p:nvSpPr>
        <p:spPr/>
        <p:txBody>
          <a:bodyPr>
            <a:normAutofit fontScale="92500" lnSpcReduction="20000"/>
          </a:bodyPr>
          <a:lstStyle/>
          <a:p>
            <a:r>
              <a:rPr lang="en-US" dirty="0">
                <a:cs typeface="Calibri" panose="020F0502020204030204" pitchFamily="34" charset="0"/>
              </a:rPr>
              <a:t>I feel the flow board is an efficient tool that I use daily to visually manage my customers, helping them move thru the process from job search to employment. I can also easily tell if they may be in need of training to receive the skills and knowledge for them to become reemployed. At a glance, I can visually see what each of my customers are doing and identify those I need to focus more attention on. </a:t>
            </a:r>
          </a:p>
        </p:txBody>
      </p:sp>
      <p:sp>
        <p:nvSpPr>
          <p:cNvPr id="4" name="Text Placeholder 3"/>
          <p:cNvSpPr>
            <a:spLocks noGrp="1"/>
          </p:cNvSpPr>
          <p:nvPr>
            <p:ph type="body" sz="half" idx="10"/>
          </p:nvPr>
        </p:nvSpPr>
        <p:spPr/>
        <p:txBody>
          <a:bodyPr/>
          <a:lstStyle/>
          <a:p>
            <a:r>
              <a:rPr lang="en-US" dirty="0"/>
              <a:t>TAA  Counselor</a:t>
            </a:r>
          </a:p>
        </p:txBody>
      </p:sp>
      <p:sp>
        <p:nvSpPr>
          <p:cNvPr id="5" name="Slide Number Placeholder 4"/>
          <p:cNvSpPr>
            <a:spLocks noGrp="1"/>
          </p:cNvSpPr>
          <p:nvPr>
            <p:ph type="sldNum" sz="quarter" idx="11"/>
          </p:nvPr>
        </p:nvSpPr>
        <p:spPr/>
        <p:txBody>
          <a:bodyPr/>
          <a:lstStyle/>
          <a:p>
            <a:fld id="{706D636C-90A3-4979-BA37-BAB384B22101}" type="slidenum">
              <a:rPr lang="en-US" smtClean="0"/>
              <a:pPr/>
              <a:t>59</a:t>
            </a:fld>
            <a:endParaRPr lang="en-US" dirty="0"/>
          </a:p>
        </p:txBody>
      </p:sp>
    </p:spTree>
    <p:extLst>
      <p:ext uri="{BB962C8B-B14F-4D97-AF65-F5344CB8AC3E}">
        <p14:creationId xmlns:p14="http://schemas.microsoft.com/office/powerpoint/2010/main" val="18355246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755751"/>
          </a:xfrm>
        </p:spPr>
        <p:txBody>
          <a:bodyPr/>
          <a:lstStyle/>
          <a:p>
            <a:r>
              <a:rPr lang="en-US" dirty="0"/>
              <a:t>III. Problem Solving</a:t>
            </a:r>
          </a:p>
        </p:txBody>
      </p:sp>
      <p:sp>
        <p:nvSpPr>
          <p:cNvPr id="3" name="Content Placeholder 2"/>
          <p:cNvSpPr>
            <a:spLocks noGrp="1"/>
          </p:cNvSpPr>
          <p:nvPr>
            <p:ph idx="1"/>
          </p:nvPr>
        </p:nvSpPr>
        <p:spPr/>
        <p:txBody>
          <a:bodyPr/>
          <a:lstStyle/>
          <a:p>
            <a:pPr marL="0" indent="0">
              <a:buNone/>
            </a:pPr>
            <a:r>
              <a:rPr lang="en-US" dirty="0">
                <a:solidFill>
                  <a:prstClr val="black"/>
                </a:solidFill>
              </a:rPr>
              <a:t>Through Lean Management Principles, we have learned:</a:t>
            </a:r>
          </a:p>
          <a:p>
            <a:pPr lvl="0" defTabSz="685800">
              <a:spcBef>
                <a:spcPts val="750"/>
              </a:spcBef>
              <a:buFont typeface="Arial" panose="020B0604020202020204" pitchFamily="34" charset="0"/>
              <a:buChar char="•"/>
            </a:pPr>
            <a:r>
              <a:rPr lang="en-US" dirty="0">
                <a:solidFill>
                  <a:prstClr val="black"/>
                </a:solidFill>
              </a:rPr>
              <a:t>Problems are Treasures – they require we take a step back and examine what is, or is not happening; what do we think should be happening?</a:t>
            </a:r>
          </a:p>
          <a:p>
            <a:pPr lvl="0" defTabSz="685800">
              <a:spcBef>
                <a:spcPts val="750"/>
              </a:spcBef>
              <a:buFont typeface="Arial" panose="020B0604020202020204" pitchFamily="34" charset="0"/>
              <a:buChar char="•"/>
            </a:pPr>
            <a:r>
              <a:rPr lang="en-US" dirty="0">
                <a:solidFill>
                  <a:prstClr val="black"/>
                </a:solidFill>
              </a:rPr>
              <a:t>Problem Solving is Everyone’s Job – Involves all levels of staff and partners to evaluate the problem and determine a possible resolution </a:t>
            </a:r>
          </a:p>
          <a:p>
            <a:pPr marL="800100" lvl="1" indent="-457200" defTabSz="685800">
              <a:spcBef>
                <a:spcPts val="375"/>
              </a:spcBef>
              <a:buClr>
                <a:schemeClr val="accent2"/>
              </a:buClr>
              <a:buFont typeface="Wingdings" panose="05000000000000000000" pitchFamily="2" charset="2"/>
              <a:buChar char="Ø"/>
            </a:pPr>
            <a:r>
              <a:rPr lang="en-US" sz="2800" dirty="0">
                <a:solidFill>
                  <a:prstClr val="black"/>
                </a:solidFill>
              </a:rPr>
              <a:t>Staff engagement!</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60</a:t>
            </a:fld>
            <a:endParaRPr lang="en-US" dirty="0"/>
          </a:p>
        </p:txBody>
      </p:sp>
    </p:spTree>
    <p:extLst>
      <p:ext uri="{BB962C8B-B14F-4D97-AF65-F5344CB8AC3E}">
        <p14:creationId xmlns:p14="http://schemas.microsoft.com/office/powerpoint/2010/main" val="31918809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 the Problem</a:t>
            </a:r>
          </a:p>
        </p:txBody>
      </p:sp>
      <p:pic>
        <p:nvPicPr>
          <p:cNvPr id="7" name="Content Placeholder 6"/>
          <p:cNvPicPr>
            <a:picLocks noGrp="1" noChangeAspect="1"/>
          </p:cNvPicPr>
          <p:nvPr>
            <p:ph idx="1"/>
          </p:nvPr>
        </p:nvPicPr>
        <p:blipFill>
          <a:blip r:embed="rId3"/>
          <a:stretch>
            <a:fillRect/>
          </a:stretch>
        </p:blipFill>
        <p:spPr>
          <a:xfrm>
            <a:off x="1075759" y="2143125"/>
            <a:ext cx="6657407" cy="317182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61</a:t>
            </a:fld>
            <a:endParaRPr lang="en-US" dirty="0"/>
          </a:p>
        </p:txBody>
      </p:sp>
    </p:spTree>
    <p:extLst>
      <p:ext uri="{BB962C8B-B14F-4D97-AF65-F5344CB8AC3E}">
        <p14:creationId xmlns:p14="http://schemas.microsoft.com/office/powerpoint/2010/main" val="22019915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Problem Solving Process:</a:t>
            </a:r>
            <a:br>
              <a:rPr lang="en-US" sz="2000" dirty="0"/>
            </a:br>
            <a:r>
              <a:rPr lang="en-US" sz="2000" dirty="0">
                <a:latin typeface="+mn-lt"/>
              </a:rPr>
              <a:t>“</a:t>
            </a:r>
            <a:r>
              <a:rPr lang="en-US" sz="2000" dirty="0">
                <a:solidFill>
                  <a:srgbClr val="0070C0"/>
                </a:solidFill>
                <a:latin typeface="+mn-lt"/>
              </a:rPr>
              <a:t>Continuous improvement is better than delayed perfection.” </a:t>
            </a:r>
            <a:br>
              <a:rPr lang="en-US" sz="2000" dirty="0">
                <a:solidFill>
                  <a:srgbClr val="0070C0"/>
                </a:solidFill>
                <a:latin typeface="+mn-lt"/>
              </a:rPr>
            </a:br>
            <a:r>
              <a:rPr lang="en-US" sz="2000" dirty="0">
                <a:solidFill>
                  <a:srgbClr val="0070C0"/>
                </a:solidFill>
                <a:latin typeface="+mn-lt"/>
              </a:rPr>
              <a:t>-Mark Twain</a:t>
            </a:r>
            <a:endParaRPr lang="en-US" sz="2000" dirty="0">
              <a:latin typeface="+mn-lt"/>
            </a:endParaRPr>
          </a:p>
        </p:txBody>
      </p:sp>
      <p:sp>
        <p:nvSpPr>
          <p:cNvPr id="3" name="Content Placeholder 2"/>
          <p:cNvSpPr>
            <a:spLocks noGrp="1"/>
          </p:cNvSpPr>
          <p:nvPr>
            <p:ph idx="1"/>
          </p:nvPr>
        </p:nvSpPr>
        <p:spPr/>
        <p:txBody>
          <a:bodyPr>
            <a:normAutofit fontScale="85000" lnSpcReduction="20000"/>
          </a:bodyPr>
          <a:lstStyle/>
          <a:p>
            <a:pPr marL="0" lvl="0" indent="0" defTabSz="685800">
              <a:spcBef>
                <a:spcPts val="750"/>
              </a:spcBef>
              <a:buClrTx/>
              <a:buNone/>
            </a:pPr>
            <a:r>
              <a:rPr lang="en-US" dirty="0">
                <a:solidFill>
                  <a:prstClr val="black"/>
                </a:solidFill>
              </a:rPr>
              <a:t>1) </a:t>
            </a:r>
            <a:r>
              <a:rPr lang="en-US" b="1" u="sng" dirty="0">
                <a:solidFill>
                  <a:prstClr val="black"/>
                </a:solidFill>
              </a:rPr>
              <a:t>Define the Problem:</a:t>
            </a:r>
            <a:endParaRPr lang="en-US" dirty="0"/>
          </a:p>
          <a:p>
            <a:pPr lvl="0" defTabSz="685800">
              <a:spcBef>
                <a:spcPts val="750"/>
              </a:spcBef>
              <a:buFont typeface="Arial" panose="020B0604020202020204" pitchFamily="34" charset="0"/>
              <a:buChar char="•"/>
            </a:pPr>
            <a:r>
              <a:rPr lang="en-US" dirty="0">
                <a:solidFill>
                  <a:prstClr val="black"/>
                </a:solidFill>
              </a:rPr>
              <a:t>What should be happening?</a:t>
            </a:r>
          </a:p>
          <a:p>
            <a:pPr lvl="0" defTabSz="685800">
              <a:spcBef>
                <a:spcPts val="750"/>
              </a:spcBef>
              <a:buFont typeface="Arial" panose="020B0604020202020204" pitchFamily="34" charset="0"/>
              <a:buChar char="•"/>
            </a:pPr>
            <a:r>
              <a:rPr lang="en-US" dirty="0">
                <a:solidFill>
                  <a:prstClr val="black"/>
                </a:solidFill>
              </a:rPr>
              <a:t>What is really happening?</a:t>
            </a:r>
          </a:p>
          <a:p>
            <a:pPr marL="0" lvl="0" indent="0" defTabSz="685800">
              <a:spcBef>
                <a:spcPts val="750"/>
              </a:spcBef>
              <a:buClrTx/>
              <a:buNone/>
            </a:pPr>
            <a:endParaRPr lang="en-US" dirty="0">
              <a:solidFill>
                <a:prstClr val="black"/>
              </a:solidFill>
            </a:endParaRPr>
          </a:p>
          <a:p>
            <a:pPr marL="0" lvl="0" indent="0" defTabSz="685800">
              <a:spcBef>
                <a:spcPts val="750"/>
              </a:spcBef>
              <a:buClrTx/>
              <a:buNone/>
            </a:pPr>
            <a:r>
              <a:rPr lang="en-US" dirty="0">
                <a:solidFill>
                  <a:prstClr val="black"/>
                </a:solidFill>
              </a:rPr>
              <a:t>2) </a:t>
            </a:r>
            <a:r>
              <a:rPr lang="en-US" b="1" u="sng" dirty="0">
                <a:solidFill>
                  <a:prstClr val="black"/>
                </a:solidFill>
              </a:rPr>
              <a:t>Causes:</a:t>
            </a:r>
          </a:p>
          <a:p>
            <a:pPr lvl="0" defTabSz="685800">
              <a:spcBef>
                <a:spcPts val="750"/>
              </a:spcBef>
              <a:buFont typeface="Arial" panose="020B0604020202020204" pitchFamily="34" charset="0"/>
              <a:buChar char="•"/>
            </a:pPr>
            <a:r>
              <a:rPr lang="en-US" dirty="0">
                <a:solidFill>
                  <a:prstClr val="black"/>
                </a:solidFill>
              </a:rPr>
              <a:t>Explore the potential causes </a:t>
            </a:r>
          </a:p>
          <a:p>
            <a:pPr lvl="0" defTabSz="685800">
              <a:spcBef>
                <a:spcPts val="750"/>
              </a:spcBef>
              <a:buFont typeface="Arial" panose="020B0604020202020204" pitchFamily="34" charset="0"/>
              <a:buChar char="•"/>
            </a:pPr>
            <a:r>
              <a:rPr lang="en-US" dirty="0">
                <a:solidFill>
                  <a:prstClr val="black"/>
                </a:solidFill>
              </a:rPr>
              <a:t>Brainstorm (why or why not is something happening?)</a:t>
            </a:r>
          </a:p>
          <a:p>
            <a:pPr marL="171450" lvl="0" indent="-171450" defTabSz="685800">
              <a:spcBef>
                <a:spcPts val="750"/>
              </a:spcBef>
              <a:buClrTx/>
            </a:pPr>
            <a:endParaRPr lang="en-US" dirty="0">
              <a:solidFill>
                <a:prstClr val="black"/>
              </a:solidFill>
            </a:endParaRPr>
          </a:p>
          <a:p>
            <a:pPr marL="0" lvl="0" indent="0" defTabSz="685800">
              <a:spcBef>
                <a:spcPts val="750"/>
              </a:spcBef>
              <a:buClrTx/>
              <a:buNone/>
            </a:pPr>
            <a:r>
              <a:rPr lang="en-US" dirty="0">
                <a:solidFill>
                  <a:prstClr val="black"/>
                </a:solidFill>
              </a:rPr>
              <a:t>3) </a:t>
            </a:r>
            <a:r>
              <a:rPr lang="en-US" b="1" u="sng" dirty="0">
                <a:solidFill>
                  <a:prstClr val="black"/>
                </a:solidFill>
              </a:rPr>
              <a:t>Countermeasures:</a:t>
            </a:r>
          </a:p>
          <a:p>
            <a:pPr lvl="0" defTabSz="685800">
              <a:spcBef>
                <a:spcPts val="750"/>
              </a:spcBef>
              <a:buFont typeface="Arial" panose="020B0604020202020204" pitchFamily="34" charset="0"/>
              <a:buChar char="•"/>
            </a:pPr>
            <a:r>
              <a:rPr lang="en-US" dirty="0">
                <a:solidFill>
                  <a:prstClr val="black"/>
                </a:solidFill>
              </a:rPr>
              <a:t>Explore countermeasures (How can we eliminate or at least mitigate the cause?)</a:t>
            </a:r>
          </a:p>
          <a:p>
            <a:pPr lvl="0" defTabSz="685800">
              <a:spcBef>
                <a:spcPts val="750"/>
              </a:spcBef>
              <a:buFont typeface="Arial" panose="020B0604020202020204" pitchFamily="34" charset="0"/>
              <a:buChar char="•"/>
            </a:pPr>
            <a:r>
              <a:rPr lang="en-US" dirty="0">
                <a:solidFill>
                  <a:prstClr val="black"/>
                </a:solidFill>
              </a:rPr>
              <a:t>Consider impact &amp; effort, urgency &amp; priority</a:t>
            </a:r>
            <a:endParaRPr lang="en-US" dirty="0"/>
          </a:p>
          <a:p>
            <a:pPr marL="0" indent="0">
              <a:buNone/>
            </a:pP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62</a:t>
            </a:fld>
            <a:endParaRPr lang="en-US" dirty="0"/>
          </a:p>
        </p:txBody>
      </p:sp>
    </p:spTree>
    <p:extLst>
      <p:ext uri="{BB962C8B-B14F-4D97-AF65-F5344CB8AC3E}">
        <p14:creationId xmlns:p14="http://schemas.microsoft.com/office/powerpoint/2010/main" val="16345370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06D636C-90A3-4979-BA37-BAB384B22101}" type="slidenum">
              <a:rPr lang="en-US" smtClean="0"/>
              <a:pPr/>
              <a:t>63</a:t>
            </a:fld>
            <a:endParaRPr lang="en-US" dirty="0"/>
          </a:p>
        </p:txBody>
      </p:sp>
      <p:pic>
        <p:nvPicPr>
          <p:cNvPr id="3" name="Picture 2"/>
          <p:cNvPicPr>
            <a:picLocks noChangeAspect="1"/>
          </p:cNvPicPr>
          <p:nvPr/>
        </p:nvPicPr>
        <p:blipFill>
          <a:blip r:embed="rId3"/>
          <a:stretch>
            <a:fillRect/>
          </a:stretch>
        </p:blipFill>
        <p:spPr>
          <a:xfrm>
            <a:off x="1662545" y="1330036"/>
            <a:ext cx="5486399" cy="4479637"/>
          </a:xfrm>
          <a:prstGeom prst="rect">
            <a:avLst/>
          </a:prstGeom>
        </p:spPr>
      </p:pic>
    </p:spTree>
    <p:extLst>
      <p:ext uri="{BB962C8B-B14F-4D97-AF65-F5344CB8AC3E}">
        <p14:creationId xmlns:p14="http://schemas.microsoft.com/office/powerpoint/2010/main" val="6212572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28650" y="365126"/>
            <a:ext cx="7955280" cy="1281112"/>
          </a:xfrm>
        </p:spPr>
        <p:txBody>
          <a:bodyPr>
            <a:normAutofit/>
          </a:bodyPr>
          <a:lstStyle/>
          <a:p>
            <a:r>
              <a:rPr lang="en-US" sz="3200" dirty="0">
                <a:latin typeface="Calibri" panose="020F0502020204030204" pitchFamily="34" charset="0"/>
                <a:cs typeface="Calibri" panose="020F0502020204030204" pitchFamily="34" charset="0"/>
              </a:rPr>
              <a:t>Problem: Low percentage of active TAA participants who are co-enrolled with WIOA</a:t>
            </a:r>
          </a:p>
        </p:txBody>
      </p:sp>
      <p:sp>
        <p:nvSpPr>
          <p:cNvPr id="14" name="Content Placeholder 13"/>
          <p:cNvSpPr>
            <a:spLocks noGrp="1"/>
          </p:cNvSpPr>
          <p:nvPr>
            <p:ph sz="half" idx="1"/>
          </p:nvPr>
        </p:nvSpPr>
        <p:spPr/>
        <p:txBody>
          <a:bodyPr>
            <a:normAutofit fontScale="70000" lnSpcReduction="20000"/>
          </a:bodyPr>
          <a:lstStyle/>
          <a:p>
            <a:pPr marL="0" indent="0">
              <a:buNone/>
            </a:pPr>
            <a:r>
              <a:rPr lang="en-US" sz="2000" b="1" dirty="0">
                <a:latin typeface="Calibri" panose="020F0502020204030204" pitchFamily="34" charset="0"/>
                <a:cs typeface="Calibri" panose="020F0502020204030204" pitchFamily="34" charset="0"/>
              </a:rPr>
              <a:t>What should be happening?</a:t>
            </a:r>
          </a:p>
          <a:p>
            <a:r>
              <a:rPr lang="en-US" sz="2000" dirty="0">
                <a:latin typeface="Calibri" panose="020F0502020204030204" pitchFamily="34" charset="0"/>
                <a:cs typeface="Calibri" panose="020F0502020204030204" pitchFamily="34" charset="0"/>
              </a:rPr>
              <a:t>Majority (over 50%) of active TAA participants should be co-enrolled with WIOA Title IB</a:t>
            </a:r>
          </a:p>
          <a:p>
            <a:pPr>
              <a:lnSpc>
                <a:spcPct val="110000"/>
              </a:lnSpc>
            </a:pPr>
            <a:r>
              <a:rPr lang="en-US" sz="2000" dirty="0">
                <a:latin typeface="Calibri" panose="020F0502020204030204" pitchFamily="34" charset="0"/>
                <a:cs typeface="Calibri" panose="020F0502020204030204" pitchFamily="34" charset="0"/>
              </a:rPr>
              <a:t>TAA Referral for Co-Enrollment forms should be returned indicating WIOA action taken and results</a:t>
            </a:r>
            <a:endParaRPr lang="en-US" sz="2000" b="1" dirty="0">
              <a:latin typeface="Calibri" panose="020F0502020204030204" pitchFamily="34" charset="0"/>
              <a:cs typeface="Calibri" panose="020F0502020204030204" pitchFamily="34" charset="0"/>
            </a:endParaRPr>
          </a:p>
          <a:p>
            <a:pPr marL="0" indent="0">
              <a:buNone/>
            </a:pPr>
            <a:endParaRPr lang="en-US" sz="2000" b="1" dirty="0">
              <a:latin typeface="Calibri" panose="020F0502020204030204" pitchFamily="34" charset="0"/>
              <a:cs typeface="Calibri" panose="020F0502020204030204" pitchFamily="34" charset="0"/>
            </a:endParaRPr>
          </a:p>
          <a:p>
            <a:pPr marL="0" indent="0">
              <a:buNone/>
            </a:pPr>
            <a:r>
              <a:rPr lang="en-US" sz="2000" b="1" dirty="0">
                <a:latin typeface="Calibri" panose="020F0502020204030204" pitchFamily="34" charset="0"/>
                <a:cs typeface="Calibri" panose="020F0502020204030204" pitchFamily="34" charset="0"/>
              </a:rPr>
              <a:t>What is actually happening?</a:t>
            </a:r>
          </a:p>
          <a:p>
            <a:r>
              <a:rPr lang="en-US" sz="2000" dirty="0">
                <a:latin typeface="Calibri" panose="020F0502020204030204" pitchFamily="34" charset="0"/>
                <a:cs typeface="Calibri" panose="020F0502020204030204" pitchFamily="34" charset="0"/>
              </a:rPr>
              <a:t>TAA Referral forms are e-mailed to WIOA staff</a:t>
            </a:r>
          </a:p>
          <a:p>
            <a:r>
              <a:rPr lang="en-US" sz="2000" dirty="0">
                <a:latin typeface="Calibri" panose="020F0502020204030204" pitchFamily="34" charset="0"/>
                <a:cs typeface="Calibri" panose="020F0502020204030204" pitchFamily="34" charset="0"/>
              </a:rPr>
              <a:t>No follow-up to find out status of referral</a:t>
            </a:r>
          </a:p>
          <a:p>
            <a:r>
              <a:rPr lang="en-US" sz="2000" dirty="0">
                <a:latin typeface="Calibri" panose="020F0502020204030204" pitchFamily="34" charset="0"/>
                <a:cs typeface="Calibri" panose="020F0502020204030204" pitchFamily="34" charset="0"/>
              </a:rPr>
              <a:t>Low percentage of TAA participants are co-enrolled with WIOA</a:t>
            </a:r>
          </a:p>
          <a:p>
            <a:pPr marL="0" indent="0">
              <a:buNone/>
            </a:pPr>
            <a:endParaRPr lang="en-US" sz="2000" dirty="0">
              <a:latin typeface="Calibri" panose="020F0502020204030204" pitchFamily="34" charset="0"/>
              <a:cs typeface="Calibri" panose="020F0502020204030204" pitchFamily="34" charset="0"/>
            </a:endParaRPr>
          </a:p>
          <a:p>
            <a:pPr marL="0" indent="0">
              <a:buNone/>
            </a:pPr>
            <a:endParaRPr lang="en-US" sz="2000" dirty="0">
              <a:latin typeface="Calibri" panose="020F0502020204030204" pitchFamily="34" charset="0"/>
              <a:cs typeface="Calibri" panose="020F0502020204030204" pitchFamily="34" charset="0"/>
            </a:endParaRPr>
          </a:p>
          <a:p>
            <a:pPr marL="0" indent="0">
              <a:buNone/>
            </a:pPr>
            <a:endParaRPr lang="en-US" sz="2000" dirty="0">
              <a:latin typeface="Calibri" panose="020F0502020204030204" pitchFamily="34" charset="0"/>
              <a:cs typeface="Calibri" panose="020F0502020204030204" pitchFamily="34" charset="0"/>
            </a:endParaRPr>
          </a:p>
        </p:txBody>
      </p:sp>
      <p:sp>
        <p:nvSpPr>
          <p:cNvPr id="15" name="Content Placeholder 14"/>
          <p:cNvSpPr>
            <a:spLocks noGrp="1"/>
          </p:cNvSpPr>
          <p:nvPr>
            <p:ph sz="half" idx="2"/>
          </p:nvPr>
        </p:nvSpPr>
        <p:spPr>
          <a:xfrm>
            <a:off x="4695825" y="2200274"/>
            <a:ext cx="3749040" cy="4156075"/>
          </a:xfrm>
        </p:spPr>
        <p:txBody>
          <a:bodyPr>
            <a:normAutofit fontScale="70000" lnSpcReduction="20000"/>
          </a:bodyPr>
          <a:lstStyle/>
          <a:p>
            <a:pPr marL="0" indent="0">
              <a:buNone/>
            </a:pPr>
            <a:r>
              <a:rPr lang="en-US" b="1" dirty="0">
                <a:latin typeface="Calibri" panose="020F0502020204030204" pitchFamily="34" charset="0"/>
                <a:cs typeface="Calibri" panose="020F0502020204030204" pitchFamily="34" charset="0"/>
              </a:rPr>
              <a:t>What could be the cause?</a:t>
            </a:r>
          </a:p>
          <a:p>
            <a:r>
              <a:rPr lang="en-US" sz="2000" dirty="0">
                <a:latin typeface="Calibri" panose="020F0502020204030204" pitchFamily="34" charset="0"/>
                <a:cs typeface="Calibri" panose="020F0502020204030204" pitchFamily="34" charset="0"/>
              </a:rPr>
              <a:t>Lack of knowledge and/or understanding about TAA</a:t>
            </a:r>
          </a:p>
          <a:p>
            <a:pPr lvl="1"/>
            <a:r>
              <a:rPr lang="en-US" sz="1800" dirty="0">
                <a:latin typeface="Calibri" panose="020F0502020204030204" pitchFamily="34" charset="0"/>
                <a:cs typeface="Calibri" panose="020F0502020204030204" pitchFamily="34" charset="0"/>
              </a:rPr>
              <a:t>Benefit for co-enrollment is not clear</a:t>
            </a:r>
          </a:p>
          <a:p>
            <a:pPr lvl="1"/>
            <a:r>
              <a:rPr lang="en-US" sz="1800" dirty="0">
                <a:latin typeface="Calibri" panose="020F0502020204030204" pitchFamily="34" charset="0"/>
                <a:cs typeface="Calibri" panose="020F0502020204030204" pitchFamily="34" charset="0"/>
              </a:rPr>
              <a:t>Staff turnover; new individuals in the local offices</a:t>
            </a:r>
            <a:endParaRPr lang="en-US" sz="21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Idea that participant has to wait to enroll with other programs until they  complete services with current program</a:t>
            </a:r>
          </a:p>
          <a:p>
            <a:r>
              <a:rPr lang="en-US" sz="2000" dirty="0">
                <a:latin typeface="Calibri" panose="020F0502020204030204" pitchFamily="34" charset="0"/>
                <a:cs typeface="Calibri" panose="020F0502020204030204" pitchFamily="34" charset="0"/>
              </a:rPr>
              <a:t>Participant does not understand benefit of co-enrollment and does not follow-through</a:t>
            </a:r>
          </a:p>
          <a:p>
            <a:r>
              <a:rPr lang="en-US" sz="2000" dirty="0">
                <a:latin typeface="Calibri" panose="020F0502020204030204" pitchFamily="34" charset="0"/>
                <a:cs typeface="Calibri" panose="020F0502020204030204" pitchFamily="34" charset="0"/>
              </a:rPr>
              <a:t>Lack of statewide standardized guidance and practices</a:t>
            </a:r>
          </a:p>
          <a:p>
            <a:pPr lvl="1"/>
            <a:r>
              <a:rPr lang="en-US" sz="1800" dirty="0">
                <a:latin typeface="Calibri" panose="020F0502020204030204" pitchFamily="34" charset="0"/>
                <a:cs typeface="Calibri" panose="020F0502020204030204" pitchFamily="34" charset="0"/>
              </a:rPr>
              <a:t>Each local area operates under different rules and guidance</a:t>
            </a:r>
          </a:p>
          <a:p>
            <a:endParaRPr lang="en-US" sz="2000" b="1" dirty="0">
              <a:latin typeface="Calibri" panose="020F0502020204030204" pitchFamily="34" charset="0"/>
              <a:cs typeface="Calibri" panose="020F0502020204030204" pitchFamily="34" charset="0"/>
            </a:endParaRPr>
          </a:p>
          <a:p>
            <a:endParaRPr lang="en-US" sz="2200" b="1" dirty="0">
              <a:latin typeface="Calibri" panose="020F0502020204030204" pitchFamily="34" charset="0"/>
              <a:cs typeface="Calibri" panose="020F0502020204030204" pitchFamily="34" charset="0"/>
            </a:endParaRPr>
          </a:p>
          <a:p>
            <a:endParaRPr lang="en-US" dirty="0"/>
          </a:p>
        </p:txBody>
      </p:sp>
      <p:sp>
        <p:nvSpPr>
          <p:cNvPr id="2" name="Slide Number Placeholder 1"/>
          <p:cNvSpPr>
            <a:spLocks noGrp="1"/>
          </p:cNvSpPr>
          <p:nvPr>
            <p:ph type="sldNum" sz="quarter" idx="10"/>
          </p:nvPr>
        </p:nvSpPr>
        <p:spPr/>
        <p:txBody>
          <a:bodyPr/>
          <a:lstStyle/>
          <a:p>
            <a:fld id="{78651A17-9376-40A4-9325-34268FB0E92D}" type="slidenum">
              <a:rPr lang="en-US" smtClean="0"/>
              <a:pPr/>
              <a:t>64</a:t>
            </a:fld>
            <a:endParaRPr lang="en-US" dirty="0"/>
          </a:p>
        </p:txBody>
      </p:sp>
    </p:spTree>
    <p:extLst>
      <p:ext uri="{BB962C8B-B14F-4D97-AF65-F5344CB8AC3E}">
        <p14:creationId xmlns:p14="http://schemas.microsoft.com/office/powerpoint/2010/main" val="21221960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Calibri" panose="020F0502020204030204" pitchFamily="34" charset="0"/>
                <a:cs typeface="Calibri" panose="020F0502020204030204" pitchFamily="34" charset="0"/>
              </a:rPr>
              <a:t>Problem Resolution = Develop a Plan</a:t>
            </a:r>
          </a:p>
        </p:txBody>
      </p:sp>
      <p:sp>
        <p:nvSpPr>
          <p:cNvPr id="7" name="Content Placeholder 6"/>
          <p:cNvSpPr>
            <a:spLocks noGrp="1"/>
          </p:cNvSpPr>
          <p:nvPr>
            <p:ph idx="1"/>
          </p:nvPr>
        </p:nvSpPr>
        <p:spPr/>
        <p:txBody>
          <a:bodyPr>
            <a:normAutofit/>
          </a:bodyPr>
          <a:lstStyle/>
          <a:p>
            <a:pPr marL="0" indent="0">
              <a:buNone/>
            </a:pPr>
            <a:r>
              <a:rPr lang="en-US" sz="1800" b="1" dirty="0">
                <a:latin typeface="Calibri" panose="020F0502020204030204" pitchFamily="34" charset="0"/>
                <a:cs typeface="Calibri" panose="020F0502020204030204" pitchFamily="34" charset="0"/>
              </a:rPr>
              <a:t>Possible Countermeasures:</a:t>
            </a:r>
          </a:p>
          <a:p>
            <a:r>
              <a:rPr lang="en-US" sz="1800" dirty="0">
                <a:latin typeface="Calibri" panose="020F0502020204030204" pitchFamily="34" charset="0"/>
                <a:cs typeface="Calibri" panose="020F0502020204030204" pitchFamily="34" charset="0"/>
              </a:rPr>
              <a:t>Educate WIOA Local Area Administrators, Managers, Supervisors and Case Managers about the benefits of co-enrollment</a:t>
            </a:r>
          </a:p>
          <a:p>
            <a:pPr marL="697230" lvl="1" indent="-285750"/>
            <a:r>
              <a:rPr lang="en-US" sz="1400" dirty="0">
                <a:latin typeface="Calibri" panose="020F0502020204030204" pitchFamily="34" charset="0"/>
                <a:cs typeface="Calibri" panose="020F0502020204030204" pitchFamily="34" charset="0"/>
              </a:rPr>
              <a:t>Educate about the benefits and services provided by the TAA Program</a:t>
            </a:r>
          </a:p>
          <a:p>
            <a:pPr lvl="1"/>
            <a:r>
              <a:rPr lang="en-US" sz="1400" dirty="0">
                <a:latin typeface="Calibri" panose="020F0502020204030204" pitchFamily="34" charset="0"/>
                <a:cs typeface="Calibri" panose="020F0502020204030204" pitchFamily="34" charset="0"/>
              </a:rPr>
              <a:t>Each program can piggyback on services the other program provides = Leveraging of services</a:t>
            </a:r>
          </a:p>
          <a:p>
            <a:pPr lvl="1"/>
            <a:r>
              <a:rPr lang="en-US" sz="1400" dirty="0">
                <a:latin typeface="Calibri" panose="020F0502020204030204" pitchFamily="34" charset="0"/>
                <a:cs typeface="Calibri" panose="020F0502020204030204" pitchFamily="34" charset="0"/>
              </a:rPr>
              <a:t>TAA has training funds, so WIOA can save their training funds for non-TAA eligible individuals</a:t>
            </a:r>
          </a:p>
          <a:p>
            <a:r>
              <a:rPr lang="en-US" sz="1800" dirty="0">
                <a:latin typeface="Calibri" panose="020F0502020204030204" pitchFamily="34" charset="0"/>
                <a:cs typeface="Calibri" panose="020F0502020204030204" pitchFamily="34" charset="0"/>
              </a:rPr>
              <a:t>Open lines of communication between both programs</a:t>
            </a:r>
          </a:p>
          <a:p>
            <a:pPr lvl="1"/>
            <a:r>
              <a:rPr lang="en-US" sz="1400" dirty="0">
                <a:latin typeface="Calibri" panose="020F0502020204030204" pitchFamily="34" charset="0"/>
                <a:cs typeface="Calibri" panose="020F0502020204030204" pitchFamily="34" charset="0"/>
              </a:rPr>
              <a:t>Shared case management system – eases sharing of case notes, IEPs, assessments, services provided and status</a:t>
            </a:r>
          </a:p>
          <a:p>
            <a:pPr lvl="1"/>
            <a:r>
              <a:rPr lang="en-US" sz="1400" dirty="0">
                <a:latin typeface="Calibri" panose="020F0502020204030204" pitchFamily="34" charset="0"/>
                <a:cs typeface="Calibri" panose="020F0502020204030204" pitchFamily="34" charset="0"/>
              </a:rPr>
              <a:t>Cross-train TAA staff on WIOA’s co-enrollment requirements </a:t>
            </a:r>
          </a:p>
          <a:p>
            <a:pPr lvl="1"/>
            <a:r>
              <a:rPr lang="en-US" sz="1400" dirty="0">
                <a:latin typeface="Calibri" panose="020F0502020204030204" pitchFamily="34" charset="0"/>
                <a:cs typeface="Calibri" panose="020F0502020204030204" pitchFamily="34" charset="0"/>
              </a:rPr>
              <a:t>Hold regular meetings to bring together staff from both programs to discuss any roadblocks encountered</a:t>
            </a:r>
          </a:p>
          <a:p>
            <a:r>
              <a:rPr lang="en-US" sz="1800" dirty="0">
                <a:latin typeface="Calibri" panose="020F0502020204030204" pitchFamily="34" charset="0"/>
                <a:cs typeface="Calibri" panose="020F0502020204030204" pitchFamily="34" charset="0"/>
              </a:rPr>
              <a:t>Identify areas which have experienced success with co-enrollments and review their processes</a:t>
            </a:r>
          </a:p>
        </p:txBody>
      </p:sp>
      <p:sp>
        <p:nvSpPr>
          <p:cNvPr id="5" name="Slide Number Placeholder 4"/>
          <p:cNvSpPr>
            <a:spLocks noGrp="1"/>
          </p:cNvSpPr>
          <p:nvPr>
            <p:ph type="sldNum" sz="quarter" idx="10"/>
          </p:nvPr>
        </p:nvSpPr>
        <p:spPr/>
        <p:txBody>
          <a:bodyPr/>
          <a:lstStyle/>
          <a:p>
            <a:fld id="{706D636C-90A3-4979-BA37-BAB384B22101}" type="slidenum">
              <a:rPr lang="en-US" smtClean="0"/>
              <a:pPr/>
              <a:t>65</a:t>
            </a:fld>
            <a:endParaRPr lang="en-US" dirty="0"/>
          </a:p>
        </p:txBody>
      </p:sp>
    </p:spTree>
    <p:extLst>
      <p:ext uri="{BB962C8B-B14F-4D97-AF65-F5344CB8AC3E}">
        <p14:creationId xmlns:p14="http://schemas.microsoft.com/office/powerpoint/2010/main" val="3025013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Resolution Execution – Take Action</a:t>
            </a:r>
          </a:p>
        </p:txBody>
      </p:sp>
      <p:sp>
        <p:nvSpPr>
          <p:cNvPr id="3" name="Content Placeholder 2"/>
          <p:cNvSpPr>
            <a:spLocks noGrp="1"/>
          </p:cNvSpPr>
          <p:nvPr>
            <p:ph idx="1"/>
          </p:nvPr>
        </p:nvSpPr>
        <p:spPr/>
        <p:txBody>
          <a:bodyPr/>
          <a:lstStyle/>
          <a:p>
            <a:r>
              <a:rPr lang="en-US" sz="2000" dirty="0">
                <a:latin typeface="Calibri" panose="020F0502020204030204" pitchFamily="34" charset="0"/>
                <a:cs typeface="Calibri" panose="020F0502020204030204" pitchFamily="34" charset="0"/>
              </a:rPr>
              <a:t>Establish formal statewide policy and business practices for handling of TAA referrals for co-enrollment</a:t>
            </a:r>
          </a:p>
          <a:p>
            <a:pPr lvl="1"/>
            <a:r>
              <a:rPr lang="en-US" sz="2000" dirty="0">
                <a:latin typeface="Calibri" panose="020F0502020204030204" pitchFamily="34" charset="0"/>
                <a:cs typeface="Calibri" panose="020F0502020204030204" pitchFamily="34" charset="0"/>
              </a:rPr>
              <a:t>Provide guidance for both programs on how the referral process should work</a:t>
            </a:r>
          </a:p>
          <a:p>
            <a:pPr lvl="1"/>
            <a:r>
              <a:rPr lang="en-US" sz="2000" dirty="0">
                <a:latin typeface="Calibri" panose="020F0502020204030204" pitchFamily="34" charset="0"/>
                <a:cs typeface="Calibri" panose="020F0502020204030204" pitchFamily="34" charset="0"/>
              </a:rPr>
              <a:t>Determine contacts in each local office to receive and disseminate the TAA referrals to WIOA case managers</a:t>
            </a:r>
          </a:p>
          <a:p>
            <a:pPr lvl="1"/>
            <a:r>
              <a:rPr lang="en-US" sz="2000" dirty="0">
                <a:latin typeface="Calibri" panose="020F0502020204030204" pitchFamily="34" charset="0"/>
                <a:cs typeface="Calibri" panose="020F0502020204030204" pitchFamily="34" charset="0"/>
              </a:rPr>
              <a:t>Develop procedures for handling of referral forms to report back on status of referral  and outcomes</a:t>
            </a:r>
          </a:p>
          <a:p>
            <a:r>
              <a:rPr lang="en-US" sz="2000" dirty="0">
                <a:latin typeface="Calibri" panose="020F0502020204030204" pitchFamily="34" charset="0"/>
                <a:cs typeface="Calibri" panose="020F0502020204030204" pitchFamily="34" charset="0"/>
              </a:rPr>
              <a:t>Evaluate monthly co-enrollment rates for increase, stagnancy or decrease in rate</a:t>
            </a:r>
          </a:p>
          <a:p>
            <a:pPr lvl="1"/>
            <a:r>
              <a:rPr lang="en-US" sz="2000" dirty="0">
                <a:latin typeface="Calibri" panose="020F0502020204030204" pitchFamily="34" charset="0"/>
                <a:cs typeface="Calibri" panose="020F0502020204030204" pitchFamily="34" charset="0"/>
              </a:rPr>
              <a:t>Address any roadblocks staff may encounter</a:t>
            </a:r>
          </a:p>
          <a:p>
            <a:pPr lvl="1"/>
            <a:r>
              <a:rPr lang="en-US" sz="2000" dirty="0">
                <a:latin typeface="Calibri" panose="020F0502020204030204" pitchFamily="34" charset="0"/>
                <a:cs typeface="Calibri" panose="020F0502020204030204" pitchFamily="34" charset="0"/>
              </a:rPr>
              <a:t>Adjust policy and procedures based on feedback from both programs’ staff</a:t>
            </a:r>
          </a:p>
          <a:p>
            <a:pPr lvl="1"/>
            <a:endParaRPr lang="en-US" sz="14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66</a:t>
            </a:fld>
            <a:endParaRPr lang="en-US" dirty="0"/>
          </a:p>
        </p:txBody>
      </p:sp>
    </p:spTree>
    <p:extLst>
      <p:ext uri="{BB962C8B-B14F-4D97-AF65-F5344CB8AC3E}">
        <p14:creationId xmlns:p14="http://schemas.microsoft.com/office/powerpoint/2010/main" val="38594368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Monthly Monitoring:</a:t>
            </a:r>
            <a:br>
              <a:rPr lang="en-US" dirty="0"/>
            </a:br>
            <a:r>
              <a:rPr lang="en-US" dirty="0"/>
              <a:t>Check Progress / Adjust if Necessary</a:t>
            </a:r>
          </a:p>
        </p:txBody>
      </p:sp>
      <p:sp>
        <p:nvSpPr>
          <p:cNvPr id="3" name="Content Placeholder 2"/>
          <p:cNvSpPr>
            <a:spLocks noGrp="1"/>
          </p:cNvSpPr>
          <p:nvPr>
            <p:ph idx="1"/>
          </p:nvPr>
        </p:nvSpPr>
        <p:spPr/>
        <p:txBody>
          <a:bodyPr/>
          <a:lstStyle/>
          <a:p>
            <a:r>
              <a:rPr lang="en-US" dirty="0"/>
              <a:t>Check status of co-enrollment rates:</a:t>
            </a:r>
          </a:p>
          <a:p>
            <a:pPr lvl="1"/>
            <a:r>
              <a:rPr lang="en-US" dirty="0"/>
              <a:t>January - March, 2019: Co-Enrollment Rate = 38%</a:t>
            </a:r>
          </a:p>
          <a:p>
            <a:pPr lvl="1"/>
            <a:r>
              <a:rPr lang="en-US" dirty="0"/>
              <a:t>April 2019: Co-Enrollment Rate = </a:t>
            </a:r>
            <a:r>
              <a:rPr lang="en-US" b="1" dirty="0">
                <a:solidFill>
                  <a:srgbClr val="FF0000"/>
                </a:solidFill>
              </a:rPr>
              <a:t>46% (Progress!)</a:t>
            </a:r>
          </a:p>
          <a:p>
            <a:endParaRPr lang="en-US" dirty="0"/>
          </a:p>
          <a:p>
            <a:r>
              <a:rPr lang="en-US" dirty="0"/>
              <a:t>Make adjustments to the process if we start seeing the rate fall; implement a new plan if necessary</a:t>
            </a:r>
          </a:p>
        </p:txBody>
      </p:sp>
      <p:sp>
        <p:nvSpPr>
          <p:cNvPr id="4" name="Slide Number Placeholder 3"/>
          <p:cNvSpPr>
            <a:spLocks noGrp="1"/>
          </p:cNvSpPr>
          <p:nvPr>
            <p:ph type="sldNum" sz="quarter" idx="10"/>
          </p:nvPr>
        </p:nvSpPr>
        <p:spPr/>
        <p:txBody>
          <a:bodyPr/>
          <a:lstStyle/>
          <a:p>
            <a:fld id="{706D636C-90A3-4979-BA37-BAB384B22101}" type="slidenum">
              <a:rPr lang="en-US" smtClean="0"/>
              <a:pPr/>
              <a:t>67</a:t>
            </a:fld>
            <a:endParaRPr lang="en-US" dirty="0"/>
          </a:p>
        </p:txBody>
      </p:sp>
    </p:spTree>
    <p:extLst>
      <p:ext uri="{BB962C8B-B14F-4D97-AF65-F5344CB8AC3E}">
        <p14:creationId xmlns:p14="http://schemas.microsoft.com/office/powerpoint/2010/main" val="17871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06D636C-90A3-4979-BA37-BAB384B22101}" type="slidenum">
              <a:rPr lang="en-US" smtClean="0"/>
              <a:pPr/>
              <a:t>68</a:t>
            </a:fld>
            <a:endParaRPr lang="en-US" dirty="0"/>
          </a:p>
        </p:txBody>
      </p:sp>
      <p:pic>
        <p:nvPicPr>
          <p:cNvPr id="3" name="Picture 2"/>
          <p:cNvPicPr>
            <a:picLocks noChangeAspect="1"/>
          </p:cNvPicPr>
          <p:nvPr/>
        </p:nvPicPr>
        <p:blipFill>
          <a:blip r:embed="rId3"/>
          <a:stretch>
            <a:fillRect/>
          </a:stretch>
        </p:blipFill>
        <p:spPr>
          <a:xfrm>
            <a:off x="1195387" y="461962"/>
            <a:ext cx="6753225" cy="5934075"/>
          </a:xfrm>
          <a:prstGeom prst="rect">
            <a:avLst/>
          </a:prstGeom>
        </p:spPr>
      </p:pic>
    </p:spTree>
    <p:extLst>
      <p:ext uri="{BB962C8B-B14F-4D97-AF65-F5344CB8AC3E}">
        <p14:creationId xmlns:p14="http://schemas.microsoft.com/office/powerpoint/2010/main" val="39118337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Conclusion:</a:t>
            </a:r>
          </a:p>
        </p:txBody>
      </p:sp>
      <p:sp>
        <p:nvSpPr>
          <p:cNvPr id="6" name="Text Placeholder 5"/>
          <p:cNvSpPr>
            <a:spLocks noGrp="1"/>
          </p:cNvSpPr>
          <p:nvPr>
            <p:ph idx="1"/>
          </p:nvPr>
        </p:nvSpPr>
        <p:spPr/>
        <p:txBody>
          <a:bodyPr>
            <a:normAutofit/>
          </a:bodyPr>
          <a:lstStyle/>
          <a:p>
            <a:r>
              <a:rPr lang="en-US" dirty="0"/>
              <a:t>Benefits of Lean Management:</a:t>
            </a:r>
          </a:p>
          <a:p>
            <a:pPr lvl="1"/>
            <a:r>
              <a:rPr lang="en-US" dirty="0"/>
              <a:t>Increases customer value</a:t>
            </a:r>
          </a:p>
          <a:p>
            <a:pPr lvl="1"/>
            <a:r>
              <a:rPr lang="en-US" dirty="0"/>
              <a:t>Creates a stable workflow / engagement at all levels</a:t>
            </a:r>
          </a:p>
          <a:p>
            <a:pPr lvl="1"/>
            <a:r>
              <a:rPr lang="en-US" dirty="0"/>
              <a:t>Continuous process improvement</a:t>
            </a:r>
            <a:r>
              <a:rPr lang="en-US" i="0" dirty="0"/>
              <a:t>– it never ends!</a:t>
            </a:r>
          </a:p>
          <a:p>
            <a:r>
              <a:rPr lang="en-US" i="0" dirty="0"/>
              <a:t>To be successful, every employee must understand that collectively and individually, our job is to do more good for Arizona. To do this we all must understand customer needs, identify problems, improve processes, and measure results</a:t>
            </a:r>
            <a:r>
              <a:rPr lang="en-US" b="1" i="0" dirty="0"/>
              <a:t>.</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69</a:t>
            </a:fld>
            <a:endParaRPr lang="en-US" dirty="0"/>
          </a:p>
        </p:txBody>
      </p:sp>
    </p:spTree>
    <p:extLst>
      <p:ext uri="{BB962C8B-B14F-4D97-AF65-F5344CB8AC3E}">
        <p14:creationId xmlns:p14="http://schemas.microsoft.com/office/powerpoint/2010/main" val="107450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B7772EF-269F-4291-BE88-2FED5287E897}"/>
              </a:ext>
            </a:extLst>
          </p:cNvPr>
          <p:cNvSpPr>
            <a:spLocks noGrp="1"/>
          </p:cNvSpPr>
          <p:nvPr>
            <p:ph sz="half" idx="1"/>
          </p:nvPr>
        </p:nvSpPr>
        <p:spPr/>
        <p:txBody>
          <a:bodyPr/>
          <a:lstStyle/>
          <a:p>
            <a:r>
              <a:rPr lang="en-US" dirty="0"/>
              <a:t>Trade Adjustment Assistance (TAA) Case Management</a:t>
            </a:r>
          </a:p>
          <a:p>
            <a:pPr lvl="1"/>
            <a:r>
              <a:rPr lang="en-US" dirty="0"/>
              <a:t>This webinar from November 2018 discusses case management, discusses why it is important, and includes state best practices.</a:t>
            </a:r>
          </a:p>
          <a:p>
            <a:pPr lvl="2"/>
            <a:r>
              <a:rPr lang="en-US" sz="1200" dirty="0">
                <a:hlinkClick r:id="rId2"/>
              </a:rPr>
              <a:t>https://www.workforcegps.org/events/2018/10/11/14/17/TAA-Case-Management</a:t>
            </a:r>
            <a:endParaRPr lang="en-US" dirty="0"/>
          </a:p>
        </p:txBody>
      </p:sp>
      <p:sp>
        <p:nvSpPr>
          <p:cNvPr id="5" name="Content Placeholder 4">
            <a:extLst>
              <a:ext uri="{FF2B5EF4-FFF2-40B4-BE49-F238E27FC236}">
                <a16:creationId xmlns:a16="http://schemas.microsoft.com/office/drawing/2014/main" id="{24ED3E15-B88E-4415-803F-4B69A090758E}"/>
              </a:ext>
            </a:extLst>
          </p:cNvPr>
          <p:cNvSpPr>
            <a:spLocks noGrp="1"/>
          </p:cNvSpPr>
          <p:nvPr>
            <p:ph sz="half" idx="2"/>
          </p:nvPr>
        </p:nvSpPr>
        <p:spPr/>
        <p:txBody>
          <a:bodyPr/>
          <a:lstStyle/>
          <a:p>
            <a:r>
              <a:rPr lang="en-US" dirty="0"/>
              <a:t>Reporting Case Management in PIRL FAQ</a:t>
            </a:r>
          </a:p>
          <a:p>
            <a:pPr lvl="1"/>
            <a:r>
              <a:rPr lang="en-US" dirty="0"/>
              <a:t>FAQ that details how to report case management activities in PIRL</a:t>
            </a:r>
          </a:p>
          <a:p>
            <a:pPr lvl="2"/>
            <a:r>
              <a:rPr lang="en-US" sz="1200" dirty="0">
                <a:hlinkClick r:id="rId3"/>
              </a:rPr>
              <a:t>https://www.doleta.gov/tradeact/taa-data/participant-reporting/docs/PIRL_TAA_Case_Management_Reporting_FAQ.pdf</a:t>
            </a:r>
            <a:r>
              <a:rPr lang="en-US" sz="1200" dirty="0"/>
              <a:t> </a:t>
            </a:r>
          </a:p>
          <a:p>
            <a:pPr lvl="2"/>
            <a:endParaRPr lang="en-US" dirty="0"/>
          </a:p>
          <a:p>
            <a:pPr lvl="2"/>
            <a:endParaRPr lang="en-US" dirty="0"/>
          </a:p>
          <a:p>
            <a:pPr lvl="2"/>
            <a:endParaRPr lang="en-US" dirty="0"/>
          </a:p>
        </p:txBody>
      </p:sp>
      <p:sp>
        <p:nvSpPr>
          <p:cNvPr id="2" name="Slide Number Placeholder 1">
            <a:extLst>
              <a:ext uri="{FF2B5EF4-FFF2-40B4-BE49-F238E27FC236}">
                <a16:creationId xmlns:a16="http://schemas.microsoft.com/office/drawing/2014/main" id="{065D8615-B6E2-4A7E-818D-E96159DE7304}"/>
              </a:ext>
            </a:extLst>
          </p:cNvPr>
          <p:cNvSpPr>
            <a:spLocks noGrp="1"/>
          </p:cNvSpPr>
          <p:nvPr>
            <p:ph type="sldNum" sz="quarter" idx="10"/>
          </p:nvPr>
        </p:nvSpPr>
        <p:spPr>
          <a:xfrm>
            <a:off x="8190595" y="6356351"/>
            <a:ext cx="753001" cy="365125"/>
          </a:xfrm>
        </p:spPr>
        <p:txBody>
          <a:bodyPr/>
          <a:lstStyle/>
          <a:p>
            <a:fld id="{706D636C-90A3-4979-BA37-BAB384B22101}" type="slidenum">
              <a:rPr lang="en-US" smtClean="0"/>
              <a:pPr/>
              <a:t>70</a:t>
            </a:fld>
            <a:endParaRPr lang="en-US"/>
          </a:p>
        </p:txBody>
      </p:sp>
    </p:spTree>
    <p:extLst>
      <p:ext uri="{BB962C8B-B14F-4D97-AF65-F5344CB8AC3E}">
        <p14:creationId xmlns:p14="http://schemas.microsoft.com/office/powerpoint/2010/main" val="24246680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7C1EBB-5DB1-4804-A3A0-418D6756477C}"/>
              </a:ext>
            </a:extLst>
          </p:cNvPr>
          <p:cNvSpPr>
            <a:spLocks noGrp="1"/>
          </p:cNvSpPr>
          <p:nvPr>
            <p:ph type="sldNum" sz="quarter" idx="10"/>
          </p:nvPr>
        </p:nvSpPr>
        <p:spPr/>
        <p:txBody>
          <a:bodyPr/>
          <a:lstStyle/>
          <a:p>
            <a:fld id="{706D636C-90A3-4979-BA37-BAB384B22101}" type="slidenum">
              <a:rPr lang="en-US" smtClean="0"/>
              <a:pPr/>
              <a:t>71</a:t>
            </a:fld>
            <a:endParaRPr lang="en-US"/>
          </a:p>
        </p:txBody>
      </p:sp>
    </p:spTree>
    <p:extLst>
      <p:ext uri="{BB962C8B-B14F-4D97-AF65-F5344CB8AC3E}">
        <p14:creationId xmlns:p14="http://schemas.microsoft.com/office/powerpoint/2010/main" val="36538504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5B7022-EE58-41E1-B703-623394C9E168}"/>
              </a:ext>
            </a:extLst>
          </p:cNvPr>
          <p:cNvSpPr>
            <a:spLocks noGrp="1"/>
          </p:cNvSpPr>
          <p:nvPr>
            <p:ph type="sldNum" sz="quarter" idx="10"/>
          </p:nvPr>
        </p:nvSpPr>
        <p:spPr/>
        <p:txBody>
          <a:bodyPr/>
          <a:lstStyle/>
          <a:p>
            <a:fld id="{706D636C-90A3-4979-BA37-BAB384B22101}" type="slidenum">
              <a:rPr lang="en-US" smtClean="0"/>
              <a:pPr/>
              <a:t>72</a:t>
            </a:fld>
            <a:endParaRPr lang="en-US"/>
          </a:p>
        </p:txBody>
      </p:sp>
      <p:sp>
        <p:nvSpPr>
          <p:cNvPr id="6" name="Text Placeholder 5">
            <a:extLst>
              <a:ext uri="{FF2B5EF4-FFF2-40B4-BE49-F238E27FC236}">
                <a16:creationId xmlns:a16="http://schemas.microsoft.com/office/drawing/2014/main" id="{78B34450-107A-4130-B52C-44C08A0ADA50}"/>
              </a:ext>
            </a:extLst>
          </p:cNvPr>
          <p:cNvSpPr>
            <a:spLocks noGrp="1"/>
          </p:cNvSpPr>
          <p:nvPr>
            <p:ph type="body" sz="quarter" idx="11"/>
          </p:nvPr>
        </p:nvSpPr>
        <p:spPr/>
        <p:txBody>
          <a:bodyPr>
            <a:normAutofit/>
          </a:bodyPr>
          <a:lstStyle/>
          <a:p>
            <a:r>
              <a:rPr lang="en-US" dirty="0"/>
              <a:t>Trade Adjustment Assistance Community of Practice on </a:t>
            </a:r>
            <a:r>
              <a:rPr lang="en-US" dirty="0" err="1"/>
              <a:t>WorkforceGPS</a:t>
            </a:r>
            <a:endParaRPr lang="en-US" dirty="0"/>
          </a:p>
          <a:p>
            <a:pPr lvl="2"/>
            <a:r>
              <a:rPr lang="en-US" dirty="0"/>
              <a:t>June 2019</a:t>
            </a:r>
          </a:p>
          <a:p>
            <a:r>
              <a:rPr lang="en-US" dirty="0"/>
              <a:t>Promising Practices that Support Accurate Fiscal Tracking and Reporting</a:t>
            </a:r>
          </a:p>
          <a:p>
            <a:pPr lvl="2"/>
            <a:r>
              <a:rPr lang="en-US" dirty="0"/>
              <a:t>June 18, 2019, 1-2:30PM Eastern</a:t>
            </a:r>
          </a:p>
          <a:p>
            <a:r>
              <a:rPr lang="en-US" dirty="0"/>
              <a:t>Serving English Language Learners under the Trade Adjustment Assistance (TAA) Program</a:t>
            </a:r>
          </a:p>
          <a:p>
            <a:pPr lvl="2"/>
            <a:r>
              <a:rPr lang="en-US" dirty="0"/>
              <a:t>July 19, 2019, 1-2:30PM Eastern</a:t>
            </a:r>
          </a:p>
          <a:p>
            <a:pPr lvl="2"/>
            <a:endParaRPr lang="en-US" dirty="0"/>
          </a:p>
          <a:p>
            <a:pPr lvl="1"/>
            <a:endParaRPr lang="en-US" dirty="0"/>
          </a:p>
          <a:p>
            <a:pPr lvl="2"/>
            <a:endParaRPr lang="en-US" dirty="0"/>
          </a:p>
        </p:txBody>
      </p:sp>
    </p:spTree>
    <p:extLst>
      <p:ext uri="{BB962C8B-B14F-4D97-AF65-F5344CB8AC3E}">
        <p14:creationId xmlns:p14="http://schemas.microsoft.com/office/powerpoint/2010/main" val="6326235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EC64D59-29FA-4179-A338-CB713E8B3EEB}"/>
              </a:ext>
            </a:extLst>
          </p:cNvPr>
          <p:cNvSpPr>
            <a:spLocks noGrp="1"/>
          </p:cNvSpPr>
          <p:nvPr>
            <p:ph idx="1"/>
          </p:nvPr>
        </p:nvSpPr>
        <p:spPr/>
        <p:txBody>
          <a:bodyPr>
            <a:normAutofit fontScale="92500" lnSpcReduction="10000"/>
          </a:bodyPr>
          <a:lstStyle/>
          <a:p>
            <a:pPr marL="640080" lvl="4" indent="0">
              <a:buNone/>
            </a:pPr>
            <a:endParaRPr lang="en-US" dirty="0"/>
          </a:p>
          <a:p>
            <a:r>
              <a:rPr lang="en-US" dirty="0"/>
              <a:t>Amanda Poirier</a:t>
            </a:r>
          </a:p>
          <a:p>
            <a:pPr lvl="1"/>
            <a:r>
              <a:rPr lang="en-US" dirty="0"/>
              <a:t>Regional TAA and TRA Lead</a:t>
            </a:r>
          </a:p>
          <a:p>
            <a:pPr lvl="2"/>
            <a:r>
              <a:rPr lang="en-US" dirty="0"/>
              <a:t>Boston Regional Office (Region 1)</a:t>
            </a:r>
          </a:p>
          <a:p>
            <a:pPr lvl="3"/>
            <a:r>
              <a:rPr lang="en-US" i="0" dirty="0"/>
              <a:t>Poirier.Amanda@dol.gov</a:t>
            </a:r>
          </a:p>
          <a:p>
            <a:pPr lvl="4"/>
            <a:r>
              <a:rPr lang="en-US" dirty="0"/>
              <a:t>617-788-0124</a:t>
            </a:r>
          </a:p>
          <a:p>
            <a:r>
              <a:rPr lang="en-US" dirty="0"/>
              <a:t>Scott Greco</a:t>
            </a:r>
          </a:p>
          <a:p>
            <a:pPr lvl="1"/>
            <a:r>
              <a:rPr lang="en-US" dirty="0"/>
              <a:t>Chief of Labor and Training Operations</a:t>
            </a:r>
          </a:p>
          <a:p>
            <a:pPr lvl="2"/>
            <a:r>
              <a:rPr lang="en-US" dirty="0"/>
              <a:t>Rhode Island Department of Labor and Training</a:t>
            </a:r>
          </a:p>
          <a:p>
            <a:pPr lvl="3"/>
            <a:r>
              <a:rPr lang="en-US" i="0" dirty="0"/>
              <a:t>Scott.Greco@dlt.ri.gov</a:t>
            </a:r>
          </a:p>
          <a:p>
            <a:pPr lvl="4"/>
            <a:r>
              <a:rPr lang="en-US" dirty="0"/>
              <a:t>401-462-8797</a:t>
            </a:r>
          </a:p>
          <a:p>
            <a:r>
              <a:rPr lang="en-US" dirty="0"/>
              <a:t>Susan Standen</a:t>
            </a:r>
          </a:p>
          <a:p>
            <a:pPr lvl="1"/>
            <a:r>
              <a:rPr lang="en-US" dirty="0"/>
              <a:t>TAA State Coordinator</a:t>
            </a:r>
          </a:p>
          <a:p>
            <a:pPr lvl="2"/>
            <a:r>
              <a:rPr lang="en-US" dirty="0"/>
              <a:t>State of Arizona</a:t>
            </a:r>
          </a:p>
          <a:p>
            <a:pPr lvl="3"/>
            <a:r>
              <a:rPr lang="en-US" i="0" dirty="0"/>
              <a:t>Sstanden@azdes.gov</a:t>
            </a:r>
          </a:p>
          <a:p>
            <a:pPr lvl="4"/>
            <a:r>
              <a:rPr lang="en-US" dirty="0"/>
              <a:t>520-209-1032</a:t>
            </a:r>
          </a:p>
          <a:p>
            <a:pPr marL="640080" lvl="3" indent="0">
              <a:buNone/>
            </a:pPr>
            <a:endParaRPr lang="en-US" i="0" dirty="0"/>
          </a:p>
          <a:p>
            <a:pPr marL="91440" lvl="2"/>
            <a:endParaRPr lang="en-US" dirty="0"/>
          </a:p>
        </p:txBody>
      </p:sp>
    </p:spTree>
    <p:extLst>
      <p:ext uri="{BB962C8B-B14F-4D97-AF65-F5344CB8AC3E}">
        <p14:creationId xmlns:p14="http://schemas.microsoft.com/office/powerpoint/2010/main" val="2098011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2103DD-18C2-4FF0-9612-CE3A974CEC6E}"/>
              </a:ext>
            </a:extLst>
          </p:cNvPr>
          <p:cNvSpPr>
            <a:spLocks noGrp="1"/>
          </p:cNvSpPr>
          <p:nvPr>
            <p:ph type="sldNum" sz="quarter" idx="10"/>
          </p:nvPr>
        </p:nvSpPr>
        <p:spPr>
          <a:xfrm>
            <a:off x="8190595" y="6356351"/>
            <a:ext cx="753001" cy="365125"/>
          </a:xfrm>
        </p:spPr>
        <p:txBody>
          <a:bodyPr/>
          <a:lstStyle/>
          <a:p>
            <a:fld id="{78651A17-9376-40A4-9325-34268FB0E92D}" type="slidenum">
              <a:rPr lang="en-US" smtClean="0"/>
              <a:pPr/>
              <a:t>74</a:t>
            </a:fld>
            <a:endParaRPr lang="en-US" dirty="0"/>
          </a:p>
        </p:txBody>
      </p:sp>
    </p:spTree>
    <p:extLst>
      <p:ext uri="{BB962C8B-B14F-4D97-AF65-F5344CB8AC3E}">
        <p14:creationId xmlns:p14="http://schemas.microsoft.com/office/powerpoint/2010/main" val="14887830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288&quot;/&gt;&lt;/object&gt;&lt;object type=&quot;3&quot; unique_id=&quot;10004&quot;&gt;&lt;property id=&quot;20148&quot; value=&quot;5&quot;/&gt;&lt;property id=&quot;20300&quot; value=&quot;Slide 2 - &amp;quot;Who are you?&amp;quot;&quot;/&gt;&lt;property id=&quot;20307&quot; value=&quot;359&quot;/&gt;&lt;/object&gt;&lt;object type=&quot;3&quot; unique_id=&quot;10005&quot;&gt;&lt;property id=&quot;20148&quot; value=&quot;5&quot;/&gt;&lt;property id=&quot;20300&quot; value=&quot;Slide 3 - &amp;quot;What needs does your unit/office have? Select all that apply&amp;quot;&quot;/&gt;&lt;property id=&quot;20307&quot; value=&quot;424&quot;/&gt;&lt;/object&gt;&lt;object type=&quot;3&quot; unique_id=&quot;10006&quot;&gt;&lt;property id=&quot;20148&quot; value=&quot;5&quot;/&gt;&lt;property id=&quot;20300&quot; value=&quot;Slide 4&quot;/&gt;&lt;property id=&quot;20307&quot; value=&quot;324&quot;/&gt;&lt;/object&gt;&lt;object type=&quot;3&quot; unique_id=&quot;10007&quot;&gt;&lt;property id=&quot;20148&quot; value=&quot;5&quot;/&gt;&lt;property id=&quot;20300&quot; value=&quot;Slide 5 - &amp;quot;Applying &amp;quot;Lean&amp;quot; Strategies to Case Management&amp;quot;&quot;/&gt;&lt;property id=&quot;20307&quot; value=&quot;287&quot;/&gt;&lt;/object&gt;&lt;object type=&quot;3&quot; unique_id=&quot;10008&quot;&gt;&lt;property id=&quot;20148&quot; value=&quot;5&quot;/&gt;&lt;property id=&quot;20300&quot; value=&quot;Slide 6&quot;/&gt;&lt;property id=&quot;20307&quot; value=&quot;325&quot;/&gt;&lt;/object&gt;&lt;object type=&quot;3&quot; unique_id=&quot;10009&quot;&gt;&lt;property id=&quot;20148&quot; value=&quot;5&quot;/&gt;&lt;property id=&quot;20300&quot; value=&quot;Slide 7&quot;/&gt;&lt;property id=&quot;20307&quot; value=&quot;425&quot;/&gt;&lt;/object&gt;&lt;object type=&quot;3&quot; unique_id=&quot;10010&quot;&gt;&lt;property id=&quot;20148&quot; value=&quot;5&quot;/&gt;&lt;property id=&quot;20300&quot; value=&quot;Slide 8 - &amp;quot; What is Lean?&amp;quot;&quot;/&gt;&lt;property id=&quot;20307&quot; value=&quot;426&quot;/&gt;&lt;/object&gt;&lt;object type=&quot;3&quot; unique_id=&quot;10011&quot;&gt;&lt;property id=&quot;20148&quot; value=&quot;5&quot;/&gt;&lt;property id=&quot;20300&quot; value=&quot;Slide 9 - &amp;quot;Bend the Curve - Maine&amp;quot;&quot;/&gt;&lt;property id=&quot;20307&quot; value=&quot;258&quot;/&gt;&lt;/object&gt;&lt;object type=&quot;3&quot; unique_id=&quot;10012&quot;&gt;&lt;property id=&quot;20148&quot; value=&quot;5&quot;/&gt;&lt;property id=&quot;20300&quot; value=&quot;Slide 10 - &amp;quot;Bend the Curve - Maine&amp;quot;&quot;/&gt;&lt;property id=&quot;20307&quot; value=&quot;420&quot;/&gt;&lt;/object&gt;&lt;object type=&quot;3&quot; unique_id=&quot;10013&quot;&gt;&lt;property id=&quot;20148&quot; value=&quot;5&quot;/&gt;&lt;property id=&quot;20300&quot; value=&quot;Slide 11 - &amp;quot;Bend the Curve - Maine&amp;quot;&quot;/&gt;&lt;property id=&quot;20307&quot; value=&quot;423&quot;/&gt;&lt;/object&gt;&lt;object type=&quot;3&quot; unique_id=&quot;10014&quot;&gt;&lt;property id=&quot;20148&quot; value=&quot;5&quot;/&gt;&lt;property id=&quot;20300&quot; value=&quot;Slide 12 - &amp;quot;Bend the Curve - Maine&amp;quot;&quot;/&gt;&lt;property id=&quot;20307&quot; value=&quot;422&quot;/&gt;&lt;/object&gt;&lt;object type=&quot;3&quot; unique_id=&quot;10015&quot;&gt;&lt;property id=&quot;20148&quot; value=&quot;5&quot;/&gt;&lt;property id=&quot;20300&quot; value=&quot;Slide 13 - &amp;quot;Rhode Island&amp;quot;&quot;/&gt;&lt;property id=&quot;20307&quot; value=&quot;421&quot;/&gt;&lt;/object&gt;&lt;object type=&quot;3&quot; unique_id=&quot;10016&quot;&gt;&lt;property id=&quot;20148&quot; value=&quot;5&quot;/&gt;&lt;property id=&quot;20300&quot; value=&quot;Slide 14&quot;/&gt;&lt;property id=&quot;20307&quot; value=&quot;363&quot;/&gt;&lt;/object&gt;&lt;object type=&quot;3&quot; unique_id=&quot;10017&quot;&gt;&lt;property id=&quot;20148&quot; value=&quot;5&quot;/&gt;&lt;property id=&quot;20300&quot; value=&quot;Slide 15&quot;/&gt;&lt;property id=&quot;20307&quot; value=&quot;364&quot;/&gt;&lt;/object&gt;&lt;object type=&quot;3&quot; unique_id=&quot;10018&quot;&gt;&lt;property id=&quot;20148&quot; value=&quot;5&quot;/&gt;&lt;property id=&quot;20300&quot; value=&quot;Slide 16&quot;/&gt;&lt;property id=&quot;20307&quot; value=&quot;365&quot;/&gt;&lt;/object&gt;&lt;object type=&quot;3&quot; unique_id=&quot;10019&quot;&gt;&lt;property id=&quot;20148&quot; value=&quot;5&quot;/&gt;&lt;property id=&quot;20300&quot; value=&quot;Slide 17&quot;/&gt;&lt;property id=&quot;20307&quot; value=&quot;366&quot;/&gt;&lt;/object&gt;&lt;object type=&quot;3&quot; unique_id=&quot;10020&quot;&gt;&lt;property id=&quot;20148&quot; value=&quot;5&quot;/&gt;&lt;property id=&quot;20300&quot; value=&quot;Slide 18 - &amp;quot;Program Overview &amp;quot;&quot;/&gt;&lt;property id=&quot;20307&quot; value=&quot;367&quot;/&gt;&lt;/object&gt;&lt;object type=&quot;3&quot; unique_id=&quot;10021&quot;&gt;&lt;property id=&quot;20148&quot; value=&quot;5&quot;/&gt;&lt;property id=&quot;20300&quot; value=&quot;Slide 19 - &amp;quot;Customer Paths&amp;quot;&quot;/&gt;&lt;property id=&quot;20307&quot; value=&quot;368&quot;/&gt;&lt;/object&gt;&lt;object type=&quot;3&quot; unique_id=&quot;10022&quot;&gt;&lt;property id=&quot;20148&quot; value=&quot;5&quot;/&gt;&lt;property id=&quot;20300&quot; value=&quot;Slide 20 - &amp;quot;Team Photo &amp;amp; Participants&amp;quot;&quot;/&gt;&lt;property id=&quot;20307&quot; value=&quot;369&quot;/&gt;&lt;/object&gt;&lt;object type=&quot;3&quot; unique_id=&quot;10023&quot;&gt;&lt;property id=&quot;20148&quot; value=&quot;5&quot;/&gt;&lt;property id=&quot;20300&quot; value=&quot;Slide 21 - &amp;quot;Project Summary&amp;quot;&quot;/&gt;&lt;property id=&quot;20307&quot; value=&quot;370&quot;/&gt;&lt;/object&gt;&lt;object type=&quot;3&quot; unique_id=&quot;10024&quot;&gt;&lt;property id=&quot;20148&quot; value=&quot;5&quot;/&gt;&lt;property id=&quot;20300&quot; value=&quot;Slide 22 - &amp;quot;Goals &amp;amp; Objectives&amp;quot;&quot;/&gt;&lt;property id=&quot;20307&quot; value=&quot;371&quot;/&gt;&lt;/object&gt;&lt;object type=&quot;3&quot; unique_id=&quot;10025&quot;&gt;&lt;property id=&quot;20148&quot; value=&quot;5&quot;/&gt;&lt;property id=&quot;20300&quot; value=&quot;Slide 23 - &amp;quot;Current State &amp;quot;&quot;/&gt;&lt;property id=&quot;20307&quot; value=&quot;372&quot;/&gt;&lt;/object&gt;&lt;object type=&quot;3&quot; unique_id=&quot;10026&quot;&gt;&lt;property id=&quot;20148&quot; value=&quot;5&quot;/&gt;&lt;property id=&quot;20300&quot; value=&quot;Slide 24 - &amp;quot;Current State Map&amp;quot;&quot;/&gt;&lt;property id=&quot;20307&quot; value=&quot;373&quot;/&gt;&lt;/object&gt;&lt;object type=&quot;3&quot; unique_id=&quot;10027&quot;&gt;&lt;property id=&quot;20148&quot; value=&quot;5&quot;/&gt;&lt;property id=&quot;20300&quot; value=&quot;Slide 25 - &amp;quot;Current State – Key Points&amp;quot;&quot;/&gt;&lt;property id=&quot;20307&quot; value=&quot;374&quot;/&gt;&lt;/object&gt;&lt;object type=&quot;3&quot; unique_id=&quot;10028&quot;&gt;&lt;property id=&quot;20148&quot; value=&quot;5&quot;/&gt;&lt;property id=&quot;20300&quot; value=&quot;Slide 26 - &amp;quot;Current State – Key Points&amp;quot;&quot;/&gt;&lt;property id=&quot;20307&quot; value=&quot;375&quot;/&gt;&lt;/object&gt;&lt;object type=&quot;3&quot; unique_id=&quot;10029&quot;&gt;&lt;property id=&quot;20148&quot; value=&quot;5&quot;/&gt;&lt;property id=&quot;20300&quot; value=&quot;Slide 27 - &amp;quot;Process Changes to be Made&amp;quot;&quot;/&gt;&lt;property id=&quot;20307&quot; value=&quot;376&quot;/&gt;&lt;/object&gt;&lt;object type=&quot;3&quot; unique_id=&quot;10030&quot;&gt;&lt;property id=&quot;20148&quot; value=&quot;5&quot;/&gt;&lt;property id=&quot;20300&quot; value=&quot;Slide 28 - &amp;quot;Process Changes to be Made&amp;quot;&quot;/&gt;&lt;property id=&quot;20307&quot; value=&quot;377&quot;/&gt;&lt;/object&gt;&lt;object type=&quot;3&quot; unique_id=&quot;10031&quot;&gt;&lt;property id=&quot;20148&quot; value=&quot;5&quot;/&gt;&lt;property id=&quot;20300&quot; value=&quot;Slide 29 - &amp;quot;Future State&amp;quot;&quot;/&gt;&lt;property id=&quot;20307&quot; value=&quot;378&quot;/&gt;&lt;/object&gt;&lt;object type=&quot;3&quot; unique_id=&quot;10032&quot;&gt;&lt;property id=&quot;20148&quot; value=&quot;5&quot;/&gt;&lt;property id=&quot;20300&quot; value=&quot;Slide 30 - &amp;quot;Future State Map&amp;quot;&quot;/&gt;&lt;property id=&quot;20307&quot; value=&quot;379&quot;/&gt;&lt;/object&gt;&lt;object type=&quot;3&quot; unique_id=&quot;10033&quot;&gt;&lt;property id=&quot;20148&quot; value=&quot;5&quot;/&gt;&lt;property id=&quot;20300&quot; value=&quot;Slide 31 - &amp;quot;Closing the Gaps&amp;quot;&quot;/&gt;&lt;property id=&quot;20307&quot; value=&quot;380&quot;/&gt;&lt;/object&gt;&lt;object type=&quot;3&quot; unique_id=&quot;10034&quot;&gt;&lt;property id=&quot;20148&quot; value=&quot;5&quot;/&gt;&lt;property id=&quot;20300&quot; value=&quot;Slide 32 - &amp;quot;Closing the Gaps&amp;quot;&quot;/&gt;&lt;property id=&quot;20307&quot; value=&quot;381&quot;/&gt;&lt;/object&gt;&lt;object type=&quot;3&quot; unique_id=&quot;10035&quot;&gt;&lt;property id=&quot;20148&quot; value=&quot;5&quot;/&gt;&lt;property id=&quot;20300&quot; value=&quot;Slide 33 - &amp;quot;Closing the Gaps&amp;quot;&quot;/&gt;&lt;property id=&quot;20307&quot; value=&quot;382&quot;/&gt;&lt;/object&gt;&lt;object type=&quot;3&quot; unique_id=&quot;10036&quot;&gt;&lt;property id=&quot;20148&quot; value=&quot;5&quot;/&gt;&lt;property id=&quot;20300&quot; value=&quot;Slide 34 - &amp;quot;Hard Benefits of the Future State&amp;quot;&quot;/&gt;&lt;property id=&quot;20307&quot; value=&quot;383&quot;/&gt;&lt;/object&gt;&lt;object type=&quot;3&quot; unique_id=&quot;10037&quot;&gt;&lt;property id=&quot;20148&quot; value=&quot;5&quot;/&gt;&lt;property id=&quot;20300&quot; value=&quot;Slide 35 - &amp;quot;Soft  Benefits of the Future State&amp;quot;&quot;/&gt;&lt;property id=&quot;20307&quot; value=&quot;384&quot;/&gt;&lt;/object&gt;&lt;object type=&quot;3&quot; unique_id=&quot;10038&quot;&gt;&lt;property id=&quot;20148&quot; value=&quot;5&quot;/&gt;&lt;property id=&quot;20300&quot; value=&quot;Slide 36 - &amp;quot;Areas of Opportunity&amp;quot;&quot;/&gt;&lt;property id=&quot;20307&quot; value=&quot;385&quot;/&gt;&lt;/object&gt;&lt;object type=&quot;3&quot; unique_id=&quot;10039&quot;&gt;&lt;property id=&quot;20148&quot; value=&quot;5&quot;/&gt;&lt;property id=&quot;20300&quot; value=&quot;Slide 37 - &amp;quot;Lessons Learned&amp;quot;&quot;/&gt;&lt;property id=&quot;20307&quot; value=&quot;386&quot;/&gt;&lt;/object&gt;&lt;object type=&quot;3&quot; unique_id=&quot;10040&quot;&gt;&lt;property id=&quot;20148&quot; value=&quot;5&quot;/&gt;&lt;property id=&quot;20300&quot; value=&quot;Slide 38 - &amp;quot;Incorporating Lean Principles Into TAA Business Practices&amp;quot;&quot;/&gt;&lt;property id=&quot;20307&quot; value=&quot;389&quot;/&gt;&lt;/object&gt;&lt;object type=&quot;3&quot; unique_id=&quot;10041&quot;&gt;&lt;property id=&quot;20148&quot; value=&quot;5&quot;/&gt;&lt;property id=&quot;20300&quot; value=&quot;Slide 39&quot;/&gt;&lt;property id=&quot;20307&quot; value=&quot;388&quot;/&gt;&lt;/object&gt;&lt;object type=&quot;3&quot; unique_id=&quot;10042&quot;&gt;&lt;property id=&quot;20148&quot; value=&quot;5&quot;/&gt;&lt;property id=&quot;20300&quot; value=&quot;Slide 40 - &amp;quot;Lean Management Background&amp;quot;&quot;/&gt;&lt;property id=&quot;20307&quot; value=&quot;390&quot;/&gt;&lt;/object&gt;&lt;object type=&quot;3&quot; unique_id=&quot;10043&quot;&gt;&lt;property id=&quot;20148&quot; value=&quot;5&quot;/&gt;&lt;property id=&quot;20300&quot; value=&quot;Slide 41 - &amp;quot;What Is Lean?&amp;quot;&quot;/&gt;&lt;property id=&quot;20307&quot; value=&quot;391&quot;/&gt;&lt;/object&gt;&lt;object type=&quot;3&quot; unique_id=&quot;10044&quot;&gt;&lt;property id=&quot;20148&quot; value=&quot;5&quot;/&gt;&lt;property id=&quot;20300&quot; value=&quot;Slide 42 - &amp;quot;Lean Components  Adapted for TAA Case Management&amp;quot;&quot;/&gt;&lt;property id=&quot;20307&quot; value=&quot;392&quot;/&gt;&lt;/object&gt;&lt;object type=&quot;3&quot; unique_id=&quot;10045&quot;&gt;&lt;property id=&quot;20148&quot; value=&quot;5&quot;/&gt;&lt;property id=&quot;20300&quot; value=&quot;Slide 43 - &amp;quot; I. Standard Work&amp;quot;&quot;/&gt;&lt;property id=&quot;20307&quot; value=&quot;393&quot;/&gt;&lt;/object&gt;&lt;object type=&quot;3&quot; unique_id=&quot;10046&quot;&gt;&lt;property id=&quot;20148&quot; value=&quot;5&quot;/&gt;&lt;property id=&quot;20300&quot; value=&quot;Slide 44&quot;/&gt;&lt;property id=&quot;20307&quot; value=&quot;394&quot;/&gt;&lt;/object&gt;&lt;object type=&quot;3&quot; unique_id=&quot;10047&quot;&gt;&lt;property id=&quot;20148&quot; value=&quot;5&quot;/&gt;&lt;property id=&quot;20300&quot; value=&quot;Slide 45 - &amp;quot;Judy V.&amp;quot;&quot;/&gt;&lt;property id=&quot;20307&quot; value=&quot;395&quot;/&gt;&lt;/object&gt;&lt;object type=&quot;3&quot; unique_id=&quot;10048&quot;&gt;&lt;property id=&quot;20148&quot; value=&quot;5&quot;/&gt;&lt;property id=&quot;20300&quot; value=&quot;Slide 46 - &amp;quot;Rosamaria E.&amp;quot;&quot;/&gt;&lt;property id=&quot;20307&quot; value=&quot;396&quot;/&gt;&lt;/object&gt;&lt;object type=&quot;3&quot; unique_id=&quot;10049&quot;&gt;&lt;property id=&quot;20148&quot; value=&quot;5&quot;/&gt;&lt;property id=&quot;20300&quot; value=&quot;Slide 47 - &amp;quot;II. Visual Management:  Visual Process Adherence&amp;quot;&quot;/&gt;&lt;property id=&quot;20307&quot; value=&quot;397&quot;/&gt;&lt;/object&gt;&lt;object type=&quot;3&quot; unique_id=&quot;10050&quot;&gt;&lt;property id=&quot;20148&quot; value=&quot;5&quot;/&gt;&lt;property id=&quot;20300&quot; value=&quot;Slide 48 - &amp;quot;a) Gemba Walk&amp;quot;&quot;/&gt;&lt;property id=&quot;20307&quot; value=&quot;398&quot;/&gt;&lt;/object&gt;&lt;object type=&quot;3&quot; unique_id=&quot;10051&quot;&gt;&lt;property id=&quot;20148&quot; value=&quot;5&quot;/&gt;&lt;property id=&quot;20300&quot; value=&quot;Slide 49 - &amp;quot;Gemba Walk - Be Prepared:&amp;quot;&quot;/&gt;&lt;property id=&quot;20307&quot; value=&quot;399&quot;/&gt;&lt;/object&gt;&lt;object type=&quot;3&quot; unique_id=&quot;10052&quot;&gt;&lt;property id=&quot;20148&quot; value=&quot;5&quot;/&gt;&lt;property id=&quot;20300&quot; value=&quot;Slide 50 - &amp;quot;Resulting Action from a Gemba Walk&amp;quot;&quot;/&gt;&lt;property id=&quot;20307&quot; value=&quot;400&quot;/&gt;&lt;/object&gt;&lt;object type=&quot;3&quot; unique_id=&quot;10053&quot;&gt;&lt;property id=&quot;20148&quot; value=&quot;5&quot;/&gt;&lt;property id=&quot;20300&quot; value=&quot;Slide 51 - &amp;quot;Alana C.&amp;quot;&quot;/&gt;&lt;property id=&quot;20307&quot; value=&quot;401&quot;/&gt;&lt;/object&gt;&lt;object type=&quot;3&quot; unique_id=&quot;10054&quot;&gt;&lt;property id=&quot;20148&quot; value=&quot;5&quot;/&gt;&lt;property id=&quot;20300&quot; value=&quot;Slide 52 - &amp;quot;b) Scorecards: &amp;amp;#x09;Metrics &amp;amp; Measurement&amp;quot;&quot;/&gt;&lt;property id=&quot;20307&quot; value=&quot;402&quot;/&gt;&lt;/object&gt;&lt;object type=&quot;3&quot; unique_id=&quot;10055&quot;&gt;&lt;property id=&quot;20148&quot; value=&quot;5&quot;/&gt;&lt;property id=&quot;20300&quot; value=&quot;Slide 53 - &amp;quot;TAA Scorecard:  Working Toward Continuous Improvement&amp;quot;&quot;/&gt;&lt;property id=&quot;20307&quot; value=&quot;403&quot;/&gt;&lt;/object&gt;&lt;object type=&quot;3&quot; unique_id=&quot;10056&quot;&gt;&lt;property id=&quot;20148&quot; value=&quot;5&quot;/&gt;&lt;property id=&quot;20300&quot; value=&quot;Slide 54 - &amp;quot;c) Flow Boards&amp;quot;&quot;/&gt;&lt;property id=&quot;20307&quot; value=&quot;404&quot;/&gt;&lt;/object&gt;&lt;object type=&quot;3&quot; unique_id=&quot;10057&quot;&gt;&lt;property id=&quot;20148&quot; value=&quot;5&quot;/&gt;&lt;property id=&quot;20300&quot; value=&quot;Slide 55 - &amp;quot;Flow Boards for TAA Case Loads&amp;quot;&quot;/&gt;&lt;property id=&quot;20307&quot; value=&quot;405&quot;/&gt;&lt;/object&gt;&lt;object type=&quot;3&quot; unique_id=&quot;10058&quot;&gt;&lt;property id=&quot;20148&quot; value=&quot;5&quot;/&gt;&lt;property id=&quot;20300&quot; value=&quot;Slide 56 - &amp;quot;Flow Boards for TAA Case Management&amp;quot;&quot;/&gt;&lt;property id=&quot;20307&quot; value=&quot;406&quot;/&gt;&lt;/object&gt;&lt;object type=&quot;3&quot; unique_id=&quot;10059&quot;&gt;&lt;property id=&quot;20148&quot; value=&quot;5&quot;/&gt;&lt;property id=&quot;20300&quot; value=&quot;Slide 57 - &amp;quot;Flow Board Operation:&amp;quot;&quot;/&gt;&lt;property id=&quot;20307&quot; value=&quot;407&quot;/&gt;&lt;/object&gt;&lt;object type=&quot;3&quot; unique_id=&quot;10060&quot;&gt;&lt;property id=&quot;20148&quot; value=&quot;5&quot;/&gt;&lt;property id=&quot;20300&quot; value=&quot;Slide 58 - &amp;quot;Example of a Flow Board…&amp;quot;&quot;/&gt;&lt;property id=&quot;20307&quot; value=&quot;408&quot;/&gt;&lt;/object&gt;&lt;object type=&quot;3&quot; unique_id=&quot;10061&quot;&gt;&lt;property id=&quot;20148&quot; value=&quot;5&quot;/&gt;&lt;property id=&quot;20300&quot; value=&quot;Slide 59 - &amp;quot;Julie T.&amp;quot;&quot;/&gt;&lt;property id=&quot;20307&quot; value=&quot;409&quot;/&gt;&lt;/object&gt;&lt;object type=&quot;3&quot; unique_id=&quot;10062&quot;&gt;&lt;property id=&quot;20148&quot; value=&quot;5&quot;/&gt;&lt;property id=&quot;20300&quot; value=&quot;Slide 60 - &amp;quot;III. Problem Solving&amp;quot;&quot;/&gt;&lt;property id=&quot;20307&quot; value=&quot;410&quot;/&gt;&lt;/object&gt;&lt;object type=&quot;3&quot; unique_id=&quot;10063&quot;&gt;&lt;property id=&quot;20148&quot; value=&quot;5&quot;/&gt;&lt;property id=&quot;20300&quot; value=&quot;Slide 61 - &amp;quot;Evaluate the Problem&amp;quot;&quot;/&gt;&lt;property id=&quot;20307&quot; value=&quot;411&quot;/&gt;&lt;/object&gt;&lt;object type=&quot;3&quot; unique_id=&quot;10064&quot;&gt;&lt;property id=&quot;20148&quot; value=&quot;5&quot;/&gt;&lt;property id=&quot;20300&quot; value=&quot;Slide 62 - &amp;quot;Problem Solving Process: “Continuous improvement is better than delayed perfection.”  -Mark Twain&amp;quot;&quot;/&gt;&lt;property id=&quot;20307&quot; value=&quot;412&quot;/&gt;&lt;/object&gt;&lt;object type=&quot;3&quot; unique_id=&quot;10065&quot;&gt;&lt;property id=&quot;20148&quot; value=&quot;5&quot;/&gt;&lt;property id=&quot;20300&quot; value=&quot;Slide 63&quot;/&gt;&lt;property id=&quot;20307&quot; value=&quot;413&quot;/&gt;&lt;/object&gt;&lt;object type=&quot;3&quot; unique_id=&quot;10066&quot;&gt;&lt;property id=&quot;20148&quot; value=&quot;5&quot;/&gt;&lt;property id=&quot;20300&quot; value=&quot;Slide 64 - &amp;quot;Problem: Low percentage of active TAA participants who are co-enrolled with WIOA&amp;quot;&quot;/&gt;&lt;property id=&quot;20307&quot; value=&quot;414&quot;/&gt;&lt;/object&gt;&lt;object type=&quot;3&quot; unique_id=&quot;10067&quot;&gt;&lt;property id=&quot;20148&quot; value=&quot;5&quot;/&gt;&lt;property id=&quot;20300&quot; value=&quot;Slide 65 - &amp;quot;Problem Resolution = Develop a Plan&amp;quot;&quot;/&gt;&lt;property id=&quot;20307&quot; value=&quot;415&quot;/&gt;&lt;/object&gt;&lt;object type=&quot;3&quot; unique_id=&quot;10068&quot;&gt;&lt;property id=&quot;20148&quot; value=&quot;5&quot;/&gt;&lt;property id=&quot;20300&quot; value=&quot;Slide 66 - &amp;quot;Resolution Execution – Take Action&amp;quot;&quot;/&gt;&lt;property id=&quot;20307&quot; value=&quot;416&quot;/&gt;&lt;/object&gt;&lt;object type=&quot;3&quot; unique_id=&quot;10069&quot;&gt;&lt;property id=&quot;20148&quot; value=&quot;5&quot;/&gt;&lt;property id=&quot;20300&quot; value=&quot;Slide 67 - &amp;quot;Monthly Monitoring: Check Progress / Adjust if Necessary&amp;quot;&quot;/&gt;&lt;property id=&quot;20307&quot; value=&quot;417&quot;/&gt;&lt;/object&gt;&lt;object type=&quot;3&quot; unique_id=&quot;10070&quot;&gt;&lt;property id=&quot;20148&quot; value=&quot;5&quot;/&gt;&lt;property id=&quot;20300&quot; value=&quot;Slide 68&quot;/&gt;&lt;property id=&quot;20307&quot; value=&quot;418&quot;/&gt;&lt;/object&gt;&lt;object type=&quot;3&quot; unique_id=&quot;10071&quot;&gt;&lt;property id=&quot;20148&quot; value=&quot;5&quot;/&gt;&lt;property id=&quot;20300&quot; value=&quot;Slide 69 - &amp;quot;Conclusion:&amp;quot;&quot;/&gt;&lt;property id=&quot;20307&quot; value=&quot;419&quot;/&gt;&lt;/object&gt;&lt;object type=&quot;3&quot; unique_id=&quot;10072&quot;&gt;&lt;property id=&quot;20148&quot; value=&quot;5&quot;/&gt;&lt;property id=&quot;20300&quot; value=&quot;Slide 70&quot;/&gt;&lt;property id=&quot;20307&quot; value=&quot;284&quot;/&gt;&lt;/object&gt;&lt;object type=&quot;3&quot; unique_id=&quot;10073&quot;&gt;&lt;property id=&quot;20148&quot; value=&quot;5&quot;/&gt;&lt;property id=&quot;20300&quot; value=&quot;Slide 71&quot;/&gt;&lt;property id=&quot;20307&quot; value=&quot;362&quot;/&gt;&lt;/object&gt;&lt;object type=&quot;3&quot; unique_id=&quot;10074&quot;&gt;&lt;property id=&quot;20148&quot; value=&quot;5&quot;/&gt;&lt;property id=&quot;20300&quot; value=&quot;Slide 72&quot;/&gt;&lt;property id=&quot;20307&quot; value=&quot;277&quot;/&gt;&lt;/object&gt;&lt;object type=&quot;3&quot; unique_id=&quot;10075&quot;&gt;&lt;property id=&quot;20148&quot; value=&quot;5&quot;/&gt;&lt;property id=&quot;20300&quot; value=&quot;Slide 73&quot;/&gt;&lt;property id=&quot;20307&quot; value=&quot;326&quot;/&gt;&lt;/object&gt;&lt;object type=&quot;3&quot; unique_id=&quot;10076&quot;&gt;&lt;property id=&quot;20148&quot; value=&quot;5&quot;/&gt;&lt;property id=&quot;20300&quot; value=&quot;Slide 74&quot;/&gt;&lt;property id=&quot;20307&quot; value=&quot;282&quot;/&gt;&lt;/object&gt;&lt;/object&gt;&lt;object type=&quot;8&quot; unique_id=&quot;10152&quot;&gt;&lt;/object&gt;&lt;/object&gt;&lt;/database&gt;"/>
  <p:tag name="MMPROD_NEXTUNIQUEID" val="10009"/>
  <p:tag name="SECTOMILLISECCONVERTED" val="1"/>
</p:tagLst>
</file>

<file path=ppt/theme/theme1.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7ECA4697952647996E3DCC2F1F08AE" ma:contentTypeVersion="0" ma:contentTypeDescription="Create a new document." ma:contentTypeScope="" ma:versionID="f2c62b2e7a6d721f16ce36fba2ae524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9D6581-FF20-4325-BA6A-D76F7645C343}">
  <ds:schemaRefs>
    <ds:schemaRef ds:uri="http://schemas.microsoft.com/sharepoint/v3/contenttype/forms"/>
  </ds:schemaRefs>
</ds:datastoreItem>
</file>

<file path=customXml/itemProps2.xml><?xml version="1.0" encoding="utf-8"?>
<ds:datastoreItem xmlns:ds="http://schemas.openxmlformats.org/officeDocument/2006/customXml" ds:itemID="{A7CF015E-6999-426A-BC7D-409AC2FCC98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917E154-514E-4C5D-93EA-A1288BAA4E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5226</TotalTime>
  <Words>3500</Words>
  <Application>Microsoft Office PowerPoint</Application>
  <PresentationFormat>On-screen Show (4:3)</PresentationFormat>
  <Paragraphs>586</Paragraphs>
  <Slides>74</Slides>
  <Notes>35</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74</vt:i4>
      </vt:variant>
    </vt:vector>
  </HeadingPairs>
  <TitlesOfParts>
    <vt:vector size="84" baseType="lpstr">
      <vt:lpstr>Arial</vt:lpstr>
      <vt:lpstr>Calibri</vt:lpstr>
      <vt:lpstr>Impact</vt:lpstr>
      <vt:lpstr>Times New Roman</vt:lpstr>
      <vt:lpstr>Webdings</vt:lpstr>
      <vt:lpstr>Wingdings</vt:lpstr>
      <vt:lpstr>Wingdings 2</vt:lpstr>
      <vt:lpstr>Wingdings 3</vt:lpstr>
      <vt:lpstr>Standard Slides</vt:lpstr>
      <vt:lpstr>Interactive Slides</vt:lpstr>
      <vt:lpstr>PowerPoint Presentation</vt:lpstr>
      <vt:lpstr>Who are you?</vt:lpstr>
      <vt:lpstr>What needs does your unit/office have? Select all that apply</vt:lpstr>
      <vt:lpstr>PowerPoint Presentation</vt:lpstr>
      <vt:lpstr>Applying "Lean" Strategies to Case Management</vt:lpstr>
      <vt:lpstr>PowerPoint Presentation</vt:lpstr>
      <vt:lpstr>PowerPoint Presentation</vt:lpstr>
      <vt:lpstr> What is Lean?</vt:lpstr>
      <vt:lpstr>Bend the Curve - Maine</vt:lpstr>
      <vt:lpstr>Bend the Curve - Maine</vt:lpstr>
      <vt:lpstr>Bend the Curve - Maine</vt:lpstr>
      <vt:lpstr>Bend the Curve - Maine</vt:lpstr>
      <vt:lpstr>Rhode Island</vt:lpstr>
      <vt:lpstr>PowerPoint Presentation</vt:lpstr>
      <vt:lpstr>PowerPoint Presentation</vt:lpstr>
      <vt:lpstr>PowerPoint Presentation</vt:lpstr>
      <vt:lpstr>PowerPoint Presentation</vt:lpstr>
      <vt:lpstr>Program Overview </vt:lpstr>
      <vt:lpstr>Customer Paths</vt:lpstr>
      <vt:lpstr>Team Photo &amp; Participants</vt:lpstr>
      <vt:lpstr>Project Summary</vt:lpstr>
      <vt:lpstr>Goals &amp; Objectives</vt:lpstr>
      <vt:lpstr>Current State </vt:lpstr>
      <vt:lpstr>Current State Map</vt:lpstr>
      <vt:lpstr>Current State – Key Points</vt:lpstr>
      <vt:lpstr>Current State – Key Points</vt:lpstr>
      <vt:lpstr>Process Changes to be Made</vt:lpstr>
      <vt:lpstr>Process Changes to be Made</vt:lpstr>
      <vt:lpstr>Future State</vt:lpstr>
      <vt:lpstr>Future State Map</vt:lpstr>
      <vt:lpstr>Closing the Gaps</vt:lpstr>
      <vt:lpstr>Closing the Gaps</vt:lpstr>
      <vt:lpstr>Closing the Gaps</vt:lpstr>
      <vt:lpstr>Hard Benefits of the Future State</vt:lpstr>
      <vt:lpstr>Soft  Benefits of the Future State</vt:lpstr>
      <vt:lpstr>Areas of Opportunity</vt:lpstr>
      <vt:lpstr>Lessons Learned</vt:lpstr>
      <vt:lpstr>Incorporating Lean Principles Into TAA Business Practices</vt:lpstr>
      <vt:lpstr>PowerPoint Presentation</vt:lpstr>
      <vt:lpstr>Lean Management Background</vt:lpstr>
      <vt:lpstr>What Is Lean?</vt:lpstr>
      <vt:lpstr>Lean Components  Adapted for TAA Case Management</vt:lpstr>
      <vt:lpstr> I. Standard Work</vt:lpstr>
      <vt:lpstr>PowerPoint Presentation</vt:lpstr>
      <vt:lpstr>Judy V.</vt:lpstr>
      <vt:lpstr>Rosamaria E.</vt:lpstr>
      <vt:lpstr>II. Visual Management:  Visual Process Adherence</vt:lpstr>
      <vt:lpstr>a) Gemba Walk</vt:lpstr>
      <vt:lpstr>Gemba Walk - Be Prepared:</vt:lpstr>
      <vt:lpstr>Resulting Action from a Gemba Walk</vt:lpstr>
      <vt:lpstr>Alana C.</vt:lpstr>
      <vt:lpstr>b) Scorecards:  Metrics &amp; Measurement</vt:lpstr>
      <vt:lpstr>TAA Scorecard:  Working Toward Continuous Improvement</vt:lpstr>
      <vt:lpstr>c) Flow Boards</vt:lpstr>
      <vt:lpstr>Flow Boards for TAA Case Loads</vt:lpstr>
      <vt:lpstr>Flow Boards for TAA Case Management</vt:lpstr>
      <vt:lpstr>Flow Board Operation:</vt:lpstr>
      <vt:lpstr>Example of a Flow Board…</vt:lpstr>
      <vt:lpstr>Julie T.</vt:lpstr>
      <vt:lpstr>III. Problem Solving</vt:lpstr>
      <vt:lpstr>Evaluate the Problem</vt:lpstr>
      <vt:lpstr>Problem Solving Process: “Continuous improvement is better than delayed perfection.”  -Mark Twain</vt:lpstr>
      <vt:lpstr>PowerPoint Presentation</vt:lpstr>
      <vt:lpstr>Problem: Low percentage of active TAA participants who are co-enrolled with WIOA</vt:lpstr>
      <vt:lpstr>Problem Resolution = Develop a Plan</vt:lpstr>
      <vt:lpstr>Resolution Execution – Take Action</vt:lpstr>
      <vt:lpstr>Monthly Monitoring: Check Progress / Adjust if Necessary</vt:lpstr>
      <vt:lpstr>PowerPoint Presentation</vt:lpstr>
      <vt:lpstr>Conclusion: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Grace McCall</cp:lastModifiedBy>
  <cp:revision>242</cp:revision>
  <dcterms:created xsi:type="dcterms:W3CDTF">2017-06-21T17:13:53Z</dcterms:created>
  <dcterms:modified xsi:type="dcterms:W3CDTF">2019-05-29T21:10:19Z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0x010100727ECA4697952647996E3DCC2F1F08AE</vt:lpwstr>
  </property>
</Properties>
</file>