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tags/tag21.xml" ContentType="application/vnd.openxmlformats-officedocument.presentationml.tags+xml"/>
  <Override PartName="/ppt/notesSlides/notesSlide1.xml" ContentType="application/vnd.openxmlformats-officedocument.presentationml.notesSlide+xml"/>
  <Override PartName="/ppt/tags/tag22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3.xml" ContentType="application/vnd.openxmlformats-officedocument.presentationml.tag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24.xml" ContentType="application/vnd.openxmlformats-officedocument.presentationml.tag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25.xml" ContentType="application/vnd.openxmlformats-officedocument.presentationml.tags+xml"/>
  <Override PartName="/ppt/notesSlides/notesSlide5.xml" ContentType="application/vnd.openxmlformats-officedocument.presentationml.notesSlide+xml"/>
  <Override PartName="/ppt/tags/tag26.xml" ContentType="application/vnd.openxmlformats-officedocument.presentationml.tags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27.xml" ContentType="application/vnd.openxmlformats-officedocument.presentationml.tags+xml"/>
  <Override PartName="/ppt/notesSlides/notesSlide7.xml" ContentType="application/vnd.openxmlformats-officedocument.presentationml.notesSlide+xml"/>
  <Override PartName="/ppt/tags/tag28.xml" ContentType="application/vnd.openxmlformats-officedocument.presentationml.tags+xml"/>
  <Override PartName="/ppt/notesSlides/notesSlide8.xml" ContentType="application/vnd.openxmlformats-officedocument.presentationml.notesSlide+xml"/>
  <Override PartName="/ppt/tags/tag29.xml" ContentType="application/vnd.openxmlformats-officedocument.presentationml.tags+xml"/>
  <Override PartName="/ppt/notesSlides/notesSlide9.xml" ContentType="application/vnd.openxmlformats-officedocument.presentationml.notesSlide+xml"/>
  <Override PartName="/ppt/tags/tag30.xml" ContentType="application/vnd.openxmlformats-officedocument.presentationml.tags+xml"/>
  <Override PartName="/ppt/notesSlides/notesSlide10.xml" ContentType="application/vnd.openxmlformats-officedocument.presentationml.notesSlide+xml"/>
  <Override PartName="/ppt/tags/tag31.xml" ContentType="application/vnd.openxmlformats-officedocument.presentationml.tags+xml"/>
  <Override PartName="/ppt/notesSlides/notesSlide11.xml" ContentType="application/vnd.openxmlformats-officedocument.presentationml.notesSlide+xml"/>
  <Override PartName="/ppt/tags/tag32.xml" ContentType="application/vnd.openxmlformats-officedocument.presentationml.tags+xml"/>
  <Override PartName="/ppt/notesSlides/notesSlide12.xml" ContentType="application/vnd.openxmlformats-officedocument.presentationml.notesSlide+xml"/>
  <Override PartName="/ppt/tags/tag33.xml" ContentType="application/vnd.openxmlformats-officedocument.presentationml.tags+xml"/>
  <Override PartName="/ppt/notesSlides/notesSlide13.xml" ContentType="application/vnd.openxmlformats-officedocument.presentationml.notesSlide+xml"/>
  <Override PartName="/ppt/tags/tag34.xml" ContentType="application/vnd.openxmlformats-officedocument.presentationml.tags+xml"/>
  <Override PartName="/ppt/notesSlides/notesSlide14.xml" ContentType="application/vnd.openxmlformats-officedocument.presentationml.notesSlide+xml"/>
  <Override PartName="/ppt/tags/tag35.xml" ContentType="application/vnd.openxmlformats-officedocument.presentationml.tags+xml"/>
  <Override PartName="/ppt/notesSlides/notesSlide15.xml" ContentType="application/vnd.openxmlformats-officedocument.presentationml.notesSlide+xml"/>
  <Override PartName="/ppt/tags/tag36.xml" ContentType="application/vnd.openxmlformats-officedocument.presentationml.tags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494" r:id="rId5"/>
    <p:sldId id="496" r:id="rId6"/>
    <p:sldId id="497" r:id="rId7"/>
    <p:sldId id="498" r:id="rId8"/>
    <p:sldId id="499" r:id="rId9"/>
    <p:sldId id="500" r:id="rId10"/>
    <p:sldId id="501" r:id="rId11"/>
    <p:sldId id="502" r:id="rId12"/>
    <p:sldId id="503" r:id="rId13"/>
    <p:sldId id="504" r:id="rId14"/>
    <p:sldId id="505" r:id="rId15"/>
    <p:sldId id="506" r:id="rId16"/>
    <p:sldId id="507" r:id="rId17"/>
    <p:sldId id="508" r:id="rId18"/>
    <p:sldId id="509" r:id="rId19"/>
    <p:sldId id="51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Melville" userId="beb78149-d83e-47c9-88a4-88854b4c52f2" providerId="ADAL" clId="{45C12796-D5B5-4489-930F-8AF2B069EB3C}"/>
    <pc:docChg chg="delSld modSld">
      <pc:chgData name="Monica Melville" userId="beb78149-d83e-47c9-88a4-88854b4c52f2" providerId="ADAL" clId="{45C12796-D5B5-4489-930F-8AF2B069EB3C}" dt="2019-07-09T21:16:37.044" v="4" actId="2696"/>
      <pc:docMkLst>
        <pc:docMk/>
      </pc:docMkLst>
      <pc:sldChg chg="modSp">
        <pc:chgData name="Monica Melville" userId="beb78149-d83e-47c9-88a4-88854b4c52f2" providerId="ADAL" clId="{45C12796-D5B5-4489-930F-8AF2B069EB3C}" dt="2019-07-09T21:16:33.959" v="3" actId="20577"/>
        <pc:sldMkLst>
          <pc:docMk/>
          <pc:sldMk cId="70184248" sldId="494"/>
        </pc:sldMkLst>
        <pc:spChg chg="mod">
          <ac:chgData name="Monica Melville" userId="beb78149-d83e-47c9-88a4-88854b4c52f2" providerId="ADAL" clId="{45C12796-D5B5-4489-930F-8AF2B069EB3C}" dt="2019-07-09T21:16:33.959" v="3" actId="20577"/>
          <ac:spMkLst>
            <pc:docMk/>
            <pc:sldMk cId="70184248" sldId="494"/>
            <ac:spMk id="3" creationId="{6A14F009-65EA-482C-9906-3954D98FA37A}"/>
          </ac:spMkLst>
        </pc:spChg>
      </pc:sldChg>
      <pc:sldChg chg="del">
        <pc:chgData name="Monica Melville" userId="beb78149-d83e-47c9-88a4-88854b4c52f2" providerId="ADAL" clId="{45C12796-D5B5-4489-930F-8AF2B069EB3C}" dt="2019-07-09T21:16:37.044" v="4" actId="2696"/>
        <pc:sldMkLst>
          <pc:docMk/>
          <pc:sldMk cId="2154768762" sldId="49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r>
              <a:rPr lang="en-US" sz="1000" b="1" dirty="0"/>
              <a:t>WIOA Adult</a:t>
            </a:r>
          </a:p>
        </c:rich>
      </c:tx>
      <c:layout>
        <c:manualLayout>
          <c:xMode val="edge"/>
          <c:yMode val="edge"/>
          <c:x val="7.4790026246719307E-3"/>
          <c:y val="1.38888888888888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chemeClr val="tx1"/>
              </a:solidFill>
              <a:latin typeface="Gotham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733131926093132"/>
          <c:y val="0.14583333333333334"/>
          <c:w val="0.80259762150656033"/>
          <c:h val="0.7369410250873406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MSG1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rgbClr val="6A51A3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3.9783716503951093E-2"/>
                  <c:y val="0.1585746407234377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438-4693-B204-B58887C3A2F6}"/>
                </c:ext>
              </c:extLst>
            </c:dLbl>
            <c:dLbl>
              <c:idx val="1"/>
              <c:layout>
                <c:manualLayout>
                  <c:x val="2.3207167960638136E-2"/>
                  <c:y val="0.13320227867295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38-4693-B204-B58887C3A2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r">
                  <a:defRPr sz="900" b="1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Sheet1!$B$3:$B$4</c:f>
              <c:strCache>
                <c:ptCount val="2"/>
                <c:pt idx="0">
                  <c:v>PY17Q4</c:v>
                </c:pt>
                <c:pt idx="1">
                  <c:v>PY18Q2</c:v>
                </c:pt>
              </c:strCache>
            </c:strRef>
          </c:cat>
          <c:val>
            <c:numRef>
              <c:f>Sheet1!$C$3:$C$4</c:f>
              <c:numCache>
                <c:formatCode>0.0%</c:formatCode>
                <c:ptCount val="2"/>
                <c:pt idx="0">
                  <c:v>1.4568615249460083E-2</c:v>
                </c:pt>
                <c:pt idx="1">
                  <c:v>1.556848849804476E-2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38-4693-B204-B58887C3A2F6}"/>
            </c:ext>
          </c:extLst>
        </c:ser>
        <c:ser>
          <c:idx val="1"/>
          <c:order val="1"/>
          <c:tx>
            <c:strRef>
              <c:f>Sheet1!$D$2</c:f>
              <c:strCache>
                <c:ptCount val="1"/>
                <c:pt idx="0">
                  <c:v>MSG2</c:v>
                </c:pt>
              </c:strCache>
            </c:strRef>
          </c:tx>
          <c:spPr>
            <a:solidFill>
              <a:srgbClr val="6A51A3"/>
            </a:solidFill>
            <a:ln>
              <a:solidFill>
                <a:srgbClr val="6A51A3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1226664592205159"/>
                  <c:y val="0.1585746407234377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438-4693-B204-B58887C3A2F6}"/>
                </c:ext>
              </c:extLst>
            </c:dLbl>
            <c:dLbl>
              <c:idx val="1"/>
              <c:layout>
                <c:manualLayout>
                  <c:x val="7.9567433007902186E-2"/>
                  <c:y val="0.1712610714717378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438-4693-B204-B58887C3A2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Sheet1!$B$3:$B$4</c:f>
              <c:strCache>
                <c:ptCount val="2"/>
                <c:pt idx="0">
                  <c:v>PY17Q4</c:v>
                </c:pt>
                <c:pt idx="1">
                  <c:v>PY18Q2</c:v>
                </c:pt>
              </c:strCache>
            </c:strRef>
          </c:cat>
          <c:val>
            <c:numRef>
              <c:f>Sheet1!$D$3:$D$4</c:f>
              <c:numCache>
                <c:formatCode>0.0%</c:formatCode>
                <c:ptCount val="2"/>
                <c:pt idx="0">
                  <c:v>8.2726307697939157E-3</c:v>
                </c:pt>
                <c:pt idx="1">
                  <c:v>9.5099965117773407E-3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438-4693-B204-B58887C3A2F6}"/>
            </c:ext>
          </c:extLst>
        </c:ser>
        <c:ser>
          <c:idx val="2"/>
          <c:order val="2"/>
          <c:tx>
            <c:strRef>
              <c:f>Sheet1!$E$2</c:f>
              <c:strCache>
                <c:ptCount val="1"/>
                <c:pt idx="0">
                  <c:v>MSG3</c:v>
                </c:pt>
              </c:strCache>
            </c:strRef>
          </c:tx>
          <c:spPr>
            <a:solidFill>
              <a:srgbClr val="9E9AC8"/>
            </a:solidFill>
            <a:ln>
              <a:solidFill>
                <a:srgbClr val="6A51A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Sheet1!$B$3:$B$4</c:f>
              <c:strCache>
                <c:ptCount val="2"/>
                <c:pt idx="0">
                  <c:v>PY17Q4</c:v>
                </c:pt>
                <c:pt idx="1">
                  <c:v>PY18Q2</c:v>
                </c:pt>
              </c:strCache>
            </c:strRef>
          </c:cat>
          <c:val>
            <c:numRef>
              <c:f>Sheet1!$E$3:$E$4</c:f>
              <c:numCache>
                <c:formatCode>0.0%</c:formatCode>
                <c:ptCount val="2"/>
                <c:pt idx="0">
                  <c:v>0.22771697353490244</c:v>
                </c:pt>
                <c:pt idx="1">
                  <c:v>0.16466246856009842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438-4693-B204-B58887C3A2F6}"/>
            </c:ext>
          </c:extLst>
        </c:ser>
        <c:ser>
          <c:idx val="3"/>
          <c:order val="3"/>
          <c:tx>
            <c:strRef>
              <c:f>Sheet1!$F$2</c:f>
              <c:strCache>
                <c:ptCount val="1"/>
                <c:pt idx="0">
                  <c:v>MSG4</c:v>
                </c:pt>
              </c:strCache>
            </c:strRef>
          </c:tx>
          <c:spPr>
            <a:solidFill>
              <a:srgbClr val="CBC9E2"/>
            </a:solidFill>
            <a:ln>
              <a:solidFill>
                <a:srgbClr val="6A51A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Sheet1!$B$3:$B$4</c:f>
              <c:strCache>
                <c:ptCount val="2"/>
                <c:pt idx="0">
                  <c:v>PY17Q4</c:v>
                </c:pt>
                <c:pt idx="1">
                  <c:v>PY18Q2</c:v>
                </c:pt>
              </c:strCache>
            </c:strRef>
          </c:cat>
          <c:val>
            <c:numRef>
              <c:f>Sheet1!$F$3:$F$4</c:f>
              <c:numCache>
                <c:formatCode>0.0%</c:formatCode>
                <c:ptCount val="2"/>
                <c:pt idx="0">
                  <c:v>0.3600790658516051</c:v>
                </c:pt>
                <c:pt idx="1">
                  <c:v>0.35926857478565788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438-4693-B204-B58887C3A2F6}"/>
            </c:ext>
          </c:extLst>
        </c:ser>
        <c:ser>
          <c:idx val="4"/>
          <c:order val="4"/>
          <c:tx>
            <c:strRef>
              <c:f>Sheet1!$G$2</c:f>
              <c:strCache>
                <c:ptCount val="1"/>
                <c:pt idx="0">
                  <c:v>MSG5</c:v>
                </c:pt>
              </c:strCache>
            </c:strRef>
          </c:tx>
          <c:spPr>
            <a:solidFill>
              <a:srgbClr val="F2F0F7"/>
            </a:solidFill>
            <a:ln>
              <a:solidFill>
                <a:srgbClr val="6A51A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Sheet1!$B$3:$B$4</c:f>
              <c:strCache>
                <c:ptCount val="2"/>
                <c:pt idx="0">
                  <c:v>PY17Q4</c:v>
                </c:pt>
                <c:pt idx="1">
                  <c:v>PY18Q2</c:v>
                </c:pt>
              </c:strCache>
            </c:strRef>
          </c:cat>
          <c:val>
            <c:numRef>
              <c:f>Sheet1!$G$3:$G$4</c:f>
              <c:numCache>
                <c:formatCode>0.0%</c:formatCode>
                <c:ptCount val="2"/>
                <c:pt idx="0">
                  <c:v>0.38936271459423843</c:v>
                </c:pt>
                <c:pt idx="1">
                  <c:v>0.45099047164442158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438-4693-B204-B58887C3A2F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92238936"/>
        <c:axId val="592239264"/>
      </c:barChart>
      <c:catAx>
        <c:axId val="5922389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592239264"/>
        <c:crosses val="autoZero"/>
        <c:auto val="1"/>
        <c:lblAlgn val="ctr"/>
        <c:lblOffset val="100"/>
        <c:noMultiLvlLbl val="0"/>
      </c:catAx>
      <c:valAx>
        <c:axId val="592239264"/>
        <c:scaling>
          <c:orientation val="minMax"/>
          <c:max val="1"/>
        </c:scaling>
        <c:delete val="1"/>
        <c:axPos val="t"/>
        <c:numFmt formatCode="0%" sourceLinked="0"/>
        <c:majorTickMark val="none"/>
        <c:minorTickMark val="none"/>
        <c:tickLblPos val="nextTo"/>
        <c:crossAx val="59223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773699490689715"/>
          <c:y val="0.81674013008280233"/>
          <c:w val="0.79909072136018744"/>
          <c:h val="0.183259768827319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Gotham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r>
              <a:rPr lang="en-US" sz="1000" b="1" dirty="0"/>
              <a:t>WIOA DW</a:t>
            </a:r>
          </a:p>
        </c:rich>
      </c:tx>
      <c:layout>
        <c:manualLayout>
          <c:xMode val="edge"/>
          <c:yMode val="edge"/>
          <c:x val="5.1026984752143524E-3"/>
          <c:y val="6.28447577035436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/>
              </a:solidFill>
              <a:latin typeface="Gotham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967175116753842"/>
          <c:y val="0.15824656528495226"/>
          <c:w val="0.7981566370942772"/>
          <c:h val="0.7571907088726721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MSG1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rgbClr val="6A51A3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2.920261753550716E-2"/>
                  <c:y val="0.1885342731106310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B28-4B27-9041-AA943AAA4DB2}"/>
                </c:ext>
              </c:extLst>
            </c:dLbl>
            <c:dLbl>
              <c:idx val="1"/>
              <c:layout>
                <c:manualLayout>
                  <c:x val="2.4608887133904776E-2"/>
                  <c:y val="0.1599684741544749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28-4B27-9041-AA943AAA4D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Sheet1!$B$8:$B$9</c:f>
              <c:strCache>
                <c:ptCount val="2"/>
                <c:pt idx="0">
                  <c:v>PY17Q4</c:v>
                </c:pt>
                <c:pt idx="1">
                  <c:v>PY18Q2</c:v>
                </c:pt>
              </c:strCache>
            </c:strRef>
          </c:cat>
          <c:val>
            <c:numRef>
              <c:f>Sheet1!$C$8:$C$9</c:f>
              <c:numCache>
                <c:formatCode>0.0%</c:formatCode>
                <c:ptCount val="2"/>
                <c:pt idx="0">
                  <c:v>1.2273112009780872E-2</c:v>
                </c:pt>
                <c:pt idx="1">
                  <c:v>1.7250346740638002E-2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28-4B27-9041-AA943AAA4DB2}"/>
            </c:ext>
          </c:extLst>
        </c:ser>
        <c:ser>
          <c:idx val="1"/>
          <c:order val="1"/>
          <c:tx>
            <c:strRef>
              <c:f>Sheet1!$D$2</c:f>
              <c:strCache>
                <c:ptCount val="1"/>
                <c:pt idx="0">
                  <c:v>MSG2</c:v>
                </c:pt>
              </c:strCache>
            </c:strRef>
          </c:tx>
          <c:spPr>
            <a:solidFill>
              <a:srgbClr val="6A51A3"/>
            </a:solidFill>
            <a:ln>
              <a:solidFill>
                <a:srgbClr val="6A51A3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8.7716589015427518E-2"/>
                  <c:y val="0.1428294446358828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28-4B27-9041-AA943AAA4DB2}"/>
                </c:ext>
              </c:extLst>
            </c:dLbl>
            <c:dLbl>
              <c:idx val="1"/>
              <c:layout>
                <c:manualLayout>
                  <c:x val="8.1646493850649746E-2"/>
                  <c:y val="0.1371158349895498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B28-4B27-9041-AA943AAA4D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Sheet1!$B$8:$B$9</c:f>
              <c:strCache>
                <c:ptCount val="2"/>
                <c:pt idx="0">
                  <c:v>PY17Q4</c:v>
                </c:pt>
                <c:pt idx="1">
                  <c:v>PY18Q2</c:v>
                </c:pt>
              </c:strCache>
            </c:strRef>
          </c:cat>
          <c:val>
            <c:numRef>
              <c:f>Sheet1!$D$8:$D$9</c:f>
              <c:numCache>
                <c:formatCode>0.0%</c:formatCode>
                <c:ptCount val="2"/>
                <c:pt idx="0">
                  <c:v>4.5612715132135806E-3</c:v>
                </c:pt>
                <c:pt idx="1">
                  <c:v>5.5478502080443829E-3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B28-4B27-9041-AA943AAA4DB2}"/>
            </c:ext>
          </c:extLst>
        </c:ser>
        <c:ser>
          <c:idx val="2"/>
          <c:order val="2"/>
          <c:tx>
            <c:strRef>
              <c:f>Sheet1!$E$2</c:f>
              <c:strCache>
                <c:ptCount val="1"/>
                <c:pt idx="0">
                  <c:v>MSG3</c:v>
                </c:pt>
              </c:strCache>
            </c:strRef>
          </c:tx>
          <c:spPr>
            <a:solidFill>
              <a:srgbClr val="9E9AC8"/>
            </a:solidFill>
            <a:ln>
              <a:solidFill>
                <a:srgbClr val="6A51A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Sheet1!$B$8:$B$9</c:f>
              <c:strCache>
                <c:ptCount val="2"/>
                <c:pt idx="0">
                  <c:v>PY17Q4</c:v>
                </c:pt>
                <c:pt idx="1">
                  <c:v>PY18Q2</c:v>
                </c:pt>
              </c:strCache>
            </c:strRef>
          </c:cat>
          <c:val>
            <c:numRef>
              <c:f>Sheet1!$E$8:$E$9</c:f>
              <c:numCache>
                <c:formatCode>0.0%</c:formatCode>
                <c:ptCount val="2"/>
                <c:pt idx="0">
                  <c:v>0.18842283457161665</c:v>
                </c:pt>
                <c:pt idx="1">
                  <c:v>0.1289008321775312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B28-4B27-9041-AA943AAA4DB2}"/>
            </c:ext>
          </c:extLst>
        </c:ser>
        <c:ser>
          <c:idx val="3"/>
          <c:order val="3"/>
          <c:tx>
            <c:strRef>
              <c:f>Sheet1!$F$2</c:f>
              <c:strCache>
                <c:ptCount val="1"/>
                <c:pt idx="0">
                  <c:v>MSG4</c:v>
                </c:pt>
              </c:strCache>
            </c:strRef>
          </c:tx>
          <c:spPr>
            <a:solidFill>
              <a:srgbClr val="CBC9E2"/>
            </a:solidFill>
            <a:ln>
              <a:solidFill>
                <a:srgbClr val="6A51A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Sheet1!$B$8:$B$9</c:f>
              <c:strCache>
                <c:ptCount val="2"/>
                <c:pt idx="0">
                  <c:v>PY17Q4</c:v>
                </c:pt>
                <c:pt idx="1">
                  <c:v>PY18Q2</c:v>
                </c:pt>
              </c:strCache>
            </c:strRef>
          </c:cat>
          <c:val>
            <c:numRef>
              <c:f>Sheet1!$F$8:$F$9</c:f>
              <c:numCache>
                <c:formatCode>0.0%</c:formatCode>
                <c:ptCount val="2"/>
                <c:pt idx="0">
                  <c:v>0.37548199003103544</c:v>
                </c:pt>
                <c:pt idx="1">
                  <c:v>0.36576803051317613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B28-4B27-9041-AA943AAA4DB2}"/>
            </c:ext>
          </c:extLst>
        </c:ser>
        <c:ser>
          <c:idx val="4"/>
          <c:order val="4"/>
          <c:tx>
            <c:strRef>
              <c:f>Sheet1!$G$2</c:f>
              <c:strCache>
                <c:ptCount val="1"/>
                <c:pt idx="0">
                  <c:v>MSG5</c:v>
                </c:pt>
              </c:strCache>
            </c:strRef>
          </c:tx>
          <c:spPr>
            <a:solidFill>
              <a:srgbClr val="F2F0F7"/>
            </a:solidFill>
            <a:ln>
              <a:solidFill>
                <a:srgbClr val="6A51A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Sheet1!$B$8:$B$9</c:f>
              <c:strCache>
                <c:ptCount val="2"/>
                <c:pt idx="0">
                  <c:v>PY17Q4</c:v>
                </c:pt>
                <c:pt idx="1">
                  <c:v>PY18Q2</c:v>
                </c:pt>
              </c:strCache>
            </c:strRef>
          </c:cat>
          <c:val>
            <c:numRef>
              <c:f>Sheet1!$G$8:$G$9</c:f>
              <c:numCache>
                <c:formatCode>0.0%</c:formatCode>
                <c:ptCount val="2"/>
                <c:pt idx="0">
                  <c:v>0.41926079187435344</c:v>
                </c:pt>
                <c:pt idx="1">
                  <c:v>0.48253294036061029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B28-4B27-9041-AA943AAA4DB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92238936"/>
        <c:axId val="592239264"/>
      </c:barChart>
      <c:catAx>
        <c:axId val="5922389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592239264"/>
        <c:crosses val="autoZero"/>
        <c:auto val="1"/>
        <c:lblAlgn val="ctr"/>
        <c:lblOffset val="100"/>
        <c:noMultiLvlLbl val="0"/>
      </c:catAx>
      <c:valAx>
        <c:axId val="592239264"/>
        <c:scaling>
          <c:orientation val="minMax"/>
          <c:max val="1"/>
        </c:scaling>
        <c:delete val="1"/>
        <c:axPos val="t"/>
        <c:numFmt formatCode="0%" sourceLinked="0"/>
        <c:majorTickMark val="none"/>
        <c:minorTickMark val="none"/>
        <c:tickLblPos val="nextTo"/>
        <c:crossAx val="59223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56915250335512"/>
          <c:y val="0.93285525409039816"/>
          <c:w val="0.79163419321548556"/>
          <c:h val="4.87904339831289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Gotham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r>
              <a:rPr lang="en-US" sz="1000" b="1" dirty="0"/>
              <a:t>WIOA Youth</a:t>
            </a:r>
          </a:p>
        </c:rich>
      </c:tx>
      <c:layout>
        <c:manualLayout>
          <c:xMode val="edge"/>
          <c:yMode val="edge"/>
          <c:x val="1.387482988673366E-2"/>
          <c:y val="5.16014042082908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spc="0" baseline="0">
              <a:solidFill>
                <a:schemeClr val="tx1"/>
              </a:solidFill>
              <a:latin typeface="Gotham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788257894079293"/>
          <c:y val="0.15411235053951589"/>
          <c:w val="0.79767761211242372"/>
          <c:h val="0.832576917468649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MSG1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rgbClr val="6A51A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Sheet1!$B$13:$B$14</c:f>
              <c:strCache>
                <c:ptCount val="2"/>
                <c:pt idx="0">
                  <c:v>PY17Q4</c:v>
                </c:pt>
                <c:pt idx="1">
                  <c:v>PY18Q2</c:v>
                </c:pt>
              </c:strCache>
            </c:strRef>
          </c:cat>
          <c:val>
            <c:numRef>
              <c:f>Sheet1!$C$13:$C$14</c:f>
              <c:numCache>
                <c:formatCode>0.0%</c:formatCode>
                <c:ptCount val="2"/>
                <c:pt idx="0">
                  <c:v>0.23434851341828086</c:v>
                </c:pt>
                <c:pt idx="1">
                  <c:v>0.21211726808316794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EE-4D5B-8FCD-E02E15BDD677}"/>
            </c:ext>
          </c:extLst>
        </c:ser>
        <c:ser>
          <c:idx val="1"/>
          <c:order val="1"/>
          <c:tx>
            <c:strRef>
              <c:f>Sheet1!$D$2</c:f>
              <c:strCache>
                <c:ptCount val="1"/>
                <c:pt idx="0">
                  <c:v>MSG2</c:v>
                </c:pt>
              </c:strCache>
            </c:strRef>
          </c:tx>
          <c:spPr>
            <a:solidFill>
              <a:srgbClr val="6A51A3"/>
            </a:solidFill>
            <a:ln>
              <a:solidFill>
                <a:srgbClr val="6A51A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Sheet1!$B$13:$B$14</c:f>
              <c:strCache>
                <c:ptCount val="2"/>
                <c:pt idx="0">
                  <c:v>PY17Q4</c:v>
                </c:pt>
                <c:pt idx="1">
                  <c:v>PY18Q2</c:v>
                </c:pt>
              </c:strCache>
            </c:strRef>
          </c:cat>
          <c:val>
            <c:numRef>
              <c:f>Sheet1!$D$13:$D$14</c:f>
              <c:numCache>
                <c:formatCode>0.0%</c:formatCode>
                <c:ptCount val="2"/>
                <c:pt idx="0">
                  <c:v>0.18591318591318592</c:v>
                </c:pt>
                <c:pt idx="1">
                  <c:v>0.22695473920541437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EE-4D5B-8FCD-E02E15BDD677}"/>
            </c:ext>
          </c:extLst>
        </c:ser>
        <c:ser>
          <c:idx val="2"/>
          <c:order val="2"/>
          <c:tx>
            <c:strRef>
              <c:f>Sheet1!$E$2</c:f>
              <c:strCache>
                <c:ptCount val="1"/>
                <c:pt idx="0">
                  <c:v>MSG3</c:v>
                </c:pt>
              </c:strCache>
            </c:strRef>
          </c:tx>
          <c:spPr>
            <a:solidFill>
              <a:srgbClr val="9E9AC8"/>
            </a:solidFill>
            <a:ln>
              <a:solidFill>
                <a:srgbClr val="6A51A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Sheet1!$B$13:$B$14</c:f>
              <c:strCache>
                <c:ptCount val="2"/>
                <c:pt idx="0">
                  <c:v>PY17Q4</c:v>
                </c:pt>
                <c:pt idx="1">
                  <c:v>PY18Q2</c:v>
                </c:pt>
              </c:strCache>
            </c:strRef>
          </c:cat>
          <c:val>
            <c:numRef>
              <c:f>Sheet1!$E$13:$E$14</c:f>
              <c:numCache>
                <c:formatCode>0.0%</c:formatCode>
                <c:ptCount val="2"/>
                <c:pt idx="0">
                  <c:v>0.21334019008437613</c:v>
                </c:pt>
                <c:pt idx="1">
                  <c:v>0.20795236390850227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EE-4D5B-8FCD-E02E15BDD677}"/>
            </c:ext>
          </c:extLst>
        </c:ser>
        <c:ser>
          <c:idx val="3"/>
          <c:order val="3"/>
          <c:tx>
            <c:strRef>
              <c:f>Sheet1!$F$2</c:f>
              <c:strCache>
                <c:ptCount val="1"/>
                <c:pt idx="0">
                  <c:v>MSG4</c:v>
                </c:pt>
              </c:strCache>
            </c:strRef>
          </c:tx>
          <c:spPr>
            <a:solidFill>
              <a:srgbClr val="CBC9E2"/>
            </a:solidFill>
            <a:ln>
              <a:solidFill>
                <a:srgbClr val="6A51A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Sheet1!$B$13:$B$14</c:f>
              <c:strCache>
                <c:ptCount val="2"/>
                <c:pt idx="0">
                  <c:v>PY17Q4</c:v>
                </c:pt>
                <c:pt idx="1">
                  <c:v>PY18Q2</c:v>
                </c:pt>
              </c:strCache>
            </c:strRef>
          </c:cat>
          <c:val>
            <c:numRef>
              <c:f>Sheet1!$F$13:$F$14</c:f>
              <c:numCache>
                <c:formatCode>0.0%</c:formatCode>
                <c:ptCount val="2"/>
                <c:pt idx="0">
                  <c:v>0.12389768203721692</c:v>
                </c:pt>
                <c:pt idx="1">
                  <c:v>0.10400872026811571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EE-4D5B-8FCD-E02E15BDD677}"/>
            </c:ext>
          </c:extLst>
        </c:ser>
        <c:ser>
          <c:idx val="4"/>
          <c:order val="4"/>
          <c:tx>
            <c:strRef>
              <c:f>Sheet1!$G$2</c:f>
              <c:strCache>
                <c:ptCount val="1"/>
                <c:pt idx="0">
                  <c:v>MSG5</c:v>
                </c:pt>
              </c:strCache>
            </c:strRef>
          </c:tx>
          <c:spPr>
            <a:solidFill>
              <a:srgbClr val="F2F0F7"/>
            </a:solidFill>
            <a:ln>
              <a:solidFill>
                <a:srgbClr val="6A51A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Sheet1!$B$13:$B$14</c:f>
              <c:strCache>
                <c:ptCount val="2"/>
                <c:pt idx="0">
                  <c:v>PY17Q4</c:v>
                </c:pt>
                <c:pt idx="1">
                  <c:v>PY18Q2</c:v>
                </c:pt>
              </c:strCache>
            </c:strRef>
          </c:cat>
          <c:val>
            <c:numRef>
              <c:f>Sheet1!$G$13:$G$14</c:f>
              <c:numCache>
                <c:formatCode>0.0%</c:formatCode>
                <c:ptCount val="2"/>
                <c:pt idx="0">
                  <c:v>0.24250042854694018</c:v>
                </c:pt>
                <c:pt idx="1">
                  <c:v>0.24896690853479972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EE-4D5B-8FCD-E02E15BDD67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92238936"/>
        <c:axId val="592239264"/>
      </c:barChart>
      <c:catAx>
        <c:axId val="5922389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592239264"/>
        <c:crosses val="autoZero"/>
        <c:auto val="1"/>
        <c:lblAlgn val="ctr"/>
        <c:lblOffset val="100"/>
        <c:noMultiLvlLbl val="0"/>
      </c:catAx>
      <c:valAx>
        <c:axId val="592239264"/>
        <c:scaling>
          <c:orientation val="minMax"/>
          <c:max val="1"/>
        </c:scaling>
        <c:delete val="1"/>
        <c:axPos val="t"/>
        <c:numFmt formatCode="0%" sourceLinked="0"/>
        <c:majorTickMark val="none"/>
        <c:minorTickMark val="none"/>
        <c:tickLblPos val="nextTo"/>
        <c:crossAx val="59223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318647723533366"/>
          <c:y val="0.85749792816610693"/>
          <c:w val="0.76901452392416392"/>
          <c:h val="0.14250207183389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Gotham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410813316319283E-2"/>
          <c:y val="3.2427627210217261E-2"/>
          <c:w val="0.63839714152231697"/>
          <c:h val="0.9011329260194550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'Credential Types'!$B$51</c:f>
              <c:strCache>
                <c:ptCount val="1"/>
                <c:pt idx="0">
                  <c:v>Secondary School Diploma or Equivalent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242901485010375E-2"/>
                  <c:y val="-0.1057952974049805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009-48F9-A9E9-D7CFF3F33DD5}"/>
                </c:ext>
              </c:extLst>
            </c:dLbl>
            <c:dLbl>
              <c:idx val="1"/>
              <c:layout>
                <c:manualLayout>
                  <c:x val="1.7089895418892664E-2"/>
                  <c:y val="-9.672712905598225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09-48F9-A9E9-D7CFF3F33D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'Credential Types'!$C$50:$E$50</c:f>
              <c:strCache>
                <c:ptCount val="3"/>
                <c:pt idx="0">
                  <c:v>WIOA 
Adult</c:v>
                </c:pt>
                <c:pt idx="1">
                  <c:v>WIOA 
DW</c:v>
                </c:pt>
                <c:pt idx="2">
                  <c:v>WIOA 
Youth</c:v>
                </c:pt>
              </c:strCache>
            </c:strRef>
          </c:cat>
          <c:val>
            <c:numRef>
              <c:f>'Credential Types'!$C$51:$E$51</c:f>
              <c:numCache>
                <c:formatCode>0.0%</c:formatCode>
                <c:ptCount val="3"/>
                <c:pt idx="0" formatCode="0%">
                  <c:v>5.6601637674050034E-3</c:v>
                </c:pt>
                <c:pt idx="1">
                  <c:v>2.4570024570024569E-3</c:v>
                </c:pt>
                <c:pt idx="2" formatCode="0%">
                  <c:v>0.25487633219384676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09-48F9-A9E9-D7CFF3F33DD5}"/>
            </c:ext>
          </c:extLst>
        </c:ser>
        <c:ser>
          <c:idx val="1"/>
          <c:order val="1"/>
          <c:tx>
            <c:strRef>
              <c:f>'Credential Types'!$B$52</c:f>
              <c:strCache>
                <c:ptCount val="1"/>
                <c:pt idx="0">
                  <c:v>AA or AS Diploma/Degree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9091749739828669E-2"/>
                  <c:y val="-0.1209089113199778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009-48F9-A9E9-D7CFF3F33D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'Credential Types'!$C$50:$E$50</c:f>
              <c:strCache>
                <c:ptCount val="3"/>
                <c:pt idx="0">
                  <c:v>WIOA 
Adult</c:v>
                </c:pt>
                <c:pt idx="1">
                  <c:v>WIOA 
DW</c:v>
                </c:pt>
                <c:pt idx="2">
                  <c:v>WIOA 
Youth</c:v>
                </c:pt>
              </c:strCache>
            </c:strRef>
          </c:cat>
          <c:val>
            <c:numRef>
              <c:f>'Credential Types'!$C$52:$E$52</c:f>
              <c:numCache>
                <c:formatCode>0%</c:formatCode>
                <c:ptCount val="3"/>
                <c:pt idx="0">
                  <c:v>8.3355345081317686E-2</c:v>
                </c:pt>
                <c:pt idx="1">
                  <c:v>8.2215082215082211E-2</c:v>
                </c:pt>
                <c:pt idx="2">
                  <c:v>2.0510758093706012E-2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09-48F9-A9E9-D7CFF3F33DD5}"/>
            </c:ext>
          </c:extLst>
        </c:ser>
        <c:ser>
          <c:idx val="2"/>
          <c:order val="2"/>
          <c:tx>
            <c:strRef>
              <c:f>'Credential Types'!$B$53</c:f>
              <c:strCache>
                <c:ptCount val="1"/>
                <c:pt idx="0">
                  <c:v>BA or BS Diploma/Degree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1072537125259535E-3"/>
                  <c:y val="-7.859079235798557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09-48F9-A9E9-D7CFF3F33DD5}"/>
                </c:ext>
              </c:extLst>
            </c:dLbl>
            <c:dLbl>
              <c:idx val="1"/>
              <c:layout>
                <c:manualLayout>
                  <c:x val="4.6608805687888945E-3"/>
                  <c:y val="-0.1239316341029772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009-48F9-A9E9-D7CFF3F33DD5}"/>
                </c:ext>
              </c:extLst>
            </c:dLbl>
            <c:dLbl>
              <c:idx val="2"/>
              <c:layout>
                <c:manualLayout>
                  <c:x val="-1.5536268562629696E-3"/>
                  <c:y val="-0.1148634657539789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009-48F9-A9E9-D7CFF3F33D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'Credential Types'!$C$50:$E$50</c:f>
              <c:strCache>
                <c:ptCount val="3"/>
                <c:pt idx="0">
                  <c:v>WIOA 
Adult</c:v>
                </c:pt>
                <c:pt idx="1">
                  <c:v>WIOA 
DW</c:v>
                </c:pt>
                <c:pt idx="2">
                  <c:v>WIOA 
Youth</c:v>
                </c:pt>
              </c:strCache>
            </c:strRef>
          </c:cat>
          <c:val>
            <c:numRef>
              <c:f>'Credential Types'!$C$53:$E$53</c:f>
              <c:numCache>
                <c:formatCode>0%</c:formatCode>
                <c:ptCount val="3"/>
                <c:pt idx="0">
                  <c:v>2.1659560016603147E-2</c:v>
                </c:pt>
                <c:pt idx="1">
                  <c:v>1.575001575001575E-2</c:v>
                </c:pt>
                <c:pt idx="2">
                  <c:v>1.0255379046853006E-2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009-48F9-A9E9-D7CFF3F33DD5}"/>
            </c:ext>
          </c:extLst>
        </c:ser>
        <c:ser>
          <c:idx val="3"/>
          <c:order val="3"/>
          <c:tx>
            <c:strRef>
              <c:f>'Credential Types'!$B$54</c:f>
              <c:strCache>
                <c:ptCount val="1"/>
                <c:pt idx="0">
                  <c:v>Occupational Licensure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321761137577789E-3"/>
                  <c:y val="-8.161351514098502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009-48F9-A9E9-D7CFF3F33DD5}"/>
                </c:ext>
              </c:extLst>
            </c:dLbl>
            <c:dLbl>
              <c:idx val="1"/>
              <c:layout>
                <c:manualLayout>
                  <c:x val="2.9518910268996421E-2"/>
                  <c:y val="-0.1057952974049805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009-48F9-A9E9-D7CFF3F33DD5}"/>
                </c:ext>
              </c:extLst>
            </c:dLbl>
            <c:dLbl>
              <c:idx val="2"/>
              <c:layout>
                <c:manualLayout>
                  <c:x val="4.3501551975363151E-2"/>
                  <c:y val="-0.1178861885369783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009-48F9-A9E9-D7CFF3F33D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'Credential Types'!$C$50:$E$50</c:f>
              <c:strCache>
                <c:ptCount val="3"/>
                <c:pt idx="0">
                  <c:v>WIOA 
Adult</c:v>
                </c:pt>
                <c:pt idx="1">
                  <c:v>WIOA 
DW</c:v>
                </c:pt>
                <c:pt idx="2">
                  <c:v>WIOA 
Youth</c:v>
                </c:pt>
              </c:strCache>
            </c:strRef>
          </c:cat>
          <c:val>
            <c:numRef>
              <c:f>'Credential Types'!$C$54:$E$54</c:f>
              <c:numCache>
                <c:formatCode>0%</c:formatCode>
                <c:ptCount val="3"/>
                <c:pt idx="0">
                  <c:v>1.3471189766423908E-2</c:v>
                </c:pt>
                <c:pt idx="1">
                  <c:v>1.0773010773010773E-2</c:v>
                </c:pt>
                <c:pt idx="2">
                  <c:v>5.0271465915946107E-3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009-48F9-A9E9-D7CFF3F33DD5}"/>
            </c:ext>
          </c:extLst>
        </c:ser>
        <c:ser>
          <c:idx val="4"/>
          <c:order val="4"/>
          <c:tx>
            <c:strRef>
              <c:f>'Credential Types'!$B$55</c:f>
              <c:strCache>
                <c:ptCount val="1"/>
                <c:pt idx="0">
                  <c:v>Occupational Certificate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'Credential Types'!$C$50:$E$50</c:f>
              <c:strCache>
                <c:ptCount val="3"/>
                <c:pt idx="0">
                  <c:v>WIOA 
Adult</c:v>
                </c:pt>
                <c:pt idx="1">
                  <c:v>WIOA 
DW</c:v>
                </c:pt>
                <c:pt idx="2">
                  <c:v>WIOA 
Youth</c:v>
                </c:pt>
              </c:strCache>
            </c:strRef>
          </c:cat>
          <c:val>
            <c:numRef>
              <c:f>'Credential Types'!$C$55:$E$55</c:f>
              <c:numCache>
                <c:formatCode>0%</c:formatCode>
                <c:ptCount val="3"/>
                <c:pt idx="0">
                  <c:v>0.27081996905777139</c:v>
                </c:pt>
                <c:pt idx="1">
                  <c:v>0.21438921438921438</c:v>
                </c:pt>
                <c:pt idx="2">
                  <c:v>9.9738588377237078E-2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009-48F9-A9E9-D7CFF3F33DD5}"/>
            </c:ext>
          </c:extLst>
        </c:ser>
        <c:ser>
          <c:idx val="5"/>
          <c:order val="5"/>
          <c:tx>
            <c:strRef>
              <c:f>'Credential Types'!$B$56</c:f>
              <c:strCache>
                <c:ptCount val="1"/>
                <c:pt idx="0">
                  <c:v>Occupational Certification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'Credential Types'!$C$50:$E$50</c:f>
              <c:strCache>
                <c:ptCount val="3"/>
                <c:pt idx="0">
                  <c:v>WIOA 
Adult</c:v>
                </c:pt>
                <c:pt idx="1">
                  <c:v>WIOA 
DW</c:v>
                </c:pt>
                <c:pt idx="2">
                  <c:v>WIOA 
Youth</c:v>
                </c:pt>
              </c:strCache>
            </c:strRef>
          </c:cat>
          <c:val>
            <c:numRef>
              <c:f>'Credential Types'!$C$56:$E$56</c:f>
              <c:numCache>
                <c:formatCode>0%</c:formatCode>
                <c:ptCount val="3"/>
                <c:pt idx="0">
                  <c:v>0.57975170748273652</c:v>
                </c:pt>
                <c:pt idx="1">
                  <c:v>0.64669564669564672</c:v>
                </c:pt>
                <c:pt idx="2">
                  <c:v>0.58355117635230247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009-48F9-A9E9-D7CFF3F33DD5}"/>
            </c:ext>
          </c:extLst>
        </c:ser>
        <c:ser>
          <c:idx val="6"/>
          <c:order val="6"/>
          <c:tx>
            <c:strRef>
              <c:f>'Credential Types'!$B$57</c:f>
              <c:strCache>
                <c:ptCount val="1"/>
                <c:pt idx="0">
                  <c:v>Other Recognized Diploma, Degree,
or Certificate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'Credential Types'!$C$50:$E$50</c:f>
              <c:strCache>
                <c:ptCount val="3"/>
                <c:pt idx="0">
                  <c:v>WIOA 
Adult</c:v>
                </c:pt>
                <c:pt idx="1">
                  <c:v>WIOA 
DW</c:v>
                </c:pt>
                <c:pt idx="2">
                  <c:v>WIOA 
Youth</c:v>
                </c:pt>
              </c:strCache>
            </c:strRef>
          </c:cat>
          <c:val>
            <c:numRef>
              <c:f>'Credential Types'!$C$57:$E$57</c:f>
              <c:numCache>
                <c:formatCode>0%</c:formatCode>
                <c:ptCount val="3"/>
                <c:pt idx="0">
                  <c:v>2.528206482774235E-2</c:v>
                </c:pt>
                <c:pt idx="1">
                  <c:v>2.7720027720027719E-2</c:v>
                </c:pt>
                <c:pt idx="2">
                  <c:v>2.6040619344460083E-2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2009-48F9-A9E9-D7CFF3F33DD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79578504"/>
        <c:axId val="679570632"/>
      </c:barChart>
      <c:catAx>
        <c:axId val="679578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679570632"/>
        <c:crosses val="autoZero"/>
        <c:auto val="1"/>
        <c:lblAlgn val="ctr"/>
        <c:lblOffset val="100"/>
        <c:noMultiLvlLbl val="0"/>
      </c:catAx>
      <c:valAx>
        <c:axId val="679570632"/>
        <c:scaling>
          <c:orientation val="minMax"/>
          <c:max val="1"/>
        </c:scaling>
        <c:delete val="0"/>
        <c:axPos val="b"/>
        <c:numFmt formatCode="0%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67957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2303010756926878"/>
          <c:y val="9.5646845570276265E-2"/>
          <c:w val="0.27696989243073128"/>
          <c:h val="0.813867510302517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Gotham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DD6AF-1489-4B34-86E3-2AA46E385CF5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43AF3F-DACF-4B22-8585-3275441EDE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2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2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235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9741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3813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519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95309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0519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0374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012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8564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33184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3070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04391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18835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03321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1490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microsoft.com/office/2007/relationships/hdphoto" Target="../media/hdphoto2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CF19BF-F4F2-4236-856B-4BED9ACCF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515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327782"/>
            <a:ext cx="9753600" cy="2051919"/>
          </a:xfrm>
        </p:spPr>
        <p:txBody>
          <a:bodyPr anchor="ctr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5326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7292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5467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56630B-DC67-40E5-A102-A4616E8C6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319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48384" y="875169"/>
            <a:ext cx="10070592" cy="2144938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8384" y="3545577"/>
            <a:ext cx="980541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7115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41760" y="2481668"/>
            <a:ext cx="6812040" cy="2381476"/>
          </a:xfrm>
        </p:spPr>
        <p:txBody>
          <a:bodyPr anchor="ctr">
            <a:noAutofit/>
          </a:bodyPr>
          <a:lstStyle>
            <a:lvl1pPr marL="0" indent="0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rgbClr val="1C4489"/>
              </a:buClr>
              <a:buFont typeface="Wingdings" panose="05000000000000000000" pitchFamily="2" charset="2"/>
              <a:buChar char=""/>
              <a:defRPr>
                <a:solidFill>
                  <a:schemeClr val="accent5"/>
                </a:solidFill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lvl="3"/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362528" y="2483686"/>
            <a:ext cx="2377440" cy="237744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2755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1207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304287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AC87CBE-6F5B-4FDC-9999-676B9F6679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06071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D641F4D-5F35-4F7D-9487-696C26F0C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089151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74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4285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407285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3379908-6ECB-4772-B71A-34E3F132F84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6720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E6A44FAA-6F4D-4D84-AB6F-9086CFF9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41020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FFB5D02-87CE-4A9A-A437-6D61B264F92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27435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0A6DECEC-A0A9-4D13-8B70-6A8A34377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1735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2625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Agenda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19224"/>
            <a:ext cx="11155680" cy="4767263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+mj-lt"/>
              <a:buAutoNum type="arabicPeriod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 descr="SMART icon">
            <a:extLst>
              <a:ext uri="{FF2B5EF4-FFF2-40B4-BE49-F238E27FC236}">
                <a16:creationId xmlns:a16="http://schemas.microsoft.com/office/drawing/2014/main" id="{82D5D7F0-7145-4827-83A2-5CF434C5CFBA}"/>
              </a:ext>
            </a:extLst>
          </p:cNvPr>
          <p:cNvSpPr/>
          <p:nvPr userDrawn="1"/>
        </p:nvSpPr>
        <p:spPr>
          <a:xfrm>
            <a:off x="10144369" y="461419"/>
            <a:ext cx="1556595" cy="1556595"/>
          </a:xfrm>
          <a:prstGeom prst="ellipse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5898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2858B7-2840-4B86-82BC-C15B58B6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221" y="4086790"/>
            <a:ext cx="2585710" cy="189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Objectives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31471"/>
            <a:ext cx="11155680" cy="4754880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Wingdings" panose="05000000000000000000" pitchFamily="2" charset="2"/>
              <a:buChar char="ü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1617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5FB0512-0D03-43C2-9663-06FDBDB95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787668"/>
            <a:ext cx="12190992" cy="1545565"/>
            <a:chOff x="0" y="4787661"/>
            <a:chExt cx="9143244" cy="154556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1656AEE-D6EA-459B-9879-FB6489B32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5528621"/>
              <a:ext cx="9143244" cy="8046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23EC7A2-7A9D-4065-9C18-8DAAC4C66A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787661"/>
              <a:ext cx="9143244" cy="804605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461F356-3A60-4677-A90A-C2EA3A663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4" y="7"/>
            <a:ext cx="12190992" cy="8046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02709" y="667944"/>
            <a:ext cx="10186587" cy="4084009"/>
          </a:xfrm>
        </p:spPr>
        <p:txBody>
          <a:bodyPr anchor="ctr"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Type quote here.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48EDC6-D49E-4B52-B448-420C09B98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53" y="118262"/>
            <a:ext cx="609550" cy="475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5D1391-4ECB-425D-8329-DA5705FD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365797" y="4992003"/>
            <a:ext cx="609550" cy="47544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FA847A-2E10-460B-9C1D-C7735616A56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02712" y="5032861"/>
            <a:ext cx="10185993" cy="991520"/>
          </a:xfrm>
        </p:spPr>
        <p:txBody>
          <a:bodyPr anchor="ctr">
            <a:normAutofit/>
          </a:bodyPr>
          <a:lstStyle>
            <a:lvl1pPr marL="228600" indent="-228600">
              <a:buFont typeface="Arial" panose="020B0604020202020204" pitchFamily="34" charset="0"/>
              <a:buChar char="~"/>
              <a:defRPr sz="2800" b="1">
                <a:solidFill>
                  <a:schemeClr val="bg1"/>
                </a:solidFill>
              </a:defRPr>
            </a:lvl1pPr>
            <a:lvl2pPr marL="228600" indent="0">
              <a:buNone/>
              <a:defRPr sz="2000" i="1">
                <a:solidFill>
                  <a:schemeClr val="accent4">
                    <a:lumMod val="20000"/>
                    <a:lumOff val="80000"/>
                  </a:schemeClr>
                </a:solidFill>
              </a:defRPr>
            </a:lvl2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Additional info if applicable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2554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Insert Title of Question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E711A4-D827-41FB-9FEE-8B61DC815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562" y="1747615"/>
            <a:ext cx="2884877" cy="38636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65687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Resources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80999" y="1407886"/>
            <a:ext cx="5486400" cy="4672878"/>
          </a:xfrm>
        </p:spPr>
        <p:txBody>
          <a:bodyPr>
            <a:noAutofit/>
          </a:bodyPr>
          <a:lstStyle>
            <a:lvl1pPr marL="342900" indent="-280988"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Insert Name of Resource</a:t>
            </a:r>
          </a:p>
          <a:p>
            <a:pPr lvl="1"/>
            <a:r>
              <a:rPr lang="en-US"/>
              <a:t>Include details about resource here</a:t>
            </a:r>
          </a:p>
          <a:p>
            <a:pPr lvl="2"/>
            <a:r>
              <a:rPr lang="en-US"/>
              <a:t>Web Address here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24601" y="1407886"/>
            <a:ext cx="5486400" cy="4672878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Insert Name of Resource</a:t>
            </a:r>
          </a:p>
          <a:p>
            <a:pPr lvl="1"/>
            <a:r>
              <a:rPr lang="en-US"/>
              <a:t>Include details about resource here</a:t>
            </a:r>
          </a:p>
          <a:p>
            <a:pPr lvl="2"/>
            <a:r>
              <a:rPr lang="en-US"/>
              <a:t>Web Address here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36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16892" y="1291771"/>
            <a:ext cx="7091440" cy="4845260"/>
          </a:xfrm>
        </p:spPr>
        <p:txBody>
          <a:bodyPr anchor="ctr">
            <a:noAutofit/>
          </a:bodyPr>
          <a:lstStyle>
            <a:lvl1pPr marL="0" indent="0">
              <a:buNone/>
              <a:defRPr sz="24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20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rgbClr val="1C4489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937C6E-C4E1-4098-AAA7-12A05E027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498" y="2471299"/>
            <a:ext cx="2250838" cy="22072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9997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Insert Title of Gratitude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27705F-8551-43B5-958F-AC0827276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76" y="1550738"/>
            <a:ext cx="6564849" cy="42790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0370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628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41712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626" y="67831"/>
            <a:ext cx="11356848" cy="11064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342571"/>
            <a:ext cx="5157787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242457"/>
            <a:ext cx="5157787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342571"/>
            <a:ext cx="5183188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242457"/>
            <a:ext cx="5183188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3977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7123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C0572E-8CD7-474C-8E2C-4992A8831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2C1B5B-A779-4783-9B6E-F71CC1C1D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23"/>
          <a:stretch/>
        </p:blipFill>
        <p:spPr>
          <a:xfrm rot="10800000">
            <a:off x="0" y="0"/>
            <a:ext cx="12190992" cy="4769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84552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18D104E-42F0-40AE-9CDD-8F904482E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7"/>
            <a:ext cx="6172200" cy="5403851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184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762CF06-6557-4C5C-81C4-370A2853E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457207"/>
            <a:ext cx="6172200" cy="5403851"/>
          </a:xfrm>
          <a:ln w="25400">
            <a:solidFill>
              <a:schemeClr val="accent1"/>
            </a:solidFill>
            <a:miter lim="800000"/>
          </a:ln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2377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9FFAE19-A8F9-4243-9882-1FA70D6AF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9EC62E-065B-4290-8FBC-F8DC4E4F2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992" cy="13532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9300" y="67579"/>
            <a:ext cx="11359032" cy="11080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" y="1420779"/>
            <a:ext cx="11155680" cy="47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411" y="6425302"/>
            <a:ext cx="7979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29876" y="64046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21"/>
    </p:custDataLst>
    <p:extLst>
      <p:ext uri="{BB962C8B-B14F-4D97-AF65-F5344CB8AC3E}">
        <p14:creationId xmlns:p14="http://schemas.microsoft.com/office/powerpoint/2010/main" val="2707788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bg1"/>
          </a:solidFill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5000"/>
        </a:lnSpc>
        <a:spcBef>
          <a:spcPts val="1800"/>
        </a:spcBef>
        <a:buClr>
          <a:schemeClr val="accent2"/>
        </a:buClr>
        <a:buFont typeface="Wingdings" panose="05000000000000000000" pitchFamily="2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7713" indent="-290513" algn="l" defTabSz="914400" rtl="0" eaLnBrk="1" latinLnBrk="0" hangingPunct="1">
        <a:lnSpc>
          <a:spcPct val="95000"/>
        </a:lnSpc>
        <a:spcBef>
          <a:spcPts val="500"/>
        </a:spcBef>
        <a:buClr>
          <a:schemeClr val="accent1">
            <a:lumMod val="75000"/>
          </a:schemeClr>
        </a:buClr>
        <a:buSzPct val="80000"/>
        <a:buFont typeface="Arial" panose="020B0604020202020204" pitchFamily="34" charset="0"/>
        <a:buChar char="►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5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›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5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hyperlink" Target="https://public.tableau.com/profile/scott8222#!/vizhome/MeasurableSkillGainsCY18Outcomes_PY18Q2PIRL/CY18_MS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5.xml"/><Relationship Id="rId4" Type="http://schemas.openxmlformats.org/officeDocument/2006/relationships/hyperlink" Target="mailto:ETAPerforms@dol.gov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7425-8373-44FE-992C-78381B8466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Measurable Skill Gains and 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Credential Attainment Data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4F009-65EA-482C-9906-3954D98FA3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447780"/>
          </a:xfrm>
        </p:spPr>
        <p:txBody>
          <a:bodyPr>
            <a:noAutofit/>
          </a:bodyPr>
          <a:lstStyle/>
          <a:p>
            <a:r>
              <a:rPr lang="en-US" dirty="0"/>
              <a:t>Module 3</a:t>
            </a:r>
          </a:p>
          <a:p>
            <a:r>
              <a:rPr lang="en-US" sz="2200" dirty="0"/>
              <a:t>2019 WIOA National Performance Training</a:t>
            </a:r>
          </a:p>
          <a:p>
            <a:pPr>
              <a:spcBef>
                <a:spcPts val="0"/>
              </a:spcBef>
            </a:pP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800" dirty="0"/>
              <a:t>U.S. Department of Labor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Employment and Training Administration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184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National Breakouts of Each Measurable Skill Gain Type, by Program WIOA Adult</a:t>
            </a:r>
          </a:p>
        </p:txBody>
      </p:sp>
      <p:graphicFrame>
        <p:nvGraphicFramePr>
          <p:cNvPr id="6" name="Content Placeholder 5" descr="chart showing MSG Type by Program&#10;"/>
          <p:cNvGraphicFramePr>
            <a:graphicFrameLocks noGrp="1"/>
          </p:cNvGraphicFramePr>
          <p:nvPr>
            <p:ph idx="1"/>
          </p:nvPr>
        </p:nvGraphicFramePr>
        <p:xfrm>
          <a:off x="462794" y="1393066"/>
          <a:ext cx="11247120" cy="4071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33B89959-CD42-4C5F-B0D1-5E19DE0B81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88428" y="5202238"/>
            <a:ext cx="7710163" cy="517990"/>
            <a:chOff x="2694158" y="5202238"/>
            <a:chExt cx="7710163" cy="517990"/>
          </a:xfrm>
        </p:grpSpPr>
        <p:sp>
          <p:nvSpPr>
            <p:cNvPr id="9" name="TextBox 8"/>
            <p:cNvSpPr txBox="1"/>
            <p:nvPr/>
          </p:nvSpPr>
          <p:spPr>
            <a:xfrm>
              <a:off x="2694158" y="5246240"/>
              <a:ext cx="13000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2333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Educational Functioning Level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200110" y="5258563"/>
              <a:ext cx="15714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2333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Secondary School Diploma or Equivalent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016735" y="5202238"/>
              <a:ext cx="11975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2333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Transcript or Report Card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3403" y="5229116"/>
              <a:ext cx="14029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2333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Progress Report towards Milestones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221487" y="5256291"/>
              <a:ext cx="11828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2333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Passage of Exam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47154" y="6404664"/>
            <a:ext cx="5796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2017 Q4 and PY 2018 Q2 WIOA Performance Individual Record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7475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National Breakouts of Each Measurable Skill Gain Type, by Program</a:t>
            </a:r>
            <a:br>
              <a:rPr lang="en-US" dirty="0"/>
            </a:br>
            <a:r>
              <a:rPr lang="en-US" dirty="0"/>
              <a:t>WIOA DW</a:t>
            </a:r>
          </a:p>
        </p:txBody>
      </p:sp>
      <p:grpSp>
        <p:nvGrpSpPr>
          <p:cNvPr id="3" name="Group 2" descr="chart of measurable skill gain by type and program&#10;">
            <a:extLst>
              <a:ext uri="{FF2B5EF4-FFF2-40B4-BE49-F238E27FC236}">
                <a16:creationId xmlns:a16="http://schemas.microsoft.com/office/drawing/2014/main" id="{5455FD7D-333B-46A9-A630-F2983F7BD0FB}"/>
              </a:ext>
            </a:extLst>
          </p:cNvPr>
          <p:cNvGrpSpPr/>
          <p:nvPr/>
        </p:nvGrpSpPr>
        <p:grpSpPr>
          <a:xfrm>
            <a:off x="472440" y="1394460"/>
            <a:ext cx="11247120" cy="4552271"/>
            <a:chOff x="472440" y="1394460"/>
            <a:chExt cx="11247120" cy="4552271"/>
          </a:xfrm>
        </p:grpSpPr>
        <p:graphicFrame>
          <p:nvGraphicFramePr>
            <p:cNvPr id="7" name="Chart 6"/>
            <p:cNvGraphicFramePr>
              <a:graphicFrameLocks/>
            </p:cNvGraphicFramePr>
            <p:nvPr/>
          </p:nvGraphicFramePr>
          <p:xfrm>
            <a:off x="472440" y="1394460"/>
            <a:ext cx="11247120" cy="40690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15" name="Group 14"/>
            <p:cNvGrpSpPr/>
            <p:nvPr/>
          </p:nvGrpSpPr>
          <p:grpSpPr>
            <a:xfrm>
              <a:off x="2962764" y="5428741"/>
              <a:ext cx="7710163" cy="517990"/>
              <a:chOff x="2702547" y="5186398"/>
              <a:chExt cx="7710163" cy="517990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2702547" y="5230400"/>
                <a:ext cx="13000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23332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Educational Functioning Level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208499" y="5242723"/>
                <a:ext cx="15714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23332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Secondary School Diploma or Equivalent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025124" y="5186398"/>
                <a:ext cx="11975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23332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Transcript or Report Card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491792" y="5213276"/>
                <a:ext cx="14029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23332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Progress Report towards Milestones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9229876" y="5240451"/>
                <a:ext cx="11828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23332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Passage of Exam</a:t>
                </a:r>
              </a:p>
            </p:txBody>
          </p:sp>
        </p:grpSp>
      </p:grpSp>
      <p:sp>
        <p:nvSpPr>
          <p:cNvPr id="14" name="TextBox 13"/>
          <p:cNvSpPr txBox="1"/>
          <p:nvPr/>
        </p:nvSpPr>
        <p:spPr>
          <a:xfrm>
            <a:off x="749300" y="6404664"/>
            <a:ext cx="5683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2017 Q4 and PY 2018 Q2 WIOA Performance Individual Record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3741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National Breakouts of Each Measurable Skill Gain Type, by Program</a:t>
            </a:r>
            <a:br>
              <a:rPr lang="en-US" dirty="0"/>
            </a:br>
            <a:r>
              <a:rPr lang="en-US" dirty="0"/>
              <a:t>WIOA Youth</a:t>
            </a:r>
          </a:p>
        </p:txBody>
      </p:sp>
      <p:graphicFrame>
        <p:nvGraphicFramePr>
          <p:cNvPr id="8" name="Chart 7" descr="measurable skill gain by type and program"/>
          <p:cNvGraphicFramePr>
            <a:graphicFrameLocks/>
          </p:cNvGraphicFramePr>
          <p:nvPr/>
        </p:nvGraphicFramePr>
        <p:xfrm>
          <a:off x="472440" y="1394460"/>
          <a:ext cx="11247120" cy="4069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5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03214" y="5385936"/>
            <a:ext cx="7710163" cy="517990"/>
            <a:chOff x="2702547" y="5186398"/>
            <a:chExt cx="7710163" cy="517990"/>
          </a:xfrm>
        </p:grpSpPr>
        <p:sp>
          <p:nvSpPr>
            <p:cNvPr id="16" name="TextBox 15"/>
            <p:cNvSpPr txBox="1"/>
            <p:nvPr/>
          </p:nvSpPr>
          <p:spPr>
            <a:xfrm>
              <a:off x="2702547" y="5230400"/>
              <a:ext cx="13000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2333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Educational Functioning Level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08499" y="5242723"/>
              <a:ext cx="15714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2333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Secondary School Diploma or Equivalent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025124" y="5186398"/>
              <a:ext cx="11975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2333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Transcript or Report Card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91792" y="5213276"/>
              <a:ext cx="14029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2333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Progress Report towards Milestones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229876" y="5240451"/>
              <a:ext cx="11828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2333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Passage of Exam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49300" y="6404664"/>
            <a:ext cx="6129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2017 Q4 and PY 2018 Q2 WIOA Performance Individual Record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2485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A80F-C6AD-4265-B337-6B0A3C1EE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 – National MSG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5E332-57D2-4C2C-B41B-A26297CAE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300" y="1881051"/>
            <a:ext cx="3969757" cy="4295912"/>
          </a:xfrm>
        </p:spPr>
        <p:txBody>
          <a:bodyPr>
            <a:normAutofit/>
          </a:bodyPr>
          <a:lstStyle/>
          <a:p>
            <a:r>
              <a:rPr lang="en-US" sz="3600" dirty="0"/>
              <a:t>What is most surprising about this data?</a:t>
            </a:r>
          </a:p>
          <a:p>
            <a:endParaRPr lang="en-US" dirty="0"/>
          </a:p>
        </p:txBody>
      </p:sp>
      <p:pic>
        <p:nvPicPr>
          <p:cNvPr id="8" name="Picture 7" descr="A surprised person sitting in front of a computer">
            <a:extLst>
              <a:ext uri="{FF2B5EF4-FFF2-40B4-BE49-F238E27FC236}">
                <a16:creationId xmlns:a16="http://schemas.microsoft.com/office/drawing/2014/main" id="{62371F5F-31DA-44A2-B4FA-D5F8CEAA27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517" y="1998932"/>
            <a:ext cx="4865650" cy="32453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DA424-25CA-4CCF-B3F5-E52E3C9F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3220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Breakouts of Each Credential Type, by Program</a:t>
            </a:r>
          </a:p>
        </p:txBody>
      </p:sp>
      <p:graphicFrame>
        <p:nvGraphicFramePr>
          <p:cNvPr id="6" name="Content Placeholder 5" descr="chart of each credential type by program"/>
          <p:cNvGraphicFramePr>
            <a:graphicFrameLocks noGrp="1"/>
          </p:cNvGraphicFramePr>
          <p:nvPr>
            <p:ph idx="1"/>
          </p:nvPr>
        </p:nvGraphicFramePr>
        <p:xfrm>
          <a:off x="370114" y="1299029"/>
          <a:ext cx="11466286" cy="4877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49300" y="6404664"/>
            <a:ext cx="48008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2018 Q2 WIOA Performance Individual Record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0940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A80F-C6AD-4265-B337-6B0A3C1EE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Discussion Question – National Credential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5E332-57D2-4C2C-B41B-A26297CAE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2177143"/>
            <a:ext cx="3423219" cy="3708650"/>
          </a:xfrm>
        </p:spPr>
        <p:txBody>
          <a:bodyPr>
            <a:normAutofit/>
          </a:bodyPr>
          <a:lstStyle/>
          <a:p>
            <a:r>
              <a:rPr lang="en-US" sz="3200" dirty="0"/>
              <a:t>What is most surprising about this data?</a:t>
            </a:r>
          </a:p>
          <a:p>
            <a:endParaRPr lang="en-US" dirty="0"/>
          </a:p>
        </p:txBody>
      </p:sp>
      <p:pic>
        <p:nvPicPr>
          <p:cNvPr id="6" name="Picture 5" descr="A surprised man sitting at a table looking at a computer">
            <a:extLst>
              <a:ext uri="{FF2B5EF4-FFF2-40B4-BE49-F238E27FC236}">
                <a16:creationId xmlns:a16="http://schemas.microsoft.com/office/drawing/2014/main" id="{70F15D65-BA1E-4C14-BA02-C4271D9598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907" y="2099084"/>
            <a:ext cx="4509132" cy="300759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DA424-25CA-4CCF-B3F5-E52E3C9F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9526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Reporting Breakouts of Each Measurable Skill Gain Type (Adult) </a:t>
            </a:r>
          </a:p>
        </p:txBody>
      </p:sp>
      <p:pic>
        <p:nvPicPr>
          <p:cNvPr id="5" name="Content Placeholder 4" descr="breakout of each measurable skill gain type for Adult"/>
          <p:cNvPicPr>
            <a:picLocks noGrp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2400" y="2514600"/>
            <a:ext cx="11887200" cy="1828800"/>
          </a:xfrm>
          <a:prstGeom prst="rect">
            <a:avLst/>
          </a:prstGeom>
        </p:spPr>
      </p:pic>
      <p:pic>
        <p:nvPicPr>
          <p:cNvPr id="15" name="Picture 14" descr="chart legen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2694" y="1489166"/>
            <a:ext cx="8578139" cy="36803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52400" y="5682343"/>
            <a:ext cx="4696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2018 Q2 WIOA Performance Individual Record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5283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Reporting Breakouts of Each Measurable Skill Gain Type (DW) </a:t>
            </a:r>
          </a:p>
        </p:txBody>
      </p:sp>
      <p:pic>
        <p:nvPicPr>
          <p:cNvPr id="6" name="Content Placeholder 5" descr="DW breakouts of measurable skill gain type"/>
          <p:cNvPicPr>
            <a:picLocks noGrp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2400" y="2514600"/>
            <a:ext cx="11887200" cy="1828800"/>
          </a:xfrm>
          <a:prstGeom prst="rect">
            <a:avLst/>
          </a:prstGeom>
        </p:spPr>
      </p:pic>
      <p:pic>
        <p:nvPicPr>
          <p:cNvPr id="8" name="Picture 7" descr="chart legen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2694" y="1489166"/>
            <a:ext cx="8578139" cy="36803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52400" y="5682343"/>
            <a:ext cx="4717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2018 Q2 WIOA Performance Individual Record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5750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Reporting Breakouts of Each Measurable Skill Gain Type (Youth) </a:t>
            </a:r>
          </a:p>
        </p:txBody>
      </p:sp>
      <p:pic>
        <p:nvPicPr>
          <p:cNvPr id="5" name="Content Placeholder 4" descr="Youth reporting breakouts of each measurable skill gain type"/>
          <p:cNvPicPr>
            <a:picLocks noGrp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2400" y="2514600"/>
            <a:ext cx="11887200" cy="1828800"/>
          </a:xfrm>
          <a:prstGeom prst="rect">
            <a:avLst/>
          </a:prstGeom>
        </p:spPr>
      </p:pic>
      <p:pic>
        <p:nvPicPr>
          <p:cNvPr id="7" name="Picture 6" descr="chart legen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2694" y="1489166"/>
            <a:ext cx="8578139" cy="36803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52400" y="5773479"/>
            <a:ext cx="4664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2018 Q2 WIOA Performance Individual Record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4943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A80F-C6AD-4265-B337-6B0A3C1EE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Questions – State MSG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5E332-57D2-4C2C-B41B-A26297CAE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Visualizations link:</a:t>
            </a:r>
          </a:p>
          <a:p>
            <a:pPr lvl="1"/>
            <a:r>
              <a:rPr lang="en-US" dirty="0">
                <a:hlinkClick r:id="rId4"/>
              </a:rPr>
              <a:t>https://public.tableau.com/profile/scott8222#!/vizhome/MeasurableSkillGainsCY18Outcomes_PY18Q2PIRL/CY18_MSG</a:t>
            </a:r>
            <a:endParaRPr lang="en-US" dirty="0"/>
          </a:p>
          <a:p>
            <a:pPr lvl="1">
              <a:lnSpc>
                <a:spcPct val="105000"/>
              </a:lnSpc>
            </a:pPr>
            <a:r>
              <a:rPr lang="en-US" dirty="0"/>
              <a:t>Also see tables in data supplement handout </a:t>
            </a:r>
          </a:p>
          <a:p>
            <a:r>
              <a:rPr lang="en-US" dirty="0"/>
              <a:t>What is most surprising about this data?</a:t>
            </a:r>
          </a:p>
          <a:p>
            <a:r>
              <a:rPr lang="en-US" dirty="0"/>
              <a:t>What are your state’s largest hurdles in reporting MSG accurately?</a:t>
            </a:r>
          </a:p>
          <a:p>
            <a:pPr lvl="1"/>
            <a:r>
              <a:rPr lang="en-US" dirty="0"/>
              <a:t>Policy-related</a:t>
            </a:r>
          </a:p>
          <a:p>
            <a:pPr lvl="1"/>
            <a:r>
              <a:rPr lang="en-US" dirty="0"/>
              <a:t>Operational</a:t>
            </a:r>
          </a:p>
          <a:p>
            <a:pPr lvl="1"/>
            <a:r>
              <a:rPr lang="en-US" dirty="0"/>
              <a:t>Technical</a:t>
            </a:r>
          </a:p>
          <a:p>
            <a:r>
              <a:rPr lang="en-US" dirty="0"/>
              <a:t>How can ETA help?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DA424-25CA-4CCF-B3F5-E52E3C9F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555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Reporting Breakouts of Each Credential Type, by Program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E2FEE-12B2-4E5C-9D64-FE6269676D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 to data supplement handout</a:t>
            </a:r>
          </a:p>
        </p:txBody>
      </p:sp>
      <p:pic>
        <p:nvPicPr>
          <p:cNvPr id="6" name="Picture 5" descr="picture of WIOA Performance Data Supplement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4967">
            <a:off x="7751102" y="2356496"/>
            <a:ext cx="3898216" cy="4852574"/>
          </a:xfrm>
          <a:prstGeom prst="rect">
            <a:avLst/>
          </a:prstGeom>
          <a:ln w="381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44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C44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9388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A80F-C6AD-4265-B337-6B0A3C1EE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Questions – State Credential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5E332-57D2-4C2C-B41B-A26297CAE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most surprising about this data?</a:t>
            </a:r>
          </a:p>
          <a:p>
            <a:r>
              <a:rPr lang="en-US" dirty="0"/>
              <a:t>What are your state’s largest hurdles in reporting Credential Attainment accurately?</a:t>
            </a:r>
          </a:p>
          <a:p>
            <a:pPr lvl="1"/>
            <a:r>
              <a:rPr lang="en-US" dirty="0"/>
              <a:t>Policy-related?</a:t>
            </a:r>
          </a:p>
          <a:p>
            <a:pPr lvl="1"/>
            <a:r>
              <a:rPr lang="en-US" dirty="0"/>
              <a:t>Operational</a:t>
            </a:r>
          </a:p>
          <a:p>
            <a:pPr lvl="1"/>
            <a:r>
              <a:rPr lang="en-US" dirty="0"/>
              <a:t>Technical</a:t>
            </a:r>
          </a:p>
          <a:p>
            <a:r>
              <a:rPr lang="en-US" dirty="0"/>
              <a:t>How can ETA help?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DA424-25CA-4CCF-B3F5-E52E3C9F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0583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C709C-786E-4EE7-919C-84599D02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3D4784-32E6-499E-839F-2C9FF1E20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4145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5CADD2-EA81-4D79-8D67-CFF5B91AD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B681B-F3D7-492F-AA98-6F1367EB6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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hlinkClick r:id="rId4"/>
              </a:rPr>
              <a:t>ETAPerforms@dol.gov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2CE3A-36C9-4D8E-A978-25C9E8F3D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9575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7F2C6-B236-4100-B9C0-D34D2E922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complete your evaluations.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82DDE5-C22E-4075-8B16-32FA63734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45457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ase Layout for Compliance">
  <a:themeElements>
    <a:clrScheme name="DOL - 508 adjusted">
      <a:dk1>
        <a:srgbClr val="323332"/>
      </a:dk1>
      <a:lt1>
        <a:sysClr val="window" lastClr="FFFFFF"/>
      </a:lt1>
      <a:dk2>
        <a:srgbClr val="44546A"/>
      </a:dk2>
      <a:lt2>
        <a:srgbClr val="E7E6E6"/>
      </a:lt2>
      <a:accent1>
        <a:srgbClr val="2A5681"/>
      </a:accent1>
      <a:accent2>
        <a:srgbClr val="F35B2D"/>
      </a:accent2>
      <a:accent3>
        <a:srgbClr val="A5A5A5"/>
      </a:accent3>
      <a:accent4>
        <a:srgbClr val="F5AE6C"/>
      </a:accent4>
      <a:accent5>
        <a:srgbClr val="0058A7"/>
      </a:accent5>
      <a:accent6>
        <a:srgbClr val="44546A"/>
      </a:accent6>
      <a:hlink>
        <a:srgbClr val="0058A7"/>
      </a:hlink>
      <a:folHlink>
        <a:srgbClr val="2A568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08_OGM-Template-WIDE_20190410_CR.pptx" id="{C6F3A7CB-5994-4BEF-82AE-12FA07389D73}" vid="{804929A0-A73D-4154-B0EF-0EF8B31C4B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655ACDA5C0A1439E34951241C24B25" ma:contentTypeVersion="" ma:contentTypeDescription="Create a new document." ma:contentTypeScope="" ma:versionID="7d54c56605564abf0b8b6536caaa0edf">
  <xsd:schema xmlns:xsd="http://www.w3.org/2001/XMLSchema" xmlns:xs="http://www.w3.org/2001/XMLSchema" xmlns:p="http://schemas.microsoft.com/office/2006/metadata/properties" xmlns:ns2="e9383cf3-6c95-48c0-84cb-ffd9d14604cc" xmlns:ns3="bdfd28cc-f485-46e8-bcf6-b555ff9859c5" xmlns:ns4="57105560-6850-41e4-bf8f-92819038b991" targetNamespace="http://schemas.microsoft.com/office/2006/metadata/properties" ma:root="true" ma:fieldsID="1ce005e12ce170f49581a08716fc74f4" ns2:_="" ns3:_="" ns4:_="">
    <xsd:import namespace="e9383cf3-6c95-48c0-84cb-ffd9d14604cc"/>
    <xsd:import namespace="bdfd28cc-f485-46e8-bcf6-b555ff9859c5"/>
    <xsd:import namespace="57105560-6850-41e4-bf8f-92819038b99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383cf3-6c95-48c0-84cb-ffd9d14604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fd28cc-f485-46e8-bcf6-b555ff9859c5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105560-6850-41e4-bf8f-92819038b9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A54E83-5B49-4018-B484-CC76238E3EAC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e9383cf3-6c95-48c0-84cb-ffd9d14604cc"/>
    <ds:schemaRef ds:uri="http://purl.org/dc/terms/"/>
    <ds:schemaRef ds:uri="http://schemas.openxmlformats.org/package/2006/metadata/core-properties"/>
    <ds:schemaRef ds:uri="bdfd28cc-f485-46e8-bcf6-b555ff9859c5"/>
    <ds:schemaRef ds:uri="http://purl.org/dc/dcmitype/"/>
    <ds:schemaRef ds:uri="http://schemas.microsoft.com/office/infopath/2007/PartnerControls"/>
    <ds:schemaRef ds:uri="57105560-6850-41e4-bf8f-92819038b99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37B1170-2D49-47B3-9BE7-58AF776D74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10AD3ED-A234-4F3B-9CFC-C63F07F6A1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383cf3-6c95-48c0-84cb-ffd9d14604cc"/>
    <ds:schemaRef ds:uri="bdfd28cc-f485-46e8-bcf6-b555ff9859c5"/>
    <ds:schemaRef ds:uri="57105560-6850-41e4-bf8f-92819038b9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439</Words>
  <Application>Microsoft Office PowerPoint</Application>
  <PresentationFormat>Widescreen</PresentationFormat>
  <Paragraphs>100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Courier New</vt:lpstr>
      <vt:lpstr>Gotham</vt:lpstr>
      <vt:lpstr>Wingdings</vt:lpstr>
      <vt:lpstr>Base Layout for Compliance</vt:lpstr>
      <vt:lpstr>Measurable Skill Gains and  Credential Attainment Data </vt:lpstr>
      <vt:lpstr>National Breakouts of Each Measurable Skill Gain Type, by Program WIOA Adult</vt:lpstr>
      <vt:lpstr>National Breakouts of Each Measurable Skill Gain Type, by Program WIOA DW</vt:lpstr>
      <vt:lpstr>National Breakouts of Each Measurable Skill Gain Type, by Program WIOA Youth</vt:lpstr>
      <vt:lpstr>Discussion Question – National MSG Data</vt:lpstr>
      <vt:lpstr>National Breakouts of Each Credential Type, by Program</vt:lpstr>
      <vt:lpstr>Discussion Question – National Credential Data</vt:lpstr>
      <vt:lpstr>State Reporting Breakouts of Each Measurable Skill Gain Type (Adult) </vt:lpstr>
      <vt:lpstr>State Reporting Breakouts of Each Measurable Skill Gain Type (DW) </vt:lpstr>
      <vt:lpstr>State Reporting Breakouts of Each Measurable Skill Gain Type (Youth) </vt:lpstr>
      <vt:lpstr>Discussion Questions – State MSG Data</vt:lpstr>
      <vt:lpstr>State Reporting Breakouts of Each Credential Type, by Program</vt:lpstr>
      <vt:lpstr>Discussion Questions – State Credential Data</vt:lpstr>
      <vt:lpstr>Any Questions?</vt:lpstr>
      <vt:lpstr>Contact</vt:lpstr>
      <vt:lpstr>Please complete your evaluations.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Measurable Skill Gains and  Credential Attainment Data </dc:title>
  <dc:creator>Monica Melville</dc:creator>
  <cp:lastModifiedBy>Monica Melville</cp:lastModifiedBy>
  <cp:revision>1</cp:revision>
  <dcterms:created xsi:type="dcterms:W3CDTF">2019-07-09T14:30:53Z</dcterms:created>
  <dcterms:modified xsi:type="dcterms:W3CDTF">2019-07-09T21:16:41Z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0x010100E2655ACDA5C0A1439E34951241C24B25</vt:lpwstr>
  </property>
</Properties>
</file>