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28"/>
  </p:notesMasterIdLst>
  <p:handoutMasterIdLst>
    <p:handoutMasterId r:id="rId29"/>
  </p:handoutMasterIdLst>
  <p:sldIdLst>
    <p:sldId id="256" r:id="rId5"/>
    <p:sldId id="259" r:id="rId6"/>
    <p:sldId id="280" r:id="rId7"/>
    <p:sldId id="257" r:id="rId8"/>
    <p:sldId id="281" r:id="rId9"/>
    <p:sldId id="275" r:id="rId10"/>
    <p:sldId id="269" r:id="rId11"/>
    <p:sldId id="276" r:id="rId12"/>
    <p:sldId id="262" r:id="rId13"/>
    <p:sldId id="261" r:id="rId14"/>
    <p:sldId id="267" r:id="rId15"/>
    <p:sldId id="272" r:id="rId16"/>
    <p:sldId id="270" r:id="rId17"/>
    <p:sldId id="278" r:id="rId18"/>
    <p:sldId id="260" r:id="rId19"/>
    <p:sldId id="282" r:id="rId20"/>
    <p:sldId id="263" r:id="rId21"/>
    <p:sldId id="264" r:id="rId22"/>
    <p:sldId id="265" r:id="rId23"/>
    <p:sldId id="258" r:id="rId24"/>
    <p:sldId id="274" r:id="rId25"/>
    <p:sldId id="279" r:id="rId26"/>
    <p:sldId id="266"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2BDA18-1438-23CC-1142-13F338A2398F}" name="Abdullah, Putri R - ETA" initials="PA" userId="S::Abdullah.Putri.R@dol.gov::35e0e26f-8c5c-4c0a-af4a-8d06c3ddfc58" providerId="AD"/>
  <p188:author id="{9DBFE426-BE2A-0037-E150-6B4FC220E9DE}" name="Kara Conroy" initials="KC" userId="S::KConroy@mathematica-mpr.com::e256b69a-0fc3-420c-a1ab-719737e19d96" providerId="AD"/>
  <p188:author id="{E0A3E459-4507-2EE6-17F4-29A9764BBB78}" name="Milstead, Kristen - ETA" initials="KM" userId="S::Milstead.Kristen@dol.gov::e18c141f-2e3e-4510-af0f-6a6ec04a9e59" providerId="AD"/>
  <p188:author id="{CB41BB71-89C7-6D93-2818-E205087D369C}" name="Herzog, Chris" initials="CH" userId="S::cherzog@air.org::1e418e5b-a26f-4547-a5cd-e5bc012ddaec" providerId="AD"/>
  <p188:author id="{F0025F7C-BD9D-F1F6-D9F9-09780322C71C}" name="Kara Conroy" initials="KC" userId="S::kconroy_mathematica-mpr.com#ext#@msair.onmicrosoft.com::89d68ba0-986e-4004-a016-d1cc886ec676" providerId="AD"/>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06D"/>
    <a:srgbClr val="009DD9"/>
    <a:srgbClr val="38905C"/>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32114D-3110-4419-B32C-F9D30C14FC1F}" v="499" dt="2024-09-12T18:40:46.0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rzog, Chris" userId="S::cherzog@air.org::1e418e5b-a26f-4547-a5cd-e5bc012ddaec" providerId="AD" clId="Web-{62BCCC62-04C6-B983-1990-832A90BDFC67}"/>
    <pc:docChg chg="modSld">
      <pc:chgData name="Herzog, Chris" userId="S::cherzog@air.org::1e418e5b-a26f-4547-a5cd-e5bc012ddaec" providerId="AD" clId="Web-{62BCCC62-04C6-B983-1990-832A90BDFC67}" dt="2024-09-11T19:02:51.829" v="14"/>
      <pc:docMkLst>
        <pc:docMk/>
      </pc:docMkLst>
      <pc:sldChg chg="modNotes">
        <pc:chgData name="Herzog, Chris" userId="S::cherzog@air.org::1e418e5b-a26f-4547-a5cd-e5bc012ddaec" providerId="AD" clId="Web-{62BCCC62-04C6-B983-1990-832A90BDFC67}" dt="2024-09-11T19:02:00.267" v="0"/>
        <pc:sldMkLst>
          <pc:docMk/>
          <pc:sldMk cId="776736057" sldId="256"/>
        </pc:sldMkLst>
      </pc:sldChg>
      <pc:sldChg chg="modNotes">
        <pc:chgData name="Herzog, Chris" userId="S::cherzog@air.org::1e418e5b-a26f-4547-a5cd-e5bc012ddaec" providerId="AD" clId="Web-{62BCCC62-04C6-B983-1990-832A90BDFC67}" dt="2024-09-11T19:02:06.095" v="2"/>
        <pc:sldMkLst>
          <pc:docMk/>
          <pc:sldMk cId="3637121687" sldId="257"/>
        </pc:sldMkLst>
      </pc:sldChg>
      <pc:sldChg chg="modNotes">
        <pc:chgData name="Herzog, Chris" userId="S::cherzog@air.org::1e418e5b-a26f-4547-a5cd-e5bc012ddaec" providerId="AD" clId="Web-{62BCCC62-04C6-B983-1990-832A90BDFC67}" dt="2024-09-11T19:02:47.345" v="13"/>
        <pc:sldMkLst>
          <pc:docMk/>
          <pc:sldMk cId="75867383" sldId="258"/>
        </pc:sldMkLst>
      </pc:sldChg>
      <pc:sldChg chg="modNotes">
        <pc:chgData name="Herzog, Chris" userId="S::cherzog@air.org::1e418e5b-a26f-4547-a5cd-e5bc012ddaec" providerId="AD" clId="Web-{62BCCC62-04C6-B983-1990-832A90BDFC67}" dt="2024-09-11T19:02:37.251" v="12"/>
        <pc:sldMkLst>
          <pc:docMk/>
          <pc:sldMk cId="475084199" sldId="260"/>
        </pc:sldMkLst>
      </pc:sldChg>
      <pc:sldChg chg="modNotes">
        <pc:chgData name="Herzog, Chris" userId="S::cherzog@air.org::1e418e5b-a26f-4547-a5cd-e5bc012ddaec" providerId="AD" clId="Web-{62BCCC62-04C6-B983-1990-832A90BDFC67}" dt="2024-09-11T19:02:19.564" v="7"/>
        <pc:sldMkLst>
          <pc:docMk/>
          <pc:sldMk cId="1492974403" sldId="261"/>
        </pc:sldMkLst>
      </pc:sldChg>
      <pc:sldChg chg="modNotes">
        <pc:chgData name="Herzog, Chris" userId="S::cherzog@air.org::1e418e5b-a26f-4547-a5cd-e5bc012ddaec" providerId="AD" clId="Web-{62BCCC62-04C6-B983-1990-832A90BDFC67}" dt="2024-09-11T19:02:17.564" v="6"/>
        <pc:sldMkLst>
          <pc:docMk/>
          <pc:sldMk cId="241522609" sldId="262"/>
        </pc:sldMkLst>
      </pc:sldChg>
      <pc:sldChg chg="modNotes">
        <pc:chgData name="Herzog, Chris" userId="S::cherzog@air.org::1e418e5b-a26f-4547-a5cd-e5bc012ddaec" providerId="AD" clId="Web-{62BCCC62-04C6-B983-1990-832A90BDFC67}" dt="2024-09-11T19:02:22.392" v="8"/>
        <pc:sldMkLst>
          <pc:docMk/>
          <pc:sldMk cId="4070109499" sldId="267"/>
        </pc:sldMkLst>
      </pc:sldChg>
      <pc:sldChg chg="modNotes">
        <pc:chgData name="Herzog, Chris" userId="S::cherzog@air.org::1e418e5b-a26f-4547-a5cd-e5bc012ddaec" providerId="AD" clId="Web-{62BCCC62-04C6-B983-1990-832A90BDFC67}" dt="2024-09-11T19:02:12.532" v="5"/>
        <pc:sldMkLst>
          <pc:docMk/>
          <pc:sldMk cId="1135436147" sldId="269"/>
        </pc:sldMkLst>
      </pc:sldChg>
      <pc:sldChg chg="modNotes">
        <pc:chgData name="Herzog, Chris" userId="S::cherzog@air.org::1e418e5b-a26f-4547-a5cd-e5bc012ddaec" providerId="AD" clId="Web-{62BCCC62-04C6-B983-1990-832A90BDFC67}" dt="2024-09-11T19:02:33.861" v="11"/>
        <pc:sldMkLst>
          <pc:docMk/>
          <pc:sldMk cId="4022416751" sldId="270"/>
        </pc:sldMkLst>
      </pc:sldChg>
      <pc:sldChg chg="modNotes">
        <pc:chgData name="Herzog, Chris" userId="S::cherzog@air.org::1e418e5b-a26f-4547-a5cd-e5bc012ddaec" providerId="AD" clId="Web-{62BCCC62-04C6-B983-1990-832A90BDFC67}" dt="2024-09-11T19:02:24.157" v="9"/>
        <pc:sldMkLst>
          <pc:docMk/>
          <pc:sldMk cId="1098241757" sldId="272"/>
        </pc:sldMkLst>
      </pc:sldChg>
      <pc:sldChg chg="modNotes">
        <pc:chgData name="Herzog, Chris" userId="S::cherzog@air.org::1e418e5b-a26f-4547-a5cd-e5bc012ddaec" providerId="AD" clId="Web-{62BCCC62-04C6-B983-1990-832A90BDFC67}" dt="2024-09-11T19:02:51.829" v="14"/>
        <pc:sldMkLst>
          <pc:docMk/>
          <pc:sldMk cId="1979562018" sldId="274"/>
        </pc:sldMkLst>
      </pc:sldChg>
      <pc:sldChg chg="modNotes">
        <pc:chgData name="Herzog, Chris" userId="S::cherzog@air.org::1e418e5b-a26f-4547-a5cd-e5bc012ddaec" providerId="AD" clId="Web-{62BCCC62-04C6-B983-1990-832A90BDFC67}" dt="2024-09-11T19:02:09.548" v="4"/>
        <pc:sldMkLst>
          <pc:docMk/>
          <pc:sldMk cId="2016895022" sldId="275"/>
        </pc:sldMkLst>
      </pc:sldChg>
      <pc:sldChg chg="modNotes">
        <pc:chgData name="Herzog, Chris" userId="S::cherzog@air.org::1e418e5b-a26f-4547-a5cd-e5bc012ddaec" providerId="AD" clId="Web-{62BCCC62-04C6-B983-1990-832A90BDFC67}" dt="2024-09-11T19:02:04.001" v="1"/>
        <pc:sldMkLst>
          <pc:docMk/>
          <pc:sldMk cId="873599873" sldId="280"/>
        </pc:sldMkLst>
      </pc:sldChg>
      <pc:sldChg chg="modNotes">
        <pc:chgData name="Herzog, Chris" userId="S::cherzog@air.org::1e418e5b-a26f-4547-a5cd-e5bc012ddaec" providerId="AD" clId="Web-{62BCCC62-04C6-B983-1990-832A90BDFC67}" dt="2024-09-11T19:02:07.595" v="3"/>
        <pc:sldMkLst>
          <pc:docMk/>
          <pc:sldMk cId="3762029923" sldId="281"/>
        </pc:sldMkLst>
      </pc:sldChg>
    </pc:docChg>
  </pc:docChgLst>
  <pc:docChgLst>
    <pc:chgData name="Tessa St. John" userId="beca7614-e7a1-4246-96fd-856749c83885" providerId="ADAL" clId="{9232114D-3110-4419-B32C-F9D30C14FC1F}"/>
    <pc:docChg chg="custSel modSld">
      <pc:chgData name="Tessa St. John" userId="beca7614-e7a1-4246-96fd-856749c83885" providerId="ADAL" clId="{9232114D-3110-4419-B32C-F9D30C14FC1F}" dt="2024-09-12T18:40:11.677" v="491" actId="962"/>
      <pc:docMkLst>
        <pc:docMk/>
      </pc:docMkLst>
      <pc:sldChg chg="modSp">
        <pc:chgData name="Tessa St. John" userId="beca7614-e7a1-4246-96fd-856749c83885" providerId="ADAL" clId="{9232114D-3110-4419-B32C-F9D30C14FC1F}" dt="2024-09-12T18:38:09.334" v="472" actId="962"/>
        <pc:sldMkLst>
          <pc:docMk/>
          <pc:sldMk cId="2767894214" sldId="259"/>
        </pc:sldMkLst>
        <pc:spChg chg="mod">
          <ac:chgData name="Tessa St. John" userId="beca7614-e7a1-4246-96fd-856749c83885" providerId="ADAL" clId="{9232114D-3110-4419-B32C-F9D30C14FC1F}" dt="2024-09-12T18:38:07.557" v="471" actId="13244"/>
          <ac:spMkLst>
            <pc:docMk/>
            <pc:sldMk cId="2767894214" sldId="259"/>
            <ac:spMk id="8" creationId="{35E8F41F-54EC-4DF1-93FE-414395448655}"/>
          </ac:spMkLst>
        </pc:spChg>
        <pc:picChg chg="mod">
          <ac:chgData name="Tessa St. John" userId="beca7614-e7a1-4246-96fd-856749c83885" providerId="ADAL" clId="{9232114D-3110-4419-B32C-F9D30C14FC1F}" dt="2024-09-12T18:38:09.334" v="472" actId="962"/>
          <ac:picMkLst>
            <pc:docMk/>
            <pc:sldMk cId="2767894214" sldId="259"/>
            <ac:picMk id="6" creationId="{900B4266-3B68-4842-63A9-E9EAA5C4CBD4}"/>
          </ac:picMkLst>
        </pc:picChg>
      </pc:sldChg>
      <pc:sldChg chg="modSp">
        <pc:chgData name="Tessa St. John" userId="beca7614-e7a1-4246-96fd-856749c83885" providerId="ADAL" clId="{9232114D-3110-4419-B32C-F9D30C14FC1F}" dt="2024-09-12T18:39:13.772" v="478" actId="962"/>
        <pc:sldMkLst>
          <pc:docMk/>
          <pc:sldMk cId="475084199" sldId="260"/>
        </pc:sldMkLst>
        <pc:spChg chg="mod">
          <ac:chgData name="Tessa St. John" userId="beca7614-e7a1-4246-96fd-856749c83885" providerId="ADAL" clId="{9232114D-3110-4419-B32C-F9D30C14FC1F}" dt="2024-09-12T18:39:11.586" v="477" actId="13244"/>
          <ac:spMkLst>
            <pc:docMk/>
            <pc:sldMk cId="475084199" sldId="260"/>
            <ac:spMk id="5" creationId="{B59A8C8A-3251-40E5-8F4A-AA0B168E76CC}"/>
          </ac:spMkLst>
        </pc:spChg>
        <pc:picChg chg="mod">
          <ac:chgData name="Tessa St. John" userId="beca7614-e7a1-4246-96fd-856749c83885" providerId="ADAL" clId="{9232114D-3110-4419-B32C-F9D30C14FC1F}" dt="2024-09-12T18:39:13.772" v="478" actId="962"/>
          <ac:picMkLst>
            <pc:docMk/>
            <pc:sldMk cId="475084199" sldId="260"/>
            <ac:picMk id="7" creationId="{3FADE3AE-A5A5-17D6-9B31-E45DF9C4A697}"/>
          </ac:picMkLst>
        </pc:picChg>
      </pc:sldChg>
      <pc:sldChg chg="modSp">
        <pc:chgData name="Tessa St. John" userId="beca7614-e7a1-4246-96fd-856749c83885" providerId="ADAL" clId="{9232114D-3110-4419-B32C-F9D30C14FC1F}" dt="2024-09-12T18:38:18.462" v="473" actId="13244"/>
        <pc:sldMkLst>
          <pc:docMk/>
          <pc:sldMk cId="241522609" sldId="262"/>
        </pc:sldMkLst>
        <pc:spChg chg="mod">
          <ac:chgData name="Tessa St. John" userId="beca7614-e7a1-4246-96fd-856749c83885" providerId="ADAL" clId="{9232114D-3110-4419-B32C-F9D30C14FC1F}" dt="2024-09-12T18:38:18.462" v="473" actId="13244"/>
          <ac:spMkLst>
            <pc:docMk/>
            <pc:sldMk cId="241522609" sldId="262"/>
            <ac:spMk id="8" creationId="{0A4E1901-FBF9-4C64-82D0-095FD11F9D76}"/>
          </ac:spMkLst>
        </pc:spChg>
      </pc:sldChg>
      <pc:sldChg chg="modSp">
        <pc:chgData name="Tessa St. John" userId="beca7614-e7a1-4246-96fd-856749c83885" providerId="ADAL" clId="{9232114D-3110-4419-B32C-F9D30C14FC1F}" dt="2024-09-12T18:39:58.143" v="489" actId="20577"/>
        <pc:sldMkLst>
          <pc:docMk/>
          <pc:sldMk cId="1686621782" sldId="263"/>
        </pc:sldMkLst>
        <pc:spChg chg="mod">
          <ac:chgData name="Tessa St. John" userId="beca7614-e7a1-4246-96fd-856749c83885" providerId="ADAL" clId="{9232114D-3110-4419-B32C-F9D30C14FC1F}" dt="2024-09-12T18:39:58.143" v="489" actId="20577"/>
          <ac:spMkLst>
            <pc:docMk/>
            <pc:sldMk cId="1686621782" sldId="263"/>
            <ac:spMk id="9" creationId="{056BAD92-6DC9-477F-9795-9A15B90D9BAD}"/>
          </ac:spMkLst>
        </pc:spChg>
      </pc:sldChg>
      <pc:sldChg chg="modSp">
        <pc:chgData name="Tessa St. John" userId="beca7614-e7a1-4246-96fd-856749c83885" providerId="ADAL" clId="{9232114D-3110-4419-B32C-F9D30C14FC1F}" dt="2024-09-12T18:40:11.677" v="491" actId="962"/>
        <pc:sldMkLst>
          <pc:docMk/>
          <pc:sldMk cId="4257016953" sldId="266"/>
        </pc:sldMkLst>
        <pc:spChg chg="mod">
          <ac:chgData name="Tessa St. John" userId="beca7614-e7a1-4246-96fd-856749c83885" providerId="ADAL" clId="{9232114D-3110-4419-B32C-F9D30C14FC1F}" dt="2024-09-12T18:39:21.314" v="479" actId="13244"/>
          <ac:spMkLst>
            <pc:docMk/>
            <pc:sldMk cId="4257016953" sldId="266"/>
            <ac:spMk id="4" creationId="{745C9E12-6297-4746-8E01-120AB6C5704B}"/>
          </ac:spMkLst>
        </pc:spChg>
        <pc:spChg chg="mod">
          <ac:chgData name="Tessa St. John" userId="beca7614-e7a1-4246-96fd-856749c83885" providerId="ADAL" clId="{9232114D-3110-4419-B32C-F9D30C14FC1F}" dt="2024-09-12T18:37:59.224" v="470" actId="20577"/>
          <ac:spMkLst>
            <pc:docMk/>
            <pc:sldMk cId="4257016953" sldId="266"/>
            <ac:spMk id="6" creationId="{9E4D4D37-0B06-425D-B40F-157AE7D1D9E8}"/>
          </ac:spMkLst>
        </pc:spChg>
        <pc:picChg chg="mod">
          <ac:chgData name="Tessa St. John" userId="beca7614-e7a1-4246-96fd-856749c83885" providerId="ADAL" clId="{9232114D-3110-4419-B32C-F9D30C14FC1F}" dt="2024-09-12T18:40:11.677" v="491" actId="962"/>
          <ac:picMkLst>
            <pc:docMk/>
            <pc:sldMk cId="4257016953" sldId="266"/>
            <ac:picMk id="9" creationId="{1DDEE7F3-F37E-EEC9-239A-12B64298DDF0}"/>
          </ac:picMkLst>
        </pc:picChg>
      </pc:sldChg>
      <pc:sldChg chg="delSp modSp mod">
        <pc:chgData name="Tessa St. John" userId="beca7614-e7a1-4246-96fd-856749c83885" providerId="ADAL" clId="{9232114D-3110-4419-B32C-F9D30C14FC1F}" dt="2024-09-12T18:31:32.639" v="213" actId="6549"/>
        <pc:sldMkLst>
          <pc:docMk/>
          <pc:sldMk cId="4070109499" sldId="267"/>
        </pc:sldMkLst>
        <pc:spChg chg="mod">
          <ac:chgData name="Tessa St. John" userId="beca7614-e7a1-4246-96fd-856749c83885" providerId="ADAL" clId="{9232114D-3110-4419-B32C-F9D30C14FC1F}" dt="2024-09-12T18:31:32.639" v="213" actId="6549"/>
          <ac:spMkLst>
            <pc:docMk/>
            <pc:sldMk cId="4070109499" sldId="267"/>
            <ac:spMk id="2" creationId="{79E80266-F71D-4F0E-AB92-4B64E4CDC748}"/>
          </ac:spMkLst>
        </pc:spChg>
        <pc:spChg chg="del">
          <ac:chgData name="Tessa St. John" userId="beca7614-e7a1-4246-96fd-856749c83885" providerId="ADAL" clId="{9232114D-3110-4419-B32C-F9D30C14FC1F}" dt="2024-09-12T18:30:29.493" v="208" actId="478"/>
          <ac:spMkLst>
            <pc:docMk/>
            <pc:sldMk cId="4070109499" sldId="267"/>
            <ac:spMk id="3" creationId="{4777CB16-A74D-E47E-1E12-88718F79BEC1}"/>
          </ac:spMkLst>
        </pc:spChg>
      </pc:sldChg>
      <pc:sldChg chg="addSp delSp modSp mod">
        <pc:chgData name="Tessa St. John" userId="beca7614-e7a1-4246-96fd-856749c83885" providerId="ADAL" clId="{9232114D-3110-4419-B32C-F9D30C14FC1F}" dt="2024-09-12T18:39:04.490" v="476" actId="13244"/>
        <pc:sldMkLst>
          <pc:docMk/>
          <pc:sldMk cId="4022416751" sldId="270"/>
        </pc:sldMkLst>
        <pc:spChg chg="add mod">
          <ac:chgData name="Tessa St. John" userId="beca7614-e7a1-4246-96fd-856749c83885" providerId="ADAL" clId="{9232114D-3110-4419-B32C-F9D30C14FC1F}" dt="2024-09-12T18:36:54.503" v="458" actId="403"/>
          <ac:spMkLst>
            <pc:docMk/>
            <pc:sldMk cId="4022416751" sldId="270"/>
            <ac:spMk id="2" creationId="{480282EC-1070-252D-2656-C60DD88A77B0}"/>
          </ac:spMkLst>
        </pc:spChg>
        <pc:spChg chg="del">
          <ac:chgData name="Tessa St. John" userId="beca7614-e7a1-4246-96fd-856749c83885" providerId="ADAL" clId="{9232114D-3110-4419-B32C-F9D30C14FC1F}" dt="2024-09-12T18:36:40.600" v="452" actId="478"/>
          <ac:spMkLst>
            <pc:docMk/>
            <pc:sldMk cId="4022416751" sldId="270"/>
            <ac:spMk id="4" creationId="{1034B315-1033-4FF8-991F-ADF2F3A594E3}"/>
          </ac:spMkLst>
        </pc:spChg>
        <pc:spChg chg="mod">
          <ac:chgData name="Tessa St. John" userId="beca7614-e7a1-4246-96fd-856749c83885" providerId="ADAL" clId="{9232114D-3110-4419-B32C-F9D30C14FC1F}" dt="2024-09-12T18:39:04.490" v="476" actId="13244"/>
          <ac:spMkLst>
            <pc:docMk/>
            <pc:sldMk cId="4022416751" sldId="270"/>
            <ac:spMk id="5" creationId="{4EE5B0DF-78ED-4AC8-BDC9-B8FAE0B4339B}"/>
          </ac:spMkLst>
        </pc:spChg>
        <pc:picChg chg="mod">
          <ac:chgData name="Tessa St. John" userId="beca7614-e7a1-4246-96fd-856749c83885" providerId="ADAL" clId="{9232114D-3110-4419-B32C-F9D30C14FC1F}" dt="2024-09-12T18:37:48.770" v="459" actId="962"/>
          <ac:picMkLst>
            <pc:docMk/>
            <pc:sldMk cId="4022416751" sldId="270"/>
            <ac:picMk id="9" creationId="{67FFBB16-7544-50A0-E149-8534914F25BE}"/>
          </ac:picMkLst>
        </pc:picChg>
        <pc:picChg chg="mod">
          <ac:chgData name="Tessa St. John" userId="beca7614-e7a1-4246-96fd-856749c83885" providerId="ADAL" clId="{9232114D-3110-4419-B32C-F9D30C14FC1F}" dt="2024-09-12T18:37:51.819" v="460" actId="962"/>
          <ac:picMkLst>
            <pc:docMk/>
            <pc:sldMk cId="4022416751" sldId="270"/>
            <ac:picMk id="11" creationId="{870FC014-5565-6551-ABEB-7098D5F6B418}"/>
          </ac:picMkLst>
        </pc:picChg>
      </pc:sldChg>
      <pc:sldChg chg="addSp delSp modSp mod">
        <pc:chgData name="Tessa St. John" userId="beca7614-e7a1-4246-96fd-856749c83885" providerId="ADAL" clId="{9232114D-3110-4419-B32C-F9D30C14FC1F}" dt="2024-09-12T18:38:53.236" v="475" actId="13244"/>
        <pc:sldMkLst>
          <pc:docMk/>
          <pc:sldMk cId="1098241757" sldId="272"/>
        </pc:sldMkLst>
        <pc:spChg chg="add del mod">
          <ac:chgData name="Tessa St. John" userId="beca7614-e7a1-4246-96fd-856749c83885" providerId="ADAL" clId="{9232114D-3110-4419-B32C-F9D30C14FC1F}" dt="2024-09-12T18:34:25.191" v="302" actId="478"/>
          <ac:spMkLst>
            <pc:docMk/>
            <pc:sldMk cId="1098241757" sldId="272"/>
            <ac:spMk id="2" creationId="{7FD709B5-63D3-90E9-7D37-E910493A980A}"/>
          </ac:spMkLst>
        </pc:spChg>
        <pc:spChg chg="add mod">
          <ac:chgData name="Tessa St. John" userId="beca7614-e7a1-4246-96fd-856749c83885" providerId="ADAL" clId="{9232114D-3110-4419-B32C-F9D30C14FC1F}" dt="2024-09-12T18:34:31.907" v="305" actId="404"/>
          <ac:spMkLst>
            <pc:docMk/>
            <pc:sldMk cId="1098241757" sldId="272"/>
            <ac:spMk id="3" creationId="{1362301D-0507-5B29-0484-7561FBFC6E31}"/>
          </ac:spMkLst>
        </pc:spChg>
        <pc:spChg chg="del">
          <ac:chgData name="Tessa St. John" userId="beca7614-e7a1-4246-96fd-856749c83885" providerId="ADAL" clId="{9232114D-3110-4419-B32C-F9D30C14FC1F}" dt="2024-09-12T18:33:20.333" v="251" actId="478"/>
          <ac:spMkLst>
            <pc:docMk/>
            <pc:sldMk cId="1098241757" sldId="272"/>
            <ac:spMk id="4" creationId="{B9064D81-AA3F-2880-B312-E56CCA8B989E}"/>
          </ac:spMkLst>
        </pc:spChg>
        <pc:spChg chg="mod">
          <ac:chgData name="Tessa St. John" userId="beca7614-e7a1-4246-96fd-856749c83885" providerId="ADAL" clId="{9232114D-3110-4419-B32C-F9D30C14FC1F}" dt="2024-09-12T18:38:32.895" v="474" actId="13244"/>
          <ac:spMkLst>
            <pc:docMk/>
            <pc:sldMk cId="1098241757" sldId="272"/>
            <ac:spMk id="5" creationId="{2B96F3A2-56FB-60A3-E1E0-2B5075CE42FD}"/>
          </ac:spMkLst>
        </pc:spChg>
        <pc:picChg chg="mod">
          <ac:chgData name="Tessa St. John" userId="beca7614-e7a1-4246-96fd-856749c83885" providerId="ADAL" clId="{9232114D-3110-4419-B32C-F9D30C14FC1F}" dt="2024-09-12T18:35:14.846" v="389" actId="962"/>
          <ac:picMkLst>
            <pc:docMk/>
            <pc:sldMk cId="1098241757" sldId="272"/>
            <ac:picMk id="15" creationId="{BC151EA5-2B60-A9AA-128A-9CC406AD0207}"/>
          </ac:picMkLst>
        </pc:picChg>
        <pc:picChg chg="mod">
          <ac:chgData name="Tessa St. John" userId="beca7614-e7a1-4246-96fd-856749c83885" providerId="ADAL" clId="{9232114D-3110-4419-B32C-F9D30C14FC1F}" dt="2024-09-12T18:38:53.236" v="475" actId="13244"/>
          <ac:picMkLst>
            <pc:docMk/>
            <pc:sldMk cId="1098241757" sldId="272"/>
            <ac:picMk id="17" creationId="{35860A43-A3FA-9238-8107-31CEBE18F5F5}"/>
          </ac:picMkLst>
        </pc:picChg>
      </pc:sldChg>
      <pc:sldChg chg="modSp mod">
        <pc:chgData name="Tessa St. John" userId="beca7614-e7a1-4246-96fd-856749c83885" providerId="ADAL" clId="{9232114D-3110-4419-B32C-F9D30C14FC1F}" dt="2024-09-12T18:30:13.213" v="207" actId="962"/>
        <pc:sldMkLst>
          <pc:docMk/>
          <pc:sldMk cId="2016895022" sldId="275"/>
        </pc:sldMkLst>
        <pc:grpChg chg="mod">
          <ac:chgData name="Tessa St. John" userId="beca7614-e7a1-4246-96fd-856749c83885" providerId="ADAL" clId="{9232114D-3110-4419-B32C-F9D30C14FC1F}" dt="2024-09-12T18:30:13.213" v="207" actId="962"/>
          <ac:grpSpMkLst>
            <pc:docMk/>
            <pc:sldMk cId="2016895022" sldId="275"/>
            <ac:grpSpMk id="9" creationId="{5552145D-1E13-8781-1203-46B59E3353CC}"/>
          </ac:grpSpMkLst>
        </pc:grpChg>
      </pc:sldChg>
      <pc:sldChg chg="modSp">
        <pc:chgData name="Tessa St. John" userId="beca7614-e7a1-4246-96fd-856749c83885" providerId="ADAL" clId="{9232114D-3110-4419-B32C-F9D30C14FC1F}" dt="2024-09-12T18:39:35.982" v="481" actId="20577"/>
        <pc:sldMkLst>
          <pc:docMk/>
          <pc:sldMk cId="3762029923" sldId="281"/>
        </pc:sldMkLst>
        <pc:spChg chg="mod">
          <ac:chgData name="Tessa St. John" userId="beca7614-e7a1-4246-96fd-856749c83885" providerId="ADAL" clId="{9232114D-3110-4419-B32C-F9D30C14FC1F}" dt="2024-09-12T18:39:35.982" v="481" actId="20577"/>
          <ac:spMkLst>
            <pc:docMk/>
            <pc:sldMk cId="3762029923" sldId="281"/>
            <ac:spMk id="2" creationId="{2F7DB218-4656-451A-8329-F50E32B3C22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9/12/2024</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9/12/2024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1013491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a:t>
            </a:fld>
            <a:endParaRPr lang="en-US"/>
          </a:p>
        </p:txBody>
      </p:sp>
    </p:spTree>
    <p:extLst>
      <p:ext uri="{BB962C8B-B14F-4D97-AF65-F5344CB8AC3E}">
        <p14:creationId xmlns:p14="http://schemas.microsoft.com/office/powerpoint/2010/main" val="388984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3</a:t>
            </a:fld>
            <a:endParaRPr lang="en-US"/>
          </a:p>
        </p:txBody>
      </p:sp>
    </p:spTree>
    <p:extLst>
      <p:ext uri="{BB962C8B-B14F-4D97-AF65-F5344CB8AC3E}">
        <p14:creationId xmlns:p14="http://schemas.microsoft.com/office/powerpoint/2010/main" val="2980319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4</a:t>
            </a:fld>
            <a:endParaRPr lang="en-US"/>
          </a:p>
        </p:txBody>
      </p:sp>
    </p:spTree>
    <p:extLst>
      <p:ext uri="{BB962C8B-B14F-4D97-AF65-F5344CB8AC3E}">
        <p14:creationId xmlns:p14="http://schemas.microsoft.com/office/powerpoint/2010/main" val="2883687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5435" indent="-305435">
              <a:spcBef>
                <a:spcPts val="20"/>
              </a:spcBef>
            </a:pPr>
            <a:endParaRPr lang="en-US">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a:p>
        </p:txBody>
      </p:sp>
    </p:spTree>
    <p:extLst>
      <p:ext uri="{BB962C8B-B14F-4D97-AF65-F5344CB8AC3E}">
        <p14:creationId xmlns:p14="http://schemas.microsoft.com/office/powerpoint/2010/main" val="2685216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266597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5435" indent="-305435" fontAlgn="base">
              <a:spcBef>
                <a:spcPts val="20"/>
              </a:spcBef>
            </a:pPr>
            <a:endParaRPr lang="en-US">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1935054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2089154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2559739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10</a:t>
            </a:fld>
            <a:endParaRPr lang="en-US"/>
          </a:p>
        </p:txBody>
      </p:sp>
    </p:spTree>
    <p:extLst>
      <p:ext uri="{BB962C8B-B14F-4D97-AF65-F5344CB8AC3E}">
        <p14:creationId xmlns:p14="http://schemas.microsoft.com/office/powerpoint/2010/main" val="439110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3301890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3965770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rgbClr val="1B1B1B"/>
              </a:solidFill>
              <a:latin typeface="Calibri"/>
              <a:ea typeface="+mn-lt"/>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13</a:t>
            </a:fld>
            <a:endParaRPr lang="en-US"/>
          </a:p>
        </p:txBody>
      </p:sp>
    </p:spTree>
    <p:extLst>
      <p:ext uri="{BB962C8B-B14F-4D97-AF65-F5344CB8AC3E}">
        <p14:creationId xmlns:p14="http://schemas.microsoft.com/office/powerpoint/2010/main" val="3744168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14</a:t>
            </a:fld>
            <a:endParaRPr lang="en-US"/>
          </a:p>
        </p:txBody>
      </p:sp>
    </p:spTree>
    <p:extLst>
      <p:ext uri="{BB962C8B-B14F-4D97-AF65-F5344CB8AC3E}">
        <p14:creationId xmlns:p14="http://schemas.microsoft.com/office/powerpoint/2010/main" val="801011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998210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latin typeface="Segoe UI"/>
              <a:cs typeface="Segoe U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20</a:t>
            </a:fld>
            <a:endParaRPr lang="en-US"/>
          </a:p>
        </p:txBody>
      </p:sp>
    </p:spTree>
    <p:extLst>
      <p:ext uri="{BB962C8B-B14F-4D97-AF65-F5344CB8AC3E}">
        <p14:creationId xmlns:p14="http://schemas.microsoft.com/office/powerpoint/2010/main" val="3970877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21</a:t>
            </a:fld>
            <a:endParaRPr lang="en-US"/>
          </a:p>
        </p:txBody>
      </p:sp>
    </p:spTree>
    <p:extLst>
      <p:ext uri="{BB962C8B-B14F-4D97-AF65-F5344CB8AC3E}">
        <p14:creationId xmlns:p14="http://schemas.microsoft.com/office/powerpoint/2010/main" val="18624759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904123" y="1038594"/>
            <a:ext cx="2064708"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9/12/2024</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9/12/2024</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9/12/2024</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361189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9/12/2024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47" r:id="rId19"/>
    <p:sldLayoutId id="2147483748" r:id="rId20"/>
    <p:sldLayoutId id="2147483749" r:id="rId21"/>
    <p:sldLayoutId id="2147483750" r:id="rId22"/>
    <p:sldLayoutId id="2147483751" r:id="rId23"/>
    <p:sldLayoutId id="2147483752" r:id="rId24"/>
    <p:sldLayoutId id="2147483753" r:id="rId25"/>
    <p:sldLayoutId id="2147483697" r:id="rId26"/>
    <p:sldLayoutId id="2147483715" r:id="rId2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www.dol.gov/sites/dolgov/files/ETA/advisories/TEN/2020/TEN_25-19.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dol.gov/sites/dolgov/files/ETA/advisories/TEN/2020/TEN_25-19.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careeronestop.org/Toolkit/Training/find-certifications.aspx?newsearch=tru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dol.gov/agencies/eta/Performance/resources/credential-attainmen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hyperlink" Target="https://www.dol.gov/agencies/eta/Performance/resources/credential-attainment" TargetMode="Externa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h1bskillstraining.workforcegps.org/resources/2023/SWFI_Credential_Test_Tips" TargetMode="Externa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normAutofit/>
          </a:bodyPr>
          <a:lstStyle/>
          <a:p>
            <a:r>
              <a:rPr lang="en-US" sz="2800"/>
              <a:t>Participant Completion &amp; Certification Strategies</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a:t>Day 2, Session 4: Nursing Expansion Institute</a:t>
            </a:r>
          </a:p>
        </p:txBody>
      </p:sp>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4DD9-453B-47B4-9A1A-DD1AFDDC1441}"/>
              </a:ext>
            </a:extLst>
          </p:cNvPr>
          <p:cNvSpPr>
            <a:spLocks noGrp="1"/>
          </p:cNvSpPr>
          <p:nvPr>
            <p:ph type="title"/>
          </p:nvPr>
        </p:nvSpPr>
        <p:spPr/>
        <p:txBody>
          <a:bodyPr/>
          <a:lstStyle/>
          <a:p>
            <a:r>
              <a:rPr lang="en-US"/>
              <a:t>Moderator/Presenter</a:t>
            </a:r>
          </a:p>
        </p:txBody>
      </p:sp>
      <p:sp>
        <p:nvSpPr>
          <p:cNvPr id="2" name="Content Placeholder 1">
            <a:extLst>
              <a:ext uri="{FF2B5EF4-FFF2-40B4-BE49-F238E27FC236}">
                <a16:creationId xmlns:a16="http://schemas.microsoft.com/office/drawing/2014/main" id="{624C0950-338C-4648-B760-4389F2581A0F}"/>
              </a:ext>
            </a:extLst>
          </p:cNvPr>
          <p:cNvSpPr>
            <a:spLocks noGrp="1"/>
          </p:cNvSpPr>
          <p:nvPr>
            <p:ph idx="1"/>
          </p:nvPr>
        </p:nvSpPr>
        <p:spPr>
          <a:xfrm>
            <a:off x="5053052" y="2475593"/>
            <a:ext cx="5129757" cy="2478958"/>
          </a:xfrm>
        </p:spPr>
        <p:txBody>
          <a:bodyPr>
            <a:normAutofit/>
          </a:bodyPr>
          <a:lstStyle/>
          <a:p>
            <a:r>
              <a:rPr lang="en-US"/>
              <a:t>Kara Conroy </a:t>
            </a:r>
            <a:endParaRPr lang="en-US">
              <a:solidFill>
                <a:srgbClr val="17406D"/>
              </a:solidFill>
            </a:endParaRPr>
          </a:p>
          <a:p>
            <a:pPr lvl="1"/>
            <a:r>
              <a:rPr lang="en-US"/>
              <a:t>Senior Researcher</a:t>
            </a:r>
          </a:p>
          <a:p>
            <a:pPr lvl="2"/>
            <a:r>
              <a:rPr lang="en-US"/>
              <a:t>Mathematica</a:t>
            </a:r>
          </a:p>
          <a:p>
            <a:pPr lvl="3"/>
            <a:r>
              <a:rPr lang="en-US"/>
              <a:t>kconroy@mathematica-mpr.com</a:t>
            </a:r>
          </a:p>
          <a:p>
            <a:pPr lvl="4"/>
            <a:r>
              <a:rPr lang="en-US"/>
              <a:t>734-205-3105</a:t>
            </a:r>
          </a:p>
        </p:txBody>
      </p:sp>
      <p:pic>
        <p:nvPicPr>
          <p:cNvPr id="6" name="Picture Placeholder 5">
            <a:extLst>
              <a:ext uri="{FF2B5EF4-FFF2-40B4-BE49-F238E27FC236}">
                <a16:creationId xmlns:a16="http://schemas.microsoft.com/office/drawing/2014/main" id="{900B4266-3B68-4842-63A9-E9EAA5C4CBD4}"/>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0207" b="10207"/>
          <a:stretch>
            <a:fillRect/>
          </a:stretch>
        </p:blipFill>
        <p:spPr>
          <a:xfrm>
            <a:off x="2803525" y="2779713"/>
            <a:ext cx="1868488" cy="1870075"/>
          </a:xfrm>
        </p:spPr>
      </p:pic>
      <p:sp>
        <p:nvSpPr>
          <p:cNvPr id="8" name="Slide Number Placeholder 7">
            <a:extLst>
              <a:ext uri="{FF2B5EF4-FFF2-40B4-BE49-F238E27FC236}">
                <a16:creationId xmlns:a16="http://schemas.microsoft.com/office/drawing/2014/main" id="{35E8F41F-54EC-4DF1-93FE-414395448655}"/>
              </a:ext>
            </a:extLst>
          </p:cNvPr>
          <p:cNvSpPr>
            <a:spLocks noGrp="1"/>
          </p:cNvSpPr>
          <p:nvPr>
            <p:ph type="sldNum" sz="quarter" idx="12"/>
          </p:nvPr>
        </p:nvSpPr>
        <p:spPr/>
        <p:txBody>
          <a:bodyPr/>
          <a:lstStyle/>
          <a:p>
            <a:fld id="{DE8DE8A0-70C5-4585-9A3C-B3A9E7B8F8E9}" type="slidenum">
              <a:rPr lang="en-US" smtClean="0"/>
              <a:t>2</a:t>
            </a:fld>
            <a:endParaRPr lang="en-US"/>
          </a:p>
        </p:txBody>
      </p:sp>
    </p:spTree>
    <p:extLst>
      <p:ext uri="{BB962C8B-B14F-4D97-AF65-F5344CB8AC3E}">
        <p14:creationId xmlns:p14="http://schemas.microsoft.com/office/powerpoint/2010/main" val="2767894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9D295-73FB-1F7F-178F-B2AF703FDFBF}"/>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0BEAE6FE-061A-0E87-6D24-40F8F006FFFB}"/>
              </a:ext>
            </a:extLst>
          </p:cNvPr>
          <p:cNvSpPr>
            <a:spLocks noGrp="1"/>
          </p:cNvSpPr>
          <p:nvPr>
            <p:ph idx="1"/>
          </p:nvPr>
        </p:nvSpPr>
        <p:spPr/>
        <p:txBody>
          <a:bodyPr/>
          <a:lstStyle/>
          <a:p>
            <a:r>
              <a:rPr lang="en-US"/>
              <a:t>Session Objectives &amp; Guiding Questions</a:t>
            </a:r>
          </a:p>
          <a:p>
            <a:r>
              <a:rPr lang="en-US"/>
              <a:t>Completion &amp; Certification Key Considerations</a:t>
            </a:r>
          </a:p>
          <a:p>
            <a:r>
              <a:rPr lang="en-US"/>
              <a:t>What is a credential? Why is it important?</a:t>
            </a:r>
          </a:p>
          <a:p>
            <a:r>
              <a:rPr lang="en-US"/>
              <a:t>Promising Practice</a:t>
            </a:r>
          </a:p>
          <a:p>
            <a:pPr lvl="1"/>
            <a:r>
              <a:rPr lang="en-US"/>
              <a:t>The Workplace</a:t>
            </a:r>
          </a:p>
          <a:p>
            <a:r>
              <a:rPr lang="en-US"/>
              <a:t>Small Group Discussion</a:t>
            </a:r>
          </a:p>
          <a:p>
            <a:r>
              <a:rPr lang="en-US"/>
              <a:t>Q&amp;A</a:t>
            </a:r>
          </a:p>
          <a:p>
            <a:endParaRPr lang="en-US"/>
          </a:p>
        </p:txBody>
      </p:sp>
      <p:sp>
        <p:nvSpPr>
          <p:cNvPr id="5" name="Slide Number Placeholder 4">
            <a:extLst>
              <a:ext uri="{FF2B5EF4-FFF2-40B4-BE49-F238E27FC236}">
                <a16:creationId xmlns:a16="http://schemas.microsoft.com/office/drawing/2014/main" id="{99466D0D-F3C0-D559-46B8-88CACE1A5F3A}"/>
              </a:ext>
            </a:extLst>
          </p:cNvPr>
          <p:cNvSpPr>
            <a:spLocks noGrp="1"/>
          </p:cNvSpPr>
          <p:nvPr>
            <p:ph type="sldNum" sz="quarter" idx="12"/>
          </p:nvPr>
        </p:nvSpPr>
        <p:spPr/>
        <p:txBody>
          <a:bodyPr/>
          <a:lstStyle/>
          <a:p>
            <a:fld id="{DE8DE8A0-70C5-4585-9A3C-B3A9E7B8F8E9}" type="slidenum">
              <a:rPr lang="en-US" smtClean="0"/>
              <a:pPr/>
              <a:t>3</a:t>
            </a:fld>
            <a:endParaRPr lang="en-US"/>
          </a:p>
        </p:txBody>
      </p:sp>
    </p:spTree>
    <p:extLst>
      <p:ext uri="{BB962C8B-B14F-4D97-AF65-F5344CB8AC3E}">
        <p14:creationId xmlns:p14="http://schemas.microsoft.com/office/powerpoint/2010/main" val="873599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a:t>Session Objectives and Guiding questions</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normAutofit/>
          </a:bodyPr>
          <a:lstStyle/>
          <a:p>
            <a:pPr marL="305435" indent="-305435">
              <a:spcBef>
                <a:spcPts val="20"/>
              </a:spcBef>
            </a:pPr>
            <a:r>
              <a:rPr lang="en-US"/>
              <a:t>Objective</a:t>
            </a:r>
          </a:p>
          <a:p>
            <a:pPr marL="629435" lvl="1" indent="-305435">
              <a:spcBef>
                <a:spcPts val="20"/>
              </a:spcBef>
            </a:pPr>
            <a:r>
              <a:rPr lang="en-US"/>
              <a:t>Define a “credential”</a:t>
            </a:r>
          </a:p>
          <a:p>
            <a:pPr marL="629435" lvl="1" indent="-305435">
              <a:spcBef>
                <a:spcPts val="20"/>
              </a:spcBef>
            </a:pPr>
            <a:r>
              <a:rPr lang="en-US"/>
              <a:t>Explore the benefits of a credential</a:t>
            </a:r>
          </a:p>
          <a:p>
            <a:pPr marL="629435" lvl="1" indent="-305435">
              <a:spcBef>
                <a:spcPts val="20"/>
              </a:spcBef>
            </a:pPr>
            <a:r>
              <a:rPr lang="en-US"/>
              <a:t>Discuss strategies that grantees can use to help participants move from course completion to certification</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4</a:t>
            </a:fld>
            <a:endParaRPr lang="en-US"/>
          </a:p>
        </p:txBody>
      </p:sp>
    </p:spTree>
    <p:extLst>
      <p:ext uri="{BB962C8B-B14F-4D97-AF65-F5344CB8AC3E}">
        <p14:creationId xmlns:p14="http://schemas.microsoft.com/office/powerpoint/2010/main" val="3637121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a:t>Guiding questions</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normAutofit/>
          </a:bodyPr>
          <a:lstStyle/>
          <a:p>
            <a:pPr marL="305435" indent="-305435">
              <a:spcBef>
                <a:spcPts val="20"/>
              </a:spcBef>
            </a:pPr>
            <a:r>
              <a:rPr lang="en-US"/>
              <a:t>Guiding Questions</a:t>
            </a:r>
          </a:p>
          <a:p>
            <a:pPr marL="629435" lvl="1" indent="-305435">
              <a:spcBef>
                <a:spcPts val="20"/>
              </a:spcBef>
            </a:pPr>
            <a:r>
              <a:rPr lang="en-US"/>
              <a:t>What steps should grantees take as participants near course completion to prepare for certification? When should they take these steps?</a:t>
            </a:r>
          </a:p>
          <a:p>
            <a:pPr marL="629435" lvl="1" indent="-305435">
              <a:spcBef>
                <a:spcPts val="20"/>
              </a:spcBef>
            </a:pPr>
            <a:r>
              <a:rPr lang="en-US"/>
              <a:t>What are the benefits of obtaining a credential? </a:t>
            </a:r>
          </a:p>
          <a:p>
            <a:pPr marL="629435" lvl="1" indent="-305435">
              <a:spcBef>
                <a:spcPts val="20"/>
              </a:spcBef>
            </a:pPr>
            <a:r>
              <a:rPr lang="en-US"/>
              <a:t>What counts as a credential?</a:t>
            </a:r>
          </a:p>
          <a:p>
            <a:pPr marL="629435" lvl="1" indent="-305435">
              <a:spcBef>
                <a:spcPts val="20"/>
              </a:spcBef>
            </a:pPr>
            <a:r>
              <a:rPr lang="en-US"/>
              <a:t>What certification challenges have participants faced and what are strategies to address them?</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5</a:t>
            </a:fld>
            <a:endParaRPr lang="en-US"/>
          </a:p>
        </p:txBody>
      </p:sp>
    </p:spTree>
    <p:extLst>
      <p:ext uri="{BB962C8B-B14F-4D97-AF65-F5344CB8AC3E}">
        <p14:creationId xmlns:p14="http://schemas.microsoft.com/office/powerpoint/2010/main" val="3762029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99B32-3082-CFAC-9B11-EB995A8908D1}"/>
              </a:ext>
            </a:extLst>
          </p:cNvPr>
          <p:cNvSpPr>
            <a:spLocks noGrp="1"/>
          </p:cNvSpPr>
          <p:nvPr>
            <p:ph type="title"/>
          </p:nvPr>
        </p:nvSpPr>
        <p:spPr/>
        <p:txBody>
          <a:bodyPr/>
          <a:lstStyle/>
          <a:p>
            <a:r>
              <a:rPr lang="en-US"/>
              <a:t>Completion &amp; Certification Components</a:t>
            </a:r>
          </a:p>
        </p:txBody>
      </p:sp>
      <p:sp>
        <p:nvSpPr>
          <p:cNvPr id="5" name="Slide Number Placeholder 4">
            <a:extLst>
              <a:ext uri="{FF2B5EF4-FFF2-40B4-BE49-F238E27FC236}">
                <a16:creationId xmlns:a16="http://schemas.microsoft.com/office/drawing/2014/main" id="{D4DD2449-F1A7-02CA-58EC-6FBC47CF257B}"/>
              </a:ext>
            </a:extLst>
          </p:cNvPr>
          <p:cNvSpPr>
            <a:spLocks noGrp="1"/>
          </p:cNvSpPr>
          <p:nvPr>
            <p:ph type="sldNum" sz="quarter" idx="12"/>
          </p:nvPr>
        </p:nvSpPr>
        <p:spPr/>
        <p:txBody>
          <a:bodyPr/>
          <a:lstStyle/>
          <a:p>
            <a:fld id="{DE8DE8A0-70C5-4585-9A3C-B3A9E7B8F8E9}" type="slidenum">
              <a:rPr lang="en-US" smtClean="0"/>
              <a:pPr/>
              <a:t>6</a:t>
            </a:fld>
            <a:endParaRPr lang="en-US"/>
          </a:p>
        </p:txBody>
      </p:sp>
      <p:grpSp>
        <p:nvGrpSpPr>
          <p:cNvPr id="9" name="Group 8" descr="Participant Lifecycle stages with the Completion and Certification stage circled. ">
            <a:extLst>
              <a:ext uri="{FF2B5EF4-FFF2-40B4-BE49-F238E27FC236}">
                <a16:creationId xmlns:a16="http://schemas.microsoft.com/office/drawing/2014/main" id="{5552145D-1E13-8781-1203-46B59E3353CC}"/>
              </a:ext>
            </a:extLst>
          </p:cNvPr>
          <p:cNvGrpSpPr/>
          <p:nvPr/>
        </p:nvGrpSpPr>
        <p:grpSpPr>
          <a:xfrm>
            <a:off x="542817" y="1889892"/>
            <a:ext cx="11106366" cy="1404731"/>
            <a:chOff x="542817" y="1889892"/>
            <a:chExt cx="11106366" cy="1404731"/>
          </a:xfrm>
        </p:grpSpPr>
        <p:graphicFrame>
          <p:nvGraphicFramePr>
            <p:cNvPr id="7" name="Content Placeholder 19">
              <a:extLst>
                <a:ext uri="{FF2B5EF4-FFF2-40B4-BE49-F238E27FC236}">
                  <a16:creationId xmlns:a16="http://schemas.microsoft.com/office/drawing/2014/main" id="{2861BCC5-7892-6BF6-5DDA-37EA91021F4E}"/>
                </a:ext>
              </a:extLst>
            </p:cNvPr>
            <p:cNvGraphicFramePr>
              <a:graphicFrameLocks/>
            </p:cNvGraphicFramePr>
            <p:nvPr>
              <p:extLst>
                <p:ext uri="{D42A27DB-BD31-4B8C-83A1-F6EECF244321}">
                  <p14:modId xmlns:p14="http://schemas.microsoft.com/office/powerpoint/2010/main" val="4025591172"/>
                </p:ext>
              </p:extLst>
            </p:nvPr>
          </p:nvGraphicFramePr>
          <p:xfrm>
            <a:off x="542817" y="2158208"/>
            <a:ext cx="11106366" cy="914400"/>
          </p:xfrm>
          <a:graphic>
            <a:graphicData uri="http://schemas.openxmlformats.org/drawingml/2006/table">
              <a:tbl>
                <a:tblPr firstRow="1" bandRow="1">
                  <a:tableStyleId>{5C22544A-7EE6-4342-B048-85BDC9FD1C3A}</a:tableStyleId>
                </a:tblPr>
                <a:tblGrid>
                  <a:gridCol w="1851061">
                    <a:extLst>
                      <a:ext uri="{9D8B030D-6E8A-4147-A177-3AD203B41FA5}">
                        <a16:colId xmlns:a16="http://schemas.microsoft.com/office/drawing/2014/main" val="1680901458"/>
                      </a:ext>
                    </a:extLst>
                  </a:gridCol>
                  <a:gridCol w="1851061">
                    <a:extLst>
                      <a:ext uri="{9D8B030D-6E8A-4147-A177-3AD203B41FA5}">
                        <a16:colId xmlns:a16="http://schemas.microsoft.com/office/drawing/2014/main" val="68141143"/>
                      </a:ext>
                    </a:extLst>
                  </a:gridCol>
                  <a:gridCol w="1851061">
                    <a:extLst>
                      <a:ext uri="{9D8B030D-6E8A-4147-A177-3AD203B41FA5}">
                        <a16:colId xmlns:a16="http://schemas.microsoft.com/office/drawing/2014/main" val="2148632352"/>
                      </a:ext>
                    </a:extLst>
                  </a:gridCol>
                  <a:gridCol w="1851061">
                    <a:extLst>
                      <a:ext uri="{9D8B030D-6E8A-4147-A177-3AD203B41FA5}">
                        <a16:colId xmlns:a16="http://schemas.microsoft.com/office/drawing/2014/main" val="3215033680"/>
                      </a:ext>
                    </a:extLst>
                  </a:gridCol>
                  <a:gridCol w="1851061">
                    <a:extLst>
                      <a:ext uri="{9D8B030D-6E8A-4147-A177-3AD203B41FA5}">
                        <a16:colId xmlns:a16="http://schemas.microsoft.com/office/drawing/2014/main" val="4247419378"/>
                      </a:ext>
                    </a:extLst>
                  </a:gridCol>
                  <a:gridCol w="1851061">
                    <a:extLst>
                      <a:ext uri="{9D8B030D-6E8A-4147-A177-3AD203B41FA5}">
                        <a16:colId xmlns:a16="http://schemas.microsoft.com/office/drawing/2014/main" val="404028012"/>
                      </a:ext>
                    </a:extLst>
                  </a:gridCol>
                </a:tblGrid>
                <a:tr h="889392">
                  <a:tc>
                    <a:txBody>
                      <a:bodyPr/>
                      <a:lstStyle/>
                      <a:p>
                        <a:pPr algn="ctr"/>
                        <a:r>
                          <a:rPr lang="en-US" b="0"/>
                          <a:t>Outreach &amp; Recruitment</a:t>
                        </a:r>
                      </a:p>
                    </a:txBody>
                    <a:tcPr anchor="ctr">
                      <a:solidFill>
                        <a:srgbClr val="005377"/>
                      </a:solidFill>
                    </a:tcPr>
                  </a:tc>
                  <a:tc>
                    <a:txBody>
                      <a:bodyPr/>
                      <a:lstStyle/>
                      <a:p>
                        <a:pPr algn="ctr"/>
                        <a:r>
                          <a:rPr lang="en-US" b="0"/>
                          <a:t>Intake, On-ramps, &amp; Enrollment</a:t>
                        </a:r>
                      </a:p>
                    </a:txBody>
                    <a:tcPr anchor="ctr">
                      <a:solidFill>
                        <a:srgbClr val="602467"/>
                      </a:solidFill>
                    </a:tcPr>
                  </a:tc>
                  <a:tc>
                    <a:txBody>
                      <a:bodyPr/>
                      <a:lstStyle/>
                      <a:p>
                        <a:pPr algn="ctr"/>
                        <a:r>
                          <a:rPr lang="en-US" b="0"/>
                          <a:t>Training/ Education Progress</a:t>
                        </a:r>
                      </a:p>
                    </a:txBody>
                    <a:tcPr anchor="ctr">
                      <a:solidFill>
                        <a:srgbClr val="006E9F"/>
                      </a:solidFill>
                    </a:tcPr>
                  </a:tc>
                  <a:tc>
                    <a:txBody>
                      <a:bodyPr/>
                      <a:lstStyle/>
                      <a:p>
                        <a:pPr algn="ctr"/>
                        <a:r>
                          <a:rPr lang="en-US" b="0"/>
                          <a:t>Completion &amp; Certification</a:t>
                        </a:r>
                      </a:p>
                    </a:txBody>
                    <a:tcPr anchor="ctr">
                      <a:solidFill>
                        <a:srgbClr val="028241"/>
                      </a:solidFill>
                    </a:tcPr>
                  </a:tc>
                  <a:tc>
                    <a:txBody>
                      <a:bodyPr/>
                      <a:lstStyle/>
                      <a:p>
                        <a:pPr algn="ctr"/>
                        <a:r>
                          <a:rPr lang="en-US" b="0"/>
                          <a:t>Placement</a:t>
                        </a:r>
                      </a:p>
                    </a:txBody>
                    <a:tcPr anchor="ctr">
                      <a:solidFill>
                        <a:srgbClr val="C5882B"/>
                      </a:solidFill>
                    </a:tcPr>
                  </a:tc>
                  <a:tc>
                    <a:txBody>
                      <a:bodyPr/>
                      <a:lstStyle/>
                      <a:p>
                        <a:pPr algn="ctr"/>
                        <a:r>
                          <a:rPr lang="en-US" b="0"/>
                          <a:t>On-the-Job Retention</a:t>
                        </a:r>
                      </a:p>
                    </a:txBody>
                    <a:tcPr anchor="ctr">
                      <a:solidFill>
                        <a:schemeClr val="accent2"/>
                      </a:solidFill>
                    </a:tcPr>
                  </a:tc>
                  <a:extLst>
                    <a:ext uri="{0D108BD9-81ED-4DB2-BD59-A6C34878D82A}">
                      <a16:rowId xmlns:a16="http://schemas.microsoft.com/office/drawing/2014/main" val="1968376603"/>
                    </a:ext>
                  </a:extLst>
                </a:tr>
              </a:tbl>
            </a:graphicData>
          </a:graphic>
        </p:graphicFrame>
        <p:sp>
          <p:nvSpPr>
            <p:cNvPr id="8" name="Oval 7">
              <a:extLst>
                <a:ext uri="{FF2B5EF4-FFF2-40B4-BE49-F238E27FC236}">
                  <a16:creationId xmlns:a16="http://schemas.microsoft.com/office/drawing/2014/main" id="{B6E82FB5-E346-73F1-5E58-072E5776E982}"/>
                </a:ext>
              </a:extLst>
            </p:cNvPr>
            <p:cNvSpPr/>
            <p:nvPr/>
          </p:nvSpPr>
          <p:spPr>
            <a:xfrm>
              <a:off x="5935490" y="1889892"/>
              <a:ext cx="2199861" cy="1404731"/>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16895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a:t>Key Considerations &amp; Components of Completion and Certification </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p:txBody>
          <a:bodyPr numCol="2">
            <a:normAutofit/>
          </a:bodyPr>
          <a:lstStyle/>
          <a:p>
            <a:pPr marL="305435" indent="-305435" fontAlgn="base">
              <a:spcBef>
                <a:spcPts val="20"/>
              </a:spcBef>
            </a:pPr>
            <a:r>
              <a:rPr lang="en-US" sz="3200"/>
              <a:t>Last 25% of courses </a:t>
            </a:r>
          </a:p>
          <a:p>
            <a:pPr marL="305435" indent="-305435" fontAlgn="base">
              <a:spcBef>
                <a:spcPts val="20"/>
              </a:spcBef>
            </a:pPr>
            <a:r>
              <a:rPr lang="en-US" sz="3200"/>
              <a:t>Academic and career advising </a:t>
            </a:r>
          </a:p>
          <a:p>
            <a:pPr marL="305435" indent="-305435" fontAlgn="base">
              <a:spcBef>
                <a:spcPts val="20"/>
              </a:spcBef>
            </a:pPr>
            <a:r>
              <a:rPr lang="en-US" sz="3200"/>
              <a:t>Career trajectory discussions – to employment or additional training/ education </a:t>
            </a:r>
          </a:p>
          <a:p>
            <a:pPr marL="305435" indent="-305435" fontAlgn="base">
              <a:spcBef>
                <a:spcPts val="20"/>
              </a:spcBef>
            </a:pPr>
            <a:r>
              <a:rPr lang="en-US" sz="3200"/>
              <a:t>Connection to career opportunities </a:t>
            </a:r>
          </a:p>
          <a:p>
            <a:pPr marL="305435" indent="-305435" fontAlgn="base">
              <a:spcBef>
                <a:spcPts val="20"/>
              </a:spcBef>
            </a:pPr>
            <a:r>
              <a:rPr lang="en-US" sz="3200"/>
              <a:t>Course completion </a:t>
            </a:r>
          </a:p>
          <a:p>
            <a:pPr marL="305435" indent="-305435" fontAlgn="base">
              <a:spcBef>
                <a:spcPts val="20"/>
              </a:spcBef>
            </a:pPr>
            <a:r>
              <a:rPr lang="en-US" sz="3200"/>
              <a:t>Required exams and assessments </a:t>
            </a:r>
          </a:p>
          <a:p>
            <a:pPr marL="305435" indent="-305435" fontAlgn="base">
              <a:spcBef>
                <a:spcPts val="20"/>
              </a:spcBef>
            </a:pPr>
            <a:r>
              <a:rPr lang="en-US" sz="3200"/>
              <a:t>Credential application and attainment </a:t>
            </a:r>
          </a:p>
          <a:p>
            <a:pPr marL="305435" indent="-305435" fontAlgn="base">
              <a:spcBef>
                <a:spcPts val="20"/>
              </a:spcBef>
            </a:pPr>
            <a:r>
              <a:rPr lang="en-US" sz="3200"/>
              <a:t>Tracking and reporting of milestones and outcomes </a:t>
            </a:r>
          </a:p>
          <a:p>
            <a:pPr marL="629920" lvl="1" indent="-305435">
              <a:buClr>
                <a:srgbClr val="2191C9"/>
              </a:buClr>
              <a:buFont typeface="Wingdings 3" panose="05040102010807070707" pitchFamily="18" charset="2"/>
              <a:buChar char="o"/>
            </a:pPr>
            <a:endParaRPr lang="en-US" sz="2800">
              <a:solidFill>
                <a:srgbClr val="17406D"/>
              </a:solidFill>
              <a:ea typeface="+mn-lt"/>
              <a:cs typeface="+mn-lt"/>
            </a:endParaRP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7</a:t>
            </a:fld>
            <a:endParaRPr lang="en-US"/>
          </a:p>
        </p:txBody>
      </p:sp>
    </p:spTree>
    <p:extLst>
      <p:ext uri="{BB962C8B-B14F-4D97-AF65-F5344CB8AC3E}">
        <p14:creationId xmlns:p14="http://schemas.microsoft.com/office/powerpoint/2010/main" val="1135436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9C659-B5B5-370F-9C90-DC00DB80F008}"/>
              </a:ext>
            </a:extLst>
          </p:cNvPr>
          <p:cNvSpPr>
            <a:spLocks noGrp="1"/>
          </p:cNvSpPr>
          <p:nvPr>
            <p:ph type="title"/>
          </p:nvPr>
        </p:nvSpPr>
        <p:spPr/>
        <p:txBody>
          <a:bodyPr/>
          <a:lstStyle/>
          <a:p>
            <a:r>
              <a:rPr lang="en-US"/>
              <a:t>What is a credential? Why is it important?</a:t>
            </a:r>
          </a:p>
        </p:txBody>
      </p:sp>
      <p:sp>
        <p:nvSpPr>
          <p:cNvPr id="5" name="Slide Number Placeholder 4">
            <a:extLst>
              <a:ext uri="{FF2B5EF4-FFF2-40B4-BE49-F238E27FC236}">
                <a16:creationId xmlns:a16="http://schemas.microsoft.com/office/drawing/2014/main" id="{F9B63258-EBBF-FD25-5652-657B9ABE13D1}"/>
              </a:ext>
            </a:extLst>
          </p:cNvPr>
          <p:cNvSpPr>
            <a:spLocks noGrp="1"/>
          </p:cNvSpPr>
          <p:nvPr>
            <p:ph type="sldNum" sz="quarter" idx="12"/>
          </p:nvPr>
        </p:nvSpPr>
        <p:spPr/>
        <p:txBody>
          <a:bodyPr/>
          <a:lstStyle/>
          <a:p>
            <a:fld id="{DE8DE8A0-70C5-4585-9A3C-B3A9E7B8F8E9}" type="slidenum">
              <a:rPr lang="en-US" smtClean="0"/>
              <a:pPr/>
              <a:t>8</a:t>
            </a:fld>
            <a:endParaRPr lang="en-US"/>
          </a:p>
        </p:txBody>
      </p:sp>
    </p:spTree>
    <p:extLst>
      <p:ext uri="{BB962C8B-B14F-4D97-AF65-F5344CB8AC3E}">
        <p14:creationId xmlns:p14="http://schemas.microsoft.com/office/powerpoint/2010/main" val="1227697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74923" y="687475"/>
            <a:ext cx="10653003" cy="1083329"/>
          </a:xfrm>
        </p:spPr>
        <p:txBody>
          <a:bodyPr/>
          <a:lstStyle/>
          <a:p>
            <a:r>
              <a:rPr lang="en-US"/>
              <a:t>What is a recognized postsecondary credential? </a:t>
            </a:r>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a:xfrm>
            <a:off x="774923" y="1946302"/>
            <a:ext cx="10653003" cy="4224225"/>
          </a:xfrm>
        </p:spPr>
        <p:txBody>
          <a:bodyPr>
            <a:normAutofit lnSpcReduction="10000"/>
          </a:bodyPr>
          <a:lstStyle/>
          <a:p>
            <a:r>
              <a:rPr lang="en-US"/>
              <a:t>Section 3(52) of WIOA defines a “recognized postsecondary credential” as: </a:t>
            </a:r>
          </a:p>
          <a:p>
            <a:pPr lvl="1"/>
            <a:r>
              <a:rPr lang="en-US"/>
              <a:t>a credential consisting of an industry-recognized certificate or certification, </a:t>
            </a:r>
          </a:p>
          <a:p>
            <a:pPr lvl="1"/>
            <a:r>
              <a:rPr lang="en-US"/>
              <a:t>a certificate of completion of an apprenticeship, </a:t>
            </a:r>
          </a:p>
          <a:p>
            <a:pPr lvl="1"/>
            <a:r>
              <a:rPr lang="en-US"/>
              <a:t>a license recognized by the State involved or Federal Government, or </a:t>
            </a:r>
          </a:p>
          <a:p>
            <a:pPr lvl="1"/>
            <a:r>
              <a:rPr lang="en-US"/>
              <a:t>an associate or baccalaureate degree. </a:t>
            </a:r>
          </a:p>
          <a:p>
            <a:r>
              <a:rPr lang="en-US" noProof="0"/>
              <a:t>4 characteristics strengthen the value of credentials to individuals and businesses: industry-recognition, stackability, portability, and accreditation</a:t>
            </a:r>
          </a:p>
          <a:p>
            <a:endParaRPr lang="en-US"/>
          </a:p>
          <a:p>
            <a:endParaRPr lang="en-US"/>
          </a:p>
        </p:txBody>
      </p:sp>
      <p:sp>
        <p:nvSpPr>
          <p:cNvPr id="2" name="Footer Placeholder 3">
            <a:extLst>
              <a:ext uri="{FF2B5EF4-FFF2-40B4-BE49-F238E27FC236}">
                <a16:creationId xmlns:a16="http://schemas.microsoft.com/office/drawing/2014/main" id="{1234AB22-08A2-4820-7571-C724FF82169A}"/>
              </a:ext>
            </a:extLst>
          </p:cNvPr>
          <p:cNvSpPr>
            <a:spLocks noGrp="1"/>
          </p:cNvSpPr>
          <p:nvPr>
            <p:ph type="ftr" sz="quarter" idx="11"/>
          </p:nvPr>
        </p:nvSpPr>
        <p:spPr>
          <a:xfrm>
            <a:off x="774924" y="6199461"/>
            <a:ext cx="6494113" cy="365125"/>
          </a:xfrm>
        </p:spPr>
        <p:txBody>
          <a:bodyPr/>
          <a:lstStyle/>
          <a:p>
            <a:r>
              <a:rPr lang="en-US"/>
              <a:t>Source: </a:t>
            </a:r>
            <a:r>
              <a:rPr lang="en-US">
                <a:hlinkClick r:id="rId3"/>
              </a:rPr>
              <a:t>TEN 25-19: Understanding Postsecondary Credentials in the Public Workforce System</a:t>
            </a:r>
            <a:r>
              <a:rPr lang="en-US"/>
              <a:t>  </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9</a:t>
            </a:fld>
            <a:endParaRPr lang="en-US"/>
          </a:p>
        </p:txBody>
      </p:sp>
    </p:spTree>
    <p:extLst>
      <p:ext uri="{BB962C8B-B14F-4D97-AF65-F5344CB8AC3E}">
        <p14:creationId xmlns:p14="http://schemas.microsoft.com/office/powerpoint/2010/main" val="241522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lstStyle/>
          <a:p>
            <a:r>
              <a:rPr lang="en-US"/>
              <a:t>The Many Benefits of Credential Attainment</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774923" y="1946302"/>
            <a:ext cx="10653003" cy="4224225"/>
          </a:xfrm>
        </p:spPr>
        <p:txBody>
          <a:bodyPr>
            <a:normAutofit lnSpcReduction="10000"/>
          </a:bodyPr>
          <a:lstStyle/>
          <a:p>
            <a:r>
              <a:rPr lang="en-US"/>
              <a:t>For job seekers, obtaining a credential can… </a:t>
            </a:r>
          </a:p>
          <a:p>
            <a:pPr lvl="1"/>
            <a:r>
              <a:rPr lang="en-US"/>
              <a:t>Improve their employability by documenting the skills and competencies they bring to an employer</a:t>
            </a:r>
          </a:p>
          <a:p>
            <a:pPr lvl="1"/>
            <a:r>
              <a:rPr lang="en-US"/>
              <a:t>Lead to higher earnings, greater advancement opportunities, and enhanced job security.</a:t>
            </a:r>
          </a:p>
          <a:p>
            <a:r>
              <a:rPr lang="en-US"/>
              <a:t>For employers, credentials can assist in… </a:t>
            </a:r>
          </a:p>
          <a:p>
            <a:pPr lvl="1"/>
            <a:r>
              <a:rPr lang="en-US"/>
              <a:t>Identifying qualified workers,</a:t>
            </a:r>
          </a:p>
          <a:p>
            <a:pPr lvl="1"/>
            <a:r>
              <a:rPr lang="en-US"/>
              <a:t>Upskilling their current workforce, and </a:t>
            </a:r>
          </a:p>
          <a:p>
            <a:pPr lvl="1"/>
            <a:r>
              <a:rPr lang="en-US"/>
              <a:t>Helping them better compete in the marketplace.</a:t>
            </a:r>
          </a:p>
          <a:p>
            <a:pPr lvl="1"/>
            <a:endParaRPr lang="en-US"/>
          </a:p>
        </p:txBody>
      </p:sp>
      <p:sp>
        <p:nvSpPr>
          <p:cNvPr id="4" name="Footer Placeholder 3">
            <a:extLst>
              <a:ext uri="{FF2B5EF4-FFF2-40B4-BE49-F238E27FC236}">
                <a16:creationId xmlns:a16="http://schemas.microsoft.com/office/drawing/2014/main" id="{1034B315-1033-4FF8-991F-ADF2F3A594E3}"/>
              </a:ext>
            </a:extLst>
          </p:cNvPr>
          <p:cNvSpPr>
            <a:spLocks noGrp="1"/>
          </p:cNvSpPr>
          <p:nvPr>
            <p:ph type="ftr" sz="quarter" idx="11"/>
          </p:nvPr>
        </p:nvSpPr>
        <p:spPr>
          <a:xfrm>
            <a:off x="774924" y="6199461"/>
            <a:ext cx="6494113" cy="365125"/>
          </a:xfrm>
        </p:spPr>
        <p:txBody>
          <a:bodyPr/>
          <a:lstStyle/>
          <a:p>
            <a:r>
              <a:rPr lang="en-US"/>
              <a:t>Source: </a:t>
            </a:r>
            <a:r>
              <a:rPr lang="en-US">
                <a:hlinkClick r:id="rId3"/>
              </a:rPr>
              <a:t>TEN 25-19: Understanding Postsecondary Credentials in the Public Workforce System</a:t>
            </a:r>
            <a:r>
              <a:rPr lang="en-US"/>
              <a:t>  </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10</a:t>
            </a:fld>
            <a:endParaRPr lang="en-US"/>
          </a:p>
        </p:txBody>
      </p:sp>
    </p:spTree>
    <p:extLst>
      <p:ext uri="{BB962C8B-B14F-4D97-AF65-F5344CB8AC3E}">
        <p14:creationId xmlns:p14="http://schemas.microsoft.com/office/powerpoint/2010/main" val="1492974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a:t>What “Counts” as a postsecondary credential? </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p:txBody>
          <a:bodyPr>
            <a:normAutofit/>
          </a:bodyPr>
          <a:lstStyle/>
          <a:p>
            <a:pPr marL="305435" marR="0" lvl="0" indent="-305435" algn="l" defTabSz="457200" rtl="0" eaLnBrk="1" fontAlgn="auto" latinLnBrk="0" hangingPunct="1">
              <a:lnSpc>
                <a:spcPct val="100000"/>
              </a:lnSpc>
              <a:spcBef>
                <a:spcPct val="20000"/>
              </a:spcBef>
              <a:spcAft>
                <a:spcPts val="600"/>
              </a:spcAft>
              <a:buClr>
                <a:srgbClr val="17406D"/>
              </a:buClr>
              <a:buSzPct val="75000"/>
              <a:buFont typeface="Wingdings 3" panose="05040102010807070707" pitchFamily="18" charset="2"/>
              <a:buChar char="u"/>
              <a:tabLst/>
              <a:defRPr/>
            </a:pPr>
            <a:r>
              <a:rPr kumimoji="0" lang="en-US" i="0" u="none" strike="noStrike" kern="1200" cap="none" spc="0" normalizeH="0" baseline="0" noProof="0" err="1">
                <a:ln>
                  <a:noFill/>
                </a:ln>
                <a:solidFill>
                  <a:schemeClr val="accent1"/>
                </a:solidFill>
                <a:effectLst/>
                <a:uLnTx/>
                <a:uFillTx/>
                <a:latin typeface="Gill Sans MT" panose="020B0502020104020203"/>
                <a:ea typeface="+mn-lt"/>
                <a:cs typeface="+mn-lt"/>
                <a:hlinkClick r:id="rId3"/>
              </a:rPr>
              <a:t>CareerOneStop</a:t>
            </a:r>
            <a:r>
              <a:rPr lang="en-US">
                <a:solidFill>
                  <a:schemeClr val="accent1"/>
                </a:solidFill>
                <a:latin typeface="Gill Sans MT" panose="020B0502020104020203"/>
                <a:ea typeface="+mn-lt"/>
                <a:cs typeface="+mn-lt"/>
                <a:hlinkClick r:id="rId3"/>
              </a:rPr>
              <a:t>’s Credential Finder can help you find specific credentials by industry</a:t>
            </a:r>
            <a:r>
              <a:rPr lang="en-US">
                <a:solidFill>
                  <a:schemeClr val="accent1"/>
                </a:solidFill>
                <a:latin typeface="Gill Sans MT" panose="020B0502020104020203"/>
                <a:ea typeface="+mn-lt"/>
                <a:cs typeface="+mn-lt"/>
              </a:rPr>
              <a:t> </a:t>
            </a:r>
          </a:p>
          <a:p>
            <a:pPr marL="305435" marR="0" lvl="0" indent="-305435" algn="l" defTabSz="457200" rtl="0" eaLnBrk="1" fontAlgn="auto" latinLnBrk="0" hangingPunct="1">
              <a:lnSpc>
                <a:spcPct val="100000"/>
              </a:lnSpc>
              <a:spcBef>
                <a:spcPct val="20000"/>
              </a:spcBef>
              <a:spcAft>
                <a:spcPts val="600"/>
              </a:spcAft>
              <a:buClr>
                <a:srgbClr val="17406D"/>
              </a:buClr>
              <a:buSzPct val="75000"/>
              <a:buFont typeface="Wingdings 3" panose="05040102010807070707" pitchFamily="18" charset="2"/>
              <a:buChar char="u"/>
              <a:tabLst/>
              <a:defRPr/>
            </a:pPr>
            <a:r>
              <a:rPr kumimoji="0" lang="en-US" i="0" u="none" strike="noStrike" kern="1200" cap="none" spc="0" normalizeH="0" baseline="0" noProof="0">
                <a:ln>
                  <a:noFill/>
                </a:ln>
                <a:solidFill>
                  <a:schemeClr val="accent1"/>
                </a:solidFill>
                <a:effectLst/>
                <a:uLnTx/>
                <a:uFillTx/>
                <a:latin typeface="Gill Sans MT" panose="020B0502020104020203"/>
                <a:ea typeface="+mn-lt"/>
                <a:cs typeface="+mn-lt"/>
                <a:hlinkClick r:id="rId4"/>
              </a:rPr>
              <a:t>ETA’s Post Secondary Credential Attainment Tool </a:t>
            </a:r>
            <a:r>
              <a:rPr kumimoji="0" lang="en-US" i="0" u="none" strike="noStrike" kern="1200" cap="none" spc="0" normalizeH="0" baseline="0" noProof="0">
                <a:ln>
                  <a:noFill/>
                </a:ln>
                <a:solidFill>
                  <a:schemeClr val="accent1"/>
                </a:solidFill>
                <a:effectLst/>
                <a:uLnTx/>
                <a:uFillTx/>
                <a:latin typeface="Gill Sans MT" panose="020B0502020104020203"/>
                <a:ea typeface="+mn-lt"/>
                <a:cs typeface="+mn-lt"/>
              </a:rPr>
              <a:t>can help you determine if a credential you are considering would “count” toward your grant’s credential attainment indicator</a:t>
            </a:r>
            <a:endParaRPr kumimoji="0" lang="en-US" sz="2800" b="1" i="0" u="none" strike="noStrike" kern="1200" cap="none" spc="0" normalizeH="0" baseline="0" noProof="0">
              <a:ln>
                <a:noFill/>
              </a:ln>
              <a:solidFill>
                <a:srgbClr val="DBEFF9">
                  <a:lumMod val="50000"/>
                </a:srgbClr>
              </a:solidFill>
              <a:effectLst/>
              <a:uLnTx/>
              <a:uFillTx/>
              <a:latin typeface="Gill Sans MT" panose="020B0502020104020203"/>
              <a:ea typeface="+mn-ea"/>
              <a:cs typeface="+mn-cs"/>
            </a:endParaRP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11</a:t>
            </a:fld>
            <a:endParaRPr lang="en-US"/>
          </a:p>
        </p:txBody>
      </p:sp>
    </p:spTree>
    <p:extLst>
      <p:ext uri="{BB962C8B-B14F-4D97-AF65-F5344CB8AC3E}">
        <p14:creationId xmlns:p14="http://schemas.microsoft.com/office/powerpoint/2010/main" val="4070109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371096-44FD-E31C-175F-ED8EE99A2626}"/>
              </a:ext>
            </a:extLst>
          </p:cNvPr>
          <p:cNvSpPr>
            <a:spLocks noGrp="1"/>
          </p:cNvSpPr>
          <p:nvPr>
            <p:ph type="title"/>
          </p:nvPr>
        </p:nvSpPr>
        <p:spPr/>
        <p:txBody>
          <a:bodyPr/>
          <a:lstStyle/>
          <a:p>
            <a:r>
              <a:rPr lang="en-US"/>
              <a:t>Credential attainment tool examples: </a:t>
            </a:r>
            <a:br>
              <a:rPr lang="en-US"/>
            </a:br>
            <a:r>
              <a:rPr lang="en-US" i="1"/>
              <a:t>Does THIS CERTIFICATION count?</a:t>
            </a:r>
          </a:p>
        </p:txBody>
      </p:sp>
      <p:sp>
        <p:nvSpPr>
          <p:cNvPr id="7" name="Text Placeholder 6">
            <a:extLst>
              <a:ext uri="{FF2B5EF4-FFF2-40B4-BE49-F238E27FC236}">
                <a16:creationId xmlns:a16="http://schemas.microsoft.com/office/drawing/2014/main" id="{CFBFB73E-5427-89AC-1735-6F5F600ECCF2}"/>
              </a:ext>
            </a:extLst>
          </p:cNvPr>
          <p:cNvSpPr>
            <a:spLocks noGrp="1"/>
          </p:cNvSpPr>
          <p:nvPr>
            <p:ph type="body" idx="1"/>
          </p:nvPr>
        </p:nvSpPr>
        <p:spPr/>
        <p:txBody>
          <a:bodyPr/>
          <a:lstStyle/>
          <a:p>
            <a:r>
              <a:rPr lang="en-US" b="1" u="sng">
                <a:solidFill>
                  <a:srgbClr val="00B050"/>
                </a:solidFill>
              </a:rPr>
              <a:t>YES</a:t>
            </a:r>
          </a:p>
        </p:txBody>
      </p:sp>
      <p:pic>
        <p:nvPicPr>
          <p:cNvPr id="17" name="Content Placeholder 16" descr="Image of the credential attainment tool">
            <a:extLst>
              <a:ext uri="{FF2B5EF4-FFF2-40B4-BE49-F238E27FC236}">
                <a16:creationId xmlns:a16="http://schemas.microsoft.com/office/drawing/2014/main" id="{35860A43-A3FA-9238-8107-31CEBE18F5F5}"/>
              </a:ext>
            </a:extLst>
          </p:cNvPr>
          <p:cNvPicPr>
            <a:picLocks noGrp="1" noChangeAspect="1"/>
          </p:cNvPicPr>
          <p:nvPr>
            <p:ph sz="half" idx="2"/>
          </p:nvPr>
        </p:nvPicPr>
        <p:blipFill>
          <a:blip r:embed="rId3"/>
          <a:stretch>
            <a:fillRect/>
          </a:stretch>
        </p:blipFill>
        <p:spPr>
          <a:xfrm>
            <a:off x="1895714" y="2273114"/>
            <a:ext cx="3423581" cy="3478213"/>
          </a:xfrm>
          <a:ln w="19050">
            <a:solidFill>
              <a:schemeClr val="accent1"/>
            </a:solidFill>
          </a:ln>
        </p:spPr>
      </p:pic>
      <p:sp>
        <p:nvSpPr>
          <p:cNvPr id="9" name="Text Placeholder 8">
            <a:extLst>
              <a:ext uri="{FF2B5EF4-FFF2-40B4-BE49-F238E27FC236}">
                <a16:creationId xmlns:a16="http://schemas.microsoft.com/office/drawing/2014/main" id="{42BF8118-B3C9-B307-52C1-E2CFFA4D34A9}"/>
              </a:ext>
            </a:extLst>
          </p:cNvPr>
          <p:cNvSpPr>
            <a:spLocks noGrp="1"/>
          </p:cNvSpPr>
          <p:nvPr>
            <p:ph type="body" sz="quarter" idx="3"/>
          </p:nvPr>
        </p:nvSpPr>
        <p:spPr>
          <a:xfrm>
            <a:off x="5974293" y="1995093"/>
            <a:ext cx="4555219" cy="576262"/>
          </a:xfrm>
        </p:spPr>
        <p:txBody>
          <a:bodyPr/>
          <a:lstStyle/>
          <a:p>
            <a:r>
              <a:rPr lang="en-US" b="1" u="sng">
                <a:solidFill>
                  <a:srgbClr val="FF0000"/>
                </a:solidFill>
              </a:rPr>
              <a:t>NO</a:t>
            </a:r>
          </a:p>
        </p:txBody>
      </p:sp>
      <p:pic>
        <p:nvPicPr>
          <p:cNvPr id="15" name="Content Placeholder 11" descr="Image of the credential attainment tool">
            <a:extLst>
              <a:ext uri="{FF2B5EF4-FFF2-40B4-BE49-F238E27FC236}">
                <a16:creationId xmlns:a16="http://schemas.microsoft.com/office/drawing/2014/main" id="{BC151EA5-2B60-A9AA-128A-9CC406AD0207}"/>
              </a:ext>
            </a:extLst>
          </p:cNvPr>
          <p:cNvPicPr>
            <a:picLocks noGrp="1" noChangeAspect="1"/>
          </p:cNvPicPr>
          <p:nvPr>
            <p:ph sz="quarter" idx="4"/>
          </p:nvPr>
        </p:nvPicPr>
        <p:blipFill>
          <a:blip r:embed="rId4"/>
          <a:stretch>
            <a:fillRect/>
          </a:stretch>
        </p:blipFill>
        <p:spPr>
          <a:xfrm>
            <a:off x="7095083" y="2248189"/>
            <a:ext cx="3901238" cy="3478213"/>
          </a:xfrm>
          <a:ln w="19050">
            <a:solidFill>
              <a:schemeClr val="tx2"/>
            </a:solidFill>
          </a:ln>
        </p:spPr>
      </p:pic>
      <p:sp>
        <p:nvSpPr>
          <p:cNvPr id="3" name="TextBox 2">
            <a:extLst>
              <a:ext uri="{FF2B5EF4-FFF2-40B4-BE49-F238E27FC236}">
                <a16:creationId xmlns:a16="http://schemas.microsoft.com/office/drawing/2014/main" id="{1362301D-0507-5B29-0484-7561FBFC6E31}"/>
              </a:ext>
            </a:extLst>
          </p:cNvPr>
          <p:cNvSpPr txBox="1"/>
          <p:nvPr/>
        </p:nvSpPr>
        <p:spPr>
          <a:xfrm>
            <a:off x="620486" y="6308271"/>
            <a:ext cx="4394970" cy="276999"/>
          </a:xfrm>
          <a:prstGeom prst="rect">
            <a:avLst/>
          </a:prstGeom>
          <a:noFill/>
        </p:spPr>
        <p:txBody>
          <a:bodyPr wrap="square" rtlCol="0">
            <a:spAutoFit/>
          </a:bodyPr>
          <a:lstStyle/>
          <a:p>
            <a:r>
              <a:rPr lang="en-US" sz="1200"/>
              <a:t>Source: </a:t>
            </a:r>
            <a:r>
              <a:rPr lang="en-US" sz="1200">
                <a:hlinkClick r:id="rId5"/>
              </a:rPr>
              <a:t>DOL Credential Attainment Tool</a:t>
            </a:r>
            <a:endParaRPr lang="en-US" sz="1200"/>
          </a:p>
        </p:txBody>
      </p:sp>
      <p:sp>
        <p:nvSpPr>
          <p:cNvPr id="5" name="Slide Number Placeholder 4">
            <a:extLst>
              <a:ext uri="{FF2B5EF4-FFF2-40B4-BE49-F238E27FC236}">
                <a16:creationId xmlns:a16="http://schemas.microsoft.com/office/drawing/2014/main" id="{2B96F3A2-56FB-60A3-E1E0-2B5075CE42FD}"/>
              </a:ext>
            </a:extLst>
          </p:cNvPr>
          <p:cNvSpPr>
            <a:spLocks noGrp="1"/>
          </p:cNvSpPr>
          <p:nvPr>
            <p:ph type="sldNum" sz="quarter" idx="12"/>
          </p:nvPr>
        </p:nvSpPr>
        <p:spPr/>
        <p:txBody>
          <a:bodyPr/>
          <a:lstStyle/>
          <a:p>
            <a:fld id="{DE8DE8A0-70C5-4585-9A3C-B3A9E7B8F8E9}" type="slidenum">
              <a:rPr lang="en-US" smtClean="0"/>
              <a:t>12</a:t>
            </a:fld>
            <a:endParaRPr lang="en-US"/>
          </a:p>
        </p:txBody>
      </p:sp>
    </p:spTree>
    <p:extLst>
      <p:ext uri="{BB962C8B-B14F-4D97-AF65-F5344CB8AC3E}">
        <p14:creationId xmlns:p14="http://schemas.microsoft.com/office/powerpoint/2010/main" val="1098241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a:t>breaking down Exam preparation: A tip sheet from SWFI </a:t>
            </a:r>
          </a:p>
        </p:txBody>
      </p:sp>
      <p:pic>
        <p:nvPicPr>
          <p:cNvPr id="9" name="Content Placeholder 8">
            <a:extLst>
              <a:ext uri="{FF2B5EF4-FFF2-40B4-BE49-F238E27FC236}">
                <a16:creationId xmlns:a16="http://schemas.microsoft.com/office/drawing/2014/main" id="{67FFBB16-7544-50A0-E149-8534914F25BE}"/>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695425" y="1946187"/>
            <a:ext cx="5827834" cy="4224338"/>
          </a:xfrm>
          <a:ln w="3175">
            <a:solidFill>
              <a:schemeClr val="accent1"/>
            </a:solidFill>
          </a:ln>
          <a:effectLst>
            <a:outerShdw blurRad="63500" sx="102000" sy="102000" algn="ctr" rotWithShape="0">
              <a:prstClr val="black">
                <a:alpha val="40000"/>
              </a:prstClr>
            </a:outerShdw>
          </a:effectLst>
        </p:spPr>
      </p:pic>
      <p:pic>
        <p:nvPicPr>
          <p:cNvPr id="11" name="Picture 10">
            <a:extLst>
              <a:ext uri="{FF2B5EF4-FFF2-40B4-BE49-F238E27FC236}">
                <a16:creationId xmlns:a16="http://schemas.microsoft.com/office/drawing/2014/main" id="{870FC014-5565-6551-ABEB-7098D5F6B41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24700" y="1975123"/>
            <a:ext cx="4044043" cy="4284402"/>
          </a:xfrm>
          <a:prstGeom prst="rect">
            <a:avLst/>
          </a:prstGeom>
          <a:ln w="3175">
            <a:solidFill>
              <a:schemeClr val="tx1"/>
            </a:solidFill>
          </a:ln>
          <a:effectLst>
            <a:outerShdw blurRad="63500" sx="102000" sy="102000" algn="ctr" rotWithShape="0">
              <a:prstClr val="black">
                <a:alpha val="40000"/>
              </a:prstClr>
            </a:outerShdw>
          </a:effectLst>
        </p:spPr>
      </p:pic>
      <p:sp>
        <p:nvSpPr>
          <p:cNvPr id="2" name="TextBox 1">
            <a:extLst>
              <a:ext uri="{FF2B5EF4-FFF2-40B4-BE49-F238E27FC236}">
                <a16:creationId xmlns:a16="http://schemas.microsoft.com/office/drawing/2014/main" id="{480282EC-1070-252D-2656-C60DD88A77B0}"/>
              </a:ext>
            </a:extLst>
          </p:cNvPr>
          <p:cNvSpPr txBox="1"/>
          <p:nvPr/>
        </p:nvSpPr>
        <p:spPr>
          <a:xfrm>
            <a:off x="1083129" y="6345908"/>
            <a:ext cx="6122549" cy="307777"/>
          </a:xfrm>
          <a:prstGeom prst="rect">
            <a:avLst/>
          </a:prstGeom>
          <a:noFill/>
        </p:spPr>
        <p:txBody>
          <a:bodyPr wrap="square" rtlCol="0">
            <a:spAutoFit/>
          </a:bodyPr>
          <a:lstStyle/>
          <a:p>
            <a:r>
              <a:rPr lang="en-US" sz="1400"/>
              <a:t>Source: </a:t>
            </a:r>
            <a:r>
              <a:rPr lang="en-US" sz="1400">
                <a:hlinkClick r:id="rId5"/>
              </a:rPr>
              <a:t>SWFI Credential Test Tips</a:t>
            </a:r>
            <a:endParaRPr lang="en-US" sz="1400"/>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13</a:t>
            </a:fld>
            <a:endParaRPr lang="en-US"/>
          </a:p>
        </p:txBody>
      </p:sp>
    </p:spTree>
    <p:extLst>
      <p:ext uri="{BB962C8B-B14F-4D97-AF65-F5344CB8AC3E}">
        <p14:creationId xmlns:p14="http://schemas.microsoft.com/office/powerpoint/2010/main" val="4022416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CC835-1D15-C9E1-A414-A09CE770EEDA}"/>
              </a:ext>
            </a:extLst>
          </p:cNvPr>
          <p:cNvSpPr>
            <a:spLocks noGrp="1"/>
          </p:cNvSpPr>
          <p:nvPr>
            <p:ph type="title"/>
          </p:nvPr>
        </p:nvSpPr>
        <p:spPr/>
        <p:txBody>
          <a:bodyPr/>
          <a:lstStyle/>
          <a:p>
            <a:r>
              <a:rPr lang="en-US"/>
              <a:t>Promising Practice</a:t>
            </a:r>
          </a:p>
        </p:txBody>
      </p:sp>
      <p:sp>
        <p:nvSpPr>
          <p:cNvPr id="3" name="Text Placeholder 2">
            <a:extLst>
              <a:ext uri="{FF2B5EF4-FFF2-40B4-BE49-F238E27FC236}">
                <a16:creationId xmlns:a16="http://schemas.microsoft.com/office/drawing/2014/main" id="{0DAA90B5-F998-8A3A-425F-6A0360BA0182}"/>
              </a:ext>
            </a:extLst>
          </p:cNvPr>
          <p:cNvSpPr>
            <a:spLocks noGrp="1"/>
          </p:cNvSpPr>
          <p:nvPr>
            <p:ph type="body" idx="1"/>
          </p:nvPr>
        </p:nvSpPr>
        <p:spPr/>
        <p:txBody>
          <a:bodyPr/>
          <a:lstStyle/>
          <a:p>
            <a:r>
              <a:rPr lang="en-US"/>
              <a:t>The Workplace</a:t>
            </a:r>
          </a:p>
        </p:txBody>
      </p:sp>
      <p:sp>
        <p:nvSpPr>
          <p:cNvPr id="5" name="Slide Number Placeholder 4">
            <a:extLst>
              <a:ext uri="{FF2B5EF4-FFF2-40B4-BE49-F238E27FC236}">
                <a16:creationId xmlns:a16="http://schemas.microsoft.com/office/drawing/2014/main" id="{C7589561-A117-34E2-DA5F-F09714B4C1BE}"/>
              </a:ext>
            </a:extLst>
          </p:cNvPr>
          <p:cNvSpPr>
            <a:spLocks noGrp="1"/>
          </p:cNvSpPr>
          <p:nvPr>
            <p:ph type="sldNum" sz="quarter" idx="12"/>
          </p:nvPr>
        </p:nvSpPr>
        <p:spPr/>
        <p:txBody>
          <a:bodyPr/>
          <a:lstStyle/>
          <a:p>
            <a:fld id="{DE8DE8A0-70C5-4585-9A3C-B3A9E7B8F8E9}" type="slidenum">
              <a:rPr lang="en-US" smtClean="0"/>
              <a:pPr/>
              <a:t>14</a:t>
            </a:fld>
            <a:endParaRPr lang="en-US"/>
          </a:p>
        </p:txBody>
      </p:sp>
    </p:spTree>
    <p:extLst>
      <p:ext uri="{BB962C8B-B14F-4D97-AF65-F5344CB8AC3E}">
        <p14:creationId xmlns:p14="http://schemas.microsoft.com/office/powerpoint/2010/main" val="3032229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A5D6C-DDF3-46AE-8F23-78F631E74517}"/>
              </a:ext>
            </a:extLst>
          </p:cNvPr>
          <p:cNvSpPr>
            <a:spLocks noGrp="1"/>
          </p:cNvSpPr>
          <p:nvPr>
            <p:ph type="title"/>
          </p:nvPr>
        </p:nvSpPr>
        <p:spPr/>
        <p:txBody>
          <a:bodyPr/>
          <a:lstStyle/>
          <a:p>
            <a:r>
              <a:rPr lang="en-US"/>
              <a:t>Presenters</a:t>
            </a:r>
          </a:p>
        </p:txBody>
      </p:sp>
      <p:sp>
        <p:nvSpPr>
          <p:cNvPr id="2" name="Content Placeholder 1">
            <a:extLst>
              <a:ext uri="{FF2B5EF4-FFF2-40B4-BE49-F238E27FC236}">
                <a16:creationId xmlns:a16="http://schemas.microsoft.com/office/drawing/2014/main" id="{1CB4E458-0387-4919-92AC-41DCB5093833}"/>
              </a:ext>
            </a:extLst>
          </p:cNvPr>
          <p:cNvSpPr>
            <a:spLocks noGrp="1"/>
          </p:cNvSpPr>
          <p:nvPr>
            <p:ph idx="1"/>
          </p:nvPr>
        </p:nvSpPr>
        <p:spPr>
          <a:xfrm>
            <a:off x="4777637" y="2914440"/>
            <a:ext cx="5189716" cy="1622314"/>
          </a:xfrm>
        </p:spPr>
        <p:txBody>
          <a:bodyPr/>
          <a:lstStyle/>
          <a:p>
            <a:pPr lvl="0"/>
            <a:r>
              <a:rPr lang="en-US">
                <a:solidFill>
                  <a:srgbClr val="17406D"/>
                </a:solidFill>
              </a:rPr>
              <a:t>Leigh Roberts</a:t>
            </a:r>
          </a:p>
          <a:p>
            <a:pPr lvl="1"/>
            <a:r>
              <a:rPr lang="en-US"/>
              <a:t>Vice President, Workforce Development</a:t>
            </a:r>
          </a:p>
          <a:p>
            <a:pPr lvl="2"/>
            <a:r>
              <a:rPr lang="en-US"/>
              <a:t>The </a:t>
            </a:r>
            <a:r>
              <a:rPr lang="en-US" err="1"/>
              <a:t>WorkPlace</a:t>
            </a:r>
            <a:r>
              <a:rPr lang="en-US"/>
              <a:t>, Inc.</a:t>
            </a:r>
          </a:p>
        </p:txBody>
      </p:sp>
      <p:pic>
        <p:nvPicPr>
          <p:cNvPr id="7" name="Picture Placeholder 6">
            <a:extLst>
              <a:ext uri="{FF2B5EF4-FFF2-40B4-BE49-F238E27FC236}">
                <a16:creationId xmlns:a16="http://schemas.microsoft.com/office/drawing/2014/main" id="{3FADE3AE-A5A5-17D6-9B31-E45DF9C4A697}"/>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9187" r="9187"/>
          <a:stretch>
            <a:fillRect/>
          </a:stretch>
        </p:blipFill>
        <p:spPr>
          <a:xfrm>
            <a:off x="3001963" y="3062288"/>
            <a:ext cx="1354137" cy="1327150"/>
          </a:xfrm>
        </p:spPr>
      </p:pic>
      <p:sp>
        <p:nvSpPr>
          <p:cNvPr id="5" name="Slide Number Placeholder 4">
            <a:extLst>
              <a:ext uri="{FF2B5EF4-FFF2-40B4-BE49-F238E27FC236}">
                <a16:creationId xmlns:a16="http://schemas.microsoft.com/office/drawing/2014/main" id="{B59A8C8A-3251-40E5-8F4A-AA0B168E76CC}"/>
              </a:ext>
            </a:extLst>
          </p:cNvPr>
          <p:cNvSpPr>
            <a:spLocks noGrp="1"/>
          </p:cNvSpPr>
          <p:nvPr>
            <p:ph type="sldNum" sz="quarter" idx="12"/>
          </p:nvPr>
        </p:nvSpPr>
        <p:spPr/>
        <p:txBody>
          <a:bodyPr/>
          <a:lstStyle/>
          <a:p>
            <a:fld id="{DE8DE8A0-70C5-4585-9A3C-B3A9E7B8F8E9}" type="slidenum">
              <a:rPr lang="en-US" smtClean="0"/>
              <a:t>15</a:t>
            </a:fld>
            <a:endParaRPr lang="en-US"/>
          </a:p>
        </p:txBody>
      </p:sp>
    </p:spTree>
    <p:extLst>
      <p:ext uri="{BB962C8B-B14F-4D97-AF65-F5344CB8AC3E}">
        <p14:creationId xmlns:p14="http://schemas.microsoft.com/office/powerpoint/2010/main" val="475084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69498" y="601794"/>
            <a:ext cx="10653003" cy="1083329"/>
          </a:xfrm>
        </p:spPr>
        <p:txBody>
          <a:bodyPr>
            <a:normAutofit fontScale="90000"/>
          </a:bodyPr>
          <a:lstStyle/>
          <a:p>
            <a:br>
              <a:rPr lang="en-US"/>
            </a:br>
            <a:br>
              <a:rPr lang="en-US"/>
            </a:br>
            <a:br>
              <a:rPr lang="en-US"/>
            </a:br>
            <a:br>
              <a:rPr lang="en-US"/>
            </a:br>
            <a:br>
              <a:rPr lang="en-US"/>
            </a:br>
            <a:br>
              <a:rPr lang="en-US"/>
            </a:br>
            <a:br>
              <a:rPr lang="en-US"/>
            </a:br>
            <a:br>
              <a:rPr lang="en-US"/>
            </a:br>
            <a:r>
              <a:rPr lang="en-US"/>
              <a:t>completion and certification: The </a:t>
            </a:r>
            <a:r>
              <a:rPr lang="en-US" err="1"/>
              <a:t>WorkPlace</a:t>
            </a:r>
            <a:endParaRPr lang="en-US"/>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p:txBody>
          <a:bodyPr>
            <a:normAutofit/>
          </a:bodyPr>
          <a:lstStyle/>
          <a:p>
            <a:pPr algn="l" fontAlgn="base"/>
            <a:r>
              <a:rPr lang="en-US" b="1">
                <a:solidFill>
                  <a:schemeClr val="tx2"/>
                </a:solidFill>
                <a:highlight>
                  <a:srgbClr val="FFFFFF"/>
                </a:highlight>
                <a:latin typeface="Arthouse"/>
              </a:rPr>
              <a:t>Initial Selection of Training Providers/Credentials</a:t>
            </a:r>
            <a:endParaRPr lang="en-US" sz="2200" b="1"/>
          </a:p>
          <a:p>
            <a:pPr marL="666900" lvl="1" indent="-342900">
              <a:buAutoNum type="arabicPeriod"/>
            </a:pPr>
            <a:r>
              <a:rPr lang="en-US" sz="2200"/>
              <a:t>Advisory Committee</a:t>
            </a:r>
          </a:p>
          <a:p>
            <a:pPr marL="936900" lvl="2" indent="-342900">
              <a:buAutoNum type="arabicPeriod"/>
            </a:pPr>
            <a:r>
              <a:rPr lang="en-US" sz="1700"/>
              <a:t>6 major healthcare organizations</a:t>
            </a:r>
          </a:p>
          <a:p>
            <a:pPr marL="936900" lvl="2" indent="-342900">
              <a:buAutoNum type="arabicPeriod"/>
            </a:pPr>
            <a:r>
              <a:rPr lang="en-US" sz="1700"/>
              <a:t>Long-term care facilities</a:t>
            </a:r>
          </a:p>
          <a:p>
            <a:pPr marL="936900" lvl="2" indent="-342900">
              <a:buAutoNum type="arabicPeriod"/>
            </a:pPr>
            <a:r>
              <a:rPr lang="en-US" sz="1700"/>
              <a:t>Evaluation of needs and employment outlook</a:t>
            </a:r>
          </a:p>
          <a:p>
            <a:pPr marL="666900" lvl="1" indent="-342900">
              <a:buAutoNum type="arabicPeriod"/>
            </a:pPr>
            <a:r>
              <a:rPr lang="en-US" sz="2200"/>
              <a:t>RFQ </a:t>
            </a:r>
          </a:p>
          <a:p>
            <a:pPr marL="936900" lvl="2" indent="-342900">
              <a:buAutoNum type="arabicPeriod"/>
            </a:pPr>
            <a:r>
              <a:rPr lang="en-US" sz="1700"/>
              <a:t>Set Qualifications: prior performance, completion rates, placement assistance, populations served</a:t>
            </a:r>
          </a:p>
          <a:p>
            <a:pPr marL="936900" lvl="2" indent="-342900">
              <a:buAutoNum type="arabicPeriod"/>
            </a:pPr>
            <a:r>
              <a:rPr lang="en-US" sz="1700"/>
              <a:t>Create a comprehensive list of educational training providers</a:t>
            </a:r>
          </a:p>
          <a:p>
            <a:pPr marL="936900" lvl="2" indent="-342900">
              <a:buAutoNum type="arabicPeriod"/>
            </a:pPr>
            <a:r>
              <a:rPr lang="en-US" sz="1700"/>
              <a:t>Flexibility to monitor and pivot</a:t>
            </a:r>
          </a:p>
          <a:p>
            <a:pPr marL="324000" lvl="1" indent="0">
              <a:buNone/>
            </a:pPr>
            <a:endParaRPr lang="en-US"/>
          </a:p>
        </p:txBody>
      </p:sp>
      <p:sp>
        <p:nvSpPr>
          <p:cNvPr id="7" name="Footer Placeholder 6">
            <a:extLst>
              <a:ext uri="{FF2B5EF4-FFF2-40B4-BE49-F238E27FC236}">
                <a16:creationId xmlns:a16="http://schemas.microsoft.com/office/drawing/2014/main" id="{11412C62-ECD5-445F-86BF-39A4E5FBE6F7}"/>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0" normalizeH="0" baseline="0" noProof="0">
                <a:ln>
                  <a:noFill/>
                </a:ln>
                <a:solidFill>
                  <a:srgbClr val="17406D"/>
                </a:solidFill>
                <a:effectLst/>
                <a:uLnTx/>
                <a:uFillTx/>
                <a:latin typeface="Gill Sans MT" panose="020B0502020104020203"/>
                <a:ea typeface="+mn-ea"/>
                <a:cs typeface="+mn-cs"/>
              </a:rPr>
              <a:t>Leigh Roberts, </a:t>
            </a:r>
            <a:r>
              <a:rPr kumimoji="0" lang="en-US" sz="900" b="0" i="0" u="none" strike="noStrike" kern="1200" cap="all" spc="0" normalizeH="0" baseline="0" noProof="0" err="1">
                <a:ln>
                  <a:noFill/>
                </a:ln>
                <a:solidFill>
                  <a:srgbClr val="17406D"/>
                </a:solidFill>
                <a:effectLst/>
                <a:uLnTx/>
                <a:uFillTx/>
                <a:latin typeface="Gill Sans MT" panose="020B0502020104020203"/>
                <a:ea typeface="+mn-ea"/>
                <a:cs typeface="+mn-cs"/>
              </a:rPr>
              <a:t>vp</a:t>
            </a:r>
            <a:r>
              <a:rPr kumimoji="0" lang="en-US" sz="900" b="0" i="0" u="none" strike="noStrike" kern="1200" cap="all" spc="0" normalizeH="0" baseline="0" noProof="0">
                <a:ln>
                  <a:noFill/>
                </a:ln>
                <a:solidFill>
                  <a:srgbClr val="17406D"/>
                </a:solidFill>
                <a:effectLst/>
                <a:uLnTx/>
                <a:uFillTx/>
                <a:latin typeface="Gill Sans MT" panose="020B0502020104020203"/>
                <a:ea typeface="+mn-ea"/>
                <a:cs typeface="+mn-cs"/>
              </a:rPr>
              <a:t> workforce development-the workplace, inc.</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8DE8A0-70C5-4585-9A3C-B3A9E7B8F8E9}" type="slidenum">
              <a:rPr kumimoji="0" lang="en-US" sz="1200" b="0" i="0" u="none" strike="noStrike" kern="1200" cap="none" spc="0" normalizeH="0" baseline="0" noProof="0" smtClean="0">
                <a:ln>
                  <a:noFill/>
                </a:ln>
                <a:solidFill>
                  <a:srgbClr val="17406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17406D"/>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522085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69498" y="601794"/>
            <a:ext cx="10653003" cy="1083329"/>
          </a:xfrm>
        </p:spPr>
        <p:txBody>
          <a:bodyPr>
            <a:normAutofit fontScale="90000"/>
          </a:bodyPr>
          <a:lstStyle/>
          <a:p>
            <a:br>
              <a:rPr lang="en-US"/>
            </a:br>
            <a:br>
              <a:rPr lang="en-US"/>
            </a:br>
            <a:br>
              <a:rPr lang="en-US"/>
            </a:br>
            <a:br>
              <a:rPr lang="en-US"/>
            </a:br>
            <a:br>
              <a:rPr lang="en-US"/>
            </a:br>
            <a:br>
              <a:rPr lang="en-US"/>
            </a:br>
            <a:br>
              <a:rPr lang="en-US"/>
            </a:br>
            <a:br>
              <a:rPr lang="en-US"/>
            </a:br>
            <a:br>
              <a:rPr lang="en-US"/>
            </a:br>
            <a:r>
              <a:rPr lang="en-US"/>
              <a:t>completion and certification: The Workplace Cont.</a:t>
            </a:r>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p:txBody>
          <a:bodyPr>
            <a:normAutofit fontScale="92500" lnSpcReduction="10000"/>
          </a:bodyPr>
          <a:lstStyle/>
          <a:p>
            <a:pPr algn="l" fontAlgn="base"/>
            <a:r>
              <a:rPr lang="en-US" b="1">
                <a:solidFill>
                  <a:schemeClr val="tx2"/>
                </a:solidFill>
                <a:highlight>
                  <a:srgbClr val="FFFFFF"/>
                </a:highlight>
                <a:latin typeface="Arthouse"/>
              </a:rPr>
              <a:t>What Does it Look Like for a Participant During Training?</a:t>
            </a:r>
            <a:endParaRPr lang="en-US" sz="1800"/>
          </a:p>
          <a:p>
            <a:pPr marL="781200" lvl="1" indent="-457200">
              <a:buAutoNum type="arabicPeriod"/>
            </a:pPr>
            <a:r>
              <a:rPr lang="en-US"/>
              <a:t>Relationship Building</a:t>
            </a:r>
          </a:p>
          <a:p>
            <a:pPr marL="781200" lvl="1" indent="-457200">
              <a:buAutoNum type="arabicPeriod"/>
            </a:pPr>
            <a:r>
              <a:rPr lang="en-US"/>
              <a:t>Enrollment and Eligibility</a:t>
            </a:r>
          </a:p>
          <a:p>
            <a:pPr marL="781200" lvl="1" indent="-457200">
              <a:buAutoNum type="arabicPeriod"/>
            </a:pPr>
            <a:r>
              <a:rPr lang="en-US"/>
              <a:t>Case Management</a:t>
            </a:r>
          </a:p>
          <a:p>
            <a:pPr marL="1051200" lvl="2" indent="-457200">
              <a:buFont typeface="+mj-lt"/>
              <a:buAutoNum type="alphaLcPeriod"/>
            </a:pPr>
            <a:r>
              <a:rPr lang="en-US" sz="2400"/>
              <a:t>Academic and Career Counseling</a:t>
            </a:r>
          </a:p>
          <a:p>
            <a:pPr marL="1051200" lvl="2" indent="-457200">
              <a:buFont typeface="+mj-lt"/>
              <a:buAutoNum type="alphaLcPeriod"/>
            </a:pPr>
            <a:r>
              <a:rPr lang="en-US" sz="2400"/>
              <a:t>Needs Assessment</a:t>
            </a:r>
          </a:p>
          <a:p>
            <a:pPr marL="1051200" lvl="2" indent="-457200">
              <a:buFont typeface="+mj-lt"/>
              <a:buAutoNum type="alphaLcPeriod"/>
            </a:pPr>
            <a:r>
              <a:rPr lang="en-US" sz="2400"/>
              <a:t>Pre- and -post program planning</a:t>
            </a:r>
          </a:p>
          <a:p>
            <a:pPr marL="781200" lvl="1" indent="-457200">
              <a:buAutoNum type="arabicPeriod"/>
            </a:pPr>
            <a:r>
              <a:rPr lang="en-US"/>
              <a:t>Supportive Services</a:t>
            </a:r>
          </a:p>
          <a:p>
            <a:pPr marL="781200" lvl="1" indent="-457200">
              <a:buAutoNum type="arabicPeriod"/>
            </a:pPr>
            <a:r>
              <a:rPr lang="en-US"/>
              <a:t>Advocacy</a:t>
            </a:r>
          </a:p>
          <a:p>
            <a:pPr marL="781200" lvl="1" indent="-457200">
              <a:buAutoNum type="arabicPeriod"/>
            </a:pPr>
            <a:endParaRPr lang="en-US"/>
          </a:p>
        </p:txBody>
      </p:sp>
      <p:sp>
        <p:nvSpPr>
          <p:cNvPr id="7" name="Footer Placeholder 6">
            <a:extLst>
              <a:ext uri="{FF2B5EF4-FFF2-40B4-BE49-F238E27FC236}">
                <a16:creationId xmlns:a16="http://schemas.microsoft.com/office/drawing/2014/main" id="{11412C62-ECD5-445F-86BF-39A4E5FBE6F7}"/>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0" normalizeH="0" baseline="0" noProof="0">
                <a:ln>
                  <a:noFill/>
                </a:ln>
                <a:solidFill>
                  <a:srgbClr val="17406D"/>
                </a:solidFill>
                <a:effectLst/>
                <a:uLnTx/>
                <a:uFillTx/>
                <a:latin typeface="Gill Sans MT" panose="020B0502020104020203"/>
                <a:ea typeface="+mn-ea"/>
                <a:cs typeface="+mn-cs"/>
              </a:rPr>
              <a:t>Leigh Roberts, </a:t>
            </a:r>
            <a:r>
              <a:rPr kumimoji="0" lang="en-US" sz="900" b="0" i="0" u="none" strike="noStrike" kern="1200" cap="all" spc="0" normalizeH="0" baseline="0" noProof="0" err="1">
                <a:ln>
                  <a:noFill/>
                </a:ln>
                <a:solidFill>
                  <a:srgbClr val="17406D"/>
                </a:solidFill>
                <a:effectLst/>
                <a:uLnTx/>
                <a:uFillTx/>
                <a:latin typeface="Gill Sans MT" panose="020B0502020104020203"/>
                <a:ea typeface="+mn-ea"/>
                <a:cs typeface="+mn-cs"/>
              </a:rPr>
              <a:t>vp</a:t>
            </a:r>
            <a:r>
              <a:rPr kumimoji="0" lang="en-US" sz="900" b="0" i="0" u="none" strike="noStrike" kern="1200" cap="all" spc="0" normalizeH="0" baseline="0" noProof="0">
                <a:ln>
                  <a:noFill/>
                </a:ln>
                <a:solidFill>
                  <a:srgbClr val="17406D"/>
                </a:solidFill>
                <a:effectLst/>
                <a:uLnTx/>
                <a:uFillTx/>
                <a:latin typeface="Gill Sans MT" panose="020B0502020104020203"/>
                <a:ea typeface="+mn-ea"/>
                <a:cs typeface="+mn-cs"/>
              </a:rPr>
              <a:t> workforce development-the workplace, inc.</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8DE8A0-70C5-4585-9A3C-B3A9E7B8F8E9}" type="slidenum">
              <a:rPr kumimoji="0" lang="en-US" sz="1200" b="0" i="0" u="none" strike="noStrike" kern="1200" cap="none" spc="0" normalizeH="0" baseline="0" noProof="0" smtClean="0">
                <a:ln>
                  <a:noFill/>
                </a:ln>
                <a:solidFill>
                  <a:srgbClr val="17406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17406D"/>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686621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69498" y="601794"/>
            <a:ext cx="10653003" cy="1083329"/>
          </a:xfrm>
        </p:spPr>
        <p:txBody>
          <a:bodyPr>
            <a:normAutofit fontScale="90000"/>
          </a:bodyPr>
          <a:lstStyle/>
          <a:p>
            <a:br>
              <a:rPr lang="en-US"/>
            </a:br>
            <a:br>
              <a:rPr lang="en-US"/>
            </a:br>
            <a:br>
              <a:rPr lang="en-US"/>
            </a:br>
            <a:br>
              <a:rPr lang="en-US"/>
            </a:br>
            <a:br>
              <a:rPr lang="en-US"/>
            </a:br>
            <a:br>
              <a:rPr lang="en-US"/>
            </a:br>
            <a:br>
              <a:rPr lang="en-US"/>
            </a:br>
            <a:br>
              <a:rPr lang="en-US"/>
            </a:br>
            <a:br>
              <a:rPr lang="en-US"/>
            </a:br>
            <a:r>
              <a:rPr lang="en-US"/>
              <a:t>completion and certification: The Workplace</a:t>
            </a:r>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p:txBody>
          <a:bodyPr>
            <a:normAutofit/>
          </a:bodyPr>
          <a:lstStyle/>
          <a:p>
            <a:pPr algn="l" fontAlgn="base"/>
            <a:r>
              <a:rPr lang="en-US" b="1">
                <a:solidFill>
                  <a:schemeClr val="tx2"/>
                </a:solidFill>
                <a:highlight>
                  <a:srgbClr val="FFFFFF"/>
                </a:highlight>
                <a:latin typeface="Arthouse"/>
              </a:rPr>
              <a:t>What Does Assessment and Test Prep Look Like?</a:t>
            </a:r>
            <a:endParaRPr lang="en-US" sz="1800"/>
          </a:p>
          <a:p>
            <a:pPr marL="666900" lvl="1" indent="-342900">
              <a:buAutoNum type="arabicPeriod"/>
            </a:pPr>
            <a:r>
              <a:rPr lang="en-US" sz="2200"/>
              <a:t>Pre-Training Testing</a:t>
            </a:r>
          </a:p>
          <a:p>
            <a:pPr marL="666900" lvl="1" indent="-342900">
              <a:buAutoNum type="arabicPeriod"/>
            </a:pPr>
            <a:r>
              <a:rPr lang="en-US" sz="2200"/>
              <a:t>Pre-Enrollment Program Specific Math Assessments</a:t>
            </a:r>
          </a:p>
          <a:p>
            <a:pPr marL="666900" lvl="1" indent="-342900">
              <a:buAutoNum type="arabicPeriod"/>
            </a:pPr>
            <a:r>
              <a:rPr lang="en-US" sz="2200"/>
              <a:t>Math and Literacy Remedial Drop-In Classes</a:t>
            </a:r>
          </a:p>
          <a:p>
            <a:pPr marL="666900" lvl="1" indent="-342900">
              <a:buAutoNum type="arabicPeriod"/>
            </a:pPr>
            <a:r>
              <a:rPr lang="en-US" sz="2200"/>
              <a:t>Refresher Courses-CT State</a:t>
            </a:r>
          </a:p>
          <a:p>
            <a:pPr marL="666900" lvl="1" indent="-342900">
              <a:buAutoNum type="arabicPeriod"/>
            </a:pPr>
            <a:r>
              <a:rPr lang="en-US" sz="2200"/>
              <a:t>VR Goggles</a:t>
            </a:r>
          </a:p>
          <a:p>
            <a:pPr marL="324000" lvl="1" indent="0">
              <a:buNone/>
            </a:pPr>
            <a:endParaRPr lang="en-US" sz="1800"/>
          </a:p>
          <a:p>
            <a:pPr marL="666900" lvl="1" indent="-342900">
              <a:buAutoNum type="arabicPeriod"/>
            </a:pPr>
            <a:endParaRPr lang="en-US" sz="1800"/>
          </a:p>
        </p:txBody>
      </p:sp>
      <p:sp>
        <p:nvSpPr>
          <p:cNvPr id="7" name="Footer Placeholder 6">
            <a:extLst>
              <a:ext uri="{FF2B5EF4-FFF2-40B4-BE49-F238E27FC236}">
                <a16:creationId xmlns:a16="http://schemas.microsoft.com/office/drawing/2014/main" id="{11412C62-ECD5-445F-86BF-39A4E5FBE6F7}"/>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0" normalizeH="0" baseline="0" noProof="0">
                <a:ln>
                  <a:noFill/>
                </a:ln>
                <a:solidFill>
                  <a:srgbClr val="17406D"/>
                </a:solidFill>
                <a:effectLst/>
                <a:uLnTx/>
                <a:uFillTx/>
                <a:latin typeface="Gill Sans MT" panose="020B0502020104020203"/>
                <a:ea typeface="+mn-ea"/>
                <a:cs typeface="+mn-cs"/>
              </a:rPr>
              <a:t>Leigh Roberts, </a:t>
            </a:r>
            <a:r>
              <a:rPr kumimoji="0" lang="en-US" sz="900" b="0" i="0" u="none" strike="noStrike" kern="1200" cap="all" spc="0" normalizeH="0" baseline="0" noProof="0" err="1">
                <a:ln>
                  <a:noFill/>
                </a:ln>
                <a:solidFill>
                  <a:srgbClr val="17406D"/>
                </a:solidFill>
                <a:effectLst/>
                <a:uLnTx/>
                <a:uFillTx/>
                <a:latin typeface="Gill Sans MT" panose="020B0502020104020203"/>
                <a:ea typeface="+mn-ea"/>
                <a:cs typeface="+mn-cs"/>
              </a:rPr>
              <a:t>vp</a:t>
            </a:r>
            <a:r>
              <a:rPr kumimoji="0" lang="en-US" sz="900" b="0" i="0" u="none" strike="noStrike" kern="1200" cap="all" spc="0" normalizeH="0" baseline="0" noProof="0">
                <a:ln>
                  <a:noFill/>
                </a:ln>
                <a:solidFill>
                  <a:srgbClr val="17406D"/>
                </a:solidFill>
                <a:effectLst/>
                <a:uLnTx/>
                <a:uFillTx/>
                <a:latin typeface="Gill Sans MT" panose="020B0502020104020203"/>
                <a:ea typeface="+mn-ea"/>
                <a:cs typeface="+mn-cs"/>
              </a:rPr>
              <a:t> workforce development-the workplace, inc.</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8DE8A0-70C5-4585-9A3C-B3A9E7B8F8E9}" type="slidenum">
              <a:rPr kumimoji="0" lang="en-US" sz="1200" b="0" i="0" u="none" strike="noStrike" kern="1200" cap="none" spc="0" normalizeH="0" baseline="0" noProof="0" smtClean="0">
                <a:ln>
                  <a:noFill/>
                </a:ln>
                <a:solidFill>
                  <a:srgbClr val="17406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17406D"/>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349821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74923" y="687473"/>
            <a:ext cx="10653003" cy="1083329"/>
          </a:xfrm>
        </p:spPr>
        <p:txBody>
          <a:bodyPr>
            <a:normAutofit fontScale="90000"/>
          </a:bodyPr>
          <a:lstStyle/>
          <a:p>
            <a:br>
              <a:rPr lang="en-US"/>
            </a:br>
            <a:br>
              <a:rPr lang="en-US"/>
            </a:br>
            <a:br>
              <a:rPr lang="en-US"/>
            </a:br>
            <a:br>
              <a:rPr lang="en-US"/>
            </a:br>
            <a:br>
              <a:rPr lang="en-US"/>
            </a:br>
            <a:br>
              <a:rPr lang="en-US"/>
            </a:br>
            <a:br>
              <a:rPr lang="en-US"/>
            </a:br>
            <a:br>
              <a:rPr lang="en-US"/>
            </a:br>
            <a:br>
              <a:rPr lang="en-US"/>
            </a:br>
            <a:br>
              <a:rPr lang="en-US"/>
            </a:br>
            <a:br>
              <a:rPr lang="en-US"/>
            </a:br>
            <a:r>
              <a:rPr kumimoji="0" lang="en-US" sz="2800" b="0" i="0" u="none" strike="noStrike" kern="1200" cap="all" spc="0" normalizeH="0" baseline="0" noProof="0">
                <a:ln>
                  <a:noFill/>
                </a:ln>
                <a:effectLst/>
                <a:uLnTx/>
                <a:uFillTx/>
                <a:latin typeface="Gill Sans MT" panose="020B0502020104020203"/>
                <a:ea typeface="+mn-ea"/>
                <a:cs typeface="+mn-cs"/>
              </a:rPr>
              <a:t>completion and certification: The </a:t>
            </a:r>
            <a:r>
              <a:rPr kumimoji="0" lang="en-US" sz="2800" b="0" i="0" u="none" strike="noStrike" kern="1200" cap="all" spc="0" normalizeH="0" baseline="0" noProof="0" err="1">
                <a:ln>
                  <a:noFill/>
                </a:ln>
                <a:effectLst/>
                <a:uLnTx/>
                <a:uFillTx/>
                <a:latin typeface="Gill Sans MT" panose="020B0502020104020203"/>
                <a:ea typeface="+mn-ea"/>
                <a:cs typeface="+mn-cs"/>
              </a:rPr>
              <a:t>WorkPlace</a:t>
            </a:r>
            <a:endParaRPr lang="en-US"/>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p:txBody>
          <a:bodyPr>
            <a:normAutofit/>
          </a:bodyPr>
          <a:lstStyle/>
          <a:p>
            <a:pPr algn="l" fontAlgn="base"/>
            <a:r>
              <a:rPr lang="en-US" b="1">
                <a:solidFill>
                  <a:schemeClr val="tx2"/>
                </a:solidFill>
                <a:highlight>
                  <a:srgbClr val="FFFFFF"/>
                </a:highlight>
                <a:latin typeface="Arthouse"/>
              </a:rPr>
              <a:t>What Do We Do When the Participant is </a:t>
            </a:r>
            <a:r>
              <a:rPr lang="en-US" b="1" i="1">
                <a:solidFill>
                  <a:schemeClr val="tx2"/>
                </a:solidFill>
                <a:highlight>
                  <a:srgbClr val="FFFFFF"/>
                </a:highlight>
                <a:latin typeface="Arthouse"/>
              </a:rPr>
              <a:t>NOT</a:t>
            </a:r>
            <a:r>
              <a:rPr lang="en-US" b="1">
                <a:solidFill>
                  <a:schemeClr val="tx2"/>
                </a:solidFill>
                <a:highlight>
                  <a:srgbClr val="FFFFFF"/>
                </a:highlight>
                <a:latin typeface="Arthouse"/>
              </a:rPr>
              <a:t> Successful? </a:t>
            </a:r>
            <a:endParaRPr lang="en-US" sz="1800" b="1"/>
          </a:p>
          <a:p>
            <a:pPr marL="666900" lvl="1" indent="-342900">
              <a:buAutoNum type="arabicPeriod"/>
            </a:pPr>
            <a:r>
              <a:rPr lang="en-US"/>
              <a:t>Importance of Relationship Building</a:t>
            </a:r>
          </a:p>
          <a:p>
            <a:pPr marL="666900" lvl="1" indent="-342900">
              <a:buAutoNum type="arabicPeriod"/>
            </a:pPr>
            <a:r>
              <a:rPr lang="en-US"/>
              <a:t>Incomplete Training</a:t>
            </a:r>
          </a:p>
          <a:p>
            <a:pPr marL="936900" lvl="2" indent="-342900">
              <a:buFont typeface="+mj-lt"/>
              <a:buAutoNum type="alphaLcPeriod"/>
            </a:pPr>
            <a:r>
              <a:rPr lang="en-US" sz="1800"/>
              <a:t>Re-engage (90 days)</a:t>
            </a:r>
          </a:p>
          <a:p>
            <a:pPr marL="936900" lvl="2" indent="-342900">
              <a:buFont typeface="+mj-lt"/>
              <a:buAutoNum type="alphaLcPeriod"/>
            </a:pPr>
            <a:r>
              <a:rPr lang="en-US" sz="1800"/>
              <a:t>Transition back into programming</a:t>
            </a:r>
          </a:p>
          <a:p>
            <a:pPr marL="936900" lvl="2" indent="-342900">
              <a:buFont typeface="+mj-lt"/>
              <a:buAutoNum type="alphaLcPeriod"/>
            </a:pPr>
            <a:r>
              <a:rPr lang="en-US" sz="1800"/>
              <a:t>Connection with remedial services</a:t>
            </a:r>
          </a:p>
          <a:p>
            <a:pPr marL="666900" lvl="1" indent="-342900">
              <a:buAutoNum type="arabicPeriod"/>
            </a:pPr>
            <a:r>
              <a:rPr lang="en-US"/>
              <a:t>Failure to Pass Licensure Exams</a:t>
            </a:r>
          </a:p>
          <a:p>
            <a:pPr marL="936900" lvl="2" indent="-342900">
              <a:buFont typeface="+mj-lt"/>
              <a:buAutoNum type="alphaLcPeriod"/>
            </a:pPr>
            <a:r>
              <a:rPr lang="en-US" sz="1800"/>
              <a:t>Refresher courses/remediation services</a:t>
            </a:r>
          </a:p>
          <a:p>
            <a:pPr marL="936900" lvl="2" indent="-342900">
              <a:buFont typeface="+mj-lt"/>
              <a:buAutoNum type="alphaLcPeriod"/>
            </a:pPr>
            <a:r>
              <a:rPr lang="en-US" sz="1800"/>
              <a:t>Financial assistance for testing retakes</a:t>
            </a:r>
          </a:p>
          <a:p>
            <a:pPr marL="936900" lvl="2" indent="-342900">
              <a:buAutoNum type="alphaLcPeriod"/>
            </a:pPr>
            <a:endParaRPr lang="en-US" sz="1400"/>
          </a:p>
          <a:p>
            <a:pPr marL="324000" lvl="1" indent="0">
              <a:buNone/>
            </a:pPr>
            <a:endParaRPr lang="en-US"/>
          </a:p>
        </p:txBody>
      </p:sp>
      <p:sp>
        <p:nvSpPr>
          <p:cNvPr id="7" name="Footer Placeholder 6">
            <a:extLst>
              <a:ext uri="{FF2B5EF4-FFF2-40B4-BE49-F238E27FC236}">
                <a16:creationId xmlns:a16="http://schemas.microsoft.com/office/drawing/2014/main" id="{11412C62-ECD5-445F-86BF-39A4E5FBE6F7}"/>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0" normalizeH="0" baseline="0" noProof="0">
                <a:ln>
                  <a:noFill/>
                </a:ln>
                <a:solidFill>
                  <a:srgbClr val="17406D"/>
                </a:solidFill>
                <a:effectLst/>
                <a:uLnTx/>
                <a:uFillTx/>
                <a:latin typeface="Gill Sans MT" panose="020B0502020104020203"/>
                <a:ea typeface="+mn-ea"/>
                <a:cs typeface="+mn-cs"/>
              </a:rPr>
              <a:t>Leigh Roberts, </a:t>
            </a:r>
            <a:r>
              <a:rPr kumimoji="0" lang="en-US" sz="900" b="0" i="0" u="none" strike="noStrike" kern="1200" cap="all" spc="0" normalizeH="0" baseline="0" noProof="0" err="1">
                <a:ln>
                  <a:noFill/>
                </a:ln>
                <a:solidFill>
                  <a:srgbClr val="17406D"/>
                </a:solidFill>
                <a:effectLst/>
                <a:uLnTx/>
                <a:uFillTx/>
                <a:latin typeface="Gill Sans MT" panose="020B0502020104020203"/>
                <a:ea typeface="+mn-ea"/>
                <a:cs typeface="+mn-cs"/>
              </a:rPr>
              <a:t>vp</a:t>
            </a:r>
            <a:r>
              <a:rPr kumimoji="0" lang="en-US" sz="900" b="0" i="0" u="none" strike="noStrike" kern="1200" cap="all" spc="0" normalizeH="0" baseline="0" noProof="0">
                <a:ln>
                  <a:noFill/>
                </a:ln>
                <a:solidFill>
                  <a:srgbClr val="17406D"/>
                </a:solidFill>
                <a:effectLst/>
                <a:uLnTx/>
                <a:uFillTx/>
                <a:latin typeface="Gill Sans MT" panose="020B0502020104020203"/>
                <a:ea typeface="+mn-ea"/>
                <a:cs typeface="+mn-cs"/>
              </a:rPr>
              <a:t> workforce development-the workplace, inc.</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8DE8A0-70C5-4585-9A3C-B3A9E7B8F8E9}" type="slidenum">
              <a:rPr kumimoji="0" lang="en-US" sz="1200" b="0" i="0" u="none" strike="noStrike" kern="1200" cap="none" spc="0" normalizeH="0" baseline="0" noProof="0" smtClean="0">
                <a:ln>
                  <a:noFill/>
                </a:ln>
                <a:solidFill>
                  <a:srgbClr val="17406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17406D"/>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049294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74925" y="3036573"/>
            <a:ext cx="10653001" cy="1504844"/>
          </a:xfrm>
        </p:spPr>
        <p:txBody>
          <a:bodyPr/>
          <a:lstStyle/>
          <a:p>
            <a:r>
              <a:rPr lang="en-US"/>
              <a:t>SMALL GROUP DISCUSSION</a:t>
            </a:r>
          </a:p>
        </p:txBody>
      </p:sp>
      <p:sp>
        <p:nvSpPr>
          <p:cNvPr id="5" name="Text Placeholder 4">
            <a:extLst>
              <a:ext uri="{FF2B5EF4-FFF2-40B4-BE49-F238E27FC236}">
                <a16:creationId xmlns:a16="http://schemas.microsoft.com/office/drawing/2014/main" id="{1DE968F7-DFBC-208A-FC13-4CA14464AAEA}"/>
              </a:ext>
            </a:extLst>
          </p:cNvPr>
          <p:cNvSpPr>
            <a:spLocks noGrp="1"/>
          </p:cNvSpPr>
          <p:nvPr>
            <p:ph type="body" idx="1"/>
          </p:nvPr>
        </p:nvSpPr>
        <p:spPr/>
        <p:txBody>
          <a:bodyPr/>
          <a:lstStyle/>
          <a:p>
            <a:r>
              <a:rPr lang="en-US"/>
              <a:t>Participant Completion/Certification Potential Loss Points &amp; Strategies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20</a:t>
            </a:fld>
            <a:endParaRPr lang="en-US"/>
          </a:p>
        </p:txBody>
      </p:sp>
    </p:spTree>
    <p:extLst>
      <p:ext uri="{BB962C8B-B14F-4D97-AF65-F5344CB8AC3E}">
        <p14:creationId xmlns:p14="http://schemas.microsoft.com/office/powerpoint/2010/main" val="75867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lstStyle/>
          <a:p>
            <a:r>
              <a:rPr lang="en-US"/>
              <a:t>Guiding questions for your table to discuss</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774923" y="1946302"/>
            <a:ext cx="10653003" cy="4224225"/>
          </a:xfrm>
        </p:spPr>
        <p:txBody>
          <a:bodyPr>
            <a:normAutofit fontScale="92500" lnSpcReduction="10000"/>
          </a:bodyPr>
          <a:lstStyle/>
          <a:p>
            <a:pPr marL="0" indent="0">
              <a:buNone/>
            </a:pPr>
            <a:r>
              <a:rPr lang="en-US" sz="3200"/>
              <a:t>At your table, consider the following questions. The coach at your table will record your reflections using the sticky notes &amp; easel paper provided: </a:t>
            </a:r>
          </a:p>
          <a:p>
            <a:pPr marL="514350" indent="-514350">
              <a:buFont typeface="+mj-lt"/>
              <a:buAutoNum type="arabicPeriod"/>
            </a:pPr>
            <a:r>
              <a:rPr lang="en-US" sz="3200"/>
              <a:t>When/where might we experience (or have you already experienced) participant retention issues during Completion &amp; Certification? </a:t>
            </a:r>
          </a:p>
          <a:p>
            <a:pPr marL="514350" indent="-514350">
              <a:buFont typeface="+mj-lt"/>
              <a:buAutoNum type="arabicPeriod"/>
            </a:pPr>
            <a:r>
              <a:rPr lang="en-US" sz="3200"/>
              <a:t>What might be the root causes of these “loss points”? </a:t>
            </a:r>
          </a:p>
          <a:p>
            <a:pPr marL="514350" indent="-514350">
              <a:buFont typeface="+mj-lt"/>
              <a:buAutoNum type="arabicPeriod"/>
            </a:pPr>
            <a:r>
              <a:rPr lang="en-US" sz="3200"/>
              <a:t>What solutions might work (or have worked) to prevent them? </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21</a:t>
            </a:fld>
            <a:endParaRPr lang="en-US"/>
          </a:p>
        </p:txBody>
      </p:sp>
    </p:spTree>
    <p:extLst>
      <p:ext uri="{BB962C8B-B14F-4D97-AF65-F5344CB8AC3E}">
        <p14:creationId xmlns:p14="http://schemas.microsoft.com/office/powerpoint/2010/main" val="1979562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0B137-F48F-DC8F-D01C-A2F84BBF0C89}"/>
              </a:ext>
            </a:extLst>
          </p:cNvPr>
          <p:cNvSpPr>
            <a:spLocks noGrp="1"/>
          </p:cNvSpPr>
          <p:nvPr>
            <p:ph type="title"/>
          </p:nvPr>
        </p:nvSpPr>
        <p:spPr>
          <a:xfrm>
            <a:off x="774923" y="687475"/>
            <a:ext cx="10653003" cy="1083329"/>
          </a:xfrm>
        </p:spPr>
        <p:txBody>
          <a:bodyPr anchor="b">
            <a:normAutofit/>
          </a:bodyPr>
          <a:lstStyle/>
          <a:p>
            <a:r>
              <a:rPr lang="en-US"/>
              <a:t>Report out and Questions?</a:t>
            </a:r>
          </a:p>
        </p:txBody>
      </p:sp>
      <p:pic>
        <p:nvPicPr>
          <p:cNvPr id="6" name="Picture 5" descr="3D black question marks with one yellow question mark">
            <a:extLst>
              <a:ext uri="{FF2B5EF4-FFF2-40B4-BE49-F238E27FC236}">
                <a16:creationId xmlns:a16="http://schemas.microsoft.com/office/drawing/2014/main" id="{37E940AD-8A97-9AF0-5409-57C820589D18}"/>
              </a:ext>
            </a:extLst>
          </p:cNvPr>
          <p:cNvPicPr>
            <a:picLocks noChangeAspect="1"/>
          </p:cNvPicPr>
          <p:nvPr/>
        </p:nvPicPr>
        <p:blipFill>
          <a:blip r:embed="rId2">
            <a:extLst>
              <a:ext uri="{28A0092B-C50C-407E-A947-70E740481C1C}">
                <a14:useLocalDpi xmlns:a14="http://schemas.microsoft.com/office/drawing/2010/main" val="0"/>
              </a:ext>
            </a:extLst>
          </a:blip>
          <a:srcRect l="7951"/>
          <a:stretch/>
        </p:blipFill>
        <p:spPr>
          <a:xfrm>
            <a:off x="601884" y="1946302"/>
            <a:ext cx="10984373" cy="4224225"/>
          </a:xfrm>
          <a:prstGeom prst="rect">
            <a:avLst/>
          </a:prstGeom>
          <a:noFill/>
        </p:spPr>
      </p:pic>
      <p:sp>
        <p:nvSpPr>
          <p:cNvPr id="4" name="Slide Number Placeholder 3">
            <a:extLst>
              <a:ext uri="{FF2B5EF4-FFF2-40B4-BE49-F238E27FC236}">
                <a16:creationId xmlns:a16="http://schemas.microsoft.com/office/drawing/2014/main" id="{24E4C432-EB07-4804-A342-52D790880E58}"/>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22</a:t>
            </a:fld>
            <a:endParaRPr lang="en-US"/>
          </a:p>
        </p:txBody>
      </p:sp>
    </p:spTree>
    <p:extLst>
      <p:ext uri="{BB962C8B-B14F-4D97-AF65-F5344CB8AC3E}">
        <p14:creationId xmlns:p14="http://schemas.microsoft.com/office/powerpoint/2010/main" val="14240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a:t>Thank you!</a:t>
            </a:r>
          </a:p>
        </p:txBody>
      </p:sp>
      <p:pic>
        <p:nvPicPr>
          <p:cNvPr id="9" name="Picture 8" descr="AIR Logo.&#10;Advancing Evidence. Improving Lives.&#10;">
            <a:extLst>
              <a:ext uri="{FF2B5EF4-FFF2-40B4-BE49-F238E27FC236}">
                <a16:creationId xmlns:a16="http://schemas.microsoft.com/office/drawing/2014/main" id="{1DDEE7F3-F37E-EEC9-239A-12B64298D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670" y="3651988"/>
            <a:ext cx="1766658" cy="914400"/>
          </a:xfrm>
          <a:prstGeom prst="rect">
            <a:avLst/>
          </a:prstGeom>
        </p:spPr>
      </p:pic>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23</a:t>
            </a:fld>
            <a:endParaRPr lang="en-US"/>
          </a:p>
        </p:txBody>
      </p:sp>
    </p:spTree>
    <p:extLst>
      <p:ext uri="{BB962C8B-B14F-4D97-AF65-F5344CB8AC3E}">
        <p14:creationId xmlns:p14="http://schemas.microsoft.com/office/powerpoint/2010/main" val="4257016953"/>
      </p:ext>
    </p:extLst>
  </p:cSld>
  <p:clrMapOvr>
    <a:masterClrMapping/>
  </p:clrMapOvr>
</p:sld>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18A657-DBEE-47A2-9A86-3E105DEE87A0}">
  <ds:schemaRefs>
    <ds:schemaRef ds:uri="411d0658-67d5-4b95-8147-6ad757439f0a"/>
    <ds:schemaRef ds:uri="9f7d036a-daaf-4c7a-b1ac-c05d9d0a180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6283585-4BCF-4A97-A911-4E16E3106EE8}">
  <ds:schemaRefs>
    <ds:schemaRef ds:uri="411d0658-67d5-4b95-8147-6ad757439f0a"/>
    <ds:schemaRef ds:uri="9f7d036a-daaf-4c7a-b1ac-c05d9d0a18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94809F3-EF76-4551-B0C1-FE5972E6F7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 template theme</Template>
  <Application>Microsoft Office PowerPoint</Application>
  <PresentationFormat>Widescreen</PresentationFormat>
  <Slides>23</Slides>
  <Notes>17</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NE template theme</vt:lpstr>
      <vt:lpstr>Participant Completion &amp; Certification Strategies</vt:lpstr>
      <vt:lpstr>Moderator/Presenter</vt:lpstr>
      <vt:lpstr>Agenda</vt:lpstr>
      <vt:lpstr>Session Objectives and Guiding questions</vt:lpstr>
      <vt:lpstr>Guiding questions</vt:lpstr>
      <vt:lpstr>Completion &amp; Certification Components</vt:lpstr>
      <vt:lpstr>Key Considerations &amp; Components of Completion and Certification </vt:lpstr>
      <vt:lpstr>What is a credential? Why is it important?</vt:lpstr>
      <vt:lpstr>What is a recognized postsecondary credential? </vt:lpstr>
      <vt:lpstr>The Many Benefits of Credential Attainment</vt:lpstr>
      <vt:lpstr>What “Counts” as a postsecondary credential? </vt:lpstr>
      <vt:lpstr>Credential attainment tool examples:  Does THIS CERTIFICATION count?</vt:lpstr>
      <vt:lpstr>breaking down Exam preparation: A tip sheet from SWFI </vt:lpstr>
      <vt:lpstr>Promising Practice</vt:lpstr>
      <vt:lpstr>Presenters</vt:lpstr>
      <vt:lpstr>        completion and certification: The WorkPlace</vt:lpstr>
      <vt:lpstr>         completion and certification: The Workplace Cont.</vt:lpstr>
      <vt:lpstr>         completion and certification: The Workplace</vt:lpstr>
      <vt:lpstr>           completion and certification: The WorkPlace</vt:lpstr>
      <vt:lpstr>SMALL GROUP DISCUSSION</vt:lpstr>
      <vt:lpstr>Guiding questions for your table to discuss</vt:lpstr>
      <vt:lpstr>Report out and 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Institute Completion and Certification</dc:title>
  <dc:creator>United Stated Department of Labor</dc:creator>
  <cp:revision>1</cp:revision>
  <dcterms:created xsi:type="dcterms:W3CDTF">2019-05-17T14:42:38Z</dcterms:created>
  <dcterms:modified xsi:type="dcterms:W3CDTF">2024-09-12T18:43:42Z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