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ags/tag21.xml" ContentType="application/vnd.openxmlformats-officedocument.presentationml.tags+xml"/>
  <Override PartName="/ppt/notesSlides/notesSlide1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.xml" ContentType="application/vnd.openxmlformats-officedocument.presentationml.notesSlide+xml"/>
  <Override PartName="/ppt/tags/tag24.xml" ContentType="application/vnd.openxmlformats-officedocument.presentationml.tags+xml"/>
  <Override PartName="/ppt/notesSlides/notesSlide3.xml" ContentType="application/vnd.openxmlformats-officedocument.presentationml.notesSlide+xml"/>
  <Override PartName="/ppt/tags/tag25.xml" ContentType="application/vnd.openxmlformats-officedocument.presentationml.tags+xml"/>
  <Override PartName="/ppt/notesSlides/notesSlide4.xml" ContentType="application/vnd.openxmlformats-officedocument.presentationml.notesSlide+xml"/>
  <Override PartName="/ppt/tags/tag26.xml" ContentType="application/vnd.openxmlformats-officedocument.presentationml.tags+xml"/>
  <Override PartName="/ppt/notesSlides/notesSlide5.xml" ContentType="application/vnd.openxmlformats-officedocument.presentationml.notesSlide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tags/tag28.xml" ContentType="application/vnd.openxmlformats-officedocument.presentationml.tags+xml"/>
  <Override PartName="/ppt/notesSlides/notesSlide7.xml" ContentType="application/vnd.openxmlformats-officedocument.presentationml.notesSlide+xml"/>
  <Override PartName="/ppt/tags/tag29.xml" ContentType="application/vnd.openxmlformats-officedocument.presentationml.tags+xml"/>
  <Override PartName="/ppt/notesSlides/notesSlide8.xml" ContentType="application/vnd.openxmlformats-officedocument.presentationml.notesSlide+xml"/>
  <Override PartName="/ppt/tags/tag30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3.xml" ContentType="application/vnd.openxmlformats-officedocument.presentationml.tags+xml"/>
  <Override PartName="/ppt/notesSlides/notesSlide17.xml" ContentType="application/vnd.openxmlformats-officedocument.presentationml.notesSlide+xml"/>
  <Override PartName="/ppt/tags/tag34.xml" ContentType="application/vnd.openxmlformats-officedocument.presentationml.tags+xml"/>
  <Override PartName="/ppt/notesSlides/notesSlide18.xml" ContentType="application/vnd.openxmlformats-officedocument.presentationml.notesSlide+xml"/>
  <Override PartName="/ppt/tags/tag35.xml" ContentType="application/vnd.openxmlformats-officedocument.presentationml.tags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5"/>
  </p:notesMasterIdLst>
  <p:sldIdLst>
    <p:sldId id="257" r:id="rId5"/>
    <p:sldId id="624" r:id="rId6"/>
    <p:sldId id="263" r:id="rId7"/>
    <p:sldId id="625" r:id="rId8"/>
    <p:sldId id="273" r:id="rId9"/>
    <p:sldId id="559" r:id="rId10"/>
    <p:sldId id="269" r:id="rId11"/>
    <p:sldId id="560" r:id="rId12"/>
    <p:sldId id="561" r:id="rId13"/>
    <p:sldId id="562" r:id="rId14"/>
    <p:sldId id="563" r:id="rId15"/>
    <p:sldId id="258" r:id="rId16"/>
    <p:sldId id="564" r:id="rId17"/>
    <p:sldId id="565" r:id="rId18"/>
    <p:sldId id="566" r:id="rId19"/>
    <p:sldId id="567" r:id="rId20"/>
    <p:sldId id="568" r:id="rId21"/>
    <p:sldId id="265" r:id="rId22"/>
    <p:sldId id="267" r:id="rId23"/>
    <p:sldId id="26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12" autoAdjust="0"/>
  </p:normalViewPr>
  <p:slideViewPr>
    <p:cSldViewPr snapToGrid="0">
      <p:cViewPr varScale="1">
        <p:scale>
          <a:sx n="52" d="100"/>
          <a:sy n="52" d="100"/>
        </p:scale>
        <p:origin x="114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Melville" userId="beb78149-d83e-47c9-88a4-88854b4c52f2" providerId="ADAL" clId="{54102C71-F110-4251-BC40-D00D77682AE7}"/>
    <pc:docChg chg="custSel delSld modSld">
      <pc:chgData name="Monica Melville" userId="beb78149-d83e-47c9-88a4-88854b4c52f2" providerId="ADAL" clId="{54102C71-F110-4251-BC40-D00D77682AE7}" dt="2019-07-09T21:19:57.184" v="30" actId="962"/>
      <pc:docMkLst>
        <pc:docMk/>
      </pc:docMkLst>
      <pc:sldChg chg="modSp">
        <pc:chgData name="Monica Melville" userId="beb78149-d83e-47c9-88a4-88854b4c52f2" providerId="ADAL" clId="{54102C71-F110-4251-BC40-D00D77682AE7}" dt="2019-07-09T21:19:39.888" v="2" actId="6549"/>
        <pc:sldMkLst>
          <pc:docMk/>
          <pc:sldMk cId="2946933708" sldId="257"/>
        </pc:sldMkLst>
        <pc:spChg chg="mod">
          <ac:chgData name="Monica Melville" userId="beb78149-d83e-47c9-88a4-88854b4c52f2" providerId="ADAL" clId="{54102C71-F110-4251-BC40-D00D77682AE7}" dt="2019-07-09T21:19:39.888" v="2" actId="6549"/>
          <ac:spMkLst>
            <pc:docMk/>
            <pc:sldMk cId="2946933708" sldId="257"/>
            <ac:spMk id="3" creationId="{6A14F009-65EA-482C-9906-3954D98FA37A}"/>
          </ac:spMkLst>
        </pc:spChg>
      </pc:sldChg>
      <pc:sldChg chg="del">
        <pc:chgData name="Monica Melville" userId="beb78149-d83e-47c9-88a4-88854b4c52f2" providerId="ADAL" clId="{54102C71-F110-4251-BC40-D00D77682AE7}" dt="2019-07-09T21:19:41.373" v="3" actId="2696"/>
        <pc:sldMkLst>
          <pc:docMk/>
          <pc:sldMk cId="1888163633" sldId="557"/>
        </pc:sldMkLst>
      </pc:sldChg>
      <pc:sldChg chg="del">
        <pc:chgData name="Monica Melville" userId="beb78149-d83e-47c9-88a4-88854b4c52f2" providerId="ADAL" clId="{54102C71-F110-4251-BC40-D00D77682AE7}" dt="2019-07-09T21:19:42.813" v="4" actId="2696"/>
        <pc:sldMkLst>
          <pc:docMk/>
          <pc:sldMk cId="135478500" sldId="558"/>
        </pc:sldMkLst>
      </pc:sldChg>
      <pc:sldChg chg="modSp">
        <pc:chgData name="Monica Melville" userId="beb78149-d83e-47c9-88a4-88854b4c52f2" providerId="ADAL" clId="{54102C71-F110-4251-BC40-D00D77682AE7}" dt="2019-07-09T21:19:57.184" v="30" actId="962"/>
        <pc:sldMkLst>
          <pc:docMk/>
          <pc:sldMk cId="1125413193" sldId="624"/>
        </pc:sldMkLst>
        <pc:picChg chg="mod">
          <ac:chgData name="Monica Melville" userId="beb78149-d83e-47c9-88a4-88854b4c52f2" providerId="ADAL" clId="{54102C71-F110-4251-BC40-D00D77682AE7}" dt="2019-07-09T21:19:57.184" v="30" actId="962"/>
          <ac:picMkLst>
            <pc:docMk/>
            <pc:sldMk cId="1125413193" sldId="624"/>
            <ac:picMk id="4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AppData\Local\Microsoft\Windows\Temporary%20Internet%20Files\Content.Outlook\439F4F5C\Copy%20of%20Data%20Visualizations_A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AppData\Local\Microsoft\Windows\Temporary%20Internet%20Files\Content.Outlook\439F4F5C\Copy%20of%20Data%20Visualizations_A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000" b="1" i="0" u="none" strike="noStrike" kern="1200" spc="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r>
              <a:rPr lang="en-US" sz="1000" b="1" dirty="0"/>
              <a:t>Count of States Who Report Each</a:t>
            </a:r>
            <a:br>
              <a:rPr lang="en-US" sz="1000" b="1" dirty="0"/>
            </a:br>
            <a:r>
              <a:rPr lang="en-US" sz="1000" b="1" dirty="0"/>
              <a:t>ESE Measure</a:t>
            </a:r>
          </a:p>
        </c:rich>
      </c:tx>
      <c:layout>
        <c:manualLayout>
          <c:xMode val="edge"/>
          <c:yMode val="edge"/>
          <c:x val="2.3274345424406429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000" b="1" i="0" u="none" strike="noStrike" kern="1200" spc="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9967965402868805E-2"/>
          <c:y val="0.13939358049296471"/>
          <c:w val="0.79036531593193915"/>
          <c:h val="0.765116328933114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Graphs_1!$B$1</c:f>
              <c:strCache>
                <c:ptCount val="1"/>
                <c:pt idx="0">
                  <c:v>Count of States</c:v>
                </c:pt>
              </c:strCache>
            </c:strRef>
          </c:tx>
          <c:spPr>
            <a:solidFill>
              <a:srgbClr val="5A5A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Graphs_1!$A$2:$A$4</c:f>
              <c:strCache>
                <c:ptCount val="3"/>
                <c:pt idx="0">
                  <c:v>Retention with
same employer</c:v>
                </c:pt>
                <c:pt idx="1">
                  <c:v>Market
Penetration Rate</c:v>
                </c:pt>
                <c:pt idx="2">
                  <c:v>Repeat
Business</c:v>
                </c:pt>
              </c:strCache>
            </c:strRef>
          </c:cat>
          <c:val>
            <c:numRef>
              <c:f>Graphs_1!$B$2:$B$4</c:f>
              <c:numCache>
                <c:formatCode>0</c:formatCode>
                <c:ptCount val="3"/>
                <c:pt idx="0">
                  <c:v>27</c:v>
                </c:pt>
                <c:pt idx="1">
                  <c:v>39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8A-4685-964A-405A84465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6411648"/>
        <c:axId val="649269632"/>
      </c:barChart>
      <c:lineChart>
        <c:grouping val="standard"/>
        <c:varyColors val="0"/>
        <c:ser>
          <c:idx val="1"/>
          <c:order val="1"/>
          <c:tx>
            <c:strRef>
              <c:f>Graphs_1!$C$1</c:f>
              <c:strCache>
                <c:ptCount val="1"/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Graphs_1!$A$2:$A$4</c:f>
              <c:strCache>
                <c:ptCount val="3"/>
                <c:pt idx="0">
                  <c:v>Retention with
same employer</c:v>
                </c:pt>
                <c:pt idx="1">
                  <c:v>Market
Penetration Rate</c:v>
                </c:pt>
                <c:pt idx="2">
                  <c:v>Repeat
Business</c:v>
                </c:pt>
              </c:strCache>
            </c:strRef>
          </c:cat>
          <c:val>
            <c:numRef>
              <c:f>Graphs_1!$C$2:$C$4</c:f>
              <c:numCache>
                <c:formatCode>0%</c:formatCode>
                <c:ptCount val="3"/>
                <c:pt idx="0">
                  <c:v>0.50943396226415094</c:v>
                </c:pt>
                <c:pt idx="1">
                  <c:v>0.73584905660377353</c:v>
                </c:pt>
                <c:pt idx="2">
                  <c:v>0.60377358490566035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8A-4685-964A-405A84465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4739616"/>
        <c:axId val="594732072"/>
      </c:lineChart>
      <c:catAx>
        <c:axId val="77641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49269632"/>
        <c:crosses val="autoZero"/>
        <c:auto val="1"/>
        <c:lblAlgn val="ctr"/>
        <c:lblOffset val="100"/>
        <c:noMultiLvlLbl val="0"/>
      </c:catAx>
      <c:valAx>
        <c:axId val="649269632"/>
        <c:scaling>
          <c:orientation val="minMax"/>
          <c:max val="53"/>
          <c:min val="0"/>
        </c:scaling>
        <c:delete val="0"/>
        <c:axPos val="l"/>
        <c:numFmt formatCode="0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776411648"/>
        <c:crosses val="autoZero"/>
        <c:crossBetween val="between"/>
      </c:valAx>
      <c:valAx>
        <c:axId val="594732072"/>
        <c:scaling>
          <c:orientation val="minMax"/>
          <c:max val="1"/>
        </c:scaling>
        <c:delete val="0"/>
        <c:axPos val="r"/>
        <c:numFmt formatCode="0%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94739616"/>
        <c:crosses val="max"/>
        <c:crossBetween val="between"/>
        <c:majorUnit val="0.2"/>
      </c:valAx>
      <c:catAx>
        <c:axId val="594739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947320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000" b="1" i="0" u="none" strike="noStrike" kern="1200" spc="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r>
              <a:rPr lang="en-US" sz="1000" b="1" dirty="0"/>
              <a:t>Number and Percentage of</a:t>
            </a:r>
            <a:br>
              <a:rPr lang="en-US" sz="1000" b="1" dirty="0"/>
            </a:br>
            <a:r>
              <a:rPr lang="en-US" sz="1000" b="1" dirty="0"/>
              <a:t>ESE Measures Reported by State</a:t>
            </a:r>
          </a:p>
        </c:rich>
      </c:tx>
      <c:layout>
        <c:manualLayout>
          <c:xMode val="edge"/>
          <c:yMode val="edge"/>
          <c:x val="1.0350019326883826E-2"/>
          <c:y val="1.29668446970199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000" b="1" i="0" u="none" strike="noStrike" kern="1200" spc="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Graphs_1!$J$1</c:f>
              <c:strCache>
                <c:ptCount val="1"/>
                <c:pt idx="0">
                  <c:v>Count of States</c:v>
                </c:pt>
              </c:strCache>
            </c:strRef>
          </c:tx>
          <c:spPr>
            <a:solidFill>
              <a:srgbClr val="5A5A66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5.4926192928252661E-2"/>
                  <c:y val="2.29755641343201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5A5A66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86-4AD4-99CC-D4BC518F0B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Graphs_1!$I$2:$I$5</c:f>
              <c:strCache>
                <c:ptCount val="4"/>
                <c:pt idx="0">
                  <c:v>None</c:v>
                </c:pt>
                <c:pt idx="1">
                  <c:v>One</c:v>
                </c:pt>
                <c:pt idx="2">
                  <c:v>Two</c:v>
                </c:pt>
                <c:pt idx="3">
                  <c:v>All Three</c:v>
                </c:pt>
              </c:strCache>
            </c:strRef>
          </c:cat>
          <c:val>
            <c:numRef>
              <c:f>Graphs_1!$J$2:$J$5</c:f>
              <c:numCache>
                <c:formatCode>General</c:formatCode>
                <c:ptCount val="4"/>
                <c:pt idx="0">
                  <c:v>8</c:v>
                </c:pt>
                <c:pt idx="1">
                  <c:v>1</c:v>
                </c:pt>
                <c:pt idx="2">
                  <c:v>35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86-4AD4-99CC-D4BC518F0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73419680"/>
        <c:axId val="769251552"/>
      </c:barChart>
      <c:lineChart>
        <c:grouping val="standard"/>
        <c:varyColors val="0"/>
        <c:ser>
          <c:idx val="1"/>
          <c:order val="1"/>
          <c:tx>
            <c:strRef>
              <c:f>Graphs_1!$K$1</c:f>
              <c:strCache>
                <c:ptCount val="1"/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Graphs_1!$I$2:$I$5</c:f>
              <c:strCache>
                <c:ptCount val="4"/>
                <c:pt idx="0">
                  <c:v>None</c:v>
                </c:pt>
                <c:pt idx="1">
                  <c:v>One</c:v>
                </c:pt>
                <c:pt idx="2">
                  <c:v>Two</c:v>
                </c:pt>
                <c:pt idx="3">
                  <c:v>All Three</c:v>
                </c:pt>
              </c:strCache>
            </c:strRef>
          </c:cat>
          <c:val>
            <c:numRef>
              <c:f>Graphs_1!$K$2:$K$5</c:f>
              <c:numCache>
                <c:formatCode>0%</c:formatCode>
                <c:ptCount val="4"/>
                <c:pt idx="0">
                  <c:v>0.15094339622641509</c:v>
                </c:pt>
                <c:pt idx="1">
                  <c:v>1.8867924528301886E-2</c:v>
                </c:pt>
                <c:pt idx="2">
                  <c:v>0.660377358490566</c:v>
                </c:pt>
                <c:pt idx="3">
                  <c:v>0.16981132075471697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86-4AD4-99CC-D4BC518F0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5006224"/>
        <c:axId val="665045584"/>
      </c:lineChart>
      <c:catAx>
        <c:axId val="77341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769251552"/>
        <c:crosses val="autoZero"/>
        <c:auto val="1"/>
        <c:lblAlgn val="ctr"/>
        <c:lblOffset val="100"/>
        <c:noMultiLvlLbl val="0"/>
      </c:catAx>
      <c:valAx>
        <c:axId val="76925155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773419680"/>
        <c:crosses val="autoZero"/>
        <c:crossBetween val="between"/>
      </c:valAx>
      <c:valAx>
        <c:axId val="665045584"/>
        <c:scaling>
          <c:orientation val="minMax"/>
        </c:scaling>
        <c:delete val="0"/>
        <c:axPos val="r"/>
        <c:numFmt formatCode="0%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65006224"/>
        <c:crosses val="max"/>
        <c:crossBetween val="between"/>
      </c:valAx>
      <c:catAx>
        <c:axId val="665006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50455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6BDDF-5659-438E-A714-B04B8209E326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85FAE-D7C4-4535-8324-4C89F6A67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800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919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4137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39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2561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5516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925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602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676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929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438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927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207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9431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009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9118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191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72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7160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841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microsoft.com/office/2007/relationships/hdphoto" Target="../media/hdphoto2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CF19BF-F4F2-4236-856B-4BED9ACCF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515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327782"/>
            <a:ext cx="9753600" cy="2051919"/>
          </a:xfrm>
        </p:spPr>
        <p:txBody>
          <a:bodyPr anchor="ctr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5326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318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3072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56630B-DC67-40E5-A102-A4616E8C6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319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48384" y="875169"/>
            <a:ext cx="10070592" cy="214493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8384" y="3545577"/>
            <a:ext cx="980541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6544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41760" y="2481668"/>
            <a:ext cx="6812040" cy="2381476"/>
          </a:xfrm>
        </p:spPr>
        <p:txBody>
          <a:bodyPr anchor="ctr">
            <a:noAutofit/>
          </a:bodyPr>
          <a:lstStyle>
            <a:lvl1pPr marL="0" indent="0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rgbClr val="1C4489"/>
              </a:buClr>
              <a:buFont typeface="Wingdings" panose="05000000000000000000" pitchFamily="2" charset="2"/>
              <a:buChar char=""/>
              <a:defRPr>
                <a:solidFill>
                  <a:schemeClr val="accent5"/>
                </a:solidFill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62528" y="2483686"/>
            <a:ext cx="2377440" cy="237744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6953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1207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304287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C87CBE-6F5B-4FDC-9999-676B9F6679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06071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D641F4D-5F35-4F7D-9487-696C26F0C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089151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7704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4285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407285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379908-6ECB-4772-B71A-34E3F132F84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6720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E6A44FAA-6F4D-4D84-AB6F-9086CFF9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41020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FB5D02-87CE-4A9A-A437-6D61B264F92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27435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0A6DECEC-A0A9-4D13-8B70-6A8A34377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1735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9865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Agenda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19224"/>
            <a:ext cx="11155680" cy="4767263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+mj-lt"/>
              <a:buAutoNum type="arabicPeriod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 descr="SMART icon">
            <a:extLst>
              <a:ext uri="{FF2B5EF4-FFF2-40B4-BE49-F238E27FC236}">
                <a16:creationId xmlns:a16="http://schemas.microsoft.com/office/drawing/2014/main" id="{82D5D7F0-7145-4827-83A2-5CF434C5CFBA}"/>
              </a:ext>
            </a:extLst>
          </p:cNvPr>
          <p:cNvSpPr/>
          <p:nvPr userDrawn="1"/>
        </p:nvSpPr>
        <p:spPr>
          <a:xfrm>
            <a:off x="10144369" y="461419"/>
            <a:ext cx="1556595" cy="1556595"/>
          </a:xfrm>
          <a:prstGeom prst="ellipse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004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858B7-2840-4B86-82BC-C15B58B6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221" y="4086790"/>
            <a:ext cx="2585710" cy="189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Objectives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31471"/>
            <a:ext cx="11155680" cy="4754880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Wingdings" panose="05000000000000000000" pitchFamily="2" charset="2"/>
              <a:buChar char="ü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7801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FB0512-0D03-43C2-9663-06FDBDB95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87668"/>
            <a:ext cx="12190992" cy="1545565"/>
            <a:chOff x="0" y="4787661"/>
            <a:chExt cx="9143244" cy="154556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1656AEE-D6EA-459B-9879-FB6489B32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5528621"/>
              <a:ext cx="9143244" cy="8046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3EC7A2-7A9D-4065-9C18-8DAAC4C66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787661"/>
              <a:ext cx="9143244" cy="804605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461F356-3A60-4677-A90A-C2EA3A663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" y="7"/>
            <a:ext cx="12190992" cy="8046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2709" y="667944"/>
            <a:ext cx="10186587" cy="4084009"/>
          </a:xfrm>
        </p:spPr>
        <p:txBody>
          <a:bodyPr anchor="ctr"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Type quote here.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8EDC6-D49E-4B52-B448-420C09B98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3" y="118262"/>
            <a:ext cx="609550" cy="475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D1391-4ECB-425D-8329-DA5705FD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365797" y="4992003"/>
            <a:ext cx="609550" cy="47544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FA847A-2E10-460B-9C1D-C7735616A56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02712" y="5032861"/>
            <a:ext cx="10185993" cy="991520"/>
          </a:xfrm>
        </p:spPr>
        <p:txBody>
          <a:bodyPr anchor="ctr">
            <a:normAutofit/>
          </a:bodyPr>
          <a:lstStyle>
            <a:lvl1pPr marL="228600" indent="-228600">
              <a:buFont typeface="Arial" panose="020B0604020202020204" pitchFamily="34" charset="0"/>
              <a:buChar char="~"/>
              <a:defRPr sz="2800" b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accent4">
                    <a:lumMod val="20000"/>
                    <a:lumOff val="80000"/>
                  </a:schemeClr>
                </a:solidFill>
              </a:defRPr>
            </a:lvl2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Additional info if applicable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4461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Question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E711A4-D827-41FB-9FEE-8B61DC815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62" y="1747615"/>
            <a:ext cx="2884877" cy="3863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8021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Resources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0999" y="1407886"/>
            <a:ext cx="5486400" cy="4672878"/>
          </a:xfrm>
        </p:spPr>
        <p:txBody>
          <a:bodyPr>
            <a:noAutofit/>
          </a:bodyPr>
          <a:lstStyle>
            <a:lvl1pPr marL="342900" indent="-280988"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4601" y="1407886"/>
            <a:ext cx="5486400" cy="467287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3714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6892" y="1291771"/>
            <a:ext cx="7091440" cy="4845260"/>
          </a:xfrm>
        </p:spPr>
        <p:txBody>
          <a:bodyPr anchor="ctr">
            <a:noAutofit/>
          </a:bodyPr>
          <a:lstStyle>
            <a:lvl1pPr marL="0" indent="0">
              <a:buNone/>
              <a:defRPr sz="24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20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rgbClr val="1C4489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937C6E-C4E1-4098-AAA7-12A05E027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498" y="2471299"/>
            <a:ext cx="2250838" cy="22072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8519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Gratitude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27705F-8551-43B5-958F-AC0827276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76" y="1550738"/>
            <a:ext cx="6564849" cy="42790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3960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628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8495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626" y="67831"/>
            <a:ext cx="11356848" cy="11064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42571"/>
            <a:ext cx="5157787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42457"/>
            <a:ext cx="5157787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342571"/>
            <a:ext cx="5183188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242457"/>
            <a:ext cx="5183188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879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8809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C0572E-8CD7-474C-8E2C-4992A8831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C1B5B-A779-4783-9B6E-F71CC1C1D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23"/>
          <a:stretch/>
        </p:blipFill>
        <p:spPr>
          <a:xfrm rot="10800000">
            <a:off x="0" y="0"/>
            <a:ext cx="12190992" cy="4769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76226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18D104E-42F0-40AE-9CDD-8F904482E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7"/>
            <a:ext cx="6172200" cy="54038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0425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62CF06-6557-4C5C-81C4-370A2853E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7"/>
            <a:ext cx="6172200" cy="5403851"/>
          </a:xfrm>
          <a:ln w="25400">
            <a:solidFill>
              <a:schemeClr val="accent1"/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85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FFAE19-A8F9-4243-9882-1FA70D6A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9EC62E-065B-4290-8FBC-F8DC4E4F2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992" cy="1353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" y="1420779"/>
            <a:ext cx="11155680" cy="47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11" y="6425302"/>
            <a:ext cx="7979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9876" y="64046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21"/>
    </p:custDataLst>
    <p:extLst>
      <p:ext uri="{BB962C8B-B14F-4D97-AF65-F5344CB8AC3E}">
        <p14:creationId xmlns:p14="http://schemas.microsoft.com/office/powerpoint/2010/main" val="15871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bg1"/>
          </a:solidFill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5000"/>
        </a:lnSpc>
        <a:spcBef>
          <a:spcPts val="1800"/>
        </a:spcBef>
        <a:buClr>
          <a:schemeClr val="accent2"/>
        </a:buClr>
        <a:buFont typeface="Wingdings" panose="05000000000000000000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7713" indent="-290513" algn="l" defTabSz="914400" rtl="0" eaLnBrk="1" latinLnBrk="0" hangingPunct="1">
        <a:lnSpc>
          <a:spcPct val="95000"/>
        </a:lnSpc>
        <a:spcBef>
          <a:spcPts val="500"/>
        </a:spcBef>
        <a:buClr>
          <a:schemeClr val="accent1">
            <a:lumMod val="75000"/>
          </a:schemeClr>
        </a:buClr>
        <a:buSzPct val="80000"/>
        <a:buFont typeface="Arial" panose="020B0604020202020204" pitchFamily="34" charset="0"/>
        <a:buChar char="►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›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openxmlformats.org/officeDocument/2006/relationships/hyperlink" Target="Q" TargetMode="Externa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4.xml"/><Relationship Id="rId4" Type="http://schemas.openxmlformats.org/officeDocument/2006/relationships/hyperlink" Target="mailto:ETAPerforms@dol.gov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425-8373-44FE-992C-78381B846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Effectiveness in Serving Employers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4F009-65EA-482C-9906-3954D98FA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936414"/>
          </a:xfrm>
        </p:spPr>
        <p:txBody>
          <a:bodyPr>
            <a:normAutofit/>
          </a:bodyPr>
          <a:lstStyle/>
          <a:p>
            <a:r>
              <a:rPr lang="en-US" dirty="0"/>
              <a:t>Module 7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2019 WIOA National Performance Training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dirty="0"/>
              <a:t>U.S. Department of Labor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Employment and Training Administration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693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73C1B21-9F47-4D92-8974-EA6941710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6928" y="1504359"/>
            <a:ext cx="5303520" cy="4711020"/>
          </a:xfrm>
        </p:spPr>
        <p:txBody>
          <a:bodyPr/>
          <a:lstStyle/>
          <a:p>
            <a:r>
              <a:rPr lang="en-US" dirty="0"/>
              <a:t>Effectiveness in Serving Employer Evaluation Study Overview</a:t>
            </a:r>
          </a:p>
          <a:p>
            <a:r>
              <a:rPr lang="en-US" dirty="0"/>
              <a:t>Effectiveness in Serving Employer – PA Methodology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AC9E4-4B64-4AA6-AAE9-274AAA7D3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B369137-8B93-4090-B07A-4AA128525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857" y="165093"/>
            <a:ext cx="10070592" cy="952507"/>
          </a:xfrm>
        </p:spPr>
        <p:txBody>
          <a:bodyPr/>
          <a:lstStyle/>
          <a:p>
            <a:r>
              <a:rPr lang="en-US" dirty="0"/>
              <a:t>What You Will Need For Module 7 </a:t>
            </a:r>
          </a:p>
        </p:txBody>
      </p:sp>
      <p:pic>
        <p:nvPicPr>
          <p:cNvPr id="4" name="Content Placeholder 3" descr="Toolkit on 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61" y="1948873"/>
            <a:ext cx="5456239" cy="382199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5413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44ED-7407-434D-AB47-F08592DDF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B49046-CB4A-46F9-9D72-89C598CB4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/>
              <a:t>Indicator Background/Overview</a:t>
            </a:r>
          </a:p>
          <a:p>
            <a:pPr marL="457200" indent="-457200"/>
            <a:r>
              <a:rPr lang="en-US" dirty="0"/>
              <a:t>ESE Data – What do we know so far?</a:t>
            </a:r>
          </a:p>
          <a:p>
            <a:pPr marL="457200" indent="-457200"/>
            <a:r>
              <a:rPr lang="en-US" dirty="0"/>
              <a:t>Which pilot approaches are popular? Why?</a:t>
            </a:r>
          </a:p>
          <a:p>
            <a:pPr marL="457200" indent="-457200"/>
            <a:r>
              <a:rPr lang="en-US" dirty="0"/>
              <a:t>Evaluation Update</a:t>
            </a:r>
          </a:p>
          <a:p>
            <a:pPr marL="457200" indent="-457200"/>
            <a:r>
              <a:rPr lang="en-US" dirty="0"/>
              <a:t>Pennsylvania’s Pilot Approach</a:t>
            </a:r>
          </a:p>
          <a:p>
            <a:pPr marL="457200" indent="-457200"/>
            <a:r>
              <a:rPr lang="en-US" dirty="0"/>
              <a:t>Q &amp; A</a:t>
            </a:r>
          </a:p>
          <a:p>
            <a:pPr marL="457200" indent="-457200"/>
            <a:r>
              <a:rPr lang="en-US" dirty="0"/>
              <a:t>Open Discussion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63801-B7F3-4481-AAB7-86BE6D64A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4570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B847401-DD59-448A-8546-13599D279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Background/Overview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Importance of the Indicator</a:t>
            </a:r>
          </a:p>
          <a:p>
            <a:r>
              <a:rPr lang="en-US" dirty="0"/>
              <a:t>Shared Indicator</a:t>
            </a:r>
          </a:p>
          <a:p>
            <a:r>
              <a:rPr lang="en-US" dirty="0"/>
              <a:t>Pilot Program</a:t>
            </a:r>
          </a:p>
          <a:p>
            <a:r>
              <a:rPr lang="en-US" dirty="0"/>
              <a:t>Reporting</a:t>
            </a:r>
          </a:p>
          <a:p>
            <a:r>
              <a:rPr lang="en-US" dirty="0"/>
              <a:t>Evaluation – Update</a:t>
            </a:r>
          </a:p>
        </p:txBody>
      </p:sp>
      <p:pic>
        <p:nvPicPr>
          <p:cNvPr id="5" name="Picture 4" descr="Performance icon">
            <a:extLst>
              <a:ext uri="{FF2B5EF4-FFF2-40B4-BE49-F238E27FC236}">
                <a16:creationId xmlns:a16="http://schemas.microsoft.com/office/drawing/2014/main" id="{53FC49FB-82E7-44E0-9655-C8C714719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501" y="88211"/>
            <a:ext cx="3749040" cy="37490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6211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AA98B61-4F06-420C-AA99-1BE2E9D6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r>
              <a:rPr lang="en-US" sz="4000" b="1" dirty="0"/>
              <a:t>ESE Study Team</a:t>
            </a:r>
            <a:endParaRPr lang="en-US" sz="3600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2716B5-3301-4029-9E5E-73565D54C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1774371"/>
            <a:ext cx="11155680" cy="440259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3200" b="1" dirty="0"/>
              <a:t>Urban Institute, </a:t>
            </a:r>
            <a:br>
              <a:rPr lang="en-US" sz="3200" b="1" dirty="0"/>
            </a:br>
            <a:r>
              <a:rPr lang="en-US" sz="3200" b="1" dirty="0"/>
              <a:t>in partnership with:</a:t>
            </a:r>
            <a:endParaRPr lang="en-US" sz="3200" dirty="0"/>
          </a:p>
          <a:p>
            <a:pPr lvl="1"/>
            <a:r>
              <a:rPr lang="en-US" dirty="0"/>
              <a:t>George Washington University</a:t>
            </a:r>
          </a:p>
          <a:p>
            <a:pPr lvl="1"/>
            <a:r>
              <a:rPr lang="en-US" dirty="0"/>
              <a:t>NASWA</a:t>
            </a:r>
          </a:p>
          <a:p>
            <a:pPr lvl="1"/>
            <a:r>
              <a:rPr lang="en-US" dirty="0"/>
              <a:t>Capital Research Association</a:t>
            </a:r>
          </a:p>
          <a:p>
            <a:endParaRPr lang="en-US" sz="2000" dirty="0"/>
          </a:p>
        </p:txBody>
      </p:sp>
      <p:pic>
        <p:nvPicPr>
          <p:cNvPr id="3" name="Picture 2" descr="word &quot;evaluation&quot; and open marker">
            <a:extLst>
              <a:ext uri="{FF2B5EF4-FFF2-40B4-BE49-F238E27FC236}">
                <a16:creationId xmlns:a16="http://schemas.microsoft.com/office/drawing/2014/main" id="{9948154C-629B-4A99-9A05-065C943323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255" y="1956604"/>
            <a:ext cx="4414982" cy="29447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705AE-ED12-457B-A53B-D7BD6A32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1938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AA98B61-4F06-420C-AA99-1BE2E9D6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ESE Study Milestones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1C718-2275-4BB1-A910-D26262EC9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1645692"/>
            <a:ext cx="10602422" cy="3979253"/>
          </a:xfrm>
        </p:spPr>
        <p:txBody>
          <a:bodyPr/>
          <a:lstStyle/>
          <a:p>
            <a:r>
              <a:rPr lang="en-US" sz="3200" b="1" dirty="0"/>
              <a:t>Key Milestones: </a:t>
            </a:r>
            <a:endParaRPr lang="en-US" sz="3200" dirty="0"/>
          </a:p>
          <a:p>
            <a:pPr lvl="1"/>
            <a:r>
              <a:rPr lang="en-US" dirty="0"/>
              <a:t>Surveys Fielded (Spring 2019) </a:t>
            </a:r>
          </a:p>
          <a:p>
            <a:pPr lvl="1"/>
            <a:r>
              <a:rPr lang="en-US" dirty="0"/>
              <a:t>Site Visits (Spring – Summer 2019) </a:t>
            </a:r>
          </a:p>
          <a:p>
            <a:pPr lvl="1"/>
            <a:r>
              <a:rPr lang="en-US" dirty="0"/>
              <a:t>Final Report (Fall 2020) </a:t>
            </a:r>
          </a:p>
          <a:p>
            <a:endParaRPr lang="en-US" dirty="0"/>
          </a:p>
        </p:txBody>
      </p:sp>
      <p:pic>
        <p:nvPicPr>
          <p:cNvPr id="3" name="Picture 2" descr="words &quot;Project Milestones&quot; and man sitting on ascending arrow">
            <a:extLst>
              <a:ext uri="{FF2B5EF4-FFF2-40B4-BE49-F238E27FC236}">
                <a16:creationId xmlns:a16="http://schemas.microsoft.com/office/drawing/2014/main" id="{4A2869B9-5ECE-41AA-8D78-BCDBD333F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03" y="1835248"/>
            <a:ext cx="3394842" cy="33948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705AE-ED12-457B-A53B-D7BD6A32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457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1A2728E-34E8-463C-B17A-73B4BD095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ESE Study Activities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3C20D10-6B8F-4A87-9796-F673E069E8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2319" y="1434650"/>
            <a:ext cx="11256796" cy="4711020"/>
          </a:xfrm>
        </p:spPr>
        <p:txBody>
          <a:bodyPr/>
          <a:lstStyle/>
          <a:p>
            <a:r>
              <a:rPr lang="en-US" b="1" u="sng" dirty="0"/>
              <a:t>Information gathering </a:t>
            </a:r>
            <a:r>
              <a:rPr lang="en-US" dirty="0"/>
              <a:t>to understand the workforce system’s services to employers and approaches and metrics for measuring those services</a:t>
            </a:r>
          </a:p>
          <a:p>
            <a:r>
              <a:rPr lang="en-US" b="1" u="sng" dirty="0"/>
              <a:t>Survey</a:t>
            </a:r>
            <a:r>
              <a:rPr lang="en-US" dirty="0"/>
              <a:t> to State-level core WIOA program directors to understand pilot measures selected and implemented, and used beyond federal performance accountability requirements </a:t>
            </a:r>
          </a:p>
          <a:p>
            <a:r>
              <a:rPr lang="en-US" dirty="0"/>
              <a:t>Collecting </a:t>
            </a:r>
            <a:r>
              <a:rPr lang="en-US" b="1" u="sng" dirty="0"/>
              <a:t>information on employers’ experiences </a:t>
            </a:r>
            <a:r>
              <a:rPr lang="en-US" dirty="0"/>
              <a:t>with the public workforce system to understand their perspectives on employer services </a:t>
            </a:r>
          </a:p>
          <a:p>
            <a:r>
              <a:rPr lang="en-US" dirty="0"/>
              <a:t>Conducting a </a:t>
            </a:r>
            <a:r>
              <a:rPr lang="en-US" b="1" u="sng" dirty="0"/>
              <a:t>scan of select states and localities to understand the context for their use of the pilot and selected alternative measures</a:t>
            </a:r>
            <a:r>
              <a:rPr lang="en-US" dirty="0"/>
              <a:t>. This will include site visits to a sample of states and local areas, including interviews with state and local administrators, performance data staff, and American Job Center staff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AC9E4-4B64-4AA6-AAE9-274AAA7D3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2216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AA98B61-4F06-420C-AA99-1BE2E9D6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ESE Study Deliverables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2716B5-3301-4029-9E5E-73565D54C4F6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619991" y="1787813"/>
            <a:ext cx="5346700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Publicly available final report that will summarize findings </a:t>
            </a:r>
          </a:p>
          <a:p>
            <a:r>
              <a:rPr lang="en-US" sz="2400" b="1" dirty="0"/>
              <a:t>Other Possible Deliverables: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Briefings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Conference presentations</a:t>
            </a:r>
          </a:p>
          <a:p>
            <a:pPr lvl="1">
              <a:lnSpc>
                <a:spcPct val="105000"/>
              </a:lnSpc>
            </a:pPr>
            <a:r>
              <a:rPr lang="en-US" dirty="0"/>
              <a:t>Issue briefs, fact sheets, infographics, and other materials </a:t>
            </a:r>
          </a:p>
          <a:p>
            <a:endParaRPr lang="en-US" sz="2000" dirty="0"/>
          </a:p>
        </p:txBody>
      </p:sp>
      <p:pic>
        <p:nvPicPr>
          <p:cNvPr id="4" name="Content Placeholder 3" descr="green pen checking boxes">
            <a:extLst>
              <a:ext uri="{FF2B5EF4-FFF2-40B4-BE49-F238E27FC236}">
                <a16:creationId xmlns:a16="http://schemas.microsoft.com/office/drawing/2014/main" id="{7B982339-80A7-4F41-836A-94AEB60F81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470" y="1906450"/>
            <a:ext cx="4279697" cy="28502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705AE-ED12-457B-A53B-D7BD6A32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6747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B847401-DD59-448A-8546-13599D279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ESE - National Performance by Pilot Approach</a:t>
            </a:r>
          </a:p>
        </p:txBody>
      </p:sp>
      <p:graphicFrame>
        <p:nvGraphicFramePr>
          <p:cNvPr id="6" name="Table 5" descr="table showing National Performance by Pilot Approach">
            <a:extLst>
              <a:ext uri="{FF2B5EF4-FFF2-40B4-BE49-F238E27FC236}">
                <a16:creationId xmlns:a16="http://schemas.microsoft.com/office/drawing/2014/main" id="{E5B25809-B9AD-423A-9DB0-0A22DC4F7390}"/>
              </a:ext>
            </a:extLst>
          </p:cNvPr>
          <p:cNvGraphicFramePr>
            <a:graphicFrameLocks noGrp="1"/>
          </p:cNvGraphicFramePr>
          <p:nvPr/>
        </p:nvGraphicFramePr>
        <p:xfrm>
          <a:off x="851646" y="1589128"/>
          <a:ext cx="10337463" cy="4310229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4917245">
                  <a:extLst>
                    <a:ext uri="{9D8B030D-6E8A-4147-A177-3AD203B41FA5}">
                      <a16:colId xmlns:a16="http://schemas.microsoft.com/office/drawing/2014/main" val="2521694495"/>
                    </a:ext>
                  </a:extLst>
                </a:gridCol>
                <a:gridCol w="1773357">
                  <a:extLst>
                    <a:ext uri="{9D8B030D-6E8A-4147-A177-3AD203B41FA5}">
                      <a16:colId xmlns:a16="http://schemas.microsoft.com/office/drawing/2014/main" val="1208879941"/>
                    </a:ext>
                  </a:extLst>
                </a:gridCol>
                <a:gridCol w="1900024">
                  <a:extLst>
                    <a:ext uri="{9D8B030D-6E8A-4147-A177-3AD203B41FA5}">
                      <a16:colId xmlns:a16="http://schemas.microsoft.com/office/drawing/2014/main" val="460995781"/>
                    </a:ext>
                  </a:extLst>
                </a:gridCol>
                <a:gridCol w="1746837">
                  <a:extLst>
                    <a:ext uri="{9D8B030D-6E8A-4147-A177-3AD203B41FA5}">
                      <a16:colId xmlns:a16="http://schemas.microsoft.com/office/drawing/2014/main" val="2367185471"/>
                    </a:ext>
                  </a:extLst>
                </a:gridCol>
              </a:tblGrid>
              <a:tr h="1241407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Gotham"/>
                        </a:rPr>
                        <a:t>Pilot Approaches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5A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Gotham"/>
                        </a:rPr>
                        <a:t>Numerator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5A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Gotham"/>
                        </a:rPr>
                        <a:t>Denominator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5A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Gotham"/>
                        </a:rPr>
                        <a:t>Rate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5A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928676"/>
                  </a:ext>
                </a:extLst>
              </a:tr>
              <a:tr h="1314998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Retention with Same Employer</a:t>
                      </a:r>
                      <a:b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</a:b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in the 2nd and 4th Quarters After Exit Rate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638,779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u="none" strike="noStrike" kern="1200" dirty="0">
                          <a:solidFill>
                            <a:schemeClr val="tx1"/>
                          </a:solidFill>
                          <a:effectLst/>
                          <a:latin typeface="Gotham"/>
                          <a:ea typeface="+mn-ea"/>
                          <a:cs typeface="+mn-cs"/>
                        </a:rPr>
                        <a:t>1,201,125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53.2%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190405"/>
                  </a:ext>
                </a:extLst>
              </a:tr>
              <a:tr h="876912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Employer Penetration Rate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 644,970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u="none" strike="noStrike" kern="1200" dirty="0">
                          <a:solidFill>
                            <a:schemeClr val="tx1"/>
                          </a:solidFill>
                          <a:effectLst/>
                          <a:latin typeface="Gotham"/>
                          <a:ea typeface="+mn-ea"/>
                          <a:cs typeface="+mn-cs"/>
                        </a:rPr>
                        <a:t>8,044,898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8.0%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870415"/>
                  </a:ext>
                </a:extLst>
              </a:tr>
              <a:tr h="876912">
                <a:tc>
                  <a:txBody>
                    <a:bodyPr/>
                    <a:lstStyle/>
                    <a:p>
                      <a:pPr marL="57150" indent="0" algn="l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Repeat Business Customers Rate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 274,227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Gotham"/>
                          <a:ea typeface="+mn-ea"/>
                          <a:cs typeface="+mn-cs"/>
                        </a:rPr>
                        <a:t>644,051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42.6%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142109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1656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B847401-DD59-448A-8546-13599D279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in Serving Employers – </a:t>
            </a:r>
            <a:br>
              <a:rPr lang="en-US" dirty="0"/>
            </a:br>
            <a:r>
              <a:rPr lang="en-US" dirty="0"/>
              <a:t>What states are reporting each measure</a:t>
            </a:r>
          </a:p>
        </p:txBody>
      </p:sp>
      <p:graphicFrame>
        <p:nvGraphicFramePr>
          <p:cNvPr id="5" name="Chart 4" descr="chart showing Count of States Who Report Each ESE Measure">
            <a:extLst>
              <a:ext uri="{FF2B5EF4-FFF2-40B4-BE49-F238E27FC236}">
                <a16:creationId xmlns:a16="http://schemas.microsoft.com/office/drawing/2014/main" id="{5B9FB5A2-CCE3-4F0A-9F7F-61779C76C411}"/>
              </a:ext>
            </a:extLst>
          </p:cNvPr>
          <p:cNvGraphicFramePr>
            <a:graphicFrameLocks/>
          </p:cNvGraphicFramePr>
          <p:nvPr/>
        </p:nvGraphicFramePr>
        <p:xfrm>
          <a:off x="1406012" y="1474838"/>
          <a:ext cx="4218039" cy="419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 descr="chart showing Number and Percentage of ESE Measures Reported by State">
            <a:extLst>
              <a:ext uri="{FF2B5EF4-FFF2-40B4-BE49-F238E27FC236}">
                <a16:creationId xmlns:a16="http://schemas.microsoft.com/office/drawing/2014/main" id="{94E57BE3-1C37-4A57-B637-B95D1FC6F34C}"/>
              </a:ext>
            </a:extLst>
          </p:cNvPr>
          <p:cNvGraphicFramePr>
            <a:graphicFrameLocks/>
          </p:cNvGraphicFramePr>
          <p:nvPr/>
        </p:nvGraphicFramePr>
        <p:xfrm>
          <a:off x="6381136" y="1474837"/>
          <a:ext cx="4189156" cy="419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A5DCA2D-4AD4-4A4A-B93E-D850643D4F36}"/>
              </a:ext>
            </a:extLst>
          </p:cNvPr>
          <p:cNvSpPr txBox="1"/>
          <p:nvPr/>
        </p:nvSpPr>
        <p:spPr>
          <a:xfrm>
            <a:off x="1406012" y="5826642"/>
            <a:ext cx="6717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Note: For full table that details which states reported which ESE Measure, please visit this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  <a:hlinkClick r:id="rId6"/>
              </a:rPr>
              <a:t>link.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4754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B847401-DD59-448A-8546-13599D279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ESE - National Performance Template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1FAFD6-8AFD-49DC-86AD-9A44A333F02F}"/>
              </a:ext>
            </a:extLst>
          </p:cNvPr>
          <p:cNvSpPr txBox="1"/>
          <p:nvPr/>
        </p:nvSpPr>
        <p:spPr>
          <a:xfrm>
            <a:off x="1443147" y="1355075"/>
            <a:ext cx="9048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Effectiveness in Serving Employers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80DF860-D28A-4BA6-89B0-1DB07EFC8456}"/>
              </a:ext>
            </a:extLst>
          </p:cNvPr>
          <p:cNvGraphicFramePr>
            <a:graphicFrameLocks noGrp="1"/>
          </p:cNvGraphicFramePr>
          <p:nvPr/>
        </p:nvGraphicFramePr>
        <p:xfrm>
          <a:off x="749300" y="1816740"/>
          <a:ext cx="10435787" cy="418422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215857">
                  <a:extLst>
                    <a:ext uri="{9D8B030D-6E8A-4147-A177-3AD203B41FA5}">
                      <a16:colId xmlns:a16="http://schemas.microsoft.com/office/drawing/2014/main" val="3817128664"/>
                    </a:ext>
                  </a:extLst>
                </a:gridCol>
                <a:gridCol w="4219930">
                  <a:extLst>
                    <a:ext uri="{9D8B030D-6E8A-4147-A177-3AD203B41FA5}">
                      <a16:colId xmlns:a16="http://schemas.microsoft.com/office/drawing/2014/main" val="379125180"/>
                    </a:ext>
                  </a:extLst>
                </a:gridCol>
              </a:tblGrid>
              <a:tr h="459344">
                <a:tc>
                  <a:txBody>
                    <a:bodyPr/>
                    <a:lstStyle/>
                    <a:p>
                      <a:pPr marL="91440" indent="0" algn="l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Employer Services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Establishment Counts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944666"/>
                  </a:ext>
                </a:extLst>
              </a:tr>
              <a:tr h="459344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Employer Information and Support Services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282,212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0645817"/>
                  </a:ext>
                </a:extLst>
              </a:tr>
              <a:tr h="459344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Workforce Recruitment Assistance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625,301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6891288"/>
                  </a:ext>
                </a:extLst>
              </a:tr>
              <a:tr h="509477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Engaged in Strategic Planning/Economic Development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33,232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0115239"/>
                  </a:ext>
                </a:extLst>
              </a:tr>
              <a:tr h="459344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Accessing Untapped Labor Pools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46,746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9530157"/>
                  </a:ext>
                </a:extLst>
              </a:tr>
              <a:tr h="459344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Training Services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22,105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215422"/>
                  </a:ext>
                </a:extLst>
              </a:tr>
              <a:tr h="459344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Incumbent Worker Training Services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9,483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179741"/>
                  </a:ext>
                </a:extLst>
              </a:tr>
              <a:tr h="459344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Rapid Response/Business Downsizing Assistance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9,229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6709238"/>
                  </a:ext>
                </a:extLst>
              </a:tr>
              <a:tr h="459344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Planning Layoff Response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Gotham"/>
                        </a:rPr>
                        <a:t>1,907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Gotham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282019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6186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B369137-8B93-4090-B07A-4AA128525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effectLst/>
              </a:rPr>
              <a:t>Employer Effectiveness</a:t>
            </a:r>
            <a:br>
              <a:rPr lang="en-US" sz="6000" dirty="0">
                <a:solidFill>
                  <a:srgbClr val="0070C0"/>
                </a:solidFill>
                <a:effectLst/>
              </a:rPr>
            </a:br>
            <a:r>
              <a:rPr lang="en-US" sz="3600" kern="0" dirty="0">
                <a:effectLst/>
              </a:rPr>
              <a:t>Pennsylvania’s Pilot Approach</a:t>
            </a:r>
            <a:endParaRPr lang="en-US" sz="3600" dirty="0">
              <a:effectLst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FB312D-7F87-4F1C-B15F-ECAD7D56DF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kern="0" dirty="0"/>
              <a:t>Eliza Arentz</a:t>
            </a:r>
          </a:p>
          <a:p>
            <a:pPr>
              <a:spcBef>
                <a:spcPts val="600"/>
              </a:spcBef>
              <a:defRPr/>
            </a:pPr>
            <a:r>
              <a:rPr lang="en-US" kern="0" dirty="0"/>
              <a:t>Center for Workforce Information &amp; Analysis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9741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72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Discussion Questions: Pilot Approaches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982" y="1465943"/>
            <a:ext cx="11328237" cy="4711020"/>
          </a:xfrm>
        </p:spPr>
        <p:txBody>
          <a:bodyPr/>
          <a:lstStyle/>
          <a:p>
            <a:r>
              <a:rPr lang="en-US" sz="3200" dirty="0"/>
              <a:t>Why did you select your State’s pilot approaches? </a:t>
            </a:r>
          </a:p>
          <a:p>
            <a:r>
              <a:rPr lang="en-US" sz="3200" dirty="0"/>
              <a:t>What story is your data telling so far?  What do you think this is saying?</a:t>
            </a:r>
          </a:p>
          <a:p>
            <a:r>
              <a:rPr lang="en-US" sz="3200" dirty="0"/>
              <a:t>How could you make this information useful?  What about this information is helpful?  Is there some utility in this data so far?</a:t>
            </a:r>
          </a:p>
          <a:p>
            <a:r>
              <a:rPr lang="en-US" sz="3200" dirty="0"/>
              <a:t>How should we be talking about this with our stakeholders?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075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Discussion Question:  Local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982" y="1465943"/>
            <a:ext cx="11328237" cy="4711020"/>
          </a:xfrm>
        </p:spPr>
        <p:txBody>
          <a:bodyPr/>
          <a:lstStyle/>
          <a:p>
            <a:r>
              <a:rPr lang="en-US" sz="3200" dirty="0"/>
              <a:t>How are your locals measuring effectiveness in serving employers?</a:t>
            </a:r>
            <a:endParaRPr lang="en-US" sz="4000" dirty="0"/>
          </a:p>
          <a:p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175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Discussion Question:  The Dilemma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982" y="1570181"/>
            <a:ext cx="5187545" cy="4606781"/>
          </a:xfrm>
        </p:spPr>
        <p:txBody>
          <a:bodyPr/>
          <a:lstStyle/>
          <a:p>
            <a:r>
              <a:rPr lang="en-US" sz="3200" dirty="0"/>
              <a:t>Our basic problem is that we don’t really know what to measure.  Why is that?  What can we do about this?  Is there an alternative?</a:t>
            </a:r>
          </a:p>
          <a:p>
            <a:endParaRPr lang="en-US" sz="4000" dirty="0"/>
          </a:p>
          <a:p>
            <a:endParaRPr lang="en-US" sz="3200" dirty="0"/>
          </a:p>
        </p:txBody>
      </p:sp>
      <p:pic>
        <p:nvPicPr>
          <p:cNvPr id="6" name="Picture 5" descr="Person sitting on a box of questions">
            <a:extLst>
              <a:ext uri="{FF2B5EF4-FFF2-40B4-BE49-F238E27FC236}">
                <a16:creationId xmlns:a16="http://schemas.microsoft.com/office/drawing/2014/main" id="{C681F2CE-FCC3-4762-808C-EC6E2135151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816" y="1653309"/>
            <a:ext cx="4225988" cy="3112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40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Discussion Question:  The Perfect World…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2119" y="1648690"/>
            <a:ext cx="4174135" cy="4539818"/>
          </a:xfrm>
        </p:spPr>
        <p:txBody>
          <a:bodyPr/>
          <a:lstStyle/>
          <a:p>
            <a:r>
              <a:rPr lang="en-US" sz="3200" dirty="0"/>
              <a:t>In a perfect world…..</a:t>
            </a:r>
          </a:p>
          <a:p>
            <a:pPr lvl="1"/>
            <a:r>
              <a:rPr lang="en-US" sz="3000" dirty="0"/>
              <a:t>What would the ideal employer measure look like?</a:t>
            </a:r>
          </a:p>
          <a:p>
            <a:endParaRPr lang="en-US" sz="3200" dirty="0"/>
          </a:p>
          <a:p>
            <a:endParaRPr lang="en-US" sz="4000" dirty="0"/>
          </a:p>
          <a:p>
            <a:endParaRPr lang="en-US" sz="3200" dirty="0"/>
          </a:p>
        </p:txBody>
      </p:sp>
      <p:pic>
        <p:nvPicPr>
          <p:cNvPr id="6" name="Picture 5" descr="Man thinking about green fields and hot air balloon">
            <a:extLst>
              <a:ext uri="{FF2B5EF4-FFF2-40B4-BE49-F238E27FC236}">
                <a16:creationId xmlns:a16="http://schemas.microsoft.com/office/drawing/2014/main" id="{17A4D869-FAF1-48AC-A72B-CFE9AB99F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76" y="1637145"/>
            <a:ext cx="3627142" cy="36271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846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709C-786E-4EE7-919C-84599D02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3D4784-32E6-499E-839F-2C9FF1E2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7673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5CADD2-EA81-4D79-8D67-CFF5B91AD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681B-F3D7-492F-AA98-6F1367EB6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 </a:t>
            </a:r>
            <a:r>
              <a:rPr lang="en-US" dirty="0">
                <a:hlinkClick r:id="rId4"/>
              </a:rPr>
              <a:t>ETAPerforms@dol.gov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2CE3A-36C9-4D8E-A978-25C9E8F3D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7949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F2C6-B236-4100-B9C0-D34D2E922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complete your evaluations.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2DDE5-C22E-4075-8B16-32FA6373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05718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ase Layout for Compliance">
  <a:themeElements>
    <a:clrScheme name="DOL - 508 adjusted">
      <a:dk1>
        <a:srgbClr val="323332"/>
      </a:dk1>
      <a:lt1>
        <a:sysClr val="window" lastClr="FFFFFF"/>
      </a:lt1>
      <a:dk2>
        <a:srgbClr val="44546A"/>
      </a:dk2>
      <a:lt2>
        <a:srgbClr val="E7E6E6"/>
      </a:lt2>
      <a:accent1>
        <a:srgbClr val="2A5681"/>
      </a:accent1>
      <a:accent2>
        <a:srgbClr val="F35B2D"/>
      </a:accent2>
      <a:accent3>
        <a:srgbClr val="A5A5A5"/>
      </a:accent3>
      <a:accent4>
        <a:srgbClr val="F5AE6C"/>
      </a:accent4>
      <a:accent5>
        <a:srgbClr val="0058A7"/>
      </a:accent5>
      <a:accent6>
        <a:srgbClr val="44546A"/>
      </a:accent6>
      <a:hlink>
        <a:srgbClr val="0058A7"/>
      </a:hlink>
      <a:folHlink>
        <a:srgbClr val="2A568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08_OGM-Template-WIDE_20190410_CR.pptx" id="{C6F3A7CB-5994-4BEF-82AE-12FA07389D73}" vid="{804929A0-A73D-4154-B0EF-0EF8B31C4B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655ACDA5C0A1439E34951241C24B25" ma:contentTypeVersion="" ma:contentTypeDescription="Create a new document." ma:contentTypeScope="" ma:versionID="7d54c56605564abf0b8b6536caaa0edf">
  <xsd:schema xmlns:xsd="http://www.w3.org/2001/XMLSchema" xmlns:xs="http://www.w3.org/2001/XMLSchema" xmlns:p="http://schemas.microsoft.com/office/2006/metadata/properties" xmlns:ns2="e9383cf3-6c95-48c0-84cb-ffd9d14604cc" xmlns:ns3="bdfd28cc-f485-46e8-bcf6-b555ff9859c5" xmlns:ns4="57105560-6850-41e4-bf8f-92819038b991" targetNamespace="http://schemas.microsoft.com/office/2006/metadata/properties" ma:root="true" ma:fieldsID="1ce005e12ce170f49581a08716fc74f4" ns2:_="" ns3:_="" ns4:_="">
    <xsd:import namespace="e9383cf3-6c95-48c0-84cb-ffd9d14604cc"/>
    <xsd:import namespace="bdfd28cc-f485-46e8-bcf6-b555ff9859c5"/>
    <xsd:import namespace="57105560-6850-41e4-bf8f-92819038b99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83cf3-6c95-48c0-84cb-ffd9d14604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fd28cc-f485-46e8-bcf6-b555ff9859c5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05560-6850-41e4-bf8f-92819038b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B70AAF-04BC-49C8-A060-6A883E1CDA47}">
  <ds:schemaRefs>
    <ds:schemaRef ds:uri="e9383cf3-6c95-48c0-84cb-ffd9d14604cc"/>
    <ds:schemaRef ds:uri="http://purl.org/dc/terms/"/>
    <ds:schemaRef ds:uri="http://schemas.openxmlformats.org/package/2006/metadata/core-properties"/>
    <ds:schemaRef ds:uri="bdfd28cc-f485-46e8-bcf6-b555ff9859c5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57105560-6850-41e4-bf8f-92819038b99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26C257C-0009-4A23-B6E5-B5F31806F3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4347C3-9302-4ECC-B4D6-021D533337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383cf3-6c95-48c0-84cb-ffd9d14604cc"/>
    <ds:schemaRef ds:uri="bdfd28cc-f485-46e8-bcf6-b555ff9859c5"/>
    <ds:schemaRef ds:uri="57105560-6850-41e4-bf8f-92819038b9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597</Words>
  <Application>Microsoft Office PowerPoint</Application>
  <PresentationFormat>Widescreen</PresentationFormat>
  <Paragraphs>150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Courier New</vt:lpstr>
      <vt:lpstr>Gotham</vt:lpstr>
      <vt:lpstr>Wingdings</vt:lpstr>
      <vt:lpstr>Base Layout for Compliance</vt:lpstr>
      <vt:lpstr>Effectiveness in Serving Employers</vt:lpstr>
      <vt:lpstr>What You Will Need For Module 7 </vt:lpstr>
      <vt:lpstr>Module Objectives</vt:lpstr>
      <vt:lpstr>Background/Overview</vt:lpstr>
      <vt:lpstr>       ESE Study Team</vt:lpstr>
      <vt:lpstr>ESE Study Milestones</vt:lpstr>
      <vt:lpstr>ESE Study Activities</vt:lpstr>
      <vt:lpstr>ESE Study Deliverables</vt:lpstr>
      <vt:lpstr>ESE - National Performance by Pilot Approach</vt:lpstr>
      <vt:lpstr>Effectiveness in Serving Employers –  What states are reporting each measure</vt:lpstr>
      <vt:lpstr>ESE - National Performance Template</vt:lpstr>
      <vt:lpstr>Employer Effectiveness Pennsylvania’s Pilot Approach</vt:lpstr>
      <vt:lpstr>Open Discussion</vt:lpstr>
      <vt:lpstr>Open Discussion Questions: Pilot Approaches </vt:lpstr>
      <vt:lpstr>Open Discussion Question:  Local Areas</vt:lpstr>
      <vt:lpstr>Open Discussion Question:  The Dilemma</vt:lpstr>
      <vt:lpstr>Open Discussion Question:  The Perfect World…</vt:lpstr>
      <vt:lpstr>Any Questions?</vt:lpstr>
      <vt:lpstr>Contact</vt:lpstr>
      <vt:lpstr>Please complete your evaluations.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Effectiveness in Serving Employers</dc:title>
  <dc:creator>Monica Melville</dc:creator>
  <cp:lastModifiedBy>Monica Melville</cp:lastModifiedBy>
  <cp:revision>1</cp:revision>
  <dcterms:created xsi:type="dcterms:W3CDTF">2019-07-09T14:48:15Z</dcterms:created>
  <dcterms:modified xsi:type="dcterms:W3CDTF">2019-07-09T21:20:03Z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0x010100E2655ACDA5C0A1439E34951241C24B25</vt:lpwstr>
  </property>
</Properties>
</file>