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33"/>
  </p:notesMasterIdLst>
  <p:handoutMasterIdLst>
    <p:handoutMasterId r:id="rId34"/>
  </p:handoutMasterIdLst>
  <p:sldIdLst>
    <p:sldId id="256" r:id="rId5"/>
    <p:sldId id="259" r:id="rId6"/>
    <p:sldId id="261" r:id="rId7"/>
    <p:sldId id="262" r:id="rId8"/>
    <p:sldId id="294" r:id="rId9"/>
    <p:sldId id="293" r:id="rId10"/>
    <p:sldId id="289" r:id="rId11"/>
    <p:sldId id="277" r:id="rId12"/>
    <p:sldId id="290" r:id="rId13"/>
    <p:sldId id="291" r:id="rId14"/>
    <p:sldId id="284" r:id="rId15"/>
    <p:sldId id="275" r:id="rId16"/>
    <p:sldId id="281" r:id="rId17"/>
    <p:sldId id="278" r:id="rId18"/>
    <p:sldId id="269" r:id="rId19"/>
    <p:sldId id="279" r:id="rId20"/>
    <p:sldId id="268" r:id="rId21"/>
    <p:sldId id="285" r:id="rId22"/>
    <p:sldId id="260" r:id="rId23"/>
    <p:sldId id="270" r:id="rId24"/>
    <p:sldId id="282" r:id="rId25"/>
    <p:sldId id="258" r:id="rId26"/>
    <p:sldId id="287" r:id="rId27"/>
    <p:sldId id="292" r:id="rId28"/>
    <p:sldId id="276" r:id="rId29"/>
    <p:sldId id="280" r:id="rId30"/>
    <p:sldId id="288" r:id="rId31"/>
    <p:sldId id="26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MK" userId="S::Kelley.Maya@dol.gov::83ade065-5288-4493-8835-6389baaea1a6" providerId="AD"/>
  <p188:author id="{372BDA18-1438-23CC-1142-13F338A2398F}" name="Abdullah, Putri R - ETA" initials="PA" userId="S::Abdullah.Putri.R@dol.gov::35e0e26f-8c5c-4c0a-af4a-8d06c3ddfc58" providerId="AD"/>
  <p188:author id="{40E60C21-CD3C-4FAF-1564-904535A55E20}" name="Ryan Ruggiero" initials="RR" userId="Ryan Ruggiero" providerId="None"/>
  <p188:author id="{68DF9F49-2D46-EAAE-9C7A-7EA94C79D8F0}" name="Ryan Ruggiero" initials="RR" userId="S::rruggiero_mathematica-mpr.com#ext#@msair.onmicrosoft.com::3c7164b9-eaa2-4b6b-9485-8fb7ec764db5" providerId="AD"/>
  <p188:author id="{E0A3E459-4507-2EE6-17F4-29A9764BBB78}" name="Milstead, Kristen - ETA" initials="MKE" userId="S::Milstead.Kristen@dol.gov::e18c141f-2e3e-4510-af0f-6a6ec04a9e59" providerId="AD"/>
  <p188:author id="{CB41BB71-89C7-6D93-2818-E205087D369C}" name="Herzog, Chris" initials="CH" userId="S::cherzog@air.org::1e418e5b-a26f-4547-a5cd-e5bc012ddaec"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8905C"/>
    <a:srgbClr val="17406D"/>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5A5353-6336-4086-9CA7-16197CFFBBE8}" v="403" dt="2024-09-12T19:05:21.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85640" autoAdjust="0"/>
  </p:normalViewPr>
  <p:slideViewPr>
    <p:cSldViewPr snapToGrid="0">
      <p:cViewPr varScale="1">
        <p:scale>
          <a:sx n="114" d="100"/>
          <a:sy n="114" d="100"/>
        </p:scale>
        <p:origin x="1128" y="69"/>
      </p:cViewPr>
      <p:guideLst/>
    </p:cSldViewPr>
  </p:slideViewPr>
  <p:outlineViewPr>
    <p:cViewPr>
      <p:scale>
        <a:sx n="33" d="100"/>
        <a:sy n="33" d="100"/>
      </p:scale>
      <p:origin x="0" y="-15624"/>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EC535338-C804-20DA-F40E-9C8EF120EF18}"/>
    <pc:docChg chg="modSld">
      <pc:chgData name="Herzog, Chris" userId="S::cherzog@air.org::1e418e5b-a26f-4547-a5cd-e5bc012ddaec" providerId="AD" clId="Web-{EC535338-C804-20DA-F40E-9C8EF120EF18}" dt="2024-09-11T19:04:55.852" v="17"/>
      <pc:docMkLst>
        <pc:docMk/>
      </pc:docMkLst>
      <pc:sldChg chg="modNotes">
        <pc:chgData name="Herzog, Chris" userId="S::cherzog@air.org::1e418e5b-a26f-4547-a5cd-e5bc012ddaec" providerId="AD" clId="Web-{EC535338-C804-20DA-F40E-9C8EF120EF18}" dt="2024-09-11T19:04:53.446" v="16"/>
        <pc:sldMkLst>
          <pc:docMk/>
          <pc:sldMk cId="75867383" sldId="258"/>
        </pc:sldMkLst>
      </pc:sldChg>
      <pc:sldChg chg="modNotes">
        <pc:chgData name="Herzog, Chris" userId="S::cherzog@air.org::1e418e5b-a26f-4547-a5cd-e5bc012ddaec" providerId="AD" clId="Web-{EC535338-C804-20DA-F40E-9C8EF120EF18}" dt="2024-09-11T19:04:36.071" v="11"/>
        <pc:sldMkLst>
          <pc:docMk/>
          <pc:sldMk cId="1894713017" sldId="268"/>
        </pc:sldMkLst>
      </pc:sldChg>
      <pc:sldChg chg="modNotes">
        <pc:chgData name="Herzog, Chris" userId="S::cherzog@air.org::1e418e5b-a26f-4547-a5cd-e5bc012ddaec" providerId="AD" clId="Web-{EC535338-C804-20DA-F40E-9C8EF120EF18}" dt="2024-09-11T19:04:28.946" v="9"/>
        <pc:sldMkLst>
          <pc:docMk/>
          <pc:sldMk cId="2150704468" sldId="269"/>
        </pc:sldMkLst>
      </pc:sldChg>
      <pc:sldChg chg="modNotes">
        <pc:chgData name="Herzog, Chris" userId="S::cherzog@air.org::1e418e5b-a26f-4547-a5cd-e5bc012ddaec" providerId="AD" clId="Web-{EC535338-C804-20DA-F40E-9C8EF120EF18}" dt="2024-09-11T19:04:45.118" v="14"/>
        <pc:sldMkLst>
          <pc:docMk/>
          <pc:sldMk cId="1754524247" sldId="270"/>
        </pc:sldMkLst>
      </pc:sldChg>
      <pc:sldChg chg="modNotes">
        <pc:chgData name="Herzog, Chris" userId="S::cherzog@air.org::1e418e5b-a26f-4547-a5cd-e5bc012ddaec" providerId="AD" clId="Web-{EC535338-C804-20DA-F40E-9C8EF120EF18}" dt="2024-09-11T19:04:18.227" v="3"/>
        <pc:sldMkLst>
          <pc:docMk/>
          <pc:sldMk cId="3057997362" sldId="275"/>
        </pc:sldMkLst>
      </pc:sldChg>
      <pc:sldChg chg="modNotes">
        <pc:chgData name="Herzog, Chris" userId="S::cherzog@air.org::1e418e5b-a26f-4547-a5cd-e5bc012ddaec" providerId="AD" clId="Web-{EC535338-C804-20DA-F40E-9C8EF120EF18}" dt="2024-09-11T19:04:07.164" v="0"/>
        <pc:sldMkLst>
          <pc:docMk/>
          <pc:sldMk cId="3675470934" sldId="277"/>
        </pc:sldMkLst>
      </pc:sldChg>
      <pc:sldChg chg="modNotes">
        <pc:chgData name="Herzog, Chris" userId="S::cherzog@air.org::1e418e5b-a26f-4547-a5cd-e5bc012ddaec" providerId="AD" clId="Web-{EC535338-C804-20DA-F40E-9C8EF120EF18}" dt="2024-09-11T19:04:26.930" v="8"/>
        <pc:sldMkLst>
          <pc:docMk/>
          <pc:sldMk cId="984683791" sldId="278"/>
        </pc:sldMkLst>
      </pc:sldChg>
      <pc:sldChg chg="modNotes">
        <pc:chgData name="Herzog, Chris" userId="S::cherzog@air.org::1e418e5b-a26f-4547-a5cd-e5bc012ddaec" providerId="AD" clId="Web-{EC535338-C804-20DA-F40E-9C8EF120EF18}" dt="2024-09-11T19:04:32.993" v="10"/>
        <pc:sldMkLst>
          <pc:docMk/>
          <pc:sldMk cId="1408977664" sldId="279"/>
        </pc:sldMkLst>
      </pc:sldChg>
      <pc:sldChg chg="modNotes">
        <pc:chgData name="Herzog, Chris" userId="S::cherzog@air.org::1e418e5b-a26f-4547-a5cd-e5bc012ddaec" providerId="AD" clId="Web-{EC535338-C804-20DA-F40E-9C8EF120EF18}" dt="2024-09-11T19:04:19.977" v="4"/>
        <pc:sldMkLst>
          <pc:docMk/>
          <pc:sldMk cId="8727076" sldId="281"/>
        </pc:sldMkLst>
      </pc:sldChg>
      <pc:sldChg chg="modNotes">
        <pc:chgData name="Herzog, Chris" userId="S::cherzog@air.org::1e418e5b-a26f-4547-a5cd-e5bc012ddaec" providerId="AD" clId="Web-{EC535338-C804-20DA-F40E-9C8EF120EF18}" dt="2024-09-11T19:04:50.618" v="15"/>
        <pc:sldMkLst>
          <pc:docMk/>
          <pc:sldMk cId="1419715915" sldId="282"/>
        </pc:sldMkLst>
      </pc:sldChg>
      <pc:sldChg chg="modNotes">
        <pc:chgData name="Herzog, Chris" userId="S::cherzog@air.org::1e418e5b-a26f-4547-a5cd-e5bc012ddaec" providerId="AD" clId="Web-{EC535338-C804-20DA-F40E-9C8EF120EF18}" dt="2024-09-11T19:04:55.852" v="17"/>
        <pc:sldMkLst>
          <pc:docMk/>
          <pc:sldMk cId="651236886" sldId="287"/>
        </pc:sldMkLst>
      </pc:sldChg>
      <pc:sldChg chg="modNotes">
        <pc:chgData name="Herzog, Chris" userId="S::cherzog@air.org::1e418e5b-a26f-4547-a5cd-e5bc012ddaec" providerId="AD" clId="Web-{EC535338-C804-20DA-F40E-9C8EF120EF18}" dt="2024-09-11T19:04:10.258" v="1"/>
        <pc:sldMkLst>
          <pc:docMk/>
          <pc:sldMk cId="1263700345" sldId="290"/>
        </pc:sldMkLst>
      </pc:sldChg>
      <pc:sldChg chg="modNotes">
        <pc:chgData name="Herzog, Chris" userId="S::cherzog@air.org::1e418e5b-a26f-4547-a5cd-e5bc012ddaec" providerId="AD" clId="Web-{EC535338-C804-20DA-F40E-9C8EF120EF18}" dt="2024-09-11T19:04:12.258" v="2"/>
        <pc:sldMkLst>
          <pc:docMk/>
          <pc:sldMk cId="4037698486" sldId="291"/>
        </pc:sldMkLst>
      </pc:sldChg>
    </pc:docChg>
  </pc:docChgLst>
  <pc:docChgLst>
    <pc:chgData name="Tessa St. John" userId="beca7614-e7a1-4246-96fd-856749c83885" providerId="ADAL" clId="{795A5353-6336-4086-9CA7-16197CFFBBE8}"/>
    <pc:docChg chg="modSld">
      <pc:chgData name="Tessa St. John" userId="beca7614-e7a1-4246-96fd-856749c83885" providerId="ADAL" clId="{795A5353-6336-4086-9CA7-16197CFFBBE8}" dt="2024-09-12T19:05:36.924" v="567" actId="2165"/>
      <pc:docMkLst>
        <pc:docMk/>
      </pc:docMkLst>
      <pc:sldChg chg="modSp">
        <pc:chgData name="Tessa St. John" userId="beca7614-e7a1-4246-96fd-856749c83885" providerId="ADAL" clId="{795A5353-6336-4086-9CA7-16197CFFBBE8}" dt="2024-09-12T18:56:45.102" v="530" actId="962"/>
        <pc:sldMkLst>
          <pc:docMk/>
          <pc:sldMk cId="2767894214" sldId="259"/>
        </pc:sldMkLst>
        <pc:spChg chg="mod">
          <ac:chgData name="Tessa St. John" userId="beca7614-e7a1-4246-96fd-856749c83885" providerId="ADAL" clId="{795A5353-6336-4086-9CA7-16197CFFBBE8}" dt="2024-09-12T18:56:42.185" v="529" actId="13244"/>
          <ac:spMkLst>
            <pc:docMk/>
            <pc:sldMk cId="2767894214" sldId="259"/>
            <ac:spMk id="8" creationId="{35E8F41F-54EC-4DF1-93FE-414395448655}"/>
          </ac:spMkLst>
        </pc:spChg>
        <pc:picChg chg="mod">
          <ac:chgData name="Tessa St. John" userId="beca7614-e7a1-4246-96fd-856749c83885" providerId="ADAL" clId="{795A5353-6336-4086-9CA7-16197CFFBBE8}" dt="2024-09-12T18:56:45.102" v="530" actId="962"/>
          <ac:picMkLst>
            <pc:docMk/>
            <pc:sldMk cId="2767894214" sldId="259"/>
            <ac:picMk id="1028" creationId="{4E9599AD-9AE9-7890-31ED-1A01630DD808}"/>
          </ac:picMkLst>
        </pc:picChg>
      </pc:sldChg>
      <pc:sldChg chg="modSp mod">
        <pc:chgData name="Tessa St. John" userId="beca7614-e7a1-4246-96fd-856749c83885" providerId="ADAL" clId="{795A5353-6336-4086-9CA7-16197CFFBBE8}" dt="2024-09-12T18:59:00.941" v="544" actId="13244"/>
        <pc:sldMkLst>
          <pc:docMk/>
          <pc:sldMk cId="475084199" sldId="260"/>
        </pc:sldMkLst>
        <pc:spChg chg="mod">
          <ac:chgData name="Tessa St. John" userId="beca7614-e7a1-4246-96fd-856749c83885" providerId="ADAL" clId="{795A5353-6336-4086-9CA7-16197CFFBBE8}" dt="2024-09-12T18:59:00.941" v="544" actId="13244"/>
          <ac:spMkLst>
            <pc:docMk/>
            <pc:sldMk cId="475084199" sldId="260"/>
            <ac:spMk id="5" creationId="{B59A8C8A-3251-40E5-8F4A-AA0B168E76CC}"/>
          </ac:spMkLst>
        </pc:spChg>
        <pc:picChg chg="mod">
          <ac:chgData name="Tessa St. John" userId="beca7614-e7a1-4246-96fd-856749c83885" providerId="ADAL" clId="{795A5353-6336-4086-9CA7-16197CFFBBE8}" dt="2024-09-12T18:49:59.166" v="514" actId="962"/>
          <ac:picMkLst>
            <pc:docMk/>
            <pc:sldMk cId="475084199" sldId="260"/>
            <ac:picMk id="7" creationId="{55BD18A7-8A8B-2BDC-E39B-F4893AC10F28}"/>
          </ac:picMkLst>
        </pc:picChg>
        <pc:picChg chg="mod">
          <ac:chgData name="Tessa St. John" userId="beca7614-e7a1-4246-96fd-856749c83885" providerId="ADAL" clId="{795A5353-6336-4086-9CA7-16197CFFBBE8}" dt="2024-09-12T18:50:01.077" v="515" actId="962"/>
          <ac:picMkLst>
            <pc:docMk/>
            <pc:sldMk cId="475084199" sldId="260"/>
            <ac:picMk id="25" creationId="{7CC885B7-F268-4864-7A26-958624411559}"/>
          </ac:picMkLst>
        </pc:picChg>
      </pc:sldChg>
      <pc:sldChg chg="modSp">
        <pc:chgData name="Tessa St. John" userId="beca7614-e7a1-4246-96fd-856749c83885" providerId="ADAL" clId="{795A5353-6336-4086-9CA7-16197CFFBBE8}" dt="2024-09-12T19:01:09.492" v="565" actId="962"/>
        <pc:sldMkLst>
          <pc:docMk/>
          <pc:sldMk cId="4257016953" sldId="266"/>
        </pc:sldMkLst>
        <pc:spChg chg="mod">
          <ac:chgData name="Tessa St. John" userId="beca7614-e7a1-4246-96fd-856749c83885" providerId="ADAL" clId="{795A5353-6336-4086-9CA7-16197CFFBBE8}" dt="2024-09-12T18:59:36.689" v="548" actId="13244"/>
          <ac:spMkLst>
            <pc:docMk/>
            <pc:sldMk cId="4257016953" sldId="266"/>
            <ac:spMk id="4" creationId="{745C9E12-6297-4746-8E01-120AB6C5704B}"/>
          </ac:spMkLst>
        </pc:spChg>
        <pc:spChg chg="mod">
          <ac:chgData name="Tessa St. John" userId="beca7614-e7a1-4246-96fd-856749c83885" providerId="ADAL" clId="{795A5353-6336-4086-9CA7-16197CFFBBE8}" dt="2024-09-12T18:50:15.369" v="527" actId="20577"/>
          <ac:spMkLst>
            <pc:docMk/>
            <pc:sldMk cId="4257016953" sldId="266"/>
            <ac:spMk id="6" creationId="{9E4D4D37-0B06-425D-B40F-157AE7D1D9E8}"/>
          </ac:spMkLst>
        </pc:spChg>
        <pc:picChg chg="mod">
          <ac:chgData name="Tessa St. John" userId="beca7614-e7a1-4246-96fd-856749c83885" providerId="ADAL" clId="{795A5353-6336-4086-9CA7-16197CFFBBE8}" dt="2024-09-12T19:01:09.492" v="565" actId="962"/>
          <ac:picMkLst>
            <pc:docMk/>
            <pc:sldMk cId="4257016953" sldId="266"/>
            <ac:picMk id="9" creationId="{1DDEE7F3-F37E-EEC9-239A-12B64298DDF0}"/>
          </ac:picMkLst>
        </pc:picChg>
      </pc:sldChg>
      <pc:sldChg chg="modSp">
        <pc:chgData name="Tessa St. John" userId="beca7614-e7a1-4246-96fd-856749c83885" providerId="ADAL" clId="{795A5353-6336-4086-9CA7-16197CFFBBE8}" dt="2024-09-12T18:58:52.819" v="543" actId="13244"/>
        <pc:sldMkLst>
          <pc:docMk/>
          <pc:sldMk cId="1894713017" sldId="268"/>
        </pc:sldMkLst>
        <pc:spChg chg="mod">
          <ac:chgData name="Tessa St. John" userId="beca7614-e7a1-4246-96fd-856749c83885" providerId="ADAL" clId="{795A5353-6336-4086-9CA7-16197CFFBBE8}" dt="2024-09-12T18:58:52.819" v="543" actId="13244"/>
          <ac:spMkLst>
            <pc:docMk/>
            <pc:sldMk cId="1894713017" sldId="268"/>
            <ac:spMk id="5" creationId="{1747C68A-B04D-77F0-6AF9-CBFFE1EE6EDB}"/>
          </ac:spMkLst>
        </pc:spChg>
      </pc:sldChg>
      <pc:sldChg chg="modSp">
        <pc:chgData name="Tessa St. John" userId="beca7614-e7a1-4246-96fd-856749c83885" providerId="ADAL" clId="{795A5353-6336-4086-9CA7-16197CFFBBE8}" dt="2024-09-12T18:58:27.755" v="539" actId="13244"/>
        <pc:sldMkLst>
          <pc:docMk/>
          <pc:sldMk cId="2150704468" sldId="269"/>
        </pc:sldMkLst>
        <pc:spChg chg="mod">
          <ac:chgData name="Tessa St. John" userId="beca7614-e7a1-4246-96fd-856749c83885" providerId="ADAL" clId="{795A5353-6336-4086-9CA7-16197CFFBBE8}" dt="2024-09-12T18:58:18.180" v="538" actId="13244"/>
          <ac:spMkLst>
            <pc:docMk/>
            <pc:sldMk cId="2150704468" sldId="269"/>
            <ac:spMk id="5" creationId="{1747C68A-B04D-77F0-6AF9-CBFFE1EE6EDB}"/>
          </ac:spMkLst>
        </pc:spChg>
        <pc:spChg chg="mod">
          <ac:chgData name="Tessa St. John" userId="beca7614-e7a1-4246-96fd-856749c83885" providerId="ADAL" clId="{795A5353-6336-4086-9CA7-16197CFFBBE8}" dt="2024-09-12T18:58:27.755" v="539" actId="13244"/>
          <ac:spMkLst>
            <pc:docMk/>
            <pc:sldMk cId="2150704468" sldId="269"/>
            <ac:spMk id="6" creationId="{C28D11A8-B7F2-0E4D-AB09-7DE6A954F9C5}"/>
          </ac:spMkLst>
        </pc:spChg>
      </pc:sldChg>
      <pc:sldChg chg="modSp">
        <pc:chgData name="Tessa St. John" userId="beca7614-e7a1-4246-96fd-856749c83885" providerId="ADAL" clId="{795A5353-6336-4086-9CA7-16197CFFBBE8}" dt="2024-09-12T18:59:11.118" v="545" actId="13244"/>
        <pc:sldMkLst>
          <pc:docMk/>
          <pc:sldMk cId="1754524247" sldId="270"/>
        </pc:sldMkLst>
        <pc:spChg chg="mod">
          <ac:chgData name="Tessa St. John" userId="beca7614-e7a1-4246-96fd-856749c83885" providerId="ADAL" clId="{795A5353-6336-4086-9CA7-16197CFFBBE8}" dt="2024-09-12T18:59:11.118" v="545" actId="13244"/>
          <ac:spMkLst>
            <pc:docMk/>
            <pc:sldMk cId="1754524247" sldId="270"/>
            <ac:spMk id="5" creationId="{E1A409DC-E4C3-77F3-3D2B-5E3AF007B99E}"/>
          </ac:spMkLst>
        </pc:spChg>
      </pc:sldChg>
      <pc:sldChg chg="modSp">
        <pc:chgData name="Tessa St. John" userId="beca7614-e7a1-4246-96fd-856749c83885" providerId="ADAL" clId="{795A5353-6336-4086-9CA7-16197CFFBBE8}" dt="2024-09-12T18:58:00.048" v="536" actId="13244"/>
        <pc:sldMkLst>
          <pc:docMk/>
          <pc:sldMk cId="3057997362" sldId="275"/>
        </pc:sldMkLst>
        <pc:spChg chg="mod">
          <ac:chgData name="Tessa St. John" userId="beca7614-e7a1-4246-96fd-856749c83885" providerId="ADAL" clId="{795A5353-6336-4086-9CA7-16197CFFBBE8}" dt="2024-09-12T18:58:00.048" v="536" actId="13244"/>
          <ac:spMkLst>
            <pc:docMk/>
            <pc:sldMk cId="3057997362" sldId="275"/>
            <ac:spMk id="5" creationId="{495CFD72-FE7E-B8DE-3230-5660DEB4D7EF}"/>
          </ac:spMkLst>
        </pc:spChg>
      </pc:sldChg>
      <pc:sldChg chg="modSp">
        <pc:chgData name="Tessa St. John" userId="beca7614-e7a1-4246-96fd-856749c83885" providerId="ADAL" clId="{795A5353-6336-4086-9CA7-16197CFFBBE8}" dt="2024-09-12T18:56:53.958" v="531" actId="13244"/>
        <pc:sldMkLst>
          <pc:docMk/>
          <pc:sldMk cId="3675470934" sldId="277"/>
        </pc:sldMkLst>
        <pc:spChg chg="mod">
          <ac:chgData name="Tessa St. John" userId="beca7614-e7a1-4246-96fd-856749c83885" providerId="ADAL" clId="{795A5353-6336-4086-9CA7-16197CFFBBE8}" dt="2024-09-12T18:56:53.958" v="531" actId="13244"/>
          <ac:spMkLst>
            <pc:docMk/>
            <pc:sldMk cId="3675470934" sldId="277"/>
            <ac:spMk id="5" creationId="{2A99A51C-3DBB-1459-4BDD-48C2B3B57BF6}"/>
          </ac:spMkLst>
        </pc:spChg>
      </pc:sldChg>
      <pc:sldChg chg="modSp">
        <pc:chgData name="Tessa St. John" userId="beca7614-e7a1-4246-96fd-856749c83885" providerId="ADAL" clId="{795A5353-6336-4086-9CA7-16197CFFBBE8}" dt="2024-09-12T18:58:09.396" v="537" actId="13244"/>
        <pc:sldMkLst>
          <pc:docMk/>
          <pc:sldMk cId="984683791" sldId="278"/>
        </pc:sldMkLst>
        <pc:spChg chg="mod">
          <ac:chgData name="Tessa St. John" userId="beca7614-e7a1-4246-96fd-856749c83885" providerId="ADAL" clId="{795A5353-6336-4086-9CA7-16197CFFBBE8}" dt="2024-09-12T18:58:09.396" v="537" actId="13244"/>
          <ac:spMkLst>
            <pc:docMk/>
            <pc:sldMk cId="984683791" sldId="278"/>
            <ac:spMk id="5" creationId="{1747C68A-B04D-77F0-6AF9-CBFFE1EE6EDB}"/>
          </ac:spMkLst>
        </pc:spChg>
      </pc:sldChg>
      <pc:sldChg chg="modSp">
        <pc:chgData name="Tessa St. John" userId="beca7614-e7a1-4246-96fd-856749c83885" providerId="ADAL" clId="{795A5353-6336-4086-9CA7-16197CFFBBE8}" dt="2024-09-12T18:58:40.646" v="542" actId="13244"/>
        <pc:sldMkLst>
          <pc:docMk/>
          <pc:sldMk cId="1408977664" sldId="279"/>
        </pc:sldMkLst>
        <pc:spChg chg="mod">
          <ac:chgData name="Tessa St. John" userId="beca7614-e7a1-4246-96fd-856749c83885" providerId="ADAL" clId="{795A5353-6336-4086-9CA7-16197CFFBBE8}" dt="2024-09-12T18:58:35.551" v="540" actId="13244"/>
          <ac:spMkLst>
            <pc:docMk/>
            <pc:sldMk cId="1408977664" sldId="279"/>
            <ac:spMk id="5" creationId="{1747C68A-B04D-77F0-6AF9-CBFFE1EE6EDB}"/>
          </ac:spMkLst>
        </pc:spChg>
        <pc:spChg chg="mod">
          <ac:chgData name="Tessa St. John" userId="beca7614-e7a1-4246-96fd-856749c83885" providerId="ADAL" clId="{795A5353-6336-4086-9CA7-16197CFFBBE8}" dt="2024-09-12T18:58:40.646" v="542" actId="13244"/>
          <ac:spMkLst>
            <pc:docMk/>
            <pc:sldMk cId="1408977664" sldId="279"/>
            <ac:spMk id="6" creationId="{CA48E869-5D97-0BFF-4E81-192282AB255C}"/>
          </ac:spMkLst>
        </pc:spChg>
        <pc:picChg chg="mod">
          <ac:chgData name="Tessa St. John" userId="beca7614-e7a1-4246-96fd-856749c83885" providerId="ADAL" clId="{795A5353-6336-4086-9CA7-16197CFFBBE8}" dt="2024-09-12T18:58:37.574" v="541" actId="962"/>
          <ac:picMkLst>
            <pc:docMk/>
            <pc:sldMk cId="1408977664" sldId="279"/>
            <ac:picMk id="9" creationId="{8546988E-AC4F-3464-A777-91469AE6994D}"/>
          </ac:picMkLst>
        </pc:picChg>
      </pc:sldChg>
      <pc:sldChg chg="modSp">
        <pc:chgData name="Tessa St. John" userId="beca7614-e7a1-4246-96fd-856749c83885" providerId="ADAL" clId="{795A5353-6336-4086-9CA7-16197CFFBBE8}" dt="2024-09-12T19:00:52.452" v="561" actId="20577"/>
        <pc:sldMkLst>
          <pc:docMk/>
          <pc:sldMk cId="2054694411" sldId="280"/>
        </pc:sldMkLst>
        <pc:spChg chg="mod">
          <ac:chgData name="Tessa St. John" userId="beca7614-e7a1-4246-96fd-856749c83885" providerId="ADAL" clId="{795A5353-6336-4086-9CA7-16197CFFBBE8}" dt="2024-09-12T19:00:52.452" v="561" actId="20577"/>
          <ac:spMkLst>
            <pc:docMk/>
            <pc:sldMk cId="2054694411" sldId="280"/>
            <ac:spMk id="2" creationId="{4A7C65B1-7663-A9AA-0878-94ADA88B491F}"/>
          </ac:spMkLst>
        </pc:spChg>
      </pc:sldChg>
      <pc:sldChg chg="modSp mod">
        <pc:chgData name="Tessa St. John" userId="beca7614-e7a1-4246-96fd-856749c83885" providerId="ADAL" clId="{795A5353-6336-4086-9CA7-16197CFFBBE8}" dt="2024-09-12T19:05:36.924" v="567" actId="2165"/>
        <pc:sldMkLst>
          <pc:docMk/>
          <pc:sldMk cId="651236886" sldId="287"/>
        </pc:sldMkLst>
        <pc:spChg chg="mod">
          <ac:chgData name="Tessa St. John" userId="beca7614-e7a1-4246-96fd-856749c83885" providerId="ADAL" clId="{795A5353-6336-4086-9CA7-16197CFFBBE8}" dt="2024-09-12T19:00:41.559" v="555" actId="207"/>
          <ac:spMkLst>
            <pc:docMk/>
            <pc:sldMk cId="651236886" sldId="287"/>
            <ac:spMk id="2" creationId="{2C6CDA34-FEC4-D8A6-957D-A9D2F10310E6}"/>
          </ac:spMkLst>
        </pc:spChg>
        <pc:spChg chg="mod">
          <ac:chgData name="Tessa St. John" userId="beca7614-e7a1-4246-96fd-856749c83885" providerId="ADAL" clId="{795A5353-6336-4086-9CA7-16197CFFBBE8}" dt="2024-09-12T18:59:24.536" v="546" actId="13244"/>
          <ac:spMkLst>
            <pc:docMk/>
            <pc:sldMk cId="651236886" sldId="287"/>
            <ac:spMk id="5" creationId="{939D4875-8D73-40DB-8C62-6C84C06DE886}"/>
          </ac:spMkLst>
        </pc:spChg>
        <pc:spChg chg="mod">
          <ac:chgData name="Tessa St. John" userId="beca7614-e7a1-4246-96fd-856749c83885" providerId="ADAL" clId="{795A5353-6336-4086-9CA7-16197CFFBBE8}" dt="2024-09-12T18:59:26.262" v="547" actId="13244"/>
          <ac:spMkLst>
            <pc:docMk/>
            <pc:sldMk cId="651236886" sldId="287"/>
            <ac:spMk id="11" creationId="{E733DE5C-84B6-AF30-F1A2-8B1F38247D7A}"/>
          </ac:spMkLst>
        </pc:spChg>
        <pc:grpChg chg="mod">
          <ac:chgData name="Tessa St. John" userId="beca7614-e7a1-4246-96fd-856749c83885" providerId="ADAL" clId="{795A5353-6336-4086-9CA7-16197CFFBBE8}" dt="2024-09-12T18:50:08.397" v="517" actId="962"/>
          <ac:grpSpMkLst>
            <pc:docMk/>
            <pc:sldMk cId="651236886" sldId="287"/>
            <ac:grpSpMk id="3" creationId="{BB0972AE-C07A-9CCC-41D0-B3F623DA2EDA}"/>
          </ac:grpSpMkLst>
        </pc:grpChg>
        <pc:graphicFrameChg chg="mod modGraphic">
          <ac:chgData name="Tessa St. John" userId="beca7614-e7a1-4246-96fd-856749c83885" providerId="ADAL" clId="{795A5353-6336-4086-9CA7-16197CFFBBE8}" dt="2024-09-12T19:05:36.924" v="567" actId="2165"/>
          <ac:graphicFrameMkLst>
            <pc:docMk/>
            <pc:sldMk cId="651236886" sldId="287"/>
            <ac:graphicFrameMk id="6" creationId="{B4A494DD-503A-4C42-B413-63A7D2A73799}"/>
          </ac:graphicFrameMkLst>
        </pc:graphicFrameChg>
        <pc:picChg chg="mod">
          <ac:chgData name="Tessa St. John" userId="beca7614-e7a1-4246-96fd-856749c83885" providerId="ADAL" clId="{795A5353-6336-4086-9CA7-16197CFFBBE8}" dt="2024-09-12T18:50:05.727" v="516" actId="1076"/>
          <ac:picMkLst>
            <pc:docMk/>
            <pc:sldMk cId="651236886" sldId="287"/>
            <ac:picMk id="14" creationId="{49499DD0-7966-3A0F-7F26-A3EF234BB5A1}"/>
          </ac:picMkLst>
        </pc:picChg>
      </pc:sldChg>
      <pc:sldChg chg="modSp">
        <pc:chgData name="Tessa St. John" userId="beca7614-e7a1-4246-96fd-856749c83885" providerId="ADAL" clId="{795A5353-6336-4086-9CA7-16197CFFBBE8}" dt="2024-09-12T18:48:01.079" v="357" actId="962"/>
        <pc:sldMkLst>
          <pc:docMk/>
          <pc:sldMk cId="1263700345" sldId="290"/>
        </pc:sldMkLst>
        <pc:graphicFrameChg chg="mod">
          <ac:chgData name="Tessa St. John" userId="beca7614-e7a1-4246-96fd-856749c83885" providerId="ADAL" clId="{795A5353-6336-4086-9CA7-16197CFFBBE8}" dt="2024-09-12T18:48:01.079" v="357" actId="962"/>
          <ac:graphicFrameMkLst>
            <pc:docMk/>
            <pc:sldMk cId="1263700345" sldId="290"/>
            <ac:graphicFrameMk id="6" creationId="{EFA6F879-8E7F-1C98-73E1-7DEFD58A8916}"/>
          </ac:graphicFrameMkLst>
        </pc:graphicFrameChg>
      </pc:sldChg>
      <pc:sldChg chg="modSp">
        <pc:chgData name="Tessa St. John" userId="beca7614-e7a1-4246-96fd-856749c83885" providerId="ADAL" clId="{795A5353-6336-4086-9CA7-16197CFFBBE8}" dt="2024-09-12T18:57:09.207" v="535" actId="13244"/>
        <pc:sldMkLst>
          <pc:docMk/>
          <pc:sldMk cId="4037698486" sldId="291"/>
        </pc:sldMkLst>
        <pc:spChg chg="mod">
          <ac:chgData name="Tessa St. John" userId="beca7614-e7a1-4246-96fd-856749c83885" providerId="ADAL" clId="{795A5353-6336-4086-9CA7-16197CFFBBE8}" dt="2024-09-12T18:57:07.198" v="534" actId="13244"/>
          <ac:spMkLst>
            <pc:docMk/>
            <pc:sldMk cId="4037698486" sldId="291"/>
            <ac:spMk id="2" creationId="{9AAF8113-C8D3-8F62-C3F1-792FFE669F12}"/>
          </ac:spMkLst>
        </pc:spChg>
        <pc:spChg chg="mod">
          <ac:chgData name="Tessa St. John" userId="beca7614-e7a1-4246-96fd-856749c83885" providerId="ADAL" clId="{795A5353-6336-4086-9CA7-16197CFFBBE8}" dt="2024-09-12T18:57:09.207" v="535" actId="13244"/>
          <ac:spMkLst>
            <pc:docMk/>
            <pc:sldMk cId="4037698486" sldId="291"/>
            <ac:spMk id="5" creationId="{2520E073-A666-1249-7CFA-F62242216CA5}"/>
          </ac:spMkLst>
        </pc:spChg>
        <pc:graphicFrameChg chg="mod">
          <ac:chgData name="Tessa St. John" userId="beca7614-e7a1-4246-96fd-856749c83885" providerId="ADAL" clId="{795A5353-6336-4086-9CA7-16197CFFBBE8}" dt="2024-09-12T18:57:04.057" v="532" actId="962"/>
          <ac:graphicFrameMkLst>
            <pc:docMk/>
            <pc:sldMk cId="4037698486" sldId="291"/>
            <ac:graphicFrameMk id="7" creationId="{12653CAA-A083-21A8-9BF1-9CF33D6AD1C5}"/>
          </ac:graphicFrameMkLst>
        </pc:graphicFrameChg>
      </pc:sldChg>
      <pc:sldChg chg="modSp mod">
        <pc:chgData name="Tessa St. John" userId="beca7614-e7a1-4246-96fd-856749c83885" providerId="ADAL" clId="{795A5353-6336-4086-9CA7-16197CFFBBE8}" dt="2024-09-12T19:00:10.432" v="552" actId="207"/>
        <pc:sldMkLst>
          <pc:docMk/>
          <pc:sldMk cId="2383426741" sldId="293"/>
        </pc:sldMkLst>
        <pc:spChg chg="mod">
          <ac:chgData name="Tessa St. John" userId="beca7614-e7a1-4246-96fd-856749c83885" providerId="ADAL" clId="{795A5353-6336-4086-9CA7-16197CFFBBE8}" dt="2024-09-12T19:00:10.432" v="552" actId="207"/>
          <ac:spMkLst>
            <pc:docMk/>
            <pc:sldMk cId="2383426741" sldId="293"/>
            <ac:spMk id="2" creationId="{4ED0A1A7-6D4C-E249-CAC9-E51FE35E85CB}"/>
          </ac:spMkLst>
        </pc:spChg>
        <pc:grpChg chg="mod">
          <ac:chgData name="Tessa St. John" userId="beca7614-e7a1-4246-96fd-856749c83885" providerId="ADAL" clId="{795A5353-6336-4086-9CA7-16197CFFBBE8}" dt="2024-09-12T18:45:25.488" v="163" actId="962"/>
          <ac:grpSpMkLst>
            <pc:docMk/>
            <pc:sldMk cId="2383426741" sldId="293"/>
            <ac:grpSpMk id="9" creationId="{B4F0962F-2E68-B032-E690-14CABA0216AF}"/>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8CF97-9080-4B12-BF45-EF5E92DCC63C}"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n-US"/>
        </a:p>
      </dgm:t>
    </dgm:pt>
    <dgm:pt modelId="{E9C31786-CB1A-4DE4-ACB6-B07D81EF0AF7}">
      <dgm:prSet phldrT="[Text]"/>
      <dgm:spPr/>
      <dgm:t>
        <a:bodyPr/>
        <a:lstStyle/>
        <a:p>
          <a:r>
            <a:rPr lang="en-US" dirty="0"/>
            <a:t>Pay </a:t>
          </a:r>
        </a:p>
      </dgm:t>
      <dgm:extLst>
        <a:ext uri="{E40237B7-FDA0-4F09-8148-C483321AD2D9}">
          <dgm14:cNvPr xmlns:dgm14="http://schemas.microsoft.com/office/drawing/2010/diagram" id="0" name="" descr="Four boxes:&#10;Box 1 - Pay: stable and predictable living wages, and wages grow &#10;Box 2 - Benefits: family-sustaining benefits&#10;Box 3 - Job security and working conditions: &#10;safe, healthy, and accessible workplace, adequate and predictable hours&#10;Box 4 - Skills and career advancement: equitable opportunities to progress to future jobs, transparent advancement opportunities&#10;"/>
        </a:ext>
      </dgm:extLst>
    </dgm:pt>
    <dgm:pt modelId="{2EB4FE56-A437-4C0D-B9ED-9470BDAE1C10}" type="parTrans" cxnId="{18E3C2A5-ADC8-4FB8-A0F2-5B1BC00F3AD1}">
      <dgm:prSet/>
      <dgm:spPr/>
      <dgm:t>
        <a:bodyPr/>
        <a:lstStyle/>
        <a:p>
          <a:endParaRPr lang="en-US"/>
        </a:p>
      </dgm:t>
    </dgm:pt>
    <dgm:pt modelId="{3CBF787D-27C6-46AA-8E4E-C1D23AF11FD8}" type="sibTrans" cxnId="{18E3C2A5-ADC8-4FB8-A0F2-5B1BC00F3AD1}">
      <dgm:prSet/>
      <dgm:spPr/>
      <dgm:t>
        <a:bodyPr/>
        <a:lstStyle/>
        <a:p>
          <a:endParaRPr lang="en-US"/>
        </a:p>
      </dgm:t>
    </dgm:pt>
    <dgm:pt modelId="{CB648423-2485-4D42-8B88-125CAFBC6758}">
      <dgm:prSet/>
      <dgm:spPr/>
      <dgm:t>
        <a:bodyPr/>
        <a:lstStyle/>
        <a:p>
          <a:r>
            <a:rPr lang="en-US" dirty="0"/>
            <a:t>stable and predictable living wages, and wages grow </a:t>
          </a:r>
        </a:p>
      </dgm:t>
    </dgm:pt>
    <dgm:pt modelId="{C6B5ADB2-A374-4278-8997-1AF84FBCAB8F}" type="parTrans" cxnId="{8C08D49D-6BB5-4761-9E76-7C4FA77C8424}">
      <dgm:prSet/>
      <dgm:spPr/>
      <dgm:t>
        <a:bodyPr/>
        <a:lstStyle/>
        <a:p>
          <a:endParaRPr lang="en-US"/>
        </a:p>
      </dgm:t>
    </dgm:pt>
    <dgm:pt modelId="{86E51503-2B86-4491-91CA-D65813C0096A}" type="sibTrans" cxnId="{8C08D49D-6BB5-4761-9E76-7C4FA77C8424}">
      <dgm:prSet/>
      <dgm:spPr/>
      <dgm:t>
        <a:bodyPr/>
        <a:lstStyle/>
        <a:p>
          <a:endParaRPr lang="en-US"/>
        </a:p>
      </dgm:t>
    </dgm:pt>
    <dgm:pt modelId="{93B26268-F853-4A3E-84C7-34EA0C6FFD18}">
      <dgm:prSet/>
      <dgm:spPr>
        <a:solidFill>
          <a:srgbClr val="38905C"/>
        </a:solidFill>
      </dgm:spPr>
      <dgm:t>
        <a:bodyPr/>
        <a:lstStyle/>
        <a:p>
          <a:r>
            <a:rPr lang="en-US" dirty="0"/>
            <a:t>Benefits </a:t>
          </a:r>
        </a:p>
      </dgm:t>
      <dgm:extLst>
        <a:ext uri="{E40237B7-FDA0-4F09-8148-C483321AD2D9}">
          <dgm14:cNvPr xmlns:dgm14="http://schemas.microsoft.com/office/drawing/2010/diagram" id="0" name="" descr="Four boxes:&#10;Box 1 - Pay: stable and predictable living wages, and wages grow &#10;Box 2 - Benefits: family-sustaining benefits&#10;Box 3 - Job security and working conditions: &#10;safe, healthy, and accessible workplace, adequate and predictable hours&#10;Box 4 - Skills and career advancement: equitable opportunities to progress to future jobs, transparent advancement opportunities&#10;"/>
        </a:ext>
      </dgm:extLst>
    </dgm:pt>
    <dgm:pt modelId="{6B367E5D-EEE7-49E0-8734-BB7900A59124}" type="parTrans" cxnId="{4F4C41E7-94F2-47A2-B904-69583DF8D430}">
      <dgm:prSet/>
      <dgm:spPr/>
      <dgm:t>
        <a:bodyPr/>
        <a:lstStyle/>
        <a:p>
          <a:endParaRPr lang="en-US"/>
        </a:p>
      </dgm:t>
    </dgm:pt>
    <dgm:pt modelId="{28A9F87E-9EAA-46AB-8131-889CB5C5EA25}" type="sibTrans" cxnId="{4F4C41E7-94F2-47A2-B904-69583DF8D430}">
      <dgm:prSet/>
      <dgm:spPr/>
      <dgm:t>
        <a:bodyPr/>
        <a:lstStyle/>
        <a:p>
          <a:endParaRPr lang="en-US"/>
        </a:p>
      </dgm:t>
    </dgm:pt>
    <dgm:pt modelId="{853408FF-A79E-4DE2-B519-65A034483640}">
      <dgm:prSet/>
      <dgm:spPr>
        <a:solidFill>
          <a:srgbClr val="38905C"/>
        </a:solidFill>
      </dgm:spPr>
      <dgm:t>
        <a:bodyPr/>
        <a:lstStyle/>
        <a:p>
          <a:r>
            <a:rPr lang="en-US"/>
            <a:t>family-sustaining benefits</a:t>
          </a:r>
          <a:endParaRPr lang="en-US" dirty="0"/>
        </a:p>
      </dgm:t>
    </dgm:pt>
    <dgm:pt modelId="{6727BD9C-2909-4F69-9BDB-15D2A5E3C891}" type="parTrans" cxnId="{544EEC8E-DE18-4B20-A9AA-1285A38423B2}">
      <dgm:prSet/>
      <dgm:spPr/>
      <dgm:t>
        <a:bodyPr/>
        <a:lstStyle/>
        <a:p>
          <a:endParaRPr lang="en-US"/>
        </a:p>
      </dgm:t>
    </dgm:pt>
    <dgm:pt modelId="{493C9B84-C551-48EB-873C-45099223AE7A}" type="sibTrans" cxnId="{544EEC8E-DE18-4B20-A9AA-1285A38423B2}">
      <dgm:prSet/>
      <dgm:spPr/>
      <dgm:t>
        <a:bodyPr/>
        <a:lstStyle/>
        <a:p>
          <a:endParaRPr lang="en-US"/>
        </a:p>
      </dgm:t>
    </dgm:pt>
    <dgm:pt modelId="{490A49A8-E803-40B8-9430-27528CF69832}">
      <dgm:prSet/>
      <dgm:spPr>
        <a:solidFill>
          <a:schemeClr val="accent2"/>
        </a:solidFill>
      </dgm:spPr>
      <dgm:t>
        <a:bodyPr/>
        <a:lstStyle/>
        <a:p>
          <a:r>
            <a:rPr lang="en-US" dirty="0"/>
            <a:t>Job security and working conditions </a:t>
          </a:r>
        </a:p>
      </dgm:t>
      <dgm:extLst>
        <a:ext uri="{E40237B7-FDA0-4F09-8148-C483321AD2D9}">
          <dgm14:cNvPr xmlns:dgm14="http://schemas.microsoft.com/office/drawing/2010/diagram" id="0" name="" descr="Four boxes:&#10;Box 1 - Pay: stable and predictable living wages, and wages grow &#10;Box 2 - Benefits: family-sustaining benefits&#10;Box 3 - Job security and working conditions: &#10;safe, healthy, and accessible workplace, adequate and predictable hours&#10;Box 4 - Skills and career advancement: equitable opportunities to progress to future jobs, transparent advancement opportunities&#10;"/>
        </a:ext>
      </dgm:extLst>
    </dgm:pt>
    <dgm:pt modelId="{EF4BB5F7-1218-4B03-AF21-FD7AB0795E92}" type="parTrans" cxnId="{E4D308B2-6E4B-4B5B-B9E8-AA268F6D4641}">
      <dgm:prSet/>
      <dgm:spPr/>
      <dgm:t>
        <a:bodyPr/>
        <a:lstStyle/>
        <a:p>
          <a:endParaRPr lang="en-US"/>
        </a:p>
      </dgm:t>
    </dgm:pt>
    <dgm:pt modelId="{B3F658E7-3919-4713-86BF-25CE0BC7DB2A}" type="sibTrans" cxnId="{E4D308B2-6E4B-4B5B-B9E8-AA268F6D4641}">
      <dgm:prSet/>
      <dgm:spPr/>
      <dgm:t>
        <a:bodyPr/>
        <a:lstStyle/>
        <a:p>
          <a:endParaRPr lang="en-US"/>
        </a:p>
      </dgm:t>
    </dgm:pt>
    <dgm:pt modelId="{57EACD3E-0330-42CE-92F7-BFB86C4144DE}">
      <dgm:prSet/>
      <dgm:spPr>
        <a:solidFill>
          <a:schemeClr val="accent2"/>
        </a:solidFill>
      </dgm:spPr>
      <dgm:t>
        <a:bodyPr/>
        <a:lstStyle/>
        <a:p>
          <a:r>
            <a:rPr lang="en-US" dirty="0"/>
            <a:t>safe, healthy, and accessible workplace </a:t>
          </a:r>
        </a:p>
      </dgm:t>
    </dgm:pt>
    <dgm:pt modelId="{1E309703-4EA1-48BF-99D0-CC0573F80809}" type="parTrans" cxnId="{AF9988F4-39AF-4D38-9C84-16DC2051540B}">
      <dgm:prSet/>
      <dgm:spPr/>
      <dgm:t>
        <a:bodyPr/>
        <a:lstStyle/>
        <a:p>
          <a:endParaRPr lang="en-US"/>
        </a:p>
      </dgm:t>
    </dgm:pt>
    <dgm:pt modelId="{773F64C1-B179-4FC6-B8A1-4FA56BD95DDE}" type="sibTrans" cxnId="{AF9988F4-39AF-4D38-9C84-16DC2051540B}">
      <dgm:prSet/>
      <dgm:spPr/>
      <dgm:t>
        <a:bodyPr/>
        <a:lstStyle/>
        <a:p>
          <a:endParaRPr lang="en-US"/>
        </a:p>
      </dgm:t>
    </dgm:pt>
    <dgm:pt modelId="{277899E6-B386-4A6E-AEE2-20CD75B9CA97}">
      <dgm:prSet/>
      <dgm:spPr>
        <a:solidFill>
          <a:schemeClr val="accent2"/>
        </a:solidFill>
      </dgm:spPr>
      <dgm:t>
        <a:bodyPr/>
        <a:lstStyle/>
        <a:p>
          <a:r>
            <a:rPr lang="en-US" dirty="0"/>
            <a:t>adequate and predictable hours</a:t>
          </a:r>
        </a:p>
      </dgm:t>
    </dgm:pt>
    <dgm:pt modelId="{B4CE7608-2F18-48AB-99B9-213BBF2946B1}" type="parTrans" cxnId="{AD9C1620-6B10-46B7-B294-BD31ACF1042B}">
      <dgm:prSet/>
      <dgm:spPr/>
      <dgm:t>
        <a:bodyPr/>
        <a:lstStyle/>
        <a:p>
          <a:endParaRPr lang="en-US"/>
        </a:p>
      </dgm:t>
    </dgm:pt>
    <dgm:pt modelId="{A0401EF8-5280-4E73-AA87-F6F245110225}" type="sibTrans" cxnId="{AD9C1620-6B10-46B7-B294-BD31ACF1042B}">
      <dgm:prSet/>
      <dgm:spPr/>
      <dgm:t>
        <a:bodyPr/>
        <a:lstStyle/>
        <a:p>
          <a:endParaRPr lang="en-US"/>
        </a:p>
      </dgm:t>
    </dgm:pt>
    <dgm:pt modelId="{DD90CF6E-48D6-434C-95BA-1028E1979C64}">
      <dgm:prSet/>
      <dgm:spPr>
        <a:solidFill>
          <a:schemeClr val="bg1">
            <a:lumMod val="50000"/>
          </a:schemeClr>
        </a:solidFill>
      </dgm:spPr>
      <dgm:t>
        <a:bodyPr/>
        <a:lstStyle/>
        <a:p>
          <a:r>
            <a:rPr lang="en-US" dirty="0"/>
            <a:t>Skills and career advancement</a:t>
          </a:r>
        </a:p>
      </dgm:t>
      <dgm:extLst>
        <a:ext uri="{E40237B7-FDA0-4F09-8148-C483321AD2D9}">
          <dgm14:cNvPr xmlns:dgm14="http://schemas.microsoft.com/office/drawing/2010/diagram" id="0" name="" descr="Four boxes:&#10;Box 1 - Pay: stable and predictable living wages, and wages grow &#10;Box 2 - Benefits: family-sustaining benefits&#10;Box 3 - Job security and working conditions: &#10;safe, healthy, and accessible workplace, adequate and predictable hours&#10;Box 4 - Skills and career advancement: equitable opportunities to progress to future jobs, transparent advancement opportunities&#10;"/>
        </a:ext>
      </dgm:extLst>
    </dgm:pt>
    <dgm:pt modelId="{3745444C-65F5-4ABD-83F8-3131BDCAE49E}" type="parTrans" cxnId="{E5E24EC7-6EA5-4062-BCAF-73B623695FFE}">
      <dgm:prSet/>
      <dgm:spPr/>
      <dgm:t>
        <a:bodyPr/>
        <a:lstStyle/>
        <a:p>
          <a:endParaRPr lang="en-US"/>
        </a:p>
      </dgm:t>
    </dgm:pt>
    <dgm:pt modelId="{0483C4D7-DC3F-422B-BD4D-FB5FF19A68F7}" type="sibTrans" cxnId="{E5E24EC7-6EA5-4062-BCAF-73B623695FFE}">
      <dgm:prSet/>
      <dgm:spPr/>
      <dgm:t>
        <a:bodyPr/>
        <a:lstStyle/>
        <a:p>
          <a:endParaRPr lang="en-US"/>
        </a:p>
      </dgm:t>
    </dgm:pt>
    <dgm:pt modelId="{440591CF-F05F-41D9-9948-D4CE8D3E10A2}">
      <dgm:prSet/>
      <dgm:spPr>
        <a:solidFill>
          <a:schemeClr val="bg1">
            <a:lumMod val="50000"/>
          </a:schemeClr>
        </a:solidFill>
      </dgm:spPr>
      <dgm:t>
        <a:bodyPr/>
        <a:lstStyle/>
        <a:p>
          <a:r>
            <a:rPr lang="en-US" dirty="0"/>
            <a:t>equitable opportunities to progress to future jobs</a:t>
          </a:r>
        </a:p>
      </dgm:t>
    </dgm:pt>
    <dgm:pt modelId="{2A1BBAE9-2E68-4A57-901C-94E122AAD2BA}" type="parTrans" cxnId="{0A2DF4DF-65AF-4185-8CE7-5C457D18F586}">
      <dgm:prSet/>
      <dgm:spPr/>
      <dgm:t>
        <a:bodyPr/>
        <a:lstStyle/>
        <a:p>
          <a:endParaRPr lang="en-US"/>
        </a:p>
      </dgm:t>
    </dgm:pt>
    <dgm:pt modelId="{9DAE2BF8-A798-49FB-9C79-A78E2191E080}" type="sibTrans" cxnId="{0A2DF4DF-65AF-4185-8CE7-5C457D18F586}">
      <dgm:prSet/>
      <dgm:spPr/>
      <dgm:t>
        <a:bodyPr/>
        <a:lstStyle/>
        <a:p>
          <a:endParaRPr lang="en-US"/>
        </a:p>
      </dgm:t>
    </dgm:pt>
    <dgm:pt modelId="{B9C9B5EA-FC7F-4902-846E-A45817A7D4FE}">
      <dgm:prSet/>
      <dgm:spPr>
        <a:solidFill>
          <a:schemeClr val="bg1">
            <a:lumMod val="50000"/>
          </a:schemeClr>
        </a:solidFill>
      </dgm:spPr>
      <dgm:t>
        <a:bodyPr/>
        <a:lstStyle/>
        <a:p>
          <a:r>
            <a:rPr lang="en-US" dirty="0"/>
            <a:t>transparent advancement opportunities</a:t>
          </a:r>
        </a:p>
      </dgm:t>
    </dgm:pt>
    <dgm:pt modelId="{33364F2C-29FE-415A-A41B-EBA3D1A84EC9}" type="parTrans" cxnId="{9426BFF2-9772-4731-A1B3-518659A572C4}">
      <dgm:prSet/>
      <dgm:spPr/>
      <dgm:t>
        <a:bodyPr/>
        <a:lstStyle/>
        <a:p>
          <a:endParaRPr lang="en-US"/>
        </a:p>
      </dgm:t>
    </dgm:pt>
    <dgm:pt modelId="{12854F19-15E9-4C7B-9CE3-F10E888FD4C9}" type="sibTrans" cxnId="{9426BFF2-9772-4731-A1B3-518659A572C4}">
      <dgm:prSet/>
      <dgm:spPr/>
      <dgm:t>
        <a:bodyPr/>
        <a:lstStyle/>
        <a:p>
          <a:endParaRPr lang="en-US"/>
        </a:p>
      </dgm:t>
    </dgm:pt>
    <dgm:pt modelId="{6CD6707F-AB50-4EDA-B653-ABE298FC4864}" type="pres">
      <dgm:prSet presAssocID="{7858CF97-9080-4B12-BF45-EF5E92DCC63C}" presName="diagram" presStyleCnt="0">
        <dgm:presLayoutVars>
          <dgm:dir/>
          <dgm:resizeHandles val="exact"/>
        </dgm:presLayoutVars>
      </dgm:prSet>
      <dgm:spPr/>
    </dgm:pt>
    <dgm:pt modelId="{8E58F041-57E2-448A-849D-566F24CED682}" type="pres">
      <dgm:prSet presAssocID="{E9C31786-CB1A-4DE4-ACB6-B07D81EF0AF7}" presName="node" presStyleLbl="node1" presStyleIdx="0" presStyleCnt="4">
        <dgm:presLayoutVars>
          <dgm:bulletEnabled val="1"/>
        </dgm:presLayoutVars>
      </dgm:prSet>
      <dgm:spPr/>
    </dgm:pt>
    <dgm:pt modelId="{E534A1D8-2EAB-4CE9-9D72-1BF0081C38B4}" type="pres">
      <dgm:prSet presAssocID="{3CBF787D-27C6-46AA-8E4E-C1D23AF11FD8}" presName="sibTrans" presStyleCnt="0"/>
      <dgm:spPr/>
    </dgm:pt>
    <dgm:pt modelId="{9BFAFB0A-C724-469B-9E2E-420871A32DC9}" type="pres">
      <dgm:prSet presAssocID="{93B26268-F853-4A3E-84C7-34EA0C6FFD18}" presName="node" presStyleLbl="node1" presStyleIdx="1" presStyleCnt="4">
        <dgm:presLayoutVars>
          <dgm:bulletEnabled val="1"/>
        </dgm:presLayoutVars>
      </dgm:prSet>
      <dgm:spPr/>
    </dgm:pt>
    <dgm:pt modelId="{08F0F78B-18CD-4F29-A382-4B9109B3C8E7}" type="pres">
      <dgm:prSet presAssocID="{28A9F87E-9EAA-46AB-8131-889CB5C5EA25}" presName="sibTrans" presStyleCnt="0"/>
      <dgm:spPr/>
    </dgm:pt>
    <dgm:pt modelId="{BA343621-9ED8-4E30-B4B5-3EDE80C9BA6B}" type="pres">
      <dgm:prSet presAssocID="{490A49A8-E803-40B8-9430-27528CF69832}" presName="node" presStyleLbl="node1" presStyleIdx="2" presStyleCnt="4">
        <dgm:presLayoutVars>
          <dgm:bulletEnabled val="1"/>
        </dgm:presLayoutVars>
      </dgm:prSet>
      <dgm:spPr/>
    </dgm:pt>
    <dgm:pt modelId="{A94FAFB9-E335-447B-819A-EB6D97FD79C1}" type="pres">
      <dgm:prSet presAssocID="{B3F658E7-3919-4713-86BF-25CE0BC7DB2A}" presName="sibTrans" presStyleCnt="0"/>
      <dgm:spPr/>
    </dgm:pt>
    <dgm:pt modelId="{1DDA9CBB-067A-43F9-9F6E-EADEE160D4C6}" type="pres">
      <dgm:prSet presAssocID="{DD90CF6E-48D6-434C-95BA-1028E1979C64}" presName="node" presStyleLbl="node1" presStyleIdx="3" presStyleCnt="4">
        <dgm:presLayoutVars>
          <dgm:bulletEnabled val="1"/>
        </dgm:presLayoutVars>
      </dgm:prSet>
      <dgm:spPr/>
    </dgm:pt>
  </dgm:ptLst>
  <dgm:cxnLst>
    <dgm:cxn modelId="{1B171A0A-65F9-473D-AFD5-A9EA9F5132EA}" type="presOf" srcId="{93B26268-F853-4A3E-84C7-34EA0C6FFD18}" destId="{9BFAFB0A-C724-469B-9E2E-420871A32DC9}" srcOrd="0" destOrd="0" presId="urn:microsoft.com/office/officeart/2005/8/layout/default"/>
    <dgm:cxn modelId="{6E1E3214-E274-48CC-BD40-7F52F8B4C515}" type="presOf" srcId="{E9C31786-CB1A-4DE4-ACB6-B07D81EF0AF7}" destId="{8E58F041-57E2-448A-849D-566F24CED682}" srcOrd="0" destOrd="0" presId="urn:microsoft.com/office/officeart/2005/8/layout/default"/>
    <dgm:cxn modelId="{AD9C1620-6B10-46B7-B294-BD31ACF1042B}" srcId="{490A49A8-E803-40B8-9430-27528CF69832}" destId="{277899E6-B386-4A6E-AEE2-20CD75B9CA97}" srcOrd="1" destOrd="0" parTransId="{B4CE7608-2F18-48AB-99B9-213BBF2946B1}" sibTransId="{A0401EF8-5280-4E73-AA87-F6F245110225}"/>
    <dgm:cxn modelId="{BEB55221-3D01-41EB-B0F5-F6DB10BE43DD}" type="presOf" srcId="{490A49A8-E803-40B8-9430-27528CF69832}" destId="{BA343621-9ED8-4E30-B4B5-3EDE80C9BA6B}" srcOrd="0" destOrd="0" presId="urn:microsoft.com/office/officeart/2005/8/layout/default"/>
    <dgm:cxn modelId="{1CA15F58-1223-4D8F-8230-0F56DE0CE7F8}" type="presOf" srcId="{440591CF-F05F-41D9-9948-D4CE8D3E10A2}" destId="{1DDA9CBB-067A-43F9-9F6E-EADEE160D4C6}" srcOrd="0" destOrd="1" presId="urn:microsoft.com/office/officeart/2005/8/layout/default"/>
    <dgm:cxn modelId="{48C62F87-2E41-4D9E-B8AE-ED08B2C98C0B}" type="presOf" srcId="{277899E6-B386-4A6E-AEE2-20CD75B9CA97}" destId="{BA343621-9ED8-4E30-B4B5-3EDE80C9BA6B}" srcOrd="0" destOrd="2" presId="urn:microsoft.com/office/officeart/2005/8/layout/default"/>
    <dgm:cxn modelId="{544EEC8E-DE18-4B20-A9AA-1285A38423B2}" srcId="{93B26268-F853-4A3E-84C7-34EA0C6FFD18}" destId="{853408FF-A79E-4DE2-B519-65A034483640}" srcOrd="0" destOrd="0" parTransId="{6727BD9C-2909-4F69-9BDB-15D2A5E3C891}" sibTransId="{493C9B84-C551-48EB-873C-45099223AE7A}"/>
    <dgm:cxn modelId="{579B0C98-760F-4565-B876-389C40343ED4}" type="presOf" srcId="{B9C9B5EA-FC7F-4902-846E-A45817A7D4FE}" destId="{1DDA9CBB-067A-43F9-9F6E-EADEE160D4C6}" srcOrd="0" destOrd="2" presId="urn:microsoft.com/office/officeart/2005/8/layout/default"/>
    <dgm:cxn modelId="{8C08D49D-6BB5-4761-9E76-7C4FA77C8424}" srcId="{E9C31786-CB1A-4DE4-ACB6-B07D81EF0AF7}" destId="{CB648423-2485-4D42-8B88-125CAFBC6758}" srcOrd="0" destOrd="0" parTransId="{C6B5ADB2-A374-4278-8997-1AF84FBCAB8F}" sibTransId="{86E51503-2B86-4491-91CA-D65813C0096A}"/>
    <dgm:cxn modelId="{E00372A3-C2CA-4FF8-95B3-4DCEDCBEDD3A}" type="presOf" srcId="{853408FF-A79E-4DE2-B519-65A034483640}" destId="{9BFAFB0A-C724-469B-9E2E-420871A32DC9}" srcOrd="0" destOrd="1" presId="urn:microsoft.com/office/officeart/2005/8/layout/default"/>
    <dgm:cxn modelId="{18E3C2A5-ADC8-4FB8-A0F2-5B1BC00F3AD1}" srcId="{7858CF97-9080-4B12-BF45-EF5E92DCC63C}" destId="{E9C31786-CB1A-4DE4-ACB6-B07D81EF0AF7}" srcOrd="0" destOrd="0" parTransId="{2EB4FE56-A437-4C0D-B9ED-9470BDAE1C10}" sibTransId="{3CBF787D-27C6-46AA-8E4E-C1D23AF11FD8}"/>
    <dgm:cxn modelId="{E4D308B2-6E4B-4B5B-B9E8-AA268F6D4641}" srcId="{7858CF97-9080-4B12-BF45-EF5E92DCC63C}" destId="{490A49A8-E803-40B8-9430-27528CF69832}" srcOrd="2" destOrd="0" parTransId="{EF4BB5F7-1218-4B03-AF21-FD7AB0795E92}" sibTransId="{B3F658E7-3919-4713-86BF-25CE0BC7DB2A}"/>
    <dgm:cxn modelId="{85A03CBE-123A-4BB1-AE3C-11318F086CFD}" type="presOf" srcId="{DD90CF6E-48D6-434C-95BA-1028E1979C64}" destId="{1DDA9CBB-067A-43F9-9F6E-EADEE160D4C6}" srcOrd="0" destOrd="0" presId="urn:microsoft.com/office/officeart/2005/8/layout/default"/>
    <dgm:cxn modelId="{702B04BF-BEBF-4F02-832F-7E7664337542}" type="presOf" srcId="{CB648423-2485-4D42-8B88-125CAFBC6758}" destId="{8E58F041-57E2-448A-849D-566F24CED682}" srcOrd="0" destOrd="1" presId="urn:microsoft.com/office/officeart/2005/8/layout/default"/>
    <dgm:cxn modelId="{C5ADEBC2-D964-4A76-8325-B1FAEACE893C}" type="presOf" srcId="{7858CF97-9080-4B12-BF45-EF5E92DCC63C}" destId="{6CD6707F-AB50-4EDA-B653-ABE298FC4864}" srcOrd="0" destOrd="0" presId="urn:microsoft.com/office/officeart/2005/8/layout/default"/>
    <dgm:cxn modelId="{E5E24EC7-6EA5-4062-BCAF-73B623695FFE}" srcId="{7858CF97-9080-4B12-BF45-EF5E92DCC63C}" destId="{DD90CF6E-48D6-434C-95BA-1028E1979C64}" srcOrd="3" destOrd="0" parTransId="{3745444C-65F5-4ABD-83F8-3131BDCAE49E}" sibTransId="{0483C4D7-DC3F-422B-BD4D-FB5FF19A68F7}"/>
    <dgm:cxn modelId="{0A2DF4DF-65AF-4185-8CE7-5C457D18F586}" srcId="{DD90CF6E-48D6-434C-95BA-1028E1979C64}" destId="{440591CF-F05F-41D9-9948-D4CE8D3E10A2}" srcOrd="0" destOrd="0" parTransId="{2A1BBAE9-2E68-4A57-901C-94E122AAD2BA}" sibTransId="{9DAE2BF8-A798-49FB-9C79-A78E2191E080}"/>
    <dgm:cxn modelId="{4F4C41E7-94F2-47A2-B904-69583DF8D430}" srcId="{7858CF97-9080-4B12-BF45-EF5E92DCC63C}" destId="{93B26268-F853-4A3E-84C7-34EA0C6FFD18}" srcOrd="1" destOrd="0" parTransId="{6B367E5D-EEE7-49E0-8734-BB7900A59124}" sibTransId="{28A9F87E-9EAA-46AB-8131-889CB5C5EA25}"/>
    <dgm:cxn modelId="{9426BFF2-9772-4731-A1B3-518659A572C4}" srcId="{DD90CF6E-48D6-434C-95BA-1028E1979C64}" destId="{B9C9B5EA-FC7F-4902-846E-A45817A7D4FE}" srcOrd="1" destOrd="0" parTransId="{33364F2C-29FE-415A-A41B-EBA3D1A84EC9}" sibTransId="{12854F19-15E9-4C7B-9CE3-F10E888FD4C9}"/>
    <dgm:cxn modelId="{AF9988F4-39AF-4D38-9C84-16DC2051540B}" srcId="{490A49A8-E803-40B8-9430-27528CF69832}" destId="{57EACD3E-0330-42CE-92F7-BFB86C4144DE}" srcOrd="0" destOrd="0" parTransId="{1E309703-4EA1-48BF-99D0-CC0573F80809}" sibTransId="{773F64C1-B179-4FC6-B8A1-4FA56BD95DDE}"/>
    <dgm:cxn modelId="{0F2C5AF7-BE4D-4BD1-9679-5E858D54BA62}" type="presOf" srcId="{57EACD3E-0330-42CE-92F7-BFB86C4144DE}" destId="{BA343621-9ED8-4E30-B4B5-3EDE80C9BA6B}" srcOrd="0" destOrd="1" presId="urn:microsoft.com/office/officeart/2005/8/layout/default"/>
    <dgm:cxn modelId="{4792AC7A-D11A-449F-BC44-DD318F2062D2}" type="presParOf" srcId="{6CD6707F-AB50-4EDA-B653-ABE298FC4864}" destId="{8E58F041-57E2-448A-849D-566F24CED682}" srcOrd="0" destOrd="0" presId="urn:microsoft.com/office/officeart/2005/8/layout/default"/>
    <dgm:cxn modelId="{9A17B7A7-86FD-4272-AD0B-81E4D086BCFE}" type="presParOf" srcId="{6CD6707F-AB50-4EDA-B653-ABE298FC4864}" destId="{E534A1D8-2EAB-4CE9-9D72-1BF0081C38B4}" srcOrd="1" destOrd="0" presId="urn:microsoft.com/office/officeart/2005/8/layout/default"/>
    <dgm:cxn modelId="{E5E7A82E-926B-4833-985E-1731680AFD96}" type="presParOf" srcId="{6CD6707F-AB50-4EDA-B653-ABE298FC4864}" destId="{9BFAFB0A-C724-469B-9E2E-420871A32DC9}" srcOrd="2" destOrd="0" presId="urn:microsoft.com/office/officeart/2005/8/layout/default"/>
    <dgm:cxn modelId="{6122B7F7-7F74-45CB-9508-481DF2FBB094}" type="presParOf" srcId="{6CD6707F-AB50-4EDA-B653-ABE298FC4864}" destId="{08F0F78B-18CD-4F29-A382-4B9109B3C8E7}" srcOrd="3" destOrd="0" presId="urn:microsoft.com/office/officeart/2005/8/layout/default"/>
    <dgm:cxn modelId="{77B78700-8C2E-4756-9888-DAC17C000D85}" type="presParOf" srcId="{6CD6707F-AB50-4EDA-B653-ABE298FC4864}" destId="{BA343621-9ED8-4E30-B4B5-3EDE80C9BA6B}" srcOrd="4" destOrd="0" presId="urn:microsoft.com/office/officeart/2005/8/layout/default"/>
    <dgm:cxn modelId="{5872935B-2D6D-49D0-8712-71C68456992C}" type="presParOf" srcId="{6CD6707F-AB50-4EDA-B653-ABE298FC4864}" destId="{A94FAFB9-E335-447B-819A-EB6D97FD79C1}" srcOrd="5" destOrd="0" presId="urn:microsoft.com/office/officeart/2005/8/layout/default"/>
    <dgm:cxn modelId="{E55F6F8B-9ACA-4DFE-92F5-4E43A49BC35F}" type="presParOf" srcId="{6CD6707F-AB50-4EDA-B653-ABE298FC4864}" destId="{1DDA9CBB-067A-43F9-9F6E-EADEE160D4C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8CF97-9080-4B12-BF45-EF5E92DCC63C}" type="doc">
      <dgm:prSet loTypeId="urn:microsoft.com/office/officeart/2005/8/layout/default" loCatId="list" qsTypeId="urn:microsoft.com/office/officeart/2005/8/quickstyle/3d2" qsCatId="3D" csTypeId="urn:microsoft.com/office/officeart/2005/8/colors/accent0_3" csCatId="mainScheme" phldr="1"/>
      <dgm:spPr/>
      <dgm:t>
        <a:bodyPr/>
        <a:lstStyle/>
        <a:p>
          <a:endParaRPr lang="en-US"/>
        </a:p>
      </dgm:t>
    </dgm:pt>
    <dgm:pt modelId="{E9C31786-CB1A-4DE4-ACB6-B07D81EF0AF7}">
      <dgm:prSet phldrT="[Text]"/>
      <dgm:spPr/>
      <dgm:t>
        <a:bodyPr/>
        <a:lstStyle/>
        <a:p>
          <a:r>
            <a:rPr lang="en-US" dirty="0"/>
            <a:t>Recruitment and Hiring</a:t>
          </a:r>
        </a:p>
      </dgm:t>
    </dgm:pt>
    <dgm:pt modelId="{2EB4FE56-A437-4C0D-B9ED-9470BDAE1C10}" type="parTrans" cxnId="{18E3C2A5-ADC8-4FB8-A0F2-5B1BC00F3AD1}">
      <dgm:prSet/>
      <dgm:spPr/>
      <dgm:t>
        <a:bodyPr/>
        <a:lstStyle/>
        <a:p>
          <a:endParaRPr lang="en-US"/>
        </a:p>
      </dgm:t>
    </dgm:pt>
    <dgm:pt modelId="{3CBF787D-27C6-46AA-8E4E-C1D23AF11FD8}" type="sibTrans" cxnId="{18E3C2A5-ADC8-4FB8-A0F2-5B1BC00F3AD1}">
      <dgm:prSet/>
      <dgm:spPr/>
      <dgm:t>
        <a:bodyPr/>
        <a:lstStyle/>
        <a:p>
          <a:endParaRPr lang="en-US"/>
        </a:p>
      </dgm:t>
    </dgm:pt>
    <dgm:pt modelId="{278D5133-F9FC-4129-B178-ACC962896B2C}">
      <dgm:prSet/>
      <dgm:spPr/>
      <dgm:t>
        <a:bodyPr/>
        <a:lstStyle/>
        <a:p>
          <a:r>
            <a:rPr lang="en-US" dirty="0"/>
            <a:t>employers recruit applicants from underserved communities </a:t>
          </a:r>
        </a:p>
      </dgm:t>
    </dgm:pt>
    <dgm:pt modelId="{E961D0F9-0D59-4F56-9B41-BD98827C2778}" type="parTrans" cxnId="{13B80D69-369A-4264-8D6E-040AC7CB87C2}">
      <dgm:prSet/>
      <dgm:spPr/>
      <dgm:t>
        <a:bodyPr/>
        <a:lstStyle/>
        <a:p>
          <a:endParaRPr lang="en-US"/>
        </a:p>
      </dgm:t>
    </dgm:pt>
    <dgm:pt modelId="{DA6E7160-BE5B-4AD2-8E4B-596C43489DA0}" type="sibTrans" cxnId="{13B80D69-369A-4264-8D6E-040AC7CB87C2}">
      <dgm:prSet/>
      <dgm:spPr/>
      <dgm:t>
        <a:bodyPr/>
        <a:lstStyle/>
        <a:p>
          <a:endParaRPr lang="en-US"/>
        </a:p>
      </dgm:t>
    </dgm:pt>
    <dgm:pt modelId="{102845C7-2EA3-427D-9815-1C8F06062B98}">
      <dgm:prSet/>
      <dgm:spPr/>
      <dgm:t>
        <a:bodyPr/>
        <a:lstStyle/>
        <a:p>
          <a:r>
            <a:rPr lang="en-US" dirty="0"/>
            <a:t>applicants are evaluated using skills-based requirements</a:t>
          </a:r>
        </a:p>
      </dgm:t>
    </dgm:pt>
    <dgm:pt modelId="{5AFE9781-1AD0-499B-9720-61A4FF0D54A5}" type="parTrans" cxnId="{4BB6C852-02DD-4465-9DED-1D8F4BCFF7DC}">
      <dgm:prSet/>
      <dgm:spPr/>
      <dgm:t>
        <a:bodyPr/>
        <a:lstStyle/>
        <a:p>
          <a:endParaRPr lang="en-US"/>
        </a:p>
      </dgm:t>
    </dgm:pt>
    <dgm:pt modelId="{10D4D949-DBDB-4F36-8CCF-F50BB42475EA}" type="sibTrans" cxnId="{4BB6C852-02DD-4465-9DED-1D8F4BCFF7DC}">
      <dgm:prSet/>
      <dgm:spPr/>
      <dgm:t>
        <a:bodyPr/>
        <a:lstStyle/>
        <a:p>
          <a:endParaRPr lang="en-US"/>
        </a:p>
      </dgm:t>
    </dgm:pt>
    <dgm:pt modelId="{E9498A0B-B01A-41ED-BBD5-1367686F3A3B}">
      <dgm:prSet/>
      <dgm:spPr/>
      <dgm:t>
        <a:bodyPr/>
        <a:lstStyle/>
        <a:p>
          <a:r>
            <a:rPr lang="en-US" dirty="0"/>
            <a:t>employers do not require excessive requirements</a:t>
          </a:r>
        </a:p>
      </dgm:t>
    </dgm:pt>
    <dgm:pt modelId="{C2225896-84B4-430C-8485-72DE9F649578}" type="parTrans" cxnId="{B685ACDD-90C0-4FED-B22A-DC76B0205D20}">
      <dgm:prSet/>
      <dgm:spPr/>
      <dgm:t>
        <a:bodyPr/>
        <a:lstStyle/>
        <a:p>
          <a:endParaRPr lang="en-US"/>
        </a:p>
      </dgm:t>
    </dgm:pt>
    <dgm:pt modelId="{FD08D6AC-A5E8-4116-B128-C5FD819DB108}" type="sibTrans" cxnId="{B685ACDD-90C0-4FED-B22A-DC76B0205D20}">
      <dgm:prSet/>
      <dgm:spPr/>
      <dgm:t>
        <a:bodyPr/>
        <a:lstStyle/>
        <a:p>
          <a:endParaRPr lang="en-US"/>
        </a:p>
      </dgm:t>
    </dgm:pt>
    <dgm:pt modelId="{BBAA7E49-489E-4064-97A4-E331133206D7}">
      <dgm:prSet/>
      <dgm:spPr>
        <a:solidFill>
          <a:srgbClr val="38905C"/>
        </a:solidFill>
      </dgm:spPr>
      <dgm:t>
        <a:bodyPr/>
        <a:lstStyle/>
        <a:p>
          <a:r>
            <a:rPr lang="en-US" dirty="0"/>
            <a:t>Organizational culture </a:t>
          </a:r>
        </a:p>
      </dgm:t>
    </dgm:pt>
    <dgm:pt modelId="{F83A76F1-AFF5-4DEB-9AC2-3557AABCFA86}" type="parTrans" cxnId="{14099E7E-C29A-4EE7-AFA8-BF07215A6E97}">
      <dgm:prSet/>
      <dgm:spPr/>
      <dgm:t>
        <a:bodyPr/>
        <a:lstStyle/>
        <a:p>
          <a:endParaRPr lang="en-US"/>
        </a:p>
      </dgm:t>
    </dgm:pt>
    <dgm:pt modelId="{74856506-A641-4EEE-940E-2C1BDBE51133}" type="sibTrans" cxnId="{14099E7E-C29A-4EE7-AFA8-BF07215A6E97}">
      <dgm:prSet/>
      <dgm:spPr/>
      <dgm:t>
        <a:bodyPr/>
        <a:lstStyle/>
        <a:p>
          <a:endParaRPr lang="en-US"/>
        </a:p>
      </dgm:t>
    </dgm:pt>
    <dgm:pt modelId="{0283DF7F-C09C-4A1C-85E7-DF0A9F5442AF}">
      <dgm:prSet/>
      <dgm:spPr>
        <a:solidFill>
          <a:srgbClr val="38905C"/>
        </a:solidFill>
      </dgm:spPr>
      <dgm:t>
        <a:bodyPr/>
        <a:lstStyle/>
        <a:p>
          <a:r>
            <a:rPr lang="en-US"/>
            <a:t>all workers belong, are valued, and respected</a:t>
          </a:r>
          <a:endParaRPr lang="en-US" dirty="0"/>
        </a:p>
      </dgm:t>
    </dgm:pt>
    <dgm:pt modelId="{90C299E6-A976-4FB2-A1CA-B5143263EE13}" type="parTrans" cxnId="{11505DC5-4594-4E05-A012-224670369AD4}">
      <dgm:prSet/>
      <dgm:spPr/>
      <dgm:t>
        <a:bodyPr/>
        <a:lstStyle/>
        <a:p>
          <a:endParaRPr lang="en-US"/>
        </a:p>
      </dgm:t>
    </dgm:pt>
    <dgm:pt modelId="{9AD70AFA-FF44-4248-81E5-4D6CB1C82C56}" type="sibTrans" cxnId="{11505DC5-4594-4E05-A012-224670369AD4}">
      <dgm:prSet/>
      <dgm:spPr/>
      <dgm:t>
        <a:bodyPr/>
        <a:lstStyle/>
        <a:p>
          <a:endParaRPr lang="en-US"/>
        </a:p>
      </dgm:t>
    </dgm:pt>
    <dgm:pt modelId="{0834701B-C2E0-4364-A317-9A8A71EC610B}">
      <dgm:prSet/>
      <dgm:spPr>
        <a:solidFill>
          <a:srgbClr val="009DD9"/>
        </a:solidFill>
      </dgm:spPr>
      <dgm:t>
        <a:bodyPr/>
        <a:lstStyle/>
        <a:p>
          <a:r>
            <a:rPr lang="en-US" dirty="0"/>
            <a:t>Diversity, Equity, Inclusion, and Accessibility</a:t>
          </a:r>
        </a:p>
      </dgm:t>
    </dgm:pt>
    <dgm:pt modelId="{E113AACD-4211-4296-A690-660A084C8931}" type="parTrans" cxnId="{63A6525D-4330-40F3-8982-AA151D74FCD5}">
      <dgm:prSet/>
      <dgm:spPr/>
      <dgm:t>
        <a:bodyPr/>
        <a:lstStyle/>
        <a:p>
          <a:endParaRPr lang="en-US"/>
        </a:p>
      </dgm:t>
    </dgm:pt>
    <dgm:pt modelId="{EED0CD93-AF86-4DC6-8D5C-A76AD2C78209}" type="sibTrans" cxnId="{63A6525D-4330-40F3-8982-AA151D74FCD5}">
      <dgm:prSet/>
      <dgm:spPr/>
      <dgm:t>
        <a:bodyPr/>
        <a:lstStyle/>
        <a:p>
          <a:endParaRPr lang="en-US"/>
        </a:p>
      </dgm:t>
    </dgm:pt>
    <dgm:pt modelId="{FEF8CDA8-9DF7-4854-9EDB-B9E607E05F45}">
      <dgm:prSet/>
      <dgm:spPr>
        <a:solidFill>
          <a:srgbClr val="009DD9"/>
        </a:solidFill>
      </dgm:spPr>
      <dgm:t>
        <a:bodyPr/>
        <a:lstStyle/>
        <a:p>
          <a:r>
            <a:rPr lang="en-US" dirty="0"/>
            <a:t>all workers are respected, empowered, and treated fairly</a:t>
          </a:r>
        </a:p>
      </dgm:t>
    </dgm:pt>
    <dgm:pt modelId="{DD4F4F09-6037-433B-897C-2A4D72277505}" type="parTrans" cxnId="{76C79FA3-5FDF-4BF5-9DEA-005333E47BEF}">
      <dgm:prSet/>
      <dgm:spPr/>
      <dgm:t>
        <a:bodyPr/>
        <a:lstStyle/>
        <a:p>
          <a:endParaRPr lang="en-US"/>
        </a:p>
      </dgm:t>
    </dgm:pt>
    <dgm:pt modelId="{6C610D6F-E2F3-42CD-8305-CDC779B195C3}" type="sibTrans" cxnId="{76C79FA3-5FDF-4BF5-9DEA-005333E47BEF}">
      <dgm:prSet/>
      <dgm:spPr/>
      <dgm:t>
        <a:bodyPr/>
        <a:lstStyle/>
        <a:p>
          <a:endParaRPr lang="en-US"/>
        </a:p>
      </dgm:t>
    </dgm:pt>
    <dgm:pt modelId="{C5EFB9E8-2384-421D-8EA8-C23F0C74E253}">
      <dgm:prSet/>
      <dgm:spPr>
        <a:solidFill>
          <a:srgbClr val="009DD9"/>
        </a:solidFill>
      </dgm:spPr>
      <dgm:t>
        <a:bodyPr/>
        <a:lstStyle/>
        <a:p>
          <a:r>
            <a:rPr lang="en-US" dirty="0"/>
            <a:t>individuals from underserved populations do not face systematic barriers to advancement</a:t>
          </a:r>
        </a:p>
      </dgm:t>
    </dgm:pt>
    <dgm:pt modelId="{A0546990-EDC3-403C-AD8E-66538B4FBFB6}" type="parTrans" cxnId="{B4770779-A9BC-4E2C-958E-D2011AC4D661}">
      <dgm:prSet/>
      <dgm:spPr/>
      <dgm:t>
        <a:bodyPr/>
        <a:lstStyle/>
        <a:p>
          <a:endParaRPr lang="en-US"/>
        </a:p>
      </dgm:t>
    </dgm:pt>
    <dgm:pt modelId="{9916E974-4E27-4B72-8458-28167715EC4D}" type="sibTrans" cxnId="{B4770779-A9BC-4E2C-958E-D2011AC4D661}">
      <dgm:prSet/>
      <dgm:spPr/>
      <dgm:t>
        <a:bodyPr/>
        <a:lstStyle/>
        <a:p>
          <a:endParaRPr lang="en-US"/>
        </a:p>
      </dgm:t>
    </dgm:pt>
    <dgm:pt modelId="{1AC6A46D-4F7C-4115-A2CF-D7B6980A95C4}">
      <dgm:prSet/>
      <dgm:spPr>
        <a:solidFill>
          <a:schemeClr val="bg1">
            <a:lumMod val="50000"/>
          </a:schemeClr>
        </a:solidFill>
      </dgm:spPr>
      <dgm:t>
        <a:bodyPr/>
        <a:lstStyle/>
        <a:p>
          <a:r>
            <a:rPr lang="en-US" dirty="0"/>
            <a:t>Empowerment and representation </a:t>
          </a:r>
        </a:p>
      </dgm:t>
    </dgm:pt>
    <dgm:pt modelId="{53027E32-3096-4521-AAEC-E0C71B820AF3}" type="parTrans" cxnId="{B4788013-AF38-4EF8-834A-2E2D090DC33B}">
      <dgm:prSet/>
      <dgm:spPr/>
      <dgm:t>
        <a:bodyPr/>
        <a:lstStyle/>
        <a:p>
          <a:endParaRPr lang="en-US"/>
        </a:p>
      </dgm:t>
    </dgm:pt>
    <dgm:pt modelId="{DD98BF71-A738-4CFE-B859-D706EE1E5745}" type="sibTrans" cxnId="{B4788013-AF38-4EF8-834A-2E2D090DC33B}">
      <dgm:prSet/>
      <dgm:spPr/>
      <dgm:t>
        <a:bodyPr/>
        <a:lstStyle/>
        <a:p>
          <a:endParaRPr lang="en-US"/>
        </a:p>
      </dgm:t>
    </dgm:pt>
    <dgm:pt modelId="{594F7AC5-AB23-4A0C-837A-13CA053BB8A0}">
      <dgm:prSet/>
      <dgm:spPr>
        <a:solidFill>
          <a:schemeClr val="bg1">
            <a:lumMod val="50000"/>
          </a:schemeClr>
        </a:solidFill>
      </dgm:spPr>
      <dgm:t>
        <a:bodyPr/>
        <a:lstStyle/>
        <a:p>
          <a:r>
            <a:rPr lang="en-US" dirty="0"/>
            <a:t>Workers can form, join, and engage in unions without fear of retaliation</a:t>
          </a:r>
        </a:p>
      </dgm:t>
    </dgm:pt>
    <dgm:pt modelId="{CCA274F2-F670-4EF7-BA48-B9DF562E30AB}" type="parTrans" cxnId="{6A2573E5-6146-4736-8840-9D76AE238E1C}">
      <dgm:prSet/>
      <dgm:spPr/>
      <dgm:t>
        <a:bodyPr/>
        <a:lstStyle/>
        <a:p>
          <a:endParaRPr lang="en-US"/>
        </a:p>
      </dgm:t>
    </dgm:pt>
    <dgm:pt modelId="{33BD5662-CB25-4D11-936E-F66DACE56FF8}" type="sibTrans" cxnId="{6A2573E5-6146-4736-8840-9D76AE238E1C}">
      <dgm:prSet/>
      <dgm:spPr/>
      <dgm:t>
        <a:bodyPr/>
        <a:lstStyle/>
        <a:p>
          <a:endParaRPr lang="en-US"/>
        </a:p>
      </dgm:t>
    </dgm:pt>
    <dgm:pt modelId="{6CD6707F-AB50-4EDA-B653-ABE298FC4864}" type="pres">
      <dgm:prSet presAssocID="{7858CF97-9080-4B12-BF45-EF5E92DCC63C}" presName="diagram" presStyleCnt="0">
        <dgm:presLayoutVars>
          <dgm:dir/>
          <dgm:resizeHandles val="exact"/>
        </dgm:presLayoutVars>
      </dgm:prSet>
      <dgm:spPr/>
    </dgm:pt>
    <dgm:pt modelId="{8E58F041-57E2-448A-849D-566F24CED682}" type="pres">
      <dgm:prSet presAssocID="{E9C31786-CB1A-4DE4-ACB6-B07D81EF0AF7}" presName="node" presStyleLbl="node1" presStyleIdx="0" presStyleCnt="4">
        <dgm:presLayoutVars>
          <dgm:bulletEnabled val="1"/>
        </dgm:presLayoutVars>
      </dgm:prSet>
      <dgm:spPr/>
    </dgm:pt>
    <dgm:pt modelId="{E534A1D8-2EAB-4CE9-9D72-1BF0081C38B4}" type="pres">
      <dgm:prSet presAssocID="{3CBF787D-27C6-46AA-8E4E-C1D23AF11FD8}" presName="sibTrans" presStyleCnt="0"/>
      <dgm:spPr/>
    </dgm:pt>
    <dgm:pt modelId="{E52E586A-FEAC-4C0E-AE76-556BB73BF02F}" type="pres">
      <dgm:prSet presAssocID="{BBAA7E49-489E-4064-97A4-E331133206D7}" presName="node" presStyleLbl="node1" presStyleIdx="1" presStyleCnt="4">
        <dgm:presLayoutVars>
          <dgm:bulletEnabled val="1"/>
        </dgm:presLayoutVars>
      </dgm:prSet>
      <dgm:spPr/>
    </dgm:pt>
    <dgm:pt modelId="{EC9ED24D-8E67-4373-92BC-3FE1E0C47ADC}" type="pres">
      <dgm:prSet presAssocID="{74856506-A641-4EEE-940E-2C1BDBE51133}" presName="sibTrans" presStyleCnt="0"/>
      <dgm:spPr/>
    </dgm:pt>
    <dgm:pt modelId="{7E347EDF-8C68-400B-9E92-266CB08FA30F}" type="pres">
      <dgm:prSet presAssocID="{0834701B-C2E0-4364-A317-9A8A71EC610B}" presName="node" presStyleLbl="node1" presStyleIdx="2" presStyleCnt="4">
        <dgm:presLayoutVars>
          <dgm:bulletEnabled val="1"/>
        </dgm:presLayoutVars>
      </dgm:prSet>
      <dgm:spPr/>
    </dgm:pt>
    <dgm:pt modelId="{34E643FF-7D33-46A3-BCDD-4365A3A616CD}" type="pres">
      <dgm:prSet presAssocID="{EED0CD93-AF86-4DC6-8D5C-A76AD2C78209}" presName="sibTrans" presStyleCnt="0"/>
      <dgm:spPr/>
    </dgm:pt>
    <dgm:pt modelId="{9355CAFF-9C24-4179-B355-33BB8AEA4AAB}" type="pres">
      <dgm:prSet presAssocID="{1AC6A46D-4F7C-4115-A2CF-D7B6980A95C4}" presName="node" presStyleLbl="node1" presStyleIdx="3" presStyleCnt="4">
        <dgm:presLayoutVars>
          <dgm:bulletEnabled val="1"/>
        </dgm:presLayoutVars>
      </dgm:prSet>
      <dgm:spPr/>
    </dgm:pt>
  </dgm:ptLst>
  <dgm:cxnLst>
    <dgm:cxn modelId="{B4788013-AF38-4EF8-834A-2E2D090DC33B}" srcId="{7858CF97-9080-4B12-BF45-EF5E92DCC63C}" destId="{1AC6A46D-4F7C-4115-A2CF-D7B6980A95C4}" srcOrd="3" destOrd="0" parTransId="{53027E32-3096-4521-AAEC-E0C71B820AF3}" sibTransId="{DD98BF71-A738-4CFE-B859-D706EE1E5745}"/>
    <dgm:cxn modelId="{6E1E3214-E274-48CC-BD40-7F52F8B4C515}" type="presOf" srcId="{E9C31786-CB1A-4DE4-ACB6-B07D81EF0AF7}" destId="{8E58F041-57E2-448A-849D-566F24CED682}" srcOrd="0" destOrd="0" presId="urn:microsoft.com/office/officeart/2005/8/layout/default"/>
    <dgm:cxn modelId="{799BDF2F-F61F-4E7A-A931-42708945B39F}" type="presOf" srcId="{278D5133-F9FC-4129-B178-ACC962896B2C}" destId="{8E58F041-57E2-448A-849D-566F24CED682}" srcOrd="0" destOrd="1" presId="urn:microsoft.com/office/officeart/2005/8/layout/default"/>
    <dgm:cxn modelId="{CC0BFE38-A1A0-4C80-AE2B-E4E1DCF8BA4C}" type="presOf" srcId="{FEF8CDA8-9DF7-4854-9EDB-B9E607E05F45}" destId="{7E347EDF-8C68-400B-9E92-266CB08FA30F}" srcOrd="0" destOrd="1" presId="urn:microsoft.com/office/officeart/2005/8/layout/default"/>
    <dgm:cxn modelId="{63A6525D-4330-40F3-8982-AA151D74FCD5}" srcId="{7858CF97-9080-4B12-BF45-EF5E92DCC63C}" destId="{0834701B-C2E0-4364-A317-9A8A71EC610B}" srcOrd="2" destOrd="0" parTransId="{E113AACD-4211-4296-A690-660A084C8931}" sibTransId="{EED0CD93-AF86-4DC6-8D5C-A76AD2C78209}"/>
    <dgm:cxn modelId="{13B80D69-369A-4264-8D6E-040AC7CB87C2}" srcId="{E9C31786-CB1A-4DE4-ACB6-B07D81EF0AF7}" destId="{278D5133-F9FC-4129-B178-ACC962896B2C}" srcOrd="0" destOrd="0" parTransId="{E961D0F9-0D59-4F56-9B41-BD98827C2778}" sibTransId="{DA6E7160-BE5B-4AD2-8E4B-596C43489DA0}"/>
    <dgm:cxn modelId="{BC6E6F6C-FA29-4C94-941E-436FB3911016}" type="presOf" srcId="{0283DF7F-C09C-4A1C-85E7-DF0A9F5442AF}" destId="{E52E586A-FEAC-4C0E-AE76-556BB73BF02F}" srcOrd="0" destOrd="1" presId="urn:microsoft.com/office/officeart/2005/8/layout/default"/>
    <dgm:cxn modelId="{4BB6C852-02DD-4465-9DED-1D8F4BCFF7DC}" srcId="{E9C31786-CB1A-4DE4-ACB6-B07D81EF0AF7}" destId="{102845C7-2EA3-427D-9815-1C8F06062B98}" srcOrd="1" destOrd="0" parTransId="{5AFE9781-1AD0-499B-9720-61A4FF0D54A5}" sibTransId="{10D4D949-DBDB-4F36-8CCF-F50BB42475EA}"/>
    <dgm:cxn modelId="{B4770779-A9BC-4E2C-958E-D2011AC4D661}" srcId="{0834701B-C2E0-4364-A317-9A8A71EC610B}" destId="{C5EFB9E8-2384-421D-8EA8-C23F0C74E253}" srcOrd="1" destOrd="0" parTransId="{A0546990-EDC3-403C-AD8E-66538B4FBFB6}" sibTransId="{9916E974-4E27-4B72-8458-28167715EC4D}"/>
    <dgm:cxn modelId="{14099E7E-C29A-4EE7-AFA8-BF07215A6E97}" srcId="{7858CF97-9080-4B12-BF45-EF5E92DCC63C}" destId="{BBAA7E49-489E-4064-97A4-E331133206D7}" srcOrd="1" destOrd="0" parTransId="{F83A76F1-AFF5-4DEB-9AC2-3557AABCFA86}" sibTransId="{74856506-A641-4EEE-940E-2C1BDBE51133}"/>
    <dgm:cxn modelId="{C0ACEB81-3F45-4E63-A9BF-BA9A7BBEE366}" type="presOf" srcId="{C5EFB9E8-2384-421D-8EA8-C23F0C74E253}" destId="{7E347EDF-8C68-400B-9E92-266CB08FA30F}" srcOrd="0" destOrd="2" presId="urn:microsoft.com/office/officeart/2005/8/layout/default"/>
    <dgm:cxn modelId="{B8D51DA3-C930-46A3-A4D3-452424ED26A5}" type="presOf" srcId="{1AC6A46D-4F7C-4115-A2CF-D7B6980A95C4}" destId="{9355CAFF-9C24-4179-B355-33BB8AEA4AAB}" srcOrd="0" destOrd="0" presId="urn:microsoft.com/office/officeart/2005/8/layout/default"/>
    <dgm:cxn modelId="{76C79FA3-5FDF-4BF5-9DEA-005333E47BEF}" srcId="{0834701B-C2E0-4364-A317-9A8A71EC610B}" destId="{FEF8CDA8-9DF7-4854-9EDB-B9E607E05F45}" srcOrd="0" destOrd="0" parTransId="{DD4F4F09-6037-433B-897C-2A4D72277505}" sibTransId="{6C610D6F-E2F3-42CD-8305-CDC779B195C3}"/>
    <dgm:cxn modelId="{18E3C2A5-ADC8-4FB8-A0F2-5B1BC00F3AD1}" srcId="{7858CF97-9080-4B12-BF45-EF5E92DCC63C}" destId="{E9C31786-CB1A-4DE4-ACB6-B07D81EF0AF7}" srcOrd="0" destOrd="0" parTransId="{2EB4FE56-A437-4C0D-B9ED-9470BDAE1C10}" sibTransId="{3CBF787D-27C6-46AA-8E4E-C1D23AF11FD8}"/>
    <dgm:cxn modelId="{B29C23AF-E8DD-4B20-BC7E-468A3E24D773}" type="presOf" srcId="{BBAA7E49-489E-4064-97A4-E331133206D7}" destId="{E52E586A-FEAC-4C0E-AE76-556BB73BF02F}" srcOrd="0" destOrd="0" presId="urn:microsoft.com/office/officeart/2005/8/layout/default"/>
    <dgm:cxn modelId="{C5ADEBC2-D964-4A76-8325-B1FAEACE893C}" type="presOf" srcId="{7858CF97-9080-4B12-BF45-EF5E92DCC63C}" destId="{6CD6707F-AB50-4EDA-B653-ABE298FC4864}" srcOrd="0" destOrd="0" presId="urn:microsoft.com/office/officeart/2005/8/layout/default"/>
    <dgm:cxn modelId="{11505DC5-4594-4E05-A012-224670369AD4}" srcId="{BBAA7E49-489E-4064-97A4-E331133206D7}" destId="{0283DF7F-C09C-4A1C-85E7-DF0A9F5442AF}" srcOrd="0" destOrd="0" parTransId="{90C299E6-A976-4FB2-A1CA-B5143263EE13}" sibTransId="{9AD70AFA-FF44-4248-81E5-4D6CB1C82C56}"/>
    <dgm:cxn modelId="{D34E92C7-1053-4D57-9440-71D87AD219FD}" type="presOf" srcId="{0834701B-C2E0-4364-A317-9A8A71EC610B}" destId="{7E347EDF-8C68-400B-9E92-266CB08FA30F}" srcOrd="0" destOrd="0" presId="urn:microsoft.com/office/officeart/2005/8/layout/default"/>
    <dgm:cxn modelId="{B347F9CB-1DBD-474A-A552-5BE924FF79B5}" type="presOf" srcId="{594F7AC5-AB23-4A0C-837A-13CA053BB8A0}" destId="{9355CAFF-9C24-4179-B355-33BB8AEA4AAB}" srcOrd="0" destOrd="1" presId="urn:microsoft.com/office/officeart/2005/8/layout/default"/>
    <dgm:cxn modelId="{F57D39D9-49E3-47D0-A63C-0EDCB83DF49A}" type="presOf" srcId="{102845C7-2EA3-427D-9815-1C8F06062B98}" destId="{8E58F041-57E2-448A-849D-566F24CED682}" srcOrd="0" destOrd="2" presId="urn:microsoft.com/office/officeart/2005/8/layout/default"/>
    <dgm:cxn modelId="{B685ACDD-90C0-4FED-B22A-DC76B0205D20}" srcId="{E9C31786-CB1A-4DE4-ACB6-B07D81EF0AF7}" destId="{E9498A0B-B01A-41ED-BBD5-1367686F3A3B}" srcOrd="2" destOrd="0" parTransId="{C2225896-84B4-430C-8485-72DE9F649578}" sibTransId="{FD08D6AC-A5E8-4116-B128-C5FD819DB108}"/>
    <dgm:cxn modelId="{6A2573E5-6146-4736-8840-9D76AE238E1C}" srcId="{1AC6A46D-4F7C-4115-A2CF-D7B6980A95C4}" destId="{594F7AC5-AB23-4A0C-837A-13CA053BB8A0}" srcOrd="0" destOrd="0" parTransId="{CCA274F2-F670-4EF7-BA48-B9DF562E30AB}" sibTransId="{33BD5662-CB25-4D11-936E-F66DACE56FF8}"/>
    <dgm:cxn modelId="{1C7C94EC-A764-4D29-B739-53E13A6ADA47}" type="presOf" srcId="{E9498A0B-B01A-41ED-BBD5-1367686F3A3B}" destId="{8E58F041-57E2-448A-849D-566F24CED682}" srcOrd="0" destOrd="3" presId="urn:microsoft.com/office/officeart/2005/8/layout/default"/>
    <dgm:cxn modelId="{4792AC7A-D11A-449F-BC44-DD318F2062D2}" type="presParOf" srcId="{6CD6707F-AB50-4EDA-B653-ABE298FC4864}" destId="{8E58F041-57E2-448A-849D-566F24CED682}" srcOrd="0" destOrd="0" presId="urn:microsoft.com/office/officeart/2005/8/layout/default"/>
    <dgm:cxn modelId="{9A17B7A7-86FD-4272-AD0B-81E4D086BCFE}" type="presParOf" srcId="{6CD6707F-AB50-4EDA-B653-ABE298FC4864}" destId="{E534A1D8-2EAB-4CE9-9D72-1BF0081C38B4}" srcOrd="1" destOrd="0" presId="urn:microsoft.com/office/officeart/2005/8/layout/default"/>
    <dgm:cxn modelId="{832EA838-5C9E-493C-A3C5-750753CC0295}" type="presParOf" srcId="{6CD6707F-AB50-4EDA-B653-ABE298FC4864}" destId="{E52E586A-FEAC-4C0E-AE76-556BB73BF02F}" srcOrd="2" destOrd="0" presId="urn:microsoft.com/office/officeart/2005/8/layout/default"/>
    <dgm:cxn modelId="{3DA8A889-76C4-439E-A8CD-3F0C2A0CC2DA}" type="presParOf" srcId="{6CD6707F-AB50-4EDA-B653-ABE298FC4864}" destId="{EC9ED24D-8E67-4373-92BC-3FE1E0C47ADC}" srcOrd="3" destOrd="0" presId="urn:microsoft.com/office/officeart/2005/8/layout/default"/>
    <dgm:cxn modelId="{2746F2F6-75BC-42D2-9EE3-EBD67E8CB514}" type="presParOf" srcId="{6CD6707F-AB50-4EDA-B653-ABE298FC4864}" destId="{7E347EDF-8C68-400B-9E92-266CB08FA30F}" srcOrd="4" destOrd="0" presId="urn:microsoft.com/office/officeart/2005/8/layout/default"/>
    <dgm:cxn modelId="{B8C07D77-9872-40B9-AC35-0A38879A3196}" type="presParOf" srcId="{6CD6707F-AB50-4EDA-B653-ABE298FC4864}" destId="{34E643FF-7D33-46A3-BCDD-4365A3A616CD}" srcOrd="5" destOrd="0" presId="urn:microsoft.com/office/officeart/2005/8/layout/default"/>
    <dgm:cxn modelId="{E19D545F-D444-4D6A-A323-5DDC50DDC851}" type="presParOf" srcId="{6CD6707F-AB50-4EDA-B653-ABE298FC4864}" destId="{9355CAFF-9C24-4179-B355-33BB8AEA4AA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8F041-57E2-448A-849D-566F24CED682}">
      <dsp:nvSpPr>
        <dsp:cNvPr id="0" name=""/>
        <dsp:cNvSpPr/>
      </dsp:nvSpPr>
      <dsp:spPr>
        <a:xfrm>
          <a:off x="1817157" y="1452"/>
          <a:ext cx="3474723" cy="2084834"/>
        </a:xfrm>
        <a:prstGeom prst="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Pay </a:t>
          </a:r>
        </a:p>
        <a:p>
          <a:pPr marL="171450" lvl="1" indent="-171450" algn="l" defTabSz="844550">
            <a:lnSpc>
              <a:spcPct val="90000"/>
            </a:lnSpc>
            <a:spcBef>
              <a:spcPct val="0"/>
            </a:spcBef>
            <a:spcAft>
              <a:spcPct val="15000"/>
            </a:spcAft>
            <a:buChar char="•"/>
          </a:pPr>
          <a:r>
            <a:rPr lang="en-US" sz="1900" kern="1200" dirty="0"/>
            <a:t>stable and predictable living wages, and wages grow </a:t>
          </a:r>
        </a:p>
      </dsp:txBody>
      <dsp:txXfrm>
        <a:off x="1817157" y="1452"/>
        <a:ext cx="3474723" cy="2084834"/>
      </dsp:txXfrm>
    </dsp:sp>
    <dsp:sp modelId="{9BFAFB0A-C724-469B-9E2E-420871A32DC9}">
      <dsp:nvSpPr>
        <dsp:cNvPr id="0" name=""/>
        <dsp:cNvSpPr/>
      </dsp:nvSpPr>
      <dsp:spPr>
        <a:xfrm>
          <a:off x="5639354" y="1452"/>
          <a:ext cx="3474723" cy="2084834"/>
        </a:xfrm>
        <a:prstGeom prst="rect">
          <a:avLst/>
        </a:prstGeom>
        <a:solidFill>
          <a:srgbClr val="38905C"/>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Benefits </a:t>
          </a:r>
        </a:p>
        <a:p>
          <a:pPr marL="171450" lvl="1" indent="-171450" algn="l" defTabSz="844550">
            <a:lnSpc>
              <a:spcPct val="90000"/>
            </a:lnSpc>
            <a:spcBef>
              <a:spcPct val="0"/>
            </a:spcBef>
            <a:spcAft>
              <a:spcPct val="15000"/>
            </a:spcAft>
            <a:buChar char="•"/>
          </a:pPr>
          <a:r>
            <a:rPr lang="en-US" sz="1900" kern="1200"/>
            <a:t>family-sustaining benefits</a:t>
          </a:r>
          <a:endParaRPr lang="en-US" sz="1900" kern="1200" dirty="0"/>
        </a:p>
      </dsp:txBody>
      <dsp:txXfrm>
        <a:off x="5639354" y="1452"/>
        <a:ext cx="3474723" cy="2084834"/>
      </dsp:txXfrm>
    </dsp:sp>
    <dsp:sp modelId="{BA343621-9ED8-4E30-B4B5-3EDE80C9BA6B}">
      <dsp:nvSpPr>
        <dsp:cNvPr id="0" name=""/>
        <dsp:cNvSpPr/>
      </dsp:nvSpPr>
      <dsp:spPr>
        <a:xfrm>
          <a:off x="1817157" y="2433759"/>
          <a:ext cx="3474723" cy="2084834"/>
        </a:xfrm>
        <a:prstGeom prst="rect">
          <a:avLst/>
        </a:prstGeom>
        <a:solidFill>
          <a:schemeClr val="accent2"/>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Job security and working conditions </a:t>
          </a:r>
        </a:p>
        <a:p>
          <a:pPr marL="171450" lvl="1" indent="-171450" algn="l" defTabSz="844550">
            <a:lnSpc>
              <a:spcPct val="90000"/>
            </a:lnSpc>
            <a:spcBef>
              <a:spcPct val="0"/>
            </a:spcBef>
            <a:spcAft>
              <a:spcPct val="15000"/>
            </a:spcAft>
            <a:buChar char="•"/>
          </a:pPr>
          <a:r>
            <a:rPr lang="en-US" sz="1900" kern="1200" dirty="0"/>
            <a:t>safe, healthy, and accessible workplace </a:t>
          </a:r>
        </a:p>
        <a:p>
          <a:pPr marL="171450" lvl="1" indent="-171450" algn="l" defTabSz="844550">
            <a:lnSpc>
              <a:spcPct val="90000"/>
            </a:lnSpc>
            <a:spcBef>
              <a:spcPct val="0"/>
            </a:spcBef>
            <a:spcAft>
              <a:spcPct val="15000"/>
            </a:spcAft>
            <a:buChar char="•"/>
          </a:pPr>
          <a:r>
            <a:rPr lang="en-US" sz="1900" kern="1200" dirty="0"/>
            <a:t>adequate and predictable hours</a:t>
          </a:r>
        </a:p>
      </dsp:txBody>
      <dsp:txXfrm>
        <a:off x="1817157" y="2433759"/>
        <a:ext cx="3474723" cy="2084834"/>
      </dsp:txXfrm>
    </dsp:sp>
    <dsp:sp modelId="{1DDA9CBB-067A-43F9-9F6E-EADEE160D4C6}">
      <dsp:nvSpPr>
        <dsp:cNvPr id="0" name=""/>
        <dsp:cNvSpPr/>
      </dsp:nvSpPr>
      <dsp:spPr>
        <a:xfrm>
          <a:off x="5639354" y="2433759"/>
          <a:ext cx="3474723" cy="2084834"/>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Skills and career advancement</a:t>
          </a:r>
        </a:p>
        <a:p>
          <a:pPr marL="171450" lvl="1" indent="-171450" algn="l" defTabSz="844550">
            <a:lnSpc>
              <a:spcPct val="90000"/>
            </a:lnSpc>
            <a:spcBef>
              <a:spcPct val="0"/>
            </a:spcBef>
            <a:spcAft>
              <a:spcPct val="15000"/>
            </a:spcAft>
            <a:buChar char="•"/>
          </a:pPr>
          <a:r>
            <a:rPr lang="en-US" sz="1900" kern="1200" dirty="0"/>
            <a:t>equitable opportunities to progress to future jobs</a:t>
          </a:r>
        </a:p>
        <a:p>
          <a:pPr marL="171450" lvl="1" indent="-171450" algn="l" defTabSz="844550">
            <a:lnSpc>
              <a:spcPct val="90000"/>
            </a:lnSpc>
            <a:spcBef>
              <a:spcPct val="0"/>
            </a:spcBef>
            <a:spcAft>
              <a:spcPct val="15000"/>
            </a:spcAft>
            <a:buChar char="•"/>
          </a:pPr>
          <a:r>
            <a:rPr lang="en-US" sz="1900" kern="1200" dirty="0"/>
            <a:t>transparent advancement opportunities</a:t>
          </a:r>
        </a:p>
      </dsp:txBody>
      <dsp:txXfrm>
        <a:off x="5639354" y="2433759"/>
        <a:ext cx="3474723" cy="2084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8F041-57E2-448A-849D-566F24CED682}">
      <dsp:nvSpPr>
        <dsp:cNvPr id="0" name=""/>
        <dsp:cNvSpPr/>
      </dsp:nvSpPr>
      <dsp:spPr>
        <a:xfrm>
          <a:off x="1817157" y="1452"/>
          <a:ext cx="3474723" cy="2084834"/>
        </a:xfrm>
        <a:prstGeom prst="rect">
          <a:avLst/>
        </a:prstGeom>
        <a:gradFill rotWithShape="0">
          <a:gsLst>
            <a:gs pos="0">
              <a:schemeClr val="dk2">
                <a:hueOff val="0"/>
                <a:satOff val="0"/>
                <a:lumOff val="0"/>
                <a:alphaOff val="0"/>
                <a:tint val="98000"/>
                <a:lumMod val="110000"/>
              </a:schemeClr>
            </a:gs>
            <a:gs pos="84000">
              <a:schemeClr val="dk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Recruitment and Hiring</a:t>
          </a:r>
        </a:p>
        <a:p>
          <a:pPr marL="171450" lvl="1" indent="-171450" algn="l" defTabSz="755650">
            <a:lnSpc>
              <a:spcPct val="90000"/>
            </a:lnSpc>
            <a:spcBef>
              <a:spcPct val="0"/>
            </a:spcBef>
            <a:spcAft>
              <a:spcPct val="15000"/>
            </a:spcAft>
            <a:buChar char="•"/>
          </a:pPr>
          <a:r>
            <a:rPr lang="en-US" sz="1700" kern="1200" dirty="0"/>
            <a:t>employers recruit applicants from underserved communities </a:t>
          </a:r>
        </a:p>
        <a:p>
          <a:pPr marL="171450" lvl="1" indent="-171450" algn="l" defTabSz="755650">
            <a:lnSpc>
              <a:spcPct val="90000"/>
            </a:lnSpc>
            <a:spcBef>
              <a:spcPct val="0"/>
            </a:spcBef>
            <a:spcAft>
              <a:spcPct val="15000"/>
            </a:spcAft>
            <a:buChar char="•"/>
          </a:pPr>
          <a:r>
            <a:rPr lang="en-US" sz="1700" kern="1200" dirty="0"/>
            <a:t>applicants are evaluated using skills-based requirements</a:t>
          </a:r>
        </a:p>
        <a:p>
          <a:pPr marL="171450" lvl="1" indent="-171450" algn="l" defTabSz="755650">
            <a:lnSpc>
              <a:spcPct val="90000"/>
            </a:lnSpc>
            <a:spcBef>
              <a:spcPct val="0"/>
            </a:spcBef>
            <a:spcAft>
              <a:spcPct val="15000"/>
            </a:spcAft>
            <a:buChar char="•"/>
          </a:pPr>
          <a:r>
            <a:rPr lang="en-US" sz="1700" kern="1200" dirty="0"/>
            <a:t>employers do not require excessive requirements</a:t>
          </a:r>
        </a:p>
      </dsp:txBody>
      <dsp:txXfrm>
        <a:off x="1817157" y="1452"/>
        <a:ext cx="3474723" cy="2084834"/>
      </dsp:txXfrm>
    </dsp:sp>
    <dsp:sp modelId="{E52E586A-FEAC-4C0E-AE76-556BB73BF02F}">
      <dsp:nvSpPr>
        <dsp:cNvPr id="0" name=""/>
        <dsp:cNvSpPr/>
      </dsp:nvSpPr>
      <dsp:spPr>
        <a:xfrm>
          <a:off x="5639354" y="1452"/>
          <a:ext cx="3474723" cy="2084834"/>
        </a:xfrm>
        <a:prstGeom prst="rect">
          <a:avLst/>
        </a:prstGeom>
        <a:solidFill>
          <a:srgbClr val="38905C"/>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Organizational culture </a:t>
          </a:r>
        </a:p>
        <a:p>
          <a:pPr marL="171450" lvl="1" indent="-171450" algn="l" defTabSz="755650">
            <a:lnSpc>
              <a:spcPct val="90000"/>
            </a:lnSpc>
            <a:spcBef>
              <a:spcPct val="0"/>
            </a:spcBef>
            <a:spcAft>
              <a:spcPct val="15000"/>
            </a:spcAft>
            <a:buChar char="•"/>
          </a:pPr>
          <a:r>
            <a:rPr lang="en-US" sz="1700" kern="1200"/>
            <a:t>all workers belong, are valued, and respected</a:t>
          </a:r>
          <a:endParaRPr lang="en-US" sz="1700" kern="1200" dirty="0"/>
        </a:p>
      </dsp:txBody>
      <dsp:txXfrm>
        <a:off x="5639354" y="1452"/>
        <a:ext cx="3474723" cy="2084834"/>
      </dsp:txXfrm>
    </dsp:sp>
    <dsp:sp modelId="{7E347EDF-8C68-400B-9E92-266CB08FA30F}">
      <dsp:nvSpPr>
        <dsp:cNvPr id="0" name=""/>
        <dsp:cNvSpPr/>
      </dsp:nvSpPr>
      <dsp:spPr>
        <a:xfrm>
          <a:off x="1817157" y="2433759"/>
          <a:ext cx="3474723" cy="2084834"/>
        </a:xfrm>
        <a:prstGeom prst="rect">
          <a:avLst/>
        </a:prstGeom>
        <a:solidFill>
          <a:srgbClr val="009DD9"/>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Diversity, Equity, Inclusion, and Accessibility</a:t>
          </a:r>
        </a:p>
        <a:p>
          <a:pPr marL="171450" lvl="1" indent="-171450" algn="l" defTabSz="755650">
            <a:lnSpc>
              <a:spcPct val="90000"/>
            </a:lnSpc>
            <a:spcBef>
              <a:spcPct val="0"/>
            </a:spcBef>
            <a:spcAft>
              <a:spcPct val="15000"/>
            </a:spcAft>
            <a:buChar char="•"/>
          </a:pPr>
          <a:r>
            <a:rPr lang="en-US" sz="1700" kern="1200" dirty="0"/>
            <a:t>all workers are respected, empowered, and treated fairly</a:t>
          </a:r>
        </a:p>
        <a:p>
          <a:pPr marL="171450" lvl="1" indent="-171450" algn="l" defTabSz="755650">
            <a:lnSpc>
              <a:spcPct val="90000"/>
            </a:lnSpc>
            <a:spcBef>
              <a:spcPct val="0"/>
            </a:spcBef>
            <a:spcAft>
              <a:spcPct val="15000"/>
            </a:spcAft>
            <a:buChar char="•"/>
          </a:pPr>
          <a:r>
            <a:rPr lang="en-US" sz="1700" kern="1200" dirty="0"/>
            <a:t>individuals from underserved populations do not face systematic barriers to advancement</a:t>
          </a:r>
        </a:p>
      </dsp:txBody>
      <dsp:txXfrm>
        <a:off x="1817157" y="2433759"/>
        <a:ext cx="3474723" cy="2084834"/>
      </dsp:txXfrm>
    </dsp:sp>
    <dsp:sp modelId="{9355CAFF-9C24-4179-B355-33BB8AEA4AAB}">
      <dsp:nvSpPr>
        <dsp:cNvPr id="0" name=""/>
        <dsp:cNvSpPr/>
      </dsp:nvSpPr>
      <dsp:spPr>
        <a:xfrm>
          <a:off x="5639354" y="2433759"/>
          <a:ext cx="3474723" cy="2084834"/>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Empowerment and representation </a:t>
          </a:r>
        </a:p>
        <a:p>
          <a:pPr marL="171450" lvl="1" indent="-171450" algn="l" defTabSz="755650">
            <a:lnSpc>
              <a:spcPct val="90000"/>
            </a:lnSpc>
            <a:spcBef>
              <a:spcPct val="0"/>
            </a:spcBef>
            <a:spcAft>
              <a:spcPct val="15000"/>
            </a:spcAft>
            <a:buChar char="•"/>
          </a:pPr>
          <a:r>
            <a:rPr lang="en-US" sz="1700" kern="1200" dirty="0"/>
            <a:t>Workers can form, join, and engage in unions without fear of retaliation</a:t>
          </a:r>
        </a:p>
      </dsp:txBody>
      <dsp:txXfrm>
        <a:off x="5639354" y="2433759"/>
        <a:ext cx="3474723" cy="208483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3220472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20578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358378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469018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1018242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4103889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505848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1181060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3386427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213653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718835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07000"/>
              </a:lnSpc>
              <a:spcBef>
                <a:spcPts val="0"/>
              </a:spcBef>
              <a:spcAft>
                <a:spcPts val="0"/>
              </a:spcAft>
              <a:tabLst>
                <a:tab pos="457200" algn="l"/>
              </a:tabLst>
            </a:pPr>
            <a:endParaRPr lang="en-US" sz="1100" kern="100"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2005525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971672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1778464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3999775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1275834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894718" y="1036597"/>
            <a:ext cx="2074538"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rc.workforcegps.org/resources/2016/10/03/05/28/My_Reemployment_Pla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1bskillstraining.workforcegps.org/resources/2023/TechHire-Job-Placement-Assessmen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hyperlink" Target="https://d2leuf3vilid4d.cloudfront.net/-/media/6E4CEEF238B049369786F0D12AA2AAE4.ashx?rev=4CE7A21643CB7DDA7C0DB10503F1C55E" TargetMode="External"/><Relationship Id="rId7" Type="http://schemas.openxmlformats.org/officeDocument/2006/relationships/hyperlink" Target="https://iel.org/wp-content/uploads/2021/07/Guideposts-for-Success-English-Print-Quality-1.pdf" TargetMode="External"/><Relationship Id="rId2" Type="http://schemas.openxmlformats.org/officeDocument/2006/relationships/hyperlink" Target="https://www.dol.gov/general/good-jobs" TargetMode="External"/><Relationship Id="rId1" Type="http://schemas.openxmlformats.org/officeDocument/2006/relationships/slideLayout" Target="../slideLayouts/slideLayout2.xml"/><Relationship Id="rId6" Type="http://schemas.openxmlformats.org/officeDocument/2006/relationships/hyperlink" Target="https://www.dol.gov/agencies/oasp/evaluation/resources/career-trajectories-and-occupational-transitions-dashboard" TargetMode="External"/><Relationship Id="rId5" Type="http://schemas.openxmlformats.org/officeDocument/2006/relationships/hyperlink" Target="https://www.commerce.gov/work-us/job-quality-toolkit" TargetMode="External"/><Relationship Id="rId4" Type="http://schemas.openxmlformats.org/officeDocument/2006/relationships/hyperlink" Target="https://www.aspeninstitute.org/wp-content/uploads/2019/01/Cost-of-Turnover-Tool.pdf"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rc.workforcegps.org/resources/2016/10/03/05/28/My_Reemployment_Plan" TargetMode="External"/><Relationship Id="rId2" Type="http://schemas.openxmlformats.org/officeDocument/2006/relationships/hyperlink" Target="https://h1bowg.workforcegps.org/resources/2023/02/06/21/39/H-1B-One-Workforce-Participant-Employment-and-Placement-Resources" TargetMode="External"/><Relationship Id="rId1" Type="http://schemas.openxmlformats.org/officeDocument/2006/relationships/slideLayout" Target="../slideLayouts/slideLayout2.xml"/><Relationship Id="rId4" Type="http://schemas.openxmlformats.org/officeDocument/2006/relationships/hyperlink" Target="https://h1bskillstraining.workforcegps.org/resources/2023/TechHire-Job-Placement-Assessment"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file:///C:/Users/RRuggiero/Downloads/AP%20Tip%20Sheet-Retention%20Job%20Placement_FINAL.pdf" TargetMode="External"/><Relationship Id="rId3" Type="http://schemas.openxmlformats.org/officeDocument/2006/relationships/hyperlink" Target="https://www.dol.gov/sites/dolgov/files/ETA/advisories/TEGL/2022/TEGL%2007-22/TEGL%2007-22%20%28Complete%20PDF%29.pdf" TargetMode="External"/><Relationship Id="rId7" Type="http://schemas.openxmlformats.org/officeDocument/2006/relationships/hyperlink" Target="https://rc.workforcegps.org/resources/2016/10/03/05/28/My_Reemployment_Pla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h1bskillstraining.workforcegps.org/resources/2022/Job-Seeker-Branding-and-Job-Search-Strategies-to-Help-the-Long-Term-Unemployed-Regain-Confidence" TargetMode="External"/><Relationship Id="rId5" Type="http://schemas.openxmlformats.org/officeDocument/2006/relationships/hyperlink" Target="https://mathematica.org/publications/expanding-employer-engagement-and-job-placement" TargetMode="External"/><Relationship Id="rId4" Type="http://schemas.openxmlformats.org/officeDocument/2006/relationships/hyperlink" Target="https://www.mathematica.org/publications/sector-training-strategies-during-the-covid-19-pandemic-lessons-from-the-americas-promise"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Placement Strategies</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a:t>Day 2, Session 5: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dirty="0"/>
              <a:t>Ryan Ruggiero</a:t>
            </a:r>
            <a:endParaRPr lang="en-US" dirty="0">
              <a:solidFill>
                <a:srgbClr val="17406D"/>
              </a:solidFill>
            </a:endParaRPr>
          </a:p>
          <a:p>
            <a:pPr lvl="1"/>
            <a:r>
              <a:rPr lang="en-US" dirty="0"/>
              <a:t>Researcher</a:t>
            </a:r>
          </a:p>
          <a:p>
            <a:pPr lvl="2"/>
            <a:r>
              <a:rPr lang="en-US" dirty="0"/>
              <a:t>Mathematica</a:t>
            </a:r>
          </a:p>
          <a:p>
            <a:pPr lvl="3"/>
            <a:r>
              <a:rPr lang="en-US" dirty="0"/>
              <a:t>Rruggiero@mathematica-mpr.com</a:t>
            </a:r>
          </a:p>
          <a:p>
            <a:pPr lvl="4"/>
            <a:r>
              <a:rPr lang="en-US" dirty="0"/>
              <a:t>734-205-3129</a:t>
            </a:r>
          </a:p>
        </p:txBody>
      </p:sp>
      <p:pic>
        <p:nvPicPr>
          <p:cNvPr id="1028" name="Picture 4">
            <a:extLst>
              <a:ext uri="{FF2B5EF4-FFF2-40B4-BE49-F238E27FC236}">
                <a16:creationId xmlns:a16="http://schemas.microsoft.com/office/drawing/2014/main" id="{4E9599AD-9AE9-7890-31ED-1A01630DD80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42" r="42"/>
          <a:stretch>
            <a:fillRect/>
          </a:stretch>
        </p:blipFill>
        <p:spPr bwMode="auto">
          <a:xfrm>
            <a:off x="2803525" y="2779713"/>
            <a:ext cx="1868488" cy="1870075"/>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a:t>Agenda</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224225"/>
          </a:xfrm>
        </p:spPr>
        <p:txBody>
          <a:bodyPr>
            <a:normAutofit fontScale="85000" lnSpcReduction="20000"/>
          </a:bodyPr>
          <a:lstStyle/>
          <a:p>
            <a:pPr marL="344170" indent="-344170"/>
            <a:r>
              <a:rPr lang="en-US" dirty="0"/>
              <a:t>Session objectives and guiding questions</a:t>
            </a:r>
            <a:endParaRPr lang="en-US"/>
          </a:p>
          <a:p>
            <a:pPr marL="344170" indent="-344170"/>
            <a:r>
              <a:rPr lang="en-US" dirty="0"/>
              <a:t>Defining good jobs</a:t>
            </a:r>
          </a:p>
          <a:p>
            <a:pPr marL="344170" indent="-344170"/>
            <a:r>
              <a:rPr lang="en-US" dirty="0"/>
              <a:t>Strategies to help participants obtain good jobs</a:t>
            </a:r>
          </a:p>
          <a:p>
            <a:pPr marL="323850" lvl="1"/>
            <a:r>
              <a:rPr lang="en-US" dirty="0"/>
              <a:t>Employer partner strategies</a:t>
            </a:r>
          </a:p>
          <a:p>
            <a:pPr marL="323850" lvl="1"/>
            <a:r>
              <a:rPr lang="en-US" dirty="0">
                <a:ea typeface="+mn-lt"/>
                <a:cs typeface="+mn-lt"/>
              </a:rPr>
              <a:t>Preparing and supporting participants</a:t>
            </a:r>
            <a:endParaRPr lang="en-US" dirty="0"/>
          </a:p>
          <a:p>
            <a:pPr marL="323850" lvl="1"/>
            <a:r>
              <a:rPr lang="en-US" dirty="0"/>
              <a:t>Tracking employment outcomes </a:t>
            </a:r>
          </a:p>
          <a:p>
            <a:pPr marL="344170" indent="-344170"/>
            <a:r>
              <a:rPr lang="en-US" dirty="0"/>
              <a:t>Grantee spotlights</a:t>
            </a:r>
          </a:p>
          <a:p>
            <a:pPr marL="323850" lvl="1"/>
            <a:r>
              <a:rPr lang="en-US" dirty="0"/>
              <a:t>VIDA</a:t>
            </a:r>
          </a:p>
          <a:p>
            <a:pPr marL="344170" indent="-344170"/>
            <a:r>
              <a:rPr lang="en-US" dirty="0"/>
              <a:t>Small group activity </a:t>
            </a:r>
          </a:p>
          <a:p>
            <a:pPr marL="323850" lvl="1"/>
            <a:r>
              <a:rPr lang="en-US" dirty="0"/>
              <a:t>Promising practices, roadblocks, and untapped opportunities to help participants obtain good jobs</a:t>
            </a:r>
          </a:p>
          <a:p>
            <a:pPr marL="344170" indent="-344170"/>
            <a:endParaRPr lang="en-US" dirty="0"/>
          </a:p>
          <a:p>
            <a:pPr marL="344170" indent="-344170"/>
            <a:endParaRPr lang="en-US" dirty="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492974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lstStyle/>
          <a:p>
            <a:r>
              <a:rPr lang="en-US" dirty="0"/>
              <a:t>Session objectives</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224225"/>
          </a:xfrm>
        </p:spPr>
        <p:txBody>
          <a:bodyPr>
            <a:normAutofit/>
          </a:bodyPr>
          <a:lstStyle/>
          <a:p>
            <a:pPr marL="305435" indent="-305435"/>
            <a:r>
              <a:rPr lang="en-US" dirty="0"/>
              <a:t>Session objectives</a:t>
            </a:r>
            <a:endParaRPr lang="en-US"/>
          </a:p>
          <a:p>
            <a:pPr marL="629920" lvl="1" indent="-305435"/>
            <a:r>
              <a:rPr lang="en-US" dirty="0"/>
              <a:t>Identify promising practices you can use to help participants obtain good jobs and brainstorm ways to address real or anticipated roadblocks. </a:t>
            </a:r>
          </a:p>
          <a:p>
            <a:pPr marL="629920" lvl="1" indent="-305435">
              <a:buClr>
                <a:srgbClr val="2191C9"/>
              </a:buClr>
            </a:pPr>
            <a:r>
              <a:rPr lang="en-US" dirty="0"/>
              <a:t>Discuss how to effectively track employment information.</a:t>
            </a:r>
            <a:endParaRPr lang="en-US"/>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24152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lstStyle/>
          <a:p>
            <a:r>
              <a:rPr lang="en-US" dirty="0"/>
              <a:t>guiding questions</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224225"/>
          </a:xfrm>
        </p:spPr>
        <p:txBody>
          <a:bodyPr>
            <a:normAutofit/>
          </a:bodyPr>
          <a:lstStyle/>
          <a:p>
            <a:r>
              <a:rPr lang="en-US" dirty="0"/>
              <a:t>Guiding questions</a:t>
            </a:r>
          </a:p>
          <a:p>
            <a:pPr lvl="1"/>
            <a:r>
              <a:rPr lang="en-US" dirty="0"/>
              <a:t>What are the principles of a good job?</a:t>
            </a:r>
          </a:p>
          <a:p>
            <a:pPr lvl="1"/>
            <a:r>
              <a:rPr lang="en-US" dirty="0"/>
              <a:t>What are promising practices to help participants obtain good jobs?</a:t>
            </a:r>
          </a:p>
          <a:p>
            <a:pPr lvl="1"/>
            <a:r>
              <a:rPr lang="en-US" dirty="0"/>
              <a:t>What roadblocks prevent you from helping participants obtain good jobs?</a:t>
            </a:r>
          </a:p>
          <a:p>
            <a:pPr lvl="1"/>
            <a:r>
              <a:rPr lang="en-US" dirty="0"/>
              <a:t>What untapped opportunities exist to help participants obtain good jobs or to address roadblocks?</a:t>
            </a:r>
          </a:p>
          <a:p>
            <a:pPr lvl="1"/>
            <a:r>
              <a:rPr lang="en-US" dirty="0"/>
              <a:t>How can you effectively track participant employment information?</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112388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A1A7-6D4C-E249-CAC9-E51FE35E85CB}"/>
              </a:ext>
            </a:extLst>
          </p:cNvPr>
          <p:cNvSpPr>
            <a:spLocks noGrp="1"/>
          </p:cNvSpPr>
          <p:nvPr>
            <p:ph type="title"/>
          </p:nvPr>
        </p:nvSpPr>
        <p:spPr/>
        <p:txBody>
          <a:bodyPr/>
          <a:lstStyle/>
          <a:p>
            <a:r>
              <a:rPr lang="en-US" dirty="0"/>
              <a:t>Placement Strategies </a:t>
            </a:r>
            <a:r>
              <a:rPr lang="en-US" dirty="0">
                <a:solidFill>
                  <a:schemeClr val="bg1"/>
                </a:solidFill>
              </a:rPr>
              <a:t>2</a:t>
            </a:r>
          </a:p>
        </p:txBody>
      </p:sp>
      <p:sp>
        <p:nvSpPr>
          <p:cNvPr id="5" name="Slide Number Placeholder 4">
            <a:extLst>
              <a:ext uri="{FF2B5EF4-FFF2-40B4-BE49-F238E27FC236}">
                <a16:creationId xmlns:a16="http://schemas.microsoft.com/office/drawing/2014/main" id="{52902F64-2707-15D3-94E5-EBE0B3084E34}"/>
              </a:ext>
            </a:extLst>
          </p:cNvPr>
          <p:cNvSpPr>
            <a:spLocks noGrp="1"/>
          </p:cNvSpPr>
          <p:nvPr>
            <p:ph type="sldNum" sz="quarter" idx="12"/>
          </p:nvPr>
        </p:nvSpPr>
        <p:spPr/>
        <p:txBody>
          <a:bodyPr/>
          <a:lstStyle/>
          <a:p>
            <a:fld id="{DE8DE8A0-70C5-4585-9A3C-B3A9E7B8F8E9}" type="slidenum">
              <a:rPr lang="en-US" smtClean="0"/>
              <a:pPr/>
              <a:t>6</a:t>
            </a:fld>
            <a:endParaRPr lang="en-US"/>
          </a:p>
        </p:txBody>
      </p:sp>
      <p:grpSp>
        <p:nvGrpSpPr>
          <p:cNvPr id="9" name="Group 8" descr="Participant lifecycle stages with the Placement stage circled.">
            <a:extLst>
              <a:ext uri="{FF2B5EF4-FFF2-40B4-BE49-F238E27FC236}">
                <a16:creationId xmlns:a16="http://schemas.microsoft.com/office/drawing/2014/main" id="{B4F0962F-2E68-B032-E690-14CABA0216AF}"/>
              </a:ext>
            </a:extLst>
          </p:cNvPr>
          <p:cNvGrpSpPr/>
          <p:nvPr/>
        </p:nvGrpSpPr>
        <p:grpSpPr>
          <a:xfrm>
            <a:off x="542817" y="1470991"/>
            <a:ext cx="11106366" cy="1404731"/>
            <a:chOff x="542817" y="1470991"/>
            <a:chExt cx="11106366" cy="1404731"/>
          </a:xfrm>
        </p:grpSpPr>
        <p:graphicFrame>
          <p:nvGraphicFramePr>
            <p:cNvPr id="7" name="Content Placeholder 19">
              <a:extLst>
                <a:ext uri="{FF2B5EF4-FFF2-40B4-BE49-F238E27FC236}">
                  <a16:creationId xmlns:a16="http://schemas.microsoft.com/office/drawing/2014/main" id="{E233DE0A-9F9F-B00B-F053-89DDA01A80B3}"/>
                </a:ext>
              </a:extLst>
            </p:cNvPr>
            <p:cNvGraphicFramePr>
              <a:graphicFrameLocks/>
            </p:cNvGraphicFramePr>
            <p:nvPr>
              <p:extLst>
                <p:ext uri="{D42A27DB-BD31-4B8C-83A1-F6EECF244321}">
                  <p14:modId xmlns:p14="http://schemas.microsoft.com/office/powerpoint/2010/main" val="1963285300"/>
                </p:ext>
              </p:extLst>
            </p:nvPr>
          </p:nvGraphicFramePr>
          <p:xfrm>
            <a:off x="542817" y="1750351"/>
            <a:ext cx="11106366" cy="914400"/>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dirty="0"/>
                          <a:t>Outreach &amp; Recruitment</a:t>
                        </a:r>
                      </a:p>
                    </a:txBody>
                    <a:tcPr anchor="ctr">
                      <a:solidFill>
                        <a:srgbClr val="005377"/>
                      </a:solidFill>
                    </a:tcPr>
                  </a:tc>
                  <a:tc>
                    <a:txBody>
                      <a:bodyPr/>
                      <a:lstStyle/>
                      <a:p>
                        <a:pPr algn="ctr"/>
                        <a:r>
                          <a:rPr lang="en-US" b="0" dirty="0"/>
                          <a:t>Intake, On-ramps, &amp; Enrollment</a:t>
                        </a:r>
                      </a:p>
                    </a:txBody>
                    <a:tcPr anchor="ctr">
                      <a:solidFill>
                        <a:srgbClr val="602467"/>
                      </a:solidFill>
                    </a:tcPr>
                  </a:tc>
                  <a:tc>
                    <a:txBody>
                      <a:bodyPr/>
                      <a:lstStyle/>
                      <a:p>
                        <a:pPr algn="ctr"/>
                        <a:r>
                          <a:rPr lang="en-US" b="0" dirty="0"/>
                          <a:t>Training/ Education Progress</a:t>
                        </a:r>
                      </a:p>
                    </a:txBody>
                    <a:tcPr anchor="ctr">
                      <a:solidFill>
                        <a:srgbClr val="006E9F"/>
                      </a:solidFill>
                    </a:tcPr>
                  </a:tc>
                  <a:tc>
                    <a:txBody>
                      <a:bodyPr/>
                      <a:lstStyle/>
                      <a:p>
                        <a:pPr algn="ctr"/>
                        <a:r>
                          <a:rPr lang="en-US" b="0" dirty="0"/>
                          <a:t>Completion &amp; Certification</a:t>
                        </a:r>
                      </a:p>
                    </a:txBody>
                    <a:tcPr anchor="ctr">
                      <a:solidFill>
                        <a:srgbClr val="028241"/>
                      </a:solidFill>
                    </a:tcPr>
                  </a:tc>
                  <a:tc>
                    <a:txBody>
                      <a:bodyPr/>
                      <a:lstStyle/>
                      <a:p>
                        <a:pPr algn="ctr"/>
                        <a:r>
                          <a:rPr lang="en-US" b="0" dirty="0"/>
                          <a:t>Placement</a:t>
                        </a:r>
                      </a:p>
                    </a:txBody>
                    <a:tcPr anchor="ctr">
                      <a:solidFill>
                        <a:srgbClr val="C5882B"/>
                      </a:solidFill>
                    </a:tcPr>
                  </a:tc>
                  <a:tc>
                    <a:txBody>
                      <a:bodyPr/>
                      <a:lstStyle/>
                      <a:p>
                        <a:pPr algn="ctr"/>
                        <a:r>
                          <a:rPr lang="en-US" b="0" dirty="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8" name="Oval 7">
              <a:extLst>
                <a:ext uri="{FF2B5EF4-FFF2-40B4-BE49-F238E27FC236}">
                  <a16:creationId xmlns:a16="http://schemas.microsoft.com/office/drawing/2014/main" id="{58B33971-C021-AEF4-D9BE-04D01E753262}"/>
                </a:ext>
              </a:extLst>
            </p:cNvPr>
            <p:cNvSpPr/>
            <p:nvPr/>
          </p:nvSpPr>
          <p:spPr>
            <a:xfrm>
              <a:off x="7786253" y="1470991"/>
              <a:ext cx="2199861" cy="140473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342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C1E7-1B4D-1177-1B42-F8A8D100477B}"/>
              </a:ext>
            </a:extLst>
          </p:cNvPr>
          <p:cNvSpPr>
            <a:spLocks noGrp="1"/>
          </p:cNvSpPr>
          <p:nvPr>
            <p:ph type="title"/>
          </p:nvPr>
        </p:nvSpPr>
        <p:spPr/>
        <p:txBody>
          <a:bodyPr/>
          <a:lstStyle/>
          <a:p>
            <a:r>
              <a:rPr lang="en-US" dirty="0"/>
              <a:t>What is a “good job”?</a:t>
            </a:r>
          </a:p>
        </p:txBody>
      </p:sp>
      <p:sp>
        <p:nvSpPr>
          <p:cNvPr id="5" name="Slide Number Placeholder 4">
            <a:extLst>
              <a:ext uri="{FF2B5EF4-FFF2-40B4-BE49-F238E27FC236}">
                <a16:creationId xmlns:a16="http://schemas.microsoft.com/office/drawing/2014/main" id="{11E9827E-2B39-ED35-AF4A-882963596F63}"/>
              </a:ext>
            </a:extLst>
          </p:cNvPr>
          <p:cNvSpPr>
            <a:spLocks noGrp="1"/>
          </p:cNvSpPr>
          <p:nvPr>
            <p:ph type="sldNum" sz="quarter" idx="12"/>
          </p:nvPr>
        </p:nvSpPr>
        <p:spPr/>
        <p:txBody>
          <a:bodyPr/>
          <a:lstStyle/>
          <a:p>
            <a:fld id="{DE8DE8A0-70C5-4585-9A3C-B3A9E7B8F8E9}" type="slidenum">
              <a:rPr lang="en-US" smtClean="0"/>
              <a:pPr/>
              <a:t>7</a:t>
            </a:fld>
            <a:endParaRPr lang="en-US"/>
          </a:p>
        </p:txBody>
      </p:sp>
    </p:spTree>
    <p:extLst>
      <p:ext uri="{BB962C8B-B14F-4D97-AF65-F5344CB8AC3E}">
        <p14:creationId xmlns:p14="http://schemas.microsoft.com/office/powerpoint/2010/main" val="2331383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A173-604F-AD8D-74D3-F425AD8C232D}"/>
              </a:ext>
            </a:extLst>
          </p:cNvPr>
          <p:cNvSpPr>
            <a:spLocks noGrp="1"/>
          </p:cNvSpPr>
          <p:nvPr>
            <p:ph type="title"/>
          </p:nvPr>
        </p:nvSpPr>
        <p:spPr/>
        <p:txBody>
          <a:bodyPr/>
          <a:lstStyle/>
          <a:p>
            <a:r>
              <a:rPr lang="en-US" dirty="0"/>
              <a:t>Defining a good job	</a:t>
            </a:r>
          </a:p>
        </p:txBody>
      </p:sp>
      <p:sp>
        <p:nvSpPr>
          <p:cNvPr id="3" name="Content Placeholder 2">
            <a:extLst>
              <a:ext uri="{FF2B5EF4-FFF2-40B4-BE49-F238E27FC236}">
                <a16:creationId xmlns:a16="http://schemas.microsoft.com/office/drawing/2014/main" id="{F56577AB-0E91-6B38-19F2-1793ED65C693}"/>
              </a:ext>
            </a:extLst>
          </p:cNvPr>
          <p:cNvSpPr>
            <a:spLocks noGrp="1"/>
          </p:cNvSpPr>
          <p:nvPr>
            <p:ph idx="1"/>
          </p:nvPr>
        </p:nvSpPr>
        <p:spPr/>
        <p:txBody>
          <a:bodyPr/>
          <a:lstStyle/>
          <a:p>
            <a:r>
              <a:rPr lang="en-US" dirty="0"/>
              <a:t>ETA defines a good job as</a:t>
            </a:r>
            <a:r>
              <a:rPr lang="en-US" dirty="0">
                <a:solidFill>
                  <a:srgbClr val="FF0000"/>
                </a:solidFill>
              </a:rPr>
              <a:t> </a:t>
            </a:r>
            <a:r>
              <a:rPr lang="en-US" dirty="0">
                <a:solidFill>
                  <a:schemeClr val="tx2"/>
                </a:solidFill>
              </a:rPr>
              <a:t>one that, </a:t>
            </a:r>
            <a:r>
              <a:rPr lang="en-US" dirty="0"/>
              <a:t>“helps workers achieve economic stability and mobility, while prioritizing diversity and worker voice.”</a:t>
            </a:r>
          </a:p>
          <a:p>
            <a:r>
              <a:rPr lang="en-US" dirty="0"/>
              <a:t>Good jobs can lead to community prosperity that aids economic growth</a:t>
            </a:r>
          </a:p>
          <a:p>
            <a:r>
              <a:rPr lang="en-US" dirty="0"/>
              <a:t>Sector partnerships with employers, educators, labor organizations, and community partners can create good jobs and career pathways starting from entry-level positions</a:t>
            </a:r>
          </a:p>
        </p:txBody>
      </p:sp>
      <p:sp>
        <p:nvSpPr>
          <p:cNvPr id="6" name="Footer Placeholder 3">
            <a:extLst>
              <a:ext uri="{FF2B5EF4-FFF2-40B4-BE49-F238E27FC236}">
                <a16:creationId xmlns:a16="http://schemas.microsoft.com/office/drawing/2014/main" id="{C30B5218-57C0-2B72-13CC-82979B95DF28}"/>
              </a:ext>
            </a:extLst>
          </p:cNvPr>
          <p:cNvSpPr txBox="1">
            <a:spLocks/>
          </p:cNvSpPr>
          <p:nvPr/>
        </p:nvSpPr>
        <p:spPr>
          <a:xfrm>
            <a:off x="764074" y="6157791"/>
            <a:ext cx="6494113"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Source: </a:t>
            </a:r>
            <a:r>
              <a:rPr lang="en-US" b="1" dirty="0">
                <a:solidFill>
                  <a:srgbClr val="FFC000"/>
                </a:solidFill>
              </a:rPr>
              <a:t>Training and employment guidance letter no. 07-22</a:t>
            </a:r>
          </a:p>
        </p:txBody>
      </p:sp>
      <p:sp>
        <p:nvSpPr>
          <p:cNvPr id="5" name="Slide Number Placeholder 4">
            <a:extLst>
              <a:ext uri="{FF2B5EF4-FFF2-40B4-BE49-F238E27FC236}">
                <a16:creationId xmlns:a16="http://schemas.microsoft.com/office/drawing/2014/main" id="{2A99A51C-3DBB-1459-4BDD-48C2B3B57BF6}"/>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3675470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30E4D1-5955-E257-5D15-922F952931C4}"/>
              </a:ext>
            </a:extLst>
          </p:cNvPr>
          <p:cNvSpPr>
            <a:spLocks noGrp="1"/>
          </p:cNvSpPr>
          <p:nvPr>
            <p:ph type="title"/>
          </p:nvPr>
        </p:nvSpPr>
        <p:spPr/>
        <p:txBody>
          <a:bodyPr/>
          <a:lstStyle/>
          <a:p>
            <a:r>
              <a:rPr lang="en-US" dirty="0"/>
              <a:t>8 key principles of a good job (1-4)</a:t>
            </a:r>
          </a:p>
        </p:txBody>
      </p:sp>
      <p:sp>
        <p:nvSpPr>
          <p:cNvPr id="5" name="Slide Number Placeholder 4">
            <a:extLst>
              <a:ext uri="{FF2B5EF4-FFF2-40B4-BE49-F238E27FC236}">
                <a16:creationId xmlns:a16="http://schemas.microsoft.com/office/drawing/2014/main" id="{F78478F0-4904-0E05-34B9-39626F60001D}"/>
              </a:ext>
            </a:extLst>
          </p:cNvPr>
          <p:cNvSpPr>
            <a:spLocks noGrp="1"/>
          </p:cNvSpPr>
          <p:nvPr>
            <p:ph type="sldNum" sz="quarter" idx="12"/>
          </p:nvPr>
        </p:nvSpPr>
        <p:spPr/>
        <p:txBody>
          <a:bodyPr/>
          <a:lstStyle/>
          <a:p>
            <a:fld id="{DE8DE8A0-70C5-4585-9A3C-B3A9E7B8F8E9}" type="slidenum">
              <a:rPr lang="en-US" smtClean="0"/>
              <a:t>9</a:t>
            </a:fld>
            <a:endParaRPr lang="en-US"/>
          </a:p>
        </p:txBody>
      </p:sp>
      <p:graphicFrame>
        <p:nvGraphicFramePr>
          <p:cNvPr id="6" name="Content Placeholder 5" descr="Four boxes:&#10;Box 1 - Pay: stable and predictable living wages, and wages grow &#10;Box 2 - Benefits: family-sustaining benefits&#10;Box 3 - Job security and working conditions: &#10;safe, healthy, and accessible workplace, adequate and predictable hours&#10;Box 4 - Skills and career advancement: equitable opportunities to progress to future jobs, transparent advancement opportunities&#10;">
            <a:extLst>
              <a:ext uri="{FF2B5EF4-FFF2-40B4-BE49-F238E27FC236}">
                <a16:creationId xmlns:a16="http://schemas.microsoft.com/office/drawing/2014/main" id="{EFA6F879-8E7F-1C98-73E1-7DEFD58A8916}"/>
              </a:ext>
            </a:extLst>
          </p:cNvPr>
          <p:cNvGraphicFramePr>
            <a:graphicFrameLocks noGrp="1"/>
          </p:cNvGraphicFramePr>
          <p:nvPr>
            <p:ph idx="4294967295"/>
            <p:extLst>
              <p:ext uri="{D42A27DB-BD31-4B8C-83A1-F6EECF244321}">
                <p14:modId xmlns:p14="http://schemas.microsoft.com/office/powerpoint/2010/main" val="1514290559"/>
              </p:ext>
            </p:extLst>
          </p:nvPr>
        </p:nvGraphicFramePr>
        <p:xfrm>
          <a:off x="581891" y="1911928"/>
          <a:ext cx="10931236" cy="4520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3">
            <a:extLst>
              <a:ext uri="{FF2B5EF4-FFF2-40B4-BE49-F238E27FC236}">
                <a16:creationId xmlns:a16="http://schemas.microsoft.com/office/drawing/2014/main" id="{709BB319-9271-1BCA-8A51-4D3C51D21FB7}"/>
              </a:ext>
            </a:extLst>
          </p:cNvPr>
          <p:cNvSpPr txBox="1">
            <a:spLocks/>
          </p:cNvSpPr>
          <p:nvPr/>
        </p:nvSpPr>
        <p:spPr>
          <a:xfrm>
            <a:off x="429778" y="6431974"/>
            <a:ext cx="6494113"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Source: </a:t>
            </a:r>
            <a:r>
              <a:rPr lang="en-US" b="1" dirty="0">
                <a:solidFill>
                  <a:srgbClr val="FFC000"/>
                </a:solidFill>
              </a:rPr>
              <a:t>Training and employment guidance letter no. 07-22</a:t>
            </a:r>
          </a:p>
        </p:txBody>
      </p:sp>
    </p:spTree>
    <p:extLst>
      <p:ext uri="{BB962C8B-B14F-4D97-AF65-F5344CB8AC3E}">
        <p14:creationId xmlns:p14="http://schemas.microsoft.com/office/powerpoint/2010/main" val="1263700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8113-C8D3-8F62-C3F1-792FFE669F12}"/>
              </a:ext>
            </a:extLst>
          </p:cNvPr>
          <p:cNvSpPr>
            <a:spLocks noGrp="1"/>
          </p:cNvSpPr>
          <p:nvPr>
            <p:ph type="title"/>
          </p:nvPr>
        </p:nvSpPr>
        <p:spPr/>
        <p:txBody>
          <a:bodyPr/>
          <a:lstStyle/>
          <a:p>
            <a:r>
              <a:rPr lang="en-US" dirty="0"/>
              <a:t>8 key principles of a good job (5-8)</a:t>
            </a:r>
          </a:p>
        </p:txBody>
      </p:sp>
      <p:graphicFrame>
        <p:nvGraphicFramePr>
          <p:cNvPr id="7" name="Content Placeholder 5" descr="Four boxes&#10;Box 1 - Recruitment and Hiring: employers recruit applicants from underserved communities, applicants are evaluated using skills-based requirements, employers do not require excessive requirements.&#10;Box 2 - Organizational culture:&#10;all workers belong, are valued, and respected.&#10;Box 3 - Diversity, Equity, Inclusion, and Accessibility:&#10;all workers are respected, empowered, and treated fairly, individuals from underserved populations do not face systematic barriers to advancement.&#10;Box 4 - Empowerment and representation:&#10;Workers can form, join, and engage in unions without fear of retaliation">
            <a:extLst>
              <a:ext uri="{FF2B5EF4-FFF2-40B4-BE49-F238E27FC236}">
                <a16:creationId xmlns:a16="http://schemas.microsoft.com/office/drawing/2014/main" id="{12653CAA-A083-21A8-9BF1-9CF33D6AD1C5}"/>
              </a:ext>
            </a:extLst>
          </p:cNvPr>
          <p:cNvGraphicFramePr>
            <a:graphicFrameLocks/>
          </p:cNvGraphicFramePr>
          <p:nvPr>
            <p:extLst>
              <p:ext uri="{D42A27DB-BD31-4B8C-83A1-F6EECF244321}">
                <p14:modId xmlns:p14="http://schemas.microsoft.com/office/powerpoint/2010/main" val="2073071588"/>
              </p:ext>
            </p:extLst>
          </p:nvPr>
        </p:nvGraphicFramePr>
        <p:xfrm>
          <a:off x="581891" y="1911928"/>
          <a:ext cx="10931236" cy="4520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3">
            <a:extLst>
              <a:ext uri="{FF2B5EF4-FFF2-40B4-BE49-F238E27FC236}">
                <a16:creationId xmlns:a16="http://schemas.microsoft.com/office/drawing/2014/main" id="{56EAD353-0F3C-61B2-AB29-D8250CDC547D}"/>
              </a:ext>
            </a:extLst>
          </p:cNvPr>
          <p:cNvSpPr txBox="1">
            <a:spLocks/>
          </p:cNvSpPr>
          <p:nvPr/>
        </p:nvSpPr>
        <p:spPr>
          <a:xfrm>
            <a:off x="351119" y="6425726"/>
            <a:ext cx="6494113"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Source: </a:t>
            </a:r>
            <a:r>
              <a:rPr lang="en-US" b="1" dirty="0">
                <a:solidFill>
                  <a:srgbClr val="FFC000"/>
                </a:solidFill>
              </a:rPr>
              <a:t>Training and employment guidance letter no. 07-22</a:t>
            </a:r>
          </a:p>
        </p:txBody>
      </p:sp>
      <p:sp>
        <p:nvSpPr>
          <p:cNvPr id="5" name="Slide Number Placeholder 4">
            <a:extLst>
              <a:ext uri="{FF2B5EF4-FFF2-40B4-BE49-F238E27FC236}">
                <a16:creationId xmlns:a16="http://schemas.microsoft.com/office/drawing/2014/main" id="{2520E073-A666-1249-7CFA-F62242216CA5}"/>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403769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003A6-F33D-EA98-3F56-B99F195D30F5}"/>
              </a:ext>
            </a:extLst>
          </p:cNvPr>
          <p:cNvSpPr>
            <a:spLocks noGrp="1"/>
          </p:cNvSpPr>
          <p:nvPr>
            <p:ph type="title"/>
          </p:nvPr>
        </p:nvSpPr>
        <p:spPr/>
        <p:txBody>
          <a:bodyPr/>
          <a:lstStyle/>
          <a:p>
            <a:r>
              <a:rPr lang="en-US"/>
              <a:t>strategies to help participants obtain good jobs</a:t>
            </a:r>
          </a:p>
        </p:txBody>
      </p:sp>
      <p:sp>
        <p:nvSpPr>
          <p:cNvPr id="5" name="Slide Number Placeholder 4">
            <a:extLst>
              <a:ext uri="{FF2B5EF4-FFF2-40B4-BE49-F238E27FC236}">
                <a16:creationId xmlns:a16="http://schemas.microsoft.com/office/drawing/2014/main" id="{91FE3D4B-D31C-B2F7-BD51-ED68D9A3E6C6}"/>
              </a:ext>
            </a:extLst>
          </p:cNvPr>
          <p:cNvSpPr>
            <a:spLocks noGrp="1"/>
          </p:cNvSpPr>
          <p:nvPr>
            <p:ph type="sldNum" sz="quarter" idx="12"/>
          </p:nvPr>
        </p:nvSpPr>
        <p:spPr/>
        <p:txBody>
          <a:bodyPr/>
          <a:lstStyle/>
          <a:p>
            <a:fld id="{DE8DE8A0-70C5-4585-9A3C-B3A9E7B8F8E9}" type="slidenum">
              <a:rPr lang="en-US" smtClean="0"/>
              <a:pPr/>
              <a:t>11</a:t>
            </a:fld>
            <a:endParaRPr lang="en-US"/>
          </a:p>
        </p:txBody>
      </p:sp>
    </p:spTree>
    <p:extLst>
      <p:ext uri="{BB962C8B-B14F-4D97-AF65-F5344CB8AC3E}">
        <p14:creationId xmlns:p14="http://schemas.microsoft.com/office/powerpoint/2010/main" val="3356080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16AD-0723-4147-6C88-278629D1BF6F}"/>
              </a:ext>
            </a:extLst>
          </p:cNvPr>
          <p:cNvSpPr>
            <a:spLocks noGrp="1"/>
          </p:cNvSpPr>
          <p:nvPr>
            <p:ph type="title"/>
          </p:nvPr>
        </p:nvSpPr>
        <p:spPr/>
        <p:txBody>
          <a:bodyPr/>
          <a:lstStyle/>
          <a:p>
            <a:r>
              <a:rPr lang="en-US" dirty="0"/>
              <a:t>strategies to engage employer partners in Good jobs</a:t>
            </a:r>
          </a:p>
        </p:txBody>
      </p:sp>
      <p:sp>
        <p:nvSpPr>
          <p:cNvPr id="3" name="Content Placeholder 2">
            <a:extLst>
              <a:ext uri="{FF2B5EF4-FFF2-40B4-BE49-F238E27FC236}">
                <a16:creationId xmlns:a16="http://schemas.microsoft.com/office/drawing/2014/main" id="{374593BF-90A0-06C4-D6F4-0396911B99F3}"/>
              </a:ext>
            </a:extLst>
          </p:cNvPr>
          <p:cNvSpPr>
            <a:spLocks noGrp="1"/>
          </p:cNvSpPr>
          <p:nvPr>
            <p:ph idx="1"/>
          </p:nvPr>
        </p:nvSpPr>
        <p:spPr/>
        <p:txBody>
          <a:bodyPr>
            <a:normAutofit fontScale="85000" lnSpcReduction="20000"/>
          </a:bodyPr>
          <a:lstStyle/>
          <a:p>
            <a:r>
              <a:rPr lang="en-US" dirty="0"/>
              <a:t>Highlight job quality as a recruitment and retention strategy</a:t>
            </a:r>
          </a:p>
          <a:p>
            <a:pPr lvl="1"/>
            <a:r>
              <a:rPr lang="en-US" dirty="0"/>
              <a:t>Show employers the cost of turnover versus the cost of increased wages or benefits</a:t>
            </a:r>
          </a:p>
          <a:p>
            <a:r>
              <a:rPr lang="en-US" dirty="0"/>
              <a:t>Assist employers in implementing Good Jobs Principles</a:t>
            </a:r>
          </a:p>
          <a:p>
            <a:pPr lvl="1"/>
            <a:r>
              <a:rPr lang="en-US" dirty="0"/>
              <a:t>Help employers become a Registered Apprenticeship sponsor, explore pay and benefits changes, provide trainings</a:t>
            </a:r>
          </a:p>
          <a:p>
            <a:r>
              <a:rPr lang="en-US" dirty="0"/>
              <a:t>Help employers work to create more good jobs and to invest in high-quality career pathways</a:t>
            </a:r>
          </a:p>
          <a:p>
            <a:pPr lvl="1"/>
            <a:r>
              <a:rPr lang="en-US" dirty="0"/>
              <a:t>Use data (labor market information) to identify growth opportunities</a:t>
            </a:r>
          </a:p>
          <a:p>
            <a:r>
              <a:rPr lang="en-US" dirty="0"/>
              <a:t>Work closely with local industry associations and employer groups</a:t>
            </a:r>
          </a:p>
          <a:p>
            <a:pPr lvl="1"/>
            <a:r>
              <a:rPr lang="en-US" dirty="0"/>
              <a:t>Expand evidence-based strategies to support job quality by using tools to self-assess and enhance job quality</a:t>
            </a:r>
          </a:p>
        </p:txBody>
      </p:sp>
      <p:sp>
        <p:nvSpPr>
          <p:cNvPr id="6" name="Footer Placeholder 3">
            <a:extLst>
              <a:ext uri="{FF2B5EF4-FFF2-40B4-BE49-F238E27FC236}">
                <a16:creationId xmlns:a16="http://schemas.microsoft.com/office/drawing/2014/main" id="{E408ADB6-62A2-E471-2E1D-28608AF4AAEE}"/>
              </a:ext>
            </a:extLst>
          </p:cNvPr>
          <p:cNvSpPr>
            <a:spLocks noGrp="1"/>
          </p:cNvSpPr>
          <p:nvPr>
            <p:ph type="ftr" sz="quarter" idx="11"/>
          </p:nvPr>
        </p:nvSpPr>
        <p:spPr>
          <a:xfrm>
            <a:off x="774923" y="6344335"/>
            <a:ext cx="6494113" cy="365125"/>
          </a:xfrm>
        </p:spPr>
        <p:txBody>
          <a:bodyPr/>
          <a:lstStyle/>
          <a:p>
            <a:r>
              <a:rPr lang="en-US" dirty="0"/>
              <a:t>Source: </a:t>
            </a:r>
            <a:r>
              <a:rPr lang="en-US" b="1" dirty="0">
                <a:solidFill>
                  <a:srgbClr val="FFC000"/>
                </a:solidFill>
              </a:rPr>
              <a:t>Training and employment guidance letter no. 07-22</a:t>
            </a:r>
          </a:p>
        </p:txBody>
      </p:sp>
      <p:sp>
        <p:nvSpPr>
          <p:cNvPr id="5" name="Slide Number Placeholder 4">
            <a:extLst>
              <a:ext uri="{FF2B5EF4-FFF2-40B4-BE49-F238E27FC236}">
                <a16:creationId xmlns:a16="http://schemas.microsoft.com/office/drawing/2014/main" id="{495CFD72-FE7E-B8DE-3230-5660DEB4D7EF}"/>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305799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F44C-A5DC-3AB4-BEEE-433829FC55E0}"/>
              </a:ext>
            </a:extLst>
          </p:cNvPr>
          <p:cNvSpPr>
            <a:spLocks noGrp="1"/>
          </p:cNvSpPr>
          <p:nvPr>
            <p:ph type="title"/>
          </p:nvPr>
        </p:nvSpPr>
        <p:spPr/>
        <p:txBody>
          <a:bodyPr/>
          <a:lstStyle/>
          <a:p>
            <a:r>
              <a:rPr lang="en-US"/>
              <a:t>Employer partner strategies to help participants obtain good jobs</a:t>
            </a:r>
          </a:p>
        </p:txBody>
      </p:sp>
      <p:sp>
        <p:nvSpPr>
          <p:cNvPr id="3" name="Content Placeholder 2">
            <a:extLst>
              <a:ext uri="{FF2B5EF4-FFF2-40B4-BE49-F238E27FC236}">
                <a16:creationId xmlns:a16="http://schemas.microsoft.com/office/drawing/2014/main" id="{CACFCE76-D8AF-8E5D-B9E5-F2FA261D9676}"/>
              </a:ext>
            </a:extLst>
          </p:cNvPr>
          <p:cNvSpPr>
            <a:spLocks noGrp="1"/>
          </p:cNvSpPr>
          <p:nvPr>
            <p:ph idx="1"/>
          </p:nvPr>
        </p:nvSpPr>
        <p:spPr/>
        <p:txBody>
          <a:bodyPr>
            <a:normAutofit/>
          </a:bodyPr>
          <a:lstStyle/>
          <a:p>
            <a:r>
              <a:rPr lang="en-US" dirty="0"/>
              <a:t>Involve employers in designing training programs and be responsive to their needs</a:t>
            </a:r>
          </a:p>
          <a:p>
            <a:r>
              <a:rPr lang="en-US" dirty="0"/>
              <a:t>Directly connect with employers to facilitate job placements</a:t>
            </a:r>
          </a:p>
          <a:p>
            <a:pPr lvl="1"/>
            <a:r>
              <a:rPr lang="en-US" dirty="0"/>
              <a:t>Reverse job fairs</a:t>
            </a:r>
          </a:p>
          <a:p>
            <a:pPr lvl="1"/>
            <a:r>
              <a:rPr lang="en-US" dirty="0"/>
              <a:t>Job tours at employers’ facility </a:t>
            </a:r>
          </a:p>
          <a:p>
            <a:pPr lvl="1"/>
            <a:r>
              <a:rPr lang="en-US" dirty="0"/>
              <a:t>Virtual career fairs</a:t>
            </a:r>
          </a:p>
          <a:p>
            <a:r>
              <a:rPr lang="en-US" dirty="0"/>
              <a:t>Maintain relationships with employers throughout the program</a:t>
            </a:r>
          </a:p>
          <a:p>
            <a:endParaRPr lang="en-US" dirty="0">
              <a:highlight>
                <a:srgbClr val="008080"/>
              </a:highlight>
            </a:endParaRPr>
          </a:p>
          <a:p>
            <a:pPr lvl="1"/>
            <a:endParaRPr lang="en-US" dirty="0">
              <a:highlight>
                <a:srgbClr val="FF00FF"/>
              </a:highlight>
            </a:endParaRPr>
          </a:p>
          <a:p>
            <a:pPr marL="324000" lvl="1" indent="0">
              <a:buNone/>
            </a:pPr>
            <a:endParaRPr lang="en-US" dirty="0">
              <a:highlight>
                <a:srgbClr val="FF00FF"/>
              </a:highlight>
            </a:endParaRPr>
          </a:p>
          <a:p>
            <a:endParaRPr lang="en-US" dirty="0">
              <a:highlight>
                <a:srgbClr val="008080"/>
              </a:highlight>
            </a:endParaRPr>
          </a:p>
        </p:txBody>
      </p:sp>
      <p:sp>
        <p:nvSpPr>
          <p:cNvPr id="4" name="Footer Placeholder 3">
            <a:extLst>
              <a:ext uri="{FF2B5EF4-FFF2-40B4-BE49-F238E27FC236}">
                <a16:creationId xmlns:a16="http://schemas.microsoft.com/office/drawing/2014/main" id="{BE629200-D5C1-2CC0-79BC-B9E53E0D19AB}"/>
              </a:ext>
            </a:extLst>
          </p:cNvPr>
          <p:cNvSpPr>
            <a:spLocks noGrp="1"/>
          </p:cNvSpPr>
          <p:nvPr>
            <p:ph type="ftr" sz="quarter" idx="11"/>
          </p:nvPr>
        </p:nvSpPr>
        <p:spPr>
          <a:xfrm>
            <a:off x="774924" y="6199461"/>
            <a:ext cx="7887295" cy="365125"/>
          </a:xfrm>
        </p:spPr>
        <p:txBody>
          <a:bodyPr/>
          <a:lstStyle/>
          <a:p>
            <a:r>
              <a:rPr lang="en-US" dirty="0"/>
              <a:t>Source: </a:t>
            </a:r>
            <a:r>
              <a:rPr lang="en-US" b="1" dirty="0">
                <a:solidFill>
                  <a:srgbClr val="FFC000"/>
                </a:solidFill>
              </a:rPr>
              <a:t>Sector Training strategies during the covid-19 pandemic: lessons from the America’s promise partnerships &amp; expanding employer engagement and job placement </a:t>
            </a:r>
          </a:p>
        </p:txBody>
      </p:sp>
      <p:sp>
        <p:nvSpPr>
          <p:cNvPr id="5" name="Slide Number Placeholder 4">
            <a:extLst>
              <a:ext uri="{FF2B5EF4-FFF2-40B4-BE49-F238E27FC236}">
                <a16:creationId xmlns:a16="http://schemas.microsoft.com/office/drawing/2014/main" id="{29F51124-00E0-90D7-315E-164E69B38273}"/>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872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9012-975D-730D-F957-BB9BC334E574}"/>
              </a:ext>
            </a:extLst>
          </p:cNvPr>
          <p:cNvSpPr>
            <a:spLocks noGrp="1"/>
          </p:cNvSpPr>
          <p:nvPr>
            <p:ph type="title"/>
          </p:nvPr>
        </p:nvSpPr>
        <p:spPr/>
        <p:txBody>
          <a:bodyPr/>
          <a:lstStyle/>
          <a:p>
            <a:r>
              <a:rPr lang="en-US" dirty="0"/>
              <a:t>Strategies to integrate good jobs principles into your services for participants </a:t>
            </a:r>
          </a:p>
        </p:txBody>
      </p:sp>
      <p:sp>
        <p:nvSpPr>
          <p:cNvPr id="3" name="Content Placeholder 2">
            <a:extLst>
              <a:ext uri="{FF2B5EF4-FFF2-40B4-BE49-F238E27FC236}">
                <a16:creationId xmlns:a16="http://schemas.microsoft.com/office/drawing/2014/main" id="{962B5C4C-79AA-5858-E256-93617B3293EB}"/>
              </a:ext>
            </a:extLst>
          </p:cNvPr>
          <p:cNvSpPr>
            <a:spLocks noGrp="1"/>
          </p:cNvSpPr>
          <p:nvPr>
            <p:ph idx="1"/>
          </p:nvPr>
        </p:nvSpPr>
        <p:spPr>
          <a:xfrm>
            <a:off x="774923" y="1946302"/>
            <a:ext cx="10653003" cy="4619705"/>
          </a:xfrm>
        </p:spPr>
        <p:txBody>
          <a:bodyPr>
            <a:normAutofit fontScale="92500" lnSpcReduction="10000"/>
          </a:bodyPr>
          <a:lstStyle/>
          <a:p>
            <a:pPr marL="305435" indent="-305435"/>
            <a:r>
              <a:rPr lang="en-US" dirty="0"/>
              <a:t>Train job seekers about good jobs</a:t>
            </a:r>
            <a:endParaRPr lang="en-US"/>
          </a:p>
          <a:p>
            <a:pPr marL="629920" lvl="1" indent="-305435"/>
            <a:r>
              <a:rPr lang="en-US" dirty="0"/>
              <a:t>Help participants understand benefits, negotiate pay, and their rights</a:t>
            </a:r>
          </a:p>
          <a:p>
            <a:pPr marL="305435" indent="-305435"/>
            <a:r>
              <a:rPr lang="en-US" dirty="0"/>
              <a:t>Embed good job discussions in all career services</a:t>
            </a:r>
          </a:p>
          <a:p>
            <a:pPr marL="629920" lvl="1" indent="-305435"/>
            <a:r>
              <a:rPr lang="en-US" dirty="0"/>
              <a:t>Discuss good job characteristics during assessments and case management</a:t>
            </a:r>
          </a:p>
          <a:p>
            <a:pPr marL="305435" indent="-305435"/>
            <a:r>
              <a:rPr lang="en-US" dirty="0"/>
              <a:t>Ensure jobseekers access needed supportive services needed to attend training </a:t>
            </a:r>
          </a:p>
          <a:p>
            <a:pPr marL="629920" lvl="1" indent="-305435"/>
            <a:r>
              <a:rPr lang="en-US" dirty="0"/>
              <a:t>Supportive services can promote retention</a:t>
            </a:r>
          </a:p>
          <a:p>
            <a:pPr marL="305435" indent="-305435"/>
            <a:r>
              <a:rPr lang="en-US" dirty="0"/>
              <a:t>Collect data about job quality for program </a:t>
            </a:r>
            <a:r>
              <a:rPr lang="en-US" dirty="0" err="1"/>
              <a:t>exiters</a:t>
            </a:r>
            <a:endParaRPr lang="en-US" dirty="0"/>
          </a:p>
          <a:p>
            <a:pPr marL="629920" lvl="1" indent="-305435"/>
            <a:r>
              <a:rPr lang="en-US" dirty="0"/>
              <a:t>Ask participants about their work experiences including benefits, pay, work culture, safety</a:t>
            </a:r>
          </a:p>
        </p:txBody>
      </p:sp>
      <p:sp>
        <p:nvSpPr>
          <p:cNvPr id="6" name="Footer Placeholder 3">
            <a:extLst>
              <a:ext uri="{FF2B5EF4-FFF2-40B4-BE49-F238E27FC236}">
                <a16:creationId xmlns:a16="http://schemas.microsoft.com/office/drawing/2014/main" id="{699F8AB2-7D73-FD14-09EF-59FCDF8C95D7}"/>
              </a:ext>
            </a:extLst>
          </p:cNvPr>
          <p:cNvSpPr>
            <a:spLocks noGrp="1"/>
          </p:cNvSpPr>
          <p:nvPr>
            <p:ph type="ftr" sz="quarter" idx="11"/>
          </p:nvPr>
        </p:nvSpPr>
        <p:spPr>
          <a:xfrm>
            <a:off x="774923" y="6344335"/>
            <a:ext cx="6494113" cy="365125"/>
          </a:xfrm>
        </p:spPr>
        <p:txBody>
          <a:bodyPr/>
          <a:lstStyle/>
          <a:p>
            <a:r>
              <a:rPr lang="en-US" dirty="0"/>
              <a:t>Source: </a:t>
            </a:r>
            <a:r>
              <a:rPr lang="en-US" b="1" dirty="0">
                <a:solidFill>
                  <a:srgbClr val="FFC000"/>
                </a:solidFill>
              </a:rPr>
              <a:t>Training and employment guidance letter no. 07-22</a:t>
            </a:r>
          </a:p>
        </p:txBody>
      </p:sp>
      <p:sp>
        <p:nvSpPr>
          <p:cNvPr id="5" name="Slide Number Placeholder 4">
            <a:extLst>
              <a:ext uri="{FF2B5EF4-FFF2-40B4-BE49-F238E27FC236}">
                <a16:creationId xmlns:a16="http://schemas.microsoft.com/office/drawing/2014/main" id="{1747C68A-B04D-77F0-6AF9-CBFFE1EE6EDB}"/>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984683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9012-975D-730D-F957-BB9BC334E574}"/>
              </a:ext>
            </a:extLst>
          </p:cNvPr>
          <p:cNvSpPr>
            <a:spLocks noGrp="1"/>
          </p:cNvSpPr>
          <p:nvPr>
            <p:ph type="title"/>
          </p:nvPr>
        </p:nvSpPr>
        <p:spPr/>
        <p:txBody>
          <a:bodyPr/>
          <a:lstStyle/>
          <a:p>
            <a:r>
              <a:rPr lang="en-US" dirty="0"/>
              <a:t>Strategies to prepare participants to obtain good jobs</a:t>
            </a:r>
          </a:p>
        </p:txBody>
      </p:sp>
      <p:sp>
        <p:nvSpPr>
          <p:cNvPr id="3" name="Content Placeholder 2">
            <a:extLst>
              <a:ext uri="{FF2B5EF4-FFF2-40B4-BE49-F238E27FC236}">
                <a16:creationId xmlns:a16="http://schemas.microsoft.com/office/drawing/2014/main" id="{962B5C4C-79AA-5858-E256-93617B3293EB}"/>
              </a:ext>
            </a:extLst>
          </p:cNvPr>
          <p:cNvSpPr>
            <a:spLocks noGrp="1"/>
          </p:cNvSpPr>
          <p:nvPr>
            <p:ph idx="1"/>
          </p:nvPr>
        </p:nvSpPr>
        <p:spPr/>
        <p:txBody>
          <a:bodyPr>
            <a:normAutofit fontScale="92500" lnSpcReduction="20000"/>
          </a:bodyPr>
          <a:lstStyle/>
          <a:p>
            <a:pPr marL="305435" indent="-305435"/>
            <a:r>
              <a:rPr lang="en-US" dirty="0"/>
              <a:t>Tailor strategies to meet participants’ individual needs</a:t>
            </a:r>
            <a:endParaRPr lang="en-US"/>
          </a:p>
          <a:p>
            <a:pPr marL="305435" indent="-305435"/>
            <a:r>
              <a:rPr lang="en-US" dirty="0"/>
              <a:t>Assess participants’ </a:t>
            </a:r>
            <a:r>
              <a:rPr lang="en-US" b="1" dirty="0"/>
              <a:t>values</a:t>
            </a:r>
            <a:r>
              <a:rPr lang="en-US" dirty="0"/>
              <a:t> and </a:t>
            </a:r>
            <a:r>
              <a:rPr lang="en-US" b="1" dirty="0"/>
              <a:t>interests</a:t>
            </a:r>
            <a:r>
              <a:rPr lang="en-US" dirty="0"/>
              <a:t> to help them target the </a:t>
            </a:r>
            <a:r>
              <a:rPr lang="en-US" b="1" dirty="0"/>
              <a:t>right jobs</a:t>
            </a:r>
            <a:endParaRPr lang="en-US" dirty="0"/>
          </a:p>
          <a:p>
            <a:pPr marL="305435" indent="-305435"/>
            <a:r>
              <a:rPr lang="en-US" dirty="0"/>
              <a:t>Assist participants with </a:t>
            </a:r>
            <a:r>
              <a:rPr lang="en-US" b="1" dirty="0"/>
              <a:t>creating an effective tailored resume </a:t>
            </a:r>
            <a:r>
              <a:rPr lang="en-US" dirty="0"/>
              <a:t>that identifies their </a:t>
            </a:r>
            <a:r>
              <a:rPr lang="en-US" b="1" dirty="0"/>
              <a:t>transferable skills</a:t>
            </a:r>
            <a:endParaRPr lang="en-US" dirty="0"/>
          </a:p>
          <a:p>
            <a:pPr marL="305435" indent="-305435"/>
            <a:r>
              <a:rPr lang="en-US" dirty="0"/>
              <a:t>Help participants </a:t>
            </a:r>
            <a:r>
              <a:rPr lang="en-US" b="1" dirty="0"/>
              <a:t>develop a job search strategy </a:t>
            </a:r>
            <a:r>
              <a:rPr lang="en-US" dirty="0"/>
              <a:t>that includes a committed schedule, research, and keeps track of their efforts </a:t>
            </a:r>
          </a:p>
          <a:p>
            <a:pPr marL="629920" lvl="1" indent="-305435"/>
            <a:r>
              <a:rPr lang="en-US" dirty="0"/>
              <a:t>Informational interviews</a:t>
            </a:r>
          </a:p>
          <a:p>
            <a:pPr marL="629920" lvl="1" indent="-305435"/>
            <a:r>
              <a:rPr lang="en-US" dirty="0"/>
              <a:t>Networking </a:t>
            </a:r>
          </a:p>
          <a:p>
            <a:pPr marL="629920" lvl="1" indent="-305435"/>
            <a:r>
              <a:rPr lang="en-US" dirty="0"/>
              <a:t>Online presence &amp; LinkedIn </a:t>
            </a:r>
          </a:p>
        </p:txBody>
      </p:sp>
      <p:sp>
        <p:nvSpPr>
          <p:cNvPr id="6" name="TextBox 5">
            <a:extLst>
              <a:ext uri="{FF2B5EF4-FFF2-40B4-BE49-F238E27FC236}">
                <a16:creationId xmlns:a16="http://schemas.microsoft.com/office/drawing/2014/main" id="{C28D11A8-B7F2-0E4D-AB09-7DE6A954F9C5}"/>
              </a:ext>
            </a:extLst>
          </p:cNvPr>
          <p:cNvSpPr txBox="1"/>
          <p:nvPr/>
        </p:nvSpPr>
        <p:spPr>
          <a:xfrm>
            <a:off x="6357795" y="5145696"/>
            <a:ext cx="4667558" cy="1200329"/>
          </a:xfrm>
          <a:prstGeom prst="rect">
            <a:avLst/>
          </a:prstGeom>
          <a:solidFill>
            <a:schemeClr val="tx2"/>
          </a:solidFill>
        </p:spPr>
        <p:txBody>
          <a:bodyPr wrap="square" rtlCol="0">
            <a:spAutoFit/>
          </a:bodyPr>
          <a:lstStyle/>
          <a:p>
            <a:r>
              <a:rPr lang="en-US">
                <a:solidFill>
                  <a:schemeClr val="bg1"/>
                </a:solidFill>
              </a:rPr>
              <a:t>Grantees can use the “</a:t>
            </a:r>
            <a:r>
              <a:rPr lang="en-US">
                <a:solidFill>
                  <a:schemeClr val="bg1"/>
                </a:solidFill>
                <a:hlinkClick r:id="rId3">
                  <a:extLst>
                    <a:ext uri="{A12FA001-AC4F-418D-AE19-62706E023703}">
                      <ahyp:hlinkClr xmlns:ahyp="http://schemas.microsoft.com/office/drawing/2018/hyperlinkcolor" val="tx"/>
                    </a:ext>
                  </a:extLst>
                </a:hlinkClick>
              </a:rPr>
              <a:t>My Reemployment Plan,” </a:t>
            </a:r>
            <a:r>
              <a:rPr lang="en-US">
                <a:solidFill>
                  <a:schemeClr val="bg1"/>
                </a:solidFill>
              </a:rPr>
              <a:t>a generic, interactive job search guide that outlines proven steps to successful reemployment.</a:t>
            </a:r>
          </a:p>
        </p:txBody>
      </p:sp>
      <p:sp>
        <p:nvSpPr>
          <p:cNvPr id="4" name="Footer Placeholder 3">
            <a:extLst>
              <a:ext uri="{FF2B5EF4-FFF2-40B4-BE49-F238E27FC236}">
                <a16:creationId xmlns:a16="http://schemas.microsoft.com/office/drawing/2014/main" id="{CF93E680-B693-8A02-BAF8-7F34E995F51D}"/>
              </a:ext>
            </a:extLst>
          </p:cNvPr>
          <p:cNvSpPr>
            <a:spLocks noGrp="1"/>
          </p:cNvSpPr>
          <p:nvPr>
            <p:ph type="ftr" sz="quarter" idx="11"/>
          </p:nvPr>
        </p:nvSpPr>
        <p:spPr>
          <a:xfrm>
            <a:off x="774923" y="6346025"/>
            <a:ext cx="9908510" cy="365125"/>
          </a:xfrm>
        </p:spPr>
        <p:txBody>
          <a:bodyPr/>
          <a:lstStyle/>
          <a:p>
            <a:r>
              <a:rPr lang="en-US" dirty="0"/>
              <a:t>Source: </a:t>
            </a:r>
            <a:r>
              <a:rPr lang="en-US" b="1" dirty="0">
                <a:solidFill>
                  <a:srgbClr val="FFC000"/>
                </a:solidFill>
              </a:rPr>
              <a:t>My Reemployment plan &amp; job seeker branding and job search strategies to help the long-term unemployed regain confidence</a:t>
            </a:r>
          </a:p>
        </p:txBody>
      </p:sp>
      <p:sp>
        <p:nvSpPr>
          <p:cNvPr id="5" name="Slide Number Placeholder 4">
            <a:extLst>
              <a:ext uri="{FF2B5EF4-FFF2-40B4-BE49-F238E27FC236}">
                <a16:creationId xmlns:a16="http://schemas.microsoft.com/office/drawing/2014/main" id="{1747C68A-B04D-77F0-6AF9-CBFFE1EE6EDB}"/>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2150704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9012-975D-730D-F957-BB9BC334E574}"/>
              </a:ext>
            </a:extLst>
          </p:cNvPr>
          <p:cNvSpPr>
            <a:spLocks noGrp="1"/>
          </p:cNvSpPr>
          <p:nvPr>
            <p:ph type="title"/>
          </p:nvPr>
        </p:nvSpPr>
        <p:spPr/>
        <p:txBody>
          <a:bodyPr/>
          <a:lstStyle/>
          <a:p>
            <a:r>
              <a:rPr lang="en-US" dirty="0"/>
              <a:t>Strategies to support participants to obtain good jobs</a:t>
            </a:r>
          </a:p>
        </p:txBody>
      </p:sp>
      <p:sp>
        <p:nvSpPr>
          <p:cNvPr id="3" name="Content Placeholder 2">
            <a:extLst>
              <a:ext uri="{FF2B5EF4-FFF2-40B4-BE49-F238E27FC236}">
                <a16:creationId xmlns:a16="http://schemas.microsoft.com/office/drawing/2014/main" id="{962B5C4C-79AA-5858-E256-93617B3293EB}"/>
              </a:ext>
            </a:extLst>
          </p:cNvPr>
          <p:cNvSpPr>
            <a:spLocks noGrp="1"/>
          </p:cNvSpPr>
          <p:nvPr>
            <p:ph idx="1"/>
          </p:nvPr>
        </p:nvSpPr>
        <p:spPr/>
        <p:txBody>
          <a:bodyPr>
            <a:normAutofit fontScale="85000" lnSpcReduction="20000"/>
          </a:bodyPr>
          <a:lstStyle/>
          <a:p>
            <a:pPr marL="305435" indent="-305435"/>
            <a:r>
              <a:rPr lang="en-US" dirty="0"/>
              <a:t>Help participants complete job applications</a:t>
            </a:r>
            <a:endParaRPr lang="en-US"/>
          </a:p>
          <a:p>
            <a:pPr marL="629920" lvl="1" indent="-305435"/>
            <a:r>
              <a:rPr lang="en-US" dirty="0"/>
              <a:t>Ensure application directions are followed and all sections are completed</a:t>
            </a:r>
          </a:p>
          <a:p>
            <a:pPr marL="629920" lvl="1" indent="-305435"/>
            <a:r>
              <a:rPr lang="en-US" dirty="0"/>
              <a:t>Use professional e-mail addresses</a:t>
            </a:r>
          </a:p>
          <a:p>
            <a:pPr marL="629920" lvl="1" indent="-305435"/>
            <a:r>
              <a:rPr lang="en-US" dirty="0"/>
              <a:t>Provide technical support for online applications</a:t>
            </a:r>
          </a:p>
          <a:p>
            <a:pPr marL="305435" indent="-305435"/>
            <a:r>
              <a:rPr lang="en-US" dirty="0"/>
              <a:t>Help participants prepare for job interviews</a:t>
            </a:r>
          </a:p>
          <a:p>
            <a:pPr marL="629920" lvl="1" indent="-305435"/>
            <a:r>
              <a:rPr lang="en-US" dirty="0"/>
              <a:t>Share practice interview questions</a:t>
            </a:r>
          </a:p>
          <a:p>
            <a:pPr marL="629920" lvl="1" indent="-305435"/>
            <a:r>
              <a:rPr lang="en-US" dirty="0"/>
              <a:t>Utilize Mock interviews</a:t>
            </a:r>
          </a:p>
          <a:p>
            <a:pPr marL="305435" indent="-305435"/>
            <a:r>
              <a:rPr lang="en-US" dirty="0"/>
              <a:t>Follow-up with participants after each step</a:t>
            </a:r>
          </a:p>
          <a:p>
            <a:pPr marL="629920" lvl="1" indent="-305435"/>
            <a:r>
              <a:rPr lang="en-US" dirty="0"/>
              <a:t>Assist participants with following up with employer</a:t>
            </a:r>
          </a:p>
          <a:p>
            <a:pPr marL="305435" indent="-305435"/>
            <a:r>
              <a:rPr lang="en-US" dirty="0"/>
              <a:t>Follow-up with employers after interviews</a:t>
            </a:r>
          </a:p>
          <a:p>
            <a:pPr marL="305435" indent="-305435"/>
            <a:endParaRPr lang="en-US" dirty="0">
              <a:highlight>
                <a:srgbClr val="FFFF00"/>
              </a:highlight>
            </a:endParaRPr>
          </a:p>
          <a:p>
            <a:pPr marL="629920" lvl="1" indent="-305435"/>
            <a:endParaRPr lang="en-US" dirty="0">
              <a:highlight>
                <a:srgbClr val="00FF00"/>
              </a:highlight>
            </a:endParaRPr>
          </a:p>
        </p:txBody>
      </p:sp>
      <p:sp>
        <p:nvSpPr>
          <p:cNvPr id="7" name="TextBox 6">
            <a:extLst>
              <a:ext uri="{FF2B5EF4-FFF2-40B4-BE49-F238E27FC236}">
                <a16:creationId xmlns:a16="http://schemas.microsoft.com/office/drawing/2014/main" id="{04446013-C5AA-957E-2B68-8C3F4C7A2A56}"/>
              </a:ext>
            </a:extLst>
          </p:cNvPr>
          <p:cNvSpPr txBox="1"/>
          <p:nvPr/>
        </p:nvSpPr>
        <p:spPr>
          <a:xfrm>
            <a:off x="7671587" y="5033052"/>
            <a:ext cx="4255370" cy="1200329"/>
          </a:xfrm>
          <a:prstGeom prst="rect">
            <a:avLst/>
          </a:prstGeom>
          <a:solidFill>
            <a:schemeClr val="tx2"/>
          </a:solidFill>
        </p:spPr>
        <p:txBody>
          <a:bodyPr wrap="square" rtlCol="0">
            <a:spAutoFit/>
          </a:bodyPr>
          <a:lstStyle/>
          <a:p>
            <a:r>
              <a:rPr lang="en-US">
                <a:solidFill>
                  <a:schemeClr val="bg1"/>
                </a:solidFill>
              </a:rPr>
              <a:t>Grantees can complete a </a:t>
            </a:r>
            <a:r>
              <a:rPr lang="en-US">
                <a:solidFill>
                  <a:schemeClr val="bg1"/>
                </a:solidFill>
                <a:hlinkClick r:id="rId3">
                  <a:extLst>
                    <a:ext uri="{A12FA001-AC4F-418D-AE19-62706E023703}">
                      <ahyp:hlinkClr xmlns:ahyp="http://schemas.microsoft.com/office/drawing/2018/hyperlinkcolor" val="tx"/>
                    </a:ext>
                  </a:extLst>
                </a:hlinkClick>
              </a:rPr>
              <a:t>self-assessment</a:t>
            </a:r>
            <a:r>
              <a:rPr lang="en-US">
                <a:solidFill>
                  <a:schemeClr val="bg1"/>
                </a:solidFill>
              </a:rPr>
              <a:t> to identify ways their organization can  improve job placement strategies for participants.  </a:t>
            </a:r>
          </a:p>
        </p:txBody>
      </p:sp>
      <p:pic>
        <p:nvPicPr>
          <p:cNvPr id="9" name="Picture 8">
            <a:extLst>
              <a:ext uri="{FF2B5EF4-FFF2-40B4-BE49-F238E27FC236}">
                <a16:creationId xmlns:a16="http://schemas.microsoft.com/office/drawing/2014/main" id="{8546988E-AC4F-3464-A777-91469AE6994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7874" y="3117035"/>
            <a:ext cx="2824135" cy="1882757"/>
          </a:xfrm>
          <a:prstGeom prst="rect">
            <a:avLst/>
          </a:prstGeom>
        </p:spPr>
      </p:pic>
      <p:sp>
        <p:nvSpPr>
          <p:cNvPr id="6" name="Footer Placeholder 3">
            <a:extLst>
              <a:ext uri="{FF2B5EF4-FFF2-40B4-BE49-F238E27FC236}">
                <a16:creationId xmlns:a16="http://schemas.microsoft.com/office/drawing/2014/main" id="{CA48E869-5D97-0BFF-4E81-192282AB255C}"/>
              </a:ext>
            </a:extLst>
          </p:cNvPr>
          <p:cNvSpPr txBox="1">
            <a:spLocks/>
          </p:cNvSpPr>
          <p:nvPr/>
        </p:nvSpPr>
        <p:spPr>
          <a:xfrm>
            <a:off x="648798" y="6346025"/>
            <a:ext cx="9283476"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Source: </a:t>
            </a:r>
            <a:r>
              <a:rPr lang="en-US" b="1" dirty="0">
                <a:solidFill>
                  <a:srgbClr val="FFC000"/>
                </a:solidFill>
              </a:rPr>
              <a:t>My Reemployment plan and America promise’s Roundtable</a:t>
            </a:r>
          </a:p>
        </p:txBody>
      </p:sp>
      <p:sp>
        <p:nvSpPr>
          <p:cNvPr id="5" name="Slide Number Placeholder 4">
            <a:extLst>
              <a:ext uri="{FF2B5EF4-FFF2-40B4-BE49-F238E27FC236}">
                <a16:creationId xmlns:a16="http://schemas.microsoft.com/office/drawing/2014/main" id="{1747C68A-B04D-77F0-6AF9-CBFFE1EE6EDB}"/>
              </a:ext>
            </a:extLst>
          </p:cNvPr>
          <p:cNvSpPr>
            <a:spLocks noGrp="1"/>
          </p:cNvSpPr>
          <p:nvPr>
            <p:ph type="sldNum" sz="quarter" idx="12"/>
          </p:nvPr>
        </p:nvSpPr>
        <p:spPr/>
        <p:txBody>
          <a:bodyPr/>
          <a:lstStyle/>
          <a:p>
            <a:fld id="{DE8DE8A0-70C5-4585-9A3C-B3A9E7B8F8E9}" type="slidenum">
              <a:rPr lang="en-US" smtClean="0"/>
              <a:t>16</a:t>
            </a:fld>
            <a:endParaRPr lang="en-US"/>
          </a:p>
        </p:txBody>
      </p:sp>
    </p:spTree>
    <p:extLst>
      <p:ext uri="{BB962C8B-B14F-4D97-AF65-F5344CB8AC3E}">
        <p14:creationId xmlns:p14="http://schemas.microsoft.com/office/powerpoint/2010/main" val="1408977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9012-975D-730D-F957-BB9BC334E574}"/>
              </a:ext>
            </a:extLst>
          </p:cNvPr>
          <p:cNvSpPr>
            <a:spLocks noGrp="1"/>
          </p:cNvSpPr>
          <p:nvPr>
            <p:ph type="title"/>
          </p:nvPr>
        </p:nvSpPr>
        <p:spPr/>
        <p:txBody>
          <a:bodyPr/>
          <a:lstStyle/>
          <a:p>
            <a:r>
              <a:rPr lang="en-US" dirty="0"/>
              <a:t>Strategies to track participant employment information </a:t>
            </a:r>
          </a:p>
        </p:txBody>
      </p:sp>
      <p:sp>
        <p:nvSpPr>
          <p:cNvPr id="3" name="Content Placeholder 2">
            <a:extLst>
              <a:ext uri="{FF2B5EF4-FFF2-40B4-BE49-F238E27FC236}">
                <a16:creationId xmlns:a16="http://schemas.microsoft.com/office/drawing/2014/main" id="{962B5C4C-79AA-5858-E256-93617B3293EB}"/>
              </a:ext>
            </a:extLst>
          </p:cNvPr>
          <p:cNvSpPr>
            <a:spLocks noGrp="1"/>
          </p:cNvSpPr>
          <p:nvPr>
            <p:ph idx="1"/>
          </p:nvPr>
        </p:nvSpPr>
        <p:spPr/>
        <p:txBody>
          <a:bodyPr>
            <a:normAutofit fontScale="92500" lnSpcReduction="10000"/>
          </a:bodyPr>
          <a:lstStyle/>
          <a:p>
            <a:r>
              <a:rPr lang="en-US" dirty="0"/>
              <a:t>Develop relationships with participants</a:t>
            </a:r>
          </a:p>
          <a:p>
            <a:r>
              <a:rPr lang="en-US" dirty="0"/>
              <a:t>Ensure participants understand expectation to share employment information</a:t>
            </a:r>
          </a:p>
          <a:p>
            <a:r>
              <a:rPr lang="en-US" dirty="0"/>
              <a:t>Provide incentives</a:t>
            </a:r>
          </a:p>
          <a:p>
            <a:r>
              <a:rPr lang="en-US" dirty="0"/>
              <a:t>Have numerous ways to contact participants</a:t>
            </a:r>
          </a:p>
          <a:p>
            <a:pPr lvl="1"/>
            <a:r>
              <a:rPr lang="en-US" dirty="0"/>
              <a:t>Family contact information </a:t>
            </a:r>
          </a:p>
          <a:p>
            <a:pPr lvl="1"/>
            <a:r>
              <a:rPr lang="en-US" dirty="0"/>
              <a:t>Social media</a:t>
            </a:r>
          </a:p>
          <a:p>
            <a:r>
              <a:rPr lang="en-US" dirty="0"/>
              <a:t>Automated emails or text</a:t>
            </a:r>
          </a:p>
          <a:p>
            <a:pPr lvl="1"/>
            <a:r>
              <a:rPr lang="en-US" dirty="0"/>
              <a:t>Use simple leading questions, “Are you still working at [Company] as a [position]?</a:t>
            </a:r>
          </a:p>
        </p:txBody>
      </p:sp>
      <p:sp>
        <p:nvSpPr>
          <p:cNvPr id="6" name="Footer Placeholder 3">
            <a:extLst>
              <a:ext uri="{FF2B5EF4-FFF2-40B4-BE49-F238E27FC236}">
                <a16:creationId xmlns:a16="http://schemas.microsoft.com/office/drawing/2014/main" id="{2C52D904-2986-7F88-7F5B-40C68181F8EE}"/>
              </a:ext>
            </a:extLst>
          </p:cNvPr>
          <p:cNvSpPr>
            <a:spLocks noGrp="1"/>
          </p:cNvSpPr>
          <p:nvPr>
            <p:ph type="ftr" sz="quarter" idx="11"/>
          </p:nvPr>
        </p:nvSpPr>
        <p:spPr>
          <a:xfrm>
            <a:off x="774923" y="6344335"/>
            <a:ext cx="7408378" cy="365125"/>
          </a:xfrm>
        </p:spPr>
        <p:txBody>
          <a:bodyPr/>
          <a:lstStyle/>
          <a:p>
            <a:r>
              <a:rPr lang="en-US" dirty="0"/>
              <a:t>Source: </a:t>
            </a:r>
            <a:r>
              <a:rPr lang="en-US" b="1" dirty="0">
                <a:solidFill>
                  <a:srgbClr val="FFC000"/>
                </a:solidFill>
              </a:rPr>
              <a:t>h-1B Nursing Expansion grant program participant data collection and tracking toolkit</a:t>
            </a:r>
          </a:p>
        </p:txBody>
      </p:sp>
      <p:sp>
        <p:nvSpPr>
          <p:cNvPr id="5" name="Slide Number Placeholder 4">
            <a:extLst>
              <a:ext uri="{FF2B5EF4-FFF2-40B4-BE49-F238E27FC236}">
                <a16:creationId xmlns:a16="http://schemas.microsoft.com/office/drawing/2014/main" id="{1747C68A-B04D-77F0-6AF9-CBFFE1EE6EDB}"/>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1894713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045F-4D66-8E2B-DFE7-9907BB744A63}"/>
              </a:ext>
            </a:extLst>
          </p:cNvPr>
          <p:cNvSpPr>
            <a:spLocks noGrp="1"/>
          </p:cNvSpPr>
          <p:nvPr>
            <p:ph type="title"/>
          </p:nvPr>
        </p:nvSpPr>
        <p:spPr/>
        <p:txBody>
          <a:bodyPr/>
          <a:lstStyle/>
          <a:p>
            <a:r>
              <a:rPr lang="en-US" dirty="0"/>
              <a:t>Promising Practices</a:t>
            </a:r>
          </a:p>
        </p:txBody>
      </p:sp>
      <p:sp>
        <p:nvSpPr>
          <p:cNvPr id="3" name="Text Placeholder 2">
            <a:extLst>
              <a:ext uri="{FF2B5EF4-FFF2-40B4-BE49-F238E27FC236}">
                <a16:creationId xmlns:a16="http://schemas.microsoft.com/office/drawing/2014/main" id="{4B1DA4A1-FFF6-7D61-410A-0F84D8FC72E9}"/>
              </a:ext>
            </a:extLst>
          </p:cNvPr>
          <p:cNvSpPr>
            <a:spLocks noGrp="1"/>
          </p:cNvSpPr>
          <p:nvPr>
            <p:ph type="body" idx="1"/>
          </p:nvPr>
        </p:nvSpPr>
        <p:spPr/>
        <p:txBody>
          <a:bodyPr/>
          <a:lstStyle/>
          <a:p>
            <a:r>
              <a:rPr lang="en-US" dirty="0"/>
              <a:t>Grantee spotlight:  VIDA</a:t>
            </a:r>
          </a:p>
        </p:txBody>
      </p:sp>
      <p:sp>
        <p:nvSpPr>
          <p:cNvPr id="5" name="Slide Number Placeholder 4">
            <a:extLst>
              <a:ext uri="{FF2B5EF4-FFF2-40B4-BE49-F238E27FC236}">
                <a16:creationId xmlns:a16="http://schemas.microsoft.com/office/drawing/2014/main" id="{F1D36296-B6BE-1192-5D7F-E7ED88997EB6}"/>
              </a:ext>
            </a:extLst>
          </p:cNvPr>
          <p:cNvSpPr>
            <a:spLocks noGrp="1"/>
          </p:cNvSpPr>
          <p:nvPr>
            <p:ph type="sldNum" sz="quarter" idx="12"/>
          </p:nvPr>
        </p:nvSpPr>
        <p:spPr/>
        <p:txBody>
          <a:bodyPr/>
          <a:lstStyle/>
          <a:p>
            <a:fld id="{DE8DE8A0-70C5-4585-9A3C-B3A9E7B8F8E9}" type="slidenum">
              <a:rPr lang="en-US" smtClean="0"/>
              <a:pPr/>
              <a:t>18</a:t>
            </a:fld>
            <a:endParaRPr lang="en-US"/>
          </a:p>
        </p:txBody>
      </p:sp>
    </p:spTree>
    <p:extLst>
      <p:ext uri="{BB962C8B-B14F-4D97-AF65-F5344CB8AC3E}">
        <p14:creationId xmlns:p14="http://schemas.microsoft.com/office/powerpoint/2010/main" val="167566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A5D6C-DDF3-46AE-8F23-78F631E74517}"/>
              </a:ext>
            </a:extLst>
          </p:cNvPr>
          <p:cNvSpPr>
            <a:spLocks noGrp="1"/>
          </p:cNvSpPr>
          <p:nvPr>
            <p:ph type="title"/>
          </p:nvPr>
        </p:nvSpPr>
        <p:spPr/>
        <p:txBody>
          <a:bodyPr/>
          <a:lstStyle/>
          <a:p>
            <a:r>
              <a:rPr lang="en-US" dirty="0"/>
              <a:t>Presenters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905228" y="2202059"/>
            <a:ext cx="5189716" cy="1622314"/>
          </a:xfrm>
        </p:spPr>
        <p:txBody>
          <a:bodyPr/>
          <a:lstStyle/>
          <a:p>
            <a:pPr lvl="0"/>
            <a:r>
              <a:rPr lang="en-US" dirty="0">
                <a:solidFill>
                  <a:srgbClr val="17406D"/>
                </a:solidFill>
              </a:rPr>
              <a:t>Irma Garcia </a:t>
            </a:r>
          </a:p>
          <a:p>
            <a:pPr lvl="2"/>
            <a:r>
              <a:rPr lang="en-US" dirty="0"/>
              <a:t>VIDA</a:t>
            </a:r>
          </a:p>
          <a:p>
            <a:pPr lvl="3"/>
            <a:r>
              <a:rPr lang="en-US" dirty="0"/>
              <a:t>IRamos@vidacareers.org</a:t>
            </a:r>
          </a:p>
        </p:txBody>
      </p:sp>
      <p:pic>
        <p:nvPicPr>
          <p:cNvPr id="7" name="Picture Placeholder 6">
            <a:extLst>
              <a:ext uri="{FF2B5EF4-FFF2-40B4-BE49-F238E27FC236}">
                <a16:creationId xmlns:a16="http://schemas.microsoft.com/office/drawing/2014/main" id="{55BD18A7-8A8B-2BDC-E39B-F4893AC10F28}"/>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l="911" r="911"/>
          <a:stretch/>
        </p:blipFill>
        <p:spPr>
          <a:xfrm>
            <a:off x="3128963" y="2349500"/>
            <a:ext cx="1355725" cy="1327150"/>
          </a:xfrm>
        </p:spPr>
      </p:pic>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a:xfrm>
            <a:off x="4905228" y="4031179"/>
            <a:ext cx="5189716" cy="1622314"/>
          </a:xfrm>
        </p:spPr>
        <p:txBody>
          <a:bodyPr/>
          <a:lstStyle/>
          <a:p>
            <a:pPr lvl="0"/>
            <a:r>
              <a:rPr lang="en-US" dirty="0">
                <a:solidFill>
                  <a:srgbClr val="17406D"/>
                </a:solidFill>
              </a:rPr>
              <a:t>Isidro Ramos</a:t>
            </a:r>
          </a:p>
          <a:p>
            <a:pPr lvl="2"/>
            <a:r>
              <a:rPr lang="en-US" dirty="0"/>
              <a:t>VIDA</a:t>
            </a:r>
          </a:p>
          <a:p>
            <a:pPr lvl="3"/>
            <a:r>
              <a:rPr lang="en-US" dirty="0"/>
              <a:t>IGarcia@vidacareers.org</a:t>
            </a:r>
          </a:p>
        </p:txBody>
      </p:sp>
      <p:pic>
        <p:nvPicPr>
          <p:cNvPr id="25" name="Picture Placeholder 24">
            <a:extLst>
              <a:ext uri="{FF2B5EF4-FFF2-40B4-BE49-F238E27FC236}">
                <a16:creationId xmlns:a16="http://schemas.microsoft.com/office/drawing/2014/main" id="{7CC885B7-F268-4864-7A26-958624411559}"/>
              </a:ext>
              <a:ext uri="{C183D7F6-B498-43B3-948B-1728B52AA6E4}">
                <adec:decorative xmlns:adec="http://schemas.microsoft.com/office/drawing/2017/decorative" val="1"/>
              </a:ext>
            </a:extLst>
          </p:cNvPr>
          <p:cNvPicPr>
            <a:picLocks noGrp="1" noChangeAspect="1"/>
          </p:cNvPicPr>
          <p:nvPr>
            <p:ph type="pic" sz="quarter" idx="15"/>
          </p:nvPr>
        </p:nvPicPr>
        <p:blipFill>
          <a:blip r:embed="rId3"/>
          <a:srcRect t="13578" b="13578"/>
          <a:stretch/>
        </p:blipFill>
        <p:spPr>
          <a:xfrm>
            <a:off x="3128963" y="4179888"/>
            <a:ext cx="1355725" cy="1325562"/>
          </a:xfrm>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475084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D199-8A41-7F20-0540-7DE19CCA6621}"/>
              </a:ext>
            </a:extLst>
          </p:cNvPr>
          <p:cNvSpPr>
            <a:spLocks noGrp="1"/>
          </p:cNvSpPr>
          <p:nvPr>
            <p:ph type="title"/>
          </p:nvPr>
        </p:nvSpPr>
        <p:spPr/>
        <p:txBody>
          <a:bodyPr/>
          <a:lstStyle/>
          <a:p>
            <a:r>
              <a:rPr lang="en-US" dirty="0"/>
              <a:t>VIDA’s job tour program</a:t>
            </a:r>
          </a:p>
        </p:txBody>
      </p:sp>
      <p:sp>
        <p:nvSpPr>
          <p:cNvPr id="3" name="Content Placeholder 2">
            <a:extLst>
              <a:ext uri="{FF2B5EF4-FFF2-40B4-BE49-F238E27FC236}">
                <a16:creationId xmlns:a16="http://schemas.microsoft.com/office/drawing/2014/main" id="{CC88A6CC-9E59-2F4A-DF18-15B9251CDBE6}"/>
              </a:ext>
            </a:extLst>
          </p:cNvPr>
          <p:cNvSpPr>
            <a:spLocks noGrp="1"/>
          </p:cNvSpPr>
          <p:nvPr>
            <p:ph idx="1"/>
          </p:nvPr>
        </p:nvSpPr>
        <p:spPr>
          <a:xfrm>
            <a:off x="774923" y="1946302"/>
            <a:ext cx="8116829" cy="4224225"/>
          </a:xfrm>
        </p:spPr>
        <p:txBody>
          <a:bodyPr>
            <a:normAutofit fontScale="62500" lnSpcReduction="20000"/>
          </a:bodyPr>
          <a:lstStyle/>
          <a:p>
            <a:r>
              <a:rPr lang="en-US" b="1" dirty="0"/>
              <a:t>What is a job tour?</a:t>
            </a:r>
            <a:endParaRPr lang="en-US" dirty="0"/>
          </a:p>
          <a:p>
            <a:pPr lvl="1"/>
            <a:r>
              <a:rPr lang="en-US" dirty="0"/>
              <a:t>Hospitals showcase their offerings (salary, benefits, culture, career mobility) to VIDA participants at the hospital </a:t>
            </a:r>
          </a:p>
          <a:p>
            <a:pPr lvl="1"/>
            <a:r>
              <a:rPr lang="en-US" dirty="0"/>
              <a:t>Bi-monthly during lunch hour; hospitals provide lunch; about 25 students per tour (LVNs, physical therapy, etc.)</a:t>
            </a:r>
          </a:p>
          <a:p>
            <a:r>
              <a:rPr lang="en-US" b="1" dirty="0"/>
              <a:t>Tips for establishing partnerships</a:t>
            </a:r>
          </a:p>
          <a:p>
            <a:pPr lvl="1"/>
            <a:r>
              <a:rPr lang="en-US" dirty="0"/>
              <a:t>VIDA’s intensive case management model allows counselors to schedule job tours for participants</a:t>
            </a:r>
          </a:p>
          <a:p>
            <a:pPr lvl="1"/>
            <a:r>
              <a:rPr lang="en-US" dirty="0"/>
              <a:t>Leverage partnerships with hospitals; fee for service model</a:t>
            </a:r>
          </a:p>
          <a:p>
            <a:r>
              <a:rPr lang="en-US" b="1" dirty="0"/>
              <a:t>Benefits to students and employers</a:t>
            </a:r>
          </a:p>
          <a:p>
            <a:pPr lvl="1"/>
            <a:r>
              <a:rPr lang="en-US" dirty="0"/>
              <a:t>Students love the job tours; they can ask staff questions and learn about a career path</a:t>
            </a:r>
          </a:p>
          <a:p>
            <a:pPr lvl="1"/>
            <a:r>
              <a:rPr lang="en-US" dirty="0"/>
              <a:t>Allows partner hospitals and participants to cultivate relationships</a:t>
            </a:r>
          </a:p>
          <a:p>
            <a:pPr lvl="1"/>
            <a:r>
              <a:rPr lang="en-US" dirty="0"/>
              <a:t>Employers love access to new recruits from VIDA</a:t>
            </a:r>
          </a:p>
        </p:txBody>
      </p:sp>
      <p:sp>
        <p:nvSpPr>
          <p:cNvPr id="6" name="TextBox 5">
            <a:extLst>
              <a:ext uri="{FF2B5EF4-FFF2-40B4-BE49-F238E27FC236}">
                <a16:creationId xmlns:a16="http://schemas.microsoft.com/office/drawing/2014/main" id="{DB1E5CA8-7601-2EFD-9319-650684C784A3}"/>
              </a:ext>
            </a:extLst>
          </p:cNvPr>
          <p:cNvSpPr txBox="1"/>
          <p:nvPr/>
        </p:nvSpPr>
        <p:spPr>
          <a:xfrm>
            <a:off x="8638795" y="2160639"/>
            <a:ext cx="2953407" cy="1754326"/>
          </a:xfrm>
          <a:prstGeom prst="rect">
            <a:avLst/>
          </a:prstGeom>
          <a:solidFill>
            <a:schemeClr val="tx2"/>
          </a:solidFill>
        </p:spPr>
        <p:txBody>
          <a:bodyPr wrap="square" rtlCol="0">
            <a:spAutoFit/>
          </a:bodyPr>
          <a:lstStyle/>
          <a:p>
            <a:r>
              <a:rPr lang="en-US">
                <a:solidFill>
                  <a:schemeClr val="bg1"/>
                </a:solidFill>
              </a:rPr>
              <a:t>Valley Initiative for Development and Advancement (VIDA) is a Nonprofit Community-Based Organization in Rio Grande, Texas</a:t>
            </a:r>
          </a:p>
        </p:txBody>
      </p:sp>
      <p:sp>
        <p:nvSpPr>
          <p:cNvPr id="7" name="TextBox 6">
            <a:extLst>
              <a:ext uri="{FF2B5EF4-FFF2-40B4-BE49-F238E27FC236}">
                <a16:creationId xmlns:a16="http://schemas.microsoft.com/office/drawing/2014/main" id="{66878EC3-9A6D-2867-BB4C-427218C5F69F}"/>
              </a:ext>
            </a:extLst>
          </p:cNvPr>
          <p:cNvSpPr txBox="1"/>
          <p:nvPr/>
        </p:nvSpPr>
        <p:spPr>
          <a:xfrm>
            <a:off x="8469938" y="4320331"/>
            <a:ext cx="3122264" cy="1754326"/>
          </a:xfrm>
          <a:prstGeom prst="rect">
            <a:avLst/>
          </a:prstGeom>
          <a:noFill/>
        </p:spPr>
        <p:txBody>
          <a:bodyPr wrap="square" rtlCol="0">
            <a:spAutoFit/>
          </a:bodyPr>
          <a:lstStyle/>
          <a:p>
            <a:pPr algn="ctr"/>
            <a:r>
              <a:rPr lang="en-US" sz="1800" b="1" dirty="0">
                <a:effectLst/>
                <a:latin typeface="Calibri" panose="020F0502020204030204" pitchFamily="34" charset="0"/>
                <a:ea typeface="Calibri" panose="020F0502020204030204" pitchFamily="34" charset="0"/>
                <a:cs typeface="Times New Roman" panose="02020603050405020304" pitchFamily="18" charset="0"/>
              </a:rPr>
              <a:t>“I found it interesting how many employees have been with the hospital for more than 20 years or more, right down to housekeeping, that says a lot.” –VIDA student</a:t>
            </a:r>
            <a:endParaRPr lang="en-US" b="1" dirty="0"/>
          </a:p>
        </p:txBody>
      </p:sp>
      <p:sp>
        <p:nvSpPr>
          <p:cNvPr id="5" name="Slide Number Placeholder 4">
            <a:extLst>
              <a:ext uri="{FF2B5EF4-FFF2-40B4-BE49-F238E27FC236}">
                <a16:creationId xmlns:a16="http://schemas.microsoft.com/office/drawing/2014/main" id="{E1A409DC-E4C3-77F3-3D2B-5E3AF007B99E}"/>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1754524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0F58-78EA-95AD-1807-0F16585EDB50}"/>
              </a:ext>
            </a:extLst>
          </p:cNvPr>
          <p:cNvSpPr>
            <a:spLocks noGrp="1"/>
          </p:cNvSpPr>
          <p:nvPr>
            <p:ph type="title"/>
          </p:nvPr>
        </p:nvSpPr>
        <p:spPr/>
        <p:txBody>
          <a:bodyPr/>
          <a:lstStyle/>
          <a:p>
            <a:r>
              <a:rPr lang="en-US" dirty="0"/>
              <a:t>how </a:t>
            </a:r>
            <a:r>
              <a:rPr lang="en-US" dirty="0" err="1"/>
              <a:t>vida</a:t>
            </a:r>
            <a:r>
              <a:rPr lang="en-US" dirty="0"/>
              <a:t> tracks employment outcomes</a:t>
            </a:r>
          </a:p>
        </p:txBody>
      </p:sp>
      <p:sp>
        <p:nvSpPr>
          <p:cNvPr id="3" name="Content Placeholder 2">
            <a:extLst>
              <a:ext uri="{FF2B5EF4-FFF2-40B4-BE49-F238E27FC236}">
                <a16:creationId xmlns:a16="http://schemas.microsoft.com/office/drawing/2014/main" id="{D1CFBD50-C6C3-EDC0-EB08-DD8A948A13DB}"/>
              </a:ext>
            </a:extLst>
          </p:cNvPr>
          <p:cNvSpPr>
            <a:spLocks noGrp="1"/>
          </p:cNvSpPr>
          <p:nvPr>
            <p:ph idx="1"/>
          </p:nvPr>
        </p:nvSpPr>
        <p:spPr>
          <a:xfrm>
            <a:off x="774923" y="1946302"/>
            <a:ext cx="7706925" cy="4528070"/>
          </a:xfrm>
        </p:spPr>
        <p:txBody>
          <a:bodyPr>
            <a:normAutofit fontScale="77500" lnSpcReduction="20000"/>
          </a:bodyPr>
          <a:lstStyle/>
          <a:p>
            <a:r>
              <a:rPr lang="en-US" dirty="0"/>
              <a:t>Dedicated staff on employment follow-up</a:t>
            </a:r>
          </a:p>
          <a:p>
            <a:pPr lvl="1"/>
            <a:r>
              <a:rPr lang="en-US" dirty="0"/>
              <a:t>Build rapport with students</a:t>
            </a:r>
          </a:p>
          <a:p>
            <a:r>
              <a:rPr lang="en-US" dirty="0"/>
              <a:t>Staff use consistent messaging to students about accountability</a:t>
            </a:r>
          </a:p>
          <a:p>
            <a:r>
              <a:rPr lang="en-US" dirty="0"/>
              <a:t>VIDA students must agree to follow-up calls post-graduation for up to 3 years when they apply</a:t>
            </a:r>
          </a:p>
          <a:p>
            <a:pPr lvl="1"/>
            <a:r>
              <a:rPr lang="en-US" dirty="0"/>
              <a:t>Contact students 1-month post-graduation and again yearly</a:t>
            </a:r>
          </a:p>
          <a:p>
            <a:pPr lvl="1"/>
            <a:r>
              <a:rPr lang="en-US" dirty="0"/>
              <a:t>Obtain information for alternate contacts (parents, siblings) during application process</a:t>
            </a:r>
          </a:p>
          <a:p>
            <a:pPr lvl="1"/>
            <a:r>
              <a:rPr lang="en-US" dirty="0"/>
              <a:t>Track people down using social media</a:t>
            </a:r>
          </a:p>
          <a:p>
            <a:r>
              <a:rPr lang="en-US" dirty="0"/>
              <a:t>Contract with outside agency that tracks employment information</a:t>
            </a:r>
          </a:p>
          <a:p>
            <a:r>
              <a:rPr lang="en-US" dirty="0"/>
              <a:t>Use internal database with filters to track information </a:t>
            </a:r>
          </a:p>
          <a:p>
            <a:endParaRPr lang="en-US" dirty="0"/>
          </a:p>
        </p:txBody>
      </p:sp>
      <p:sp>
        <p:nvSpPr>
          <p:cNvPr id="5" name="Slide Number Placeholder 4">
            <a:extLst>
              <a:ext uri="{FF2B5EF4-FFF2-40B4-BE49-F238E27FC236}">
                <a16:creationId xmlns:a16="http://schemas.microsoft.com/office/drawing/2014/main" id="{E0C6E61B-D1A1-B24A-D22D-EE0D52592369}"/>
              </a:ext>
            </a:extLst>
          </p:cNvPr>
          <p:cNvSpPr>
            <a:spLocks noGrp="1"/>
          </p:cNvSpPr>
          <p:nvPr>
            <p:ph type="sldNum" sz="quarter" idx="12"/>
          </p:nvPr>
        </p:nvSpPr>
        <p:spPr/>
        <p:txBody>
          <a:bodyPr/>
          <a:lstStyle/>
          <a:p>
            <a:fld id="{DE8DE8A0-70C5-4585-9A3C-B3A9E7B8F8E9}" type="slidenum">
              <a:rPr lang="en-US" smtClean="0"/>
              <a:t>21</a:t>
            </a:fld>
            <a:endParaRPr lang="en-US"/>
          </a:p>
        </p:txBody>
      </p:sp>
      <p:sp>
        <p:nvSpPr>
          <p:cNvPr id="6" name="TextBox 5">
            <a:extLst>
              <a:ext uri="{FF2B5EF4-FFF2-40B4-BE49-F238E27FC236}">
                <a16:creationId xmlns:a16="http://schemas.microsoft.com/office/drawing/2014/main" id="{6BEC4152-F10B-B4F4-81E2-612CF0857DD4}"/>
              </a:ext>
            </a:extLst>
          </p:cNvPr>
          <p:cNvSpPr txBox="1"/>
          <p:nvPr/>
        </p:nvSpPr>
        <p:spPr>
          <a:xfrm>
            <a:off x="8481848" y="3205185"/>
            <a:ext cx="3520318" cy="2585323"/>
          </a:xfrm>
          <a:prstGeom prst="rect">
            <a:avLst/>
          </a:prstGeom>
          <a:noFill/>
        </p:spPr>
        <p:txBody>
          <a:bodyPr wrap="square" rtlCol="0">
            <a:spAutoFit/>
          </a:bodyPr>
          <a:lstStyle/>
          <a:p>
            <a:r>
              <a:rPr lang="en-US" dirty="0"/>
              <a:t>“We talk about civic duty with our students and about accountability to hold their feet to the fire from the beginning. We educate them about where the funding comes from and that we have to be responsible for reporting to our funders to improve the program.” </a:t>
            </a:r>
          </a:p>
          <a:p>
            <a:r>
              <a:rPr lang="en-US" dirty="0"/>
              <a:t>–VIDA staff</a:t>
            </a:r>
          </a:p>
        </p:txBody>
      </p:sp>
    </p:spTree>
    <p:extLst>
      <p:ext uri="{BB962C8B-B14F-4D97-AF65-F5344CB8AC3E}">
        <p14:creationId xmlns:p14="http://schemas.microsoft.com/office/powerpoint/2010/main" val="1419715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Small group activity </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75867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DA34-FEC4-D8A6-957D-A9D2F10310E6}"/>
              </a:ext>
            </a:extLst>
          </p:cNvPr>
          <p:cNvSpPr>
            <a:spLocks noGrp="1"/>
          </p:cNvSpPr>
          <p:nvPr>
            <p:ph type="title"/>
          </p:nvPr>
        </p:nvSpPr>
        <p:spPr/>
        <p:txBody>
          <a:bodyPr/>
          <a:lstStyle/>
          <a:p>
            <a:r>
              <a:rPr lang="en-US" dirty="0"/>
              <a:t>Small group activity </a:t>
            </a:r>
            <a:r>
              <a:rPr lang="en-US" dirty="0">
                <a:solidFill>
                  <a:schemeClr val="tx2"/>
                </a:solidFill>
              </a:rPr>
              <a:t>2</a:t>
            </a:r>
            <a:r>
              <a:rPr lang="en-US" dirty="0"/>
              <a:t> </a:t>
            </a:r>
          </a:p>
        </p:txBody>
      </p:sp>
      <p:sp>
        <p:nvSpPr>
          <p:cNvPr id="11" name="Content Placeholder 2">
            <a:extLst>
              <a:ext uri="{FF2B5EF4-FFF2-40B4-BE49-F238E27FC236}">
                <a16:creationId xmlns:a16="http://schemas.microsoft.com/office/drawing/2014/main" id="{E733DE5C-84B6-AF30-F1A2-8B1F38247D7A}"/>
              </a:ext>
            </a:extLst>
          </p:cNvPr>
          <p:cNvSpPr txBox="1">
            <a:spLocks/>
          </p:cNvSpPr>
          <p:nvPr/>
        </p:nvSpPr>
        <p:spPr>
          <a:xfrm>
            <a:off x="774701" y="2043522"/>
            <a:ext cx="8989409" cy="1385478"/>
          </a:xfrm>
          <a:prstGeom prst="rect">
            <a:avLst/>
          </a:prstGeom>
        </p:spPr>
        <p:txBody>
          <a:bodyPr vert="horz" lIns="91440" tIns="45720" rIns="91440" bIns="45720" rtlCol="0" anchor="t" anchorCtr="0">
            <a:normAutofit fontScale="6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Spend 7 minutes discussing promising practices, roadblocks, and untapped opportunities in each category below</a:t>
            </a:r>
          </a:p>
          <a:p>
            <a:r>
              <a:rPr lang="en-US" dirty="0"/>
              <a:t>Be specific and think about tailored strategies for specific populations or participant needs</a:t>
            </a:r>
          </a:p>
          <a:p>
            <a:r>
              <a:rPr lang="en-US" dirty="0"/>
              <a:t>Coaches report out 1-2 interesting takeaways</a:t>
            </a:r>
          </a:p>
          <a:p>
            <a:endParaRPr lang="en-US" dirty="0"/>
          </a:p>
        </p:txBody>
      </p:sp>
      <p:graphicFrame>
        <p:nvGraphicFramePr>
          <p:cNvPr id="6" name="Table 6">
            <a:extLst>
              <a:ext uri="{FF2B5EF4-FFF2-40B4-BE49-F238E27FC236}">
                <a16:creationId xmlns:a16="http://schemas.microsoft.com/office/drawing/2014/main" id="{B4A494DD-503A-4C42-B413-63A7D2A73799}"/>
              </a:ext>
            </a:extLst>
          </p:cNvPr>
          <p:cNvGraphicFramePr>
            <a:graphicFrameLocks noGrp="1"/>
          </p:cNvGraphicFramePr>
          <p:nvPr>
            <p:ph idx="1"/>
            <p:extLst>
              <p:ext uri="{D42A27DB-BD31-4B8C-83A1-F6EECF244321}">
                <p14:modId xmlns:p14="http://schemas.microsoft.com/office/powerpoint/2010/main" val="4225223771"/>
              </p:ext>
            </p:extLst>
          </p:nvPr>
        </p:nvGraphicFramePr>
        <p:xfrm>
          <a:off x="774701" y="3502482"/>
          <a:ext cx="8472413" cy="2763520"/>
        </p:xfrm>
        <a:graphic>
          <a:graphicData uri="http://schemas.openxmlformats.org/drawingml/2006/table">
            <a:tbl>
              <a:tblPr firstRow="1" bandRow="1">
                <a:tableStyleId>{5C22544A-7EE6-4342-B048-85BDC9FD1C3A}</a:tableStyleId>
              </a:tblPr>
              <a:tblGrid>
                <a:gridCol w="2528735">
                  <a:extLst>
                    <a:ext uri="{9D8B030D-6E8A-4147-A177-3AD203B41FA5}">
                      <a16:colId xmlns:a16="http://schemas.microsoft.com/office/drawing/2014/main" val="1011582965"/>
                    </a:ext>
                  </a:extLst>
                </a:gridCol>
                <a:gridCol w="2535836">
                  <a:extLst>
                    <a:ext uri="{9D8B030D-6E8A-4147-A177-3AD203B41FA5}">
                      <a16:colId xmlns:a16="http://schemas.microsoft.com/office/drawing/2014/main" val="4027975784"/>
                    </a:ext>
                  </a:extLst>
                </a:gridCol>
                <a:gridCol w="3407842">
                  <a:extLst>
                    <a:ext uri="{9D8B030D-6E8A-4147-A177-3AD203B41FA5}">
                      <a16:colId xmlns:a16="http://schemas.microsoft.com/office/drawing/2014/main" val="2842957568"/>
                    </a:ext>
                  </a:extLst>
                </a:gridCol>
              </a:tblGrid>
              <a:tr h="370840">
                <a:tc gridSpan="3">
                  <a:txBody>
                    <a:bodyPr/>
                    <a:lstStyle/>
                    <a:p>
                      <a:r>
                        <a:rPr lang="en-US" dirty="0"/>
                        <a:t>1. Strategies to prepare and support participants to obtain good jobs</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4483137"/>
                  </a:ext>
                </a:extLst>
              </a:tr>
              <a:tr h="370840">
                <a:tc>
                  <a:txBody>
                    <a:bodyPr/>
                    <a:lstStyle/>
                    <a:p>
                      <a:r>
                        <a:rPr lang="en-US" b="1" dirty="0"/>
                        <a:t>Promising practices. </a:t>
                      </a:r>
                    </a:p>
                    <a:p>
                      <a:r>
                        <a:rPr lang="en-US" dirty="0"/>
                        <a:t>What’s working well?</a:t>
                      </a:r>
                    </a:p>
                  </a:txBody>
                  <a:tcPr/>
                </a:tc>
                <a:tc>
                  <a:txBody>
                    <a:bodyPr/>
                    <a:lstStyle/>
                    <a:p>
                      <a:r>
                        <a:rPr lang="en-US" b="1" dirty="0"/>
                        <a:t>Roadblocks</a:t>
                      </a:r>
                      <a:r>
                        <a:rPr lang="en-US" dirty="0"/>
                        <a:t>. </a:t>
                      </a:r>
                    </a:p>
                    <a:p>
                      <a:r>
                        <a:rPr lang="en-US" dirty="0"/>
                        <a:t>What’s been challenging or might be a challenge?</a:t>
                      </a:r>
                    </a:p>
                  </a:txBody>
                  <a:tcPr/>
                </a:tc>
                <a:tc>
                  <a:txBody>
                    <a:bodyPr/>
                    <a:lstStyle/>
                    <a:p>
                      <a:r>
                        <a:rPr lang="en-US" b="1" dirty="0"/>
                        <a:t>Untapped opportunities. </a:t>
                      </a:r>
                      <a:r>
                        <a:rPr lang="en-US" b="0" dirty="0"/>
                        <a:t>What are ways to address challenges?</a:t>
                      </a:r>
                      <a:endParaRPr lang="en-US" dirty="0"/>
                    </a:p>
                  </a:txBody>
                  <a:tcPr/>
                </a:tc>
                <a:extLst>
                  <a:ext uri="{0D108BD9-81ED-4DB2-BD59-A6C34878D82A}">
                    <a16:rowId xmlns:a16="http://schemas.microsoft.com/office/drawing/2014/main" val="3068675270"/>
                  </a:ext>
                </a:extLst>
              </a:tr>
              <a:tr h="370840">
                <a:tc gridSpan="3">
                  <a:txBody>
                    <a:bodyPr/>
                    <a:lstStyle/>
                    <a:p>
                      <a:r>
                        <a:rPr lang="en-US" b="1" dirty="0">
                          <a:solidFill>
                            <a:schemeClr val="bg1"/>
                          </a:solidFill>
                        </a:rPr>
                        <a:t>2. Employer partner strategies to help participants obtain good jobs</a:t>
                      </a:r>
                    </a:p>
                  </a:txBody>
                  <a:tcP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0939522"/>
                  </a:ext>
                </a:extLst>
              </a:tr>
              <a:tr h="0">
                <a:tc>
                  <a:txBody>
                    <a:bodyPr/>
                    <a:lstStyle/>
                    <a:p>
                      <a:r>
                        <a:rPr lang="en-US" b="1" dirty="0"/>
                        <a:t>Promising practices. </a:t>
                      </a:r>
                    </a:p>
                  </a:txBody>
                  <a:tcPr/>
                </a:tc>
                <a:tc>
                  <a:txBody>
                    <a:bodyPr/>
                    <a:lstStyle/>
                    <a:p>
                      <a:r>
                        <a:rPr lang="en-US" b="1" dirty="0"/>
                        <a:t>Roadblocks</a:t>
                      </a:r>
                      <a:r>
                        <a:rPr lang="en-US" dirty="0"/>
                        <a:t>. </a:t>
                      </a:r>
                    </a:p>
                  </a:txBody>
                  <a:tcPr/>
                </a:tc>
                <a:tc>
                  <a:txBody>
                    <a:bodyPr/>
                    <a:lstStyle/>
                    <a:p>
                      <a:r>
                        <a:rPr lang="en-US" b="1" dirty="0"/>
                        <a:t>Untapped opportunities.</a:t>
                      </a:r>
                      <a:endParaRPr lang="en-US" dirty="0"/>
                    </a:p>
                  </a:txBody>
                  <a:tcPr/>
                </a:tc>
                <a:extLst>
                  <a:ext uri="{0D108BD9-81ED-4DB2-BD59-A6C34878D82A}">
                    <a16:rowId xmlns:a16="http://schemas.microsoft.com/office/drawing/2014/main" val="3732204109"/>
                  </a:ext>
                </a:extLst>
              </a:tr>
              <a:tr h="370840">
                <a:tc gridSpan="3">
                  <a:txBody>
                    <a:bodyPr/>
                    <a:lstStyle/>
                    <a:p>
                      <a:r>
                        <a:rPr lang="en-US" b="1" dirty="0">
                          <a:solidFill>
                            <a:schemeClr val="bg1"/>
                          </a:solidFill>
                        </a:rPr>
                        <a:t>3. Strategies to track participants’ employment outcomes</a:t>
                      </a:r>
                    </a:p>
                  </a:txBody>
                  <a:tcP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9741833"/>
                  </a:ext>
                </a:extLst>
              </a:tr>
              <a:tr h="370840">
                <a:tc>
                  <a:txBody>
                    <a:bodyPr/>
                    <a:lstStyle/>
                    <a:p>
                      <a:r>
                        <a:rPr lang="en-US" b="1" dirty="0"/>
                        <a:t>Promising practices. </a:t>
                      </a:r>
                    </a:p>
                  </a:txBody>
                  <a:tcPr/>
                </a:tc>
                <a:tc>
                  <a:txBody>
                    <a:bodyPr/>
                    <a:lstStyle/>
                    <a:p>
                      <a:r>
                        <a:rPr lang="en-US" b="1" dirty="0"/>
                        <a:t>Roadblocks</a:t>
                      </a:r>
                      <a:r>
                        <a:rPr lang="en-US" dirty="0"/>
                        <a:t>. </a:t>
                      </a:r>
                    </a:p>
                  </a:txBody>
                  <a:tcPr/>
                </a:tc>
                <a:tc>
                  <a:txBody>
                    <a:bodyPr/>
                    <a:lstStyle/>
                    <a:p>
                      <a:r>
                        <a:rPr lang="en-US" b="1" dirty="0"/>
                        <a:t>Untapped opportunities.</a:t>
                      </a:r>
                      <a:endParaRPr lang="en-US" dirty="0"/>
                    </a:p>
                  </a:txBody>
                  <a:tcPr/>
                </a:tc>
                <a:extLst>
                  <a:ext uri="{0D108BD9-81ED-4DB2-BD59-A6C34878D82A}">
                    <a16:rowId xmlns:a16="http://schemas.microsoft.com/office/drawing/2014/main" val="3968144622"/>
                  </a:ext>
                </a:extLst>
              </a:tr>
            </a:tbl>
          </a:graphicData>
        </a:graphic>
      </p:graphicFrame>
      <p:sp>
        <p:nvSpPr>
          <p:cNvPr id="5" name="Slide Number Placeholder 4">
            <a:extLst>
              <a:ext uri="{FF2B5EF4-FFF2-40B4-BE49-F238E27FC236}">
                <a16:creationId xmlns:a16="http://schemas.microsoft.com/office/drawing/2014/main" id="{939D4875-8D73-40DB-8C62-6C84C06DE886}"/>
              </a:ext>
            </a:extLst>
          </p:cNvPr>
          <p:cNvSpPr>
            <a:spLocks noGrp="1"/>
          </p:cNvSpPr>
          <p:nvPr>
            <p:ph type="sldNum" sz="quarter" idx="12"/>
          </p:nvPr>
        </p:nvSpPr>
        <p:spPr/>
        <p:txBody>
          <a:bodyPr/>
          <a:lstStyle/>
          <a:p>
            <a:fld id="{DE8DE8A0-70C5-4585-9A3C-B3A9E7B8F8E9}" type="slidenum">
              <a:rPr lang="en-US" smtClean="0"/>
              <a:t>23</a:t>
            </a:fld>
            <a:endParaRPr lang="en-US"/>
          </a:p>
        </p:txBody>
      </p:sp>
      <p:grpSp>
        <p:nvGrpSpPr>
          <p:cNvPr id="3" name="Group 2">
            <a:extLst>
              <a:ext uri="{FF2B5EF4-FFF2-40B4-BE49-F238E27FC236}">
                <a16:creationId xmlns:a16="http://schemas.microsoft.com/office/drawing/2014/main" id="{BB0972AE-C07A-9CCC-41D0-B3F623DA2EDA}"/>
              </a:ext>
              <a:ext uri="{C183D7F6-B498-43B3-948B-1728B52AA6E4}">
                <adec:decorative xmlns:adec="http://schemas.microsoft.com/office/drawing/2017/decorative" val="1"/>
              </a:ext>
            </a:extLst>
          </p:cNvPr>
          <p:cNvGrpSpPr/>
          <p:nvPr/>
        </p:nvGrpSpPr>
        <p:grpSpPr>
          <a:xfrm>
            <a:off x="9928183" y="2456040"/>
            <a:ext cx="1650124" cy="3076873"/>
            <a:chOff x="10177565" y="2279253"/>
            <a:chExt cx="1650124" cy="3076873"/>
          </a:xfrm>
          <a:effectLst>
            <a:outerShdw blurRad="63500" sx="102000" sy="102000" algn="ctr" rotWithShape="0">
              <a:prstClr val="black">
                <a:alpha val="40000"/>
              </a:prstClr>
            </a:outerShdw>
          </a:effectLst>
        </p:grpSpPr>
        <p:sp>
          <p:nvSpPr>
            <p:cNvPr id="12" name="TextBox 11">
              <a:extLst>
                <a:ext uri="{FF2B5EF4-FFF2-40B4-BE49-F238E27FC236}">
                  <a16:creationId xmlns:a16="http://schemas.microsoft.com/office/drawing/2014/main" id="{7069DF79-A6D3-0294-BE55-506C243DD058}"/>
                </a:ext>
              </a:extLst>
            </p:cNvPr>
            <p:cNvSpPr txBox="1"/>
            <p:nvPr/>
          </p:nvSpPr>
          <p:spPr>
            <a:xfrm>
              <a:off x="10177565" y="4709795"/>
              <a:ext cx="1650124" cy="646331"/>
            </a:xfrm>
            <a:prstGeom prst="rect">
              <a:avLst/>
            </a:prstGeom>
            <a:solidFill>
              <a:schemeClr val="tx2"/>
            </a:solidFill>
          </p:spPr>
          <p:txBody>
            <a:bodyPr wrap="square" rtlCol="0">
              <a:spAutoFit/>
            </a:bodyPr>
            <a:lstStyle/>
            <a:p>
              <a:r>
                <a:rPr lang="en-US" dirty="0">
                  <a:solidFill>
                    <a:schemeClr val="bg1"/>
                  </a:solidFill>
                </a:rPr>
                <a:t>20 minutes in small groups</a:t>
              </a:r>
            </a:p>
          </p:txBody>
        </p:sp>
        <p:pic>
          <p:nvPicPr>
            <p:cNvPr id="14" name="Picture 13" descr="Stopwatch with time motion blur">
              <a:extLst>
                <a:ext uri="{FF2B5EF4-FFF2-40B4-BE49-F238E27FC236}">
                  <a16:creationId xmlns:a16="http://schemas.microsoft.com/office/drawing/2014/main" id="{49499DD0-7966-3A0F-7F26-A3EF234BB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7565" y="2279253"/>
              <a:ext cx="1650124" cy="2475185"/>
            </a:xfrm>
            <a:prstGeom prst="rect">
              <a:avLst/>
            </a:prstGeom>
          </p:spPr>
        </p:pic>
      </p:grpSp>
    </p:spTree>
    <p:extLst>
      <p:ext uri="{BB962C8B-B14F-4D97-AF65-F5344CB8AC3E}">
        <p14:creationId xmlns:p14="http://schemas.microsoft.com/office/powerpoint/2010/main" val="651236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DB68-326A-F27A-F23E-459DBCB26334}"/>
              </a:ext>
            </a:extLst>
          </p:cNvPr>
          <p:cNvSpPr>
            <a:spLocks noGrp="1"/>
          </p:cNvSpPr>
          <p:nvPr>
            <p:ph type="title"/>
          </p:nvPr>
        </p:nvSpPr>
        <p:spPr/>
        <p:txBody>
          <a:bodyPr/>
          <a:lstStyle/>
          <a:p>
            <a:r>
              <a:rPr lang="en-US" dirty="0"/>
              <a:t>Questions?</a:t>
            </a:r>
          </a:p>
        </p:txBody>
      </p:sp>
      <p:sp>
        <p:nvSpPr>
          <p:cNvPr id="4" name="Slide Number Placeholder 3">
            <a:extLst>
              <a:ext uri="{FF2B5EF4-FFF2-40B4-BE49-F238E27FC236}">
                <a16:creationId xmlns:a16="http://schemas.microsoft.com/office/drawing/2014/main" id="{548E830E-120A-102A-40A3-A770189F7FC2}"/>
              </a:ext>
            </a:extLst>
          </p:cNvPr>
          <p:cNvSpPr>
            <a:spLocks noGrp="1"/>
          </p:cNvSpPr>
          <p:nvPr>
            <p:ph type="sldNum" sz="quarter" idx="12"/>
          </p:nvPr>
        </p:nvSpPr>
        <p:spPr/>
        <p:txBody>
          <a:bodyPr/>
          <a:lstStyle/>
          <a:p>
            <a:fld id="{DE8DE8A0-70C5-4585-9A3C-B3A9E7B8F8E9}" type="slidenum">
              <a:rPr lang="en-US" smtClean="0"/>
              <a:t>24</a:t>
            </a:fld>
            <a:endParaRPr lang="en-US"/>
          </a:p>
        </p:txBody>
      </p:sp>
      <p:pic>
        <p:nvPicPr>
          <p:cNvPr id="5" name="Picture 4" descr="3D black question marks with one yellow question mark">
            <a:extLst>
              <a:ext uri="{FF2B5EF4-FFF2-40B4-BE49-F238E27FC236}">
                <a16:creationId xmlns:a16="http://schemas.microsoft.com/office/drawing/2014/main" id="{3084E44C-6540-5230-8FCE-1EA79F7EC163}"/>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extLst>
      <p:ext uri="{BB962C8B-B14F-4D97-AF65-F5344CB8AC3E}">
        <p14:creationId xmlns:p14="http://schemas.microsoft.com/office/powerpoint/2010/main" val="863090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81AF-8FB3-6F74-7779-87A23B053EE5}"/>
              </a:ext>
            </a:extLst>
          </p:cNvPr>
          <p:cNvSpPr>
            <a:spLocks noGrp="1"/>
          </p:cNvSpPr>
          <p:nvPr>
            <p:ph type="title"/>
          </p:nvPr>
        </p:nvSpPr>
        <p:spPr/>
        <p:txBody>
          <a:bodyPr/>
          <a:lstStyle/>
          <a:p>
            <a:r>
              <a:rPr lang="en-US"/>
              <a:t>Additional resources</a:t>
            </a:r>
          </a:p>
        </p:txBody>
      </p:sp>
      <p:sp>
        <p:nvSpPr>
          <p:cNvPr id="3" name="Content Placeholder 2">
            <a:extLst>
              <a:ext uri="{FF2B5EF4-FFF2-40B4-BE49-F238E27FC236}">
                <a16:creationId xmlns:a16="http://schemas.microsoft.com/office/drawing/2014/main" id="{E59EAB7A-FC29-8F7E-8CAF-E02B5DD81FC8}"/>
              </a:ext>
            </a:extLst>
          </p:cNvPr>
          <p:cNvSpPr>
            <a:spLocks noGrp="1"/>
          </p:cNvSpPr>
          <p:nvPr>
            <p:ph idx="1"/>
          </p:nvPr>
        </p:nvSpPr>
        <p:spPr>
          <a:xfrm>
            <a:off x="774923" y="1946302"/>
            <a:ext cx="10653003" cy="4618284"/>
          </a:xfrm>
        </p:spPr>
        <p:txBody>
          <a:bodyPr>
            <a:normAutofit fontScale="77500" lnSpcReduction="20000"/>
          </a:bodyPr>
          <a:lstStyle/>
          <a:p>
            <a:r>
              <a:rPr lang="en-US" dirty="0">
                <a:solidFill>
                  <a:schemeClr val="accent2"/>
                </a:solidFill>
                <a:latin typeface="Calibri" panose="020F0502020204030204" pitchFamily="34" charset="0"/>
                <a:hlinkClick r:id="rId2">
                  <a:extLst>
                    <a:ext uri="{A12FA001-AC4F-418D-AE19-62706E023703}">
                      <ahyp:hlinkClr xmlns:ahyp="http://schemas.microsoft.com/office/drawing/2018/hyperlinkcolor" val="tx"/>
                    </a:ext>
                  </a:extLst>
                </a:hlinkClick>
              </a:rPr>
              <a:t>The Good Jobs Initiative</a:t>
            </a:r>
            <a:r>
              <a:rPr lang="en-US" dirty="0">
                <a:solidFill>
                  <a:schemeClr val="accent2"/>
                </a:solidFill>
                <a:latin typeface="Calibri" panose="020F0502020204030204" pitchFamily="34" charset="0"/>
              </a:rPr>
              <a:t> </a:t>
            </a:r>
            <a:r>
              <a:rPr lang="en-US" dirty="0"/>
              <a:t>is led by DOL and is focused on providing critical information to workers, employers, and government as they work to improve job quality </a:t>
            </a:r>
            <a:endParaRPr lang="en-US" b="0" i="0" u="none" strike="noStrike" dirty="0">
              <a:solidFill>
                <a:srgbClr val="F49100"/>
              </a:solidFill>
              <a:effectLst/>
              <a:latin typeface="Calibri" panose="020F0502020204030204" pitchFamily="34" charset="0"/>
              <a:hlinkClick r:id="rId3">
                <a:extLst>
                  <a:ext uri="{A12FA001-AC4F-418D-AE19-62706E023703}">
                    <ahyp:hlinkClr xmlns:ahyp="http://schemas.microsoft.com/office/drawing/2018/hyperlinkcolor" val="tx"/>
                  </a:ext>
                </a:extLst>
              </a:hlinkClick>
            </a:endParaRPr>
          </a:p>
          <a:p>
            <a:r>
              <a:rPr lang="en-US" b="0" i="0" u="none" strike="noStrike" dirty="0">
                <a:solidFill>
                  <a:schemeClr val="accent2"/>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Job Quality Starter Guide</a:t>
            </a:r>
            <a:r>
              <a:rPr lang="en-US" b="0" i="0" dirty="0">
                <a:solidFill>
                  <a:schemeClr val="accent2"/>
                </a:solidFill>
                <a:effectLst/>
                <a:latin typeface="Calibri" panose="020F0502020204030204" pitchFamily="34" charset="0"/>
              </a:rPr>
              <a:t> </a:t>
            </a:r>
            <a:r>
              <a:rPr lang="en-US" dirty="0"/>
              <a:t>offers practical tools and tips for state and local workforce boards, development organizations, and government agencies to implement quality job initiatives</a:t>
            </a:r>
          </a:p>
          <a:p>
            <a:r>
              <a:rPr lang="en-US" dirty="0">
                <a:solidFill>
                  <a:schemeClr val="accent2"/>
                </a:solidFill>
                <a:hlinkClick r:id="rId4">
                  <a:extLst>
                    <a:ext uri="{A12FA001-AC4F-418D-AE19-62706E023703}">
                      <ahyp:hlinkClr xmlns:ahyp="http://schemas.microsoft.com/office/drawing/2018/hyperlinkcolor" val="tx"/>
                    </a:ext>
                  </a:extLst>
                </a:hlinkClick>
              </a:rPr>
              <a:t>Cost of Turnover Tool </a:t>
            </a:r>
            <a:r>
              <a:rPr lang="en-US" dirty="0"/>
              <a:t>provides a framework for employers to calculate the total cost of replacing workers, including both direct and indirect costs of employee separation</a:t>
            </a:r>
          </a:p>
          <a:p>
            <a:r>
              <a:rPr lang="en-US" dirty="0">
                <a:solidFill>
                  <a:schemeClr val="accent2"/>
                </a:solidFill>
                <a:hlinkClick r:id="rId5">
                  <a:extLst>
                    <a:ext uri="{A12FA001-AC4F-418D-AE19-62706E023703}">
                      <ahyp:hlinkClr xmlns:ahyp="http://schemas.microsoft.com/office/drawing/2018/hyperlinkcolor" val="tx"/>
                    </a:ext>
                  </a:extLst>
                </a:hlinkClick>
              </a:rPr>
              <a:t>Job Quality Toolkit </a:t>
            </a:r>
            <a:r>
              <a:rPr lang="en-US" dirty="0"/>
              <a:t>helps employers and industry associations self-assess and find opportunities to enhance the quality of their jobs</a:t>
            </a:r>
          </a:p>
          <a:p>
            <a:r>
              <a:rPr lang="en-US" dirty="0">
                <a:solidFill>
                  <a:schemeClr val="accent2"/>
                </a:solidFill>
                <a:hlinkClick r:id="rId6">
                  <a:extLst>
                    <a:ext uri="{A12FA001-AC4F-418D-AE19-62706E023703}">
                      <ahyp:hlinkClr xmlns:ahyp="http://schemas.microsoft.com/office/drawing/2018/hyperlinkcolor" val="tx"/>
                    </a:ext>
                  </a:extLst>
                </a:hlinkClick>
              </a:rPr>
              <a:t>Career Trajectories and Occupational Transitions (CTOT) Dashboard </a:t>
            </a:r>
            <a:r>
              <a:rPr lang="en-US" dirty="0"/>
              <a:t>can help state and local labor market analysis identify quality job pathways in their area</a:t>
            </a:r>
          </a:p>
          <a:p>
            <a:r>
              <a:rPr lang="en-US" dirty="0">
                <a:solidFill>
                  <a:schemeClr val="accent2"/>
                </a:solidFill>
                <a:hlinkClick r:id="rId7">
                  <a:extLst>
                    <a:ext uri="{A12FA001-AC4F-418D-AE19-62706E023703}">
                      <ahyp:hlinkClr xmlns:ahyp="http://schemas.microsoft.com/office/drawing/2018/hyperlinkcolor" val="tx"/>
                    </a:ext>
                  </a:extLst>
                </a:hlinkClick>
              </a:rPr>
              <a:t>Guideposts for Success</a:t>
            </a:r>
            <a:r>
              <a:rPr lang="en-US" dirty="0"/>
              <a:t>: Framework for the Future provides strategies for delivery of programs and services to help post-school employment for youth, and youth with disabilities</a:t>
            </a:r>
          </a:p>
        </p:txBody>
      </p:sp>
      <p:sp>
        <p:nvSpPr>
          <p:cNvPr id="5" name="Slide Number Placeholder 4">
            <a:extLst>
              <a:ext uri="{FF2B5EF4-FFF2-40B4-BE49-F238E27FC236}">
                <a16:creationId xmlns:a16="http://schemas.microsoft.com/office/drawing/2014/main" id="{CBC00113-DB3C-D74B-331C-D25D266C57D7}"/>
              </a:ext>
            </a:extLst>
          </p:cNvPr>
          <p:cNvSpPr>
            <a:spLocks noGrp="1"/>
          </p:cNvSpPr>
          <p:nvPr>
            <p:ph type="sldNum" sz="quarter" idx="12"/>
          </p:nvPr>
        </p:nvSpPr>
        <p:spPr/>
        <p:txBody>
          <a:bodyPr/>
          <a:lstStyle/>
          <a:p>
            <a:fld id="{DE8DE8A0-70C5-4585-9A3C-B3A9E7B8F8E9}" type="slidenum">
              <a:rPr lang="en-US" smtClean="0"/>
              <a:t>25</a:t>
            </a:fld>
            <a:endParaRPr lang="en-US"/>
          </a:p>
        </p:txBody>
      </p:sp>
    </p:spTree>
    <p:extLst>
      <p:ext uri="{BB962C8B-B14F-4D97-AF65-F5344CB8AC3E}">
        <p14:creationId xmlns:p14="http://schemas.microsoft.com/office/powerpoint/2010/main" val="90846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65B1-7663-A9AA-0878-94ADA88B491F}"/>
              </a:ext>
            </a:extLst>
          </p:cNvPr>
          <p:cNvSpPr>
            <a:spLocks noGrp="1"/>
          </p:cNvSpPr>
          <p:nvPr>
            <p:ph type="title"/>
          </p:nvPr>
        </p:nvSpPr>
        <p:spPr/>
        <p:txBody>
          <a:bodyPr/>
          <a:lstStyle/>
          <a:p>
            <a:r>
              <a:rPr lang="en-US" dirty="0"/>
              <a:t>Additional resources Cont.</a:t>
            </a:r>
          </a:p>
        </p:txBody>
      </p:sp>
      <p:sp>
        <p:nvSpPr>
          <p:cNvPr id="3" name="Content Placeholder 2">
            <a:extLst>
              <a:ext uri="{FF2B5EF4-FFF2-40B4-BE49-F238E27FC236}">
                <a16:creationId xmlns:a16="http://schemas.microsoft.com/office/drawing/2014/main" id="{956A6081-86F9-23F4-F8AA-0955B29DE9AB}"/>
              </a:ext>
            </a:extLst>
          </p:cNvPr>
          <p:cNvSpPr>
            <a:spLocks noGrp="1"/>
          </p:cNvSpPr>
          <p:nvPr>
            <p:ph idx="1"/>
          </p:nvPr>
        </p:nvSpPr>
        <p:spPr/>
        <p:txBody>
          <a:bodyPr/>
          <a:lstStyle/>
          <a:p>
            <a:r>
              <a:rPr lang="en-US" dirty="0"/>
              <a:t>H-1B One Workforce – </a:t>
            </a:r>
            <a:r>
              <a:rPr lang="en-US" dirty="0">
                <a:solidFill>
                  <a:schemeClr val="accent2"/>
                </a:solidFill>
                <a:hlinkClick r:id="rId2">
                  <a:extLst>
                    <a:ext uri="{A12FA001-AC4F-418D-AE19-62706E023703}">
                      <ahyp:hlinkClr xmlns:ahyp="http://schemas.microsoft.com/office/drawing/2018/hyperlinkcolor" val="tx"/>
                    </a:ext>
                  </a:extLst>
                </a:hlinkClick>
              </a:rPr>
              <a:t>Participant Employment and Placement Resources</a:t>
            </a:r>
            <a:endParaRPr lang="en-US" dirty="0">
              <a:solidFill>
                <a:schemeClr val="accent2"/>
              </a:solidFill>
            </a:endParaRPr>
          </a:p>
          <a:p>
            <a:r>
              <a:rPr lang="en-US" dirty="0">
                <a:solidFill>
                  <a:schemeClr val="accent2"/>
                </a:solidFill>
                <a:hlinkClick r:id="rId3">
                  <a:extLst>
                    <a:ext uri="{A12FA001-AC4F-418D-AE19-62706E023703}">
                      <ahyp:hlinkClr xmlns:ahyp="http://schemas.microsoft.com/office/drawing/2018/hyperlinkcolor" val="tx"/>
                    </a:ext>
                  </a:extLst>
                </a:hlinkClick>
              </a:rPr>
              <a:t>My Reemployment Plan </a:t>
            </a:r>
            <a:endParaRPr lang="en-US" dirty="0">
              <a:solidFill>
                <a:schemeClr val="accent2"/>
              </a:solidFill>
            </a:endParaRPr>
          </a:p>
          <a:p>
            <a:r>
              <a:rPr lang="en-US" dirty="0">
                <a:solidFill>
                  <a:schemeClr val="accent2"/>
                </a:solidFill>
                <a:hlinkClick r:id="rId4">
                  <a:extLst>
                    <a:ext uri="{A12FA001-AC4F-418D-AE19-62706E023703}">
                      <ahyp:hlinkClr xmlns:ahyp="http://schemas.microsoft.com/office/drawing/2018/hyperlinkcolor" val="tx"/>
                    </a:ext>
                  </a:extLst>
                </a:hlinkClick>
              </a:rPr>
              <a:t>TechHire Job Placement Assessment </a:t>
            </a:r>
            <a:endParaRPr lang="en-US" dirty="0">
              <a:solidFill>
                <a:schemeClr val="accent2"/>
              </a:solidFill>
            </a:endParaRPr>
          </a:p>
          <a:p>
            <a:r>
              <a:rPr lang="en-US" dirty="0"/>
              <a:t>H-1B Nursing Expansion grant program participant data collection and tracking toolkit</a:t>
            </a:r>
            <a:endParaRPr lang="en-US" dirty="0">
              <a:solidFill>
                <a:schemeClr val="accent2"/>
              </a:solidFill>
            </a:endParaRPr>
          </a:p>
          <a:p>
            <a:endParaRPr lang="en-US" dirty="0"/>
          </a:p>
        </p:txBody>
      </p:sp>
      <p:sp>
        <p:nvSpPr>
          <p:cNvPr id="5" name="Slide Number Placeholder 4">
            <a:extLst>
              <a:ext uri="{FF2B5EF4-FFF2-40B4-BE49-F238E27FC236}">
                <a16:creationId xmlns:a16="http://schemas.microsoft.com/office/drawing/2014/main" id="{ECDF4F14-5EBB-22AB-E605-6CFB39AA72E5}"/>
              </a:ext>
            </a:extLst>
          </p:cNvPr>
          <p:cNvSpPr>
            <a:spLocks noGrp="1"/>
          </p:cNvSpPr>
          <p:nvPr>
            <p:ph type="sldNum" sz="quarter" idx="12"/>
          </p:nvPr>
        </p:nvSpPr>
        <p:spPr/>
        <p:txBody>
          <a:bodyPr/>
          <a:lstStyle/>
          <a:p>
            <a:fld id="{DE8DE8A0-70C5-4585-9A3C-B3A9E7B8F8E9}" type="slidenum">
              <a:rPr lang="en-US" smtClean="0"/>
              <a:t>26</a:t>
            </a:fld>
            <a:endParaRPr lang="en-US"/>
          </a:p>
        </p:txBody>
      </p:sp>
    </p:spTree>
    <p:extLst>
      <p:ext uri="{BB962C8B-B14F-4D97-AF65-F5344CB8AC3E}">
        <p14:creationId xmlns:p14="http://schemas.microsoft.com/office/powerpoint/2010/main" val="2054694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5FFA-0460-9135-0B7D-95E27420569B}"/>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FF58B705-0125-8F34-7231-03E92C6CE651}"/>
              </a:ext>
            </a:extLst>
          </p:cNvPr>
          <p:cNvSpPr>
            <a:spLocks noGrp="1"/>
          </p:cNvSpPr>
          <p:nvPr>
            <p:ph idx="1"/>
          </p:nvPr>
        </p:nvSpPr>
        <p:spPr>
          <a:xfrm>
            <a:off x="769498" y="1946300"/>
            <a:ext cx="10653003" cy="4618286"/>
          </a:xfrm>
        </p:spPr>
        <p:txBody>
          <a:bodyPr>
            <a:normAutofit fontScale="70000" lnSpcReduction="20000"/>
          </a:bodyPr>
          <a:lstStyle/>
          <a:p>
            <a:r>
              <a:rPr lang="en-US" dirty="0">
                <a:solidFill>
                  <a:schemeClr val="accent2"/>
                </a:solidFill>
                <a:hlinkClick r:id="rId3">
                  <a:extLst>
                    <a:ext uri="{A12FA001-AC4F-418D-AE19-62706E023703}">
                      <ahyp:hlinkClr xmlns:ahyp="http://schemas.microsoft.com/office/drawing/2018/hyperlinkcolor" val="tx"/>
                    </a:ext>
                  </a:extLst>
                </a:hlinkClick>
              </a:rPr>
              <a:t>Employment and Training Administration Advisory System U.S. Department of Labor, “Advisory: Training and Employment Guidance Letter No. 07-22.” Washington, DC: DOL, January 18, 2023. </a:t>
            </a:r>
            <a:endParaRPr lang="en-US" dirty="0">
              <a:solidFill>
                <a:schemeClr val="accent2"/>
              </a:solidFill>
            </a:endParaRPr>
          </a:p>
          <a:p>
            <a:r>
              <a:rPr lang="en-US" dirty="0">
                <a:solidFill>
                  <a:schemeClr val="accent2"/>
                </a:solidFill>
                <a:hlinkClick r:id="rId4">
                  <a:extLst>
                    <a:ext uri="{A12FA001-AC4F-418D-AE19-62706E023703}">
                      <ahyp:hlinkClr xmlns:ahyp="http://schemas.microsoft.com/office/drawing/2018/hyperlinkcolor" val="tx"/>
                    </a:ext>
                  </a:extLst>
                </a:hlinkClick>
              </a:rPr>
              <a:t>Bellotti, Jeanne, Brittany English, and Alicia Harrington. “Adapting Sector Training Strategies During the COVID-19 Pandemic: Lessons from America’s Promise Partnerships.” Princeton, NJ: Mathematica, September 2021. </a:t>
            </a:r>
            <a:endParaRPr lang="en-US" dirty="0">
              <a:solidFill>
                <a:schemeClr val="accent2"/>
              </a:solidFill>
            </a:endParaRPr>
          </a:p>
          <a:p>
            <a:r>
              <a:rPr lang="en-US" dirty="0">
                <a:solidFill>
                  <a:schemeClr val="accent2"/>
                </a:solidFill>
                <a:hlinkClick r:id="rId5">
                  <a:extLst>
                    <a:ext uri="{A12FA001-AC4F-418D-AE19-62706E023703}">
                      <ahyp:hlinkClr xmlns:ahyp="http://schemas.microsoft.com/office/drawing/2018/hyperlinkcolor" val="tx"/>
                    </a:ext>
                  </a:extLst>
                </a:hlinkClick>
              </a:rPr>
              <a:t>J. </a:t>
            </a:r>
            <a:r>
              <a:rPr lang="en-US" dirty="0" err="1">
                <a:solidFill>
                  <a:schemeClr val="accent2"/>
                </a:solidFill>
                <a:hlinkClick r:id="rId5">
                  <a:extLst>
                    <a:ext uri="{A12FA001-AC4F-418D-AE19-62706E023703}">
                      <ahyp:hlinkClr xmlns:ahyp="http://schemas.microsoft.com/office/drawing/2018/hyperlinkcolor" val="tx"/>
                    </a:ext>
                  </a:extLst>
                </a:hlinkClick>
              </a:rPr>
              <a:t>Holdbrook</a:t>
            </a:r>
            <a:r>
              <a:rPr lang="en-US" dirty="0">
                <a:solidFill>
                  <a:schemeClr val="accent2"/>
                </a:solidFill>
                <a:hlinkClick r:id="rId5">
                  <a:extLst>
                    <a:ext uri="{A12FA001-AC4F-418D-AE19-62706E023703}">
                      <ahyp:hlinkClr xmlns:ahyp="http://schemas.microsoft.com/office/drawing/2018/hyperlinkcolor" val="tx"/>
                    </a:ext>
                  </a:extLst>
                </a:hlinkClick>
              </a:rPr>
              <a:t>, E. Brown, K. Conroy, N. Fung, J.F. Harding, G. Roemer, and M. Ranking. “Expanding Employer Engagement and Job Placement.” Washington, DC: Mathematica, 2021. </a:t>
            </a:r>
            <a:endParaRPr lang="en-US" dirty="0">
              <a:solidFill>
                <a:schemeClr val="accent2"/>
              </a:solidFill>
            </a:endParaRPr>
          </a:p>
          <a:p>
            <a:r>
              <a:rPr lang="en-US" dirty="0" err="1">
                <a:solidFill>
                  <a:schemeClr val="accent2"/>
                </a:solidFill>
                <a:hlinkClick r:id="rId6">
                  <a:extLst>
                    <a:ext uri="{A12FA001-AC4F-418D-AE19-62706E023703}">
                      <ahyp:hlinkClr xmlns:ahyp="http://schemas.microsoft.com/office/drawing/2018/hyperlinkcolor" val="tx"/>
                    </a:ext>
                  </a:extLst>
                </a:hlinkClick>
              </a:rPr>
              <a:t>Swidler</a:t>
            </a:r>
            <a:r>
              <a:rPr lang="en-US" dirty="0">
                <a:solidFill>
                  <a:schemeClr val="accent2"/>
                </a:solidFill>
                <a:hlinkClick r:id="rId6">
                  <a:extLst>
                    <a:ext uri="{A12FA001-AC4F-418D-AE19-62706E023703}">
                      <ahyp:hlinkClr xmlns:ahyp="http://schemas.microsoft.com/office/drawing/2018/hyperlinkcolor" val="tx"/>
                    </a:ext>
                  </a:extLst>
                </a:hlinkClick>
              </a:rPr>
              <a:t>, Jen. “Job Seeker Branding and Job Search Strategies to Help the Long-Term Unemployed Regain Confidence and Return to Work.” October 15, 2015.</a:t>
            </a:r>
            <a:endParaRPr lang="en-US" dirty="0">
              <a:solidFill>
                <a:schemeClr val="accent2"/>
              </a:solidFill>
            </a:endParaRPr>
          </a:p>
          <a:p>
            <a:r>
              <a:rPr lang="en-US" dirty="0">
                <a:solidFill>
                  <a:schemeClr val="accent2"/>
                </a:solidFill>
                <a:hlinkClick r:id="rId7">
                  <a:extLst>
                    <a:ext uri="{A12FA001-AC4F-418D-AE19-62706E023703}">
                      <ahyp:hlinkClr xmlns:ahyp="http://schemas.microsoft.com/office/drawing/2018/hyperlinkcolor" val="tx"/>
                    </a:ext>
                  </a:extLst>
                </a:hlinkClick>
              </a:rPr>
              <a:t>My Reemployment Plan</a:t>
            </a:r>
            <a:endParaRPr lang="en-US" dirty="0">
              <a:solidFill>
                <a:schemeClr val="accent2"/>
              </a:solidFill>
            </a:endParaRPr>
          </a:p>
          <a:p>
            <a:r>
              <a:rPr lang="en-US" dirty="0">
                <a:solidFill>
                  <a:schemeClr val="accent2"/>
                </a:solidFill>
                <a:hlinkClick r:id="rId8" action="ppaction://hlinkfile">
                  <a:extLst>
                    <a:ext uri="{A12FA001-AC4F-418D-AE19-62706E023703}">
                      <ahyp:hlinkClr xmlns:ahyp="http://schemas.microsoft.com/office/drawing/2018/hyperlinkcolor" val="tx"/>
                    </a:ext>
                  </a:extLst>
                </a:hlinkClick>
              </a:rPr>
              <a:t>Tips from the America’s Promise Roundtable Discussion</a:t>
            </a:r>
            <a:endParaRPr lang="en-US" dirty="0">
              <a:solidFill>
                <a:schemeClr val="accent2"/>
              </a:solidFill>
            </a:endParaRPr>
          </a:p>
          <a:p>
            <a:r>
              <a:rPr lang="en-US" dirty="0"/>
              <a:t>H-1B Nursing Expansion grant program participant data collection and tracking toolkit</a:t>
            </a:r>
            <a:endParaRPr lang="en-US" dirty="0">
              <a:solidFill>
                <a:schemeClr val="accent2"/>
              </a:solidFill>
            </a:endParaRPr>
          </a:p>
          <a:p>
            <a:endParaRPr lang="en-US" dirty="0"/>
          </a:p>
        </p:txBody>
      </p:sp>
      <p:sp>
        <p:nvSpPr>
          <p:cNvPr id="5" name="Slide Number Placeholder 4">
            <a:extLst>
              <a:ext uri="{FF2B5EF4-FFF2-40B4-BE49-F238E27FC236}">
                <a16:creationId xmlns:a16="http://schemas.microsoft.com/office/drawing/2014/main" id="{A2A880A0-8E1C-4667-0FB7-C60CAF8C9F80}"/>
              </a:ext>
            </a:extLst>
          </p:cNvPr>
          <p:cNvSpPr>
            <a:spLocks noGrp="1"/>
          </p:cNvSpPr>
          <p:nvPr>
            <p:ph type="sldNum" sz="quarter" idx="12"/>
          </p:nvPr>
        </p:nvSpPr>
        <p:spPr/>
        <p:txBody>
          <a:bodyPr/>
          <a:lstStyle/>
          <a:p>
            <a:fld id="{DE8DE8A0-70C5-4585-9A3C-B3A9E7B8F8E9}" type="slidenum">
              <a:rPr lang="en-US" smtClean="0"/>
              <a:t>27</a:t>
            </a:fld>
            <a:endParaRPr lang="en-US"/>
          </a:p>
        </p:txBody>
      </p:sp>
    </p:spTree>
    <p:extLst>
      <p:ext uri="{BB962C8B-B14F-4D97-AF65-F5344CB8AC3E}">
        <p14:creationId xmlns:p14="http://schemas.microsoft.com/office/powerpoint/2010/main" val="3236301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28</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FB18A657-DBEE-47A2-9A86-3E105DEE87A0}">
  <ds:schemaRefs>
    <ds:schemaRef ds:uri="http://purl.org/dc/terms/"/>
    <ds:schemaRef ds:uri="http://schemas.microsoft.com/office/2006/metadata/properties"/>
    <ds:schemaRef ds:uri="http://schemas.microsoft.com/office/infopath/2007/PartnerControls"/>
    <ds:schemaRef ds:uri="http://purl.org/dc/elements/1.1/"/>
    <ds:schemaRef ds:uri="http://www.w3.org/XML/1998/namespace"/>
    <ds:schemaRef ds:uri="http://schemas.microsoft.com/office/2006/documentManagement/types"/>
    <ds:schemaRef ds:uri="9f7d036a-daaf-4c7a-b1ac-c05d9d0a180b"/>
    <ds:schemaRef ds:uri="http://schemas.openxmlformats.org/package/2006/metadata/core-properties"/>
    <ds:schemaRef ds:uri="411d0658-67d5-4b95-8147-6ad757439f0a"/>
    <ds:schemaRef ds:uri="http://purl.org/dc/dcmitype/"/>
  </ds:schemaRefs>
</ds:datastoreItem>
</file>

<file path=customXml/itemProps3.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 template theme</Template>
  <TotalTime>390</TotalTime>
  <Words>1956</Words>
  <Application>Microsoft Office PowerPoint</Application>
  <PresentationFormat>Widescreen</PresentationFormat>
  <Paragraphs>253</Paragraphs>
  <Slides>28</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Placement Strategies</vt:lpstr>
      <vt:lpstr>Moderator/Presenter</vt:lpstr>
      <vt:lpstr>Agenda</vt:lpstr>
      <vt:lpstr>Session objectives</vt:lpstr>
      <vt:lpstr>guiding questions</vt:lpstr>
      <vt:lpstr>Placement Strategies 2</vt:lpstr>
      <vt:lpstr>What is a “good job”?</vt:lpstr>
      <vt:lpstr>Defining a good job </vt:lpstr>
      <vt:lpstr>8 key principles of a good job (1-4)</vt:lpstr>
      <vt:lpstr>8 key principles of a good job (5-8)</vt:lpstr>
      <vt:lpstr>strategies to help participants obtain good jobs</vt:lpstr>
      <vt:lpstr>strategies to engage employer partners in Good jobs</vt:lpstr>
      <vt:lpstr>Employer partner strategies to help participants obtain good jobs</vt:lpstr>
      <vt:lpstr>Strategies to integrate good jobs principles into your services for participants </vt:lpstr>
      <vt:lpstr>Strategies to prepare participants to obtain good jobs</vt:lpstr>
      <vt:lpstr>Strategies to support participants to obtain good jobs</vt:lpstr>
      <vt:lpstr>Strategies to track participant employment information </vt:lpstr>
      <vt:lpstr>Promising Practices</vt:lpstr>
      <vt:lpstr>Presenters</vt:lpstr>
      <vt:lpstr>VIDA’s job tour program</vt:lpstr>
      <vt:lpstr>how vida tracks employment outcomes</vt:lpstr>
      <vt:lpstr>Small group activity </vt:lpstr>
      <vt:lpstr>Small group activity 2 </vt:lpstr>
      <vt:lpstr>Questions?</vt:lpstr>
      <vt:lpstr>Additional resources</vt:lpstr>
      <vt:lpstr>Additional resources Cont.</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Placement</dc:title>
  <dc:creator>United Stated Department of Labor</dc:creator>
  <cp:lastModifiedBy>Tessa St. John</cp:lastModifiedBy>
  <cp:revision>53</cp:revision>
  <dcterms:created xsi:type="dcterms:W3CDTF">2019-05-17T14:42:38Z</dcterms:created>
  <dcterms:modified xsi:type="dcterms:W3CDTF">2024-09-12T19:05:40Z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