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5.xml" ContentType="application/vnd.openxmlformats-officedocument.them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slideLayouts/slideLayout64.xml" ContentType="application/vnd.openxmlformats-officedocument.presentationml.slideLayout+xml"/>
  <Override PartName="/ppt/theme/theme6.xml" ContentType="application/vnd.openxmlformats-officedocument.theme+xml"/>
  <Override PartName="/ppt/tags/tag34.xml" ContentType="application/vnd.openxmlformats-officedocument.presentationml.tags+xml"/>
  <Override PartName="/ppt/tags/tag35.xml" ContentType="application/vnd.openxmlformats-officedocument.presentationml.tags+xml"/>
  <Override PartName="/ppt/slideLayouts/slideLayout65.xml" ContentType="application/vnd.openxmlformats-officedocument.presentationml.slideLayout+xml"/>
  <Override PartName="/ppt/theme/theme7.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tags/tag38.xml" ContentType="application/vnd.openxmlformats-officedocument.presentationml.tags+xml"/>
  <Override PartName="/ppt/tags/tag39.xml" ContentType="application/vnd.openxmlformats-officedocument.presentationml.tags+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30_CD5EA3E3.xml" ContentType="application/vnd.ms-powerpoint.comments+xml"/>
  <Override PartName="/ppt/notesSlides/notesSlide14.xml" ContentType="application/vnd.openxmlformats-officedocument.presentationml.notesSlide+xml"/>
  <Override PartName="/ppt/tags/tag45.xml" ContentType="application/vnd.openxmlformats-officedocument.presentationml.tags+xml"/>
  <Override PartName="/ppt/notesSlides/notesSlide15.xml" ContentType="application/vnd.openxmlformats-officedocument.presentationml.notesSlide+xml"/>
  <Override PartName="/ppt/tags/tag4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4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omments/modernComment_A7D_0.xml" ContentType="application/vnd.ms-powerpoint.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tags/tag48.xml" ContentType="application/vnd.openxmlformats-officedocument.presentationml.tags+xml"/>
  <Override PartName="/ppt/notesSlides/notesSlide43.xml" ContentType="application/vnd.openxmlformats-officedocument.presentationml.notesSlide+xml"/>
  <Override PartName="/ppt/tags/tag49.xml" ContentType="application/vnd.openxmlformats-officedocument.presentationml.tags+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50.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tags/tag53.xml" ContentType="application/vnd.openxmlformats-officedocument.presentationml.tags+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tags/tag54.xml" ContentType="application/vnd.openxmlformats-officedocument.presentationml.tags+xml"/>
  <Override PartName="/ppt/notesSlides/notesSlide66.xml" ContentType="application/vnd.openxmlformats-officedocument.presentationml.notesSlide+xml"/>
  <Override PartName="/ppt/tags/tag55.xml" ContentType="application/vnd.openxmlformats-officedocument.presentationml.tags+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56.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tags/tag57.xml" ContentType="application/vnd.openxmlformats-officedocument.presentationml.tags+xml"/>
  <Override PartName="/ppt/notesSlides/notesSlide73.xml" ContentType="application/vnd.openxmlformats-officedocument.presentationml.notesSlide+xml"/>
  <Override PartName="/ppt/tags/tag58.xml" ContentType="application/vnd.openxmlformats-officedocument.presentationml.tags+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tags/tag59.xml" ContentType="application/vnd.openxmlformats-officedocument.presentationml.tags+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tags/tag60.xml" ContentType="application/vnd.openxmlformats-officedocument.presentationml.tags+xml"/>
  <Override PartName="/ppt/notesSlides/notesSlide80.xml" ContentType="application/vnd.openxmlformats-officedocument.presentationml.notesSlide+xml"/>
  <Override PartName="/ppt/tags/tag61.xml" ContentType="application/vnd.openxmlformats-officedocument.presentationml.tags+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comments/modernComment_A84_C4EEA2D5.xml" ContentType="application/vnd.ms-powerpoint.comments+xml"/>
  <Override PartName="/ppt/notesSlides/notesSlide86.xml" ContentType="application/vnd.openxmlformats-officedocument.presentationml.notesSlide+xml"/>
  <Override PartName="/ppt/tags/tag62.xml" ContentType="application/vnd.openxmlformats-officedocument.presentationml.tags+xml"/>
  <Override PartName="/ppt/notesSlides/notesSlide87.xml" ContentType="application/vnd.openxmlformats-officedocument.presentationml.notesSlide+xml"/>
  <Override PartName="/ppt/tags/tag63.xml" ContentType="application/vnd.openxmlformats-officedocument.presentationml.tags+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tags/tag64.xml" ContentType="application/vnd.openxmlformats-officedocument.presentationml.tags+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 id="2147483692" r:id="rId5"/>
    <p:sldMasterId id="2147483693" r:id="rId6"/>
    <p:sldMasterId id="2147483695" r:id="rId7"/>
    <p:sldMasterId id="2147483726" r:id="rId8"/>
    <p:sldMasterId id="2147483742" r:id="rId9"/>
    <p:sldMasterId id="2147483744" r:id="rId10"/>
    <p:sldMasterId id="2147483746" r:id="rId11"/>
    <p:sldMasterId id="2147483774" r:id="rId12"/>
  </p:sldMasterIdLst>
  <p:notesMasterIdLst>
    <p:notesMasterId r:id="rId106"/>
  </p:notesMasterIdLst>
  <p:handoutMasterIdLst>
    <p:handoutMasterId r:id="rId107"/>
  </p:handoutMasterIdLst>
  <p:sldIdLst>
    <p:sldId id="289" r:id="rId13"/>
    <p:sldId id="290" r:id="rId14"/>
    <p:sldId id="288" r:id="rId15"/>
    <p:sldId id="2733" r:id="rId16"/>
    <p:sldId id="299" r:id="rId17"/>
    <p:sldId id="256" r:id="rId18"/>
    <p:sldId id="303" r:id="rId19"/>
    <p:sldId id="258" r:id="rId20"/>
    <p:sldId id="260" r:id="rId21"/>
    <p:sldId id="261" r:id="rId22"/>
    <p:sldId id="263" r:id="rId23"/>
    <p:sldId id="264" r:id="rId24"/>
    <p:sldId id="304" r:id="rId25"/>
    <p:sldId id="692" r:id="rId26"/>
    <p:sldId id="329" r:id="rId27"/>
    <p:sldId id="2663" r:id="rId28"/>
    <p:sldId id="2654" r:id="rId29"/>
    <p:sldId id="2664" r:id="rId30"/>
    <p:sldId id="2665" r:id="rId31"/>
    <p:sldId id="2685" r:id="rId32"/>
    <p:sldId id="2686" r:id="rId33"/>
    <p:sldId id="2687" r:id="rId34"/>
    <p:sldId id="2688" r:id="rId35"/>
    <p:sldId id="2689" r:id="rId36"/>
    <p:sldId id="2690" r:id="rId37"/>
    <p:sldId id="2691" r:id="rId38"/>
    <p:sldId id="276" r:id="rId39"/>
    <p:sldId id="2706" r:id="rId40"/>
    <p:sldId id="2707" r:id="rId41"/>
    <p:sldId id="2708" r:id="rId42"/>
    <p:sldId id="283" r:id="rId43"/>
    <p:sldId id="2709" r:id="rId44"/>
    <p:sldId id="2711" r:id="rId45"/>
    <p:sldId id="2712" r:id="rId46"/>
    <p:sldId id="2732" r:id="rId47"/>
    <p:sldId id="527" r:id="rId48"/>
    <p:sldId id="530" r:id="rId49"/>
    <p:sldId id="2713" r:id="rId50"/>
    <p:sldId id="298" r:id="rId51"/>
    <p:sldId id="301" r:id="rId52"/>
    <p:sldId id="2734" r:id="rId53"/>
    <p:sldId id="2735" r:id="rId54"/>
    <p:sldId id="2736" r:id="rId55"/>
    <p:sldId id="2737" r:id="rId56"/>
    <p:sldId id="2738" r:id="rId57"/>
    <p:sldId id="2739" r:id="rId58"/>
    <p:sldId id="2740" r:id="rId59"/>
    <p:sldId id="2714" r:id="rId60"/>
    <p:sldId id="2715" r:id="rId61"/>
    <p:sldId id="2716" r:id="rId62"/>
    <p:sldId id="2717" r:id="rId63"/>
    <p:sldId id="2718" r:id="rId64"/>
    <p:sldId id="2719" r:id="rId65"/>
    <p:sldId id="2720" r:id="rId66"/>
    <p:sldId id="2721" r:id="rId67"/>
    <p:sldId id="2728" r:id="rId68"/>
    <p:sldId id="2723" r:id="rId69"/>
    <p:sldId id="2724" r:id="rId70"/>
    <p:sldId id="2725" r:id="rId71"/>
    <p:sldId id="2726" r:id="rId72"/>
    <p:sldId id="2727" r:id="rId73"/>
    <p:sldId id="529" r:id="rId74"/>
    <p:sldId id="300" r:id="rId75"/>
    <p:sldId id="2673" r:id="rId76"/>
    <p:sldId id="2674" r:id="rId77"/>
    <p:sldId id="2675" r:id="rId78"/>
    <p:sldId id="2676" r:id="rId79"/>
    <p:sldId id="2677" r:id="rId80"/>
    <p:sldId id="2678" r:id="rId81"/>
    <p:sldId id="2679" r:id="rId82"/>
    <p:sldId id="2699" r:id="rId83"/>
    <p:sldId id="2700" r:id="rId84"/>
    <p:sldId id="2701" r:id="rId85"/>
    <p:sldId id="2702" r:id="rId86"/>
    <p:sldId id="2703" r:id="rId87"/>
    <p:sldId id="2704" r:id="rId88"/>
    <p:sldId id="2705" r:id="rId89"/>
    <p:sldId id="2680" r:id="rId90"/>
    <p:sldId id="2729" r:id="rId91"/>
    <p:sldId id="2730" r:id="rId92"/>
    <p:sldId id="2682" r:id="rId93"/>
    <p:sldId id="2731" r:id="rId94"/>
    <p:sldId id="332" r:id="rId95"/>
    <p:sldId id="2684" r:id="rId96"/>
    <p:sldId id="2692" r:id="rId97"/>
    <p:sldId id="2693" r:id="rId98"/>
    <p:sldId id="2694" r:id="rId99"/>
    <p:sldId id="2695" r:id="rId100"/>
    <p:sldId id="2696" r:id="rId101"/>
    <p:sldId id="2697" r:id="rId102"/>
    <p:sldId id="2741" r:id="rId103"/>
    <p:sldId id="266" r:id="rId104"/>
    <p:sldId id="302"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49769441-34C7-4D16-9E6B-26320B86F844}">
          <p14:sldIdLst>
            <p14:sldId id="289"/>
            <p14:sldId id="290"/>
            <p14:sldId id="288"/>
            <p14:sldId id="2733"/>
          </p14:sldIdLst>
        </p14:section>
        <p14:section name="Grantee Spotlight Presentations-1" id="{4562D3B2-30C1-4FF3-9F21-9B41EF6C93C2}">
          <p14:sldIdLst>
            <p14:sldId id="299"/>
            <p14:sldId id="256"/>
            <p14:sldId id="303"/>
            <p14:sldId id="258"/>
            <p14:sldId id="260"/>
            <p14:sldId id="261"/>
            <p14:sldId id="263"/>
            <p14:sldId id="264"/>
            <p14:sldId id="304"/>
            <p14:sldId id="692"/>
            <p14:sldId id="329"/>
            <p14:sldId id="2663"/>
            <p14:sldId id="2654"/>
            <p14:sldId id="2664"/>
            <p14:sldId id="2665"/>
            <p14:sldId id="2685"/>
            <p14:sldId id="2686"/>
            <p14:sldId id="2687"/>
            <p14:sldId id="2688"/>
            <p14:sldId id="2689"/>
            <p14:sldId id="2690"/>
            <p14:sldId id="2691"/>
          </p14:sldIdLst>
        </p14:section>
        <p14:section name="Job Quality Starter Guide" id="{B7BBFF45-FAA4-4166-8EF5-28FFE65354FF}">
          <p14:sldIdLst>
            <p14:sldId id="276"/>
            <p14:sldId id="2706"/>
            <p14:sldId id="2707"/>
            <p14:sldId id="2708"/>
            <p14:sldId id="283"/>
            <p14:sldId id="2709"/>
            <p14:sldId id="2711"/>
            <p14:sldId id="2712"/>
            <p14:sldId id="2732"/>
            <p14:sldId id="527"/>
            <p14:sldId id="530"/>
            <p14:sldId id="2713"/>
            <p14:sldId id="298"/>
          </p14:sldIdLst>
        </p14:section>
        <p14:section name="Grantee Spotlight Presentations" id="{7FB333C1-BCE0-42C3-B853-6ADAE1F1F658}">
          <p14:sldIdLst>
            <p14:sldId id="301"/>
            <p14:sldId id="2734"/>
            <p14:sldId id="2735"/>
            <p14:sldId id="2736"/>
            <p14:sldId id="2737"/>
            <p14:sldId id="2738"/>
            <p14:sldId id="2739"/>
            <p14:sldId id="2740"/>
            <p14:sldId id="2714"/>
            <p14:sldId id="2715"/>
            <p14:sldId id="2716"/>
            <p14:sldId id="2717"/>
            <p14:sldId id="2718"/>
            <p14:sldId id="2719"/>
            <p14:sldId id="2720"/>
            <p14:sldId id="2721"/>
            <p14:sldId id="2728"/>
            <p14:sldId id="2723"/>
            <p14:sldId id="2724"/>
            <p14:sldId id="2725"/>
            <p14:sldId id="2726"/>
            <p14:sldId id="2727"/>
          </p14:sldIdLst>
        </p14:section>
        <p14:section name="Building Your Job Quality Team Canvas" id="{2358F292-8A00-4687-8551-DD5F2BB8B18C}">
          <p14:sldIdLst>
            <p14:sldId id="529"/>
          </p14:sldIdLst>
        </p14:section>
        <p14:section name="Grantee Spotlight Presentations (3)" id="{427FA35B-2D4A-4082-BFF1-A6AA21214E93}">
          <p14:sldIdLst>
            <p14:sldId id="300"/>
            <p14:sldId id="2673"/>
            <p14:sldId id="2674"/>
            <p14:sldId id="2675"/>
            <p14:sldId id="2676"/>
            <p14:sldId id="2677"/>
            <p14:sldId id="2678"/>
            <p14:sldId id="2679"/>
            <p14:sldId id="2699"/>
            <p14:sldId id="2700"/>
            <p14:sldId id="2701"/>
            <p14:sldId id="2702"/>
            <p14:sldId id="2703"/>
            <p14:sldId id="2704"/>
            <p14:sldId id="2705"/>
            <p14:sldId id="2680"/>
            <p14:sldId id="2729"/>
            <p14:sldId id="2730"/>
            <p14:sldId id="2682"/>
            <p14:sldId id="2731"/>
            <p14:sldId id="332"/>
            <p14:sldId id="2684"/>
            <p14:sldId id="2692"/>
            <p14:sldId id="2693"/>
            <p14:sldId id="2694"/>
            <p14:sldId id="2695"/>
            <p14:sldId id="2696"/>
            <p14:sldId id="2697"/>
            <p14:sldId id="2741"/>
          </p14:sldIdLst>
        </p14:section>
        <p14:section name="Next Steps" id="{02906BA8-EB1E-4D71-A6C3-7732E1071303}">
          <p14:sldIdLst>
            <p14:sldId id="266"/>
            <p14:sldId id="30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4DBC9F60-DC65-30A1-BC39-823989711533}" name="Makonnen, Zewditu - ETA" initials="" userId="S::Makonnen.Zewditu@dol.gov::6cea27b8-24d4-4532-8524-76e7811114b5" providerId="AD"/>
  <p188:author id="{C983C384-0E00-6677-DE8A-5BF249397DBA}" name="Stocks, Christina E - ETA" initials="CS" userId="Stocks, Christina E - ETA" providerId="None"/>
  <p188:author id="{173ABD98-4B69-A035-7E5D-2B944FEBB6AE}" name="Schonfield, Ingrid N - ETA" initials="" userId="S::Schonfield.Ingrid.N@dol.gov::40a5b397-9e1c-4b23-98e3-44b019df4a16" providerId="AD"/>
  <p188:author id="{D21884CE-7F9E-B2B8-1690-FC86D93E254C}" name="Schonfield, Ingrid N - ETA" initials="IS" userId="Schonfield, Ingrid N - ETA"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4E21"/>
    <a:srgbClr val="F2F2F2"/>
    <a:srgbClr val="73BF67"/>
    <a:srgbClr val="E4E4E4"/>
    <a:srgbClr val="528332"/>
    <a:srgbClr val="001E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248" y="4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1872" y="-12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4.xml"/><Relationship Id="rId21" Type="http://schemas.openxmlformats.org/officeDocument/2006/relationships/slide" Target="slides/slide9.xml"/><Relationship Id="rId42" Type="http://schemas.openxmlformats.org/officeDocument/2006/relationships/slide" Target="slides/slide30.xml"/><Relationship Id="rId47" Type="http://schemas.openxmlformats.org/officeDocument/2006/relationships/slide" Target="slides/slide35.xml"/><Relationship Id="rId63" Type="http://schemas.openxmlformats.org/officeDocument/2006/relationships/slide" Target="slides/slide51.xml"/><Relationship Id="rId68" Type="http://schemas.openxmlformats.org/officeDocument/2006/relationships/slide" Target="slides/slide56.xml"/><Relationship Id="rId84" Type="http://schemas.openxmlformats.org/officeDocument/2006/relationships/slide" Target="slides/slide72.xml"/><Relationship Id="rId89" Type="http://schemas.openxmlformats.org/officeDocument/2006/relationships/slide" Target="slides/slide77.xml"/><Relationship Id="rId112" Type="http://schemas.microsoft.com/office/2016/11/relationships/changesInfo" Target="changesInfos/changesInfo1.xml"/><Relationship Id="rId16" Type="http://schemas.openxmlformats.org/officeDocument/2006/relationships/slide" Target="slides/slide4.xml"/><Relationship Id="rId107" Type="http://schemas.openxmlformats.org/officeDocument/2006/relationships/handoutMaster" Target="handoutMasters/handoutMaster1.xml"/><Relationship Id="rId11" Type="http://schemas.openxmlformats.org/officeDocument/2006/relationships/slideMaster" Target="slideMasters/slideMaster8.xml"/><Relationship Id="rId32" Type="http://schemas.openxmlformats.org/officeDocument/2006/relationships/slide" Target="slides/slide20.xml"/><Relationship Id="rId37" Type="http://schemas.openxmlformats.org/officeDocument/2006/relationships/slide" Target="slides/slide25.xml"/><Relationship Id="rId53" Type="http://schemas.openxmlformats.org/officeDocument/2006/relationships/slide" Target="slides/slide41.xml"/><Relationship Id="rId58" Type="http://schemas.openxmlformats.org/officeDocument/2006/relationships/slide" Target="slides/slide46.xml"/><Relationship Id="rId74" Type="http://schemas.openxmlformats.org/officeDocument/2006/relationships/slide" Target="slides/slide62.xml"/><Relationship Id="rId79" Type="http://schemas.openxmlformats.org/officeDocument/2006/relationships/slide" Target="slides/slide67.xml"/><Relationship Id="rId102" Type="http://schemas.openxmlformats.org/officeDocument/2006/relationships/slide" Target="slides/slide90.xml"/><Relationship Id="rId5" Type="http://schemas.openxmlformats.org/officeDocument/2006/relationships/slideMaster" Target="slideMasters/slideMaster2.xml"/><Relationship Id="rId90" Type="http://schemas.openxmlformats.org/officeDocument/2006/relationships/slide" Target="slides/slide78.xml"/><Relationship Id="rId95" Type="http://schemas.openxmlformats.org/officeDocument/2006/relationships/slide" Target="slides/slide83.xml"/><Relationship Id="rId22" Type="http://schemas.openxmlformats.org/officeDocument/2006/relationships/slide" Target="slides/slide10.xml"/><Relationship Id="rId27" Type="http://schemas.openxmlformats.org/officeDocument/2006/relationships/slide" Target="slides/slide15.xml"/><Relationship Id="rId43" Type="http://schemas.openxmlformats.org/officeDocument/2006/relationships/slide" Target="slides/slide31.xml"/><Relationship Id="rId48" Type="http://schemas.openxmlformats.org/officeDocument/2006/relationships/slide" Target="slides/slide36.xml"/><Relationship Id="rId64" Type="http://schemas.openxmlformats.org/officeDocument/2006/relationships/slide" Target="slides/slide52.xml"/><Relationship Id="rId69" Type="http://schemas.openxmlformats.org/officeDocument/2006/relationships/slide" Target="slides/slide57.xml"/><Relationship Id="rId113" Type="http://schemas.microsoft.com/office/2018/10/relationships/authors" Target="authors.xml"/><Relationship Id="rId80" Type="http://schemas.openxmlformats.org/officeDocument/2006/relationships/slide" Target="slides/slide68.xml"/><Relationship Id="rId85" Type="http://schemas.openxmlformats.org/officeDocument/2006/relationships/slide" Target="slides/slide73.xml"/><Relationship Id="rId12" Type="http://schemas.openxmlformats.org/officeDocument/2006/relationships/slideMaster" Target="slideMasters/slideMaster9.xml"/><Relationship Id="rId17" Type="http://schemas.openxmlformats.org/officeDocument/2006/relationships/slide" Target="slides/slide5.xml"/><Relationship Id="rId33" Type="http://schemas.openxmlformats.org/officeDocument/2006/relationships/slide" Target="slides/slide21.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08" Type="http://schemas.openxmlformats.org/officeDocument/2006/relationships/presProps" Target="presProps.xml"/><Relationship Id="rId54" Type="http://schemas.openxmlformats.org/officeDocument/2006/relationships/slide" Target="slides/slide42.xml"/><Relationship Id="rId70" Type="http://schemas.openxmlformats.org/officeDocument/2006/relationships/slide" Target="slides/slide58.xml"/><Relationship Id="rId75" Type="http://schemas.openxmlformats.org/officeDocument/2006/relationships/slide" Target="slides/slide63.xml"/><Relationship Id="rId91" Type="http://schemas.openxmlformats.org/officeDocument/2006/relationships/slide" Target="slides/slide79.xml"/><Relationship Id="rId96" Type="http://schemas.openxmlformats.org/officeDocument/2006/relationships/slide" Target="slides/slide8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6" Type="http://schemas.openxmlformats.org/officeDocument/2006/relationships/notesMaster" Target="notesMasters/notesMaster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slide" Target="slides/slide74.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viewProps" Target="viewProps.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7" Type="http://schemas.openxmlformats.org/officeDocument/2006/relationships/slideMaster" Target="slideMasters/slideMaster4.xml"/><Relationship Id="rId71" Type="http://schemas.openxmlformats.org/officeDocument/2006/relationships/slide" Target="slides/slide59.xml"/><Relationship Id="rId92" Type="http://schemas.openxmlformats.org/officeDocument/2006/relationships/slide" Target="slides/slide80.xml"/><Relationship Id="rId2" Type="http://schemas.openxmlformats.org/officeDocument/2006/relationships/customXml" Target="../customXml/item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theme" Target="theme/theme1.xml"/><Relationship Id="rId61" Type="http://schemas.openxmlformats.org/officeDocument/2006/relationships/slide" Target="slides/slide49.xml"/><Relationship Id="rId82" Type="http://schemas.openxmlformats.org/officeDocument/2006/relationships/slide" Target="slides/slide70.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8" Type="http://schemas.openxmlformats.org/officeDocument/2006/relationships/slideMaster" Target="slideMasters/slideMaster5.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3" Type="http://schemas.openxmlformats.org/officeDocument/2006/relationships/customXml" Target="../customXml/item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cks, Christina E - ETA" userId="c054763e-154b-42f7-90db-765f8009c56c" providerId="ADAL" clId="{F737605B-59C7-4D0A-9498-E6DC71E3AD43}"/>
    <pc:docChg chg="modSld">
      <pc:chgData name="Stocks, Christina E - ETA" userId="c054763e-154b-42f7-90db-765f8009c56c" providerId="ADAL" clId="{F737605B-59C7-4D0A-9498-E6DC71E3AD43}" dt="2024-07-23T18:43:14.429" v="78" actId="14100"/>
      <pc:docMkLst>
        <pc:docMk/>
      </pc:docMkLst>
      <pc:sldChg chg="modNotes">
        <pc:chgData name="Stocks, Christina E - ETA" userId="c054763e-154b-42f7-90db-765f8009c56c" providerId="ADAL" clId="{F737605B-59C7-4D0A-9498-E6DC71E3AD43}" dt="2024-07-23T18:37:43.929" v="5" actId="6549"/>
        <pc:sldMkLst>
          <pc:docMk/>
          <pc:sldMk cId="0" sldId="256"/>
        </pc:sldMkLst>
      </pc:sldChg>
      <pc:sldChg chg="modNotes">
        <pc:chgData name="Stocks, Christina E - ETA" userId="c054763e-154b-42f7-90db-765f8009c56c" providerId="ADAL" clId="{F737605B-59C7-4D0A-9498-E6DC71E3AD43}" dt="2024-07-23T18:37:54.343" v="7" actId="6549"/>
        <pc:sldMkLst>
          <pc:docMk/>
          <pc:sldMk cId="0" sldId="258"/>
        </pc:sldMkLst>
      </pc:sldChg>
      <pc:sldChg chg="modNotes">
        <pc:chgData name="Stocks, Christina E - ETA" userId="c054763e-154b-42f7-90db-765f8009c56c" providerId="ADAL" clId="{F737605B-59C7-4D0A-9498-E6DC71E3AD43}" dt="2024-07-23T18:37:57.357" v="8" actId="6549"/>
        <pc:sldMkLst>
          <pc:docMk/>
          <pc:sldMk cId="0" sldId="260"/>
        </pc:sldMkLst>
      </pc:sldChg>
      <pc:sldChg chg="modNotes">
        <pc:chgData name="Stocks, Christina E - ETA" userId="c054763e-154b-42f7-90db-765f8009c56c" providerId="ADAL" clId="{F737605B-59C7-4D0A-9498-E6DC71E3AD43}" dt="2024-07-23T18:38:01.790" v="9" actId="6549"/>
        <pc:sldMkLst>
          <pc:docMk/>
          <pc:sldMk cId="0" sldId="261"/>
        </pc:sldMkLst>
      </pc:sldChg>
      <pc:sldChg chg="modNotes">
        <pc:chgData name="Stocks, Christina E - ETA" userId="c054763e-154b-42f7-90db-765f8009c56c" providerId="ADAL" clId="{F737605B-59C7-4D0A-9498-E6DC71E3AD43}" dt="2024-07-23T18:38:05.886" v="10" actId="6549"/>
        <pc:sldMkLst>
          <pc:docMk/>
          <pc:sldMk cId="0" sldId="263"/>
        </pc:sldMkLst>
      </pc:sldChg>
      <pc:sldChg chg="modNotes">
        <pc:chgData name="Stocks, Christina E - ETA" userId="c054763e-154b-42f7-90db-765f8009c56c" providerId="ADAL" clId="{F737605B-59C7-4D0A-9498-E6DC71E3AD43}" dt="2024-07-23T18:38:09.749" v="11" actId="6549"/>
        <pc:sldMkLst>
          <pc:docMk/>
          <pc:sldMk cId="0" sldId="264"/>
        </pc:sldMkLst>
      </pc:sldChg>
      <pc:sldChg chg="modNotes">
        <pc:chgData name="Stocks, Christina E - ETA" userId="c054763e-154b-42f7-90db-765f8009c56c" providerId="ADAL" clId="{F737605B-59C7-4D0A-9498-E6DC71E3AD43}" dt="2024-07-23T18:42:56.204" v="74" actId="6549"/>
        <pc:sldMkLst>
          <pc:docMk/>
          <pc:sldMk cId="643777997" sldId="266"/>
        </pc:sldMkLst>
      </pc:sldChg>
      <pc:sldChg chg="modNotes">
        <pc:chgData name="Stocks, Christina E - ETA" userId="c054763e-154b-42f7-90db-765f8009c56c" providerId="ADAL" clId="{F737605B-59C7-4D0A-9498-E6DC71E3AD43}" dt="2024-07-23T18:39:04.981" v="27" actId="6549"/>
        <pc:sldMkLst>
          <pc:docMk/>
          <pc:sldMk cId="821088003" sldId="276"/>
        </pc:sldMkLst>
      </pc:sldChg>
      <pc:sldChg chg="modNotes">
        <pc:chgData name="Stocks, Christina E - ETA" userId="c054763e-154b-42f7-90db-765f8009c56c" providerId="ADAL" clId="{F737605B-59C7-4D0A-9498-E6DC71E3AD43}" dt="2024-07-23T18:39:28.758" v="31" actId="6549"/>
        <pc:sldMkLst>
          <pc:docMk/>
          <pc:sldMk cId="4242039281" sldId="283"/>
        </pc:sldMkLst>
      </pc:sldChg>
      <pc:sldChg chg="modNotes">
        <pc:chgData name="Stocks, Christina E - ETA" userId="c054763e-154b-42f7-90db-765f8009c56c" providerId="ADAL" clId="{F737605B-59C7-4D0A-9498-E6DC71E3AD43}" dt="2024-07-23T18:37:33.051" v="2" actId="6549"/>
        <pc:sldMkLst>
          <pc:docMk/>
          <pc:sldMk cId="1038351183" sldId="288"/>
        </pc:sldMkLst>
      </pc:sldChg>
      <pc:sldChg chg="modNotesTx">
        <pc:chgData name="Stocks, Christina E - ETA" userId="c054763e-154b-42f7-90db-765f8009c56c" providerId="ADAL" clId="{F737605B-59C7-4D0A-9498-E6DC71E3AD43}" dt="2024-07-23T18:37:19.712" v="0" actId="6549"/>
        <pc:sldMkLst>
          <pc:docMk/>
          <pc:sldMk cId="3078994387" sldId="289"/>
        </pc:sldMkLst>
      </pc:sldChg>
      <pc:sldChg chg="modNotesTx">
        <pc:chgData name="Stocks, Christina E - ETA" userId="c054763e-154b-42f7-90db-765f8009c56c" providerId="ADAL" clId="{F737605B-59C7-4D0A-9498-E6DC71E3AD43}" dt="2024-07-23T18:37:23.387" v="1" actId="6549"/>
        <pc:sldMkLst>
          <pc:docMk/>
          <pc:sldMk cId="2775535548" sldId="290"/>
        </pc:sldMkLst>
      </pc:sldChg>
      <pc:sldChg chg="modNotes">
        <pc:chgData name="Stocks, Christina E - ETA" userId="c054763e-154b-42f7-90db-765f8009c56c" providerId="ADAL" clId="{F737605B-59C7-4D0A-9498-E6DC71E3AD43}" dt="2024-07-23T18:40:01.911" v="38" actId="6549"/>
        <pc:sldMkLst>
          <pc:docMk/>
          <pc:sldMk cId="4057924791" sldId="298"/>
        </pc:sldMkLst>
      </pc:sldChg>
      <pc:sldChg chg="modNotes">
        <pc:chgData name="Stocks, Christina E - ETA" userId="c054763e-154b-42f7-90db-765f8009c56c" providerId="ADAL" clId="{F737605B-59C7-4D0A-9498-E6DC71E3AD43}" dt="2024-07-23T18:37:40.481" v="4" actId="6549"/>
        <pc:sldMkLst>
          <pc:docMk/>
          <pc:sldMk cId="3400596472" sldId="299"/>
        </pc:sldMkLst>
      </pc:sldChg>
      <pc:sldChg chg="modNotes">
        <pc:chgData name="Stocks, Christina E - ETA" userId="c054763e-154b-42f7-90db-765f8009c56c" providerId="ADAL" clId="{F737605B-59C7-4D0A-9498-E6DC71E3AD43}" dt="2024-07-23T18:41:11.615" v="55" actId="20577"/>
        <pc:sldMkLst>
          <pc:docMk/>
          <pc:sldMk cId="3694542296" sldId="300"/>
        </pc:sldMkLst>
      </pc:sldChg>
      <pc:sldChg chg="modNotes">
        <pc:chgData name="Stocks, Christina E - ETA" userId="c054763e-154b-42f7-90db-765f8009c56c" providerId="ADAL" clId="{F737605B-59C7-4D0A-9498-E6DC71E3AD43}" dt="2024-07-23T18:40:04.814" v="39" actId="6549"/>
        <pc:sldMkLst>
          <pc:docMk/>
          <pc:sldMk cId="2812605164" sldId="301"/>
        </pc:sldMkLst>
      </pc:sldChg>
      <pc:sldChg chg="modSp mod modNotes">
        <pc:chgData name="Stocks, Christina E - ETA" userId="c054763e-154b-42f7-90db-765f8009c56c" providerId="ADAL" clId="{F737605B-59C7-4D0A-9498-E6DC71E3AD43}" dt="2024-07-23T18:43:14.429" v="78" actId="14100"/>
        <pc:sldMkLst>
          <pc:docMk/>
          <pc:sldMk cId="3502134435" sldId="302"/>
        </pc:sldMkLst>
        <pc:spChg chg="mod">
          <ac:chgData name="Stocks, Christina E - ETA" userId="c054763e-154b-42f7-90db-765f8009c56c" providerId="ADAL" clId="{F737605B-59C7-4D0A-9498-E6DC71E3AD43}" dt="2024-07-23T18:43:14.429" v="78" actId="14100"/>
          <ac:spMkLst>
            <pc:docMk/>
            <pc:sldMk cId="3502134435" sldId="302"/>
            <ac:spMk id="2" creationId="{479CCDA0-9D1B-41A9-50F5-3D317631D424}"/>
          </ac:spMkLst>
        </pc:spChg>
        <pc:spChg chg="mod">
          <ac:chgData name="Stocks, Christina E - ETA" userId="c054763e-154b-42f7-90db-765f8009c56c" providerId="ADAL" clId="{F737605B-59C7-4D0A-9498-E6DC71E3AD43}" dt="2024-07-23T18:43:07.963" v="76" actId="1076"/>
          <ac:spMkLst>
            <pc:docMk/>
            <pc:sldMk cId="3502134435" sldId="302"/>
            <ac:spMk id="3" creationId="{A0034E89-1952-5288-08A0-70A4A73BE39E}"/>
          </ac:spMkLst>
        </pc:spChg>
      </pc:sldChg>
      <pc:sldChg chg="modNotes">
        <pc:chgData name="Stocks, Christina E - ETA" userId="c054763e-154b-42f7-90db-765f8009c56c" providerId="ADAL" clId="{F737605B-59C7-4D0A-9498-E6DC71E3AD43}" dt="2024-07-23T18:37:47.477" v="6" actId="6549"/>
        <pc:sldMkLst>
          <pc:docMk/>
          <pc:sldMk cId="0" sldId="303"/>
        </pc:sldMkLst>
      </pc:sldChg>
      <pc:sldChg chg="modNotes">
        <pc:chgData name="Stocks, Christina E - ETA" userId="c054763e-154b-42f7-90db-765f8009c56c" providerId="ADAL" clId="{F737605B-59C7-4D0A-9498-E6DC71E3AD43}" dt="2024-07-23T18:38:13.678" v="12" actId="6549"/>
        <pc:sldMkLst>
          <pc:docMk/>
          <pc:sldMk cId="3445531619" sldId="304"/>
        </pc:sldMkLst>
      </pc:sldChg>
      <pc:sldChg chg="modNotes">
        <pc:chgData name="Stocks, Christina E - ETA" userId="c054763e-154b-42f7-90db-765f8009c56c" providerId="ADAL" clId="{F737605B-59C7-4D0A-9498-E6DC71E3AD43}" dt="2024-07-23T18:38:22.320" v="14" actId="6549"/>
        <pc:sldMkLst>
          <pc:docMk/>
          <pc:sldMk cId="2847119972" sldId="329"/>
        </pc:sldMkLst>
      </pc:sldChg>
      <pc:sldChg chg="modNotes">
        <pc:chgData name="Stocks, Christina E - ETA" userId="c054763e-154b-42f7-90db-765f8009c56c" providerId="ADAL" clId="{F737605B-59C7-4D0A-9498-E6DC71E3AD43}" dt="2024-07-23T18:39:49.573" v="35" actId="6549"/>
        <pc:sldMkLst>
          <pc:docMk/>
          <pc:sldMk cId="2225333521" sldId="527"/>
        </pc:sldMkLst>
      </pc:sldChg>
      <pc:sldChg chg="modNotes">
        <pc:chgData name="Stocks, Christina E - ETA" userId="c054763e-154b-42f7-90db-765f8009c56c" providerId="ADAL" clId="{F737605B-59C7-4D0A-9498-E6DC71E3AD43}" dt="2024-07-23T18:41:08.335" v="54" actId="6549"/>
        <pc:sldMkLst>
          <pc:docMk/>
          <pc:sldMk cId="3533713457" sldId="529"/>
        </pc:sldMkLst>
      </pc:sldChg>
      <pc:sldChg chg="modNotes">
        <pc:chgData name="Stocks, Christina E - ETA" userId="c054763e-154b-42f7-90db-765f8009c56c" providerId="ADAL" clId="{F737605B-59C7-4D0A-9498-E6DC71E3AD43}" dt="2024-07-23T18:39:52.213" v="36" actId="6549"/>
        <pc:sldMkLst>
          <pc:docMk/>
          <pc:sldMk cId="2936658623" sldId="530"/>
        </pc:sldMkLst>
      </pc:sldChg>
      <pc:sldChg chg="modNotes">
        <pc:chgData name="Stocks, Christina E - ETA" userId="c054763e-154b-42f7-90db-765f8009c56c" providerId="ADAL" clId="{F737605B-59C7-4D0A-9498-E6DC71E3AD43}" dt="2024-07-23T18:38:18.525" v="13" actId="6549"/>
        <pc:sldMkLst>
          <pc:docMk/>
          <pc:sldMk cId="3724613263" sldId="692"/>
        </pc:sldMkLst>
      </pc:sldChg>
      <pc:sldChg chg="modNotes">
        <pc:chgData name="Stocks, Christina E - ETA" userId="c054763e-154b-42f7-90db-765f8009c56c" providerId="ADAL" clId="{F737605B-59C7-4D0A-9498-E6DC71E3AD43}" dt="2024-07-23T18:38:31.494" v="17" actId="6549"/>
        <pc:sldMkLst>
          <pc:docMk/>
          <pc:sldMk cId="3167264" sldId="2654"/>
        </pc:sldMkLst>
      </pc:sldChg>
      <pc:sldChg chg="modNotes">
        <pc:chgData name="Stocks, Christina E - ETA" userId="c054763e-154b-42f7-90db-765f8009c56c" providerId="ADAL" clId="{F737605B-59C7-4D0A-9498-E6DC71E3AD43}" dt="2024-07-23T18:38:28.502" v="16" actId="6549"/>
        <pc:sldMkLst>
          <pc:docMk/>
          <pc:sldMk cId="3760446875" sldId="2663"/>
        </pc:sldMkLst>
      </pc:sldChg>
      <pc:sldChg chg="modNotes">
        <pc:chgData name="Stocks, Christina E - ETA" userId="c054763e-154b-42f7-90db-765f8009c56c" providerId="ADAL" clId="{F737605B-59C7-4D0A-9498-E6DC71E3AD43}" dt="2024-07-23T18:38:35.454" v="18" actId="6549"/>
        <pc:sldMkLst>
          <pc:docMk/>
          <pc:sldMk cId="2878911577" sldId="2664"/>
        </pc:sldMkLst>
      </pc:sldChg>
      <pc:sldChg chg="modNotes">
        <pc:chgData name="Stocks, Christina E - ETA" userId="c054763e-154b-42f7-90db-765f8009c56c" providerId="ADAL" clId="{F737605B-59C7-4D0A-9498-E6DC71E3AD43}" dt="2024-07-23T18:38:39.917" v="19" actId="6549"/>
        <pc:sldMkLst>
          <pc:docMk/>
          <pc:sldMk cId="1210802199" sldId="2665"/>
        </pc:sldMkLst>
      </pc:sldChg>
      <pc:sldChg chg="modNotes">
        <pc:chgData name="Stocks, Christina E - ETA" userId="c054763e-154b-42f7-90db-765f8009c56c" providerId="ADAL" clId="{F737605B-59C7-4D0A-9498-E6DC71E3AD43}" dt="2024-07-23T18:42:20.749" v="63" actId="6549"/>
        <pc:sldMkLst>
          <pc:docMk/>
          <pc:sldMk cId="320745574" sldId="2680"/>
        </pc:sldMkLst>
      </pc:sldChg>
      <pc:sldChg chg="modNotes">
        <pc:chgData name="Stocks, Christina E - ETA" userId="c054763e-154b-42f7-90db-765f8009c56c" providerId="ADAL" clId="{F737605B-59C7-4D0A-9498-E6DC71E3AD43}" dt="2024-07-23T18:42:31.318" v="66" actId="6549"/>
        <pc:sldMkLst>
          <pc:docMk/>
          <pc:sldMk cId="3294641878" sldId="2682"/>
        </pc:sldMkLst>
      </pc:sldChg>
      <pc:sldChg chg="modNotes">
        <pc:chgData name="Stocks, Christina E - ETA" userId="c054763e-154b-42f7-90db-765f8009c56c" providerId="ADAL" clId="{F737605B-59C7-4D0A-9498-E6DC71E3AD43}" dt="2024-07-23T18:38:43.986" v="20" actId="6549"/>
        <pc:sldMkLst>
          <pc:docMk/>
          <pc:sldMk cId="0" sldId="2685"/>
        </pc:sldMkLst>
      </pc:sldChg>
      <pc:sldChg chg="modNotes">
        <pc:chgData name="Stocks, Christina E - ETA" userId="c054763e-154b-42f7-90db-765f8009c56c" providerId="ADAL" clId="{F737605B-59C7-4D0A-9498-E6DC71E3AD43}" dt="2024-07-23T18:38:47.510" v="21" actId="6549"/>
        <pc:sldMkLst>
          <pc:docMk/>
          <pc:sldMk cId="0" sldId="2686"/>
        </pc:sldMkLst>
      </pc:sldChg>
      <pc:sldChg chg="modNotes">
        <pc:chgData name="Stocks, Christina E - ETA" userId="c054763e-154b-42f7-90db-765f8009c56c" providerId="ADAL" clId="{F737605B-59C7-4D0A-9498-E6DC71E3AD43}" dt="2024-07-23T18:38:49.989" v="22" actId="6549"/>
        <pc:sldMkLst>
          <pc:docMk/>
          <pc:sldMk cId="0" sldId="2687"/>
        </pc:sldMkLst>
      </pc:sldChg>
      <pc:sldChg chg="modNotes">
        <pc:chgData name="Stocks, Christina E - ETA" userId="c054763e-154b-42f7-90db-765f8009c56c" providerId="ADAL" clId="{F737605B-59C7-4D0A-9498-E6DC71E3AD43}" dt="2024-07-23T18:38:52.880" v="23" actId="6549"/>
        <pc:sldMkLst>
          <pc:docMk/>
          <pc:sldMk cId="0" sldId="2688"/>
        </pc:sldMkLst>
      </pc:sldChg>
      <pc:sldChg chg="modNotes">
        <pc:chgData name="Stocks, Christina E - ETA" userId="c054763e-154b-42f7-90db-765f8009c56c" providerId="ADAL" clId="{F737605B-59C7-4D0A-9498-E6DC71E3AD43}" dt="2024-07-23T18:38:56.121" v="24" actId="6549"/>
        <pc:sldMkLst>
          <pc:docMk/>
          <pc:sldMk cId="0" sldId="2689"/>
        </pc:sldMkLst>
      </pc:sldChg>
      <pc:sldChg chg="modNotes">
        <pc:chgData name="Stocks, Christina E - ETA" userId="c054763e-154b-42f7-90db-765f8009c56c" providerId="ADAL" clId="{F737605B-59C7-4D0A-9498-E6DC71E3AD43}" dt="2024-07-23T18:38:59.234" v="25" actId="6549"/>
        <pc:sldMkLst>
          <pc:docMk/>
          <pc:sldMk cId="0" sldId="2690"/>
        </pc:sldMkLst>
      </pc:sldChg>
      <pc:sldChg chg="modNotes">
        <pc:chgData name="Stocks, Christina E - ETA" userId="c054763e-154b-42f7-90db-765f8009c56c" providerId="ADAL" clId="{F737605B-59C7-4D0A-9498-E6DC71E3AD43}" dt="2024-07-23T18:39:01.870" v="26" actId="6549"/>
        <pc:sldMkLst>
          <pc:docMk/>
          <pc:sldMk cId="0" sldId="2691"/>
        </pc:sldMkLst>
      </pc:sldChg>
      <pc:sldChg chg="modNotes">
        <pc:chgData name="Stocks, Christina E - ETA" userId="c054763e-154b-42f7-90db-765f8009c56c" providerId="ADAL" clId="{F737605B-59C7-4D0A-9498-E6DC71E3AD43}" dt="2024-07-23T18:42:36.486" v="67" actId="6549"/>
        <pc:sldMkLst>
          <pc:docMk/>
          <pc:sldMk cId="3303973589" sldId="2692"/>
        </pc:sldMkLst>
      </pc:sldChg>
      <pc:sldChg chg="modNotes">
        <pc:chgData name="Stocks, Christina E - ETA" userId="c054763e-154b-42f7-90db-765f8009c56c" providerId="ADAL" clId="{F737605B-59C7-4D0A-9498-E6DC71E3AD43}" dt="2024-07-23T18:42:38.757" v="68" actId="6549"/>
        <pc:sldMkLst>
          <pc:docMk/>
          <pc:sldMk cId="3394038744" sldId="2693"/>
        </pc:sldMkLst>
      </pc:sldChg>
      <pc:sldChg chg="modNotes">
        <pc:chgData name="Stocks, Christina E - ETA" userId="c054763e-154b-42f7-90db-765f8009c56c" providerId="ADAL" clId="{F737605B-59C7-4D0A-9498-E6DC71E3AD43}" dt="2024-07-23T18:42:40.934" v="69" actId="6549"/>
        <pc:sldMkLst>
          <pc:docMk/>
          <pc:sldMk cId="3189157240" sldId="2694"/>
        </pc:sldMkLst>
      </pc:sldChg>
      <pc:sldChg chg="modNotes">
        <pc:chgData name="Stocks, Christina E - ETA" userId="c054763e-154b-42f7-90db-765f8009c56c" providerId="ADAL" clId="{F737605B-59C7-4D0A-9498-E6DC71E3AD43}" dt="2024-07-23T18:42:43.027" v="70" actId="6549"/>
        <pc:sldMkLst>
          <pc:docMk/>
          <pc:sldMk cId="102784072" sldId="2695"/>
        </pc:sldMkLst>
      </pc:sldChg>
      <pc:sldChg chg="modNotes">
        <pc:chgData name="Stocks, Christina E - ETA" userId="c054763e-154b-42f7-90db-765f8009c56c" providerId="ADAL" clId="{F737605B-59C7-4D0A-9498-E6DC71E3AD43}" dt="2024-07-23T18:42:45.230" v="71" actId="6549"/>
        <pc:sldMkLst>
          <pc:docMk/>
          <pc:sldMk cId="1098078838" sldId="2696"/>
        </pc:sldMkLst>
      </pc:sldChg>
      <pc:sldChg chg="modNotes">
        <pc:chgData name="Stocks, Christina E - ETA" userId="c054763e-154b-42f7-90db-765f8009c56c" providerId="ADAL" clId="{F737605B-59C7-4D0A-9498-E6DC71E3AD43}" dt="2024-07-23T18:42:50.870" v="72" actId="6549"/>
        <pc:sldMkLst>
          <pc:docMk/>
          <pc:sldMk cId="460235643" sldId="2697"/>
        </pc:sldMkLst>
      </pc:sldChg>
      <pc:sldChg chg="modNotes">
        <pc:chgData name="Stocks, Christina E - ETA" userId="c054763e-154b-42f7-90db-765f8009c56c" providerId="ADAL" clId="{F737605B-59C7-4D0A-9498-E6DC71E3AD43}" dt="2024-07-23T18:41:30.224" v="56" actId="6549"/>
        <pc:sldMkLst>
          <pc:docMk/>
          <pc:sldMk cId="3358390635" sldId="2699"/>
        </pc:sldMkLst>
      </pc:sldChg>
      <pc:sldChg chg="modNotes">
        <pc:chgData name="Stocks, Christina E - ETA" userId="c054763e-154b-42f7-90db-765f8009c56c" providerId="ADAL" clId="{F737605B-59C7-4D0A-9498-E6DC71E3AD43}" dt="2024-07-23T18:41:58.517" v="57" actId="6549"/>
        <pc:sldMkLst>
          <pc:docMk/>
          <pc:sldMk cId="2482619598" sldId="2700"/>
        </pc:sldMkLst>
      </pc:sldChg>
      <pc:sldChg chg="modNotes">
        <pc:chgData name="Stocks, Christina E - ETA" userId="c054763e-154b-42f7-90db-765f8009c56c" providerId="ADAL" clId="{F737605B-59C7-4D0A-9498-E6DC71E3AD43}" dt="2024-07-23T18:42:02.375" v="58" actId="6549"/>
        <pc:sldMkLst>
          <pc:docMk/>
          <pc:sldMk cId="64172107" sldId="2701"/>
        </pc:sldMkLst>
      </pc:sldChg>
      <pc:sldChg chg="modNotes">
        <pc:chgData name="Stocks, Christina E - ETA" userId="c054763e-154b-42f7-90db-765f8009c56c" providerId="ADAL" clId="{F737605B-59C7-4D0A-9498-E6DC71E3AD43}" dt="2024-07-23T18:42:07.941" v="59" actId="6549"/>
        <pc:sldMkLst>
          <pc:docMk/>
          <pc:sldMk cId="3108167839" sldId="2702"/>
        </pc:sldMkLst>
      </pc:sldChg>
      <pc:sldChg chg="modNotes">
        <pc:chgData name="Stocks, Christina E - ETA" userId="c054763e-154b-42f7-90db-765f8009c56c" providerId="ADAL" clId="{F737605B-59C7-4D0A-9498-E6DC71E3AD43}" dt="2024-07-23T18:42:10.246" v="60" actId="6549"/>
        <pc:sldMkLst>
          <pc:docMk/>
          <pc:sldMk cId="1727481870" sldId="2703"/>
        </pc:sldMkLst>
      </pc:sldChg>
      <pc:sldChg chg="modNotes">
        <pc:chgData name="Stocks, Christina E - ETA" userId="c054763e-154b-42f7-90db-765f8009c56c" providerId="ADAL" clId="{F737605B-59C7-4D0A-9498-E6DC71E3AD43}" dt="2024-07-23T18:42:13.149" v="61" actId="6549"/>
        <pc:sldMkLst>
          <pc:docMk/>
          <pc:sldMk cId="1377164741" sldId="2704"/>
        </pc:sldMkLst>
      </pc:sldChg>
      <pc:sldChg chg="modNotes">
        <pc:chgData name="Stocks, Christina E - ETA" userId="c054763e-154b-42f7-90db-765f8009c56c" providerId="ADAL" clId="{F737605B-59C7-4D0A-9498-E6DC71E3AD43}" dt="2024-07-23T18:42:15.669" v="62" actId="6549"/>
        <pc:sldMkLst>
          <pc:docMk/>
          <pc:sldMk cId="1440612948" sldId="2705"/>
        </pc:sldMkLst>
      </pc:sldChg>
      <pc:sldChg chg="modNotes">
        <pc:chgData name="Stocks, Christina E - ETA" userId="c054763e-154b-42f7-90db-765f8009c56c" providerId="ADAL" clId="{F737605B-59C7-4D0A-9498-E6DC71E3AD43}" dt="2024-07-23T18:39:13.719" v="28" actId="6549"/>
        <pc:sldMkLst>
          <pc:docMk/>
          <pc:sldMk cId="3322555684" sldId="2706"/>
        </pc:sldMkLst>
      </pc:sldChg>
      <pc:sldChg chg="modNotes">
        <pc:chgData name="Stocks, Christina E - ETA" userId="c054763e-154b-42f7-90db-765f8009c56c" providerId="ADAL" clId="{F737605B-59C7-4D0A-9498-E6DC71E3AD43}" dt="2024-07-23T18:39:18.104" v="29" actId="6549"/>
        <pc:sldMkLst>
          <pc:docMk/>
          <pc:sldMk cId="1155487540" sldId="2707"/>
        </pc:sldMkLst>
      </pc:sldChg>
      <pc:sldChg chg="modNotes">
        <pc:chgData name="Stocks, Christina E - ETA" userId="c054763e-154b-42f7-90db-765f8009c56c" providerId="ADAL" clId="{F737605B-59C7-4D0A-9498-E6DC71E3AD43}" dt="2024-07-23T18:39:23.695" v="30" actId="6549"/>
        <pc:sldMkLst>
          <pc:docMk/>
          <pc:sldMk cId="651749511" sldId="2708"/>
        </pc:sldMkLst>
      </pc:sldChg>
      <pc:sldChg chg="modNotes">
        <pc:chgData name="Stocks, Christina E - ETA" userId="c054763e-154b-42f7-90db-765f8009c56c" providerId="ADAL" clId="{F737605B-59C7-4D0A-9498-E6DC71E3AD43}" dt="2024-07-23T18:39:33.398" v="32" actId="6549"/>
        <pc:sldMkLst>
          <pc:docMk/>
          <pc:sldMk cId="2499945819" sldId="2709"/>
        </pc:sldMkLst>
      </pc:sldChg>
      <pc:sldChg chg="modNotes">
        <pc:chgData name="Stocks, Christina E - ETA" userId="c054763e-154b-42f7-90db-765f8009c56c" providerId="ADAL" clId="{F737605B-59C7-4D0A-9498-E6DC71E3AD43}" dt="2024-07-23T18:39:38.366" v="33" actId="6549"/>
        <pc:sldMkLst>
          <pc:docMk/>
          <pc:sldMk cId="2106770622" sldId="2711"/>
        </pc:sldMkLst>
      </pc:sldChg>
      <pc:sldChg chg="modNotes">
        <pc:chgData name="Stocks, Christina E - ETA" userId="c054763e-154b-42f7-90db-765f8009c56c" providerId="ADAL" clId="{F737605B-59C7-4D0A-9498-E6DC71E3AD43}" dt="2024-07-23T18:39:45.006" v="34" actId="6549"/>
        <pc:sldMkLst>
          <pc:docMk/>
          <pc:sldMk cId="2756176748" sldId="2712"/>
        </pc:sldMkLst>
      </pc:sldChg>
      <pc:sldChg chg="modNotes">
        <pc:chgData name="Stocks, Christina E - ETA" userId="c054763e-154b-42f7-90db-765f8009c56c" providerId="ADAL" clId="{F737605B-59C7-4D0A-9498-E6DC71E3AD43}" dt="2024-07-23T18:39:58.493" v="37" actId="6549"/>
        <pc:sldMkLst>
          <pc:docMk/>
          <pc:sldMk cId="3594680911" sldId="2713"/>
        </pc:sldMkLst>
      </pc:sldChg>
      <pc:sldChg chg="modNotes">
        <pc:chgData name="Stocks, Christina E - ETA" userId="c054763e-154b-42f7-90db-765f8009c56c" providerId="ADAL" clId="{F737605B-59C7-4D0A-9498-E6DC71E3AD43}" dt="2024-07-23T18:40:45.906" v="47" actId="6549"/>
        <pc:sldMkLst>
          <pc:docMk/>
          <pc:sldMk cId="0" sldId="2721"/>
        </pc:sldMkLst>
      </pc:sldChg>
      <pc:sldChg chg="modNotes">
        <pc:chgData name="Stocks, Christina E - ETA" userId="c054763e-154b-42f7-90db-765f8009c56c" providerId="ADAL" clId="{F737605B-59C7-4D0A-9498-E6DC71E3AD43}" dt="2024-07-23T18:40:52.054" v="49" actId="6549"/>
        <pc:sldMkLst>
          <pc:docMk/>
          <pc:sldMk cId="0" sldId="2723"/>
        </pc:sldMkLst>
      </pc:sldChg>
      <pc:sldChg chg="modNotes">
        <pc:chgData name="Stocks, Christina E - ETA" userId="c054763e-154b-42f7-90db-765f8009c56c" providerId="ADAL" clId="{F737605B-59C7-4D0A-9498-E6DC71E3AD43}" dt="2024-07-23T18:40:54.397" v="50" actId="6549"/>
        <pc:sldMkLst>
          <pc:docMk/>
          <pc:sldMk cId="0" sldId="2724"/>
        </pc:sldMkLst>
      </pc:sldChg>
      <pc:sldChg chg="modNotes">
        <pc:chgData name="Stocks, Christina E - ETA" userId="c054763e-154b-42f7-90db-765f8009c56c" providerId="ADAL" clId="{F737605B-59C7-4D0A-9498-E6DC71E3AD43}" dt="2024-07-23T18:40:57.450" v="51" actId="6549"/>
        <pc:sldMkLst>
          <pc:docMk/>
          <pc:sldMk cId="0" sldId="2725"/>
        </pc:sldMkLst>
      </pc:sldChg>
      <pc:sldChg chg="modNotes">
        <pc:chgData name="Stocks, Christina E - ETA" userId="c054763e-154b-42f7-90db-765f8009c56c" providerId="ADAL" clId="{F737605B-59C7-4D0A-9498-E6DC71E3AD43}" dt="2024-07-23T18:41:01.693" v="52" actId="6549"/>
        <pc:sldMkLst>
          <pc:docMk/>
          <pc:sldMk cId="0" sldId="2726"/>
        </pc:sldMkLst>
      </pc:sldChg>
      <pc:sldChg chg="modNotes">
        <pc:chgData name="Stocks, Christina E - ETA" userId="c054763e-154b-42f7-90db-765f8009c56c" providerId="ADAL" clId="{F737605B-59C7-4D0A-9498-E6DC71E3AD43}" dt="2024-07-23T18:41:05.413" v="53" actId="6549"/>
        <pc:sldMkLst>
          <pc:docMk/>
          <pc:sldMk cId="0" sldId="2727"/>
        </pc:sldMkLst>
      </pc:sldChg>
      <pc:sldChg chg="modNotes">
        <pc:chgData name="Stocks, Christina E - ETA" userId="c054763e-154b-42f7-90db-765f8009c56c" providerId="ADAL" clId="{F737605B-59C7-4D0A-9498-E6DC71E3AD43}" dt="2024-07-23T18:40:49.901" v="48" actId="6549"/>
        <pc:sldMkLst>
          <pc:docMk/>
          <pc:sldMk cId="3795787851" sldId="2728"/>
        </pc:sldMkLst>
      </pc:sldChg>
      <pc:sldChg chg="modNotes">
        <pc:chgData name="Stocks, Christina E - ETA" userId="c054763e-154b-42f7-90db-765f8009c56c" providerId="ADAL" clId="{F737605B-59C7-4D0A-9498-E6DC71E3AD43}" dt="2024-07-23T18:42:23.477" v="64" actId="6549"/>
        <pc:sldMkLst>
          <pc:docMk/>
          <pc:sldMk cId="2266942786" sldId="2729"/>
        </pc:sldMkLst>
      </pc:sldChg>
      <pc:sldChg chg="modNotes">
        <pc:chgData name="Stocks, Christina E - ETA" userId="c054763e-154b-42f7-90db-765f8009c56c" providerId="ADAL" clId="{F737605B-59C7-4D0A-9498-E6DC71E3AD43}" dt="2024-07-23T18:42:28.858" v="65" actId="6549"/>
        <pc:sldMkLst>
          <pc:docMk/>
          <pc:sldMk cId="2415757184" sldId="2730"/>
        </pc:sldMkLst>
      </pc:sldChg>
      <pc:sldChg chg="modNotes">
        <pc:chgData name="Stocks, Christina E - ETA" userId="c054763e-154b-42f7-90db-765f8009c56c" providerId="ADAL" clId="{F737605B-59C7-4D0A-9498-E6DC71E3AD43}" dt="2024-07-23T18:37:38.024" v="3" actId="6549"/>
        <pc:sldMkLst>
          <pc:docMk/>
          <pc:sldMk cId="2650944564" sldId="2733"/>
        </pc:sldMkLst>
      </pc:sldChg>
      <pc:sldChg chg="modNotes">
        <pc:chgData name="Stocks, Christina E - ETA" userId="c054763e-154b-42f7-90db-765f8009c56c" providerId="ADAL" clId="{F737605B-59C7-4D0A-9498-E6DC71E3AD43}" dt="2024-07-23T18:40:07.625" v="40" actId="6549"/>
        <pc:sldMkLst>
          <pc:docMk/>
          <pc:sldMk cId="3183315228" sldId="2734"/>
        </pc:sldMkLst>
      </pc:sldChg>
      <pc:sldChg chg="modNotes">
        <pc:chgData name="Stocks, Christina E - ETA" userId="c054763e-154b-42f7-90db-765f8009c56c" providerId="ADAL" clId="{F737605B-59C7-4D0A-9498-E6DC71E3AD43}" dt="2024-07-23T18:40:09.926" v="41" actId="6549"/>
        <pc:sldMkLst>
          <pc:docMk/>
          <pc:sldMk cId="3420150955" sldId="2735"/>
        </pc:sldMkLst>
      </pc:sldChg>
      <pc:sldChg chg="modNotes">
        <pc:chgData name="Stocks, Christina E - ETA" userId="c054763e-154b-42f7-90db-765f8009c56c" providerId="ADAL" clId="{F737605B-59C7-4D0A-9498-E6DC71E3AD43}" dt="2024-07-23T18:40:14.743" v="42" actId="6549"/>
        <pc:sldMkLst>
          <pc:docMk/>
          <pc:sldMk cId="3051650518" sldId="2736"/>
        </pc:sldMkLst>
      </pc:sldChg>
      <pc:sldChg chg="modNotes">
        <pc:chgData name="Stocks, Christina E - ETA" userId="c054763e-154b-42f7-90db-765f8009c56c" providerId="ADAL" clId="{F737605B-59C7-4D0A-9498-E6DC71E3AD43}" dt="2024-07-23T18:40:17.262" v="43" actId="6549"/>
        <pc:sldMkLst>
          <pc:docMk/>
          <pc:sldMk cId="4228955524" sldId="2737"/>
        </pc:sldMkLst>
      </pc:sldChg>
      <pc:sldChg chg="modNotes">
        <pc:chgData name="Stocks, Christina E - ETA" userId="c054763e-154b-42f7-90db-765f8009c56c" providerId="ADAL" clId="{F737605B-59C7-4D0A-9498-E6DC71E3AD43}" dt="2024-07-23T18:40:21.960" v="44" actId="6549"/>
        <pc:sldMkLst>
          <pc:docMk/>
          <pc:sldMk cId="3161507545" sldId="2738"/>
        </pc:sldMkLst>
      </pc:sldChg>
      <pc:sldChg chg="modNotes">
        <pc:chgData name="Stocks, Christina E - ETA" userId="c054763e-154b-42f7-90db-765f8009c56c" providerId="ADAL" clId="{F737605B-59C7-4D0A-9498-E6DC71E3AD43}" dt="2024-07-23T18:40:24.695" v="45" actId="6549"/>
        <pc:sldMkLst>
          <pc:docMk/>
          <pc:sldMk cId="2638800599" sldId="2739"/>
        </pc:sldMkLst>
      </pc:sldChg>
      <pc:sldChg chg="modNotes">
        <pc:chgData name="Stocks, Christina E - ETA" userId="c054763e-154b-42f7-90db-765f8009c56c" providerId="ADAL" clId="{F737605B-59C7-4D0A-9498-E6DC71E3AD43}" dt="2024-07-23T18:40:27.463" v="46" actId="6549"/>
        <pc:sldMkLst>
          <pc:docMk/>
          <pc:sldMk cId="3845099536" sldId="2740"/>
        </pc:sldMkLst>
      </pc:sldChg>
      <pc:sldChg chg="modNotes">
        <pc:chgData name="Stocks, Christina E - ETA" userId="c054763e-154b-42f7-90db-765f8009c56c" providerId="ADAL" clId="{F737605B-59C7-4D0A-9498-E6DC71E3AD43}" dt="2024-07-23T18:42:53.412" v="73" actId="6549"/>
        <pc:sldMkLst>
          <pc:docMk/>
          <pc:sldMk cId="4191761569" sldId="2741"/>
        </pc:sldMkLst>
      </pc:sldChg>
    </pc:docChg>
  </pc:docChgLst>
</pc:chgInfo>
</file>

<file path=ppt/comments/modernComment_130_CD5EA3E3.xml><?xml version="1.0" encoding="utf-8"?>
<p188:cmLst xmlns:a="http://schemas.openxmlformats.org/drawingml/2006/main" xmlns:r="http://schemas.openxmlformats.org/officeDocument/2006/relationships" xmlns:p188="http://schemas.microsoft.com/office/powerpoint/2018/8/main">
  <p188:cm id="{2CE24CDE-2C0E-4701-BCE7-831A52FC4D74}" authorId="{D21884CE-7F9E-B2B8-1690-FC86D93E254C}" status="resolved" created="2024-07-08T17:36:07.814" complete="100000">
    <pc:sldMkLst xmlns:pc="http://schemas.microsoft.com/office/powerpoint/2013/main/command">
      <pc:docMk/>
      <pc:sldMk cId="3445531619" sldId="304"/>
    </pc:sldMkLst>
    <p188:txBody>
      <a:bodyPr/>
      <a:lstStyle/>
      <a:p>
        <a:r>
          <a:rPr lang="en-US"/>
          <a:t>Bay WDB's ppt contains all requested content.</a:t>
        </a:r>
      </a:p>
    </p188:txBody>
  </p188:cm>
</p188:cmLst>
</file>

<file path=ppt/comments/modernComment_A7D_0.xml><?xml version="1.0" encoding="utf-8"?>
<p188:cmLst xmlns:a="http://schemas.openxmlformats.org/drawingml/2006/main" xmlns:r="http://schemas.openxmlformats.org/officeDocument/2006/relationships" xmlns:p188="http://schemas.microsoft.com/office/powerpoint/2018/8/main">
  <p188:cm id="{3F5C2670-8DAE-4D7E-B317-C99A58557AAB}" authorId="{D21884CE-7F9E-B2B8-1690-FC86D93E254C}" created="2024-07-08T17:59:44.593">
    <pc:sldMkLst xmlns:pc="http://schemas.microsoft.com/office/powerpoint/2013/main/command">
      <pc:docMk/>
      <pc:sldMk cId="0" sldId="2685"/>
    </pc:sldMkLst>
    <p188:txBody>
      <a:bodyPr/>
      <a:lstStyle/>
      <a:p>
        <a:r>
          <a:rPr lang="en-US"/>
          <a:t>Co-op Cincy's ppt contains all but one piece of requested content. See Self-Assessment Target/Wheel slide below.</a:t>
        </a:r>
      </a:p>
    </p188:txBody>
  </p188:cm>
</p188:cmLst>
</file>

<file path=ppt/comments/modernComment_A84_C4EEA2D5.xml><?xml version="1.0" encoding="utf-8"?>
<p188:cmLst xmlns:a="http://schemas.openxmlformats.org/drawingml/2006/main" xmlns:r="http://schemas.openxmlformats.org/officeDocument/2006/relationships" xmlns:p188="http://schemas.microsoft.com/office/powerpoint/2018/8/main">
  <p188:cm id="{557ADF33-4C85-4887-BFD5-7E77D7E42AE9}" authorId="{D21884CE-7F9E-B2B8-1690-FC86D93E254C}" status="resolved" created="2024-07-08T22:37:09.315" startDate="2024-07-08T22:37:09.315" dueDate="2024-07-08T22:37:09.315" assignedTo="{173ABD98-4B69-A035-7E5D-2B944FEBB6AE}" complete="100000" title="@Schonfield, Ingrid N - ETA Start cleaning up here on 7/9.">
    <pc:sldMkLst xmlns:pc="http://schemas.microsoft.com/office/powerpoint/2013/main/command">
      <pc:docMk/>
      <pc:sldMk cId="3303973589" sldId="2692"/>
    </pc:sldMkLst>
    <p188:txBody>
      <a:bodyPr/>
      <a:lstStyle/>
      <a:p>
        <a:r>
          <a:rPr lang="en-US"/>
          <a:t>[@Schonfield, Ingrid N - ETA]  Start cleaning up here on 7/9.</a:t>
        </a:r>
      </a:p>
    </p188:txBody>
    <p188:extLst>
      <p:ext xmlns:p="http://schemas.openxmlformats.org/presentationml/2006/main" uri="{5BB2D875-25FF-4072-B9AC-8F64D62656EB}">
        <p228:taskDetails xmlns:p228="http://schemas.microsoft.com/office/powerpoint/2022/08/main">
          <p228:history>
            <p228:event time="2024-07-08T22:37:09.315" id="{1B283D19-D6AB-4108-8EA2-B2F2D5657400}">
              <p228:atrbtn authorId="{D21884CE-7F9E-B2B8-1690-FC86D93E254C}"/>
              <p228:anchr>
                <p228:comment id="{557ADF33-4C85-4887-BFD5-7E77D7E42AE9}"/>
              </p228:anchr>
              <p228:add/>
            </p228:event>
            <p228:event time="2024-07-08T22:37:09.315" id="{04ECF9C6-743F-4311-BCDD-63CD9287C574}">
              <p228:atrbtn authorId="{D21884CE-7F9E-B2B8-1690-FC86D93E254C}"/>
              <p228:anchr>
                <p228:comment id="{557ADF33-4C85-4887-BFD5-7E77D7E42AE9}"/>
              </p228:anchr>
              <p228:asgn authorId="{173ABD98-4B69-A035-7E5D-2B944FEBB6AE}"/>
            </p228:event>
            <p228:event time="2024-07-08T22:37:09.315" id="{EE849195-5635-4669-B5FA-D9A88F7BFC3C}">
              <p228:atrbtn authorId="{D21884CE-7F9E-B2B8-1690-FC86D93E254C}"/>
              <p228:anchr>
                <p228:comment id="{557ADF33-4C85-4887-BFD5-7E77D7E42AE9}"/>
              </p228:anchr>
              <p228:title val="@Schonfield, Ingrid N - ETA Start cleaning up here on 7/9."/>
            </p228:event>
            <p228:event time="2024-07-08T22:37:09.315" id="{7B5CBB15-C000-4FA1-BAE7-054BB25349CD}">
              <p228:atrbtn authorId="{D21884CE-7F9E-B2B8-1690-FC86D93E254C}"/>
              <p228:anchr>
                <p228:comment id="{557ADF33-4C85-4887-BFD5-7E77D7E42AE9}"/>
              </p228:anchr>
              <p228:date stDt="2024-07-08T22:37:09.315" endDt="2024-07-08T22:37:09.315"/>
            </p228:event>
            <p228:event time="2024-07-10T00:27:23.520" id="{AE98000F-3183-49FD-B599-CB89F223A845}">
              <p228:atrbtn authorId="{C983C384-0E00-6677-DE8A-5BF249397DBA}"/>
              <p228:anchr>
                <p228:comment id="{00000000-0000-0000-0000-000000000000}"/>
              </p228:anchr>
              <p228:pcntCmplt val="100000"/>
            </p228:event>
          </p228:history>
        </p228:taskDetails>
      </p:ext>
    </p188:extLst>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DC994AA-C437-4EF4-8BEF-0B832D7FA420}" type="datetimeFigureOut">
              <a:rPr lang="en-US" smtClean="0"/>
              <a:t>7/23/2024</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B16356-3B28-4AAF-8099-7941810E2475}" type="datetimeFigureOut">
              <a:rPr lang="en-US" smtClean="0"/>
              <a:t>7/23/2024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a:t>
            </a:fld>
            <a:endParaRPr lang="en-US"/>
          </a:p>
        </p:txBody>
      </p:sp>
    </p:spTree>
    <p:extLst>
      <p:ext uri="{BB962C8B-B14F-4D97-AF65-F5344CB8AC3E}">
        <p14:creationId xmlns:p14="http://schemas.microsoft.com/office/powerpoint/2010/main" val="2804731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3727634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a:t>
            </a:fld>
            <a:endParaRPr lang="en-US"/>
          </a:p>
        </p:txBody>
      </p:sp>
    </p:spTree>
    <p:extLst>
      <p:ext uri="{BB962C8B-B14F-4D97-AF65-F5344CB8AC3E}">
        <p14:creationId xmlns:p14="http://schemas.microsoft.com/office/powerpoint/2010/main" val="2427350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5</a:t>
            </a:fld>
            <a:endParaRPr lang="en-US"/>
          </a:p>
        </p:txBody>
      </p:sp>
    </p:spTree>
    <p:extLst>
      <p:ext uri="{BB962C8B-B14F-4D97-AF65-F5344CB8AC3E}">
        <p14:creationId xmlns:p14="http://schemas.microsoft.com/office/powerpoint/2010/main" val="38139999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0" name="Google Shape;2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i="0" dirty="0">
              <a:solidFill>
                <a:srgbClr val="444444"/>
              </a:solidFill>
              <a:highlight>
                <a:srgbClr val="FFFFFF"/>
              </a:highlight>
              <a:latin typeface="Calibri"/>
              <a:ea typeface="Calibri"/>
              <a:cs typeface="Calibri"/>
              <a:sym typeface="Calibri"/>
            </a:endParaRPr>
          </a:p>
        </p:txBody>
      </p:sp>
      <p:sp>
        <p:nvSpPr>
          <p:cNvPr id="286" name="Google Shape;28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02" name="Google Shape;30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8</a:t>
            </a:fld>
            <a:endParaRPr>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dirty="0">
              <a:latin typeface="Arial"/>
              <a:ea typeface="Arial"/>
              <a:cs typeface="Arial"/>
              <a:sym typeface="Arial"/>
            </a:endParaRPr>
          </a:p>
        </p:txBody>
      </p:sp>
      <p:sp>
        <p:nvSpPr>
          <p:cNvPr id="330" name="Google Shape;33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9</a:t>
            </a:fld>
            <a:endParaRPr>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8" name="Google Shape;33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2eaa6787089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1" name="Google Shape;351;g2eaa6787089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52" name="Google Shape;352;g2eaa6787089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59" name="Google Shape;359;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13</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14</a:t>
            </a:fld>
            <a:endParaRPr lang="en-US"/>
          </a:p>
        </p:txBody>
      </p:sp>
    </p:spTree>
    <p:extLst>
      <p:ext uri="{BB962C8B-B14F-4D97-AF65-F5344CB8AC3E}">
        <p14:creationId xmlns:p14="http://schemas.microsoft.com/office/powerpoint/2010/main" val="3696125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35159483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16</a:t>
            </a:fld>
            <a:endParaRPr lang="en-US">
              <a:solidFill>
                <a:prstClr val="black"/>
              </a:solidFill>
              <a:latin typeface="Calibri" panose="020F0502020204030204"/>
            </a:endParaRPr>
          </a:p>
        </p:txBody>
      </p:sp>
    </p:spTree>
    <p:extLst>
      <p:ext uri="{BB962C8B-B14F-4D97-AF65-F5344CB8AC3E}">
        <p14:creationId xmlns:p14="http://schemas.microsoft.com/office/powerpoint/2010/main" val="408804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17</a:t>
            </a:fld>
            <a:endParaRPr lang="en-US"/>
          </a:p>
        </p:txBody>
      </p:sp>
    </p:spTree>
    <p:extLst>
      <p:ext uri="{BB962C8B-B14F-4D97-AF65-F5344CB8AC3E}">
        <p14:creationId xmlns:p14="http://schemas.microsoft.com/office/powerpoint/2010/main" val="89393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2161036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19</a:t>
            </a:fld>
            <a:endParaRPr lang="en-US"/>
          </a:p>
        </p:txBody>
      </p:sp>
    </p:spTree>
    <p:extLst>
      <p:ext uri="{BB962C8B-B14F-4D97-AF65-F5344CB8AC3E}">
        <p14:creationId xmlns:p14="http://schemas.microsoft.com/office/powerpoint/2010/main" val="29744152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Google Shape;8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4" name="Google Shape;8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i="0" dirty="0">
              <a:solidFill>
                <a:srgbClr val="444444"/>
              </a:solidFill>
              <a:highlight>
                <a:srgbClr val="FFFFFF"/>
              </a:highlight>
              <a:latin typeface="Calibri"/>
              <a:ea typeface="Calibri"/>
              <a:cs typeface="Calibri"/>
              <a:sym typeface="Calibri"/>
            </a:endParaRPr>
          </a:p>
        </p:txBody>
      </p:sp>
      <p:sp>
        <p:nvSpPr>
          <p:cNvPr id="90" name="Google Shape;9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5" name="Google Shape;10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6" name="Google Shape;10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22</a:t>
            </a:fld>
            <a:endParaRPr>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5" name="Google Shape;12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dirty="0">
              <a:latin typeface="Arial"/>
              <a:ea typeface="Arial"/>
              <a:cs typeface="Arial"/>
              <a:sym typeface="Arial"/>
            </a:endParaRPr>
          </a:p>
        </p:txBody>
      </p:sp>
      <p:sp>
        <p:nvSpPr>
          <p:cNvPr id="126" name="Google Shape;12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23</a:t>
            </a:fld>
            <a:endParaRPr>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4" name="Google Shape;13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2eab9875e57_0_8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g2eab9875e57_0_8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Arial"/>
              <a:buNone/>
            </a:pPr>
            <a:endParaRPr dirty="0"/>
          </a:p>
        </p:txBody>
      </p:sp>
      <p:sp>
        <p:nvSpPr>
          <p:cNvPr id="141" name="Google Shape;141;g2eab9875e57_0_8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8" name="Google Shape;15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9" name="Google Shape;15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27</a:t>
            </a:fld>
            <a:endParaRPr lang="en-US"/>
          </a:p>
        </p:txBody>
      </p:sp>
    </p:spTree>
    <p:extLst>
      <p:ext uri="{BB962C8B-B14F-4D97-AF65-F5344CB8AC3E}">
        <p14:creationId xmlns:p14="http://schemas.microsoft.com/office/powerpoint/2010/main" val="12330452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28</a:t>
            </a:fld>
            <a:endParaRPr lang="en-US"/>
          </a:p>
        </p:txBody>
      </p:sp>
    </p:spTree>
    <p:extLst>
      <p:ext uri="{BB962C8B-B14F-4D97-AF65-F5344CB8AC3E}">
        <p14:creationId xmlns:p14="http://schemas.microsoft.com/office/powerpoint/2010/main" val="25079832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29</a:t>
            </a:fld>
            <a:endParaRPr lang="en-US"/>
          </a:p>
        </p:txBody>
      </p:sp>
    </p:spTree>
    <p:extLst>
      <p:ext uri="{BB962C8B-B14F-4D97-AF65-F5344CB8AC3E}">
        <p14:creationId xmlns:p14="http://schemas.microsoft.com/office/powerpoint/2010/main" val="15354759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30</a:t>
            </a:fld>
            <a:endParaRPr lang="en-US"/>
          </a:p>
        </p:txBody>
      </p:sp>
    </p:spTree>
    <p:extLst>
      <p:ext uri="{BB962C8B-B14F-4D97-AF65-F5344CB8AC3E}">
        <p14:creationId xmlns:p14="http://schemas.microsoft.com/office/powerpoint/2010/main" val="34757427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31</a:t>
            </a:fld>
            <a:endParaRPr lang="en-US"/>
          </a:p>
        </p:txBody>
      </p:sp>
    </p:spTree>
    <p:extLst>
      <p:ext uri="{BB962C8B-B14F-4D97-AF65-F5344CB8AC3E}">
        <p14:creationId xmlns:p14="http://schemas.microsoft.com/office/powerpoint/2010/main" val="4658523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32</a:t>
            </a:fld>
            <a:endParaRPr lang="en-US"/>
          </a:p>
        </p:txBody>
      </p:sp>
    </p:spTree>
    <p:extLst>
      <p:ext uri="{BB962C8B-B14F-4D97-AF65-F5344CB8AC3E}">
        <p14:creationId xmlns:p14="http://schemas.microsoft.com/office/powerpoint/2010/main" val="41562560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33</a:t>
            </a:fld>
            <a:endParaRPr lang="en-US"/>
          </a:p>
        </p:txBody>
      </p:sp>
    </p:spTree>
    <p:extLst>
      <p:ext uri="{BB962C8B-B14F-4D97-AF65-F5344CB8AC3E}">
        <p14:creationId xmlns:p14="http://schemas.microsoft.com/office/powerpoint/2010/main" val="27365261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34</a:t>
            </a:fld>
            <a:endParaRPr lang="en-US"/>
          </a:p>
        </p:txBody>
      </p:sp>
    </p:spTree>
    <p:extLst>
      <p:ext uri="{BB962C8B-B14F-4D97-AF65-F5344CB8AC3E}">
        <p14:creationId xmlns:p14="http://schemas.microsoft.com/office/powerpoint/2010/main" val="108028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35</a:t>
            </a:fld>
            <a:endParaRPr lang="en-US"/>
          </a:p>
        </p:txBody>
      </p:sp>
    </p:spTree>
    <p:extLst>
      <p:ext uri="{BB962C8B-B14F-4D97-AF65-F5344CB8AC3E}">
        <p14:creationId xmlns:p14="http://schemas.microsoft.com/office/powerpoint/2010/main" val="271705198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36</a:t>
            </a:fld>
            <a:endParaRPr lang="en-US"/>
          </a:p>
        </p:txBody>
      </p:sp>
    </p:spTree>
    <p:extLst>
      <p:ext uri="{BB962C8B-B14F-4D97-AF65-F5344CB8AC3E}">
        <p14:creationId xmlns:p14="http://schemas.microsoft.com/office/powerpoint/2010/main" val="10373674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37</a:t>
            </a:fld>
            <a:endParaRPr lang="en-US"/>
          </a:p>
        </p:txBody>
      </p:sp>
    </p:spTree>
    <p:extLst>
      <p:ext uri="{BB962C8B-B14F-4D97-AF65-F5344CB8AC3E}">
        <p14:creationId xmlns:p14="http://schemas.microsoft.com/office/powerpoint/2010/main" val="1505068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38</a:t>
            </a:fld>
            <a:endParaRPr lang="en-US"/>
          </a:p>
        </p:txBody>
      </p:sp>
    </p:spTree>
    <p:extLst>
      <p:ext uri="{BB962C8B-B14F-4D97-AF65-F5344CB8AC3E}">
        <p14:creationId xmlns:p14="http://schemas.microsoft.com/office/powerpoint/2010/main" val="34943466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39</a:t>
            </a:fld>
            <a:endParaRPr lang="en-US"/>
          </a:p>
        </p:txBody>
      </p:sp>
    </p:spTree>
    <p:extLst>
      <p:ext uri="{BB962C8B-B14F-4D97-AF65-F5344CB8AC3E}">
        <p14:creationId xmlns:p14="http://schemas.microsoft.com/office/powerpoint/2010/main" val="23143863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40</a:t>
            </a:fld>
            <a:endParaRPr lang="en-US"/>
          </a:p>
        </p:txBody>
      </p:sp>
    </p:spTree>
    <p:extLst>
      <p:ext uri="{BB962C8B-B14F-4D97-AF65-F5344CB8AC3E}">
        <p14:creationId xmlns:p14="http://schemas.microsoft.com/office/powerpoint/2010/main" val="417240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42</a:t>
            </a:fld>
            <a:endParaRPr lang="en-US"/>
          </a:p>
        </p:txBody>
      </p:sp>
    </p:spTree>
    <p:extLst>
      <p:ext uri="{BB962C8B-B14F-4D97-AF65-F5344CB8AC3E}">
        <p14:creationId xmlns:p14="http://schemas.microsoft.com/office/powerpoint/2010/main" val="3696125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43</a:t>
            </a:fld>
            <a:endParaRPr lang="en-US">
              <a:solidFill>
                <a:prstClr val="black"/>
              </a:solidFill>
              <a:latin typeface="Calibri" panose="020F0502020204030204"/>
            </a:endParaRPr>
          </a:p>
        </p:txBody>
      </p:sp>
    </p:spTree>
    <p:extLst>
      <p:ext uri="{BB962C8B-B14F-4D97-AF65-F5344CB8AC3E}">
        <p14:creationId xmlns:p14="http://schemas.microsoft.com/office/powerpoint/2010/main" val="35159483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44</a:t>
            </a:fld>
            <a:endParaRPr lang="en-US">
              <a:solidFill>
                <a:prstClr val="black"/>
              </a:solidFill>
              <a:latin typeface="Calibri" panose="020F0502020204030204"/>
            </a:endParaRPr>
          </a:p>
        </p:txBody>
      </p:sp>
    </p:spTree>
    <p:extLst>
      <p:ext uri="{BB962C8B-B14F-4D97-AF65-F5344CB8AC3E}">
        <p14:creationId xmlns:p14="http://schemas.microsoft.com/office/powerpoint/2010/main" val="4088042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45</a:t>
            </a:fld>
            <a:endParaRPr lang="en-US"/>
          </a:p>
        </p:txBody>
      </p:sp>
    </p:spTree>
    <p:extLst>
      <p:ext uri="{BB962C8B-B14F-4D97-AF65-F5344CB8AC3E}">
        <p14:creationId xmlns:p14="http://schemas.microsoft.com/office/powerpoint/2010/main" val="893933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46</a:t>
            </a:fld>
            <a:endParaRPr lang="en-US"/>
          </a:p>
        </p:txBody>
      </p:sp>
    </p:spTree>
    <p:extLst>
      <p:ext uri="{BB962C8B-B14F-4D97-AF65-F5344CB8AC3E}">
        <p14:creationId xmlns:p14="http://schemas.microsoft.com/office/powerpoint/2010/main" val="216103600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47</a:t>
            </a:fld>
            <a:endParaRPr lang="en-US"/>
          </a:p>
        </p:txBody>
      </p:sp>
    </p:spTree>
    <p:extLst>
      <p:ext uri="{BB962C8B-B14F-4D97-AF65-F5344CB8AC3E}">
        <p14:creationId xmlns:p14="http://schemas.microsoft.com/office/powerpoint/2010/main" val="29744152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48</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49</a:t>
            </a:fld>
            <a:endParaRPr lang="en-US"/>
          </a:p>
        </p:txBody>
      </p:sp>
    </p:spTree>
    <p:extLst>
      <p:ext uri="{BB962C8B-B14F-4D97-AF65-F5344CB8AC3E}">
        <p14:creationId xmlns:p14="http://schemas.microsoft.com/office/powerpoint/2010/main" val="36961258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50</a:t>
            </a:fld>
            <a:endParaRPr lang="en-US">
              <a:solidFill>
                <a:prstClr val="black"/>
              </a:solidFill>
              <a:latin typeface="Calibri" panose="020F0502020204030204"/>
            </a:endParaRPr>
          </a:p>
        </p:txBody>
      </p:sp>
    </p:spTree>
    <p:extLst>
      <p:ext uri="{BB962C8B-B14F-4D97-AF65-F5344CB8AC3E}">
        <p14:creationId xmlns:p14="http://schemas.microsoft.com/office/powerpoint/2010/main" val="35159483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51</a:t>
            </a:fld>
            <a:endParaRPr lang="en-US">
              <a:solidFill>
                <a:prstClr val="black"/>
              </a:solidFill>
              <a:latin typeface="Calibri" panose="020F0502020204030204"/>
            </a:endParaRPr>
          </a:p>
        </p:txBody>
      </p:sp>
    </p:spTree>
    <p:extLst>
      <p:ext uri="{BB962C8B-B14F-4D97-AF65-F5344CB8AC3E}">
        <p14:creationId xmlns:p14="http://schemas.microsoft.com/office/powerpoint/2010/main" val="40880420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52</a:t>
            </a:fld>
            <a:endParaRPr lang="en-US"/>
          </a:p>
        </p:txBody>
      </p:sp>
    </p:spTree>
    <p:extLst>
      <p:ext uri="{BB962C8B-B14F-4D97-AF65-F5344CB8AC3E}">
        <p14:creationId xmlns:p14="http://schemas.microsoft.com/office/powerpoint/2010/main" val="893933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lvl="1"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53</a:t>
            </a:fld>
            <a:endParaRPr lang="en-US"/>
          </a:p>
        </p:txBody>
      </p:sp>
    </p:spTree>
    <p:extLst>
      <p:ext uri="{BB962C8B-B14F-4D97-AF65-F5344CB8AC3E}">
        <p14:creationId xmlns:p14="http://schemas.microsoft.com/office/powerpoint/2010/main" val="21610360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54</a:t>
            </a:fld>
            <a:endParaRPr lang="en-US"/>
          </a:p>
        </p:txBody>
      </p:sp>
    </p:spTree>
    <p:extLst>
      <p:ext uri="{BB962C8B-B14F-4D97-AF65-F5344CB8AC3E}">
        <p14:creationId xmlns:p14="http://schemas.microsoft.com/office/powerpoint/2010/main" val="297441527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80" name="Google Shape;280;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56</a:t>
            </a:fld>
            <a:endParaRPr lang="en-US"/>
          </a:p>
        </p:txBody>
      </p:sp>
    </p:spTree>
    <p:extLst>
      <p:ext uri="{BB962C8B-B14F-4D97-AF65-F5344CB8AC3E}">
        <p14:creationId xmlns:p14="http://schemas.microsoft.com/office/powerpoint/2010/main" val="3696125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95" name="Google Shape;29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57</a:t>
            </a:fld>
            <a:endParaRPr>
              <a:solidFill>
                <a:srgbClr val="000000"/>
              </a:solidFill>
              <a:latin typeface="Calibri"/>
              <a:ea typeface="Calibri"/>
              <a:cs typeface="Calibri"/>
              <a:sym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dirty="0">
              <a:latin typeface="Arial"/>
              <a:ea typeface="Arial"/>
              <a:cs typeface="Arial"/>
              <a:sym typeface="Arial"/>
            </a:endParaRPr>
          </a:p>
        </p:txBody>
      </p:sp>
      <p:sp>
        <p:nvSpPr>
          <p:cNvPr id="303" name="Google Shape;303;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solidFill>
                  <a:srgbClr val="000000"/>
                </a:solidFill>
                <a:latin typeface="Calibri"/>
                <a:ea typeface="Calibri"/>
                <a:cs typeface="Calibri"/>
                <a:sym typeface="Calibri"/>
              </a:rPr>
              <a:t>58</a:t>
            </a:fld>
            <a:endParaRPr>
              <a:solidFill>
                <a:srgbClr val="000000"/>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11" name="Google Shape;311;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7" name="Google Shape;31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95250" algn="l" rtl="0">
              <a:spcBef>
                <a:spcPts val="0"/>
              </a:spcBef>
              <a:spcAft>
                <a:spcPts val="0"/>
              </a:spcAft>
              <a:buClr>
                <a:schemeClr val="dk1"/>
              </a:buClr>
              <a:buSzPts val="1200"/>
              <a:buFont typeface="Arial"/>
              <a:buNone/>
            </a:pPr>
            <a:endParaRPr dirty="0"/>
          </a:p>
        </p:txBody>
      </p:sp>
      <p:sp>
        <p:nvSpPr>
          <p:cNvPr id="318" name="Google Shape;31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7" name="Google Shape;33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338" name="Google Shape;33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62</a:t>
            </a:fld>
            <a:endParaRPr lang="en-US"/>
          </a:p>
        </p:txBody>
      </p:sp>
    </p:spTree>
    <p:extLst>
      <p:ext uri="{BB962C8B-B14F-4D97-AF65-F5344CB8AC3E}">
        <p14:creationId xmlns:p14="http://schemas.microsoft.com/office/powerpoint/2010/main" val="340806996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63</a:t>
            </a:fld>
            <a:endParaRPr lang="en-US"/>
          </a:p>
        </p:txBody>
      </p:sp>
    </p:spTree>
    <p:extLst>
      <p:ext uri="{BB962C8B-B14F-4D97-AF65-F5344CB8AC3E}">
        <p14:creationId xmlns:p14="http://schemas.microsoft.com/office/powerpoint/2010/main" val="35254334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64</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65</a:t>
            </a:fld>
            <a:endParaRPr lang="en-US"/>
          </a:p>
        </p:txBody>
      </p:sp>
    </p:spTree>
    <p:extLst>
      <p:ext uri="{BB962C8B-B14F-4D97-AF65-F5344CB8AC3E}">
        <p14:creationId xmlns:p14="http://schemas.microsoft.com/office/powerpoint/2010/main" val="36961258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defTabSz="924916">
              <a:buFont typeface="Arial" panose="020B0604020202020204" pitchFamily="34" charset="0"/>
              <a:buNone/>
              <a:defRPr/>
            </a:pPr>
            <a:endParaRPr lang="en-US">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42489">
              <a:defRPr/>
            </a:pPr>
            <a:fld id="{9B342BB8-3F7E-4150-BE07-912221E53E6C}" type="slidenum">
              <a:rPr lang="en-US">
                <a:solidFill>
                  <a:prstClr val="black"/>
                </a:solidFill>
                <a:latin typeface="Calibri" panose="020F0502020204030204"/>
              </a:rPr>
              <a:pPr defTabSz="942489">
                <a:defRPr/>
              </a:pPr>
              <a:t>66</a:t>
            </a:fld>
            <a:endParaRPr lang="en-US">
              <a:solidFill>
                <a:prstClr val="black"/>
              </a:solidFill>
              <a:latin typeface="Calibri" panose="020F0502020204030204"/>
            </a:endParaRPr>
          </a:p>
        </p:txBody>
      </p:sp>
    </p:spTree>
    <p:extLst>
      <p:ext uri="{BB962C8B-B14F-4D97-AF65-F5344CB8AC3E}">
        <p14:creationId xmlns:p14="http://schemas.microsoft.com/office/powerpoint/2010/main" val="351594835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fontAlgn="t"/>
            <a:endParaRPr lang="en-US" sz="1800" i="0">
              <a:latin typeface="Aptos Narrow" panose="020B0004020202020204" pitchFamily="34" charset="0"/>
            </a:endParaRPr>
          </a:p>
        </p:txBody>
      </p:sp>
      <p:sp>
        <p:nvSpPr>
          <p:cNvPr id="4" name="Slide Number Placeholder 3"/>
          <p:cNvSpPr>
            <a:spLocks noGrp="1"/>
          </p:cNvSpPr>
          <p:nvPr>
            <p:ph type="sldNum" sz="quarter" idx="5"/>
          </p:nvPr>
        </p:nvSpPr>
        <p:spPr/>
        <p:txBody>
          <a:bodyPr/>
          <a:lstStyle/>
          <a:p>
            <a:pPr defTabSz="942489">
              <a:defRPr/>
            </a:pPr>
            <a:fld id="{9B342BB8-3F7E-4150-BE07-912221E53E6C}" type="slidenum">
              <a:rPr lang="en-US">
                <a:solidFill>
                  <a:prstClr val="black"/>
                </a:solidFill>
                <a:latin typeface="Calibri" panose="020F0502020204030204"/>
              </a:rPr>
              <a:pPr defTabSz="942489">
                <a:defRPr/>
              </a:pPr>
              <a:t>67</a:t>
            </a:fld>
            <a:endParaRPr lang="en-US">
              <a:solidFill>
                <a:prstClr val="black"/>
              </a:solidFill>
              <a:latin typeface="Calibri" panose="020F0502020204030204"/>
            </a:endParaRPr>
          </a:p>
        </p:txBody>
      </p:sp>
    </p:spTree>
    <p:extLst>
      <p:ext uri="{BB962C8B-B14F-4D97-AF65-F5344CB8AC3E}">
        <p14:creationId xmlns:p14="http://schemas.microsoft.com/office/powerpoint/2010/main" val="40880420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68</a:t>
            </a:fld>
            <a:endParaRPr lang="en-US"/>
          </a:p>
        </p:txBody>
      </p:sp>
    </p:spTree>
    <p:extLst>
      <p:ext uri="{BB962C8B-B14F-4D97-AF65-F5344CB8AC3E}">
        <p14:creationId xmlns:p14="http://schemas.microsoft.com/office/powerpoint/2010/main" val="8939333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solidFill>
                <a:srgbClr val="274E21"/>
              </a:solidFill>
            </a:endParaRPr>
          </a:p>
        </p:txBody>
      </p:sp>
      <p:sp>
        <p:nvSpPr>
          <p:cNvPr id="4" name="Slide Number Placeholder 3"/>
          <p:cNvSpPr>
            <a:spLocks noGrp="1"/>
          </p:cNvSpPr>
          <p:nvPr>
            <p:ph type="sldNum" sz="quarter" idx="5"/>
          </p:nvPr>
        </p:nvSpPr>
        <p:spPr/>
        <p:txBody>
          <a:bodyPr/>
          <a:lstStyle/>
          <a:p>
            <a:fld id="{9B342BB8-3F7E-4150-BE07-912221E53E6C}" type="slidenum">
              <a:rPr lang="en-US" smtClean="0"/>
              <a:t>69</a:t>
            </a:fld>
            <a:endParaRPr lang="en-US"/>
          </a:p>
        </p:txBody>
      </p:sp>
    </p:spTree>
    <p:extLst>
      <p:ext uri="{BB962C8B-B14F-4D97-AF65-F5344CB8AC3E}">
        <p14:creationId xmlns:p14="http://schemas.microsoft.com/office/powerpoint/2010/main" val="21610360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70</a:t>
            </a:fld>
            <a:endParaRPr lang="en-US"/>
          </a:p>
        </p:txBody>
      </p:sp>
    </p:spTree>
    <p:extLst>
      <p:ext uri="{BB962C8B-B14F-4D97-AF65-F5344CB8AC3E}">
        <p14:creationId xmlns:p14="http://schemas.microsoft.com/office/powerpoint/2010/main" val="297441527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72</a:t>
            </a:fld>
            <a:endParaRPr lang="en-US"/>
          </a:p>
        </p:txBody>
      </p:sp>
    </p:spTree>
    <p:extLst>
      <p:ext uri="{BB962C8B-B14F-4D97-AF65-F5344CB8AC3E}">
        <p14:creationId xmlns:p14="http://schemas.microsoft.com/office/powerpoint/2010/main" val="36961258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73</a:t>
            </a:fld>
            <a:endParaRPr lang="en-US">
              <a:solidFill>
                <a:prstClr val="black"/>
              </a:solidFill>
              <a:latin typeface="Calibri" panose="020F0502020204030204"/>
            </a:endParaRPr>
          </a:p>
        </p:txBody>
      </p:sp>
    </p:spTree>
    <p:extLst>
      <p:ext uri="{BB962C8B-B14F-4D97-AF65-F5344CB8AC3E}">
        <p14:creationId xmlns:p14="http://schemas.microsoft.com/office/powerpoint/2010/main" val="35159483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74</a:t>
            </a:fld>
            <a:endParaRPr lang="en-US">
              <a:solidFill>
                <a:prstClr val="black"/>
              </a:solidFill>
              <a:latin typeface="Calibri" panose="020F0502020204030204"/>
            </a:endParaRPr>
          </a:p>
        </p:txBody>
      </p:sp>
    </p:spTree>
    <p:extLst>
      <p:ext uri="{BB962C8B-B14F-4D97-AF65-F5344CB8AC3E}">
        <p14:creationId xmlns:p14="http://schemas.microsoft.com/office/powerpoint/2010/main" val="4088042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75</a:t>
            </a:fld>
            <a:endParaRPr lang="en-US"/>
          </a:p>
        </p:txBody>
      </p:sp>
    </p:spTree>
    <p:extLst>
      <p:ext uri="{BB962C8B-B14F-4D97-AF65-F5344CB8AC3E}">
        <p14:creationId xmlns:p14="http://schemas.microsoft.com/office/powerpoint/2010/main" val="893933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76</a:t>
            </a:fld>
            <a:endParaRPr lang="en-US"/>
          </a:p>
        </p:txBody>
      </p:sp>
    </p:spTree>
    <p:extLst>
      <p:ext uri="{BB962C8B-B14F-4D97-AF65-F5344CB8AC3E}">
        <p14:creationId xmlns:p14="http://schemas.microsoft.com/office/powerpoint/2010/main" val="21610360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77</a:t>
            </a:fld>
            <a:endParaRPr lang="en-US"/>
          </a:p>
        </p:txBody>
      </p:sp>
    </p:spTree>
    <p:extLst>
      <p:ext uri="{BB962C8B-B14F-4D97-AF65-F5344CB8AC3E}">
        <p14:creationId xmlns:p14="http://schemas.microsoft.com/office/powerpoint/2010/main" val="297441527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78</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5DA344-5FA2-43F7-9D95-CA56C82B08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1258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594835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0420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82</a:t>
            </a:fld>
            <a:endParaRPr lang="en-US"/>
          </a:p>
        </p:txBody>
      </p:sp>
    </p:spTree>
    <p:extLst>
      <p:ext uri="{BB962C8B-B14F-4D97-AF65-F5344CB8AC3E}">
        <p14:creationId xmlns:p14="http://schemas.microsoft.com/office/powerpoint/2010/main" val="375208334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83</a:t>
            </a:fld>
            <a:endParaRPr lang="en-US"/>
          </a:p>
        </p:txBody>
      </p:sp>
    </p:spTree>
    <p:extLst>
      <p:ext uri="{BB962C8B-B14F-4D97-AF65-F5344CB8AC3E}">
        <p14:creationId xmlns:p14="http://schemas.microsoft.com/office/powerpoint/2010/main" val="50649368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84</a:t>
            </a:fld>
            <a:endParaRPr lang="en-US"/>
          </a:p>
        </p:txBody>
      </p:sp>
    </p:spTree>
    <p:extLst>
      <p:ext uri="{BB962C8B-B14F-4D97-AF65-F5344CB8AC3E}">
        <p14:creationId xmlns:p14="http://schemas.microsoft.com/office/powerpoint/2010/main" val="4154158916"/>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85</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444444"/>
              </a:solidFill>
              <a:effectLst/>
              <a:highlight>
                <a:srgbClr val="FFFFFF"/>
              </a:highlight>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CC5DA344-5FA2-43F7-9D95-CA56C82B080A}" type="slidenum">
              <a:rPr lang="en-US" smtClean="0"/>
              <a:t>86</a:t>
            </a:fld>
            <a:endParaRPr lang="en-US"/>
          </a:p>
        </p:txBody>
      </p:sp>
    </p:spTree>
    <p:extLst>
      <p:ext uri="{BB962C8B-B14F-4D97-AF65-F5344CB8AC3E}">
        <p14:creationId xmlns:p14="http://schemas.microsoft.com/office/powerpoint/2010/main" val="36961258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87</a:t>
            </a:fld>
            <a:endParaRPr lang="en-US">
              <a:solidFill>
                <a:prstClr val="black"/>
              </a:solidFill>
              <a:latin typeface="Calibri" panose="020F0502020204030204"/>
            </a:endParaRPr>
          </a:p>
        </p:txBody>
      </p:sp>
    </p:spTree>
    <p:extLst>
      <p:ext uri="{BB962C8B-B14F-4D97-AF65-F5344CB8AC3E}">
        <p14:creationId xmlns:p14="http://schemas.microsoft.com/office/powerpoint/2010/main" val="351594835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latin typeface="Aptos" panose="020B0004020202020204" pitchFamily="34" charset="0"/>
            </a:endParaRPr>
          </a:p>
        </p:txBody>
      </p:sp>
      <p:sp>
        <p:nvSpPr>
          <p:cNvPr id="4" name="Slide Number Placeholder 3"/>
          <p:cNvSpPr>
            <a:spLocks noGrp="1"/>
          </p:cNvSpPr>
          <p:nvPr>
            <p:ph type="sldNum" sz="quarter" idx="5"/>
          </p:nvPr>
        </p:nvSpPr>
        <p:spPr/>
        <p:txBody>
          <a:bodyPr/>
          <a:lstStyle/>
          <a:p>
            <a:pPr defTabSz="931774">
              <a:defRPr/>
            </a:pPr>
            <a:fld id="{9B342BB8-3F7E-4150-BE07-912221E53E6C}" type="slidenum">
              <a:rPr lang="en-US">
                <a:solidFill>
                  <a:prstClr val="black"/>
                </a:solidFill>
                <a:latin typeface="Calibri" panose="020F0502020204030204"/>
              </a:rPr>
              <a:pPr defTabSz="931774">
                <a:defRPr/>
              </a:pPr>
              <a:t>88</a:t>
            </a:fld>
            <a:endParaRPr lang="en-US">
              <a:solidFill>
                <a:prstClr val="black"/>
              </a:solidFill>
              <a:latin typeface="Calibri" panose="020F0502020204030204"/>
            </a:endParaRPr>
          </a:p>
        </p:txBody>
      </p:sp>
    </p:spTree>
    <p:extLst>
      <p:ext uri="{BB962C8B-B14F-4D97-AF65-F5344CB8AC3E}">
        <p14:creationId xmlns:p14="http://schemas.microsoft.com/office/powerpoint/2010/main" val="40880420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5"/>
          </p:nvPr>
        </p:nvSpPr>
        <p:spPr/>
        <p:txBody>
          <a:bodyPr/>
          <a:lstStyle/>
          <a:p>
            <a:fld id="{CC5DA344-5FA2-43F7-9D95-CA56C82B080A}" type="slidenum">
              <a:rPr lang="en-US" smtClean="0"/>
              <a:t>89</a:t>
            </a:fld>
            <a:endParaRPr lang="en-US"/>
          </a:p>
        </p:txBody>
      </p:sp>
    </p:spTree>
    <p:extLst>
      <p:ext uri="{BB962C8B-B14F-4D97-AF65-F5344CB8AC3E}">
        <p14:creationId xmlns:p14="http://schemas.microsoft.com/office/powerpoint/2010/main" val="8939333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90</a:t>
            </a:fld>
            <a:endParaRPr lang="en-US"/>
          </a:p>
        </p:txBody>
      </p:sp>
    </p:spTree>
    <p:extLst>
      <p:ext uri="{BB962C8B-B14F-4D97-AF65-F5344CB8AC3E}">
        <p14:creationId xmlns:p14="http://schemas.microsoft.com/office/powerpoint/2010/main" val="216103600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5DA344-5FA2-43F7-9D95-CA56C82B08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441527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92</a:t>
            </a:fld>
            <a:endParaRPr lang="en-US"/>
          </a:p>
        </p:txBody>
      </p:sp>
    </p:spTree>
    <p:extLst>
      <p:ext uri="{BB962C8B-B14F-4D97-AF65-F5344CB8AC3E}">
        <p14:creationId xmlns:p14="http://schemas.microsoft.com/office/powerpoint/2010/main" val="27299733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93</a:t>
            </a:fld>
            <a:endParaRPr lang="en-US"/>
          </a:p>
        </p:txBody>
      </p:sp>
    </p:spTree>
    <p:extLst>
      <p:ext uri="{BB962C8B-B14F-4D97-AF65-F5344CB8AC3E}">
        <p14:creationId xmlns:p14="http://schemas.microsoft.com/office/powerpoint/2010/main" val="4226574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4.xml"/><Relationship Id="rId1" Type="http://schemas.openxmlformats.org/officeDocument/2006/relationships/tags" Target="../tags/tag1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4.xml"/><Relationship Id="rId1" Type="http://schemas.openxmlformats.org/officeDocument/2006/relationships/tags" Target="../tags/tag1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4.xml"/><Relationship Id="rId1" Type="http://schemas.openxmlformats.org/officeDocument/2006/relationships/tags" Target="../tags/tag16.xml"/><Relationship Id="rId4" Type="http://schemas.openxmlformats.org/officeDocument/2006/relationships/image" Target="../media/image13.sv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4.xml"/><Relationship Id="rId1" Type="http://schemas.openxmlformats.org/officeDocument/2006/relationships/tags" Target="../tags/tag1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4.xml"/><Relationship Id="rId1" Type="http://schemas.openxmlformats.org/officeDocument/2006/relationships/tags" Target="../tags/tag18.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5.xml"/><Relationship Id="rId1" Type="http://schemas.openxmlformats.org/officeDocument/2006/relationships/tags" Target="../tags/tag20.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5.xml"/><Relationship Id="rId1" Type="http://schemas.openxmlformats.org/officeDocument/2006/relationships/tags" Target="../tags/tag2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5.xml"/><Relationship Id="rId1" Type="http://schemas.openxmlformats.org/officeDocument/2006/relationships/tags" Target="../tags/tag2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5.xml"/><Relationship Id="rId1" Type="http://schemas.openxmlformats.org/officeDocument/2006/relationships/tags" Target="../tags/tag2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5.xml"/><Relationship Id="rId1" Type="http://schemas.openxmlformats.org/officeDocument/2006/relationships/tags" Target="../tags/tag2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5.xml"/><Relationship Id="rId1" Type="http://schemas.openxmlformats.org/officeDocument/2006/relationships/tags" Target="../tags/tag2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5.xml"/><Relationship Id="rId1" Type="http://schemas.openxmlformats.org/officeDocument/2006/relationships/tags" Target="../tags/tag2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5.xml"/><Relationship Id="rId1" Type="http://schemas.openxmlformats.org/officeDocument/2006/relationships/tags" Target="../tags/tag2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5.xml"/><Relationship Id="rId1" Type="http://schemas.openxmlformats.org/officeDocument/2006/relationships/tags" Target="../tags/tag28.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5.xml"/><Relationship Id="rId1" Type="http://schemas.openxmlformats.org/officeDocument/2006/relationships/tags" Target="../tags/tag29.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Master" Target="../slideMasters/slideMaster5.xml"/><Relationship Id="rId1" Type="http://schemas.openxmlformats.org/officeDocument/2006/relationships/tags" Target="../tags/tag30.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5.xml"/><Relationship Id="rId1" Type="http://schemas.openxmlformats.org/officeDocument/2006/relationships/tags" Target="../tags/tag3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Master" Target="../slideMasters/slideMaster5.xml"/><Relationship Id="rId1" Type="http://schemas.openxmlformats.org/officeDocument/2006/relationships/tags" Target="../tags/tag3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Master" Target="../slideMasters/slideMaster5.xml"/><Relationship Id="rId1" Type="http://schemas.openxmlformats.org/officeDocument/2006/relationships/tags" Target="../tags/tag3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6.xml"/><Relationship Id="rId1" Type="http://schemas.openxmlformats.org/officeDocument/2006/relationships/tags" Target="../tags/tag35.xml"/><Relationship Id="rId4" Type="http://schemas.openxmlformats.org/officeDocument/2006/relationships/image" Target="../media/image27.svg"/></Relationships>
</file>

<file path=ppt/slideLayouts/_rels/slideLayout65.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37.xml"/></Relationships>
</file>

<file path=ppt/slideLayouts/_rels/slideLayout66.xml.rels><?xml version="1.0" encoding="UTF-8" standalone="yes"?>
<Relationships xmlns="http://schemas.openxmlformats.org/package/2006/relationships"><Relationship Id="rId2" Type="http://schemas.openxmlformats.org/officeDocument/2006/relationships/slideMaster" Target="../slideMasters/slideMaster8.xml"/><Relationship Id="rId1" Type="http://schemas.openxmlformats.org/officeDocument/2006/relationships/tags" Target="../tags/tag3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Master" Target="../slideMasters/slideMaster9.xml"/><Relationship Id="rId1" Type="http://schemas.openxmlformats.org/officeDocument/2006/relationships/tags" Target="../tags/tag40.xml"/><Relationship Id="rId4" Type="http://schemas.openxmlformats.org/officeDocument/2006/relationships/image" Target="../media/image30.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9.xml"/><Relationship Id="rId1" Type="http://schemas.openxmlformats.org/officeDocument/2006/relationships/tags" Target="../tags/tag41.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9.xml"/><Relationship Id="rId1" Type="http://schemas.openxmlformats.org/officeDocument/2006/relationships/tags" Target="../tags/tag4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9.xml"/><Relationship Id="rId1" Type="http://schemas.openxmlformats.org/officeDocument/2006/relationships/tags" Target="../tags/tag43.xml"/><Relationship Id="rId4" Type="http://schemas.openxmlformats.org/officeDocument/2006/relationships/image" Target="../media/image27.svg"/></Relationships>
</file>

<file path=ppt/slideLayouts/_rels/slideLayout91.xml.rels><?xml version="1.0" encoding="UTF-8" standalone="yes"?>
<Relationships xmlns="http://schemas.openxmlformats.org/package/2006/relationships"><Relationship Id="rId2" Type="http://schemas.openxmlformats.org/officeDocument/2006/relationships/slideMaster" Target="../slideMasters/slideMaster9.xml"/><Relationship Id="rId1" Type="http://schemas.openxmlformats.org/officeDocument/2006/relationships/tags" Target="../tags/tag4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hasCustomPrompt="1"/>
          </p:nvPr>
        </p:nvSpPr>
        <p:spPr>
          <a:xfrm>
            <a:off x="1524000" y="4386729"/>
            <a:ext cx="9144000" cy="1135529"/>
          </a:xfrm>
        </p:spPr>
        <p:txBody>
          <a:bodyPr>
            <a:normAutofit/>
          </a:bodyPr>
          <a:lstStyle>
            <a:lvl1pPr marL="0" indent="0" algn="l">
              <a:lnSpc>
                <a:spcPct val="120000"/>
              </a:lnSpc>
              <a:buNone/>
              <a:defRPr sz="2800" b="1" cap="none"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41156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33FC3DD-F2BE-41FF-895B-00129AAB15F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535638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CE10883-BACC-41A1-9067-ECFDB937D721}"/>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hasCustomPrompt="1"/>
          </p:nvPr>
        </p:nvSpPr>
        <p:spPr>
          <a:xfrm>
            <a:off x="839788" y="1734325"/>
            <a:ext cx="5157787" cy="823912"/>
          </a:xfrm>
        </p:spPr>
        <p:txBody>
          <a:bodyPr anchor="b">
            <a:noAutofit/>
          </a:bodyPr>
          <a:lstStyle>
            <a:lvl1pPr marL="0" indent="0">
              <a:buNone/>
              <a:defRPr sz="2800" b="1" cap="none"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hasCustomPrompt="1"/>
          </p:nvPr>
        </p:nvSpPr>
        <p:spPr>
          <a:xfrm>
            <a:off x="6172200" y="1734325"/>
            <a:ext cx="5183188" cy="823912"/>
          </a:xfrm>
        </p:spPr>
        <p:txBody>
          <a:bodyPr anchor="b">
            <a:noAutofit/>
          </a:bodyPr>
          <a:lstStyle>
            <a:lvl1pPr marL="0" indent="0">
              <a:buNone/>
              <a:defRPr sz="2800" b="1" cap="none" spc="30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6C3A07E3-59E1-4EBD-9687-4B6ABE96ACA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1289DB7-F492-4037-A439-D70F7E55652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2800"/>
            </a:lvl1pPr>
            <a:lvl2pPr>
              <a:defRPr sz="2600"/>
            </a:lvl2pPr>
            <a:lvl3pPr>
              <a:defRPr sz="2400"/>
            </a:lvl3pPr>
            <a:lvl4pPr>
              <a:defRPr sz="22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F3C2AFC-D0F8-469F-B1E0-123C2E066EC1}"/>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860B401-B64F-417B-8AD6-581A22E5E0EC}"/>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6E98326-3276-4B9E-960F-10C6677BFAF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61895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825499"/>
            <a:ext cx="2628900" cy="53514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3B87AE3-776D-451D-AA52-C06B747248C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7221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1303B6-FB3E-8B78-B766-D66EFB901DC7}"/>
              </a:ext>
              <a:ext uri="{C183D7F6-B498-43B3-948B-1728B52AA6E4}">
                <adec:decorative xmlns:adec="http://schemas.microsoft.com/office/drawing/2017/decorative" val="1"/>
              </a:ext>
            </a:extLst>
          </p:cNvPr>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0" y="0"/>
            <a:ext cx="12192000" cy="7431314"/>
          </a:xfrm>
          <a:prstGeom prst="rect">
            <a:avLst/>
          </a:prstGeom>
        </p:spPr>
      </p:pic>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01134" y="4432300"/>
            <a:ext cx="10589732" cy="1545864"/>
          </a:xfrm>
        </p:spPr>
        <p:txBody>
          <a:bodyPr anchor="b" anchorCtr="0">
            <a:noAutofit/>
          </a:bodyPr>
          <a:lstStyle>
            <a:lvl1pPr algn="l">
              <a:defRPr sz="6000" i="0" cap="none" baseline="0">
                <a:solidFill>
                  <a:schemeClr val="tx1"/>
                </a:solidFill>
                <a:latin typeface="Aptos SemiBold" panose="020F0502020204030204" pitchFamily="34" charset="0"/>
              </a:defRPr>
            </a:lvl1pPr>
          </a:lstStyle>
          <a:p>
            <a:r>
              <a:rPr lang="en-US"/>
              <a:t>Click To Add Title</a:t>
            </a:r>
          </a:p>
        </p:txBody>
      </p:sp>
    </p:spTree>
    <p:extLst>
      <p:ext uri="{BB962C8B-B14F-4D97-AF65-F5344CB8AC3E}">
        <p14:creationId xmlns:p14="http://schemas.microsoft.com/office/powerpoint/2010/main" val="10072401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592AF4F-2F83-7005-B3AC-6FCC7FB19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pic" sz="quarter" idx="13" hasCustomPrompt="1"/>
          </p:nvPr>
        </p:nvSpPr>
        <p:spPr>
          <a:xfrm>
            <a:off x="-7620" y="4766434"/>
            <a:ext cx="12207240" cy="2121408"/>
          </a:xfrm>
          <a:blipFill dpi="0" rotWithShape="1">
            <a:blip r:embed="rId2">
              <a:alphaModFix amt="56000"/>
              <a:extLst>
                <a:ext uri="{28A0092B-C50C-407E-A947-70E740481C1C}">
                  <a14:useLocalDpi xmlns:a14="http://schemas.microsoft.com/office/drawing/2010/main" val="0"/>
                </a:ext>
              </a:extLst>
            </a:blip>
            <a:srcRect/>
            <a:stretch>
              <a:fillRect/>
            </a:stretch>
          </a:blipFill>
          <a:ln>
            <a:solidFill>
              <a:schemeClr val="tx1"/>
            </a:solidFill>
          </a:ln>
        </p:spPr>
        <p:txBody>
          <a:bodyPr>
            <a:noAutofit/>
          </a:bodyPr>
          <a:lstStyle>
            <a:lvl1pPr marL="0" indent="0" algn="ctr">
              <a:buNone/>
              <a:defRPr sz="2000"/>
            </a:lvl1pPr>
          </a:lstStyle>
          <a:p>
            <a:r>
              <a:rPr lang="en-US"/>
              <a:t>Click icon t add picture</a:t>
            </a:r>
          </a:p>
        </p:txBody>
      </p:sp>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0"/>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1612899"/>
            <a:ext cx="9144000" cy="1104901"/>
          </a:xfrm>
        </p:spPr>
        <p:txBody>
          <a:bodyPr anchor="b">
            <a:noAutofit/>
          </a:bodyPr>
          <a:lstStyle>
            <a:lvl1pPr algn="l">
              <a:defRPr sz="6000"/>
            </a:lvl1pPr>
          </a:lstStyle>
          <a:p>
            <a:r>
              <a:rPr lang="en-US"/>
              <a:t>Click to add title</a:t>
            </a:r>
          </a:p>
        </p:txBody>
      </p: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65285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3CF0EA4-D201-44E7-3558-D05CB4233ECE}"/>
              </a:ext>
              <a:ext uri="{C183D7F6-B498-43B3-948B-1728B52AA6E4}">
                <adec:decorative xmlns:adec="http://schemas.microsoft.com/office/drawing/2017/decorative" val="1"/>
              </a:ext>
            </a:extLst>
          </p:cNvPr>
          <p:cNvCxnSpPr>
            <a:cxnSpLocks/>
          </p:cNvCxnSpPr>
          <p:nvPr userDrawn="1"/>
        </p:nvCxnSpPr>
        <p:spPr>
          <a:xfrm flipH="1">
            <a:off x="0" y="4074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643EA3-ACAA-539C-A041-266A895A2B1C}"/>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81E18B-2347-8DB6-2A7F-3EAC100A412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215072" y="528320"/>
            <a:ext cx="5028566" cy="3354992"/>
          </a:xfrm>
        </p:spPr>
        <p:txBody>
          <a:bodyPr anchor="b">
            <a:noAutofit/>
          </a:bodyPr>
          <a:lstStyle>
            <a:lvl1pPr algn="l">
              <a:defRPr sz="4800"/>
            </a:lvl1pPr>
          </a:lstStyle>
          <a:p>
            <a:r>
              <a:rPr lang="en-US"/>
              <a:t>Click to edit Master title style</a:t>
            </a:r>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215072" y="4027992"/>
            <a:ext cx="5028565" cy="1894972"/>
          </a:xfrm>
        </p:spPr>
        <p:txBody>
          <a:bodyPr>
            <a:noAutofit/>
          </a:bodyPr>
          <a:lstStyle>
            <a:lvl1pPr marL="0" indent="0" algn="l">
              <a:buNone/>
              <a:defRPr sz="2800" b="1" cap="none"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7" name="Picture Placeholder 7">
            <a:extLst>
              <a:ext uri="{FF2B5EF4-FFF2-40B4-BE49-F238E27FC236}">
                <a16:creationId xmlns:a16="http://schemas.microsoft.com/office/drawing/2014/main" id="{AA872EE9-FDFB-95A7-3547-DCAA0B51FE21}"/>
              </a:ext>
              <a:ext uri="{C183D7F6-B498-43B3-948B-1728B52AA6E4}">
                <adec:decorative xmlns:adec="http://schemas.microsoft.com/office/drawing/2017/decorative" val="1"/>
              </a:ext>
            </a:extLst>
          </p:cNvPr>
          <p:cNvSpPr>
            <a:spLocks noGrp="1"/>
          </p:cNvSpPr>
          <p:nvPr>
            <p:ph type="pic" sz="quarter" idx="13"/>
          </p:nvPr>
        </p:nvSpPr>
        <p:spPr>
          <a:xfrm>
            <a:off x="7257326" y="-11576"/>
            <a:ext cx="4946249" cy="6903720"/>
          </a:xfrm>
          <a:custGeom>
            <a:avLst/>
            <a:gdLst>
              <a:gd name="connsiteX0" fmla="*/ 0 w 4977139"/>
              <a:gd name="connsiteY0" fmla="*/ 0 h 6858000"/>
              <a:gd name="connsiteX1" fmla="*/ 4977139 w 4977139"/>
              <a:gd name="connsiteY1" fmla="*/ 0 h 6858000"/>
              <a:gd name="connsiteX2" fmla="*/ 4977139 w 4977139"/>
              <a:gd name="connsiteY2" fmla="*/ 6858000 h 6858000"/>
              <a:gd name="connsiteX3" fmla="*/ 0 w 4977139"/>
              <a:gd name="connsiteY3" fmla="*/ 6858000 h 6858000"/>
              <a:gd name="connsiteX4" fmla="*/ 0 w 4977139"/>
              <a:gd name="connsiteY4" fmla="*/ 0 h 6858000"/>
              <a:gd name="connsiteX0" fmla="*/ 0 w 4977139"/>
              <a:gd name="connsiteY0" fmla="*/ 0 h 6892724"/>
              <a:gd name="connsiteX1" fmla="*/ 4977139 w 4977139"/>
              <a:gd name="connsiteY1" fmla="*/ 0 h 6892724"/>
              <a:gd name="connsiteX2" fmla="*/ 4977139 w 4977139"/>
              <a:gd name="connsiteY2" fmla="*/ 6858000 h 6892724"/>
              <a:gd name="connsiteX3" fmla="*/ 1863524 w 4977139"/>
              <a:gd name="connsiteY3" fmla="*/ 6892724 h 6892724"/>
              <a:gd name="connsiteX4" fmla="*/ 0 w 4977139"/>
              <a:gd name="connsiteY4" fmla="*/ 0 h 6892724"/>
              <a:gd name="connsiteX0" fmla="*/ 0 w 4977139"/>
              <a:gd name="connsiteY0" fmla="*/ 0 h 6892724"/>
              <a:gd name="connsiteX1" fmla="*/ 4977139 w 4977139"/>
              <a:gd name="connsiteY1" fmla="*/ 0 h 6892724"/>
              <a:gd name="connsiteX2" fmla="*/ 4977139 w 4977139"/>
              <a:gd name="connsiteY2" fmla="*/ 6892724 h 6892724"/>
              <a:gd name="connsiteX3" fmla="*/ 1863524 w 4977139"/>
              <a:gd name="connsiteY3" fmla="*/ 6892724 h 6892724"/>
              <a:gd name="connsiteX4" fmla="*/ 0 w 4977139"/>
              <a:gd name="connsiteY4" fmla="*/ 0 h 68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139" h="6892724">
                <a:moveTo>
                  <a:pt x="0" y="0"/>
                </a:moveTo>
                <a:lnTo>
                  <a:pt x="4977139" y="0"/>
                </a:lnTo>
                <a:lnTo>
                  <a:pt x="4977139" y="6892724"/>
                </a:lnTo>
                <a:lnTo>
                  <a:pt x="1863524" y="6892724"/>
                </a:lnTo>
                <a:lnTo>
                  <a:pt x="0" y="0"/>
                </a:lnTo>
                <a:close/>
              </a:path>
            </a:pathLst>
          </a:custGeom>
          <a:blipFill dpi="0" rotWithShape="1">
            <a:blip r:embed="rId2"/>
            <a:srcRect/>
            <a:stretch>
              <a:fillRect/>
            </a:stretch>
          </a:blipFill>
          <a:ln>
            <a:solidFill>
              <a:schemeClr val="tx1"/>
            </a:solidFill>
          </a:ln>
        </p:spPr>
        <p:txBody>
          <a:bodyPr tIns="274320" rIns="274320">
            <a:normAutofit/>
          </a:bodyPr>
          <a:lstStyle>
            <a:lvl1pPr marL="0" indent="0" algn="r">
              <a:buNone/>
              <a:defRPr sz="2000"/>
            </a:lvl1pPr>
          </a:lstStyle>
          <a:p>
            <a:r>
              <a:rPr lang="en-US"/>
              <a:t>Click icon to add picture</a:t>
            </a:r>
          </a:p>
        </p:txBody>
      </p:sp>
    </p:spTree>
    <p:extLst>
      <p:ext uri="{BB962C8B-B14F-4D97-AF65-F5344CB8AC3E}">
        <p14:creationId xmlns:p14="http://schemas.microsoft.com/office/powerpoint/2010/main" val="260937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4000"/>
            </a:lvl1pPr>
          </a:lstStyle>
          <a:p>
            <a:r>
              <a:rPr lang="en-US"/>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2800"/>
            </a:lvl1pPr>
            <a:lvl2pPr>
              <a:spcBef>
                <a:spcPts val="1000"/>
              </a:spcBef>
              <a:spcAft>
                <a:spcPts val="500"/>
              </a:spcAft>
              <a:defRPr sz="2600"/>
            </a:lvl2pPr>
            <a:lvl3pPr>
              <a:spcBef>
                <a:spcPts val="1000"/>
              </a:spcBef>
              <a:spcAft>
                <a:spcPts val="500"/>
              </a:spcAft>
              <a:defRPr sz="2400"/>
            </a:lvl3pPr>
            <a:lvl4pPr>
              <a:spcBef>
                <a:spcPts val="1000"/>
              </a:spcBef>
              <a:spcAft>
                <a:spcPts val="500"/>
              </a:spcAft>
              <a:defRPr sz="2200"/>
            </a:lvl4pPr>
            <a:lvl5pPr>
              <a:spcBef>
                <a:spcPts val="1000"/>
              </a:spcBef>
              <a:spcAft>
                <a:spcPts val="500"/>
              </a:spcAft>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5D077A4D-E7C0-912D-293F-D93F0CB5CA49}"/>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5187899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867079"/>
            <a:ext cx="6267450" cy="4648200"/>
          </a:xfrm>
          <a:prstGeom prst="rect">
            <a:avLst/>
          </a:prstGeom>
        </p:spPr>
        <p:txBody>
          <a:bodyPr/>
          <a:lstStyle>
            <a:lvl1pPr marL="228600" indent="-228600">
              <a:buFont typeface="Wingdings" panose="05000000000000000000" pitchFamily="2" charset="2"/>
              <a:buChar char="§"/>
              <a:defRPr>
                <a:latin typeface="Aptos Narrow" panose="020B0004020202020204" pitchFamily="34" charset="0"/>
              </a:defRPr>
            </a:lvl1pPr>
            <a:lvl2pPr marL="685800" indent="-228600">
              <a:buFont typeface="Wingdings" panose="05000000000000000000" pitchFamily="2" charset="2"/>
              <a:buChar char="§"/>
              <a:defRPr sz="2600">
                <a:latin typeface="Aptos Narrow" panose="020B0004020202020204" pitchFamily="34" charset="0"/>
              </a:defRPr>
            </a:lvl2pPr>
            <a:lvl3pPr marL="1143000" indent="-228600">
              <a:buFont typeface="Wingdings" panose="05000000000000000000" pitchFamily="2" charset="2"/>
              <a:buChar char="§"/>
              <a:defRPr sz="2400">
                <a:latin typeface="Aptos Narrow" panose="020B0004020202020204" pitchFamily="34" charset="0"/>
              </a:defRPr>
            </a:lvl3pPr>
            <a:lvl4pPr marL="1600200" indent="-228600">
              <a:buFont typeface="Wingdings" panose="05000000000000000000" pitchFamily="2" charset="2"/>
              <a:buChar char="§"/>
              <a:defRPr sz="2200">
                <a:latin typeface="Aptos Narrow" panose="020B00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a:extLst>
              <a:ext uri="{FF2B5EF4-FFF2-40B4-BE49-F238E27FC236}">
                <a16:creationId xmlns:a16="http://schemas.microsoft.com/office/drawing/2014/main" id="{2140F663-B367-15D2-FC4A-B63D025DB670}"/>
              </a:ext>
            </a:extLst>
          </p:cNvPr>
          <p:cNvSpPr>
            <a:spLocks noGrp="1"/>
          </p:cNvSpPr>
          <p:nvPr>
            <p:ph type="title"/>
          </p:nvPr>
        </p:nvSpPr>
        <p:spPr>
          <a:xfrm>
            <a:off x="676275" y="395008"/>
            <a:ext cx="6267450" cy="795528"/>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904847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1_Title only">
  <p:cSld name="2_Title only">
    <p:bg>
      <p:bgPr>
        <a:blipFill>
          <a:blip r:embed="rId2">
            <a:alphaModFix/>
          </a:blip>
          <a:stretch>
            <a:fillRect/>
          </a:stretch>
        </a:blipFill>
        <a:effectLst/>
      </p:bgPr>
    </p:bg>
    <p:spTree>
      <p:nvGrpSpPr>
        <p:cNvPr id="1" name="Shape 21"/>
        <p:cNvGrpSpPr/>
        <p:nvPr/>
      </p:nvGrpSpPr>
      <p:grpSpPr>
        <a:xfrm>
          <a:off x="0" y="0"/>
          <a:ext cx="0" cy="0"/>
          <a:chOff x="0" y="0"/>
          <a:chExt cx="0" cy="0"/>
        </a:xfrm>
      </p:grpSpPr>
      <p:sp>
        <p:nvSpPr>
          <p:cNvPr id="22" name="Google Shape;22;p11"/>
          <p:cNvSpPr txBox="1">
            <a:spLocks noGrp="1"/>
          </p:cNvSpPr>
          <p:nvPr>
            <p:ph type="ctrTitle"/>
          </p:nvPr>
        </p:nvSpPr>
        <p:spPr>
          <a:xfrm>
            <a:off x="3102900" y="4996826"/>
            <a:ext cx="6335390" cy="154586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Arial"/>
              <a:buNone/>
              <a:defRPr sz="600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22035558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 Title and Text">
  <p:cSld name="1_ Title and Text">
    <p:spTree>
      <p:nvGrpSpPr>
        <p:cNvPr id="1" name="Shape 23"/>
        <p:cNvGrpSpPr/>
        <p:nvPr/>
      </p:nvGrpSpPr>
      <p:grpSpPr>
        <a:xfrm>
          <a:off x="0" y="0"/>
          <a:ext cx="0" cy="0"/>
          <a:chOff x="0" y="0"/>
          <a:chExt cx="0" cy="0"/>
        </a:xfrm>
      </p:grpSpPr>
      <p:sp>
        <p:nvSpPr>
          <p:cNvPr id="24" name="Google Shape;24;p12"/>
          <p:cNvSpPr txBox="1">
            <a:spLocks noGrp="1"/>
          </p:cNvSpPr>
          <p:nvPr>
            <p:ph type="body" idx="1"/>
          </p:nvPr>
        </p:nvSpPr>
        <p:spPr>
          <a:xfrm>
            <a:off x="699818" y="1446028"/>
            <a:ext cx="11149281" cy="4540102"/>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chemeClr val="dk1"/>
              </a:buClr>
              <a:buSzPts val="1600"/>
              <a:buFont typeface="Arial"/>
              <a:buChar char="•"/>
              <a:defRPr sz="2000"/>
            </a:lvl1pPr>
            <a:lvl2pPr marL="914400" lvl="1" indent="-320040" algn="l">
              <a:lnSpc>
                <a:spcPct val="100000"/>
              </a:lnSpc>
              <a:spcBef>
                <a:spcPts val="500"/>
              </a:spcBef>
              <a:spcAft>
                <a:spcPts val="0"/>
              </a:spcAft>
              <a:buClr>
                <a:schemeClr val="dk1"/>
              </a:buClr>
              <a:buSzPts val="1440"/>
              <a:buChar char="▪"/>
              <a:defRPr sz="1800"/>
            </a:lvl2pPr>
            <a:lvl3pPr marL="1371600" lvl="2" indent="-299719" algn="l">
              <a:lnSpc>
                <a:spcPct val="100000"/>
              </a:lnSpc>
              <a:spcBef>
                <a:spcPts val="500"/>
              </a:spcBef>
              <a:spcAft>
                <a:spcPts val="0"/>
              </a:spcAft>
              <a:buClr>
                <a:schemeClr val="dk1"/>
              </a:buClr>
              <a:buSzPts val="1120"/>
              <a:buFont typeface="Courier New"/>
              <a:buChar char="o"/>
              <a:defRPr sz="1400"/>
            </a:lvl3pPr>
            <a:lvl4pPr marL="1828800" lvl="3" indent="-289560" algn="l">
              <a:lnSpc>
                <a:spcPct val="100000"/>
              </a:lnSpc>
              <a:spcBef>
                <a:spcPts val="500"/>
              </a:spcBef>
              <a:spcAft>
                <a:spcPts val="0"/>
              </a:spcAft>
              <a:buClr>
                <a:schemeClr val="dk1"/>
              </a:buClr>
              <a:buSzPts val="960"/>
              <a:buFont typeface="Noto Sans Symbols"/>
              <a:buChar char="▪"/>
              <a:defRPr sz="1200"/>
            </a:lvl4pPr>
            <a:lvl5pPr marL="2286000" lvl="4" indent="-320039" algn="l">
              <a:lnSpc>
                <a:spcPct val="100000"/>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12"/>
          <p:cNvSpPr txBox="1">
            <a:spLocks noGrp="1"/>
          </p:cNvSpPr>
          <p:nvPr>
            <p:ph type="body" idx="2"/>
          </p:nvPr>
        </p:nvSpPr>
        <p:spPr>
          <a:xfrm>
            <a:off x="841248" y="365760"/>
            <a:ext cx="10515600" cy="795528"/>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chemeClr val="accent1"/>
              </a:buClr>
              <a:buSzPts val="2800"/>
              <a:buNone/>
              <a:defRPr sz="3500">
                <a:solidFill>
                  <a:schemeClr val="accent1"/>
                </a:solidFill>
              </a:defRPr>
            </a:lvl1pPr>
            <a:lvl2pPr marL="914400" lvl="1" indent="-320040" algn="l">
              <a:lnSpc>
                <a:spcPct val="100000"/>
              </a:lnSpc>
              <a:spcBef>
                <a:spcPts val="500"/>
              </a:spcBef>
              <a:spcAft>
                <a:spcPts val="0"/>
              </a:spcAft>
              <a:buClr>
                <a:schemeClr val="dk1"/>
              </a:buClr>
              <a:buSzPts val="1440"/>
              <a:buChar char="▪"/>
              <a:defRPr/>
            </a:lvl2pPr>
            <a:lvl3pPr marL="1371600" lvl="2" indent="-320039" algn="l">
              <a:lnSpc>
                <a:spcPct val="100000"/>
              </a:lnSpc>
              <a:spcBef>
                <a:spcPts val="500"/>
              </a:spcBef>
              <a:spcAft>
                <a:spcPts val="0"/>
              </a:spcAft>
              <a:buClr>
                <a:schemeClr val="dk1"/>
              </a:buClr>
              <a:buSzPts val="1440"/>
              <a:buChar char="▪"/>
              <a:defRPr/>
            </a:lvl3pPr>
            <a:lvl4pPr marL="1828800" lvl="3" indent="-320039" algn="l">
              <a:lnSpc>
                <a:spcPct val="100000"/>
              </a:lnSpc>
              <a:spcBef>
                <a:spcPts val="500"/>
              </a:spcBef>
              <a:spcAft>
                <a:spcPts val="0"/>
              </a:spcAft>
              <a:buClr>
                <a:schemeClr val="dk1"/>
              </a:buClr>
              <a:buSzPts val="1440"/>
              <a:buChar char="▪"/>
              <a:defRPr/>
            </a:lvl4pPr>
            <a:lvl5pPr marL="2286000" lvl="4" indent="-320039" algn="l">
              <a:lnSpc>
                <a:spcPct val="100000"/>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2"/>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sz="1800" b="0" i="0" u="none" strike="noStrike" cap="none">
                <a:solidFill>
                  <a:schemeClr val="lt1"/>
                </a:solidFill>
                <a:latin typeface="Roboto"/>
                <a:ea typeface="Roboto"/>
                <a:cs typeface="Roboto"/>
                <a:sym typeface="Roboto"/>
              </a:defRPr>
            </a:lvl1pPr>
            <a:lvl2pPr marL="0" lvl="1" indent="0" algn="r">
              <a:spcBef>
                <a:spcPts val="0"/>
              </a:spcBef>
              <a:buNone/>
              <a:defRPr sz="1800" b="0" i="0" u="none" strike="noStrike" cap="none">
                <a:solidFill>
                  <a:schemeClr val="lt1"/>
                </a:solidFill>
                <a:latin typeface="Roboto"/>
                <a:ea typeface="Roboto"/>
                <a:cs typeface="Roboto"/>
                <a:sym typeface="Roboto"/>
              </a:defRPr>
            </a:lvl2pPr>
            <a:lvl3pPr marL="0" lvl="2" indent="0" algn="r">
              <a:spcBef>
                <a:spcPts val="0"/>
              </a:spcBef>
              <a:buNone/>
              <a:defRPr sz="1800" b="0" i="0" u="none" strike="noStrike" cap="none">
                <a:solidFill>
                  <a:schemeClr val="lt1"/>
                </a:solidFill>
                <a:latin typeface="Roboto"/>
                <a:ea typeface="Roboto"/>
                <a:cs typeface="Roboto"/>
                <a:sym typeface="Roboto"/>
              </a:defRPr>
            </a:lvl3pPr>
            <a:lvl4pPr marL="0" lvl="3" indent="0" algn="r">
              <a:spcBef>
                <a:spcPts val="0"/>
              </a:spcBef>
              <a:buNone/>
              <a:defRPr sz="1800" b="0" i="0" u="none" strike="noStrike" cap="none">
                <a:solidFill>
                  <a:schemeClr val="lt1"/>
                </a:solidFill>
                <a:latin typeface="Roboto"/>
                <a:ea typeface="Roboto"/>
                <a:cs typeface="Roboto"/>
                <a:sym typeface="Roboto"/>
              </a:defRPr>
            </a:lvl4pPr>
            <a:lvl5pPr marL="0" lvl="4" indent="0" algn="r">
              <a:spcBef>
                <a:spcPts val="0"/>
              </a:spcBef>
              <a:buNone/>
              <a:defRPr sz="1800" b="0" i="0" u="none" strike="noStrike" cap="none">
                <a:solidFill>
                  <a:schemeClr val="lt1"/>
                </a:solidFill>
                <a:latin typeface="Roboto"/>
                <a:ea typeface="Roboto"/>
                <a:cs typeface="Roboto"/>
                <a:sym typeface="Roboto"/>
              </a:defRPr>
            </a:lvl5pPr>
            <a:lvl6pPr marL="0" lvl="5" indent="0" algn="r">
              <a:spcBef>
                <a:spcPts val="0"/>
              </a:spcBef>
              <a:buNone/>
              <a:defRPr sz="1800" b="0" i="0" u="none" strike="noStrike" cap="none">
                <a:solidFill>
                  <a:schemeClr val="lt1"/>
                </a:solidFill>
                <a:latin typeface="Roboto"/>
                <a:ea typeface="Roboto"/>
                <a:cs typeface="Roboto"/>
                <a:sym typeface="Roboto"/>
              </a:defRPr>
            </a:lvl6pPr>
            <a:lvl7pPr marL="0" lvl="6" indent="0" algn="r">
              <a:spcBef>
                <a:spcPts val="0"/>
              </a:spcBef>
              <a:buNone/>
              <a:defRPr sz="1800" b="0" i="0" u="none" strike="noStrike" cap="none">
                <a:solidFill>
                  <a:schemeClr val="lt1"/>
                </a:solidFill>
                <a:latin typeface="Roboto"/>
                <a:ea typeface="Roboto"/>
                <a:cs typeface="Roboto"/>
                <a:sym typeface="Roboto"/>
              </a:defRPr>
            </a:lvl7pPr>
            <a:lvl8pPr marL="0" lvl="7" indent="0" algn="r">
              <a:spcBef>
                <a:spcPts val="0"/>
              </a:spcBef>
              <a:buNone/>
              <a:defRPr sz="1800" b="0" i="0" u="none" strike="noStrike" cap="none">
                <a:solidFill>
                  <a:schemeClr val="lt1"/>
                </a:solidFill>
                <a:latin typeface="Roboto"/>
                <a:ea typeface="Roboto"/>
                <a:cs typeface="Roboto"/>
                <a:sym typeface="Roboto"/>
              </a:defRPr>
            </a:lvl8pPr>
            <a:lvl9pPr marL="0" lvl="8" indent="0" algn="r">
              <a:spcBef>
                <a:spcPts val="0"/>
              </a:spcBef>
              <a:buNone/>
              <a:defRPr sz="1800" b="0" i="0" u="none" strike="noStrike" cap="none">
                <a:solidFill>
                  <a:schemeClr val="lt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008361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Slide">
  <p:cSld name="Blank Slide">
    <p:bg>
      <p:bgPr>
        <a:solidFill>
          <a:schemeClr val="lt1"/>
        </a:solidFill>
        <a:effectLst/>
      </p:bgPr>
    </p:bg>
    <p:spTree>
      <p:nvGrpSpPr>
        <p:cNvPr id="1" name="Shape 123"/>
        <p:cNvGrpSpPr/>
        <p:nvPr/>
      </p:nvGrpSpPr>
      <p:grpSpPr>
        <a:xfrm>
          <a:off x="0" y="0"/>
          <a:ext cx="0" cy="0"/>
          <a:chOff x="0" y="0"/>
          <a:chExt cx="0" cy="0"/>
        </a:xfrm>
      </p:grpSpPr>
      <p:sp>
        <p:nvSpPr>
          <p:cNvPr id="124" name="Google Shape;124;p15"/>
          <p:cNvSpPr txBox="1">
            <a:spLocks noGrp="1"/>
          </p:cNvSpPr>
          <p:nvPr>
            <p:ph type="body" idx="1"/>
          </p:nvPr>
        </p:nvSpPr>
        <p:spPr>
          <a:xfrm>
            <a:off x="790575" y="654050"/>
            <a:ext cx="10712803" cy="45608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274E21"/>
              </a:buClr>
              <a:buSzPts val="2800"/>
              <a:buFont typeface="Arial"/>
              <a:buChar char="•"/>
              <a:defRPr sz="2800" b="0"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5" name="Google Shape;125;p15"/>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274E21"/>
                </a:solidFill>
                <a:latin typeface="Arial"/>
                <a:ea typeface="Arial"/>
                <a:cs typeface="Arial"/>
                <a:sym typeface="Arial"/>
              </a:defRPr>
            </a:lvl1pPr>
            <a:lvl2pPr marL="0" marR="0" lvl="1" indent="0" algn="r" rtl="0">
              <a:spcBef>
                <a:spcPts val="0"/>
              </a:spcBef>
              <a:buNone/>
              <a:defRPr sz="1200">
                <a:solidFill>
                  <a:srgbClr val="274E21"/>
                </a:solidFill>
                <a:latin typeface="Arial"/>
                <a:ea typeface="Arial"/>
                <a:cs typeface="Arial"/>
                <a:sym typeface="Arial"/>
              </a:defRPr>
            </a:lvl2pPr>
            <a:lvl3pPr marL="0" marR="0" lvl="2" indent="0" algn="r" rtl="0">
              <a:spcBef>
                <a:spcPts val="0"/>
              </a:spcBef>
              <a:buNone/>
              <a:defRPr sz="1200">
                <a:solidFill>
                  <a:srgbClr val="274E21"/>
                </a:solidFill>
                <a:latin typeface="Arial"/>
                <a:ea typeface="Arial"/>
                <a:cs typeface="Arial"/>
                <a:sym typeface="Arial"/>
              </a:defRPr>
            </a:lvl3pPr>
            <a:lvl4pPr marL="0" marR="0" lvl="3" indent="0" algn="r" rtl="0">
              <a:spcBef>
                <a:spcPts val="0"/>
              </a:spcBef>
              <a:buNone/>
              <a:defRPr sz="1200">
                <a:solidFill>
                  <a:srgbClr val="274E21"/>
                </a:solidFill>
                <a:latin typeface="Arial"/>
                <a:ea typeface="Arial"/>
                <a:cs typeface="Arial"/>
                <a:sym typeface="Arial"/>
              </a:defRPr>
            </a:lvl4pPr>
            <a:lvl5pPr marL="0" marR="0" lvl="4" indent="0" algn="r" rtl="0">
              <a:spcBef>
                <a:spcPts val="0"/>
              </a:spcBef>
              <a:buNone/>
              <a:defRPr sz="1200">
                <a:solidFill>
                  <a:srgbClr val="274E21"/>
                </a:solidFill>
                <a:latin typeface="Arial"/>
                <a:ea typeface="Arial"/>
                <a:cs typeface="Arial"/>
                <a:sym typeface="Arial"/>
              </a:defRPr>
            </a:lvl5pPr>
            <a:lvl6pPr marL="0" marR="0" lvl="5" indent="0" algn="r" rtl="0">
              <a:spcBef>
                <a:spcPts val="0"/>
              </a:spcBef>
              <a:buNone/>
              <a:defRPr sz="1200">
                <a:solidFill>
                  <a:srgbClr val="274E21"/>
                </a:solidFill>
                <a:latin typeface="Arial"/>
                <a:ea typeface="Arial"/>
                <a:cs typeface="Arial"/>
                <a:sym typeface="Arial"/>
              </a:defRPr>
            </a:lvl6pPr>
            <a:lvl7pPr marL="0" marR="0" lvl="6" indent="0" algn="r" rtl="0">
              <a:spcBef>
                <a:spcPts val="0"/>
              </a:spcBef>
              <a:buNone/>
              <a:defRPr sz="1200">
                <a:solidFill>
                  <a:srgbClr val="274E21"/>
                </a:solidFill>
                <a:latin typeface="Arial"/>
                <a:ea typeface="Arial"/>
                <a:cs typeface="Arial"/>
                <a:sym typeface="Arial"/>
              </a:defRPr>
            </a:lvl7pPr>
            <a:lvl8pPr marL="0" marR="0" lvl="7" indent="0" algn="r" rtl="0">
              <a:spcBef>
                <a:spcPts val="0"/>
              </a:spcBef>
              <a:buNone/>
              <a:defRPr sz="1200">
                <a:solidFill>
                  <a:srgbClr val="274E21"/>
                </a:solidFill>
                <a:latin typeface="Arial"/>
                <a:ea typeface="Arial"/>
                <a:cs typeface="Arial"/>
                <a:sym typeface="Arial"/>
              </a:defRPr>
            </a:lvl8pPr>
            <a:lvl9pPr marL="0" marR="0" lvl="8" indent="0" algn="r" rtl="0">
              <a:spcBef>
                <a:spcPts val="0"/>
              </a:spcBef>
              <a:buNone/>
              <a:defRPr sz="1200">
                <a:solidFill>
                  <a:srgbClr val="274E2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99606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Contact Us: One Column">
  <p:cSld name="1_Contact Us: One Column">
    <p:bg>
      <p:bgPr>
        <a:solidFill>
          <a:schemeClr val="lt1"/>
        </a:solidFill>
        <a:effectLst/>
      </p:bgPr>
    </p:bg>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4703572" y="466344"/>
            <a:ext cx="2784856" cy="69494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rgbClr val="274E21"/>
              </a:buClr>
              <a:buSzPts val="4000"/>
              <a:buFont typeface="Arial"/>
              <a:buNone/>
              <a:defRPr sz="4000" b="0" i="0" u="none" strike="noStrike" cap="none">
                <a:solidFill>
                  <a:srgbClr val="274E2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8"/>
          <p:cNvSpPr txBox="1">
            <a:spLocks noGrp="1"/>
          </p:cNvSpPr>
          <p:nvPr>
            <p:ph type="body" idx="1"/>
          </p:nvPr>
        </p:nvSpPr>
        <p:spPr>
          <a:xfrm>
            <a:off x="647699" y="1600200"/>
            <a:ext cx="5346701" cy="4648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74E21"/>
              </a:buClr>
              <a:buSzPts val="2800"/>
              <a:buFont typeface="Arial"/>
              <a:buNone/>
              <a:defRPr sz="2800" b="1"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8"/>
          <p:cNvSpPr txBox="1">
            <a:spLocks noGrp="1"/>
          </p:cNvSpPr>
          <p:nvPr>
            <p:ph type="body" idx="2"/>
          </p:nvPr>
        </p:nvSpPr>
        <p:spPr>
          <a:xfrm>
            <a:off x="6197599" y="1600200"/>
            <a:ext cx="5346701" cy="4648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74E21"/>
              </a:buClr>
              <a:buSzPts val="2800"/>
              <a:buFont typeface="Arial"/>
              <a:buNone/>
              <a:defRPr sz="2800" b="1"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0" name="Google Shape;130;p18"/>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274E21"/>
                </a:solidFill>
                <a:latin typeface="Arial"/>
                <a:ea typeface="Arial"/>
                <a:cs typeface="Arial"/>
                <a:sym typeface="Arial"/>
              </a:defRPr>
            </a:lvl1pPr>
            <a:lvl2pPr marL="0" marR="0" lvl="1" indent="0" algn="r" rtl="0">
              <a:spcBef>
                <a:spcPts val="0"/>
              </a:spcBef>
              <a:buNone/>
              <a:defRPr sz="1200">
                <a:solidFill>
                  <a:srgbClr val="274E21"/>
                </a:solidFill>
                <a:latin typeface="Arial"/>
                <a:ea typeface="Arial"/>
                <a:cs typeface="Arial"/>
                <a:sym typeface="Arial"/>
              </a:defRPr>
            </a:lvl2pPr>
            <a:lvl3pPr marL="0" marR="0" lvl="2" indent="0" algn="r" rtl="0">
              <a:spcBef>
                <a:spcPts val="0"/>
              </a:spcBef>
              <a:buNone/>
              <a:defRPr sz="1200">
                <a:solidFill>
                  <a:srgbClr val="274E21"/>
                </a:solidFill>
                <a:latin typeface="Arial"/>
                <a:ea typeface="Arial"/>
                <a:cs typeface="Arial"/>
                <a:sym typeface="Arial"/>
              </a:defRPr>
            </a:lvl3pPr>
            <a:lvl4pPr marL="0" marR="0" lvl="3" indent="0" algn="r" rtl="0">
              <a:spcBef>
                <a:spcPts val="0"/>
              </a:spcBef>
              <a:buNone/>
              <a:defRPr sz="1200">
                <a:solidFill>
                  <a:srgbClr val="274E21"/>
                </a:solidFill>
                <a:latin typeface="Arial"/>
                <a:ea typeface="Arial"/>
                <a:cs typeface="Arial"/>
                <a:sym typeface="Arial"/>
              </a:defRPr>
            </a:lvl4pPr>
            <a:lvl5pPr marL="0" marR="0" lvl="4" indent="0" algn="r" rtl="0">
              <a:spcBef>
                <a:spcPts val="0"/>
              </a:spcBef>
              <a:buNone/>
              <a:defRPr sz="1200">
                <a:solidFill>
                  <a:srgbClr val="274E21"/>
                </a:solidFill>
                <a:latin typeface="Arial"/>
                <a:ea typeface="Arial"/>
                <a:cs typeface="Arial"/>
                <a:sym typeface="Arial"/>
              </a:defRPr>
            </a:lvl5pPr>
            <a:lvl6pPr marL="0" marR="0" lvl="5" indent="0" algn="r" rtl="0">
              <a:spcBef>
                <a:spcPts val="0"/>
              </a:spcBef>
              <a:buNone/>
              <a:defRPr sz="1200">
                <a:solidFill>
                  <a:srgbClr val="274E21"/>
                </a:solidFill>
                <a:latin typeface="Arial"/>
                <a:ea typeface="Arial"/>
                <a:cs typeface="Arial"/>
                <a:sym typeface="Arial"/>
              </a:defRPr>
            </a:lvl6pPr>
            <a:lvl7pPr marL="0" marR="0" lvl="6" indent="0" algn="r" rtl="0">
              <a:spcBef>
                <a:spcPts val="0"/>
              </a:spcBef>
              <a:buNone/>
              <a:defRPr sz="1200">
                <a:solidFill>
                  <a:srgbClr val="274E21"/>
                </a:solidFill>
                <a:latin typeface="Arial"/>
                <a:ea typeface="Arial"/>
                <a:cs typeface="Arial"/>
                <a:sym typeface="Arial"/>
              </a:defRPr>
            </a:lvl7pPr>
            <a:lvl8pPr marL="0" marR="0" lvl="7" indent="0" algn="r" rtl="0">
              <a:spcBef>
                <a:spcPts val="0"/>
              </a:spcBef>
              <a:buNone/>
              <a:defRPr sz="1200">
                <a:solidFill>
                  <a:srgbClr val="274E21"/>
                </a:solidFill>
                <a:latin typeface="Arial"/>
                <a:ea typeface="Arial"/>
                <a:cs typeface="Arial"/>
                <a:sym typeface="Arial"/>
              </a:defRPr>
            </a:lvl8pPr>
            <a:lvl9pPr marL="0" marR="0" lvl="8" indent="0" algn="r" rtl="0">
              <a:spcBef>
                <a:spcPts val="0"/>
              </a:spcBef>
              <a:buNone/>
              <a:defRPr sz="1200">
                <a:solidFill>
                  <a:srgbClr val="274E2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93443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Closing Slide">
  <p:cSld name="1_Closing Slide">
    <p:spTree>
      <p:nvGrpSpPr>
        <p:cNvPr id="1" name="Shape 273"/>
        <p:cNvGrpSpPr/>
        <p:nvPr/>
      </p:nvGrpSpPr>
      <p:grpSpPr>
        <a:xfrm>
          <a:off x="0" y="0"/>
          <a:ext cx="0" cy="0"/>
          <a:chOff x="0" y="0"/>
          <a:chExt cx="0" cy="0"/>
        </a:xfrm>
      </p:grpSpPr>
      <p:sp>
        <p:nvSpPr>
          <p:cNvPr id="274" name="Google Shape;274;p20"/>
          <p:cNvSpPr txBox="1">
            <a:spLocks noGrp="1"/>
          </p:cNvSpPr>
          <p:nvPr>
            <p:ph type="title"/>
          </p:nvPr>
        </p:nvSpPr>
        <p:spPr>
          <a:xfrm>
            <a:off x="947139" y="777320"/>
            <a:ext cx="3950822" cy="79624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Arial"/>
              <a:buNone/>
              <a:defRPr sz="6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5" name="Google Shape;275;p20"/>
          <p:cNvSpPr txBox="1">
            <a:spLocks noGrp="1"/>
          </p:cNvSpPr>
          <p:nvPr>
            <p:ph type="body" idx="1"/>
          </p:nvPr>
        </p:nvSpPr>
        <p:spPr>
          <a:xfrm>
            <a:off x="592377" y="2202413"/>
            <a:ext cx="5503623"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3pPr>
            <a:lvl4pPr marL="1828800" marR="0" lvl="3"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4pPr>
            <a:lvl5pPr marL="2286000" marR="0" lvl="4"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276" name="Google Shape;276;p20"/>
          <p:cNvSpPr txBox="1">
            <a:spLocks noGrp="1"/>
          </p:cNvSpPr>
          <p:nvPr>
            <p:ph type="body" idx="2"/>
          </p:nvPr>
        </p:nvSpPr>
        <p:spPr>
          <a:xfrm>
            <a:off x="287576" y="5769427"/>
            <a:ext cx="7292509" cy="622505"/>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F4F2F3"/>
              </a:buClr>
              <a:buSzPts val="2400"/>
              <a:buFont typeface="Arial"/>
              <a:buNone/>
              <a:defRPr sz="2400" b="1" i="0" u="none" strike="noStrike" cap="none">
                <a:solidFill>
                  <a:srgbClr val="F4F2F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1096402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3202885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Blank Slide">
    <p:bg>
      <p:bgRef idx="1001">
        <a:schemeClr val="bg1"/>
      </p:bgRef>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lvl1pPr>
              <a:defRPr>
                <a:solidFill>
                  <a:srgbClr val="274E21"/>
                </a:solidFill>
              </a:defRPr>
            </a:lvl1p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940155663"/>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932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822729"/>
          </a:xfrm>
          <a:prstGeom prst="rect">
            <a:avLst/>
          </a:prstGeom>
        </p:spPr>
      </p:pic>
    </p:spTree>
    <p:custDataLst>
      <p:tags r:id="rId1"/>
    </p:custDataLst>
    <p:extLst>
      <p:ext uri="{BB962C8B-B14F-4D97-AF65-F5344CB8AC3E}">
        <p14:creationId xmlns:p14="http://schemas.microsoft.com/office/powerpoint/2010/main" val="3505783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_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2784856" cy="694944"/>
          </a:xfrm>
          <a:prstGeom prst="rect">
            <a:avLst/>
          </a:prstGeom>
        </p:spPr>
        <p:txBody>
          <a:bodyPr>
            <a:normAutofit/>
          </a:bodyPr>
          <a:lstStyle>
            <a:lvl1pPr>
              <a:defRPr sz="40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476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2" name="Content Placeholder 6">
            <a:extLst>
              <a:ext uri="{FF2B5EF4-FFF2-40B4-BE49-F238E27FC236}">
                <a16:creationId xmlns:a16="http://schemas.microsoft.com/office/drawing/2014/main" id="{5F0A86C7-E279-98CB-2208-616D684BE2C0}"/>
              </a:ext>
            </a:extLst>
          </p:cNvPr>
          <p:cNvSpPr>
            <a:spLocks noGrp="1"/>
          </p:cNvSpPr>
          <p:nvPr>
            <p:ph sz="quarter" idx="11" hasCustomPrompt="1"/>
          </p:nvPr>
        </p:nvSpPr>
        <p:spPr>
          <a:xfrm>
            <a:off x="61975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626599103"/>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Closing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947139" y="777320"/>
            <a:ext cx="3950822" cy="796247"/>
          </a:xfrm>
          <a:prstGeom prst="rect">
            <a:avLst/>
          </a:prstGeom>
        </p:spPr>
        <p:txBody>
          <a:bodyPr/>
          <a:lstStyle>
            <a:lvl1pPr algn="l">
              <a:defRPr sz="600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r>
              <a:rPr lang="en-US"/>
              <a:t>Thank You!</a:t>
            </a:r>
          </a:p>
        </p:txBody>
      </p:sp>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592377" y="2202413"/>
            <a:ext cx="5503623" cy="914400"/>
          </a:xfrm>
          <a:prstGeom prst="rect">
            <a:avLst/>
          </a:prstGeom>
        </p:spPr>
        <p:txBody>
          <a:bodyPr/>
          <a:lstStyle>
            <a:lvl1pPr marL="0" indent="0">
              <a:buFontTx/>
              <a:buNone/>
              <a:defRPr sz="3200">
                <a:solidFill>
                  <a:schemeClr val="tx1"/>
                </a:solidFill>
                <a:latin typeface="Aptos Narrow" panose="020B0004020202020204" pitchFamily="34"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a:t>Connect with us on the Critical Sectors Community on WorkforceGPS!</a:t>
            </a:r>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287576" y="5769427"/>
            <a:ext cx="7292509" cy="622505"/>
          </a:xfrm>
          <a:prstGeom prst="rect">
            <a:avLst/>
          </a:prstGeom>
        </p:spPr>
        <p:txBody>
          <a:bodyPr anchor="b"/>
          <a:lstStyle>
            <a:lvl1pPr marL="0" indent="0">
              <a:buNone/>
              <a:defRPr sz="2400" b="1">
                <a:solidFill>
                  <a:schemeClr val="accent4">
                    <a:lumMod val="20000"/>
                    <a:lumOff val="80000"/>
                  </a:schemeClr>
                </a:solidFill>
                <a:latin typeface="Aptos Narrow" panose="020B0004020202020204" pitchFamily="34" charset="0"/>
              </a:defRPr>
            </a:lvl1pPr>
          </a:lstStyle>
          <a:p>
            <a:r>
              <a:rPr lang="en-US"/>
              <a:t>Need Help?  Email: CriticalSectors@dol.gov and CC your FPO.</a:t>
            </a:r>
          </a:p>
        </p:txBody>
      </p:sp>
    </p:spTree>
    <p:custDataLst>
      <p:tags r:id="rId1"/>
    </p:custDataLst>
    <p:extLst>
      <p:ext uri="{BB962C8B-B14F-4D97-AF65-F5344CB8AC3E}">
        <p14:creationId xmlns:p14="http://schemas.microsoft.com/office/powerpoint/2010/main" val="2713792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6B10BD2-A665-D654-3764-903D39037365}"/>
              </a:ext>
            </a:extLst>
          </p:cNvPr>
          <p:cNvSpPr>
            <a:spLocks noGrp="1"/>
          </p:cNvSpPr>
          <p:nvPr>
            <p:ph type="title" hasCustomPrompt="1"/>
          </p:nvPr>
        </p:nvSpPr>
        <p:spPr>
          <a:xfrm>
            <a:off x="571500" y="1787525"/>
            <a:ext cx="11049000" cy="1325563"/>
          </a:xfrm>
          <a:prstGeom prst="rect">
            <a:avLst/>
          </a:prstGeom>
        </p:spPr>
        <p:txBody>
          <a:bodyPr/>
          <a:lstStyle>
            <a:lvl1pPr>
              <a:defRPr sz="6000">
                <a:solidFill>
                  <a:srgbClr val="274E21"/>
                </a:solidFill>
                <a:latin typeface="Aptos SemiBold" panose="020B0004020202020204" pitchFamily="34" charset="0"/>
              </a:defRPr>
            </a:lvl1pPr>
          </a:lstStyle>
          <a:p>
            <a:r>
              <a:rPr lang="en-US"/>
              <a:t>Critical Sectors Job Quality Grant Program</a:t>
            </a:r>
          </a:p>
        </p:txBody>
      </p:sp>
      <p:sp>
        <p:nvSpPr>
          <p:cNvPr id="5" name="Content Placeholder 4">
            <a:extLst>
              <a:ext uri="{FF2B5EF4-FFF2-40B4-BE49-F238E27FC236}">
                <a16:creationId xmlns:a16="http://schemas.microsoft.com/office/drawing/2014/main" id="{EA1A1887-739E-61F7-CA21-69B9E3B09A2A}"/>
              </a:ext>
            </a:extLst>
          </p:cNvPr>
          <p:cNvSpPr>
            <a:spLocks noGrp="1"/>
          </p:cNvSpPr>
          <p:nvPr>
            <p:ph sz="quarter" idx="10" hasCustomPrompt="1"/>
          </p:nvPr>
        </p:nvSpPr>
        <p:spPr>
          <a:xfrm>
            <a:off x="571500" y="3744913"/>
            <a:ext cx="11049000" cy="1955800"/>
          </a:xfrm>
          <a:prstGeom prst="rect">
            <a:avLst/>
          </a:prstGeom>
        </p:spPr>
        <p:txBody>
          <a:bodyPr/>
          <a:lstStyle>
            <a:lvl1pPr marL="0" indent="0">
              <a:buNone/>
              <a:defRPr sz="4000">
                <a:latin typeface="Aptos SemiBold" panose="020B0004020202020204" pitchFamily="34" charset="0"/>
              </a:defRPr>
            </a:lvl1pPr>
          </a:lstStyle>
          <a:p>
            <a:pPr lvl="0"/>
            <a:r>
              <a:rPr lang="en-US"/>
              <a:t>Title</a:t>
            </a:r>
          </a:p>
        </p:txBody>
      </p:sp>
      <p:sp>
        <p:nvSpPr>
          <p:cNvPr id="7" name="TextBox 6">
            <a:extLst>
              <a:ext uri="{FF2B5EF4-FFF2-40B4-BE49-F238E27FC236}">
                <a16:creationId xmlns:a16="http://schemas.microsoft.com/office/drawing/2014/main" id="{33F53672-76BD-2FF4-05F7-718DD034920A}"/>
              </a:ext>
            </a:extLst>
          </p:cNvPr>
          <p:cNvSpPr txBox="1"/>
          <p:nvPr userDrawn="1"/>
        </p:nvSpPr>
        <p:spPr>
          <a:xfrm>
            <a:off x="9423400" y="6106636"/>
            <a:ext cx="2654300" cy="584775"/>
          </a:xfrm>
          <a:prstGeom prst="rect">
            <a:avLst/>
          </a:prstGeom>
          <a:noFill/>
        </p:spPr>
        <p:txBody>
          <a:bodyPr wrap="square">
            <a:spAutoFit/>
          </a:bodyPr>
          <a:lstStyle/>
          <a:p>
            <a:pPr lvl="0"/>
            <a:r>
              <a:rPr lang="en-US" sz="3200"/>
              <a:t>June 3, 2024</a:t>
            </a:r>
          </a:p>
        </p:txBody>
      </p:sp>
    </p:spTree>
    <p:extLst>
      <p:ext uri="{BB962C8B-B14F-4D97-AF65-F5344CB8AC3E}">
        <p14:creationId xmlns:p14="http://schemas.microsoft.com/office/powerpoint/2010/main" val="9607952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867079"/>
            <a:ext cx="6267450" cy="4648200"/>
          </a:xfrm>
          <a:prstGeom prst="rect">
            <a:avLst/>
          </a:prstGeom>
        </p:spPr>
        <p:txBody>
          <a:bodyPr/>
          <a:lstStyle>
            <a:lvl1pPr marL="228600" indent="-228600">
              <a:buFont typeface="Wingdings" panose="05000000000000000000" pitchFamily="2" charset="2"/>
              <a:buChar char="§"/>
              <a:defRPr>
                <a:latin typeface="Aptos Narrow" panose="020B0004020202020204" pitchFamily="34" charset="0"/>
              </a:defRPr>
            </a:lvl1pPr>
            <a:lvl2pPr marL="685800" indent="-228600">
              <a:buFont typeface="Wingdings" panose="05000000000000000000" pitchFamily="2" charset="2"/>
              <a:buChar char="§"/>
              <a:defRPr sz="2600">
                <a:latin typeface="Aptos Narrow" panose="020B0004020202020204" pitchFamily="34" charset="0"/>
              </a:defRPr>
            </a:lvl2pPr>
            <a:lvl3pPr marL="1143000" indent="-228600">
              <a:buFont typeface="Wingdings" panose="05000000000000000000" pitchFamily="2" charset="2"/>
              <a:buChar char="§"/>
              <a:defRPr sz="2400">
                <a:latin typeface="Aptos Narrow" panose="020B0004020202020204" pitchFamily="34" charset="0"/>
              </a:defRPr>
            </a:lvl3pPr>
            <a:lvl4pPr marL="1600200" indent="-228600">
              <a:buFont typeface="Wingdings" panose="05000000000000000000" pitchFamily="2" charset="2"/>
              <a:buChar char="§"/>
              <a:defRPr sz="2200">
                <a:latin typeface="Aptos Narrow" panose="020B0004020202020204"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itle 3">
            <a:extLst>
              <a:ext uri="{FF2B5EF4-FFF2-40B4-BE49-F238E27FC236}">
                <a16:creationId xmlns:a16="http://schemas.microsoft.com/office/drawing/2014/main" id="{2140F663-B367-15D2-FC4A-B63D025DB670}"/>
              </a:ext>
            </a:extLst>
          </p:cNvPr>
          <p:cNvSpPr>
            <a:spLocks noGrp="1"/>
          </p:cNvSpPr>
          <p:nvPr>
            <p:ph type="title"/>
          </p:nvPr>
        </p:nvSpPr>
        <p:spPr>
          <a:xfrm>
            <a:off x="676275" y="395008"/>
            <a:ext cx="6267450" cy="795528"/>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23235418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864100" y="229123"/>
            <a:ext cx="25781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2" name="Text Placeholder 8">
            <a:extLst>
              <a:ext uri="{FF2B5EF4-FFF2-40B4-BE49-F238E27FC236}">
                <a16:creationId xmlns:a16="http://schemas.microsoft.com/office/drawing/2014/main" id="{A21ADA6A-45DA-8154-A531-4185D5E759D0}"/>
              </a:ext>
            </a:extLst>
          </p:cNvPr>
          <p:cNvSpPr>
            <a:spLocks noGrp="1"/>
          </p:cNvSpPr>
          <p:nvPr>
            <p:ph type="body" sz="quarter" idx="30" hasCustomPrompt="1"/>
          </p:nvPr>
        </p:nvSpPr>
        <p:spPr>
          <a:xfrm>
            <a:off x="4226052" y="4015126"/>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l">
              <a:lnSpc>
                <a:spcPct val="100000"/>
              </a:lnSpc>
              <a:spcBef>
                <a:spcPts val="0"/>
              </a:spcBef>
              <a:buNone/>
              <a:defRPr sz="2000" b="1">
                <a:solidFill>
                  <a:srgbClr val="274E21"/>
                </a:solidFill>
                <a:latin typeface="Aptos Narrow" panose="020B0004020202020204" pitchFamily="34" charset="0"/>
              </a:defRPr>
            </a:lvl1pPr>
          </a:lstStyle>
          <a:p>
            <a:pPr lvl="0"/>
            <a:r>
              <a:rPr lang="en-US"/>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890602823"/>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oderators">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699000" y="504286"/>
            <a:ext cx="2794000" cy="795528"/>
          </a:xfrm>
          <a:prstGeom prst="rect">
            <a:avLst/>
          </a:prstGeom>
        </p:spPr>
        <p:txBody>
          <a:bodyPr/>
          <a:lstStyle>
            <a:lvl1pPr>
              <a:defRPr sz="4000">
                <a:solidFill>
                  <a:srgbClr val="274E21"/>
                </a:solidFill>
                <a:latin typeface="Aptos SemiBold" panose="020B0004020202020204" pitchFamily="34" charset="0"/>
              </a:defRPr>
            </a:lvl1pPr>
          </a:lstStyle>
          <a:p>
            <a:r>
              <a:rPr lang="en-US"/>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l">
              <a:lnSpc>
                <a:spcPct val="100000"/>
              </a:lnSpc>
              <a:spcBef>
                <a:spcPts val="0"/>
              </a:spcBef>
              <a:buNone/>
              <a:defRPr sz="2200" b="1">
                <a:solidFill>
                  <a:srgbClr val="274E21"/>
                </a:solidFill>
                <a:latin typeface="Aptos Narrow" panose="020B0004020202020204" pitchFamily="34" charset="0"/>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7527110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4703733" y="481182"/>
            <a:ext cx="2781300" cy="791432"/>
          </a:xfrm>
          <a:prstGeom prst="rect">
            <a:avLst/>
          </a:prstGeom>
        </p:spPr>
        <p:txBody>
          <a:bodyPr/>
          <a:lstStyle>
            <a:lvl1pPr>
              <a:defRPr sz="4000">
                <a:solidFill>
                  <a:srgbClr val="274E21"/>
                </a:solidFill>
              </a:defRPr>
            </a:lvl1pPr>
          </a:lstStyle>
          <a:p>
            <a:r>
              <a:rPr lang="en-US"/>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l">
              <a:lnSpc>
                <a:spcPct val="100000"/>
              </a:lnSpc>
              <a:spcBef>
                <a:spcPts val="0"/>
              </a:spcBef>
              <a:buNone/>
              <a:defRPr sz="2000" b="1" i="0">
                <a:solidFill>
                  <a:srgbClr val="274E21"/>
                </a:solidFill>
              </a:defRPr>
            </a:lvl1pPr>
          </a:lstStyle>
          <a:p>
            <a:r>
              <a:rPr lang="en-US"/>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l">
              <a:lnSpc>
                <a:spcPct val="100000"/>
              </a:lnSpc>
              <a:spcBef>
                <a:spcPts val="0"/>
              </a:spcBef>
              <a:buNone/>
              <a:defRPr sz="2200" b="1">
                <a:solidFill>
                  <a:srgbClr val="274E21"/>
                </a:solidFill>
              </a:defRPr>
            </a:lvl1pPr>
          </a:lstStyle>
          <a:p>
            <a:r>
              <a:rPr lang="en-US"/>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l">
              <a:lnSpc>
                <a:spcPct val="100000"/>
              </a:lnSpc>
              <a:spcBef>
                <a:spcPts val="0"/>
              </a:spcBef>
              <a:buNone/>
              <a:defRPr sz="2000" b="1">
                <a:solidFill>
                  <a:srgbClr val="274E21"/>
                </a:solidFill>
              </a:defRPr>
            </a:lvl1pPr>
          </a:lstStyle>
          <a:p>
            <a:r>
              <a:rPr lang="en-US"/>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l">
              <a:lnSpc>
                <a:spcPct val="100000"/>
              </a:lnSpc>
              <a:spcBef>
                <a:spcPts val="0"/>
              </a:spcBef>
              <a:buNone/>
              <a:defRPr sz="2000" b="1">
                <a:solidFill>
                  <a:srgbClr val="274E21"/>
                </a:solidFill>
              </a:defRPr>
            </a:lvl1pPr>
          </a:lstStyle>
          <a:p>
            <a:pPr lvl="0"/>
            <a:r>
              <a:rPr lang="en-US"/>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733974810"/>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Slide">
    <p:bg>
      <p:bgRef idx="1001">
        <a:schemeClr val="bg1"/>
      </p:bgRef>
    </p:bg>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lvl1pPr>
              <a:defRPr>
                <a:solidFill>
                  <a:srgbClr val="274E21"/>
                </a:solidFill>
              </a:defRPr>
            </a:lvl1pPr>
          </a:lstStyle>
          <a:p>
            <a:pPr marL="0" indent="0">
              <a:buNone/>
            </a:pPr>
            <a:endParaRPr lang="en-US"/>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566730484"/>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bg>
      <p:bgRef idx="1001">
        <a:schemeClr val="bg1"/>
      </p:bgRef>
    </p:bg>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4000">
                <a:solidFill>
                  <a:srgbClr val="274E21"/>
                </a:solidFill>
                <a:latin typeface="Aptos SemiBold" panose="020B0004020202020204" pitchFamily="34" charset="0"/>
              </a:defRPr>
            </a:lvl1pPr>
          </a:lstStyle>
          <a:p>
            <a:pPr lvl="0"/>
            <a:r>
              <a:rPr lang="en-US"/>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324568306"/>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p:bg>
      <p:bgRef idx="1001">
        <a:schemeClr val="bg1"/>
      </p:bgRef>
    </p:bg>
    <p:spTree>
      <p:nvGrpSpPr>
        <p:cNvPr id="1" name=""/>
        <p:cNvGrpSpPr/>
        <p:nvPr/>
      </p:nvGrpSpPr>
      <p:grpSpPr>
        <a:xfrm>
          <a:off x="0" y="0"/>
          <a:ext cx="0" cy="0"/>
          <a:chOff x="0" y="0"/>
          <a:chExt cx="0" cy="0"/>
        </a:xfrm>
      </p:grpSpPr>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0">
                <a:solidFill>
                  <a:srgbClr val="274E21"/>
                </a:solidFill>
              </a:defRPr>
            </a:lvl1pPr>
          </a:lstStyle>
          <a:p>
            <a:pPr lvl="0"/>
            <a:r>
              <a:rPr lang="en-US"/>
              <a:t>Type quote here</a:t>
            </a:r>
          </a:p>
        </p:txBody>
      </p:sp>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0"/>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rgbClr val="274E21"/>
                </a:solidFill>
                <a:latin typeface="Aptos SemiBold" panose="020B0004020202020204" pitchFamily="34" charset="0"/>
              </a:defRPr>
            </a:lvl1pPr>
            <a:lvl2pPr marL="457200" indent="0" algn="r">
              <a:buNone/>
              <a:defRPr lang="en-US" sz="2400" i="0" kern="1200" dirty="0">
                <a:solidFill>
                  <a:schemeClr val="tx1"/>
                </a:solidFill>
                <a:latin typeface="+mn-lt"/>
                <a:ea typeface="+mn-ea"/>
                <a:cs typeface="+mn-cs"/>
              </a:defRPr>
            </a:lvl2pPr>
            <a:lvl3pPr algn="r">
              <a:defRPr/>
            </a:lvl3pPr>
            <a:lvl4pPr algn="r">
              <a:defRPr/>
            </a:lvl4pPr>
            <a:lvl5pPr algn="r">
              <a:defRPr/>
            </a:lvl5pPr>
          </a:lstStyle>
          <a:p>
            <a:pPr lvl="0"/>
            <a:r>
              <a:rPr lang="en-US"/>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a:t>Additional info if applicable, delete line otherwise</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547276968"/>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source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779772" y="546456"/>
            <a:ext cx="2632456" cy="694944"/>
          </a:xfrm>
          <a:prstGeom prst="rect">
            <a:avLst/>
          </a:prstGeom>
        </p:spPr>
        <p:txBody>
          <a:bodyPr>
            <a:normAutofit/>
          </a:bodyPr>
          <a:lstStyle>
            <a:lvl1pPr>
              <a:defRPr sz="40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tx1"/>
              </a:buClr>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167723911"/>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sources: Two Columns">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4722622" y="377444"/>
            <a:ext cx="2746756" cy="694944"/>
          </a:xfrm>
          <a:prstGeom prst="rect">
            <a:avLst/>
          </a:prstGeom>
        </p:spPr>
        <p:txBody>
          <a:bodyPr>
            <a:normAutofit/>
          </a:bodyPr>
          <a:lstStyle>
            <a:lvl1pPr>
              <a:defRPr sz="4000">
                <a:solidFill>
                  <a:srgbClr val="274E21"/>
                </a:solidFill>
              </a:defRPr>
            </a:lvl1pPr>
          </a:lstStyle>
          <a:p>
            <a:r>
              <a:rPr lang="en-US"/>
              <a:t>Resources</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Tx/>
              <a:buSzPct val="70000"/>
              <a:buFont typeface="Wingdings 3" panose="05040102010807070707" pitchFamily="18" charset="2"/>
              <a:buChar char=""/>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marL="228600" indent="-228600">
              <a:buFont typeface="Wingdings" panose="05000000000000000000" pitchFamily="2" charset="2"/>
              <a:buChar char="§"/>
              <a:defRPr sz="2800">
                <a:solidFill>
                  <a:schemeClr val="tx1"/>
                </a:solidFill>
              </a:defRPr>
            </a:lvl1pPr>
            <a:lvl2pPr marL="228600" indent="0">
              <a:spcBef>
                <a:spcPts val="400"/>
              </a:spcBef>
              <a:buNone/>
              <a:defRPr sz="2600" i="0">
                <a:solidFill>
                  <a:schemeClr val="tx1"/>
                </a:solidFill>
                <a:latin typeface="+mj-lt"/>
              </a:defRPr>
            </a:lvl2pPr>
            <a:lvl3pPr marL="457200" indent="-228600">
              <a:buClr>
                <a:schemeClr val="accent1"/>
              </a:buClr>
              <a:buSzPct val="70000"/>
              <a:buFont typeface="Wingdings 3" panose="05040102010807070707" pitchFamily="18" charset="2"/>
              <a:buChar char="Æ"/>
              <a:defRPr sz="2400" u="sng">
                <a:solidFill>
                  <a:schemeClr val="tx1"/>
                </a:solidFill>
              </a:defRPr>
            </a:lvl3pPr>
          </a:lstStyle>
          <a:p>
            <a:pPr lvl="0"/>
            <a:r>
              <a:rPr lang="en-US"/>
              <a:t>Name of Reference Item</a:t>
            </a:r>
          </a:p>
          <a:p>
            <a:pPr lvl="1"/>
            <a:r>
              <a:rPr lang="en-US"/>
              <a:t>Details about resource here</a:t>
            </a:r>
          </a:p>
          <a:p>
            <a:pPr lvl="2"/>
            <a:r>
              <a:rPr lang="en-US"/>
              <a:t>www.address.com</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402595011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4000">
                <a:solidFill>
                  <a:srgbClr val="274E21"/>
                </a:solidFill>
              </a:defRPr>
            </a:lvl1pPr>
          </a:lstStyle>
          <a:p>
            <a:r>
              <a:rPr lang="en-US"/>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rgbClr val="274E21"/>
              </a:buClr>
              <a:buSzPct val="120000"/>
              <a:buFont typeface="+mj-lt"/>
              <a:buAutoNum type="arabicPeriod"/>
              <a:defRPr sz="2800" b="1">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Breakout Room Title</a:t>
            </a:r>
          </a:p>
          <a:p>
            <a:pPr lvl="1"/>
            <a:r>
              <a:rPr lang="en-US"/>
              <a:t>Breakout Room Summary / Description</a:t>
            </a:r>
          </a:p>
          <a:p>
            <a:pPr lvl="3"/>
            <a:r>
              <a:rPr lang="en-US"/>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741120011"/>
      </p:ext>
    </p:extLst>
  </p:cSld>
  <p:clrMapOvr>
    <a:overrideClrMapping bg1="lt1" tx1="dk1" bg2="lt2" tx2="dk2" accent1="accent1" accent2="accent2" accent3="accent3" accent4="accent4" accent5="accent5" accent6="accent6" hlink="hlink" folHlink="folHlink"/>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reakout Room List">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884408" cy="694944"/>
          </a:xfrm>
          <a:prstGeom prst="rect">
            <a:avLst/>
          </a:prstGeom>
        </p:spPr>
        <p:txBody>
          <a:bodyPr>
            <a:normAutofit/>
          </a:bodyPr>
          <a:lstStyle>
            <a:lvl1pPr>
              <a:defRPr sz="4000">
                <a:solidFill>
                  <a:srgbClr val="274E21"/>
                </a:solidFill>
              </a:defRPr>
            </a:lvl1pPr>
          </a:lstStyle>
          <a:p>
            <a:r>
              <a:rPr lang="en-US"/>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621791" y="1646072"/>
            <a:ext cx="11035307" cy="4394579"/>
          </a:xfrm>
          <a:prstGeom prst="rect">
            <a:avLst/>
          </a:prstGeom>
        </p:spPr>
        <p:txBody>
          <a:bodyPr anchor="t"/>
          <a:lstStyle>
            <a:lvl1pPr marL="0" indent="0">
              <a:buClr>
                <a:srgbClr val="274E21"/>
              </a:buClr>
              <a:buSzPct val="100000"/>
              <a:buFont typeface="+mj-lt"/>
              <a:buNone/>
              <a:defRPr sz="2600" b="0">
                <a:solidFill>
                  <a:schemeClr val="tx1"/>
                </a:solidFill>
              </a:defRPr>
            </a:lvl1pPr>
            <a:lvl2pPr marL="457200" indent="0">
              <a:spcBef>
                <a:spcPts val="200"/>
              </a:spcBef>
              <a:buNone/>
              <a:defRPr sz="2600" i="0">
                <a:solidFill>
                  <a:schemeClr val="tx1"/>
                </a:solidFill>
                <a:latin typeface="Aptos Narrow" panose="020B0004020202020204" pitchFamily="34" charset="0"/>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2400" b="1">
                <a:solidFill>
                  <a:schemeClr val="tx1"/>
                </a:solidFill>
              </a:defRPr>
            </a:lvl4pPr>
            <a:lvl5pPr marL="2194560">
              <a:defRPr/>
            </a:lvl5pPr>
          </a:lstStyle>
          <a:p>
            <a:pPr lvl="0"/>
            <a:r>
              <a:rPr lang="en-US"/>
              <a:t>Event Title Here</a:t>
            </a:r>
          </a:p>
          <a:p>
            <a:pPr lvl="0"/>
            <a:r>
              <a:rPr lang="en-US"/>
              <a:t>Event summary goes here</a:t>
            </a:r>
          </a:p>
          <a:p>
            <a:pPr lvl="0"/>
            <a:r>
              <a:rPr lang="en-US"/>
              <a:t>Event Date: Month, XX, 20XX</a:t>
            </a:r>
          </a:p>
          <a:p>
            <a:pPr lvl="0"/>
            <a:r>
              <a:rPr lang="en-US"/>
              <a:t>Event Time: </a:t>
            </a:r>
            <a:r>
              <a:rPr lang="en-US" err="1"/>
              <a:t>XX:XX</a:t>
            </a:r>
            <a:r>
              <a:rPr lang="en-US"/>
              <a:t> ET</a:t>
            </a:r>
          </a:p>
          <a:p>
            <a:pPr lvl="0"/>
            <a:r>
              <a:rPr lang="en-US"/>
              <a:t>Registration Link Here (if applicable)</a:t>
            </a:r>
          </a:p>
          <a:p>
            <a:pPr lvl="0"/>
            <a:endParaRPr lang="en-US"/>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959914917"/>
      </p:ext>
    </p:extLst>
  </p:cSld>
  <p:clrMapOvr>
    <a:overrideClrMapping bg1="lt1" tx1="dk1" bg2="lt2" tx2="dk2" accent1="accent1" accent2="accent2" accent3="accent3" accent4="accent4" accent5="accent5" accent6="accent6" hlink="hlink" folHlink="folHlink"/>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Highlight">
    <p:bg>
      <p:bgPr>
        <a:blipFill dpi="0" rotWithShape="1">
          <a:blip r:embed="rId3">
            <a:alphaModFix amt="45000"/>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606425" y="695325"/>
            <a:ext cx="4524375" cy="571500"/>
          </a:xfrm>
          <a:prstGeom prst="rect">
            <a:avLst/>
          </a:prstGeom>
        </p:spPr>
        <p:txBody>
          <a:bodyPr/>
          <a:lstStyle>
            <a:lvl1pPr marL="0" indent="0" algn="l">
              <a:buFontTx/>
              <a:buNone/>
              <a:defRPr sz="4000">
                <a:solidFill>
                  <a:schemeClr val="tx1"/>
                </a:solidFill>
                <a:latin typeface="Aptos SemiBold" panose="020B0004020202020204" pitchFamily="34" charset="0"/>
              </a:defRPr>
            </a:lvl1pPr>
          </a:lstStyle>
          <a:p>
            <a:pPr lvl="0"/>
            <a:r>
              <a:rPr lang="en-US"/>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606425" y="1600557"/>
            <a:ext cx="4524375" cy="4398381"/>
          </a:xfrm>
          <a:prstGeom prst="rect">
            <a:avLst/>
          </a:prstGeom>
        </p:spPr>
        <p:txBody>
          <a:bodyPr/>
          <a:lstStyle>
            <a:lvl1pPr marL="228600" indent="-228600">
              <a:buFont typeface="Wingdings" panose="05000000000000000000" pitchFamily="2" charset="2"/>
              <a:buChar char="§"/>
              <a:defRPr sz="2800"/>
            </a:lvl1pPr>
            <a:lvl2pPr marL="685800" indent="-228600">
              <a:buFont typeface="Wingdings" panose="05000000000000000000" pitchFamily="2" charset="2"/>
              <a:buChar char="§"/>
              <a:defRPr sz="2600"/>
            </a:lvl2pPr>
            <a:lvl3pPr marL="1143000" indent="-228600">
              <a:buFont typeface="Wingdings" panose="05000000000000000000" pitchFamily="2" charset="2"/>
              <a:buChar char="§"/>
              <a:defRPr sz="2400"/>
            </a:lvl3pPr>
            <a:lvl4pPr marL="1600200" indent="-228600">
              <a:buFont typeface="Wingdings" panose="05000000000000000000" pitchFamily="2" charset="2"/>
              <a:buChar char="§"/>
              <a:defRPr sz="2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2"/>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46423236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2784856" cy="694944"/>
          </a:xfrm>
          <a:prstGeom prst="rect">
            <a:avLst/>
          </a:prstGeom>
        </p:spPr>
        <p:txBody>
          <a:bodyPr>
            <a:normAutofit/>
          </a:bodyPr>
          <a:lstStyle>
            <a:lvl1pPr>
              <a:defRPr sz="40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85801" y="1600200"/>
            <a:ext cx="10731500"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2259092967"/>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act Us: One Column">
    <p:bg>
      <p:bgRef idx="1001">
        <a:schemeClr val="bg1"/>
      </p:bgRef>
    </p:bg>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4703572" y="466344"/>
            <a:ext cx="2784856" cy="694944"/>
          </a:xfrm>
          <a:prstGeom prst="rect">
            <a:avLst/>
          </a:prstGeom>
        </p:spPr>
        <p:txBody>
          <a:bodyPr>
            <a:normAutofit/>
          </a:bodyPr>
          <a:lstStyle>
            <a:lvl1pPr>
              <a:defRPr sz="4000">
                <a:solidFill>
                  <a:srgbClr val="274E21"/>
                </a:solidFill>
              </a:defRPr>
            </a:lvl1pPr>
          </a:lstStyle>
          <a:p>
            <a:r>
              <a:rPr lang="en-US"/>
              <a:t>Contact Us</a:t>
            </a:r>
          </a:p>
        </p:txBody>
      </p:sp>
      <p:sp>
        <p:nvSpPr>
          <p:cNvPr id="7" name="Content Placeholder 6">
            <a:extLst>
              <a:ext uri="{FF2B5EF4-FFF2-40B4-BE49-F238E27FC236}">
                <a16:creationId xmlns:a16="http://schemas.microsoft.com/office/drawing/2014/main" id="{B95D38DD-5C46-F142-6842-1C9C0A126620}"/>
              </a:ext>
            </a:extLst>
          </p:cNvPr>
          <p:cNvSpPr>
            <a:spLocks noGrp="1"/>
          </p:cNvSpPr>
          <p:nvPr>
            <p:ph sz="quarter" idx="10" hasCustomPrompt="1"/>
          </p:nvPr>
        </p:nvSpPr>
        <p:spPr>
          <a:xfrm>
            <a:off x="6476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2" name="Content Placeholder 6">
            <a:extLst>
              <a:ext uri="{FF2B5EF4-FFF2-40B4-BE49-F238E27FC236}">
                <a16:creationId xmlns:a16="http://schemas.microsoft.com/office/drawing/2014/main" id="{5F0A86C7-E279-98CB-2208-616D684BE2C0}"/>
              </a:ext>
            </a:extLst>
          </p:cNvPr>
          <p:cNvSpPr>
            <a:spLocks noGrp="1"/>
          </p:cNvSpPr>
          <p:nvPr>
            <p:ph sz="quarter" idx="11" hasCustomPrompt="1"/>
          </p:nvPr>
        </p:nvSpPr>
        <p:spPr>
          <a:xfrm>
            <a:off x="6197599" y="1600200"/>
            <a:ext cx="5346701" cy="4648200"/>
          </a:xfrm>
          <a:prstGeom prst="rect">
            <a:avLst/>
          </a:prstGeom>
        </p:spPr>
        <p:txBody>
          <a:bodyPr/>
          <a:lstStyle>
            <a:lvl1pPr marL="0" indent="0">
              <a:buNone/>
              <a:defRPr b="1">
                <a:solidFill>
                  <a:srgbClr val="274E21"/>
                </a:solidFill>
              </a:defRPr>
            </a:lvl1pPr>
          </a:lstStyle>
          <a:p>
            <a:pPr lvl="0"/>
            <a:r>
              <a:rPr lang="en-US"/>
              <a:t>First Name Last Name</a:t>
            </a:r>
          </a:p>
          <a:p>
            <a:pPr lvl="0"/>
            <a:r>
              <a:rPr lang="en-US"/>
              <a:t>Position</a:t>
            </a:r>
          </a:p>
          <a:p>
            <a:pPr lvl="0"/>
            <a:r>
              <a:rPr lang="en-US"/>
              <a:t>Organization</a:t>
            </a:r>
          </a:p>
          <a:p>
            <a:pPr lvl="0"/>
            <a:r>
              <a:rPr lang="en-US"/>
              <a:t>Email: </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extLst>
      <p:ext uri="{BB962C8B-B14F-4D97-AF65-F5344CB8AC3E}">
        <p14:creationId xmlns:p14="http://schemas.microsoft.com/office/powerpoint/2010/main" val="3302187993"/>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oll Activity ">
    <p:bg>
      <p:bgPr>
        <a:solidFill>
          <a:srgbClr val="274E2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1593322"/>
            <a:ext cx="2819400" cy="653825"/>
          </a:xfrm>
          <a:prstGeom prst="rect">
            <a:avLst/>
          </a:prstGeom>
        </p:spPr>
        <p:txBody>
          <a:bodyPr/>
          <a:lstStyle>
            <a:lvl1pPr>
              <a:defRPr sz="4000" b="1">
                <a:solidFill>
                  <a:schemeClr val="bg1"/>
                </a:solidFill>
                <a:latin typeface="Aptos SemiBold" panose="020B0004020202020204" pitchFamily="34" charset="0"/>
                <a:ea typeface="Roboto" panose="02000000000000000000" pitchFamily="2" charset="0"/>
                <a:cs typeface="Roboto" panose="02000000000000000000" pitchFamily="2" charset="0"/>
              </a:defRPr>
            </a:lvl1pPr>
          </a:lstStyle>
          <a:p>
            <a:r>
              <a:rPr lang="en-US"/>
              <a:t>Poll Activity</a:t>
            </a:r>
          </a:p>
        </p:txBody>
      </p:sp>
      <p:sp>
        <p:nvSpPr>
          <p:cNvPr id="7" name="TextBox 6">
            <a:extLst>
              <a:ext uri="{FF2B5EF4-FFF2-40B4-BE49-F238E27FC236}">
                <a16:creationId xmlns:a16="http://schemas.microsoft.com/office/drawing/2014/main" id="{D794A977-4DA5-8325-DB63-B53E3391F07D}"/>
              </a:ext>
              <a:ext uri="{C183D7F6-B498-43B3-948B-1728B52AA6E4}">
                <adec:decorative xmlns:adec="http://schemas.microsoft.com/office/drawing/2017/decorative" val="1"/>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a:extLst>
              <a:ext uri="{FF2B5EF4-FFF2-40B4-BE49-F238E27FC236}">
                <a16:creationId xmlns:a16="http://schemas.microsoft.com/office/drawing/2014/main" id="{7109F4C4-70DC-E39C-005F-E91C72B39E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999" y="25146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901825" y="2668588"/>
            <a:ext cx="2774950" cy="2913062"/>
          </a:xfrm>
          <a:prstGeom prst="rect">
            <a:avLst/>
          </a:prstGeom>
        </p:spPr>
        <p:txBody>
          <a:bodyPr/>
          <a:lstStyle>
            <a:lvl1pPr marL="0" indent="0">
              <a:buNone/>
              <a:defRPr sz="3200">
                <a:solidFill>
                  <a:schemeClr val="bg1"/>
                </a:solidFill>
                <a:latin typeface="Aptos SemiBold" panose="020B0004020202020204" pitchFamily="34" charset="0"/>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24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chemeClr val="bg1"/>
                </a:solidFill>
                <a:latin typeface="+mn-lt"/>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40348165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D6D8061D-18C3-4F4F-85EF-561633F58754}" type="datetimeFigureOut">
              <a:rPr lang="en-US" smtClean="0"/>
              <a:t>7/23/2024</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8462324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54762321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CE10883-BACC-41A1-9067-ECFDB937D721}"/>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212897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D6D8061D-18C3-4F4F-85EF-561633F58754}" type="datetimeFigureOut">
              <a:rPr lang="en-US" smtClean="0"/>
              <a:t>7/23/2024</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420066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userDrawn="1">
  <p:cSld name="1_Title only">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3102900" y="4996826"/>
            <a:ext cx="6335390" cy="1545864"/>
          </a:xfrm>
        </p:spPr>
        <p:txBody>
          <a:bodyPr anchor="b" anchorCtr="0">
            <a:noAutofit/>
          </a:bodyPr>
          <a:lstStyle>
            <a:lvl1pPr algn="l">
              <a:defRPr sz="6000" i="0" cap="none" baseline="0">
                <a:solidFill>
                  <a:schemeClr val="tx1"/>
                </a:solidFill>
                <a:latin typeface="Aptos SemiBold" panose="020F0502020204030204" pitchFamily="34" charset="0"/>
              </a:defRPr>
            </a:lvl1pPr>
          </a:lstStyle>
          <a:p>
            <a:r>
              <a:rPr lang="en-US"/>
              <a:t>Click To Add Title</a:t>
            </a:r>
          </a:p>
        </p:txBody>
      </p:sp>
    </p:spTree>
    <p:extLst>
      <p:ext uri="{BB962C8B-B14F-4D97-AF65-F5344CB8AC3E}">
        <p14:creationId xmlns:p14="http://schemas.microsoft.com/office/powerpoint/2010/main" val="8259906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932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822729"/>
          </a:xfrm>
          <a:prstGeom prst="rect">
            <a:avLst/>
          </a:prstGeom>
        </p:spPr>
      </p:pic>
    </p:spTree>
    <p:custDataLst>
      <p:tags r:id="rId1"/>
    </p:custDataLst>
    <p:extLst>
      <p:ext uri="{BB962C8B-B14F-4D97-AF65-F5344CB8AC3E}">
        <p14:creationId xmlns:p14="http://schemas.microsoft.com/office/powerpoint/2010/main" val="41865304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2800"/>
            </a:lvl1pPr>
            <a:lvl2pPr>
              <a:defRPr sz="2600"/>
            </a:lvl2pPr>
            <a:lvl3pPr>
              <a:defRPr sz="2400"/>
            </a:lvl3pPr>
            <a:lvl4pPr>
              <a:defRPr sz="22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F3C2AFC-D0F8-469F-B1E0-123C2E066EC1}"/>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9662397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97701" y="2692224"/>
            <a:ext cx="45805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20404" r="20404"/>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2873991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297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6540" r="16540"/>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25785990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35801" y="2692224"/>
            <a:ext cx="44916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6540" r="16540"/>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90026990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Transition Slide">
    <p:bg>
      <p:bgPr>
        <a:blipFill dpi="0" rotWithShape="1">
          <a:blip r:embed="rId3">
            <a:alphaModFix amt="37000"/>
            <a:lum/>
          </a:blip>
          <a:srcRect/>
          <a:stretch>
            <a:fillRect t="-4000" b="-4000"/>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877175" y="2552524"/>
            <a:ext cx="4314825" cy="1816276"/>
          </a:xfrm>
          <a:prstGeom prst="rect">
            <a:avLst/>
          </a:prstGeom>
        </p:spPr>
        <p:txBody>
          <a:bodyPr/>
          <a:lstStyle>
            <a:lvl1pPr marL="0" indent="0" algn="l">
              <a:buNone/>
              <a:defRPr sz="4000" b="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spTree>
    <p:custDataLst>
      <p:tags r:id="rId1"/>
    </p:custDataLst>
    <p:extLst>
      <p:ext uri="{BB962C8B-B14F-4D97-AF65-F5344CB8AC3E}">
        <p14:creationId xmlns:p14="http://schemas.microsoft.com/office/powerpoint/2010/main" val="2616632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2" y="0"/>
            <a:ext cx="6758609" cy="6858000"/>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97701" y="2692224"/>
            <a:ext cx="45043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8610" cy="4117064"/>
          </a:xfrm>
          <a:prstGeom prst="rect">
            <a:avLst/>
          </a:prstGeom>
        </p:spPr>
      </p:pic>
    </p:spTree>
    <p:custDataLst>
      <p:tags r:id="rId1"/>
    </p:custDataLst>
    <p:extLst>
      <p:ext uri="{BB962C8B-B14F-4D97-AF65-F5344CB8AC3E}">
        <p14:creationId xmlns:p14="http://schemas.microsoft.com/office/powerpoint/2010/main" val="20638161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043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46" r="13346"/>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383929984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97701" y="2692224"/>
            <a:ext cx="46440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4483" r="14483"/>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12314009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1" y="2692224"/>
            <a:ext cx="45932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822729"/>
          </a:xfrm>
          <a:prstGeom prst="rect">
            <a:avLst/>
          </a:prstGeom>
        </p:spPr>
      </p:pic>
    </p:spTree>
    <p:custDataLst>
      <p:tags r:id="rId1"/>
    </p:custDataLst>
    <p:extLst>
      <p:ext uri="{BB962C8B-B14F-4D97-AF65-F5344CB8AC3E}">
        <p14:creationId xmlns:p14="http://schemas.microsoft.com/office/powerpoint/2010/main" val="261429011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23100" y="2692224"/>
            <a:ext cx="4610099"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240369582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985001" y="2692224"/>
            <a:ext cx="4580592"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pic>
        <p:nvPicPr>
          <p:cNvPr id="5" name="Picture 4">
            <a:extLst>
              <a:ext uri="{FF2B5EF4-FFF2-40B4-BE49-F238E27FC236}">
                <a16:creationId xmlns:a16="http://schemas.microsoft.com/office/drawing/2014/main" id="{503A7D78-B2C3-2D21-5E13-EE51C40890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rcRect l="16902" r="16902"/>
          <a:stretch/>
        </p:blipFill>
        <p:spPr>
          <a:xfrm>
            <a:off x="0" y="0"/>
            <a:ext cx="6758609" cy="6858000"/>
          </a:xfrm>
          <a:prstGeom prst="rect">
            <a:avLst/>
          </a:prstGeom>
        </p:spPr>
      </p:pic>
    </p:spTree>
    <p:custDataLst>
      <p:tags r:id="rId1"/>
    </p:custDataLst>
    <p:extLst>
      <p:ext uri="{BB962C8B-B14F-4D97-AF65-F5344CB8AC3E}">
        <p14:creationId xmlns:p14="http://schemas.microsoft.com/office/powerpoint/2010/main" val="30658799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_Transition Slide">
    <p:bg>
      <p:bgPr>
        <a:blipFill dpi="0" rotWithShape="1">
          <a:blip r:embed="rId3">
            <a:alphaModFix amt="56000"/>
            <a:lum/>
          </a:blip>
          <a:srcRect/>
          <a:stretch>
            <a:fillRect l="-2000" r="-2000"/>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608667" y="736424"/>
            <a:ext cx="5487333" cy="1473552"/>
          </a:xfrm>
          <a:prstGeom prst="rect">
            <a:avLst/>
          </a:prstGeom>
        </p:spPr>
        <p:txBody>
          <a:bodyPr/>
          <a:lstStyle>
            <a:lvl1pPr marL="0" indent="0" algn="l">
              <a:buNone/>
              <a:defRPr sz="4000" b="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spTree>
    <p:custDataLst>
      <p:tags r:id="rId1"/>
    </p:custDataLst>
    <p:extLst>
      <p:ext uri="{BB962C8B-B14F-4D97-AF65-F5344CB8AC3E}">
        <p14:creationId xmlns:p14="http://schemas.microsoft.com/office/powerpoint/2010/main" val="253623019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_Transition Slide">
    <p:bg>
      <p:bgPr>
        <a:blipFill dpi="0" rotWithShape="1">
          <a:blip r:embed="rId3">
            <a:alphaModFix amt="56000"/>
            <a:lum/>
          </a:blip>
          <a:srcRect/>
          <a:stretch>
            <a:fillRect t="-4000" b="-4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D7919B8-0B6E-9D28-2F4B-984FFDEF3FA2}"/>
              </a:ext>
            </a:extLst>
          </p:cNvPr>
          <p:cNvSpPr>
            <a:spLocks noGrp="1" noRot="1" noMove="1" noResize="1" noEditPoints="1" noAdjustHandles="1" noChangeArrowheads="1" noChangeShapeType="1"/>
          </p:cNvSpPr>
          <p:nvPr>
            <p:ph type="title" hasCustomPrompt="1"/>
          </p:nvPr>
        </p:nvSpPr>
        <p:spPr>
          <a:xfrm>
            <a:off x="139700" y="-1044575"/>
            <a:ext cx="10515600" cy="1325563"/>
          </a:xfrm>
          <a:prstGeom prst="rect">
            <a:avLst/>
          </a:prstGeom>
        </p:spPr>
        <p:txBody>
          <a:bodyPr/>
          <a:lstStyle>
            <a:lvl1pPr>
              <a:defRPr/>
            </a:lvl1pPr>
          </a:lstStyle>
          <a:p>
            <a:r>
              <a:rPr lang="en-US"/>
              <a:t>Lessons Learned</a:t>
            </a:r>
          </a:p>
        </p:txBody>
      </p:sp>
    </p:spTree>
    <p:custDataLst>
      <p:tags r:id="rId1"/>
    </p:custDataLst>
    <p:extLst>
      <p:ext uri="{BB962C8B-B14F-4D97-AF65-F5344CB8AC3E}">
        <p14:creationId xmlns:p14="http://schemas.microsoft.com/office/powerpoint/2010/main" val="131465466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161B5C3-B3BF-2567-FDDA-5822C64C9B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3564" t="6245" r="18162"/>
          <a:stretch/>
        </p:blipFill>
        <p:spPr>
          <a:xfrm>
            <a:off x="1" y="0"/>
            <a:ext cx="6751006" cy="685800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010401" y="2692224"/>
            <a:ext cx="4546599" cy="1473552"/>
          </a:xfrm>
          <a:prstGeom prst="rect">
            <a:avLst/>
          </a:prstGeom>
        </p:spPr>
        <p:txBody>
          <a:bodyPr/>
          <a:lstStyle>
            <a:lvl1pPr marL="0" indent="0" algn="l">
              <a:buNone/>
              <a:defRPr sz="4000" b="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pPr lvl="0"/>
            <a:r>
              <a:rPr lang="en-US"/>
              <a:t>Transition Title</a:t>
            </a:r>
          </a:p>
        </p:txBody>
      </p:sp>
    </p:spTree>
    <p:custDataLst>
      <p:tags r:id="rId1"/>
    </p:custDataLst>
    <p:extLst>
      <p:ext uri="{BB962C8B-B14F-4D97-AF65-F5344CB8AC3E}">
        <p14:creationId xmlns:p14="http://schemas.microsoft.com/office/powerpoint/2010/main" val="35063418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Transition Slide">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821927-FF0B-7004-B305-E2ED8EDC6C2D}"/>
              </a:ext>
            </a:extLst>
          </p:cNvPr>
          <p:cNvSpPr>
            <a:spLocks noGrp="1" noRot="1" noMove="1" noResize="1" noEditPoints="1" noAdjustHandles="1" noChangeArrowheads="1" noChangeShapeType="1"/>
          </p:cNvSpPr>
          <p:nvPr>
            <p:ph type="title" hasCustomPrompt="1"/>
          </p:nvPr>
        </p:nvSpPr>
        <p:spPr>
          <a:xfrm>
            <a:off x="342900" y="-662782"/>
            <a:ext cx="10515600" cy="1325563"/>
          </a:xfrm>
          <a:prstGeom prst="rect">
            <a:avLst/>
          </a:prstGeom>
        </p:spPr>
        <p:txBody>
          <a:bodyPr/>
          <a:lstStyle>
            <a:lvl1pPr>
              <a:defRPr/>
            </a:lvl1pPr>
          </a:lstStyle>
          <a:p>
            <a:r>
              <a:rPr lang="en-US"/>
              <a:t>Overview</a:t>
            </a:r>
          </a:p>
        </p:txBody>
      </p:sp>
    </p:spTree>
    <p:custDataLst>
      <p:tags r:id="rId1"/>
    </p:custDataLst>
    <p:extLst>
      <p:ext uri="{BB962C8B-B14F-4D97-AF65-F5344CB8AC3E}">
        <p14:creationId xmlns:p14="http://schemas.microsoft.com/office/powerpoint/2010/main" val="421693679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Poll Activity ">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1593322"/>
            <a:ext cx="2819400" cy="653825"/>
          </a:xfrm>
          <a:prstGeom prst="rect">
            <a:avLst/>
          </a:prstGeom>
        </p:spPr>
        <p:txBody>
          <a:bodyPr/>
          <a:lstStyle>
            <a:lvl1pPr>
              <a:defRPr sz="4000" b="1">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r>
              <a:rPr lang="en-US"/>
              <a:t>Poll Activity</a:t>
            </a:r>
          </a:p>
        </p:txBody>
      </p:sp>
      <p:sp>
        <p:nvSpPr>
          <p:cNvPr id="7" name="TextBox 6">
            <a:extLst>
              <a:ext uri="{FF2B5EF4-FFF2-40B4-BE49-F238E27FC236}">
                <a16:creationId xmlns:a16="http://schemas.microsoft.com/office/drawing/2014/main" id="{D794A977-4DA5-8325-DB63-B53E3391F07D}"/>
              </a:ext>
              <a:ext uri="{C183D7F6-B498-43B3-948B-1728B52AA6E4}">
                <adec:decorative xmlns:adec="http://schemas.microsoft.com/office/drawing/2017/decorative" val="1"/>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a:extLst>
              <a:ext uri="{FF2B5EF4-FFF2-40B4-BE49-F238E27FC236}">
                <a16:creationId xmlns:a16="http://schemas.microsoft.com/office/drawing/2014/main" id="{7109F4C4-70DC-E39C-005F-E91C72B39EB6}"/>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999" y="25146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901825" y="2668588"/>
            <a:ext cx="2774950" cy="2913062"/>
          </a:xfrm>
          <a:prstGeom prst="rect">
            <a:avLst/>
          </a:prstGeom>
        </p:spPr>
        <p:txBody>
          <a:bodyPr/>
          <a:lstStyle>
            <a:lvl1pPr marL="0" indent="0">
              <a:buNone/>
              <a:defRPr sz="3200">
                <a:solidFill>
                  <a:schemeClr val="tx1"/>
                </a:solidFill>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2400">
                <a:solidFill>
                  <a:schemeClr val="tx1"/>
                </a:solidFill>
                <a:latin typeface="Aptos Narrow" panose="020B0004020202020204" pitchFamily="34"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10429539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Q&amp;A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7940842" y="2093495"/>
            <a:ext cx="3501858" cy="2687007"/>
          </a:xfrm>
          <a:prstGeom prst="rect">
            <a:avLst/>
          </a:prstGeom>
        </p:spPr>
        <p:txBody>
          <a:bodyPr/>
          <a:lstStyle>
            <a:lvl1pPr algn="l">
              <a:defRPr sz="4000">
                <a:solidFill>
                  <a:srgbClr val="274E21"/>
                </a:solidFill>
                <a:latin typeface="Aptos SemiBold" panose="020B0004020202020204" pitchFamily="34" charset="0"/>
                <a:ea typeface="Roboto" panose="02000000000000000000" pitchFamily="2" charset="0"/>
                <a:cs typeface="Roboto" panose="02000000000000000000" pitchFamily="2" charset="0"/>
              </a:defRPr>
            </a:lvl1pPr>
          </a:lstStyle>
          <a:p>
            <a:endParaRPr lang="en-US"/>
          </a:p>
        </p:txBody>
      </p:sp>
      <p:sp>
        <p:nvSpPr>
          <p:cNvPr id="12" name="TextBox 11">
            <a:extLst>
              <a:ext uri="{FF2B5EF4-FFF2-40B4-BE49-F238E27FC236}">
                <a16:creationId xmlns:a16="http://schemas.microsoft.com/office/drawing/2014/main" id="{2684C212-B0D8-7B73-46FC-34BF6F41DA43}"/>
              </a:ext>
            </a:extLst>
          </p:cNvPr>
          <p:cNvSpPr txBox="1"/>
          <p:nvPr userDrawn="1"/>
        </p:nvSpPr>
        <p:spPr>
          <a:xfrm>
            <a:off x="7940843" y="5252287"/>
            <a:ext cx="3400258" cy="911019"/>
          </a:xfrm>
          <a:prstGeom prst="rect">
            <a:avLst/>
          </a:prstGeom>
          <a:noFill/>
          <a:ln w="12700" cap="flat">
            <a:noFill/>
            <a:miter lim="400000"/>
          </a:ln>
          <a:effectLst/>
          <a:sp3d/>
        </p:spPr>
        <p:txBody>
          <a:bodyPr wrap="square">
            <a:spAutoFit/>
          </a:bodyPr>
          <a:lstStyle/>
          <a:p>
            <a:pPr marL="0" marR="0" lvl="0" indent="0" algn="l" defTabSz="914400" rtl="0" eaLnBrk="1" fontAlgn="auto" latinLnBrk="0" hangingPunct="1">
              <a:lnSpc>
                <a:spcPct val="95000"/>
              </a:lnSpc>
              <a:spcBef>
                <a:spcPts val="0"/>
              </a:spcBef>
              <a:spcAft>
                <a:spcPts val="0"/>
              </a:spcAft>
              <a:buClrTx/>
              <a:buSzPts val="2400"/>
              <a:buFontTx/>
              <a:buNone/>
              <a:tabLst/>
              <a:defRPr/>
            </a:pPr>
            <a:r>
              <a:rPr kumimoji="0" lang="en-US" sz="2800" b="0" i="0" u="none" strike="noStrike" kern="0" cap="none" spc="0" normalizeH="0" baseline="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t>Let us know your questions!</a:t>
            </a:r>
          </a:p>
        </p:txBody>
      </p:sp>
    </p:spTree>
    <p:custDataLst>
      <p:tags r:id="rId1"/>
    </p:custDataLst>
    <p:extLst>
      <p:ext uri="{BB962C8B-B14F-4D97-AF65-F5344CB8AC3E}">
        <p14:creationId xmlns:p14="http://schemas.microsoft.com/office/powerpoint/2010/main" val="748008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Closing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6F80622-821A-C518-0730-60272CEA157A}"/>
              </a:ext>
            </a:extLst>
          </p:cNvPr>
          <p:cNvSpPr>
            <a:spLocks noGrp="1"/>
          </p:cNvSpPr>
          <p:nvPr>
            <p:ph type="title" hasCustomPrompt="1"/>
          </p:nvPr>
        </p:nvSpPr>
        <p:spPr>
          <a:xfrm>
            <a:off x="947139" y="777320"/>
            <a:ext cx="3950822" cy="796247"/>
          </a:xfrm>
          <a:prstGeom prst="rect">
            <a:avLst/>
          </a:prstGeom>
        </p:spPr>
        <p:txBody>
          <a:bodyPr/>
          <a:lstStyle>
            <a:lvl1pPr algn="l">
              <a:defRPr sz="6000">
                <a:solidFill>
                  <a:schemeClr val="tx1"/>
                </a:solidFill>
                <a:latin typeface="Aptos SemiBold" panose="020B0004020202020204" pitchFamily="34" charset="0"/>
                <a:ea typeface="Roboto" panose="02000000000000000000" pitchFamily="2" charset="0"/>
                <a:cs typeface="Roboto" panose="02000000000000000000" pitchFamily="2" charset="0"/>
              </a:defRPr>
            </a:lvl1pPr>
          </a:lstStyle>
          <a:p>
            <a:r>
              <a:rPr lang="en-US"/>
              <a:t>Thank You!</a:t>
            </a:r>
          </a:p>
        </p:txBody>
      </p:sp>
      <p:sp>
        <p:nvSpPr>
          <p:cNvPr id="4" name="Text Placeholder 3">
            <a:extLst>
              <a:ext uri="{FF2B5EF4-FFF2-40B4-BE49-F238E27FC236}">
                <a16:creationId xmlns:a16="http://schemas.microsoft.com/office/drawing/2014/main" id="{B0A5EA72-0DF2-7838-0DE6-D17A1BB16F34}"/>
              </a:ext>
            </a:extLst>
          </p:cNvPr>
          <p:cNvSpPr>
            <a:spLocks noGrp="1"/>
          </p:cNvSpPr>
          <p:nvPr>
            <p:ph type="body" sz="quarter" idx="11" hasCustomPrompt="1"/>
          </p:nvPr>
        </p:nvSpPr>
        <p:spPr>
          <a:xfrm>
            <a:off x="592377" y="2202413"/>
            <a:ext cx="5503623" cy="914400"/>
          </a:xfrm>
          <a:prstGeom prst="rect">
            <a:avLst/>
          </a:prstGeom>
        </p:spPr>
        <p:txBody>
          <a:bodyPr/>
          <a:lstStyle>
            <a:lvl1pPr marL="0" indent="0">
              <a:buFontTx/>
              <a:buNone/>
              <a:defRPr sz="3200">
                <a:solidFill>
                  <a:schemeClr val="tx1"/>
                </a:solidFill>
                <a:latin typeface="Aptos Narrow" panose="020B0004020202020204" pitchFamily="34" charset="0"/>
                <a:ea typeface="Roboto" panose="02000000000000000000" pitchFamily="2" charset="0"/>
                <a:cs typeface="Roboto" panose="02000000000000000000" pitchFamily="2" charset="0"/>
              </a:defRPr>
            </a:lvl1pPr>
            <a:lvl2pPr>
              <a:defRPr sz="2000">
                <a:solidFill>
                  <a:schemeClr val="bg1"/>
                </a:solidFill>
                <a:latin typeface="Roboto" panose="02000000000000000000" pitchFamily="2" charset="0"/>
                <a:ea typeface="Roboto" panose="02000000000000000000" pitchFamily="2" charset="0"/>
                <a:cs typeface="Roboto" panose="02000000000000000000" pitchFamily="2" charset="0"/>
              </a:defRPr>
            </a:lvl2pPr>
            <a:lvl3pPr>
              <a:defRPr sz="2000">
                <a:solidFill>
                  <a:schemeClr val="bg1"/>
                </a:solidFill>
                <a:latin typeface="Roboto" panose="02000000000000000000" pitchFamily="2" charset="0"/>
                <a:ea typeface="Roboto" panose="02000000000000000000" pitchFamily="2" charset="0"/>
                <a:cs typeface="Roboto" panose="02000000000000000000" pitchFamily="2" charset="0"/>
              </a:defRPr>
            </a:lvl3pPr>
            <a:lvl4pPr>
              <a:defRPr sz="2000">
                <a:solidFill>
                  <a:schemeClr val="bg1"/>
                </a:solidFill>
                <a:latin typeface="Roboto" panose="02000000000000000000" pitchFamily="2" charset="0"/>
                <a:ea typeface="Roboto" panose="02000000000000000000" pitchFamily="2" charset="0"/>
                <a:cs typeface="Roboto" panose="02000000000000000000" pitchFamily="2" charset="0"/>
              </a:defRPr>
            </a:lvl4pPr>
            <a:lvl5pPr>
              <a:defRPr sz="2000">
                <a:solidFill>
                  <a:schemeClr val="bg1"/>
                </a:solidFill>
                <a:latin typeface="Roboto" panose="02000000000000000000" pitchFamily="2" charset="0"/>
                <a:ea typeface="Roboto" panose="02000000000000000000" pitchFamily="2" charset="0"/>
                <a:cs typeface="Roboto" panose="02000000000000000000" pitchFamily="2" charset="0"/>
              </a:defRPr>
            </a:lvl5pPr>
          </a:lstStyle>
          <a:p>
            <a:pPr lvl="0"/>
            <a:r>
              <a:rPr lang="en-US"/>
              <a:t>Connect with us on the Critical Sectors Community on WorkforceGPS!</a:t>
            </a:r>
          </a:p>
        </p:txBody>
      </p:sp>
      <p:sp>
        <p:nvSpPr>
          <p:cNvPr id="3" name="Text Placeholder 4">
            <a:extLst>
              <a:ext uri="{FF2B5EF4-FFF2-40B4-BE49-F238E27FC236}">
                <a16:creationId xmlns:a16="http://schemas.microsoft.com/office/drawing/2014/main" id="{02ADFE49-F952-95BB-8977-E91DBEEC775C}"/>
              </a:ext>
            </a:extLst>
          </p:cNvPr>
          <p:cNvSpPr>
            <a:spLocks noGrp="1"/>
          </p:cNvSpPr>
          <p:nvPr>
            <p:ph type="body" idx="20" hasCustomPrompt="1"/>
          </p:nvPr>
        </p:nvSpPr>
        <p:spPr>
          <a:xfrm>
            <a:off x="287576" y="5769427"/>
            <a:ext cx="7292509" cy="622505"/>
          </a:xfrm>
          <a:prstGeom prst="rect">
            <a:avLst/>
          </a:prstGeom>
        </p:spPr>
        <p:txBody>
          <a:bodyPr anchor="b"/>
          <a:lstStyle>
            <a:lvl1pPr marL="0" indent="0">
              <a:buNone/>
              <a:defRPr sz="2400" b="1">
                <a:solidFill>
                  <a:schemeClr val="accent4">
                    <a:lumMod val="20000"/>
                    <a:lumOff val="80000"/>
                  </a:schemeClr>
                </a:solidFill>
                <a:latin typeface="Aptos Narrow" panose="020B0004020202020204" pitchFamily="34" charset="0"/>
              </a:defRPr>
            </a:lvl1pPr>
          </a:lstStyle>
          <a:p>
            <a:r>
              <a:rPr lang="en-US"/>
              <a:t>Need Help?  Email: CriticalSectors@dol.gov and CC your FPO.</a:t>
            </a:r>
          </a:p>
        </p:txBody>
      </p:sp>
    </p:spTree>
    <p:custDataLst>
      <p:tags r:id="rId1"/>
    </p:custDataLst>
    <p:extLst>
      <p:ext uri="{BB962C8B-B14F-4D97-AF65-F5344CB8AC3E}">
        <p14:creationId xmlns:p14="http://schemas.microsoft.com/office/powerpoint/2010/main" val="428451191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matchingName="1_Title only">
  <p:cSld name="1_Title only">
    <p:bg>
      <p:bgPr>
        <a:gradFill>
          <a:gsLst>
            <a:gs pos="0">
              <a:srgbClr val="DFEAFB"/>
            </a:gs>
            <a:gs pos="100000">
              <a:srgbClr val="6E9CE7"/>
            </a:gs>
          </a:gsLst>
          <a:path path="circle">
            <a:fillToRect l="50000" t="50000" r="50000" b="50000"/>
          </a:path>
          <a:tileRect/>
        </a:gradFill>
        <a:effectLst/>
      </p:bgPr>
    </p:bg>
    <p:spTree>
      <p:nvGrpSpPr>
        <p:cNvPr id="1" name="Shape 21"/>
        <p:cNvGrpSpPr/>
        <p:nvPr/>
      </p:nvGrpSpPr>
      <p:grpSpPr>
        <a:xfrm>
          <a:off x="0" y="0"/>
          <a:ext cx="0" cy="0"/>
          <a:chOff x="0" y="0"/>
          <a:chExt cx="0" cy="0"/>
        </a:xfrm>
      </p:grpSpPr>
      <p:sp>
        <p:nvSpPr>
          <p:cNvPr id="22" name="Google Shape;22;p9"/>
          <p:cNvSpPr txBox="1">
            <a:spLocks noGrp="1"/>
          </p:cNvSpPr>
          <p:nvPr>
            <p:ph type="ctrTitle"/>
          </p:nvPr>
        </p:nvSpPr>
        <p:spPr>
          <a:xfrm>
            <a:off x="3102900" y="4996826"/>
            <a:ext cx="6335390" cy="1545864"/>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Arial"/>
              <a:buNone/>
              <a:defRPr sz="6000" i="0" cap="none">
                <a:solidFill>
                  <a:schemeClr val="dk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17624565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7"/>
        <p:cNvGrpSpPr/>
        <p:nvPr/>
      </p:nvGrpSpPr>
      <p:grpSpPr>
        <a:xfrm>
          <a:off x="0" y="0"/>
          <a:ext cx="0" cy="0"/>
          <a:chOff x="0" y="0"/>
          <a:chExt cx="0" cy="0"/>
        </a:xfrm>
      </p:grpSpPr>
      <p:sp>
        <p:nvSpPr>
          <p:cNvPr id="28" name="Google Shape;28;p11"/>
          <p:cNvSpPr txBox="1">
            <a:spLocks noGrp="1"/>
          </p:cNvSpPr>
          <p:nvPr>
            <p:ph type="title"/>
          </p:nvPr>
        </p:nvSpPr>
        <p:spPr>
          <a:xfrm>
            <a:off x="812800" y="533401"/>
            <a:ext cx="10236200" cy="138215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74E2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1"/>
          <p:cNvSpPr txBox="1">
            <a:spLocks noGrp="1"/>
          </p:cNvSpPr>
          <p:nvPr>
            <p:ph type="body" idx="1"/>
          </p:nvPr>
        </p:nvSpPr>
        <p:spPr>
          <a:xfrm>
            <a:off x="838200" y="1924493"/>
            <a:ext cx="5181600" cy="425247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chemeClr val="dk1"/>
              </a:buClr>
              <a:buSzPts val="1440"/>
              <a:buChar char="▪"/>
              <a:defRPr/>
            </a:lvl1pPr>
            <a:lvl2pPr marL="914400" lvl="1" indent="-320040" algn="l">
              <a:lnSpc>
                <a:spcPct val="100000"/>
              </a:lnSpc>
              <a:spcBef>
                <a:spcPts val="500"/>
              </a:spcBef>
              <a:spcAft>
                <a:spcPts val="0"/>
              </a:spcAft>
              <a:buClr>
                <a:schemeClr val="dk1"/>
              </a:buClr>
              <a:buSzPts val="1440"/>
              <a:buChar char="▪"/>
              <a:defRPr/>
            </a:lvl2pPr>
            <a:lvl3pPr marL="1371600" lvl="2" indent="-320039" algn="l">
              <a:lnSpc>
                <a:spcPct val="100000"/>
              </a:lnSpc>
              <a:spcBef>
                <a:spcPts val="500"/>
              </a:spcBef>
              <a:spcAft>
                <a:spcPts val="0"/>
              </a:spcAft>
              <a:buClr>
                <a:schemeClr val="dk1"/>
              </a:buClr>
              <a:buSzPts val="1440"/>
              <a:buChar char="▪"/>
              <a:defRPr/>
            </a:lvl3pPr>
            <a:lvl4pPr marL="1828800" lvl="3" indent="-320039" algn="l">
              <a:lnSpc>
                <a:spcPct val="100000"/>
              </a:lnSpc>
              <a:spcBef>
                <a:spcPts val="500"/>
              </a:spcBef>
              <a:spcAft>
                <a:spcPts val="0"/>
              </a:spcAft>
              <a:buClr>
                <a:schemeClr val="dk1"/>
              </a:buClr>
              <a:buSzPts val="1440"/>
              <a:buChar char="▪"/>
              <a:defRPr/>
            </a:lvl4pPr>
            <a:lvl5pPr marL="2286000" lvl="4" indent="-320039" algn="l">
              <a:lnSpc>
                <a:spcPct val="100000"/>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11"/>
          <p:cNvSpPr txBox="1">
            <a:spLocks noGrp="1"/>
          </p:cNvSpPr>
          <p:nvPr>
            <p:ph type="body" idx="2"/>
          </p:nvPr>
        </p:nvSpPr>
        <p:spPr>
          <a:xfrm>
            <a:off x="6172200" y="1924493"/>
            <a:ext cx="5181600" cy="4252470"/>
          </a:xfrm>
          <a:prstGeom prst="rect">
            <a:avLst/>
          </a:prstGeom>
          <a:noFill/>
          <a:ln>
            <a:noFill/>
          </a:ln>
        </p:spPr>
        <p:txBody>
          <a:bodyPr spcFirstLastPara="1" wrap="square" lIns="91425" tIns="45700" rIns="91425" bIns="45700" anchor="t" anchorCtr="0">
            <a:normAutofit/>
          </a:bodyPr>
          <a:lstStyle>
            <a:lvl1pPr marL="457200" lvl="0" indent="-320040" algn="l">
              <a:lnSpc>
                <a:spcPct val="100000"/>
              </a:lnSpc>
              <a:spcBef>
                <a:spcPts val="1000"/>
              </a:spcBef>
              <a:spcAft>
                <a:spcPts val="0"/>
              </a:spcAft>
              <a:buClr>
                <a:schemeClr val="dk1"/>
              </a:buClr>
              <a:buSzPts val="1440"/>
              <a:buChar char="▪"/>
              <a:defRPr/>
            </a:lvl1pPr>
            <a:lvl2pPr marL="914400" lvl="1" indent="-320040" algn="l">
              <a:lnSpc>
                <a:spcPct val="100000"/>
              </a:lnSpc>
              <a:spcBef>
                <a:spcPts val="500"/>
              </a:spcBef>
              <a:spcAft>
                <a:spcPts val="0"/>
              </a:spcAft>
              <a:buClr>
                <a:schemeClr val="dk1"/>
              </a:buClr>
              <a:buSzPts val="1440"/>
              <a:buChar char="▪"/>
              <a:defRPr/>
            </a:lvl2pPr>
            <a:lvl3pPr marL="1371600" lvl="2" indent="-320039" algn="l">
              <a:lnSpc>
                <a:spcPct val="100000"/>
              </a:lnSpc>
              <a:spcBef>
                <a:spcPts val="500"/>
              </a:spcBef>
              <a:spcAft>
                <a:spcPts val="0"/>
              </a:spcAft>
              <a:buClr>
                <a:schemeClr val="dk1"/>
              </a:buClr>
              <a:buSzPts val="1440"/>
              <a:buChar char="▪"/>
              <a:defRPr/>
            </a:lvl3pPr>
            <a:lvl4pPr marL="1828800" lvl="3" indent="-320039" algn="l">
              <a:lnSpc>
                <a:spcPct val="100000"/>
              </a:lnSpc>
              <a:spcBef>
                <a:spcPts val="500"/>
              </a:spcBef>
              <a:spcAft>
                <a:spcPts val="0"/>
              </a:spcAft>
              <a:buClr>
                <a:schemeClr val="dk1"/>
              </a:buClr>
              <a:buSzPts val="1440"/>
              <a:buChar char="▪"/>
              <a:defRPr/>
            </a:lvl4pPr>
            <a:lvl5pPr marL="2286000" lvl="4" indent="-320039" algn="l">
              <a:lnSpc>
                <a:spcPct val="100000"/>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11"/>
          <p:cNvSpPr txBox="1">
            <a:spLocks noGrp="1"/>
          </p:cNvSpPr>
          <p:nvPr>
            <p:ph type="ftr" idx="11"/>
          </p:nvPr>
        </p:nvSpPr>
        <p:spPr>
          <a:xfrm>
            <a:off x="154429" y="6398878"/>
            <a:ext cx="4497315" cy="365125"/>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1"/>
          <p:cNvSpPr txBox="1">
            <a:spLocks noGrp="1"/>
          </p:cNvSpPr>
          <p:nvPr>
            <p:ph type="sldNum" idx="12"/>
          </p:nvPr>
        </p:nvSpPr>
        <p:spPr>
          <a:xfrm>
            <a:off x="11602477" y="6398878"/>
            <a:ext cx="470887" cy="365125"/>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212232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Blank Slide">
  <p:cSld name="Blank Slide">
    <p:spTree>
      <p:nvGrpSpPr>
        <p:cNvPr id="1" name="Shape 123"/>
        <p:cNvGrpSpPr/>
        <p:nvPr/>
      </p:nvGrpSpPr>
      <p:grpSpPr>
        <a:xfrm>
          <a:off x="0" y="0"/>
          <a:ext cx="0" cy="0"/>
          <a:chOff x="0" y="0"/>
          <a:chExt cx="0" cy="0"/>
        </a:xfrm>
      </p:grpSpPr>
      <p:sp>
        <p:nvSpPr>
          <p:cNvPr id="124" name="Google Shape;124;p13"/>
          <p:cNvSpPr txBox="1">
            <a:spLocks noGrp="1"/>
          </p:cNvSpPr>
          <p:nvPr>
            <p:ph type="body" idx="1"/>
          </p:nvPr>
        </p:nvSpPr>
        <p:spPr>
          <a:xfrm>
            <a:off x="790575" y="654050"/>
            <a:ext cx="10712803" cy="45608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rgbClr val="274E21"/>
              </a:buClr>
              <a:buSzPts val="2800"/>
              <a:buFont typeface="Arial"/>
              <a:buChar char="•"/>
              <a:defRPr sz="2800" b="0"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5" name="Google Shape;125;p13"/>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274E21"/>
                </a:solidFill>
                <a:latin typeface="Arial"/>
                <a:ea typeface="Arial"/>
                <a:cs typeface="Arial"/>
                <a:sym typeface="Arial"/>
              </a:defRPr>
            </a:lvl1pPr>
            <a:lvl2pPr marL="0" marR="0" lvl="1" indent="0" algn="r" rtl="0">
              <a:spcBef>
                <a:spcPts val="0"/>
              </a:spcBef>
              <a:buNone/>
              <a:defRPr sz="1200">
                <a:solidFill>
                  <a:srgbClr val="274E21"/>
                </a:solidFill>
                <a:latin typeface="Arial"/>
                <a:ea typeface="Arial"/>
                <a:cs typeface="Arial"/>
                <a:sym typeface="Arial"/>
              </a:defRPr>
            </a:lvl2pPr>
            <a:lvl3pPr marL="0" marR="0" lvl="2" indent="0" algn="r" rtl="0">
              <a:spcBef>
                <a:spcPts val="0"/>
              </a:spcBef>
              <a:buNone/>
              <a:defRPr sz="1200">
                <a:solidFill>
                  <a:srgbClr val="274E21"/>
                </a:solidFill>
                <a:latin typeface="Arial"/>
                <a:ea typeface="Arial"/>
                <a:cs typeface="Arial"/>
                <a:sym typeface="Arial"/>
              </a:defRPr>
            </a:lvl3pPr>
            <a:lvl4pPr marL="0" marR="0" lvl="3" indent="0" algn="r" rtl="0">
              <a:spcBef>
                <a:spcPts val="0"/>
              </a:spcBef>
              <a:buNone/>
              <a:defRPr sz="1200">
                <a:solidFill>
                  <a:srgbClr val="274E21"/>
                </a:solidFill>
                <a:latin typeface="Arial"/>
                <a:ea typeface="Arial"/>
                <a:cs typeface="Arial"/>
                <a:sym typeface="Arial"/>
              </a:defRPr>
            </a:lvl4pPr>
            <a:lvl5pPr marL="0" marR="0" lvl="4" indent="0" algn="r" rtl="0">
              <a:spcBef>
                <a:spcPts val="0"/>
              </a:spcBef>
              <a:buNone/>
              <a:defRPr sz="1200">
                <a:solidFill>
                  <a:srgbClr val="274E21"/>
                </a:solidFill>
                <a:latin typeface="Arial"/>
                <a:ea typeface="Arial"/>
                <a:cs typeface="Arial"/>
                <a:sym typeface="Arial"/>
              </a:defRPr>
            </a:lvl5pPr>
            <a:lvl6pPr marL="0" marR="0" lvl="5" indent="0" algn="r" rtl="0">
              <a:spcBef>
                <a:spcPts val="0"/>
              </a:spcBef>
              <a:buNone/>
              <a:defRPr sz="1200">
                <a:solidFill>
                  <a:srgbClr val="274E21"/>
                </a:solidFill>
                <a:latin typeface="Arial"/>
                <a:ea typeface="Arial"/>
                <a:cs typeface="Arial"/>
                <a:sym typeface="Arial"/>
              </a:defRPr>
            </a:lvl6pPr>
            <a:lvl7pPr marL="0" marR="0" lvl="6" indent="0" algn="r" rtl="0">
              <a:spcBef>
                <a:spcPts val="0"/>
              </a:spcBef>
              <a:buNone/>
              <a:defRPr sz="1200">
                <a:solidFill>
                  <a:srgbClr val="274E21"/>
                </a:solidFill>
                <a:latin typeface="Arial"/>
                <a:ea typeface="Arial"/>
                <a:cs typeface="Arial"/>
                <a:sym typeface="Arial"/>
              </a:defRPr>
            </a:lvl7pPr>
            <a:lvl8pPr marL="0" marR="0" lvl="7" indent="0" algn="r" rtl="0">
              <a:spcBef>
                <a:spcPts val="0"/>
              </a:spcBef>
              <a:buNone/>
              <a:defRPr sz="1200">
                <a:solidFill>
                  <a:srgbClr val="274E21"/>
                </a:solidFill>
                <a:latin typeface="Arial"/>
                <a:ea typeface="Arial"/>
                <a:cs typeface="Arial"/>
                <a:sym typeface="Arial"/>
              </a:defRPr>
            </a:lvl8pPr>
            <a:lvl9pPr marL="0" marR="0" lvl="8" indent="0" algn="r" rtl="0">
              <a:spcBef>
                <a:spcPts val="0"/>
              </a:spcBef>
              <a:buNone/>
              <a:defRPr sz="1200">
                <a:solidFill>
                  <a:srgbClr val="274E2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450267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3_Transition Slide">
  <p:cSld name="3_Transition Slide">
    <p:spTree>
      <p:nvGrpSpPr>
        <p:cNvPr id="1" name="Shape 222"/>
        <p:cNvGrpSpPr/>
        <p:nvPr/>
      </p:nvGrpSpPr>
      <p:grpSpPr>
        <a:xfrm>
          <a:off x="0" y="0"/>
          <a:ext cx="0" cy="0"/>
          <a:chOff x="0" y="0"/>
          <a:chExt cx="0" cy="0"/>
        </a:xfrm>
      </p:grpSpPr>
      <p:sp>
        <p:nvSpPr>
          <p:cNvPr id="223" name="Google Shape;223;p15"/>
          <p:cNvSpPr txBox="1">
            <a:spLocks noGrp="1"/>
          </p:cNvSpPr>
          <p:nvPr>
            <p:ph type="body" idx="1"/>
          </p:nvPr>
        </p:nvSpPr>
        <p:spPr>
          <a:xfrm>
            <a:off x="7023101" y="2692224"/>
            <a:ext cx="4593292" cy="14735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74E21"/>
              </a:buClr>
              <a:buSzPts val="4000"/>
              <a:buFont typeface="Arial"/>
              <a:buNone/>
              <a:defRPr sz="4000" b="0"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224" name="Google Shape;224;p15"/>
          <p:cNvPicPr preferRelativeResize="0"/>
          <p:nvPr/>
        </p:nvPicPr>
        <p:blipFill rotWithShape="1">
          <a:blip r:embed="rId2">
            <a:alphaModFix/>
          </a:blip>
          <a:srcRect l="13327" r="13328"/>
          <a:stretch/>
        </p:blipFill>
        <p:spPr>
          <a:xfrm>
            <a:off x="0" y="0"/>
            <a:ext cx="6758609" cy="6822729"/>
          </a:xfrm>
          <a:prstGeom prst="rect">
            <a:avLst/>
          </a:prstGeom>
          <a:noFill/>
          <a:ln>
            <a:noFill/>
          </a:ln>
        </p:spPr>
      </p:pic>
    </p:spTree>
    <p:extLst>
      <p:ext uri="{BB962C8B-B14F-4D97-AF65-F5344CB8AC3E}">
        <p14:creationId xmlns:p14="http://schemas.microsoft.com/office/powerpoint/2010/main" val="13711435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Contact Us: One Column">
  <p:cSld name="1_Contact Us: One Column">
    <p:spTree>
      <p:nvGrpSpPr>
        <p:cNvPr id="1" name="Shape 126"/>
        <p:cNvGrpSpPr/>
        <p:nvPr/>
      </p:nvGrpSpPr>
      <p:grpSpPr>
        <a:xfrm>
          <a:off x="0" y="0"/>
          <a:ext cx="0" cy="0"/>
          <a:chOff x="0" y="0"/>
          <a:chExt cx="0" cy="0"/>
        </a:xfrm>
      </p:grpSpPr>
      <p:sp>
        <p:nvSpPr>
          <p:cNvPr id="127" name="Google Shape;127;p16"/>
          <p:cNvSpPr txBox="1">
            <a:spLocks noGrp="1"/>
          </p:cNvSpPr>
          <p:nvPr>
            <p:ph type="title"/>
          </p:nvPr>
        </p:nvSpPr>
        <p:spPr>
          <a:xfrm>
            <a:off x="4703572" y="466344"/>
            <a:ext cx="2784856" cy="69494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0"/>
              </a:spcBef>
              <a:spcAft>
                <a:spcPts val="0"/>
              </a:spcAft>
              <a:buClr>
                <a:srgbClr val="274E21"/>
              </a:buClr>
              <a:buSzPts val="4000"/>
              <a:buFont typeface="Arial"/>
              <a:buNone/>
              <a:defRPr sz="4000" b="0" i="0" u="none" strike="noStrike" cap="none">
                <a:solidFill>
                  <a:srgbClr val="274E2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8" name="Google Shape;128;p16"/>
          <p:cNvSpPr txBox="1">
            <a:spLocks noGrp="1"/>
          </p:cNvSpPr>
          <p:nvPr>
            <p:ph type="body" idx="1"/>
          </p:nvPr>
        </p:nvSpPr>
        <p:spPr>
          <a:xfrm>
            <a:off x="647699" y="1600200"/>
            <a:ext cx="5346701" cy="4648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74E21"/>
              </a:buClr>
              <a:buSzPts val="2800"/>
              <a:buFont typeface="Arial"/>
              <a:buNone/>
              <a:defRPr sz="2800" b="1"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9" name="Google Shape;129;p16"/>
          <p:cNvSpPr txBox="1">
            <a:spLocks noGrp="1"/>
          </p:cNvSpPr>
          <p:nvPr>
            <p:ph type="body" idx="2"/>
          </p:nvPr>
        </p:nvSpPr>
        <p:spPr>
          <a:xfrm>
            <a:off x="6197599" y="1600200"/>
            <a:ext cx="5346701" cy="46482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74E21"/>
              </a:buClr>
              <a:buSzPts val="2800"/>
              <a:buFont typeface="Arial"/>
              <a:buNone/>
              <a:defRPr sz="2800" b="1" i="0" u="none" strike="noStrike" cap="none">
                <a:solidFill>
                  <a:srgbClr val="274E2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30" name="Google Shape;130;p16"/>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274E21"/>
                </a:solidFill>
                <a:latin typeface="Arial"/>
                <a:ea typeface="Arial"/>
                <a:cs typeface="Arial"/>
                <a:sym typeface="Arial"/>
              </a:defRPr>
            </a:lvl1pPr>
            <a:lvl2pPr marL="0" marR="0" lvl="1" indent="0" algn="r" rtl="0">
              <a:spcBef>
                <a:spcPts val="0"/>
              </a:spcBef>
              <a:buNone/>
              <a:defRPr sz="1200">
                <a:solidFill>
                  <a:srgbClr val="274E21"/>
                </a:solidFill>
                <a:latin typeface="Arial"/>
                <a:ea typeface="Arial"/>
                <a:cs typeface="Arial"/>
                <a:sym typeface="Arial"/>
              </a:defRPr>
            </a:lvl2pPr>
            <a:lvl3pPr marL="0" marR="0" lvl="2" indent="0" algn="r" rtl="0">
              <a:spcBef>
                <a:spcPts val="0"/>
              </a:spcBef>
              <a:buNone/>
              <a:defRPr sz="1200">
                <a:solidFill>
                  <a:srgbClr val="274E21"/>
                </a:solidFill>
                <a:latin typeface="Arial"/>
                <a:ea typeface="Arial"/>
                <a:cs typeface="Arial"/>
                <a:sym typeface="Arial"/>
              </a:defRPr>
            </a:lvl3pPr>
            <a:lvl4pPr marL="0" marR="0" lvl="3" indent="0" algn="r" rtl="0">
              <a:spcBef>
                <a:spcPts val="0"/>
              </a:spcBef>
              <a:buNone/>
              <a:defRPr sz="1200">
                <a:solidFill>
                  <a:srgbClr val="274E21"/>
                </a:solidFill>
                <a:latin typeface="Arial"/>
                <a:ea typeface="Arial"/>
                <a:cs typeface="Arial"/>
                <a:sym typeface="Arial"/>
              </a:defRPr>
            </a:lvl4pPr>
            <a:lvl5pPr marL="0" marR="0" lvl="4" indent="0" algn="r" rtl="0">
              <a:spcBef>
                <a:spcPts val="0"/>
              </a:spcBef>
              <a:buNone/>
              <a:defRPr sz="1200">
                <a:solidFill>
                  <a:srgbClr val="274E21"/>
                </a:solidFill>
                <a:latin typeface="Arial"/>
                <a:ea typeface="Arial"/>
                <a:cs typeface="Arial"/>
                <a:sym typeface="Arial"/>
              </a:defRPr>
            </a:lvl5pPr>
            <a:lvl6pPr marL="0" marR="0" lvl="5" indent="0" algn="r" rtl="0">
              <a:spcBef>
                <a:spcPts val="0"/>
              </a:spcBef>
              <a:buNone/>
              <a:defRPr sz="1200">
                <a:solidFill>
                  <a:srgbClr val="274E21"/>
                </a:solidFill>
                <a:latin typeface="Arial"/>
                <a:ea typeface="Arial"/>
                <a:cs typeface="Arial"/>
                <a:sym typeface="Arial"/>
              </a:defRPr>
            </a:lvl6pPr>
            <a:lvl7pPr marL="0" marR="0" lvl="6" indent="0" algn="r" rtl="0">
              <a:spcBef>
                <a:spcPts val="0"/>
              </a:spcBef>
              <a:buNone/>
              <a:defRPr sz="1200">
                <a:solidFill>
                  <a:srgbClr val="274E21"/>
                </a:solidFill>
                <a:latin typeface="Arial"/>
                <a:ea typeface="Arial"/>
                <a:cs typeface="Arial"/>
                <a:sym typeface="Arial"/>
              </a:defRPr>
            </a:lvl7pPr>
            <a:lvl8pPr marL="0" marR="0" lvl="7" indent="0" algn="r" rtl="0">
              <a:spcBef>
                <a:spcPts val="0"/>
              </a:spcBef>
              <a:buNone/>
              <a:defRPr sz="1200">
                <a:solidFill>
                  <a:srgbClr val="274E21"/>
                </a:solidFill>
                <a:latin typeface="Arial"/>
                <a:ea typeface="Arial"/>
                <a:cs typeface="Arial"/>
                <a:sym typeface="Arial"/>
              </a:defRPr>
            </a:lvl8pPr>
            <a:lvl9pPr marL="0" marR="0" lvl="8" indent="0" algn="r" rtl="0">
              <a:spcBef>
                <a:spcPts val="0"/>
              </a:spcBef>
              <a:buNone/>
              <a:defRPr sz="1200">
                <a:solidFill>
                  <a:srgbClr val="274E2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543161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_Closing Slide">
  <p:cSld name="2_Closing Slide">
    <p:spTree>
      <p:nvGrpSpPr>
        <p:cNvPr id="1" name="Shape 273"/>
        <p:cNvGrpSpPr/>
        <p:nvPr/>
      </p:nvGrpSpPr>
      <p:grpSpPr>
        <a:xfrm>
          <a:off x="0" y="0"/>
          <a:ext cx="0" cy="0"/>
          <a:chOff x="0" y="0"/>
          <a:chExt cx="0" cy="0"/>
        </a:xfrm>
      </p:grpSpPr>
      <p:sp>
        <p:nvSpPr>
          <p:cNvPr id="274" name="Google Shape;274;p18"/>
          <p:cNvSpPr txBox="1">
            <a:spLocks noGrp="1"/>
          </p:cNvSpPr>
          <p:nvPr>
            <p:ph type="title"/>
          </p:nvPr>
        </p:nvSpPr>
        <p:spPr>
          <a:xfrm>
            <a:off x="947139" y="777320"/>
            <a:ext cx="3950822" cy="796247"/>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6000"/>
              <a:buFont typeface="Arial"/>
              <a:buNone/>
              <a:defRPr sz="60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5" name="Google Shape;275;p18"/>
          <p:cNvSpPr txBox="1">
            <a:spLocks noGrp="1"/>
          </p:cNvSpPr>
          <p:nvPr>
            <p:ph type="body" idx="1"/>
          </p:nvPr>
        </p:nvSpPr>
        <p:spPr>
          <a:xfrm>
            <a:off x="592377" y="2202413"/>
            <a:ext cx="5503623" cy="9144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L="914400" marR="0" lvl="1"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3pPr>
            <a:lvl4pPr marL="1828800" marR="0" lvl="3"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4pPr>
            <a:lvl5pPr marL="2286000" marR="0" lvl="4"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
        <p:nvSpPr>
          <p:cNvPr id="276" name="Google Shape;276;p18"/>
          <p:cNvSpPr txBox="1">
            <a:spLocks noGrp="1"/>
          </p:cNvSpPr>
          <p:nvPr>
            <p:ph type="body" idx="2"/>
          </p:nvPr>
        </p:nvSpPr>
        <p:spPr>
          <a:xfrm>
            <a:off x="287576" y="5769427"/>
            <a:ext cx="7292509" cy="622505"/>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rgbClr val="F4F2F3"/>
              </a:buClr>
              <a:buSzPts val="2400"/>
              <a:buFont typeface="Arial"/>
              <a:buNone/>
              <a:defRPr sz="2400" b="1" i="0" u="none" strike="noStrike" cap="none">
                <a:solidFill>
                  <a:srgbClr val="F4F2F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Roboto"/>
                <a:ea typeface="Roboto"/>
                <a:cs typeface="Roboto"/>
                <a:sym typeface="Roboto"/>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Roboto"/>
                <a:ea typeface="Roboto"/>
                <a:cs typeface="Roboto"/>
                <a:sym typeface="Roboto"/>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Roboto"/>
                <a:ea typeface="Roboto"/>
                <a:cs typeface="Roboto"/>
                <a:sym typeface="Roboto"/>
              </a:defRPr>
            </a:lvl9pPr>
          </a:lstStyle>
          <a:p>
            <a:endParaRPr/>
          </a:p>
        </p:txBody>
      </p:sp>
    </p:spTree>
    <p:extLst>
      <p:ext uri="{BB962C8B-B14F-4D97-AF65-F5344CB8AC3E}">
        <p14:creationId xmlns:p14="http://schemas.microsoft.com/office/powerpoint/2010/main" val="24726353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l">
              <a:defRPr sz="6000"/>
            </a:lvl1pPr>
          </a:lstStyle>
          <a:p>
            <a:r>
              <a:rPr lang="en-US"/>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hasCustomPrompt="1"/>
          </p:nvPr>
        </p:nvSpPr>
        <p:spPr>
          <a:xfrm>
            <a:off x="1524000" y="4386729"/>
            <a:ext cx="9144000" cy="1135529"/>
          </a:xfrm>
        </p:spPr>
        <p:txBody>
          <a:bodyPr>
            <a:normAutofit/>
          </a:bodyPr>
          <a:lstStyle>
            <a:lvl1pPr marL="0" indent="0" algn="l">
              <a:lnSpc>
                <a:spcPct val="120000"/>
              </a:lnSpc>
              <a:buNone/>
              <a:defRPr sz="2800" b="1" cap="none"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1575275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33FC3DD-F2BE-41FF-895B-00129AAB15F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0235939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09240133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1CE10883-BACC-41A1-9067-ECFDB937D721}"/>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9706107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hasCustomPrompt="1"/>
          </p:nvPr>
        </p:nvSpPr>
        <p:spPr>
          <a:xfrm>
            <a:off x="839788" y="1734325"/>
            <a:ext cx="5157787" cy="823912"/>
          </a:xfrm>
        </p:spPr>
        <p:txBody>
          <a:bodyPr anchor="b">
            <a:noAutofit/>
          </a:bodyPr>
          <a:lstStyle>
            <a:lvl1pPr marL="0" indent="0">
              <a:buNone/>
              <a:defRPr sz="2800" b="1" cap="none"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hasCustomPrompt="1"/>
          </p:nvPr>
        </p:nvSpPr>
        <p:spPr>
          <a:xfrm>
            <a:off x="6172200" y="1734325"/>
            <a:ext cx="5183188" cy="823912"/>
          </a:xfrm>
        </p:spPr>
        <p:txBody>
          <a:bodyPr anchor="b">
            <a:noAutofit/>
          </a:bodyPr>
          <a:lstStyle>
            <a:lvl1pPr marL="0" indent="0">
              <a:buNone/>
              <a:defRPr sz="2800" b="1" cap="none" spc="300"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lvl1pPr>
              <a:defRPr sz="2600"/>
            </a:lvl1pPr>
            <a:lvl2pPr>
              <a:defRPr sz="2400"/>
            </a:lvl2pPr>
            <a:lvl3pPr>
              <a:defRPr sz="22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6C3A07E3-59E1-4EBD-9687-4B6ABE96ACA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62799378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C1289DB7-F492-4037-A439-D70F7E55652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94479067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21285177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2800"/>
            </a:lvl1pPr>
            <a:lvl2pPr>
              <a:defRPr sz="2600"/>
            </a:lvl2pPr>
            <a:lvl3pPr>
              <a:defRPr sz="2400"/>
            </a:lvl3pPr>
            <a:lvl4pPr>
              <a:defRPr sz="22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EF3C2AFC-D0F8-469F-B1E0-123C2E066EC1}"/>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9996578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normAutofit/>
          </a:bodyPr>
          <a:lstStyle>
            <a:lvl1pPr>
              <a:defRPr sz="40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3860B401-B64F-417B-8AD6-581A22E5E0EC}"/>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7332842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A6E98326-3276-4B9E-960F-10C6677BFAF7}"/>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96696583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825499"/>
            <a:ext cx="2628900" cy="5351463"/>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93B87AE3-776D-451D-AA52-C06B747248C5}"/>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0238303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userDrawn="1">
  <p:cSld name="1_Title only">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3102900" y="4996826"/>
            <a:ext cx="6335390" cy="1545864"/>
          </a:xfrm>
        </p:spPr>
        <p:txBody>
          <a:bodyPr anchor="b" anchorCtr="0">
            <a:noAutofit/>
          </a:bodyPr>
          <a:lstStyle>
            <a:lvl1pPr algn="l">
              <a:defRPr sz="6000" i="0" cap="none" baseline="0">
                <a:solidFill>
                  <a:schemeClr val="tx1"/>
                </a:solidFill>
                <a:latin typeface="Aptos SemiBold" panose="020F0502020204030204" pitchFamily="34" charset="0"/>
              </a:defRPr>
            </a:lvl1pPr>
          </a:lstStyle>
          <a:p>
            <a:r>
              <a:rPr lang="en-US"/>
              <a:t>Click To Add Title</a:t>
            </a:r>
          </a:p>
        </p:txBody>
      </p:sp>
    </p:spTree>
    <p:extLst>
      <p:ext uri="{BB962C8B-B14F-4D97-AF65-F5344CB8AC3E}">
        <p14:creationId xmlns:p14="http://schemas.microsoft.com/office/powerpoint/2010/main" val="317764532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EEE4997-5C32-1F5A-4944-A498751E19F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3214"/>
          <a:stretch/>
        </p:blipFill>
        <p:spPr>
          <a:xfrm>
            <a:off x="9352344" y="-1"/>
            <a:ext cx="2839656" cy="6857999"/>
          </a:xfrm>
          <a:prstGeom prst="rect">
            <a:avLst/>
          </a:prstGeom>
        </p:spPr>
      </p:pic>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6648" y="-2"/>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rgbClr val="52833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36215" y="0"/>
            <a:ext cx="903768" cy="65436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775859" y="509287"/>
            <a:ext cx="3200400" cy="5617193"/>
          </a:xfrm>
        </p:spPr>
        <p:txBody>
          <a:bodyPr>
            <a:noAutofit/>
          </a:bodyPr>
          <a:lstStyle>
            <a:lvl1pPr>
              <a:defRPr>
                <a:solidFill>
                  <a:schemeClr val="tx2"/>
                </a:solidFill>
              </a:defRPr>
            </a:lvl1pPr>
          </a:lstStyle>
          <a:p>
            <a:r>
              <a:rPr lang="en-US"/>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4521200" y="509286"/>
            <a:ext cx="4791695" cy="5617194"/>
          </a:xfrm>
        </p:spPr>
        <p:txBody>
          <a:bodyPr anchor="ctr" anchorCtr="0">
            <a:normAutofit/>
          </a:bodyPr>
          <a:lstStyle>
            <a:lvl1pPr marL="0" indent="0">
              <a:lnSpc>
                <a:spcPct val="150000"/>
              </a:lnSpc>
              <a:spcBef>
                <a:spcPts val="1000"/>
              </a:spcBef>
              <a:buNone/>
              <a:defRPr sz="2800">
                <a:solidFill>
                  <a:schemeClr val="tx1"/>
                </a:solidFill>
              </a:defRPr>
            </a:lvl1pPr>
            <a:lvl2pPr marL="457200" indent="0">
              <a:lnSpc>
                <a:spcPct val="150000"/>
              </a:lnSpc>
              <a:spcBef>
                <a:spcPts val="1000"/>
              </a:spcBef>
              <a:buNone/>
              <a:defRPr sz="2600"/>
            </a:lvl2pPr>
            <a:lvl3pPr marL="914400" indent="0">
              <a:lnSpc>
                <a:spcPct val="150000"/>
              </a:lnSpc>
              <a:spcBef>
                <a:spcPts val="1000"/>
              </a:spcBef>
              <a:buNone/>
              <a:defRPr sz="2400"/>
            </a:lvl3pPr>
            <a:lvl4pPr marL="1371600" indent="0">
              <a:lnSpc>
                <a:spcPct val="150000"/>
              </a:lnSpc>
              <a:spcBef>
                <a:spcPts val="1000"/>
              </a:spcBef>
              <a:buNone/>
              <a:defRPr sz="2200"/>
            </a:lvl4pPr>
            <a:lvl5pPr marL="1828800" indent="0">
              <a:lnSpc>
                <a:spcPct val="150000"/>
              </a:lnSpc>
              <a:spcBef>
                <a:spcPts val="1000"/>
              </a:spcBef>
              <a:buNone/>
              <a:defRPr sz="2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D4DE333-25B4-E092-1CC4-C3D20BA25168}"/>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lvl1pPr>
              <a:defRPr>
                <a:solidFill>
                  <a:schemeClr val="bg1"/>
                </a:solidFill>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160661330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Content 3">
    <p:bg>
      <p:bgPr>
        <a:blipFill>
          <a:blip r:embed="rId2">
            <a:alphaModFix amt="21000"/>
            <a:extLst>
              <a:ext uri="{28A0092B-C50C-407E-A947-70E740481C1C}">
                <a14:useLocalDpi xmlns:a14="http://schemas.microsoft.com/office/drawing/2010/main" val="0"/>
              </a:ext>
            </a:extLst>
          </a:blip>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tx1">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66776" y="721394"/>
            <a:ext cx="5662612" cy="3526778"/>
          </a:xfrm>
          <a:noFill/>
        </p:spPr>
        <p:txBody>
          <a:bodyPr anchor="b">
            <a:noAutofit/>
          </a:bodyPr>
          <a:lstStyle>
            <a:lvl1pPr>
              <a:defRPr sz="60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866776" y="4383385"/>
            <a:ext cx="5662612" cy="1753221"/>
          </a:xfrm>
        </p:spPr>
        <p:txBody>
          <a:bodyPr anchor="t" anchorCtr="0">
            <a:normAutofit/>
          </a:bodyPr>
          <a:lstStyle>
            <a:lvl1pPr marL="0" indent="0">
              <a:spcBef>
                <a:spcPts val="1000"/>
              </a:spcBef>
              <a:buNone/>
              <a:defRPr sz="2800">
                <a:solidFill>
                  <a:schemeClr val="tx1"/>
                </a:solidFill>
              </a:defRPr>
            </a:lvl1pPr>
            <a:lvl2pPr>
              <a:spcBef>
                <a:spcPts val="1000"/>
              </a:spcBef>
              <a:defRPr sz="2600">
                <a:solidFill>
                  <a:schemeClr val="tx1"/>
                </a:solidFill>
              </a:defRPr>
            </a:lvl2pPr>
            <a:lvl3pPr>
              <a:spcBef>
                <a:spcPts val="1000"/>
              </a:spcBef>
              <a:defRPr sz="2400">
                <a:solidFill>
                  <a:schemeClr val="tx1"/>
                </a:solidFill>
              </a:defRPr>
            </a:lvl3pPr>
            <a:lvl4pPr>
              <a:spcBef>
                <a:spcPts val="1000"/>
              </a:spcBef>
              <a:defRPr sz="2200">
                <a:solidFill>
                  <a:schemeClr val="tx1"/>
                </a:solidFill>
              </a:defRPr>
            </a:lvl4pPr>
            <a:lvl5pPr>
              <a:spcBef>
                <a:spcPts val="1000"/>
              </a:spcBef>
              <a:defRPr sz="2000">
                <a:solidFill>
                  <a:schemeClr val="tx1"/>
                </a:solidFill>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7514393"/>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Title Slide ">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95D1BD6-99F1-1E7C-4FC5-044B26954972}"/>
              </a:ext>
              <a:ext uri="{C183D7F6-B498-43B3-948B-1728B52AA6E4}">
                <adec:decorative xmlns:adec="http://schemas.microsoft.com/office/drawing/2017/decorative" val="1"/>
              </a:ext>
            </a:extLst>
          </p:cNvPr>
          <p:cNvCxnSpPr>
            <a:cxnSpLocks/>
          </p:cNvCxnSpPr>
          <p:nvPr userDrawn="1"/>
        </p:nvCxnSpPr>
        <p:spPr>
          <a:xfrm flipH="1">
            <a:off x="0" y="4419813"/>
            <a:ext cx="7038975" cy="0"/>
          </a:xfrm>
          <a:prstGeom prst="line">
            <a:avLst/>
          </a:prstGeom>
          <a:noFill/>
          <a:ln w="57150" cap="flat" cmpd="sng" algn="ctr">
            <a:solidFill>
              <a:srgbClr val="A4A3B1"/>
            </a:solidFill>
            <a:prstDash val="solid"/>
            <a:miter lim="800000"/>
          </a:ln>
          <a:effectLst/>
        </p:spPr>
      </p:cxnSp>
      <p:pic>
        <p:nvPicPr>
          <p:cNvPr id="8" name="DOL Seal" descr="Official seal of the United States Department of Labor">
            <a:extLst>
              <a:ext uri="{FF2B5EF4-FFF2-40B4-BE49-F238E27FC236}">
                <a16:creationId xmlns:a16="http://schemas.microsoft.com/office/drawing/2014/main" id="{8419C5EF-505E-F3E8-B131-412C119360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4750" y="6106904"/>
            <a:ext cx="589905" cy="589905"/>
          </a:xfrm>
          <a:prstGeom prst="rect">
            <a:avLst/>
          </a:prstGeom>
        </p:spPr>
      </p:pic>
      <p:pic>
        <p:nvPicPr>
          <p:cNvPr id="9" name="ETA Tagline" descr="Employment and Training Administration, United States Department of Labor">
            <a:extLst>
              <a:ext uri="{FF2B5EF4-FFF2-40B4-BE49-F238E27FC236}">
                <a16:creationId xmlns:a16="http://schemas.microsoft.com/office/drawing/2014/main" id="{91E31900-E5EB-4C81-D0E0-2B578CA4A28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70096" y="6237339"/>
            <a:ext cx="3031353" cy="366936"/>
          </a:xfrm>
          <a:prstGeom prst="rect">
            <a:avLst/>
          </a:prstGeom>
        </p:spPr>
      </p:pic>
      <p:cxnSp>
        <p:nvCxnSpPr>
          <p:cNvPr id="10" name="Straight Connector 9">
            <a:extLst>
              <a:ext uri="{FF2B5EF4-FFF2-40B4-BE49-F238E27FC236}">
                <a16:creationId xmlns:a16="http://schemas.microsoft.com/office/drawing/2014/main" id="{1F351BF0-14D8-F6E2-AB7A-60874DE87FE7}"/>
              </a:ext>
              <a:ext uri="{C183D7F6-B498-43B3-948B-1728B52AA6E4}">
                <adec:decorative xmlns:adec="http://schemas.microsoft.com/office/drawing/2017/decorative" val="1"/>
              </a:ext>
            </a:extLst>
          </p:cNvPr>
          <p:cNvCxnSpPr>
            <a:cxnSpLocks/>
          </p:cNvCxnSpPr>
          <p:nvPr userDrawn="1"/>
        </p:nvCxnSpPr>
        <p:spPr>
          <a:xfrm flipV="1">
            <a:off x="4083251" y="6084198"/>
            <a:ext cx="0" cy="673218"/>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sp>
        <p:nvSpPr>
          <p:cNvPr id="14" name="Text Placeholder 13">
            <a:extLst>
              <a:ext uri="{FF2B5EF4-FFF2-40B4-BE49-F238E27FC236}">
                <a16:creationId xmlns:a16="http://schemas.microsoft.com/office/drawing/2014/main" id="{ADC6665C-28B8-EFD5-3FE2-BA77461CC46F}"/>
              </a:ext>
            </a:extLst>
          </p:cNvPr>
          <p:cNvSpPr>
            <a:spLocks noGrp="1"/>
          </p:cNvSpPr>
          <p:nvPr>
            <p:ph type="body" sz="quarter" idx="11" hasCustomPrompt="1"/>
          </p:nvPr>
        </p:nvSpPr>
        <p:spPr>
          <a:xfrm>
            <a:off x="239401" y="4542812"/>
            <a:ext cx="6799567" cy="1238863"/>
          </a:xfrm>
          <a:prstGeom prst="rect">
            <a:avLst/>
          </a:prstGeom>
        </p:spPr>
        <p:txBody>
          <a:bodyPr/>
          <a:lstStyle>
            <a:lvl1pPr marL="0" indent="0">
              <a:buNone/>
              <a:defRPr sz="18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r>
              <a:rPr lang="en-US"/>
              <a:t>Click to add Subtitle</a:t>
            </a:r>
          </a:p>
        </p:txBody>
      </p:sp>
      <p:sp>
        <p:nvSpPr>
          <p:cNvPr id="18" name="Text Placeholder 17">
            <a:extLst>
              <a:ext uri="{FF2B5EF4-FFF2-40B4-BE49-F238E27FC236}">
                <a16:creationId xmlns:a16="http://schemas.microsoft.com/office/drawing/2014/main" id="{DDB3F700-FAB1-5CEB-1490-4713831EC3AA}"/>
              </a:ext>
            </a:extLst>
          </p:cNvPr>
          <p:cNvSpPr>
            <a:spLocks noGrp="1"/>
          </p:cNvSpPr>
          <p:nvPr>
            <p:ph type="body" sz="quarter" idx="13" hasCustomPrompt="1"/>
          </p:nvPr>
        </p:nvSpPr>
        <p:spPr>
          <a:xfrm>
            <a:off x="4206796" y="6084023"/>
            <a:ext cx="2396452" cy="354877"/>
          </a:xfrm>
          <a:prstGeom prst="rect">
            <a:avLst/>
          </a:prstGeom>
        </p:spPr>
        <p:txBody>
          <a:bodyPr/>
          <a:lstStyle>
            <a:lvl1pPr marL="0" indent="0">
              <a:lnSpc>
                <a:spcPct val="100000"/>
              </a:lnSpc>
              <a:spcBef>
                <a:spcPts val="0"/>
              </a:spcBef>
              <a:buNone/>
              <a:defRPr sz="1800">
                <a:solidFill>
                  <a:schemeClr val="bg2"/>
                </a:solidFill>
              </a:defRPr>
            </a:lvl1pPr>
            <a:lvl2pPr>
              <a:defRPr/>
            </a:lvl2pPr>
          </a:lstStyle>
          <a:p>
            <a:pPr lvl="0"/>
            <a:r>
              <a:rPr lang="en-US"/>
              <a:t>Month, XX, 20XX</a:t>
            </a:r>
          </a:p>
        </p:txBody>
      </p:sp>
      <p:sp>
        <p:nvSpPr>
          <p:cNvPr id="20" name="Text Placeholder 19">
            <a:extLst>
              <a:ext uri="{FF2B5EF4-FFF2-40B4-BE49-F238E27FC236}">
                <a16:creationId xmlns:a16="http://schemas.microsoft.com/office/drawing/2014/main" id="{8773B033-3933-CA3F-E319-C54A2983C1FA}"/>
              </a:ext>
            </a:extLst>
          </p:cNvPr>
          <p:cNvSpPr>
            <a:spLocks noGrp="1"/>
          </p:cNvSpPr>
          <p:nvPr>
            <p:ph type="body" sz="quarter" idx="14" hasCustomPrompt="1"/>
          </p:nvPr>
        </p:nvSpPr>
        <p:spPr>
          <a:xfrm>
            <a:off x="4206795" y="6410325"/>
            <a:ext cx="2396448" cy="354877"/>
          </a:xfrm>
          <a:prstGeom prst="rect">
            <a:avLst/>
          </a:prstGeom>
        </p:spPr>
        <p:txBody>
          <a:bodyPr/>
          <a:lstStyle>
            <a:lvl1pPr marL="0" indent="0">
              <a:lnSpc>
                <a:spcPct val="100000"/>
              </a:lnSpc>
              <a:spcBef>
                <a:spcPts val="600"/>
              </a:spcBef>
              <a:buNone/>
              <a:defRPr sz="1800">
                <a:solidFill>
                  <a:schemeClr val="bg2"/>
                </a:solidFill>
              </a:defRPr>
            </a:lvl1pPr>
            <a:lvl5pPr marL="1828800" indent="0">
              <a:buNone/>
              <a:defRPr/>
            </a:lvl5pPr>
          </a:lstStyle>
          <a:p>
            <a:pPr lvl="0"/>
            <a:r>
              <a:rPr lang="en-US"/>
              <a:t>Time (XX:XX EST)</a:t>
            </a:r>
          </a:p>
        </p:txBody>
      </p:sp>
      <p:sp>
        <p:nvSpPr>
          <p:cNvPr id="3" name="Text Placeholder 13">
            <a:extLst>
              <a:ext uri="{FF2B5EF4-FFF2-40B4-BE49-F238E27FC236}">
                <a16:creationId xmlns:a16="http://schemas.microsoft.com/office/drawing/2014/main" id="{6F3B7613-1A51-6260-0103-AFA0A5A28911}"/>
              </a:ext>
            </a:extLst>
          </p:cNvPr>
          <p:cNvSpPr>
            <a:spLocks noGrp="1"/>
          </p:cNvSpPr>
          <p:nvPr>
            <p:ph type="body" sz="quarter" idx="15" hasCustomPrompt="1"/>
          </p:nvPr>
        </p:nvSpPr>
        <p:spPr>
          <a:xfrm>
            <a:off x="239400" y="1275349"/>
            <a:ext cx="6799567" cy="3039630"/>
          </a:xfrm>
          <a:prstGeom prst="rect">
            <a:avLst/>
          </a:prstGeom>
        </p:spPr>
        <p:txBody>
          <a:bodyPr anchor="b"/>
          <a:lstStyle>
            <a:lvl1pPr marL="0" indent="0">
              <a:buNone/>
              <a:defRPr sz="4400">
                <a:solidFill>
                  <a:srgbClr val="FFFFFF"/>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Webinar Title</a:t>
            </a:r>
          </a:p>
        </p:txBody>
      </p:sp>
    </p:spTree>
    <p:custDataLst>
      <p:tags r:id="rId1"/>
    </p:custDataLst>
    <p:extLst>
      <p:ext uri="{BB962C8B-B14F-4D97-AF65-F5344CB8AC3E}">
        <p14:creationId xmlns:p14="http://schemas.microsoft.com/office/powerpoint/2010/main" val="47778904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69068986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Agenda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E2AEF9A2-A0B4-D28D-B6DB-2F496932BC54}"/>
              </a:ext>
            </a:extLst>
          </p:cNvPr>
          <p:cNvSpPr>
            <a:spLocks noGrp="1"/>
          </p:cNvSpPr>
          <p:nvPr>
            <p:ph type="body" sz="quarter" idx="12"/>
          </p:nvPr>
        </p:nvSpPr>
        <p:spPr>
          <a:xfrm>
            <a:off x="676275" y="1323975"/>
            <a:ext cx="6267450" cy="4648200"/>
          </a:xfrm>
          <a:prstGeom prst="rect">
            <a:avLst/>
          </a:prstGeom>
        </p:spPr>
        <p:txBody>
          <a:bodyPr/>
          <a:lstStyle>
            <a:lvl1pPr marL="228600" indent="-228600">
              <a:buFontTx/>
              <a:buBlip>
                <a:blip r:embed="rId3"/>
              </a:buBlip>
              <a:defRPr/>
            </a:lvl1pPr>
            <a:lvl3pPr marL="1143000" indent="-228600">
              <a:buFont typeface="Courier New" panose="02070309020205020404" pitchFamily="49" charset="0"/>
              <a:buChar char="o"/>
              <a:defRPr/>
            </a:lvl3pPr>
            <a:lvl4pPr marL="1600200" indent="-228600">
              <a:buFont typeface="Wingdings" panose="05000000000000000000" pitchFamily="2" charset="2"/>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ext Placeholder 4">
            <a:extLst>
              <a:ext uri="{FF2B5EF4-FFF2-40B4-BE49-F238E27FC236}">
                <a16:creationId xmlns:a16="http://schemas.microsoft.com/office/drawing/2014/main" id="{65FE354D-6432-155F-912B-8E950BE86292}"/>
              </a:ext>
            </a:extLst>
          </p:cNvPr>
          <p:cNvSpPr txBox="1">
            <a:spLocks/>
          </p:cNvSpPr>
          <p:nvPr userDrawn="1"/>
        </p:nvSpPr>
        <p:spPr>
          <a:xfrm>
            <a:off x="4211567" y="6239054"/>
            <a:ext cx="5246329" cy="552450"/>
          </a:xfrm>
          <a:prstGeom prst="rect">
            <a:avLst/>
          </a:prstGeom>
        </p:spPr>
        <p:txBody>
          <a:bodyPr anchor="ctr"/>
          <a:lstStyle>
            <a:defPPr>
              <a:defRPr lang="en-US"/>
            </a:defPPr>
            <a:lvl1pPr indent="0">
              <a:lnSpc>
                <a:spcPct val="100000"/>
              </a:lnSpc>
              <a:spcBef>
                <a:spcPts val="0"/>
              </a:spcBef>
              <a:buFont typeface="Arial" panose="020B0604020202020204" pitchFamily="34" charset="0"/>
              <a:buNone/>
              <a:defRPr>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lvl="0"/>
            <a:endParaRPr lang="en-US"/>
          </a:p>
        </p:txBody>
      </p:sp>
      <p:sp>
        <p:nvSpPr>
          <p:cNvPr id="3" name="Slide Number Placeholder 5">
            <a:extLst>
              <a:ext uri="{FF2B5EF4-FFF2-40B4-BE49-F238E27FC236}">
                <a16:creationId xmlns:a16="http://schemas.microsoft.com/office/drawing/2014/main" id="{7FB638C2-9C51-2A3A-CB39-28326FD4045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285344172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Poll Activity ">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794A977-4DA5-8325-DB63-B53E3391F07D}"/>
              </a:ext>
            </a:extLst>
          </p:cNvPr>
          <p:cNvSpPr txBox="1"/>
          <p:nvPr userDrawn="1"/>
        </p:nvSpPr>
        <p:spPr>
          <a:xfrm>
            <a:off x="944840" y="2452127"/>
            <a:ext cx="3904329" cy="3272691"/>
          </a:xfrm>
          <a:prstGeom prst="rect">
            <a:avLst/>
          </a:prstGeom>
          <a:noFill/>
          <a:ln>
            <a:solidFill>
              <a:schemeClr val="bg1"/>
            </a:solidFill>
          </a:ln>
        </p:spPr>
        <p:txBody>
          <a:bodyPr wrap="square" rtlCol="0">
            <a:spAutoFit/>
          </a:bodyPr>
          <a:lstStyle/>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a:p>
            <a:pPr lvl="2">
              <a:lnSpc>
                <a:spcPct val="150000"/>
              </a:lnSpc>
              <a:defRPr/>
            </a:pPr>
            <a:endParaRPr lang="en-US" sz="2000">
              <a:solidFill>
                <a:srgbClr val="FFFFFF"/>
              </a:solidFill>
              <a:latin typeface="Roboto" panose="02000000000000000000" pitchFamily="2" charset="0"/>
              <a:ea typeface="Roboto" panose="02000000000000000000" pitchFamily="2" charset="0"/>
              <a:cs typeface="Roboto" panose="02000000000000000000" pitchFamily="2" charset="0"/>
              <a:sym typeface="Barlow Regular"/>
            </a:endParaRPr>
          </a:p>
        </p:txBody>
      </p:sp>
      <p:pic>
        <p:nvPicPr>
          <p:cNvPr id="9" name="Graphic 8" descr="Badge Question Mark with solid fill">
            <a:extLst>
              <a:ext uri="{FF2B5EF4-FFF2-40B4-BE49-F238E27FC236}">
                <a16:creationId xmlns:a16="http://schemas.microsoft.com/office/drawing/2014/main" id="{7109F4C4-70DC-E39C-005F-E91C72B39EB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87999" y="2514600"/>
            <a:ext cx="914400" cy="914400"/>
          </a:xfrm>
          <a:prstGeom prst="rect">
            <a:avLst/>
          </a:prstGeom>
        </p:spPr>
      </p:pic>
      <p:sp>
        <p:nvSpPr>
          <p:cNvPr id="10" name="Rectangle">
            <a:extLst>
              <a:ext uri="{FF2B5EF4-FFF2-40B4-BE49-F238E27FC236}">
                <a16:creationId xmlns:a16="http://schemas.microsoft.com/office/drawing/2014/main" id="{DAB562C9-EE3F-72C6-4A33-933796322DA9}"/>
              </a:ext>
              <a:ext uri="{C183D7F6-B498-43B3-948B-1728B52AA6E4}">
                <adec:decorative xmlns:adec="http://schemas.microsoft.com/office/drawing/2017/decorative" val="1"/>
              </a:ext>
            </a:extLst>
          </p:cNvPr>
          <p:cNvSpPr/>
          <p:nvPr userDrawn="1"/>
        </p:nvSpPr>
        <p:spPr>
          <a:xfrm>
            <a:off x="7342833" y="1347511"/>
            <a:ext cx="4537880" cy="4551969"/>
          </a:xfrm>
          <a:prstGeom prst="rect">
            <a:avLst/>
          </a:prstGeom>
          <a:solidFill>
            <a:srgbClr val="FFFFFF"/>
          </a:solidFill>
          <a:ln w="127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a:ln>
                <a:noFill/>
              </a:ln>
              <a:solidFill>
                <a:schemeClr val="tx2"/>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3" name="Text Placeholder 2">
            <a:extLst>
              <a:ext uri="{FF2B5EF4-FFF2-40B4-BE49-F238E27FC236}">
                <a16:creationId xmlns:a16="http://schemas.microsoft.com/office/drawing/2014/main" id="{AAFC7B44-726B-6F1E-CA06-CE58AFE585C0}"/>
              </a:ext>
            </a:extLst>
          </p:cNvPr>
          <p:cNvSpPr>
            <a:spLocks noGrp="1"/>
          </p:cNvSpPr>
          <p:nvPr>
            <p:ph type="body" sz="quarter" idx="10" hasCustomPrompt="1"/>
          </p:nvPr>
        </p:nvSpPr>
        <p:spPr>
          <a:xfrm>
            <a:off x="1901825" y="2668588"/>
            <a:ext cx="2774950" cy="2913062"/>
          </a:xfrm>
          <a:prstGeom prst="rect">
            <a:avLst/>
          </a:prstGeom>
        </p:spPr>
        <p:txBody>
          <a:bodyPr/>
          <a:lstStyle>
            <a:lvl1pPr marL="0" indent="0">
              <a:buNone/>
              <a:defRPr>
                <a:solidFill>
                  <a:schemeClr val="bg1"/>
                </a:solidFill>
              </a:defRPr>
            </a:lvl1pPr>
          </a:lstStyle>
          <a:p>
            <a:pPr lvl="0"/>
            <a:r>
              <a:rPr lang="en-US"/>
              <a:t>Poll Question Placeholder</a:t>
            </a:r>
          </a:p>
        </p:txBody>
      </p:sp>
      <p:sp>
        <p:nvSpPr>
          <p:cNvPr id="5" name="Text Placeholder 4">
            <a:extLst>
              <a:ext uri="{FF2B5EF4-FFF2-40B4-BE49-F238E27FC236}">
                <a16:creationId xmlns:a16="http://schemas.microsoft.com/office/drawing/2014/main" id="{4395C4F6-883B-5922-8670-119CC605542A}"/>
              </a:ext>
            </a:extLst>
          </p:cNvPr>
          <p:cNvSpPr>
            <a:spLocks noGrp="1"/>
          </p:cNvSpPr>
          <p:nvPr>
            <p:ph type="body" sz="quarter" idx="11" hasCustomPrompt="1"/>
          </p:nvPr>
        </p:nvSpPr>
        <p:spPr>
          <a:xfrm>
            <a:off x="7515922" y="1540224"/>
            <a:ext cx="4304603" cy="4284610"/>
          </a:xfrm>
          <a:prstGeom prst="rect">
            <a:avLst/>
          </a:prstGeom>
        </p:spPr>
        <p:txBody>
          <a:bodyPr/>
          <a:lstStyle>
            <a:lvl1pPr marL="342900" indent="-342900">
              <a:lnSpc>
                <a:spcPct val="100000"/>
              </a:lnSpc>
              <a:spcBef>
                <a:spcPts val="0"/>
              </a:spcBef>
              <a:spcAft>
                <a:spcPts val="1800"/>
              </a:spcAft>
              <a:buFont typeface="+mj-lt"/>
              <a:buAutoNum type="arabicPeriod"/>
              <a:defRPr sz="1800">
                <a:latin typeface="Roboto" panose="02000000000000000000" pitchFamily="2" charset="0"/>
                <a:ea typeface="Roboto" panose="02000000000000000000" pitchFamily="2" charset="0"/>
                <a:cs typeface="Roboto" panose="02000000000000000000" pitchFamily="2" charset="0"/>
              </a:defRPr>
            </a:lvl1pPr>
          </a:lstStyle>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a:p>
            <a:pPr lvl="0"/>
            <a:r>
              <a:rPr lang="en-US"/>
              <a:t>Answer Placeholder</a:t>
            </a:r>
          </a:p>
        </p:txBody>
      </p:sp>
      <p:sp>
        <p:nvSpPr>
          <p:cNvPr id="8" name="Title 7">
            <a:extLst>
              <a:ext uri="{FF2B5EF4-FFF2-40B4-BE49-F238E27FC236}">
                <a16:creationId xmlns:a16="http://schemas.microsoft.com/office/drawing/2014/main" id="{F23FD16C-6CB4-E3C8-B365-56C442D59E33}"/>
              </a:ext>
            </a:extLst>
          </p:cNvPr>
          <p:cNvSpPr>
            <a:spLocks noGrp="1"/>
          </p:cNvSpPr>
          <p:nvPr>
            <p:ph type="title" hasCustomPrompt="1"/>
          </p:nvPr>
        </p:nvSpPr>
        <p:spPr>
          <a:xfrm>
            <a:off x="944840" y="1593322"/>
            <a:ext cx="2819400" cy="653825"/>
          </a:xfrm>
          <a:prstGeom prst="rect">
            <a:avLst/>
          </a:prstGeom>
        </p:spPr>
        <p:txBody>
          <a:bodyPr/>
          <a:lstStyle>
            <a:lvl1pPr>
              <a:defRPr sz="3500" b="1">
                <a:solidFill>
                  <a:schemeClr val="bg1"/>
                </a:solidFill>
                <a:latin typeface="Roboto" panose="02000000000000000000" pitchFamily="2" charset="0"/>
                <a:ea typeface="Roboto" panose="02000000000000000000" pitchFamily="2" charset="0"/>
                <a:cs typeface="Roboto" panose="02000000000000000000" pitchFamily="2" charset="0"/>
              </a:defRPr>
            </a:lvl1pPr>
          </a:lstStyle>
          <a:p>
            <a:r>
              <a:rPr lang="en-US"/>
              <a:t>Poll Activity</a:t>
            </a:r>
          </a:p>
        </p:txBody>
      </p:sp>
      <p:sp>
        <p:nvSpPr>
          <p:cNvPr id="2" name="Slide Number Placeholder 5">
            <a:extLst>
              <a:ext uri="{FF2B5EF4-FFF2-40B4-BE49-F238E27FC236}">
                <a16:creationId xmlns:a16="http://schemas.microsoft.com/office/drawing/2014/main" id="{E14C544D-2D67-279B-08D9-0A5C0CC05D6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85838735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Q&amp;A Slide">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0BD898-88CB-272B-0F84-8757C9700F29}"/>
              </a:ext>
            </a:extLst>
          </p:cNvPr>
          <p:cNvSpPr>
            <a:spLocks noGrp="1"/>
          </p:cNvSpPr>
          <p:nvPr>
            <p:ph type="title"/>
          </p:nvPr>
        </p:nvSpPr>
        <p:spPr>
          <a:xfrm>
            <a:off x="7940842" y="2093495"/>
            <a:ext cx="3695330" cy="2687007"/>
          </a:xfrm>
          <a:prstGeom prst="rect">
            <a:avLst/>
          </a:prstGeom>
        </p:spPr>
        <p:txBody>
          <a:bodyPr/>
          <a:lstStyle>
            <a:lvl1pPr algn="ctr">
              <a:defRPr sz="3500">
                <a:solidFill>
                  <a:srgbClr val="002060"/>
                </a:solidFill>
                <a:latin typeface="Roboto" panose="02000000000000000000" pitchFamily="2" charset="0"/>
                <a:ea typeface="Roboto" panose="02000000000000000000" pitchFamily="2" charset="0"/>
                <a:cs typeface="Roboto" panose="02000000000000000000" pitchFamily="2" charset="0"/>
              </a:defRPr>
            </a:lvl1pPr>
          </a:lstStyle>
          <a:p>
            <a:endParaRPr lang="en-US"/>
          </a:p>
        </p:txBody>
      </p:sp>
      <p:sp>
        <p:nvSpPr>
          <p:cNvPr id="2" name="Slide Number Placeholder 5">
            <a:extLst>
              <a:ext uri="{FF2B5EF4-FFF2-40B4-BE49-F238E27FC236}">
                <a16:creationId xmlns:a16="http://schemas.microsoft.com/office/drawing/2014/main" id="{773463E2-5444-CA26-8F5D-3A3DDC6E96F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3154943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2.xml"/><Relationship Id="rId1"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heme" Target="../theme/theme3.xml"/><Relationship Id="rId1" Type="http://schemas.openxmlformats.org/officeDocument/2006/relationships/slideLayout" Target="../slideLayouts/slideLayout28.xml"/><Relationship Id="rId5" Type="http://schemas.openxmlformats.org/officeDocument/2006/relationships/hyperlink" Target="https://www.pickpik.com/agenda-work-balance-photo-blue-ballpoint-113858" TargetMode="External"/><Relationship Id="rId4" Type="http://schemas.openxmlformats.org/officeDocument/2006/relationships/image" Target="../media/image7.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tags" Target="../tags/tag8.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2" Type="http://schemas.openxmlformats.org/officeDocument/2006/relationships/slideLayout" Target="../slideLayouts/slideLayout51.xml"/><Relationship Id="rId16" Type="http://schemas.openxmlformats.org/officeDocument/2006/relationships/tags" Target="../tags/tag1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theme" Target="../theme/theme5.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6.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heme" Target="../theme/theme6.xml"/><Relationship Id="rId1"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3" Type="http://schemas.openxmlformats.org/officeDocument/2006/relationships/tags" Target="../tags/tag36.xml"/><Relationship Id="rId2" Type="http://schemas.openxmlformats.org/officeDocument/2006/relationships/theme" Target="../theme/theme7.xml"/><Relationship Id="rId1" Type="http://schemas.openxmlformats.org/officeDocument/2006/relationships/slideLayout" Target="../slideLayouts/slideLayout65.xml"/><Relationship Id="rId4" Type="http://schemas.openxmlformats.org/officeDocument/2006/relationships/image" Target="../media/image28.jpeg"/></Relationships>
</file>

<file path=ppt/slideMasters/_rels/slideMaster8.xml.rels><?xml version="1.0" encoding="UTF-8" standalone="yes"?>
<Relationships xmlns="http://schemas.openxmlformats.org/package/2006/relationships"><Relationship Id="rId8" Type="http://schemas.openxmlformats.org/officeDocument/2006/relationships/theme" Target="../theme/theme8.xml"/><Relationship Id="rId3" Type="http://schemas.openxmlformats.org/officeDocument/2006/relationships/slideLayout" Target="../slideLayouts/slideLayout68.xml"/><Relationship Id="rId7" Type="http://schemas.openxmlformats.org/officeDocument/2006/relationships/slideLayout" Target="../slideLayouts/slideLayout72.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5" Type="http://schemas.openxmlformats.org/officeDocument/2006/relationships/slideLayout" Target="../slideLayouts/slideLayout70.xml"/><Relationship Id="rId10" Type="http://schemas.openxmlformats.org/officeDocument/2006/relationships/image" Target="../media/image3.jpeg"/><Relationship Id="rId4" Type="http://schemas.openxmlformats.org/officeDocument/2006/relationships/slideLayout" Target="../slideLayouts/slideLayout69.xml"/><Relationship Id="rId9" Type="http://schemas.openxmlformats.org/officeDocument/2006/relationships/tags" Target="../tags/tag3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theme" Target="../theme/theme9.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812800" y="533401"/>
            <a:ext cx="10236200" cy="138215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812800" y="2009554"/>
            <a:ext cx="102362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435B93C-2BE9-4847-BFE5-D3CBCC6E948C}"/>
              </a:ext>
              <a:ext uri="{C183D7F6-B498-43B3-948B-1728B52AA6E4}">
                <adec:decorative xmlns:adec="http://schemas.microsoft.com/office/drawing/2017/decorative" val="1"/>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0" spc="30" baseline="0">
                <a:solidFill>
                  <a:srgbClr val="274E21"/>
                </a:solidFill>
                <a:latin typeface="Aptos Light" panose="020B0004020202020204" pitchFamily="34" charset="0"/>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200">
                <a:solidFill>
                  <a:srgbClr val="274E21"/>
                </a:solidFill>
                <a:latin typeface="Aptos Light" panose="020B0004020202020204" pitchFamily="34" charset="0"/>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1" r:id="rId13"/>
    <p:sldLayoutId id="2147483682" r:id="rId14"/>
    <p:sldLayoutId id="2147483689" r:id="rId15"/>
    <p:sldLayoutId id="2147483748" r:id="rId16"/>
    <p:sldLayoutId id="2147483749" r:id="rId17"/>
    <p:sldLayoutId id="2147483750" r:id="rId18"/>
    <p:sldLayoutId id="2147483751" r:id="rId19"/>
    <p:sldLayoutId id="2147483753" r:id="rId20"/>
    <p:sldLayoutId id="2147483754" r:id="rId21"/>
    <p:sldLayoutId id="2147483755" r:id="rId22"/>
    <p:sldLayoutId id="2147483756" r:id="rId23"/>
    <p:sldLayoutId id="2147483757" r:id="rId24"/>
    <p:sldLayoutId id="2147483758" r:id="rId25"/>
    <p:sldLayoutId id="2147483759" r:id="rId26"/>
  </p:sldLayoutIdLst>
  <p:txStyles>
    <p:title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p:titleStyle>
    <p:body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t="-4000" b="-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376251"/>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4" name="Title Placeholder 3">
            <a:extLst>
              <a:ext uri="{FF2B5EF4-FFF2-40B4-BE49-F238E27FC236}">
                <a16:creationId xmlns:a16="http://schemas.microsoft.com/office/drawing/2014/main" id="{69E554C3-433E-7919-CC69-7C6DEDBC2030}"/>
              </a:ext>
            </a:extLst>
          </p:cNvPr>
          <p:cNvSpPr>
            <a:spLocks noGrp="1"/>
          </p:cNvSpPr>
          <p:nvPr>
            <p:ph type="title"/>
          </p:nvPr>
        </p:nvSpPr>
        <p:spPr>
          <a:xfrm>
            <a:off x="596899" y="314960"/>
            <a:ext cx="10515600" cy="795528"/>
          </a:xfrm>
          <a:prstGeom prst="rect">
            <a:avLst/>
          </a:prstGeom>
        </p:spPr>
        <p:txBody>
          <a:bodyPr vert="horz" lIns="91440" tIns="45720" rIns="91440" bIns="45720" rtlCol="0" anchor="ctr">
            <a:normAutofit/>
          </a:bodyPr>
          <a:lstStyle/>
          <a:p>
            <a:r>
              <a:rPr lang="en-US"/>
              <a:t>Agenda</a:t>
            </a:r>
          </a:p>
        </p:txBody>
      </p:sp>
      <p:pic>
        <p:nvPicPr>
          <p:cNvPr id="6" name="Picture 5">
            <a:extLst>
              <a:ext uri="{FF2B5EF4-FFF2-40B4-BE49-F238E27FC236}">
                <a16:creationId xmlns:a16="http://schemas.microsoft.com/office/drawing/2014/main" id="{C001E5D9-F036-D0D4-9E70-5B2D63609B2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21664"/>
          <a:stretch/>
        </p:blipFill>
        <p:spPr>
          <a:xfrm>
            <a:off x="7048501" y="0"/>
            <a:ext cx="5143499" cy="6858000"/>
          </a:xfrm>
          <a:prstGeom prst="rect">
            <a:avLst/>
          </a:prstGeom>
        </p:spPr>
      </p:pic>
    </p:spTree>
    <p:custDataLst>
      <p:tags r:id="rId3"/>
    </p:custDataLst>
    <p:extLst>
      <p:ext uri="{BB962C8B-B14F-4D97-AF65-F5344CB8AC3E}">
        <p14:creationId xmlns:p14="http://schemas.microsoft.com/office/powerpoint/2010/main" val="1911327697"/>
      </p:ext>
    </p:extLst>
  </p:cSld>
  <p:clrMap bg1="lt1" tx1="dk1" bg2="lt2" tx2="dk2" accent1="accent1" accent2="accent2" accent3="accent3" accent4="accent4" accent5="accent5" accent6="accent6" hlink="hlink" folHlink="folHlink"/>
  <p:sldLayoutIdLst>
    <p:sldLayoutId id="2147483694" r:id="rId1"/>
  </p:sldLayoutIdLst>
  <p:hf hdr="0" ftr="0" dt="0"/>
  <p:txStyles>
    <p:titleStyle>
      <a:lvl1pPr algn="l" defTabSz="914400" rtl="0" eaLnBrk="1" latinLnBrk="0" hangingPunct="1">
        <a:lnSpc>
          <a:spcPct val="90000"/>
        </a:lnSpc>
        <a:spcBef>
          <a:spcPts val="1000"/>
        </a:spcBef>
        <a:buNone/>
        <a:defRPr sz="4000" kern="1200">
          <a:solidFill>
            <a:srgbClr val="274E21"/>
          </a:solidFill>
          <a:latin typeface="Aptos SemiBold" panose="020B0004020202020204" pitchFamily="34"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custDataLst>
      <p:tags r:id="rId23"/>
    </p:custDataLst>
    <p:extLst>
      <p:ext uri="{BB962C8B-B14F-4D97-AF65-F5344CB8AC3E}">
        <p14:creationId xmlns:p14="http://schemas.microsoft.com/office/powerpoint/2010/main" val="1248137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701" r:id="rId3"/>
    <p:sldLayoutId id="2147483702" r:id="rId4"/>
    <p:sldLayoutId id="2147483703" r:id="rId5"/>
    <p:sldLayoutId id="2147483708" r:id="rId6"/>
    <p:sldLayoutId id="2147483709" r:id="rId7"/>
    <p:sldLayoutId id="2147483710" r:id="rId8"/>
    <p:sldLayoutId id="2147483711" r:id="rId9"/>
    <p:sldLayoutId id="2147483723" r:id="rId10"/>
    <p:sldLayoutId id="2147483713" r:id="rId11"/>
    <p:sldLayoutId id="2147483714" r:id="rId12"/>
    <p:sldLayoutId id="2147483724" r:id="rId13"/>
    <p:sldLayoutId id="2147483722" r:id="rId14"/>
    <p:sldLayoutId id="2147483761" r:id="rId15"/>
    <p:sldLayoutId id="2147483762" r:id="rId16"/>
    <p:sldLayoutId id="2147483763" r:id="rId17"/>
    <p:sldLayoutId id="2147483764" r:id="rId18"/>
    <p:sldLayoutId id="2147483765" r:id="rId19"/>
    <p:sldLayoutId id="2147483766" r:id="rId20"/>
    <p:sldLayoutId id="2147483794" r:id="rId2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16"/>
    </p:custDataLst>
    <p:extLst>
      <p:ext uri="{BB962C8B-B14F-4D97-AF65-F5344CB8AC3E}">
        <p14:creationId xmlns:p14="http://schemas.microsoft.com/office/powerpoint/2010/main" val="870753280"/>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05FBA5-C867-57B2-71E4-45D9A8A2B685}"/>
              </a:ext>
              <a:ext uri="{C183D7F6-B498-43B3-948B-1728B52AA6E4}">
                <adec:decorative xmlns:adec="http://schemas.microsoft.com/office/drawing/2017/decorative" val="1"/>
              </a:ext>
            </a:extLst>
          </p:cNvPr>
          <p:cNvSpPr/>
          <p:nvPr userDrawn="1"/>
        </p:nvSpPr>
        <p:spPr>
          <a:xfrm>
            <a:off x="0" y="0"/>
            <a:ext cx="8287689" cy="6858000"/>
          </a:xfrm>
          <a:prstGeom prst="rect">
            <a:avLst/>
          </a:prstGeom>
          <a:solidFill>
            <a:srgbClr val="73BF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ID" sz="2800" b="0" i="0" u="none" strike="noStrike" kern="1200" cap="none" spc="0" normalizeH="0" baseline="0" noProof="0">
              <a:ln>
                <a:noFill/>
              </a:ln>
              <a:solidFill>
                <a:prstClr val="white"/>
              </a:solidFill>
              <a:effectLst/>
              <a:uLnTx/>
              <a:uFillTx/>
              <a:latin typeface="Aptos Narrow" panose="020B0004020202020204" pitchFamily="34" charset="0"/>
              <a:sym typeface="Barlow Regular"/>
            </a:endParaRPr>
          </a:p>
        </p:txBody>
      </p:sp>
      <p:sp>
        <p:nvSpPr>
          <p:cNvPr id="8" name="Freeform 2">
            <a:extLst>
              <a:ext uri="{FF2B5EF4-FFF2-40B4-BE49-F238E27FC236}">
                <a16:creationId xmlns:a16="http://schemas.microsoft.com/office/drawing/2014/main" id="{EC6A7227-7F95-AB78-6B09-E2A7D5213F4C}"/>
              </a:ext>
              <a:ext uri="{C183D7F6-B498-43B3-948B-1728B52AA6E4}">
                <adec:decorative xmlns:adec="http://schemas.microsoft.com/office/drawing/2017/decorative" val="1"/>
              </a:ext>
            </a:extLst>
          </p:cNvPr>
          <p:cNvSpPr/>
          <p:nvPr userDrawn="1"/>
        </p:nvSpPr>
        <p:spPr>
          <a:xfrm rot="10800000" flipV="1">
            <a:off x="4727944" y="0"/>
            <a:ext cx="7464056" cy="6858000"/>
          </a:xfrm>
          <a:custGeom>
            <a:avLst/>
            <a:gdLst>
              <a:gd name="connsiteX0" fmla="*/ 2628900 w 7391400"/>
              <a:gd name="connsiteY0" fmla="*/ 0 h 4703650"/>
              <a:gd name="connsiteX1" fmla="*/ 0 w 7391400"/>
              <a:gd name="connsiteY1" fmla="*/ 0 h 4703650"/>
              <a:gd name="connsiteX2" fmla="*/ 0 w 7391400"/>
              <a:gd name="connsiteY2" fmla="*/ 4703649 h 4703650"/>
              <a:gd name="connsiteX3" fmla="*/ 2628900 w 7391400"/>
              <a:gd name="connsiteY3" fmla="*/ 4703649 h 4703650"/>
              <a:gd name="connsiteX4" fmla="*/ 2628900 w 7391400"/>
              <a:gd name="connsiteY4" fmla="*/ 4703650 h 4703650"/>
              <a:gd name="connsiteX5" fmla="*/ 5374933 w 7391400"/>
              <a:gd name="connsiteY5" fmla="*/ 4703650 h 4703650"/>
              <a:gd name="connsiteX6" fmla="*/ 5774424 w 7391400"/>
              <a:gd name="connsiteY6" fmla="*/ 4703650 h 4703650"/>
              <a:gd name="connsiteX7" fmla="*/ 7391400 w 7391400"/>
              <a:gd name="connsiteY7" fmla="*/ 4703650 h 4703650"/>
              <a:gd name="connsiteX8" fmla="*/ 4645367 w 7391400"/>
              <a:gd name="connsiteY8" fmla="*/ 1 h 4703650"/>
              <a:gd name="connsiteX9" fmla="*/ 2628900 w 7391400"/>
              <a:gd name="connsiteY9" fmla="*/ 1 h 470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391400" h="4703650">
                <a:moveTo>
                  <a:pt x="2628900" y="0"/>
                </a:moveTo>
                <a:lnTo>
                  <a:pt x="0" y="0"/>
                </a:lnTo>
                <a:lnTo>
                  <a:pt x="0" y="4703649"/>
                </a:lnTo>
                <a:lnTo>
                  <a:pt x="2628900" y="4703649"/>
                </a:lnTo>
                <a:lnTo>
                  <a:pt x="2628900" y="4703650"/>
                </a:lnTo>
                <a:lnTo>
                  <a:pt x="5374933" y="4703650"/>
                </a:lnTo>
                <a:lnTo>
                  <a:pt x="5774424" y="4703650"/>
                </a:lnTo>
                <a:lnTo>
                  <a:pt x="7391400" y="4703650"/>
                </a:lnTo>
                <a:lnTo>
                  <a:pt x="4645367" y="1"/>
                </a:lnTo>
                <a:lnTo>
                  <a:pt x="2628900" y="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srgbClr val="274E21"/>
              </a:solidFill>
              <a:effectLst/>
              <a:uLnTx/>
              <a:uFillTx/>
              <a:latin typeface="Aptos Narrow" panose="020B0004020202020204" pitchFamily="34" charset="0"/>
              <a:ea typeface="Source Sans Pro" panose="020B0503030403020204" pitchFamily="34" charset="0"/>
              <a:cs typeface="+mn-cs"/>
              <a:sym typeface="Barlow Regular"/>
            </a:endParaRPr>
          </a:p>
        </p:txBody>
      </p:sp>
      <p:sp>
        <p:nvSpPr>
          <p:cNvPr id="13" name="Slide Number Placeholder 5">
            <a:extLst>
              <a:ext uri="{FF2B5EF4-FFF2-40B4-BE49-F238E27FC236}">
                <a16:creationId xmlns:a16="http://schemas.microsoft.com/office/drawing/2014/main" id="{0BA7A8E1-3B34-C260-1E90-424492D9EB5E}"/>
              </a:ext>
            </a:extLst>
          </p:cNvPr>
          <p:cNvSpPr>
            <a:spLocks noGrp="1"/>
          </p:cNvSpPr>
          <p:nvPr>
            <p:ph type="sldNum" sz="quarter" idx="4"/>
          </p:nvPr>
        </p:nvSpPr>
        <p:spPr>
          <a:xfrm>
            <a:off x="11569700" y="6477918"/>
            <a:ext cx="587807" cy="380082"/>
          </a:xfrm>
          <a:prstGeom prst="rect">
            <a:avLst/>
          </a:prstGeom>
        </p:spPr>
        <p:txBody>
          <a:bodyPr vert="horz" lIns="91440" tIns="45720" rIns="91440" bIns="45720" rtlCol="0" anchor="ctr"/>
          <a:lstStyle>
            <a:lvl1pPr algn="r">
              <a:defRPr sz="1200">
                <a:solidFill>
                  <a:srgbClr val="274E21"/>
                </a:solidFill>
                <a:latin typeface="Aptos Narrow" panose="020B0004020202020204" pitchFamily="34"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3"/>
    </p:custDataLst>
    <p:extLst>
      <p:ext uri="{BB962C8B-B14F-4D97-AF65-F5344CB8AC3E}">
        <p14:creationId xmlns:p14="http://schemas.microsoft.com/office/powerpoint/2010/main" val="4047623414"/>
      </p:ext>
    </p:extLst>
  </p:cSld>
  <p:clrMap bg1="lt1" tx1="dk1" bg2="lt2" tx2="dk2" accent1="accent1" accent2="accent2" accent3="accent3" accent4="accent4" accent5="accent5" accent6="accent6" hlink="hlink" folHlink="folHlink"/>
  <p:sldLayoutIdLst>
    <p:sldLayoutId id="2147483743"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pic>
        <p:nvPicPr>
          <p:cNvPr id="7" name="Picture Placeholder 2">
            <a:extLst>
              <a:ext uri="{FF2B5EF4-FFF2-40B4-BE49-F238E27FC236}">
                <a16:creationId xmlns:a16="http://schemas.microsoft.com/office/drawing/2014/main" id="{297D352B-7509-0ABA-C8F4-A1ECABFD34E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4">
            <a:extLst>
              <a:ext uri="{28A0092B-C50C-407E-A947-70E740481C1C}">
                <a14:useLocalDpi xmlns:a14="http://schemas.microsoft.com/office/drawing/2010/main" val="0"/>
              </a:ext>
            </a:extLst>
          </a:blip>
          <a:srcRect l="6" r="6"/>
          <a:stretch/>
        </p:blipFill>
        <p:spPr>
          <a:xfrm>
            <a:off x="1" y="0"/>
            <a:ext cx="7112000" cy="6858000"/>
          </a:xfrm>
          <a:prstGeom prst="rect">
            <a:avLst/>
          </a:prstGeom>
        </p:spPr>
      </p:pic>
    </p:spTree>
    <p:custDataLst>
      <p:tags r:id="rId3"/>
    </p:custDataLst>
    <p:extLst>
      <p:ext uri="{BB962C8B-B14F-4D97-AF65-F5344CB8AC3E}">
        <p14:creationId xmlns:p14="http://schemas.microsoft.com/office/powerpoint/2010/main" val="2970755991"/>
      </p:ext>
    </p:extLst>
  </p:cSld>
  <p:clrMap bg1="lt1" tx1="dk1" bg2="lt2" tx2="dk2" accent1="accent1" accent2="accent2" accent3="accent3" accent4="accent4" accent5="accent5" accent6="accent6" hlink="hlink" folHlink="folHlink"/>
  <p:sldLayoutIdLst>
    <p:sldLayoutId id="214748374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alphaModFix amt="56000"/>
            <a:lum/>
          </a:blip>
          <a:srcRect/>
          <a:stretch>
            <a:fillRect t="-4000" b="-4000"/>
          </a:stretch>
        </a:blipFill>
        <a:effectLst/>
      </p:bgPr>
    </p:bg>
    <p:spTree>
      <p:nvGrpSpPr>
        <p:cNvPr id="1" name=""/>
        <p:cNvGrpSpPr/>
        <p:nvPr/>
      </p:nvGrpSpPr>
      <p:grpSpPr>
        <a:xfrm>
          <a:off x="0" y="0"/>
          <a:ext cx="0" cy="0"/>
          <a:chOff x="0" y="0"/>
          <a:chExt cx="0" cy="0"/>
        </a:xfrm>
      </p:grpSpPr>
    </p:spTree>
    <p:custDataLst>
      <p:tags r:id="rId9"/>
    </p:custDataLst>
    <p:extLst>
      <p:ext uri="{BB962C8B-B14F-4D97-AF65-F5344CB8AC3E}">
        <p14:creationId xmlns:p14="http://schemas.microsoft.com/office/powerpoint/2010/main" val="3806688614"/>
      </p:ext>
    </p:extLst>
  </p:cSld>
  <p:clrMap bg1="lt1" tx1="dk1" bg2="lt2" tx2="dk2" accent1="accent1" accent2="accent2" accent3="accent3" accent4="accent4" accent5="accent5" accent6="accent6" hlink="hlink" folHlink="folHlink"/>
  <p:sldLayoutIdLst>
    <p:sldLayoutId id="2147483747" r:id="rId1"/>
    <p:sldLayoutId id="2147483768" r:id="rId2"/>
    <p:sldLayoutId id="2147483769" r:id="rId3"/>
    <p:sldLayoutId id="2147483770" r:id="rId4"/>
    <p:sldLayoutId id="2147483771" r:id="rId5"/>
    <p:sldLayoutId id="2147483772" r:id="rId6"/>
    <p:sldLayoutId id="2147483773"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812800" y="533401"/>
            <a:ext cx="10236200" cy="138215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812800" y="2009554"/>
            <a:ext cx="102362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8435B93C-2BE9-4847-BFE5-D3CBCC6E948C}"/>
              </a:ext>
              <a:ext uri="{C183D7F6-B498-43B3-948B-1728B52AA6E4}">
                <adec:decorative xmlns:adec="http://schemas.microsoft.com/office/drawing/2017/decorative" val="1"/>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0" spc="30" baseline="0">
                <a:solidFill>
                  <a:srgbClr val="274E21"/>
                </a:solidFill>
                <a:latin typeface="Aptos Light" panose="020B0004020202020204" pitchFamily="34" charset="0"/>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200">
                <a:solidFill>
                  <a:srgbClr val="274E21"/>
                </a:solidFill>
                <a:latin typeface="Aptos Light" panose="020B0004020202020204" pitchFamily="34" charset="0"/>
              </a:defRPr>
            </a:lvl1pPr>
          </a:lstStyle>
          <a:p>
            <a:fld id="{CBD12358-51D2-46B3-9BDE-DF29528B9454}" type="slidenum">
              <a:rPr lang="en-US" smtClean="0"/>
              <a:pPr/>
              <a:t>‹#›</a:t>
            </a:fld>
            <a:endParaRPr lang="en-US"/>
          </a:p>
        </p:txBody>
      </p:sp>
    </p:spTree>
    <p:extLst>
      <p:ext uri="{BB962C8B-B14F-4D97-AF65-F5344CB8AC3E}">
        <p14:creationId xmlns:p14="http://schemas.microsoft.com/office/powerpoint/2010/main" val="121450002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Lst>
  <p:txStyles>
    <p:title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p:titleStyle>
    <p:body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33.xml"/><Relationship Id="rId6" Type="http://schemas.openxmlformats.org/officeDocument/2006/relationships/image" Target="../media/image35.png"/><Relationship Id="rId11" Type="http://schemas.openxmlformats.org/officeDocument/2006/relationships/image" Target="../media/image40.pn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hyperlink" Target="mailto:Alicia.O@edvance.edu" TargetMode="External"/><Relationship Id="rId2" Type="http://schemas.openxmlformats.org/officeDocument/2006/relationships/notesSlide" Target="../notesSlides/notesSlide12.xml"/><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30_CD5EA3E3.xml"/><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15.xml"/><Relationship Id="rId7" Type="http://schemas.openxmlformats.org/officeDocument/2006/relationships/image" Target="../media/image46.png"/><Relationship Id="rId2" Type="http://schemas.openxmlformats.org/officeDocument/2006/relationships/slideLayout" Target="../slideLayouts/slideLayout4.xml"/><Relationship Id="rId1" Type="http://schemas.openxmlformats.org/officeDocument/2006/relationships/tags" Target="../tags/tag45.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3.xml"/><Relationship Id="rId1" Type="http://schemas.openxmlformats.org/officeDocument/2006/relationships/tags" Target="../tags/tag4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1.xml"/><Relationship Id="rId1" Type="http://schemas.openxmlformats.org/officeDocument/2006/relationships/tags" Target="../tags/tag47.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hyperlink" Target="mailto:mrecords@baywib.org" TargetMode="External"/><Relationship Id="rId2" Type="http://schemas.openxmlformats.org/officeDocument/2006/relationships/notesSlide" Target="../notesSlides/notesSlide19.xml"/><Relationship Id="rId1" Type="http://schemas.openxmlformats.org/officeDocument/2006/relationships/slideLayout" Target="../slideLayouts/slideLayout66.xml"/></Relationships>
</file>

<file path=ppt/slides/_rels/slide20.xml.rels><?xml version="1.0" encoding="UTF-8" standalone="yes"?>
<Relationships xmlns="http://schemas.openxmlformats.org/package/2006/relationships"><Relationship Id="rId3" Type="http://schemas.microsoft.com/office/2018/10/relationships/comments" Target="../comments/modernComment_A7D_0.xml"/><Relationship Id="rId2" Type="http://schemas.openxmlformats.org/officeDocument/2006/relationships/notesSlide" Target="../notesSlides/notesSlide20.xml"/><Relationship Id="rId1" Type="http://schemas.openxmlformats.org/officeDocument/2006/relationships/slideLayout" Target="../slideLayouts/slideLayout17.xml"/><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8.xml"/></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hyperlink" Target="mailto:phil@coopcincy.org" TargetMode="External"/><Relationship Id="rId2" Type="http://schemas.openxmlformats.org/officeDocument/2006/relationships/notesSlide" Target="../notesSlides/notesSlide26.xml"/><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0.xml"/><Relationship Id="rId1" Type="http://schemas.openxmlformats.org/officeDocument/2006/relationships/slideLayout" Target="../slideLayouts/slideLayout33.xml"/><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2.xml"/><Relationship Id="rId1" Type="http://schemas.openxmlformats.org/officeDocument/2006/relationships/slideLayout" Target="../slideLayouts/slideLayout33.xml"/><Relationship Id="rId5" Type="http://schemas.openxmlformats.org/officeDocument/2006/relationships/image" Target="../media/image68.png"/><Relationship Id="rId4" Type="http://schemas.openxmlformats.org/officeDocument/2006/relationships/image" Target="../media/image67.pn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5.xml"/><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7.xml"/><Relationship Id="rId1" Type="http://schemas.openxmlformats.org/officeDocument/2006/relationships/slideLayout" Target="../slideLayouts/slideLayout32.xml"/><Relationship Id="rId4" Type="http://schemas.openxmlformats.org/officeDocument/2006/relationships/image" Target="../media/image72.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5.xml"/><Relationship Id="rId1" Type="http://schemas.openxmlformats.org/officeDocument/2006/relationships/video" Target="https://www.youtube.com/embed/3R_yv7NwpyE?feature=oembed" TargetMode="External"/><Relationship Id="rId4" Type="http://schemas.openxmlformats.org/officeDocument/2006/relationships/image" Target="../media/image73.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7" Type="http://schemas.openxmlformats.org/officeDocument/2006/relationships/image" Target="../media/image78.jpeg"/><Relationship Id="rId2" Type="http://schemas.openxmlformats.org/officeDocument/2006/relationships/slideLayout" Target="../slideLayouts/slideLayout4.xml"/><Relationship Id="rId1" Type="http://schemas.openxmlformats.org/officeDocument/2006/relationships/tags" Target="../tags/tag48.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2.xml"/><Relationship Id="rId1" Type="http://schemas.openxmlformats.org/officeDocument/2006/relationships/tags" Target="../tags/tag49.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3.xml"/><Relationship Id="rId1" Type="http://schemas.openxmlformats.org/officeDocument/2006/relationships/tags" Target="../tags/tag50.xml"/><Relationship Id="rId4" Type="http://schemas.openxmlformats.org/officeDocument/2006/relationships/image" Target="../media/image79.png"/></Relationships>
</file>

<file path=ppt/slides/_rels/slide47.xml.rels><?xml version="1.0" encoding="UTF-8" standalone="yes"?>
<Relationships xmlns="http://schemas.openxmlformats.org/package/2006/relationships"><Relationship Id="rId3" Type="http://schemas.openxmlformats.org/officeDocument/2006/relationships/hyperlink" Target="mailto:tclark@civicworks.com" TargetMode="External"/><Relationship Id="rId2" Type="http://schemas.openxmlformats.org/officeDocument/2006/relationships/notesSlide" Target="../notesSlides/notesSlide47.xml"/><Relationship Id="rId1" Type="http://schemas.openxmlformats.org/officeDocument/2006/relationships/slideLayout" Target="../slideLayouts/slideLayout3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notesSlide" Target="../notesSlides/notesSlide50.xml"/><Relationship Id="rId7" Type="http://schemas.openxmlformats.org/officeDocument/2006/relationships/image" Target="../media/image83.png"/><Relationship Id="rId2" Type="http://schemas.openxmlformats.org/officeDocument/2006/relationships/slideLayout" Target="../slideLayouts/slideLayout4.xml"/><Relationship Id="rId1" Type="http://schemas.openxmlformats.org/officeDocument/2006/relationships/tags" Target="../tags/tag51.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 Id="rId9" Type="http://schemas.openxmlformats.org/officeDocument/2006/relationships/image" Target="../media/image85.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32.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7.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35.xml"/><Relationship Id="rId1" Type="http://schemas.openxmlformats.org/officeDocument/2006/relationships/tags" Target="../tags/tag53.xml"/><Relationship Id="rId4" Type="http://schemas.openxmlformats.org/officeDocument/2006/relationships/image" Target="../media/image86.png"/></Relationships>
</file>

<file path=ppt/slides/_rels/slide54.xml.rels><?xml version="1.0" encoding="UTF-8" standalone="yes"?>
<Relationships xmlns="http://schemas.openxmlformats.org/package/2006/relationships"><Relationship Id="rId3" Type="http://schemas.openxmlformats.org/officeDocument/2006/relationships/hyperlink" Target="mailto:brooke.brownlee@pgn.com" TargetMode="External"/><Relationship Id="rId2" Type="http://schemas.openxmlformats.org/officeDocument/2006/relationships/notesSlide" Target="../notesSlides/notesSlide54.xml"/><Relationship Id="rId1" Type="http://schemas.openxmlformats.org/officeDocument/2006/relationships/slideLayout" Target="../slideLayouts/slideLayout6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3" Type="http://schemas.openxmlformats.org/officeDocument/2006/relationships/hyperlink" Target="mailto:chernandez@resilienceforce.org" TargetMode="External"/><Relationship Id="rId2" Type="http://schemas.openxmlformats.org/officeDocument/2006/relationships/notesSlide" Target="../notesSlides/notesSlide61.xml"/><Relationship Id="rId1" Type="http://schemas.openxmlformats.org/officeDocument/2006/relationships/slideLayout" Target="../slideLayouts/slideLayout41.xml"/><Relationship Id="rId4" Type="http://schemas.openxmlformats.org/officeDocument/2006/relationships/image" Target="../media/image87.jpe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65.xml"/><Relationship Id="rId1" Type="http://schemas.openxmlformats.org/officeDocument/2006/relationships/slideLayout" Target="../slideLayouts/slideLayout22.xml"/></Relationships>
</file>

<file path=ppt/slides/_rels/slide6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notesSlide" Target="../notesSlides/notesSlide66.xml"/><Relationship Id="rId7" Type="http://schemas.openxmlformats.org/officeDocument/2006/relationships/image" Target="../media/image91.png"/><Relationship Id="rId2" Type="http://schemas.openxmlformats.org/officeDocument/2006/relationships/slideLayout" Target="../slideLayouts/slideLayout4.xml"/><Relationship Id="rId1" Type="http://schemas.openxmlformats.org/officeDocument/2006/relationships/tags" Target="../tags/tag54.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image" Target="../media/image88.png"/></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33.xml"/><Relationship Id="rId1" Type="http://schemas.openxmlformats.org/officeDocument/2006/relationships/tags" Target="../tags/tag55.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57.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35.xml"/><Relationship Id="rId1" Type="http://schemas.openxmlformats.org/officeDocument/2006/relationships/tags" Target="../tags/tag56.xml"/><Relationship Id="rId4" Type="http://schemas.openxmlformats.org/officeDocument/2006/relationships/image" Target="../media/image93.png"/></Relationships>
</file>

<file path=ppt/slides/_rels/slide70.xml.rels><?xml version="1.0" encoding="UTF-8" standalone="yes"?>
<Relationships xmlns="http://schemas.openxmlformats.org/package/2006/relationships"><Relationship Id="rId3" Type="http://schemas.openxmlformats.org/officeDocument/2006/relationships/hyperlink" Target="mailto:rspencer@cheyney.edu" TargetMode="External"/><Relationship Id="rId2" Type="http://schemas.openxmlformats.org/officeDocument/2006/relationships/notesSlide" Target="../notesSlides/notesSlide70.xml"/><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7.xml"/></Relationships>
</file>

<file path=ppt/slides/_rels/slide7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2.xml"/><Relationship Id="rId1" Type="http://schemas.openxmlformats.org/officeDocument/2006/relationships/slideLayout" Target="../slideLayouts/slideLayout18.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4.xml"/><Relationship Id="rId1" Type="http://schemas.openxmlformats.org/officeDocument/2006/relationships/tags" Target="../tags/tag57.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32.xml"/><Relationship Id="rId1" Type="http://schemas.openxmlformats.org/officeDocument/2006/relationships/tags" Target="../tags/tag58.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7.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41.xml"/><Relationship Id="rId1" Type="http://schemas.openxmlformats.org/officeDocument/2006/relationships/tags" Target="../tags/tag59.xml"/><Relationship Id="rId4" Type="http://schemas.openxmlformats.org/officeDocument/2006/relationships/image" Target="../media/image97.jpeg"/></Relationships>
</file>

<file path=ppt/slides/_rels/slide77.xml.rels><?xml version="1.0" encoding="UTF-8" standalone="yes"?>
<Relationships xmlns="http://schemas.openxmlformats.org/package/2006/relationships"><Relationship Id="rId3" Type="http://schemas.openxmlformats.org/officeDocument/2006/relationships/hyperlink" Target="mailto:cindy@laneworkforce.org" TargetMode="External"/><Relationship Id="rId2" Type="http://schemas.openxmlformats.org/officeDocument/2006/relationships/notesSlide" Target="../notesSlides/notesSlide77.xml"/><Relationship Id="rId1" Type="http://schemas.openxmlformats.org/officeDocument/2006/relationships/slideLayout" Target="../slideLayouts/slideLayout66.xml"/><Relationship Id="rId4" Type="http://schemas.openxmlformats.org/officeDocument/2006/relationships/hyperlink" Target="mailto:Ryan@laneworkforce.org"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7.xml"/></Relationships>
</file>

<file path=ppt/slides/_rels/slide7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9.xml"/><Relationship Id="rId1" Type="http://schemas.openxmlformats.org/officeDocument/2006/relationships/slideLayout" Target="../slideLayouts/slideLayout88.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7" Type="http://schemas.openxmlformats.org/officeDocument/2006/relationships/image" Target="../media/image101.png"/><Relationship Id="rId2" Type="http://schemas.openxmlformats.org/officeDocument/2006/relationships/slideLayout" Target="../slideLayouts/slideLayout76.xml"/><Relationship Id="rId1" Type="http://schemas.openxmlformats.org/officeDocument/2006/relationships/tags" Target="../tags/tag60.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98.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32.xml"/><Relationship Id="rId1" Type="http://schemas.openxmlformats.org/officeDocument/2006/relationships/tags" Target="../tags/tag6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7.xml"/></Relationships>
</file>

<file path=ppt/slides/_rels/slide8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83.xml"/><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3" Type="http://schemas.openxmlformats.org/officeDocument/2006/relationships/hyperlink" Target="mailto:Cindy.Anderson@employmilwaukee.org" TargetMode="External"/><Relationship Id="rId2" Type="http://schemas.openxmlformats.org/officeDocument/2006/relationships/notesSlide" Target="../notesSlides/notesSlide84.xml"/><Relationship Id="rId1" Type="http://schemas.openxmlformats.org/officeDocument/2006/relationships/slideLayout" Target="../slideLayouts/slideLayout39.xml"/><Relationship Id="rId4" Type="http://schemas.openxmlformats.org/officeDocument/2006/relationships/hyperlink" Target="mailto:E:Tashika.Coleman@employmilwaukee.org" TargetMode="External"/></Relationships>
</file>

<file path=ppt/slides/_rels/slide85.xml.rels><?xml version="1.0" encoding="UTF-8" standalone="yes"?>
<Relationships xmlns="http://schemas.openxmlformats.org/package/2006/relationships"><Relationship Id="rId3" Type="http://schemas.microsoft.com/office/2018/10/relationships/comments" Target="../comments/modernComment_A84_C4EEA2D5.xml"/><Relationship Id="rId2" Type="http://schemas.openxmlformats.org/officeDocument/2006/relationships/notesSlide" Target="../notesSlides/notesSlide85.xml"/><Relationship Id="rId1" Type="http://schemas.openxmlformats.org/officeDocument/2006/relationships/slideLayout" Target="../slideLayouts/slideLayout47.xml"/></Relationships>
</file>

<file path=ppt/slides/_rels/slide8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86.xml"/><Relationship Id="rId1" Type="http://schemas.openxmlformats.org/officeDocument/2006/relationships/slideLayout" Target="../slideLayouts/slideLayout44.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7.xml"/><Relationship Id="rId1" Type="http://schemas.openxmlformats.org/officeDocument/2006/relationships/tags" Target="../tags/tag62.xml"/><Relationship Id="rId6" Type="http://schemas.openxmlformats.org/officeDocument/2006/relationships/image" Target="../media/image105.png"/><Relationship Id="rId5" Type="http://schemas.openxmlformats.org/officeDocument/2006/relationships/image" Target="../media/image104.png"/><Relationship Id="rId4" Type="http://schemas.openxmlformats.org/officeDocument/2006/relationships/image" Target="../media/image103.jpeg"/></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32.xml"/><Relationship Id="rId1" Type="http://schemas.openxmlformats.org/officeDocument/2006/relationships/tags" Target="../tags/tag6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7.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41.xml"/><Relationship Id="rId1" Type="http://schemas.openxmlformats.org/officeDocument/2006/relationships/tags" Target="../tags/tag64.xml"/><Relationship Id="rId4" Type="http://schemas.openxmlformats.org/officeDocument/2006/relationships/image" Target="../media/image106.png"/></Relationships>
</file>

<file path=ppt/slides/_rels/slide91.xml.rels><?xml version="1.0" encoding="UTF-8" standalone="yes"?>
<Relationships xmlns="http://schemas.openxmlformats.org/package/2006/relationships"><Relationship Id="rId3" Type="http://schemas.openxmlformats.org/officeDocument/2006/relationships/hyperlink" Target="mailto:adrineh.terantonians@lahta.org" TargetMode="External"/><Relationship Id="rId2" Type="http://schemas.openxmlformats.org/officeDocument/2006/relationships/notesSlide" Target="../notesSlides/notesSlide91.xml"/><Relationship Id="rId1" Type="http://schemas.openxmlformats.org/officeDocument/2006/relationships/slideLayout" Target="../slideLayouts/slideLayout66.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3" Type="http://schemas.openxmlformats.org/officeDocument/2006/relationships/hyperlink" Target="https://forms.office.com/g/ULK9UiBQZc" TargetMode="External"/><Relationship Id="rId2" Type="http://schemas.openxmlformats.org/officeDocument/2006/relationships/notesSlide" Target="../notesSlides/notesSlide9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132202" y="4630427"/>
            <a:ext cx="11335446" cy="1607938"/>
          </a:xfrm>
        </p:spPr>
        <p:txBody>
          <a:bodyPr/>
          <a:lstStyle/>
          <a:p>
            <a:pPr marL="1652588" indent="2114550">
              <a:tabLst>
                <a:tab pos="1938338" algn="l"/>
              </a:tabLst>
            </a:pPr>
            <a:r>
              <a:rPr lang="en-US" sz="5000" dirty="0">
                <a:latin typeface="Aptos SemiBold"/>
              </a:rPr>
              <a:t>Welcome to the </a:t>
            </a:r>
            <a:br>
              <a:rPr lang="en-US" sz="5000" dirty="0">
                <a:latin typeface="Aptos SemiBold"/>
              </a:rPr>
            </a:br>
            <a:r>
              <a:rPr lang="en-US" sz="5000" dirty="0">
                <a:latin typeface="Aptos SemiBold"/>
              </a:rPr>
              <a:t>Peer-to-Peer Virtual Intensive!</a:t>
            </a:r>
          </a:p>
        </p:txBody>
      </p:sp>
    </p:spTree>
    <p:extLst>
      <p:ext uri="{BB962C8B-B14F-4D97-AF65-F5344CB8AC3E}">
        <p14:creationId xmlns:p14="http://schemas.microsoft.com/office/powerpoint/2010/main" val="3078994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666494-FA65-2347-17F3-64352FF22C68}"/>
              </a:ext>
            </a:extLst>
          </p:cNvPr>
          <p:cNvSpPr>
            <a:spLocks noGrp="1"/>
          </p:cNvSpPr>
          <p:nvPr>
            <p:ph type="title"/>
          </p:nvPr>
        </p:nvSpPr>
        <p:spPr>
          <a:xfrm>
            <a:off x="1386840" y="500398"/>
            <a:ext cx="9418320" cy="857517"/>
          </a:xfrm>
        </p:spPr>
        <p:txBody>
          <a:bodyPr>
            <a:normAutofit fontScale="90000"/>
          </a:bodyPr>
          <a:lstStyle/>
          <a:p>
            <a:r>
              <a:rPr lang="en-US"/>
              <a:t>Purpose, Agreements, &amp; Introductions</a:t>
            </a:r>
          </a:p>
        </p:txBody>
      </p:sp>
      <p:sp>
        <p:nvSpPr>
          <p:cNvPr id="4" name="Subtitle 3">
            <a:extLst>
              <a:ext uri="{FF2B5EF4-FFF2-40B4-BE49-F238E27FC236}">
                <a16:creationId xmlns:a16="http://schemas.microsoft.com/office/drawing/2014/main" id="{6351A9E0-0A62-3738-E15A-A50369D72048}"/>
              </a:ext>
            </a:extLst>
          </p:cNvPr>
          <p:cNvSpPr>
            <a:spLocks noGrp="1"/>
          </p:cNvSpPr>
          <p:nvPr>
            <p:ph idx="1"/>
          </p:nvPr>
        </p:nvSpPr>
        <p:spPr>
          <a:xfrm>
            <a:off x="849630" y="1785602"/>
            <a:ext cx="10492739" cy="4572000"/>
          </a:xfrm>
        </p:spPr>
        <p:txBody>
          <a:bodyPr>
            <a:normAutofit lnSpcReduction="10000"/>
          </a:bodyPr>
          <a:lstStyle/>
          <a:p>
            <a:pPr marL="0" indent="0">
              <a:buNone/>
            </a:pPr>
            <a:r>
              <a:rPr lang="en-US" b="1"/>
              <a:t>Purpose:</a:t>
            </a:r>
            <a:r>
              <a:rPr lang="en-US"/>
              <a:t> Set your project up for success through focused time with your team, peers, and federal partners.</a:t>
            </a:r>
          </a:p>
          <a:p>
            <a:pPr marL="0" indent="0">
              <a:spcBef>
                <a:spcPts val="1200"/>
              </a:spcBef>
              <a:buNone/>
            </a:pPr>
            <a:r>
              <a:rPr lang="en-US" b="1"/>
              <a:t>Community Agreements</a:t>
            </a:r>
          </a:p>
          <a:p>
            <a:pPr>
              <a:spcBef>
                <a:spcPts val="0"/>
              </a:spcBef>
            </a:pPr>
            <a:r>
              <a:rPr lang="en-US"/>
              <a:t>When you’re presenting, please turn on your camera</a:t>
            </a:r>
          </a:p>
          <a:p>
            <a:pPr>
              <a:spcBef>
                <a:spcPts val="0"/>
              </a:spcBef>
            </a:pPr>
            <a:r>
              <a:rPr lang="en-US"/>
              <a:t>Raise your virtual hand when you’d like to speak</a:t>
            </a:r>
          </a:p>
          <a:p>
            <a:pPr>
              <a:spcBef>
                <a:spcPts val="0"/>
              </a:spcBef>
            </a:pPr>
            <a:r>
              <a:rPr lang="en-US"/>
              <a:t>Respect your colleagues’ views –especially when you don’t agree</a:t>
            </a:r>
          </a:p>
          <a:p>
            <a:pPr>
              <a:spcBef>
                <a:spcPts val="0"/>
              </a:spcBef>
            </a:pPr>
            <a:r>
              <a:rPr lang="en-US"/>
              <a:t>Participate!</a:t>
            </a:r>
          </a:p>
          <a:p>
            <a:pPr marL="0" indent="0">
              <a:spcBef>
                <a:spcPts val="1200"/>
              </a:spcBef>
              <a:buFont typeface="Wingdings" panose="05000000000000000000" pitchFamily="2" charset="2"/>
              <a:buNone/>
            </a:pPr>
            <a:r>
              <a:rPr lang="en-US" b="1"/>
              <a:t>Grantee Introductions</a:t>
            </a:r>
          </a:p>
          <a:p>
            <a:pPr>
              <a:spcBef>
                <a:spcPts val="0"/>
              </a:spcBef>
            </a:pPr>
            <a:r>
              <a:rPr lang="en-US"/>
              <a:t>Use the chat to introduce your team and note if your project is a Tier 1 (Planning) or Tier 2 (Implementation) grant.</a:t>
            </a:r>
          </a:p>
        </p:txBody>
      </p:sp>
    </p:spTree>
    <p:extLst>
      <p:ext uri="{BB962C8B-B14F-4D97-AF65-F5344CB8AC3E}">
        <p14:creationId xmlns:p14="http://schemas.microsoft.com/office/powerpoint/2010/main" val="2775535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Lst>
          </p:cNvPr>
          <p:cNvSpPr>
            <a:spLocks noGrp="1"/>
          </p:cNvSpPr>
          <p:nvPr>
            <p:ph type="title"/>
          </p:nvPr>
        </p:nvSpPr>
        <p:spPr>
          <a:xfrm>
            <a:off x="2207620" y="251765"/>
            <a:ext cx="2232178" cy="795528"/>
          </a:xfrm>
          <a:noFill/>
        </p:spPr>
        <p:txBody>
          <a:bodyPr>
            <a:noAutofit/>
          </a:bodyPr>
          <a:lstStyle/>
          <a:p>
            <a:r>
              <a:rPr lang="en-US" sz="4800"/>
              <a:t>Agenda</a:t>
            </a:r>
          </a:p>
        </p:txBody>
      </p:sp>
      <p:sp>
        <p:nvSpPr>
          <p:cNvPr id="3" name="Content Placeholder 2">
            <a:extLst>
              <a:ext uri="{FF2B5EF4-FFF2-40B4-BE49-F238E27FC236}">
                <a16:creationId xmlns:a16="http://schemas.microsoft.com/office/drawing/2014/main" id="{9BEA8735-F1DC-1DE6-0A38-429B2F660F8A}"/>
              </a:ext>
            </a:extLst>
          </p:cNvPr>
          <p:cNvSpPr>
            <a:spLocks noGrp="1"/>
          </p:cNvSpPr>
          <p:nvPr>
            <p:ph type="body" sz="quarter" idx="12"/>
          </p:nvPr>
        </p:nvSpPr>
        <p:spPr>
          <a:xfrm>
            <a:off x="661012" y="1190536"/>
            <a:ext cx="6282712" cy="5427430"/>
          </a:xfrm>
          <a:noFill/>
        </p:spPr>
        <p:txBody>
          <a:bodyPr anchor="ctr">
            <a:normAutofit lnSpcReduction="10000"/>
          </a:bodyPr>
          <a:lstStyle/>
          <a:p>
            <a:pPr marL="0" marR="0">
              <a:lnSpc>
                <a:spcPct val="100000"/>
              </a:lnSpc>
              <a:spcBef>
                <a:spcPts val="1500"/>
              </a:spcBef>
              <a:spcAft>
                <a:spcPts val="600"/>
              </a:spcAft>
            </a:pPr>
            <a:r>
              <a:rPr lang="en-US"/>
              <a:t>12:30 pm - Welcome &amp; Opening Remarks</a:t>
            </a:r>
          </a:p>
          <a:p>
            <a:pPr>
              <a:lnSpc>
                <a:spcPct val="100000"/>
              </a:lnSpc>
              <a:spcBef>
                <a:spcPts val="1500"/>
              </a:spcBef>
            </a:pPr>
            <a:r>
              <a:rPr lang="en-US"/>
              <a:t>12:45 - Grantee Spotlight Presentations</a:t>
            </a:r>
          </a:p>
          <a:p>
            <a:pPr>
              <a:lnSpc>
                <a:spcPct val="100000"/>
              </a:lnSpc>
              <a:spcBef>
                <a:spcPts val="1500"/>
              </a:spcBef>
            </a:pPr>
            <a:r>
              <a:rPr lang="en-US"/>
              <a:t>1:15 - Job Quality Starter Guide Overview</a:t>
            </a:r>
          </a:p>
          <a:p>
            <a:pPr>
              <a:lnSpc>
                <a:spcPct val="100000"/>
              </a:lnSpc>
              <a:spcBef>
                <a:spcPts val="1500"/>
              </a:spcBef>
            </a:pPr>
            <a:r>
              <a:rPr lang="en-US"/>
              <a:t>1:30 - Developing Your Value Proposition</a:t>
            </a:r>
          </a:p>
          <a:p>
            <a:pPr>
              <a:lnSpc>
                <a:spcPct val="100000"/>
              </a:lnSpc>
              <a:spcBef>
                <a:spcPts val="1500"/>
              </a:spcBef>
            </a:pPr>
            <a:r>
              <a:rPr lang="en-US"/>
              <a:t>2:20 - Break</a:t>
            </a:r>
          </a:p>
          <a:p>
            <a:pPr>
              <a:lnSpc>
                <a:spcPct val="100000"/>
              </a:lnSpc>
              <a:spcBef>
                <a:spcPts val="1500"/>
              </a:spcBef>
            </a:pPr>
            <a:r>
              <a:rPr lang="en-US"/>
              <a:t>2:30 - Grantee Spotlight Presentations</a:t>
            </a:r>
          </a:p>
          <a:p>
            <a:pPr>
              <a:lnSpc>
                <a:spcPct val="100000"/>
              </a:lnSpc>
              <a:spcBef>
                <a:spcPts val="1500"/>
              </a:spcBef>
            </a:pPr>
            <a:r>
              <a:rPr lang="en-US"/>
              <a:t>3:00 - Job Quality Canvas Activity</a:t>
            </a:r>
          </a:p>
          <a:p>
            <a:pPr>
              <a:lnSpc>
                <a:spcPct val="100000"/>
              </a:lnSpc>
              <a:spcBef>
                <a:spcPts val="1500"/>
              </a:spcBef>
            </a:pPr>
            <a:r>
              <a:rPr lang="en-US"/>
              <a:t>3:50 - Grantee Spotlight Presentations</a:t>
            </a:r>
          </a:p>
          <a:p>
            <a:pPr>
              <a:lnSpc>
                <a:spcPct val="100000"/>
              </a:lnSpc>
              <a:spcBef>
                <a:spcPts val="1500"/>
              </a:spcBef>
            </a:pPr>
            <a:r>
              <a:rPr lang="en-US"/>
              <a:t>4:20 – Closing Remarks &amp; Next Steps</a:t>
            </a:r>
          </a:p>
        </p:txBody>
      </p:sp>
    </p:spTree>
    <p:extLst>
      <p:ext uri="{BB962C8B-B14F-4D97-AF65-F5344CB8AC3E}">
        <p14:creationId xmlns:p14="http://schemas.microsoft.com/office/powerpoint/2010/main" val="10383511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7309259-ABEF-66D2-D510-697A7AD6BDC9}"/>
              </a:ext>
            </a:extLst>
          </p:cNvPr>
          <p:cNvSpPr>
            <a:spLocks noGrp="1"/>
          </p:cNvSpPr>
          <p:nvPr>
            <p:ph type="title" idx="4294967295"/>
          </p:nvPr>
        </p:nvSpPr>
        <p:spPr>
          <a:xfrm>
            <a:off x="7019735" y="632069"/>
            <a:ext cx="4580592" cy="87724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Opening Remarks</a:t>
            </a:r>
          </a:p>
        </p:txBody>
      </p:sp>
      <p:sp>
        <p:nvSpPr>
          <p:cNvPr id="20" name="Content Placeholder 2">
            <a:extLst>
              <a:ext uri="{FF2B5EF4-FFF2-40B4-BE49-F238E27FC236}">
                <a16:creationId xmlns:a16="http://schemas.microsoft.com/office/drawing/2014/main" id="{52D94840-D6D5-2686-709C-89CA5530E64A}"/>
              </a:ext>
            </a:extLst>
          </p:cNvPr>
          <p:cNvSpPr txBox="1">
            <a:spLocks/>
          </p:cNvSpPr>
          <p:nvPr/>
        </p:nvSpPr>
        <p:spPr>
          <a:xfrm>
            <a:off x="7019735" y="1836305"/>
            <a:ext cx="4672203" cy="24252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en-US" sz="3000">
                <a:latin typeface="Aptos" panose="020B0004020202020204" pitchFamily="34" charset="0"/>
              </a:rPr>
              <a:t>Jenn Smith</a:t>
            </a:r>
          </a:p>
          <a:p>
            <a:pPr marL="0" indent="0">
              <a:buFont typeface="Arial" panose="020B0604020202020204" pitchFamily="34" charset="0"/>
              <a:buNone/>
            </a:pPr>
            <a:r>
              <a:rPr lang="en-US" sz="3000">
                <a:latin typeface="Aptos" panose="020B0004020202020204" pitchFamily="34" charset="0"/>
                <a:ea typeface="Calibri" panose="020F0502020204030204" pitchFamily="34" charset="0"/>
              </a:rPr>
              <a:t>Chief, Division of Strategic Investments</a:t>
            </a:r>
          </a:p>
          <a:p>
            <a:pPr marL="0" indent="0">
              <a:lnSpc>
                <a:spcPct val="120000"/>
              </a:lnSpc>
              <a:spcBef>
                <a:spcPts val="600"/>
              </a:spcBef>
              <a:buNone/>
            </a:pPr>
            <a:r>
              <a:rPr lang="en-US" sz="3000">
                <a:latin typeface="Aptos" panose="020B0004020202020204" pitchFamily="34" charset="0"/>
                <a:ea typeface="Calibri" panose="020F0502020204030204" pitchFamily="34" charset="0"/>
              </a:rPr>
              <a:t>Office of Workforce Investment</a:t>
            </a:r>
          </a:p>
          <a:p>
            <a:pPr marL="0" indent="0">
              <a:lnSpc>
                <a:spcPct val="120000"/>
              </a:lnSpc>
              <a:spcBef>
                <a:spcPts val="600"/>
              </a:spcBef>
              <a:buNone/>
            </a:pPr>
            <a:r>
              <a:rPr lang="en-US" sz="3000">
                <a:latin typeface="Aptos" panose="020B0004020202020204" pitchFamily="34" charset="0"/>
                <a:ea typeface="Calibri" panose="020F0502020204030204" pitchFamily="34" charset="0"/>
              </a:rPr>
              <a:t>Employment and Training Administration</a:t>
            </a:r>
          </a:p>
          <a:p>
            <a:pPr marL="0" indent="0">
              <a:lnSpc>
                <a:spcPct val="120000"/>
              </a:lnSpc>
              <a:spcBef>
                <a:spcPts val="600"/>
              </a:spcBef>
              <a:buFont typeface="Arial" panose="020B0604020202020204" pitchFamily="34" charset="0"/>
              <a:buNone/>
            </a:pPr>
            <a:r>
              <a:rPr lang="en-US" sz="3000">
                <a:latin typeface="Aptos" panose="020B0004020202020204" pitchFamily="34" charset="0"/>
                <a:ea typeface="Calibri" panose="020F0502020204030204" pitchFamily="34" charset="0"/>
              </a:rPr>
              <a:t>US Department of Labor</a:t>
            </a:r>
          </a:p>
        </p:txBody>
      </p:sp>
    </p:spTree>
    <p:extLst>
      <p:ext uri="{BB962C8B-B14F-4D97-AF65-F5344CB8AC3E}">
        <p14:creationId xmlns:p14="http://schemas.microsoft.com/office/powerpoint/2010/main" val="2650944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Lst>
          </p:cNvPr>
          <p:cNvSpPr>
            <a:spLocks noGrp="1"/>
          </p:cNvSpPr>
          <p:nvPr>
            <p:ph type="ctrTitle"/>
          </p:nvPr>
        </p:nvSpPr>
        <p:spPr>
          <a:xfrm>
            <a:off x="850005" y="528320"/>
            <a:ext cx="6568225" cy="1570936"/>
          </a:xfrm>
          <a:noFill/>
        </p:spPr>
        <p:txBody>
          <a:bodyPr>
            <a:noAutofit/>
          </a:bodyPr>
          <a:lstStyle/>
          <a:p>
            <a:r>
              <a:rPr lang="en-US"/>
              <a:t>Grantee Spotlight Presentations</a:t>
            </a:r>
          </a:p>
        </p:txBody>
      </p:sp>
      <p:sp>
        <p:nvSpPr>
          <p:cNvPr id="3" name="Content Placeholder 2">
            <a:extLst>
              <a:ext uri="{FF2B5EF4-FFF2-40B4-BE49-F238E27FC236}">
                <a16:creationId xmlns:a16="http://schemas.microsoft.com/office/drawing/2014/main" id="{9BEA8735-F1DC-1DE6-0A38-429B2F660F8A}"/>
              </a:ext>
            </a:extLst>
          </p:cNvPr>
          <p:cNvSpPr>
            <a:spLocks noGrp="1"/>
          </p:cNvSpPr>
          <p:nvPr>
            <p:ph type="subTitle" idx="1"/>
          </p:nvPr>
        </p:nvSpPr>
        <p:spPr>
          <a:xfrm>
            <a:off x="850005" y="2099256"/>
            <a:ext cx="7340958" cy="3994228"/>
          </a:xfrm>
          <a:noFill/>
        </p:spPr>
        <p:txBody>
          <a:bodyPr anchor="ctr">
            <a:noAutofit/>
          </a:bodyPr>
          <a:lstStyle/>
          <a:p>
            <a:pPr marL="920750" marR="0" indent="-457200">
              <a:lnSpc>
                <a:spcPct val="100000"/>
              </a:lnSpc>
              <a:spcBef>
                <a:spcPts val="1200"/>
              </a:spcBef>
              <a:spcAft>
                <a:spcPts val="1200"/>
              </a:spcAft>
              <a:buFont typeface="Wingdings" panose="05000000000000000000" pitchFamily="2" charset="2"/>
              <a:buChar char="§"/>
            </a:pPr>
            <a:r>
              <a:rPr lang="en-US" kern="100" err="1">
                <a:effectLst/>
                <a:latin typeface="Aptos" panose="020B0004020202020204" pitchFamily="34" charset="0"/>
                <a:ea typeface="Calibri" panose="020F0502020204030204" pitchFamily="34" charset="0"/>
                <a:cs typeface="Arial" panose="020B0604020202020204" pitchFamily="34" charset="0"/>
              </a:rPr>
              <a:t>EDvance</a:t>
            </a:r>
            <a:endParaRPr lang="en-US" kern="100">
              <a:effectLst/>
              <a:latin typeface="Aptos" panose="020B0004020202020204" pitchFamily="34" charset="0"/>
              <a:ea typeface="Calibri" panose="020F0502020204030204" pitchFamily="34" charset="0"/>
              <a:cs typeface="Arial" panose="020B0604020202020204" pitchFamily="34" charset="0"/>
            </a:endParaRPr>
          </a:p>
          <a:p>
            <a:pPr marL="920750" marR="0" indent="-457200">
              <a:lnSpc>
                <a:spcPct val="100000"/>
              </a:lnSpc>
              <a:spcBef>
                <a:spcPts val="1200"/>
              </a:spcBef>
              <a:spcAft>
                <a:spcPts val="1200"/>
              </a:spcAft>
              <a:buFont typeface="Wingdings" panose="05000000000000000000" pitchFamily="2" charset="2"/>
              <a:buChar char="§"/>
            </a:pPr>
            <a:r>
              <a:rPr lang="en-US" kern="100">
                <a:effectLst/>
                <a:latin typeface="Aptos" panose="020B0004020202020204" pitchFamily="34" charset="0"/>
                <a:ea typeface="Calibri" panose="020F0502020204030204" pitchFamily="34" charset="0"/>
                <a:cs typeface="Arial" panose="020B0604020202020204" pitchFamily="34" charset="0"/>
              </a:rPr>
              <a:t>Bay Consortium Workforce Development Board, Inc.</a:t>
            </a:r>
          </a:p>
          <a:p>
            <a:pPr marL="920750" indent="-457200">
              <a:lnSpc>
                <a:spcPct val="100000"/>
              </a:lnSpc>
              <a:spcBef>
                <a:spcPts val="1200"/>
              </a:spcBef>
              <a:spcAft>
                <a:spcPts val="1200"/>
              </a:spcAft>
              <a:buFont typeface="Wingdings" panose="05000000000000000000" pitchFamily="2" charset="2"/>
              <a:buChar char="§"/>
            </a:pPr>
            <a:r>
              <a:rPr lang="en-US" kern="100">
                <a:latin typeface="Aptos" panose="020B0004020202020204" pitchFamily="34" charset="0"/>
                <a:ea typeface="Calibri" panose="020F0502020204030204" pitchFamily="34" charset="0"/>
                <a:cs typeface="Arial" panose="020B0604020202020204" pitchFamily="34" charset="0"/>
              </a:rPr>
              <a:t>Cincinnati Union Cooperative Initiative</a:t>
            </a:r>
          </a:p>
          <a:p>
            <a:pPr marL="920750" indent="-457200">
              <a:lnSpc>
                <a:spcPct val="100000"/>
              </a:lnSpc>
              <a:spcBef>
                <a:spcPts val="1200"/>
              </a:spcBef>
              <a:spcAft>
                <a:spcPts val="1200"/>
              </a:spcAft>
              <a:buFont typeface="Wingdings" panose="05000000000000000000" pitchFamily="2" charset="2"/>
              <a:buChar char="§"/>
            </a:pPr>
            <a:r>
              <a:rPr lang="en-US" kern="100">
                <a:latin typeface="Aptos" panose="020B0004020202020204" pitchFamily="34" charset="0"/>
                <a:ea typeface="Calibri" panose="020F0502020204030204" pitchFamily="34" charset="0"/>
                <a:cs typeface="Arial" panose="020B0604020202020204" pitchFamily="34" charset="0"/>
              </a:rPr>
              <a:t>Industrial Development Advantage of East Chicago</a:t>
            </a:r>
          </a:p>
        </p:txBody>
      </p:sp>
      <p:sp>
        <p:nvSpPr>
          <p:cNvPr id="4" name="Picture Placeholder 3">
            <a:extLst>
              <a:ext uri="{FF2B5EF4-FFF2-40B4-BE49-F238E27FC236}">
                <a16:creationId xmlns:a16="http://schemas.microsoft.com/office/drawing/2014/main" id="{96356534-ED43-5E3C-6843-9CEB5B6BDBB5}"/>
              </a:ext>
              <a:ext uri="{C183D7F6-B498-43B3-948B-1728B52AA6E4}">
                <adec:decorative xmlns:adec="http://schemas.microsoft.com/office/drawing/2017/decorative" val="1"/>
              </a:ext>
            </a:extLst>
          </p:cNvPr>
          <p:cNvSpPr>
            <a:spLocks noGrp="1"/>
          </p:cNvSpPr>
          <p:nvPr>
            <p:ph type="pic" sz="quarter" idx="13"/>
          </p:nvPr>
        </p:nvSpPr>
        <p:spPr>
          <a:xfrm>
            <a:off x="7245751" y="-45720"/>
            <a:ext cx="4946249" cy="6903720"/>
          </a:xfrm>
        </p:spPr>
        <p:txBody>
          <a:bodyPr/>
          <a:lstStyle/>
          <a:p>
            <a:endParaRPr lang="en-US"/>
          </a:p>
        </p:txBody>
      </p:sp>
    </p:spTree>
    <p:extLst>
      <p:ext uri="{BB962C8B-B14F-4D97-AF65-F5344CB8AC3E}">
        <p14:creationId xmlns:p14="http://schemas.microsoft.com/office/powerpoint/2010/main" val="34005964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1"/>
          <p:cNvSpPr txBox="1">
            <a:spLocks noGrp="1"/>
          </p:cNvSpPr>
          <p:nvPr>
            <p:ph type="ctrTitle"/>
          </p:nvPr>
        </p:nvSpPr>
        <p:spPr>
          <a:xfrm>
            <a:off x="3319346" y="5793127"/>
            <a:ext cx="5553308" cy="71859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dk1"/>
              </a:buClr>
              <a:buSzPts val="5500"/>
              <a:buFont typeface="Arial"/>
              <a:buNone/>
            </a:pPr>
            <a:r>
              <a:rPr lang="en-US" sz="5500">
                <a:solidFill>
                  <a:schemeClr val="tx1"/>
                </a:solidFill>
                <a:latin typeface="Aptos SemiBold" panose="020F0502020204030204" pitchFamily="34" charset="0"/>
                <a:ea typeface="+mj-ea"/>
                <a:cs typeface="+mj-cs"/>
              </a:rPr>
              <a:t>EDvance College</a:t>
            </a:r>
            <a:endParaRPr sz="5500">
              <a:solidFill>
                <a:schemeClr val="tx1"/>
              </a:solidFill>
              <a:latin typeface="Aptos SemiBold" panose="020F0502020204030204" pitchFamily="34" charset="0"/>
              <a:ea typeface="+mj-ea"/>
              <a:cs typeface="+mj-cs"/>
            </a:endParaRP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9" name="Google Shape;289;p2"/>
          <p:cNvSpPr txBox="1">
            <a:spLocks noGrp="1"/>
          </p:cNvSpPr>
          <p:nvPr>
            <p:ph type="title" idx="4294967295"/>
          </p:nvPr>
        </p:nvSpPr>
        <p:spPr>
          <a:xfrm>
            <a:off x="2329307" y="586414"/>
            <a:ext cx="5364807" cy="89106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74E21"/>
              </a:buClr>
              <a:buSzPts val="4000"/>
              <a:buFont typeface="Arial"/>
              <a:buNone/>
            </a:pPr>
            <a:r>
              <a:rPr lang="en-US" b="0" i="0" u="none" strike="noStrike" cap="none" err="1">
                <a:solidFill>
                  <a:srgbClr val="274E21"/>
                </a:solidFill>
                <a:ea typeface="Arial"/>
                <a:cs typeface="Arial"/>
                <a:sym typeface="Arial"/>
              </a:rPr>
              <a:t>EDvance</a:t>
            </a:r>
            <a:r>
              <a:rPr lang="en-US" b="0" i="0" u="none" strike="noStrike" cap="none">
                <a:solidFill>
                  <a:srgbClr val="274E21"/>
                </a:solidFill>
                <a:ea typeface="Arial"/>
                <a:cs typeface="Arial"/>
                <a:sym typeface="Arial"/>
              </a:rPr>
              <a:t> Overview</a:t>
            </a:r>
            <a:endParaRPr/>
          </a:p>
        </p:txBody>
      </p:sp>
      <p:sp>
        <p:nvSpPr>
          <p:cNvPr id="290" name="Google Shape;290;p2"/>
          <p:cNvSpPr txBox="1">
            <a:spLocks noGrp="1"/>
          </p:cNvSpPr>
          <p:nvPr>
            <p:ph type="body" idx="1"/>
          </p:nvPr>
        </p:nvSpPr>
        <p:spPr>
          <a:xfrm>
            <a:off x="1482436" y="1937540"/>
            <a:ext cx="7791585" cy="4118656"/>
          </a:xfrm>
          <a:prstGeom prst="rect">
            <a:avLst/>
          </a:prstGeom>
          <a:noFill/>
          <a:ln>
            <a:noFill/>
          </a:ln>
        </p:spPr>
        <p:txBody>
          <a:bodyPr spcFirstLastPara="1" wrap="square" lIns="91425" tIns="45700" rIns="91425" bIns="45700" anchor="t" anchorCtr="0">
            <a:normAutofit lnSpcReduction="10000"/>
          </a:bodyPr>
          <a:lstStyle/>
          <a:p>
            <a:pPr lvl="0" indent="-457200" algn="l" rtl="0">
              <a:lnSpc>
                <a:spcPct val="100000"/>
              </a:lnSpc>
              <a:spcBef>
                <a:spcPts val="0"/>
              </a:spcBef>
              <a:spcAft>
                <a:spcPts val="0"/>
              </a:spcAft>
              <a:buClr>
                <a:schemeClr val="dk1"/>
              </a:buClr>
              <a:buSzPts val="2400"/>
              <a:buFont typeface="Wingdings" panose="05000000000000000000" pitchFamily="2" charset="2"/>
              <a:buChar char="§"/>
            </a:pPr>
            <a:r>
              <a:rPr lang="en-US" sz="3000" b="1">
                <a:ea typeface="Arial"/>
                <a:cs typeface="Arial"/>
                <a:sym typeface="Arial"/>
              </a:rPr>
              <a:t>Tier 1, Planning Grant</a:t>
            </a:r>
            <a:endParaRPr lang="en-US" sz="3000">
              <a:sym typeface="Arial"/>
            </a:endParaRPr>
          </a:p>
          <a:p>
            <a:pPr lvl="0" indent="-457200" algn="l" rtl="0">
              <a:lnSpc>
                <a:spcPct val="100000"/>
              </a:lnSpc>
              <a:spcBef>
                <a:spcPts val="0"/>
              </a:spcBef>
              <a:spcAft>
                <a:spcPts val="0"/>
              </a:spcAft>
              <a:buClr>
                <a:schemeClr val="dk1"/>
              </a:buClr>
              <a:buSzPts val="2400"/>
              <a:buFont typeface="Wingdings" panose="05000000000000000000" pitchFamily="2" charset="2"/>
              <a:buChar char="§"/>
            </a:pPr>
            <a:r>
              <a:rPr lang="en-US" sz="3000" b="1">
                <a:sym typeface="Arial"/>
              </a:rPr>
              <a:t>Care / Early Care and Education</a:t>
            </a:r>
            <a:endParaRPr sz="3000" b="1"/>
          </a:p>
          <a:p>
            <a:pPr lvl="0" indent="-457200" algn="l" rtl="0">
              <a:lnSpc>
                <a:spcPct val="100000"/>
              </a:lnSpc>
              <a:spcBef>
                <a:spcPts val="1000"/>
              </a:spcBef>
              <a:spcAft>
                <a:spcPts val="0"/>
              </a:spcAft>
              <a:buClr>
                <a:schemeClr val="dk1"/>
              </a:buClr>
              <a:buSzPts val="2400"/>
              <a:buFont typeface="Wingdings" panose="05000000000000000000" pitchFamily="2" charset="2"/>
              <a:buChar char="§"/>
            </a:pPr>
            <a:r>
              <a:rPr lang="en-US" sz="3000" b="1">
                <a:ea typeface="Arial"/>
                <a:cs typeface="Arial"/>
                <a:sym typeface="Arial"/>
              </a:rPr>
              <a:t>Top 3 project goals </a:t>
            </a:r>
            <a:endParaRPr sz="3000">
              <a:ea typeface="Arial"/>
              <a:cs typeface="Arial"/>
              <a:sym typeface="Arial"/>
            </a:endParaRPr>
          </a:p>
          <a:p>
            <a:pPr marL="800100" lvl="1" indent="-381000" algn="l" rtl="0">
              <a:lnSpc>
                <a:spcPct val="100000"/>
              </a:lnSpc>
              <a:spcBef>
                <a:spcPts val="500"/>
              </a:spcBef>
              <a:spcAft>
                <a:spcPts val="0"/>
              </a:spcAft>
              <a:buClr>
                <a:schemeClr val="dk1"/>
              </a:buClr>
              <a:buSzPct val="100000"/>
              <a:buAutoNum type="arabicPeriod"/>
            </a:pPr>
            <a:r>
              <a:rPr lang="en-US" sz="3000"/>
              <a:t>Identify Lead Agency Partners to establish a Collaborative Workgroup</a:t>
            </a:r>
            <a:endParaRPr sz="3000"/>
          </a:p>
          <a:p>
            <a:pPr marL="800100" lvl="1" indent="-381000" algn="l" rtl="0">
              <a:lnSpc>
                <a:spcPct val="100000"/>
              </a:lnSpc>
              <a:spcBef>
                <a:spcPts val="500"/>
              </a:spcBef>
              <a:spcAft>
                <a:spcPts val="0"/>
              </a:spcAft>
              <a:buClr>
                <a:schemeClr val="dk1"/>
              </a:buClr>
              <a:buSzPct val="100000"/>
              <a:buAutoNum type="arabicPeriod"/>
            </a:pPr>
            <a:r>
              <a:rPr lang="en-US" sz="3000"/>
              <a:t>Develop and Administer a Needs Assessment</a:t>
            </a:r>
            <a:endParaRPr sz="3000"/>
          </a:p>
          <a:p>
            <a:pPr marL="800100" lvl="1" indent="-381000" algn="l" rtl="0">
              <a:lnSpc>
                <a:spcPct val="100000"/>
              </a:lnSpc>
              <a:spcBef>
                <a:spcPts val="500"/>
              </a:spcBef>
              <a:spcAft>
                <a:spcPts val="0"/>
              </a:spcAft>
              <a:buClr>
                <a:schemeClr val="dk1"/>
              </a:buClr>
              <a:buSzPct val="100000"/>
              <a:buAutoNum type="arabicPeriod"/>
            </a:pPr>
            <a:r>
              <a:rPr lang="en-US" sz="3000"/>
              <a:t>Develop Pathway Options through Apprenticeship</a:t>
            </a:r>
            <a:endParaRPr sz="3000"/>
          </a:p>
        </p:txBody>
      </p:sp>
      <p:sp>
        <p:nvSpPr>
          <p:cNvPr id="292" name="Google Shape;292;p2">
            <a:extLst>
              <a:ext uri="{C183D7F6-B498-43B3-948B-1728B52AA6E4}">
                <adec:decorative xmlns:adec="http://schemas.microsoft.com/office/drawing/2017/decorative" val="1"/>
              </a:ext>
            </a:extLst>
          </p:cNvPr>
          <p:cNvSpPr txBox="1"/>
          <p:nvPr/>
        </p:nvSpPr>
        <p:spPr>
          <a:xfrm>
            <a:off x="10093350" y="586414"/>
            <a:ext cx="129911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bg1"/>
                </a:solidFill>
                <a:latin typeface="Arial"/>
                <a:ea typeface="Arial"/>
                <a:cs typeface="Arial"/>
                <a:sym typeface="Arial"/>
              </a:rPr>
              <a:t>Critical</a:t>
            </a:r>
            <a:endParaRPr>
              <a:solidFill>
                <a:schemeClr val="bg1"/>
              </a:solidFill>
            </a:endParaRPr>
          </a:p>
        </p:txBody>
      </p:sp>
      <p:sp>
        <p:nvSpPr>
          <p:cNvPr id="293" name="Google Shape;293;p2">
            <a:extLst>
              <a:ext uri="{C183D7F6-B498-43B3-948B-1728B52AA6E4}">
                <adec:decorative xmlns:adec="http://schemas.microsoft.com/office/drawing/2017/decorative" val="1"/>
              </a:ext>
            </a:extLst>
          </p:cNvPr>
          <p:cNvSpPr txBox="1"/>
          <p:nvPr/>
        </p:nvSpPr>
        <p:spPr>
          <a:xfrm rot="-1574884">
            <a:off x="10172467" y="1518855"/>
            <a:ext cx="124044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Sectors</a:t>
            </a:r>
            <a:endParaRPr/>
          </a:p>
        </p:txBody>
      </p:sp>
      <p:sp>
        <p:nvSpPr>
          <p:cNvPr id="294" name="Google Shape;294;p2">
            <a:extLst>
              <a:ext uri="{C183D7F6-B498-43B3-948B-1728B52AA6E4}">
                <adec:decorative xmlns:adec="http://schemas.microsoft.com/office/drawing/2017/decorative" val="1"/>
              </a:ext>
            </a:extLst>
          </p:cNvPr>
          <p:cNvSpPr txBox="1"/>
          <p:nvPr/>
        </p:nvSpPr>
        <p:spPr>
          <a:xfrm rot="529890">
            <a:off x="10422868" y="4135371"/>
            <a:ext cx="6400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Job</a:t>
            </a:r>
            <a:endParaRPr/>
          </a:p>
        </p:txBody>
      </p:sp>
      <p:sp>
        <p:nvSpPr>
          <p:cNvPr id="295" name="Google Shape;295;p2">
            <a:extLst>
              <a:ext uri="{C183D7F6-B498-43B3-948B-1728B52AA6E4}">
                <adec:decorative xmlns:adec="http://schemas.microsoft.com/office/drawing/2017/decorative" val="1"/>
              </a:ext>
            </a:extLst>
          </p:cNvPr>
          <p:cNvSpPr txBox="1"/>
          <p:nvPr/>
        </p:nvSpPr>
        <p:spPr>
          <a:xfrm>
            <a:off x="10261499" y="5686864"/>
            <a:ext cx="104977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Quality</a:t>
            </a:r>
            <a:endParaRPr/>
          </a:p>
        </p:txBody>
      </p:sp>
      <p:sp>
        <p:nvSpPr>
          <p:cNvPr id="296" name="Google Shape;296;p2">
            <a:extLst>
              <a:ext uri="{C183D7F6-B498-43B3-948B-1728B52AA6E4}">
                <adec:decorative xmlns:adec="http://schemas.microsoft.com/office/drawing/2017/decorative" val="1"/>
              </a:ext>
            </a:extLst>
          </p:cNvPr>
          <p:cNvSpPr txBox="1"/>
          <p:nvPr/>
        </p:nvSpPr>
        <p:spPr>
          <a:xfrm rot="-674500">
            <a:off x="9980161" y="2531917"/>
            <a:ext cx="195846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Programmatic</a:t>
            </a:r>
            <a:endParaRPr/>
          </a:p>
        </p:txBody>
      </p:sp>
      <p:sp>
        <p:nvSpPr>
          <p:cNvPr id="297" name="Google Shape;297;p2">
            <a:extLst>
              <a:ext uri="{C183D7F6-B498-43B3-948B-1728B52AA6E4}">
                <adec:decorative xmlns:adec="http://schemas.microsoft.com/office/drawing/2017/decorative" val="1"/>
              </a:ext>
            </a:extLst>
          </p:cNvPr>
          <p:cNvSpPr txBox="1"/>
          <p:nvPr/>
        </p:nvSpPr>
        <p:spPr>
          <a:xfrm rot="-780620">
            <a:off x="9911555" y="3335910"/>
            <a:ext cx="176226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Performance</a:t>
            </a:r>
            <a:endParaRPr/>
          </a:p>
        </p:txBody>
      </p:sp>
      <p:sp>
        <p:nvSpPr>
          <p:cNvPr id="298" name="Google Shape;298;p2">
            <a:extLst>
              <a:ext uri="{C183D7F6-B498-43B3-948B-1728B52AA6E4}">
                <adec:decorative xmlns:adec="http://schemas.microsoft.com/office/drawing/2017/decorative" val="1"/>
              </a:ext>
            </a:extLst>
          </p:cNvPr>
          <p:cNvSpPr txBox="1"/>
          <p:nvPr/>
        </p:nvSpPr>
        <p:spPr>
          <a:xfrm rot="-376233">
            <a:off x="9605365" y="5015955"/>
            <a:ext cx="250028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Grant</a:t>
            </a:r>
            <a:r>
              <a:rPr lang="en-US" sz="1800">
                <a:solidFill>
                  <a:schemeClr val="dk1"/>
                </a:solidFill>
                <a:latin typeface="Open Sans Light"/>
                <a:ea typeface="Open Sans Light"/>
                <a:cs typeface="Open Sans Light"/>
                <a:sym typeface="Open Sans Light"/>
              </a:rPr>
              <a:t> </a:t>
            </a:r>
            <a:r>
              <a:rPr lang="en-US" sz="1800">
                <a:solidFill>
                  <a:schemeClr val="dk1"/>
                </a:solidFill>
                <a:latin typeface="Arial"/>
                <a:ea typeface="Arial"/>
                <a:cs typeface="Arial"/>
                <a:sym typeface="Arial"/>
              </a:rPr>
              <a:t>Management</a:t>
            </a:r>
            <a:endParaRPr/>
          </a:p>
        </p:txBody>
      </p:sp>
      <p:pic>
        <p:nvPicPr>
          <p:cNvPr id="288" name="Google Shape;288;p2">
            <a:extLst>
              <a:ext uri="{C183D7F6-B498-43B3-948B-1728B52AA6E4}">
                <adec:decorative xmlns:adec="http://schemas.microsoft.com/office/drawing/2017/decorative" val="1"/>
              </a:ext>
            </a:extLst>
          </p:cNvPr>
          <p:cNvPicPr preferRelativeResize="0"/>
          <p:nvPr/>
        </p:nvPicPr>
        <p:blipFill rotWithShape="1">
          <a:blip r:embed="rId3">
            <a:alphaModFix/>
          </a:blip>
          <a:srcRect l="22600" t="11082" r="54540"/>
          <a:stretch/>
        </p:blipFill>
        <p:spPr>
          <a:xfrm>
            <a:off x="9393382" y="-35270"/>
            <a:ext cx="2798618" cy="6893270"/>
          </a:xfrm>
          <a:prstGeom prst="rect">
            <a:avLst/>
          </a:prstGeom>
          <a:noFill/>
          <a:ln>
            <a:noFill/>
          </a:ln>
        </p:spPr>
      </p:pic>
      <p:sp>
        <p:nvSpPr>
          <p:cNvPr id="291" name="Google Shape;291;p2">
            <a:extLst>
              <a:ext uri="{C183D7F6-B498-43B3-948B-1728B52AA6E4}">
                <adec:decorative xmlns:adec="http://schemas.microsoft.com/office/drawing/2017/decorative" val="1"/>
              </a:ext>
            </a:extLst>
          </p:cNvPr>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rmAutofit lnSpcReduction="10000"/>
          </a:bodyPr>
          <a:lstStyle/>
          <a:p>
            <a:pPr marL="0" lvl="0" indent="0" algn="r" rtl="0">
              <a:spcBef>
                <a:spcPts val="0"/>
              </a:spcBef>
              <a:spcAft>
                <a:spcPts val="0"/>
              </a:spcAft>
              <a:buNone/>
            </a:pPr>
            <a:fld id="{00000000-1234-1234-1234-123412341234}" type="slidenum">
              <a:rPr lang="en-US">
                <a:solidFill>
                  <a:schemeClr val="tx1"/>
                </a:solidFill>
              </a:rPr>
              <a:t>7</a:t>
            </a:fld>
            <a:endParaRPr>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6" name="Google Shape;306;p3">
            <a:extLst>
              <a:ext uri="{C183D7F6-B498-43B3-948B-1728B52AA6E4}">
                <adec:decorative xmlns:adec="http://schemas.microsoft.com/office/drawing/2017/decorative" val="1"/>
              </a:ext>
            </a:extLst>
          </p:cNvPr>
          <p:cNvSpPr txBox="1">
            <a:spLocks noGrp="1"/>
          </p:cNvSpPr>
          <p:nvPr>
            <p:ph type="sldNum" sz="quarter" idx="4"/>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274E21"/>
                </a:solidFill>
                <a:latin typeface="Arial"/>
                <a:ea typeface="Arial"/>
                <a:cs typeface="Arial"/>
                <a:sym typeface="Arial"/>
              </a:rPr>
              <a:t>8</a:t>
            </a:fld>
            <a:endParaRPr sz="1200">
              <a:solidFill>
                <a:srgbClr val="274E21"/>
              </a:solidFill>
              <a:latin typeface="Arial"/>
              <a:ea typeface="Arial"/>
              <a:cs typeface="Arial"/>
              <a:sym typeface="Arial"/>
            </a:endParaRPr>
          </a:p>
        </p:txBody>
      </p:sp>
      <p:sp>
        <p:nvSpPr>
          <p:cNvPr id="304" name="Google Shape;304;p3"/>
          <p:cNvSpPr txBox="1">
            <a:spLocks noGrp="1"/>
          </p:cNvSpPr>
          <p:nvPr>
            <p:ph type="title" idx="4294967295"/>
          </p:nvPr>
        </p:nvSpPr>
        <p:spPr>
          <a:xfrm>
            <a:off x="3764280" y="398294"/>
            <a:ext cx="4663440" cy="738188"/>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74E21"/>
              </a:buClr>
              <a:buSzPts val="4800"/>
              <a:buFont typeface="Arial"/>
              <a:buNone/>
            </a:pPr>
            <a:r>
              <a:rPr lang="en-US">
                <a:solidFill>
                  <a:srgbClr val="274E21"/>
                </a:solidFill>
              </a:rPr>
              <a:t>Key Stakeholders </a:t>
            </a:r>
            <a:endParaRPr>
              <a:solidFill>
                <a:schemeClr val="bg1"/>
              </a:solidFill>
            </a:endParaRPr>
          </a:p>
        </p:txBody>
      </p:sp>
      <p:pic>
        <p:nvPicPr>
          <p:cNvPr id="307" name="Google Shape;307;p3">
            <a:extLst>
              <a:ext uri="{C183D7F6-B498-43B3-948B-1728B52AA6E4}">
                <adec:decorative xmlns:adec="http://schemas.microsoft.com/office/drawing/2017/decorative" val="1"/>
              </a:ext>
            </a:extLst>
          </p:cNvPr>
          <p:cNvPicPr preferRelativeResize="0">
            <a:picLocks noChangeAspect="1"/>
          </p:cNvPicPr>
          <p:nvPr/>
        </p:nvPicPr>
        <p:blipFill rotWithShape="1">
          <a:blip r:embed="rId3">
            <a:alphaModFix/>
          </a:blip>
          <a:srcRect/>
          <a:stretch/>
        </p:blipFill>
        <p:spPr>
          <a:xfrm>
            <a:off x="186243" y="5789133"/>
            <a:ext cx="4297680" cy="792252"/>
          </a:xfrm>
          <a:prstGeom prst="rect">
            <a:avLst/>
          </a:prstGeom>
          <a:noFill/>
          <a:ln>
            <a:noFill/>
          </a:ln>
        </p:spPr>
      </p:pic>
      <p:pic>
        <p:nvPicPr>
          <p:cNvPr id="308" name="Google Shape;308;p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181714" y="231117"/>
            <a:ext cx="2840372" cy="1150042"/>
          </a:xfrm>
          <a:prstGeom prst="rect">
            <a:avLst/>
          </a:prstGeom>
          <a:noFill/>
          <a:ln>
            <a:noFill/>
          </a:ln>
        </p:spPr>
      </p:pic>
      <p:pic>
        <p:nvPicPr>
          <p:cNvPr id="309" name="Google Shape;309;p3">
            <a:extLst>
              <a:ext uri="{C183D7F6-B498-43B3-948B-1728B52AA6E4}">
                <adec:decorative xmlns:adec="http://schemas.microsoft.com/office/drawing/2017/decorative" val="1"/>
              </a:ext>
            </a:extLst>
          </p:cNvPr>
          <p:cNvPicPr preferRelativeResize="0">
            <a:picLocks noChangeAspect="1"/>
          </p:cNvPicPr>
          <p:nvPr/>
        </p:nvPicPr>
        <p:blipFill rotWithShape="1">
          <a:blip r:embed="rId5">
            <a:alphaModFix/>
          </a:blip>
          <a:srcRect b="15899"/>
          <a:stretch/>
        </p:blipFill>
        <p:spPr>
          <a:xfrm>
            <a:off x="8492489" y="3782084"/>
            <a:ext cx="1920240" cy="1614949"/>
          </a:xfrm>
          <a:prstGeom prst="rect">
            <a:avLst/>
          </a:prstGeom>
          <a:noFill/>
          <a:ln>
            <a:noFill/>
          </a:ln>
        </p:spPr>
      </p:pic>
      <p:sp>
        <p:nvSpPr>
          <p:cNvPr id="310" name="Google Shape;310;p3">
            <a:extLst>
              <a:ext uri="{C183D7F6-B498-43B3-948B-1728B52AA6E4}">
                <adec:decorative xmlns:adec="http://schemas.microsoft.com/office/drawing/2017/decorative" val="1"/>
              </a:ext>
            </a:extLst>
          </p:cNvPr>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Open Sans Light"/>
              <a:ea typeface="Open Sans Light"/>
              <a:cs typeface="Open Sans Light"/>
              <a:sym typeface="Open Sans Light"/>
            </a:endParaRPr>
          </a:p>
        </p:txBody>
      </p:sp>
      <p:pic>
        <p:nvPicPr>
          <p:cNvPr id="311" name="Google Shape;311;p3">
            <a:extLst>
              <a:ext uri="{C183D7F6-B498-43B3-948B-1728B52AA6E4}">
                <adec:decorative xmlns:adec="http://schemas.microsoft.com/office/drawing/2017/decorative" val="1"/>
              </a:ext>
            </a:extLst>
          </p:cNvPr>
          <p:cNvPicPr preferRelativeResize="0">
            <a:picLocks noChangeAspect="1"/>
          </p:cNvPicPr>
          <p:nvPr/>
        </p:nvPicPr>
        <p:blipFill rotWithShape="1">
          <a:blip r:embed="rId6">
            <a:alphaModFix/>
          </a:blip>
          <a:srcRect/>
          <a:stretch/>
        </p:blipFill>
        <p:spPr>
          <a:xfrm>
            <a:off x="5330638" y="5397033"/>
            <a:ext cx="2377440" cy="1188720"/>
          </a:xfrm>
          <a:prstGeom prst="rect">
            <a:avLst/>
          </a:prstGeom>
          <a:noFill/>
          <a:ln>
            <a:noFill/>
          </a:ln>
        </p:spPr>
      </p:pic>
      <p:pic>
        <p:nvPicPr>
          <p:cNvPr id="312" name="Google Shape;312;p3">
            <a:extLst>
              <a:ext uri="{C183D7F6-B498-43B3-948B-1728B52AA6E4}">
                <adec:decorative xmlns:adec="http://schemas.microsoft.com/office/drawing/2017/decorative" val="1"/>
              </a:ext>
            </a:extLst>
          </p:cNvPr>
          <p:cNvPicPr preferRelativeResize="0"/>
          <p:nvPr/>
        </p:nvPicPr>
        <p:blipFill rotWithShape="1">
          <a:blip r:embed="rId7">
            <a:alphaModFix/>
          </a:blip>
          <a:srcRect t="26600" b="26194"/>
          <a:stretch/>
        </p:blipFill>
        <p:spPr>
          <a:xfrm>
            <a:off x="181714" y="4628394"/>
            <a:ext cx="2741919" cy="739640"/>
          </a:xfrm>
          <a:prstGeom prst="rect">
            <a:avLst/>
          </a:prstGeom>
          <a:noFill/>
          <a:ln>
            <a:noFill/>
          </a:ln>
        </p:spPr>
      </p:pic>
      <p:pic>
        <p:nvPicPr>
          <p:cNvPr id="321" name="Google Shape;321;p4">
            <a:extLst>
              <a:ext uri="{C183D7F6-B498-43B3-948B-1728B52AA6E4}">
                <adec:decorative xmlns:adec="http://schemas.microsoft.com/office/drawing/2017/decorative" val="1"/>
              </a:ext>
            </a:extLst>
          </p:cNvPr>
          <p:cNvPicPr preferRelativeResize="0">
            <a:picLocks noChangeAspect="1"/>
          </p:cNvPicPr>
          <p:nvPr/>
        </p:nvPicPr>
        <p:blipFill rotWithShape="1">
          <a:blip r:embed="rId8">
            <a:alphaModFix/>
          </a:blip>
          <a:srcRect/>
          <a:stretch/>
        </p:blipFill>
        <p:spPr>
          <a:xfrm>
            <a:off x="7708078" y="5255916"/>
            <a:ext cx="2560320" cy="1280160"/>
          </a:xfrm>
          <a:prstGeom prst="rect">
            <a:avLst/>
          </a:prstGeom>
          <a:noFill/>
          <a:ln>
            <a:noFill/>
          </a:ln>
        </p:spPr>
      </p:pic>
      <p:pic>
        <p:nvPicPr>
          <p:cNvPr id="322" name="Google Shape;322;p4">
            <a:extLst>
              <a:ext uri="{C183D7F6-B498-43B3-948B-1728B52AA6E4}">
                <adec:decorative xmlns:adec="http://schemas.microsoft.com/office/drawing/2017/decorative" val="1"/>
              </a:ext>
            </a:extLst>
          </p:cNvPr>
          <p:cNvPicPr preferRelativeResize="0">
            <a:picLocks noChangeAspect="1"/>
          </p:cNvPicPr>
          <p:nvPr/>
        </p:nvPicPr>
        <p:blipFill rotWithShape="1">
          <a:blip r:embed="rId9">
            <a:alphaModFix/>
          </a:blip>
          <a:srcRect/>
          <a:stretch/>
        </p:blipFill>
        <p:spPr>
          <a:xfrm>
            <a:off x="3106512" y="4462148"/>
            <a:ext cx="2103120" cy="1116436"/>
          </a:xfrm>
          <a:prstGeom prst="rect">
            <a:avLst/>
          </a:prstGeom>
          <a:noFill/>
          <a:ln>
            <a:noFill/>
          </a:ln>
        </p:spPr>
      </p:pic>
      <p:pic>
        <p:nvPicPr>
          <p:cNvPr id="324" name="Google Shape;324;p4">
            <a:extLst>
              <a:ext uri="{C183D7F6-B498-43B3-948B-1728B52AA6E4}">
                <adec:decorative xmlns:adec="http://schemas.microsoft.com/office/drawing/2017/decorative" val="1"/>
              </a:ext>
            </a:extLst>
          </p:cNvPr>
          <p:cNvPicPr preferRelativeResize="0"/>
          <p:nvPr/>
        </p:nvPicPr>
        <p:blipFill rotWithShape="1">
          <a:blip r:embed="rId10">
            <a:alphaModFix/>
          </a:blip>
          <a:srcRect/>
          <a:stretch/>
        </p:blipFill>
        <p:spPr>
          <a:xfrm>
            <a:off x="8492489" y="63355"/>
            <a:ext cx="3665018" cy="1360725"/>
          </a:xfrm>
          <a:prstGeom prst="rect">
            <a:avLst/>
          </a:prstGeom>
          <a:noFill/>
          <a:ln>
            <a:noFill/>
          </a:ln>
        </p:spPr>
      </p:pic>
      <p:pic>
        <p:nvPicPr>
          <p:cNvPr id="325" name="Google Shape;325;p4">
            <a:extLst>
              <a:ext uri="{C183D7F6-B498-43B3-948B-1728B52AA6E4}">
                <adec:decorative xmlns:adec="http://schemas.microsoft.com/office/drawing/2017/decorative" val="1"/>
              </a:ext>
            </a:extLst>
          </p:cNvPr>
          <p:cNvPicPr preferRelativeResize="0"/>
          <p:nvPr/>
        </p:nvPicPr>
        <p:blipFill rotWithShape="1">
          <a:blip r:embed="rId11">
            <a:alphaModFix/>
          </a:blip>
          <a:srcRect/>
          <a:stretch/>
        </p:blipFill>
        <p:spPr>
          <a:xfrm>
            <a:off x="10279231" y="1809060"/>
            <a:ext cx="1567944" cy="1617752"/>
          </a:xfrm>
          <a:prstGeom prst="rect">
            <a:avLst/>
          </a:prstGeom>
          <a:noFill/>
          <a:ln>
            <a:noFill/>
          </a:ln>
        </p:spPr>
      </p:pic>
      <p:pic>
        <p:nvPicPr>
          <p:cNvPr id="326" name="Google Shape;326;p4">
            <a:extLst>
              <a:ext uri="{C183D7F6-B498-43B3-948B-1728B52AA6E4}">
                <adec:decorative xmlns:adec="http://schemas.microsoft.com/office/drawing/2017/decorative" val="1"/>
              </a:ext>
            </a:extLst>
          </p:cNvPr>
          <p:cNvPicPr preferRelativeResize="0">
            <a:picLocks noChangeAspect="1"/>
          </p:cNvPicPr>
          <p:nvPr/>
        </p:nvPicPr>
        <p:blipFill>
          <a:blip r:embed="rId12">
            <a:alphaModFix/>
          </a:blip>
          <a:stretch>
            <a:fillRect/>
          </a:stretch>
        </p:blipFill>
        <p:spPr>
          <a:xfrm>
            <a:off x="10451277" y="5284062"/>
            <a:ext cx="1554480" cy="1554480"/>
          </a:xfrm>
          <a:prstGeom prst="rect">
            <a:avLst/>
          </a:prstGeom>
          <a:noFill/>
          <a:ln>
            <a:noFill/>
          </a:ln>
        </p:spPr>
      </p:pic>
      <p:sp>
        <p:nvSpPr>
          <p:cNvPr id="305" name="Google Shape;305;p3"/>
          <p:cNvSpPr txBox="1">
            <a:spLocks noGrp="1"/>
          </p:cNvSpPr>
          <p:nvPr>
            <p:ph type="body" sz="quarter" idx="30"/>
          </p:nvPr>
        </p:nvSpPr>
        <p:spPr>
          <a:xfrm>
            <a:off x="622557" y="1366749"/>
            <a:ext cx="10515600" cy="795528"/>
          </a:xfrm>
          <a:prstGeom prst="rect">
            <a:avLst/>
          </a:prstGeom>
          <a:noFill/>
          <a:ln>
            <a:noFill/>
          </a:ln>
        </p:spPr>
        <p:txBody>
          <a:bodyPr spcFirstLastPara="1" wrap="square" lIns="91425" tIns="45700" rIns="91425" bIns="45700" numCol="2" anchor="t" anchorCtr="0">
            <a:noAutofit/>
          </a:bodyPr>
          <a:lstStyle/>
          <a:p>
            <a:pPr marL="463550" indent="-457200">
              <a:spcBef>
                <a:spcPts val="0"/>
              </a:spcBef>
              <a:buClr>
                <a:schemeClr val="dk1"/>
              </a:buClr>
              <a:buSzPts val="2140"/>
              <a:buFont typeface="Wingdings" panose="05000000000000000000" pitchFamily="2" charset="2"/>
              <a:buChar char="§"/>
            </a:pPr>
            <a:r>
              <a:rPr lang="en-US" sz="2400">
                <a:solidFill>
                  <a:schemeClr val="tx1"/>
                </a:solidFill>
                <a:latin typeface="Aptos Narrow" panose="020B0004020202020204" pitchFamily="34" charset="0"/>
                <a:cs typeface="Arial" panose="020B0604020202020204" pitchFamily="34" charset="0"/>
              </a:rPr>
              <a:t>Early Care &amp; Education Workforce Registry</a:t>
            </a:r>
          </a:p>
          <a:p>
            <a:pPr marL="463550" indent="-457200">
              <a:buClr>
                <a:schemeClr val="dk1"/>
              </a:buClr>
              <a:buSzPts val="2140"/>
              <a:buFont typeface="Wingdings" panose="05000000000000000000" pitchFamily="2" charset="2"/>
              <a:buChar char="§"/>
            </a:pPr>
            <a:r>
              <a:rPr lang="en-US" sz="2400">
                <a:solidFill>
                  <a:schemeClr val="tx1"/>
                </a:solidFill>
                <a:latin typeface="Aptos Narrow" panose="020B0004020202020204" pitchFamily="34" charset="0"/>
                <a:ea typeface="Arial"/>
                <a:cs typeface="Arial" panose="020B0604020202020204" pitchFamily="34" charset="0"/>
                <a:sym typeface="Arial"/>
              </a:rPr>
              <a:t>Child Care Providers United </a:t>
            </a:r>
            <a:r>
              <a:rPr lang="en-US" sz="2400">
                <a:solidFill>
                  <a:schemeClr val="tx1"/>
                </a:solidFill>
                <a:latin typeface="Aptos Narrow" panose="020B0004020202020204" pitchFamily="34" charset="0"/>
                <a:cs typeface="Arial" panose="020B0604020202020204" pitchFamily="34" charset="0"/>
              </a:rPr>
              <a:t>(</a:t>
            </a:r>
            <a:r>
              <a:rPr lang="en-US" sz="2400" err="1">
                <a:solidFill>
                  <a:schemeClr val="tx1"/>
                </a:solidFill>
                <a:latin typeface="Aptos Narrow" panose="020B0004020202020204" pitchFamily="34" charset="0"/>
                <a:cs typeface="Arial" panose="020B0604020202020204" pitchFamily="34" charset="0"/>
              </a:rPr>
              <a:t>CCPU</a:t>
            </a:r>
            <a:r>
              <a:rPr lang="en-US" sz="2400">
                <a:solidFill>
                  <a:schemeClr val="tx1"/>
                </a:solidFill>
                <a:latin typeface="Aptos Narrow" panose="020B0004020202020204" pitchFamily="34" charset="0"/>
                <a:cs typeface="Arial" panose="020B0604020202020204" pitchFamily="34" charset="0"/>
              </a:rPr>
              <a:t>)</a:t>
            </a:r>
          </a:p>
          <a:p>
            <a:pPr marL="463550" indent="-457200">
              <a:buClr>
                <a:schemeClr val="dk1"/>
              </a:buClr>
              <a:buSzPts val="2140"/>
              <a:buFont typeface="Wingdings" panose="05000000000000000000" pitchFamily="2" charset="2"/>
              <a:buChar char="§"/>
            </a:pPr>
            <a:r>
              <a:rPr lang="en-US" sz="2400">
                <a:solidFill>
                  <a:schemeClr val="tx1"/>
                </a:solidFill>
                <a:latin typeface="Aptos Narrow" panose="020B0004020202020204" pitchFamily="34" charset="0"/>
                <a:ea typeface="Arial"/>
                <a:cs typeface="Arial" panose="020B0604020202020204" pitchFamily="34" charset="0"/>
                <a:sym typeface="Arial"/>
              </a:rPr>
              <a:t>Community Colleges: Los </a:t>
            </a:r>
            <a:r>
              <a:rPr lang="en-US" sz="2400" err="1">
                <a:solidFill>
                  <a:schemeClr val="tx1"/>
                </a:solidFill>
                <a:latin typeface="Aptos Narrow" panose="020B0004020202020204" pitchFamily="34" charset="0"/>
                <a:ea typeface="Arial"/>
                <a:cs typeface="Arial" panose="020B0604020202020204" pitchFamily="34" charset="0"/>
                <a:sym typeface="Arial"/>
              </a:rPr>
              <a:t>Medanos</a:t>
            </a:r>
            <a:r>
              <a:rPr lang="en-US" sz="2400">
                <a:solidFill>
                  <a:schemeClr val="tx1"/>
                </a:solidFill>
                <a:latin typeface="Aptos Narrow" panose="020B0004020202020204" pitchFamily="34" charset="0"/>
                <a:ea typeface="Arial"/>
                <a:cs typeface="Arial" panose="020B0604020202020204" pitchFamily="34" charset="0"/>
                <a:sym typeface="Arial"/>
              </a:rPr>
              <a:t> College, Foothill College, etc. (7)</a:t>
            </a:r>
            <a:endParaRPr lang="en-US" sz="2400">
              <a:solidFill>
                <a:schemeClr val="tx1"/>
              </a:solidFill>
              <a:latin typeface="Aptos Narrow" panose="020B0004020202020204" pitchFamily="34" charset="0"/>
              <a:cs typeface="Arial" panose="020B0604020202020204" pitchFamily="34" charset="0"/>
            </a:endParaRPr>
          </a:p>
          <a:p>
            <a:pPr marL="457200" indent="-457200">
              <a:buClr>
                <a:schemeClr val="dk1"/>
              </a:buClr>
              <a:buSzPts val="2240"/>
              <a:buFont typeface="Wingdings" panose="05000000000000000000" pitchFamily="2" charset="2"/>
              <a:buChar char="§"/>
            </a:pPr>
            <a:r>
              <a:rPr lang="en-US" sz="2400">
                <a:solidFill>
                  <a:schemeClr val="tx1"/>
                </a:solidFill>
                <a:latin typeface="Aptos Narrow" panose="020B0004020202020204" pitchFamily="34" charset="0"/>
                <a:cs typeface="Arial" panose="020B0604020202020204" pitchFamily="34" charset="0"/>
              </a:rPr>
              <a:t>San Francisco Department of Early Childhood</a:t>
            </a:r>
          </a:p>
          <a:p>
            <a:pPr marL="457200" indent="-457200">
              <a:spcBef>
                <a:spcPts val="0"/>
              </a:spcBef>
              <a:buClr>
                <a:schemeClr val="dk1"/>
              </a:buClr>
              <a:buSzPts val="2240"/>
              <a:buFont typeface="Wingdings" panose="05000000000000000000" pitchFamily="2" charset="2"/>
              <a:buChar char="§"/>
            </a:pPr>
            <a:r>
              <a:rPr lang="en-US" sz="2400">
                <a:solidFill>
                  <a:schemeClr val="tx1"/>
                </a:solidFill>
                <a:latin typeface="Aptos Narrow" panose="020B0004020202020204" pitchFamily="34" charset="0"/>
                <a:ea typeface="Arial"/>
                <a:cs typeface="Arial"/>
                <a:sym typeface="Arial"/>
              </a:rPr>
              <a:t>Employers: YMCA East Bay, Felton Institute,  </a:t>
            </a:r>
            <a:r>
              <a:rPr lang="en-US" sz="2400" err="1">
                <a:solidFill>
                  <a:schemeClr val="tx1"/>
                </a:solidFill>
                <a:latin typeface="Aptos Narrow" panose="020B0004020202020204" pitchFamily="34" charset="0"/>
                <a:ea typeface="Arial"/>
                <a:cs typeface="Arial"/>
                <a:sym typeface="Arial"/>
              </a:rPr>
              <a:t>Izzi</a:t>
            </a:r>
            <a:r>
              <a:rPr lang="en-US" sz="2400">
                <a:solidFill>
                  <a:schemeClr val="tx1"/>
                </a:solidFill>
                <a:latin typeface="Aptos Narrow" panose="020B0004020202020204" pitchFamily="34" charset="0"/>
                <a:ea typeface="Arial"/>
                <a:cs typeface="Arial"/>
                <a:sym typeface="Arial"/>
              </a:rPr>
              <a:t> Early Education </a:t>
            </a:r>
            <a:r>
              <a:rPr lang="en-US" sz="2400">
                <a:solidFill>
                  <a:schemeClr val="tx1"/>
                </a:solidFill>
                <a:latin typeface="Aptos Narrow" panose="020B0004020202020204" pitchFamily="34" charset="0"/>
              </a:rPr>
              <a:t>Head Start</a:t>
            </a:r>
            <a:r>
              <a:rPr lang="en-US" sz="2400">
                <a:solidFill>
                  <a:schemeClr val="tx1"/>
                </a:solidFill>
                <a:latin typeface="Aptos Narrow" panose="020B0004020202020204" pitchFamily="34" charset="0"/>
                <a:ea typeface="Arial"/>
                <a:cs typeface="Arial"/>
                <a:sym typeface="Arial"/>
              </a:rPr>
              <a:t> (15 agencies)</a:t>
            </a:r>
            <a:endParaRPr lang="en-US" sz="2400">
              <a:solidFill>
                <a:schemeClr val="tx1"/>
              </a:solidFill>
              <a:latin typeface="Aptos Narrow" panose="020B0004020202020204" pitchFamily="34" charset="0"/>
            </a:endParaRPr>
          </a:p>
          <a:p>
            <a:pPr marL="457200" indent="-457200">
              <a:buClr>
                <a:schemeClr val="dk1"/>
              </a:buClr>
              <a:buSzPts val="2240"/>
              <a:buFont typeface="Wingdings" panose="05000000000000000000" pitchFamily="2" charset="2"/>
              <a:buChar char="§"/>
            </a:pPr>
            <a:r>
              <a:rPr lang="en-US" sz="2400">
                <a:solidFill>
                  <a:schemeClr val="tx1"/>
                </a:solidFill>
                <a:latin typeface="Aptos Narrow" panose="020B0004020202020204" pitchFamily="34" charset="0"/>
                <a:ea typeface="Arial"/>
                <a:cs typeface="Arial"/>
                <a:sym typeface="Arial"/>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0"/>
                  </a:ext>
                </a:extLst>
              </a:rPr>
              <a:t>Family Child Care Providers</a:t>
            </a:r>
            <a:r>
              <a:rPr lang="en-US" sz="2400">
                <a:solidFill>
                  <a:schemeClr val="tx1"/>
                </a:solidFill>
                <a:latin typeface="Aptos Narrow" panose="020B0004020202020204" pitchFamily="34" charset="0"/>
                <a:ea typeface="Arial"/>
                <a:cs typeface="Arial"/>
                <a:sym typeface="Arial"/>
              </a:rPr>
              <a:t> &amp; Networks</a:t>
            </a:r>
            <a:endParaRPr lang="en-US" sz="2400">
              <a:solidFill>
                <a:schemeClr val="tx1"/>
              </a:solidFill>
              <a:latin typeface="Aptos Narrow" panose="020B0004020202020204" pitchFamily="34" charset="0"/>
            </a:endParaRPr>
          </a:p>
          <a:p>
            <a:pPr marL="457200" indent="-457200">
              <a:buClr>
                <a:schemeClr val="dk1"/>
              </a:buClr>
              <a:buSzPts val="2240"/>
              <a:buFont typeface="Wingdings" panose="05000000000000000000" pitchFamily="2" charset="2"/>
              <a:buChar char="§"/>
            </a:pPr>
            <a:r>
              <a:rPr lang="en-US" sz="2400">
                <a:solidFill>
                  <a:schemeClr val="tx1"/>
                </a:solidFill>
                <a:latin typeface="Aptos Narrow" panose="020B0004020202020204" pitchFamily="34" charset="0"/>
                <a:ea typeface="Arial"/>
                <a:cs typeface="Arial"/>
                <a:sym typeface="Arial"/>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
                  </a:ext>
                </a:extLst>
              </a:rPr>
              <a:t>County Offices of Education (4)</a:t>
            </a:r>
            <a:endParaRPr lang="en-US" sz="2400">
              <a:solidFill>
                <a:schemeClr val="tx1"/>
              </a:solidFill>
              <a:latin typeface="Aptos Narrow" panose="020B0004020202020204" pitchFamily="34" charset="0"/>
              <a:ea typeface="Arial"/>
              <a:sym typeface="Arial"/>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
                </a:ext>
              </a:extLst>
            </a:endParaRPr>
          </a:p>
          <a:p>
            <a:pPr marL="457200" indent="-457200">
              <a:buClr>
                <a:schemeClr val="dk1"/>
              </a:buClr>
              <a:buSzPts val="2240"/>
              <a:buFont typeface="Wingdings" panose="05000000000000000000" pitchFamily="2" charset="2"/>
              <a:buChar char="§"/>
            </a:pPr>
            <a:r>
              <a:rPr lang="en-US" sz="2400">
                <a:solidFill>
                  <a:schemeClr val="tx1"/>
                </a:solidFill>
                <a:latin typeface="Aptos Narrow" panose="020B0004020202020204" pitchFamily="34" charset="0"/>
                <a:cs typeface="Arial"/>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
                  </a:ext>
                </a:extLst>
              </a:rPr>
              <a:t>Center for the Study of Child Care Employment</a:t>
            </a:r>
            <a:endParaRPr lang="en-US" sz="2400">
              <a:solidFill>
                <a:schemeClr val="tx1"/>
              </a:solidFill>
              <a:latin typeface="Aptos Narrow" panose="020B0004020202020204" pitchFamily="34" charset="0"/>
              <a:cs typeface="Arial"/>
              <a:extLst>
                <a:ext uri="http://customooxmlschemas.google.com/">
                  <go:slidesCustomData xmlns=""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1"/>
                </a:ext>
              </a:extLst>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5"/>
          <p:cNvSpPr txBox="1">
            <a:spLocks noGrp="1"/>
          </p:cNvSpPr>
          <p:nvPr>
            <p:ph type="title"/>
          </p:nvPr>
        </p:nvSpPr>
        <p:spPr>
          <a:xfrm>
            <a:off x="3290057" y="509136"/>
            <a:ext cx="5842927" cy="71755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33672B"/>
              </a:buClr>
              <a:buSzPts val="4400"/>
              <a:buFont typeface="Arial"/>
              <a:buNone/>
            </a:pPr>
            <a:r>
              <a:rPr lang="en-US" sz="4400" b="0" i="0" u="none" strike="noStrike" cap="none">
                <a:solidFill>
                  <a:srgbClr val="33672B"/>
                </a:solidFill>
                <a:ea typeface="Arial"/>
                <a:cs typeface="Arial"/>
                <a:sym typeface="Arial"/>
              </a:rPr>
              <a:t>Top Challenge &amp; Asset</a:t>
            </a:r>
            <a:endParaRPr/>
          </a:p>
        </p:txBody>
      </p:sp>
      <p:graphicFrame>
        <p:nvGraphicFramePr>
          <p:cNvPr id="333" name="Google Shape;333;p5" descr="table listing challenges and assets"/>
          <p:cNvGraphicFramePr/>
          <p:nvPr>
            <p:extLst>
              <p:ext uri="{D42A27DB-BD31-4B8C-83A1-F6EECF244321}">
                <p14:modId xmlns:p14="http://schemas.microsoft.com/office/powerpoint/2010/main" val="1829224772"/>
              </p:ext>
            </p:extLst>
          </p:nvPr>
        </p:nvGraphicFramePr>
        <p:xfrm>
          <a:off x="926296" y="1450837"/>
          <a:ext cx="10339407" cy="4299994"/>
        </p:xfrm>
        <a:graphic>
          <a:graphicData uri="http://schemas.openxmlformats.org/drawingml/2006/table">
            <a:tbl>
              <a:tblPr firstRow="1" bandRow="1">
                <a:tableStyleId>{68D230F3-CF80-4859-8CE7-A43EE81993B5}</a:tableStyleId>
              </a:tblPr>
              <a:tblGrid>
                <a:gridCol w="4756047">
                  <a:extLst>
                    <a:ext uri="{9D8B030D-6E8A-4147-A177-3AD203B41FA5}">
                      <a16:colId xmlns:a16="http://schemas.microsoft.com/office/drawing/2014/main" val="20000"/>
                    </a:ext>
                  </a:extLst>
                </a:gridCol>
                <a:gridCol w="5583360">
                  <a:extLst>
                    <a:ext uri="{9D8B030D-6E8A-4147-A177-3AD203B41FA5}">
                      <a16:colId xmlns:a16="http://schemas.microsoft.com/office/drawing/2014/main" val="20001"/>
                    </a:ext>
                  </a:extLst>
                </a:gridCol>
              </a:tblGrid>
              <a:tr h="696688">
                <a:tc>
                  <a:txBody>
                    <a:bodyPr/>
                    <a:lstStyle/>
                    <a:p>
                      <a:pPr marL="0" marR="0" lvl="0" indent="0" algn="l" rtl="0">
                        <a:spcBef>
                          <a:spcPts val="0"/>
                        </a:spcBef>
                        <a:spcAft>
                          <a:spcPts val="0"/>
                        </a:spcAft>
                        <a:buNone/>
                      </a:pPr>
                      <a:r>
                        <a:rPr lang="en-US" sz="2400" u="none" strike="noStrike" cap="none">
                          <a:latin typeface="Aptos" panose="020B0004020202020204" pitchFamily="34" charset="0"/>
                          <a:cs typeface="Arial" panose="020B0604020202020204" pitchFamily="34" charset="0"/>
                          <a:sym typeface="Arial"/>
                        </a:rPr>
                        <a:t>Challenge/Pain Point</a:t>
                      </a:r>
                      <a:endParaRPr sz="2400">
                        <a:latin typeface="Aptos" panose="020B0004020202020204" pitchFamily="34" charset="0"/>
                        <a:cs typeface="Arial" panose="020B0604020202020204" pitchFamily="34" charset="0"/>
                      </a:endParaRPr>
                    </a:p>
                  </a:txBody>
                  <a:tcPr marL="86775" marR="86775"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u="none" strike="noStrike" cap="none">
                          <a:latin typeface="Aptos" panose="020B0004020202020204" pitchFamily="34" charset="0"/>
                          <a:cs typeface="Arial" panose="020B0604020202020204" pitchFamily="34" charset="0"/>
                          <a:sym typeface="Arial"/>
                        </a:rPr>
                        <a:t>Asset/Lever</a:t>
                      </a:r>
                      <a:endParaRPr sz="2400">
                        <a:latin typeface="Aptos" panose="020B0004020202020204" pitchFamily="34" charset="0"/>
                        <a:cs typeface="Arial" panose="020B0604020202020204" pitchFamily="34" charset="0"/>
                      </a:endParaRPr>
                    </a:p>
                  </a:txBody>
                  <a:tcPr marL="86775" marR="86775"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225846">
                <a:tc>
                  <a:txBody>
                    <a:bodyPr/>
                    <a:lstStyle/>
                    <a:p>
                      <a:pPr marL="0" lvl="0" indent="0" algn="l" rtl="0">
                        <a:spcBef>
                          <a:spcPts val="0"/>
                        </a:spcBef>
                        <a:spcAft>
                          <a:spcPts val="0"/>
                        </a:spcAft>
                        <a:buSzPts val="1100"/>
                        <a:buNone/>
                      </a:pPr>
                      <a:r>
                        <a:rPr lang="en-US" sz="2400">
                          <a:latin typeface="Aptos" panose="020B0004020202020204" pitchFamily="34" charset="0"/>
                          <a:cs typeface="Arial" panose="020B0604020202020204" pitchFamily="34" charset="0"/>
                          <a:sym typeface="Arial"/>
                        </a:rPr>
                        <a:t>Multiple </a:t>
                      </a:r>
                      <a:r>
                        <a:rPr lang="en-US" sz="2400" err="1">
                          <a:latin typeface="Aptos" panose="020B0004020202020204" pitchFamily="34" charset="0"/>
                          <a:cs typeface="Arial" panose="020B0604020202020204" pitchFamily="34" charset="0"/>
                          <a:sym typeface="Arial"/>
                        </a:rPr>
                        <a:t>ECE</a:t>
                      </a:r>
                      <a:r>
                        <a:rPr lang="en-US" sz="2400">
                          <a:latin typeface="Aptos" panose="020B0004020202020204" pitchFamily="34" charset="0"/>
                          <a:cs typeface="Arial" panose="020B0604020202020204" pitchFamily="34" charset="0"/>
                          <a:sym typeface="Arial"/>
                        </a:rPr>
                        <a:t> workforce collaboratives</a:t>
                      </a:r>
                      <a:endParaRPr sz="2400">
                        <a:latin typeface="Aptos" panose="020B0004020202020204" pitchFamily="34" charset="0"/>
                        <a:ea typeface="Arial"/>
                        <a:cs typeface="Arial" panose="020B0604020202020204" pitchFamily="34" charset="0"/>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a:latin typeface="Aptos" panose="020B0004020202020204" pitchFamily="34" charset="0"/>
                          <a:cs typeface="Arial" panose="020B0604020202020204" pitchFamily="34" charset="0"/>
                          <a:sym typeface="Arial"/>
                        </a:rPr>
                        <a:t>Strong employer and sector interest in collaborating and planning for BA Earn and Learn Pathway Programs</a:t>
                      </a:r>
                      <a:endParaRPr sz="2400">
                        <a:latin typeface="Aptos" panose="020B0004020202020204" pitchFamily="34" charset="0"/>
                        <a:cs typeface="Arial" panose="020B0604020202020204" pitchFamily="34" charset="0"/>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1086897">
                <a:tc>
                  <a:txBody>
                    <a:bodyPr/>
                    <a:lstStyle/>
                    <a:p>
                      <a:pPr marL="0" marR="0" lvl="0" indent="0" algn="l" rtl="0">
                        <a:spcBef>
                          <a:spcPts val="0"/>
                        </a:spcBef>
                        <a:spcAft>
                          <a:spcPts val="0"/>
                        </a:spcAft>
                        <a:buNone/>
                      </a:pPr>
                      <a:r>
                        <a:rPr lang="en-US" sz="2400">
                          <a:latin typeface="Aptos" panose="020B0004020202020204" pitchFamily="34" charset="0"/>
                          <a:cs typeface="Arial" panose="020B0604020202020204" pitchFamily="34" charset="0"/>
                          <a:sym typeface="Arial"/>
                        </a:rPr>
                        <a:t>Establishing partnerships with Workforce Development Boards</a:t>
                      </a:r>
                      <a:endParaRPr sz="2400">
                        <a:latin typeface="Aptos" panose="020B0004020202020204" pitchFamily="34" charset="0"/>
                        <a:cs typeface="Arial" panose="020B0604020202020204" pitchFamily="34" charset="0"/>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a:latin typeface="Aptos" panose="020B0004020202020204" pitchFamily="34" charset="0"/>
                          <a:cs typeface="Arial" panose="020B0604020202020204" pitchFamily="34" charset="0"/>
                          <a:sym typeface="Arial"/>
                        </a:rPr>
                        <a:t>High satisfaction with collaborative convening and planning meetings for BA pathway partnerships</a:t>
                      </a:r>
                      <a:endParaRPr sz="2400">
                        <a:latin typeface="Aptos" panose="020B0004020202020204" pitchFamily="34" charset="0"/>
                        <a:cs typeface="Arial" panose="020B0604020202020204" pitchFamily="34" charset="0"/>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1086897">
                <a:tc>
                  <a:txBody>
                    <a:bodyPr/>
                    <a:lstStyle/>
                    <a:p>
                      <a:pPr marL="0" marR="0" lvl="0" indent="0" algn="l" rtl="0">
                        <a:spcBef>
                          <a:spcPts val="0"/>
                        </a:spcBef>
                        <a:spcAft>
                          <a:spcPts val="0"/>
                        </a:spcAft>
                        <a:buNone/>
                      </a:pPr>
                      <a:r>
                        <a:rPr lang="en-US" sz="2400">
                          <a:latin typeface="Aptos" panose="020B0004020202020204" pitchFamily="34" charset="0"/>
                          <a:cs typeface="Arial" panose="020B0604020202020204" pitchFamily="34" charset="0"/>
                          <a:sym typeface="Arial"/>
                        </a:rPr>
                        <a:t>Incomplete distribution of Needs Assessments due to limited employer access to accurate data.</a:t>
                      </a:r>
                      <a:endParaRPr sz="2400">
                        <a:latin typeface="Aptos" panose="020B0004020202020204" pitchFamily="34" charset="0"/>
                        <a:cs typeface="Arial" panose="020B0604020202020204" pitchFamily="34" charset="0"/>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u="none" strike="noStrike" cap="none">
                          <a:latin typeface="Aptos" panose="020B0004020202020204" pitchFamily="34" charset="0"/>
                          <a:cs typeface="Arial" panose="020B0604020202020204" pitchFamily="34" charset="0"/>
                          <a:sym typeface="Arial"/>
                        </a:rPr>
                        <a:t>High Recognition of </a:t>
                      </a:r>
                      <a:r>
                        <a:rPr lang="en-US" sz="2400" u="none" strike="noStrike" cap="none" err="1">
                          <a:latin typeface="Aptos" panose="020B0004020202020204" pitchFamily="34" charset="0"/>
                          <a:cs typeface="Arial" panose="020B0604020202020204" pitchFamily="34" charset="0"/>
                          <a:sym typeface="Arial"/>
                        </a:rPr>
                        <a:t>EDvance</a:t>
                      </a:r>
                      <a:r>
                        <a:rPr lang="en-US" sz="2400" u="none" strike="noStrike" cap="none">
                          <a:latin typeface="Aptos" panose="020B0004020202020204" pitchFamily="34" charset="0"/>
                          <a:cs typeface="Arial" panose="020B0604020202020204" pitchFamily="34" charset="0"/>
                          <a:sym typeface="Arial"/>
                        </a:rPr>
                        <a:t> College Model &amp; Curriculum</a:t>
                      </a:r>
                      <a:endParaRPr sz="2400">
                        <a:latin typeface="Aptos" panose="020B0004020202020204" pitchFamily="34" charset="0"/>
                        <a:cs typeface="Arial" panose="020B0604020202020204" pitchFamily="34" charset="0"/>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34" name="Google Shape;334;p5"/>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274E21"/>
                </a:solidFill>
                <a:latin typeface="Arial"/>
                <a:ea typeface="Arial"/>
                <a:cs typeface="Arial"/>
                <a:sym typeface="Arial"/>
              </a:rPr>
              <a:t>9</a:t>
            </a:fld>
            <a:endParaRPr sz="1200">
              <a:solidFill>
                <a:srgbClr val="274E2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6"/>
          <p:cNvSpPr txBox="1">
            <a:spLocks noGrp="1"/>
          </p:cNvSpPr>
          <p:nvPr>
            <p:ph type="title"/>
          </p:nvPr>
        </p:nvSpPr>
        <p:spPr>
          <a:xfrm>
            <a:off x="1752600" y="488378"/>
            <a:ext cx="8686800" cy="69494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74E21"/>
              </a:buClr>
              <a:buSzPts val="4000"/>
              <a:buFont typeface="Arial"/>
              <a:buNone/>
            </a:pPr>
            <a:r>
              <a:rPr lang="en-US" sz="3500" b="0" i="0" u="none" strike="noStrike" cap="none">
                <a:solidFill>
                  <a:srgbClr val="274E21"/>
                </a:solidFill>
                <a:latin typeface="Arial"/>
                <a:ea typeface="Arial"/>
                <a:cs typeface="Arial"/>
                <a:sym typeface="Arial"/>
              </a:rPr>
              <a:t>We’ll know we’ve been successful when….</a:t>
            </a:r>
            <a:endParaRPr sz="3500"/>
          </a:p>
        </p:txBody>
      </p:sp>
      <p:sp>
        <p:nvSpPr>
          <p:cNvPr id="341" name="Google Shape;341;p6"/>
          <p:cNvSpPr txBox="1"/>
          <p:nvPr/>
        </p:nvSpPr>
        <p:spPr>
          <a:xfrm>
            <a:off x="609600" y="1183322"/>
            <a:ext cx="10972800" cy="5493771"/>
          </a:xfrm>
          <a:prstGeom prst="rect">
            <a:avLst/>
          </a:prstGeom>
          <a:noFill/>
          <a:ln>
            <a:noFill/>
          </a:ln>
        </p:spPr>
        <p:txBody>
          <a:bodyPr spcFirstLastPara="1" wrap="square" lIns="91425" tIns="45700" rIns="91425" bIns="45700" numCol="2" anchor="t" anchorCtr="0">
            <a:spAutoFit/>
          </a:bodyPr>
          <a:lstStyle/>
          <a:p>
            <a:pPr marL="457200" marR="0" lvl="0" indent="-457200" algn="l" rtl="0">
              <a:spcBef>
                <a:spcPts val="600"/>
              </a:spcBef>
              <a:spcAft>
                <a:spcPts val="0"/>
              </a:spcAft>
              <a:buClr>
                <a:schemeClr val="dk1"/>
              </a:buClr>
              <a:buSzPts val="2400"/>
              <a:buFont typeface="Quattrocento Sans"/>
              <a:buAutoNum type="arabicPeriod"/>
            </a:pPr>
            <a:r>
              <a:rPr lang="en-US" sz="2600">
                <a:solidFill>
                  <a:schemeClr val="dk1"/>
                </a:solidFill>
                <a:latin typeface="Aptos" panose="020B0004020202020204" pitchFamily="34" charset="0"/>
                <a:ea typeface="Quattrocento Sans"/>
                <a:cs typeface="Arial" panose="020B0604020202020204" pitchFamily="34" charset="0"/>
                <a:sym typeface="Quattrocento Sans"/>
              </a:rPr>
              <a:t>We hav</a:t>
            </a:r>
            <a:r>
              <a:rPr lang="en-US" sz="2600">
                <a:solidFill>
                  <a:schemeClr val="dk1"/>
                </a:solidFill>
                <a:latin typeface="Aptos" panose="020B0004020202020204" pitchFamily="34" charset="0"/>
                <a:ea typeface="Quattrocento Sans"/>
                <a:cs typeface="Arial" panose="020B0604020202020204" pitchFamily="34" charset="0"/>
                <a:sym typeface="Quattrocento Sans"/>
                <a:extLst>
                  <a: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textRoundtripDataId="2"/>
                  </a:ext>
                </a:extLst>
              </a:rPr>
              <a:t>e engaged at least 40 agency partners to build our BA Pathway Program across multiple counties</a:t>
            </a:r>
            <a:endParaRPr lang="en-US" sz="2600">
              <a:latin typeface="Aptos" panose="020B0004020202020204" pitchFamily="34" charset="0"/>
              <a:cs typeface="Arial" panose="020B0604020202020204" pitchFamily="34" charset="0"/>
            </a:endParaRPr>
          </a:p>
          <a:p>
            <a:pPr marL="457200" lvl="0" indent="-381000" algn="l" rtl="0">
              <a:spcBef>
                <a:spcPts val="600"/>
              </a:spcBef>
              <a:spcAft>
                <a:spcPts val="0"/>
              </a:spcAft>
              <a:buClr>
                <a:schemeClr val="dk1"/>
              </a:buClr>
              <a:buSzPts val="2400"/>
              <a:buFont typeface="Quattrocento Sans"/>
              <a:buAutoNum type="arabicPeriod"/>
            </a:pPr>
            <a:r>
              <a:rPr lang="en-US" sz="2600">
                <a:solidFill>
                  <a:schemeClr val="dk1"/>
                </a:solidFill>
                <a:latin typeface="Aptos" panose="020B0004020202020204" pitchFamily="34" charset="0"/>
                <a:ea typeface="Quattrocento Sans"/>
                <a:cs typeface="Arial" panose="020B0604020202020204" pitchFamily="34" charset="0"/>
                <a:sym typeface="Quattrocento Sans"/>
              </a:rPr>
              <a:t>90% of our agency members report a benefit from working collectively and collaboratively to address the needs of the Bay Area </a:t>
            </a:r>
            <a:r>
              <a:rPr lang="en-US" sz="2600" err="1">
                <a:solidFill>
                  <a:schemeClr val="dk1"/>
                </a:solidFill>
                <a:latin typeface="Aptos" panose="020B0004020202020204" pitchFamily="34" charset="0"/>
                <a:ea typeface="Quattrocento Sans"/>
                <a:cs typeface="Arial" panose="020B0604020202020204" pitchFamily="34" charset="0"/>
                <a:sym typeface="Quattrocento Sans"/>
              </a:rPr>
              <a:t>ECE</a:t>
            </a:r>
            <a:r>
              <a:rPr lang="en-US" sz="2600">
                <a:solidFill>
                  <a:schemeClr val="dk1"/>
                </a:solidFill>
                <a:latin typeface="Aptos" panose="020B0004020202020204" pitchFamily="34" charset="0"/>
                <a:ea typeface="Quattrocento Sans"/>
                <a:cs typeface="Arial" panose="020B0604020202020204" pitchFamily="34" charset="0"/>
                <a:sym typeface="Quattrocento Sans"/>
              </a:rPr>
              <a:t> Workforce.</a:t>
            </a:r>
          </a:p>
          <a:p>
            <a:pPr marL="457200" marR="0" lvl="0" indent="-457200" algn="l" rtl="0">
              <a:spcBef>
                <a:spcPts val="600"/>
              </a:spcBef>
              <a:spcAft>
                <a:spcPts val="0"/>
              </a:spcAft>
              <a:buClr>
                <a:schemeClr val="dk1"/>
              </a:buClr>
              <a:buSzPts val="2400"/>
              <a:buFont typeface="Quattrocento Sans"/>
              <a:buAutoNum type="arabicPeriod"/>
            </a:pPr>
            <a:r>
              <a:rPr lang="en-US" sz="2600">
                <a:solidFill>
                  <a:schemeClr val="dk1"/>
                </a:solidFill>
                <a:latin typeface="Aptos" panose="020B0004020202020204" pitchFamily="34" charset="0"/>
                <a:ea typeface="Quattrocento Sans"/>
                <a:cs typeface="Arial" panose="020B0604020202020204" pitchFamily="34" charset="0"/>
                <a:sym typeface="Quattrocento Sans"/>
              </a:rPr>
              <a:t>We create pathways proposals and plans informed by needs assessment results and employer input.</a:t>
            </a:r>
          </a:p>
          <a:p>
            <a:pPr marL="457200" marR="0" indent="-457200">
              <a:spcBef>
                <a:spcPts val="600"/>
              </a:spcBef>
              <a:buClr>
                <a:schemeClr val="dk1"/>
              </a:buClr>
              <a:buSzPts val="2400"/>
              <a:buFont typeface="+mj-lt"/>
              <a:buAutoNum type="arabicPeriod" startAt="4"/>
            </a:pPr>
            <a:r>
              <a:rPr lang="en-US" sz="2600">
                <a:solidFill>
                  <a:schemeClr val="dk1"/>
                </a:solidFill>
                <a:latin typeface="Aptos" panose="020B0004020202020204" pitchFamily="34" charset="0"/>
                <a:cs typeface="Arial" panose="020B0604020202020204" pitchFamily="34" charset="0"/>
                <a:sym typeface="Quattrocento Sans"/>
              </a:rPr>
              <a:t>We have administered a needs assessment to collect insight on worker perspectives.</a:t>
            </a:r>
          </a:p>
          <a:p>
            <a:pPr marL="457200" marR="0" indent="-457200">
              <a:spcBef>
                <a:spcPts val="600"/>
              </a:spcBef>
              <a:buClr>
                <a:schemeClr val="dk1"/>
              </a:buClr>
              <a:buSzPts val="2400"/>
              <a:buFont typeface="Quattrocento Sans"/>
              <a:buAutoNum type="arabicPeriod" startAt="4"/>
            </a:pPr>
            <a:r>
              <a:rPr lang="en-US" sz="2600">
                <a:solidFill>
                  <a:schemeClr val="dk1"/>
                </a:solidFill>
                <a:latin typeface="Aptos" panose="020B0004020202020204" pitchFamily="34" charset="0"/>
                <a:cs typeface="Arial" panose="020B0604020202020204" pitchFamily="34" charset="0"/>
                <a:sym typeface="Quattrocento Sans"/>
              </a:rPr>
              <a:t>We create pathway proposals and plans informed by needs assessment results and employer input.</a:t>
            </a:r>
            <a:endParaRPr lang="en-US" sz="2600">
              <a:solidFill>
                <a:schemeClr val="dk1"/>
              </a:solidFill>
              <a:latin typeface="Aptos" panose="020B0004020202020204" pitchFamily="34" charset="0"/>
              <a:cs typeface="Arial" panose="020B0604020202020204" pitchFamily="34" charset="0"/>
            </a:endParaRPr>
          </a:p>
          <a:p>
            <a:pPr marL="457200" marR="0" indent="-457200">
              <a:spcBef>
                <a:spcPts val="600"/>
              </a:spcBef>
              <a:buClr>
                <a:schemeClr val="dk1"/>
              </a:buClr>
              <a:buSzPts val="2400"/>
              <a:buFont typeface="Quattrocento Sans"/>
              <a:buAutoNum type="arabicPeriod" startAt="4"/>
            </a:pPr>
            <a:r>
              <a:rPr lang="en-US" sz="2600">
                <a:solidFill>
                  <a:schemeClr val="dk1"/>
                </a:solidFill>
                <a:latin typeface="Aptos" panose="020B0004020202020204" pitchFamily="34" charset="0"/>
                <a:cs typeface="Arial" panose="020B0604020202020204" pitchFamily="34" charset="0"/>
                <a:sym typeface="Quattrocento Sans"/>
              </a:rPr>
              <a:t>We have begun to create partnership collateral for Pathway Program opportunities.</a:t>
            </a: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5" name="Google Shape;355;g2eaa6787089_1_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759897" y="110169"/>
            <a:ext cx="9419155" cy="6857999"/>
          </a:xfrm>
          <a:prstGeom prst="rect">
            <a:avLst/>
          </a:prstGeom>
          <a:noFill/>
          <a:ln>
            <a:noFill/>
          </a:ln>
        </p:spPr>
      </p:pic>
      <p:sp>
        <p:nvSpPr>
          <p:cNvPr id="7" name="Title 6">
            <a:extLst>
              <a:ext uri="{FF2B5EF4-FFF2-40B4-BE49-F238E27FC236}">
                <a16:creationId xmlns:a16="http://schemas.microsoft.com/office/drawing/2014/main" id="{30922818-C329-493F-48A9-B93506CB60E7}"/>
              </a:ext>
            </a:extLst>
          </p:cNvPr>
          <p:cNvSpPr>
            <a:spLocks noGrp="1"/>
          </p:cNvSpPr>
          <p:nvPr>
            <p:ph type="title"/>
          </p:nvPr>
        </p:nvSpPr>
        <p:spPr>
          <a:xfrm>
            <a:off x="7640748" y="110168"/>
            <a:ext cx="4006049" cy="694944"/>
          </a:xfrm>
        </p:spPr>
        <p:txBody>
          <a:bodyPr>
            <a:normAutofit fontScale="90000"/>
          </a:bodyPr>
          <a:lstStyle/>
          <a:p>
            <a:r>
              <a:rPr lang="en-US" sz="4000">
                <a:solidFill>
                  <a:srgbClr val="274E21"/>
                </a:solidFill>
                <a:latin typeface="Aptos SemiBold" panose="020B0004020202020204" pitchFamily="34" charset="0"/>
                <a:ea typeface="+mj-ea"/>
                <a:cs typeface="+mj-cs"/>
              </a:rPr>
              <a:t>We Are Now Here</a:t>
            </a:r>
            <a:endParaRPr lang="en-US"/>
          </a:p>
        </p:txBody>
      </p:sp>
      <p:sp>
        <p:nvSpPr>
          <p:cNvPr id="8" name="Content Placeholder 7">
            <a:extLst>
              <a:ext uri="{FF2B5EF4-FFF2-40B4-BE49-F238E27FC236}">
                <a16:creationId xmlns:a16="http://schemas.microsoft.com/office/drawing/2014/main" id="{0087D57E-0032-DC1E-CAF9-1D1122173A26}"/>
              </a:ext>
            </a:extLst>
          </p:cNvPr>
          <p:cNvSpPr>
            <a:spLocks noGrp="1"/>
          </p:cNvSpPr>
          <p:nvPr>
            <p:ph sz="half" idx="1"/>
          </p:nvPr>
        </p:nvSpPr>
        <p:spPr>
          <a:xfrm>
            <a:off x="7640748" y="805112"/>
            <a:ext cx="4325730" cy="5620798"/>
          </a:xfrm>
        </p:spPr>
        <p:txBody>
          <a:bodyPr/>
          <a:lstStyle/>
          <a:p>
            <a:pPr lvl="0" algn="l" rtl="0">
              <a:spcBef>
                <a:spcPts val="0"/>
              </a:spcBef>
              <a:spcAft>
                <a:spcPts val="0"/>
              </a:spcAft>
            </a:pPr>
            <a:r>
              <a:rPr lang="en-US" sz="2400" b="1">
                <a:latin typeface="Aptos Narrow" panose="020B0004020202020204" pitchFamily="34" charset="0"/>
                <a:cs typeface="Arial" panose="020B0604020202020204" pitchFamily="34" charset="0"/>
              </a:rPr>
              <a:t>Strategic Partnerships/Job Quality Strategy</a:t>
            </a:r>
          </a:p>
          <a:p>
            <a:pPr marL="571500" lvl="1" indent="-342900">
              <a:spcBef>
                <a:spcPts val="0"/>
              </a:spcBef>
              <a:buFont typeface="Wingdings" panose="05000000000000000000" pitchFamily="2" charset="2"/>
              <a:buChar char="§"/>
            </a:pPr>
            <a:r>
              <a:rPr lang="en-US" sz="2400">
                <a:latin typeface="Aptos Narrow" panose="020B0004020202020204" pitchFamily="34" charset="0"/>
                <a:cs typeface="Arial" panose="020B0604020202020204" pitchFamily="34" charset="0"/>
              </a:rPr>
              <a:t>Working with multiple employers and partners to understand the </a:t>
            </a:r>
            <a:r>
              <a:rPr lang="en-US" sz="2400" err="1">
                <a:latin typeface="Aptos Narrow" panose="020B0004020202020204" pitchFamily="34" charset="0"/>
                <a:cs typeface="Arial" panose="020B0604020202020204" pitchFamily="34" charset="0"/>
              </a:rPr>
              <a:t>ECE</a:t>
            </a:r>
            <a:r>
              <a:rPr lang="en-US" sz="2400">
                <a:latin typeface="Aptos Narrow" panose="020B0004020202020204" pitchFamily="34" charset="0"/>
                <a:cs typeface="Arial" panose="020B0604020202020204" pitchFamily="34" charset="0"/>
              </a:rPr>
              <a:t> workforce needs and inequities to identify job quality strategy</a:t>
            </a:r>
          </a:p>
          <a:p>
            <a:pPr marL="565150" indent="-457200">
              <a:spcBef>
                <a:spcPts val="0"/>
              </a:spcBef>
              <a:buSzPts val="1900"/>
            </a:pPr>
            <a:r>
              <a:rPr lang="en-US" sz="2400" b="1">
                <a:solidFill>
                  <a:schemeClr val="dk1"/>
                </a:solidFill>
                <a:latin typeface="Aptos Narrow" panose="020B0004020202020204" pitchFamily="34" charset="0"/>
                <a:cs typeface="Arial" panose="020B0604020202020204" pitchFamily="34" charset="0"/>
              </a:rPr>
              <a:t>Worker Voice and Engagement</a:t>
            </a:r>
          </a:p>
          <a:p>
            <a:pPr marL="793750" lvl="2" indent="-457200">
              <a:spcBef>
                <a:spcPts val="0"/>
              </a:spcBef>
              <a:buSzPts val="1900"/>
              <a:buFont typeface="Wingdings" panose="05000000000000000000" pitchFamily="2" charset="2"/>
              <a:buChar char="§"/>
            </a:pPr>
            <a:r>
              <a:rPr lang="en-US" u="none">
                <a:latin typeface="Aptos Narrow" panose="020B0004020202020204" pitchFamily="34" charset="0"/>
                <a:cs typeface="Arial" panose="020B0604020202020204" pitchFamily="34" charset="0"/>
              </a:rPr>
              <a:t>Increase, Refine, and Expand</a:t>
            </a:r>
          </a:p>
          <a:p>
            <a:pPr marL="565150" lvl="1" indent="-457200">
              <a:spcBef>
                <a:spcPts val="0"/>
              </a:spcBef>
              <a:buSzPts val="1900"/>
              <a:buFont typeface="Wingdings" panose="05000000000000000000" pitchFamily="2" charset="2"/>
              <a:buChar char="§"/>
            </a:pPr>
            <a:r>
              <a:rPr lang="en-US" sz="2400" b="1">
                <a:solidFill>
                  <a:schemeClr val="dk1"/>
                </a:solidFill>
                <a:latin typeface="Aptos Narrow" panose="020B0004020202020204" pitchFamily="34" charset="0"/>
                <a:cs typeface="Arial" panose="020B0604020202020204" pitchFamily="34" charset="0"/>
              </a:rPr>
              <a:t>Industry-Driven Workforce Development</a:t>
            </a:r>
          </a:p>
          <a:p>
            <a:pPr marL="793750" lvl="2" indent="-457200">
              <a:spcBef>
                <a:spcPts val="0"/>
              </a:spcBef>
              <a:buSzPts val="1900"/>
              <a:buFont typeface="Wingdings" panose="05000000000000000000" pitchFamily="2" charset="2"/>
              <a:buChar char="§"/>
            </a:pPr>
            <a:r>
              <a:rPr lang="en-US" u="none">
                <a:latin typeface="Aptos Narrow" panose="020B0004020202020204" pitchFamily="34" charset="0"/>
                <a:cs typeface="Arial" panose="020B0604020202020204" pitchFamily="34" charset="0"/>
              </a:rPr>
              <a:t>Continuing to strengthen employer feedback and expand our pathway programs</a:t>
            </a:r>
          </a:p>
        </p:txBody>
      </p:sp>
    </p:spTree>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2" name="Google Shape;362;p9"/>
          <p:cNvSpPr txBox="1">
            <a:spLocks noGrp="1"/>
          </p:cNvSpPr>
          <p:nvPr>
            <p:ph type="title" idx="4294967295"/>
          </p:nvPr>
        </p:nvSpPr>
        <p:spPr>
          <a:xfrm>
            <a:off x="606425" y="695325"/>
            <a:ext cx="4524375" cy="5715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chemeClr val="dk1"/>
              </a:buClr>
              <a:buSzPts val="4000"/>
              <a:buFont typeface="Arial"/>
              <a:buNone/>
              <a:tabLst/>
              <a:defRPr/>
            </a:pPr>
            <a:r>
              <a:rPr kumimoji="0" lang="en-US" sz="6000" b="1" i="0" u="none" strike="noStrike" kern="1200" cap="none" spc="0" normalizeH="0" baseline="0" noProof="0">
                <a:ln>
                  <a:noFill/>
                </a:ln>
                <a:solidFill>
                  <a:schemeClr val="tx1"/>
                </a:solidFill>
                <a:effectLst/>
                <a:uLnTx/>
                <a:uFillTx/>
                <a:latin typeface="Aptos SemiBold" panose="020B0004020202020204" pitchFamily="34" charset="0"/>
                <a:ea typeface="+mn-ea"/>
                <a:cs typeface="+mn-cs"/>
              </a:rPr>
              <a:t>Thank You!</a:t>
            </a:r>
            <a:endParaRPr kumimoji="0" lang="en-US" sz="6000" b="0" i="0" u="none" strike="noStrike" kern="1200" cap="none" spc="0" normalizeH="0" baseline="0" noProof="0">
              <a:ln>
                <a:noFill/>
              </a:ln>
              <a:solidFill>
                <a:schemeClr val="tx1"/>
              </a:solidFill>
              <a:effectLst/>
              <a:uLnTx/>
              <a:uFillTx/>
              <a:latin typeface="Aptos SemiBold" panose="020B0004020202020204" pitchFamily="34" charset="0"/>
              <a:ea typeface="+mn-ea"/>
              <a:cs typeface="+mn-cs"/>
            </a:endParaRPr>
          </a:p>
        </p:txBody>
      </p:sp>
      <p:sp>
        <p:nvSpPr>
          <p:cNvPr id="2" name="Text Placeholder 1">
            <a:extLst>
              <a:ext uri="{FF2B5EF4-FFF2-40B4-BE49-F238E27FC236}">
                <a16:creationId xmlns:a16="http://schemas.microsoft.com/office/drawing/2014/main" id="{FDBDA929-052B-E805-E437-CACD1901990E}"/>
              </a:ext>
            </a:extLst>
          </p:cNvPr>
          <p:cNvSpPr>
            <a:spLocks noGrp="1"/>
          </p:cNvSpPr>
          <p:nvPr>
            <p:ph type="body" sz="quarter" idx="14"/>
          </p:nvPr>
        </p:nvSpPr>
        <p:spPr>
          <a:xfrm>
            <a:off x="606425" y="1600557"/>
            <a:ext cx="6102847" cy="3291840"/>
          </a:xfrm>
        </p:spPr>
        <p:txBody>
          <a:bodyPr/>
          <a:lstStyle/>
          <a:p>
            <a:pPr marL="0" lvl="0" indent="0" algn="l" rtl="0">
              <a:lnSpc>
                <a:spcPct val="90000"/>
              </a:lnSpc>
              <a:spcBef>
                <a:spcPts val="0"/>
              </a:spcBef>
              <a:spcAft>
                <a:spcPts val="0"/>
              </a:spcAft>
              <a:buClr>
                <a:schemeClr val="dk1"/>
              </a:buClr>
              <a:buSzPts val="4000"/>
              <a:buFont typeface="Arial"/>
              <a:buNone/>
            </a:pPr>
            <a:r>
              <a:rPr lang="en-US" sz="4000"/>
              <a:t>Alicia Osborne</a:t>
            </a:r>
          </a:p>
          <a:p>
            <a:pPr marL="0" lvl="0" indent="0" algn="l" rtl="0">
              <a:lnSpc>
                <a:spcPct val="90000"/>
              </a:lnSpc>
              <a:spcBef>
                <a:spcPts val="0"/>
              </a:spcBef>
              <a:spcAft>
                <a:spcPts val="0"/>
              </a:spcAft>
              <a:buClr>
                <a:schemeClr val="dk1"/>
              </a:buClr>
              <a:buSzPts val="4000"/>
              <a:buFont typeface="Arial"/>
              <a:buNone/>
            </a:pPr>
            <a:r>
              <a:rPr lang="en-US" sz="4000"/>
              <a:t>Vice President of Workforce Development &amp; Admissions</a:t>
            </a:r>
          </a:p>
          <a:p>
            <a:pPr marL="0" lvl="0" indent="0" algn="l" rtl="0">
              <a:lnSpc>
                <a:spcPct val="90000"/>
              </a:lnSpc>
              <a:spcBef>
                <a:spcPts val="1000"/>
              </a:spcBef>
              <a:spcAft>
                <a:spcPts val="0"/>
              </a:spcAft>
              <a:buClr>
                <a:schemeClr val="dk1"/>
              </a:buClr>
              <a:buSzPts val="4000"/>
              <a:buFont typeface="Arial"/>
              <a:buNone/>
            </a:pPr>
            <a:r>
              <a:rPr lang="en-US" sz="4000" err="1"/>
              <a:t>EDvance</a:t>
            </a:r>
            <a:r>
              <a:rPr lang="en-US" sz="4000"/>
              <a:t> College</a:t>
            </a:r>
          </a:p>
          <a:p>
            <a:pPr marL="0" lvl="0" indent="0" algn="l" rtl="0">
              <a:lnSpc>
                <a:spcPct val="90000"/>
              </a:lnSpc>
              <a:spcBef>
                <a:spcPts val="1000"/>
              </a:spcBef>
              <a:spcAft>
                <a:spcPts val="0"/>
              </a:spcAft>
              <a:buClr>
                <a:schemeClr val="dk1"/>
              </a:buClr>
              <a:buSzPts val="4000"/>
              <a:buFont typeface="Arial"/>
              <a:buNone/>
            </a:pPr>
            <a:r>
              <a:rPr lang="en-US" sz="4000">
                <a:hlinkClick r:id="rId3"/>
              </a:rPr>
              <a:t>Alicia.O@edvance.edu</a:t>
            </a:r>
            <a:endParaRPr lang="en-US" sz="4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933742" y="5312136"/>
            <a:ext cx="9784080" cy="1545864"/>
          </a:xfrm>
        </p:spPr>
        <p:txBody>
          <a:bodyPr/>
          <a:lstStyle/>
          <a:p>
            <a:pPr indent="2514600"/>
            <a:r>
              <a:rPr lang="en-US" sz="5500">
                <a:solidFill>
                  <a:schemeClr val="tx1"/>
                </a:solidFill>
                <a:latin typeface="Aptos SemiBold" panose="020F0502020204030204" pitchFamily="34" charset="0"/>
                <a:ea typeface="+mj-ea"/>
                <a:cs typeface="+mj-cs"/>
              </a:rPr>
              <a:t>Bay Consortium </a:t>
            </a:r>
            <a:br>
              <a:rPr lang="en-US" sz="5500">
                <a:solidFill>
                  <a:schemeClr val="tx1"/>
                </a:solidFill>
                <a:latin typeface="Aptos SemiBold" panose="020F0502020204030204" pitchFamily="34" charset="0"/>
                <a:ea typeface="+mj-ea"/>
                <a:cs typeface="+mj-cs"/>
              </a:rPr>
            </a:br>
            <a:r>
              <a:rPr lang="en-US" sz="5500">
                <a:solidFill>
                  <a:schemeClr val="tx1"/>
                </a:solidFill>
                <a:latin typeface="Aptos SemiBold" panose="020F0502020204030204" pitchFamily="34" charset="0"/>
                <a:ea typeface="+mj-ea"/>
                <a:cs typeface="+mj-cs"/>
              </a:rPr>
              <a:t>Workforce Development Board</a:t>
            </a:r>
          </a:p>
        </p:txBody>
      </p:sp>
    </p:spTree>
    <p:extLst>
      <p:ext uri="{BB962C8B-B14F-4D97-AF65-F5344CB8AC3E}">
        <p14:creationId xmlns:p14="http://schemas.microsoft.com/office/powerpoint/2010/main" val="344553161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609893" y="279535"/>
            <a:ext cx="109728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a:solidFill>
                  <a:srgbClr val="274E21"/>
                </a:solidFill>
              </a:rPr>
              <a:t>Eastern Shore, Northern Neck, Middle Peninsula Coastal Resiliency Sector Partnership </a:t>
            </a:r>
            <a:r>
              <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mj-ea"/>
                <a:cs typeface="+mj-cs"/>
              </a:rPr>
              <a:t>Overview</a:t>
            </a: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30"/>
          </p:nvPr>
        </p:nvSpPr>
        <p:spPr>
          <a:xfrm>
            <a:off x="609892" y="1508760"/>
            <a:ext cx="10854397" cy="795528"/>
          </a:xfrm>
        </p:spPr>
        <p:txBody>
          <a:bodyPr vert="horz" lIns="91440" tIns="45720" rIns="91440" bIns="45720" numCol="2" rtlCol="0" anchor="t">
            <a:noAutofit/>
          </a:bodyPr>
          <a:lstStyle/>
          <a:p>
            <a:pPr>
              <a:spcBef>
                <a:spcPts val="600"/>
              </a:spcBef>
              <a:buFont typeface="Wingdings" panose="05000000000000000000" pitchFamily="2" charset="2"/>
              <a:buChar char="§"/>
            </a:pPr>
            <a:r>
              <a:rPr lang="en-US" sz="2200" b="1">
                <a:solidFill>
                  <a:schemeClr val="tx1"/>
                </a:solidFill>
                <a:latin typeface="+mn-lt"/>
                <a:cs typeface="Arial" panose="020B0604020202020204" pitchFamily="34" charset="0"/>
              </a:rPr>
              <a:t>Tier 1 Planning Grant </a:t>
            </a:r>
          </a:p>
          <a:p>
            <a:pPr>
              <a:spcBef>
                <a:spcPts val="600"/>
              </a:spcBef>
              <a:buFont typeface="Wingdings" panose="05000000000000000000" pitchFamily="2" charset="2"/>
              <a:buChar char="§"/>
            </a:pPr>
            <a:r>
              <a:rPr lang="en-US" sz="2200" b="1">
                <a:solidFill>
                  <a:schemeClr val="tx1"/>
                </a:solidFill>
                <a:latin typeface="+mn-lt"/>
                <a:cs typeface="Arial" panose="020B0604020202020204" pitchFamily="34" charset="0"/>
              </a:rPr>
              <a:t>Industry Sectors of Focus are:</a:t>
            </a:r>
          </a:p>
          <a:p>
            <a:pPr lvl="1">
              <a:buFont typeface="Wingdings" panose="05000000000000000000" pitchFamily="2" charset="2"/>
              <a:buChar char="§"/>
            </a:pPr>
            <a:r>
              <a:rPr lang="en-US" sz="2200">
                <a:cs typeface="Arial" panose="020B0604020202020204" pitchFamily="34" charset="0"/>
              </a:rPr>
              <a:t>Installation, Maintenance, and Repair Workers, All Others</a:t>
            </a:r>
          </a:p>
          <a:p>
            <a:pPr lvl="1">
              <a:buFont typeface="Wingdings" panose="05000000000000000000" pitchFamily="2" charset="2"/>
              <a:buChar char="§"/>
            </a:pPr>
            <a:r>
              <a:rPr lang="en-US" sz="2200">
                <a:cs typeface="Arial" panose="020B0604020202020204" pitchFamily="34" charset="0"/>
              </a:rPr>
              <a:t>Emergency Medical Technicians (EMT)</a:t>
            </a:r>
          </a:p>
          <a:p>
            <a:pPr lvl="1">
              <a:buFont typeface="Wingdings" panose="05000000000000000000" pitchFamily="2" charset="2"/>
              <a:buChar char="§"/>
            </a:pPr>
            <a:r>
              <a:rPr lang="en-US" sz="2200">
                <a:cs typeface="Arial" panose="020B0604020202020204" pitchFamily="34" charset="0"/>
              </a:rPr>
              <a:t>Electrical, Electronic, and Electromechanical Assemblers</a:t>
            </a:r>
          </a:p>
          <a:p>
            <a:pPr lvl="1">
              <a:buFont typeface="Wingdings" panose="05000000000000000000" pitchFamily="2" charset="2"/>
              <a:buChar char="§"/>
            </a:pPr>
            <a:r>
              <a:rPr lang="en-US" sz="2200">
                <a:cs typeface="Arial" panose="020B0604020202020204" pitchFamily="34" charset="0"/>
              </a:rPr>
              <a:t>Heating, Air Conditioning, and Refrigeration Mechanics and Installers</a:t>
            </a:r>
          </a:p>
          <a:p>
            <a:pPr marL="400050" lvl="1" indent="-342900">
              <a:spcBef>
                <a:spcPts val="600"/>
              </a:spcBef>
              <a:buFont typeface="Wingdings" panose="05000000000000000000" pitchFamily="2" charset="2"/>
              <a:buChar char="§"/>
            </a:pPr>
            <a:r>
              <a:rPr lang="en-US" sz="2200" b="1">
                <a:cs typeface="Arial" panose="020B0604020202020204" pitchFamily="34" charset="0"/>
              </a:rPr>
              <a:t>Geographic area of focus: </a:t>
            </a:r>
          </a:p>
          <a:p>
            <a:pPr lvl="1">
              <a:buFont typeface="Wingdings" panose="05000000000000000000" pitchFamily="2" charset="2"/>
              <a:buChar char="§"/>
            </a:pPr>
            <a:r>
              <a:rPr lang="en-US" sz="2200">
                <a:cs typeface="Arial" panose="020B0604020202020204" pitchFamily="34" charset="0"/>
              </a:rPr>
              <a:t>Northern Neck, Middle Peninsula &amp; Eastern Shore of Virginia</a:t>
            </a:r>
            <a:endParaRPr lang="en-US" sz="2200" b="1">
              <a:cs typeface="Arial" panose="020B0604020202020204" pitchFamily="34" charset="0"/>
            </a:endParaRPr>
          </a:p>
          <a:p>
            <a:pPr>
              <a:spcBef>
                <a:spcPts val="600"/>
              </a:spcBef>
              <a:buFont typeface="Wingdings" panose="05000000000000000000" pitchFamily="2" charset="2"/>
              <a:buChar char="§"/>
            </a:pPr>
            <a:r>
              <a:rPr lang="en-US" sz="2200" b="1">
                <a:solidFill>
                  <a:schemeClr val="tx1"/>
                </a:solidFill>
                <a:latin typeface="+mn-lt"/>
                <a:cs typeface="Arial" panose="020B0604020202020204" pitchFamily="34" charset="0"/>
              </a:rPr>
              <a:t>Top 3 project goals </a:t>
            </a:r>
            <a:endParaRPr lang="en-US" sz="2200">
              <a:solidFill>
                <a:schemeClr val="tx1"/>
              </a:solidFill>
              <a:latin typeface="+mn-lt"/>
              <a:cs typeface="Arial" panose="020B0604020202020204" pitchFamily="34" charset="0"/>
            </a:endParaRPr>
          </a:p>
          <a:p>
            <a:pPr marL="914400" lvl="1" indent="-457200">
              <a:buFont typeface="+mj-lt"/>
              <a:buAutoNum type="arabicPeriod"/>
            </a:pPr>
            <a:r>
              <a:rPr lang="en-US" sz="2200">
                <a:cs typeface="Arial" panose="020B0604020202020204" pitchFamily="34" charset="0"/>
              </a:rPr>
              <a:t>Implement evidence-based sector partnership strategies to understand the landscape of Coastal Resiliency employment and identify barriers to entry and upward mobility.</a:t>
            </a:r>
          </a:p>
          <a:p>
            <a:pPr marL="914400" lvl="1" indent="-457200">
              <a:buFont typeface="+mj-lt"/>
              <a:buAutoNum type="arabicPeriod"/>
            </a:pPr>
            <a:r>
              <a:rPr lang="en-US" sz="2200">
                <a:cs typeface="Arial" panose="020B0604020202020204" pitchFamily="34" charset="0"/>
              </a:rPr>
              <a:t>Assess employer support needed to improve job quality, including small business and entrepreneurship support.</a:t>
            </a:r>
          </a:p>
          <a:p>
            <a:pPr marL="914400" lvl="1" indent="-457200">
              <a:buFont typeface="+mj-lt"/>
              <a:buAutoNum type="arabicPeriod"/>
            </a:pPr>
            <a:r>
              <a:rPr lang="en-US" sz="2200">
                <a:cs typeface="Arial" panose="020B0604020202020204" pitchFamily="34" charset="0"/>
              </a:rPr>
              <a:t>Create a plan to implement innovative initiatives designed to integrate community supports, worker voices, educational on-ramps to skills building, and barrier removal for underrepresented and low-income, rural populations</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a:bodyPr>
          <a:lstStyle/>
          <a:p>
            <a:fld id="{E1CE52AA-BB93-4FDB-9629-C6421C98F39B}" type="slidenum">
              <a:rPr lang="en-US" smtClean="0"/>
              <a:pPr/>
              <a:t>14</a:t>
            </a:fld>
            <a:endParaRPr lang="en-US"/>
          </a:p>
        </p:txBody>
      </p:sp>
    </p:spTree>
    <p:extLst>
      <p:ext uri="{BB962C8B-B14F-4D97-AF65-F5344CB8AC3E}">
        <p14:creationId xmlns:p14="http://schemas.microsoft.com/office/powerpoint/2010/main" val="3724613263"/>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p:nvPr>
        </p:nvSpPr>
        <p:spPr>
          <a:xfrm>
            <a:off x="3648342" y="301767"/>
            <a:ext cx="4846320" cy="739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Key Stakeholders</a:t>
            </a:r>
            <a:r>
              <a:rPr lang="en-US" baseline="0"/>
              <a:t> </a:t>
            </a:r>
            <a:r>
              <a:rPr lang="en-US" sz="200">
                <a:solidFill>
                  <a:schemeClr val="bg1"/>
                </a:solidFill>
              </a:rPr>
              <a:t>2</a:t>
            </a:r>
          </a:p>
        </p:txBody>
      </p:sp>
      <p:pic>
        <p:nvPicPr>
          <p:cNvPr id="1026" name="Picture 2">
            <a:extLst>
              <a:ext uri="{FF2B5EF4-FFF2-40B4-BE49-F238E27FC236}">
                <a16:creationId xmlns:a16="http://schemas.microsoft.com/office/drawing/2014/main" id="{62211E39-AFAD-5A5A-9AC0-EA38FE6EE0EE}"/>
              </a:ext>
              <a:ext uri="{C183D7F6-B498-43B3-948B-1728B52AA6E4}">
                <adec:decorative xmlns:adec="http://schemas.microsoft.com/office/drawing/2017/decorative" val="1"/>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p:blipFill>
        <p:spPr bwMode="auto">
          <a:xfrm>
            <a:off x="3195351" y="3491748"/>
            <a:ext cx="1664641" cy="150904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19BCEB2C-367D-0CA2-58B6-6F32B05228A1}"/>
              </a:ext>
            </a:extLst>
          </p:cNvPr>
          <p:cNvSpPr>
            <a:spLocks noGrp="1"/>
          </p:cNvSpPr>
          <p:nvPr>
            <p:ph sz="half" idx="2"/>
          </p:nvPr>
        </p:nvSpPr>
        <p:spPr>
          <a:xfrm>
            <a:off x="5504645" y="1526139"/>
            <a:ext cx="6588031" cy="4297680"/>
          </a:xfrm>
        </p:spPr>
        <p:txBody>
          <a:bodyPr>
            <a:noAutofit/>
          </a:bodyPr>
          <a:lstStyle/>
          <a:p>
            <a:pPr>
              <a:spcBef>
                <a:spcPts val="1200"/>
              </a:spcBef>
              <a:spcAft>
                <a:spcPts val="1200"/>
              </a:spcAft>
            </a:pPr>
            <a:r>
              <a:rPr lang="en-US">
                <a:latin typeface="Aptos" panose="020B0004020202020204" pitchFamily="34" charset="0"/>
                <a:cs typeface="Arial" panose="020B0604020202020204" pitchFamily="34" charset="0"/>
              </a:rPr>
              <a:t>Rappahannock Goodwill Industries</a:t>
            </a:r>
          </a:p>
          <a:p>
            <a:pPr>
              <a:spcBef>
                <a:spcPts val="1200"/>
              </a:spcBef>
              <a:spcAft>
                <a:spcPts val="1200"/>
              </a:spcAft>
            </a:pPr>
            <a:r>
              <a:rPr lang="en-US">
                <a:latin typeface="Aptos" panose="020B0004020202020204" pitchFamily="34" charset="0"/>
                <a:cs typeface="Arial" panose="020B0604020202020204" pitchFamily="34" charset="0"/>
              </a:rPr>
              <a:t>Rappahannock Community College</a:t>
            </a:r>
          </a:p>
          <a:p>
            <a:pPr>
              <a:spcBef>
                <a:spcPts val="1200"/>
              </a:spcBef>
              <a:spcAft>
                <a:spcPts val="1200"/>
              </a:spcAft>
            </a:pPr>
            <a:r>
              <a:rPr lang="en-US">
                <a:latin typeface="Aptos" panose="020B0004020202020204" pitchFamily="34" charset="0"/>
                <a:cs typeface="Arial" panose="020B0604020202020204" pitchFamily="34" charset="0"/>
              </a:rPr>
              <a:t>Eastern Shore Community College</a:t>
            </a:r>
          </a:p>
          <a:p>
            <a:pPr>
              <a:spcBef>
                <a:spcPts val="1200"/>
              </a:spcBef>
              <a:spcAft>
                <a:spcPts val="1200"/>
              </a:spcAft>
            </a:pPr>
            <a:r>
              <a:rPr lang="en-US">
                <a:latin typeface="Aptos" panose="020B0004020202020204" pitchFamily="34" charset="0"/>
                <a:cs typeface="Arial" panose="020B0604020202020204" pitchFamily="34" charset="0"/>
              </a:rPr>
              <a:t>Bay Consortium Workforce Development Board</a:t>
            </a:r>
          </a:p>
          <a:p>
            <a:pPr>
              <a:spcBef>
                <a:spcPts val="1800"/>
              </a:spcBef>
              <a:spcAft>
                <a:spcPts val="1800"/>
              </a:spcAft>
            </a:pPr>
            <a:r>
              <a:rPr lang="en-US">
                <a:latin typeface="Aptos" panose="020B0004020202020204" pitchFamily="34" charset="0"/>
                <a:cs typeface="Arial" panose="020B0604020202020204" pitchFamily="34" charset="0"/>
              </a:rPr>
              <a:t>International Union of Operating Engineers, Local 147</a:t>
            </a:r>
          </a:p>
        </p:txBody>
      </p:sp>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15</a:t>
            </a:fld>
            <a:endParaRPr lang="en-US" sz="1200" noProof="0">
              <a:solidFill>
                <a:srgbClr val="274E21"/>
              </a:solidFill>
              <a:latin typeface="Aptos Narrow" panose="020B0004020202020204" pitchFamily="34" charset="0"/>
            </a:endParaRPr>
          </a:p>
        </p:txBody>
      </p:sp>
      <p:pic>
        <p:nvPicPr>
          <p:cNvPr id="4" name="Picture 3">
            <a:extLst>
              <a:ext uri="{FF2B5EF4-FFF2-40B4-BE49-F238E27FC236}">
                <a16:creationId xmlns:a16="http://schemas.microsoft.com/office/drawing/2014/main" id="{1CD8FE25-4F6C-3664-64E3-7CABFD0E4C47}"/>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75717" y="1121646"/>
            <a:ext cx="1935522" cy="742553"/>
          </a:xfrm>
          <a:prstGeom prst="rect">
            <a:avLst/>
          </a:prstGeom>
        </p:spPr>
      </p:pic>
      <p:pic>
        <p:nvPicPr>
          <p:cNvPr id="7" name="Picture 6">
            <a:extLst>
              <a:ext uri="{FF2B5EF4-FFF2-40B4-BE49-F238E27FC236}">
                <a16:creationId xmlns:a16="http://schemas.microsoft.com/office/drawing/2014/main" id="{AE907B84-3911-0D0A-A2D9-57B4BC16F859}"/>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7114" y="2572272"/>
            <a:ext cx="1935522" cy="919476"/>
          </a:xfrm>
          <a:prstGeom prst="rect">
            <a:avLst/>
          </a:prstGeom>
          <a:noFill/>
        </p:spPr>
      </p:pic>
      <p:pic>
        <p:nvPicPr>
          <p:cNvPr id="8" name="Picture 7">
            <a:extLst>
              <a:ext uri="{FF2B5EF4-FFF2-40B4-BE49-F238E27FC236}">
                <a16:creationId xmlns:a16="http://schemas.microsoft.com/office/drawing/2014/main" id="{C6C4109D-4B96-B3E5-72B1-9A694555D0BA}"/>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732636" y="1859849"/>
            <a:ext cx="2590073" cy="919476"/>
          </a:xfrm>
          <a:prstGeom prst="rect">
            <a:avLst/>
          </a:prstGeom>
          <a:noFill/>
        </p:spPr>
      </p:pic>
      <p:pic>
        <p:nvPicPr>
          <p:cNvPr id="12" name="Picture 11">
            <a:extLst>
              <a:ext uri="{FF2B5EF4-FFF2-40B4-BE49-F238E27FC236}">
                <a16:creationId xmlns:a16="http://schemas.microsoft.com/office/drawing/2014/main" id="{17FFC791-DF15-3E6F-4837-AE6F76BF473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380637" y="4498138"/>
            <a:ext cx="1325681" cy="1325681"/>
          </a:xfrm>
          <a:prstGeom prst="rect">
            <a:avLst/>
          </a:prstGeom>
        </p:spPr>
      </p:pic>
    </p:spTree>
    <p:custDataLst>
      <p:tags r:id="rId1"/>
    </p:custDataLst>
    <p:extLst>
      <p:ext uri="{BB962C8B-B14F-4D97-AF65-F5344CB8AC3E}">
        <p14:creationId xmlns:p14="http://schemas.microsoft.com/office/powerpoint/2010/main" val="2847119972"/>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idx="4294967295"/>
          </p:nvPr>
        </p:nvSpPr>
        <p:spPr>
          <a:xfrm>
            <a:off x="2941319" y="285206"/>
            <a:ext cx="6309360" cy="717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chemeClr val="accent1">
                    <a:lumMod val="50000"/>
                  </a:schemeClr>
                </a:solidFill>
              </a:rPr>
              <a:t>Top Challenges &amp; Assets </a:t>
            </a:r>
            <a:r>
              <a:rPr lang="en-US" sz="100">
                <a:solidFill>
                  <a:schemeClr val="bg1"/>
                </a:solidFill>
              </a:rPr>
              <a:t>2</a:t>
            </a:r>
          </a:p>
        </p:txBody>
      </p:sp>
      <p:graphicFrame>
        <p:nvGraphicFramePr>
          <p:cNvPr id="8" name="Table 8" descr="table listing challenges and assets">
            <a:extLst>
              <a:ext uri="{FF2B5EF4-FFF2-40B4-BE49-F238E27FC236}">
                <a16:creationId xmlns:a16="http://schemas.microsoft.com/office/drawing/2014/main" id="{62997EED-72BD-47B3-9E62-56B72EDCD2FA}"/>
              </a:ext>
            </a:extLst>
          </p:cNvPr>
          <p:cNvGraphicFramePr>
            <a:graphicFrameLocks noGrp="1"/>
          </p:cNvGraphicFramePr>
          <p:nvPr>
            <p:ph sz="half" idx="4294967295"/>
            <p:extLst>
              <p:ext uri="{D42A27DB-BD31-4B8C-83A1-F6EECF244321}">
                <p14:modId xmlns:p14="http://schemas.microsoft.com/office/powerpoint/2010/main" val="3684989361"/>
              </p:ext>
            </p:extLst>
          </p:nvPr>
        </p:nvGraphicFramePr>
        <p:xfrm>
          <a:off x="605918" y="1207111"/>
          <a:ext cx="10980163" cy="4615193"/>
        </p:xfrm>
        <a:graphic>
          <a:graphicData uri="http://schemas.openxmlformats.org/drawingml/2006/table">
            <a:tbl>
              <a:tblPr firstRow="1" bandRow="1">
                <a:tableStyleId>{69CF1AB2-1976-4502-BF36-3FF5EA218861}</a:tableStyleId>
              </a:tblPr>
              <a:tblGrid>
                <a:gridCol w="4693497">
                  <a:extLst>
                    <a:ext uri="{9D8B030D-6E8A-4147-A177-3AD203B41FA5}">
                      <a16:colId xmlns:a16="http://schemas.microsoft.com/office/drawing/2014/main" val="3847933419"/>
                    </a:ext>
                  </a:extLst>
                </a:gridCol>
                <a:gridCol w="6286666">
                  <a:extLst>
                    <a:ext uri="{9D8B030D-6E8A-4147-A177-3AD203B41FA5}">
                      <a16:colId xmlns:a16="http://schemas.microsoft.com/office/drawing/2014/main" val="1835532548"/>
                    </a:ext>
                  </a:extLst>
                </a:gridCol>
              </a:tblGrid>
              <a:tr h="683273">
                <a:tc>
                  <a:txBody>
                    <a:bodyPr/>
                    <a:lstStyle/>
                    <a:p>
                      <a:pPr algn="l"/>
                      <a:r>
                        <a:rPr lang="en-US" sz="2400">
                          <a:latin typeface="Aptos Narrow" panose="020B0004020202020204" pitchFamily="34" charset="0"/>
                        </a:rPr>
                        <a:t>Challenge/Pain Point</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latin typeface="Aptos Narrow" panose="020B0004020202020204" pitchFamily="34" charset="0"/>
                        </a:rPr>
                        <a:t>Asset/Lever</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854908"/>
                  </a:ext>
                </a:extLst>
              </a:tr>
              <a:tr h="1296996">
                <a:tc>
                  <a:txBody>
                    <a:bodyPr/>
                    <a:lstStyle/>
                    <a:p>
                      <a:pPr algn="l"/>
                      <a:r>
                        <a:rPr lang="en-US" sz="2400" i="0">
                          <a:latin typeface="Aptos Narrow" panose="020B0004020202020204" pitchFamily="34" charset="0"/>
                        </a:rPr>
                        <a:t>Employer Voice- Roundtables with local businesses- industry roundtables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i="0">
                          <a:latin typeface="Aptos Narrow" panose="020B0004020202020204" pitchFamily="34" charset="0"/>
                        </a:rPr>
                        <a:t>Reach out to local business owners and entrepreneurs to attend roundtables, work closely with consulting firm, </a:t>
                      </a:r>
                      <a:r>
                        <a:rPr lang="en-US" sz="2400" i="0" err="1">
                          <a:latin typeface="Aptos Narrow" panose="020B0004020202020204" pitchFamily="34" charset="0"/>
                        </a:rPr>
                        <a:t>WorkEd</a:t>
                      </a:r>
                      <a:r>
                        <a:rPr lang="en-US" sz="2400" i="0">
                          <a:latin typeface="Aptos Narrow" panose="020B0004020202020204" pitchFamily="34" charset="0"/>
                        </a:rPr>
                        <a:t> Consulting to conduct discussions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257485"/>
                  </a:ext>
                </a:extLst>
              </a:tr>
              <a:tr h="991821">
                <a:tc>
                  <a:txBody>
                    <a:bodyPr/>
                    <a:lstStyle/>
                    <a:p>
                      <a:pPr algn="l"/>
                      <a:r>
                        <a:rPr lang="en-US" sz="2400" i="0">
                          <a:latin typeface="Aptos Narrow" panose="020B0004020202020204" pitchFamily="34" charset="0"/>
                        </a:rPr>
                        <a:t>Worker Voice in partnership with Rappahannock Goodwill Industries (RGI)- roundtables (4) and CBOs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i="0">
                          <a:latin typeface="Aptos Narrow" panose="020B0004020202020204" pitchFamily="34" charset="0"/>
                        </a:rPr>
                        <a:t>Partner with RGI and attend employee roundtables. Employees receive $20 gift cards for participating</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4512039"/>
                  </a:ext>
                </a:extLst>
              </a:tr>
              <a:tr h="991821">
                <a:tc>
                  <a:txBody>
                    <a:bodyPr/>
                    <a:lstStyle/>
                    <a:p>
                      <a:pPr algn="l"/>
                      <a:r>
                        <a:rPr lang="en-US" sz="2400" i="0">
                          <a:latin typeface="Aptos Narrow" panose="020B0004020202020204" pitchFamily="34" charset="0"/>
                        </a:rPr>
                        <a:t>Career Pathways with Rappahannock Community College and Eastern Shore Community College</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i="0">
                          <a:latin typeface="Aptos Narrow" panose="020B0004020202020204" pitchFamily="34" charset="0"/>
                        </a:rPr>
                        <a:t>Curriculum enhancements in partnership with college President’s. Hold Leadership meetings once a month for progress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7726908"/>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4"/>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16</a:t>
            </a:fld>
            <a:endParaRPr lang="en-US" sz="1200" noProof="0">
              <a:solidFill>
                <a:srgbClr val="274E21"/>
              </a:solidFill>
              <a:latin typeface="Aptos Narrow" panose="020B0004020202020204" pitchFamily="34" charset="0"/>
            </a:endParaRPr>
          </a:p>
        </p:txBody>
      </p:sp>
    </p:spTree>
    <p:custDataLst>
      <p:tags r:id="rId1"/>
    </p:custDataLst>
    <p:extLst>
      <p:ext uri="{BB962C8B-B14F-4D97-AF65-F5344CB8AC3E}">
        <p14:creationId xmlns:p14="http://schemas.microsoft.com/office/powerpoint/2010/main" val="3760446875"/>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C0A145-DBBD-600B-7EDB-4191D0EFE764}"/>
              </a:ext>
            </a:extLst>
          </p:cNvPr>
          <p:cNvSpPr>
            <a:spLocks noGrp="1"/>
          </p:cNvSpPr>
          <p:nvPr>
            <p:ph type="title" idx="4294967295"/>
          </p:nvPr>
        </p:nvSpPr>
        <p:spPr>
          <a:xfrm>
            <a:off x="6812086" y="104517"/>
            <a:ext cx="5379914" cy="14735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a:ln>
                  <a:noFill/>
                </a:ln>
                <a:solidFill>
                  <a:srgbClr val="274E21"/>
                </a:solidFill>
                <a:effectLst/>
                <a:uLnTx/>
                <a:uFillTx/>
                <a:ea typeface="Roboto" panose="02000000000000000000" pitchFamily="2" charset="0"/>
                <a:cs typeface="Arial" panose="020B0604020202020204" pitchFamily="34" charset="0"/>
              </a:rPr>
              <a:t>We’ll know we’ve been successful when…</a:t>
            </a:r>
            <a:r>
              <a:rPr lang="en-US" sz="100" kern="1200">
                <a:solidFill>
                  <a:srgbClr val="F2F2F2"/>
                </a:solidFill>
                <a:effectLst/>
              </a:rPr>
              <a:t>2</a:t>
            </a:r>
            <a:endParaRPr lang="en-US" sz="100">
              <a:solidFill>
                <a:srgbClr val="F2F2F2"/>
              </a:solidFill>
              <a:effectLst/>
            </a:endParaRPr>
          </a:p>
        </p:txBody>
      </p:sp>
      <p:sp>
        <p:nvSpPr>
          <p:cNvPr id="3" name="TextBox 2">
            <a:extLst>
              <a:ext uri="{FF2B5EF4-FFF2-40B4-BE49-F238E27FC236}">
                <a16:creationId xmlns:a16="http://schemas.microsoft.com/office/drawing/2014/main" id="{6215D67D-EAB2-4185-AEB0-DC0F4CE0D84B}"/>
              </a:ext>
            </a:extLst>
          </p:cNvPr>
          <p:cNvSpPr txBox="1"/>
          <p:nvPr/>
        </p:nvSpPr>
        <p:spPr>
          <a:xfrm>
            <a:off x="6995710" y="1302971"/>
            <a:ext cx="4860213" cy="5170646"/>
          </a:xfrm>
          <a:prstGeom prst="rect">
            <a:avLst/>
          </a:prstGeom>
          <a:noFill/>
        </p:spPr>
        <p:txBody>
          <a:bodyPr wrap="square" rtlCol="0">
            <a:spAutoFit/>
          </a:bodyPr>
          <a:lstStyle/>
          <a:p>
            <a:pPr marL="342900" indent="-342900">
              <a:buAutoNum type="arabicPeriod"/>
            </a:pPr>
            <a:r>
              <a:rPr lang="en-US" sz="2200">
                <a:effectLst/>
                <a:cs typeface="Arial" panose="020B0604020202020204" pitchFamily="34" charset="0"/>
              </a:rPr>
              <a:t>Implement evidence-based sector partnership strategies to understand the landscape of Coastal Resiliency employment and identify barriers to entry and upward mobility,</a:t>
            </a:r>
          </a:p>
          <a:p>
            <a:pPr marL="342900" indent="-342900">
              <a:buAutoNum type="arabicPeriod" startAt="2"/>
            </a:pPr>
            <a:r>
              <a:rPr lang="en-US" sz="2200">
                <a:cs typeface="Arial" panose="020B0604020202020204" pitchFamily="34" charset="0"/>
              </a:rPr>
              <a:t>Assess employer support needed to improve job quality, including small business and entrepreneurship support.</a:t>
            </a:r>
          </a:p>
          <a:p>
            <a:pPr marL="342900" indent="-342900">
              <a:buAutoNum type="arabicPeriod" startAt="3"/>
            </a:pPr>
            <a:r>
              <a:rPr lang="en-US" sz="2200">
                <a:effectLst/>
                <a:cs typeface="Arial" panose="020B0604020202020204" pitchFamily="34" charset="0"/>
              </a:rPr>
              <a:t>Create a plan to implement innov</a:t>
            </a:r>
            <a:r>
              <a:rPr lang="en-US" sz="2200">
                <a:cs typeface="Arial" panose="020B0604020202020204" pitchFamily="34" charset="0"/>
              </a:rPr>
              <a:t>ative </a:t>
            </a:r>
            <a:r>
              <a:rPr lang="en-US" sz="2200">
                <a:effectLst/>
                <a:cs typeface="Arial" panose="020B0604020202020204" pitchFamily="34" charset="0"/>
              </a:rPr>
              <a:t>init</a:t>
            </a:r>
            <a:r>
              <a:rPr lang="en-US" sz="2200">
                <a:cs typeface="Arial" panose="020B0604020202020204" pitchFamily="34" charset="0"/>
              </a:rPr>
              <a:t>iatives to integrate community supports, worker voices, educational on-ramps to skills building, and barrier removal for under-represented, low-income, rural populations.</a:t>
            </a:r>
            <a:endParaRPr lang="en-US" sz="2200">
              <a:effectLst/>
              <a:cs typeface="Arial" panose="020B0604020202020204" pitchFamily="34" charset="0"/>
            </a:endParaRPr>
          </a:p>
        </p:txBody>
      </p:sp>
    </p:spTree>
    <p:extLst>
      <p:ext uri="{BB962C8B-B14F-4D97-AF65-F5344CB8AC3E}">
        <p14:creationId xmlns:p14="http://schemas.microsoft.com/office/powerpoint/2010/main" val="316726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E4CDBA29-A7C9-EC4B-831D-1480CED0E3B4}"/>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 y="13874"/>
            <a:ext cx="8538210" cy="6838966"/>
          </a:xfrm>
          <a:prstGeom prst="rect">
            <a:avLst/>
          </a:prstGeom>
        </p:spPr>
      </p:pic>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a:xfrm>
            <a:off x="7730973" y="254378"/>
            <a:ext cx="4205968" cy="915951"/>
          </a:xfrm>
          <a:prstGeom prst="rect">
            <a:avLst/>
          </a:prstGeom>
        </p:spPr>
        <p:txBody>
          <a:bodyPr>
            <a:noAutofit/>
          </a:bodyPr>
          <a:lstStyle/>
          <a:p>
            <a:r>
              <a:rPr lang="en-US"/>
              <a:t>We Are Now Here </a:t>
            </a:r>
            <a:r>
              <a:rPr lang="en-US" sz="800">
                <a:solidFill>
                  <a:schemeClr val="bg1"/>
                </a:solidFill>
              </a:rPr>
              <a:t>2</a:t>
            </a:r>
            <a:endParaRPr lang="en-US"/>
          </a:p>
        </p:txBody>
      </p:sp>
      <p:sp>
        <p:nvSpPr>
          <p:cNvPr id="5" name="Content Placeholder 4">
            <a:extLst>
              <a:ext uri="{FF2B5EF4-FFF2-40B4-BE49-F238E27FC236}">
                <a16:creationId xmlns:a16="http://schemas.microsoft.com/office/drawing/2014/main" id="{0A86ECFC-1DF0-00F4-68C7-D136270E6E3F}"/>
              </a:ext>
            </a:extLst>
          </p:cNvPr>
          <p:cNvSpPr>
            <a:spLocks noGrp="1"/>
          </p:cNvSpPr>
          <p:nvPr>
            <p:ph sz="quarter" idx="10"/>
          </p:nvPr>
        </p:nvSpPr>
        <p:spPr>
          <a:xfrm>
            <a:off x="7730973" y="1022254"/>
            <a:ext cx="4050719" cy="5520995"/>
          </a:xfrm>
        </p:spPr>
        <p:txBody>
          <a:bodyPr>
            <a:noAutofit/>
          </a:bodyPr>
          <a:lstStyle/>
          <a:p>
            <a:r>
              <a:rPr lang="en-US" sz="2400">
                <a:solidFill>
                  <a:schemeClr val="tx1"/>
                </a:solidFill>
              </a:rPr>
              <a:t>Worker Voice and Engagement</a:t>
            </a:r>
          </a:p>
          <a:p>
            <a:pPr marL="401638" lvl="1" indent="-342900">
              <a:buFont typeface="Wingdings" panose="05000000000000000000" pitchFamily="2" charset="2"/>
              <a:buChar char="§"/>
            </a:pPr>
            <a:r>
              <a:rPr lang="en-US"/>
              <a:t>RGI to conduct Worker Voice in Roundtables</a:t>
            </a:r>
          </a:p>
          <a:p>
            <a:r>
              <a:rPr lang="en-US" sz="2400">
                <a:solidFill>
                  <a:schemeClr val="tx1"/>
                </a:solidFill>
              </a:rPr>
              <a:t>Strategic Partnerships</a:t>
            </a:r>
          </a:p>
          <a:p>
            <a:pPr marL="457200" indent="-457200">
              <a:buFont typeface="Wingdings" panose="05000000000000000000" pitchFamily="2" charset="2"/>
              <a:buChar char="§"/>
            </a:pPr>
            <a:r>
              <a:rPr lang="en-US" sz="2400" b="0">
                <a:solidFill>
                  <a:schemeClr val="tx1"/>
                </a:solidFill>
              </a:rPr>
              <a:t>RGI, Economic Development, Industry Partnerships, Educational Institutions, </a:t>
            </a:r>
            <a:r>
              <a:rPr lang="en-US" sz="2400" b="0" err="1">
                <a:solidFill>
                  <a:schemeClr val="tx1"/>
                </a:solidFill>
              </a:rPr>
              <a:t>RCC</a:t>
            </a:r>
            <a:r>
              <a:rPr lang="en-US" sz="2400" b="0">
                <a:solidFill>
                  <a:schemeClr val="tx1"/>
                </a:solidFill>
              </a:rPr>
              <a:t> and </a:t>
            </a:r>
            <a:r>
              <a:rPr lang="en-US" sz="2400" b="0" err="1">
                <a:solidFill>
                  <a:schemeClr val="tx1"/>
                </a:solidFill>
              </a:rPr>
              <a:t>ESCC</a:t>
            </a:r>
            <a:r>
              <a:rPr lang="en-US" sz="2400" b="0">
                <a:solidFill>
                  <a:schemeClr val="tx1"/>
                </a:solidFill>
              </a:rPr>
              <a:t>, Planning Districts, Employer Roundtables</a:t>
            </a:r>
          </a:p>
          <a:p>
            <a:r>
              <a:rPr lang="en-US" sz="2400">
                <a:solidFill>
                  <a:schemeClr val="tx1"/>
                </a:solidFill>
              </a:rPr>
              <a:t>Accelerated Career Pathways</a:t>
            </a:r>
          </a:p>
          <a:p>
            <a:pPr marL="457200" indent="-457200">
              <a:buFont typeface="Wingdings" panose="05000000000000000000" pitchFamily="2" charset="2"/>
              <a:buChar char="§"/>
            </a:pPr>
            <a:r>
              <a:rPr lang="en-US" sz="2400" b="0">
                <a:solidFill>
                  <a:schemeClr val="tx1"/>
                </a:solidFill>
              </a:rPr>
              <a:t>Keeping </a:t>
            </a:r>
            <a:r>
              <a:rPr lang="en-US" sz="2400" b="0" err="1">
                <a:solidFill>
                  <a:schemeClr val="tx1"/>
                </a:solidFill>
              </a:rPr>
              <a:t>RCC</a:t>
            </a:r>
            <a:r>
              <a:rPr lang="en-US" sz="2400" b="0">
                <a:solidFill>
                  <a:schemeClr val="tx1"/>
                </a:solidFill>
              </a:rPr>
              <a:t> and </a:t>
            </a:r>
            <a:r>
              <a:rPr lang="en-US" sz="2400" b="0" err="1">
                <a:solidFill>
                  <a:schemeClr val="tx1"/>
                </a:solidFill>
              </a:rPr>
              <a:t>ESCC</a:t>
            </a:r>
            <a:r>
              <a:rPr lang="en-US" sz="2400" b="0">
                <a:solidFill>
                  <a:schemeClr val="tx1"/>
                </a:solidFill>
              </a:rPr>
              <a:t> committed and engaged in curriculum enhancements</a:t>
            </a:r>
          </a:p>
        </p:txBody>
      </p:sp>
      <p:sp>
        <p:nvSpPr>
          <p:cNvPr id="4" name="Slide Number Placeholder 6">
            <a:extLst>
              <a:ext uri="{FF2B5EF4-FFF2-40B4-BE49-F238E27FC236}">
                <a16:creationId xmlns:a16="http://schemas.microsoft.com/office/drawing/2014/main" id="{BB27A8D2-5733-4754-800F-CB769708D3BC}"/>
              </a:ext>
            </a:extLst>
          </p:cNvPr>
          <p:cNvSpPr>
            <a:spLocks noGrp="1"/>
          </p:cNvSpPr>
          <p:nvPr>
            <p:ph type="sldNum" sz="quarter" idx="4"/>
          </p:nvPr>
        </p:nvSpPr>
        <p:spPr/>
        <p:txBody>
          <a:bodyPr anchor="ctr">
            <a:normAutofit/>
          </a:bodyPr>
          <a:lstStyle/>
          <a:p>
            <a:pPr>
              <a:spcAft>
                <a:spcPts val="600"/>
              </a:spcAft>
            </a:pPr>
            <a:fld id="{158B7785-F6D6-45F8-833E-07BD84680091}" type="slidenum">
              <a:rPr lang="en-US" smtClean="0"/>
              <a:pPr>
                <a:spcAft>
                  <a:spcPts val="600"/>
                </a:spcAft>
              </a:pPr>
              <a:t>18</a:t>
            </a:fld>
            <a:endParaRPr lang="en-US"/>
          </a:p>
        </p:txBody>
      </p:sp>
      <p:sp>
        <p:nvSpPr>
          <p:cNvPr id="10" name="Rectangle 9">
            <a:extLst>
              <a:ext uri="{FF2B5EF4-FFF2-40B4-BE49-F238E27FC236}">
                <a16:creationId xmlns:a16="http://schemas.microsoft.com/office/drawing/2014/main" id="{84B026DF-02F5-96D6-B1FD-D9B628E7749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38377" y="6475257"/>
            <a:ext cx="3294743" cy="365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1" name="Rectangle 10">
            <a:extLst>
              <a:ext uri="{FF2B5EF4-FFF2-40B4-BE49-F238E27FC236}">
                <a16:creationId xmlns:a16="http://schemas.microsoft.com/office/drawing/2014/main" id="{BA9A9BD4-5956-8792-0B6D-96E3ECC3C6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92802" y="869239"/>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5" name="Rectangle 14">
            <a:extLst>
              <a:ext uri="{FF2B5EF4-FFF2-40B4-BE49-F238E27FC236}">
                <a16:creationId xmlns:a16="http://schemas.microsoft.com/office/drawing/2014/main" id="{79E2167A-A235-BEC8-7380-3453EEE440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321054" y="4721672"/>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6" name="Rectangle 15">
            <a:extLst>
              <a:ext uri="{FF2B5EF4-FFF2-40B4-BE49-F238E27FC236}">
                <a16:creationId xmlns:a16="http://schemas.microsoft.com/office/drawing/2014/main" id="{630202A8-BFFE-17EE-F6A8-826316A85E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3908" y="5746517"/>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Tree>
    <p:custDataLst>
      <p:tags r:id="rId1"/>
    </p:custDataLst>
    <p:extLst>
      <p:ext uri="{BB962C8B-B14F-4D97-AF65-F5344CB8AC3E}">
        <p14:creationId xmlns:p14="http://schemas.microsoft.com/office/powerpoint/2010/main" val="2878911577"/>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729969" y="777320"/>
            <a:ext cx="3950822" cy="796247"/>
          </a:xfrm>
          <a:noFill/>
        </p:spPr>
        <p:txBody>
          <a:bodyPr anchor="b">
            <a:normAutofit fontScale="90000"/>
          </a:bodyPr>
          <a:lstStyle/>
          <a:p>
            <a:r>
              <a:rPr lang="en-US"/>
              <a:t>Thanks!</a:t>
            </a:r>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1"/>
          </p:nvPr>
        </p:nvSpPr>
        <p:spPr>
          <a:xfrm>
            <a:off x="616478" y="1653911"/>
            <a:ext cx="5784324" cy="3066818"/>
          </a:xfrm>
          <a:noFill/>
        </p:spPr>
        <p:txBody>
          <a:bodyPr anchor="t">
            <a:noAutofit/>
          </a:bodyPr>
          <a:lstStyle/>
          <a:p>
            <a:r>
              <a:rPr lang="en-US" sz="4000" err="1"/>
              <a:t>Makalia</a:t>
            </a:r>
            <a:r>
              <a:rPr lang="en-US" sz="4000"/>
              <a:t> Records</a:t>
            </a:r>
          </a:p>
          <a:p>
            <a:r>
              <a:rPr lang="en-US" sz="4000"/>
              <a:t>Project Director</a:t>
            </a:r>
          </a:p>
          <a:p>
            <a:r>
              <a:rPr lang="en-US" sz="4000"/>
              <a:t>Bay Consortium Workforce Development Board</a:t>
            </a:r>
          </a:p>
          <a:p>
            <a:r>
              <a:rPr lang="en-US" sz="4000">
                <a:hlinkClick r:id="rId3"/>
              </a:rPr>
              <a:t>mrecords@baywib.org</a:t>
            </a:r>
            <a:endParaRPr lang="en-US" sz="4000"/>
          </a:p>
        </p:txBody>
      </p:sp>
    </p:spTree>
    <p:extLst>
      <p:ext uri="{BB962C8B-B14F-4D97-AF65-F5344CB8AC3E}">
        <p14:creationId xmlns:p14="http://schemas.microsoft.com/office/powerpoint/2010/main" val="12108021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pic>
        <p:nvPicPr>
          <p:cNvPr id="86" name="Google Shape;86;p1">
            <a:extLst>
              <a:ext uri="{C183D7F6-B498-43B3-948B-1728B52AA6E4}">
                <adec:decorative xmlns:adec="http://schemas.microsoft.com/office/drawing/2017/decorative" val="1"/>
              </a:ext>
            </a:extLst>
          </p:cNvPr>
          <p:cNvPicPr preferRelativeResize="0"/>
          <p:nvPr/>
        </p:nvPicPr>
        <p:blipFill rotWithShape="1">
          <a:blip r:embed="rId4">
            <a:alphaModFix/>
          </a:blip>
          <a:srcRect l="11495" t="11496" r="8228"/>
          <a:stretch/>
        </p:blipFill>
        <p:spPr>
          <a:xfrm>
            <a:off x="0" y="4399775"/>
            <a:ext cx="12192001" cy="2458225"/>
          </a:xfrm>
          <a:prstGeom prst="rect">
            <a:avLst/>
          </a:prstGeom>
          <a:noFill/>
          <a:ln>
            <a:noFill/>
          </a:ln>
        </p:spPr>
      </p:pic>
      <p:sp>
        <p:nvSpPr>
          <p:cNvPr id="3" name="Title 2">
            <a:extLst>
              <a:ext uri="{FF2B5EF4-FFF2-40B4-BE49-F238E27FC236}">
                <a16:creationId xmlns:a16="http://schemas.microsoft.com/office/drawing/2014/main" id="{397A203D-8207-0B5A-12D0-85F4532F86E1}"/>
              </a:ext>
            </a:extLst>
          </p:cNvPr>
          <p:cNvSpPr>
            <a:spLocks noGrp="1"/>
          </p:cNvSpPr>
          <p:nvPr>
            <p:ph type="ctrTitle"/>
          </p:nvPr>
        </p:nvSpPr>
        <p:spPr>
          <a:xfrm>
            <a:off x="3102900" y="6858000"/>
            <a:ext cx="6335390" cy="1545864"/>
          </a:xfrm>
        </p:spPr>
        <p:txBody>
          <a:bodyPr spcFirstLastPara="1" vert="horz" wrap="square" lIns="91425" tIns="45700" rIns="91425" bIns="45700" rtlCol="0" anchor="t" anchorCtr="0">
            <a:noAutofit/>
          </a:bodyPr>
          <a:lstStyle/>
          <a:p>
            <a:r>
              <a:rPr lang="en-US"/>
              <a:t>Co-Op Cincy</a:t>
            </a: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3" name="Google Shape;93;p2"/>
          <p:cNvSpPr txBox="1">
            <a:spLocks noGrp="1"/>
          </p:cNvSpPr>
          <p:nvPr>
            <p:ph type="title" idx="4294967295"/>
          </p:nvPr>
        </p:nvSpPr>
        <p:spPr>
          <a:xfrm>
            <a:off x="2496686" y="276141"/>
            <a:ext cx="5378027" cy="89106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274E21"/>
              </a:buClr>
              <a:buSzPts val="4000"/>
              <a:buFont typeface="Arial"/>
              <a:buNone/>
            </a:pPr>
            <a:r>
              <a:rPr lang="en-US" sz="4000" b="0" i="0" u="none" strike="noStrike" cap="none">
                <a:solidFill>
                  <a:srgbClr val="274E21"/>
                </a:solidFill>
                <a:ea typeface="Arial"/>
                <a:cs typeface="Arial"/>
                <a:sym typeface="Arial"/>
              </a:rPr>
              <a:t>Co-Op Cincy Overview</a:t>
            </a:r>
            <a:endParaRPr/>
          </a:p>
        </p:txBody>
      </p:sp>
      <p:sp>
        <p:nvSpPr>
          <p:cNvPr id="94" name="Google Shape;94;p2"/>
          <p:cNvSpPr txBox="1">
            <a:spLocks noGrp="1"/>
          </p:cNvSpPr>
          <p:nvPr>
            <p:ph type="body" idx="1"/>
          </p:nvPr>
        </p:nvSpPr>
        <p:spPr>
          <a:xfrm>
            <a:off x="761371" y="955746"/>
            <a:ext cx="8595140" cy="5161985"/>
          </a:xfrm>
          <a:prstGeom prst="rect">
            <a:avLst/>
          </a:prstGeom>
          <a:noFill/>
          <a:ln>
            <a:noFill/>
          </a:ln>
        </p:spPr>
        <p:txBody>
          <a:bodyPr spcFirstLastPara="1" wrap="square" lIns="91425" tIns="45700" rIns="91425" bIns="45700" anchor="t" anchorCtr="0">
            <a:normAutofit/>
          </a:bodyPr>
          <a:lstStyle/>
          <a:p>
            <a:pPr lvl="0" indent="-457200" algn="l" rtl="0">
              <a:lnSpc>
                <a:spcPct val="100000"/>
              </a:lnSpc>
              <a:spcBef>
                <a:spcPts val="0"/>
              </a:spcBef>
              <a:spcAft>
                <a:spcPts val="0"/>
              </a:spcAft>
              <a:buClr>
                <a:schemeClr val="dk1"/>
              </a:buClr>
              <a:buSzPts val="2400"/>
              <a:buFont typeface="Wingdings" panose="05000000000000000000" pitchFamily="2" charset="2"/>
              <a:buChar char="§"/>
            </a:pPr>
            <a:r>
              <a:rPr lang="en-US" sz="2400" b="1">
                <a:ea typeface="Arial"/>
                <a:cs typeface="Arial" panose="020B0604020202020204" pitchFamily="34" charset="0"/>
                <a:sym typeface="Arial"/>
              </a:rPr>
              <a:t>Tier I Planning Gr</a:t>
            </a:r>
            <a:r>
              <a:rPr lang="en-US" sz="2400" b="1">
                <a:cs typeface="Arial" panose="020B0604020202020204" pitchFamily="34" charset="0"/>
              </a:rPr>
              <a:t>a</a:t>
            </a:r>
            <a:r>
              <a:rPr lang="en-US" sz="2400" b="1">
                <a:ea typeface="Arial"/>
                <a:cs typeface="Arial" panose="020B0604020202020204" pitchFamily="34" charset="0"/>
                <a:sym typeface="Arial"/>
              </a:rPr>
              <a:t>nt</a:t>
            </a:r>
          </a:p>
          <a:p>
            <a:pPr lvl="0" indent="-457200" algn="l" rtl="0">
              <a:lnSpc>
                <a:spcPct val="100000"/>
              </a:lnSpc>
              <a:spcBef>
                <a:spcPts val="0"/>
              </a:spcBef>
              <a:spcAft>
                <a:spcPts val="0"/>
              </a:spcAft>
              <a:buClr>
                <a:schemeClr val="dk1"/>
              </a:buClr>
              <a:buSzPts val="2400"/>
              <a:buFont typeface="Wingdings" panose="05000000000000000000" pitchFamily="2" charset="2"/>
              <a:buChar char="§"/>
            </a:pPr>
            <a:r>
              <a:rPr lang="en-US" sz="2400" b="1">
                <a:ea typeface="Arial"/>
                <a:cs typeface="Arial" panose="020B0604020202020204" pitchFamily="34" charset="0"/>
                <a:sym typeface="Arial"/>
              </a:rPr>
              <a:t>Climate </a:t>
            </a:r>
            <a:r>
              <a:rPr lang="en-US" sz="2400" b="1">
                <a:cs typeface="Arial" panose="020B0604020202020204" pitchFamily="34" charset="0"/>
              </a:rPr>
              <a:t>Resiliency</a:t>
            </a:r>
            <a:endParaRPr sz="2400">
              <a:cs typeface="Arial" panose="020B0604020202020204" pitchFamily="34" charset="0"/>
            </a:endParaRPr>
          </a:p>
          <a:p>
            <a:pPr lvl="0" indent="-457200" algn="l" rtl="0">
              <a:lnSpc>
                <a:spcPct val="100000"/>
              </a:lnSpc>
              <a:spcBef>
                <a:spcPts val="1000"/>
              </a:spcBef>
              <a:spcAft>
                <a:spcPts val="0"/>
              </a:spcAft>
              <a:buClr>
                <a:schemeClr val="dk1"/>
              </a:buClr>
              <a:buSzPts val="2400"/>
              <a:buFont typeface="Wingdings" panose="05000000000000000000" pitchFamily="2" charset="2"/>
              <a:buChar char="§"/>
            </a:pPr>
            <a:r>
              <a:rPr lang="en-US" sz="2400" b="1">
                <a:cs typeface="Arial" panose="020B0604020202020204" pitchFamily="34" charset="0"/>
              </a:rPr>
              <a:t>Green Construction Industry in Southwest Ohio</a:t>
            </a:r>
            <a:endParaRPr sz="2400" b="1">
              <a:cs typeface="Arial" panose="020B0604020202020204" pitchFamily="34" charset="0"/>
            </a:endParaRPr>
          </a:p>
          <a:p>
            <a:pPr marL="739140" lvl="1" indent="-342900" algn="l" rtl="0">
              <a:spcBef>
                <a:spcPts val="1000"/>
              </a:spcBef>
              <a:spcAft>
                <a:spcPts val="0"/>
              </a:spcAft>
              <a:buSzPts val="2400"/>
              <a:buFont typeface="Wingdings" panose="05000000000000000000" pitchFamily="2" charset="2"/>
              <a:buChar char="§"/>
            </a:pPr>
            <a:r>
              <a:rPr lang="en-US" sz="2400">
                <a:cs typeface="Arial" panose="020B0604020202020204" pitchFamily="34" charset="0"/>
              </a:rPr>
              <a:t>Greater Cincinnati</a:t>
            </a:r>
            <a:endParaRPr sz="2400">
              <a:cs typeface="Arial" panose="020B0604020202020204" pitchFamily="34" charset="0"/>
            </a:endParaRPr>
          </a:p>
          <a:p>
            <a:pPr marL="739140" lvl="1" indent="-342900" algn="l" rtl="0">
              <a:spcBef>
                <a:spcPts val="1600"/>
              </a:spcBef>
              <a:spcAft>
                <a:spcPts val="0"/>
              </a:spcAft>
              <a:buSzPts val="2400"/>
              <a:buFont typeface="Wingdings" panose="05000000000000000000" pitchFamily="2" charset="2"/>
              <a:buChar char="§"/>
            </a:pPr>
            <a:r>
              <a:rPr lang="en-US" sz="2400">
                <a:cs typeface="Arial" panose="020B0604020202020204" pitchFamily="34" charset="0"/>
              </a:rPr>
              <a:t>Butler, Clermont, Hamilton, &amp; Warren Counties</a:t>
            </a:r>
            <a:endParaRPr sz="2400">
              <a:cs typeface="Arial" panose="020B0604020202020204" pitchFamily="34" charset="0"/>
            </a:endParaRPr>
          </a:p>
          <a:p>
            <a:pPr lvl="0" indent="-457200" algn="l" rtl="0">
              <a:lnSpc>
                <a:spcPct val="100000"/>
              </a:lnSpc>
              <a:spcBef>
                <a:spcPts val="1600"/>
              </a:spcBef>
              <a:spcAft>
                <a:spcPts val="0"/>
              </a:spcAft>
              <a:buClr>
                <a:schemeClr val="dk1"/>
              </a:buClr>
              <a:buSzPts val="2400"/>
              <a:buFont typeface="Wingdings" panose="05000000000000000000" pitchFamily="2" charset="2"/>
              <a:buChar char="§"/>
            </a:pPr>
            <a:r>
              <a:rPr lang="en-US" sz="2400" b="1">
                <a:ea typeface="Arial"/>
                <a:cs typeface="Arial" panose="020B0604020202020204" pitchFamily="34" charset="0"/>
                <a:sym typeface="Arial"/>
              </a:rPr>
              <a:t>Top 3 project goals </a:t>
            </a:r>
            <a:endParaRPr sz="2400">
              <a:cs typeface="Arial" panose="020B0604020202020204" pitchFamily="34" charset="0"/>
            </a:endParaRPr>
          </a:p>
          <a:p>
            <a:pPr marL="1310640" lvl="2" indent="-457200">
              <a:spcBef>
                <a:spcPts val="1000"/>
              </a:spcBef>
              <a:buSzPts val="2400"/>
              <a:buFont typeface="+mj-lt"/>
              <a:buAutoNum type="arabicPeriod"/>
            </a:pPr>
            <a:r>
              <a:rPr lang="en-US" sz="2400">
                <a:cs typeface="Arial" panose="020B0604020202020204" pitchFamily="34" charset="0"/>
              </a:rPr>
              <a:t>Produce a Strategic Plan to increase Job Quality and Accessibility</a:t>
            </a:r>
            <a:endParaRPr sz="2400">
              <a:cs typeface="Arial" panose="020B0604020202020204" pitchFamily="34" charset="0"/>
            </a:endParaRPr>
          </a:p>
          <a:p>
            <a:pPr marL="1310640" lvl="2" indent="-457200">
              <a:spcBef>
                <a:spcPts val="1000"/>
              </a:spcBef>
              <a:buSzPts val="2400"/>
              <a:buFont typeface="+mj-lt"/>
              <a:buAutoNum type="arabicPeriod"/>
            </a:pPr>
            <a:r>
              <a:rPr lang="en-US" sz="2400">
                <a:cs typeface="Arial" panose="020B0604020202020204" pitchFamily="34" charset="0"/>
              </a:rPr>
              <a:t>Pilot strategies to increase Job Quality and Accessibility</a:t>
            </a:r>
            <a:endParaRPr sz="2400">
              <a:cs typeface="Arial" panose="020B0604020202020204" pitchFamily="34" charset="0"/>
            </a:endParaRPr>
          </a:p>
          <a:p>
            <a:pPr marL="1310640" lvl="2" indent="-457200">
              <a:spcBef>
                <a:spcPts val="1000"/>
              </a:spcBef>
              <a:buSzPts val="2400"/>
              <a:buFont typeface="+mj-lt"/>
              <a:buAutoNum type="arabicPeriod"/>
            </a:pPr>
            <a:r>
              <a:rPr lang="en-US" sz="2400">
                <a:cs typeface="Arial" panose="020B0604020202020204" pitchFamily="34" charset="0"/>
              </a:rPr>
              <a:t>Develop Strategic Partnerships for implementation with local industry, government, and community organizations</a:t>
            </a:r>
            <a:endParaRPr sz="2400">
              <a:cs typeface="Arial" panose="020B0604020202020204" pitchFamily="34" charset="0"/>
            </a:endParaRPr>
          </a:p>
        </p:txBody>
      </p:sp>
      <p:pic>
        <p:nvPicPr>
          <p:cNvPr id="92" name="Google Shape;92;p2">
            <a:extLst>
              <a:ext uri="{C183D7F6-B498-43B3-948B-1728B52AA6E4}">
                <adec:decorative xmlns:adec="http://schemas.microsoft.com/office/drawing/2017/decorative" val="1"/>
              </a:ext>
            </a:extLst>
          </p:cNvPr>
          <p:cNvPicPr preferRelativeResize="0"/>
          <p:nvPr/>
        </p:nvPicPr>
        <p:blipFill rotWithShape="1">
          <a:blip r:embed="rId3">
            <a:alphaModFix/>
          </a:blip>
          <a:srcRect l="22600" t="11082" r="54540"/>
          <a:stretch/>
        </p:blipFill>
        <p:spPr>
          <a:xfrm>
            <a:off x="9393382" y="-35270"/>
            <a:ext cx="2798618" cy="6893270"/>
          </a:xfrm>
          <a:prstGeom prst="rect">
            <a:avLst/>
          </a:prstGeom>
          <a:noFill/>
          <a:ln>
            <a:noFill/>
          </a:ln>
        </p:spPr>
      </p:pic>
      <p:sp>
        <p:nvSpPr>
          <p:cNvPr id="96" name="Google Shape;96;p2">
            <a:extLst>
              <a:ext uri="{C183D7F6-B498-43B3-948B-1728B52AA6E4}">
                <adec:decorative xmlns:adec="http://schemas.microsoft.com/office/drawing/2017/decorative" val="1"/>
              </a:ext>
            </a:extLst>
          </p:cNvPr>
          <p:cNvSpPr txBox="1"/>
          <p:nvPr/>
        </p:nvSpPr>
        <p:spPr>
          <a:xfrm>
            <a:off x="10093350" y="586414"/>
            <a:ext cx="129911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dk1"/>
                </a:solidFill>
                <a:latin typeface="Arial"/>
                <a:ea typeface="Arial"/>
                <a:cs typeface="Arial"/>
                <a:sym typeface="Arial"/>
              </a:rPr>
              <a:t>Critical</a:t>
            </a:r>
            <a:endParaRPr/>
          </a:p>
        </p:txBody>
      </p:sp>
      <p:sp>
        <p:nvSpPr>
          <p:cNvPr id="97" name="Google Shape;97;p2">
            <a:extLst>
              <a:ext uri="{C183D7F6-B498-43B3-948B-1728B52AA6E4}">
                <adec:decorative xmlns:adec="http://schemas.microsoft.com/office/drawing/2017/decorative" val="1"/>
              </a:ext>
            </a:extLst>
          </p:cNvPr>
          <p:cNvSpPr txBox="1"/>
          <p:nvPr/>
        </p:nvSpPr>
        <p:spPr>
          <a:xfrm rot="-1574884">
            <a:off x="10172467" y="1518855"/>
            <a:ext cx="124044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Sectors</a:t>
            </a:r>
            <a:endParaRPr/>
          </a:p>
        </p:txBody>
      </p:sp>
      <p:sp>
        <p:nvSpPr>
          <p:cNvPr id="98" name="Google Shape;98;p2">
            <a:extLst>
              <a:ext uri="{C183D7F6-B498-43B3-948B-1728B52AA6E4}">
                <adec:decorative xmlns:adec="http://schemas.microsoft.com/office/drawing/2017/decorative" val="1"/>
              </a:ext>
            </a:extLst>
          </p:cNvPr>
          <p:cNvSpPr txBox="1"/>
          <p:nvPr/>
        </p:nvSpPr>
        <p:spPr>
          <a:xfrm rot="529890">
            <a:off x="10422868" y="4135371"/>
            <a:ext cx="64008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Job</a:t>
            </a:r>
            <a:endParaRPr/>
          </a:p>
        </p:txBody>
      </p:sp>
      <p:sp>
        <p:nvSpPr>
          <p:cNvPr id="99" name="Google Shape;99;p2">
            <a:extLst>
              <a:ext uri="{C183D7F6-B498-43B3-948B-1728B52AA6E4}">
                <adec:decorative xmlns:adec="http://schemas.microsoft.com/office/drawing/2017/decorative" val="1"/>
              </a:ext>
            </a:extLst>
          </p:cNvPr>
          <p:cNvSpPr txBox="1"/>
          <p:nvPr/>
        </p:nvSpPr>
        <p:spPr>
          <a:xfrm>
            <a:off x="10261499" y="5686864"/>
            <a:ext cx="104977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Quality</a:t>
            </a:r>
            <a:endParaRPr/>
          </a:p>
        </p:txBody>
      </p:sp>
      <p:sp>
        <p:nvSpPr>
          <p:cNvPr id="100" name="Google Shape;100;p2">
            <a:extLst>
              <a:ext uri="{C183D7F6-B498-43B3-948B-1728B52AA6E4}">
                <adec:decorative xmlns:adec="http://schemas.microsoft.com/office/drawing/2017/decorative" val="1"/>
              </a:ext>
            </a:extLst>
          </p:cNvPr>
          <p:cNvSpPr txBox="1"/>
          <p:nvPr/>
        </p:nvSpPr>
        <p:spPr>
          <a:xfrm rot="-674500">
            <a:off x="9980161" y="2531917"/>
            <a:ext cx="195846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Programmatic</a:t>
            </a:r>
            <a:endParaRPr/>
          </a:p>
        </p:txBody>
      </p:sp>
      <p:sp>
        <p:nvSpPr>
          <p:cNvPr id="101" name="Google Shape;101;p2">
            <a:extLst>
              <a:ext uri="{C183D7F6-B498-43B3-948B-1728B52AA6E4}">
                <adec:decorative xmlns:adec="http://schemas.microsoft.com/office/drawing/2017/decorative" val="1"/>
              </a:ext>
            </a:extLst>
          </p:cNvPr>
          <p:cNvSpPr txBox="1"/>
          <p:nvPr/>
        </p:nvSpPr>
        <p:spPr>
          <a:xfrm rot="-780620">
            <a:off x="9911555" y="3335910"/>
            <a:ext cx="176226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Performance</a:t>
            </a:r>
            <a:endParaRPr/>
          </a:p>
        </p:txBody>
      </p:sp>
      <p:sp>
        <p:nvSpPr>
          <p:cNvPr id="102" name="Google Shape;102;p2">
            <a:extLst>
              <a:ext uri="{C183D7F6-B498-43B3-948B-1728B52AA6E4}">
                <adec:decorative xmlns:adec="http://schemas.microsoft.com/office/drawing/2017/decorative" val="1"/>
              </a:ext>
            </a:extLst>
          </p:cNvPr>
          <p:cNvSpPr txBox="1"/>
          <p:nvPr/>
        </p:nvSpPr>
        <p:spPr>
          <a:xfrm rot="-376233">
            <a:off x="9605365" y="5015955"/>
            <a:ext cx="250028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Grant</a:t>
            </a:r>
            <a:r>
              <a:rPr lang="en-US" sz="1800">
                <a:solidFill>
                  <a:schemeClr val="dk1"/>
                </a:solidFill>
                <a:latin typeface="Open Sans Light"/>
                <a:ea typeface="Open Sans Light"/>
                <a:cs typeface="Open Sans Light"/>
                <a:sym typeface="Open Sans Light"/>
              </a:rPr>
              <a:t> </a:t>
            </a:r>
            <a:r>
              <a:rPr lang="en-US" sz="1800">
                <a:solidFill>
                  <a:schemeClr val="dk1"/>
                </a:solidFill>
                <a:latin typeface="Arial"/>
                <a:ea typeface="Arial"/>
                <a:cs typeface="Arial"/>
                <a:sym typeface="Arial"/>
              </a:rPr>
              <a:t>Management</a:t>
            </a:r>
            <a:endParaRPr/>
          </a:p>
        </p:txBody>
      </p:sp>
      <p:sp>
        <p:nvSpPr>
          <p:cNvPr id="95" name="Google Shape;95;p2"/>
          <p:cNvSpPr txBox="1">
            <a:spLocks noGrp="1"/>
          </p:cNvSpPr>
          <p:nvPr>
            <p:ph type="sldNum" idx="12"/>
          </p:nvPr>
        </p:nvSpPr>
        <p:spPr>
          <a:xfrm>
            <a:off x="11657099" y="6477918"/>
            <a:ext cx="500408" cy="344811"/>
          </a:xfrm>
          <a:prstGeom prst="rect">
            <a:avLst/>
          </a:prstGeom>
          <a:noFill/>
          <a:ln>
            <a:noFill/>
          </a:ln>
        </p:spPr>
        <p:txBody>
          <a:bodyPr spcFirstLastPara="1" wrap="square" lIns="91425" tIns="45700" rIns="91425" bIns="45700" anchor="ctr" anchorCtr="0">
            <a:normAutofit lnSpcReduction="10000"/>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10" name="Google Shape;110;p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5931252" y="550951"/>
            <a:ext cx="1714500" cy="1613670"/>
          </a:xfrm>
          <a:prstGeom prst="rect">
            <a:avLst/>
          </a:prstGeom>
          <a:noFill/>
          <a:ln>
            <a:noFill/>
          </a:ln>
        </p:spPr>
      </p:pic>
      <p:sp>
        <p:nvSpPr>
          <p:cNvPr id="116" name="Google Shape;116;p3"/>
          <p:cNvSpPr txBox="1">
            <a:spLocks noGrp="1"/>
          </p:cNvSpPr>
          <p:nvPr>
            <p:ph type="title"/>
          </p:nvPr>
        </p:nvSpPr>
        <p:spPr>
          <a:xfrm>
            <a:off x="3533276" y="247563"/>
            <a:ext cx="5118000" cy="739500"/>
          </a:xfrm>
          <a:prstGeom prst="rect">
            <a:avLst/>
          </a:prstGeom>
          <a:noFill/>
          <a:ln>
            <a:noFill/>
          </a:ln>
        </p:spPr>
        <p:txBody>
          <a:bodyPr spcFirstLastPara="1" wrap="square" lIns="91425" tIns="45700" rIns="91425" bIns="45700" anchor="t" anchorCtr="0">
            <a:noAutofit/>
          </a:bodyPr>
          <a:lstStyle/>
          <a:p>
            <a:pPr>
              <a:spcBef>
                <a:spcPts val="0"/>
              </a:spcBef>
              <a:buClr>
                <a:srgbClr val="274E21"/>
              </a:buClr>
              <a:buSzPts val="4800"/>
            </a:pPr>
            <a:r>
              <a:rPr lang="en-US"/>
              <a:t>Key Stakeholders </a:t>
            </a:r>
            <a:r>
              <a:rPr lang="en-US" sz="100">
                <a:solidFill>
                  <a:schemeClr val="bg1"/>
                </a:solidFill>
              </a:rPr>
              <a:t>3</a:t>
            </a:r>
            <a:endParaRPr sz="100">
              <a:solidFill>
                <a:schemeClr val="bg1"/>
              </a:solidFill>
            </a:endParaRPr>
          </a:p>
        </p:txBody>
      </p:sp>
      <p:sp>
        <p:nvSpPr>
          <p:cNvPr id="115" name="Google Shape;115;p3"/>
          <p:cNvSpPr txBox="1">
            <a:spLocks noGrp="1"/>
          </p:cNvSpPr>
          <p:nvPr>
            <p:ph type="body" idx="2"/>
          </p:nvPr>
        </p:nvSpPr>
        <p:spPr>
          <a:xfrm>
            <a:off x="1947469" y="1366941"/>
            <a:ext cx="3657600" cy="5120640"/>
          </a:xfrm>
          <a:prstGeom prst="rect">
            <a:avLst/>
          </a:prstGeom>
          <a:noFill/>
          <a:ln>
            <a:noFill/>
          </a:ln>
        </p:spPr>
        <p:txBody>
          <a:bodyPr spcFirstLastPara="1" wrap="square" lIns="91425" tIns="45700" rIns="91425" bIns="45700" anchor="t" anchorCtr="0">
            <a:noAutofit/>
          </a:bodyPr>
          <a:lstStyle/>
          <a:p>
            <a:pPr marL="478536" indent="-457200">
              <a:spcBef>
                <a:spcPts val="600"/>
              </a:spcBef>
              <a:spcAft>
                <a:spcPts val="600"/>
              </a:spcAft>
              <a:buClr>
                <a:schemeClr val="dk1"/>
              </a:buClr>
              <a:buSzPct val="93333"/>
            </a:pPr>
            <a:r>
              <a:rPr lang="en-US" sz="2400"/>
              <a:t>Cincinnati AFL-CIO </a:t>
            </a:r>
            <a:endParaRPr sz="2400"/>
          </a:p>
          <a:p>
            <a:pPr marL="478536" indent="-457200">
              <a:spcBef>
                <a:spcPts val="600"/>
              </a:spcBef>
              <a:spcAft>
                <a:spcPts val="600"/>
              </a:spcAft>
              <a:buClr>
                <a:schemeClr val="dk1"/>
              </a:buClr>
              <a:buSzPct val="93333"/>
            </a:pPr>
            <a:r>
              <a:rPr lang="en-US" sz="2400"/>
              <a:t>Greater Cincinnati Apprenticeship Council</a:t>
            </a:r>
            <a:endParaRPr sz="2400"/>
          </a:p>
          <a:p>
            <a:pPr marL="478536" indent="-457200">
              <a:spcBef>
                <a:spcPts val="600"/>
              </a:spcBef>
              <a:spcAft>
                <a:spcPts val="600"/>
              </a:spcAft>
              <a:buClr>
                <a:schemeClr val="dk1"/>
              </a:buClr>
              <a:buSzPct val="93333"/>
            </a:pPr>
            <a:r>
              <a:rPr lang="en-US" sz="2400"/>
              <a:t>City of Cincinnati</a:t>
            </a:r>
          </a:p>
          <a:p>
            <a:pPr marL="764286" lvl="1" indent="-285750">
              <a:spcBef>
                <a:spcPts val="600"/>
              </a:spcBef>
              <a:spcAft>
                <a:spcPts val="600"/>
              </a:spcAft>
              <a:buClr>
                <a:schemeClr val="dk1"/>
              </a:buClr>
              <a:buSzPct val="93333"/>
            </a:pPr>
            <a:r>
              <a:rPr lang="en-US" sz="2400"/>
              <a:t>Office of Environment and Sustainability</a:t>
            </a:r>
          </a:p>
          <a:p>
            <a:pPr marL="764286" lvl="1" indent="-285750">
              <a:spcBef>
                <a:spcPts val="600"/>
              </a:spcBef>
              <a:spcAft>
                <a:spcPts val="600"/>
              </a:spcAft>
              <a:buClr>
                <a:schemeClr val="dk1"/>
              </a:buClr>
              <a:buSzPct val="93333"/>
            </a:pPr>
            <a:r>
              <a:rPr lang="en-US" sz="2400"/>
              <a:t>Department of Equity &amp; Inclusion</a:t>
            </a:r>
            <a:endParaRPr sz="2400"/>
          </a:p>
          <a:p>
            <a:pPr marL="478536" indent="-457200">
              <a:spcBef>
                <a:spcPts val="600"/>
              </a:spcBef>
              <a:spcAft>
                <a:spcPts val="600"/>
              </a:spcAft>
              <a:buClr>
                <a:schemeClr val="dk1"/>
              </a:buClr>
              <a:buSzPct val="93333"/>
            </a:pPr>
            <a:r>
              <a:rPr lang="en-US" sz="2400"/>
              <a:t>Green Umbrella Regional Climate Collaborative</a:t>
            </a:r>
            <a:endParaRPr sz="2400"/>
          </a:p>
        </p:txBody>
      </p:sp>
      <p:sp>
        <p:nvSpPr>
          <p:cNvPr id="117" name="Google Shape;117;p3"/>
          <p:cNvSpPr txBox="1">
            <a:spLocks noGrp="1"/>
          </p:cNvSpPr>
          <p:nvPr>
            <p:ph type="body" idx="2"/>
          </p:nvPr>
        </p:nvSpPr>
        <p:spPr>
          <a:xfrm>
            <a:off x="7984644" y="1366881"/>
            <a:ext cx="3291840" cy="5348100"/>
          </a:xfrm>
          <a:prstGeom prst="rect">
            <a:avLst/>
          </a:prstGeom>
          <a:noFill/>
          <a:ln>
            <a:noFill/>
          </a:ln>
        </p:spPr>
        <p:txBody>
          <a:bodyPr spcFirstLastPara="1" wrap="square" lIns="91425" tIns="45700" rIns="91425" bIns="45700" anchor="t" anchorCtr="0">
            <a:noAutofit/>
          </a:bodyPr>
          <a:lstStyle/>
          <a:p>
            <a:pPr marL="478536" lvl="0" indent="-457200">
              <a:spcBef>
                <a:spcPts val="600"/>
              </a:spcBef>
              <a:spcAft>
                <a:spcPts val="600"/>
              </a:spcAft>
              <a:buClr>
                <a:schemeClr val="dk1"/>
              </a:buClr>
              <a:buSzPct val="93333"/>
            </a:pPr>
            <a:r>
              <a:rPr lang="en-US" sz="2400" err="1"/>
              <a:t>Sustainergy</a:t>
            </a:r>
            <a:r>
              <a:rPr lang="en-US" sz="2400"/>
              <a:t> </a:t>
            </a:r>
          </a:p>
          <a:p>
            <a:pPr marL="478536" lvl="0" indent="-457200">
              <a:spcBef>
                <a:spcPts val="600"/>
              </a:spcBef>
              <a:spcAft>
                <a:spcPts val="600"/>
              </a:spcAft>
              <a:buClr>
                <a:schemeClr val="dk1"/>
              </a:buClr>
              <a:buSzPct val="93333"/>
            </a:pPr>
            <a:r>
              <a:rPr lang="en-US" sz="2400"/>
              <a:t>Turner Construction</a:t>
            </a:r>
            <a:endParaRPr sz="2400"/>
          </a:p>
          <a:p>
            <a:pPr marL="478536" lvl="0" indent="-457200">
              <a:spcBef>
                <a:spcPts val="600"/>
              </a:spcBef>
              <a:spcAft>
                <a:spcPts val="600"/>
              </a:spcAft>
              <a:buClr>
                <a:schemeClr val="dk1"/>
              </a:buClr>
              <a:buSzPct val="93333"/>
            </a:pPr>
            <a:r>
              <a:rPr lang="en-US" sz="2400"/>
              <a:t>Regional workforce development board</a:t>
            </a:r>
            <a:endParaRPr sz="2400"/>
          </a:p>
          <a:p>
            <a:pPr marL="478536" lvl="0" indent="-457200">
              <a:spcBef>
                <a:spcPts val="600"/>
              </a:spcBef>
              <a:spcAft>
                <a:spcPts val="600"/>
              </a:spcAft>
              <a:buClr>
                <a:schemeClr val="dk1"/>
              </a:buClr>
              <a:buSzPct val="93333"/>
            </a:pPr>
            <a:r>
              <a:rPr lang="en-US" sz="2400"/>
              <a:t>Career Tech</a:t>
            </a:r>
            <a:endParaRPr sz="2400"/>
          </a:p>
          <a:p>
            <a:pPr marL="478536" lvl="0" indent="-457200">
              <a:spcBef>
                <a:spcPts val="600"/>
              </a:spcBef>
              <a:spcAft>
                <a:spcPts val="600"/>
              </a:spcAft>
              <a:buClr>
                <a:schemeClr val="dk1"/>
              </a:buClr>
              <a:buSzPct val="93333"/>
            </a:pPr>
            <a:r>
              <a:rPr lang="en-US" sz="2400"/>
              <a:t>Building Futures Pre- Apprenticeship Program</a:t>
            </a:r>
            <a:endParaRPr sz="2400"/>
          </a:p>
          <a:p>
            <a:pPr marL="478536" lvl="0" indent="-457200">
              <a:spcBef>
                <a:spcPts val="600"/>
              </a:spcBef>
              <a:spcAft>
                <a:spcPts val="600"/>
              </a:spcAft>
              <a:buClr>
                <a:schemeClr val="dk1"/>
              </a:buClr>
              <a:buSzPct val="93333"/>
            </a:pPr>
            <a:r>
              <a:rPr lang="en-US" sz="2400"/>
              <a:t>Faith Communities </a:t>
            </a:r>
            <a:br>
              <a:rPr lang="en-US" sz="2400"/>
            </a:br>
            <a:r>
              <a:rPr lang="en-US" sz="2400"/>
              <a:t>Go Green</a:t>
            </a:r>
            <a:endParaRPr sz="2400"/>
          </a:p>
        </p:txBody>
      </p:sp>
      <p:sp>
        <p:nvSpPr>
          <p:cNvPr id="108" name="Google Shape;108;p3"/>
          <p:cNvSpPr txBox="1">
            <a:spLocks noGrp="1"/>
          </p:cNvSpPr>
          <p:nvPr>
            <p:ph type="sldNum" idx="12"/>
          </p:nvPr>
        </p:nvSpPr>
        <p:spPr>
          <a:xfrm>
            <a:off x="11602477" y="6398878"/>
            <a:ext cx="470887" cy="365125"/>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274E21"/>
                </a:solidFill>
                <a:latin typeface="Arial"/>
                <a:ea typeface="Arial"/>
                <a:cs typeface="Arial"/>
                <a:sym typeface="Arial"/>
              </a:rPr>
              <a:t>22</a:t>
            </a:fld>
            <a:endParaRPr sz="1200">
              <a:solidFill>
                <a:srgbClr val="274E21"/>
              </a:solidFill>
              <a:latin typeface="Arial"/>
              <a:ea typeface="Arial"/>
              <a:cs typeface="Arial"/>
              <a:sym typeface="Arial"/>
            </a:endParaRPr>
          </a:p>
        </p:txBody>
      </p:sp>
      <p:pic>
        <p:nvPicPr>
          <p:cNvPr id="109" name="Google Shape;109;p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16159" y="3777856"/>
            <a:ext cx="1688205" cy="1452575"/>
          </a:xfrm>
          <a:prstGeom prst="rect">
            <a:avLst/>
          </a:prstGeom>
          <a:noFill/>
          <a:ln>
            <a:noFill/>
          </a:ln>
        </p:spPr>
      </p:pic>
      <p:pic>
        <p:nvPicPr>
          <p:cNvPr id="111" name="Google Shape;111;p3">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6092276" y="4176200"/>
            <a:ext cx="1348175" cy="1348175"/>
          </a:xfrm>
          <a:prstGeom prst="rect">
            <a:avLst/>
          </a:prstGeom>
          <a:noFill/>
          <a:ln>
            <a:noFill/>
          </a:ln>
        </p:spPr>
      </p:pic>
      <p:pic>
        <p:nvPicPr>
          <p:cNvPr id="112" name="Google Shape;112;p3">
            <a:extLst>
              <a:ext uri="{C183D7F6-B498-43B3-948B-1728B52AA6E4}">
                <adec:decorative xmlns:adec="http://schemas.microsoft.com/office/drawing/2017/decorative" val="1"/>
              </a:ext>
            </a:extLst>
          </p:cNvPr>
          <p:cNvPicPr preferRelativeResize="0"/>
          <p:nvPr/>
        </p:nvPicPr>
        <p:blipFill rotWithShape="1">
          <a:blip r:embed="rId6">
            <a:alphaModFix/>
          </a:blip>
          <a:srcRect r="5935"/>
          <a:stretch/>
        </p:blipFill>
        <p:spPr>
          <a:xfrm>
            <a:off x="883581" y="550951"/>
            <a:ext cx="1348169" cy="1452575"/>
          </a:xfrm>
          <a:prstGeom prst="rect">
            <a:avLst/>
          </a:prstGeom>
          <a:noFill/>
          <a:ln>
            <a:noFill/>
          </a:ln>
        </p:spPr>
      </p:pic>
      <p:pic>
        <p:nvPicPr>
          <p:cNvPr id="113" name="Google Shape;113;p3">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5895974" y="1905011"/>
            <a:ext cx="1714500" cy="499891"/>
          </a:xfrm>
          <a:prstGeom prst="rect">
            <a:avLst/>
          </a:prstGeom>
          <a:noFill/>
          <a:ln>
            <a:noFill/>
          </a:ln>
        </p:spPr>
      </p:pic>
      <p:pic>
        <p:nvPicPr>
          <p:cNvPr id="114" name="Google Shape;114;p3">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714408" y="2308113"/>
            <a:ext cx="1191611" cy="1175800"/>
          </a:xfrm>
          <a:prstGeom prst="rect">
            <a:avLst/>
          </a:prstGeom>
          <a:noFill/>
          <a:ln>
            <a:noFill/>
          </a:ln>
        </p:spPr>
      </p:pic>
      <p:pic>
        <p:nvPicPr>
          <p:cNvPr id="118" name="Google Shape;118;p3">
            <a:extLst>
              <a:ext uri="{C183D7F6-B498-43B3-948B-1728B52AA6E4}">
                <adec:decorative xmlns:adec="http://schemas.microsoft.com/office/drawing/2017/decorative" val="1"/>
              </a:ext>
            </a:extLst>
          </p:cNvPr>
          <p:cNvPicPr preferRelativeResize="0"/>
          <p:nvPr/>
        </p:nvPicPr>
        <p:blipFill rotWithShape="1">
          <a:blip r:embed="rId9">
            <a:alphaModFix/>
          </a:blip>
          <a:srcRect l="25417"/>
          <a:stretch/>
        </p:blipFill>
        <p:spPr>
          <a:xfrm>
            <a:off x="5654650" y="5905779"/>
            <a:ext cx="1889025" cy="666546"/>
          </a:xfrm>
          <a:prstGeom prst="rect">
            <a:avLst/>
          </a:prstGeom>
          <a:noFill/>
          <a:ln>
            <a:noFill/>
          </a:ln>
        </p:spPr>
      </p:pic>
      <p:pic>
        <p:nvPicPr>
          <p:cNvPr id="119" name="Google Shape;119;p3">
            <a:extLst>
              <a:ext uri="{C183D7F6-B498-43B3-948B-1728B52AA6E4}">
                <adec:decorative xmlns:adec="http://schemas.microsoft.com/office/drawing/2017/decorative" val="1"/>
              </a:ext>
            </a:extLst>
          </p:cNvPr>
          <p:cNvPicPr preferRelativeResize="0"/>
          <p:nvPr/>
        </p:nvPicPr>
        <p:blipFill rotWithShape="1">
          <a:blip r:embed="rId9">
            <a:alphaModFix/>
          </a:blip>
          <a:srcRect r="73751"/>
          <a:stretch/>
        </p:blipFill>
        <p:spPr>
          <a:xfrm>
            <a:off x="6226671" y="5447875"/>
            <a:ext cx="664818" cy="666546"/>
          </a:xfrm>
          <a:prstGeom prst="rect">
            <a:avLst/>
          </a:prstGeom>
          <a:noFill/>
          <a:ln>
            <a:noFill/>
          </a:ln>
        </p:spPr>
      </p:pic>
      <p:pic>
        <p:nvPicPr>
          <p:cNvPr id="120" name="Google Shape;120;p3">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303546" y="5447875"/>
            <a:ext cx="1576725" cy="304741"/>
          </a:xfrm>
          <a:prstGeom prst="rect">
            <a:avLst/>
          </a:prstGeom>
          <a:noFill/>
          <a:ln>
            <a:noFill/>
          </a:ln>
        </p:spPr>
      </p:pic>
      <p:pic>
        <p:nvPicPr>
          <p:cNvPr id="121" name="Google Shape;121;p3">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5677775" y="2575600"/>
            <a:ext cx="2172474" cy="648123"/>
          </a:xfrm>
          <a:prstGeom prst="rect">
            <a:avLst/>
          </a:prstGeom>
          <a:noFill/>
          <a:ln>
            <a:noFill/>
          </a:ln>
        </p:spPr>
      </p:pic>
      <p:pic>
        <p:nvPicPr>
          <p:cNvPr id="122" name="Google Shape;122;p3">
            <a:extLs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6175176" y="3298800"/>
            <a:ext cx="1123125" cy="9958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txBox="1">
            <a:spLocks noGrp="1"/>
          </p:cNvSpPr>
          <p:nvPr>
            <p:ph type="title" idx="4294967295"/>
          </p:nvPr>
        </p:nvSpPr>
        <p:spPr>
          <a:xfrm>
            <a:off x="3444240" y="386873"/>
            <a:ext cx="5303520" cy="717550"/>
          </a:xfrm>
          <a:prstGeom prst="rect">
            <a:avLst/>
          </a:prstGeom>
          <a:noFill/>
          <a:ln>
            <a:noFill/>
          </a:ln>
        </p:spPr>
        <p:txBody>
          <a:bodyPr spcFirstLastPara="1" wrap="square" lIns="91425" tIns="45700" rIns="91425" bIns="45700" anchor="t" anchorCtr="0">
            <a:noAutofit/>
          </a:bodyPr>
          <a:lstStyle/>
          <a:p>
            <a:pPr>
              <a:spcBef>
                <a:spcPts val="0"/>
              </a:spcBef>
              <a:buClr>
                <a:srgbClr val="33672B"/>
              </a:buClr>
              <a:buSzPts val="4400"/>
            </a:pPr>
            <a:r>
              <a:rPr lang="en-US" sz="4000" b="0" i="0" u="none" strike="noStrike" cap="none">
                <a:solidFill>
                  <a:srgbClr val="33672B"/>
                </a:solidFill>
                <a:latin typeface="Aptos SemiBold" panose="020B0004020202020204" pitchFamily="34" charset="0"/>
                <a:ea typeface="Arial"/>
                <a:cs typeface="Arial"/>
                <a:sym typeface="Arial"/>
              </a:rPr>
              <a:t>Top Challenge &amp; Asset </a:t>
            </a:r>
            <a:r>
              <a:rPr lang="en-US" sz="800">
                <a:solidFill>
                  <a:schemeClr val="bg1"/>
                </a:solidFill>
                <a:sym typeface="Arial"/>
              </a:rPr>
              <a:t>3</a:t>
            </a:r>
            <a:endParaRPr sz="4000">
              <a:latin typeface="Aptos SemiBold" panose="020B0004020202020204" pitchFamily="34" charset="0"/>
            </a:endParaRPr>
          </a:p>
        </p:txBody>
      </p:sp>
      <p:graphicFrame>
        <p:nvGraphicFramePr>
          <p:cNvPr id="129" name="Google Shape;129;p4" descr="table listing challenges and assets"/>
          <p:cNvGraphicFramePr/>
          <p:nvPr>
            <p:extLst>
              <p:ext uri="{D42A27DB-BD31-4B8C-83A1-F6EECF244321}">
                <p14:modId xmlns:p14="http://schemas.microsoft.com/office/powerpoint/2010/main" val="4235809518"/>
              </p:ext>
            </p:extLst>
          </p:nvPr>
        </p:nvGraphicFramePr>
        <p:xfrm>
          <a:off x="575733" y="1500465"/>
          <a:ext cx="10980175" cy="4804780"/>
        </p:xfrm>
        <a:graphic>
          <a:graphicData uri="http://schemas.openxmlformats.org/drawingml/2006/table">
            <a:tbl>
              <a:tblPr firstRow="1" bandRow="1">
                <a:tableStyleId>{D27102A9-8310-4765-A935-A1911B00CA55}</a:tableStyleId>
              </a:tblPr>
              <a:tblGrid>
                <a:gridCol w="5679400">
                  <a:extLst>
                    <a:ext uri="{9D8B030D-6E8A-4147-A177-3AD203B41FA5}">
                      <a16:colId xmlns:a16="http://schemas.microsoft.com/office/drawing/2014/main" val="20000"/>
                    </a:ext>
                  </a:extLst>
                </a:gridCol>
                <a:gridCol w="5300775">
                  <a:extLst>
                    <a:ext uri="{9D8B030D-6E8A-4147-A177-3AD203B41FA5}">
                      <a16:colId xmlns:a16="http://schemas.microsoft.com/office/drawing/2014/main" val="20001"/>
                    </a:ext>
                  </a:extLst>
                </a:gridCol>
              </a:tblGrid>
              <a:tr h="818925">
                <a:tc>
                  <a:txBody>
                    <a:bodyPr/>
                    <a:lstStyle/>
                    <a:p>
                      <a:pPr marL="0" marR="0" lvl="0" indent="0" algn="l" rtl="0">
                        <a:spcBef>
                          <a:spcPts val="0"/>
                        </a:spcBef>
                        <a:spcAft>
                          <a:spcPts val="0"/>
                        </a:spcAft>
                        <a:buNone/>
                      </a:pPr>
                      <a:r>
                        <a:rPr lang="en-US" sz="2400" u="none" strike="noStrike" cap="none">
                          <a:sym typeface="Arial"/>
                        </a:rPr>
                        <a:t>Challenge/Pain Point</a:t>
                      </a:r>
                      <a:endParaRPr/>
                    </a:p>
                  </a:txBody>
                  <a:tcPr marL="86775" marR="86775"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u="none" strike="noStrike" cap="none">
                          <a:sym typeface="Arial"/>
                        </a:rPr>
                        <a:t>Asset/Lever</a:t>
                      </a:r>
                      <a:endParaRPr/>
                    </a:p>
                  </a:txBody>
                  <a:tcPr marL="86775" marR="86775"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932375">
                <a:tc>
                  <a:txBody>
                    <a:bodyPr/>
                    <a:lstStyle/>
                    <a:p>
                      <a:pPr marL="0" marR="0" lvl="0" indent="0" algn="l" rtl="0">
                        <a:spcBef>
                          <a:spcPts val="0"/>
                        </a:spcBef>
                        <a:spcAft>
                          <a:spcPts val="0"/>
                        </a:spcAft>
                        <a:buNone/>
                      </a:pPr>
                      <a:r>
                        <a:rPr lang="en-US" sz="2400"/>
                        <a:t>Organize &amp; Facilitate a Steering Committee of 40+ Local Partners</a:t>
                      </a:r>
                      <a:endParaRPr sz="2400"/>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a:sym typeface="Arial"/>
                        </a:rPr>
                        <a:t>Form working groups to decentralize coordination &amp; weekly leadership team meetings  </a:t>
                      </a:r>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932375">
                <a:tc>
                  <a:txBody>
                    <a:bodyPr/>
                    <a:lstStyle/>
                    <a:p>
                      <a:pPr marL="0" marR="0" lvl="0" indent="0" algn="l" rtl="0">
                        <a:spcBef>
                          <a:spcPts val="0"/>
                        </a:spcBef>
                        <a:spcAft>
                          <a:spcPts val="0"/>
                        </a:spcAft>
                        <a:buNone/>
                      </a:pPr>
                      <a:r>
                        <a:rPr lang="en-US" sz="2400">
                          <a:sym typeface="Arial"/>
                        </a:rPr>
                        <a:t>Incorporate Worker Voice</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rtl="0">
                        <a:spcBef>
                          <a:spcPts val="0"/>
                        </a:spcBef>
                        <a:spcAft>
                          <a:spcPts val="0"/>
                        </a:spcAft>
                        <a:buClr>
                          <a:schemeClr val="dk1"/>
                        </a:buClr>
                        <a:buFont typeface="Arial"/>
                        <a:buNone/>
                      </a:pPr>
                      <a:r>
                        <a:rPr lang="en-US" sz="2400">
                          <a:sym typeface="Arial"/>
                        </a:rPr>
                        <a:t>Leverage partnerships with industry employers &amp; worker advocacy groups</a:t>
                      </a:r>
                      <a:endParaRPr sz="2400">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32375">
                <a:tc>
                  <a:txBody>
                    <a:bodyPr/>
                    <a:lstStyle/>
                    <a:p>
                      <a:pPr marL="0" lvl="0" indent="0" algn="l" rtl="0">
                        <a:spcBef>
                          <a:spcPts val="0"/>
                        </a:spcBef>
                        <a:spcAft>
                          <a:spcPts val="0"/>
                        </a:spcAft>
                        <a:buClr>
                          <a:schemeClr val="dk1"/>
                        </a:buClr>
                        <a:buFont typeface="Arial"/>
                        <a:buNone/>
                      </a:pPr>
                      <a:r>
                        <a:rPr lang="en-US" sz="2400">
                          <a:sym typeface="Arial"/>
                        </a:rPr>
                        <a:t>Incorporate Worker Voice</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a:sym typeface="Arial"/>
                        </a:rPr>
                        <a:t>Form roundtable / focus group of industry workers</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932375">
                <a:tc>
                  <a:txBody>
                    <a:bodyPr/>
                    <a:lstStyle/>
                    <a:p>
                      <a:pPr marL="0" marR="0" lvl="0" indent="0" algn="l" rtl="0">
                        <a:spcBef>
                          <a:spcPts val="0"/>
                        </a:spcBef>
                        <a:spcAft>
                          <a:spcPts val="0"/>
                        </a:spcAft>
                        <a:buNone/>
                      </a:pPr>
                      <a:r>
                        <a:rPr lang="en-US" sz="2400">
                          <a:sym typeface="Arial"/>
                        </a:rPr>
                        <a:t>Build Deeper Buy In with additional Contractors</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a:sym typeface="Arial"/>
                        </a:rPr>
                        <a:t>Relationships with existing contractors and Building Trades Unions</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30" name="Google Shape;130;p4"/>
          <p:cNvSpPr txBox="1">
            <a:spLocks noGrp="1"/>
          </p:cNvSpPr>
          <p:nvPr>
            <p:ph type="sldNum" sz="quarter" idx="4"/>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274E21"/>
                </a:solidFill>
                <a:latin typeface="Arial"/>
                <a:ea typeface="Arial"/>
                <a:cs typeface="Arial"/>
                <a:sym typeface="Arial"/>
              </a:rPr>
              <a:t>23</a:t>
            </a:fld>
            <a:endParaRPr sz="1200">
              <a:solidFill>
                <a:srgbClr val="274E2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5"/>
          <p:cNvSpPr txBox="1">
            <a:spLocks noGrp="1"/>
          </p:cNvSpPr>
          <p:nvPr>
            <p:ph type="title" idx="4294967295"/>
          </p:nvPr>
        </p:nvSpPr>
        <p:spPr>
          <a:xfrm>
            <a:off x="6946435" y="117245"/>
            <a:ext cx="4610260" cy="1211263"/>
          </a:xfrm>
          <a:prstGeom prst="rect">
            <a:avLst/>
          </a:prstGeom>
          <a:noFill/>
          <a:ln>
            <a:noFill/>
          </a:ln>
        </p:spPr>
        <p:txBody>
          <a:bodyPr spcFirstLastPara="1" wrap="square" lIns="91425" tIns="45700" rIns="91425" bIns="45700" anchor="t" anchorCtr="0">
            <a:noAutofit/>
          </a:bodyPr>
          <a:lstStyle/>
          <a:p>
            <a:pPr lvl="0">
              <a:spcBef>
                <a:spcPts val="0"/>
              </a:spcBef>
              <a:buClr>
                <a:srgbClr val="274E21"/>
              </a:buClr>
              <a:buSzPts val="4000"/>
            </a:pPr>
            <a:r>
              <a:rPr lang="en-US" sz="3600" b="0" i="0" u="none" strike="noStrike" cap="none">
                <a:solidFill>
                  <a:srgbClr val="274E21"/>
                </a:solidFill>
                <a:latin typeface="Aptos SemiBold" panose="020B0004020202020204" pitchFamily="34" charset="0"/>
                <a:ea typeface="Arial"/>
                <a:cs typeface="Arial"/>
                <a:sym typeface="Arial"/>
              </a:rPr>
              <a:t>We’ll know we’ve been successful when…</a:t>
            </a:r>
            <a:r>
              <a:rPr lang="en-US" sz="3600">
                <a:solidFill>
                  <a:schemeClr val="bg1"/>
                </a:solidFill>
                <a:sym typeface="Arial"/>
              </a:rPr>
              <a:t> </a:t>
            </a:r>
            <a:r>
              <a:rPr lang="en-US" sz="3600">
                <a:solidFill>
                  <a:schemeClr val="bg1">
                    <a:lumMod val="95000"/>
                  </a:schemeClr>
                </a:solidFill>
                <a:sym typeface="Arial"/>
              </a:rPr>
              <a:t>3</a:t>
            </a:r>
            <a:endParaRPr sz="3600">
              <a:solidFill>
                <a:schemeClr val="bg1">
                  <a:lumMod val="95000"/>
                </a:schemeClr>
              </a:solidFill>
              <a:latin typeface="Aptos SemiBold" panose="020B0004020202020204" pitchFamily="34" charset="0"/>
            </a:endParaRPr>
          </a:p>
        </p:txBody>
      </p:sp>
      <p:sp>
        <p:nvSpPr>
          <p:cNvPr id="137" name="Google Shape;137;p5"/>
          <p:cNvSpPr txBox="1"/>
          <p:nvPr/>
        </p:nvSpPr>
        <p:spPr>
          <a:xfrm>
            <a:off x="7089654" y="1465540"/>
            <a:ext cx="4467041" cy="5185995"/>
          </a:xfrm>
          <a:prstGeom prst="rect">
            <a:avLst/>
          </a:prstGeom>
          <a:noFill/>
          <a:ln>
            <a:noFill/>
          </a:ln>
        </p:spPr>
        <p:txBody>
          <a:bodyPr spcFirstLastPara="1" wrap="square" lIns="91425" tIns="45700" rIns="91425" bIns="45700" anchor="t" anchorCtr="0">
            <a:spAutoFit/>
          </a:bodyPr>
          <a:lstStyle/>
          <a:p>
            <a:pPr marL="457200" marR="0" lvl="0" indent="-457200" algn="l" rtl="0">
              <a:spcBef>
                <a:spcPts val="1200"/>
              </a:spcBef>
              <a:spcAft>
                <a:spcPts val="600"/>
              </a:spcAft>
              <a:buClr>
                <a:schemeClr val="dk1"/>
              </a:buClr>
              <a:buSzPts val="2400"/>
              <a:buFont typeface="Quattrocento Sans"/>
              <a:buAutoNum type="arabicPeriod"/>
            </a:pPr>
            <a:r>
              <a:rPr lang="en-US" sz="2600">
                <a:solidFill>
                  <a:schemeClr val="dk1"/>
                </a:solidFill>
                <a:ea typeface="Quattrocento Sans"/>
                <a:cs typeface="Arial" panose="020B0604020202020204" pitchFamily="34" charset="0"/>
                <a:sym typeface="Quattrocento Sans"/>
              </a:rPr>
              <a:t>We have a robust plan for increasing job quality &amp; accessibility with partner buy-in</a:t>
            </a:r>
            <a:endParaRPr sz="2600">
              <a:solidFill>
                <a:schemeClr val="dk1"/>
              </a:solidFill>
              <a:ea typeface="Quattrocento Sans"/>
              <a:cs typeface="Arial" panose="020B0604020202020204" pitchFamily="34" charset="0"/>
              <a:sym typeface="Quattrocento Sans"/>
            </a:endParaRPr>
          </a:p>
          <a:p>
            <a:pPr marL="457200" marR="0" lvl="0" indent="-457200" algn="l" rtl="0">
              <a:spcBef>
                <a:spcPts val="1200"/>
              </a:spcBef>
              <a:spcAft>
                <a:spcPts val="600"/>
              </a:spcAft>
              <a:buClr>
                <a:schemeClr val="dk1"/>
              </a:buClr>
              <a:buSzPts val="2400"/>
              <a:buFont typeface="Quattrocento Sans"/>
              <a:buAutoNum type="arabicPeriod"/>
            </a:pPr>
            <a:r>
              <a:rPr lang="en-US" sz="2600">
                <a:solidFill>
                  <a:schemeClr val="dk1"/>
                </a:solidFill>
                <a:ea typeface="Quattrocento Sans"/>
                <a:cs typeface="Arial" panose="020B0604020202020204" pitchFamily="34" charset="0"/>
                <a:sym typeface="Quattrocento Sans"/>
              </a:rPr>
              <a:t>Our strategies are showing a tangible positive impact on job quality in the green construction sector</a:t>
            </a:r>
            <a:endParaRPr sz="2600">
              <a:solidFill>
                <a:schemeClr val="dk1"/>
              </a:solidFill>
              <a:ea typeface="Quattrocento Sans"/>
              <a:cs typeface="Arial" panose="020B0604020202020204" pitchFamily="34" charset="0"/>
              <a:sym typeface="Quattrocento Sans"/>
            </a:endParaRPr>
          </a:p>
          <a:p>
            <a:pPr marL="457200" marR="0" lvl="0" indent="-457200" algn="l" rtl="0">
              <a:spcBef>
                <a:spcPts val="1200"/>
              </a:spcBef>
              <a:spcAft>
                <a:spcPts val="600"/>
              </a:spcAft>
              <a:buClr>
                <a:schemeClr val="dk1"/>
              </a:buClr>
              <a:buSzPts val="2400"/>
              <a:buFont typeface="Quattrocento Sans"/>
              <a:buAutoNum type="arabicPeriod"/>
            </a:pPr>
            <a:r>
              <a:rPr lang="en-US" sz="2600">
                <a:solidFill>
                  <a:schemeClr val="dk1"/>
                </a:solidFill>
                <a:ea typeface="Quattrocento Sans"/>
                <a:cs typeface="Arial" panose="020B0604020202020204" pitchFamily="34" charset="0"/>
                <a:sym typeface="Quattrocento Sans"/>
              </a:rPr>
              <a:t>Our industry, government, and community partners are working more collaboratively </a:t>
            </a:r>
            <a:endParaRPr sz="2600">
              <a:solidFill>
                <a:schemeClr val="dk1"/>
              </a:solidFill>
              <a:ea typeface="Calibri"/>
              <a:cs typeface="Arial" panose="020B0604020202020204" pitchFamily="34" charset="0"/>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g2eab9875e57_0_83">
            <a:extLst>
              <a:ext uri="{C183D7F6-B498-43B3-948B-1728B52AA6E4}">
                <adec:decorative xmlns:adec="http://schemas.microsoft.com/office/drawing/2017/decorative" val="1"/>
              </a:ext>
            </a:extLst>
          </p:cNvPr>
          <p:cNvPicPr preferRelativeResize="0">
            <a:picLocks noGrp="1" noRot="1" noMove="1" noResize="1" noEditPoints="1" noAdjustHandles="1" noChangeArrowheads="1" noChangeShapeType="1" noCrop="1"/>
          </p:cNvPicPr>
          <p:nvPr/>
        </p:nvPicPr>
        <p:blipFill rotWithShape="1">
          <a:blip r:embed="rId3">
            <a:alphaModFix/>
          </a:blip>
          <a:srcRect b="1632"/>
          <a:stretch/>
        </p:blipFill>
        <p:spPr>
          <a:xfrm>
            <a:off x="1975685" y="-6878"/>
            <a:ext cx="9334523" cy="6822729"/>
          </a:xfrm>
          <a:prstGeom prst="rect">
            <a:avLst/>
          </a:prstGeom>
          <a:noFill/>
          <a:ln>
            <a:noFill/>
          </a:ln>
        </p:spPr>
      </p:pic>
      <p:sp>
        <p:nvSpPr>
          <p:cNvPr id="4" name="Google Shape;128;p4">
            <a:extLst>
              <a:ext uri="{FF2B5EF4-FFF2-40B4-BE49-F238E27FC236}">
                <a16:creationId xmlns:a16="http://schemas.microsoft.com/office/drawing/2014/main" id="{7A956DA6-9485-B065-C291-DBB20E632620}"/>
              </a:ext>
            </a:extLst>
          </p:cNvPr>
          <p:cNvSpPr txBox="1">
            <a:spLocks noGrp="1"/>
          </p:cNvSpPr>
          <p:nvPr>
            <p:ph type="title" idx="4294967295"/>
          </p:nvPr>
        </p:nvSpPr>
        <p:spPr>
          <a:xfrm>
            <a:off x="183709" y="742530"/>
            <a:ext cx="3517957" cy="1216196"/>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spcBef>
                <a:spcPts val="0"/>
              </a:spcBef>
              <a:buClr>
                <a:srgbClr val="33672B"/>
              </a:buClr>
              <a:buSzPts val="4400"/>
              <a:defRPr/>
            </a:pPr>
            <a:r>
              <a:rPr kumimoji="0" lang="en-US" sz="4400" b="0" i="0" u="none" strike="noStrike" kern="1200" cap="none" spc="0" normalizeH="0" baseline="0" noProof="0">
                <a:ln>
                  <a:noFill/>
                </a:ln>
                <a:solidFill>
                  <a:srgbClr val="33672B"/>
                </a:solidFill>
                <a:effectLst/>
                <a:uLnTx/>
                <a:uFillTx/>
                <a:latin typeface="Aptos SemiBold" panose="020B0004020202020204" pitchFamily="34" charset="0"/>
                <a:ea typeface="Arial"/>
                <a:cs typeface="Arial"/>
                <a:sym typeface="Arial"/>
              </a:rPr>
              <a:t>We Are Now Here</a:t>
            </a:r>
            <a:r>
              <a:rPr lang="en-US">
                <a:solidFill>
                  <a:schemeClr val="bg1"/>
                </a:solidFill>
                <a:sym typeface="Arial"/>
              </a:rPr>
              <a:t> 3</a:t>
            </a:r>
            <a:r>
              <a:rPr kumimoji="0" lang="en-US" sz="4400" b="0" i="0" u="none" strike="noStrike" kern="1200" cap="none" spc="0" normalizeH="0" baseline="0" noProof="0">
                <a:ln>
                  <a:noFill/>
                </a:ln>
                <a:solidFill>
                  <a:srgbClr val="33672B"/>
                </a:solidFill>
                <a:effectLst/>
                <a:uLnTx/>
                <a:uFillTx/>
                <a:latin typeface="Aptos SemiBold" panose="020B0004020202020204" pitchFamily="34" charset="0"/>
                <a:ea typeface="Arial"/>
                <a:cs typeface="Arial"/>
                <a:sym typeface="Arial"/>
              </a:rPr>
              <a:t> </a:t>
            </a:r>
            <a:endParaRPr kumimoji="0" lang="en-US" sz="4400" b="0" i="0" u="none" strike="noStrike" kern="1200" cap="none" spc="0" normalizeH="0" baseline="0" noProof="0">
              <a:ln>
                <a:noFill/>
              </a:ln>
              <a:solidFill>
                <a:schemeClr val="tx1"/>
              </a:solidFill>
              <a:effectLst/>
              <a:uLnTx/>
              <a:uFillTx/>
              <a:latin typeface="Aptos SemiBold" panose="020B0004020202020204" pitchFamily="34" charset="0"/>
            </a:endParaRPr>
          </a:p>
        </p:txBody>
      </p:sp>
      <p:sp>
        <p:nvSpPr>
          <p:cNvPr id="154" name="Google Shape;154;g2eab9875e57_0_83">
            <a:extLst>
              <a:ext uri="{C183D7F6-B498-43B3-948B-1728B52AA6E4}">
                <adec:decorative xmlns:adec="http://schemas.microsoft.com/office/drawing/2017/decorative" val="0"/>
              </a:ext>
            </a:extLst>
          </p:cNvPr>
          <p:cNvSpPr txBox="1"/>
          <p:nvPr/>
        </p:nvSpPr>
        <p:spPr>
          <a:xfrm>
            <a:off x="2581469" y="75200"/>
            <a:ext cx="329184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ea typeface="Arial"/>
                <a:cs typeface="Arial" panose="020B0604020202020204" pitchFamily="34" charset="0"/>
                <a:sym typeface="Arial"/>
              </a:rPr>
              <a:t>Effective Training Design (</a:t>
            </a:r>
            <a:r>
              <a:rPr lang="en-US" sz="2000">
                <a:cs typeface="Arial" panose="020B0604020202020204" pitchFamily="34" charset="0"/>
              </a:rPr>
              <a:t>8</a:t>
            </a:r>
            <a:r>
              <a:rPr lang="en-US" sz="2000">
                <a:ea typeface="Arial"/>
                <a:cs typeface="Arial" panose="020B0604020202020204" pitchFamily="34" charset="0"/>
                <a:sym typeface="Arial"/>
              </a:rPr>
              <a:t>)</a:t>
            </a:r>
            <a:endParaRPr sz="2000">
              <a:cs typeface="Arial" panose="020B0604020202020204" pitchFamily="34" charset="0"/>
            </a:endParaRPr>
          </a:p>
        </p:txBody>
      </p:sp>
      <p:sp>
        <p:nvSpPr>
          <p:cNvPr id="144" name="Google Shape;144;g2eab9875e57_0_83">
            <a:extLst>
              <a:ext uri="{C183D7F6-B498-43B3-948B-1728B52AA6E4}">
                <adec:decorative xmlns:adec="http://schemas.microsoft.com/office/drawing/2017/decorative" val="0"/>
              </a:ext>
            </a:extLst>
          </p:cNvPr>
          <p:cNvSpPr/>
          <p:nvPr/>
        </p:nvSpPr>
        <p:spPr>
          <a:xfrm>
            <a:off x="8569015" y="-19107"/>
            <a:ext cx="3294600" cy="6948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US" sz="2000">
                <a:latin typeface="Aptos Narrow" panose="020B0004020202020204" pitchFamily="34" charset="0"/>
                <a:ea typeface="Arial"/>
                <a:cs typeface="Arial" panose="020B0604020202020204" pitchFamily="34" charset="0"/>
                <a:sym typeface="Arial"/>
              </a:rPr>
              <a:t>Effective Organizational &amp; Operational Management (10)</a:t>
            </a:r>
            <a:endParaRPr sz="2000">
              <a:latin typeface="Aptos Narrow" panose="020B0004020202020204" pitchFamily="34" charset="0"/>
              <a:cs typeface="Arial" panose="020B0604020202020204" pitchFamily="34" charset="0"/>
            </a:endParaRPr>
          </a:p>
        </p:txBody>
      </p:sp>
      <p:sp>
        <p:nvSpPr>
          <p:cNvPr id="155" name="Google Shape;155;g2eab9875e57_0_83">
            <a:extLst>
              <a:ext uri="{C183D7F6-B498-43B3-948B-1728B52AA6E4}">
                <adec:decorative xmlns:adec="http://schemas.microsoft.com/office/drawing/2017/decorative" val="0"/>
              </a:ext>
            </a:extLst>
          </p:cNvPr>
          <p:cNvSpPr txBox="1"/>
          <p:nvPr/>
        </p:nvSpPr>
        <p:spPr>
          <a:xfrm>
            <a:off x="9193404" y="1212679"/>
            <a:ext cx="3108960" cy="492412"/>
          </a:xfrm>
          <a:prstGeom prst="rect">
            <a:avLst/>
          </a:prstGeom>
          <a:noFill/>
          <a:ln>
            <a:noFill/>
          </a:ln>
        </p:spPr>
        <p:txBody>
          <a:bodyPr spcFirstLastPara="1" wrap="square" lIns="91425" tIns="91425" rIns="91425" bIns="91425" anchor="t" anchorCtr="0">
            <a:spAutoFit/>
          </a:bodyPr>
          <a:lstStyle/>
          <a:p>
            <a:pPr marL="0" lvl="0" indent="0" rtl="0">
              <a:spcBef>
                <a:spcPts val="0"/>
              </a:spcBef>
              <a:spcAft>
                <a:spcPts val="0"/>
              </a:spcAft>
              <a:buNone/>
            </a:pPr>
            <a:r>
              <a:rPr lang="en-US" sz="2000">
                <a:latin typeface="Aptos Narrow" panose="020B0004020202020204" pitchFamily="34" charset="0"/>
                <a:cs typeface="Arial" panose="020B0604020202020204" pitchFamily="34" charset="0"/>
              </a:rPr>
              <a:t>Systems Change Impact (8)</a:t>
            </a:r>
            <a:endParaRPr sz="2000">
              <a:latin typeface="Aptos Narrow" panose="020B0004020202020204" pitchFamily="34" charset="0"/>
              <a:cs typeface="Arial" panose="020B0604020202020204" pitchFamily="34" charset="0"/>
            </a:endParaRPr>
          </a:p>
        </p:txBody>
      </p:sp>
      <p:sp>
        <p:nvSpPr>
          <p:cNvPr id="151" name="Google Shape;151;g2eab9875e57_0_83">
            <a:extLst>
              <a:ext uri="{C183D7F6-B498-43B3-948B-1728B52AA6E4}">
                <adec:decorative xmlns:adec="http://schemas.microsoft.com/office/drawing/2017/decorative" val="0"/>
              </a:ext>
            </a:extLst>
          </p:cNvPr>
          <p:cNvSpPr txBox="1"/>
          <p:nvPr/>
        </p:nvSpPr>
        <p:spPr>
          <a:xfrm>
            <a:off x="9926530" y="3607997"/>
            <a:ext cx="1937086" cy="101562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latin typeface="Aptos Narrow" panose="020B0004020202020204" pitchFamily="34" charset="0"/>
                <a:ea typeface="Arial"/>
                <a:cs typeface="Arial" panose="020B0604020202020204" pitchFamily="34" charset="0"/>
                <a:sym typeface="Arial"/>
              </a:rPr>
              <a:t>Sustainable Systems Change (9)</a:t>
            </a:r>
            <a:endParaRPr sz="2000">
              <a:latin typeface="Aptos Narrow" panose="020B0004020202020204" pitchFamily="34" charset="0"/>
              <a:ea typeface="Arial"/>
              <a:cs typeface="Arial" panose="020B0604020202020204" pitchFamily="34" charset="0"/>
              <a:sym typeface="Arial"/>
            </a:endParaRPr>
          </a:p>
        </p:txBody>
      </p:sp>
      <p:sp>
        <p:nvSpPr>
          <p:cNvPr id="149" name="Google Shape;149;g2eab9875e57_0_83">
            <a:extLst>
              <a:ext uri="{C183D7F6-B498-43B3-948B-1728B52AA6E4}">
                <adec:decorative xmlns:adec="http://schemas.microsoft.com/office/drawing/2017/decorative" val="0"/>
              </a:ext>
            </a:extLst>
          </p:cNvPr>
          <p:cNvSpPr/>
          <p:nvPr/>
        </p:nvSpPr>
        <p:spPr>
          <a:xfrm>
            <a:off x="8658448" y="6045617"/>
            <a:ext cx="2651760" cy="554100"/>
          </a:xfrm>
          <a:prstGeom prst="rect">
            <a:avLst/>
          </a:prstGeom>
          <a:noFill/>
          <a:ln>
            <a:noFill/>
          </a:ln>
        </p:spPr>
        <p:txBody>
          <a:bodyPr spcFirstLastPara="1" wrap="square" lIns="91425" tIns="45700" rIns="91425" bIns="45700" anchor="ctr" anchorCtr="0">
            <a:noAutofit/>
          </a:bodyPr>
          <a:lstStyle/>
          <a:p>
            <a:pPr marL="0" marR="0" lvl="0" indent="0" rtl="0">
              <a:spcBef>
                <a:spcPts val="0"/>
              </a:spcBef>
              <a:spcAft>
                <a:spcPts val="0"/>
              </a:spcAft>
              <a:buNone/>
            </a:pPr>
            <a:r>
              <a:rPr lang="en-US" sz="2000">
                <a:ea typeface="Arial"/>
                <a:cs typeface="Arial" panose="020B0604020202020204" pitchFamily="34" charset="0"/>
                <a:sym typeface="Arial"/>
              </a:rPr>
              <a:t>Job Quality Strategy (7)</a:t>
            </a:r>
            <a:endParaRPr sz="2000">
              <a:cs typeface="Arial" panose="020B0604020202020204" pitchFamily="34" charset="0"/>
            </a:endParaRPr>
          </a:p>
        </p:txBody>
      </p:sp>
      <p:sp>
        <p:nvSpPr>
          <p:cNvPr id="152" name="Google Shape;152;g2eab9875e57_0_83">
            <a:extLst>
              <a:ext uri="{C183D7F6-B498-43B3-948B-1728B52AA6E4}">
                <adec:decorative xmlns:adec="http://schemas.microsoft.com/office/drawing/2017/decorative" val="0"/>
              </a:ext>
            </a:extLst>
          </p:cNvPr>
          <p:cNvSpPr txBox="1"/>
          <p:nvPr/>
        </p:nvSpPr>
        <p:spPr>
          <a:xfrm>
            <a:off x="1831682" y="6235528"/>
            <a:ext cx="2926080" cy="40006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latin typeface="Aptos Narrow" panose="020B0004020202020204" pitchFamily="34" charset="0"/>
                <a:ea typeface="Arial"/>
                <a:cs typeface="Arial" panose="020B0604020202020204" pitchFamily="34" charset="0"/>
                <a:sym typeface="Arial"/>
              </a:rPr>
              <a:t>Strategic Partnerships </a:t>
            </a:r>
            <a:r>
              <a:rPr lang="en-US" sz="2000">
                <a:latin typeface="Aptos Narrow" panose="020B0004020202020204" pitchFamily="34" charset="0"/>
                <a:cs typeface="Arial" panose="020B0604020202020204" pitchFamily="34" charset="0"/>
              </a:rPr>
              <a:t>(10)</a:t>
            </a:r>
            <a:endParaRPr sz="2000">
              <a:latin typeface="Aptos Narrow" panose="020B0004020202020204" pitchFamily="34" charset="0"/>
              <a:cs typeface="Arial" panose="020B0604020202020204" pitchFamily="34" charset="0"/>
            </a:endParaRPr>
          </a:p>
        </p:txBody>
      </p:sp>
      <p:sp>
        <p:nvSpPr>
          <p:cNvPr id="153" name="Google Shape;153;g2eab9875e57_0_83">
            <a:extLst>
              <a:ext uri="{C183D7F6-B498-43B3-948B-1728B52AA6E4}">
                <adec:decorative xmlns:adec="http://schemas.microsoft.com/office/drawing/2017/decorative" val="0"/>
              </a:ext>
            </a:extLst>
          </p:cNvPr>
          <p:cNvSpPr txBox="1"/>
          <p:nvPr/>
        </p:nvSpPr>
        <p:spPr>
          <a:xfrm>
            <a:off x="414362" y="3834589"/>
            <a:ext cx="2834640" cy="70784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latin typeface="Aptos Narrow" panose="020B0004020202020204" pitchFamily="34" charset="0"/>
                <a:ea typeface="Arial"/>
                <a:cs typeface="Arial" panose="020B0604020202020204" pitchFamily="34" charset="0"/>
                <a:sym typeface="Arial"/>
              </a:rPr>
              <a:t>Industry-Driven Workforce Development (7)</a:t>
            </a:r>
            <a:endParaRPr sz="2000">
              <a:latin typeface="Aptos Narrow" panose="020B0004020202020204" pitchFamily="34" charset="0"/>
              <a:cs typeface="Arial" panose="020B0604020202020204" pitchFamily="34" charset="0"/>
            </a:endParaRPr>
          </a:p>
        </p:txBody>
      </p:sp>
      <p:sp>
        <p:nvSpPr>
          <p:cNvPr id="150" name="Google Shape;150;g2eab9875e57_0_83">
            <a:extLst>
              <a:ext uri="{C183D7F6-B498-43B3-948B-1728B52AA6E4}">
                <adec:decorative xmlns:adec="http://schemas.microsoft.com/office/drawing/2017/decorative" val="0"/>
              </a:ext>
            </a:extLst>
          </p:cNvPr>
          <p:cNvSpPr txBox="1"/>
          <p:nvPr/>
        </p:nvSpPr>
        <p:spPr>
          <a:xfrm>
            <a:off x="183710" y="1959577"/>
            <a:ext cx="3383280"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ea typeface="Arial"/>
                <a:cs typeface="Arial" panose="020B0604020202020204" pitchFamily="34" charset="0"/>
                <a:sym typeface="Arial"/>
              </a:rPr>
              <a:t>Worker Voice &amp; Engagement (5)</a:t>
            </a:r>
            <a:endParaRPr sz="2000">
              <a:cs typeface="Arial" panose="020B0604020202020204" pitchFamily="34" charset="0"/>
            </a:endParaRPr>
          </a:p>
        </p:txBody>
      </p:sp>
      <p:sp>
        <p:nvSpPr>
          <p:cNvPr id="148" name="Google Shape;148;g2eab9875e57_0_83">
            <a:extLst>
              <a:ext uri="{C183D7F6-B498-43B3-948B-1728B52AA6E4}">
                <adec:decorative xmlns:adec="http://schemas.microsoft.com/office/drawing/2017/decorative" val="1"/>
              </a:ext>
            </a:extLst>
          </p:cNvPr>
          <p:cNvSpPr txBox="1">
            <a:spLocks noGrp="1"/>
          </p:cNvSpPr>
          <p:nvPr>
            <p:ph type="sldNum" sz="quarter" idx="4"/>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7"/>
          <p:cNvSpPr txBox="1">
            <a:spLocks noGrp="1"/>
          </p:cNvSpPr>
          <p:nvPr>
            <p:ph type="title"/>
          </p:nvPr>
        </p:nvSpPr>
        <p:spPr>
          <a:xfrm>
            <a:off x="592377" y="777320"/>
            <a:ext cx="3950822" cy="796247"/>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Arial"/>
              <a:buNone/>
            </a:pPr>
            <a:r>
              <a:rPr lang="en-US"/>
              <a:t>Thank You!</a:t>
            </a:r>
            <a:r>
              <a:rPr lang="en-US" sz="100"/>
              <a:t>3</a:t>
            </a:r>
            <a:endParaRPr sz="100"/>
          </a:p>
        </p:txBody>
      </p:sp>
      <p:sp>
        <p:nvSpPr>
          <p:cNvPr id="162" name="Google Shape;162;p7"/>
          <p:cNvSpPr txBox="1">
            <a:spLocks noGrp="1" noRot="1" noMove="1" noResize="1" noEditPoints="1" noAdjustHandles="1" noChangeArrowheads="1" noChangeShapeType="1"/>
          </p:cNvSpPr>
          <p:nvPr>
            <p:ph type="body" sz="quarter" idx="11"/>
          </p:nvPr>
        </p:nvSpPr>
        <p:spPr>
          <a:xfrm>
            <a:off x="592377" y="2202412"/>
            <a:ext cx="8220153" cy="3215407"/>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4000"/>
              <a:buFont typeface="Arial"/>
              <a:buNone/>
            </a:pPr>
            <a:r>
              <a:rPr lang="en-US" sz="4000"/>
              <a:t>Phil Waller </a:t>
            </a:r>
            <a:endParaRPr sz="4000"/>
          </a:p>
          <a:p>
            <a:pPr marL="0" lvl="0" indent="0" algn="l" rtl="0">
              <a:lnSpc>
                <a:spcPct val="90000"/>
              </a:lnSpc>
              <a:spcBef>
                <a:spcPts val="0"/>
              </a:spcBef>
              <a:spcAft>
                <a:spcPts val="0"/>
              </a:spcAft>
              <a:buClr>
                <a:schemeClr val="dk1"/>
              </a:buClr>
              <a:buSzPts val="4000"/>
              <a:buFont typeface="Arial"/>
              <a:buNone/>
            </a:pPr>
            <a:r>
              <a:rPr lang="en-US" sz="4000"/>
              <a:t>Special Projects Manager</a:t>
            </a:r>
            <a:endParaRPr sz="4000"/>
          </a:p>
          <a:p>
            <a:pPr marL="0" lvl="0" indent="0" algn="l" rtl="0">
              <a:lnSpc>
                <a:spcPct val="90000"/>
              </a:lnSpc>
              <a:spcBef>
                <a:spcPts val="0"/>
              </a:spcBef>
              <a:spcAft>
                <a:spcPts val="0"/>
              </a:spcAft>
              <a:buClr>
                <a:schemeClr val="dk1"/>
              </a:buClr>
              <a:buSzPts val="4000"/>
              <a:buFont typeface="Arial"/>
              <a:buNone/>
            </a:pPr>
            <a:r>
              <a:rPr lang="en-US" sz="4000"/>
              <a:t>Co-op Cincy </a:t>
            </a:r>
            <a:endParaRPr sz="4000"/>
          </a:p>
          <a:p>
            <a:pPr marL="0" lvl="0" indent="0" algn="l" rtl="0">
              <a:lnSpc>
                <a:spcPct val="90000"/>
              </a:lnSpc>
              <a:spcBef>
                <a:spcPts val="1600"/>
              </a:spcBef>
              <a:spcAft>
                <a:spcPts val="1600"/>
              </a:spcAft>
              <a:buClr>
                <a:schemeClr val="dk1"/>
              </a:buClr>
              <a:buSzPts val="4000"/>
              <a:buFont typeface="Arial"/>
              <a:buNone/>
            </a:pPr>
            <a:r>
              <a:rPr lang="en-US" sz="4000">
                <a:hlinkClick r:id="rId3"/>
              </a:rPr>
              <a:t>phil@coopcincy.org</a:t>
            </a:r>
            <a:endParaRPr sz="4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B2E9553-E1B3-D43E-DCAA-2483625A12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pic" sz="quarter" idx="13"/>
          </p:nvPr>
        </p:nvSpPr>
        <p:spPr>
          <a:xfrm>
            <a:off x="-15240" y="4736592"/>
            <a:ext cx="12207240" cy="2121408"/>
          </a:xfrm>
        </p:spPr>
        <p:txBody>
          <a:bodyPr/>
          <a:lstStyle/>
          <a:p>
            <a:endParaRPr lang="en-US"/>
          </a:p>
        </p:txBody>
      </p:sp>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xfrm>
            <a:off x="1805938" y="1373548"/>
            <a:ext cx="8580123" cy="1495719"/>
          </a:xfrm>
          <a:noFill/>
        </p:spPr>
        <p:txBody>
          <a:bodyPr anchor="b"/>
          <a:lstStyle/>
          <a:p>
            <a:r>
              <a:rPr lang="en-US"/>
              <a:t>Job Quality Starter Guide</a:t>
            </a:r>
            <a:br>
              <a:rPr lang="en-US"/>
            </a:br>
            <a:endParaRPr lang="en-US" sz="4000"/>
          </a:p>
        </p:txBody>
      </p:sp>
      <p:sp>
        <p:nvSpPr>
          <p:cNvPr id="5" name="TextBox 4">
            <a:extLst>
              <a:ext uri="{FF2B5EF4-FFF2-40B4-BE49-F238E27FC236}">
                <a16:creationId xmlns:a16="http://schemas.microsoft.com/office/drawing/2014/main" id="{0FFF5D05-F734-32AD-4D21-1FE6EF6AD8D8}"/>
              </a:ext>
            </a:extLst>
          </p:cNvPr>
          <p:cNvSpPr txBox="1"/>
          <p:nvPr/>
        </p:nvSpPr>
        <p:spPr>
          <a:xfrm>
            <a:off x="1518490" y="2665295"/>
            <a:ext cx="9155017" cy="1323439"/>
          </a:xfrm>
          <a:prstGeom prst="rect">
            <a:avLst/>
          </a:prstGeom>
          <a:noFill/>
        </p:spPr>
        <p:txBody>
          <a:bodyPr wrap="square">
            <a:spAutoFit/>
          </a:bodyPr>
          <a:lstStyle/>
          <a:p>
            <a:r>
              <a:rPr lang="en-US" sz="4000">
                <a:latin typeface="Aptos SemiBold" panose="020B0004020202020204" pitchFamily="34" charset="0"/>
              </a:rPr>
              <a:t>Ben Sommer, Director of Solutions Design and Delivery, Jobs for the Future</a:t>
            </a:r>
          </a:p>
        </p:txBody>
      </p:sp>
    </p:spTree>
    <p:extLst>
      <p:ext uri="{BB962C8B-B14F-4D97-AF65-F5344CB8AC3E}">
        <p14:creationId xmlns:p14="http://schemas.microsoft.com/office/powerpoint/2010/main" val="821088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DE8CA5-7F6B-174F-854B-C4D6DFF9C724}"/>
              </a:ext>
            </a:extLst>
          </p:cNvPr>
          <p:cNvSpPr>
            <a:spLocks noGrp="1"/>
          </p:cNvSpPr>
          <p:nvPr>
            <p:ph type="title"/>
          </p:nvPr>
        </p:nvSpPr>
        <p:spPr>
          <a:xfrm>
            <a:off x="1937131" y="1355569"/>
            <a:ext cx="8317735" cy="1453661"/>
          </a:xfrm>
        </p:spPr>
        <p:txBody>
          <a:bodyPr>
            <a:normAutofit fontScale="90000"/>
          </a:bodyPr>
          <a:lstStyle/>
          <a:p>
            <a:r>
              <a:rPr lang="en-US">
                <a:cs typeface="Calibri"/>
              </a:rPr>
              <a:t>Defining your Value Proposition and Engaging with the Job Quality Team Canvas</a:t>
            </a:r>
            <a:endParaRPr lang="en-US"/>
          </a:p>
        </p:txBody>
      </p:sp>
      <p:sp>
        <p:nvSpPr>
          <p:cNvPr id="2" name="Text Placeholder 1">
            <a:extLst>
              <a:ext uri="{FF2B5EF4-FFF2-40B4-BE49-F238E27FC236}">
                <a16:creationId xmlns:a16="http://schemas.microsoft.com/office/drawing/2014/main" id="{BF7BDEAE-73F9-7D77-9ED7-1FB4B1543304}"/>
              </a:ext>
            </a:extLst>
          </p:cNvPr>
          <p:cNvSpPr>
            <a:spLocks noGrp="1"/>
          </p:cNvSpPr>
          <p:nvPr>
            <p:ph type="body" sz="quarter" idx="12"/>
          </p:nvPr>
        </p:nvSpPr>
        <p:spPr>
          <a:xfrm>
            <a:off x="2962274" y="3429000"/>
            <a:ext cx="6267450" cy="2073431"/>
          </a:xfrm>
        </p:spPr>
        <p:txBody>
          <a:bodyPr>
            <a:normAutofit/>
          </a:bodyPr>
          <a:lstStyle/>
          <a:p>
            <a:r>
              <a:rPr lang="en-US" sz="3200"/>
              <a:t>Job Quality Starter Guide Principles</a:t>
            </a:r>
            <a:endParaRPr lang="en-US" sz="3200">
              <a:ea typeface="Calibri"/>
              <a:cs typeface="Calibri"/>
            </a:endParaRPr>
          </a:p>
          <a:p>
            <a:r>
              <a:rPr lang="en-US" sz="3200"/>
              <a:t>Value Proposition</a:t>
            </a:r>
          </a:p>
          <a:p>
            <a:r>
              <a:rPr lang="en-US" sz="3200"/>
              <a:t>Job Quality Team Canvas</a:t>
            </a:r>
            <a:endParaRPr lang="en-US" sz="3200">
              <a:cs typeface="Calibri"/>
            </a:endParaRPr>
          </a:p>
        </p:txBody>
      </p:sp>
    </p:spTree>
    <p:extLst>
      <p:ext uri="{BB962C8B-B14F-4D97-AF65-F5344CB8AC3E}">
        <p14:creationId xmlns:p14="http://schemas.microsoft.com/office/powerpoint/2010/main" val="3322555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B2974-B37C-5663-D52D-344BFDAA305E}"/>
              </a:ext>
            </a:extLst>
          </p:cNvPr>
          <p:cNvSpPr>
            <a:spLocks noGrp="1"/>
          </p:cNvSpPr>
          <p:nvPr>
            <p:ph type="title"/>
          </p:nvPr>
        </p:nvSpPr>
        <p:spPr>
          <a:xfrm>
            <a:off x="3672840" y="426122"/>
            <a:ext cx="4846320" cy="731520"/>
          </a:xfrm>
        </p:spPr>
        <p:txBody>
          <a:bodyPr anchor="t">
            <a:noAutofit/>
          </a:bodyPr>
          <a:lstStyle/>
          <a:p>
            <a:r>
              <a:rPr lang="en-US" sz="4400">
                <a:ea typeface="+mn-lt"/>
                <a:cs typeface="+mn-lt"/>
              </a:rPr>
              <a:t>Guiding Principles</a:t>
            </a:r>
            <a:endParaRPr lang="en-US" sz="4400"/>
          </a:p>
        </p:txBody>
      </p:sp>
      <p:sp>
        <p:nvSpPr>
          <p:cNvPr id="4" name="Text Placeholder 3">
            <a:extLst>
              <a:ext uri="{FF2B5EF4-FFF2-40B4-BE49-F238E27FC236}">
                <a16:creationId xmlns:a16="http://schemas.microsoft.com/office/drawing/2014/main" id="{C0CD179D-0BF6-86B2-2ABF-600CF5EBE095}"/>
              </a:ext>
            </a:extLst>
          </p:cNvPr>
          <p:cNvSpPr>
            <a:spLocks noGrp="1"/>
          </p:cNvSpPr>
          <p:nvPr>
            <p:ph type="body" sz="half" idx="2"/>
          </p:nvPr>
        </p:nvSpPr>
        <p:spPr>
          <a:xfrm>
            <a:off x="759530" y="1649776"/>
            <a:ext cx="2457395" cy="3811588"/>
          </a:xfrm>
        </p:spPr>
        <p:txBody>
          <a:bodyPr/>
          <a:lstStyle/>
          <a:p>
            <a:r>
              <a:rPr lang="en-US" b="0">
                <a:ea typeface="+mn-lt"/>
                <a:cs typeface="+mn-lt"/>
              </a:rPr>
              <a:t>How to Use the Starter Guide</a:t>
            </a:r>
          </a:p>
          <a:p>
            <a:pPr marL="457200" indent="-457200">
              <a:buFont typeface="Wingdings" panose="05000000000000000000" pitchFamily="2" charset="2"/>
              <a:buChar char="§"/>
            </a:pPr>
            <a:r>
              <a:rPr lang="en-US" sz="2800" i="0">
                <a:ea typeface="+mn-lt"/>
                <a:cs typeface="+mn-lt"/>
              </a:rPr>
              <a:t>Iteration and Prototyping</a:t>
            </a:r>
          </a:p>
          <a:p>
            <a:pPr marL="457200" indent="-457200">
              <a:buFont typeface="Wingdings" panose="05000000000000000000" pitchFamily="2" charset="2"/>
              <a:buChar char="§"/>
            </a:pPr>
            <a:r>
              <a:rPr lang="en-US" sz="2800" i="0">
                <a:cs typeface="Calibri" panose="020F0502020204030204"/>
              </a:rPr>
              <a:t>Stakeholder Engagement</a:t>
            </a:r>
          </a:p>
        </p:txBody>
      </p:sp>
      <p:pic>
        <p:nvPicPr>
          <p:cNvPr id="5" name="Content Placeholder 4" descr="A diagram with two connected diamonds.&#10;&#10;The Double Diamond model represents a process of exploring an issue widely (Discover and Define phases) and then focusing on delivering specific solutions (Develop and Deliver phases), emphasizing divergent and convergent thinking in both problem understanding and solution development.">
            <a:extLst>
              <a:ext uri="{FF2B5EF4-FFF2-40B4-BE49-F238E27FC236}">
                <a16:creationId xmlns:a16="http://schemas.microsoft.com/office/drawing/2014/main" id="{C166FA28-DCD5-86B6-B0F4-92D99518AC6B}"/>
              </a:ext>
            </a:extLst>
          </p:cNvPr>
          <p:cNvPicPr>
            <a:picLocks noGrp="1" noChangeAspect="1"/>
          </p:cNvPicPr>
          <p:nvPr>
            <p:ph idx="1"/>
          </p:nvPr>
        </p:nvPicPr>
        <p:blipFill rotWithShape="1">
          <a:blip r:embed="rId3"/>
          <a:srcRect t="4192" r="1182"/>
          <a:stretch/>
        </p:blipFill>
        <p:spPr>
          <a:xfrm>
            <a:off x="3302428" y="1476260"/>
            <a:ext cx="8033930" cy="4589858"/>
          </a:xfrm>
          <a:prstGeom prst="rect">
            <a:avLst/>
          </a:prstGeom>
        </p:spPr>
      </p:pic>
    </p:spTree>
    <p:extLst>
      <p:ext uri="{BB962C8B-B14F-4D97-AF65-F5344CB8AC3E}">
        <p14:creationId xmlns:p14="http://schemas.microsoft.com/office/powerpoint/2010/main" val="11554875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D07A77-BDE3-4116-D525-18B7EE576420}"/>
              </a:ext>
            </a:extLst>
          </p:cNvPr>
          <p:cNvSpPr>
            <a:spLocks noGrp="1"/>
          </p:cNvSpPr>
          <p:nvPr>
            <p:ph type="title" idx="4294967295"/>
          </p:nvPr>
        </p:nvSpPr>
        <p:spPr>
          <a:xfrm>
            <a:off x="1699281" y="210556"/>
            <a:ext cx="9144000" cy="66639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mn-lt"/>
                <a:cs typeface="+mn-lt"/>
              </a:rPr>
              <a:t>Developing Your Job Quality Action Plan</a:t>
            </a:r>
            <a:endPar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mn-ea"/>
              <a:cs typeface="+mn-cs"/>
            </a:endParaRPr>
          </a:p>
        </p:txBody>
      </p:sp>
      <p:pic>
        <p:nvPicPr>
          <p:cNvPr id="4" name="Content Placeholder 5" descr="Display of the Value Proposition activity&#10;">
            <a:extLst>
              <a:ext uri="{FF2B5EF4-FFF2-40B4-BE49-F238E27FC236}">
                <a16:creationId xmlns:a16="http://schemas.microsoft.com/office/drawing/2014/main" id="{5A751AC8-D9A5-E3ED-CF4F-4F5A6A924E53}"/>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208114" y="916241"/>
            <a:ext cx="4592331" cy="1673330"/>
          </a:xfrm>
          <a:prstGeom prst="rect">
            <a:avLst/>
          </a:prstGeom>
          <a:ln>
            <a:solidFill>
              <a:srgbClr val="00B0F0"/>
            </a:solidFill>
          </a:ln>
        </p:spPr>
      </p:pic>
      <p:pic>
        <p:nvPicPr>
          <p:cNvPr id="5" name="Content Placeholder 6" descr="Display of the Job Quality Team Canvas">
            <a:extLst>
              <a:ext uri="{FF2B5EF4-FFF2-40B4-BE49-F238E27FC236}">
                <a16:creationId xmlns:a16="http://schemas.microsoft.com/office/drawing/2014/main" id="{575FFDB2-4F15-F3DC-FB0E-BAA4A23FD1A5}"/>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2287456" y="1884489"/>
            <a:ext cx="4220941" cy="2723537"/>
          </a:xfrm>
          <a:prstGeom prst="rect">
            <a:avLst/>
          </a:prstGeom>
          <a:ln>
            <a:solidFill>
              <a:srgbClr val="00B0F0"/>
            </a:solidFill>
          </a:ln>
        </p:spPr>
      </p:pic>
      <p:pic>
        <p:nvPicPr>
          <p:cNvPr id="6" name="Picture 5" descr="Display of the Job Quality Academy Charge">
            <a:extLst>
              <a:ext uri="{FF2B5EF4-FFF2-40B4-BE49-F238E27FC236}">
                <a16:creationId xmlns:a16="http://schemas.microsoft.com/office/drawing/2014/main" id="{3454C46D-1762-7392-CA40-AB86EFBD6546}"/>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4104464" y="2809095"/>
            <a:ext cx="3897211" cy="2876347"/>
          </a:xfrm>
          <a:prstGeom prst="rect">
            <a:avLst/>
          </a:prstGeom>
          <a:ln>
            <a:solidFill>
              <a:srgbClr val="00B0F0"/>
            </a:solidFill>
          </a:ln>
        </p:spPr>
      </p:pic>
      <p:graphicFrame>
        <p:nvGraphicFramePr>
          <p:cNvPr id="7" name="Table 6">
            <a:extLst>
              <a:ext uri="{FF2B5EF4-FFF2-40B4-BE49-F238E27FC236}">
                <a16:creationId xmlns:a16="http://schemas.microsoft.com/office/drawing/2014/main" id="{A66F05FD-0CCF-30FD-2EE2-10A9007DE444}"/>
              </a:ext>
            </a:extLst>
          </p:cNvPr>
          <p:cNvGraphicFramePr>
            <a:graphicFrameLocks noGrp="1"/>
          </p:cNvGraphicFramePr>
          <p:nvPr>
            <p:extLst>
              <p:ext uri="{D42A27DB-BD31-4B8C-83A1-F6EECF244321}">
                <p14:modId xmlns:p14="http://schemas.microsoft.com/office/powerpoint/2010/main" val="2553208731"/>
              </p:ext>
            </p:extLst>
          </p:nvPr>
        </p:nvGraphicFramePr>
        <p:xfrm>
          <a:off x="6720900" y="4379732"/>
          <a:ext cx="5120640" cy="2267712"/>
        </p:xfrm>
        <a:graphic>
          <a:graphicData uri="http://schemas.openxmlformats.org/drawingml/2006/table">
            <a:tbl>
              <a:tblPr firstRow="1">
                <a:tableStyleId>{B301B821-A1FF-4177-AEE7-76D212191A09}</a:tableStyleId>
              </a:tblPr>
              <a:tblGrid>
                <a:gridCol w="822960">
                  <a:extLst>
                    <a:ext uri="{9D8B030D-6E8A-4147-A177-3AD203B41FA5}">
                      <a16:colId xmlns:a16="http://schemas.microsoft.com/office/drawing/2014/main" val="799174055"/>
                    </a:ext>
                  </a:extLst>
                </a:gridCol>
                <a:gridCol w="822960">
                  <a:extLst>
                    <a:ext uri="{9D8B030D-6E8A-4147-A177-3AD203B41FA5}">
                      <a16:colId xmlns:a16="http://schemas.microsoft.com/office/drawing/2014/main" val="2114287884"/>
                    </a:ext>
                  </a:extLst>
                </a:gridCol>
                <a:gridCol w="914400">
                  <a:extLst>
                    <a:ext uri="{9D8B030D-6E8A-4147-A177-3AD203B41FA5}">
                      <a16:colId xmlns:a16="http://schemas.microsoft.com/office/drawing/2014/main" val="4110816670"/>
                    </a:ext>
                  </a:extLst>
                </a:gridCol>
                <a:gridCol w="914400">
                  <a:extLst>
                    <a:ext uri="{9D8B030D-6E8A-4147-A177-3AD203B41FA5}">
                      <a16:colId xmlns:a16="http://schemas.microsoft.com/office/drawing/2014/main" val="1766487216"/>
                    </a:ext>
                  </a:extLst>
                </a:gridCol>
                <a:gridCol w="822960">
                  <a:extLst>
                    <a:ext uri="{9D8B030D-6E8A-4147-A177-3AD203B41FA5}">
                      <a16:colId xmlns:a16="http://schemas.microsoft.com/office/drawing/2014/main" val="3100274283"/>
                    </a:ext>
                  </a:extLst>
                </a:gridCol>
                <a:gridCol w="822960">
                  <a:extLst>
                    <a:ext uri="{9D8B030D-6E8A-4147-A177-3AD203B41FA5}">
                      <a16:colId xmlns:a16="http://schemas.microsoft.com/office/drawing/2014/main" val="2568350317"/>
                    </a:ext>
                  </a:extLst>
                </a:gridCol>
              </a:tblGrid>
              <a:tr h="605135">
                <a:tc>
                  <a:txBody>
                    <a:bodyPr/>
                    <a:lstStyle/>
                    <a:p>
                      <a:pPr algn="l" fontAlgn="t"/>
                      <a:endParaRPr lang="en-US" sz="1200">
                        <a:effectLst/>
                      </a:endParaRPr>
                    </a:p>
                    <a:p>
                      <a:pPr algn="l" rtl="0" fontAlgn="base"/>
                      <a:r>
                        <a:rPr lang="en-US" sz="1200" b="1">
                          <a:solidFill>
                            <a:srgbClr val="222222"/>
                          </a:solidFill>
                          <a:effectLst/>
                        </a:rPr>
                        <a:t>Action steps</a:t>
                      </a:r>
                      <a:r>
                        <a:rPr lang="en-US" sz="1200" b="0">
                          <a:solidFill>
                            <a:srgbClr val="222222"/>
                          </a:solidFill>
                          <a:effectLst/>
                        </a:rPr>
                        <a:t>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1">
                          <a:solidFill>
                            <a:srgbClr val="222222"/>
                          </a:solidFill>
                          <a:effectLst/>
                        </a:rPr>
                        <a:t>Person(s)/ partners responsible</a:t>
                      </a:r>
                      <a:r>
                        <a:rPr lang="en-US" sz="1200" b="0">
                          <a:solidFill>
                            <a:srgbClr val="222222"/>
                          </a:solidFill>
                          <a:effectLst/>
                        </a:rPr>
                        <a:t>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1">
                          <a:solidFill>
                            <a:srgbClr val="222222"/>
                          </a:solidFill>
                          <a:effectLst/>
                        </a:rPr>
                        <a:t>Resources needed internal/ external</a:t>
                      </a:r>
                      <a:r>
                        <a:rPr lang="en-US" sz="1200" b="0">
                          <a:solidFill>
                            <a:srgbClr val="222222"/>
                          </a:solidFill>
                          <a:effectLst/>
                        </a:rPr>
                        <a:t>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1">
                          <a:solidFill>
                            <a:srgbClr val="222222"/>
                          </a:solidFill>
                          <a:effectLst/>
                        </a:rPr>
                        <a:t>Progress indicators/ milestones</a:t>
                      </a:r>
                      <a:r>
                        <a:rPr lang="en-US" sz="1200" b="0">
                          <a:solidFill>
                            <a:srgbClr val="222222"/>
                          </a:solidFill>
                          <a:effectLst/>
                        </a:rPr>
                        <a:t>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1">
                          <a:solidFill>
                            <a:srgbClr val="222222"/>
                          </a:solidFill>
                          <a:effectLst/>
                        </a:rPr>
                        <a:t>Target completion date</a:t>
                      </a:r>
                      <a:r>
                        <a:rPr lang="en-US" sz="1200" b="0">
                          <a:solidFill>
                            <a:srgbClr val="222222"/>
                          </a:solidFill>
                          <a:effectLst/>
                        </a:rPr>
                        <a:t>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1">
                          <a:solidFill>
                            <a:srgbClr val="222222"/>
                          </a:solidFill>
                          <a:effectLst/>
                        </a:rPr>
                        <a:t>Other</a:t>
                      </a:r>
                      <a:r>
                        <a:rPr lang="en-US" sz="1200" b="0">
                          <a:solidFill>
                            <a:srgbClr val="222222"/>
                          </a:solidFill>
                          <a:effectLst/>
                        </a:rPr>
                        <a:t> </a:t>
                      </a:r>
                      <a:br>
                        <a:rPr lang="en-US" sz="1200" b="0">
                          <a:solidFill>
                            <a:srgbClr val="222222"/>
                          </a:solidFill>
                          <a:effectLst/>
                        </a:rPr>
                      </a:br>
                      <a:r>
                        <a:rPr lang="en-US" sz="1200" b="0">
                          <a:solidFill>
                            <a:srgbClr val="222222"/>
                          </a:solidFill>
                          <a:effectLst/>
                        </a:rPr>
                        <a:t>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07708206"/>
                  </a:ext>
                </a:extLst>
              </a:tr>
              <a:tr h="954226">
                <a:tc>
                  <a:txBody>
                    <a:bodyPr/>
                    <a:lstStyle/>
                    <a:p>
                      <a:pPr algn="l" fontAlgn="t"/>
                      <a:endParaRPr lang="en-US" sz="1200">
                        <a:effectLst/>
                      </a:endParaRPr>
                    </a:p>
                    <a:p>
                      <a:pPr algn="l" rtl="0" fontAlgn="base"/>
                      <a:r>
                        <a:rPr lang="en-US" sz="1200" b="0">
                          <a:solidFill>
                            <a:srgbClr val="222222"/>
                          </a:solidFill>
                          <a:effectLst/>
                        </a:rPr>
                        <a:t>What you’ll need to do to implement the strategy.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0">
                          <a:solidFill>
                            <a:srgbClr val="222222"/>
                          </a:solidFill>
                          <a:effectLst/>
                        </a:rPr>
                        <a:t>Who is responsible for carrying out each action step.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0">
                          <a:solidFill>
                            <a:srgbClr val="222222"/>
                          </a:solidFill>
                          <a:effectLst/>
                        </a:rPr>
                        <a:t>What resources you’ll need to complete each action  step.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0">
                          <a:solidFill>
                            <a:srgbClr val="222222"/>
                          </a:solidFill>
                          <a:effectLst/>
                        </a:rPr>
                        <a:t>How you know that you have made progress on each action step.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0">
                          <a:solidFill>
                            <a:srgbClr val="222222"/>
                          </a:solidFill>
                          <a:effectLst/>
                        </a:rPr>
                        <a:t>When you expect to complete each action step.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200">
                        <a:effectLst/>
                      </a:endParaRPr>
                    </a:p>
                    <a:p>
                      <a:pPr algn="l" rtl="0" fontAlgn="base"/>
                      <a:r>
                        <a:rPr lang="en-US" sz="1200" b="0">
                          <a:solidFill>
                            <a:srgbClr val="222222"/>
                          </a:solidFill>
                          <a:effectLst/>
                        </a:rPr>
                        <a:t>Additional needs, resources or information </a:t>
                      </a:r>
                      <a:endParaRPr lang="en-US" sz="1200" b="0" i="0">
                        <a:solidFill>
                          <a:srgbClr val="222222"/>
                        </a:solidFill>
                        <a:effectLst/>
                        <a:latin typeface="+mn-lt"/>
                      </a:endParaRPr>
                    </a:p>
                  </a:txBody>
                  <a:tcPr marL="18288" marR="18288"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11340504"/>
                  </a:ext>
                </a:extLst>
              </a:tr>
            </a:tbl>
          </a:graphicData>
        </a:graphic>
      </p:graphicFrame>
      <p:sp>
        <p:nvSpPr>
          <p:cNvPr id="8" name="Bent Arrow 25">
            <a:extLst>
              <a:ext uri="{FF2B5EF4-FFF2-40B4-BE49-F238E27FC236}">
                <a16:creationId xmlns:a16="http://schemas.microsoft.com/office/drawing/2014/main" id="{D8B1DFE7-97BE-671E-2725-33F3F6FADCD5}"/>
              </a:ext>
              <a:ext uri="{C183D7F6-B498-43B3-948B-1728B52AA6E4}">
                <adec:decorative xmlns:adec="http://schemas.microsoft.com/office/drawing/2017/decorative" val="1"/>
              </a:ext>
            </a:extLst>
          </p:cNvPr>
          <p:cNvSpPr/>
          <p:nvPr/>
        </p:nvSpPr>
        <p:spPr>
          <a:xfrm rot="10800000" flipH="1">
            <a:off x="1417647" y="2898045"/>
            <a:ext cx="563268" cy="696425"/>
          </a:xfrm>
          <a:prstGeom prst="bentArrow">
            <a:avLst>
              <a:gd name="adj1" fmla="val 25000"/>
              <a:gd name="adj2" fmla="val 29616"/>
              <a:gd name="adj3" fmla="val 41923"/>
              <a:gd name="adj4" fmla="val 283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Bent Arrow 26">
            <a:extLst>
              <a:ext uri="{FF2B5EF4-FFF2-40B4-BE49-F238E27FC236}">
                <a16:creationId xmlns:a16="http://schemas.microsoft.com/office/drawing/2014/main" id="{951FC33D-2036-A9DB-0DD2-7869ECF8D082}"/>
              </a:ext>
              <a:ext uri="{C183D7F6-B498-43B3-948B-1728B52AA6E4}">
                <adec:decorative xmlns:adec="http://schemas.microsoft.com/office/drawing/2017/decorative" val="1"/>
              </a:ext>
            </a:extLst>
          </p:cNvPr>
          <p:cNvSpPr/>
          <p:nvPr/>
        </p:nvSpPr>
        <p:spPr>
          <a:xfrm rot="10800000" flipH="1">
            <a:off x="3328693" y="4836243"/>
            <a:ext cx="563268" cy="696425"/>
          </a:xfrm>
          <a:prstGeom prst="bentArrow">
            <a:avLst>
              <a:gd name="adj1" fmla="val 25000"/>
              <a:gd name="adj2" fmla="val 29616"/>
              <a:gd name="adj3" fmla="val 41923"/>
              <a:gd name="adj4" fmla="val 283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Bent Arrow 27">
            <a:extLst>
              <a:ext uri="{FF2B5EF4-FFF2-40B4-BE49-F238E27FC236}">
                <a16:creationId xmlns:a16="http://schemas.microsoft.com/office/drawing/2014/main" id="{67C5B71E-CA8A-191A-29C9-41354F00FE8D}"/>
              </a:ext>
              <a:ext uri="{C183D7F6-B498-43B3-948B-1728B52AA6E4}">
                <adec:decorative xmlns:adec="http://schemas.microsoft.com/office/drawing/2017/decorative" val="1"/>
              </a:ext>
            </a:extLst>
          </p:cNvPr>
          <p:cNvSpPr/>
          <p:nvPr/>
        </p:nvSpPr>
        <p:spPr>
          <a:xfrm rot="10800000" flipH="1">
            <a:off x="5935658" y="5764021"/>
            <a:ext cx="563268" cy="696425"/>
          </a:xfrm>
          <a:prstGeom prst="bentArrow">
            <a:avLst>
              <a:gd name="adj1" fmla="val 25000"/>
              <a:gd name="adj2" fmla="val 29616"/>
              <a:gd name="adj3" fmla="val 41923"/>
              <a:gd name="adj4" fmla="val 2836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Slide Number Placeholder 2">
            <a:extLst>
              <a:ext uri="{FF2B5EF4-FFF2-40B4-BE49-F238E27FC236}">
                <a16:creationId xmlns:a16="http://schemas.microsoft.com/office/drawing/2014/main" id="{4545A7DA-6C29-6912-1EE6-75B4C5118935}"/>
              </a:ext>
            </a:extLst>
          </p:cNvPr>
          <p:cNvSpPr>
            <a:spLocks noGrp="1"/>
          </p:cNvSpPr>
          <p:nvPr>
            <p:ph type="sldNum" sz="quarter" idx="4"/>
          </p:nvPr>
        </p:nvSpPr>
        <p:spPr/>
        <p:txBody>
          <a:bodyPr/>
          <a:lstStyle/>
          <a:p>
            <a:fld id="{E1CE52AA-BB93-4FDB-9629-C6421C98F39B}" type="slidenum">
              <a:rPr lang="en-US" smtClean="0"/>
              <a:pPr/>
              <a:t>30</a:t>
            </a:fld>
            <a:endParaRPr lang="en-US"/>
          </a:p>
        </p:txBody>
      </p:sp>
    </p:spTree>
    <p:extLst>
      <p:ext uri="{BB962C8B-B14F-4D97-AF65-F5344CB8AC3E}">
        <p14:creationId xmlns:p14="http://schemas.microsoft.com/office/powerpoint/2010/main" val="6517495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BE40-AA00-F366-A36A-B3F1AADBF025}"/>
              </a:ext>
            </a:extLst>
          </p:cNvPr>
          <p:cNvSpPr>
            <a:spLocks noGrp="1"/>
          </p:cNvSpPr>
          <p:nvPr>
            <p:ph type="ctrTitle"/>
          </p:nvPr>
        </p:nvSpPr>
        <p:spPr>
          <a:xfrm>
            <a:off x="396606" y="2964293"/>
            <a:ext cx="7863840" cy="929413"/>
          </a:xfrm>
          <a:noFill/>
        </p:spPr>
        <p:txBody>
          <a:bodyPr>
            <a:noAutofit/>
          </a:bodyPr>
          <a:lstStyle/>
          <a:p>
            <a:r>
              <a:rPr lang="en-US" sz="5400"/>
              <a:t>Job Quality Starter Guide</a:t>
            </a:r>
          </a:p>
        </p:txBody>
      </p:sp>
      <p:sp>
        <p:nvSpPr>
          <p:cNvPr id="3" name="Subtitle 2">
            <a:extLst>
              <a:ext uri="{FF2B5EF4-FFF2-40B4-BE49-F238E27FC236}">
                <a16:creationId xmlns:a16="http://schemas.microsoft.com/office/drawing/2014/main" id="{72446868-83F0-CEEF-5E60-6D55C93B523F}"/>
              </a:ext>
            </a:extLst>
          </p:cNvPr>
          <p:cNvSpPr>
            <a:spLocks noGrp="1"/>
          </p:cNvSpPr>
          <p:nvPr>
            <p:ph type="subTitle" idx="1"/>
          </p:nvPr>
        </p:nvSpPr>
        <p:spPr>
          <a:xfrm>
            <a:off x="2591166" y="4230477"/>
            <a:ext cx="3474720" cy="695445"/>
          </a:xfrm>
          <a:noFill/>
        </p:spPr>
        <p:txBody>
          <a:bodyPr anchor="t"/>
          <a:lstStyle/>
          <a:p>
            <a:r>
              <a:rPr lang="en-US" sz="3200">
                <a:solidFill>
                  <a:schemeClr val="tx1"/>
                </a:solidFill>
                <a:latin typeface="Aptos SemiBold" panose="020B0004020202020204" pitchFamily="34" charset="0"/>
              </a:rPr>
              <a:t>Value Proposition</a:t>
            </a:r>
          </a:p>
        </p:txBody>
      </p:sp>
      <p:pic>
        <p:nvPicPr>
          <p:cNvPr id="43" name="Picture Placeholder 42">
            <a:extLst>
              <a:ext uri="{FF2B5EF4-FFF2-40B4-BE49-F238E27FC236}">
                <a16:creationId xmlns:a16="http://schemas.microsoft.com/office/drawing/2014/main" id="{9100BC91-12A3-DE75-3F38-9C17D39DC5E7}"/>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39" r="39"/>
          <a:stretch/>
        </p:blipFill>
        <p:spPr/>
      </p:pic>
    </p:spTree>
    <p:extLst>
      <p:ext uri="{BB962C8B-B14F-4D97-AF65-F5344CB8AC3E}">
        <p14:creationId xmlns:p14="http://schemas.microsoft.com/office/powerpoint/2010/main" val="4242039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A199C9D-2E3F-B816-5518-46DCE16C3B7F}"/>
              </a:ext>
            </a:extLst>
          </p:cNvPr>
          <p:cNvSpPr>
            <a:spLocks noGrp="1"/>
          </p:cNvSpPr>
          <p:nvPr>
            <p:ph type="title" idx="4294967295"/>
          </p:nvPr>
        </p:nvSpPr>
        <p:spPr>
          <a:xfrm>
            <a:off x="2118360" y="349211"/>
            <a:ext cx="7955280" cy="79552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mn-lt"/>
                <a:cs typeface="+mn-lt"/>
              </a:rPr>
              <a:t>Defining Your Value Proposition </a:t>
            </a:r>
            <a:r>
              <a:rPr kumimoji="0" lang="en-US" sz="100" b="0" i="0" u="none" strike="noStrike" kern="1200" cap="none" spc="0" normalizeH="0" baseline="0" noProof="0">
                <a:ln>
                  <a:noFill/>
                </a:ln>
                <a:solidFill>
                  <a:schemeClr val="bg1"/>
                </a:solidFill>
                <a:effectLst/>
                <a:uLnTx/>
                <a:uFillTx/>
                <a:latin typeface="Aptos SemiBold" panose="020B0004020202020204" pitchFamily="34" charset="0"/>
                <a:ea typeface="+mn-lt"/>
                <a:cs typeface="+mn-lt"/>
              </a:rPr>
              <a:t>(1)</a:t>
            </a:r>
            <a:endParaRPr kumimoji="0" lang="en-US" sz="100" b="0" i="0" u="none" strike="noStrike" kern="1200" cap="none" spc="0" normalizeH="0" baseline="0" noProof="0">
              <a:ln>
                <a:noFill/>
              </a:ln>
              <a:solidFill>
                <a:schemeClr val="bg1"/>
              </a:solidFill>
              <a:effectLst/>
              <a:uLnTx/>
              <a:uFillTx/>
              <a:latin typeface="Aptos SemiBold" panose="020B0004020202020204" pitchFamily="34" charset="0"/>
              <a:ea typeface="+mn-ea"/>
              <a:cs typeface="+mn-cs"/>
            </a:endParaRPr>
          </a:p>
        </p:txBody>
      </p:sp>
      <p:pic>
        <p:nvPicPr>
          <p:cNvPr id="4" name="Picture 3">
            <a:extLst>
              <a:ext uri="{FF2B5EF4-FFF2-40B4-BE49-F238E27FC236}">
                <a16:creationId xmlns:a16="http://schemas.microsoft.com/office/drawing/2014/main" id="{59237915-CC02-997A-CD3F-0C44DE6545C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31091" y="964091"/>
            <a:ext cx="10598727" cy="1808476"/>
          </a:xfrm>
          <a:prstGeom prst="rect">
            <a:avLst/>
          </a:prstGeom>
        </p:spPr>
      </p:pic>
      <p:pic>
        <p:nvPicPr>
          <p:cNvPr id="5" name="Picture 4">
            <a:extLst>
              <a:ext uri="{FF2B5EF4-FFF2-40B4-BE49-F238E27FC236}">
                <a16:creationId xmlns:a16="http://schemas.microsoft.com/office/drawing/2014/main" id="{484C2CCB-95BC-3B4F-BBE1-542024B3216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31091" y="2926803"/>
            <a:ext cx="10760363" cy="1628444"/>
          </a:xfrm>
          <a:prstGeom prst="rect">
            <a:avLst/>
          </a:prstGeom>
        </p:spPr>
      </p:pic>
      <p:pic>
        <p:nvPicPr>
          <p:cNvPr id="6" name="Picture 5">
            <a:extLst>
              <a:ext uri="{FF2B5EF4-FFF2-40B4-BE49-F238E27FC236}">
                <a16:creationId xmlns:a16="http://schemas.microsoft.com/office/drawing/2014/main" id="{F6A97945-30C6-ACB5-A98C-C7EEE745129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15515" y="4973180"/>
            <a:ext cx="10914303" cy="1677143"/>
          </a:xfrm>
          <a:prstGeom prst="rect">
            <a:avLst/>
          </a:prstGeom>
        </p:spPr>
      </p:pic>
      <p:sp>
        <p:nvSpPr>
          <p:cNvPr id="3" name="Slide Number Placeholder 2">
            <a:extLst>
              <a:ext uri="{FF2B5EF4-FFF2-40B4-BE49-F238E27FC236}">
                <a16:creationId xmlns:a16="http://schemas.microsoft.com/office/drawing/2014/main" id="{F357D067-A801-3B56-3DA4-9AADA36B58FD}"/>
              </a:ext>
            </a:extLst>
          </p:cNvPr>
          <p:cNvSpPr>
            <a:spLocks noGrp="1"/>
          </p:cNvSpPr>
          <p:nvPr>
            <p:ph type="sldNum" sz="quarter" idx="4"/>
          </p:nvPr>
        </p:nvSpPr>
        <p:spPr/>
        <p:txBody>
          <a:bodyPr/>
          <a:lstStyle/>
          <a:p>
            <a:fld id="{E1CE52AA-BB93-4FDB-9629-C6421C98F39B}" type="slidenum">
              <a:rPr lang="en-US" smtClean="0"/>
              <a:pPr/>
              <a:t>32</a:t>
            </a:fld>
            <a:endParaRPr lang="en-US"/>
          </a:p>
        </p:txBody>
      </p:sp>
    </p:spTree>
    <p:extLst>
      <p:ext uri="{BB962C8B-B14F-4D97-AF65-F5344CB8AC3E}">
        <p14:creationId xmlns:p14="http://schemas.microsoft.com/office/powerpoint/2010/main" val="24999458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9859190C-C7C1-69DB-1A6B-055B6CFB0BDB}"/>
              </a:ext>
            </a:extLst>
          </p:cNvPr>
          <p:cNvSpPr>
            <a:spLocks noGrp="1"/>
          </p:cNvSpPr>
          <p:nvPr>
            <p:ph type="title" idx="4294967295"/>
          </p:nvPr>
        </p:nvSpPr>
        <p:spPr>
          <a:xfrm>
            <a:off x="8824511" y="134257"/>
            <a:ext cx="3284638" cy="7969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mn-lt"/>
                <a:cs typeface="+mn-lt"/>
              </a:rPr>
              <a:t>Defining Your Value Proposition </a:t>
            </a:r>
            <a:r>
              <a:rPr kumimoji="0" lang="en-US" sz="100" b="0" i="0" u="none" strike="noStrike" kern="1200" cap="none" spc="0" normalizeH="0" baseline="0" noProof="0">
                <a:ln>
                  <a:noFill/>
                </a:ln>
                <a:solidFill>
                  <a:schemeClr val="bg1"/>
                </a:solidFill>
                <a:effectLst/>
                <a:uLnTx/>
                <a:uFillTx/>
                <a:latin typeface="Aptos SemiBold" panose="020B0004020202020204" pitchFamily="34" charset="0"/>
                <a:ea typeface="+mn-lt"/>
                <a:cs typeface="+mn-lt"/>
              </a:rPr>
              <a:t>(2)</a:t>
            </a:r>
            <a:endParaRPr kumimoji="0" lang="en-US" sz="100" b="0" i="0" u="none" strike="noStrike" kern="1200" cap="none" spc="0" normalizeH="0" baseline="0" noProof="0">
              <a:ln>
                <a:noFill/>
              </a:ln>
              <a:solidFill>
                <a:schemeClr val="bg1"/>
              </a:solidFill>
              <a:effectLst/>
              <a:uLnTx/>
              <a:uFillTx/>
              <a:latin typeface="Aptos SemiBold" panose="020B0004020202020204" pitchFamily="34" charset="0"/>
              <a:ea typeface="+mn-ea"/>
              <a:cs typeface="+mn-cs"/>
            </a:endParaRPr>
          </a:p>
        </p:txBody>
      </p:sp>
      <p:pic>
        <p:nvPicPr>
          <p:cNvPr id="5" name="Picture 4">
            <a:extLst>
              <a:ext uri="{FF2B5EF4-FFF2-40B4-BE49-F238E27FC236}">
                <a16:creationId xmlns:a16="http://schemas.microsoft.com/office/drawing/2014/main" id="{EF823BCC-0326-4E88-0AA6-B68C8F27DBA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851" y="381739"/>
            <a:ext cx="8574425" cy="6184313"/>
          </a:xfrm>
          <a:prstGeom prst="rect">
            <a:avLst/>
          </a:prstGeom>
        </p:spPr>
      </p:pic>
      <p:sp>
        <p:nvSpPr>
          <p:cNvPr id="6" name="TextBox 5">
            <a:extLst>
              <a:ext uri="{FF2B5EF4-FFF2-40B4-BE49-F238E27FC236}">
                <a16:creationId xmlns:a16="http://schemas.microsoft.com/office/drawing/2014/main" id="{B94F332F-5D82-E9D0-D918-7F997871148A}"/>
              </a:ext>
            </a:extLst>
          </p:cNvPr>
          <p:cNvSpPr txBox="1"/>
          <p:nvPr/>
        </p:nvSpPr>
        <p:spPr>
          <a:xfrm>
            <a:off x="8824511" y="1693881"/>
            <a:ext cx="3284638" cy="17851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t>Job-to-be-done: </a:t>
            </a:r>
            <a:r>
              <a:rPr lang="en-US" sz="2200"/>
              <a:t>A statement that describes with precision a task, goal that a group of people are trying to accomplish</a:t>
            </a:r>
          </a:p>
        </p:txBody>
      </p:sp>
      <p:sp>
        <p:nvSpPr>
          <p:cNvPr id="7" name="TextBox 6">
            <a:extLst>
              <a:ext uri="{FF2B5EF4-FFF2-40B4-BE49-F238E27FC236}">
                <a16:creationId xmlns:a16="http://schemas.microsoft.com/office/drawing/2014/main" id="{4879208E-E656-4278-037C-2D57A972A818}"/>
              </a:ext>
            </a:extLst>
          </p:cNvPr>
          <p:cNvSpPr txBox="1"/>
          <p:nvPr/>
        </p:nvSpPr>
        <p:spPr>
          <a:xfrm>
            <a:off x="8824511" y="3659230"/>
            <a:ext cx="2832588"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cs typeface="Calibri"/>
              </a:rPr>
              <a:t>Gains: </a:t>
            </a:r>
            <a:r>
              <a:rPr lang="en-US" sz="2200">
                <a:solidFill>
                  <a:srgbClr val="000000"/>
                </a:solidFill>
                <a:ea typeface="+mn-lt"/>
                <a:cs typeface="+mn-lt"/>
              </a:rPr>
              <a:t>Job well done. Positive outcomes, benefits, aspirations</a:t>
            </a:r>
            <a:endParaRPr lang="en-US" sz="2200">
              <a:cs typeface="Calibri"/>
            </a:endParaRPr>
          </a:p>
        </p:txBody>
      </p:sp>
      <p:sp>
        <p:nvSpPr>
          <p:cNvPr id="8" name="TextBox 7">
            <a:extLst>
              <a:ext uri="{FF2B5EF4-FFF2-40B4-BE49-F238E27FC236}">
                <a16:creationId xmlns:a16="http://schemas.microsoft.com/office/drawing/2014/main" id="{E28D696D-A58F-AEEF-0E06-10D35AE5F279}"/>
              </a:ext>
            </a:extLst>
          </p:cNvPr>
          <p:cNvSpPr txBox="1"/>
          <p:nvPr/>
        </p:nvSpPr>
        <p:spPr>
          <a:xfrm>
            <a:off x="8923663" y="4947471"/>
            <a:ext cx="2832588"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cs typeface="Calibri"/>
              </a:rPr>
              <a:t>Pains: </a:t>
            </a:r>
            <a:r>
              <a:rPr lang="en-US" sz="2200">
                <a:solidFill>
                  <a:srgbClr val="000000"/>
                </a:solidFill>
                <a:ea typeface="+mn-lt"/>
                <a:cs typeface="+mn-lt"/>
              </a:rPr>
              <a:t>Annoyances, obstacles, negative outcomes with trying to get the job done</a:t>
            </a:r>
            <a:endParaRPr lang="en-US" sz="2200">
              <a:solidFill>
                <a:srgbClr val="242021"/>
              </a:solidFill>
              <a:ea typeface="+mn-lt"/>
              <a:cs typeface="+mn-lt"/>
            </a:endParaRPr>
          </a:p>
        </p:txBody>
      </p:sp>
      <p:sp>
        <p:nvSpPr>
          <p:cNvPr id="3" name="Slide Number Placeholder 2">
            <a:extLst>
              <a:ext uri="{FF2B5EF4-FFF2-40B4-BE49-F238E27FC236}">
                <a16:creationId xmlns:a16="http://schemas.microsoft.com/office/drawing/2014/main" id="{15CED6A9-9B60-E180-A75A-E187AB3D60FD}"/>
              </a:ext>
            </a:extLst>
          </p:cNvPr>
          <p:cNvSpPr>
            <a:spLocks noGrp="1"/>
          </p:cNvSpPr>
          <p:nvPr>
            <p:ph type="sldNum" sz="quarter" idx="4"/>
          </p:nvPr>
        </p:nvSpPr>
        <p:spPr/>
        <p:txBody>
          <a:bodyPr/>
          <a:lstStyle/>
          <a:p>
            <a:fld id="{E1CE52AA-BB93-4FDB-9629-C6421C98F39B}" type="slidenum">
              <a:rPr lang="en-US" smtClean="0"/>
              <a:pPr/>
              <a:t>33</a:t>
            </a:fld>
            <a:endParaRPr lang="en-US"/>
          </a:p>
        </p:txBody>
      </p:sp>
    </p:spTree>
    <p:extLst>
      <p:ext uri="{BB962C8B-B14F-4D97-AF65-F5344CB8AC3E}">
        <p14:creationId xmlns:p14="http://schemas.microsoft.com/office/powerpoint/2010/main" val="2106770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9859190C-C7C1-69DB-1A6B-055B6CFB0BDB}"/>
              </a:ext>
            </a:extLst>
          </p:cNvPr>
          <p:cNvSpPr>
            <a:spLocks noGrp="1"/>
          </p:cNvSpPr>
          <p:nvPr>
            <p:ph type="title" idx="4294967295"/>
          </p:nvPr>
        </p:nvSpPr>
        <p:spPr>
          <a:xfrm>
            <a:off x="145523" y="2776029"/>
            <a:ext cx="4470544" cy="14519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effectLst/>
                <a:uLnTx/>
                <a:uFillTx/>
                <a:latin typeface="Aptos SemiBold" panose="020B0004020202020204" pitchFamily="34" charset="0"/>
                <a:ea typeface="+mn-lt"/>
                <a:cs typeface="+mn-lt"/>
              </a:rPr>
              <a:t>Defining Your Value Proposition</a:t>
            </a:r>
            <a:r>
              <a:rPr kumimoji="0" lang="en-US" sz="4000" b="0" i="0" u="none" strike="noStrike" kern="1200" cap="none" spc="0" normalizeH="0" baseline="0" noProof="0">
                <a:ln>
                  <a:noFill/>
                </a:ln>
                <a:solidFill>
                  <a:srgbClr val="E4E4E4"/>
                </a:solidFill>
                <a:effectLst/>
                <a:uLnTx/>
                <a:uFillTx/>
                <a:latin typeface="Aptos SemiBold" panose="020B0004020202020204" pitchFamily="34" charset="0"/>
                <a:ea typeface="+mn-lt"/>
                <a:cs typeface="+mn-lt"/>
              </a:rPr>
              <a:t> </a:t>
            </a:r>
            <a:r>
              <a:rPr kumimoji="0" lang="en-US" sz="800" b="0" i="0" u="none" strike="noStrike" kern="1200" cap="none" spc="0" normalizeH="0" baseline="0" noProof="0">
                <a:ln>
                  <a:noFill/>
                </a:ln>
                <a:solidFill>
                  <a:srgbClr val="E4E4E4"/>
                </a:solidFill>
                <a:effectLst/>
                <a:uLnTx/>
                <a:uFillTx/>
                <a:latin typeface="Aptos SemiBold" panose="020B0004020202020204" pitchFamily="34" charset="0"/>
                <a:ea typeface="+mn-lt"/>
                <a:cs typeface="+mn-lt"/>
              </a:rPr>
              <a:t>(3)</a:t>
            </a:r>
            <a:endParaRPr kumimoji="0" lang="en-US" sz="800" b="0" i="0" u="none" strike="noStrike" kern="1200" cap="none" spc="0" normalizeH="0" baseline="0" noProof="0">
              <a:ln>
                <a:noFill/>
              </a:ln>
              <a:solidFill>
                <a:srgbClr val="E4E4E4"/>
              </a:solidFill>
              <a:effectLst/>
              <a:uLnTx/>
              <a:uFillTx/>
              <a:latin typeface="Aptos SemiBold" panose="020B0004020202020204" pitchFamily="34" charset="0"/>
              <a:ea typeface="+mn-ea"/>
              <a:cs typeface="+mn-cs"/>
            </a:endParaRPr>
          </a:p>
        </p:txBody>
      </p:sp>
      <p:pic>
        <p:nvPicPr>
          <p:cNvPr id="2" name="Picture 1" descr="A diagram of notes on a white background">
            <a:extLst>
              <a:ext uri="{FF2B5EF4-FFF2-40B4-BE49-F238E27FC236}">
                <a16:creationId xmlns:a16="http://schemas.microsoft.com/office/drawing/2014/main" id="{28D36827-0815-3870-51FB-7B28BEFF372D}"/>
              </a:ext>
            </a:extLst>
          </p:cNvPr>
          <p:cNvPicPr>
            <a:picLocks noChangeAspect="1"/>
          </p:cNvPicPr>
          <p:nvPr/>
        </p:nvPicPr>
        <p:blipFill rotWithShape="1">
          <a:blip r:embed="rId3"/>
          <a:srcRect l="5579" t="2852" r="6572" b="86159"/>
          <a:stretch/>
        </p:blipFill>
        <p:spPr>
          <a:xfrm>
            <a:off x="145523" y="220727"/>
            <a:ext cx="6035040" cy="1095249"/>
          </a:xfrm>
          <a:prstGeom prst="rect">
            <a:avLst/>
          </a:prstGeom>
        </p:spPr>
      </p:pic>
      <p:pic>
        <p:nvPicPr>
          <p:cNvPr id="6" name="Picture 5">
            <a:extLst>
              <a:ext uri="{FF2B5EF4-FFF2-40B4-BE49-F238E27FC236}">
                <a16:creationId xmlns:a16="http://schemas.microsoft.com/office/drawing/2014/main" id="{82773374-AA2B-2184-8437-790FFD4550E0}"/>
              </a:ext>
              <a:ext uri="{C183D7F6-B498-43B3-948B-1728B52AA6E4}">
                <adec:decorative xmlns:adec="http://schemas.microsoft.com/office/drawing/2017/decorative" val="1"/>
              </a:ext>
            </a:extLst>
          </p:cNvPr>
          <p:cNvPicPr>
            <a:picLocks noChangeAspect="1"/>
          </p:cNvPicPr>
          <p:nvPr/>
        </p:nvPicPr>
        <p:blipFill rotWithShape="1">
          <a:blip r:embed="rId3"/>
          <a:srcRect l="7539" t="16206" r="73577" b="77079"/>
          <a:stretch/>
        </p:blipFill>
        <p:spPr>
          <a:xfrm>
            <a:off x="2630663" y="850317"/>
            <a:ext cx="3061955" cy="1195685"/>
          </a:xfrm>
          <a:prstGeom prst="rect">
            <a:avLst/>
          </a:prstGeom>
        </p:spPr>
      </p:pic>
      <p:pic>
        <p:nvPicPr>
          <p:cNvPr id="7" name="Picture 6">
            <a:extLst>
              <a:ext uri="{FF2B5EF4-FFF2-40B4-BE49-F238E27FC236}">
                <a16:creationId xmlns:a16="http://schemas.microsoft.com/office/drawing/2014/main" id="{D42E64A3-5147-6785-D084-542E05956599}"/>
              </a:ext>
              <a:ext uri="{C183D7F6-B498-43B3-948B-1728B52AA6E4}">
                <adec:decorative xmlns:adec="http://schemas.microsoft.com/office/drawing/2017/decorative" val="1"/>
              </a:ext>
            </a:extLst>
          </p:cNvPr>
          <p:cNvPicPr>
            <a:picLocks noChangeAspect="1"/>
          </p:cNvPicPr>
          <p:nvPr/>
        </p:nvPicPr>
        <p:blipFill rotWithShape="1">
          <a:blip r:embed="rId3"/>
          <a:srcRect l="4220" t="89328" r="72369" b="3149"/>
          <a:stretch/>
        </p:blipFill>
        <p:spPr>
          <a:xfrm>
            <a:off x="3332220" y="5604759"/>
            <a:ext cx="3388298" cy="1195685"/>
          </a:xfrm>
          <a:prstGeom prst="rect">
            <a:avLst/>
          </a:prstGeom>
        </p:spPr>
      </p:pic>
      <p:pic>
        <p:nvPicPr>
          <p:cNvPr id="5" name="Picture 4">
            <a:extLst>
              <a:ext uri="{FF2B5EF4-FFF2-40B4-BE49-F238E27FC236}">
                <a16:creationId xmlns:a16="http://schemas.microsoft.com/office/drawing/2014/main" id="{68558A8F-0DAF-4C89-7FD5-A4814FAC55C7}"/>
              </a:ext>
              <a:ext uri="{C183D7F6-B498-43B3-948B-1728B52AA6E4}">
                <adec:decorative xmlns:adec="http://schemas.microsoft.com/office/drawing/2017/decorative" val="1"/>
              </a:ext>
            </a:extLst>
          </p:cNvPr>
          <p:cNvPicPr>
            <a:picLocks noChangeAspect="1"/>
          </p:cNvPicPr>
          <p:nvPr/>
        </p:nvPicPr>
        <p:blipFill rotWithShape="1">
          <a:blip r:embed="rId3"/>
          <a:srcRect t="9702" b="6881"/>
          <a:stretch/>
        </p:blipFill>
        <p:spPr>
          <a:xfrm>
            <a:off x="4750314" y="-87538"/>
            <a:ext cx="7407193" cy="6785518"/>
          </a:xfrm>
          <a:prstGeom prst="heptagon">
            <a:avLst/>
          </a:prstGeom>
        </p:spPr>
      </p:pic>
      <p:sp>
        <p:nvSpPr>
          <p:cNvPr id="3" name="Slide Number Placeholder 2">
            <a:extLst>
              <a:ext uri="{FF2B5EF4-FFF2-40B4-BE49-F238E27FC236}">
                <a16:creationId xmlns:a16="http://schemas.microsoft.com/office/drawing/2014/main" id="{15CED6A9-9B60-E180-A75A-E187AB3D60FD}"/>
              </a:ext>
            </a:extLst>
          </p:cNvPr>
          <p:cNvSpPr>
            <a:spLocks noGrp="1"/>
          </p:cNvSpPr>
          <p:nvPr>
            <p:ph type="sldNum" sz="quarter" idx="4"/>
          </p:nvPr>
        </p:nvSpPr>
        <p:spPr/>
        <p:txBody>
          <a:bodyPr/>
          <a:lstStyle/>
          <a:p>
            <a:fld id="{E1CE52AA-BB93-4FDB-9629-C6421C98F39B}" type="slidenum">
              <a:rPr lang="en-US" smtClean="0"/>
              <a:pPr/>
              <a:t>34</a:t>
            </a:fld>
            <a:endParaRPr lang="en-US"/>
          </a:p>
        </p:txBody>
      </p:sp>
    </p:spTree>
    <p:extLst>
      <p:ext uri="{BB962C8B-B14F-4D97-AF65-F5344CB8AC3E}">
        <p14:creationId xmlns:p14="http://schemas.microsoft.com/office/powerpoint/2010/main" val="27561767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31F31-6F0E-F7BD-657B-92575C84ADA6}"/>
              </a:ext>
            </a:extLst>
          </p:cNvPr>
          <p:cNvSpPr>
            <a:spLocks noGrp="1"/>
          </p:cNvSpPr>
          <p:nvPr>
            <p:ph type="title" idx="4294967295"/>
          </p:nvPr>
        </p:nvSpPr>
        <p:spPr>
          <a:xfrm>
            <a:off x="1615440" y="212224"/>
            <a:ext cx="8961120" cy="657225"/>
          </a:xfrm>
        </p:spPr>
        <p:txBody>
          <a:bodyPr>
            <a:normAutofit/>
          </a:bodyPr>
          <a:lstStyle/>
          <a:p>
            <a:r>
              <a:rPr lang="en-US" sz="4000">
                <a:solidFill>
                  <a:srgbClr val="274E21"/>
                </a:solidFill>
                <a:latin typeface="Aptos SemiBold" panose="020B0004020202020204" pitchFamily="34" charset="0"/>
                <a:ea typeface="+mn-lt"/>
                <a:cs typeface="+mn-lt"/>
              </a:rPr>
              <a:t>Building Your Job Quality Team Canvas </a:t>
            </a:r>
            <a:r>
              <a:rPr lang="en-US" sz="100">
                <a:solidFill>
                  <a:schemeClr val="bg1"/>
                </a:solidFill>
                <a:latin typeface="Aptos SemiBold" panose="020B0004020202020204" pitchFamily="34" charset="0"/>
                <a:ea typeface="+mn-lt"/>
                <a:cs typeface="+mn-lt"/>
              </a:rPr>
              <a:t>(1)</a:t>
            </a:r>
          </a:p>
        </p:txBody>
      </p:sp>
      <p:sp>
        <p:nvSpPr>
          <p:cNvPr id="3" name="Content Placeholder 2">
            <a:extLst>
              <a:ext uri="{FF2B5EF4-FFF2-40B4-BE49-F238E27FC236}">
                <a16:creationId xmlns:a16="http://schemas.microsoft.com/office/drawing/2014/main" id="{F28EDEE5-34DD-69B2-237E-875EFE02508E}"/>
              </a:ext>
            </a:extLst>
          </p:cNvPr>
          <p:cNvSpPr>
            <a:spLocks noGrp="1"/>
          </p:cNvSpPr>
          <p:nvPr>
            <p:ph type="body" sz="quarter" idx="4294967295"/>
          </p:nvPr>
        </p:nvSpPr>
        <p:spPr>
          <a:xfrm>
            <a:off x="220337" y="869449"/>
            <a:ext cx="3738620" cy="5760720"/>
          </a:xfrm>
          <a:prstGeom prst="rect">
            <a:avLst/>
          </a:prstGeom>
        </p:spPr>
        <p:txBody>
          <a:bodyPr>
            <a:normAutofit/>
          </a:bodyPr>
          <a:lstStyle/>
          <a:p>
            <a:pPr>
              <a:buFont typeface="Wingdings" panose="05000000000000000000" pitchFamily="2" charset="2"/>
              <a:buChar char="§"/>
            </a:pPr>
            <a:r>
              <a:rPr lang="en-US" sz="2400">
                <a:ea typeface="Calibri"/>
                <a:cs typeface="Calibri"/>
              </a:rPr>
              <a:t>Mission</a:t>
            </a:r>
          </a:p>
          <a:p>
            <a:pPr>
              <a:buFont typeface="Wingdings" panose="05000000000000000000" pitchFamily="2" charset="2"/>
              <a:buChar char="§"/>
            </a:pPr>
            <a:r>
              <a:rPr lang="en-US" sz="2400">
                <a:ea typeface="Calibri"/>
                <a:cs typeface="Calibri"/>
              </a:rPr>
              <a:t>Key Partners</a:t>
            </a:r>
          </a:p>
          <a:p>
            <a:pPr>
              <a:buFont typeface="Wingdings" panose="05000000000000000000" pitchFamily="2" charset="2"/>
              <a:buChar char="§"/>
            </a:pPr>
            <a:r>
              <a:rPr lang="en-US" sz="2400">
                <a:ea typeface="Calibri"/>
                <a:cs typeface="Calibri"/>
              </a:rPr>
              <a:t>Key Strategies</a:t>
            </a:r>
          </a:p>
          <a:p>
            <a:pPr>
              <a:buFont typeface="Wingdings" panose="05000000000000000000" pitchFamily="2" charset="2"/>
              <a:buChar char="§"/>
            </a:pPr>
            <a:r>
              <a:rPr lang="en-US" sz="2400">
                <a:ea typeface="Calibri"/>
                <a:cs typeface="Calibri"/>
              </a:rPr>
              <a:t>Key Assets/Resources</a:t>
            </a:r>
          </a:p>
          <a:p>
            <a:pPr>
              <a:buFont typeface="Wingdings" panose="05000000000000000000" pitchFamily="2" charset="2"/>
              <a:buChar char="§"/>
            </a:pPr>
            <a:r>
              <a:rPr lang="en-US" sz="2400">
                <a:ea typeface="Calibri"/>
                <a:cs typeface="Calibri"/>
              </a:rPr>
              <a:t>Extended/Expanded Value Proposition</a:t>
            </a:r>
          </a:p>
          <a:p>
            <a:pPr>
              <a:buFont typeface="Wingdings" panose="05000000000000000000" pitchFamily="2" charset="2"/>
              <a:buChar char="§"/>
            </a:pPr>
            <a:r>
              <a:rPr lang="en-US" sz="2400">
                <a:ea typeface="Calibri"/>
                <a:cs typeface="Calibri"/>
              </a:rPr>
              <a:t>Buy-in &amp; Support</a:t>
            </a:r>
          </a:p>
          <a:p>
            <a:pPr>
              <a:buFont typeface="Wingdings" panose="05000000000000000000" pitchFamily="2" charset="2"/>
              <a:buChar char="§"/>
            </a:pPr>
            <a:r>
              <a:rPr lang="en-US" sz="2400">
                <a:ea typeface="Calibri"/>
                <a:cs typeface="Calibri"/>
              </a:rPr>
              <a:t>Implementation/Launch</a:t>
            </a:r>
          </a:p>
          <a:p>
            <a:pPr>
              <a:buFont typeface="Wingdings" panose="05000000000000000000" pitchFamily="2" charset="2"/>
              <a:buChar char="§"/>
            </a:pPr>
            <a:r>
              <a:rPr lang="en-US" sz="2400">
                <a:ea typeface="Calibri"/>
                <a:cs typeface="Calibri"/>
              </a:rPr>
              <a:t>Beneficiaries</a:t>
            </a:r>
          </a:p>
          <a:p>
            <a:pPr>
              <a:buFont typeface="Wingdings" panose="05000000000000000000" pitchFamily="2" charset="2"/>
              <a:buChar char="§"/>
            </a:pPr>
            <a:r>
              <a:rPr lang="en-US" sz="2400">
                <a:ea typeface="Calibri"/>
                <a:cs typeface="Calibri"/>
              </a:rPr>
              <a:t>Budget/Cost Considerations</a:t>
            </a:r>
          </a:p>
          <a:p>
            <a:pPr>
              <a:buFont typeface="Wingdings" panose="05000000000000000000" pitchFamily="2" charset="2"/>
              <a:buChar char="§"/>
            </a:pPr>
            <a:r>
              <a:rPr lang="en-US" sz="2400">
                <a:ea typeface="Calibri"/>
                <a:cs typeface="Calibri"/>
              </a:rPr>
              <a:t>Impact Measures/</a:t>
            </a:r>
            <a:r>
              <a:rPr lang="en-US" sz="2400" err="1">
                <a:ea typeface="Calibri"/>
                <a:cs typeface="Calibri"/>
              </a:rPr>
              <a:t>KPIs</a:t>
            </a:r>
            <a:r>
              <a:rPr lang="en-US" sz="2400">
                <a:ea typeface="Calibri"/>
                <a:cs typeface="Calibri"/>
              </a:rPr>
              <a:t>/Milestones</a:t>
            </a:r>
          </a:p>
        </p:txBody>
      </p:sp>
      <p:pic>
        <p:nvPicPr>
          <p:cNvPr id="8" name="Content Placeholder 6">
            <a:extLst>
              <a:ext uri="{FF2B5EF4-FFF2-40B4-BE49-F238E27FC236}">
                <a16:creationId xmlns:a16="http://schemas.microsoft.com/office/drawing/2014/main" id="{38464277-E58A-203A-F1A0-B18F0C94C0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878068" y="1023589"/>
            <a:ext cx="8187742" cy="5280842"/>
          </a:xfrm>
          <a:prstGeom prst="rect">
            <a:avLst/>
          </a:prstGeom>
          <a:ln>
            <a:solidFill>
              <a:srgbClr val="00B0F0"/>
            </a:solidFill>
          </a:ln>
        </p:spPr>
      </p:pic>
      <p:sp>
        <p:nvSpPr>
          <p:cNvPr id="4" name="TextBox 3">
            <a:extLst>
              <a:ext uri="{FF2B5EF4-FFF2-40B4-BE49-F238E27FC236}">
                <a16:creationId xmlns:a16="http://schemas.microsoft.com/office/drawing/2014/main" id="{0A8F434C-D240-7D97-8ABF-6787406C47FE}"/>
              </a:ext>
              <a:ext uri="{C183D7F6-B498-43B3-948B-1728B52AA6E4}">
                <adec:decorative xmlns:adec="http://schemas.microsoft.com/office/drawing/2017/decorative" val="0"/>
              </a:ext>
            </a:extLst>
          </p:cNvPr>
          <p:cNvSpPr txBox="1"/>
          <p:nvPr/>
        </p:nvSpPr>
        <p:spPr>
          <a:xfrm>
            <a:off x="11623040" y="6378694"/>
            <a:ext cx="441960" cy="369332"/>
          </a:xfrm>
          <a:prstGeom prst="rect">
            <a:avLst/>
          </a:prstGeom>
          <a:noFill/>
        </p:spPr>
        <p:txBody>
          <a:bodyPr wrap="square">
            <a:spAutoFit/>
          </a:bodyPr>
          <a:lstStyle/>
          <a:p>
            <a:fld id="{158B7785-F6D6-45F8-833E-07BD84680091}" type="slidenum">
              <a:rPr lang="en-US" smtClean="0"/>
              <a:pPr/>
              <a:t>35</a:t>
            </a:fld>
            <a:endParaRPr lang="en-US"/>
          </a:p>
        </p:txBody>
      </p:sp>
    </p:spTree>
    <p:extLst>
      <p:ext uri="{BB962C8B-B14F-4D97-AF65-F5344CB8AC3E}">
        <p14:creationId xmlns:p14="http://schemas.microsoft.com/office/powerpoint/2010/main" val="2792379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BD39DFD-0D54-5ACE-3440-4E187FDBA48E}"/>
              </a:ext>
            </a:extLst>
          </p:cNvPr>
          <p:cNvSpPr txBox="1">
            <a:spLocks noGrp="1"/>
          </p:cNvSpPr>
          <p:nvPr>
            <p:ph type="title" idx="4294967295"/>
          </p:nvPr>
        </p:nvSpPr>
        <p:spPr>
          <a:xfrm>
            <a:off x="1661160" y="293916"/>
            <a:ext cx="8869680" cy="6572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mn-lt"/>
                <a:cs typeface="+mn-lt"/>
              </a:rPr>
              <a:t>Building Your Job Quality Team Canvas </a:t>
            </a:r>
            <a:r>
              <a:rPr kumimoji="0" lang="en-US" sz="100" b="0" i="0" u="none" strike="noStrike" kern="1200" cap="none" spc="0" normalizeH="0" baseline="0" noProof="0">
                <a:ln>
                  <a:noFill/>
                </a:ln>
                <a:solidFill>
                  <a:schemeClr val="bg1"/>
                </a:solidFill>
                <a:effectLst/>
                <a:uLnTx/>
                <a:uFillTx/>
                <a:latin typeface="Aptos SemiBold" panose="020B0004020202020204" pitchFamily="34" charset="0"/>
                <a:ea typeface="+mn-lt"/>
                <a:cs typeface="+mn-lt"/>
              </a:rPr>
              <a:t>(2)</a:t>
            </a:r>
          </a:p>
        </p:txBody>
      </p:sp>
      <p:sp>
        <p:nvSpPr>
          <p:cNvPr id="5" name="Content Placeholder 4">
            <a:extLst>
              <a:ext uri="{FF2B5EF4-FFF2-40B4-BE49-F238E27FC236}">
                <a16:creationId xmlns:a16="http://schemas.microsoft.com/office/drawing/2014/main" id="{089F0991-9658-2013-4F0F-9B80F0CF774F}"/>
              </a:ext>
            </a:extLst>
          </p:cNvPr>
          <p:cNvSpPr>
            <a:spLocks noGrp="1"/>
          </p:cNvSpPr>
          <p:nvPr>
            <p:ph type="body" sz="quarter" idx="4294967295"/>
          </p:nvPr>
        </p:nvSpPr>
        <p:spPr>
          <a:xfrm>
            <a:off x="131996" y="1149062"/>
            <a:ext cx="4325688" cy="4560888"/>
          </a:xfrm>
          <a:prstGeom prst="rect">
            <a:avLst/>
          </a:prstGeom>
        </p:spPr>
        <p:txBody>
          <a:bodyPr vert="horz" lIns="91440" tIns="45720" rIns="91440" bIns="45720" rtlCol="0" anchor="t">
            <a:noAutofit/>
          </a:bodyPr>
          <a:lstStyle/>
          <a:p>
            <a:pPr>
              <a:buFont typeface="Wingdings" panose="05000000000000000000" pitchFamily="2" charset="2"/>
              <a:buChar char="§"/>
            </a:pPr>
            <a:r>
              <a:rPr lang="en-US" sz="2400">
                <a:ea typeface="Calibri"/>
                <a:cs typeface="Calibri"/>
              </a:rPr>
              <a:t>Mission</a:t>
            </a:r>
          </a:p>
          <a:p>
            <a:pPr>
              <a:buFont typeface="Wingdings" panose="05000000000000000000" pitchFamily="2" charset="2"/>
              <a:buChar char="§"/>
            </a:pPr>
            <a:r>
              <a:rPr lang="en-US" sz="2400" b="1">
                <a:highlight>
                  <a:srgbClr val="FFFF00"/>
                </a:highlight>
                <a:ea typeface="Calibri"/>
                <a:cs typeface="Calibri"/>
              </a:rPr>
              <a:t>Key Partners</a:t>
            </a:r>
          </a:p>
          <a:p>
            <a:pPr>
              <a:buFont typeface="Wingdings" panose="05000000000000000000" pitchFamily="2" charset="2"/>
              <a:buChar char="§"/>
            </a:pPr>
            <a:r>
              <a:rPr lang="en-US" sz="2400">
                <a:ea typeface="Calibri"/>
                <a:cs typeface="Calibri"/>
              </a:rPr>
              <a:t>Key Strategies</a:t>
            </a:r>
          </a:p>
          <a:p>
            <a:pPr>
              <a:buFont typeface="Wingdings" panose="05000000000000000000" pitchFamily="2" charset="2"/>
              <a:buChar char="§"/>
            </a:pPr>
            <a:r>
              <a:rPr lang="en-US" sz="2400" b="1">
                <a:highlight>
                  <a:srgbClr val="FFFF00"/>
                </a:highlight>
                <a:ea typeface="Calibri"/>
                <a:cs typeface="Calibri"/>
              </a:rPr>
              <a:t>Key Assets/Resources</a:t>
            </a:r>
          </a:p>
          <a:p>
            <a:pPr>
              <a:buFont typeface="Wingdings" panose="05000000000000000000" pitchFamily="2" charset="2"/>
              <a:buChar char="§"/>
            </a:pPr>
            <a:r>
              <a:rPr lang="en-US" sz="2400">
                <a:ea typeface="Calibri"/>
                <a:cs typeface="Calibri"/>
              </a:rPr>
              <a:t>Extended/Expanded Value Proposition</a:t>
            </a:r>
          </a:p>
          <a:p>
            <a:pPr>
              <a:buFont typeface="Wingdings" panose="05000000000000000000" pitchFamily="2" charset="2"/>
              <a:buChar char="§"/>
            </a:pPr>
            <a:r>
              <a:rPr lang="en-US" sz="2400" b="1">
                <a:highlight>
                  <a:srgbClr val="FFFF00"/>
                </a:highlight>
                <a:ea typeface="Calibri"/>
                <a:cs typeface="Calibri"/>
              </a:rPr>
              <a:t>Buy-in &amp; Support</a:t>
            </a:r>
          </a:p>
          <a:p>
            <a:pPr>
              <a:buFont typeface="Wingdings" panose="05000000000000000000" pitchFamily="2" charset="2"/>
              <a:buChar char="§"/>
            </a:pPr>
            <a:r>
              <a:rPr lang="en-US" sz="2400">
                <a:ea typeface="Calibri"/>
                <a:cs typeface="Calibri"/>
              </a:rPr>
              <a:t>Implementation/Launch</a:t>
            </a:r>
          </a:p>
          <a:p>
            <a:pPr>
              <a:buFont typeface="Wingdings" panose="05000000000000000000" pitchFamily="2" charset="2"/>
              <a:buChar char="§"/>
            </a:pPr>
            <a:r>
              <a:rPr lang="en-US" sz="2400">
                <a:ea typeface="Calibri"/>
                <a:cs typeface="Calibri"/>
              </a:rPr>
              <a:t>Beneficiaries</a:t>
            </a:r>
          </a:p>
          <a:p>
            <a:pPr>
              <a:buFont typeface="Wingdings" panose="05000000000000000000" pitchFamily="2" charset="2"/>
              <a:buChar char="§"/>
            </a:pPr>
            <a:r>
              <a:rPr lang="en-US" sz="2400">
                <a:ea typeface="Calibri"/>
                <a:cs typeface="Calibri"/>
              </a:rPr>
              <a:t>Budget/Cost Considerations</a:t>
            </a:r>
          </a:p>
          <a:p>
            <a:pPr>
              <a:buFont typeface="Wingdings" panose="05000000000000000000" pitchFamily="2" charset="2"/>
              <a:buChar char="§"/>
            </a:pPr>
            <a:r>
              <a:rPr lang="en-US" sz="2400">
                <a:ea typeface="Calibri"/>
                <a:cs typeface="Calibri"/>
              </a:rPr>
              <a:t>Impact Measures/</a:t>
            </a:r>
            <a:r>
              <a:rPr lang="en-US" sz="2400" err="1">
                <a:ea typeface="Calibri"/>
                <a:cs typeface="Calibri"/>
              </a:rPr>
              <a:t>KPIs</a:t>
            </a:r>
            <a:r>
              <a:rPr lang="en-US" sz="2400">
                <a:ea typeface="Calibri"/>
                <a:cs typeface="Calibri"/>
              </a:rPr>
              <a:t>/Milestones</a:t>
            </a:r>
          </a:p>
        </p:txBody>
      </p:sp>
      <p:pic>
        <p:nvPicPr>
          <p:cNvPr id="8" name="Content Placeholder 6">
            <a:extLst>
              <a:ext uri="{FF2B5EF4-FFF2-40B4-BE49-F238E27FC236}">
                <a16:creationId xmlns:a16="http://schemas.microsoft.com/office/drawing/2014/main" id="{C603D76A-162A-82F1-1C56-6C8199258C0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73605" y="1149062"/>
            <a:ext cx="7886399" cy="5086485"/>
          </a:xfrm>
          <a:prstGeom prst="rect">
            <a:avLst/>
          </a:prstGeom>
          <a:ln>
            <a:solidFill>
              <a:srgbClr val="00B0F0"/>
            </a:solidFill>
          </a:ln>
        </p:spPr>
      </p:pic>
    </p:spTree>
    <p:extLst>
      <p:ext uri="{BB962C8B-B14F-4D97-AF65-F5344CB8AC3E}">
        <p14:creationId xmlns:p14="http://schemas.microsoft.com/office/powerpoint/2010/main" val="2225333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437F92-F90C-3A34-F853-6DAF576F9EF9}"/>
              </a:ext>
            </a:extLst>
          </p:cNvPr>
          <p:cNvSpPr txBox="1">
            <a:spLocks noGrp="1"/>
          </p:cNvSpPr>
          <p:nvPr>
            <p:ph type="title" idx="4294967295"/>
          </p:nvPr>
        </p:nvSpPr>
        <p:spPr>
          <a:xfrm>
            <a:off x="1661160" y="380081"/>
            <a:ext cx="8869680" cy="90011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chemeClr val="accent6">
                    <a:lumMod val="50000"/>
                  </a:schemeClr>
                </a:solidFill>
                <a:effectLst/>
                <a:uLnTx/>
                <a:uFillTx/>
                <a:latin typeface="Aptos SemiBold" panose="020B0004020202020204" pitchFamily="34" charset="0"/>
                <a:ea typeface="+mn-lt"/>
                <a:cs typeface="+mn-lt"/>
              </a:rPr>
              <a:t>Building Your Job Quality Team Canvas </a:t>
            </a:r>
            <a:r>
              <a:rPr kumimoji="0" lang="en-US" sz="200" b="0" i="0" u="none" strike="noStrike" kern="1200" cap="none" spc="0" normalizeH="0" baseline="0" noProof="0">
                <a:ln>
                  <a:noFill/>
                </a:ln>
                <a:solidFill>
                  <a:schemeClr val="bg1"/>
                </a:solidFill>
                <a:effectLst/>
                <a:uLnTx/>
                <a:uFillTx/>
                <a:latin typeface="Aptos SemiBold" panose="020B0004020202020204" pitchFamily="34" charset="0"/>
                <a:ea typeface="+mn-lt"/>
                <a:cs typeface="+mn-lt"/>
              </a:rPr>
              <a:t>(3)</a:t>
            </a:r>
            <a:endParaRPr kumimoji="0" lang="en-US" sz="200" b="0" i="0" u="none" strike="noStrike" kern="1200" cap="none" spc="0" normalizeH="0" baseline="0" noProof="0">
              <a:ln>
                <a:noFill/>
              </a:ln>
              <a:solidFill>
                <a:schemeClr val="bg1"/>
              </a:solidFill>
              <a:effectLst/>
              <a:uLnTx/>
              <a:uFillTx/>
              <a:latin typeface="Aptos SemiBold" panose="020B0004020202020204" pitchFamily="34" charset="0"/>
              <a:ea typeface="+mj-ea"/>
              <a:cs typeface="+mj-cs"/>
            </a:endParaRPr>
          </a:p>
        </p:txBody>
      </p:sp>
      <p:pic>
        <p:nvPicPr>
          <p:cNvPr id="6" name="Picture 5" descr="A printed example of the Job Quality Team Canvas.">
            <a:extLst>
              <a:ext uri="{FF2B5EF4-FFF2-40B4-BE49-F238E27FC236}">
                <a16:creationId xmlns:a16="http://schemas.microsoft.com/office/drawing/2014/main" id="{445DBD71-8E1B-C92B-C355-FCAB986D3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131670" y="368307"/>
            <a:ext cx="4087710" cy="6121386"/>
          </a:xfrm>
          <a:prstGeom prst="rect">
            <a:avLst/>
          </a:prstGeom>
        </p:spPr>
      </p:pic>
      <p:pic>
        <p:nvPicPr>
          <p:cNvPr id="10" name="Picture 9" descr="A written example of the Job Quality Team Canvas.">
            <a:extLst>
              <a:ext uri="{FF2B5EF4-FFF2-40B4-BE49-F238E27FC236}">
                <a16:creationId xmlns:a16="http://schemas.microsoft.com/office/drawing/2014/main" id="{3AE61EDE-9F60-F625-29BE-A17C9F4744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5569" y="1385145"/>
            <a:ext cx="5581631" cy="4087710"/>
          </a:xfrm>
          <a:prstGeom prst="rect">
            <a:avLst/>
          </a:prstGeom>
        </p:spPr>
      </p:pic>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4"/>
          </p:nvPr>
        </p:nvSpPr>
        <p:spPr/>
        <p:txBody>
          <a:bodyPr/>
          <a:lstStyle/>
          <a:p>
            <a:fld id="{158B7785-F6D6-45F8-833E-07BD84680091}" type="slidenum">
              <a:rPr lang="en-US" smtClean="0"/>
              <a:t>37</a:t>
            </a:fld>
            <a:endParaRPr lang="en-US"/>
          </a:p>
        </p:txBody>
      </p:sp>
    </p:spTree>
    <p:extLst>
      <p:ext uri="{BB962C8B-B14F-4D97-AF65-F5344CB8AC3E}">
        <p14:creationId xmlns:p14="http://schemas.microsoft.com/office/powerpoint/2010/main" val="29366586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84F0D-7269-713E-C6CB-7FC714F20EBC}"/>
              </a:ext>
            </a:extLst>
          </p:cNvPr>
          <p:cNvSpPr>
            <a:spLocks noGrp="1"/>
          </p:cNvSpPr>
          <p:nvPr>
            <p:ph type="title"/>
          </p:nvPr>
        </p:nvSpPr>
        <p:spPr>
          <a:xfrm>
            <a:off x="812800" y="533401"/>
            <a:ext cx="10182860" cy="1037491"/>
          </a:xfrm>
        </p:spPr>
        <p:txBody>
          <a:bodyPr>
            <a:normAutofit fontScale="90000"/>
          </a:bodyPr>
          <a:lstStyle/>
          <a:p>
            <a:r>
              <a:rPr lang="en-US" sz="4000">
                <a:ea typeface="+mn-lt"/>
                <a:cs typeface="+mn-lt"/>
              </a:rPr>
              <a:t>Defining Your Value Proposition – Activity Breakout Groups</a:t>
            </a:r>
            <a:endParaRPr lang="en-US" sz="4000"/>
          </a:p>
        </p:txBody>
      </p:sp>
      <p:sp>
        <p:nvSpPr>
          <p:cNvPr id="3" name="Content Placeholder 2">
            <a:extLst>
              <a:ext uri="{FF2B5EF4-FFF2-40B4-BE49-F238E27FC236}">
                <a16:creationId xmlns:a16="http://schemas.microsoft.com/office/drawing/2014/main" id="{880ACCB3-59D6-98D2-57CA-C1668134E9B6}"/>
              </a:ext>
            </a:extLst>
          </p:cNvPr>
          <p:cNvSpPr>
            <a:spLocks noGrp="1"/>
          </p:cNvSpPr>
          <p:nvPr>
            <p:ph idx="1"/>
          </p:nvPr>
        </p:nvSpPr>
        <p:spPr>
          <a:xfrm>
            <a:off x="812800" y="1570891"/>
            <a:ext cx="10881360" cy="4572000"/>
          </a:xfrm>
        </p:spPr>
        <p:txBody>
          <a:bodyPr numCol="2">
            <a:noAutofit/>
          </a:bodyPr>
          <a:lstStyle/>
          <a:p>
            <a:pPr marL="0" indent="0">
              <a:spcBef>
                <a:spcPts val="600"/>
              </a:spcBef>
              <a:spcAft>
                <a:spcPts val="600"/>
              </a:spcAft>
              <a:buNone/>
            </a:pPr>
            <a:r>
              <a:rPr lang="en-US" sz="2400" b="1">
                <a:cs typeface="Calibri"/>
              </a:rPr>
              <a:t>Instructions:</a:t>
            </a:r>
          </a:p>
          <a:p>
            <a:pPr>
              <a:spcBef>
                <a:spcPts val="600"/>
              </a:spcBef>
              <a:spcAft>
                <a:spcPts val="600"/>
              </a:spcAft>
            </a:pPr>
            <a:r>
              <a:rPr lang="en-US" sz="2400">
                <a:cs typeface="Calibri"/>
              </a:rPr>
              <a:t>Take about 5 minutes to review the statement </a:t>
            </a:r>
          </a:p>
          <a:p>
            <a:pPr>
              <a:spcBef>
                <a:spcPts val="600"/>
              </a:spcBef>
              <a:spcAft>
                <a:spcPts val="600"/>
              </a:spcAft>
            </a:pPr>
            <a:r>
              <a:rPr lang="en-US" sz="2400">
                <a:cs typeface="Calibri"/>
              </a:rPr>
              <a:t>In your breakout groups, spend 7 minutes working on "Customer Segments" and "Jobs to be done."</a:t>
            </a:r>
          </a:p>
          <a:p>
            <a:pPr>
              <a:spcBef>
                <a:spcPts val="600"/>
              </a:spcBef>
              <a:spcAft>
                <a:spcPts val="600"/>
              </a:spcAft>
            </a:pPr>
            <a:r>
              <a:rPr lang="en-US" sz="2400">
                <a:cs typeface="Calibri"/>
              </a:rPr>
              <a:t>Share out and discuss for 10 minutes</a:t>
            </a:r>
          </a:p>
          <a:p>
            <a:pPr>
              <a:spcBef>
                <a:spcPts val="600"/>
              </a:spcBef>
              <a:spcAft>
                <a:spcPts val="600"/>
              </a:spcAft>
            </a:pPr>
            <a:r>
              <a:rPr lang="en-US" sz="2400">
                <a:cs typeface="Calibri"/>
              </a:rPr>
              <a:t>Spend 7 minutes working on "Pains" and "Gains"</a:t>
            </a:r>
          </a:p>
          <a:p>
            <a:pPr>
              <a:spcBef>
                <a:spcPts val="600"/>
              </a:spcBef>
              <a:spcAft>
                <a:spcPts val="600"/>
              </a:spcAft>
            </a:pPr>
            <a:r>
              <a:rPr lang="en-US" sz="2400">
                <a:cs typeface="Calibri"/>
              </a:rPr>
              <a:t>Share out and discuss for 10 minutes</a:t>
            </a:r>
          </a:p>
          <a:p>
            <a:pPr>
              <a:spcBef>
                <a:spcPts val="600"/>
              </a:spcBef>
              <a:spcAft>
                <a:spcPts val="600"/>
              </a:spcAft>
            </a:pPr>
            <a:r>
              <a:rPr lang="en-US" sz="2400">
                <a:highlight>
                  <a:srgbClr val="FFFF00"/>
                </a:highlight>
                <a:cs typeface="Calibri"/>
              </a:rPr>
              <a:t>Prepare to report on the following question: </a:t>
            </a:r>
          </a:p>
          <a:p>
            <a:pPr lvl="1">
              <a:spcBef>
                <a:spcPts val="600"/>
              </a:spcBef>
              <a:spcAft>
                <a:spcPts val="600"/>
              </a:spcAft>
            </a:pPr>
            <a:r>
              <a:rPr lang="en-US" sz="2400">
                <a:highlight>
                  <a:srgbClr val="FFFF00"/>
                </a:highlight>
                <a:cs typeface="Calibri"/>
              </a:rPr>
              <a:t>Share your team’s top three initial reactions to the Value Proposition Activity.</a:t>
            </a:r>
          </a:p>
          <a:p>
            <a:pPr lvl="1">
              <a:spcBef>
                <a:spcPts val="600"/>
              </a:spcBef>
              <a:spcAft>
                <a:spcPts val="600"/>
              </a:spcAft>
            </a:pPr>
            <a:r>
              <a:rPr lang="en-US" sz="2400">
                <a:highlight>
                  <a:srgbClr val="FFFF00"/>
                </a:highlight>
                <a:cs typeface="Calibri"/>
              </a:rPr>
              <a:t>Do you think your team at home could engage in this? </a:t>
            </a:r>
          </a:p>
          <a:p>
            <a:pPr lvl="1">
              <a:spcBef>
                <a:spcPts val="600"/>
              </a:spcBef>
              <a:spcAft>
                <a:spcPts val="600"/>
              </a:spcAft>
            </a:pPr>
            <a:r>
              <a:rPr lang="en-US" sz="2400">
                <a:highlight>
                  <a:srgbClr val="FFFF00"/>
                </a:highlight>
                <a:cs typeface="Calibri"/>
              </a:rPr>
              <a:t>What would make it more helpful?</a:t>
            </a:r>
            <a:endParaRPr lang="en-US" sz="2400">
              <a:highlight>
                <a:srgbClr val="FFFF00"/>
              </a:highlight>
            </a:endParaRPr>
          </a:p>
        </p:txBody>
      </p:sp>
    </p:spTree>
    <p:extLst>
      <p:ext uri="{BB962C8B-B14F-4D97-AF65-F5344CB8AC3E}">
        <p14:creationId xmlns:p14="http://schemas.microsoft.com/office/powerpoint/2010/main" val="35946809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82F7CAA-AFE8-EEEF-E2EB-49CC09894117}"/>
              </a:ext>
            </a:extLst>
          </p:cNvPr>
          <p:cNvSpPr>
            <a:spLocks noGrp="1"/>
          </p:cNvSpPr>
          <p:nvPr>
            <p:ph type="title"/>
          </p:nvPr>
        </p:nvSpPr>
        <p:spPr>
          <a:xfrm>
            <a:off x="4779772" y="359169"/>
            <a:ext cx="2632456" cy="694944"/>
          </a:xfrm>
        </p:spPr>
        <p:txBody>
          <a:bodyPr>
            <a:normAutofit/>
          </a:bodyPr>
          <a:lstStyle/>
          <a:p>
            <a:r>
              <a:rPr lang="en-US" sz="3700"/>
              <a:t>2:20 - Break</a:t>
            </a:r>
          </a:p>
        </p:txBody>
      </p:sp>
      <p:pic>
        <p:nvPicPr>
          <p:cNvPr id="6" name="Online Media 5">
            <a:hlinkClick r:id="" action="ppaction://media"/>
            <a:extLst>
              <a:ext uri="{FF2B5EF4-FFF2-40B4-BE49-F238E27FC236}">
                <a16:creationId xmlns:a16="http://schemas.microsoft.com/office/drawing/2014/main" id="{43203488-EED6-1185-378F-67932DAFDAE5}"/>
              </a:ext>
              <a:ext uri="{C183D7F6-B498-43B3-948B-1728B52AA6E4}">
                <adec:decorative xmlns:adec="http://schemas.microsoft.com/office/drawing/2017/decorative" val="1"/>
              </a:ext>
            </a:extLst>
          </p:cNvPr>
          <p:cNvPicPr>
            <a:picLocks noRot="1" noChangeAspect="1"/>
          </p:cNvPicPr>
          <p:nvPr>
            <a:videoFile r:link="rId1"/>
          </p:nvPr>
        </p:nvPicPr>
        <p:blipFill>
          <a:blip r:embed="rId4"/>
          <a:stretch>
            <a:fillRect/>
          </a:stretch>
        </p:blipFill>
        <p:spPr>
          <a:xfrm>
            <a:off x="1377109" y="1177783"/>
            <a:ext cx="9036776" cy="5105778"/>
          </a:xfrm>
          <a:prstGeom prst="rect">
            <a:avLst/>
          </a:prstGeom>
          <a:noFill/>
        </p:spPr>
      </p:pic>
      <p:sp>
        <p:nvSpPr>
          <p:cNvPr id="11" name="Slide Number Placeholder 3">
            <a:extLst>
              <a:ext uri="{FF2B5EF4-FFF2-40B4-BE49-F238E27FC236}">
                <a16:creationId xmlns:a16="http://schemas.microsoft.com/office/drawing/2014/main" id="{84F65DCA-CAC1-2646-BB19-AB222749B876}"/>
              </a:ext>
            </a:extLst>
          </p:cNvPr>
          <p:cNvSpPr>
            <a:spLocks noGrp="1"/>
          </p:cNvSpPr>
          <p:nvPr>
            <p:ph type="sldNum" sz="quarter" idx="4"/>
          </p:nvPr>
        </p:nvSpPr>
        <p:spPr>
          <a:xfrm>
            <a:off x="11657099" y="6477918"/>
            <a:ext cx="500408" cy="344811"/>
          </a:xfrm>
        </p:spPr>
        <p:txBody>
          <a:bodyPr/>
          <a:lstStyle/>
          <a:p>
            <a:pPr>
              <a:spcAft>
                <a:spcPts val="600"/>
              </a:spcAft>
            </a:pPr>
            <a:fld id="{E1CE52AA-BB93-4FDB-9629-C6421C98F39B}" type="slidenum">
              <a:rPr lang="en-US" smtClean="0"/>
              <a:pPr>
                <a:spcAft>
                  <a:spcPts val="600"/>
                </a:spcAft>
              </a:pPr>
              <a:t>39</a:t>
            </a:fld>
            <a:endParaRPr lang="en-US"/>
          </a:p>
        </p:txBody>
      </p:sp>
    </p:spTree>
    <p:extLst>
      <p:ext uri="{BB962C8B-B14F-4D97-AF65-F5344CB8AC3E}">
        <p14:creationId xmlns:p14="http://schemas.microsoft.com/office/powerpoint/2010/main" val="4057924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Lst>
          </p:cNvPr>
          <p:cNvSpPr>
            <a:spLocks noGrp="1"/>
          </p:cNvSpPr>
          <p:nvPr>
            <p:ph type="ctrTitle"/>
          </p:nvPr>
        </p:nvSpPr>
        <p:spPr>
          <a:xfrm>
            <a:off x="815827" y="935036"/>
            <a:ext cx="5028566" cy="901235"/>
          </a:xfrm>
          <a:noFill/>
        </p:spPr>
        <p:txBody>
          <a:bodyPr>
            <a:noAutofit/>
          </a:bodyPr>
          <a:lstStyle/>
          <a:p>
            <a:r>
              <a:rPr lang="en-US"/>
              <a:t>Grantee Spotlight Presentations </a:t>
            </a:r>
            <a:r>
              <a:rPr lang="en-US">
                <a:solidFill>
                  <a:schemeClr val="bg1"/>
                </a:solidFill>
              </a:rPr>
              <a:t>(2)</a:t>
            </a:r>
          </a:p>
        </p:txBody>
      </p:sp>
      <p:sp>
        <p:nvSpPr>
          <p:cNvPr id="3" name="Content Placeholder 2">
            <a:extLst>
              <a:ext uri="{FF2B5EF4-FFF2-40B4-BE49-F238E27FC236}">
                <a16:creationId xmlns:a16="http://schemas.microsoft.com/office/drawing/2014/main" id="{9BEA8735-F1DC-1DE6-0A38-429B2F660F8A}"/>
              </a:ext>
            </a:extLst>
          </p:cNvPr>
          <p:cNvSpPr>
            <a:spLocks noGrp="1"/>
          </p:cNvSpPr>
          <p:nvPr>
            <p:ph type="subTitle" idx="1"/>
          </p:nvPr>
        </p:nvSpPr>
        <p:spPr>
          <a:xfrm>
            <a:off x="898146" y="2538184"/>
            <a:ext cx="7040880" cy="3302399"/>
          </a:xfrm>
          <a:noFill/>
        </p:spPr>
        <p:txBody>
          <a:bodyPr anchor="ctr">
            <a:noAutofit/>
          </a:bodyPr>
          <a:lstStyle/>
          <a:p>
            <a:pPr marL="457200" marR="0" indent="-457200">
              <a:lnSpc>
                <a:spcPct val="150000"/>
              </a:lnSpc>
              <a:spcBef>
                <a:spcPts val="0"/>
              </a:spcBef>
              <a:spcAft>
                <a:spcPts val="600"/>
              </a:spcAft>
              <a:buFont typeface="Wingdings" panose="05000000000000000000" pitchFamily="2" charset="2"/>
              <a:buChar char="§"/>
            </a:pPr>
            <a:r>
              <a:rPr lang="en-US" sz="3200" kern="100">
                <a:latin typeface="Aptos" panose="020B0004020202020204" pitchFamily="34" charset="0"/>
                <a:ea typeface="Calibri" panose="020F0502020204030204" pitchFamily="34" charset="0"/>
                <a:cs typeface="Arial" panose="020B0604020202020204" pitchFamily="34" charset="0"/>
              </a:rPr>
              <a:t>Civic Works, Inc.</a:t>
            </a:r>
          </a:p>
          <a:p>
            <a:pPr marL="457200" marR="0" indent="-457200">
              <a:lnSpc>
                <a:spcPct val="150000"/>
              </a:lnSpc>
              <a:spcBef>
                <a:spcPts val="0"/>
              </a:spcBef>
              <a:spcAft>
                <a:spcPts val="600"/>
              </a:spcAft>
              <a:buFont typeface="Wingdings" panose="05000000000000000000" pitchFamily="2" charset="2"/>
              <a:buChar char="§"/>
            </a:pPr>
            <a:r>
              <a:rPr lang="en-US" sz="3200" kern="100">
                <a:latin typeface="Aptos" panose="020B0004020202020204" pitchFamily="34" charset="0"/>
                <a:ea typeface="Calibri" panose="020F0502020204030204" pitchFamily="34" charset="0"/>
                <a:cs typeface="Arial" panose="020B0604020202020204" pitchFamily="34" charset="0"/>
              </a:rPr>
              <a:t>Portland General Electric Company</a:t>
            </a:r>
          </a:p>
          <a:p>
            <a:pPr marL="457200" indent="-457200">
              <a:lnSpc>
                <a:spcPct val="150000"/>
              </a:lnSpc>
              <a:spcBef>
                <a:spcPts val="0"/>
              </a:spcBef>
              <a:spcAft>
                <a:spcPts val="600"/>
              </a:spcAft>
              <a:buFont typeface="Wingdings" panose="05000000000000000000" pitchFamily="2" charset="2"/>
              <a:buChar char="§"/>
            </a:pPr>
            <a:r>
              <a:rPr lang="en-US" sz="3200" kern="100">
                <a:latin typeface="Aptos" panose="020B0004020202020204" pitchFamily="34" charset="0"/>
                <a:ea typeface="Calibri" panose="020F0502020204030204" pitchFamily="34" charset="0"/>
                <a:cs typeface="Arial" panose="020B0604020202020204" pitchFamily="34" charset="0"/>
              </a:rPr>
              <a:t>Resilience Force</a:t>
            </a:r>
          </a:p>
          <a:p>
            <a:pPr marL="457200" indent="-457200">
              <a:lnSpc>
                <a:spcPct val="150000"/>
              </a:lnSpc>
              <a:spcBef>
                <a:spcPts val="0"/>
              </a:spcBef>
              <a:spcAft>
                <a:spcPts val="600"/>
              </a:spcAft>
              <a:buFont typeface="Wingdings" panose="05000000000000000000" pitchFamily="2" charset="2"/>
              <a:buChar char="§"/>
            </a:pPr>
            <a:r>
              <a:rPr lang="en-US" sz="3200" kern="100">
                <a:latin typeface="Aptos" panose="020B0004020202020204" pitchFamily="34" charset="0"/>
                <a:ea typeface="Calibri" panose="020F0502020204030204" pitchFamily="34" charset="0"/>
                <a:cs typeface="Arial" panose="020B0604020202020204" pitchFamily="34" charset="0"/>
              </a:rPr>
              <a:t>Tampa Bay Academy Of Hope</a:t>
            </a:r>
          </a:p>
          <a:p>
            <a:pPr marR="0">
              <a:lnSpc>
                <a:spcPct val="150000"/>
              </a:lnSpc>
              <a:spcBef>
                <a:spcPts val="0"/>
              </a:spcBef>
              <a:spcAft>
                <a:spcPts val="600"/>
              </a:spcAft>
            </a:pPr>
            <a:endParaRPr lang="en-US" kern="100">
              <a:latin typeface="Aptos" panose="020B0004020202020204" pitchFamily="34" charset="0"/>
              <a:ea typeface="Calibri" panose="020F050202020403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AA26EE95-129E-A636-7262-8AB3F5663D93}"/>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2812605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4130040" y="6116976"/>
            <a:ext cx="3931920" cy="548640"/>
          </a:xfrm>
        </p:spPr>
        <p:txBody>
          <a:bodyPr/>
          <a:lstStyle/>
          <a:p>
            <a:r>
              <a:rPr lang="en-US" sz="5500"/>
              <a:t>Civic Works</a:t>
            </a:r>
          </a:p>
        </p:txBody>
      </p:sp>
    </p:spTree>
    <p:extLst>
      <p:ext uri="{BB962C8B-B14F-4D97-AF65-F5344CB8AC3E}">
        <p14:creationId xmlns:p14="http://schemas.microsoft.com/office/powerpoint/2010/main" val="3183315228"/>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1388534" y="325547"/>
            <a:ext cx="7652228" cy="11807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b="1">
                <a:cs typeface="Arial"/>
              </a:rPr>
              <a:t>Transforming Job Quality in the Climate Resiliency Sector</a:t>
            </a:r>
            <a:r>
              <a:rPr lang="en-US" sz="3600">
                <a:solidFill>
                  <a:srgbClr val="274E21"/>
                </a:solidFill>
              </a:rPr>
              <a:t> </a:t>
            </a:r>
            <a:r>
              <a:rPr kumimoji="0" lang="en-US" sz="3600" b="1" i="0" u="none" strike="noStrike" kern="1200" cap="none" spc="0" normalizeH="0" baseline="0" noProof="0">
                <a:ln>
                  <a:noFill/>
                </a:ln>
                <a:solidFill>
                  <a:srgbClr val="274E21"/>
                </a:solidFill>
                <a:effectLst/>
                <a:uLnTx/>
                <a:uFillTx/>
              </a:rPr>
              <a:t>Overview</a:t>
            </a: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14"/>
          </p:nvPr>
        </p:nvSpPr>
        <p:spPr>
          <a:xfrm>
            <a:off x="761370" y="1506274"/>
            <a:ext cx="8767520" cy="4663440"/>
          </a:xfrm>
        </p:spPr>
        <p:txBody>
          <a:bodyPr vert="horz" lIns="91440" tIns="45720" rIns="91440" bIns="45720" rtlCol="0" anchor="t">
            <a:normAutofit fontScale="92500" lnSpcReduction="10000"/>
          </a:bodyPr>
          <a:lstStyle/>
          <a:p>
            <a:pPr>
              <a:buFont typeface="Wingdings" panose="05000000000000000000" pitchFamily="2" charset="2"/>
              <a:buChar char="§"/>
            </a:pPr>
            <a:r>
              <a:rPr lang="en-US" sz="3200" b="1">
                <a:cs typeface="Arial"/>
              </a:rPr>
              <a:t>Tier 2</a:t>
            </a:r>
          </a:p>
          <a:p>
            <a:pPr>
              <a:buFont typeface="Wingdings" panose="05000000000000000000" pitchFamily="2" charset="2"/>
              <a:buChar char="§"/>
            </a:pPr>
            <a:r>
              <a:rPr lang="en-US" sz="3200" b="1">
                <a:cs typeface="Arial"/>
              </a:rPr>
              <a:t>Solar</a:t>
            </a:r>
          </a:p>
          <a:p>
            <a:pPr>
              <a:buFont typeface="Wingdings" panose="05000000000000000000" pitchFamily="2" charset="2"/>
              <a:buChar char="§"/>
            </a:pPr>
            <a:r>
              <a:rPr lang="en-US" sz="3200" b="1"/>
              <a:t>Baltimore City</a:t>
            </a:r>
          </a:p>
          <a:p>
            <a:pPr>
              <a:buFont typeface="Wingdings" panose="05000000000000000000" pitchFamily="2" charset="2"/>
              <a:buChar char="§"/>
            </a:pPr>
            <a:r>
              <a:rPr lang="en-US" sz="3200" b="1">
                <a:cs typeface="Arial"/>
              </a:rPr>
              <a:t>Top 3 project goals </a:t>
            </a:r>
            <a:endParaRPr lang="en-US" sz="3200">
              <a:cs typeface="Arial"/>
            </a:endParaRPr>
          </a:p>
          <a:p>
            <a:pPr marL="800100" lvl="1" indent="-342900">
              <a:buAutoNum type="arabicPeriod"/>
            </a:pPr>
            <a:r>
              <a:rPr lang="en-US" sz="3200">
                <a:cs typeface="Arial"/>
              </a:rPr>
              <a:t>Address critical job quality issues in the Solar Industry.</a:t>
            </a:r>
          </a:p>
          <a:p>
            <a:pPr marL="800100" lvl="1" indent="-342900">
              <a:buAutoNum type="arabicPeriod"/>
            </a:pPr>
            <a:r>
              <a:rPr lang="en-US" sz="3200">
                <a:cs typeface="Arial"/>
              </a:rPr>
              <a:t>Enhance wages, benefits, and working conditions.</a:t>
            </a:r>
          </a:p>
          <a:p>
            <a:pPr marL="800100" lvl="1" indent="-342900">
              <a:buAutoNum type="arabicPeriod"/>
            </a:pPr>
            <a:r>
              <a:rPr lang="en-US" sz="3200">
                <a:cs typeface="Arial"/>
              </a:rPr>
              <a:t>Empower workers within the resiliency climate sector</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lnSpcReduction="10000"/>
          </a:bodyPr>
          <a:lstStyle/>
          <a:p>
            <a:fld id="{E1CE52AA-BB93-4FDB-9629-C6421C98F39B}" type="slidenum">
              <a:rPr lang="en-US" smtClean="0"/>
              <a:pPr/>
              <a:t>42</a:t>
            </a:fld>
            <a:endParaRPr lang="en-US"/>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r>
              <a:rPr lang="en-US">
                <a:latin typeface="Aptos Black" panose="020B0004020202020204" pitchFamily="34" charset="0"/>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r>
              <a:rPr lang="en-US">
                <a:latin typeface="Aptos Black" panose="020B0004020202020204" pitchFamily="34" charset="0"/>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r>
              <a:rPr lang="en-US">
                <a:latin typeface="Aptos Black" panose="020B0004020202020204" pitchFamily="34" charset="0"/>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r>
              <a:rPr lang="en-US">
                <a:latin typeface="Aptos Black" panose="020B0004020202020204" pitchFamily="34" charset="0"/>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r>
              <a:rPr lang="en-US">
                <a:latin typeface="Aptos Black" panose="020B0004020202020204" pitchFamily="34" charset="0"/>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r>
              <a:rPr lang="en-US">
                <a:latin typeface="Aptos Black" panose="020B0004020202020204" pitchFamily="34" charset="0"/>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r>
              <a:rPr lang="en-US">
                <a:latin typeface="Aptos Black" panose="020B0004020202020204" pitchFamily="34" charset="0"/>
              </a:rPr>
              <a:t>Grant</a:t>
            </a:r>
            <a:r>
              <a:rPr lang="en-US"/>
              <a:t> </a:t>
            </a:r>
            <a:r>
              <a:rPr lang="en-US">
                <a:latin typeface="Aptos Black" panose="020B0004020202020204" pitchFamily="34" charset="0"/>
              </a:rPr>
              <a:t>Management</a:t>
            </a:r>
          </a:p>
        </p:txBody>
      </p:sp>
    </p:spTree>
    <p:extLst>
      <p:ext uri="{BB962C8B-B14F-4D97-AF65-F5344CB8AC3E}">
        <p14:creationId xmlns:p14="http://schemas.microsoft.com/office/powerpoint/2010/main" val="3420150955"/>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p:nvPr>
        </p:nvSpPr>
        <p:spPr>
          <a:xfrm>
            <a:off x="3536950" y="612833"/>
            <a:ext cx="5118100" cy="739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t>Key Stakeholders </a:t>
            </a:r>
            <a:r>
              <a:rPr lang="en-US">
                <a:solidFill>
                  <a:schemeClr val="bg1"/>
                </a:solidFill>
                <a:sym typeface="Arial"/>
              </a:rPr>
              <a:t>4</a:t>
            </a:r>
            <a:endParaRPr lang="en-US"/>
          </a:p>
        </p:txBody>
      </p:sp>
      <p:sp>
        <p:nvSpPr>
          <p:cNvPr id="6" name="Content Placeholder 5">
            <a:extLst>
              <a:ext uri="{FF2B5EF4-FFF2-40B4-BE49-F238E27FC236}">
                <a16:creationId xmlns:a16="http://schemas.microsoft.com/office/drawing/2014/main" id="{19BCEB2C-367D-0CA2-58B6-6F32B05228A1}"/>
              </a:ext>
            </a:extLst>
          </p:cNvPr>
          <p:cNvSpPr>
            <a:spLocks noGrp="1"/>
          </p:cNvSpPr>
          <p:nvPr>
            <p:ph sz="half" idx="2"/>
          </p:nvPr>
        </p:nvSpPr>
        <p:spPr>
          <a:xfrm>
            <a:off x="2438400" y="1654858"/>
            <a:ext cx="7315200" cy="2286000"/>
          </a:xfrm>
        </p:spPr>
        <p:txBody>
          <a:bodyPr/>
          <a:lstStyle/>
          <a:p>
            <a:r>
              <a:rPr lang="en-US"/>
              <a:t>The Public Justice Center</a:t>
            </a:r>
          </a:p>
          <a:p>
            <a:r>
              <a:rPr lang="en-US">
                <a:latin typeface="Aptos" panose="020B0004020202020204" pitchFamily="34" charset="0"/>
              </a:rPr>
              <a:t>Mayor’s Office of Employment Development</a:t>
            </a:r>
          </a:p>
          <a:p>
            <a:r>
              <a:rPr lang="en-US">
                <a:latin typeface="Aptos" panose="020B0004020202020204" pitchFamily="34" charset="0"/>
              </a:rPr>
              <a:t>Sunlight to the Rescue</a:t>
            </a:r>
          </a:p>
          <a:p>
            <a:r>
              <a:rPr lang="en-US">
                <a:latin typeface="Aptos" panose="020B0004020202020204" pitchFamily="34" charset="0"/>
              </a:rPr>
              <a:t>Chesapeake Solar &amp; Storage Association</a:t>
            </a:r>
          </a:p>
        </p:txBody>
      </p:sp>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43</a:t>
            </a:fld>
            <a:endParaRPr lang="en-US" sz="1200" noProof="0">
              <a:solidFill>
                <a:srgbClr val="274E21"/>
              </a:solidFill>
              <a:latin typeface="Aptos Narrow" panose="020B0004020202020204" pitchFamily="34" charset="0"/>
            </a:endParaRPr>
          </a:p>
        </p:txBody>
      </p:sp>
      <p:pic>
        <p:nvPicPr>
          <p:cNvPr id="7" name="Picture 6">
            <a:extLst>
              <a:ext uri="{FF2B5EF4-FFF2-40B4-BE49-F238E27FC236}">
                <a16:creationId xmlns:a16="http://schemas.microsoft.com/office/drawing/2014/main" id="{5BDAC260-87DA-525D-63AD-8543BBCD0D7F}"/>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46399" y="4416089"/>
            <a:ext cx="1554480" cy="1071023"/>
          </a:xfrm>
          <a:prstGeom prst="rect">
            <a:avLst/>
          </a:prstGeom>
        </p:spPr>
      </p:pic>
      <p:pic>
        <p:nvPicPr>
          <p:cNvPr id="14" name="Content Placeholder 13">
            <a:extLst>
              <a:ext uri="{FF2B5EF4-FFF2-40B4-BE49-F238E27FC236}">
                <a16:creationId xmlns:a16="http://schemas.microsoft.com/office/drawing/2014/main" id="{BD0729B7-752E-755C-0598-3871DA76529F}"/>
              </a:ext>
              <a:ext uri="{C183D7F6-B498-43B3-948B-1728B52AA6E4}">
                <adec:decorative xmlns:adec="http://schemas.microsoft.com/office/drawing/2017/decorative" val="1"/>
              </a:ext>
            </a:extLst>
          </p:cNvPr>
          <p:cNvPicPr>
            <a:picLocks noGrp="1" noChangeAspect="1"/>
          </p:cNvPicPr>
          <p:nvPr>
            <p:ph sz="half" idx="1"/>
          </p:nvPr>
        </p:nvPicPr>
        <p:blipFill>
          <a:blip r:embed="rId5">
            <a:extLst>
              <a:ext uri="{28A0092B-C50C-407E-A947-70E740481C1C}">
                <a14:useLocalDpi xmlns:a14="http://schemas.microsoft.com/office/drawing/2010/main" val="0"/>
              </a:ext>
            </a:extLst>
          </a:blip>
          <a:stretch>
            <a:fillRect/>
          </a:stretch>
        </p:blipFill>
        <p:spPr>
          <a:xfrm>
            <a:off x="610065" y="3940858"/>
            <a:ext cx="1943100" cy="1828800"/>
          </a:xfrm>
        </p:spPr>
      </p:pic>
      <p:pic>
        <p:nvPicPr>
          <p:cNvPr id="16" name="Picture 15">
            <a:extLst>
              <a:ext uri="{FF2B5EF4-FFF2-40B4-BE49-F238E27FC236}">
                <a16:creationId xmlns:a16="http://schemas.microsoft.com/office/drawing/2014/main" id="{E22804A4-C8AA-C2E3-FFF3-8CA864BC8B34}"/>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4113" y="4173792"/>
            <a:ext cx="2561895" cy="1971991"/>
          </a:xfrm>
          <a:prstGeom prst="rect">
            <a:avLst/>
          </a:prstGeom>
        </p:spPr>
      </p:pic>
      <p:pic>
        <p:nvPicPr>
          <p:cNvPr id="18" name="Picture 17">
            <a:extLst>
              <a:ext uri="{FF2B5EF4-FFF2-40B4-BE49-F238E27FC236}">
                <a16:creationId xmlns:a16="http://schemas.microsoft.com/office/drawing/2014/main" id="{CC8B05E8-5D01-3BF8-283C-AA3E47A183B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90891" y="4402551"/>
            <a:ext cx="2207342" cy="1514475"/>
          </a:xfrm>
          <a:prstGeom prst="rect">
            <a:avLst/>
          </a:prstGeom>
        </p:spPr>
      </p:pic>
    </p:spTree>
    <p:custDataLst>
      <p:tags r:id="rId1"/>
    </p:custDataLst>
    <p:extLst>
      <p:ext uri="{BB962C8B-B14F-4D97-AF65-F5344CB8AC3E}">
        <p14:creationId xmlns:p14="http://schemas.microsoft.com/office/powerpoint/2010/main" val="3051650518"/>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idx="4294967295"/>
          </p:nvPr>
        </p:nvSpPr>
        <p:spPr>
          <a:xfrm>
            <a:off x="3272009" y="519075"/>
            <a:ext cx="5852160" cy="717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solidFill>
                  <a:srgbClr val="274E21"/>
                </a:solidFill>
              </a:rPr>
              <a:t>Top Challenge &amp; Asset </a:t>
            </a:r>
            <a:r>
              <a:rPr lang="en-US">
                <a:solidFill>
                  <a:schemeClr val="bg1"/>
                </a:solidFill>
                <a:sym typeface="Arial"/>
              </a:rPr>
              <a:t>4</a:t>
            </a:r>
            <a:endParaRPr lang="en-US">
              <a:solidFill>
                <a:srgbClr val="274E21"/>
              </a:solidFill>
            </a:endParaRPr>
          </a:p>
        </p:txBody>
      </p:sp>
      <p:graphicFrame>
        <p:nvGraphicFramePr>
          <p:cNvPr id="8" name="Table 8" descr="table listing Quarter Start and End Dates and Report Submission Due Dates">
            <a:extLst>
              <a:ext uri="{FF2B5EF4-FFF2-40B4-BE49-F238E27FC236}">
                <a16:creationId xmlns:a16="http://schemas.microsoft.com/office/drawing/2014/main" id="{62997EED-72BD-47B3-9E62-56B72EDCD2FA}"/>
              </a:ext>
            </a:extLst>
          </p:cNvPr>
          <p:cNvGraphicFramePr>
            <a:graphicFrameLocks noGrp="1"/>
          </p:cNvGraphicFramePr>
          <p:nvPr>
            <p:ph sz="half" idx="4294967295"/>
            <p:extLst>
              <p:ext uri="{D42A27DB-BD31-4B8C-83A1-F6EECF244321}">
                <p14:modId xmlns:p14="http://schemas.microsoft.com/office/powerpoint/2010/main" val="3232762027"/>
              </p:ext>
            </p:extLst>
          </p:nvPr>
        </p:nvGraphicFramePr>
        <p:xfrm>
          <a:off x="605918" y="1798542"/>
          <a:ext cx="10980163" cy="3566160"/>
        </p:xfrm>
        <a:graphic>
          <a:graphicData uri="http://schemas.openxmlformats.org/drawingml/2006/table">
            <a:tbl>
              <a:tblPr firstRow="1" bandRow="1">
                <a:tableStyleId>{69CF1AB2-1976-4502-BF36-3FF5EA218861}</a:tableStyleId>
              </a:tblPr>
              <a:tblGrid>
                <a:gridCol w="5679394">
                  <a:extLst>
                    <a:ext uri="{9D8B030D-6E8A-4147-A177-3AD203B41FA5}">
                      <a16:colId xmlns:a16="http://schemas.microsoft.com/office/drawing/2014/main" val="3847933419"/>
                    </a:ext>
                  </a:extLst>
                </a:gridCol>
                <a:gridCol w="5300769">
                  <a:extLst>
                    <a:ext uri="{9D8B030D-6E8A-4147-A177-3AD203B41FA5}">
                      <a16:colId xmlns:a16="http://schemas.microsoft.com/office/drawing/2014/main" val="1835532548"/>
                    </a:ext>
                  </a:extLst>
                </a:gridCol>
              </a:tblGrid>
              <a:tr h="548640">
                <a:tc>
                  <a:txBody>
                    <a:bodyPr/>
                    <a:lstStyle/>
                    <a:p>
                      <a:pPr algn="l"/>
                      <a:r>
                        <a:rPr lang="en-US" sz="2400">
                          <a:latin typeface="Aptos" panose="020B0004020202020204" pitchFamily="34" charset="0"/>
                        </a:rPr>
                        <a:t>Challenge/Pain Point</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latin typeface="Aptos" panose="020B0004020202020204" pitchFamily="34" charset="0"/>
                        </a:rPr>
                        <a:t>Asset/Lever</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854908"/>
                  </a:ext>
                </a:extLst>
              </a:tr>
              <a:tr h="9323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a:latin typeface="Aptos" panose="020B0004020202020204" pitchFamily="34" charset="0"/>
                        </a:rPr>
                        <a:t>The key challenge facing the climate resiliency sector in Baltimore is the lack of family-sustaining jobs, especially for underserved communities. Many available positions do not provide living wages, benefits, or stable career paths, limiting economic mobility.</a:t>
                      </a:r>
                    </a:p>
                    <a:p>
                      <a:pPr algn="l">
                        <a:lnSpc>
                          <a:spcPct val="100000"/>
                        </a:lnSpc>
                      </a:pPr>
                      <a:endParaRPr lang="en-US" sz="2400">
                        <a:latin typeface="Aptos" panose="020B0004020202020204" pitchFamily="34" charset="0"/>
                      </a:endParaRP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a:lnSpc>
                          <a:spcPct val="100000"/>
                        </a:lnSpc>
                        <a:buNone/>
                      </a:pPr>
                      <a:r>
                        <a:rPr lang="en-US" sz="2400" kern="1200">
                          <a:solidFill>
                            <a:schemeClr val="dk1"/>
                          </a:solidFill>
                          <a:latin typeface="Aptos" panose="020B0004020202020204" pitchFamily="34" charset="0"/>
                          <a:ea typeface="+mn-ea"/>
                          <a:cs typeface="+mn-cs"/>
                        </a:rPr>
                        <a:t>However, Baltimore's increasing investment in renewable energy, green building, and other climate initiatives presents an asset and opportunity to transform job quality in these sectors. By working with employers and stakeholders, we can ensure equitable access to the economic benefits.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257485"/>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4"/>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44</a:t>
            </a:fld>
            <a:endParaRPr lang="en-US" sz="1200" noProof="0">
              <a:solidFill>
                <a:srgbClr val="274E21"/>
              </a:solidFill>
              <a:latin typeface="Aptos Narrow" panose="020B0004020202020204" pitchFamily="34" charset="0"/>
            </a:endParaRPr>
          </a:p>
        </p:txBody>
      </p:sp>
    </p:spTree>
    <p:custDataLst>
      <p:tags r:id="rId1"/>
    </p:custDataLst>
    <p:extLst>
      <p:ext uri="{BB962C8B-B14F-4D97-AF65-F5344CB8AC3E}">
        <p14:creationId xmlns:p14="http://schemas.microsoft.com/office/powerpoint/2010/main" val="422895552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4417F90-830A-9D8C-13E7-DEA6C13C3B43}"/>
              </a:ext>
            </a:extLst>
          </p:cNvPr>
          <p:cNvSpPr>
            <a:spLocks noGrp="1"/>
          </p:cNvSpPr>
          <p:nvPr>
            <p:ph type="title" idx="4294967295"/>
          </p:nvPr>
        </p:nvSpPr>
        <p:spPr>
          <a:xfrm>
            <a:off x="7059930" y="245428"/>
            <a:ext cx="4941570" cy="13716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We’ll know we’ve been successful when….</a:t>
            </a:r>
            <a:r>
              <a:rPr lang="en-US" sz="3600">
                <a:solidFill>
                  <a:schemeClr val="bg1"/>
                </a:solidFill>
                <a:sym typeface="Arial"/>
              </a:rPr>
              <a:t> 4</a:t>
            </a:r>
            <a:endPar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6215D67D-EAB2-4185-AEB0-DC0F4CE0D84B}"/>
              </a:ext>
            </a:extLst>
          </p:cNvPr>
          <p:cNvSpPr txBox="1"/>
          <p:nvPr/>
        </p:nvSpPr>
        <p:spPr>
          <a:xfrm>
            <a:off x="7059930" y="1445827"/>
            <a:ext cx="4632960" cy="5093702"/>
          </a:xfrm>
          <a:prstGeom prst="rect">
            <a:avLst/>
          </a:prstGeom>
          <a:noFill/>
        </p:spPr>
        <p:txBody>
          <a:bodyPr wrap="square" rtlCol="0">
            <a:spAutoFit/>
          </a:bodyPr>
          <a:lstStyle/>
          <a:p>
            <a:pPr marL="457200" indent="-457200">
              <a:buAutoNum type="arabicPeriod"/>
            </a:pPr>
            <a:r>
              <a:rPr lang="en-US" sz="2500">
                <a:effectLst/>
                <a:latin typeface="Aptos Narrow" panose="020B0004020202020204" pitchFamily="34" charset="0"/>
              </a:rPr>
              <a:t>Our industry partners have demonstrably improved job quality </a:t>
            </a:r>
          </a:p>
          <a:p>
            <a:pPr marL="457200" indent="-457200">
              <a:buAutoNum type="arabicPeriod"/>
            </a:pPr>
            <a:r>
              <a:rPr lang="en-US" sz="2500">
                <a:latin typeface="Aptos Narrow" panose="020B0004020202020204" pitchFamily="34" charset="0"/>
              </a:rPr>
              <a:t>We will enroll 90 entry-level workers, graduate 80% of them (72), and place 63% of them (57)</a:t>
            </a:r>
          </a:p>
          <a:p>
            <a:pPr marL="457200" indent="-457200">
              <a:buAutoNum type="arabicPeriod"/>
            </a:pPr>
            <a:r>
              <a:rPr lang="en-US" sz="2500">
                <a:latin typeface="Aptos Narrow" panose="020B0004020202020204" pitchFamily="34" charset="0"/>
              </a:rPr>
              <a:t>We will enroll 150 incumbent workers, graduate 90% of them (135), and 70% of them will receive career advancement in the form of title promotion or wage increase (94)</a:t>
            </a:r>
          </a:p>
        </p:txBody>
      </p:sp>
    </p:spTree>
    <p:extLst>
      <p:ext uri="{BB962C8B-B14F-4D97-AF65-F5344CB8AC3E}">
        <p14:creationId xmlns:p14="http://schemas.microsoft.com/office/powerpoint/2010/main" val="3161507545"/>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F9E9FB8-AA73-F145-9685-CCD9D5A1159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4"/>
          <a:srcRect l="19847" t="11698" r="14382"/>
          <a:stretch/>
        </p:blipFill>
        <p:spPr>
          <a:xfrm>
            <a:off x="1194276" y="817093"/>
            <a:ext cx="5907315" cy="5841044"/>
          </a:xfrm>
          <a:prstGeom prst="rect">
            <a:avLst/>
          </a:prstGeom>
          <a:noFill/>
        </p:spPr>
      </p:pic>
      <p:sp>
        <p:nvSpPr>
          <p:cNvPr id="2" name="Title 1">
            <a:extLst>
              <a:ext uri="{FF2B5EF4-FFF2-40B4-BE49-F238E27FC236}">
                <a16:creationId xmlns:a16="http://schemas.microsoft.com/office/drawing/2014/main" id="{2A5C8EDF-CCD2-4AA6-931B-A71DD4410C34}"/>
              </a:ext>
            </a:extLst>
          </p:cNvPr>
          <p:cNvSpPr>
            <a:spLocks noGrp="1"/>
          </p:cNvSpPr>
          <p:nvPr>
            <p:ph type="title" idx="4294967295"/>
          </p:nvPr>
        </p:nvSpPr>
        <p:spPr>
          <a:xfrm>
            <a:off x="7462838" y="153988"/>
            <a:ext cx="4729162" cy="695325"/>
          </a:xfrm>
          <a:prstGeom prst="rect">
            <a:avLst/>
          </a:prstGeom>
        </p:spPr>
        <p:txBody>
          <a:bodyPr>
            <a:noAutofit/>
          </a:bodyPr>
          <a:lstStyle/>
          <a:p>
            <a:r>
              <a:rPr lang="en-US">
                <a:solidFill>
                  <a:srgbClr val="274E21"/>
                </a:solidFill>
              </a:rPr>
              <a:t>We Are Now Here </a:t>
            </a:r>
            <a:r>
              <a:rPr lang="en-US">
                <a:solidFill>
                  <a:schemeClr val="bg1"/>
                </a:solidFill>
                <a:sym typeface="Arial"/>
              </a:rPr>
              <a:t>4</a:t>
            </a:r>
            <a:endParaRPr lang="en-US">
              <a:solidFill>
                <a:srgbClr val="274E21"/>
              </a:solidFill>
            </a:endParaRPr>
          </a:p>
        </p:txBody>
      </p:sp>
      <p:sp>
        <p:nvSpPr>
          <p:cNvPr id="5" name="Content Placeholder 4">
            <a:extLst>
              <a:ext uri="{FF2B5EF4-FFF2-40B4-BE49-F238E27FC236}">
                <a16:creationId xmlns:a16="http://schemas.microsoft.com/office/drawing/2014/main" id="{0A86ECFC-1DF0-00F4-68C7-D136270E6E3F}"/>
              </a:ext>
            </a:extLst>
          </p:cNvPr>
          <p:cNvSpPr>
            <a:spLocks noGrp="1"/>
          </p:cNvSpPr>
          <p:nvPr>
            <p:ph type="body" sz="quarter" idx="30"/>
          </p:nvPr>
        </p:nvSpPr>
        <p:spPr>
          <a:xfrm>
            <a:off x="7554936" y="768655"/>
            <a:ext cx="4505386" cy="795528"/>
          </a:xfrm>
        </p:spPr>
        <p:txBody>
          <a:bodyPr>
            <a:noAutofit/>
          </a:bodyPr>
          <a:lstStyle/>
          <a:p>
            <a:r>
              <a:rPr lang="en-US" sz="2800" b="1">
                <a:solidFill>
                  <a:schemeClr val="tx1"/>
                </a:solidFill>
                <a:latin typeface="+mn-lt"/>
              </a:rPr>
              <a:t>Systems Change Impact/ Sustainable Systems Change</a:t>
            </a:r>
          </a:p>
          <a:p>
            <a:pPr marL="515938" lvl="1" indent="-457200">
              <a:buFont typeface="Wingdings" panose="05000000000000000000" pitchFamily="2" charset="2"/>
              <a:buChar char="§"/>
            </a:pPr>
            <a:r>
              <a:rPr lang="en-US" sz="2800"/>
              <a:t>Sharing outcomes to ensure partner engagement</a:t>
            </a:r>
          </a:p>
          <a:p>
            <a:r>
              <a:rPr lang="en-US" sz="2800" b="1">
                <a:solidFill>
                  <a:schemeClr val="tx1"/>
                </a:solidFill>
                <a:latin typeface="+mn-lt"/>
              </a:rPr>
              <a:t>Job Quality Strategy</a:t>
            </a:r>
          </a:p>
          <a:p>
            <a:pPr marL="457200" indent="-457200">
              <a:buFont typeface="Wingdings" panose="05000000000000000000" pitchFamily="2" charset="2"/>
              <a:buChar char="§"/>
            </a:pPr>
            <a:r>
              <a:rPr lang="en-US" sz="2800" b="0">
                <a:solidFill>
                  <a:schemeClr val="tx1"/>
                </a:solidFill>
                <a:latin typeface="+mn-lt"/>
              </a:rPr>
              <a:t>Refining, measuring, and monitoring </a:t>
            </a:r>
          </a:p>
          <a:p>
            <a:r>
              <a:rPr lang="en-US" sz="2800" b="1">
                <a:solidFill>
                  <a:schemeClr val="tx1"/>
                </a:solidFill>
                <a:latin typeface="+mn-lt"/>
              </a:rPr>
              <a:t>Industry-Driven Workforce Development</a:t>
            </a:r>
          </a:p>
          <a:p>
            <a:pPr marL="457200" indent="-457200">
              <a:buFont typeface="Wingdings" panose="05000000000000000000" pitchFamily="2" charset="2"/>
              <a:buChar char="§"/>
            </a:pPr>
            <a:r>
              <a:rPr lang="en-US" sz="2800" b="0">
                <a:solidFill>
                  <a:schemeClr val="tx1"/>
                </a:solidFill>
                <a:latin typeface="+mn-lt"/>
              </a:rPr>
              <a:t>Keeping our industry partners engaged and committed</a:t>
            </a:r>
          </a:p>
        </p:txBody>
      </p:sp>
      <p:sp>
        <p:nvSpPr>
          <p:cNvPr id="6" name="Rectangle 5">
            <a:extLst>
              <a:ext uri="{FF2B5EF4-FFF2-40B4-BE49-F238E27FC236}">
                <a16:creationId xmlns:a16="http://schemas.microsoft.com/office/drawing/2014/main" id="{FC51431D-823E-D0F2-4E63-C5C59355F71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38378" y="369367"/>
            <a:ext cx="28346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0" name="Rectangle 9">
            <a:extLst>
              <a:ext uri="{FF2B5EF4-FFF2-40B4-BE49-F238E27FC236}">
                <a16:creationId xmlns:a16="http://schemas.microsoft.com/office/drawing/2014/main" id="{84B026DF-02F5-96D6-B1FD-D9B628E7749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38377" y="6475257"/>
            <a:ext cx="3294743" cy="365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1" name="Rectangle 10">
            <a:extLst>
              <a:ext uri="{FF2B5EF4-FFF2-40B4-BE49-F238E27FC236}">
                <a16:creationId xmlns:a16="http://schemas.microsoft.com/office/drawing/2014/main" id="{BA9A9BD4-5956-8792-0B6D-96E3ECC3C6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712362" y="908032"/>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5" name="Rectangle 14">
            <a:extLst>
              <a:ext uri="{FF2B5EF4-FFF2-40B4-BE49-F238E27FC236}">
                <a16:creationId xmlns:a16="http://schemas.microsoft.com/office/drawing/2014/main" id="{79E2167A-A235-BEC8-7380-3453EEE440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321054" y="4721672"/>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6" name="Rectangle 15">
            <a:extLst>
              <a:ext uri="{FF2B5EF4-FFF2-40B4-BE49-F238E27FC236}">
                <a16:creationId xmlns:a16="http://schemas.microsoft.com/office/drawing/2014/main" id="{630202A8-BFFE-17EE-F6A8-826316A85E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3908" y="5746517"/>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7" name="TextBox 16">
            <a:extLst>
              <a:ext uri="{FF2B5EF4-FFF2-40B4-BE49-F238E27FC236}">
                <a16:creationId xmlns:a16="http://schemas.microsoft.com/office/drawing/2014/main" id="{AE8EADEC-EF5C-851B-2520-7A6B598D4638}"/>
              </a:ext>
              <a:ext uri="{C183D7F6-B498-43B3-948B-1728B52AA6E4}">
                <adec:decorative xmlns:adec="http://schemas.microsoft.com/office/drawing/2017/decorative" val="1"/>
              </a:ext>
            </a:extLst>
          </p:cNvPr>
          <p:cNvSpPr txBox="1"/>
          <p:nvPr/>
        </p:nvSpPr>
        <p:spPr>
          <a:xfrm>
            <a:off x="5619655" y="730694"/>
            <a:ext cx="2007388" cy="707886"/>
          </a:xfrm>
          <a:prstGeom prst="rect">
            <a:avLst/>
          </a:prstGeom>
          <a:noFill/>
        </p:spPr>
        <p:txBody>
          <a:bodyPr wrap="square" rtlCol="0">
            <a:spAutoFit/>
          </a:bodyPr>
          <a:lstStyle/>
          <a:p>
            <a:r>
              <a:rPr lang="en-US" sz="2000"/>
              <a:t>Worker Voice &amp; Engagement</a:t>
            </a:r>
          </a:p>
        </p:txBody>
      </p:sp>
      <p:sp>
        <p:nvSpPr>
          <p:cNvPr id="14" name="Rectangle 13">
            <a:extLst>
              <a:ext uri="{FF2B5EF4-FFF2-40B4-BE49-F238E27FC236}">
                <a16:creationId xmlns:a16="http://schemas.microsoft.com/office/drawing/2014/main" id="{8B5087F4-7C77-6299-D05B-AA812B75CD1C}"/>
              </a:ext>
              <a:ext uri="{C183D7F6-B498-43B3-948B-1728B52AA6E4}">
                <adec:decorative xmlns:adec="http://schemas.microsoft.com/office/drawing/2017/decorative" val="1"/>
              </a:ext>
            </a:extLst>
          </p:cNvPr>
          <p:cNvSpPr/>
          <p:nvPr/>
        </p:nvSpPr>
        <p:spPr>
          <a:xfrm>
            <a:off x="6405313" y="5559017"/>
            <a:ext cx="1527807" cy="598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chemeClr val="tx1"/>
                </a:solidFill>
              </a:rPr>
              <a:t>Job Quality Strategy</a:t>
            </a:r>
          </a:p>
        </p:txBody>
      </p:sp>
      <p:sp>
        <p:nvSpPr>
          <p:cNvPr id="21" name="TextBox 20">
            <a:extLst>
              <a:ext uri="{FF2B5EF4-FFF2-40B4-BE49-F238E27FC236}">
                <a16:creationId xmlns:a16="http://schemas.microsoft.com/office/drawing/2014/main" id="{069E9AA2-4197-0182-1CC8-93E2BC4349C0}"/>
              </a:ext>
              <a:ext uri="{C183D7F6-B498-43B3-948B-1728B52AA6E4}">
                <adec:decorative xmlns:adec="http://schemas.microsoft.com/office/drawing/2017/decorative" val="1"/>
              </a:ext>
            </a:extLst>
          </p:cNvPr>
          <p:cNvSpPr txBox="1"/>
          <p:nvPr/>
        </p:nvSpPr>
        <p:spPr>
          <a:xfrm>
            <a:off x="5492250" y="6358281"/>
            <a:ext cx="2654701" cy="400110"/>
          </a:xfrm>
          <a:prstGeom prst="rect">
            <a:avLst/>
          </a:prstGeom>
          <a:solidFill>
            <a:schemeClr val="bg1"/>
          </a:solidFill>
        </p:spPr>
        <p:txBody>
          <a:bodyPr wrap="none" rtlCol="0">
            <a:spAutoFit/>
          </a:bodyPr>
          <a:lstStyle/>
          <a:p>
            <a:r>
              <a:rPr lang="en-US" sz="2000"/>
              <a:t>Effective Training Design</a:t>
            </a:r>
          </a:p>
        </p:txBody>
      </p:sp>
      <p:sp>
        <p:nvSpPr>
          <p:cNvPr id="20" name="TextBox 19">
            <a:extLst>
              <a:ext uri="{FF2B5EF4-FFF2-40B4-BE49-F238E27FC236}">
                <a16:creationId xmlns:a16="http://schemas.microsoft.com/office/drawing/2014/main" id="{55E4CA57-AF32-A165-E116-DAECCBCD0036}"/>
              </a:ext>
              <a:ext uri="{C183D7F6-B498-43B3-948B-1728B52AA6E4}">
                <adec:decorative xmlns:adec="http://schemas.microsoft.com/office/drawing/2017/decorative" val="1"/>
              </a:ext>
            </a:extLst>
          </p:cNvPr>
          <p:cNvSpPr txBox="1"/>
          <p:nvPr/>
        </p:nvSpPr>
        <p:spPr>
          <a:xfrm>
            <a:off x="148916" y="5535076"/>
            <a:ext cx="1819946" cy="1015663"/>
          </a:xfrm>
          <a:prstGeom prst="rect">
            <a:avLst/>
          </a:prstGeom>
          <a:solidFill>
            <a:schemeClr val="bg1"/>
          </a:solidFill>
        </p:spPr>
        <p:txBody>
          <a:bodyPr wrap="square" rtlCol="0">
            <a:spAutoFit/>
          </a:bodyPr>
          <a:lstStyle/>
          <a:p>
            <a:r>
              <a:rPr lang="en-US" sz="2000"/>
              <a:t>Industry-Driven Workforce Development</a:t>
            </a:r>
          </a:p>
        </p:txBody>
      </p:sp>
      <p:sp>
        <p:nvSpPr>
          <p:cNvPr id="19" name="TextBox 18">
            <a:extLst>
              <a:ext uri="{FF2B5EF4-FFF2-40B4-BE49-F238E27FC236}">
                <a16:creationId xmlns:a16="http://schemas.microsoft.com/office/drawing/2014/main" id="{14C0EED2-85F6-EDA8-07DA-F49AA8837372}"/>
              </a:ext>
              <a:ext uri="{C183D7F6-B498-43B3-948B-1728B52AA6E4}">
                <adec:decorative xmlns:adec="http://schemas.microsoft.com/office/drawing/2017/decorative" val="1"/>
              </a:ext>
            </a:extLst>
          </p:cNvPr>
          <p:cNvSpPr txBox="1"/>
          <p:nvPr/>
        </p:nvSpPr>
        <p:spPr>
          <a:xfrm>
            <a:off x="23908" y="4318851"/>
            <a:ext cx="1463040" cy="707886"/>
          </a:xfrm>
          <a:prstGeom prst="rect">
            <a:avLst/>
          </a:prstGeom>
          <a:solidFill>
            <a:schemeClr val="bg1"/>
          </a:solidFill>
        </p:spPr>
        <p:txBody>
          <a:bodyPr wrap="square" rtlCol="0">
            <a:spAutoFit/>
          </a:bodyPr>
          <a:lstStyle/>
          <a:p>
            <a:r>
              <a:rPr lang="en-US" sz="2000"/>
              <a:t>Strategic Partnerships</a:t>
            </a:r>
          </a:p>
        </p:txBody>
      </p:sp>
      <p:sp>
        <p:nvSpPr>
          <p:cNvPr id="18" name="TextBox 17">
            <a:extLst>
              <a:ext uri="{FF2B5EF4-FFF2-40B4-BE49-F238E27FC236}">
                <a16:creationId xmlns:a16="http://schemas.microsoft.com/office/drawing/2014/main" id="{35A41BF2-95D0-30E4-1B41-84E175635531}"/>
              </a:ext>
              <a:ext uri="{C183D7F6-B498-43B3-948B-1728B52AA6E4}">
                <adec:decorative xmlns:adec="http://schemas.microsoft.com/office/drawing/2017/decorative" val="1"/>
              </a:ext>
            </a:extLst>
          </p:cNvPr>
          <p:cNvSpPr txBox="1"/>
          <p:nvPr/>
        </p:nvSpPr>
        <p:spPr>
          <a:xfrm>
            <a:off x="0" y="849313"/>
            <a:ext cx="1619480" cy="2107763"/>
          </a:xfrm>
          <a:prstGeom prst="round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a:solidFill>
                  <a:schemeClr val="tx1"/>
                </a:solidFill>
              </a:rPr>
              <a:t>Systems Change Impact/</a:t>
            </a:r>
          </a:p>
          <a:p>
            <a:r>
              <a:rPr lang="en-US" sz="2000">
                <a:solidFill>
                  <a:schemeClr val="tx1"/>
                </a:solidFill>
              </a:rPr>
              <a:t>Sustainable Systems Change</a:t>
            </a:r>
          </a:p>
        </p:txBody>
      </p:sp>
      <p:sp>
        <p:nvSpPr>
          <p:cNvPr id="8" name="Rectangle 7">
            <a:extLst>
              <a:ext uri="{FF2B5EF4-FFF2-40B4-BE49-F238E27FC236}">
                <a16:creationId xmlns:a16="http://schemas.microsoft.com/office/drawing/2014/main" id="{1726BCCE-0217-8AFB-7360-C0171BF457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1930399" y="143160"/>
            <a:ext cx="3294743"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chemeClr val="tx1"/>
                </a:solidFill>
              </a:rPr>
              <a:t>Effective Organizational &amp; Operational Management</a:t>
            </a:r>
          </a:p>
        </p:txBody>
      </p:sp>
      <p:sp>
        <p:nvSpPr>
          <p:cNvPr id="4" name="Slide Number Placeholder 6">
            <a:extLst>
              <a:ext uri="{FF2B5EF4-FFF2-40B4-BE49-F238E27FC236}">
                <a16:creationId xmlns:a16="http://schemas.microsoft.com/office/drawing/2014/main" id="{BB27A8D2-5733-4754-800F-CB769708D3BC}"/>
              </a:ext>
              <a:ext uri="{C183D7F6-B498-43B3-948B-1728B52AA6E4}">
                <adec:decorative xmlns:adec="http://schemas.microsoft.com/office/drawing/2017/decorative" val="1"/>
              </a:ext>
            </a:extLst>
          </p:cNvPr>
          <p:cNvSpPr>
            <a:spLocks noGrp="1"/>
          </p:cNvSpPr>
          <p:nvPr>
            <p:ph type="sldNum" sz="quarter" idx="4"/>
          </p:nvPr>
        </p:nvSpPr>
        <p:spPr/>
        <p:txBody>
          <a:bodyPr anchor="ctr">
            <a:normAutofit/>
          </a:bodyPr>
          <a:lstStyle/>
          <a:p>
            <a:pPr>
              <a:spcAft>
                <a:spcPts val="600"/>
              </a:spcAft>
            </a:pPr>
            <a:fld id="{158B7785-F6D6-45F8-833E-07BD84680091}" type="slidenum">
              <a:rPr lang="en-US" smtClean="0"/>
              <a:pPr>
                <a:spcAft>
                  <a:spcPts val="600"/>
                </a:spcAft>
              </a:pPr>
              <a:t>46</a:t>
            </a:fld>
            <a:endParaRPr lang="en-US"/>
          </a:p>
        </p:txBody>
      </p:sp>
    </p:spTree>
    <p:custDataLst>
      <p:tags r:id="rId1"/>
    </p:custDataLst>
    <p:extLst>
      <p:ext uri="{BB962C8B-B14F-4D97-AF65-F5344CB8AC3E}">
        <p14:creationId xmlns:p14="http://schemas.microsoft.com/office/powerpoint/2010/main" val="2638800599"/>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idx="4294967295"/>
          </p:nvPr>
        </p:nvSpPr>
        <p:spPr>
          <a:xfrm>
            <a:off x="496257" y="365182"/>
            <a:ext cx="3951288" cy="796925"/>
          </a:xfrm>
          <a:prstGeom prst="rect">
            <a:avLst/>
          </a:prstGeom>
          <a:noFill/>
        </p:spPr>
        <p:txBody>
          <a:bodyPr anchor="b">
            <a:normAutofit/>
          </a:bodyPr>
          <a:lstStyle/>
          <a:p>
            <a:r>
              <a:rPr lang="en-US"/>
              <a:t>Thank You!</a:t>
            </a:r>
            <a:r>
              <a:rPr lang="en-US" sz="800"/>
              <a:t> 4</a:t>
            </a:r>
            <a:endParaRPr lang="en-US"/>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3"/>
          </p:nvPr>
        </p:nvSpPr>
        <p:spPr>
          <a:xfrm>
            <a:off x="496257" y="1382445"/>
            <a:ext cx="5805391" cy="571500"/>
          </a:xfrm>
          <a:noFill/>
        </p:spPr>
        <p:txBody>
          <a:bodyPr anchor="t">
            <a:noAutofit/>
          </a:bodyPr>
          <a:lstStyle/>
          <a:p>
            <a:r>
              <a:rPr lang="en-US" sz="3600"/>
              <a:t>Terrance Clark </a:t>
            </a:r>
          </a:p>
          <a:p>
            <a:r>
              <a:rPr lang="en-US" sz="3600"/>
              <a:t>Associate Director of Career Pathways Center for Sustainable Careers</a:t>
            </a:r>
          </a:p>
          <a:p>
            <a:r>
              <a:rPr lang="en-US" sz="3600"/>
              <a:t>Civic Works</a:t>
            </a:r>
          </a:p>
          <a:p>
            <a:r>
              <a:rPr lang="en-US" sz="3600">
                <a:hlinkClick r:id="rId3"/>
              </a:rPr>
              <a:t>tclark@civicworks.com</a:t>
            </a:r>
            <a:endParaRPr lang="en-US" sz="3600"/>
          </a:p>
        </p:txBody>
      </p:sp>
    </p:spTree>
    <p:extLst>
      <p:ext uri="{BB962C8B-B14F-4D97-AF65-F5344CB8AC3E}">
        <p14:creationId xmlns:p14="http://schemas.microsoft.com/office/powerpoint/2010/main" val="3845099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426720" y="5760892"/>
            <a:ext cx="11338560" cy="1185243"/>
          </a:xfrm>
        </p:spPr>
        <p:txBody>
          <a:bodyPr/>
          <a:lstStyle/>
          <a:p>
            <a:pPr marL="1652588" indent="-1079500">
              <a:tabLst>
                <a:tab pos="1487488" algn="l"/>
              </a:tabLst>
            </a:pPr>
            <a:r>
              <a:rPr lang="en-US" sz="4500" b="1">
                <a:latin typeface="Aptos SemiBold" panose="020B0004020202020204" pitchFamily="34" charset="0"/>
              </a:rPr>
              <a:t>Oregon Clean Energy Workforce Coalition </a:t>
            </a:r>
            <a:r>
              <a:rPr lang="en-US" sz="4500" b="1">
                <a:solidFill>
                  <a:schemeClr val="tx1"/>
                </a:solidFill>
                <a:latin typeface="Aptos SemiBold" panose="020B0004020202020204" pitchFamily="34" charset="0"/>
                <a:ea typeface="+mj-ea"/>
                <a:cs typeface="+mj-cs"/>
              </a:rPr>
              <a:t>Portland General Electric (PGE)</a:t>
            </a:r>
          </a:p>
        </p:txBody>
      </p:sp>
    </p:spTree>
    <p:extLst>
      <p:ext uri="{BB962C8B-B14F-4D97-AF65-F5344CB8AC3E}">
        <p14:creationId xmlns:p14="http://schemas.microsoft.com/office/powerpoint/2010/main" val="4084911253"/>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1388533" y="325548"/>
            <a:ext cx="7747239" cy="89106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000">
                <a:solidFill>
                  <a:srgbClr val="274E21"/>
                </a:solidFill>
              </a:rPr>
              <a:t>Jobs for a Clean Energy Future</a:t>
            </a:r>
            <a:endPar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mj-ea"/>
              <a:cs typeface="+mj-cs"/>
            </a:endParaRP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14"/>
          </p:nvPr>
        </p:nvSpPr>
        <p:spPr>
          <a:xfrm>
            <a:off x="795240" y="955746"/>
            <a:ext cx="8512651" cy="5161985"/>
          </a:xfrm>
        </p:spPr>
        <p:txBody>
          <a:bodyPr vert="horz" lIns="91440" tIns="45720" rIns="91440" bIns="45720" rtlCol="0" anchor="t">
            <a:noAutofit/>
          </a:bodyPr>
          <a:lstStyle/>
          <a:p>
            <a:pPr>
              <a:spcBef>
                <a:spcPts val="0"/>
              </a:spcBef>
              <a:buFont typeface="Wingdings" panose="05000000000000000000" pitchFamily="2" charset="2"/>
              <a:buChar char="§"/>
            </a:pPr>
            <a:r>
              <a:rPr lang="en-US" sz="2800" b="1">
                <a:cs typeface="Arial"/>
              </a:rPr>
              <a:t>Tier 2</a:t>
            </a:r>
          </a:p>
          <a:p>
            <a:pPr>
              <a:spcBef>
                <a:spcPts val="0"/>
              </a:spcBef>
              <a:buFont typeface="Wingdings" panose="05000000000000000000" pitchFamily="2" charset="2"/>
              <a:buChar char="§"/>
            </a:pPr>
            <a:r>
              <a:rPr lang="en-US" sz="2800" b="1">
                <a:cs typeface="Arial"/>
              </a:rPr>
              <a:t>Climate Resilience</a:t>
            </a:r>
          </a:p>
          <a:p>
            <a:pPr>
              <a:spcBef>
                <a:spcPts val="0"/>
              </a:spcBef>
              <a:buFont typeface="Wingdings" panose="05000000000000000000" pitchFamily="2" charset="2"/>
              <a:buChar char="§"/>
            </a:pPr>
            <a:r>
              <a:rPr lang="en-US" sz="2800" b="1"/>
              <a:t>Oregon</a:t>
            </a:r>
          </a:p>
          <a:p>
            <a:pPr>
              <a:spcBef>
                <a:spcPts val="0"/>
              </a:spcBef>
              <a:buFont typeface="Wingdings" panose="05000000000000000000" pitchFamily="2" charset="2"/>
              <a:buChar char="§"/>
            </a:pPr>
            <a:r>
              <a:rPr lang="en-US" sz="2800" b="1">
                <a:cs typeface="Arial"/>
              </a:rPr>
              <a:t>Top 3 project goals </a:t>
            </a:r>
            <a:endParaRPr lang="en-US" sz="2800">
              <a:cs typeface="Arial"/>
            </a:endParaRPr>
          </a:p>
          <a:p>
            <a:pPr marL="800100" lvl="1" indent="-342900">
              <a:spcBef>
                <a:spcPts val="0"/>
              </a:spcBef>
              <a:buAutoNum type="arabicPeriod"/>
            </a:pPr>
            <a:r>
              <a:rPr lang="en-US" sz="2800">
                <a:cs typeface="Arial"/>
              </a:rPr>
              <a:t>Engage with workers and worker organizations on barriers experienced by historically marginalized populations</a:t>
            </a:r>
          </a:p>
          <a:p>
            <a:pPr marL="800100" lvl="1" indent="-342900">
              <a:spcBef>
                <a:spcPts val="0"/>
              </a:spcBef>
              <a:buAutoNum type="arabicPeriod"/>
            </a:pPr>
            <a:r>
              <a:rPr lang="en-US" sz="2800">
                <a:cs typeface="Arial"/>
              </a:rPr>
              <a:t>Provide Skills Training for Adults in Custody (AIC) and Recruit New Talent to Union Apprenticeship Programs</a:t>
            </a:r>
          </a:p>
          <a:p>
            <a:pPr marL="800100" lvl="1" indent="-342900">
              <a:spcBef>
                <a:spcPts val="0"/>
              </a:spcBef>
              <a:buAutoNum type="arabicPeriod"/>
            </a:pPr>
            <a:r>
              <a:rPr lang="en-US" sz="2800">
                <a:cs typeface="Arial"/>
              </a:rPr>
              <a:t>Develop career awareness and career learning programs for opportunity youth to gain exposure to the clean energy sector</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lnSpcReduction="10000"/>
          </a:bodyPr>
          <a:lstStyle/>
          <a:p>
            <a:fld id="{E1CE52AA-BB93-4FDB-9629-C6421C98F39B}" type="slidenum">
              <a:rPr lang="en-US" smtClean="0"/>
              <a:pPr/>
              <a:t>49</a:t>
            </a:fld>
            <a:endParaRPr lang="en-US"/>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r>
              <a:rPr lang="en-US">
                <a:latin typeface="Aptos Black" panose="020B0004020202020204" pitchFamily="34" charset="0"/>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r>
              <a:rPr lang="en-US">
                <a:latin typeface="Aptos Black" panose="020B0004020202020204" pitchFamily="34" charset="0"/>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r>
              <a:rPr lang="en-US">
                <a:latin typeface="Aptos Black" panose="020B0004020202020204" pitchFamily="34" charset="0"/>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r>
              <a:rPr lang="en-US">
                <a:latin typeface="Aptos Black" panose="020B0004020202020204" pitchFamily="34" charset="0"/>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r>
              <a:rPr lang="en-US">
                <a:latin typeface="Aptos Black" panose="020B0004020202020204" pitchFamily="34" charset="0"/>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r>
              <a:rPr lang="en-US">
                <a:latin typeface="Aptos Black" panose="020B0004020202020204" pitchFamily="34" charset="0"/>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r>
              <a:rPr lang="en-US">
                <a:latin typeface="Aptos Black" panose="020B0004020202020204" pitchFamily="34" charset="0"/>
              </a:rPr>
              <a:t>Grant</a:t>
            </a:r>
            <a:r>
              <a:rPr lang="en-US"/>
              <a:t> </a:t>
            </a:r>
            <a:r>
              <a:rPr lang="en-US">
                <a:latin typeface="Aptos Black" panose="020B0004020202020204" pitchFamily="34" charset="0"/>
              </a:rPr>
              <a:t>Management</a:t>
            </a:r>
          </a:p>
        </p:txBody>
      </p:sp>
    </p:spTree>
    <p:extLst>
      <p:ext uri="{BB962C8B-B14F-4D97-AF65-F5344CB8AC3E}">
        <p14:creationId xmlns:p14="http://schemas.microsoft.com/office/powerpoint/2010/main" val="316406947"/>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p:nvPr>
        </p:nvSpPr>
        <p:spPr>
          <a:xfrm>
            <a:off x="3623429" y="484578"/>
            <a:ext cx="5118100" cy="739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t>Key Stakeholders </a:t>
            </a:r>
            <a:r>
              <a:rPr lang="en-US">
                <a:solidFill>
                  <a:schemeClr val="bg1"/>
                </a:solidFill>
                <a:sym typeface="Arial"/>
              </a:rPr>
              <a:t>5</a:t>
            </a:r>
            <a:endParaRPr lang="en-US"/>
          </a:p>
        </p:txBody>
      </p:sp>
      <p:sp>
        <p:nvSpPr>
          <p:cNvPr id="6" name="Content Placeholder 5">
            <a:extLst>
              <a:ext uri="{FF2B5EF4-FFF2-40B4-BE49-F238E27FC236}">
                <a16:creationId xmlns:a16="http://schemas.microsoft.com/office/drawing/2014/main" id="{19BCEB2C-367D-0CA2-58B6-6F32B05228A1}"/>
              </a:ext>
            </a:extLst>
          </p:cNvPr>
          <p:cNvSpPr>
            <a:spLocks noGrp="1"/>
          </p:cNvSpPr>
          <p:nvPr>
            <p:ph sz="half" idx="2"/>
          </p:nvPr>
        </p:nvSpPr>
        <p:spPr>
          <a:xfrm>
            <a:off x="4437853" y="1415330"/>
            <a:ext cx="6942599" cy="4027340"/>
          </a:xfrm>
        </p:spPr>
        <p:txBody>
          <a:bodyPr>
            <a:noAutofit/>
          </a:bodyPr>
          <a:lstStyle/>
          <a:p>
            <a:pPr>
              <a:spcBef>
                <a:spcPts val="1200"/>
              </a:spcBef>
              <a:spcAft>
                <a:spcPts val="1200"/>
              </a:spcAft>
            </a:pPr>
            <a:r>
              <a:rPr lang="en-US">
                <a:latin typeface="Aptos" panose="020B0004020202020204" pitchFamily="34" charset="0"/>
              </a:rPr>
              <a:t>Union Pre-apprenticeship Construction Training Program (U-PACT): Ironworkers Local 29, Bricklayers Local 1, Cement Masons Local 555</a:t>
            </a:r>
          </a:p>
          <a:p>
            <a:pPr>
              <a:spcBef>
                <a:spcPts val="1200"/>
              </a:spcBef>
              <a:spcAft>
                <a:spcPts val="1200"/>
              </a:spcAft>
            </a:pPr>
            <a:r>
              <a:rPr lang="en-US">
                <a:latin typeface="Aptos" panose="020B0004020202020204" pitchFamily="34" charset="0"/>
              </a:rPr>
              <a:t>Coffee Creek Correctional Facility</a:t>
            </a:r>
          </a:p>
          <a:p>
            <a:pPr>
              <a:spcBef>
                <a:spcPts val="1200"/>
              </a:spcBef>
              <a:spcAft>
                <a:spcPts val="1200"/>
              </a:spcAft>
            </a:pPr>
            <a:r>
              <a:rPr lang="en-US">
                <a:latin typeface="Aptos" panose="020B0004020202020204" pitchFamily="34" charset="0"/>
              </a:rPr>
              <a:t>Clackamas Workforce Partnership</a:t>
            </a:r>
          </a:p>
          <a:p>
            <a:pPr>
              <a:spcBef>
                <a:spcPts val="1200"/>
              </a:spcBef>
              <a:spcAft>
                <a:spcPts val="1200"/>
              </a:spcAft>
            </a:pPr>
            <a:r>
              <a:rPr lang="en-US">
                <a:latin typeface="Aptos" panose="020B0004020202020204" pitchFamily="34" charset="0"/>
              </a:rPr>
              <a:t>East Cascades Works</a:t>
            </a:r>
          </a:p>
        </p:txBody>
      </p:sp>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50</a:t>
            </a:fld>
            <a:endParaRPr lang="en-US" sz="1200" noProof="0">
              <a:solidFill>
                <a:srgbClr val="274E21"/>
              </a:solidFill>
              <a:latin typeface="Aptos Narrow" panose="020B0004020202020204" pitchFamily="34" charset="0"/>
            </a:endParaRPr>
          </a:p>
        </p:txBody>
      </p:sp>
      <p:pic>
        <p:nvPicPr>
          <p:cNvPr id="4" name="Picture 3">
            <a:extLst>
              <a:ext uri="{FF2B5EF4-FFF2-40B4-BE49-F238E27FC236}">
                <a16:creationId xmlns:a16="http://schemas.microsoft.com/office/drawing/2014/main" id="{DB820158-E045-FF68-F900-647183BBA3D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95510" y="3267078"/>
            <a:ext cx="1421479" cy="1487594"/>
          </a:xfrm>
          <a:prstGeom prst="rect">
            <a:avLst/>
          </a:prstGeom>
        </p:spPr>
      </p:pic>
      <p:pic>
        <p:nvPicPr>
          <p:cNvPr id="5" name="Picture 4">
            <a:extLst>
              <a:ext uri="{FF2B5EF4-FFF2-40B4-BE49-F238E27FC236}">
                <a16:creationId xmlns:a16="http://schemas.microsoft.com/office/drawing/2014/main" id="{7B587F3C-FEE6-D599-34CC-B9515E6A762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922718" y="2118553"/>
            <a:ext cx="1051243" cy="1087493"/>
          </a:xfrm>
          <a:prstGeom prst="rect">
            <a:avLst/>
          </a:prstGeom>
        </p:spPr>
      </p:pic>
      <p:pic>
        <p:nvPicPr>
          <p:cNvPr id="7" name="Picture 6">
            <a:extLst>
              <a:ext uri="{FF2B5EF4-FFF2-40B4-BE49-F238E27FC236}">
                <a16:creationId xmlns:a16="http://schemas.microsoft.com/office/drawing/2014/main" id="{D0112DF1-0221-A0A2-3DB5-6840DDACCFA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620484" y="390915"/>
            <a:ext cx="1655713" cy="1666606"/>
          </a:xfrm>
          <a:prstGeom prst="rect">
            <a:avLst/>
          </a:prstGeom>
        </p:spPr>
      </p:pic>
      <p:pic>
        <p:nvPicPr>
          <p:cNvPr id="8" name="Picture 7">
            <a:extLst>
              <a:ext uri="{FF2B5EF4-FFF2-40B4-BE49-F238E27FC236}">
                <a16:creationId xmlns:a16="http://schemas.microsoft.com/office/drawing/2014/main" id="{105C27CA-0F42-73B5-6CBE-78A72789E3B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416450" y="5442670"/>
            <a:ext cx="1260536" cy="1260536"/>
          </a:xfrm>
          <a:prstGeom prst="rect">
            <a:avLst/>
          </a:prstGeom>
        </p:spPr>
      </p:pic>
      <p:pic>
        <p:nvPicPr>
          <p:cNvPr id="15" name="Picture 14">
            <a:extLst>
              <a:ext uri="{FF2B5EF4-FFF2-40B4-BE49-F238E27FC236}">
                <a16:creationId xmlns:a16="http://schemas.microsoft.com/office/drawing/2014/main" id="{ABF13715-587B-BDF1-6C2C-DD236F8BADA1}"/>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448278" y="5131254"/>
            <a:ext cx="1827919" cy="832975"/>
          </a:xfrm>
          <a:prstGeom prst="rect">
            <a:avLst/>
          </a:prstGeom>
        </p:spPr>
      </p:pic>
      <p:pic>
        <p:nvPicPr>
          <p:cNvPr id="17" name="Picture 16">
            <a:extLst>
              <a:ext uri="{FF2B5EF4-FFF2-40B4-BE49-F238E27FC236}">
                <a16:creationId xmlns:a16="http://schemas.microsoft.com/office/drawing/2014/main" id="{2B450319-52D6-50FD-6817-16EDD083C2CC}"/>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9473733" y="5004099"/>
            <a:ext cx="1470071" cy="877142"/>
          </a:xfrm>
          <a:prstGeom prst="rect">
            <a:avLst/>
          </a:prstGeom>
        </p:spPr>
      </p:pic>
    </p:spTree>
    <p:custDataLst>
      <p:tags r:id="rId1"/>
    </p:custDataLst>
    <p:extLst>
      <p:ext uri="{BB962C8B-B14F-4D97-AF65-F5344CB8AC3E}">
        <p14:creationId xmlns:p14="http://schemas.microsoft.com/office/powerpoint/2010/main" val="80248621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idx="4294967295"/>
          </p:nvPr>
        </p:nvSpPr>
        <p:spPr>
          <a:xfrm>
            <a:off x="2895600" y="614555"/>
            <a:ext cx="6400800" cy="717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solidFill>
                  <a:schemeClr val="accent1">
                    <a:lumMod val="50000"/>
                  </a:schemeClr>
                </a:solidFill>
              </a:rPr>
              <a:t>Top Challenges &amp; Assets</a:t>
            </a:r>
            <a:r>
              <a:rPr lang="en-US">
                <a:solidFill>
                  <a:schemeClr val="bg1"/>
                </a:solidFill>
                <a:sym typeface="Arial"/>
              </a:rPr>
              <a:t> 5</a:t>
            </a:r>
            <a:endParaRPr lang="en-US">
              <a:solidFill>
                <a:schemeClr val="accent1">
                  <a:lumMod val="50000"/>
                </a:schemeClr>
              </a:solidFill>
            </a:endParaRPr>
          </a:p>
        </p:txBody>
      </p:sp>
      <p:graphicFrame>
        <p:nvGraphicFramePr>
          <p:cNvPr id="8" name="Table 8" descr="table listing challenges and assets">
            <a:extLst>
              <a:ext uri="{FF2B5EF4-FFF2-40B4-BE49-F238E27FC236}">
                <a16:creationId xmlns:a16="http://schemas.microsoft.com/office/drawing/2014/main" id="{62997EED-72BD-47B3-9E62-56B72EDCD2FA}"/>
              </a:ext>
            </a:extLst>
          </p:cNvPr>
          <p:cNvGraphicFramePr>
            <a:graphicFrameLocks noGrp="1"/>
          </p:cNvGraphicFramePr>
          <p:nvPr>
            <p:ph sz="half" idx="4294967295"/>
            <p:extLst>
              <p:ext uri="{D42A27DB-BD31-4B8C-83A1-F6EECF244321}">
                <p14:modId xmlns:p14="http://schemas.microsoft.com/office/powerpoint/2010/main" val="260791084"/>
              </p:ext>
            </p:extLst>
          </p:nvPr>
        </p:nvGraphicFramePr>
        <p:xfrm>
          <a:off x="605918" y="2087176"/>
          <a:ext cx="10980163" cy="3562118"/>
        </p:xfrm>
        <a:graphic>
          <a:graphicData uri="http://schemas.openxmlformats.org/drawingml/2006/table">
            <a:tbl>
              <a:tblPr firstRow="1" bandRow="1">
                <a:tableStyleId>{68D230F3-CF80-4859-8CE7-A43EE81993B5}</a:tableStyleId>
              </a:tblPr>
              <a:tblGrid>
                <a:gridCol w="5679394">
                  <a:extLst>
                    <a:ext uri="{9D8B030D-6E8A-4147-A177-3AD203B41FA5}">
                      <a16:colId xmlns:a16="http://schemas.microsoft.com/office/drawing/2014/main" val="3847933419"/>
                    </a:ext>
                  </a:extLst>
                </a:gridCol>
                <a:gridCol w="5300769">
                  <a:extLst>
                    <a:ext uri="{9D8B030D-6E8A-4147-A177-3AD203B41FA5}">
                      <a16:colId xmlns:a16="http://schemas.microsoft.com/office/drawing/2014/main" val="1835532548"/>
                    </a:ext>
                  </a:extLst>
                </a:gridCol>
              </a:tblGrid>
              <a:tr h="818918">
                <a:tc>
                  <a:txBody>
                    <a:bodyPr/>
                    <a:lstStyle/>
                    <a:p>
                      <a:pPr algn="l"/>
                      <a:r>
                        <a:rPr lang="en-US" sz="2800"/>
                        <a:t>Challenge/Pain Point</a:t>
                      </a:r>
                      <a:endParaRPr lang="en-US" sz="2800">
                        <a:latin typeface="Aptos Narrow" panose="020B0004020202020204" pitchFamily="34" charset="0"/>
                      </a:endParaRP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a:t>Asset/Lever</a:t>
                      </a:r>
                      <a:endParaRPr lang="en-US" sz="2800">
                        <a:latin typeface="Aptos Narrow" panose="020B0004020202020204" pitchFamily="34" charset="0"/>
                      </a:endParaRP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854908"/>
                  </a:ext>
                </a:extLst>
              </a:tr>
              <a:tr h="932365">
                <a:tc>
                  <a:txBody>
                    <a:bodyPr/>
                    <a:lstStyle/>
                    <a:p>
                      <a:pPr algn="l"/>
                      <a:r>
                        <a:rPr lang="en-US" sz="2800"/>
                        <a:t>Completion of the program with AIC U-PACT participants.</a:t>
                      </a:r>
                      <a:endParaRPr lang="en-US" sz="2800" i="0">
                        <a:latin typeface="Aptos Narrow" panose="020B0004020202020204" pitchFamily="34" charset="0"/>
                      </a:endParaRP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a:t>DOC engagement to build solutions to address competing circumstances.</a:t>
                      </a:r>
                      <a:endParaRPr lang="en-US" sz="2800" i="0">
                        <a:latin typeface="Aptos Narrow" panose="020B0004020202020204" pitchFamily="34" charset="0"/>
                      </a:endParaRP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257485"/>
                  </a:ext>
                </a:extLst>
              </a:tr>
              <a:tr h="932365">
                <a:tc>
                  <a:txBody>
                    <a:bodyPr/>
                    <a:lstStyle/>
                    <a:p>
                      <a:pPr algn="l"/>
                      <a:r>
                        <a:rPr lang="en-US" sz="2800"/>
                        <a:t>Data collection for DOL reporting needs.</a:t>
                      </a:r>
                      <a:endParaRPr lang="en-US" sz="2800" i="0">
                        <a:latin typeface="Aptos Narrow" panose="020B0004020202020204" pitchFamily="34" charset="0"/>
                      </a:endParaRP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a:t>Building reporting system with partner workforce board infrastructure.</a:t>
                      </a:r>
                      <a:endParaRPr lang="en-US" sz="2800" i="0">
                        <a:latin typeface="Aptos Narrow" panose="020B0004020202020204" pitchFamily="34" charset="0"/>
                      </a:endParaRP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4512039"/>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4"/>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51</a:t>
            </a:fld>
            <a:endParaRPr lang="en-US" sz="1200" noProof="0">
              <a:solidFill>
                <a:srgbClr val="274E21"/>
              </a:solidFill>
              <a:latin typeface="Aptos Narrow" panose="020B0004020202020204" pitchFamily="34" charset="0"/>
            </a:endParaRPr>
          </a:p>
        </p:txBody>
      </p:sp>
    </p:spTree>
    <p:custDataLst>
      <p:tags r:id="rId1"/>
    </p:custDataLst>
    <p:extLst>
      <p:ext uri="{BB962C8B-B14F-4D97-AF65-F5344CB8AC3E}">
        <p14:creationId xmlns:p14="http://schemas.microsoft.com/office/powerpoint/2010/main" val="3973243928"/>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4417F90-830A-9D8C-13E7-DEA6C13C3B43}"/>
              </a:ext>
            </a:extLst>
          </p:cNvPr>
          <p:cNvSpPr>
            <a:spLocks noGrp="1"/>
          </p:cNvSpPr>
          <p:nvPr>
            <p:ph type="title" idx="4294967295"/>
          </p:nvPr>
        </p:nvSpPr>
        <p:spPr>
          <a:xfrm>
            <a:off x="6956425" y="93663"/>
            <a:ext cx="5235575" cy="1735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We’ll know we’ve been successful when….</a:t>
            </a:r>
            <a:r>
              <a:rPr lang="en-US" sz="3600">
                <a:solidFill>
                  <a:schemeClr val="bg1"/>
                </a:solidFill>
                <a:sym typeface="Arial"/>
              </a:rPr>
              <a:t> 5</a:t>
            </a:r>
            <a:endPar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6215D67D-EAB2-4185-AEB0-DC0F4CE0D84B}"/>
              </a:ext>
            </a:extLst>
          </p:cNvPr>
          <p:cNvSpPr txBox="1"/>
          <p:nvPr/>
        </p:nvSpPr>
        <p:spPr>
          <a:xfrm>
            <a:off x="6956425" y="1238738"/>
            <a:ext cx="5062977" cy="5570756"/>
          </a:xfrm>
          <a:prstGeom prst="rect">
            <a:avLst/>
          </a:prstGeom>
          <a:noFill/>
        </p:spPr>
        <p:txBody>
          <a:bodyPr wrap="square" rtlCol="0">
            <a:spAutoFit/>
          </a:bodyPr>
          <a:lstStyle/>
          <a:p>
            <a:pPr marL="457200" indent="-457200">
              <a:spcBef>
                <a:spcPts val="600"/>
              </a:spcBef>
              <a:spcAft>
                <a:spcPts val="600"/>
              </a:spcAft>
              <a:buAutoNum type="arabicPeriod"/>
            </a:pPr>
            <a:r>
              <a:rPr lang="en-US" sz="2400">
                <a:latin typeface="Aptos Narrow" panose="020B0004020202020204" pitchFamily="34" charset="0"/>
              </a:rPr>
              <a:t>I</a:t>
            </a:r>
            <a:r>
              <a:rPr lang="en-US" sz="2400">
                <a:effectLst/>
                <a:latin typeface="Aptos Narrow" panose="020B0004020202020204" pitchFamily="34" charset="0"/>
              </a:rPr>
              <a:t>mprovement in representation from women, people of color, and those formally involved with the justice system within each of the three crafts.</a:t>
            </a:r>
          </a:p>
          <a:p>
            <a:pPr marL="457200" indent="-457200">
              <a:spcBef>
                <a:spcPts val="600"/>
              </a:spcBef>
              <a:spcAft>
                <a:spcPts val="600"/>
              </a:spcAft>
              <a:buAutoNum type="arabicPeriod"/>
            </a:pPr>
            <a:r>
              <a:rPr lang="en-US" sz="2400">
                <a:effectLst/>
                <a:latin typeface="Aptos Narrow" panose="020B0004020202020204" pitchFamily="34" charset="0"/>
              </a:rPr>
              <a:t>Minimum of 25% of youth participants have increased their knowledge of the Good Jobs employers and clean energy career paths.</a:t>
            </a:r>
          </a:p>
          <a:p>
            <a:pPr marL="457200" indent="-457200">
              <a:spcBef>
                <a:spcPts val="600"/>
              </a:spcBef>
              <a:spcAft>
                <a:spcPts val="600"/>
              </a:spcAft>
              <a:buAutoNum type="arabicPeriod"/>
            </a:pPr>
            <a:r>
              <a:rPr lang="en-US" sz="2400">
                <a:latin typeface="Aptos Narrow" panose="020B0004020202020204" pitchFamily="34" charset="0"/>
              </a:rPr>
              <a:t>Live</a:t>
            </a:r>
            <a:r>
              <a:rPr lang="en-US" sz="2400">
                <a:effectLst/>
                <a:latin typeface="Aptos Narrow" panose="020B0004020202020204" pitchFamily="34" charset="0"/>
              </a:rPr>
              <a:t> and highly utilized Clean Energy Careers website, co-created and informed by worker voice and industry partners.</a:t>
            </a:r>
            <a:endParaRPr lang="en-US" sz="2400">
              <a:latin typeface="Aptos Narrow" panose="020B0004020202020204" pitchFamily="34" charset="0"/>
            </a:endParaRPr>
          </a:p>
        </p:txBody>
      </p:sp>
    </p:spTree>
    <p:extLst>
      <p:ext uri="{BB962C8B-B14F-4D97-AF65-F5344CB8AC3E}">
        <p14:creationId xmlns:p14="http://schemas.microsoft.com/office/powerpoint/2010/main" val="388282149"/>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B5241F6B-3D8B-2BAC-65EB-0F039822A61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stretch>
            <a:fillRect/>
          </a:stretch>
        </p:blipFill>
        <p:spPr>
          <a:xfrm>
            <a:off x="39020" y="16983"/>
            <a:ext cx="7232382" cy="6858000"/>
          </a:xfrm>
          <a:prstGeom prst="rect">
            <a:avLst/>
          </a:prstGeom>
        </p:spPr>
      </p:pic>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a:xfrm>
            <a:off x="7933120" y="162983"/>
            <a:ext cx="3816526" cy="694944"/>
          </a:xfrm>
        </p:spPr>
        <p:txBody>
          <a:bodyPr>
            <a:noAutofit/>
          </a:bodyPr>
          <a:lstStyle/>
          <a:p>
            <a:r>
              <a:rPr lang="en-US" sz="3600"/>
              <a:t>We Are Now Here</a:t>
            </a:r>
            <a:r>
              <a:rPr lang="en-US" sz="3600">
                <a:solidFill>
                  <a:schemeClr val="bg1"/>
                </a:solidFill>
                <a:sym typeface="Arial"/>
              </a:rPr>
              <a:t> 5</a:t>
            </a:r>
            <a:endParaRPr lang="en-US" sz="3600"/>
          </a:p>
        </p:txBody>
      </p:sp>
      <p:sp>
        <p:nvSpPr>
          <p:cNvPr id="33" name="Content Placeholder 4">
            <a:extLst>
              <a:ext uri="{FF2B5EF4-FFF2-40B4-BE49-F238E27FC236}">
                <a16:creationId xmlns:a16="http://schemas.microsoft.com/office/drawing/2014/main" id="{0A86ECFC-1DF0-00F4-68C7-D136270E6E3F}"/>
              </a:ext>
            </a:extLst>
          </p:cNvPr>
          <p:cNvSpPr>
            <a:spLocks noGrp="1"/>
          </p:cNvSpPr>
          <p:nvPr/>
        </p:nvSpPr>
        <p:spPr>
          <a:xfrm>
            <a:off x="7801830" y="754260"/>
            <a:ext cx="4282017" cy="4736353"/>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274E2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chemeClr val="tx1"/>
                </a:solidFill>
              </a:rPr>
              <a:t>Worker Voice &amp; Engagement</a:t>
            </a:r>
          </a:p>
          <a:p>
            <a:pPr marL="401638" lvl="1" indent="-342900">
              <a:buFont typeface="Wingdings" panose="05000000000000000000" pitchFamily="2" charset="2"/>
              <a:buChar char="§"/>
            </a:pPr>
            <a:r>
              <a:rPr lang="en-US"/>
              <a:t>Conducting surveys and focus groups across the state</a:t>
            </a:r>
          </a:p>
          <a:p>
            <a:r>
              <a:rPr lang="en-US" sz="2400">
                <a:solidFill>
                  <a:schemeClr val="tx1"/>
                </a:solidFill>
              </a:rPr>
              <a:t>Organizational Management</a:t>
            </a:r>
          </a:p>
          <a:p>
            <a:pPr marL="401638" lvl="1" indent="-342900">
              <a:buFont typeface="Wingdings" panose="05000000000000000000" pitchFamily="2" charset="2"/>
              <a:buChar char="§"/>
            </a:pPr>
            <a:r>
              <a:rPr lang="en-US"/>
              <a:t>Onboarding of dedicated FTE for grant implementation </a:t>
            </a:r>
          </a:p>
          <a:p>
            <a:pPr marL="401638" lvl="1" indent="-342900">
              <a:buFont typeface="Wingdings" panose="05000000000000000000" pitchFamily="2" charset="2"/>
              <a:buChar char="§"/>
            </a:pPr>
            <a:r>
              <a:rPr lang="en-US"/>
              <a:t>Conducting an audit of internal systems and procedures </a:t>
            </a:r>
          </a:p>
          <a:p>
            <a:r>
              <a:rPr lang="en-US" sz="2400">
                <a:solidFill>
                  <a:schemeClr val="tx1"/>
                </a:solidFill>
              </a:rPr>
              <a:t>Effective Training Design</a:t>
            </a:r>
          </a:p>
          <a:p>
            <a:pPr marL="401638" lvl="1" indent="-342900">
              <a:buFont typeface="Wingdings" panose="05000000000000000000" pitchFamily="2" charset="2"/>
              <a:buChar char="§"/>
            </a:pPr>
            <a:r>
              <a:rPr lang="en-US"/>
              <a:t>Launching career awareness programming for opportunity youth</a:t>
            </a:r>
          </a:p>
          <a:p>
            <a:pPr marL="401638" lvl="1" indent="-342900">
              <a:buFont typeface="Wingdings" panose="05000000000000000000" pitchFamily="2" charset="2"/>
              <a:buChar char="§"/>
            </a:pPr>
            <a:r>
              <a:rPr lang="en-US"/>
              <a:t>Creating new evaluation tools in partnership with the U-PACT program</a:t>
            </a:r>
          </a:p>
        </p:txBody>
      </p:sp>
      <p:sp>
        <p:nvSpPr>
          <p:cNvPr id="14" name="Rectangle 13">
            <a:extLst>
              <a:ext uri="{FF2B5EF4-FFF2-40B4-BE49-F238E27FC236}">
                <a16:creationId xmlns:a16="http://schemas.microsoft.com/office/drawing/2014/main" id="{8B5087F4-7C77-6299-D05B-AA812B75CD1C}"/>
              </a:ext>
              <a:ext uri="{C183D7F6-B498-43B3-948B-1728B52AA6E4}">
                <adec:decorative xmlns:adec="http://schemas.microsoft.com/office/drawing/2017/decorative" val="1"/>
              </a:ext>
            </a:extLst>
          </p:cNvPr>
          <p:cNvSpPr/>
          <p:nvPr/>
        </p:nvSpPr>
        <p:spPr>
          <a:xfrm>
            <a:off x="2479034" y="-88329"/>
            <a:ext cx="2350874" cy="5987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chemeClr val="tx1"/>
                </a:solidFill>
              </a:rPr>
              <a:t>Job Quality Strategy</a:t>
            </a:r>
          </a:p>
        </p:txBody>
      </p:sp>
      <p:sp>
        <p:nvSpPr>
          <p:cNvPr id="28" name="Rectangle 27">
            <a:extLst>
              <a:ext uri="{FF2B5EF4-FFF2-40B4-BE49-F238E27FC236}">
                <a16:creationId xmlns:a16="http://schemas.microsoft.com/office/drawing/2014/main" id="{1B77EA68-A00D-06D9-6CE7-CCF6C6ABD2D5}"/>
              </a:ext>
              <a:ext uri="{C183D7F6-B498-43B3-948B-1728B52AA6E4}">
                <adec:decorative xmlns:adec="http://schemas.microsoft.com/office/drawing/2017/decorative" val="1"/>
              </a:ext>
            </a:extLst>
          </p:cNvPr>
          <p:cNvSpPr/>
          <p:nvPr/>
        </p:nvSpPr>
        <p:spPr>
          <a:xfrm>
            <a:off x="5708955" y="582969"/>
            <a:ext cx="1732286" cy="59878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chemeClr val="tx1"/>
                </a:solidFill>
              </a:rPr>
              <a:t>Organizational/</a:t>
            </a:r>
          </a:p>
          <a:p>
            <a:r>
              <a:rPr lang="en-US" sz="2000">
                <a:solidFill>
                  <a:schemeClr val="tx1"/>
                </a:solidFill>
              </a:rPr>
              <a:t>Operational Management </a:t>
            </a:r>
          </a:p>
        </p:txBody>
      </p:sp>
      <p:sp>
        <p:nvSpPr>
          <p:cNvPr id="31" name="TextBox 30">
            <a:extLst>
              <a:ext uri="{FF2B5EF4-FFF2-40B4-BE49-F238E27FC236}">
                <a16:creationId xmlns:a16="http://schemas.microsoft.com/office/drawing/2014/main" id="{D296415C-2A54-F2EE-23D7-3C39A3B4702A}"/>
              </a:ext>
              <a:ext uri="{C183D7F6-B498-43B3-948B-1728B52AA6E4}">
                <adec:decorative xmlns:adec="http://schemas.microsoft.com/office/drawing/2017/decorative" val="1"/>
              </a:ext>
            </a:extLst>
          </p:cNvPr>
          <p:cNvSpPr txBox="1"/>
          <p:nvPr/>
        </p:nvSpPr>
        <p:spPr>
          <a:xfrm>
            <a:off x="6474432" y="2318812"/>
            <a:ext cx="1624164" cy="1015663"/>
          </a:xfrm>
          <a:prstGeom prst="rect">
            <a:avLst/>
          </a:prstGeom>
          <a:noFill/>
        </p:spPr>
        <p:txBody>
          <a:bodyPr wrap="square" rtlCol="0">
            <a:spAutoFit/>
          </a:bodyPr>
          <a:lstStyle/>
          <a:p>
            <a:r>
              <a:rPr lang="en-US" sz="2000"/>
              <a:t>Sustainable Systems Change</a:t>
            </a:r>
          </a:p>
        </p:txBody>
      </p:sp>
      <p:sp>
        <p:nvSpPr>
          <p:cNvPr id="18" name="TextBox 17">
            <a:extLst>
              <a:ext uri="{FF2B5EF4-FFF2-40B4-BE49-F238E27FC236}">
                <a16:creationId xmlns:a16="http://schemas.microsoft.com/office/drawing/2014/main" id="{35A41BF2-95D0-30E4-1B41-84E175635531}"/>
              </a:ext>
              <a:ext uri="{C183D7F6-B498-43B3-948B-1728B52AA6E4}">
                <adec:decorative xmlns:adec="http://schemas.microsoft.com/office/drawing/2017/decorative" val="1"/>
              </a:ext>
            </a:extLst>
          </p:cNvPr>
          <p:cNvSpPr txBox="1"/>
          <p:nvPr/>
        </p:nvSpPr>
        <p:spPr>
          <a:xfrm>
            <a:off x="6161766" y="4833354"/>
            <a:ext cx="1624164" cy="1015663"/>
          </a:xfrm>
          <a:prstGeom prst="rect">
            <a:avLst/>
          </a:prstGeom>
          <a:noFill/>
        </p:spPr>
        <p:txBody>
          <a:bodyPr wrap="square" rtlCol="0">
            <a:spAutoFit/>
          </a:bodyPr>
          <a:lstStyle/>
          <a:p>
            <a:r>
              <a:rPr lang="en-US" sz="2000"/>
              <a:t>Systems Change Impact</a:t>
            </a:r>
          </a:p>
        </p:txBody>
      </p:sp>
      <p:sp>
        <p:nvSpPr>
          <p:cNvPr id="21" name="TextBox 20">
            <a:extLst>
              <a:ext uri="{FF2B5EF4-FFF2-40B4-BE49-F238E27FC236}">
                <a16:creationId xmlns:a16="http://schemas.microsoft.com/office/drawing/2014/main" id="{069E9AA2-4197-0182-1CC8-93E2BC4349C0}"/>
              </a:ext>
              <a:ext uri="{C183D7F6-B498-43B3-948B-1728B52AA6E4}">
                <adec:decorative xmlns:adec="http://schemas.microsoft.com/office/drawing/2017/decorative" val="1"/>
              </a:ext>
            </a:extLst>
          </p:cNvPr>
          <p:cNvSpPr txBox="1"/>
          <p:nvPr/>
        </p:nvSpPr>
        <p:spPr>
          <a:xfrm>
            <a:off x="4086319" y="6250213"/>
            <a:ext cx="2654701" cy="400110"/>
          </a:xfrm>
          <a:prstGeom prst="rect">
            <a:avLst/>
          </a:prstGeom>
          <a:noFill/>
        </p:spPr>
        <p:txBody>
          <a:bodyPr wrap="none" rtlCol="0">
            <a:spAutoFit/>
          </a:bodyPr>
          <a:lstStyle/>
          <a:p>
            <a:r>
              <a:rPr lang="en-US" sz="2000"/>
              <a:t>Effective Training Design</a:t>
            </a:r>
          </a:p>
        </p:txBody>
      </p:sp>
      <p:sp>
        <p:nvSpPr>
          <p:cNvPr id="19" name="TextBox 18">
            <a:extLst>
              <a:ext uri="{FF2B5EF4-FFF2-40B4-BE49-F238E27FC236}">
                <a16:creationId xmlns:a16="http://schemas.microsoft.com/office/drawing/2014/main" id="{14C0EED2-85F6-EDA8-07DA-F49AA8837372}"/>
              </a:ext>
              <a:ext uri="{C183D7F6-B498-43B3-948B-1728B52AA6E4}">
                <adec:decorative xmlns:adec="http://schemas.microsoft.com/office/drawing/2017/decorative" val="1"/>
              </a:ext>
            </a:extLst>
          </p:cNvPr>
          <p:cNvSpPr txBox="1"/>
          <p:nvPr/>
        </p:nvSpPr>
        <p:spPr>
          <a:xfrm>
            <a:off x="1333568" y="6302961"/>
            <a:ext cx="2468880" cy="400110"/>
          </a:xfrm>
          <a:prstGeom prst="rect">
            <a:avLst/>
          </a:prstGeom>
          <a:noFill/>
        </p:spPr>
        <p:txBody>
          <a:bodyPr wrap="square" rtlCol="0">
            <a:spAutoFit/>
          </a:bodyPr>
          <a:lstStyle/>
          <a:p>
            <a:r>
              <a:rPr lang="en-US" sz="2000"/>
              <a:t>Strategic Partnerships</a:t>
            </a:r>
          </a:p>
        </p:txBody>
      </p:sp>
      <p:sp>
        <p:nvSpPr>
          <p:cNvPr id="20" name="TextBox 19">
            <a:extLst>
              <a:ext uri="{FF2B5EF4-FFF2-40B4-BE49-F238E27FC236}">
                <a16:creationId xmlns:a16="http://schemas.microsoft.com/office/drawing/2014/main" id="{55E4CA57-AF32-A165-E116-DAECCBCD0036}"/>
              </a:ext>
              <a:ext uri="{C183D7F6-B498-43B3-948B-1728B52AA6E4}">
                <adec:decorative xmlns:adec="http://schemas.microsoft.com/office/drawing/2017/decorative" val="1"/>
              </a:ext>
            </a:extLst>
          </p:cNvPr>
          <p:cNvSpPr txBox="1"/>
          <p:nvPr/>
        </p:nvSpPr>
        <p:spPr>
          <a:xfrm>
            <a:off x="160117" y="4596961"/>
            <a:ext cx="1554480" cy="1631216"/>
          </a:xfrm>
          <a:prstGeom prst="rect">
            <a:avLst/>
          </a:prstGeom>
          <a:noFill/>
        </p:spPr>
        <p:txBody>
          <a:bodyPr wrap="square" rtlCol="0">
            <a:spAutoFit/>
          </a:bodyPr>
          <a:lstStyle/>
          <a:p>
            <a:r>
              <a:rPr lang="en-US" sz="2000"/>
              <a:t>Industry-Driven Workforce Development</a:t>
            </a:r>
          </a:p>
        </p:txBody>
      </p:sp>
      <p:sp>
        <p:nvSpPr>
          <p:cNvPr id="17" name="TextBox 16">
            <a:extLst>
              <a:ext uri="{FF2B5EF4-FFF2-40B4-BE49-F238E27FC236}">
                <a16:creationId xmlns:a16="http://schemas.microsoft.com/office/drawing/2014/main" id="{AE8EADEC-EF5C-851B-2520-7A6B598D4638}"/>
              </a:ext>
              <a:ext uri="{C183D7F6-B498-43B3-948B-1728B52AA6E4}">
                <adec:decorative xmlns:adec="http://schemas.microsoft.com/office/drawing/2017/decorative" val="1"/>
              </a:ext>
            </a:extLst>
          </p:cNvPr>
          <p:cNvSpPr txBox="1"/>
          <p:nvPr/>
        </p:nvSpPr>
        <p:spPr>
          <a:xfrm>
            <a:off x="160117" y="567733"/>
            <a:ext cx="1463040" cy="1323439"/>
          </a:xfrm>
          <a:prstGeom prst="rect">
            <a:avLst/>
          </a:prstGeom>
          <a:solidFill>
            <a:schemeClr val="bg1"/>
          </a:solidFill>
        </p:spPr>
        <p:txBody>
          <a:bodyPr wrap="square" rtlCol="0">
            <a:spAutoFit/>
          </a:bodyPr>
          <a:lstStyle/>
          <a:p>
            <a:r>
              <a:rPr lang="en-US" sz="2000"/>
              <a:t>Worker Voice &amp; Engagement</a:t>
            </a:r>
          </a:p>
        </p:txBody>
      </p:sp>
      <p:sp>
        <p:nvSpPr>
          <p:cNvPr id="4" name="Slide Number Placeholder 6">
            <a:extLst>
              <a:ext uri="{FF2B5EF4-FFF2-40B4-BE49-F238E27FC236}">
                <a16:creationId xmlns:a16="http://schemas.microsoft.com/office/drawing/2014/main" id="{BB27A8D2-5733-4754-800F-CB769708D3BC}"/>
              </a:ext>
              <a:ext uri="{C183D7F6-B498-43B3-948B-1728B52AA6E4}">
                <adec:decorative xmlns:adec="http://schemas.microsoft.com/office/drawing/2017/decorative" val="0"/>
              </a:ext>
            </a:extLst>
          </p:cNvPr>
          <p:cNvSpPr>
            <a:spLocks noGrp="1"/>
          </p:cNvSpPr>
          <p:nvPr>
            <p:ph type="sldNum" sz="quarter" idx="4"/>
          </p:nvPr>
        </p:nvSpPr>
        <p:spPr/>
        <p:txBody>
          <a:bodyPr anchor="ctr">
            <a:normAutofit/>
          </a:bodyPr>
          <a:lstStyle/>
          <a:p>
            <a:pPr>
              <a:spcAft>
                <a:spcPts val="600"/>
              </a:spcAft>
            </a:pPr>
            <a:fld id="{158B7785-F6D6-45F8-833E-07BD84680091}" type="slidenum">
              <a:rPr lang="en-US" smtClean="0"/>
              <a:pPr>
                <a:spcAft>
                  <a:spcPts val="600"/>
                </a:spcAft>
              </a:pPr>
              <a:t>53</a:t>
            </a:fld>
            <a:endParaRPr lang="en-US"/>
          </a:p>
        </p:txBody>
      </p:sp>
    </p:spTree>
    <p:custDataLst>
      <p:tags r:id="rId1"/>
    </p:custDataLst>
    <p:extLst>
      <p:ext uri="{BB962C8B-B14F-4D97-AF65-F5344CB8AC3E}">
        <p14:creationId xmlns:p14="http://schemas.microsoft.com/office/powerpoint/2010/main" val="3728937268"/>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noFill/>
        </p:spPr>
        <p:txBody>
          <a:bodyPr anchor="b">
            <a:normAutofit fontScale="90000"/>
          </a:bodyPr>
          <a:lstStyle/>
          <a:p>
            <a:r>
              <a:rPr lang="en-US"/>
              <a:t>Thank You!</a:t>
            </a:r>
            <a:r>
              <a:rPr lang="en-US" sz="800"/>
              <a:t> 5</a:t>
            </a:r>
            <a:endParaRPr lang="en-US"/>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1"/>
          </p:nvPr>
        </p:nvSpPr>
        <p:spPr>
          <a:noFill/>
        </p:spPr>
        <p:txBody>
          <a:bodyPr anchor="t">
            <a:noAutofit/>
          </a:bodyPr>
          <a:lstStyle/>
          <a:p>
            <a:r>
              <a:rPr lang="en-US" sz="4000"/>
              <a:t>Brooke Brownlee</a:t>
            </a:r>
          </a:p>
          <a:p>
            <a:r>
              <a:rPr lang="en-US" sz="2400"/>
              <a:t>Manager of Labor, Workforce &amp; Economic Prosperity </a:t>
            </a:r>
          </a:p>
          <a:p>
            <a:r>
              <a:rPr lang="en-US" sz="2400"/>
              <a:t>Portland General Electric</a:t>
            </a:r>
          </a:p>
          <a:p>
            <a:r>
              <a:rPr lang="en-US" sz="2400">
                <a:hlinkClick r:id="rId3"/>
              </a:rPr>
              <a:t>brooke.brownlee@pgn.com</a:t>
            </a:r>
            <a:endParaRPr lang="en-US" sz="2400"/>
          </a:p>
        </p:txBody>
      </p:sp>
    </p:spTree>
    <p:extLst>
      <p:ext uri="{BB962C8B-B14F-4D97-AF65-F5344CB8AC3E}">
        <p14:creationId xmlns:p14="http://schemas.microsoft.com/office/powerpoint/2010/main" val="21674946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4" name="Title 3">
            <a:extLst>
              <a:ext uri="{FF2B5EF4-FFF2-40B4-BE49-F238E27FC236}">
                <a16:creationId xmlns:a16="http://schemas.microsoft.com/office/drawing/2014/main" id="{20F9C112-7F2E-6A67-43B9-6A514C2117EC}"/>
              </a:ext>
            </a:extLst>
          </p:cNvPr>
          <p:cNvSpPr>
            <a:spLocks noGrp="1"/>
          </p:cNvSpPr>
          <p:nvPr>
            <p:ph type="ctrTitle"/>
          </p:nvPr>
        </p:nvSpPr>
        <p:spPr>
          <a:xfrm>
            <a:off x="3102900" y="5420298"/>
            <a:ext cx="6335390" cy="1122391"/>
          </a:xfrm>
        </p:spPr>
        <p:txBody>
          <a:bodyPr/>
          <a:lstStyle/>
          <a:p>
            <a:r>
              <a:rPr lang="en-US">
                <a:latin typeface="Aptos SemiBold" panose="020B0004020202020204" pitchFamily="34" charset="0"/>
              </a:rPr>
              <a:t>Resilience Force</a:t>
            </a:r>
          </a:p>
        </p:txBody>
      </p:sp>
    </p:spTree>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550843" y="302525"/>
            <a:ext cx="11106255" cy="8905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mj-ea"/>
                <a:cs typeface="+mj-cs"/>
              </a:rPr>
              <a:t>A Good Jobs Blueprint In The Climate Resilience Economy</a:t>
            </a: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30"/>
          </p:nvPr>
        </p:nvSpPr>
        <p:spPr>
          <a:xfrm>
            <a:off x="550843" y="1456431"/>
            <a:ext cx="11106254" cy="795528"/>
          </a:xfrm>
        </p:spPr>
        <p:txBody>
          <a:bodyPr vert="horz" lIns="91440" tIns="45720" rIns="91440" bIns="45720" numCol="2" rtlCol="0" anchor="t">
            <a:noAutofit/>
          </a:bodyPr>
          <a:lstStyle/>
          <a:p>
            <a:pPr>
              <a:spcBef>
                <a:spcPts val="0"/>
              </a:spcBef>
              <a:buFont typeface="Wingdings" panose="05000000000000000000" pitchFamily="2" charset="2"/>
              <a:buChar char="§"/>
            </a:pPr>
            <a:r>
              <a:rPr lang="en-US" sz="2400" b="1">
                <a:solidFill>
                  <a:schemeClr val="tx1"/>
                </a:solidFill>
                <a:latin typeface="Aptos Narrow" panose="020B0004020202020204" pitchFamily="34" charset="0"/>
                <a:cs typeface="Arial"/>
              </a:rPr>
              <a:t>Tier 2</a:t>
            </a:r>
          </a:p>
          <a:p>
            <a:pPr>
              <a:spcBef>
                <a:spcPts val="0"/>
              </a:spcBef>
              <a:buFont typeface="Wingdings" panose="05000000000000000000" pitchFamily="2" charset="2"/>
              <a:buChar char="§"/>
            </a:pPr>
            <a:r>
              <a:rPr lang="en-US" sz="2400" b="1">
                <a:solidFill>
                  <a:schemeClr val="tx1"/>
                </a:solidFill>
                <a:latin typeface="Aptos Narrow" panose="020B0004020202020204" pitchFamily="34" charset="0"/>
                <a:cs typeface="Arial"/>
              </a:rPr>
              <a:t>Climate Resiliency</a:t>
            </a:r>
          </a:p>
          <a:p>
            <a:pPr>
              <a:spcBef>
                <a:spcPts val="0"/>
              </a:spcBef>
              <a:buFont typeface="Wingdings" panose="05000000000000000000" pitchFamily="2" charset="2"/>
              <a:buChar char="§"/>
            </a:pPr>
            <a:r>
              <a:rPr lang="en-US" sz="2400" b="1">
                <a:solidFill>
                  <a:schemeClr val="tx1"/>
                </a:solidFill>
                <a:latin typeface="Aptos Narrow" panose="020B0004020202020204" pitchFamily="34" charset="0"/>
              </a:rPr>
              <a:t>California, Louisiana, South Florida</a:t>
            </a:r>
          </a:p>
          <a:p>
            <a:pPr>
              <a:spcBef>
                <a:spcPts val="0"/>
              </a:spcBef>
              <a:buFont typeface="Wingdings" panose="05000000000000000000" pitchFamily="2" charset="2"/>
              <a:buChar char="§"/>
            </a:pPr>
            <a:r>
              <a:rPr lang="en-US" sz="2400" b="1">
                <a:solidFill>
                  <a:schemeClr val="tx1"/>
                </a:solidFill>
                <a:latin typeface="Aptos Narrow" panose="020B0004020202020204" pitchFamily="34" charset="0"/>
                <a:cs typeface="Arial"/>
              </a:rPr>
              <a:t>Top 3 project goals </a:t>
            </a:r>
            <a:endParaRPr lang="en-US" sz="2400">
              <a:solidFill>
                <a:schemeClr val="tx1"/>
              </a:solidFill>
              <a:latin typeface="Aptos Narrow" panose="020B0004020202020204" pitchFamily="34" charset="0"/>
              <a:cs typeface="Arial"/>
            </a:endParaRPr>
          </a:p>
          <a:p>
            <a:pPr marL="685800" marR="27552" lvl="1" indent="-228600" algn="l" rtl="0">
              <a:spcBef>
                <a:spcPts val="0"/>
              </a:spcBef>
              <a:buClr>
                <a:schemeClr val="dk1"/>
              </a:buClr>
              <a:buSzPts val="2080"/>
              <a:buFont typeface="Lato"/>
              <a:buAutoNum type="arabicPeriod"/>
            </a:pPr>
            <a:r>
              <a:rPr lang="en-US" sz="2200">
                <a:latin typeface="Aptos Narrow" panose="020B0004020202020204" pitchFamily="34" charset="0"/>
                <a:ea typeface="Lato"/>
                <a:cs typeface="Lato"/>
                <a:sym typeface="Lato"/>
              </a:rPr>
              <a:t>Through this project, Resilience Force will build a Climate Workforce Training and Apprenticeship Program to carry out: decarbonizing, weatherizing, and climate-proofing homes, schools, churches, and cities. Workers who rebuild homes, schools, and cities after hurricanes and fires are being trained on how to weatherize those buildings, install solar panels, and become the backbone of a climate-resilient and clean energy economy. These workers will build year-long careers from decarbonization, weatherization, and climate resilience. These are necessary occupations to improve our country’s resilience to the impacts of climate change, transition to clean energy, and efforts to mitigate further climate change.</a:t>
            </a:r>
          </a:p>
          <a:p>
            <a:pPr marL="685800" marR="41351" lvl="1" indent="-228600" algn="l" rtl="0">
              <a:spcBef>
                <a:spcPts val="0"/>
              </a:spcBef>
              <a:buClr>
                <a:schemeClr val="dk1"/>
              </a:buClr>
              <a:buSzPts val="2080"/>
              <a:buFont typeface="Lato"/>
              <a:buAutoNum type="arabicPeriod"/>
            </a:pPr>
            <a:r>
              <a:rPr lang="en-US" sz="2200">
                <a:latin typeface="Aptos Narrow" panose="020B0004020202020204" pitchFamily="34" charset="0"/>
                <a:ea typeface="Lato"/>
                <a:cs typeface="Lato"/>
                <a:sym typeface="Lato"/>
              </a:rPr>
              <a:t>To improve job quality, we are building an industry-wide association of resilient workers. </a:t>
            </a:r>
          </a:p>
          <a:p>
            <a:pPr marL="685800" lvl="1" indent="-228600" algn="l" rtl="0">
              <a:spcBef>
                <a:spcPts val="0"/>
              </a:spcBef>
              <a:buClr>
                <a:schemeClr val="dk1"/>
              </a:buClr>
              <a:buSzPts val="2080"/>
              <a:buFont typeface="Lato"/>
              <a:buAutoNum type="arabicPeriod"/>
            </a:pPr>
            <a:r>
              <a:rPr lang="en-US" sz="2200">
                <a:latin typeface="Aptos Narrow" panose="020B0004020202020204" pitchFamily="34" charset="0"/>
                <a:ea typeface="Lato"/>
                <a:cs typeface="Lato"/>
                <a:sym typeface="Lato"/>
              </a:rPr>
              <a:t>To improve workers’ access to quality jobs, we will train workers in relevant professional skills and confer certifications that allow them to enter the fields of disaster restoration and year-round climate resiliency, with special efforts to recruit women, people of color, and the justice-impacted. </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a:bodyPr>
          <a:lstStyle/>
          <a:p>
            <a:fld id="{E1CE52AA-BB93-4FDB-9629-C6421C98F39B}" type="slidenum">
              <a:rPr lang="en-US" smtClean="0"/>
              <a:pPr/>
              <a:t>56</a:t>
            </a:fld>
            <a:endParaRPr lang="en-US"/>
          </a:p>
        </p:txBody>
      </p:sp>
    </p:spTree>
    <p:extLst>
      <p:ext uri="{BB962C8B-B14F-4D97-AF65-F5344CB8AC3E}">
        <p14:creationId xmlns:p14="http://schemas.microsoft.com/office/powerpoint/2010/main" val="3795787851"/>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
          <p:cNvSpPr txBox="1">
            <a:spLocks noGrp="1"/>
          </p:cNvSpPr>
          <p:nvPr>
            <p:ph type="title"/>
          </p:nvPr>
        </p:nvSpPr>
        <p:spPr>
          <a:xfrm>
            <a:off x="3653691" y="423233"/>
            <a:ext cx="4884618" cy="691078"/>
          </a:xfrm>
          <a:prstGeom prst="rect">
            <a:avLst/>
          </a:prstGeom>
          <a:noFill/>
          <a:ln>
            <a:noFill/>
          </a:ln>
        </p:spPr>
        <p:txBody>
          <a:bodyPr spcFirstLastPara="1" wrap="square" lIns="91425" tIns="45700" rIns="91425" bIns="45700" anchor="t" anchorCtr="0">
            <a:noAutofit/>
          </a:bodyPr>
          <a:lstStyle/>
          <a:p>
            <a:pPr lvl="0">
              <a:spcBef>
                <a:spcPts val="0"/>
              </a:spcBef>
              <a:buClr>
                <a:srgbClr val="274E21"/>
              </a:buClr>
              <a:buSzPts val="4800"/>
            </a:pPr>
            <a:r>
              <a:rPr lang="en-US"/>
              <a:t>Key Stakeholders </a:t>
            </a:r>
            <a:r>
              <a:rPr lang="en-US">
                <a:solidFill>
                  <a:schemeClr val="bg1"/>
                </a:solidFill>
                <a:sym typeface="Arial"/>
              </a:rPr>
              <a:t>6</a:t>
            </a:r>
            <a:endParaRPr/>
          </a:p>
        </p:txBody>
      </p:sp>
      <p:sp>
        <p:nvSpPr>
          <p:cNvPr id="298" name="Google Shape;298;p3"/>
          <p:cNvSpPr txBox="1">
            <a:spLocks noGrp="1"/>
          </p:cNvSpPr>
          <p:nvPr>
            <p:ph idx="1"/>
          </p:nvPr>
        </p:nvSpPr>
        <p:spPr>
          <a:xfrm>
            <a:off x="1485440" y="1709221"/>
            <a:ext cx="9221119" cy="4024424"/>
          </a:xfrm>
          <a:prstGeom prst="rect">
            <a:avLst/>
          </a:prstGeom>
          <a:noFill/>
          <a:ln>
            <a:noFill/>
          </a:ln>
        </p:spPr>
        <p:txBody>
          <a:bodyPr spcFirstLastPara="1" wrap="square" lIns="91425" tIns="45700" rIns="91425" bIns="45700" anchor="t" anchorCtr="0">
            <a:normAutofit/>
          </a:bodyPr>
          <a:lstStyle/>
          <a:p>
            <a:pPr>
              <a:spcBef>
                <a:spcPts val="1200"/>
              </a:spcBef>
              <a:spcAft>
                <a:spcPts val="1200"/>
              </a:spcAft>
              <a:buSzPts val="2240"/>
            </a:pPr>
            <a:r>
              <a:rPr lang="en-US"/>
              <a:t>Climate Resilience Workforce</a:t>
            </a:r>
            <a:endParaRPr/>
          </a:p>
          <a:p>
            <a:pPr>
              <a:spcBef>
                <a:spcPts val="1200"/>
              </a:spcBef>
              <a:spcAft>
                <a:spcPts val="1200"/>
              </a:spcAft>
              <a:buClr>
                <a:schemeClr val="dk1"/>
              </a:buClr>
              <a:buSzPts val="2240"/>
            </a:pPr>
            <a:r>
              <a:rPr lang="en-US" err="1"/>
              <a:t>OIC</a:t>
            </a:r>
            <a:r>
              <a:rPr lang="en-US"/>
              <a:t> of South Florida</a:t>
            </a:r>
            <a:endParaRPr/>
          </a:p>
          <a:p>
            <a:pPr>
              <a:spcBef>
                <a:spcPts val="1200"/>
              </a:spcBef>
              <a:spcAft>
                <a:spcPts val="1200"/>
              </a:spcAft>
              <a:buClr>
                <a:schemeClr val="dk1"/>
              </a:buClr>
              <a:buSzPts val="2240"/>
            </a:pPr>
            <a:r>
              <a:rPr lang="en-US"/>
              <a:t>North Bay Jobs with Justice</a:t>
            </a:r>
            <a:endParaRPr/>
          </a:p>
          <a:p>
            <a:pPr>
              <a:spcBef>
                <a:spcPts val="1200"/>
              </a:spcBef>
              <a:spcAft>
                <a:spcPts val="1200"/>
              </a:spcAft>
              <a:buClr>
                <a:schemeClr val="dk1"/>
              </a:buClr>
              <a:buSzPts val="2240"/>
            </a:pPr>
            <a:r>
              <a:rPr lang="en-US"/>
              <a:t>Signal Restoration, US Roofing Systems, the International Union of Painters and Allied Trades (</a:t>
            </a:r>
            <a:r>
              <a:rPr lang="en-US" err="1"/>
              <a:t>IUPAT</a:t>
            </a:r>
            <a:r>
              <a:rPr lang="en-US"/>
              <a:t>), and the Minority Builders Coalition (MBC)</a:t>
            </a:r>
            <a:endParaRPr/>
          </a:p>
        </p:txBody>
      </p:sp>
      <p:sp>
        <p:nvSpPr>
          <p:cNvPr id="299" name="Google Shape;299;p3"/>
          <p:cNvSpPr txBox="1">
            <a:spLocks noGrp="1"/>
          </p:cNvSpPr>
          <p:nvPr>
            <p:ph type="sldNum" sz="quarter" idx="12"/>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274E21"/>
                </a:solidFill>
                <a:latin typeface="Arial"/>
                <a:ea typeface="Arial"/>
                <a:cs typeface="Arial"/>
                <a:sym typeface="Arial"/>
              </a:rPr>
              <a:t>57</a:t>
            </a:fld>
            <a:endParaRPr sz="1200">
              <a:solidFill>
                <a:srgbClr val="274E2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
          <p:cNvSpPr txBox="1">
            <a:spLocks noGrp="1"/>
          </p:cNvSpPr>
          <p:nvPr>
            <p:ph type="title" idx="4294967295"/>
          </p:nvPr>
        </p:nvSpPr>
        <p:spPr>
          <a:xfrm>
            <a:off x="2613854" y="547889"/>
            <a:ext cx="6583680" cy="717550"/>
          </a:xfrm>
          <a:prstGeom prst="rect">
            <a:avLst/>
          </a:prstGeom>
          <a:noFill/>
          <a:ln>
            <a:noFill/>
          </a:ln>
        </p:spPr>
        <p:txBody>
          <a:bodyPr spcFirstLastPara="1" wrap="square" lIns="91425" tIns="45700" rIns="91425" bIns="45700" anchor="t" anchorCtr="0">
            <a:noAutofit/>
          </a:bodyPr>
          <a:lstStyle/>
          <a:p>
            <a:pPr lvl="0">
              <a:spcBef>
                <a:spcPts val="0"/>
              </a:spcBef>
              <a:buClr>
                <a:srgbClr val="33672B"/>
              </a:buClr>
              <a:buSzPts val="4400"/>
            </a:pPr>
            <a:r>
              <a:rPr lang="en-US" sz="4400" b="0" i="0" u="none" strike="noStrike" cap="none">
                <a:solidFill>
                  <a:srgbClr val="33672B"/>
                </a:solidFill>
                <a:latin typeface="Aptos SemiBold" panose="020B0004020202020204" pitchFamily="34" charset="0"/>
                <a:ea typeface="Arial"/>
                <a:cs typeface="Arial"/>
                <a:sym typeface="Arial"/>
              </a:rPr>
              <a:t>Top Challenges &amp; Assets </a:t>
            </a:r>
            <a:r>
              <a:rPr lang="en-US">
                <a:solidFill>
                  <a:schemeClr val="bg1"/>
                </a:solidFill>
                <a:sym typeface="Arial"/>
              </a:rPr>
              <a:t>6</a:t>
            </a:r>
            <a:endParaRPr>
              <a:latin typeface="Aptos SemiBold" panose="020B0004020202020204" pitchFamily="34" charset="0"/>
            </a:endParaRPr>
          </a:p>
        </p:txBody>
      </p:sp>
      <p:graphicFrame>
        <p:nvGraphicFramePr>
          <p:cNvPr id="306" name="Google Shape;306;p4" descr="table listing challenges and assets"/>
          <p:cNvGraphicFramePr/>
          <p:nvPr>
            <p:extLst>
              <p:ext uri="{D42A27DB-BD31-4B8C-83A1-F6EECF244321}">
                <p14:modId xmlns:p14="http://schemas.microsoft.com/office/powerpoint/2010/main" val="490105222"/>
              </p:ext>
            </p:extLst>
          </p:nvPr>
        </p:nvGraphicFramePr>
        <p:xfrm>
          <a:off x="662940" y="1500465"/>
          <a:ext cx="10892968" cy="4969685"/>
        </p:xfrm>
        <a:graphic>
          <a:graphicData uri="http://schemas.openxmlformats.org/drawingml/2006/table">
            <a:tbl>
              <a:tblPr firstRow="1" bandRow="1">
                <a:tableStyleId>{68D230F3-CF80-4859-8CE7-A43EE81993B5}</a:tableStyleId>
              </a:tblPr>
              <a:tblGrid>
                <a:gridCol w="5634293">
                  <a:extLst>
                    <a:ext uri="{9D8B030D-6E8A-4147-A177-3AD203B41FA5}">
                      <a16:colId xmlns:a16="http://schemas.microsoft.com/office/drawing/2014/main" val="20000"/>
                    </a:ext>
                  </a:extLst>
                </a:gridCol>
                <a:gridCol w="5258675">
                  <a:extLst>
                    <a:ext uri="{9D8B030D-6E8A-4147-A177-3AD203B41FA5}">
                      <a16:colId xmlns:a16="http://schemas.microsoft.com/office/drawing/2014/main" val="20001"/>
                    </a:ext>
                  </a:extLst>
                </a:gridCol>
              </a:tblGrid>
              <a:tr h="818925">
                <a:tc>
                  <a:txBody>
                    <a:bodyPr/>
                    <a:lstStyle/>
                    <a:p>
                      <a:pPr marL="0" marR="0" lvl="0" indent="0" algn="l" rtl="0">
                        <a:spcBef>
                          <a:spcPts val="0"/>
                        </a:spcBef>
                        <a:spcAft>
                          <a:spcPts val="0"/>
                        </a:spcAft>
                        <a:buNone/>
                      </a:pPr>
                      <a:r>
                        <a:rPr lang="en-US" sz="2400" u="none" strike="noStrike" cap="none">
                          <a:sym typeface="Arial"/>
                        </a:rPr>
                        <a:t>Challenge/Pain Point</a:t>
                      </a:r>
                      <a:endParaRPr/>
                    </a:p>
                  </a:txBody>
                  <a:tcPr marL="86775" marR="86775"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u="none" strike="noStrike" cap="none">
                          <a:sym typeface="Arial"/>
                        </a:rPr>
                        <a:t>Asset/Lever</a:t>
                      </a:r>
                      <a:endParaRPr/>
                    </a:p>
                  </a:txBody>
                  <a:tcPr marL="86775" marR="86775" marT="45725" marB="457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895125">
                <a:tc>
                  <a:txBody>
                    <a:bodyPr/>
                    <a:lstStyle/>
                    <a:p>
                      <a:pPr marL="0" marR="0" lvl="0" indent="0" algn="l" rtl="0">
                        <a:spcBef>
                          <a:spcPts val="0"/>
                        </a:spcBef>
                        <a:spcAft>
                          <a:spcPts val="0"/>
                        </a:spcAft>
                        <a:buNone/>
                      </a:pPr>
                      <a:r>
                        <a:rPr lang="en-US" sz="2400">
                          <a:sym typeface="Arial"/>
                        </a:rPr>
                        <a:t>Changing the culture of safety in the workplace.</a:t>
                      </a:r>
                      <a:endParaRPr sz="1800"/>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a:sym typeface="Arial"/>
                        </a:rPr>
                        <a:t>Training “Health and Safety Job Stewards” who monitor and report workplace hazards on their worksites.</a:t>
                      </a:r>
                      <a:endParaRPr sz="2400">
                        <a:sym typeface="Arial"/>
                      </a:endParaRPr>
                    </a:p>
                    <a:p>
                      <a:pPr marL="0" marR="471220" lvl="0" indent="0" algn="l" rtl="0">
                        <a:spcBef>
                          <a:spcPts val="0"/>
                        </a:spcBef>
                        <a:spcAft>
                          <a:spcPts val="0"/>
                        </a:spcAft>
                        <a:buClr>
                          <a:schemeClr val="dk1"/>
                        </a:buClr>
                        <a:buSzPts val="1100"/>
                        <a:buFont typeface="Arial"/>
                        <a:buNone/>
                      </a:pPr>
                      <a:r>
                        <a:rPr lang="en-US" sz="2400">
                          <a:sym typeface="Arial"/>
                        </a:rPr>
                        <a:t>Concerted activity are protected from retaliation and workplace safety committees are formed.</a:t>
                      </a:r>
                      <a:endParaRPr sz="2400">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932375">
                <a:tc>
                  <a:txBody>
                    <a:bodyPr/>
                    <a:lstStyle/>
                    <a:p>
                      <a:pPr marL="0" marR="0" lvl="0" indent="0" algn="l" rtl="0">
                        <a:spcBef>
                          <a:spcPts val="0"/>
                        </a:spcBef>
                        <a:spcAft>
                          <a:spcPts val="0"/>
                        </a:spcAft>
                        <a:buNone/>
                      </a:pPr>
                      <a:r>
                        <a:rPr lang="en-US" sz="2400">
                          <a:sym typeface="Arial"/>
                        </a:rPr>
                        <a:t>Identifying additional high-road employers.</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471220" lvl="0" indent="0" algn="l" rtl="0">
                        <a:spcBef>
                          <a:spcPts val="0"/>
                        </a:spcBef>
                        <a:spcAft>
                          <a:spcPts val="0"/>
                        </a:spcAft>
                        <a:buClr>
                          <a:schemeClr val="dk1"/>
                        </a:buClr>
                        <a:buSzPts val="1100"/>
                        <a:buFont typeface="Arial"/>
                        <a:buNone/>
                      </a:pPr>
                      <a:r>
                        <a:rPr lang="en-US" sz="2400">
                          <a:sym typeface="Arial"/>
                        </a:rPr>
                        <a:t>High-road standards are attached to $250 million in contracts. </a:t>
                      </a:r>
                      <a:endParaRPr sz="1800"/>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932375">
                <a:tc>
                  <a:txBody>
                    <a:bodyPr/>
                    <a:lstStyle/>
                    <a:p>
                      <a:pPr marL="0" marR="0" lvl="0" indent="0" algn="l" rtl="0">
                        <a:spcBef>
                          <a:spcPts val="0"/>
                        </a:spcBef>
                        <a:spcAft>
                          <a:spcPts val="0"/>
                        </a:spcAft>
                        <a:buNone/>
                      </a:pPr>
                      <a:r>
                        <a:rPr lang="en-US" sz="2400">
                          <a:sym typeface="Arial"/>
                        </a:rPr>
                        <a:t>Continuous monitoring and tracking of all trainees.</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rtl="0">
                        <a:spcBef>
                          <a:spcPts val="0"/>
                        </a:spcBef>
                        <a:spcAft>
                          <a:spcPts val="0"/>
                        </a:spcAft>
                        <a:buNone/>
                      </a:pPr>
                      <a:r>
                        <a:rPr lang="en-US" sz="2400">
                          <a:sym typeface="Arial"/>
                        </a:rPr>
                        <a:t>Creating a phone-based app to help track workers.</a:t>
                      </a:r>
                      <a:endParaRPr sz="2400" i="0" u="none" strike="noStrike" cap="none">
                        <a:latin typeface="Arial"/>
                        <a:ea typeface="Arial"/>
                        <a:cs typeface="Arial"/>
                        <a:sym typeface="Arial"/>
                      </a:endParaRPr>
                    </a:p>
                  </a:txBody>
                  <a:tcPr marL="86775" marR="86775" marT="45725" marB="457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307" name="Google Shape;307;p4"/>
          <p:cNvSpPr txBox="1">
            <a:spLocks noGrp="1"/>
          </p:cNvSpPr>
          <p:nvPr>
            <p:ph type="sldNum" sz="quarter" idx="4"/>
          </p:nvPr>
        </p:nvSpPr>
        <p:spPr>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None/>
            </a:pPr>
            <a:fld id="{00000000-1234-1234-1234-123412341234}" type="slidenum">
              <a:rPr lang="en-US" sz="1200">
                <a:solidFill>
                  <a:srgbClr val="274E21"/>
                </a:solidFill>
                <a:latin typeface="Arial"/>
                <a:ea typeface="Arial"/>
                <a:cs typeface="Arial"/>
                <a:sym typeface="Arial"/>
              </a:rPr>
              <a:t>58</a:t>
            </a:fld>
            <a:endParaRPr sz="1200">
              <a:solidFill>
                <a:srgbClr val="274E2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5"/>
          <p:cNvSpPr txBox="1">
            <a:spLocks noGrp="1"/>
          </p:cNvSpPr>
          <p:nvPr>
            <p:ph type="title" idx="4294967295"/>
          </p:nvPr>
        </p:nvSpPr>
        <p:spPr>
          <a:xfrm>
            <a:off x="6956425" y="409076"/>
            <a:ext cx="5235575" cy="1735137"/>
          </a:xfrm>
          <a:prstGeom prst="rect">
            <a:avLst/>
          </a:prstGeom>
          <a:noFill/>
          <a:ln>
            <a:noFill/>
          </a:ln>
        </p:spPr>
        <p:txBody>
          <a:bodyPr spcFirstLastPara="1" wrap="square" lIns="91425" tIns="45700" rIns="91425" bIns="45700" anchor="t" anchorCtr="0">
            <a:noAutofit/>
          </a:bodyPr>
          <a:lstStyle/>
          <a:p>
            <a:pPr lvl="0">
              <a:spcBef>
                <a:spcPts val="0"/>
              </a:spcBef>
              <a:buClr>
                <a:srgbClr val="274E21"/>
              </a:buClr>
              <a:buSzPts val="4000"/>
            </a:pPr>
            <a:r>
              <a:rPr lang="en-US" sz="3800" b="0" i="0" u="none" strike="noStrike" cap="none">
                <a:solidFill>
                  <a:srgbClr val="274E21"/>
                </a:solidFill>
                <a:ea typeface="Arial"/>
                <a:cs typeface="Arial"/>
                <a:sym typeface="Arial"/>
              </a:rPr>
              <a:t>We’ll know we’ve been successful when...</a:t>
            </a:r>
            <a:r>
              <a:rPr lang="en-US" sz="4000">
                <a:solidFill>
                  <a:schemeClr val="bg1"/>
                </a:solidFill>
                <a:sym typeface="Arial"/>
              </a:rPr>
              <a:t> 6</a:t>
            </a:r>
            <a:endParaRPr sz="3800"/>
          </a:p>
        </p:txBody>
      </p:sp>
      <p:sp>
        <p:nvSpPr>
          <p:cNvPr id="314" name="Google Shape;314;p5"/>
          <p:cNvSpPr txBox="1"/>
          <p:nvPr/>
        </p:nvSpPr>
        <p:spPr>
          <a:xfrm>
            <a:off x="6956425" y="1462984"/>
            <a:ext cx="4805045" cy="4678163"/>
          </a:xfrm>
          <a:prstGeom prst="rect">
            <a:avLst/>
          </a:prstGeom>
          <a:noFill/>
          <a:ln>
            <a:noFill/>
          </a:ln>
        </p:spPr>
        <p:txBody>
          <a:bodyPr spcFirstLastPara="1" wrap="square" lIns="91425" tIns="45700" rIns="91425" bIns="45700" anchor="t" anchorCtr="0">
            <a:spAutoFit/>
          </a:bodyPr>
          <a:lstStyle/>
          <a:p>
            <a:pPr marL="457200" lvl="0" indent="-381000" algn="l" rtl="0">
              <a:spcBef>
                <a:spcPts val="600"/>
              </a:spcBef>
              <a:spcAft>
                <a:spcPts val="600"/>
              </a:spcAft>
              <a:buClr>
                <a:schemeClr val="dk1"/>
              </a:buClr>
              <a:buSzPts val="2400"/>
              <a:buFont typeface="Quattrocento Sans"/>
              <a:buAutoNum type="arabicPeriod"/>
            </a:pPr>
            <a:r>
              <a:rPr lang="en-US" sz="2400">
                <a:solidFill>
                  <a:schemeClr val="dk1"/>
                </a:solidFill>
                <a:ea typeface="Quattrocento Sans"/>
                <a:cs typeface="Quattrocento Sans"/>
                <a:sym typeface="Quattrocento Sans"/>
              </a:rPr>
              <a:t>150 trained workers earn industry-recognized credentials, and at least 75% are placed with high-road disaster restoration or climate resiliency employers.  </a:t>
            </a:r>
            <a:endParaRPr sz="2400">
              <a:solidFill>
                <a:schemeClr val="dk1"/>
              </a:solidFill>
              <a:ea typeface="Quattrocento Sans"/>
              <a:cs typeface="Quattrocento Sans"/>
              <a:sym typeface="Quattrocento Sans"/>
            </a:endParaRPr>
          </a:p>
          <a:p>
            <a:pPr marL="457200" lvl="0" indent="-381000" algn="l" rtl="0">
              <a:spcBef>
                <a:spcPts val="600"/>
              </a:spcBef>
              <a:spcAft>
                <a:spcPts val="600"/>
              </a:spcAft>
              <a:buClr>
                <a:schemeClr val="dk1"/>
              </a:buClr>
              <a:buSzPts val="2400"/>
              <a:buFont typeface="Quattrocento Sans"/>
              <a:buAutoNum type="arabicPeriod"/>
            </a:pPr>
            <a:r>
              <a:rPr lang="en-US" sz="2400">
                <a:solidFill>
                  <a:schemeClr val="dk1"/>
                </a:solidFill>
                <a:ea typeface="Quattrocento Sans"/>
                <a:cs typeface="Quattrocento Sans"/>
                <a:sym typeface="Quattrocento Sans"/>
              </a:rPr>
              <a:t>High-road </a:t>
            </a:r>
            <a:r>
              <a:rPr lang="en-US" sz="2800">
                <a:solidFill>
                  <a:schemeClr val="dk1"/>
                </a:solidFill>
                <a:ea typeface="Quattrocento Sans"/>
                <a:cs typeface="Quattrocento Sans"/>
                <a:sym typeface="Quattrocento Sans"/>
              </a:rPr>
              <a:t>standards</a:t>
            </a:r>
            <a:r>
              <a:rPr lang="en-US" sz="2400">
                <a:solidFill>
                  <a:schemeClr val="dk1"/>
                </a:solidFill>
                <a:ea typeface="Quattrocento Sans"/>
                <a:cs typeface="Quattrocento Sans"/>
                <a:sym typeface="Quattrocento Sans"/>
              </a:rPr>
              <a:t> are attached to $250 million in contracts</a:t>
            </a:r>
            <a:r>
              <a:rPr lang="en-US" sz="2400">
                <a:solidFill>
                  <a:schemeClr val="dk1"/>
                </a:solidFill>
                <a:ea typeface="Calibri"/>
                <a:cs typeface="Calibri"/>
                <a:sym typeface="Calibri"/>
              </a:rPr>
              <a:t>.</a:t>
            </a:r>
            <a:endParaRPr sz="2400">
              <a:solidFill>
                <a:schemeClr val="dk1"/>
              </a:solidFill>
              <a:ea typeface="Quattrocento Sans"/>
              <a:cs typeface="Quattrocento Sans"/>
              <a:sym typeface="Quattrocento Sans"/>
            </a:endParaRPr>
          </a:p>
          <a:p>
            <a:pPr marL="457200" marR="0" lvl="0" indent="-457200" algn="l" rtl="0">
              <a:spcBef>
                <a:spcPts val="600"/>
              </a:spcBef>
              <a:spcAft>
                <a:spcPts val="600"/>
              </a:spcAft>
              <a:buClr>
                <a:schemeClr val="dk1"/>
              </a:buClr>
              <a:buSzPts val="2400"/>
              <a:buFont typeface="Quattrocento Sans"/>
              <a:buAutoNum type="arabicPeriod"/>
            </a:pPr>
            <a:r>
              <a:rPr lang="en-US" sz="2400">
                <a:solidFill>
                  <a:schemeClr val="dk1"/>
                </a:solidFill>
                <a:ea typeface="Quattrocento Sans"/>
                <a:cs typeface="Quattrocento Sans"/>
                <a:sym typeface="Quattrocento Sans"/>
              </a:rPr>
              <a:t>Our membership has increased by 500 participants from historically marginalized populations.</a:t>
            </a:r>
            <a:endParaRPr sz="2400">
              <a:solidFill>
                <a:schemeClr val="dk1"/>
              </a:solidFill>
              <a:ea typeface="Quattrocento Sans"/>
              <a:cs typeface="Quattrocento Sans"/>
              <a:sym typeface="Quattrocento Sans"/>
            </a:endParaRPr>
          </a:p>
        </p:txBody>
      </p:sp>
    </p:spTree>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6"/>
          <p:cNvSpPr txBox="1">
            <a:spLocks noGrp="1"/>
          </p:cNvSpPr>
          <p:nvPr>
            <p:ph type="title" idx="4294967295"/>
          </p:nvPr>
        </p:nvSpPr>
        <p:spPr>
          <a:xfrm>
            <a:off x="3901440" y="524207"/>
            <a:ext cx="4389120" cy="695325"/>
          </a:xfrm>
          <a:prstGeom prst="rect">
            <a:avLst/>
          </a:prstGeom>
          <a:noFill/>
          <a:ln>
            <a:noFill/>
          </a:ln>
        </p:spPr>
        <p:txBody>
          <a:bodyPr spcFirstLastPara="1" wrap="square" lIns="91425" tIns="45700" rIns="91425" bIns="45700" anchor="t" anchorCtr="0">
            <a:noAutofit/>
          </a:bodyPr>
          <a:lstStyle/>
          <a:p>
            <a:pPr lvl="0">
              <a:spcBef>
                <a:spcPts val="0"/>
              </a:spcBef>
              <a:buClr>
                <a:srgbClr val="274E21"/>
              </a:buClr>
              <a:buSzPts val="3600"/>
            </a:pPr>
            <a:r>
              <a:rPr lang="en-US" sz="4000"/>
              <a:t>We Are Now Here </a:t>
            </a:r>
            <a:r>
              <a:rPr lang="en-US" sz="4000">
                <a:solidFill>
                  <a:schemeClr val="bg1"/>
                </a:solidFill>
                <a:sym typeface="Arial"/>
              </a:rPr>
              <a:t>6</a:t>
            </a:r>
            <a:endParaRPr sz="4000"/>
          </a:p>
        </p:txBody>
      </p:sp>
      <p:sp>
        <p:nvSpPr>
          <p:cNvPr id="328" name="Google Shape;328;p6"/>
          <p:cNvSpPr txBox="1">
            <a:spLocks noGrp="1"/>
          </p:cNvSpPr>
          <p:nvPr>
            <p:ph type="body" idx="1"/>
          </p:nvPr>
        </p:nvSpPr>
        <p:spPr>
          <a:xfrm>
            <a:off x="1085850" y="1377448"/>
            <a:ext cx="10115550" cy="4566152"/>
          </a:xfrm>
          <a:prstGeom prst="rect">
            <a:avLst/>
          </a:prstGeom>
          <a:noFill/>
          <a:ln>
            <a:noFill/>
          </a:ln>
        </p:spPr>
        <p:txBody>
          <a:bodyPr spcFirstLastPara="1" wrap="square" lIns="91425" tIns="45700" rIns="91425" bIns="45700" numCol="2" anchor="t" anchorCtr="0">
            <a:normAutofit lnSpcReduction="10000"/>
          </a:bodyPr>
          <a:lstStyle/>
          <a:p>
            <a:pPr marL="0" indent="0">
              <a:lnSpc>
                <a:spcPct val="100000"/>
              </a:lnSpc>
              <a:spcBef>
                <a:spcPts val="600"/>
              </a:spcBef>
              <a:spcAft>
                <a:spcPts val="600"/>
              </a:spcAft>
              <a:buClr>
                <a:srgbClr val="274E21"/>
              </a:buClr>
              <a:buSzPts val="2590"/>
              <a:buNone/>
            </a:pPr>
            <a:r>
              <a:rPr lang="en-US" sz="2800" b="1"/>
              <a:t>Systems Change Impact/ Sustainable Systems Change</a:t>
            </a:r>
            <a:endParaRPr sz="2800" b="1"/>
          </a:p>
          <a:p>
            <a:pPr>
              <a:lnSpc>
                <a:spcPct val="100000"/>
              </a:lnSpc>
              <a:spcBef>
                <a:spcPts val="600"/>
              </a:spcBef>
              <a:spcAft>
                <a:spcPts val="600"/>
              </a:spcAft>
              <a:buSzPts val="2150"/>
              <a:buFont typeface="Wingdings" panose="05000000000000000000" pitchFamily="2" charset="2"/>
              <a:buChar char="§"/>
            </a:pPr>
            <a:r>
              <a:rPr lang="en-US" sz="2800"/>
              <a:t>Institutionalizing partnership processes through consistent and regularly scheduled communications and workflow commitments.</a:t>
            </a:r>
            <a:endParaRPr sz="2800"/>
          </a:p>
          <a:p>
            <a:pPr marL="0" lvl="0" indent="0" algn="l" rtl="0">
              <a:lnSpc>
                <a:spcPct val="100000"/>
              </a:lnSpc>
              <a:spcBef>
                <a:spcPts val="600"/>
              </a:spcBef>
              <a:spcAft>
                <a:spcPts val="600"/>
              </a:spcAft>
              <a:buClr>
                <a:srgbClr val="274E21"/>
              </a:buClr>
              <a:buSzPts val="2590"/>
              <a:buNone/>
            </a:pPr>
            <a:r>
              <a:rPr lang="en-US" sz="2800" b="1"/>
              <a:t>Strategic Partnerships</a:t>
            </a:r>
            <a:endParaRPr sz="2800" b="1"/>
          </a:p>
          <a:p>
            <a:pPr marL="457200" lvl="0" indent="-466725" algn="l" rtl="0">
              <a:lnSpc>
                <a:spcPct val="100000"/>
              </a:lnSpc>
              <a:spcBef>
                <a:spcPts val="600"/>
              </a:spcBef>
              <a:spcAft>
                <a:spcPts val="600"/>
              </a:spcAft>
              <a:buClr>
                <a:srgbClr val="274E21"/>
              </a:buClr>
              <a:buSzPts val="2150"/>
              <a:buFont typeface="Wingdings" panose="05000000000000000000" pitchFamily="2" charset="2"/>
              <a:buChar char="§"/>
            </a:pPr>
            <a:r>
              <a:rPr lang="en-US" sz="2800" b="0"/>
              <a:t>Refining, measuring, and monitoring</a:t>
            </a:r>
            <a:endParaRPr sz="2800" b="0"/>
          </a:p>
          <a:p>
            <a:pPr marL="457200" lvl="0" indent="-466725" algn="l" rtl="0">
              <a:lnSpc>
                <a:spcPct val="100000"/>
              </a:lnSpc>
              <a:spcBef>
                <a:spcPts val="600"/>
              </a:spcBef>
              <a:spcAft>
                <a:spcPts val="600"/>
              </a:spcAft>
              <a:buClr>
                <a:srgbClr val="274E21"/>
              </a:buClr>
              <a:buSzPts val="2150"/>
              <a:buFont typeface="Wingdings" panose="05000000000000000000" pitchFamily="2" charset="2"/>
              <a:buChar char="§"/>
            </a:pPr>
            <a:r>
              <a:rPr lang="en-US" sz="2800" b="0"/>
              <a:t>Grow good job opportunities or adopt good job practices into existing occupations for the target populations </a:t>
            </a:r>
            <a:endParaRPr sz="2800" b="0"/>
          </a:p>
          <a:p>
            <a:pPr marL="0" lvl="0" indent="0" algn="l" rtl="0">
              <a:lnSpc>
                <a:spcPct val="100000"/>
              </a:lnSpc>
              <a:spcBef>
                <a:spcPts val="600"/>
              </a:spcBef>
              <a:spcAft>
                <a:spcPts val="600"/>
              </a:spcAft>
              <a:buClr>
                <a:srgbClr val="274E21"/>
              </a:buClr>
              <a:buSzPts val="2590"/>
              <a:buNone/>
            </a:pPr>
            <a:r>
              <a:rPr lang="en-US" sz="2800" b="1"/>
              <a:t>Industry-Driven Workforce Development</a:t>
            </a:r>
            <a:endParaRPr sz="2800" b="1"/>
          </a:p>
          <a:p>
            <a:pPr marL="457200" lvl="0" indent="-466725" algn="l" rtl="0">
              <a:lnSpc>
                <a:spcPct val="100000"/>
              </a:lnSpc>
              <a:spcBef>
                <a:spcPts val="600"/>
              </a:spcBef>
              <a:spcAft>
                <a:spcPts val="600"/>
              </a:spcAft>
              <a:buClr>
                <a:srgbClr val="274E21"/>
              </a:buClr>
              <a:buSzPts val="2150"/>
              <a:buFont typeface="Wingdings" panose="05000000000000000000" pitchFamily="2" charset="2"/>
              <a:buChar char="§"/>
            </a:pPr>
            <a:r>
              <a:rPr lang="en-US" sz="2800" b="0"/>
              <a:t>Strengthening sector partnerships by identifying common goals</a:t>
            </a:r>
            <a:endParaRPr sz="2800" b="0"/>
          </a:p>
        </p:txBody>
      </p:sp>
      <p:sp>
        <p:nvSpPr>
          <p:cNvPr id="329" name="Google Shape;329;p6"/>
          <p:cNvSpPr txBox="1">
            <a:spLocks noGrp="1"/>
          </p:cNvSpPr>
          <p:nvPr>
            <p:ph type="sldNum" idx="12"/>
          </p:nvPr>
        </p:nvSpPr>
        <p:spPr>
          <a:prstGeom prst="rect">
            <a:avLst/>
          </a:prstGeom>
          <a:noFill/>
          <a:ln>
            <a:noFill/>
          </a:ln>
        </p:spPr>
        <p:txBody>
          <a:bodyPr spcFirstLastPara="1" wrap="square" lIns="91425" tIns="45700" rIns="91425" bIns="45700" anchor="ctr" anchorCtr="0">
            <a:normAutofit lnSpcReduction="10000"/>
          </a:bodyPr>
          <a:lstStyle/>
          <a:p>
            <a:pPr marL="0" lvl="0" indent="0" algn="r" rtl="0">
              <a:spcBef>
                <a:spcPts val="0"/>
              </a:spcBef>
              <a:spcAft>
                <a:spcPts val="0"/>
              </a:spcAft>
              <a:buNone/>
            </a:pPr>
            <a:fld id="{00000000-1234-1234-1234-123412341234}" type="slidenum">
              <a:rPr lang="en-US"/>
              <a:t>60</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7"/>
          <p:cNvSpPr txBox="1">
            <a:spLocks noGrp="1"/>
          </p:cNvSpPr>
          <p:nvPr>
            <p:ph type="title"/>
          </p:nvPr>
        </p:nvSpPr>
        <p:spPr>
          <a:xfrm>
            <a:off x="4450080" y="466344"/>
            <a:ext cx="3291840" cy="932798"/>
          </a:xfrm>
        </p:spPr>
        <p:txBody>
          <a:bodyPr spcFirstLastPara="1" lIns="91425" tIns="45700" rIns="91425" bIns="45700" anchorCtr="0">
            <a:normAutofit/>
          </a:bodyPr>
          <a:lstStyle/>
          <a:p>
            <a:pPr lvl="0">
              <a:spcBef>
                <a:spcPts val="0"/>
              </a:spcBef>
              <a:buClr>
                <a:schemeClr val="dk1"/>
              </a:buClr>
              <a:buSzPts val="6000"/>
            </a:pPr>
            <a:r>
              <a:rPr lang="en-US" sz="4800">
                <a:solidFill>
                  <a:schemeClr val="tx1"/>
                </a:solidFill>
              </a:rPr>
              <a:t>Thank you!</a:t>
            </a:r>
            <a:r>
              <a:rPr lang="en-US" sz="800">
                <a:solidFill>
                  <a:schemeClr val="bg1"/>
                </a:solidFill>
              </a:rPr>
              <a:t> 6</a:t>
            </a:r>
            <a:endParaRPr lang="en-US" sz="4800">
              <a:solidFill>
                <a:schemeClr val="bg1"/>
              </a:solidFill>
            </a:endParaRPr>
          </a:p>
        </p:txBody>
      </p:sp>
      <p:sp>
        <p:nvSpPr>
          <p:cNvPr id="341" name="Google Shape;341;p7"/>
          <p:cNvSpPr txBox="1">
            <a:spLocks noGrp="1"/>
          </p:cNvSpPr>
          <p:nvPr>
            <p:ph sz="quarter" idx="10"/>
          </p:nvPr>
        </p:nvSpPr>
        <p:spPr>
          <a:xfrm>
            <a:off x="460412" y="2356232"/>
            <a:ext cx="5346701" cy="2145535"/>
          </a:xfrm>
        </p:spPr>
        <p:txBody>
          <a:bodyPr spcFirstLastPara="1" lIns="91425" tIns="45700" rIns="91425" bIns="45700" anchorCtr="0">
            <a:normAutofit/>
          </a:bodyPr>
          <a:lstStyle/>
          <a:p>
            <a:pPr marL="0" lvl="0" indent="0" rtl="0">
              <a:spcBef>
                <a:spcPts val="0"/>
              </a:spcBef>
              <a:spcAft>
                <a:spcPts val="0"/>
              </a:spcAft>
              <a:buClr>
                <a:schemeClr val="dk1"/>
              </a:buClr>
              <a:buSzPts val="4000"/>
              <a:buFont typeface="Arial"/>
              <a:buNone/>
            </a:pPr>
            <a:r>
              <a:rPr lang="en-US">
                <a:solidFill>
                  <a:schemeClr val="tx1"/>
                </a:solidFill>
              </a:rPr>
              <a:t>Cynthia S. Hernandez</a:t>
            </a:r>
          </a:p>
          <a:p>
            <a:pPr marL="0" lvl="0" indent="0" rtl="0">
              <a:spcBef>
                <a:spcPts val="0"/>
              </a:spcBef>
              <a:spcAft>
                <a:spcPts val="0"/>
              </a:spcAft>
              <a:buClr>
                <a:schemeClr val="dk1"/>
              </a:buClr>
              <a:buSzPts val="4000"/>
              <a:buFont typeface="Arial"/>
              <a:buNone/>
            </a:pPr>
            <a:r>
              <a:rPr lang="en-US">
                <a:solidFill>
                  <a:schemeClr val="tx1"/>
                </a:solidFill>
              </a:rPr>
              <a:t>Director of Training </a:t>
            </a:r>
          </a:p>
          <a:p>
            <a:pPr marL="0" lvl="0" indent="0" rtl="0">
              <a:spcBef>
                <a:spcPts val="0"/>
              </a:spcBef>
              <a:spcAft>
                <a:spcPts val="0"/>
              </a:spcAft>
              <a:buClr>
                <a:schemeClr val="dk1"/>
              </a:buClr>
              <a:buSzPts val="4000"/>
              <a:buFont typeface="Arial"/>
              <a:buNone/>
            </a:pPr>
            <a:r>
              <a:rPr lang="en-US">
                <a:solidFill>
                  <a:schemeClr val="tx1"/>
                </a:solidFill>
              </a:rPr>
              <a:t>Resilience Force</a:t>
            </a:r>
          </a:p>
          <a:p>
            <a:pPr marL="0" lvl="0" indent="0" rtl="0">
              <a:spcBef>
                <a:spcPts val="1000"/>
              </a:spcBef>
              <a:spcAft>
                <a:spcPts val="0"/>
              </a:spcAft>
              <a:buClr>
                <a:schemeClr val="dk1"/>
              </a:buClr>
              <a:buSzPts val="4000"/>
              <a:buFont typeface="Arial"/>
              <a:buNone/>
            </a:pPr>
            <a:r>
              <a:rPr lang="en-US" u="sng">
                <a:hlinkClick r:id="rId3"/>
              </a:rPr>
              <a:t>chernandez@resilienceforce.org</a:t>
            </a:r>
            <a:endParaRPr lang="en-US"/>
          </a:p>
        </p:txBody>
      </p:sp>
      <p:pic>
        <p:nvPicPr>
          <p:cNvPr id="2" name="Google Shape;282;p1">
            <a:extLst>
              <a:ext uri="{FF2B5EF4-FFF2-40B4-BE49-F238E27FC236}">
                <a16:creationId xmlns:a16="http://schemas.microsoft.com/office/drawing/2014/main" id="{CDD67C22-3092-60FE-A754-B493ED20DC5F}"/>
              </a:ext>
              <a:ext uri="{C183D7F6-B498-43B3-948B-1728B52AA6E4}">
                <adec:decorative xmlns:adec="http://schemas.microsoft.com/office/drawing/2017/decorative" val="1"/>
              </a:ext>
            </a:extLst>
          </p:cNvPr>
          <p:cNvPicPr preferRelativeResize="0"/>
          <p:nvPr/>
        </p:nvPicPr>
        <p:blipFill rotWithShape="1">
          <a:blip r:embed="rId4"/>
          <a:srcRect l="23219"/>
          <a:stretch/>
        </p:blipFill>
        <p:spPr>
          <a:xfrm>
            <a:off x="6197599" y="1600200"/>
            <a:ext cx="5346701" cy="4648200"/>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A07439-B4B2-45DD-2222-2ADDFFC26D9A}"/>
              </a:ext>
            </a:extLst>
          </p:cNvPr>
          <p:cNvSpPr>
            <a:spLocks noGrp="1"/>
          </p:cNvSpPr>
          <p:nvPr>
            <p:ph type="title"/>
          </p:nvPr>
        </p:nvSpPr>
        <p:spPr>
          <a:xfrm>
            <a:off x="1521551" y="245513"/>
            <a:ext cx="7165250" cy="1033814"/>
          </a:xfrm>
        </p:spPr>
        <p:txBody>
          <a:bodyPr>
            <a:normAutofit fontScale="90000"/>
          </a:bodyPr>
          <a:lstStyle/>
          <a:p>
            <a:r>
              <a:rPr lang="en-US" sz="3600">
                <a:ea typeface="+mn-lt"/>
                <a:cs typeface="+mn-lt"/>
              </a:rPr>
              <a:t>Building Your Job Quality Team Canvas</a:t>
            </a:r>
            <a:br>
              <a:rPr lang="en-US" sz="3600">
                <a:ea typeface="+mn-lt"/>
                <a:cs typeface="+mn-lt"/>
              </a:rPr>
            </a:br>
            <a:r>
              <a:rPr lang="en-US" sz="3600">
                <a:ea typeface="+mn-lt"/>
                <a:cs typeface="+mn-lt"/>
              </a:rPr>
              <a:t>Activity Breakout Groups</a:t>
            </a:r>
            <a:endParaRPr lang="en-US" sz="3600"/>
          </a:p>
        </p:txBody>
      </p:sp>
      <p:sp>
        <p:nvSpPr>
          <p:cNvPr id="8" name="TextBox 7">
            <a:extLst>
              <a:ext uri="{FF2B5EF4-FFF2-40B4-BE49-F238E27FC236}">
                <a16:creationId xmlns:a16="http://schemas.microsoft.com/office/drawing/2014/main" id="{812999EB-B695-3462-06D1-9F001108912D}"/>
              </a:ext>
            </a:extLst>
          </p:cNvPr>
          <p:cNvSpPr txBox="1"/>
          <p:nvPr/>
        </p:nvSpPr>
        <p:spPr>
          <a:xfrm>
            <a:off x="735873" y="1386599"/>
            <a:ext cx="11178247" cy="4708981"/>
          </a:xfrm>
          <a:prstGeom prst="rect">
            <a:avLst/>
          </a:prstGeom>
          <a:noFill/>
        </p:spPr>
        <p:txBody>
          <a:bodyPr rot="0" spcFirstLastPara="0" vertOverflow="overflow" horzOverflow="overflow" vert="horz" wrap="square" lIns="91440" tIns="45720" rIns="91440" bIns="45720" numCol="2" spcCol="0" rtlCol="0" fromWordArt="0" anchor="t" anchorCtr="0" forceAA="0" compatLnSpc="1">
            <a:prstTxWarp prst="textNoShape">
              <a:avLst/>
            </a:prstTxWarp>
            <a:spAutoFit/>
          </a:bodyPr>
          <a:lstStyle/>
          <a:p>
            <a:pPr>
              <a:spcBef>
                <a:spcPts val="600"/>
              </a:spcBef>
              <a:spcAft>
                <a:spcPts val="600"/>
              </a:spcAft>
            </a:pPr>
            <a:r>
              <a:rPr lang="en-US" sz="2400" b="1">
                <a:latin typeface="Aptos Narrow" panose="020B0004020202020204" pitchFamily="34" charset="0"/>
                <a:cs typeface="Calibri"/>
              </a:rPr>
              <a:t>Instructions:</a:t>
            </a:r>
          </a:p>
          <a:p>
            <a:pPr marL="342900" indent="-342900">
              <a:spcBef>
                <a:spcPts val="600"/>
              </a:spcBef>
              <a:spcAft>
                <a:spcPts val="600"/>
              </a:spcAft>
              <a:buFont typeface="Wingdings" panose="05000000000000000000" pitchFamily="2" charset="2"/>
              <a:buChar char="§"/>
            </a:pPr>
            <a:r>
              <a:rPr lang="en-US" sz="2400">
                <a:latin typeface="Aptos Narrow" panose="020B0004020202020204" pitchFamily="34" charset="0"/>
                <a:cs typeface="Calibri"/>
              </a:rPr>
              <a:t>In your breakout groups, spend 5 minutes working on "Key Partners".</a:t>
            </a:r>
          </a:p>
          <a:p>
            <a:pPr marL="342900" indent="-342900">
              <a:spcBef>
                <a:spcPts val="600"/>
              </a:spcBef>
              <a:spcAft>
                <a:spcPts val="600"/>
              </a:spcAft>
              <a:buFont typeface="Wingdings" panose="05000000000000000000" pitchFamily="2" charset="2"/>
              <a:buChar char="§"/>
            </a:pPr>
            <a:r>
              <a:rPr lang="en-US" sz="2400">
                <a:latin typeface="Aptos Narrow" panose="020B0004020202020204" pitchFamily="34" charset="0"/>
                <a:cs typeface="Calibri"/>
              </a:rPr>
              <a:t>Share out and discuss for 10 minutes</a:t>
            </a:r>
          </a:p>
          <a:p>
            <a:pPr marL="342900" indent="-342900">
              <a:spcBef>
                <a:spcPts val="600"/>
              </a:spcBef>
              <a:spcAft>
                <a:spcPts val="600"/>
              </a:spcAft>
              <a:buFont typeface="Wingdings" panose="05000000000000000000" pitchFamily="2" charset="2"/>
              <a:buChar char="§"/>
            </a:pPr>
            <a:r>
              <a:rPr lang="en-US" sz="2400">
                <a:latin typeface="Aptos Narrow" panose="020B0004020202020204" pitchFamily="34" charset="0"/>
                <a:cs typeface="Calibri"/>
              </a:rPr>
              <a:t>Spend 5 minutes working on "Key Assets/Resources" </a:t>
            </a:r>
          </a:p>
          <a:p>
            <a:pPr marL="342900" indent="-342900">
              <a:spcBef>
                <a:spcPts val="600"/>
              </a:spcBef>
              <a:spcAft>
                <a:spcPts val="600"/>
              </a:spcAft>
              <a:buFont typeface="Wingdings" panose="05000000000000000000" pitchFamily="2" charset="2"/>
              <a:buChar char="§"/>
            </a:pPr>
            <a:r>
              <a:rPr lang="en-US" sz="2400">
                <a:latin typeface="Aptos Narrow" panose="020B0004020202020204" pitchFamily="34" charset="0"/>
                <a:cs typeface="Calibri"/>
              </a:rPr>
              <a:t>Share out and discuss for 10 minutes</a:t>
            </a:r>
          </a:p>
          <a:p>
            <a:pPr marL="342900" indent="-342900">
              <a:spcBef>
                <a:spcPts val="600"/>
              </a:spcBef>
              <a:spcAft>
                <a:spcPts val="600"/>
              </a:spcAft>
              <a:buFont typeface="Wingdings" panose="05000000000000000000" pitchFamily="2" charset="2"/>
              <a:buChar char="§"/>
            </a:pPr>
            <a:r>
              <a:rPr lang="en-US" sz="2400">
                <a:latin typeface="Aptos Narrow" panose="020B0004020202020204" pitchFamily="34" charset="0"/>
                <a:cs typeface="Calibri"/>
              </a:rPr>
              <a:t>Time permitting – Spend 5 minutes working on “Buy-in and Support”</a:t>
            </a:r>
          </a:p>
          <a:p>
            <a:pPr marL="342900" indent="-342900">
              <a:spcBef>
                <a:spcPts val="600"/>
              </a:spcBef>
              <a:spcAft>
                <a:spcPts val="600"/>
              </a:spcAft>
              <a:buFont typeface="Wingdings" panose="05000000000000000000" pitchFamily="2" charset="2"/>
              <a:buChar char="§"/>
            </a:pPr>
            <a:r>
              <a:rPr lang="en-US" sz="2400">
                <a:latin typeface="Aptos Narrow" panose="020B0004020202020204" pitchFamily="34" charset="0"/>
                <a:cs typeface="Calibri"/>
              </a:rPr>
              <a:t>Share out and discuss for 10 minutes</a:t>
            </a:r>
          </a:p>
          <a:p>
            <a:pPr marL="342900" indent="-342900">
              <a:spcBef>
                <a:spcPts val="600"/>
              </a:spcBef>
              <a:spcAft>
                <a:spcPts val="600"/>
              </a:spcAft>
              <a:buFont typeface="Wingdings" panose="05000000000000000000" pitchFamily="2" charset="2"/>
              <a:buChar char="§"/>
            </a:pPr>
            <a:r>
              <a:rPr lang="en-US" sz="2400">
                <a:highlight>
                  <a:srgbClr val="FFFF00"/>
                </a:highlight>
                <a:latin typeface="Aptos Narrow" panose="020B0004020202020204" pitchFamily="34" charset="0"/>
                <a:cs typeface="Calibri"/>
              </a:rPr>
              <a:t>Prepare to report out on the following: </a:t>
            </a:r>
          </a:p>
          <a:p>
            <a:pPr marL="800100" lvl="1" indent="-342900">
              <a:spcBef>
                <a:spcPts val="600"/>
              </a:spcBef>
              <a:spcAft>
                <a:spcPts val="600"/>
              </a:spcAft>
              <a:buFont typeface="Wingdings" panose="05000000000000000000" pitchFamily="2" charset="2"/>
              <a:buChar char="§"/>
            </a:pPr>
            <a:r>
              <a:rPr lang="en-US" sz="2400">
                <a:highlight>
                  <a:srgbClr val="FFFF00"/>
                </a:highlight>
                <a:latin typeface="Aptos Narrow" panose="020B0004020202020204" pitchFamily="34" charset="0"/>
                <a:cs typeface="Calibri"/>
              </a:rPr>
              <a:t>Share your team’s top three initial reactions to the Value Proposition Activity.</a:t>
            </a:r>
          </a:p>
          <a:p>
            <a:pPr marL="800100" lvl="1" indent="-342900">
              <a:spcBef>
                <a:spcPts val="600"/>
              </a:spcBef>
              <a:spcAft>
                <a:spcPts val="600"/>
              </a:spcAft>
              <a:buFont typeface="Wingdings" panose="05000000000000000000" pitchFamily="2" charset="2"/>
              <a:buChar char="§"/>
            </a:pPr>
            <a:r>
              <a:rPr lang="en-US" sz="2400">
                <a:highlight>
                  <a:srgbClr val="FFFF00"/>
                </a:highlight>
                <a:latin typeface="Aptos Narrow" panose="020B0004020202020204" pitchFamily="34" charset="0"/>
                <a:cs typeface="Calibri"/>
              </a:rPr>
              <a:t>Do you think your team at home could engage in this? </a:t>
            </a:r>
          </a:p>
          <a:p>
            <a:pPr marL="800100" lvl="1" indent="-342900">
              <a:spcBef>
                <a:spcPts val="600"/>
              </a:spcBef>
              <a:spcAft>
                <a:spcPts val="600"/>
              </a:spcAft>
              <a:buFont typeface="Wingdings" panose="05000000000000000000" pitchFamily="2" charset="2"/>
              <a:buChar char="§"/>
            </a:pPr>
            <a:r>
              <a:rPr lang="en-US" sz="2400">
                <a:highlight>
                  <a:srgbClr val="FFFF00"/>
                </a:highlight>
                <a:latin typeface="Aptos Narrow" panose="020B0004020202020204" pitchFamily="34" charset="0"/>
                <a:cs typeface="Calibri"/>
              </a:rPr>
              <a:t>What would make it more helpful?</a:t>
            </a:r>
            <a:endParaRPr lang="en-US" sz="2400">
              <a:highlight>
                <a:srgbClr val="FFFF00"/>
              </a:highlight>
              <a:latin typeface="Aptos Narrow" panose="020B0004020202020204" pitchFamily="34" charset="0"/>
            </a:endParaRPr>
          </a:p>
        </p:txBody>
      </p:sp>
      <p:sp>
        <p:nvSpPr>
          <p:cNvPr id="2" name="Slide Number Placeholder 1">
            <a:extLst>
              <a:ext uri="{FF2B5EF4-FFF2-40B4-BE49-F238E27FC236}">
                <a16:creationId xmlns:a16="http://schemas.microsoft.com/office/drawing/2014/main" id="{7730664D-E1D1-4A87-8F58-1D3EE304377B}"/>
              </a:ext>
            </a:extLst>
          </p:cNvPr>
          <p:cNvSpPr>
            <a:spLocks noGrp="1"/>
          </p:cNvSpPr>
          <p:nvPr>
            <p:ph type="sldNum" sz="quarter" idx="12"/>
          </p:nvPr>
        </p:nvSpPr>
        <p:spPr/>
        <p:txBody>
          <a:bodyPr/>
          <a:lstStyle/>
          <a:p>
            <a:fld id="{158B7785-F6D6-45F8-833E-07BD84680091}" type="slidenum">
              <a:rPr lang="en-US" smtClean="0"/>
              <a:t>62</a:t>
            </a:fld>
            <a:endParaRPr lang="en-US"/>
          </a:p>
        </p:txBody>
      </p:sp>
    </p:spTree>
    <p:extLst>
      <p:ext uri="{BB962C8B-B14F-4D97-AF65-F5344CB8AC3E}">
        <p14:creationId xmlns:p14="http://schemas.microsoft.com/office/powerpoint/2010/main" val="35337134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Lst>
          </p:cNvPr>
          <p:cNvSpPr>
            <a:spLocks noGrp="1"/>
          </p:cNvSpPr>
          <p:nvPr>
            <p:ph type="ctrTitle"/>
          </p:nvPr>
        </p:nvSpPr>
        <p:spPr>
          <a:xfrm>
            <a:off x="867342" y="579835"/>
            <a:ext cx="6216038" cy="1364874"/>
          </a:xfrm>
          <a:noFill/>
        </p:spPr>
        <p:txBody>
          <a:bodyPr>
            <a:noAutofit/>
          </a:bodyPr>
          <a:lstStyle/>
          <a:p>
            <a:r>
              <a:rPr lang="en-US"/>
              <a:t>Grantee Spotlight Presentations</a:t>
            </a:r>
            <a:r>
              <a:rPr lang="en-US">
                <a:solidFill>
                  <a:schemeClr val="bg1"/>
                </a:solidFill>
              </a:rPr>
              <a:t> (3)</a:t>
            </a:r>
          </a:p>
        </p:txBody>
      </p:sp>
      <p:sp>
        <p:nvSpPr>
          <p:cNvPr id="3" name="Content Placeholder 2">
            <a:extLst>
              <a:ext uri="{FF2B5EF4-FFF2-40B4-BE49-F238E27FC236}">
                <a16:creationId xmlns:a16="http://schemas.microsoft.com/office/drawing/2014/main" id="{9BEA8735-F1DC-1DE6-0A38-429B2F660F8A}"/>
              </a:ext>
            </a:extLst>
          </p:cNvPr>
          <p:cNvSpPr>
            <a:spLocks noGrp="1"/>
          </p:cNvSpPr>
          <p:nvPr>
            <p:ph type="subTitle" idx="1"/>
          </p:nvPr>
        </p:nvSpPr>
        <p:spPr>
          <a:xfrm>
            <a:off x="768190" y="2599749"/>
            <a:ext cx="6987685" cy="2781837"/>
          </a:xfrm>
          <a:noFill/>
        </p:spPr>
        <p:txBody>
          <a:bodyPr anchor="ctr">
            <a:noAutofit/>
          </a:bodyPr>
          <a:lstStyle/>
          <a:p>
            <a:pPr marL="457200" marR="0" indent="-457200">
              <a:lnSpc>
                <a:spcPct val="150000"/>
              </a:lnSpc>
              <a:spcBef>
                <a:spcPts val="0"/>
              </a:spcBef>
              <a:spcAft>
                <a:spcPts val="600"/>
              </a:spcAft>
              <a:buFont typeface="Wingdings" panose="05000000000000000000" pitchFamily="2" charset="2"/>
              <a:buChar char="§"/>
            </a:pPr>
            <a:r>
              <a:rPr lang="en-US" sz="3000" kern="100">
                <a:solidFill>
                  <a:schemeClr val="tx1"/>
                </a:solidFill>
                <a:latin typeface="Aptos" panose="020B0004020202020204" pitchFamily="34" charset="0"/>
                <a:ea typeface="Calibri" panose="020F0502020204030204" pitchFamily="34" charset="0"/>
                <a:cs typeface="Arial" panose="020B0604020202020204" pitchFamily="34" charset="0"/>
              </a:rPr>
              <a:t>Cheyney University of Pennsylvania</a:t>
            </a:r>
          </a:p>
          <a:p>
            <a:pPr marL="457200" marR="0" indent="-457200">
              <a:lnSpc>
                <a:spcPct val="150000"/>
              </a:lnSpc>
              <a:spcBef>
                <a:spcPts val="0"/>
              </a:spcBef>
              <a:spcAft>
                <a:spcPts val="600"/>
              </a:spcAft>
              <a:buFont typeface="Wingdings" panose="05000000000000000000" pitchFamily="2" charset="2"/>
              <a:buChar char="§"/>
            </a:pPr>
            <a:r>
              <a:rPr lang="en-US" sz="3000" kern="100">
                <a:solidFill>
                  <a:schemeClr val="tx1"/>
                </a:solidFill>
                <a:latin typeface="Aptos" panose="020B0004020202020204" pitchFamily="34" charset="0"/>
                <a:ea typeface="Calibri" panose="020F0502020204030204" pitchFamily="34" charset="0"/>
                <a:cs typeface="Arial" panose="020B0604020202020204" pitchFamily="34" charset="0"/>
              </a:rPr>
              <a:t>Lane Workforce Partnership</a:t>
            </a:r>
          </a:p>
          <a:p>
            <a:pPr marL="457200" marR="0" indent="-457200">
              <a:lnSpc>
                <a:spcPct val="150000"/>
              </a:lnSpc>
              <a:spcBef>
                <a:spcPts val="0"/>
              </a:spcBef>
              <a:spcAft>
                <a:spcPts val="600"/>
              </a:spcAft>
              <a:buFont typeface="Wingdings" panose="05000000000000000000" pitchFamily="2" charset="2"/>
              <a:buChar char="§"/>
            </a:pPr>
            <a:r>
              <a:rPr lang="en-US" sz="3000" kern="100">
                <a:solidFill>
                  <a:schemeClr val="tx1"/>
                </a:solidFill>
                <a:latin typeface="Aptos" panose="020B0004020202020204" pitchFamily="34" charset="0"/>
                <a:ea typeface="Calibri" panose="020F0502020204030204" pitchFamily="34" charset="0"/>
                <a:cs typeface="Arial" panose="020B0604020202020204" pitchFamily="34" charset="0"/>
              </a:rPr>
              <a:t>Employ Milwaukee, Inc.</a:t>
            </a:r>
          </a:p>
          <a:p>
            <a:pPr marL="457200" marR="0" indent="-457200">
              <a:lnSpc>
                <a:spcPct val="150000"/>
              </a:lnSpc>
              <a:spcBef>
                <a:spcPts val="0"/>
              </a:spcBef>
              <a:spcAft>
                <a:spcPts val="600"/>
              </a:spcAft>
              <a:buFont typeface="Wingdings" panose="05000000000000000000" pitchFamily="2" charset="2"/>
              <a:buChar char="§"/>
            </a:pPr>
            <a:r>
              <a:rPr lang="en-US" sz="3000" kern="100">
                <a:solidFill>
                  <a:schemeClr val="tx1"/>
                </a:solidFill>
                <a:latin typeface="Aptos" panose="020B0004020202020204" pitchFamily="34" charset="0"/>
                <a:ea typeface="Calibri" panose="020F0502020204030204" pitchFamily="34" charset="0"/>
                <a:cs typeface="Arial" panose="020B0604020202020204" pitchFamily="34" charset="0"/>
              </a:rPr>
              <a:t>Hospitality Industry Training &amp; Education Fund</a:t>
            </a:r>
          </a:p>
        </p:txBody>
      </p:sp>
      <p:sp>
        <p:nvSpPr>
          <p:cNvPr id="6" name="Picture Placeholder 5">
            <a:extLst>
              <a:ext uri="{FF2B5EF4-FFF2-40B4-BE49-F238E27FC236}">
                <a16:creationId xmlns:a16="http://schemas.microsoft.com/office/drawing/2014/main" id="{2E4C2E92-841E-D284-4FAB-3E9FC74031DD}"/>
              </a:ext>
              <a:ext uri="{C183D7F6-B498-43B3-948B-1728B52AA6E4}">
                <adec:decorative xmlns:adec="http://schemas.microsoft.com/office/drawing/2017/decorative" val="1"/>
              </a:ext>
            </a:extLst>
          </p:cNvPr>
          <p:cNvSpPr>
            <a:spLocks noGrp="1"/>
          </p:cNvSpPr>
          <p:nvPr>
            <p:ph type="pic" sz="quarter" idx="13"/>
          </p:nvPr>
        </p:nvSpPr>
        <p:spPr/>
        <p:txBody>
          <a:bodyPr/>
          <a:lstStyle/>
          <a:p>
            <a:endParaRPr lang="en-US"/>
          </a:p>
        </p:txBody>
      </p:sp>
    </p:spTree>
    <p:extLst>
      <p:ext uri="{BB962C8B-B14F-4D97-AF65-F5344CB8AC3E}">
        <p14:creationId xmlns:p14="http://schemas.microsoft.com/office/powerpoint/2010/main" val="36945422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422031" y="5591908"/>
            <a:ext cx="11535507" cy="950782"/>
          </a:xfrm>
        </p:spPr>
        <p:txBody>
          <a:bodyPr/>
          <a:lstStyle/>
          <a:p>
            <a:r>
              <a:rPr lang="en-US" sz="5500">
                <a:solidFill>
                  <a:schemeClr val="tx1"/>
                </a:solidFill>
                <a:latin typeface="Aptos SemiBold" panose="020F0502020204030204" pitchFamily="34" charset="0"/>
                <a:ea typeface="+mj-ea"/>
                <a:cs typeface="+mj-cs"/>
              </a:rPr>
              <a:t>Cheyney University of Pennsylvania</a:t>
            </a:r>
          </a:p>
        </p:txBody>
      </p:sp>
    </p:spTree>
    <p:extLst>
      <p:ext uri="{BB962C8B-B14F-4D97-AF65-F5344CB8AC3E}">
        <p14:creationId xmlns:p14="http://schemas.microsoft.com/office/powerpoint/2010/main" val="242106073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1236666" y="320975"/>
            <a:ext cx="8156713" cy="15101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000">
                <a:solidFill>
                  <a:srgbClr val="274E21"/>
                </a:solidFill>
              </a:rPr>
              <a:t>Cheyney University Hospitality Career Advancement Collaborative</a:t>
            </a: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14"/>
          </p:nvPr>
        </p:nvSpPr>
        <p:spPr>
          <a:xfrm>
            <a:off x="1137023" y="1615321"/>
            <a:ext cx="8156713" cy="4440875"/>
          </a:xfrm>
        </p:spPr>
        <p:txBody>
          <a:bodyPr vert="horz" lIns="91440" tIns="45720" rIns="91440" bIns="45720" rtlCol="0" anchor="t">
            <a:noAutofit/>
          </a:bodyPr>
          <a:lstStyle/>
          <a:p>
            <a:pPr>
              <a:spcBef>
                <a:spcPts val="600"/>
              </a:spcBef>
              <a:spcAft>
                <a:spcPts val="600"/>
              </a:spcAft>
              <a:buFont typeface="Wingdings" panose="05000000000000000000" pitchFamily="2" charset="2"/>
              <a:buChar char="§"/>
            </a:pPr>
            <a:r>
              <a:rPr lang="en-US" sz="2400" b="1">
                <a:cs typeface="Arial"/>
              </a:rPr>
              <a:t>Tier 1 Planning Grant</a:t>
            </a:r>
          </a:p>
          <a:p>
            <a:pPr>
              <a:spcBef>
                <a:spcPts val="600"/>
              </a:spcBef>
              <a:spcAft>
                <a:spcPts val="600"/>
              </a:spcAft>
              <a:buFont typeface="Wingdings" panose="05000000000000000000" pitchFamily="2" charset="2"/>
              <a:buChar char="§"/>
            </a:pPr>
            <a:r>
              <a:rPr lang="en-US" sz="2400" b="1">
                <a:cs typeface="Arial"/>
              </a:rPr>
              <a:t>Hospitality Industry</a:t>
            </a:r>
          </a:p>
          <a:p>
            <a:pPr>
              <a:spcBef>
                <a:spcPts val="600"/>
              </a:spcBef>
              <a:spcAft>
                <a:spcPts val="600"/>
              </a:spcAft>
              <a:buFont typeface="Wingdings" panose="05000000000000000000" pitchFamily="2" charset="2"/>
              <a:buChar char="§"/>
            </a:pPr>
            <a:r>
              <a:rPr lang="en-US" sz="2400" b="1"/>
              <a:t>Phila-Camden-Wilmington region</a:t>
            </a:r>
          </a:p>
          <a:p>
            <a:pPr>
              <a:spcBef>
                <a:spcPts val="600"/>
              </a:spcBef>
              <a:spcAft>
                <a:spcPts val="600"/>
              </a:spcAft>
              <a:buFont typeface="Wingdings" panose="05000000000000000000" pitchFamily="2" charset="2"/>
              <a:buChar char="§"/>
            </a:pPr>
            <a:r>
              <a:rPr lang="en-US" sz="2400" b="1">
                <a:cs typeface="Arial"/>
              </a:rPr>
              <a:t>Top 3 project goals </a:t>
            </a:r>
            <a:endParaRPr lang="en-US" sz="2400">
              <a:cs typeface="Arial"/>
            </a:endParaRPr>
          </a:p>
          <a:p>
            <a:pPr marL="800100" lvl="1" indent="-342900">
              <a:spcBef>
                <a:spcPts val="600"/>
              </a:spcBef>
              <a:spcAft>
                <a:spcPts val="600"/>
              </a:spcAft>
              <a:buSzPct val="100000"/>
              <a:buAutoNum type="arabicPeriod"/>
            </a:pPr>
            <a:r>
              <a:rPr lang="en-US" sz="2400">
                <a:cs typeface="Arial"/>
              </a:rPr>
              <a:t>Create pathways for career advancement in hospitality </a:t>
            </a:r>
          </a:p>
          <a:p>
            <a:pPr marL="800100" lvl="1" indent="-342900">
              <a:spcBef>
                <a:spcPts val="600"/>
              </a:spcBef>
              <a:spcAft>
                <a:spcPts val="600"/>
              </a:spcAft>
              <a:buSzPct val="100000"/>
              <a:buAutoNum type="arabicPeriod"/>
            </a:pPr>
            <a:r>
              <a:rPr lang="en-US" sz="2400">
                <a:cs typeface="Arial"/>
              </a:rPr>
              <a:t>Increase social capital of entry-level workers who are Black and Latinx persons. </a:t>
            </a:r>
          </a:p>
          <a:p>
            <a:pPr marL="800100" lvl="1" indent="-342900">
              <a:spcBef>
                <a:spcPts val="600"/>
              </a:spcBef>
              <a:spcAft>
                <a:spcPts val="600"/>
              </a:spcAft>
              <a:buSzPct val="100000"/>
              <a:buAutoNum type="arabicPeriod"/>
            </a:pPr>
            <a:r>
              <a:rPr lang="en-US" sz="2400">
                <a:cs typeface="Arial"/>
              </a:rPr>
              <a:t>Align training programs with worker needs so that they are worthwhile and effective in closing skill gaps. </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lnSpcReduction="10000"/>
          </a:bodyPr>
          <a:lstStyle/>
          <a:p>
            <a:fld id="{E1CE52AA-BB93-4FDB-9629-C6421C98F39B}" type="slidenum">
              <a:rPr lang="en-US" smtClean="0"/>
              <a:pPr/>
              <a:t>65</a:t>
            </a:fld>
            <a:endParaRPr lang="en-US"/>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r>
              <a:rPr lang="en-US">
                <a:latin typeface="Aptos Black" panose="020B0004020202020204" pitchFamily="34" charset="0"/>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r>
              <a:rPr lang="en-US">
                <a:latin typeface="Aptos Black" panose="020B0004020202020204" pitchFamily="34" charset="0"/>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r>
              <a:rPr lang="en-US">
                <a:latin typeface="Aptos Black" panose="020B0004020202020204" pitchFamily="34" charset="0"/>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r>
              <a:rPr lang="en-US">
                <a:latin typeface="Aptos Black" panose="020B0004020202020204" pitchFamily="34" charset="0"/>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r>
              <a:rPr lang="en-US">
                <a:latin typeface="Aptos Black" panose="020B0004020202020204" pitchFamily="34" charset="0"/>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r>
              <a:rPr lang="en-US">
                <a:latin typeface="Aptos Black" panose="020B0004020202020204" pitchFamily="34" charset="0"/>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r>
              <a:rPr lang="en-US">
                <a:latin typeface="Aptos Black" panose="020B0004020202020204" pitchFamily="34" charset="0"/>
              </a:rPr>
              <a:t>Grant</a:t>
            </a:r>
            <a:r>
              <a:rPr lang="en-US"/>
              <a:t> </a:t>
            </a:r>
            <a:r>
              <a:rPr lang="en-US">
                <a:latin typeface="Aptos Black" panose="020B0004020202020204" pitchFamily="34" charset="0"/>
              </a:rPr>
              <a:t>Management</a:t>
            </a:r>
          </a:p>
        </p:txBody>
      </p:sp>
    </p:spTree>
    <p:extLst>
      <p:ext uri="{BB962C8B-B14F-4D97-AF65-F5344CB8AC3E}">
        <p14:creationId xmlns:p14="http://schemas.microsoft.com/office/powerpoint/2010/main" val="2433713976"/>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p:nvPr>
        </p:nvSpPr>
        <p:spPr>
          <a:xfrm>
            <a:off x="5041158" y="1087552"/>
            <a:ext cx="5118100" cy="739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t>Key Stakeholders </a:t>
            </a:r>
            <a:r>
              <a:rPr lang="en-US">
                <a:solidFill>
                  <a:schemeClr val="bg1"/>
                </a:solidFill>
                <a:sym typeface="Arial"/>
              </a:rPr>
              <a:t>7</a:t>
            </a:r>
            <a:endParaRPr lang="en-US"/>
          </a:p>
        </p:txBody>
      </p:sp>
      <p:sp>
        <p:nvSpPr>
          <p:cNvPr id="6" name="Content Placeholder 5">
            <a:extLst>
              <a:ext uri="{FF2B5EF4-FFF2-40B4-BE49-F238E27FC236}">
                <a16:creationId xmlns:a16="http://schemas.microsoft.com/office/drawing/2014/main" id="{19BCEB2C-367D-0CA2-58B6-6F32B05228A1}"/>
              </a:ext>
            </a:extLst>
          </p:cNvPr>
          <p:cNvSpPr>
            <a:spLocks noGrp="1"/>
          </p:cNvSpPr>
          <p:nvPr>
            <p:ph sz="half" idx="2"/>
          </p:nvPr>
        </p:nvSpPr>
        <p:spPr>
          <a:xfrm>
            <a:off x="5291691" y="2331720"/>
            <a:ext cx="5823810" cy="2194560"/>
          </a:xfrm>
        </p:spPr>
        <p:txBody>
          <a:bodyPr/>
          <a:lstStyle/>
          <a:p>
            <a:pPr>
              <a:spcBef>
                <a:spcPts val="1200"/>
              </a:spcBef>
              <a:spcAft>
                <a:spcPts val="1200"/>
              </a:spcAft>
            </a:pPr>
            <a:r>
              <a:rPr lang="en-US" err="1">
                <a:latin typeface="Aptos" panose="020B0004020202020204" pitchFamily="34" charset="0"/>
              </a:rPr>
              <a:t>Chaddsford</a:t>
            </a:r>
            <a:r>
              <a:rPr lang="en-US">
                <a:latin typeface="Aptos" panose="020B0004020202020204" pitchFamily="34" charset="0"/>
              </a:rPr>
              <a:t> Winery</a:t>
            </a:r>
          </a:p>
          <a:p>
            <a:pPr>
              <a:spcBef>
                <a:spcPts val="1200"/>
              </a:spcBef>
              <a:spcAft>
                <a:spcPts val="1200"/>
              </a:spcAft>
            </a:pPr>
            <a:r>
              <a:rPr lang="en-US" sz="2800">
                <a:latin typeface="Aptos" panose="020B0004020202020204" pitchFamily="34" charset="0"/>
              </a:rPr>
              <a:t>Brandywine Wine Trail Valley</a:t>
            </a:r>
            <a:endParaRPr lang="en-US">
              <a:latin typeface="Aptos" panose="020B0004020202020204" pitchFamily="34" charset="0"/>
            </a:endParaRPr>
          </a:p>
          <a:p>
            <a:pPr>
              <a:spcBef>
                <a:spcPts val="1200"/>
              </a:spcBef>
              <a:spcAft>
                <a:spcPts val="1200"/>
              </a:spcAft>
            </a:pPr>
            <a:r>
              <a:rPr lang="en-US">
                <a:latin typeface="Aptos" panose="020B0004020202020204" pitchFamily="34" charset="0"/>
              </a:rPr>
              <a:t>PA Workforce Development Boards</a:t>
            </a:r>
          </a:p>
        </p:txBody>
      </p:sp>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66</a:t>
            </a:fld>
            <a:endParaRPr lang="en-US" sz="1200" noProof="0">
              <a:solidFill>
                <a:srgbClr val="274E21"/>
              </a:solidFill>
              <a:latin typeface="Aptos Narrow" panose="020B0004020202020204" pitchFamily="34" charset="0"/>
            </a:endParaRPr>
          </a:p>
        </p:txBody>
      </p:sp>
      <p:pic>
        <p:nvPicPr>
          <p:cNvPr id="5" name="Picture 4">
            <a:extLst>
              <a:ext uri="{FF2B5EF4-FFF2-40B4-BE49-F238E27FC236}">
                <a16:creationId xmlns:a16="http://schemas.microsoft.com/office/drawing/2014/main" id="{D33D5AFF-B806-9A06-C525-B9EFD914813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5430" y="1224218"/>
            <a:ext cx="1746893" cy="1345349"/>
          </a:xfrm>
          <a:prstGeom prst="rect">
            <a:avLst/>
          </a:prstGeom>
        </p:spPr>
      </p:pic>
      <p:pic>
        <p:nvPicPr>
          <p:cNvPr id="8" name="Picture 7">
            <a:extLst>
              <a:ext uri="{FF2B5EF4-FFF2-40B4-BE49-F238E27FC236}">
                <a16:creationId xmlns:a16="http://schemas.microsoft.com/office/drawing/2014/main" id="{988CFF1D-3A7A-630E-D642-7DA742ED8177}"/>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5430" y="3089837"/>
            <a:ext cx="1547948" cy="975207"/>
          </a:xfrm>
          <a:prstGeom prst="rect">
            <a:avLst/>
          </a:prstGeom>
        </p:spPr>
      </p:pic>
      <p:pic>
        <p:nvPicPr>
          <p:cNvPr id="12" name="Picture 11">
            <a:extLst>
              <a:ext uri="{FF2B5EF4-FFF2-40B4-BE49-F238E27FC236}">
                <a16:creationId xmlns:a16="http://schemas.microsoft.com/office/drawing/2014/main" id="{3E6D0F14-49D8-A065-D938-9837E8F9250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35430" y="4753656"/>
            <a:ext cx="1714500" cy="1076325"/>
          </a:xfrm>
          <a:prstGeom prst="rect">
            <a:avLst/>
          </a:prstGeom>
        </p:spPr>
      </p:pic>
      <p:pic>
        <p:nvPicPr>
          <p:cNvPr id="14" name="Picture 13">
            <a:extLst>
              <a:ext uri="{FF2B5EF4-FFF2-40B4-BE49-F238E27FC236}">
                <a16:creationId xmlns:a16="http://schemas.microsoft.com/office/drawing/2014/main" id="{B55A2131-D5D9-8D56-1D2B-13EAAEBBD31D}"/>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83499" y="4921999"/>
            <a:ext cx="2915052" cy="739640"/>
          </a:xfrm>
          <a:prstGeom prst="rect">
            <a:avLst/>
          </a:prstGeom>
        </p:spPr>
      </p:pic>
      <p:pic>
        <p:nvPicPr>
          <p:cNvPr id="15" name="Picture 14">
            <a:extLst>
              <a:ext uri="{FF2B5EF4-FFF2-40B4-BE49-F238E27FC236}">
                <a16:creationId xmlns:a16="http://schemas.microsoft.com/office/drawing/2014/main" id="{149E58B1-E9DA-DEB5-3CF5-59A9DE5B2810}"/>
              </a:ext>
              <a:ext uri="{C183D7F6-B498-43B3-948B-1728B52AA6E4}">
                <adec:decorative xmlns:adec="http://schemas.microsoft.com/office/drawing/2017/decorative" val="1"/>
              </a:ext>
            </a:extLst>
          </p:cNvPr>
          <p:cNvPicPr>
            <a:picLocks noChangeAspect="1"/>
          </p:cNvPicPr>
          <p:nvPr/>
        </p:nvPicPr>
        <p:blipFill rotWithShape="1">
          <a:blip r:embed="rId8"/>
          <a:srcRect l="67820" t="60957" r="23005" b="30481"/>
          <a:stretch/>
        </p:blipFill>
        <p:spPr bwMode="auto">
          <a:xfrm>
            <a:off x="7600208" y="4753656"/>
            <a:ext cx="3906982" cy="1024433"/>
          </a:xfrm>
          <a:prstGeom prst="rect">
            <a:avLst/>
          </a:prstGeom>
          <a:ln>
            <a:noFill/>
          </a:ln>
          <a:extLst>
            <a:ext uri="{53640926-AAD7-44D8-BBD7-CCE9431645EC}">
              <a14:shadowObscured xmlns:a14="http://schemas.microsoft.com/office/drawing/2010/main"/>
            </a:ext>
          </a:extLst>
        </p:spPr>
      </p:pic>
    </p:spTree>
    <p:custDataLst>
      <p:tags r:id="rId1"/>
    </p:custDataLst>
    <p:extLst>
      <p:ext uri="{BB962C8B-B14F-4D97-AF65-F5344CB8AC3E}">
        <p14:creationId xmlns:p14="http://schemas.microsoft.com/office/powerpoint/2010/main" val="4175877760"/>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idx="4294967295"/>
          </p:nvPr>
        </p:nvSpPr>
        <p:spPr>
          <a:xfrm>
            <a:off x="2666292" y="353822"/>
            <a:ext cx="6859415" cy="717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sz="4800">
                <a:solidFill>
                  <a:schemeClr val="accent1">
                    <a:lumMod val="50000"/>
                  </a:schemeClr>
                </a:solidFill>
              </a:rPr>
              <a:t>Top Challenges &amp; Assets </a:t>
            </a:r>
            <a:r>
              <a:rPr lang="en-US" sz="4800">
                <a:solidFill>
                  <a:schemeClr val="bg1"/>
                </a:solidFill>
                <a:sym typeface="Arial"/>
              </a:rPr>
              <a:t>7</a:t>
            </a:r>
            <a:endParaRPr lang="en-US" sz="4800">
              <a:solidFill>
                <a:schemeClr val="accent1">
                  <a:lumMod val="50000"/>
                </a:schemeClr>
              </a:solidFill>
            </a:endParaRPr>
          </a:p>
        </p:txBody>
      </p:sp>
      <p:graphicFrame>
        <p:nvGraphicFramePr>
          <p:cNvPr id="8" name="Table 8" descr="table listing challenges and assets">
            <a:extLst>
              <a:ext uri="{FF2B5EF4-FFF2-40B4-BE49-F238E27FC236}">
                <a16:creationId xmlns:a16="http://schemas.microsoft.com/office/drawing/2014/main" id="{62997EED-72BD-47B3-9E62-56B72EDCD2FA}"/>
              </a:ext>
            </a:extLst>
          </p:cNvPr>
          <p:cNvGraphicFramePr>
            <a:graphicFrameLocks noGrp="1"/>
          </p:cNvGraphicFramePr>
          <p:nvPr>
            <p:ph sz="half" idx="4294967295"/>
            <p:extLst>
              <p:ext uri="{D42A27DB-BD31-4B8C-83A1-F6EECF244321}">
                <p14:modId xmlns:p14="http://schemas.microsoft.com/office/powerpoint/2010/main" val="4210825413"/>
              </p:ext>
            </p:extLst>
          </p:nvPr>
        </p:nvGraphicFramePr>
        <p:xfrm>
          <a:off x="582930" y="1951879"/>
          <a:ext cx="10961370" cy="3562118"/>
        </p:xfrm>
        <a:graphic>
          <a:graphicData uri="http://schemas.openxmlformats.org/drawingml/2006/table">
            <a:tbl>
              <a:tblPr firstRow="1" bandRow="1">
                <a:tableStyleId>{69CF1AB2-1976-4502-BF36-3FF5EA218861}</a:tableStyleId>
              </a:tblPr>
              <a:tblGrid>
                <a:gridCol w="5582656">
                  <a:extLst>
                    <a:ext uri="{9D8B030D-6E8A-4147-A177-3AD203B41FA5}">
                      <a16:colId xmlns:a16="http://schemas.microsoft.com/office/drawing/2014/main" val="3847933419"/>
                    </a:ext>
                  </a:extLst>
                </a:gridCol>
                <a:gridCol w="5378714">
                  <a:extLst>
                    <a:ext uri="{9D8B030D-6E8A-4147-A177-3AD203B41FA5}">
                      <a16:colId xmlns:a16="http://schemas.microsoft.com/office/drawing/2014/main" val="1835532548"/>
                    </a:ext>
                  </a:extLst>
                </a:gridCol>
              </a:tblGrid>
              <a:tr h="818918">
                <a:tc>
                  <a:txBody>
                    <a:bodyPr/>
                    <a:lstStyle/>
                    <a:p>
                      <a:pPr algn="l"/>
                      <a:r>
                        <a:rPr lang="en-US" sz="2800">
                          <a:latin typeface="Aptos Narrow" panose="020B0004020202020204" pitchFamily="34" charset="0"/>
                        </a:rPr>
                        <a:t>Challenge/Pain Point</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a:latin typeface="Aptos Narrow" panose="020B0004020202020204" pitchFamily="34" charset="0"/>
                        </a:rPr>
                        <a:t>Asset/Lever</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854908"/>
                  </a:ext>
                </a:extLst>
              </a:tr>
              <a:tr h="932365">
                <a:tc>
                  <a:txBody>
                    <a:bodyPr/>
                    <a:lstStyle/>
                    <a:p>
                      <a:pPr algn="l"/>
                      <a:r>
                        <a:rPr lang="en-US" sz="2800" i="0">
                          <a:latin typeface="Aptos Narrow" panose="020B0004020202020204" pitchFamily="34" charset="0"/>
                        </a:rPr>
                        <a:t>Capturing feedback from people of color in our local wine industry.</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i="0">
                          <a:latin typeface="Aptos Narrow" panose="020B0004020202020204" pitchFamily="34" charset="0"/>
                        </a:rPr>
                        <a:t>Broaden our reach to establish strategic partnerships with organizations in other regions.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257485"/>
                  </a:ext>
                </a:extLst>
              </a:tr>
              <a:tr h="932365">
                <a:tc>
                  <a:txBody>
                    <a:bodyPr/>
                    <a:lstStyle/>
                    <a:p>
                      <a:pPr algn="l"/>
                      <a:r>
                        <a:rPr lang="en-US" sz="2800" i="0">
                          <a:latin typeface="Aptos Narrow" panose="020B0004020202020204" pitchFamily="34" charset="0"/>
                        </a:rPr>
                        <a:t>Haven’t filled the two project positions yet.</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i="0">
                          <a:latin typeface="Aptos Narrow" panose="020B0004020202020204" pitchFamily="34" charset="0"/>
                        </a:rPr>
                        <a:t>Work with the internal stakeholders to make sure they’ve bought in to the significance of this opportunity.</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4512039"/>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4"/>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67</a:t>
            </a:fld>
            <a:endParaRPr lang="en-US" sz="1200" noProof="0">
              <a:solidFill>
                <a:srgbClr val="274E21"/>
              </a:solidFill>
              <a:latin typeface="Aptos Narrow" panose="020B0004020202020204" pitchFamily="34" charset="0"/>
            </a:endParaRPr>
          </a:p>
        </p:txBody>
      </p:sp>
    </p:spTree>
    <p:custDataLst>
      <p:tags r:id="rId1"/>
    </p:custDataLst>
    <p:extLst>
      <p:ext uri="{BB962C8B-B14F-4D97-AF65-F5344CB8AC3E}">
        <p14:creationId xmlns:p14="http://schemas.microsoft.com/office/powerpoint/2010/main" val="297751588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4417F90-830A-9D8C-13E7-DEA6C13C3B43}"/>
              </a:ext>
            </a:extLst>
          </p:cNvPr>
          <p:cNvSpPr>
            <a:spLocks noGrp="1"/>
          </p:cNvSpPr>
          <p:nvPr>
            <p:ph type="title" idx="4294967295"/>
          </p:nvPr>
        </p:nvSpPr>
        <p:spPr>
          <a:xfrm>
            <a:off x="6956425" y="93663"/>
            <a:ext cx="4565015" cy="1735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We’ll know we’ve been successful when…</a:t>
            </a:r>
            <a:r>
              <a:rPr lang="en-US" sz="3600">
                <a:solidFill>
                  <a:schemeClr val="bg1"/>
                </a:solidFill>
                <a:sym typeface="Arial"/>
              </a:rPr>
              <a:t> 7</a:t>
            </a:r>
            <a:endPar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6215D67D-EAB2-4185-AEB0-DC0F4CE0D84B}"/>
              </a:ext>
            </a:extLst>
          </p:cNvPr>
          <p:cNvSpPr txBox="1"/>
          <p:nvPr/>
        </p:nvSpPr>
        <p:spPr>
          <a:xfrm>
            <a:off x="6956425" y="1623060"/>
            <a:ext cx="4965065" cy="4708981"/>
          </a:xfrm>
          <a:prstGeom prst="rect">
            <a:avLst/>
          </a:prstGeom>
          <a:noFill/>
        </p:spPr>
        <p:txBody>
          <a:bodyPr wrap="square" rtlCol="0">
            <a:spAutoFit/>
          </a:bodyPr>
          <a:lstStyle/>
          <a:p>
            <a:pPr marL="457200" indent="-457200">
              <a:spcBef>
                <a:spcPts val="600"/>
              </a:spcBef>
              <a:spcAft>
                <a:spcPts val="600"/>
              </a:spcAft>
              <a:buFontTx/>
              <a:buAutoNum type="arabicPeriod"/>
            </a:pPr>
            <a:r>
              <a:rPr lang="en-US" sz="2800">
                <a:latin typeface="Aptos Narrow" panose="020B0004020202020204" pitchFamily="34" charset="0"/>
              </a:rPr>
              <a:t>Our training programs are worthwhile and effective in closing skill gaps.</a:t>
            </a:r>
          </a:p>
          <a:p>
            <a:pPr marL="457200" indent="-457200">
              <a:spcBef>
                <a:spcPts val="600"/>
              </a:spcBef>
              <a:spcAft>
                <a:spcPts val="600"/>
              </a:spcAft>
              <a:buAutoNum type="arabicPeriod"/>
            </a:pPr>
            <a:r>
              <a:rPr lang="en-US" sz="2800">
                <a:latin typeface="Aptos Narrow" panose="020B0004020202020204" pitchFamily="34" charset="0"/>
              </a:rPr>
              <a:t>There is a c</a:t>
            </a:r>
            <a:r>
              <a:rPr lang="en-US" sz="2800">
                <a:effectLst/>
                <a:latin typeface="Aptos Narrow" panose="020B0004020202020204" pitchFamily="34" charset="0"/>
              </a:rPr>
              <a:t>areer advancement pathway delineated for certificate holders.</a:t>
            </a:r>
          </a:p>
          <a:p>
            <a:pPr marL="457200" indent="-457200">
              <a:spcBef>
                <a:spcPts val="600"/>
              </a:spcBef>
              <a:spcAft>
                <a:spcPts val="600"/>
              </a:spcAft>
              <a:buAutoNum type="arabicPeriod"/>
            </a:pPr>
            <a:r>
              <a:rPr lang="en-US" sz="2800">
                <a:latin typeface="Aptos Narrow" panose="020B0004020202020204" pitchFamily="34" charset="0"/>
              </a:rPr>
              <a:t>The n</a:t>
            </a:r>
            <a:r>
              <a:rPr lang="en-US" sz="2800">
                <a:effectLst/>
                <a:latin typeface="Aptos Narrow" panose="020B0004020202020204" pitchFamily="34" charset="0"/>
              </a:rPr>
              <a:t>eeds and perspectives of Black &amp; Latinx are represented in initiatives to improve job quality in the industry.</a:t>
            </a:r>
            <a:endParaRPr lang="en-US">
              <a:latin typeface="Aptos Narrow" panose="020B0004020202020204" pitchFamily="34" charset="0"/>
            </a:endParaRPr>
          </a:p>
        </p:txBody>
      </p:sp>
    </p:spTree>
    <p:extLst>
      <p:ext uri="{BB962C8B-B14F-4D97-AF65-F5344CB8AC3E}">
        <p14:creationId xmlns:p14="http://schemas.microsoft.com/office/powerpoint/2010/main" val="264117371"/>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4EEF52A6-26BD-4C2F-158F-EA2DA1BAC2C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p:blipFill>
        <p:spPr>
          <a:xfrm>
            <a:off x="773472" y="504787"/>
            <a:ext cx="6031746" cy="6031746"/>
          </a:xfrm>
          <a:prstGeom prst="rect">
            <a:avLst/>
          </a:prstGeom>
        </p:spPr>
      </p:pic>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a:xfrm>
            <a:off x="7596554" y="504787"/>
            <a:ext cx="3789797" cy="694944"/>
          </a:xfrm>
        </p:spPr>
        <p:txBody>
          <a:bodyPr>
            <a:noAutofit/>
          </a:bodyPr>
          <a:lstStyle/>
          <a:p>
            <a:r>
              <a:rPr lang="en-US" sz="3600"/>
              <a:t>We Are Now Here </a:t>
            </a:r>
            <a:r>
              <a:rPr lang="en-US" sz="3600">
                <a:solidFill>
                  <a:schemeClr val="bg1"/>
                </a:solidFill>
                <a:sym typeface="Arial"/>
              </a:rPr>
              <a:t>7</a:t>
            </a:r>
            <a:endParaRPr lang="en-US" sz="3600"/>
          </a:p>
        </p:txBody>
      </p:sp>
      <p:sp>
        <p:nvSpPr>
          <p:cNvPr id="5" name="Content Placeholder 4">
            <a:extLst>
              <a:ext uri="{FF2B5EF4-FFF2-40B4-BE49-F238E27FC236}">
                <a16:creationId xmlns:a16="http://schemas.microsoft.com/office/drawing/2014/main" id="{0A86ECFC-1DF0-00F4-68C7-D136270E6E3F}"/>
              </a:ext>
            </a:extLst>
          </p:cNvPr>
          <p:cNvSpPr>
            <a:spLocks noGrp="1"/>
          </p:cNvSpPr>
          <p:nvPr>
            <p:ph sz="half" idx="1"/>
          </p:nvPr>
        </p:nvSpPr>
        <p:spPr>
          <a:xfrm>
            <a:off x="7596554" y="1379509"/>
            <a:ext cx="4197824" cy="4910781"/>
          </a:xfrm>
        </p:spPr>
        <p:txBody>
          <a:bodyPr>
            <a:noAutofit/>
          </a:bodyPr>
          <a:lstStyle/>
          <a:p>
            <a:pPr marL="0" indent="0">
              <a:buNone/>
            </a:pPr>
            <a:r>
              <a:rPr lang="en-US" sz="2400" b="1"/>
              <a:t>Strategic Partnerships</a:t>
            </a:r>
          </a:p>
          <a:p>
            <a:pPr marL="515938" indent="-457200"/>
            <a:r>
              <a:rPr lang="en-US" sz="2400">
                <a:latin typeface="+mn-lt"/>
              </a:rPr>
              <a:t>Participation on our Advisory Board from key strategic partners</a:t>
            </a:r>
          </a:p>
          <a:p>
            <a:pPr marL="0" indent="0">
              <a:buNone/>
            </a:pPr>
            <a:r>
              <a:rPr lang="en-US" sz="2400" b="1"/>
              <a:t>Industry-Driven Workforce Development</a:t>
            </a:r>
          </a:p>
          <a:p>
            <a:pPr marL="515938" lvl="1" indent="-457200">
              <a:buFont typeface="Wingdings" panose="05000000000000000000" pitchFamily="2" charset="2"/>
              <a:buChar char="§"/>
            </a:pPr>
            <a:r>
              <a:rPr lang="en-US" sz="2400">
                <a:latin typeface="+mn-lt"/>
              </a:rPr>
              <a:t>Aligning with our industry partners to design the training curriculum </a:t>
            </a:r>
          </a:p>
          <a:p>
            <a:pPr marL="0" indent="0">
              <a:buNone/>
            </a:pPr>
            <a:r>
              <a:rPr lang="en-US" sz="2400" b="1"/>
              <a:t>Job Quality Strategy</a:t>
            </a:r>
          </a:p>
          <a:p>
            <a:r>
              <a:rPr lang="en-US" sz="2400" b="0"/>
              <a:t>Reviewing the high priority occupations list to ensure our focus is precise</a:t>
            </a:r>
          </a:p>
        </p:txBody>
      </p:sp>
      <p:sp>
        <p:nvSpPr>
          <p:cNvPr id="12" name="TextBox 11">
            <a:extLst>
              <a:ext uri="{FF2B5EF4-FFF2-40B4-BE49-F238E27FC236}">
                <a16:creationId xmlns:a16="http://schemas.microsoft.com/office/drawing/2014/main" id="{49F01228-8B8A-C1D6-1B44-171BB0205BCA}"/>
              </a:ext>
              <a:ext uri="{C183D7F6-B498-43B3-948B-1728B52AA6E4}">
                <adec:decorative xmlns:adec="http://schemas.microsoft.com/office/drawing/2017/decorative" val="1"/>
              </a:ext>
            </a:extLst>
          </p:cNvPr>
          <p:cNvSpPr txBox="1"/>
          <p:nvPr/>
        </p:nvSpPr>
        <p:spPr>
          <a:xfrm>
            <a:off x="4316959" y="321467"/>
            <a:ext cx="2883927" cy="646331"/>
          </a:xfrm>
          <a:prstGeom prst="rect">
            <a:avLst/>
          </a:prstGeom>
          <a:solidFill>
            <a:schemeClr val="bg1"/>
          </a:solidFill>
        </p:spPr>
        <p:txBody>
          <a:bodyPr wrap="square" rtlCol="0">
            <a:spAutoFit/>
          </a:bodyPr>
          <a:lstStyle/>
          <a:p>
            <a:r>
              <a:rPr lang="en-US" sz="1800"/>
              <a:t>Effective Organizational and Operational Management</a:t>
            </a:r>
            <a:endParaRPr lang="en-US"/>
          </a:p>
        </p:txBody>
      </p:sp>
      <p:sp>
        <p:nvSpPr>
          <p:cNvPr id="17" name="TextBox 16">
            <a:extLst>
              <a:ext uri="{FF2B5EF4-FFF2-40B4-BE49-F238E27FC236}">
                <a16:creationId xmlns:a16="http://schemas.microsoft.com/office/drawing/2014/main" id="{AE8EADEC-EF5C-851B-2520-7A6B598D4638}"/>
              </a:ext>
              <a:ext uri="{C183D7F6-B498-43B3-948B-1728B52AA6E4}">
                <adec:decorative xmlns:adec="http://schemas.microsoft.com/office/drawing/2017/decorative" val="1"/>
              </a:ext>
            </a:extLst>
          </p:cNvPr>
          <p:cNvSpPr txBox="1"/>
          <p:nvPr/>
        </p:nvSpPr>
        <p:spPr>
          <a:xfrm>
            <a:off x="5386423" y="1535688"/>
            <a:ext cx="2007388" cy="707886"/>
          </a:xfrm>
          <a:prstGeom prst="rect">
            <a:avLst/>
          </a:prstGeom>
          <a:solidFill>
            <a:schemeClr val="bg1"/>
          </a:solidFill>
        </p:spPr>
        <p:txBody>
          <a:bodyPr wrap="square" rtlCol="0">
            <a:spAutoFit/>
          </a:bodyPr>
          <a:lstStyle/>
          <a:p>
            <a:r>
              <a:rPr lang="en-US" sz="2000"/>
              <a:t>Worker Voice &amp; Engagement</a:t>
            </a:r>
          </a:p>
        </p:txBody>
      </p:sp>
      <p:sp>
        <p:nvSpPr>
          <p:cNvPr id="14" name="Rectangle 13">
            <a:extLst>
              <a:ext uri="{FF2B5EF4-FFF2-40B4-BE49-F238E27FC236}">
                <a16:creationId xmlns:a16="http://schemas.microsoft.com/office/drawing/2014/main" id="{8B5087F4-7C77-6299-D05B-AA812B75CD1C}"/>
              </a:ext>
              <a:ext uri="{C183D7F6-B498-43B3-948B-1728B52AA6E4}">
                <adec:decorative xmlns:adec="http://schemas.microsoft.com/office/drawing/2017/decorative" val="1"/>
              </a:ext>
            </a:extLst>
          </p:cNvPr>
          <p:cNvSpPr/>
          <p:nvPr/>
        </p:nvSpPr>
        <p:spPr>
          <a:xfrm>
            <a:off x="5866004" y="3796772"/>
            <a:ext cx="1527807" cy="598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chemeClr val="tx1"/>
                </a:solidFill>
              </a:rPr>
              <a:t>Job Quality Strategy</a:t>
            </a:r>
          </a:p>
        </p:txBody>
      </p:sp>
      <p:sp>
        <p:nvSpPr>
          <p:cNvPr id="20" name="TextBox 19">
            <a:extLst>
              <a:ext uri="{FF2B5EF4-FFF2-40B4-BE49-F238E27FC236}">
                <a16:creationId xmlns:a16="http://schemas.microsoft.com/office/drawing/2014/main" id="{55E4CA57-AF32-A165-E116-DAECCBCD0036}"/>
              </a:ext>
              <a:ext uri="{C183D7F6-B498-43B3-948B-1728B52AA6E4}">
                <adec:decorative xmlns:adec="http://schemas.microsoft.com/office/drawing/2017/decorative" val="1"/>
              </a:ext>
            </a:extLst>
          </p:cNvPr>
          <p:cNvSpPr txBox="1"/>
          <p:nvPr/>
        </p:nvSpPr>
        <p:spPr>
          <a:xfrm>
            <a:off x="2248427" y="6011933"/>
            <a:ext cx="2808926" cy="707886"/>
          </a:xfrm>
          <a:prstGeom prst="rect">
            <a:avLst/>
          </a:prstGeom>
          <a:solidFill>
            <a:schemeClr val="bg1"/>
          </a:solidFill>
        </p:spPr>
        <p:txBody>
          <a:bodyPr wrap="square" rtlCol="0">
            <a:spAutoFit/>
          </a:bodyPr>
          <a:lstStyle/>
          <a:p>
            <a:r>
              <a:rPr lang="en-US" sz="2000"/>
              <a:t>Industry-Driven Workforce Development</a:t>
            </a:r>
          </a:p>
        </p:txBody>
      </p:sp>
      <p:sp>
        <p:nvSpPr>
          <p:cNvPr id="19" name="TextBox 18">
            <a:extLst>
              <a:ext uri="{FF2B5EF4-FFF2-40B4-BE49-F238E27FC236}">
                <a16:creationId xmlns:a16="http://schemas.microsoft.com/office/drawing/2014/main" id="{14C0EED2-85F6-EDA8-07DA-F49AA8837372}"/>
              </a:ext>
              <a:ext uri="{C183D7F6-B498-43B3-948B-1728B52AA6E4}">
                <adec:decorative xmlns:adec="http://schemas.microsoft.com/office/drawing/2017/decorative" val="1"/>
              </a:ext>
            </a:extLst>
          </p:cNvPr>
          <p:cNvSpPr txBox="1"/>
          <p:nvPr/>
        </p:nvSpPr>
        <p:spPr>
          <a:xfrm>
            <a:off x="62994" y="3480956"/>
            <a:ext cx="1463040" cy="707886"/>
          </a:xfrm>
          <a:prstGeom prst="rect">
            <a:avLst/>
          </a:prstGeom>
          <a:solidFill>
            <a:schemeClr val="bg1"/>
          </a:solidFill>
        </p:spPr>
        <p:txBody>
          <a:bodyPr wrap="square" rtlCol="0">
            <a:spAutoFit/>
          </a:bodyPr>
          <a:lstStyle/>
          <a:p>
            <a:r>
              <a:rPr lang="en-US" sz="2000"/>
              <a:t>Strategic Partnerships</a:t>
            </a:r>
          </a:p>
        </p:txBody>
      </p:sp>
      <p:sp>
        <p:nvSpPr>
          <p:cNvPr id="18" name="TextBox 17">
            <a:extLst>
              <a:ext uri="{FF2B5EF4-FFF2-40B4-BE49-F238E27FC236}">
                <a16:creationId xmlns:a16="http://schemas.microsoft.com/office/drawing/2014/main" id="{35A41BF2-95D0-30E4-1B41-84E175635531}"/>
              </a:ext>
              <a:ext uri="{C183D7F6-B498-43B3-948B-1728B52AA6E4}">
                <adec:decorative xmlns:adec="http://schemas.microsoft.com/office/drawing/2017/decorative" val="1"/>
              </a:ext>
            </a:extLst>
          </p:cNvPr>
          <p:cNvSpPr txBox="1"/>
          <p:nvPr/>
        </p:nvSpPr>
        <p:spPr>
          <a:xfrm>
            <a:off x="184879" y="876566"/>
            <a:ext cx="1836907" cy="707886"/>
          </a:xfrm>
          <a:prstGeom prst="rect">
            <a:avLst/>
          </a:prstGeom>
          <a:solidFill>
            <a:schemeClr val="bg1"/>
          </a:solidFill>
        </p:spPr>
        <p:txBody>
          <a:bodyPr wrap="square" rtlCol="0">
            <a:spAutoFit/>
          </a:bodyPr>
          <a:lstStyle/>
          <a:p>
            <a:r>
              <a:rPr lang="en-US" sz="2000"/>
              <a:t>Systems Change Impact</a:t>
            </a:r>
          </a:p>
        </p:txBody>
      </p:sp>
      <p:sp>
        <p:nvSpPr>
          <p:cNvPr id="9" name="TextBox 8">
            <a:extLst>
              <a:ext uri="{FF2B5EF4-FFF2-40B4-BE49-F238E27FC236}">
                <a16:creationId xmlns:a16="http://schemas.microsoft.com/office/drawing/2014/main" id="{2357DE92-114F-9F09-0AA4-86A95DA0E30D}"/>
              </a:ext>
              <a:ext uri="{C183D7F6-B498-43B3-948B-1728B52AA6E4}">
                <adec:decorative xmlns:adec="http://schemas.microsoft.com/office/drawing/2017/decorative" val="1"/>
              </a:ext>
            </a:extLst>
          </p:cNvPr>
          <p:cNvSpPr txBox="1"/>
          <p:nvPr/>
        </p:nvSpPr>
        <p:spPr>
          <a:xfrm>
            <a:off x="1870827" y="77020"/>
            <a:ext cx="2090893" cy="707886"/>
          </a:xfrm>
          <a:prstGeom prst="rect">
            <a:avLst/>
          </a:prstGeom>
          <a:solidFill>
            <a:schemeClr val="bg1"/>
          </a:solidFill>
        </p:spPr>
        <p:txBody>
          <a:bodyPr wrap="square" rtlCol="0">
            <a:spAutoFit/>
          </a:bodyPr>
          <a:lstStyle/>
          <a:p>
            <a:r>
              <a:rPr lang="en-US" sz="2000"/>
              <a:t>Sustainable Systems Change</a:t>
            </a:r>
          </a:p>
        </p:txBody>
      </p:sp>
      <p:sp>
        <p:nvSpPr>
          <p:cNvPr id="4" name="Slide Number Placeholder 6">
            <a:extLst>
              <a:ext uri="{FF2B5EF4-FFF2-40B4-BE49-F238E27FC236}">
                <a16:creationId xmlns:a16="http://schemas.microsoft.com/office/drawing/2014/main" id="{BB27A8D2-5733-4754-800F-CB769708D3BC}"/>
              </a:ext>
              <a:ext uri="{C183D7F6-B498-43B3-948B-1728B52AA6E4}">
                <adec:decorative xmlns:adec="http://schemas.microsoft.com/office/drawing/2017/decorative" val="1"/>
              </a:ext>
            </a:extLst>
          </p:cNvPr>
          <p:cNvSpPr>
            <a:spLocks noGrp="1"/>
          </p:cNvSpPr>
          <p:nvPr>
            <p:ph type="sldNum" sz="quarter" idx="4"/>
          </p:nvPr>
        </p:nvSpPr>
        <p:spPr/>
        <p:txBody>
          <a:bodyPr anchor="ctr">
            <a:normAutofit/>
          </a:bodyPr>
          <a:lstStyle/>
          <a:p>
            <a:pPr>
              <a:spcAft>
                <a:spcPts val="600"/>
              </a:spcAft>
            </a:pPr>
            <a:fld id="{158B7785-F6D6-45F8-833E-07BD84680091}" type="slidenum">
              <a:rPr lang="en-US" smtClean="0"/>
              <a:pPr>
                <a:spcAft>
                  <a:spcPts val="600"/>
                </a:spcAft>
              </a:pPr>
              <a:t>69</a:t>
            </a:fld>
            <a:endParaRPr lang="en-US"/>
          </a:p>
        </p:txBody>
      </p:sp>
      <p:sp>
        <p:nvSpPr>
          <p:cNvPr id="15" name="Rectangle 14">
            <a:extLst>
              <a:ext uri="{FF2B5EF4-FFF2-40B4-BE49-F238E27FC236}">
                <a16:creationId xmlns:a16="http://schemas.microsoft.com/office/drawing/2014/main" id="{79E2167A-A235-BEC8-7380-3453EEE440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321054" y="4721672"/>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6" name="Rectangle 15">
            <a:extLst>
              <a:ext uri="{FF2B5EF4-FFF2-40B4-BE49-F238E27FC236}">
                <a16:creationId xmlns:a16="http://schemas.microsoft.com/office/drawing/2014/main" id="{630202A8-BFFE-17EE-F6A8-826316A85E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3908" y="5746517"/>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Tree>
    <p:custDataLst>
      <p:tags r:id="rId1"/>
    </p:custDataLst>
    <p:extLst>
      <p:ext uri="{BB962C8B-B14F-4D97-AF65-F5344CB8AC3E}">
        <p14:creationId xmlns:p14="http://schemas.microsoft.com/office/powerpoint/2010/main" val="2797869702"/>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idx="4294967295"/>
          </p:nvPr>
        </p:nvSpPr>
        <p:spPr>
          <a:xfrm>
            <a:off x="606425" y="480890"/>
            <a:ext cx="3951288" cy="796925"/>
          </a:xfrm>
          <a:prstGeom prst="rect">
            <a:avLst/>
          </a:prstGeom>
          <a:noFill/>
        </p:spPr>
        <p:txBody>
          <a:bodyPr anchor="b">
            <a:normAutofit/>
          </a:bodyPr>
          <a:lstStyle/>
          <a:p>
            <a:r>
              <a:rPr lang="en-US"/>
              <a:t>Thank You!</a:t>
            </a:r>
            <a:r>
              <a:rPr lang="en-US" sz="800"/>
              <a:t> 7</a:t>
            </a:r>
            <a:endParaRPr lang="en-US"/>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3"/>
          </p:nvPr>
        </p:nvSpPr>
        <p:spPr>
          <a:xfrm>
            <a:off x="606425" y="1277815"/>
            <a:ext cx="5287599" cy="3387970"/>
          </a:xfrm>
          <a:noFill/>
        </p:spPr>
        <p:txBody>
          <a:bodyPr anchor="t">
            <a:noAutofit/>
          </a:bodyPr>
          <a:lstStyle/>
          <a:p>
            <a:r>
              <a:rPr lang="en-US" sz="3600"/>
              <a:t>Richard Spencer</a:t>
            </a:r>
          </a:p>
          <a:p>
            <a:r>
              <a:rPr lang="en-US" sz="3600"/>
              <a:t>Director of Workforce Development/PI</a:t>
            </a:r>
          </a:p>
          <a:p>
            <a:r>
              <a:rPr lang="en-US" sz="3600"/>
              <a:t>Cheyney University of Pennsylvania</a:t>
            </a:r>
          </a:p>
          <a:p>
            <a:r>
              <a:rPr lang="en-US" sz="3600">
                <a:hlinkClick r:id="rId3"/>
              </a:rPr>
              <a:t>rspencer@cheyney.edu</a:t>
            </a:r>
            <a:endParaRPr lang="en-US" sz="3600"/>
          </a:p>
        </p:txBody>
      </p:sp>
    </p:spTree>
    <p:extLst>
      <p:ext uri="{BB962C8B-B14F-4D97-AF65-F5344CB8AC3E}">
        <p14:creationId xmlns:p14="http://schemas.microsoft.com/office/powerpoint/2010/main" val="22912967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2209800" y="5651653"/>
            <a:ext cx="7772400" cy="914400"/>
          </a:xfrm>
        </p:spPr>
        <p:txBody>
          <a:bodyPr/>
          <a:lstStyle/>
          <a:p>
            <a:r>
              <a:rPr lang="en-US" sz="4800"/>
              <a:t>Lane Workforce Partnership</a:t>
            </a:r>
          </a:p>
        </p:txBody>
      </p:sp>
    </p:spTree>
    <p:extLst>
      <p:ext uri="{BB962C8B-B14F-4D97-AF65-F5344CB8AC3E}">
        <p14:creationId xmlns:p14="http://schemas.microsoft.com/office/powerpoint/2010/main" val="3358390635"/>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3" name="Text Placeholder 2">
            <a:extLst>
              <a:ext uri="{FF2B5EF4-FFF2-40B4-BE49-F238E27FC236}">
                <a16:creationId xmlns:a16="http://schemas.microsoft.com/office/drawing/2014/main" id="{06FE2B81-627C-FE8C-E8FF-CA0C511C1296}"/>
              </a:ext>
            </a:extLst>
          </p:cNvPr>
          <p:cNvSpPr>
            <a:spLocks noGrp="1"/>
          </p:cNvSpPr>
          <p:nvPr>
            <p:ph type="title" idx="4294967295"/>
          </p:nvPr>
        </p:nvSpPr>
        <p:spPr>
          <a:xfrm>
            <a:off x="841375" y="365125"/>
            <a:ext cx="8552004" cy="121761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6350" marR="0" lvl="0" indent="-6350" algn="l" defTabSz="914400" rtl="0" eaLnBrk="1" fontAlgn="auto" latinLnBrk="0" hangingPunct="1">
              <a:lnSpc>
                <a:spcPct val="100000"/>
              </a:lnSpc>
              <a:spcBef>
                <a:spcPts val="1000"/>
              </a:spcBef>
              <a:spcAft>
                <a:spcPts val="0"/>
              </a:spcAft>
              <a:buClr>
                <a:schemeClr val="accent1"/>
              </a:buClr>
              <a:buSzPts val="2800"/>
              <a:buFont typeface="Wingdings" panose="05000000000000000000" pitchFamily="2" charset="2"/>
              <a:buNone/>
              <a:tabLst/>
              <a:defRPr/>
            </a:pPr>
            <a:r>
              <a:rPr kumimoji="0" lang="en-US" sz="4000" b="0" i="0" u="none" strike="noStrike" kern="1200" cap="none" spc="0" normalizeH="0" baseline="0" noProof="0">
                <a:ln>
                  <a:noFill/>
                </a:ln>
                <a:solidFill>
                  <a:srgbClr val="274E21"/>
                </a:solidFill>
                <a:effectLst/>
                <a:uLnTx/>
                <a:uFillTx/>
                <a:latin typeface="Aptos SemiBold" panose="020B0004020202020204" pitchFamily="34" charset="0"/>
                <a:ea typeface="+mj-ea"/>
                <a:cs typeface="+mj-cs"/>
              </a:rPr>
              <a:t>Oregon Coast Hospitality Sector Partnership</a:t>
            </a: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idx="1"/>
          </p:nvPr>
        </p:nvSpPr>
        <p:spPr>
          <a:xfrm>
            <a:off x="716925" y="1703521"/>
            <a:ext cx="8656692" cy="4540102"/>
          </a:xfrm>
        </p:spPr>
        <p:txBody>
          <a:bodyPr vert="horz" lIns="91440" tIns="45720" rIns="91440" bIns="45720" rtlCol="0" anchor="t">
            <a:normAutofit fontScale="92500" lnSpcReduction="10000"/>
          </a:bodyPr>
          <a:lstStyle/>
          <a:p>
            <a:pPr>
              <a:buFont typeface="Wingdings" panose="05000000000000000000" pitchFamily="2" charset="2"/>
              <a:buChar char="§"/>
            </a:pPr>
            <a:r>
              <a:rPr lang="en-US" sz="2800" b="1"/>
              <a:t>Tier 1 – Planning Grant</a:t>
            </a:r>
          </a:p>
          <a:p>
            <a:pPr>
              <a:buFont typeface="Wingdings" panose="05000000000000000000" pitchFamily="2" charset="2"/>
              <a:buChar char="§"/>
            </a:pPr>
            <a:r>
              <a:rPr lang="en-US" sz="2800" b="1"/>
              <a:t>Hospitality Industry</a:t>
            </a:r>
          </a:p>
          <a:p>
            <a:pPr>
              <a:buFont typeface="Wingdings" panose="05000000000000000000" pitchFamily="2" charset="2"/>
              <a:buChar char="§"/>
            </a:pPr>
            <a:r>
              <a:rPr lang="en-US" sz="3000" b="1"/>
              <a:t>Oregon Coastal Communities</a:t>
            </a:r>
          </a:p>
          <a:p>
            <a:pPr>
              <a:buFont typeface="Wingdings" panose="05000000000000000000" pitchFamily="2" charset="2"/>
              <a:buChar char="§"/>
            </a:pPr>
            <a:r>
              <a:rPr lang="en-US" sz="2800" b="1"/>
              <a:t>Top 3 project goals </a:t>
            </a:r>
          </a:p>
          <a:p>
            <a:pPr marL="800100" lvl="1" indent="-342900">
              <a:buSzPct val="100000"/>
              <a:buAutoNum type="arabicPeriod"/>
            </a:pPr>
            <a:r>
              <a:rPr lang="en-US" sz="2800">
                <a:cs typeface="Arial"/>
              </a:rPr>
              <a:t>Formation of the Oregon Coast Hospitality Sector Partnership</a:t>
            </a:r>
          </a:p>
          <a:p>
            <a:pPr marL="800100" lvl="1" indent="-342900">
              <a:buSzPct val="100000"/>
              <a:buAutoNum type="arabicPeriod"/>
            </a:pPr>
            <a:r>
              <a:rPr lang="en-US" sz="2800">
                <a:cs typeface="Arial"/>
              </a:rPr>
              <a:t>Identify Training Needs of the Industry as well as non-traditional career pathways for workers</a:t>
            </a:r>
          </a:p>
          <a:p>
            <a:pPr marL="800100" lvl="1" indent="-342900">
              <a:buSzPct val="100000"/>
              <a:buAutoNum type="arabicPeriod"/>
            </a:pPr>
            <a:r>
              <a:rPr lang="en-US" sz="2800">
                <a:cs typeface="Arial"/>
              </a:rPr>
              <a:t>Creating definitions and guides for Good Jobs and Career Pathways within the hospitality industry</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idx="12"/>
          </p:nvPr>
        </p:nvSpPr>
        <p:spPr/>
        <p:txBody>
          <a:bodyPr>
            <a:normAutofit lnSpcReduction="10000"/>
          </a:bodyPr>
          <a:lstStyle/>
          <a:p>
            <a:fld id="{E1CE52AA-BB93-4FDB-9629-C6421C98F39B}" type="slidenum">
              <a:rPr lang="en-US" smtClean="0"/>
              <a:pPr/>
              <a:t>72</a:t>
            </a:fld>
            <a:endParaRPr lang="en-US"/>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r>
              <a:rPr lang="en-US">
                <a:latin typeface="Aptos Black" panose="020B0004020202020204" pitchFamily="34" charset="0"/>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r>
              <a:rPr lang="en-US">
                <a:latin typeface="Aptos Black" panose="020B0004020202020204" pitchFamily="34" charset="0"/>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r>
              <a:rPr lang="en-US">
                <a:latin typeface="Aptos Black" panose="020B0004020202020204" pitchFamily="34" charset="0"/>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r>
              <a:rPr lang="en-US">
                <a:latin typeface="Aptos Black" panose="020B0004020202020204" pitchFamily="34" charset="0"/>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r>
              <a:rPr lang="en-US">
                <a:latin typeface="Aptos Black" panose="020B0004020202020204" pitchFamily="34" charset="0"/>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r>
              <a:rPr lang="en-US">
                <a:latin typeface="Aptos Black" panose="020B0004020202020204" pitchFamily="34" charset="0"/>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r>
              <a:rPr lang="en-US">
                <a:latin typeface="Aptos Black" panose="020B0004020202020204" pitchFamily="34" charset="0"/>
              </a:rPr>
              <a:t>Grant</a:t>
            </a:r>
            <a:r>
              <a:rPr lang="en-US"/>
              <a:t> </a:t>
            </a:r>
            <a:r>
              <a:rPr lang="en-US">
                <a:latin typeface="Aptos Black" panose="020B0004020202020204" pitchFamily="34" charset="0"/>
              </a:rPr>
              <a:t>Management</a:t>
            </a:r>
          </a:p>
        </p:txBody>
      </p:sp>
    </p:spTree>
    <p:extLst>
      <p:ext uri="{BB962C8B-B14F-4D97-AF65-F5344CB8AC3E}">
        <p14:creationId xmlns:p14="http://schemas.microsoft.com/office/powerpoint/2010/main" val="2482619598"/>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8DAE98-1C53-745D-7E0E-A04E3AD11D71}"/>
              </a:ext>
              <a:ext uri="{C183D7F6-B498-43B3-948B-1728B52AA6E4}">
                <adec:decorative xmlns:adec="http://schemas.microsoft.com/office/drawing/2017/decorative" val="1"/>
              </a:ext>
            </a:extLst>
          </p:cNvPr>
          <p:cNvPicPr>
            <a:picLocks noChangeAspect="1"/>
          </p:cNvPicPr>
          <p:nvPr/>
        </p:nvPicPr>
        <p:blipFill>
          <a:blip r:embed="rId4">
            <a:duotone>
              <a:prstClr val="black"/>
              <a:schemeClr val="tx1">
                <a:tint val="45000"/>
                <a:satMod val="400000"/>
              </a:schemeClr>
            </a:duotone>
          </a:blip>
          <a:stretch>
            <a:fillRect/>
          </a:stretch>
        </p:blipFill>
        <p:spPr>
          <a:xfrm>
            <a:off x="1414006" y="1201516"/>
            <a:ext cx="2689229" cy="1129476"/>
          </a:xfrm>
          <a:prstGeom prst="rect">
            <a:avLst/>
          </a:prstGeom>
        </p:spPr>
      </p:pic>
      <p:sp>
        <p:nvSpPr>
          <p:cNvPr id="3" name="Text Placeholder 2">
            <a:extLst>
              <a:ext uri="{FF2B5EF4-FFF2-40B4-BE49-F238E27FC236}">
                <a16:creationId xmlns:a16="http://schemas.microsoft.com/office/drawing/2014/main" id="{C5F57446-FDCA-8A3F-9411-C9779F9E392E}"/>
              </a:ext>
            </a:extLst>
          </p:cNvPr>
          <p:cNvSpPr>
            <a:spLocks noGrp="1"/>
          </p:cNvSpPr>
          <p:nvPr>
            <p:ph type="title"/>
          </p:nvPr>
        </p:nvSpPr>
        <p:spPr>
          <a:xfrm>
            <a:off x="3454400" y="305773"/>
            <a:ext cx="5283200" cy="78608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t>Key Stakeholders </a:t>
            </a:r>
            <a:r>
              <a:rPr lang="en-US">
                <a:solidFill>
                  <a:schemeClr val="bg1"/>
                </a:solidFill>
                <a:sym typeface="Arial"/>
              </a:rPr>
              <a:t>8</a:t>
            </a:r>
            <a:endParaRPr lang="en-US"/>
          </a:p>
        </p:txBody>
      </p:sp>
      <p:sp>
        <p:nvSpPr>
          <p:cNvPr id="6" name="Content Placeholder 5">
            <a:extLst>
              <a:ext uri="{FF2B5EF4-FFF2-40B4-BE49-F238E27FC236}">
                <a16:creationId xmlns:a16="http://schemas.microsoft.com/office/drawing/2014/main" id="{19BCEB2C-367D-0CA2-58B6-6F32B05228A1}"/>
              </a:ext>
            </a:extLst>
          </p:cNvPr>
          <p:cNvSpPr>
            <a:spLocks noGrp="1"/>
          </p:cNvSpPr>
          <p:nvPr>
            <p:ph sz="half" idx="1"/>
          </p:nvPr>
        </p:nvSpPr>
        <p:spPr>
          <a:xfrm>
            <a:off x="5574040" y="1091854"/>
            <a:ext cx="5585190" cy="5363731"/>
          </a:xfrm>
        </p:spPr>
        <p:txBody>
          <a:bodyPr>
            <a:normAutofit fontScale="92500" lnSpcReduction="10000"/>
          </a:bodyPr>
          <a:lstStyle/>
          <a:p>
            <a:r>
              <a:rPr lang="en-US"/>
              <a:t>Oregon Restaurant and Lodging Association (ORLA)</a:t>
            </a:r>
          </a:p>
          <a:p>
            <a:r>
              <a:rPr lang="en-US"/>
              <a:t>Oregon Hospitality Foundation</a:t>
            </a:r>
          </a:p>
          <a:p>
            <a:r>
              <a:rPr lang="en-US"/>
              <a:t>Oregon Coast Visitor Association (</a:t>
            </a:r>
            <a:r>
              <a:rPr lang="en-US" err="1"/>
              <a:t>OCVA</a:t>
            </a:r>
            <a:r>
              <a:rPr lang="en-US"/>
              <a:t>)</a:t>
            </a:r>
          </a:p>
          <a:p>
            <a:r>
              <a:rPr lang="en-US"/>
              <a:t>Workforce Development Boards</a:t>
            </a:r>
          </a:p>
          <a:p>
            <a:pPr lvl="1"/>
            <a:r>
              <a:rPr lang="en-US" sz="2800"/>
              <a:t>Southwestern Oregon Workforce Investment Board</a:t>
            </a:r>
          </a:p>
          <a:p>
            <a:pPr lvl="1"/>
            <a:r>
              <a:rPr lang="en-US" sz="2800"/>
              <a:t>Lane Workforce Partnership</a:t>
            </a:r>
          </a:p>
          <a:p>
            <a:pPr lvl="1"/>
            <a:r>
              <a:rPr lang="en-US" sz="2800"/>
              <a:t>Northwest Oregon Works</a:t>
            </a:r>
          </a:p>
          <a:p>
            <a:r>
              <a:rPr lang="en-US"/>
              <a:t>Collaborative Economic Development Oregon</a:t>
            </a:r>
          </a:p>
        </p:txBody>
      </p:sp>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73</a:t>
            </a:fld>
            <a:endParaRPr lang="en-US" sz="1200" noProof="0">
              <a:solidFill>
                <a:srgbClr val="274E21"/>
              </a:solidFill>
              <a:latin typeface="Aptos Narrow" panose="020B0004020202020204" pitchFamily="34" charset="0"/>
            </a:endParaRPr>
          </a:p>
        </p:txBody>
      </p:sp>
      <p:pic>
        <p:nvPicPr>
          <p:cNvPr id="8" name="Picture 7">
            <a:extLst>
              <a:ext uri="{FF2B5EF4-FFF2-40B4-BE49-F238E27FC236}">
                <a16:creationId xmlns:a16="http://schemas.microsoft.com/office/drawing/2014/main" id="{DFC429B2-262F-6382-34FD-F6447511435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364365" y="4974498"/>
            <a:ext cx="1209675" cy="1428750"/>
          </a:xfrm>
          <a:prstGeom prst="rect">
            <a:avLst/>
          </a:prstGeom>
        </p:spPr>
      </p:pic>
      <p:pic>
        <p:nvPicPr>
          <p:cNvPr id="4" name="Picture 3">
            <a:extLst>
              <a:ext uri="{FF2B5EF4-FFF2-40B4-BE49-F238E27FC236}">
                <a16:creationId xmlns:a16="http://schemas.microsoft.com/office/drawing/2014/main" id="{60E7A985-D246-4500-3DF4-96ECF05FAF10}"/>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7120" y="2774386"/>
            <a:ext cx="3206115" cy="3017520"/>
          </a:xfrm>
          <a:prstGeom prst="rect">
            <a:avLst/>
          </a:prstGeom>
        </p:spPr>
      </p:pic>
    </p:spTree>
    <p:custDataLst>
      <p:tags r:id="rId1"/>
    </p:custDataLst>
    <p:extLst>
      <p:ext uri="{BB962C8B-B14F-4D97-AF65-F5344CB8AC3E}">
        <p14:creationId xmlns:p14="http://schemas.microsoft.com/office/powerpoint/2010/main" val="64172107"/>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Table listing top 2 challenges and assets">
            <a:extLst>
              <a:ext uri="{FF2B5EF4-FFF2-40B4-BE49-F238E27FC236}">
                <a16:creationId xmlns:a16="http://schemas.microsoft.com/office/drawing/2014/main" id="{C5F57446-FDCA-8A3F-9411-C9779F9E392E}"/>
              </a:ext>
            </a:extLst>
          </p:cNvPr>
          <p:cNvSpPr>
            <a:spLocks noGrp="1"/>
          </p:cNvSpPr>
          <p:nvPr>
            <p:ph type="title" idx="4294967295"/>
          </p:nvPr>
        </p:nvSpPr>
        <p:spPr>
          <a:xfrm>
            <a:off x="3168395" y="307196"/>
            <a:ext cx="6374189" cy="717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solidFill>
                  <a:schemeClr val="accent1">
                    <a:lumMod val="50000"/>
                  </a:schemeClr>
                </a:solidFill>
              </a:rPr>
              <a:t>Top Challenges &amp; Assets </a:t>
            </a:r>
            <a:r>
              <a:rPr lang="en-US">
                <a:solidFill>
                  <a:schemeClr val="bg1"/>
                </a:solidFill>
                <a:sym typeface="Arial"/>
              </a:rPr>
              <a:t>8</a:t>
            </a:r>
            <a:endParaRPr lang="en-US">
              <a:solidFill>
                <a:schemeClr val="accent1">
                  <a:lumMod val="50000"/>
                </a:schemeClr>
              </a:solidFill>
            </a:endParaRPr>
          </a:p>
        </p:txBody>
      </p:sp>
      <p:graphicFrame>
        <p:nvGraphicFramePr>
          <p:cNvPr id="8" name="Table 8" descr="table listing Quarter Start and End Dates and Report Submission Due Dates">
            <a:extLst>
              <a:ext uri="{FF2B5EF4-FFF2-40B4-BE49-F238E27FC236}">
                <a16:creationId xmlns:a16="http://schemas.microsoft.com/office/drawing/2014/main" id="{62997EED-72BD-47B3-9E62-56B72EDCD2FA}"/>
              </a:ext>
            </a:extLst>
          </p:cNvPr>
          <p:cNvGraphicFramePr>
            <a:graphicFrameLocks noGrp="1"/>
          </p:cNvGraphicFramePr>
          <p:nvPr>
            <p:ph sz="half" idx="4294967295"/>
            <p:extLst>
              <p:ext uri="{D42A27DB-BD31-4B8C-83A1-F6EECF244321}">
                <p14:modId xmlns:p14="http://schemas.microsoft.com/office/powerpoint/2010/main" val="1279373129"/>
              </p:ext>
            </p:extLst>
          </p:nvPr>
        </p:nvGraphicFramePr>
        <p:xfrm>
          <a:off x="614445" y="1301735"/>
          <a:ext cx="10963110" cy="4842278"/>
        </p:xfrm>
        <a:graphic>
          <a:graphicData uri="http://schemas.openxmlformats.org/drawingml/2006/table">
            <a:tbl>
              <a:tblPr firstRow="1" bandRow="1">
                <a:tableStyleId>{69CF1AB2-1976-4502-BF36-3FF5EA218861}</a:tableStyleId>
              </a:tblPr>
              <a:tblGrid>
                <a:gridCol w="5718679">
                  <a:extLst>
                    <a:ext uri="{9D8B030D-6E8A-4147-A177-3AD203B41FA5}">
                      <a16:colId xmlns:a16="http://schemas.microsoft.com/office/drawing/2014/main" val="3847933419"/>
                    </a:ext>
                  </a:extLst>
                </a:gridCol>
                <a:gridCol w="5244431">
                  <a:extLst>
                    <a:ext uri="{9D8B030D-6E8A-4147-A177-3AD203B41FA5}">
                      <a16:colId xmlns:a16="http://schemas.microsoft.com/office/drawing/2014/main" val="1835532548"/>
                    </a:ext>
                  </a:extLst>
                </a:gridCol>
              </a:tblGrid>
              <a:tr h="818918">
                <a:tc>
                  <a:txBody>
                    <a:bodyPr/>
                    <a:lstStyle/>
                    <a:p>
                      <a:pPr algn="l"/>
                      <a:r>
                        <a:rPr lang="en-US" sz="2800" u="none">
                          <a:latin typeface="Aptos Narrow" panose="020B0004020202020204" pitchFamily="34" charset="0"/>
                        </a:rPr>
                        <a:t>Challenge/Pain Point</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u="none">
                          <a:latin typeface="Aptos Narrow" panose="020B0004020202020204" pitchFamily="34" charset="0"/>
                        </a:rPr>
                        <a:t>Asset/Lever</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854908"/>
                  </a:ext>
                </a:extLst>
              </a:tr>
              <a:tr h="932365">
                <a:tc>
                  <a:txBody>
                    <a:bodyPr/>
                    <a:lstStyle/>
                    <a:p>
                      <a:pPr algn="l"/>
                      <a:r>
                        <a:rPr lang="en-US" sz="2800" i="0" u="none">
                          <a:latin typeface="Aptos Narrow" panose="020B0004020202020204" pitchFamily="34" charset="0"/>
                        </a:rPr>
                        <a:t>Industry Convenings – Bringing Establishment Owners Together for Sector Partnership Kick-off</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i="0" u="none">
                          <a:latin typeface="Aptos Narrow" panose="020B0004020202020204" pitchFamily="34" charset="0"/>
                        </a:rPr>
                        <a:t>ORLA and </a:t>
                      </a:r>
                      <a:r>
                        <a:rPr lang="en-US" sz="2800" i="0" u="none" err="1">
                          <a:latin typeface="Aptos Narrow" panose="020B0004020202020204" pitchFamily="34" charset="0"/>
                        </a:rPr>
                        <a:t>OCVA</a:t>
                      </a:r>
                      <a:r>
                        <a:rPr lang="en-US" sz="2800" i="0" u="none">
                          <a:latin typeface="Aptos Narrow" panose="020B0004020202020204" pitchFamily="34" charset="0"/>
                        </a:rPr>
                        <a:t> annual conferences - Time will be dedicated at the conference for Oregon Coast Hospitality Industry Partnership training and communications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257485"/>
                  </a:ext>
                </a:extLst>
              </a:tr>
              <a:tr h="932365">
                <a:tc>
                  <a:txBody>
                    <a:bodyPr/>
                    <a:lstStyle/>
                    <a:p>
                      <a:pPr algn="l"/>
                      <a:r>
                        <a:rPr lang="en-US" sz="2800" i="0" u="none">
                          <a:latin typeface="Aptos Narrow" panose="020B0004020202020204" pitchFamily="34" charset="0"/>
                        </a:rPr>
                        <a:t>Getting worker participants to travel to physical locations for focus group sessions</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i="0" u="none">
                          <a:latin typeface="Aptos Narrow" panose="020B0004020202020204" pitchFamily="34" charset="0"/>
                        </a:rPr>
                        <a:t>Major Employers - Leaning on major employers to host sessions – which reduces travel time</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4512039"/>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4"/>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74</a:t>
            </a:fld>
            <a:endParaRPr lang="en-US" sz="1200" noProof="0">
              <a:solidFill>
                <a:srgbClr val="274E21"/>
              </a:solidFill>
              <a:latin typeface="Aptos Narrow" panose="020B0004020202020204" pitchFamily="34" charset="0"/>
            </a:endParaRPr>
          </a:p>
        </p:txBody>
      </p:sp>
    </p:spTree>
    <p:custDataLst>
      <p:tags r:id="rId1"/>
    </p:custDataLst>
    <p:extLst>
      <p:ext uri="{BB962C8B-B14F-4D97-AF65-F5344CB8AC3E}">
        <p14:creationId xmlns:p14="http://schemas.microsoft.com/office/powerpoint/2010/main" val="3108167839"/>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4417F90-830A-9D8C-13E7-DEA6C13C3B43}"/>
              </a:ext>
            </a:extLst>
          </p:cNvPr>
          <p:cNvSpPr>
            <a:spLocks noGrp="1"/>
          </p:cNvSpPr>
          <p:nvPr>
            <p:ph type="title" idx="4294967295"/>
          </p:nvPr>
        </p:nvSpPr>
        <p:spPr>
          <a:xfrm>
            <a:off x="6956425" y="93663"/>
            <a:ext cx="4565015" cy="1735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We’ll know we’ve been successful when...</a:t>
            </a:r>
            <a:r>
              <a:rPr lang="en-US" sz="3600">
                <a:solidFill>
                  <a:schemeClr val="bg1"/>
                </a:solidFill>
                <a:sym typeface="Arial"/>
              </a:rPr>
              <a:t> 8</a:t>
            </a:r>
            <a:endPar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6215D67D-EAB2-4185-AEB0-DC0F4CE0D84B}"/>
              </a:ext>
            </a:extLst>
          </p:cNvPr>
          <p:cNvSpPr txBox="1"/>
          <p:nvPr/>
        </p:nvSpPr>
        <p:spPr>
          <a:xfrm>
            <a:off x="7050210" y="1671418"/>
            <a:ext cx="4565015" cy="4832092"/>
          </a:xfrm>
          <a:prstGeom prst="rect">
            <a:avLst/>
          </a:prstGeom>
          <a:noFill/>
        </p:spPr>
        <p:txBody>
          <a:bodyPr wrap="square" rtlCol="0">
            <a:spAutoFit/>
          </a:bodyPr>
          <a:lstStyle/>
          <a:p>
            <a:pPr marL="457200" indent="-457200">
              <a:spcBef>
                <a:spcPts val="600"/>
              </a:spcBef>
              <a:spcAft>
                <a:spcPts val="600"/>
              </a:spcAft>
              <a:buFontTx/>
              <a:buAutoNum type="arabicPeriod"/>
            </a:pPr>
            <a:r>
              <a:rPr lang="en-US" sz="2400">
                <a:latin typeface="Aptos Narrow" panose="020B0004020202020204" pitchFamily="34" charset="0"/>
              </a:rPr>
              <a:t>The Oregon Coast Hospitality Industry Sector Partnership is well-established</a:t>
            </a:r>
          </a:p>
          <a:p>
            <a:pPr marL="457200" indent="-457200">
              <a:spcBef>
                <a:spcPts val="600"/>
              </a:spcBef>
              <a:spcAft>
                <a:spcPts val="600"/>
              </a:spcAft>
              <a:buAutoNum type="arabicPeriod"/>
            </a:pPr>
            <a:r>
              <a:rPr lang="en-US" sz="2400">
                <a:effectLst/>
                <a:latin typeface="Aptos Narrow" panose="020B0004020202020204" pitchFamily="34" charset="0"/>
              </a:rPr>
              <a:t>60 employers complete our industry survey,</a:t>
            </a:r>
            <a:r>
              <a:rPr lang="en-US" sz="2400">
                <a:latin typeface="Aptos Narrow" panose="020B0004020202020204" pitchFamily="34" charset="0"/>
              </a:rPr>
              <a:t> and we have</a:t>
            </a:r>
            <a:r>
              <a:rPr lang="en-US" sz="2400">
                <a:effectLst/>
                <a:latin typeface="Aptos Narrow" panose="020B0004020202020204" pitchFamily="34" charset="0"/>
              </a:rPr>
              <a:t> heard from a diverse segment of industry workers and job seekers through focus groups and surveys.</a:t>
            </a:r>
          </a:p>
          <a:p>
            <a:pPr marL="457200" indent="-457200">
              <a:spcBef>
                <a:spcPts val="600"/>
              </a:spcBef>
              <a:spcAft>
                <a:spcPts val="600"/>
              </a:spcAft>
              <a:buFontTx/>
              <a:buAutoNum type="arabicPeriod"/>
            </a:pPr>
            <a:r>
              <a:rPr lang="en-US" sz="2400">
                <a:latin typeface="Aptos Narrow" panose="020B0004020202020204" pitchFamily="34" charset="0"/>
              </a:rPr>
              <a:t>Our White Paper is written with workforce development solutions ready to implement</a:t>
            </a:r>
          </a:p>
        </p:txBody>
      </p:sp>
    </p:spTree>
    <p:extLst>
      <p:ext uri="{BB962C8B-B14F-4D97-AF65-F5344CB8AC3E}">
        <p14:creationId xmlns:p14="http://schemas.microsoft.com/office/powerpoint/2010/main" val="1727481870"/>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a:xfrm>
            <a:off x="7449338" y="153950"/>
            <a:ext cx="4728666" cy="634272"/>
          </a:xfrm>
        </p:spPr>
        <p:txBody>
          <a:bodyPr>
            <a:noAutofit/>
          </a:bodyPr>
          <a:lstStyle/>
          <a:p>
            <a:r>
              <a:rPr lang="en-US" sz="3600"/>
              <a:t>We Are Now Here </a:t>
            </a:r>
            <a:r>
              <a:rPr lang="en-US" sz="3600">
                <a:solidFill>
                  <a:schemeClr val="bg1"/>
                </a:solidFill>
                <a:sym typeface="Arial"/>
              </a:rPr>
              <a:t>8</a:t>
            </a:r>
            <a:endParaRPr lang="en-US" sz="3600"/>
          </a:p>
        </p:txBody>
      </p:sp>
      <p:pic>
        <p:nvPicPr>
          <p:cNvPr id="9" name="Picture 8">
            <a:extLst>
              <a:ext uri="{FF2B5EF4-FFF2-40B4-BE49-F238E27FC236}">
                <a16:creationId xmlns:a16="http://schemas.microsoft.com/office/drawing/2014/main" id="{9C990323-658C-7AD8-E9E5-1FE2A9C5069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413938" y="451847"/>
            <a:ext cx="6032500" cy="6032500"/>
          </a:xfrm>
          <a:prstGeom prst="rect">
            <a:avLst/>
          </a:prstGeom>
        </p:spPr>
      </p:pic>
      <p:sp>
        <p:nvSpPr>
          <p:cNvPr id="17" name="TextBox 16">
            <a:extLst>
              <a:ext uri="{FF2B5EF4-FFF2-40B4-BE49-F238E27FC236}">
                <a16:creationId xmlns:a16="http://schemas.microsoft.com/office/drawing/2014/main" id="{AE8EADEC-EF5C-851B-2520-7A6B598D4638}"/>
              </a:ext>
              <a:ext uri="{C183D7F6-B498-43B3-948B-1728B52AA6E4}">
                <adec:decorative xmlns:adec="http://schemas.microsoft.com/office/drawing/2017/decorative" val="1"/>
              </a:ext>
            </a:extLst>
          </p:cNvPr>
          <p:cNvSpPr txBox="1"/>
          <p:nvPr/>
        </p:nvSpPr>
        <p:spPr>
          <a:xfrm>
            <a:off x="4118743" y="242486"/>
            <a:ext cx="3108960" cy="457200"/>
          </a:xfrm>
          <a:prstGeom prst="rect">
            <a:avLst/>
          </a:prstGeom>
          <a:noFill/>
        </p:spPr>
        <p:txBody>
          <a:bodyPr wrap="square" rtlCol="0">
            <a:spAutoFit/>
          </a:bodyPr>
          <a:lstStyle/>
          <a:p>
            <a:r>
              <a:rPr lang="en-US" sz="2000"/>
              <a:t>Worker Voice &amp; Engagement</a:t>
            </a:r>
          </a:p>
        </p:txBody>
      </p:sp>
      <p:sp>
        <p:nvSpPr>
          <p:cNvPr id="8" name="Rectangle 7">
            <a:extLst>
              <a:ext uri="{FF2B5EF4-FFF2-40B4-BE49-F238E27FC236}">
                <a16:creationId xmlns:a16="http://schemas.microsoft.com/office/drawing/2014/main" id="{1726BCCE-0217-8AFB-7360-C0171BF4570C}"/>
              </a:ext>
              <a:ext uri="{C183D7F6-B498-43B3-948B-1728B52AA6E4}">
                <adec:decorative xmlns:adec="http://schemas.microsoft.com/office/drawing/2017/decorative" val="1"/>
              </a:ext>
            </a:extLst>
          </p:cNvPr>
          <p:cNvSpPr>
            <a:spLocks/>
          </p:cNvSpPr>
          <p:nvPr/>
        </p:nvSpPr>
        <p:spPr>
          <a:xfrm>
            <a:off x="6067450" y="1402523"/>
            <a:ext cx="1760877" cy="12307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chemeClr val="tx1"/>
                </a:solidFill>
              </a:rPr>
              <a:t>Effective Organizational &amp; Operational Management</a:t>
            </a:r>
          </a:p>
        </p:txBody>
      </p:sp>
      <p:sp>
        <p:nvSpPr>
          <p:cNvPr id="18" name="TextBox 17">
            <a:extLst>
              <a:ext uri="{FF2B5EF4-FFF2-40B4-BE49-F238E27FC236}">
                <a16:creationId xmlns:a16="http://schemas.microsoft.com/office/drawing/2014/main" id="{35A41BF2-95D0-30E4-1B41-84E175635531}"/>
              </a:ext>
              <a:ext uri="{C183D7F6-B498-43B3-948B-1728B52AA6E4}">
                <adec:decorative xmlns:adec="http://schemas.microsoft.com/office/drawing/2017/decorative" val="1"/>
              </a:ext>
            </a:extLst>
          </p:cNvPr>
          <p:cNvSpPr txBox="1"/>
          <p:nvPr/>
        </p:nvSpPr>
        <p:spPr>
          <a:xfrm>
            <a:off x="5200004" y="5281030"/>
            <a:ext cx="2469559" cy="1323439"/>
          </a:xfrm>
          <a:prstGeom prst="rect">
            <a:avLst/>
          </a:prstGeom>
          <a:solidFill>
            <a:schemeClr val="bg1"/>
          </a:solidFill>
        </p:spPr>
        <p:txBody>
          <a:bodyPr wrap="square" rtlCol="0">
            <a:spAutoFit/>
          </a:bodyPr>
          <a:lstStyle/>
          <a:p>
            <a:r>
              <a:rPr lang="en-US" sz="2000"/>
              <a:t>Systems Change Impact/</a:t>
            </a:r>
          </a:p>
          <a:p>
            <a:r>
              <a:rPr lang="en-US" sz="2000"/>
              <a:t>Sustainable Systems Change</a:t>
            </a:r>
          </a:p>
        </p:txBody>
      </p:sp>
      <p:sp>
        <p:nvSpPr>
          <p:cNvPr id="14" name="Rectangle 13">
            <a:extLst>
              <a:ext uri="{FF2B5EF4-FFF2-40B4-BE49-F238E27FC236}">
                <a16:creationId xmlns:a16="http://schemas.microsoft.com/office/drawing/2014/main" id="{8B5087F4-7C77-6299-D05B-AA812B75CD1C}"/>
              </a:ext>
              <a:ext uri="{C183D7F6-B498-43B3-948B-1728B52AA6E4}">
                <adec:decorative xmlns:adec="http://schemas.microsoft.com/office/drawing/2017/decorative" val="1"/>
              </a:ext>
            </a:extLst>
          </p:cNvPr>
          <p:cNvSpPr/>
          <p:nvPr/>
        </p:nvSpPr>
        <p:spPr>
          <a:xfrm>
            <a:off x="1182998" y="5969605"/>
            <a:ext cx="1527807" cy="5987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chemeClr val="tx1"/>
                </a:solidFill>
              </a:rPr>
              <a:t>Job Quality Strategy</a:t>
            </a:r>
          </a:p>
        </p:txBody>
      </p:sp>
      <p:sp>
        <p:nvSpPr>
          <p:cNvPr id="19" name="TextBox 18">
            <a:extLst>
              <a:ext uri="{FF2B5EF4-FFF2-40B4-BE49-F238E27FC236}">
                <a16:creationId xmlns:a16="http://schemas.microsoft.com/office/drawing/2014/main" id="{14C0EED2-85F6-EDA8-07DA-F49AA8837372}"/>
              </a:ext>
              <a:ext uri="{C183D7F6-B498-43B3-948B-1728B52AA6E4}">
                <adec:decorative xmlns:adec="http://schemas.microsoft.com/office/drawing/2017/decorative" val="1"/>
              </a:ext>
            </a:extLst>
          </p:cNvPr>
          <p:cNvSpPr txBox="1"/>
          <p:nvPr/>
        </p:nvSpPr>
        <p:spPr>
          <a:xfrm>
            <a:off x="134077" y="3350272"/>
            <a:ext cx="1463040" cy="707886"/>
          </a:xfrm>
          <a:prstGeom prst="rect">
            <a:avLst/>
          </a:prstGeom>
          <a:solidFill>
            <a:schemeClr val="bg1"/>
          </a:solidFill>
        </p:spPr>
        <p:txBody>
          <a:bodyPr wrap="square" rtlCol="0">
            <a:spAutoFit/>
          </a:bodyPr>
          <a:lstStyle/>
          <a:p>
            <a:r>
              <a:rPr lang="en-US" sz="2000"/>
              <a:t>Strategic Partnerships</a:t>
            </a:r>
          </a:p>
        </p:txBody>
      </p:sp>
      <p:sp>
        <p:nvSpPr>
          <p:cNvPr id="5" name="Content Placeholder 4">
            <a:extLst>
              <a:ext uri="{FF2B5EF4-FFF2-40B4-BE49-F238E27FC236}">
                <a16:creationId xmlns:a16="http://schemas.microsoft.com/office/drawing/2014/main" id="{0A86ECFC-1DF0-00F4-68C7-D136270E6E3F}"/>
              </a:ext>
            </a:extLst>
          </p:cNvPr>
          <p:cNvSpPr>
            <a:spLocks noGrp="1"/>
          </p:cNvSpPr>
          <p:nvPr>
            <p:ph sz="quarter" idx="11"/>
          </p:nvPr>
        </p:nvSpPr>
        <p:spPr>
          <a:xfrm>
            <a:off x="7494073" y="899786"/>
            <a:ext cx="4413230" cy="4736353"/>
          </a:xfrm>
        </p:spPr>
        <p:txBody>
          <a:bodyPr>
            <a:noAutofit/>
          </a:bodyPr>
          <a:lstStyle/>
          <a:p>
            <a:r>
              <a:rPr lang="en-US" sz="2400">
                <a:solidFill>
                  <a:schemeClr val="tx1"/>
                </a:solidFill>
              </a:rPr>
              <a:t>Worker Voice and Engagement </a:t>
            </a:r>
          </a:p>
          <a:p>
            <a:pPr marL="342900" indent="-342900">
              <a:buFont typeface="Wingdings" panose="05000000000000000000" pitchFamily="2" charset="2"/>
              <a:buChar char="§"/>
            </a:pPr>
            <a:r>
              <a:rPr lang="en-US" sz="2400" b="0">
                <a:solidFill>
                  <a:schemeClr val="tx1"/>
                </a:solidFill>
              </a:rPr>
              <a:t>Ensuring that workers are represented in training design and quality jobs pathways</a:t>
            </a:r>
          </a:p>
          <a:p>
            <a:r>
              <a:rPr lang="en-US" sz="2400">
                <a:solidFill>
                  <a:schemeClr val="tx1"/>
                </a:solidFill>
              </a:rPr>
              <a:t>Job Quality Strategy</a:t>
            </a:r>
          </a:p>
          <a:p>
            <a:pPr marL="342900" indent="-342900">
              <a:buFont typeface="Wingdings" panose="05000000000000000000" pitchFamily="2" charset="2"/>
              <a:buChar char="§"/>
            </a:pPr>
            <a:r>
              <a:rPr lang="en-US" sz="2400" b="0">
                <a:solidFill>
                  <a:schemeClr val="tx1"/>
                </a:solidFill>
              </a:rPr>
              <a:t>Developing the strategies and training design needed for Quality Jobs</a:t>
            </a:r>
          </a:p>
          <a:p>
            <a:r>
              <a:rPr lang="en-US" sz="2400">
                <a:solidFill>
                  <a:schemeClr val="tx1"/>
                </a:solidFill>
              </a:rPr>
              <a:t>Systems Change Impact/Sustainable Systems Change </a:t>
            </a:r>
          </a:p>
          <a:p>
            <a:pPr marL="342900" indent="-342900">
              <a:buFont typeface="Wingdings" panose="05000000000000000000" pitchFamily="2" charset="2"/>
              <a:buChar char="§"/>
            </a:pPr>
            <a:r>
              <a:rPr lang="en-US" sz="2400" b="0">
                <a:solidFill>
                  <a:schemeClr val="tx1"/>
                </a:solidFill>
              </a:rPr>
              <a:t>Creating the ecosystem for sustainable support of employers and the workforce</a:t>
            </a:r>
          </a:p>
        </p:txBody>
      </p:sp>
      <p:sp>
        <p:nvSpPr>
          <p:cNvPr id="20" name="TextBox 19">
            <a:extLst>
              <a:ext uri="{FF2B5EF4-FFF2-40B4-BE49-F238E27FC236}">
                <a16:creationId xmlns:a16="http://schemas.microsoft.com/office/drawing/2014/main" id="{55E4CA57-AF32-A165-E116-DAECCBCD0036}"/>
              </a:ext>
              <a:ext uri="{C183D7F6-B498-43B3-948B-1728B52AA6E4}">
                <adec:decorative xmlns:adec="http://schemas.microsoft.com/office/drawing/2017/decorative" val="1"/>
              </a:ext>
            </a:extLst>
          </p:cNvPr>
          <p:cNvSpPr txBox="1"/>
          <p:nvPr/>
        </p:nvSpPr>
        <p:spPr>
          <a:xfrm>
            <a:off x="206460" y="191854"/>
            <a:ext cx="1760876" cy="1015663"/>
          </a:xfrm>
          <a:prstGeom prst="rect">
            <a:avLst/>
          </a:prstGeom>
          <a:noFill/>
        </p:spPr>
        <p:txBody>
          <a:bodyPr wrap="square" rtlCol="0">
            <a:spAutoFit/>
          </a:bodyPr>
          <a:lstStyle/>
          <a:p>
            <a:r>
              <a:rPr lang="en-US" sz="2000"/>
              <a:t>Industry-Driven Workforce Development</a:t>
            </a:r>
          </a:p>
        </p:txBody>
      </p:sp>
      <p:sp>
        <p:nvSpPr>
          <p:cNvPr id="4" name="Slide Number Placeholder 6">
            <a:extLst>
              <a:ext uri="{FF2B5EF4-FFF2-40B4-BE49-F238E27FC236}">
                <a16:creationId xmlns:a16="http://schemas.microsoft.com/office/drawing/2014/main" id="{BB27A8D2-5733-4754-800F-CB769708D3BC}"/>
              </a:ext>
            </a:extLst>
          </p:cNvPr>
          <p:cNvSpPr>
            <a:spLocks noGrp="1"/>
          </p:cNvSpPr>
          <p:nvPr>
            <p:ph type="sldNum" sz="quarter" idx="4"/>
          </p:nvPr>
        </p:nvSpPr>
        <p:spPr>
          <a:xfrm>
            <a:off x="11657099" y="6477918"/>
            <a:ext cx="500408" cy="344811"/>
          </a:xfrm>
        </p:spPr>
        <p:txBody>
          <a:bodyPr anchor="ctr">
            <a:normAutofit/>
          </a:bodyPr>
          <a:lstStyle/>
          <a:p>
            <a:pPr>
              <a:spcAft>
                <a:spcPts val="600"/>
              </a:spcAft>
            </a:pPr>
            <a:fld id="{158B7785-F6D6-45F8-833E-07BD84680091}" type="slidenum">
              <a:rPr lang="en-US" smtClean="0"/>
              <a:pPr>
                <a:spcAft>
                  <a:spcPts val="600"/>
                </a:spcAft>
              </a:pPr>
              <a:t>76</a:t>
            </a:fld>
            <a:endParaRPr lang="en-US"/>
          </a:p>
        </p:txBody>
      </p:sp>
    </p:spTree>
    <p:custDataLst>
      <p:tags r:id="rId1"/>
    </p:custDataLst>
    <p:extLst>
      <p:ext uri="{BB962C8B-B14F-4D97-AF65-F5344CB8AC3E}">
        <p14:creationId xmlns:p14="http://schemas.microsoft.com/office/powerpoint/2010/main" val="1377164741"/>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407877" y="273228"/>
            <a:ext cx="3950822" cy="796247"/>
          </a:xfrm>
          <a:noFill/>
        </p:spPr>
        <p:txBody>
          <a:bodyPr anchor="b"/>
          <a:lstStyle/>
          <a:p>
            <a:r>
              <a:rPr lang="en-US"/>
              <a:t>Thank You!</a:t>
            </a:r>
            <a:r>
              <a:rPr lang="en-US" sz="800"/>
              <a:t> 8</a:t>
            </a:r>
            <a:endParaRPr lang="en-US"/>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1"/>
          </p:nvPr>
        </p:nvSpPr>
        <p:spPr>
          <a:xfrm>
            <a:off x="407877" y="1229398"/>
            <a:ext cx="5478573" cy="4585248"/>
          </a:xfrm>
          <a:noFill/>
        </p:spPr>
        <p:txBody>
          <a:bodyPr anchor="t">
            <a:noAutofit/>
          </a:bodyPr>
          <a:lstStyle/>
          <a:p>
            <a:r>
              <a:rPr lang="en-US"/>
              <a:t>Cindy Perry</a:t>
            </a:r>
          </a:p>
          <a:p>
            <a:r>
              <a:rPr lang="en-US"/>
              <a:t>Director of Workforce Programs</a:t>
            </a:r>
          </a:p>
          <a:p>
            <a:r>
              <a:rPr lang="en-US">
                <a:hlinkClick r:id="rId3"/>
              </a:rPr>
              <a:t>cindy@laneworkforce.org</a:t>
            </a:r>
            <a:endParaRPr lang="en-US"/>
          </a:p>
          <a:p>
            <a:r>
              <a:rPr lang="en-US"/>
              <a:t>Ryan </a:t>
            </a:r>
            <a:r>
              <a:rPr lang="en-US" err="1"/>
              <a:t>Kounovsky</a:t>
            </a:r>
            <a:endParaRPr lang="en-US"/>
          </a:p>
          <a:p>
            <a:r>
              <a:rPr lang="en-US"/>
              <a:t>Manager of Workforce Programs</a:t>
            </a:r>
          </a:p>
          <a:p>
            <a:r>
              <a:rPr lang="en-US">
                <a:hlinkClick r:id="rId4"/>
              </a:rPr>
              <a:t>Ryan@laneworkforce.org</a:t>
            </a:r>
            <a:endParaRPr lang="en-US"/>
          </a:p>
        </p:txBody>
      </p:sp>
    </p:spTree>
    <p:extLst>
      <p:ext uri="{BB962C8B-B14F-4D97-AF65-F5344CB8AC3E}">
        <p14:creationId xmlns:p14="http://schemas.microsoft.com/office/powerpoint/2010/main" val="14406129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18B05-8A51-99B6-2F87-645F54C9F96F}"/>
              </a:ext>
            </a:extLst>
          </p:cNvPr>
          <p:cNvSpPr>
            <a:spLocks noGrp="1"/>
          </p:cNvSpPr>
          <p:nvPr>
            <p:ph type="ctrTitle"/>
          </p:nvPr>
        </p:nvSpPr>
        <p:spPr>
          <a:xfrm>
            <a:off x="2223669" y="5673969"/>
            <a:ext cx="8380206" cy="1032844"/>
          </a:xfrm>
        </p:spPr>
        <p:txBody>
          <a:bodyPr/>
          <a:lstStyle/>
          <a:p>
            <a:r>
              <a:rPr lang="en-US"/>
              <a:t>Serve </a:t>
            </a:r>
            <a:r>
              <a:rPr lang="en-US" err="1"/>
              <a:t>MKE</a:t>
            </a:r>
            <a:r>
              <a:rPr lang="en-US"/>
              <a:t> (Milwaukee)</a:t>
            </a:r>
          </a:p>
        </p:txBody>
      </p:sp>
    </p:spTree>
    <p:extLst>
      <p:ext uri="{BB962C8B-B14F-4D97-AF65-F5344CB8AC3E}">
        <p14:creationId xmlns:p14="http://schemas.microsoft.com/office/powerpoint/2010/main" val="320745574"/>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970908" y="510213"/>
            <a:ext cx="8512651" cy="16332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000">
                <a:solidFill>
                  <a:srgbClr val="274E21"/>
                </a:solidFill>
              </a:rPr>
              <a:t>Serve </a:t>
            </a:r>
            <a:r>
              <a:rPr lang="en-US" sz="4000" err="1">
                <a:solidFill>
                  <a:srgbClr val="274E21"/>
                </a:solidFill>
              </a:rPr>
              <a:t>MKE</a:t>
            </a:r>
            <a:r>
              <a:rPr lang="en-US" sz="4000">
                <a:solidFill>
                  <a:srgbClr val="274E21"/>
                </a:solidFill>
              </a:rPr>
              <a:t>: Quality Jobs for Hospitality Workers Overview</a:t>
            </a: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14"/>
          </p:nvPr>
        </p:nvSpPr>
        <p:spPr>
          <a:xfrm>
            <a:off x="744428" y="1840469"/>
            <a:ext cx="8512651" cy="4323699"/>
          </a:xfrm>
        </p:spPr>
        <p:txBody>
          <a:bodyPr vert="horz" lIns="91440" tIns="45720" rIns="91440" bIns="45720" rtlCol="0" anchor="t">
            <a:normAutofit fontScale="92500" lnSpcReduction="20000"/>
          </a:bodyPr>
          <a:lstStyle/>
          <a:p>
            <a:pPr>
              <a:buFont typeface="Wingdings" panose="05000000000000000000" pitchFamily="2" charset="2"/>
              <a:buChar char="§"/>
            </a:pPr>
            <a:r>
              <a:rPr lang="en-US" sz="2800" b="1">
                <a:cs typeface="Arial"/>
              </a:rPr>
              <a:t>Tier 2 Implementation</a:t>
            </a:r>
          </a:p>
          <a:p>
            <a:pPr>
              <a:buFont typeface="Wingdings" panose="05000000000000000000" pitchFamily="2" charset="2"/>
              <a:buChar char="§"/>
            </a:pPr>
            <a:r>
              <a:rPr lang="en-US" sz="2800" b="1">
                <a:cs typeface="Arial"/>
              </a:rPr>
              <a:t>Industry sector of focus: Hospitality</a:t>
            </a:r>
          </a:p>
          <a:p>
            <a:pPr lvl="1"/>
            <a:r>
              <a:rPr lang="en-US" sz="2800" b="1"/>
              <a:t>Milwaukee County, WI</a:t>
            </a:r>
          </a:p>
          <a:p>
            <a:pPr>
              <a:buFont typeface="Wingdings" panose="05000000000000000000" pitchFamily="2" charset="2"/>
              <a:buChar char="§"/>
            </a:pPr>
            <a:r>
              <a:rPr lang="en-US" sz="2800" b="1">
                <a:cs typeface="Arial"/>
              </a:rPr>
              <a:t>Top 3 project goals </a:t>
            </a:r>
            <a:endParaRPr lang="en-US" sz="2800">
              <a:cs typeface="Arial"/>
            </a:endParaRPr>
          </a:p>
          <a:p>
            <a:pPr marL="800100" lvl="1" indent="-342900" fontAlgn="base">
              <a:lnSpc>
                <a:spcPct val="110000"/>
              </a:lnSpc>
              <a:buSzPct val="100000"/>
              <a:buFont typeface="Wingdings" panose="05000000000000000000" pitchFamily="2" charset="2"/>
              <a:buAutoNum type="arabicPeriod"/>
            </a:pPr>
            <a:r>
              <a:rPr lang="en-US" sz="2800">
                <a:cs typeface="Arial"/>
              </a:rPr>
              <a:t>Elevate the standards of job quality within Milwaukee’s hospitality sector.​</a:t>
            </a:r>
          </a:p>
          <a:p>
            <a:pPr marL="800100" lvl="1" indent="-342900" fontAlgn="base">
              <a:lnSpc>
                <a:spcPct val="110000"/>
              </a:lnSpc>
              <a:buSzPct val="100000"/>
              <a:buFont typeface="Wingdings" panose="05000000000000000000" pitchFamily="2" charset="2"/>
              <a:buAutoNum type="arabicPeriod"/>
            </a:pPr>
            <a:r>
              <a:rPr lang="en-US" sz="2800">
                <a:cs typeface="Arial"/>
              </a:rPr>
              <a:t>Support 400 participants throughout the project’s duration.​</a:t>
            </a:r>
          </a:p>
          <a:p>
            <a:pPr marL="800100" lvl="1" indent="-342900" fontAlgn="base">
              <a:lnSpc>
                <a:spcPct val="110000"/>
              </a:lnSpc>
              <a:buSzPct val="100000"/>
              <a:buFont typeface="Wingdings" panose="05000000000000000000" pitchFamily="2" charset="2"/>
              <a:buAutoNum type="arabicPeriod"/>
            </a:pPr>
            <a:r>
              <a:rPr lang="en-US" sz="2800">
                <a:cs typeface="Arial"/>
              </a:rPr>
              <a:t>Provide participants with valuable industry-recognized training and credentials</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lnSpcReduction="10000"/>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CE52AA-BB93-4FDB-9629-C6421C98F39B}" type="slidenum">
              <a:rPr kumimoji="0" lang="en-US" sz="1800" b="0" i="0" u="none" strike="noStrike" kern="1200" cap="none" spc="0" normalizeH="0" baseline="0" noProof="0" smtClean="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8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Grant</a:t>
            </a:r>
            <a:r>
              <a:rPr kumimoji="0" lang="en-US" sz="1800" b="0" i="0" u="none" strike="noStrike" kern="1200" cap="none" spc="0" normalizeH="0" baseline="0" noProof="0">
                <a:ln>
                  <a:noFill/>
                </a:ln>
                <a:solidFill>
                  <a:srgbClr val="000000"/>
                </a:solidFill>
                <a:effectLst/>
                <a:uLnTx/>
                <a:uFillTx/>
                <a:latin typeface="Univers Condensed Light"/>
                <a:ea typeface="+mn-ea"/>
                <a:cs typeface="+mn-cs"/>
              </a:rPr>
              <a:t> </a:t>
            </a:r>
            <a:r>
              <a:rPr kumimoji="0" lang="en-US" sz="1800" b="0" i="0" u="none" strike="noStrike" kern="1200" cap="none" spc="0" normalizeH="0" baseline="0" noProof="0">
                <a:ln>
                  <a:noFill/>
                </a:ln>
                <a:solidFill>
                  <a:srgbClr val="000000"/>
                </a:solidFill>
                <a:effectLst/>
                <a:uLnTx/>
                <a:uFillTx/>
                <a:latin typeface="Aptos Black" panose="020B0004020202020204" pitchFamily="34" charset="0"/>
                <a:ea typeface="+mn-ea"/>
                <a:cs typeface="+mn-cs"/>
              </a:rPr>
              <a:t>Management</a:t>
            </a:r>
          </a:p>
        </p:txBody>
      </p:sp>
    </p:spTree>
    <p:extLst>
      <p:ext uri="{BB962C8B-B14F-4D97-AF65-F5344CB8AC3E}">
        <p14:creationId xmlns:p14="http://schemas.microsoft.com/office/powerpoint/2010/main" val="2266942786"/>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p:nvPr>
        </p:nvSpPr>
        <p:spPr>
          <a:xfrm>
            <a:off x="5351158" y="764649"/>
            <a:ext cx="5118100" cy="739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t>Key Stakeholders </a:t>
            </a:r>
            <a:r>
              <a:rPr lang="en-US">
                <a:solidFill>
                  <a:schemeClr val="bg1"/>
                </a:solidFill>
                <a:sym typeface="Arial"/>
              </a:rPr>
              <a:t>9</a:t>
            </a:r>
            <a:endParaRPr lang="en-US"/>
          </a:p>
        </p:txBody>
      </p:sp>
      <p:pic>
        <p:nvPicPr>
          <p:cNvPr id="1026" name="Picture 2">
            <a:extLst>
              <a:ext uri="{FF2B5EF4-FFF2-40B4-BE49-F238E27FC236}">
                <a16:creationId xmlns:a16="http://schemas.microsoft.com/office/drawing/2014/main" id="{62211E39-AFAD-5A5A-9AC0-EA38FE6EE0EE}"/>
              </a:ext>
              <a:ext uri="{C183D7F6-B498-43B3-948B-1728B52AA6E4}">
                <adec:decorative xmlns:adec="http://schemas.microsoft.com/office/drawing/2017/decorative" val="1"/>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tretch>
            <a:fillRect/>
          </a:stretch>
        </p:blipFill>
        <p:spPr bwMode="auto">
          <a:xfrm>
            <a:off x="1371372" y="1192560"/>
            <a:ext cx="2008584" cy="748814"/>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19BCEB2C-367D-0CA2-58B6-6F32B05228A1}"/>
              </a:ext>
            </a:extLst>
          </p:cNvPr>
          <p:cNvSpPr>
            <a:spLocks noGrp="1"/>
          </p:cNvSpPr>
          <p:nvPr>
            <p:ph sz="half" idx="2"/>
          </p:nvPr>
        </p:nvSpPr>
        <p:spPr>
          <a:xfrm>
            <a:off x="4451575" y="1946855"/>
            <a:ext cx="6917266" cy="2665203"/>
          </a:xfrm>
        </p:spPr>
        <p:txBody>
          <a:bodyPr/>
          <a:lstStyle/>
          <a:p>
            <a:r>
              <a:rPr lang="en-US"/>
              <a:t>AFL-CIO Workers United 122 and Marcus Hotels &amp; Resorts</a:t>
            </a:r>
          </a:p>
          <a:p>
            <a:r>
              <a:rPr lang="en-US" sz="2800">
                <a:latin typeface="Aptos" panose="020B0004020202020204" pitchFamily="34" charset="0"/>
              </a:rPr>
              <a:t>Employ Milwaukee’s Hospitality Industry Advisory Board</a:t>
            </a:r>
            <a:endParaRPr lang="en-US">
              <a:latin typeface="Aptos" panose="020B0004020202020204" pitchFamily="34" charset="0"/>
            </a:endParaRPr>
          </a:p>
          <a:p>
            <a:r>
              <a:rPr lang="en-US">
                <a:latin typeface="Aptos" panose="020B0004020202020204" pitchFamily="34" charset="0"/>
              </a:rPr>
              <a:t>Milwaukee Area Technical College (</a:t>
            </a:r>
            <a:r>
              <a:rPr lang="en-US" err="1">
                <a:latin typeface="Aptos" panose="020B0004020202020204" pitchFamily="34" charset="0"/>
              </a:rPr>
              <a:t>MATC</a:t>
            </a:r>
            <a:r>
              <a:rPr lang="en-US">
                <a:latin typeface="Aptos" panose="020B0004020202020204" pitchFamily="34" charset="0"/>
              </a:rPr>
              <a:t>)</a:t>
            </a:r>
          </a:p>
        </p:txBody>
      </p:sp>
      <p:pic>
        <p:nvPicPr>
          <p:cNvPr id="1028" name="Picture 4">
            <a:extLst>
              <a:ext uri="{FF2B5EF4-FFF2-40B4-BE49-F238E27FC236}">
                <a16:creationId xmlns:a16="http://schemas.microsoft.com/office/drawing/2014/main" id="{316E6B84-9855-BF5B-A5EC-E2E4977432B4}"/>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9421" y="4757551"/>
            <a:ext cx="6562147" cy="6562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96772954-8481-A77C-DF92-7610F892E93C}"/>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0810" y="4280542"/>
            <a:ext cx="1521638" cy="152163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D6F885C-46FD-E6CF-8FFD-F4F1F4CD05E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708879" y="2346549"/>
            <a:ext cx="1333569" cy="1390721"/>
          </a:xfrm>
          <a:prstGeom prst="rect">
            <a:avLst/>
          </a:prstGeom>
        </p:spPr>
      </p:pic>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mn-ea"/>
              <a:cs typeface="+mn-cs"/>
            </a:endParaRPr>
          </a:p>
        </p:txBody>
      </p:sp>
    </p:spTree>
    <p:custDataLst>
      <p:tags r:id="rId1"/>
    </p:custDataLst>
    <p:extLst>
      <p:ext uri="{BB962C8B-B14F-4D97-AF65-F5344CB8AC3E}">
        <p14:creationId xmlns:p14="http://schemas.microsoft.com/office/powerpoint/2010/main" val="241575718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Table listing top 2 challenges and assets">
            <a:extLst>
              <a:ext uri="{FF2B5EF4-FFF2-40B4-BE49-F238E27FC236}">
                <a16:creationId xmlns:a16="http://schemas.microsoft.com/office/drawing/2014/main" id="{C5F57446-FDCA-8A3F-9411-C9779F9E392E}"/>
              </a:ext>
            </a:extLst>
          </p:cNvPr>
          <p:cNvSpPr>
            <a:spLocks noGrp="1"/>
          </p:cNvSpPr>
          <p:nvPr>
            <p:ph type="title" idx="4294967295"/>
          </p:nvPr>
        </p:nvSpPr>
        <p:spPr>
          <a:xfrm>
            <a:off x="2895599" y="648209"/>
            <a:ext cx="6400800" cy="717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solidFill>
                  <a:schemeClr val="accent1">
                    <a:lumMod val="50000"/>
                  </a:schemeClr>
                </a:solidFill>
              </a:rPr>
              <a:t>Top Challenges &amp; Assets </a:t>
            </a:r>
            <a:r>
              <a:rPr lang="en-US">
                <a:solidFill>
                  <a:schemeClr val="bg1"/>
                </a:solidFill>
                <a:sym typeface="Arial"/>
              </a:rPr>
              <a:t>9</a:t>
            </a:r>
            <a:endParaRPr lang="en-US">
              <a:solidFill>
                <a:schemeClr val="accent1">
                  <a:lumMod val="50000"/>
                </a:schemeClr>
              </a:solidFill>
            </a:endParaRPr>
          </a:p>
        </p:txBody>
      </p:sp>
      <p:graphicFrame>
        <p:nvGraphicFramePr>
          <p:cNvPr id="8" name="Table 8" descr="table listing Quarter Start and End Dates and Report Submission Due Dates">
            <a:extLst>
              <a:ext uri="{FF2B5EF4-FFF2-40B4-BE49-F238E27FC236}">
                <a16:creationId xmlns:a16="http://schemas.microsoft.com/office/drawing/2014/main" id="{62997EED-72BD-47B3-9E62-56B72EDCD2FA}"/>
              </a:ext>
            </a:extLst>
          </p:cNvPr>
          <p:cNvGraphicFramePr>
            <a:graphicFrameLocks noGrp="1"/>
          </p:cNvGraphicFramePr>
          <p:nvPr>
            <p:ph sz="half" idx="4294967295"/>
            <p:extLst>
              <p:ext uri="{D42A27DB-BD31-4B8C-83A1-F6EECF244321}">
                <p14:modId xmlns:p14="http://schemas.microsoft.com/office/powerpoint/2010/main" val="1523885056"/>
              </p:ext>
            </p:extLst>
          </p:nvPr>
        </p:nvGraphicFramePr>
        <p:xfrm>
          <a:off x="605918" y="1930123"/>
          <a:ext cx="10980163" cy="4415558"/>
        </p:xfrm>
        <a:graphic>
          <a:graphicData uri="http://schemas.openxmlformats.org/drawingml/2006/table">
            <a:tbl>
              <a:tblPr firstRow="1" bandRow="1">
                <a:tableStyleId>{69CF1AB2-1976-4502-BF36-3FF5EA218861}</a:tableStyleId>
              </a:tblPr>
              <a:tblGrid>
                <a:gridCol w="5679394">
                  <a:extLst>
                    <a:ext uri="{9D8B030D-6E8A-4147-A177-3AD203B41FA5}">
                      <a16:colId xmlns:a16="http://schemas.microsoft.com/office/drawing/2014/main" val="3847933419"/>
                    </a:ext>
                  </a:extLst>
                </a:gridCol>
                <a:gridCol w="5300769">
                  <a:extLst>
                    <a:ext uri="{9D8B030D-6E8A-4147-A177-3AD203B41FA5}">
                      <a16:colId xmlns:a16="http://schemas.microsoft.com/office/drawing/2014/main" val="1835532548"/>
                    </a:ext>
                  </a:extLst>
                </a:gridCol>
              </a:tblGrid>
              <a:tr h="818918">
                <a:tc>
                  <a:txBody>
                    <a:bodyPr/>
                    <a:lstStyle/>
                    <a:p>
                      <a:pPr algn="l"/>
                      <a:r>
                        <a:rPr lang="en-US" sz="2800">
                          <a:latin typeface="Aptos Narrow"/>
                        </a:rPr>
                        <a:t>Challenge/Pain Point</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a:latin typeface="Aptos Narrow"/>
                        </a:rPr>
                        <a:t>Asset/Lever</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854908"/>
                  </a:ext>
                </a:extLst>
              </a:tr>
              <a:tr h="932365">
                <a:tc>
                  <a:txBody>
                    <a:bodyPr/>
                    <a:lstStyle/>
                    <a:p>
                      <a:pPr algn="l"/>
                      <a:r>
                        <a:rPr lang="en-US" sz="2800" i="0">
                          <a:latin typeface="Aptos Narrow" panose="020B0004020202020204" pitchFamily="34" charset="0"/>
                        </a:rPr>
                        <a:t>Engagement with worker voice partners. Hard for them to take time to attend meetings. Their own staffing levels. </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i="0">
                          <a:latin typeface="Aptos Narrow" panose="020B0004020202020204" pitchFamily="34" charset="0"/>
                        </a:rPr>
                        <a:t>Member employers receive direct benefits. We reached out to a third union partner to join the Council and share the burden.</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4512039"/>
                  </a:ext>
                </a:extLst>
              </a:tr>
              <a:tr h="932365">
                <a:tc>
                  <a:txBody>
                    <a:bodyPr/>
                    <a:lstStyle/>
                    <a:p>
                      <a:pPr algn="l"/>
                      <a:r>
                        <a:rPr lang="en-US" sz="2800" i="0">
                          <a:latin typeface="Aptos Narrow" panose="020B0004020202020204" pitchFamily="34" charset="0"/>
                        </a:rPr>
                        <a:t>Participant Recruiting. We used the first 9 months to plan. June is a vacation time so folks may not be as available. </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i="0">
                          <a:latin typeface="Aptos Narrow"/>
                        </a:rPr>
                        <a:t>Generous training and supportive service funds. Dedicated grant staff to provide ser vices. </a:t>
                      </a:r>
                      <a:endParaRPr lang="en-US" sz="2800" i="0">
                        <a:latin typeface="Aptos Narrow" panose="020B0004020202020204" pitchFamily="34" charset="0"/>
                      </a:endParaRP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7726908"/>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4"/>
          </p:nvPr>
        </p:nvSpPr>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8B7785-F6D6-45F8-833E-07BD84680091}" type="slidenum">
              <a:rPr kumimoji="0" lang="en-US" sz="1200" b="0" i="0" u="none" strike="noStrike" kern="1200" cap="none" spc="0" normalizeH="0" baseline="0" noProof="0" smtClean="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srgbClr val="274E21"/>
              </a:solidFill>
              <a:effectLst/>
              <a:uLnTx/>
              <a:uFillTx/>
              <a:latin typeface="Aptos Narrow" panose="020B0004020202020204" pitchFamily="34" charset="0"/>
              <a:ea typeface="Roboto" panose="02000000000000000000" pitchFamily="2" charset="0"/>
              <a:cs typeface="Roboto" panose="02000000000000000000" pitchFamily="2" charset="0"/>
            </a:endParaRPr>
          </a:p>
        </p:txBody>
      </p:sp>
    </p:spTree>
    <p:custDataLst>
      <p:tags r:id="rId1"/>
    </p:custDataLst>
    <p:extLst>
      <p:ext uri="{BB962C8B-B14F-4D97-AF65-F5344CB8AC3E}">
        <p14:creationId xmlns:p14="http://schemas.microsoft.com/office/powerpoint/2010/main" val="3294641878"/>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6503CA-DE82-07DB-BAF2-946A51CE8CB3}"/>
              </a:ext>
            </a:extLst>
          </p:cNvPr>
          <p:cNvSpPr>
            <a:spLocks noGrp="1"/>
          </p:cNvSpPr>
          <p:nvPr>
            <p:ph type="title" idx="4294967295"/>
          </p:nvPr>
        </p:nvSpPr>
        <p:spPr>
          <a:xfrm>
            <a:off x="6917594" y="195208"/>
            <a:ext cx="5028222" cy="147355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kumimoji="0" lang="en-US" sz="38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We’ll know we’ve been successful when…</a:t>
            </a:r>
            <a:r>
              <a:rPr lang="en-US" sz="4000">
                <a:solidFill>
                  <a:schemeClr val="bg1"/>
                </a:solidFill>
                <a:sym typeface="Arial"/>
              </a:rPr>
              <a:t> 9</a:t>
            </a:r>
            <a:endParaRPr kumimoji="0" lang="en-US" sz="38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37A57CBD-DC04-6B47-DAF7-FBC906FDE854}"/>
              </a:ext>
            </a:extLst>
          </p:cNvPr>
          <p:cNvSpPr txBox="1"/>
          <p:nvPr/>
        </p:nvSpPr>
        <p:spPr>
          <a:xfrm>
            <a:off x="7052392" y="1597729"/>
            <a:ext cx="4559386" cy="5016758"/>
          </a:xfrm>
          <a:prstGeom prst="rect">
            <a:avLst/>
          </a:prstGeom>
          <a:noFill/>
        </p:spPr>
        <p:txBody>
          <a:bodyPr wrap="square" rtlCol="0">
            <a:spAutoFit/>
          </a:bodyPr>
          <a:lstStyle/>
          <a:p>
            <a:pPr marL="457200" indent="-457200">
              <a:spcBef>
                <a:spcPts val="1200"/>
              </a:spcBef>
              <a:spcAft>
                <a:spcPts val="1200"/>
              </a:spcAft>
              <a:buAutoNum type="arabicPeriod"/>
            </a:pPr>
            <a:r>
              <a:rPr lang="en-US" sz="2800">
                <a:effectLst/>
                <a:latin typeface="Aptos Narrow" panose="020B0004020202020204" pitchFamily="34" charset="0"/>
              </a:rPr>
              <a:t>Our industry partners have demonstrably improved job quality </a:t>
            </a:r>
          </a:p>
          <a:p>
            <a:pPr marL="457200" indent="-457200">
              <a:spcBef>
                <a:spcPts val="1200"/>
              </a:spcBef>
              <a:spcAft>
                <a:spcPts val="1200"/>
              </a:spcAft>
              <a:buAutoNum type="arabicPeriod"/>
            </a:pPr>
            <a:r>
              <a:rPr lang="en-US" sz="2800">
                <a:effectLst/>
                <a:latin typeface="Aptos Narrow" panose="020B0004020202020204" pitchFamily="34" charset="0"/>
              </a:rPr>
              <a:t>We have engaged at least 300 participants from historically marginalized populations</a:t>
            </a:r>
          </a:p>
          <a:p>
            <a:pPr marL="457200" indent="-457200">
              <a:spcBef>
                <a:spcPts val="1200"/>
              </a:spcBef>
              <a:spcAft>
                <a:spcPts val="1200"/>
              </a:spcAft>
              <a:buAutoNum type="arabicPeriod"/>
            </a:pPr>
            <a:r>
              <a:rPr lang="en-US" sz="2800">
                <a:effectLst/>
                <a:latin typeface="Aptos Narrow" panose="020B0004020202020204" pitchFamily="34" charset="0"/>
              </a:rPr>
              <a:t>70% of our participants obtain employment in the hospitality industry.</a:t>
            </a:r>
            <a:endParaRPr lang="en-US">
              <a:latin typeface="Aptos Narrow" panose="020B0004020202020204" pitchFamily="34" charset="0"/>
            </a:endParaRPr>
          </a:p>
        </p:txBody>
      </p:sp>
    </p:spTree>
    <p:extLst>
      <p:ext uri="{BB962C8B-B14F-4D97-AF65-F5344CB8AC3E}">
        <p14:creationId xmlns:p14="http://schemas.microsoft.com/office/powerpoint/2010/main" val="426357856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8B48E5-54E0-3DB2-FC7F-1D2B232E91BF}"/>
              </a:ext>
              <a:ext uri="{C183D7F6-B498-43B3-948B-1728B52AA6E4}">
                <adec:decorative xmlns:adec="http://schemas.microsoft.com/office/drawing/2017/decorative" val="1"/>
              </a:ext>
            </a:extLst>
          </p:cNvPr>
          <p:cNvPicPr>
            <a:picLocks noChangeAspect="1"/>
          </p:cNvPicPr>
          <p:nvPr/>
        </p:nvPicPr>
        <p:blipFill rotWithShape="1">
          <a:blip r:embed="rId3"/>
          <a:srcRect b="8054"/>
          <a:stretch/>
        </p:blipFill>
        <p:spPr>
          <a:xfrm>
            <a:off x="97136" y="0"/>
            <a:ext cx="9016114" cy="6858000"/>
          </a:xfrm>
          <a:prstGeom prst="rect">
            <a:avLst/>
          </a:prstGeom>
        </p:spPr>
      </p:pic>
      <p:sp>
        <p:nvSpPr>
          <p:cNvPr id="2" name="Title 1">
            <a:extLst>
              <a:ext uri="{FF2B5EF4-FFF2-40B4-BE49-F238E27FC236}">
                <a16:creationId xmlns:a16="http://schemas.microsoft.com/office/drawing/2014/main" id="{675BF72D-3071-2F66-71A0-2185C2D10704}"/>
              </a:ext>
            </a:extLst>
          </p:cNvPr>
          <p:cNvSpPr>
            <a:spLocks noGrp="1"/>
          </p:cNvSpPr>
          <p:nvPr>
            <p:ph type="title"/>
          </p:nvPr>
        </p:nvSpPr>
        <p:spPr>
          <a:xfrm>
            <a:off x="6709272" y="176484"/>
            <a:ext cx="4992336" cy="808891"/>
          </a:xfrm>
          <a:solidFill>
            <a:schemeClr val="bg1"/>
          </a:solidFill>
        </p:spPr>
        <p:txBody>
          <a:bodyPr>
            <a:normAutofit/>
          </a:bodyPr>
          <a:lstStyle/>
          <a:p>
            <a:r>
              <a:rPr lang="en-US"/>
              <a:t>We Are Now Here </a:t>
            </a:r>
            <a:r>
              <a:rPr lang="en-US">
                <a:solidFill>
                  <a:schemeClr val="bg1"/>
                </a:solidFill>
                <a:sym typeface="Arial"/>
              </a:rPr>
              <a:t>9</a:t>
            </a:r>
            <a:endParaRPr lang="en-US"/>
          </a:p>
        </p:txBody>
      </p:sp>
      <p:sp>
        <p:nvSpPr>
          <p:cNvPr id="5" name="Content Placeholder 4">
            <a:extLst>
              <a:ext uri="{FF2B5EF4-FFF2-40B4-BE49-F238E27FC236}">
                <a16:creationId xmlns:a16="http://schemas.microsoft.com/office/drawing/2014/main" id="{594B9320-4951-B491-2E49-4A6D708488A8}"/>
              </a:ext>
            </a:extLst>
          </p:cNvPr>
          <p:cNvSpPr>
            <a:spLocks noGrp="1"/>
          </p:cNvSpPr>
          <p:nvPr>
            <p:ph sz="half" idx="1"/>
          </p:nvPr>
        </p:nvSpPr>
        <p:spPr>
          <a:xfrm>
            <a:off x="8538071" y="1111647"/>
            <a:ext cx="3513251" cy="4838876"/>
          </a:xfrm>
        </p:spPr>
        <p:txBody>
          <a:bodyPr/>
          <a:lstStyle/>
          <a:p>
            <a:pPr marL="0" indent="0">
              <a:buNone/>
            </a:pPr>
            <a:r>
              <a:rPr lang="en-US" sz="2400" b="1">
                <a:latin typeface="Aptos Narrow" panose="020B0004020202020204" pitchFamily="34" charset="0"/>
              </a:rPr>
              <a:t>Systems Change Impact/ Sustainable Systems Change</a:t>
            </a:r>
          </a:p>
          <a:p>
            <a:r>
              <a:rPr lang="en-US" sz="2400">
                <a:latin typeface="Aptos Narrow" panose="020B0004020202020204" pitchFamily="34" charset="0"/>
              </a:rPr>
              <a:t>Communicating results to maintain partner involvement</a:t>
            </a:r>
          </a:p>
          <a:p>
            <a:pPr marL="0" indent="0">
              <a:buNone/>
            </a:pPr>
            <a:r>
              <a:rPr lang="en-US" sz="2400" b="1">
                <a:latin typeface="Aptos Narrow" panose="020B0004020202020204" pitchFamily="34" charset="0"/>
              </a:rPr>
              <a:t>Job Quality Strategy</a:t>
            </a:r>
          </a:p>
          <a:p>
            <a:r>
              <a:rPr lang="en-US" sz="2400">
                <a:latin typeface="Aptos Narrow" panose="020B0004020202020204" pitchFamily="34" charset="0"/>
              </a:rPr>
              <a:t>Improving, assessing, and tracking</a:t>
            </a:r>
          </a:p>
          <a:p>
            <a:pPr marL="0" indent="0">
              <a:buNone/>
            </a:pPr>
            <a:r>
              <a:rPr lang="en-US" sz="2400" b="1">
                <a:latin typeface="Aptos Narrow" panose="020B0004020202020204" pitchFamily="34" charset="0"/>
              </a:rPr>
              <a:t>Industry-Driven Workforce</a:t>
            </a:r>
            <a:r>
              <a:rPr lang="en-US" sz="2400" b="1">
                <a:latin typeface="Aptos Narrow" panose="020B0004020202020204" pitchFamily="34" charset="0"/>
                <a:ea typeface="+mn-lt"/>
                <a:cs typeface="+mn-lt"/>
              </a:rPr>
              <a:t> </a:t>
            </a:r>
            <a:r>
              <a:rPr lang="en-US" sz="2400" b="1">
                <a:latin typeface="Aptos Narrow" panose="020B0004020202020204" pitchFamily="34" charset="0"/>
              </a:rPr>
              <a:t>Development</a:t>
            </a:r>
          </a:p>
          <a:p>
            <a:r>
              <a:rPr lang="en-US" sz="2400">
                <a:latin typeface="Aptos Narrow" panose="020B0004020202020204" pitchFamily="34" charset="0"/>
              </a:rPr>
              <a:t>Ensuring our industry partners remain involved and dedicated</a:t>
            </a:r>
          </a:p>
        </p:txBody>
      </p:sp>
    </p:spTree>
    <p:extLst>
      <p:ext uri="{BB962C8B-B14F-4D97-AF65-F5344CB8AC3E}">
        <p14:creationId xmlns:p14="http://schemas.microsoft.com/office/powerpoint/2010/main" val="348955893"/>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90836DA-9A51-31FC-EC48-C864B35CBFCC}"/>
              </a:ext>
            </a:extLst>
          </p:cNvPr>
          <p:cNvSpPr>
            <a:spLocks noGrp="1"/>
          </p:cNvSpPr>
          <p:nvPr>
            <p:ph type="title" idx="4294967295"/>
          </p:nvPr>
        </p:nvSpPr>
        <p:spPr>
          <a:xfrm>
            <a:off x="430578" y="328246"/>
            <a:ext cx="4188732" cy="112642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6000" b="0" i="0" u="none" strike="noStrike" kern="1200" cap="none" spc="0" normalizeH="0" baseline="0" noProof="0">
                <a:ln>
                  <a:noFill/>
                </a:ln>
                <a:solidFill>
                  <a:schemeClr val="tx1"/>
                </a:solidFill>
                <a:effectLst/>
                <a:uLnTx/>
                <a:uFillTx/>
                <a:latin typeface="Aptos SemiBold"/>
                <a:ea typeface="+mn-ea"/>
                <a:cs typeface="+mn-cs"/>
              </a:rPr>
              <a:t>Thank You!</a:t>
            </a:r>
            <a:endParaRPr kumimoji="0" lang="en-US" sz="6000" b="0" i="0" u="none" strike="noStrike" kern="1200" cap="none" spc="0" normalizeH="0" baseline="0" noProof="0">
              <a:ln>
                <a:noFill/>
              </a:ln>
              <a:solidFill>
                <a:schemeClr val="tx1"/>
              </a:solidFill>
              <a:effectLst/>
              <a:uLnTx/>
              <a:uFillTx/>
              <a:latin typeface="Aptos SemiBold" panose="020B0004020202020204" pitchFamily="34" charset="0"/>
              <a:ea typeface="+mn-ea"/>
              <a:cs typeface="+mn-cs"/>
            </a:endParaRPr>
          </a:p>
        </p:txBody>
      </p:sp>
      <p:sp>
        <p:nvSpPr>
          <p:cNvPr id="3" name="Text Placeholder 2">
            <a:extLst>
              <a:ext uri="{FF2B5EF4-FFF2-40B4-BE49-F238E27FC236}">
                <a16:creationId xmlns:a16="http://schemas.microsoft.com/office/drawing/2014/main" id="{D6955B02-BEB8-5232-95B2-77CA01047DBF}"/>
              </a:ext>
            </a:extLst>
          </p:cNvPr>
          <p:cNvSpPr>
            <a:spLocks noGrp="1"/>
          </p:cNvSpPr>
          <p:nvPr>
            <p:ph type="body" sz="quarter" idx="14"/>
          </p:nvPr>
        </p:nvSpPr>
        <p:spPr>
          <a:xfrm>
            <a:off x="430578" y="1229810"/>
            <a:ext cx="5924502" cy="3787668"/>
          </a:xfrm>
        </p:spPr>
        <p:txBody>
          <a:bodyPr vert="horz" lIns="91440" tIns="45720" rIns="91440" bIns="45720" rtlCol="0" anchor="t">
            <a:normAutofit fontScale="92500" lnSpcReduction="20000"/>
          </a:bodyPr>
          <a:lstStyle/>
          <a:p>
            <a:pPr marL="0" indent="0">
              <a:buNone/>
            </a:pPr>
            <a:r>
              <a:rPr lang="en-US">
                <a:solidFill>
                  <a:srgbClr val="001E2E"/>
                </a:solidFill>
                <a:latin typeface="Aptos Narrow"/>
                <a:ea typeface="+mn-lt"/>
                <a:cs typeface="Arial"/>
              </a:rPr>
              <a:t>Cindy Anderson</a:t>
            </a:r>
          </a:p>
          <a:p>
            <a:pPr marL="0" indent="0">
              <a:buNone/>
            </a:pPr>
            <a:r>
              <a:rPr lang="en-US">
                <a:solidFill>
                  <a:srgbClr val="001E2E"/>
                </a:solidFill>
                <a:latin typeface="Aptos Narrow"/>
                <a:ea typeface="+mn-lt"/>
                <a:cs typeface="Arial"/>
              </a:rPr>
              <a:t>Project Manager</a:t>
            </a:r>
          </a:p>
          <a:p>
            <a:pPr marL="0" indent="0">
              <a:buNone/>
            </a:pPr>
            <a:r>
              <a:rPr lang="en-US">
                <a:solidFill>
                  <a:srgbClr val="001E2E"/>
                </a:solidFill>
                <a:latin typeface="Aptos Narrow"/>
                <a:ea typeface="+mn-lt"/>
                <a:cs typeface="Arial"/>
              </a:rPr>
              <a:t>Employ Milwaukee, Inc.</a:t>
            </a:r>
            <a:endParaRPr lang="en-US">
              <a:solidFill>
                <a:srgbClr val="000000"/>
              </a:solidFill>
              <a:latin typeface="Aptos Narrow"/>
              <a:ea typeface="+mn-lt"/>
              <a:cs typeface="Arial"/>
            </a:endParaRPr>
          </a:p>
          <a:p>
            <a:pPr marL="0" indent="0">
              <a:buNone/>
            </a:pPr>
            <a:r>
              <a:rPr lang="en-US">
                <a:solidFill>
                  <a:srgbClr val="000000"/>
                </a:solidFill>
                <a:latin typeface="Aptos Narrow"/>
                <a:ea typeface="+mn-lt"/>
                <a:cs typeface="Arial"/>
                <a:hlinkClick r:id="rId3"/>
              </a:rPr>
              <a:t>Cindy.Anderson@employmilwaukee.org</a:t>
            </a:r>
            <a:endParaRPr lang="en-US">
              <a:solidFill>
                <a:srgbClr val="000000"/>
              </a:solidFill>
              <a:latin typeface="Aptos Narrow"/>
              <a:ea typeface="+mn-lt"/>
              <a:cs typeface="Arial"/>
            </a:endParaRPr>
          </a:p>
          <a:p>
            <a:pPr marL="0" indent="0">
              <a:buNone/>
            </a:pPr>
            <a:endParaRPr lang="en-US">
              <a:solidFill>
                <a:srgbClr val="242021"/>
              </a:solidFill>
              <a:latin typeface="Aptos Narrow"/>
              <a:ea typeface="+mn-lt"/>
              <a:cs typeface="+mn-lt"/>
            </a:endParaRPr>
          </a:p>
          <a:p>
            <a:pPr marL="0" indent="0">
              <a:buNone/>
            </a:pPr>
            <a:r>
              <a:rPr lang="en-US" err="1">
                <a:solidFill>
                  <a:srgbClr val="242021"/>
                </a:solidFill>
                <a:latin typeface="Aptos Narrow"/>
                <a:ea typeface="+mn-lt"/>
                <a:cs typeface="+mn-lt"/>
              </a:rPr>
              <a:t>Tashika</a:t>
            </a:r>
            <a:r>
              <a:rPr lang="en-US">
                <a:solidFill>
                  <a:srgbClr val="242021"/>
                </a:solidFill>
                <a:latin typeface="Aptos Narrow"/>
                <a:ea typeface="+mn-lt"/>
                <a:cs typeface="+mn-lt"/>
              </a:rPr>
              <a:t> Coleman</a:t>
            </a:r>
          </a:p>
          <a:p>
            <a:pPr marL="0" indent="0">
              <a:buNone/>
            </a:pPr>
            <a:r>
              <a:rPr lang="en-US">
                <a:solidFill>
                  <a:srgbClr val="242021"/>
                </a:solidFill>
                <a:latin typeface="Aptos Narrow"/>
                <a:ea typeface="+mn-lt"/>
                <a:cs typeface="+mn-lt"/>
              </a:rPr>
              <a:t>Workforce Specialist</a:t>
            </a:r>
          </a:p>
          <a:p>
            <a:pPr marL="0" indent="0">
              <a:buNone/>
            </a:pPr>
            <a:r>
              <a:rPr lang="en-US">
                <a:solidFill>
                  <a:srgbClr val="001E2E"/>
                </a:solidFill>
                <a:latin typeface="Aptos Narrow"/>
                <a:ea typeface="+mn-lt"/>
                <a:cs typeface="Arial"/>
              </a:rPr>
              <a:t>Employ Milwaukee, Inc.</a:t>
            </a:r>
            <a:endParaRPr lang="en-US">
              <a:solidFill>
                <a:srgbClr val="000000"/>
              </a:solidFill>
              <a:latin typeface="Aptos Narrow"/>
              <a:ea typeface="+mn-lt"/>
              <a:cs typeface="Arial"/>
            </a:endParaRPr>
          </a:p>
          <a:p>
            <a:pPr marL="0" indent="0">
              <a:buNone/>
            </a:pPr>
            <a:r>
              <a:rPr lang="en-US">
                <a:solidFill>
                  <a:srgbClr val="242021"/>
                </a:solidFill>
                <a:latin typeface="Aptos Narrow"/>
                <a:ea typeface="+mn-lt"/>
                <a:cs typeface="+mn-lt"/>
                <a:hlinkClick r:id="rId4"/>
              </a:rPr>
              <a:t>Tashika.Coleman@employmilwaukee.org</a:t>
            </a:r>
            <a:endParaRPr lang="en-US">
              <a:solidFill>
                <a:srgbClr val="242021"/>
              </a:solidFill>
              <a:latin typeface="Aptos Narrow"/>
            </a:endParaRPr>
          </a:p>
        </p:txBody>
      </p:sp>
      <p:sp>
        <p:nvSpPr>
          <p:cNvPr id="4" name="Slide Number Placeholder 3">
            <a:extLst>
              <a:ext uri="{FF2B5EF4-FFF2-40B4-BE49-F238E27FC236}">
                <a16:creationId xmlns:a16="http://schemas.microsoft.com/office/drawing/2014/main" id="{96EC0885-0ACA-3454-2CC4-AF20C4B9435C}"/>
              </a:ext>
            </a:extLst>
          </p:cNvPr>
          <p:cNvSpPr>
            <a:spLocks noGrp="1"/>
          </p:cNvSpPr>
          <p:nvPr>
            <p:ph type="sldNum" sz="quarter" idx="4"/>
          </p:nvPr>
        </p:nvSpPr>
        <p:spPr/>
        <p:txBody>
          <a:bodyPr/>
          <a:lstStyle/>
          <a:p>
            <a:fld id="{E1CE52AA-BB93-4FDB-9629-C6421C98F39B}" type="slidenum">
              <a:rPr lang="en-US" smtClean="0"/>
              <a:pPr/>
              <a:t>84</a:t>
            </a:fld>
            <a:endParaRPr lang="en-US"/>
          </a:p>
        </p:txBody>
      </p:sp>
    </p:spTree>
    <p:extLst>
      <p:ext uri="{BB962C8B-B14F-4D97-AF65-F5344CB8AC3E}">
        <p14:creationId xmlns:p14="http://schemas.microsoft.com/office/powerpoint/2010/main" val="39171653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553157" y="5738229"/>
            <a:ext cx="11085686" cy="718590"/>
          </a:xfrm>
        </p:spPr>
        <p:txBody>
          <a:bodyPr/>
          <a:lstStyle/>
          <a:p>
            <a:pPr algn="ctr"/>
            <a:r>
              <a:rPr lang="en-US" sz="4800"/>
              <a:t>Hospitality Training Academy</a:t>
            </a:r>
          </a:p>
        </p:txBody>
      </p:sp>
    </p:spTree>
    <p:extLst>
      <p:ext uri="{BB962C8B-B14F-4D97-AF65-F5344CB8AC3E}">
        <p14:creationId xmlns:p14="http://schemas.microsoft.com/office/powerpoint/2010/main" val="3303973589"/>
      </p:ext>
    </p:extLst>
  </p:cSld>
  <p:clrMapOvr>
    <a:masterClrMapping/>
  </p:clrMapOvr>
  <mc:AlternateContent xmlns:mc="http://schemas.openxmlformats.org/markup-compatibility/2006" xmlns:p14="http://schemas.microsoft.com/office/powerpoint/2010/main">
    <mc:Choice Requires="p14">
      <p:transition spd="slow" p14:dur="2000" advTm="30000"/>
    </mc:Choice>
    <mc:Fallback xmlns="">
      <p:transition spd="slow" advTm="30000"/>
    </mc:Fallback>
  </mc:AlternateContent>
  <p:extLst>
    <p:ext uri="{6950BFC3-D8DA-4A85-94F7-54DA5524770B}">
      <p188:commentRel xmlns:p188="http://schemas.microsoft.com/office/powerpoint/2018/8/main" r:id="rId3"/>
    </p:ext>
  </p:extLs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B2FEB01-2BA8-0F3D-5C93-A6FE3A098F1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22600" t="11082" r="54541"/>
          <a:stretch/>
        </p:blipFill>
        <p:spPr>
          <a:xfrm>
            <a:off x="9393382" y="-35270"/>
            <a:ext cx="2798618" cy="6893270"/>
          </a:xfrm>
          <a:prstGeom prst="rect">
            <a:avLst/>
          </a:prstGeom>
        </p:spPr>
      </p:pic>
      <p:sp>
        <p:nvSpPr>
          <p:cNvPr id="2" name="Title 18">
            <a:extLst>
              <a:ext uri="{FF2B5EF4-FFF2-40B4-BE49-F238E27FC236}">
                <a16:creationId xmlns:a16="http://schemas.microsoft.com/office/drawing/2014/main" id="{813C87BF-3111-2AEE-DEB5-3732B2A1CB29}"/>
              </a:ext>
            </a:extLst>
          </p:cNvPr>
          <p:cNvSpPr txBox="1">
            <a:spLocks noGrp="1"/>
          </p:cNvSpPr>
          <p:nvPr>
            <p:ph type="title" idx="4294967295"/>
          </p:nvPr>
        </p:nvSpPr>
        <p:spPr>
          <a:xfrm>
            <a:off x="515577" y="124119"/>
            <a:ext cx="8778240" cy="138215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800" i="0" kern="1200" cap="none" baseline="0">
                <a:solidFill>
                  <a:schemeClr val="accent6">
                    <a:lumMod val="50000"/>
                  </a:schemeClr>
                </a:solidFill>
                <a:latin typeface="Aptos SemiBold" panose="020B0004020202020204" pitchFamily="34" charset="0"/>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lang="en-US"/>
              <a:t>Hospitality Culinary Registered Apprenticeship Replication Project</a:t>
            </a:r>
          </a:p>
        </p:txBody>
      </p:sp>
      <p:sp>
        <p:nvSpPr>
          <p:cNvPr id="6" name="Text Placeholder 5">
            <a:extLst>
              <a:ext uri="{FF2B5EF4-FFF2-40B4-BE49-F238E27FC236}">
                <a16:creationId xmlns:a16="http://schemas.microsoft.com/office/drawing/2014/main" id="{8756EF58-8F71-BBBD-4FBD-834AE31ACEEF}"/>
              </a:ext>
            </a:extLst>
          </p:cNvPr>
          <p:cNvSpPr>
            <a:spLocks noGrp="1"/>
          </p:cNvSpPr>
          <p:nvPr>
            <p:ph type="body" sz="quarter" idx="14"/>
          </p:nvPr>
        </p:nvSpPr>
        <p:spPr>
          <a:xfrm>
            <a:off x="761369" y="1506275"/>
            <a:ext cx="8512651" cy="5161985"/>
          </a:xfrm>
        </p:spPr>
        <p:txBody>
          <a:bodyPr vert="horz" lIns="91440" tIns="45720" rIns="91440" bIns="45720" rtlCol="0" anchor="t">
            <a:noAutofit/>
          </a:bodyPr>
          <a:lstStyle/>
          <a:p>
            <a:pPr>
              <a:buFont typeface="Wingdings" panose="05000000000000000000" pitchFamily="2" charset="2"/>
              <a:buChar char="§"/>
            </a:pPr>
            <a:r>
              <a:rPr lang="en-US" sz="2800" b="1">
                <a:latin typeface="Aptos Narrow" panose="020B0004020202020204" pitchFamily="34" charset="0"/>
                <a:cs typeface="Arial"/>
              </a:rPr>
              <a:t>Tier 2 Implementation Grant</a:t>
            </a:r>
          </a:p>
          <a:p>
            <a:pPr>
              <a:buFont typeface="Wingdings" panose="05000000000000000000" pitchFamily="2" charset="2"/>
              <a:buChar char="§"/>
            </a:pPr>
            <a:r>
              <a:rPr lang="en-US" sz="2800" b="1">
                <a:latin typeface="Aptos Narrow" panose="020B0004020202020204" pitchFamily="34" charset="0"/>
                <a:cs typeface="Arial"/>
              </a:rPr>
              <a:t>Hospitality Industry</a:t>
            </a:r>
          </a:p>
          <a:p>
            <a:pPr>
              <a:buFont typeface="Wingdings" panose="05000000000000000000" pitchFamily="2" charset="2"/>
              <a:buChar char="§"/>
            </a:pPr>
            <a:r>
              <a:rPr lang="en-US" sz="3000" b="1">
                <a:latin typeface="Aptos Narrow" panose="020B0004020202020204" pitchFamily="34" charset="0"/>
              </a:rPr>
              <a:t>Phoenix, Chicago, Baltimore, and Philadelphia</a:t>
            </a:r>
          </a:p>
          <a:p>
            <a:pPr>
              <a:buFont typeface="Wingdings" panose="05000000000000000000" pitchFamily="2" charset="2"/>
              <a:buChar char="§"/>
            </a:pPr>
            <a:r>
              <a:rPr lang="en-US" sz="2800" b="1">
                <a:latin typeface="Aptos Narrow" panose="020B0004020202020204" pitchFamily="34" charset="0"/>
                <a:cs typeface="Arial"/>
              </a:rPr>
              <a:t>Top 3 project goals </a:t>
            </a:r>
          </a:p>
          <a:p>
            <a:pPr marL="800100" lvl="1" indent="-342900">
              <a:buAutoNum type="arabicPeriod"/>
            </a:pPr>
            <a:r>
              <a:rPr lang="en-US" sz="2800">
                <a:latin typeface="Aptos Narrow" panose="020B0004020202020204" pitchFamily="34" charset="0"/>
                <a:cs typeface="Arial"/>
              </a:rPr>
              <a:t>Improve job quality for Cooks by expanding Chicago’s program and replicating HTA’s program in Phoenix, Baltimore, and Philadelphia</a:t>
            </a:r>
          </a:p>
          <a:p>
            <a:pPr marL="800100" lvl="1" indent="-342900">
              <a:buAutoNum type="arabicPeriod"/>
            </a:pPr>
            <a:r>
              <a:rPr lang="en-US" sz="2800">
                <a:latin typeface="Aptos Narrow" panose="020B0004020202020204" pitchFamily="34" charset="0"/>
                <a:cs typeface="Arial"/>
              </a:rPr>
              <a:t>Train 273 participants in the skills needed to be hired by employers that have entered into Collective Bargaining Agreements (CBA) with local labor unions</a:t>
            </a:r>
          </a:p>
          <a:p>
            <a:pPr marL="800100" lvl="1" indent="-342900">
              <a:buAutoNum type="arabicPeriod"/>
            </a:pPr>
            <a:r>
              <a:rPr lang="en-US" sz="2800">
                <a:latin typeface="Aptos Narrow" panose="020B0004020202020204" pitchFamily="34" charset="0"/>
                <a:cs typeface="Arial"/>
              </a:rPr>
              <a:t>Place participants in good family-sustaining jobs protected by CBAs.</a:t>
            </a:r>
          </a:p>
        </p:txBody>
      </p:sp>
      <p:sp>
        <p:nvSpPr>
          <p:cNvPr id="5" name="Slide Number Placeholder 4">
            <a:extLst>
              <a:ext uri="{FF2B5EF4-FFF2-40B4-BE49-F238E27FC236}">
                <a16:creationId xmlns:a16="http://schemas.microsoft.com/office/drawing/2014/main" id="{420C5CFA-5387-78E2-3E48-084DE1C669B6}"/>
              </a:ext>
            </a:extLst>
          </p:cNvPr>
          <p:cNvSpPr>
            <a:spLocks noGrp="1"/>
          </p:cNvSpPr>
          <p:nvPr>
            <p:ph type="sldNum" sz="quarter" idx="4"/>
          </p:nvPr>
        </p:nvSpPr>
        <p:spPr/>
        <p:txBody>
          <a:bodyPr>
            <a:normAutofit lnSpcReduction="10000"/>
          </a:bodyPr>
          <a:lstStyle/>
          <a:p>
            <a:fld id="{E1CE52AA-BB93-4FDB-9629-C6421C98F39B}" type="slidenum">
              <a:rPr lang="en-US" smtClean="0"/>
              <a:pPr/>
              <a:t>86</a:t>
            </a:fld>
            <a:endParaRPr lang="en-US"/>
          </a:p>
        </p:txBody>
      </p:sp>
      <p:sp>
        <p:nvSpPr>
          <p:cNvPr id="11" name="TextBox 10">
            <a:extLst>
              <a:ext uri="{FF2B5EF4-FFF2-40B4-BE49-F238E27FC236}">
                <a16:creationId xmlns:a16="http://schemas.microsoft.com/office/drawing/2014/main" id="{2804198A-C5C5-4DFA-D5AD-6BF0E80C07FC}"/>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093350" y="586414"/>
            <a:ext cx="1299117" cy="369332"/>
          </a:xfrm>
          <a:prstGeom prst="rect">
            <a:avLst/>
          </a:prstGeom>
          <a:noFill/>
        </p:spPr>
        <p:txBody>
          <a:bodyPr wrap="square" rtlCol="0">
            <a:spAutoFit/>
          </a:bodyPr>
          <a:lstStyle/>
          <a:p>
            <a:r>
              <a:rPr lang="en-US">
                <a:latin typeface="Aptos Black" panose="020B0004020202020204" pitchFamily="34" charset="0"/>
              </a:rPr>
              <a:t>Critical</a:t>
            </a:r>
          </a:p>
        </p:txBody>
      </p:sp>
      <p:sp>
        <p:nvSpPr>
          <p:cNvPr id="12" name="TextBox 11">
            <a:extLst>
              <a:ext uri="{FF2B5EF4-FFF2-40B4-BE49-F238E27FC236}">
                <a16:creationId xmlns:a16="http://schemas.microsoft.com/office/drawing/2014/main" id="{75E10D75-BF48-6B42-004C-C30FC8CF0A9D}"/>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025116">
            <a:off x="10172467" y="1518855"/>
            <a:ext cx="1240445" cy="369332"/>
          </a:xfrm>
          <a:prstGeom prst="rect">
            <a:avLst/>
          </a:prstGeom>
          <a:noFill/>
        </p:spPr>
        <p:txBody>
          <a:bodyPr wrap="square" rtlCol="0">
            <a:spAutoFit/>
          </a:bodyPr>
          <a:lstStyle/>
          <a:p>
            <a:r>
              <a:rPr lang="en-US">
                <a:latin typeface="Aptos Black" panose="020B0004020202020204" pitchFamily="34" charset="0"/>
              </a:rPr>
              <a:t>Sectors</a:t>
            </a:r>
          </a:p>
        </p:txBody>
      </p:sp>
      <p:sp>
        <p:nvSpPr>
          <p:cNvPr id="13" name="TextBox 12">
            <a:extLst>
              <a:ext uri="{FF2B5EF4-FFF2-40B4-BE49-F238E27FC236}">
                <a16:creationId xmlns:a16="http://schemas.microsoft.com/office/drawing/2014/main" id="{BE4F7873-6B18-0B7D-AFC5-52AF1248231E}"/>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529890">
            <a:off x="10422868" y="4135371"/>
            <a:ext cx="640080" cy="369332"/>
          </a:xfrm>
          <a:prstGeom prst="rect">
            <a:avLst/>
          </a:prstGeom>
          <a:noFill/>
        </p:spPr>
        <p:txBody>
          <a:bodyPr wrap="square" rtlCol="0">
            <a:spAutoFit/>
          </a:bodyPr>
          <a:lstStyle/>
          <a:p>
            <a:r>
              <a:rPr lang="en-US">
                <a:latin typeface="Aptos Black" panose="020B0004020202020204" pitchFamily="34" charset="0"/>
              </a:rPr>
              <a:t>Job</a:t>
            </a:r>
          </a:p>
        </p:txBody>
      </p:sp>
      <p:sp>
        <p:nvSpPr>
          <p:cNvPr id="14" name="TextBox 13">
            <a:extLst>
              <a:ext uri="{FF2B5EF4-FFF2-40B4-BE49-F238E27FC236}">
                <a16:creationId xmlns:a16="http://schemas.microsoft.com/office/drawing/2014/main" id="{248C47C4-022D-DB9A-E138-E7B91B602EC8}"/>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a:off x="10261499" y="5686864"/>
            <a:ext cx="1049773" cy="369332"/>
          </a:xfrm>
          <a:prstGeom prst="rect">
            <a:avLst/>
          </a:prstGeom>
          <a:noFill/>
        </p:spPr>
        <p:txBody>
          <a:bodyPr wrap="square" rtlCol="0">
            <a:spAutoFit/>
          </a:bodyPr>
          <a:lstStyle/>
          <a:p>
            <a:r>
              <a:rPr lang="en-US">
                <a:latin typeface="Aptos Black" panose="020B0004020202020204" pitchFamily="34" charset="0"/>
              </a:rPr>
              <a:t>Quality</a:t>
            </a:r>
          </a:p>
        </p:txBody>
      </p:sp>
      <p:sp>
        <p:nvSpPr>
          <p:cNvPr id="15" name="TextBox 14">
            <a:extLst>
              <a:ext uri="{FF2B5EF4-FFF2-40B4-BE49-F238E27FC236}">
                <a16:creationId xmlns:a16="http://schemas.microsoft.com/office/drawing/2014/main" id="{B6D6E8CA-422D-9379-DA66-C1E084786457}"/>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925500">
            <a:off x="9980161" y="2531917"/>
            <a:ext cx="1958462" cy="369332"/>
          </a:xfrm>
          <a:prstGeom prst="rect">
            <a:avLst/>
          </a:prstGeom>
          <a:noFill/>
        </p:spPr>
        <p:txBody>
          <a:bodyPr wrap="square" rtlCol="0">
            <a:spAutoFit/>
          </a:bodyPr>
          <a:lstStyle/>
          <a:p>
            <a:r>
              <a:rPr lang="en-US">
                <a:latin typeface="Aptos Black" panose="020B0004020202020204" pitchFamily="34" charset="0"/>
              </a:rPr>
              <a:t>Programmatic</a:t>
            </a:r>
          </a:p>
        </p:txBody>
      </p:sp>
      <p:sp>
        <p:nvSpPr>
          <p:cNvPr id="16" name="TextBox 15">
            <a:extLst>
              <a:ext uri="{FF2B5EF4-FFF2-40B4-BE49-F238E27FC236}">
                <a16:creationId xmlns:a16="http://schemas.microsoft.com/office/drawing/2014/main" id="{7F3A534A-9AFF-A68C-1CE9-5EFA8BC1CEA5}"/>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0819380">
            <a:off x="9911555" y="3335910"/>
            <a:ext cx="1762268" cy="369332"/>
          </a:xfrm>
          <a:prstGeom prst="rect">
            <a:avLst/>
          </a:prstGeom>
          <a:noFill/>
        </p:spPr>
        <p:txBody>
          <a:bodyPr wrap="square" rtlCol="0">
            <a:spAutoFit/>
          </a:bodyPr>
          <a:lstStyle/>
          <a:p>
            <a:r>
              <a:rPr lang="en-US">
                <a:latin typeface="Aptos Black" panose="020B0004020202020204" pitchFamily="34" charset="0"/>
              </a:rPr>
              <a:t>Performance</a:t>
            </a:r>
          </a:p>
        </p:txBody>
      </p:sp>
      <p:sp>
        <p:nvSpPr>
          <p:cNvPr id="17" name="TextBox 16">
            <a:extLst>
              <a:ext uri="{FF2B5EF4-FFF2-40B4-BE49-F238E27FC236}">
                <a16:creationId xmlns:a16="http://schemas.microsoft.com/office/drawing/2014/main" id="{96BB6CD9-72C9-4DB1-2971-A428B9BD913F}"/>
              </a:ext>
              <a:ext uri="{C183D7F6-B498-43B3-948B-1728B52AA6E4}">
                <adec:decorative xmlns:adec="http://schemas.microsoft.com/office/drawing/2017/decorative" val="1"/>
              </a:ext>
            </a:extLst>
          </p:cNvPr>
          <p:cNvSpPr txBox="1">
            <a:spLocks noGrp="1" noRot="1" noMove="1" noResize="1" noEditPoints="1" noAdjustHandles="1" noChangeArrowheads="1" noChangeShapeType="1"/>
          </p:cNvSpPr>
          <p:nvPr/>
        </p:nvSpPr>
        <p:spPr>
          <a:xfrm rot="21223767">
            <a:off x="9605365" y="5015955"/>
            <a:ext cx="2500289" cy="369332"/>
          </a:xfrm>
          <a:prstGeom prst="rect">
            <a:avLst/>
          </a:prstGeom>
          <a:noFill/>
        </p:spPr>
        <p:txBody>
          <a:bodyPr wrap="square" rtlCol="0">
            <a:spAutoFit/>
          </a:bodyPr>
          <a:lstStyle/>
          <a:p>
            <a:r>
              <a:rPr lang="en-US">
                <a:latin typeface="Aptos Black" panose="020B0004020202020204" pitchFamily="34" charset="0"/>
              </a:rPr>
              <a:t>Grant</a:t>
            </a:r>
            <a:r>
              <a:rPr lang="en-US"/>
              <a:t> </a:t>
            </a:r>
            <a:r>
              <a:rPr lang="en-US">
                <a:latin typeface="Aptos Black" panose="020B0004020202020204" pitchFamily="34" charset="0"/>
              </a:rPr>
              <a:t>Management</a:t>
            </a:r>
          </a:p>
        </p:txBody>
      </p:sp>
    </p:spTree>
    <p:extLst>
      <p:ext uri="{BB962C8B-B14F-4D97-AF65-F5344CB8AC3E}">
        <p14:creationId xmlns:p14="http://schemas.microsoft.com/office/powerpoint/2010/main" val="3394038744"/>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F57446-FDCA-8A3F-9411-C9779F9E392E}"/>
              </a:ext>
            </a:extLst>
          </p:cNvPr>
          <p:cNvSpPr>
            <a:spLocks noGrp="1"/>
          </p:cNvSpPr>
          <p:nvPr>
            <p:ph type="title" idx="4294967295"/>
          </p:nvPr>
        </p:nvSpPr>
        <p:spPr>
          <a:xfrm>
            <a:off x="3457460" y="339514"/>
            <a:ext cx="5277080" cy="1382713"/>
          </a:xfr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lvl="0">
              <a:spcBef>
                <a:spcPts val="1000"/>
              </a:spcBef>
              <a:defRPr/>
            </a:pPr>
            <a:r>
              <a:rPr lang="en-US"/>
              <a:t>Key Stakeholders </a:t>
            </a:r>
            <a:r>
              <a:rPr lang="en-US" sz="100">
                <a:solidFill>
                  <a:schemeClr val="bg1"/>
                </a:solidFill>
                <a:sym typeface="Arial"/>
              </a:rPr>
              <a:t>10</a:t>
            </a:r>
            <a:endParaRPr lang="en-US" sz="100"/>
          </a:p>
        </p:txBody>
      </p:sp>
      <p:sp>
        <p:nvSpPr>
          <p:cNvPr id="6" name="Content Placeholder 5">
            <a:extLst>
              <a:ext uri="{FF2B5EF4-FFF2-40B4-BE49-F238E27FC236}">
                <a16:creationId xmlns:a16="http://schemas.microsoft.com/office/drawing/2014/main" id="{19BCEB2C-367D-0CA2-58B6-6F32B05228A1}"/>
              </a:ext>
              <a:ext uri="{C183D7F6-B498-43B3-948B-1728B52AA6E4}">
                <adec:decorative xmlns:adec="http://schemas.microsoft.com/office/drawing/2017/decorative" val="0"/>
              </a:ext>
            </a:extLst>
          </p:cNvPr>
          <p:cNvSpPr>
            <a:spLocks noGrp="1"/>
          </p:cNvSpPr>
          <p:nvPr>
            <p:ph sz="half" idx="4294967295"/>
          </p:nvPr>
        </p:nvSpPr>
        <p:spPr>
          <a:xfrm>
            <a:off x="4869180" y="1990657"/>
            <a:ext cx="6177280" cy="3482324"/>
          </a:xfrm>
        </p:spPr>
        <p:txBody>
          <a:bodyPr vert="horz" lIns="91440" tIns="45720" rIns="91440" bIns="45720" rtlCol="0" anchor="t">
            <a:normAutofit/>
          </a:bodyPr>
          <a:lstStyle/>
          <a:p>
            <a:r>
              <a:rPr lang="en-US">
                <a:latin typeface="Aptos Narrow"/>
              </a:rPr>
              <a:t>UNITE HERE Local 11 </a:t>
            </a:r>
          </a:p>
          <a:p>
            <a:pPr lvl="1"/>
            <a:r>
              <a:rPr lang="en-US" sz="2800">
                <a:latin typeface="Aptos Narrow"/>
              </a:rPr>
              <a:t>(Los Angeles, Orange, and San Bernardino Counties in California, and the State of Arizona)  </a:t>
            </a:r>
            <a:endParaRPr lang="en-US" sz="2800"/>
          </a:p>
          <a:p>
            <a:r>
              <a:rPr lang="en-US"/>
              <a:t>Arizona @ Work Statewide Workforce Development Network</a:t>
            </a:r>
          </a:p>
          <a:p>
            <a:r>
              <a:rPr lang="en-US"/>
              <a:t>HIRE360 (Chicago)</a:t>
            </a:r>
          </a:p>
        </p:txBody>
      </p:sp>
      <p:pic>
        <p:nvPicPr>
          <p:cNvPr id="13" name="Picture 4">
            <a:extLst>
              <a:ext uri="{FF2B5EF4-FFF2-40B4-BE49-F238E27FC236}">
                <a16:creationId xmlns:a16="http://schemas.microsoft.com/office/drawing/2014/main" id="{C174E54C-972B-E494-0297-761D60B839EC}"/>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28355" y="1425756"/>
            <a:ext cx="1398871" cy="1398871"/>
          </a:xfrm>
          <a:prstGeom prst="rect">
            <a:avLst/>
          </a:prstGeom>
          <a:solidFill>
            <a:srgbClr val="FFFFFF"/>
          </a:solidFill>
        </p:spPr>
      </p:pic>
      <p:pic>
        <p:nvPicPr>
          <p:cNvPr id="1036" name="Picture 12">
            <a:extLst>
              <a:ext uri="{FF2B5EF4-FFF2-40B4-BE49-F238E27FC236}">
                <a16:creationId xmlns:a16="http://schemas.microsoft.com/office/drawing/2014/main" id="{C445DD9E-592B-850D-BA97-BA4EDDC559C2}"/>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7877" y="4535720"/>
            <a:ext cx="1428749"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AC9B297E-F490-3613-B394-EEB9894F886F}"/>
              </a:ext>
              <a:ext uri="{C183D7F6-B498-43B3-948B-1728B52AA6E4}">
                <adec:decorative xmlns:adec="http://schemas.microsoft.com/office/drawing/2017/decorative" val="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134" t="28264" r="16986" b="27444"/>
          <a:stretch/>
        </p:blipFill>
        <p:spPr bwMode="auto">
          <a:xfrm>
            <a:off x="934116" y="3637031"/>
            <a:ext cx="2616272" cy="625127"/>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12"/>
          </p:nvPr>
        </p:nvSpPr>
        <p:spPr/>
        <p:txBody>
          <a:bodyPr>
            <a:normAutofit/>
          </a:bodyPr>
          <a:lstStyle/>
          <a:p>
            <a:pPr lvl="0">
              <a:spcAft>
                <a:spcPts val="600"/>
              </a:spcAft>
            </a:pPr>
            <a:fld id="{158B7785-F6D6-45F8-833E-07BD84680091}" type="slidenum">
              <a:rPr lang="en-US" noProof="0" smtClean="0">
                <a:solidFill>
                  <a:srgbClr val="274E21"/>
                </a:solidFill>
                <a:latin typeface="Aptos Narrow" panose="020B0004020202020204" pitchFamily="34" charset="0"/>
              </a:rPr>
              <a:pPr lvl="0">
                <a:spcAft>
                  <a:spcPts val="600"/>
                </a:spcAft>
              </a:pPr>
              <a:t>87</a:t>
            </a:fld>
            <a:endParaRPr lang="en-US" noProof="0">
              <a:solidFill>
                <a:srgbClr val="274E21"/>
              </a:solidFill>
              <a:latin typeface="Aptos Narrow" panose="020B0004020202020204" pitchFamily="34" charset="0"/>
            </a:endParaRPr>
          </a:p>
        </p:txBody>
      </p:sp>
    </p:spTree>
    <p:custDataLst>
      <p:tags r:id="rId1"/>
    </p:custDataLst>
    <p:extLst>
      <p:ext uri="{BB962C8B-B14F-4D97-AF65-F5344CB8AC3E}">
        <p14:creationId xmlns:p14="http://schemas.microsoft.com/office/powerpoint/2010/main" val="3189157240"/>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Table listing the top challenge and asset.">
            <a:extLst>
              <a:ext uri="{FF2B5EF4-FFF2-40B4-BE49-F238E27FC236}">
                <a16:creationId xmlns:a16="http://schemas.microsoft.com/office/drawing/2014/main" id="{C5F57446-FDCA-8A3F-9411-C9779F9E392E}"/>
              </a:ext>
            </a:extLst>
          </p:cNvPr>
          <p:cNvSpPr>
            <a:spLocks noGrp="1"/>
          </p:cNvSpPr>
          <p:nvPr>
            <p:ph type="title" idx="4294967295"/>
          </p:nvPr>
        </p:nvSpPr>
        <p:spPr>
          <a:xfrm>
            <a:off x="3168175" y="595985"/>
            <a:ext cx="5855649" cy="717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lang="en-US">
                <a:solidFill>
                  <a:schemeClr val="accent1">
                    <a:lumMod val="50000"/>
                  </a:schemeClr>
                </a:solidFill>
              </a:rPr>
              <a:t>Top Challenge &amp; Asset </a:t>
            </a:r>
            <a:r>
              <a:rPr lang="en-US" sz="800">
                <a:solidFill>
                  <a:schemeClr val="bg1"/>
                </a:solidFill>
                <a:sym typeface="Arial"/>
              </a:rPr>
              <a:t>10</a:t>
            </a:r>
            <a:endParaRPr lang="en-US">
              <a:solidFill>
                <a:schemeClr val="accent1">
                  <a:lumMod val="50000"/>
                </a:schemeClr>
              </a:solidFill>
            </a:endParaRPr>
          </a:p>
        </p:txBody>
      </p:sp>
      <p:graphicFrame>
        <p:nvGraphicFramePr>
          <p:cNvPr id="8" name="Table 8" descr="table listing Quarter Start and End Dates and Report Submission Due Dates">
            <a:extLst>
              <a:ext uri="{FF2B5EF4-FFF2-40B4-BE49-F238E27FC236}">
                <a16:creationId xmlns:a16="http://schemas.microsoft.com/office/drawing/2014/main" id="{62997EED-72BD-47B3-9E62-56B72EDCD2FA}"/>
              </a:ext>
            </a:extLst>
          </p:cNvPr>
          <p:cNvGraphicFramePr>
            <a:graphicFrameLocks noGrp="1"/>
          </p:cNvGraphicFramePr>
          <p:nvPr>
            <p:ph sz="half" idx="4294967295"/>
            <p:extLst>
              <p:ext uri="{D42A27DB-BD31-4B8C-83A1-F6EECF244321}">
                <p14:modId xmlns:p14="http://schemas.microsoft.com/office/powerpoint/2010/main" val="3278191894"/>
              </p:ext>
            </p:extLst>
          </p:nvPr>
        </p:nvGraphicFramePr>
        <p:xfrm>
          <a:off x="605917" y="1830971"/>
          <a:ext cx="10980163" cy="3043958"/>
        </p:xfrm>
        <a:graphic>
          <a:graphicData uri="http://schemas.openxmlformats.org/drawingml/2006/table">
            <a:tbl>
              <a:tblPr firstRow="1" bandRow="1">
                <a:tableStyleId>{69CF1AB2-1976-4502-BF36-3FF5EA218861}</a:tableStyleId>
              </a:tblPr>
              <a:tblGrid>
                <a:gridCol w="5679394">
                  <a:extLst>
                    <a:ext uri="{9D8B030D-6E8A-4147-A177-3AD203B41FA5}">
                      <a16:colId xmlns:a16="http://schemas.microsoft.com/office/drawing/2014/main" val="3847933419"/>
                    </a:ext>
                  </a:extLst>
                </a:gridCol>
                <a:gridCol w="5300769">
                  <a:extLst>
                    <a:ext uri="{9D8B030D-6E8A-4147-A177-3AD203B41FA5}">
                      <a16:colId xmlns:a16="http://schemas.microsoft.com/office/drawing/2014/main" val="1835532548"/>
                    </a:ext>
                  </a:extLst>
                </a:gridCol>
              </a:tblGrid>
              <a:tr h="818918">
                <a:tc>
                  <a:txBody>
                    <a:bodyPr/>
                    <a:lstStyle/>
                    <a:p>
                      <a:pPr algn="l"/>
                      <a:r>
                        <a:rPr lang="en-US" sz="2800">
                          <a:latin typeface="Aptos Narrow" panose="020B0004020202020204" pitchFamily="34" charset="0"/>
                        </a:rPr>
                        <a:t>Challenge/Pain Point</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a:latin typeface="Aptos Narrow" panose="020B0004020202020204" pitchFamily="34" charset="0"/>
                        </a:rPr>
                        <a:t>Asset/Lever</a:t>
                      </a:r>
                    </a:p>
                  </a:txBody>
                  <a:tcPr marL="86776" marR="8677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4854908"/>
                  </a:ext>
                </a:extLst>
              </a:tr>
              <a:tr h="932365">
                <a:tc>
                  <a:txBody>
                    <a:bodyPr/>
                    <a:lstStyle/>
                    <a:p>
                      <a:pPr algn="l"/>
                      <a:r>
                        <a:rPr lang="en-US" sz="2800" i="0">
                          <a:latin typeface="Aptos Narrow" panose="020B0004020202020204" pitchFamily="34" charset="0"/>
                        </a:rPr>
                        <a:t>Assessing apprenticeship applicants to ensure they are right for the program and the program is right for them</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800" i="0">
                          <a:latin typeface="Aptos Narrow" panose="020B0004020202020204" pitchFamily="34" charset="0"/>
                        </a:rPr>
                        <a:t>Knowledge Building and Buy-In:  developed 2 new assessments, “Student Readiness” and “Culinary Career Interest” that we are piloting to determine the validity</a:t>
                      </a:r>
                    </a:p>
                  </a:txBody>
                  <a:tcPr marL="86776" marR="8677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257485"/>
                  </a:ext>
                </a:extLst>
              </a:tr>
            </a:tbl>
          </a:graphicData>
        </a:graphic>
      </p:graphicFrame>
      <p:sp>
        <p:nvSpPr>
          <p:cNvPr id="9" name="Slide Number Placeholder 6">
            <a:extLst>
              <a:ext uri="{FF2B5EF4-FFF2-40B4-BE49-F238E27FC236}">
                <a16:creationId xmlns:a16="http://schemas.microsoft.com/office/drawing/2014/main" id="{15D54460-38FB-4F3A-8D9E-165BC0645A39}"/>
              </a:ext>
            </a:extLst>
          </p:cNvPr>
          <p:cNvSpPr>
            <a:spLocks noGrp="1"/>
          </p:cNvSpPr>
          <p:nvPr>
            <p:ph type="sldNum" sz="quarter" idx="4"/>
          </p:nvPr>
        </p:nvSpPr>
        <p:spPr/>
        <p:txBody>
          <a:bodyPr>
            <a:normAutofit/>
          </a:bodyPr>
          <a:lstStyle/>
          <a:p>
            <a:pPr lvl="0"/>
            <a:fld id="{158B7785-F6D6-45F8-833E-07BD84680091}" type="slidenum">
              <a:rPr lang="en-US" sz="1200" noProof="0" smtClean="0">
                <a:solidFill>
                  <a:srgbClr val="274E21"/>
                </a:solidFill>
                <a:latin typeface="Aptos Narrow" panose="020B0004020202020204" pitchFamily="34" charset="0"/>
              </a:rPr>
              <a:pPr lvl="0"/>
              <a:t>88</a:t>
            </a:fld>
            <a:endParaRPr lang="en-US" sz="1200" noProof="0">
              <a:solidFill>
                <a:srgbClr val="274E21"/>
              </a:solidFill>
              <a:latin typeface="Aptos Narrow" panose="020B0004020202020204" pitchFamily="34" charset="0"/>
            </a:endParaRPr>
          </a:p>
        </p:txBody>
      </p:sp>
    </p:spTree>
    <p:custDataLst>
      <p:tags r:id="rId1"/>
    </p:custDataLst>
    <p:extLst>
      <p:ext uri="{BB962C8B-B14F-4D97-AF65-F5344CB8AC3E}">
        <p14:creationId xmlns:p14="http://schemas.microsoft.com/office/powerpoint/2010/main" val="102784072"/>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4417F90-830A-9D8C-13E7-DEA6C13C3B43}"/>
              </a:ext>
            </a:extLst>
          </p:cNvPr>
          <p:cNvSpPr>
            <a:spLocks noGrp="1"/>
          </p:cNvSpPr>
          <p:nvPr>
            <p:ph type="title" idx="4294967295"/>
          </p:nvPr>
        </p:nvSpPr>
        <p:spPr>
          <a:xfrm>
            <a:off x="6956425" y="93663"/>
            <a:ext cx="4622165" cy="17351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spcBef>
                <a:spcPts val="1000"/>
              </a:spcBef>
              <a:defRPr/>
            </a:pPr>
            <a:r>
              <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rPr>
              <a:t>We’ll know we’ve been successful when….</a:t>
            </a:r>
            <a:r>
              <a:rPr lang="en-US" sz="800">
                <a:solidFill>
                  <a:schemeClr val="bg1"/>
                </a:solidFill>
                <a:sym typeface="Arial"/>
              </a:rPr>
              <a:t> 10</a:t>
            </a:r>
            <a:endParaRPr kumimoji="0" lang="en-US" sz="3600" b="0" i="0" u="none" strike="noStrike" kern="1200" cap="none" spc="0" normalizeH="0" baseline="0" noProof="0">
              <a:ln>
                <a:noFill/>
              </a:ln>
              <a:solidFill>
                <a:srgbClr val="274E21"/>
              </a:solidFill>
              <a:effectLst/>
              <a:uLnTx/>
              <a:uFillTx/>
              <a:latin typeface="Aptos SemiBold" panose="020B0004020202020204" pitchFamily="34" charset="0"/>
              <a:ea typeface="Roboto" panose="02000000000000000000" pitchFamily="2" charset="0"/>
              <a:cs typeface="Roboto" panose="02000000000000000000" pitchFamily="2" charset="0"/>
            </a:endParaRPr>
          </a:p>
        </p:txBody>
      </p:sp>
      <p:sp>
        <p:nvSpPr>
          <p:cNvPr id="3" name="TextBox 2">
            <a:extLst>
              <a:ext uri="{FF2B5EF4-FFF2-40B4-BE49-F238E27FC236}">
                <a16:creationId xmlns:a16="http://schemas.microsoft.com/office/drawing/2014/main" id="{6215D67D-EAB2-4185-AEB0-DC0F4CE0D84B}"/>
              </a:ext>
            </a:extLst>
          </p:cNvPr>
          <p:cNvSpPr txBox="1"/>
          <p:nvPr/>
        </p:nvSpPr>
        <p:spPr>
          <a:xfrm>
            <a:off x="6956425" y="1964584"/>
            <a:ext cx="4941792" cy="4832092"/>
          </a:xfrm>
          <a:prstGeom prst="rect">
            <a:avLst/>
          </a:prstGeom>
          <a:noFill/>
        </p:spPr>
        <p:txBody>
          <a:bodyPr wrap="square" rtlCol="0">
            <a:spAutoFit/>
          </a:bodyPr>
          <a:lstStyle/>
          <a:p>
            <a:pPr marL="457200" indent="-457200">
              <a:buAutoNum type="arabicPeriod"/>
            </a:pPr>
            <a:r>
              <a:rPr lang="en-US" sz="2800">
                <a:latin typeface="Aptos Narrow" panose="020B0004020202020204" pitchFamily="34" charset="0"/>
              </a:rPr>
              <a:t>HTA’s program has been replicated in Phoenix, Baltimore, and Philadelphia</a:t>
            </a:r>
          </a:p>
          <a:p>
            <a:pPr marL="457200" indent="-457200">
              <a:buAutoNum type="arabicPeriod"/>
            </a:pPr>
            <a:r>
              <a:rPr lang="en-US" sz="2800">
                <a:latin typeface="Aptos Narrow" panose="020B0004020202020204" pitchFamily="34" charset="0"/>
              </a:rPr>
              <a:t>85% of enrollments will be from targeted underrepresented population groups</a:t>
            </a:r>
          </a:p>
          <a:p>
            <a:pPr marL="457200" indent="-457200">
              <a:buAutoNum type="arabicPeriod"/>
            </a:pPr>
            <a:r>
              <a:rPr lang="en-US" sz="2800">
                <a:latin typeface="Aptos Narrow" panose="020B0004020202020204" pitchFamily="34" charset="0"/>
              </a:rPr>
              <a:t>80% employer satisfaction rate with culinary skills and job readiness of project participants</a:t>
            </a:r>
            <a:endParaRPr lang="en-US">
              <a:latin typeface="Aptos Narrow" panose="020B0004020202020204" pitchFamily="34" charset="0"/>
            </a:endParaRPr>
          </a:p>
        </p:txBody>
      </p:sp>
    </p:spTree>
    <p:extLst>
      <p:ext uri="{BB962C8B-B14F-4D97-AF65-F5344CB8AC3E}">
        <p14:creationId xmlns:p14="http://schemas.microsoft.com/office/powerpoint/2010/main" val="1098078838"/>
      </p:ext>
    </p:extLst>
  </p:cSld>
  <p:clrMapOvr>
    <a:masterClrMapping/>
  </p:clrMapOvr>
  <mc:AlternateContent xmlns:mc="http://schemas.openxmlformats.org/markup-compatibility/2006" xmlns:p14="http://schemas.microsoft.com/office/powerpoint/2010/main">
    <mc:Choice Requires="p14">
      <p:transition spd="slow" p14:dur="2000" advTm="60000"/>
    </mc:Choice>
    <mc:Fallback xmlns="">
      <p:transition spd="slow" advTm="6000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C8EDF-CCD2-4AA6-931B-A71DD4410C34}"/>
              </a:ext>
            </a:extLst>
          </p:cNvPr>
          <p:cNvSpPr>
            <a:spLocks noGrp="1"/>
          </p:cNvSpPr>
          <p:nvPr>
            <p:ph type="title"/>
          </p:nvPr>
        </p:nvSpPr>
        <p:spPr>
          <a:xfrm>
            <a:off x="7982116" y="153949"/>
            <a:ext cx="4195887" cy="961677"/>
          </a:xfrm>
        </p:spPr>
        <p:txBody>
          <a:bodyPr>
            <a:noAutofit/>
          </a:bodyPr>
          <a:lstStyle/>
          <a:p>
            <a:r>
              <a:rPr lang="en-US" sz="4400"/>
              <a:t>We Are Now Here </a:t>
            </a:r>
            <a:r>
              <a:rPr lang="en-US" sz="800">
                <a:solidFill>
                  <a:schemeClr val="bg1"/>
                </a:solidFill>
                <a:sym typeface="Arial"/>
              </a:rPr>
              <a:t>10</a:t>
            </a:r>
            <a:endParaRPr lang="en-US" sz="4400"/>
          </a:p>
        </p:txBody>
      </p:sp>
      <p:sp>
        <p:nvSpPr>
          <p:cNvPr id="6" name="Rectangle 5">
            <a:extLst>
              <a:ext uri="{FF2B5EF4-FFF2-40B4-BE49-F238E27FC236}">
                <a16:creationId xmlns:a16="http://schemas.microsoft.com/office/drawing/2014/main" id="{FC51431D-823E-D0F2-4E63-C5C59355F71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38378" y="369367"/>
            <a:ext cx="28346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0" name="Rectangle 9">
            <a:extLst>
              <a:ext uri="{FF2B5EF4-FFF2-40B4-BE49-F238E27FC236}">
                <a16:creationId xmlns:a16="http://schemas.microsoft.com/office/drawing/2014/main" id="{84B026DF-02F5-96D6-B1FD-D9B628E7749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4638377" y="6475257"/>
            <a:ext cx="3294743" cy="3657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1" name="Rectangle 10">
            <a:extLst>
              <a:ext uri="{FF2B5EF4-FFF2-40B4-BE49-F238E27FC236}">
                <a16:creationId xmlns:a16="http://schemas.microsoft.com/office/drawing/2014/main" id="{BA9A9BD4-5956-8792-0B6D-96E3ECC3C6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92802" y="869239"/>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5" name="Rectangle 14">
            <a:extLst>
              <a:ext uri="{FF2B5EF4-FFF2-40B4-BE49-F238E27FC236}">
                <a16:creationId xmlns:a16="http://schemas.microsoft.com/office/drawing/2014/main" id="{79E2167A-A235-BEC8-7380-3453EEE440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rot="5400000">
            <a:off x="-321054" y="4721672"/>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16" name="Rectangle 15">
            <a:extLst>
              <a:ext uri="{FF2B5EF4-FFF2-40B4-BE49-F238E27FC236}">
                <a16:creationId xmlns:a16="http://schemas.microsoft.com/office/drawing/2014/main" id="{630202A8-BFFE-17EE-F6A8-826316A85E6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23908" y="5746517"/>
            <a:ext cx="1463040" cy="6949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a:solidFill>
                <a:schemeClr val="accent6">
                  <a:lumMod val="50000"/>
                </a:schemeClr>
              </a:solidFill>
            </a:endParaRPr>
          </a:p>
        </p:txBody>
      </p:sp>
      <p:sp>
        <p:nvSpPr>
          <p:cNvPr id="5" name="Content Placeholder 4">
            <a:extLst>
              <a:ext uri="{FF2B5EF4-FFF2-40B4-BE49-F238E27FC236}">
                <a16:creationId xmlns:a16="http://schemas.microsoft.com/office/drawing/2014/main" id="{0A86ECFC-1DF0-00F4-68C7-D136270E6E3F}"/>
              </a:ext>
            </a:extLst>
          </p:cNvPr>
          <p:cNvSpPr>
            <a:spLocks noGrp="1"/>
          </p:cNvSpPr>
          <p:nvPr>
            <p:ph sz="quarter" idx="11"/>
          </p:nvPr>
        </p:nvSpPr>
        <p:spPr>
          <a:xfrm>
            <a:off x="7933120" y="1428596"/>
            <a:ext cx="4195886" cy="4736353"/>
          </a:xfrm>
        </p:spPr>
        <p:txBody>
          <a:bodyPr>
            <a:noAutofit/>
          </a:bodyPr>
          <a:lstStyle/>
          <a:p>
            <a:r>
              <a:rPr lang="en-US">
                <a:solidFill>
                  <a:schemeClr val="tx1"/>
                </a:solidFill>
              </a:rPr>
              <a:t>Systems Change Impact</a:t>
            </a:r>
          </a:p>
          <a:p>
            <a:pPr marL="401638" lvl="1" indent="-342900">
              <a:buFont typeface="Wingdings" panose="05000000000000000000" pitchFamily="2" charset="2"/>
              <a:buChar char="§"/>
            </a:pPr>
            <a:r>
              <a:rPr lang="en-US" sz="2800"/>
              <a:t>Driving enhancements – short-term and long-term barriers and impacts</a:t>
            </a:r>
          </a:p>
          <a:p>
            <a:r>
              <a:rPr lang="en-US">
                <a:solidFill>
                  <a:schemeClr val="tx1"/>
                </a:solidFill>
              </a:rPr>
              <a:t>Worker Voice &amp; Engagement/ Effective Training Design</a:t>
            </a:r>
          </a:p>
          <a:p>
            <a:pPr marL="457200" indent="-457200">
              <a:buFont typeface="Wingdings" panose="05000000000000000000" pitchFamily="2" charset="2"/>
              <a:buChar char="§"/>
            </a:pPr>
            <a:r>
              <a:rPr lang="en-US" b="0">
                <a:solidFill>
                  <a:schemeClr val="tx1"/>
                </a:solidFill>
              </a:rPr>
              <a:t>Worker Voice related to training design</a:t>
            </a:r>
          </a:p>
          <a:p>
            <a:r>
              <a:rPr lang="en-US">
                <a:solidFill>
                  <a:schemeClr val="tx1"/>
                </a:solidFill>
              </a:rPr>
              <a:t>Strategic Partnerships</a:t>
            </a:r>
          </a:p>
          <a:p>
            <a:pPr marL="457200" indent="-457200">
              <a:buFont typeface="Wingdings" panose="05000000000000000000" pitchFamily="2" charset="2"/>
              <a:buChar char="§"/>
            </a:pPr>
            <a:r>
              <a:rPr lang="en-US" b="0">
                <a:solidFill>
                  <a:schemeClr val="tx1"/>
                </a:solidFill>
              </a:rPr>
              <a:t>State and local workforce boards</a:t>
            </a:r>
          </a:p>
        </p:txBody>
      </p:sp>
      <p:sp>
        <p:nvSpPr>
          <p:cNvPr id="4" name="Slide Number Placeholder 6">
            <a:extLst>
              <a:ext uri="{FF2B5EF4-FFF2-40B4-BE49-F238E27FC236}">
                <a16:creationId xmlns:a16="http://schemas.microsoft.com/office/drawing/2014/main" id="{BB27A8D2-5733-4754-800F-CB769708D3BC}"/>
              </a:ext>
            </a:extLst>
          </p:cNvPr>
          <p:cNvSpPr>
            <a:spLocks noGrp="1"/>
          </p:cNvSpPr>
          <p:nvPr>
            <p:ph type="sldNum" sz="quarter" idx="4"/>
          </p:nvPr>
        </p:nvSpPr>
        <p:spPr>
          <a:xfrm>
            <a:off x="11657099" y="6477918"/>
            <a:ext cx="500408" cy="344811"/>
          </a:xfrm>
        </p:spPr>
        <p:txBody>
          <a:bodyPr anchor="ctr">
            <a:normAutofit/>
          </a:bodyPr>
          <a:lstStyle/>
          <a:p>
            <a:pPr>
              <a:spcAft>
                <a:spcPts val="600"/>
              </a:spcAft>
            </a:pPr>
            <a:fld id="{158B7785-F6D6-45F8-833E-07BD84680091}" type="slidenum">
              <a:rPr lang="en-US" smtClean="0"/>
              <a:pPr>
                <a:spcAft>
                  <a:spcPts val="600"/>
                </a:spcAft>
              </a:pPr>
              <a:t>90</a:t>
            </a:fld>
            <a:endParaRPr lang="en-US"/>
          </a:p>
        </p:txBody>
      </p:sp>
      <p:pic>
        <p:nvPicPr>
          <p:cNvPr id="9" name="Picture 8">
            <a:extLst>
              <a:ext uri="{FF2B5EF4-FFF2-40B4-BE49-F238E27FC236}">
                <a16:creationId xmlns:a16="http://schemas.microsoft.com/office/drawing/2014/main" id="{37475176-51E7-EAF2-DA52-BC4963FBCCD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2993" y="16983"/>
            <a:ext cx="7792033" cy="6714323"/>
          </a:xfrm>
          <a:prstGeom prst="rect">
            <a:avLst/>
          </a:prstGeom>
        </p:spPr>
      </p:pic>
    </p:spTree>
    <p:custDataLst>
      <p:tags r:id="rId1"/>
    </p:custDataLst>
    <p:extLst>
      <p:ext uri="{BB962C8B-B14F-4D97-AF65-F5344CB8AC3E}">
        <p14:creationId xmlns:p14="http://schemas.microsoft.com/office/powerpoint/2010/main" val="460235643"/>
      </p:ext>
    </p:extLst>
  </p:cSld>
  <p:clrMapOvr>
    <a:masterClrMapping/>
  </p:clrMapOvr>
  <mc:AlternateContent xmlns:mc="http://schemas.openxmlformats.org/markup-compatibility/2006" xmlns:p14="http://schemas.microsoft.com/office/powerpoint/2010/main">
    <mc:Choice Requires="p14">
      <p:transition spd="slow" p14:dur="2000" advTm="120000"/>
    </mc:Choice>
    <mc:Fallback xmlns="">
      <p:transition spd="slow" advTm="12000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1418642" y="1071032"/>
            <a:ext cx="4023360" cy="796247"/>
          </a:xfrm>
          <a:noFill/>
        </p:spPr>
        <p:txBody>
          <a:bodyPr anchor="b"/>
          <a:lstStyle/>
          <a:p>
            <a:r>
              <a:rPr lang="en-US"/>
              <a:t>Thank You!</a:t>
            </a:r>
            <a:r>
              <a:rPr lang="en-US" sz="800"/>
              <a:t> 10</a:t>
            </a:r>
            <a:endParaRPr lang="en-US"/>
          </a:p>
        </p:txBody>
      </p:sp>
      <p:sp>
        <p:nvSpPr>
          <p:cNvPr id="3" name="Content Placeholder 2">
            <a:extLst>
              <a:ext uri="{FF2B5EF4-FFF2-40B4-BE49-F238E27FC236}">
                <a16:creationId xmlns:a16="http://schemas.microsoft.com/office/drawing/2014/main" id="{1BE98EFF-197D-3136-70B9-7BBD30A48931}"/>
              </a:ext>
            </a:extLst>
          </p:cNvPr>
          <p:cNvSpPr>
            <a:spLocks noGrp="1"/>
          </p:cNvSpPr>
          <p:nvPr>
            <p:ph type="body" sz="quarter" idx="11"/>
          </p:nvPr>
        </p:nvSpPr>
        <p:spPr>
          <a:xfrm>
            <a:off x="560070" y="2232759"/>
            <a:ext cx="5405564" cy="914400"/>
          </a:xfrm>
          <a:noFill/>
        </p:spPr>
        <p:txBody>
          <a:bodyPr anchor="t">
            <a:noAutofit/>
          </a:bodyPr>
          <a:lstStyle/>
          <a:p>
            <a:r>
              <a:rPr lang="en-US" err="1"/>
              <a:t>Adrineh</a:t>
            </a:r>
            <a:r>
              <a:rPr lang="en-US"/>
              <a:t> </a:t>
            </a:r>
            <a:r>
              <a:rPr lang="en-US" err="1"/>
              <a:t>Terantonians</a:t>
            </a:r>
            <a:endParaRPr lang="en-US"/>
          </a:p>
          <a:p>
            <a:r>
              <a:rPr lang="en-US"/>
              <a:t>Director of Workforce Systems </a:t>
            </a:r>
          </a:p>
          <a:p>
            <a:r>
              <a:rPr lang="en-US"/>
              <a:t>Hospitality Training Academy</a:t>
            </a:r>
          </a:p>
          <a:p>
            <a:r>
              <a:rPr lang="en-US">
                <a:hlinkClick r:id="rId3"/>
              </a:rPr>
              <a:t>adrineh.terantonians@lahta.org</a:t>
            </a:r>
            <a:endParaRPr lang="en-US"/>
          </a:p>
        </p:txBody>
      </p:sp>
    </p:spTree>
    <p:extLst>
      <p:ext uri="{BB962C8B-B14F-4D97-AF65-F5344CB8AC3E}">
        <p14:creationId xmlns:p14="http://schemas.microsoft.com/office/powerpoint/2010/main" val="419176156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30A76-B788-B363-104E-266B7C7F7208}"/>
              </a:ext>
            </a:extLst>
          </p:cNvPr>
          <p:cNvSpPr>
            <a:spLocks noGrp="1"/>
          </p:cNvSpPr>
          <p:nvPr>
            <p:ph type="title"/>
          </p:nvPr>
        </p:nvSpPr>
        <p:spPr>
          <a:xfrm>
            <a:off x="4601989" y="314606"/>
            <a:ext cx="2988019" cy="879859"/>
          </a:xfrm>
          <a:noFill/>
        </p:spPr>
        <p:txBody>
          <a:bodyPr/>
          <a:lstStyle/>
          <a:p>
            <a:r>
              <a:rPr lang="en-US" sz="4400"/>
              <a:t>Next Steps</a:t>
            </a:r>
          </a:p>
        </p:txBody>
      </p:sp>
      <p:sp>
        <p:nvSpPr>
          <p:cNvPr id="3" name="Content Placeholder 2">
            <a:extLst>
              <a:ext uri="{FF2B5EF4-FFF2-40B4-BE49-F238E27FC236}">
                <a16:creationId xmlns:a16="http://schemas.microsoft.com/office/drawing/2014/main" id="{05948542-FCE1-3AE6-C6C9-17975609DF70}"/>
              </a:ext>
            </a:extLst>
          </p:cNvPr>
          <p:cNvSpPr>
            <a:spLocks noGrp="1"/>
          </p:cNvSpPr>
          <p:nvPr>
            <p:ph sz="half" idx="14"/>
          </p:nvPr>
        </p:nvSpPr>
        <p:spPr>
          <a:xfrm>
            <a:off x="899911" y="1532325"/>
            <a:ext cx="10392177" cy="4714239"/>
          </a:xfrm>
          <a:noFill/>
        </p:spPr>
        <p:txBody>
          <a:bodyPr vert="horz" lIns="91440" tIns="45720" rIns="91440" bIns="45720" numCol="2" rtlCol="0" anchor="t">
            <a:normAutofit lnSpcReduction="10000"/>
          </a:bodyPr>
          <a:lstStyle/>
          <a:p>
            <a:pPr marL="457200" indent="-457200">
              <a:spcBef>
                <a:spcPts val="1200"/>
              </a:spcBef>
              <a:spcAft>
                <a:spcPts val="1200"/>
              </a:spcAft>
              <a:buFont typeface="Wingdings" panose="05000000000000000000" pitchFamily="2" charset="2"/>
              <a:buChar char="§"/>
            </a:pPr>
            <a:r>
              <a:rPr lang="en-US"/>
              <a:t>Share the Job Quality Starter Guide with your Critical Sectors “home team”</a:t>
            </a:r>
          </a:p>
          <a:p>
            <a:pPr marL="457200" indent="-457200">
              <a:spcBef>
                <a:spcPts val="1200"/>
              </a:spcBef>
              <a:spcAft>
                <a:spcPts val="1200"/>
              </a:spcAft>
              <a:buFont typeface="Wingdings" panose="05000000000000000000" pitchFamily="2" charset="2"/>
              <a:buChar char="§"/>
            </a:pPr>
            <a:r>
              <a:rPr lang="en-US"/>
              <a:t>Work on the Value Proposition &amp; the Job Quality Canvas activities with your team</a:t>
            </a:r>
          </a:p>
          <a:p>
            <a:pPr marL="457200" indent="-457200">
              <a:spcBef>
                <a:spcPts val="1200"/>
              </a:spcBef>
              <a:spcAft>
                <a:spcPts val="1200"/>
              </a:spcAft>
              <a:buFont typeface="Wingdings" panose="05000000000000000000" pitchFamily="2" charset="2"/>
              <a:buChar char="§"/>
            </a:pPr>
            <a:r>
              <a:rPr lang="en-US"/>
              <a:t>Prepare to share your questions, epiphanies, and challenges with these activities at the August 15</a:t>
            </a:r>
            <a:r>
              <a:rPr lang="en-US" baseline="30000"/>
              <a:t>th</a:t>
            </a:r>
            <a:r>
              <a:rPr lang="en-US"/>
              <a:t> Peer-to-Peer Discussion</a:t>
            </a:r>
          </a:p>
          <a:p>
            <a:pPr marL="1143000" lvl="1" indent="-457200">
              <a:spcBef>
                <a:spcPts val="1200"/>
              </a:spcBef>
              <a:spcAft>
                <a:spcPts val="1200"/>
              </a:spcAft>
            </a:pPr>
            <a:r>
              <a:rPr lang="en-US" sz="2800"/>
              <a:t>Heads up! Future monthly Peer-to-Peer Discussions will continue to focus on the Job Quality Starter Guide.</a:t>
            </a:r>
          </a:p>
          <a:p>
            <a:pPr marL="1143000" lvl="1" indent="-457200">
              <a:spcBef>
                <a:spcPts val="1200"/>
              </a:spcBef>
              <a:spcAft>
                <a:spcPts val="1200"/>
              </a:spcAft>
            </a:pPr>
            <a:r>
              <a:rPr lang="en-US" sz="2800"/>
              <a:t>Provide Feedback </a:t>
            </a:r>
          </a:p>
          <a:p>
            <a:pPr marL="1600200" lvl="2" indent="-457200">
              <a:spcBef>
                <a:spcPts val="1200"/>
              </a:spcBef>
              <a:spcAft>
                <a:spcPts val="1200"/>
              </a:spcAft>
            </a:pPr>
            <a:r>
              <a:rPr lang="en-US" sz="2600"/>
              <a:t>Please answer a few brief anonymous poll questions on your experience in today’s Virtual Intensive.</a:t>
            </a:r>
          </a:p>
        </p:txBody>
      </p:sp>
    </p:spTree>
    <p:extLst>
      <p:ext uri="{BB962C8B-B14F-4D97-AF65-F5344CB8AC3E}">
        <p14:creationId xmlns:p14="http://schemas.microsoft.com/office/powerpoint/2010/main" val="6437779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B2E9553-E1B3-D43E-DCAA-2483625A12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ph type="pic" sz="quarter" idx="13"/>
          </p:nvPr>
        </p:nvSpPr>
        <p:spPr>
          <a:xfrm>
            <a:off x="-15240" y="4736592"/>
            <a:ext cx="12207240" cy="2121408"/>
          </a:xfrm>
        </p:spPr>
        <p:txBody>
          <a:bodyPr/>
          <a:lstStyle/>
          <a:p>
            <a:endParaRPr lang="en-US"/>
          </a:p>
        </p:txBody>
      </p:sp>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xfrm>
            <a:off x="1277369" y="360754"/>
            <a:ext cx="9418320" cy="1026899"/>
          </a:xfrm>
          <a:noFill/>
        </p:spPr>
        <p:txBody>
          <a:bodyPr anchor="b"/>
          <a:lstStyle/>
          <a:p>
            <a:pPr marR="0">
              <a:lnSpc>
                <a:spcPct val="100000"/>
              </a:lnSpc>
              <a:spcBef>
                <a:spcPts val="1500"/>
              </a:spcBef>
              <a:spcAft>
                <a:spcPts val="1500"/>
              </a:spcAft>
            </a:pPr>
            <a:r>
              <a:rPr lang="en-US" dirty="0"/>
              <a:t>Thank you for participating!</a:t>
            </a:r>
            <a:endParaRPr lang="en-US" sz="2800" u="sng" dirty="0">
              <a:solidFill>
                <a:srgbClr val="0000FF"/>
              </a:solidFill>
              <a:latin typeface="Aptos" panose="020B0004020202020204" pitchFamily="34" charset="0"/>
              <a:cs typeface="Calibri" panose="020F0502020204030204" pitchFamily="34" charset="0"/>
            </a:endParaRPr>
          </a:p>
        </p:txBody>
      </p:sp>
      <p:sp>
        <p:nvSpPr>
          <p:cNvPr id="2" name="Content Placeholder 2">
            <a:extLst>
              <a:ext uri="{FF2B5EF4-FFF2-40B4-BE49-F238E27FC236}">
                <a16:creationId xmlns:a16="http://schemas.microsoft.com/office/drawing/2014/main" id="{479CCDA0-9D1B-41A9-50F5-3D317631D424}"/>
              </a:ext>
            </a:extLst>
          </p:cNvPr>
          <p:cNvSpPr txBox="1">
            <a:spLocks/>
          </p:cNvSpPr>
          <p:nvPr/>
        </p:nvSpPr>
        <p:spPr>
          <a:xfrm>
            <a:off x="705080" y="1671204"/>
            <a:ext cx="10774496" cy="2781837"/>
          </a:xfrm>
          <a:prstGeom prst="rect">
            <a:avLst/>
          </a:prstGeom>
          <a:noFill/>
        </p:spPr>
        <p:txBody>
          <a:bodyPr anchor="ctr">
            <a:noAutofit/>
          </a:bodyPr>
          <a:lstStyle>
            <a:lvl1pPr marL="228600" indent="-228600" algn="l" defTabSz="914400" rtl="0" eaLnBrk="1" latinLnBrk="0" hangingPunct="1">
              <a:lnSpc>
                <a:spcPct val="100000"/>
              </a:lnSpc>
              <a:spcBef>
                <a:spcPts val="1000"/>
              </a:spcBef>
              <a:buSzPct val="80000"/>
              <a:buFont typeface="Wingdings" panose="05000000000000000000" pitchFamily="2" charset="2"/>
              <a:buChar char="§"/>
              <a:defRPr sz="2800" kern="1200">
                <a:solidFill>
                  <a:schemeClr val="tx1"/>
                </a:solidFill>
                <a:latin typeface="Aptos Narrow" panose="020B0004020202020204" pitchFamily="34" charset="0"/>
                <a:ea typeface="+mn-ea"/>
                <a:cs typeface="+mn-cs"/>
              </a:defRPr>
            </a:lvl1pPr>
            <a:lvl2pPr marL="685800" indent="-228600" algn="l" defTabSz="914400" rtl="0" eaLnBrk="1" latinLnBrk="0" hangingPunct="1">
              <a:lnSpc>
                <a:spcPct val="100000"/>
              </a:lnSpc>
              <a:spcBef>
                <a:spcPts val="500"/>
              </a:spcBef>
              <a:buSzPct val="80000"/>
              <a:buFont typeface="Wingdings" panose="05000000000000000000" pitchFamily="2" charset="2"/>
              <a:buChar char="§"/>
              <a:defRPr sz="2600" kern="1200">
                <a:solidFill>
                  <a:schemeClr val="tx1"/>
                </a:solidFill>
                <a:latin typeface="Aptos Narrow" panose="020B0004020202020204" pitchFamily="34" charset="0"/>
                <a:ea typeface="+mn-ea"/>
                <a:cs typeface="+mn-cs"/>
              </a:defRPr>
            </a:lvl2pPr>
            <a:lvl3pPr marL="1143000" indent="-228600" algn="l" defTabSz="914400" rtl="0" eaLnBrk="1" latinLnBrk="0" hangingPunct="1">
              <a:lnSpc>
                <a:spcPct val="100000"/>
              </a:lnSpc>
              <a:spcBef>
                <a:spcPts val="500"/>
              </a:spcBef>
              <a:buSzPct val="80000"/>
              <a:buFont typeface="Wingdings" panose="05000000000000000000" pitchFamily="2" charset="2"/>
              <a:buChar char="§"/>
              <a:defRPr sz="2400" kern="1200">
                <a:solidFill>
                  <a:schemeClr val="tx1"/>
                </a:solidFill>
                <a:latin typeface="Aptos Narrow" panose="020B0004020202020204" pitchFamily="34" charset="0"/>
                <a:ea typeface="+mn-ea"/>
                <a:cs typeface="+mn-cs"/>
              </a:defRPr>
            </a:lvl3pPr>
            <a:lvl4pPr marL="1600200" indent="-228600" algn="l" defTabSz="914400" rtl="0" eaLnBrk="1" latinLnBrk="0" hangingPunct="1">
              <a:lnSpc>
                <a:spcPct val="100000"/>
              </a:lnSpc>
              <a:spcBef>
                <a:spcPts val="500"/>
              </a:spcBef>
              <a:buSzPct val="80000"/>
              <a:buFont typeface="Wingdings" panose="05000000000000000000" pitchFamily="2" charset="2"/>
              <a:buChar char="§"/>
              <a:defRPr sz="2200" kern="1200">
                <a:solidFill>
                  <a:schemeClr val="tx1"/>
                </a:solidFill>
                <a:latin typeface="Aptos Narrow" panose="020B0004020202020204" pitchFamily="34" charset="0"/>
                <a:ea typeface="+mn-ea"/>
                <a:cs typeface="+mn-cs"/>
              </a:defRPr>
            </a:lvl4pPr>
            <a:lvl5pPr marL="2057400" indent="-228600" algn="l" defTabSz="914400" rtl="0" eaLnBrk="1" latinLnBrk="0" hangingPunct="1">
              <a:lnSpc>
                <a:spcPct val="100000"/>
              </a:lnSpc>
              <a:spcBef>
                <a:spcPts val="500"/>
              </a:spcBef>
              <a:buSzPct val="80000"/>
              <a:buFont typeface="Wingdings" panose="05000000000000000000" pitchFamily="2" charset="2"/>
              <a:buChar char="§"/>
              <a:defRPr sz="2000" kern="1200">
                <a:solidFill>
                  <a:schemeClr val="tx1"/>
                </a:solidFill>
                <a:latin typeface="Aptos Narrow" panose="020B00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3550" indent="-463550">
              <a:spcBef>
                <a:spcPts val="1200"/>
              </a:spcBef>
              <a:spcAft>
                <a:spcPts val="1200"/>
              </a:spcAft>
            </a:pPr>
            <a:r>
              <a:rPr lang="en-US" dirty="0">
                <a:cs typeface="Calibri" panose="020F0502020204030204" pitchFamily="34" charset="0"/>
              </a:rPr>
              <a:t>Contact</a:t>
            </a:r>
            <a:r>
              <a:rPr lang="en-US" sz="2800" dirty="0">
                <a:solidFill>
                  <a:schemeClr val="tx1"/>
                </a:solidFill>
              </a:rPr>
              <a:t> the Critical Sectors Program Office at </a:t>
            </a:r>
            <a:r>
              <a:rPr lang="en-US" sz="2800" u="sng" dirty="0">
                <a:solidFill>
                  <a:srgbClr val="0000FF"/>
                </a:solidFill>
                <a:cs typeface="Calibri" panose="020F0502020204030204" pitchFamily="34" charset="0"/>
              </a:rPr>
              <a:t>Criticalsectors@dol.gov</a:t>
            </a:r>
          </a:p>
          <a:p>
            <a:pPr marL="463550" indent="-463550">
              <a:spcBef>
                <a:spcPts val="1200"/>
              </a:spcBef>
              <a:spcAft>
                <a:spcPts val="1200"/>
              </a:spcAft>
            </a:pPr>
            <a:r>
              <a:rPr lang="en-US" sz="2800" dirty="0">
                <a:solidFill>
                  <a:schemeClr val="tx1"/>
                </a:solidFill>
                <a:cs typeface="Calibri" panose="020F0502020204030204" pitchFamily="34" charset="0"/>
              </a:rPr>
              <a:t>To </a:t>
            </a:r>
            <a:r>
              <a:rPr lang="en-US" sz="2800" b="1" dirty="0">
                <a:solidFill>
                  <a:schemeClr val="tx1"/>
                </a:solidFill>
                <a:cs typeface="Calibri" panose="020F0502020204030204" pitchFamily="34" charset="0"/>
              </a:rPr>
              <a:t>anonymously </a:t>
            </a:r>
            <a:r>
              <a:rPr lang="en-US" sz="2800" dirty="0">
                <a:solidFill>
                  <a:schemeClr val="tx1"/>
                </a:solidFill>
                <a:cs typeface="Calibri" panose="020F0502020204030204" pitchFamily="34" charset="0"/>
              </a:rPr>
              <a:t>ask questions of - or give feedback to the Critical Sectors Program Office team, </a:t>
            </a:r>
            <a:r>
              <a:rPr lang="en-US" sz="2800" u="sng" dirty="0">
                <a:solidFill>
                  <a:srgbClr val="0000FF"/>
                </a:solidFill>
                <a:cs typeface="Calibri" panose="020F0502020204030204" pitchFamily="34" charset="0"/>
                <a:hlinkClick r:id="rId3"/>
              </a:rPr>
              <a:t>complete our form.</a:t>
            </a:r>
            <a:endParaRPr lang="en-US" sz="2800" u="sng" dirty="0">
              <a:solidFill>
                <a:srgbClr val="0000FF"/>
              </a:solidFill>
              <a:cs typeface="Calibri" panose="020F0502020204030204" pitchFamily="34" charset="0"/>
            </a:endParaRPr>
          </a:p>
          <a:p>
            <a:pPr marL="463550" indent="-463550">
              <a:spcBef>
                <a:spcPts val="1200"/>
              </a:spcBef>
              <a:spcAft>
                <a:spcPts val="1200"/>
              </a:spcAft>
            </a:pPr>
            <a:r>
              <a:rPr lang="en-US" dirty="0">
                <a:cs typeface="Calibri" panose="020F0502020204030204" pitchFamily="34" charset="0"/>
              </a:rPr>
              <a:t>The Next Office Hour is Thursday, July 11</a:t>
            </a:r>
            <a:r>
              <a:rPr lang="en-US" baseline="30000" dirty="0">
                <a:cs typeface="Calibri" panose="020F0502020204030204" pitchFamily="34" charset="0"/>
              </a:rPr>
              <a:t>th,</a:t>
            </a:r>
            <a:r>
              <a:rPr lang="en-US" dirty="0">
                <a:cs typeface="Calibri" panose="020F0502020204030204" pitchFamily="34" charset="0"/>
              </a:rPr>
              <a:t> at 2 PM ET.</a:t>
            </a:r>
          </a:p>
          <a:p>
            <a:pPr marL="463550" indent="-463550">
              <a:spcBef>
                <a:spcPts val="1200"/>
              </a:spcBef>
              <a:spcAft>
                <a:spcPts val="1200"/>
              </a:spcAft>
            </a:pPr>
            <a:r>
              <a:rPr lang="en-US" dirty="0">
                <a:cs typeface="Calibri" panose="020F0502020204030204" pitchFamily="34" charset="0"/>
              </a:rPr>
              <a:t>The July 18</a:t>
            </a:r>
            <a:r>
              <a:rPr lang="en-US" baseline="30000" dirty="0">
                <a:cs typeface="Calibri" panose="020F0502020204030204" pitchFamily="34" charset="0"/>
              </a:rPr>
              <a:t>th</a:t>
            </a:r>
            <a:r>
              <a:rPr lang="en-US" dirty="0">
                <a:cs typeface="Calibri" panose="020F0502020204030204" pitchFamily="34" charset="0"/>
              </a:rPr>
              <a:t> Monthly Peer-to-Peer Meet Up will be canceled</a:t>
            </a:r>
          </a:p>
        </p:txBody>
      </p:sp>
    </p:spTree>
    <p:extLst>
      <p:ext uri="{BB962C8B-B14F-4D97-AF65-F5344CB8AC3E}">
        <p14:creationId xmlns:p14="http://schemas.microsoft.com/office/powerpoint/2010/main" val="35021344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AngleLinesVTI">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lgn="l">
          <a:defRPr sz="4000" dirty="0">
            <a:latin typeface="Aptos SemiBold" panose="020B0004020202020204" pitchFamily="34" charset="0"/>
          </a:defRPr>
        </a:defPPr>
      </a:lstStyle>
    </a:txDef>
  </a:objectDefaults>
  <a:extraClrSchemeLst/>
  <a:extLst>
    <a:ext uri="{05A4C25C-085E-4340-85A3-A5531E510DB2}">
      <thm15:themeFamily xmlns:thm15="http://schemas.microsoft.com/office/thememl/2012/main" name="Critical Sectors PPT Template 1" id="{0720195F-561F-409D-A7DB-6B3B1F5FFDC6}" vid="{355FB38F-CCED-487D-9D21-843391616690}"/>
    </a:ext>
  </a:extLst>
</a:theme>
</file>

<file path=ppt/theme/theme2.xml><?xml version="1.0" encoding="utf-8"?>
<a:theme xmlns:a="http://schemas.openxmlformats.org/drawingml/2006/main" name="Title">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CSD">
      <a:majorFont>
        <a:latin typeface="Aptos Black"/>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1E052414-5771-409A-AFB1-C2EDB30FFFC3}"/>
    </a:ext>
  </a:extLst>
</a:theme>
</file>

<file path=ppt/theme/theme3.xml><?xml version="1.0" encoding="utf-8"?>
<a:theme xmlns:a="http://schemas.openxmlformats.org/drawingml/2006/main" name="Agenda ">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48E6DCFD-60AE-4F0C-A49D-1BF9D27A434F}"/>
    </a:ext>
  </a:extLst>
</a:theme>
</file>

<file path=ppt/theme/theme4.xml><?xml version="1.0" encoding="utf-8"?>
<a:theme xmlns:a="http://schemas.openxmlformats.org/drawingml/2006/main" name="Content Slides">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Custom 1">
      <a:majorFont>
        <a:latin typeface="Aptos SemiBold"/>
        <a:ea typeface=""/>
        <a:cs typeface=""/>
      </a:majorFont>
      <a:minorFont>
        <a:latin typeface="Aptos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C18F7DCB-F5DC-4FEE-9384-FDEB7079C62F}"/>
    </a:ext>
  </a:extLst>
</a:theme>
</file>

<file path=ppt/theme/theme5.xml><?xml version="1.0" encoding="utf-8"?>
<a:theme xmlns:a="http://schemas.openxmlformats.org/drawingml/2006/main" name="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8FFA4714-6476-4AF1-9164-5B933A8E9EFB}"/>
    </a:ext>
  </a:extLst>
</a:theme>
</file>

<file path=ppt/theme/theme6.xml><?xml version="1.0" encoding="utf-8"?>
<a:theme xmlns:a="http://schemas.openxmlformats.org/drawingml/2006/main" name="Poll">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2D172A29-E0AC-45A0-8720-7958DF7E80D9}"/>
    </a:ext>
  </a:extLst>
</a:theme>
</file>

<file path=ppt/theme/theme7.xml><?xml version="1.0" encoding="utf-8"?>
<a:theme xmlns:a="http://schemas.openxmlformats.org/drawingml/2006/main" name="Question and Answer">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7E5E8111-99F2-414C-A821-4B7D116AFF74}"/>
    </a:ext>
  </a:extLst>
</a:theme>
</file>

<file path=ppt/theme/theme8.xml><?xml version="1.0" encoding="utf-8"?>
<a:theme xmlns:a="http://schemas.openxmlformats.org/drawingml/2006/main" name="Closing Title ">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815D3C08-4A22-40E5-86AB-55D66FAFF1D3}"/>
    </a:ext>
  </a:extLst>
</a:theme>
</file>

<file path=ppt/theme/theme9.xml><?xml version="1.0" encoding="utf-8"?>
<a:theme xmlns:a="http://schemas.openxmlformats.org/drawingml/2006/main" name="1_AngleLinesVTI">
  <a:themeElements>
    <a:clrScheme name="Custom 1">
      <a:dk1>
        <a:srgbClr val="000000"/>
      </a:dk1>
      <a:lt1>
        <a:sysClr val="window" lastClr="FFFFFF"/>
      </a:lt1>
      <a:dk2>
        <a:srgbClr val="000000"/>
      </a:dk2>
      <a:lt2>
        <a:srgbClr val="F2F2F2"/>
      </a:lt2>
      <a:accent1>
        <a:srgbClr val="73BF67"/>
      </a:accent1>
      <a:accent2>
        <a:srgbClr val="001E2E"/>
      </a:accent2>
      <a:accent3>
        <a:srgbClr val="A57931"/>
      </a:accent3>
      <a:accent4>
        <a:srgbClr val="509F43"/>
      </a:accent4>
      <a:accent5>
        <a:srgbClr val="743A28"/>
      </a:accent5>
      <a:accent6>
        <a:srgbClr val="4F9C42"/>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itical Sectors PPT Template 1" id="{0720195F-561F-409D-A7DB-6B3B1F5FFDC6}" vid="{355FB38F-CCED-487D-9D21-843391616690}"/>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ec04ac9-2787-4223-a8ba-ced80dcc86f2">
      <Terms xmlns="http://schemas.microsoft.com/office/infopath/2007/PartnerControls"/>
    </lcf76f155ced4ddcb4097134ff3c332f>
    <SharedWithUsers xmlns="6e77d341-0c9c-4f8e-9363-aefd082ffdee">
      <UserInfo>
        <DisplayName>Schonfield, Ingrid N - ETA</DisplayName>
        <AccountId>13</AccountId>
        <AccountType/>
      </UserInfo>
      <UserInfo>
        <DisplayName>Makonnen, Zewditu - ETA</DisplayName>
        <AccountId>12</AccountId>
        <AccountType/>
      </UserInfo>
      <UserInfo>
        <DisplayName>Stocks, Christina E - ETA</DisplayName>
        <AccountId>6</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D59D981F581CA48AE61693551EBAE5A" ma:contentTypeVersion="12" ma:contentTypeDescription="Create a new document." ma:contentTypeScope="" ma:versionID="16dc1ce8c88f07a1dc3e74b765aea79a">
  <xsd:schema xmlns:xsd="http://www.w3.org/2001/XMLSchema" xmlns:xs="http://www.w3.org/2001/XMLSchema" xmlns:p="http://schemas.microsoft.com/office/2006/metadata/properties" xmlns:ns2="4ec04ac9-2787-4223-a8ba-ced80dcc86f2" xmlns:ns3="6e77d341-0c9c-4f8e-9363-aefd082ffdee" targetNamespace="http://schemas.microsoft.com/office/2006/metadata/properties" ma:root="true" ma:fieldsID="18b57e9946758c51b99fd7facfb3c0e0" ns2:_="" ns3:_="">
    <xsd:import namespace="4ec04ac9-2787-4223-a8ba-ced80dcc86f2"/>
    <xsd:import namespace="6e77d341-0c9c-4f8e-9363-aefd082ffde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2:MediaServiceDateTaken" minOccurs="0"/>
                <xsd:element ref="ns2:MediaServiceGenerationTime" minOccurs="0"/>
                <xsd:element ref="ns2:MediaServiceEventHashCode" minOccurs="0"/>
                <xsd:element ref="ns2:MediaServiceSearchPropertie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c04ac9-2787-4223-a8ba-ced80dcc86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77d341-0c9c-4f8e-9363-aefd082ffde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0E62E91-3991-445A-ADE0-DB143B39320F}">
  <ds:schemaRefs>
    <ds:schemaRef ds:uri="http://schemas.microsoft.com/sharepoint/v3/contenttype/forms"/>
  </ds:schemaRefs>
</ds:datastoreItem>
</file>

<file path=customXml/itemProps2.xml><?xml version="1.0" encoding="utf-8"?>
<ds:datastoreItem xmlns:ds="http://schemas.openxmlformats.org/officeDocument/2006/customXml" ds:itemID="{3C20BE78-9FDF-401B-B412-3AA10EC5BEA3}">
  <ds:schemaRefs>
    <ds:schemaRef ds:uri="http://schemas.microsoft.com/office/2006/documentManagement/types"/>
    <ds:schemaRef ds:uri="http://purl.org/dc/elements/1.1/"/>
    <ds:schemaRef ds:uri="http://purl.org/dc/dcmitype/"/>
    <ds:schemaRef ds:uri="http://schemas.microsoft.com/office/2006/metadata/properties"/>
    <ds:schemaRef ds:uri="http://schemas.microsoft.com/office/infopath/2007/PartnerControls"/>
    <ds:schemaRef ds:uri="4ec04ac9-2787-4223-a8ba-ced80dcc86f2"/>
    <ds:schemaRef ds:uri="http://schemas.openxmlformats.org/package/2006/metadata/core-properties"/>
    <ds:schemaRef ds:uri="6e77d341-0c9c-4f8e-9363-aefd082ffdee"/>
    <ds:schemaRef ds:uri="http://www.w3.org/XML/1998/namespace"/>
    <ds:schemaRef ds:uri="http://purl.org/dc/terms/"/>
  </ds:schemaRefs>
</ds:datastoreItem>
</file>

<file path=customXml/itemProps3.xml><?xml version="1.0" encoding="utf-8"?>
<ds:datastoreItem xmlns:ds="http://schemas.openxmlformats.org/officeDocument/2006/customXml" ds:itemID="{49B8E7A0-719F-4572-98DE-C1E605B6621D}">
  <ds:schemaRefs>
    <ds:schemaRef ds:uri="4ec04ac9-2787-4223-a8ba-ced80dcc86f2"/>
    <ds:schemaRef ds:uri="6e77d341-0c9c-4f8e-9363-aefd082ffd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Critical Sectors PPT Template 1</Template>
  <TotalTime>23</TotalTime>
  <Words>4506</Words>
  <Application>Microsoft Office PowerPoint</Application>
  <PresentationFormat>Widescreen</PresentationFormat>
  <Paragraphs>783</Paragraphs>
  <Slides>93</Slides>
  <Notes>93</Notes>
  <HiddenSlides>0</HiddenSlides>
  <MMClips>1</MMClips>
  <ScaleCrop>false</ScaleCrop>
  <HeadingPairs>
    <vt:vector size="6" baseType="variant">
      <vt:variant>
        <vt:lpstr>Fonts Used</vt:lpstr>
      </vt:variant>
      <vt:variant>
        <vt:i4>17</vt:i4>
      </vt:variant>
      <vt:variant>
        <vt:lpstr>Theme</vt:lpstr>
      </vt:variant>
      <vt:variant>
        <vt:i4>9</vt:i4>
      </vt:variant>
      <vt:variant>
        <vt:lpstr>Slide Titles</vt:lpstr>
      </vt:variant>
      <vt:variant>
        <vt:i4>93</vt:i4>
      </vt:variant>
    </vt:vector>
  </HeadingPairs>
  <TitlesOfParts>
    <vt:vector size="119" baseType="lpstr">
      <vt:lpstr>Noto Sans Symbols</vt:lpstr>
      <vt:lpstr>Aptos</vt:lpstr>
      <vt:lpstr>Aptos Black</vt:lpstr>
      <vt:lpstr>Aptos Light</vt:lpstr>
      <vt:lpstr>Aptos Narrow</vt:lpstr>
      <vt:lpstr>Aptos SemiBold</vt:lpstr>
      <vt:lpstr>Arial</vt:lpstr>
      <vt:lpstr>Calibri</vt:lpstr>
      <vt:lpstr>Courier New</vt:lpstr>
      <vt:lpstr>Lato</vt:lpstr>
      <vt:lpstr>Open Sans Light</vt:lpstr>
      <vt:lpstr>Quattrocento Sans</vt:lpstr>
      <vt:lpstr>Roboto</vt:lpstr>
      <vt:lpstr>Univers Condensed Light</vt:lpstr>
      <vt:lpstr>Webdings</vt:lpstr>
      <vt:lpstr>Wingdings</vt:lpstr>
      <vt:lpstr>Wingdings 3</vt:lpstr>
      <vt:lpstr>AngleLinesVTI</vt:lpstr>
      <vt:lpstr>Title</vt:lpstr>
      <vt:lpstr>Agenda </vt:lpstr>
      <vt:lpstr>Content Slides</vt:lpstr>
      <vt:lpstr>Transition Slides</vt:lpstr>
      <vt:lpstr>Poll</vt:lpstr>
      <vt:lpstr>Question and Answer</vt:lpstr>
      <vt:lpstr>Closing Title </vt:lpstr>
      <vt:lpstr>1_AngleLinesVTI</vt:lpstr>
      <vt:lpstr>Welcome to the  Peer-to-Peer Virtual Intensive!</vt:lpstr>
      <vt:lpstr>Purpose, Agreements, &amp; Introductions</vt:lpstr>
      <vt:lpstr>Agenda</vt:lpstr>
      <vt:lpstr>Opening Remarks</vt:lpstr>
      <vt:lpstr>Grantee Spotlight Presentations</vt:lpstr>
      <vt:lpstr>EDvance College</vt:lpstr>
      <vt:lpstr>EDvance Overview</vt:lpstr>
      <vt:lpstr>Key Stakeholders </vt:lpstr>
      <vt:lpstr>Top Challenge &amp; Asset</vt:lpstr>
      <vt:lpstr>We’ll know we’ve been successful when….</vt:lpstr>
      <vt:lpstr>We Are Now Here</vt:lpstr>
      <vt:lpstr>Thank You!</vt:lpstr>
      <vt:lpstr>Bay Consortium  Workforce Development Board</vt:lpstr>
      <vt:lpstr>Eastern Shore, Northern Neck, Middle Peninsula Coastal Resiliency Sector Partnership Overview</vt:lpstr>
      <vt:lpstr>Key Stakeholders 2</vt:lpstr>
      <vt:lpstr>Top Challenges &amp; Assets 2</vt:lpstr>
      <vt:lpstr>We’ll know we’ve been successful when…2</vt:lpstr>
      <vt:lpstr>We Are Now Here 2</vt:lpstr>
      <vt:lpstr>Thanks!</vt:lpstr>
      <vt:lpstr>Co-Op Cincy</vt:lpstr>
      <vt:lpstr>Co-Op Cincy Overview</vt:lpstr>
      <vt:lpstr>Key Stakeholders 3</vt:lpstr>
      <vt:lpstr>Top Challenge &amp; Asset 3</vt:lpstr>
      <vt:lpstr>We’ll know we’ve been successful when… 3</vt:lpstr>
      <vt:lpstr>We Are Now Here 3 </vt:lpstr>
      <vt:lpstr>Thank You!3</vt:lpstr>
      <vt:lpstr>Job Quality Starter Guide </vt:lpstr>
      <vt:lpstr>Defining your Value Proposition and Engaging with the Job Quality Team Canvas</vt:lpstr>
      <vt:lpstr>Guiding Principles</vt:lpstr>
      <vt:lpstr>Developing Your Job Quality Action Plan</vt:lpstr>
      <vt:lpstr>Job Quality Starter Guide</vt:lpstr>
      <vt:lpstr>Defining Your Value Proposition (1)</vt:lpstr>
      <vt:lpstr>Defining Your Value Proposition (2)</vt:lpstr>
      <vt:lpstr>Defining Your Value Proposition (3)</vt:lpstr>
      <vt:lpstr>Building Your Job Quality Team Canvas (1)</vt:lpstr>
      <vt:lpstr>Building Your Job Quality Team Canvas (2)</vt:lpstr>
      <vt:lpstr>Building Your Job Quality Team Canvas (3)</vt:lpstr>
      <vt:lpstr>Defining Your Value Proposition – Activity Breakout Groups</vt:lpstr>
      <vt:lpstr>2:20 - Break</vt:lpstr>
      <vt:lpstr>Grantee Spotlight Presentations (2)</vt:lpstr>
      <vt:lpstr>Civic Works</vt:lpstr>
      <vt:lpstr>Transforming Job Quality in the Climate Resiliency Sector Overview</vt:lpstr>
      <vt:lpstr>Key Stakeholders 4</vt:lpstr>
      <vt:lpstr>Top Challenge &amp; Asset 4</vt:lpstr>
      <vt:lpstr>We’ll know we’ve been successful when…. 4</vt:lpstr>
      <vt:lpstr>We Are Now Here 4</vt:lpstr>
      <vt:lpstr>Thank You! 4</vt:lpstr>
      <vt:lpstr>Oregon Clean Energy Workforce Coalition Portland General Electric (PGE)</vt:lpstr>
      <vt:lpstr>Jobs for a Clean Energy Future</vt:lpstr>
      <vt:lpstr>Key Stakeholders 5</vt:lpstr>
      <vt:lpstr>Top Challenges &amp; Assets 5</vt:lpstr>
      <vt:lpstr>We’ll know we’ve been successful when…. 5</vt:lpstr>
      <vt:lpstr>We Are Now Here 5</vt:lpstr>
      <vt:lpstr>Thank You! 5</vt:lpstr>
      <vt:lpstr>Resilience Force</vt:lpstr>
      <vt:lpstr>A Good Jobs Blueprint In The Climate Resilience Economy</vt:lpstr>
      <vt:lpstr>Key Stakeholders 6</vt:lpstr>
      <vt:lpstr>Top Challenges &amp; Assets 6</vt:lpstr>
      <vt:lpstr>We’ll know we’ve been successful when... 6</vt:lpstr>
      <vt:lpstr>We Are Now Here 6</vt:lpstr>
      <vt:lpstr>Thank you! 6</vt:lpstr>
      <vt:lpstr>Building Your Job Quality Team Canvas Activity Breakout Groups</vt:lpstr>
      <vt:lpstr>Grantee Spotlight Presentations (3)</vt:lpstr>
      <vt:lpstr>Cheyney University of Pennsylvania</vt:lpstr>
      <vt:lpstr>Cheyney University Hospitality Career Advancement Collaborative</vt:lpstr>
      <vt:lpstr>Key Stakeholders 7</vt:lpstr>
      <vt:lpstr>Top Challenges &amp; Assets 7</vt:lpstr>
      <vt:lpstr>We’ll know we’ve been successful when… 7</vt:lpstr>
      <vt:lpstr>We Are Now Here 7</vt:lpstr>
      <vt:lpstr>Thank You! 7</vt:lpstr>
      <vt:lpstr>Lane Workforce Partnership</vt:lpstr>
      <vt:lpstr>Oregon Coast Hospitality Sector Partnership</vt:lpstr>
      <vt:lpstr>Key Stakeholders 8</vt:lpstr>
      <vt:lpstr>Top Challenges &amp; Assets 8</vt:lpstr>
      <vt:lpstr>We’ll know we’ve been successful when... 8</vt:lpstr>
      <vt:lpstr>We Are Now Here 8</vt:lpstr>
      <vt:lpstr>Thank You! 8</vt:lpstr>
      <vt:lpstr>Serve MKE (Milwaukee)</vt:lpstr>
      <vt:lpstr>Serve MKE: Quality Jobs for Hospitality Workers Overview</vt:lpstr>
      <vt:lpstr>Key Stakeholders 9</vt:lpstr>
      <vt:lpstr>Top Challenges &amp; Assets 9</vt:lpstr>
      <vt:lpstr>We’ll know we’ve been successful when… 9</vt:lpstr>
      <vt:lpstr>We Are Now Here 9</vt:lpstr>
      <vt:lpstr>Thank You!</vt:lpstr>
      <vt:lpstr>Hospitality Training Academy</vt:lpstr>
      <vt:lpstr>Hospitality Culinary Registered Apprenticeship Replication Project</vt:lpstr>
      <vt:lpstr>Key Stakeholders 10</vt:lpstr>
      <vt:lpstr>Top Challenge &amp; Asset 10</vt:lpstr>
      <vt:lpstr>We’ll know we’ve been successful when…. 10</vt:lpstr>
      <vt:lpstr>We Are Now Here 10</vt:lpstr>
      <vt:lpstr>Thank You! 10</vt:lpstr>
      <vt:lpstr>Next Steps</vt:lpstr>
      <vt:lpstr>Thank you for participating!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2024 Critical Sectors Peer-to-Peer Virtual Intensive</dc:title>
  <dc:creator>CriticalSectors@dol.gov</dc:creator>
  <cp:lastModifiedBy>Stocks, Christina E - ETA</cp:lastModifiedBy>
  <cp:revision>2</cp:revision>
  <dcterms:created xsi:type="dcterms:W3CDTF">2024-06-07T14:40:20Z</dcterms:created>
  <dcterms:modified xsi:type="dcterms:W3CDTF">2024-07-23T18:43:19Z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0x0101008D59D981F581CA48AE61693551EBAE5A</vt:lpwstr>
  </property>
  <property fmtid="{D5CDD505-2E9C-101B-9397-08002B2CF9AE}" pid="3" name="MediaServiceImageTags">
    <vt:lpwstr/>
  </property>
</Properties>
</file>