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8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86.xml" ContentType="application/vnd.openxmlformats-officedocument.presentationml.tags+xml"/>
  <Override PartName="/ppt/notesSlides/notesSlide3.xml" ContentType="application/vnd.openxmlformats-officedocument.presentationml.notesSlide+xml"/>
  <Override PartName="/ppt/tags/tag8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88.xml" ContentType="application/vnd.openxmlformats-officedocument.presentationml.tags+xml"/>
  <Override PartName="/ppt/notesSlides/notesSlide6.xml" ContentType="application/vnd.openxmlformats-officedocument.presentationml.notesSlide+xml"/>
  <Override PartName="/ppt/tags/tag89.xml" ContentType="application/vnd.openxmlformats-officedocument.presentationml.tags+xml"/>
  <Override PartName="/ppt/notesSlides/notesSlide7.xml" ContentType="application/vnd.openxmlformats-officedocument.presentationml.notesSlide+xml"/>
  <Override PartName="/ppt/tags/tag90.xml" ContentType="application/vnd.openxmlformats-officedocument.presentationml.tags+xml"/>
  <Override PartName="/ppt/notesSlides/notesSlide8.xml" ContentType="application/vnd.openxmlformats-officedocument.presentationml.notesSlide+xml"/>
  <Override PartName="/ppt/tags/tag91.xml" ContentType="application/vnd.openxmlformats-officedocument.presentationml.tags+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92.xml" ContentType="application/vnd.openxmlformats-officedocument.presentationml.tags+xml"/>
  <Override PartName="/ppt/notesSlides/notesSlide10.xml" ContentType="application/vnd.openxmlformats-officedocument.presentationml.notesSlide+xml"/>
  <Override PartName="/ppt/tags/tag93.xml" ContentType="application/vnd.openxmlformats-officedocument.presentationml.tags+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94.xml" ContentType="application/vnd.openxmlformats-officedocument.presentationml.tags+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9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96.xml" ContentType="application/vnd.openxmlformats-officedocument.presentationml.tags+xml"/>
  <Override PartName="/ppt/notesSlides/notesSlide15.xml" ContentType="application/vnd.openxmlformats-officedocument.presentationml.notesSlide+xml"/>
  <Override PartName="/ppt/tags/tag97.xml" ContentType="application/vnd.openxmlformats-officedocument.presentationml.tags+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tags/tag98.xml" ContentType="application/vnd.openxmlformats-officedocument.presentationml.tags+xml"/>
  <Override PartName="/ppt/notesSlides/notesSlide18.xml" ContentType="application/vnd.openxmlformats-officedocument.presentationml.notesSlide+xml"/>
  <Override PartName="/ppt/tags/tag99.xml" ContentType="application/vnd.openxmlformats-officedocument.presentationml.tags+xml"/>
  <Override PartName="/ppt/notesSlides/notesSlide19.xml" ContentType="application/vnd.openxmlformats-officedocument.presentationml.notesSlide+xml"/>
  <Override PartName="/ppt/tags/tag100.xml" ContentType="application/vnd.openxmlformats-officedocument.presentationml.tags+xml"/>
  <Override PartName="/ppt/notesSlides/notesSlide20.xml" ContentType="application/vnd.openxmlformats-officedocument.presentationml.notesSlide+xml"/>
  <Override PartName="/ppt/tags/tag101.xml" ContentType="application/vnd.openxmlformats-officedocument.presentationml.tags+xml"/>
  <Override PartName="/ppt/notesSlides/notesSlide21.xml" ContentType="application/vnd.openxmlformats-officedocument.presentationml.notesSlide+xml"/>
  <Override PartName="/ppt/tags/tag102.xml" ContentType="application/vnd.openxmlformats-officedocument.presentationml.tags+xml"/>
  <Override PartName="/ppt/notesSlides/notesSlide22.xml" ContentType="application/vnd.openxmlformats-officedocument.presentationml.notesSlide+xml"/>
  <Override PartName="/ppt/tags/tag103.xml" ContentType="application/vnd.openxmlformats-officedocument.presentationml.tags+xml"/>
  <Override PartName="/ppt/notesSlides/notesSlide23.xml" ContentType="application/vnd.openxmlformats-officedocument.presentationml.notesSlide+xml"/>
  <Override PartName="/ppt/tags/tag104.xml" ContentType="application/vnd.openxmlformats-officedocument.presentationml.tags+xml"/>
  <Override PartName="/ppt/notesSlides/notesSlide24.xml" ContentType="application/vnd.openxmlformats-officedocument.presentationml.notesSlide+xml"/>
  <Override PartName="/ppt/tags/tag105.xml" ContentType="application/vnd.openxmlformats-officedocument.presentationml.tags+xml"/>
  <Override PartName="/ppt/notesSlides/notesSlide2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06.xml" ContentType="application/vnd.openxmlformats-officedocument.presentationml.tags+xml"/>
  <Override PartName="/ppt/notesSlides/notesSlide2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07.xml" ContentType="application/vnd.openxmlformats-officedocument.presentationml.tags+xml"/>
  <Override PartName="/ppt/notesSlides/notesSlide27.xml" ContentType="application/vnd.openxmlformats-officedocument.presentationml.notesSlide+xml"/>
  <Override PartName="/ppt/tags/tag108.xml" ContentType="application/vnd.openxmlformats-officedocument.presentationml.tags+xml"/>
  <Override PartName="/ppt/notesSlides/notesSlide28.xml" ContentType="application/vnd.openxmlformats-officedocument.presentationml.notesSlide+xml"/>
  <Override PartName="/ppt/tags/tag109.xml" ContentType="application/vnd.openxmlformats-officedocument.presentationml.tags+xml"/>
  <Override PartName="/ppt/notesSlides/notesSlide29.xml" ContentType="application/vnd.openxmlformats-officedocument.presentationml.notesSlide+xml"/>
  <Override PartName="/ppt/tags/tag110.xml" ContentType="application/vnd.openxmlformats-officedocument.presentationml.tags+xml"/>
  <Override PartName="/ppt/notesSlides/notesSlide30.xml" ContentType="application/vnd.openxmlformats-officedocument.presentationml.notesSlide+xml"/>
  <Override PartName="/ppt/tags/tag111.xml" ContentType="application/vnd.openxmlformats-officedocument.presentationml.tags+xml"/>
  <Override PartName="/ppt/notesSlides/notesSlide31.xml" ContentType="application/vnd.openxmlformats-officedocument.presentationml.notesSlide+xml"/>
  <Override PartName="/ppt/tags/tag112.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113.xml" ContentType="application/vnd.openxmlformats-officedocument.presentationml.tags+xml"/>
  <Override PartName="/ppt/notesSlides/notesSlide38.xml" ContentType="application/vnd.openxmlformats-officedocument.presentationml.notesSlide+xml"/>
  <Override PartName="/ppt/tags/tag114.xml" ContentType="application/vnd.openxmlformats-officedocument.presentationml.tags+xml"/>
  <Override PartName="/ppt/notesSlides/notesSlide39.xml" ContentType="application/vnd.openxmlformats-officedocument.presentationml.notesSlide+xml"/>
  <Override PartName="/ppt/tags/tag115.xml" ContentType="application/vnd.openxmlformats-officedocument.presentationml.tags+xml"/>
  <Override PartName="/ppt/notesSlides/notesSlide40.xml" ContentType="application/vnd.openxmlformats-officedocument.presentationml.notesSlide+xml"/>
  <Override PartName="/ppt/tags/tag116.xml" ContentType="application/vnd.openxmlformats-officedocument.presentationml.tags+xml"/>
  <Override PartName="/ppt/notesSlides/notesSlide41.xml" ContentType="application/vnd.openxmlformats-officedocument.presentationml.notesSlide+xml"/>
  <Override PartName="/ppt/tags/tag117.xml" ContentType="application/vnd.openxmlformats-officedocument.presentationml.tags+xml"/>
  <Override PartName="/ppt/notesSlides/notesSlide42.xml" ContentType="application/vnd.openxmlformats-officedocument.presentationml.notesSlide+xml"/>
  <Override PartName="/ppt/tags/tag118.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4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702" r:id="rId7"/>
  </p:sldMasterIdLst>
  <p:notesMasterIdLst>
    <p:notesMasterId r:id="rId53"/>
  </p:notesMasterIdLst>
  <p:handoutMasterIdLst>
    <p:handoutMasterId r:id="rId54"/>
  </p:handoutMasterIdLst>
  <p:sldIdLst>
    <p:sldId id="412" r:id="rId8"/>
    <p:sldId id="414" r:id="rId9"/>
    <p:sldId id="413" r:id="rId10"/>
    <p:sldId id="415" r:id="rId11"/>
    <p:sldId id="416" r:id="rId12"/>
    <p:sldId id="496" r:id="rId13"/>
    <p:sldId id="417" r:id="rId14"/>
    <p:sldId id="418" r:id="rId15"/>
    <p:sldId id="419" r:id="rId16"/>
    <p:sldId id="420" r:id="rId17"/>
    <p:sldId id="421" r:id="rId18"/>
    <p:sldId id="422" r:id="rId19"/>
    <p:sldId id="423" r:id="rId20"/>
    <p:sldId id="493" r:id="rId21"/>
    <p:sldId id="425" r:id="rId22"/>
    <p:sldId id="426" r:id="rId23"/>
    <p:sldId id="485" r:id="rId24"/>
    <p:sldId id="473" r:id="rId25"/>
    <p:sldId id="497" r:id="rId26"/>
    <p:sldId id="498" r:id="rId27"/>
    <p:sldId id="499" r:id="rId28"/>
    <p:sldId id="500" r:id="rId29"/>
    <p:sldId id="486" r:id="rId30"/>
    <p:sldId id="477" r:id="rId31"/>
    <p:sldId id="501" r:id="rId32"/>
    <p:sldId id="502" r:id="rId33"/>
    <p:sldId id="480" r:id="rId34"/>
    <p:sldId id="503" r:id="rId35"/>
    <p:sldId id="504" r:id="rId36"/>
    <p:sldId id="438" r:id="rId37"/>
    <p:sldId id="491" r:id="rId38"/>
    <p:sldId id="450" r:id="rId39"/>
    <p:sldId id="464" r:id="rId40"/>
    <p:sldId id="467" r:id="rId41"/>
    <p:sldId id="488" r:id="rId42"/>
    <p:sldId id="489" r:id="rId43"/>
    <p:sldId id="454" r:id="rId44"/>
    <p:sldId id="455" r:id="rId45"/>
    <p:sldId id="456" r:id="rId46"/>
    <p:sldId id="458" r:id="rId47"/>
    <p:sldId id="459" r:id="rId48"/>
    <p:sldId id="460" r:id="rId49"/>
    <p:sldId id="461" r:id="rId50"/>
    <p:sldId id="462" r:id="rId51"/>
    <p:sldId id="297" r:id="rId52"/>
  </p:sldIdLst>
  <p:sldSz cx="12192000" cy="6858000"/>
  <p:notesSz cx="6954838" cy="9309100"/>
  <p:custDataLst>
    <p:tags r:id="rId5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32" userDrawn="1">
          <p15:clr>
            <a:srgbClr val="A4A3A4"/>
          </p15:clr>
        </p15:guide>
        <p15:guide id="2" pos="219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698B717-50B8-47A4-8D6A-40031D7E545D}" name="Campbell, Keith W - ETA" initials="CKWE" userId="S::Campbell.Keith.W@dol.gov::426295f8-dc32-4faf-9973-574b0059918e" providerId="AD"/>
  <p188:author id="{33B86777-EDCF-9EC3-FD66-BBE74967A568}" name="Simms, Sabrina M - ETA" initials="SSME" userId="S::Simms.Sabrina.M@dol.gov::0b63a48c-c655-45e2-91ab-9f172b46c8c2" providerId="AD"/>
  <p188:author id="{38B4E189-241D-98CB-E1AA-3734AF3F70F9}" name="Harris, Charlotte - ETA" initials="HCE" userId="S::harris.charlotte@dol.gov::77ec3a10-e884-4031-a28b-d8511f5c8085" providerId="AD"/>
  <p188:author id="{5112C68A-0836-3C5C-67C0-6EFC3126BF94}" name="Ryan, Jeff - ETA" initials="JR" userId="Ryan, Jeff - ET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Ryan, Jeff - ETA" initials="JR" lastIdx="44" clrIdx="0">
    <p:extLst>
      <p:ext uri="{19B8F6BF-5375-455C-9EA6-DF929625EA0E}">
        <p15:presenceInfo xmlns:p15="http://schemas.microsoft.com/office/powerpoint/2012/main" userId="Ryan, Jeff - ETA" providerId="None"/>
      </p:ext>
    </p:extLst>
  </p:cmAuthor>
  <p:cmAuthor id="4" name="Campbell, Keith W - ETA" initials="CKW-E" lastIdx="3" clrIdx="1">
    <p:extLst>
      <p:ext uri="{19B8F6BF-5375-455C-9EA6-DF929625EA0E}">
        <p15:presenceInfo xmlns:p15="http://schemas.microsoft.com/office/powerpoint/2012/main" userId="S-1-5-21-430767753-2305446740-1188461881-92214" providerId="AD"/>
      </p:ext>
    </p:extLst>
  </p:cmAuthor>
  <p:cmAuthor id="5" name="Painter, Randy B - ETA" initials="PRB-E" lastIdx="4" clrIdx="2">
    <p:extLst>
      <p:ext uri="{19B8F6BF-5375-455C-9EA6-DF929625EA0E}">
        <p15:presenceInfo xmlns:p15="http://schemas.microsoft.com/office/powerpoint/2012/main" userId="S-1-5-21-430767753-2305446740-1188461881-722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261"/>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D6FC81-660E-4413-B63C-D8DB934B0439}" v="1" dt="2022-10-06T16:20:44.0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173" autoAdjust="0"/>
    <p:restoredTop sz="70620" autoAdjust="0"/>
  </p:normalViewPr>
  <p:slideViewPr>
    <p:cSldViewPr snapToGrid="0">
      <p:cViewPr varScale="1">
        <p:scale>
          <a:sx n="53" d="100"/>
          <a:sy n="53" d="100"/>
        </p:scale>
        <p:origin x="1038" y="7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3" d="100"/>
          <a:sy n="83" d="100"/>
        </p:scale>
        <p:origin x="2970" y="108"/>
      </p:cViewPr>
      <p:guideLst>
        <p:guide orient="horz" pos="2932"/>
        <p:guide pos="219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tags" Target="tags/tag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notesMaster" Target="notesMasters/notesMaster1.xml"/><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5/10/relationships/revisionInfo" Target="revisionInfo.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commentAuthors" Target="commentAuthor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handoutMaster" Target="handoutMasters/handoutMaster1.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presProps" Target="presProp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318CA6-08AB-4ABE-B349-676605B65D6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FC9D8059-D2E0-4C91-8D8D-A79D1FB79854}">
      <dgm:prSet phldrT="[Text]" custT="1"/>
      <dgm:spPr>
        <a:gradFill flip="none" rotWithShape="0">
          <a:gsLst>
            <a:gs pos="0">
              <a:srgbClr val="9E1C30">
                <a:shade val="30000"/>
                <a:satMod val="115000"/>
              </a:srgbClr>
            </a:gs>
            <a:gs pos="50000">
              <a:srgbClr val="9E1C30">
                <a:shade val="67500"/>
                <a:satMod val="115000"/>
              </a:srgbClr>
            </a:gs>
            <a:gs pos="100000">
              <a:srgbClr val="9E1C30">
                <a:shade val="100000"/>
                <a:satMod val="115000"/>
              </a:srgbClr>
            </a:gs>
          </a:gsLst>
          <a:lin ang="16200000" scaled="1"/>
          <a:tileRect/>
        </a:gradFill>
        <a:ln w="38100" cap="rnd" cmpd="sng" algn="ctr">
          <a:solidFill>
            <a:srgbClr val="7A232E"/>
          </a:solidFill>
          <a:prstDash val="solid"/>
          <a:miter lim="800000"/>
        </a:ln>
        <a:effectLst/>
      </dgm:spPr>
      <dgm:t>
        <a:bodyPr spcFirstLastPara="0" vert="horz" wrap="square" lIns="68580" tIns="45720" rIns="68580" bIns="45720" numCol="1" spcCol="1270" anchor="ctr" anchorCtr="0"/>
        <a:lstStyle/>
        <a:p>
          <a:r>
            <a:rPr lang="en-US" sz="2400" b="0" dirty="0">
              <a:solidFill>
                <a:schemeClr val="bg1"/>
              </a:solidFill>
              <a:latin typeface="Arial" pitchFamily="34" charset="0"/>
              <a:cs typeface="Arial" pitchFamily="34" charset="0"/>
            </a:rPr>
            <a:t>What are your 3 biggest concerns as you begin your grant?</a:t>
          </a:r>
        </a:p>
      </dgm:t>
    </dgm:pt>
    <dgm:pt modelId="{B4C1CCFE-FE1F-4EA9-A040-FFA594C8966E}" type="parTrans" cxnId="{B0542320-1ACE-40DC-8A28-1279388B3948}">
      <dgm:prSet/>
      <dgm:spPr/>
      <dgm:t>
        <a:bodyPr/>
        <a:lstStyle/>
        <a:p>
          <a:endParaRPr lang="en-US"/>
        </a:p>
      </dgm:t>
    </dgm:pt>
    <dgm:pt modelId="{7D8C7A49-846B-425A-A372-DA2BF28DA196}" type="sibTrans" cxnId="{B0542320-1ACE-40DC-8A28-1279388B3948}">
      <dgm:prSet/>
      <dgm:spPr/>
      <dgm:t>
        <a:bodyPr/>
        <a:lstStyle/>
        <a:p>
          <a:endParaRPr lang="en-US"/>
        </a:p>
      </dgm:t>
    </dgm:pt>
    <dgm:pt modelId="{855749C9-25BC-45AC-B787-9457C050449F}" type="pres">
      <dgm:prSet presAssocID="{9F318CA6-08AB-4ABE-B349-676605B65D6C}" presName="diagram" presStyleCnt="0">
        <dgm:presLayoutVars>
          <dgm:chPref val="1"/>
          <dgm:dir/>
          <dgm:animOne val="branch"/>
          <dgm:animLvl val="lvl"/>
          <dgm:resizeHandles/>
        </dgm:presLayoutVars>
      </dgm:prSet>
      <dgm:spPr/>
    </dgm:pt>
    <dgm:pt modelId="{1E4DC371-F7C6-47CE-B90E-1AFFF13B3F0E}" type="pres">
      <dgm:prSet presAssocID="{FC9D8059-D2E0-4C91-8D8D-A79D1FB79854}" presName="root" presStyleCnt="0"/>
      <dgm:spPr/>
    </dgm:pt>
    <dgm:pt modelId="{77B1561D-399D-4DFB-9AB8-7B690400EE7B}" type="pres">
      <dgm:prSet presAssocID="{FC9D8059-D2E0-4C91-8D8D-A79D1FB79854}" presName="rootComposite" presStyleCnt="0"/>
      <dgm:spPr/>
    </dgm:pt>
    <dgm:pt modelId="{7A996C81-500F-4B1F-B5A4-1B476941A02A}" type="pres">
      <dgm:prSet presAssocID="{FC9D8059-D2E0-4C91-8D8D-A79D1FB79854}" presName="rootText" presStyleLbl="node1" presStyleIdx="0" presStyleCnt="1" custScaleX="570093" custScaleY="208393" custLinFactNeighborX="190" custLinFactNeighborY="24148"/>
      <dgm:spPr>
        <a:xfrm>
          <a:off x="4741" y="301072"/>
          <a:ext cx="7107950" cy="1299127"/>
        </a:xfrm>
        <a:prstGeom prst="roundRect">
          <a:avLst>
            <a:gd name="adj" fmla="val 10000"/>
          </a:avLst>
        </a:prstGeom>
      </dgm:spPr>
    </dgm:pt>
    <dgm:pt modelId="{326860F1-B8CF-451E-A26A-39B929BC3F19}" type="pres">
      <dgm:prSet presAssocID="{FC9D8059-D2E0-4C91-8D8D-A79D1FB79854}" presName="rootConnector" presStyleLbl="node1" presStyleIdx="0" presStyleCnt="1"/>
      <dgm:spPr/>
    </dgm:pt>
    <dgm:pt modelId="{2E4345B9-8324-4DBE-9681-CF7D074FAF45}" type="pres">
      <dgm:prSet presAssocID="{FC9D8059-D2E0-4C91-8D8D-A79D1FB79854}" presName="childShape" presStyleCnt="0"/>
      <dgm:spPr/>
    </dgm:pt>
  </dgm:ptLst>
  <dgm:cxnLst>
    <dgm:cxn modelId="{B0542320-1ACE-40DC-8A28-1279388B3948}" srcId="{9F318CA6-08AB-4ABE-B349-676605B65D6C}" destId="{FC9D8059-D2E0-4C91-8D8D-A79D1FB79854}" srcOrd="0" destOrd="0" parTransId="{B4C1CCFE-FE1F-4EA9-A040-FFA594C8966E}" sibTransId="{7D8C7A49-846B-425A-A372-DA2BF28DA196}"/>
    <dgm:cxn modelId="{62A03D3D-FF5A-455D-9647-9DAA53392FB7}" type="presOf" srcId="{FC9D8059-D2E0-4C91-8D8D-A79D1FB79854}" destId="{326860F1-B8CF-451E-A26A-39B929BC3F19}" srcOrd="1" destOrd="0" presId="urn:microsoft.com/office/officeart/2005/8/layout/hierarchy3"/>
    <dgm:cxn modelId="{5F17EE74-7857-44CC-AFB6-E5B40269DFBB}" type="presOf" srcId="{FC9D8059-D2E0-4C91-8D8D-A79D1FB79854}" destId="{7A996C81-500F-4B1F-B5A4-1B476941A02A}" srcOrd="0" destOrd="0" presId="urn:microsoft.com/office/officeart/2005/8/layout/hierarchy3"/>
    <dgm:cxn modelId="{5FE9EC95-F857-4439-B4E1-0D9EA4205B67}" type="presOf" srcId="{9F318CA6-08AB-4ABE-B349-676605B65D6C}" destId="{855749C9-25BC-45AC-B787-9457C050449F}" srcOrd="0" destOrd="0" presId="urn:microsoft.com/office/officeart/2005/8/layout/hierarchy3"/>
    <dgm:cxn modelId="{C35ED491-D6B2-4674-9DC9-88A5F9B3FCA6}" type="presParOf" srcId="{855749C9-25BC-45AC-B787-9457C050449F}" destId="{1E4DC371-F7C6-47CE-B90E-1AFFF13B3F0E}" srcOrd="0" destOrd="0" presId="urn:microsoft.com/office/officeart/2005/8/layout/hierarchy3"/>
    <dgm:cxn modelId="{E45E86C2-D608-4B40-95C5-81FCEF2DF93A}" type="presParOf" srcId="{1E4DC371-F7C6-47CE-B90E-1AFFF13B3F0E}" destId="{77B1561D-399D-4DFB-9AB8-7B690400EE7B}" srcOrd="0" destOrd="0" presId="urn:microsoft.com/office/officeart/2005/8/layout/hierarchy3"/>
    <dgm:cxn modelId="{5168DE38-7016-4111-8609-E80022BD0C34}" type="presParOf" srcId="{77B1561D-399D-4DFB-9AB8-7B690400EE7B}" destId="{7A996C81-500F-4B1F-B5A4-1B476941A02A}" srcOrd="0" destOrd="0" presId="urn:microsoft.com/office/officeart/2005/8/layout/hierarchy3"/>
    <dgm:cxn modelId="{66400C61-BB39-4351-A362-FE0A7960BBF0}" type="presParOf" srcId="{77B1561D-399D-4DFB-9AB8-7B690400EE7B}" destId="{326860F1-B8CF-451E-A26A-39B929BC3F19}" srcOrd="1" destOrd="0" presId="urn:microsoft.com/office/officeart/2005/8/layout/hierarchy3"/>
    <dgm:cxn modelId="{5D29AD71-6B8F-4E0C-ACFA-F049DD5C247B}" type="presParOf" srcId="{1E4DC371-F7C6-47CE-B90E-1AFFF13B3F0E}" destId="{2E4345B9-8324-4DBE-9681-CF7D074FAF45}"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4B86A0-9C91-421D-B653-2F01C87D1ECD}" type="doc">
      <dgm:prSet loTypeId="urn:microsoft.com/office/officeart/2005/8/layout/hList1" loCatId="list" qsTypeId="urn:microsoft.com/office/officeart/2005/8/quickstyle/simple5" qsCatId="simple" csTypeId="urn:microsoft.com/office/officeart/2005/8/colors/accent1_2" csCatId="accent1" phldr="1"/>
      <dgm:spPr/>
      <dgm:t>
        <a:bodyPr/>
        <a:lstStyle/>
        <a:p>
          <a:endParaRPr lang="en-US"/>
        </a:p>
      </dgm:t>
    </dgm:pt>
    <dgm:pt modelId="{C90FE356-2DF9-4B49-93E0-5A506B7FA168}">
      <dgm:prSet phldrT="[Text]" custT="1"/>
      <dgm:spPr/>
      <dgm:t>
        <a:bodyPr/>
        <a:lstStyle/>
        <a:p>
          <a:r>
            <a:rPr lang="en-US" sz="1800" dirty="0"/>
            <a:t>Role of Your FPO</a:t>
          </a:r>
        </a:p>
      </dgm:t>
    </dgm:pt>
    <dgm:pt modelId="{CBC7DE87-C9F3-4310-8E3C-13C74724851A}" type="parTrans" cxnId="{0846518B-6582-4B53-B84B-9EFD275649DD}">
      <dgm:prSet/>
      <dgm:spPr/>
      <dgm:t>
        <a:bodyPr/>
        <a:lstStyle/>
        <a:p>
          <a:endParaRPr lang="en-US" sz="1400"/>
        </a:p>
      </dgm:t>
    </dgm:pt>
    <dgm:pt modelId="{0EE38DE1-DA72-48EC-8C21-34856ADCE6C7}" type="sibTrans" cxnId="{0846518B-6582-4B53-B84B-9EFD275649DD}">
      <dgm:prSet/>
      <dgm:spPr/>
      <dgm:t>
        <a:bodyPr/>
        <a:lstStyle/>
        <a:p>
          <a:endParaRPr lang="en-US" sz="1400"/>
        </a:p>
      </dgm:t>
    </dgm:pt>
    <dgm:pt modelId="{AC85F4FF-CE0D-4B68-B125-57A9F022DF71}">
      <dgm:prSet phldrT="[Text]" custT="1"/>
      <dgm:spPr>
        <a:solidFill>
          <a:schemeClr val="tx1">
            <a:lumMod val="10000"/>
            <a:lumOff val="90000"/>
            <a:alpha val="90000"/>
          </a:schemeClr>
        </a:solidFill>
      </dgm:spPr>
      <dgm:t>
        <a:bodyPr/>
        <a:lstStyle/>
        <a:p>
          <a:pPr>
            <a:buFont typeface="Wingdings" panose="05000000000000000000" pitchFamily="2" charset="2"/>
            <a:buChar char="ü"/>
          </a:pPr>
          <a:r>
            <a:rPr lang="en-US" sz="1800" dirty="0"/>
            <a:t>Assist you on grant-related matters</a:t>
          </a:r>
        </a:p>
      </dgm:t>
    </dgm:pt>
    <dgm:pt modelId="{42B5A0E4-D93A-44DD-BD58-992BFB978013}" type="parTrans" cxnId="{587172A7-9F6D-4E94-8D25-C3D250930E9D}">
      <dgm:prSet/>
      <dgm:spPr/>
      <dgm:t>
        <a:bodyPr/>
        <a:lstStyle/>
        <a:p>
          <a:endParaRPr lang="en-US" sz="1400"/>
        </a:p>
      </dgm:t>
    </dgm:pt>
    <dgm:pt modelId="{755E22E7-1899-4194-9AC7-E1B8A88FEC05}" type="sibTrans" cxnId="{587172A7-9F6D-4E94-8D25-C3D250930E9D}">
      <dgm:prSet/>
      <dgm:spPr/>
      <dgm:t>
        <a:bodyPr/>
        <a:lstStyle/>
        <a:p>
          <a:endParaRPr lang="en-US" sz="1400"/>
        </a:p>
      </dgm:t>
    </dgm:pt>
    <dgm:pt modelId="{795BBA98-FD32-406A-B02E-B8858C2F2137}">
      <dgm:prSet phldrT="[Text]" custT="1"/>
      <dgm:spPr>
        <a:solidFill>
          <a:schemeClr val="tx1">
            <a:lumMod val="10000"/>
            <a:lumOff val="90000"/>
            <a:alpha val="90000"/>
          </a:schemeClr>
        </a:solidFill>
      </dgm:spPr>
      <dgm:t>
        <a:bodyPr/>
        <a:lstStyle/>
        <a:p>
          <a:pPr>
            <a:buFont typeface="Wingdings" panose="05000000000000000000" pitchFamily="2" charset="2"/>
            <a:buChar char="ü"/>
          </a:pPr>
          <a:r>
            <a:rPr lang="en-US" sz="1800" dirty="0"/>
            <a:t>Provide compliance assistance</a:t>
          </a:r>
        </a:p>
      </dgm:t>
    </dgm:pt>
    <dgm:pt modelId="{1DDB5CC0-FD06-4281-B4DB-31E8BC377294}" type="parTrans" cxnId="{D6A20100-FD3B-465B-BA3C-D1BFA93DA4FC}">
      <dgm:prSet/>
      <dgm:spPr/>
      <dgm:t>
        <a:bodyPr/>
        <a:lstStyle/>
        <a:p>
          <a:endParaRPr lang="en-US" sz="1400"/>
        </a:p>
      </dgm:t>
    </dgm:pt>
    <dgm:pt modelId="{2A4B0343-576F-430F-816D-5F5D84AAC872}" type="sibTrans" cxnId="{D6A20100-FD3B-465B-BA3C-D1BFA93DA4FC}">
      <dgm:prSet/>
      <dgm:spPr/>
      <dgm:t>
        <a:bodyPr/>
        <a:lstStyle/>
        <a:p>
          <a:endParaRPr lang="en-US" sz="1400"/>
        </a:p>
      </dgm:t>
    </dgm:pt>
    <dgm:pt modelId="{D4619C69-3789-45E6-80DC-18BF6A51F2AD}">
      <dgm:prSet phldrT="[Text]" custT="1"/>
      <dgm:spPr>
        <a:solidFill>
          <a:schemeClr val="tx1">
            <a:lumMod val="10000"/>
            <a:lumOff val="90000"/>
            <a:alpha val="90000"/>
          </a:schemeClr>
        </a:solidFill>
      </dgm:spPr>
      <dgm:t>
        <a:bodyPr/>
        <a:lstStyle/>
        <a:p>
          <a:pPr>
            <a:buFont typeface="Wingdings" panose="05000000000000000000" pitchFamily="2" charset="2"/>
            <a:buChar char="ü"/>
          </a:pPr>
          <a:r>
            <a:rPr lang="en-US" sz="1800" dirty="0"/>
            <a:t>Conduct oversight and review of grant performance</a:t>
          </a:r>
        </a:p>
      </dgm:t>
    </dgm:pt>
    <dgm:pt modelId="{395CDE9D-7340-40BB-933D-5EAC3AE595EF}" type="parTrans" cxnId="{ADBF3052-8430-4A88-B647-47BBC71C8262}">
      <dgm:prSet/>
      <dgm:spPr/>
      <dgm:t>
        <a:bodyPr/>
        <a:lstStyle/>
        <a:p>
          <a:endParaRPr lang="en-US" sz="1400"/>
        </a:p>
      </dgm:t>
    </dgm:pt>
    <dgm:pt modelId="{3C44FC57-957B-4377-89D8-213C0A47CE60}" type="sibTrans" cxnId="{ADBF3052-8430-4A88-B647-47BBC71C8262}">
      <dgm:prSet/>
      <dgm:spPr/>
      <dgm:t>
        <a:bodyPr/>
        <a:lstStyle/>
        <a:p>
          <a:endParaRPr lang="en-US" sz="1400"/>
        </a:p>
      </dgm:t>
    </dgm:pt>
    <dgm:pt modelId="{DA6164E0-1E3D-44AF-8590-EC8BF9CFB621}">
      <dgm:prSet phldrT="[Text]" custT="1"/>
      <dgm:spPr>
        <a:solidFill>
          <a:schemeClr val="tx1">
            <a:lumMod val="10000"/>
            <a:lumOff val="90000"/>
            <a:alpha val="90000"/>
          </a:schemeClr>
        </a:solidFill>
      </dgm:spPr>
      <dgm:t>
        <a:bodyPr/>
        <a:lstStyle/>
        <a:p>
          <a:pPr>
            <a:buFont typeface="Wingdings" panose="05000000000000000000" pitchFamily="2" charset="2"/>
            <a:buChar char="ü"/>
          </a:pPr>
          <a:r>
            <a:rPr lang="en-US" sz="1800" dirty="0"/>
            <a:t>Deliver or arrange for technical assistance</a:t>
          </a:r>
        </a:p>
      </dgm:t>
    </dgm:pt>
    <dgm:pt modelId="{971AE65F-5446-488F-8265-F847101CCFD5}" type="parTrans" cxnId="{AF9AA73F-0D08-48DE-8917-B510700BC95D}">
      <dgm:prSet/>
      <dgm:spPr/>
      <dgm:t>
        <a:bodyPr/>
        <a:lstStyle/>
        <a:p>
          <a:endParaRPr lang="en-US" sz="1400"/>
        </a:p>
      </dgm:t>
    </dgm:pt>
    <dgm:pt modelId="{6BAFE47A-7FE8-4F31-A036-7F9110BF8E44}" type="sibTrans" cxnId="{AF9AA73F-0D08-48DE-8917-B510700BC95D}">
      <dgm:prSet/>
      <dgm:spPr/>
      <dgm:t>
        <a:bodyPr/>
        <a:lstStyle/>
        <a:p>
          <a:endParaRPr lang="en-US" sz="1400"/>
        </a:p>
      </dgm:t>
    </dgm:pt>
    <dgm:pt modelId="{9DEDAC5C-1703-4638-86A5-8B00D7A3D4FD}">
      <dgm:prSet phldrT="[Text]" custT="1"/>
      <dgm:spPr>
        <a:solidFill>
          <a:schemeClr val="tx1">
            <a:lumMod val="10000"/>
            <a:lumOff val="90000"/>
            <a:alpha val="90000"/>
          </a:schemeClr>
        </a:solidFill>
      </dgm:spPr>
      <dgm:t>
        <a:bodyPr/>
        <a:lstStyle/>
        <a:p>
          <a:pPr>
            <a:buFont typeface="Wingdings" panose="05000000000000000000" pitchFamily="2" charset="2"/>
            <a:buChar char="ü"/>
          </a:pPr>
          <a:r>
            <a:rPr lang="en-US" sz="1800" dirty="0"/>
            <a:t>Serve as your primary point of contact</a:t>
          </a:r>
        </a:p>
      </dgm:t>
    </dgm:pt>
    <dgm:pt modelId="{D90F4417-24FA-43BC-80F6-03A726DFB3FC}" type="parTrans" cxnId="{3CDDA7C6-E70D-4133-8C64-489185364E42}">
      <dgm:prSet/>
      <dgm:spPr/>
      <dgm:t>
        <a:bodyPr/>
        <a:lstStyle/>
        <a:p>
          <a:endParaRPr lang="en-US" sz="1400"/>
        </a:p>
      </dgm:t>
    </dgm:pt>
    <dgm:pt modelId="{6F082B3B-C7A5-45E9-A6FA-0ADA713125A5}" type="sibTrans" cxnId="{3CDDA7C6-E70D-4133-8C64-489185364E42}">
      <dgm:prSet/>
      <dgm:spPr/>
      <dgm:t>
        <a:bodyPr/>
        <a:lstStyle/>
        <a:p>
          <a:endParaRPr lang="en-US" sz="1400"/>
        </a:p>
      </dgm:t>
    </dgm:pt>
    <dgm:pt modelId="{859348CB-5A8C-4881-87CB-0F2BCFBF136F}" type="pres">
      <dgm:prSet presAssocID="{CE4B86A0-9C91-421D-B653-2F01C87D1ECD}" presName="Name0" presStyleCnt="0">
        <dgm:presLayoutVars>
          <dgm:dir/>
          <dgm:animLvl val="lvl"/>
          <dgm:resizeHandles val="exact"/>
        </dgm:presLayoutVars>
      </dgm:prSet>
      <dgm:spPr/>
    </dgm:pt>
    <dgm:pt modelId="{45B913C7-8B25-4481-9C56-3ABBCBD391F5}" type="pres">
      <dgm:prSet presAssocID="{C90FE356-2DF9-4B49-93E0-5A506B7FA168}" presName="composite" presStyleCnt="0"/>
      <dgm:spPr/>
    </dgm:pt>
    <dgm:pt modelId="{9D90B5D7-8F46-4E40-8380-495607806765}" type="pres">
      <dgm:prSet presAssocID="{C90FE356-2DF9-4B49-93E0-5A506B7FA168}" presName="parTx" presStyleLbl="alignNode1" presStyleIdx="0" presStyleCnt="1" custLinFactNeighborX="-8526" custLinFactNeighborY="-3952">
        <dgm:presLayoutVars>
          <dgm:chMax val="0"/>
          <dgm:chPref val="0"/>
          <dgm:bulletEnabled val="1"/>
        </dgm:presLayoutVars>
      </dgm:prSet>
      <dgm:spPr/>
    </dgm:pt>
    <dgm:pt modelId="{72F12318-1A9E-4883-B8D4-2A9682A50C6F}" type="pres">
      <dgm:prSet presAssocID="{C90FE356-2DF9-4B49-93E0-5A506B7FA168}" presName="desTx" presStyleLbl="alignAccFollowNode1" presStyleIdx="0" presStyleCnt="1" custLinFactNeighborX="549" custLinFactNeighborY="22442">
        <dgm:presLayoutVars>
          <dgm:bulletEnabled val="1"/>
        </dgm:presLayoutVars>
      </dgm:prSet>
      <dgm:spPr/>
    </dgm:pt>
  </dgm:ptLst>
  <dgm:cxnLst>
    <dgm:cxn modelId="{D6A20100-FD3B-465B-BA3C-D1BFA93DA4FC}" srcId="{C90FE356-2DF9-4B49-93E0-5A506B7FA168}" destId="{795BBA98-FD32-406A-B02E-B8858C2F2137}" srcOrd="2" destOrd="0" parTransId="{1DDB5CC0-FD06-4281-B4DB-31E8BC377294}" sibTransId="{2A4B0343-576F-430F-816D-5F5D84AAC872}"/>
    <dgm:cxn modelId="{BF417404-3940-4615-92EB-05026E81A931}" type="presOf" srcId="{AC85F4FF-CE0D-4B68-B125-57A9F022DF71}" destId="{72F12318-1A9E-4883-B8D4-2A9682A50C6F}" srcOrd="0" destOrd="0" presId="urn:microsoft.com/office/officeart/2005/8/layout/hList1"/>
    <dgm:cxn modelId="{3CAB400E-227A-4E13-8822-18C8EB9A5382}" type="presOf" srcId="{9DEDAC5C-1703-4638-86A5-8B00D7A3D4FD}" destId="{72F12318-1A9E-4883-B8D4-2A9682A50C6F}" srcOrd="0" destOrd="1" presId="urn:microsoft.com/office/officeart/2005/8/layout/hList1"/>
    <dgm:cxn modelId="{C0959A23-986D-4988-B7B3-0BD014E5D9F8}" type="presOf" srcId="{795BBA98-FD32-406A-B02E-B8858C2F2137}" destId="{72F12318-1A9E-4883-B8D4-2A9682A50C6F}" srcOrd="0" destOrd="2" presId="urn:microsoft.com/office/officeart/2005/8/layout/hList1"/>
    <dgm:cxn modelId="{85C50C24-7617-4E29-AAE2-D4D21D2A9D51}" type="presOf" srcId="{DA6164E0-1E3D-44AF-8590-EC8BF9CFB621}" destId="{72F12318-1A9E-4883-B8D4-2A9682A50C6F}" srcOrd="0" destOrd="4" presId="urn:microsoft.com/office/officeart/2005/8/layout/hList1"/>
    <dgm:cxn modelId="{AF9AA73F-0D08-48DE-8917-B510700BC95D}" srcId="{C90FE356-2DF9-4B49-93E0-5A506B7FA168}" destId="{DA6164E0-1E3D-44AF-8590-EC8BF9CFB621}" srcOrd="4" destOrd="0" parTransId="{971AE65F-5446-488F-8265-F847101CCFD5}" sibTransId="{6BAFE47A-7FE8-4F31-A036-7F9110BF8E44}"/>
    <dgm:cxn modelId="{E7EDAB50-B8BB-437A-A067-F3BCEDFE633B}" type="presOf" srcId="{CE4B86A0-9C91-421D-B653-2F01C87D1ECD}" destId="{859348CB-5A8C-4881-87CB-0F2BCFBF136F}" srcOrd="0" destOrd="0" presId="urn:microsoft.com/office/officeart/2005/8/layout/hList1"/>
    <dgm:cxn modelId="{ADBF3052-8430-4A88-B647-47BBC71C8262}" srcId="{C90FE356-2DF9-4B49-93E0-5A506B7FA168}" destId="{D4619C69-3789-45E6-80DC-18BF6A51F2AD}" srcOrd="3" destOrd="0" parTransId="{395CDE9D-7340-40BB-933D-5EAC3AE595EF}" sibTransId="{3C44FC57-957B-4377-89D8-213C0A47CE60}"/>
    <dgm:cxn modelId="{BB025B76-8EFD-42A7-99EE-08E443B74430}" type="presOf" srcId="{C90FE356-2DF9-4B49-93E0-5A506B7FA168}" destId="{9D90B5D7-8F46-4E40-8380-495607806765}" srcOrd="0" destOrd="0" presId="urn:microsoft.com/office/officeart/2005/8/layout/hList1"/>
    <dgm:cxn modelId="{0846518B-6582-4B53-B84B-9EFD275649DD}" srcId="{CE4B86A0-9C91-421D-B653-2F01C87D1ECD}" destId="{C90FE356-2DF9-4B49-93E0-5A506B7FA168}" srcOrd="0" destOrd="0" parTransId="{CBC7DE87-C9F3-4310-8E3C-13C74724851A}" sibTransId="{0EE38DE1-DA72-48EC-8C21-34856ADCE6C7}"/>
    <dgm:cxn modelId="{AD483CA6-AF7F-42E0-8805-9B4FAE89C4B1}" type="presOf" srcId="{D4619C69-3789-45E6-80DC-18BF6A51F2AD}" destId="{72F12318-1A9E-4883-B8D4-2A9682A50C6F}" srcOrd="0" destOrd="3" presId="urn:microsoft.com/office/officeart/2005/8/layout/hList1"/>
    <dgm:cxn modelId="{587172A7-9F6D-4E94-8D25-C3D250930E9D}" srcId="{C90FE356-2DF9-4B49-93E0-5A506B7FA168}" destId="{AC85F4FF-CE0D-4B68-B125-57A9F022DF71}" srcOrd="0" destOrd="0" parTransId="{42B5A0E4-D93A-44DD-BD58-992BFB978013}" sibTransId="{755E22E7-1899-4194-9AC7-E1B8A88FEC05}"/>
    <dgm:cxn modelId="{3CDDA7C6-E70D-4133-8C64-489185364E42}" srcId="{C90FE356-2DF9-4B49-93E0-5A506B7FA168}" destId="{9DEDAC5C-1703-4638-86A5-8B00D7A3D4FD}" srcOrd="1" destOrd="0" parTransId="{D90F4417-24FA-43BC-80F6-03A726DFB3FC}" sibTransId="{6F082B3B-C7A5-45E9-A6FA-0ADA713125A5}"/>
    <dgm:cxn modelId="{DACFB4D7-4B18-4601-8ACF-D56ADC081EA8}" type="presParOf" srcId="{859348CB-5A8C-4881-87CB-0F2BCFBF136F}" destId="{45B913C7-8B25-4481-9C56-3ABBCBD391F5}" srcOrd="0" destOrd="0" presId="urn:microsoft.com/office/officeart/2005/8/layout/hList1"/>
    <dgm:cxn modelId="{BDA1D83D-EA17-421E-B71A-26690DCB35AE}" type="presParOf" srcId="{45B913C7-8B25-4481-9C56-3ABBCBD391F5}" destId="{9D90B5D7-8F46-4E40-8380-495607806765}" srcOrd="0" destOrd="0" presId="urn:microsoft.com/office/officeart/2005/8/layout/hList1"/>
    <dgm:cxn modelId="{571E9CA8-5E31-4FEC-9D65-D646A59E2E14}" type="presParOf" srcId="{45B913C7-8B25-4481-9C56-3ABBCBD391F5}" destId="{72F12318-1A9E-4883-B8D4-2A9682A50C6F}" srcOrd="1" destOrd="0" presId="urn:microsoft.com/office/officeart/2005/8/layout/hList1"/>
  </dgm:cxnLst>
  <dgm:bg>
    <a:effectLst>
      <a:outerShdw blurRad="63500" sx="102000" sy="102000" algn="ctr" rotWithShape="0">
        <a:prstClr val="black">
          <a:alpha val="40000"/>
        </a:prstClr>
      </a:outerShdw>
    </a:effect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635692-F0D8-4139-87C4-07C087A143F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A6143FD-2AAD-4CF0-AF70-E1BEF4F44F19}">
      <dgm:prSet phldrT="[Text]"/>
      <dgm:spPr>
        <a:solidFill>
          <a:schemeClr val="tx2">
            <a:lumMod val="75000"/>
            <a:lumOff val="25000"/>
          </a:schemeClr>
        </a:solidFill>
        <a:effectLst>
          <a:outerShdw blurRad="63500" sx="102000" sy="102000" algn="ctr" rotWithShape="0">
            <a:prstClr val="black">
              <a:alpha val="40000"/>
            </a:prstClr>
          </a:outerShdw>
        </a:effectLst>
      </dgm:spPr>
      <dgm:t>
        <a:bodyPr/>
        <a:lstStyle/>
        <a:p>
          <a:r>
            <a:rPr lang="en-US" b="1" dirty="0"/>
            <a:t>Support FPOs</a:t>
          </a:r>
        </a:p>
      </dgm:t>
    </dgm:pt>
    <dgm:pt modelId="{FCF9D2D9-033C-400C-9285-13774A77D51C}" type="parTrans" cxnId="{FF844199-4B34-45DD-8E7E-03C2CCFA2A7B}">
      <dgm:prSet/>
      <dgm:spPr/>
      <dgm:t>
        <a:bodyPr/>
        <a:lstStyle/>
        <a:p>
          <a:endParaRPr lang="en-US" b="1"/>
        </a:p>
      </dgm:t>
    </dgm:pt>
    <dgm:pt modelId="{0CDED897-F025-4B79-937E-03B8BDF21F08}" type="sibTrans" cxnId="{FF844199-4B34-45DD-8E7E-03C2CCFA2A7B}">
      <dgm:prSet/>
      <dgm:spPr/>
      <dgm:t>
        <a:bodyPr/>
        <a:lstStyle/>
        <a:p>
          <a:endParaRPr lang="en-US" b="1"/>
        </a:p>
      </dgm:t>
    </dgm:pt>
    <dgm:pt modelId="{206BB731-27D4-4E87-93A2-5FA7401CA943}">
      <dgm:prSet phldrT="[Text]"/>
      <dgm:spPr>
        <a:effectLst>
          <a:outerShdw blurRad="63500" sx="102000" sy="102000" algn="ctr" rotWithShape="0">
            <a:prstClr val="black">
              <a:alpha val="40000"/>
            </a:prstClr>
          </a:outerShdw>
        </a:effectLst>
      </dgm:spPr>
      <dgm:t>
        <a:bodyPr/>
        <a:lstStyle/>
        <a:p>
          <a:r>
            <a:rPr lang="en-US" b="1" dirty="0"/>
            <a:t>Provide policy clarification and guidance</a:t>
          </a:r>
        </a:p>
      </dgm:t>
    </dgm:pt>
    <dgm:pt modelId="{F497E7C7-3F42-4BBE-B297-C5B2175C4EB5}" type="parTrans" cxnId="{A9FB88A4-171B-43DC-A580-A94C847C48EA}">
      <dgm:prSet/>
      <dgm:spPr/>
      <dgm:t>
        <a:bodyPr/>
        <a:lstStyle/>
        <a:p>
          <a:endParaRPr lang="en-US" b="1"/>
        </a:p>
      </dgm:t>
    </dgm:pt>
    <dgm:pt modelId="{CE885C18-7C7B-4AC6-BF0C-6F6694CC15E4}" type="sibTrans" cxnId="{A9FB88A4-171B-43DC-A580-A94C847C48EA}">
      <dgm:prSet/>
      <dgm:spPr/>
      <dgm:t>
        <a:bodyPr/>
        <a:lstStyle/>
        <a:p>
          <a:endParaRPr lang="en-US" b="1"/>
        </a:p>
      </dgm:t>
    </dgm:pt>
    <dgm:pt modelId="{3B214536-2686-4909-947F-52B9DE364A05}">
      <dgm:prSet phldrT="[Text]"/>
      <dgm:spPr>
        <a:solidFill>
          <a:schemeClr val="accent1">
            <a:lumMod val="75000"/>
          </a:schemeClr>
        </a:solidFill>
        <a:effectLst>
          <a:outerShdw blurRad="63500" sx="102000" sy="102000" algn="ctr" rotWithShape="0">
            <a:prstClr val="black">
              <a:alpha val="40000"/>
            </a:prstClr>
          </a:outerShdw>
        </a:effectLst>
      </dgm:spPr>
      <dgm:t>
        <a:bodyPr/>
        <a:lstStyle/>
        <a:p>
          <a:r>
            <a:rPr lang="en-US" b="1" dirty="0"/>
            <a:t>Support technical assistance (TA) efforts provided by ARC and DRA</a:t>
          </a:r>
        </a:p>
      </dgm:t>
    </dgm:pt>
    <dgm:pt modelId="{C1B4FE3C-3D87-4A37-AFE4-4533F1F5EC14}" type="parTrans" cxnId="{A2B13318-6612-4F06-A9EA-A8E0D0162B3A}">
      <dgm:prSet/>
      <dgm:spPr/>
      <dgm:t>
        <a:bodyPr/>
        <a:lstStyle/>
        <a:p>
          <a:endParaRPr lang="en-US" b="1"/>
        </a:p>
      </dgm:t>
    </dgm:pt>
    <dgm:pt modelId="{B4B35726-93B5-4189-BE92-B45C395B0531}" type="sibTrans" cxnId="{A2B13318-6612-4F06-A9EA-A8E0D0162B3A}">
      <dgm:prSet/>
      <dgm:spPr/>
      <dgm:t>
        <a:bodyPr/>
        <a:lstStyle/>
        <a:p>
          <a:endParaRPr lang="en-US" b="1"/>
        </a:p>
      </dgm:t>
    </dgm:pt>
    <dgm:pt modelId="{E9BC1228-F715-4AF1-A04B-DC5D64BF741D}">
      <dgm:prSet phldrT="[Text]"/>
      <dgm:spPr>
        <a:solidFill>
          <a:schemeClr val="accent2">
            <a:lumMod val="75000"/>
          </a:schemeClr>
        </a:solidFill>
        <a:effectLst>
          <a:outerShdw blurRad="63500" sx="102000" sy="102000" algn="ctr" rotWithShape="0">
            <a:prstClr val="black">
              <a:alpha val="40000"/>
            </a:prstClr>
          </a:outerShdw>
        </a:effectLst>
      </dgm:spPr>
      <dgm:t>
        <a:bodyPr/>
        <a:lstStyle/>
        <a:p>
          <a:r>
            <a:rPr lang="en-US" b="1" dirty="0"/>
            <a:t>Help create peer learning opportunities</a:t>
          </a:r>
        </a:p>
      </dgm:t>
    </dgm:pt>
    <dgm:pt modelId="{1D732341-26CB-4BEE-A1F2-8798AF16CF6C}" type="parTrans" cxnId="{B8DE7955-7991-4690-A60F-9F3D42040014}">
      <dgm:prSet/>
      <dgm:spPr/>
      <dgm:t>
        <a:bodyPr/>
        <a:lstStyle/>
        <a:p>
          <a:endParaRPr lang="en-US" b="1"/>
        </a:p>
      </dgm:t>
    </dgm:pt>
    <dgm:pt modelId="{318971D0-929A-4105-A539-9247501813D0}" type="sibTrans" cxnId="{B8DE7955-7991-4690-A60F-9F3D42040014}">
      <dgm:prSet/>
      <dgm:spPr/>
      <dgm:t>
        <a:bodyPr/>
        <a:lstStyle/>
        <a:p>
          <a:endParaRPr lang="en-US" b="1"/>
        </a:p>
      </dgm:t>
    </dgm:pt>
    <dgm:pt modelId="{879C2AF8-6292-4C34-95D0-02D16B7FE938}">
      <dgm:prSet phldrT="[Text]"/>
      <dgm:spPr>
        <a:solidFill>
          <a:srgbClr val="A31D30"/>
        </a:solidFill>
        <a:effectLst>
          <a:outerShdw blurRad="63500" sx="102000" sy="102000" algn="ctr" rotWithShape="0">
            <a:prstClr val="black">
              <a:alpha val="40000"/>
            </a:prstClr>
          </a:outerShdw>
        </a:effectLst>
      </dgm:spPr>
      <dgm:t>
        <a:bodyPr/>
        <a:lstStyle/>
        <a:p>
          <a:r>
            <a:rPr lang="en-US" b="1" dirty="0"/>
            <a:t>Analyze performance data</a:t>
          </a:r>
        </a:p>
      </dgm:t>
    </dgm:pt>
    <dgm:pt modelId="{600CD1AD-6673-435C-A0CA-557D074B21E5}" type="parTrans" cxnId="{6E9D95D4-E5D5-4F56-A301-7D9A308EB179}">
      <dgm:prSet/>
      <dgm:spPr/>
      <dgm:t>
        <a:bodyPr/>
        <a:lstStyle/>
        <a:p>
          <a:endParaRPr lang="en-US" b="1"/>
        </a:p>
      </dgm:t>
    </dgm:pt>
    <dgm:pt modelId="{C197F64E-2F5B-4FBD-A25B-FF6BE79970E1}" type="sibTrans" cxnId="{6E9D95D4-E5D5-4F56-A301-7D9A308EB179}">
      <dgm:prSet/>
      <dgm:spPr/>
      <dgm:t>
        <a:bodyPr/>
        <a:lstStyle/>
        <a:p>
          <a:endParaRPr lang="en-US" b="1"/>
        </a:p>
      </dgm:t>
    </dgm:pt>
    <dgm:pt modelId="{95C2D523-8BB0-4BD6-9A11-61640753C5E2}">
      <dgm:prSet phldrT="[Text]"/>
      <dgm:spPr>
        <a:solidFill>
          <a:srgbClr val="C7233A"/>
        </a:solidFill>
        <a:effectLst>
          <a:outerShdw blurRad="63500" sx="102000" sy="102000" algn="ctr" rotWithShape="0">
            <a:prstClr val="black">
              <a:alpha val="40000"/>
            </a:prstClr>
          </a:outerShdw>
        </a:effectLst>
      </dgm:spPr>
      <dgm:t>
        <a:bodyPr/>
        <a:lstStyle/>
        <a:p>
          <a:r>
            <a:rPr lang="en-US" b="1" dirty="0"/>
            <a:t>Review some grant modifications</a:t>
          </a:r>
        </a:p>
      </dgm:t>
    </dgm:pt>
    <dgm:pt modelId="{147DA9A5-1DC9-40EA-880A-0EA4718ABA89}" type="parTrans" cxnId="{947C6688-7C86-4716-B585-20E1D31CCC43}">
      <dgm:prSet/>
      <dgm:spPr/>
      <dgm:t>
        <a:bodyPr/>
        <a:lstStyle/>
        <a:p>
          <a:endParaRPr lang="en-US" b="1"/>
        </a:p>
      </dgm:t>
    </dgm:pt>
    <dgm:pt modelId="{5B362E8C-7944-47A4-BD8B-F53A0F5E5992}" type="sibTrans" cxnId="{947C6688-7C86-4716-B585-20E1D31CCC43}">
      <dgm:prSet/>
      <dgm:spPr/>
      <dgm:t>
        <a:bodyPr/>
        <a:lstStyle/>
        <a:p>
          <a:endParaRPr lang="en-US" b="1"/>
        </a:p>
      </dgm:t>
    </dgm:pt>
    <dgm:pt modelId="{E2054BA4-7023-4F6D-A21C-A6E0CA791E76}" type="pres">
      <dgm:prSet presAssocID="{67635692-F0D8-4139-87C4-07C087A143F6}" presName="diagram" presStyleCnt="0">
        <dgm:presLayoutVars>
          <dgm:dir/>
          <dgm:resizeHandles val="exact"/>
        </dgm:presLayoutVars>
      </dgm:prSet>
      <dgm:spPr/>
    </dgm:pt>
    <dgm:pt modelId="{442D6654-E621-4B4F-8C82-8138570D6A41}" type="pres">
      <dgm:prSet presAssocID="{BA6143FD-2AAD-4CF0-AF70-E1BEF4F44F19}" presName="node" presStyleLbl="node1" presStyleIdx="0" presStyleCnt="6">
        <dgm:presLayoutVars>
          <dgm:bulletEnabled val="1"/>
        </dgm:presLayoutVars>
      </dgm:prSet>
      <dgm:spPr/>
    </dgm:pt>
    <dgm:pt modelId="{8887E088-9593-424F-8069-1EE0D9CF19ED}" type="pres">
      <dgm:prSet presAssocID="{0CDED897-F025-4B79-937E-03B8BDF21F08}" presName="sibTrans" presStyleCnt="0"/>
      <dgm:spPr/>
    </dgm:pt>
    <dgm:pt modelId="{11EBE290-1B88-49D0-8C38-ACC52707A7F1}" type="pres">
      <dgm:prSet presAssocID="{206BB731-27D4-4E87-93A2-5FA7401CA943}" presName="node" presStyleLbl="node1" presStyleIdx="1" presStyleCnt="6">
        <dgm:presLayoutVars>
          <dgm:bulletEnabled val="1"/>
        </dgm:presLayoutVars>
      </dgm:prSet>
      <dgm:spPr/>
    </dgm:pt>
    <dgm:pt modelId="{74171B43-7927-49B1-B994-0E35F767F127}" type="pres">
      <dgm:prSet presAssocID="{CE885C18-7C7B-4AC6-BF0C-6F6694CC15E4}" presName="sibTrans" presStyleCnt="0"/>
      <dgm:spPr/>
    </dgm:pt>
    <dgm:pt modelId="{6B37707A-BA01-48B2-B476-0D2EE1FEB46A}" type="pres">
      <dgm:prSet presAssocID="{3B214536-2686-4909-947F-52B9DE364A05}" presName="node" presStyleLbl="node1" presStyleIdx="2" presStyleCnt="6">
        <dgm:presLayoutVars>
          <dgm:bulletEnabled val="1"/>
        </dgm:presLayoutVars>
      </dgm:prSet>
      <dgm:spPr/>
    </dgm:pt>
    <dgm:pt modelId="{FF8EA0BA-A73D-487E-8CEA-3B12AC05B45B}" type="pres">
      <dgm:prSet presAssocID="{B4B35726-93B5-4189-BE92-B45C395B0531}" presName="sibTrans" presStyleCnt="0"/>
      <dgm:spPr/>
    </dgm:pt>
    <dgm:pt modelId="{8198949B-1727-42E7-9BF5-AB0910BB4C98}" type="pres">
      <dgm:prSet presAssocID="{E9BC1228-F715-4AF1-A04B-DC5D64BF741D}" presName="node" presStyleLbl="node1" presStyleIdx="3" presStyleCnt="6">
        <dgm:presLayoutVars>
          <dgm:bulletEnabled val="1"/>
        </dgm:presLayoutVars>
      </dgm:prSet>
      <dgm:spPr/>
    </dgm:pt>
    <dgm:pt modelId="{262AB699-AAEC-4EF6-95AC-C1F3155F90E8}" type="pres">
      <dgm:prSet presAssocID="{318971D0-929A-4105-A539-9247501813D0}" presName="sibTrans" presStyleCnt="0"/>
      <dgm:spPr/>
    </dgm:pt>
    <dgm:pt modelId="{507A3C79-874F-40CE-AD1D-0DECFC3D9485}" type="pres">
      <dgm:prSet presAssocID="{879C2AF8-6292-4C34-95D0-02D16B7FE938}" presName="node" presStyleLbl="node1" presStyleIdx="4" presStyleCnt="6">
        <dgm:presLayoutVars>
          <dgm:bulletEnabled val="1"/>
        </dgm:presLayoutVars>
      </dgm:prSet>
      <dgm:spPr/>
    </dgm:pt>
    <dgm:pt modelId="{AD9DF2A8-EA13-40A6-8B8B-0EEE0E0F0948}" type="pres">
      <dgm:prSet presAssocID="{C197F64E-2F5B-4FBD-A25B-FF6BE79970E1}" presName="sibTrans" presStyleCnt="0"/>
      <dgm:spPr/>
    </dgm:pt>
    <dgm:pt modelId="{F744DA43-1EFB-467D-ACA2-1D0B8C72C9C0}" type="pres">
      <dgm:prSet presAssocID="{95C2D523-8BB0-4BD6-9A11-61640753C5E2}" presName="node" presStyleLbl="node1" presStyleIdx="5" presStyleCnt="6">
        <dgm:presLayoutVars>
          <dgm:bulletEnabled val="1"/>
        </dgm:presLayoutVars>
      </dgm:prSet>
      <dgm:spPr/>
    </dgm:pt>
  </dgm:ptLst>
  <dgm:cxnLst>
    <dgm:cxn modelId="{A2B13318-6612-4F06-A9EA-A8E0D0162B3A}" srcId="{67635692-F0D8-4139-87C4-07C087A143F6}" destId="{3B214536-2686-4909-947F-52B9DE364A05}" srcOrd="2" destOrd="0" parTransId="{C1B4FE3C-3D87-4A37-AFE4-4533F1F5EC14}" sibTransId="{B4B35726-93B5-4189-BE92-B45C395B0531}"/>
    <dgm:cxn modelId="{2343B12D-5AE3-408C-9271-A4DCD768938B}" type="presOf" srcId="{E9BC1228-F715-4AF1-A04B-DC5D64BF741D}" destId="{8198949B-1727-42E7-9BF5-AB0910BB4C98}" srcOrd="0" destOrd="0" presId="urn:microsoft.com/office/officeart/2005/8/layout/default"/>
    <dgm:cxn modelId="{47342944-44F3-4E43-8818-14B5DFAEB1F5}" type="presOf" srcId="{BA6143FD-2AAD-4CF0-AF70-E1BEF4F44F19}" destId="{442D6654-E621-4B4F-8C82-8138570D6A41}" srcOrd="0" destOrd="0" presId="urn:microsoft.com/office/officeart/2005/8/layout/default"/>
    <dgm:cxn modelId="{4498AC45-F7AF-4B25-A36E-1D9882D79787}" type="presOf" srcId="{67635692-F0D8-4139-87C4-07C087A143F6}" destId="{E2054BA4-7023-4F6D-A21C-A6E0CA791E76}" srcOrd="0" destOrd="0" presId="urn:microsoft.com/office/officeart/2005/8/layout/default"/>
    <dgm:cxn modelId="{B8DE7955-7991-4690-A60F-9F3D42040014}" srcId="{67635692-F0D8-4139-87C4-07C087A143F6}" destId="{E9BC1228-F715-4AF1-A04B-DC5D64BF741D}" srcOrd="3" destOrd="0" parTransId="{1D732341-26CB-4BEE-A1F2-8798AF16CF6C}" sibTransId="{318971D0-929A-4105-A539-9247501813D0}"/>
    <dgm:cxn modelId="{2750F857-0F5C-45F2-8311-07D9F92C5F0C}" type="presOf" srcId="{206BB731-27D4-4E87-93A2-5FA7401CA943}" destId="{11EBE290-1B88-49D0-8C38-ACC52707A7F1}" srcOrd="0" destOrd="0" presId="urn:microsoft.com/office/officeart/2005/8/layout/default"/>
    <dgm:cxn modelId="{947C6688-7C86-4716-B585-20E1D31CCC43}" srcId="{67635692-F0D8-4139-87C4-07C087A143F6}" destId="{95C2D523-8BB0-4BD6-9A11-61640753C5E2}" srcOrd="5" destOrd="0" parTransId="{147DA9A5-1DC9-40EA-880A-0EA4718ABA89}" sibTransId="{5B362E8C-7944-47A4-BD8B-F53A0F5E5992}"/>
    <dgm:cxn modelId="{FF844199-4B34-45DD-8E7E-03C2CCFA2A7B}" srcId="{67635692-F0D8-4139-87C4-07C087A143F6}" destId="{BA6143FD-2AAD-4CF0-AF70-E1BEF4F44F19}" srcOrd="0" destOrd="0" parTransId="{FCF9D2D9-033C-400C-9285-13774A77D51C}" sibTransId="{0CDED897-F025-4B79-937E-03B8BDF21F08}"/>
    <dgm:cxn modelId="{18F11A9E-3053-4C2B-813D-C4A309551021}" type="presOf" srcId="{95C2D523-8BB0-4BD6-9A11-61640753C5E2}" destId="{F744DA43-1EFB-467D-ACA2-1D0B8C72C9C0}" srcOrd="0" destOrd="0" presId="urn:microsoft.com/office/officeart/2005/8/layout/default"/>
    <dgm:cxn modelId="{A9FB88A4-171B-43DC-A580-A94C847C48EA}" srcId="{67635692-F0D8-4139-87C4-07C087A143F6}" destId="{206BB731-27D4-4E87-93A2-5FA7401CA943}" srcOrd="1" destOrd="0" parTransId="{F497E7C7-3F42-4BBE-B297-C5B2175C4EB5}" sibTransId="{CE885C18-7C7B-4AC6-BF0C-6F6694CC15E4}"/>
    <dgm:cxn modelId="{5EC997C6-B323-423A-A6C0-32ABA4C89E0A}" type="presOf" srcId="{3B214536-2686-4909-947F-52B9DE364A05}" destId="{6B37707A-BA01-48B2-B476-0D2EE1FEB46A}" srcOrd="0" destOrd="0" presId="urn:microsoft.com/office/officeart/2005/8/layout/default"/>
    <dgm:cxn modelId="{6E9D95D4-E5D5-4F56-A301-7D9A308EB179}" srcId="{67635692-F0D8-4139-87C4-07C087A143F6}" destId="{879C2AF8-6292-4C34-95D0-02D16B7FE938}" srcOrd="4" destOrd="0" parTransId="{600CD1AD-6673-435C-A0CA-557D074B21E5}" sibTransId="{C197F64E-2F5B-4FBD-A25B-FF6BE79970E1}"/>
    <dgm:cxn modelId="{2B599EF4-98BB-4BA5-BD48-69F1A920F515}" type="presOf" srcId="{879C2AF8-6292-4C34-95D0-02D16B7FE938}" destId="{507A3C79-874F-40CE-AD1D-0DECFC3D9485}" srcOrd="0" destOrd="0" presId="urn:microsoft.com/office/officeart/2005/8/layout/default"/>
    <dgm:cxn modelId="{BB263774-3242-4BB1-B435-8280236A93ED}" type="presParOf" srcId="{E2054BA4-7023-4F6D-A21C-A6E0CA791E76}" destId="{442D6654-E621-4B4F-8C82-8138570D6A41}" srcOrd="0" destOrd="0" presId="urn:microsoft.com/office/officeart/2005/8/layout/default"/>
    <dgm:cxn modelId="{312190A7-AB35-4267-8877-C3F459678E89}" type="presParOf" srcId="{E2054BA4-7023-4F6D-A21C-A6E0CA791E76}" destId="{8887E088-9593-424F-8069-1EE0D9CF19ED}" srcOrd="1" destOrd="0" presId="urn:microsoft.com/office/officeart/2005/8/layout/default"/>
    <dgm:cxn modelId="{09CD41FF-1F1D-46AC-8A5E-139BFD0A56D9}" type="presParOf" srcId="{E2054BA4-7023-4F6D-A21C-A6E0CA791E76}" destId="{11EBE290-1B88-49D0-8C38-ACC52707A7F1}" srcOrd="2" destOrd="0" presId="urn:microsoft.com/office/officeart/2005/8/layout/default"/>
    <dgm:cxn modelId="{F2D07566-10A0-4FF4-A2F1-AE7DE6267FA7}" type="presParOf" srcId="{E2054BA4-7023-4F6D-A21C-A6E0CA791E76}" destId="{74171B43-7927-49B1-B994-0E35F767F127}" srcOrd="3" destOrd="0" presId="urn:microsoft.com/office/officeart/2005/8/layout/default"/>
    <dgm:cxn modelId="{51DBDA27-200C-46EE-AD09-633111499E73}" type="presParOf" srcId="{E2054BA4-7023-4F6D-A21C-A6E0CA791E76}" destId="{6B37707A-BA01-48B2-B476-0D2EE1FEB46A}" srcOrd="4" destOrd="0" presId="urn:microsoft.com/office/officeart/2005/8/layout/default"/>
    <dgm:cxn modelId="{3BD718DC-90FD-4F48-8CD5-7E6A4BDE841B}" type="presParOf" srcId="{E2054BA4-7023-4F6D-A21C-A6E0CA791E76}" destId="{FF8EA0BA-A73D-487E-8CEA-3B12AC05B45B}" srcOrd="5" destOrd="0" presId="urn:microsoft.com/office/officeart/2005/8/layout/default"/>
    <dgm:cxn modelId="{4F3D9472-AC8A-4553-827E-8818B228C1CC}" type="presParOf" srcId="{E2054BA4-7023-4F6D-A21C-A6E0CA791E76}" destId="{8198949B-1727-42E7-9BF5-AB0910BB4C98}" srcOrd="6" destOrd="0" presId="urn:microsoft.com/office/officeart/2005/8/layout/default"/>
    <dgm:cxn modelId="{1E019BEA-7F24-49A7-9E19-120E4E0D02A7}" type="presParOf" srcId="{E2054BA4-7023-4F6D-A21C-A6E0CA791E76}" destId="{262AB699-AAEC-4EF6-95AC-C1F3155F90E8}" srcOrd="7" destOrd="0" presId="urn:microsoft.com/office/officeart/2005/8/layout/default"/>
    <dgm:cxn modelId="{CA5B5A43-210F-4687-8566-B2DBEC0F6839}" type="presParOf" srcId="{E2054BA4-7023-4F6D-A21C-A6E0CA791E76}" destId="{507A3C79-874F-40CE-AD1D-0DECFC3D9485}" srcOrd="8" destOrd="0" presId="urn:microsoft.com/office/officeart/2005/8/layout/default"/>
    <dgm:cxn modelId="{6BFF8E05-FAE0-4D8F-8B5F-F2B5577DF7B0}" type="presParOf" srcId="{E2054BA4-7023-4F6D-A21C-A6E0CA791E76}" destId="{AD9DF2A8-EA13-40A6-8B8B-0EEE0E0F0948}" srcOrd="9" destOrd="0" presId="urn:microsoft.com/office/officeart/2005/8/layout/default"/>
    <dgm:cxn modelId="{6BC0E5F1-5722-4E52-B4E9-A92C2EE1D77E}" type="presParOf" srcId="{E2054BA4-7023-4F6D-A21C-A6E0CA791E76}" destId="{F744DA43-1EFB-467D-ACA2-1D0B8C72C9C0}"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8CAF135-EAAB-4D40-9DA8-BCABB773ED93}" type="doc">
      <dgm:prSet loTypeId="urn:microsoft.com/office/officeart/2005/8/layout/process4" loCatId="process" qsTypeId="urn:microsoft.com/office/officeart/2005/8/quickstyle/simple5" qsCatId="simple" csTypeId="urn:microsoft.com/office/officeart/2005/8/colors/accent1_2" csCatId="accent1" phldr="1"/>
      <dgm:spPr/>
      <dgm:t>
        <a:bodyPr/>
        <a:lstStyle/>
        <a:p>
          <a:endParaRPr lang="en-US"/>
        </a:p>
      </dgm:t>
    </dgm:pt>
    <dgm:pt modelId="{0A629A74-D0F0-4D5A-B2C6-81D9BF6E0D12}">
      <dgm:prSet phldrT="[Text]" custT="1"/>
      <dgm:spPr/>
      <dgm:t>
        <a:bodyPr/>
        <a:lstStyle/>
        <a:p>
          <a:r>
            <a:rPr lang="en-US" sz="1600" dirty="0"/>
            <a:t>comprehensively and intentionally address and promote racial equity through recruitment strategies, service design, implementation, and support services </a:t>
          </a:r>
        </a:p>
      </dgm:t>
    </dgm:pt>
    <dgm:pt modelId="{3598DF45-1824-4607-A5AC-4344EE501A7D}" type="parTrans" cxnId="{3C1F3DD7-E3F6-45FB-9404-29D3FAADD6CA}">
      <dgm:prSet/>
      <dgm:spPr/>
      <dgm:t>
        <a:bodyPr/>
        <a:lstStyle/>
        <a:p>
          <a:endParaRPr lang="en-US"/>
        </a:p>
      </dgm:t>
    </dgm:pt>
    <dgm:pt modelId="{FDC972CA-E0DB-440A-88FA-675CC59393A1}" type="sibTrans" cxnId="{3C1F3DD7-E3F6-45FB-9404-29D3FAADD6CA}">
      <dgm:prSet/>
      <dgm:spPr/>
      <dgm:t>
        <a:bodyPr/>
        <a:lstStyle/>
        <a:p>
          <a:endParaRPr lang="en-US"/>
        </a:p>
      </dgm:t>
    </dgm:pt>
    <dgm:pt modelId="{6EF0D827-B359-47B8-A944-B31EC266B1EF}">
      <dgm:prSet phldrT="[Text]" custT="1"/>
      <dgm:spPr/>
      <dgm:t>
        <a:bodyPr/>
        <a:lstStyle/>
        <a:p>
          <a:r>
            <a:rPr lang="en-US" sz="1600" dirty="0"/>
            <a:t>developing and maintaining meaningful partnerships with community residents, stakeholders, and experts in designing, implementing, and evaluating the proposed project;</a:t>
          </a:r>
        </a:p>
      </dgm:t>
    </dgm:pt>
    <dgm:pt modelId="{250DB854-DC00-483F-835F-B10C9E32F562}" type="parTrans" cxnId="{E38D7856-3788-4246-980E-5BE62374F053}">
      <dgm:prSet/>
      <dgm:spPr/>
      <dgm:t>
        <a:bodyPr/>
        <a:lstStyle/>
        <a:p>
          <a:endParaRPr lang="en-US"/>
        </a:p>
      </dgm:t>
    </dgm:pt>
    <dgm:pt modelId="{E9D1D21B-9B32-48B1-989C-B7F507A47FF5}" type="sibTrans" cxnId="{E38D7856-3788-4246-980E-5BE62374F053}">
      <dgm:prSet/>
      <dgm:spPr/>
      <dgm:t>
        <a:bodyPr/>
        <a:lstStyle/>
        <a:p>
          <a:endParaRPr lang="en-US"/>
        </a:p>
      </dgm:t>
    </dgm:pt>
    <dgm:pt modelId="{97947EF2-97C6-4FD9-BE7A-07FF03696330}">
      <dgm:prSet phldrT="[Text]" custT="1"/>
      <dgm:spPr/>
      <dgm:t>
        <a:bodyPr/>
        <a:lstStyle/>
        <a:p>
          <a:r>
            <a:rPr lang="en-US" sz="1600" dirty="0"/>
            <a:t>supporting workforce development activities that prepare eligible participants for good jobs in high-demand occupations aligned with a state, regional, or community economic development strategy</a:t>
          </a:r>
        </a:p>
      </dgm:t>
    </dgm:pt>
    <dgm:pt modelId="{37E40C6B-5316-45C5-8A16-A3485ECFAEAA}" type="parTrans" cxnId="{B1DA5073-5705-448A-8E84-E9310A9C2CFC}">
      <dgm:prSet/>
      <dgm:spPr/>
      <dgm:t>
        <a:bodyPr/>
        <a:lstStyle/>
        <a:p>
          <a:endParaRPr lang="en-US"/>
        </a:p>
      </dgm:t>
    </dgm:pt>
    <dgm:pt modelId="{809DB16C-F7DB-438A-983C-2F23CDA221C7}" type="sibTrans" cxnId="{B1DA5073-5705-448A-8E84-E9310A9C2CFC}">
      <dgm:prSet/>
      <dgm:spPr/>
      <dgm:t>
        <a:bodyPr/>
        <a:lstStyle/>
        <a:p>
          <a:endParaRPr lang="en-US"/>
        </a:p>
      </dgm:t>
    </dgm:pt>
    <dgm:pt modelId="{C0F86C58-2F5D-4352-B7E7-8F17BA7FC4AB}">
      <dgm:prSet phldrT="[Text]" custT="1"/>
      <dgm:spPr/>
      <dgm:t>
        <a:bodyPr/>
        <a:lstStyle/>
        <a:p>
          <a:r>
            <a:rPr lang="en-US" sz="1600" dirty="0">
              <a:solidFill>
                <a:schemeClr val="bg1"/>
              </a:solidFill>
              <a:effectLst/>
              <a:latin typeface="+mn-lt"/>
              <a:ea typeface="+mn-ea"/>
              <a:cs typeface="+mn-cs"/>
            </a:rPr>
            <a:t>helping to address the impacts of the opioid crisis and other substance use disorder</a:t>
          </a:r>
          <a:endParaRPr lang="en-US" sz="1600" dirty="0">
            <a:solidFill>
              <a:schemeClr val="bg1"/>
            </a:solidFill>
          </a:endParaRPr>
        </a:p>
      </dgm:t>
    </dgm:pt>
    <dgm:pt modelId="{A18D3647-B044-41C2-A004-3FCC7143F2AF}" type="parTrans" cxnId="{2E7BB36B-107D-4A8C-BACE-39DD7783A8FA}">
      <dgm:prSet/>
      <dgm:spPr/>
      <dgm:t>
        <a:bodyPr/>
        <a:lstStyle/>
        <a:p>
          <a:endParaRPr lang="en-US"/>
        </a:p>
      </dgm:t>
    </dgm:pt>
    <dgm:pt modelId="{8717CE71-7E2C-4A50-845F-4169200D9213}" type="sibTrans" cxnId="{2E7BB36B-107D-4A8C-BACE-39DD7783A8FA}">
      <dgm:prSet/>
      <dgm:spPr/>
      <dgm:t>
        <a:bodyPr/>
        <a:lstStyle/>
        <a:p>
          <a:endParaRPr lang="en-US"/>
        </a:p>
      </dgm:t>
    </dgm:pt>
    <dgm:pt modelId="{312FA178-D5F9-40EF-B1B9-B0909211C5DB}">
      <dgm:prSet custT="1"/>
      <dgm:spPr/>
      <dgm:t>
        <a:bodyPr/>
        <a:lstStyle/>
        <a:p>
          <a:r>
            <a:rPr lang="en-US" sz="1600" dirty="0"/>
            <a:t>ensuring that grant participants achieve high-quality employment outcomes</a:t>
          </a:r>
        </a:p>
      </dgm:t>
    </dgm:pt>
    <dgm:pt modelId="{F59B5FD0-AD6D-482E-A38D-8C61E4A3D182}" type="parTrans" cxnId="{ACF08B94-95A0-4F09-8088-92B4DE52A50B}">
      <dgm:prSet/>
      <dgm:spPr/>
      <dgm:t>
        <a:bodyPr/>
        <a:lstStyle/>
        <a:p>
          <a:endParaRPr lang="en-US"/>
        </a:p>
      </dgm:t>
    </dgm:pt>
    <dgm:pt modelId="{2331AB8C-4716-4299-AD97-93B62A4AA314}" type="sibTrans" cxnId="{ACF08B94-95A0-4F09-8088-92B4DE52A50B}">
      <dgm:prSet/>
      <dgm:spPr/>
      <dgm:t>
        <a:bodyPr/>
        <a:lstStyle/>
        <a:p>
          <a:endParaRPr lang="en-US"/>
        </a:p>
      </dgm:t>
    </dgm:pt>
    <dgm:pt modelId="{80B89D53-5967-4842-9AC4-40C62BC12FB0}" type="pres">
      <dgm:prSet presAssocID="{B8CAF135-EAAB-4D40-9DA8-BCABB773ED93}" presName="Name0" presStyleCnt="0">
        <dgm:presLayoutVars>
          <dgm:dir/>
          <dgm:animLvl val="lvl"/>
          <dgm:resizeHandles val="exact"/>
        </dgm:presLayoutVars>
      </dgm:prSet>
      <dgm:spPr/>
    </dgm:pt>
    <dgm:pt modelId="{FA60FD8C-DD26-4E71-B73A-8ADA682C33A1}" type="pres">
      <dgm:prSet presAssocID="{C0F86C58-2F5D-4352-B7E7-8F17BA7FC4AB}" presName="boxAndChildren" presStyleCnt="0"/>
      <dgm:spPr/>
    </dgm:pt>
    <dgm:pt modelId="{5464435F-932B-4D41-BDCB-5D52DED8A1EF}" type="pres">
      <dgm:prSet presAssocID="{C0F86C58-2F5D-4352-B7E7-8F17BA7FC4AB}" presName="parentTextBox" presStyleLbl="node1" presStyleIdx="0" presStyleCnt="5"/>
      <dgm:spPr/>
    </dgm:pt>
    <dgm:pt modelId="{30114BEA-CED0-4D26-90AA-7DC6CFB45F69}" type="pres">
      <dgm:prSet presAssocID="{809DB16C-F7DB-438A-983C-2F23CDA221C7}" presName="sp" presStyleCnt="0"/>
      <dgm:spPr/>
    </dgm:pt>
    <dgm:pt modelId="{400735BC-F830-4429-8B03-661193138DD9}" type="pres">
      <dgm:prSet presAssocID="{97947EF2-97C6-4FD9-BE7A-07FF03696330}" presName="arrowAndChildren" presStyleCnt="0"/>
      <dgm:spPr/>
    </dgm:pt>
    <dgm:pt modelId="{217792E7-F1C5-49A4-868F-2484BDF8E017}" type="pres">
      <dgm:prSet presAssocID="{97947EF2-97C6-4FD9-BE7A-07FF03696330}" presName="parentTextArrow" presStyleLbl="node1" presStyleIdx="1" presStyleCnt="5" custScaleY="120267" custLinFactNeighborX="905" custLinFactNeighborY="-3524"/>
      <dgm:spPr/>
    </dgm:pt>
    <dgm:pt modelId="{5EEA63C2-EF4F-4894-94C2-CC434BDECD3C}" type="pres">
      <dgm:prSet presAssocID="{E9D1D21B-9B32-48B1-989C-B7F507A47FF5}" presName="sp" presStyleCnt="0"/>
      <dgm:spPr/>
    </dgm:pt>
    <dgm:pt modelId="{A63F4155-3E35-4FC6-B99A-7D1333A18875}" type="pres">
      <dgm:prSet presAssocID="{6EF0D827-B359-47B8-A944-B31EC266B1EF}" presName="arrowAndChildren" presStyleCnt="0"/>
      <dgm:spPr/>
    </dgm:pt>
    <dgm:pt modelId="{2C18847F-7CE5-4B8E-B058-4BF3741FFAE0}" type="pres">
      <dgm:prSet presAssocID="{6EF0D827-B359-47B8-A944-B31EC266B1EF}" presName="parentTextArrow" presStyleLbl="node1" presStyleIdx="2" presStyleCnt="5"/>
      <dgm:spPr/>
    </dgm:pt>
    <dgm:pt modelId="{1D3B87E7-E228-428E-9229-444AB70BC827}" type="pres">
      <dgm:prSet presAssocID="{2331AB8C-4716-4299-AD97-93B62A4AA314}" presName="sp" presStyleCnt="0"/>
      <dgm:spPr/>
    </dgm:pt>
    <dgm:pt modelId="{0143F568-75E2-4218-AE47-6EBF6CFF0C85}" type="pres">
      <dgm:prSet presAssocID="{312FA178-D5F9-40EF-B1B9-B0909211C5DB}" presName="arrowAndChildren" presStyleCnt="0"/>
      <dgm:spPr/>
    </dgm:pt>
    <dgm:pt modelId="{996108E0-3D52-4E3A-BFBD-8841C5864EB5}" type="pres">
      <dgm:prSet presAssocID="{312FA178-D5F9-40EF-B1B9-B0909211C5DB}" presName="parentTextArrow" presStyleLbl="node1" presStyleIdx="3" presStyleCnt="5"/>
      <dgm:spPr/>
    </dgm:pt>
    <dgm:pt modelId="{A0C63853-4154-4E0E-90D3-FE49A2E16D72}" type="pres">
      <dgm:prSet presAssocID="{FDC972CA-E0DB-440A-88FA-675CC59393A1}" presName="sp" presStyleCnt="0"/>
      <dgm:spPr/>
    </dgm:pt>
    <dgm:pt modelId="{7B567571-0E1C-47A5-8920-856FB27C96BD}" type="pres">
      <dgm:prSet presAssocID="{0A629A74-D0F0-4D5A-B2C6-81D9BF6E0D12}" presName="arrowAndChildren" presStyleCnt="0"/>
      <dgm:spPr/>
    </dgm:pt>
    <dgm:pt modelId="{286AA4E3-2686-43CD-B64D-E7AAF29D33ED}" type="pres">
      <dgm:prSet presAssocID="{0A629A74-D0F0-4D5A-B2C6-81D9BF6E0D12}" presName="parentTextArrow" presStyleLbl="node1" presStyleIdx="4" presStyleCnt="5" custLinFactNeighborX="2467" custLinFactNeighborY="-123"/>
      <dgm:spPr/>
    </dgm:pt>
  </dgm:ptLst>
  <dgm:cxnLst>
    <dgm:cxn modelId="{7A8D9402-4167-492E-9F49-0029DE491212}" type="presOf" srcId="{6EF0D827-B359-47B8-A944-B31EC266B1EF}" destId="{2C18847F-7CE5-4B8E-B058-4BF3741FFAE0}" srcOrd="0" destOrd="0" presId="urn:microsoft.com/office/officeart/2005/8/layout/process4"/>
    <dgm:cxn modelId="{E4723C32-4A7E-4EF0-99A9-E3023E6DEE3D}" type="presOf" srcId="{312FA178-D5F9-40EF-B1B9-B0909211C5DB}" destId="{996108E0-3D52-4E3A-BFBD-8841C5864EB5}" srcOrd="0" destOrd="0" presId="urn:microsoft.com/office/officeart/2005/8/layout/process4"/>
    <dgm:cxn modelId="{2E7BB36B-107D-4A8C-BACE-39DD7783A8FA}" srcId="{B8CAF135-EAAB-4D40-9DA8-BCABB773ED93}" destId="{C0F86C58-2F5D-4352-B7E7-8F17BA7FC4AB}" srcOrd="4" destOrd="0" parTransId="{A18D3647-B044-41C2-A004-3FCC7143F2AF}" sibTransId="{8717CE71-7E2C-4A50-845F-4169200D9213}"/>
    <dgm:cxn modelId="{B1DA5073-5705-448A-8E84-E9310A9C2CFC}" srcId="{B8CAF135-EAAB-4D40-9DA8-BCABB773ED93}" destId="{97947EF2-97C6-4FD9-BE7A-07FF03696330}" srcOrd="3" destOrd="0" parTransId="{37E40C6B-5316-45C5-8A16-A3485ECFAEAA}" sibTransId="{809DB16C-F7DB-438A-983C-2F23CDA221C7}"/>
    <dgm:cxn modelId="{E38D7856-3788-4246-980E-5BE62374F053}" srcId="{B8CAF135-EAAB-4D40-9DA8-BCABB773ED93}" destId="{6EF0D827-B359-47B8-A944-B31EC266B1EF}" srcOrd="2" destOrd="0" parTransId="{250DB854-DC00-483F-835F-B10C9E32F562}" sibTransId="{E9D1D21B-9B32-48B1-989C-B7F507A47FF5}"/>
    <dgm:cxn modelId="{7DC41D79-35C6-404F-A8DF-BF97F81CE0B4}" type="presOf" srcId="{C0F86C58-2F5D-4352-B7E7-8F17BA7FC4AB}" destId="{5464435F-932B-4D41-BDCB-5D52DED8A1EF}" srcOrd="0" destOrd="0" presId="urn:microsoft.com/office/officeart/2005/8/layout/process4"/>
    <dgm:cxn modelId="{ACF08B94-95A0-4F09-8088-92B4DE52A50B}" srcId="{B8CAF135-EAAB-4D40-9DA8-BCABB773ED93}" destId="{312FA178-D5F9-40EF-B1B9-B0909211C5DB}" srcOrd="1" destOrd="0" parTransId="{F59B5FD0-AD6D-482E-A38D-8C61E4A3D182}" sibTransId="{2331AB8C-4716-4299-AD97-93B62A4AA314}"/>
    <dgm:cxn modelId="{8E41B5BA-0BCD-457A-89B6-328DED10EB09}" type="presOf" srcId="{97947EF2-97C6-4FD9-BE7A-07FF03696330}" destId="{217792E7-F1C5-49A4-868F-2484BDF8E017}" srcOrd="0" destOrd="0" presId="urn:microsoft.com/office/officeart/2005/8/layout/process4"/>
    <dgm:cxn modelId="{4C5B62D5-17B6-454F-BDAB-BF8D80517F70}" type="presOf" srcId="{0A629A74-D0F0-4D5A-B2C6-81D9BF6E0D12}" destId="{286AA4E3-2686-43CD-B64D-E7AAF29D33ED}" srcOrd="0" destOrd="0" presId="urn:microsoft.com/office/officeart/2005/8/layout/process4"/>
    <dgm:cxn modelId="{3C1F3DD7-E3F6-45FB-9404-29D3FAADD6CA}" srcId="{B8CAF135-EAAB-4D40-9DA8-BCABB773ED93}" destId="{0A629A74-D0F0-4D5A-B2C6-81D9BF6E0D12}" srcOrd="0" destOrd="0" parTransId="{3598DF45-1824-4607-A5AC-4344EE501A7D}" sibTransId="{FDC972CA-E0DB-440A-88FA-675CC59393A1}"/>
    <dgm:cxn modelId="{4222E6EC-A71E-4244-A755-B709D522BC92}" type="presOf" srcId="{B8CAF135-EAAB-4D40-9DA8-BCABB773ED93}" destId="{80B89D53-5967-4842-9AC4-40C62BC12FB0}" srcOrd="0" destOrd="0" presId="urn:microsoft.com/office/officeart/2005/8/layout/process4"/>
    <dgm:cxn modelId="{8E411299-E72E-4ED6-80F3-862F8D127B1A}" type="presParOf" srcId="{80B89D53-5967-4842-9AC4-40C62BC12FB0}" destId="{FA60FD8C-DD26-4E71-B73A-8ADA682C33A1}" srcOrd="0" destOrd="0" presId="urn:microsoft.com/office/officeart/2005/8/layout/process4"/>
    <dgm:cxn modelId="{D0421605-86CD-4ABC-B0FC-F6E581E524A0}" type="presParOf" srcId="{FA60FD8C-DD26-4E71-B73A-8ADA682C33A1}" destId="{5464435F-932B-4D41-BDCB-5D52DED8A1EF}" srcOrd="0" destOrd="0" presId="urn:microsoft.com/office/officeart/2005/8/layout/process4"/>
    <dgm:cxn modelId="{EC6DB0E7-B587-4752-9BD1-9833F332A206}" type="presParOf" srcId="{80B89D53-5967-4842-9AC4-40C62BC12FB0}" destId="{30114BEA-CED0-4D26-90AA-7DC6CFB45F69}" srcOrd="1" destOrd="0" presId="urn:microsoft.com/office/officeart/2005/8/layout/process4"/>
    <dgm:cxn modelId="{EF227E40-3BEE-432A-A49A-6F56141F0B6F}" type="presParOf" srcId="{80B89D53-5967-4842-9AC4-40C62BC12FB0}" destId="{400735BC-F830-4429-8B03-661193138DD9}" srcOrd="2" destOrd="0" presId="urn:microsoft.com/office/officeart/2005/8/layout/process4"/>
    <dgm:cxn modelId="{A7EF93BE-6D98-4A7F-9DC8-2A0C989F62F2}" type="presParOf" srcId="{400735BC-F830-4429-8B03-661193138DD9}" destId="{217792E7-F1C5-49A4-868F-2484BDF8E017}" srcOrd="0" destOrd="0" presId="urn:microsoft.com/office/officeart/2005/8/layout/process4"/>
    <dgm:cxn modelId="{67528A3D-4EFC-4071-8830-743379848FC5}" type="presParOf" srcId="{80B89D53-5967-4842-9AC4-40C62BC12FB0}" destId="{5EEA63C2-EF4F-4894-94C2-CC434BDECD3C}" srcOrd="3" destOrd="0" presId="urn:microsoft.com/office/officeart/2005/8/layout/process4"/>
    <dgm:cxn modelId="{3C8F9E8B-96A4-45E3-8D8D-831BB18CFCF1}" type="presParOf" srcId="{80B89D53-5967-4842-9AC4-40C62BC12FB0}" destId="{A63F4155-3E35-4FC6-B99A-7D1333A18875}" srcOrd="4" destOrd="0" presId="urn:microsoft.com/office/officeart/2005/8/layout/process4"/>
    <dgm:cxn modelId="{770988DC-400E-42C7-A8D5-1CB09FA0F1A1}" type="presParOf" srcId="{A63F4155-3E35-4FC6-B99A-7D1333A18875}" destId="{2C18847F-7CE5-4B8E-B058-4BF3741FFAE0}" srcOrd="0" destOrd="0" presId="urn:microsoft.com/office/officeart/2005/8/layout/process4"/>
    <dgm:cxn modelId="{E08DC7A5-5957-49D6-84EE-4C5026B79B03}" type="presParOf" srcId="{80B89D53-5967-4842-9AC4-40C62BC12FB0}" destId="{1D3B87E7-E228-428E-9229-444AB70BC827}" srcOrd="5" destOrd="0" presId="urn:microsoft.com/office/officeart/2005/8/layout/process4"/>
    <dgm:cxn modelId="{ED3126BF-5DC4-43A2-B52D-648E431F59E3}" type="presParOf" srcId="{80B89D53-5967-4842-9AC4-40C62BC12FB0}" destId="{0143F568-75E2-4218-AE47-6EBF6CFF0C85}" srcOrd="6" destOrd="0" presId="urn:microsoft.com/office/officeart/2005/8/layout/process4"/>
    <dgm:cxn modelId="{584C93B8-4518-4316-A20D-8C41F210F17B}" type="presParOf" srcId="{0143F568-75E2-4218-AE47-6EBF6CFF0C85}" destId="{996108E0-3D52-4E3A-BFBD-8841C5864EB5}" srcOrd="0" destOrd="0" presId="urn:microsoft.com/office/officeart/2005/8/layout/process4"/>
    <dgm:cxn modelId="{8D38CEFA-B73C-4D79-8D07-0F66D5E472D3}" type="presParOf" srcId="{80B89D53-5967-4842-9AC4-40C62BC12FB0}" destId="{A0C63853-4154-4E0E-90D3-FE49A2E16D72}" srcOrd="7" destOrd="0" presId="urn:microsoft.com/office/officeart/2005/8/layout/process4"/>
    <dgm:cxn modelId="{FD559230-BCB0-408B-B7FA-EB5F15423CCC}" type="presParOf" srcId="{80B89D53-5967-4842-9AC4-40C62BC12FB0}" destId="{7B567571-0E1C-47A5-8920-856FB27C96BD}" srcOrd="8" destOrd="0" presId="urn:microsoft.com/office/officeart/2005/8/layout/process4"/>
    <dgm:cxn modelId="{9E712BB5-DE82-489F-A489-AC8ED530D786}" type="presParOf" srcId="{7B567571-0E1C-47A5-8920-856FB27C96BD}" destId="{286AA4E3-2686-43CD-B64D-E7AAF29D33ED}"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FA4A94A-6F1B-4A8B-8292-7C245A203CAC}" type="doc">
      <dgm:prSet loTypeId="urn:microsoft.com/office/officeart/2005/8/layout/hProcess9" loCatId="process" qsTypeId="urn:microsoft.com/office/officeart/2005/8/quickstyle/simple5" qsCatId="simple" csTypeId="urn:microsoft.com/office/officeart/2005/8/colors/colorful5" csCatId="colorful" phldr="1"/>
      <dgm:spPr/>
      <dgm:t>
        <a:bodyPr/>
        <a:lstStyle/>
        <a:p>
          <a:endParaRPr lang="en-US"/>
        </a:p>
      </dgm:t>
    </dgm:pt>
    <dgm:pt modelId="{09A8953C-2A04-49ED-ADBD-70B04309E118}">
      <dgm:prSet phldrT="[Text]"/>
      <dgm:spPr>
        <a:solidFill>
          <a:schemeClr val="tx2">
            <a:lumMod val="90000"/>
            <a:lumOff val="10000"/>
          </a:schemeClr>
        </a:solidFill>
      </dgm:spPr>
      <dgm:t>
        <a:bodyPr/>
        <a:lstStyle/>
        <a:p>
          <a:r>
            <a:rPr lang="en-US" dirty="0"/>
            <a:t>Write a formal letter of request addressed to your Grant Officer.</a:t>
          </a:r>
        </a:p>
      </dgm:t>
    </dgm:pt>
    <dgm:pt modelId="{08D657E0-3DBC-4375-8E4F-D349E33FF278}" type="parTrans" cxnId="{5DDF4D42-0A8E-43A1-98E5-F9F515DB79F0}">
      <dgm:prSet/>
      <dgm:spPr/>
      <dgm:t>
        <a:bodyPr/>
        <a:lstStyle/>
        <a:p>
          <a:endParaRPr lang="en-US"/>
        </a:p>
      </dgm:t>
    </dgm:pt>
    <dgm:pt modelId="{8A8AC276-3207-4212-A85D-F4E81C039B18}" type="sibTrans" cxnId="{5DDF4D42-0A8E-43A1-98E5-F9F515DB79F0}">
      <dgm:prSet/>
      <dgm:spPr/>
      <dgm:t>
        <a:bodyPr/>
        <a:lstStyle/>
        <a:p>
          <a:endParaRPr lang="en-US"/>
        </a:p>
      </dgm:t>
    </dgm:pt>
    <dgm:pt modelId="{F9B415C2-C859-4E51-99C2-0070FFB89DEB}">
      <dgm:prSet phldrT="[Text]"/>
      <dgm:spPr>
        <a:solidFill>
          <a:schemeClr val="accent6">
            <a:lumMod val="75000"/>
          </a:schemeClr>
        </a:solidFill>
      </dgm:spPr>
      <dgm:t>
        <a:bodyPr/>
        <a:lstStyle/>
        <a:p>
          <a:r>
            <a:rPr lang="en-US" dirty="0"/>
            <a:t>Include modification type, grant name and number, and justification for request.</a:t>
          </a:r>
        </a:p>
      </dgm:t>
    </dgm:pt>
    <dgm:pt modelId="{060A4BFE-CC26-4ABB-ADB5-2DDD01B0B291}" type="parTrans" cxnId="{B52DB517-DEDA-4202-8CFE-768957963CFB}">
      <dgm:prSet/>
      <dgm:spPr/>
      <dgm:t>
        <a:bodyPr/>
        <a:lstStyle/>
        <a:p>
          <a:endParaRPr lang="en-US"/>
        </a:p>
      </dgm:t>
    </dgm:pt>
    <dgm:pt modelId="{1F61913A-7D06-4E62-9408-3FF2E198C9F9}" type="sibTrans" cxnId="{B52DB517-DEDA-4202-8CFE-768957963CFB}">
      <dgm:prSet/>
      <dgm:spPr/>
      <dgm:t>
        <a:bodyPr/>
        <a:lstStyle/>
        <a:p>
          <a:endParaRPr lang="en-US"/>
        </a:p>
      </dgm:t>
    </dgm:pt>
    <dgm:pt modelId="{70DF41E4-6937-4A71-A16A-02ABF24C58B8}">
      <dgm:prSet phldrT="[Text]"/>
      <dgm:spPr>
        <a:solidFill>
          <a:srgbClr val="0064A2"/>
        </a:solidFill>
      </dgm:spPr>
      <dgm:t>
        <a:bodyPr/>
        <a:lstStyle/>
        <a:p>
          <a:r>
            <a:rPr lang="en-US" dirty="0"/>
            <a:t>Submit the final letter, signed by your signatory to FPO.</a:t>
          </a:r>
        </a:p>
      </dgm:t>
    </dgm:pt>
    <dgm:pt modelId="{0C0240C4-7031-4440-81C4-B7F64FF5DF52}" type="parTrans" cxnId="{3AE9BE41-2845-4761-B1C4-21F619F45ADF}">
      <dgm:prSet/>
      <dgm:spPr/>
      <dgm:t>
        <a:bodyPr/>
        <a:lstStyle/>
        <a:p>
          <a:endParaRPr lang="en-US"/>
        </a:p>
      </dgm:t>
    </dgm:pt>
    <dgm:pt modelId="{B36F4A34-9CC0-4394-BFE2-92CEEC781054}" type="sibTrans" cxnId="{3AE9BE41-2845-4761-B1C4-21F619F45ADF}">
      <dgm:prSet/>
      <dgm:spPr/>
      <dgm:t>
        <a:bodyPr/>
        <a:lstStyle/>
        <a:p>
          <a:endParaRPr lang="en-US"/>
        </a:p>
      </dgm:t>
    </dgm:pt>
    <dgm:pt modelId="{E1F8B4F7-37A4-4081-9858-90560C5DCAEA}">
      <dgm:prSet phldrT="[Text]"/>
      <dgm:spPr>
        <a:solidFill>
          <a:schemeClr val="tx2">
            <a:lumMod val="75000"/>
            <a:lumOff val="25000"/>
          </a:schemeClr>
        </a:solidFill>
      </dgm:spPr>
      <dgm:t>
        <a:bodyPr/>
        <a:lstStyle/>
        <a:p>
          <a:r>
            <a:rPr lang="en-US" dirty="0"/>
            <a:t>FPO forwards request to Grant Officer.</a:t>
          </a:r>
        </a:p>
      </dgm:t>
    </dgm:pt>
    <dgm:pt modelId="{759E107F-4CB4-43AE-A5C4-291C4DC4607F}" type="parTrans" cxnId="{BE63FDE2-DB7D-4D9F-9DB9-12772FA87E98}">
      <dgm:prSet/>
      <dgm:spPr/>
      <dgm:t>
        <a:bodyPr/>
        <a:lstStyle/>
        <a:p>
          <a:endParaRPr lang="en-US"/>
        </a:p>
      </dgm:t>
    </dgm:pt>
    <dgm:pt modelId="{ADD66BB5-AB25-4EAF-89AA-E76CE8054457}" type="sibTrans" cxnId="{BE63FDE2-DB7D-4D9F-9DB9-12772FA87E98}">
      <dgm:prSet/>
      <dgm:spPr/>
      <dgm:t>
        <a:bodyPr/>
        <a:lstStyle/>
        <a:p>
          <a:endParaRPr lang="en-US"/>
        </a:p>
      </dgm:t>
    </dgm:pt>
    <dgm:pt modelId="{DD780E57-8866-48F5-B0C3-F467C8188B0C}" type="pres">
      <dgm:prSet presAssocID="{DFA4A94A-6F1B-4A8B-8292-7C245A203CAC}" presName="CompostProcess" presStyleCnt="0">
        <dgm:presLayoutVars>
          <dgm:dir/>
          <dgm:resizeHandles val="exact"/>
        </dgm:presLayoutVars>
      </dgm:prSet>
      <dgm:spPr/>
    </dgm:pt>
    <dgm:pt modelId="{290109CF-16D1-417F-98C1-C54DA8E68A60}" type="pres">
      <dgm:prSet presAssocID="{DFA4A94A-6F1B-4A8B-8292-7C245A203CAC}" presName="arrow" presStyleLbl="bgShp" presStyleIdx="0" presStyleCnt="1" custLinFactNeighborX="-1591" custLinFactNeighborY="-2377"/>
      <dgm:spPr/>
    </dgm:pt>
    <dgm:pt modelId="{C5A51F40-9AFC-4860-9569-6D13607EEAE3}" type="pres">
      <dgm:prSet presAssocID="{DFA4A94A-6F1B-4A8B-8292-7C245A203CAC}" presName="linearProcess" presStyleCnt="0"/>
      <dgm:spPr/>
    </dgm:pt>
    <dgm:pt modelId="{7F96408F-3E47-4876-B6BE-313F14ED3CE4}" type="pres">
      <dgm:prSet presAssocID="{09A8953C-2A04-49ED-ADBD-70B04309E118}" presName="textNode" presStyleLbl="node1" presStyleIdx="0" presStyleCnt="4">
        <dgm:presLayoutVars>
          <dgm:bulletEnabled val="1"/>
        </dgm:presLayoutVars>
      </dgm:prSet>
      <dgm:spPr/>
    </dgm:pt>
    <dgm:pt modelId="{E09D0BCC-4E23-4A77-82F3-24532B4C8CD4}" type="pres">
      <dgm:prSet presAssocID="{8A8AC276-3207-4212-A85D-F4E81C039B18}" presName="sibTrans" presStyleCnt="0"/>
      <dgm:spPr/>
    </dgm:pt>
    <dgm:pt modelId="{C8A77895-05C6-419D-9942-BA011AD1FD22}" type="pres">
      <dgm:prSet presAssocID="{F9B415C2-C859-4E51-99C2-0070FFB89DEB}" presName="textNode" presStyleLbl="node1" presStyleIdx="1" presStyleCnt="4">
        <dgm:presLayoutVars>
          <dgm:bulletEnabled val="1"/>
        </dgm:presLayoutVars>
      </dgm:prSet>
      <dgm:spPr/>
    </dgm:pt>
    <dgm:pt modelId="{D363F8F8-D2BA-41FE-83D3-308A0FD8296C}" type="pres">
      <dgm:prSet presAssocID="{1F61913A-7D06-4E62-9408-3FF2E198C9F9}" presName="sibTrans" presStyleCnt="0"/>
      <dgm:spPr/>
    </dgm:pt>
    <dgm:pt modelId="{3A97155D-3E89-4475-8F40-3A7E4BB416BB}" type="pres">
      <dgm:prSet presAssocID="{70DF41E4-6937-4A71-A16A-02ABF24C58B8}" presName="textNode" presStyleLbl="node1" presStyleIdx="2" presStyleCnt="4">
        <dgm:presLayoutVars>
          <dgm:bulletEnabled val="1"/>
        </dgm:presLayoutVars>
      </dgm:prSet>
      <dgm:spPr/>
    </dgm:pt>
    <dgm:pt modelId="{34C88A1B-BCB9-4EAE-8D28-C112C1C187E5}" type="pres">
      <dgm:prSet presAssocID="{B36F4A34-9CC0-4394-BFE2-92CEEC781054}" presName="sibTrans" presStyleCnt="0"/>
      <dgm:spPr/>
    </dgm:pt>
    <dgm:pt modelId="{ED5A4A1B-43CD-4290-9982-31A66B82A379}" type="pres">
      <dgm:prSet presAssocID="{E1F8B4F7-37A4-4081-9858-90560C5DCAEA}" presName="textNode" presStyleLbl="node1" presStyleIdx="3" presStyleCnt="4">
        <dgm:presLayoutVars>
          <dgm:bulletEnabled val="1"/>
        </dgm:presLayoutVars>
      </dgm:prSet>
      <dgm:spPr/>
    </dgm:pt>
  </dgm:ptLst>
  <dgm:cxnLst>
    <dgm:cxn modelId="{B52DB517-DEDA-4202-8CFE-768957963CFB}" srcId="{DFA4A94A-6F1B-4A8B-8292-7C245A203CAC}" destId="{F9B415C2-C859-4E51-99C2-0070FFB89DEB}" srcOrd="1" destOrd="0" parTransId="{060A4BFE-CC26-4ABB-ADB5-2DDD01B0B291}" sibTransId="{1F61913A-7D06-4E62-9408-3FF2E198C9F9}"/>
    <dgm:cxn modelId="{3906652F-3166-4123-87BB-E8B6A4E34B70}" type="presOf" srcId="{70DF41E4-6937-4A71-A16A-02ABF24C58B8}" destId="{3A97155D-3E89-4475-8F40-3A7E4BB416BB}" srcOrd="0" destOrd="0" presId="urn:microsoft.com/office/officeart/2005/8/layout/hProcess9"/>
    <dgm:cxn modelId="{3AE9BE41-2845-4761-B1C4-21F619F45ADF}" srcId="{DFA4A94A-6F1B-4A8B-8292-7C245A203CAC}" destId="{70DF41E4-6937-4A71-A16A-02ABF24C58B8}" srcOrd="2" destOrd="0" parTransId="{0C0240C4-7031-4440-81C4-B7F64FF5DF52}" sibTransId="{B36F4A34-9CC0-4394-BFE2-92CEEC781054}"/>
    <dgm:cxn modelId="{5DDF4D42-0A8E-43A1-98E5-F9F515DB79F0}" srcId="{DFA4A94A-6F1B-4A8B-8292-7C245A203CAC}" destId="{09A8953C-2A04-49ED-ADBD-70B04309E118}" srcOrd="0" destOrd="0" parTransId="{08D657E0-3DBC-4375-8E4F-D349E33FF278}" sibTransId="{8A8AC276-3207-4212-A85D-F4E81C039B18}"/>
    <dgm:cxn modelId="{BD60306A-8F8A-40F3-B9F1-E0B9A88369E8}" type="presOf" srcId="{F9B415C2-C859-4E51-99C2-0070FFB89DEB}" destId="{C8A77895-05C6-419D-9942-BA011AD1FD22}" srcOrd="0" destOrd="0" presId="urn:microsoft.com/office/officeart/2005/8/layout/hProcess9"/>
    <dgm:cxn modelId="{6025E1A0-D6D2-4E06-B1BC-F380C1738C2A}" type="presOf" srcId="{E1F8B4F7-37A4-4081-9858-90560C5DCAEA}" destId="{ED5A4A1B-43CD-4290-9982-31A66B82A379}" srcOrd="0" destOrd="0" presId="urn:microsoft.com/office/officeart/2005/8/layout/hProcess9"/>
    <dgm:cxn modelId="{458D12C0-3991-46C1-B000-6D54330E331D}" type="presOf" srcId="{09A8953C-2A04-49ED-ADBD-70B04309E118}" destId="{7F96408F-3E47-4876-B6BE-313F14ED3CE4}" srcOrd="0" destOrd="0" presId="urn:microsoft.com/office/officeart/2005/8/layout/hProcess9"/>
    <dgm:cxn modelId="{BE63FDE2-DB7D-4D9F-9DB9-12772FA87E98}" srcId="{DFA4A94A-6F1B-4A8B-8292-7C245A203CAC}" destId="{E1F8B4F7-37A4-4081-9858-90560C5DCAEA}" srcOrd="3" destOrd="0" parTransId="{759E107F-4CB4-43AE-A5C4-291C4DC4607F}" sibTransId="{ADD66BB5-AB25-4EAF-89AA-E76CE8054457}"/>
    <dgm:cxn modelId="{FE7C3AFE-754B-43A0-A3D8-5E23F8F3B19E}" type="presOf" srcId="{DFA4A94A-6F1B-4A8B-8292-7C245A203CAC}" destId="{DD780E57-8866-48F5-B0C3-F467C8188B0C}" srcOrd="0" destOrd="0" presId="urn:microsoft.com/office/officeart/2005/8/layout/hProcess9"/>
    <dgm:cxn modelId="{DE140608-7EB9-45F8-8D60-EE1B024928A1}" type="presParOf" srcId="{DD780E57-8866-48F5-B0C3-F467C8188B0C}" destId="{290109CF-16D1-417F-98C1-C54DA8E68A60}" srcOrd="0" destOrd="0" presId="urn:microsoft.com/office/officeart/2005/8/layout/hProcess9"/>
    <dgm:cxn modelId="{A76C8994-775B-43B5-A67E-D068B690E746}" type="presParOf" srcId="{DD780E57-8866-48F5-B0C3-F467C8188B0C}" destId="{C5A51F40-9AFC-4860-9569-6D13607EEAE3}" srcOrd="1" destOrd="0" presId="urn:microsoft.com/office/officeart/2005/8/layout/hProcess9"/>
    <dgm:cxn modelId="{BE048249-9271-4007-945A-022F6D7EDEF8}" type="presParOf" srcId="{C5A51F40-9AFC-4860-9569-6D13607EEAE3}" destId="{7F96408F-3E47-4876-B6BE-313F14ED3CE4}" srcOrd="0" destOrd="0" presId="urn:microsoft.com/office/officeart/2005/8/layout/hProcess9"/>
    <dgm:cxn modelId="{29592549-FAA0-4444-8E62-A247CB7F46D5}" type="presParOf" srcId="{C5A51F40-9AFC-4860-9569-6D13607EEAE3}" destId="{E09D0BCC-4E23-4A77-82F3-24532B4C8CD4}" srcOrd="1" destOrd="0" presId="urn:microsoft.com/office/officeart/2005/8/layout/hProcess9"/>
    <dgm:cxn modelId="{9CAF962E-93F4-451F-A0A5-F6A1BE4B0C3D}" type="presParOf" srcId="{C5A51F40-9AFC-4860-9569-6D13607EEAE3}" destId="{C8A77895-05C6-419D-9942-BA011AD1FD22}" srcOrd="2" destOrd="0" presId="urn:microsoft.com/office/officeart/2005/8/layout/hProcess9"/>
    <dgm:cxn modelId="{CED53F66-033D-4D34-8739-A09518291D44}" type="presParOf" srcId="{C5A51F40-9AFC-4860-9569-6D13607EEAE3}" destId="{D363F8F8-D2BA-41FE-83D3-308A0FD8296C}" srcOrd="3" destOrd="0" presId="urn:microsoft.com/office/officeart/2005/8/layout/hProcess9"/>
    <dgm:cxn modelId="{1352BF93-4071-4AA1-86B0-29FA7BBF2E06}" type="presParOf" srcId="{C5A51F40-9AFC-4860-9569-6D13607EEAE3}" destId="{3A97155D-3E89-4475-8F40-3A7E4BB416BB}" srcOrd="4" destOrd="0" presId="urn:microsoft.com/office/officeart/2005/8/layout/hProcess9"/>
    <dgm:cxn modelId="{27A7C787-B210-41EE-B196-4990A852CFE1}" type="presParOf" srcId="{C5A51F40-9AFC-4860-9569-6D13607EEAE3}" destId="{34C88A1B-BCB9-4EAE-8D28-C112C1C187E5}" srcOrd="5" destOrd="0" presId="urn:microsoft.com/office/officeart/2005/8/layout/hProcess9"/>
    <dgm:cxn modelId="{C992C297-69FE-4BB1-80D7-06D012A99AD8}" type="presParOf" srcId="{C5A51F40-9AFC-4860-9569-6D13607EEAE3}" destId="{ED5A4A1B-43CD-4290-9982-31A66B82A379}" srcOrd="6"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69B913C-4340-442F-AA41-6884474727CD}" type="doc">
      <dgm:prSet loTypeId="urn:microsoft.com/office/officeart/2005/8/layout/StepDownProcess" loCatId="process" qsTypeId="urn:microsoft.com/office/officeart/2005/8/quickstyle/simple5" qsCatId="simple" csTypeId="urn:microsoft.com/office/officeart/2005/8/colors/accent1_3" csCatId="accent1" phldr="1"/>
      <dgm:spPr/>
      <dgm:t>
        <a:bodyPr/>
        <a:lstStyle/>
        <a:p>
          <a:endParaRPr lang="en-US"/>
        </a:p>
      </dgm:t>
    </dgm:pt>
    <dgm:pt modelId="{8839164B-98D1-4A30-B584-B12DCB183BF6}">
      <dgm:prSet phldrT="[Text]"/>
      <dgm:spPr/>
      <dgm:t>
        <a:bodyPr/>
        <a:lstStyle/>
        <a:p>
          <a:r>
            <a:rPr lang="en-US" dirty="0"/>
            <a:t>Your FPO reviews the modifications</a:t>
          </a:r>
        </a:p>
      </dgm:t>
    </dgm:pt>
    <dgm:pt modelId="{C2873EA8-D342-4E9B-B8E6-04092A58798C}" type="parTrans" cxnId="{1AD87B17-F6C0-418D-BC68-C9E164D066B9}">
      <dgm:prSet/>
      <dgm:spPr/>
      <dgm:t>
        <a:bodyPr/>
        <a:lstStyle/>
        <a:p>
          <a:endParaRPr lang="en-US"/>
        </a:p>
      </dgm:t>
    </dgm:pt>
    <dgm:pt modelId="{195FFDE0-BBA0-4125-995A-84D5EB69A4D9}" type="sibTrans" cxnId="{1AD87B17-F6C0-418D-BC68-C9E164D066B9}">
      <dgm:prSet/>
      <dgm:spPr/>
      <dgm:t>
        <a:bodyPr/>
        <a:lstStyle/>
        <a:p>
          <a:endParaRPr lang="en-US"/>
        </a:p>
      </dgm:t>
    </dgm:pt>
    <dgm:pt modelId="{8CFEF61D-CABD-4AF4-A79F-E9E643EE630C}">
      <dgm:prSet phldrT="[Text]"/>
      <dgm:spPr/>
      <dgm:t>
        <a:bodyPr/>
        <a:lstStyle/>
        <a:p>
          <a:r>
            <a:rPr lang="en-US" dirty="0"/>
            <a:t>Limited SOW modifications require review by Program Office</a:t>
          </a:r>
        </a:p>
      </dgm:t>
    </dgm:pt>
    <dgm:pt modelId="{42F9C090-5B7C-4FB6-8F26-F4A111EC6561}" type="parTrans" cxnId="{5704080E-5668-4487-B57B-9B837EB5F708}">
      <dgm:prSet/>
      <dgm:spPr/>
      <dgm:t>
        <a:bodyPr/>
        <a:lstStyle/>
        <a:p>
          <a:endParaRPr lang="en-US"/>
        </a:p>
      </dgm:t>
    </dgm:pt>
    <dgm:pt modelId="{39B5C51C-1D61-4F3A-A39F-87C5C31E8F32}" type="sibTrans" cxnId="{5704080E-5668-4487-B57B-9B837EB5F708}">
      <dgm:prSet/>
      <dgm:spPr/>
      <dgm:t>
        <a:bodyPr/>
        <a:lstStyle/>
        <a:p>
          <a:endParaRPr lang="en-US"/>
        </a:p>
      </dgm:t>
    </dgm:pt>
    <dgm:pt modelId="{F7CF8148-07EF-425C-9FF8-8F0429627DD1}">
      <dgm:prSet phldrT="[Text]"/>
      <dgm:spPr>
        <a:solidFill>
          <a:schemeClr val="accent3">
            <a:lumMod val="75000"/>
            <a:lumOff val="25000"/>
          </a:schemeClr>
        </a:solidFill>
      </dgm:spPr>
      <dgm:t>
        <a:bodyPr/>
        <a:lstStyle/>
        <a:p>
          <a:r>
            <a:rPr lang="en-US" dirty="0"/>
            <a:t>National Grant Officer gives final approval</a:t>
          </a:r>
        </a:p>
      </dgm:t>
    </dgm:pt>
    <dgm:pt modelId="{186F20C4-82ED-4A0D-9D00-6064080F9862}" type="parTrans" cxnId="{BAE8F9BC-9FAB-4B23-9E76-08B17BFFF8D0}">
      <dgm:prSet/>
      <dgm:spPr/>
      <dgm:t>
        <a:bodyPr/>
        <a:lstStyle/>
        <a:p>
          <a:endParaRPr lang="en-US"/>
        </a:p>
      </dgm:t>
    </dgm:pt>
    <dgm:pt modelId="{37FBC03F-AA06-41A1-9F61-51E8D6E8BCE4}" type="sibTrans" cxnId="{BAE8F9BC-9FAB-4B23-9E76-08B17BFFF8D0}">
      <dgm:prSet/>
      <dgm:spPr/>
      <dgm:t>
        <a:bodyPr/>
        <a:lstStyle/>
        <a:p>
          <a:endParaRPr lang="en-US"/>
        </a:p>
      </dgm:t>
    </dgm:pt>
    <dgm:pt modelId="{2F7889B5-0B1D-4F70-B095-D0B5A52A233C}">
      <dgm:prSet phldrT="[Text]" custT="1"/>
      <dgm:spPr/>
      <dgm:t>
        <a:bodyPr/>
        <a:lstStyle/>
        <a:p>
          <a:r>
            <a:rPr lang="en-US" sz="1700" dirty="0"/>
            <a:t>Grantee receives copy signed by Grant Officer</a:t>
          </a:r>
        </a:p>
      </dgm:t>
    </dgm:pt>
    <dgm:pt modelId="{AC4F4DF4-4907-465A-A706-D6BAF0E61B2F}" type="parTrans" cxnId="{27184D44-534E-4F37-B36F-A167C1504DEB}">
      <dgm:prSet/>
      <dgm:spPr/>
      <dgm:t>
        <a:bodyPr/>
        <a:lstStyle/>
        <a:p>
          <a:endParaRPr lang="en-US"/>
        </a:p>
      </dgm:t>
    </dgm:pt>
    <dgm:pt modelId="{20AFE0AF-2C66-44B9-B298-AFA64FCCA914}" type="sibTrans" cxnId="{27184D44-534E-4F37-B36F-A167C1504DEB}">
      <dgm:prSet/>
      <dgm:spPr/>
      <dgm:t>
        <a:bodyPr/>
        <a:lstStyle/>
        <a:p>
          <a:endParaRPr lang="en-US"/>
        </a:p>
      </dgm:t>
    </dgm:pt>
    <dgm:pt modelId="{67257402-150E-4700-A773-631D496B73FF}">
      <dgm:prSet phldrT="[Text]" custT="1"/>
      <dgm:spPr/>
      <dgm:t>
        <a:bodyPr/>
        <a:lstStyle/>
        <a:p>
          <a:r>
            <a:rPr lang="en-US" sz="1700" dirty="0"/>
            <a:t>Regional Grant Officer can approve some budget modifications and equipment purchases</a:t>
          </a:r>
        </a:p>
      </dgm:t>
    </dgm:pt>
    <dgm:pt modelId="{FA5DA9CF-77AE-422B-B34E-4B30189A084B}" type="parTrans" cxnId="{98DA6FA6-BDAC-4854-BF1B-B8682DF448A5}">
      <dgm:prSet/>
      <dgm:spPr/>
      <dgm:t>
        <a:bodyPr/>
        <a:lstStyle/>
        <a:p>
          <a:endParaRPr lang="en-US"/>
        </a:p>
      </dgm:t>
    </dgm:pt>
    <dgm:pt modelId="{7CBF64AA-FDCB-4105-9044-866A92DFF115}" type="sibTrans" cxnId="{98DA6FA6-BDAC-4854-BF1B-B8682DF448A5}">
      <dgm:prSet/>
      <dgm:spPr/>
      <dgm:t>
        <a:bodyPr/>
        <a:lstStyle/>
        <a:p>
          <a:endParaRPr lang="en-US"/>
        </a:p>
      </dgm:t>
    </dgm:pt>
    <dgm:pt modelId="{0EA48D9E-2B8B-4CC1-9623-27EBC4C3795C}">
      <dgm:prSet phldrT="[Text]" custT="1"/>
      <dgm:spPr/>
      <dgm:t>
        <a:bodyPr/>
        <a:lstStyle/>
        <a:p>
          <a:r>
            <a:rPr lang="en-US" sz="1700" dirty="0"/>
            <a:t>Otherwise, regional management sends to National Grant Officer for review</a:t>
          </a:r>
        </a:p>
      </dgm:t>
    </dgm:pt>
    <dgm:pt modelId="{F6943858-02F7-4FBD-9B60-00E73FE3CFF5}" type="parTrans" cxnId="{6A240E75-CFAA-4D01-B21D-2EAA83DFA590}">
      <dgm:prSet/>
      <dgm:spPr/>
      <dgm:t>
        <a:bodyPr/>
        <a:lstStyle/>
        <a:p>
          <a:endParaRPr lang="en-US"/>
        </a:p>
      </dgm:t>
    </dgm:pt>
    <dgm:pt modelId="{ABFC549A-4ED0-4D16-B5DE-F3671ED1B2F1}" type="sibTrans" cxnId="{6A240E75-CFAA-4D01-B21D-2EAA83DFA590}">
      <dgm:prSet/>
      <dgm:spPr/>
      <dgm:t>
        <a:bodyPr/>
        <a:lstStyle/>
        <a:p>
          <a:endParaRPr lang="en-US"/>
        </a:p>
      </dgm:t>
    </dgm:pt>
    <dgm:pt modelId="{EC7CF020-ABA2-430F-A301-BC8C9311CCCC}" type="pres">
      <dgm:prSet presAssocID="{B69B913C-4340-442F-AA41-6884474727CD}" presName="rootnode" presStyleCnt="0">
        <dgm:presLayoutVars>
          <dgm:chMax/>
          <dgm:chPref/>
          <dgm:dir/>
          <dgm:animLvl val="lvl"/>
        </dgm:presLayoutVars>
      </dgm:prSet>
      <dgm:spPr/>
    </dgm:pt>
    <dgm:pt modelId="{15567966-42F6-47E8-A6CC-82AF2B12F302}" type="pres">
      <dgm:prSet presAssocID="{8839164B-98D1-4A30-B584-B12DCB183BF6}" presName="composite" presStyleCnt="0"/>
      <dgm:spPr/>
    </dgm:pt>
    <dgm:pt modelId="{9B518060-2D51-4BB7-99E7-72DE5B708A8A}" type="pres">
      <dgm:prSet presAssocID="{8839164B-98D1-4A30-B584-B12DCB183BF6}" presName="bentUpArrow1" presStyleLbl="alignImgPlace1" presStyleIdx="0" presStyleCnt="2"/>
      <dgm:spPr/>
    </dgm:pt>
    <dgm:pt modelId="{FA322064-D592-43C6-91C1-91577522B927}" type="pres">
      <dgm:prSet presAssocID="{8839164B-98D1-4A30-B584-B12DCB183BF6}" presName="ParentText" presStyleLbl="node1" presStyleIdx="0" presStyleCnt="3">
        <dgm:presLayoutVars>
          <dgm:chMax val="1"/>
          <dgm:chPref val="1"/>
          <dgm:bulletEnabled val="1"/>
        </dgm:presLayoutVars>
      </dgm:prSet>
      <dgm:spPr/>
    </dgm:pt>
    <dgm:pt modelId="{ADAEF136-3BC9-4513-858E-CA4B0A1498CD}" type="pres">
      <dgm:prSet presAssocID="{8839164B-98D1-4A30-B584-B12DCB183BF6}" presName="ChildText" presStyleLbl="revTx" presStyleIdx="0" presStyleCnt="3" custScaleX="276655" custScaleY="169277" custLinFactNeighborX="90926" custLinFactNeighborY="-684">
        <dgm:presLayoutVars>
          <dgm:chMax val="0"/>
          <dgm:chPref val="0"/>
          <dgm:bulletEnabled val="1"/>
        </dgm:presLayoutVars>
      </dgm:prSet>
      <dgm:spPr/>
    </dgm:pt>
    <dgm:pt modelId="{68304B8F-E043-468E-9124-89096A977A27}" type="pres">
      <dgm:prSet presAssocID="{195FFDE0-BBA0-4125-995A-84D5EB69A4D9}" presName="sibTrans" presStyleCnt="0"/>
      <dgm:spPr/>
    </dgm:pt>
    <dgm:pt modelId="{AA3CC88C-3940-4739-BF7E-DD3C3DE1349B}" type="pres">
      <dgm:prSet presAssocID="{8CFEF61D-CABD-4AF4-A79F-E9E643EE630C}" presName="composite" presStyleCnt="0"/>
      <dgm:spPr/>
    </dgm:pt>
    <dgm:pt modelId="{9F8D9A2A-DE7A-4711-8B39-CF1D5475CF9E}" type="pres">
      <dgm:prSet presAssocID="{8CFEF61D-CABD-4AF4-A79F-E9E643EE630C}" presName="bentUpArrow1" presStyleLbl="alignImgPlace1" presStyleIdx="1" presStyleCnt="2"/>
      <dgm:spPr/>
    </dgm:pt>
    <dgm:pt modelId="{1F58009C-9CF7-4D92-A3C4-F45FEBE6A14F}" type="pres">
      <dgm:prSet presAssocID="{8CFEF61D-CABD-4AF4-A79F-E9E643EE630C}" presName="ParentText" presStyleLbl="node1" presStyleIdx="1" presStyleCnt="3">
        <dgm:presLayoutVars>
          <dgm:chMax val="1"/>
          <dgm:chPref val="1"/>
          <dgm:bulletEnabled val="1"/>
        </dgm:presLayoutVars>
      </dgm:prSet>
      <dgm:spPr/>
    </dgm:pt>
    <dgm:pt modelId="{CAC05EB5-880A-4C04-A1C9-EEE426EDA3BD}" type="pres">
      <dgm:prSet presAssocID="{8CFEF61D-CABD-4AF4-A79F-E9E643EE630C}" presName="ChildText" presStyleLbl="revTx" presStyleIdx="1" presStyleCnt="3">
        <dgm:presLayoutVars>
          <dgm:chMax val="0"/>
          <dgm:chPref val="0"/>
          <dgm:bulletEnabled val="1"/>
        </dgm:presLayoutVars>
      </dgm:prSet>
      <dgm:spPr/>
    </dgm:pt>
    <dgm:pt modelId="{33149B77-C42C-4890-90B6-E8F7B86C7FD3}" type="pres">
      <dgm:prSet presAssocID="{39B5C51C-1D61-4F3A-A39F-87C5C31E8F32}" presName="sibTrans" presStyleCnt="0"/>
      <dgm:spPr/>
    </dgm:pt>
    <dgm:pt modelId="{A96041AE-544C-40ED-BD38-4ACFD3478782}" type="pres">
      <dgm:prSet presAssocID="{F7CF8148-07EF-425C-9FF8-8F0429627DD1}" presName="composite" presStyleCnt="0"/>
      <dgm:spPr/>
    </dgm:pt>
    <dgm:pt modelId="{7702D1F8-2567-47F2-9FCC-7FB17CFB1E76}" type="pres">
      <dgm:prSet presAssocID="{F7CF8148-07EF-425C-9FF8-8F0429627DD1}" presName="ParentText" presStyleLbl="node1" presStyleIdx="2" presStyleCnt="3">
        <dgm:presLayoutVars>
          <dgm:chMax val="1"/>
          <dgm:chPref val="1"/>
          <dgm:bulletEnabled val="1"/>
        </dgm:presLayoutVars>
      </dgm:prSet>
      <dgm:spPr/>
    </dgm:pt>
    <dgm:pt modelId="{81377100-4C80-4291-8A82-6204350BEF9C}" type="pres">
      <dgm:prSet presAssocID="{F7CF8148-07EF-425C-9FF8-8F0429627DD1}" presName="FinalChildText" presStyleLbl="revTx" presStyleIdx="2" presStyleCnt="3" custScaleX="146328" custLinFactNeighborX="23502" custLinFactNeighborY="-1332">
        <dgm:presLayoutVars>
          <dgm:chMax val="0"/>
          <dgm:chPref val="0"/>
          <dgm:bulletEnabled val="1"/>
        </dgm:presLayoutVars>
      </dgm:prSet>
      <dgm:spPr/>
    </dgm:pt>
  </dgm:ptLst>
  <dgm:cxnLst>
    <dgm:cxn modelId="{5704080E-5668-4487-B57B-9B837EB5F708}" srcId="{B69B913C-4340-442F-AA41-6884474727CD}" destId="{8CFEF61D-CABD-4AF4-A79F-E9E643EE630C}" srcOrd="1" destOrd="0" parTransId="{42F9C090-5B7C-4FB6-8F26-F4A111EC6561}" sibTransId="{39B5C51C-1D61-4F3A-A39F-87C5C31E8F32}"/>
    <dgm:cxn modelId="{22AC6B11-53F4-418A-AF1E-560C45FA1089}" type="presOf" srcId="{2F7889B5-0B1D-4F70-B095-D0B5A52A233C}" destId="{81377100-4C80-4291-8A82-6204350BEF9C}" srcOrd="0" destOrd="0" presId="urn:microsoft.com/office/officeart/2005/8/layout/StepDownProcess"/>
    <dgm:cxn modelId="{1AD87B17-F6C0-418D-BC68-C9E164D066B9}" srcId="{B69B913C-4340-442F-AA41-6884474727CD}" destId="{8839164B-98D1-4A30-B584-B12DCB183BF6}" srcOrd="0" destOrd="0" parTransId="{C2873EA8-D342-4E9B-B8E6-04092A58798C}" sibTransId="{195FFDE0-BBA0-4125-995A-84D5EB69A4D9}"/>
    <dgm:cxn modelId="{27184D44-534E-4F37-B36F-A167C1504DEB}" srcId="{F7CF8148-07EF-425C-9FF8-8F0429627DD1}" destId="{2F7889B5-0B1D-4F70-B095-D0B5A52A233C}" srcOrd="0" destOrd="0" parTransId="{AC4F4DF4-4907-465A-A706-D6BAF0E61B2F}" sibTransId="{20AFE0AF-2C66-44B9-B298-AFA64FCCA914}"/>
    <dgm:cxn modelId="{56044C45-184A-48B6-BD7E-28DDF5D05533}" type="presOf" srcId="{F7CF8148-07EF-425C-9FF8-8F0429627DD1}" destId="{7702D1F8-2567-47F2-9FCC-7FB17CFB1E76}" srcOrd="0" destOrd="0" presId="urn:microsoft.com/office/officeart/2005/8/layout/StepDownProcess"/>
    <dgm:cxn modelId="{6A240E75-CFAA-4D01-B21D-2EAA83DFA590}" srcId="{8839164B-98D1-4A30-B584-B12DCB183BF6}" destId="{0EA48D9E-2B8B-4CC1-9623-27EBC4C3795C}" srcOrd="1" destOrd="0" parTransId="{F6943858-02F7-4FBD-9B60-00E73FE3CFF5}" sibTransId="{ABFC549A-4ED0-4D16-B5DE-F3671ED1B2F1}"/>
    <dgm:cxn modelId="{A449E191-38DD-48DC-ADC1-0F8806D616F2}" type="presOf" srcId="{8CFEF61D-CABD-4AF4-A79F-E9E643EE630C}" destId="{1F58009C-9CF7-4D92-A3C4-F45FEBE6A14F}" srcOrd="0" destOrd="0" presId="urn:microsoft.com/office/officeart/2005/8/layout/StepDownProcess"/>
    <dgm:cxn modelId="{98EA3898-AF41-47BB-AE3F-C645A1C3EE6D}" type="presOf" srcId="{0EA48D9E-2B8B-4CC1-9623-27EBC4C3795C}" destId="{ADAEF136-3BC9-4513-858E-CA4B0A1498CD}" srcOrd="0" destOrd="1" presId="urn:microsoft.com/office/officeart/2005/8/layout/StepDownProcess"/>
    <dgm:cxn modelId="{98DA6FA6-BDAC-4854-BF1B-B8682DF448A5}" srcId="{8839164B-98D1-4A30-B584-B12DCB183BF6}" destId="{67257402-150E-4700-A773-631D496B73FF}" srcOrd="0" destOrd="0" parTransId="{FA5DA9CF-77AE-422B-B34E-4B30189A084B}" sibTransId="{7CBF64AA-FDCB-4105-9044-866A92DFF115}"/>
    <dgm:cxn modelId="{8B2C96B1-72B5-453B-B68D-94B5F333B61A}" type="presOf" srcId="{67257402-150E-4700-A773-631D496B73FF}" destId="{ADAEF136-3BC9-4513-858E-CA4B0A1498CD}" srcOrd="0" destOrd="0" presId="urn:microsoft.com/office/officeart/2005/8/layout/StepDownProcess"/>
    <dgm:cxn modelId="{BAE8F9BC-9FAB-4B23-9E76-08B17BFFF8D0}" srcId="{B69B913C-4340-442F-AA41-6884474727CD}" destId="{F7CF8148-07EF-425C-9FF8-8F0429627DD1}" srcOrd="2" destOrd="0" parTransId="{186F20C4-82ED-4A0D-9D00-6064080F9862}" sibTransId="{37FBC03F-AA06-41A1-9F61-51E8D6E8BCE4}"/>
    <dgm:cxn modelId="{616B22D9-363D-445D-98EB-B5DF74756408}" type="presOf" srcId="{B69B913C-4340-442F-AA41-6884474727CD}" destId="{EC7CF020-ABA2-430F-A301-BC8C9311CCCC}" srcOrd="0" destOrd="0" presId="urn:microsoft.com/office/officeart/2005/8/layout/StepDownProcess"/>
    <dgm:cxn modelId="{38F7CBE5-5DA1-4F78-B72E-449E9F86A296}" type="presOf" srcId="{8839164B-98D1-4A30-B584-B12DCB183BF6}" destId="{FA322064-D592-43C6-91C1-91577522B927}" srcOrd="0" destOrd="0" presId="urn:microsoft.com/office/officeart/2005/8/layout/StepDownProcess"/>
    <dgm:cxn modelId="{E34A9AEF-A56A-4FAD-9304-8856DD8E1DE7}" type="presParOf" srcId="{EC7CF020-ABA2-430F-A301-BC8C9311CCCC}" destId="{15567966-42F6-47E8-A6CC-82AF2B12F302}" srcOrd="0" destOrd="0" presId="urn:microsoft.com/office/officeart/2005/8/layout/StepDownProcess"/>
    <dgm:cxn modelId="{1359C75A-B146-4ABF-BBBA-CEAB8820488D}" type="presParOf" srcId="{15567966-42F6-47E8-A6CC-82AF2B12F302}" destId="{9B518060-2D51-4BB7-99E7-72DE5B708A8A}" srcOrd="0" destOrd="0" presId="urn:microsoft.com/office/officeart/2005/8/layout/StepDownProcess"/>
    <dgm:cxn modelId="{B4D6E2EB-8E8F-4BE3-9123-49FF7B6E0164}" type="presParOf" srcId="{15567966-42F6-47E8-A6CC-82AF2B12F302}" destId="{FA322064-D592-43C6-91C1-91577522B927}" srcOrd="1" destOrd="0" presId="urn:microsoft.com/office/officeart/2005/8/layout/StepDownProcess"/>
    <dgm:cxn modelId="{D143F11A-44A6-4BC2-B3DB-20F96CEDDFEB}" type="presParOf" srcId="{15567966-42F6-47E8-A6CC-82AF2B12F302}" destId="{ADAEF136-3BC9-4513-858E-CA4B0A1498CD}" srcOrd="2" destOrd="0" presId="urn:microsoft.com/office/officeart/2005/8/layout/StepDownProcess"/>
    <dgm:cxn modelId="{8FD4B5A6-CBFA-452F-914E-45B21AB6EE87}" type="presParOf" srcId="{EC7CF020-ABA2-430F-A301-BC8C9311CCCC}" destId="{68304B8F-E043-468E-9124-89096A977A27}" srcOrd="1" destOrd="0" presId="urn:microsoft.com/office/officeart/2005/8/layout/StepDownProcess"/>
    <dgm:cxn modelId="{5EFC32B9-06F7-4CB2-89B4-AEA03E8EB48E}" type="presParOf" srcId="{EC7CF020-ABA2-430F-A301-BC8C9311CCCC}" destId="{AA3CC88C-3940-4739-BF7E-DD3C3DE1349B}" srcOrd="2" destOrd="0" presId="urn:microsoft.com/office/officeart/2005/8/layout/StepDownProcess"/>
    <dgm:cxn modelId="{4BA9F877-FA44-4E07-99E2-6504931A29A6}" type="presParOf" srcId="{AA3CC88C-3940-4739-BF7E-DD3C3DE1349B}" destId="{9F8D9A2A-DE7A-4711-8B39-CF1D5475CF9E}" srcOrd="0" destOrd="0" presId="urn:microsoft.com/office/officeart/2005/8/layout/StepDownProcess"/>
    <dgm:cxn modelId="{79350795-45F1-4BF3-917B-4774D0CE7D1D}" type="presParOf" srcId="{AA3CC88C-3940-4739-BF7E-DD3C3DE1349B}" destId="{1F58009C-9CF7-4D92-A3C4-F45FEBE6A14F}" srcOrd="1" destOrd="0" presId="urn:microsoft.com/office/officeart/2005/8/layout/StepDownProcess"/>
    <dgm:cxn modelId="{19B9E23B-5369-4FBD-9A4E-9645B86D55FE}" type="presParOf" srcId="{AA3CC88C-3940-4739-BF7E-DD3C3DE1349B}" destId="{CAC05EB5-880A-4C04-A1C9-EEE426EDA3BD}" srcOrd="2" destOrd="0" presId="urn:microsoft.com/office/officeart/2005/8/layout/StepDownProcess"/>
    <dgm:cxn modelId="{3186B347-DD69-4E88-80A4-791F7F8B024B}" type="presParOf" srcId="{EC7CF020-ABA2-430F-A301-BC8C9311CCCC}" destId="{33149B77-C42C-4890-90B6-E8F7B86C7FD3}" srcOrd="3" destOrd="0" presId="urn:microsoft.com/office/officeart/2005/8/layout/StepDownProcess"/>
    <dgm:cxn modelId="{77850F04-7A9D-4EE1-AB15-C330BBA9E1CE}" type="presParOf" srcId="{EC7CF020-ABA2-430F-A301-BC8C9311CCCC}" destId="{A96041AE-544C-40ED-BD38-4ACFD3478782}" srcOrd="4" destOrd="0" presId="urn:microsoft.com/office/officeart/2005/8/layout/StepDownProcess"/>
    <dgm:cxn modelId="{CA7C3E99-96DC-4F19-B142-3D6F25A8A897}" type="presParOf" srcId="{A96041AE-544C-40ED-BD38-4ACFD3478782}" destId="{7702D1F8-2567-47F2-9FCC-7FB17CFB1E76}" srcOrd="0" destOrd="0" presId="urn:microsoft.com/office/officeart/2005/8/layout/StepDownProcess"/>
    <dgm:cxn modelId="{4184ABB2-4CF3-47EA-962E-687F1B605AA0}" type="presParOf" srcId="{A96041AE-544C-40ED-BD38-4ACFD3478782}" destId="{81377100-4C80-4291-8A82-6204350BEF9C}" srcOrd="1" destOrd="0" presId="urn:microsoft.com/office/officeart/2005/8/layout/StepDow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996C81-500F-4B1F-B5A4-1B476941A02A}">
      <dsp:nvSpPr>
        <dsp:cNvPr id="0" name=""/>
        <dsp:cNvSpPr/>
      </dsp:nvSpPr>
      <dsp:spPr>
        <a:xfrm>
          <a:off x="4741" y="301072"/>
          <a:ext cx="7107950" cy="1299127"/>
        </a:xfrm>
        <a:prstGeom prst="roundRect">
          <a:avLst>
            <a:gd name="adj" fmla="val 10000"/>
          </a:avLst>
        </a:prstGeom>
        <a:gradFill flip="none" rotWithShape="0">
          <a:gsLst>
            <a:gs pos="0">
              <a:srgbClr val="9E1C30">
                <a:shade val="30000"/>
                <a:satMod val="115000"/>
              </a:srgbClr>
            </a:gs>
            <a:gs pos="50000">
              <a:srgbClr val="9E1C30">
                <a:shade val="67500"/>
                <a:satMod val="115000"/>
              </a:srgbClr>
            </a:gs>
            <a:gs pos="100000">
              <a:srgbClr val="9E1C30">
                <a:shade val="100000"/>
                <a:satMod val="115000"/>
              </a:srgbClr>
            </a:gs>
          </a:gsLst>
          <a:lin ang="16200000" scaled="1"/>
          <a:tileRect/>
        </a:gradFill>
        <a:ln w="38100" cap="rnd" cmpd="sng" algn="ctr">
          <a:solidFill>
            <a:srgbClr val="7A232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066800">
            <a:lnSpc>
              <a:spcPct val="90000"/>
            </a:lnSpc>
            <a:spcBef>
              <a:spcPct val="0"/>
            </a:spcBef>
            <a:spcAft>
              <a:spcPct val="35000"/>
            </a:spcAft>
            <a:buNone/>
          </a:pPr>
          <a:r>
            <a:rPr lang="en-US" sz="2400" b="0" kern="1200" dirty="0">
              <a:solidFill>
                <a:schemeClr val="bg1"/>
              </a:solidFill>
              <a:latin typeface="Arial" pitchFamily="34" charset="0"/>
              <a:cs typeface="Arial" pitchFamily="34" charset="0"/>
            </a:rPr>
            <a:t>What are your 3 biggest concerns as you begin your grant?</a:t>
          </a:r>
        </a:p>
      </dsp:txBody>
      <dsp:txXfrm>
        <a:off x="42791" y="339122"/>
        <a:ext cx="7031850" cy="12230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90B5D7-8F46-4E40-8380-495607806765}">
      <dsp:nvSpPr>
        <dsp:cNvPr id="0" name=""/>
        <dsp:cNvSpPr/>
      </dsp:nvSpPr>
      <dsp:spPr>
        <a:xfrm>
          <a:off x="0" y="0"/>
          <a:ext cx="3740175" cy="1065600"/>
        </a:xfrm>
        <a:prstGeom prst="rect">
          <a:avLst/>
        </a:prstGeom>
        <a:gradFill rotWithShape="0">
          <a:gsLst>
            <a:gs pos="0">
              <a:schemeClr val="accent1">
                <a:hueOff val="0"/>
                <a:satOff val="0"/>
                <a:lumOff val="0"/>
                <a:alphaOff val="0"/>
              </a:schemeClr>
            </a:gs>
            <a:gs pos="90000">
              <a:schemeClr val="accent1">
                <a:hueOff val="0"/>
                <a:satOff val="0"/>
                <a:lumOff val="0"/>
                <a:alphaOff val="0"/>
                <a:shade val="100000"/>
              </a:schemeClr>
            </a:gs>
            <a:gs pos="100000">
              <a:schemeClr val="accent1">
                <a:hueOff val="0"/>
                <a:satOff val="0"/>
                <a:lumOff val="0"/>
                <a:alphaOff val="0"/>
                <a:shade val="85000"/>
              </a:schemeClr>
            </a:gs>
          </a:gsLst>
          <a:path path="circle">
            <a:fillToRect l="100000" t="100000" r="100000" b="100000"/>
          </a:path>
        </a:gra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Role of Your FPO</a:t>
          </a:r>
        </a:p>
      </dsp:txBody>
      <dsp:txXfrm>
        <a:off x="0" y="0"/>
        <a:ext cx="3740175" cy="1065600"/>
      </dsp:txXfrm>
    </dsp:sp>
    <dsp:sp modelId="{72F12318-1A9E-4883-B8D4-2A9682A50C6F}">
      <dsp:nvSpPr>
        <dsp:cNvPr id="0" name=""/>
        <dsp:cNvSpPr/>
      </dsp:nvSpPr>
      <dsp:spPr>
        <a:xfrm>
          <a:off x="0" y="1093430"/>
          <a:ext cx="3740175" cy="2437560"/>
        </a:xfrm>
        <a:prstGeom prst="rect">
          <a:avLst/>
        </a:prstGeom>
        <a:solidFill>
          <a:schemeClr val="tx1">
            <a:lumMod val="10000"/>
            <a:lumOff val="90000"/>
            <a:alpha val="90000"/>
          </a:schemeClr>
        </a:solidFill>
        <a:ln w="10000" cap="flat" cmpd="sng" algn="ctr">
          <a:solidFill>
            <a:schemeClr val="accent1">
              <a:alpha val="90000"/>
              <a:tint val="40000"/>
              <a:hueOff val="0"/>
              <a:satOff val="0"/>
              <a:lumOff val="0"/>
              <a:alphaOff val="0"/>
            </a:schemeClr>
          </a:solidFill>
          <a:prstDash val="solid"/>
        </a:ln>
        <a:effectLst>
          <a:outerShdw blurRad="38100" dist="17779" dir="5400000" rotWithShape="0">
            <a:srgbClr val="000000">
              <a:alpha val="40000"/>
            </a:srgbClr>
          </a:outerShdw>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ü"/>
          </a:pPr>
          <a:r>
            <a:rPr lang="en-US" sz="1800" kern="1200" dirty="0"/>
            <a:t>Assist you on grant-related matters</a:t>
          </a:r>
        </a:p>
        <a:p>
          <a:pPr marL="171450" lvl="1" indent="-171450" algn="l" defTabSz="800100">
            <a:lnSpc>
              <a:spcPct val="90000"/>
            </a:lnSpc>
            <a:spcBef>
              <a:spcPct val="0"/>
            </a:spcBef>
            <a:spcAft>
              <a:spcPct val="15000"/>
            </a:spcAft>
            <a:buFont typeface="Wingdings" panose="05000000000000000000" pitchFamily="2" charset="2"/>
            <a:buChar char="ü"/>
          </a:pPr>
          <a:r>
            <a:rPr lang="en-US" sz="1800" kern="1200" dirty="0"/>
            <a:t>Serve as your primary point of contact</a:t>
          </a:r>
        </a:p>
        <a:p>
          <a:pPr marL="171450" lvl="1" indent="-171450" algn="l" defTabSz="800100">
            <a:lnSpc>
              <a:spcPct val="90000"/>
            </a:lnSpc>
            <a:spcBef>
              <a:spcPct val="0"/>
            </a:spcBef>
            <a:spcAft>
              <a:spcPct val="15000"/>
            </a:spcAft>
            <a:buFont typeface="Wingdings" panose="05000000000000000000" pitchFamily="2" charset="2"/>
            <a:buChar char="ü"/>
          </a:pPr>
          <a:r>
            <a:rPr lang="en-US" sz="1800" kern="1200" dirty="0"/>
            <a:t>Provide compliance assistance</a:t>
          </a:r>
        </a:p>
        <a:p>
          <a:pPr marL="171450" lvl="1" indent="-171450" algn="l" defTabSz="800100">
            <a:lnSpc>
              <a:spcPct val="90000"/>
            </a:lnSpc>
            <a:spcBef>
              <a:spcPct val="0"/>
            </a:spcBef>
            <a:spcAft>
              <a:spcPct val="15000"/>
            </a:spcAft>
            <a:buFont typeface="Wingdings" panose="05000000000000000000" pitchFamily="2" charset="2"/>
            <a:buChar char="ü"/>
          </a:pPr>
          <a:r>
            <a:rPr lang="en-US" sz="1800" kern="1200" dirty="0"/>
            <a:t>Conduct oversight and review of grant performance</a:t>
          </a:r>
        </a:p>
        <a:p>
          <a:pPr marL="171450" lvl="1" indent="-171450" algn="l" defTabSz="800100">
            <a:lnSpc>
              <a:spcPct val="90000"/>
            </a:lnSpc>
            <a:spcBef>
              <a:spcPct val="0"/>
            </a:spcBef>
            <a:spcAft>
              <a:spcPct val="15000"/>
            </a:spcAft>
            <a:buFont typeface="Wingdings" panose="05000000000000000000" pitchFamily="2" charset="2"/>
            <a:buChar char="ü"/>
          </a:pPr>
          <a:r>
            <a:rPr lang="en-US" sz="1800" kern="1200" dirty="0"/>
            <a:t>Deliver or arrange for technical assistance</a:t>
          </a:r>
        </a:p>
      </dsp:txBody>
      <dsp:txXfrm>
        <a:off x="0" y="1093430"/>
        <a:ext cx="3740175" cy="24375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D6654-E621-4B4F-8C82-8138570D6A41}">
      <dsp:nvSpPr>
        <dsp:cNvPr id="0" name=""/>
        <dsp:cNvSpPr/>
      </dsp:nvSpPr>
      <dsp:spPr>
        <a:xfrm>
          <a:off x="0" y="587598"/>
          <a:ext cx="2485925" cy="1491555"/>
        </a:xfrm>
        <a:prstGeom prst="rect">
          <a:avLst/>
        </a:prstGeom>
        <a:solidFill>
          <a:schemeClr val="tx2">
            <a:lumMod val="75000"/>
            <a:lumOff val="25000"/>
          </a:schemeClr>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Support FPOs</a:t>
          </a:r>
        </a:p>
      </dsp:txBody>
      <dsp:txXfrm>
        <a:off x="0" y="587598"/>
        <a:ext cx="2485925" cy="1491555"/>
      </dsp:txXfrm>
    </dsp:sp>
    <dsp:sp modelId="{11EBE290-1B88-49D0-8C38-ACC52707A7F1}">
      <dsp:nvSpPr>
        <dsp:cNvPr id="0" name=""/>
        <dsp:cNvSpPr/>
      </dsp:nvSpPr>
      <dsp:spPr>
        <a:xfrm>
          <a:off x="2734518" y="587598"/>
          <a:ext cx="2485925" cy="149155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Provide policy clarification and guidance</a:t>
          </a:r>
        </a:p>
      </dsp:txBody>
      <dsp:txXfrm>
        <a:off x="2734518" y="587598"/>
        <a:ext cx="2485925" cy="1491555"/>
      </dsp:txXfrm>
    </dsp:sp>
    <dsp:sp modelId="{6B37707A-BA01-48B2-B476-0D2EE1FEB46A}">
      <dsp:nvSpPr>
        <dsp:cNvPr id="0" name=""/>
        <dsp:cNvSpPr/>
      </dsp:nvSpPr>
      <dsp:spPr>
        <a:xfrm>
          <a:off x="5469037" y="587598"/>
          <a:ext cx="2485925" cy="1491555"/>
        </a:xfrm>
        <a:prstGeom prst="rect">
          <a:avLst/>
        </a:prstGeom>
        <a:solidFill>
          <a:schemeClr val="accent1">
            <a:lumMod val="75000"/>
          </a:schemeClr>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Support technical assistance (TA) efforts provided by ARC and DRA</a:t>
          </a:r>
        </a:p>
      </dsp:txBody>
      <dsp:txXfrm>
        <a:off x="5469037" y="587598"/>
        <a:ext cx="2485925" cy="1491555"/>
      </dsp:txXfrm>
    </dsp:sp>
    <dsp:sp modelId="{8198949B-1727-42E7-9BF5-AB0910BB4C98}">
      <dsp:nvSpPr>
        <dsp:cNvPr id="0" name=""/>
        <dsp:cNvSpPr/>
      </dsp:nvSpPr>
      <dsp:spPr>
        <a:xfrm>
          <a:off x="0" y="2327746"/>
          <a:ext cx="2485925" cy="1491555"/>
        </a:xfrm>
        <a:prstGeom prst="rect">
          <a:avLst/>
        </a:prstGeom>
        <a:solidFill>
          <a:schemeClr val="accent2">
            <a:lumMod val="75000"/>
          </a:schemeClr>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Help create peer learning opportunities</a:t>
          </a:r>
        </a:p>
      </dsp:txBody>
      <dsp:txXfrm>
        <a:off x="0" y="2327746"/>
        <a:ext cx="2485925" cy="1491555"/>
      </dsp:txXfrm>
    </dsp:sp>
    <dsp:sp modelId="{507A3C79-874F-40CE-AD1D-0DECFC3D9485}">
      <dsp:nvSpPr>
        <dsp:cNvPr id="0" name=""/>
        <dsp:cNvSpPr/>
      </dsp:nvSpPr>
      <dsp:spPr>
        <a:xfrm>
          <a:off x="2734518" y="2327746"/>
          <a:ext cx="2485925" cy="1491555"/>
        </a:xfrm>
        <a:prstGeom prst="rect">
          <a:avLst/>
        </a:prstGeom>
        <a:solidFill>
          <a:srgbClr val="A31D30"/>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Analyze performance data</a:t>
          </a:r>
        </a:p>
      </dsp:txBody>
      <dsp:txXfrm>
        <a:off x="2734518" y="2327746"/>
        <a:ext cx="2485925" cy="1491555"/>
      </dsp:txXfrm>
    </dsp:sp>
    <dsp:sp modelId="{F744DA43-1EFB-467D-ACA2-1D0B8C72C9C0}">
      <dsp:nvSpPr>
        <dsp:cNvPr id="0" name=""/>
        <dsp:cNvSpPr/>
      </dsp:nvSpPr>
      <dsp:spPr>
        <a:xfrm>
          <a:off x="5469037" y="2327746"/>
          <a:ext cx="2485925" cy="1491555"/>
        </a:xfrm>
        <a:prstGeom prst="rect">
          <a:avLst/>
        </a:prstGeom>
        <a:solidFill>
          <a:srgbClr val="C7233A"/>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Review some grant modifications</a:t>
          </a:r>
        </a:p>
      </dsp:txBody>
      <dsp:txXfrm>
        <a:off x="5469037" y="2327746"/>
        <a:ext cx="2485925" cy="14915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64435F-932B-4D41-BDCB-5D52DED8A1EF}">
      <dsp:nvSpPr>
        <dsp:cNvPr id="0" name=""/>
        <dsp:cNvSpPr/>
      </dsp:nvSpPr>
      <dsp:spPr>
        <a:xfrm>
          <a:off x="0" y="3968288"/>
          <a:ext cx="5715208" cy="619533"/>
        </a:xfrm>
        <a:prstGeom prst="rect">
          <a:avLst/>
        </a:prstGeom>
        <a:gradFill rotWithShape="0">
          <a:gsLst>
            <a:gs pos="0">
              <a:schemeClr val="accent1">
                <a:hueOff val="0"/>
                <a:satOff val="0"/>
                <a:lumOff val="0"/>
                <a:alphaOff val="0"/>
              </a:schemeClr>
            </a:gs>
            <a:gs pos="90000">
              <a:schemeClr val="accent1">
                <a:hueOff val="0"/>
                <a:satOff val="0"/>
                <a:lumOff val="0"/>
                <a:alphaOff val="0"/>
                <a:shade val="100000"/>
              </a:schemeClr>
            </a:gs>
            <a:gs pos="100000">
              <a:schemeClr val="accent1">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effectLst/>
              <a:latin typeface="+mn-lt"/>
              <a:ea typeface="+mn-ea"/>
              <a:cs typeface="+mn-cs"/>
            </a:rPr>
            <a:t>helping to address the impacts of the opioid crisis and other substance use disorder</a:t>
          </a:r>
          <a:endParaRPr lang="en-US" sz="1600" kern="1200" dirty="0">
            <a:solidFill>
              <a:schemeClr val="bg1"/>
            </a:solidFill>
          </a:endParaRPr>
        </a:p>
      </dsp:txBody>
      <dsp:txXfrm>
        <a:off x="0" y="3968288"/>
        <a:ext cx="5715208" cy="619533"/>
      </dsp:txXfrm>
    </dsp:sp>
    <dsp:sp modelId="{217792E7-F1C5-49A4-868F-2484BDF8E017}">
      <dsp:nvSpPr>
        <dsp:cNvPr id="0" name=""/>
        <dsp:cNvSpPr/>
      </dsp:nvSpPr>
      <dsp:spPr>
        <a:xfrm rot="10800000">
          <a:off x="0" y="2798048"/>
          <a:ext cx="5715208" cy="1145954"/>
        </a:xfrm>
        <a:prstGeom prst="upArrowCallout">
          <a:avLst/>
        </a:prstGeom>
        <a:gradFill rotWithShape="0">
          <a:gsLst>
            <a:gs pos="0">
              <a:schemeClr val="accent1">
                <a:hueOff val="0"/>
                <a:satOff val="0"/>
                <a:lumOff val="0"/>
                <a:alphaOff val="0"/>
              </a:schemeClr>
            </a:gs>
            <a:gs pos="90000">
              <a:schemeClr val="accent1">
                <a:hueOff val="0"/>
                <a:satOff val="0"/>
                <a:lumOff val="0"/>
                <a:alphaOff val="0"/>
                <a:shade val="100000"/>
              </a:schemeClr>
            </a:gs>
            <a:gs pos="100000">
              <a:schemeClr val="accent1">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supporting workforce development activities that prepare eligible participants for good jobs in high-demand occupations aligned with a state, regional, or community economic development strategy</a:t>
          </a:r>
        </a:p>
      </dsp:txBody>
      <dsp:txXfrm rot="10800000">
        <a:off x="0" y="2798048"/>
        <a:ext cx="5715208" cy="744607"/>
      </dsp:txXfrm>
    </dsp:sp>
    <dsp:sp modelId="{2C18847F-7CE5-4B8E-B058-4BF3741FFAE0}">
      <dsp:nvSpPr>
        <dsp:cNvPr id="0" name=""/>
        <dsp:cNvSpPr/>
      </dsp:nvSpPr>
      <dsp:spPr>
        <a:xfrm rot="10800000">
          <a:off x="0" y="1888078"/>
          <a:ext cx="5715208" cy="952841"/>
        </a:xfrm>
        <a:prstGeom prst="upArrowCallout">
          <a:avLst/>
        </a:prstGeom>
        <a:gradFill rotWithShape="0">
          <a:gsLst>
            <a:gs pos="0">
              <a:schemeClr val="accent1">
                <a:hueOff val="0"/>
                <a:satOff val="0"/>
                <a:lumOff val="0"/>
                <a:alphaOff val="0"/>
              </a:schemeClr>
            </a:gs>
            <a:gs pos="90000">
              <a:schemeClr val="accent1">
                <a:hueOff val="0"/>
                <a:satOff val="0"/>
                <a:lumOff val="0"/>
                <a:alphaOff val="0"/>
                <a:shade val="100000"/>
              </a:schemeClr>
            </a:gs>
            <a:gs pos="100000">
              <a:schemeClr val="accent1">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developing and maintaining meaningful partnerships with community residents, stakeholders, and experts in designing, implementing, and evaluating the proposed project;</a:t>
          </a:r>
        </a:p>
      </dsp:txBody>
      <dsp:txXfrm rot="10800000">
        <a:off x="0" y="1888078"/>
        <a:ext cx="5715208" cy="619127"/>
      </dsp:txXfrm>
    </dsp:sp>
    <dsp:sp modelId="{996108E0-3D52-4E3A-BFBD-8841C5864EB5}">
      <dsp:nvSpPr>
        <dsp:cNvPr id="0" name=""/>
        <dsp:cNvSpPr/>
      </dsp:nvSpPr>
      <dsp:spPr>
        <a:xfrm rot="10800000">
          <a:off x="0" y="944529"/>
          <a:ext cx="5715208" cy="952841"/>
        </a:xfrm>
        <a:prstGeom prst="upArrowCallout">
          <a:avLst/>
        </a:prstGeom>
        <a:gradFill rotWithShape="0">
          <a:gsLst>
            <a:gs pos="0">
              <a:schemeClr val="accent1">
                <a:hueOff val="0"/>
                <a:satOff val="0"/>
                <a:lumOff val="0"/>
                <a:alphaOff val="0"/>
              </a:schemeClr>
            </a:gs>
            <a:gs pos="90000">
              <a:schemeClr val="accent1">
                <a:hueOff val="0"/>
                <a:satOff val="0"/>
                <a:lumOff val="0"/>
                <a:alphaOff val="0"/>
                <a:shade val="100000"/>
              </a:schemeClr>
            </a:gs>
            <a:gs pos="100000">
              <a:schemeClr val="accent1">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ensuring that grant participants achieve high-quality employment outcomes</a:t>
          </a:r>
        </a:p>
      </dsp:txBody>
      <dsp:txXfrm rot="10800000">
        <a:off x="0" y="944529"/>
        <a:ext cx="5715208" cy="619127"/>
      </dsp:txXfrm>
    </dsp:sp>
    <dsp:sp modelId="{286AA4E3-2686-43CD-B64D-E7AAF29D33ED}">
      <dsp:nvSpPr>
        <dsp:cNvPr id="0" name=""/>
        <dsp:cNvSpPr/>
      </dsp:nvSpPr>
      <dsp:spPr>
        <a:xfrm rot="10800000">
          <a:off x="0" y="0"/>
          <a:ext cx="5715208" cy="952841"/>
        </a:xfrm>
        <a:prstGeom prst="upArrowCallout">
          <a:avLst/>
        </a:prstGeom>
        <a:gradFill rotWithShape="0">
          <a:gsLst>
            <a:gs pos="0">
              <a:schemeClr val="accent1">
                <a:hueOff val="0"/>
                <a:satOff val="0"/>
                <a:lumOff val="0"/>
                <a:alphaOff val="0"/>
              </a:schemeClr>
            </a:gs>
            <a:gs pos="90000">
              <a:schemeClr val="accent1">
                <a:hueOff val="0"/>
                <a:satOff val="0"/>
                <a:lumOff val="0"/>
                <a:alphaOff val="0"/>
                <a:shade val="100000"/>
              </a:schemeClr>
            </a:gs>
            <a:gs pos="100000">
              <a:schemeClr val="accent1">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comprehensively and intentionally address and promote racial equity through recruitment strategies, service design, implementation, and support services </a:t>
          </a:r>
        </a:p>
      </dsp:txBody>
      <dsp:txXfrm rot="10800000">
        <a:off x="0" y="0"/>
        <a:ext cx="5715208" cy="6191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0109CF-16D1-417F-98C1-C54DA8E68A60}">
      <dsp:nvSpPr>
        <dsp:cNvPr id="0" name=""/>
        <dsp:cNvSpPr/>
      </dsp:nvSpPr>
      <dsp:spPr>
        <a:xfrm>
          <a:off x="493278" y="0"/>
          <a:ext cx="6820281" cy="5052448"/>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7F96408F-3E47-4876-B6BE-313F14ED3CE4}">
      <dsp:nvSpPr>
        <dsp:cNvPr id="0" name=""/>
        <dsp:cNvSpPr/>
      </dsp:nvSpPr>
      <dsp:spPr>
        <a:xfrm>
          <a:off x="4015" y="1515734"/>
          <a:ext cx="1931524" cy="2020979"/>
        </a:xfrm>
        <a:prstGeom prst="roundRect">
          <a:avLst/>
        </a:prstGeom>
        <a:solidFill>
          <a:schemeClr val="tx2">
            <a:lumMod val="90000"/>
            <a:lumOff val="1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Write a formal letter of request addressed to your Grant Officer.</a:t>
          </a:r>
        </a:p>
      </dsp:txBody>
      <dsp:txXfrm>
        <a:off x="98304" y="1610023"/>
        <a:ext cx="1742946" cy="1832401"/>
      </dsp:txXfrm>
    </dsp:sp>
    <dsp:sp modelId="{C8A77895-05C6-419D-9942-BA011AD1FD22}">
      <dsp:nvSpPr>
        <dsp:cNvPr id="0" name=""/>
        <dsp:cNvSpPr/>
      </dsp:nvSpPr>
      <dsp:spPr>
        <a:xfrm>
          <a:off x="2032116" y="1515734"/>
          <a:ext cx="1931524" cy="2020979"/>
        </a:xfrm>
        <a:prstGeom prst="roundRect">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Include modification type, grant name and number, and justification for request.</a:t>
          </a:r>
        </a:p>
      </dsp:txBody>
      <dsp:txXfrm>
        <a:off x="2126405" y="1610023"/>
        <a:ext cx="1742946" cy="1832401"/>
      </dsp:txXfrm>
    </dsp:sp>
    <dsp:sp modelId="{3A97155D-3E89-4475-8F40-3A7E4BB416BB}">
      <dsp:nvSpPr>
        <dsp:cNvPr id="0" name=""/>
        <dsp:cNvSpPr/>
      </dsp:nvSpPr>
      <dsp:spPr>
        <a:xfrm>
          <a:off x="4060218" y="1515734"/>
          <a:ext cx="1931524" cy="2020979"/>
        </a:xfrm>
        <a:prstGeom prst="roundRect">
          <a:avLst/>
        </a:prstGeom>
        <a:solidFill>
          <a:srgbClr val="0064A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Submit the final letter, signed by your signatory to FPO.</a:t>
          </a:r>
        </a:p>
      </dsp:txBody>
      <dsp:txXfrm>
        <a:off x="4154507" y="1610023"/>
        <a:ext cx="1742946" cy="1832401"/>
      </dsp:txXfrm>
    </dsp:sp>
    <dsp:sp modelId="{ED5A4A1B-43CD-4290-9982-31A66B82A379}">
      <dsp:nvSpPr>
        <dsp:cNvPr id="0" name=""/>
        <dsp:cNvSpPr/>
      </dsp:nvSpPr>
      <dsp:spPr>
        <a:xfrm>
          <a:off x="6088319" y="1515734"/>
          <a:ext cx="1931524" cy="2020979"/>
        </a:xfrm>
        <a:prstGeom prst="roundRect">
          <a:avLst/>
        </a:prstGeom>
        <a:solidFill>
          <a:schemeClr val="tx2">
            <a:lumMod val="75000"/>
            <a:lumOff val="2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FPO forwards request to Grant Officer.</a:t>
          </a:r>
        </a:p>
      </dsp:txBody>
      <dsp:txXfrm>
        <a:off x="6182608" y="1610023"/>
        <a:ext cx="1742946" cy="18324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518060-2D51-4BB7-99E7-72DE5B708A8A}">
      <dsp:nvSpPr>
        <dsp:cNvPr id="0" name=""/>
        <dsp:cNvSpPr/>
      </dsp:nvSpPr>
      <dsp:spPr>
        <a:xfrm rot="5400000">
          <a:off x="693278" y="1582595"/>
          <a:ext cx="1178409" cy="1341577"/>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FA322064-D592-43C6-91C1-91577522B927}">
      <dsp:nvSpPr>
        <dsp:cNvPr id="0" name=""/>
        <dsp:cNvSpPr/>
      </dsp:nvSpPr>
      <dsp:spPr>
        <a:xfrm>
          <a:off x="381071" y="276304"/>
          <a:ext cx="1983748" cy="1388559"/>
        </a:xfrm>
        <a:prstGeom prst="roundRect">
          <a:avLst>
            <a:gd name="adj" fmla="val 16670"/>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Your FPO reviews the modifications</a:t>
          </a:r>
        </a:p>
      </dsp:txBody>
      <dsp:txXfrm>
        <a:off x="448867" y="344100"/>
        <a:ext cx="1848156" cy="1252967"/>
      </dsp:txXfrm>
    </dsp:sp>
    <dsp:sp modelId="{ADAEF136-3BC9-4513-858E-CA4B0A1498CD}">
      <dsp:nvSpPr>
        <dsp:cNvPr id="0" name=""/>
        <dsp:cNvSpPr/>
      </dsp:nvSpPr>
      <dsp:spPr>
        <a:xfrm>
          <a:off x="2402310" y="12312"/>
          <a:ext cx="3991549" cy="18997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Regional Grant Officer can approve some budget modifications and equipment purchases</a:t>
          </a:r>
        </a:p>
        <a:p>
          <a:pPr marL="171450" lvl="1" indent="-171450" algn="l" defTabSz="755650">
            <a:lnSpc>
              <a:spcPct val="90000"/>
            </a:lnSpc>
            <a:spcBef>
              <a:spcPct val="0"/>
            </a:spcBef>
            <a:spcAft>
              <a:spcPct val="15000"/>
            </a:spcAft>
            <a:buChar char="•"/>
          </a:pPr>
          <a:r>
            <a:rPr lang="en-US" sz="1700" kern="1200" dirty="0"/>
            <a:t>Otherwise, regional management sends to National Grant Officer for review</a:t>
          </a:r>
        </a:p>
      </dsp:txBody>
      <dsp:txXfrm>
        <a:off x="2402310" y="12312"/>
        <a:ext cx="3991549" cy="1899787"/>
      </dsp:txXfrm>
    </dsp:sp>
    <dsp:sp modelId="{9F8D9A2A-DE7A-4711-8B39-CF1D5475CF9E}">
      <dsp:nvSpPr>
        <dsp:cNvPr id="0" name=""/>
        <dsp:cNvSpPr/>
      </dsp:nvSpPr>
      <dsp:spPr>
        <a:xfrm rot="5400000">
          <a:off x="2949719" y="3142405"/>
          <a:ext cx="1178409" cy="1341577"/>
        </a:xfrm>
        <a:prstGeom prst="bentUpArrow">
          <a:avLst>
            <a:gd name="adj1" fmla="val 32840"/>
            <a:gd name="adj2" fmla="val 25000"/>
            <a:gd name="adj3" fmla="val 35780"/>
          </a:avLst>
        </a:prstGeom>
        <a:solidFill>
          <a:schemeClr val="accent1">
            <a:tint val="50000"/>
            <a:hueOff val="52377"/>
            <a:satOff val="-2891"/>
            <a:lumOff val="11166"/>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1F58009C-9CF7-4D92-A3C4-F45FEBE6A14F}">
      <dsp:nvSpPr>
        <dsp:cNvPr id="0" name=""/>
        <dsp:cNvSpPr/>
      </dsp:nvSpPr>
      <dsp:spPr>
        <a:xfrm>
          <a:off x="2637512" y="1836114"/>
          <a:ext cx="1983748" cy="1388559"/>
        </a:xfrm>
        <a:prstGeom prst="roundRect">
          <a:avLst>
            <a:gd name="adj" fmla="val 16670"/>
          </a:avLst>
        </a:prstGeom>
        <a:gradFill rotWithShape="0">
          <a:gsLst>
            <a:gs pos="0">
              <a:schemeClr val="accent1">
                <a:shade val="80000"/>
                <a:hueOff val="174641"/>
                <a:satOff val="-3128"/>
                <a:lumOff val="13293"/>
                <a:alphaOff val="0"/>
                <a:satMod val="103000"/>
                <a:lumMod val="102000"/>
                <a:tint val="94000"/>
              </a:schemeClr>
            </a:gs>
            <a:gs pos="50000">
              <a:schemeClr val="accent1">
                <a:shade val="80000"/>
                <a:hueOff val="174641"/>
                <a:satOff val="-3128"/>
                <a:lumOff val="13293"/>
                <a:alphaOff val="0"/>
                <a:satMod val="110000"/>
                <a:lumMod val="100000"/>
                <a:shade val="100000"/>
              </a:schemeClr>
            </a:gs>
            <a:gs pos="100000">
              <a:schemeClr val="accent1">
                <a:shade val="80000"/>
                <a:hueOff val="174641"/>
                <a:satOff val="-3128"/>
                <a:lumOff val="1329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Limited SOW modifications require review by Program Office</a:t>
          </a:r>
        </a:p>
      </dsp:txBody>
      <dsp:txXfrm>
        <a:off x="2705308" y="1903910"/>
        <a:ext cx="1848156" cy="1252967"/>
      </dsp:txXfrm>
    </dsp:sp>
    <dsp:sp modelId="{CAC05EB5-880A-4C04-A1C9-EEE426EDA3BD}">
      <dsp:nvSpPr>
        <dsp:cNvPr id="0" name=""/>
        <dsp:cNvSpPr/>
      </dsp:nvSpPr>
      <dsp:spPr>
        <a:xfrm>
          <a:off x="4621260" y="1968545"/>
          <a:ext cx="1442789" cy="1122295"/>
        </a:xfrm>
        <a:prstGeom prst="rect">
          <a:avLst/>
        </a:prstGeom>
        <a:noFill/>
        <a:ln>
          <a:noFill/>
        </a:ln>
        <a:effectLst/>
      </dsp:spPr>
      <dsp:style>
        <a:lnRef idx="0">
          <a:scrgbClr r="0" g="0" b="0"/>
        </a:lnRef>
        <a:fillRef idx="0">
          <a:scrgbClr r="0" g="0" b="0"/>
        </a:fillRef>
        <a:effectRef idx="0">
          <a:scrgbClr r="0" g="0" b="0"/>
        </a:effectRef>
        <a:fontRef idx="minor"/>
      </dsp:style>
    </dsp:sp>
    <dsp:sp modelId="{7702D1F8-2567-47F2-9FCC-7FB17CFB1E76}">
      <dsp:nvSpPr>
        <dsp:cNvPr id="0" name=""/>
        <dsp:cNvSpPr/>
      </dsp:nvSpPr>
      <dsp:spPr>
        <a:xfrm>
          <a:off x="4893952" y="3395925"/>
          <a:ext cx="1983748" cy="1388559"/>
        </a:xfrm>
        <a:prstGeom prst="roundRect">
          <a:avLst>
            <a:gd name="adj" fmla="val 16670"/>
          </a:avLst>
        </a:prstGeom>
        <a:solidFill>
          <a:schemeClr val="accent3">
            <a:lumMod val="75000"/>
            <a:lumOff val="2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National Grant Officer gives final approval</a:t>
          </a:r>
        </a:p>
      </dsp:txBody>
      <dsp:txXfrm>
        <a:off x="4961748" y="3463721"/>
        <a:ext cx="1848156" cy="1252967"/>
      </dsp:txXfrm>
    </dsp:sp>
    <dsp:sp modelId="{81377100-4C80-4291-8A82-6204350BEF9C}">
      <dsp:nvSpPr>
        <dsp:cNvPr id="0" name=""/>
        <dsp:cNvSpPr/>
      </dsp:nvSpPr>
      <dsp:spPr>
        <a:xfrm>
          <a:off x="6882577" y="3513407"/>
          <a:ext cx="2111205" cy="11222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Grantee receives copy signed by Grant Officer</a:t>
          </a:r>
        </a:p>
      </dsp:txBody>
      <dsp:txXfrm>
        <a:off x="6882577" y="3513407"/>
        <a:ext cx="2111205" cy="112229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707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sz="quarter" idx="1"/>
          </p:nvPr>
        </p:nvSpPr>
        <p:spPr>
          <a:xfrm>
            <a:off x="3939466" y="0"/>
            <a:ext cx="3013763" cy="467072"/>
          </a:xfrm>
          <a:prstGeom prst="rect">
            <a:avLst/>
          </a:prstGeom>
        </p:spPr>
        <p:txBody>
          <a:bodyPr vert="horz" lIns="92930" tIns="46465" rIns="92930" bIns="46465" rtlCol="0"/>
          <a:lstStyle>
            <a:lvl1pPr algn="r">
              <a:defRPr sz="1200"/>
            </a:lvl1pPr>
          </a:lstStyle>
          <a:p>
            <a:fld id="{F1D3E3BE-3B4E-48C9-BC83-B00733499118}" type="datetimeFigureOut">
              <a:rPr lang="en-US" smtClean="0"/>
              <a:t>10/7/2022</a:t>
            </a:fld>
            <a:endParaRPr lang="en-US"/>
          </a:p>
        </p:txBody>
      </p:sp>
      <p:sp>
        <p:nvSpPr>
          <p:cNvPr id="4" name="Footer Placeholder 3"/>
          <p:cNvSpPr>
            <a:spLocks noGrp="1"/>
          </p:cNvSpPr>
          <p:nvPr>
            <p:ph type="ftr" sz="quarter" idx="2"/>
          </p:nvPr>
        </p:nvSpPr>
        <p:spPr>
          <a:xfrm>
            <a:off x="0" y="8842030"/>
            <a:ext cx="3013763" cy="467071"/>
          </a:xfrm>
          <a:prstGeom prst="rect">
            <a:avLst/>
          </a:prstGeom>
        </p:spPr>
        <p:txBody>
          <a:bodyPr vert="horz" lIns="92930" tIns="46465" rIns="92930" bIns="46465" rtlCol="0" anchor="b"/>
          <a:lstStyle>
            <a:lvl1pPr algn="l">
              <a:defRPr sz="1200"/>
            </a:lvl1pPr>
          </a:lstStyle>
          <a:p>
            <a:endParaRPr lang="en-US"/>
          </a:p>
        </p:txBody>
      </p:sp>
      <p:sp>
        <p:nvSpPr>
          <p:cNvPr id="5" name="Slide Number Placeholder 4"/>
          <p:cNvSpPr>
            <a:spLocks noGrp="1"/>
          </p:cNvSpPr>
          <p:nvPr>
            <p:ph type="sldNum" sz="quarter" idx="3"/>
          </p:nvPr>
        </p:nvSpPr>
        <p:spPr>
          <a:xfrm>
            <a:off x="3939466" y="8842030"/>
            <a:ext cx="3013763" cy="467071"/>
          </a:xfrm>
          <a:prstGeom prst="rect">
            <a:avLst/>
          </a:prstGeom>
        </p:spPr>
        <p:txBody>
          <a:bodyPr vert="horz" lIns="92930" tIns="46465" rIns="92930" bIns="46465" rtlCol="0" anchor="b"/>
          <a:lstStyle>
            <a:lvl1pPr algn="r">
              <a:defRPr sz="1200"/>
            </a:lvl1pPr>
          </a:lstStyle>
          <a:p>
            <a:fld id="{D90355DC-C5CA-4BC7-88CD-E27982C2AFC3}" type="slidenum">
              <a:rPr lang="en-US" smtClean="0"/>
              <a:t>‹#›</a:t>
            </a:fld>
            <a:endParaRPr lang="en-US"/>
          </a:p>
        </p:txBody>
      </p:sp>
    </p:spTree>
    <p:extLst>
      <p:ext uri="{BB962C8B-B14F-4D97-AF65-F5344CB8AC3E}">
        <p14:creationId xmlns:p14="http://schemas.microsoft.com/office/powerpoint/2010/main" val="27366002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707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7072"/>
          </a:xfrm>
          <a:prstGeom prst="rect">
            <a:avLst/>
          </a:prstGeom>
        </p:spPr>
        <p:txBody>
          <a:bodyPr vert="horz" lIns="92930" tIns="46465" rIns="92930" bIns="46465" rtlCol="0"/>
          <a:lstStyle>
            <a:lvl1pPr algn="r">
              <a:defRPr sz="1200"/>
            </a:lvl1pPr>
          </a:lstStyle>
          <a:p>
            <a:fld id="{E9B57773-3BAA-418C-9BDB-0F9C1E1BF433}" type="datetimeFigureOut">
              <a:rPr lang="en-US" smtClean="0"/>
              <a:t>10/7/2022</a:t>
            </a:fld>
            <a:endParaRPr lang="en-US"/>
          </a:p>
        </p:txBody>
      </p:sp>
      <p:sp>
        <p:nvSpPr>
          <p:cNvPr id="4" name="Slide Image Placeholder 3"/>
          <p:cNvSpPr>
            <a:spLocks noGrp="1" noRot="1" noChangeAspect="1"/>
          </p:cNvSpPr>
          <p:nvPr>
            <p:ph type="sldImg" idx="2"/>
          </p:nvPr>
        </p:nvSpPr>
        <p:spPr>
          <a:xfrm>
            <a:off x="685800" y="1163638"/>
            <a:ext cx="5583238" cy="3141662"/>
          </a:xfrm>
          <a:prstGeom prst="rect">
            <a:avLst/>
          </a:prstGeom>
          <a:noFill/>
          <a:ln w="12700">
            <a:solidFill>
              <a:prstClr val="black"/>
            </a:solidFill>
          </a:ln>
        </p:spPr>
      </p:sp>
      <p:sp>
        <p:nvSpPr>
          <p:cNvPr id="5" name="Notes Placeholder 4"/>
          <p:cNvSpPr>
            <a:spLocks noGrp="1"/>
          </p:cNvSpPr>
          <p:nvPr>
            <p:ph type="body" sz="quarter" idx="3"/>
          </p:nvPr>
        </p:nvSpPr>
        <p:spPr>
          <a:xfrm>
            <a:off x="695484" y="4480004"/>
            <a:ext cx="5563870" cy="3665458"/>
          </a:xfrm>
          <a:prstGeom prst="rect">
            <a:avLst/>
          </a:prstGeom>
        </p:spPr>
        <p:txBody>
          <a:bodyPr vert="horz" lIns="92930" tIns="46465" rIns="92930" bIns="4646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13763" cy="467071"/>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30"/>
            <a:ext cx="3013763" cy="467071"/>
          </a:xfrm>
          <a:prstGeom prst="rect">
            <a:avLst/>
          </a:prstGeom>
        </p:spPr>
        <p:txBody>
          <a:bodyPr vert="horz" lIns="92930" tIns="46465" rIns="92930" bIns="46465"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F492D2-08A3-4070-A049-F6EE6ACDDAD1}" type="slidenum">
              <a:rPr lang="en-US" smtClean="0"/>
              <a:t>1</a:t>
            </a:fld>
            <a:endParaRPr lang="en-US"/>
          </a:p>
        </p:txBody>
      </p:sp>
    </p:spTree>
    <p:extLst>
      <p:ext uri="{BB962C8B-B14F-4D97-AF65-F5344CB8AC3E}">
        <p14:creationId xmlns:p14="http://schemas.microsoft.com/office/powerpoint/2010/main" val="4241756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2</a:t>
            </a:fld>
            <a:endParaRPr lang="en-US"/>
          </a:p>
        </p:txBody>
      </p:sp>
    </p:spTree>
    <p:extLst>
      <p:ext uri="{BB962C8B-B14F-4D97-AF65-F5344CB8AC3E}">
        <p14:creationId xmlns:p14="http://schemas.microsoft.com/office/powerpoint/2010/main" val="2139187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a:t>
            </a:fld>
            <a:endParaRPr lang="en-US"/>
          </a:p>
        </p:txBody>
      </p:sp>
    </p:spTree>
    <p:extLst>
      <p:ext uri="{BB962C8B-B14F-4D97-AF65-F5344CB8AC3E}">
        <p14:creationId xmlns:p14="http://schemas.microsoft.com/office/powerpoint/2010/main" val="1737733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4</a:t>
            </a:fld>
            <a:endParaRPr lang="en-US"/>
          </a:p>
        </p:txBody>
      </p:sp>
    </p:spTree>
    <p:extLst>
      <p:ext uri="{BB962C8B-B14F-4D97-AF65-F5344CB8AC3E}">
        <p14:creationId xmlns:p14="http://schemas.microsoft.com/office/powerpoint/2010/main" val="2793513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a:t>
            </a:fld>
            <a:endParaRPr lang="en-US"/>
          </a:p>
        </p:txBody>
      </p:sp>
    </p:spTree>
    <p:extLst>
      <p:ext uri="{BB962C8B-B14F-4D97-AF65-F5344CB8AC3E}">
        <p14:creationId xmlns:p14="http://schemas.microsoft.com/office/powerpoint/2010/main" val="1789892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3"/>
            <a:ext cx="5608320" cy="3660457"/>
          </a:xfrm>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5534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86">
              <a:defRPr/>
            </a:pPr>
            <a:endParaRPr lang="en-US" b="0" dirty="0"/>
          </a:p>
        </p:txBody>
      </p:sp>
      <p:sp>
        <p:nvSpPr>
          <p:cNvPr id="4" name="Slide Number Placeholder 3"/>
          <p:cNvSpPr>
            <a:spLocks noGrp="1"/>
          </p:cNvSpPr>
          <p:nvPr>
            <p:ph type="sldNum" sz="quarter" idx="5"/>
          </p:nvPr>
        </p:nvSpPr>
        <p:spPr/>
        <p:txBody>
          <a:bodyPr/>
          <a:lstStyle/>
          <a:p>
            <a:fld id="{0DB0D2C8-4E9D-4ABA-936B-5E500A1B423B}" type="slidenum">
              <a:rPr lang="en-US" smtClean="0"/>
              <a:t>7</a:t>
            </a:fld>
            <a:endParaRPr lang="en-US"/>
          </a:p>
        </p:txBody>
      </p:sp>
    </p:spTree>
    <p:extLst>
      <p:ext uri="{BB962C8B-B14F-4D97-AF65-F5344CB8AC3E}">
        <p14:creationId xmlns:p14="http://schemas.microsoft.com/office/powerpoint/2010/main" val="3649873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86">
              <a:defRPr/>
            </a:pPr>
            <a:endParaRPr lang="en-US" b="0" dirty="0"/>
          </a:p>
        </p:txBody>
      </p:sp>
      <p:sp>
        <p:nvSpPr>
          <p:cNvPr id="4" name="Slide Number Placeholder 3"/>
          <p:cNvSpPr>
            <a:spLocks noGrp="1"/>
          </p:cNvSpPr>
          <p:nvPr>
            <p:ph type="sldNum" sz="quarter" idx="5"/>
          </p:nvPr>
        </p:nvSpPr>
        <p:spPr/>
        <p:txBody>
          <a:bodyPr/>
          <a:lstStyle/>
          <a:p>
            <a:fld id="{0DB0D2C8-4E9D-4ABA-936B-5E500A1B423B}" type="slidenum">
              <a:rPr lang="en-US" smtClean="0"/>
              <a:t>8</a:t>
            </a:fld>
            <a:endParaRPr lang="en-US"/>
          </a:p>
        </p:txBody>
      </p:sp>
    </p:spTree>
    <p:extLst>
      <p:ext uri="{BB962C8B-B14F-4D97-AF65-F5344CB8AC3E}">
        <p14:creationId xmlns:p14="http://schemas.microsoft.com/office/powerpoint/2010/main" val="1534699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34">
              <a:defRPr/>
            </a:pPr>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9</a:t>
            </a:fld>
            <a:endParaRPr lang="en-US"/>
          </a:p>
        </p:txBody>
      </p:sp>
    </p:spTree>
    <p:extLst>
      <p:ext uri="{BB962C8B-B14F-4D97-AF65-F5344CB8AC3E}">
        <p14:creationId xmlns:p14="http://schemas.microsoft.com/office/powerpoint/2010/main" val="1419456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10</a:t>
            </a:fld>
            <a:endParaRPr lang="en-US"/>
          </a:p>
        </p:txBody>
      </p:sp>
    </p:spTree>
    <p:extLst>
      <p:ext uri="{BB962C8B-B14F-4D97-AF65-F5344CB8AC3E}">
        <p14:creationId xmlns:p14="http://schemas.microsoft.com/office/powerpoint/2010/main" val="3292956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11</a:t>
            </a:fld>
            <a:endParaRPr lang="en-US"/>
          </a:p>
        </p:txBody>
      </p:sp>
    </p:spTree>
    <p:extLst>
      <p:ext uri="{BB962C8B-B14F-4D97-AF65-F5344CB8AC3E}">
        <p14:creationId xmlns:p14="http://schemas.microsoft.com/office/powerpoint/2010/main" val="323120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12</a:t>
            </a:fld>
            <a:endParaRPr lang="en-US"/>
          </a:p>
        </p:txBody>
      </p:sp>
    </p:spTree>
    <p:extLst>
      <p:ext uri="{BB962C8B-B14F-4D97-AF65-F5344CB8AC3E}">
        <p14:creationId xmlns:p14="http://schemas.microsoft.com/office/powerpoint/2010/main" val="577611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13</a:t>
            </a:fld>
            <a:endParaRPr lang="en-US"/>
          </a:p>
        </p:txBody>
      </p:sp>
    </p:spTree>
    <p:extLst>
      <p:ext uri="{BB962C8B-B14F-4D97-AF65-F5344CB8AC3E}">
        <p14:creationId xmlns:p14="http://schemas.microsoft.com/office/powerpoint/2010/main" val="3735021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7477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165">
              <a:defRPr/>
            </a:pPr>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15</a:t>
            </a:fld>
            <a:endParaRPr lang="en-US"/>
          </a:p>
        </p:txBody>
      </p:sp>
    </p:spTree>
    <p:extLst>
      <p:ext uri="{BB962C8B-B14F-4D97-AF65-F5344CB8AC3E}">
        <p14:creationId xmlns:p14="http://schemas.microsoft.com/office/powerpoint/2010/main" val="36773702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F492D2-08A3-4070-A049-F6EE6ACDDAD1}" type="slidenum">
              <a:rPr lang="en-US" smtClean="0"/>
              <a:t>16</a:t>
            </a:fld>
            <a:endParaRPr lang="en-US"/>
          </a:p>
        </p:txBody>
      </p:sp>
    </p:spTree>
    <p:extLst>
      <p:ext uri="{BB962C8B-B14F-4D97-AF65-F5344CB8AC3E}">
        <p14:creationId xmlns:p14="http://schemas.microsoft.com/office/powerpoint/2010/main" val="6161095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3694362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18</a:t>
            </a:fld>
            <a:endParaRPr lang="en-US"/>
          </a:p>
        </p:txBody>
      </p:sp>
    </p:spTree>
    <p:extLst>
      <p:ext uri="{BB962C8B-B14F-4D97-AF65-F5344CB8AC3E}">
        <p14:creationId xmlns:p14="http://schemas.microsoft.com/office/powerpoint/2010/main" val="2096344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86">
              <a:spcBef>
                <a:spcPct val="0"/>
              </a:spcBef>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4118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4517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58372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86">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91293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86">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1616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24</a:t>
            </a:fld>
            <a:endParaRPr lang="en-US"/>
          </a:p>
        </p:txBody>
      </p:sp>
    </p:spTree>
    <p:extLst>
      <p:ext uri="{BB962C8B-B14F-4D97-AF65-F5344CB8AC3E}">
        <p14:creationId xmlns:p14="http://schemas.microsoft.com/office/powerpoint/2010/main" val="17913789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90953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3"/>
            <a:ext cx="5608320" cy="3660457"/>
          </a:xfrm>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00957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27</a:t>
            </a:fld>
            <a:endParaRPr lang="en-US"/>
          </a:p>
        </p:txBody>
      </p:sp>
    </p:spTree>
    <p:extLst>
      <p:ext uri="{BB962C8B-B14F-4D97-AF65-F5344CB8AC3E}">
        <p14:creationId xmlns:p14="http://schemas.microsoft.com/office/powerpoint/2010/main" val="5087233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81471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86">
              <a:defRPr/>
            </a:pP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62592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30</a:t>
            </a:fld>
            <a:endParaRPr lang="en-US"/>
          </a:p>
        </p:txBody>
      </p:sp>
    </p:spTree>
    <p:extLst>
      <p:ext uri="{BB962C8B-B14F-4D97-AF65-F5344CB8AC3E}">
        <p14:creationId xmlns:p14="http://schemas.microsoft.com/office/powerpoint/2010/main" val="25591541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86">
              <a:defRPr/>
            </a:pP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cs typeface="Arial"/>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cs typeface="Arial"/>
            </a:endParaRPr>
          </a:p>
        </p:txBody>
      </p:sp>
    </p:spTree>
    <p:extLst>
      <p:ext uri="{BB962C8B-B14F-4D97-AF65-F5344CB8AC3E}">
        <p14:creationId xmlns:p14="http://schemas.microsoft.com/office/powerpoint/2010/main" val="36498739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32</a:t>
            </a:fld>
            <a:endParaRPr lang="en-US"/>
          </a:p>
        </p:txBody>
      </p:sp>
    </p:spTree>
    <p:extLst>
      <p:ext uri="{BB962C8B-B14F-4D97-AF65-F5344CB8AC3E}">
        <p14:creationId xmlns:p14="http://schemas.microsoft.com/office/powerpoint/2010/main" val="22071916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33</a:t>
            </a:fld>
            <a:endParaRPr lang="en-US"/>
          </a:p>
        </p:txBody>
      </p:sp>
    </p:spTree>
    <p:extLst>
      <p:ext uri="{BB962C8B-B14F-4D97-AF65-F5344CB8AC3E}">
        <p14:creationId xmlns:p14="http://schemas.microsoft.com/office/powerpoint/2010/main" val="24371911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34</a:t>
            </a:fld>
            <a:endParaRPr lang="en-US"/>
          </a:p>
        </p:txBody>
      </p:sp>
    </p:spTree>
    <p:extLst>
      <p:ext uri="{BB962C8B-B14F-4D97-AF65-F5344CB8AC3E}">
        <p14:creationId xmlns:p14="http://schemas.microsoft.com/office/powerpoint/2010/main" val="16014039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cs typeface="Arial"/>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cs typeface="Arial"/>
            </a:endParaRPr>
          </a:p>
        </p:txBody>
      </p:sp>
    </p:spTree>
    <p:extLst>
      <p:ext uri="{BB962C8B-B14F-4D97-AF65-F5344CB8AC3E}">
        <p14:creationId xmlns:p14="http://schemas.microsoft.com/office/powerpoint/2010/main" val="36033836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cs typeface="Arial"/>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cs typeface="Arial"/>
            </a:endParaRPr>
          </a:p>
        </p:txBody>
      </p:sp>
    </p:spTree>
    <p:extLst>
      <p:ext uri="{BB962C8B-B14F-4D97-AF65-F5344CB8AC3E}">
        <p14:creationId xmlns:p14="http://schemas.microsoft.com/office/powerpoint/2010/main" val="41851801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37</a:t>
            </a:fld>
            <a:endParaRPr lang="en-US"/>
          </a:p>
        </p:txBody>
      </p:sp>
    </p:spTree>
    <p:extLst>
      <p:ext uri="{BB962C8B-B14F-4D97-AF65-F5344CB8AC3E}">
        <p14:creationId xmlns:p14="http://schemas.microsoft.com/office/powerpoint/2010/main" val="12996558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A0118022-50D0-43CE-B9C3-944277464A3B}" type="slidenum">
              <a:rPr lang="en-US" smtClean="0"/>
              <a:t>38</a:t>
            </a:fld>
            <a:endParaRPr lang="en-US" dirty="0"/>
          </a:p>
        </p:txBody>
      </p:sp>
    </p:spTree>
    <p:extLst>
      <p:ext uri="{BB962C8B-B14F-4D97-AF65-F5344CB8AC3E}">
        <p14:creationId xmlns:p14="http://schemas.microsoft.com/office/powerpoint/2010/main" val="40566693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39</a:t>
            </a:fld>
            <a:endParaRPr lang="en-US"/>
          </a:p>
        </p:txBody>
      </p:sp>
    </p:spTree>
    <p:extLst>
      <p:ext uri="{BB962C8B-B14F-4D97-AF65-F5344CB8AC3E}">
        <p14:creationId xmlns:p14="http://schemas.microsoft.com/office/powerpoint/2010/main" val="33371405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40</a:t>
            </a:fld>
            <a:endParaRPr lang="en-US"/>
          </a:p>
        </p:txBody>
      </p:sp>
    </p:spTree>
    <p:extLst>
      <p:ext uri="{BB962C8B-B14F-4D97-AF65-F5344CB8AC3E}">
        <p14:creationId xmlns:p14="http://schemas.microsoft.com/office/powerpoint/2010/main" val="21941310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34">
              <a:defRPr/>
            </a:pPr>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41</a:t>
            </a:fld>
            <a:endParaRPr lang="en-US"/>
          </a:p>
        </p:txBody>
      </p:sp>
    </p:spTree>
    <p:extLst>
      <p:ext uri="{BB962C8B-B14F-4D97-AF65-F5344CB8AC3E}">
        <p14:creationId xmlns:p14="http://schemas.microsoft.com/office/powerpoint/2010/main" val="16097757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42</a:t>
            </a:fld>
            <a:endParaRPr lang="en-US"/>
          </a:p>
        </p:txBody>
      </p:sp>
    </p:spTree>
    <p:extLst>
      <p:ext uri="{BB962C8B-B14F-4D97-AF65-F5344CB8AC3E}">
        <p14:creationId xmlns:p14="http://schemas.microsoft.com/office/powerpoint/2010/main" val="9084486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43</a:t>
            </a:fld>
            <a:endParaRPr lang="en-US"/>
          </a:p>
        </p:txBody>
      </p:sp>
    </p:spTree>
    <p:extLst>
      <p:ext uri="{BB962C8B-B14F-4D97-AF65-F5344CB8AC3E}">
        <p14:creationId xmlns:p14="http://schemas.microsoft.com/office/powerpoint/2010/main" val="39361516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44</a:t>
            </a:fld>
            <a:endParaRPr lang="en-US"/>
          </a:p>
        </p:txBody>
      </p:sp>
    </p:spTree>
    <p:extLst>
      <p:ext uri="{BB962C8B-B14F-4D97-AF65-F5344CB8AC3E}">
        <p14:creationId xmlns:p14="http://schemas.microsoft.com/office/powerpoint/2010/main" val="5753632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45</a:t>
            </a:fld>
            <a:endParaRPr lang="en-US"/>
          </a:p>
        </p:txBody>
      </p:sp>
    </p:spTree>
    <p:extLst>
      <p:ext uri="{BB962C8B-B14F-4D97-AF65-F5344CB8AC3E}">
        <p14:creationId xmlns:p14="http://schemas.microsoft.com/office/powerpoint/2010/main" val="340818043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slideMaster" Target="../slideMasters/slideMaster1.xml"/><Relationship Id="rId13" Type="http://schemas.openxmlformats.org/officeDocument/2006/relationships/image" Target="../media/image1.emf"/><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image" Target="../media/image6.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image" Target="../media/image5.png"/><Relationship Id="rId5" Type="http://schemas.openxmlformats.org/officeDocument/2006/relationships/tags" Target="../tags/tag20.xml"/><Relationship Id="rId10" Type="http://schemas.openxmlformats.org/officeDocument/2006/relationships/image" Target="../media/image4.svg"/><Relationship Id="rId4" Type="http://schemas.openxmlformats.org/officeDocument/2006/relationships/tags" Target="../tags/tag19.xml"/><Relationship Id="rId9"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slideMaster" Target="../slideMasters/slideMaster1.xml"/><Relationship Id="rId4" Type="http://schemas.openxmlformats.org/officeDocument/2006/relationships/tags" Target="../tags/tag26.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34.xml"/><Relationship Id="rId13" Type="http://schemas.openxmlformats.org/officeDocument/2006/relationships/image" Target="../media/image1.emf"/><Relationship Id="rId3" Type="http://schemas.openxmlformats.org/officeDocument/2006/relationships/tags" Target="../tags/tag29.xml"/><Relationship Id="rId7" Type="http://schemas.openxmlformats.org/officeDocument/2006/relationships/tags" Target="../tags/tag33.xml"/><Relationship Id="rId12" Type="http://schemas.openxmlformats.org/officeDocument/2006/relationships/image" Target="../media/image4.sv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image" Target="../media/image3.png"/><Relationship Id="rId5" Type="http://schemas.openxmlformats.org/officeDocument/2006/relationships/tags" Target="../tags/tag31.xml"/><Relationship Id="rId10" Type="http://schemas.openxmlformats.org/officeDocument/2006/relationships/slideMaster" Target="../slideMasters/slideMaster1.xml"/><Relationship Id="rId4" Type="http://schemas.openxmlformats.org/officeDocument/2006/relationships/tags" Target="../tags/tag30.xml"/><Relationship Id="rId9" Type="http://schemas.openxmlformats.org/officeDocument/2006/relationships/tags" Target="../tags/tag35.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slideMaster" Target="../slideMasters/slideMaster1.xml"/><Relationship Id="rId5" Type="http://schemas.openxmlformats.org/officeDocument/2006/relationships/tags" Target="../tags/tag40.xml"/><Relationship Id="rId4" Type="http://schemas.openxmlformats.org/officeDocument/2006/relationships/tags" Target="../tags/tag39.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slideMaster" Target="../slideMasters/slideMaster1.xml"/><Relationship Id="rId5" Type="http://schemas.openxmlformats.org/officeDocument/2006/relationships/tags" Target="../tags/tag45.xml"/><Relationship Id="rId4" Type="http://schemas.openxmlformats.org/officeDocument/2006/relationships/tags" Target="../tags/tag44.xml"/></Relationships>
</file>

<file path=ppt/slideLayouts/_rels/slideLayout6.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48.xml"/><Relationship Id="rId7" Type="http://schemas.openxmlformats.org/officeDocument/2006/relationships/tags" Target="../tags/tag52.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56.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57.xml"/><Relationship Id="rId4" Type="http://schemas.microsoft.com/office/2007/relationships/hdphoto" Target="../media/hdphoto2.wdp"/></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58.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7.svg"/><Relationship Id="rId7"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9.svg"/><Relationship Id="rId4"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tags" Target="../tags/tag75.xml"/><Relationship Id="rId7" Type="http://schemas.openxmlformats.org/officeDocument/2006/relationships/slideMaster" Target="../slideMasters/slideMaster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9" Type="http://schemas.openxmlformats.org/officeDocument/2006/relationships/image" Target="../media/image21.sv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81.xml"/><Relationship Id="rId7" Type="http://schemas.openxmlformats.org/officeDocument/2006/relationships/slideMaster" Target="../slideMasters/slideMaster2.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5" Type="http://schemas.openxmlformats.org/officeDocument/2006/relationships/tags" Target="../tags/tag83.xml"/><Relationship Id="rId10" Type="http://schemas.openxmlformats.org/officeDocument/2006/relationships/image" Target="../media/image1.emf"/><Relationship Id="rId4" Type="http://schemas.openxmlformats.org/officeDocument/2006/relationships/tags" Target="../tags/tag82.xml"/><Relationship Id="rId9" Type="http://schemas.openxmlformats.org/officeDocument/2006/relationships/image" Target="../media/image4.sv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custDataLst>
              <p:tags r:id="rId1"/>
            </p:custDataLst>
          </p:nvPr>
        </p:nvPicPr>
        <p:blipFill>
          <a:blip r:embed="rId9">
            <a:extLst>
              <a:ext uri="{96DAC541-7B7A-43D3-8B79-37D633B846F1}">
                <asvg:svgBlip xmlns:asvg="http://schemas.microsoft.com/office/drawing/2016/SVG/main" r:embed="rId10"/>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custDataLst>
              <p:tags r:id="rId2"/>
            </p:custDataLst>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custDataLst>
              <p:tags r:id="rId3"/>
            </p:custDataLst>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custDataLst>
              <p:tags r:id="rId4"/>
            </p:custDataLst>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custDataLst>
              <p:tags r:id="rId5"/>
            </p:custDataLst>
          </p:nvPr>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custDataLst>
              <p:tags r:id="rId6"/>
            </p:custDataLst>
          </p:nvPr>
        </p:nvPicPr>
        <p:blipFill>
          <a:blip r:embed="rId13"/>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custDataLst>
              <p:tags r:id="rId7"/>
            </p:custDataLst>
          </p:nvPr>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custDataLst>
              <p:tags r:id="rId1"/>
            </p:custDataLst>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custDataLst>
              <p:tags r:id="rId2"/>
            </p:custDataLst>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custDataLst>
              <p:tags r:id="rId3"/>
            </p:custDataLst>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custDataLst>
              <p:tags r:id="rId4"/>
            </p:custDataLst>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custDataLst>
              <p:tags r:id="rId1"/>
            </p:custDataLst>
          </p:nvPr>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custDataLst>
                <p:tags r:id="rId7"/>
              </p:custDataLst>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custDataLst>
                <p:tags r:id="rId8"/>
              </p:custDataLst>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custDataLst>
                <p:tags r:id="rId9"/>
              </p:custDataLst>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custDataLst>
              <p:tags r:id="rId2"/>
            </p:custDataLst>
          </p:nvPr>
        </p:nvPicPr>
        <p:blipFill>
          <a:blip r:embed="rId13"/>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custDataLst>
              <p:tags r:id="rId3"/>
            </p:custDataLst>
          </p:nvPr>
        </p:nvSpPr>
        <p:spPr/>
        <p:txBody>
          <a:bodyPr/>
          <a:lstStyle>
            <a:lvl1pPr>
              <a:defRPr>
                <a:solidFill>
                  <a:schemeClr val="accent1"/>
                </a:solidFill>
              </a:defRPr>
            </a:lvl1pPr>
          </a:lstStyle>
          <a:p>
            <a:fld id="{158B7785-F6D6-45F8-833E-07BD84680091}" type="slidenum">
              <a:rPr lang="en-US" smtClean="0"/>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custDataLst>
              <p:tags r:id="rId4"/>
            </p:custDataLst>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custDataLst>
              <p:tags r:id="rId5"/>
            </p:custDataLst>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custDataLst>
              <p:tags r:id="rId6"/>
            </p:custDataLst>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custDataLst>
              <p:tags r:id="rId1"/>
            </p:custDataLst>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custDataLst>
              <p:tags r:id="rId2"/>
            </p:custDataLst>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custDataLst>
              <p:tags r:id="rId3"/>
            </p:custDataLst>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custDataLst>
              <p:tags r:id="rId4"/>
            </p:custDataLst>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custDataLst>
              <p:tags r:id="rId5"/>
            </p:custDataLst>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custDataLst>
              <p:tags r:id="rId1"/>
            </p:custDataLst>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custDataLst>
              <p:tags r:id="rId2"/>
            </p:custDataLst>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custDataLst>
              <p:tags r:id="rId3"/>
            </p:custDataLst>
          </p:nvPr>
        </p:nvSpPr>
        <p:spPr>
          <a:xfrm>
            <a:off x="838200" y="1161144"/>
            <a:ext cx="5181600" cy="5015820"/>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custDataLst>
              <p:tags r:id="rId4"/>
            </p:custDataLst>
          </p:nvPr>
        </p:nvSpPr>
        <p:spPr>
          <a:xfrm>
            <a:off x="6172200" y="1161144"/>
            <a:ext cx="5181600" cy="5015820"/>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custDataLst>
              <p:tags r:id="rId5"/>
            </p:custDataLst>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custDataLst>
              <p:tags r:id="rId1"/>
            </p:custDataLst>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custDataLst>
              <p:tags r:id="rId2"/>
            </p:custDataLst>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custDataLst>
              <p:tags r:id="rId3"/>
            </p:custDataLst>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custDataLst>
              <p:tags r:id="rId4"/>
            </p:custDataLst>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custDataLst>
              <p:tags r:id="rId5"/>
            </p:custDataLst>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custDataLst>
              <p:tags r:id="rId6"/>
            </p:custDataLst>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custDataLst>
              <p:tags r:id="rId7"/>
            </p:custDataLst>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custDataLst>
              <p:tags r:id="rId1"/>
            </p:custDataLst>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0B73BD0A-7F58-4DC5-B1D9-8439C1D6CD73}"/>
              </a:ext>
            </a:extLst>
          </p:cNvPr>
          <p:cNvSpPr>
            <a:spLocks noGrp="1"/>
          </p:cNvSpPr>
          <p:nvPr>
            <p:ph type="title"/>
            <p:custDataLst>
              <p:tags r:id="rId2"/>
            </p:custDataLst>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custDataLst>
              <p:tags r:id="rId3"/>
            </p:custDataLst>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4">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4">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ct val="0"/>
              </a:spcAft>
              <a:buClr>
                <a:schemeClr val="accent2"/>
              </a:buClr>
              <a:buSzTx/>
              <a:buFont typeface="Wingdings 3" panose="05040102010807070707" pitchFamily="18" charset="2"/>
              <a:buNone/>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ct val="0"/>
              </a:spcAft>
              <a:buClr>
                <a:schemeClr val="accent2"/>
              </a:buClr>
              <a:buSzTx/>
              <a:buFont typeface="Wingdings 3" panose="05040102010807070707" pitchFamily="18" charset="2"/>
              <a:buNone/>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grpSp>
        <p:nvGrpSpPr>
          <p:cNvPr id="7" name="Group 6"/>
          <p:cNvGrpSpPr>
            <a:grpSpLocks noChangeAspect="1"/>
          </p:cNvGrpSpPr>
          <p:nvPr userDrawn="1"/>
        </p:nvGrpSpPr>
        <p:grpSpPr>
          <a:xfrm>
            <a:off x="10697635" y="2924758"/>
            <a:ext cx="1494365" cy="3933242"/>
            <a:chOff x="8023226" y="2924758"/>
            <a:chExt cx="1120774" cy="3933242"/>
          </a:xfrm>
        </p:grpSpPr>
        <p:sp>
          <p:nvSpPr>
            <p:cNvPr id="8" name="Isosceles Triangle 7"/>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Isosceles Triangle 8"/>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nvGrpSpPr>
          <p:cNvPr id="10" name="Group 9"/>
          <p:cNvGrpSpPr>
            <a:grpSpLocks noChangeAspect="1"/>
          </p:cNvGrpSpPr>
          <p:nvPr userDrawn="1"/>
        </p:nvGrpSpPr>
        <p:grpSpPr>
          <a:xfrm rot="16200000" flipV="1">
            <a:off x="3165043" y="-3165045"/>
            <a:ext cx="1720507" cy="8050591"/>
            <a:chOff x="8150764" y="3372336"/>
            <a:chExt cx="993237" cy="3485664"/>
          </a:xfrm>
        </p:grpSpPr>
        <p:sp>
          <p:nvSpPr>
            <p:cNvPr id="11" name="Isosceles Triangle 10"/>
            <p:cNvSpPr/>
            <p:nvPr userDrawn="1"/>
          </p:nvSpPr>
          <p:spPr>
            <a:xfrm>
              <a:off x="8150764" y="3372336"/>
              <a:ext cx="993237" cy="3485663"/>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2" name="Isosceles Triangle 11"/>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pic>
        <p:nvPicPr>
          <p:cNvPr id="13" name="Picture 12"/>
          <p:cNvPicPr>
            <a:picLocks noChangeAspect="1"/>
          </p:cNvPicPr>
          <p:nvPr userDrawn="1"/>
        </p:nvPicPr>
        <p:blipFill>
          <a:blip r:embed="rId3" cstate="screen">
            <a:clrChange>
              <a:clrFrom>
                <a:srgbClr val="231F20"/>
              </a:clrFrom>
              <a:clrTo>
                <a:srgbClr val="231F20">
                  <a:alpha val="0"/>
                </a:srgbClr>
              </a:clrTo>
            </a:clrChange>
            <a:extLst>
              <a:ext uri="{28A0092B-C50C-407E-A947-70E740481C1C}">
                <a14:useLocalDpi xmlns:a14="http://schemas.microsoft.com/office/drawing/2010/main"/>
              </a:ext>
            </a:extLst>
          </a:blip>
          <a:stretch>
            <a:fillRect/>
          </a:stretch>
        </p:blipFill>
        <p:spPr>
          <a:xfrm>
            <a:off x="480432" y="121813"/>
            <a:ext cx="1328867" cy="983981"/>
          </a:xfrm>
          <a:prstGeom prst="rect">
            <a:avLst/>
          </a:prstGeom>
        </p:spPr>
      </p:pic>
      <p:pic>
        <p:nvPicPr>
          <p:cNvPr id="14" name="Picture 13"/>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80432" y="4512773"/>
            <a:ext cx="3937000" cy="997405"/>
          </a:xfrm>
          <a:prstGeom prst="rect">
            <a:avLst/>
          </a:prstGeom>
        </p:spPr>
      </p:pic>
      <p:sp>
        <p:nvSpPr>
          <p:cNvPr id="15" name="Rectangle 14"/>
          <p:cNvSpPr/>
          <p:nvPr userDrawn="1"/>
        </p:nvSpPr>
        <p:spPr>
          <a:xfrm>
            <a:off x="4763513" y="4425122"/>
            <a:ext cx="60960" cy="1409699"/>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6" name="Picture 1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80432" y="6424485"/>
            <a:ext cx="2520867" cy="228857"/>
          </a:xfrm>
          <a:prstGeom prst="rect">
            <a:avLst/>
          </a:prstGeom>
        </p:spPr>
      </p:pic>
      <p:sp>
        <p:nvSpPr>
          <p:cNvPr id="17" name="Text Placeholder 4"/>
          <p:cNvSpPr>
            <a:spLocks noGrp="1"/>
          </p:cNvSpPr>
          <p:nvPr>
            <p:ph type="body" sz="quarter" idx="12" hasCustomPrompt="1"/>
          </p:nvPr>
        </p:nvSpPr>
        <p:spPr>
          <a:xfrm>
            <a:off x="2121442" y="113503"/>
            <a:ext cx="2962481" cy="356956"/>
          </a:xfrm>
        </p:spPr>
        <p:txBody>
          <a:bodyPr anchor="ctr">
            <a:normAutofit/>
          </a:bodyPr>
          <a:lstStyle>
            <a:lvl1pPr marL="0" indent="0" algn="l">
              <a:buNone/>
              <a:defRPr sz="1200" spc="50" baseline="0">
                <a:solidFill>
                  <a:schemeClr val="bg1">
                    <a:alpha val="85000"/>
                  </a:schemeClr>
                </a:solidFill>
              </a:defRPr>
            </a:lvl1pPr>
            <a:lvl2pPr marL="457200" indent="0">
              <a:buNone/>
              <a:defRPr/>
            </a:lvl2pPr>
          </a:lstStyle>
          <a:p>
            <a:r>
              <a:rPr lang="en-US" dirty="0"/>
              <a:t>Month ##, 2017</a:t>
            </a:r>
          </a:p>
        </p:txBody>
      </p:sp>
      <p:sp>
        <p:nvSpPr>
          <p:cNvPr id="2" name="Title 1"/>
          <p:cNvSpPr>
            <a:spLocks noGrp="1"/>
          </p:cNvSpPr>
          <p:nvPr>
            <p:ph type="ctrTitle"/>
          </p:nvPr>
        </p:nvSpPr>
        <p:spPr>
          <a:xfrm>
            <a:off x="914400" y="1311836"/>
            <a:ext cx="10363200" cy="2387600"/>
          </a:xfrm>
        </p:spPr>
        <p:txBody>
          <a:bodyPr anchor="b">
            <a:normAutofit/>
          </a:bodyPr>
          <a:lstStyle>
            <a:lvl1pPr algn="ctr" defTabSz="914400" rtl="0" eaLnBrk="1" latinLnBrk="0" hangingPunct="1">
              <a:lnSpc>
                <a:spcPct val="90000"/>
              </a:lnSpc>
              <a:spcBef>
                <a:spcPct val="0"/>
              </a:spcBef>
              <a:buNone/>
              <a:defRPr lang="en-US" sz="60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r>
              <a:rPr lang="en-US" dirty="0"/>
              <a:t>Click to edit Master title style</a:t>
            </a:r>
          </a:p>
        </p:txBody>
      </p:sp>
      <p:sp>
        <p:nvSpPr>
          <p:cNvPr id="3" name="Subtitle 2"/>
          <p:cNvSpPr>
            <a:spLocks noGrp="1"/>
          </p:cNvSpPr>
          <p:nvPr>
            <p:ph type="subTitle" idx="1"/>
          </p:nvPr>
        </p:nvSpPr>
        <p:spPr>
          <a:xfrm>
            <a:off x="4879392" y="4425121"/>
            <a:ext cx="6398208" cy="1392508"/>
          </a:xfrm>
        </p:spPr>
        <p:txBody>
          <a:bodyPr vert="horz" lIns="182880" tIns="45720" rIns="91440" bIns="45720" rtlCol="0" anchor="ctr">
            <a:normAutofit/>
          </a:bodyPr>
          <a:lstStyle>
            <a:lvl1pPr marL="0" indent="0">
              <a:lnSpc>
                <a:spcPct val="100000"/>
              </a:lnSpc>
              <a:spcBef>
                <a:spcPts val="1200"/>
              </a:spcBef>
              <a:buNone/>
              <a:defRPr lang="en-US" sz="2300" dirty="0"/>
            </a:lvl1pPr>
            <a:lvl2pPr marL="457200" indent="-182880">
              <a:buClr>
                <a:schemeClr val="accent1"/>
              </a:buClr>
              <a:defRPr sz="1800"/>
            </a:lvl2pPr>
            <a:lvl3pPr>
              <a:defRPr/>
            </a:lvl3pPr>
          </a:lstStyle>
          <a:p>
            <a:pPr marL="274320" lvl="0" indent="-274320">
              <a:buSzPct val="101000"/>
            </a:pPr>
            <a:r>
              <a:rPr lang="en-US" dirty="0"/>
              <a:t>Click to edit Master subtitle style</a:t>
            </a:r>
          </a:p>
          <a:p>
            <a:pPr marL="960120" lvl="1" indent="-274320">
              <a:buSzPct val="101000"/>
            </a:pPr>
            <a:r>
              <a:rPr lang="en-US" dirty="0"/>
              <a:t>If a note is needed, list here</a:t>
            </a:r>
          </a:p>
        </p:txBody>
      </p:sp>
    </p:spTree>
    <p:custDataLst>
      <p:tags r:id="rId1"/>
    </p:custDataLst>
    <p:extLst>
      <p:ext uri="{BB962C8B-B14F-4D97-AF65-F5344CB8AC3E}">
        <p14:creationId xmlns:p14="http://schemas.microsoft.com/office/powerpoint/2010/main" val="2104741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Poll">
    <p:spTree>
      <p:nvGrpSpPr>
        <p:cNvPr id="1" name=""/>
        <p:cNvGrpSpPr/>
        <p:nvPr/>
      </p:nvGrpSpPr>
      <p:grpSpPr>
        <a:xfrm>
          <a:off x="0" y="0"/>
          <a:ext cx="0" cy="0"/>
          <a:chOff x="0" y="0"/>
          <a:chExt cx="0" cy="0"/>
        </a:xfrm>
      </p:grpSpPr>
      <p:sp>
        <p:nvSpPr>
          <p:cNvPr id="8" name="Arrow: Down 7">
            <a:extLst>
              <a:ext uri="{FF2B5EF4-FFF2-40B4-BE49-F238E27FC236}">
                <a16:creationId xmlns:a16="http://schemas.microsoft.com/office/drawing/2014/main" id="{8D1EBE43-28AC-4EDE-922C-0DEE355DCAF4}"/>
              </a:ext>
            </a:extLst>
          </p:cNvPr>
          <p:cNvSpPr/>
          <p:nvPr userDrawn="1"/>
        </p:nvSpPr>
        <p:spPr>
          <a:xfrm>
            <a:off x="1060309" y="1197034"/>
            <a:ext cx="853440" cy="5046431"/>
          </a:xfrm>
          <a:prstGeom prst="downArrow">
            <a:avLst>
              <a:gd name="adj1" fmla="val 100000"/>
              <a:gd name="adj2" fmla="val 50000"/>
            </a:avLst>
          </a:prstGeom>
          <a:gradFill flip="none" rotWithShape="1">
            <a:gsLst>
              <a:gs pos="49000">
                <a:schemeClr val="bg1">
                  <a:lumMod val="95000"/>
                  <a:alpha val="65000"/>
                </a:schemeClr>
              </a:gs>
              <a:gs pos="51000">
                <a:schemeClr val="bg1">
                  <a:lumMod val="85000"/>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le 1"/>
          <p:cNvSpPr>
            <a:spLocks noGrp="1"/>
          </p:cNvSpPr>
          <p:nvPr>
            <p:ph type="title" hasCustomPrompt="1"/>
          </p:nvPr>
        </p:nvSpPr>
        <p:spPr>
          <a:xfrm>
            <a:off x="2382979" y="571074"/>
            <a:ext cx="9062260" cy="1051560"/>
          </a:xfrm>
        </p:spPr>
        <p:txBody>
          <a:bodyPr anchor="ctr"/>
          <a:lstStyle>
            <a:lvl1pPr>
              <a:defRPr/>
            </a:lvl1pPr>
          </a:lstStyle>
          <a:p>
            <a:r>
              <a:rPr lang="en-US" dirty="0"/>
              <a:t>Type your polling question here. </a:t>
            </a:r>
          </a:p>
        </p:txBody>
      </p:sp>
      <p:sp>
        <p:nvSpPr>
          <p:cNvPr id="3" name="Content Placeholder 2"/>
          <p:cNvSpPr>
            <a:spLocks noGrp="1"/>
          </p:cNvSpPr>
          <p:nvPr>
            <p:ph idx="1" hasCustomPrompt="1"/>
          </p:nvPr>
        </p:nvSpPr>
        <p:spPr>
          <a:xfrm>
            <a:off x="1252153" y="2188127"/>
            <a:ext cx="9819503" cy="3693690"/>
          </a:xfrm>
        </p:spPr>
        <p:txBody>
          <a:bodyPr anchor="ctr"/>
          <a:lstStyle>
            <a:lvl1pPr marL="514350" indent="-514350">
              <a:spcBef>
                <a:spcPts val="1800"/>
              </a:spcBef>
              <a:buFont typeface="+mj-lt"/>
              <a:buAutoNum type="arabicPeriod"/>
              <a:defRPr sz="2400"/>
            </a:lvl1pPr>
            <a:lvl2pPr marL="777240" indent="-228600">
              <a:lnSpc>
                <a:spcPct val="95000"/>
              </a:lnSpc>
              <a:spcBef>
                <a:spcPts val="200"/>
              </a:spcBef>
              <a:buSzPct val="70000"/>
              <a:buFont typeface="+mj-lt"/>
              <a:buAutoNum type="alphaLcParenR"/>
              <a:defRPr sz="2100"/>
            </a:lvl2pPr>
            <a:lvl3pPr marL="1143000" indent="-228600">
              <a:spcBef>
                <a:spcPts val="200"/>
              </a:spcBef>
              <a:buClr>
                <a:schemeClr val="accent1">
                  <a:lumMod val="60000"/>
                  <a:lumOff val="40000"/>
                </a:schemeClr>
              </a:buClr>
              <a:buSzPct val="70000"/>
              <a:buFont typeface="+mj-lt"/>
              <a:buAutoNum type="romanLcPeriod"/>
              <a:defRPr sz="1900"/>
            </a:lvl3pPr>
            <a:lvl4pPr marL="1417320" indent="-228600">
              <a:spcBef>
                <a:spcPts val="200"/>
              </a:spcBef>
              <a:buSzPct val="70000"/>
              <a:buFont typeface="+mj-lt"/>
              <a:buAutoNum type="arabicPeriod"/>
              <a:defRPr/>
            </a:lvl4pPr>
            <a:lvl5pPr marL="1645920" indent="-201168">
              <a:spcBef>
                <a:spcPts val="200"/>
              </a:spcBef>
              <a:buSzPct val="70000"/>
              <a:buFont typeface="+mj-lt"/>
              <a:buAutoNum type="arabicPeriod"/>
              <a:defRPr/>
            </a:lvl5pPr>
          </a:lstStyle>
          <a:p>
            <a:pPr lvl="0"/>
            <a:r>
              <a:rPr lang="en-US" dirty="0"/>
              <a:t>Type your possible choices/answers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p>
            <a:pPr algn="r" defTabSz="457200">
              <a:defRPr/>
            </a:pPr>
            <a:fld id="{706D636C-90A3-4979-BA37-BAB384B22101}" type="slidenum">
              <a:rPr lang="en-US" sz="1400" b="0" smtClean="0">
                <a:solidFill>
                  <a:srgbClr val="124D95">
                    <a:lumMod val="40000"/>
                    <a:lumOff val="60000"/>
                  </a:srgbClr>
                </a:solidFill>
                <a:latin typeface="Arial" panose="020B0604020202020204"/>
              </a:rPr>
              <a:pPr algn="r" defTabSz="457200">
                <a:defRPr/>
              </a:pPr>
              <a:t>‹#›</a:t>
            </a:fld>
            <a:endParaRPr lang="en-US" sz="1400" b="0">
              <a:solidFill>
                <a:srgbClr val="124D95">
                  <a:lumMod val="40000"/>
                  <a:lumOff val="60000"/>
                </a:srgbClr>
              </a:solidFill>
              <a:latin typeface="Arial" panose="020B0604020202020204"/>
            </a:endParaRPr>
          </a:p>
        </p:txBody>
      </p:sp>
      <p:sp>
        <p:nvSpPr>
          <p:cNvPr id="5" name="Rectangle 4">
            <a:extLst>
              <a:ext uri="{FF2B5EF4-FFF2-40B4-BE49-F238E27FC236}">
                <a16:creationId xmlns:a16="http://schemas.microsoft.com/office/drawing/2014/main" id="{EA14D85F-6F7F-45C7-83F3-FD9113F0E7CB}"/>
              </a:ext>
            </a:extLst>
          </p:cNvPr>
          <p:cNvSpPr/>
          <p:nvPr userDrawn="1"/>
        </p:nvSpPr>
        <p:spPr>
          <a:xfrm rot="5400000">
            <a:off x="6603492" y="-2806828"/>
            <a:ext cx="45720" cy="942441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86728CEE-638E-4D8A-8127-346A257906FE}"/>
              </a:ext>
            </a:extLst>
          </p:cNvPr>
          <p:cNvPicPr>
            <a:picLocks noChangeAspect="1"/>
          </p:cNvPicPr>
          <p:nvPr userDrawn="1"/>
        </p:nvPicPr>
        <p:blipFill>
          <a:blip r:embed="rId3" cstate="screen">
            <a:extLst>
              <a:ext uri="{BEBA8EAE-BF5A-486C-A8C5-ECC9F3942E4B}">
                <a14:imgProps xmlns:a14="http://schemas.microsoft.com/office/drawing/2010/main">
                  <a14:imgLayer r:embed="rId4">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591081" y="449940"/>
            <a:ext cx="1791900" cy="1343925"/>
          </a:xfrm>
          <a:prstGeom prst="rect">
            <a:avLst/>
          </a:prstGeom>
        </p:spPr>
      </p:pic>
      <p:sp>
        <p:nvSpPr>
          <p:cNvPr id="7" name="TextBox 6">
            <a:extLst>
              <a:ext uri="{FF2B5EF4-FFF2-40B4-BE49-F238E27FC236}">
                <a16:creationId xmlns:a16="http://schemas.microsoft.com/office/drawing/2014/main" id="{53571A4E-C4B0-4CA2-936E-E627457E6BED}"/>
              </a:ext>
            </a:extLst>
          </p:cNvPr>
          <p:cNvSpPr txBox="1"/>
          <p:nvPr userDrawn="1"/>
        </p:nvSpPr>
        <p:spPr>
          <a:xfrm>
            <a:off x="3507739" y="1882520"/>
            <a:ext cx="7937500" cy="292388"/>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303030">
                    <a:lumMod val="75000"/>
                    <a:lumOff val="25000"/>
                  </a:srgbClr>
                </a:solidFill>
                <a:effectLst/>
                <a:uLnTx/>
                <a:uFillTx/>
                <a:latin typeface="Arial" panose="020B0604020202020204"/>
                <a:ea typeface="+mn-ea"/>
                <a:cs typeface="+mn-cs"/>
              </a:rPr>
              <a:t>Choose the answer that best reflects your program (or your project)</a:t>
            </a:r>
          </a:p>
        </p:txBody>
      </p:sp>
    </p:spTree>
    <p:custDataLst>
      <p:tags r:id="rId1"/>
    </p:custDataLst>
    <p:extLst>
      <p:ext uri="{BB962C8B-B14F-4D97-AF65-F5344CB8AC3E}">
        <p14:creationId xmlns:p14="http://schemas.microsoft.com/office/powerpoint/2010/main" val="1214125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Questions?">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59A1E24-4FA0-4F98-8BF9-EB39417922D0}"/>
              </a:ext>
            </a:extLst>
          </p:cNvPr>
          <p:cNvGrpSpPr/>
          <p:nvPr userDrawn="1"/>
        </p:nvGrpSpPr>
        <p:grpSpPr>
          <a:xfrm>
            <a:off x="1383792" y="4477392"/>
            <a:ext cx="9424416" cy="477054"/>
            <a:chOff x="1435608" y="1207559"/>
            <a:chExt cx="7068312" cy="477054"/>
          </a:xfrm>
        </p:grpSpPr>
        <p:sp>
          <p:nvSpPr>
            <p:cNvPr id="8" name="Rectangle 7">
              <a:extLst>
                <a:ext uri="{FF2B5EF4-FFF2-40B4-BE49-F238E27FC236}">
                  <a16:creationId xmlns:a16="http://schemas.microsoft.com/office/drawing/2014/main" id="{8449B1C7-376C-4588-9479-8B7FD89AEA1C}"/>
                </a:ext>
              </a:extLst>
            </p:cNvPr>
            <p:cNvSpPr/>
            <p:nvPr userDrawn="1"/>
          </p:nvSpPr>
          <p:spPr>
            <a:xfrm rot="5400000">
              <a:off x="4946904" y="-2303737"/>
              <a:ext cx="45720" cy="706831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CE9049AB-A84D-4A1B-AD47-FEAF1B009A4D}"/>
                </a:ext>
              </a:extLst>
            </p:cNvPr>
            <p:cNvSpPr txBox="1"/>
            <p:nvPr userDrawn="1"/>
          </p:nvSpPr>
          <p:spPr>
            <a:xfrm>
              <a:off x="3396199" y="1207559"/>
              <a:ext cx="3126329" cy="477054"/>
            </a:xfrm>
            <a:prstGeom prst="rect">
              <a:avLst/>
            </a:prstGeom>
            <a:noFill/>
          </p:spPr>
          <p:txBody>
            <a:bodyPr wrap="square" rtlCol="0">
              <a:spAutoFit/>
            </a:bodyPr>
            <a:lstStyle/>
            <a:p>
              <a:pPr marL="594360" marR="0" lvl="0" indent="-594360" algn="ctr" defTabSz="4572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303030">
                      <a:lumMod val="75000"/>
                      <a:lumOff val="25000"/>
                    </a:srgbClr>
                  </a:solidFill>
                  <a:effectLst/>
                  <a:uLnTx/>
                  <a:uFillTx/>
                  <a:latin typeface="Arial" panose="020B0604020202020204"/>
                  <a:ea typeface="+mn-ea"/>
                  <a:cs typeface="+mn-cs"/>
                </a:rPr>
                <a:t>Enter your questions in the chat window</a:t>
              </a:r>
              <a:br>
                <a:rPr kumimoji="0" lang="en-US" sz="1300" b="0" i="1" u="none" strike="noStrike" kern="1200" cap="none" spc="0" normalizeH="0" baseline="0" noProof="0" dirty="0">
                  <a:ln>
                    <a:noFill/>
                  </a:ln>
                  <a:solidFill>
                    <a:srgbClr val="303030">
                      <a:lumMod val="75000"/>
                      <a:lumOff val="25000"/>
                    </a:srgbClr>
                  </a:solidFill>
                  <a:effectLst/>
                  <a:uLnTx/>
                  <a:uFillTx/>
                  <a:latin typeface="Arial" panose="020B0604020202020204"/>
                  <a:ea typeface="+mn-ea"/>
                  <a:cs typeface="+mn-cs"/>
                </a:rPr>
              </a:br>
              <a:r>
                <a:rPr kumimoji="0" lang="en-US" sz="1200" b="0" i="1" u="none" strike="noStrike" kern="1200" cap="none" spc="50" normalizeH="0" baseline="0" noProof="0" dirty="0">
                  <a:ln>
                    <a:noFill/>
                  </a:ln>
                  <a:solidFill>
                    <a:srgbClr val="303030">
                      <a:lumMod val="50000"/>
                      <a:lumOff val="50000"/>
                    </a:srgbClr>
                  </a:solidFill>
                  <a:effectLst/>
                  <a:uLnTx/>
                  <a:uFillTx/>
                  <a:latin typeface="Arial" panose="020B0604020202020204"/>
                  <a:ea typeface="+mn-ea"/>
                  <a:cs typeface="+mn-cs"/>
                </a:rPr>
                <a:t>(lower left of screen)</a:t>
              </a:r>
            </a:p>
          </p:txBody>
        </p:sp>
      </p:grpSp>
      <p:pic>
        <p:nvPicPr>
          <p:cNvPr id="20" name="Picture 19">
            <a:extLst>
              <a:ext uri="{FF2B5EF4-FFF2-40B4-BE49-F238E27FC236}">
                <a16:creationId xmlns:a16="http://schemas.microsoft.com/office/drawing/2014/main" id="{042EA7E5-CDEF-40A6-89F7-A9078661101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977005" y="1"/>
            <a:ext cx="4713851" cy="6150355"/>
          </a:xfrm>
          <a:prstGeom prst="rect">
            <a:avLst/>
          </a:prstGeom>
        </p:spPr>
      </p:pic>
      <p:sp>
        <p:nvSpPr>
          <p:cNvPr id="4" name="Slide Number Placeholder 3"/>
          <p:cNvSpPr>
            <a:spLocks noGrp="1"/>
          </p:cNvSpPr>
          <p:nvPr>
            <p:ph type="sldNum" sz="quarter" idx="10"/>
          </p:nvPr>
        </p:nvSpPr>
        <p:spPr/>
        <p:txBody>
          <a:bodyPr/>
          <a:lstStyle/>
          <a:p>
            <a:pPr algn="r" defTabSz="457200">
              <a:defRPr/>
            </a:pPr>
            <a:fld id="{706D636C-90A3-4979-BA37-BAB384B22101}" type="slidenum">
              <a:rPr lang="en-US" sz="1400" b="0" smtClean="0">
                <a:solidFill>
                  <a:srgbClr val="124D95">
                    <a:lumMod val="40000"/>
                    <a:lumOff val="60000"/>
                  </a:srgbClr>
                </a:solidFill>
                <a:latin typeface="Arial" panose="020B0604020202020204"/>
              </a:rPr>
              <a:pPr algn="r" defTabSz="457200">
                <a:defRPr/>
              </a:pPr>
              <a:t>‹#›</a:t>
            </a:fld>
            <a:endParaRPr lang="en-US" sz="1400" b="0">
              <a:solidFill>
                <a:srgbClr val="124D95">
                  <a:lumMod val="40000"/>
                  <a:lumOff val="60000"/>
                </a:srgbClr>
              </a:solidFill>
              <a:latin typeface="Arial" panose="020B0604020202020204"/>
            </a:endParaRPr>
          </a:p>
        </p:txBody>
      </p:sp>
      <p:sp>
        <p:nvSpPr>
          <p:cNvPr id="6" name="TextBox 5">
            <a:extLst>
              <a:ext uri="{FF2B5EF4-FFF2-40B4-BE49-F238E27FC236}">
                <a16:creationId xmlns:a16="http://schemas.microsoft.com/office/drawing/2014/main" id="{CAB2B6C5-95AC-4CCF-A316-BB4F7630FA47}"/>
              </a:ext>
            </a:extLst>
          </p:cNvPr>
          <p:cNvSpPr txBox="1"/>
          <p:nvPr userDrawn="1"/>
        </p:nvSpPr>
        <p:spPr>
          <a:xfrm>
            <a:off x="792480" y="2394251"/>
            <a:ext cx="7640320" cy="2120786"/>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7200" b="1" i="0" u="none" strike="noStrike" kern="1200" cap="none" spc="0" normalizeH="0" baseline="0" noProof="0">
                <a:ln>
                  <a:noFill/>
                </a:ln>
                <a:gradFill flip="none" rotWithShape="1">
                  <a:gsLst>
                    <a:gs pos="58000">
                      <a:srgbClr val="AF3F49"/>
                    </a:gs>
                    <a:gs pos="100000">
                      <a:srgbClr val="AD3B46"/>
                    </a:gs>
                    <a:gs pos="19000">
                      <a:srgbClr val="9E1C30"/>
                    </a:gs>
                    <a:gs pos="59000">
                      <a:srgbClr val="9E1C30"/>
                    </a:gs>
                  </a:gsLst>
                  <a:lin ang="5400000" scaled="1"/>
                  <a:tileRect/>
                </a:gradFill>
                <a:effectLst>
                  <a:innerShdw blurRad="76200" dist="38100" dir="18900000">
                    <a:srgbClr val="7A232E">
                      <a:lumMod val="75000"/>
                      <a:alpha val="70000"/>
                    </a:srgbClr>
                  </a:innerShdw>
                </a:effectLst>
                <a:uLnTx/>
                <a:uFillTx/>
                <a:latin typeface="Arial" panose="020B0604020202020204"/>
                <a:ea typeface="+mj-ea"/>
                <a:cs typeface="+mj-cs"/>
              </a:rPr>
              <a:t>Any</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7200" b="1" i="0" u="none" strike="noStrike" kern="1200" cap="none" spc="0" normalizeH="0" baseline="0" noProof="0">
                <a:ln>
                  <a:noFill/>
                </a:ln>
                <a:gradFill flip="none" rotWithShape="1">
                  <a:gsLst>
                    <a:gs pos="58000">
                      <a:srgbClr val="AF3F49"/>
                    </a:gs>
                    <a:gs pos="100000">
                      <a:srgbClr val="AD3B46"/>
                    </a:gs>
                    <a:gs pos="19000">
                      <a:srgbClr val="9E1C30"/>
                    </a:gs>
                    <a:gs pos="59000">
                      <a:srgbClr val="9E1C30"/>
                    </a:gs>
                  </a:gsLst>
                  <a:lin ang="5400000" scaled="1"/>
                  <a:tileRect/>
                </a:gradFill>
                <a:effectLst>
                  <a:innerShdw blurRad="76200" dist="38100" dir="18900000">
                    <a:srgbClr val="7A232E">
                      <a:lumMod val="75000"/>
                      <a:alpha val="70000"/>
                    </a:srgbClr>
                  </a:innerShdw>
                </a:effectLst>
                <a:uLnTx/>
                <a:uFillTx/>
                <a:latin typeface="Arial" panose="020B0604020202020204"/>
                <a:ea typeface="+mj-ea"/>
                <a:cs typeface="+mj-cs"/>
              </a:rPr>
              <a:t>Questions?</a:t>
            </a:r>
            <a:endParaRPr kumimoji="0" lang="en-US" sz="7200" b="1" i="0" u="none" strike="noStrike" kern="1200" cap="none" spc="0" normalizeH="0" baseline="0" noProof="0" dirty="0">
              <a:ln>
                <a:noFill/>
              </a:ln>
              <a:gradFill flip="none" rotWithShape="1">
                <a:gsLst>
                  <a:gs pos="58000">
                    <a:srgbClr val="AF3F49"/>
                  </a:gs>
                  <a:gs pos="100000">
                    <a:srgbClr val="AD3B46"/>
                  </a:gs>
                  <a:gs pos="19000">
                    <a:srgbClr val="9E1C30"/>
                  </a:gs>
                  <a:gs pos="59000">
                    <a:srgbClr val="9E1C30"/>
                  </a:gs>
                </a:gsLst>
                <a:lin ang="5400000" scaled="1"/>
                <a:tileRect/>
              </a:gradFill>
              <a:effectLst>
                <a:innerShdw blurRad="76200" dist="38100" dir="18900000">
                  <a:srgbClr val="7A232E">
                    <a:lumMod val="75000"/>
                    <a:alpha val="70000"/>
                  </a:srgbClr>
                </a:innerShdw>
              </a:effectLst>
              <a:uLnTx/>
              <a:uFillTx/>
              <a:latin typeface="Arial" panose="020B0604020202020204"/>
              <a:ea typeface="+mj-ea"/>
              <a:cs typeface="+mj-cs"/>
            </a:endParaRPr>
          </a:p>
        </p:txBody>
      </p:sp>
    </p:spTree>
    <p:custDataLst>
      <p:tags r:id="rId1"/>
    </p:custDataLst>
    <p:extLst>
      <p:ext uri="{BB962C8B-B14F-4D97-AF65-F5344CB8AC3E}">
        <p14:creationId xmlns:p14="http://schemas.microsoft.com/office/powerpoint/2010/main" val="601644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LastName</a:t>
            </a:r>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custDataLst>
              <p:tags r:id="rId1"/>
            </p:custDataLst>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custDataLst>
              <p:tags r:id="rId2"/>
            </p:custDataLst>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custDataLst>
              <p:tags r:id="rId3"/>
            </p:custDataLst>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custDataLst>
              <p:tags r:id="rId4"/>
            </p:custDataLst>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custDataLst>
              <p:tags r:id="rId5"/>
            </p:custDataLst>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custDataLst>
              <p:tags r:id="rId6"/>
            </p:custDataLst>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custDataLst>
              <p:tags r:id="rId1"/>
            </p:custDataLst>
          </p:nvPr>
        </p:nvPicPr>
        <p:blipFill>
          <a:blip r:embed="rId8">
            <a:extLst>
              <a:ext uri="{96DAC541-7B7A-43D3-8B79-37D633B846F1}">
                <asvg:svgBlip xmlns:asvg="http://schemas.microsoft.com/office/drawing/2016/SVG/main" r:embed="rId9"/>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custDataLst>
              <p:tags r:id="rId2"/>
            </p:custDataLst>
          </p:nvPr>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custDataLst>
              <p:tags r:id="rId3"/>
            </p:custDataLst>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custDataLst>
              <p:tags r:id="rId4"/>
            </p:custDataLst>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custDataLst>
              <p:tags r:id="rId5"/>
            </p:custDataLst>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custDataLst>
              <p:tags r:id="rId6"/>
            </p:custDataLst>
          </p:nvPr>
        </p:nvPicPr>
        <p:blipFill>
          <a:blip r:embed="rId10"/>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4E4E1-07F5-567A-2CF6-21D0CC3C26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D6648E-CC1D-287B-3112-58F3500CEF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548021-1502-1258-E019-E2D56B769354}"/>
              </a:ext>
            </a:extLst>
          </p:cNvPr>
          <p:cNvSpPr>
            <a:spLocks noGrp="1"/>
          </p:cNvSpPr>
          <p:nvPr>
            <p:ph type="dt" sz="half" idx="10"/>
          </p:nvPr>
        </p:nvSpPr>
        <p:spPr/>
        <p:txBody>
          <a:bodyPr/>
          <a:lstStyle/>
          <a:p>
            <a:fld id="{F2FF29D2-CCC0-4AE3-AFA6-690489AE10FA}" type="datetimeFigureOut">
              <a:rPr lang="en-US" smtClean="0"/>
              <a:t>10/7/2022</a:t>
            </a:fld>
            <a:endParaRPr lang="en-US"/>
          </a:p>
        </p:txBody>
      </p:sp>
      <p:sp>
        <p:nvSpPr>
          <p:cNvPr id="5" name="Footer Placeholder 4">
            <a:extLst>
              <a:ext uri="{FF2B5EF4-FFF2-40B4-BE49-F238E27FC236}">
                <a16:creationId xmlns:a16="http://schemas.microsoft.com/office/drawing/2014/main" id="{2B053A10-3BE2-A682-9B42-A53768BE5A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A87ABC-B18A-53FD-D42F-C33DB3DD3C21}"/>
              </a:ext>
            </a:extLst>
          </p:cNvPr>
          <p:cNvSpPr>
            <a:spLocks noGrp="1"/>
          </p:cNvSpPr>
          <p:nvPr>
            <p:ph type="sldNum" sz="quarter" idx="12"/>
          </p:nvPr>
        </p:nvSpPr>
        <p:spPr/>
        <p:txBody>
          <a:bodyPr/>
          <a:lstStyle/>
          <a:p>
            <a:fld id="{690B71FB-5B31-45A5-8A50-5B12AD7D7B71}" type="slidenum">
              <a:rPr lang="en-US" smtClean="0"/>
              <a:t>‹#›</a:t>
            </a:fld>
            <a:endParaRPr lang="en-US"/>
          </a:p>
        </p:txBody>
      </p:sp>
    </p:spTree>
    <p:extLst>
      <p:ext uri="{BB962C8B-B14F-4D97-AF65-F5344CB8AC3E}">
        <p14:creationId xmlns:p14="http://schemas.microsoft.com/office/powerpoint/2010/main" val="38697027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B0CCA-A160-C0F7-3ED7-DD01609771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5FAE33-7BE6-2656-DAF0-DC7177F72A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FFEC30-7F5C-36C6-14F8-9E29B8B2A19F}"/>
              </a:ext>
            </a:extLst>
          </p:cNvPr>
          <p:cNvSpPr>
            <a:spLocks noGrp="1"/>
          </p:cNvSpPr>
          <p:nvPr>
            <p:ph type="dt" sz="half" idx="10"/>
          </p:nvPr>
        </p:nvSpPr>
        <p:spPr/>
        <p:txBody>
          <a:bodyPr/>
          <a:lstStyle/>
          <a:p>
            <a:fld id="{F2FF29D2-CCC0-4AE3-AFA6-690489AE10FA}" type="datetimeFigureOut">
              <a:rPr lang="en-US" smtClean="0"/>
              <a:t>10/7/2022</a:t>
            </a:fld>
            <a:endParaRPr lang="en-US"/>
          </a:p>
        </p:txBody>
      </p:sp>
      <p:sp>
        <p:nvSpPr>
          <p:cNvPr id="5" name="Footer Placeholder 4">
            <a:extLst>
              <a:ext uri="{FF2B5EF4-FFF2-40B4-BE49-F238E27FC236}">
                <a16:creationId xmlns:a16="http://schemas.microsoft.com/office/drawing/2014/main" id="{96859518-A98C-4E0B-F87A-0009664A50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619B8A-12A8-3CA5-05C1-FE4F79EBA81E}"/>
              </a:ext>
            </a:extLst>
          </p:cNvPr>
          <p:cNvSpPr>
            <a:spLocks noGrp="1"/>
          </p:cNvSpPr>
          <p:nvPr>
            <p:ph type="sldNum" sz="quarter" idx="12"/>
          </p:nvPr>
        </p:nvSpPr>
        <p:spPr/>
        <p:txBody>
          <a:bodyPr/>
          <a:lstStyle/>
          <a:p>
            <a:fld id="{690B71FB-5B31-45A5-8A50-5B12AD7D7B71}" type="slidenum">
              <a:rPr lang="en-US" smtClean="0"/>
              <a:t>‹#›</a:t>
            </a:fld>
            <a:endParaRPr lang="en-US"/>
          </a:p>
        </p:txBody>
      </p:sp>
    </p:spTree>
    <p:extLst>
      <p:ext uri="{BB962C8B-B14F-4D97-AF65-F5344CB8AC3E}">
        <p14:creationId xmlns:p14="http://schemas.microsoft.com/office/powerpoint/2010/main" val="1252660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4D917-06E8-9AC4-46DC-2E3E11155A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1D388CB-FC7A-658F-F513-A24E9F9020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F2B82-FBFA-344D-7268-95EA63F9FFF6}"/>
              </a:ext>
            </a:extLst>
          </p:cNvPr>
          <p:cNvSpPr>
            <a:spLocks noGrp="1"/>
          </p:cNvSpPr>
          <p:nvPr>
            <p:ph type="dt" sz="half" idx="10"/>
          </p:nvPr>
        </p:nvSpPr>
        <p:spPr/>
        <p:txBody>
          <a:bodyPr/>
          <a:lstStyle/>
          <a:p>
            <a:fld id="{F2FF29D2-CCC0-4AE3-AFA6-690489AE10FA}" type="datetimeFigureOut">
              <a:rPr lang="en-US" smtClean="0"/>
              <a:t>10/7/2022</a:t>
            </a:fld>
            <a:endParaRPr lang="en-US"/>
          </a:p>
        </p:txBody>
      </p:sp>
      <p:sp>
        <p:nvSpPr>
          <p:cNvPr id="5" name="Footer Placeholder 4">
            <a:extLst>
              <a:ext uri="{FF2B5EF4-FFF2-40B4-BE49-F238E27FC236}">
                <a16:creationId xmlns:a16="http://schemas.microsoft.com/office/drawing/2014/main" id="{AD2766F4-153E-0BB3-9B1E-48332ED540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B00C9E-F225-638C-45AD-5B11E20DDCE8}"/>
              </a:ext>
            </a:extLst>
          </p:cNvPr>
          <p:cNvSpPr>
            <a:spLocks noGrp="1"/>
          </p:cNvSpPr>
          <p:nvPr>
            <p:ph type="sldNum" sz="quarter" idx="12"/>
          </p:nvPr>
        </p:nvSpPr>
        <p:spPr/>
        <p:txBody>
          <a:bodyPr/>
          <a:lstStyle/>
          <a:p>
            <a:fld id="{690B71FB-5B31-45A5-8A50-5B12AD7D7B71}" type="slidenum">
              <a:rPr lang="en-US" smtClean="0"/>
              <a:t>‹#›</a:t>
            </a:fld>
            <a:endParaRPr lang="en-US"/>
          </a:p>
        </p:txBody>
      </p:sp>
    </p:spTree>
    <p:extLst>
      <p:ext uri="{BB962C8B-B14F-4D97-AF65-F5344CB8AC3E}">
        <p14:creationId xmlns:p14="http://schemas.microsoft.com/office/powerpoint/2010/main" val="2075198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DABD7-3A1C-2F7D-EFE1-66E266F9EC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14D8F3-4962-ED61-A8CF-4FE3947665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2E9B9A-2446-27D3-A6E6-2F371FF66D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6E69A2-57E5-7A0A-4411-16BF12F40C9D}"/>
              </a:ext>
            </a:extLst>
          </p:cNvPr>
          <p:cNvSpPr>
            <a:spLocks noGrp="1"/>
          </p:cNvSpPr>
          <p:nvPr>
            <p:ph type="dt" sz="half" idx="10"/>
          </p:nvPr>
        </p:nvSpPr>
        <p:spPr/>
        <p:txBody>
          <a:bodyPr/>
          <a:lstStyle/>
          <a:p>
            <a:fld id="{F2FF29D2-CCC0-4AE3-AFA6-690489AE10FA}" type="datetimeFigureOut">
              <a:rPr lang="en-US" smtClean="0"/>
              <a:t>10/7/2022</a:t>
            </a:fld>
            <a:endParaRPr lang="en-US"/>
          </a:p>
        </p:txBody>
      </p:sp>
      <p:sp>
        <p:nvSpPr>
          <p:cNvPr id="6" name="Footer Placeholder 5">
            <a:extLst>
              <a:ext uri="{FF2B5EF4-FFF2-40B4-BE49-F238E27FC236}">
                <a16:creationId xmlns:a16="http://schemas.microsoft.com/office/drawing/2014/main" id="{4DE3E554-55F9-B5DA-20EB-7FDBAC9768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50785B-D91E-3903-A2F7-68C8D269D0B6}"/>
              </a:ext>
            </a:extLst>
          </p:cNvPr>
          <p:cNvSpPr>
            <a:spLocks noGrp="1"/>
          </p:cNvSpPr>
          <p:nvPr>
            <p:ph type="sldNum" sz="quarter" idx="12"/>
          </p:nvPr>
        </p:nvSpPr>
        <p:spPr/>
        <p:txBody>
          <a:bodyPr/>
          <a:lstStyle/>
          <a:p>
            <a:fld id="{690B71FB-5B31-45A5-8A50-5B12AD7D7B71}" type="slidenum">
              <a:rPr lang="en-US" smtClean="0"/>
              <a:t>‹#›</a:t>
            </a:fld>
            <a:endParaRPr lang="en-US"/>
          </a:p>
        </p:txBody>
      </p:sp>
    </p:spTree>
    <p:extLst>
      <p:ext uri="{BB962C8B-B14F-4D97-AF65-F5344CB8AC3E}">
        <p14:creationId xmlns:p14="http://schemas.microsoft.com/office/powerpoint/2010/main" val="41282133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68BD2-40B7-A49C-D961-6CBD178E26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05A5C83-1A81-B400-A970-1C46B7622F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A00C8D-4C9B-91F8-BCD0-DEE2DB4AB5D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C261104-4861-067F-BDA7-C4ABFCD900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0402FD-4A11-2955-ACD8-7AF35FCFB7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E81830-D15C-215C-FEB9-AA1F99D169FB}"/>
              </a:ext>
            </a:extLst>
          </p:cNvPr>
          <p:cNvSpPr>
            <a:spLocks noGrp="1"/>
          </p:cNvSpPr>
          <p:nvPr>
            <p:ph type="dt" sz="half" idx="10"/>
          </p:nvPr>
        </p:nvSpPr>
        <p:spPr/>
        <p:txBody>
          <a:bodyPr/>
          <a:lstStyle/>
          <a:p>
            <a:fld id="{F2FF29D2-CCC0-4AE3-AFA6-690489AE10FA}" type="datetimeFigureOut">
              <a:rPr lang="en-US" smtClean="0"/>
              <a:t>10/7/2022</a:t>
            </a:fld>
            <a:endParaRPr lang="en-US"/>
          </a:p>
        </p:txBody>
      </p:sp>
      <p:sp>
        <p:nvSpPr>
          <p:cNvPr id="8" name="Footer Placeholder 7">
            <a:extLst>
              <a:ext uri="{FF2B5EF4-FFF2-40B4-BE49-F238E27FC236}">
                <a16:creationId xmlns:a16="http://schemas.microsoft.com/office/drawing/2014/main" id="{1E8C85D1-8FC9-C47C-BC6D-6A5DEA4B6EB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2296D2-005A-D7B8-D4D0-1F560F7C8AC9}"/>
              </a:ext>
            </a:extLst>
          </p:cNvPr>
          <p:cNvSpPr>
            <a:spLocks noGrp="1"/>
          </p:cNvSpPr>
          <p:nvPr>
            <p:ph type="sldNum" sz="quarter" idx="12"/>
          </p:nvPr>
        </p:nvSpPr>
        <p:spPr/>
        <p:txBody>
          <a:bodyPr/>
          <a:lstStyle/>
          <a:p>
            <a:fld id="{690B71FB-5B31-45A5-8A50-5B12AD7D7B71}" type="slidenum">
              <a:rPr lang="en-US" smtClean="0"/>
              <a:t>‹#›</a:t>
            </a:fld>
            <a:endParaRPr lang="en-US"/>
          </a:p>
        </p:txBody>
      </p:sp>
    </p:spTree>
    <p:extLst>
      <p:ext uri="{BB962C8B-B14F-4D97-AF65-F5344CB8AC3E}">
        <p14:creationId xmlns:p14="http://schemas.microsoft.com/office/powerpoint/2010/main" val="21330053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98A5-4A03-B883-4515-4FAEC64A4F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E292F0-1C33-5454-DCC3-0771F8CFA068}"/>
              </a:ext>
            </a:extLst>
          </p:cNvPr>
          <p:cNvSpPr>
            <a:spLocks noGrp="1"/>
          </p:cNvSpPr>
          <p:nvPr>
            <p:ph type="dt" sz="half" idx="10"/>
          </p:nvPr>
        </p:nvSpPr>
        <p:spPr/>
        <p:txBody>
          <a:bodyPr/>
          <a:lstStyle/>
          <a:p>
            <a:fld id="{F2FF29D2-CCC0-4AE3-AFA6-690489AE10FA}" type="datetimeFigureOut">
              <a:rPr lang="en-US" smtClean="0"/>
              <a:t>10/7/2022</a:t>
            </a:fld>
            <a:endParaRPr lang="en-US"/>
          </a:p>
        </p:txBody>
      </p:sp>
      <p:sp>
        <p:nvSpPr>
          <p:cNvPr id="4" name="Footer Placeholder 3">
            <a:extLst>
              <a:ext uri="{FF2B5EF4-FFF2-40B4-BE49-F238E27FC236}">
                <a16:creationId xmlns:a16="http://schemas.microsoft.com/office/drawing/2014/main" id="{54B77141-4735-BFD8-6E97-DC80EA858C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4BC8542-CD4F-0E69-7D7D-73AA9F0F6D22}"/>
              </a:ext>
            </a:extLst>
          </p:cNvPr>
          <p:cNvSpPr>
            <a:spLocks noGrp="1"/>
          </p:cNvSpPr>
          <p:nvPr>
            <p:ph type="sldNum" sz="quarter" idx="12"/>
          </p:nvPr>
        </p:nvSpPr>
        <p:spPr/>
        <p:txBody>
          <a:bodyPr/>
          <a:lstStyle/>
          <a:p>
            <a:fld id="{690B71FB-5B31-45A5-8A50-5B12AD7D7B71}" type="slidenum">
              <a:rPr lang="en-US" smtClean="0"/>
              <a:t>‹#›</a:t>
            </a:fld>
            <a:endParaRPr lang="en-US"/>
          </a:p>
        </p:txBody>
      </p:sp>
    </p:spTree>
    <p:extLst>
      <p:ext uri="{BB962C8B-B14F-4D97-AF65-F5344CB8AC3E}">
        <p14:creationId xmlns:p14="http://schemas.microsoft.com/office/powerpoint/2010/main" val="732414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5D107C-3462-2495-A1C1-EE0330E3D87C}"/>
              </a:ext>
            </a:extLst>
          </p:cNvPr>
          <p:cNvSpPr>
            <a:spLocks noGrp="1"/>
          </p:cNvSpPr>
          <p:nvPr>
            <p:ph type="dt" sz="half" idx="10"/>
          </p:nvPr>
        </p:nvSpPr>
        <p:spPr/>
        <p:txBody>
          <a:bodyPr/>
          <a:lstStyle/>
          <a:p>
            <a:fld id="{F2FF29D2-CCC0-4AE3-AFA6-690489AE10FA}" type="datetimeFigureOut">
              <a:rPr lang="en-US" smtClean="0"/>
              <a:t>10/7/2022</a:t>
            </a:fld>
            <a:endParaRPr lang="en-US"/>
          </a:p>
        </p:txBody>
      </p:sp>
      <p:sp>
        <p:nvSpPr>
          <p:cNvPr id="3" name="Footer Placeholder 2">
            <a:extLst>
              <a:ext uri="{FF2B5EF4-FFF2-40B4-BE49-F238E27FC236}">
                <a16:creationId xmlns:a16="http://schemas.microsoft.com/office/drawing/2014/main" id="{11AF7F5D-5331-606D-7DEF-893B58C41B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294B69-1831-7DAA-220C-9563DD1691D9}"/>
              </a:ext>
            </a:extLst>
          </p:cNvPr>
          <p:cNvSpPr>
            <a:spLocks noGrp="1"/>
          </p:cNvSpPr>
          <p:nvPr>
            <p:ph type="sldNum" sz="quarter" idx="12"/>
          </p:nvPr>
        </p:nvSpPr>
        <p:spPr/>
        <p:txBody>
          <a:bodyPr/>
          <a:lstStyle/>
          <a:p>
            <a:fld id="{690B71FB-5B31-45A5-8A50-5B12AD7D7B71}" type="slidenum">
              <a:rPr lang="en-US" smtClean="0"/>
              <a:t>‹#›</a:t>
            </a:fld>
            <a:endParaRPr lang="en-US"/>
          </a:p>
        </p:txBody>
      </p:sp>
    </p:spTree>
    <p:extLst>
      <p:ext uri="{BB962C8B-B14F-4D97-AF65-F5344CB8AC3E}">
        <p14:creationId xmlns:p14="http://schemas.microsoft.com/office/powerpoint/2010/main" val="30611196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6C03B-2373-8659-D426-36AE4978F6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E602640-1FEF-875A-1B23-466EADB308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EECCFE-FB13-166F-BB90-FB5FB7CF22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70470F-A390-DE4D-73DF-A08AA21B94E9}"/>
              </a:ext>
            </a:extLst>
          </p:cNvPr>
          <p:cNvSpPr>
            <a:spLocks noGrp="1"/>
          </p:cNvSpPr>
          <p:nvPr>
            <p:ph type="dt" sz="half" idx="10"/>
          </p:nvPr>
        </p:nvSpPr>
        <p:spPr/>
        <p:txBody>
          <a:bodyPr/>
          <a:lstStyle/>
          <a:p>
            <a:fld id="{F2FF29D2-CCC0-4AE3-AFA6-690489AE10FA}" type="datetimeFigureOut">
              <a:rPr lang="en-US" smtClean="0"/>
              <a:t>10/7/2022</a:t>
            </a:fld>
            <a:endParaRPr lang="en-US"/>
          </a:p>
        </p:txBody>
      </p:sp>
      <p:sp>
        <p:nvSpPr>
          <p:cNvPr id="6" name="Footer Placeholder 5">
            <a:extLst>
              <a:ext uri="{FF2B5EF4-FFF2-40B4-BE49-F238E27FC236}">
                <a16:creationId xmlns:a16="http://schemas.microsoft.com/office/drawing/2014/main" id="{603B3189-F311-0EFB-E6F9-2A6F342D7F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99EA6F-8833-F162-F917-C15C33ECC189}"/>
              </a:ext>
            </a:extLst>
          </p:cNvPr>
          <p:cNvSpPr>
            <a:spLocks noGrp="1"/>
          </p:cNvSpPr>
          <p:nvPr>
            <p:ph type="sldNum" sz="quarter" idx="12"/>
          </p:nvPr>
        </p:nvSpPr>
        <p:spPr/>
        <p:txBody>
          <a:bodyPr/>
          <a:lstStyle/>
          <a:p>
            <a:fld id="{690B71FB-5B31-45A5-8A50-5B12AD7D7B71}" type="slidenum">
              <a:rPr lang="en-US" smtClean="0"/>
              <a:t>‹#›</a:t>
            </a:fld>
            <a:endParaRPr lang="en-US"/>
          </a:p>
        </p:txBody>
      </p:sp>
    </p:spTree>
    <p:extLst>
      <p:ext uri="{BB962C8B-B14F-4D97-AF65-F5344CB8AC3E}">
        <p14:creationId xmlns:p14="http://schemas.microsoft.com/office/powerpoint/2010/main" val="14905943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D40BD-56C1-0189-E56A-A8B0D26735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861598-2CE3-4332-5E1D-313345B9D6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3D461C-8113-4BB6-D89A-72A7ADE20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7B3102-9BBC-DD4B-0E82-9B7A07F5A5BF}"/>
              </a:ext>
            </a:extLst>
          </p:cNvPr>
          <p:cNvSpPr>
            <a:spLocks noGrp="1"/>
          </p:cNvSpPr>
          <p:nvPr>
            <p:ph type="dt" sz="half" idx="10"/>
          </p:nvPr>
        </p:nvSpPr>
        <p:spPr/>
        <p:txBody>
          <a:bodyPr/>
          <a:lstStyle/>
          <a:p>
            <a:fld id="{F2FF29D2-CCC0-4AE3-AFA6-690489AE10FA}" type="datetimeFigureOut">
              <a:rPr lang="en-US" smtClean="0"/>
              <a:t>10/7/2022</a:t>
            </a:fld>
            <a:endParaRPr lang="en-US"/>
          </a:p>
        </p:txBody>
      </p:sp>
      <p:sp>
        <p:nvSpPr>
          <p:cNvPr id="6" name="Footer Placeholder 5">
            <a:extLst>
              <a:ext uri="{FF2B5EF4-FFF2-40B4-BE49-F238E27FC236}">
                <a16:creationId xmlns:a16="http://schemas.microsoft.com/office/drawing/2014/main" id="{C1A2B75D-0A0A-D7B6-C252-0E36E9F8CF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B5A519-206D-A5FC-B726-94A0A0DD656B}"/>
              </a:ext>
            </a:extLst>
          </p:cNvPr>
          <p:cNvSpPr>
            <a:spLocks noGrp="1"/>
          </p:cNvSpPr>
          <p:nvPr>
            <p:ph type="sldNum" sz="quarter" idx="12"/>
          </p:nvPr>
        </p:nvSpPr>
        <p:spPr/>
        <p:txBody>
          <a:bodyPr/>
          <a:lstStyle/>
          <a:p>
            <a:fld id="{690B71FB-5B31-45A5-8A50-5B12AD7D7B71}" type="slidenum">
              <a:rPr lang="en-US" smtClean="0"/>
              <a:t>‹#›</a:t>
            </a:fld>
            <a:endParaRPr lang="en-US"/>
          </a:p>
        </p:txBody>
      </p:sp>
    </p:spTree>
    <p:extLst>
      <p:ext uri="{BB962C8B-B14F-4D97-AF65-F5344CB8AC3E}">
        <p14:creationId xmlns:p14="http://schemas.microsoft.com/office/powerpoint/2010/main" val="22327547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2DEAF-BD82-968B-8BC7-36580E8B094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6AE861-5F80-F3B1-822A-584142F1DD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6CB205-6139-3420-5CD3-CF32EA8532F9}"/>
              </a:ext>
            </a:extLst>
          </p:cNvPr>
          <p:cNvSpPr>
            <a:spLocks noGrp="1"/>
          </p:cNvSpPr>
          <p:nvPr>
            <p:ph type="dt" sz="half" idx="10"/>
          </p:nvPr>
        </p:nvSpPr>
        <p:spPr/>
        <p:txBody>
          <a:bodyPr/>
          <a:lstStyle/>
          <a:p>
            <a:fld id="{F2FF29D2-CCC0-4AE3-AFA6-690489AE10FA}" type="datetimeFigureOut">
              <a:rPr lang="en-US" smtClean="0"/>
              <a:t>10/7/2022</a:t>
            </a:fld>
            <a:endParaRPr lang="en-US"/>
          </a:p>
        </p:txBody>
      </p:sp>
      <p:sp>
        <p:nvSpPr>
          <p:cNvPr id="5" name="Footer Placeholder 4">
            <a:extLst>
              <a:ext uri="{FF2B5EF4-FFF2-40B4-BE49-F238E27FC236}">
                <a16:creationId xmlns:a16="http://schemas.microsoft.com/office/drawing/2014/main" id="{48101E81-5B8B-87D9-FAE5-A3C7A893CF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CED6F5-B5CD-64F5-609F-9FF93DC2DCA0}"/>
              </a:ext>
            </a:extLst>
          </p:cNvPr>
          <p:cNvSpPr>
            <a:spLocks noGrp="1"/>
          </p:cNvSpPr>
          <p:nvPr>
            <p:ph type="sldNum" sz="quarter" idx="12"/>
          </p:nvPr>
        </p:nvSpPr>
        <p:spPr/>
        <p:txBody>
          <a:bodyPr/>
          <a:lstStyle/>
          <a:p>
            <a:fld id="{690B71FB-5B31-45A5-8A50-5B12AD7D7B71}" type="slidenum">
              <a:rPr lang="en-US" smtClean="0"/>
              <a:t>‹#›</a:t>
            </a:fld>
            <a:endParaRPr lang="en-US"/>
          </a:p>
        </p:txBody>
      </p:sp>
    </p:spTree>
    <p:extLst>
      <p:ext uri="{BB962C8B-B14F-4D97-AF65-F5344CB8AC3E}">
        <p14:creationId xmlns:p14="http://schemas.microsoft.com/office/powerpoint/2010/main" val="21553609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194299-0F7A-E61C-2D53-99388D8500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C8E5D5-5FCB-C179-1523-8593F0768A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AA7C75-B0A5-9E37-0FD6-08B51776FCD9}"/>
              </a:ext>
            </a:extLst>
          </p:cNvPr>
          <p:cNvSpPr>
            <a:spLocks noGrp="1"/>
          </p:cNvSpPr>
          <p:nvPr>
            <p:ph type="dt" sz="half" idx="10"/>
          </p:nvPr>
        </p:nvSpPr>
        <p:spPr/>
        <p:txBody>
          <a:bodyPr/>
          <a:lstStyle/>
          <a:p>
            <a:fld id="{F2FF29D2-CCC0-4AE3-AFA6-690489AE10FA}" type="datetimeFigureOut">
              <a:rPr lang="en-US" smtClean="0"/>
              <a:t>10/7/2022</a:t>
            </a:fld>
            <a:endParaRPr lang="en-US"/>
          </a:p>
        </p:txBody>
      </p:sp>
      <p:sp>
        <p:nvSpPr>
          <p:cNvPr id="5" name="Footer Placeholder 4">
            <a:extLst>
              <a:ext uri="{FF2B5EF4-FFF2-40B4-BE49-F238E27FC236}">
                <a16:creationId xmlns:a16="http://schemas.microsoft.com/office/drawing/2014/main" id="{11482AA5-FFF9-775F-757F-6E7C3F692C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1729D2-BBFD-67E6-6EF0-6D57EBF366CB}"/>
              </a:ext>
            </a:extLst>
          </p:cNvPr>
          <p:cNvSpPr>
            <a:spLocks noGrp="1"/>
          </p:cNvSpPr>
          <p:nvPr>
            <p:ph type="sldNum" sz="quarter" idx="12"/>
          </p:nvPr>
        </p:nvSpPr>
        <p:spPr/>
        <p:txBody>
          <a:bodyPr/>
          <a:lstStyle/>
          <a:p>
            <a:fld id="{690B71FB-5B31-45A5-8A50-5B12AD7D7B71}" type="slidenum">
              <a:rPr lang="en-US" smtClean="0"/>
              <a:t>‹#›</a:t>
            </a:fld>
            <a:endParaRPr lang="en-US"/>
          </a:p>
        </p:txBody>
      </p:sp>
    </p:spTree>
    <p:extLst>
      <p:ext uri="{BB962C8B-B14F-4D97-AF65-F5344CB8AC3E}">
        <p14:creationId xmlns:p14="http://schemas.microsoft.com/office/powerpoint/2010/main" val="3453339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5.xml"/><Relationship Id="rId26" Type="http://schemas.openxmlformats.org/officeDocument/2006/relationships/tags" Target="../tags/tag13.xml"/><Relationship Id="rId3" Type="http://schemas.openxmlformats.org/officeDocument/2006/relationships/slideLayout" Target="../slideLayouts/slideLayout3.xml"/><Relationship Id="rId21" Type="http://schemas.openxmlformats.org/officeDocument/2006/relationships/tags" Target="../tags/tag8.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4.xml"/><Relationship Id="rId25" Type="http://schemas.openxmlformats.org/officeDocument/2006/relationships/tags" Target="../tags/tag12.xml"/><Relationship Id="rId2" Type="http://schemas.openxmlformats.org/officeDocument/2006/relationships/slideLayout" Target="../slideLayouts/slideLayout2.xml"/><Relationship Id="rId16" Type="http://schemas.openxmlformats.org/officeDocument/2006/relationships/tags" Target="../tags/tag3.xml"/><Relationship Id="rId20" Type="http://schemas.openxmlformats.org/officeDocument/2006/relationships/tags" Target="../tags/tag7.xml"/><Relationship Id="rId29"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11.xml"/><Relationship Id="rId5" Type="http://schemas.openxmlformats.org/officeDocument/2006/relationships/slideLayout" Target="../slideLayouts/slideLayout5.xml"/><Relationship Id="rId15" Type="http://schemas.openxmlformats.org/officeDocument/2006/relationships/tags" Target="../tags/tag2.xml"/><Relationship Id="rId23" Type="http://schemas.openxmlformats.org/officeDocument/2006/relationships/tags" Target="../tags/tag10.xml"/><Relationship Id="rId28" Type="http://schemas.openxmlformats.org/officeDocument/2006/relationships/tags" Target="../tags/tag15.xml"/><Relationship Id="rId10" Type="http://schemas.openxmlformats.org/officeDocument/2006/relationships/slideLayout" Target="../slideLayouts/slideLayout10.xml"/><Relationship Id="rId19" Type="http://schemas.openxmlformats.org/officeDocument/2006/relationships/tags" Target="../tags/tag6.xml"/><Relationship Id="rId31"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22" Type="http://schemas.openxmlformats.org/officeDocument/2006/relationships/tags" Target="../tags/tag9.xml"/><Relationship Id="rId27" Type="http://schemas.openxmlformats.org/officeDocument/2006/relationships/tags" Target="../tags/tag14.xml"/><Relationship Id="rId30"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tags" Target="../tags/tag65.xml"/><Relationship Id="rId18" Type="http://schemas.openxmlformats.org/officeDocument/2006/relationships/tags" Target="../tags/tag70.xml"/><Relationship Id="rId3" Type="http://schemas.openxmlformats.org/officeDocument/2006/relationships/slideLayout" Target="../slideLayouts/slideLayout16.xml"/><Relationship Id="rId21" Type="http://schemas.openxmlformats.org/officeDocument/2006/relationships/image" Target="../media/image2.png"/><Relationship Id="rId7" Type="http://schemas.openxmlformats.org/officeDocument/2006/relationships/tags" Target="../tags/tag59.xml"/><Relationship Id="rId12" Type="http://schemas.openxmlformats.org/officeDocument/2006/relationships/tags" Target="../tags/tag64.xml"/><Relationship Id="rId17" Type="http://schemas.openxmlformats.org/officeDocument/2006/relationships/tags" Target="../tags/tag69.xml"/><Relationship Id="rId2" Type="http://schemas.openxmlformats.org/officeDocument/2006/relationships/slideLayout" Target="../slideLayouts/slideLayout15.xml"/><Relationship Id="rId16" Type="http://schemas.openxmlformats.org/officeDocument/2006/relationships/tags" Target="../tags/tag68.xml"/><Relationship Id="rId20" Type="http://schemas.openxmlformats.org/officeDocument/2006/relationships/tags" Target="../tags/tag72.xml"/><Relationship Id="rId1" Type="http://schemas.openxmlformats.org/officeDocument/2006/relationships/slideLayout" Target="../slideLayouts/slideLayout14.xml"/><Relationship Id="rId6" Type="http://schemas.openxmlformats.org/officeDocument/2006/relationships/theme" Target="../theme/theme2.xml"/><Relationship Id="rId11" Type="http://schemas.openxmlformats.org/officeDocument/2006/relationships/tags" Target="../tags/tag63.xml"/><Relationship Id="rId5" Type="http://schemas.openxmlformats.org/officeDocument/2006/relationships/slideLayout" Target="../slideLayouts/slideLayout18.xml"/><Relationship Id="rId15" Type="http://schemas.openxmlformats.org/officeDocument/2006/relationships/tags" Target="../tags/tag67.xml"/><Relationship Id="rId23" Type="http://schemas.openxmlformats.org/officeDocument/2006/relationships/image" Target="../media/image1.emf"/><Relationship Id="rId10" Type="http://schemas.openxmlformats.org/officeDocument/2006/relationships/tags" Target="../tags/tag62.xml"/><Relationship Id="rId19" Type="http://schemas.openxmlformats.org/officeDocument/2006/relationships/tags" Target="../tags/tag71.xml"/><Relationship Id="rId4" Type="http://schemas.openxmlformats.org/officeDocument/2006/relationships/slideLayout" Target="../slideLayouts/slideLayout17.xml"/><Relationship Id="rId9" Type="http://schemas.openxmlformats.org/officeDocument/2006/relationships/tags" Target="../tags/tag61.xml"/><Relationship Id="rId14" Type="http://schemas.openxmlformats.org/officeDocument/2006/relationships/tags" Target="../tags/tag66.xml"/><Relationship Id="rId22"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custDataLst>
              <p:tags r:id="rId15"/>
            </p:custDataLst>
          </p:nvPr>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custDataLst>
              <p:tags r:id="rId16"/>
            </p:custDataLst>
          </p:nvPr>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custDataLst>
                <p:tags r:id="rId26"/>
              </p:custDataLst>
            </p:nvPr>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4">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custDataLst>
                <p:tags r:id="rId27"/>
              </p:custDataLst>
            </p:nvPr>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custDataLst>
                <p:tags r:id="rId28"/>
              </p:custDataLst>
            </p:nvPr>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custDataLst>
              <p:tags r:id="rId17"/>
            </p:custDataLst>
          </p:nvPr>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custDataLst>
                <p:tags r:id="rId24"/>
              </p:custDataLst>
            </p:nvPr>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custDataLst>
                <p:tags r:id="rId25"/>
              </p:custDataLst>
            </p:nvPr>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custDataLst>
              <p:tags r:id="rId18"/>
            </p:custDataLst>
          </p:nvPr>
        </p:nvPicPr>
        <p:blipFill>
          <a:blip r:embed="rId2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custDataLst>
              <p:tags r:id="rId19"/>
            </p:custDataLst>
          </p:nvPr>
        </p:nvPicPr>
        <p:blipFill>
          <a:blip r:embed="rId30">
            <a:alphaModFix amt="70000"/>
            <a:extLst>
              <a:ext uri="{BEBA8EAE-BF5A-486C-A8C5-ECC9F3942E4B}">
                <a14:imgProps xmlns:a14="http://schemas.microsoft.com/office/drawing/2010/main">
                  <a14:imgLayer r:embed="rId3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custDataLst>
              <p:tags r:id="rId20"/>
            </p:custDataLst>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custDataLst>
              <p:tags r:id="rId21"/>
            </p:custDataLst>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custDataLst>
              <p:tags r:id="rId22"/>
            </p:custDataLst>
          </p:nvPr>
        </p:nvSpPr>
        <p:spPr>
          <a:xfrm>
            <a:off x="805866" y="1137446"/>
            <a:ext cx="11081334" cy="503951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custDataLst>
              <p:tags r:id="rId23"/>
            </p:custDataLst>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699" r:id="rId11"/>
    <p:sldLayoutId id="2147483700" r:id="rId12"/>
    <p:sldLayoutId id="2147483701" r:id="rId13"/>
  </p:sldLayoutIdLst>
  <p:transition/>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custDataLst>
              <p:tags r:id="rId7"/>
            </p:custDataLst>
          </p:nvPr>
        </p:nvPicPr>
        <p:blipFill>
          <a:blip r:embed="rId21">
            <a:alphaModFix amt="70000"/>
            <a:extLst>
              <a:ext uri="{BEBA8EAE-BF5A-486C-A8C5-ECC9F3942E4B}">
                <a14:imgProps xmlns:a14="http://schemas.microsoft.com/office/drawing/2010/main">
                  <a14:imgLayer r:embed="rId22">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custDataLst>
              <p:tags r:id="rId8"/>
            </p:custDataLst>
          </p:nvPr>
        </p:nvPicPr>
        <p:blipFill>
          <a:blip r:embed="rId23"/>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custDataLst>
              <p:tags r:id="rId9"/>
            </p:custDataLst>
          </p:nvPr>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custDataLst>
                <p:tags r:id="rId19"/>
              </p:custDataLst>
            </p:nvPr>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custDataLst>
                <p:tags r:id="rId20"/>
              </p:custDataLst>
            </p:nvPr>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custDataLst>
              <p:tags r:id="rId10"/>
            </p:custDataLst>
          </p:nvPr>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custDataLst>
              <p:tags r:id="rId11"/>
            </p:custDataLst>
          </p:nvPr>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custDataLst>
                <p:tags r:id="rId16"/>
              </p:custDataLst>
            </p:nvPr>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4">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custDataLst>
                <p:tags r:id="rId17"/>
              </p:custDataLst>
            </p:nvPr>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custDataLst>
                <p:tags r:id="rId18"/>
              </p:custDataLst>
            </p:nvPr>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custDataLst>
              <p:tags r:id="rId12"/>
            </p:custDataLst>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custDataLst>
              <p:tags r:id="rId13"/>
            </p:custDataLst>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custDataLst>
              <p:tags r:id="rId14"/>
            </p:custDataLst>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custDataLst>
              <p:tags r:id="rId15"/>
            </p:custDataLst>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82" r:id="rId3"/>
    <p:sldLayoutId id="2147483674" r:id="rId4"/>
    <p:sldLayoutId id="2147483697" r:id="rId5"/>
  </p:sldLayoutIdLst>
  <p:transition/>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2D839A-4FF4-A65D-E0A5-D6F3223A46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297C58-9199-8CA8-B8C3-54A7F1BD94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681ED6-40DE-E672-5186-97CEEDEC55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FF29D2-CCC0-4AE3-AFA6-690489AE10FA}" type="datetimeFigureOut">
              <a:rPr lang="en-US" smtClean="0"/>
              <a:t>10/7/2022</a:t>
            </a:fld>
            <a:endParaRPr lang="en-US"/>
          </a:p>
        </p:txBody>
      </p:sp>
      <p:sp>
        <p:nvSpPr>
          <p:cNvPr id="5" name="Footer Placeholder 4">
            <a:extLst>
              <a:ext uri="{FF2B5EF4-FFF2-40B4-BE49-F238E27FC236}">
                <a16:creationId xmlns:a16="http://schemas.microsoft.com/office/drawing/2014/main" id="{89C7BBD0-55D2-F30D-A65F-148E0D91C4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AD936B7-5EF5-19B1-7DA7-CD0555EBC6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0B71FB-5B31-45A5-8A50-5B12AD7D7B71}" type="slidenum">
              <a:rPr lang="en-US" smtClean="0"/>
              <a:t>‹#›</a:t>
            </a:fld>
            <a:endParaRPr lang="en-US"/>
          </a:p>
        </p:txBody>
      </p:sp>
    </p:spTree>
    <p:extLst>
      <p:ext uri="{BB962C8B-B14F-4D97-AF65-F5344CB8AC3E}">
        <p14:creationId xmlns:p14="http://schemas.microsoft.com/office/powerpoint/2010/main" val="254447818"/>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1.xml"/><Relationship Id="rId1" Type="http://schemas.openxmlformats.org/officeDocument/2006/relationships/tags" Target="../tags/tag8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8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87.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0.xml"/><Relationship Id="rId1" Type="http://schemas.openxmlformats.org/officeDocument/2006/relationships/tags" Target="../tags/tag88.xml"/><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8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90.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9.xml"/><Relationship Id="rId7" Type="http://schemas.openxmlformats.org/officeDocument/2006/relationships/diagramColors" Target="../diagrams/colors1.xml"/><Relationship Id="rId2" Type="http://schemas.openxmlformats.org/officeDocument/2006/relationships/slideLayout" Target="../slideLayouts/slideLayout12.xml"/><Relationship Id="rId1" Type="http://schemas.openxmlformats.org/officeDocument/2006/relationships/tags" Target="../tags/tag9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92.xml"/></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1.xml"/><Relationship Id="rId7" Type="http://schemas.openxmlformats.org/officeDocument/2006/relationships/diagramColors" Target="../diagrams/colors2.xml"/><Relationship Id="rId2" Type="http://schemas.openxmlformats.org/officeDocument/2006/relationships/slideLayout" Target="../slideLayouts/slideLayout7.xml"/><Relationship Id="rId1" Type="http://schemas.openxmlformats.org/officeDocument/2006/relationships/tags" Target="../tags/tag9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2.xml"/><Relationship Id="rId7"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tags" Target="../tags/tag9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95.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96.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notesSlide" Target="../notesSlides/notesSlide16.xml"/><Relationship Id="rId7" Type="http://schemas.openxmlformats.org/officeDocument/2006/relationships/diagramQuickStyle" Target="../diagrams/quickStyle4.xml"/><Relationship Id="rId2" Type="http://schemas.openxmlformats.org/officeDocument/2006/relationships/slideLayout" Target="../slideLayouts/slideLayout2.xml"/><Relationship Id="rId1" Type="http://schemas.openxmlformats.org/officeDocument/2006/relationships/tags" Target="../tags/tag97.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26.jpeg"/><Relationship Id="rId9" Type="http://schemas.microsoft.com/office/2007/relationships/diagramDrawing" Target="../diagrams/drawing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9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5.xml"/><Relationship Id="rId1" Type="http://schemas.openxmlformats.org/officeDocument/2006/relationships/tags" Target="../tags/tag99.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5.xml"/><Relationship Id="rId1" Type="http://schemas.openxmlformats.org/officeDocument/2006/relationships/tags" Target="../tags/tag100.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0.xml"/><Relationship Id="rId1" Type="http://schemas.openxmlformats.org/officeDocument/2006/relationships/tags" Target="../tags/tag101.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0.xml"/><Relationship Id="rId1" Type="http://schemas.openxmlformats.org/officeDocument/2006/relationships/tags" Target="../tags/tag102.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0.xml"/><Relationship Id="rId1" Type="http://schemas.openxmlformats.org/officeDocument/2006/relationships/tags" Target="../tags/tag10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104.xml"/></Relationships>
</file>

<file path=ppt/slides/_rels/slide2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25.xml"/><Relationship Id="rId7" Type="http://schemas.openxmlformats.org/officeDocument/2006/relationships/diagramColors" Target="../diagrams/colors5.xml"/><Relationship Id="rId2" Type="http://schemas.openxmlformats.org/officeDocument/2006/relationships/slideLayout" Target="../slideLayouts/slideLayout20.xml"/><Relationship Id="rId1" Type="http://schemas.openxmlformats.org/officeDocument/2006/relationships/tags" Target="../tags/tag105.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6.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26.xml"/><Relationship Id="rId7" Type="http://schemas.openxmlformats.org/officeDocument/2006/relationships/diagramColors" Target="../diagrams/colors6.xml"/><Relationship Id="rId2" Type="http://schemas.openxmlformats.org/officeDocument/2006/relationships/slideLayout" Target="../slideLayouts/slideLayout20.xml"/><Relationship Id="rId1" Type="http://schemas.openxmlformats.org/officeDocument/2006/relationships/tags" Target="../tags/tag106.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ags" Target="../tags/tag10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0.xml"/><Relationship Id="rId1" Type="http://schemas.openxmlformats.org/officeDocument/2006/relationships/tags" Target="../tags/tag108.xml"/><Relationship Id="rId5" Type="http://schemas.openxmlformats.org/officeDocument/2006/relationships/image" Target="../media/image30.JPG"/><Relationship Id="rId4" Type="http://schemas.openxmlformats.org/officeDocument/2006/relationships/hyperlink" Target="https://www.dol.gov/agencies/eta/grants/management/reporting" TargetMode="Externa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0.xml"/><Relationship Id="rId1" Type="http://schemas.openxmlformats.org/officeDocument/2006/relationships/tags" Target="../tags/tag109.xml"/><Relationship Id="rId5" Type="http://schemas.openxmlformats.org/officeDocument/2006/relationships/image" Target="../media/image31.png"/><Relationship Id="rId4" Type="http://schemas.openxmlformats.org/officeDocument/2006/relationships/hyperlink" Target="https://www.dol.gov/agencies/eta/grants/management/closeout" TargetMode="Externa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ags" Target="../tags/tag11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11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1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nd@chamberlindunn.com"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hyperlink" Target="mailto:akangelos@dra.gov" TargetMode="Externa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tags" Target="../tags/tag113.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xml"/><Relationship Id="rId1" Type="http://schemas.openxmlformats.org/officeDocument/2006/relationships/tags" Target="../tags/tag114.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115.xml"/><Relationship Id="rId4" Type="http://schemas.openxmlformats.org/officeDocument/2006/relationships/hyperlink" Target="mailto:EBSS.help@dol.gov" TargetMode="Externa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116.xml"/><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3.xml"/><Relationship Id="rId1" Type="http://schemas.openxmlformats.org/officeDocument/2006/relationships/tags" Target="../tags/tag11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118.xml"/><Relationship Id="rId5" Type="http://schemas.openxmlformats.org/officeDocument/2006/relationships/image" Target="../media/image33.png"/><Relationship Id="rId4" Type="http://schemas.openxmlformats.org/officeDocument/2006/relationships/hyperlink" Target="https://www.doleta.gov/grants/docs/ETA_Grantee_Handbook.pdf"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8" Type="http://schemas.openxmlformats.org/officeDocument/2006/relationships/hyperlink" Target="Support@workforceGPS.org" TargetMode="External"/><Relationship Id="rId3" Type="http://schemas.openxmlformats.org/officeDocument/2006/relationships/tags" Target="../tags/tag121.xml"/><Relationship Id="rId7" Type="http://schemas.openxmlformats.org/officeDocument/2006/relationships/notesSlide" Target="../notesSlides/notesSlide45.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slideLayout" Target="../slideLayouts/slideLayout18.xml"/><Relationship Id="rId5" Type="http://schemas.openxmlformats.org/officeDocument/2006/relationships/tags" Target="../tags/tag123.xml"/><Relationship Id="rId4" Type="http://schemas.openxmlformats.org/officeDocument/2006/relationships/tags" Target="../tags/tag122.xml"/><Relationship Id="rId9" Type="http://schemas.openxmlformats.org/officeDocument/2006/relationships/hyperlink" Target="mailto:apprenticeship.grants@dol.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6E9D2A-DB00-44C7-BF9A-C8463809EFF0}"/>
              </a:ext>
            </a:extLst>
          </p:cNvPr>
          <p:cNvSpPr>
            <a:spLocks noGrp="1"/>
          </p:cNvSpPr>
          <p:nvPr>
            <p:ph type="body" sz="quarter" idx="12"/>
          </p:nvPr>
        </p:nvSpPr>
        <p:spPr/>
        <p:txBody>
          <a:bodyPr/>
          <a:lstStyle/>
          <a:p>
            <a:r>
              <a:rPr lang="en-US" dirty="0"/>
              <a:t>October 7, 2022</a:t>
            </a:r>
          </a:p>
        </p:txBody>
      </p:sp>
      <p:sp>
        <p:nvSpPr>
          <p:cNvPr id="2" name="Title 1"/>
          <p:cNvSpPr>
            <a:spLocks noGrp="1"/>
          </p:cNvSpPr>
          <p:nvPr>
            <p:ph type="ctrTitle"/>
          </p:nvPr>
        </p:nvSpPr>
        <p:spPr>
          <a:xfrm>
            <a:off x="2209800" y="1778180"/>
            <a:ext cx="7772400" cy="2387600"/>
          </a:xfrm>
        </p:spPr>
        <p:txBody>
          <a:bodyPr>
            <a:noAutofit/>
          </a:bodyPr>
          <a:lstStyle/>
          <a:p>
            <a:r>
              <a:rPr lang="en-US" sz="4800" dirty="0"/>
              <a:t>Workforce Opportunities for Rural Communities (WORC 4) New Grantee Orientation</a:t>
            </a:r>
          </a:p>
        </p:txBody>
      </p:sp>
      <p:sp>
        <p:nvSpPr>
          <p:cNvPr id="3" name="Subtitle 2"/>
          <p:cNvSpPr>
            <a:spLocks noGrp="1"/>
          </p:cNvSpPr>
          <p:nvPr>
            <p:ph type="subTitle" idx="1"/>
          </p:nvPr>
        </p:nvSpPr>
        <p:spPr/>
        <p:txBody>
          <a:bodyPr/>
          <a:lstStyle/>
          <a:p>
            <a:r>
              <a:rPr lang="en-US" dirty="0"/>
              <a:t>An introductory webinar for WORC round four grantees.</a:t>
            </a:r>
          </a:p>
        </p:txBody>
      </p:sp>
    </p:spTree>
    <p:custDataLst>
      <p:tags r:id="rId1"/>
    </p:custDataLst>
    <p:extLst>
      <p:ext uri="{BB962C8B-B14F-4D97-AF65-F5344CB8AC3E}">
        <p14:creationId xmlns:p14="http://schemas.microsoft.com/office/powerpoint/2010/main" val="308460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Moderator	</a:t>
            </a:r>
          </a:p>
        </p:txBody>
      </p:sp>
      <p:sp>
        <p:nvSpPr>
          <p:cNvPr id="3" name="Content Placeholder 2"/>
          <p:cNvSpPr>
            <a:spLocks noGrp="1"/>
          </p:cNvSpPr>
          <p:nvPr>
            <p:ph idx="1"/>
          </p:nvPr>
        </p:nvSpPr>
        <p:spPr/>
        <p:txBody>
          <a:bodyPr/>
          <a:lstStyle/>
          <a:p>
            <a:r>
              <a:rPr lang="en-US" dirty="0"/>
              <a:t>Charlotte Harris</a:t>
            </a:r>
          </a:p>
          <a:p>
            <a:pPr lvl="1"/>
            <a:r>
              <a:rPr lang="en-US" dirty="0"/>
              <a:t>Unit Chief</a:t>
            </a:r>
          </a:p>
          <a:p>
            <a:pPr lvl="1"/>
            <a:r>
              <a:rPr lang="en-US" dirty="0"/>
              <a:t>Office of Workforce Investment, US Department of Labor/ Employment and Training Administration </a:t>
            </a:r>
          </a:p>
          <a:p>
            <a:pPr marL="0" indent="0">
              <a:buNone/>
            </a:pPr>
            <a:endParaRPr lang="en-US" dirty="0"/>
          </a:p>
        </p:txBody>
      </p:sp>
      <p:sp>
        <p:nvSpPr>
          <p:cNvPr id="4" name="Slide Number Placeholder 3"/>
          <p:cNvSpPr>
            <a:spLocks noGrp="1"/>
          </p:cNvSpPr>
          <p:nvPr>
            <p:ph type="sldNum" sz="quarter" idx="4294967295"/>
          </p:nvPr>
        </p:nvSpPr>
        <p:spPr/>
        <p:txBody>
          <a:bodyPr/>
          <a:lstStyle/>
          <a:p>
            <a:pPr algn="r" defTabSz="457200">
              <a:defRPr/>
            </a:pPr>
            <a:fld id="{706D636C-90A3-4979-BA37-BAB384B22101}" type="slidenum">
              <a:rPr lang="en-US" sz="1400">
                <a:solidFill>
                  <a:srgbClr val="303030">
                    <a:lumMod val="75000"/>
                    <a:lumOff val="25000"/>
                  </a:srgbClr>
                </a:solidFill>
                <a:latin typeface="Arial" panose="020B0604020202020204"/>
              </a:rPr>
              <a:pPr algn="r" defTabSz="457200">
                <a:defRPr/>
              </a:pPr>
              <a:t>2</a:t>
            </a:fld>
            <a:endParaRPr lang="en-US" sz="1400">
              <a:solidFill>
                <a:srgbClr val="303030">
                  <a:lumMod val="75000"/>
                  <a:lumOff val="25000"/>
                </a:srgbClr>
              </a:solidFill>
              <a:latin typeface="Arial" panose="020B0604020202020204"/>
            </a:endParaRPr>
          </a:p>
        </p:txBody>
      </p:sp>
    </p:spTree>
    <p:extLst>
      <p:ext uri="{BB962C8B-B14F-4D97-AF65-F5344CB8AC3E}">
        <p14:creationId xmlns:p14="http://schemas.microsoft.com/office/powerpoint/2010/main" val="116997717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a:xfrm>
            <a:off x="1666504" y="842965"/>
            <a:ext cx="8821088" cy="2852737"/>
          </a:xfrm>
        </p:spPr>
        <p:txBody>
          <a:bodyPr/>
          <a:lstStyle/>
          <a:p>
            <a:r>
              <a:rPr lang="en-US" dirty="0"/>
              <a:t>Welcome and Introductions</a:t>
            </a:r>
          </a:p>
        </p:txBody>
      </p:sp>
      <p:sp>
        <p:nvSpPr>
          <p:cNvPr id="3" name="Text Placeholder 2">
            <a:extLst>
              <a:ext uri="{FF2B5EF4-FFF2-40B4-BE49-F238E27FC236}">
                <a16:creationId xmlns:a16="http://schemas.microsoft.com/office/drawing/2014/main" id="{A8D1E086-E0DD-4320-B921-FE7F1C9BA352}"/>
              </a:ext>
            </a:extLst>
          </p:cNvPr>
          <p:cNvSpPr>
            <a:spLocks noGrp="1"/>
          </p:cNvSpPr>
          <p:nvPr>
            <p:ph type="body" idx="1"/>
          </p:nvPr>
        </p:nvSpPr>
        <p:spPr/>
        <p:txBody>
          <a:bodyPr/>
          <a:lstStyle/>
          <a:p>
            <a:pPr algn="ctr"/>
            <a:r>
              <a:rPr lang="en-US" dirty="0"/>
              <a:t>Let’s get to know each other!</a:t>
            </a:r>
          </a:p>
        </p:txBody>
      </p:sp>
      <p:sp>
        <p:nvSpPr>
          <p:cNvPr id="4" name="Slide Number Placeholder 3">
            <a:extLst>
              <a:ext uri="{FF2B5EF4-FFF2-40B4-BE49-F238E27FC236}">
                <a16:creationId xmlns:a16="http://schemas.microsoft.com/office/drawing/2014/main" id="{F7F3BCF8-F9AB-4BB2-9913-4630A42EC134}"/>
              </a:ext>
            </a:extLst>
          </p:cNvPr>
          <p:cNvSpPr>
            <a:spLocks noGrp="1"/>
          </p:cNvSpPr>
          <p:nvPr>
            <p:ph type="sldNum" sz="quarter" idx="4294967295"/>
          </p:nvPr>
        </p:nvSpPr>
        <p:spPr/>
        <p:txBody>
          <a:bodyPr/>
          <a:lstStyle/>
          <a:p>
            <a:fld id="{706D636C-90A3-4979-BA37-BAB384B22101}" type="slidenum">
              <a:rPr lang="en-US" smtClean="0"/>
              <a:pPr/>
              <a:t>3</a:t>
            </a:fld>
            <a:endParaRPr lang="en-US" dirty="0"/>
          </a:p>
        </p:txBody>
      </p:sp>
    </p:spTree>
    <p:custDataLst>
      <p:tags r:id="rId1"/>
    </p:custDataLst>
    <p:extLst>
      <p:ext uri="{BB962C8B-B14F-4D97-AF65-F5344CB8AC3E}">
        <p14:creationId xmlns:p14="http://schemas.microsoft.com/office/powerpoint/2010/main" val="254110919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lue arrows pointing to each bullet point">
            <a:extLst>
              <a:ext uri="{FF2B5EF4-FFF2-40B4-BE49-F238E27FC236}">
                <a16:creationId xmlns:a16="http://schemas.microsoft.com/office/drawing/2014/main" id="{8765996F-F2BF-4480-99E3-42D0373D0E76}"/>
              </a:ext>
            </a:extLst>
          </p:cNvPr>
          <p:cNvPicPr>
            <a:picLocks noChangeAspect="1"/>
          </p:cNvPicPr>
          <p:nvPr/>
        </p:nvPicPr>
        <p:blipFill rotWithShape="1">
          <a:blip r:embed="rId4">
            <a:extLst>
              <a:ext uri="{28A0092B-C50C-407E-A947-70E740481C1C}">
                <a14:useLocalDpi xmlns:a14="http://schemas.microsoft.com/office/drawing/2010/main" val="0"/>
              </a:ext>
            </a:extLst>
          </a:blip>
          <a:srcRect l="10096"/>
          <a:stretch/>
        </p:blipFill>
        <p:spPr>
          <a:xfrm>
            <a:off x="1524000" y="837509"/>
            <a:ext cx="2846722" cy="4899057"/>
          </a:xfrm>
          <a:prstGeom prst="rect">
            <a:avLst/>
          </a:prstGeom>
        </p:spPr>
      </p:pic>
      <p:sp>
        <p:nvSpPr>
          <p:cNvPr id="2" name="Title 1">
            <a:extLst>
              <a:ext uri="{FF2B5EF4-FFF2-40B4-BE49-F238E27FC236}">
                <a16:creationId xmlns:a16="http://schemas.microsoft.com/office/drawing/2014/main" id="{8119FFAA-171C-4F18-91AE-01B1A22E1793}"/>
              </a:ext>
            </a:extLst>
          </p:cNvPr>
          <p:cNvSpPr>
            <a:spLocks noGrp="1"/>
          </p:cNvSpPr>
          <p:nvPr>
            <p:ph type="title"/>
          </p:nvPr>
        </p:nvSpPr>
        <p:spPr>
          <a:xfrm>
            <a:off x="2152650" y="365126"/>
            <a:ext cx="7955280" cy="670044"/>
          </a:xfrm>
        </p:spPr>
        <p:txBody>
          <a:bodyPr/>
          <a:lstStyle/>
          <a:p>
            <a:pPr algn="ctr"/>
            <a:r>
              <a:rPr lang="en-US" dirty="0"/>
              <a:t>Today’s Agenda</a:t>
            </a:r>
          </a:p>
        </p:txBody>
      </p:sp>
      <p:sp>
        <p:nvSpPr>
          <p:cNvPr id="3" name="Content Placeholder 2">
            <a:extLst>
              <a:ext uri="{FF2B5EF4-FFF2-40B4-BE49-F238E27FC236}">
                <a16:creationId xmlns:a16="http://schemas.microsoft.com/office/drawing/2014/main" id="{17F72E85-3723-4DC7-824F-FB6B4041BE22}"/>
              </a:ext>
            </a:extLst>
          </p:cNvPr>
          <p:cNvSpPr>
            <a:spLocks noGrp="1"/>
          </p:cNvSpPr>
          <p:nvPr>
            <p:ph idx="1"/>
          </p:nvPr>
        </p:nvSpPr>
        <p:spPr>
          <a:xfrm>
            <a:off x="4069438" y="1509315"/>
            <a:ext cx="6038492" cy="4624208"/>
          </a:xfrm>
        </p:spPr>
        <p:txBody>
          <a:bodyPr anchor="t">
            <a:normAutofit/>
          </a:bodyPr>
          <a:lstStyle/>
          <a:p>
            <a:r>
              <a:rPr lang="en-US" sz="2400" dirty="0"/>
              <a:t>Welcome &amp; Introductions</a:t>
            </a:r>
          </a:p>
          <a:p>
            <a:r>
              <a:rPr lang="en-US" sz="2400" dirty="0"/>
              <a:t>Federal Team Overview </a:t>
            </a:r>
          </a:p>
          <a:p>
            <a:r>
              <a:rPr lang="en-US" sz="2400" dirty="0"/>
              <a:t>Grant Program Overview</a:t>
            </a:r>
          </a:p>
          <a:p>
            <a:r>
              <a:rPr lang="en-US" sz="2400" dirty="0"/>
              <a:t>Grant Management / Package Overview</a:t>
            </a:r>
          </a:p>
          <a:p>
            <a:r>
              <a:rPr lang="en-US" sz="2400" dirty="0"/>
              <a:t>Grant Modifications</a:t>
            </a:r>
          </a:p>
          <a:p>
            <a:r>
              <a:rPr lang="en-US" sz="2400" dirty="0"/>
              <a:t>WORC 4 Performance Reporting</a:t>
            </a:r>
          </a:p>
          <a:p>
            <a:r>
              <a:rPr lang="en-US" sz="2400" dirty="0"/>
              <a:t>Technical Assistance </a:t>
            </a:r>
          </a:p>
          <a:p>
            <a:r>
              <a:rPr lang="en-US" sz="2400" dirty="0"/>
              <a:t>Communication / Next Steps</a:t>
            </a:r>
          </a:p>
        </p:txBody>
      </p:sp>
      <p:sp>
        <p:nvSpPr>
          <p:cNvPr id="5" name="Slide Number Placeholder 4">
            <a:extLst>
              <a:ext uri="{FF2B5EF4-FFF2-40B4-BE49-F238E27FC236}">
                <a16:creationId xmlns:a16="http://schemas.microsoft.com/office/drawing/2014/main" id="{DDA63F07-AA53-4ECD-AB4C-7B0E836BEF95}"/>
              </a:ext>
            </a:extLst>
          </p:cNvPr>
          <p:cNvSpPr>
            <a:spLocks noGrp="1"/>
          </p:cNvSpPr>
          <p:nvPr>
            <p:ph type="sldNum" sz="quarter" idx="4294967295"/>
          </p:nvPr>
        </p:nvSpPr>
        <p:spPr/>
        <p:txBody>
          <a:bodyPr/>
          <a:lstStyle/>
          <a:p>
            <a:fld id="{706D636C-90A3-4979-BA37-BAB384B22101}" type="slidenum">
              <a:rPr lang="en-US" smtClean="0"/>
              <a:pPr/>
              <a:t>4</a:t>
            </a:fld>
            <a:endParaRPr lang="en-US" dirty="0"/>
          </a:p>
        </p:txBody>
      </p:sp>
    </p:spTree>
    <p:custDataLst>
      <p:tags r:id="rId1"/>
    </p:custDataLst>
    <p:extLst>
      <p:ext uri="{BB962C8B-B14F-4D97-AF65-F5344CB8AC3E}">
        <p14:creationId xmlns:p14="http://schemas.microsoft.com/office/powerpoint/2010/main" val="264327698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6" y="100013"/>
            <a:ext cx="9590757" cy="642937"/>
          </a:xfrm>
        </p:spPr>
        <p:txBody>
          <a:bodyPr/>
          <a:lstStyle/>
          <a:p>
            <a:r>
              <a:rPr lang="en-US" dirty="0"/>
              <a:t>Today’s Presenters</a:t>
            </a:r>
          </a:p>
        </p:txBody>
      </p:sp>
      <p:sp>
        <p:nvSpPr>
          <p:cNvPr id="3" name="Content Placeholder 2"/>
          <p:cNvSpPr>
            <a:spLocks noGrp="1"/>
          </p:cNvSpPr>
          <p:nvPr>
            <p:ph idx="1"/>
          </p:nvPr>
        </p:nvSpPr>
        <p:spPr>
          <a:xfrm>
            <a:off x="771526" y="1171575"/>
            <a:ext cx="9336404" cy="5184775"/>
          </a:xfrm>
        </p:spPr>
        <p:txBody>
          <a:bodyPr>
            <a:normAutofit/>
          </a:bodyPr>
          <a:lstStyle/>
          <a:p>
            <a:r>
              <a:rPr lang="en-US" sz="1900" dirty="0"/>
              <a:t>Keith Campbell, Program Analyst</a:t>
            </a:r>
          </a:p>
          <a:p>
            <a:pPr lvl="1"/>
            <a:r>
              <a:rPr lang="en-US" sz="1900" dirty="0"/>
              <a:t>Office of Workforce Investment/ETA</a:t>
            </a:r>
          </a:p>
          <a:p>
            <a:r>
              <a:rPr lang="en-US" sz="1900" dirty="0"/>
              <a:t>Jenifer McEnery</a:t>
            </a:r>
          </a:p>
          <a:p>
            <a:pPr lvl="1"/>
            <a:r>
              <a:rPr lang="en-US" sz="1900" dirty="0"/>
              <a:t>Grant Officer</a:t>
            </a:r>
          </a:p>
          <a:p>
            <a:pPr lvl="1"/>
            <a:r>
              <a:rPr lang="en-US" sz="1900" dirty="0"/>
              <a:t>Office of Grants Management/ ETA</a:t>
            </a:r>
          </a:p>
          <a:p>
            <a:r>
              <a:rPr lang="en-US" sz="1900" dirty="0"/>
              <a:t>Kinsey Walker</a:t>
            </a:r>
          </a:p>
          <a:p>
            <a:pPr lvl="1"/>
            <a:r>
              <a:rPr lang="en-US" sz="1900" dirty="0"/>
              <a:t>Program Analyst</a:t>
            </a:r>
          </a:p>
          <a:p>
            <a:pPr lvl="1"/>
            <a:r>
              <a:rPr lang="en-US" sz="1900" dirty="0"/>
              <a:t>Appalachian Regional Commission </a:t>
            </a:r>
          </a:p>
          <a:p>
            <a:r>
              <a:rPr lang="en-US" sz="1900" dirty="0"/>
              <a:t>Alex Holland</a:t>
            </a:r>
          </a:p>
          <a:p>
            <a:pPr lvl="1"/>
            <a:r>
              <a:rPr lang="en-US" sz="1900" dirty="0"/>
              <a:t>Program Manager</a:t>
            </a:r>
          </a:p>
          <a:p>
            <a:pPr lvl="1"/>
            <a:r>
              <a:rPr lang="en-US" sz="1900" dirty="0"/>
              <a:t>Delta Regional Authority</a:t>
            </a:r>
          </a:p>
          <a:p>
            <a:pPr marL="457200" lvl="1" indent="0">
              <a:buNone/>
            </a:pPr>
            <a:endParaRPr lang="en-US" dirty="0"/>
          </a:p>
          <a:p>
            <a:endParaRPr lang="en-US" dirty="0"/>
          </a:p>
        </p:txBody>
      </p:sp>
      <p:sp>
        <p:nvSpPr>
          <p:cNvPr id="4" name="Slide Number Placeholder 3"/>
          <p:cNvSpPr>
            <a:spLocks noGrp="1"/>
          </p:cNvSpPr>
          <p:nvPr>
            <p:ph type="sldNum" sz="quarter" idx="4294967295"/>
          </p:nvPr>
        </p:nvSpPr>
        <p:spPr/>
        <p:txBody>
          <a:bodyPr/>
          <a:lstStyle/>
          <a:p>
            <a:pPr algn="r" defTabSz="457200">
              <a:defRPr/>
            </a:pPr>
            <a:fld id="{706D636C-90A3-4979-BA37-BAB384B22101}" type="slidenum">
              <a:rPr lang="en-US" sz="1400">
                <a:solidFill>
                  <a:srgbClr val="303030">
                    <a:lumMod val="75000"/>
                    <a:lumOff val="25000"/>
                  </a:srgbClr>
                </a:solidFill>
                <a:latin typeface="Arial" panose="020B0604020202020204"/>
              </a:rPr>
              <a:pPr algn="r" defTabSz="457200">
                <a:defRPr/>
              </a:pPr>
              <a:t>5</a:t>
            </a:fld>
            <a:endParaRPr lang="en-US" sz="1400">
              <a:solidFill>
                <a:srgbClr val="303030">
                  <a:lumMod val="75000"/>
                  <a:lumOff val="25000"/>
                </a:srgbClr>
              </a:solidFill>
              <a:latin typeface="Arial" panose="020B0604020202020204"/>
            </a:endParaRPr>
          </a:p>
        </p:txBody>
      </p:sp>
    </p:spTree>
    <p:extLst>
      <p:ext uri="{BB962C8B-B14F-4D97-AF65-F5344CB8AC3E}">
        <p14:creationId xmlns:p14="http://schemas.microsoft.com/office/powerpoint/2010/main" val="23695073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32ABC-0D2C-4A2E-9836-D3A3BF48DF51}"/>
              </a:ext>
            </a:extLst>
          </p:cNvPr>
          <p:cNvSpPr>
            <a:spLocks noGrp="1"/>
          </p:cNvSpPr>
          <p:nvPr>
            <p:ph type="title"/>
          </p:nvPr>
        </p:nvSpPr>
        <p:spPr>
          <a:xfrm>
            <a:off x="683889" y="377186"/>
            <a:ext cx="4503976" cy="829163"/>
          </a:xfrm>
        </p:spPr>
        <p:txBody>
          <a:bodyPr vert="horz" lIns="0" tIns="45720" rIns="91440" bIns="45720" rtlCol="0" anchor="t">
            <a:normAutofit/>
          </a:bodyPr>
          <a:lstStyle/>
          <a:p>
            <a:pPr algn="ctr"/>
            <a:r>
              <a:rPr lang="en-US" dirty="0"/>
              <a:t>Funding Overview</a:t>
            </a:r>
          </a:p>
        </p:txBody>
      </p:sp>
      <p:sp>
        <p:nvSpPr>
          <p:cNvPr id="3" name="Content Placeholder 2">
            <a:extLst>
              <a:ext uri="{FF2B5EF4-FFF2-40B4-BE49-F238E27FC236}">
                <a16:creationId xmlns:a16="http://schemas.microsoft.com/office/drawing/2014/main" id="{D62AA4EB-90BD-4E0B-A020-75F292535F94}"/>
              </a:ext>
            </a:extLst>
          </p:cNvPr>
          <p:cNvSpPr>
            <a:spLocks noGrp="1"/>
          </p:cNvSpPr>
          <p:nvPr>
            <p:ph idx="1"/>
          </p:nvPr>
        </p:nvSpPr>
        <p:spPr>
          <a:xfrm>
            <a:off x="1214438" y="2531971"/>
            <a:ext cx="6097046" cy="1406629"/>
          </a:xfrm>
        </p:spPr>
        <p:txBody>
          <a:bodyPr>
            <a:normAutofit fontScale="92500" lnSpcReduction="10000"/>
          </a:bodyPr>
          <a:lstStyle/>
          <a:p>
            <a:pPr>
              <a:buFont typeface="Wingdings" panose="05000000000000000000" pitchFamily="2" charset="2"/>
              <a:buChar char="Ø"/>
            </a:pPr>
            <a:r>
              <a:rPr lang="en-US" sz="2000" dirty="0"/>
              <a:t>26 total grantees</a:t>
            </a:r>
          </a:p>
          <a:p>
            <a:pPr lvl="1">
              <a:buFont typeface="Arial" panose="020B0604020202020204" pitchFamily="34" charset="0"/>
              <a:buChar char="•"/>
            </a:pPr>
            <a:r>
              <a:rPr lang="en-US" sz="2000" dirty="0"/>
              <a:t>13 representing Appalachian Region, 13 representing Delta Region</a:t>
            </a:r>
          </a:p>
          <a:p>
            <a:pPr lvl="1">
              <a:buFont typeface="Arial" panose="020B0604020202020204" pitchFamily="34" charset="0"/>
              <a:buChar char="•"/>
            </a:pPr>
            <a:r>
              <a:rPr lang="en-US" sz="2000" dirty="0"/>
              <a:t>Awards range from approximately $835,000 to $1.4 million</a:t>
            </a:r>
          </a:p>
        </p:txBody>
      </p:sp>
      <p:sp>
        <p:nvSpPr>
          <p:cNvPr id="4" name="Slide Number Placeholder 3">
            <a:extLst>
              <a:ext uri="{FF2B5EF4-FFF2-40B4-BE49-F238E27FC236}">
                <a16:creationId xmlns:a16="http://schemas.microsoft.com/office/drawing/2014/main" id="{888EC253-A6A1-449F-B586-63A4DA7B9749}"/>
              </a:ext>
            </a:extLst>
          </p:cNvPr>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31625FE-5E3A-4254-9A4B-C4888BA10C27}"/>
              </a:ext>
            </a:extLst>
          </p:cNvPr>
          <p:cNvSpPr txBox="1"/>
          <p:nvPr/>
        </p:nvSpPr>
        <p:spPr>
          <a:xfrm>
            <a:off x="1114425" y="1538227"/>
            <a:ext cx="6101271"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solidFill>
                <a:effectLst/>
                <a:uLnTx/>
                <a:uFillTx/>
                <a:latin typeface="Calibri" panose="020F0502020204030204"/>
                <a:ea typeface="+mn-ea"/>
                <a:cs typeface="+mn-cs"/>
              </a:rPr>
              <a:t>DOL awarded $34.2 million for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solidFill>
                <a:effectLst/>
                <a:uLnTx/>
                <a:uFillTx/>
                <a:latin typeface="Calibri" panose="020F0502020204030204"/>
                <a:ea typeface="+mn-ea"/>
                <a:cs typeface="+mn-cs"/>
              </a:rPr>
              <a:t>WORC Initiative.</a:t>
            </a:r>
          </a:p>
        </p:txBody>
      </p:sp>
      <p:sp>
        <p:nvSpPr>
          <p:cNvPr id="8" name="Content Placeholder 2">
            <a:extLst>
              <a:ext uri="{FF2B5EF4-FFF2-40B4-BE49-F238E27FC236}">
                <a16:creationId xmlns:a16="http://schemas.microsoft.com/office/drawing/2014/main" id="{AF408DD9-E7CA-4CCC-B34F-C8E319CAD673}"/>
              </a:ext>
            </a:extLst>
          </p:cNvPr>
          <p:cNvSpPr txBox="1">
            <a:spLocks/>
          </p:cNvSpPr>
          <p:nvPr/>
        </p:nvSpPr>
        <p:spPr>
          <a:xfrm>
            <a:off x="1214438" y="4116151"/>
            <a:ext cx="6100584" cy="1451707"/>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marR="0" lvl="0" indent="-274320" algn="l" defTabSz="914400" rtl="0" eaLnBrk="1" fontAlgn="auto" latinLnBrk="0" hangingPunct="1">
              <a:lnSpc>
                <a:spcPct val="90000"/>
              </a:lnSpc>
              <a:spcBef>
                <a:spcPts val="1800"/>
              </a:spcBef>
              <a:spcAft>
                <a:spcPts val="0"/>
              </a:spcAft>
              <a:buClr>
                <a:srgbClr val="ED7D31"/>
              </a:buClr>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Period of performance is 36 months</a:t>
            </a:r>
          </a:p>
          <a:p>
            <a:pPr marL="685800" marR="0" lvl="1" indent="-228600" algn="l" defTabSz="914400" rtl="0" eaLnBrk="1" fontAlgn="auto" latinLnBrk="0" hangingPunct="1">
              <a:lnSpc>
                <a:spcPct val="90000"/>
              </a:lnSpc>
              <a:spcBef>
                <a:spcPts val="800"/>
              </a:spcBef>
              <a:spcAft>
                <a:spcPts val="0"/>
              </a:spcAft>
              <a:buClr>
                <a:srgbClr val="2C5261"/>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A5A5A5">
                    <a:lumMod val="90000"/>
                    <a:lumOff val="10000"/>
                  </a:srgbClr>
                </a:solidFill>
                <a:effectLst/>
                <a:uLnTx/>
                <a:uFillTx/>
                <a:latin typeface="Calibri" panose="020F0502020204030204"/>
                <a:ea typeface="+mn-ea"/>
                <a:cs typeface="+mn-cs"/>
              </a:rPr>
              <a:t>Grant start date: 9/15/2022</a:t>
            </a:r>
          </a:p>
          <a:p>
            <a:pPr marL="685800" marR="0" lvl="1" indent="-228600" algn="l" defTabSz="914400" rtl="0" eaLnBrk="1" fontAlgn="auto" latinLnBrk="0" hangingPunct="1">
              <a:lnSpc>
                <a:spcPct val="90000"/>
              </a:lnSpc>
              <a:spcBef>
                <a:spcPts val="800"/>
              </a:spcBef>
              <a:spcAft>
                <a:spcPts val="0"/>
              </a:spcAft>
              <a:buClr>
                <a:srgbClr val="2C5261"/>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A5A5A5">
                    <a:lumMod val="90000"/>
                    <a:lumOff val="10000"/>
                  </a:srgbClr>
                </a:solidFill>
                <a:effectLst/>
                <a:uLnTx/>
                <a:uFillTx/>
                <a:latin typeface="Calibri" panose="020F0502020204030204"/>
                <a:ea typeface="+mn-ea"/>
                <a:cs typeface="+mn-cs"/>
              </a:rPr>
              <a:t>Grant end date: 9/30/2025</a:t>
            </a:r>
          </a:p>
        </p:txBody>
      </p:sp>
      <p:pic>
        <p:nvPicPr>
          <p:cNvPr id="1026" name="Picture 2" descr="Funding, Projects and Grants folders in a filing cabinet">
            <a:extLst>
              <a:ext uri="{FF2B5EF4-FFF2-40B4-BE49-F238E27FC236}">
                <a16:creationId xmlns:a16="http://schemas.microsoft.com/office/drawing/2014/main" id="{7FBAC3B7-C172-4780-869B-FCB1B83B8CB3}"/>
              </a:ext>
            </a:extLst>
          </p:cNvPr>
          <p:cNvPicPr>
            <a:picLocks noChangeArrowheads="1"/>
          </p:cNvPicPr>
          <p:nvPr/>
        </p:nvPicPr>
        <p:blipFill rotWithShape="1">
          <a:blip r:embed="rId4" cstate="hqprint">
            <a:extLst>
              <a:ext uri="{28A0092B-C50C-407E-A947-70E740481C1C}">
                <a14:useLocalDpi xmlns:a14="http://schemas.microsoft.com/office/drawing/2010/main" val="0"/>
              </a:ext>
            </a:extLst>
          </a:blip>
          <a:srcRect l="-1" r="11771"/>
          <a:stretch/>
        </p:blipFill>
        <p:spPr bwMode="auto">
          <a:xfrm>
            <a:off x="7527872" y="1536192"/>
            <a:ext cx="2798064" cy="384048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1748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64A8D-3F93-42D7-9964-EE749A987C49}"/>
              </a:ext>
            </a:extLst>
          </p:cNvPr>
          <p:cNvSpPr>
            <a:spLocks noGrp="1"/>
          </p:cNvSpPr>
          <p:nvPr>
            <p:ph type="title"/>
          </p:nvPr>
        </p:nvSpPr>
        <p:spPr>
          <a:xfrm>
            <a:off x="748714" y="150986"/>
            <a:ext cx="11081334" cy="786384"/>
          </a:xfrm>
        </p:spPr>
        <p:txBody>
          <a:bodyPr/>
          <a:lstStyle/>
          <a:p>
            <a:r>
              <a:rPr lang="en-US" dirty="0"/>
              <a:t>Grantees: ARC Region</a:t>
            </a:r>
          </a:p>
        </p:txBody>
      </p:sp>
      <p:sp>
        <p:nvSpPr>
          <p:cNvPr id="7" name="Content Placeholder 6"/>
          <p:cNvSpPr>
            <a:spLocks noGrp="1"/>
          </p:cNvSpPr>
          <p:nvPr>
            <p:ph sz="half" idx="1"/>
          </p:nvPr>
        </p:nvSpPr>
        <p:spPr>
          <a:xfrm>
            <a:off x="838200" y="1161144"/>
            <a:ext cx="4793974" cy="5015820"/>
          </a:xfrm>
        </p:spPr>
        <p:txBody>
          <a:bodyPr>
            <a:normAutofit lnSpcReduction="10000"/>
          </a:bodyPr>
          <a:lstStyle/>
          <a:p>
            <a:r>
              <a:rPr lang="en-US" dirty="0"/>
              <a:t>Bridge Valley Community and Technical College </a:t>
            </a:r>
          </a:p>
          <a:p>
            <a:r>
              <a:rPr lang="en-US" dirty="0"/>
              <a:t>Generation WV</a:t>
            </a:r>
          </a:p>
          <a:p>
            <a:r>
              <a:rPr lang="en-US" dirty="0"/>
              <a:t>Hazard Community and Technical College </a:t>
            </a:r>
          </a:p>
          <a:p>
            <a:r>
              <a:rPr lang="en-US" dirty="0"/>
              <a:t>Kentucky </a:t>
            </a:r>
            <a:r>
              <a:rPr lang="en-US" dirty="0" err="1"/>
              <a:t>Dataseam</a:t>
            </a:r>
            <a:r>
              <a:rPr lang="en-US" dirty="0"/>
              <a:t> Initiative, Inc</a:t>
            </a:r>
          </a:p>
          <a:p>
            <a:r>
              <a:rPr lang="en-US" dirty="0"/>
              <a:t>Land of Sky Regional Council </a:t>
            </a:r>
          </a:p>
          <a:p>
            <a:r>
              <a:rPr lang="en-US" dirty="0"/>
              <a:t>The New River/Mount Rogers Workforce Development Area Consortium Board</a:t>
            </a:r>
          </a:p>
          <a:p>
            <a:endParaRPr lang="en-US" dirty="0"/>
          </a:p>
          <a:p>
            <a:endParaRPr lang="en-US" dirty="0"/>
          </a:p>
          <a:p>
            <a:pPr marL="0" indent="0">
              <a:buNone/>
            </a:pPr>
            <a:endParaRPr lang="en-US" dirty="0"/>
          </a:p>
        </p:txBody>
      </p:sp>
      <p:sp>
        <p:nvSpPr>
          <p:cNvPr id="6" name="Text Placeholder 5">
            <a:extLst>
              <a:ext uri="{FF2B5EF4-FFF2-40B4-BE49-F238E27FC236}">
                <a16:creationId xmlns:a16="http://schemas.microsoft.com/office/drawing/2014/main" id="{7D68B0FB-74DE-4636-B0F9-015945406116}"/>
              </a:ext>
            </a:extLst>
          </p:cNvPr>
          <p:cNvSpPr>
            <a:spLocks noGrp="1"/>
          </p:cNvSpPr>
          <p:nvPr>
            <p:ph sz="half" idx="2"/>
          </p:nvPr>
        </p:nvSpPr>
        <p:spPr>
          <a:xfrm>
            <a:off x="5791200" y="576197"/>
            <a:ext cx="5721626" cy="6012493"/>
          </a:xfrm>
        </p:spPr>
        <p:txBody>
          <a:bodyPr>
            <a:normAutofit lnSpcReduction="10000"/>
          </a:bodyPr>
          <a:lstStyle/>
          <a:p>
            <a:pPr marL="0" indent="0">
              <a:buNone/>
            </a:pPr>
            <a:endParaRPr lang="en-US" dirty="0"/>
          </a:p>
          <a:p>
            <a:r>
              <a:rPr lang="en-US" dirty="0"/>
              <a:t>Northeast State Community College </a:t>
            </a:r>
          </a:p>
          <a:p>
            <a:r>
              <a:rPr lang="en-US" dirty="0"/>
              <a:t>Randolph County Housing Authority</a:t>
            </a:r>
          </a:p>
          <a:p>
            <a:r>
              <a:rPr lang="en-US" dirty="0"/>
              <a:t>Rural Action, Inc</a:t>
            </a:r>
          </a:p>
          <a:p>
            <a:r>
              <a:rPr lang="en-US" dirty="0"/>
              <a:t>Southwest Virginia Community College </a:t>
            </a:r>
          </a:p>
          <a:p>
            <a:r>
              <a:rPr lang="en-US" dirty="0"/>
              <a:t>University of Maryland Center for Substance Abuse Research </a:t>
            </a:r>
          </a:p>
          <a:p>
            <a:r>
              <a:rPr lang="en-US" dirty="0"/>
              <a:t>University of Pittsburgh School of Computing and Information </a:t>
            </a:r>
          </a:p>
          <a:p>
            <a:r>
              <a:rPr lang="en-US" dirty="0"/>
              <a:t>Westmoreland-Fayette Workforce Development Board</a:t>
            </a:r>
          </a:p>
          <a:p>
            <a:pPr marL="0" indent="0">
              <a:buNone/>
            </a:pPr>
            <a:endParaRPr lang="en-US" dirty="0"/>
          </a:p>
          <a:p>
            <a:endParaRPr lang="en-US" dirty="0"/>
          </a:p>
          <a:p>
            <a:endParaRPr lang="en-US" dirty="0"/>
          </a:p>
          <a:p>
            <a:pPr marL="0" indent="0">
              <a:buNone/>
            </a:pPr>
            <a:endParaRPr lang="en-US" dirty="0"/>
          </a:p>
          <a:p>
            <a:endParaRPr lang="en-US" dirty="0"/>
          </a:p>
          <a:p>
            <a:endParaRPr lang="en-US" dirty="0"/>
          </a:p>
          <a:p>
            <a:endParaRPr lang="en-US" dirty="0"/>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CE727299-6735-4448-91AB-BE6B4F003C56}"/>
              </a:ext>
            </a:extLst>
          </p:cNvPr>
          <p:cNvSpPr>
            <a:spLocks noGrp="1"/>
          </p:cNvSpPr>
          <p:nvPr>
            <p:ph type="sldNum" sz="quarter" idx="4294967295"/>
          </p:nvPr>
        </p:nvSpPr>
        <p:spPr/>
        <p:txBody>
          <a:bodyPr/>
          <a:lstStyle/>
          <a:p>
            <a:fld id="{706D636C-90A3-4979-BA37-BAB384B22101}" type="slidenum">
              <a:rPr lang="en-US" smtClean="0"/>
              <a:pPr/>
              <a:t>7</a:t>
            </a:fld>
            <a:endParaRPr lang="en-US"/>
          </a:p>
        </p:txBody>
      </p:sp>
    </p:spTree>
    <p:custDataLst>
      <p:tags r:id="rId1"/>
    </p:custDataLst>
    <p:extLst>
      <p:ext uri="{BB962C8B-B14F-4D97-AF65-F5344CB8AC3E}">
        <p14:creationId xmlns:p14="http://schemas.microsoft.com/office/powerpoint/2010/main" val="37805397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64A8D-3F93-42D7-9964-EE749A987C49}"/>
              </a:ext>
            </a:extLst>
          </p:cNvPr>
          <p:cNvSpPr>
            <a:spLocks noGrp="1"/>
          </p:cNvSpPr>
          <p:nvPr>
            <p:ph type="title"/>
          </p:nvPr>
        </p:nvSpPr>
        <p:spPr>
          <a:xfrm>
            <a:off x="791578" y="89072"/>
            <a:ext cx="11081334" cy="786384"/>
          </a:xfrm>
        </p:spPr>
        <p:txBody>
          <a:bodyPr/>
          <a:lstStyle/>
          <a:p>
            <a:r>
              <a:rPr lang="en-US" dirty="0"/>
              <a:t>Grantees: DRA Region</a:t>
            </a:r>
          </a:p>
        </p:txBody>
      </p:sp>
      <p:sp>
        <p:nvSpPr>
          <p:cNvPr id="3" name="Content Placeholder 2"/>
          <p:cNvSpPr>
            <a:spLocks noGrp="1"/>
          </p:cNvSpPr>
          <p:nvPr>
            <p:ph sz="half" idx="1"/>
          </p:nvPr>
        </p:nvSpPr>
        <p:spPr>
          <a:xfrm>
            <a:off x="896774" y="1161144"/>
            <a:ext cx="5181600" cy="5015820"/>
          </a:xfrm>
        </p:spPr>
        <p:txBody>
          <a:bodyPr>
            <a:normAutofit fontScale="25000" lnSpcReduction="20000"/>
          </a:bodyPr>
          <a:lstStyle/>
          <a:p>
            <a:r>
              <a:rPr lang="en-US" sz="9600" dirty="0"/>
              <a:t>Alabama Department of Commerce</a:t>
            </a:r>
          </a:p>
          <a:p>
            <a:r>
              <a:rPr lang="en-US" sz="9600" dirty="0"/>
              <a:t>Arkansas Center for Data Sciences</a:t>
            </a:r>
          </a:p>
          <a:p>
            <a:r>
              <a:rPr lang="en-US" sz="9600" dirty="0"/>
              <a:t>Delta Health Alliance, Inc</a:t>
            </a:r>
          </a:p>
          <a:p>
            <a:r>
              <a:rPr lang="en-US" sz="9600" dirty="0"/>
              <a:t>Dream Innovations, Inc.</a:t>
            </a:r>
          </a:p>
          <a:p>
            <a:r>
              <a:rPr lang="en-US" sz="9600" dirty="0"/>
              <a:t>Mississippi Community College Board</a:t>
            </a:r>
          </a:p>
          <a:p>
            <a:r>
              <a:rPr lang="en-US" sz="9600" dirty="0"/>
              <a:t>The New Orleans Career Center</a:t>
            </a:r>
          </a:p>
          <a:p>
            <a:r>
              <a:rPr lang="en-US" sz="9600" dirty="0" err="1"/>
              <a:t>NextOp</a:t>
            </a:r>
            <a:endParaRPr lang="en-US" sz="9600" dirty="0"/>
          </a:p>
          <a:p>
            <a:endParaRPr lang="en-US" sz="7400" dirty="0"/>
          </a:p>
          <a:p>
            <a:pPr marL="0" indent="0">
              <a:buNone/>
            </a:pPr>
            <a:r>
              <a:rPr lang="en-US" sz="7400" b="1" dirty="0"/>
              <a:t> </a:t>
            </a:r>
            <a:endParaRPr lang="en-US" sz="7400" dirty="0"/>
          </a:p>
          <a:p>
            <a:pPr marL="0" indent="0">
              <a:buNone/>
            </a:pPr>
            <a:r>
              <a:rPr lang="en-US" sz="7400" b="1" dirty="0"/>
              <a:t> </a:t>
            </a:r>
          </a:p>
          <a:p>
            <a:pPr marL="0" indent="0">
              <a:buNone/>
            </a:pPr>
            <a:endParaRPr lang="en-US" dirty="0"/>
          </a:p>
          <a:p>
            <a:endParaRPr lang="en-US" dirty="0"/>
          </a:p>
        </p:txBody>
      </p:sp>
      <p:sp>
        <p:nvSpPr>
          <p:cNvPr id="6" name="Text Placeholder 5">
            <a:extLst>
              <a:ext uri="{FF2B5EF4-FFF2-40B4-BE49-F238E27FC236}">
                <a16:creationId xmlns:a16="http://schemas.microsoft.com/office/drawing/2014/main" id="{7D68B0FB-74DE-4636-B0F9-015945406116}"/>
              </a:ext>
            </a:extLst>
          </p:cNvPr>
          <p:cNvSpPr>
            <a:spLocks noGrp="1"/>
          </p:cNvSpPr>
          <p:nvPr>
            <p:ph sz="half" idx="2"/>
          </p:nvPr>
        </p:nvSpPr>
        <p:spPr>
          <a:xfrm>
            <a:off x="6172200" y="638827"/>
            <a:ext cx="5181600" cy="5890561"/>
          </a:xfrm>
        </p:spPr>
        <p:txBody>
          <a:bodyPr>
            <a:normAutofit fontScale="25000" lnSpcReduction="20000"/>
          </a:bodyPr>
          <a:lstStyle/>
          <a:p>
            <a:pPr marL="0" indent="0">
              <a:buNone/>
            </a:pPr>
            <a:endParaRPr lang="en-US" sz="9600" dirty="0"/>
          </a:p>
          <a:p>
            <a:r>
              <a:rPr lang="en-US" sz="9600" dirty="0"/>
              <a:t>Ozark Action, Inc.</a:t>
            </a:r>
          </a:p>
          <a:p>
            <a:r>
              <a:rPr lang="en-US" sz="9600" dirty="0"/>
              <a:t>South Arkansas Community College</a:t>
            </a:r>
          </a:p>
          <a:p>
            <a:r>
              <a:rPr lang="en-US" sz="9600" dirty="0"/>
              <a:t>Southeast Missouri Hospital College of Nursing and Health Sciences</a:t>
            </a:r>
          </a:p>
          <a:p>
            <a:r>
              <a:rPr lang="en-US" sz="9600" dirty="0"/>
              <a:t>Strada Collaborative Inc.</a:t>
            </a:r>
          </a:p>
          <a:p>
            <a:r>
              <a:rPr lang="en-US" sz="9600" dirty="0"/>
              <a:t>Workforce Development Board SDA-83, Inc.</a:t>
            </a:r>
          </a:p>
          <a:p>
            <a:r>
              <a:rPr lang="en-US" sz="9600" dirty="0" err="1"/>
              <a:t>YoWealth</a:t>
            </a:r>
            <a:r>
              <a:rPr lang="en-US" sz="9600" dirty="0"/>
              <a:t> Academy</a:t>
            </a:r>
          </a:p>
          <a:p>
            <a:endParaRPr lang="en-US" dirty="0"/>
          </a:p>
          <a:p>
            <a:pPr marL="0" indent="0">
              <a:buNone/>
            </a:pPr>
            <a:endParaRPr lang="en-US" dirty="0"/>
          </a:p>
          <a:p>
            <a:pPr marL="0" indent="0">
              <a:buNone/>
            </a:pPr>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E727299-6735-4448-91AB-BE6B4F003C56}"/>
              </a:ext>
            </a:extLst>
          </p:cNvPr>
          <p:cNvSpPr>
            <a:spLocks noGrp="1"/>
          </p:cNvSpPr>
          <p:nvPr>
            <p:ph type="sldNum" sz="quarter" idx="4294967295"/>
          </p:nvPr>
        </p:nvSpPr>
        <p:spPr/>
        <p:txBody>
          <a:bodyPr/>
          <a:lstStyle/>
          <a:p>
            <a:fld id="{706D636C-90A3-4979-BA37-BAB384B22101}" type="slidenum">
              <a:rPr lang="en-US" smtClean="0"/>
              <a:pPr/>
              <a:t>8</a:t>
            </a:fld>
            <a:endParaRPr lang="en-US"/>
          </a:p>
        </p:txBody>
      </p:sp>
    </p:spTree>
    <p:custDataLst>
      <p:tags r:id="rId1"/>
    </p:custDataLst>
    <p:extLst>
      <p:ext uri="{BB962C8B-B14F-4D97-AF65-F5344CB8AC3E}">
        <p14:creationId xmlns:p14="http://schemas.microsoft.com/office/powerpoint/2010/main" val="296305132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2979" y="590124"/>
            <a:ext cx="9062260" cy="1051560"/>
          </a:xfrm>
        </p:spPr>
        <p:txBody>
          <a:bodyPr/>
          <a:lstStyle/>
          <a:p>
            <a:r>
              <a:rPr lang="en-US" b="1" dirty="0"/>
              <a:t>Grantee Polling Question</a:t>
            </a:r>
          </a:p>
        </p:txBody>
      </p:sp>
      <p:sp>
        <p:nvSpPr>
          <p:cNvPr id="3" name="Slide Number Placeholder 2"/>
          <p:cNvSpPr>
            <a:spLocks noGrp="1"/>
          </p:cNvSpPr>
          <p:nvPr>
            <p:ph type="sldNum" sz="quarter" idx="10"/>
          </p:nvPr>
        </p:nvSpPr>
        <p:spPr>
          <a:prstGeom prst="rect">
            <a:avLst/>
          </a:prstGeom>
        </p:spPr>
        <p:txBody>
          <a:bodyPr/>
          <a:lstStyle/>
          <a:p>
            <a:fld id="{01723B91-CE10-4F20-890A-0852E2246859}" type="slidenum">
              <a:rPr lang="en-US" smtClean="0"/>
              <a:pPr/>
              <a:t>9</a:t>
            </a:fld>
            <a:endParaRPr lang="en-US"/>
          </a:p>
        </p:txBody>
      </p:sp>
      <p:sp>
        <p:nvSpPr>
          <p:cNvPr id="4" name="Footer Placeholder 3"/>
          <p:cNvSpPr>
            <a:spLocks noGrp="1"/>
          </p:cNvSpPr>
          <p:nvPr>
            <p:ph type="ftr" sz="quarter" idx="4294967295"/>
          </p:nvPr>
        </p:nvSpPr>
        <p:spPr>
          <a:xfrm>
            <a:off x="1524000" y="6416676"/>
            <a:ext cx="2895600" cy="365125"/>
          </a:xfrm>
          <a:prstGeom prst="rect">
            <a:avLst/>
          </a:prstGeom>
        </p:spPr>
        <p:txBody>
          <a:bodyPr/>
          <a:lstStyle/>
          <a:p>
            <a:r>
              <a:rPr lang="en-US" dirty="0"/>
              <a:t>#</a:t>
            </a:r>
          </a:p>
        </p:txBody>
      </p:sp>
      <p:graphicFrame>
        <p:nvGraphicFramePr>
          <p:cNvPr id="10" name="Diagram 9"/>
          <p:cNvGraphicFramePr/>
          <p:nvPr/>
        </p:nvGraphicFramePr>
        <p:xfrm>
          <a:off x="3046956" y="1899524"/>
          <a:ext cx="7112695" cy="1600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p:cNvSpPr txBox="1"/>
          <p:nvPr/>
        </p:nvSpPr>
        <p:spPr>
          <a:xfrm>
            <a:off x="3046955" y="3702124"/>
            <a:ext cx="7112696" cy="2939266"/>
          </a:xfrm>
          <a:prstGeom prst="rect">
            <a:avLst/>
          </a:prstGeom>
          <a:noFill/>
        </p:spPr>
        <p:txBody>
          <a:bodyPr wrap="square" rtlCol="0">
            <a:spAutoFit/>
          </a:bodyPr>
          <a:lstStyle/>
          <a:p>
            <a:pPr marL="342900" indent="-342900">
              <a:spcAft>
                <a:spcPts val="600"/>
              </a:spcAft>
              <a:buFont typeface="+mj-lt"/>
              <a:buAutoNum type="arabicPeriod"/>
            </a:pPr>
            <a:r>
              <a:rPr lang="en-US" sz="2000" dirty="0">
                <a:solidFill>
                  <a:schemeClr val="accent1">
                    <a:lumMod val="75000"/>
                  </a:schemeClr>
                </a:solidFill>
                <a:latin typeface="Arial" pitchFamily="34" charset="0"/>
                <a:cs typeface="Arial" pitchFamily="34" charset="0"/>
              </a:rPr>
              <a:t>Allowable activities</a:t>
            </a:r>
          </a:p>
          <a:p>
            <a:pPr marL="342900" indent="-342900">
              <a:spcAft>
                <a:spcPts val="600"/>
              </a:spcAft>
              <a:buFont typeface="+mj-lt"/>
              <a:buAutoNum type="arabicPeriod"/>
            </a:pPr>
            <a:r>
              <a:rPr lang="en-US" sz="2000" dirty="0">
                <a:solidFill>
                  <a:schemeClr val="accent1">
                    <a:lumMod val="75000"/>
                  </a:schemeClr>
                </a:solidFill>
                <a:latin typeface="Arial" pitchFamily="34" charset="0"/>
                <a:cs typeface="Arial" pitchFamily="34" charset="0"/>
              </a:rPr>
              <a:t>Performance reporting</a:t>
            </a:r>
          </a:p>
          <a:p>
            <a:pPr marL="342900" indent="-342900">
              <a:spcAft>
                <a:spcPts val="600"/>
              </a:spcAft>
              <a:buFont typeface="+mj-lt"/>
              <a:buAutoNum type="arabicPeriod"/>
            </a:pPr>
            <a:r>
              <a:rPr lang="en-US" sz="2000" dirty="0">
                <a:solidFill>
                  <a:schemeClr val="accent1">
                    <a:lumMod val="75000"/>
                  </a:schemeClr>
                </a:solidFill>
                <a:latin typeface="Arial" pitchFamily="34" charset="0"/>
                <a:cs typeface="Arial" pitchFamily="34" charset="0"/>
              </a:rPr>
              <a:t>Partnering with the workforce system (e.g. American Job Centers)</a:t>
            </a:r>
          </a:p>
          <a:p>
            <a:pPr marL="342900" indent="-342900">
              <a:spcAft>
                <a:spcPts val="600"/>
              </a:spcAft>
              <a:buFont typeface="+mj-lt"/>
              <a:buAutoNum type="arabicPeriod"/>
            </a:pPr>
            <a:r>
              <a:rPr lang="en-US" sz="2000" dirty="0">
                <a:solidFill>
                  <a:schemeClr val="accent1">
                    <a:lumMod val="75000"/>
                  </a:schemeClr>
                </a:solidFill>
                <a:latin typeface="Arial" pitchFamily="34" charset="0"/>
                <a:cs typeface="Arial" pitchFamily="34" charset="0"/>
              </a:rPr>
              <a:t>Addressing and promoting racial equity throughout the grant process</a:t>
            </a:r>
          </a:p>
          <a:p>
            <a:pPr marL="342900" indent="-342900">
              <a:spcAft>
                <a:spcPts val="600"/>
              </a:spcAft>
              <a:buFont typeface="+mj-lt"/>
              <a:buAutoNum type="arabicPeriod"/>
            </a:pPr>
            <a:r>
              <a:rPr lang="en-US" sz="2000" dirty="0">
                <a:solidFill>
                  <a:schemeClr val="accent1">
                    <a:lumMod val="75000"/>
                  </a:schemeClr>
                </a:solidFill>
                <a:latin typeface="Arial" pitchFamily="34" charset="0"/>
                <a:cs typeface="Arial" pitchFamily="34" charset="0"/>
              </a:rPr>
              <a:t>Grant modifications and prior approval</a:t>
            </a:r>
          </a:p>
          <a:p>
            <a:pPr marL="342900" indent="-342900">
              <a:spcAft>
                <a:spcPts val="600"/>
              </a:spcAft>
              <a:buFont typeface="+mj-lt"/>
              <a:buAutoNum type="arabicPeriod"/>
            </a:pPr>
            <a:r>
              <a:rPr lang="en-US" sz="2000" dirty="0">
                <a:solidFill>
                  <a:schemeClr val="accent1">
                    <a:lumMod val="75000"/>
                  </a:schemeClr>
                </a:solidFill>
                <a:latin typeface="Arial" pitchFamily="34" charset="0"/>
                <a:cs typeface="Arial" pitchFamily="34" charset="0"/>
              </a:rPr>
              <a:t>Other (please specify in the chat window!)</a:t>
            </a:r>
          </a:p>
        </p:txBody>
      </p:sp>
    </p:spTree>
    <p:custDataLst>
      <p:tags r:id="rId1"/>
    </p:custDataLst>
    <p:extLst>
      <p:ext uri="{BB962C8B-B14F-4D97-AF65-F5344CB8AC3E}">
        <p14:creationId xmlns:p14="http://schemas.microsoft.com/office/powerpoint/2010/main" val="213068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p:txBody>
          <a:bodyPr/>
          <a:lstStyle/>
          <a:p>
            <a:r>
              <a:rPr lang="en-US" dirty="0"/>
              <a:t>Your Federal Team</a:t>
            </a:r>
          </a:p>
        </p:txBody>
      </p:sp>
      <p:sp>
        <p:nvSpPr>
          <p:cNvPr id="3" name="Text Placeholder 2">
            <a:extLst>
              <a:ext uri="{FF2B5EF4-FFF2-40B4-BE49-F238E27FC236}">
                <a16:creationId xmlns:a16="http://schemas.microsoft.com/office/drawing/2014/main" id="{A8D1E086-E0DD-4320-B921-FE7F1C9BA352}"/>
              </a:ext>
            </a:extLst>
          </p:cNvPr>
          <p:cNvSpPr>
            <a:spLocks noGrp="1"/>
          </p:cNvSpPr>
          <p:nvPr>
            <p:ph type="body" idx="1"/>
          </p:nvPr>
        </p:nvSpPr>
        <p:spPr/>
        <p:txBody>
          <a:bodyPr>
            <a:normAutofit/>
          </a:bodyPr>
          <a:lstStyle/>
          <a:p>
            <a:pPr algn="ctr"/>
            <a:r>
              <a:rPr lang="en-US" dirty="0"/>
              <a:t>Roles and Responsibilities  </a:t>
            </a:r>
          </a:p>
        </p:txBody>
      </p:sp>
      <p:sp>
        <p:nvSpPr>
          <p:cNvPr id="4" name="Slide Number Placeholder 3">
            <a:extLst>
              <a:ext uri="{FF2B5EF4-FFF2-40B4-BE49-F238E27FC236}">
                <a16:creationId xmlns:a16="http://schemas.microsoft.com/office/drawing/2014/main" id="{F7F3BCF8-F9AB-4BB2-9913-4630A42EC134}"/>
              </a:ext>
            </a:extLst>
          </p:cNvPr>
          <p:cNvSpPr>
            <a:spLocks noGrp="1"/>
          </p:cNvSpPr>
          <p:nvPr>
            <p:ph type="sldNum" sz="quarter" idx="4294967295"/>
          </p:nvPr>
        </p:nvSpPr>
        <p:spPr/>
        <p:txBody>
          <a:bodyPr/>
          <a:lstStyle/>
          <a:p>
            <a:fld id="{706D636C-90A3-4979-BA37-BAB384B22101}" type="slidenum">
              <a:rPr lang="en-US" smtClean="0"/>
              <a:pPr/>
              <a:t>10</a:t>
            </a:fld>
            <a:endParaRPr lang="en-US"/>
          </a:p>
        </p:txBody>
      </p:sp>
    </p:spTree>
    <p:custDataLst>
      <p:tags r:id="rId1"/>
    </p:custDataLst>
    <p:extLst>
      <p:ext uri="{BB962C8B-B14F-4D97-AF65-F5344CB8AC3E}">
        <p14:creationId xmlns:p14="http://schemas.microsoft.com/office/powerpoint/2010/main" val="115954682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7B170A-09BE-4A36-94D0-89D0B1F85D36}"/>
              </a:ext>
            </a:extLst>
          </p:cNvPr>
          <p:cNvSpPr>
            <a:spLocks noGrp="1"/>
          </p:cNvSpPr>
          <p:nvPr>
            <p:ph type="title"/>
          </p:nvPr>
        </p:nvSpPr>
        <p:spPr>
          <a:xfrm>
            <a:off x="3593875" y="5757166"/>
            <a:ext cx="5283132" cy="966370"/>
          </a:xfrm>
        </p:spPr>
        <p:txBody>
          <a:bodyPr anchor="t">
            <a:normAutofit/>
          </a:bodyPr>
          <a:lstStyle/>
          <a:p>
            <a:pPr algn="ctr"/>
            <a:r>
              <a:rPr lang="en-US" sz="1800" b="0" dirty="0"/>
              <a:t>Your Federal Project Officer (FPO) is identified in your grant package.</a:t>
            </a:r>
          </a:p>
        </p:txBody>
      </p:sp>
      <p:sp>
        <p:nvSpPr>
          <p:cNvPr id="3" name="Slide Number Placeholder 2">
            <a:extLst>
              <a:ext uri="{FF2B5EF4-FFF2-40B4-BE49-F238E27FC236}">
                <a16:creationId xmlns:a16="http://schemas.microsoft.com/office/drawing/2014/main" id="{152C93ED-9DCD-44E8-BB16-87CA3D6D3AD8}"/>
              </a:ext>
            </a:extLst>
          </p:cNvPr>
          <p:cNvSpPr>
            <a:spLocks noGrp="1"/>
          </p:cNvSpPr>
          <p:nvPr>
            <p:ph type="sldNum" sz="quarter" idx="4294967295"/>
          </p:nvPr>
        </p:nvSpPr>
        <p:spPr/>
        <p:txBody>
          <a:bodyPr/>
          <a:lstStyle/>
          <a:p>
            <a:fld id="{706D636C-90A3-4979-BA37-BAB384B22101}" type="slidenum">
              <a:rPr lang="en-US" smtClean="0"/>
              <a:pPr/>
              <a:t>11</a:t>
            </a:fld>
            <a:endParaRPr lang="en-US"/>
          </a:p>
        </p:txBody>
      </p:sp>
      <p:graphicFrame>
        <p:nvGraphicFramePr>
          <p:cNvPr id="10" name="Diagram 9">
            <a:extLst>
              <a:ext uri="{FF2B5EF4-FFF2-40B4-BE49-F238E27FC236}">
                <a16:creationId xmlns:a16="http://schemas.microsoft.com/office/drawing/2014/main" id="{AE33B6DD-8139-4758-BC4D-5F4FD6EFD98A}"/>
              </a:ext>
            </a:extLst>
          </p:cNvPr>
          <p:cNvGraphicFramePr/>
          <p:nvPr/>
        </p:nvGraphicFramePr>
        <p:xfrm>
          <a:off x="1842870" y="1993539"/>
          <a:ext cx="3740175" cy="35309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3">
            <a:extLst>
              <a:ext uri="{FF2B5EF4-FFF2-40B4-BE49-F238E27FC236}">
                <a16:creationId xmlns:a16="http://schemas.microsoft.com/office/drawing/2014/main" id="{00B842E5-0445-4D2E-85D1-60DE539942D4}"/>
              </a:ext>
            </a:extLst>
          </p:cNvPr>
          <p:cNvSpPr txBox="1">
            <a:spLocks/>
          </p:cNvSpPr>
          <p:nvPr/>
        </p:nvSpPr>
        <p:spPr>
          <a:xfrm>
            <a:off x="2102407" y="1322611"/>
            <a:ext cx="7987186" cy="84406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r>
              <a:rPr lang="en-US" sz="2400" b="0" dirty="0">
                <a:latin typeface="+mn-lt"/>
              </a:rPr>
              <a:t>Your FPO is critical to the success of your grant.</a:t>
            </a:r>
          </a:p>
        </p:txBody>
      </p:sp>
      <p:sp>
        <p:nvSpPr>
          <p:cNvPr id="2" name="TextBox 1">
            <a:extLst>
              <a:ext uri="{FF2B5EF4-FFF2-40B4-BE49-F238E27FC236}">
                <a16:creationId xmlns:a16="http://schemas.microsoft.com/office/drawing/2014/main" id="{15642F75-25CF-4B1B-B96E-3C998BE5FCEA}"/>
              </a:ext>
            </a:extLst>
          </p:cNvPr>
          <p:cNvSpPr txBox="1"/>
          <p:nvPr/>
        </p:nvSpPr>
        <p:spPr>
          <a:xfrm>
            <a:off x="1329689" y="248597"/>
            <a:ext cx="5073377" cy="615553"/>
          </a:xfrm>
          <a:prstGeom prst="rect">
            <a:avLst/>
          </a:prstGeom>
          <a:noFill/>
        </p:spPr>
        <p:txBody>
          <a:bodyPr wrap="none" rtlCol="0">
            <a:spAutoFit/>
          </a:bodyPr>
          <a:lstStyle/>
          <a:p>
            <a:r>
              <a: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rPr>
              <a:t>Federal Project Officer (FPO)</a:t>
            </a:r>
          </a:p>
        </p:txBody>
      </p:sp>
      <p:pic>
        <p:nvPicPr>
          <p:cNvPr id="7" name="Content Placeholder 5" descr="United States broken into 6 regions">
            <a:extLst>
              <a:ext uri="{FF2B5EF4-FFF2-40B4-BE49-F238E27FC236}">
                <a16:creationId xmlns:a16="http://schemas.microsoft.com/office/drawing/2014/main" id="{A35CC0A4-58B7-4F74-AFF4-5DFE145F66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92093" y="2042859"/>
            <a:ext cx="4557039" cy="3432349"/>
          </a:xfrm>
          <a:prstGeom prst="rect">
            <a:avLst/>
          </a:prstGeom>
        </p:spPr>
      </p:pic>
    </p:spTree>
    <p:custDataLst>
      <p:tags r:id="rId1"/>
    </p:custDataLst>
    <p:extLst>
      <p:ext uri="{BB962C8B-B14F-4D97-AF65-F5344CB8AC3E}">
        <p14:creationId xmlns:p14="http://schemas.microsoft.com/office/powerpoint/2010/main" val="346260383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FEB3638-C1D1-4970-8308-02565ABACB75}"/>
              </a:ext>
            </a:extLst>
          </p:cNvPr>
          <p:cNvSpPr>
            <a:spLocks noGrp="1"/>
          </p:cNvSpPr>
          <p:nvPr>
            <p:ph type="title"/>
          </p:nvPr>
        </p:nvSpPr>
        <p:spPr>
          <a:xfrm>
            <a:off x="858198" y="205735"/>
            <a:ext cx="5628322" cy="691709"/>
          </a:xfrm>
        </p:spPr>
        <p:txBody>
          <a:bodyPr anchor="t">
            <a:normAutofit/>
          </a:bodyPr>
          <a:lstStyle/>
          <a:p>
            <a:pPr defTabSz="457200"/>
            <a:r>
              <a:rPr lang="en-US" dirty="0"/>
              <a:t>Program Office Staff</a:t>
            </a:r>
          </a:p>
        </p:txBody>
      </p:sp>
      <p:graphicFrame>
        <p:nvGraphicFramePr>
          <p:cNvPr id="7" name="Content Placeholder 6">
            <a:extLst>
              <a:ext uri="{FF2B5EF4-FFF2-40B4-BE49-F238E27FC236}">
                <a16:creationId xmlns:a16="http://schemas.microsoft.com/office/drawing/2014/main" id="{582C4816-62D3-43B7-9732-9DDEBB4FF12C}"/>
              </a:ext>
            </a:extLst>
          </p:cNvPr>
          <p:cNvGraphicFramePr>
            <a:graphicFrameLocks noGrp="1"/>
          </p:cNvGraphicFramePr>
          <p:nvPr>
            <p:ph idx="1"/>
          </p:nvPr>
        </p:nvGraphicFramePr>
        <p:xfrm>
          <a:off x="2083753" y="919043"/>
          <a:ext cx="7954963" cy="44069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56EFFE56-586E-40AF-A084-12E403278D4B}"/>
              </a:ext>
            </a:extLst>
          </p:cNvPr>
          <p:cNvSpPr>
            <a:spLocks noGrp="1"/>
          </p:cNvSpPr>
          <p:nvPr>
            <p:ph type="sldNum" sz="quarter" idx="4294967295"/>
          </p:nvPr>
        </p:nvSpPr>
        <p:spPr/>
        <p:txBody>
          <a:bodyPr/>
          <a:lstStyle/>
          <a:p>
            <a:pPr algn="r" defTabSz="457200">
              <a:defRPr/>
            </a:pPr>
            <a:fld id="{706D636C-90A3-4979-BA37-BAB384B22101}" type="slidenum">
              <a:rPr lang="en-US" sz="1400">
                <a:solidFill>
                  <a:srgbClr val="303030">
                    <a:lumMod val="75000"/>
                    <a:lumOff val="25000"/>
                  </a:srgbClr>
                </a:solidFill>
                <a:latin typeface="Arial" panose="020B0604020202020204"/>
              </a:rPr>
              <a:pPr algn="r" defTabSz="457200">
                <a:defRPr/>
              </a:pPr>
              <a:t>12</a:t>
            </a:fld>
            <a:endParaRPr lang="en-US" sz="1400">
              <a:solidFill>
                <a:srgbClr val="303030">
                  <a:lumMod val="75000"/>
                  <a:lumOff val="25000"/>
                </a:srgbClr>
              </a:solidFill>
              <a:latin typeface="Arial" panose="020B0604020202020204"/>
            </a:endParaRPr>
          </a:p>
        </p:txBody>
      </p:sp>
      <p:sp>
        <p:nvSpPr>
          <p:cNvPr id="8" name="Title 4">
            <a:extLst>
              <a:ext uri="{FF2B5EF4-FFF2-40B4-BE49-F238E27FC236}">
                <a16:creationId xmlns:a16="http://schemas.microsoft.com/office/drawing/2014/main" id="{AABDE223-F469-418D-BC19-B31804B79F62}"/>
              </a:ext>
            </a:extLst>
          </p:cNvPr>
          <p:cNvSpPr txBox="1">
            <a:spLocks/>
          </p:cNvSpPr>
          <p:nvPr/>
        </p:nvSpPr>
        <p:spPr>
          <a:xfrm>
            <a:off x="2083751" y="5149437"/>
            <a:ext cx="8149534" cy="99957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r>
              <a:rPr lang="en-US" sz="2000" dirty="0">
                <a:latin typeface="+mn-lt"/>
              </a:rPr>
              <a:t>The Program Office may periodically request information about your grant outcomes for quarterly reports to Congress.</a:t>
            </a:r>
          </a:p>
        </p:txBody>
      </p:sp>
    </p:spTree>
    <p:custDataLst>
      <p:tags r:id="rId1"/>
    </p:custDataLst>
    <p:extLst>
      <p:ext uri="{BB962C8B-B14F-4D97-AF65-F5344CB8AC3E}">
        <p14:creationId xmlns:p14="http://schemas.microsoft.com/office/powerpoint/2010/main" val="83217122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22721D-729D-42BA-8BB1-60C49197BD4E}"/>
              </a:ext>
            </a:extLst>
          </p:cNvPr>
          <p:cNvSpPr>
            <a:spLocks noGrp="1"/>
          </p:cNvSpPr>
          <p:nvPr>
            <p:ph type="sldNum" sz="quarter" idx="4294967295"/>
          </p:nvPr>
        </p:nvSpPr>
        <p:spPr/>
        <p:txBody>
          <a:bodyPr/>
          <a:lstStyle/>
          <a:p>
            <a:pPr algn="r" defTabSz="457200">
              <a:defRPr/>
            </a:pPr>
            <a:fld id="{706D636C-90A3-4979-BA37-BAB384B22101}" type="slidenum">
              <a:rPr lang="en-US" sz="1400">
                <a:solidFill>
                  <a:srgbClr val="303030">
                    <a:lumMod val="75000"/>
                    <a:lumOff val="25000"/>
                  </a:srgbClr>
                </a:solidFill>
                <a:latin typeface="Arial" panose="020B0604020202020204"/>
              </a:rPr>
              <a:pPr algn="r" defTabSz="457200">
                <a:defRPr/>
              </a:pPr>
              <a:t>13</a:t>
            </a:fld>
            <a:endParaRPr lang="en-US" sz="1400">
              <a:solidFill>
                <a:srgbClr val="303030">
                  <a:lumMod val="75000"/>
                  <a:lumOff val="25000"/>
                </a:srgbClr>
              </a:solidFill>
              <a:latin typeface="Arial" panose="020B0604020202020204"/>
            </a:endParaRPr>
          </a:p>
        </p:txBody>
      </p:sp>
      <p:sp>
        <p:nvSpPr>
          <p:cNvPr id="8" name="Title 1">
            <a:extLst>
              <a:ext uri="{FF2B5EF4-FFF2-40B4-BE49-F238E27FC236}">
                <a16:creationId xmlns:a16="http://schemas.microsoft.com/office/drawing/2014/main" id="{5039E5F2-05DE-4099-AE08-E28DA8F0E485}"/>
              </a:ext>
            </a:extLst>
          </p:cNvPr>
          <p:cNvSpPr txBox="1">
            <a:spLocks/>
          </p:cNvSpPr>
          <p:nvPr/>
        </p:nvSpPr>
        <p:spPr>
          <a:xfrm>
            <a:off x="1721874" y="5563486"/>
            <a:ext cx="8894839" cy="792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r>
              <a:rPr lang="en-US" sz="2000" dirty="0"/>
              <a:t>OGM staff provide guidance and technical assistance on grant policy issues, along with the fiscal/administrative requirements of the grant.</a:t>
            </a:r>
          </a:p>
          <a:p>
            <a:endParaRPr lang="en-US" sz="2000" dirty="0"/>
          </a:p>
        </p:txBody>
      </p:sp>
      <p:sp>
        <p:nvSpPr>
          <p:cNvPr id="5" name="Title 4">
            <a:extLst>
              <a:ext uri="{FF2B5EF4-FFF2-40B4-BE49-F238E27FC236}">
                <a16:creationId xmlns:a16="http://schemas.microsoft.com/office/drawing/2014/main" id="{7ED54CF5-578A-4242-8A25-93EF4FC01237}"/>
              </a:ext>
            </a:extLst>
          </p:cNvPr>
          <p:cNvSpPr>
            <a:spLocks noGrp="1"/>
          </p:cNvSpPr>
          <p:nvPr>
            <p:ph type="title"/>
          </p:nvPr>
        </p:nvSpPr>
        <p:spPr>
          <a:xfrm>
            <a:off x="1158235" y="277173"/>
            <a:ext cx="7955280" cy="792865"/>
          </a:xfrm>
        </p:spPr>
        <p:txBody>
          <a:bodyPr anchor="t"/>
          <a:lstStyle/>
          <a:p>
            <a:r>
              <a:rPr lang="en-US" dirty="0"/>
              <a:t>Grant Officer</a:t>
            </a:r>
          </a:p>
        </p:txBody>
      </p:sp>
      <p:pic>
        <p:nvPicPr>
          <p:cNvPr id="3" name="Picture 2" descr="The word Granted displaying on a laptop monitor.">
            <a:extLst>
              <a:ext uri="{FF2B5EF4-FFF2-40B4-BE49-F238E27FC236}">
                <a16:creationId xmlns:a16="http://schemas.microsoft.com/office/drawing/2014/main" id="{BC748102-EE1B-4C77-88DC-871BE0B493B6}"/>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15172"/>
          <a:stretch>
            <a:fillRect/>
          </a:stretch>
        </p:blipFill>
        <p:spPr>
          <a:xfrm>
            <a:off x="1898754" y="2195596"/>
            <a:ext cx="4051111" cy="3123568"/>
          </a:xfrm>
          <a:prstGeom prst="rect">
            <a:avLst/>
          </a:prstGeom>
          <a:ln w="19050">
            <a:solidFill>
              <a:schemeClr val="accent1"/>
            </a:solidFill>
          </a:ln>
        </p:spPr>
      </p:pic>
      <p:sp>
        <p:nvSpPr>
          <p:cNvPr id="7" name="Rectangle 6">
            <a:extLst>
              <a:ext uri="{FF2B5EF4-FFF2-40B4-BE49-F238E27FC236}">
                <a16:creationId xmlns:a16="http://schemas.microsoft.com/office/drawing/2014/main" id="{F9F4D14C-ADFE-4BE5-A430-4CAEFFDB48AD}"/>
              </a:ext>
            </a:extLst>
          </p:cNvPr>
          <p:cNvSpPr/>
          <p:nvPr/>
        </p:nvSpPr>
        <p:spPr>
          <a:xfrm>
            <a:off x="5987906" y="2195596"/>
            <a:ext cx="4410986" cy="1046368"/>
          </a:xfrm>
          <a:prstGeom prst="rect">
            <a:avLst/>
          </a:prstGeom>
          <a:solidFill>
            <a:schemeClr val="tx2">
              <a:lumMod val="10000"/>
              <a:lumOff val="90000"/>
            </a:schemeClr>
          </a:solidFill>
          <a:ln>
            <a:solidFill>
              <a:schemeClr val="accent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b="1" dirty="0"/>
              <a:t>Only the Grant Officer can approve changes to the Grant Agreement</a:t>
            </a:r>
          </a:p>
        </p:txBody>
      </p:sp>
      <p:sp>
        <p:nvSpPr>
          <p:cNvPr id="9" name="Rectangle 8">
            <a:extLst>
              <a:ext uri="{FF2B5EF4-FFF2-40B4-BE49-F238E27FC236}">
                <a16:creationId xmlns:a16="http://schemas.microsoft.com/office/drawing/2014/main" id="{2AEF123E-FE90-4274-851A-13D766149B22}"/>
              </a:ext>
            </a:extLst>
          </p:cNvPr>
          <p:cNvSpPr/>
          <p:nvPr/>
        </p:nvSpPr>
        <p:spPr>
          <a:xfrm>
            <a:off x="5987905" y="3272240"/>
            <a:ext cx="4410986" cy="1025236"/>
          </a:xfrm>
          <a:prstGeom prst="rect">
            <a:avLst/>
          </a:prstGeom>
          <a:solidFill>
            <a:schemeClr val="tx2">
              <a:lumMod val="10000"/>
              <a:lumOff val="90000"/>
            </a:schemeClr>
          </a:solidFill>
          <a:ln>
            <a:solidFill>
              <a:schemeClr val="accent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b="1" dirty="0"/>
              <a:t>Reviews and approves grant modification requests in consultation with assigned Federal Project Officer and Program Office staff </a:t>
            </a:r>
          </a:p>
        </p:txBody>
      </p:sp>
      <p:sp>
        <p:nvSpPr>
          <p:cNvPr id="10" name="Rectangle 9">
            <a:extLst>
              <a:ext uri="{FF2B5EF4-FFF2-40B4-BE49-F238E27FC236}">
                <a16:creationId xmlns:a16="http://schemas.microsoft.com/office/drawing/2014/main" id="{13F60B99-F52E-49E3-A802-07B479355802}"/>
              </a:ext>
            </a:extLst>
          </p:cNvPr>
          <p:cNvSpPr/>
          <p:nvPr/>
        </p:nvSpPr>
        <p:spPr>
          <a:xfrm>
            <a:off x="5987905" y="4327753"/>
            <a:ext cx="4410986" cy="943069"/>
          </a:xfrm>
          <a:prstGeom prst="rect">
            <a:avLst/>
          </a:prstGeom>
          <a:solidFill>
            <a:schemeClr val="tx2">
              <a:lumMod val="10000"/>
              <a:lumOff val="90000"/>
            </a:schemeClr>
          </a:solidFill>
          <a:ln>
            <a:solidFill>
              <a:schemeClr val="accent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b="1" dirty="0"/>
              <a:t>Maintains official grant file</a:t>
            </a:r>
          </a:p>
        </p:txBody>
      </p:sp>
      <p:sp>
        <p:nvSpPr>
          <p:cNvPr id="11" name="Title 1">
            <a:extLst>
              <a:ext uri="{FF2B5EF4-FFF2-40B4-BE49-F238E27FC236}">
                <a16:creationId xmlns:a16="http://schemas.microsoft.com/office/drawing/2014/main" id="{9B2741F9-C1ED-4146-8A27-B02531C01935}"/>
              </a:ext>
            </a:extLst>
          </p:cNvPr>
          <p:cNvSpPr txBox="1">
            <a:spLocks/>
          </p:cNvSpPr>
          <p:nvPr/>
        </p:nvSpPr>
        <p:spPr>
          <a:xfrm>
            <a:off x="2072641" y="1198992"/>
            <a:ext cx="8063373" cy="105156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r>
              <a:rPr lang="en-US" sz="2000" dirty="0"/>
              <a:t>Your assigned Grant Officer is listed on the Notice of Award page of the Grant Package.  </a:t>
            </a:r>
          </a:p>
        </p:txBody>
      </p:sp>
    </p:spTree>
    <p:custDataLst>
      <p:tags r:id="rId1"/>
    </p:custDataLst>
    <p:extLst>
      <p:ext uri="{BB962C8B-B14F-4D97-AF65-F5344CB8AC3E}">
        <p14:creationId xmlns:p14="http://schemas.microsoft.com/office/powerpoint/2010/main" val="370666319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Roles of ARC and DRA</a:t>
            </a:r>
          </a:p>
        </p:txBody>
      </p:sp>
      <p:sp>
        <p:nvSpPr>
          <p:cNvPr id="3" name="Content Placeholder 2"/>
          <p:cNvSpPr>
            <a:spLocks noGrp="1"/>
          </p:cNvSpPr>
          <p:nvPr>
            <p:ph idx="1"/>
          </p:nvPr>
        </p:nvSpPr>
        <p:spPr/>
        <p:txBody>
          <a:bodyPr/>
          <a:lstStyle/>
          <a:p>
            <a:r>
              <a:rPr lang="en-US" dirty="0"/>
              <a:t>Provide grantee technical assistance including:</a:t>
            </a:r>
          </a:p>
          <a:p>
            <a:pPr lvl="1"/>
            <a:r>
              <a:rPr lang="en-US" dirty="0"/>
              <a:t>Grantee meetings and peer-exchange  workshops</a:t>
            </a:r>
          </a:p>
          <a:p>
            <a:pPr lvl="1"/>
            <a:r>
              <a:rPr lang="en-US" dirty="0"/>
              <a:t>Issue-focused TA</a:t>
            </a:r>
          </a:p>
          <a:p>
            <a:pPr lvl="1"/>
            <a:r>
              <a:rPr lang="en-US" dirty="0"/>
              <a:t>Request-based TA</a:t>
            </a:r>
          </a:p>
          <a:p>
            <a:r>
              <a:rPr lang="en-US" dirty="0"/>
              <a:t>We’ll cover technical assistance for grantees in more detail later in this webinar</a:t>
            </a:r>
          </a:p>
        </p:txBody>
      </p:sp>
      <p:sp>
        <p:nvSpPr>
          <p:cNvPr id="4" name="Slide Number Placeholder 3"/>
          <p:cNvSpPr>
            <a:spLocks noGrp="1"/>
          </p:cNvSpPr>
          <p:nvPr>
            <p:ph type="sldNum" sz="quarter" idx="429496729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400" b="0" i="0" u="none" strike="noStrike" kern="1200" cap="none" spc="0" normalizeH="0" baseline="0" noProof="0">
                <a:ln>
                  <a:noFill/>
                </a:ln>
                <a:solidFill>
                  <a:srgbClr val="303030">
                    <a:lumMod val="75000"/>
                    <a:lumOff val="25000"/>
                  </a:srgb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400" b="0" i="0" u="none" strike="noStrike" kern="1200" cap="none" spc="0" normalizeH="0" baseline="0" noProof="0">
              <a:ln>
                <a:noFill/>
              </a:ln>
              <a:solidFill>
                <a:srgbClr val="303030">
                  <a:lumMod val="75000"/>
                  <a:lumOff val="2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51671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a:xfrm>
            <a:off x="2164080" y="842965"/>
            <a:ext cx="7863840" cy="2852737"/>
          </a:xfrm>
        </p:spPr>
        <p:txBody>
          <a:bodyPr/>
          <a:lstStyle/>
          <a:p>
            <a:r>
              <a:rPr lang="en-US" dirty="0"/>
              <a:t>Grant Program Overview</a:t>
            </a:r>
          </a:p>
        </p:txBody>
      </p:sp>
      <p:sp>
        <p:nvSpPr>
          <p:cNvPr id="3" name="Text Placeholder 2">
            <a:extLst>
              <a:ext uri="{FF2B5EF4-FFF2-40B4-BE49-F238E27FC236}">
                <a16:creationId xmlns:a16="http://schemas.microsoft.com/office/drawing/2014/main" id="{A8D1E086-E0DD-4320-B921-FE7F1C9BA352}"/>
              </a:ext>
            </a:extLst>
          </p:cNvPr>
          <p:cNvSpPr>
            <a:spLocks noGrp="1"/>
          </p:cNvSpPr>
          <p:nvPr>
            <p:ph type="body" idx="1"/>
          </p:nvPr>
        </p:nvSpPr>
        <p:spPr>
          <a:xfrm>
            <a:off x="2404061" y="4064000"/>
            <a:ext cx="5482639" cy="1866900"/>
          </a:xfrm>
        </p:spPr>
        <p:txBody>
          <a:bodyPr>
            <a:normAutofit/>
          </a:bodyPr>
          <a:lstStyle/>
          <a:p>
            <a:pPr algn="ctr"/>
            <a:r>
              <a:rPr lang="en-US" dirty="0"/>
              <a:t>Grantee Information, Outcomes</a:t>
            </a:r>
          </a:p>
        </p:txBody>
      </p:sp>
      <p:sp>
        <p:nvSpPr>
          <p:cNvPr id="4" name="Slide Number Placeholder 3">
            <a:extLst>
              <a:ext uri="{FF2B5EF4-FFF2-40B4-BE49-F238E27FC236}">
                <a16:creationId xmlns:a16="http://schemas.microsoft.com/office/drawing/2014/main" id="{F7F3BCF8-F9AB-4BB2-9913-4630A42EC134}"/>
              </a:ext>
            </a:extLst>
          </p:cNvPr>
          <p:cNvSpPr>
            <a:spLocks noGrp="1"/>
          </p:cNvSpPr>
          <p:nvPr>
            <p:ph type="sldNum" sz="quarter" idx="4294967295"/>
          </p:nvPr>
        </p:nvSpPr>
        <p:spPr/>
        <p:txBody>
          <a:bodyPr/>
          <a:lstStyle/>
          <a:p>
            <a:fld id="{706D636C-90A3-4979-BA37-BAB384B22101}" type="slidenum">
              <a:rPr lang="en-US" smtClean="0"/>
              <a:pPr/>
              <a:t>15</a:t>
            </a:fld>
            <a:endParaRPr lang="en-US"/>
          </a:p>
        </p:txBody>
      </p:sp>
    </p:spTree>
    <p:custDataLst>
      <p:tags r:id="rId1"/>
    </p:custDataLst>
    <p:extLst>
      <p:ext uri="{BB962C8B-B14F-4D97-AF65-F5344CB8AC3E}">
        <p14:creationId xmlns:p14="http://schemas.microsoft.com/office/powerpoint/2010/main" val="68521394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ompass with an arrow pointing to GOAL">
            <a:extLst>
              <a:ext uri="{FF2B5EF4-FFF2-40B4-BE49-F238E27FC236}">
                <a16:creationId xmlns:a16="http://schemas.microsoft.com/office/drawing/2014/main" id="{6BE6E747-334F-48F7-AA42-930028501F5B}"/>
              </a:ext>
            </a:extLst>
          </p:cNvPr>
          <p:cNvPicPr>
            <a:picLocks/>
          </p:cNvPicPr>
          <p:nvPr/>
        </p:nvPicPr>
        <p:blipFill rotWithShape="1">
          <a:blip r:embed="rId4" cstate="hqprint">
            <a:extLst>
              <a:ext uri="{28A0092B-C50C-407E-A947-70E740481C1C}">
                <a14:useLocalDpi xmlns:a14="http://schemas.microsoft.com/office/drawing/2010/main" val="0"/>
              </a:ext>
            </a:extLst>
          </a:blip>
          <a:srcRect l="15605" r="13187"/>
          <a:stretch>
            <a:fillRect/>
          </a:stretch>
        </p:blipFill>
        <p:spPr>
          <a:xfrm>
            <a:off x="1797412" y="2133309"/>
            <a:ext cx="3052482" cy="4406265"/>
          </a:xfrm>
          <a:prstGeom prst="rect">
            <a:avLst/>
          </a:prstGeom>
        </p:spPr>
      </p:pic>
      <p:sp>
        <p:nvSpPr>
          <p:cNvPr id="2" name="Title 1">
            <a:extLst>
              <a:ext uri="{FF2B5EF4-FFF2-40B4-BE49-F238E27FC236}">
                <a16:creationId xmlns:a16="http://schemas.microsoft.com/office/drawing/2014/main" id="{CB5DE57C-C300-40CC-95EC-E7458B73B790}"/>
              </a:ext>
            </a:extLst>
          </p:cNvPr>
          <p:cNvSpPr>
            <a:spLocks noGrp="1"/>
          </p:cNvSpPr>
          <p:nvPr>
            <p:ph type="title"/>
          </p:nvPr>
        </p:nvSpPr>
        <p:spPr>
          <a:xfrm>
            <a:off x="958210" y="220027"/>
            <a:ext cx="7195397" cy="577215"/>
          </a:xfrm>
        </p:spPr>
        <p:txBody>
          <a:bodyPr anchor="t"/>
          <a:lstStyle/>
          <a:p>
            <a:r>
              <a:rPr lang="en-US" dirty="0"/>
              <a:t>Purpose of Grant</a:t>
            </a:r>
          </a:p>
        </p:txBody>
      </p:sp>
      <p:graphicFrame>
        <p:nvGraphicFramePr>
          <p:cNvPr id="7" name="Content Placeholder 6">
            <a:extLst>
              <a:ext uri="{FF2B5EF4-FFF2-40B4-BE49-F238E27FC236}">
                <a16:creationId xmlns:a16="http://schemas.microsoft.com/office/drawing/2014/main" id="{4BEFB782-FE1D-4A39-B6B0-495C2FFBFCB1}"/>
              </a:ext>
            </a:extLst>
          </p:cNvPr>
          <p:cNvGraphicFramePr>
            <a:graphicFrameLocks noGrp="1"/>
          </p:cNvGraphicFramePr>
          <p:nvPr>
            <p:ph idx="1"/>
            <p:extLst>
              <p:ext uri="{D42A27DB-BD31-4B8C-83A1-F6EECF244321}">
                <p14:modId xmlns:p14="http://schemas.microsoft.com/office/powerpoint/2010/main" val="3075342152"/>
              </p:ext>
            </p:extLst>
          </p:nvPr>
        </p:nvGraphicFramePr>
        <p:xfrm>
          <a:off x="5107467" y="2132673"/>
          <a:ext cx="5715208" cy="45888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Slide Number Placeholder 3">
            <a:extLst>
              <a:ext uri="{FF2B5EF4-FFF2-40B4-BE49-F238E27FC236}">
                <a16:creationId xmlns:a16="http://schemas.microsoft.com/office/drawing/2014/main" id="{C62EB671-B2F0-48D2-809A-D00474DC64A3}"/>
              </a:ext>
            </a:extLst>
          </p:cNvPr>
          <p:cNvSpPr>
            <a:spLocks noGrp="1"/>
          </p:cNvSpPr>
          <p:nvPr>
            <p:ph type="sldNum" sz="quarter" idx="4294967295"/>
          </p:nvPr>
        </p:nvSpPr>
        <p:spPr/>
        <p:txBody>
          <a:bodyPr/>
          <a:lstStyle/>
          <a:p>
            <a:fld id="{AB491921-86D7-4D19-B468-237F780283FE}" type="slidenum">
              <a:rPr lang="en-US" smtClean="0"/>
              <a:pPr/>
              <a:t>16</a:t>
            </a:fld>
            <a:endParaRPr lang="en-US" dirty="0"/>
          </a:p>
        </p:txBody>
      </p:sp>
      <p:sp>
        <p:nvSpPr>
          <p:cNvPr id="3" name="Rectangle 2"/>
          <p:cNvSpPr/>
          <p:nvPr/>
        </p:nvSpPr>
        <p:spPr>
          <a:xfrm>
            <a:off x="1783124" y="1115418"/>
            <a:ext cx="7718064" cy="923330"/>
          </a:xfrm>
          <a:prstGeom prst="rect">
            <a:avLst/>
          </a:prstGeom>
        </p:spPr>
        <p:txBody>
          <a:bodyPr wrap="square">
            <a:spAutoFit/>
          </a:bodyPr>
          <a:lstStyle/>
          <a:p>
            <a:r>
              <a:rPr lang="en-US" b="1" dirty="0">
                <a:solidFill>
                  <a:schemeClr val="tx2"/>
                </a:solidFill>
              </a:rPr>
              <a:t>The goal of the WORC Initiative is to create economic mobility, address historic inequities for marginalized communities of color and other under-served and underrepresented  communities, by:  </a:t>
            </a:r>
            <a:r>
              <a:rPr lang="en-US" b="1" dirty="0">
                <a:solidFill>
                  <a:schemeClr val="tx2"/>
                </a:solidFill>
                <a:latin typeface="Times New Roman" panose="02020603050405020304" pitchFamily="18" charset="0"/>
                <a:ea typeface="Times New Roman" panose="02020603050405020304" pitchFamily="18" charset="0"/>
              </a:rPr>
              <a:t> </a:t>
            </a:r>
            <a:endParaRPr lang="en-US" b="1" dirty="0">
              <a:solidFill>
                <a:schemeClr val="tx2"/>
              </a:solidFill>
            </a:endParaRPr>
          </a:p>
        </p:txBody>
      </p:sp>
    </p:spTree>
    <p:custDataLst>
      <p:tags r:id="rId1"/>
    </p:custDataLst>
    <p:extLst>
      <p:ext uri="{BB962C8B-B14F-4D97-AF65-F5344CB8AC3E}">
        <p14:creationId xmlns:p14="http://schemas.microsoft.com/office/powerpoint/2010/main" val="187510659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80A330-E291-C586-3B5B-13FEC55F27A1}"/>
              </a:ext>
            </a:extLst>
          </p:cNvPr>
          <p:cNvSpPr>
            <a:spLocks noGrp="1"/>
          </p:cNvSpPr>
          <p:nvPr>
            <p:ph type="sldNum" sz="quarter" idx="12"/>
          </p:nvPr>
        </p:nvSpPr>
        <p:spPr/>
        <p:txBody>
          <a:bodyPr/>
          <a:lstStyle/>
          <a:p>
            <a:fld id="{158B7785-F6D6-45F8-833E-07BD84680091}" type="slidenum">
              <a:rPr lang="en-US" smtClean="0"/>
              <a:t>17</a:t>
            </a:fld>
            <a:endParaRPr lang="en-US"/>
          </a:p>
        </p:txBody>
      </p:sp>
      <p:sp>
        <p:nvSpPr>
          <p:cNvPr id="3" name="Title 2">
            <a:extLst>
              <a:ext uri="{FF2B5EF4-FFF2-40B4-BE49-F238E27FC236}">
                <a16:creationId xmlns:a16="http://schemas.microsoft.com/office/drawing/2014/main" id="{B66EC8AC-AE48-90AF-13AF-A283A7C22A2F}"/>
              </a:ext>
            </a:extLst>
          </p:cNvPr>
          <p:cNvSpPr>
            <a:spLocks noGrp="1"/>
          </p:cNvSpPr>
          <p:nvPr>
            <p:ph type="title"/>
          </p:nvPr>
        </p:nvSpPr>
        <p:spPr/>
        <p:txBody>
          <a:bodyPr/>
          <a:lstStyle/>
          <a:p>
            <a:r>
              <a:rPr lang="en-US" dirty="0"/>
              <a:t>Point of Emphasis- Creative Commons</a:t>
            </a:r>
          </a:p>
        </p:txBody>
      </p:sp>
      <p:sp>
        <p:nvSpPr>
          <p:cNvPr id="4" name="Content Placeholder 3">
            <a:extLst>
              <a:ext uri="{FF2B5EF4-FFF2-40B4-BE49-F238E27FC236}">
                <a16:creationId xmlns:a16="http://schemas.microsoft.com/office/drawing/2014/main" id="{94013137-87D2-985F-B76B-B84A88FA7D77}"/>
              </a:ext>
            </a:extLst>
          </p:cNvPr>
          <p:cNvSpPr>
            <a:spLocks noGrp="1"/>
          </p:cNvSpPr>
          <p:nvPr>
            <p:ph idx="1"/>
          </p:nvPr>
        </p:nvSpPr>
        <p:spPr>
          <a:xfrm>
            <a:off x="805866" y="1171736"/>
            <a:ext cx="11081334" cy="5039517"/>
          </a:xfrm>
        </p:spPr>
        <p:txBody>
          <a:bodyPr>
            <a:normAutofit lnSpcReduction="10000"/>
          </a:bodyPr>
          <a:lstStyle/>
          <a:p>
            <a:endParaRPr lang="en-US" dirty="0"/>
          </a:p>
          <a:p>
            <a:r>
              <a:rPr lang="en-US" dirty="0"/>
              <a:t>Pursuant to 2 CFR 2900.13, to ensure that the federal investment of DOL funds has as broad an impact as possible and to encourage innovation in the development of new learning materials, the grantee will be required to license to the public all work created with the support of the grant under a Creative Commons Attribution 4.0 (CC BY) license.  Work that must be licensed under the CC BY includes both new content created with the grant funds and modifications made to pre-existing, grantee-owned content using grant funds.</a:t>
            </a:r>
          </a:p>
          <a:p>
            <a:r>
              <a:rPr lang="en-US" dirty="0"/>
              <a:t>For general information on CC BY, please visit </a:t>
            </a:r>
            <a:r>
              <a:rPr lang="en-US" dirty="0">
                <a:solidFill>
                  <a:schemeClr val="accent6">
                    <a:lumMod val="60000"/>
                    <a:lumOff val="40000"/>
                  </a:schemeClr>
                </a:solidFill>
              </a:rPr>
              <a:t>https://creativecommons.org/licenses/by/4.0</a:t>
            </a:r>
            <a:r>
              <a:rPr lang="en-US" dirty="0"/>
              <a:t>. </a:t>
            </a:r>
          </a:p>
          <a:p>
            <a:r>
              <a:rPr lang="en-US" dirty="0"/>
              <a:t>Instructions for marking your work with CC BY can be found at </a:t>
            </a:r>
            <a:r>
              <a:rPr lang="en-US" dirty="0">
                <a:solidFill>
                  <a:schemeClr val="accent6">
                    <a:lumMod val="60000"/>
                    <a:lumOff val="40000"/>
                  </a:schemeClr>
                </a:solidFill>
              </a:rPr>
              <a:t>https://wiki.creativecommons.org/Marking_your_work_with_a_CC_license. </a:t>
            </a:r>
          </a:p>
          <a:p>
            <a:endParaRPr lang="en-US" dirty="0"/>
          </a:p>
        </p:txBody>
      </p:sp>
    </p:spTree>
    <p:extLst>
      <p:ext uri="{BB962C8B-B14F-4D97-AF65-F5344CB8AC3E}">
        <p14:creationId xmlns:p14="http://schemas.microsoft.com/office/powerpoint/2010/main" val="279265388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a:xfrm>
            <a:off x="800101" y="1424920"/>
            <a:ext cx="6553200" cy="2357891"/>
          </a:xfrm>
        </p:spPr>
        <p:txBody>
          <a:bodyPr/>
          <a:lstStyle/>
          <a:p>
            <a:r>
              <a:rPr lang="en-US" dirty="0"/>
              <a:t>Grants Management Overview</a:t>
            </a:r>
          </a:p>
        </p:txBody>
      </p:sp>
      <p:sp>
        <p:nvSpPr>
          <p:cNvPr id="3" name="Text Placeholder 2">
            <a:extLst>
              <a:ext uri="{FF2B5EF4-FFF2-40B4-BE49-F238E27FC236}">
                <a16:creationId xmlns:a16="http://schemas.microsoft.com/office/drawing/2014/main" id="{A8D1E086-E0DD-4320-B921-FE7F1C9BA352}"/>
              </a:ext>
            </a:extLst>
          </p:cNvPr>
          <p:cNvSpPr>
            <a:spLocks noGrp="1"/>
          </p:cNvSpPr>
          <p:nvPr>
            <p:ph type="body" idx="1"/>
          </p:nvPr>
        </p:nvSpPr>
        <p:spPr/>
        <p:txBody>
          <a:bodyPr>
            <a:normAutofit/>
          </a:bodyPr>
          <a:lstStyle/>
          <a:p>
            <a:pPr algn="ctr"/>
            <a:r>
              <a:rPr lang="en-US" dirty="0"/>
              <a:t>Award Letter, Agreement, Terms and Conditions, Attachments</a:t>
            </a:r>
          </a:p>
        </p:txBody>
      </p:sp>
      <p:sp>
        <p:nvSpPr>
          <p:cNvPr id="4" name="Slide Number Placeholder 3">
            <a:extLst>
              <a:ext uri="{FF2B5EF4-FFF2-40B4-BE49-F238E27FC236}">
                <a16:creationId xmlns:a16="http://schemas.microsoft.com/office/drawing/2014/main" id="{F7F3BCF8-F9AB-4BB2-9913-4630A42EC134}"/>
              </a:ext>
            </a:extLst>
          </p:cNvPr>
          <p:cNvSpPr>
            <a:spLocks noGrp="1"/>
          </p:cNvSpPr>
          <p:nvPr>
            <p:ph type="sldNum" sz="quarter" idx="4294967295"/>
          </p:nvPr>
        </p:nvSpPr>
        <p:spPr/>
        <p:txBody>
          <a:bodyPr/>
          <a:lstStyle/>
          <a:p>
            <a:fld id="{706D636C-90A3-4979-BA37-BAB384B22101}" type="slidenum">
              <a:rPr lang="en-US" smtClean="0"/>
              <a:pPr/>
              <a:t>18</a:t>
            </a:fld>
            <a:endParaRPr lang="en-US"/>
          </a:p>
        </p:txBody>
      </p:sp>
    </p:spTree>
    <p:custDataLst>
      <p:tags r:id="rId1"/>
    </p:custDataLst>
    <p:extLst>
      <p:ext uri="{BB962C8B-B14F-4D97-AF65-F5344CB8AC3E}">
        <p14:creationId xmlns:p14="http://schemas.microsoft.com/office/powerpoint/2010/main" val="86442236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078CF5A-BE38-4893-8C2F-B5D88CFA48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4264" y="85360"/>
            <a:ext cx="8323999" cy="5893167"/>
          </a:xfrm>
          <a:prstGeom prst="rect">
            <a:avLst/>
          </a:prstGeom>
        </p:spPr>
      </p:pic>
      <p:sp>
        <p:nvSpPr>
          <p:cNvPr id="4" name="Slide Number Placeholder 3">
            <a:extLst>
              <a:ext uri="{FF2B5EF4-FFF2-40B4-BE49-F238E27FC236}">
                <a16:creationId xmlns:a16="http://schemas.microsoft.com/office/drawing/2014/main" id="{6991CACA-3196-4C85-AB67-70A3D482FE99}"/>
              </a:ext>
            </a:extLst>
          </p:cNvPr>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5A7CBF53-077F-447F-994B-46B9E79BC9FC}"/>
              </a:ext>
            </a:extLst>
          </p:cNvPr>
          <p:cNvSpPr>
            <a:spLocks noGrp="1"/>
          </p:cNvSpPr>
          <p:nvPr>
            <p:ph type="title" idx="4294967295"/>
          </p:nvPr>
        </p:nvSpPr>
        <p:spPr>
          <a:xfrm>
            <a:off x="2839454" y="412560"/>
            <a:ext cx="2768015" cy="377500"/>
          </a:xfrm>
        </p:spPr>
        <p:txBody>
          <a:bodyPr anchor="t">
            <a:normAutofit fontScale="90000"/>
          </a:bodyPr>
          <a:lstStyle/>
          <a:p>
            <a:r>
              <a:rPr lang="en-US" sz="3000" dirty="0"/>
              <a:t>Grant Package</a:t>
            </a:r>
          </a:p>
        </p:txBody>
      </p:sp>
      <p:sp>
        <p:nvSpPr>
          <p:cNvPr id="6" name="Content Placeholder 5">
            <a:extLst>
              <a:ext uri="{FF2B5EF4-FFF2-40B4-BE49-F238E27FC236}">
                <a16:creationId xmlns:a16="http://schemas.microsoft.com/office/drawing/2014/main" id="{7765C467-6985-44F9-A42E-9F3F30F17602}"/>
              </a:ext>
            </a:extLst>
          </p:cNvPr>
          <p:cNvSpPr>
            <a:spLocks noGrp="1"/>
          </p:cNvSpPr>
          <p:nvPr>
            <p:ph idx="4294967295"/>
          </p:nvPr>
        </p:nvSpPr>
        <p:spPr>
          <a:xfrm>
            <a:off x="2614446" y="1426817"/>
            <a:ext cx="7427912" cy="4405312"/>
          </a:xfrm>
        </p:spPr>
        <p:txBody>
          <a:bodyPr>
            <a:normAutofit fontScale="92500" lnSpcReduction="20000"/>
          </a:bodyPr>
          <a:lstStyle/>
          <a:p>
            <a:r>
              <a:rPr lang="en-US" b="1" dirty="0"/>
              <a:t>Welcome Letter</a:t>
            </a:r>
          </a:p>
          <a:p>
            <a:r>
              <a:rPr lang="en-US" b="1" dirty="0"/>
              <a:t>PMS - Payment Management System and Financial Reporting Access Letter</a:t>
            </a:r>
          </a:p>
          <a:p>
            <a:pPr lvl="1"/>
            <a:r>
              <a:rPr lang="en-US" sz="2200" dirty="0"/>
              <a:t>Instructions for Payment and Reporting Systems</a:t>
            </a:r>
          </a:p>
          <a:p>
            <a:pPr lvl="1"/>
            <a:r>
              <a:rPr lang="en-US" sz="2200" dirty="0"/>
              <a:t>Payment Management System</a:t>
            </a:r>
          </a:p>
          <a:p>
            <a:pPr lvl="1"/>
            <a:r>
              <a:rPr lang="en-US" sz="2200" dirty="0"/>
              <a:t>ETA’s Grantee Financial Reporting System</a:t>
            </a:r>
          </a:p>
          <a:p>
            <a:pPr lvl="1"/>
            <a:r>
              <a:rPr lang="en-US" sz="2200" dirty="0"/>
              <a:t>System Passwords / PINs Information</a:t>
            </a:r>
          </a:p>
          <a:p>
            <a:r>
              <a:rPr lang="en-US" b="1" dirty="0"/>
              <a:t>ETA Grantee Handbook</a:t>
            </a:r>
          </a:p>
          <a:p>
            <a:r>
              <a:rPr lang="en-US" b="1" dirty="0"/>
              <a:t>Grant Agreement</a:t>
            </a:r>
          </a:p>
          <a:p>
            <a:r>
              <a:rPr lang="en-US" b="1" dirty="0"/>
              <a:t>WIPs Performance Reporting – DWG Reporting Handbook</a:t>
            </a:r>
          </a:p>
          <a:p>
            <a:r>
              <a:rPr lang="en-US" b="1" dirty="0"/>
              <a:t>FOA-ETA-22-13 plus Amendments</a:t>
            </a:r>
          </a:p>
        </p:txBody>
      </p:sp>
    </p:spTree>
    <p:custDataLst>
      <p:tags r:id="rId1"/>
    </p:custDataLst>
    <p:extLst>
      <p:ext uri="{BB962C8B-B14F-4D97-AF65-F5344CB8AC3E}">
        <p14:creationId xmlns:p14="http://schemas.microsoft.com/office/powerpoint/2010/main" val="2763651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979F091-0B10-4FDA-8BB9-D26672F81A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0413" y="478706"/>
            <a:ext cx="7475250" cy="5466482"/>
          </a:xfrm>
          <a:prstGeom prst="rect">
            <a:avLst/>
          </a:prstGeom>
        </p:spPr>
      </p:pic>
      <p:sp>
        <p:nvSpPr>
          <p:cNvPr id="4" name="Slide Number Placeholder 3">
            <a:extLst>
              <a:ext uri="{FF2B5EF4-FFF2-40B4-BE49-F238E27FC236}">
                <a16:creationId xmlns:a16="http://schemas.microsoft.com/office/drawing/2014/main" id="{6991CACA-3196-4C85-AB67-70A3D482FE99}"/>
              </a:ext>
            </a:extLst>
          </p:cNvPr>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7765C467-6985-44F9-A42E-9F3F30F17602}"/>
              </a:ext>
            </a:extLst>
          </p:cNvPr>
          <p:cNvSpPr>
            <a:spLocks noGrp="1"/>
          </p:cNvSpPr>
          <p:nvPr>
            <p:ph idx="4294967295"/>
          </p:nvPr>
        </p:nvSpPr>
        <p:spPr>
          <a:xfrm>
            <a:off x="2651378" y="1700214"/>
            <a:ext cx="7583487" cy="4244975"/>
          </a:xfrm>
        </p:spPr>
        <p:txBody>
          <a:bodyPr>
            <a:normAutofit/>
          </a:bodyPr>
          <a:lstStyle/>
          <a:p>
            <a:r>
              <a:rPr lang="en-US" b="1" dirty="0"/>
              <a:t>Grant Agreement</a:t>
            </a:r>
          </a:p>
          <a:p>
            <a:pPr lvl="1"/>
            <a:r>
              <a:rPr lang="en-US" dirty="0">
                <a:solidFill>
                  <a:schemeClr val="tx1"/>
                </a:solidFill>
              </a:rPr>
              <a:t>Notice of Award (NOA) / Signature Page </a:t>
            </a:r>
          </a:p>
          <a:p>
            <a:pPr lvl="1"/>
            <a:r>
              <a:rPr lang="en-US" dirty="0">
                <a:solidFill>
                  <a:schemeClr val="tx1"/>
                </a:solidFill>
              </a:rPr>
              <a:t>Special Conditions of Award</a:t>
            </a:r>
          </a:p>
          <a:p>
            <a:pPr lvl="1"/>
            <a:r>
              <a:rPr lang="en-US" dirty="0">
                <a:solidFill>
                  <a:schemeClr val="tx1"/>
                </a:solidFill>
              </a:rPr>
              <a:t>Federal Award Terms</a:t>
            </a:r>
          </a:p>
          <a:p>
            <a:pPr lvl="1"/>
            <a:r>
              <a:rPr lang="en-US" dirty="0">
                <a:solidFill>
                  <a:schemeClr val="tx1"/>
                </a:solidFill>
              </a:rPr>
              <a:t>Application Components:</a:t>
            </a:r>
          </a:p>
          <a:p>
            <a:pPr lvl="2"/>
            <a:r>
              <a:rPr lang="en-US" dirty="0">
                <a:solidFill>
                  <a:schemeClr val="tx1"/>
                </a:solidFill>
              </a:rPr>
              <a:t>Application for Federal Assistance (SF-424)</a:t>
            </a:r>
          </a:p>
          <a:p>
            <a:pPr lvl="2"/>
            <a:r>
              <a:rPr lang="en-US" dirty="0">
                <a:solidFill>
                  <a:schemeClr val="tx1"/>
                </a:solidFill>
              </a:rPr>
              <a:t>Budget (SF-424A) / Budget Narrative</a:t>
            </a:r>
          </a:p>
          <a:p>
            <a:pPr lvl="2"/>
            <a:r>
              <a:rPr lang="en-US" dirty="0">
                <a:solidFill>
                  <a:schemeClr val="tx1"/>
                </a:solidFill>
              </a:rPr>
              <a:t>Statement of Work (SOW)</a:t>
            </a:r>
          </a:p>
          <a:p>
            <a:pPr lvl="2"/>
            <a:r>
              <a:rPr lang="en-US" dirty="0">
                <a:solidFill>
                  <a:schemeClr val="tx1"/>
                </a:solidFill>
              </a:rPr>
              <a:t>Indirect Cost Rate Agreement, if applicable</a:t>
            </a:r>
          </a:p>
        </p:txBody>
      </p:sp>
      <p:sp>
        <p:nvSpPr>
          <p:cNvPr id="2" name="Title 1">
            <a:extLst>
              <a:ext uri="{FF2B5EF4-FFF2-40B4-BE49-F238E27FC236}">
                <a16:creationId xmlns:a16="http://schemas.microsoft.com/office/drawing/2014/main" id="{ADC848BD-4503-45BD-A7A2-A5706D960D37}"/>
              </a:ext>
            </a:extLst>
          </p:cNvPr>
          <p:cNvSpPr>
            <a:spLocks noGrp="1"/>
          </p:cNvSpPr>
          <p:nvPr>
            <p:ph type="title" idx="4294967295"/>
          </p:nvPr>
        </p:nvSpPr>
        <p:spPr>
          <a:xfrm>
            <a:off x="2651377" y="926265"/>
            <a:ext cx="7027318" cy="228767"/>
          </a:xfrm>
        </p:spPr>
        <p:txBody>
          <a:bodyPr>
            <a:normAutofit fontScale="90000"/>
          </a:bodyPr>
          <a:lstStyle/>
          <a:p>
            <a:r>
              <a:rPr lang="en-US" sz="3000" dirty="0"/>
              <a:t>Grant Package</a:t>
            </a:r>
          </a:p>
        </p:txBody>
      </p:sp>
    </p:spTree>
    <p:custDataLst>
      <p:tags r:id="rId1"/>
    </p:custDataLst>
    <p:extLst>
      <p:ext uri="{BB962C8B-B14F-4D97-AF65-F5344CB8AC3E}">
        <p14:creationId xmlns:p14="http://schemas.microsoft.com/office/powerpoint/2010/main" val="2876884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B6675-3AC9-4450-B781-CF58DFAA2B0F}"/>
              </a:ext>
            </a:extLst>
          </p:cNvPr>
          <p:cNvSpPr>
            <a:spLocks noGrp="1"/>
          </p:cNvSpPr>
          <p:nvPr>
            <p:ph type="title"/>
          </p:nvPr>
        </p:nvSpPr>
        <p:spPr>
          <a:xfrm>
            <a:off x="1017750" y="337562"/>
            <a:ext cx="7955280" cy="1051560"/>
          </a:xfrm>
        </p:spPr>
        <p:txBody>
          <a:bodyPr anchor="t"/>
          <a:lstStyle/>
          <a:p>
            <a:r>
              <a:rPr lang="en-US" dirty="0"/>
              <a:t>Special Conditions of Award</a:t>
            </a:r>
          </a:p>
        </p:txBody>
      </p:sp>
      <p:pic>
        <p:nvPicPr>
          <p:cNvPr id="9" name="Content Placeholder 8" descr="Man looking up at Terms &amp; Conditions">
            <a:extLst>
              <a:ext uri="{FF2B5EF4-FFF2-40B4-BE49-F238E27FC236}">
                <a16:creationId xmlns:a16="http://schemas.microsoft.com/office/drawing/2014/main" id="{7FEA37B2-8062-44FC-854C-55CAF0935F89}"/>
              </a:ext>
            </a:extLst>
          </p:cNvPr>
          <p:cNvPicPr>
            <a:picLocks noGrp="1" noChangeAspect="1"/>
          </p:cNvPicPr>
          <p:nvPr>
            <p:ph idx="1"/>
          </p:nvPr>
        </p:nvPicPr>
        <p:blipFill>
          <a:blip r:embed="rId4" cstate="hqprint">
            <a:extLst>
              <a:ext uri="{28A0092B-C50C-407E-A947-70E740481C1C}">
                <a14:useLocalDpi xmlns:a14="http://schemas.microsoft.com/office/drawing/2010/main" val="0"/>
              </a:ext>
            </a:extLst>
          </a:blip>
          <a:stretch>
            <a:fillRect/>
          </a:stretch>
        </p:blipFill>
        <p:spPr>
          <a:xfrm>
            <a:off x="8253261" y="2250307"/>
            <a:ext cx="3536078" cy="2357385"/>
          </a:xfrm>
        </p:spPr>
      </p:pic>
      <p:sp>
        <p:nvSpPr>
          <p:cNvPr id="4" name="Slide Number Placeholder 3">
            <a:extLst>
              <a:ext uri="{FF2B5EF4-FFF2-40B4-BE49-F238E27FC236}">
                <a16:creationId xmlns:a16="http://schemas.microsoft.com/office/drawing/2014/main" id="{22983D83-E48D-478C-BCCF-3B110BA921FD}"/>
              </a:ext>
            </a:extLst>
          </p:cNvPr>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p:cNvSpPr txBox="1"/>
          <p:nvPr/>
        </p:nvSpPr>
        <p:spPr>
          <a:xfrm>
            <a:off x="402661" y="922819"/>
            <a:ext cx="7772400"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Conditionally approved modifications carry with them specific requests made by the Grant Officer to clarify or revise components of the modification.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 response is generally due 30 days after the conditional award of the modification.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Requested information must be submitted to your Federal Project Officer (FPO) for concurrence.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Project implementation should proceed without delay to ensure timely milestones are achieved while working to resolve the conditions of the award.</a:t>
            </a:r>
          </a:p>
        </p:txBody>
      </p:sp>
    </p:spTree>
    <p:custDataLst>
      <p:tags r:id="rId1"/>
    </p:custDataLst>
    <p:extLst>
      <p:ext uri="{BB962C8B-B14F-4D97-AF65-F5344CB8AC3E}">
        <p14:creationId xmlns:p14="http://schemas.microsoft.com/office/powerpoint/2010/main" val="3889102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B6675-3AC9-4450-B781-CF58DFAA2B0F}"/>
              </a:ext>
            </a:extLst>
          </p:cNvPr>
          <p:cNvSpPr>
            <a:spLocks noGrp="1"/>
          </p:cNvSpPr>
          <p:nvPr>
            <p:ph type="title"/>
          </p:nvPr>
        </p:nvSpPr>
        <p:spPr>
          <a:xfrm>
            <a:off x="1017750" y="337562"/>
            <a:ext cx="7955280" cy="1051560"/>
          </a:xfrm>
        </p:spPr>
        <p:txBody>
          <a:bodyPr anchor="t"/>
          <a:lstStyle/>
          <a:p>
            <a:r>
              <a:rPr lang="en-US" dirty="0"/>
              <a:t>Special Conditions of Award</a:t>
            </a:r>
          </a:p>
        </p:txBody>
      </p:sp>
      <p:pic>
        <p:nvPicPr>
          <p:cNvPr id="9" name="Content Placeholder 8" descr="Man looking up at Terms &amp; Conditions">
            <a:extLst>
              <a:ext uri="{FF2B5EF4-FFF2-40B4-BE49-F238E27FC236}">
                <a16:creationId xmlns:a16="http://schemas.microsoft.com/office/drawing/2014/main" id="{7FEA37B2-8062-44FC-854C-55CAF0935F89}"/>
              </a:ext>
            </a:extLst>
          </p:cNvPr>
          <p:cNvPicPr>
            <a:picLocks noGrp="1" noChangeAspect="1"/>
          </p:cNvPicPr>
          <p:nvPr>
            <p:ph idx="1"/>
          </p:nvPr>
        </p:nvPicPr>
        <p:blipFill>
          <a:blip r:embed="rId4" cstate="hqprint">
            <a:extLst>
              <a:ext uri="{28A0092B-C50C-407E-A947-70E740481C1C}">
                <a14:useLocalDpi xmlns:a14="http://schemas.microsoft.com/office/drawing/2010/main" val="0"/>
              </a:ext>
            </a:extLst>
          </a:blip>
          <a:stretch>
            <a:fillRect/>
          </a:stretch>
        </p:blipFill>
        <p:spPr>
          <a:xfrm>
            <a:off x="8175061" y="2250305"/>
            <a:ext cx="3536078" cy="2357385"/>
          </a:xfrm>
        </p:spPr>
      </p:pic>
      <p:sp>
        <p:nvSpPr>
          <p:cNvPr id="4" name="Slide Number Placeholder 3">
            <a:extLst>
              <a:ext uri="{FF2B5EF4-FFF2-40B4-BE49-F238E27FC236}">
                <a16:creationId xmlns:a16="http://schemas.microsoft.com/office/drawing/2014/main" id="{22983D83-E48D-478C-BCCF-3B110BA921FD}"/>
              </a:ext>
            </a:extLst>
          </p:cNvPr>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extBox 5"/>
          <p:cNvSpPr txBox="1"/>
          <p:nvPr/>
        </p:nvSpPr>
        <p:spPr>
          <a:xfrm>
            <a:off x="540226" y="1782394"/>
            <a:ext cx="7634835" cy="329320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rPr>
              <a:t>All awards this year carry Special Conditions of Awards.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Revisions to the SF-424, SF-424A, and Budget Narrative are required to reflect the actual award amount.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rPr>
              <a:t>For any additional specific conditions, please check with your grant’s Authorized Representative or Point of Contact (referenced on the SF-424 in the initial application submission).  Emails went out on or around September 22, 2022.  </a:t>
            </a:r>
          </a:p>
        </p:txBody>
      </p:sp>
    </p:spTree>
    <p:custDataLst>
      <p:tags r:id="rId1"/>
    </p:custDataLst>
    <p:extLst>
      <p:ext uri="{BB962C8B-B14F-4D97-AF65-F5344CB8AC3E}">
        <p14:creationId xmlns:p14="http://schemas.microsoft.com/office/powerpoint/2010/main" val="335723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B6675-3AC9-4450-B781-CF58DFAA2B0F}"/>
              </a:ext>
            </a:extLst>
          </p:cNvPr>
          <p:cNvSpPr>
            <a:spLocks noGrp="1"/>
          </p:cNvSpPr>
          <p:nvPr>
            <p:ph type="title"/>
          </p:nvPr>
        </p:nvSpPr>
        <p:spPr>
          <a:xfrm>
            <a:off x="1017750" y="337562"/>
            <a:ext cx="7955280" cy="1051560"/>
          </a:xfrm>
        </p:spPr>
        <p:txBody>
          <a:bodyPr anchor="t">
            <a:normAutofit fontScale="90000"/>
          </a:bodyPr>
          <a:lstStyle/>
          <a:p>
            <a:r>
              <a:rPr lang="en-US" dirty="0"/>
              <a:t>Special Conditions of Award vs Notifications</a:t>
            </a:r>
          </a:p>
        </p:txBody>
      </p:sp>
      <p:sp>
        <p:nvSpPr>
          <p:cNvPr id="4" name="Slide Number Placeholder 3">
            <a:extLst>
              <a:ext uri="{FF2B5EF4-FFF2-40B4-BE49-F238E27FC236}">
                <a16:creationId xmlns:a16="http://schemas.microsoft.com/office/drawing/2014/main" id="{22983D83-E48D-478C-BCCF-3B110BA921FD}"/>
              </a:ext>
            </a:extLst>
          </p:cNvPr>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extBox 5"/>
          <p:cNvSpPr txBox="1"/>
          <p:nvPr/>
        </p:nvSpPr>
        <p:spPr>
          <a:xfrm>
            <a:off x="615018" y="1536174"/>
            <a:ext cx="10961963" cy="378565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rPr>
              <a:t>Both must be resolved with your assigned FPO.</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rPr>
              <a:t>Special Conditions of Awards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srgbClr val="242021"/>
                </a:solidFill>
                <a:effectLst/>
                <a:uLnTx/>
                <a:uFillTx/>
                <a:latin typeface="Calibri" panose="020F0502020204030204"/>
                <a:ea typeface="+mn-ea"/>
                <a:cs typeface="+mn-cs"/>
              </a:rPr>
              <a:t>Require</a:t>
            </a: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 a modification request be submitted as a condition of award.</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For example – Revised SF-424s, SF-424As, and Budget Narratives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rPr>
              <a:t>Notifications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srgbClr val="242021"/>
                </a:solidFill>
                <a:effectLst/>
                <a:uLnTx/>
                <a:uFillTx/>
                <a:latin typeface="Calibri" panose="020F0502020204030204"/>
                <a:ea typeface="+mn-ea"/>
                <a:cs typeface="+mn-cs"/>
              </a:rPr>
              <a:t>May not </a:t>
            </a: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require a modification request be submitted as a condition of award.</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For example - SAM Registration</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Exception – Indirect Cost Rate Agreements do require a modification request, however, are not considered special conditions of award.</a:t>
            </a:r>
          </a:p>
        </p:txBody>
      </p:sp>
    </p:spTree>
    <p:custDataLst>
      <p:tags r:id="rId1"/>
    </p:custDataLst>
    <p:extLst>
      <p:ext uri="{BB962C8B-B14F-4D97-AF65-F5344CB8AC3E}">
        <p14:creationId xmlns:p14="http://schemas.microsoft.com/office/powerpoint/2010/main" val="300286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a:xfrm>
            <a:off x="2164080" y="842965"/>
            <a:ext cx="7863840" cy="2852737"/>
          </a:xfrm>
        </p:spPr>
        <p:txBody>
          <a:bodyPr/>
          <a:lstStyle/>
          <a:p>
            <a:r>
              <a:rPr lang="en-US" dirty="0"/>
              <a:t>Grant Modifications</a:t>
            </a:r>
          </a:p>
        </p:txBody>
      </p:sp>
      <p:sp>
        <p:nvSpPr>
          <p:cNvPr id="3" name="Text Placeholder 2">
            <a:extLst>
              <a:ext uri="{FF2B5EF4-FFF2-40B4-BE49-F238E27FC236}">
                <a16:creationId xmlns:a16="http://schemas.microsoft.com/office/drawing/2014/main" id="{A8D1E086-E0DD-4320-B921-FE7F1C9BA352}"/>
              </a:ext>
            </a:extLst>
          </p:cNvPr>
          <p:cNvSpPr>
            <a:spLocks noGrp="1"/>
          </p:cNvSpPr>
          <p:nvPr>
            <p:ph type="body" idx="1"/>
          </p:nvPr>
        </p:nvSpPr>
        <p:spPr>
          <a:xfrm>
            <a:off x="2461213" y="4064000"/>
            <a:ext cx="7269574" cy="1866900"/>
          </a:xfrm>
        </p:spPr>
        <p:txBody>
          <a:bodyPr>
            <a:normAutofit/>
          </a:bodyPr>
          <a:lstStyle/>
          <a:p>
            <a:pPr algn="ctr"/>
            <a:r>
              <a:rPr lang="en-US" dirty="0"/>
              <a:t>Requests, Review Process</a:t>
            </a:r>
          </a:p>
        </p:txBody>
      </p:sp>
      <p:sp>
        <p:nvSpPr>
          <p:cNvPr id="4" name="Slide Number Placeholder 3">
            <a:extLst>
              <a:ext uri="{FF2B5EF4-FFF2-40B4-BE49-F238E27FC236}">
                <a16:creationId xmlns:a16="http://schemas.microsoft.com/office/drawing/2014/main" id="{F7F3BCF8-F9AB-4BB2-9913-4630A42EC134}"/>
              </a:ext>
            </a:extLst>
          </p:cNvPr>
          <p:cNvSpPr>
            <a:spLocks noGrp="1"/>
          </p:cNvSpPr>
          <p:nvPr>
            <p:ph type="sldNum" sz="quarter" idx="4294967295"/>
          </p:nvPr>
        </p:nvSpPr>
        <p:spPr/>
        <p:txBody>
          <a:bodyPr/>
          <a:lstStyle/>
          <a:p>
            <a:fld id="{706D636C-90A3-4979-BA37-BAB384B22101}" type="slidenum">
              <a:rPr lang="en-US" smtClean="0"/>
              <a:pPr/>
              <a:t>24</a:t>
            </a:fld>
            <a:endParaRPr lang="en-US"/>
          </a:p>
        </p:txBody>
      </p:sp>
    </p:spTree>
    <p:custDataLst>
      <p:tags r:id="rId1"/>
    </p:custDataLst>
    <p:extLst>
      <p:ext uri="{BB962C8B-B14F-4D97-AF65-F5344CB8AC3E}">
        <p14:creationId xmlns:p14="http://schemas.microsoft.com/office/powerpoint/2010/main" val="253904193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59429D-A30E-47FC-99B1-5388819D29EB}"/>
              </a:ext>
            </a:extLst>
          </p:cNvPr>
          <p:cNvSpPr>
            <a:spLocks noGrp="1"/>
          </p:cNvSpPr>
          <p:nvPr>
            <p:ph type="title"/>
          </p:nvPr>
        </p:nvSpPr>
        <p:spPr>
          <a:xfrm>
            <a:off x="805866" y="231952"/>
            <a:ext cx="11081334" cy="786384"/>
          </a:xfrm>
        </p:spPr>
        <p:txBody>
          <a:bodyPr anchor="t">
            <a:normAutofit/>
          </a:bodyPr>
          <a:lstStyle/>
          <a:p>
            <a:r>
              <a:rPr lang="en-US" dirty="0"/>
              <a:t>Modification Process</a:t>
            </a:r>
          </a:p>
        </p:txBody>
      </p:sp>
      <p:sp>
        <p:nvSpPr>
          <p:cNvPr id="3" name="Content Placeholder 2"/>
          <p:cNvSpPr>
            <a:spLocks noGrp="1"/>
          </p:cNvSpPr>
          <p:nvPr>
            <p:ph idx="1"/>
          </p:nvPr>
        </p:nvSpPr>
        <p:spPr/>
        <p:txBody>
          <a:bodyPr/>
          <a:lstStyle/>
          <a:p>
            <a:r>
              <a:rPr lang="en-US" dirty="0"/>
              <a:t>Step by Step:</a:t>
            </a:r>
          </a:p>
        </p:txBody>
      </p:sp>
      <p:sp>
        <p:nvSpPr>
          <p:cNvPr id="4" name="Slide Number Placeholder 3">
            <a:extLst>
              <a:ext uri="{FF2B5EF4-FFF2-40B4-BE49-F238E27FC236}">
                <a16:creationId xmlns:a16="http://schemas.microsoft.com/office/drawing/2014/main" id="{7CCDFA68-D224-40A1-AF40-8D87BCA99A23}"/>
              </a:ext>
            </a:extLst>
          </p:cNvPr>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2" name="Diagram 1">
            <a:extLst>
              <a:ext uri="{FF2B5EF4-FFF2-40B4-BE49-F238E27FC236}">
                <a16:creationId xmlns:a16="http://schemas.microsoft.com/office/drawing/2014/main" id="{54B286B6-35E5-4AE2-AA0D-889818036A22}"/>
              </a:ext>
            </a:extLst>
          </p:cNvPr>
          <p:cNvGraphicFramePr/>
          <p:nvPr/>
        </p:nvGraphicFramePr>
        <p:xfrm>
          <a:off x="1824990" y="1124515"/>
          <a:ext cx="8023860" cy="50524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15326216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59429D-A30E-47FC-99B1-5388819D29EB}"/>
              </a:ext>
            </a:extLst>
          </p:cNvPr>
          <p:cNvSpPr>
            <a:spLocks noGrp="1"/>
          </p:cNvSpPr>
          <p:nvPr>
            <p:ph type="title"/>
          </p:nvPr>
        </p:nvSpPr>
        <p:spPr/>
        <p:txBody>
          <a:bodyPr anchor="t">
            <a:normAutofit/>
          </a:bodyPr>
          <a:lstStyle/>
          <a:p>
            <a:pPr algn="ctr"/>
            <a:r>
              <a:rPr lang="en-US" dirty="0"/>
              <a:t>Modification </a:t>
            </a:r>
            <a:br>
              <a:rPr lang="en-US" dirty="0"/>
            </a:br>
            <a:r>
              <a:rPr lang="en-US" dirty="0"/>
              <a:t>Analysis</a:t>
            </a:r>
          </a:p>
        </p:txBody>
      </p:sp>
      <p:sp>
        <p:nvSpPr>
          <p:cNvPr id="4" name="Slide Number Placeholder 3">
            <a:extLst>
              <a:ext uri="{FF2B5EF4-FFF2-40B4-BE49-F238E27FC236}">
                <a16:creationId xmlns:a16="http://schemas.microsoft.com/office/drawing/2014/main" id="{7CCDFA68-D224-40A1-AF40-8D87BCA99A23}"/>
              </a:ext>
            </a:extLst>
          </p:cNvPr>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2" name="Diagram 1">
            <a:extLst>
              <a:ext uri="{FF2B5EF4-FFF2-40B4-BE49-F238E27FC236}">
                <a16:creationId xmlns:a16="http://schemas.microsoft.com/office/drawing/2014/main" id="{2CE8C99C-0C45-4633-8778-2C1A60616FB4}"/>
              </a:ext>
            </a:extLst>
          </p:cNvPr>
          <p:cNvGraphicFramePr/>
          <p:nvPr/>
        </p:nvGraphicFramePr>
        <p:xfrm>
          <a:off x="1287996" y="1213894"/>
          <a:ext cx="9035770" cy="48044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descr="Laptop with the word Modification on the screen">
            <a:extLst>
              <a:ext uri="{FF2B5EF4-FFF2-40B4-BE49-F238E27FC236}">
                <a16:creationId xmlns:a16="http://schemas.microsoft.com/office/drawing/2014/main" id="{3B70F8E9-D9AE-4AAA-ABE8-D27918620D0B}"/>
              </a:ext>
            </a:extLst>
          </p:cNvPr>
          <p:cNvPicPr>
            <a:picLocks/>
          </p:cNvPicPr>
          <p:nvPr/>
        </p:nvPicPr>
        <p:blipFill>
          <a:blip r:embed="rId9" cstate="hqprint">
            <a:extLst>
              <a:ext uri="{28A0092B-C50C-407E-A947-70E740481C1C}">
                <a14:useLocalDpi xmlns:a14="http://schemas.microsoft.com/office/drawing/2010/main" val="0"/>
              </a:ext>
            </a:extLst>
          </a:blip>
          <a:stretch>
            <a:fillRect/>
          </a:stretch>
        </p:blipFill>
        <p:spPr>
          <a:xfrm>
            <a:off x="7685650" y="502920"/>
            <a:ext cx="2801943" cy="1993392"/>
          </a:xfrm>
          <a:prstGeom prst="rect">
            <a:avLst/>
          </a:prstGeom>
        </p:spPr>
      </p:pic>
    </p:spTree>
    <p:custDataLst>
      <p:tags r:id="rId1"/>
    </p:custDataLst>
    <p:extLst>
      <p:ext uri="{BB962C8B-B14F-4D97-AF65-F5344CB8AC3E}">
        <p14:creationId xmlns:p14="http://schemas.microsoft.com/office/powerpoint/2010/main" val="17205860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a:xfrm>
            <a:off x="2164080" y="842965"/>
            <a:ext cx="7863840" cy="2126014"/>
          </a:xfrm>
        </p:spPr>
        <p:txBody>
          <a:bodyPr/>
          <a:lstStyle/>
          <a:p>
            <a:r>
              <a:rPr lang="en-US" dirty="0"/>
              <a:t>Fiscal Reporting</a:t>
            </a:r>
          </a:p>
        </p:txBody>
      </p:sp>
      <p:sp>
        <p:nvSpPr>
          <p:cNvPr id="3" name="Text Placeholder 2">
            <a:extLst>
              <a:ext uri="{FF2B5EF4-FFF2-40B4-BE49-F238E27FC236}">
                <a16:creationId xmlns:a16="http://schemas.microsoft.com/office/drawing/2014/main" id="{A8D1E086-E0DD-4320-B921-FE7F1C9BA352}"/>
              </a:ext>
            </a:extLst>
          </p:cNvPr>
          <p:cNvSpPr>
            <a:spLocks noGrp="1"/>
          </p:cNvSpPr>
          <p:nvPr>
            <p:ph type="body" idx="1"/>
          </p:nvPr>
        </p:nvSpPr>
        <p:spPr>
          <a:xfrm>
            <a:off x="2461213" y="4031915"/>
            <a:ext cx="7269574" cy="1866900"/>
          </a:xfrm>
        </p:spPr>
        <p:txBody>
          <a:bodyPr>
            <a:normAutofit/>
          </a:bodyPr>
          <a:lstStyle/>
          <a:p>
            <a:pPr algn="ctr"/>
            <a:r>
              <a:rPr lang="en-US" sz="4000" b="1" dirty="0"/>
              <a:t>WORC Grants </a:t>
            </a:r>
          </a:p>
        </p:txBody>
      </p:sp>
      <p:sp>
        <p:nvSpPr>
          <p:cNvPr id="4" name="Slide Number Placeholder 3">
            <a:extLst>
              <a:ext uri="{FF2B5EF4-FFF2-40B4-BE49-F238E27FC236}">
                <a16:creationId xmlns:a16="http://schemas.microsoft.com/office/drawing/2014/main" id="{F7F3BCF8-F9AB-4BB2-9913-4630A42EC134}"/>
              </a:ext>
            </a:extLst>
          </p:cNvPr>
          <p:cNvSpPr>
            <a:spLocks noGrp="1"/>
          </p:cNvSpPr>
          <p:nvPr>
            <p:ph type="sldNum" sz="quarter" idx="4294967295"/>
          </p:nvPr>
        </p:nvSpPr>
        <p:spPr/>
        <p:txBody>
          <a:bodyPr/>
          <a:lstStyle/>
          <a:p>
            <a:fld id="{706D636C-90A3-4979-BA37-BAB384B22101}" type="slidenum">
              <a:rPr lang="en-US" smtClean="0"/>
              <a:pPr/>
              <a:t>27</a:t>
            </a:fld>
            <a:endParaRPr lang="en-US"/>
          </a:p>
        </p:txBody>
      </p:sp>
    </p:spTree>
    <p:custDataLst>
      <p:tags r:id="rId1"/>
    </p:custDataLst>
    <p:extLst>
      <p:ext uri="{BB962C8B-B14F-4D97-AF65-F5344CB8AC3E}">
        <p14:creationId xmlns:p14="http://schemas.microsoft.com/office/powerpoint/2010/main" val="63653468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6E547-5D56-4C92-BC08-C4671B3846C4}"/>
              </a:ext>
            </a:extLst>
          </p:cNvPr>
          <p:cNvSpPr>
            <a:spLocks noGrp="1"/>
          </p:cNvSpPr>
          <p:nvPr>
            <p:ph type="title"/>
          </p:nvPr>
        </p:nvSpPr>
        <p:spPr>
          <a:xfrm>
            <a:off x="729612" y="177156"/>
            <a:ext cx="7955280" cy="608073"/>
          </a:xfrm>
        </p:spPr>
        <p:txBody>
          <a:bodyPr>
            <a:normAutofit fontScale="90000"/>
          </a:bodyPr>
          <a:lstStyle/>
          <a:p>
            <a:r>
              <a:rPr lang="en-US" dirty="0"/>
              <a:t>Quarterly Financial Report (QFR)</a:t>
            </a:r>
          </a:p>
        </p:txBody>
      </p:sp>
      <p:sp>
        <p:nvSpPr>
          <p:cNvPr id="3" name="Content Placeholder 2">
            <a:extLst>
              <a:ext uri="{FF2B5EF4-FFF2-40B4-BE49-F238E27FC236}">
                <a16:creationId xmlns:a16="http://schemas.microsoft.com/office/drawing/2014/main" id="{292AEA25-4319-4CFE-B6EA-9540ABBF22D7}"/>
              </a:ext>
            </a:extLst>
          </p:cNvPr>
          <p:cNvSpPr>
            <a:spLocks noGrp="1"/>
          </p:cNvSpPr>
          <p:nvPr>
            <p:ph idx="1"/>
          </p:nvPr>
        </p:nvSpPr>
        <p:spPr>
          <a:xfrm>
            <a:off x="657219" y="1184342"/>
            <a:ext cx="8007667" cy="2309853"/>
          </a:xfrm>
        </p:spPr>
        <p:txBody>
          <a:bodyPr>
            <a:normAutofit/>
          </a:bodyPr>
          <a:lstStyle/>
          <a:p>
            <a:r>
              <a:rPr lang="en-US" sz="2000" dirty="0"/>
              <a:t>Each grantee must submit a Quarterly Financial Report (ETA 9130), due no later than 45 days after the end of a quarter.</a:t>
            </a:r>
          </a:p>
          <a:p>
            <a:r>
              <a:rPr lang="en-US" sz="2000" dirty="0"/>
              <a:t>Use the Grantee Reporting System to submit QFR.</a:t>
            </a:r>
          </a:p>
          <a:p>
            <a:r>
              <a:rPr lang="en-US" sz="2000" dirty="0"/>
              <a:t>Grant award package included instructions on accessing system.</a:t>
            </a:r>
          </a:p>
          <a:p>
            <a:r>
              <a:rPr lang="en-US" sz="2000" dirty="0"/>
              <a:t>Your first financial report is due on </a:t>
            </a:r>
            <a:r>
              <a:rPr lang="en-US" sz="2000" dirty="0">
                <a:solidFill>
                  <a:srgbClr val="FF0000"/>
                </a:solidFill>
              </a:rPr>
              <a:t>February 14, 2023</a:t>
            </a:r>
            <a:r>
              <a:rPr lang="en-US" sz="2000" dirty="0"/>
              <a:t>. </a:t>
            </a:r>
          </a:p>
        </p:txBody>
      </p:sp>
      <p:sp>
        <p:nvSpPr>
          <p:cNvPr id="4" name="Slide Number Placeholder 3">
            <a:extLst>
              <a:ext uri="{FF2B5EF4-FFF2-40B4-BE49-F238E27FC236}">
                <a16:creationId xmlns:a16="http://schemas.microsoft.com/office/drawing/2014/main" id="{5CC9809A-7074-4D12-BA52-2529AC15E329}"/>
              </a:ext>
            </a:extLst>
          </p:cNvPr>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C7720D10-A1E6-42B8-AAEC-538FFF845121}"/>
              </a:ext>
            </a:extLst>
          </p:cNvPr>
          <p:cNvSpPr/>
          <p:nvPr/>
        </p:nvSpPr>
        <p:spPr>
          <a:xfrm>
            <a:off x="655027" y="4399024"/>
            <a:ext cx="2188102"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Financial Reporting | U.S. Department of Labor (dol.gov)</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D308A208-B75D-4811-BFB9-DA2091BD94DD}"/>
              </a:ext>
            </a:extLst>
          </p:cNvPr>
          <p:cNvSpPr txBox="1"/>
          <p:nvPr/>
        </p:nvSpPr>
        <p:spPr>
          <a:xfrm>
            <a:off x="795222" y="3999911"/>
            <a:ext cx="190771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For resources:</a:t>
            </a:r>
          </a:p>
        </p:txBody>
      </p:sp>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t="20298" r="5866"/>
          <a:stretch/>
        </p:blipFill>
        <p:spPr>
          <a:xfrm>
            <a:off x="2983324" y="3536591"/>
            <a:ext cx="6450962" cy="2648196"/>
          </a:xfrm>
          <a:prstGeom prst="rect">
            <a:avLst/>
          </a:prstGeom>
        </p:spPr>
      </p:pic>
    </p:spTree>
    <p:custDataLst>
      <p:tags r:id="rId1"/>
    </p:custDataLst>
    <p:extLst>
      <p:ext uri="{BB962C8B-B14F-4D97-AF65-F5344CB8AC3E}">
        <p14:creationId xmlns:p14="http://schemas.microsoft.com/office/powerpoint/2010/main" val="28465433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A883F-B636-4DF9-914F-CBA65A3DBBB1}"/>
              </a:ext>
            </a:extLst>
          </p:cNvPr>
          <p:cNvSpPr>
            <a:spLocks noGrp="1"/>
          </p:cNvSpPr>
          <p:nvPr>
            <p:ph type="title"/>
          </p:nvPr>
        </p:nvSpPr>
        <p:spPr>
          <a:xfrm>
            <a:off x="701036" y="205738"/>
            <a:ext cx="7955280" cy="739055"/>
          </a:xfrm>
        </p:spPr>
        <p:txBody>
          <a:bodyPr anchor="t"/>
          <a:lstStyle/>
          <a:p>
            <a:r>
              <a:rPr lang="en-US" dirty="0"/>
              <a:t>Final ETA-9130 Report</a:t>
            </a:r>
          </a:p>
        </p:txBody>
      </p:sp>
      <p:sp>
        <p:nvSpPr>
          <p:cNvPr id="4" name="Slide Number Placeholder 3">
            <a:extLst>
              <a:ext uri="{FF2B5EF4-FFF2-40B4-BE49-F238E27FC236}">
                <a16:creationId xmlns:a16="http://schemas.microsoft.com/office/drawing/2014/main" id="{C5B91F07-4C9F-4B24-86E3-A96F80D49698}"/>
              </a:ext>
            </a:extLst>
          </p:cNvPr>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D9048015-270E-4E5C-B0B3-F0C9B76E1137}"/>
              </a:ext>
            </a:extLst>
          </p:cNvPr>
          <p:cNvSpPr txBox="1">
            <a:spLocks/>
          </p:cNvSpPr>
          <p:nvPr/>
        </p:nvSpPr>
        <p:spPr>
          <a:xfrm>
            <a:off x="2173602" y="1473936"/>
            <a:ext cx="7954963" cy="1116631"/>
          </a:xfrm>
          <a:prstGeom prst="rect">
            <a:avLst/>
          </a:prstGeom>
        </p:spPr>
        <p:txBody>
          <a:bodyPr vert="horz" lIns="91440" tIns="45720" rIns="91440" bIns="45720" rtlCol="0">
            <a:normAutofit fontScale="85000" lnSpcReduction="10000"/>
          </a:bodyPr>
          <a:lst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marR="0" lvl="0" indent="-274320" algn="l" defTabSz="914400" rtl="0" eaLnBrk="1" fontAlgn="auto" latinLnBrk="0" hangingPunct="1">
              <a:lnSpc>
                <a:spcPct val="90000"/>
              </a:lnSpc>
              <a:spcBef>
                <a:spcPts val="1800"/>
              </a:spcBef>
              <a:spcAft>
                <a:spcPts val="0"/>
              </a:spcAft>
              <a:buClr>
                <a:srgbClr val="ED7D31"/>
              </a:buClr>
              <a:buSzTx/>
              <a:buFont typeface="Wingdings 2" panose="05020102010507070707" pitchFamily="18"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Final Quarterly Financial Reports is due within 45 days of the end of the quarter in which all funds were expended, OR within 45 days of the end of the quarter.   </a:t>
            </a:r>
          </a:p>
          <a:p>
            <a:pPr marL="274320" marR="0" lvl="0" indent="-274320" algn="l" defTabSz="914400" rtl="0" eaLnBrk="1" fontAlgn="auto" latinLnBrk="0" hangingPunct="1">
              <a:lnSpc>
                <a:spcPct val="90000"/>
              </a:lnSpc>
              <a:spcBef>
                <a:spcPts val="1800"/>
              </a:spcBef>
              <a:spcAft>
                <a:spcPts val="0"/>
              </a:spcAft>
              <a:buClr>
                <a:srgbClr val="ED7D31"/>
              </a:buClr>
              <a:buSzTx/>
              <a:buFont typeface="Wingdings 2" panose="05020102010507070707" pitchFamily="18"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Closeout ETA-9130 Report is due within 90 days of grant expiration.</a:t>
            </a:r>
          </a:p>
        </p:txBody>
      </p:sp>
      <p:sp>
        <p:nvSpPr>
          <p:cNvPr id="3" name="Rectangle 2">
            <a:extLst>
              <a:ext uri="{FF2B5EF4-FFF2-40B4-BE49-F238E27FC236}">
                <a16:creationId xmlns:a16="http://schemas.microsoft.com/office/drawing/2014/main" id="{0375CB0D-C541-41A4-B6E0-2E0E4D334881}"/>
              </a:ext>
            </a:extLst>
          </p:cNvPr>
          <p:cNvSpPr/>
          <p:nvPr/>
        </p:nvSpPr>
        <p:spPr>
          <a:xfrm>
            <a:off x="3077526" y="5515211"/>
            <a:ext cx="5575737"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For additional information, visit: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Grant Closeout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6" name="Picture 5"/>
          <p:cNvPicPr>
            <a:picLocks noChangeAspect="1"/>
          </p:cNvPicPr>
          <p:nvPr/>
        </p:nvPicPr>
        <p:blipFill>
          <a:blip r:embed="rId5"/>
          <a:stretch>
            <a:fillRect/>
          </a:stretch>
        </p:blipFill>
        <p:spPr>
          <a:xfrm>
            <a:off x="2637745" y="2458551"/>
            <a:ext cx="5490256" cy="2877273"/>
          </a:xfrm>
          <a:prstGeom prst="rect">
            <a:avLst/>
          </a:prstGeom>
        </p:spPr>
      </p:pic>
    </p:spTree>
    <p:custDataLst>
      <p:tags r:id="rId1"/>
    </p:custDataLst>
    <p:extLst>
      <p:ext uri="{BB962C8B-B14F-4D97-AF65-F5344CB8AC3E}">
        <p14:creationId xmlns:p14="http://schemas.microsoft.com/office/powerpoint/2010/main" val="10002873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a:xfrm>
            <a:off x="2164080" y="842965"/>
            <a:ext cx="7863840" cy="2126014"/>
          </a:xfrm>
        </p:spPr>
        <p:txBody>
          <a:bodyPr/>
          <a:lstStyle/>
          <a:p>
            <a:r>
              <a:rPr lang="en-US" dirty="0"/>
              <a:t>Performance Reporting</a:t>
            </a:r>
          </a:p>
        </p:txBody>
      </p:sp>
      <p:sp>
        <p:nvSpPr>
          <p:cNvPr id="4" name="Slide Number Placeholder 3">
            <a:extLst>
              <a:ext uri="{FF2B5EF4-FFF2-40B4-BE49-F238E27FC236}">
                <a16:creationId xmlns:a16="http://schemas.microsoft.com/office/drawing/2014/main" id="{F7F3BCF8-F9AB-4BB2-9913-4630A42EC134}"/>
              </a:ext>
            </a:extLst>
          </p:cNvPr>
          <p:cNvSpPr>
            <a:spLocks noGrp="1"/>
          </p:cNvSpPr>
          <p:nvPr>
            <p:ph type="sldNum" sz="quarter" idx="4294967295"/>
          </p:nvPr>
        </p:nvSpPr>
        <p:spPr/>
        <p:txBody>
          <a:bodyPr/>
          <a:lstStyle/>
          <a:p>
            <a:endParaRPr lang="en-US" dirty="0"/>
          </a:p>
        </p:txBody>
      </p:sp>
    </p:spTree>
    <p:custDataLst>
      <p:tags r:id="rId1"/>
    </p:custDataLst>
    <p:extLst>
      <p:ext uri="{BB962C8B-B14F-4D97-AF65-F5344CB8AC3E}">
        <p14:creationId xmlns:p14="http://schemas.microsoft.com/office/powerpoint/2010/main" val="351468546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64A8D-3F93-42D7-9964-EE749A987C49}"/>
              </a:ext>
            </a:extLst>
          </p:cNvPr>
          <p:cNvSpPr>
            <a:spLocks noGrp="1"/>
          </p:cNvSpPr>
          <p:nvPr>
            <p:ph type="title"/>
          </p:nvPr>
        </p:nvSpPr>
        <p:spPr>
          <a:xfrm>
            <a:off x="748714" y="131936"/>
            <a:ext cx="11081334" cy="786384"/>
          </a:xfrm>
        </p:spPr>
        <p:txBody>
          <a:bodyPr>
            <a:normAutofit/>
          </a:bodyPr>
          <a:lstStyle/>
          <a:p>
            <a:r>
              <a:rPr lang="en-US" dirty="0"/>
              <a:t>WORC IV Performance Reporting</a:t>
            </a:r>
          </a:p>
        </p:txBody>
      </p:sp>
      <p:sp>
        <p:nvSpPr>
          <p:cNvPr id="7" name="Content Placeholder 6"/>
          <p:cNvSpPr>
            <a:spLocks noGrp="1"/>
          </p:cNvSpPr>
          <p:nvPr>
            <p:ph sz="half" idx="1"/>
          </p:nvPr>
        </p:nvSpPr>
        <p:spPr>
          <a:xfrm>
            <a:off x="838200" y="1161144"/>
            <a:ext cx="10344150" cy="5195206"/>
          </a:xfrm>
        </p:spPr>
        <p:txBody>
          <a:bodyPr>
            <a:normAutofit fontScale="77500" lnSpcReduction="20000"/>
          </a:bodyPr>
          <a:lstStyle/>
          <a:p>
            <a:r>
              <a:rPr lang="en-US" sz="3600" dirty="0"/>
              <a:t>WORC IV grantees will need to submit Quarterly Performance Reports (QPR) and Quarterly Narrative Reports (QNR) to DOL through the Workforce Integrated Performance System (WIPS).</a:t>
            </a:r>
          </a:p>
          <a:p>
            <a:r>
              <a:rPr lang="en-US" sz="3600" dirty="0"/>
              <a:t>WORC IV grantees must submit the first QNR by November 15, 2022.</a:t>
            </a:r>
          </a:p>
          <a:p>
            <a:r>
              <a:rPr lang="en-US" sz="3600" dirty="0"/>
              <a:t>ETA will present a series of webinars exclusively for the WORC IV grantees on performance reporting that will provide more details about this process.</a:t>
            </a:r>
          </a:p>
          <a:p>
            <a:r>
              <a:rPr lang="en-US" sz="3600" dirty="0"/>
              <a:t>The first webinar, WORC Performance, Part I, will be on October 11, 2022, at 1pm EST.</a:t>
            </a:r>
          </a:p>
          <a:p>
            <a:r>
              <a:rPr lang="en-US" sz="3600" dirty="0"/>
              <a:t>An email invitation was sent to grantees, and registration is through WorkforceGPS  </a:t>
            </a:r>
          </a:p>
          <a:p>
            <a:pPr marL="0" indent="0">
              <a:buNone/>
            </a:pPr>
            <a:endParaRPr lang="en-US" dirty="0"/>
          </a:p>
        </p:txBody>
      </p:sp>
      <p:sp>
        <p:nvSpPr>
          <p:cNvPr id="4" name="Slide Number Placeholder 3">
            <a:extLst>
              <a:ext uri="{FF2B5EF4-FFF2-40B4-BE49-F238E27FC236}">
                <a16:creationId xmlns:a16="http://schemas.microsoft.com/office/drawing/2014/main" id="{CE727299-6735-4448-91AB-BE6B4F003C56}"/>
              </a:ext>
            </a:extLst>
          </p:cNvPr>
          <p:cNvSpPr>
            <a:spLocks noGrp="1"/>
          </p:cNvSpPr>
          <p:nvPr>
            <p:ph type="sldNum" sz="quarter" idx="429496729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600" b="1" i="0" u="none" strike="noStrike" kern="1200" cap="none" spc="0" normalizeH="0" baseline="0" noProof="0" smtClean="0">
                <a:ln>
                  <a:noFill/>
                </a:ln>
                <a:solidFill>
                  <a:srgbClr val="2C5261"/>
                </a:solidFill>
                <a:effectLst/>
                <a:uLnTx/>
                <a:uFillTx/>
                <a:latin typeface="Calibri" panose="020F0502020204030204"/>
                <a:cs typeface="Arial"/>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1600" b="1" i="0" u="none" strike="noStrike" kern="1200" cap="none" spc="0" normalizeH="0" baseline="0" noProof="0">
              <a:ln>
                <a:noFill/>
              </a:ln>
              <a:solidFill>
                <a:srgbClr val="2C5261"/>
              </a:solidFill>
              <a:effectLst/>
              <a:uLnTx/>
              <a:uFillTx/>
              <a:latin typeface="Calibri" panose="020F0502020204030204"/>
              <a:cs typeface="Arial"/>
            </a:endParaRPr>
          </a:p>
        </p:txBody>
      </p:sp>
    </p:spTree>
    <p:custDataLst>
      <p:tags r:id="rId1"/>
    </p:custDataLst>
    <p:extLst>
      <p:ext uri="{BB962C8B-B14F-4D97-AF65-F5344CB8AC3E}">
        <p14:creationId xmlns:p14="http://schemas.microsoft.com/office/powerpoint/2010/main" val="185648235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p:txBody>
          <a:bodyPr/>
          <a:lstStyle/>
          <a:p>
            <a:r>
              <a:rPr lang="en-US" dirty="0"/>
              <a:t>Grantee Technical Assistance</a:t>
            </a:r>
          </a:p>
        </p:txBody>
      </p:sp>
      <p:sp>
        <p:nvSpPr>
          <p:cNvPr id="3" name="Text Placeholder 2">
            <a:extLst>
              <a:ext uri="{FF2B5EF4-FFF2-40B4-BE49-F238E27FC236}">
                <a16:creationId xmlns:a16="http://schemas.microsoft.com/office/drawing/2014/main" id="{A8D1E086-E0DD-4320-B921-FE7F1C9BA352}"/>
              </a:ext>
            </a:extLst>
          </p:cNvPr>
          <p:cNvSpPr>
            <a:spLocks noGrp="1"/>
          </p:cNvSpPr>
          <p:nvPr>
            <p:ph type="body" idx="1"/>
          </p:nvPr>
        </p:nvSpPr>
        <p:spPr/>
        <p:txBody>
          <a:bodyPr>
            <a:normAutofit/>
          </a:bodyPr>
          <a:lstStyle/>
          <a:p>
            <a:pPr algn="ctr"/>
            <a:r>
              <a:rPr lang="en-US" dirty="0"/>
              <a:t>Overview of Technical Assistance Support</a:t>
            </a:r>
          </a:p>
        </p:txBody>
      </p:sp>
      <p:sp>
        <p:nvSpPr>
          <p:cNvPr id="4" name="Slide Number Placeholder 3">
            <a:extLst>
              <a:ext uri="{FF2B5EF4-FFF2-40B4-BE49-F238E27FC236}">
                <a16:creationId xmlns:a16="http://schemas.microsoft.com/office/drawing/2014/main" id="{F7F3BCF8-F9AB-4BB2-9913-4630A42EC134}"/>
              </a:ext>
            </a:extLst>
          </p:cNvPr>
          <p:cNvSpPr>
            <a:spLocks noGrp="1"/>
          </p:cNvSpPr>
          <p:nvPr>
            <p:ph type="sldNum" sz="quarter" idx="4294967295"/>
          </p:nvPr>
        </p:nvSpPr>
        <p:spPr/>
        <p:txBody>
          <a:bodyPr/>
          <a:lstStyle/>
          <a:p>
            <a:fld id="{706D636C-90A3-4979-BA37-BAB384B22101}" type="slidenum">
              <a:rPr lang="en-US" smtClean="0"/>
              <a:pPr/>
              <a:t>32</a:t>
            </a:fld>
            <a:endParaRPr lang="en-US" dirty="0"/>
          </a:p>
        </p:txBody>
      </p:sp>
    </p:spTree>
    <p:custDataLst>
      <p:tags r:id="rId1"/>
    </p:custDataLst>
    <p:extLst>
      <p:ext uri="{BB962C8B-B14F-4D97-AF65-F5344CB8AC3E}">
        <p14:creationId xmlns:p14="http://schemas.microsoft.com/office/powerpoint/2010/main" val="324652562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5" y="79374"/>
            <a:ext cx="9336405" cy="1051560"/>
          </a:xfrm>
        </p:spPr>
        <p:txBody>
          <a:bodyPr/>
          <a:lstStyle/>
          <a:p>
            <a:r>
              <a:rPr lang="en-US" dirty="0"/>
              <a:t>Technical Assistance Meetings: ARC</a:t>
            </a:r>
          </a:p>
        </p:txBody>
      </p:sp>
      <p:sp>
        <p:nvSpPr>
          <p:cNvPr id="3" name="Content Placeholder 2"/>
          <p:cNvSpPr>
            <a:spLocks noGrp="1"/>
          </p:cNvSpPr>
          <p:nvPr>
            <p:ph idx="1"/>
          </p:nvPr>
        </p:nvSpPr>
        <p:spPr>
          <a:xfrm>
            <a:off x="628650" y="1130935"/>
            <a:ext cx="10756028" cy="5163186"/>
          </a:xfrm>
        </p:spPr>
        <p:txBody>
          <a:bodyPr>
            <a:noAutofit/>
          </a:bodyPr>
          <a:lstStyle/>
          <a:p>
            <a:pPr marL="246888" indent="-246888" defTabSz="822959">
              <a:spcBef>
                <a:spcPts val="1600"/>
              </a:spcBef>
              <a:defRPr sz="1619"/>
            </a:pPr>
            <a:r>
              <a:rPr lang="en-US" sz="2400" dirty="0"/>
              <a:t>ARC will convene grantees for virtual meetings to support effective project implementation and promote the achievement of project outcomes. </a:t>
            </a:r>
          </a:p>
          <a:p>
            <a:pPr marL="754380" lvl="1" indent="-342900" defTabSz="822959">
              <a:spcBef>
                <a:spcPts val="1600"/>
              </a:spcBef>
              <a:buFont typeface="+mj-lt"/>
              <a:buAutoNum type="arabicPeriod"/>
              <a:defRPr sz="1619"/>
            </a:pPr>
            <a:r>
              <a:rPr lang="en-US" sz="2000" dirty="0"/>
              <a:t>“Kickoff” calls in late November and early December of this year</a:t>
            </a:r>
          </a:p>
          <a:p>
            <a:pPr marL="1211580" lvl="2" indent="-342900" defTabSz="822959">
              <a:spcBef>
                <a:spcPts val="1600"/>
              </a:spcBef>
              <a:buFont typeface="Wingdings" panose="05000000000000000000" pitchFamily="2" charset="2"/>
              <a:buChar char="Ø"/>
              <a:defRPr sz="1619"/>
            </a:pPr>
            <a:r>
              <a:rPr lang="en-US" sz="2400" dirty="0"/>
              <a:t>introductions, review your WORC-funded project, and discuss any objectives or preferences you might have for a virtual gathering.</a:t>
            </a:r>
          </a:p>
          <a:p>
            <a:pPr marL="754380" lvl="1" indent="-342900" defTabSz="822959">
              <a:spcBef>
                <a:spcPts val="1600"/>
              </a:spcBef>
              <a:buFont typeface="+mj-lt"/>
              <a:buAutoNum type="arabicPeriod"/>
              <a:defRPr sz="1619"/>
            </a:pPr>
            <a:r>
              <a:rPr lang="en-US" sz="1800" dirty="0"/>
              <a:t>Conduct a virtual meeting or series of meetings in winter 2022</a:t>
            </a:r>
          </a:p>
          <a:p>
            <a:pPr marL="1154430" lvl="2" indent="-285750" defTabSz="822959">
              <a:spcBef>
                <a:spcPts val="1600"/>
              </a:spcBef>
              <a:buFont typeface="Wingdings" panose="05000000000000000000" pitchFamily="2" charset="2"/>
              <a:buChar char="Ø"/>
              <a:defRPr sz="1619"/>
            </a:pPr>
            <a:r>
              <a:rPr lang="en-US" sz="2400" dirty="0"/>
              <a:t>Topics likely to include, but are not limited to: a review of contractual requirements, activities designed to help plan for marketing and recruitment, data collection and reporting, role-based discussions, and monitoring preparation and risk mitigation.</a:t>
            </a:r>
          </a:p>
          <a:p>
            <a:pPr marL="1154430" lvl="2" indent="-285750" defTabSz="822959">
              <a:spcBef>
                <a:spcPts val="1600"/>
              </a:spcBef>
              <a:buFont typeface="Wingdings" panose="05000000000000000000" pitchFamily="2" charset="2"/>
              <a:buChar char="Ø"/>
              <a:defRPr sz="1619"/>
            </a:pPr>
            <a:r>
              <a:rPr lang="en-US" sz="2400" dirty="0"/>
              <a:t>Opportunity for grantees to hear from ARC, DOL subject matter experts, and </a:t>
            </a:r>
            <a:r>
              <a:rPr lang="en-US" sz="2400"/>
              <a:t>other speakers.</a:t>
            </a:r>
            <a:endParaRPr lang="en-US" sz="2400" dirty="0"/>
          </a:p>
        </p:txBody>
      </p:sp>
      <p:sp>
        <p:nvSpPr>
          <p:cNvPr id="4" name="Slide Number Placeholder 3"/>
          <p:cNvSpPr>
            <a:spLocks noGrp="1"/>
          </p:cNvSpPr>
          <p:nvPr>
            <p:ph type="sldNum" sz="quarter" idx="4294967295"/>
          </p:nvPr>
        </p:nvSpPr>
        <p:spPr/>
        <p:txBody>
          <a:bodyPr/>
          <a:lstStyle/>
          <a:p>
            <a:pPr algn="r" defTabSz="457200">
              <a:defRPr/>
            </a:pPr>
            <a:fld id="{706D636C-90A3-4979-BA37-BAB384B22101}" type="slidenum">
              <a:rPr lang="en-US" sz="1400">
                <a:solidFill>
                  <a:srgbClr val="303030">
                    <a:lumMod val="75000"/>
                    <a:lumOff val="25000"/>
                  </a:srgbClr>
                </a:solidFill>
                <a:latin typeface="Arial" panose="020B0604020202020204"/>
              </a:rPr>
              <a:pPr algn="r" defTabSz="457200">
                <a:defRPr/>
              </a:pPr>
              <a:t>33</a:t>
            </a:fld>
            <a:endParaRPr lang="en-US" sz="1400">
              <a:solidFill>
                <a:srgbClr val="303030">
                  <a:lumMod val="75000"/>
                  <a:lumOff val="25000"/>
                </a:srgbClr>
              </a:solidFill>
              <a:latin typeface="Arial" panose="020B0604020202020204"/>
            </a:endParaRPr>
          </a:p>
        </p:txBody>
      </p:sp>
    </p:spTree>
    <p:extLst>
      <p:ext uri="{BB962C8B-B14F-4D97-AF65-F5344CB8AC3E}">
        <p14:creationId xmlns:p14="http://schemas.microsoft.com/office/powerpoint/2010/main" val="105974295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34</a:t>
            </a:fld>
            <a:endParaRPr lang="en-US"/>
          </a:p>
        </p:txBody>
      </p:sp>
      <p:sp>
        <p:nvSpPr>
          <p:cNvPr id="3" name="Title 2"/>
          <p:cNvSpPr>
            <a:spLocks noGrp="1"/>
          </p:cNvSpPr>
          <p:nvPr>
            <p:ph type="title"/>
          </p:nvPr>
        </p:nvSpPr>
        <p:spPr/>
        <p:txBody>
          <a:bodyPr/>
          <a:lstStyle/>
          <a:p>
            <a:r>
              <a:rPr lang="en-US" dirty="0"/>
              <a:t>Technical Assistance Meetings: ARC cont.</a:t>
            </a:r>
          </a:p>
        </p:txBody>
      </p:sp>
      <p:sp>
        <p:nvSpPr>
          <p:cNvPr id="4" name="Content Placeholder 3"/>
          <p:cNvSpPr>
            <a:spLocks noGrp="1"/>
          </p:cNvSpPr>
          <p:nvPr>
            <p:ph idx="1"/>
          </p:nvPr>
        </p:nvSpPr>
        <p:spPr/>
        <p:txBody>
          <a:bodyPr/>
          <a:lstStyle/>
          <a:p>
            <a:pPr marL="411480" lvl="1" indent="0" defTabSz="822959">
              <a:spcBef>
                <a:spcPts val="1600"/>
              </a:spcBef>
              <a:buSzPct val="106000"/>
              <a:buNone/>
              <a:defRPr sz="1619"/>
            </a:pPr>
            <a:r>
              <a:rPr lang="en-US" sz="1619" dirty="0"/>
              <a:t>3. </a:t>
            </a:r>
            <a:r>
              <a:rPr lang="en-US" sz="2400" dirty="0"/>
              <a:t>On-demand, one-on-one, and group-based TA</a:t>
            </a:r>
          </a:p>
          <a:p>
            <a:pPr marL="1211580" lvl="2" indent="-342900" defTabSz="822959">
              <a:spcBef>
                <a:spcPts val="1600"/>
              </a:spcBef>
              <a:buFont typeface="Wingdings" panose="05000000000000000000" pitchFamily="2" charset="2"/>
              <a:buChar char="Ø"/>
              <a:defRPr sz="1619"/>
            </a:pPr>
            <a:r>
              <a:rPr lang="en-US" sz="2400" dirty="0"/>
              <a:t>TA via email, phone, and virtual meetings, by request and through a planned schedule of topic based calls and other check-in meetings. </a:t>
            </a:r>
          </a:p>
          <a:p>
            <a:pPr marL="1211580" lvl="2" indent="-342900" defTabSz="822959">
              <a:spcBef>
                <a:spcPts val="1600"/>
              </a:spcBef>
              <a:buFont typeface="Wingdings" panose="05000000000000000000" pitchFamily="2" charset="2"/>
              <a:buChar char="Ø"/>
              <a:defRPr sz="1619"/>
            </a:pPr>
            <a:r>
              <a:rPr lang="en-US" sz="2400" dirty="0"/>
              <a:t>connect grantees across all 3 rounds, where logical and valuable, for peer exchange and other group discussions. </a:t>
            </a:r>
          </a:p>
          <a:p>
            <a:pPr marL="1211580" lvl="2" indent="-342900" defTabSz="822959">
              <a:spcBef>
                <a:spcPts val="1600"/>
              </a:spcBef>
              <a:buFont typeface="Wingdings" panose="05000000000000000000" pitchFamily="2" charset="2"/>
              <a:buChar char="Ø"/>
              <a:defRPr sz="1619"/>
            </a:pPr>
            <a:r>
              <a:rPr lang="en-US" sz="2400" dirty="0"/>
              <a:t> conduct one to two voluntary, individual discussions with grantees to check in on progress, discuss any pitfalls with program delivery, operations, data tracking, and other topics, and to identify needed resources and assistance. </a:t>
            </a:r>
          </a:p>
        </p:txBody>
      </p:sp>
    </p:spTree>
    <p:extLst>
      <p:ext uri="{BB962C8B-B14F-4D97-AF65-F5344CB8AC3E}">
        <p14:creationId xmlns:p14="http://schemas.microsoft.com/office/powerpoint/2010/main" val="1196845176"/>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52A916-68DD-5444-8AC4-7D17D53DF28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cs typeface="Arial"/>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en-US" sz="1600" b="1" i="0" u="none" strike="noStrike" kern="1200" cap="none" spc="0" normalizeH="0" baseline="0" noProof="0">
              <a:ln>
                <a:noFill/>
              </a:ln>
              <a:solidFill>
                <a:srgbClr val="2C5261"/>
              </a:solidFill>
              <a:effectLst/>
              <a:uLnTx/>
              <a:uFillTx/>
              <a:latin typeface="Calibri" panose="020F0502020204030204"/>
              <a:cs typeface="Arial"/>
            </a:endParaRPr>
          </a:p>
        </p:txBody>
      </p:sp>
      <p:sp>
        <p:nvSpPr>
          <p:cNvPr id="3" name="Title 2">
            <a:extLst>
              <a:ext uri="{FF2B5EF4-FFF2-40B4-BE49-F238E27FC236}">
                <a16:creationId xmlns:a16="http://schemas.microsoft.com/office/drawing/2014/main" id="{F0CC21A6-CB5E-284A-921C-3291E39851C7}"/>
              </a:ext>
            </a:extLst>
          </p:cNvPr>
          <p:cNvSpPr>
            <a:spLocks noGrp="1"/>
          </p:cNvSpPr>
          <p:nvPr>
            <p:ph type="title"/>
          </p:nvPr>
        </p:nvSpPr>
        <p:spPr/>
        <p:txBody>
          <a:bodyPr/>
          <a:lstStyle/>
          <a:p>
            <a:r>
              <a:rPr lang="en-US" dirty="0"/>
              <a:t>Technical Assistance: DRA</a:t>
            </a:r>
          </a:p>
        </p:txBody>
      </p:sp>
      <p:sp>
        <p:nvSpPr>
          <p:cNvPr id="4" name="Content Placeholder 3">
            <a:extLst>
              <a:ext uri="{FF2B5EF4-FFF2-40B4-BE49-F238E27FC236}">
                <a16:creationId xmlns:a16="http://schemas.microsoft.com/office/drawing/2014/main" id="{30812456-2A63-A347-AC44-2CD1A3128AA5}"/>
              </a:ext>
            </a:extLst>
          </p:cNvPr>
          <p:cNvSpPr>
            <a:spLocks noGrp="1"/>
          </p:cNvSpPr>
          <p:nvPr>
            <p:ph idx="1"/>
          </p:nvPr>
        </p:nvSpPr>
        <p:spPr/>
        <p:txBody>
          <a:bodyPr/>
          <a:lstStyle/>
          <a:p>
            <a:pPr marL="233363" indent="-233363" defTabSz="484631">
              <a:spcBef>
                <a:spcPts val="1200"/>
              </a:spcBef>
              <a:defRPr sz="1483"/>
            </a:pPr>
            <a:r>
              <a:rPr lang="en-US" sz="2200" dirty="0"/>
              <a:t>DRA’s TA will consist of three components: one-on-one virtual meetings, peer exchange workshop, and on-demand TA requests.</a:t>
            </a:r>
          </a:p>
          <a:p>
            <a:pPr marL="233363" indent="-233363" defTabSz="484631">
              <a:spcBef>
                <a:spcPts val="1200"/>
              </a:spcBef>
              <a:defRPr sz="1483"/>
            </a:pPr>
            <a:r>
              <a:rPr lang="en-US" sz="2200" dirty="0"/>
              <a:t>One-on-One Virtual Meetings</a:t>
            </a:r>
          </a:p>
          <a:p>
            <a:pPr marL="690563" lvl="1" indent="-233363" defTabSz="484631">
              <a:spcBef>
                <a:spcPts val="1200"/>
              </a:spcBef>
              <a:defRPr sz="1483"/>
            </a:pPr>
            <a:r>
              <a:rPr lang="en-US" sz="2000" b="1" dirty="0"/>
              <a:t>When:</a:t>
            </a:r>
            <a:r>
              <a:rPr lang="en-US" sz="2000" dirty="0"/>
              <a:t> November and December 2022</a:t>
            </a:r>
          </a:p>
          <a:p>
            <a:pPr marL="690563" lvl="1" indent="-233363" defTabSz="484631">
              <a:spcBef>
                <a:spcPts val="1200"/>
              </a:spcBef>
              <a:defRPr sz="1483"/>
            </a:pPr>
            <a:r>
              <a:rPr lang="en-US" sz="2000" b="1" dirty="0"/>
              <a:t>What we will cover: </a:t>
            </a:r>
            <a:r>
              <a:rPr lang="en-US" sz="2000" dirty="0"/>
              <a:t>introductions, review WORC project scope/timeline/project outcomes, discuss anticipated TA needs, and answer questions related to the WORC program. </a:t>
            </a:r>
          </a:p>
          <a:p>
            <a:pPr marL="233363" indent="-233363" defTabSz="484631">
              <a:spcBef>
                <a:spcPts val="1200"/>
              </a:spcBef>
              <a:defRPr sz="1483"/>
            </a:pPr>
            <a:r>
              <a:rPr lang="en-US" sz="2200" dirty="0"/>
              <a:t>Peer Exchange Workshops</a:t>
            </a:r>
          </a:p>
          <a:p>
            <a:pPr marL="690563" lvl="1" indent="-233363" defTabSz="484631">
              <a:spcBef>
                <a:spcPts val="1200"/>
              </a:spcBef>
              <a:defRPr sz="1483"/>
            </a:pPr>
            <a:r>
              <a:rPr lang="en-US" sz="2000" b="1" dirty="0"/>
              <a:t>When and where: </a:t>
            </a:r>
            <a:r>
              <a:rPr lang="en-US" sz="2000" dirty="0"/>
              <a:t>February 2023 | Location TBD</a:t>
            </a:r>
          </a:p>
          <a:p>
            <a:pPr marL="690563" lvl="1" indent="-233363" defTabSz="484631">
              <a:spcBef>
                <a:spcPts val="1200"/>
              </a:spcBef>
              <a:defRPr sz="1483"/>
            </a:pPr>
            <a:r>
              <a:rPr lang="en-US" sz="2000" b="1" dirty="0"/>
              <a:t>Purpose:</a:t>
            </a:r>
            <a:r>
              <a:rPr lang="en-US" sz="2000" dirty="0"/>
              <a:t> meet other WORC grantees from all funding rounds (2019-2022), learn about workforce development projects throughout the DRA region, take a site visit to an existing WORC grantee, build a community of practice, etc.</a:t>
            </a:r>
          </a:p>
          <a:p>
            <a:pPr marL="690563" lvl="1" indent="-233363" defTabSz="484631">
              <a:spcBef>
                <a:spcPts val="1200"/>
              </a:spcBef>
              <a:defRPr sz="1483"/>
            </a:pPr>
            <a:endParaRPr lang="en-US" sz="2000" dirty="0"/>
          </a:p>
          <a:p>
            <a:endParaRPr lang="en-US" sz="2200" dirty="0"/>
          </a:p>
        </p:txBody>
      </p:sp>
    </p:spTree>
    <p:extLst>
      <p:ext uri="{BB962C8B-B14F-4D97-AF65-F5344CB8AC3E}">
        <p14:creationId xmlns:p14="http://schemas.microsoft.com/office/powerpoint/2010/main" val="558456221"/>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52A916-68DD-5444-8AC4-7D17D53DF28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cs typeface="Arial"/>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en-US" sz="1600" b="1" i="0" u="none" strike="noStrike" kern="1200" cap="none" spc="0" normalizeH="0" baseline="0" noProof="0">
              <a:ln>
                <a:noFill/>
              </a:ln>
              <a:solidFill>
                <a:srgbClr val="2C5261"/>
              </a:solidFill>
              <a:effectLst/>
              <a:uLnTx/>
              <a:uFillTx/>
              <a:latin typeface="Calibri" panose="020F0502020204030204"/>
              <a:cs typeface="Arial"/>
            </a:endParaRPr>
          </a:p>
        </p:txBody>
      </p:sp>
      <p:sp>
        <p:nvSpPr>
          <p:cNvPr id="3" name="Title 2">
            <a:extLst>
              <a:ext uri="{FF2B5EF4-FFF2-40B4-BE49-F238E27FC236}">
                <a16:creationId xmlns:a16="http://schemas.microsoft.com/office/drawing/2014/main" id="{F0CC21A6-CB5E-284A-921C-3291E39851C7}"/>
              </a:ext>
            </a:extLst>
          </p:cNvPr>
          <p:cNvSpPr>
            <a:spLocks noGrp="1"/>
          </p:cNvSpPr>
          <p:nvPr>
            <p:ph type="title"/>
          </p:nvPr>
        </p:nvSpPr>
        <p:spPr/>
        <p:txBody>
          <a:bodyPr/>
          <a:lstStyle/>
          <a:p>
            <a:r>
              <a:rPr lang="en-US" dirty="0"/>
              <a:t>Technical Assistance: DRA, cont.</a:t>
            </a:r>
          </a:p>
        </p:txBody>
      </p:sp>
      <p:sp>
        <p:nvSpPr>
          <p:cNvPr id="4" name="Content Placeholder 3">
            <a:extLst>
              <a:ext uri="{FF2B5EF4-FFF2-40B4-BE49-F238E27FC236}">
                <a16:creationId xmlns:a16="http://schemas.microsoft.com/office/drawing/2014/main" id="{30812456-2A63-A347-AC44-2CD1A3128AA5}"/>
              </a:ext>
            </a:extLst>
          </p:cNvPr>
          <p:cNvSpPr>
            <a:spLocks noGrp="1"/>
          </p:cNvSpPr>
          <p:nvPr>
            <p:ph idx="1"/>
          </p:nvPr>
        </p:nvSpPr>
        <p:spPr/>
        <p:txBody>
          <a:bodyPr/>
          <a:lstStyle/>
          <a:p>
            <a:r>
              <a:rPr lang="en-US" sz="2200" dirty="0"/>
              <a:t>On-Demand TA</a:t>
            </a:r>
          </a:p>
          <a:p>
            <a:pPr lvl="1"/>
            <a:r>
              <a:rPr lang="en-US" sz="2000" dirty="0"/>
              <a:t>Provide TA via email, phone, or virtual meetings with DRA staff</a:t>
            </a:r>
          </a:p>
          <a:p>
            <a:pPr lvl="1"/>
            <a:r>
              <a:rPr lang="en-US" sz="2000" dirty="0"/>
              <a:t>Connect grantees with relevant partners and resources</a:t>
            </a:r>
          </a:p>
          <a:p>
            <a:pPr lvl="1"/>
            <a:r>
              <a:rPr lang="en-US" sz="2000" dirty="0"/>
              <a:t>Conduct site visits to WORC-funded projects</a:t>
            </a:r>
          </a:p>
          <a:p>
            <a:pPr lvl="1"/>
            <a:r>
              <a:rPr lang="en-US" sz="2000" dirty="0"/>
              <a:t>Requests considered on a continual basis</a:t>
            </a:r>
          </a:p>
          <a:p>
            <a:pPr lvl="1"/>
            <a:endParaRPr lang="en-US" dirty="0"/>
          </a:p>
        </p:txBody>
      </p:sp>
    </p:spTree>
    <p:extLst>
      <p:ext uri="{BB962C8B-B14F-4D97-AF65-F5344CB8AC3E}">
        <p14:creationId xmlns:p14="http://schemas.microsoft.com/office/powerpoint/2010/main" val="300749330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866" y="65258"/>
            <a:ext cx="11081334" cy="786384"/>
          </a:xfrm>
        </p:spPr>
        <p:txBody>
          <a:bodyPr/>
          <a:lstStyle/>
          <a:p>
            <a:r>
              <a:rPr lang="en-US" dirty="0"/>
              <a:t>Technical Assistance Contacts</a:t>
            </a:r>
          </a:p>
        </p:txBody>
      </p:sp>
      <p:sp>
        <p:nvSpPr>
          <p:cNvPr id="3" name="Content Placeholder 2"/>
          <p:cNvSpPr>
            <a:spLocks noGrp="1"/>
          </p:cNvSpPr>
          <p:nvPr>
            <p:ph sz="half" idx="1"/>
          </p:nvPr>
        </p:nvSpPr>
        <p:spPr>
          <a:xfrm>
            <a:off x="2152651" y="1161144"/>
            <a:ext cx="3815715" cy="5015819"/>
          </a:xfrm>
        </p:spPr>
        <p:txBody>
          <a:bodyPr/>
          <a:lstStyle/>
          <a:p>
            <a:r>
              <a:rPr lang="en-US" dirty="0"/>
              <a:t>ARC</a:t>
            </a:r>
          </a:p>
          <a:p>
            <a:pPr lvl="1"/>
            <a:r>
              <a:rPr lang="en-US" dirty="0"/>
              <a:t>Nicole Dunn</a:t>
            </a:r>
          </a:p>
          <a:p>
            <a:pPr lvl="1"/>
            <a:r>
              <a:rPr lang="en-US" sz="2000" u="sng" dirty="0">
                <a:hlinkClick r:id="rId3"/>
              </a:rPr>
              <a:t>nd@chamberlindunn.com</a:t>
            </a:r>
            <a:r>
              <a:rPr lang="en-US" sz="2000" dirty="0"/>
              <a:t> </a:t>
            </a:r>
            <a:r>
              <a:rPr lang="en-US" dirty="0"/>
              <a:t>(preferred contact method) </a:t>
            </a:r>
          </a:p>
          <a:p>
            <a:pPr lvl="1"/>
            <a:r>
              <a:rPr lang="en-US" dirty="0"/>
              <a:t>317.874.6321</a:t>
            </a:r>
          </a:p>
          <a:p>
            <a:pPr lvl="1"/>
            <a:endParaRPr lang="en-US" dirty="0"/>
          </a:p>
        </p:txBody>
      </p:sp>
      <p:sp>
        <p:nvSpPr>
          <p:cNvPr id="4" name="Content Placeholder 3"/>
          <p:cNvSpPr>
            <a:spLocks noGrp="1"/>
          </p:cNvSpPr>
          <p:nvPr>
            <p:ph sz="half" idx="2"/>
          </p:nvPr>
        </p:nvSpPr>
        <p:spPr/>
        <p:txBody>
          <a:bodyPr/>
          <a:lstStyle/>
          <a:p>
            <a:r>
              <a:rPr lang="en-US" dirty="0"/>
              <a:t>DRA</a:t>
            </a:r>
          </a:p>
          <a:p>
            <a:pPr lvl="1"/>
            <a:r>
              <a:rPr lang="en-US" dirty="0"/>
              <a:t>Alex Holland</a:t>
            </a:r>
          </a:p>
          <a:p>
            <a:pPr lvl="1"/>
            <a:r>
              <a:rPr lang="en-US" dirty="0"/>
              <a:t>Senior Advisor</a:t>
            </a:r>
          </a:p>
          <a:p>
            <a:pPr lvl="1"/>
            <a:r>
              <a:rPr lang="en-US" u="sng" dirty="0">
                <a:hlinkClick r:id="rId4"/>
              </a:rPr>
              <a:t>aholland@dra.gov</a:t>
            </a:r>
            <a:endParaRPr lang="en-US" dirty="0"/>
          </a:p>
          <a:p>
            <a:pPr lvl="1"/>
            <a:r>
              <a:rPr lang="en-US" dirty="0"/>
              <a:t>(702) 217-0312</a:t>
            </a:r>
          </a:p>
        </p:txBody>
      </p:sp>
      <p:sp>
        <p:nvSpPr>
          <p:cNvPr id="5" name="Slide Number Placeholder 4"/>
          <p:cNvSpPr>
            <a:spLocks noGrp="1"/>
          </p:cNvSpPr>
          <p:nvPr>
            <p:ph type="sldNum" sz="quarter" idx="4294967295"/>
          </p:nvPr>
        </p:nvSpPr>
        <p:spPr/>
        <p:txBody>
          <a:bodyPr/>
          <a:lstStyle/>
          <a:p>
            <a:pPr algn="r" defTabSz="457200">
              <a:defRPr/>
            </a:pPr>
            <a:fld id="{706D636C-90A3-4979-BA37-BAB384B22101}" type="slidenum">
              <a:rPr lang="en-US" sz="1400">
                <a:solidFill>
                  <a:srgbClr val="303030">
                    <a:lumMod val="75000"/>
                    <a:lumOff val="25000"/>
                  </a:srgbClr>
                </a:solidFill>
                <a:latin typeface="Arial" panose="020B0604020202020204"/>
              </a:rPr>
              <a:pPr algn="r" defTabSz="457200">
                <a:defRPr/>
              </a:pPr>
              <a:t>37</a:t>
            </a:fld>
            <a:endParaRPr lang="en-US" sz="1400">
              <a:solidFill>
                <a:srgbClr val="303030">
                  <a:lumMod val="75000"/>
                  <a:lumOff val="25000"/>
                </a:srgbClr>
              </a:solidFill>
              <a:latin typeface="Arial" panose="020B0604020202020204"/>
            </a:endParaRPr>
          </a:p>
        </p:txBody>
      </p:sp>
    </p:spTree>
    <p:extLst>
      <p:ext uri="{BB962C8B-B14F-4D97-AF65-F5344CB8AC3E}">
        <p14:creationId xmlns:p14="http://schemas.microsoft.com/office/powerpoint/2010/main" val="374482372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3A5F7572-19F4-4F60-888E-1B92EEAEE123}"/>
              </a:ext>
            </a:extLst>
          </p:cNvPr>
          <p:cNvSpPr>
            <a:spLocks noGrp="1"/>
          </p:cNvSpPr>
          <p:nvPr>
            <p:ph type="sldNum" sz="quarter" idx="12"/>
          </p:nvPr>
        </p:nvSpPr>
        <p:spPr/>
        <p:txBody>
          <a:bodyPr/>
          <a:lstStyle/>
          <a:p>
            <a:pPr algn="r" defTabSz="457200">
              <a:defRPr/>
            </a:pPr>
            <a:fld id="{706D636C-90A3-4979-BA37-BAB384B22101}" type="slidenum">
              <a:rPr lang="en-US" sz="1400">
                <a:solidFill>
                  <a:srgbClr val="303030">
                    <a:lumMod val="75000"/>
                    <a:lumOff val="25000"/>
                  </a:srgbClr>
                </a:solidFill>
                <a:latin typeface="Arial" panose="020B0604020202020204"/>
              </a:rPr>
              <a:pPr algn="r" defTabSz="457200">
                <a:defRPr/>
              </a:pPr>
              <a:t>38</a:t>
            </a:fld>
            <a:endParaRPr lang="en-US" sz="1400" dirty="0">
              <a:solidFill>
                <a:srgbClr val="303030">
                  <a:lumMod val="75000"/>
                  <a:lumOff val="25000"/>
                </a:srgbClr>
              </a:solidFill>
              <a:latin typeface="Arial" panose="020B0604020202020204"/>
            </a:endParaRPr>
          </a:p>
        </p:txBody>
      </p:sp>
      <p:sp>
        <p:nvSpPr>
          <p:cNvPr id="2" name="Title 1"/>
          <p:cNvSpPr>
            <a:spLocks noGrp="1"/>
          </p:cNvSpPr>
          <p:nvPr>
            <p:ph type="title"/>
          </p:nvPr>
        </p:nvSpPr>
        <p:spPr/>
        <p:txBody>
          <a:bodyPr anchor="t">
            <a:noAutofit/>
          </a:bodyPr>
          <a:lstStyle/>
          <a:p>
            <a:r>
              <a:rPr lang="en-US" dirty="0"/>
              <a:t>Comparison: Role of FPO vs TA Providers</a:t>
            </a:r>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551869808"/>
              </p:ext>
            </p:extLst>
          </p:nvPr>
        </p:nvGraphicFramePr>
        <p:xfrm>
          <a:off x="838200" y="1160463"/>
          <a:ext cx="5181600" cy="4974465"/>
        </p:xfrm>
        <a:graphic>
          <a:graphicData uri="http://schemas.openxmlformats.org/drawingml/2006/table">
            <a:tbl>
              <a:tblPr firstRow="1" bandRow="1">
                <a:tableStyleId>{5C22544A-7EE6-4342-B048-85BDC9FD1C3A}</a:tableStyleId>
              </a:tblPr>
              <a:tblGrid>
                <a:gridCol w="5181600">
                  <a:extLst>
                    <a:ext uri="{9D8B030D-6E8A-4147-A177-3AD203B41FA5}">
                      <a16:colId xmlns:a16="http://schemas.microsoft.com/office/drawing/2014/main" val="20000"/>
                    </a:ext>
                  </a:extLst>
                </a:gridCol>
              </a:tblGrid>
              <a:tr h="731181">
                <a:tc>
                  <a:txBody>
                    <a:bodyPr/>
                    <a:lstStyle/>
                    <a:p>
                      <a:pPr marL="0" marR="0" algn="ctr">
                        <a:spcBef>
                          <a:spcPts val="0"/>
                        </a:spcBef>
                        <a:spcAft>
                          <a:spcPts val="0"/>
                        </a:spcAft>
                      </a:pPr>
                      <a:r>
                        <a:rPr lang="en-US" sz="2000">
                          <a:effectLst/>
                        </a:rPr>
                        <a:t>Federal Project </a:t>
                      </a:r>
                      <a:br>
                        <a:rPr lang="en-US" sz="2000">
                          <a:effectLst/>
                        </a:rPr>
                      </a:br>
                      <a:r>
                        <a:rPr lang="en-US" sz="2000">
                          <a:effectLst/>
                        </a:rPr>
                        <a:t>Officer’s Role</a:t>
                      </a:r>
                      <a:endParaRPr lang="en-US" sz="2000">
                        <a:effectLst/>
                        <a:latin typeface="Calibri"/>
                        <a:ea typeface="Calibri"/>
                        <a:cs typeface="Times New Roman"/>
                      </a:endParaRPr>
                    </a:p>
                  </a:txBody>
                  <a:tcPr marL="181882" marR="181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731181">
                <a:tc>
                  <a:txBody>
                    <a:bodyPr/>
                    <a:lstStyle/>
                    <a:p>
                      <a:pPr marL="0" marR="0">
                        <a:spcBef>
                          <a:spcPts val="0"/>
                        </a:spcBef>
                        <a:spcAft>
                          <a:spcPts val="0"/>
                        </a:spcAft>
                      </a:pPr>
                      <a:r>
                        <a:rPr lang="en-US" sz="1800">
                          <a:effectLst/>
                        </a:rPr>
                        <a:t>Clarification of the FOA, including definitions </a:t>
                      </a:r>
                      <a:endParaRPr lang="en-US" sz="1800">
                        <a:effectLst/>
                        <a:latin typeface="Calibri"/>
                        <a:ea typeface="Calibri"/>
                        <a:cs typeface="Times New Roman"/>
                      </a:endParaRPr>
                    </a:p>
                  </a:txBody>
                  <a:tcPr marL="181882" marR="181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731181">
                <a:tc>
                  <a:txBody>
                    <a:bodyPr/>
                    <a:lstStyle/>
                    <a:p>
                      <a:pPr marL="0" marR="0">
                        <a:spcBef>
                          <a:spcPts val="0"/>
                        </a:spcBef>
                        <a:spcAft>
                          <a:spcPts val="0"/>
                        </a:spcAft>
                      </a:pPr>
                      <a:r>
                        <a:rPr lang="en-US" sz="1800">
                          <a:effectLst/>
                        </a:rPr>
                        <a:t>Statement of work alterations </a:t>
                      </a:r>
                      <a:endParaRPr lang="en-US" sz="1800">
                        <a:effectLst/>
                        <a:latin typeface="Calibri"/>
                        <a:ea typeface="Calibri"/>
                        <a:cs typeface="Times New Roman"/>
                      </a:endParaRPr>
                    </a:p>
                  </a:txBody>
                  <a:tcPr marL="181882" marR="181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1081748">
                <a:tc>
                  <a:txBody>
                    <a:bodyPr/>
                    <a:lstStyle/>
                    <a:p>
                      <a:pPr marL="0" marR="0" indent="0">
                        <a:spcBef>
                          <a:spcPts val="0"/>
                        </a:spcBef>
                        <a:spcAft>
                          <a:spcPts val="0"/>
                        </a:spcAft>
                        <a:buFont typeface="+mj-lt"/>
                        <a:buNone/>
                      </a:pPr>
                      <a:r>
                        <a:rPr lang="en-US" sz="1800">
                          <a:effectLst/>
                        </a:rPr>
                        <a:t>Fiscal questions, including allowable expenditures and budget</a:t>
                      </a:r>
                      <a:endParaRPr lang="en-US" sz="1800">
                        <a:effectLst/>
                        <a:latin typeface="Calibri"/>
                        <a:ea typeface="Calibri"/>
                        <a:cs typeface="Times New Roman"/>
                      </a:endParaRPr>
                    </a:p>
                  </a:txBody>
                  <a:tcPr marL="181882" marR="181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602403">
                <a:tc>
                  <a:txBody>
                    <a:bodyPr/>
                    <a:lstStyle/>
                    <a:p>
                      <a:pPr marL="0" marR="0">
                        <a:spcBef>
                          <a:spcPts val="0"/>
                        </a:spcBef>
                        <a:spcAft>
                          <a:spcPts val="0"/>
                        </a:spcAft>
                      </a:pPr>
                      <a:r>
                        <a:rPr lang="en-US" sz="1800">
                          <a:effectLst/>
                        </a:rPr>
                        <a:t>Quarterly performance outcomes against target outcomes </a:t>
                      </a:r>
                      <a:endParaRPr lang="en-US" sz="1800">
                        <a:effectLst/>
                        <a:latin typeface="Calibri"/>
                        <a:ea typeface="Calibri"/>
                        <a:cs typeface="Times New Roman"/>
                      </a:endParaRPr>
                    </a:p>
                  </a:txBody>
                  <a:tcPr marL="181882" marR="181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365590">
                <a:tc>
                  <a:txBody>
                    <a:bodyPr/>
                    <a:lstStyle/>
                    <a:p>
                      <a:pPr marL="0" marR="0">
                        <a:spcBef>
                          <a:spcPts val="0"/>
                        </a:spcBef>
                        <a:spcAft>
                          <a:spcPts val="0"/>
                        </a:spcAft>
                      </a:pPr>
                      <a:r>
                        <a:rPr lang="en-US" sz="1800">
                          <a:effectLst/>
                          <a:latin typeface="+mn-lt"/>
                          <a:ea typeface="Calibri"/>
                          <a:cs typeface="Times New Roman"/>
                        </a:rPr>
                        <a:t>Connections to the grant officer</a:t>
                      </a:r>
                    </a:p>
                  </a:txBody>
                  <a:tcPr marL="181882" marR="181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25269197"/>
                  </a:ext>
                </a:extLst>
              </a:tr>
              <a:tr h="731181">
                <a:tc>
                  <a:txBody>
                    <a:bodyPr/>
                    <a:lstStyle/>
                    <a:p>
                      <a:pPr marL="0" marR="0">
                        <a:spcBef>
                          <a:spcPts val="0"/>
                        </a:spcBef>
                        <a:spcAft>
                          <a:spcPts val="0"/>
                        </a:spcAft>
                      </a:pPr>
                      <a:r>
                        <a:rPr lang="en-US" sz="1800">
                          <a:effectLst/>
                        </a:rPr>
                        <a:t>Assistance addressing policy questions, as they arise </a:t>
                      </a:r>
                      <a:endParaRPr lang="en-US" sz="1800">
                        <a:effectLst/>
                        <a:latin typeface="Calibri"/>
                        <a:ea typeface="Calibri"/>
                        <a:cs typeface="Times New Roman"/>
                      </a:endParaRPr>
                    </a:p>
                  </a:txBody>
                  <a:tcPr marL="181882" marR="1818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Content Placeholder 2"/>
          <p:cNvSpPr>
            <a:spLocks noGrp="1"/>
          </p:cNvSpPr>
          <p:nvPr>
            <p:ph sz="half" idx="2"/>
          </p:nvPr>
        </p:nvSpPr>
        <p:spPr/>
        <p:txBody>
          <a:bodyPr/>
          <a:lstStyle/>
          <a:p>
            <a:endParaRPr lang="en-US"/>
          </a:p>
        </p:txBody>
      </p:sp>
      <p:graphicFrame>
        <p:nvGraphicFramePr>
          <p:cNvPr id="5" name="Content Placeholder 3">
            <a:extLst>
              <a:ext uri="{FF2B5EF4-FFF2-40B4-BE49-F238E27FC236}">
                <a16:creationId xmlns:a16="http://schemas.microsoft.com/office/drawing/2014/main" id="{55E40A29-40E4-41AE-9DC2-46E7384D989E}"/>
              </a:ext>
            </a:extLst>
          </p:cNvPr>
          <p:cNvGraphicFramePr>
            <a:graphicFrameLocks/>
          </p:cNvGraphicFramePr>
          <p:nvPr>
            <p:extLst>
              <p:ext uri="{D42A27DB-BD31-4B8C-83A1-F6EECF244321}">
                <p14:modId xmlns:p14="http://schemas.microsoft.com/office/powerpoint/2010/main" val="2235167010"/>
              </p:ext>
            </p:extLst>
          </p:nvPr>
        </p:nvGraphicFramePr>
        <p:xfrm>
          <a:off x="6172200" y="1160463"/>
          <a:ext cx="5572125" cy="4993902"/>
        </p:xfrm>
        <a:graphic>
          <a:graphicData uri="http://schemas.openxmlformats.org/drawingml/2006/table">
            <a:tbl>
              <a:tblPr firstRow="1" bandRow="1">
                <a:tableStyleId>{21E4AEA4-8DFA-4A89-87EB-49C32662AFE0}</a:tableStyleId>
              </a:tblPr>
              <a:tblGrid>
                <a:gridCol w="5572125">
                  <a:extLst>
                    <a:ext uri="{9D8B030D-6E8A-4147-A177-3AD203B41FA5}">
                      <a16:colId xmlns:a16="http://schemas.microsoft.com/office/drawing/2014/main" val="20001"/>
                    </a:ext>
                  </a:extLst>
                </a:gridCol>
              </a:tblGrid>
              <a:tr h="664857">
                <a:tc>
                  <a:txBody>
                    <a:bodyPr/>
                    <a:lstStyle/>
                    <a:p>
                      <a:pPr marL="0" marR="0" algn="ctr">
                        <a:spcBef>
                          <a:spcPts val="0"/>
                        </a:spcBef>
                        <a:spcAft>
                          <a:spcPts val="0"/>
                        </a:spcAft>
                      </a:pPr>
                      <a:r>
                        <a:rPr lang="en-US" sz="2000">
                          <a:effectLst/>
                        </a:rPr>
                        <a:t>TA Provider Role</a:t>
                      </a:r>
                      <a:endParaRPr lang="en-US" sz="20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546615">
                <a:tc>
                  <a:txBody>
                    <a:bodyPr/>
                    <a:lstStyle/>
                    <a:p>
                      <a:pPr marL="0" marR="0">
                        <a:spcBef>
                          <a:spcPts val="0"/>
                        </a:spcBef>
                        <a:spcAft>
                          <a:spcPts val="0"/>
                        </a:spcAft>
                      </a:pPr>
                      <a:r>
                        <a:rPr lang="en-US" sz="1800">
                          <a:effectLst/>
                          <a:latin typeface="Calibri"/>
                          <a:ea typeface="Calibri"/>
                          <a:cs typeface="Times New Roman"/>
                        </a:rPr>
                        <a:t>One-on-one</a:t>
                      </a:r>
                      <a:r>
                        <a:rPr lang="en-US" sz="1800" baseline="0">
                          <a:effectLst/>
                          <a:latin typeface="Calibri"/>
                          <a:ea typeface="Calibri"/>
                          <a:cs typeface="Times New Roman"/>
                        </a:rPr>
                        <a:t> coaching and support</a:t>
                      </a:r>
                      <a:endParaRPr lang="en-US" sz="18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5100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mn-lt"/>
                          <a:ea typeface="Calibri"/>
                          <a:cs typeface="Times New Roman"/>
                        </a:rPr>
                        <a:t>Peer-to-peer learning opportunities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575452">
                <a:tc>
                  <a:txBody>
                    <a:bodyPr/>
                    <a:lstStyle/>
                    <a:p>
                      <a:pPr marL="0" marR="0">
                        <a:spcBef>
                          <a:spcPts val="0"/>
                        </a:spcBef>
                        <a:spcAft>
                          <a:spcPts val="0"/>
                        </a:spcAft>
                      </a:pPr>
                      <a:r>
                        <a:rPr lang="en-US" sz="1800">
                          <a:effectLst/>
                          <a:latin typeface="Calibri"/>
                          <a:ea typeface="Calibri"/>
                          <a:cs typeface="Times New Roman"/>
                        </a:rPr>
                        <a:t>Approaches to data collection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502212">
                <a:tc>
                  <a:txBody>
                    <a:bodyPr/>
                    <a:lstStyle/>
                    <a:p>
                      <a:pPr marL="0" marR="0">
                        <a:spcBef>
                          <a:spcPts val="0"/>
                        </a:spcBef>
                        <a:spcAft>
                          <a:spcPts val="0"/>
                        </a:spcAft>
                      </a:pPr>
                      <a:r>
                        <a:rPr lang="en-US" sz="1800" kern="1200">
                          <a:solidFill>
                            <a:schemeClr val="dk1"/>
                          </a:solidFill>
                          <a:effectLst/>
                          <a:latin typeface="+mn-lt"/>
                          <a:ea typeface="+mn-ea"/>
                          <a:cs typeface="+mn-cs"/>
                        </a:rPr>
                        <a:t>Organizational structure: staffing, systems, and processes</a:t>
                      </a:r>
                      <a:endParaRPr lang="en-US" sz="18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254882">
                <a:tc>
                  <a:txBody>
                    <a:bodyPr/>
                    <a:lstStyle/>
                    <a:p>
                      <a:pPr marL="0" marR="0">
                        <a:spcBef>
                          <a:spcPts val="0"/>
                        </a:spcBef>
                        <a:spcAft>
                          <a:spcPts val="0"/>
                        </a:spcAft>
                      </a:pPr>
                      <a:r>
                        <a:rPr lang="en-US" sz="1800" kern="1200">
                          <a:solidFill>
                            <a:schemeClr val="dk1"/>
                          </a:solidFill>
                          <a:effectLst/>
                          <a:latin typeface="+mn-lt"/>
                          <a:ea typeface="+mn-ea"/>
                          <a:cs typeface="+mn-cs"/>
                        </a:rPr>
                        <a:t>Project planning and management</a:t>
                      </a:r>
                      <a:endParaRPr lang="en-US" sz="1800">
                        <a:effectLst/>
                        <a:latin typeface="+mn-lt"/>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47611577"/>
                  </a:ext>
                </a:extLst>
              </a:tr>
              <a:tr h="5022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effectLst/>
                          <a:latin typeface="+mn-lt"/>
                          <a:ea typeface="+mn-ea"/>
                          <a:cs typeface="+mn-cs"/>
                        </a:rPr>
                        <a:t>Participant outreach and recruitment strategies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65880817"/>
                  </a:ext>
                </a:extLst>
              </a:tr>
              <a:tr h="753318">
                <a:tc>
                  <a:txBody>
                    <a:bodyPr/>
                    <a:lstStyle/>
                    <a:p>
                      <a:pPr marL="0" marR="0">
                        <a:spcBef>
                          <a:spcPts val="0"/>
                        </a:spcBef>
                        <a:spcAft>
                          <a:spcPts val="0"/>
                        </a:spcAft>
                      </a:pPr>
                      <a:r>
                        <a:rPr lang="en-US" sz="1800" kern="1200">
                          <a:solidFill>
                            <a:schemeClr val="dk1"/>
                          </a:solidFill>
                          <a:effectLst/>
                          <a:latin typeface="+mn-lt"/>
                          <a:ea typeface="+mn-ea"/>
                          <a:cs typeface="+mn-cs"/>
                        </a:rPr>
                        <a:t>Participant services, including case management, supportive services, and job placement</a:t>
                      </a:r>
                      <a:endParaRPr lang="en-US" sz="1800">
                        <a:effectLst/>
                        <a:latin typeface="+mn-lt"/>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75052205"/>
                  </a:ext>
                </a:extLst>
              </a:tr>
              <a:tr h="664857">
                <a:tc>
                  <a:txBody>
                    <a:bodyPr/>
                    <a:lstStyle/>
                    <a:p>
                      <a:pPr marL="0" marR="0">
                        <a:spcBef>
                          <a:spcPts val="0"/>
                        </a:spcBef>
                        <a:spcAft>
                          <a:spcPts val="0"/>
                        </a:spcAft>
                      </a:pPr>
                      <a:r>
                        <a:rPr lang="en-US" sz="1800">
                          <a:effectLst/>
                        </a:rPr>
                        <a:t>Employer engagement and participant placement</a:t>
                      </a:r>
                      <a:endParaRPr lang="en-US" sz="18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ustDataLst>
      <p:tags r:id="rId1"/>
    </p:custDataLst>
    <p:extLst>
      <p:ext uri="{BB962C8B-B14F-4D97-AF65-F5344CB8AC3E}">
        <p14:creationId xmlns:p14="http://schemas.microsoft.com/office/powerpoint/2010/main" val="1586685704"/>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a:xfrm>
            <a:off x="2164080" y="842965"/>
            <a:ext cx="7863840" cy="2852737"/>
          </a:xfrm>
        </p:spPr>
        <p:txBody>
          <a:bodyPr/>
          <a:lstStyle/>
          <a:p>
            <a:r>
              <a:rPr lang="en-US" dirty="0"/>
              <a:t>Communication</a:t>
            </a:r>
          </a:p>
        </p:txBody>
      </p:sp>
      <p:sp>
        <p:nvSpPr>
          <p:cNvPr id="3" name="Text Placeholder 2">
            <a:extLst>
              <a:ext uri="{FF2B5EF4-FFF2-40B4-BE49-F238E27FC236}">
                <a16:creationId xmlns:a16="http://schemas.microsoft.com/office/drawing/2014/main" id="{A8D1E086-E0DD-4320-B921-FE7F1C9BA352}"/>
              </a:ext>
            </a:extLst>
          </p:cNvPr>
          <p:cNvSpPr>
            <a:spLocks noGrp="1"/>
          </p:cNvSpPr>
          <p:nvPr>
            <p:ph type="body" idx="1"/>
          </p:nvPr>
        </p:nvSpPr>
        <p:spPr>
          <a:xfrm>
            <a:off x="771526" y="4064000"/>
            <a:ext cx="7458074" cy="1866900"/>
          </a:xfrm>
        </p:spPr>
        <p:txBody>
          <a:bodyPr>
            <a:normAutofit/>
          </a:bodyPr>
          <a:lstStyle/>
          <a:p>
            <a:pPr algn="ctr"/>
            <a:r>
              <a:rPr lang="en-US" dirty="0"/>
              <a:t>Communication Plan, Point of Contact </a:t>
            </a:r>
          </a:p>
        </p:txBody>
      </p:sp>
      <p:sp>
        <p:nvSpPr>
          <p:cNvPr id="4" name="Slide Number Placeholder 3">
            <a:extLst>
              <a:ext uri="{FF2B5EF4-FFF2-40B4-BE49-F238E27FC236}">
                <a16:creationId xmlns:a16="http://schemas.microsoft.com/office/drawing/2014/main" id="{F7F3BCF8-F9AB-4BB2-9913-4630A42EC134}"/>
              </a:ext>
            </a:extLst>
          </p:cNvPr>
          <p:cNvSpPr>
            <a:spLocks noGrp="1"/>
          </p:cNvSpPr>
          <p:nvPr>
            <p:ph type="sldNum" sz="quarter" idx="4294967295"/>
          </p:nvPr>
        </p:nvSpPr>
        <p:spPr/>
        <p:txBody>
          <a:bodyPr/>
          <a:lstStyle/>
          <a:p>
            <a:fld id="{706D636C-90A3-4979-BA37-BAB384B22101}" type="slidenum">
              <a:rPr lang="en-US" smtClean="0"/>
              <a:pPr/>
              <a:t>39</a:t>
            </a:fld>
            <a:endParaRPr lang="en-US"/>
          </a:p>
        </p:txBody>
      </p:sp>
    </p:spTree>
    <p:custDataLst>
      <p:tags r:id="rId1"/>
    </p:custDataLst>
    <p:extLst>
      <p:ext uri="{BB962C8B-B14F-4D97-AF65-F5344CB8AC3E}">
        <p14:creationId xmlns:p14="http://schemas.microsoft.com/office/powerpoint/2010/main" val="3668732372"/>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14153CD-AC37-4A90-9F5B-281DE0EEF41D}"/>
              </a:ext>
            </a:extLst>
          </p:cNvPr>
          <p:cNvSpPr>
            <a:spLocks noGrp="1"/>
          </p:cNvSpPr>
          <p:nvPr>
            <p:ph type="title"/>
          </p:nvPr>
        </p:nvSpPr>
        <p:spPr>
          <a:xfrm>
            <a:off x="757238" y="214313"/>
            <a:ext cx="9730354" cy="779983"/>
          </a:xfrm>
        </p:spPr>
        <p:txBody>
          <a:bodyPr anchor="t"/>
          <a:lstStyle/>
          <a:p>
            <a:r>
              <a:rPr lang="en-US" dirty="0"/>
              <a:t>For Assistance with WORC Grants</a:t>
            </a:r>
          </a:p>
        </p:txBody>
      </p:sp>
      <p:sp>
        <p:nvSpPr>
          <p:cNvPr id="7" name="Content Placeholder 6">
            <a:extLst>
              <a:ext uri="{FF2B5EF4-FFF2-40B4-BE49-F238E27FC236}">
                <a16:creationId xmlns:a16="http://schemas.microsoft.com/office/drawing/2014/main" id="{21A91435-4976-43EA-84E0-5841018E9621}"/>
              </a:ext>
            </a:extLst>
          </p:cNvPr>
          <p:cNvSpPr>
            <a:spLocks noGrp="1"/>
          </p:cNvSpPr>
          <p:nvPr>
            <p:ph idx="1"/>
          </p:nvPr>
        </p:nvSpPr>
        <p:spPr>
          <a:xfrm>
            <a:off x="2300370" y="5411346"/>
            <a:ext cx="7591261" cy="506034"/>
          </a:xfrm>
        </p:spPr>
        <p:txBody>
          <a:bodyPr>
            <a:normAutofit fontScale="85000" lnSpcReduction="20000"/>
          </a:bodyPr>
          <a:lstStyle/>
          <a:p>
            <a:pPr marL="0" indent="0" algn="ctr">
              <a:buNone/>
            </a:pPr>
            <a:r>
              <a:rPr lang="en-US" sz="2000" dirty="0">
                <a:solidFill>
                  <a:schemeClr val="accent2"/>
                </a:solidFill>
              </a:rPr>
              <a:t>Always contact the Employment and Training Administration (ETA) assigned FPO first if you have questions.</a:t>
            </a:r>
          </a:p>
        </p:txBody>
      </p:sp>
      <p:sp>
        <p:nvSpPr>
          <p:cNvPr id="5" name="Slide Number Placeholder 4">
            <a:extLst>
              <a:ext uri="{FF2B5EF4-FFF2-40B4-BE49-F238E27FC236}">
                <a16:creationId xmlns:a16="http://schemas.microsoft.com/office/drawing/2014/main" id="{0BBEC6CC-DBC8-4E1B-823A-9FA52A594CD8}"/>
              </a:ext>
            </a:extLst>
          </p:cNvPr>
          <p:cNvSpPr>
            <a:spLocks noGrp="1"/>
          </p:cNvSpPr>
          <p:nvPr>
            <p:ph type="sldNum" sz="quarter" idx="4294967295"/>
          </p:nvPr>
        </p:nvSpPr>
        <p:spPr/>
        <p:txBody>
          <a:bodyPr/>
          <a:lstStyle/>
          <a:p>
            <a:fld id="{706D636C-90A3-4979-BA37-BAB384B22101}" type="slidenum">
              <a:rPr lang="en-US" smtClean="0"/>
              <a:pPr/>
              <a:t>40</a:t>
            </a:fld>
            <a:endParaRPr lang="en-US"/>
          </a:p>
        </p:txBody>
      </p:sp>
      <p:graphicFrame>
        <p:nvGraphicFramePr>
          <p:cNvPr id="9" name="Table 8">
            <a:extLst>
              <a:ext uri="{FF2B5EF4-FFF2-40B4-BE49-F238E27FC236}">
                <a16:creationId xmlns:a16="http://schemas.microsoft.com/office/drawing/2014/main" id="{679BA060-D5D0-4034-B448-C8423F35BC9F}"/>
              </a:ext>
            </a:extLst>
          </p:cNvPr>
          <p:cNvGraphicFramePr>
            <a:graphicFrameLocks noGrp="1"/>
          </p:cNvGraphicFramePr>
          <p:nvPr>
            <p:extLst>
              <p:ext uri="{D42A27DB-BD31-4B8C-83A1-F6EECF244321}">
                <p14:modId xmlns:p14="http://schemas.microsoft.com/office/powerpoint/2010/main" val="4090440980"/>
              </p:ext>
            </p:extLst>
          </p:nvPr>
        </p:nvGraphicFramePr>
        <p:xfrm>
          <a:off x="1880365" y="2637797"/>
          <a:ext cx="8492359" cy="3468083"/>
        </p:xfrm>
        <a:graphic>
          <a:graphicData uri="http://schemas.openxmlformats.org/drawingml/2006/table">
            <a:tbl>
              <a:tblPr firstRow="1" bandRow="1">
                <a:tableStyleId>{B301B821-A1FF-4177-AEE7-76D212191A09}</a:tableStyleId>
              </a:tblPr>
              <a:tblGrid>
                <a:gridCol w="4075620">
                  <a:extLst>
                    <a:ext uri="{9D8B030D-6E8A-4147-A177-3AD203B41FA5}">
                      <a16:colId xmlns:a16="http://schemas.microsoft.com/office/drawing/2014/main" val="20000"/>
                    </a:ext>
                  </a:extLst>
                </a:gridCol>
                <a:gridCol w="4416739">
                  <a:extLst>
                    <a:ext uri="{9D8B030D-6E8A-4147-A177-3AD203B41FA5}">
                      <a16:colId xmlns:a16="http://schemas.microsoft.com/office/drawing/2014/main" val="20001"/>
                    </a:ext>
                  </a:extLst>
                </a:gridCol>
              </a:tblGrid>
              <a:tr h="464795">
                <a:tc>
                  <a:txBody>
                    <a:bodyPr/>
                    <a:lstStyle/>
                    <a:p>
                      <a:r>
                        <a:rPr lang="en-US" sz="2000"/>
                        <a:t>If you…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a:t>Contact:</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50822">
                <a:tc>
                  <a:txBody>
                    <a:bodyPr/>
                    <a:lstStyle/>
                    <a:p>
                      <a:r>
                        <a:rPr lang="en-US" sz="1800"/>
                        <a:t>Are the</a:t>
                      </a:r>
                      <a:r>
                        <a:rPr lang="en-US" sz="1800" baseline="0"/>
                        <a:t> grant lead (POC)</a:t>
                      </a:r>
                      <a:endParaRPr lang="en-US"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t>Federal Project Officer (FPO)</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b="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7508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Are a member of a grant project</a:t>
                      </a:r>
                      <a:endParaRPr lang="en-US"/>
                    </a:p>
                    <a:p>
                      <a:endParaRPr lang="en-US"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The </a:t>
                      </a:r>
                      <a:r>
                        <a:rPr lang="en-US" sz="1800" baseline="0"/>
                        <a:t>lead for your grant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b="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0782525"/>
                  </a:ext>
                </a:extLst>
              </a:tr>
              <a:tr h="750822">
                <a:tc>
                  <a:txBody>
                    <a:bodyPr/>
                    <a:lstStyle/>
                    <a:p>
                      <a:r>
                        <a:rPr lang="en-US"/>
                        <a:t>Have</a:t>
                      </a:r>
                      <a:r>
                        <a:rPr lang="en-US" baseline="0"/>
                        <a:t> questions or difficulty accessing the performance reporting system</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a:t>Email </a:t>
                      </a:r>
                      <a:r>
                        <a:rPr lang="en-US" sz="1800" baseline="0"/>
                        <a:t>your FPO</a:t>
                      </a:r>
                      <a:endParaRPr lang="en-US"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750822">
                <a:tc>
                  <a:txBody>
                    <a:bodyPr/>
                    <a:lstStyle/>
                    <a:p>
                      <a:r>
                        <a:rPr lang="en-US" sz="1800"/>
                        <a:t>Have questions or difficulty accessing the </a:t>
                      </a:r>
                      <a:r>
                        <a:rPr lang="en-US" sz="1800" u="sng"/>
                        <a:t>financial</a:t>
                      </a:r>
                      <a:r>
                        <a:rPr lang="en-US" sz="1800"/>
                        <a:t> reporting system</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a:hlinkClick r:id="rId4"/>
                        </a:rPr>
                        <a:t>EBSS.help@dol.gov</a:t>
                      </a:r>
                      <a:r>
                        <a:rPr lang="en-US" sz="1800"/>
                        <a:t>, copy to</a:t>
                      </a:r>
                      <a:r>
                        <a:rPr lang="en-US" sz="1800" baseline="0"/>
                        <a:t> </a:t>
                      </a:r>
                      <a:r>
                        <a:rPr lang="en-US" sz="1800"/>
                        <a:t>FPO</a:t>
                      </a:r>
                      <a:endParaRPr lang="en-US">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2" name="Group 1">
            <a:extLst>
              <a:ext uri="{FF2B5EF4-FFF2-40B4-BE49-F238E27FC236}">
                <a16:creationId xmlns:a16="http://schemas.microsoft.com/office/drawing/2014/main" id="{677C9349-BD9B-464B-B0DE-2C9484F9374E}"/>
              </a:ext>
            </a:extLst>
          </p:cNvPr>
          <p:cNvGrpSpPr/>
          <p:nvPr/>
        </p:nvGrpSpPr>
        <p:grpSpPr>
          <a:xfrm>
            <a:off x="3600298" y="1475083"/>
            <a:ext cx="4899963" cy="700024"/>
            <a:chOff x="1560508" y="1185929"/>
            <a:chExt cx="4899963" cy="700024"/>
          </a:xfrm>
        </p:grpSpPr>
        <p:sp>
          <p:nvSpPr>
            <p:cNvPr id="10" name="Rectangle: Rounded Corners 9">
              <a:extLst>
                <a:ext uri="{FF2B5EF4-FFF2-40B4-BE49-F238E27FC236}">
                  <a16:creationId xmlns:a16="http://schemas.microsoft.com/office/drawing/2014/main" id="{8ACE7E6E-0553-4A1C-9AF6-19AF3D5E7830}"/>
                </a:ext>
              </a:extLst>
            </p:cNvPr>
            <p:cNvSpPr/>
            <p:nvPr/>
          </p:nvSpPr>
          <p:spPr>
            <a:xfrm>
              <a:off x="5391088" y="1204027"/>
              <a:ext cx="1069383" cy="6819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ETA</a:t>
              </a:r>
            </a:p>
          </p:txBody>
        </p:sp>
        <p:sp>
          <p:nvSpPr>
            <p:cNvPr id="11" name="Rectangle: Rounded Corners 10">
              <a:extLst>
                <a:ext uri="{FF2B5EF4-FFF2-40B4-BE49-F238E27FC236}">
                  <a16:creationId xmlns:a16="http://schemas.microsoft.com/office/drawing/2014/main" id="{E4926163-5B54-44CC-B9FA-C77CDCD7BAB7}"/>
                </a:ext>
              </a:extLst>
            </p:cNvPr>
            <p:cNvSpPr/>
            <p:nvPr/>
          </p:nvSpPr>
          <p:spPr>
            <a:xfrm>
              <a:off x="1560508" y="1185929"/>
              <a:ext cx="1795850" cy="68192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b="1" dirty="0"/>
                <a:t>GRANTEE</a:t>
              </a:r>
            </a:p>
          </p:txBody>
        </p:sp>
        <p:sp>
          <p:nvSpPr>
            <p:cNvPr id="12" name="Arrow: Right 11">
              <a:extLst>
                <a:ext uri="{FF2B5EF4-FFF2-40B4-BE49-F238E27FC236}">
                  <a16:creationId xmlns:a16="http://schemas.microsoft.com/office/drawing/2014/main" id="{72DD0A89-B643-40CE-AB6D-113E64875065}"/>
                </a:ext>
              </a:extLst>
            </p:cNvPr>
            <p:cNvSpPr/>
            <p:nvPr/>
          </p:nvSpPr>
          <p:spPr>
            <a:xfrm>
              <a:off x="3355383" y="1278414"/>
              <a:ext cx="2038216" cy="533153"/>
            </a:xfrm>
            <a:prstGeom prs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rgbClr val="AFBA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
    </p:custDataLst>
    <p:extLst>
      <p:ext uri="{BB962C8B-B14F-4D97-AF65-F5344CB8AC3E}">
        <p14:creationId xmlns:p14="http://schemas.microsoft.com/office/powerpoint/2010/main" val="1101424"/>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BE0C-26B5-4FBC-98A0-F5692D44E744}"/>
              </a:ext>
            </a:extLst>
          </p:cNvPr>
          <p:cNvSpPr>
            <a:spLocks noGrp="1"/>
          </p:cNvSpPr>
          <p:nvPr>
            <p:ph type="title"/>
          </p:nvPr>
        </p:nvSpPr>
        <p:spPr>
          <a:xfrm>
            <a:off x="771525" y="257175"/>
            <a:ext cx="9256395" cy="973391"/>
          </a:xfrm>
        </p:spPr>
        <p:txBody>
          <a:bodyPr anchor="t"/>
          <a:lstStyle/>
          <a:p>
            <a:r>
              <a:rPr lang="en-US" dirty="0"/>
              <a:t>Communication Guidelines</a:t>
            </a:r>
          </a:p>
        </p:txBody>
      </p:sp>
      <p:sp>
        <p:nvSpPr>
          <p:cNvPr id="4" name="Slide Number Placeholder 3">
            <a:extLst>
              <a:ext uri="{FF2B5EF4-FFF2-40B4-BE49-F238E27FC236}">
                <a16:creationId xmlns:a16="http://schemas.microsoft.com/office/drawing/2014/main" id="{42C9FA55-2C7E-4655-ABCD-55E80C8B9FC6}"/>
              </a:ext>
            </a:extLst>
          </p:cNvPr>
          <p:cNvSpPr>
            <a:spLocks noGrp="1"/>
          </p:cNvSpPr>
          <p:nvPr>
            <p:ph type="sldNum" sz="quarter" idx="4294967295"/>
          </p:nvPr>
        </p:nvSpPr>
        <p:spPr>
          <a:xfrm>
            <a:off x="9226709" y="6387882"/>
            <a:ext cx="1277484" cy="365125"/>
          </a:xfrm>
        </p:spPr>
        <p:txBody>
          <a:bodyPr/>
          <a:lstStyle/>
          <a:p>
            <a:fld id="{706D636C-90A3-4979-BA37-BAB384B22101}" type="slidenum">
              <a:rPr lang="en-US" smtClean="0"/>
              <a:pPr/>
              <a:t>41</a:t>
            </a:fld>
            <a:endParaRPr lang="en-US" dirty="0"/>
          </a:p>
        </p:txBody>
      </p:sp>
      <p:sp>
        <p:nvSpPr>
          <p:cNvPr id="9" name="Content Placeholder 2">
            <a:extLst>
              <a:ext uri="{FF2B5EF4-FFF2-40B4-BE49-F238E27FC236}">
                <a16:creationId xmlns:a16="http://schemas.microsoft.com/office/drawing/2014/main" id="{ACA1F0F6-279D-4E3B-8A2F-9C9502D21C11}"/>
              </a:ext>
            </a:extLst>
          </p:cNvPr>
          <p:cNvSpPr txBox="1">
            <a:spLocks/>
          </p:cNvSpPr>
          <p:nvPr/>
        </p:nvSpPr>
        <p:spPr>
          <a:xfrm>
            <a:off x="3485125" y="2333545"/>
            <a:ext cx="6584649" cy="3660109"/>
          </a:xfrm>
          <a:prstGeom prst="rect">
            <a:avLst/>
          </a:prstGeom>
        </p:spPr>
        <p:txBody>
          <a:bodyPr vert="horz" lIns="91440" tIns="45720" rIns="91440" bIns="45720" rtlCol="0" anchor="t">
            <a:noAutofit/>
          </a:bodyPr>
          <a:lstStyle>
            <a:lvl1pPr marL="274320" indent="-274320" algn="l" defTabSz="914400" rtl="0" eaLnBrk="1" latinLnBrk="0" hangingPunct="1">
              <a:lnSpc>
                <a:spcPct val="90000"/>
              </a:lnSpc>
              <a:spcBef>
                <a:spcPts val="24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t>When you communicate with your FPO, etc.: </a:t>
            </a:r>
          </a:p>
          <a:p>
            <a:pPr>
              <a:buFont typeface="Wingdings 2" panose="05020102010507070707" pitchFamily="18" charset="2"/>
              <a:buChar char=""/>
            </a:pPr>
            <a:r>
              <a:rPr lang="en-US" sz="2000" dirty="0"/>
              <a:t>Include your grant number and lead grantee organization name</a:t>
            </a:r>
          </a:p>
          <a:p>
            <a:pPr>
              <a:buFont typeface="Wingdings 2" panose="05020102010507070707" pitchFamily="18" charset="2"/>
              <a:buChar char=""/>
            </a:pPr>
            <a:r>
              <a:rPr lang="en-US" sz="2000" dirty="0"/>
              <a:t>Describe your question or issue in detail</a:t>
            </a:r>
          </a:p>
          <a:p>
            <a:pPr>
              <a:buFont typeface="Wingdings 2" panose="05020102010507070707" pitchFamily="18" charset="2"/>
              <a:buChar char=""/>
            </a:pPr>
            <a:r>
              <a:rPr lang="en-US" sz="2000" dirty="0"/>
              <a:t>Please be patient!</a:t>
            </a:r>
          </a:p>
        </p:txBody>
      </p:sp>
      <p:pic>
        <p:nvPicPr>
          <p:cNvPr id="10" name="Picture 9">
            <a:extLst>
              <a:ext uri="{FF2B5EF4-FFF2-40B4-BE49-F238E27FC236}">
                <a16:creationId xmlns:a16="http://schemas.microsoft.com/office/drawing/2014/main" id="{BBD402B1-0365-4672-A881-662ECBA202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2098018" y="3429001"/>
            <a:ext cx="1092063" cy="1092063"/>
          </a:xfrm>
          <a:prstGeom prst="rect">
            <a:avLst/>
          </a:prstGeom>
        </p:spPr>
      </p:pic>
      <p:grpSp>
        <p:nvGrpSpPr>
          <p:cNvPr id="11" name="Group 10">
            <a:extLst>
              <a:ext uri="{FF2B5EF4-FFF2-40B4-BE49-F238E27FC236}">
                <a16:creationId xmlns:a16="http://schemas.microsoft.com/office/drawing/2014/main" id="{29ABA0F3-8D3B-4C72-8F00-66953B38E87F}"/>
              </a:ext>
            </a:extLst>
          </p:cNvPr>
          <p:cNvGrpSpPr/>
          <p:nvPr/>
        </p:nvGrpSpPr>
        <p:grpSpPr>
          <a:xfrm>
            <a:off x="3081339" y="1279747"/>
            <a:ext cx="5194003" cy="700024"/>
            <a:chOff x="2101789" y="1185929"/>
            <a:chExt cx="4358682" cy="700024"/>
          </a:xfrm>
        </p:grpSpPr>
        <p:sp>
          <p:nvSpPr>
            <p:cNvPr id="14" name="Arrow: Right 13">
              <a:extLst>
                <a:ext uri="{FF2B5EF4-FFF2-40B4-BE49-F238E27FC236}">
                  <a16:creationId xmlns:a16="http://schemas.microsoft.com/office/drawing/2014/main" id="{18F7DF7E-FCFD-478F-8B79-33FCF1E0F3EC}"/>
                </a:ext>
              </a:extLst>
            </p:cNvPr>
            <p:cNvSpPr/>
            <p:nvPr/>
          </p:nvSpPr>
          <p:spPr>
            <a:xfrm>
              <a:off x="3355383" y="1278414"/>
              <a:ext cx="2038216" cy="533153"/>
            </a:xfrm>
            <a:prstGeom prs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rgbClr val="AFBA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157A4892-69C5-47E2-8F64-22101864C3AB}"/>
                </a:ext>
              </a:extLst>
            </p:cNvPr>
            <p:cNvSpPr/>
            <p:nvPr/>
          </p:nvSpPr>
          <p:spPr>
            <a:xfrm>
              <a:off x="5391088" y="1204027"/>
              <a:ext cx="1069383" cy="6819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ETA</a:t>
              </a:r>
            </a:p>
          </p:txBody>
        </p:sp>
        <p:sp>
          <p:nvSpPr>
            <p:cNvPr id="13" name="Rectangle: Rounded Corners 12">
              <a:extLst>
                <a:ext uri="{FF2B5EF4-FFF2-40B4-BE49-F238E27FC236}">
                  <a16:creationId xmlns:a16="http://schemas.microsoft.com/office/drawing/2014/main" id="{EB7E6C80-AF13-4CF3-8D5D-4659C11E55F1}"/>
                </a:ext>
              </a:extLst>
            </p:cNvPr>
            <p:cNvSpPr/>
            <p:nvPr/>
          </p:nvSpPr>
          <p:spPr>
            <a:xfrm>
              <a:off x="2101789" y="1185929"/>
              <a:ext cx="1726520" cy="68192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b="1" dirty="0"/>
                <a:t>GRANTEE</a:t>
              </a:r>
            </a:p>
          </p:txBody>
        </p:sp>
      </p:grpSp>
    </p:spTree>
    <p:custDataLst>
      <p:tags r:id="rId1"/>
    </p:custDataLst>
    <p:extLst>
      <p:ext uri="{BB962C8B-B14F-4D97-AF65-F5344CB8AC3E}">
        <p14:creationId xmlns:p14="http://schemas.microsoft.com/office/powerpoint/2010/main" val="27542572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a:xfrm>
            <a:off x="2164080" y="842965"/>
            <a:ext cx="7863840" cy="2852737"/>
          </a:xfrm>
        </p:spPr>
        <p:txBody>
          <a:bodyPr/>
          <a:lstStyle/>
          <a:p>
            <a:r>
              <a:rPr lang="en-US" dirty="0"/>
              <a:t>Next Steps</a:t>
            </a:r>
          </a:p>
        </p:txBody>
      </p:sp>
      <p:sp>
        <p:nvSpPr>
          <p:cNvPr id="4" name="Slide Number Placeholder 3">
            <a:extLst>
              <a:ext uri="{FF2B5EF4-FFF2-40B4-BE49-F238E27FC236}">
                <a16:creationId xmlns:a16="http://schemas.microsoft.com/office/drawing/2014/main" id="{F7F3BCF8-F9AB-4BB2-9913-4630A42EC134}"/>
              </a:ext>
            </a:extLst>
          </p:cNvPr>
          <p:cNvSpPr>
            <a:spLocks noGrp="1"/>
          </p:cNvSpPr>
          <p:nvPr>
            <p:ph type="sldNum" sz="quarter" idx="4294967295"/>
          </p:nvPr>
        </p:nvSpPr>
        <p:spPr/>
        <p:txBody>
          <a:bodyPr/>
          <a:lstStyle/>
          <a:p>
            <a:fld id="{706D636C-90A3-4979-BA37-BAB384B22101}" type="slidenum">
              <a:rPr lang="en-US" smtClean="0"/>
              <a:pPr/>
              <a:t>42</a:t>
            </a:fld>
            <a:endParaRPr lang="en-US"/>
          </a:p>
        </p:txBody>
      </p:sp>
    </p:spTree>
    <p:custDataLst>
      <p:tags r:id="rId1"/>
    </p:custDataLst>
    <p:extLst>
      <p:ext uri="{BB962C8B-B14F-4D97-AF65-F5344CB8AC3E}">
        <p14:creationId xmlns:p14="http://schemas.microsoft.com/office/powerpoint/2010/main" val="1843731059"/>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A8318-271C-41E1-A19B-8D32E6C297D3}"/>
              </a:ext>
            </a:extLst>
          </p:cNvPr>
          <p:cNvSpPr>
            <a:spLocks noGrp="1"/>
          </p:cNvSpPr>
          <p:nvPr>
            <p:ph type="title"/>
          </p:nvPr>
        </p:nvSpPr>
        <p:spPr>
          <a:xfrm>
            <a:off x="800100" y="228600"/>
            <a:ext cx="9227820" cy="990338"/>
          </a:xfrm>
        </p:spPr>
        <p:txBody>
          <a:bodyPr anchor="t"/>
          <a:lstStyle/>
          <a:p>
            <a:r>
              <a:rPr lang="en-US" dirty="0"/>
              <a:t>Next Steps</a:t>
            </a:r>
          </a:p>
        </p:txBody>
      </p:sp>
      <p:sp>
        <p:nvSpPr>
          <p:cNvPr id="3" name="Content Placeholder 2">
            <a:extLst>
              <a:ext uri="{FF2B5EF4-FFF2-40B4-BE49-F238E27FC236}">
                <a16:creationId xmlns:a16="http://schemas.microsoft.com/office/drawing/2014/main" id="{2EF7E07A-3500-4330-86D9-F0FE30004CB4}"/>
              </a:ext>
            </a:extLst>
          </p:cNvPr>
          <p:cNvSpPr>
            <a:spLocks noGrp="1"/>
          </p:cNvSpPr>
          <p:nvPr>
            <p:ph idx="1"/>
          </p:nvPr>
        </p:nvSpPr>
        <p:spPr>
          <a:xfrm>
            <a:off x="4257676" y="1218938"/>
            <a:ext cx="5688892" cy="3818739"/>
          </a:xfrm>
        </p:spPr>
        <p:txBody>
          <a:bodyPr>
            <a:normAutofit/>
          </a:bodyPr>
          <a:lstStyle/>
          <a:p>
            <a:r>
              <a:rPr lang="en-US" sz="2400" dirty="0"/>
              <a:t>Respond to Conditions of Award in your Grant Award Package, as appropriate</a:t>
            </a:r>
          </a:p>
          <a:p>
            <a:r>
              <a:rPr lang="en-US" sz="2400" dirty="0"/>
              <a:t>Review the DOL Fiscal Training Tutorials</a:t>
            </a:r>
          </a:p>
          <a:p>
            <a:r>
              <a:rPr lang="en-US" sz="2400" dirty="0"/>
              <a:t>Review the DOL Performance Reporting Requirements</a:t>
            </a:r>
          </a:p>
          <a:p>
            <a:r>
              <a:rPr lang="en-US" sz="2400" dirty="0"/>
              <a:t>Review the Grantee Handbook </a:t>
            </a:r>
          </a:p>
          <a:p>
            <a:pPr lvl="1"/>
            <a:r>
              <a:rPr lang="en-US" dirty="0">
                <a:hlinkClick r:id="rId4"/>
              </a:rPr>
              <a:t>https://www.doleta.gov/grants/docs/ETA_Grantee_Handbook.pdf</a:t>
            </a:r>
            <a:endParaRPr lang="en-US" dirty="0"/>
          </a:p>
        </p:txBody>
      </p:sp>
      <p:sp>
        <p:nvSpPr>
          <p:cNvPr id="4" name="Slide Number Placeholder 3">
            <a:extLst>
              <a:ext uri="{FF2B5EF4-FFF2-40B4-BE49-F238E27FC236}">
                <a16:creationId xmlns:a16="http://schemas.microsoft.com/office/drawing/2014/main" id="{10F5518A-F137-4BDA-A44B-BF6BE0DAFAF9}"/>
              </a:ext>
            </a:extLst>
          </p:cNvPr>
          <p:cNvSpPr>
            <a:spLocks noGrp="1"/>
          </p:cNvSpPr>
          <p:nvPr>
            <p:ph type="sldNum" sz="quarter" idx="4294967295"/>
          </p:nvPr>
        </p:nvSpPr>
        <p:spPr/>
        <p:txBody>
          <a:bodyPr/>
          <a:lstStyle/>
          <a:p>
            <a:fld id="{706D636C-90A3-4979-BA37-BAB384B22101}" type="slidenum">
              <a:rPr lang="en-US" smtClean="0"/>
              <a:pPr/>
              <a:t>43</a:t>
            </a:fld>
            <a:endParaRPr lang="en-US"/>
          </a:p>
        </p:txBody>
      </p:sp>
      <p:pic>
        <p:nvPicPr>
          <p:cNvPr id="9" name="Picture 8" descr="Four blue checkmarks checking off a list.">
            <a:extLst>
              <a:ext uri="{FF2B5EF4-FFF2-40B4-BE49-F238E27FC236}">
                <a16:creationId xmlns:a16="http://schemas.microsoft.com/office/drawing/2014/main" id="{5FF1183B-8327-48BD-ADB5-331F3FC30B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8885" y="1218938"/>
            <a:ext cx="3269607" cy="3217353"/>
          </a:xfrm>
          <a:prstGeom prst="rect">
            <a:avLst/>
          </a:prstGeom>
        </p:spPr>
      </p:pic>
    </p:spTree>
    <p:custDataLst>
      <p:tags r:id="rId1"/>
    </p:custDataLst>
    <p:extLst>
      <p:ext uri="{BB962C8B-B14F-4D97-AF65-F5344CB8AC3E}">
        <p14:creationId xmlns:p14="http://schemas.microsoft.com/office/powerpoint/2010/main" val="327938564"/>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706D636C-90A3-4979-BA37-BAB384B22101}" type="slidenum">
              <a:rPr lang="en-US" smtClean="0"/>
              <a:pPr/>
              <a:t>44</a:t>
            </a:fld>
            <a:endParaRPr lang="en-US"/>
          </a:p>
        </p:txBody>
      </p:sp>
    </p:spTree>
    <p:extLst>
      <p:ext uri="{BB962C8B-B14F-4D97-AF65-F5344CB8AC3E}">
        <p14:creationId xmlns:p14="http://schemas.microsoft.com/office/powerpoint/2010/main" val="42395963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custDataLst>
              <p:tags r:id="rId2"/>
            </p:custDataLst>
          </p:nvPr>
        </p:nvSpPr>
        <p:spPr/>
        <p:txBody>
          <a:bodyPr/>
          <a:lstStyle/>
          <a:p>
            <a:r>
              <a:rPr lang="en-US"/>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custDataLst>
              <p:tags r:id="rId3"/>
            </p:custDataLst>
          </p:nvPr>
        </p:nvSpPr>
        <p:spPr/>
        <p:txBody>
          <a:bodyPr/>
          <a:lstStyle/>
          <a:p>
            <a:r>
              <a:rPr lang="en-US"/>
              <a:t>Need help?  Email: </a:t>
            </a:r>
            <a:r>
              <a:rPr lang="en-US">
                <a:hlinkClick r:id="" action="ppaction://noaction"/>
              </a:rPr>
              <a:t>Support@workforceGPS.org</a:t>
            </a:r>
            <a:endParaRPr lang="en-US"/>
          </a:p>
        </p:txBody>
      </p:sp>
      <p:sp>
        <p:nvSpPr>
          <p:cNvPr id="7" name="New shape"/>
          <p:cNvSpPr/>
          <p:nvPr>
            <p:custDataLst>
              <p:tags r:id="rId4"/>
            </p:custDataLst>
          </p:nvPr>
        </p:nvSpPr>
        <p:spPr>
          <a:xfrm>
            <a:off x="2698955" y="6453683"/>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8"/>
              </a:rPr>
              <a:t>_</a:t>
            </a:r>
          </a:p>
        </p:txBody>
      </p:sp>
      <p:sp>
        <p:nvSpPr>
          <p:cNvPr id="8" name="New shape"/>
          <p:cNvSpPr/>
          <p:nvPr>
            <p:custDataLst>
              <p:tags r:id="rId5"/>
            </p:custDataLst>
          </p:nvPr>
        </p:nvSpPr>
        <p:spPr>
          <a:xfrm>
            <a:off x="3697812" y="4785767"/>
            <a:ext cx="2540000" cy="381000"/>
          </a:xfrm>
          <a:prstGeom prst="rect">
            <a:avLst/>
          </a:prstGeom>
          <a:noFill/>
          <a:ln>
            <a:solidFill>
              <a:srgbClr val="FFFFFF">
                <a:alpha val="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00">
                <a:hlinkClick r:id="rId9"/>
              </a:rPr>
              <a:t>_</a:t>
            </a:r>
          </a:p>
        </p:txBody>
      </p:sp>
    </p:spTree>
    <p:custDataLst>
      <p:tags r:id="rId1"/>
    </p:custDataLst>
    <p:extLst>
      <p:ext uri="{BB962C8B-B14F-4D97-AF65-F5344CB8AC3E}">
        <p14:creationId xmlns:p14="http://schemas.microsoft.com/office/powerpoint/2010/main" val="8449898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 name="AS_NET" val="4.0.30319.42000"/>
  <p:tag name="AS_OS" val="Microsoft Windows NT 6.2.9200.0"/>
  <p:tag name="AS_RELEASE_DATE" val="2019.07.14"/>
  <p:tag name="AS_TITLE" val="Aspose.Slides for .NET 4.0"/>
  <p:tag name="AS_VERSION" val="19.7"/>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 - &amp;quot;State Apprenticeship Expansion “Building State Capacity to Expand Apprenticeship through Innovation”  ETA-TEGL-15-1&quot;/&gt;&lt;property id=&quot;20307&quot; value=&quot;256&quot;/&gt;&lt;/object&gt;&lt;object type=&quot;3&quot; unique_id=&quot;10004&quot;&gt;&lt;property id=&quot;20148&quot; value=&quot;5&quot;/&gt;&lt;property id=&quot;20300&quot; value=&quot;Slide 2 - &amp;quot;Today’s Moderator&amp;quot;&quot;/&gt;&lt;property id=&quot;20307&quot; value=&quot;296&quot;/&gt;&lt;/object&gt;&lt;object type=&quot;3&quot; unique_id=&quot;10005&quot;&gt;&lt;property id=&quot;20148&quot; value=&quot;5&quot;/&gt;&lt;property id=&quot;20300&quot; value=&quot;Slide 3 - &amp;quot;AGENDA &amp;amp;#x09;&amp;quot;&quot;/&gt;&lt;property id=&quot;20307&quot; value=&quot;319&quot;/&gt;&lt;/object&gt;&lt;object type=&quot;3&quot; unique_id=&quot;10006&quot;&gt;&lt;property id=&quot;20148&quot; value=&quot;5&quot;/&gt;&lt;property id=&quot;20300&quot; value=&quot;Slide 4 - &amp;quot;Today’s Speakers&amp;quot;&quot;/&gt;&lt;property id=&quot;20307&quot; value=&quot;265&quot;/&gt;&lt;/object&gt;&lt;object type=&quot;3&quot; unique_id=&quot;10007&quot;&gt;&lt;property id=&quot;20148&quot; value=&quot;5&quot;/&gt;&lt;property id=&quot;20300&quot; value=&quot;Slide 5 - &amp;quot;Where Are You?&amp;quot;&quot;/&gt;&lt;property id=&quot;20307&quot; value=&quot;277&quot;/&gt;&lt;/object&gt;&lt;object type=&quot;3&quot; unique_id=&quot;10008&quot;&gt;&lt;property id=&quot;20148&quot; value=&quot;5&quot;/&gt;&lt;property id=&quot;20300&quot; value=&quot;Slide 6 - &amp;quot;Grant Purpose &amp;quot;&quot;/&gt;&lt;property id=&quot;20307&quot; value=&quot;282&quot;/&gt;&lt;/object&gt;&lt;object type=&quot;3&quot; unique_id=&quot;10009&quot;&gt;&lt;property id=&quot;20148&quot; value=&quot;5&quot;/&gt;&lt;property id=&quot;20300&quot; value=&quot;Slide 7 - &amp;quot;Grant Purpose &amp;quot;&quot;/&gt;&lt;property id=&quot;20307&quot; value=&quot;286&quot;/&gt;&lt;/object&gt;&lt;object type=&quot;3&quot; unique_id=&quot;10010&quot;&gt;&lt;property id=&quot;20148&quot; value=&quot;5&quot;/&gt;&lt;property id=&quot;20300&quot; value=&quot;Slide 8 - &amp;quot;Tiered Funding Activities &amp;quot;&quot;/&gt;&lt;property id=&quot;20307&quot; value=&quot;289&quot;/&gt;&lt;/object&gt;&lt;object type=&quot;3&quot; unique_id=&quot;10011&quot;&gt;&lt;property id=&quot;20148&quot; value=&quot;5&quot;/&gt;&lt;property id=&quot;20300&quot; value=&quot;Slide 9 - &amp;quot;Tiered Funding Activities Continued &amp;quot;&quot;/&gt;&lt;property id=&quot;20307&quot; value=&quot;309&quot;/&gt;&lt;/object&gt;&lt;object type=&quot;3&quot; unique_id=&quot;10012&quot;&gt;&lt;property id=&quot;20148&quot; value=&quot;5&quot;/&gt;&lt;property id=&quot;20300&quot; value=&quot;Slide 10 - &amp;quot;Role and Responsibilities &amp;amp;#x09;&amp;quot;&quot;/&gt;&lt;property id=&quot;20307&quot; value=&quot;322&quot;/&gt;&lt;/object&gt;&lt;object type=&quot;3&quot; unique_id=&quot;10013&quot;&gt;&lt;property id=&quot;20148&quot; value=&quot;5&quot;/&gt;&lt;property id=&quot;20300&quot; value=&quot;Slide 11 - &amp;quot;Employment and Training Administration (ETA) &amp;amp;#x09;&amp;quot;&quot;/&gt;&lt;property id=&quot;20307&quot; value=&quot;323&quot;/&gt;&lt;/object&gt;&lt;object type=&quot;3&quot; unique_id=&quot;10014&quot;&gt;&lt;property id=&quot;20148&quot; value=&quot;5&quot;/&gt;&lt;property id=&quot;20300&quot; value=&quot;Slide 12 - &amp;quot;National Office – OGM &amp;quot;&quot;/&gt;&lt;property id=&quot;20307&quot; value=&quot;324&quot;/&gt;&lt;/object&gt;&lt;object type=&quot;3&quot; unique_id=&quot;10015&quot;&gt;&lt;property id=&quot;20148&quot; value=&quot;5&quot;/&gt;&lt;property id=&quot;20300&quot; value=&quot;Slide 13 - &amp;quot;National Office – OA&amp;amp;#x09;&amp;quot;&quot;/&gt;&lt;property id=&quot;20307&quot; value=&quot;325&quot;/&gt;&lt;/object&gt;&lt;object type=&quot;3&quot; unique_id=&quot;10016&quot;&gt;&lt;property id=&quot;20148&quot; value=&quot;5&quot;/&gt;&lt;property id=&quot;20300&quot; value=&quot;Slide 14 - &amp;quot;Regional Office – Federal Project Officer (FPO)&amp;quot;&quot;/&gt;&lt;property id=&quot;20307&quot; value=&quot;327&quot;/&gt;&lt;/object&gt;&lt;object type=&quot;3&quot; unique_id=&quot;10017&quot;&gt;&lt;property id=&quot;20148&quot; value=&quot;5&quot;/&gt;&lt;property id=&quot;20300&quot; value=&quot;Slide 15 - &amp;quot;Regional Offices&amp;quot;&quot;/&gt;&lt;property id=&quot;20307&quot; value=&quot;326&quot;/&gt;&lt;/object&gt;&lt;object type=&quot;3&quot; unique_id=&quot;10018&quot;&gt;&lt;property id=&quot;20148&quot; value=&quot;5&quot;/&gt;&lt;property id=&quot;20300&quot; value=&quot;Slide 16 - &amp;quot;Regional Office – Apprenticeship Subject Matter Expert (SME)&amp;quot;&quot;/&gt;&lt;property id=&quot;20307&quot; value=&quot;328&quot;/&gt;&lt;/object&gt;&lt;object type=&quot;3&quot; unique_id=&quot;10019&quot;&gt;&lt;property id=&quot;20148&quot; value=&quot;5&quot;/&gt;&lt;property id=&quot;20300&quot; value=&quot;Slide 17 - &amp;quot;Allowable Grant Activities &amp;amp;#x09;&amp;quot;&quot;/&gt;&lt;property id=&quot;20307&quot; value=&quot;310&quot;/&gt;&lt;/object&gt;&lt;object type=&quot;3&quot; unique_id=&quot;10020&quot;&gt;&lt;property id=&quot;20148&quot; value=&quot;5&quot;/&gt;&lt;property id=&quot;20300&quot; value=&quot;Slide 18&quot;/&gt;&lt;property id=&quot;20307&quot; value=&quot;357&quot;/&gt;&lt;/object&gt;&lt;object type=&quot;3&quot; unique_id=&quot;10021&quot;&gt;&lt;property id=&quot;20148&quot; value=&quot;5&quot;/&gt;&lt;property id=&quot;20300&quot; value=&quot;Slide 19 - &amp;quot;Pre-Apprenticeship Leading to RAP &amp;amp;#x09;&amp;quot;&quot;/&gt;&lt;property id=&quot;20307&quot; value=&quot;311&quot;/&gt;&lt;/object&gt;&lt;object type=&quot;3&quot; unique_id=&quot;10022&quot;&gt;&lt;property id=&quot;20148&quot; value=&quot;5&quot;/&gt;&lt;property id=&quot;20300&quot; value=&quot;Slide 20 - &amp;quot;Funding Restrictions &amp;quot;&quot;/&gt;&lt;property id=&quot;20307&quot; value=&quot;290&quot;/&gt;&lt;/object&gt;&lt;object type=&quot;3&quot; unique_id=&quot;10023&quot;&gt;&lt;property id=&quot;20148&quot; value=&quot;5&quot;/&gt;&lt;property id=&quot;20300&quot; value=&quot;Slide 21 - &amp;quot;SAE, ASE, and SAE 2020 Similarities and Differences   &amp;amp;#x09;&amp;quot;&quot;/&gt;&lt;property id=&quot;20307&quot; value=&quot;314&quot;/&gt;&lt;/object&gt;&lt;object type=&quot;3&quot; unique_id=&quot;10024&quot;&gt;&lt;property id=&quot;20148&quot; value=&quot;5&quot;/&gt;&lt;property id=&quot;20300&quot; value=&quot;Slide 22 - &amp;quot;State Grants Overview &amp;quot;&quot;/&gt;&lt;property id=&quot;20307&quot; value=&quot;321&quot;/&gt;&lt;/object&gt;&lt;object type=&quot;3&quot; unique_id=&quot;10025&quot;&gt;&lt;property id=&quot;20148&quot; value=&quot;5&quot;/&gt;&lt;property id=&quot;20300&quot; value=&quot;Slide 23 - &amp;quot;Reporting Requirements &amp;amp;#x09;&amp;quot;&quot;/&gt;&lt;property id=&quot;20307&quot; value=&quot;313&quot;/&gt;&lt;/object&gt;&lt;object type=&quot;3&quot; unique_id=&quot;10026&quot;&gt;&lt;property id=&quot;20148&quot; value=&quot;5&quot;/&gt;&lt;property id=&quot;20300&quot; value=&quot;Slide 24 - &amp;quot;Performance Outputs and Outcomes &amp;quot;&quot;/&gt;&lt;property id=&quot;20307&quot; value=&quot;358&quot;/&gt;&lt;/object&gt;&lt;object type=&quot;3&quot; unique_id=&quot;10027&quot;&gt;&lt;property id=&quot;20148&quot; value=&quot;5&quot;/&gt;&lt;property id=&quot;20300&quot; value=&quot;Slide 25 - &amp;quot;Reporting Requirements &amp;quot;&quot;/&gt;&lt;property id=&quot;20307&quot; value=&quot;359&quot;/&gt;&lt;/object&gt;&lt;object type=&quot;3&quot; unique_id=&quot;10028&quot;&gt;&lt;property id=&quot;20148&quot; value=&quot;5&quot;/&gt;&lt;property id=&quot;20300&quot; value=&quot;Slide 26 - &amp;quot;Technical Assistance &amp;amp;#x09;&amp;quot;&quot;/&gt;&lt;property id=&quot;20307&quot; value=&quot;316&quot;/&gt;&lt;/object&gt;&lt;object type=&quot;3&quot; unique_id=&quot;10029&quot;&gt;&lt;property id=&quot;20148&quot; value=&quot;5&quot;/&gt;&lt;property id=&quot;20300&quot; value=&quot;Slide 27 - &amp;quot;Technical Assistance – Maher &amp;amp; Maher and WorkforceGPS&amp;quot;&quot;/&gt;&lt;property id=&quot;20307&quot; value=&quot;318&quot;/&gt;&lt;/object&gt;&lt;object type=&quot;3&quot; unique_id=&quot;10030&quot;&gt;&lt;property id=&quot;20148&quot; value=&quot;5&quot;/&gt;&lt;property id=&quot;20300&quot; value=&quot;Slide 28 - &amp;quot;Grant Award Package  &amp;amp; Modifications&amp;quot;&quot;/&gt;&lt;property id=&quot;20307&quot; value=&quot;329&quot;/&gt;&lt;/object&gt;&lt;object type=&quot;3&quot; unique_id=&quot;10031&quot;&gt;&lt;property id=&quot;20148&quot; value=&quot;5&quot;/&gt;&lt;property id=&quot;20300&quot; value=&quot;Slide 29 - &amp;quot;The Grant Award Package&amp;quot;&quot;/&gt;&lt;property id=&quot;20307&quot; value=&quot;330&quot;/&gt;&lt;/object&gt;&lt;object type=&quot;3&quot; unique_id=&quot;10032&quot;&gt;&lt;property id=&quot;20148&quot; value=&quot;5&quot;/&gt;&lt;property id=&quot;20300&quot; value=&quot;Slide 30 - &amp;quot;Grant Award Letter&amp;quot;&quot;/&gt;&lt;property id=&quot;20307&quot; value=&quot;331&quot;/&gt;&lt;/object&gt;&lt;object type=&quot;3&quot; unique_id=&quot;10033&quot;&gt;&lt;property id=&quot;20148&quot; value=&quot;5&quot;/&gt;&lt;property id=&quot;20300&quot; value=&quot;Slide 31 - &amp;quot;Quarterly Financial Report&amp;quot;&quot;/&gt;&lt;property id=&quot;20307&quot; value=&quot;352&quot;/&gt;&lt;/object&gt;&lt;object type=&quot;3&quot; unique_id=&quot;10034&quot;&gt;&lt;property id=&quot;20148&quot; value=&quot;5&quot;/&gt;&lt;property id=&quot;20300&quot; value=&quot;Slide 32 - &amp;quot;Grantee Handbook&amp;quot;&quot;/&gt;&lt;property id=&quot;20307&quot; value=&quot;353&quot;/&gt;&lt;/object&gt;&lt;object type=&quot;3&quot; unique_id=&quot;10035&quot;&gt;&lt;property id=&quot;20148&quot; value=&quot;5&quot;/&gt;&lt;property id=&quot;20300&quot; value=&quot;Slide 33 - &amp;quot;Grant Agreement Notice of Award&amp;quot;&quot;/&gt;&lt;property id=&quot;20307&quot; value=&quot;332&quot;/&gt;&lt;/object&gt;&lt;object type=&quot;3&quot; unique_id=&quot;10036&quot;&gt;&lt;property id=&quot;20148&quot; value=&quot;5&quot;/&gt;&lt;property id=&quot;20300&quot; value=&quot;Slide 34 - &amp;quot;Notice of Award Regulations&amp;quot;&quot;/&gt;&lt;property id=&quot;20307&quot; value=&quot;333&quot;/&gt;&lt;/object&gt;&lt;object type=&quot;3&quot; unique_id=&quot;10037&quot;&gt;&lt;property id=&quot;20148&quot; value=&quot;5&quot;/&gt;&lt;property id=&quot;20300&quot; value=&quot;Slide 35 - &amp;quot;Budget Review and Statement of Work &amp;quot;&quot;/&gt;&lt;property id=&quot;20307&quot; value=&quot;334&quot;/&gt;&lt;/object&gt;&lt;object type=&quot;3&quot; unique_id=&quot;10038&quot;&gt;&lt;property id=&quot;20148&quot; value=&quot;5&quot;/&gt;&lt;property id=&quot;20300&quot; value=&quot;Slide 36 - &amp;quot;Grant Agreement Conditions of Award &amp;amp; Terms&amp;quot;&quot;/&gt;&lt;property id=&quot;20307&quot; value=&quot;335&quot;/&gt;&lt;/object&gt;&lt;object type=&quot;3&quot; unique_id=&quot;10039&quot;&gt;&lt;property id=&quot;20148&quot; value=&quot;5&quot;/&gt;&lt;property id=&quot;20300&quot; value=&quot;Slide 37 - &amp;quot;Grant Agreement Terms&amp;quot;&quot;/&gt;&lt;property id=&quot;20307&quot; value=&quot;336&quot;/&gt;&lt;/object&gt;&lt;object type=&quot;3&quot; unique_id=&quot;10040&quot;&gt;&lt;property id=&quot;20148&quot; value=&quot;5&quot;/&gt;&lt;property id=&quot;20300&quot; value=&quot;Slide 38 - &amp;quot;Terms to Note&amp;quot;&quot;/&gt;&lt;property id=&quot;20307&quot; value=&quot;337&quot;/&gt;&lt;/object&gt;&lt;object type=&quot;3&quot; unique_id=&quot;10041&quot;&gt;&lt;property id=&quot;20148&quot; value=&quot;5&quot;/&gt;&lt;property id=&quot;20300&quot; value=&quot;Slide 39 - &amp;quot;Terms to Note&amp;quot;&quot;/&gt;&lt;property id=&quot;20307&quot; value=&quot;338&quot;/&gt;&lt;/object&gt;&lt;object type=&quot;3&quot; unique_id=&quot;10042&quot;&gt;&lt;property id=&quot;20148&quot; value=&quot;5&quot;/&gt;&lt;property id=&quot;20300&quot; value=&quot;Slide 40 - &amp;quot;Grant Agreement Attachments&amp;quot;&quot;/&gt;&lt;property id=&quot;20307&quot; value=&quot;339&quot;/&gt;&lt;/object&gt;&lt;object type=&quot;3&quot; unique_id=&quot;10043&quot;&gt;&lt;property id=&quot;20148&quot; value=&quot;5&quot;/&gt;&lt;property id=&quot;20300&quot; value=&quot;Slide 41 - &amp;quot;Budget and Statement of Work&amp;quot;&quot;/&gt;&lt;property id=&quot;20307&quot; value=&quot;340&quot;/&gt;&lt;/object&gt;&lt;object type=&quot;3&quot; unique_id=&quot;10044&quot;&gt;&lt;property id=&quot;20148&quot; value=&quot;5&quot;/&gt;&lt;property id=&quot;20300&quot; value=&quot;Slide 42 - &amp;quot;Indirect Cost Rate Agreement&amp;quot;&quot;/&gt;&lt;property id=&quot;20307&quot; value=&quot;341&quot;/&gt;&lt;/object&gt;&lt;object type=&quot;3&quot; unique_id=&quot;10045&quot;&gt;&lt;property id=&quot;20148&quot; value=&quot;5&quot;/&gt;&lt;property id=&quot;20300&quot; value=&quot;Slide 43 - &amp;quot;Grant Modifications &amp;quot;&quot;/&gt;&lt;property id=&quot;20307&quot; value=&quot;343&quot;/&gt;&lt;/object&gt;&lt;object type=&quot;3&quot; unique_id=&quot;10046&quot;&gt;&lt;property id=&quot;20148&quot; value=&quot;5&quot;/&gt;&lt;property id=&quot;20300&quot; value=&quot;Slide 44 - &amp;quot;What is a Grant Modification?&amp;quot;&quot;/&gt;&lt;property id=&quot;20307&quot; value=&quot;344&quot;/&gt;&lt;/object&gt;&lt;object type=&quot;3&quot; unique_id=&quot;10047&quot;&gt;&lt;property id=&quot;20148&quot; value=&quot;5&quot;/&gt;&lt;property id=&quot;20300&quot; value=&quot;Slide 45 - &amp;quot;Why Do A Modification?&amp;quot;&quot;/&gt;&lt;property id=&quot;20307&quot; value=&quot;345&quot;/&gt;&lt;/object&gt;&lt;object type=&quot;3&quot; unique_id=&quot;10048&quot;&gt;&lt;property id=&quot;20148&quot; value=&quot;5&quot;/&gt;&lt;property id=&quot;20300&quot; value=&quot;Slide 46 - &amp;quot;Why Do A Modification?&amp;quot;&quot;/&gt;&lt;property id=&quot;20307&quot; value=&quot;346&quot;/&gt;&lt;/object&gt;&lt;object type=&quot;3&quot; unique_id=&quot;10049&quot;&gt;&lt;property id=&quot;20148&quot; value=&quot;5&quot;/&gt;&lt;property id=&quot;20300&quot; value=&quot;Slide 47 - &amp;quot;FPO Modification Analysis&amp;quot;&quot;/&gt;&lt;property id=&quot;20307&quot; value=&quot;347&quot;/&gt;&lt;/object&gt;&lt;object type=&quot;3&quot; unique_id=&quot;10050&quot;&gt;&lt;property id=&quot;20148&quot; value=&quot;5&quot;/&gt;&lt;property id=&quot;20300&quot; value=&quot;Slide 48 - &amp;quot;Required Documentation for Modification Requests&amp;quot;&quot;/&gt;&lt;property id=&quot;20307&quot; value=&quot;348&quot;/&gt;&lt;/object&gt;&lt;object type=&quot;3&quot; unique_id=&quot;10051&quot;&gt;&lt;property id=&quot;20148&quot; value=&quot;5&quot;/&gt;&lt;property id=&quot;20300&quot; value=&quot;Slide 49 - &amp;quot;How to Submit a Modification?&amp;quot;&quot;/&gt;&lt;property id=&quot;20307&quot; value=&quot;349&quot;/&gt;&lt;/object&gt;&lt;object type=&quot;3&quot; unique_id=&quot;10052&quot;&gt;&lt;property id=&quot;20148&quot; value=&quot;5&quot;/&gt;&lt;property id=&quot;20300&quot; value=&quot;Slide 50 - &amp;quot;Modification Analysis&amp;quot;&quot;/&gt;&lt;property id=&quot;20307&quot; value=&quot;355&quot;/&gt;&lt;/object&gt;&lt;object type=&quot;3&quot; unique_id=&quot;10053&quot;&gt;&lt;property id=&quot;20148&quot; value=&quot;5&quot;/&gt;&lt;property id=&quot;20300&quot; value=&quot;Slide 51 - &amp;quot;Modification Process&amp;quot;&quot;/&gt;&lt;property id=&quot;20307&quot; value=&quot;354&quot;/&gt;&lt;/object&gt;&lt;object type=&quot;3&quot; unique_id=&quot;10054&quot;&gt;&lt;property id=&quot;20148&quot; value=&quot;5&quot;/&gt;&lt;property id=&quot;20300&quot; value=&quot;Slide 52 - &amp;quot;ETA Evaluation &amp;amp;#x09;&amp;quot;&quot;/&gt;&lt;property id=&quot;20307&quot; value=&quot;320&quot;/&gt;&lt;/object&gt;&lt;object type=&quot;3&quot; unique_id=&quot;10055&quot;&gt;&lt;property id=&quot;20148&quot; value=&quot;5&quot;/&gt;&lt;property id=&quot;20300&quot; value=&quot;Slide 53 - &amp;quot;Additional Resources:&amp;quot;&quot;/&gt;&lt;property id=&quot;20307&quot; value=&quot;274&quot;/&gt;&lt;/object&gt;&lt;object type=&quot;3&quot; unique_id=&quot;10056&quot;&gt;&lt;property id=&quot;20148&quot; value=&quot;5&quot;/&gt;&lt;property id=&quot;20300&quot; value=&quot;Slide 54 - &amp;quot;Any Questions?&amp;quot;&quot;/&gt;&lt;property id=&quot;20307&quot; value=&quot;281&quot;/&gt;&lt;/object&gt;&lt;object type=&quot;3&quot; unique_id=&quot;10057&quot;&gt;&lt;property id=&quot;20148&quot; value=&quot;5&quot;/&gt;&lt;property id=&quot;20300&quot; value=&quot;Slide 55 - &amp;quot;Contact Us&amp;quot;&quot;/&gt;&lt;property id=&quot;20307&quot; value=&quot;275&quot;/&gt;&lt;/object&gt;&lt;object type=&quot;3&quot; unique_id=&quot;10058&quot;&gt;&lt;property id=&quot;20148&quot; value=&quot;5&quot;/&gt;&lt;property id=&quot;20300&quot; value=&quot;Slide 56 - &amp;quot;Thank You!&amp;quot;&quot;/&gt;&lt;property id=&quot;20307&quot; value=&quot;297&quot;/&gt;&lt;/object&gt;&lt;/object&gt;&lt;object type=&quot;8&quot; unique_id=&quot;10116&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3cc8eb13-fcc5-4ef6-a067-35c9db4cbdce}&quot; /&gt;&lt;isInvalidForFieldText val=&quot;0&quot; /&gt;&lt;Image&gt;&lt;filename val=&quot;E:\breeze\content\14339732\2018102906-1\input\breezo\data\asimages\{3cc8eb13-fcc5-4ef6-a067-35c9db4cbdce}.png&quot; /&gt;&lt;left val=&quot;0&quot; /&gt;&lt;top val=&quot;89&quot; /&gt;&lt;width val=&quot;1280&quot; /&gt;&lt;height val=&quot;5&quot; /&gt;&lt;hasText val=&quot;1&quot; /&gt;&lt;/Image&gt;&lt;/ThreeDShapeInfo&gt;"/>
  <p:tag name="PRESENTER_SHAPETEXTINFO" val="&lt;ShapeTextInfo&gt;&lt;TableIndex row=&quot;-1&quot; col=&quot;-1&quot;&gt;&lt;linesCount val=&quot;0&quot; /&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INFO" val="&lt;ThreeDShapeInfo&gt;&lt;uuid val=&quot;&quot; /&gt;&lt;isInvalidForFieldText val=&quot;0&quot; /&gt;&lt;Image&gt;&lt;filename val=&quot;E:\breeze\content\14339732\2018102906-1\input\breezo\data\asimages\{30f4e9c0-72a8-449a-9613-4a32f68676d0}.png&quot; /&gt;&lt;left val=&quot;0&quot; /&gt;&lt;top val=&quot;0&quot; /&gt;&lt;width val=&quot;84&quot; /&gt;&lt;height val=&quot;132&quot; /&gt;&lt;hasText val=&quot;1&quot; /&gt;&lt;/Image&gt;&lt;/ThreeDShapeInfo&gt;"/>
</p:tagLst>
</file>

<file path=ppt/tags/tag4.xml><?xml version="1.0" encoding="utf-8"?>
<p:tagLst xmlns:a="http://schemas.openxmlformats.org/drawingml/2006/main" xmlns:r="http://schemas.openxmlformats.org/officeDocument/2006/relationships" xmlns:p="http://schemas.openxmlformats.org/presentationml/2006/main">
  <p:tag name="PRESENTER_SHAPEINFO" val="&lt;ThreeDShapeInfo&gt;&lt;uuid val=&quot;&quot; /&gt;&lt;isInvalidForFieldText val=&quot;0&quot; /&gt;&lt;Image&gt;&lt;filename val=&quot;E:\breeze\content\14339732\2018102906-1\input\breezo\data\asimages\{a9bd81cb-adbd-4fe0-8dcf-1c11d10c34ef}.png&quot; /&gt;&lt;left val=&quot;1184&quot; /&gt;&lt;top val=&quot;594&quot; /&gt;&lt;width val=&quot;95&quot; /&gt;&lt;height val=&quot;126&quot; /&gt;&lt;hasText val=&quot;1&quot; /&gt;&lt;/Image&gt;&lt;/ThreeDShapeInfo&gt;"/>
</p:tagLst>
</file>

<file path=ppt/tags/tag5.xml><?xml version="1.0" encoding="utf-8"?>
<p:tagLst xmlns:a="http://schemas.openxmlformats.org/drawingml/2006/main" xmlns:r="http://schemas.openxmlformats.org/officeDocument/2006/relationships" xmlns:p="http://schemas.openxmlformats.org/presentationml/2006/main">
  <p:tag name="PRESENTER_SHAPEINFO" val="&lt;ThreeDShapeInfo&gt;&lt;uuid val=&quot;{30ee9e08-6949-443c-8402-1ee94b681a50}&quot; /&gt;&lt;isInvalidForFieldText val=&quot;0&quot; /&gt;&lt;Image&gt;&lt;filename val=&quot;E:\breeze\content\14339732\2018102906-1\input\breezo\data\asimages\{30ee9e08-6949-443c-8402-1ee94b681a50}.png&quot; /&gt;&lt;left val=&quot;1010&quot; /&gt;&lt;top val=&quot;659&quot; /&gt;&lt;width val=&quot;147&quot; /&gt;&lt;height val=&quot;51&quot; /&gt;&lt;hasText val=&quot;1&quot; /&gt;&lt;/Image&gt;&lt;/ThreeDShapeInfo&gt;"/>
</p:tagLst>
</file>

<file path=ppt/tags/tag6.xml><?xml version="1.0" encoding="utf-8"?>
<p:tagLst xmlns:a="http://schemas.openxmlformats.org/drawingml/2006/main" xmlns:r="http://schemas.openxmlformats.org/officeDocument/2006/relationships" xmlns:p="http://schemas.openxmlformats.org/presentationml/2006/main">
  <p:tag name="PRESENTER_SHAPEINFO" val="&lt;ThreeDShapeInfo&gt;&lt;uuid val=&quot;{bd58cfaa-d43d-4005-92c3-75314d11687f}&quot; /&gt;&lt;isInvalidForFieldText val=&quot;0&quot; /&gt;&lt;Image&gt;&lt;filename val=&quot;E:\breeze\content\14339732\2018102906-1\input\breezo\data\asimages\{bd58cfaa-d43d-4005-92c3-75314d11687f}.png&quot; /&gt;&lt;left val=&quot;34&quot; /&gt;&lt;top val=&quot;675&quot; /&gt;&lt;width val=&quot;226&quot; /&gt;&lt;height val=&quot;21&quot; /&gt;&lt;hasText val=&quot;1&quot; /&gt;&lt;/Image&gt;&lt;/ThreeDShape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quot; /&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2&quot; /&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 /&gt;&lt;lineCharCount val=&quot;24&quot; /&gt;&lt;lineCharCount val=&quot;13&quot; /&gt;&lt;lineCharCount val=&quot;12&quot; /&gt;&lt;lineCharCount val=&quot;13&quot; /&gt;&lt;lineCharCount val=&quot;11&quot; /&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INFO" val="&lt;ThreeDShapeInfo&gt;&lt;uuid val=&quot;{04aaeac0-1d1e-4367-b4b0-dcbfaa10b87e}&quot; /&gt;&lt;isInvalidForFieldText val=&quot;0&quot; /&gt;&lt;Image&gt;&lt;filename val=&quot;E:\breeze\content\14339732\2018102906-1\input\breezo\data\asimages\{04aaeac0-1d1e-4367-b4b0-dcbfaa10b87e}.png&quot; /&gt;&lt;left val=&quot;0&quot; /&gt;&lt;top val=&quot;0&quot; /&gt;&lt;width val=&quot;653&quot; /&gt;&lt;height val=&quot;720&quot; /&gt;&lt;hasText val=&quot;1&quot; /&gt;&lt;/Image&gt;&lt;/ThreeDShape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18&quot; /&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21&quot; /&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14&quot; /&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INFO" val="&lt;ThreeDShapeInfo&gt;&lt;uuid val=&quot;&quot; /&gt;&lt;isInvalidForFieldText val=&quot;0&quot; /&gt;&lt;Image&gt;&lt;filename val=&quot;E:\breeze\content\14339732\2018102906-1\input\breezo\data\asimages\{12f94916-f359-4b9d-8fdd-4d46be5c13ce}.png&quot; /&gt;&lt;left val=&quot;142&quot; /&gt;&lt;top val=&quot;12&quot; /&gt;&lt;width val=&quot;399&quot; /&gt;&lt;height val=&quot;81&quot; /&gt;&lt;hasText val=&quot;1&quot; /&gt;&lt;/Image&gt;&lt;/ThreeDShapeInfo&gt;"/>
</p:tagLst>
</file>

<file path=ppt/tags/tag21.xml><?xml version="1.0" encoding="utf-8"?>
<p:tagLst xmlns:a="http://schemas.openxmlformats.org/drawingml/2006/main" xmlns:r="http://schemas.openxmlformats.org/officeDocument/2006/relationships" xmlns:p="http://schemas.openxmlformats.org/presentationml/2006/main">
  <p:tag name="PRESENTER_SHAPEINFO" val="&lt;ThreeDShapeInfo&gt;&lt;uuid val=&quot;{3e1de2ea-b688-4129-b212-b882cded8a31}&quot; /&gt;&lt;isInvalidForFieldText val=&quot;0&quot; /&gt;&lt;Image&gt;&lt;filename val=&quot;E:\breeze\content\14339732\2018102906-1\input\breezo\data\asimages\{3e1de2ea-b688-4129-b212-b882cded8a31}.png&quot; /&gt;&lt;left val=&quot;811&quot; /&gt;&lt;top val=&quot;66&quot; /&gt;&lt;width val=&quot;327&quot; /&gt;&lt;height val=&quot;112&quot; /&gt;&lt;hasText val=&quot;1&quot; /&gt;&lt;/Image&gt;&lt;/ThreeDShapeInfo&gt;"/>
</p:tagLst>
</file>

<file path=ppt/tags/tag2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df66b2c-3a7b-4395-9208-8c3dd872ffa3}&quot; /&gt;&lt;isInvalidForFieldText val=&quot;0&quot; /&gt;&lt;Image&gt;&lt;filename val=&quot;E:\breeze\content\14339732\2018102906-1\input\breezo\data\asimages\{5df66b2c-3a7b-4395-9208-8c3dd872ffa3}.png&quot; /&gt;&lt;left val=&quot;92&quot; /&gt;&lt;top val=&quot;595&quot; /&gt;&lt;width val=&quot;505&quot; /&gt;&lt;height val=&quot;73&quot; /&gt;&lt;hasText val=&quot;1&quot; /&gt;&lt;/Image&gt;&lt;/ThreeDShapeInfo&gt;"/>
  <p:tag name="PRESENTER_SHAPETEXTINFO" val="&lt;ShapeTextInfo&gt;&lt;TableIndex row=&quot;-1&quot; col=&quot;-1&quot;&gt;&lt;linesCount val=&quot;0&quot; /&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quot; /&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2&quot; /&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 /&gt;&lt;lineCharCount val=&quot;24&quot; /&gt;&lt;lineCharCount val=&quot;13&quot; /&gt;&lt;lineCharCount val=&quot;12&quot; /&gt;&lt;lineCharCount val=&quot;13&quot; /&gt;&lt;lineCharCount val=&quot;11&quot; /&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INFO" val="&lt;ThreeDShapeInfo&gt;&lt;uuid val=&quot;&quot; /&gt;&lt;isInvalidForFieldText val=&quot;0&quot; /&gt;&lt;Image&gt;&lt;filename val=&quot;E:\breeze\content\14339732\2018102906-1\input\breezo\data\asimages\{371d4ddd-f76a-4d2e-b42f-e74d64d27c69}.png&quot; /&gt;&lt;left val=&quot;628&quot; /&gt;&lt;top val=&quot;0&quot; /&gt;&lt;width val=&quot;652&quot; /&gt;&lt;height val=&quot;720&quot; /&gt;&lt;hasText val=&quot;1&quot; /&gt;&lt;/Image&gt;&lt;/ThreeDShapeInfo&gt;"/>
</p:tagLst>
</file>

<file path=ppt/tags/tag28.xml><?xml version="1.0" encoding="utf-8"?>
<p:tagLst xmlns:a="http://schemas.openxmlformats.org/drawingml/2006/main" xmlns:r="http://schemas.openxmlformats.org/officeDocument/2006/relationships" xmlns:p="http://schemas.openxmlformats.org/presentationml/2006/main">
  <p:tag name="PRESENTER_SHAPEINFO" val="&lt;ThreeDShapeInfo&gt;&lt;uuid val=&quot;{f2da7a8f-8ae6-4556-b7fb-038ec9f14c52}&quot; /&gt;&lt;isInvalidForFieldText val=&quot;0&quot; /&gt;&lt;Image&gt;&lt;filename val=&quot;E:\breeze\content\14339732\2018102906-1\input\breezo\data\asimages\{f2da7a8f-8ae6-4556-b7fb-038ec9f14c52}.png&quot; /&gt;&lt;left val=&quot;863&quot; /&gt;&lt;top val=&quot;659&quot; /&gt;&lt;width val=&quot;147&quot; /&gt;&lt;height val=&quot;51&quot; /&gt;&lt;hasText val=&quot;1&quot; /&gt;&lt;/Image&gt;&lt;/ThreeDShape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quot; /&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23&quot; /&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68&quot; /&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quot; /&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2&quot; /&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22&quot; /&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 /&gt;&lt;lineCharCount val=&quot;24&quot; /&gt;&lt;lineCharCount val=&quot;13&quot; /&gt;&lt;lineCharCount val=&quot;12&quot; /&gt;&lt;lineCharCount val=&quot;13&quot; /&gt;&lt;lineCharCount val=&quot;11&quot; /&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quot; /&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2&quot; /&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 /&gt;&lt;lineCharCount val=&quot;24&quot; /&gt;&lt;lineCharCount val=&quot;13&quot; /&gt;&lt;lineCharCount val=&quot;12&quot; /&gt;&lt;lineCharCount val=&quot;13&quot; /&gt;&lt;lineCharCount val=&quot;11&quot; /&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 /&gt;&lt;lineCharCount val=&quot;24&quot; /&gt;&lt;lineCharCount val=&quot;13&quot; /&gt;&lt;lineCharCount val=&quot;12&quot; /&gt;&lt;lineCharCount val=&quot;13&quot; /&gt;&lt;lineCharCount val=&quot;11&quot; /&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quot; /&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2&quot; /&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2&quot; /&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 /&gt;&lt;lineCharCount val=&quot;24&quot; /&gt;&lt;lineCharCount val=&quot;13&quot; /&gt;&lt;lineCharCount val=&quot;12&quot; /&gt;&lt;lineCharCount val=&quot;13&quot; /&gt;&lt;lineCharCount val=&quot;11&quot; /&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3&quot; /&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 /&gt;&lt;lineCharCount val=&quot;24&quot; /&gt;&lt;lineCharCount val=&quot;13&quot; /&gt;&lt;lineCharCount val=&quot;12&quot; /&gt;&lt;lineCharCount val=&quot;13&quot; /&gt;&lt;lineCharCount val=&quot;11&quot; /&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quot; /&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2&quot; /&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PRESENTER_SHAPEINFO" val="&lt;ThreeDShapeInfo&gt;&lt;uuid val=&quot;{8e524997-b033-4b97-94fe-c88073777266}&quot; /&gt;&lt;isInvalidForFieldText val=&quot;0&quot; /&gt;&lt;Image&gt;&lt;filename val=&quot;E:\breeze\content\14339732\2018102906-1\input\breezo\data\asimages\{8e524997-b033-4b97-94fe-c88073777266}.png&quot; /&gt;&lt;left val=&quot;34&quot; /&gt;&lt;top val=&quot;675&quot; /&gt;&lt;width val=&quot;226&quot; /&gt;&lt;height val=&quot;21&quot; /&gt;&lt;hasText val=&quot;1&quot; /&gt;&lt;/Image&gt;&lt;/ThreeDShapeInfo&gt;"/>
</p:tagLst>
</file>

<file path=ppt/tags/tag60.xml><?xml version="1.0" encoding="utf-8"?>
<p:tagLst xmlns:a="http://schemas.openxmlformats.org/drawingml/2006/main" xmlns:r="http://schemas.openxmlformats.org/officeDocument/2006/relationships" xmlns:p="http://schemas.openxmlformats.org/presentationml/2006/main">
  <p:tag name="PRESENTER_SHAPEINFO" val="&lt;ThreeDShapeInfo&gt;&lt;uuid val=&quot;{f79f6ae6-ec60-45d9-9cb4-5fdba570953c}&quot; /&gt;&lt;isInvalidForFieldText val=&quot;0&quot; /&gt;&lt;Image&gt;&lt;filename val=&quot;E:\breeze\content\14339732\2018102906-1\input\breezo\data\asimages\{f79f6ae6-ec60-45d9-9cb4-5fdba570953c}.png&quot; /&gt;&lt;left val=&quot;1010&quot; /&gt;&lt;top val=&quot;659&quot; /&gt;&lt;width val=&quot;147&quot; /&gt;&lt;height val=&quot;51&quot; /&gt;&lt;hasText val=&quot;1&quot; /&gt;&lt;/Image&gt;&lt;/ThreeDShapeInfo&gt;"/>
</p:tagLst>
</file>

<file path=ppt/tags/tag61.xml><?xml version="1.0" encoding="utf-8"?>
<p:tagLst xmlns:a="http://schemas.openxmlformats.org/drawingml/2006/main" xmlns:r="http://schemas.openxmlformats.org/officeDocument/2006/relationships" xmlns:p="http://schemas.openxmlformats.org/presentationml/2006/main">
  <p:tag name="PRESENTER_SHAPEINFO" val="&lt;ThreeDShapeInfo&gt;&lt;uuid val=&quot;&quot; /&gt;&lt;isInvalidForFieldText val=&quot;0&quot; /&gt;&lt;Image&gt;&lt;filename val=&quot;E:\breeze\content\14339732\2018102906-1\input\breezo\data\asimages\{906c4a5c-be8c-49e3-a92c-67a22cffe575}.png&quot; /&gt;&lt;left val=&quot;1184&quot; /&gt;&lt;top val=&quot;594&quot; /&gt;&lt;width val=&quot;95&quot; /&gt;&lt;height val=&quot;126&quot; /&gt;&lt;hasText val=&quot;1&quot; /&gt;&lt;/Image&gt;&lt;/ThreeDShapeInfo&gt;"/>
</p:tagLst>
</file>

<file path=ppt/tags/tag62.xml><?xml version="1.0" encoding="utf-8"?>
<p:tagLst xmlns:a="http://schemas.openxmlformats.org/drawingml/2006/main" xmlns:r="http://schemas.openxmlformats.org/officeDocument/2006/relationships" xmlns:p="http://schemas.openxmlformats.org/presentationml/2006/main">
  <p:tag name="PRESENTER_SHAPEINFO" val="&lt;ThreeDShapeInfo&gt;&lt;uuid val=&quot;{9a9181fd-556a-4fc6-975a-b03b553d72c5}&quot; /&gt;&lt;isInvalidForFieldText val=&quot;0&quot; /&gt;&lt;Image&gt;&lt;filename val=&quot;E:\breeze\content\14339732\2018102906-1\input\breezo\data\asimages\{9a9181fd-556a-4fc6-975a-b03b553d72c5}.png&quot; /&gt;&lt;left val=&quot;0&quot; /&gt;&lt;top val=&quot;89&quot; /&gt;&lt;width val=&quot;1280&quot; /&gt;&lt;height val=&quot;5&quot; /&gt;&lt;hasText val=&quot;1&quot; /&gt;&lt;/Image&gt;&lt;/ThreeDShapeInfo&gt;"/>
  <p:tag name="PRESENTER_SHAPETEXTINFO" val="&lt;ShapeTextInfo&gt;&lt;TableIndex row=&quot;-1&quot; col=&quot;-1&quot;&gt;&lt;linesCount val=&quot;0&quot; /&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PRESENTER_SHAPEINFO" val="&lt;ThreeDShapeInfo&gt;&lt;uuid val=&quot;&quot; /&gt;&lt;isInvalidForFieldText val=&quot;0&quot; /&gt;&lt;Image&gt;&lt;filename val=&quot;E:\breeze\content\14339732\2018102906-1\input\breezo\data\asimages\{3aa29b7f-4bef-4a27-8582-11d028fb0f55}.png&quot; /&gt;&lt;left val=&quot;0&quot; /&gt;&lt;top val=&quot;0&quot; /&gt;&lt;width val=&quot;84&quot; /&gt;&lt;height val=&quot;132&quot; /&gt;&lt;hasText val=&quot;1&quot; /&gt;&lt;/Image&gt;&lt;/ThreeDShapeInfo&gt;"/>
</p:tagLst>
</file>

<file path=ppt/tags/tag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quot; /&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2&quot; /&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 /&gt;&lt;lineCharCount val=&quot;33&quot; /&gt;&lt;lineCharCount val=&quot;13&quot; /&gt;&lt;lineCharCount val=&quot;12&quot; /&gt;&lt;lineCharCount val=&quot;13&quot; /&gt;&lt;lineCharCount val=&quot;11&quot; /&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PRESENTER_SHAPEINFO" val="&lt;ThreeDShapeInfo&gt;&lt;uuid val=&quot;{4881ca69-5f5c-4d41-a5b2-45c2665386d4}&quot; /&gt;&lt;isInvalidForFieldText val=&quot;0&quot; /&gt;&lt;Image&gt;&lt;filename val=&quot;E:\breeze\content\14339732\2018102906-1\input\breezo\data\asimages\{4881ca69-5f5c-4d41-a5b2-45c2665386d4}.png&quot; /&gt;&lt;left val=&quot;4&quot; /&gt;&lt;top val=&quot;32&quot; /&gt;&lt;width val=&quot;43&quot; /&gt;&lt;height val=&quot;27&quot; /&gt;&lt;hasText val=&quot;1&quot; /&gt;&lt;/Image&gt;&lt;/ThreeDShapeInfo&gt;"/>
</p:tagLst>
</file>

<file path=ppt/tags/tag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quot; /&gt;&lt;/TableIndex&gt;&lt;/ShapeTextInfo&gt;"/>
</p:tagLst>
</file>

<file path=ppt/tags/tag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1&quot; /&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 /&gt;&lt;lineCharCount val=&quot;23&quot; /&gt;&lt;lineCharCount val=&quot;28&quot; /&gt;&lt;lineCharCount val=&quot;16&quot; /&gt;&lt;lineCharCount val=&quot;13&quot; /&gt;&lt;lineCharCount val=&quot;11&quot; /&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 /&gt;&lt;lineCharCount val=&quot;23&quot; /&gt;&lt;lineCharCount val=&quot;28&quot; /&gt;&lt;lineCharCount val=&quot;16&quot; /&gt;&lt;lineCharCount val=&quot;13&quot; /&gt;&lt;lineCharCount val=&quot;11&quot; /&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 /&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PRESENTER_SHAPEINFO" val="&lt;ThreeDShapeInfo&gt;&lt;uuid val=&quot;{629a487e-f0ac-423d-8817-6ec8f74636e7}&quot; /&gt;&lt;isInvalidForFieldText val=&quot;0&quot; /&gt;&lt;Image&gt;&lt;filename val=&quot;E:\breeze\content\14339732\2018102906-1\input\breezo\data\asimages\{629a487e-f0ac-423d-8817-6ec8f74636e7}.png&quot; /&gt;&lt;left val=&quot;628&quot; /&gt;&lt;top val=&quot;0&quot; /&gt;&lt;width val=&quot;652&quot; /&gt;&lt;height val=&quot;720&quot; /&gt;&lt;hasText val=&quot;1&quot; /&gt;&lt;/Image&gt;&lt;/ThreeDShapeInfo&gt;"/>
</p:tagLst>
</file>

<file path=ppt/tags/tag80.xml><?xml version="1.0" encoding="utf-8"?>
<p:tagLst xmlns:a="http://schemas.openxmlformats.org/drawingml/2006/main" xmlns:r="http://schemas.openxmlformats.org/officeDocument/2006/relationships" xmlns:p="http://schemas.openxmlformats.org/presentationml/2006/main">
  <p:tag name="PRESENTER_SHAPEINFO" val="&lt;ThreeDShapeInfo&gt;&lt;uuid val=&quot;{723d804b-3a0c-4d11-857f-416521330458}&quot; /&gt;&lt;isInvalidForFieldText val=&quot;0&quot; /&gt;&lt;Image&gt;&lt;filename val=&quot;E:\breeze\content\14339732\2018102906-1\input\breezo\data\asimages\{723d804b-3a0c-4d11-857f-416521330458}.png&quot; /&gt;&lt;left val=&quot;0&quot; /&gt;&lt;top val=&quot;267&quot; /&gt;&lt;width val=&quot;884&quot; /&gt;&lt;height val=&quot;185&quot; /&gt;&lt;hasText val=&quot;1&quot; /&gt;&lt;/Image&gt;&lt;/ThreeDShapeInfo&gt;"/>
  <p:tag name="PRESENTER_SHAPETEXTINFO" val="&lt;ShapeTextInfo&gt;&lt;TableIndex row=&quot;-1&quot; col=&quot;-1&quot;&gt;&lt;linesCount val=&quot;0&quot; /&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21&quot; /&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65&quot; /&gt;&lt;/TableIndex&gt;&lt;/ShapeTextInfo&gt;"/>
</p:tagLst>
</file>

<file path=ppt/tags/tag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 /&gt;&lt;lineCharCount val=&quot;38&quot; /&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PRESENTER_SHAPEINFO" val="&lt;ThreeDShapeInfo&gt;&lt;uuid val=&quot;{3b589ea4-1097-475c-bcd0-6294c1bdee59}&quot; /&gt;&lt;isInvalidForFieldText val=&quot;0&quot; /&gt;&lt;Image&gt;&lt;filename val=&quot;E:\breeze\content\14339732\2018102906-1\input\breezo\data\asimages\{3b589ea4-1097-475c-bcd0-6294c1bdee59}.png&quot; /&gt;&lt;left val=&quot;198&quot; /&gt;&lt;top val=&quot;304&quot; /&gt;&lt;width val=&quot;327&quot; /&gt;&lt;height val=&quot;112&quot; /&gt;&lt;hasText val=&quot;1&quot; /&gt;&lt;/Image&gt;&lt;/ThreeDShapeInfo&gt;"/>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9.xml><?xml version="1.0" encoding="utf-8"?>
<p:tagLst xmlns:a="http://schemas.openxmlformats.org/drawingml/2006/main" xmlns:r="http://schemas.openxmlformats.org/officeDocument/2006/relationships" xmlns:p="http://schemas.openxmlformats.org/presentationml/2006/main">
  <p:tag name="ARTICULATE_SLIDE_THUMBNAIL_REFRESH" val="1"/>
  <p:tag name="HTML_SHAPEINFO" val="&lt;SlideThumbPath val=&quot;SlideTemp.PNG&quot;/&gt;"/>
</p:tagLst>
</file>

<file path=ppt/tags/tag120.xml><?xml version="1.0" encoding="utf-8"?>
<p:tagLst xmlns:a="http://schemas.openxmlformats.org/drawingml/2006/main" xmlns:r="http://schemas.openxmlformats.org/officeDocument/2006/relationships" xmlns:p="http://schemas.openxmlformats.org/presentationml/2006/main">
  <p:tag name="PRESENTER_SHAPEINFO" val="&lt;ThreeDShapeInfo&gt;&lt;uuid val=&quot;{5bc0152c-c9c0-4d04-9252-4e86f5eedc06}&quot; /&gt;&lt;isInvalidForFieldText val=&quot;0&quot; /&gt;&lt;Image&gt;&lt;filename val=&quot;E:\breeze\content\14339732\2018102906-1\input\breezo\data\asimages\{5bc0152c-c9c0-4d04-9252-4e86f5eedc06}.png&quot; /&gt;&lt;left val=&quot;195&quot; /&gt;&lt;top val=&quot;122&quot; /&gt;&lt;width val=&quot;327&quot; /&gt;&lt;height val=&quot;51&quot; /&gt;&lt;hasText val=&quot;1&quot; /&gt;&lt;/Image&gt;&lt;/ThreeDShapeInfo&gt;"/>
  <p:tag name="PRESENTER_SHAPETEXTINFO" val="&lt;ShapeTextInfo&gt;&lt;TableIndex row=&quot;-1&quot; col=&quot;-1&quot;&gt;&lt;linesCount val=&quot;1&quot; /&gt;&lt;lineCharCount val=&quot;10&quot; /&gt;&lt;/TableIndex&gt;&lt;/ShapeTextInfo&gt;"/>
</p:tagLst>
</file>

<file path=ppt/tags/tag121.xml><?xml version="1.0" encoding="utf-8"?>
<p:tagLst xmlns:a="http://schemas.openxmlformats.org/drawingml/2006/main" xmlns:r="http://schemas.openxmlformats.org/officeDocument/2006/relationships" xmlns:p="http://schemas.openxmlformats.org/presentationml/2006/main">
  <p:tag name="PRESENTER_SHAPEINFO" val="&lt;ThreeDShapeInfo&gt;&lt;uuid val=&quot;{26e10ad5-b1d6-4146-a173-b6df9fb556c0}&quot; /&gt;&lt;isInvalidForFieldText val=&quot;0&quot; /&gt;&lt;Image&gt;&lt;filename val=&quot;E:\breeze\content\14339732\2018102906-1\input\breezo\data\asimages\{26e10ad5-b1d6-4146-a173-b6df9fb556c0}.png&quot; /&gt;&lt;left val=&quot;76&quot; /&gt;&lt;top val=&quot;684&quot; /&gt;&lt;width val=&quot;513&quot; /&gt;&lt;height val=&quot;25&quot; /&gt;&lt;hasText val=&quot;1&quot; /&gt;&lt;/Image&gt;&lt;/ThreeDShapeInfo&gt;"/>
  <p:tag name="PRESENTER_SHAPETEXTINFO" val="&lt;ShapeTextInfo&gt;&lt;TableIndex row=&quot;-1&quot; col=&quot;-1&quot;&gt;&lt;linesCount val=&quot;1&quot; /&gt;&lt;lineCharCount val=&quot;43&quot; /&gt;&lt;/TableIndex&gt;&lt;/ShapeTextInfo&gt;"/>
</p:tagLst>
</file>

<file path=ppt/tags/tag122.xml><?xml version="1.0" encoding="utf-8"?>
<p:tagLst xmlns:a="http://schemas.openxmlformats.org/drawingml/2006/main" xmlns:r="http://schemas.openxmlformats.org/officeDocument/2006/relationships" xmlns:p="http://schemas.openxmlformats.org/presentationml/2006/main">
  <p:tag name="PRESENTER_SHAPEINFO" val="&lt;ThreeDShapeInfo&gt;&lt;uuid val=&quot;{315815c6-ffc4-40a2-9acd-067254322044}&quot; /&gt;&lt;isInvalidForFieldText val=&quot;0&quot; /&gt;&lt;Image&gt;&lt;filename val=&quot;E:\breeze\content\14339732\2018102906-1\input\breezo\data\asimages\{315815c6-ffc4-40a2-9acd-067254322044}.png&quot; /&gt;&lt;left val=&quot;282&quot; /&gt;&lt;top val=&quot;676&quot; /&gt;&lt;width val=&quot;271&quot; /&gt;&lt;height val=&quot;44&quot; /&gt;&lt;hasText val=&quot;1&quot; /&gt;&lt;/Image&gt;&lt;/ThreeDShapeInfo&gt;"/>
  <p:tag name="PRESENTER_SHAPETEXTINFO" val="&lt;ShapeTextInfo&gt;&lt;TableIndex row=&quot;-1&quot; col=&quot;-1&quot;&gt;&lt;linesCount val=&quot;1&quot; /&gt;&lt;lineCharCount val=&quot;1&quot; /&gt;&lt;/TableIndex&gt;&lt;/ShapeTextInfo&gt;"/>
</p:tagLst>
</file>

<file path=ppt/tags/tag123.xml><?xml version="1.0" encoding="utf-8"?>
<p:tagLst xmlns:a="http://schemas.openxmlformats.org/drawingml/2006/main" xmlns:r="http://schemas.openxmlformats.org/officeDocument/2006/relationships" xmlns:p="http://schemas.openxmlformats.org/presentationml/2006/main">
  <p:tag name="PRESENTER_SHAPEINFO" val="&lt;ThreeDShapeInfo&gt;&lt;uuid val=&quot;{e19ac34a-edf2-4ae9-b12e-a5a23a2359da}&quot; /&gt;&lt;isInvalidForFieldText val=&quot;0&quot; /&gt;&lt;Image&gt;&lt;filename val=&quot;E:\breeze\content\14339732\2018102906-1\input\breezo\data\asimages\{e19ac34a-edf2-4ae9-b12e-a5a23a2359da}.png&quot; /&gt;&lt;left val=&quot;386&quot; /&gt;&lt;top val=&quot;500&quot; /&gt;&lt;width val=&quot;271&quot; /&gt;&lt;height val=&quot;44&quot; /&gt;&lt;hasText val=&quot;1&quot; /&gt;&lt;/Image&gt;&lt;/ThreeDShapeInfo&gt;"/>
  <p:tag name="PRESENTER_SHAPETEXTINFO" val="&lt;ShapeTextInfo&gt;&lt;TableIndex row=&quot;-1&quot; col=&quot;-1&quot;&gt;&lt;linesCount val=&quot;1&quot; /&gt;&lt;lineCharCount val=&quot;1&quot; /&gt;&lt;/TableIndex&gt;&lt;/ShapeTextInfo&gt;"/>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FGPS_PPT_Template_20191205" id="{269CBE00-DA3D-4040-9B22-96A94A3EE7BF}" vid="{32C8FBF0-8125-4B2C-A776-F6AC1DC0C208}"/>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FGPS_PPT_Template_20191205" id="{269CBE00-DA3D-4040-9B22-96A94A3EE7BF}" vid="{A591DC1F-55F4-4269-869D-D49C0F54FF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4.xml><?xml version="1.0" encoding="utf-8"?>
<ct:contentTypeSchema xmlns:ct="http://schemas.microsoft.com/office/2006/metadata/contentType" xmlns:ma="http://schemas.microsoft.com/office/2006/metadata/properties/metaAttributes" ct:_="" ma:_="" ma:contentTypeName="Document" ma:contentTypeID="0x0101007669111648CCE841868FE85E89B9B60A" ma:contentTypeVersion="11" ma:contentTypeDescription="Create a new document." ma:contentTypeScope="" ma:versionID="086bb01d89ce537c30b74a1b289abec4">
  <xsd:schema xmlns:xsd="http://www.w3.org/2001/XMLSchema" xmlns:xs="http://www.w3.org/2001/XMLSchema" xmlns:p="http://schemas.microsoft.com/office/2006/metadata/properties" xmlns:ns3="2a1ba486-ff2f-4459-80ac-1ab5aa17f82f" xmlns:ns4="2b487234-2a61-45b0-86e3-998bf12a0e9d" targetNamespace="http://schemas.microsoft.com/office/2006/metadata/properties" ma:root="true" ma:fieldsID="902ab3365d38e96221ec5b18d17d4c33" ns3:_="" ns4:_="">
    <xsd:import namespace="2a1ba486-ff2f-4459-80ac-1ab5aa17f82f"/>
    <xsd:import namespace="2b487234-2a61-45b0-86e3-998bf12a0e9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1ba486-ff2f-4459-80ac-1ab5aa17f8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b487234-2a61-45b0-86e3-998bf12a0e9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D04A63-48E6-4201-9D86-2283696E37EE}">
  <ds:schemaRefs>
    <ds:schemaRef ds:uri="http://schemas.microsoft.com/sharepoint/v3/contenttype/forms"/>
  </ds:schemaRefs>
</ds:datastoreItem>
</file>

<file path=customXml/itemProps2.xml><?xml version="1.0" encoding="utf-8"?>
<ds:datastoreItem xmlns:ds="http://schemas.openxmlformats.org/officeDocument/2006/customXml" ds:itemID="{D77AAB43-3B6F-49BD-9241-4973F513F86A}">
  <ds:schemaRefs>
    <ds:schemaRef ds:uri="2a1ba486-ff2f-4459-80ac-1ab5aa17f82f"/>
    <ds:schemaRef ds:uri="2b487234-2a61-45b0-86e3-998bf12a0e9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870AE42-B7EF-4425-8E23-8E4BA26DAB5C}">
  <ds:schemaRefs>
    <ds:schemaRef ds:uri=""/>
    <ds:schemaRef ds:uri="http://www.net-centric.com/PAWPP"/>
  </ds:schemaRefs>
</ds:datastoreItem>
</file>

<file path=customXml/itemProps4.xml><?xml version="1.0" encoding="utf-8"?>
<ds:datastoreItem xmlns:ds="http://schemas.openxmlformats.org/officeDocument/2006/customXml" ds:itemID="{5E0699D1-C6A7-4CF0-B562-733BA798B05D}">
  <ds:schemaRefs>
    <ds:schemaRef ds:uri="2a1ba486-ff2f-4459-80ac-1ab5aa17f82f"/>
    <ds:schemaRef ds:uri="2b487234-2a61-45b0-86e3-998bf12a0e9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WFGPS_PPT_Template_20191205</Template>
  <TotalTime>33575</TotalTime>
  <Words>2398</Words>
  <Application>Microsoft Office PowerPoint</Application>
  <PresentationFormat>Widescreen</PresentationFormat>
  <Paragraphs>397</Paragraphs>
  <Slides>45</Slides>
  <Notes>45</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45</vt:i4>
      </vt:variant>
    </vt:vector>
  </HeadingPairs>
  <TitlesOfParts>
    <vt:vector size="56"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Office Theme</vt:lpstr>
      <vt:lpstr>Workforce Opportunities for Rural Communities (WORC 4) New Grantee Orientation</vt:lpstr>
      <vt:lpstr>Your Moderator </vt:lpstr>
      <vt:lpstr>Welcome and Introductions</vt:lpstr>
      <vt:lpstr>Today’s Agenda</vt:lpstr>
      <vt:lpstr>Today’s Presenters</vt:lpstr>
      <vt:lpstr>Funding Overview</vt:lpstr>
      <vt:lpstr>Grantees: ARC Region</vt:lpstr>
      <vt:lpstr>Grantees: DRA Region</vt:lpstr>
      <vt:lpstr>Grantee Polling Question</vt:lpstr>
      <vt:lpstr>Your Federal Team</vt:lpstr>
      <vt:lpstr>Your Federal Project Officer (FPO) is identified in your grant package.</vt:lpstr>
      <vt:lpstr>Program Office Staff</vt:lpstr>
      <vt:lpstr>Grant Officer</vt:lpstr>
      <vt:lpstr>Roles of ARC and DRA</vt:lpstr>
      <vt:lpstr>Grant Program Overview</vt:lpstr>
      <vt:lpstr>Purpose of Grant</vt:lpstr>
      <vt:lpstr>Point of Emphasis- Creative Commons</vt:lpstr>
      <vt:lpstr>Grants Management Overview</vt:lpstr>
      <vt:lpstr>Grant Package</vt:lpstr>
      <vt:lpstr>Grant Package</vt:lpstr>
      <vt:lpstr>Special Conditions of Award</vt:lpstr>
      <vt:lpstr>Special Conditions of Award</vt:lpstr>
      <vt:lpstr>Special Conditions of Award vs Notifications</vt:lpstr>
      <vt:lpstr>Grant Modifications</vt:lpstr>
      <vt:lpstr>Modification Process</vt:lpstr>
      <vt:lpstr>Modification  Analysis</vt:lpstr>
      <vt:lpstr>Fiscal Reporting</vt:lpstr>
      <vt:lpstr>Quarterly Financial Report (QFR)</vt:lpstr>
      <vt:lpstr>Final ETA-9130 Report</vt:lpstr>
      <vt:lpstr>Performance Reporting</vt:lpstr>
      <vt:lpstr>WORC IV Performance Reporting</vt:lpstr>
      <vt:lpstr>Grantee Technical Assistance</vt:lpstr>
      <vt:lpstr>Technical Assistance Meetings: ARC</vt:lpstr>
      <vt:lpstr>Technical Assistance Meetings: ARC cont.</vt:lpstr>
      <vt:lpstr>Technical Assistance: DRA</vt:lpstr>
      <vt:lpstr>Technical Assistance: DRA, cont.</vt:lpstr>
      <vt:lpstr>Technical Assistance Contacts</vt:lpstr>
      <vt:lpstr>Comparison: Role of FPO vs TA Providers</vt:lpstr>
      <vt:lpstr>Communication</vt:lpstr>
      <vt:lpstr>For Assistance with WORC Grants</vt:lpstr>
      <vt:lpstr>Communication Guidelines</vt:lpstr>
      <vt:lpstr>Next Steps</vt:lpstr>
      <vt:lpstr>Next Steps</vt:lpstr>
      <vt:lpstr>PowerPoint Presentation</vt:lpstr>
      <vt:lpstr>Thank You!</vt:lpstr>
    </vt:vector>
  </TitlesOfParts>
  <Company>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 Before You Proceed: Instructions for Use &amp; Legal Compliance</dc:title>
  <dc:creator>Mills, Michelle</dc:creator>
  <cp:lastModifiedBy>Alina Burton</cp:lastModifiedBy>
  <cp:revision>424</cp:revision>
  <cp:lastPrinted>2020-09-23T21:20:13Z</cp:lastPrinted>
  <dcterms:created xsi:type="dcterms:W3CDTF">2020-05-01T13:34:03Z</dcterms:created>
  <dcterms:modified xsi:type="dcterms:W3CDTF">2022-10-07T14:04:18Z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y fmtid="{D5CDD505-2E9C-101B-9397-08002B2CF9AE}" pid="4" name="ContentTypeId">
    <vt:lpwstr>0x0101007669111648CCE841868FE85E89B9B60A</vt:lpwstr>
  </property>
</Properties>
</file>