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6.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ags/tag7.xml" ContentType="application/vnd.openxmlformats-officedocument.presentationml.tags+xml"/>
  <Override PartName="/ppt/notesSlides/notesSlide4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70" r:id="rId2"/>
    <p:sldMasterId id="2147483658" r:id="rId3"/>
    <p:sldMasterId id="2147483684" r:id="rId4"/>
    <p:sldMasterId id="2147483699" r:id="rId5"/>
  </p:sldMasterIdLst>
  <p:notesMasterIdLst>
    <p:notesMasterId r:id="rId52"/>
  </p:notesMasterIdLst>
  <p:sldIdLst>
    <p:sldId id="256" r:id="rId6"/>
    <p:sldId id="296" r:id="rId7"/>
    <p:sldId id="361" r:id="rId8"/>
    <p:sldId id="309" r:id="rId9"/>
    <p:sldId id="265" r:id="rId10"/>
    <p:sldId id="266" r:id="rId11"/>
    <p:sldId id="295" r:id="rId12"/>
    <p:sldId id="347" r:id="rId13"/>
    <p:sldId id="312" r:id="rId14"/>
    <p:sldId id="313" r:id="rId15"/>
    <p:sldId id="291" r:id="rId16"/>
    <p:sldId id="314" r:id="rId17"/>
    <p:sldId id="356" r:id="rId18"/>
    <p:sldId id="339" r:id="rId19"/>
    <p:sldId id="358" r:id="rId20"/>
    <p:sldId id="348" r:id="rId21"/>
    <p:sldId id="340" r:id="rId22"/>
    <p:sldId id="344" r:id="rId23"/>
    <p:sldId id="345" r:id="rId24"/>
    <p:sldId id="315" r:id="rId25"/>
    <p:sldId id="316" r:id="rId26"/>
    <p:sldId id="351" r:id="rId27"/>
    <p:sldId id="349" r:id="rId28"/>
    <p:sldId id="342" r:id="rId29"/>
    <p:sldId id="317" r:id="rId30"/>
    <p:sldId id="352" r:id="rId31"/>
    <p:sldId id="318" r:id="rId32"/>
    <p:sldId id="355" r:id="rId33"/>
    <p:sldId id="311" r:id="rId34"/>
    <p:sldId id="319" r:id="rId35"/>
    <p:sldId id="360" r:id="rId36"/>
    <p:sldId id="354" r:id="rId37"/>
    <p:sldId id="320" r:id="rId38"/>
    <p:sldId id="362" r:id="rId39"/>
    <p:sldId id="321" r:id="rId40"/>
    <p:sldId id="364" r:id="rId41"/>
    <p:sldId id="365" r:id="rId42"/>
    <p:sldId id="328" r:id="rId43"/>
    <p:sldId id="332" r:id="rId44"/>
    <p:sldId id="327" r:id="rId45"/>
    <p:sldId id="281" r:id="rId46"/>
    <p:sldId id="337" r:id="rId47"/>
    <p:sldId id="366" r:id="rId48"/>
    <p:sldId id="333" r:id="rId49"/>
    <p:sldId id="363" r:id="rId50"/>
    <p:sldId id="297" r:id="rId51"/>
  </p:sldIdLst>
  <p:sldSz cx="12192000" cy="6858000"/>
  <p:notesSz cx="7010400" cy="9296400"/>
  <p:custDataLst>
    <p:tags r:id="rId5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5D00"/>
    <a:srgbClr val="005A7C"/>
    <a:srgbClr val="CCFFFF"/>
    <a:srgbClr val="136686"/>
    <a:srgbClr val="7A232F"/>
    <a:srgbClr val="F2F2F2"/>
    <a:srgbClr val="0B3C4E"/>
    <a:srgbClr val="CC6600"/>
    <a:srgbClr val="E9E9E7"/>
    <a:srgbClr val="3A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868" y="60"/>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gs" Target="tags/tag1.xml"/><Relationship Id="rId58" Type="http://schemas.microsoft.com/office/2018/10/relationships/authors" Target="authors.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9B57773-3BAA-418C-9BDB-0F9C1E1BF433}" type="datetimeFigureOut">
              <a:rPr lang="en-US" smtClean="0"/>
              <a:t>12/9/2022</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B342BB8-3F7E-4150-BE07-912221E53E6C}" type="slidenum">
              <a:rPr lang="en-US" smtClean="0"/>
              <a:t>‹#›</a:t>
            </a:fld>
            <a:endParaRPr lang="en-US" dirty="0"/>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a:t>
            </a:fld>
            <a:endParaRPr lang="en-US" dirty="0"/>
          </a:p>
        </p:txBody>
      </p:sp>
    </p:spTree>
    <p:extLst>
      <p:ext uri="{BB962C8B-B14F-4D97-AF65-F5344CB8AC3E}">
        <p14:creationId xmlns:p14="http://schemas.microsoft.com/office/powerpoint/2010/main" val="997364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a:t>
            </a:fld>
            <a:endParaRPr lang="en-US" dirty="0"/>
          </a:p>
        </p:txBody>
      </p:sp>
    </p:spTree>
    <p:extLst>
      <p:ext uri="{BB962C8B-B14F-4D97-AF65-F5344CB8AC3E}">
        <p14:creationId xmlns:p14="http://schemas.microsoft.com/office/powerpoint/2010/main" val="2174059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a:t>
            </a:fld>
            <a:endParaRPr lang="en-US" dirty="0"/>
          </a:p>
        </p:txBody>
      </p:sp>
    </p:spTree>
    <p:extLst>
      <p:ext uri="{BB962C8B-B14F-4D97-AF65-F5344CB8AC3E}">
        <p14:creationId xmlns:p14="http://schemas.microsoft.com/office/powerpoint/2010/main" val="3395630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5</a:t>
            </a:fld>
            <a:endParaRPr lang="en-US" dirty="0"/>
          </a:p>
        </p:txBody>
      </p:sp>
    </p:spTree>
    <p:extLst>
      <p:ext uri="{BB962C8B-B14F-4D97-AF65-F5344CB8AC3E}">
        <p14:creationId xmlns:p14="http://schemas.microsoft.com/office/powerpoint/2010/main" val="2191523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6</a:t>
            </a:fld>
            <a:endParaRPr lang="en-US" dirty="0"/>
          </a:p>
        </p:txBody>
      </p:sp>
    </p:spTree>
    <p:extLst>
      <p:ext uri="{BB962C8B-B14F-4D97-AF65-F5344CB8AC3E}">
        <p14:creationId xmlns:p14="http://schemas.microsoft.com/office/powerpoint/2010/main" val="3867048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7</a:t>
            </a:fld>
            <a:endParaRPr lang="en-US" dirty="0"/>
          </a:p>
        </p:txBody>
      </p:sp>
    </p:spTree>
    <p:extLst>
      <p:ext uri="{BB962C8B-B14F-4D97-AF65-F5344CB8AC3E}">
        <p14:creationId xmlns:p14="http://schemas.microsoft.com/office/powerpoint/2010/main" val="4247253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8</a:t>
            </a:fld>
            <a:endParaRPr lang="en-US" dirty="0"/>
          </a:p>
        </p:txBody>
      </p:sp>
    </p:spTree>
    <p:extLst>
      <p:ext uri="{BB962C8B-B14F-4D97-AF65-F5344CB8AC3E}">
        <p14:creationId xmlns:p14="http://schemas.microsoft.com/office/powerpoint/2010/main" val="1139093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9</a:t>
            </a:fld>
            <a:endParaRPr lang="en-US" dirty="0"/>
          </a:p>
        </p:txBody>
      </p:sp>
    </p:spTree>
    <p:extLst>
      <p:ext uri="{BB962C8B-B14F-4D97-AF65-F5344CB8AC3E}">
        <p14:creationId xmlns:p14="http://schemas.microsoft.com/office/powerpoint/2010/main" val="64733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10</a:t>
            </a:fld>
            <a:endParaRPr lang="en-US" dirty="0"/>
          </a:p>
        </p:txBody>
      </p:sp>
    </p:spTree>
    <p:extLst>
      <p:ext uri="{BB962C8B-B14F-4D97-AF65-F5344CB8AC3E}">
        <p14:creationId xmlns:p14="http://schemas.microsoft.com/office/powerpoint/2010/main" val="4589885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11</a:t>
            </a:fld>
            <a:endParaRPr lang="en-US" dirty="0"/>
          </a:p>
        </p:txBody>
      </p:sp>
    </p:spTree>
    <p:extLst>
      <p:ext uri="{BB962C8B-B14F-4D97-AF65-F5344CB8AC3E}">
        <p14:creationId xmlns:p14="http://schemas.microsoft.com/office/powerpoint/2010/main" val="447417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12</a:t>
            </a:fld>
            <a:endParaRPr lang="en-US" dirty="0"/>
          </a:p>
        </p:txBody>
      </p:sp>
    </p:spTree>
    <p:extLst>
      <p:ext uri="{BB962C8B-B14F-4D97-AF65-F5344CB8AC3E}">
        <p14:creationId xmlns:p14="http://schemas.microsoft.com/office/powerpoint/2010/main" val="3863510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13</a:t>
            </a:fld>
            <a:endParaRPr lang="en-US" dirty="0"/>
          </a:p>
        </p:txBody>
      </p:sp>
    </p:spTree>
    <p:extLst>
      <p:ext uri="{BB962C8B-B14F-4D97-AF65-F5344CB8AC3E}">
        <p14:creationId xmlns:p14="http://schemas.microsoft.com/office/powerpoint/2010/main" val="909186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14</a:t>
            </a:fld>
            <a:endParaRPr lang="en-US" dirty="0"/>
          </a:p>
        </p:txBody>
      </p:sp>
    </p:spTree>
    <p:extLst>
      <p:ext uri="{BB962C8B-B14F-4D97-AF65-F5344CB8AC3E}">
        <p14:creationId xmlns:p14="http://schemas.microsoft.com/office/powerpoint/2010/main" val="3026236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15</a:t>
            </a:fld>
            <a:endParaRPr lang="en-US" dirty="0"/>
          </a:p>
        </p:txBody>
      </p:sp>
    </p:spTree>
    <p:extLst>
      <p:ext uri="{BB962C8B-B14F-4D97-AF65-F5344CB8AC3E}">
        <p14:creationId xmlns:p14="http://schemas.microsoft.com/office/powerpoint/2010/main" val="2063454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16</a:t>
            </a:fld>
            <a:endParaRPr lang="en-US" dirty="0"/>
          </a:p>
        </p:txBody>
      </p:sp>
    </p:spTree>
    <p:extLst>
      <p:ext uri="{BB962C8B-B14F-4D97-AF65-F5344CB8AC3E}">
        <p14:creationId xmlns:p14="http://schemas.microsoft.com/office/powerpoint/2010/main" val="1385174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17</a:t>
            </a:fld>
            <a:endParaRPr lang="en-US" dirty="0"/>
          </a:p>
        </p:txBody>
      </p:sp>
    </p:spTree>
    <p:extLst>
      <p:ext uri="{BB962C8B-B14F-4D97-AF65-F5344CB8AC3E}">
        <p14:creationId xmlns:p14="http://schemas.microsoft.com/office/powerpoint/2010/main" val="34244147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18</a:t>
            </a:fld>
            <a:endParaRPr lang="en-US" dirty="0"/>
          </a:p>
        </p:txBody>
      </p:sp>
    </p:spTree>
    <p:extLst>
      <p:ext uri="{BB962C8B-B14F-4D97-AF65-F5344CB8AC3E}">
        <p14:creationId xmlns:p14="http://schemas.microsoft.com/office/powerpoint/2010/main" val="2763254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19</a:t>
            </a:fld>
            <a:endParaRPr lang="en-US" dirty="0"/>
          </a:p>
        </p:txBody>
      </p:sp>
    </p:spTree>
    <p:extLst>
      <p:ext uri="{BB962C8B-B14F-4D97-AF65-F5344CB8AC3E}">
        <p14:creationId xmlns:p14="http://schemas.microsoft.com/office/powerpoint/2010/main" val="4955507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20</a:t>
            </a:fld>
            <a:endParaRPr lang="en-US" dirty="0"/>
          </a:p>
        </p:txBody>
      </p:sp>
    </p:spTree>
    <p:extLst>
      <p:ext uri="{BB962C8B-B14F-4D97-AF65-F5344CB8AC3E}">
        <p14:creationId xmlns:p14="http://schemas.microsoft.com/office/powerpoint/2010/main" val="11558906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21</a:t>
            </a:fld>
            <a:endParaRPr lang="en-US" dirty="0"/>
          </a:p>
        </p:txBody>
      </p:sp>
    </p:spTree>
    <p:extLst>
      <p:ext uri="{BB962C8B-B14F-4D97-AF65-F5344CB8AC3E}">
        <p14:creationId xmlns:p14="http://schemas.microsoft.com/office/powerpoint/2010/main" val="26647033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22</a:t>
            </a:fld>
            <a:endParaRPr lang="en-US" dirty="0"/>
          </a:p>
        </p:txBody>
      </p:sp>
    </p:spTree>
    <p:extLst>
      <p:ext uri="{BB962C8B-B14F-4D97-AF65-F5344CB8AC3E}">
        <p14:creationId xmlns:p14="http://schemas.microsoft.com/office/powerpoint/2010/main" val="2842944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23</a:t>
            </a:fld>
            <a:endParaRPr lang="en-US" dirty="0"/>
          </a:p>
        </p:txBody>
      </p:sp>
    </p:spTree>
    <p:extLst>
      <p:ext uri="{BB962C8B-B14F-4D97-AF65-F5344CB8AC3E}">
        <p14:creationId xmlns:p14="http://schemas.microsoft.com/office/powerpoint/2010/main" val="31881866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24</a:t>
            </a:fld>
            <a:endParaRPr lang="en-US" dirty="0"/>
          </a:p>
        </p:txBody>
      </p:sp>
    </p:spTree>
    <p:extLst>
      <p:ext uri="{BB962C8B-B14F-4D97-AF65-F5344CB8AC3E}">
        <p14:creationId xmlns:p14="http://schemas.microsoft.com/office/powerpoint/2010/main" val="36771303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25</a:t>
            </a:fld>
            <a:endParaRPr lang="en-US" dirty="0"/>
          </a:p>
        </p:txBody>
      </p:sp>
    </p:spTree>
    <p:extLst>
      <p:ext uri="{BB962C8B-B14F-4D97-AF65-F5344CB8AC3E}">
        <p14:creationId xmlns:p14="http://schemas.microsoft.com/office/powerpoint/2010/main" val="29279449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26</a:t>
            </a:fld>
            <a:endParaRPr lang="en-US" dirty="0"/>
          </a:p>
        </p:txBody>
      </p:sp>
    </p:spTree>
    <p:extLst>
      <p:ext uri="{BB962C8B-B14F-4D97-AF65-F5344CB8AC3E}">
        <p14:creationId xmlns:p14="http://schemas.microsoft.com/office/powerpoint/2010/main" val="18379286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27</a:t>
            </a:fld>
            <a:endParaRPr lang="en-US" dirty="0"/>
          </a:p>
        </p:txBody>
      </p:sp>
    </p:spTree>
    <p:extLst>
      <p:ext uri="{BB962C8B-B14F-4D97-AF65-F5344CB8AC3E}">
        <p14:creationId xmlns:p14="http://schemas.microsoft.com/office/powerpoint/2010/main" val="30827470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28</a:t>
            </a:fld>
            <a:endParaRPr lang="en-US" dirty="0"/>
          </a:p>
        </p:txBody>
      </p:sp>
    </p:spTree>
    <p:extLst>
      <p:ext uri="{BB962C8B-B14F-4D97-AF65-F5344CB8AC3E}">
        <p14:creationId xmlns:p14="http://schemas.microsoft.com/office/powerpoint/2010/main" val="28097786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29</a:t>
            </a:fld>
            <a:endParaRPr lang="en-US" dirty="0"/>
          </a:p>
        </p:txBody>
      </p:sp>
    </p:spTree>
    <p:extLst>
      <p:ext uri="{BB962C8B-B14F-4D97-AF65-F5344CB8AC3E}">
        <p14:creationId xmlns:p14="http://schemas.microsoft.com/office/powerpoint/2010/main" val="24400003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30</a:t>
            </a:fld>
            <a:endParaRPr lang="en-US" dirty="0"/>
          </a:p>
        </p:txBody>
      </p:sp>
    </p:spTree>
    <p:extLst>
      <p:ext uri="{BB962C8B-B14F-4D97-AF65-F5344CB8AC3E}">
        <p14:creationId xmlns:p14="http://schemas.microsoft.com/office/powerpoint/2010/main" val="6431999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31</a:t>
            </a:fld>
            <a:endParaRPr lang="en-US" dirty="0"/>
          </a:p>
        </p:txBody>
      </p:sp>
    </p:spTree>
    <p:extLst>
      <p:ext uri="{BB962C8B-B14F-4D97-AF65-F5344CB8AC3E}">
        <p14:creationId xmlns:p14="http://schemas.microsoft.com/office/powerpoint/2010/main" val="12664852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32</a:t>
            </a:fld>
            <a:endParaRPr lang="en-US" dirty="0"/>
          </a:p>
        </p:txBody>
      </p:sp>
    </p:spTree>
    <p:extLst>
      <p:ext uri="{BB962C8B-B14F-4D97-AF65-F5344CB8AC3E}">
        <p14:creationId xmlns:p14="http://schemas.microsoft.com/office/powerpoint/2010/main" val="26332811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33</a:t>
            </a:fld>
            <a:endParaRPr lang="en-US" dirty="0"/>
          </a:p>
        </p:txBody>
      </p:sp>
    </p:spTree>
    <p:extLst>
      <p:ext uri="{BB962C8B-B14F-4D97-AF65-F5344CB8AC3E}">
        <p14:creationId xmlns:p14="http://schemas.microsoft.com/office/powerpoint/2010/main" val="36839638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34</a:t>
            </a:fld>
            <a:endParaRPr lang="en-US" dirty="0"/>
          </a:p>
        </p:txBody>
      </p:sp>
    </p:spTree>
    <p:extLst>
      <p:ext uri="{BB962C8B-B14F-4D97-AF65-F5344CB8AC3E}">
        <p14:creationId xmlns:p14="http://schemas.microsoft.com/office/powerpoint/2010/main" val="12397016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35</a:t>
            </a:fld>
            <a:endParaRPr lang="en-US" dirty="0"/>
          </a:p>
        </p:txBody>
      </p:sp>
    </p:spTree>
    <p:extLst>
      <p:ext uri="{BB962C8B-B14F-4D97-AF65-F5344CB8AC3E}">
        <p14:creationId xmlns:p14="http://schemas.microsoft.com/office/powerpoint/2010/main" val="16160813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88239"/>
            <a:endParaRPr lang="en-US" dirty="0"/>
          </a:p>
        </p:txBody>
      </p:sp>
      <p:sp>
        <p:nvSpPr>
          <p:cNvPr id="4" name="Slide Number Placeholder 3"/>
          <p:cNvSpPr>
            <a:spLocks noGrp="1"/>
          </p:cNvSpPr>
          <p:nvPr>
            <p:ph type="sldNum" sz="quarter" idx="5"/>
          </p:nvPr>
        </p:nvSpPr>
        <p:spPr/>
        <p:txBody>
          <a:bodyPr/>
          <a:lstStyle/>
          <a:p>
            <a:pPr defTabSz="931774">
              <a:defRPr/>
            </a:pPr>
            <a:fld id="{4DB2A62A-B3E0-494F-9DE8-DBA93E778E91}" type="slidenum">
              <a:rPr lang="en-US">
                <a:solidFill>
                  <a:prstClr val="black"/>
                </a:solidFill>
                <a:latin typeface="Calibri" panose="020F0502020204030204"/>
              </a:rPr>
              <a:pPr defTabSz="931774">
                <a:defRPr/>
              </a:pPr>
              <a:t>36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6548727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88239"/>
            <a:endParaRPr lang="en-US" dirty="0"/>
          </a:p>
        </p:txBody>
      </p:sp>
      <p:sp>
        <p:nvSpPr>
          <p:cNvPr id="4" name="Slide Number Placeholder 3"/>
          <p:cNvSpPr>
            <a:spLocks noGrp="1"/>
          </p:cNvSpPr>
          <p:nvPr>
            <p:ph type="sldNum" sz="quarter" idx="5"/>
          </p:nvPr>
        </p:nvSpPr>
        <p:spPr/>
        <p:txBody>
          <a:bodyPr/>
          <a:lstStyle/>
          <a:p>
            <a:pPr defTabSz="931774">
              <a:defRPr/>
            </a:pPr>
            <a:fld id="{4DB2A62A-B3E0-494F-9DE8-DBA93E778E91}" type="slidenum">
              <a:rPr lang="en-US">
                <a:solidFill>
                  <a:prstClr val="black"/>
                </a:solidFill>
                <a:latin typeface="Calibri" panose="020F0502020204030204"/>
              </a:rPr>
              <a:pPr defTabSz="931774">
                <a:defRPr/>
              </a:pPr>
              <a:t>37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9682984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38</a:t>
            </a:fld>
            <a:endParaRPr lang="en-US" dirty="0"/>
          </a:p>
        </p:txBody>
      </p:sp>
    </p:spTree>
    <p:extLst>
      <p:ext uri="{BB962C8B-B14F-4D97-AF65-F5344CB8AC3E}">
        <p14:creationId xmlns:p14="http://schemas.microsoft.com/office/powerpoint/2010/main" val="33746973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39</a:t>
            </a:fld>
            <a:endParaRPr lang="en-US" dirty="0"/>
          </a:p>
        </p:txBody>
      </p:sp>
    </p:spTree>
    <p:extLst>
      <p:ext uri="{BB962C8B-B14F-4D97-AF65-F5344CB8AC3E}">
        <p14:creationId xmlns:p14="http://schemas.microsoft.com/office/powerpoint/2010/main" val="42473609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33192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41</a:t>
            </a:fld>
            <a:endParaRPr lang="en-US" dirty="0"/>
          </a:p>
        </p:txBody>
      </p:sp>
    </p:spTree>
    <p:extLst>
      <p:ext uri="{BB962C8B-B14F-4D97-AF65-F5344CB8AC3E}">
        <p14:creationId xmlns:p14="http://schemas.microsoft.com/office/powerpoint/2010/main" val="3687218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42</a:t>
            </a:fld>
            <a:endParaRPr lang="en-US" dirty="0"/>
          </a:p>
        </p:txBody>
      </p:sp>
    </p:spTree>
    <p:extLst>
      <p:ext uri="{BB962C8B-B14F-4D97-AF65-F5344CB8AC3E}">
        <p14:creationId xmlns:p14="http://schemas.microsoft.com/office/powerpoint/2010/main" val="29184189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43</a:t>
            </a:fld>
            <a:endParaRPr lang="en-US" dirty="0"/>
          </a:p>
        </p:txBody>
      </p:sp>
    </p:spTree>
    <p:extLst>
      <p:ext uri="{BB962C8B-B14F-4D97-AF65-F5344CB8AC3E}">
        <p14:creationId xmlns:p14="http://schemas.microsoft.com/office/powerpoint/2010/main" val="16199248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44</a:t>
            </a:fld>
            <a:endParaRPr lang="en-US" dirty="0"/>
          </a:p>
        </p:txBody>
      </p:sp>
    </p:spTree>
    <p:extLst>
      <p:ext uri="{BB962C8B-B14F-4D97-AF65-F5344CB8AC3E}">
        <p14:creationId xmlns:p14="http://schemas.microsoft.com/office/powerpoint/2010/main" val="3192517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45</a:t>
            </a:fld>
            <a:endParaRPr lang="en-US" dirty="0"/>
          </a:p>
        </p:txBody>
      </p:sp>
    </p:spTree>
    <p:extLst>
      <p:ext uri="{BB962C8B-B14F-4D97-AF65-F5344CB8AC3E}">
        <p14:creationId xmlns:p14="http://schemas.microsoft.com/office/powerpoint/2010/main" val="38313516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46</a:t>
            </a:fld>
            <a:endParaRPr lang="en-US" dirty="0"/>
          </a:p>
        </p:txBody>
      </p:sp>
    </p:spTree>
    <p:extLst>
      <p:ext uri="{BB962C8B-B14F-4D97-AF65-F5344CB8AC3E}">
        <p14:creationId xmlns:p14="http://schemas.microsoft.com/office/powerpoint/2010/main" val="3408180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Master" Target="../slideMasters/slideMaster4.xml"/><Relationship Id="rId4" Type="http://schemas.openxmlformats.org/officeDocument/2006/relationships/image" Target="../media/image27.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4.xml"/><Relationship Id="rId4" Type="http://schemas.openxmlformats.org/officeDocument/2006/relationships/image" Target="../media/image30.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4.xml"/><Relationship Id="rId4" Type="http://schemas.openxmlformats.org/officeDocument/2006/relationships/image" Target="../media/image33.sv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grpSp>
        <p:nvGrpSpPr>
          <p:cNvPr id="7" name="Group 6">
            <a:extLst>
              <a:ext uri="{FF2B5EF4-FFF2-40B4-BE49-F238E27FC236}">
                <a16:creationId xmlns:a16="http://schemas.microsoft.com/office/drawing/2014/main" id="{78C0B91B-000B-D998-8687-0741918B1D61}"/>
              </a:ext>
            </a:extLst>
          </p:cNvPr>
          <p:cNvGrpSpPr/>
          <p:nvPr userDrawn="1"/>
        </p:nvGrpSpPr>
        <p:grpSpPr>
          <a:xfrm>
            <a:off x="0" y="0"/>
            <a:ext cx="6210300" cy="6858000"/>
            <a:chOff x="0" y="0"/>
            <a:chExt cx="6210300" cy="685800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6" name="Isosceles Triangle 5">
              <a:extLst>
                <a:ext uri="{FF2B5EF4-FFF2-40B4-BE49-F238E27FC236}">
                  <a16:creationId xmlns:a16="http://schemas.microsoft.com/office/drawing/2014/main" id="{93B3B58D-9827-07DB-609F-87F6B3224C4B}"/>
                </a:ext>
              </a:extLst>
            </p:cNvPr>
            <p:cNvSpPr/>
            <p:nvPr userDrawn="1"/>
          </p:nvSpPr>
          <p:spPr>
            <a:xfrm>
              <a:off x="333022" y="3917244"/>
              <a:ext cx="5877278" cy="2940756"/>
            </a:xfrm>
            <a:prstGeom prst="triangle">
              <a:avLst/>
            </a:prstGeom>
            <a:solidFill>
              <a:srgbClr val="5C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dirty="0"/>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dirty="0"/>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dirty="0"/>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a:t>FirstName </a:t>
            </a:r>
            <a:r>
              <a:rPr lang="en-US" err="1"/>
              <a:t>LastName</a:t>
            </a:r>
            <a:endParaRPr lang="en-US"/>
          </a:p>
          <a:p>
            <a:pPr lvl="1"/>
            <a:r>
              <a:rPr lang="en-US"/>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marL="228600" indent="-228600">
              <a:buClr>
                <a:schemeClr val="accent1"/>
              </a:buClr>
              <a:buFont typeface="Wingdings 3" panose="05040102010807070707" pitchFamily="18" charset="2"/>
              <a:buChar char="Æ"/>
              <a:defRPr sz="2200">
                <a:solidFill>
                  <a:schemeClr val="accent1"/>
                </a:solidFill>
              </a:defRPr>
            </a:lvl1pPr>
            <a:lvl2pPr marL="228600" indent="0">
              <a:spcBef>
                <a:spcPts val="400"/>
              </a:spcBef>
              <a:buNone/>
              <a:defRPr sz="1800" i="0">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vl4pPr marL="1371600" indent="0">
              <a:buNone/>
              <a:defRPr/>
            </a:lvl4pPr>
          </a:lstStyle>
          <a:p>
            <a:pPr lvl="0"/>
            <a:r>
              <a:rPr lang="en-US"/>
              <a:t>Name of Reference Item</a:t>
            </a:r>
          </a:p>
          <a:p>
            <a:pPr lvl="1"/>
            <a:r>
              <a:rPr lang="en-US"/>
              <a:t>Details about resource here</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marL="228600" indent="-228600">
              <a:buClr>
                <a:schemeClr val="accent1"/>
              </a:buClr>
              <a:buFont typeface="Wingdings 3" panose="05040102010807070707" pitchFamily="18" charset="2"/>
              <a:buChar char="Æ"/>
              <a:defRPr sz="2200">
                <a:solidFill>
                  <a:schemeClr val="accent1"/>
                </a:solidFill>
              </a:defRPr>
            </a:lvl1pPr>
            <a:lvl2pPr marL="228600" indent="0">
              <a:spcBef>
                <a:spcPts val="400"/>
              </a:spcBef>
              <a:buNone/>
              <a:defRPr sz="1800" i="0">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dirty="0"/>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dirty="0"/>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dirty="0"/>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460520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marL="0" indent="0">
              <a:defRPr/>
            </a:lvl2pPr>
            <a:lvl3pPr marL="0" indent="0">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1915768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marL="0" indent="0">
              <a:defRPr/>
            </a:lvl2pPr>
            <a:lvl3pPr marL="0" indent="0">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marL="0" indent="0">
              <a:defRPr/>
            </a:lvl2pPr>
            <a:lvl3pPr marL="0" indent="0">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86250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marL="0" indent="0">
              <a:defRPr sz="2000"/>
            </a:lvl2pPr>
            <a:lvl3pPr marL="0" indent="0">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marL="0" indent="0">
              <a:defRPr sz="2000"/>
            </a:lvl2pPr>
            <a:lvl3pPr marL="0" indent="0">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marL="0" indent="0">
              <a:defRPr sz="2000"/>
            </a:lvl2pPr>
            <a:lvl3pPr marL="0" indent="0">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32612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dirty="0"/>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dirty="0"/>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marL="0" indent="0">
              <a:spcBef>
                <a:spcPts val="200"/>
              </a:spcBef>
              <a:defRPr sz="2000"/>
            </a:lvl2pPr>
            <a:lvl3pPr marL="0" indent="0">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50565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a:t>Event Title Here</a:t>
            </a:r>
          </a:p>
          <a:p>
            <a:pPr lvl="1"/>
            <a:r>
              <a:rPr lang="en-US"/>
              <a:t>Event summary goes here</a:t>
            </a:r>
          </a:p>
          <a:p>
            <a:pPr lvl="2"/>
            <a:r>
              <a:rPr lang="en-US"/>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082050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2"/>
            <a:r>
              <a:rPr lang="en-US"/>
              <a:t>Phone Keypad Instructions</a:t>
            </a:r>
          </a:p>
          <a:p>
            <a:pPr lvl="3"/>
            <a:r>
              <a:rPr lang="en-US"/>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ll">
    <p:bg>
      <p:bgPr>
        <a:blipFill dpi="0" rotWithShape="1">
          <a:blip r:embed="rId2">
            <a:alphaModFix amt="20000"/>
            <a:lum/>
          </a:blip>
          <a:srcRect/>
          <a:stretch>
            <a:fillRect t="13000" b="-6000"/>
          </a:stretch>
        </a:blipFill>
        <a:effectLst/>
      </p:bgPr>
    </p:bg>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ctr">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4708580"/>
            <a:ext cx="4624388" cy="1155700"/>
          </a:xfrm>
        </p:spPr>
        <p:txBody>
          <a:bodyPr anchor="ctr">
            <a:normAutofit/>
          </a:bodyPr>
          <a:lstStyle>
            <a:lvl1pPr marL="0" indent="0" algn="ctr">
              <a:spcBef>
                <a:spcPts val="0"/>
              </a:spcBef>
              <a:spcAft>
                <a:spcPts val="200"/>
              </a:spcAft>
              <a:buNone/>
              <a:defRPr sz="2000" i="0"/>
            </a:lvl1pPr>
            <a:lvl2pPr marL="0" indent="0" algn="ctr">
              <a:spcBef>
                <a:spcPts val="0"/>
              </a:spcBef>
              <a:buNone/>
              <a:defRPr sz="1800" i="0">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6"/>
            <a:ext cx="5925134" cy="4726833"/>
          </a:xfrm>
        </p:spPr>
        <p:txBody>
          <a:bodyPr anchor="ctr"/>
          <a:lstStyle>
            <a:lvl1pPr marL="457200" indent="-457200">
              <a:spcBef>
                <a:spcPts val="3000"/>
              </a:spcBef>
              <a:buClr>
                <a:schemeClr val="accent5"/>
              </a:buClr>
              <a:buSzPct val="120000"/>
              <a:buFont typeface="+mj-lt"/>
              <a:buAutoNum type="arabicPeriod"/>
              <a:defRPr sz="2400" b="1"/>
            </a:lvl1pPr>
            <a:lvl2pPr marL="457200" indent="0">
              <a:spcBef>
                <a:spcPts val="200"/>
              </a:spcBef>
              <a:buFont typeface="+mj-lt"/>
              <a:buNone/>
              <a:defRPr sz="2000" i="0">
                <a:solidFill>
                  <a:schemeClr val="tx1"/>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a:t>Enter location directions</a:t>
            </a:r>
          </a:p>
          <a:p>
            <a:pPr lvl="1"/>
            <a:r>
              <a:rPr lang="en-US"/>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868525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4687935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077618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698966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1.emf"/><Relationship Id="rId5" Type="http://schemas.openxmlformats.org/officeDocument/2006/relationships/slideLayout" Target="../slideLayouts/slideLayout15.xml"/><Relationship Id="rId10" Type="http://schemas.microsoft.com/office/2007/relationships/hdphoto" Target="../media/hdphoto1.wdp"/><Relationship Id="rId4" Type="http://schemas.openxmlformats.org/officeDocument/2006/relationships/slideLayout" Target="../slideLayouts/slideLayout14.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20.xml"/><Relationship Id="rId7" Type="http://schemas.openxmlformats.org/officeDocument/2006/relationships/image" Target="../media/image2.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4.xml"/><Relationship Id="rId7" Type="http://schemas.openxmlformats.org/officeDocument/2006/relationships/image" Target="../media/image1.emf"/><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4.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microsoft.com/office/2007/relationships/hdphoto" Target="../media/hdphoto1.wdp"/><Relationship Id="rId5" Type="http://schemas.openxmlformats.org/officeDocument/2006/relationships/slideLayout" Target="../slideLayouts/slideLayout31.xml"/><Relationship Id="rId10" Type="http://schemas.openxmlformats.org/officeDocument/2006/relationships/image" Target="../media/image2.png"/><Relationship Id="rId4" Type="http://schemas.openxmlformats.org/officeDocument/2006/relationships/slideLayout" Target="../slideLayouts/slideLayout30.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3">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9">
            <a:alphaModFix amt="70000"/>
            <a:extLst>
              <a:ext uri="{BEBA8EAE-BF5A-486C-A8C5-ECC9F3942E4B}">
                <a14:imgProps xmlns:a14="http://schemas.microsoft.com/office/drawing/2010/main">
                  <a14:imgLayer r:embed="rId10">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1"/>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 id="2147483714"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8.xml"/><Relationship Id="rId1" Type="http://schemas.openxmlformats.org/officeDocument/2006/relationships/tags" Target="../tags/tag3.xml"/><Relationship Id="rId4" Type="http://schemas.openxmlformats.org/officeDocument/2006/relationships/image" Target="../media/image37.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0.xml"/><Relationship Id="rId1" Type="http://schemas.openxmlformats.org/officeDocument/2006/relationships/tags" Target="../tags/tag4.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9.xml"/><Relationship Id="rId1" Type="http://schemas.openxmlformats.org/officeDocument/2006/relationships/tags" Target="../tags/tag5.xml"/><Relationship Id="rId5" Type="http://schemas.openxmlformats.org/officeDocument/2006/relationships/image" Target="../media/image42.png"/><Relationship Id="rId4" Type="http://schemas.openxmlformats.org/officeDocument/2006/relationships/image" Target="../media/image41.jpeg"/></Relationships>
</file>

<file path=ppt/slides/_rels/slide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hyperlink" Target="https://www.dol.gov/agencies/eta/advisories/tegl-23-19-change-1" TargetMode="External"/><Relationship Id="rId5" Type="http://schemas.openxmlformats.org/officeDocument/2006/relationships/hyperlink" Target="https://www.dol.gov/agencies/eta/advisories/training-and-employment-guidance-letter-no-23-19" TargetMode="External"/><Relationship Id="rId4" Type="http://schemas.openxmlformats.org/officeDocument/2006/relationships/hyperlink" Target="https://www.dol.gov/agencies/eta/advisories/training-and-employment-guidance-letter-no-07-18"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dol.gov/agencies/eta/advisories/tegl-23-19-change-1"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1.svg"/><Relationship Id="rId5" Type="http://schemas.openxmlformats.org/officeDocument/2006/relationships/image" Target="../media/image50.png"/><Relationship Id="rId10" Type="http://schemas.openxmlformats.org/officeDocument/2006/relationships/image" Target="../media/image55.svg"/><Relationship Id="rId4" Type="http://schemas.openxmlformats.org/officeDocument/2006/relationships/image" Target="../media/image49.svg"/><Relationship Id="rId9" Type="http://schemas.openxmlformats.org/officeDocument/2006/relationships/image" Target="../media/image5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jpeg"/><Relationship Id="rId7" Type="http://schemas.openxmlformats.org/officeDocument/2006/relationships/image" Target="../media/image61.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svg"/><Relationship Id="rId4" Type="http://schemas.openxmlformats.org/officeDocument/2006/relationships/image" Target="../media/image58.png"/><Relationship Id="rId9" Type="http://schemas.openxmlformats.org/officeDocument/2006/relationships/image" Target="../media/image63.sv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hemeOverride" Target="../theme/themeOverride1.xml"/><Relationship Id="rId4" Type="http://schemas.openxmlformats.org/officeDocument/2006/relationships/image" Target="../media/image64.png"/></Relationships>
</file>

<file path=ppt/slides/_rels/slide1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67.svg"/></Relationships>
</file>

<file path=ppt/slides/_rels/slide2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67.svg"/></Relationships>
</file>

<file path=ppt/slides/_rels/slide2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microsoft.com/office/2007/relationships/hdphoto" Target="../media/hdphoto3.wdp"/></Relationships>
</file>

<file path=ppt/slides/_rels/slide2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67.svg"/></Relationships>
</file>

<file path=ppt/slides/_rels/slide26.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74.svg"/><Relationship Id="rId5" Type="http://schemas.openxmlformats.org/officeDocument/2006/relationships/image" Target="../media/image73.png"/><Relationship Id="rId10" Type="http://schemas.openxmlformats.org/officeDocument/2006/relationships/image" Target="../media/image78.svg"/><Relationship Id="rId4" Type="http://schemas.openxmlformats.org/officeDocument/2006/relationships/image" Target="../media/image72.svg"/><Relationship Id="rId9" Type="http://schemas.openxmlformats.org/officeDocument/2006/relationships/image" Target="../media/image77.png"/></Relationships>
</file>

<file path=ppt/slides/_rels/slide2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80.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8" Type="http://schemas.openxmlformats.org/officeDocument/2006/relationships/image" Target="../media/image89.sv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85.svg"/></Relationships>
</file>

<file path=ppt/slides/_rels/slide3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93.svg"/><Relationship Id="rId5" Type="http://schemas.openxmlformats.org/officeDocument/2006/relationships/image" Target="../media/image92.png"/><Relationship Id="rId4" Type="http://schemas.openxmlformats.org/officeDocument/2006/relationships/image" Target="../media/image91.svg"/></Relationships>
</file>

<file path=ppt/slides/_rels/slide3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97.svg"/><Relationship Id="rId5" Type="http://schemas.openxmlformats.org/officeDocument/2006/relationships/image" Target="../media/image96.png"/><Relationship Id="rId4" Type="http://schemas.openxmlformats.org/officeDocument/2006/relationships/image" Target="../media/image95.sv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98.sv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98.sv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8" Type="http://schemas.openxmlformats.org/officeDocument/2006/relationships/hyperlink" Target="https://www.ecfr.gov/current/title-20/chapter-V/part-653/subpart-B/section-653.109" TargetMode="External"/><Relationship Id="rId3" Type="http://schemas.openxmlformats.org/officeDocument/2006/relationships/hyperlink" Target="https://www.ecfr.gov/current/title-20/chapter-V/part-651" TargetMode="External"/><Relationship Id="rId7" Type="http://schemas.openxmlformats.org/officeDocument/2006/relationships/hyperlink" Target="https://www.ecfr.gov/current/title-20/chapter-V/part-658"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s://www.ecfr.gov/current/title-20/chapter-V/part-654" TargetMode="External"/><Relationship Id="rId5" Type="http://schemas.openxmlformats.org/officeDocument/2006/relationships/hyperlink" Target="https://www.ecfr.gov/current/title-20/chapter-V/part-653" TargetMode="External"/><Relationship Id="rId4" Type="http://schemas.openxmlformats.org/officeDocument/2006/relationships/hyperlink" Target="https://www.ecfr.gov/current/title-20/chapter-V/part-652"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ecfr.gov/current/title-20/chapter-V/part-651" TargetMode="External"/><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6.xml"/><Relationship Id="rId1" Type="http://schemas.openxmlformats.org/officeDocument/2006/relationships/tags" Target="../tags/tag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hyperlink" Target="https://www.dol.gov/agencies/eta/advisories/tegl-23-19-change-1" TargetMode="External"/><Relationship Id="rId2" Type="http://schemas.openxmlformats.org/officeDocument/2006/relationships/notesSlide" Target="../notesSlides/notesSlide42.xml"/><Relationship Id="rId1" Type="http://schemas.openxmlformats.org/officeDocument/2006/relationships/slideLayout" Target="../slideLayouts/slideLayout15.xml"/><Relationship Id="rId6" Type="http://schemas.openxmlformats.org/officeDocument/2006/relationships/hyperlink" Target="https://www.dol.gov/agencies/eta/performance/reporting" TargetMode="External"/><Relationship Id="rId5" Type="http://schemas.openxmlformats.org/officeDocument/2006/relationships/hyperlink" Target="https://www.congress.gov/113/bills/hr803/BILLS-113hr803enr.pdf" TargetMode="External"/><Relationship Id="rId4" Type="http://schemas.openxmlformats.org/officeDocument/2006/relationships/hyperlink" Target="https://www.dol.gov/agencies/eta/advisories/training-and-employment-guidance-letter-no-07-18"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hyperlink" Target="mailto:ETAPerforms@dol.gov" TargetMode="External"/><Relationship Id="rId2" Type="http://schemas.openxmlformats.org/officeDocument/2006/relationships/notesSlide" Target="../notesSlides/notesSlide44.xml"/><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6.xml"/><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8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p:txBody>
          <a:bodyPr/>
          <a:lstStyle/>
          <a:p>
            <a:pPr algn="ctr"/>
            <a:r>
              <a:rPr lang="en-US" dirty="0"/>
              <a:t>TEGL 23-19, Change 1</a:t>
            </a:r>
            <a:br>
              <a:rPr lang="en-US" dirty="0">
                <a:cs typeface="Calibri"/>
              </a:rPr>
            </a:br>
            <a:r>
              <a:rPr lang="en-US" dirty="0">
                <a:cs typeface="Calibri"/>
              </a:rPr>
              <a:t>Town Hall Webinar</a:t>
            </a:r>
            <a:br>
              <a:rPr lang="en-US" dirty="0"/>
            </a:br>
            <a:endParaRPr lang="en-US" dirty="0">
              <a:cs typeface="Calibri" panose="020F0502020204030204"/>
            </a:endParaRPr>
          </a:p>
        </p:txBody>
      </p:sp>
      <p:sp>
        <p:nvSpPr>
          <p:cNvPr id="5" name="Subtitle 4">
            <a:extLst>
              <a:ext uri="{FF2B5EF4-FFF2-40B4-BE49-F238E27FC236}">
                <a16:creationId xmlns:a16="http://schemas.microsoft.com/office/drawing/2014/main" id="{3D419B2D-5403-4628-81B9-81B43B949B23}"/>
              </a:ext>
            </a:extLst>
          </p:cNvPr>
          <p:cNvSpPr>
            <a:spLocks noGrp="1"/>
          </p:cNvSpPr>
          <p:nvPr>
            <p:ph type="subTitle" idx="1"/>
          </p:nvPr>
        </p:nvSpPr>
        <p:spPr>
          <a:xfrm>
            <a:off x="5494430" y="3987011"/>
            <a:ext cx="6217920" cy="1821649"/>
          </a:xfrm>
        </p:spPr>
        <p:txBody>
          <a:bodyPr>
            <a:normAutofit/>
          </a:bodyPr>
          <a:lstStyle/>
          <a:p>
            <a:pPr algn="ctr"/>
            <a:r>
              <a:rPr lang="en-US" b="1" dirty="0"/>
              <a:t>Guidance for Validating Required Performance Data Submitted by Grant Recipients of U.S. Department of Labor (DOL) Workforce Programs</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b="1" dirty="0"/>
              <a:t>December 12, 2022</a:t>
            </a:r>
          </a:p>
        </p:txBody>
      </p:sp>
    </p:spTree>
    <p:custDataLst>
      <p:tags r:id="rId1"/>
    </p:custDataLst>
    <p:extLst>
      <p:ext uri="{BB962C8B-B14F-4D97-AF65-F5344CB8AC3E}">
        <p14:creationId xmlns:p14="http://schemas.microsoft.com/office/powerpoint/2010/main" val="26635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76F5827-80B0-4A41-9EDA-E768A3E2AE63}"/>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2</a:t>
            </a:fld>
            <a:endParaRPr lang="en-US" dirty="0"/>
          </a:p>
        </p:txBody>
      </p:sp>
      <p:sp>
        <p:nvSpPr>
          <p:cNvPr id="8" name="Title 7">
            <a:extLst>
              <a:ext uri="{FF2B5EF4-FFF2-40B4-BE49-F238E27FC236}">
                <a16:creationId xmlns:a16="http://schemas.microsoft.com/office/drawing/2014/main" id="{A0DF715D-E369-4178-8CA1-81684719C47D}"/>
              </a:ext>
            </a:extLst>
          </p:cNvPr>
          <p:cNvSpPr>
            <a:spLocks noGrp="1"/>
          </p:cNvSpPr>
          <p:nvPr>
            <p:ph type="title"/>
          </p:nvPr>
        </p:nvSpPr>
        <p:spPr/>
        <p:txBody>
          <a:bodyPr/>
          <a:lstStyle/>
          <a:p>
            <a:r>
              <a:rPr lang="en-US" dirty="0"/>
              <a:t>Today’s Moderator</a:t>
            </a:r>
          </a:p>
        </p:txBody>
      </p:sp>
      <p:pic>
        <p:nvPicPr>
          <p:cNvPr id="11" name="Picture Placeholder 10">
            <a:extLst>
              <a:ext uri="{FF2B5EF4-FFF2-40B4-BE49-F238E27FC236}">
                <a16:creationId xmlns:a16="http://schemas.microsoft.com/office/drawing/2014/main" id="{6E912091-A991-51A3-2DFE-3D3D47A7DCF3}"/>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a:stretch/>
        </p:blipFill>
        <p:spPr>
          <a:xfrm>
            <a:off x="2067723" y="2245092"/>
            <a:ext cx="1882050" cy="2367815"/>
          </a:xfrm>
        </p:spPr>
      </p:pic>
      <p:sp>
        <p:nvSpPr>
          <p:cNvPr id="9" name="Content Placeholder 8">
            <a:extLst>
              <a:ext uri="{FF2B5EF4-FFF2-40B4-BE49-F238E27FC236}">
                <a16:creationId xmlns:a16="http://schemas.microsoft.com/office/drawing/2014/main" id="{D9A418EB-75AD-44C6-8706-B14F9390C784}"/>
              </a:ext>
            </a:extLst>
          </p:cNvPr>
          <p:cNvSpPr>
            <a:spLocks noGrp="1"/>
          </p:cNvSpPr>
          <p:nvPr>
            <p:ph idx="1"/>
          </p:nvPr>
        </p:nvSpPr>
        <p:spPr/>
        <p:txBody>
          <a:bodyPr/>
          <a:lstStyle/>
          <a:p>
            <a:r>
              <a:rPr lang="en-US" dirty="0"/>
              <a:t>Christina Eckenroth</a:t>
            </a:r>
          </a:p>
          <a:p>
            <a:pPr lvl="1"/>
            <a:r>
              <a:rPr lang="en-US" dirty="0"/>
              <a:t>Workforce Analyst</a:t>
            </a:r>
          </a:p>
          <a:p>
            <a:pPr lvl="2"/>
            <a:r>
              <a:rPr lang="en-US" dirty="0"/>
              <a:t>Employment and Training Administration</a:t>
            </a:r>
          </a:p>
        </p:txBody>
      </p:sp>
    </p:spTree>
    <p:custDataLst>
      <p:tags r:id="rId1"/>
    </p:custDataLst>
    <p:extLst>
      <p:ext uri="{BB962C8B-B14F-4D97-AF65-F5344CB8AC3E}">
        <p14:creationId xmlns:p14="http://schemas.microsoft.com/office/powerpoint/2010/main" val="404930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C9D389-2D19-D707-B008-0EE3D093849A}"/>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3</a:t>
            </a:fld>
            <a:endParaRPr lang="en-US" dirty="0"/>
          </a:p>
        </p:txBody>
      </p:sp>
      <p:sp>
        <p:nvSpPr>
          <p:cNvPr id="3" name="Title 2">
            <a:extLst>
              <a:ext uri="{FF2B5EF4-FFF2-40B4-BE49-F238E27FC236}">
                <a16:creationId xmlns:a16="http://schemas.microsoft.com/office/drawing/2014/main" id="{7A840C06-4DC9-B1CB-6E23-551954C927F8}"/>
              </a:ext>
            </a:extLst>
          </p:cNvPr>
          <p:cNvSpPr>
            <a:spLocks noGrp="1"/>
          </p:cNvSpPr>
          <p:nvPr>
            <p:ph type="title"/>
          </p:nvPr>
        </p:nvSpPr>
        <p:spPr/>
        <p:txBody>
          <a:bodyPr/>
          <a:lstStyle/>
          <a:p>
            <a:r>
              <a:rPr lang="en-US" dirty="0"/>
              <a:t>Familiarity with Data Validation</a:t>
            </a:r>
          </a:p>
        </p:txBody>
      </p:sp>
      <p:sp>
        <p:nvSpPr>
          <p:cNvPr id="5" name="Text Placeholder 4">
            <a:extLst>
              <a:ext uri="{FF2B5EF4-FFF2-40B4-BE49-F238E27FC236}">
                <a16:creationId xmlns:a16="http://schemas.microsoft.com/office/drawing/2014/main" id="{368701FB-4862-C19C-D145-3A103B0058C2}"/>
              </a:ext>
            </a:extLst>
          </p:cNvPr>
          <p:cNvSpPr>
            <a:spLocks noGrp="1"/>
          </p:cNvSpPr>
          <p:nvPr>
            <p:ph type="body" idx="14"/>
          </p:nvPr>
        </p:nvSpPr>
        <p:spPr/>
        <p:txBody>
          <a:bodyPr>
            <a:normAutofit/>
          </a:bodyPr>
          <a:lstStyle/>
          <a:p>
            <a:r>
              <a:rPr lang="en-US" sz="3200" dirty="0"/>
              <a:t>What best describes your familiarity with data validation?</a:t>
            </a:r>
          </a:p>
        </p:txBody>
      </p:sp>
      <p:sp>
        <p:nvSpPr>
          <p:cNvPr id="4" name="Text Placeholder 3">
            <a:extLst>
              <a:ext uri="{FF2B5EF4-FFF2-40B4-BE49-F238E27FC236}">
                <a16:creationId xmlns:a16="http://schemas.microsoft.com/office/drawing/2014/main" id="{155C32C8-8535-DA9F-77CD-06C1B20914D1}"/>
              </a:ext>
            </a:extLst>
          </p:cNvPr>
          <p:cNvSpPr>
            <a:spLocks noGrp="1"/>
          </p:cNvSpPr>
          <p:nvPr>
            <p:ph type="body" sz="quarter" idx="13"/>
          </p:nvPr>
        </p:nvSpPr>
        <p:spPr/>
        <p:txBody>
          <a:bodyPr/>
          <a:lstStyle/>
          <a:p>
            <a:r>
              <a:rPr lang="en-US" dirty="0"/>
              <a:t>Select the appropriate response.</a:t>
            </a:r>
          </a:p>
        </p:txBody>
      </p:sp>
      <p:sp>
        <p:nvSpPr>
          <p:cNvPr id="8" name="Content Placeholder 7">
            <a:extLst>
              <a:ext uri="{FF2B5EF4-FFF2-40B4-BE49-F238E27FC236}">
                <a16:creationId xmlns:a16="http://schemas.microsoft.com/office/drawing/2014/main" id="{97C5ED9F-4C59-FA37-867C-C715BC3811AF}"/>
              </a:ext>
            </a:extLst>
          </p:cNvPr>
          <p:cNvSpPr>
            <a:spLocks noGrp="1"/>
          </p:cNvSpPr>
          <p:nvPr>
            <p:ph idx="1"/>
          </p:nvPr>
        </p:nvSpPr>
        <p:spPr/>
        <p:txBody>
          <a:bodyPr/>
          <a:lstStyle/>
          <a:p>
            <a:r>
              <a:rPr lang="en-US" dirty="0"/>
              <a:t>Very familiar: </a:t>
            </a:r>
          </a:p>
          <a:p>
            <a:pPr lvl="1"/>
            <a:r>
              <a:rPr lang="en-US" dirty="0"/>
              <a:t>I regularly conduct data validation for my program. </a:t>
            </a:r>
          </a:p>
          <a:p>
            <a:r>
              <a:rPr lang="en-US" dirty="0"/>
              <a:t>Somewhat familiar: </a:t>
            </a:r>
          </a:p>
          <a:p>
            <a:pPr lvl="1"/>
            <a:r>
              <a:rPr lang="en-US" dirty="0"/>
              <a:t>I have participated in data validation for my program and/or been trained on data validation. </a:t>
            </a:r>
          </a:p>
          <a:p>
            <a:r>
              <a:rPr lang="en-US" dirty="0"/>
              <a:t>Not familiar: </a:t>
            </a:r>
          </a:p>
          <a:p>
            <a:pPr lvl="1"/>
            <a:r>
              <a:rPr lang="en-US" dirty="0"/>
              <a:t>I don’t yet have experience with conducting data validation for my program.</a:t>
            </a:r>
          </a:p>
        </p:txBody>
      </p:sp>
    </p:spTree>
    <p:extLst>
      <p:ext uri="{BB962C8B-B14F-4D97-AF65-F5344CB8AC3E}">
        <p14:creationId xmlns:p14="http://schemas.microsoft.com/office/powerpoint/2010/main" val="307336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C9D389-2D19-D707-B008-0EE3D093849A}"/>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4</a:t>
            </a:fld>
            <a:endParaRPr lang="en-US" dirty="0"/>
          </a:p>
        </p:txBody>
      </p:sp>
      <p:sp>
        <p:nvSpPr>
          <p:cNvPr id="3" name="Title 2">
            <a:extLst>
              <a:ext uri="{FF2B5EF4-FFF2-40B4-BE49-F238E27FC236}">
                <a16:creationId xmlns:a16="http://schemas.microsoft.com/office/drawing/2014/main" id="{7A840C06-4DC9-B1CB-6E23-551954C927F8}"/>
              </a:ext>
            </a:extLst>
          </p:cNvPr>
          <p:cNvSpPr>
            <a:spLocks noGrp="1"/>
          </p:cNvSpPr>
          <p:nvPr>
            <p:ph type="title"/>
          </p:nvPr>
        </p:nvSpPr>
        <p:spPr/>
        <p:txBody>
          <a:bodyPr/>
          <a:lstStyle/>
          <a:p>
            <a:r>
              <a:rPr lang="en-US" dirty="0"/>
              <a:t>Experience with TEGL 23-19, Change 1</a:t>
            </a:r>
          </a:p>
        </p:txBody>
      </p:sp>
      <p:sp>
        <p:nvSpPr>
          <p:cNvPr id="4" name="Text Placeholder 3">
            <a:extLst>
              <a:ext uri="{FF2B5EF4-FFF2-40B4-BE49-F238E27FC236}">
                <a16:creationId xmlns:a16="http://schemas.microsoft.com/office/drawing/2014/main" id="{155C32C8-8535-DA9F-77CD-06C1B20914D1}"/>
              </a:ext>
            </a:extLst>
          </p:cNvPr>
          <p:cNvSpPr>
            <a:spLocks noGrp="1"/>
          </p:cNvSpPr>
          <p:nvPr>
            <p:ph type="body" idx="14"/>
          </p:nvPr>
        </p:nvSpPr>
        <p:spPr/>
        <p:txBody>
          <a:bodyPr>
            <a:normAutofit/>
          </a:bodyPr>
          <a:lstStyle/>
          <a:p>
            <a:r>
              <a:rPr lang="en-US" sz="3200" dirty="0"/>
              <a:t>What best describes your experience with TEGL 23-19, Change 1?</a:t>
            </a:r>
          </a:p>
        </p:txBody>
      </p:sp>
      <p:sp>
        <p:nvSpPr>
          <p:cNvPr id="5" name="Text Placeholder 4">
            <a:extLst>
              <a:ext uri="{FF2B5EF4-FFF2-40B4-BE49-F238E27FC236}">
                <a16:creationId xmlns:a16="http://schemas.microsoft.com/office/drawing/2014/main" id="{368701FB-4862-C19C-D145-3A103B0058C2}"/>
              </a:ext>
            </a:extLst>
          </p:cNvPr>
          <p:cNvSpPr>
            <a:spLocks noGrp="1"/>
          </p:cNvSpPr>
          <p:nvPr>
            <p:ph type="body" sz="quarter" idx="13"/>
          </p:nvPr>
        </p:nvSpPr>
        <p:spPr/>
        <p:txBody>
          <a:bodyPr/>
          <a:lstStyle/>
          <a:p>
            <a:r>
              <a:rPr lang="en-US" dirty="0"/>
              <a:t>Select the appropriate response.</a:t>
            </a:r>
          </a:p>
        </p:txBody>
      </p:sp>
      <p:sp>
        <p:nvSpPr>
          <p:cNvPr id="8" name="Content Placeholder 7">
            <a:extLst>
              <a:ext uri="{FF2B5EF4-FFF2-40B4-BE49-F238E27FC236}">
                <a16:creationId xmlns:a16="http://schemas.microsoft.com/office/drawing/2014/main" id="{97C5ED9F-4C59-FA37-867C-C715BC3811AF}"/>
              </a:ext>
            </a:extLst>
          </p:cNvPr>
          <p:cNvSpPr>
            <a:spLocks noGrp="1"/>
          </p:cNvSpPr>
          <p:nvPr>
            <p:ph idx="1"/>
          </p:nvPr>
        </p:nvSpPr>
        <p:spPr/>
        <p:txBody>
          <a:bodyPr/>
          <a:lstStyle/>
          <a:p>
            <a:r>
              <a:rPr lang="en-US" dirty="0"/>
              <a:t>I read it with no questions. </a:t>
            </a:r>
          </a:p>
          <a:p>
            <a:r>
              <a:rPr lang="en-US" dirty="0"/>
              <a:t>I read it and have some questions.</a:t>
            </a:r>
          </a:p>
          <a:p>
            <a:r>
              <a:rPr lang="en-US" dirty="0"/>
              <a:t>I skimmed it.</a:t>
            </a:r>
          </a:p>
          <a:p>
            <a:r>
              <a:rPr lang="en-US" dirty="0"/>
              <a:t>I have not yet read it.</a:t>
            </a:r>
          </a:p>
        </p:txBody>
      </p:sp>
    </p:spTree>
    <p:extLst>
      <p:ext uri="{BB962C8B-B14F-4D97-AF65-F5344CB8AC3E}">
        <p14:creationId xmlns:p14="http://schemas.microsoft.com/office/powerpoint/2010/main" val="3770464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ED113DD-CA7F-4B1A-9EFF-561149CE751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5</a:t>
            </a:fld>
            <a:endParaRPr lang="en-US" dirty="0"/>
          </a:p>
        </p:txBody>
      </p:sp>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p:txBody>
          <a:bodyPr/>
          <a:lstStyle/>
          <a:p>
            <a:r>
              <a:rPr lang="en-US" dirty="0"/>
              <a:t>Today’s Speakers</a:t>
            </a:r>
          </a:p>
        </p:txBody>
      </p:sp>
      <p:pic>
        <p:nvPicPr>
          <p:cNvPr id="11" name="Picture 11">
            <a:extLst>
              <a:ext uri="{FF2B5EF4-FFF2-40B4-BE49-F238E27FC236}">
                <a16:creationId xmlns:a16="http://schemas.microsoft.com/office/drawing/2014/main" id="{2E285312-C22C-1DB9-7EC1-159434C98701}"/>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4"/>
          <a:srcRect/>
          <a:stretch/>
        </p:blipFill>
        <p:spPr>
          <a:xfrm>
            <a:off x="5025748" y="1297552"/>
            <a:ext cx="2133600" cy="2133600"/>
          </a:xfrm>
        </p:spPr>
      </p:pic>
      <p:sp>
        <p:nvSpPr>
          <p:cNvPr id="3" name="Content Placeholder 2">
            <a:extLst>
              <a:ext uri="{FF2B5EF4-FFF2-40B4-BE49-F238E27FC236}">
                <a16:creationId xmlns:a16="http://schemas.microsoft.com/office/drawing/2014/main" id="{97050536-9415-4670-BC57-2C187410CDB3}"/>
              </a:ext>
            </a:extLst>
          </p:cNvPr>
          <p:cNvSpPr>
            <a:spLocks noGrp="1"/>
          </p:cNvSpPr>
          <p:nvPr>
            <p:ph sz="half" idx="1"/>
          </p:nvPr>
        </p:nvSpPr>
        <p:spPr>
          <a:xfrm>
            <a:off x="4269554" y="3874554"/>
            <a:ext cx="3566160" cy="2201789"/>
          </a:xfrm>
        </p:spPr>
        <p:txBody>
          <a:bodyPr/>
          <a:lstStyle/>
          <a:p>
            <a:pPr algn="ctr"/>
            <a:r>
              <a:rPr lang="en-US" dirty="0"/>
              <a:t>Gregory Scheib</a:t>
            </a:r>
          </a:p>
          <a:p>
            <a:pPr lvl="1" algn="ctr"/>
            <a:r>
              <a:rPr lang="en-US" dirty="0">
                <a:ea typeface="+mj-lt"/>
                <a:cs typeface="+mj-lt"/>
              </a:rPr>
              <a:t>Workforce Analyst</a:t>
            </a:r>
            <a:endParaRPr lang="en-US" i="0" dirty="0">
              <a:ea typeface="+mj-lt"/>
              <a:cs typeface="+mj-lt"/>
            </a:endParaRPr>
          </a:p>
          <a:p>
            <a:pPr lvl="2" algn="ctr"/>
            <a:r>
              <a:rPr lang="en-US" dirty="0"/>
              <a:t>Employment and Training Administration</a:t>
            </a:r>
          </a:p>
        </p:txBody>
      </p:sp>
      <p:pic>
        <p:nvPicPr>
          <p:cNvPr id="6" name="Picture Placeholder 5">
            <a:extLst>
              <a:ext uri="{FF2B5EF4-FFF2-40B4-BE49-F238E27FC236}">
                <a16:creationId xmlns:a16="http://schemas.microsoft.com/office/drawing/2014/main" id="{FB9D783F-8F34-07B9-FF44-A8304BBAAE1B}"/>
              </a:ext>
              <a:ext uri="{C183D7F6-B498-43B3-948B-1728B52AA6E4}">
                <adec:decorative xmlns:adec="http://schemas.microsoft.com/office/drawing/2017/decorative" val="1"/>
              </a:ext>
            </a:extLst>
          </p:cNvPr>
          <p:cNvPicPr>
            <a:picLocks noGrp="1" noChangeAspect="1"/>
          </p:cNvPicPr>
          <p:nvPr>
            <p:ph type="pic" sz="quarter" idx="16"/>
          </p:nvPr>
        </p:nvPicPr>
        <p:blipFill>
          <a:blip r:embed="rId5">
            <a:extLst>
              <a:ext uri="{28A0092B-C50C-407E-A947-70E740481C1C}">
                <a14:useLocalDpi xmlns:a14="http://schemas.microsoft.com/office/drawing/2010/main" val="0"/>
              </a:ext>
            </a:extLst>
          </a:blip>
          <a:srcRect/>
          <a:stretch>
            <a:fillRect/>
          </a:stretch>
        </p:blipFill>
        <p:spPr/>
      </p:pic>
      <p:sp>
        <p:nvSpPr>
          <p:cNvPr id="4" name="Content Placeholder 3">
            <a:extLst>
              <a:ext uri="{FF2B5EF4-FFF2-40B4-BE49-F238E27FC236}">
                <a16:creationId xmlns:a16="http://schemas.microsoft.com/office/drawing/2014/main" id="{298036D9-27CC-4B0A-8B6E-D5790E6B7F12}"/>
              </a:ext>
            </a:extLst>
          </p:cNvPr>
          <p:cNvSpPr>
            <a:spLocks noGrp="1"/>
          </p:cNvSpPr>
          <p:nvPr>
            <p:ph sz="half" idx="2"/>
          </p:nvPr>
        </p:nvSpPr>
        <p:spPr>
          <a:xfrm>
            <a:off x="8293640" y="3874554"/>
            <a:ext cx="3566160" cy="2201789"/>
          </a:xfrm>
        </p:spPr>
        <p:txBody>
          <a:bodyPr/>
          <a:lstStyle/>
          <a:p>
            <a:pPr lvl="1" algn="ctr"/>
            <a:r>
              <a:rPr lang="en-US" sz="2400" b="1" i="0" dirty="0">
                <a:solidFill>
                  <a:schemeClr val="accent5"/>
                </a:solidFill>
                <a:latin typeface="+mn-lt"/>
              </a:rPr>
              <a:t>Melika Matthews</a:t>
            </a:r>
          </a:p>
          <a:p>
            <a:pPr lvl="1" algn="ctr"/>
            <a:r>
              <a:rPr lang="en-US" dirty="0"/>
              <a:t>Workforce Analyst</a:t>
            </a:r>
          </a:p>
          <a:p>
            <a:pPr lvl="2" algn="ctr"/>
            <a:r>
              <a:rPr lang="en-US" dirty="0"/>
              <a:t>Employment and Training Administration</a:t>
            </a:r>
          </a:p>
        </p:txBody>
      </p:sp>
      <p:pic>
        <p:nvPicPr>
          <p:cNvPr id="10" name="Picture Placeholder 9">
            <a:extLst>
              <a:ext uri="{FF2B5EF4-FFF2-40B4-BE49-F238E27FC236}">
                <a16:creationId xmlns:a16="http://schemas.microsoft.com/office/drawing/2014/main" id="{3B919A28-4953-AEAC-B4DA-109F241BECCA}"/>
              </a:ext>
              <a:ext uri="{C183D7F6-B498-43B3-948B-1728B52AA6E4}">
                <adec:decorative xmlns:adec="http://schemas.microsoft.com/office/drawing/2017/decorative" val="1"/>
              </a:ext>
            </a:extLst>
          </p:cNvPr>
          <p:cNvPicPr>
            <a:picLocks noGrp="1" noChangeAspect="1"/>
          </p:cNvPicPr>
          <p:nvPr>
            <p:ph type="pic" sz="quarter" idx="14"/>
          </p:nvPr>
        </p:nvPicPr>
        <p:blipFill>
          <a:blip r:embed="rId6">
            <a:extLst>
              <a:ext uri="{28A0092B-C50C-407E-A947-70E740481C1C}">
                <a14:useLocalDpi xmlns:a14="http://schemas.microsoft.com/office/drawing/2010/main" val="0"/>
              </a:ext>
            </a:extLst>
          </a:blip>
          <a:srcRect/>
          <a:stretch>
            <a:fillRect/>
          </a:stretch>
        </p:blipFill>
        <p:spPr>
          <a:xfrm>
            <a:off x="960438" y="1271588"/>
            <a:ext cx="2133600" cy="2133600"/>
          </a:xfrm>
        </p:spPr>
      </p:pic>
      <p:sp>
        <p:nvSpPr>
          <p:cNvPr id="8" name="Content Placeholder 7">
            <a:extLst>
              <a:ext uri="{FF2B5EF4-FFF2-40B4-BE49-F238E27FC236}">
                <a16:creationId xmlns:a16="http://schemas.microsoft.com/office/drawing/2014/main" id="{8F112E7F-0139-63CE-30E6-C623982512E3}"/>
              </a:ext>
            </a:extLst>
          </p:cNvPr>
          <p:cNvSpPr>
            <a:spLocks noGrp="1"/>
          </p:cNvSpPr>
          <p:nvPr>
            <p:ph sz="half" idx="15"/>
          </p:nvPr>
        </p:nvSpPr>
        <p:spPr>
          <a:xfrm>
            <a:off x="245468" y="3874554"/>
            <a:ext cx="3566160" cy="2201789"/>
          </a:xfrm>
        </p:spPr>
        <p:txBody>
          <a:bodyPr/>
          <a:lstStyle/>
          <a:p>
            <a:pPr algn="ctr"/>
            <a:r>
              <a:rPr lang="en-US" dirty="0"/>
              <a:t>Evan Rosenberg</a:t>
            </a:r>
          </a:p>
          <a:p>
            <a:pPr lvl="1" algn="ctr"/>
            <a:r>
              <a:rPr lang="en-US" dirty="0"/>
              <a:t>Workforce Development Specialist</a:t>
            </a:r>
          </a:p>
          <a:p>
            <a:pPr lvl="2" algn="ctr"/>
            <a:r>
              <a:rPr lang="en-US" dirty="0"/>
              <a:t>Employment and Training Administration</a:t>
            </a:r>
          </a:p>
        </p:txBody>
      </p:sp>
    </p:spTree>
    <p:custDataLst>
      <p:tags r:id="rId1"/>
    </p:custDataLst>
    <p:extLst>
      <p:ext uri="{BB962C8B-B14F-4D97-AF65-F5344CB8AC3E}">
        <p14:creationId xmlns:p14="http://schemas.microsoft.com/office/powerpoint/2010/main" val="3188522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80BA221-3FF2-4CDA-BE6F-6F5CDFE4871F}"/>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6</a:t>
            </a:fld>
            <a:endParaRPr lang="en-US" dirty="0"/>
          </a:p>
        </p:txBody>
      </p:sp>
      <p:sp>
        <p:nvSpPr>
          <p:cNvPr id="2" name="Title 1">
            <a:extLst>
              <a:ext uri="{FF2B5EF4-FFF2-40B4-BE49-F238E27FC236}">
                <a16:creationId xmlns:a16="http://schemas.microsoft.com/office/drawing/2014/main" id="{BEEED5D4-778F-418B-8852-DBFAE2D24571}"/>
              </a:ext>
            </a:extLst>
          </p:cNvPr>
          <p:cNvSpPr>
            <a:spLocks noGrp="1"/>
          </p:cNvSpPr>
          <p:nvPr>
            <p:ph type="title"/>
          </p:nvPr>
        </p:nvSpPr>
        <p:spPr/>
        <p:txBody>
          <a:bodyPr/>
          <a:lstStyle/>
          <a:p>
            <a:r>
              <a:rPr lang="en-US" dirty="0"/>
              <a:t>Today’s Speakers</a:t>
            </a:r>
          </a:p>
        </p:txBody>
      </p:sp>
      <p:pic>
        <p:nvPicPr>
          <p:cNvPr id="10" name="Picture Placeholder 9">
            <a:extLst>
              <a:ext uri="{FF2B5EF4-FFF2-40B4-BE49-F238E27FC236}">
                <a16:creationId xmlns:a16="http://schemas.microsoft.com/office/drawing/2014/main" id="{21C75DCF-88E5-ED48-700D-69C34942E33D}"/>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a:stretch/>
        </p:blipFill>
        <p:spPr/>
      </p:pic>
      <p:sp>
        <p:nvSpPr>
          <p:cNvPr id="4" name="Content Placeholder 3">
            <a:extLst>
              <a:ext uri="{FF2B5EF4-FFF2-40B4-BE49-F238E27FC236}">
                <a16:creationId xmlns:a16="http://schemas.microsoft.com/office/drawing/2014/main" id="{A5DC4EBE-0A00-492E-9CD3-CBE1F6F1C0AF}"/>
              </a:ext>
            </a:extLst>
          </p:cNvPr>
          <p:cNvSpPr>
            <a:spLocks noGrp="1"/>
          </p:cNvSpPr>
          <p:nvPr>
            <p:ph sz="half" idx="2"/>
          </p:nvPr>
        </p:nvSpPr>
        <p:spPr/>
        <p:txBody>
          <a:bodyPr/>
          <a:lstStyle/>
          <a:p>
            <a:r>
              <a:rPr lang="en-US" dirty="0"/>
              <a:t>Dana Westgren</a:t>
            </a:r>
          </a:p>
          <a:p>
            <a:pPr lvl="1"/>
            <a:r>
              <a:rPr lang="en-US" dirty="0"/>
              <a:t>Workforce Analyst</a:t>
            </a:r>
          </a:p>
          <a:p>
            <a:pPr lvl="2"/>
            <a:r>
              <a:rPr lang="en-US" dirty="0"/>
              <a:t>Employment and Training Administration</a:t>
            </a:r>
          </a:p>
        </p:txBody>
      </p:sp>
      <p:pic>
        <p:nvPicPr>
          <p:cNvPr id="27" name="Picture Placeholder 26">
            <a:extLst>
              <a:ext uri="{FF2B5EF4-FFF2-40B4-BE49-F238E27FC236}">
                <a16:creationId xmlns:a16="http://schemas.microsoft.com/office/drawing/2014/main" id="{7D4149F9-C9F9-5E33-7331-362E4039CFE3}"/>
              </a:ext>
              <a:ext uri="{C183D7F6-B498-43B3-948B-1728B52AA6E4}">
                <adec:decorative xmlns:adec="http://schemas.microsoft.com/office/drawing/2017/decorative" val="1"/>
              </a:ext>
            </a:extLst>
          </p:cNvPr>
          <p:cNvPicPr>
            <a:picLocks noGrp="1" noChangeAspect="1"/>
          </p:cNvPicPr>
          <p:nvPr>
            <p:ph type="pic" sz="quarter" idx="14"/>
          </p:nvPr>
        </p:nvPicPr>
        <p:blipFill rotWithShape="1">
          <a:blip r:embed="rId5">
            <a:extLst>
              <a:ext uri="{28A0092B-C50C-407E-A947-70E740481C1C}">
                <a14:useLocalDpi xmlns:a14="http://schemas.microsoft.com/office/drawing/2010/main" val="0"/>
              </a:ext>
            </a:extLst>
          </a:blip>
          <a:srcRect/>
          <a:stretch/>
        </p:blipFill>
        <p:spPr>
          <a:xfrm>
            <a:off x="1502361" y="3832448"/>
            <a:ext cx="2133600" cy="2133600"/>
          </a:xfrm>
        </p:spPr>
      </p:pic>
      <p:sp>
        <p:nvSpPr>
          <p:cNvPr id="3" name="Content Placeholder 2">
            <a:extLst>
              <a:ext uri="{FF2B5EF4-FFF2-40B4-BE49-F238E27FC236}">
                <a16:creationId xmlns:a16="http://schemas.microsoft.com/office/drawing/2014/main" id="{E2BED0D9-11B9-41BB-B610-727CD264CD48}"/>
              </a:ext>
              <a:ext uri="{C183D7F6-B498-43B3-948B-1728B52AA6E4}">
                <adec:decorative xmlns:adec="http://schemas.microsoft.com/office/drawing/2017/decorative" val="0"/>
              </a:ext>
            </a:extLst>
          </p:cNvPr>
          <p:cNvSpPr>
            <a:spLocks noGrp="1"/>
          </p:cNvSpPr>
          <p:nvPr>
            <p:ph sz="half" idx="1"/>
          </p:nvPr>
        </p:nvSpPr>
        <p:spPr/>
        <p:txBody>
          <a:bodyPr/>
          <a:lstStyle/>
          <a:p>
            <a:r>
              <a:rPr lang="en-US" dirty="0"/>
              <a:t>Dana Matthews</a:t>
            </a:r>
          </a:p>
          <a:p>
            <a:pPr lvl="1"/>
            <a:r>
              <a:rPr lang="en-US" dirty="0"/>
              <a:t>Workforce Analyst</a:t>
            </a:r>
          </a:p>
          <a:p>
            <a:pPr lvl="2"/>
            <a:r>
              <a:rPr lang="en-US" dirty="0"/>
              <a:t>Employment and Training Administration</a:t>
            </a:r>
          </a:p>
        </p:txBody>
      </p:sp>
    </p:spTree>
    <p:custDataLst>
      <p:tags r:id="rId1"/>
    </p:custDataLst>
    <p:extLst>
      <p:ext uri="{BB962C8B-B14F-4D97-AF65-F5344CB8AC3E}">
        <p14:creationId xmlns:p14="http://schemas.microsoft.com/office/powerpoint/2010/main" val="1124463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5000"/>
            <a:lum/>
          </a:blip>
          <a:srcRect/>
          <a:stretch>
            <a:fillRect l="-10000" t="13000"/>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13AE7-DBB9-4F3E-9CF6-D8D59C8DF09F}"/>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7</a:t>
            </a:fld>
            <a:endParaRPr lang="en-US" dirty="0"/>
          </a:p>
        </p:txBody>
      </p:sp>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lstStyle/>
          <a:p>
            <a:r>
              <a:rPr lang="en-US" dirty="0"/>
              <a:t>Today’s Objectives</a:t>
            </a:r>
          </a:p>
        </p:txBody>
      </p:sp>
      <p:sp>
        <p:nvSpPr>
          <p:cNvPr id="6" name="Content Placeholder 5">
            <a:extLst>
              <a:ext uri="{FF2B5EF4-FFF2-40B4-BE49-F238E27FC236}">
                <a16:creationId xmlns:a16="http://schemas.microsoft.com/office/drawing/2014/main" id="{3C28BE99-4887-4C69-AC8A-44480A1AFA7E}"/>
              </a:ext>
            </a:extLst>
          </p:cNvPr>
          <p:cNvSpPr>
            <a:spLocks noGrp="1"/>
          </p:cNvSpPr>
          <p:nvPr>
            <p:ph idx="1"/>
          </p:nvPr>
        </p:nvSpPr>
        <p:spPr>
          <a:xfrm>
            <a:off x="805866" y="1137446"/>
            <a:ext cx="5995987" cy="5039517"/>
          </a:xfrm>
        </p:spPr>
        <p:txBody>
          <a:bodyPr/>
          <a:lstStyle/>
          <a:p>
            <a:r>
              <a:rPr lang="en-US" dirty="0"/>
              <a:t>Guidance Overview</a:t>
            </a:r>
          </a:p>
          <a:p>
            <a:r>
              <a:rPr lang="en-US" dirty="0"/>
              <a:t>What’s New</a:t>
            </a:r>
          </a:p>
          <a:p>
            <a:r>
              <a:rPr lang="en-US" dirty="0">
                <a:cs typeface="Calibri"/>
              </a:rPr>
              <a:t>What's the Same</a:t>
            </a:r>
            <a:endParaRPr lang="en-US" dirty="0"/>
          </a:p>
          <a:p>
            <a:r>
              <a:rPr lang="en-US" dirty="0"/>
              <a:t>Program Specific Highlights</a:t>
            </a:r>
          </a:p>
          <a:p>
            <a:r>
              <a:rPr lang="en-US" dirty="0"/>
              <a:t>Questions &amp; Answers</a:t>
            </a:r>
          </a:p>
          <a:p>
            <a:r>
              <a:rPr lang="en-US" dirty="0">
                <a:cs typeface="Calibri" panose="020F0502020204030204"/>
              </a:rPr>
              <a:t>Technical Assistance Tools</a:t>
            </a:r>
          </a:p>
        </p:txBody>
      </p:sp>
    </p:spTree>
    <p:extLst>
      <p:ext uri="{BB962C8B-B14F-4D97-AF65-F5344CB8AC3E}">
        <p14:creationId xmlns:p14="http://schemas.microsoft.com/office/powerpoint/2010/main" val="409103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B99E6B-0F7A-6A92-303D-D07308D20CA3}"/>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8</a:t>
            </a:fld>
            <a:endParaRPr lang="en-US" dirty="0"/>
          </a:p>
        </p:txBody>
      </p:sp>
      <p:sp>
        <p:nvSpPr>
          <p:cNvPr id="3" name="Title 2">
            <a:extLst>
              <a:ext uri="{FF2B5EF4-FFF2-40B4-BE49-F238E27FC236}">
                <a16:creationId xmlns:a16="http://schemas.microsoft.com/office/drawing/2014/main" id="{B7A7170E-61F0-1B75-ED2A-876B3534B205}"/>
              </a:ext>
            </a:extLst>
          </p:cNvPr>
          <p:cNvSpPr>
            <a:spLocks noGrp="1"/>
          </p:cNvSpPr>
          <p:nvPr>
            <p:ph type="title"/>
          </p:nvPr>
        </p:nvSpPr>
        <p:spPr/>
        <p:txBody>
          <a:bodyPr/>
          <a:lstStyle/>
          <a:p>
            <a:r>
              <a:rPr lang="en-US" dirty="0"/>
              <a:t>Guidance Overview</a:t>
            </a:r>
          </a:p>
        </p:txBody>
      </p:sp>
    </p:spTree>
    <p:extLst>
      <p:ext uri="{BB962C8B-B14F-4D97-AF65-F5344CB8AC3E}">
        <p14:creationId xmlns:p14="http://schemas.microsoft.com/office/powerpoint/2010/main" val="2879165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0BA760-53BD-1E93-4C36-324674C7D745}"/>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9</a:t>
            </a:fld>
            <a:endParaRPr lang="en-US" dirty="0"/>
          </a:p>
        </p:txBody>
      </p:sp>
      <p:sp>
        <p:nvSpPr>
          <p:cNvPr id="3" name="Title 2">
            <a:extLst>
              <a:ext uri="{FF2B5EF4-FFF2-40B4-BE49-F238E27FC236}">
                <a16:creationId xmlns:a16="http://schemas.microsoft.com/office/drawing/2014/main" id="{446E13EA-7DD4-A820-0310-FD9E9F64EA23}"/>
              </a:ext>
            </a:extLst>
          </p:cNvPr>
          <p:cNvSpPr>
            <a:spLocks noGrp="1"/>
          </p:cNvSpPr>
          <p:nvPr>
            <p:ph type="title"/>
          </p:nvPr>
        </p:nvSpPr>
        <p:spPr/>
        <p:txBody>
          <a:bodyPr/>
          <a:lstStyle/>
          <a:p>
            <a:r>
              <a:rPr lang="en-US" dirty="0"/>
              <a:t>Background: Data Validation Defined</a:t>
            </a:r>
          </a:p>
        </p:txBody>
      </p:sp>
      <p:sp>
        <p:nvSpPr>
          <p:cNvPr id="5" name="Content Placeholder 4">
            <a:extLst>
              <a:ext uri="{FF2B5EF4-FFF2-40B4-BE49-F238E27FC236}">
                <a16:creationId xmlns:a16="http://schemas.microsoft.com/office/drawing/2014/main" id="{B019FC2B-9C2D-7605-EC70-3EB8E2C4DE2B}"/>
              </a:ext>
            </a:extLst>
          </p:cNvPr>
          <p:cNvSpPr>
            <a:spLocks noGrp="1"/>
          </p:cNvSpPr>
          <p:nvPr>
            <p:ph sz="half" idx="2"/>
          </p:nvPr>
        </p:nvSpPr>
        <p:spPr>
          <a:xfrm>
            <a:off x="3393762" y="2695851"/>
            <a:ext cx="8562700" cy="2733940"/>
          </a:xfrm>
          <a:prstGeom prst="roundRect">
            <a:avLst/>
          </a:prstGeom>
          <a:solidFill>
            <a:srgbClr val="D8D5E7"/>
          </a:solidFill>
        </p:spPr>
        <p:txBody>
          <a:bodyPr anchor="ctr"/>
          <a:lstStyle/>
          <a:p>
            <a:pPr marL="914400" indent="0">
              <a:buNone/>
            </a:pPr>
            <a:r>
              <a:rPr lang="en-US" sz="3200" dirty="0">
                <a:ea typeface="+mn-lt"/>
                <a:cs typeface="+mn-lt"/>
              </a:rPr>
              <a:t>Data validation is a series of internal controls or quality assurance techniques established to verify the accuracy, validity, and reliability of data.</a:t>
            </a:r>
            <a:endParaRPr lang="en-US" sz="3200" dirty="0"/>
          </a:p>
        </p:txBody>
      </p:sp>
      <p:pic>
        <p:nvPicPr>
          <p:cNvPr id="7" name="Content Placeholder 6">
            <a:extLst>
              <a:ext uri="{FF2B5EF4-FFF2-40B4-BE49-F238E27FC236}">
                <a16:creationId xmlns:a16="http://schemas.microsoft.com/office/drawing/2014/main" id="{13E943AF-7C15-84C2-7103-B8B660CB4CC6}"/>
              </a:ext>
              <a:ext uri="{C183D7F6-B498-43B3-948B-1728B52AA6E4}">
                <adec:decorative xmlns:adec="http://schemas.microsoft.com/office/drawing/2017/decorative" val="1"/>
              </a:ext>
            </a:extLst>
          </p:cNvPr>
          <p:cNvPicPr>
            <a:picLocks noGrp="1" noChangeAspect="1"/>
          </p:cNvPicPr>
          <p:nvPr>
            <p:ph sz="half" idx="1"/>
          </p:nvPr>
        </p:nvPicPr>
        <p:blipFill rotWithShape="1">
          <a:blip r:embed="rId3">
            <a:extLst>
              <a:ext uri="{BEBA8EAE-BF5A-486C-A8C5-ECC9F3942E4B}">
                <a14:imgProps xmlns:a14="http://schemas.microsoft.com/office/drawing/2010/main">
                  <a14:imgLayer r:embed="rId4">
                    <a14:imgEffect>
                      <a14:backgroundRemoval t="10000" b="90000" l="10000" r="90000">
                        <a14:foregroundMark x1="27556" y1="37535" x2="54869" y2="53697"/>
                        <a14:foregroundMark x1="54869" y1="53697" x2="65535" y2="40404"/>
                        <a14:foregroundMark x1="65535" y1="40404" x2="54505" y2="31313"/>
                        <a14:foregroundMark x1="54505" y1="31313" x2="42707" y2="34990"/>
                        <a14:foregroundMark x1="42707" y1="34990" x2="42141" y2="55636"/>
                        <a14:foregroundMark x1="42141" y1="55636" x2="62545" y2="64242"/>
                        <a14:foregroundMark x1="62545" y1="64242" x2="74020" y2="63354"/>
                        <a14:foregroundMark x1="29859" y1="32364" x2="29737" y2="62061"/>
                        <a14:foregroundMark x1="29737" y1="62061" x2="69778" y2="67232"/>
                        <a14:foregroundMark x1="69778" y1="67232" x2="69576" y2="31556"/>
                        <a14:foregroundMark x1="69576" y1="31556" x2="55313" y2="37414"/>
                        <a14:foregroundMark x1="55313" y1="37414" x2="41535" y2="35434"/>
                        <a14:foregroundMark x1="41535" y1="35434" x2="64848" y2="27313"/>
                        <a14:foregroundMark x1="64848" y1="27313" x2="78626" y2="33495"/>
                        <a14:foregroundMark x1="78626" y1="33495" x2="72323" y2="44404"/>
                        <a14:foregroundMark x1="41899" y1="18586" x2="29172" y2="35919"/>
                        <a14:foregroundMark x1="29172" y1="35919" x2="26303" y2="55071"/>
                        <a14:foregroundMark x1="26303" y1="55071" x2="43838" y2="67030"/>
                        <a14:foregroundMark x1="43838" y1="67030" x2="29253" y2="61859"/>
                        <a14:foregroundMark x1="29253" y1="61859" x2="26384" y2="41980"/>
                        <a14:foregroundMark x1="26384" y1="41980" x2="31677" y2="25455"/>
                        <a14:foregroundMark x1="31677" y1="25455" x2="36162" y2="23152"/>
                        <a14:foregroundMark x1="36162" y1="46707" x2="43394" y2="64606"/>
                        <a14:foregroundMark x1="43394" y1="64606" x2="54222" y2="70788"/>
                        <a14:foregroundMark x1="54222" y1="70788" x2="54505" y2="70788"/>
                      </a14:backgroundRemoval>
                    </a14:imgEffect>
                  </a14:imgLayer>
                </a14:imgProps>
              </a:ext>
              <a:ext uri="{28A0092B-C50C-407E-A947-70E740481C1C}">
                <a14:useLocalDpi xmlns:a14="http://schemas.microsoft.com/office/drawing/2010/main" val="0"/>
              </a:ext>
            </a:extLst>
          </a:blip>
          <a:srcRect l="9820" t="10501" r="9943" b="10504"/>
          <a:stretch/>
        </p:blipFill>
        <p:spPr>
          <a:xfrm>
            <a:off x="235538" y="1484333"/>
            <a:ext cx="3746810" cy="3688859"/>
          </a:xfrm>
          <a:prstGeom prst="ellipse">
            <a:avLst/>
          </a:prstGeom>
          <a:ln>
            <a:solidFill>
              <a:srgbClr val="B0AACF"/>
            </a:solidFill>
          </a:ln>
        </p:spPr>
      </p:pic>
    </p:spTree>
    <p:extLst>
      <p:ext uri="{BB962C8B-B14F-4D97-AF65-F5344CB8AC3E}">
        <p14:creationId xmlns:p14="http://schemas.microsoft.com/office/powerpoint/2010/main" val="3012636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5000"/>
            <a:lum/>
          </a:blip>
          <a:srcRect/>
          <a:stretch>
            <a:fillRect t="-8000" r="-1000" b="-8000"/>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0BA760-53BD-1E93-4C36-324674C7D745}"/>
              </a:ext>
              <a:ext uri="{C183D7F6-B498-43B3-948B-1728B52AA6E4}">
                <adec:decorative xmlns:adec="http://schemas.microsoft.com/office/drawing/2017/decorative" val="1"/>
              </a:ext>
            </a:extLst>
          </p:cNvPr>
          <p:cNvSpPr>
            <a:spLocks noGrp="1"/>
          </p:cNvSpPr>
          <p:nvPr>
            <p:ph type="sldNum" sz="quarter" idx="12"/>
          </p:nvPr>
        </p:nvSpPr>
        <p:spPr/>
        <p:txBody>
          <a:bodyPr vert="horz" lIns="91440" tIns="45720" rIns="91440" bIns="45720" rtlCol="0" anchor="ctr">
            <a:normAutofit/>
          </a:bodyPr>
          <a:lstStyle/>
          <a:p>
            <a:pPr algn="r">
              <a:spcAft>
                <a:spcPts val="600"/>
              </a:spcAft>
              <a:defRPr/>
            </a:pPr>
            <a:fld id="{158B7785-F6D6-45F8-833E-07BD84680091}" type="slidenum">
              <a:rPr lang="en-US" sz="1200" b="0" smtClean="0">
                <a:solidFill>
                  <a:prstClr val="black">
                    <a:tint val="75000"/>
                  </a:prstClr>
                </a:solidFill>
                <a:latin typeface="Calibri" panose="020F0502020204030204"/>
              </a:rPr>
              <a:pPr algn="r">
                <a:spcAft>
                  <a:spcPts val="600"/>
                </a:spcAft>
                <a:defRPr/>
              </a:pPr>
              <a:t>10</a:t>
            </a:fld>
            <a:endParaRPr lang="en-US" sz="1200" b="0" dirty="0">
              <a:solidFill>
                <a:prstClr val="black">
                  <a:tint val="75000"/>
                </a:prstClr>
              </a:solidFill>
              <a:latin typeface="Calibri" panose="020F0502020204030204"/>
            </a:endParaRPr>
          </a:p>
        </p:txBody>
      </p:sp>
      <p:sp>
        <p:nvSpPr>
          <p:cNvPr id="3" name="Title 2">
            <a:extLst>
              <a:ext uri="{FF2B5EF4-FFF2-40B4-BE49-F238E27FC236}">
                <a16:creationId xmlns:a16="http://schemas.microsoft.com/office/drawing/2014/main" id="{446E13EA-7DD4-A820-0310-FD9E9F64EA23}"/>
              </a:ext>
            </a:extLst>
          </p:cNvPr>
          <p:cNvSpPr>
            <a:spLocks noGrp="1"/>
          </p:cNvSpPr>
          <p:nvPr>
            <p:ph type="title"/>
          </p:nvPr>
        </p:nvSpPr>
        <p:spPr>
          <a:xfrm>
            <a:off x="839788" y="457200"/>
            <a:ext cx="3932237" cy="5403850"/>
          </a:xfrm>
        </p:spPr>
        <p:txBody>
          <a:bodyPr vert="horz" lIns="91440" tIns="45720" rIns="91440" bIns="45720" rtlCol="0" anchor="ctr">
            <a:normAutofit/>
          </a:bodyPr>
          <a:lstStyle/>
          <a:p>
            <a:r>
              <a:rPr lang="en-US" sz="4400" dirty="0">
                <a:latin typeface="Calibri"/>
                <a:cs typeface="Calibri"/>
              </a:rPr>
              <a:t>Authority</a:t>
            </a:r>
          </a:p>
        </p:txBody>
      </p:sp>
      <p:sp>
        <p:nvSpPr>
          <p:cNvPr id="9" name="Content Placeholder 8">
            <a:extLst>
              <a:ext uri="{FF2B5EF4-FFF2-40B4-BE49-F238E27FC236}">
                <a16:creationId xmlns:a16="http://schemas.microsoft.com/office/drawing/2014/main" id="{DF40B179-1202-8C97-F5EB-D6F9E5624D0F}"/>
              </a:ext>
            </a:extLst>
          </p:cNvPr>
          <p:cNvSpPr>
            <a:spLocks noGrp="1"/>
          </p:cNvSpPr>
          <p:nvPr>
            <p:ph idx="1"/>
          </p:nvPr>
        </p:nvSpPr>
        <p:spPr>
          <a:xfrm>
            <a:off x="4251158" y="149225"/>
            <a:ext cx="7101054" cy="6019800"/>
          </a:xfrm>
          <a:solidFill>
            <a:schemeClr val="bg2">
              <a:alpha val="70000"/>
            </a:schemeClr>
          </a:solidFill>
        </p:spPr>
        <p:txBody>
          <a:bodyPr>
            <a:noAutofit/>
          </a:bodyPr>
          <a:lstStyle/>
          <a:p>
            <a:r>
              <a:rPr lang="en-US" sz="2400" dirty="0"/>
              <a:t>Data validation for performance accountability required under WIOA section 116(d)(5)</a:t>
            </a:r>
          </a:p>
          <a:p>
            <a:r>
              <a:rPr lang="en-US" sz="2400" dirty="0">
                <a:hlinkClick r:id="rId4"/>
              </a:rPr>
              <a:t>TEGL 07-18</a:t>
            </a:r>
            <a:r>
              <a:rPr lang="en-US" sz="2400" dirty="0"/>
              <a:t>: Guidance for Validating Jointly Required Performance Data Submitted under the Workforce Innovation and Opportunity Act (WIOA)</a:t>
            </a:r>
          </a:p>
          <a:p>
            <a:r>
              <a:rPr lang="en-US" sz="2400" dirty="0">
                <a:hlinkClick r:id="rId5"/>
              </a:rPr>
              <a:t>TEGL 23-19</a:t>
            </a:r>
            <a:r>
              <a:rPr lang="en-US" sz="2400" dirty="0"/>
              <a:t>: Guidance for Validating Required Performance Data Submitted by Grant Recipients of U.S. Department of Labor (DOL) Workforce Programs, </a:t>
            </a:r>
            <a:br>
              <a:rPr lang="en-US" sz="2400" dirty="0"/>
            </a:br>
            <a:r>
              <a:rPr lang="en-US" sz="2400" dirty="0"/>
              <a:t>issued June 18, 2020 (rescinded)</a:t>
            </a:r>
            <a:endParaRPr lang="en-US" sz="2400" dirty="0">
              <a:cs typeface="Calibri"/>
            </a:endParaRPr>
          </a:p>
          <a:p>
            <a:r>
              <a:rPr lang="en-US" sz="2400" dirty="0">
                <a:hlinkClick r:id="rId6"/>
              </a:rPr>
              <a:t>TEGL 23-19 Change 1</a:t>
            </a:r>
            <a:r>
              <a:rPr lang="en-US" sz="2400" dirty="0"/>
              <a:t>: Guidance for Validating Required Performance Data Submitted by Grant Recipients of U.S. Department of Labor (DOL) Workforce Programs, issued November 15, 2022</a:t>
            </a:r>
            <a:endParaRPr lang="en-US" sz="2400" dirty="0">
              <a:cs typeface="Calibri"/>
            </a:endParaRPr>
          </a:p>
        </p:txBody>
      </p:sp>
    </p:spTree>
    <p:extLst>
      <p:ext uri="{BB962C8B-B14F-4D97-AF65-F5344CB8AC3E}">
        <p14:creationId xmlns:p14="http://schemas.microsoft.com/office/powerpoint/2010/main" val="134382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F8C7B-F5E1-4164-82DC-EB506970E503}"/>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11</a:t>
            </a:fld>
            <a:endParaRPr lang="en-US" dirty="0"/>
          </a:p>
        </p:txBody>
      </p:sp>
      <p:sp>
        <p:nvSpPr>
          <p:cNvPr id="3" name="Title 2">
            <a:extLst>
              <a:ext uri="{FF2B5EF4-FFF2-40B4-BE49-F238E27FC236}">
                <a16:creationId xmlns:a16="http://schemas.microsoft.com/office/drawing/2014/main" id="{8BCD2381-2BC4-4F0E-BD72-D4E2C5A3AECA}"/>
              </a:ext>
            </a:extLst>
          </p:cNvPr>
          <p:cNvSpPr>
            <a:spLocks noGrp="1"/>
          </p:cNvSpPr>
          <p:nvPr>
            <p:ph type="title"/>
          </p:nvPr>
        </p:nvSpPr>
        <p:spPr/>
        <p:txBody>
          <a:bodyPr/>
          <a:lstStyle/>
          <a:p>
            <a:r>
              <a:rPr lang="en-US" dirty="0"/>
              <a:t>Purpose of TEGL 23-19, Change 1</a:t>
            </a:r>
          </a:p>
        </p:txBody>
      </p:sp>
      <p:sp>
        <p:nvSpPr>
          <p:cNvPr id="5" name="Text Placeholder 4">
            <a:extLst>
              <a:ext uri="{FF2B5EF4-FFF2-40B4-BE49-F238E27FC236}">
                <a16:creationId xmlns:a16="http://schemas.microsoft.com/office/drawing/2014/main" id="{2D3BA267-005E-437F-9930-157D49F7721A}"/>
              </a:ext>
            </a:extLst>
          </p:cNvPr>
          <p:cNvSpPr>
            <a:spLocks noGrp="1"/>
          </p:cNvSpPr>
          <p:nvPr>
            <p:ph sz="half" idx="1"/>
          </p:nvPr>
        </p:nvSpPr>
        <p:spPr>
          <a:xfrm>
            <a:off x="1835389" y="1873651"/>
            <a:ext cx="10042497" cy="2997271"/>
          </a:xfrm>
          <a:solidFill>
            <a:schemeClr val="accent1"/>
          </a:solidFill>
        </p:spPr>
        <p:txBody>
          <a:bodyPr anchor="ctr">
            <a:normAutofit/>
          </a:bodyPr>
          <a:lstStyle/>
          <a:p>
            <a:pPr marL="2297113" indent="0">
              <a:buNone/>
            </a:pPr>
            <a:r>
              <a:rPr lang="en-US" sz="2800" dirty="0">
                <a:solidFill>
                  <a:schemeClr val="bg1"/>
                </a:solidFill>
              </a:rPr>
              <a:t>The updated guidance provides clarifying language and revisions to data validation requirements specific to grant recipients of DOL workforce programs.</a:t>
            </a:r>
          </a:p>
        </p:txBody>
      </p:sp>
      <p:sp>
        <p:nvSpPr>
          <p:cNvPr id="8" name="Rectangle: Rounded Corners 7">
            <a:hlinkClick r:id="rId3"/>
            <a:extLst>
              <a:ext uri="{FF2B5EF4-FFF2-40B4-BE49-F238E27FC236}">
                <a16:creationId xmlns:a16="http://schemas.microsoft.com/office/drawing/2014/main" id="{3D4F0CD3-AC13-8B3B-5F62-08AAC3BD6385}"/>
              </a:ext>
            </a:extLst>
          </p:cNvPr>
          <p:cNvSpPr/>
          <p:nvPr/>
        </p:nvSpPr>
        <p:spPr>
          <a:xfrm>
            <a:off x="3373361" y="5321142"/>
            <a:ext cx="5445277" cy="584988"/>
          </a:xfrm>
          <a:prstGeom prst="roundRect">
            <a:avLst/>
          </a:prstGeom>
          <a:solidFill>
            <a:schemeClr val="tx2">
              <a:lumMod val="10000"/>
              <a:lumOff val="90000"/>
            </a:schemeClr>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chemeClr val="accent6"/>
                </a:solidFill>
                <a:hlinkClick r:id="rId3">
                  <a:extLst>
                    <a:ext uri="{A12FA001-AC4F-418D-AE19-62706E023703}">
                      <ahyp:hlinkClr xmlns:ahyp="http://schemas.microsoft.com/office/drawing/2018/hyperlinkcolor" val="tx"/>
                    </a:ext>
                  </a:extLst>
                </a:hlinkClick>
              </a:rPr>
              <a:t>Read TEGL 23-19, Change 1</a:t>
            </a:r>
            <a:endParaRPr lang="en-US" dirty="0">
              <a:solidFill>
                <a:schemeClr val="accent6"/>
              </a:solidFill>
              <a:cs typeface="Calibri"/>
            </a:endParaRPr>
          </a:p>
        </p:txBody>
      </p:sp>
      <p:pic>
        <p:nvPicPr>
          <p:cNvPr id="10" name="Picture 8">
            <a:extLst>
              <a:ext uri="{FF2B5EF4-FFF2-40B4-BE49-F238E27FC236}">
                <a16:creationId xmlns:a16="http://schemas.microsoft.com/office/drawing/2014/main" id="{07C4F4F5-2304-5B39-0CB1-D49349D0C4DB}"/>
              </a:ext>
              <a:ext uri="{C183D7F6-B498-43B3-948B-1728B52AA6E4}">
                <adec:decorative xmlns:adec="http://schemas.microsoft.com/office/drawing/2017/decorative" val="1"/>
              </a:ext>
            </a:extLst>
          </p:cNvPr>
          <p:cNvPicPr>
            <a:picLocks noGrp="1" noChangeAspect="1"/>
          </p:cNvPicPr>
          <p:nvPr>
            <p:ph sz="half" idx="2"/>
          </p:nvPr>
        </p:nvPicPr>
        <p:blipFill rotWithShape="1">
          <a:blip r:embed="rId4"/>
          <a:srcRect l="11522" r="12051"/>
          <a:stretch/>
        </p:blipFill>
        <p:spPr>
          <a:xfrm>
            <a:off x="273318" y="1789771"/>
            <a:ext cx="3781025" cy="3278458"/>
          </a:xfrm>
          <a:prstGeom prst="ellipse">
            <a:avLst/>
          </a:prstGeom>
          <a:ln>
            <a:solidFill>
              <a:schemeClr val="accent1"/>
            </a:solidFill>
          </a:ln>
        </p:spPr>
      </p:pic>
    </p:spTree>
    <p:extLst>
      <p:ext uri="{BB962C8B-B14F-4D97-AF65-F5344CB8AC3E}">
        <p14:creationId xmlns:p14="http://schemas.microsoft.com/office/powerpoint/2010/main" val="1373557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0BA760-53BD-1E93-4C36-324674C7D745}"/>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a:pPr/>
              <a:t>12</a:t>
            </a:fld>
            <a:endParaRPr lang="en-US" dirty="0"/>
          </a:p>
        </p:txBody>
      </p:sp>
      <p:sp>
        <p:nvSpPr>
          <p:cNvPr id="3" name="Title 2">
            <a:extLst>
              <a:ext uri="{FF2B5EF4-FFF2-40B4-BE49-F238E27FC236}">
                <a16:creationId xmlns:a16="http://schemas.microsoft.com/office/drawing/2014/main" id="{446E13EA-7DD4-A820-0310-FD9E9F64EA23}"/>
              </a:ext>
            </a:extLst>
          </p:cNvPr>
          <p:cNvSpPr>
            <a:spLocks noGrp="1"/>
          </p:cNvSpPr>
          <p:nvPr>
            <p:ph type="title"/>
          </p:nvPr>
        </p:nvSpPr>
        <p:spPr/>
        <p:txBody>
          <a:bodyPr/>
          <a:lstStyle/>
          <a:p>
            <a:r>
              <a:rPr lang="en-US" dirty="0"/>
              <a:t>Purpose of TEGL 23-19, Change 1 (continued)</a:t>
            </a:r>
          </a:p>
        </p:txBody>
      </p:sp>
      <p:grpSp>
        <p:nvGrpSpPr>
          <p:cNvPr id="18" name="Group 17">
            <a:extLst>
              <a:ext uri="{FF2B5EF4-FFF2-40B4-BE49-F238E27FC236}">
                <a16:creationId xmlns:a16="http://schemas.microsoft.com/office/drawing/2014/main" id="{7980197F-4BC8-92F8-BD1E-77A04D4F546B}"/>
              </a:ext>
              <a:ext uri="{C183D7F6-B498-43B3-948B-1728B52AA6E4}">
                <adec:decorative xmlns:adec="http://schemas.microsoft.com/office/drawing/2017/decorative" val="1"/>
              </a:ext>
            </a:extLst>
          </p:cNvPr>
          <p:cNvGrpSpPr>
            <a:grpSpLocks noChangeAspect="1"/>
          </p:cNvGrpSpPr>
          <p:nvPr/>
        </p:nvGrpSpPr>
        <p:grpSpPr>
          <a:xfrm>
            <a:off x="1257653" y="1691640"/>
            <a:ext cx="1737360" cy="1737360"/>
            <a:chOff x="1426078" y="1940581"/>
            <a:chExt cx="1451828" cy="1451828"/>
          </a:xfrm>
        </p:grpSpPr>
        <p:sp>
          <p:nvSpPr>
            <p:cNvPr id="5" name="Oval 4">
              <a:extLst>
                <a:ext uri="{FF2B5EF4-FFF2-40B4-BE49-F238E27FC236}">
                  <a16:creationId xmlns:a16="http://schemas.microsoft.com/office/drawing/2014/main" id="{1F16E9F5-1807-1777-4553-10711AF72855}"/>
                </a:ext>
                <a:ext uri="{C183D7F6-B498-43B3-948B-1728B52AA6E4}">
                  <adec:decorative xmlns:adec="http://schemas.microsoft.com/office/drawing/2017/decorative" val="1"/>
                </a:ext>
              </a:extLst>
            </p:cNvPr>
            <p:cNvSpPr/>
            <p:nvPr/>
          </p:nvSpPr>
          <p:spPr>
            <a:xfrm>
              <a:off x="1426078" y="1940581"/>
              <a:ext cx="1451828" cy="1451828"/>
            </a:xfrm>
            <a:prstGeom prst="ellipse">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sp>
        <p:sp>
          <p:nvSpPr>
            <p:cNvPr id="7" name="Rectangle 6" descr="Target">
              <a:extLst>
                <a:ext uri="{FF2B5EF4-FFF2-40B4-BE49-F238E27FC236}">
                  <a16:creationId xmlns:a16="http://schemas.microsoft.com/office/drawing/2014/main" id="{445EFEF7-2D1D-9B28-0C0F-4B1D2F1D2804}"/>
                </a:ext>
              </a:extLst>
            </p:cNvPr>
            <p:cNvSpPr/>
            <p:nvPr/>
          </p:nvSpPr>
          <p:spPr>
            <a:xfrm>
              <a:off x="1735484" y="2249987"/>
              <a:ext cx="833016" cy="833016"/>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grpSp>
      <p:sp>
        <p:nvSpPr>
          <p:cNvPr id="8" name="Freeform: Shape 7">
            <a:extLst>
              <a:ext uri="{FF2B5EF4-FFF2-40B4-BE49-F238E27FC236}">
                <a16:creationId xmlns:a16="http://schemas.microsoft.com/office/drawing/2014/main" id="{67AE11D3-348C-9B68-2FC6-0CF3129D0984}"/>
              </a:ext>
            </a:extLst>
          </p:cNvPr>
          <p:cNvSpPr/>
          <p:nvPr/>
        </p:nvSpPr>
        <p:spPr>
          <a:xfrm>
            <a:off x="961968" y="3844619"/>
            <a:ext cx="2380046" cy="1530000"/>
          </a:xfrm>
          <a:custGeom>
            <a:avLst/>
            <a:gdLst>
              <a:gd name="connsiteX0" fmla="*/ 0 w 2380046"/>
              <a:gd name="connsiteY0" fmla="*/ 0 h 1530000"/>
              <a:gd name="connsiteX1" fmla="*/ 2380046 w 2380046"/>
              <a:gd name="connsiteY1" fmla="*/ 0 h 1530000"/>
              <a:gd name="connsiteX2" fmla="*/ 2380046 w 2380046"/>
              <a:gd name="connsiteY2" fmla="*/ 1530000 h 1530000"/>
              <a:gd name="connsiteX3" fmla="*/ 0 w 2380046"/>
              <a:gd name="connsiteY3" fmla="*/ 1530000 h 1530000"/>
              <a:gd name="connsiteX4" fmla="*/ 0 w 2380046"/>
              <a:gd name="connsiteY4" fmla="*/ 0 h 153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0046" h="1530000">
                <a:moveTo>
                  <a:pt x="0" y="0"/>
                </a:moveTo>
                <a:lnTo>
                  <a:pt x="2380046" y="0"/>
                </a:lnTo>
                <a:lnTo>
                  <a:pt x="2380046" y="1530000"/>
                </a:lnTo>
                <a:lnTo>
                  <a:pt x="0" y="153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kern="1200" cap="none" dirty="0"/>
              <a:t>Verify That the Performance Data Reported by Grant Recipients to DOL are Valid, Accurate, Reliable, and Comparable Across Programs</a:t>
            </a:r>
          </a:p>
        </p:txBody>
      </p:sp>
      <p:grpSp>
        <p:nvGrpSpPr>
          <p:cNvPr id="19" name="Group 18">
            <a:extLst>
              <a:ext uri="{FF2B5EF4-FFF2-40B4-BE49-F238E27FC236}">
                <a16:creationId xmlns:a16="http://schemas.microsoft.com/office/drawing/2014/main" id="{4F994843-178C-8A16-D8F0-40687A07B487}"/>
              </a:ext>
              <a:ext uri="{C183D7F6-B498-43B3-948B-1728B52AA6E4}">
                <adec:decorative xmlns:adec="http://schemas.microsoft.com/office/drawing/2017/decorative" val="1"/>
              </a:ext>
            </a:extLst>
          </p:cNvPr>
          <p:cNvGrpSpPr>
            <a:grpSpLocks noChangeAspect="1"/>
          </p:cNvGrpSpPr>
          <p:nvPr/>
        </p:nvGrpSpPr>
        <p:grpSpPr>
          <a:xfrm>
            <a:off x="4054208" y="1691640"/>
            <a:ext cx="1737360" cy="1737360"/>
            <a:chOff x="4222633" y="1940581"/>
            <a:chExt cx="1451828" cy="1451828"/>
          </a:xfrm>
        </p:grpSpPr>
        <p:sp>
          <p:nvSpPr>
            <p:cNvPr id="9" name="Oval 8">
              <a:extLst>
                <a:ext uri="{FF2B5EF4-FFF2-40B4-BE49-F238E27FC236}">
                  <a16:creationId xmlns:a16="http://schemas.microsoft.com/office/drawing/2014/main" id="{3F1153F4-5348-BE46-D55B-9F1CAB06C450}"/>
                </a:ext>
                <a:ext uri="{C183D7F6-B498-43B3-948B-1728B52AA6E4}">
                  <adec:decorative xmlns:adec="http://schemas.microsoft.com/office/drawing/2017/decorative" val="1"/>
                </a:ext>
              </a:extLst>
            </p:cNvPr>
            <p:cNvSpPr/>
            <p:nvPr/>
          </p:nvSpPr>
          <p:spPr>
            <a:xfrm>
              <a:off x="4222633" y="1940581"/>
              <a:ext cx="1451828" cy="1451828"/>
            </a:xfrm>
            <a:prstGeom prst="ellipse">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sp>
        <p:sp>
          <p:nvSpPr>
            <p:cNvPr id="10" name="Rectangle 9">
              <a:extLst>
                <a:ext uri="{FF2B5EF4-FFF2-40B4-BE49-F238E27FC236}">
                  <a16:creationId xmlns:a16="http://schemas.microsoft.com/office/drawing/2014/main" id="{0D079B82-C763-29D2-D860-963B9C6FF24B}"/>
                </a:ext>
                <a:ext uri="{C183D7F6-B498-43B3-948B-1728B52AA6E4}">
                  <adec:decorative xmlns:adec="http://schemas.microsoft.com/office/drawing/2017/decorative" val="1"/>
                </a:ext>
              </a:extLst>
            </p:cNvPr>
            <p:cNvSpPr/>
            <p:nvPr/>
          </p:nvSpPr>
          <p:spPr>
            <a:xfrm>
              <a:off x="4532039" y="2249987"/>
              <a:ext cx="833016" cy="833016"/>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grpSp>
      <p:sp>
        <p:nvSpPr>
          <p:cNvPr id="11" name="Freeform: Shape 10">
            <a:extLst>
              <a:ext uri="{FF2B5EF4-FFF2-40B4-BE49-F238E27FC236}">
                <a16:creationId xmlns:a16="http://schemas.microsoft.com/office/drawing/2014/main" id="{BDFA2562-AFA9-B91E-26BB-952FAA0EE03A}"/>
              </a:ext>
            </a:extLst>
          </p:cNvPr>
          <p:cNvSpPr/>
          <p:nvPr/>
        </p:nvSpPr>
        <p:spPr>
          <a:xfrm>
            <a:off x="3758524" y="3844619"/>
            <a:ext cx="2380046" cy="1530000"/>
          </a:xfrm>
          <a:custGeom>
            <a:avLst/>
            <a:gdLst>
              <a:gd name="connsiteX0" fmla="*/ 0 w 2380046"/>
              <a:gd name="connsiteY0" fmla="*/ 0 h 1530000"/>
              <a:gd name="connsiteX1" fmla="*/ 2380046 w 2380046"/>
              <a:gd name="connsiteY1" fmla="*/ 0 h 1530000"/>
              <a:gd name="connsiteX2" fmla="*/ 2380046 w 2380046"/>
              <a:gd name="connsiteY2" fmla="*/ 1530000 h 1530000"/>
              <a:gd name="connsiteX3" fmla="*/ 0 w 2380046"/>
              <a:gd name="connsiteY3" fmla="*/ 1530000 h 1530000"/>
              <a:gd name="connsiteX4" fmla="*/ 0 w 2380046"/>
              <a:gd name="connsiteY4" fmla="*/ 0 h 153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0046" h="1530000">
                <a:moveTo>
                  <a:pt x="0" y="0"/>
                </a:moveTo>
                <a:lnTo>
                  <a:pt x="2380046" y="0"/>
                </a:lnTo>
                <a:lnTo>
                  <a:pt x="2380046" y="1530000"/>
                </a:lnTo>
                <a:lnTo>
                  <a:pt x="0" y="153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kern="1200" cap="none" dirty="0"/>
              <a:t>Identify Anomalies in the Data and Resolve Issues That May Cause Inaccurate Reporting</a:t>
            </a:r>
          </a:p>
        </p:txBody>
      </p:sp>
      <p:grpSp>
        <p:nvGrpSpPr>
          <p:cNvPr id="20" name="Group 19">
            <a:extLst>
              <a:ext uri="{FF2B5EF4-FFF2-40B4-BE49-F238E27FC236}">
                <a16:creationId xmlns:a16="http://schemas.microsoft.com/office/drawing/2014/main" id="{1C7A05F5-B1D0-B98A-EE7E-16BFFC18BF93}"/>
              </a:ext>
              <a:ext uri="{C183D7F6-B498-43B3-948B-1728B52AA6E4}">
                <adec:decorative xmlns:adec="http://schemas.microsoft.com/office/drawing/2017/decorative" val="1"/>
              </a:ext>
            </a:extLst>
          </p:cNvPr>
          <p:cNvGrpSpPr>
            <a:grpSpLocks noChangeAspect="1"/>
          </p:cNvGrpSpPr>
          <p:nvPr/>
        </p:nvGrpSpPr>
        <p:grpSpPr>
          <a:xfrm>
            <a:off x="6850763" y="1691640"/>
            <a:ext cx="1737360" cy="1737360"/>
            <a:chOff x="7019188" y="1940581"/>
            <a:chExt cx="1451828" cy="1451828"/>
          </a:xfrm>
        </p:grpSpPr>
        <p:sp>
          <p:nvSpPr>
            <p:cNvPr id="12" name="Oval 11">
              <a:extLst>
                <a:ext uri="{FF2B5EF4-FFF2-40B4-BE49-F238E27FC236}">
                  <a16:creationId xmlns:a16="http://schemas.microsoft.com/office/drawing/2014/main" id="{12BEBF09-102E-95CD-34D2-9C818C275E9F}"/>
                </a:ext>
              </a:extLst>
            </p:cNvPr>
            <p:cNvSpPr/>
            <p:nvPr/>
          </p:nvSpPr>
          <p:spPr>
            <a:xfrm>
              <a:off x="7019188" y="1940581"/>
              <a:ext cx="1451828" cy="1451828"/>
            </a:xfrm>
            <a:prstGeom prst="ellipse">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sp>
        <p:sp>
          <p:nvSpPr>
            <p:cNvPr id="13" name="Rectangle 12">
              <a:extLst>
                <a:ext uri="{FF2B5EF4-FFF2-40B4-BE49-F238E27FC236}">
                  <a16:creationId xmlns:a16="http://schemas.microsoft.com/office/drawing/2014/main" id="{39A28C82-2DF9-D5EF-15D4-583D34FA9403}"/>
                </a:ext>
                <a:ext uri="{C183D7F6-B498-43B3-948B-1728B52AA6E4}">
                  <adec:decorative xmlns:adec="http://schemas.microsoft.com/office/drawing/2017/decorative" val="1"/>
                </a:ext>
              </a:extLst>
            </p:cNvPr>
            <p:cNvSpPr/>
            <p:nvPr/>
          </p:nvSpPr>
          <p:spPr>
            <a:xfrm>
              <a:off x="7328594" y="2249987"/>
              <a:ext cx="833016" cy="833016"/>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grpSp>
      <p:sp>
        <p:nvSpPr>
          <p:cNvPr id="14" name="Freeform: Shape 13">
            <a:extLst>
              <a:ext uri="{FF2B5EF4-FFF2-40B4-BE49-F238E27FC236}">
                <a16:creationId xmlns:a16="http://schemas.microsoft.com/office/drawing/2014/main" id="{7A48E9A4-B16F-3E33-3195-613008235265}"/>
              </a:ext>
            </a:extLst>
          </p:cNvPr>
          <p:cNvSpPr/>
          <p:nvPr/>
        </p:nvSpPr>
        <p:spPr>
          <a:xfrm>
            <a:off x="6555079" y="3844619"/>
            <a:ext cx="2380046" cy="1530000"/>
          </a:xfrm>
          <a:custGeom>
            <a:avLst/>
            <a:gdLst>
              <a:gd name="connsiteX0" fmla="*/ 0 w 2380046"/>
              <a:gd name="connsiteY0" fmla="*/ 0 h 1530000"/>
              <a:gd name="connsiteX1" fmla="*/ 2380046 w 2380046"/>
              <a:gd name="connsiteY1" fmla="*/ 0 h 1530000"/>
              <a:gd name="connsiteX2" fmla="*/ 2380046 w 2380046"/>
              <a:gd name="connsiteY2" fmla="*/ 1530000 h 1530000"/>
              <a:gd name="connsiteX3" fmla="*/ 0 w 2380046"/>
              <a:gd name="connsiteY3" fmla="*/ 1530000 h 1530000"/>
              <a:gd name="connsiteX4" fmla="*/ 0 w 2380046"/>
              <a:gd name="connsiteY4" fmla="*/ 0 h 153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0046" h="1530000">
                <a:moveTo>
                  <a:pt x="0" y="0"/>
                </a:moveTo>
                <a:lnTo>
                  <a:pt x="2380046" y="0"/>
                </a:lnTo>
                <a:lnTo>
                  <a:pt x="2380046" y="1530000"/>
                </a:lnTo>
                <a:lnTo>
                  <a:pt x="0" y="153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kern="1200" cap="none" dirty="0"/>
              <a:t>Improve Program Performance Accountability Through the Results of Data Validation Efforts</a:t>
            </a:r>
          </a:p>
        </p:txBody>
      </p:sp>
      <p:grpSp>
        <p:nvGrpSpPr>
          <p:cNvPr id="21" name="Group 20">
            <a:extLst>
              <a:ext uri="{FF2B5EF4-FFF2-40B4-BE49-F238E27FC236}">
                <a16:creationId xmlns:a16="http://schemas.microsoft.com/office/drawing/2014/main" id="{F23C135D-CA0B-CE5F-13E4-2E346BFB8F1C}"/>
              </a:ext>
              <a:ext uri="{C183D7F6-B498-43B3-948B-1728B52AA6E4}">
                <adec:decorative xmlns:adec="http://schemas.microsoft.com/office/drawing/2017/decorative" val="1"/>
              </a:ext>
            </a:extLst>
          </p:cNvPr>
          <p:cNvGrpSpPr>
            <a:grpSpLocks noChangeAspect="1"/>
          </p:cNvGrpSpPr>
          <p:nvPr/>
        </p:nvGrpSpPr>
        <p:grpSpPr>
          <a:xfrm>
            <a:off x="9647318" y="1691640"/>
            <a:ext cx="1737360" cy="1737360"/>
            <a:chOff x="9815743" y="1940581"/>
            <a:chExt cx="1451828" cy="1451828"/>
          </a:xfrm>
        </p:grpSpPr>
        <p:sp>
          <p:nvSpPr>
            <p:cNvPr id="15" name="Oval 14">
              <a:extLst>
                <a:ext uri="{FF2B5EF4-FFF2-40B4-BE49-F238E27FC236}">
                  <a16:creationId xmlns:a16="http://schemas.microsoft.com/office/drawing/2014/main" id="{D87F4478-24F2-FF21-C824-D6ECC54ABB77}"/>
                </a:ext>
              </a:extLst>
            </p:cNvPr>
            <p:cNvSpPr/>
            <p:nvPr/>
          </p:nvSpPr>
          <p:spPr>
            <a:xfrm>
              <a:off x="9815743" y="1940581"/>
              <a:ext cx="1451828" cy="1451828"/>
            </a:xfrm>
            <a:prstGeom prst="ellipse">
              <a:avLst/>
            </a:prstGeom>
          </p:spPr>
          <p:style>
            <a:lnRef idx="0">
              <a:schemeClr val="lt1">
                <a:alpha val="0"/>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p:style>
        </p:sp>
        <p:sp>
          <p:nvSpPr>
            <p:cNvPr id="16" name="Rectangle 15">
              <a:extLst>
                <a:ext uri="{FF2B5EF4-FFF2-40B4-BE49-F238E27FC236}">
                  <a16:creationId xmlns:a16="http://schemas.microsoft.com/office/drawing/2014/main" id="{81B53744-DDAD-6B3C-96C2-00608F977FEC}"/>
                </a:ext>
                <a:ext uri="{C183D7F6-B498-43B3-948B-1728B52AA6E4}">
                  <adec:decorative xmlns:adec="http://schemas.microsoft.com/office/drawing/2017/decorative" val="1"/>
                </a:ext>
              </a:extLst>
            </p:cNvPr>
            <p:cNvSpPr/>
            <p:nvPr/>
          </p:nvSpPr>
          <p:spPr>
            <a:xfrm>
              <a:off x="10125149" y="2249987"/>
              <a:ext cx="833016" cy="833016"/>
            </a:xfrm>
            <a:prstGeom prst="rect">
              <a:avLst/>
            </a:prstGeom>
            <a: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grpSp>
      <p:sp>
        <p:nvSpPr>
          <p:cNvPr id="17" name="Freeform: Shape 16">
            <a:extLst>
              <a:ext uri="{FF2B5EF4-FFF2-40B4-BE49-F238E27FC236}">
                <a16:creationId xmlns:a16="http://schemas.microsoft.com/office/drawing/2014/main" id="{F7C798B8-FA6A-50A7-B013-B6FAB166F5AC}"/>
              </a:ext>
            </a:extLst>
          </p:cNvPr>
          <p:cNvSpPr/>
          <p:nvPr/>
        </p:nvSpPr>
        <p:spPr>
          <a:xfrm>
            <a:off x="9351634" y="3844619"/>
            <a:ext cx="2380046" cy="1530000"/>
          </a:xfrm>
          <a:custGeom>
            <a:avLst/>
            <a:gdLst>
              <a:gd name="connsiteX0" fmla="*/ 0 w 2380046"/>
              <a:gd name="connsiteY0" fmla="*/ 0 h 1530000"/>
              <a:gd name="connsiteX1" fmla="*/ 2380046 w 2380046"/>
              <a:gd name="connsiteY1" fmla="*/ 0 h 1530000"/>
              <a:gd name="connsiteX2" fmla="*/ 2380046 w 2380046"/>
              <a:gd name="connsiteY2" fmla="*/ 1530000 h 1530000"/>
              <a:gd name="connsiteX3" fmla="*/ 0 w 2380046"/>
              <a:gd name="connsiteY3" fmla="*/ 1530000 h 1530000"/>
              <a:gd name="connsiteX4" fmla="*/ 0 w 2380046"/>
              <a:gd name="connsiteY4" fmla="*/ 0 h 153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0046" h="1530000">
                <a:moveTo>
                  <a:pt x="0" y="0"/>
                </a:moveTo>
                <a:lnTo>
                  <a:pt x="2380046" y="0"/>
                </a:lnTo>
                <a:lnTo>
                  <a:pt x="2380046" y="1530000"/>
                </a:lnTo>
                <a:lnTo>
                  <a:pt x="0" y="153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kern="1200" cap="none" dirty="0"/>
              <a:t>Outline Source Documentation Required for Common Data Elements</a:t>
            </a:r>
          </a:p>
        </p:txBody>
      </p:sp>
    </p:spTree>
    <p:extLst>
      <p:ext uri="{BB962C8B-B14F-4D97-AF65-F5344CB8AC3E}">
        <p14:creationId xmlns:p14="http://schemas.microsoft.com/office/powerpoint/2010/main" val="104108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475FCF-8BB0-F370-58B3-B4349A507722}"/>
              </a:ext>
            </a:extLst>
          </p:cNvPr>
          <p:cNvSpPr>
            <a:spLocks noGrp="1"/>
          </p:cNvSpPr>
          <p:nvPr>
            <p:ph type="sldNum" sz="quarter" idx="12"/>
          </p:nvPr>
        </p:nvSpPr>
        <p:spPr/>
        <p:txBody>
          <a:bodyPr/>
          <a:lstStyle/>
          <a:p>
            <a:fld id="{158B7785-F6D6-45F8-833E-07BD84680091}" type="slidenum">
              <a:rPr lang="en-US" smtClean="0"/>
              <a:t>13</a:t>
            </a:fld>
            <a:endParaRPr lang="en-US" dirty="0"/>
          </a:p>
        </p:txBody>
      </p:sp>
      <p:sp>
        <p:nvSpPr>
          <p:cNvPr id="3" name="Title 2">
            <a:extLst>
              <a:ext uri="{FF2B5EF4-FFF2-40B4-BE49-F238E27FC236}">
                <a16:creationId xmlns:a16="http://schemas.microsoft.com/office/drawing/2014/main" id="{FC7C86A8-E70A-B50E-FBD5-02226C6B934B}"/>
              </a:ext>
            </a:extLst>
          </p:cNvPr>
          <p:cNvSpPr>
            <a:spLocks noGrp="1"/>
          </p:cNvSpPr>
          <p:nvPr>
            <p:ph type="title"/>
          </p:nvPr>
        </p:nvSpPr>
        <p:spPr/>
        <p:txBody>
          <a:bodyPr/>
          <a:lstStyle/>
          <a:p>
            <a:r>
              <a:rPr lang="en-US" dirty="0"/>
              <a:t>Applicable Programs</a:t>
            </a:r>
          </a:p>
        </p:txBody>
      </p:sp>
      <p:sp>
        <p:nvSpPr>
          <p:cNvPr id="8" name="Text Placeholder 7">
            <a:extLst>
              <a:ext uri="{FF2B5EF4-FFF2-40B4-BE49-F238E27FC236}">
                <a16:creationId xmlns:a16="http://schemas.microsoft.com/office/drawing/2014/main" id="{6451B9CE-DC8B-6E97-AE43-840448196151}"/>
              </a:ext>
            </a:extLst>
          </p:cNvPr>
          <p:cNvSpPr>
            <a:spLocks noGrp="1"/>
          </p:cNvSpPr>
          <p:nvPr>
            <p:ph type="body" idx="1"/>
          </p:nvPr>
        </p:nvSpPr>
        <p:spPr>
          <a:xfrm>
            <a:off x="740553" y="999279"/>
            <a:ext cx="3396020" cy="823912"/>
          </a:xfrm>
          <a:solidFill>
            <a:schemeClr val="tx2"/>
          </a:solidFill>
        </p:spPr>
        <p:txBody>
          <a:bodyPr/>
          <a:lstStyle/>
          <a:p>
            <a:r>
              <a:rPr lang="en-US" b="1" dirty="0">
                <a:solidFill>
                  <a:schemeClr val="bg1"/>
                </a:solidFill>
              </a:rPr>
              <a:t>Core Programs</a:t>
            </a:r>
          </a:p>
        </p:txBody>
      </p:sp>
      <p:sp>
        <p:nvSpPr>
          <p:cNvPr id="4" name="Content Placeholder 3">
            <a:extLst>
              <a:ext uri="{FF2B5EF4-FFF2-40B4-BE49-F238E27FC236}">
                <a16:creationId xmlns:a16="http://schemas.microsoft.com/office/drawing/2014/main" id="{8E2CA463-F43A-BEF4-58A0-D928F6B58120}"/>
              </a:ext>
            </a:extLst>
          </p:cNvPr>
          <p:cNvSpPr>
            <a:spLocks noGrp="1"/>
          </p:cNvSpPr>
          <p:nvPr>
            <p:ph sz="half" idx="2"/>
          </p:nvPr>
        </p:nvSpPr>
        <p:spPr>
          <a:xfrm>
            <a:off x="740554" y="1853640"/>
            <a:ext cx="3396019" cy="4199786"/>
          </a:xfrm>
          <a:solidFill>
            <a:schemeClr val="tx2">
              <a:lumMod val="10000"/>
              <a:lumOff val="90000"/>
            </a:schemeClr>
          </a:solidFill>
          <a:ln>
            <a:solidFill>
              <a:schemeClr val="tx2">
                <a:lumMod val="25000"/>
                <a:lumOff val="75000"/>
              </a:schemeClr>
            </a:solidFill>
          </a:ln>
        </p:spPr>
        <p:txBody>
          <a:bodyPr>
            <a:normAutofit/>
          </a:bodyPr>
          <a:lstStyle/>
          <a:p>
            <a:r>
              <a:rPr lang="en-US" sz="2000" dirty="0"/>
              <a:t>WIOA title I </a:t>
            </a:r>
          </a:p>
          <a:p>
            <a:pPr lvl="1"/>
            <a:r>
              <a:rPr lang="en-US" sz="1800" dirty="0"/>
              <a:t>Adult</a:t>
            </a:r>
          </a:p>
          <a:p>
            <a:pPr lvl="1"/>
            <a:r>
              <a:rPr lang="en-US" sz="1800" dirty="0"/>
              <a:t>Dislocated Worker</a:t>
            </a:r>
          </a:p>
          <a:p>
            <a:pPr lvl="1"/>
            <a:r>
              <a:rPr lang="en-US" sz="1800" dirty="0"/>
              <a:t>Youth</a:t>
            </a:r>
          </a:p>
          <a:p>
            <a:r>
              <a:rPr lang="en-US" sz="2000" dirty="0"/>
              <a:t>WIOA title III</a:t>
            </a:r>
          </a:p>
          <a:p>
            <a:pPr lvl="1"/>
            <a:r>
              <a:rPr lang="en-US" sz="1800" dirty="0"/>
              <a:t>Wagner-Peyser</a:t>
            </a:r>
          </a:p>
        </p:txBody>
      </p:sp>
      <p:sp>
        <p:nvSpPr>
          <p:cNvPr id="9" name="Text Placeholder 8">
            <a:extLst>
              <a:ext uri="{FF2B5EF4-FFF2-40B4-BE49-F238E27FC236}">
                <a16:creationId xmlns:a16="http://schemas.microsoft.com/office/drawing/2014/main" id="{B937359D-2BD4-E9C3-3262-9D2EEEDA0835}"/>
              </a:ext>
            </a:extLst>
          </p:cNvPr>
          <p:cNvSpPr>
            <a:spLocks noGrp="1"/>
          </p:cNvSpPr>
          <p:nvPr>
            <p:ph type="body" sz="quarter" idx="3"/>
          </p:nvPr>
        </p:nvSpPr>
        <p:spPr>
          <a:xfrm>
            <a:off x="4463146" y="999279"/>
            <a:ext cx="6986738" cy="823912"/>
          </a:xfrm>
          <a:solidFill>
            <a:srgbClr val="006000"/>
          </a:solidFill>
        </p:spPr>
        <p:txBody>
          <a:bodyPr/>
          <a:lstStyle/>
          <a:p>
            <a:r>
              <a:rPr lang="en-US" b="1" dirty="0">
                <a:solidFill>
                  <a:schemeClr val="bg1"/>
                </a:solidFill>
              </a:rPr>
              <a:t>Non-Core Programs</a:t>
            </a:r>
          </a:p>
        </p:txBody>
      </p:sp>
      <p:sp>
        <p:nvSpPr>
          <p:cNvPr id="10" name="Content Placeholder 9">
            <a:extLst>
              <a:ext uri="{FF2B5EF4-FFF2-40B4-BE49-F238E27FC236}">
                <a16:creationId xmlns:a16="http://schemas.microsoft.com/office/drawing/2014/main" id="{D0376773-9862-09CC-0107-21A6DB36B7BD}"/>
              </a:ext>
            </a:extLst>
          </p:cNvPr>
          <p:cNvSpPr>
            <a:spLocks noGrp="1"/>
          </p:cNvSpPr>
          <p:nvPr>
            <p:ph sz="quarter" idx="4"/>
          </p:nvPr>
        </p:nvSpPr>
        <p:spPr>
          <a:xfrm>
            <a:off x="4472142" y="1853640"/>
            <a:ext cx="6977742" cy="4199786"/>
          </a:xfrm>
          <a:solidFill>
            <a:srgbClr val="E5FFE5"/>
          </a:solidFill>
          <a:ln>
            <a:solidFill>
              <a:schemeClr val="bg1">
                <a:lumMod val="85000"/>
              </a:schemeClr>
            </a:solidFill>
          </a:ln>
        </p:spPr>
        <p:txBody>
          <a:bodyPr numCol="2"/>
          <a:lstStyle/>
          <a:p>
            <a:r>
              <a:rPr lang="en-US" sz="2000" dirty="0"/>
              <a:t>Apprenticeship Grant Recipients (OA-Managed)</a:t>
            </a:r>
          </a:p>
          <a:p>
            <a:r>
              <a:rPr lang="en-US" sz="2000" dirty="0"/>
              <a:t>H-1B Skills Training Grant</a:t>
            </a:r>
          </a:p>
          <a:p>
            <a:r>
              <a:rPr lang="en-US" sz="2000" dirty="0"/>
              <a:t>Indian and Native American Program (INAP)</a:t>
            </a:r>
          </a:p>
          <a:p>
            <a:r>
              <a:rPr lang="en-US" sz="2000" dirty="0"/>
              <a:t>Job Corps</a:t>
            </a:r>
          </a:p>
          <a:p>
            <a:r>
              <a:rPr lang="en-US" sz="2000" dirty="0"/>
              <a:t>Jobs for Veterans State Grants (JVSG) Grant Recipients</a:t>
            </a:r>
          </a:p>
          <a:p>
            <a:r>
              <a:rPr lang="en-US" sz="2000" dirty="0"/>
              <a:t>National Farmworker Jobs Program (NFJP) Grant</a:t>
            </a:r>
          </a:p>
          <a:p>
            <a:r>
              <a:rPr lang="en-US" sz="2000" dirty="0"/>
              <a:t>National Dislocated Worker Grant Recipients (DWG)</a:t>
            </a:r>
          </a:p>
          <a:p>
            <a:r>
              <a:rPr lang="en-US" sz="2000" dirty="0"/>
              <a:t>Reentry Employment Opportunities (REO) Grant</a:t>
            </a:r>
          </a:p>
          <a:p>
            <a:r>
              <a:rPr lang="en-US" sz="2000" dirty="0"/>
              <a:t>Senior Community Service Employment Program (SCSEP)</a:t>
            </a:r>
          </a:p>
          <a:p>
            <a:r>
              <a:rPr lang="en-US" sz="2000" dirty="0"/>
              <a:t>Trade Adjustment Assistance (TAA)</a:t>
            </a:r>
          </a:p>
          <a:p>
            <a:r>
              <a:rPr lang="en-US" sz="2000" dirty="0"/>
              <a:t>YouthBuild</a:t>
            </a:r>
          </a:p>
        </p:txBody>
      </p:sp>
    </p:spTree>
    <p:extLst>
      <p:ext uri="{BB962C8B-B14F-4D97-AF65-F5344CB8AC3E}">
        <p14:creationId xmlns:p14="http://schemas.microsoft.com/office/powerpoint/2010/main" val="4058116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033731-3DB1-28D9-6BCE-1AC35238D708}"/>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14</a:t>
            </a:fld>
            <a:endParaRPr lang="en-US" dirty="0"/>
          </a:p>
        </p:txBody>
      </p:sp>
      <p:sp>
        <p:nvSpPr>
          <p:cNvPr id="3" name="Title 2">
            <a:extLst>
              <a:ext uri="{FF2B5EF4-FFF2-40B4-BE49-F238E27FC236}">
                <a16:creationId xmlns:a16="http://schemas.microsoft.com/office/drawing/2014/main" id="{DD04525E-E13E-B6AA-5D2F-7A87ADB327D6}"/>
              </a:ext>
            </a:extLst>
          </p:cNvPr>
          <p:cNvSpPr>
            <a:spLocks noGrp="1"/>
          </p:cNvSpPr>
          <p:nvPr>
            <p:ph type="title"/>
          </p:nvPr>
        </p:nvSpPr>
        <p:spPr/>
        <p:txBody>
          <a:bodyPr/>
          <a:lstStyle/>
          <a:p>
            <a:r>
              <a:rPr lang="en-US" dirty="0"/>
              <a:t>Attachment I: Program Specific</a:t>
            </a:r>
          </a:p>
        </p:txBody>
      </p:sp>
      <p:sp>
        <p:nvSpPr>
          <p:cNvPr id="6" name="Text Placeholder 5">
            <a:extLst>
              <a:ext uri="{FF2B5EF4-FFF2-40B4-BE49-F238E27FC236}">
                <a16:creationId xmlns:a16="http://schemas.microsoft.com/office/drawing/2014/main" id="{3D653823-8243-C2C2-C0DF-A470E2F05A13}"/>
              </a:ext>
            </a:extLst>
          </p:cNvPr>
          <p:cNvSpPr>
            <a:spLocks noGrp="1"/>
          </p:cNvSpPr>
          <p:nvPr>
            <p:ph type="body" idx="1"/>
          </p:nvPr>
        </p:nvSpPr>
        <p:spPr>
          <a:xfrm>
            <a:off x="838200" y="999279"/>
            <a:ext cx="10515600" cy="823912"/>
          </a:xfrm>
          <a:solidFill>
            <a:schemeClr val="tx2"/>
          </a:solidFill>
          <a:ln>
            <a:solidFill>
              <a:schemeClr val="bg1">
                <a:lumMod val="75000"/>
              </a:schemeClr>
            </a:solidFill>
          </a:ln>
        </p:spPr>
        <p:txBody>
          <a:bodyPr/>
          <a:lstStyle/>
          <a:p>
            <a:pPr algn="ctr"/>
            <a:r>
              <a:rPr lang="en-US" b="1" dirty="0">
                <a:solidFill>
                  <a:schemeClr val="bg1"/>
                </a:solidFill>
                <a:cs typeface="Calibri"/>
              </a:rPr>
              <a:t>Core Programs &amp; TAA</a:t>
            </a:r>
          </a:p>
        </p:txBody>
      </p:sp>
      <p:sp>
        <p:nvSpPr>
          <p:cNvPr id="9" name="Freeform: Shape 8">
            <a:extLst>
              <a:ext uri="{FF2B5EF4-FFF2-40B4-BE49-F238E27FC236}">
                <a16:creationId xmlns:a16="http://schemas.microsoft.com/office/drawing/2014/main" id="{5D5E422D-DD5B-4046-D3F5-B850FBE223D5}"/>
              </a:ext>
            </a:extLst>
          </p:cNvPr>
          <p:cNvSpPr/>
          <p:nvPr/>
        </p:nvSpPr>
        <p:spPr>
          <a:xfrm>
            <a:off x="839788" y="2031100"/>
            <a:ext cx="10515600" cy="914400"/>
          </a:xfrm>
          <a:custGeom>
            <a:avLst/>
            <a:gdLst>
              <a:gd name="connsiteX0" fmla="*/ 0 w 10515600"/>
              <a:gd name="connsiteY0" fmla="*/ 0 h 1152000"/>
              <a:gd name="connsiteX1" fmla="*/ 10515600 w 10515600"/>
              <a:gd name="connsiteY1" fmla="*/ 0 h 1152000"/>
              <a:gd name="connsiteX2" fmla="*/ 10515600 w 10515600"/>
              <a:gd name="connsiteY2" fmla="*/ 1152000 h 1152000"/>
              <a:gd name="connsiteX3" fmla="*/ 0 w 10515600"/>
              <a:gd name="connsiteY3" fmla="*/ 1152000 h 1152000"/>
              <a:gd name="connsiteX4" fmla="*/ 0 w 10515600"/>
              <a:gd name="connsiteY4" fmla="*/ 0 h 115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152000">
                <a:moveTo>
                  <a:pt x="0" y="0"/>
                </a:moveTo>
                <a:lnTo>
                  <a:pt x="10515600" y="0"/>
                </a:lnTo>
                <a:lnTo>
                  <a:pt x="10515600" y="1152000"/>
                </a:lnTo>
                <a:lnTo>
                  <a:pt x="0" y="1152000"/>
                </a:lnTo>
                <a:lnTo>
                  <a:pt x="0" y="0"/>
                </a:lnTo>
                <a:close/>
              </a:path>
            </a:pathLst>
          </a:custGeom>
          <a:solidFill>
            <a:schemeClr val="tx2"/>
          </a:solid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480" tIns="162560" rIns="284480" bIns="162560" numCol="1" spcCol="1270" anchor="ctr" anchorCtr="0">
            <a:noAutofit/>
          </a:bodyPr>
          <a:lstStyle/>
          <a:p>
            <a:pPr marL="0" lvl="0" indent="0" algn="ctr" defTabSz="1778000" rtl="0">
              <a:lnSpc>
                <a:spcPct val="90000"/>
              </a:lnSpc>
              <a:spcBef>
                <a:spcPct val="0"/>
              </a:spcBef>
              <a:spcAft>
                <a:spcPct val="35000"/>
              </a:spcAft>
              <a:buNone/>
            </a:pPr>
            <a:r>
              <a:rPr lang="en-US" sz="2400" kern="1200" dirty="0"/>
              <a:t>Required:</a:t>
            </a:r>
          </a:p>
        </p:txBody>
      </p:sp>
      <p:sp>
        <p:nvSpPr>
          <p:cNvPr id="10" name="Freeform: Shape 9">
            <a:extLst>
              <a:ext uri="{FF2B5EF4-FFF2-40B4-BE49-F238E27FC236}">
                <a16:creationId xmlns:a16="http://schemas.microsoft.com/office/drawing/2014/main" id="{34B9436D-5620-72E0-CBF4-284AACBB1A4F}"/>
              </a:ext>
            </a:extLst>
          </p:cNvPr>
          <p:cNvSpPr/>
          <p:nvPr/>
        </p:nvSpPr>
        <p:spPr>
          <a:xfrm>
            <a:off x="839788" y="2945500"/>
            <a:ext cx="10515600" cy="2194560"/>
          </a:xfrm>
          <a:custGeom>
            <a:avLst/>
            <a:gdLst>
              <a:gd name="connsiteX0" fmla="*/ 0 w 10515600"/>
              <a:gd name="connsiteY0" fmla="*/ 0 h 2964599"/>
              <a:gd name="connsiteX1" fmla="*/ 10515600 w 10515600"/>
              <a:gd name="connsiteY1" fmla="*/ 0 h 2964599"/>
              <a:gd name="connsiteX2" fmla="*/ 10515600 w 10515600"/>
              <a:gd name="connsiteY2" fmla="*/ 2964599 h 2964599"/>
              <a:gd name="connsiteX3" fmla="*/ 0 w 10515600"/>
              <a:gd name="connsiteY3" fmla="*/ 2964599 h 2964599"/>
              <a:gd name="connsiteX4" fmla="*/ 0 w 10515600"/>
              <a:gd name="connsiteY4" fmla="*/ 0 h 2964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2964599">
                <a:moveTo>
                  <a:pt x="0" y="0"/>
                </a:moveTo>
                <a:lnTo>
                  <a:pt x="10515600" y="0"/>
                </a:lnTo>
                <a:lnTo>
                  <a:pt x="10515600" y="2964599"/>
                </a:lnTo>
                <a:lnTo>
                  <a:pt x="0" y="2964599"/>
                </a:lnTo>
                <a:lnTo>
                  <a:pt x="0" y="0"/>
                </a:lnTo>
                <a:close/>
              </a:path>
            </a:pathLst>
          </a:custGeom>
          <a:solidFill>
            <a:schemeClr val="bg1">
              <a:lumMod val="95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13360" tIns="213360" rIns="284480" bIns="320040" numCol="1" spcCol="1270" anchor="ctr" anchorCtr="0">
            <a:noAutofit/>
          </a:bodyPr>
          <a:lstStyle/>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lang="en-US" sz="2000" dirty="0">
                <a:solidFill>
                  <a:schemeClr val="tx1"/>
                </a:solidFill>
              </a:rPr>
              <a:t>Develop data validation procedures </a:t>
            </a:r>
          </a:p>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lang="en-US" sz="2000" dirty="0">
                <a:solidFill>
                  <a:schemeClr val="tx1"/>
                </a:solidFill>
              </a:rPr>
              <a:t>Regular data element validation conducted at least annually</a:t>
            </a:r>
          </a:p>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lang="en-US" sz="2000" dirty="0">
                <a:solidFill>
                  <a:schemeClr val="tx1"/>
                </a:solidFill>
              </a:rPr>
              <a:t>Use source documentation</a:t>
            </a:r>
          </a:p>
        </p:txBody>
      </p:sp>
    </p:spTree>
    <p:extLst>
      <p:ext uri="{BB962C8B-B14F-4D97-AF65-F5344CB8AC3E}">
        <p14:creationId xmlns:p14="http://schemas.microsoft.com/office/powerpoint/2010/main" val="1101263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033731-3DB1-28D9-6BCE-1AC35238D708}"/>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15</a:t>
            </a:fld>
            <a:endParaRPr lang="en-US" dirty="0"/>
          </a:p>
        </p:txBody>
      </p:sp>
      <p:sp>
        <p:nvSpPr>
          <p:cNvPr id="3" name="Title 2">
            <a:extLst>
              <a:ext uri="{FF2B5EF4-FFF2-40B4-BE49-F238E27FC236}">
                <a16:creationId xmlns:a16="http://schemas.microsoft.com/office/drawing/2014/main" id="{DD04525E-E13E-B6AA-5D2F-7A87ADB327D6}"/>
              </a:ext>
            </a:extLst>
          </p:cNvPr>
          <p:cNvSpPr>
            <a:spLocks noGrp="1"/>
          </p:cNvSpPr>
          <p:nvPr>
            <p:ph type="title"/>
          </p:nvPr>
        </p:nvSpPr>
        <p:spPr/>
        <p:txBody>
          <a:bodyPr/>
          <a:lstStyle/>
          <a:p>
            <a:r>
              <a:rPr lang="en-US" dirty="0"/>
              <a:t>Attachment I: Program Specific</a:t>
            </a:r>
          </a:p>
        </p:txBody>
      </p:sp>
      <p:sp>
        <p:nvSpPr>
          <p:cNvPr id="6" name="Text Placeholder 5">
            <a:extLst>
              <a:ext uri="{FF2B5EF4-FFF2-40B4-BE49-F238E27FC236}">
                <a16:creationId xmlns:a16="http://schemas.microsoft.com/office/drawing/2014/main" id="{3D653823-8243-C2C2-C0DF-A470E2F05A13}"/>
              </a:ext>
            </a:extLst>
          </p:cNvPr>
          <p:cNvSpPr>
            <a:spLocks noGrp="1"/>
          </p:cNvSpPr>
          <p:nvPr>
            <p:ph type="body" idx="1"/>
          </p:nvPr>
        </p:nvSpPr>
        <p:spPr>
          <a:solidFill>
            <a:srgbClr val="006000"/>
          </a:solidFill>
          <a:ln>
            <a:solidFill>
              <a:schemeClr val="bg1">
                <a:lumMod val="75000"/>
              </a:schemeClr>
            </a:solidFill>
          </a:ln>
        </p:spPr>
        <p:txBody>
          <a:bodyPr>
            <a:normAutofit/>
          </a:bodyPr>
          <a:lstStyle/>
          <a:p>
            <a:pPr algn="ctr"/>
            <a:r>
              <a:rPr lang="en-US" b="1" dirty="0">
                <a:solidFill>
                  <a:schemeClr val="bg1"/>
                </a:solidFill>
                <a:cs typeface="Calibri"/>
              </a:rPr>
              <a:t>Non-Core Programs</a:t>
            </a:r>
          </a:p>
        </p:txBody>
      </p:sp>
      <p:sp>
        <p:nvSpPr>
          <p:cNvPr id="9" name="Freeform: Shape 8">
            <a:extLst>
              <a:ext uri="{FF2B5EF4-FFF2-40B4-BE49-F238E27FC236}">
                <a16:creationId xmlns:a16="http://schemas.microsoft.com/office/drawing/2014/main" id="{81B62A19-515D-7E5E-9EF8-EE64897CC88C}"/>
              </a:ext>
            </a:extLst>
          </p:cNvPr>
          <p:cNvSpPr/>
          <p:nvPr/>
        </p:nvSpPr>
        <p:spPr>
          <a:xfrm>
            <a:off x="839788" y="2031100"/>
            <a:ext cx="10515600" cy="914400"/>
          </a:xfrm>
          <a:custGeom>
            <a:avLst/>
            <a:gdLst>
              <a:gd name="connsiteX0" fmla="*/ 0 w 10515600"/>
              <a:gd name="connsiteY0" fmla="*/ 0 h 1152000"/>
              <a:gd name="connsiteX1" fmla="*/ 10515600 w 10515600"/>
              <a:gd name="connsiteY1" fmla="*/ 0 h 1152000"/>
              <a:gd name="connsiteX2" fmla="*/ 10515600 w 10515600"/>
              <a:gd name="connsiteY2" fmla="*/ 1152000 h 1152000"/>
              <a:gd name="connsiteX3" fmla="*/ 0 w 10515600"/>
              <a:gd name="connsiteY3" fmla="*/ 1152000 h 1152000"/>
              <a:gd name="connsiteX4" fmla="*/ 0 w 10515600"/>
              <a:gd name="connsiteY4" fmla="*/ 0 h 115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152000">
                <a:moveTo>
                  <a:pt x="0" y="0"/>
                </a:moveTo>
                <a:lnTo>
                  <a:pt x="10515600" y="0"/>
                </a:lnTo>
                <a:lnTo>
                  <a:pt x="10515600" y="1152000"/>
                </a:lnTo>
                <a:lnTo>
                  <a:pt x="0" y="1152000"/>
                </a:lnTo>
                <a:lnTo>
                  <a:pt x="0" y="0"/>
                </a:lnTo>
                <a:close/>
              </a:path>
            </a:pathLst>
          </a:custGeom>
          <a:solidFill>
            <a:srgbClr val="006000"/>
          </a:solidFill>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480" tIns="162560" rIns="284480" bIns="162560" numCol="1" spcCol="1270" anchor="ctr" anchorCtr="0">
            <a:noAutofit/>
          </a:bodyPr>
          <a:lstStyle/>
          <a:p>
            <a:pPr marL="0" lvl="0" indent="0" algn="ctr" defTabSz="1778000" rtl="0">
              <a:lnSpc>
                <a:spcPct val="90000"/>
              </a:lnSpc>
              <a:spcBef>
                <a:spcPct val="0"/>
              </a:spcBef>
              <a:spcAft>
                <a:spcPct val="35000"/>
              </a:spcAft>
              <a:buNone/>
            </a:pPr>
            <a:r>
              <a:rPr lang="en-US" sz="2400" kern="1200" dirty="0"/>
              <a:t>Encouraged/Recommended:</a:t>
            </a:r>
          </a:p>
        </p:txBody>
      </p:sp>
      <p:sp>
        <p:nvSpPr>
          <p:cNvPr id="10" name="Freeform: Shape 9">
            <a:extLst>
              <a:ext uri="{FF2B5EF4-FFF2-40B4-BE49-F238E27FC236}">
                <a16:creationId xmlns:a16="http://schemas.microsoft.com/office/drawing/2014/main" id="{1B2A6393-0EE2-7580-0F07-74E5AA61F161}"/>
              </a:ext>
            </a:extLst>
          </p:cNvPr>
          <p:cNvSpPr/>
          <p:nvPr/>
        </p:nvSpPr>
        <p:spPr>
          <a:xfrm>
            <a:off x="839788" y="2945500"/>
            <a:ext cx="10515600" cy="2194560"/>
          </a:xfrm>
          <a:custGeom>
            <a:avLst/>
            <a:gdLst>
              <a:gd name="connsiteX0" fmla="*/ 0 w 10515600"/>
              <a:gd name="connsiteY0" fmla="*/ 0 h 2964599"/>
              <a:gd name="connsiteX1" fmla="*/ 10515600 w 10515600"/>
              <a:gd name="connsiteY1" fmla="*/ 0 h 2964599"/>
              <a:gd name="connsiteX2" fmla="*/ 10515600 w 10515600"/>
              <a:gd name="connsiteY2" fmla="*/ 2964599 h 2964599"/>
              <a:gd name="connsiteX3" fmla="*/ 0 w 10515600"/>
              <a:gd name="connsiteY3" fmla="*/ 2964599 h 2964599"/>
              <a:gd name="connsiteX4" fmla="*/ 0 w 10515600"/>
              <a:gd name="connsiteY4" fmla="*/ 0 h 2964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2964599">
                <a:moveTo>
                  <a:pt x="0" y="0"/>
                </a:moveTo>
                <a:lnTo>
                  <a:pt x="10515600" y="0"/>
                </a:lnTo>
                <a:lnTo>
                  <a:pt x="10515600" y="2964599"/>
                </a:lnTo>
                <a:lnTo>
                  <a:pt x="0" y="2964599"/>
                </a:lnTo>
                <a:lnTo>
                  <a:pt x="0" y="0"/>
                </a:lnTo>
                <a:close/>
              </a:path>
            </a:pathLst>
          </a:custGeom>
          <a:solidFill>
            <a:schemeClr val="bg1">
              <a:lumMod val="95000"/>
              <a:alpha val="90000"/>
            </a:schemeClr>
          </a:solid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13360" tIns="213360" rIns="284480" bIns="320040" numCol="1" spcCol="1270" anchor="ctr" anchorCtr="0">
            <a:noAutofit/>
          </a:bodyPr>
          <a:lstStyle/>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lang="en-US" sz="2000" kern="1200" dirty="0"/>
              <a:t>Develop data validation procedures </a:t>
            </a:r>
          </a:p>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lang="en-US" sz="2000" kern="1200" dirty="0"/>
              <a:t>Regular data element validation conducted at least annually</a:t>
            </a:r>
          </a:p>
          <a:p>
            <a:pPr marL="228600" marR="0" lvl="0" indent="-228600" algn="l" defTabSz="914400" rtl="0" eaLnBrk="1" fontAlgn="auto" latinLnBrk="0" hangingPunct="1">
              <a:lnSpc>
                <a:spcPct val="95000"/>
              </a:lnSpc>
              <a:spcBef>
                <a:spcPts val="1800"/>
              </a:spcBef>
              <a:spcAft>
                <a:spcPts val="0"/>
              </a:spcAft>
              <a:buClr>
                <a:srgbClr val="7A232F"/>
              </a:buClr>
              <a:buSzTx/>
              <a:buFont typeface="Wingdings 3" panose="05040102010807070707" pitchFamily="18" charset="2"/>
              <a:buChar char=""/>
              <a:tabLst/>
              <a:defRPr/>
            </a:pPr>
            <a:r>
              <a:rPr lang="en-US" sz="2000" dirty="0">
                <a:solidFill>
                  <a:schemeClr val="tx1"/>
                </a:solidFill>
              </a:rPr>
              <a:t>Use source documentation</a:t>
            </a:r>
          </a:p>
        </p:txBody>
      </p:sp>
    </p:spTree>
    <p:extLst>
      <p:ext uri="{BB962C8B-B14F-4D97-AF65-F5344CB8AC3E}">
        <p14:creationId xmlns:p14="http://schemas.microsoft.com/office/powerpoint/2010/main" val="3422393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8000"/>
            <a:lum/>
          </a:blip>
          <a:srcRect/>
          <a:stretch>
            <a:fillRect r="-111000"/>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B1F0FC5-6A6D-A59B-41D6-BA37358686B8}"/>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16</a:t>
            </a:fld>
            <a:endParaRPr lang="en-US" dirty="0"/>
          </a:p>
        </p:txBody>
      </p:sp>
      <p:sp>
        <p:nvSpPr>
          <p:cNvPr id="3" name="Title 2">
            <a:extLst>
              <a:ext uri="{FF2B5EF4-FFF2-40B4-BE49-F238E27FC236}">
                <a16:creationId xmlns:a16="http://schemas.microsoft.com/office/drawing/2014/main" id="{187E36D0-60EE-B08D-6539-FC11CB6BE835}"/>
              </a:ext>
            </a:extLst>
          </p:cNvPr>
          <p:cNvSpPr>
            <a:spLocks noGrp="1"/>
          </p:cNvSpPr>
          <p:nvPr>
            <p:ph type="title"/>
          </p:nvPr>
        </p:nvSpPr>
        <p:spPr/>
        <p:txBody>
          <a:bodyPr/>
          <a:lstStyle/>
          <a:p>
            <a:r>
              <a:rPr lang="en-US" dirty="0"/>
              <a:t>What’s New?</a:t>
            </a:r>
          </a:p>
        </p:txBody>
      </p:sp>
    </p:spTree>
    <p:extLst>
      <p:ext uri="{BB962C8B-B14F-4D97-AF65-F5344CB8AC3E}">
        <p14:creationId xmlns:p14="http://schemas.microsoft.com/office/powerpoint/2010/main" val="3226784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D608A1-DBC2-FD8C-E2CB-3B5DC342B7F0}"/>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17</a:t>
            </a:fld>
            <a:endParaRPr lang="en-US" dirty="0"/>
          </a:p>
        </p:txBody>
      </p:sp>
      <p:sp>
        <p:nvSpPr>
          <p:cNvPr id="3" name="Title 2">
            <a:extLst>
              <a:ext uri="{FF2B5EF4-FFF2-40B4-BE49-F238E27FC236}">
                <a16:creationId xmlns:a16="http://schemas.microsoft.com/office/drawing/2014/main" id="{38871D96-F432-70A0-EB75-018B6A37DFEE}"/>
              </a:ext>
            </a:extLst>
          </p:cNvPr>
          <p:cNvSpPr>
            <a:spLocks noGrp="1"/>
          </p:cNvSpPr>
          <p:nvPr>
            <p:ph type="title"/>
          </p:nvPr>
        </p:nvSpPr>
        <p:spPr/>
        <p:txBody>
          <a:bodyPr/>
          <a:lstStyle/>
          <a:p>
            <a:r>
              <a:rPr lang="en-US" dirty="0">
                <a:cs typeface="Calibri"/>
              </a:rPr>
              <a:t>Overview</a:t>
            </a:r>
          </a:p>
        </p:txBody>
      </p:sp>
      <p:sp>
        <p:nvSpPr>
          <p:cNvPr id="5" name="Freeform: Shape 4">
            <a:extLst>
              <a:ext uri="{FF2B5EF4-FFF2-40B4-BE49-F238E27FC236}">
                <a16:creationId xmlns:a16="http://schemas.microsoft.com/office/drawing/2014/main" id="{85E22C50-8F47-E03A-F448-B67EF4D4C7F3}"/>
              </a:ext>
            </a:extLst>
          </p:cNvPr>
          <p:cNvSpPr/>
          <p:nvPr/>
        </p:nvSpPr>
        <p:spPr>
          <a:xfrm>
            <a:off x="1828553" y="1194399"/>
            <a:ext cx="9144000" cy="647595"/>
          </a:xfrm>
          <a:custGeom>
            <a:avLst/>
            <a:gdLst>
              <a:gd name="connsiteX0" fmla="*/ 0 w 11081334"/>
              <a:gd name="connsiteY0" fmla="*/ 107935 h 647595"/>
              <a:gd name="connsiteX1" fmla="*/ 107935 w 11081334"/>
              <a:gd name="connsiteY1" fmla="*/ 0 h 647595"/>
              <a:gd name="connsiteX2" fmla="*/ 10973399 w 11081334"/>
              <a:gd name="connsiteY2" fmla="*/ 0 h 647595"/>
              <a:gd name="connsiteX3" fmla="*/ 11081334 w 11081334"/>
              <a:gd name="connsiteY3" fmla="*/ 107935 h 647595"/>
              <a:gd name="connsiteX4" fmla="*/ 11081334 w 11081334"/>
              <a:gd name="connsiteY4" fmla="*/ 539660 h 647595"/>
              <a:gd name="connsiteX5" fmla="*/ 10973399 w 11081334"/>
              <a:gd name="connsiteY5" fmla="*/ 647595 h 647595"/>
              <a:gd name="connsiteX6" fmla="*/ 107935 w 11081334"/>
              <a:gd name="connsiteY6" fmla="*/ 647595 h 647595"/>
              <a:gd name="connsiteX7" fmla="*/ 0 w 11081334"/>
              <a:gd name="connsiteY7" fmla="*/ 539660 h 647595"/>
              <a:gd name="connsiteX8" fmla="*/ 0 w 11081334"/>
              <a:gd name="connsiteY8" fmla="*/ 107935 h 647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81334" h="647595">
                <a:moveTo>
                  <a:pt x="0" y="107935"/>
                </a:moveTo>
                <a:cubicBezTo>
                  <a:pt x="0" y="48324"/>
                  <a:pt x="48324" y="0"/>
                  <a:pt x="107935" y="0"/>
                </a:cubicBezTo>
                <a:lnTo>
                  <a:pt x="10973399" y="0"/>
                </a:lnTo>
                <a:cubicBezTo>
                  <a:pt x="11033010" y="0"/>
                  <a:pt x="11081334" y="48324"/>
                  <a:pt x="11081334" y="107935"/>
                </a:cubicBezTo>
                <a:lnTo>
                  <a:pt x="11081334" y="539660"/>
                </a:lnTo>
                <a:cubicBezTo>
                  <a:pt x="11081334" y="599271"/>
                  <a:pt x="11033010" y="647595"/>
                  <a:pt x="10973399" y="647595"/>
                </a:cubicBezTo>
                <a:lnTo>
                  <a:pt x="107935" y="647595"/>
                </a:lnTo>
                <a:cubicBezTo>
                  <a:pt x="48324" y="647595"/>
                  <a:pt x="0" y="599271"/>
                  <a:pt x="0" y="539660"/>
                </a:cubicBezTo>
                <a:lnTo>
                  <a:pt x="0" y="107935"/>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34483" tIns="134483" rIns="134483" bIns="134483" numCol="1" spcCol="1270" anchor="ctr" anchorCtr="0">
            <a:noAutofit/>
          </a:bodyPr>
          <a:lstStyle/>
          <a:p>
            <a:pPr marL="111125" lvl="0" algn="l" defTabSz="1200150">
              <a:lnSpc>
                <a:spcPct val="90000"/>
              </a:lnSpc>
              <a:spcBef>
                <a:spcPct val="0"/>
              </a:spcBef>
              <a:spcAft>
                <a:spcPct val="35000"/>
              </a:spcAft>
              <a:buNone/>
            </a:pPr>
            <a:r>
              <a:rPr lang="en-US" sz="2700" kern="1200" dirty="0"/>
              <a:t>Equity and accessibility</a:t>
            </a:r>
          </a:p>
        </p:txBody>
      </p:sp>
      <p:pic>
        <p:nvPicPr>
          <p:cNvPr id="15" name="Picture 14">
            <a:extLst>
              <a:ext uri="{FF2B5EF4-FFF2-40B4-BE49-F238E27FC236}">
                <a16:creationId xmlns:a16="http://schemas.microsoft.com/office/drawing/2014/main" id="{EEC1B64D-412C-9783-D1C6-CCF10A994B0E}"/>
              </a:ext>
              <a:ext uri="{C183D7F6-B498-43B3-948B-1728B52AA6E4}">
                <adec:decorative xmlns:adec="http://schemas.microsoft.com/office/drawing/2017/decorative" val="1"/>
              </a:ext>
            </a:extLst>
          </p:cNvPr>
          <p:cNvPicPr>
            <a:picLocks noChangeAspect="1"/>
          </p:cNvPicPr>
          <p:nvPr/>
        </p:nvPicPr>
        <p:blipFill rotWithShape="1">
          <a:blip r:embed="rId3">
            <a:duotone>
              <a:prstClr val="black"/>
              <a:schemeClr val="accent4">
                <a:tint val="45000"/>
                <a:satMod val="400000"/>
              </a:schemeClr>
            </a:duotone>
            <a:extLst>
              <a:ext uri="{28A0092B-C50C-407E-A947-70E740481C1C}">
                <a14:useLocalDpi xmlns:a14="http://schemas.microsoft.com/office/drawing/2010/main" val="0"/>
              </a:ext>
            </a:extLst>
          </a:blip>
          <a:srcRect/>
          <a:stretch/>
        </p:blipFill>
        <p:spPr>
          <a:xfrm>
            <a:off x="1257077" y="1215153"/>
            <a:ext cx="640080" cy="606085"/>
          </a:xfrm>
          <a:prstGeom prst="ellipse">
            <a:avLst/>
          </a:prstGeom>
          <a:ln>
            <a:solidFill>
              <a:schemeClr val="bg2">
                <a:lumMod val="90000"/>
              </a:schemeClr>
            </a:solidFill>
          </a:ln>
        </p:spPr>
      </p:pic>
      <p:sp>
        <p:nvSpPr>
          <p:cNvPr id="6" name="Freeform: Shape 5">
            <a:extLst>
              <a:ext uri="{FF2B5EF4-FFF2-40B4-BE49-F238E27FC236}">
                <a16:creationId xmlns:a16="http://schemas.microsoft.com/office/drawing/2014/main" id="{6DB932C0-7684-AAAA-F1A8-81C2D5B6F358}"/>
              </a:ext>
            </a:extLst>
          </p:cNvPr>
          <p:cNvSpPr/>
          <p:nvPr/>
        </p:nvSpPr>
        <p:spPr>
          <a:xfrm>
            <a:off x="1828553" y="1919754"/>
            <a:ext cx="9144000" cy="647595"/>
          </a:xfrm>
          <a:custGeom>
            <a:avLst/>
            <a:gdLst>
              <a:gd name="connsiteX0" fmla="*/ 0 w 11081334"/>
              <a:gd name="connsiteY0" fmla="*/ 107935 h 647595"/>
              <a:gd name="connsiteX1" fmla="*/ 107935 w 11081334"/>
              <a:gd name="connsiteY1" fmla="*/ 0 h 647595"/>
              <a:gd name="connsiteX2" fmla="*/ 10973399 w 11081334"/>
              <a:gd name="connsiteY2" fmla="*/ 0 h 647595"/>
              <a:gd name="connsiteX3" fmla="*/ 11081334 w 11081334"/>
              <a:gd name="connsiteY3" fmla="*/ 107935 h 647595"/>
              <a:gd name="connsiteX4" fmla="*/ 11081334 w 11081334"/>
              <a:gd name="connsiteY4" fmla="*/ 539660 h 647595"/>
              <a:gd name="connsiteX5" fmla="*/ 10973399 w 11081334"/>
              <a:gd name="connsiteY5" fmla="*/ 647595 h 647595"/>
              <a:gd name="connsiteX6" fmla="*/ 107935 w 11081334"/>
              <a:gd name="connsiteY6" fmla="*/ 647595 h 647595"/>
              <a:gd name="connsiteX7" fmla="*/ 0 w 11081334"/>
              <a:gd name="connsiteY7" fmla="*/ 539660 h 647595"/>
              <a:gd name="connsiteX8" fmla="*/ 0 w 11081334"/>
              <a:gd name="connsiteY8" fmla="*/ 107935 h 647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81334" h="647595">
                <a:moveTo>
                  <a:pt x="0" y="107935"/>
                </a:moveTo>
                <a:cubicBezTo>
                  <a:pt x="0" y="48324"/>
                  <a:pt x="48324" y="0"/>
                  <a:pt x="107935" y="0"/>
                </a:cubicBezTo>
                <a:lnTo>
                  <a:pt x="10973399" y="0"/>
                </a:lnTo>
                <a:cubicBezTo>
                  <a:pt x="11033010" y="0"/>
                  <a:pt x="11081334" y="48324"/>
                  <a:pt x="11081334" y="107935"/>
                </a:cubicBezTo>
                <a:lnTo>
                  <a:pt x="11081334" y="539660"/>
                </a:lnTo>
                <a:cubicBezTo>
                  <a:pt x="11081334" y="599271"/>
                  <a:pt x="11033010" y="647595"/>
                  <a:pt x="10973399" y="647595"/>
                </a:cubicBezTo>
                <a:lnTo>
                  <a:pt x="107935" y="647595"/>
                </a:lnTo>
                <a:cubicBezTo>
                  <a:pt x="48324" y="647595"/>
                  <a:pt x="0" y="599271"/>
                  <a:pt x="0" y="539660"/>
                </a:cubicBezTo>
                <a:lnTo>
                  <a:pt x="0" y="107935"/>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34483" tIns="134483" rIns="134483" bIns="134483" numCol="1" spcCol="1270" anchor="ctr" anchorCtr="0">
            <a:noAutofit/>
          </a:bodyPr>
          <a:lstStyle/>
          <a:p>
            <a:pPr marL="111125" lvl="0" algn="l" defTabSz="1200150">
              <a:lnSpc>
                <a:spcPct val="90000"/>
              </a:lnSpc>
              <a:spcBef>
                <a:spcPct val="0"/>
              </a:spcBef>
              <a:spcAft>
                <a:spcPct val="35000"/>
              </a:spcAft>
              <a:buNone/>
            </a:pPr>
            <a:r>
              <a:rPr lang="en-US" sz="2700" kern="1200" dirty="0"/>
              <a:t>Self-attestation</a:t>
            </a:r>
          </a:p>
        </p:txBody>
      </p:sp>
      <p:grpSp>
        <p:nvGrpSpPr>
          <p:cNvPr id="23" name="Group 22">
            <a:extLst>
              <a:ext uri="{FF2B5EF4-FFF2-40B4-BE49-F238E27FC236}">
                <a16:creationId xmlns:a16="http://schemas.microsoft.com/office/drawing/2014/main" id="{6E6D8DD3-4D4C-036A-8671-DA49E78EA95A}"/>
              </a:ext>
              <a:ext uri="{C183D7F6-B498-43B3-948B-1728B52AA6E4}">
                <adec:decorative xmlns:adec="http://schemas.microsoft.com/office/drawing/2017/decorative" val="1"/>
              </a:ext>
            </a:extLst>
          </p:cNvPr>
          <p:cNvGrpSpPr/>
          <p:nvPr/>
        </p:nvGrpSpPr>
        <p:grpSpPr>
          <a:xfrm>
            <a:off x="1251616" y="1927122"/>
            <a:ext cx="640080" cy="640080"/>
            <a:chOff x="1215714" y="1926054"/>
            <a:chExt cx="640080" cy="640080"/>
          </a:xfrm>
        </p:grpSpPr>
        <p:sp>
          <p:nvSpPr>
            <p:cNvPr id="16" name="Oval 15">
              <a:extLst>
                <a:ext uri="{FF2B5EF4-FFF2-40B4-BE49-F238E27FC236}">
                  <a16:creationId xmlns:a16="http://schemas.microsoft.com/office/drawing/2014/main" id="{9A7F01E2-C33E-8186-14FC-50FEA367428C}"/>
                </a:ext>
                <a:ext uri="{C183D7F6-B498-43B3-948B-1728B52AA6E4}">
                  <adec:decorative xmlns:adec="http://schemas.microsoft.com/office/drawing/2017/decorative" val="1"/>
                </a:ext>
              </a:extLst>
            </p:cNvPr>
            <p:cNvSpPr/>
            <p:nvPr/>
          </p:nvSpPr>
          <p:spPr>
            <a:xfrm>
              <a:off x="1215714" y="1926054"/>
              <a:ext cx="640080" cy="640080"/>
            </a:xfrm>
            <a:prstGeom prst="ellipse">
              <a:avLst/>
            </a:prstGeom>
            <a:solidFill>
              <a:srgbClr val="E9E9E7"/>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Graphic 21" descr="Signature outline">
              <a:extLst>
                <a:ext uri="{FF2B5EF4-FFF2-40B4-BE49-F238E27FC236}">
                  <a16:creationId xmlns:a16="http://schemas.microsoft.com/office/drawing/2014/main" id="{FF85299B-9F9C-2AF9-4C50-89D71088828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52874" y="2060173"/>
              <a:ext cx="365760" cy="365760"/>
            </a:xfrm>
            <a:prstGeom prst="rect">
              <a:avLst/>
            </a:prstGeom>
          </p:spPr>
        </p:pic>
      </p:grpSp>
      <p:sp>
        <p:nvSpPr>
          <p:cNvPr id="8" name="Freeform: Shape 7">
            <a:extLst>
              <a:ext uri="{FF2B5EF4-FFF2-40B4-BE49-F238E27FC236}">
                <a16:creationId xmlns:a16="http://schemas.microsoft.com/office/drawing/2014/main" id="{FE793321-0612-7FA4-357D-944389D815B0}"/>
              </a:ext>
            </a:extLst>
          </p:cNvPr>
          <p:cNvSpPr/>
          <p:nvPr/>
        </p:nvSpPr>
        <p:spPr>
          <a:xfrm>
            <a:off x="1828553" y="2567349"/>
            <a:ext cx="9144001" cy="726570"/>
          </a:xfrm>
          <a:custGeom>
            <a:avLst/>
            <a:gdLst>
              <a:gd name="connsiteX0" fmla="*/ 0 w 11081334"/>
              <a:gd name="connsiteY0" fmla="*/ 0 h 726570"/>
              <a:gd name="connsiteX1" fmla="*/ 11081334 w 11081334"/>
              <a:gd name="connsiteY1" fmla="*/ 0 h 726570"/>
              <a:gd name="connsiteX2" fmla="*/ 11081334 w 11081334"/>
              <a:gd name="connsiteY2" fmla="*/ 726570 h 726570"/>
              <a:gd name="connsiteX3" fmla="*/ 0 w 11081334"/>
              <a:gd name="connsiteY3" fmla="*/ 726570 h 726570"/>
              <a:gd name="connsiteX4" fmla="*/ 0 w 11081334"/>
              <a:gd name="connsiteY4" fmla="*/ 0 h 726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1334" h="726570">
                <a:moveTo>
                  <a:pt x="0" y="0"/>
                </a:moveTo>
                <a:lnTo>
                  <a:pt x="11081334" y="0"/>
                </a:lnTo>
                <a:lnTo>
                  <a:pt x="11081334" y="726570"/>
                </a:lnTo>
                <a:lnTo>
                  <a:pt x="0" y="72657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51832" tIns="34290" rIns="192024" bIns="34290" numCol="1" spcCol="1270" anchor="t" anchorCtr="0">
            <a:noAutofit/>
          </a:bodyPr>
          <a:lstStyle/>
          <a:p>
            <a:pPr marL="342900" lvl="1" indent="-342900" algn="l" defTabSz="933450">
              <a:lnSpc>
                <a:spcPct val="90000"/>
              </a:lnSpc>
              <a:spcBef>
                <a:spcPct val="0"/>
              </a:spcBef>
              <a:spcAft>
                <a:spcPct val="20000"/>
              </a:spcAft>
              <a:buClr>
                <a:schemeClr val="accent2"/>
              </a:buClr>
              <a:buFont typeface="Wingdings 3" panose="05040102010807070707" pitchFamily="18" charset="2"/>
              <a:buChar char=""/>
            </a:pPr>
            <a:r>
              <a:rPr lang="en-US" sz="2000" dirty="0">
                <a:solidFill>
                  <a:schemeClr val="tx1"/>
                </a:solidFill>
                <a:cs typeface="Calibri"/>
              </a:rPr>
              <a:t>Self-attestation</a:t>
            </a:r>
            <a:r>
              <a:rPr lang="en-US" sz="2000" kern="1200" dirty="0"/>
              <a:t>/signatures</a:t>
            </a:r>
          </a:p>
          <a:p>
            <a:pPr marL="342900" lvl="1" indent="-342900" algn="l" defTabSz="933450">
              <a:lnSpc>
                <a:spcPct val="90000"/>
              </a:lnSpc>
              <a:spcBef>
                <a:spcPct val="0"/>
              </a:spcBef>
              <a:spcAft>
                <a:spcPct val="20000"/>
              </a:spcAft>
              <a:buClr>
                <a:schemeClr val="accent2"/>
              </a:buClr>
              <a:buFont typeface="Wingdings 3" panose="05040102010807070707" pitchFamily="18" charset="2"/>
              <a:buChar char=""/>
            </a:pPr>
            <a:r>
              <a:rPr lang="en-US" sz="2000" kern="1200" dirty="0"/>
              <a:t>Application</a:t>
            </a:r>
          </a:p>
          <a:p>
            <a:pPr marL="228600" lvl="1" indent="-228600" algn="l" defTabSz="933450">
              <a:lnSpc>
                <a:spcPct val="90000"/>
              </a:lnSpc>
              <a:spcBef>
                <a:spcPct val="0"/>
              </a:spcBef>
              <a:spcAft>
                <a:spcPct val="20000"/>
              </a:spcAft>
              <a:buChar char="•"/>
            </a:pPr>
            <a:endParaRPr lang="en-US" sz="2100" kern="1200" dirty="0"/>
          </a:p>
        </p:txBody>
      </p:sp>
      <p:sp>
        <p:nvSpPr>
          <p:cNvPr id="9" name="Freeform: Shape 8">
            <a:extLst>
              <a:ext uri="{FF2B5EF4-FFF2-40B4-BE49-F238E27FC236}">
                <a16:creationId xmlns:a16="http://schemas.microsoft.com/office/drawing/2014/main" id="{AF554A37-E88C-88FD-1327-61BF1AE32303}"/>
              </a:ext>
            </a:extLst>
          </p:cNvPr>
          <p:cNvSpPr/>
          <p:nvPr/>
        </p:nvSpPr>
        <p:spPr>
          <a:xfrm>
            <a:off x="1828553" y="3293919"/>
            <a:ext cx="9144000" cy="647595"/>
          </a:xfrm>
          <a:custGeom>
            <a:avLst/>
            <a:gdLst>
              <a:gd name="connsiteX0" fmla="*/ 0 w 11081334"/>
              <a:gd name="connsiteY0" fmla="*/ 107935 h 647595"/>
              <a:gd name="connsiteX1" fmla="*/ 107935 w 11081334"/>
              <a:gd name="connsiteY1" fmla="*/ 0 h 647595"/>
              <a:gd name="connsiteX2" fmla="*/ 10973399 w 11081334"/>
              <a:gd name="connsiteY2" fmla="*/ 0 h 647595"/>
              <a:gd name="connsiteX3" fmla="*/ 11081334 w 11081334"/>
              <a:gd name="connsiteY3" fmla="*/ 107935 h 647595"/>
              <a:gd name="connsiteX4" fmla="*/ 11081334 w 11081334"/>
              <a:gd name="connsiteY4" fmla="*/ 539660 h 647595"/>
              <a:gd name="connsiteX5" fmla="*/ 10973399 w 11081334"/>
              <a:gd name="connsiteY5" fmla="*/ 647595 h 647595"/>
              <a:gd name="connsiteX6" fmla="*/ 107935 w 11081334"/>
              <a:gd name="connsiteY6" fmla="*/ 647595 h 647595"/>
              <a:gd name="connsiteX7" fmla="*/ 0 w 11081334"/>
              <a:gd name="connsiteY7" fmla="*/ 539660 h 647595"/>
              <a:gd name="connsiteX8" fmla="*/ 0 w 11081334"/>
              <a:gd name="connsiteY8" fmla="*/ 107935 h 647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81334" h="647595">
                <a:moveTo>
                  <a:pt x="0" y="107935"/>
                </a:moveTo>
                <a:cubicBezTo>
                  <a:pt x="0" y="48324"/>
                  <a:pt x="48324" y="0"/>
                  <a:pt x="107935" y="0"/>
                </a:cubicBezTo>
                <a:lnTo>
                  <a:pt x="10973399" y="0"/>
                </a:lnTo>
                <a:cubicBezTo>
                  <a:pt x="11033010" y="0"/>
                  <a:pt x="11081334" y="48324"/>
                  <a:pt x="11081334" y="107935"/>
                </a:cubicBezTo>
                <a:lnTo>
                  <a:pt x="11081334" y="539660"/>
                </a:lnTo>
                <a:cubicBezTo>
                  <a:pt x="11081334" y="599271"/>
                  <a:pt x="11033010" y="647595"/>
                  <a:pt x="10973399" y="647595"/>
                </a:cubicBezTo>
                <a:lnTo>
                  <a:pt x="107935" y="647595"/>
                </a:lnTo>
                <a:cubicBezTo>
                  <a:pt x="48324" y="647595"/>
                  <a:pt x="0" y="599271"/>
                  <a:pt x="0" y="539660"/>
                </a:cubicBezTo>
                <a:lnTo>
                  <a:pt x="0" y="107935"/>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34483" tIns="134483" rIns="134483" bIns="134483" numCol="1" spcCol="1270" anchor="ctr" anchorCtr="0">
            <a:noAutofit/>
          </a:bodyPr>
          <a:lstStyle/>
          <a:p>
            <a:pPr marL="55563" lvl="0" algn="l" defTabSz="1200150">
              <a:lnSpc>
                <a:spcPct val="90000"/>
              </a:lnSpc>
              <a:spcBef>
                <a:spcPct val="0"/>
              </a:spcBef>
              <a:spcAft>
                <a:spcPct val="35000"/>
              </a:spcAft>
              <a:buNone/>
            </a:pPr>
            <a:r>
              <a:rPr lang="en-US" sz="2700" kern="1200" dirty="0"/>
              <a:t>Eligibility</a:t>
            </a:r>
          </a:p>
        </p:txBody>
      </p:sp>
      <p:grpSp>
        <p:nvGrpSpPr>
          <p:cNvPr id="26" name="Group 25">
            <a:extLst>
              <a:ext uri="{FF2B5EF4-FFF2-40B4-BE49-F238E27FC236}">
                <a16:creationId xmlns:a16="http://schemas.microsoft.com/office/drawing/2014/main" id="{095502C5-2C15-A1FB-5193-C4F489E32971}"/>
              </a:ext>
              <a:ext uri="{C183D7F6-B498-43B3-948B-1728B52AA6E4}">
                <adec:decorative xmlns:adec="http://schemas.microsoft.com/office/drawing/2017/decorative" val="1"/>
              </a:ext>
            </a:extLst>
          </p:cNvPr>
          <p:cNvGrpSpPr/>
          <p:nvPr/>
        </p:nvGrpSpPr>
        <p:grpSpPr>
          <a:xfrm>
            <a:off x="1251616" y="3292557"/>
            <a:ext cx="640080" cy="640080"/>
            <a:chOff x="1255349" y="3313534"/>
            <a:chExt cx="640080" cy="640080"/>
          </a:xfrm>
        </p:grpSpPr>
        <p:sp>
          <p:nvSpPr>
            <p:cNvPr id="17" name="Oval 16">
              <a:extLst>
                <a:ext uri="{FF2B5EF4-FFF2-40B4-BE49-F238E27FC236}">
                  <a16:creationId xmlns:a16="http://schemas.microsoft.com/office/drawing/2014/main" id="{FBA75594-F48C-C02B-DB65-504B199D0B04}"/>
                </a:ext>
                <a:ext uri="{C183D7F6-B498-43B3-948B-1728B52AA6E4}">
                  <adec:decorative xmlns:adec="http://schemas.microsoft.com/office/drawing/2017/decorative" val="1"/>
                </a:ext>
              </a:extLst>
            </p:cNvPr>
            <p:cNvSpPr/>
            <p:nvPr/>
          </p:nvSpPr>
          <p:spPr>
            <a:xfrm>
              <a:off x="1255349" y="3313534"/>
              <a:ext cx="640080" cy="640080"/>
            </a:xfrm>
            <a:prstGeom prst="ellipse">
              <a:avLst/>
            </a:prstGeom>
            <a:solidFill>
              <a:srgbClr val="E9E9E7"/>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5" name="Graphic 24" descr="Clipboard Checked outline">
              <a:extLst>
                <a:ext uri="{FF2B5EF4-FFF2-40B4-BE49-F238E27FC236}">
                  <a16:creationId xmlns:a16="http://schemas.microsoft.com/office/drawing/2014/main" id="{DE3FAC1F-0E25-05BB-558A-ECA3B3481D6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07154" y="3327984"/>
              <a:ext cx="548640" cy="548640"/>
            </a:xfrm>
            <a:prstGeom prst="rect">
              <a:avLst/>
            </a:prstGeom>
          </p:spPr>
        </p:pic>
      </p:grpSp>
      <p:sp>
        <p:nvSpPr>
          <p:cNvPr id="10" name="Freeform: Shape 9">
            <a:extLst>
              <a:ext uri="{FF2B5EF4-FFF2-40B4-BE49-F238E27FC236}">
                <a16:creationId xmlns:a16="http://schemas.microsoft.com/office/drawing/2014/main" id="{55518DD3-8640-3BA0-3A4E-810F6436E0FF}"/>
              </a:ext>
            </a:extLst>
          </p:cNvPr>
          <p:cNvSpPr/>
          <p:nvPr/>
        </p:nvSpPr>
        <p:spPr>
          <a:xfrm>
            <a:off x="1828553" y="4019274"/>
            <a:ext cx="9144000" cy="647595"/>
          </a:xfrm>
          <a:custGeom>
            <a:avLst/>
            <a:gdLst>
              <a:gd name="connsiteX0" fmla="*/ 0 w 11081334"/>
              <a:gd name="connsiteY0" fmla="*/ 107935 h 647595"/>
              <a:gd name="connsiteX1" fmla="*/ 107935 w 11081334"/>
              <a:gd name="connsiteY1" fmla="*/ 0 h 647595"/>
              <a:gd name="connsiteX2" fmla="*/ 10973399 w 11081334"/>
              <a:gd name="connsiteY2" fmla="*/ 0 h 647595"/>
              <a:gd name="connsiteX3" fmla="*/ 11081334 w 11081334"/>
              <a:gd name="connsiteY3" fmla="*/ 107935 h 647595"/>
              <a:gd name="connsiteX4" fmla="*/ 11081334 w 11081334"/>
              <a:gd name="connsiteY4" fmla="*/ 539660 h 647595"/>
              <a:gd name="connsiteX5" fmla="*/ 10973399 w 11081334"/>
              <a:gd name="connsiteY5" fmla="*/ 647595 h 647595"/>
              <a:gd name="connsiteX6" fmla="*/ 107935 w 11081334"/>
              <a:gd name="connsiteY6" fmla="*/ 647595 h 647595"/>
              <a:gd name="connsiteX7" fmla="*/ 0 w 11081334"/>
              <a:gd name="connsiteY7" fmla="*/ 539660 h 647595"/>
              <a:gd name="connsiteX8" fmla="*/ 0 w 11081334"/>
              <a:gd name="connsiteY8" fmla="*/ 107935 h 647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81334" h="647595">
                <a:moveTo>
                  <a:pt x="0" y="107935"/>
                </a:moveTo>
                <a:cubicBezTo>
                  <a:pt x="0" y="48324"/>
                  <a:pt x="48324" y="0"/>
                  <a:pt x="107935" y="0"/>
                </a:cubicBezTo>
                <a:lnTo>
                  <a:pt x="10973399" y="0"/>
                </a:lnTo>
                <a:cubicBezTo>
                  <a:pt x="11033010" y="0"/>
                  <a:pt x="11081334" y="48324"/>
                  <a:pt x="11081334" y="107935"/>
                </a:cubicBezTo>
                <a:lnTo>
                  <a:pt x="11081334" y="539660"/>
                </a:lnTo>
                <a:cubicBezTo>
                  <a:pt x="11081334" y="599271"/>
                  <a:pt x="11033010" y="647595"/>
                  <a:pt x="10973399" y="647595"/>
                </a:cubicBezTo>
                <a:lnTo>
                  <a:pt x="107935" y="647595"/>
                </a:lnTo>
                <a:cubicBezTo>
                  <a:pt x="48324" y="647595"/>
                  <a:pt x="0" y="599271"/>
                  <a:pt x="0" y="539660"/>
                </a:cubicBezTo>
                <a:lnTo>
                  <a:pt x="0" y="107935"/>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34483" tIns="134483" rIns="134483" bIns="134483" numCol="1" spcCol="1270" anchor="ctr" anchorCtr="0">
            <a:noAutofit/>
          </a:bodyPr>
          <a:lstStyle/>
          <a:p>
            <a:pPr marL="55563" lvl="0" algn="l" defTabSz="1200150">
              <a:lnSpc>
                <a:spcPct val="90000"/>
              </a:lnSpc>
              <a:spcBef>
                <a:spcPct val="0"/>
              </a:spcBef>
              <a:spcAft>
                <a:spcPct val="35000"/>
              </a:spcAft>
              <a:buNone/>
            </a:pPr>
            <a:r>
              <a:rPr lang="en-US" sz="2700" kern="1200" dirty="0"/>
              <a:t>Streamline and Standardization of Source Documentation</a:t>
            </a:r>
          </a:p>
        </p:txBody>
      </p:sp>
      <p:grpSp>
        <p:nvGrpSpPr>
          <p:cNvPr id="33" name="Group 32">
            <a:extLst>
              <a:ext uri="{FF2B5EF4-FFF2-40B4-BE49-F238E27FC236}">
                <a16:creationId xmlns:a16="http://schemas.microsoft.com/office/drawing/2014/main" id="{9028572B-DC7E-2BEB-57F9-A12472ADDC33}"/>
              </a:ext>
              <a:ext uri="{C183D7F6-B498-43B3-948B-1728B52AA6E4}">
                <adec:decorative xmlns:adec="http://schemas.microsoft.com/office/drawing/2017/decorative" val="1"/>
              </a:ext>
            </a:extLst>
          </p:cNvPr>
          <p:cNvGrpSpPr/>
          <p:nvPr/>
        </p:nvGrpSpPr>
        <p:grpSpPr>
          <a:xfrm>
            <a:off x="1251616" y="4028004"/>
            <a:ext cx="640080" cy="640080"/>
            <a:chOff x="1255349" y="4035379"/>
            <a:chExt cx="640080" cy="640080"/>
          </a:xfrm>
        </p:grpSpPr>
        <p:sp>
          <p:nvSpPr>
            <p:cNvPr id="18" name="Oval 17">
              <a:extLst>
                <a:ext uri="{FF2B5EF4-FFF2-40B4-BE49-F238E27FC236}">
                  <a16:creationId xmlns:a16="http://schemas.microsoft.com/office/drawing/2014/main" id="{DD24DE81-C6DE-CFCC-EC1E-E843BDA68455}"/>
                </a:ext>
                <a:ext uri="{C183D7F6-B498-43B3-948B-1728B52AA6E4}">
                  <adec:decorative xmlns:adec="http://schemas.microsoft.com/office/drawing/2017/decorative" val="1"/>
                </a:ext>
              </a:extLst>
            </p:cNvPr>
            <p:cNvSpPr/>
            <p:nvPr/>
          </p:nvSpPr>
          <p:spPr>
            <a:xfrm>
              <a:off x="1255349" y="4035379"/>
              <a:ext cx="640080" cy="640080"/>
            </a:xfrm>
            <a:prstGeom prst="ellipse">
              <a:avLst/>
            </a:prstGeom>
            <a:solidFill>
              <a:srgbClr val="E9E9E7"/>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Graphic 29" descr="Merger outline">
              <a:extLst>
                <a:ext uri="{FF2B5EF4-FFF2-40B4-BE49-F238E27FC236}">
                  <a16:creationId xmlns:a16="http://schemas.microsoft.com/office/drawing/2014/main" id="{863BE6BA-6BF0-6A66-F652-EC986781FCE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43056" y="4079891"/>
              <a:ext cx="548640" cy="548640"/>
            </a:xfrm>
            <a:prstGeom prst="rect">
              <a:avLst/>
            </a:prstGeom>
          </p:spPr>
        </p:pic>
      </p:grpSp>
      <p:sp>
        <p:nvSpPr>
          <p:cNvPr id="11" name="Freeform: Shape 10">
            <a:extLst>
              <a:ext uri="{FF2B5EF4-FFF2-40B4-BE49-F238E27FC236}">
                <a16:creationId xmlns:a16="http://schemas.microsoft.com/office/drawing/2014/main" id="{413FFA8E-50AA-74F3-8A92-7007693E6086}"/>
              </a:ext>
            </a:extLst>
          </p:cNvPr>
          <p:cNvSpPr/>
          <p:nvPr/>
        </p:nvSpPr>
        <p:spPr>
          <a:xfrm>
            <a:off x="1828553" y="4666869"/>
            <a:ext cx="9144001" cy="1453140"/>
          </a:xfrm>
          <a:custGeom>
            <a:avLst/>
            <a:gdLst>
              <a:gd name="connsiteX0" fmla="*/ 0 w 11081334"/>
              <a:gd name="connsiteY0" fmla="*/ 0 h 1453140"/>
              <a:gd name="connsiteX1" fmla="*/ 11081334 w 11081334"/>
              <a:gd name="connsiteY1" fmla="*/ 0 h 1453140"/>
              <a:gd name="connsiteX2" fmla="*/ 11081334 w 11081334"/>
              <a:gd name="connsiteY2" fmla="*/ 1453140 h 1453140"/>
              <a:gd name="connsiteX3" fmla="*/ 0 w 11081334"/>
              <a:gd name="connsiteY3" fmla="*/ 1453140 h 1453140"/>
              <a:gd name="connsiteX4" fmla="*/ 0 w 11081334"/>
              <a:gd name="connsiteY4" fmla="*/ 0 h 1453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1334" h="1453140">
                <a:moveTo>
                  <a:pt x="0" y="0"/>
                </a:moveTo>
                <a:lnTo>
                  <a:pt x="11081334" y="0"/>
                </a:lnTo>
                <a:lnTo>
                  <a:pt x="11081334" y="1453140"/>
                </a:lnTo>
                <a:lnTo>
                  <a:pt x="0" y="14531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51832" tIns="34290" rIns="192024" bIns="34290" numCol="1" spcCol="1270" anchor="t" anchorCtr="0">
            <a:noAutofit/>
          </a:bodyPr>
          <a:lstStyle/>
          <a:p>
            <a:pPr marL="342900" lvl="1" indent="-342900" algn="l" defTabSz="933450">
              <a:lnSpc>
                <a:spcPct val="90000"/>
              </a:lnSpc>
              <a:spcBef>
                <a:spcPct val="0"/>
              </a:spcBef>
              <a:spcAft>
                <a:spcPct val="20000"/>
              </a:spcAft>
              <a:buClr>
                <a:schemeClr val="accent2"/>
              </a:buClr>
              <a:buFont typeface="Wingdings 3" panose="05040102010807070707" pitchFamily="18" charset="2"/>
              <a:buChar char="}"/>
            </a:pPr>
            <a:r>
              <a:rPr lang="en-US" sz="2100" kern="1200" dirty="0"/>
              <a:t>Electronic Records</a:t>
            </a:r>
          </a:p>
          <a:p>
            <a:pPr marL="342900" lvl="1" indent="-342900" algn="l" defTabSz="933450">
              <a:lnSpc>
                <a:spcPct val="90000"/>
              </a:lnSpc>
              <a:spcBef>
                <a:spcPct val="0"/>
              </a:spcBef>
              <a:spcAft>
                <a:spcPct val="20000"/>
              </a:spcAft>
              <a:buClr>
                <a:schemeClr val="accent2"/>
              </a:buClr>
              <a:buFont typeface="Wingdings 3" panose="05040102010807070707" pitchFamily="18" charset="2"/>
              <a:buChar char="}"/>
            </a:pPr>
            <a:r>
              <a:rPr lang="en-US" sz="2100" kern="1200" dirty="0"/>
              <a:t>Aligns with Joint Guidance</a:t>
            </a:r>
          </a:p>
          <a:p>
            <a:pPr marL="342900" lvl="1" indent="-342900" algn="l" defTabSz="933450">
              <a:lnSpc>
                <a:spcPct val="90000"/>
              </a:lnSpc>
              <a:spcBef>
                <a:spcPct val="0"/>
              </a:spcBef>
              <a:spcAft>
                <a:spcPct val="20000"/>
              </a:spcAft>
              <a:buClr>
                <a:schemeClr val="accent2"/>
              </a:buClr>
              <a:buFont typeface="Wingdings 3" panose="05040102010807070707" pitchFamily="18" charset="2"/>
              <a:buChar char="}"/>
            </a:pPr>
            <a:r>
              <a:rPr lang="en-US" sz="2100" kern="1200" dirty="0"/>
              <a:t>Integrity of null values</a:t>
            </a:r>
          </a:p>
          <a:p>
            <a:pPr marL="342900" lvl="1" indent="-342900" algn="l" defTabSz="933450">
              <a:lnSpc>
                <a:spcPct val="90000"/>
              </a:lnSpc>
              <a:spcBef>
                <a:spcPct val="0"/>
              </a:spcBef>
              <a:spcAft>
                <a:spcPct val="20000"/>
              </a:spcAft>
              <a:buClr>
                <a:schemeClr val="accent2"/>
              </a:buClr>
              <a:buFont typeface="Wingdings 3" panose="05040102010807070707" pitchFamily="18" charset="2"/>
              <a:buChar char="}"/>
            </a:pPr>
            <a:r>
              <a:rPr lang="en-US" sz="2100" kern="1200" dirty="0"/>
              <a:t>Formatting</a:t>
            </a:r>
          </a:p>
        </p:txBody>
      </p:sp>
    </p:spTree>
    <p:extLst>
      <p:ext uri="{BB962C8B-B14F-4D97-AF65-F5344CB8AC3E}">
        <p14:creationId xmlns:p14="http://schemas.microsoft.com/office/powerpoint/2010/main" val="381314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739EA6-6DC9-ADC2-70E4-F8F4A27EBAD7}"/>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18</a:t>
            </a:fld>
            <a:endParaRPr lang="en-US" dirty="0"/>
          </a:p>
        </p:txBody>
      </p:sp>
      <p:sp>
        <p:nvSpPr>
          <p:cNvPr id="3" name="Title 2">
            <a:extLst>
              <a:ext uri="{FF2B5EF4-FFF2-40B4-BE49-F238E27FC236}">
                <a16:creationId xmlns:a16="http://schemas.microsoft.com/office/drawing/2014/main" id="{E14F5CC6-43A4-0F67-A77F-B87A1627F330}"/>
              </a:ext>
            </a:extLst>
          </p:cNvPr>
          <p:cNvSpPr>
            <a:spLocks noGrp="1"/>
          </p:cNvSpPr>
          <p:nvPr>
            <p:ph type="title"/>
          </p:nvPr>
        </p:nvSpPr>
        <p:spPr/>
        <p:txBody>
          <a:bodyPr/>
          <a:lstStyle/>
          <a:p>
            <a:r>
              <a:rPr lang="en-US" dirty="0">
                <a:cs typeface="Calibri"/>
              </a:rPr>
              <a:t>Overview: Attachment II Changes</a:t>
            </a:r>
            <a:endParaRPr lang="en-US" dirty="0"/>
          </a:p>
        </p:txBody>
      </p:sp>
      <p:pic>
        <p:nvPicPr>
          <p:cNvPr id="6" name="Content Placeholder 5">
            <a:extLst>
              <a:ext uri="{FF2B5EF4-FFF2-40B4-BE49-F238E27FC236}">
                <a16:creationId xmlns:a16="http://schemas.microsoft.com/office/drawing/2014/main" id="{6C4FECC9-0886-A3FC-CD79-35C7A8B83531}"/>
              </a:ext>
              <a:ext uri="{C183D7F6-B498-43B3-948B-1728B52AA6E4}">
                <adec:decorative xmlns:adec="http://schemas.microsoft.com/office/drawing/2017/decorative" val="1"/>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82550" y="1329532"/>
            <a:ext cx="4198936" cy="4198936"/>
          </a:xfrm>
        </p:spPr>
      </p:pic>
      <p:sp>
        <p:nvSpPr>
          <p:cNvPr id="4" name="Content Placeholder 3">
            <a:extLst>
              <a:ext uri="{FF2B5EF4-FFF2-40B4-BE49-F238E27FC236}">
                <a16:creationId xmlns:a16="http://schemas.microsoft.com/office/drawing/2014/main" id="{91DF5A7F-9B95-FD70-4B51-3DA1120E7140}"/>
              </a:ext>
            </a:extLst>
          </p:cNvPr>
          <p:cNvSpPr>
            <a:spLocks noGrp="1"/>
          </p:cNvSpPr>
          <p:nvPr>
            <p:ph sz="half" idx="2"/>
          </p:nvPr>
        </p:nvSpPr>
        <p:spPr>
          <a:xfrm>
            <a:off x="4693112" y="1161144"/>
            <a:ext cx="6194909" cy="5015820"/>
          </a:xfrm>
        </p:spPr>
        <p:txBody>
          <a:bodyPr anchor="ctr"/>
          <a:lstStyle/>
          <a:p>
            <a:r>
              <a:rPr lang="en-US" dirty="0">
                <a:cs typeface="Calibri"/>
              </a:rPr>
              <a:t>X replaces R for </a:t>
            </a:r>
            <a:r>
              <a:rPr lang="en-US" dirty="0"/>
              <a:t>required</a:t>
            </a:r>
            <a:r>
              <a:rPr lang="en-US" dirty="0">
                <a:cs typeface="Calibri"/>
              </a:rPr>
              <a:t> elements</a:t>
            </a:r>
          </a:p>
          <a:p>
            <a:r>
              <a:rPr lang="en-US" dirty="0">
                <a:cs typeface="Calibri"/>
              </a:rPr>
              <a:t>"Electronic records" replaces "MIS"</a:t>
            </a:r>
          </a:p>
          <a:p>
            <a:r>
              <a:rPr lang="en-US" dirty="0">
                <a:cs typeface="Calibri"/>
              </a:rPr>
              <a:t>Added "self-attestation" as an option for many data elements </a:t>
            </a:r>
          </a:p>
          <a:p>
            <a:r>
              <a:rPr lang="en-US" dirty="0">
                <a:cs typeface="Calibri"/>
              </a:rPr>
              <a:t>Expanded explanations  in specific elements </a:t>
            </a:r>
          </a:p>
        </p:txBody>
      </p:sp>
    </p:spTree>
    <p:extLst>
      <p:ext uri="{BB962C8B-B14F-4D97-AF65-F5344CB8AC3E}">
        <p14:creationId xmlns:p14="http://schemas.microsoft.com/office/powerpoint/2010/main" val="67153480"/>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16EE4F-1E76-80A8-C6D9-7D4E0886D977}"/>
              </a:ext>
            </a:extLst>
          </p:cNvPr>
          <p:cNvSpPr>
            <a:spLocks noGrp="1"/>
          </p:cNvSpPr>
          <p:nvPr>
            <p:ph type="sldNum" sz="quarter" idx="12"/>
          </p:nvPr>
        </p:nvSpPr>
        <p:spPr/>
        <p:txBody>
          <a:bodyPr/>
          <a:lstStyle/>
          <a:p>
            <a:fld id="{158B7785-F6D6-45F8-833E-07BD84680091}" type="slidenum">
              <a:rPr lang="en-US" smtClean="0"/>
              <a:t>19</a:t>
            </a:fld>
            <a:endParaRPr lang="en-US" dirty="0"/>
          </a:p>
        </p:txBody>
      </p:sp>
      <p:sp>
        <p:nvSpPr>
          <p:cNvPr id="3" name="Title 2">
            <a:extLst>
              <a:ext uri="{FF2B5EF4-FFF2-40B4-BE49-F238E27FC236}">
                <a16:creationId xmlns:a16="http://schemas.microsoft.com/office/drawing/2014/main" id="{5493240C-46F1-BE5F-8CE3-59D0C26C1AF2}"/>
              </a:ext>
            </a:extLst>
          </p:cNvPr>
          <p:cNvSpPr>
            <a:spLocks noGrp="1"/>
          </p:cNvSpPr>
          <p:nvPr>
            <p:ph type="title"/>
          </p:nvPr>
        </p:nvSpPr>
        <p:spPr/>
        <p:txBody>
          <a:bodyPr/>
          <a:lstStyle/>
          <a:p>
            <a:r>
              <a:rPr lang="en-US" dirty="0">
                <a:cs typeface="Calibri"/>
              </a:rPr>
              <a:t>Equity &amp; Accessibility</a:t>
            </a:r>
            <a:endParaRPr lang="en-US" dirty="0"/>
          </a:p>
        </p:txBody>
      </p:sp>
      <p:sp>
        <p:nvSpPr>
          <p:cNvPr id="4" name="Content Placeholder 3">
            <a:extLst>
              <a:ext uri="{FF2B5EF4-FFF2-40B4-BE49-F238E27FC236}">
                <a16:creationId xmlns:a16="http://schemas.microsoft.com/office/drawing/2014/main" id="{4444061D-459C-9687-FAC5-03031540C3F1}"/>
              </a:ext>
            </a:extLst>
          </p:cNvPr>
          <p:cNvSpPr>
            <a:spLocks noGrp="1"/>
          </p:cNvSpPr>
          <p:nvPr>
            <p:ph idx="1"/>
          </p:nvPr>
        </p:nvSpPr>
        <p:spPr>
          <a:xfrm>
            <a:off x="805866" y="1074712"/>
            <a:ext cx="10578812" cy="5039517"/>
          </a:xfrm>
          <a:blipFill dpi="0" rotWithShape="1">
            <a:blip r:embed="rId3">
              <a:alphaModFix amt="35000"/>
            </a:blip>
            <a:srcRect/>
            <a:stretch>
              <a:fillRect r="-6000"/>
            </a:stretch>
          </a:blipFill>
        </p:spPr>
        <p:txBody>
          <a:bodyPr vert="horz" lIns="91440" tIns="45720" rIns="91440" bIns="45720" rtlCol="0" anchor="ctr">
            <a:normAutofit/>
          </a:bodyPr>
          <a:lstStyle/>
          <a:p>
            <a:r>
              <a:rPr lang="en-US" dirty="0">
                <a:cs typeface="Calibri"/>
              </a:rPr>
              <a:t>Expanded Self-Attestation</a:t>
            </a:r>
          </a:p>
          <a:p>
            <a:r>
              <a:rPr lang="en-US" dirty="0">
                <a:cs typeface="Calibri"/>
              </a:rPr>
              <a:t>Added Documentation of Eligibility Section</a:t>
            </a:r>
          </a:p>
          <a:p>
            <a:pPr lvl="1"/>
            <a:r>
              <a:rPr lang="en-US" dirty="0">
                <a:cs typeface="Calibri"/>
              </a:rPr>
              <a:t>Provides guidelines for </a:t>
            </a:r>
            <a:br>
              <a:rPr lang="en-US" dirty="0">
                <a:cs typeface="Calibri"/>
              </a:rPr>
            </a:br>
            <a:r>
              <a:rPr lang="en-US" dirty="0">
                <a:cs typeface="Calibri"/>
              </a:rPr>
              <a:t>consideration of equity </a:t>
            </a:r>
          </a:p>
        </p:txBody>
      </p:sp>
    </p:spTree>
    <p:extLst>
      <p:ext uri="{BB962C8B-B14F-4D97-AF65-F5344CB8AC3E}">
        <p14:creationId xmlns:p14="http://schemas.microsoft.com/office/powerpoint/2010/main" val="1080051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D608A1-DBC2-FD8C-E2CB-3B5DC342B7F0}"/>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20</a:t>
            </a:fld>
            <a:endParaRPr lang="en-US" dirty="0"/>
          </a:p>
        </p:txBody>
      </p:sp>
      <p:sp>
        <p:nvSpPr>
          <p:cNvPr id="3" name="Title 2">
            <a:extLst>
              <a:ext uri="{FF2B5EF4-FFF2-40B4-BE49-F238E27FC236}">
                <a16:creationId xmlns:a16="http://schemas.microsoft.com/office/drawing/2014/main" id="{38871D96-F432-70A0-EB75-018B6A37DFEE}"/>
              </a:ext>
            </a:extLst>
          </p:cNvPr>
          <p:cNvSpPr>
            <a:spLocks noGrp="1"/>
          </p:cNvSpPr>
          <p:nvPr>
            <p:ph type="title"/>
          </p:nvPr>
        </p:nvSpPr>
        <p:spPr/>
        <p:txBody>
          <a:bodyPr/>
          <a:lstStyle/>
          <a:p>
            <a:r>
              <a:rPr lang="en-US" dirty="0">
                <a:cs typeface="Calibri"/>
              </a:rPr>
              <a:t>Enhanced Definition of Self-Attestation</a:t>
            </a:r>
          </a:p>
        </p:txBody>
      </p:sp>
      <p:sp>
        <p:nvSpPr>
          <p:cNvPr id="10" name="Text Placeholder 9">
            <a:extLst>
              <a:ext uri="{FF2B5EF4-FFF2-40B4-BE49-F238E27FC236}">
                <a16:creationId xmlns:a16="http://schemas.microsoft.com/office/drawing/2014/main" id="{59848837-9403-C17E-7C1D-29D88CDE77AC}"/>
              </a:ext>
            </a:extLst>
          </p:cNvPr>
          <p:cNvSpPr>
            <a:spLocks noGrp="1"/>
          </p:cNvSpPr>
          <p:nvPr>
            <p:ph type="body" sz="quarter" idx="13"/>
          </p:nvPr>
        </p:nvSpPr>
        <p:spPr>
          <a:xfrm>
            <a:off x="805866" y="1365584"/>
            <a:ext cx="10275218" cy="4381811"/>
          </a:xfrm>
        </p:spPr>
        <p:txBody>
          <a:bodyPr>
            <a:normAutofit/>
          </a:bodyPr>
          <a:lstStyle/>
          <a:p>
            <a:r>
              <a:rPr lang="en-US" sz="2800" dirty="0">
                <a:latin typeface="Calibri"/>
                <a:cs typeface="Times New Roman"/>
              </a:rPr>
              <a:t>Self-attestation means a written, or electronic/digital declaration of information for a particular data element, signed and dated by the participant. DOL broadly interprets what is considered an electronic/digital signature. Electronic signatures or a submission from the participant such as an email, text, or unique online survey response is considered an electronic signature or verification; </a:t>
            </a:r>
            <a:r>
              <a:rPr lang="en-US" sz="3000" b="1" dirty="0">
                <a:latin typeface="Calibri"/>
                <a:cs typeface="Times New Roman"/>
              </a:rPr>
              <a:t>it must be participant generated and traceable to the participant. Grantees must retain documentation of the self-attestation.</a:t>
            </a:r>
            <a:endParaRPr lang="en-US" sz="3000" dirty="0">
              <a:latin typeface="Calibri"/>
              <a:cs typeface="Times New Roman"/>
            </a:endParaRPr>
          </a:p>
        </p:txBody>
      </p:sp>
      <p:pic>
        <p:nvPicPr>
          <p:cNvPr id="13" name="Graphic 12">
            <a:extLst>
              <a:ext uri="{FF2B5EF4-FFF2-40B4-BE49-F238E27FC236}">
                <a16:creationId xmlns:a16="http://schemas.microsoft.com/office/drawing/2014/main" id="{189758CA-4421-CBA0-A2D7-6611CB08DC6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072" y="1365584"/>
            <a:ext cx="914400" cy="914400"/>
          </a:xfrm>
          <a:prstGeom prst="rect">
            <a:avLst/>
          </a:prstGeom>
        </p:spPr>
      </p:pic>
      <p:pic>
        <p:nvPicPr>
          <p:cNvPr id="14" name="Graphic 13">
            <a:extLst>
              <a:ext uri="{FF2B5EF4-FFF2-40B4-BE49-F238E27FC236}">
                <a16:creationId xmlns:a16="http://schemas.microsoft.com/office/drawing/2014/main" id="{758884E2-0F04-C1F9-0CAB-8ACE0760C14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flipV="1">
            <a:off x="10927478" y="4832995"/>
            <a:ext cx="914400" cy="914400"/>
          </a:xfrm>
          <a:prstGeom prst="rect">
            <a:avLst/>
          </a:prstGeom>
        </p:spPr>
      </p:pic>
    </p:spTree>
    <p:extLst>
      <p:ext uri="{BB962C8B-B14F-4D97-AF65-F5344CB8AC3E}">
        <p14:creationId xmlns:p14="http://schemas.microsoft.com/office/powerpoint/2010/main" val="26258982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D608A1-DBC2-FD8C-E2CB-3B5DC342B7F0}"/>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21</a:t>
            </a:fld>
            <a:endParaRPr lang="en-US" dirty="0"/>
          </a:p>
        </p:txBody>
      </p:sp>
      <p:sp>
        <p:nvSpPr>
          <p:cNvPr id="3" name="Title 2">
            <a:extLst>
              <a:ext uri="{FF2B5EF4-FFF2-40B4-BE49-F238E27FC236}">
                <a16:creationId xmlns:a16="http://schemas.microsoft.com/office/drawing/2014/main" id="{38871D96-F432-70A0-EB75-018B6A37DFEE}"/>
              </a:ext>
            </a:extLst>
          </p:cNvPr>
          <p:cNvSpPr>
            <a:spLocks noGrp="1"/>
          </p:cNvSpPr>
          <p:nvPr>
            <p:ph type="title"/>
          </p:nvPr>
        </p:nvSpPr>
        <p:spPr/>
        <p:txBody>
          <a:bodyPr/>
          <a:lstStyle/>
          <a:p>
            <a:r>
              <a:rPr lang="en-US" dirty="0"/>
              <a:t>Self-Attestation Considerations</a:t>
            </a:r>
          </a:p>
        </p:txBody>
      </p:sp>
      <p:sp>
        <p:nvSpPr>
          <p:cNvPr id="7" name="Text Placeholder 6">
            <a:extLst>
              <a:ext uri="{FF2B5EF4-FFF2-40B4-BE49-F238E27FC236}">
                <a16:creationId xmlns:a16="http://schemas.microsoft.com/office/drawing/2014/main" id="{5181E0E0-A152-F0B8-E95E-B94FBB9214AF}"/>
              </a:ext>
            </a:extLst>
          </p:cNvPr>
          <p:cNvSpPr>
            <a:spLocks noGrp="1"/>
          </p:cNvSpPr>
          <p:nvPr>
            <p:ph type="body" sz="quarter" idx="13"/>
          </p:nvPr>
        </p:nvSpPr>
        <p:spPr>
          <a:xfrm>
            <a:off x="805865" y="1070812"/>
            <a:ext cx="10257172" cy="4830678"/>
          </a:xfrm>
        </p:spPr>
        <p:txBody>
          <a:bodyPr>
            <a:normAutofit/>
          </a:bodyPr>
          <a:lstStyle/>
          <a:p>
            <a:r>
              <a:rPr lang="en-US" dirty="0">
                <a:latin typeface="Calibri"/>
                <a:cs typeface="Times New Roman"/>
              </a:rPr>
              <a:t>DOL encourages grant recipients to consider the </a:t>
            </a:r>
            <a:r>
              <a:rPr lang="en-US" sz="2800" b="1" dirty="0">
                <a:latin typeface="Calibri"/>
                <a:cs typeface="Times New Roman"/>
              </a:rPr>
              <a:t>impacts on equity and accessibility</a:t>
            </a:r>
            <a:r>
              <a:rPr lang="en-US" sz="2800" dirty="0">
                <a:latin typeface="Calibri"/>
                <a:cs typeface="Times New Roman"/>
              </a:rPr>
              <a:t> </a:t>
            </a:r>
            <a:r>
              <a:rPr lang="en-US" dirty="0">
                <a:latin typeface="Calibri"/>
                <a:cs typeface="Times New Roman"/>
              </a:rPr>
              <a:t>when developing their source documentation policies and procedures. For example, grantees considering restrictions on the use of self attestation should consider that while other documentation sources are preferred when practical, </a:t>
            </a:r>
            <a:r>
              <a:rPr lang="en-US" sz="2800" b="1" dirty="0">
                <a:latin typeface="Calibri"/>
                <a:cs typeface="Times New Roman"/>
              </a:rPr>
              <a:t>self-attestation is an important option for populations with barriers</a:t>
            </a:r>
            <a:r>
              <a:rPr lang="en-US" dirty="0">
                <a:latin typeface="Calibri"/>
                <a:cs typeface="Times New Roman"/>
              </a:rPr>
              <a:t> to obtaining eligibility and reporting documents (such as disconnected youth, American Indian and Alaska Native populations, individuals experiencing homelessness, justice involved individuals, refugees, disaster impacted individuals, and others) and help </a:t>
            </a:r>
            <a:r>
              <a:rPr lang="en-US" sz="2800" b="1" dirty="0">
                <a:latin typeface="Calibri"/>
                <a:cs typeface="Times New Roman"/>
              </a:rPr>
              <a:t>ensure such populations are able to equitably access services</a:t>
            </a:r>
            <a:r>
              <a:rPr lang="en-US" dirty="0">
                <a:latin typeface="Calibri"/>
                <a:cs typeface="Times New Roman"/>
              </a:rPr>
              <a:t>.</a:t>
            </a:r>
          </a:p>
        </p:txBody>
      </p:sp>
      <p:pic>
        <p:nvPicPr>
          <p:cNvPr id="9" name="Graphic 8">
            <a:extLst>
              <a:ext uri="{FF2B5EF4-FFF2-40B4-BE49-F238E27FC236}">
                <a16:creationId xmlns:a16="http://schemas.microsoft.com/office/drawing/2014/main" id="{82BA5428-D3B6-B793-3341-1137CBCFB59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5250" y="1070812"/>
            <a:ext cx="914400" cy="914400"/>
          </a:xfrm>
          <a:prstGeom prst="rect">
            <a:avLst/>
          </a:prstGeom>
        </p:spPr>
      </p:pic>
      <p:pic>
        <p:nvPicPr>
          <p:cNvPr id="10" name="Graphic 9">
            <a:extLst>
              <a:ext uri="{FF2B5EF4-FFF2-40B4-BE49-F238E27FC236}">
                <a16:creationId xmlns:a16="http://schemas.microsoft.com/office/drawing/2014/main" id="{6991E8C5-4E72-348B-24BF-7FDED48091E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flipV="1">
            <a:off x="10793528" y="5065295"/>
            <a:ext cx="914400" cy="914400"/>
          </a:xfrm>
          <a:prstGeom prst="rect">
            <a:avLst/>
          </a:prstGeom>
        </p:spPr>
      </p:pic>
    </p:spTree>
    <p:extLst>
      <p:ext uri="{BB962C8B-B14F-4D97-AF65-F5344CB8AC3E}">
        <p14:creationId xmlns:p14="http://schemas.microsoft.com/office/powerpoint/2010/main" val="27058128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A5FCD61-465C-92B0-6336-5FCA1498A77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8048" y="1296739"/>
            <a:ext cx="8342335" cy="5059611"/>
          </a:xfrm>
          <a:prstGeom prst="rect">
            <a:avLst/>
          </a:prstGeom>
        </p:spPr>
      </p:pic>
      <p:sp>
        <p:nvSpPr>
          <p:cNvPr id="2" name="Slide Number Placeholder 1">
            <a:extLst>
              <a:ext uri="{FF2B5EF4-FFF2-40B4-BE49-F238E27FC236}">
                <a16:creationId xmlns:a16="http://schemas.microsoft.com/office/drawing/2014/main" id="{F04C50D2-C452-417B-0AD6-88302CEE6805}"/>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22</a:t>
            </a:fld>
            <a:endParaRPr lang="en-US" dirty="0"/>
          </a:p>
        </p:txBody>
      </p:sp>
      <p:sp>
        <p:nvSpPr>
          <p:cNvPr id="3" name="Title 2">
            <a:extLst>
              <a:ext uri="{FF2B5EF4-FFF2-40B4-BE49-F238E27FC236}">
                <a16:creationId xmlns:a16="http://schemas.microsoft.com/office/drawing/2014/main" id="{1EAF9E9B-C58B-EA00-9D09-2E8AE4D05950}"/>
              </a:ext>
            </a:extLst>
          </p:cNvPr>
          <p:cNvSpPr>
            <a:spLocks noGrp="1"/>
          </p:cNvSpPr>
          <p:nvPr>
            <p:ph type="title"/>
          </p:nvPr>
        </p:nvSpPr>
        <p:spPr/>
        <p:txBody>
          <a:bodyPr/>
          <a:lstStyle/>
          <a:p>
            <a:r>
              <a:rPr lang="en-US" dirty="0">
                <a:cs typeface="Calibri"/>
              </a:rPr>
              <a:t>Self-Attestation</a:t>
            </a:r>
            <a:r>
              <a:rPr lang="en-US" dirty="0">
                <a:ea typeface="+mn-lt"/>
                <a:cs typeface="+mn-lt"/>
              </a:rPr>
              <a:t> Considerations</a:t>
            </a:r>
            <a:endParaRPr lang="en-US" dirty="0">
              <a:cs typeface="Calibri"/>
            </a:endParaRPr>
          </a:p>
        </p:txBody>
      </p:sp>
      <p:sp>
        <p:nvSpPr>
          <p:cNvPr id="8" name="Content Placeholder 3">
            <a:extLst>
              <a:ext uri="{FF2B5EF4-FFF2-40B4-BE49-F238E27FC236}">
                <a16:creationId xmlns:a16="http://schemas.microsoft.com/office/drawing/2014/main" id="{FAD3DB8F-B88D-D8AE-8710-5165C96781F2}"/>
              </a:ext>
            </a:extLst>
          </p:cNvPr>
          <p:cNvSpPr txBox="1">
            <a:spLocks/>
          </p:cNvSpPr>
          <p:nvPr/>
        </p:nvSpPr>
        <p:spPr>
          <a:xfrm>
            <a:off x="3501025" y="1137446"/>
            <a:ext cx="8342336" cy="5039517"/>
          </a:xfrm>
          <a:prstGeom prst="rect">
            <a:avLst/>
          </a:prstGeom>
        </p:spPr>
        <p:txBody>
          <a:bodyPr vert="horz" lIns="91440" tIns="45720" rIns="91440" bIns="45720" rtlCol="0" anchor="ctr">
            <a:norm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242021"/>
                </a:solidFill>
                <a:ea typeface="+mn-lt"/>
                <a:cs typeface="+mn-lt"/>
              </a:rPr>
              <a:t>Other documentation sources preferred when practical</a:t>
            </a:r>
            <a:endParaRPr lang="en-US" dirty="0">
              <a:cs typeface="Calibri"/>
            </a:endParaRPr>
          </a:p>
          <a:p>
            <a:r>
              <a:rPr lang="en-US" dirty="0">
                <a:solidFill>
                  <a:srgbClr val="242021"/>
                </a:solidFill>
                <a:cs typeface="Calibri"/>
              </a:rPr>
              <a:t>Self-attestation is an important option for populations with barriers to obtaining eligibility and reporting documents </a:t>
            </a:r>
          </a:p>
          <a:p>
            <a:pPr lvl="1"/>
            <a:r>
              <a:rPr lang="en-US" dirty="0">
                <a:solidFill>
                  <a:srgbClr val="242021"/>
                </a:solidFill>
                <a:cs typeface="Calibri"/>
              </a:rPr>
              <a:t>E.g., disconnected youth, American Indian and Alaska Native populations, farmworkers, individuals experiencing homelessness, justice involved individuals, refugees, disaster impacted individuals</a:t>
            </a:r>
            <a:endParaRPr lang="en-US" dirty="0">
              <a:solidFill>
                <a:srgbClr val="242021"/>
              </a:solidFill>
              <a:ea typeface="+mn-lt"/>
              <a:cs typeface="+mn-lt"/>
            </a:endParaRPr>
          </a:p>
        </p:txBody>
      </p:sp>
    </p:spTree>
    <p:extLst>
      <p:ext uri="{BB962C8B-B14F-4D97-AF65-F5344CB8AC3E}">
        <p14:creationId xmlns:p14="http://schemas.microsoft.com/office/powerpoint/2010/main" val="27301524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C5EC0C-2ADD-F21C-7335-EF302233D99A}"/>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23</a:t>
            </a:fld>
            <a:endParaRPr lang="en-US" dirty="0"/>
          </a:p>
        </p:txBody>
      </p:sp>
      <p:sp>
        <p:nvSpPr>
          <p:cNvPr id="3" name="Title 2">
            <a:extLst>
              <a:ext uri="{FF2B5EF4-FFF2-40B4-BE49-F238E27FC236}">
                <a16:creationId xmlns:a16="http://schemas.microsoft.com/office/drawing/2014/main" id="{A8C27235-C54E-3359-6D24-34380C9E4D7B}"/>
              </a:ext>
            </a:extLst>
          </p:cNvPr>
          <p:cNvSpPr>
            <a:spLocks noGrp="1"/>
          </p:cNvSpPr>
          <p:nvPr>
            <p:ph type="title"/>
          </p:nvPr>
        </p:nvSpPr>
        <p:spPr/>
        <p:txBody>
          <a:bodyPr/>
          <a:lstStyle/>
          <a:p>
            <a:r>
              <a:rPr lang="en-US" dirty="0"/>
              <a:t>Self-Attestation Addition	</a:t>
            </a:r>
          </a:p>
        </p:txBody>
      </p:sp>
      <p:sp>
        <p:nvSpPr>
          <p:cNvPr id="5" name="Text Placeholder 4">
            <a:extLst>
              <a:ext uri="{FF2B5EF4-FFF2-40B4-BE49-F238E27FC236}">
                <a16:creationId xmlns:a16="http://schemas.microsoft.com/office/drawing/2014/main" id="{840C3314-6C4B-C593-E9E0-547FDE954E32}"/>
              </a:ext>
            </a:extLst>
          </p:cNvPr>
          <p:cNvSpPr>
            <a:spLocks noGrp="1"/>
          </p:cNvSpPr>
          <p:nvPr>
            <p:ph type="body" idx="1"/>
          </p:nvPr>
        </p:nvSpPr>
        <p:spPr>
          <a:xfrm>
            <a:off x="0" y="1317331"/>
            <a:ext cx="12192000" cy="823912"/>
          </a:xfrm>
        </p:spPr>
        <p:txBody>
          <a:bodyPr/>
          <a:lstStyle/>
          <a:p>
            <a:pPr algn="ctr"/>
            <a:r>
              <a:rPr lang="en-US" b="1" dirty="0"/>
              <a:t>Added Self-Attestation for Date of Birth Data Element</a:t>
            </a:r>
          </a:p>
        </p:txBody>
      </p:sp>
      <p:sp>
        <p:nvSpPr>
          <p:cNvPr id="4" name="Content Placeholder 3">
            <a:extLst>
              <a:ext uri="{FF2B5EF4-FFF2-40B4-BE49-F238E27FC236}">
                <a16:creationId xmlns:a16="http://schemas.microsoft.com/office/drawing/2014/main" id="{6ABC636A-9768-8105-8174-B70C7508EB79}"/>
              </a:ext>
            </a:extLst>
          </p:cNvPr>
          <p:cNvSpPr>
            <a:spLocks noGrp="1"/>
          </p:cNvSpPr>
          <p:nvPr>
            <p:ph sz="half" idx="2"/>
          </p:nvPr>
        </p:nvSpPr>
        <p:spPr>
          <a:xfrm>
            <a:off x="838200" y="2453111"/>
            <a:ext cx="10515600" cy="3678376"/>
          </a:xfrm>
        </p:spPr>
        <p:txBody>
          <a:bodyPr/>
          <a:lstStyle/>
          <a:p>
            <a:r>
              <a:rPr lang="en-US" dirty="0"/>
              <a:t>Important addition, particularly for WIOA Youth and other youth programs, where participants often do not have access to documents showing date of birth</a:t>
            </a:r>
          </a:p>
          <a:p>
            <a:r>
              <a:rPr lang="en-US" dirty="0"/>
              <a:t>While it is not necessary to go back and obtain date of birth documentation beyond self-attestation after the fact, </a:t>
            </a:r>
            <a:r>
              <a:rPr lang="en-US" sz="2600" b="1" dirty="0"/>
              <a:t>it is critical that programs assist youth in obtaining date of birth documentation </a:t>
            </a:r>
            <a:r>
              <a:rPr lang="en-US" dirty="0"/>
              <a:t>such as driver’s license, state ID, and/or birth certificate, as these documents will be important for youth to have when seeking employment</a:t>
            </a:r>
          </a:p>
        </p:txBody>
      </p:sp>
      <p:pic>
        <p:nvPicPr>
          <p:cNvPr id="7" name="Picture 6">
            <a:extLst>
              <a:ext uri="{FF2B5EF4-FFF2-40B4-BE49-F238E27FC236}">
                <a16:creationId xmlns:a16="http://schemas.microsoft.com/office/drawing/2014/main" id="{69D95D45-B954-33BA-D6D3-F7F40EC38788}"/>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08993" y="1169540"/>
            <a:ext cx="1155007" cy="1119494"/>
          </a:xfrm>
          <a:prstGeom prst="ellipse">
            <a:avLst/>
          </a:prstGeom>
          <a:ln>
            <a:solidFill>
              <a:schemeClr val="accent1"/>
            </a:solidFill>
          </a:ln>
        </p:spPr>
      </p:pic>
    </p:spTree>
    <p:extLst>
      <p:ext uri="{BB962C8B-B14F-4D97-AF65-F5344CB8AC3E}">
        <p14:creationId xmlns:p14="http://schemas.microsoft.com/office/powerpoint/2010/main" val="94145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D608A1-DBC2-FD8C-E2CB-3B5DC342B7F0}"/>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24</a:t>
            </a:fld>
            <a:endParaRPr lang="en-US" dirty="0"/>
          </a:p>
        </p:txBody>
      </p:sp>
      <p:sp>
        <p:nvSpPr>
          <p:cNvPr id="3" name="Title 2">
            <a:extLst>
              <a:ext uri="{FF2B5EF4-FFF2-40B4-BE49-F238E27FC236}">
                <a16:creationId xmlns:a16="http://schemas.microsoft.com/office/drawing/2014/main" id="{38871D96-F432-70A0-EB75-018B6A37DFEE}"/>
              </a:ext>
            </a:extLst>
          </p:cNvPr>
          <p:cNvSpPr>
            <a:spLocks noGrp="1"/>
          </p:cNvSpPr>
          <p:nvPr>
            <p:ph type="title"/>
          </p:nvPr>
        </p:nvSpPr>
        <p:spPr/>
        <p:txBody>
          <a:bodyPr/>
          <a:lstStyle/>
          <a:p>
            <a:r>
              <a:rPr lang="en-US" dirty="0"/>
              <a:t> Self-Attestation: Summary</a:t>
            </a:r>
          </a:p>
        </p:txBody>
      </p:sp>
      <p:sp>
        <p:nvSpPr>
          <p:cNvPr id="4" name="Content Placeholder 3">
            <a:extLst>
              <a:ext uri="{FF2B5EF4-FFF2-40B4-BE49-F238E27FC236}">
                <a16:creationId xmlns:a16="http://schemas.microsoft.com/office/drawing/2014/main" id="{605B4404-91C4-AFBB-CC74-CA77A09AFD7A}"/>
              </a:ext>
            </a:extLst>
          </p:cNvPr>
          <p:cNvSpPr>
            <a:spLocks noGrp="1"/>
          </p:cNvSpPr>
          <p:nvPr>
            <p:ph idx="1"/>
          </p:nvPr>
        </p:nvSpPr>
        <p:spPr>
          <a:xfrm>
            <a:off x="2317750" y="1111249"/>
            <a:ext cx="7556500" cy="4635501"/>
          </a:xfrm>
          <a:prstGeom prst="foldedCorner">
            <a:avLst/>
          </a:prstGeom>
          <a:solidFill>
            <a:schemeClr val="bg1"/>
          </a:solidFill>
          <a:ln w="19050">
            <a:solidFill>
              <a:schemeClr val="tx1">
                <a:lumMod val="25000"/>
                <a:lumOff val="75000"/>
              </a:schemeClr>
            </a:solidFill>
          </a:ln>
          <a:effectLst>
            <a:outerShdw blurRad="50800" dist="38100" dir="2700000" algn="tl" rotWithShape="0">
              <a:prstClr val="black">
                <a:alpha val="40000"/>
              </a:prstClr>
            </a:outerShdw>
          </a:effectLst>
        </p:spPr>
        <p:txBody>
          <a:bodyPr anchor="ctr"/>
          <a:lstStyle/>
          <a:p>
            <a:pPr algn="ctr">
              <a:buFont typeface="Wingdings" panose="05000000000000000000" pitchFamily="2" charset="2"/>
              <a:buChar char="ü"/>
            </a:pPr>
            <a:r>
              <a:rPr lang="en-US" dirty="0"/>
              <a:t>Allowable if listed for an element</a:t>
            </a:r>
          </a:p>
          <a:p>
            <a:pPr algn="ctr">
              <a:buFont typeface="Wingdings" panose="05000000000000000000" pitchFamily="2" charset="2"/>
              <a:buChar char="ü"/>
            </a:pPr>
            <a:r>
              <a:rPr lang="en-US" dirty="0"/>
              <a:t> Focus on meeting participant needs</a:t>
            </a:r>
          </a:p>
          <a:p>
            <a:pPr algn="ctr">
              <a:buFont typeface="Wingdings" panose="05000000000000000000" pitchFamily="2" charset="2"/>
              <a:buChar char="ü"/>
            </a:pPr>
            <a:r>
              <a:rPr lang="en-US" dirty="0"/>
              <a:t>Collect other data sources if practical </a:t>
            </a:r>
          </a:p>
        </p:txBody>
      </p:sp>
      <p:pic>
        <p:nvPicPr>
          <p:cNvPr id="6" name="Picture 5">
            <a:extLst>
              <a:ext uri="{FF2B5EF4-FFF2-40B4-BE49-F238E27FC236}">
                <a16:creationId xmlns:a16="http://schemas.microsoft.com/office/drawing/2014/main" id="{A87EA19A-1848-6557-173A-096105D879FE}"/>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p:blipFill>
        <p:spPr>
          <a:xfrm>
            <a:off x="5746750" y="1200149"/>
            <a:ext cx="666750" cy="558801"/>
          </a:xfrm>
          <a:prstGeom prst="rect">
            <a:avLst/>
          </a:prstGeom>
        </p:spPr>
      </p:pic>
    </p:spTree>
    <p:extLst>
      <p:ext uri="{BB962C8B-B14F-4D97-AF65-F5344CB8AC3E}">
        <p14:creationId xmlns:p14="http://schemas.microsoft.com/office/powerpoint/2010/main" val="6361340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D608A1-DBC2-FD8C-E2CB-3B5DC342B7F0}"/>
              </a:ext>
              <a:ext uri="{C183D7F6-B498-43B3-948B-1728B52AA6E4}">
                <adec:decorative xmlns:adec="http://schemas.microsoft.com/office/drawing/2017/decorative" val="1"/>
              </a:ext>
            </a:extLst>
          </p:cNvPr>
          <p:cNvSpPr>
            <a:spLocks noGrp="1"/>
          </p:cNvSpPr>
          <p:nvPr>
            <p:ph type="sldNum" sz="quarter" idx="12"/>
          </p:nvPr>
        </p:nvSpPr>
        <p:spPr/>
        <p:txBody>
          <a:bodyPr vert="horz" lIns="91440" tIns="45720" rIns="91440" bIns="45720" rtlCol="0" anchor="ctr">
            <a:normAutofit/>
          </a:bodyPr>
          <a:lstStyle/>
          <a:p>
            <a:pPr algn="r">
              <a:spcAft>
                <a:spcPts val="600"/>
              </a:spcAft>
            </a:pPr>
            <a:fld id="{158B7785-F6D6-45F8-833E-07BD84680091}" type="slidenum">
              <a:rPr lang="en-US" sz="1200">
                <a:solidFill>
                  <a:srgbClr val="898989"/>
                </a:solidFill>
              </a:rPr>
              <a:pPr algn="r">
                <a:spcAft>
                  <a:spcPts val="600"/>
                </a:spcAft>
              </a:pPr>
              <a:t>25</a:t>
            </a:fld>
            <a:endParaRPr lang="en-US" sz="1200" dirty="0">
              <a:solidFill>
                <a:srgbClr val="898989"/>
              </a:solidFill>
            </a:endParaRPr>
          </a:p>
        </p:txBody>
      </p:sp>
      <p:sp>
        <p:nvSpPr>
          <p:cNvPr id="10" name="Title 9">
            <a:extLst>
              <a:ext uri="{FF2B5EF4-FFF2-40B4-BE49-F238E27FC236}">
                <a16:creationId xmlns:a16="http://schemas.microsoft.com/office/drawing/2014/main" id="{460BDE18-F4B5-EF3E-1F8F-B2577763662B}"/>
              </a:ext>
            </a:extLst>
          </p:cNvPr>
          <p:cNvSpPr>
            <a:spLocks noGrp="1"/>
          </p:cNvSpPr>
          <p:nvPr>
            <p:ph type="title"/>
          </p:nvPr>
        </p:nvSpPr>
        <p:spPr/>
        <p:txBody>
          <a:bodyPr/>
          <a:lstStyle/>
          <a:p>
            <a:r>
              <a:rPr lang="en-US" dirty="0"/>
              <a:t>Eligibility Determination and Documentation </a:t>
            </a:r>
          </a:p>
        </p:txBody>
      </p:sp>
      <p:sp>
        <p:nvSpPr>
          <p:cNvPr id="16" name="Text Placeholder 15">
            <a:extLst>
              <a:ext uri="{FF2B5EF4-FFF2-40B4-BE49-F238E27FC236}">
                <a16:creationId xmlns:a16="http://schemas.microsoft.com/office/drawing/2014/main" id="{0D9094F9-BA65-D1C1-C799-98225607E7F0}"/>
              </a:ext>
            </a:extLst>
          </p:cNvPr>
          <p:cNvSpPr>
            <a:spLocks noGrp="1"/>
          </p:cNvSpPr>
          <p:nvPr>
            <p:ph type="body" sz="quarter" idx="13"/>
          </p:nvPr>
        </p:nvSpPr>
        <p:spPr>
          <a:xfrm>
            <a:off x="805865" y="1206501"/>
            <a:ext cx="10395535" cy="4895524"/>
          </a:xfrm>
        </p:spPr>
        <p:txBody>
          <a:bodyPr>
            <a:normAutofit/>
          </a:bodyPr>
          <a:lstStyle/>
          <a:p>
            <a:r>
              <a:rPr lang="en-US" dirty="0">
                <a:latin typeface="Calibri"/>
                <a:cs typeface="Times New Roman"/>
              </a:rPr>
              <a:t>While the collection of source documentation for data validation will often take place at the same time as the determination of an individual’s program eligibility, </a:t>
            </a:r>
            <a:r>
              <a:rPr lang="en-US" b="1" dirty="0">
                <a:latin typeface="Calibri"/>
                <a:cs typeface="Times New Roman"/>
              </a:rPr>
              <a:t>these actions serve different purposes</a:t>
            </a:r>
            <a:r>
              <a:rPr lang="en-US" dirty="0">
                <a:latin typeface="Calibri"/>
                <a:cs typeface="Times New Roman"/>
              </a:rPr>
              <a:t>. Eligibility determination only needs to confirm that an individual meets the requirements of a program before becoming a participant in the program. </a:t>
            </a:r>
            <a:endParaRPr lang="en-US" dirty="0">
              <a:latin typeface="Calibri"/>
            </a:endParaRPr>
          </a:p>
          <a:p>
            <a:r>
              <a:rPr lang="en-US" dirty="0">
                <a:latin typeface="Calibri"/>
                <a:cs typeface="Times New Roman"/>
              </a:rPr>
              <a:t>The list of source documentation outlined in Attachment II describes documents that could be used for eligibility determination. Where self-attestation is listed as an option for source documentation in Attachment II,</a:t>
            </a:r>
            <a:r>
              <a:rPr lang="en-US" b="1" dirty="0">
                <a:latin typeface="Calibri"/>
                <a:cs typeface="Times New Roman"/>
              </a:rPr>
              <a:t> the lack of source documentation beyond self-attestation must not delay or prevent enrollment and receipt of services in a program</a:t>
            </a:r>
            <a:r>
              <a:rPr lang="en-US" dirty="0">
                <a:latin typeface="Calibri"/>
                <a:cs typeface="Times New Roman"/>
              </a:rPr>
              <a:t>. </a:t>
            </a:r>
            <a:endParaRPr lang="en-US" dirty="0">
              <a:latin typeface="Calibri"/>
            </a:endParaRPr>
          </a:p>
        </p:txBody>
      </p:sp>
      <p:pic>
        <p:nvPicPr>
          <p:cNvPr id="19" name="Graphic 18">
            <a:extLst>
              <a:ext uri="{FF2B5EF4-FFF2-40B4-BE49-F238E27FC236}">
                <a16:creationId xmlns:a16="http://schemas.microsoft.com/office/drawing/2014/main" id="{E516607C-F887-6190-9867-E077B5972DB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773" y="925640"/>
            <a:ext cx="914400" cy="914400"/>
          </a:xfrm>
          <a:prstGeom prst="rect">
            <a:avLst/>
          </a:prstGeom>
        </p:spPr>
      </p:pic>
      <p:pic>
        <p:nvPicPr>
          <p:cNvPr id="20" name="Graphic 19">
            <a:extLst>
              <a:ext uri="{FF2B5EF4-FFF2-40B4-BE49-F238E27FC236}">
                <a16:creationId xmlns:a16="http://schemas.microsoft.com/office/drawing/2014/main" id="{40A5BCB9-92F0-492F-21F0-90520BF55F2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flipV="1">
            <a:off x="10972800" y="5194299"/>
            <a:ext cx="914400" cy="914400"/>
          </a:xfrm>
          <a:prstGeom prst="rect">
            <a:avLst/>
          </a:prstGeom>
        </p:spPr>
      </p:pic>
    </p:spTree>
    <p:extLst>
      <p:ext uri="{BB962C8B-B14F-4D97-AF65-F5344CB8AC3E}">
        <p14:creationId xmlns:p14="http://schemas.microsoft.com/office/powerpoint/2010/main" val="19215778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16EE4F-1E76-80A8-C6D9-7D4E0886D977}"/>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26</a:t>
            </a:fld>
            <a:endParaRPr lang="en-US" dirty="0"/>
          </a:p>
        </p:txBody>
      </p:sp>
      <p:sp>
        <p:nvSpPr>
          <p:cNvPr id="3" name="Title 2">
            <a:extLst>
              <a:ext uri="{FF2B5EF4-FFF2-40B4-BE49-F238E27FC236}">
                <a16:creationId xmlns:a16="http://schemas.microsoft.com/office/drawing/2014/main" id="{5493240C-46F1-BE5F-8CE3-59D0C26C1AF2}"/>
              </a:ext>
            </a:extLst>
          </p:cNvPr>
          <p:cNvSpPr>
            <a:spLocks noGrp="1"/>
          </p:cNvSpPr>
          <p:nvPr>
            <p:ph type="title"/>
          </p:nvPr>
        </p:nvSpPr>
        <p:spPr/>
        <p:txBody>
          <a:bodyPr/>
          <a:lstStyle/>
          <a:p>
            <a:pPr>
              <a:lnSpc>
                <a:spcPct val="95000"/>
              </a:lnSpc>
              <a:spcBef>
                <a:spcPts val="1800"/>
              </a:spcBef>
            </a:pPr>
            <a:r>
              <a:rPr lang="en-US" dirty="0">
                <a:ea typeface="+mn-lt"/>
                <a:cs typeface="+mn-lt"/>
              </a:rPr>
              <a:t>Streamline and Standardization of Source Documentation</a:t>
            </a:r>
            <a:endParaRPr lang="en-US" dirty="0"/>
          </a:p>
        </p:txBody>
      </p:sp>
      <p:sp>
        <p:nvSpPr>
          <p:cNvPr id="10" name="Freeform: Shape 9">
            <a:extLst>
              <a:ext uri="{FF2B5EF4-FFF2-40B4-BE49-F238E27FC236}">
                <a16:creationId xmlns:a16="http://schemas.microsoft.com/office/drawing/2014/main" id="{2D822777-9170-0E6F-37A7-FCFD95095BA3}"/>
              </a:ext>
            </a:extLst>
          </p:cNvPr>
          <p:cNvSpPr/>
          <p:nvPr/>
        </p:nvSpPr>
        <p:spPr>
          <a:xfrm>
            <a:off x="555333" y="1192465"/>
            <a:ext cx="11081334" cy="1089165"/>
          </a:xfrm>
          <a:custGeom>
            <a:avLst/>
            <a:gdLst>
              <a:gd name="connsiteX0" fmla="*/ 0 w 11081334"/>
              <a:gd name="connsiteY0" fmla="*/ 101965 h 1019647"/>
              <a:gd name="connsiteX1" fmla="*/ 101965 w 11081334"/>
              <a:gd name="connsiteY1" fmla="*/ 0 h 1019647"/>
              <a:gd name="connsiteX2" fmla="*/ 10979369 w 11081334"/>
              <a:gd name="connsiteY2" fmla="*/ 0 h 1019647"/>
              <a:gd name="connsiteX3" fmla="*/ 11081334 w 11081334"/>
              <a:gd name="connsiteY3" fmla="*/ 101965 h 1019647"/>
              <a:gd name="connsiteX4" fmla="*/ 11081334 w 11081334"/>
              <a:gd name="connsiteY4" fmla="*/ 917682 h 1019647"/>
              <a:gd name="connsiteX5" fmla="*/ 10979369 w 11081334"/>
              <a:gd name="connsiteY5" fmla="*/ 1019647 h 1019647"/>
              <a:gd name="connsiteX6" fmla="*/ 101965 w 11081334"/>
              <a:gd name="connsiteY6" fmla="*/ 1019647 h 1019647"/>
              <a:gd name="connsiteX7" fmla="*/ 0 w 11081334"/>
              <a:gd name="connsiteY7" fmla="*/ 917682 h 1019647"/>
              <a:gd name="connsiteX8" fmla="*/ 0 w 11081334"/>
              <a:gd name="connsiteY8" fmla="*/ 101965 h 101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81334" h="1019647">
                <a:moveTo>
                  <a:pt x="0" y="101965"/>
                </a:moveTo>
                <a:cubicBezTo>
                  <a:pt x="0" y="45651"/>
                  <a:pt x="45651" y="0"/>
                  <a:pt x="101965" y="0"/>
                </a:cubicBezTo>
                <a:lnTo>
                  <a:pt x="10979369" y="0"/>
                </a:lnTo>
                <a:cubicBezTo>
                  <a:pt x="11035683" y="0"/>
                  <a:pt x="11081334" y="45651"/>
                  <a:pt x="11081334" y="101965"/>
                </a:cubicBezTo>
                <a:lnTo>
                  <a:pt x="11081334" y="917682"/>
                </a:lnTo>
                <a:cubicBezTo>
                  <a:pt x="11081334" y="973996"/>
                  <a:pt x="11035683" y="1019647"/>
                  <a:pt x="10979369" y="1019647"/>
                </a:cubicBezTo>
                <a:lnTo>
                  <a:pt x="101965" y="1019647"/>
                </a:lnTo>
                <a:cubicBezTo>
                  <a:pt x="45651" y="1019647"/>
                  <a:pt x="0" y="973996"/>
                  <a:pt x="0" y="917682"/>
                </a:cubicBezTo>
                <a:lnTo>
                  <a:pt x="0" y="101965"/>
                </a:lnTo>
                <a:close/>
              </a:path>
            </a:pathLst>
          </a:custGeom>
          <a:solidFill>
            <a:srgbClr val="F2F2F2"/>
          </a:solidFill>
          <a:effectLst/>
        </p:spPr>
        <p:style>
          <a:lnRef idx="0">
            <a:schemeClr val="accent6">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txBody>
          <a:bodyPr spcFirstLastPara="0" vert="horz" wrap="square" lIns="2398241" tIns="80010" rIns="80011" bIns="80010" numCol="1" spcCol="1270" anchor="ctr" anchorCtr="0">
            <a:noAutofit/>
          </a:bodyPr>
          <a:lstStyle/>
          <a:p>
            <a:pPr marL="0" lvl="0" indent="0" algn="l" defTabSz="933450">
              <a:lnSpc>
                <a:spcPct val="90000"/>
              </a:lnSpc>
              <a:spcBef>
                <a:spcPct val="0"/>
              </a:spcBef>
              <a:spcAft>
                <a:spcPct val="35000"/>
              </a:spcAft>
              <a:buNone/>
            </a:pPr>
            <a:r>
              <a:rPr lang="en-US" sz="2800" kern="1200" dirty="0"/>
              <a:t>Electronic Records</a:t>
            </a:r>
          </a:p>
        </p:txBody>
      </p:sp>
      <p:sp>
        <p:nvSpPr>
          <p:cNvPr id="11" name="Rectangle: Rounded Corners 10">
            <a:extLst>
              <a:ext uri="{FF2B5EF4-FFF2-40B4-BE49-F238E27FC236}">
                <a16:creationId xmlns:a16="http://schemas.microsoft.com/office/drawing/2014/main" id="{005696D2-581E-665F-F393-19753DDC1910}"/>
              </a:ext>
              <a:ext uri="{C183D7F6-B498-43B3-948B-1728B52AA6E4}">
                <adec:decorative xmlns:adec="http://schemas.microsoft.com/office/drawing/2017/decorative" val="1"/>
              </a:ext>
            </a:extLst>
          </p:cNvPr>
          <p:cNvSpPr/>
          <p:nvPr/>
        </p:nvSpPr>
        <p:spPr>
          <a:xfrm>
            <a:off x="657297" y="1329188"/>
            <a:ext cx="2216266" cy="815717"/>
          </a:xfrm>
          <a:prstGeom prst="roundRect">
            <a:avLst>
              <a:gd name="adj" fmla="val 10000"/>
            </a:avLst>
          </a:prstGeo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31597" r="31597"/>
            </a:stretch>
          </a:blipFill>
          <a:effectLst/>
        </p:spPr>
        <p:style>
          <a:lnRef idx="0">
            <a:schemeClr val="accent6">
              <a:shade val="80000"/>
              <a:hueOff val="0"/>
              <a:satOff val="0"/>
              <a:lumOff val="0"/>
              <a:alphaOff val="0"/>
            </a:schemeClr>
          </a:lnRef>
          <a:fillRef idx="1">
            <a:scrgbClr r="0" g="0" b="0"/>
          </a:fillRef>
          <a:effectRef idx="2">
            <a:schemeClr val="accent6">
              <a:tint val="40000"/>
              <a:hueOff val="0"/>
              <a:satOff val="0"/>
              <a:lumOff val="0"/>
              <a:alphaOff val="0"/>
            </a:schemeClr>
          </a:effectRef>
          <a:fontRef idx="minor">
            <a:schemeClr val="lt1">
              <a:hueOff val="0"/>
              <a:satOff val="0"/>
              <a:lumOff val="0"/>
              <a:alphaOff val="0"/>
            </a:schemeClr>
          </a:fontRef>
        </p:style>
      </p:sp>
      <p:sp>
        <p:nvSpPr>
          <p:cNvPr id="12" name="Freeform: Shape 11">
            <a:extLst>
              <a:ext uri="{FF2B5EF4-FFF2-40B4-BE49-F238E27FC236}">
                <a16:creationId xmlns:a16="http://schemas.microsoft.com/office/drawing/2014/main" id="{C979BE19-8B9F-E2F5-9BBF-D77D8DA714C8}"/>
              </a:ext>
            </a:extLst>
          </p:cNvPr>
          <p:cNvSpPr/>
          <p:nvPr/>
        </p:nvSpPr>
        <p:spPr>
          <a:xfrm>
            <a:off x="555333" y="2453113"/>
            <a:ext cx="11081334" cy="1005840"/>
          </a:xfrm>
          <a:custGeom>
            <a:avLst/>
            <a:gdLst>
              <a:gd name="connsiteX0" fmla="*/ 0 w 11081334"/>
              <a:gd name="connsiteY0" fmla="*/ 101965 h 1019647"/>
              <a:gd name="connsiteX1" fmla="*/ 101965 w 11081334"/>
              <a:gd name="connsiteY1" fmla="*/ 0 h 1019647"/>
              <a:gd name="connsiteX2" fmla="*/ 10979369 w 11081334"/>
              <a:gd name="connsiteY2" fmla="*/ 0 h 1019647"/>
              <a:gd name="connsiteX3" fmla="*/ 11081334 w 11081334"/>
              <a:gd name="connsiteY3" fmla="*/ 101965 h 1019647"/>
              <a:gd name="connsiteX4" fmla="*/ 11081334 w 11081334"/>
              <a:gd name="connsiteY4" fmla="*/ 917682 h 1019647"/>
              <a:gd name="connsiteX5" fmla="*/ 10979369 w 11081334"/>
              <a:gd name="connsiteY5" fmla="*/ 1019647 h 1019647"/>
              <a:gd name="connsiteX6" fmla="*/ 101965 w 11081334"/>
              <a:gd name="connsiteY6" fmla="*/ 1019647 h 1019647"/>
              <a:gd name="connsiteX7" fmla="*/ 0 w 11081334"/>
              <a:gd name="connsiteY7" fmla="*/ 917682 h 1019647"/>
              <a:gd name="connsiteX8" fmla="*/ 0 w 11081334"/>
              <a:gd name="connsiteY8" fmla="*/ 101965 h 101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81334" h="1019647">
                <a:moveTo>
                  <a:pt x="0" y="101965"/>
                </a:moveTo>
                <a:cubicBezTo>
                  <a:pt x="0" y="45651"/>
                  <a:pt x="45651" y="0"/>
                  <a:pt x="101965" y="0"/>
                </a:cubicBezTo>
                <a:lnTo>
                  <a:pt x="10979369" y="0"/>
                </a:lnTo>
                <a:cubicBezTo>
                  <a:pt x="11035683" y="0"/>
                  <a:pt x="11081334" y="45651"/>
                  <a:pt x="11081334" y="101965"/>
                </a:cubicBezTo>
                <a:lnTo>
                  <a:pt x="11081334" y="917682"/>
                </a:lnTo>
                <a:cubicBezTo>
                  <a:pt x="11081334" y="973996"/>
                  <a:pt x="11035683" y="1019647"/>
                  <a:pt x="10979369" y="1019647"/>
                </a:cubicBezTo>
                <a:lnTo>
                  <a:pt x="101965" y="1019647"/>
                </a:lnTo>
                <a:cubicBezTo>
                  <a:pt x="45651" y="1019647"/>
                  <a:pt x="0" y="973996"/>
                  <a:pt x="0" y="917682"/>
                </a:cubicBezTo>
                <a:lnTo>
                  <a:pt x="0" y="101965"/>
                </a:lnTo>
                <a:close/>
              </a:path>
            </a:pathLst>
          </a:custGeom>
          <a:solidFill>
            <a:srgbClr val="F2F2F2"/>
          </a:solidFill>
          <a:effectLst/>
        </p:spPr>
        <p:style>
          <a:lnRef idx="0">
            <a:schemeClr val="accent6">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txBody>
          <a:bodyPr spcFirstLastPara="0" vert="horz" wrap="square" lIns="2398241" tIns="80010" rIns="80011" bIns="80010" numCol="1" spcCol="1270" anchor="ctr" anchorCtr="0">
            <a:noAutofit/>
          </a:bodyPr>
          <a:lstStyle/>
          <a:p>
            <a:pPr marL="0" lvl="0" indent="0" algn="l" defTabSz="933450">
              <a:lnSpc>
                <a:spcPct val="90000"/>
              </a:lnSpc>
              <a:spcBef>
                <a:spcPct val="0"/>
              </a:spcBef>
              <a:spcAft>
                <a:spcPct val="35000"/>
              </a:spcAft>
              <a:buNone/>
            </a:pPr>
            <a:r>
              <a:rPr lang="en-US" sz="2800" kern="1200" dirty="0"/>
              <a:t>Aligns with Joint Guidance</a:t>
            </a:r>
          </a:p>
        </p:txBody>
      </p:sp>
      <p:sp>
        <p:nvSpPr>
          <p:cNvPr id="13" name="Rectangle: Rounded Corners 12">
            <a:extLst>
              <a:ext uri="{FF2B5EF4-FFF2-40B4-BE49-F238E27FC236}">
                <a16:creationId xmlns:a16="http://schemas.microsoft.com/office/drawing/2014/main" id="{DC82C46E-A196-5769-ECA5-E61B5A903C35}"/>
              </a:ext>
              <a:ext uri="{C183D7F6-B498-43B3-948B-1728B52AA6E4}">
                <adec:decorative xmlns:adec="http://schemas.microsoft.com/office/drawing/2017/decorative" val="1"/>
              </a:ext>
            </a:extLst>
          </p:cNvPr>
          <p:cNvSpPr/>
          <p:nvPr/>
        </p:nvSpPr>
        <p:spPr>
          <a:xfrm>
            <a:off x="657297" y="2548174"/>
            <a:ext cx="2216266" cy="815717"/>
          </a:xfrm>
          <a:prstGeom prst="roundRect">
            <a:avLst>
              <a:gd name="adj" fmla="val 10000"/>
            </a:avLst>
          </a:prstGeom>
          <a:blipFill dpi="0"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31597" r="31597"/>
            </a:stretch>
          </a:blipFill>
          <a:effectLst/>
        </p:spPr>
        <p:style>
          <a:lnRef idx="0">
            <a:schemeClr val="accent6">
              <a:shade val="80000"/>
              <a:hueOff val="0"/>
              <a:satOff val="0"/>
              <a:lumOff val="0"/>
              <a:alphaOff val="0"/>
            </a:schemeClr>
          </a:lnRef>
          <a:fillRef idx="1">
            <a:scrgbClr r="0" g="0" b="0"/>
          </a:fillRef>
          <a:effectRef idx="2">
            <a:schemeClr val="accent6">
              <a:tint val="40000"/>
              <a:hueOff val="0"/>
              <a:satOff val="0"/>
              <a:lumOff val="0"/>
              <a:alphaOff val="0"/>
            </a:schemeClr>
          </a:effectRef>
          <a:fontRef idx="minor">
            <a:schemeClr val="lt1">
              <a:hueOff val="0"/>
              <a:satOff val="0"/>
              <a:lumOff val="0"/>
              <a:alphaOff val="0"/>
            </a:schemeClr>
          </a:fontRef>
        </p:style>
      </p:sp>
      <p:sp>
        <p:nvSpPr>
          <p:cNvPr id="14" name="Freeform: Shape 13">
            <a:extLst>
              <a:ext uri="{FF2B5EF4-FFF2-40B4-BE49-F238E27FC236}">
                <a16:creationId xmlns:a16="http://schemas.microsoft.com/office/drawing/2014/main" id="{7BF721EE-8EB7-F7CD-F6C9-90CBAE637C56}"/>
              </a:ext>
            </a:extLst>
          </p:cNvPr>
          <p:cNvSpPr/>
          <p:nvPr/>
        </p:nvSpPr>
        <p:spPr>
          <a:xfrm>
            <a:off x="555333" y="3630436"/>
            <a:ext cx="11081334" cy="1097280"/>
          </a:xfrm>
          <a:custGeom>
            <a:avLst/>
            <a:gdLst>
              <a:gd name="connsiteX0" fmla="*/ 0 w 11081334"/>
              <a:gd name="connsiteY0" fmla="*/ 101965 h 1019647"/>
              <a:gd name="connsiteX1" fmla="*/ 101965 w 11081334"/>
              <a:gd name="connsiteY1" fmla="*/ 0 h 1019647"/>
              <a:gd name="connsiteX2" fmla="*/ 10979369 w 11081334"/>
              <a:gd name="connsiteY2" fmla="*/ 0 h 1019647"/>
              <a:gd name="connsiteX3" fmla="*/ 11081334 w 11081334"/>
              <a:gd name="connsiteY3" fmla="*/ 101965 h 1019647"/>
              <a:gd name="connsiteX4" fmla="*/ 11081334 w 11081334"/>
              <a:gd name="connsiteY4" fmla="*/ 917682 h 1019647"/>
              <a:gd name="connsiteX5" fmla="*/ 10979369 w 11081334"/>
              <a:gd name="connsiteY5" fmla="*/ 1019647 h 1019647"/>
              <a:gd name="connsiteX6" fmla="*/ 101965 w 11081334"/>
              <a:gd name="connsiteY6" fmla="*/ 1019647 h 1019647"/>
              <a:gd name="connsiteX7" fmla="*/ 0 w 11081334"/>
              <a:gd name="connsiteY7" fmla="*/ 917682 h 1019647"/>
              <a:gd name="connsiteX8" fmla="*/ 0 w 11081334"/>
              <a:gd name="connsiteY8" fmla="*/ 101965 h 101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81334" h="1019647">
                <a:moveTo>
                  <a:pt x="0" y="101965"/>
                </a:moveTo>
                <a:cubicBezTo>
                  <a:pt x="0" y="45651"/>
                  <a:pt x="45651" y="0"/>
                  <a:pt x="101965" y="0"/>
                </a:cubicBezTo>
                <a:lnTo>
                  <a:pt x="10979369" y="0"/>
                </a:lnTo>
                <a:cubicBezTo>
                  <a:pt x="11035683" y="0"/>
                  <a:pt x="11081334" y="45651"/>
                  <a:pt x="11081334" y="101965"/>
                </a:cubicBezTo>
                <a:lnTo>
                  <a:pt x="11081334" y="917682"/>
                </a:lnTo>
                <a:cubicBezTo>
                  <a:pt x="11081334" y="973996"/>
                  <a:pt x="11035683" y="1019647"/>
                  <a:pt x="10979369" y="1019647"/>
                </a:cubicBezTo>
                <a:lnTo>
                  <a:pt x="101965" y="1019647"/>
                </a:lnTo>
                <a:cubicBezTo>
                  <a:pt x="45651" y="1019647"/>
                  <a:pt x="0" y="973996"/>
                  <a:pt x="0" y="917682"/>
                </a:cubicBezTo>
                <a:lnTo>
                  <a:pt x="0" y="101965"/>
                </a:lnTo>
                <a:close/>
              </a:path>
            </a:pathLst>
          </a:custGeom>
          <a:solidFill>
            <a:srgbClr val="F2F2F2"/>
          </a:solidFill>
          <a:effectLst/>
        </p:spPr>
        <p:style>
          <a:lnRef idx="0">
            <a:schemeClr val="accent6">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txBody>
          <a:bodyPr spcFirstLastPara="0" vert="horz" wrap="square" lIns="2398241" tIns="80010" rIns="80011" bIns="80010" numCol="1" spcCol="1270" anchor="t" anchorCtr="0">
            <a:noAutofit/>
          </a:bodyPr>
          <a:lstStyle/>
          <a:p>
            <a:pPr marL="0" lvl="0" indent="0" algn="l" defTabSz="933450">
              <a:lnSpc>
                <a:spcPct val="90000"/>
              </a:lnSpc>
              <a:spcBef>
                <a:spcPct val="0"/>
              </a:spcBef>
              <a:spcAft>
                <a:spcPts val="600"/>
              </a:spcAft>
              <a:buNone/>
            </a:pPr>
            <a:r>
              <a:rPr lang="en-US" sz="2800" kern="1200" dirty="0"/>
              <a:t>Integrity of null values</a:t>
            </a:r>
          </a:p>
          <a:p>
            <a:pPr marL="0" lvl="1" algn="l" defTabSz="711200">
              <a:lnSpc>
                <a:spcPct val="90000"/>
              </a:lnSpc>
              <a:spcBef>
                <a:spcPct val="0"/>
              </a:spcBef>
              <a:spcAft>
                <a:spcPct val="15000"/>
              </a:spcAft>
              <a:buClr>
                <a:schemeClr val="accent2"/>
              </a:buClr>
            </a:pPr>
            <a:r>
              <a:rPr lang="en-US" kern="1200" dirty="0"/>
              <a:t>Consider mechanisms for ensuring zeros, blanks or null values, and negative responses are accurate.</a:t>
            </a:r>
          </a:p>
        </p:txBody>
      </p:sp>
      <p:sp>
        <p:nvSpPr>
          <p:cNvPr id="15" name="Rectangle: Rounded Corners 14">
            <a:extLst>
              <a:ext uri="{FF2B5EF4-FFF2-40B4-BE49-F238E27FC236}">
                <a16:creationId xmlns:a16="http://schemas.microsoft.com/office/drawing/2014/main" id="{21299D41-35A9-4E38-A0FF-FA6A6CC32914}"/>
              </a:ext>
              <a:ext uri="{C183D7F6-B498-43B3-948B-1728B52AA6E4}">
                <adec:decorative xmlns:adec="http://schemas.microsoft.com/office/drawing/2017/decorative" val="1"/>
              </a:ext>
            </a:extLst>
          </p:cNvPr>
          <p:cNvSpPr/>
          <p:nvPr/>
        </p:nvSpPr>
        <p:spPr>
          <a:xfrm>
            <a:off x="657297" y="3771217"/>
            <a:ext cx="2216266" cy="815717"/>
          </a:xfrm>
          <a:prstGeom prst="roundRect">
            <a:avLst>
              <a:gd name="adj" fmla="val 10000"/>
            </a:avLst>
          </a:prstGeom>
          <a:blipFill dpi="0"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l="31597" r="31597"/>
            </a:stretch>
          </a:blipFill>
          <a:effectLst/>
        </p:spPr>
        <p:style>
          <a:lnRef idx="0">
            <a:schemeClr val="accent6">
              <a:shade val="80000"/>
              <a:hueOff val="0"/>
              <a:satOff val="0"/>
              <a:lumOff val="0"/>
              <a:alphaOff val="0"/>
            </a:schemeClr>
          </a:lnRef>
          <a:fillRef idx="1">
            <a:scrgbClr r="0" g="0" b="0"/>
          </a:fillRef>
          <a:effectRef idx="2">
            <a:schemeClr val="accent6">
              <a:tint val="40000"/>
              <a:hueOff val="0"/>
              <a:satOff val="0"/>
              <a:lumOff val="0"/>
              <a:alphaOff val="0"/>
            </a:schemeClr>
          </a:effectRef>
          <a:fontRef idx="minor">
            <a:schemeClr val="lt1">
              <a:hueOff val="0"/>
              <a:satOff val="0"/>
              <a:lumOff val="0"/>
              <a:alphaOff val="0"/>
            </a:schemeClr>
          </a:fontRef>
        </p:style>
      </p:sp>
      <p:sp>
        <p:nvSpPr>
          <p:cNvPr id="16" name="Freeform: Shape 15">
            <a:extLst>
              <a:ext uri="{FF2B5EF4-FFF2-40B4-BE49-F238E27FC236}">
                <a16:creationId xmlns:a16="http://schemas.microsoft.com/office/drawing/2014/main" id="{7EEF9705-2383-D737-CE4B-465BE51F56A8}"/>
              </a:ext>
            </a:extLst>
          </p:cNvPr>
          <p:cNvSpPr/>
          <p:nvPr/>
        </p:nvSpPr>
        <p:spPr>
          <a:xfrm>
            <a:off x="555333" y="4899196"/>
            <a:ext cx="11081334" cy="1097280"/>
          </a:xfrm>
          <a:custGeom>
            <a:avLst/>
            <a:gdLst>
              <a:gd name="connsiteX0" fmla="*/ 0 w 11081334"/>
              <a:gd name="connsiteY0" fmla="*/ 101965 h 1019647"/>
              <a:gd name="connsiteX1" fmla="*/ 101965 w 11081334"/>
              <a:gd name="connsiteY1" fmla="*/ 0 h 1019647"/>
              <a:gd name="connsiteX2" fmla="*/ 10979369 w 11081334"/>
              <a:gd name="connsiteY2" fmla="*/ 0 h 1019647"/>
              <a:gd name="connsiteX3" fmla="*/ 11081334 w 11081334"/>
              <a:gd name="connsiteY3" fmla="*/ 101965 h 1019647"/>
              <a:gd name="connsiteX4" fmla="*/ 11081334 w 11081334"/>
              <a:gd name="connsiteY4" fmla="*/ 917682 h 1019647"/>
              <a:gd name="connsiteX5" fmla="*/ 10979369 w 11081334"/>
              <a:gd name="connsiteY5" fmla="*/ 1019647 h 1019647"/>
              <a:gd name="connsiteX6" fmla="*/ 101965 w 11081334"/>
              <a:gd name="connsiteY6" fmla="*/ 1019647 h 1019647"/>
              <a:gd name="connsiteX7" fmla="*/ 0 w 11081334"/>
              <a:gd name="connsiteY7" fmla="*/ 917682 h 1019647"/>
              <a:gd name="connsiteX8" fmla="*/ 0 w 11081334"/>
              <a:gd name="connsiteY8" fmla="*/ 101965 h 1019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81334" h="1019647">
                <a:moveTo>
                  <a:pt x="0" y="101965"/>
                </a:moveTo>
                <a:cubicBezTo>
                  <a:pt x="0" y="45651"/>
                  <a:pt x="45651" y="0"/>
                  <a:pt x="101965" y="0"/>
                </a:cubicBezTo>
                <a:lnTo>
                  <a:pt x="10979369" y="0"/>
                </a:lnTo>
                <a:cubicBezTo>
                  <a:pt x="11035683" y="0"/>
                  <a:pt x="11081334" y="45651"/>
                  <a:pt x="11081334" y="101965"/>
                </a:cubicBezTo>
                <a:lnTo>
                  <a:pt x="11081334" y="917682"/>
                </a:lnTo>
                <a:cubicBezTo>
                  <a:pt x="11081334" y="973996"/>
                  <a:pt x="11035683" y="1019647"/>
                  <a:pt x="10979369" y="1019647"/>
                </a:cubicBezTo>
                <a:lnTo>
                  <a:pt x="101965" y="1019647"/>
                </a:lnTo>
                <a:cubicBezTo>
                  <a:pt x="45651" y="1019647"/>
                  <a:pt x="0" y="973996"/>
                  <a:pt x="0" y="917682"/>
                </a:cubicBezTo>
                <a:lnTo>
                  <a:pt x="0" y="101965"/>
                </a:lnTo>
                <a:close/>
              </a:path>
            </a:pathLst>
          </a:custGeom>
          <a:solidFill>
            <a:srgbClr val="F2F2F2"/>
          </a:solidFill>
          <a:effectLst/>
        </p:spPr>
        <p:style>
          <a:lnRef idx="0">
            <a:schemeClr val="accent6">
              <a:shade val="80000"/>
              <a:hueOff val="0"/>
              <a:satOff val="0"/>
              <a:lumOff val="0"/>
              <a:alphaOff val="0"/>
            </a:schemeClr>
          </a:lnRef>
          <a:fillRef idx="3">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txBody>
          <a:bodyPr spcFirstLastPara="0" vert="horz" wrap="square" lIns="2398241" tIns="80010" rIns="80011" bIns="80010" numCol="1" spcCol="1270" anchor="ctr" anchorCtr="0">
            <a:noAutofit/>
          </a:bodyPr>
          <a:lstStyle/>
          <a:p>
            <a:pPr marL="0" lvl="0" indent="0" algn="l" defTabSz="933450">
              <a:lnSpc>
                <a:spcPct val="90000"/>
              </a:lnSpc>
              <a:spcBef>
                <a:spcPct val="0"/>
              </a:spcBef>
              <a:spcAft>
                <a:spcPct val="35000"/>
              </a:spcAft>
              <a:buNone/>
            </a:pPr>
            <a:r>
              <a:rPr lang="en-US" sz="3200" kern="1200" dirty="0"/>
              <a:t>Formatting</a:t>
            </a:r>
          </a:p>
        </p:txBody>
      </p:sp>
      <p:sp>
        <p:nvSpPr>
          <p:cNvPr id="17" name="Rectangle: Rounded Corners 16">
            <a:extLst>
              <a:ext uri="{FF2B5EF4-FFF2-40B4-BE49-F238E27FC236}">
                <a16:creationId xmlns:a16="http://schemas.microsoft.com/office/drawing/2014/main" id="{BF9D9D56-E077-A063-CE4F-0F6FD9350361}"/>
              </a:ext>
              <a:ext uri="{C183D7F6-B498-43B3-948B-1728B52AA6E4}">
                <adec:decorative xmlns:adec="http://schemas.microsoft.com/office/drawing/2017/decorative" val="1"/>
              </a:ext>
            </a:extLst>
          </p:cNvPr>
          <p:cNvSpPr/>
          <p:nvPr/>
        </p:nvSpPr>
        <p:spPr>
          <a:xfrm>
            <a:off x="657297" y="5039977"/>
            <a:ext cx="2216266" cy="815717"/>
          </a:xfrm>
          <a:prstGeom prst="roundRect">
            <a:avLst>
              <a:gd name="adj" fmla="val 10000"/>
            </a:avLst>
          </a:prstGeom>
          <a:blipFill dpi="0"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l="31597" r="31597"/>
            </a:stretch>
          </a:blipFill>
          <a:effectLst/>
        </p:spPr>
        <p:style>
          <a:lnRef idx="0">
            <a:schemeClr val="accent6">
              <a:shade val="80000"/>
              <a:hueOff val="0"/>
              <a:satOff val="0"/>
              <a:lumOff val="0"/>
              <a:alphaOff val="0"/>
            </a:schemeClr>
          </a:lnRef>
          <a:fillRef idx="1">
            <a:scrgbClr r="0" g="0" b="0"/>
          </a:fillRef>
          <a:effectRef idx="2">
            <a:schemeClr val="accent6">
              <a:tint val="4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2800760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D608A1-DBC2-FD8C-E2CB-3B5DC342B7F0}"/>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27</a:t>
            </a:fld>
            <a:endParaRPr lang="en-US" dirty="0"/>
          </a:p>
        </p:txBody>
      </p:sp>
      <p:sp>
        <p:nvSpPr>
          <p:cNvPr id="3" name="Title 2">
            <a:extLst>
              <a:ext uri="{FF2B5EF4-FFF2-40B4-BE49-F238E27FC236}">
                <a16:creationId xmlns:a16="http://schemas.microsoft.com/office/drawing/2014/main" id="{38871D96-F432-70A0-EB75-018B6A37DFEE}"/>
              </a:ext>
            </a:extLst>
          </p:cNvPr>
          <p:cNvSpPr>
            <a:spLocks noGrp="1"/>
          </p:cNvSpPr>
          <p:nvPr>
            <p:ph type="title"/>
          </p:nvPr>
        </p:nvSpPr>
        <p:spPr/>
        <p:txBody>
          <a:bodyPr/>
          <a:lstStyle/>
          <a:p>
            <a:r>
              <a:rPr lang="en-US" dirty="0"/>
              <a:t>Streamline and Standardization of Source Documentation</a:t>
            </a:r>
          </a:p>
        </p:txBody>
      </p:sp>
      <p:sp>
        <p:nvSpPr>
          <p:cNvPr id="11" name="Rectangle: Rounded Corners 10">
            <a:extLst>
              <a:ext uri="{FF2B5EF4-FFF2-40B4-BE49-F238E27FC236}">
                <a16:creationId xmlns:a16="http://schemas.microsoft.com/office/drawing/2014/main" id="{1943E348-7273-F4E2-62E1-4CE9787F98FA}"/>
              </a:ext>
              <a:ext uri="{C183D7F6-B498-43B3-948B-1728B52AA6E4}">
                <adec:decorative xmlns:adec="http://schemas.microsoft.com/office/drawing/2017/decorative" val="1"/>
              </a:ext>
            </a:extLst>
          </p:cNvPr>
          <p:cNvSpPr/>
          <p:nvPr/>
        </p:nvSpPr>
        <p:spPr>
          <a:xfrm>
            <a:off x="501650" y="1917383"/>
            <a:ext cx="11080749" cy="1511617"/>
          </a:xfrm>
          <a:prstGeom prst="roundRect">
            <a:avLst>
              <a:gd name="adj" fmla="val 10000"/>
            </a:avLst>
          </a:prstGeom>
          <a:solidFill>
            <a:srgbClr val="F2F2F2"/>
          </a:solidFill>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12" name="Rectangle 11" descr="Badge Follow outline">
            <a:extLst>
              <a:ext uri="{FF2B5EF4-FFF2-40B4-BE49-F238E27FC236}">
                <a16:creationId xmlns:a16="http://schemas.microsoft.com/office/drawing/2014/main" id="{EFDAE598-4999-6FD8-0F90-1EC8E0CB72CB}"/>
              </a:ext>
              <a:ext uri="{C183D7F6-B498-43B3-948B-1728B52AA6E4}">
                <adec:decorative xmlns:adec="http://schemas.microsoft.com/office/drawing/2017/decorative" val="1"/>
              </a:ext>
            </a:extLst>
          </p:cNvPr>
          <p:cNvSpPr/>
          <p:nvPr/>
        </p:nvSpPr>
        <p:spPr>
          <a:xfrm>
            <a:off x="958914" y="2234015"/>
            <a:ext cx="831389" cy="831389"/>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13" name="Freeform: Shape 12">
            <a:extLst>
              <a:ext uri="{FF2B5EF4-FFF2-40B4-BE49-F238E27FC236}">
                <a16:creationId xmlns:a16="http://schemas.microsoft.com/office/drawing/2014/main" id="{02A26EEA-30D8-8C1F-9FB4-9AFFB08CCB30}"/>
              </a:ext>
            </a:extLst>
          </p:cNvPr>
          <p:cNvSpPr/>
          <p:nvPr/>
        </p:nvSpPr>
        <p:spPr>
          <a:xfrm>
            <a:off x="2247568" y="1893901"/>
            <a:ext cx="9334831" cy="1511617"/>
          </a:xfrm>
          <a:custGeom>
            <a:avLst/>
            <a:gdLst>
              <a:gd name="connsiteX0" fmla="*/ 0 w 9334831"/>
              <a:gd name="connsiteY0" fmla="*/ 0 h 1511617"/>
              <a:gd name="connsiteX1" fmla="*/ 9334831 w 9334831"/>
              <a:gd name="connsiteY1" fmla="*/ 0 h 1511617"/>
              <a:gd name="connsiteX2" fmla="*/ 9334831 w 9334831"/>
              <a:gd name="connsiteY2" fmla="*/ 1511617 h 1511617"/>
              <a:gd name="connsiteX3" fmla="*/ 0 w 9334831"/>
              <a:gd name="connsiteY3" fmla="*/ 1511617 h 1511617"/>
              <a:gd name="connsiteX4" fmla="*/ 0 w 9334831"/>
              <a:gd name="connsiteY4" fmla="*/ 0 h 1511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4831" h="1511617">
                <a:moveTo>
                  <a:pt x="0" y="0"/>
                </a:moveTo>
                <a:lnTo>
                  <a:pt x="9334831" y="0"/>
                </a:lnTo>
                <a:lnTo>
                  <a:pt x="9334831" y="1511617"/>
                </a:lnTo>
                <a:lnTo>
                  <a:pt x="0" y="151161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59980" tIns="159980" rIns="159980" bIns="159980" numCol="1" spcCol="1270" anchor="ctr" anchorCtr="0">
            <a:noAutofit/>
          </a:bodyPr>
          <a:lstStyle/>
          <a:p>
            <a:pPr marL="0" lvl="0" indent="0" algn="l" defTabSz="1422400">
              <a:lnSpc>
                <a:spcPct val="90000"/>
              </a:lnSpc>
              <a:spcBef>
                <a:spcPct val="0"/>
              </a:spcBef>
              <a:spcAft>
                <a:spcPct val="35000"/>
              </a:spcAft>
              <a:buNone/>
            </a:pPr>
            <a:r>
              <a:rPr lang="en-US" sz="3200" kern="1200" dirty="0"/>
              <a:t>Expansion of allowable source documentation types</a:t>
            </a:r>
          </a:p>
        </p:txBody>
      </p:sp>
      <p:sp>
        <p:nvSpPr>
          <p:cNvPr id="14" name="Rectangle: Rounded Corners 13">
            <a:extLst>
              <a:ext uri="{FF2B5EF4-FFF2-40B4-BE49-F238E27FC236}">
                <a16:creationId xmlns:a16="http://schemas.microsoft.com/office/drawing/2014/main" id="{04B3A0DD-D49B-7FDA-818E-9BAEA6D0AC5D}"/>
              </a:ext>
              <a:ext uri="{C183D7F6-B498-43B3-948B-1728B52AA6E4}">
                <adec:decorative xmlns:adec="http://schemas.microsoft.com/office/drawing/2017/decorative" val="1"/>
              </a:ext>
            </a:extLst>
          </p:cNvPr>
          <p:cNvSpPr/>
          <p:nvPr/>
        </p:nvSpPr>
        <p:spPr>
          <a:xfrm>
            <a:off x="501650" y="3783423"/>
            <a:ext cx="11080749" cy="1511617"/>
          </a:xfrm>
          <a:prstGeom prst="roundRect">
            <a:avLst>
              <a:gd name="adj" fmla="val 10000"/>
            </a:avLst>
          </a:prstGeom>
        </p:spPr>
        <p:style>
          <a:lnRef idx="0">
            <a:schemeClr val="dk1">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15" name="Rectangle 14" descr="Checkmark outline">
            <a:extLst>
              <a:ext uri="{FF2B5EF4-FFF2-40B4-BE49-F238E27FC236}">
                <a16:creationId xmlns:a16="http://schemas.microsoft.com/office/drawing/2014/main" id="{BB0B784A-35F3-1505-BF24-34BFF1FA13D0}"/>
              </a:ext>
              <a:ext uri="{C183D7F6-B498-43B3-948B-1728B52AA6E4}">
                <adec:decorative xmlns:adec="http://schemas.microsoft.com/office/drawing/2017/decorative" val="1"/>
              </a:ext>
            </a:extLst>
          </p:cNvPr>
          <p:cNvSpPr/>
          <p:nvPr/>
        </p:nvSpPr>
        <p:spPr>
          <a:xfrm>
            <a:off x="958914" y="4123537"/>
            <a:ext cx="831389" cy="831389"/>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sp>
      <p:sp>
        <p:nvSpPr>
          <p:cNvPr id="16" name="Freeform: Shape 15">
            <a:extLst>
              <a:ext uri="{FF2B5EF4-FFF2-40B4-BE49-F238E27FC236}">
                <a16:creationId xmlns:a16="http://schemas.microsoft.com/office/drawing/2014/main" id="{87E8A5D2-5EE0-2244-1552-A8BA8D789588}"/>
              </a:ext>
            </a:extLst>
          </p:cNvPr>
          <p:cNvSpPr/>
          <p:nvPr/>
        </p:nvSpPr>
        <p:spPr>
          <a:xfrm>
            <a:off x="2247568" y="3783423"/>
            <a:ext cx="9334831" cy="1511617"/>
          </a:xfrm>
          <a:custGeom>
            <a:avLst/>
            <a:gdLst>
              <a:gd name="connsiteX0" fmla="*/ 0 w 9334831"/>
              <a:gd name="connsiteY0" fmla="*/ 0 h 1511617"/>
              <a:gd name="connsiteX1" fmla="*/ 9334831 w 9334831"/>
              <a:gd name="connsiteY1" fmla="*/ 0 h 1511617"/>
              <a:gd name="connsiteX2" fmla="*/ 9334831 w 9334831"/>
              <a:gd name="connsiteY2" fmla="*/ 1511617 h 1511617"/>
              <a:gd name="connsiteX3" fmla="*/ 0 w 9334831"/>
              <a:gd name="connsiteY3" fmla="*/ 1511617 h 1511617"/>
              <a:gd name="connsiteX4" fmla="*/ 0 w 9334831"/>
              <a:gd name="connsiteY4" fmla="*/ 0 h 1511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4831" h="1511617">
                <a:moveTo>
                  <a:pt x="0" y="0"/>
                </a:moveTo>
                <a:lnTo>
                  <a:pt x="9334831" y="0"/>
                </a:lnTo>
                <a:lnTo>
                  <a:pt x="9334831" y="1511617"/>
                </a:lnTo>
                <a:lnTo>
                  <a:pt x="0" y="151161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59980" tIns="159980" rIns="159980" bIns="159980" numCol="1" spcCol="1270" anchor="ctr" anchorCtr="0">
            <a:noAutofit/>
          </a:bodyPr>
          <a:lstStyle/>
          <a:p>
            <a:pPr marL="0" lvl="0" indent="0" algn="l" defTabSz="1422400">
              <a:lnSpc>
                <a:spcPct val="90000"/>
              </a:lnSpc>
              <a:spcBef>
                <a:spcPct val="0"/>
              </a:spcBef>
              <a:spcAft>
                <a:spcPct val="35000"/>
              </a:spcAft>
              <a:buNone/>
            </a:pPr>
            <a:r>
              <a:rPr lang="en-US" sz="3200" kern="1200" dirty="0"/>
              <a:t>Standardization of terms and broader categories</a:t>
            </a:r>
          </a:p>
        </p:txBody>
      </p:sp>
    </p:spTree>
    <p:extLst>
      <p:ext uri="{BB962C8B-B14F-4D97-AF65-F5344CB8AC3E}">
        <p14:creationId xmlns:p14="http://schemas.microsoft.com/office/powerpoint/2010/main" val="12699687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14E8FC-12A0-5B7D-99E2-C63785463BCB}"/>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28</a:t>
            </a:fld>
            <a:endParaRPr lang="en-US" dirty="0"/>
          </a:p>
        </p:txBody>
      </p:sp>
      <p:sp>
        <p:nvSpPr>
          <p:cNvPr id="3" name="Title 2">
            <a:extLst>
              <a:ext uri="{FF2B5EF4-FFF2-40B4-BE49-F238E27FC236}">
                <a16:creationId xmlns:a16="http://schemas.microsoft.com/office/drawing/2014/main" id="{8DF865FC-A908-AAA0-9224-45494666AF0F}"/>
              </a:ext>
            </a:extLst>
          </p:cNvPr>
          <p:cNvSpPr>
            <a:spLocks noGrp="1"/>
          </p:cNvSpPr>
          <p:nvPr>
            <p:ph type="title"/>
          </p:nvPr>
        </p:nvSpPr>
        <p:spPr/>
        <p:txBody>
          <a:bodyPr/>
          <a:lstStyle/>
          <a:p>
            <a:r>
              <a:rPr lang="en-US" dirty="0"/>
              <a:t>Elements “Under Repair”</a:t>
            </a:r>
          </a:p>
        </p:txBody>
      </p:sp>
      <p:sp>
        <p:nvSpPr>
          <p:cNvPr id="5" name="Freeform: Shape 4">
            <a:extLst>
              <a:ext uri="{FF2B5EF4-FFF2-40B4-BE49-F238E27FC236}">
                <a16:creationId xmlns:a16="http://schemas.microsoft.com/office/drawing/2014/main" id="{8FE593EE-5010-A024-1580-5E5FADF1B817}"/>
              </a:ext>
            </a:extLst>
          </p:cNvPr>
          <p:cNvSpPr/>
          <p:nvPr/>
        </p:nvSpPr>
        <p:spPr>
          <a:xfrm>
            <a:off x="805866" y="1134208"/>
            <a:ext cx="11081334" cy="1216800"/>
          </a:xfrm>
          <a:custGeom>
            <a:avLst/>
            <a:gdLst>
              <a:gd name="connsiteX0" fmla="*/ 0 w 11081334"/>
              <a:gd name="connsiteY0" fmla="*/ 202804 h 1216800"/>
              <a:gd name="connsiteX1" fmla="*/ 202804 w 11081334"/>
              <a:gd name="connsiteY1" fmla="*/ 0 h 1216800"/>
              <a:gd name="connsiteX2" fmla="*/ 10878530 w 11081334"/>
              <a:gd name="connsiteY2" fmla="*/ 0 h 1216800"/>
              <a:gd name="connsiteX3" fmla="*/ 11081334 w 11081334"/>
              <a:gd name="connsiteY3" fmla="*/ 202804 h 1216800"/>
              <a:gd name="connsiteX4" fmla="*/ 11081334 w 11081334"/>
              <a:gd name="connsiteY4" fmla="*/ 1013996 h 1216800"/>
              <a:gd name="connsiteX5" fmla="*/ 10878530 w 11081334"/>
              <a:gd name="connsiteY5" fmla="*/ 1216800 h 1216800"/>
              <a:gd name="connsiteX6" fmla="*/ 202804 w 11081334"/>
              <a:gd name="connsiteY6" fmla="*/ 1216800 h 1216800"/>
              <a:gd name="connsiteX7" fmla="*/ 0 w 11081334"/>
              <a:gd name="connsiteY7" fmla="*/ 1013996 h 1216800"/>
              <a:gd name="connsiteX8" fmla="*/ 0 w 11081334"/>
              <a:gd name="connsiteY8" fmla="*/ 202804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81334" h="1216800">
                <a:moveTo>
                  <a:pt x="0" y="202804"/>
                </a:moveTo>
                <a:cubicBezTo>
                  <a:pt x="0" y="90798"/>
                  <a:pt x="90798" y="0"/>
                  <a:pt x="202804" y="0"/>
                </a:cubicBezTo>
                <a:lnTo>
                  <a:pt x="10878530" y="0"/>
                </a:lnTo>
                <a:cubicBezTo>
                  <a:pt x="10990536" y="0"/>
                  <a:pt x="11081334" y="90798"/>
                  <a:pt x="11081334" y="202804"/>
                </a:cubicBezTo>
                <a:lnTo>
                  <a:pt x="11081334" y="1013996"/>
                </a:lnTo>
                <a:cubicBezTo>
                  <a:pt x="11081334" y="1126002"/>
                  <a:pt x="10990536" y="1216800"/>
                  <a:pt x="10878530" y="1216800"/>
                </a:cubicBezTo>
                <a:lnTo>
                  <a:pt x="202804" y="1216800"/>
                </a:lnTo>
                <a:cubicBezTo>
                  <a:pt x="90798" y="1216800"/>
                  <a:pt x="0" y="1126002"/>
                  <a:pt x="0" y="1013996"/>
                </a:cubicBezTo>
                <a:lnTo>
                  <a:pt x="0" y="202804"/>
                </a:lnTo>
                <a:close/>
              </a:path>
            </a:pathLst>
          </a:custGeom>
          <a:noFill/>
          <a:ln w="28575">
            <a:solidFill>
              <a:srgbClr val="BA5D00"/>
            </a:solid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50839" tIns="150839" rIns="150839" bIns="150839"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TAA: Data element number 1535</a:t>
            </a:r>
          </a:p>
        </p:txBody>
      </p:sp>
      <p:sp>
        <p:nvSpPr>
          <p:cNvPr id="7" name="Freeform: Shape 6">
            <a:extLst>
              <a:ext uri="{FF2B5EF4-FFF2-40B4-BE49-F238E27FC236}">
                <a16:creationId xmlns:a16="http://schemas.microsoft.com/office/drawing/2014/main" id="{0EA6DB1A-75B2-8FED-D37C-E766D90893B6}"/>
              </a:ext>
            </a:extLst>
          </p:cNvPr>
          <p:cNvSpPr/>
          <p:nvPr/>
        </p:nvSpPr>
        <p:spPr>
          <a:xfrm>
            <a:off x="805866" y="2601538"/>
            <a:ext cx="11081334" cy="1216800"/>
          </a:xfrm>
          <a:custGeom>
            <a:avLst/>
            <a:gdLst>
              <a:gd name="connsiteX0" fmla="*/ 0 w 11081334"/>
              <a:gd name="connsiteY0" fmla="*/ 202804 h 1216800"/>
              <a:gd name="connsiteX1" fmla="*/ 202804 w 11081334"/>
              <a:gd name="connsiteY1" fmla="*/ 0 h 1216800"/>
              <a:gd name="connsiteX2" fmla="*/ 10878530 w 11081334"/>
              <a:gd name="connsiteY2" fmla="*/ 0 h 1216800"/>
              <a:gd name="connsiteX3" fmla="*/ 11081334 w 11081334"/>
              <a:gd name="connsiteY3" fmla="*/ 202804 h 1216800"/>
              <a:gd name="connsiteX4" fmla="*/ 11081334 w 11081334"/>
              <a:gd name="connsiteY4" fmla="*/ 1013996 h 1216800"/>
              <a:gd name="connsiteX5" fmla="*/ 10878530 w 11081334"/>
              <a:gd name="connsiteY5" fmla="*/ 1216800 h 1216800"/>
              <a:gd name="connsiteX6" fmla="*/ 202804 w 11081334"/>
              <a:gd name="connsiteY6" fmla="*/ 1216800 h 1216800"/>
              <a:gd name="connsiteX7" fmla="*/ 0 w 11081334"/>
              <a:gd name="connsiteY7" fmla="*/ 1013996 h 1216800"/>
              <a:gd name="connsiteX8" fmla="*/ 0 w 11081334"/>
              <a:gd name="connsiteY8" fmla="*/ 202804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81334" h="1216800">
                <a:moveTo>
                  <a:pt x="0" y="202804"/>
                </a:moveTo>
                <a:cubicBezTo>
                  <a:pt x="0" y="90798"/>
                  <a:pt x="90798" y="0"/>
                  <a:pt x="202804" y="0"/>
                </a:cubicBezTo>
                <a:lnTo>
                  <a:pt x="10878530" y="0"/>
                </a:lnTo>
                <a:cubicBezTo>
                  <a:pt x="10990536" y="0"/>
                  <a:pt x="11081334" y="90798"/>
                  <a:pt x="11081334" y="202804"/>
                </a:cubicBezTo>
                <a:lnTo>
                  <a:pt x="11081334" y="1013996"/>
                </a:lnTo>
                <a:cubicBezTo>
                  <a:pt x="11081334" y="1126002"/>
                  <a:pt x="10990536" y="1216800"/>
                  <a:pt x="10878530" y="1216800"/>
                </a:cubicBezTo>
                <a:lnTo>
                  <a:pt x="202804" y="1216800"/>
                </a:lnTo>
                <a:cubicBezTo>
                  <a:pt x="90798" y="1216800"/>
                  <a:pt x="0" y="1126002"/>
                  <a:pt x="0" y="1013996"/>
                </a:cubicBezTo>
                <a:lnTo>
                  <a:pt x="0" y="202804"/>
                </a:lnTo>
                <a:close/>
              </a:path>
            </a:pathLst>
          </a:custGeom>
          <a:noFill/>
          <a:ln w="28575">
            <a:solidFill>
              <a:srgbClr val="BA5D00"/>
            </a:solidFill>
          </a:ln>
        </p:spPr>
        <p:style>
          <a:lnRef idx="2">
            <a:schemeClr val="lt1">
              <a:hueOff val="0"/>
              <a:satOff val="0"/>
              <a:lumOff val="0"/>
              <a:alphaOff val="0"/>
            </a:schemeClr>
          </a:lnRef>
          <a:fillRef idx="1">
            <a:schemeClr val="accent5">
              <a:hueOff val="-4629427"/>
              <a:satOff val="15053"/>
              <a:lumOff val="-6078"/>
              <a:alphaOff val="0"/>
            </a:schemeClr>
          </a:fillRef>
          <a:effectRef idx="0">
            <a:schemeClr val="accent5">
              <a:hueOff val="-4629427"/>
              <a:satOff val="15053"/>
              <a:lumOff val="-6078"/>
              <a:alphaOff val="0"/>
            </a:schemeClr>
          </a:effectRef>
          <a:fontRef idx="minor">
            <a:schemeClr val="lt1"/>
          </a:fontRef>
        </p:style>
        <p:txBody>
          <a:bodyPr spcFirstLastPara="0" vert="horz" wrap="square" lIns="150839" tIns="150839" rIns="150839" bIns="150839"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Row cuts off source documentation. </a:t>
            </a:r>
            <a:br>
              <a:rPr lang="en-US" sz="2400" kern="1200" dirty="0">
                <a:solidFill>
                  <a:schemeClr val="tx1"/>
                </a:solidFill>
              </a:rPr>
            </a:br>
            <a:r>
              <a:rPr lang="en-US" sz="2400" kern="1200" dirty="0">
                <a:solidFill>
                  <a:schemeClr val="tx1"/>
                </a:solidFill>
              </a:rPr>
              <a:t>(Please expand the row in the Excel version)</a:t>
            </a:r>
          </a:p>
        </p:txBody>
      </p:sp>
      <p:sp>
        <p:nvSpPr>
          <p:cNvPr id="8" name="Freeform: Shape 7">
            <a:extLst>
              <a:ext uri="{FF2B5EF4-FFF2-40B4-BE49-F238E27FC236}">
                <a16:creationId xmlns:a16="http://schemas.microsoft.com/office/drawing/2014/main" id="{CA4F5BEF-897C-13B4-FE0F-AD3C744BB2D1}"/>
              </a:ext>
            </a:extLst>
          </p:cNvPr>
          <p:cNvSpPr/>
          <p:nvPr/>
        </p:nvSpPr>
        <p:spPr>
          <a:xfrm>
            <a:off x="805866" y="3836276"/>
            <a:ext cx="11081334" cy="1076400"/>
          </a:xfrm>
          <a:custGeom>
            <a:avLst/>
            <a:gdLst>
              <a:gd name="connsiteX0" fmla="*/ 0 w 11081334"/>
              <a:gd name="connsiteY0" fmla="*/ 0 h 1076400"/>
              <a:gd name="connsiteX1" fmla="*/ 11081334 w 11081334"/>
              <a:gd name="connsiteY1" fmla="*/ 0 h 1076400"/>
              <a:gd name="connsiteX2" fmla="*/ 11081334 w 11081334"/>
              <a:gd name="connsiteY2" fmla="*/ 1076400 h 1076400"/>
              <a:gd name="connsiteX3" fmla="*/ 0 w 11081334"/>
              <a:gd name="connsiteY3" fmla="*/ 1076400 h 1076400"/>
              <a:gd name="connsiteX4" fmla="*/ 0 w 11081334"/>
              <a:gd name="connsiteY4" fmla="*/ 0 h 107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1334" h="1076400">
                <a:moveTo>
                  <a:pt x="0" y="0"/>
                </a:moveTo>
                <a:lnTo>
                  <a:pt x="11081334" y="0"/>
                </a:lnTo>
                <a:lnTo>
                  <a:pt x="11081334" y="1076400"/>
                </a:lnTo>
                <a:lnTo>
                  <a:pt x="0" y="10764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51832" tIns="22860" rIns="128016" bIns="22860" numCol="1" spcCol="1270" anchor="t" anchorCtr="0">
            <a:noAutofit/>
          </a:bodyPr>
          <a:lstStyle/>
          <a:p>
            <a:pPr marL="285750" lvl="1" indent="-285750" algn="l" defTabSz="800100">
              <a:lnSpc>
                <a:spcPct val="90000"/>
              </a:lnSpc>
              <a:spcBef>
                <a:spcPct val="0"/>
              </a:spcBef>
              <a:spcAft>
                <a:spcPct val="20000"/>
              </a:spcAft>
              <a:buClr>
                <a:schemeClr val="accent2"/>
              </a:buClr>
              <a:buFont typeface="Wingdings 3" panose="05040102010807070707" pitchFamily="18" charset="2"/>
              <a:buChar char="}"/>
            </a:pPr>
            <a:r>
              <a:rPr lang="en-US" sz="2000" kern="1200" dirty="0"/>
              <a:t>Data element number  804, Basic Skills Deficient/Low Levels of Literacy at Program Entry</a:t>
            </a:r>
          </a:p>
          <a:p>
            <a:pPr marL="285750" lvl="1" indent="-285750" algn="l" defTabSz="800100">
              <a:lnSpc>
                <a:spcPct val="90000"/>
              </a:lnSpc>
              <a:spcBef>
                <a:spcPct val="0"/>
              </a:spcBef>
              <a:spcAft>
                <a:spcPct val="20000"/>
              </a:spcAft>
              <a:buClr>
                <a:schemeClr val="accent2"/>
              </a:buClr>
              <a:buFont typeface="Wingdings 3" panose="05040102010807070707" pitchFamily="18" charset="2"/>
              <a:buChar char="}"/>
            </a:pPr>
            <a:r>
              <a:rPr lang="en-US" sz="2000" kern="1200" dirty="0"/>
              <a:t>Data element number 806, Single Parent at Program Entry</a:t>
            </a:r>
          </a:p>
        </p:txBody>
      </p:sp>
      <p:sp>
        <p:nvSpPr>
          <p:cNvPr id="9" name="Freeform: Shape 8">
            <a:extLst>
              <a:ext uri="{FF2B5EF4-FFF2-40B4-BE49-F238E27FC236}">
                <a16:creationId xmlns:a16="http://schemas.microsoft.com/office/drawing/2014/main" id="{71D9C673-3BF3-4BCA-0566-A8EE8AD57F09}"/>
              </a:ext>
            </a:extLst>
          </p:cNvPr>
          <p:cNvSpPr/>
          <p:nvPr/>
        </p:nvSpPr>
        <p:spPr>
          <a:xfrm>
            <a:off x="805866" y="4653612"/>
            <a:ext cx="11081334" cy="1216800"/>
          </a:xfrm>
          <a:custGeom>
            <a:avLst/>
            <a:gdLst>
              <a:gd name="connsiteX0" fmla="*/ 0 w 11081334"/>
              <a:gd name="connsiteY0" fmla="*/ 202804 h 1216800"/>
              <a:gd name="connsiteX1" fmla="*/ 202804 w 11081334"/>
              <a:gd name="connsiteY1" fmla="*/ 0 h 1216800"/>
              <a:gd name="connsiteX2" fmla="*/ 10878530 w 11081334"/>
              <a:gd name="connsiteY2" fmla="*/ 0 h 1216800"/>
              <a:gd name="connsiteX3" fmla="*/ 11081334 w 11081334"/>
              <a:gd name="connsiteY3" fmla="*/ 202804 h 1216800"/>
              <a:gd name="connsiteX4" fmla="*/ 11081334 w 11081334"/>
              <a:gd name="connsiteY4" fmla="*/ 1013996 h 1216800"/>
              <a:gd name="connsiteX5" fmla="*/ 10878530 w 11081334"/>
              <a:gd name="connsiteY5" fmla="*/ 1216800 h 1216800"/>
              <a:gd name="connsiteX6" fmla="*/ 202804 w 11081334"/>
              <a:gd name="connsiteY6" fmla="*/ 1216800 h 1216800"/>
              <a:gd name="connsiteX7" fmla="*/ 0 w 11081334"/>
              <a:gd name="connsiteY7" fmla="*/ 1013996 h 1216800"/>
              <a:gd name="connsiteX8" fmla="*/ 0 w 11081334"/>
              <a:gd name="connsiteY8" fmla="*/ 202804 h 121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81334" h="1216800">
                <a:moveTo>
                  <a:pt x="0" y="202804"/>
                </a:moveTo>
                <a:cubicBezTo>
                  <a:pt x="0" y="90798"/>
                  <a:pt x="90798" y="0"/>
                  <a:pt x="202804" y="0"/>
                </a:cubicBezTo>
                <a:lnTo>
                  <a:pt x="10878530" y="0"/>
                </a:lnTo>
                <a:cubicBezTo>
                  <a:pt x="10990536" y="0"/>
                  <a:pt x="11081334" y="90798"/>
                  <a:pt x="11081334" y="202804"/>
                </a:cubicBezTo>
                <a:lnTo>
                  <a:pt x="11081334" y="1013996"/>
                </a:lnTo>
                <a:cubicBezTo>
                  <a:pt x="11081334" y="1126002"/>
                  <a:pt x="10990536" y="1216800"/>
                  <a:pt x="10878530" y="1216800"/>
                </a:cubicBezTo>
                <a:lnTo>
                  <a:pt x="202804" y="1216800"/>
                </a:lnTo>
                <a:cubicBezTo>
                  <a:pt x="90798" y="1216800"/>
                  <a:pt x="0" y="1126002"/>
                  <a:pt x="0" y="1013996"/>
                </a:cubicBezTo>
                <a:lnTo>
                  <a:pt x="0" y="202804"/>
                </a:lnTo>
                <a:close/>
              </a:path>
            </a:pathLst>
          </a:custGeom>
          <a:noFill/>
          <a:ln w="28575">
            <a:solidFill>
              <a:srgbClr val="BA5D00"/>
            </a:solidFill>
          </a:ln>
        </p:spPr>
        <p:style>
          <a:lnRef idx="2">
            <a:schemeClr val="lt1">
              <a:hueOff val="0"/>
              <a:satOff val="0"/>
              <a:lumOff val="0"/>
              <a:alphaOff val="0"/>
            </a:schemeClr>
          </a:lnRef>
          <a:fillRef idx="1">
            <a:schemeClr val="accent5">
              <a:hueOff val="-9258853"/>
              <a:satOff val="30105"/>
              <a:lumOff val="-12156"/>
              <a:alphaOff val="0"/>
            </a:schemeClr>
          </a:fillRef>
          <a:effectRef idx="0">
            <a:schemeClr val="accent5">
              <a:hueOff val="-9258853"/>
              <a:satOff val="30105"/>
              <a:lumOff val="-12156"/>
              <a:alphaOff val="0"/>
            </a:schemeClr>
          </a:effectRef>
          <a:fontRef idx="minor">
            <a:schemeClr val="lt1"/>
          </a:fontRef>
        </p:style>
        <p:txBody>
          <a:bodyPr spcFirstLastPara="0" vert="horz" wrap="square" lIns="150839" tIns="150839" rIns="150839" bIns="150839"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solidFill>
              </a:rPr>
              <a:t>Other non-substantive formatting issues</a:t>
            </a:r>
          </a:p>
        </p:txBody>
      </p:sp>
    </p:spTree>
    <p:extLst>
      <p:ext uri="{BB962C8B-B14F-4D97-AF65-F5344CB8AC3E}">
        <p14:creationId xmlns:p14="http://schemas.microsoft.com/office/powerpoint/2010/main" val="14620152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8000"/>
            <a:lum/>
          </a:blip>
          <a:srcRect/>
          <a:stretch>
            <a:fillRect t="-9000" b="-9000"/>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29</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dirty="0"/>
              <a:t>What’s the Same?</a:t>
            </a:r>
          </a:p>
        </p:txBody>
      </p:sp>
    </p:spTree>
    <p:extLst>
      <p:ext uri="{BB962C8B-B14F-4D97-AF65-F5344CB8AC3E}">
        <p14:creationId xmlns:p14="http://schemas.microsoft.com/office/powerpoint/2010/main" val="32322209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06E477-28FA-46B7-41B2-5AF185340FCA}"/>
              </a:ext>
              <a:ext uri="{C183D7F6-B498-43B3-948B-1728B52AA6E4}">
                <adec:decorative xmlns:adec="http://schemas.microsoft.com/office/drawing/2017/decorative" val="1"/>
              </a:ext>
            </a:extLst>
          </p:cNvPr>
          <p:cNvSpPr>
            <a:spLocks noGrp="1"/>
          </p:cNvSpPr>
          <p:nvPr>
            <p:ph type="sldNum" sz="quarter" idx="12"/>
          </p:nvPr>
        </p:nvSpPr>
        <p:spPr>
          <a:xfrm>
            <a:off x="11234278" y="6270210"/>
            <a:ext cx="652922" cy="365125"/>
          </a:xfrm>
        </p:spPr>
        <p:txBody>
          <a:bodyPr/>
          <a:lstStyle/>
          <a:p>
            <a:fld id="{158B7785-F6D6-45F8-833E-07BD84680091}" type="slidenum">
              <a:rPr lang="en-US" smtClean="0"/>
              <a:pPr/>
              <a:t>30</a:t>
            </a:fld>
            <a:endParaRPr lang="en-US" dirty="0"/>
          </a:p>
        </p:txBody>
      </p:sp>
      <p:sp>
        <p:nvSpPr>
          <p:cNvPr id="3" name="Title 2">
            <a:extLst>
              <a:ext uri="{FF2B5EF4-FFF2-40B4-BE49-F238E27FC236}">
                <a16:creationId xmlns:a16="http://schemas.microsoft.com/office/drawing/2014/main" id="{3770DE7D-51C2-5940-FA1B-4AA21086A625}"/>
              </a:ext>
            </a:extLst>
          </p:cNvPr>
          <p:cNvSpPr>
            <a:spLocks noGrp="1"/>
          </p:cNvSpPr>
          <p:nvPr>
            <p:ph type="title"/>
          </p:nvPr>
        </p:nvSpPr>
        <p:spPr/>
        <p:txBody>
          <a:bodyPr/>
          <a:lstStyle/>
          <a:p>
            <a:r>
              <a:rPr lang="en-US" dirty="0"/>
              <a:t>Key Factors Commonly Overlooked in Original TEGL 23-19</a:t>
            </a:r>
          </a:p>
        </p:txBody>
      </p:sp>
      <p:sp>
        <p:nvSpPr>
          <p:cNvPr id="24" name="Freeform: Shape 23">
            <a:extLst>
              <a:ext uri="{FF2B5EF4-FFF2-40B4-BE49-F238E27FC236}">
                <a16:creationId xmlns:a16="http://schemas.microsoft.com/office/drawing/2014/main" id="{37D1CBAB-E6FB-9A41-9100-A599E7746881}"/>
              </a:ext>
            </a:extLst>
          </p:cNvPr>
          <p:cNvSpPr/>
          <p:nvPr/>
        </p:nvSpPr>
        <p:spPr>
          <a:xfrm>
            <a:off x="1752600" y="1111034"/>
            <a:ext cx="8686800" cy="1626901"/>
          </a:xfrm>
          <a:custGeom>
            <a:avLst/>
            <a:gdLst>
              <a:gd name="connsiteX0" fmla="*/ 0 w 5199569"/>
              <a:gd name="connsiteY0" fmla="*/ 0 h 1624865"/>
              <a:gd name="connsiteX1" fmla="*/ 5199569 w 5199569"/>
              <a:gd name="connsiteY1" fmla="*/ 0 h 1624865"/>
              <a:gd name="connsiteX2" fmla="*/ 5199569 w 5199569"/>
              <a:gd name="connsiteY2" fmla="*/ 1624865 h 1624865"/>
              <a:gd name="connsiteX3" fmla="*/ 0 w 5199569"/>
              <a:gd name="connsiteY3" fmla="*/ 1624865 h 1624865"/>
              <a:gd name="connsiteX4" fmla="*/ 0 w 5199569"/>
              <a:gd name="connsiteY4" fmla="*/ 0 h 1624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9569" h="1624865">
                <a:moveTo>
                  <a:pt x="0" y="0"/>
                </a:moveTo>
                <a:lnTo>
                  <a:pt x="5199569" y="0"/>
                </a:lnTo>
                <a:lnTo>
                  <a:pt x="5199569" y="1624865"/>
                </a:lnTo>
                <a:lnTo>
                  <a:pt x="0" y="1624865"/>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100576" tIns="53340" rIns="53340" bIns="53340" numCol="1" spcCol="1270" anchor="ctr" anchorCtr="0">
            <a:noAutofit/>
          </a:bodyPr>
          <a:lstStyle/>
          <a:p>
            <a:pPr marL="0" lvl="0" indent="0" algn="l" defTabSz="622300">
              <a:spcBef>
                <a:spcPct val="0"/>
              </a:spcBef>
              <a:spcAft>
                <a:spcPts val="600"/>
              </a:spcAft>
              <a:buNone/>
            </a:pPr>
            <a:r>
              <a:rPr lang="en-US" sz="2000" kern="1200" dirty="0"/>
              <a:t>WIOA Title I core programs must still develop data validation procedures, as outlined in TEGL 23-19, Change 1. </a:t>
            </a:r>
          </a:p>
          <a:p>
            <a:pPr marL="171450" lvl="1" indent="-171450" algn="l" defTabSz="488950">
              <a:lnSpc>
                <a:spcPct val="90000"/>
              </a:lnSpc>
              <a:spcBef>
                <a:spcPct val="0"/>
              </a:spcBef>
              <a:spcAft>
                <a:spcPct val="15000"/>
              </a:spcAft>
              <a:buClr>
                <a:schemeClr val="accent2"/>
              </a:buClr>
              <a:buFont typeface="Wingdings 3" panose="05040102010807070707" pitchFamily="18" charset="2"/>
              <a:buChar char="}"/>
            </a:pPr>
            <a:r>
              <a:rPr lang="en-US" sz="1400" kern="1200" dirty="0"/>
              <a:t>Section 4.B outlines such a framework</a:t>
            </a:r>
            <a:endParaRPr lang="en-US" sz="1400" kern="1200" dirty="0">
              <a:cs typeface="Calibri"/>
            </a:endParaRPr>
          </a:p>
          <a:p>
            <a:pPr marL="171450" lvl="1" indent="-171450" algn="l" defTabSz="488950">
              <a:lnSpc>
                <a:spcPct val="90000"/>
              </a:lnSpc>
              <a:spcBef>
                <a:spcPct val="0"/>
              </a:spcBef>
              <a:spcAft>
                <a:spcPct val="15000"/>
              </a:spcAft>
              <a:buClr>
                <a:schemeClr val="accent2"/>
              </a:buClr>
              <a:buFont typeface="Wingdings 3" panose="05040102010807070707" pitchFamily="18" charset="2"/>
              <a:buChar char="}"/>
            </a:pPr>
            <a:r>
              <a:rPr lang="en-US" sz="1400" kern="1200" dirty="0"/>
              <a:t>Include monitoring protocols, consistent with 2 CFR 200.328</a:t>
            </a:r>
            <a:endParaRPr lang="en-US" sz="1400" kern="1200" dirty="0">
              <a:cs typeface="Calibri"/>
            </a:endParaRPr>
          </a:p>
          <a:p>
            <a:pPr marL="171450" lvl="1" indent="-171450" algn="l" defTabSz="488950">
              <a:lnSpc>
                <a:spcPct val="90000"/>
              </a:lnSpc>
              <a:spcBef>
                <a:spcPct val="0"/>
              </a:spcBef>
              <a:spcAft>
                <a:spcPct val="15000"/>
              </a:spcAft>
              <a:buClr>
                <a:schemeClr val="accent2"/>
              </a:buClr>
              <a:buFont typeface="Wingdings 3" panose="05040102010807070707" pitchFamily="18" charset="2"/>
              <a:buChar char="}"/>
            </a:pPr>
            <a:r>
              <a:rPr lang="en-US" sz="1400" kern="1200" dirty="0"/>
              <a:t>Data validation policies should align with established core program policies</a:t>
            </a:r>
            <a:endParaRPr lang="en-US" sz="1400" kern="1200" dirty="0">
              <a:cs typeface="Calibri"/>
            </a:endParaRPr>
          </a:p>
          <a:p>
            <a:pPr marL="171450" lvl="1" indent="-171450" algn="l" defTabSz="488950">
              <a:lnSpc>
                <a:spcPct val="90000"/>
              </a:lnSpc>
              <a:spcBef>
                <a:spcPct val="0"/>
              </a:spcBef>
              <a:spcAft>
                <a:spcPct val="15000"/>
              </a:spcAft>
              <a:buClr>
                <a:schemeClr val="accent2"/>
              </a:buClr>
              <a:buFont typeface="Wingdings 3" panose="05040102010807070707" pitchFamily="18" charset="2"/>
              <a:buChar char="}"/>
            </a:pPr>
            <a:r>
              <a:rPr lang="en-US" sz="1400" kern="1200" dirty="0"/>
              <a:t>Summarize data validation methodology in annual narrative reports</a:t>
            </a:r>
            <a:endParaRPr lang="en-US" sz="1400" kern="1200" dirty="0">
              <a:cs typeface="Calibri"/>
            </a:endParaRPr>
          </a:p>
        </p:txBody>
      </p:sp>
      <p:sp>
        <p:nvSpPr>
          <p:cNvPr id="25" name="Rectangle 24">
            <a:extLst>
              <a:ext uri="{FF2B5EF4-FFF2-40B4-BE49-F238E27FC236}">
                <a16:creationId xmlns:a16="http://schemas.microsoft.com/office/drawing/2014/main" id="{93483DEC-363A-E021-13D8-E3C5E2412E0D}"/>
              </a:ext>
              <a:ext uri="{C183D7F6-B498-43B3-948B-1728B52AA6E4}">
                <adec:decorative xmlns:adec="http://schemas.microsoft.com/office/drawing/2017/decorative" val="1"/>
              </a:ext>
            </a:extLst>
          </p:cNvPr>
          <p:cNvSpPr/>
          <p:nvPr/>
        </p:nvSpPr>
        <p:spPr>
          <a:xfrm>
            <a:off x="1717650" y="1202438"/>
            <a:ext cx="1107517" cy="1371600"/>
          </a:xfrm>
          <a:prstGeom prst="rect">
            <a:avLst/>
          </a:prstGeo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6667" b="16667"/>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6" name="Freeform: Shape 25">
            <a:extLst>
              <a:ext uri="{FF2B5EF4-FFF2-40B4-BE49-F238E27FC236}">
                <a16:creationId xmlns:a16="http://schemas.microsoft.com/office/drawing/2014/main" id="{27F921E4-46D1-56D3-C0C4-E1597ABFE7E0}"/>
              </a:ext>
            </a:extLst>
          </p:cNvPr>
          <p:cNvSpPr/>
          <p:nvPr/>
        </p:nvSpPr>
        <p:spPr>
          <a:xfrm>
            <a:off x="1752600" y="3010146"/>
            <a:ext cx="8686800" cy="1463040"/>
          </a:xfrm>
          <a:custGeom>
            <a:avLst/>
            <a:gdLst>
              <a:gd name="connsiteX0" fmla="*/ 0 w 5199569"/>
              <a:gd name="connsiteY0" fmla="*/ 0 h 1624865"/>
              <a:gd name="connsiteX1" fmla="*/ 5199569 w 5199569"/>
              <a:gd name="connsiteY1" fmla="*/ 0 h 1624865"/>
              <a:gd name="connsiteX2" fmla="*/ 5199569 w 5199569"/>
              <a:gd name="connsiteY2" fmla="*/ 1624865 h 1624865"/>
              <a:gd name="connsiteX3" fmla="*/ 0 w 5199569"/>
              <a:gd name="connsiteY3" fmla="*/ 1624865 h 1624865"/>
              <a:gd name="connsiteX4" fmla="*/ 0 w 5199569"/>
              <a:gd name="connsiteY4" fmla="*/ 0 h 1624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9569" h="1624865">
                <a:moveTo>
                  <a:pt x="0" y="0"/>
                </a:moveTo>
                <a:lnTo>
                  <a:pt x="5199569" y="0"/>
                </a:lnTo>
                <a:lnTo>
                  <a:pt x="5199569" y="1624865"/>
                </a:lnTo>
                <a:lnTo>
                  <a:pt x="0" y="1624865"/>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100576" tIns="53340" rIns="53340" bIns="53340" numCol="1" spcCol="1270" anchor="ctr" anchorCtr="0">
            <a:noAutofit/>
          </a:bodyPr>
          <a:lstStyle/>
          <a:p>
            <a:pPr marL="0" lvl="0" indent="0" algn="l" defTabSz="622300">
              <a:lnSpc>
                <a:spcPct val="90000"/>
              </a:lnSpc>
              <a:spcBef>
                <a:spcPct val="0"/>
              </a:spcBef>
              <a:spcAft>
                <a:spcPct val="35000"/>
              </a:spcAft>
              <a:buNone/>
            </a:pPr>
            <a:r>
              <a:rPr lang="en-US" sz="2000" kern="1200" dirty="0"/>
              <a:t>Non-core programs must follow program-specific instructions.</a:t>
            </a:r>
          </a:p>
        </p:txBody>
      </p:sp>
      <p:sp>
        <p:nvSpPr>
          <p:cNvPr id="27" name="Rectangle 26">
            <a:extLst>
              <a:ext uri="{FF2B5EF4-FFF2-40B4-BE49-F238E27FC236}">
                <a16:creationId xmlns:a16="http://schemas.microsoft.com/office/drawing/2014/main" id="{CFEBF1C6-1BE0-B1BC-3F57-5E786A7ECA82}"/>
              </a:ext>
              <a:ext uri="{C183D7F6-B498-43B3-948B-1728B52AA6E4}">
                <adec:decorative xmlns:adec="http://schemas.microsoft.com/office/drawing/2017/decorative" val="1"/>
              </a:ext>
            </a:extLst>
          </p:cNvPr>
          <p:cNvSpPr/>
          <p:nvPr/>
        </p:nvSpPr>
        <p:spPr>
          <a:xfrm>
            <a:off x="1761069" y="3010146"/>
            <a:ext cx="1107517" cy="1371600"/>
          </a:xfrm>
          <a:prstGeom prst="rect">
            <a:avLst/>
          </a:prstGeom>
          <a:blipFill dpi="0"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6667" b="16667"/>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8" name="Freeform: Shape 27">
            <a:extLst>
              <a:ext uri="{FF2B5EF4-FFF2-40B4-BE49-F238E27FC236}">
                <a16:creationId xmlns:a16="http://schemas.microsoft.com/office/drawing/2014/main" id="{7E30FE64-16CA-CEAD-4CCA-EC3C95112DBB}"/>
              </a:ext>
            </a:extLst>
          </p:cNvPr>
          <p:cNvSpPr/>
          <p:nvPr/>
        </p:nvSpPr>
        <p:spPr>
          <a:xfrm>
            <a:off x="1752600" y="4819038"/>
            <a:ext cx="8686800" cy="1463040"/>
          </a:xfrm>
          <a:custGeom>
            <a:avLst/>
            <a:gdLst>
              <a:gd name="connsiteX0" fmla="*/ 0 w 5199569"/>
              <a:gd name="connsiteY0" fmla="*/ 0 h 1624865"/>
              <a:gd name="connsiteX1" fmla="*/ 5199569 w 5199569"/>
              <a:gd name="connsiteY1" fmla="*/ 0 h 1624865"/>
              <a:gd name="connsiteX2" fmla="*/ 5199569 w 5199569"/>
              <a:gd name="connsiteY2" fmla="*/ 1624865 h 1624865"/>
              <a:gd name="connsiteX3" fmla="*/ 0 w 5199569"/>
              <a:gd name="connsiteY3" fmla="*/ 1624865 h 1624865"/>
              <a:gd name="connsiteX4" fmla="*/ 0 w 5199569"/>
              <a:gd name="connsiteY4" fmla="*/ 0 h 1624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9569" h="1624865">
                <a:moveTo>
                  <a:pt x="0" y="0"/>
                </a:moveTo>
                <a:lnTo>
                  <a:pt x="5199569" y="0"/>
                </a:lnTo>
                <a:lnTo>
                  <a:pt x="5199569" y="1624865"/>
                </a:lnTo>
                <a:lnTo>
                  <a:pt x="0" y="1624865"/>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100576" tIns="53340" rIns="53340" bIns="53340" numCol="1" spcCol="1270" anchor="ctr" anchorCtr="0">
            <a:noAutofit/>
          </a:bodyPr>
          <a:lstStyle/>
          <a:p>
            <a:pPr marL="0" lvl="0" indent="0" algn="l" defTabSz="622300">
              <a:spcBef>
                <a:spcPct val="0"/>
              </a:spcBef>
              <a:spcAft>
                <a:spcPts val="600"/>
              </a:spcAft>
              <a:buNone/>
            </a:pPr>
            <a:r>
              <a:rPr lang="en-US" sz="2000" kern="1200" dirty="0"/>
              <a:t>Quarterly Data Validation is strongly recommended.</a:t>
            </a:r>
          </a:p>
          <a:p>
            <a:pPr marL="171450" lvl="1" indent="-171450" algn="l" defTabSz="488950">
              <a:lnSpc>
                <a:spcPct val="90000"/>
              </a:lnSpc>
              <a:spcBef>
                <a:spcPct val="0"/>
              </a:spcBef>
              <a:spcAft>
                <a:spcPct val="15000"/>
              </a:spcAft>
              <a:buClr>
                <a:schemeClr val="accent2"/>
              </a:buClr>
              <a:buFont typeface="Wingdings 3" panose="05040102010807070707" pitchFamily="18" charset="2"/>
              <a:buChar char="}"/>
            </a:pPr>
            <a:r>
              <a:rPr lang="en-US" sz="1400" kern="1200" dirty="0"/>
              <a:t>Annual Data Validation is required</a:t>
            </a:r>
          </a:p>
          <a:p>
            <a:pPr marL="171450" lvl="1" indent="-171450" algn="l" defTabSz="488950">
              <a:lnSpc>
                <a:spcPct val="90000"/>
              </a:lnSpc>
              <a:spcBef>
                <a:spcPct val="0"/>
              </a:spcBef>
              <a:spcAft>
                <a:spcPct val="15000"/>
              </a:spcAft>
              <a:buClr>
                <a:schemeClr val="accent2"/>
              </a:buClr>
              <a:buFont typeface="Wingdings 3" panose="05040102010807070707" pitchFamily="18" charset="2"/>
              <a:buChar char="}"/>
            </a:pPr>
            <a:r>
              <a:rPr lang="en-US" sz="1400" kern="1200" dirty="0"/>
              <a:t>Helps to identify and correct issues sooner</a:t>
            </a:r>
          </a:p>
          <a:p>
            <a:pPr marL="171450" lvl="1" indent="-171450" algn="l" defTabSz="488950">
              <a:lnSpc>
                <a:spcPct val="90000"/>
              </a:lnSpc>
              <a:spcBef>
                <a:spcPct val="0"/>
              </a:spcBef>
              <a:spcAft>
                <a:spcPct val="15000"/>
              </a:spcAft>
              <a:buClr>
                <a:schemeClr val="accent2"/>
              </a:buClr>
              <a:buFont typeface="Wingdings 3" panose="05040102010807070707" pitchFamily="18" charset="2"/>
              <a:buChar char="}"/>
            </a:pPr>
            <a:r>
              <a:rPr lang="en-US" sz="1400" kern="1200" dirty="0"/>
              <a:t>Reduces the work at the end of the years</a:t>
            </a:r>
          </a:p>
        </p:txBody>
      </p:sp>
      <p:sp>
        <p:nvSpPr>
          <p:cNvPr id="29" name="Rectangle 28">
            <a:extLst>
              <a:ext uri="{FF2B5EF4-FFF2-40B4-BE49-F238E27FC236}">
                <a16:creationId xmlns:a16="http://schemas.microsoft.com/office/drawing/2014/main" id="{FDB41962-0FA0-7AB3-A5E8-A3BFED1AADDA}"/>
              </a:ext>
              <a:ext uri="{C183D7F6-B498-43B3-948B-1728B52AA6E4}">
                <adec:decorative xmlns:adec="http://schemas.microsoft.com/office/drawing/2017/decorative" val="1"/>
              </a:ext>
            </a:extLst>
          </p:cNvPr>
          <p:cNvSpPr/>
          <p:nvPr/>
        </p:nvSpPr>
        <p:spPr>
          <a:xfrm>
            <a:off x="1761069" y="4819038"/>
            <a:ext cx="1107517" cy="1371600"/>
          </a:xfrm>
          <a:prstGeom prst="rect">
            <a:avLst/>
          </a:prstGeom>
          <a:blipFill dpi="0"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t="16667" b="16667"/>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19802649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06E477-28FA-46B7-41B2-5AF185340FCA}"/>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31</a:t>
            </a:fld>
            <a:endParaRPr lang="en-US" dirty="0"/>
          </a:p>
        </p:txBody>
      </p:sp>
      <p:sp>
        <p:nvSpPr>
          <p:cNvPr id="3" name="Title 2">
            <a:extLst>
              <a:ext uri="{FF2B5EF4-FFF2-40B4-BE49-F238E27FC236}">
                <a16:creationId xmlns:a16="http://schemas.microsoft.com/office/drawing/2014/main" id="{3770DE7D-51C2-5940-FA1B-4AA21086A625}"/>
              </a:ext>
            </a:extLst>
          </p:cNvPr>
          <p:cNvSpPr>
            <a:spLocks noGrp="1"/>
          </p:cNvSpPr>
          <p:nvPr>
            <p:ph type="title"/>
          </p:nvPr>
        </p:nvSpPr>
        <p:spPr/>
        <p:txBody>
          <a:bodyPr/>
          <a:lstStyle/>
          <a:p>
            <a:r>
              <a:rPr lang="en-US" dirty="0"/>
              <a:t>Key Factors Commonly Overlooked in Original TEGL 23-19</a:t>
            </a:r>
          </a:p>
        </p:txBody>
      </p:sp>
      <p:sp>
        <p:nvSpPr>
          <p:cNvPr id="8" name="Freeform: Shape 7">
            <a:extLst>
              <a:ext uri="{FF2B5EF4-FFF2-40B4-BE49-F238E27FC236}">
                <a16:creationId xmlns:a16="http://schemas.microsoft.com/office/drawing/2014/main" id="{2264D35B-8111-5F04-E617-7BF1F9BC290E}"/>
              </a:ext>
            </a:extLst>
          </p:cNvPr>
          <p:cNvSpPr/>
          <p:nvPr/>
        </p:nvSpPr>
        <p:spPr>
          <a:xfrm>
            <a:off x="1689368" y="3426178"/>
            <a:ext cx="8686800" cy="1463040"/>
          </a:xfrm>
          <a:custGeom>
            <a:avLst/>
            <a:gdLst>
              <a:gd name="connsiteX0" fmla="*/ 0 w 6160529"/>
              <a:gd name="connsiteY0" fmla="*/ 0 h 1925165"/>
              <a:gd name="connsiteX1" fmla="*/ 6160529 w 6160529"/>
              <a:gd name="connsiteY1" fmla="*/ 0 h 1925165"/>
              <a:gd name="connsiteX2" fmla="*/ 6160529 w 6160529"/>
              <a:gd name="connsiteY2" fmla="*/ 1925165 h 1925165"/>
              <a:gd name="connsiteX3" fmla="*/ 0 w 6160529"/>
              <a:gd name="connsiteY3" fmla="*/ 1925165 h 1925165"/>
              <a:gd name="connsiteX4" fmla="*/ 0 w 6160529"/>
              <a:gd name="connsiteY4" fmla="*/ 0 h 1925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60529" h="1925165">
                <a:moveTo>
                  <a:pt x="0" y="0"/>
                </a:moveTo>
                <a:lnTo>
                  <a:pt x="6160529" y="0"/>
                </a:lnTo>
                <a:lnTo>
                  <a:pt x="6160529" y="1925165"/>
                </a:lnTo>
                <a:lnTo>
                  <a:pt x="0" y="1925165"/>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303979"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One Source Documentation Item Required</a:t>
            </a:r>
          </a:p>
          <a:p>
            <a:pPr marL="285750" lvl="1" indent="-285750" algn="l" defTabSz="711200">
              <a:lnSpc>
                <a:spcPct val="90000"/>
              </a:lnSpc>
              <a:spcBef>
                <a:spcPct val="0"/>
              </a:spcBef>
              <a:spcAft>
                <a:spcPct val="15000"/>
              </a:spcAft>
              <a:buClr>
                <a:schemeClr val="accent2"/>
              </a:buClr>
              <a:buFont typeface="Wingdings 3" panose="05040102010807070707" pitchFamily="18" charset="2"/>
              <a:buChar char="}"/>
            </a:pPr>
            <a:r>
              <a:rPr lang="en-US" sz="1400" kern="1200" dirty="0"/>
              <a:t>The list is a list of </a:t>
            </a:r>
            <a:r>
              <a:rPr lang="en-US" sz="1400" b="1" kern="1200" dirty="0"/>
              <a:t>options</a:t>
            </a:r>
            <a:r>
              <a:rPr lang="en-US" sz="1400" kern="1200" dirty="0"/>
              <a:t>, it is not required to obtain all sources.</a:t>
            </a:r>
          </a:p>
          <a:p>
            <a:pPr marL="285750" lvl="1" indent="-285750" algn="l" defTabSz="711200">
              <a:lnSpc>
                <a:spcPct val="90000"/>
              </a:lnSpc>
              <a:spcBef>
                <a:spcPct val="0"/>
              </a:spcBef>
              <a:spcAft>
                <a:spcPct val="15000"/>
              </a:spcAft>
              <a:buClr>
                <a:schemeClr val="accent2"/>
              </a:buClr>
              <a:buFont typeface="Wingdings 3" panose="05040102010807070707" pitchFamily="18" charset="2"/>
              <a:buChar char="}"/>
            </a:pPr>
            <a:r>
              <a:rPr lang="en-US" sz="1400" kern="1200" dirty="0"/>
              <a:t>Consider impacts on accessibility and equity when developing source documentation policies and procedures</a:t>
            </a:r>
          </a:p>
        </p:txBody>
      </p:sp>
      <p:sp>
        <p:nvSpPr>
          <p:cNvPr id="9" name="Rectangle 8">
            <a:extLst>
              <a:ext uri="{FF2B5EF4-FFF2-40B4-BE49-F238E27FC236}">
                <a16:creationId xmlns:a16="http://schemas.microsoft.com/office/drawing/2014/main" id="{D5CAEC0F-2B01-C263-67B8-C4ADF09A1DE9}"/>
              </a:ext>
              <a:ext uri="{C183D7F6-B498-43B3-948B-1728B52AA6E4}">
                <adec:decorative xmlns:adec="http://schemas.microsoft.com/office/drawing/2017/decorative" val="1"/>
              </a:ext>
            </a:extLst>
          </p:cNvPr>
          <p:cNvSpPr/>
          <p:nvPr/>
        </p:nvSpPr>
        <p:spPr>
          <a:xfrm>
            <a:off x="1796945" y="3426178"/>
            <a:ext cx="991399" cy="1371600"/>
          </a:xfrm>
          <a:prstGeom prst="rect">
            <a:avLst/>
          </a:prstGeo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6667" b="16667"/>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 name="Freeform: Shape 9">
            <a:extLst>
              <a:ext uri="{FF2B5EF4-FFF2-40B4-BE49-F238E27FC236}">
                <a16:creationId xmlns:a16="http://schemas.microsoft.com/office/drawing/2014/main" id="{26875DB0-9FCA-F46A-ADDF-2A69A536640A}"/>
              </a:ext>
            </a:extLst>
          </p:cNvPr>
          <p:cNvSpPr/>
          <p:nvPr/>
        </p:nvSpPr>
        <p:spPr>
          <a:xfrm>
            <a:off x="1662474" y="1439865"/>
            <a:ext cx="8686800" cy="1463040"/>
          </a:xfrm>
          <a:custGeom>
            <a:avLst/>
            <a:gdLst>
              <a:gd name="connsiteX0" fmla="*/ 0 w 6160529"/>
              <a:gd name="connsiteY0" fmla="*/ 0 h 1925165"/>
              <a:gd name="connsiteX1" fmla="*/ 6160529 w 6160529"/>
              <a:gd name="connsiteY1" fmla="*/ 0 h 1925165"/>
              <a:gd name="connsiteX2" fmla="*/ 6160529 w 6160529"/>
              <a:gd name="connsiteY2" fmla="*/ 1925165 h 1925165"/>
              <a:gd name="connsiteX3" fmla="*/ 0 w 6160529"/>
              <a:gd name="connsiteY3" fmla="*/ 1925165 h 1925165"/>
              <a:gd name="connsiteX4" fmla="*/ 0 w 6160529"/>
              <a:gd name="connsiteY4" fmla="*/ 0 h 1925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60529" h="1925165">
                <a:moveTo>
                  <a:pt x="0" y="0"/>
                </a:moveTo>
                <a:lnTo>
                  <a:pt x="6160529" y="0"/>
                </a:lnTo>
                <a:lnTo>
                  <a:pt x="6160529" y="1925165"/>
                </a:lnTo>
                <a:lnTo>
                  <a:pt x="0" y="1925165"/>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303979"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Recommends that non-core programs identify similar data elements that are required for validation and use those requirements as a basis for developing requirements for additional elements beyond requirements set forth in TEGL.</a:t>
            </a:r>
          </a:p>
        </p:txBody>
      </p:sp>
      <p:sp>
        <p:nvSpPr>
          <p:cNvPr id="11" name="Rectangle 10">
            <a:extLst>
              <a:ext uri="{FF2B5EF4-FFF2-40B4-BE49-F238E27FC236}">
                <a16:creationId xmlns:a16="http://schemas.microsoft.com/office/drawing/2014/main" id="{E7EB3C04-010F-7EDE-7EA6-9115470C6DC9}"/>
              </a:ext>
              <a:ext uri="{C183D7F6-B498-43B3-948B-1728B52AA6E4}">
                <adec:decorative xmlns:adec="http://schemas.microsoft.com/office/drawing/2017/decorative" val="1"/>
              </a:ext>
            </a:extLst>
          </p:cNvPr>
          <p:cNvSpPr/>
          <p:nvPr/>
        </p:nvSpPr>
        <p:spPr>
          <a:xfrm>
            <a:off x="1796944" y="1439072"/>
            <a:ext cx="991399" cy="1371600"/>
          </a:xfrm>
          <a:prstGeom prst="rect">
            <a:avLst/>
          </a:prstGeom>
          <a:blipFill dpi="0"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6667" b="16667"/>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8151822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06E477-28FA-46B7-41B2-5AF185340FCA}"/>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32</a:t>
            </a:fld>
            <a:endParaRPr lang="en-US" dirty="0"/>
          </a:p>
        </p:txBody>
      </p:sp>
      <p:sp>
        <p:nvSpPr>
          <p:cNvPr id="3" name="Title 2">
            <a:extLst>
              <a:ext uri="{FF2B5EF4-FFF2-40B4-BE49-F238E27FC236}">
                <a16:creationId xmlns:a16="http://schemas.microsoft.com/office/drawing/2014/main" id="{3770DE7D-51C2-5940-FA1B-4AA21086A625}"/>
              </a:ext>
            </a:extLst>
          </p:cNvPr>
          <p:cNvSpPr>
            <a:spLocks noGrp="1"/>
          </p:cNvSpPr>
          <p:nvPr>
            <p:ph type="title"/>
          </p:nvPr>
        </p:nvSpPr>
        <p:spPr/>
        <p:txBody>
          <a:bodyPr/>
          <a:lstStyle/>
          <a:p>
            <a:r>
              <a:rPr lang="en-US" dirty="0"/>
              <a:t>Key Factors Commonly Overlooked in Original TEGL 23-19</a:t>
            </a:r>
          </a:p>
        </p:txBody>
      </p:sp>
      <p:sp>
        <p:nvSpPr>
          <p:cNvPr id="7" name="Freeform: Shape 6">
            <a:extLst>
              <a:ext uri="{FF2B5EF4-FFF2-40B4-BE49-F238E27FC236}">
                <a16:creationId xmlns:a16="http://schemas.microsoft.com/office/drawing/2014/main" id="{DE95DBDE-6ABD-4E89-BA01-B33909BFC79B}"/>
              </a:ext>
            </a:extLst>
          </p:cNvPr>
          <p:cNvSpPr/>
          <p:nvPr/>
        </p:nvSpPr>
        <p:spPr>
          <a:xfrm>
            <a:off x="1850493" y="1563296"/>
            <a:ext cx="8686800" cy="1463040"/>
          </a:xfrm>
          <a:custGeom>
            <a:avLst/>
            <a:gdLst>
              <a:gd name="connsiteX0" fmla="*/ 0 w 6607245"/>
              <a:gd name="connsiteY0" fmla="*/ 0 h 2064764"/>
              <a:gd name="connsiteX1" fmla="*/ 6607245 w 6607245"/>
              <a:gd name="connsiteY1" fmla="*/ 0 h 2064764"/>
              <a:gd name="connsiteX2" fmla="*/ 6607245 w 6607245"/>
              <a:gd name="connsiteY2" fmla="*/ 2064764 h 2064764"/>
              <a:gd name="connsiteX3" fmla="*/ 0 w 6607245"/>
              <a:gd name="connsiteY3" fmla="*/ 2064764 h 2064764"/>
              <a:gd name="connsiteX4" fmla="*/ 0 w 6607245"/>
              <a:gd name="connsiteY4" fmla="*/ 0 h 2064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7245" h="2064764">
                <a:moveTo>
                  <a:pt x="0" y="0"/>
                </a:moveTo>
                <a:lnTo>
                  <a:pt x="6607245" y="0"/>
                </a:lnTo>
                <a:lnTo>
                  <a:pt x="6607245" y="2064764"/>
                </a:lnTo>
                <a:lnTo>
                  <a:pt x="0" y="2064764"/>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398534" tIns="91440" rIns="91440" bIns="91440" numCol="1" spcCol="1270" anchor="t" anchorCtr="0">
            <a:noAutofit/>
          </a:bodyPr>
          <a:lstStyle/>
          <a:p>
            <a:pPr marL="0" lvl="0" indent="0" algn="l" defTabSz="1066800">
              <a:spcBef>
                <a:spcPct val="0"/>
              </a:spcBef>
              <a:spcAft>
                <a:spcPts val="600"/>
              </a:spcAft>
              <a:buNone/>
            </a:pPr>
            <a:r>
              <a:rPr lang="en-US" sz="2400" kern="1200" dirty="0"/>
              <a:t>Validation Applies to both Participants and Exiters </a:t>
            </a:r>
          </a:p>
          <a:p>
            <a:pPr marL="342900" lvl="1" indent="-342900" algn="l" defTabSz="844550">
              <a:lnSpc>
                <a:spcPct val="90000"/>
              </a:lnSpc>
              <a:spcBef>
                <a:spcPct val="0"/>
              </a:spcBef>
              <a:spcAft>
                <a:spcPct val="15000"/>
              </a:spcAft>
              <a:buClr>
                <a:schemeClr val="accent2"/>
              </a:buClr>
              <a:buFont typeface="Wingdings 3" panose="05040102010807070707" pitchFamily="18" charset="2"/>
              <a:buChar char="}"/>
            </a:pPr>
            <a:r>
              <a:rPr lang="en-US" sz="1900" kern="1200" dirty="0"/>
              <a:t>While in some scenarios source documentation applies to only a subset, unless otherwise stated the </a:t>
            </a:r>
            <a:r>
              <a:rPr lang="en-US" sz="1900" b="1" kern="1200" dirty="0"/>
              <a:t>requirement applies to participants AND exiters</a:t>
            </a:r>
            <a:endParaRPr lang="en-US" sz="1900" kern="1200" dirty="0"/>
          </a:p>
        </p:txBody>
      </p:sp>
      <p:sp>
        <p:nvSpPr>
          <p:cNvPr id="8" name="Rectangle 7">
            <a:extLst>
              <a:ext uri="{FF2B5EF4-FFF2-40B4-BE49-F238E27FC236}">
                <a16:creationId xmlns:a16="http://schemas.microsoft.com/office/drawing/2014/main" id="{4CB97202-13DD-B9AC-1675-C6227782643E}"/>
              </a:ext>
              <a:ext uri="{C183D7F6-B498-43B3-948B-1728B52AA6E4}">
                <adec:decorative xmlns:adec="http://schemas.microsoft.com/office/drawing/2017/decorative" val="1"/>
              </a:ext>
            </a:extLst>
          </p:cNvPr>
          <p:cNvSpPr/>
          <p:nvPr/>
        </p:nvSpPr>
        <p:spPr>
          <a:xfrm>
            <a:off x="1850493" y="1609016"/>
            <a:ext cx="1371600" cy="1371600"/>
          </a:xfrm>
          <a:prstGeom prst="rect">
            <a:avLst/>
          </a:prstGeo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1605" b="520"/>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9" name="Freeform: Shape 8">
            <a:extLst>
              <a:ext uri="{FF2B5EF4-FFF2-40B4-BE49-F238E27FC236}">
                <a16:creationId xmlns:a16="http://schemas.microsoft.com/office/drawing/2014/main" id="{C1641BE4-002D-39A1-D020-E51A7260E570}"/>
              </a:ext>
            </a:extLst>
          </p:cNvPr>
          <p:cNvSpPr/>
          <p:nvPr/>
        </p:nvSpPr>
        <p:spPr>
          <a:xfrm>
            <a:off x="1850493" y="3831664"/>
            <a:ext cx="8686800" cy="1463040"/>
          </a:xfrm>
          <a:custGeom>
            <a:avLst/>
            <a:gdLst>
              <a:gd name="connsiteX0" fmla="*/ 0 w 6607245"/>
              <a:gd name="connsiteY0" fmla="*/ 0 h 2064764"/>
              <a:gd name="connsiteX1" fmla="*/ 6607245 w 6607245"/>
              <a:gd name="connsiteY1" fmla="*/ 0 h 2064764"/>
              <a:gd name="connsiteX2" fmla="*/ 6607245 w 6607245"/>
              <a:gd name="connsiteY2" fmla="*/ 2064764 h 2064764"/>
              <a:gd name="connsiteX3" fmla="*/ 0 w 6607245"/>
              <a:gd name="connsiteY3" fmla="*/ 2064764 h 2064764"/>
              <a:gd name="connsiteX4" fmla="*/ 0 w 6607245"/>
              <a:gd name="connsiteY4" fmla="*/ 0 h 2064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7245" h="2064764">
                <a:moveTo>
                  <a:pt x="0" y="0"/>
                </a:moveTo>
                <a:lnTo>
                  <a:pt x="6607245" y="0"/>
                </a:lnTo>
                <a:lnTo>
                  <a:pt x="6607245" y="2064764"/>
                </a:lnTo>
                <a:lnTo>
                  <a:pt x="0" y="2064764"/>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398534"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Validation is not Required for “Reportable Individuals”</a:t>
            </a:r>
          </a:p>
        </p:txBody>
      </p:sp>
      <p:sp>
        <p:nvSpPr>
          <p:cNvPr id="10" name="Rectangle 9">
            <a:extLst>
              <a:ext uri="{FF2B5EF4-FFF2-40B4-BE49-F238E27FC236}">
                <a16:creationId xmlns:a16="http://schemas.microsoft.com/office/drawing/2014/main" id="{345F42E5-66D8-C6B3-2717-FAE7174DE6A8}"/>
              </a:ext>
              <a:ext uri="{C183D7F6-B498-43B3-948B-1728B52AA6E4}">
                <adec:decorative xmlns:adec="http://schemas.microsoft.com/office/drawing/2017/decorative" val="1"/>
              </a:ext>
            </a:extLst>
          </p:cNvPr>
          <p:cNvSpPr/>
          <p:nvPr/>
        </p:nvSpPr>
        <p:spPr>
          <a:xfrm>
            <a:off x="1850493" y="3877384"/>
            <a:ext cx="1371600" cy="1371600"/>
          </a:xfrm>
          <a:prstGeom prst="rect">
            <a:avLst/>
          </a:prstGeom>
          <a:blipFill dpi="0"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1042" b="-1774"/>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25274935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F796F2-F5B5-6F19-06E3-6B77174F3E7F}"/>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33</a:t>
            </a:fld>
            <a:endParaRPr lang="en-US" dirty="0"/>
          </a:p>
        </p:txBody>
      </p:sp>
      <p:sp>
        <p:nvSpPr>
          <p:cNvPr id="4" name="Title 3">
            <a:extLst>
              <a:ext uri="{FF2B5EF4-FFF2-40B4-BE49-F238E27FC236}">
                <a16:creationId xmlns:a16="http://schemas.microsoft.com/office/drawing/2014/main" id="{D0BD46E1-38B8-84F1-BDEF-2E3BCE74C243}"/>
              </a:ext>
            </a:extLst>
          </p:cNvPr>
          <p:cNvSpPr>
            <a:spLocks noGrp="1"/>
          </p:cNvSpPr>
          <p:nvPr>
            <p:ph type="title"/>
          </p:nvPr>
        </p:nvSpPr>
        <p:spPr/>
        <p:txBody>
          <a:bodyPr/>
          <a:lstStyle/>
          <a:p>
            <a:r>
              <a:rPr lang="en-US" dirty="0"/>
              <a:t>General Questions</a:t>
            </a:r>
          </a:p>
        </p:txBody>
      </p:sp>
      <p:sp>
        <p:nvSpPr>
          <p:cNvPr id="5" name="Content Placeholder 4">
            <a:extLst>
              <a:ext uri="{FF2B5EF4-FFF2-40B4-BE49-F238E27FC236}">
                <a16:creationId xmlns:a16="http://schemas.microsoft.com/office/drawing/2014/main" id="{E3E003DE-507C-7525-0112-FDFC57025006}"/>
              </a:ext>
            </a:extLst>
          </p:cNvPr>
          <p:cNvSpPr>
            <a:spLocks noGrp="1"/>
          </p:cNvSpPr>
          <p:nvPr>
            <p:ph idx="1"/>
          </p:nvPr>
        </p:nvSpPr>
        <p:spPr>
          <a:xfrm>
            <a:off x="805866" y="1074712"/>
            <a:ext cx="11081334" cy="5039517"/>
          </a:xfrm>
        </p:spPr>
        <p:txBody>
          <a:bodyPr>
            <a:normAutofit fontScale="85000" lnSpcReduction="10000"/>
          </a:bodyPr>
          <a:lstStyle/>
          <a:p>
            <a:pPr marL="0" lvl="0" indent="0">
              <a:buNone/>
            </a:pPr>
            <a:r>
              <a:rPr lang="en-US" b="1" dirty="0">
                <a:solidFill>
                  <a:srgbClr val="005A7C"/>
                </a:solidFill>
              </a:rPr>
              <a:t>Are source documentation for data validation and program eligibility the same?</a:t>
            </a:r>
          </a:p>
          <a:p>
            <a:r>
              <a:rPr lang="en-US" b="1" dirty="0"/>
              <a:t>No! </a:t>
            </a:r>
            <a:r>
              <a:rPr lang="en-US" dirty="0"/>
              <a:t>While they often take place at the same time, eligibility determination only needs to confirm that an individual meets program requirements (i.e. if an individual is 18 or older for Adults).</a:t>
            </a:r>
          </a:p>
          <a:p>
            <a:pPr marL="0" indent="0">
              <a:buNone/>
            </a:pPr>
            <a:r>
              <a:rPr lang="en-US" b="1" dirty="0">
                <a:solidFill>
                  <a:srgbClr val="005A7C"/>
                </a:solidFill>
              </a:rPr>
              <a:t>Will DOL continue to monitor these requirements? If so, how?</a:t>
            </a:r>
          </a:p>
          <a:p>
            <a:r>
              <a:rPr lang="en-US" b="1" dirty="0"/>
              <a:t>Yes</a:t>
            </a:r>
            <a:r>
              <a:rPr lang="en-US" dirty="0"/>
              <a:t>, grant recipients can expect Federal staff to conduct monitoring activities that include:</a:t>
            </a:r>
          </a:p>
          <a:p>
            <a:pPr lvl="1"/>
            <a:r>
              <a:rPr lang="en-US" dirty="0"/>
              <a:t>checking for validation policies; </a:t>
            </a:r>
          </a:p>
          <a:p>
            <a:pPr lvl="1"/>
            <a:r>
              <a:rPr lang="en-US" dirty="0"/>
              <a:t>verifying the grantee’s compliance with its established policies, processes, and procedures; </a:t>
            </a:r>
          </a:p>
          <a:p>
            <a:pPr lvl="1"/>
            <a:r>
              <a:rPr lang="en-US" dirty="0"/>
              <a:t>verifying if grantees are training staff and if any corrective action is needed or implemented; </a:t>
            </a:r>
          </a:p>
          <a:p>
            <a:pPr lvl="1"/>
            <a:r>
              <a:rPr lang="en-US" dirty="0"/>
              <a:t>reviewing files and source documentation;</a:t>
            </a:r>
          </a:p>
          <a:p>
            <a:pPr lvl="1"/>
            <a:r>
              <a:rPr lang="en-US" dirty="0"/>
              <a:t> reviewing data validation results maintained per Federal records retention policy; and </a:t>
            </a:r>
          </a:p>
          <a:p>
            <a:pPr lvl="1"/>
            <a:r>
              <a:rPr lang="en-US" dirty="0"/>
              <a:t>analyzing data integrity reports generated by DOL.</a:t>
            </a:r>
          </a:p>
          <a:p>
            <a:pPr lvl="0"/>
            <a:endParaRPr lang="en-US" dirty="0"/>
          </a:p>
          <a:p>
            <a:pPr lvl="1"/>
            <a:endParaRPr lang="en-US" dirty="0"/>
          </a:p>
          <a:p>
            <a:endParaRPr lang="en-US" dirty="0"/>
          </a:p>
        </p:txBody>
      </p:sp>
      <p:pic>
        <p:nvPicPr>
          <p:cNvPr id="3" name="Questionmark Icon">
            <a:extLst>
              <a:ext uri="{FF2B5EF4-FFF2-40B4-BE49-F238E27FC236}">
                <a16:creationId xmlns:a16="http://schemas.microsoft.com/office/drawing/2014/main" id="{A05C9C37-1734-3E1D-FB3E-579C5B79D15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Tree>
    <p:extLst>
      <p:ext uri="{BB962C8B-B14F-4D97-AF65-F5344CB8AC3E}">
        <p14:creationId xmlns:p14="http://schemas.microsoft.com/office/powerpoint/2010/main" val="5179998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F796F2-F5B5-6F19-06E3-6B77174F3E7F}"/>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34</a:t>
            </a:fld>
            <a:endParaRPr lang="en-US" dirty="0"/>
          </a:p>
        </p:txBody>
      </p:sp>
      <p:sp>
        <p:nvSpPr>
          <p:cNvPr id="4" name="Title 3">
            <a:extLst>
              <a:ext uri="{FF2B5EF4-FFF2-40B4-BE49-F238E27FC236}">
                <a16:creationId xmlns:a16="http://schemas.microsoft.com/office/drawing/2014/main" id="{D0BD46E1-38B8-84F1-BDEF-2E3BCE74C243}"/>
              </a:ext>
            </a:extLst>
          </p:cNvPr>
          <p:cNvSpPr>
            <a:spLocks noGrp="1"/>
          </p:cNvSpPr>
          <p:nvPr>
            <p:ph type="title"/>
          </p:nvPr>
        </p:nvSpPr>
        <p:spPr/>
        <p:txBody>
          <a:bodyPr/>
          <a:lstStyle/>
          <a:p>
            <a:r>
              <a:rPr lang="en-US" dirty="0"/>
              <a:t>General Questions</a:t>
            </a:r>
          </a:p>
        </p:txBody>
      </p:sp>
      <p:sp>
        <p:nvSpPr>
          <p:cNvPr id="5" name="Content Placeholder 4">
            <a:extLst>
              <a:ext uri="{FF2B5EF4-FFF2-40B4-BE49-F238E27FC236}">
                <a16:creationId xmlns:a16="http://schemas.microsoft.com/office/drawing/2014/main" id="{E3E003DE-507C-7525-0112-FDFC57025006}"/>
              </a:ext>
            </a:extLst>
          </p:cNvPr>
          <p:cNvSpPr>
            <a:spLocks noGrp="1"/>
          </p:cNvSpPr>
          <p:nvPr>
            <p:ph idx="1"/>
          </p:nvPr>
        </p:nvSpPr>
        <p:spPr>
          <a:xfrm>
            <a:off x="805866" y="1074712"/>
            <a:ext cx="11029453" cy="5039517"/>
          </a:xfrm>
        </p:spPr>
        <p:txBody>
          <a:bodyPr>
            <a:normAutofit fontScale="85000" lnSpcReduction="10000"/>
          </a:bodyPr>
          <a:lstStyle/>
          <a:p>
            <a:pPr marL="0" indent="0">
              <a:buNone/>
            </a:pPr>
            <a:r>
              <a:rPr lang="en-US" b="1" dirty="0">
                <a:solidFill>
                  <a:srgbClr val="005A7C"/>
                </a:solidFill>
              </a:rPr>
              <a:t>What data validation procedures must WIOA core programs and the TAA Program develop?</a:t>
            </a:r>
          </a:p>
          <a:p>
            <a:r>
              <a:rPr lang="en-US" dirty="0"/>
              <a:t>Written procedures for conducting data validation reviews; regular data validation training for staff; monitoring protocols; regular data integrity review of program data; documentation that missing documentation and erroneous data identified during the review process have been corrected; documentation processes for maintaining records; and regular assessments of the effectiveness of the data validation process as needed (at least annually!). </a:t>
            </a:r>
          </a:p>
          <a:p>
            <a:pPr marL="0" indent="0">
              <a:buNone/>
            </a:pPr>
            <a:r>
              <a:rPr lang="en-US" b="1" dirty="0">
                <a:solidFill>
                  <a:srgbClr val="005A7C"/>
                </a:solidFill>
              </a:rPr>
              <a:t>Will DOL provide statistical validation sampling methodology or validation software to grant recipients?</a:t>
            </a:r>
          </a:p>
          <a:p>
            <a:r>
              <a:rPr lang="en-US" b="1" dirty="0"/>
              <a:t>No</a:t>
            </a:r>
            <a:r>
              <a:rPr lang="en-US" dirty="0"/>
              <a:t>, but DOL encourages grant recipients to develop their own methodology for reviewing source documentation of participant files.</a:t>
            </a:r>
          </a:p>
          <a:p>
            <a:pPr marL="0" indent="0">
              <a:buNone/>
            </a:pPr>
            <a:r>
              <a:rPr lang="en-US" b="1" dirty="0">
                <a:solidFill>
                  <a:srgbClr val="005A7C"/>
                </a:solidFill>
              </a:rPr>
              <a:t>Are states required to outline their processes?</a:t>
            </a:r>
          </a:p>
          <a:p>
            <a:r>
              <a:rPr lang="en-US" b="1" dirty="0"/>
              <a:t>Yes! </a:t>
            </a:r>
            <a:r>
              <a:rPr lang="en-US" dirty="0"/>
              <a:t>Title I and III should report their data validation and integrity processes and activities in Annual Statewide Performance Narrative Report as outlined in TEGL 5-18.</a:t>
            </a:r>
          </a:p>
          <a:p>
            <a:endParaRPr lang="en-US" dirty="0"/>
          </a:p>
          <a:p>
            <a:endParaRPr lang="en-US" dirty="0"/>
          </a:p>
        </p:txBody>
      </p:sp>
      <p:pic>
        <p:nvPicPr>
          <p:cNvPr id="3" name="Questionmark Icon">
            <a:extLst>
              <a:ext uri="{FF2B5EF4-FFF2-40B4-BE49-F238E27FC236}">
                <a16:creationId xmlns:a16="http://schemas.microsoft.com/office/drawing/2014/main" id="{148C8F79-1876-41A0-6D27-FD7B0225B11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Tree>
    <p:extLst>
      <p:ext uri="{BB962C8B-B14F-4D97-AF65-F5344CB8AC3E}">
        <p14:creationId xmlns:p14="http://schemas.microsoft.com/office/powerpoint/2010/main" val="12968756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6D6A77-69C8-0EEE-1DA5-390E9DE61BCC}"/>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35</a:t>
            </a:fld>
            <a:endParaRPr lang="en-US" dirty="0"/>
          </a:p>
        </p:txBody>
      </p:sp>
      <p:sp>
        <p:nvSpPr>
          <p:cNvPr id="3" name="Title 2">
            <a:extLst>
              <a:ext uri="{FF2B5EF4-FFF2-40B4-BE49-F238E27FC236}">
                <a16:creationId xmlns:a16="http://schemas.microsoft.com/office/drawing/2014/main" id="{7EC5E581-C962-ABAC-32F7-9DA71006B85E}"/>
              </a:ext>
            </a:extLst>
          </p:cNvPr>
          <p:cNvSpPr>
            <a:spLocks noGrp="1"/>
          </p:cNvSpPr>
          <p:nvPr>
            <p:ph type="title"/>
          </p:nvPr>
        </p:nvSpPr>
        <p:spPr/>
        <p:txBody>
          <a:bodyPr/>
          <a:lstStyle/>
          <a:p>
            <a:r>
              <a:rPr lang="en-US" dirty="0"/>
              <a:t>Program Specific Highlights</a:t>
            </a:r>
          </a:p>
        </p:txBody>
      </p:sp>
    </p:spTree>
    <p:extLst>
      <p:ext uri="{BB962C8B-B14F-4D97-AF65-F5344CB8AC3E}">
        <p14:creationId xmlns:p14="http://schemas.microsoft.com/office/powerpoint/2010/main" val="7200097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pPr lvl="0"/>
            <a:fld id="{0E838A60-5058-4EA1-B96D-C3E18592C74B}" type="slidenum">
              <a:rPr lang="en-US" noProof="0" smtClean="0"/>
              <a:pPr lvl="0"/>
              <a:t>36</a:t>
            </a:fld>
            <a:endParaRPr lang="en-US" noProof="0" dirty="0"/>
          </a:p>
        </p:txBody>
      </p:sp>
      <p:sp>
        <p:nvSpPr>
          <p:cNvPr id="2" name="Title 1"/>
          <p:cNvSpPr>
            <a:spLocks noGrp="1"/>
          </p:cNvSpPr>
          <p:nvPr>
            <p:ph type="title"/>
          </p:nvPr>
        </p:nvSpPr>
        <p:spPr/>
        <p:txBody>
          <a:bodyPr>
            <a:normAutofit fontScale="90000"/>
          </a:bodyPr>
          <a:lstStyle/>
          <a:p>
            <a:r>
              <a:rPr lang="en-US" dirty="0"/>
              <a:t>Wagner-Peyser Employment Service (ES) Documentation of </a:t>
            </a:r>
            <a:br>
              <a:rPr lang="en-US" dirty="0"/>
            </a:br>
            <a:r>
              <a:rPr lang="en-US" dirty="0"/>
              <a:t>Migrant and Seasonal Farmworker Status</a:t>
            </a:r>
          </a:p>
        </p:txBody>
      </p:sp>
      <p:graphicFrame>
        <p:nvGraphicFramePr>
          <p:cNvPr id="15" name="Table 14" descr="Data Element 413: Migrant and Seasonal Farmworker Designation as defined at 20 CFR 651.10; &#10;Data Element 808: Migrant and Seasonal Farmworker Status&#10;">
            <a:extLst>
              <a:ext uri="{FF2B5EF4-FFF2-40B4-BE49-F238E27FC236}">
                <a16:creationId xmlns:a16="http://schemas.microsoft.com/office/drawing/2014/main" id="{F595E325-072C-8C8B-C14F-F38E32C6E777}"/>
              </a:ext>
            </a:extLst>
          </p:cNvPr>
          <p:cNvGraphicFramePr>
            <a:graphicFrameLocks noGrp="1"/>
          </p:cNvGraphicFramePr>
          <p:nvPr>
            <p:extLst>
              <p:ext uri="{D42A27DB-BD31-4B8C-83A1-F6EECF244321}">
                <p14:modId xmlns:p14="http://schemas.microsoft.com/office/powerpoint/2010/main" val="1200578825"/>
              </p:ext>
            </p:extLst>
          </p:nvPr>
        </p:nvGraphicFramePr>
        <p:xfrm>
          <a:off x="805866" y="1011979"/>
          <a:ext cx="11081334" cy="1147890"/>
        </p:xfrm>
        <a:graphic>
          <a:graphicData uri="http://schemas.openxmlformats.org/drawingml/2006/table">
            <a:tbl>
              <a:tblPr firstRow="1" bandRow="1">
                <a:tableStyleId>{08FB837D-C827-4EFA-A057-4D05807E0F7C}</a:tableStyleId>
              </a:tblPr>
              <a:tblGrid>
                <a:gridCol w="1864399">
                  <a:extLst>
                    <a:ext uri="{9D8B030D-6E8A-4147-A177-3AD203B41FA5}">
                      <a16:colId xmlns:a16="http://schemas.microsoft.com/office/drawing/2014/main" val="1571838041"/>
                    </a:ext>
                  </a:extLst>
                </a:gridCol>
                <a:gridCol w="9216935">
                  <a:extLst>
                    <a:ext uri="{9D8B030D-6E8A-4147-A177-3AD203B41FA5}">
                      <a16:colId xmlns:a16="http://schemas.microsoft.com/office/drawing/2014/main" val="2967387801"/>
                    </a:ext>
                  </a:extLst>
                </a:gridCol>
              </a:tblGrid>
              <a:tr h="382630">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800" b="1" u="none" strike="noStrike" dirty="0">
                          <a:solidFill>
                            <a:schemeClr val="bg1"/>
                          </a:solidFill>
                          <a:effectLst/>
                        </a:rPr>
                        <a:t>Data Element No.</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800" b="1" u="none" strike="noStrike" dirty="0">
                          <a:solidFill>
                            <a:schemeClr val="bg1"/>
                          </a:solidFill>
                          <a:effectLst/>
                        </a:rPr>
                        <a:t>Data Element Name (in the Joint PIRL)</a:t>
                      </a:r>
                      <a:endParaRPr lang="en-US" sz="1800" b="1" i="0" u="none" strike="noStrike" dirty="0">
                        <a:solidFill>
                          <a:schemeClr val="bg1"/>
                        </a:solidFill>
                        <a:effectLst/>
                        <a:latin typeface="Calibri" panose="020F0502020204030204" pitchFamily="34"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27476407"/>
                  </a:ext>
                </a:extLst>
              </a:tr>
              <a:tr h="382630">
                <a:tc>
                  <a:txBody>
                    <a:bodyPr/>
                    <a:lstStyle/>
                    <a:p>
                      <a:pPr marL="0" marR="0" algn="l">
                        <a:lnSpc>
                          <a:spcPct val="107000"/>
                        </a:lnSpc>
                        <a:spcBef>
                          <a:spcPts val="0"/>
                        </a:spcBef>
                        <a:spcAft>
                          <a:spcPts val="0"/>
                        </a:spcAft>
                      </a:pPr>
                      <a:r>
                        <a:rPr lang="en-US" sz="1600" b="0" dirty="0">
                          <a:effectLst/>
                        </a:rPr>
                        <a:t>413</a:t>
                      </a:r>
                      <a:endParaRPr lang="en-US"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alpha val="40000"/>
                      </a:schemeClr>
                    </a:solidFill>
                  </a:tcPr>
                </a:tc>
                <a:tc>
                  <a:txBody>
                    <a:bodyPr/>
                    <a:lstStyle/>
                    <a:p>
                      <a:pPr marL="0" marR="0" algn="l">
                        <a:lnSpc>
                          <a:spcPct val="107000"/>
                        </a:lnSpc>
                        <a:spcBef>
                          <a:spcPts val="0"/>
                        </a:spcBef>
                        <a:spcAft>
                          <a:spcPts val="0"/>
                        </a:spcAft>
                      </a:pPr>
                      <a:r>
                        <a:rPr lang="en-US" sz="1600" b="0" dirty="0">
                          <a:effectLst/>
                        </a:rPr>
                        <a:t>Migrant and Seasonal Farmworker Designation as defined at 20 CFR 651.10</a:t>
                      </a:r>
                      <a:endParaRPr lang="en-US"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alpha val="40000"/>
                      </a:schemeClr>
                    </a:solidFill>
                  </a:tcPr>
                </a:tc>
                <a:extLst>
                  <a:ext uri="{0D108BD9-81ED-4DB2-BD59-A6C34878D82A}">
                    <a16:rowId xmlns:a16="http://schemas.microsoft.com/office/drawing/2014/main" val="507872830"/>
                  </a:ext>
                </a:extLst>
              </a:tr>
              <a:tr h="382630">
                <a:tc>
                  <a:txBody>
                    <a:bodyPr/>
                    <a:lstStyle/>
                    <a:p>
                      <a:pPr marL="0" marR="0" algn="l">
                        <a:lnSpc>
                          <a:spcPct val="107000"/>
                        </a:lnSpc>
                        <a:spcBef>
                          <a:spcPts val="0"/>
                        </a:spcBef>
                        <a:spcAft>
                          <a:spcPts val="0"/>
                        </a:spcAft>
                      </a:pPr>
                      <a:r>
                        <a:rPr lang="en-US" sz="1600" b="0" dirty="0">
                          <a:effectLst/>
                        </a:rPr>
                        <a:t>808</a:t>
                      </a:r>
                      <a:endParaRPr lang="en-US"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10000"/>
                        <a:lumOff val="90000"/>
                      </a:schemeClr>
                    </a:solidFill>
                  </a:tcPr>
                </a:tc>
                <a:tc>
                  <a:txBody>
                    <a:bodyPr/>
                    <a:lstStyle/>
                    <a:p>
                      <a:pPr marL="0" marR="0" algn="l">
                        <a:lnSpc>
                          <a:spcPct val="107000"/>
                        </a:lnSpc>
                        <a:spcBef>
                          <a:spcPts val="0"/>
                        </a:spcBef>
                        <a:spcAft>
                          <a:spcPts val="1200"/>
                        </a:spcAft>
                      </a:pPr>
                      <a:r>
                        <a:rPr lang="en-US" sz="1600" b="0" dirty="0">
                          <a:effectLst/>
                        </a:rPr>
                        <a:t>Migrant and Seasonal Farmworker Status </a:t>
                      </a:r>
                      <a:endParaRPr lang="en-US"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10000"/>
                        <a:lumOff val="90000"/>
                      </a:schemeClr>
                    </a:solidFill>
                  </a:tcPr>
                </a:tc>
                <a:extLst>
                  <a:ext uri="{0D108BD9-81ED-4DB2-BD59-A6C34878D82A}">
                    <a16:rowId xmlns:a16="http://schemas.microsoft.com/office/drawing/2014/main" val="1306942849"/>
                  </a:ext>
                </a:extLst>
              </a:tr>
            </a:tbl>
          </a:graphicData>
        </a:graphic>
      </p:graphicFrame>
      <p:sp>
        <p:nvSpPr>
          <p:cNvPr id="3" name="Content Placeholder 2">
            <a:extLst>
              <a:ext uri="{FF2B5EF4-FFF2-40B4-BE49-F238E27FC236}">
                <a16:creationId xmlns:a16="http://schemas.microsoft.com/office/drawing/2014/main" id="{2E0BD3FB-98D7-CD1D-4D99-CEE30BDFE29D}"/>
              </a:ext>
            </a:extLst>
          </p:cNvPr>
          <p:cNvSpPr>
            <a:spLocks noGrp="1"/>
          </p:cNvSpPr>
          <p:nvPr>
            <p:ph idx="1"/>
          </p:nvPr>
        </p:nvSpPr>
        <p:spPr>
          <a:xfrm>
            <a:off x="805866" y="2339256"/>
            <a:ext cx="11081334" cy="3940628"/>
          </a:xfrm>
        </p:spPr>
        <p:txBody>
          <a:bodyPr>
            <a:normAutofit fontScale="70000" lnSpcReduction="20000"/>
          </a:bodyPr>
          <a:lstStyle/>
          <a:p>
            <a:r>
              <a:rPr lang="en-US" b="1" dirty="0">
                <a:solidFill>
                  <a:schemeClr val="accent2"/>
                </a:solidFill>
              </a:rPr>
              <a:t>Wagner-Peyser ES Programs must document BOTH:</a:t>
            </a:r>
          </a:p>
          <a:p>
            <a:pPr lvl="1"/>
            <a:r>
              <a:rPr lang="en-US" dirty="0"/>
              <a:t>PIRL data element 413</a:t>
            </a:r>
          </a:p>
          <a:p>
            <a:pPr lvl="1"/>
            <a:r>
              <a:rPr lang="en-US" dirty="0"/>
              <a:t>PIRL data element 808</a:t>
            </a:r>
          </a:p>
          <a:p>
            <a:pPr lvl="1" indent="0">
              <a:buNone/>
            </a:pPr>
            <a:r>
              <a:rPr lang="en-US" b="1" dirty="0"/>
              <a:t>FOR ALL ES PARTICIPANTS</a:t>
            </a:r>
          </a:p>
          <a:p>
            <a:r>
              <a:rPr lang="en-US" b="1" dirty="0">
                <a:solidFill>
                  <a:schemeClr val="accent2"/>
                </a:solidFill>
              </a:rPr>
              <a:t>Why do ES Programs document PIRL data element 413?</a:t>
            </a:r>
          </a:p>
          <a:p>
            <a:pPr lvl="1"/>
            <a:r>
              <a:rPr lang="en-US" dirty="0"/>
              <a:t>Data element 413 uses the definition of MSFW at </a:t>
            </a:r>
            <a:r>
              <a:rPr lang="en-US" dirty="0">
                <a:hlinkClick r:id="rId3"/>
              </a:rPr>
              <a:t>20 CFR 651.10</a:t>
            </a:r>
            <a:r>
              <a:rPr lang="en-US" dirty="0"/>
              <a:t>, which ES programs use for the Monitor Advocate System and requirements at 20 CFR </a:t>
            </a:r>
            <a:r>
              <a:rPr lang="en-US" dirty="0">
                <a:hlinkClick r:id="rId4"/>
              </a:rPr>
              <a:t>652</a:t>
            </a:r>
            <a:r>
              <a:rPr lang="en-US" dirty="0"/>
              <a:t>, </a:t>
            </a:r>
            <a:r>
              <a:rPr lang="en-US" dirty="0">
                <a:hlinkClick r:id="rId5"/>
              </a:rPr>
              <a:t>653</a:t>
            </a:r>
            <a:r>
              <a:rPr lang="en-US" dirty="0"/>
              <a:t>, </a:t>
            </a:r>
            <a:r>
              <a:rPr lang="en-US" dirty="0">
                <a:hlinkClick r:id="rId6"/>
              </a:rPr>
              <a:t>654</a:t>
            </a:r>
            <a:r>
              <a:rPr lang="en-US" dirty="0"/>
              <a:t>, and </a:t>
            </a:r>
            <a:r>
              <a:rPr lang="en-US" dirty="0">
                <a:hlinkClick r:id="rId7"/>
              </a:rPr>
              <a:t>658</a:t>
            </a:r>
            <a:r>
              <a:rPr lang="en-US" dirty="0"/>
              <a:t>, including recordkeeping described at </a:t>
            </a:r>
            <a:r>
              <a:rPr lang="en-US" dirty="0">
                <a:solidFill>
                  <a:srgbClr val="136686"/>
                </a:solidFill>
                <a:hlinkClick r:id="rId8">
                  <a:extLst>
                    <a:ext uri="{A12FA001-AC4F-418D-AE19-62706E023703}">
                      <ahyp:hlinkClr xmlns:ahyp="http://schemas.microsoft.com/office/drawing/2018/hyperlinkcolor" val="tx"/>
                    </a:ext>
                  </a:extLst>
                </a:hlinkClick>
              </a:rPr>
              <a:t>20 CFR 653.109</a:t>
            </a:r>
            <a:r>
              <a:rPr lang="en-US" dirty="0"/>
              <a:t>. </a:t>
            </a:r>
          </a:p>
          <a:p>
            <a:pPr lvl="1"/>
            <a:r>
              <a:rPr lang="en-US" dirty="0"/>
              <a:t>SWA ES programs use PIRL data element 413 to identify MSFW participants included in calculations for Equity Ratio Indicators and Minimum Service Level Indicators.</a:t>
            </a:r>
          </a:p>
          <a:p>
            <a:r>
              <a:rPr lang="en-US" b="1" dirty="0">
                <a:solidFill>
                  <a:schemeClr val="accent2"/>
                </a:solidFill>
              </a:rPr>
              <a:t>Why do ES Programs document PIRL data element 808?</a:t>
            </a:r>
          </a:p>
          <a:p>
            <a:pPr lvl="1"/>
            <a:r>
              <a:rPr lang="en-US" dirty="0"/>
              <a:t>Data element 808 is NOT used for Equity Ratio Indicators or Minimum Service Level Indicators. </a:t>
            </a:r>
          </a:p>
          <a:p>
            <a:pPr lvl="1"/>
            <a:r>
              <a:rPr lang="en-US" dirty="0"/>
              <a:t>SWAs use PIRL data element 808 to identify participants with a </a:t>
            </a:r>
            <a:r>
              <a:rPr lang="en-US" b="1" dirty="0"/>
              <a:t>barrier to employment</a:t>
            </a:r>
            <a:r>
              <a:rPr lang="en-US" dirty="0"/>
              <a:t>. </a:t>
            </a:r>
          </a:p>
        </p:txBody>
      </p:sp>
    </p:spTree>
    <p:extLst>
      <p:ext uri="{BB962C8B-B14F-4D97-AF65-F5344CB8AC3E}">
        <p14:creationId xmlns:p14="http://schemas.microsoft.com/office/powerpoint/2010/main" val="28369100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pPr lvl="0"/>
            <a:fld id="{0E838A60-5058-4EA1-B96D-C3E18592C74B}" type="slidenum">
              <a:rPr lang="en-US" noProof="0" smtClean="0"/>
              <a:pPr lvl="0"/>
              <a:t>37</a:t>
            </a:fld>
            <a:endParaRPr lang="en-US" noProof="0" dirty="0"/>
          </a:p>
        </p:txBody>
      </p:sp>
      <p:sp>
        <p:nvSpPr>
          <p:cNvPr id="2" name="Title 1"/>
          <p:cNvSpPr>
            <a:spLocks noGrp="1"/>
          </p:cNvSpPr>
          <p:nvPr>
            <p:ph type="title"/>
          </p:nvPr>
        </p:nvSpPr>
        <p:spPr/>
        <p:txBody>
          <a:bodyPr>
            <a:normAutofit fontScale="90000"/>
          </a:bodyPr>
          <a:lstStyle/>
          <a:p>
            <a:r>
              <a:rPr lang="en-US" dirty="0"/>
              <a:t>Wagner-Peyser Employment Service (ES) Documentation of </a:t>
            </a:r>
            <a:br>
              <a:rPr lang="en-US" dirty="0"/>
            </a:br>
            <a:r>
              <a:rPr lang="en-US" dirty="0"/>
              <a:t>Migrant and Seasonal Farmworker Status</a:t>
            </a:r>
          </a:p>
        </p:txBody>
      </p:sp>
      <p:sp>
        <p:nvSpPr>
          <p:cNvPr id="7" name="Text Placeholder 6">
            <a:extLst>
              <a:ext uri="{FF2B5EF4-FFF2-40B4-BE49-F238E27FC236}">
                <a16:creationId xmlns:a16="http://schemas.microsoft.com/office/drawing/2014/main" id="{F67157AA-2DB2-158C-1AFC-5F103D24804A}"/>
              </a:ext>
            </a:extLst>
          </p:cNvPr>
          <p:cNvSpPr>
            <a:spLocks noGrp="1"/>
          </p:cNvSpPr>
          <p:nvPr>
            <p:ph type="body" idx="1"/>
          </p:nvPr>
        </p:nvSpPr>
        <p:spPr>
          <a:xfrm>
            <a:off x="0" y="1343895"/>
            <a:ext cx="12192000" cy="875903"/>
          </a:xfrm>
        </p:spPr>
        <p:txBody>
          <a:bodyPr>
            <a:normAutofit lnSpcReduction="10000"/>
          </a:bodyPr>
          <a:lstStyle/>
          <a:p>
            <a:pPr algn="ctr"/>
            <a:r>
              <a:rPr lang="en-US" dirty="0"/>
              <a:t>Source Documentation needed for PIRL 413 MSFW Designation as defined at </a:t>
            </a:r>
            <a:br>
              <a:rPr lang="en-US" dirty="0"/>
            </a:br>
            <a:r>
              <a:rPr lang="en-US" dirty="0">
                <a:hlinkClick r:id="rId3"/>
              </a:rPr>
              <a:t>20 CFR 651.10</a:t>
            </a:r>
            <a:endParaRPr lang="en-US" dirty="0"/>
          </a:p>
        </p:txBody>
      </p:sp>
      <p:sp>
        <p:nvSpPr>
          <p:cNvPr id="9" name="Content Placeholder 8">
            <a:extLst>
              <a:ext uri="{FF2B5EF4-FFF2-40B4-BE49-F238E27FC236}">
                <a16:creationId xmlns:a16="http://schemas.microsoft.com/office/drawing/2014/main" id="{0984D8E4-D056-2AD4-1884-18C843BCA8AF}"/>
              </a:ext>
            </a:extLst>
          </p:cNvPr>
          <p:cNvSpPr>
            <a:spLocks noGrp="1"/>
          </p:cNvSpPr>
          <p:nvPr>
            <p:ph sz="half" idx="2"/>
          </p:nvPr>
        </p:nvSpPr>
        <p:spPr>
          <a:xfrm>
            <a:off x="838200" y="2472526"/>
            <a:ext cx="10515600" cy="3631096"/>
          </a:xfrm>
        </p:spPr>
        <p:txBody>
          <a:bodyPr/>
          <a:lstStyle/>
          <a:p>
            <a:r>
              <a:rPr lang="en-US" dirty="0"/>
              <a:t>At least one of the following:</a:t>
            </a:r>
          </a:p>
          <a:p>
            <a:pPr lvl="1"/>
            <a:r>
              <a:rPr lang="en-US" dirty="0"/>
              <a:t>Cross-Match with Public Assistance Records                                                                             </a:t>
            </a:r>
          </a:p>
          <a:p>
            <a:pPr lvl="1"/>
            <a:r>
              <a:rPr lang="en-US" dirty="0"/>
              <a:t>Cross-Match with State MIS Database                                                </a:t>
            </a:r>
          </a:p>
          <a:p>
            <a:pPr lvl="1"/>
            <a:r>
              <a:rPr lang="en-US" dirty="0"/>
              <a:t>Employment Records </a:t>
            </a:r>
          </a:p>
          <a:p>
            <a:pPr lvl="1"/>
            <a:r>
              <a:rPr lang="en-US" dirty="0"/>
              <a:t>Case notes (May Include Outreach Records)</a:t>
            </a:r>
          </a:p>
          <a:p>
            <a:pPr lvl="1"/>
            <a:r>
              <a:rPr lang="en-US" dirty="0"/>
              <a:t>Self-Attestation </a:t>
            </a:r>
          </a:p>
          <a:p>
            <a:pPr lvl="2"/>
            <a:r>
              <a:rPr lang="en-US" dirty="0"/>
              <a:t>An email, text, or unique online survey response is considered an electronic signature or verification; it must be participant generated and traceable to the participant. </a:t>
            </a:r>
          </a:p>
        </p:txBody>
      </p:sp>
    </p:spTree>
    <p:extLst>
      <p:ext uri="{BB962C8B-B14F-4D97-AF65-F5344CB8AC3E}">
        <p14:creationId xmlns:p14="http://schemas.microsoft.com/office/powerpoint/2010/main" val="18372726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BDD84A-9411-F820-B502-4871485D3560}"/>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38</a:t>
            </a:fld>
            <a:endParaRPr lang="en-US" dirty="0"/>
          </a:p>
        </p:txBody>
      </p:sp>
      <p:sp>
        <p:nvSpPr>
          <p:cNvPr id="3" name="Title 2">
            <a:extLst>
              <a:ext uri="{FF2B5EF4-FFF2-40B4-BE49-F238E27FC236}">
                <a16:creationId xmlns:a16="http://schemas.microsoft.com/office/drawing/2014/main" id="{BDB905EA-3988-3B21-3738-96700DBB8E50}"/>
              </a:ext>
            </a:extLst>
          </p:cNvPr>
          <p:cNvSpPr>
            <a:spLocks noGrp="1"/>
          </p:cNvSpPr>
          <p:nvPr>
            <p:ph type="title"/>
          </p:nvPr>
        </p:nvSpPr>
        <p:spPr/>
        <p:txBody>
          <a:bodyPr/>
          <a:lstStyle/>
          <a:p>
            <a:r>
              <a:rPr lang="en-US" dirty="0"/>
              <a:t>H-1B Skills Training Grant Programs </a:t>
            </a:r>
          </a:p>
        </p:txBody>
      </p:sp>
      <p:sp>
        <p:nvSpPr>
          <p:cNvPr id="4" name="Content Placeholder 3">
            <a:extLst>
              <a:ext uri="{FF2B5EF4-FFF2-40B4-BE49-F238E27FC236}">
                <a16:creationId xmlns:a16="http://schemas.microsoft.com/office/drawing/2014/main" id="{A71C63B8-DF28-6630-7150-D6693FEF90D0}"/>
              </a:ext>
            </a:extLst>
          </p:cNvPr>
          <p:cNvSpPr>
            <a:spLocks noGrp="1"/>
          </p:cNvSpPr>
          <p:nvPr>
            <p:ph idx="1"/>
          </p:nvPr>
        </p:nvSpPr>
        <p:spPr/>
        <p:txBody>
          <a:bodyPr vert="horz" lIns="91440" tIns="45720" rIns="91440" bIns="45720" rtlCol="0" anchor="t">
            <a:normAutofit fontScale="92500" lnSpcReduction="20000"/>
          </a:bodyPr>
          <a:lstStyle/>
          <a:p>
            <a:r>
              <a:rPr lang="en-US" dirty="0">
                <a:ea typeface="+mn-lt"/>
                <a:cs typeface="+mn-lt"/>
              </a:rPr>
              <a:t>H-1B grantees are encouraged to fully implement the data validation framework outlined in the TEGL</a:t>
            </a:r>
          </a:p>
          <a:p>
            <a:r>
              <a:rPr lang="en-US" dirty="0">
                <a:ea typeface="+mn-lt"/>
                <a:cs typeface="+mn-lt"/>
              </a:rPr>
              <a:t>Use the supporting documentation indicated in Attachment II to validate H-1B-specific data elements in consultation with their assigned Federal Project Officer. </a:t>
            </a:r>
          </a:p>
          <a:p>
            <a:r>
              <a:rPr lang="en-US" dirty="0">
                <a:ea typeface="+mn-lt"/>
                <a:cs typeface="+mn-lt"/>
              </a:rPr>
              <a:t>DOL recommends that grant recipients conduct periodic reviews of their performance outcomes to compare them against expected outcomes, and to ensure reported outcomes are accurately reflected with supporting documentation and timely data entry. </a:t>
            </a:r>
          </a:p>
          <a:p>
            <a:r>
              <a:rPr lang="en-US" dirty="0">
                <a:ea typeface="+mn-lt"/>
                <a:cs typeface="+mn-lt"/>
              </a:rPr>
              <a:t>Additionally, grant recipients should work to develop a policy for periodic monitoring of source documentation. </a:t>
            </a:r>
          </a:p>
          <a:p>
            <a:pPr lvl="1"/>
            <a:r>
              <a:rPr lang="en-US" dirty="0">
                <a:ea typeface="+mn-lt"/>
                <a:cs typeface="+mn-lt"/>
              </a:rPr>
              <a:t>This may include random file selections scheduled on a quarterly basis to ensure the required source documentation reflects the outcomes reported. </a:t>
            </a:r>
          </a:p>
          <a:p>
            <a:r>
              <a:rPr lang="en-US" dirty="0">
                <a:ea typeface="+mn-lt"/>
                <a:cs typeface="+mn-lt"/>
              </a:rPr>
              <a:t>Grant recipients should implement policies that align with the goals of this TEGL to ensure adequate documentation is collected and maintained. </a:t>
            </a:r>
            <a:endParaRPr lang="en-US" dirty="0">
              <a:cs typeface="Calibri"/>
            </a:endParaRPr>
          </a:p>
        </p:txBody>
      </p:sp>
    </p:spTree>
    <p:extLst>
      <p:ext uri="{BB962C8B-B14F-4D97-AF65-F5344CB8AC3E}">
        <p14:creationId xmlns:p14="http://schemas.microsoft.com/office/powerpoint/2010/main" val="35860942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83D566-6388-AFAA-48D6-E29DFAC9152D}"/>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39</a:t>
            </a:fld>
            <a:endParaRPr lang="en-US" dirty="0"/>
          </a:p>
        </p:txBody>
      </p:sp>
      <p:sp>
        <p:nvSpPr>
          <p:cNvPr id="3" name="Title 2">
            <a:extLst>
              <a:ext uri="{FF2B5EF4-FFF2-40B4-BE49-F238E27FC236}">
                <a16:creationId xmlns:a16="http://schemas.microsoft.com/office/drawing/2014/main" id="{BCCAAD56-F09E-B638-F24D-6C73CD626E3F}"/>
              </a:ext>
            </a:extLst>
          </p:cNvPr>
          <p:cNvSpPr>
            <a:spLocks noGrp="1"/>
          </p:cNvSpPr>
          <p:nvPr>
            <p:ph type="title"/>
          </p:nvPr>
        </p:nvSpPr>
        <p:spPr/>
        <p:txBody>
          <a:bodyPr/>
          <a:lstStyle/>
          <a:p>
            <a:r>
              <a:rPr lang="en-US" dirty="0"/>
              <a:t>Jobs for Veterans State Grants (JVSG)</a:t>
            </a:r>
          </a:p>
        </p:txBody>
      </p:sp>
      <p:sp>
        <p:nvSpPr>
          <p:cNvPr id="8" name="Text Placeholder 7">
            <a:extLst>
              <a:ext uri="{FF2B5EF4-FFF2-40B4-BE49-F238E27FC236}">
                <a16:creationId xmlns:a16="http://schemas.microsoft.com/office/drawing/2014/main" id="{CD5080F0-9DDE-1446-7E49-E60BECD35EB9}"/>
              </a:ext>
            </a:extLst>
          </p:cNvPr>
          <p:cNvSpPr>
            <a:spLocks noGrp="1"/>
          </p:cNvSpPr>
          <p:nvPr>
            <p:ph type="body" idx="1"/>
          </p:nvPr>
        </p:nvSpPr>
        <p:spPr>
          <a:solidFill>
            <a:schemeClr val="bg2">
              <a:lumMod val="25000"/>
            </a:schemeClr>
          </a:solidFill>
          <a:ln>
            <a:solidFill>
              <a:srgbClr val="3A4040"/>
            </a:solidFill>
          </a:ln>
        </p:spPr>
        <p:txBody>
          <a:bodyPr>
            <a:normAutofit lnSpcReduction="10000"/>
          </a:bodyPr>
          <a:lstStyle/>
          <a:p>
            <a:r>
              <a:rPr lang="en-US" dirty="0">
                <a:solidFill>
                  <a:schemeClr val="bg1"/>
                </a:solidFill>
              </a:rPr>
              <a:t>Attachment I Program-Specific Instructions affirms that:</a:t>
            </a:r>
          </a:p>
        </p:txBody>
      </p:sp>
      <p:sp>
        <p:nvSpPr>
          <p:cNvPr id="4" name="Content Placeholder 3">
            <a:extLst>
              <a:ext uri="{FF2B5EF4-FFF2-40B4-BE49-F238E27FC236}">
                <a16:creationId xmlns:a16="http://schemas.microsoft.com/office/drawing/2014/main" id="{FDEF37F8-B077-E1CB-4D8F-634893A15991}"/>
              </a:ext>
            </a:extLst>
          </p:cNvPr>
          <p:cNvSpPr>
            <a:spLocks noGrp="1"/>
          </p:cNvSpPr>
          <p:nvPr>
            <p:ph sz="half" idx="2"/>
          </p:nvPr>
        </p:nvSpPr>
        <p:spPr>
          <a:xfrm>
            <a:off x="805866" y="1823191"/>
            <a:ext cx="5212080" cy="4199785"/>
          </a:xfrm>
          <a:solidFill>
            <a:schemeClr val="bg2"/>
          </a:solidFill>
          <a:ln>
            <a:solidFill>
              <a:schemeClr val="bg2">
                <a:lumMod val="25000"/>
              </a:schemeClr>
            </a:solidFill>
          </a:ln>
        </p:spPr>
        <p:txBody>
          <a:bodyPr/>
          <a:lstStyle/>
          <a:p>
            <a:r>
              <a:rPr lang="en-US" dirty="0"/>
              <a:t>Verbal self-attestation of eligibility is sufficient to receive DVOP services</a:t>
            </a:r>
          </a:p>
          <a:p>
            <a:r>
              <a:rPr lang="en-US" dirty="0"/>
              <a:t>Data validation framework implementation is encouraged</a:t>
            </a:r>
          </a:p>
          <a:p>
            <a:endParaRPr lang="en-US" dirty="0"/>
          </a:p>
        </p:txBody>
      </p:sp>
      <p:sp>
        <p:nvSpPr>
          <p:cNvPr id="9" name="Text Placeholder 8">
            <a:extLst>
              <a:ext uri="{FF2B5EF4-FFF2-40B4-BE49-F238E27FC236}">
                <a16:creationId xmlns:a16="http://schemas.microsoft.com/office/drawing/2014/main" id="{5113DA5E-4334-217B-5579-2F482A6F143B}"/>
              </a:ext>
            </a:extLst>
          </p:cNvPr>
          <p:cNvSpPr>
            <a:spLocks noGrp="1"/>
          </p:cNvSpPr>
          <p:nvPr>
            <p:ph type="body" sz="quarter" idx="3"/>
          </p:nvPr>
        </p:nvSpPr>
        <p:spPr>
          <a:solidFill>
            <a:srgbClr val="2A4E5C"/>
          </a:solidFill>
          <a:ln>
            <a:solidFill>
              <a:srgbClr val="2A4E5C"/>
            </a:solidFill>
          </a:ln>
        </p:spPr>
        <p:txBody>
          <a:bodyPr>
            <a:normAutofit lnSpcReduction="10000"/>
          </a:bodyPr>
          <a:lstStyle/>
          <a:p>
            <a:r>
              <a:rPr lang="en-US" dirty="0">
                <a:solidFill>
                  <a:schemeClr val="bg1"/>
                </a:solidFill>
              </a:rPr>
              <a:t>Attachment II, Element 301, Eligible Veteran Status states that:</a:t>
            </a:r>
          </a:p>
        </p:txBody>
      </p:sp>
      <p:sp>
        <p:nvSpPr>
          <p:cNvPr id="10" name="Content Placeholder 9">
            <a:extLst>
              <a:ext uri="{FF2B5EF4-FFF2-40B4-BE49-F238E27FC236}">
                <a16:creationId xmlns:a16="http://schemas.microsoft.com/office/drawing/2014/main" id="{02612799-8E93-89B9-CC37-C64F8FE74290}"/>
              </a:ext>
            </a:extLst>
          </p:cNvPr>
          <p:cNvSpPr>
            <a:spLocks noGrp="1"/>
          </p:cNvSpPr>
          <p:nvPr>
            <p:ph sz="quarter" idx="4"/>
          </p:nvPr>
        </p:nvSpPr>
        <p:spPr>
          <a:xfrm>
            <a:off x="6172200" y="1823190"/>
            <a:ext cx="5212080" cy="4199785"/>
          </a:xfrm>
          <a:solidFill>
            <a:schemeClr val="accent1">
              <a:lumMod val="20000"/>
              <a:lumOff val="80000"/>
            </a:schemeClr>
          </a:solidFill>
          <a:ln>
            <a:solidFill>
              <a:srgbClr val="2A4E5C"/>
            </a:solidFill>
          </a:ln>
        </p:spPr>
        <p:txBody>
          <a:bodyPr/>
          <a:lstStyle/>
          <a:p>
            <a:r>
              <a:rPr lang="en-US" dirty="0"/>
              <a:t>Self-attestation is sufficient support to record a participant as an eligible veteran</a:t>
            </a:r>
          </a:p>
          <a:p>
            <a:r>
              <a:rPr lang="en-US" dirty="0"/>
              <a:t>Additional documentation only required when POS is applied for enrollment/commitment of financial resources (NOT staff time)</a:t>
            </a:r>
          </a:p>
        </p:txBody>
      </p:sp>
    </p:spTree>
    <p:extLst>
      <p:ext uri="{BB962C8B-B14F-4D97-AF65-F5344CB8AC3E}">
        <p14:creationId xmlns:p14="http://schemas.microsoft.com/office/powerpoint/2010/main" val="2424150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BDD84A-9411-F820-B502-4871485D3560}"/>
              </a:ext>
              <a:ext uri="{C183D7F6-B498-43B3-948B-1728B52AA6E4}">
                <adec:decorative xmlns:adec="http://schemas.microsoft.com/office/drawing/2017/decorative" val="1"/>
              </a:ext>
            </a:extLst>
          </p:cNvPr>
          <p:cNvSpPr>
            <a:spLocks noGrp="1"/>
          </p:cNvSpPr>
          <p:nvPr>
            <p:ph type="sldNum" sz="quarter" idx="12"/>
          </p:nvPr>
        </p:nvSpPr>
        <p:spPr/>
        <p:txBody>
          <a:bodyPr/>
          <a:lstStyle/>
          <a:p>
            <a:pPr lvl="0"/>
            <a:fld id="{158B7785-F6D6-45F8-833E-07BD84680091}" type="slidenum">
              <a:rPr lang="en-US" noProof="0" smtClean="0"/>
              <a:pPr lvl="0"/>
              <a:t>40</a:t>
            </a:fld>
            <a:endParaRPr lang="en-US" noProof="0" dirty="0"/>
          </a:p>
        </p:txBody>
      </p:sp>
      <p:sp>
        <p:nvSpPr>
          <p:cNvPr id="3" name="Title 2">
            <a:extLst>
              <a:ext uri="{FF2B5EF4-FFF2-40B4-BE49-F238E27FC236}">
                <a16:creationId xmlns:a16="http://schemas.microsoft.com/office/drawing/2014/main" id="{BDB905EA-3988-3B21-3738-96700DBB8E50}"/>
              </a:ext>
            </a:extLst>
          </p:cNvPr>
          <p:cNvSpPr>
            <a:spLocks noGrp="1"/>
          </p:cNvSpPr>
          <p:nvPr>
            <p:ph type="title"/>
          </p:nvPr>
        </p:nvSpPr>
        <p:spPr/>
        <p:txBody>
          <a:bodyPr/>
          <a:lstStyle/>
          <a:p>
            <a:r>
              <a:rPr lang="en-US" dirty="0"/>
              <a:t>National Farmworker Jobs Program (NFJP)</a:t>
            </a:r>
          </a:p>
        </p:txBody>
      </p:sp>
      <p:sp>
        <p:nvSpPr>
          <p:cNvPr id="4" name="Content Placeholder 3">
            <a:extLst>
              <a:ext uri="{FF2B5EF4-FFF2-40B4-BE49-F238E27FC236}">
                <a16:creationId xmlns:a16="http://schemas.microsoft.com/office/drawing/2014/main" id="{A71C63B8-DF28-6630-7150-D6693FEF90D0}"/>
              </a:ext>
            </a:extLst>
          </p:cNvPr>
          <p:cNvSpPr>
            <a:spLocks noGrp="1"/>
          </p:cNvSpPr>
          <p:nvPr>
            <p:ph idx="1"/>
          </p:nvPr>
        </p:nvSpPr>
        <p:spPr/>
        <p:txBody>
          <a:bodyPr>
            <a:normAutofit fontScale="85000" lnSpcReduction="20000"/>
          </a:bodyPr>
          <a:lstStyle/>
          <a:p>
            <a:r>
              <a:rPr lang="en-US" dirty="0"/>
              <a:t>NFJP grant recipients are required to develop and implement data validation policies and procedures using the data validation framework outlined in the TEGL. </a:t>
            </a:r>
          </a:p>
          <a:p>
            <a:pPr lvl="1"/>
            <a:r>
              <a:rPr lang="en-US" dirty="0"/>
              <a:t>Collect source documentation when it is available and practical. </a:t>
            </a:r>
          </a:p>
          <a:p>
            <a:pPr lvl="1"/>
            <a:r>
              <a:rPr lang="en-US" dirty="0"/>
              <a:t>Although grant recipients are not required to add to the source documentation list, they may request to use other sources of eligibility documentation.  Submit requests to the Federal Project Officer. </a:t>
            </a:r>
          </a:p>
          <a:p>
            <a:r>
              <a:rPr lang="en-US" dirty="0"/>
              <a:t>Grant recipients’ policies and procedures should incorporate the use of self-attestation or case notes to meet their customers’ needs and increase access to program services. Additionally, incorporate the use of self-certification in NFJP applications. Self-certification means an eligible MSFW’s signed attestation that the information they submit to demonstrate eligibility for the NFJP is true and accurate (20 CFR 685.110). </a:t>
            </a:r>
          </a:p>
          <a:p>
            <a:r>
              <a:rPr lang="en-US" dirty="0"/>
              <a:t>Use at least one of the listed supporting documentation indicated in Attachment II to validate NFJP-specific data elements. Self-attestation or case notes may be used for several NFJP-specific data elements, including two key program eligibility requirements: </a:t>
            </a:r>
          </a:p>
          <a:p>
            <a:pPr lvl="1"/>
            <a:r>
              <a:rPr lang="en-US" b="1" dirty="0">
                <a:solidFill>
                  <a:srgbClr val="005A7C"/>
                </a:solidFill>
              </a:rPr>
              <a:t>802 - Low Income Status at Program Entry </a:t>
            </a:r>
          </a:p>
          <a:p>
            <a:pPr lvl="1"/>
            <a:r>
              <a:rPr lang="en-US" b="1" dirty="0">
                <a:solidFill>
                  <a:srgbClr val="005A7C"/>
                </a:solidFill>
              </a:rPr>
              <a:t>808 - Migrant and Seasonal Farmworker Status</a:t>
            </a:r>
          </a:p>
          <a:p>
            <a:pPr lvl="2"/>
            <a:endParaRPr lang="en-US" dirty="0"/>
          </a:p>
          <a:p>
            <a:pPr lvl="1"/>
            <a:endParaRPr lang="en-US" dirty="0"/>
          </a:p>
        </p:txBody>
      </p:sp>
    </p:spTree>
    <p:extLst>
      <p:ext uri="{BB962C8B-B14F-4D97-AF65-F5344CB8AC3E}">
        <p14:creationId xmlns:p14="http://schemas.microsoft.com/office/powerpoint/2010/main" val="19319060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41</a:t>
            </a:fld>
            <a:endParaRPr lang="en-US" dirty="0"/>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Questions and Answers</a:t>
            </a:r>
          </a:p>
        </p:txBody>
      </p:sp>
      <p:sp>
        <p:nvSpPr>
          <p:cNvPr id="3" name="Text Placeholder 2">
            <a:extLst>
              <a:ext uri="{FF2B5EF4-FFF2-40B4-BE49-F238E27FC236}">
                <a16:creationId xmlns:a16="http://schemas.microsoft.com/office/drawing/2014/main" id="{A186E04C-09C1-4820-ABBD-537C6D8FF612}"/>
              </a:ext>
            </a:extLst>
          </p:cNvPr>
          <p:cNvSpPr>
            <a:spLocks noGrp="1"/>
          </p:cNvSpPr>
          <p:nvPr>
            <p:ph type="body" sz="quarter" idx="13"/>
          </p:nvPr>
        </p:nvSpPr>
        <p:spPr/>
        <p:txBody>
          <a:bodyPr>
            <a:normAutofit/>
          </a:bodyPr>
          <a:lstStyle/>
          <a:p>
            <a:r>
              <a:rPr lang="en-US" sz="3200" i="0" dirty="0"/>
              <a:t>Enter Questions in the Chat</a:t>
            </a:r>
          </a:p>
        </p:txBody>
      </p:sp>
    </p:spTree>
    <p:custDataLst>
      <p:tags r:id="rId1"/>
    </p:custDataLst>
    <p:extLst>
      <p:ext uri="{BB962C8B-B14F-4D97-AF65-F5344CB8AC3E}">
        <p14:creationId xmlns:p14="http://schemas.microsoft.com/office/powerpoint/2010/main" val="9836207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D7DF4F-73B1-ABCC-9BCF-D9BC429857E5}"/>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42</a:t>
            </a:fld>
            <a:endParaRPr lang="en-US" dirty="0"/>
          </a:p>
        </p:txBody>
      </p:sp>
      <p:sp>
        <p:nvSpPr>
          <p:cNvPr id="3" name="Title 2">
            <a:extLst>
              <a:ext uri="{FF2B5EF4-FFF2-40B4-BE49-F238E27FC236}">
                <a16:creationId xmlns:a16="http://schemas.microsoft.com/office/drawing/2014/main" id="{B3C54A65-19CE-DA90-3D95-6388EAE4F063}"/>
              </a:ext>
            </a:extLst>
          </p:cNvPr>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val="12204433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DBFA7C-DA2E-548C-F6A3-0691231C36E0}"/>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43</a:t>
            </a:fld>
            <a:endParaRPr lang="en-US" dirty="0"/>
          </a:p>
        </p:txBody>
      </p:sp>
      <p:sp>
        <p:nvSpPr>
          <p:cNvPr id="3" name="Title 2">
            <a:extLst>
              <a:ext uri="{FF2B5EF4-FFF2-40B4-BE49-F238E27FC236}">
                <a16:creationId xmlns:a16="http://schemas.microsoft.com/office/drawing/2014/main" id="{409098B2-FF48-DDC6-4A17-BE5AEAB2A2D0}"/>
              </a:ext>
            </a:extLst>
          </p:cNvPr>
          <p:cNvSpPr>
            <a:spLocks noGrp="1"/>
          </p:cNvSpPr>
          <p:nvPr>
            <p:ph type="title"/>
          </p:nvPr>
        </p:nvSpPr>
        <p:spPr/>
        <p:txBody>
          <a:bodyPr/>
          <a:lstStyle/>
          <a:p>
            <a:r>
              <a:rPr lang="en-US" dirty="0"/>
              <a:t>Data Validation Resources</a:t>
            </a:r>
          </a:p>
        </p:txBody>
      </p:sp>
      <p:sp>
        <p:nvSpPr>
          <p:cNvPr id="4" name="Content Placeholder 3">
            <a:extLst>
              <a:ext uri="{FF2B5EF4-FFF2-40B4-BE49-F238E27FC236}">
                <a16:creationId xmlns:a16="http://schemas.microsoft.com/office/drawing/2014/main" id="{AA07AC8B-E934-8360-2F69-640AA6E459D4}"/>
              </a:ext>
            </a:extLst>
          </p:cNvPr>
          <p:cNvSpPr>
            <a:spLocks noGrp="1"/>
          </p:cNvSpPr>
          <p:nvPr>
            <p:ph sz="half" idx="1"/>
          </p:nvPr>
        </p:nvSpPr>
        <p:spPr/>
        <p:txBody>
          <a:bodyPr>
            <a:normAutofit/>
          </a:bodyPr>
          <a:lstStyle/>
          <a:p>
            <a:r>
              <a:rPr lang="en-US" dirty="0">
                <a:hlinkClick r:id="rId3"/>
              </a:rPr>
              <a:t>TEGL 23-19, Change 1</a:t>
            </a:r>
            <a:r>
              <a:rPr lang="en-US" dirty="0"/>
              <a:t>: Guidance for Validating Required Performance Data Submitted by Grant Recipients of U.S. DOL Workforce Programs</a:t>
            </a:r>
          </a:p>
          <a:p>
            <a:pPr lvl="1"/>
            <a:r>
              <a:rPr lang="en-US" dirty="0">
                <a:solidFill>
                  <a:schemeClr val="tx1"/>
                </a:solidFill>
              </a:rPr>
              <a:t>Provides guidelines for developing procedures for ensuring the data submitted for performance reporting are valid and reliable</a:t>
            </a:r>
          </a:p>
          <a:p>
            <a:r>
              <a:rPr lang="en-US" dirty="0">
                <a:hlinkClick r:id="rId3"/>
              </a:rPr>
              <a:t>TEGL 23-19, Change 1 Attachment I</a:t>
            </a:r>
            <a:r>
              <a:rPr lang="en-US" dirty="0"/>
              <a:t>: Program Specific Instructions</a:t>
            </a:r>
          </a:p>
          <a:p>
            <a:r>
              <a:rPr lang="en-US" dirty="0">
                <a:hlinkClick r:id="rId3"/>
              </a:rPr>
              <a:t>TEGL 23-19, Change 1 Attachment II</a:t>
            </a:r>
            <a:r>
              <a:rPr lang="en-US" dirty="0"/>
              <a:t>: Source Documentation for WIOA Core/Non-Core Programs</a:t>
            </a:r>
          </a:p>
        </p:txBody>
      </p:sp>
      <p:sp>
        <p:nvSpPr>
          <p:cNvPr id="5" name="Content Placeholder 4">
            <a:extLst>
              <a:ext uri="{FF2B5EF4-FFF2-40B4-BE49-F238E27FC236}">
                <a16:creationId xmlns:a16="http://schemas.microsoft.com/office/drawing/2014/main" id="{58F0E5F2-9011-13B7-6612-98AEA98BB4A9}"/>
              </a:ext>
            </a:extLst>
          </p:cNvPr>
          <p:cNvSpPr>
            <a:spLocks noGrp="1"/>
          </p:cNvSpPr>
          <p:nvPr>
            <p:ph sz="half" idx="2"/>
          </p:nvPr>
        </p:nvSpPr>
        <p:spPr/>
        <p:txBody>
          <a:bodyPr/>
          <a:lstStyle/>
          <a:p>
            <a:r>
              <a:rPr lang="en-US" dirty="0">
                <a:hlinkClick r:id="rId4"/>
              </a:rPr>
              <a:t>TEGL 07-18: Guidance for Validating Jointly Required Performance Data Submitted under WIOA</a:t>
            </a:r>
            <a:endParaRPr lang="en-US" dirty="0"/>
          </a:p>
          <a:p>
            <a:pPr lvl="1"/>
            <a:r>
              <a:rPr lang="en-US" dirty="0">
                <a:solidFill>
                  <a:schemeClr val="tx1"/>
                </a:solidFill>
              </a:rPr>
              <a:t>Provides Joint guidelines States must use in developing procedures for ensuring the data submitted are valid and reliable.</a:t>
            </a:r>
          </a:p>
          <a:p>
            <a:r>
              <a:rPr lang="en-US" dirty="0">
                <a:hlinkClick r:id="rId5"/>
              </a:rPr>
              <a:t>WIOA section 116(d)(5)</a:t>
            </a:r>
            <a:endParaRPr lang="en-US" dirty="0"/>
          </a:p>
          <a:p>
            <a:pPr lvl="1"/>
            <a:r>
              <a:rPr lang="en-US" dirty="0">
                <a:solidFill>
                  <a:schemeClr val="tx1"/>
                </a:solidFill>
              </a:rPr>
              <a:t>Outlines data validation for performance accountability required under WIOA</a:t>
            </a:r>
          </a:p>
          <a:p>
            <a:r>
              <a:rPr lang="en-US" dirty="0">
                <a:hlinkClick r:id="rId6"/>
              </a:rPr>
              <a:t>WIOA Performance Reporting</a:t>
            </a:r>
            <a:endParaRPr lang="en-US" dirty="0"/>
          </a:p>
          <a:p>
            <a:pPr lvl="1"/>
            <a:r>
              <a:rPr lang="en-US" dirty="0">
                <a:solidFill>
                  <a:schemeClr val="tx1"/>
                </a:solidFill>
              </a:rPr>
              <a:t>Webpage includes PIRL resources and current reporting requirements [Annual Report (ETA-9169), PIRL (ETA-9170), &amp; ETP Definitions (ETA-9171)</a:t>
            </a:r>
          </a:p>
        </p:txBody>
      </p:sp>
    </p:spTree>
    <p:extLst>
      <p:ext uri="{BB962C8B-B14F-4D97-AF65-F5344CB8AC3E}">
        <p14:creationId xmlns:p14="http://schemas.microsoft.com/office/powerpoint/2010/main" val="40454910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B657C5C-84A2-A338-9CB9-0A90821D239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44</a:t>
            </a:fld>
            <a:endParaRPr lang="en-US" dirty="0"/>
          </a:p>
        </p:txBody>
      </p:sp>
      <p:sp>
        <p:nvSpPr>
          <p:cNvPr id="3" name="Title 2">
            <a:extLst>
              <a:ext uri="{FF2B5EF4-FFF2-40B4-BE49-F238E27FC236}">
                <a16:creationId xmlns:a16="http://schemas.microsoft.com/office/drawing/2014/main" id="{110C1CB6-1305-3C4F-6C7C-986992EDB980}"/>
              </a:ext>
            </a:extLst>
          </p:cNvPr>
          <p:cNvSpPr>
            <a:spLocks noGrp="1"/>
          </p:cNvSpPr>
          <p:nvPr>
            <p:ph type="title"/>
          </p:nvPr>
        </p:nvSpPr>
        <p:spPr/>
        <p:txBody>
          <a:bodyPr/>
          <a:lstStyle/>
          <a:p>
            <a:r>
              <a:rPr lang="en-US" dirty="0"/>
              <a:t>Technical Assistance Deliverable Inputs</a:t>
            </a:r>
          </a:p>
        </p:txBody>
      </p:sp>
      <p:sp>
        <p:nvSpPr>
          <p:cNvPr id="4" name="Text Placeholder 3">
            <a:extLst>
              <a:ext uri="{FF2B5EF4-FFF2-40B4-BE49-F238E27FC236}">
                <a16:creationId xmlns:a16="http://schemas.microsoft.com/office/drawing/2014/main" id="{A48C9A1E-D11B-9C68-6D1A-D6737BD68809}"/>
              </a:ext>
            </a:extLst>
          </p:cNvPr>
          <p:cNvSpPr>
            <a:spLocks noGrp="1"/>
          </p:cNvSpPr>
          <p:nvPr>
            <p:ph type="body" idx="14"/>
          </p:nvPr>
        </p:nvSpPr>
        <p:spPr/>
        <p:txBody>
          <a:bodyPr>
            <a:normAutofit/>
          </a:bodyPr>
          <a:lstStyle/>
          <a:p>
            <a:r>
              <a:rPr lang="en-US" sz="3200" dirty="0"/>
              <a:t>Which Technical Assistance products would be helpful?</a:t>
            </a:r>
          </a:p>
        </p:txBody>
      </p:sp>
      <p:sp>
        <p:nvSpPr>
          <p:cNvPr id="5" name="Text Placeholder 4">
            <a:extLst>
              <a:ext uri="{FF2B5EF4-FFF2-40B4-BE49-F238E27FC236}">
                <a16:creationId xmlns:a16="http://schemas.microsoft.com/office/drawing/2014/main" id="{C57C2B64-DB75-247D-A191-7DCCFC900C18}"/>
              </a:ext>
            </a:extLst>
          </p:cNvPr>
          <p:cNvSpPr>
            <a:spLocks noGrp="1"/>
          </p:cNvSpPr>
          <p:nvPr>
            <p:ph type="body" sz="quarter" idx="13"/>
          </p:nvPr>
        </p:nvSpPr>
        <p:spPr/>
        <p:txBody>
          <a:bodyPr/>
          <a:lstStyle/>
          <a:p>
            <a:r>
              <a:rPr lang="en-US" dirty="0"/>
              <a:t>Select all responses that apply</a:t>
            </a:r>
          </a:p>
        </p:txBody>
      </p:sp>
      <p:sp>
        <p:nvSpPr>
          <p:cNvPr id="6" name="Content Placeholder 5">
            <a:extLst>
              <a:ext uri="{FF2B5EF4-FFF2-40B4-BE49-F238E27FC236}">
                <a16:creationId xmlns:a16="http://schemas.microsoft.com/office/drawing/2014/main" id="{395C0C28-528B-CBEB-8282-25CC4B7C13F3}"/>
              </a:ext>
            </a:extLst>
          </p:cNvPr>
          <p:cNvSpPr>
            <a:spLocks noGrp="1"/>
          </p:cNvSpPr>
          <p:nvPr>
            <p:ph idx="1"/>
          </p:nvPr>
        </p:nvSpPr>
        <p:spPr>
          <a:xfrm>
            <a:off x="5786005" y="1137446"/>
            <a:ext cx="5925134" cy="3174102"/>
          </a:xfrm>
        </p:spPr>
        <p:txBody>
          <a:bodyPr/>
          <a:lstStyle/>
          <a:p>
            <a:r>
              <a:rPr lang="en-US" dirty="0"/>
              <a:t>Fact Sheets</a:t>
            </a:r>
          </a:p>
          <a:p>
            <a:r>
              <a:rPr lang="en-US" dirty="0"/>
              <a:t>Desk Aids</a:t>
            </a:r>
          </a:p>
          <a:p>
            <a:r>
              <a:rPr lang="en-US" dirty="0"/>
              <a:t>Videos</a:t>
            </a:r>
          </a:p>
          <a:p>
            <a:r>
              <a:rPr lang="en-US" dirty="0"/>
              <a:t>Office Hours</a:t>
            </a:r>
          </a:p>
        </p:txBody>
      </p:sp>
      <p:sp>
        <p:nvSpPr>
          <p:cNvPr id="8" name="TextBox 7">
            <a:extLst>
              <a:ext uri="{FF2B5EF4-FFF2-40B4-BE49-F238E27FC236}">
                <a16:creationId xmlns:a16="http://schemas.microsoft.com/office/drawing/2014/main" id="{53E54DD3-ECFA-E172-DD2C-82E37E27B251}"/>
              </a:ext>
            </a:extLst>
          </p:cNvPr>
          <p:cNvSpPr txBox="1"/>
          <p:nvPr/>
        </p:nvSpPr>
        <p:spPr>
          <a:xfrm>
            <a:off x="5939018" y="4311548"/>
            <a:ext cx="5772121" cy="794064"/>
          </a:xfrm>
          <a:prstGeom prst="rect">
            <a:avLst/>
          </a:prstGeom>
          <a:noFill/>
        </p:spPr>
        <p:txBody>
          <a:bodyPr wrap="square">
            <a:spAutoFit/>
          </a:bodyPr>
          <a:lstStyle/>
          <a:p>
            <a:pPr marR="0" lvl="0" algn="ctr" defTabSz="914400" rtl="0" eaLnBrk="1" fontAlgn="auto" latinLnBrk="0" hangingPunct="1">
              <a:lnSpc>
                <a:spcPct val="95000"/>
              </a:lnSpc>
              <a:spcBef>
                <a:spcPts val="3000"/>
              </a:spcBef>
              <a:spcAft>
                <a:spcPts val="0"/>
              </a:spcAft>
              <a:buClr>
                <a:srgbClr val="9E1C30"/>
              </a:buClr>
              <a:buSzPct val="120000"/>
              <a:tabLst/>
              <a:defRPr/>
            </a:pPr>
            <a:r>
              <a:rPr kumimoji="0" lang="en-US" sz="2400" b="1" i="0" u="none" strike="noStrike" kern="1200" cap="none" spc="0" normalizeH="0" baseline="0" noProof="0" dirty="0">
                <a:ln>
                  <a:noFill/>
                </a:ln>
                <a:solidFill>
                  <a:srgbClr val="242021"/>
                </a:solidFill>
                <a:effectLst/>
                <a:uLnTx/>
                <a:uFillTx/>
                <a:latin typeface="Calibri" panose="020F0502020204030204"/>
                <a:ea typeface="+mn-ea"/>
                <a:cs typeface="+mn-cs"/>
              </a:rPr>
              <a:t>Other Ideas? </a:t>
            </a:r>
            <a:br>
              <a:rPr kumimoji="0" lang="en-US" sz="2400" b="1" i="0" u="none" strike="noStrike" kern="1200" cap="none" spc="0" normalizeH="0" baseline="0" noProof="0" dirty="0">
                <a:ln>
                  <a:noFill/>
                </a:ln>
                <a:solidFill>
                  <a:srgbClr val="242021"/>
                </a:solidFill>
                <a:effectLst/>
                <a:uLnTx/>
                <a:uFillTx/>
                <a:latin typeface="Calibri" panose="020F0502020204030204"/>
                <a:ea typeface="+mn-ea"/>
                <a:cs typeface="+mn-cs"/>
              </a:rPr>
            </a:br>
            <a:r>
              <a:rPr kumimoji="0" lang="en-US" sz="2400" b="1" i="0" u="none" strike="noStrike" kern="1200" cap="none" spc="0" normalizeH="0" baseline="0" noProof="0" dirty="0">
                <a:ln>
                  <a:noFill/>
                </a:ln>
                <a:solidFill>
                  <a:srgbClr val="242021"/>
                </a:solidFill>
                <a:effectLst/>
                <a:uLnTx/>
                <a:uFillTx/>
                <a:latin typeface="Calibri" panose="020F0502020204030204"/>
                <a:ea typeface="+mn-ea"/>
                <a:cs typeface="+mn-cs"/>
              </a:rPr>
              <a:t>Enter your response in the chat</a:t>
            </a:r>
          </a:p>
        </p:txBody>
      </p:sp>
    </p:spTree>
    <p:extLst>
      <p:ext uri="{BB962C8B-B14F-4D97-AF65-F5344CB8AC3E}">
        <p14:creationId xmlns:p14="http://schemas.microsoft.com/office/powerpoint/2010/main" val="684808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4CB5BFB-007A-76F7-521D-CC6DC4D00BCC}"/>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45</a:t>
            </a:fld>
            <a:endParaRPr lang="en-US" dirty="0"/>
          </a:p>
        </p:txBody>
      </p:sp>
      <p:sp>
        <p:nvSpPr>
          <p:cNvPr id="3" name="Title 2">
            <a:extLst>
              <a:ext uri="{FF2B5EF4-FFF2-40B4-BE49-F238E27FC236}">
                <a16:creationId xmlns:a16="http://schemas.microsoft.com/office/drawing/2014/main" id="{BA7A3111-FFB6-B024-A9F7-21696B742B1D}"/>
              </a:ext>
            </a:extLst>
          </p:cNvPr>
          <p:cNvSpPr>
            <a:spLocks noGrp="1"/>
          </p:cNvSpPr>
          <p:nvPr>
            <p:ph type="title"/>
          </p:nvPr>
        </p:nvSpPr>
        <p:spPr/>
        <p:txBody>
          <a:bodyPr/>
          <a:lstStyle/>
          <a:p>
            <a:r>
              <a:rPr lang="en-US" dirty="0"/>
              <a:t>Additional Questions? </a:t>
            </a:r>
          </a:p>
        </p:txBody>
      </p:sp>
      <p:sp>
        <p:nvSpPr>
          <p:cNvPr id="4" name="Content Placeholder 3">
            <a:extLst>
              <a:ext uri="{FF2B5EF4-FFF2-40B4-BE49-F238E27FC236}">
                <a16:creationId xmlns:a16="http://schemas.microsoft.com/office/drawing/2014/main" id="{7F796EB4-35B0-560F-8625-C0F4E8688F54}"/>
              </a:ext>
            </a:extLst>
          </p:cNvPr>
          <p:cNvSpPr>
            <a:spLocks noGrp="1"/>
          </p:cNvSpPr>
          <p:nvPr>
            <p:ph idx="1"/>
          </p:nvPr>
        </p:nvSpPr>
        <p:spPr>
          <a:xfrm>
            <a:off x="405033" y="1552353"/>
            <a:ext cx="7091793" cy="4242510"/>
          </a:xfrm>
          <a:prstGeom prst="homePlate">
            <a:avLst>
              <a:gd name="adj" fmla="val 23280"/>
            </a:avLst>
          </a:prstGeom>
          <a:solidFill>
            <a:schemeClr val="bg2">
              <a:lumMod val="90000"/>
              <a:alpha val="85000"/>
            </a:schemeClr>
          </a:solidFill>
          <a:ln>
            <a:solidFill>
              <a:srgbClr val="0B3C4E"/>
            </a:solidFill>
          </a:ln>
        </p:spPr>
        <p:txBody>
          <a:bodyPr>
            <a:normAutofit/>
          </a:bodyPr>
          <a:lstStyle/>
          <a:p>
            <a:pPr algn="ctr"/>
            <a:r>
              <a:rPr lang="en-US" sz="4800" dirty="0">
                <a:solidFill>
                  <a:srgbClr val="005A7C"/>
                </a:solidFill>
              </a:rPr>
              <a:t>Contact the Relevant Program Office </a:t>
            </a:r>
          </a:p>
          <a:p>
            <a:pPr algn="ctr"/>
            <a:r>
              <a:rPr lang="en-US" sz="4800" dirty="0"/>
              <a:t>OR</a:t>
            </a:r>
          </a:p>
          <a:p>
            <a:pPr algn="ctr"/>
            <a:r>
              <a:rPr lang="en-US" sz="4800" dirty="0">
                <a:hlinkClick r:id="rId3"/>
              </a:rPr>
              <a:t>ETAPerforms@dol.gov</a:t>
            </a:r>
            <a:r>
              <a:rPr lang="en-US" sz="4800" dirty="0"/>
              <a:t> </a:t>
            </a:r>
          </a:p>
        </p:txBody>
      </p:sp>
      <p:sp>
        <p:nvSpPr>
          <p:cNvPr id="5" name="Arrow: Chevron 4">
            <a:extLst>
              <a:ext uri="{FF2B5EF4-FFF2-40B4-BE49-F238E27FC236}">
                <a16:creationId xmlns:a16="http://schemas.microsoft.com/office/drawing/2014/main" id="{3DD26CD7-77CE-A441-B972-CB9F2909334A}"/>
              </a:ext>
              <a:ext uri="{C183D7F6-B498-43B3-948B-1728B52AA6E4}">
                <adec:decorative xmlns:adec="http://schemas.microsoft.com/office/drawing/2017/decorative" val="1"/>
              </a:ext>
            </a:extLst>
          </p:cNvPr>
          <p:cNvSpPr/>
          <p:nvPr/>
        </p:nvSpPr>
        <p:spPr>
          <a:xfrm>
            <a:off x="7352776" y="1669444"/>
            <a:ext cx="1645920" cy="4008328"/>
          </a:xfrm>
          <a:prstGeom prst="chevron">
            <a:avLst/>
          </a:prstGeom>
          <a:solidFill>
            <a:srgbClr val="0B3C4E"/>
          </a:solidFill>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7506458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dirty="0"/>
              <a:t>Thank You!</a:t>
            </a:r>
          </a:p>
        </p:txBody>
      </p:sp>
    </p:spTree>
    <p:custDataLst>
      <p:tags r:id="rId1"/>
    </p:custDataLst>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themeOverride>
</file>

<file path=docProps/app.xml><?xml version="1.0" encoding="utf-8"?>
<Properties xmlns="http://schemas.openxmlformats.org/officeDocument/2006/extended-properties" xmlns:vt="http://schemas.openxmlformats.org/officeDocument/2006/docPropsVTypes">
  <TotalTime>0</TotalTime>
  <Words>2764</Words>
  <Application>Microsoft Office PowerPoint</Application>
  <PresentationFormat>Widescreen</PresentationFormat>
  <Paragraphs>355</Paragraphs>
  <Slides>46</Slides>
  <Notes>45</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46</vt:i4>
      </vt:variant>
    </vt:vector>
  </HeadingPairs>
  <TitlesOfParts>
    <vt:vector size="59" baseType="lpstr">
      <vt:lpstr>Arial</vt:lpstr>
      <vt:lpstr>Calibri</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TEGL 23-19, Change 1 Town Hall Webinar </vt:lpstr>
      <vt:lpstr>Today’s Moderator</vt:lpstr>
      <vt:lpstr>Familiarity with Data Validation</vt:lpstr>
      <vt:lpstr>Experience with TEGL 23-19, Change 1</vt:lpstr>
      <vt:lpstr>Today’s Speakers</vt:lpstr>
      <vt:lpstr>Today’s Speakers</vt:lpstr>
      <vt:lpstr>Today’s Objectives</vt:lpstr>
      <vt:lpstr>Guidance Overview</vt:lpstr>
      <vt:lpstr>Background: Data Validation Defined</vt:lpstr>
      <vt:lpstr>Authority</vt:lpstr>
      <vt:lpstr>Purpose of TEGL 23-19, Change 1</vt:lpstr>
      <vt:lpstr>Purpose of TEGL 23-19, Change 1 (continued)</vt:lpstr>
      <vt:lpstr>Applicable Programs</vt:lpstr>
      <vt:lpstr>Attachment I: Program Specific</vt:lpstr>
      <vt:lpstr>Attachment I: Program Specific</vt:lpstr>
      <vt:lpstr>What’s New?</vt:lpstr>
      <vt:lpstr>Overview</vt:lpstr>
      <vt:lpstr>Overview: Attachment II Changes</vt:lpstr>
      <vt:lpstr>Equity &amp; Accessibility</vt:lpstr>
      <vt:lpstr>Enhanced Definition of Self-Attestation</vt:lpstr>
      <vt:lpstr>Self-Attestation Considerations</vt:lpstr>
      <vt:lpstr>Self-Attestation Considerations</vt:lpstr>
      <vt:lpstr>Self-Attestation Addition </vt:lpstr>
      <vt:lpstr> Self-Attestation: Summary</vt:lpstr>
      <vt:lpstr>Eligibility Determination and Documentation </vt:lpstr>
      <vt:lpstr>Streamline and Standardization of Source Documentation</vt:lpstr>
      <vt:lpstr>Streamline and Standardization of Source Documentation</vt:lpstr>
      <vt:lpstr>Elements “Under Repair”</vt:lpstr>
      <vt:lpstr>What’s the Same?</vt:lpstr>
      <vt:lpstr>Key Factors Commonly Overlooked in Original TEGL 23-19</vt:lpstr>
      <vt:lpstr>Key Factors Commonly Overlooked in Original TEGL 23-19</vt:lpstr>
      <vt:lpstr>Key Factors Commonly Overlooked in Original TEGL 23-19</vt:lpstr>
      <vt:lpstr>General Questions</vt:lpstr>
      <vt:lpstr>General Questions</vt:lpstr>
      <vt:lpstr>Program Specific Highlights</vt:lpstr>
      <vt:lpstr>Wagner-Peyser Employment Service (ES) Documentation of  Migrant and Seasonal Farmworker Status</vt:lpstr>
      <vt:lpstr>Wagner-Peyser Employment Service (ES) Documentation of  Migrant and Seasonal Farmworker Status</vt:lpstr>
      <vt:lpstr>H-1B Skills Training Grant Programs </vt:lpstr>
      <vt:lpstr>Jobs for Veterans State Grants (JVSG)</vt:lpstr>
      <vt:lpstr>National Farmworker Jobs Program (NFJP)</vt:lpstr>
      <vt:lpstr>Questions and Answers</vt:lpstr>
      <vt:lpstr>Summary</vt:lpstr>
      <vt:lpstr>Data Validation Resources</vt:lpstr>
      <vt:lpstr>Technical Assistance Deliverable Inputs</vt:lpstr>
      <vt:lpstr>Additional Questions?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2022-12-09T16:47:34Z</dcterms:created>
  <dcterms:modified xsi:type="dcterms:W3CDTF">2022-12-09T16:48:40Z</dcterms:modified>
</cp:coreProperties>
</file>