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26" r:id="rId5"/>
  </p:sldMasterIdLst>
  <p:notesMasterIdLst>
    <p:notesMasterId r:id="rId46"/>
  </p:notesMasterIdLst>
  <p:sldIdLst>
    <p:sldId id="455" r:id="rId6"/>
    <p:sldId id="438" r:id="rId7"/>
    <p:sldId id="1675" r:id="rId8"/>
    <p:sldId id="457" r:id="rId9"/>
    <p:sldId id="477" r:id="rId10"/>
    <p:sldId id="1676" r:id="rId11"/>
    <p:sldId id="1682" r:id="rId12"/>
    <p:sldId id="1683" r:id="rId13"/>
    <p:sldId id="479" r:id="rId14"/>
    <p:sldId id="1642" r:id="rId15"/>
    <p:sldId id="1697" r:id="rId16"/>
    <p:sldId id="1694" r:id="rId17"/>
    <p:sldId id="1689" r:id="rId18"/>
    <p:sldId id="1684" r:id="rId19"/>
    <p:sldId id="1693" r:id="rId20"/>
    <p:sldId id="1692" r:id="rId21"/>
    <p:sldId id="1691" r:id="rId22"/>
    <p:sldId id="1696" r:id="rId23"/>
    <p:sldId id="1695" r:id="rId24"/>
    <p:sldId id="1690" r:id="rId25"/>
    <p:sldId id="1617" r:id="rId26"/>
    <p:sldId id="1685" r:id="rId27"/>
    <p:sldId id="1686" r:id="rId28"/>
    <p:sldId id="1698" r:id="rId29"/>
    <p:sldId id="1699" r:id="rId30"/>
    <p:sldId id="1700" r:id="rId31"/>
    <p:sldId id="1701" r:id="rId32"/>
    <p:sldId id="1702" r:id="rId33"/>
    <p:sldId id="1703" r:id="rId34"/>
    <p:sldId id="1704" r:id="rId35"/>
    <p:sldId id="1687" r:id="rId36"/>
    <p:sldId id="488" r:id="rId37"/>
    <p:sldId id="1681" r:id="rId38"/>
    <p:sldId id="495" r:id="rId39"/>
    <p:sldId id="454" r:id="rId40"/>
    <p:sldId id="1688" r:id="rId41"/>
    <p:sldId id="497" r:id="rId42"/>
    <p:sldId id="1614" r:id="rId43"/>
    <p:sldId id="315" r:id="rId44"/>
    <p:sldId id="297" r:id="rId45"/>
  </p:sldIdLst>
  <p:sldSz cx="12192000" cy="6858000"/>
  <p:notesSz cx="6858000" cy="9313863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Franklin Gothic Demi Cond" panose="020B0706030402020204" pitchFamily="34" charset="0"/>
      <p:regular r:id="rId51"/>
    </p:embeddedFont>
    <p:embeddedFont>
      <p:font typeface="Segoe UI" panose="020B0502040204020203" pitchFamily="34" charset="0"/>
      <p:regular r:id="rId52"/>
      <p:bold r:id="rId53"/>
      <p:italic r:id="rId54"/>
      <p:boldItalic r:id="rId55"/>
    </p:embeddedFont>
    <p:embeddedFont>
      <p:font typeface="Webdings" panose="05030102010509060703" pitchFamily="18" charset="2"/>
      <p:regular r:id="rId56"/>
    </p:embeddedFont>
    <p:embeddedFont>
      <p:font typeface="Wingdings 2" panose="05020102010507070707" pitchFamily="18" charset="2"/>
      <p:regular r:id="rId57"/>
    </p:embeddedFont>
    <p:embeddedFont>
      <p:font typeface="Wingdings 3" panose="05040102010807070707" pitchFamily="18" charset="2"/>
      <p:regular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6D138D-25F1-1093-07AC-989A8563ABA7}" name="Cynthia Forland" initials="CF" userId="756a90f5ec104add" providerId="Windows Live"/>
  <p188:author id="{175D94DF-0B6F-D89A-6D92-8D9818223141}" name="Theresa Anderson" initials="TA" userId="e76dcd799142c118" providerId="Windows Live"/>
  <p188:author id="{491E4DE4-0247-C1FF-A0BC-5FAAC8E266C2}" name="Michelle Carson" initials="MC" userId="S::michelle.carson@safalpartners.com::c12fad4d-602b-46c9-b455-39d7a6962d12" providerId="AD"/>
  <p188:author id="{E430BCEF-0380-C19C-B805-D3951F09177A}" name="Salas-Kos, Gloria - ETA" initials="SKGE" userId="S::Salas-Kos.Gloria@dol.gov::022db5c6-67ff-456e-9141-c7f5206bafa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Ingrid Schonfield" initials="IS" lastIdx="2" clrIdx="6">
    <p:extLst>
      <p:ext uri="{19B8F6BF-5375-455C-9EA6-DF929625EA0E}">
        <p15:presenceInfo xmlns:p15="http://schemas.microsoft.com/office/powerpoint/2012/main" userId="Ingrid Schonfield" providerId="None"/>
      </p:ext>
    </p:extLst>
  </p:cmAuthor>
  <p:cmAuthor id="1" name="margaret researchallies.org" initials="mr" lastIdx="8" clrIdx="0">
    <p:extLst>
      <p:ext uri="{19B8F6BF-5375-455C-9EA6-DF929625EA0E}">
        <p15:presenceInfo xmlns:p15="http://schemas.microsoft.com/office/powerpoint/2012/main" userId="margaret researchallies.org" providerId="None"/>
      </p:ext>
    </p:extLst>
  </p:cmAuthor>
  <p:cmAuthor id="2" name="Cynthia Forland" initials="CF" lastIdx="19" clrIdx="1">
    <p:extLst>
      <p:ext uri="{19B8F6BF-5375-455C-9EA6-DF929625EA0E}">
        <p15:presenceInfo xmlns:p15="http://schemas.microsoft.com/office/powerpoint/2012/main" userId="756a90f5ec104add" providerId="Windows Live"/>
      </p:ext>
    </p:extLst>
  </p:cmAuthor>
  <p:cmAuthor id="3" name="Salas-Kos, Gloria - ETA" initials="SG-E" lastIdx="30" clrIdx="2">
    <p:extLst>
      <p:ext uri="{19B8F6BF-5375-455C-9EA6-DF929625EA0E}">
        <p15:presenceInfo xmlns:p15="http://schemas.microsoft.com/office/powerpoint/2012/main" userId="S-1-5-21-2522062978-2635407418-847139880-4677" providerId="AD"/>
      </p:ext>
    </p:extLst>
  </p:cmAuthor>
  <p:cmAuthor id="4" name="Margaret Patterson" initials="MP" lastIdx="3" clrIdx="3">
    <p:extLst>
      <p:ext uri="{19B8F6BF-5375-455C-9EA6-DF929625EA0E}">
        <p15:presenceInfo xmlns:p15="http://schemas.microsoft.com/office/powerpoint/2012/main" userId="a074158b3f6257b6" providerId="Windows Live"/>
      </p:ext>
    </p:extLst>
  </p:cmAuthor>
  <p:cmAuthor id="5" name="Michelle" initials="MC" lastIdx="4" clrIdx="4">
    <p:extLst>
      <p:ext uri="{19B8F6BF-5375-455C-9EA6-DF929625EA0E}">
        <p15:presenceInfo xmlns:p15="http://schemas.microsoft.com/office/powerpoint/2012/main" userId="Michelle" providerId="None"/>
      </p:ext>
    </p:extLst>
  </p:cmAuthor>
  <p:cmAuthor id="6" name="Cynthia Forland" initials="CF [2]" lastIdx="2" clrIdx="5">
    <p:extLst>
      <p:ext uri="{19B8F6BF-5375-455C-9EA6-DF929625EA0E}">
        <p15:presenceInfo xmlns:p15="http://schemas.microsoft.com/office/powerpoint/2012/main" userId="Cynthia Forlan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BFC3"/>
    <a:srgbClr val="F3F4F4"/>
    <a:srgbClr val="00191C"/>
    <a:srgbClr val="00111E"/>
    <a:srgbClr val="8C8C8C"/>
    <a:srgbClr val="2C5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513" autoAdjust="0"/>
  </p:normalViewPr>
  <p:slideViewPr>
    <p:cSldViewPr snapToGrid="0">
      <p:cViewPr varScale="1">
        <p:scale>
          <a:sx n="87" d="100"/>
          <a:sy n="87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5" Type="http://schemas.openxmlformats.org/officeDocument/2006/relationships/slideMaster" Target="slideMasters/slideMaster1.xml"/><Relationship Id="rId61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font" Target="fonts/font5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59" Type="http://schemas.openxmlformats.org/officeDocument/2006/relationships/commentAuthors" Target="comment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8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font" Target="fonts/font6.fntdata"/><Relationship Id="rId6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756a90f5ec104add/Documents/Maher/ERA%20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Overall Evaluation Design and Implementation Readiness Rates </a:t>
            </a:r>
          </a:p>
          <a:p>
            <a:pPr>
              <a:defRPr/>
            </a:pPr>
            <a:r>
              <a:rPr lang="en-US" b="1" dirty="0"/>
              <a:t>for 2022 </a:t>
            </a:r>
            <a:r>
              <a:rPr lang="en-US" b="1" dirty="0" err="1"/>
              <a:t>EvalPLC</a:t>
            </a:r>
            <a:r>
              <a:rPr lang="en-US" b="1" dirty="0"/>
              <a:t> State Teams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'[ERA charts.xlsx]EDA'!$B$3:$B$8</c:f>
              <c:strCache>
                <c:ptCount val="6"/>
                <c:pt idx="0">
                  <c:v>State 6</c:v>
                </c:pt>
                <c:pt idx="1">
                  <c:v>State 5</c:v>
                </c:pt>
                <c:pt idx="2">
                  <c:v>State 4</c:v>
                </c:pt>
                <c:pt idx="3">
                  <c:v>State 3</c:v>
                </c:pt>
                <c:pt idx="4">
                  <c:v>State 2</c:v>
                </c:pt>
                <c:pt idx="5">
                  <c:v>State 1</c:v>
                </c:pt>
              </c:strCache>
            </c:strRef>
          </c:cat>
          <c:val>
            <c:numRef>
              <c:f>'[ERA charts.xlsx]EDA'!$C$3:$C$8</c:f>
              <c:numCache>
                <c:formatCode>0%</c:formatCode>
                <c:ptCount val="6"/>
                <c:pt idx="0">
                  <c:v>0.64</c:v>
                </c:pt>
                <c:pt idx="1">
                  <c:v>0.48</c:v>
                </c:pt>
                <c:pt idx="2">
                  <c:v>0.47</c:v>
                </c:pt>
                <c:pt idx="3">
                  <c:v>0.35</c:v>
                </c:pt>
                <c:pt idx="4">
                  <c:v>0.72</c:v>
                </c:pt>
                <c:pt idx="5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6B-49BE-A4FB-98C182F64A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282150176"/>
        <c:axId val="282142688"/>
      </c:barChart>
      <c:catAx>
        <c:axId val="2821501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State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42688"/>
        <c:crosses val="autoZero"/>
        <c:auto val="1"/>
        <c:lblAlgn val="ctr"/>
        <c:lblOffset val="100"/>
        <c:noMultiLvlLbl val="0"/>
      </c:catAx>
      <c:valAx>
        <c:axId val="282142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Self-Rated Readiness 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50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731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9B57773-3BAA-418C-9BDB-0F9C1E1BF433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82296"/>
            <a:ext cx="5486400" cy="366733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7309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7309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B342BB8-3F7E-4150-BE07-912221E53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6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89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12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41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20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81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94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36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94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9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45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78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74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06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67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28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2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082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680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52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8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709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098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42BB8-3F7E-4150-BE07-912221E53E6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36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er Graphic">
            <a:extLst>
              <a:ext uri="{FF2B5EF4-FFF2-40B4-BE49-F238E27FC236}">
                <a16:creationId xmlns:a16="http://schemas.microsoft.com/office/drawing/2014/main" id="{92C56A97-D7ED-41E0-A17F-1E448C135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34935"/>
            <a:ext cx="12192000" cy="142306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B4EF439-0B2F-49DB-8C20-B72EE4F37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29" y="-1"/>
            <a:ext cx="2574272" cy="4826114"/>
          </a:xfrm>
          <a:prstGeom prst="rect">
            <a:avLst/>
          </a:prstGeom>
        </p:spPr>
      </p:pic>
      <p:pic>
        <p:nvPicPr>
          <p:cNvPr id="14" name="Eval Hub Logo" descr="Logo for the Evaluation and Research Hub">
            <a:extLst>
              <a:ext uri="{FF2B5EF4-FFF2-40B4-BE49-F238E27FC236}">
                <a16:creationId xmlns:a16="http://schemas.microsoft.com/office/drawing/2014/main" id="{16F0659A-A318-41B6-92B2-BEB31CADEBB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1397" y="5937568"/>
            <a:ext cx="3566538" cy="891634"/>
          </a:xfrm>
          <a:prstGeom prst="rect">
            <a:avLst/>
          </a:prstGeom>
          <a:effectLst/>
        </p:spPr>
      </p:pic>
      <p:sp>
        <p:nvSpPr>
          <p:cNvPr id="2" name="Presentation Title">
            <a:extLst>
              <a:ext uri="{FF2B5EF4-FFF2-40B4-BE49-F238E27FC236}">
                <a16:creationId xmlns:a16="http://schemas.microsoft.com/office/drawing/2014/main" id="{DAE136CE-2099-43E6-A78F-37528C2B1CF3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701749" y="444734"/>
            <a:ext cx="9357753" cy="3480993"/>
          </a:xfrm>
        </p:spPr>
        <p:txBody>
          <a:bodyPr lIns="91440" anchor="ctr">
            <a:normAutofit/>
          </a:bodyPr>
          <a:lstStyle>
            <a:lvl1pPr algn="l">
              <a:lnSpc>
                <a:spcPct val="100000"/>
              </a:lnSpc>
              <a:defRPr sz="6000" b="1" cap="none" spc="40" baseline="0">
                <a:ln w="6350">
                  <a:noFill/>
                </a:ln>
                <a:gradFill flip="none" rotWithShape="1">
                  <a:gsLst>
                    <a:gs pos="0">
                      <a:schemeClr val="accent4"/>
                    </a:gs>
                    <a:gs pos="99115">
                      <a:schemeClr val="accent1"/>
                    </a:gs>
                    <a:gs pos="57000">
                      <a:schemeClr val="accent2"/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Presentation Subtitle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779977" y="3976577"/>
            <a:ext cx="5235353" cy="1294271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 b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4" name="Event Date">
            <a:extLst>
              <a:ext uri="{FF2B5EF4-FFF2-40B4-BE49-F238E27FC236}">
                <a16:creationId xmlns:a16="http://schemas.microsoft.com/office/drawing/2014/main" id="{A87BC8D1-B522-491F-805B-FA6690AC2AF6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7553324" y="5485354"/>
            <a:ext cx="2886075" cy="365125"/>
          </a:xfrm>
          <a:prstGeom prst="rect">
            <a:avLst/>
          </a:prstGeom>
        </p:spPr>
        <p:txBody>
          <a:bodyPr anchor="ctr"/>
          <a:lstStyle>
            <a:lvl1pPr algn="ctr">
              <a:defRPr sz="1400" b="1" spc="50" baseline="0">
                <a:solidFill>
                  <a:schemeClr val="bg1"/>
                </a:solidFill>
                <a:latin typeface="+mj-lt"/>
              </a:defRPr>
            </a:lvl1pPr>
          </a:lstStyle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7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FEA3DEE6-72F4-49C9-965D-E6F849A5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F31141F-3166-4574-964B-985B9D39E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17AAC5FF-8264-4C60-8AAC-1B83EE242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E5B53C0-0C47-43AC-BBAB-8355450A4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Funding Strategies | Peer Learning Cohort: Session 3</a:t>
            </a:r>
          </a:p>
        </p:txBody>
      </p:sp>
    </p:spTree>
    <p:extLst>
      <p:ext uri="{BB962C8B-B14F-4D97-AF65-F5344CB8AC3E}">
        <p14:creationId xmlns:p14="http://schemas.microsoft.com/office/powerpoint/2010/main" val="2362497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7F13-E1F2-477C-852E-93AC78E3B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4549F5-9E30-4FBF-B2FE-AFF1AC089F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B59684-ED9E-42CD-92F3-01C0C8C53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Funding Strategies | Peer Learning Cohort: Session 3</a:t>
            </a:r>
          </a:p>
        </p:txBody>
      </p:sp>
    </p:spTree>
    <p:extLst>
      <p:ext uri="{BB962C8B-B14F-4D97-AF65-F5344CB8AC3E}">
        <p14:creationId xmlns:p14="http://schemas.microsoft.com/office/powerpoint/2010/main" val="2345123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Footer background">
            <a:extLst>
              <a:ext uri="{FF2B5EF4-FFF2-40B4-BE49-F238E27FC236}">
                <a16:creationId xmlns:a16="http://schemas.microsoft.com/office/drawing/2014/main" id="{914BABD4-9182-438B-A112-843FD53CD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48944"/>
            <a:ext cx="12192000" cy="16090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FDBA45-E200-4AA3-9E82-A6E719D34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62750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620EB6A8-39CE-4CA2-9CC4-323BFA85C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696055" cy="6876142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7F202FB4-F169-4452-A4B3-A923F1681FB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ECFE1F-3B9E-446F-B9EE-0EC9E024AA1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337156" y="1971590"/>
            <a:ext cx="8111894" cy="1729039"/>
          </a:xfrm>
        </p:spPr>
        <p:txBody>
          <a:bodyPr lIns="91440" anchor="ctr">
            <a:normAutofit/>
          </a:bodyPr>
          <a:lstStyle>
            <a:lvl1pPr algn="l">
              <a:defRPr sz="4800">
                <a:gradFill>
                  <a:gsLst>
                    <a:gs pos="0">
                      <a:schemeClr val="accent4"/>
                    </a:gs>
                    <a:gs pos="99115">
                      <a:schemeClr val="accent1"/>
                    </a:gs>
                    <a:gs pos="57000">
                      <a:schemeClr val="accent2"/>
                    </a:gs>
                  </a:gsLst>
                  <a:lin ang="16200000" scaled="1"/>
                </a:gradFill>
              </a:defRPr>
            </a:lvl1pPr>
          </a:lstStyle>
          <a:p>
            <a:r>
              <a:rPr lang="en-US"/>
              <a:t>Click to edit Section title style</a:t>
            </a:r>
          </a:p>
        </p:txBody>
      </p:sp>
      <p:sp>
        <p:nvSpPr>
          <p:cNvPr id="3" name="Section Subtitle">
            <a:extLst>
              <a:ext uri="{FF2B5EF4-FFF2-40B4-BE49-F238E27FC236}">
                <a16:creationId xmlns:a16="http://schemas.microsoft.com/office/drawing/2014/main" id="{B3C775B5-BBF5-4684-873B-88ACF9DA3EF8}"/>
              </a:ext>
            </a:extLst>
          </p:cNvPr>
          <p:cNvSpPr>
            <a:spLocks noGrp="1"/>
          </p:cNvSpPr>
          <p:nvPr userDrawn="1">
            <p:ph type="body" idx="1" hasCustomPrompt="1"/>
          </p:nvPr>
        </p:nvSpPr>
        <p:spPr>
          <a:xfrm>
            <a:off x="3337156" y="3817340"/>
            <a:ext cx="8111894" cy="1154793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This is a section subtitle if needed.  Otherwise, delete this block.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3DA2094-8407-4565-9749-E84DB7A2871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2300836" y="6249742"/>
            <a:ext cx="7589520" cy="274320"/>
          </a:xfrm>
        </p:spPr>
        <p:txBody>
          <a:bodyPr/>
          <a:lstStyle>
            <a:lvl1pPr algn="ctr">
              <a:defRPr sz="12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Funding Strategies | Peer Learning Cohort: Session 3</a:t>
            </a:r>
          </a:p>
        </p:txBody>
      </p:sp>
    </p:spTree>
    <p:extLst>
      <p:ext uri="{BB962C8B-B14F-4D97-AF65-F5344CB8AC3E}">
        <p14:creationId xmlns:p14="http://schemas.microsoft.com/office/powerpoint/2010/main" val="3162098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>
            <a:extLst>
              <a:ext uri="{FF2B5EF4-FFF2-40B4-BE49-F238E27FC236}">
                <a16:creationId xmlns:a16="http://schemas.microsoft.com/office/drawing/2014/main" id="{82356CE9-2779-4AFC-864B-2F02513D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9A60AAA4-8433-4C0E-A76C-94627FB47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B32B0E8D-8431-408A-AF8C-044EE0F0A71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999279"/>
            <a:ext cx="10515600" cy="823912"/>
          </a:xfrm>
          <a:gradFill>
            <a:gsLst>
              <a:gs pos="0">
                <a:schemeClr val="accent1"/>
              </a:gs>
              <a:gs pos="50000">
                <a:schemeClr val="accent3">
                  <a:shade val="45000"/>
                  <a:satMod val="170000"/>
                </a:schemeClr>
              </a:gs>
              <a:gs pos="70000">
                <a:schemeClr val="accent3">
                  <a:tint val="99000"/>
                  <a:shade val="65000"/>
                  <a:satMod val="155000"/>
                </a:schemeClr>
              </a:gs>
              <a:gs pos="100000">
                <a:schemeClr val="accent3">
                  <a:tint val="95500"/>
                  <a:shade val="100000"/>
                  <a:satMod val="15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82880" rIns="182880" anchor="ctr">
            <a:normAutofit/>
          </a:bodyPr>
          <a:lstStyle>
            <a:lvl1pPr marL="0" indent="0" algn="l">
              <a:buNone/>
              <a:defRPr sz="2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subtitle 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18CFC8C1-67C5-455C-AAC1-338413D4B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89878"/>
            <a:ext cx="10515600" cy="419978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A0DC7C72-A8F7-4224-A9B1-BF8B032C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Funding Strategies | Peer Learning Cohort: Session 3</a:t>
            </a:r>
          </a:p>
        </p:txBody>
      </p:sp>
    </p:spTree>
    <p:extLst>
      <p:ext uri="{BB962C8B-B14F-4D97-AF65-F5344CB8AC3E}">
        <p14:creationId xmlns:p14="http://schemas.microsoft.com/office/powerpoint/2010/main" val="73287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07E76459-9783-4638-A403-290188AF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CC9EA8F-2DFF-4F02-95B9-44E5CC5E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Left">
            <a:extLst>
              <a:ext uri="{FF2B5EF4-FFF2-40B4-BE49-F238E27FC236}">
                <a16:creationId xmlns:a16="http://schemas.microsoft.com/office/drawing/2014/main" id="{2BE8F200-D8FA-4BA3-841A-0AA90D44A0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28750"/>
            <a:ext cx="5181600" cy="4718050"/>
          </a:xfrm>
        </p:spPr>
        <p:txBody>
          <a:bodyPr anchor="t">
            <a:noAutofit/>
          </a:bodyPr>
          <a:lstStyle>
            <a:lvl1pPr>
              <a:spcBef>
                <a:spcPts val="15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Right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28750"/>
            <a:ext cx="5181600" cy="4718050"/>
          </a:xfrm>
        </p:spPr>
        <p:txBody>
          <a:bodyPr anchor="t">
            <a:noAutofit/>
          </a:bodyPr>
          <a:lstStyle>
            <a:lvl1pPr>
              <a:spcBef>
                <a:spcPts val="15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EDEE5CB-3268-42B3-8050-AE7311A60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288610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>
            <a:extLst>
              <a:ext uri="{FF2B5EF4-FFF2-40B4-BE49-F238E27FC236}">
                <a16:creationId xmlns:a16="http://schemas.microsoft.com/office/drawing/2014/main" id="{82356CE9-2779-4AFC-864B-2F02513D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9A60AAA4-8433-4C0E-A76C-94627FB4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Title Left">
            <a:extLst>
              <a:ext uri="{FF2B5EF4-FFF2-40B4-BE49-F238E27FC236}">
                <a16:creationId xmlns:a16="http://schemas.microsoft.com/office/drawing/2014/main" id="{B32B0E8D-8431-408A-AF8C-044EE0F0A71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05866" y="1271420"/>
            <a:ext cx="5212080" cy="640080"/>
          </a:xfrm>
          <a:gradFill>
            <a:gsLst>
              <a:gs pos="0">
                <a:schemeClr val="accent1"/>
              </a:gs>
              <a:gs pos="50000">
                <a:schemeClr val="accent3">
                  <a:shade val="45000"/>
                  <a:satMod val="170000"/>
                </a:schemeClr>
              </a:gs>
              <a:gs pos="70000">
                <a:schemeClr val="accent3">
                  <a:tint val="99000"/>
                  <a:shade val="65000"/>
                  <a:satMod val="155000"/>
                </a:schemeClr>
              </a:gs>
              <a:gs pos="100000">
                <a:schemeClr val="accent3">
                  <a:tint val="95500"/>
                  <a:shade val="100000"/>
                  <a:satMod val="15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82880" rIns="182880" anchor="ctr">
            <a:normAutofit/>
          </a:bodyPr>
          <a:lstStyle>
            <a:lvl1pPr marL="0" indent="0" algn="l">
              <a:buNone/>
              <a:defRPr sz="25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left column heading</a:t>
            </a:r>
          </a:p>
        </p:txBody>
      </p:sp>
      <p:sp>
        <p:nvSpPr>
          <p:cNvPr id="4" name="Content Placeholder Left">
            <a:extLst>
              <a:ext uri="{FF2B5EF4-FFF2-40B4-BE49-F238E27FC236}">
                <a16:creationId xmlns:a16="http://schemas.microsoft.com/office/drawing/2014/main" id="{18CFC8C1-67C5-455C-AAC1-338413D4B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5866" y="2266949"/>
            <a:ext cx="5212080" cy="3854451"/>
          </a:xfrm>
        </p:spPr>
        <p:txBody>
          <a:bodyPr anchor="t">
            <a:noAutofit/>
          </a:bodyPr>
          <a:lstStyle>
            <a:lvl1pPr>
              <a:spcBef>
                <a:spcPts val="1200"/>
              </a:spcBef>
              <a:defRPr sz="2200"/>
            </a:lvl1pPr>
            <a:lvl2pPr>
              <a:defRPr sz="20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Title Right">
            <a:extLst>
              <a:ext uri="{FF2B5EF4-FFF2-40B4-BE49-F238E27FC236}">
                <a16:creationId xmlns:a16="http://schemas.microsoft.com/office/drawing/2014/main" id="{BA001118-37CB-4927-A349-C0D3178E1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271420"/>
            <a:ext cx="5212080" cy="640080"/>
          </a:xfrm>
          <a:gradFill>
            <a:gsLst>
              <a:gs pos="0">
                <a:schemeClr val="accent1"/>
              </a:gs>
              <a:gs pos="50000">
                <a:schemeClr val="accent3">
                  <a:shade val="45000"/>
                  <a:satMod val="170000"/>
                </a:schemeClr>
              </a:gs>
              <a:gs pos="70000">
                <a:schemeClr val="accent3">
                  <a:tint val="99000"/>
                  <a:shade val="65000"/>
                  <a:satMod val="155000"/>
                </a:schemeClr>
              </a:gs>
              <a:gs pos="100000">
                <a:schemeClr val="accent3">
                  <a:tint val="95500"/>
                  <a:shade val="100000"/>
                  <a:satMod val="15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82880" rIns="182880" anchor="ctr">
            <a:normAutofit/>
          </a:bodyPr>
          <a:lstStyle>
            <a:lvl1pPr marL="0" indent="0" algn="l">
              <a:buNone/>
              <a:defRPr sz="25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add right column heading</a:t>
            </a:r>
          </a:p>
        </p:txBody>
      </p:sp>
      <p:sp>
        <p:nvSpPr>
          <p:cNvPr id="6" name="Content Placeholder Right">
            <a:extLst>
              <a:ext uri="{FF2B5EF4-FFF2-40B4-BE49-F238E27FC236}">
                <a16:creationId xmlns:a16="http://schemas.microsoft.com/office/drawing/2014/main" id="{FFD68788-1515-4FDE-890A-643522C68A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6949"/>
            <a:ext cx="5212080" cy="3854451"/>
          </a:xfrm>
        </p:spPr>
        <p:txBody>
          <a:bodyPr anchor="t">
            <a:noAutofit/>
          </a:bodyPr>
          <a:lstStyle>
            <a:lvl1pPr>
              <a:spcBef>
                <a:spcPts val="1200"/>
              </a:spcBef>
              <a:defRPr sz="2200"/>
            </a:lvl1pPr>
            <a:lvl2pPr>
              <a:defRPr sz="20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A0DC7C72-A8F7-4224-A9B1-BF8B032C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278994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>
            <a:extLst>
              <a:ext uri="{FF2B5EF4-FFF2-40B4-BE49-F238E27FC236}">
                <a16:creationId xmlns:a16="http://schemas.microsoft.com/office/drawing/2014/main" id="{50DEA1C2-3B9B-4C61-B9C1-95E92E311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B73BD0A-7F58-4DC5-B1D9-8439C1D6C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3E6CB-2C77-4659-8ABA-8C2B4BD2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Funding Strategies | Peer Learning Cohort: Session 3</a:t>
            </a:r>
          </a:p>
        </p:txBody>
      </p:sp>
    </p:spTree>
    <p:extLst>
      <p:ext uri="{BB962C8B-B14F-4D97-AF65-F5344CB8AC3E}">
        <p14:creationId xmlns:p14="http://schemas.microsoft.com/office/powerpoint/2010/main" val="1702731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FBCE1B-4339-4787-8FB1-A294C8820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-1"/>
            <a:ext cx="6096000" cy="2295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B2BBB3F-DFCB-4306-A3B4-E1931B46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21E0F167-436E-4AAC-B149-D0B0439F4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171611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8090F5B9-C4F2-45B7-BA66-AA5C6B50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D3B4C49-C6BA-41E7-B71C-22A0C9AE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37744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Caption">
            <a:extLst>
              <a:ext uri="{FF2B5EF4-FFF2-40B4-BE49-F238E27FC236}">
                <a16:creationId xmlns:a16="http://schemas.microsoft.com/office/drawing/2014/main" id="{896BE454-1C77-4AE2-9537-397FA5265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00731"/>
            <a:ext cx="3932237" cy="2560320"/>
          </a:xfrm>
          <a:gradFill>
            <a:gsLst>
              <a:gs pos="0">
                <a:schemeClr val="accent1"/>
              </a:gs>
              <a:gs pos="50000">
                <a:schemeClr val="accent3">
                  <a:shade val="45000"/>
                  <a:satMod val="170000"/>
                </a:schemeClr>
              </a:gs>
              <a:gs pos="70000">
                <a:schemeClr val="accent3">
                  <a:tint val="99000"/>
                  <a:shade val="65000"/>
                  <a:satMod val="155000"/>
                </a:schemeClr>
              </a:gs>
              <a:gs pos="100000">
                <a:schemeClr val="accent3">
                  <a:tint val="95500"/>
                  <a:shade val="100000"/>
                  <a:satMod val="15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buNone/>
              <a:defRPr sz="2400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07FB22A7-9223-4C98-AE44-1CE62BD7E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anchor="ctr"/>
          <a:lstStyle>
            <a:lvl1pPr>
              <a:spcBef>
                <a:spcPts val="1800"/>
              </a:spcBef>
              <a:spcAft>
                <a:spcPts val="600"/>
              </a:spcAft>
              <a:defRPr sz="2800"/>
            </a:lvl1pPr>
            <a:lvl2pPr>
              <a:spcBef>
                <a:spcPts val="100"/>
              </a:spcBef>
              <a:spcAft>
                <a:spcPts val="300"/>
              </a:spcAft>
              <a:defRPr sz="2600"/>
            </a:lvl2pPr>
            <a:lvl3pPr>
              <a:spcBef>
                <a:spcPts val="100"/>
              </a:spcBef>
              <a:spcAft>
                <a:spcPts val="200"/>
              </a:spcAft>
              <a:defRPr sz="2400"/>
            </a:lvl3pPr>
            <a:lvl4pPr>
              <a:spcBef>
                <a:spcPts val="100"/>
              </a:spcBef>
              <a:spcAft>
                <a:spcPts val="200"/>
              </a:spcAft>
              <a:defRPr sz="2000"/>
            </a:lvl4pPr>
            <a:lvl5pPr>
              <a:spcBef>
                <a:spcPts val="100"/>
              </a:spcBef>
              <a:spcAft>
                <a:spcPts val="200"/>
              </a:spcAft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01D062C9-4BB1-48A5-9C8D-6735985CC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50462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B055653F-EAF2-4CBA-949A-2120180C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CBBA5EA-DF9F-4637-9E25-488F955B7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37744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3300730"/>
            <a:ext cx="3932237" cy="2560320"/>
          </a:xfrm>
          <a:gradFill>
            <a:gsLst>
              <a:gs pos="0">
                <a:schemeClr val="accent1"/>
              </a:gs>
              <a:gs pos="50000">
                <a:schemeClr val="accent3">
                  <a:shade val="45000"/>
                  <a:satMod val="170000"/>
                </a:schemeClr>
              </a:gs>
              <a:gs pos="70000">
                <a:schemeClr val="accent3">
                  <a:tint val="99000"/>
                  <a:shade val="65000"/>
                  <a:satMod val="155000"/>
                </a:schemeClr>
              </a:gs>
              <a:gs pos="100000">
                <a:schemeClr val="accent3">
                  <a:tint val="95500"/>
                  <a:shade val="100000"/>
                  <a:satMod val="15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buNone/>
              <a:defRPr sz="2400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caption / subtitle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212080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/>
              <a:t>Click icon to add picture, or drag and drop from your files.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B6039DB-1CBA-4C01-87BE-4FAC63D5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5616575" cy="365125"/>
          </a:xfrm>
        </p:spPr>
        <p:txBody>
          <a:bodyPr/>
          <a:lstStyle>
            <a:lvl1pPr indent="-182880" algn="r">
              <a:buClr>
                <a:schemeClr val="accent1"/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Add image citation here; otherwise delete block.</a:t>
            </a:r>
          </a:p>
        </p:txBody>
      </p:sp>
    </p:spTree>
    <p:extLst>
      <p:ext uri="{BB962C8B-B14F-4D97-AF65-F5344CB8AC3E}">
        <p14:creationId xmlns:p14="http://schemas.microsoft.com/office/powerpoint/2010/main" val="1248073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B055653F-EAF2-4CBA-949A-2120180C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B756B3C-80B6-4827-A8EA-D33BD7DFD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7EFCAC2-4DA6-4DCE-8DC0-794C8D5394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66" y="1552046"/>
            <a:ext cx="5594934" cy="42599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552046"/>
            <a:ext cx="4196217" cy="1270773"/>
          </a:xfrm>
          <a:gradFill>
            <a:gsLst>
              <a:gs pos="0">
                <a:schemeClr val="accent1"/>
              </a:gs>
              <a:gs pos="50000">
                <a:schemeClr val="accent3">
                  <a:shade val="45000"/>
                  <a:satMod val="170000"/>
                </a:schemeClr>
              </a:gs>
              <a:gs pos="70000">
                <a:schemeClr val="accent3">
                  <a:tint val="99000"/>
                  <a:shade val="65000"/>
                  <a:satMod val="155000"/>
                </a:schemeClr>
              </a:gs>
              <a:gs pos="100000">
                <a:schemeClr val="accent3">
                  <a:tint val="95500"/>
                  <a:shade val="100000"/>
                  <a:satMod val="15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i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caption / subtitle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2930905"/>
            <a:ext cx="4196217" cy="2837543"/>
          </a:xfrm>
          <a:prstGeom prst="roundRect">
            <a:avLst>
              <a:gd name="adj" fmla="val 7460"/>
            </a:avLst>
          </a:prstGeom>
          <a:solidFill>
            <a:schemeClr val="bg1">
              <a:lumMod val="85000"/>
            </a:schemeClr>
          </a:solidFill>
          <a:ln w="508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34000">
                  <a:schemeClr val="accent2">
                    <a:lumMod val="97000"/>
                    <a:lumOff val="3000"/>
                  </a:schemeClr>
                </a:gs>
                <a:gs pos="100000">
                  <a:schemeClr val="accent4"/>
                </a:gs>
              </a:gsLst>
              <a:lin ang="16200000" scaled="1"/>
              <a:tileRect/>
            </a:gradFill>
          </a:ln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/>
              <a:t>Click icon to add picture, or drag and drop from your files.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B6039DB-1CBA-4C01-87BE-4FAC63D5E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5811838"/>
            <a:ext cx="4195763" cy="365125"/>
          </a:xfrm>
        </p:spPr>
        <p:txBody>
          <a:bodyPr/>
          <a:lstStyle>
            <a:lvl1pPr indent="-182880" algn="r">
              <a:buClr>
                <a:schemeClr val="accent1"/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Add image citation here; otherwise delete block.</a:t>
            </a:r>
          </a:p>
        </p:txBody>
      </p:sp>
    </p:spTree>
    <p:extLst>
      <p:ext uri="{BB962C8B-B14F-4D97-AF65-F5344CB8AC3E}">
        <p14:creationId xmlns:p14="http://schemas.microsoft.com/office/powerpoint/2010/main" val="2546480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/ Moderator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CE2B4E-1DEE-45A9-BE70-EDD62FA17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423" y="0"/>
            <a:ext cx="4738577" cy="251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EEF68D-C5C8-4069-A002-CF0650148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" y="0"/>
            <a:ext cx="4629739" cy="6082453"/>
            <a:chOff x="-1" y="0"/>
            <a:chExt cx="4629739" cy="608245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7D0BF9C7-0168-4481-8574-7FBE5E07E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" y="0"/>
              <a:ext cx="4629739" cy="592182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A7A86E-AFDB-4DEA-9165-72137F09D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5350933"/>
              <a:ext cx="4049611" cy="73152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1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">
            <a:extLst>
              <a:ext uri="{FF2B5EF4-FFF2-40B4-BE49-F238E27FC236}">
                <a16:creationId xmlns:a16="http://schemas.microsoft.com/office/drawing/2014/main" id="{07E76459-9783-4638-A403-290188AF83C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13418" y="5966048"/>
            <a:ext cx="65292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CC9EA8F-2DFF-4F02-95B9-44E5CC5ED0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785192" y="210800"/>
            <a:ext cx="8102008" cy="786384"/>
          </a:xfr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/>
              <a:t>Enter title for Speaker / Moderator slide</a:t>
            </a:r>
          </a:p>
        </p:txBody>
      </p:sp>
      <p:sp>
        <p:nvSpPr>
          <p:cNvPr id="8" name="Person Photo 1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1306873" y="1924743"/>
            <a:ext cx="2284400" cy="2284400"/>
          </a:xfrm>
          <a:prstGeom prst="ellipse">
            <a:avLst/>
          </a:prstGeom>
          <a:solidFill>
            <a:srgbClr val="F3F4F4"/>
          </a:solidFill>
          <a:ln w="190500">
            <a:gradFill flip="none" rotWithShape="1">
              <a:gsLst>
                <a:gs pos="2655">
                  <a:schemeClr val="accent4">
                    <a:lumMod val="78000"/>
                    <a:lumOff val="22000"/>
                  </a:schemeClr>
                </a:gs>
                <a:gs pos="29000">
                  <a:schemeClr val="accent4"/>
                </a:gs>
                <a:gs pos="56000">
                  <a:schemeClr val="accent3"/>
                </a:gs>
                <a:gs pos="78000">
                  <a:schemeClr val="accent2"/>
                </a:gs>
                <a:gs pos="10000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/>
              <a:t>Click icon to add picture, or drag and drop from your files.</a:t>
            </a:r>
          </a:p>
        </p:txBody>
      </p:sp>
      <p:sp>
        <p:nvSpPr>
          <p:cNvPr id="4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4439823" y="1966049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accent3"/>
                </a:solidFill>
                <a:latin typeface="+mj-lt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3pPr>
            <a:lvl4pPr marL="731520" indent="-274320">
              <a:lnSpc>
                <a:spcPct val="100000"/>
              </a:lnSpc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EDEE5CB-3268-42B3-8050-AE7311A60C11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2899003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/ Moderato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CE2B4E-1DEE-45A9-BE70-EDD62FA17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423" y="0"/>
            <a:ext cx="4738577" cy="251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8A2E20-610A-4DF9-BEEB-BE74E9DC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49611" cy="6082453"/>
            <a:chOff x="0" y="0"/>
            <a:chExt cx="4049611" cy="6082453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350FF70-9ABC-4FE6-A9A5-84E33104A7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84" b="284"/>
            <a:stretch/>
          </p:blipFill>
          <p:spPr>
            <a:xfrm>
              <a:off x="0" y="0"/>
              <a:ext cx="3710068" cy="5966048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A7A86E-AFDB-4DEA-9165-72137F09DD82}"/>
                </a:ext>
              </a:extLst>
            </p:cNvPr>
            <p:cNvSpPr/>
            <p:nvPr userDrawn="1"/>
          </p:nvSpPr>
          <p:spPr>
            <a:xfrm>
              <a:off x="0" y="5350933"/>
              <a:ext cx="4049611" cy="73152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1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">
            <a:extLst>
              <a:ext uri="{FF2B5EF4-FFF2-40B4-BE49-F238E27FC236}">
                <a16:creationId xmlns:a16="http://schemas.microsoft.com/office/drawing/2014/main" id="{07E76459-9783-4638-A403-290188AF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418" y="5966048"/>
            <a:ext cx="65292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CC9EA8F-2DFF-4F02-95B9-44E5CC5ED0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5192" y="210800"/>
            <a:ext cx="8102008" cy="786384"/>
          </a:xfr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/>
              <a:t>Enter title for Speakers / Moderators slide</a:t>
            </a:r>
          </a:p>
        </p:txBody>
      </p:sp>
      <p:sp>
        <p:nvSpPr>
          <p:cNvPr id="8" name="Person Photo 1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16011" y="1288742"/>
            <a:ext cx="2133600" cy="2133600"/>
          </a:xfrm>
          <a:prstGeom prst="ellipse">
            <a:avLst/>
          </a:prstGeom>
          <a:solidFill>
            <a:srgbClr val="F3F4F4"/>
          </a:solidFill>
          <a:ln w="50800">
            <a:gradFill flip="none" rotWithShape="1">
              <a:gsLst>
                <a:gs pos="0">
                  <a:schemeClr val="accent3"/>
                </a:gs>
                <a:gs pos="38000">
                  <a:schemeClr val="accent2"/>
                </a:gs>
                <a:gs pos="83000">
                  <a:schemeClr val="accent1"/>
                </a:gs>
                <a:gs pos="100000">
                  <a:schemeClr val="tx2"/>
                </a:gs>
              </a:gsLst>
              <a:lin ang="18900000" scaled="1"/>
              <a:tileRect/>
            </a:gradFill>
          </a:ln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/>
              <a:t>Click icon to add picture, or drag and drop from your files.</a:t>
            </a:r>
          </a:p>
        </p:txBody>
      </p:sp>
      <p:sp>
        <p:nvSpPr>
          <p:cNvPr id="4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39823" y="1254648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accent3"/>
                </a:solidFill>
                <a:latin typeface="+mj-lt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18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1800" b="1">
                <a:solidFill>
                  <a:schemeClr val="accent2">
                    <a:lumMod val="75000"/>
                  </a:schemeClr>
                </a:solidFill>
              </a:defRPr>
            </a:lvl3pPr>
            <a:lvl4pPr marL="731520" indent="-274320">
              <a:lnSpc>
                <a:spcPct val="100000"/>
              </a:lnSpc>
              <a:buFont typeface="Wingdings" panose="05000000000000000000" pitchFamily="2" charset="2"/>
              <a:buChar char=""/>
              <a:defRPr sz="1400"/>
            </a:lvl4pPr>
            <a:lvl5pPr marL="704088" indent="-228600">
              <a:lnSpc>
                <a:spcPct val="100000"/>
              </a:lnSpc>
              <a:buSzPct val="120000"/>
              <a:buFont typeface="Wingdings" panose="05000000000000000000" pitchFamily="2" charset="2"/>
              <a:buChar char=")"/>
              <a:defRPr sz="1400"/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erson Photo 2">
            <a:extLst>
              <a:ext uri="{FF2B5EF4-FFF2-40B4-BE49-F238E27FC236}">
                <a16:creationId xmlns:a16="http://schemas.microsoft.com/office/drawing/2014/main" id="{844C8C0B-137B-4F7E-A91A-3A9FB71E1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65343" y="3832448"/>
            <a:ext cx="2133600" cy="2133600"/>
          </a:xfrm>
          <a:prstGeom prst="ellipse">
            <a:avLst/>
          </a:prstGeom>
          <a:solidFill>
            <a:srgbClr val="F3F4F4"/>
          </a:solidFill>
          <a:ln w="50800">
            <a:gradFill flip="none" rotWithShape="1">
              <a:gsLst>
                <a:gs pos="0">
                  <a:schemeClr val="accent3"/>
                </a:gs>
                <a:gs pos="38000">
                  <a:schemeClr val="accent2"/>
                </a:gs>
                <a:gs pos="83000">
                  <a:schemeClr val="accent1"/>
                </a:gs>
                <a:gs pos="100000">
                  <a:schemeClr val="tx2"/>
                </a:gs>
              </a:gsLst>
              <a:lin ang="2700000" scaled="1"/>
              <a:tileRect/>
            </a:gradFill>
          </a:ln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/>
              <a:t>Click icon to add picture, or drag and drop from your files.</a:t>
            </a:r>
          </a:p>
        </p:txBody>
      </p:sp>
      <p:sp>
        <p:nvSpPr>
          <p:cNvPr id="3" name="Person Info 2">
            <a:extLst>
              <a:ext uri="{FF2B5EF4-FFF2-40B4-BE49-F238E27FC236}">
                <a16:creationId xmlns:a16="http://schemas.microsoft.com/office/drawing/2014/main" id="{2BE8F200-D8FA-4BA3-841A-0AA90D44A05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39822" y="3798354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18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1800" b="1">
                <a:solidFill>
                  <a:schemeClr val="accent2">
                    <a:lumMod val="75000"/>
                  </a:schemeClr>
                </a:solidFill>
              </a:defRPr>
            </a:lvl3pPr>
            <a:lvl4pPr marL="731520" indent="-274320">
              <a:lnSpc>
                <a:spcPct val="100000"/>
              </a:lnSpc>
              <a:buFont typeface="Wingdings" panose="05000000000000000000" pitchFamily="2" charset="2"/>
              <a:buChar char="*"/>
              <a:defRPr sz="1400"/>
            </a:lvl4pPr>
            <a:lvl5pPr marL="704088" indent="-228600">
              <a:lnSpc>
                <a:spcPct val="100000"/>
              </a:lnSpc>
              <a:buSzPct val="120000"/>
              <a:buFont typeface="Wingdings" panose="05000000000000000000" pitchFamily="2" charset="2"/>
              <a:buChar char=""/>
              <a:defRPr sz="1400"/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EDEE5CB-3268-42B3-8050-AE7311A60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871122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/ Moderato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CE2B4E-1DEE-45A9-BE70-EDD62FA17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423" y="0"/>
            <a:ext cx="4738577" cy="251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AC3D60-6D1B-45C0-B944-9E680CD13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95283"/>
            <a:ext cx="4920416" cy="5850670"/>
            <a:chOff x="0" y="295283"/>
            <a:chExt cx="4920416" cy="585067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EADECBA-29FE-4E14-AC92-279990E24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95283"/>
              <a:ext cx="4920416" cy="582526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A7A86E-AFDB-4DEA-9165-72137F09D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5414433"/>
              <a:ext cx="2052034" cy="73152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1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">
            <a:extLst>
              <a:ext uri="{FF2B5EF4-FFF2-40B4-BE49-F238E27FC236}">
                <a16:creationId xmlns:a16="http://schemas.microsoft.com/office/drawing/2014/main" id="{07E76459-9783-4638-A403-290188AF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418" y="5966048"/>
            <a:ext cx="65292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4FFD3E6-8AB1-48A7-82AB-D399BCCDCC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Enter title for Speakers / Moderators slide</a:t>
            </a:r>
          </a:p>
        </p:txBody>
      </p:sp>
      <p:sp>
        <p:nvSpPr>
          <p:cNvPr id="8" name="Person Photo 1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905223" y="1288742"/>
            <a:ext cx="1645920" cy="1645920"/>
          </a:xfrm>
          <a:prstGeom prst="ellipse">
            <a:avLst/>
          </a:prstGeom>
          <a:solidFill>
            <a:srgbClr val="F3F4F4"/>
          </a:solidFill>
          <a:ln w="50800">
            <a:gradFill flip="none" rotWithShape="1">
              <a:gsLst>
                <a:gs pos="0">
                  <a:schemeClr val="accent3"/>
                </a:gs>
                <a:gs pos="38000">
                  <a:schemeClr val="accent2"/>
                </a:gs>
                <a:gs pos="83000">
                  <a:schemeClr val="accent1"/>
                </a:gs>
                <a:gs pos="100000">
                  <a:schemeClr val="tx2"/>
                </a:gs>
              </a:gsLst>
              <a:lin ang="18900000" scaled="1"/>
              <a:tileRect/>
            </a:gradFill>
          </a:ln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4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/>
              <a:t>Click icon to add picture, or drag and drop from your files.</a:t>
            </a:r>
          </a:p>
        </p:txBody>
      </p:sp>
      <p:sp>
        <p:nvSpPr>
          <p:cNvPr id="4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767792" y="1254648"/>
            <a:ext cx="5852160" cy="1463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1" baseline="0">
                <a:solidFill>
                  <a:schemeClr val="accent3"/>
                </a:solidFill>
                <a:latin typeface="+mj-lt"/>
              </a:defRPr>
            </a:lvl1pPr>
            <a:lvl2pPr marL="41148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800" i="1"/>
            </a:lvl2pPr>
            <a:lvl3pPr marL="41148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2">
                    <a:lumMod val="75000"/>
                  </a:schemeClr>
                </a:solidFill>
              </a:defRPr>
            </a:lvl3pPr>
            <a:lvl4pPr marL="731520" indent="-274320">
              <a:lnSpc>
                <a:spcPct val="100000"/>
              </a:lnSpc>
              <a:buFont typeface="Wingdings" panose="05000000000000000000" pitchFamily="2" charset="2"/>
              <a:buChar char=""/>
              <a:defRPr sz="1400"/>
            </a:lvl4pPr>
            <a:lvl5pPr marL="704088" indent="-228600">
              <a:lnSpc>
                <a:spcPct val="100000"/>
              </a:lnSpc>
              <a:buSzPct val="120000"/>
              <a:buFont typeface="Wingdings" panose="05000000000000000000" pitchFamily="2" charset="2"/>
              <a:buChar char=")"/>
              <a:defRPr sz="1400"/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erson Photo 2">
            <a:extLst>
              <a:ext uri="{FF2B5EF4-FFF2-40B4-BE49-F238E27FC236}">
                <a16:creationId xmlns:a16="http://schemas.microsoft.com/office/drawing/2014/main" id="{844C8C0B-137B-4F7E-A91A-3A9FB71E1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2052034" y="2836350"/>
            <a:ext cx="1645920" cy="1645920"/>
          </a:xfrm>
          <a:prstGeom prst="ellipse">
            <a:avLst/>
          </a:prstGeom>
          <a:solidFill>
            <a:srgbClr val="F3F4F4"/>
          </a:solidFill>
          <a:ln w="50800">
            <a:gradFill flip="none" rotWithShape="1">
              <a:gsLst>
                <a:gs pos="0">
                  <a:schemeClr val="accent3"/>
                </a:gs>
                <a:gs pos="38000">
                  <a:schemeClr val="accent2"/>
                </a:gs>
                <a:gs pos="83000">
                  <a:schemeClr val="accent1"/>
                </a:gs>
                <a:gs pos="100000">
                  <a:schemeClr val="tx2"/>
                </a:gs>
              </a:gsLst>
              <a:lin ang="2700000" scaled="1"/>
              <a:tileRect/>
            </a:gradFill>
          </a:ln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4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/>
              <a:t>Click icon to add picture, or drag and drop from your files.</a:t>
            </a:r>
          </a:p>
        </p:txBody>
      </p:sp>
      <p:sp>
        <p:nvSpPr>
          <p:cNvPr id="3" name="Person Info 2">
            <a:extLst>
              <a:ext uri="{FF2B5EF4-FFF2-40B4-BE49-F238E27FC236}">
                <a16:creationId xmlns:a16="http://schemas.microsoft.com/office/drawing/2014/main" id="{2BE8F200-D8FA-4BA3-841A-0AA90D44A05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939936" y="2865023"/>
            <a:ext cx="5852160" cy="1463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41148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800" i="1"/>
            </a:lvl2pPr>
            <a:lvl3pPr marL="41148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2">
                    <a:lumMod val="75000"/>
                  </a:schemeClr>
                </a:solidFill>
              </a:defRPr>
            </a:lvl3pPr>
            <a:lvl4pPr marL="731520" indent="-274320">
              <a:lnSpc>
                <a:spcPct val="100000"/>
              </a:lnSpc>
              <a:buFont typeface="Wingdings" panose="05000000000000000000" pitchFamily="2" charset="2"/>
              <a:buChar char="*"/>
              <a:defRPr sz="1400"/>
            </a:lvl4pPr>
            <a:lvl5pPr marL="704088" indent="-228600">
              <a:lnSpc>
                <a:spcPct val="100000"/>
              </a:lnSpc>
              <a:buSzPct val="120000"/>
              <a:buFont typeface="Wingdings" panose="05000000000000000000" pitchFamily="2" charset="2"/>
              <a:buChar char=""/>
              <a:defRPr sz="1400"/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erson Photo 3">
            <a:extLst>
              <a:ext uri="{FF2B5EF4-FFF2-40B4-BE49-F238E27FC236}">
                <a16:creationId xmlns:a16="http://schemas.microsoft.com/office/drawing/2014/main" id="{575BFC53-2A3D-4DD1-A840-A0CD9EF2A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198844" y="4383958"/>
            <a:ext cx="1645920" cy="1645920"/>
          </a:xfrm>
          <a:prstGeom prst="ellipse">
            <a:avLst/>
          </a:prstGeom>
          <a:solidFill>
            <a:srgbClr val="F3F4F4"/>
          </a:solidFill>
          <a:ln w="50800">
            <a:gradFill flip="none" rotWithShape="1">
              <a:gsLst>
                <a:gs pos="0">
                  <a:schemeClr val="accent3"/>
                </a:gs>
                <a:gs pos="38000">
                  <a:schemeClr val="accent2"/>
                </a:gs>
                <a:gs pos="83000">
                  <a:schemeClr val="accent1"/>
                </a:gs>
                <a:gs pos="100000">
                  <a:schemeClr val="tx2"/>
                </a:gs>
              </a:gsLst>
              <a:lin ang="2700000" scaled="1"/>
              <a:tileRect/>
            </a:gradFill>
          </a:ln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4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/>
              <a:t>Click icon to add picture, or drag and drop from your files.</a:t>
            </a:r>
          </a:p>
        </p:txBody>
      </p:sp>
      <p:sp>
        <p:nvSpPr>
          <p:cNvPr id="17" name="Person Info 3">
            <a:extLst>
              <a:ext uri="{FF2B5EF4-FFF2-40B4-BE49-F238E27FC236}">
                <a16:creationId xmlns:a16="http://schemas.microsoft.com/office/drawing/2014/main" id="{7044D133-9771-4CDC-A1AA-FA0A3937A54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5112080" y="4475398"/>
            <a:ext cx="5852160" cy="1463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  <a:lvl2pPr marL="41148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800" i="1"/>
            </a:lvl2pPr>
            <a:lvl3pPr marL="41148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accent2">
                    <a:lumMod val="75000"/>
                  </a:schemeClr>
                </a:solidFill>
              </a:defRPr>
            </a:lvl3pPr>
            <a:lvl4pPr marL="731520" indent="-274320">
              <a:lnSpc>
                <a:spcPct val="100000"/>
              </a:lnSpc>
              <a:buFont typeface="Wingdings" panose="05000000000000000000" pitchFamily="2" charset="2"/>
              <a:buChar char="*"/>
              <a:defRPr sz="1400"/>
            </a:lvl4pPr>
            <a:lvl5pPr marL="704088" indent="-228600">
              <a:lnSpc>
                <a:spcPct val="100000"/>
              </a:lnSpc>
              <a:buSzPct val="120000"/>
              <a:buFont typeface="Wingdings" panose="05000000000000000000" pitchFamily="2" charset="2"/>
              <a:buChar char=""/>
              <a:defRPr sz="1400"/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EDEE5CB-3268-42B3-8050-AE7311A60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3667617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33789FE-6CF1-4D22-AC2C-603A3F2D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-1"/>
            <a:ext cx="6096000" cy="2295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62B52E-A97F-4466-A312-1AB58F931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18377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09E8F75-8378-4CCD-BB0F-03854FA84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31886"/>
            <a:ext cx="2574272" cy="4826114"/>
            <a:chOff x="0" y="2031886"/>
            <a:chExt cx="2574272" cy="482611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68906D2-CF82-470E-8905-E0A7A4F04C0A}"/>
                </a:ext>
              </a:extLst>
            </p:cNvPr>
            <p:cNvGrpSpPr/>
            <p:nvPr userDrawn="1"/>
          </p:nvGrpSpPr>
          <p:grpSpPr>
            <a:xfrm>
              <a:off x="0" y="2031886"/>
              <a:ext cx="2574272" cy="4826114"/>
              <a:chOff x="0" y="2031886"/>
              <a:chExt cx="2574272" cy="4826114"/>
            </a:xfrm>
          </p:grpSpPr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2B4EF439-0B2F-49DB-8C20-B72EE4F376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 flipV="1">
                <a:off x="0" y="2031886"/>
                <a:ext cx="2574272" cy="4826114"/>
              </a:xfrm>
              <a:prstGeom prst="rect">
                <a:avLst/>
              </a:prstGeom>
            </p:spPr>
          </p:pic>
          <p:pic>
            <p:nvPicPr>
              <p:cNvPr id="22" name="Graphic 21">
                <a:extLst>
                  <a:ext uri="{FF2B5EF4-FFF2-40B4-BE49-F238E27FC236}">
                    <a16:creationId xmlns:a16="http://schemas.microsoft.com/office/drawing/2014/main" id="{095B5365-382B-4BCC-BE05-D2EB651225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0" y="4973460"/>
                <a:ext cx="701040" cy="701040"/>
              </a:xfrm>
              <a:prstGeom prst="rect">
                <a:avLst/>
              </a:prstGeom>
            </p:spPr>
          </p:pic>
        </p:grp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73EAC9C5-BB20-4B26-AA8E-14B29F59D3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900" y="2467729"/>
              <a:ext cx="457200" cy="457200"/>
            </a:xfrm>
            <a:prstGeom prst="rect">
              <a:avLst/>
            </a:prstGeom>
          </p:spPr>
        </p:pic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03DF045-75A9-4CB0-9ED0-47EBEC6AE4E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A8AB324-3A53-4D51-AD45-0262606FFE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5865" y="333937"/>
            <a:ext cx="10386161" cy="78324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4">
                        <a:lumMod val="5000"/>
                        <a:lumOff val="95000"/>
                      </a:schemeClr>
                    </a:gs>
                    <a:gs pos="74000">
                      <a:schemeClr val="accent4">
                        <a:lumMod val="45000"/>
                        <a:lumOff val="55000"/>
                      </a:schemeClr>
                    </a:gs>
                    <a:gs pos="83000">
                      <a:schemeClr val="accent4">
                        <a:lumMod val="45000"/>
                        <a:lumOff val="55000"/>
                      </a:schemeClr>
                    </a:gs>
                    <a:gs pos="100000">
                      <a:schemeClr val="accent4">
                        <a:lumMod val="30000"/>
                        <a:lumOff val="7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r>
              <a:rPr lang="en-US"/>
              <a:t>Add Discussion Title</a:t>
            </a:r>
          </a:p>
        </p:txBody>
      </p:sp>
      <p:sp>
        <p:nvSpPr>
          <p:cNvPr id="3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2975429" y="1258865"/>
            <a:ext cx="8216598" cy="46540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Add discussion topic content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64715CE-D0D1-466F-9A33-B0A5F8D23F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3661087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33789FE-6CF1-4D22-AC2C-603A3F2D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-1"/>
            <a:ext cx="6096000" cy="2295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F35F3B-A527-4CE1-A0B2-C57A102C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183773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64715CE-D0D1-466F-9A33-B0A5F8D23F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09E8F75-8378-4CCD-BB0F-03854FA84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31886"/>
            <a:ext cx="2574272" cy="4826114"/>
            <a:chOff x="0" y="2031886"/>
            <a:chExt cx="2574272" cy="482611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68906D2-CF82-470E-8905-E0A7A4F04C0A}"/>
                </a:ext>
              </a:extLst>
            </p:cNvPr>
            <p:cNvGrpSpPr/>
            <p:nvPr userDrawn="1"/>
          </p:nvGrpSpPr>
          <p:grpSpPr>
            <a:xfrm>
              <a:off x="0" y="2031886"/>
              <a:ext cx="2574272" cy="4826114"/>
              <a:chOff x="0" y="2031886"/>
              <a:chExt cx="2574272" cy="4826114"/>
            </a:xfrm>
          </p:grpSpPr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2B4EF439-0B2F-49DB-8C20-B72EE4F376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 flipV="1">
                <a:off x="0" y="2031886"/>
                <a:ext cx="2574272" cy="4826114"/>
              </a:xfrm>
              <a:prstGeom prst="rect">
                <a:avLst/>
              </a:prstGeom>
            </p:spPr>
          </p:pic>
          <p:pic>
            <p:nvPicPr>
              <p:cNvPr id="22" name="Graphic 21" descr="Customer review">
                <a:extLst>
                  <a:ext uri="{FF2B5EF4-FFF2-40B4-BE49-F238E27FC236}">
                    <a16:creationId xmlns:a16="http://schemas.microsoft.com/office/drawing/2014/main" id="{095B5365-382B-4BCC-BE05-D2EB651225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0" y="4998860"/>
                <a:ext cx="658990" cy="658990"/>
              </a:xfrm>
              <a:prstGeom prst="rect">
                <a:avLst/>
              </a:prstGeom>
            </p:spPr>
          </p:pic>
        </p:grp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73EAC9C5-BB20-4B26-AA8E-14B29F59D3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23900" y="2467729"/>
              <a:ext cx="457200" cy="457200"/>
            </a:xfrm>
            <a:prstGeom prst="rect">
              <a:avLst/>
            </a:prstGeom>
          </p:spPr>
        </p:pic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03DF045-75A9-4CB0-9ED0-47EBEC6AE4E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A8AB324-3A53-4D51-AD45-0262606FFE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5865" y="333937"/>
            <a:ext cx="10386161" cy="78324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accent4">
                        <a:lumMod val="5000"/>
                        <a:lumOff val="95000"/>
                      </a:schemeClr>
                    </a:gs>
                    <a:gs pos="74000">
                      <a:schemeClr val="accent4">
                        <a:lumMod val="45000"/>
                        <a:lumOff val="55000"/>
                      </a:schemeClr>
                    </a:gs>
                    <a:gs pos="83000">
                      <a:schemeClr val="accent4">
                        <a:lumMod val="45000"/>
                        <a:lumOff val="55000"/>
                      </a:schemeClr>
                    </a:gs>
                    <a:gs pos="100000">
                      <a:schemeClr val="accent4">
                        <a:lumMod val="30000"/>
                        <a:lumOff val="7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r>
              <a:rPr lang="en-US"/>
              <a:t>Add Polling Question Title</a:t>
            </a:r>
          </a:p>
        </p:txBody>
      </p:sp>
      <p:sp>
        <p:nvSpPr>
          <p:cNvPr id="3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2000250" y="1258865"/>
            <a:ext cx="9191777" cy="127564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Add poll question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2609875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400"/>
            </a:lvl1pPr>
            <a:lvl2pPr marL="777240">
              <a:spcBef>
                <a:spcPts val="400"/>
              </a:spcBef>
              <a:defRPr sz="2000"/>
            </a:lvl2pPr>
            <a:lvl3pPr>
              <a:spcBef>
                <a:spcPts val="200"/>
              </a:spcBef>
              <a:defRPr sz="1900"/>
            </a:lvl3pPr>
            <a:lvl4pPr>
              <a:spcBef>
                <a:spcPts val="200"/>
              </a:spcBef>
              <a:defRPr sz="1800"/>
            </a:lvl4pPr>
            <a:lvl5pPr>
              <a:spcBef>
                <a:spcPts val="2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1086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 / Grouping Set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BC92F1E-7A60-460E-9CC5-421820E8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4770"/>
          <a:stretch/>
        </p:blipFill>
        <p:spPr>
          <a:xfrm>
            <a:off x="0" y="0"/>
            <a:ext cx="12192000" cy="224971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B4EF439-0B2F-49DB-8C20-B72EE4F37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29" y="-1"/>
            <a:ext cx="2574272" cy="4826114"/>
          </a:xfrm>
          <a:prstGeom prst="rect">
            <a:avLst/>
          </a:prstGeom>
        </p:spPr>
      </p:pic>
      <p:sp>
        <p:nvSpPr>
          <p:cNvPr id="9" name="Series Title">
            <a:extLst>
              <a:ext uri="{FF2B5EF4-FFF2-40B4-BE49-F238E27FC236}">
                <a16:creationId xmlns:a16="http://schemas.microsoft.com/office/drawing/2014/main" id="{663AAE9B-64EB-4361-9AEB-EA97997D5C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865" y="333938"/>
            <a:ext cx="8811864" cy="666188"/>
          </a:xfrm>
        </p:spPr>
        <p:txBody>
          <a:bodyPr>
            <a:normAutofit/>
          </a:bodyPr>
          <a:lstStyle>
            <a:lvl1pPr marL="0" indent="0" algn="l">
              <a:buNone/>
              <a:defRPr sz="2400" b="1" i="1" spc="0" baseline="0">
                <a:gradFill flip="none" rotWithShape="1">
                  <a:gsLst>
                    <a:gs pos="0">
                      <a:schemeClr val="accent4">
                        <a:lumMod val="5000"/>
                        <a:lumOff val="95000"/>
                      </a:schemeClr>
                    </a:gs>
                    <a:gs pos="83000">
                      <a:schemeClr val="accent4">
                        <a:lumMod val="45000"/>
                        <a:lumOff val="55000"/>
                      </a:schemeClr>
                    </a:gs>
                    <a:gs pos="100000">
                      <a:schemeClr val="accent4">
                        <a:lumMod val="30000"/>
                        <a:lumOff val="7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lvl="0"/>
            <a:r>
              <a:rPr lang="en-US"/>
              <a:t>Click to Add Series/Set Title</a:t>
            </a:r>
          </a:p>
        </p:txBody>
      </p:sp>
      <p:sp>
        <p:nvSpPr>
          <p:cNvPr id="24" name="Slide Number">
            <a:extLst>
              <a:ext uri="{FF2B5EF4-FFF2-40B4-BE49-F238E27FC236}">
                <a16:creationId xmlns:a16="http://schemas.microsoft.com/office/drawing/2014/main" id="{61FE6CB5-7547-4D2B-8D49-30FBC691E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2027" y="5966048"/>
            <a:ext cx="6529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7E051696-97A7-4AA8-8C53-574DEB3EB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6" y="1035313"/>
            <a:ext cx="9531934" cy="1005840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">
            <a:extLst>
              <a:ext uri="{FF2B5EF4-FFF2-40B4-BE49-F238E27FC236}">
                <a16:creationId xmlns:a16="http://schemas.microsoft.com/office/drawing/2014/main" id="{C6AB1A51-D60B-41F6-A074-EF5262C0C1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5867" y="2076339"/>
            <a:ext cx="10224084" cy="3997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spcBef>
                <a:spcPts val="1500"/>
              </a:spcBef>
              <a:spcAft>
                <a:spcPts val="200"/>
              </a:spcAft>
              <a:defRPr sz="2400"/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2100"/>
            </a:lvl2pPr>
            <a:lvl3pPr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  <a:defRPr sz="2000"/>
            </a:lvl3pPr>
            <a:lvl4pPr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  <a:defRPr sz="1900"/>
            </a:lvl4pPr>
            <a:lvl5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311851E4-347C-46EA-9B6C-F52A9EAB3D4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4079776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?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33789FE-6CF1-4D22-AC2C-603A3F2D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-1"/>
            <a:ext cx="6096000" cy="2295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B1E5E3A-C793-4513-9F33-659F68990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627504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64715CE-D0D1-466F-9A33-B0A5F8D23F0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FEF1B9D-90A4-47D8-949C-2A2EF5155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6139" y="1695812"/>
            <a:ext cx="4107819" cy="4923648"/>
          </a:xfrm>
          <a:prstGeom prst="rect">
            <a:avLst/>
          </a:prstGeom>
          <a:effectLst>
            <a:innerShdw blurRad="228600" dist="50800" dir="5400000">
              <a:schemeClr val="accent2">
                <a:alpha val="83000"/>
              </a:schemeClr>
            </a:innerShdw>
          </a:effectLst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03DF045-75A9-4CB0-9ED0-47EBEC6AE4E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A8AB324-3A53-4D51-AD45-0262606FFE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5865" y="439816"/>
            <a:ext cx="10386161" cy="1020324"/>
          </a:xfrm>
        </p:spPr>
        <p:txBody>
          <a:bodyPr lIns="91440" anchor="ctr">
            <a:noAutofit/>
          </a:bodyPr>
          <a:lstStyle>
            <a:lvl1pPr>
              <a:defRPr sz="4800">
                <a:gradFill>
                  <a:gsLst>
                    <a:gs pos="0">
                      <a:schemeClr val="accent4">
                        <a:lumMod val="5000"/>
                        <a:lumOff val="95000"/>
                      </a:schemeClr>
                    </a:gs>
                    <a:gs pos="74000">
                      <a:schemeClr val="accent4">
                        <a:lumMod val="45000"/>
                        <a:lumOff val="55000"/>
                      </a:schemeClr>
                    </a:gs>
                    <a:gs pos="83000">
                      <a:schemeClr val="accent4">
                        <a:lumMod val="45000"/>
                        <a:lumOff val="55000"/>
                      </a:schemeClr>
                    </a:gs>
                    <a:gs pos="100000">
                      <a:schemeClr val="accent4">
                        <a:lumMod val="30000"/>
                        <a:lumOff val="7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r>
              <a:rPr lang="en-US"/>
              <a:t>Add “Any Questions” Slide Title</a:t>
            </a:r>
          </a:p>
        </p:txBody>
      </p:sp>
      <p:sp>
        <p:nvSpPr>
          <p:cNvPr id="3" name="Questions Guidance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3271" y="1826041"/>
            <a:ext cx="5953352" cy="4086876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accent3"/>
                </a:solidFill>
                <a:latin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Add guidance for how to answer questions here.</a:t>
            </a:r>
          </a:p>
        </p:txBody>
      </p:sp>
    </p:spTree>
    <p:extLst>
      <p:ext uri="{BB962C8B-B14F-4D97-AF65-F5344CB8AC3E}">
        <p14:creationId xmlns:p14="http://schemas.microsoft.com/office/powerpoint/2010/main" val="4183344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07E76459-9783-4638-A403-290188AF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CC9EA8F-2DFF-4F02-95B9-44E5CC5ED0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Add “Resources” Title</a:t>
            </a:r>
          </a:p>
        </p:txBody>
      </p:sp>
      <p:sp>
        <p:nvSpPr>
          <p:cNvPr id="3" name="Content Placeholder Left">
            <a:extLst>
              <a:ext uri="{FF2B5EF4-FFF2-40B4-BE49-F238E27FC236}">
                <a16:creationId xmlns:a16="http://schemas.microsoft.com/office/drawing/2014/main" id="{2BE8F200-D8FA-4BA3-841A-0AA90D44A05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428750"/>
            <a:ext cx="5181600" cy="4718050"/>
          </a:xfrm>
        </p:spPr>
        <p:txBody>
          <a:bodyPr anchor="t">
            <a:noAutofit/>
          </a:bodyPr>
          <a:lstStyle>
            <a:lvl1pPr>
              <a:defRPr sz="2300" b="0" i="1">
                <a:solidFill>
                  <a:schemeClr val="accent3"/>
                </a:solidFill>
              </a:defRPr>
            </a:lvl1pPr>
            <a:lvl2pPr marL="731520" indent="-365760">
              <a:buClr>
                <a:schemeClr val="accent2"/>
              </a:buClr>
              <a:buSzPct val="110000"/>
              <a:buFont typeface="Wingdings" panose="05000000000000000000" pitchFamily="2" charset="2"/>
              <a:buChar char=""/>
              <a:defRPr sz="1800" u="sng">
                <a:solidFill>
                  <a:schemeClr val="accent2"/>
                </a:solidFill>
              </a:defRPr>
            </a:lvl2pPr>
            <a:lvl3pPr marL="365760">
              <a:buClr>
                <a:schemeClr val="bg1"/>
              </a:buClr>
              <a:defRPr sz="1800" i="1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Add Resource Title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Right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428750"/>
            <a:ext cx="5181600" cy="4718050"/>
          </a:xfrm>
        </p:spPr>
        <p:txBody>
          <a:bodyPr anchor="t">
            <a:noAutofit/>
          </a:bodyPr>
          <a:lstStyle>
            <a:lvl1pPr>
              <a:defRPr sz="2300" b="0" i="1">
                <a:solidFill>
                  <a:schemeClr val="accent3"/>
                </a:solidFill>
              </a:defRPr>
            </a:lvl1pPr>
            <a:lvl2pPr marL="731520" indent="-365760">
              <a:buClr>
                <a:schemeClr val="accent2"/>
              </a:buClr>
              <a:buSzPct val="110000"/>
              <a:buFont typeface="Wingdings" panose="05000000000000000000" pitchFamily="2" charset="2"/>
              <a:buChar char="ð"/>
              <a:defRPr sz="1800" u="sng">
                <a:solidFill>
                  <a:schemeClr val="accent2"/>
                </a:solidFill>
              </a:defRPr>
            </a:lvl2pPr>
            <a:lvl3pPr marL="365760" indent="-274320">
              <a:buClr>
                <a:schemeClr val="bg1"/>
              </a:buClr>
              <a:defRPr sz="1800" i="1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Add Resource Title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EDEE5CB-3268-42B3-8050-AE7311A60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392277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CE2B4E-1DEE-45A9-BE70-EDD62FA17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423" y="0"/>
            <a:ext cx="4738577" cy="2519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4C6916-6EAD-46F7-8175-71C007AD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" y="0"/>
            <a:ext cx="4629739" cy="6082453"/>
            <a:chOff x="-1" y="0"/>
            <a:chExt cx="4629739" cy="608245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F41EC18-D6C8-440E-87F1-B9FD8EEBA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-1" y="0"/>
              <a:ext cx="4629739" cy="5921829"/>
              <a:chOff x="-1" y="0"/>
              <a:chExt cx="4629739" cy="5921829"/>
            </a:xfrm>
          </p:grpSpPr>
          <p:pic>
            <p:nvPicPr>
              <p:cNvPr id="12" name="Graphic 11">
                <a:extLst>
                  <a:ext uri="{FF2B5EF4-FFF2-40B4-BE49-F238E27FC236}">
                    <a16:creationId xmlns:a16="http://schemas.microsoft.com/office/drawing/2014/main" id="{7D0BF9C7-0168-4481-8574-7FBE5E07E89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" y="0"/>
                <a:ext cx="4629739" cy="5921829"/>
              </a:xfrm>
              <a:prstGeom prst="rect">
                <a:avLst/>
              </a:prstGeom>
            </p:spPr>
          </p:pic>
          <p:pic>
            <p:nvPicPr>
              <p:cNvPr id="3" name="Graphic 2">
                <a:extLst>
                  <a:ext uri="{FF2B5EF4-FFF2-40B4-BE49-F238E27FC236}">
                    <a16:creationId xmlns:a16="http://schemas.microsoft.com/office/drawing/2014/main" id="{D237FDB0-CBBA-47AB-BC08-A356AAE974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1986704" y="2749034"/>
                <a:ext cx="851746" cy="851746"/>
              </a:xfrm>
              <a:prstGeom prst="rect">
                <a:avLst/>
              </a:prstGeom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A7A86E-AFDB-4DEA-9165-72137F09DD82}"/>
                </a:ext>
              </a:extLst>
            </p:cNvPr>
            <p:cNvSpPr/>
            <p:nvPr userDrawn="1"/>
          </p:nvSpPr>
          <p:spPr>
            <a:xfrm>
              <a:off x="0" y="5350933"/>
              <a:ext cx="4049611" cy="73152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1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">
            <a:extLst>
              <a:ext uri="{FF2B5EF4-FFF2-40B4-BE49-F238E27FC236}">
                <a16:creationId xmlns:a16="http://schemas.microsoft.com/office/drawing/2014/main" id="{07E76459-9783-4638-A403-290188AF83C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13418" y="5966048"/>
            <a:ext cx="65292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CC9EA8F-2DFF-4F02-95B9-44E5CC5ED0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785192" y="210800"/>
            <a:ext cx="8102008" cy="786384"/>
          </a:xfr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/>
              <a:t>Enter Title for “Contact” Slide</a:t>
            </a:r>
          </a:p>
        </p:txBody>
      </p:sp>
      <p:sp>
        <p:nvSpPr>
          <p:cNvPr id="4" name="Contact Info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4978400" y="1207984"/>
            <a:ext cx="6908798" cy="487446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2100" b="1" baseline="0">
                <a:solidFill>
                  <a:schemeClr val="accent3"/>
                </a:solidFill>
                <a:latin typeface="+mj-lt"/>
              </a:defRPr>
            </a:lvl1pPr>
            <a:lvl2pPr marL="411480" indent="0"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  <a:buNone/>
              <a:defRPr sz="1800" i="1"/>
            </a:lvl2pPr>
            <a:lvl3pPr marL="411480" indent="0">
              <a:lnSpc>
                <a:spcPct val="100000"/>
              </a:lnSpc>
              <a:spcBef>
                <a:spcPts val="100"/>
              </a:spcBef>
              <a:spcAft>
                <a:spcPts val="300"/>
              </a:spcAft>
              <a:buNone/>
              <a:defRPr sz="1800" b="1">
                <a:solidFill>
                  <a:schemeClr val="accent2">
                    <a:lumMod val="75000"/>
                  </a:schemeClr>
                </a:solidFill>
              </a:defRPr>
            </a:lvl3pPr>
            <a:lvl4pPr marL="822960" indent="-365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"/>
              <a:defRPr sz="1600"/>
            </a:lvl4pPr>
            <a:lvl5pPr marL="841248" indent="-36576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Position</a:t>
            </a:r>
          </a:p>
          <a:p>
            <a:pPr lvl="2"/>
            <a:r>
              <a:rPr lang="en-US"/>
              <a:t>Organization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EDEE5CB-3268-42B3-8050-AE7311A60C11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930865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Footer background">
            <a:extLst>
              <a:ext uri="{FF2B5EF4-FFF2-40B4-BE49-F238E27FC236}">
                <a16:creationId xmlns:a16="http://schemas.microsoft.com/office/drawing/2014/main" id="{C46FF2D2-4AAF-402F-964B-91A543E69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248944"/>
            <a:ext cx="12192000" cy="1609056"/>
          </a:xfrm>
          <a:prstGeom prst="rect">
            <a:avLst/>
          </a:prstGeom>
        </p:spPr>
      </p:pic>
      <p:grpSp>
        <p:nvGrpSpPr>
          <p:cNvPr id="12" name="Header background">
            <a:extLst>
              <a:ext uri="{FF2B5EF4-FFF2-40B4-BE49-F238E27FC236}">
                <a16:creationId xmlns:a16="http://schemas.microsoft.com/office/drawing/2014/main" id="{E4344E84-CC38-4DCB-A5FF-A8EC3B3CA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0" cy="3429001"/>
            <a:chOff x="0" y="-1"/>
            <a:chExt cx="12192000" cy="342900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3F8A3FB-1099-4176-9AF2-13552A3A82FF}"/>
                </a:ext>
              </a:extLst>
            </p:cNvPr>
            <p:cNvSpPr/>
            <p:nvPr userDrawn="1"/>
          </p:nvSpPr>
          <p:spPr>
            <a:xfrm>
              <a:off x="0" y="-1"/>
              <a:ext cx="12192000" cy="342900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2DF2E83-AA12-4E59-92F2-61534EDE6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2192000" cy="1422400"/>
            </a:xfrm>
            <a:prstGeom prst="rect">
              <a:avLst/>
            </a:prstGeom>
          </p:spPr>
        </p:pic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620EB6A8-39CE-4CA2-9CC4-323BFA85C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" r="36"/>
          <a:stretch/>
        </p:blipFill>
        <p:spPr>
          <a:xfrm>
            <a:off x="-1" y="0"/>
            <a:ext cx="3696055" cy="6876142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7F202FB4-F169-4452-A4B3-A923F1681FB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ECFE1F-3B9E-446F-B9EE-0EC9E024AA1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337156" y="1028824"/>
            <a:ext cx="8111894" cy="1729039"/>
          </a:xfrm>
        </p:spPr>
        <p:txBody>
          <a:bodyPr anchor="ctr">
            <a:noAutofit/>
          </a:bodyPr>
          <a:lstStyle>
            <a:lvl1pPr algn="ctr">
              <a:defRPr sz="8000" b="1">
                <a:gradFill flip="none" rotWithShape="1">
                  <a:gsLst>
                    <a:gs pos="0">
                      <a:schemeClr val="accent4">
                        <a:lumMod val="5000"/>
                        <a:lumOff val="95000"/>
                      </a:schemeClr>
                    </a:gs>
                    <a:gs pos="74000">
                      <a:schemeClr val="accent4">
                        <a:lumMod val="45000"/>
                        <a:lumOff val="55000"/>
                      </a:schemeClr>
                    </a:gs>
                    <a:gs pos="83000">
                      <a:schemeClr val="accent4">
                        <a:lumMod val="45000"/>
                        <a:lumOff val="55000"/>
                      </a:schemeClr>
                    </a:gs>
                    <a:gs pos="100000">
                      <a:schemeClr val="accent4">
                        <a:lumMod val="30000"/>
                        <a:lumOff val="7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Add “Thank You” Title</a:t>
            </a:r>
          </a:p>
        </p:txBody>
      </p:sp>
      <p:sp>
        <p:nvSpPr>
          <p:cNvPr id="3" name="Closing Message">
            <a:extLst>
              <a:ext uri="{FF2B5EF4-FFF2-40B4-BE49-F238E27FC236}">
                <a16:creationId xmlns:a16="http://schemas.microsoft.com/office/drawing/2014/main" id="{B3C775B5-BBF5-4684-873B-88ACF9DA3EF8}"/>
              </a:ext>
            </a:extLst>
          </p:cNvPr>
          <p:cNvSpPr>
            <a:spLocks noGrp="1"/>
          </p:cNvSpPr>
          <p:nvPr userDrawn="1">
            <p:ph type="body" idx="1" hasCustomPrompt="1"/>
          </p:nvPr>
        </p:nvSpPr>
        <p:spPr>
          <a:xfrm>
            <a:off x="3337156" y="3580104"/>
            <a:ext cx="8111894" cy="1521447"/>
          </a:xfrm>
        </p:spPr>
        <p:txBody>
          <a:bodyPr>
            <a:normAutofit/>
          </a:bodyPr>
          <a:lstStyle>
            <a:lvl1pPr marL="0" indent="0" algn="l">
              <a:buNone/>
              <a:defRPr sz="30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Add closing message or information.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3DA2094-8407-4565-9749-E84DB7A2871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2300836" y="6249742"/>
            <a:ext cx="7589520" cy="274320"/>
          </a:xfrm>
        </p:spPr>
        <p:txBody>
          <a:bodyPr/>
          <a:lstStyle>
            <a:lvl1pPr algn="ctr">
              <a:defRPr sz="1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Designing Evaluations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2510691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9049180-5101-4108-B5EF-5B476C89A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" b="43"/>
          <a:stretch/>
        </p:blipFill>
        <p:spPr>
          <a:xfrm>
            <a:off x="10337800" y="-567"/>
            <a:ext cx="1854200" cy="2120399"/>
          </a:xfrm>
          <a:prstGeom prst="rect">
            <a:avLst/>
          </a:prstGeom>
        </p:spPr>
      </p:pic>
      <p:pic>
        <p:nvPicPr>
          <p:cNvPr id="28" name="Footer Graphic">
            <a:extLst>
              <a:ext uri="{FF2B5EF4-FFF2-40B4-BE49-F238E27FC236}">
                <a16:creationId xmlns:a16="http://schemas.microsoft.com/office/drawing/2014/main" id="{62E37EF6-AD48-4ECA-B34B-CF6DA0CF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34461"/>
            <a:ext cx="12192000" cy="1123539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A1572889-5393-4231-B195-9251F27C13AF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192027" y="5966048"/>
            <a:ext cx="6529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fld id="{158B7785-F6D6-45F8-833E-07BD846800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D0834ABB-946B-471F-87D5-D81FC8FF23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05866" y="96857"/>
            <a:ext cx="9531934" cy="1020324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E5CB76F7-62AF-4D93-B023-FFC586BFA1E2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05867" y="1137447"/>
            <a:ext cx="10224084" cy="4935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C6F6E286-73CB-45E0-AF89-B50934118376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301644" y="6246855"/>
            <a:ext cx="7588712" cy="2772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Designing Evaluation to Drive Change | Peer Learning Cohort: Session 2</a:t>
            </a:r>
          </a:p>
        </p:txBody>
      </p:sp>
    </p:spTree>
    <p:extLst>
      <p:ext uri="{BB962C8B-B14F-4D97-AF65-F5344CB8AC3E}">
        <p14:creationId xmlns:p14="http://schemas.microsoft.com/office/powerpoint/2010/main" val="106629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33" r:id="rId2"/>
    <p:sldLayoutId id="2147483755" r:id="rId3"/>
    <p:sldLayoutId id="2147483745" r:id="rId4"/>
    <p:sldLayoutId id="2147483735" r:id="rId5"/>
    <p:sldLayoutId id="2147483736" r:id="rId6"/>
    <p:sldLayoutId id="2147483737" r:id="rId7"/>
    <p:sldLayoutId id="2147483738" r:id="rId8"/>
    <p:sldLayoutId id="2147483740" r:id="rId9"/>
    <p:sldLayoutId id="2147483741" r:id="rId10"/>
    <p:sldLayoutId id="2147483742" r:id="rId11"/>
    <p:sldLayoutId id="2147483750" r:id="rId12"/>
    <p:sldLayoutId id="2147483746" r:id="rId13"/>
    <p:sldLayoutId id="2147483739" r:id="rId14"/>
    <p:sldLayoutId id="2147483747" r:id="rId15"/>
    <p:sldLayoutId id="2147483749" r:id="rId16"/>
    <p:sldLayoutId id="2147483753" r:id="rId17"/>
    <p:sldLayoutId id="2147483729" r:id="rId18"/>
    <p:sldLayoutId id="2147483754" r:id="rId19"/>
    <p:sldLayoutId id="2147483751" r:id="rId20"/>
    <p:sldLayoutId id="2147483752" r:id="rId21"/>
    <p:sldLayoutId id="2147483748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0000"/>
        </a:lnSpc>
        <a:spcBef>
          <a:spcPts val="2400"/>
        </a:spcBef>
        <a:buClr>
          <a:schemeClr val="accent2"/>
        </a:buClr>
        <a:buFont typeface="Wingdings" panose="05000000000000000000" pitchFamily="2" charset="2"/>
        <a:buChar char="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100000"/>
        </a:lnSpc>
        <a:spcBef>
          <a:spcPts val="800"/>
        </a:spcBef>
        <a:buClr>
          <a:schemeClr val="accent4"/>
        </a:buClr>
        <a:buFont typeface="Wingdings 2" panose="05020102010507070707" pitchFamily="18" charset="2"/>
        <a:buChar char="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"/>
        <a:defRPr sz="22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Franklin Gothic Demi Cond" panose="020B0706030402020204" pitchFamily="34" charset="0"/>
        <a:buChar char="◦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Wingdings 2" panose="05020102010507070707" pitchFamily="18" charset="2"/>
        <a:buChar char="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urldefense.com/v3/__https:/www.whitehouse.gov/briefing-room/presidential-actions/2021/01/20/executive-order-advancing-racial-equity-and-support-for-underserved-communities-through-the-federal-government/__;!!PUG2raq7KiCZwBk!aCgAoyMsbmIYy6ibUwHuwou20HMX3-x_GRi0zz-YZ_memeu9zKmCH4zV7AezLgrL8hVPzlds8vn7a5WBFJ_nC0k$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atafoundation.org/new-directions-for-evaluation-2022" TargetMode="External"/><Relationship Id="rId3" Type="http://schemas.openxmlformats.org/officeDocument/2006/relationships/hyperlink" Target="https://evalhub.workforcegps.org/resources/2018/09/07/19/58/WIOA-Evaluation-Toolkit" TargetMode="External"/><Relationship Id="rId7" Type="http://schemas.openxmlformats.org/officeDocument/2006/relationships/hyperlink" Target="https://bipartisanpolicy.org/download/?file=/wp-content/uploads/2019/03/Evidence-Based-Policymaking-Primer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strategies.workforcegps.org/" TargetMode="External"/><Relationship Id="rId5" Type="http://schemas.openxmlformats.org/officeDocument/2006/relationships/hyperlink" Target="https://evalhub.workforcegps.org/" TargetMode="External"/><Relationship Id="rId4" Type="http://schemas.openxmlformats.org/officeDocument/2006/relationships/hyperlink" Target="https://strategies.workforcegps.org/resources/2018/12/13/21/58/Evidence-Building-Capacity-in-State-Workforce-Agencies-Insights-from-a-National-Scan-and-Two-State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Salas-Kos.Gloria@dol.gov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5" Type="http://schemas.openxmlformats.org/officeDocument/2006/relationships/hyperlink" Target="mailto:EvalPLC@SafalPartners.com" TargetMode="External"/><Relationship Id="rId4" Type="http://schemas.openxmlformats.org/officeDocument/2006/relationships/hyperlink" Target="mailto:Gordon.Wayne@dol.gov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9A64C82-C33B-40C8-BE56-7F242EBC90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611" y="444734"/>
            <a:ext cx="8694821" cy="3480993"/>
          </a:xfrm>
        </p:spPr>
        <p:txBody>
          <a:bodyPr>
            <a:normAutofit/>
          </a:bodyPr>
          <a:lstStyle/>
          <a:p>
            <a:r>
              <a:rPr lang="en-US" sz="4800" dirty="0"/>
              <a:t>Evaluation Culture, Awareness, and Strategic Planning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7621881-306D-4681-8F86-A5C90DE6A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8989" y="3976577"/>
            <a:ext cx="8431731" cy="1117937"/>
          </a:xfrm>
        </p:spPr>
        <p:txBody>
          <a:bodyPr>
            <a:normAutofit/>
          </a:bodyPr>
          <a:lstStyle/>
          <a:p>
            <a:pPr algn="l">
              <a:spcBef>
                <a:spcPts val="600"/>
              </a:spcBef>
            </a:pPr>
            <a:r>
              <a:rPr lang="en-US" sz="2800" dirty="0"/>
              <a:t>Peer Learning Cohort: Session 4</a:t>
            </a:r>
          </a:p>
          <a:p>
            <a:pPr algn="l">
              <a:spcBef>
                <a:spcPts val="600"/>
              </a:spcBef>
            </a:pPr>
            <a:r>
              <a:rPr lang="en-US" sz="2800" dirty="0"/>
              <a:t>February 23, 2023</a:t>
            </a:r>
          </a:p>
        </p:txBody>
      </p:sp>
    </p:spTree>
    <p:extLst>
      <p:ext uri="{BB962C8B-B14F-4D97-AF65-F5344CB8AC3E}">
        <p14:creationId xmlns:p14="http://schemas.microsoft.com/office/powerpoint/2010/main" val="370539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0DF715D-E369-4178-8CA1-81684719C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529" y="379002"/>
            <a:ext cx="8102008" cy="786384"/>
          </a:xfrm>
        </p:spPr>
        <p:txBody>
          <a:bodyPr/>
          <a:lstStyle/>
          <a:p>
            <a:r>
              <a:rPr lang="en-US" dirty="0"/>
              <a:t>Your Moderators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Gloria Salas-Kos</a:t>
            </a:r>
          </a:p>
          <a:p>
            <a:pPr lvl="1"/>
            <a:r>
              <a:rPr lang="en-US" dirty="0"/>
              <a:t>Senior Program Analyst/Evaluation Technical Assistance Coordinator</a:t>
            </a:r>
          </a:p>
          <a:p>
            <a:pPr lvl="2"/>
            <a:r>
              <a:rPr lang="en-US" b="0" dirty="0"/>
              <a:t>Office of Policy Development and Research </a:t>
            </a:r>
          </a:p>
          <a:p>
            <a:pPr lvl="2"/>
            <a:r>
              <a:rPr lang="en-US" b="0" dirty="0"/>
              <a:t>Employment and Training Administration/</a:t>
            </a:r>
            <a:br>
              <a:rPr lang="en-US" b="0" dirty="0"/>
            </a:br>
            <a:r>
              <a:rPr lang="en-US" b="0" dirty="0"/>
              <a:t>U.S. DOL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D7909244-7966-4D00-BB59-C25855AF832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728" b="3728"/>
          <a:stretch/>
        </p:blipFill>
        <p:spPr>
          <a:xfrm>
            <a:off x="1865343" y="3832448"/>
            <a:ext cx="1919849" cy="1919849"/>
          </a:xfrm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418964" y="3662648"/>
            <a:ext cx="7447376" cy="2201789"/>
          </a:xfrm>
        </p:spPr>
        <p:txBody>
          <a:bodyPr/>
          <a:lstStyle/>
          <a:p>
            <a:r>
              <a:rPr lang="en-US"/>
              <a:t>Cynthia Forland</a:t>
            </a:r>
          </a:p>
          <a:p>
            <a:pPr lvl="1"/>
            <a:r>
              <a:rPr lang="en-US"/>
              <a:t>EvalPLC Lead</a:t>
            </a:r>
          </a:p>
          <a:p>
            <a:pPr lvl="2"/>
            <a:r>
              <a:rPr lang="en-US" b="0"/>
              <a:t>Employment and Training Administration/</a:t>
            </a:r>
            <a:br>
              <a:rPr lang="en-US" b="0"/>
            </a:br>
            <a:r>
              <a:rPr lang="en-US" b="0"/>
              <a:t>Evaluation Dissemination and Technical Assistance Team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0C87D-950B-46C0-B16C-543B10A24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6F5827-80B0-4A41-9EDA-E768A3E2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dirty="0" smtClean="0"/>
              <a:pPr/>
              <a:t>2</a:t>
            </a:fld>
            <a:endParaRPr lang="en-US"/>
          </a:p>
        </p:txBody>
      </p:sp>
      <p:pic>
        <p:nvPicPr>
          <p:cNvPr id="11" name="Picture Placeholder 10" descr="A picture containing person, posing&#10;&#10;Description automatically generated">
            <a:extLst>
              <a:ext uri="{FF2B5EF4-FFF2-40B4-BE49-F238E27FC236}">
                <a16:creationId xmlns:a16="http://schemas.microsoft.com/office/drawing/2014/main" id="{357A0EB4-9635-4DC1-9A4D-B6671AF2CC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9" b="11679"/>
          <a:stretch>
            <a:fillRect/>
          </a:stretch>
        </p:blipFill>
        <p:spPr>
          <a:xfrm>
            <a:off x="1916011" y="1288742"/>
            <a:ext cx="1897518" cy="1897518"/>
          </a:xfrm>
        </p:spPr>
      </p:pic>
    </p:spTree>
    <p:extLst>
      <p:ext uri="{BB962C8B-B14F-4D97-AF65-F5344CB8AC3E}">
        <p14:creationId xmlns:p14="http://schemas.microsoft.com/office/powerpoint/2010/main" val="4229782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AC9B60-721A-463C-B6A7-F439643FD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C3CF27-AB98-41B7-B033-8F8E92C9A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6" y="96857"/>
            <a:ext cx="9531934" cy="791417"/>
          </a:xfrm>
        </p:spPr>
        <p:txBody>
          <a:bodyPr/>
          <a:lstStyle/>
          <a:p>
            <a:r>
              <a:rPr lang="en-US" dirty="0"/>
              <a:t>Overview of Today’s Activities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8E156-9F96-48AF-BF24-F790DBB0A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spcBef>
                <a:spcPts val="1800"/>
              </a:spcBef>
            </a:pPr>
            <a:r>
              <a:rPr lang="en-US" dirty="0"/>
              <a:t>Welcome and Recap of Strategies for Funding Evaluation Session</a:t>
            </a: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Highlights from Evaluation Design and Implementation Assessment Results</a:t>
            </a: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Opening Polling Questions: Setting the Stage </a:t>
            </a:r>
            <a:endParaRPr lang="en-US" dirty="0">
              <a:cs typeface="Segoe UI"/>
            </a:endParaRP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A State Perspective: Commitment to a Culture of Evidence</a:t>
            </a: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A National Perspective: Evidence-Building and Evaluation in Government</a:t>
            </a: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Breakout Peer Discussions: States’ Challenges and Next Steps in Establishing a Culture of Evidence</a:t>
            </a: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Looking Ahead: State Presentations at Final Session, Completing Capstone Projects, Coaching, and Resources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4C914-5EE3-466C-B184-7D9350C78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63509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CF5A6F-E0B1-4EAA-9D56-D1F8267D0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6902A2-B58C-4486-BEAF-9A9455A3C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Recap and Open Discussion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7A594-7D53-425B-8B4C-A8E68CBBC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Let’s get started!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D0194-3411-46AA-8663-3A91FB57C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3947847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A4D9A2-F993-4798-A64E-E6157B6E5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9F69C4-8EDF-439F-A89D-CBD9CABC2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6" y="96856"/>
            <a:ext cx="9531934" cy="1061383"/>
          </a:xfrm>
        </p:spPr>
        <p:txBody>
          <a:bodyPr/>
          <a:lstStyle/>
          <a:p>
            <a:r>
              <a:rPr lang="en-US" dirty="0"/>
              <a:t>Recap of EvalPLC3: Strategies for Funding Evaluation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05C6A-E88A-40EB-AE5B-DF7C39B10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6" y="1230393"/>
            <a:ext cx="9531934" cy="4735655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800" dirty="0"/>
              <a:t>Highlights from Evaluation Readiness Assessment Results</a:t>
            </a:r>
          </a:p>
          <a:p>
            <a:pPr marL="457200" indent="-457200"/>
            <a:r>
              <a:rPr lang="en-US" sz="2800" dirty="0"/>
              <a:t>Open Discussion: Evaluation Design and Implementation Assessment</a:t>
            </a:r>
          </a:p>
          <a:p>
            <a:pPr marL="457200" indent="-457200"/>
            <a:r>
              <a:rPr lang="en-US" sz="2800" dirty="0"/>
              <a:t>An Expert Panel: Strategies for Funding Research and Evaluation of Workforce Development Programs</a:t>
            </a:r>
          </a:p>
          <a:p>
            <a:pPr marL="457200" indent="-457200"/>
            <a:r>
              <a:rPr lang="en-US" sz="2800" dirty="0"/>
              <a:t>Focused Peer Discussion: States’ Next Steps in Funding Research and Evaluation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2E685-7E63-413A-AFF0-2D096BA3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294997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DBE256-1B32-A923-CACA-F9535E1E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74E57A-6AA7-0CA6-FB79-DAD26DD29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Design and Implementation Results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9E00D-B892-8D40-3599-AF2D0C68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0B636A-2337-4418-B864-7994DAC598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68924"/>
              </p:ext>
            </p:extLst>
          </p:nvPr>
        </p:nvGraphicFramePr>
        <p:xfrm>
          <a:off x="805866" y="1337310"/>
          <a:ext cx="9446260" cy="4467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9530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DBE256-1B32-A923-CACA-F9535E1E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74E57A-6AA7-0CA6-FB79-DAD26DD29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Polling Question 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9E00D-B892-8D40-3599-AF2D0C68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8FDAC5-35C1-56D8-63AE-9AC3FF9CF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6" y="1371598"/>
            <a:ext cx="10224084" cy="4425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Do agency staff and partners understand the benefits of evaluation to improve services to customers (job seekers and employers) and use evidence-based results to inform decisions?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Unfortunately, no.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Making progress, but only in pockets across programs and titles.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Doing well, but not sure it is going to be sustainable long term.  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Yes! Consistently across programs and titles and confident we can sustain long term.</a:t>
            </a:r>
          </a:p>
        </p:txBody>
      </p:sp>
    </p:spTree>
    <p:extLst>
      <p:ext uri="{BB962C8B-B14F-4D97-AF65-F5344CB8AC3E}">
        <p14:creationId xmlns:p14="http://schemas.microsoft.com/office/powerpoint/2010/main" val="80744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DBE256-1B32-A923-CACA-F9535E1E1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74E57A-6AA7-0CA6-FB79-DAD26DD29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Opening Polling Question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9E00D-B892-8D40-3599-AF2D0C68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8FDAC5-35C1-56D8-63AE-9AC3FF9CF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299411"/>
            <a:ext cx="10224084" cy="43794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planning to implement new or revamped programs and services, do agency staff and partners regularly consider effective evaluation strategies?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Not currently.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We are starting to and participating in this cohort is helping to raise awareness.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Yes, but not consistent across programs and titles.   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dirty="0"/>
              <a:t>Yes, and consistently across programs and titles.</a:t>
            </a:r>
          </a:p>
        </p:txBody>
      </p:sp>
    </p:spTree>
    <p:extLst>
      <p:ext uri="{BB962C8B-B14F-4D97-AF65-F5344CB8AC3E}">
        <p14:creationId xmlns:p14="http://schemas.microsoft.com/office/powerpoint/2010/main" val="1676904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97A794-56F0-418D-B61C-D4BEDC20D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0BFC0B-3A14-E440-E797-305668E2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Speakers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6C3A3C2B-82E2-E221-88B8-9A7706A0A6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B6519C-9127-D326-5EDC-A922A95F71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Elise Lowe-Vaughn</a:t>
            </a:r>
          </a:p>
          <a:p>
            <a:pPr lvl="1"/>
            <a:r>
              <a:rPr lang="en-US" sz="1800" dirty="0"/>
              <a:t>Director, Workforce Development Programs</a:t>
            </a:r>
          </a:p>
          <a:p>
            <a:pPr lvl="2"/>
            <a:r>
              <a:rPr lang="en-US" sz="1800" dirty="0"/>
              <a:t>Colorado Department of Labor and Employment</a:t>
            </a:r>
            <a:endParaRPr lang="en-US" dirty="0"/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88725D04-7831-7E5C-CDD2-97D1B3DB97A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95A9D2-9F06-45CB-B977-5133DB6D3C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/>
              <a:t>Nick Hart, Ph.D.</a:t>
            </a:r>
          </a:p>
          <a:p>
            <a:pPr lvl="1"/>
            <a:r>
              <a:rPr lang="en-US" sz="1800" dirty="0"/>
              <a:t>President and CEO</a:t>
            </a:r>
          </a:p>
          <a:p>
            <a:pPr lvl="2"/>
            <a:r>
              <a:rPr lang="en-US" sz="1800" dirty="0"/>
              <a:t>Data Foundation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83E81A-9DC8-4C1B-9806-E6B097BBB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4129277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CF5A6F-E0B1-4EAA-9D56-D1F8267D0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6902A2-B58C-4486-BEAF-9A9455A3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155" y="1971590"/>
            <a:ext cx="8213161" cy="2095084"/>
          </a:xfrm>
        </p:spPr>
        <p:txBody>
          <a:bodyPr>
            <a:normAutofit fontScale="90000"/>
          </a:bodyPr>
          <a:lstStyle/>
          <a:p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A State Perspective: Commitment to a Culture of Evidence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7A594-7D53-425B-8B4C-A8E68CBBC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7156" y="3700628"/>
            <a:ext cx="8111894" cy="139388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endParaRPr lang="en-US" sz="2400" dirty="0">
              <a:highlight>
                <a:srgbClr val="FFFF00"/>
              </a:highlight>
              <a:cs typeface="Segoe UI"/>
            </a:endParaRPr>
          </a:p>
          <a:p>
            <a:pPr>
              <a:spcBef>
                <a:spcPts val="600"/>
              </a:spcBef>
            </a:pPr>
            <a:endParaRPr lang="en-US" sz="2400" dirty="0">
              <a:highlight>
                <a:srgbClr val="FFFF00"/>
              </a:highlight>
              <a:cs typeface="Segoe U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D0194-3411-46AA-8663-3A91FB57C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4292132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275EA2-7839-912C-4BE1-AABBDA039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80B8EAE-AD20-5C6F-C2F5-B56224ABA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299411"/>
            <a:ext cx="10224084" cy="3561347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>
                <a:solidFill>
                  <a:schemeClr val="accent3">
                    <a:lumMod val="75000"/>
                  </a:schemeClr>
                </a:solidFill>
              </a:rPr>
              <a:t>Colorado Workforce Innovation and Opportunity Act (WIOA) Evaluation Team </a:t>
            </a:r>
          </a:p>
          <a:p>
            <a:pPr marL="0" indent="0">
              <a:buNone/>
            </a:pPr>
            <a:r>
              <a:rPr lang="en-US" sz="3600" i="1" dirty="0">
                <a:solidFill>
                  <a:schemeClr val="accent4">
                    <a:lumMod val="50000"/>
                  </a:schemeClr>
                </a:solidFill>
              </a:rPr>
              <a:t>	A Statewide Initiative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56516-393D-1533-9124-DA53892BF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Funding Strategies | Peer Learning Cohort: Session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82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10" y="96857"/>
            <a:ext cx="9266989" cy="1020324"/>
          </a:xfrm>
        </p:spPr>
        <p:txBody>
          <a:bodyPr/>
          <a:lstStyle/>
          <a:p>
            <a:r>
              <a:rPr lang="en-US" dirty="0"/>
              <a:t>How Colorado Got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589" y="1137447"/>
            <a:ext cx="10043362" cy="49359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/>
              <a:t>Contract with Northern Illinois University (NIU)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Build evaluation capacity in Colorado workforce system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dirty="0"/>
              <a:t>Response to the Office of the State Auditors (OSA)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Return on investment for training-related placements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dirty="0"/>
              <a:t>Shared Results with the State and Local Leaders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Identified areas’ success the auditors did not note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Built trust with the state and local areas in evaluation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dirty="0"/>
              <a:t>Built the WIOA Evaluation Team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2400" dirty="0"/>
              <a:t>State and local staff unified goals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622749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 WIOA Evaluation Team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dirty="0"/>
              <a:t>Northern Illinois University (NIU)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Brian Richard, Ph.D.</a:t>
            </a:r>
          </a:p>
          <a:p>
            <a:pPr>
              <a:spcBef>
                <a:spcPts val="600"/>
              </a:spcBef>
            </a:pPr>
            <a:r>
              <a:rPr lang="en-US" sz="2400"/>
              <a:t>Yolanda Clark, Ph.D.</a:t>
            </a:r>
            <a:endParaRPr lang="en-US" sz="2400" dirty="0"/>
          </a:p>
          <a:p>
            <a:pPr marL="0" indent="0">
              <a:spcBef>
                <a:spcPts val="1200"/>
              </a:spcBef>
              <a:buNone/>
            </a:pPr>
            <a:r>
              <a:rPr lang="en-US" dirty="0"/>
              <a:t>Colorado Department of Labor and Employment (CDLE)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Elise Lowe-Vaughn, Director, Workforce Development Programs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Robin Bauknecht, Workforce Development Programs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/>
              <a:t>Adams Workforce and Business Center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Greg </a:t>
            </a:r>
            <a:r>
              <a:rPr lang="en-US" sz="2400" dirty="0" err="1"/>
              <a:t>McBoat</a:t>
            </a:r>
            <a:r>
              <a:rPr lang="en-US" sz="2400" dirty="0"/>
              <a:t>, Qualitative Analysis Lead &amp; Workforce Evaluation Team (WET)  Coordinator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dirty="0"/>
              <a:t>Workforce Boulder County &amp; Larimer County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Barbara Larsen, Quantitative Analysis Co-Lead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Glenda </a:t>
            </a:r>
            <a:r>
              <a:rPr lang="en-US" sz="2400" dirty="0" err="1"/>
              <a:t>Delenstarr</a:t>
            </a:r>
            <a:r>
              <a:rPr lang="en-US" sz="2400" dirty="0"/>
              <a:t>, Quantitative Analysis Co-Lead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484910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Hearing from You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What is your biggest challenge in evaluation?</a:t>
            </a:r>
          </a:p>
          <a:p>
            <a:pPr marL="0" indent="0">
              <a:buNone/>
            </a:pPr>
            <a:r>
              <a:rPr lang="en-US" dirty="0"/>
              <a:t>On your cell or computer go to: www.menti.com</a:t>
            </a:r>
          </a:p>
          <a:p>
            <a:pPr marL="0" indent="0">
              <a:buNone/>
            </a:pPr>
            <a:r>
              <a:rPr lang="en-US" dirty="0"/>
              <a:t>Enter code: 5140 7476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pic>
        <p:nvPicPr>
          <p:cNvPr id="6" name="Google Shape;146;p23">
            <a:extLst>
              <a:ext uri="{FF2B5EF4-FFF2-40B4-BE49-F238E27FC236}">
                <a16:creationId xmlns:a16="http://schemas.microsoft.com/office/drawing/2014/main" id="{3F36E1B5-567C-E6D3-33DC-5579D65F0FC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09700" y="3429000"/>
            <a:ext cx="2328100" cy="2328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4725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Colorado’s Paradigm Shift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515979"/>
            <a:ext cx="10263186" cy="4102768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Federal government’s paradigm shift and focus on diversity, equity, and inclusion (DEI) </a:t>
            </a:r>
          </a:p>
          <a:p>
            <a:pPr lvl="1"/>
            <a:r>
              <a:rPr lang="en-US" dirty="0"/>
              <a:t>President’s Biden’s </a:t>
            </a:r>
            <a:r>
              <a:rPr lang="en-US" dirty="0">
                <a:hlinkClick r:id="rId2"/>
              </a:rPr>
              <a:t>Executive Order On Advancing Racial Equity and Support for Underserved Communities Through the Federal Government | The White House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1336766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Colorado’s Culture of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CDLE is dedicated to evaluation </a:t>
            </a:r>
          </a:p>
          <a:p>
            <a:pPr marL="457200" indent="-457200"/>
            <a:r>
              <a:rPr lang="en-US" dirty="0"/>
              <a:t>Diverse evaluation team with internal and external partners   </a:t>
            </a:r>
          </a:p>
          <a:p>
            <a:pPr marL="457200" indent="-457200"/>
            <a:r>
              <a:rPr lang="en-US" dirty="0"/>
              <a:t>Buy-in at state and local area </a:t>
            </a:r>
          </a:p>
          <a:p>
            <a:pPr marL="457200" indent="-457200"/>
            <a:r>
              <a:rPr lang="en-US" dirty="0"/>
              <a:t>Shared knowledge and understanding of key terms </a:t>
            </a:r>
          </a:p>
          <a:p>
            <a:pPr marL="457200" indent="-457200"/>
            <a:r>
              <a:rPr lang="en-US" dirty="0"/>
              <a:t>Mixed methods evaluation approach 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587414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Colorado’s WIOA Evaluation Team (WET)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The team is comprised of state and local staff</a:t>
            </a:r>
          </a:p>
          <a:p>
            <a:pPr marL="457200" indent="-457200">
              <a:spcBef>
                <a:spcPts val="1200"/>
              </a:spcBef>
            </a:pPr>
            <a:r>
              <a:rPr lang="en-US" dirty="0"/>
              <a:t>Quantitative Team</a:t>
            </a:r>
          </a:p>
          <a:p>
            <a:pPr marL="457200" indent="-457200">
              <a:spcBef>
                <a:spcPts val="1200"/>
              </a:spcBef>
            </a:pPr>
            <a:r>
              <a:rPr lang="en-US" dirty="0"/>
              <a:t>Qualitative Team</a:t>
            </a:r>
          </a:p>
          <a:p>
            <a:pPr marL="457200" indent="-457200">
              <a:spcBef>
                <a:spcPts val="1200"/>
              </a:spcBef>
            </a:pPr>
            <a:r>
              <a:rPr lang="en-US" dirty="0"/>
              <a:t>NIU Technical Assistance and Guidance</a:t>
            </a:r>
          </a:p>
          <a:p>
            <a:pPr marL="457200" indent="-457200">
              <a:spcBef>
                <a:spcPts val="1200"/>
              </a:spcBef>
            </a:pPr>
            <a:r>
              <a:rPr lang="en-US" dirty="0"/>
              <a:t>Statewide Evaluation Coordinator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pic>
        <p:nvPicPr>
          <p:cNvPr id="6" name="Google Shape;189;p28">
            <a:extLst>
              <a:ext uri="{FF2B5EF4-FFF2-40B4-BE49-F238E27FC236}">
                <a16:creationId xmlns:a16="http://schemas.microsoft.com/office/drawing/2014/main" id="{961302B8-ABB7-F6BC-3BD8-F59F44CF7D0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16763"/>
          <a:stretch/>
        </p:blipFill>
        <p:spPr>
          <a:xfrm>
            <a:off x="7238482" y="2293635"/>
            <a:ext cx="4147651" cy="3155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8592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Colorado’s Ongoing/Next Steps</a:t>
            </a:r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85416E10-B446-6FB5-0D2D-B01614E16A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9741504"/>
              </p:ext>
            </p:extLst>
          </p:nvPr>
        </p:nvGraphicFramePr>
        <p:xfrm>
          <a:off x="1058779" y="2286000"/>
          <a:ext cx="9971169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723">
                  <a:extLst>
                    <a:ext uri="{9D8B030D-6E8A-4147-A177-3AD203B41FA5}">
                      <a16:colId xmlns:a16="http://schemas.microsoft.com/office/drawing/2014/main" val="3246582412"/>
                    </a:ext>
                  </a:extLst>
                </a:gridCol>
                <a:gridCol w="3323723">
                  <a:extLst>
                    <a:ext uri="{9D8B030D-6E8A-4147-A177-3AD203B41FA5}">
                      <a16:colId xmlns:a16="http://schemas.microsoft.com/office/drawing/2014/main" val="69104582"/>
                    </a:ext>
                  </a:extLst>
                </a:gridCol>
                <a:gridCol w="3323723">
                  <a:extLst>
                    <a:ext uri="{9D8B030D-6E8A-4147-A177-3AD203B41FA5}">
                      <a16:colId xmlns:a16="http://schemas.microsoft.com/office/drawing/2014/main" val="183563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Quantitative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Qualitative Local 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Customer Surveys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97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Analyzing data provides breadth for qualitative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In-depth understanding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Creating the customer survey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09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Training the 10 local areas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Persona and Journey Mapping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Surveying customers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1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Monthly reporting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Training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Training the WIOA Evaluation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96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Look at multiple years of data to identify 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42372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667222-94E9-5C0E-DF64-4062A1F7EB72}"/>
              </a:ext>
            </a:extLst>
          </p:cNvPr>
          <p:cNvSpPr txBox="1"/>
          <p:nvPr/>
        </p:nvSpPr>
        <p:spPr>
          <a:xfrm>
            <a:off x="1058779" y="1640840"/>
            <a:ext cx="4872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Three-Pronged Approach</a:t>
            </a:r>
            <a:r>
              <a:rPr lang="en-US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02417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Colorado’s Challenges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515979"/>
            <a:ext cx="10224084" cy="4223084"/>
          </a:xfrm>
        </p:spPr>
        <p:txBody>
          <a:bodyPr/>
          <a:lstStyle/>
          <a:p>
            <a:pPr marL="457200" indent="-457200"/>
            <a:r>
              <a:rPr lang="en-US" dirty="0"/>
              <a:t>Comfort level with evaluation</a:t>
            </a:r>
          </a:p>
          <a:p>
            <a:pPr marL="457200" indent="-457200"/>
            <a:r>
              <a:rPr lang="en-US" dirty="0"/>
              <a:t>Working with administrative data sets</a:t>
            </a:r>
          </a:p>
          <a:p>
            <a:pPr marL="457200" indent="-457200"/>
            <a:r>
              <a:rPr lang="en-US" dirty="0"/>
              <a:t>Varying levels of research knowledge</a:t>
            </a:r>
          </a:p>
          <a:p>
            <a:pPr marL="457200" indent="-457200"/>
            <a:r>
              <a:rPr lang="en-US" dirty="0"/>
              <a:t>Staff turnover</a:t>
            </a:r>
          </a:p>
          <a:p>
            <a:pPr marL="457200" indent="-457200"/>
            <a:r>
              <a:rPr lang="en-US" dirty="0"/>
              <a:t>Time commitment vs. allocated dollars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3088551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20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7" y="387371"/>
            <a:ext cx="9531934" cy="1020324"/>
          </a:xfrm>
        </p:spPr>
        <p:txBody>
          <a:bodyPr/>
          <a:lstStyle/>
          <a:p>
            <a:r>
              <a:rPr lang="en-US" dirty="0"/>
              <a:t>Incorporating Aspects of Research and Evaluation in Colorado’s State Plan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407695"/>
            <a:ext cx="10224084" cy="4665728"/>
          </a:xfrm>
        </p:spPr>
        <p:txBody>
          <a:bodyPr/>
          <a:lstStyle/>
          <a:p>
            <a:pPr marL="457200" indent="-457200">
              <a:spcBef>
                <a:spcPts val="1800"/>
              </a:spcBef>
            </a:pPr>
            <a:r>
              <a:rPr lang="en-US" dirty="0"/>
              <a:t>Workforce Development Programs is dedicated to conducting research and evaluation in order to test new services and strategies and achieve high levels of performance and outcomes</a:t>
            </a: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State Grant Coordinators have attended evaluation and are beginning to incorporate the techniques into grant reporting</a:t>
            </a: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New initiatives have an evaluation component</a:t>
            </a:r>
          </a:p>
          <a:p>
            <a:pPr marL="457200" indent="-457200">
              <a:spcBef>
                <a:spcPts val="1800"/>
              </a:spcBef>
            </a:pPr>
            <a:r>
              <a:rPr lang="en-US" dirty="0"/>
              <a:t>Evaluation will be incorporated into the next State Report cycle, 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2779389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5183B5-DC25-B9C1-23DB-A33CC8B0098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DD51C5-5FC8-F1EC-6C9D-8AA0701F854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5329B6-6DDD-A288-3F21-57C677496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C151DD5-30A3-C595-B896-549C5D3F55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questions do you have for the Colorado panel regarding their work advancing evaluation of workforce development programs?  </a:t>
            </a:r>
          </a:p>
        </p:txBody>
      </p:sp>
    </p:spTree>
    <p:extLst>
      <p:ext uri="{BB962C8B-B14F-4D97-AF65-F5344CB8AC3E}">
        <p14:creationId xmlns:p14="http://schemas.microsoft.com/office/powerpoint/2010/main" val="1261371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CF5A6F-E0B1-4EAA-9D56-D1F8267D0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6902A2-B58C-4486-BEAF-9A9455A3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155" y="1971590"/>
            <a:ext cx="8507794" cy="1729039"/>
          </a:xfrm>
        </p:spPr>
        <p:txBody>
          <a:bodyPr>
            <a:normAutofit fontScale="90000"/>
          </a:bodyPr>
          <a:lstStyle/>
          <a:p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A National Perspective: Evidence-Building and Evaluation in Government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7A594-7D53-425B-8B4C-A8E68CBBC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7156" y="3700628"/>
            <a:ext cx="8111894" cy="139388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endParaRPr lang="en-US" sz="2400" dirty="0">
              <a:highlight>
                <a:srgbClr val="FFFF00"/>
              </a:highlight>
              <a:cs typeface="Segoe UI"/>
            </a:endParaRPr>
          </a:p>
          <a:p>
            <a:pPr>
              <a:spcBef>
                <a:spcPts val="600"/>
              </a:spcBef>
            </a:pPr>
            <a:endParaRPr lang="en-US" sz="2400" dirty="0">
              <a:highlight>
                <a:srgbClr val="FFFF00"/>
              </a:highlight>
              <a:cs typeface="Segoe U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D0194-3411-46AA-8663-3A91FB57C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4038869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23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Demand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Historical arc over 60 years</a:t>
            </a:r>
          </a:p>
          <a:p>
            <a:pPr marL="457200" indent="-457200"/>
            <a:r>
              <a:rPr lang="en-US" dirty="0"/>
              <a:t>Growing momentum in just last 4 – passage of the Evidence Act in federal government</a:t>
            </a:r>
          </a:p>
          <a:p>
            <a:pPr marL="457200" indent="-457200"/>
            <a:r>
              <a:rPr lang="en-US" dirty="0"/>
              <a:t>Increasing flexibilities in federal funding</a:t>
            </a:r>
          </a:p>
          <a:p>
            <a:pPr marL="457200" indent="-457200"/>
            <a:r>
              <a:rPr lang="en-US" dirty="0"/>
              <a:t>Year of Evidence for Action - concluded yesterday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2155527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24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Evidence Capacity?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383631"/>
            <a:ext cx="10224084" cy="4689791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</a:pPr>
            <a:r>
              <a:rPr lang="en-US" dirty="0"/>
              <a:t>Leadership support and motivation</a:t>
            </a:r>
          </a:p>
          <a:p>
            <a:pPr marL="457200" indent="-457200">
              <a:spcBef>
                <a:spcPts val="600"/>
              </a:spcBef>
            </a:pPr>
            <a:r>
              <a:rPr lang="en-US" dirty="0"/>
              <a:t>Culture for evaluative thinking</a:t>
            </a:r>
          </a:p>
          <a:p>
            <a:pPr marL="457200" indent="-457200">
              <a:spcBef>
                <a:spcPts val="600"/>
              </a:spcBef>
            </a:pPr>
            <a:r>
              <a:rPr lang="en-US" dirty="0"/>
              <a:t>Data and technical capacity</a:t>
            </a:r>
          </a:p>
          <a:p>
            <a:pPr marL="0" indent="0">
              <a:buNone/>
            </a:pPr>
            <a:r>
              <a:rPr lang="en-US" dirty="0"/>
              <a:t>Challenged by: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Legal frameworks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Expertise and resources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Access and quality of data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Coordination across silos</a:t>
            </a:r>
          </a:p>
          <a:p>
            <a:pPr lvl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Leadership capacity and commitment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612020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25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Supply-Demand / Production-Use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Use occurs all around us – and often government not given credit</a:t>
            </a:r>
          </a:p>
          <a:p>
            <a:pPr marL="457200" indent="-457200"/>
            <a:r>
              <a:rPr lang="en-US" dirty="0"/>
              <a:t>Instrumental / Conceptual / Imposed / Political</a:t>
            </a:r>
          </a:p>
          <a:p>
            <a:pPr marL="457200" indent="-457200"/>
            <a:r>
              <a:rPr lang="en-US" dirty="0"/>
              <a:t>Research-Practice Partnerships encourage use – Co-production of useful evidence with stakeholders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2401183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26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Agendas Help Bridge the Gap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pic>
        <p:nvPicPr>
          <p:cNvPr id="6" name="Google Shape;79;p17">
            <a:extLst>
              <a:ext uri="{FF2B5EF4-FFF2-40B4-BE49-F238E27FC236}">
                <a16:creationId xmlns:a16="http://schemas.microsoft.com/office/drawing/2014/main" id="{9A4500B4-525F-959F-F911-9F18D6EB1034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 t="19341"/>
          <a:stretch/>
        </p:blipFill>
        <p:spPr>
          <a:xfrm>
            <a:off x="1737360" y="1565910"/>
            <a:ext cx="7588711" cy="4137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1521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27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7" y="333938"/>
            <a:ext cx="9818018" cy="1020324"/>
          </a:xfrm>
        </p:spPr>
        <p:txBody>
          <a:bodyPr/>
          <a:lstStyle/>
          <a:p>
            <a:r>
              <a:rPr lang="en-US" dirty="0"/>
              <a:t>How This All Connects: Evidence Works for Workforce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In 2008 evaluators provided final WIA non-experimental evaluation to DOL – finding increased earnings 15-25 percent for program participants; also identified small returns for the Dislocated Worker program</a:t>
            </a:r>
          </a:p>
          <a:p>
            <a:pPr marL="457200" indent="-457200"/>
            <a:r>
              <a:rPr lang="en-US" dirty="0"/>
              <a:t>Study was cited by Obama Administration as evidence of efficacy (without distinction between the programs)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4217956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28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7" y="411434"/>
            <a:ext cx="9531934" cy="1020324"/>
          </a:xfrm>
        </p:spPr>
        <p:txBody>
          <a:bodyPr/>
          <a:lstStyle/>
          <a:p>
            <a:r>
              <a:rPr lang="en-US" dirty="0"/>
              <a:t>Challenges in the Workforce Investment Act Evaluation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431758"/>
            <a:ext cx="10224084" cy="4054642"/>
          </a:xfrm>
        </p:spPr>
        <p:txBody>
          <a:bodyPr/>
          <a:lstStyle/>
          <a:p>
            <a:pPr marL="457200" indent="-457200"/>
            <a:r>
              <a:rPr lang="en-US" dirty="0"/>
              <a:t>Program redesigns and use of non-experimental methods</a:t>
            </a:r>
          </a:p>
          <a:p>
            <a:pPr marL="457200" indent="-457200"/>
            <a:r>
              <a:rPr lang="en-US" dirty="0"/>
              <a:t>Critiques of the study design</a:t>
            </a:r>
          </a:p>
          <a:p>
            <a:pPr marL="457200" indent="-457200"/>
            <a:r>
              <a:rPr lang="en-US" dirty="0"/>
              <a:t>Only 12 of 50 states provided data voluntarily</a:t>
            </a:r>
          </a:p>
          <a:p>
            <a:pPr marL="457200" indent="-457200"/>
            <a:r>
              <a:rPr lang="en-US" dirty="0"/>
              <a:t>Time in analyzing long-term outcomes of interest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2125261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29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in the WIA Evaluation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6" y="1305427"/>
            <a:ext cx="10034587" cy="4030578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2800" dirty="0"/>
              <a:t>Better knowledge than before</a:t>
            </a:r>
          </a:p>
          <a:p>
            <a:pPr marL="457200" indent="-457200"/>
            <a:r>
              <a:rPr lang="en-US" sz="2800" dirty="0"/>
              <a:t>Broken into bite sizes over time</a:t>
            </a:r>
          </a:p>
          <a:p>
            <a:pPr marL="457200" indent="-457200"/>
            <a:r>
              <a:rPr lang="en-US" sz="2800" dirty="0"/>
              <a:t>Investment demonstrates the value of building evidence that is useful for future actions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1933303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BE700F-A780-4E8B-0083-17AF0845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30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54E6F3-9CAB-3779-8AF7-AC19DA5C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for Use in Workforce Development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156DE-7037-C4C8-C451-F2B62B28C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137447"/>
            <a:ext cx="9842080" cy="4935976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>
                <a:solidFill>
                  <a:schemeClr val="accent3"/>
                </a:solidFill>
              </a:rPr>
              <a:t>Leadership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Incentives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Intermediaries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Access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accent6">
                    <a:lumMod val="25000"/>
                  </a:schemeClr>
                </a:solidFill>
              </a:rPr>
              <a:t>Partnerships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F9C0F-91A6-CE6C-DA68-5FBC4FEF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76918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5183B5-DC25-B9C1-23DB-A33CC8B0098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DD51C5-5FC8-F1EC-6C9D-8AA0701F854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5329B6-6DDD-A288-3F21-57C677496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C151DD5-30A3-C595-B896-549C5D3F55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questions do you have for Dr. Hart regarding the </a:t>
            </a:r>
            <a:r>
              <a:rPr lang="en-US"/>
              <a:t>demand for and </a:t>
            </a:r>
            <a:r>
              <a:rPr lang="en-US" dirty="0"/>
              <a:t>application of evidence?  </a:t>
            </a:r>
          </a:p>
        </p:txBody>
      </p:sp>
    </p:spTree>
    <p:extLst>
      <p:ext uri="{BB962C8B-B14F-4D97-AF65-F5344CB8AC3E}">
        <p14:creationId xmlns:p14="http://schemas.microsoft.com/office/powerpoint/2010/main" val="19255427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B530EC-4639-4FEA-85CA-C2201F2AF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D54BE7-61B7-4907-B620-488E84A5A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156" y="2262141"/>
            <a:ext cx="8111894" cy="1729039"/>
          </a:xfrm>
        </p:spPr>
        <p:txBody>
          <a:bodyPr/>
          <a:lstStyle/>
          <a:p>
            <a:r>
              <a:rPr lang="en-US" dirty="0"/>
              <a:t>Peer Discussion Breakouts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7AE53-4407-4E55-81CD-7AA88C67B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22473121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B9AA6D-3D17-D19D-EFBF-808346A8B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33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4F4F64-E922-3CDD-29CE-C778E693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7" y="274415"/>
            <a:ext cx="9531934" cy="1020324"/>
          </a:xfrm>
        </p:spPr>
        <p:txBody>
          <a:bodyPr>
            <a:normAutofit/>
          </a:bodyPr>
          <a:lstStyle/>
          <a:p>
            <a:r>
              <a:rPr lang="en-US" dirty="0"/>
              <a:t>Share Your Next Steps in Developing and Maintaining a Culture of Evidence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506F3-9D87-0A4B-0116-08A0748A2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steps have you taken to date to develop a culture of evidence?</a:t>
            </a:r>
          </a:p>
          <a:p>
            <a:r>
              <a:rPr lang="en-US" dirty="0"/>
              <a:t>What will your next (2-3) steps be in furthering your research and evaluation of workforce development programs? </a:t>
            </a:r>
          </a:p>
          <a:p>
            <a:r>
              <a:rPr lang="en-US" dirty="0"/>
              <a:t>What are the greatest obstacles in taking those next steps? 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0D28E-8811-5292-A389-518B6D1C1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2437499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62CDDC-9C4B-4C1F-A835-B619CD958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02A9D5-A8E4-4210-B274-6B142A829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156" y="2308994"/>
            <a:ext cx="8111894" cy="1476460"/>
          </a:xfrm>
        </p:spPr>
        <p:txBody>
          <a:bodyPr/>
          <a:lstStyle/>
          <a:p>
            <a:r>
              <a:rPr lang="en-US" dirty="0"/>
              <a:t>Looking Ahead . . 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7E0E0-5158-44A1-939A-3528C4C06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06594" y="3626841"/>
            <a:ext cx="8111894" cy="6403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Upcoming activities, coaching support, and resources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EF5EB-0890-4EFA-A56E-DC1ED63A1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15781240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31399-66E6-4476-9774-140A5312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D778B7-998F-49E0-9741-70FC2A6C5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66" y="-91440"/>
            <a:ext cx="9531934" cy="1040590"/>
          </a:xfrm>
        </p:spPr>
        <p:txBody>
          <a:bodyPr/>
          <a:lstStyle/>
          <a:p>
            <a:r>
              <a:rPr lang="en-US" dirty="0"/>
              <a:t>State Presentations at Final </a:t>
            </a:r>
            <a:r>
              <a:rPr lang="en-US" dirty="0" err="1"/>
              <a:t>EvalPLC</a:t>
            </a:r>
            <a:r>
              <a:rPr lang="en-US" dirty="0"/>
              <a:t> Meeting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B49A67-3E8F-40C5-AB92-CC2501CCE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137447"/>
            <a:ext cx="10749863" cy="4574584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8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/>
              <a:t>Expectations for state presentations at final </a:t>
            </a:r>
            <a:r>
              <a:rPr lang="en-US" sz="1800" dirty="0" err="1"/>
              <a:t>EvalPLC</a:t>
            </a:r>
            <a:r>
              <a:rPr lang="en-US" sz="1800" dirty="0"/>
              <a:t> meeting, scheduled for Thursday, March 23, 2023: 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What have you learned through the Evaluation Peer Learning Cohort process? 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Strengths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Challenges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Where you started, and using the assessments as a map of where you went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Capstone Project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Next steps for your state in research and evaluation of workforce development programs and services 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Basic evaluation action plans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Approach for next 6-12 months </a:t>
            </a:r>
          </a:p>
          <a:p>
            <a:pPr>
              <a:spcBef>
                <a:spcPts val="600"/>
              </a:spcBef>
            </a:pPr>
            <a:r>
              <a:rPr lang="en-US" sz="1800" dirty="0"/>
              <a:t>Bigger picture 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How we see our state moving forward on research and evaluation over the next 1, 2, and 3 years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Continuing to engage in the community of practice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800" b="1" dirty="0"/>
              <a:t>Please provide slides to your coach by COB Friday, March 10, 2023.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53A3C-E468-44FC-B4CD-A5F56A5D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19378341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531399-66E6-4476-9774-140A5312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D778B7-998F-49E0-9741-70FC2A6C5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Capstone Projects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B49A67-3E8F-40C5-AB92-CC2501CCE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867" y="1137447"/>
            <a:ext cx="9948819" cy="4574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With your coach’s support, complete and submit your capstone project by April 28, 2023.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53A3C-E468-44FC-B4CD-A5F56A5D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1718693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45D03D-B079-4191-A08D-6092BDA1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t>37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1AF71E-5EFA-4725-AEE2-BEFA37104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and Evidence Resources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BD7AC8-AD7C-473F-BEBB-F8A6847074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300" dirty="0">
                <a:hlinkClick r:id="rId3"/>
              </a:rPr>
              <a:t>WIOA Evaluation Toolkit</a:t>
            </a:r>
            <a:endParaRPr lang="en-US" sz="2300" dirty="0"/>
          </a:p>
          <a:p>
            <a:pPr fontAlgn="base"/>
            <a:r>
              <a:rPr lang="en-US" sz="2300" dirty="0">
                <a:hlinkClick r:id="rId4"/>
              </a:rPr>
              <a:t>Evidence-Building Capacity in State Workforce Agencies​</a:t>
            </a:r>
            <a:r>
              <a:rPr lang="en-US" sz="2300" dirty="0"/>
              <a:t>:Insights from a National Scan and Two States (2016) </a:t>
            </a:r>
          </a:p>
          <a:p>
            <a:pPr lvl="1" fontAlgn="base"/>
            <a:r>
              <a:rPr lang="en-US" sz="2100" dirty="0"/>
              <a:t>National Association of State Workforce Boards</a:t>
            </a:r>
          </a:p>
          <a:p>
            <a:r>
              <a:rPr lang="en-US" sz="2300" dirty="0"/>
              <a:t>Evaluation and Research Hub</a:t>
            </a:r>
          </a:p>
          <a:p>
            <a:pPr lvl="1"/>
            <a:r>
              <a:rPr lang="en-US" sz="1800" dirty="0">
                <a:hlinkClick r:id="rId5"/>
              </a:rPr>
              <a:t>https://evalhub.workforcegps.org/</a:t>
            </a:r>
            <a:endParaRPr lang="en-US" sz="1800" dirty="0"/>
          </a:p>
          <a:p>
            <a:r>
              <a:rPr lang="en-US" sz="2300" dirty="0"/>
              <a:t>Workforce System Strategies</a:t>
            </a:r>
          </a:p>
          <a:p>
            <a:pPr lvl="1"/>
            <a:r>
              <a:rPr lang="en-US" sz="1800" dirty="0">
                <a:hlinkClick r:id="rId6"/>
              </a:rPr>
              <a:t>https://strategies.workforcegps.org/</a:t>
            </a:r>
            <a:endParaRPr lang="en-US" sz="1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700791-3C52-40E6-9898-20E0257E70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300" dirty="0">
                <a:solidFill>
                  <a:srgbClr val="202A43"/>
                </a:solidFill>
                <a:latin typeface="Arial" panose="020B0604020202020204" pitchFamily="34" charset="0"/>
              </a:rPr>
              <a:t>P.L. 115-435</a:t>
            </a:r>
            <a:r>
              <a:rPr lang="en-US" sz="2300" i="0" dirty="0">
                <a:solidFill>
                  <a:srgbClr val="202A43"/>
                </a:solidFill>
                <a:effectLst/>
                <a:latin typeface="Arial" panose="020B0604020202020204" pitchFamily="34" charset="0"/>
              </a:rPr>
              <a:t> - Foundations for Evidence-Based Policymaking Act of 2018</a:t>
            </a:r>
          </a:p>
          <a:p>
            <a:r>
              <a:rPr lang="en-US" sz="2300" i="0" dirty="0">
                <a:solidFill>
                  <a:srgbClr val="202A43"/>
                </a:solidFill>
                <a:effectLst/>
                <a:latin typeface="Arial" panose="020B0604020202020204" pitchFamily="34" charset="0"/>
                <a:hlinkClick r:id="rId7"/>
              </a:rPr>
              <a:t>Evidence-Based Policy Primer</a:t>
            </a:r>
            <a:endParaRPr lang="en-US" sz="2300" i="0" dirty="0">
              <a:solidFill>
                <a:srgbClr val="202A43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en-US" sz="2100" dirty="0">
                <a:solidFill>
                  <a:srgbClr val="202A43"/>
                </a:solidFill>
                <a:latin typeface="Arial" panose="020B0604020202020204" pitchFamily="34" charset="0"/>
              </a:rPr>
              <a:t>Bipartisan Policy Council</a:t>
            </a:r>
            <a:endParaRPr lang="en-US" sz="2100" i="0" dirty="0">
              <a:solidFill>
                <a:srgbClr val="202A43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2300" dirty="0">
                <a:solidFill>
                  <a:srgbClr val="202A43"/>
                </a:solidFill>
                <a:latin typeface="Arial" panose="020B0604020202020204" pitchFamily="34" charset="0"/>
                <a:hlinkClick r:id="rId8"/>
              </a:rPr>
              <a:t>New Directions for Evaluation</a:t>
            </a:r>
            <a:endParaRPr lang="en-US" sz="2300" dirty="0">
              <a:solidFill>
                <a:srgbClr val="202A43"/>
              </a:solidFill>
              <a:latin typeface="Arial" panose="020B0604020202020204" pitchFamily="34" charset="0"/>
            </a:endParaRPr>
          </a:p>
          <a:p>
            <a:pPr lvl="1"/>
            <a:r>
              <a:rPr lang="en-US" sz="2100" i="0" dirty="0">
                <a:solidFill>
                  <a:srgbClr val="202A43"/>
                </a:solidFill>
                <a:effectLst/>
                <a:latin typeface="Arial" panose="020B0604020202020204" pitchFamily="34" charset="0"/>
              </a:rPr>
              <a:t>Special Issue Evaluation Policy</a:t>
            </a:r>
            <a:r>
              <a:rPr lang="en-US" sz="2100" dirty="0">
                <a:solidFill>
                  <a:srgbClr val="202A43"/>
                </a:solidFill>
                <a:latin typeface="Arial" panose="020B0604020202020204" pitchFamily="34" charset="0"/>
              </a:rPr>
              <a:t>, Spring 2022</a:t>
            </a:r>
          </a:p>
          <a:p>
            <a:pPr lvl="1"/>
            <a:r>
              <a:rPr lang="en-US" sz="2100" i="0" dirty="0">
                <a:solidFill>
                  <a:srgbClr val="202A43"/>
                </a:solidFill>
                <a:effectLst/>
                <a:latin typeface="Arial" panose="020B0604020202020204" pitchFamily="34" charset="0"/>
              </a:rPr>
              <a:t>Data Foundation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E2332-B9B8-4395-A690-7FAA67137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1060454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6035AE-E31C-4D40-8BF2-0A07642A4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63D9BC-030E-401D-AD1A-5A4CB498C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85" y="178314"/>
            <a:ext cx="9254205" cy="627961"/>
          </a:xfrm>
        </p:spPr>
        <p:txBody>
          <a:bodyPr>
            <a:normAutofit/>
          </a:bodyPr>
          <a:lstStyle/>
          <a:p>
            <a:r>
              <a:rPr lang="en-US"/>
              <a:t>Upcoming EvalPLC Events and Meetings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5D934F-48CF-43C2-8E1F-25C0511D2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8977" y="869030"/>
            <a:ext cx="7443689" cy="5291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sz="2400" i="1"/>
              <a:t>All </a:t>
            </a:r>
            <a:r>
              <a:rPr lang="en-US" sz="2400" i="1" err="1"/>
              <a:t>EvalPLC</a:t>
            </a:r>
            <a:r>
              <a:rPr lang="en-US" sz="2400" i="1"/>
              <a:t> events and meetings are held on Thursdays at 3 PM ET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2D12AE0-35BB-4D19-A584-A9EF2955E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 | Peer Learning Cohort: Session 4</a:t>
            </a:r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A63DD864-CC01-4834-8EF7-ABD0035F17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27628"/>
              </p:ext>
            </p:extLst>
          </p:nvPr>
        </p:nvGraphicFramePr>
        <p:xfrm>
          <a:off x="839788" y="2365248"/>
          <a:ext cx="9829800" cy="1369625"/>
        </p:xfrm>
        <a:graphic>
          <a:graphicData uri="http://schemas.openxmlformats.org/drawingml/2006/table">
            <a:tbl>
              <a:tblPr firstCol="1" bandRow="1">
                <a:tableStyleId>{2D5ABB26-0587-4C30-8999-92F81FD0307C}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152819060"/>
                    </a:ext>
                  </a:extLst>
                </a:gridCol>
                <a:gridCol w="7543800">
                  <a:extLst>
                    <a:ext uri="{9D8B030D-6E8A-4147-A177-3AD203B41FA5}">
                      <a16:colId xmlns:a16="http://schemas.microsoft.com/office/drawing/2014/main" val="3260393208"/>
                    </a:ext>
                  </a:extLst>
                </a:gridCol>
              </a:tblGrid>
              <a:tr h="792290">
                <a:tc>
                  <a:txBody>
                    <a:bodyPr/>
                    <a:lstStyle/>
                    <a:p>
                      <a:r>
                        <a:rPr lang="en-US" sz="2000" b="1" dirty="0"/>
                        <a:t>March 1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Public Webinar – Participatory Research Methods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8472030"/>
                  </a:ext>
                </a:extLst>
              </a:tr>
              <a:tr h="577335">
                <a:tc>
                  <a:txBody>
                    <a:bodyPr/>
                    <a:lstStyle/>
                    <a:p>
                      <a:r>
                        <a:rPr lang="en-US" sz="2000" b="1" dirty="0"/>
                        <a:t>March 23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EvalPLC Meeting 5 – State Reflections and Next Steps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104430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8CD461F-C3E3-4B89-9C79-E9D8AD2B8776}"/>
              </a:ext>
            </a:extLst>
          </p:cNvPr>
          <p:cNvSpPr txBox="1"/>
          <p:nvPr/>
        </p:nvSpPr>
        <p:spPr>
          <a:xfrm>
            <a:off x="839788" y="1828800"/>
            <a:ext cx="1462088" cy="465892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>
                  <a:shade val="15000"/>
                  <a:satMod val="180000"/>
                </a:schemeClr>
              </a:gs>
              <a:gs pos="50000">
                <a:schemeClr val="accent1">
                  <a:shade val="45000"/>
                  <a:satMod val="170000"/>
                </a:schemeClr>
              </a:gs>
              <a:gs pos="100000">
                <a:schemeClr val="accent4">
                  <a:lumMod val="75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0" bIns="91440" rtlCol="0" anchor="b">
            <a:spAutoFit/>
          </a:bodyPr>
          <a:lstStyle/>
          <a:p>
            <a:pPr algn="ctr"/>
            <a:r>
              <a:rPr lang="en-US" sz="2000" spc="100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036719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36EE3D-A03A-4136-8E8D-E53087731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0518" y="492630"/>
            <a:ext cx="6804561" cy="786384"/>
          </a:xfrm>
        </p:spPr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EEC628-7E2F-40C6-A897-049EE29442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Gloria Salas-Kos</a:t>
            </a:r>
          </a:p>
          <a:p>
            <a:pPr lvl="1"/>
            <a:r>
              <a:rPr lang="en-US" dirty="0"/>
              <a:t>Senior Program Analyst/Evaluation Dissemination and Technical Assistance Project COR</a:t>
            </a:r>
          </a:p>
          <a:p>
            <a:pPr lvl="2"/>
            <a:r>
              <a:rPr lang="en-US" dirty="0"/>
              <a:t>Employment and Training Administration/U.S. DOL</a:t>
            </a:r>
          </a:p>
          <a:p>
            <a:pPr lvl="3"/>
            <a:r>
              <a:rPr lang="en-US" dirty="0">
                <a:hlinkClick r:id="rId3"/>
              </a:rPr>
              <a:t>Salas-Kos.Gloria@dol.gov</a:t>
            </a:r>
            <a:r>
              <a:rPr lang="en-US" dirty="0"/>
              <a:t> </a:t>
            </a:r>
          </a:p>
          <a:p>
            <a:r>
              <a:rPr lang="en-US" dirty="0"/>
              <a:t>Wayne Gordon</a:t>
            </a:r>
          </a:p>
          <a:p>
            <a:pPr lvl="1"/>
            <a:r>
              <a:rPr lang="en-US" dirty="0"/>
              <a:t>Director, Research and Evaluation</a:t>
            </a:r>
          </a:p>
          <a:p>
            <a:pPr lvl="2"/>
            <a:r>
              <a:rPr lang="en-US" dirty="0"/>
              <a:t>Employment and Training Administration/U.S. DOL</a:t>
            </a:r>
          </a:p>
          <a:p>
            <a:pPr lvl="3"/>
            <a:r>
              <a:rPr lang="en-US" dirty="0">
                <a:hlinkClick r:id="rId4"/>
              </a:rPr>
              <a:t>Gordon.Wayne@dol.gov</a:t>
            </a:r>
            <a:endParaRPr lang="en-US" dirty="0"/>
          </a:p>
          <a:p>
            <a:r>
              <a:rPr lang="en-US" dirty="0"/>
              <a:t>Evaluation Peer Learning Cohort Support</a:t>
            </a:r>
          </a:p>
          <a:p>
            <a:pPr lvl="2"/>
            <a:r>
              <a:rPr lang="en-US" dirty="0"/>
              <a:t>Safal Partners</a:t>
            </a:r>
          </a:p>
          <a:p>
            <a:pPr lvl="3"/>
            <a:r>
              <a:rPr lang="en-US" dirty="0">
                <a:hlinkClick r:id="rId5"/>
              </a:rPr>
              <a:t>EvalPLC@SafalPartners.com</a:t>
            </a:r>
            <a:r>
              <a:rPr lang="en-US" dirty="0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0239A-EFD5-402F-9334-E74F444B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8C7D7C4-17CD-4084-B095-421E2911D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/>
              <a:t>| Peer Learning Cohort: Session 4</a:t>
            </a:r>
          </a:p>
        </p:txBody>
      </p:sp>
    </p:spTree>
    <p:extLst>
      <p:ext uri="{BB962C8B-B14F-4D97-AF65-F5344CB8AC3E}">
        <p14:creationId xmlns:p14="http://schemas.microsoft.com/office/powerpoint/2010/main" val="42498176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4F148-3A4C-4E3F-9C78-46D88B147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/>
              <a:t>We are glad you joined us today.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239D62-3B9E-429C-8022-B738CD9EC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4A412A-6EA6-4914-8A2B-BF6C42D7F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Evaluation Culture, Awareness, and Strategic Planning</a:t>
            </a:r>
            <a:r>
              <a:rPr lang="en-US" dirty="0">
                <a:solidFill>
                  <a:schemeClr val="accent5"/>
                </a:solidFill>
              </a:rPr>
              <a:t> | Peer Learning Cohort: Session 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1CAA1F-D509-4CB7-88BE-57B942588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89867"/>
      </p:ext>
    </p:extLst>
  </p:cSld>
  <p:clrMapOvr>
    <a:masterClrMapping/>
  </p:clrMapOvr>
</p:sld>
</file>

<file path=ppt/theme/theme1.xml><?xml version="1.0" encoding="utf-8"?>
<a:theme xmlns:a="http://schemas.openxmlformats.org/drawingml/2006/main" name="Eval Hub Template Slides">
  <a:themeElements>
    <a:clrScheme name="Eval Hub">
      <a:dk1>
        <a:srgbClr val="050505"/>
      </a:dk1>
      <a:lt1>
        <a:srgbClr val="FFFFFF"/>
      </a:lt1>
      <a:dk2>
        <a:srgbClr val="01202D"/>
      </a:dk2>
      <a:lt2>
        <a:srgbClr val="EEF1F3"/>
      </a:lt2>
      <a:accent1>
        <a:srgbClr val="003853"/>
      </a:accent1>
      <a:accent2>
        <a:srgbClr val="086794"/>
      </a:accent2>
      <a:accent3>
        <a:srgbClr val="008092"/>
      </a:accent3>
      <a:accent4>
        <a:srgbClr val="06A7B4"/>
      </a:accent4>
      <a:accent5>
        <a:srgbClr val="A8E9F4"/>
      </a:accent5>
      <a:accent6>
        <a:srgbClr val="ABE0FB"/>
      </a:accent6>
      <a:hlink>
        <a:srgbClr val="086794"/>
      </a:hlink>
      <a:folHlink>
        <a:srgbClr val="3F526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AW xmlns="http://www.net-centric.com/PAWPP">
  <Shape xmlns="" ID="RLZAEB6ZdNurhurYVXLDHvIiR50=" pdftag="_x005B_Artifact_x005D_" isBookmarkSet="no" bookmark="no"/>
  <Shape xmlns="" ID="usQImVEubLCEI7VaAFnuokKUPtU=" pdftag="H2" isBookmarkSet="no" bookmark="yes" Order="_x0032_"/>
  <Shape xmlns="" ID="OnAWrYt0quhLgNOVTUCqTaSm4F4=" pdftag="H1" isBookmarkSet="no" bookmark="yes" Order="_x0031_"/>
  <Shape xmlns="" ID="tU8LTbvXCMOPJ0aBfPgFoX5oG18=" pdftag="P" isBookmarkSet="no" bookmark="no" Order="_x0032_"/>
  <Shape xmlns="" ID="GVFZTswW6o80uGMa3+G9JbWt+Zk=" pdftag="H2" isBookmarkSet="no" bookmark="yes" Order="_x0031_"/>
  <Shape xmlns="" ID="7EPJJFWpQLEuP5xrN3A/cLfs9HU=" pdftag="" Order="_x0033_"/>
  <Shape xmlns="" ID="rxOKCJRhAmCH7K3dudDFa2rXTn4=" pdftag="P" isBookmarkSet="no" bookmark="no" Order="_x0032_"/>
  <Shape xmlns="" ID="gqPylL6ho2wS7odMpYoYIYa2EiQ=" Order="_x0033_" formula="no" inline="no" isBookmarkSet="no" bookmark="no" artifact="_x0031_" pdftag="_x005B_Artifact_x005D_" validate="no"/>
  <HyperLink xmlns="" ID="KPBWGTdtJeti1SqD66cGM5zW3v0=960207121109.2_144.6287" plainAltText="www.resource-link-here.com" language=""/>
  <Shape xmlns="" ID="dolWTbxVyO411CxLIWEhGSnICww=" pdftag="H2" isBookmarkSet="no" bookmark="yes" Order="_x0031_"/>
  <Shape xmlns="" ID="5NJ2oKvPVRPrT/Jni/5H0IhCzgg=" Order="_x0033_" pdftag="_x005B_Artifact_x005D_" isBookmarkSet="no" bookmark="no"/>
  <Shape xmlns="" ID="doa4/wsaQAY2kRHE4lb9L3WxQDs=" pdftag="P" isBookmarkSet="no" bookmark="no" Order="_x0033_"/>
  <Shape xmlns="" ID="WAXcf6yxnfNfqX8B64SEuxJsOBc=" pdftag="" Order="_x0035_" artifact="_x0031_" validate="no" formula="no" inline="no"/>
  <Shape xmlns="" ID="J3b5Z4uYPFF7klVGoAb7Ylh7lIQ=" pdftag="P" isBookmarkSet="no" bookmark="no" Order="_x0032_"/>
  <Shape xmlns="" ID="0vAyYN3BoFRXt0wJjH8tZ20n0oc=" pdftag="" Order="_x0033_" artifact="_x0031_" validate="no" formula="no" inline="no"/>
  <Shape xmlns="" ID="3nxAZ7+1+YkMjrtp9jGRD7XI02M=" pdftag="H2" isBookmarkSet="no" bookmark="yes" Order="_x0031_"/>
  <Shape xmlns="" ID="VO0T9TIWhEUR2E8vE9ADTMOYvPQ=" Order="_x0036_" pdftag="_x005B_Artifact_x005D_" isBookmarkSet="no" bookmark="no"/>
  <Shape xmlns="" ID="5na1PGEF59SIxs0ohscBTkfoFNo=" pdftag="P" isBookmarkSet="no" bookmark="no" Order="_x0034_"/>
  <Shape xmlns="" ID="zzit0oLDnOFTIKbfVyDCBN86qPA=" formula="no" inline="no" isBookmarkSet="no" bookmark="no" Order="_x0034_" validate="no" pdftag="_x005B_Artifact_x005D_" artifact="_x0031_"/>
  <Shape xmlns="" ID="gprsu1DBmAusXrSWDeQHHrJVPQI=" pdftag="P" isBookmarkSet="no" bookmark="no" Order="_x0033_"/>
  <Shape xmlns="" ID="/O63WHCg5mFCFOjL4SDmg27caTM=" formula="no" inline="no" isBookmarkSet="no" bookmark="no" Order="_x0033_" validate="no" pdftag="_x005B_Artifact_x005D_" artifact="_x0031_"/>
  <Shape xmlns="" ID="FNX/d5oQ5HbjqT54T9orswsQtGU=" pdftag="P" isBookmarkSet="no" bookmark="no" Order="_x0032_"/>
  <Shape xmlns="" ID="99mEfl0uav/ZrKLy0ZL8v/HsgXw=" formula="no" inline="no" isBookmarkSet="no" bookmark="no" Order="_x0032_" validate="no" pdftag="_x005B_Artifact_x005D_" artifact="_x0031_"/>
  <Shape xmlns="" ID="H8XQwSp/BzpWJ3/DHuiNdhmxAAU=" pdftag="H2" isBookmarkSet="no" bookmark="yes" Order="_x0031_"/>
  <Shape xmlns="" ID="Zz+V1Zub2r8w05TOof22obzymb8=" Order="_x0038_" pdftag="_x005B_Artifact_x005D_" isBookmarkSet="no" bookmark="no"/>
  <Shape xmlns="" ID="b1hQCVNjdTvx5it0oMgqQOcT1PE=" formula="no" inline="no" isBookmarkSet="no" bookmark="no" validate="no" pdftag="P" artifact="_x0030_" Order="_x0032_"/>
  <Shape xmlns="" ID="AT5Et8Kkx8y2On8bDn6oyACaK+8=" pdftag="H2" isBookmarkSet="no" bookmark="yes" Order="_x0031_"/>
  <Shape xmlns="" ID="Hminx6H7XkIX4PStfqsBLx5LUS0=" Order="_x0033_" pdftag="_x005B_Artifact_x005D_" isBookmarkSet="no" bookmark="no"/>
  <Shape xmlns="" ID="5rzPkX0UXwLh7m3v+AgM3UIU1T4=" pdftag="" Order="_x0033_" artifact="_x0031_" validate="no"/>
  <Shape xmlns="" ID="0G2RScKFpC7qL1KgS/rpVqsPHqg=" pdftag="P" isBookmarkSet="no" bookmark="no" Order="_x0032_"/>
  <Shape xmlns="" ID="7jvKBCZGJag7Pz58Z23wKCY4K0M=" pdftag="H2" isBookmarkSet="no" bookmark="yes" Order="_x0031_"/>
  <Shape xmlns="" ID="q5wyTcjrXoegY3s9wiHgpCw4elA=" Order="_x0034_" pdftag="_x005B_Artifact_x005D_" isBookmarkSet="no" bookmark="no"/>
  <Shape xmlns="" ID="YYZK/rqcw1y6FSRhMUky5hCvlBc=" formula="no" inline="no" isBookmarkSet="no" validate="no" bookmark="yes" pdftag="P" artifact="_x0030_" Order="_x0032_"/>
  <Shape xmlns="" ID="jwSUrC2q/ZOxpNQklLjFzGCePU8=" formula="no" inline="no" isBookmarkSet="no" pdftag="H2" artifact="_x0031_" validate="no" bookmark="yes" Order="_x0031_"/>
  <Shape xmlns="" ID="+wi9mXoRr0+AFsr4FgR3eBpy6vU=" Order="_x0033_" pdftag="_x005B_Artifact_x005D_" isBookmarkSet="no" bookmark="no"/>
  <Shape xmlns="" ID="hwf3zyCcplTHtXOY9Im189QrWwo=" formula="no" inline="no" isBookmarkSet="no" bookmark="no" validate="no" pdftag="P" artifact="_x0030_" Order="_x0033_"/>
  <Shape xmlns="" ID="MpKY01aTaxpQc0eLAsRLJD/MwKQ=" formula="no" inline="no" isBookmarkSet="no" bookmark="no" validate="no" pdftag="P" artifact="_x0030_" Order="_x0032_"/>
  <Shape xmlns="" ID="uyWr1sUoDFvTJDyqt6KUS0EW0Lw=" formula="no" inline="no" isBookmarkSet="no" bookmark="no" validate="no" pdftag="H2" artifact="_x0030_" Order="_x0031_"/>
  <Shape xmlns="" ID="nPtlJSRki+B+F0rcRFngxxbgE7g=" Order="_x0034_" pdftag="_x005B_Artifact_x005D_" isBookmarkSet="no" bookmark="no"/>
  <Shape xmlns="" ID="Fj7NIhtyy/JpUgNZC9l9+IPMSf4=" formula="no" inline="no" isBookmarkSet="no" bookmark="no" validate="no" pdftag="P" artifact="_x0030_" Order="_x0033_"/>
  <Shape xmlns="" ID="LHoJzOiMfM+p4HtLBzbIWd7HbCQ=" formula="no" inline="no" isBookmarkSet="no" bookmark="no" validate="no" pdftag="P" artifact="_x0030_" Order="_x0032_"/>
  <Shape xmlns="" ID="/Mrs0I4hjUA5YxESRQO8IZ7Hfgk=" formula="no" inline="no" isBookmarkSet="no" pdftag="H2" artifact="_x0031_" validate="no" bookmark="yes" Order="_x0031_"/>
  <Shape xmlns="" ID="+cohKUOpj0HrdpZk2tZ7Zgn589s=" Order="_x0034_" pdftag="_x005B_Artifact_x005D_" isBookmarkSet="no" bookmark="no"/>
  <Shape xmlns="" ID="S+125fqL22DTAIGYpA2r02jE8QY=" formula="no" inline="no" isBookmarkSet="no" bookmark="no" validate="no" pdftag="P" artifact="_x0030_" Order="_x0035_"/>
  <Shape xmlns="" ID="3YV+panle0zAYt4gWJBxeHOB544=" formula="no" inline="no" isBookmarkSet="no" pdftag="H3" artifact="_x0031_" validate="no" bookmark="yes" Order="_x0034_"/>
  <Shape xmlns="" ID="rVCvDw1qsb8Z8iynXRMi+OtvE0g=" formula="no" inline="no" isBookmarkSet="no" bookmark="no" validate="no" pdftag="P" artifact="_x0030_" Order="_x0033_"/>
  <Shape xmlns="" ID="VbDaZtGLtsE1jP9oUUv31g6DngA=" formula="no" inline="no" isBookmarkSet="no" pdftag="H3" artifact="_x0031_" validate="no" bookmark="yes" Order="_x0032_"/>
  <Shape xmlns="" ID="o2fv8p+gsaQrBpkFAcHYjVp+02k=" formula="no" inline="no" isBookmarkSet="no" pdftag="H2" artifact="_x0031_" validate="no" bookmark="yes" Order="_x0031_"/>
  <Shape xmlns="" ID="yWpDRWi7bg3ZFwAVGkelvXTebU0=" Order="_x0036_" pdftag="_x005B_Artifact_x005D_" isBookmarkSet="no" bookmark="no"/>
  <Shape xmlns="" ID="zvgCYiGZ/lf2Wnjqqgxkx4zW5m8=" formula="no" inline="no" isBookmarkSet="no" pdftag="H2" artifact="_x0031_" validate="no" bookmark="yes" Order="_x0031_"/>
  <Shape xmlns="" ID="DaII41640SDDmnQ3aP7/J+qslzk=" Order="_x0032_" pdftag="_x005B_Artifact_x005D_" isBookmarkSet="no" bookmark="no"/>
  <Shape xmlns="" ID="yhrzvkIa7er1ch3Ot2s6ZILcei4=" Order="_x0031_" pdftag="_x005B_Artifact_x005D_" isBookmarkSet="no" bookmark="no"/>
  <Shape xmlns="" ID="iKX+K45oxn+hayBeJ64dJcmRjOA=" pdftag="" Order="_x0032_" artifact="_x0031_" validate="no"/>
  <Shape xmlns="" ID="vaV70jTf/aBbamn5IhqvyYu1GY4=" pdftag="" Order="_x0033_" artifact="_x0031_" validate="no"/>
  <Shape xmlns="" ID="6JKTfDC64Q+wJxaX1GeGgKODPVs=" pdftag="" Order="_x0031_" artifact="_x0031_" validate="no"/>
  <Shape xmlns="" ID="rqzgzAjEizDeu45qqR4m1QdOd/o=" Order="_x0034_" pdftag="_x005B_Artifact_x005D_" isBookmarkSet="no" bookmark="no"/>
  <Shape xmlns="" ID="oYuwvBx49h4c/qWt3Gl3FZnp68I=" artifact="_x0031_" formula="no" inline="no" pdftag="Figure" isBookmarkSet="no" bookmark="no" validate="no" Order="_x0033_"/>
  <Shape xmlns="" ID="Hx4rxvpCWPz2O34OwcJrXGoRlHM=" formula="no" inline="no" isBookmarkSet="no" pdftag="H3" artifact="_x0031_" validate="no" bookmark="yes" Order="_x0032_"/>
  <Shape xmlns="" ID="rsSAAOGSU0w78cXhI3jMYn/ST5Y=" formula="no" inline="no" isBookmarkSet="no" pdftag="H2" artifact="_x0031_" validate="no" bookmark="yes" Order="_x0031_"/>
  <Shape xmlns="" ID="KJqBtIhCQ8rYP4WdQ03WGwx4+LU=" Order="_x0034_" pdftag="_x005B_Artifact_x005D_" isBookmarkSet="no" bookmark="no"/>
  <Shape xmlns="" ID="NiV5v76YMPyQBnvtZtT1sdqAQY8=" formula="no" inline="no" isBookmarkSet="no" bookmark="no" validate="no" pdftag="P" artifact="_x0030_" Order="_x0034_"/>
  <Shape xmlns="" ID="WJzdn5Quh20Md25SXhQKFzW0T+c=" formula="no" inline="no" isBookmarkSet="no" bookmark="no" validate="no" pdftag="P" artifact="_x0030_" Order="_x0033_"/>
  <Shape xmlns="" ID="2YDhIiKe4zgr425UN9wTzDsYLqE=" formula="no" inline="no" isBookmarkSet="no" validate="no" bookmark="no" pdftag="P" artifact="_x0030_" Order="_x0032_"/>
  <Shape xmlns="" ID="Ob7bDmLgDlHcm4Qm0gQQ4P4QcDA=" formula="no" inline="no" isBookmarkSet="no" validate="no" bookmark="no" pdftag="H2" artifact="_x0030_" Order="_x0031_"/>
  <Shape xmlns="" ID="Hd5lD65ALfvss/U9ltdEnqzf3Z8=" Order="_x0035_" pdftag="_x005B_Artifact_x005D_" isBookmarkSet="no" bookmark="no"/>
  <Shape xmlns="" ID="FwQY7YSFQYuKW2Uvsf10hAMuAPQ=" formula="no" inline="no" isBookmarkSet="no" validate="no" bookmark="no" pdftag="P" artifact="_x0030_" Order="_x0033_"/>
  <Shape xmlns="" ID="zTP/IhRt6Cs3eLMsYABxxrEspdg=" formula="no" inline="no" isBookmarkSet="no" validate="no" bookmark="no" pdftag="H2" artifact="_x0030_" Order="_x0032_"/>
  <Shape xmlns="" ID="F1ZrxBRyoKJNete1VDVItcy3388=" formula="no" inline="no" isBookmarkSet="no" validate="no" bookmark="no" pdftag="P" artifact="_x0030_" Order="_x0031_"/>
  <Shape xmlns="" ID="4pHj/2WXkoOj1YkeFdlSP44DJnI=" Order="_x0034_" pdftag="_x005B_Artifact_x005D_" isBookmarkSet="no" bookmark="no"/>
  <Shape xmlns="" ID="Y7jsqzflfSIurTFoeHcs5T0yLR0=" pdftag="P" isBookmarkSet="no" bookmark="no" Order="_x0032_"/>
  <Shape xmlns="" ID="B3/JEmurMo3XL4t6cC5Ewno1wFc=" formula="no" inline="no" isBookmarkSet="no" validate="no" bookmark="no" pdftag="P" artifact="_x0030_" Order="_x0031_"/>
  <Shape xmlns="" ID="8AG3ZfrORZqUEpsmu86U2TKzTK8=" Order="_x0033_" pdftag="_x005B_Artifact_x005D_" isBookmarkSet="no" bookmark="no"/>
  <Shape xmlns="" ID="z+E+z07tlGpEkx+dTHYI/c0MJTM=" pdftag="P" isBookmarkSet="no" bookmark="no" Order="_x0033_"/>
  <Shape xmlns="" ID="KPBWGTdtJeti1SqD66cGM5zW3v0=" pdftag="P" isBookmarkSet="no" bookmark="no" Order="_x0032_"/>
  <Shape xmlns="" ID="syyBsfrFcz5EvlL5WkYZEC7G7RA=" pdftag="H2" isBookmarkSet="no" bookmark="yes" Order="_x0031_"/>
  <Shape xmlns="" ID="YFhVUROdS74oW2sxpDAch7HB0YY=" Order="_x0034_" pdftag="_x005B_Artifact_x005D_" isBookmarkSet="no" bookmark="no"/>
  <Shape xmlns="" ID="FiIK8fZ0zMYHbU2e/l3n+kdzsHQ=" pdftag="P" isBookmarkSet="no" bookmark="no" Order="_x0033_"/>
  <Shape xmlns="" ID="2tYNTlUE1bf7QhdckUXIL4vvRFk=" pdftag="P" isBookmarkSet="no" bookmark="no" Order="_x0032_"/>
  <Shape xmlns="" ID="EbdF7GdjdcpyR1RjoogdZHYYKS4=" pdftag="P" isBookmarkSet="no" bookmark="no" Order="_x0034_"/>
  <Shape xmlns="" ID="JrYb+runwCfg5moRVOeyOsR/DQk=" pdftag="H2" isBookmarkSet="no" bookmark="yes" Order="_x0031_"/>
  <Shape xmlns="" ID="Usnelripj/UGLIUGk93oYcRU5rE=" Order="_x0035_" pdftag="_x005B_Artifact_x005D_" isBookmarkSet="no" bookmark="no"/>
  <Shape xmlns="" ID="z31fCDdAb1ATKnH741WTDvc6zKU=" pdftag="P" isBookmarkSet="no" bookmark="no" Order="_x0032_"/>
  <Shape xmlns="" ID="Wi5ojySte5TUM8kVwC1nc3vKDlo=" pdftag="H2" isBookmarkSet="no" bookmark="yes" Order="_x0031_"/>
  <Shape xmlns="" ID="RrdAFZl8TymOp5z50VWM17V4ypo=" Order="_x0033_" pdftag="_x005B_Artifact_x005D_" isBookmarkSet="no" bookmark="no"/>
  <Shape xmlns="" ID="uTC+vpMlIwvCH7AKJlYXjUfeGg8=" pdftag="P" isBookmarkSet="no" bookmark="no" Order="_x0032_"/>
  <Shape xmlns="" ID="UvreiWJfmYxhHmDj5pn+PYhiFuw=" pdftag="H2" isBookmarkSet="no" bookmark="yes" Order="_x0031_"/>
  <Shape xmlns="" ID="fVNXS4nPeT9VzUzRfeAh4ncbI1c=" Order="_x0033_" pdftag="_x005B_Artifact_x005D_" isBookmarkSet="no" bookmark="no"/>
  <Shape xmlns="" ID="QoaS/6oTAQExiTtqS2ZqIrTtXkY=" pdftag="P" isBookmarkSet="no" bookmark="no" Order="_x0032_"/>
  <Shape xmlns="" ID="J/j+XPEyCXFcOZU+E9xjRBUygEY=" pdftag="H2" isBookmarkSet="no" bookmark="yes" Order="_x0031_"/>
  <Shape xmlns="" ID="mcgtGDvWvFcCCXXiwX3ciF90gTU=" Order="_x0033_" pdftag="_x005B_Artifact_x005D_" isBookmarkSet="no" bookmark="no"/>
  <Shape xmlns="" ID="ssc7OxPv8ygkQQ+klNMKp7MRSpI=" pdftag="P" isBookmarkSet="no" bookmark="no" Order="_x0032_"/>
  <Shape xmlns="" ID="dERBdn42u/TAloA9HpkAr2xTJvA=" pdftag="H2" isBookmarkSet="no" bookmark="yes" Order="_x0031_"/>
  <Shape xmlns="" ID="sLX62fBltEIiF+g1TaRS6Z2x3es=" Order="_x0033_" pdftag="_x005B_Artifact_x005D_" isBookmarkSet="no" bookmark="no"/>
  <Shape xmlns="" ID="jvArq75eBqjxqRTU6nSXJdHJ0tI=" pdftag="P" isBookmarkSet="no" bookmark="no" Order="_x0033_"/>
  <Shape xmlns="" ID="BNgaIUd7fvOMQ8BSE8GDzCGtU5U=" formula="no" inline="no" isBookmarkSet="no" validate="no" bookmark="no" pdftag="P" artifact="_x0030_" Order="_x0032_"/>
  <Shape xmlns="" ID="hqIFM0lVN5G4n9eAxhAeGVxt4uQ=" pdftag="H2" isBookmarkSet="no" bookmark="yes" Order="_x0031_"/>
  <Shape xmlns="" ID="19GU1nuiGkS/q3or7DQTiVjgP+Q=" formula="no" inline="no" isBookmarkSet="no" validate="no" bookmark="no" pdftag="P" artifact="_x0030_" Order="_x0031_0"/>
  <Shape xmlns="" ID="2dITApOTBecGHgPu6kVp8d+GWHk=" formula="no" inline="no" isBookmarkSet="no" validate="no" bookmark="no" pdftag="P" artifact="_x0030_" Order="_x0039_"/>
  <Shape xmlns="" ID="s66vO61aXc6DjvtTXv1oMzQFsM8=" artifact="_x0031_" formula="no" inline="no" pdftag="Figure" isBookmarkSet="no" validate="no" bookmark="no" Order="_x0038_"/>
  <Shape xmlns="" ID="g8gECMnWX0hKI+ti+nQHlJ+Q/ds=" formula="no" inline="no" isBookmarkSet="no" validate="no" bookmark="no" pdftag="P" artifact="_x0030_" Order="_x0037_"/>
  <Shape xmlns="" ID="LMP7KVpzXSOh3LgFlqWjHNgvNV8=" artifact="_x0031_" formula="no" inline="no" pdftag="Figure" isBookmarkSet="no" validate="no" bookmark="no" Order="_x0036_"/>
  <Shape xmlns="" ID="htgF2r6mb03Ok/En47HKtk9o4lM=" formula="no" inline="no" isBookmarkSet="no" validate="no" bookmark="no" pdftag="P" artifact="_x0030_" Order="_x0035_"/>
  <Shape xmlns="" ID="CzqWRoiBHBXDU9qTCBxdO5Q1idE=" artifact="_x0031_" formula="no" inline="no" pdftag="Figure" isBookmarkSet="no" validate="no" bookmark="no" Order="_x0034_"/>
  <Shape xmlns="" ID="mwIHxNr8b9M5lJenRjAPk8RyAyI=" formula="no" inline="no" isBookmarkSet="no" validate="no" bookmark="no" pdftag="P" artifact="_x0030_" Order="_x0033_"/>
  <Shape xmlns="" ID="fTJXjMg19+f76EJd2lzNNv/UTdA=" artifact="_x0031_" formula="no" inline="no" pdftag="Figure" isBookmarkSet="no" validate="no" bookmark="no" Order="_x0032_"/>
  <Shape xmlns="" ID="cN3KzdXKlHoJV7lOAL+VeKIVxhw=" formula="no" inline="no" isBookmarkSet="no" validate="no" bookmark="no" pdftag="H2" artifact="_x0030_" Order="_x0031_"/>
  <Shape xmlns="" ID="bbNWuAQ9bxatOMnKWE8prGOOA6M=" Order="_x0031_1" pdftag="_x005B_Artifact_x005D_" isBookmarkSet="no" bookmark="no"/>
  <Shape xmlns="" ID="+oPPTAFK6ArQoI1UD8eBE9H/xcI=" formula="no" inline="no" isBookmarkSet="no" validate="no" bookmark="no" pdftag="P" artifact="_x0030_" Order="_x0031_0"/>
  <Shape xmlns="" ID="SYTHXZT0IcQSxmCp6FxXUhXN+Tk=" artifact="_x0031_" formula="no" inline="no" pdftag="Figure" isBookmarkSet="no" validate="no" bookmark="no" Order="_x0039_"/>
  <Shape xmlns="" ID="jVzhp4yjBoES3JoPnYT1bMjNTmc=" formula="no" inline="no" isBookmarkSet="no" validate="no" bookmark="no" pdftag="P" artifact="_x0030_" Order="_x0038_"/>
  <Shape xmlns="" ID="5SHCVqG5kTuf4tCvucF2l9LKwU8=" artifact="_x0031_" formula="no" inline="no" pdftag="Figure" isBookmarkSet="no" validate="no" bookmark="no" Order="_x0037_"/>
  <Shape xmlns="" ID="iSpEglb/fQwZMDLvRAi1tp7OV4U=" formula="no" inline="no" isBookmarkSet="no" validate="no" bookmark="no" pdftag="P" artifact="_x0030_" Order="_x0036_"/>
  <Shape xmlns="" ID="n14NIlORoFMs6r8UQGWmt6ZdqDg=" artifact="_x0031_" formula="no" inline="no" pdftag="Figure" isBookmarkSet="no" validate="no" bookmark="no" Order="_x0035_"/>
  <Shape xmlns="" ID="akQ3xEQAM+PCHFH/+7Rb0nVvVQk=" formula="no" inline="no" isBookmarkSet="no" validate="no" bookmark="no" pdftag="P" artifact="_x0030_" Order="_x0034_"/>
  <Shape xmlns="" ID="CbX2Rrw9+BGKu00EExI6jrh1bXA=" artifact="_x0031_" formula="no" inline="no" pdftag="Figure" isBookmarkSet="no" validate="no" bookmark="no" Order="_x0033_"/>
  <Shape xmlns="" ID="7UQRMexUXA+ZQgilBXa1qkU0Bkc=" formula="no" inline="no" isBookmarkSet="no" validate="no" bookmark="no" pdftag="P" artifact="_x0030_" Order="_x0032_"/>
  <Shape xmlns="" ID="p7AkvmviCeh/qV1pubDpEH8ZDv8=" formula="no" inline="no" isBookmarkSet="no" validate="no" bookmark="no" pdftag="H2" artifact="_x0030_" Order="_x0031_"/>
  <Shape xmlns="" ID="9wjHnySfXT9SLdM+f1F2QTmumDw=" Order="_x0031_1" pdftag="_x005B_Artifact_x005D_" isBookmarkSet="no" bookmark="no"/>
  <Shape xmlns="" ID="cHjfB5mBERKo0tfJgRUIyBsLpZ4=" formula="no" inline="no" isBookmarkSet="no" validate="no" bookmark="no" pdftag="P" artifact="_x0030_" Order="_x0031_1"/>
  <Shape xmlns="" ID="9pohZzMyyPSCWu9AxOP4OqXPEDY=" artifact="_x0031_" formula="no" inline="no" pdftag="Figure" isBookmarkSet="no" validate="no" bookmark="no" Order="_x0031_0"/>
  <Shape xmlns="" ID="ugNN/JWQyEyeiokvPM4oFU75+oA=" formula="no" inline="no" isBookmarkSet="no" validate="no" bookmark="no" pdftag="P" artifact="_x0030_" Order="_x0039_"/>
  <Shape xmlns="" ID="GkyGIZFAW0maSUHtxXfYH9pUVVE=" artifact="_x0031_" formula="no" inline="no" pdftag="Figure" isBookmarkSet="no" validate="no" bookmark="no" Order="_x0038_"/>
  <Shape xmlns="" ID="zTSRV7DzBedLt3bEcKJFbG/wt+o=" formula="no" inline="no" isBookmarkSet="no" validate="no" bookmark="no" pdftag="P" artifact="_x0030_" Order="_x0037_"/>
  <Shape xmlns="" ID="DyYjwnfhxSjTUkb78OB4GKFiBws=" artifact="_x0031_" formula="no" inline="no" pdftag="Figure" isBookmarkSet="no" validate="no" bookmark="no" Order="_x0036_"/>
  <Shape xmlns="" ID="kD+9HQ+kaAIVZGoBBOFXZBaDSyE=" formula="no" inline="no" isBookmarkSet="no" validate="no" bookmark="no" pdftag="P" artifact="_x0030_" Order="_x0035_"/>
  <Shape xmlns="" ID="uTqRkfpK7FLGCYJxXn0/4pqyrsE=" artifact="_x0031_" formula="no" inline="no" pdftag="Figure" isBookmarkSet="no" validate="no" bookmark="no" Order="_x0034_"/>
  <Shape xmlns="" ID="Ett5ajy8F2ZQkvBEhjJ1mh96Z6s=" formula="no" inline="no" isBookmarkSet="no" validate="no" bookmark="no" pdftag="P" artifact="_x0030_" Order="_x0033_"/>
  <Shape xmlns="" ID="LWlghF9dBGVAbMkss8TgP9VC+wk=" formula="no" inline="no" isBookmarkSet="no" Order="_x0032_" validate="no" bookmark="no" pdftag="_x005B_Artifact_x005D_" artifact="_x0031_"/>
  <Shape xmlns="" ID="/V2KfqqKtOhZUimsWgfsxzeT8XA=" formula="no" inline="no" isBookmarkSet="no" validate="no" bookmark="no" pdftag="P" artifact="_x0030_" Order="_x0032_"/>
  <Shape xmlns="" ID="OK8fDlh45cC3FQ3MCsyGt7uDaGA=" formula="no" inline="no" isBookmarkSet="no" validate="no" pdftag="H2" artifact="_x0030_" bookmark="yes" Order="_x0031_"/>
  <Shape xmlns="" ID="C1bPKuZZrVGMynXdV1NZKVeAbiU=" Order="_x0031_3" pdftag="_x005B_Artifact_x005D_" isBookmarkSet="no" bookmark="no"/>
  <Shape xmlns="" ID="B8bbTKojVBhy+xkE9KBnBbMq5WA=" formula="no" inline="no" isBookmarkSet="no" validate="no" bookmark="no" pdftag="P" artifact="_x0030_" Order="_x0039_"/>
  <Shape xmlns="" ID="d0KV4ydMWyrqe46MclLKH1MmEEo=" formula="no" inline="no" isBookmarkSet="no" validate="no" bookmark="no" pdftag="P" artifact="_x0030_" Order="_x0038_"/>
  <Shape xmlns="" ID="UsZNsMp9Xr9Gyyc6dkMCo4D2H5g=" formula="no" inline="no" isBookmarkSet="no" validate="no" bookmark="no" pdftag="P" artifact="_x0030_" Order="_x0037_"/>
  <Shape xmlns="" ID="BTJPnuhZ53YebmSrziZoXMdpS4M=" formula="no" inline="no" isBookmarkSet="no" validate="no" bookmark="no" pdftag="P" artifact="_x0030_" Order="_x0036_"/>
  <Shape xmlns="" ID="ljpiZkm/+QtJ6TtCx0/nMp1KZ8w=" formula="no" inline="no" isBookmarkSet="no" validate="no" bookmark="no" pdftag="P" artifact="_x0030_" Order="_x0035_"/>
  <Shape xmlns="" ID="kZH0Ok5ipkvN0FkAN3j6YtzWZ0o=" formula="no" inline="no" isBookmarkSet="no" validate="no" bookmark="no" pdftag="P" artifact="_x0030_" Order="_x0034_"/>
  <Shape xmlns="" ID="oYbE/k8TZfwS/ihit0l4wfpUf18=" formula="no" inline="no" isBookmarkSet="no" validate="no" bookmark="no" pdftag="P" artifact="_x0030_" Order="_x0033_"/>
  <Shape xmlns="" ID="7q7pqaj5ccuGFUB8xe8K1+9CIbs=" formula="no" inline="no" isBookmarkSet="no" validate="no" bookmark="no" pdftag="P" artifact="_x0030_" Order="_x0032_"/>
  <Shape xmlns="" ID="06fgHE22rbrWIXYLReLUpJlI2Lo=" formula="no" inline="no" isBookmarkSet="no" validate="no" pdftag="H2" artifact="_x0030_" bookmark="yes" Order="_x0031_"/>
  <Shape xmlns="" ID="gnjtE6PO3uYW1fIl6+LjiySPNw8=" Order="_x0031_0" pdftag="_x005B_Artifact_x005D_" isBookmarkSet="no" bookmark="no"/>
  <Shape xmlns="" ID="NZs7ujEul47hYVL3ryCSJ6XrrVg=" formula="no" inline="no" isBookmarkSet="no" validate="no" bookmark="no" pdftag="Figure" artifact="_x0030_" Order="_x0039_"/>
  <Shape xmlns="" ID="VZxKRv9RcZ2K+ddOgs7MbJ209Zo=" artifact="_x0031_" formula="no" inline="no" pdftag="Figure" isBookmarkSet="no" validate="no" bookmark="no" Order="_x0031_0"/>
  <Shape xmlns="" ID="P8o92jFNl+qbMwiC+4jxKRL30AY=" formula="no" inline="no" isBookmarkSet="no" validate="no" bookmark="no" pdftag="P" artifact="_x0030_" Order="_x0031_1"/>
  <Shape xmlns="" ID="sC8UtcO69jkzKmktKABqob0Rgoo=" formula="no" inline="no" isBookmarkSet="no" validate="no" bookmark="no" pdftag="P" artifact="_x0030_" Order="_x0038_"/>
  <Shape xmlns="" ID="WI2UGNvdiveVk/5DceCr1Bbt+5w=" formula="no" inline="no" isBookmarkSet="no" validate="no" bookmark="no" pdftag="P" artifact="_x0030_" Order="_x0037_"/>
  <Shape xmlns="" ID="EbH/7DZ/GaXwMPPvJcAA+fRlNKM=" formula="no" inline="no" isBookmarkSet="no" validate="no" bookmark="no" pdftag="P" artifact="_x0030_" Order="_x0036_"/>
  <Shape xmlns="" ID="Y/ldxXXlU5AN+uYb5N6FRB4JGeg=" formula="no" inline="no" isBookmarkSet="no" validate="no" bookmark="no" pdftag="P" artifact="_x0030_" Order="_x0035_"/>
  <Shape xmlns="" ID="PuZQjrBFOkFDxvBoQ+BkhpdseEQ=" formula="no" inline="no" isBookmarkSet="no" validate="no" bookmark="no" pdftag="P" artifact="_x0030_" Order="_x0034_"/>
  <Shape xmlns="" ID="k5X4i5RvYDgiARcKEkf1+aFlvAI=" formula="no" inline="no" isBookmarkSet="no" validate="no" bookmark="no" pdftag="P" artifact="_x0030_" Order="_x0033_"/>
  <Shape xmlns="" ID="Z5v8HpASDPo/Wz/0q/BGJ6ugT5U=" formula="no" inline="no" isBookmarkSet="no" validate="no" bookmark="no" pdftag="P" artifact="_x0030_" Order="_x0032_"/>
  <Shape xmlns="" ID="qg/yRKvPs8ROT+r1Jk5a31WpY/w=" formula="no" inline="no" isBookmarkSet="no" validate="no" bookmark="no" pdftag="H2" artifact="_x0030_" Order="_x0031_"/>
  <Shape xmlns="" ID="YCxz2RypFb5QpuXgkpj+yuhAraQ=" Order="_x0031_2" pdftag="_x005B_Artifact_x005D_" isBookmarkSet="no" bookmark="no"/>
  <Shape xmlns="" ID="JVaVeqwnrJXcfjyxjN23u6U6YjU=" formula="no" inline="no" isBookmarkSet="no" validate="no" bookmark="no" pdftag="P" artifact="_x0030_" Order="_x0031_1"/>
  <Shape xmlns="" ID="1VYlZJxEhUYoBZrPC1K4brZxD4o=" artifact="_x0031_" formula="no" inline="no" pdftag="Figure" isBookmarkSet="no" validate="no" bookmark="no" Order="_x0031_0"/>
  <Shape xmlns="" ID="fcLbEBweMN1jqvR6XEB80Uzn1vI=" artifact="_x0031_" formula="no" inline="no" pdftag="Figure" isBookmarkSet="no" validate="no" bookmark="no" Order="_x0039_"/>
  <Shape xmlns="" ID="gLvMFMxEiDWTy9xz23vSIMFDq7s=" formula="no" inline="no" isBookmarkSet="no" validate="no" bookmark="no" pdftag="P" artifact="_x0030_" Order="_x0038_"/>
  <Shape xmlns="" ID="OAEemmU3Tf/BYnd4sNW+SnhaUvA=" formula="no" inline="no" isBookmarkSet="no" validate="no" bookmark="no" pdftag="P" artifact="_x0030_" Order="_x0037_"/>
  <Shape xmlns="" ID="56JdV7wQqNvSBwuHfa0UR8rHwds=" formula="no" inline="no" isBookmarkSet="no" validate="no" bookmark="no" pdftag="P" artifact="_x0030_" Order="_x0036_"/>
  <Shape xmlns="" ID="+5RFGTA9WgsU+8IpV9j0zuD5b3Y=" formula="no" inline="no" isBookmarkSet="no" validate="no" bookmark="no" pdftag="P" artifact="_x0030_" Order="_x0035_"/>
  <Shape xmlns="" ID="6pTAVe1s1elbalCQHyEHhZhOka8=" formula="no" inline="no" isBookmarkSet="no" validate="no" bookmark="no" pdftag="P" artifact="_x0030_" Order="_x0034_"/>
  <Shape xmlns="" ID="HZ6wPwmBoY1xi70XpuSBjrgzi4o=" formula="no" inline="no" isBookmarkSet="no" validate="no" bookmark="no" pdftag="P" artifact="_x0030_" Order="_x0033_"/>
  <Shape xmlns="" ID="0DLg+oV8Bq9ALt7YjL8qdjZ92lY=" formula="no" inline="no" isBookmarkSet="no" validate="no" bookmark="no" pdftag="P" artifact="_x0030_" Order="_x0032_"/>
  <Shape xmlns="" ID="4Qpe+3raQyAYzBoBw0jiGi1IBRA=" formula="no" inline="no" isBookmarkSet="no" validate="no" bookmark="no" pdftag="H2" artifact="_x0030_" Order="_x0031_"/>
  <Shape xmlns="" ID="orNo5z6Ai1BHwym5+HcTkzXCzn4=" Order="_x0031_2" pdftag="_x005B_Artifact_x005D_" isBookmarkSet="no" bookmark="no"/>
  <Shape xmlns="" ID="/2+v/OfzjyBI0gyUFEsQZQmakrs=" formula="no" inline="no" isBookmarkSet="no" validate="no" bookmark="no" pdftag="P" artifact="_x0030_" Order="_x0031_1"/>
  <Shape xmlns="" ID="yRia6CFwgu5PColb2v862juIANg=" formula="no" inline="no" isBookmarkSet="no" validate="no" bookmark="no" pdftag="P" artifact="_x0030_" Order="_x0031_0"/>
  <Shape xmlns="" ID="3951gZFeWCNFfOMfr9aJS0dmigQ=" formula="no" inline="no" isBookmarkSet="no" validate="no" bookmark="no" pdftag="P" artifact="_x0030_" Order="_x0039_"/>
  <Shape xmlns="" ID="eCd0QjJtXeBNI7lqnfkbDq03nyA=" formula="no" inline="no" isBookmarkSet="no" validate="no" bookmark="no" pdftag="P" artifact="_x0030_" Order="_x0038_"/>
  <Shape xmlns="" ID="5qHzbrLSJyNopwSGa+U9giIOoU0=" formula="no" inline="no" isBookmarkSet="no" validate="no" bookmark="no" pdftag="P" artifact="_x0030_" Order="_x0037_"/>
  <Shape xmlns="" ID="93Ei1wg2lCAYEXL8hM0eglN+JZw=" formula="no" inline="no" isBookmarkSet="no" validate="no" bookmark="no" pdftag="P" artifact="_x0030_" Order="_x0036_"/>
  <Shape xmlns="" ID="hhUUUIquUZX8CXSx4RvuPtTDJr0=" formula="no" inline="no" isBookmarkSet="no" validate="no" bookmark="no" pdftag="P" artifact="_x0030_" Order="_x0035_"/>
  <Shape xmlns="" ID="PFtooTCc9Is2KZjVM+Rv59rDIF4=" formula="no" inline="no" isBookmarkSet="no" validate="no" bookmark="no" pdftag="P" artifact="_x0030_" Order="_x0034_"/>
  <Shape xmlns="" ID="bTTi1JtL2EY98xvmpEOKXfM7aqI=" formula="no" inline="no" isBookmarkSet="no" validate="no" bookmark="no" pdftag="P" artifact="_x0030_" Order="_x0033_"/>
  <Shape xmlns="" ID="HiPUN43njYDy6A8ebvKutKJeQQI=" formula="no" inline="no" isBookmarkSet="no" validate="no" bookmark="no" pdftag="P" artifact="_x0030_" Order="_x0032_"/>
  <Shape xmlns="" ID="QDWzWr8G+ZvEZ4vu2Nre5OoUAq8=" formula="no" inline="no" isBookmarkSet="no" validate="no" bookmark="no" pdftag="H2" artifact="_x0030_" Order="_x0031_"/>
  <Shape xmlns="" ID="vDRhnoKxdxlVXiqTq9epPUfWCQc=" Order="_x0031_2" pdftag="_x005B_Artifact_x005D_" isBookmarkSet="no" bookmark="no"/>
  <SubText xmlns="" ID="gqPylL6ho2wS7odMpYoYIYa2EiQ=" ActualText=""/>
  <Shape xmlns="" ID="q6QEuKcewaQk+H5NwdvXJ7JOfiU=" isBookmarkSet="no" bookmark="yes" pdftag="P" artifact="_x0030_" Order="_x0032_"/>
  <Shape xmlns="" ID="eJbFegz/OsZ8+LOsEs3W59f6SFE=" Order="_x0033_" pdftag="_x005B_Artifact_x005D_" isBookmarkSet="no" bookmark="no"/>
  <Shape xmlns="" ID="P5/P8zix130QuOoA2x8M1/anwoU=" formula="no" inline="no" isBookmarkSet="no" bookmark="no" Order="_x0034_" validate="no" pdftag="_x005B_Artifact_x005D_" artifact="_x0031_"/>
  <Shape xmlns="" ID="g38tpwtlcldDP1d4Sk0fHMlHfA8=" formula="no" inline="no" isBookmarkSet="no" bookmark="no" Order="_x0032_" validate="no" pdftag="_x005B_Artifact_x005D_" artifact="_x0031_"/>
  <Shape xmlns="" ID="/NGazWuJN+U27SgGNMvP/CBdjIY=" formula="no" inline="no" isBookmarkSet="no" bookmark="no" validate="no" pdftag="P" artifact="_x0030_" Order="_x0033_"/>
  <Shape xmlns="" ID="vHg7ht2qgKojnu0Fl6z4ZxLC0YA=" formula="no" inline="no" isBookmarkSet="no" bookmark="no" validate="no" pdftag="P" artifact="_x0030_" Order="_x0033_"/>
  <Shape xmlns="" ID="087xzxITSNs4wfiZyAhvetOzLGc=" formula="no" inline="no" isBookmarkSet="no" pdftag="H3" artifact="_x0031_" validate="no" bookmark="yes" Order="_x0032_"/>
  <Shape xmlns="" ID="pPciIK89Yvxn43UsZgxeMTQ6jjs=" formula="no" inline="no" isBookmarkSet="no" pdftag="H2" artifact="_x0031_" validate="no" bookmark="yes" Order="_x0031_"/>
  <Shape xmlns="" ID="u+bKl0f3uyLlc1fl7b0P2WS1waI=" Order="_x0033_" pdftag="_x005B_Artifact_x005D_" isBookmarkSet="no" bookmark="no"/>
  <SubText xmlns="" ID="YYZK/rqcw1y6FSRhMUky5hCvlBc=" ActualText=""/>
  <SubText xmlns="" ID="jwSUrC2q/ZOxpNQklLjFzGCePU8=" ActualText=""/>
  <SubText xmlns="" ID="/Mrs0I4hjUA5YxESRQO8IZ7Hfgk=" ActualText=""/>
  <SubText xmlns="" ID="3YV+panle0zAYt4gWJBxeHOB544=" ActualText=""/>
  <SubText xmlns="" ID="VbDaZtGLtsE1jP9oUUv31g6DngA=" ActualText=""/>
  <SubText xmlns="" ID="o2fv8p+gsaQrBpkFAcHYjVp+02k=" ActualText=""/>
  <SubText xmlns="" ID="zvgCYiGZ/lf2Wnjqqgxkx4zW5m8=" ActualText=""/>
  <SubText xmlns="" ID="087xzxITSNs4wfiZyAhvetOzLGc=" ActualText=""/>
  <SubText xmlns="" ID="pPciIK89Yvxn43UsZgxeMTQ6jjs=" ActualText=""/>
  <SubText xmlns="" ID="Hx4rxvpCWPz2O34OwcJrXGoRlHM=" ActualText=""/>
  <SubText xmlns="" ID="rsSAAOGSU0w78cXhI3jMYn/ST5Y=" ActualText=""/>
</PAW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416B97E551424E934D0FD78FD81C8C" ma:contentTypeVersion="13" ma:contentTypeDescription="Create a new document." ma:contentTypeScope="" ma:versionID="d4629326eea7ff9998f5c828d9f6bd8f">
  <xsd:schema xmlns:xsd="http://www.w3.org/2001/XMLSchema" xmlns:xs="http://www.w3.org/2001/XMLSchema" xmlns:p="http://schemas.microsoft.com/office/2006/metadata/properties" xmlns:ns2="d53e5660-146e-4d78-8f86-ac58ea4305f5" xmlns:ns3="78b3a29e-8b67-460c-b972-eb941cb5aa5e" targetNamespace="http://schemas.microsoft.com/office/2006/metadata/properties" ma:root="true" ma:fieldsID="e033cbd5d2a02b259a568f65915f9003" ns2:_="" ns3:_="">
    <xsd:import namespace="d53e5660-146e-4d78-8f86-ac58ea4305f5"/>
    <xsd:import namespace="78b3a29e-8b67-460c-b972-eb941cb5aa5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e5660-146e-4d78-8f86-ac58ea4305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3a29e-8b67-460c-b972-eb941cb5aa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70AE42-B7EF-4425-8E23-8E4BA26DAB5C}">
  <ds:schemaRefs>
    <ds:schemaRef ds:uri=""/>
    <ds:schemaRef ds:uri="http://www.net-centric.com/PAWPP"/>
  </ds:schemaRefs>
</ds:datastoreItem>
</file>

<file path=customXml/itemProps2.xml><?xml version="1.0" encoding="utf-8"?>
<ds:datastoreItem xmlns:ds="http://schemas.openxmlformats.org/officeDocument/2006/customXml" ds:itemID="{A84A203C-8909-4AFE-8E05-C7AB083B4330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terms/"/>
    <ds:schemaRef ds:uri="d53e5660-146e-4d78-8f86-ac58ea4305f5"/>
    <ds:schemaRef ds:uri="http://purl.org/dc/dcmitype/"/>
    <ds:schemaRef ds:uri="78b3a29e-8b67-460c-b972-eb941cb5aa5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57D31CE-A711-4A35-A8DF-76F00B70AA0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57F9070-CE5D-4C62-8176-D1F1DA7A29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3e5660-146e-4d78-8f86-ac58ea4305f5"/>
    <ds:schemaRef ds:uri="78b3a29e-8b67-460c-b972-eb941cb5aa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11547</TotalTime>
  <Words>2209</Words>
  <Application>Microsoft Office PowerPoint</Application>
  <PresentationFormat>Widescreen</PresentationFormat>
  <Paragraphs>325</Paragraphs>
  <Slides>40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Segoe UI</vt:lpstr>
      <vt:lpstr>Wingdings 3</vt:lpstr>
      <vt:lpstr>Arial</vt:lpstr>
      <vt:lpstr>Calibri</vt:lpstr>
      <vt:lpstr>Wingdings</vt:lpstr>
      <vt:lpstr>Webdings</vt:lpstr>
      <vt:lpstr>Wingdings 2</vt:lpstr>
      <vt:lpstr>Franklin Gothic Demi Cond</vt:lpstr>
      <vt:lpstr>Eval Hub Template Slides</vt:lpstr>
      <vt:lpstr>Evaluation Culture, Awareness, and Strategic Planning</vt:lpstr>
      <vt:lpstr>Your Moderators</vt:lpstr>
      <vt:lpstr>Overview of Today’s Activities</vt:lpstr>
      <vt:lpstr>Recap and Open Discussion</vt:lpstr>
      <vt:lpstr>Recap of EvalPLC3: Strategies for Funding Evaluation </vt:lpstr>
      <vt:lpstr>Evaluation Design and Implementation Results</vt:lpstr>
      <vt:lpstr>Opening Polling Question 1</vt:lpstr>
      <vt:lpstr>Opening Polling Question 2</vt:lpstr>
      <vt:lpstr>Today’s Speakers</vt:lpstr>
      <vt:lpstr>  A State Perspective: Commitment to a Culture of Evidence</vt:lpstr>
      <vt:lpstr>PowerPoint Presentation</vt:lpstr>
      <vt:lpstr>How Colorado Got Here</vt:lpstr>
      <vt:lpstr>Colorado WIOA Evaluation Team</vt:lpstr>
      <vt:lpstr>Hearing from You</vt:lpstr>
      <vt:lpstr>Colorado’s Paradigm Shift</vt:lpstr>
      <vt:lpstr>Colorado’s Culture of Success</vt:lpstr>
      <vt:lpstr>Colorado’s WIOA Evaluation Team (WET)</vt:lpstr>
      <vt:lpstr>Colorado’s Ongoing/Next Steps</vt:lpstr>
      <vt:lpstr>Colorado’s Challenges</vt:lpstr>
      <vt:lpstr>Incorporating Aspects of Research and Evaluation in Colorado’s State Plan</vt:lpstr>
      <vt:lpstr>Questions? </vt:lpstr>
      <vt:lpstr>  A National Perspective: Evidence-Building and Evaluation in Government</vt:lpstr>
      <vt:lpstr>Current Demand</vt:lpstr>
      <vt:lpstr>What Is Evidence Capacity?</vt:lpstr>
      <vt:lpstr>Connecting Supply-Demand / Production-Use </vt:lpstr>
      <vt:lpstr>Learning Agendas Help Bridge the Gap</vt:lpstr>
      <vt:lpstr>How This All Connects: Evidence Works for Workforce</vt:lpstr>
      <vt:lpstr>Challenges in the Workforce Investment Act Evaluation</vt:lpstr>
      <vt:lpstr>Benefits in the WIA Evaluation</vt:lpstr>
      <vt:lpstr>Capacity for Use in Workforce Development</vt:lpstr>
      <vt:lpstr>Questions? </vt:lpstr>
      <vt:lpstr>Peer Discussion Breakouts</vt:lpstr>
      <vt:lpstr>Share Your Next Steps in Developing and Maintaining a Culture of Evidence</vt:lpstr>
      <vt:lpstr>Looking Ahead . . .</vt:lpstr>
      <vt:lpstr>State Presentations at Final EvalPLC Meeting</vt:lpstr>
      <vt:lpstr>Capstone Projects</vt:lpstr>
      <vt:lpstr>Evaluation and Evidence Resources</vt:lpstr>
      <vt:lpstr>Upcoming EvalPLC Events and Meetings</vt:lpstr>
      <vt:lpstr>Contact Us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Cheryl Robbins</dc:creator>
  <cp:lastModifiedBy>Alina Burton</cp:lastModifiedBy>
  <cp:revision>85</cp:revision>
  <cp:lastPrinted>2020-03-12T17:06:37Z</cp:lastPrinted>
  <dcterms:created xsi:type="dcterms:W3CDTF">2019-06-21T16:58:05Z</dcterms:created>
  <dcterms:modified xsi:type="dcterms:W3CDTF">2023-03-14T18:31:07Z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0x01010099416B97E551424E934D0FD78FD81C8C</vt:lpwstr>
  </property>
</Properties>
</file>