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5.xml" ContentType="application/vnd.openxmlformats-officedocument.presentationml.tags+xml"/>
  <Override PartName="/ppt/notesSlides/notesSlide44.xml" ContentType="application/vnd.openxmlformats-officedocument.presentationml.notesSlide+xml"/>
  <Override PartName="/ppt/tags/tag6.xml" ContentType="application/vnd.openxmlformats-officedocument.presentationml.tags+xml"/>
  <Override PartName="/ppt/notesSlides/notesSlide4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4"/>
    <p:sldMasterId id="2147483670" r:id="rId5"/>
    <p:sldMasterId id="2147483658" r:id="rId6"/>
    <p:sldMasterId id="2147483684" r:id="rId7"/>
    <p:sldMasterId id="2147483699" r:id="rId8"/>
  </p:sldMasterIdLst>
  <p:notesMasterIdLst>
    <p:notesMasterId r:id="rId58"/>
  </p:notesMasterIdLst>
  <p:handoutMasterIdLst>
    <p:handoutMasterId r:id="rId59"/>
  </p:handoutMasterIdLst>
  <p:sldIdLst>
    <p:sldId id="369" r:id="rId9"/>
    <p:sldId id="256" r:id="rId10"/>
    <p:sldId id="278" r:id="rId11"/>
    <p:sldId id="296" r:id="rId12"/>
    <p:sldId id="266" r:id="rId13"/>
    <p:sldId id="337" r:id="rId14"/>
    <p:sldId id="305" r:id="rId15"/>
    <p:sldId id="359" r:id="rId16"/>
    <p:sldId id="360" r:id="rId17"/>
    <p:sldId id="295" r:id="rId18"/>
    <p:sldId id="298" r:id="rId19"/>
    <p:sldId id="306" r:id="rId20"/>
    <p:sldId id="324" r:id="rId21"/>
    <p:sldId id="347" r:id="rId22"/>
    <p:sldId id="326" r:id="rId23"/>
    <p:sldId id="327" r:id="rId24"/>
    <p:sldId id="299" r:id="rId25"/>
    <p:sldId id="323" r:id="rId26"/>
    <p:sldId id="322" r:id="rId27"/>
    <p:sldId id="321" r:id="rId28"/>
    <p:sldId id="320" r:id="rId29"/>
    <p:sldId id="346" r:id="rId30"/>
    <p:sldId id="362" r:id="rId31"/>
    <p:sldId id="315" r:id="rId32"/>
    <p:sldId id="335" r:id="rId33"/>
    <p:sldId id="334" r:id="rId34"/>
    <p:sldId id="333" r:id="rId35"/>
    <p:sldId id="300" r:id="rId36"/>
    <p:sldId id="328" r:id="rId37"/>
    <p:sldId id="340" r:id="rId38"/>
    <p:sldId id="338" r:id="rId39"/>
    <p:sldId id="339" r:id="rId40"/>
    <p:sldId id="353" r:id="rId41"/>
    <p:sldId id="301" r:id="rId42"/>
    <p:sldId id="354" r:id="rId43"/>
    <p:sldId id="330" r:id="rId44"/>
    <p:sldId id="368" r:id="rId45"/>
    <p:sldId id="364" r:id="rId46"/>
    <p:sldId id="356" r:id="rId47"/>
    <p:sldId id="358" r:id="rId48"/>
    <p:sldId id="343" r:id="rId49"/>
    <p:sldId id="348" r:id="rId50"/>
    <p:sldId id="345" r:id="rId51"/>
    <p:sldId id="350" r:id="rId52"/>
    <p:sldId id="351" r:id="rId53"/>
    <p:sldId id="349" r:id="rId54"/>
    <p:sldId id="361" r:id="rId55"/>
    <p:sldId id="281" r:id="rId56"/>
    <p:sldId id="297" r:id="rId57"/>
  </p:sldIdLst>
  <p:sldSz cx="12192000" cy="6858000"/>
  <p:notesSz cx="6858000" cy="9144000"/>
  <p:custDataLst>
    <p:tags r:id="rId6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8EA0EE0-88C3-4D5F-9D69-19DD60B1BB16}">
          <p14:sldIdLst>
            <p14:sldId id="369"/>
            <p14:sldId id="256"/>
            <p14:sldId id="278"/>
            <p14:sldId id="296"/>
            <p14:sldId id="266"/>
            <p14:sldId id="337"/>
            <p14:sldId id="305"/>
            <p14:sldId id="359"/>
            <p14:sldId id="360"/>
            <p14:sldId id="295"/>
          </p14:sldIdLst>
        </p14:section>
        <p14:section name="Background" id="{8AF7083F-1952-48C2-93A6-D6F471ACFFF7}">
          <p14:sldIdLst>
            <p14:sldId id="298"/>
            <p14:sldId id="306"/>
            <p14:sldId id="324"/>
            <p14:sldId id="347"/>
            <p14:sldId id="326"/>
            <p14:sldId id="327"/>
          </p14:sldIdLst>
        </p14:section>
        <p14:section name="Data Analysis" id="{2C78E001-28D6-4066-B090-4D5BFD076BC3}">
          <p14:sldIdLst>
            <p14:sldId id="299"/>
            <p14:sldId id="323"/>
            <p14:sldId id="322"/>
            <p14:sldId id="321"/>
            <p14:sldId id="320"/>
            <p14:sldId id="346"/>
            <p14:sldId id="362"/>
            <p14:sldId id="315"/>
            <p14:sldId id="335"/>
            <p14:sldId id="334"/>
            <p14:sldId id="333"/>
          </p14:sldIdLst>
        </p14:section>
        <p14:section name="State Highlights" id="{072E2494-A10D-413C-BBD9-ECA9A93620C6}">
          <p14:sldIdLst>
            <p14:sldId id="300"/>
            <p14:sldId id="328"/>
            <p14:sldId id="340"/>
            <p14:sldId id="338"/>
            <p14:sldId id="339"/>
            <p14:sldId id="353"/>
            <p14:sldId id="301"/>
            <p14:sldId id="354"/>
            <p14:sldId id="330"/>
            <p14:sldId id="368"/>
            <p14:sldId id="364"/>
            <p14:sldId id="356"/>
            <p14:sldId id="358"/>
            <p14:sldId id="343"/>
            <p14:sldId id="348"/>
            <p14:sldId id="345"/>
            <p14:sldId id="350"/>
            <p14:sldId id="351"/>
            <p14:sldId id="349"/>
            <p14:sldId id="361"/>
          </p14:sldIdLst>
        </p14:section>
        <p14:section name="Questions and Closing" id="{8B282B55-1E0A-4D73-A3F9-D358C6724C59}">
          <p14:sldIdLst>
            <p14:sldId id="281"/>
            <p14:sldId id="297"/>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CE0E8"/>
    <a:srgbClr val="E1FFE1"/>
    <a:srgbClr val="004C00"/>
    <a:srgbClr val="A24200"/>
    <a:srgbClr val="00529C"/>
    <a:srgbClr val="E4F5FC"/>
    <a:srgbClr val="FFEBDD"/>
    <a:srgbClr val="2C5261"/>
    <a:srgbClr val="B55D21"/>
    <a:srgbClr val="B46A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0012" autoAdjust="0"/>
  </p:normalViewPr>
  <p:slideViewPr>
    <p:cSldViewPr snapToGrid="0">
      <p:cViewPr varScale="1">
        <p:scale>
          <a:sx n="102" d="100"/>
          <a:sy n="102" d="100"/>
        </p:scale>
        <p:origin x="918" y="114"/>
      </p:cViewPr>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handoutMaster" Target="handoutMasters/handoutMaster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tags" Target="tags/tag1.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21C8E4-9C12-4AC8-8E49-51640FE2518E}" type="doc">
      <dgm:prSet loTypeId="urn:microsoft.com/office/officeart/2005/8/layout/hierarchy6" loCatId="hierarchy" qsTypeId="urn:microsoft.com/office/officeart/2005/8/quickstyle/simple1" qsCatId="simple" csTypeId="urn:microsoft.com/office/officeart/2005/8/colors/accent2_2" csCatId="accent2" phldr="1"/>
      <dgm:spPr/>
      <dgm:t>
        <a:bodyPr/>
        <a:lstStyle/>
        <a:p>
          <a:endParaRPr lang="en-US"/>
        </a:p>
      </dgm:t>
    </dgm:pt>
    <dgm:pt modelId="{4ADCCDFC-1500-474C-997C-2D282174E23C}" type="asst">
      <dgm:prSet phldrT="[Text]" custT="1"/>
      <dgm:spPr/>
      <dgm:t>
        <a:bodyPr/>
        <a:lstStyle/>
        <a:p>
          <a:r>
            <a:rPr lang="en-US" sz="1200" b="1" dirty="0"/>
            <a:t>DOWLD Commissioner</a:t>
          </a:r>
        </a:p>
      </dgm:t>
    </dgm:pt>
    <dgm:pt modelId="{C70B38FB-A09B-46EE-BAE6-788D014C3505}" type="parTrans" cxnId="{051FB00D-5791-4094-9A16-8CF0FC863175}">
      <dgm:prSet/>
      <dgm:spPr/>
      <dgm:t>
        <a:bodyPr/>
        <a:lstStyle/>
        <a:p>
          <a:endParaRPr lang="en-US" sz="1800" b="1"/>
        </a:p>
      </dgm:t>
    </dgm:pt>
    <dgm:pt modelId="{8F9B0F62-B482-42D4-8A66-F30650AE6AD8}" type="sibTrans" cxnId="{051FB00D-5791-4094-9A16-8CF0FC863175}">
      <dgm:prSet/>
      <dgm:spPr/>
      <dgm:t>
        <a:bodyPr/>
        <a:lstStyle/>
        <a:p>
          <a:endParaRPr lang="en-US" sz="1800" b="1"/>
        </a:p>
      </dgm:t>
    </dgm:pt>
    <dgm:pt modelId="{8555AD69-828A-4992-91A1-BCEFD0CCBBFA}">
      <dgm:prSet phldrT="[Text]" custT="1"/>
      <dgm:spPr/>
      <dgm:t>
        <a:bodyPr/>
        <a:lstStyle/>
        <a:p>
          <a:r>
            <a:rPr lang="en-US" sz="1200" b="1" dirty="0"/>
            <a:t>DVR Director</a:t>
          </a:r>
        </a:p>
      </dgm:t>
    </dgm:pt>
    <dgm:pt modelId="{5D94EC78-AAF6-49D3-8AD4-9861A7AF5120}" type="parTrans" cxnId="{E07D9C99-4D95-40AF-9B06-E9DFE3FFD448}">
      <dgm:prSet/>
      <dgm:spPr/>
      <dgm:t>
        <a:bodyPr/>
        <a:lstStyle/>
        <a:p>
          <a:endParaRPr lang="en-US" sz="1800" b="1"/>
        </a:p>
      </dgm:t>
    </dgm:pt>
    <dgm:pt modelId="{1F6B189F-A174-4DA0-913B-04A5F2D69479}" type="sibTrans" cxnId="{E07D9C99-4D95-40AF-9B06-E9DFE3FFD448}">
      <dgm:prSet/>
      <dgm:spPr/>
      <dgm:t>
        <a:bodyPr/>
        <a:lstStyle/>
        <a:p>
          <a:endParaRPr lang="en-US" sz="1800" b="1"/>
        </a:p>
      </dgm:t>
    </dgm:pt>
    <dgm:pt modelId="{C73A05E4-81DB-4FC7-93F3-EF428C192306}" type="asst">
      <dgm:prSet phldrT="[Text]" custT="1"/>
      <dgm:spPr/>
      <dgm:t>
        <a:bodyPr/>
        <a:lstStyle/>
        <a:p>
          <a:r>
            <a:rPr lang="en-US" sz="1200" b="1" dirty="0"/>
            <a:t>DETS Director</a:t>
          </a:r>
        </a:p>
      </dgm:t>
    </dgm:pt>
    <dgm:pt modelId="{167AA418-111D-4FBE-B7BD-3E7445443740}" type="parTrans" cxnId="{0A26A4F8-01D8-4E53-86F0-8A89C6008648}">
      <dgm:prSet/>
      <dgm:spPr/>
      <dgm:t>
        <a:bodyPr/>
        <a:lstStyle/>
        <a:p>
          <a:endParaRPr lang="en-US" sz="1800" b="1"/>
        </a:p>
      </dgm:t>
    </dgm:pt>
    <dgm:pt modelId="{4A79019A-83F4-4B1C-A003-9692B8F749B7}" type="sibTrans" cxnId="{0A26A4F8-01D8-4E53-86F0-8A89C6008648}">
      <dgm:prSet/>
      <dgm:spPr/>
      <dgm:t>
        <a:bodyPr/>
        <a:lstStyle/>
        <a:p>
          <a:endParaRPr lang="en-US" sz="1800" b="1"/>
        </a:p>
      </dgm:t>
    </dgm:pt>
    <dgm:pt modelId="{3EAB09EF-F2D0-4D86-9A8B-B72B0F9A1E2A}" type="asst">
      <dgm:prSet phldrT="[Text]" custT="1"/>
      <dgm:spPr/>
      <dgm:t>
        <a:bodyPr/>
        <a:lstStyle/>
        <a:p>
          <a:r>
            <a:rPr lang="en-US" sz="1200" b="1" dirty="0"/>
            <a:t>Adult, Dislocated Worker</a:t>
          </a:r>
        </a:p>
      </dgm:t>
    </dgm:pt>
    <dgm:pt modelId="{6C3196CD-F007-4E2F-A8F8-BA011E7CF102}" type="parTrans" cxnId="{A6149F51-9176-484A-8C79-860DCCA73BBA}">
      <dgm:prSet/>
      <dgm:spPr/>
      <dgm:t>
        <a:bodyPr/>
        <a:lstStyle/>
        <a:p>
          <a:endParaRPr lang="en-US" sz="1800" b="1"/>
        </a:p>
      </dgm:t>
    </dgm:pt>
    <dgm:pt modelId="{6E02CF11-1962-4348-8C69-38D1E40375EB}" type="sibTrans" cxnId="{A6149F51-9176-484A-8C79-860DCCA73BBA}">
      <dgm:prSet/>
      <dgm:spPr/>
      <dgm:t>
        <a:bodyPr/>
        <a:lstStyle/>
        <a:p>
          <a:endParaRPr lang="en-US" sz="1800" b="1"/>
        </a:p>
      </dgm:t>
    </dgm:pt>
    <dgm:pt modelId="{A70F69E2-9F02-40DC-BB93-505244C2EF26}" type="asst">
      <dgm:prSet phldrT="[Text]" custT="1"/>
      <dgm:spPr/>
      <dgm:t>
        <a:bodyPr/>
        <a:lstStyle/>
        <a:p>
          <a:r>
            <a:rPr lang="en-US" sz="1200" b="1" dirty="0"/>
            <a:t>Adult Education and Family Literacy </a:t>
          </a:r>
        </a:p>
      </dgm:t>
    </dgm:pt>
    <dgm:pt modelId="{20A94425-7183-406F-873B-F4D2A6CFCD32}" type="parTrans" cxnId="{DAC0A750-B7D2-4AC6-8B3F-32528E3BA2F7}">
      <dgm:prSet/>
      <dgm:spPr/>
      <dgm:t>
        <a:bodyPr/>
        <a:lstStyle/>
        <a:p>
          <a:endParaRPr lang="en-US" sz="1800" b="1"/>
        </a:p>
      </dgm:t>
    </dgm:pt>
    <dgm:pt modelId="{58045E9F-160B-44DC-8FF9-4F369F8FC831}" type="sibTrans" cxnId="{DAC0A750-B7D2-4AC6-8B3F-32528E3BA2F7}">
      <dgm:prSet/>
      <dgm:spPr/>
      <dgm:t>
        <a:bodyPr/>
        <a:lstStyle/>
        <a:p>
          <a:endParaRPr lang="en-US" sz="1800" b="1"/>
        </a:p>
      </dgm:t>
    </dgm:pt>
    <dgm:pt modelId="{8CDE73D9-7F04-47FE-97FA-4212AB5E732F}" type="asst">
      <dgm:prSet phldrT="[Text]" custT="1"/>
      <dgm:spPr/>
      <dgm:t>
        <a:bodyPr/>
        <a:lstStyle/>
        <a:p>
          <a:r>
            <a:rPr lang="en-US" sz="1200" b="1" dirty="0"/>
            <a:t>Wagner-</a:t>
          </a:r>
          <a:r>
            <a:rPr lang="en-US" sz="1200" b="1" dirty="0" err="1"/>
            <a:t>Peyser</a:t>
          </a:r>
          <a:endParaRPr lang="en-US" sz="1200" b="1" dirty="0"/>
        </a:p>
      </dgm:t>
    </dgm:pt>
    <dgm:pt modelId="{258DDCFF-ACDD-4B09-9BC3-9C32B82F4CDC}" type="parTrans" cxnId="{92BD5CB6-7353-4B31-9078-9A53053F7F9D}">
      <dgm:prSet/>
      <dgm:spPr/>
      <dgm:t>
        <a:bodyPr/>
        <a:lstStyle/>
        <a:p>
          <a:endParaRPr lang="en-US" sz="1800" b="1"/>
        </a:p>
      </dgm:t>
    </dgm:pt>
    <dgm:pt modelId="{BDF0BE6C-DD85-42C1-9446-F51526DC313F}" type="sibTrans" cxnId="{92BD5CB6-7353-4B31-9078-9A53053F7F9D}">
      <dgm:prSet/>
      <dgm:spPr/>
      <dgm:t>
        <a:bodyPr/>
        <a:lstStyle/>
        <a:p>
          <a:endParaRPr lang="en-US" sz="1800" b="1"/>
        </a:p>
      </dgm:t>
    </dgm:pt>
    <dgm:pt modelId="{111B5BDD-5E59-49B5-B08A-A2101DE624FB}">
      <dgm:prSet phldrT="[Text]" custT="1"/>
      <dgm:spPr/>
      <dgm:t>
        <a:bodyPr/>
        <a:lstStyle/>
        <a:p>
          <a:r>
            <a:rPr lang="en-US" sz="1200" b="1" dirty="0"/>
            <a:t>Vocational Rehabilitation</a:t>
          </a:r>
        </a:p>
      </dgm:t>
    </dgm:pt>
    <dgm:pt modelId="{96E427A5-20BE-4C2A-A057-5F66B60490CB}" type="parTrans" cxnId="{EFAC01AB-757A-45C9-BC45-A83959CCCAA0}">
      <dgm:prSet/>
      <dgm:spPr/>
      <dgm:t>
        <a:bodyPr/>
        <a:lstStyle/>
        <a:p>
          <a:endParaRPr lang="en-US" sz="1800" b="1"/>
        </a:p>
      </dgm:t>
    </dgm:pt>
    <dgm:pt modelId="{BF532512-E5C9-494C-A880-C35A175B57A3}" type="sibTrans" cxnId="{EFAC01AB-757A-45C9-BC45-A83959CCCAA0}">
      <dgm:prSet/>
      <dgm:spPr/>
      <dgm:t>
        <a:bodyPr/>
        <a:lstStyle/>
        <a:p>
          <a:endParaRPr lang="en-US" sz="1800" b="1"/>
        </a:p>
      </dgm:t>
    </dgm:pt>
    <dgm:pt modelId="{55E1F1AE-D689-4164-A34F-3AB790A31D70}" type="asst">
      <dgm:prSet phldrT="[Text]" custT="1"/>
      <dgm:spPr/>
      <dgm:t>
        <a:bodyPr/>
        <a:lstStyle/>
        <a:p>
          <a:r>
            <a:rPr lang="en-US" sz="1200" b="1" dirty="0"/>
            <a:t>AWIB Director</a:t>
          </a:r>
        </a:p>
      </dgm:t>
    </dgm:pt>
    <dgm:pt modelId="{5EDA463F-ADA5-4F2D-A804-EA21A6609C5A}" type="parTrans" cxnId="{FC6D527A-59B0-4F2C-9A97-D719DEAA7E2E}">
      <dgm:prSet/>
      <dgm:spPr/>
      <dgm:t>
        <a:bodyPr/>
        <a:lstStyle/>
        <a:p>
          <a:endParaRPr lang="en-US" sz="1800" b="1"/>
        </a:p>
      </dgm:t>
    </dgm:pt>
    <dgm:pt modelId="{A2D67BFF-663F-44B1-96C8-C9C82C009866}" type="sibTrans" cxnId="{FC6D527A-59B0-4F2C-9A97-D719DEAA7E2E}">
      <dgm:prSet/>
      <dgm:spPr/>
      <dgm:t>
        <a:bodyPr/>
        <a:lstStyle/>
        <a:p>
          <a:endParaRPr lang="en-US" sz="1800" b="1"/>
        </a:p>
      </dgm:t>
    </dgm:pt>
    <dgm:pt modelId="{3787BD1E-EF2B-4722-94E2-C565B93A5753}" type="asst">
      <dgm:prSet phldrT="[Text]" custT="1"/>
      <dgm:spPr/>
      <dgm:t>
        <a:bodyPr/>
        <a:lstStyle/>
        <a:p>
          <a:r>
            <a:rPr lang="en-US" sz="1200" b="1" dirty="0"/>
            <a:t>Youth</a:t>
          </a:r>
        </a:p>
      </dgm:t>
    </dgm:pt>
    <dgm:pt modelId="{EB0D049B-ECE2-4A4F-9FA8-BED6CBB23A3E}" type="parTrans" cxnId="{CE6295BD-2900-4162-AEE0-C33E7F5F88B5}">
      <dgm:prSet/>
      <dgm:spPr/>
      <dgm:t>
        <a:bodyPr/>
        <a:lstStyle/>
        <a:p>
          <a:endParaRPr lang="en-US" sz="1800" b="1"/>
        </a:p>
      </dgm:t>
    </dgm:pt>
    <dgm:pt modelId="{081F252A-B483-4BB3-8917-98789D5923BE}" type="sibTrans" cxnId="{CE6295BD-2900-4162-AEE0-C33E7F5F88B5}">
      <dgm:prSet/>
      <dgm:spPr/>
      <dgm:t>
        <a:bodyPr/>
        <a:lstStyle/>
        <a:p>
          <a:endParaRPr lang="en-US" sz="1800" b="1"/>
        </a:p>
      </dgm:t>
    </dgm:pt>
    <dgm:pt modelId="{067C0BF1-AACA-44BC-A5FF-132E67583C7B}" type="pres">
      <dgm:prSet presAssocID="{C721C8E4-9C12-4AC8-8E49-51640FE2518E}" presName="mainComposite" presStyleCnt="0">
        <dgm:presLayoutVars>
          <dgm:chPref val="1"/>
          <dgm:dir/>
          <dgm:animOne val="branch"/>
          <dgm:animLvl val="lvl"/>
          <dgm:resizeHandles val="exact"/>
        </dgm:presLayoutVars>
      </dgm:prSet>
      <dgm:spPr/>
    </dgm:pt>
    <dgm:pt modelId="{999E1BE5-F606-479E-9D3E-0A1D33771112}" type="pres">
      <dgm:prSet presAssocID="{C721C8E4-9C12-4AC8-8E49-51640FE2518E}" presName="hierFlow" presStyleCnt="0"/>
      <dgm:spPr/>
    </dgm:pt>
    <dgm:pt modelId="{2CBD3443-8517-4481-8054-D3D0AF21820E}" type="pres">
      <dgm:prSet presAssocID="{C721C8E4-9C12-4AC8-8E49-51640FE2518E}" presName="hierChild1" presStyleCnt="0">
        <dgm:presLayoutVars>
          <dgm:chPref val="1"/>
          <dgm:animOne val="branch"/>
          <dgm:animLvl val="lvl"/>
        </dgm:presLayoutVars>
      </dgm:prSet>
      <dgm:spPr/>
    </dgm:pt>
    <dgm:pt modelId="{241A7140-069C-4155-BFF4-5F5033667AC4}" type="pres">
      <dgm:prSet presAssocID="{4ADCCDFC-1500-474C-997C-2D282174E23C}" presName="Name14" presStyleCnt="0"/>
      <dgm:spPr/>
    </dgm:pt>
    <dgm:pt modelId="{A480055F-18EB-4F50-99A1-1F328AA5A502}" type="pres">
      <dgm:prSet presAssocID="{4ADCCDFC-1500-474C-997C-2D282174E23C}" presName="level1Shape" presStyleLbl="node0" presStyleIdx="0" presStyleCnt="1">
        <dgm:presLayoutVars>
          <dgm:chPref val="3"/>
        </dgm:presLayoutVars>
      </dgm:prSet>
      <dgm:spPr/>
    </dgm:pt>
    <dgm:pt modelId="{81B9D55C-514E-4BC9-894A-EEC46A9D58D6}" type="pres">
      <dgm:prSet presAssocID="{4ADCCDFC-1500-474C-997C-2D282174E23C}" presName="hierChild2" presStyleCnt="0"/>
      <dgm:spPr/>
    </dgm:pt>
    <dgm:pt modelId="{784769C2-BF01-4C8B-AF3D-4290C9127F5F}" type="pres">
      <dgm:prSet presAssocID="{167AA418-111D-4FBE-B7BD-3E7445443740}" presName="Name19" presStyleLbl="parChTrans1D2" presStyleIdx="0" presStyleCnt="3"/>
      <dgm:spPr/>
    </dgm:pt>
    <dgm:pt modelId="{716AF2FA-A313-47E9-BF96-3DF130F9CAFA}" type="pres">
      <dgm:prSet presAssocID="{C73A05E4-81DB-4FC7-93F3-EF428C192306}" presName="Name21" presStyleCnt="0"/>
      <dgm:spPr/>
    </dgm:pt>
    <dgm:pt modelId="{18CEA19C-458F-4031-85B1-C62BD82E8277}" type="pres">
      <dgm:prSet presAssocID="{C73A05E4-81DB-4FC7-93F3-EF428C192306}" presName="level2Shape" presStyleLbl="asst0" presStyleIdx="0" presStyleCnt="6"/>
      <dgm:spPr/>
    </dgm:pt>
    <dgm:pt modelId="{7283C31D-FEDE-418C-B940-31B7354AF6B0}" type="pres">
      <dgm:prSet presAssocID="{C73A05E4-81DB-4FC7-93F3-EF428C192306}" presName="hierChild3" presStyleCnt="0"/>
      <dgm:spPr/>
    </dgm:pt>
    <dgm:pt modelId="{A541908D-E3A5-4152-962A-D364D6EAFE70}" type="pres">
      <dgm:prSet presAssocID="{6C3196CD-F007-4E2F-A8F8-BA011E7CF102}" presName="Name19" presStyleLbl="parChTrans1D3" presStyleIdx="0" presStyleCnt="5"/>
      <dgm:spPr/>
    </dgm:pt>
    <dgm:pt modelId="{443DCA55-A3D6-4E3B-9BA5-62425697A848}" type="pres">
      <dgm:prSet presAssocID="{3EAB09EF-F2D0-4D86-9A8B-B72B0F9A1E2A}" presName="Name21" presStyleCnt="0"/>
      <dgm:spPr/>
    </dgm:pt>
    <dgm:pt modelId="{C7F6459E-0AF9-43C8-9B6A-B0779B3FAF71}" type="pres">
      <dgm:prSet presAssocID="{3EAB09EF-F2D0-4D86-9A8B-B72B0F9A1E2A}" presName="level2Shape" presStyleLbl="asst0" presStyleIdx="1" presStyleCnt="6"/>
      <dgm:spPr/>
    </dgm:pt>
    <dgm:pt modelId="{59A54AE1-7C11-4F15-B142-C305BB89944C}" type="pres">
      <dgm:prSet presAssocID="{3EAB09EF-F2D0-4D86-9A8B-B72B0F9A1E2A}" presName="hierChild3" presStyleCnt="0"/>
      <dgm:spPr/>
    </dgm:pt>
    <dgm:pt modelId="{A027599E-99F5-46E7-B144-D0C60C35BE2F}" type="pres">
      <dgm:prSet presAssocID="{20A94425-7183-406F-873B-F4D2A6CFCD32}" presName="Name19" presStyleLbl="parChTrans1D3" presStyleIdx="1" presStyleCnt="5"/>
      <dgm:spPr/>
    </dgm:pt>
    <dgm:pt modelId="{F0A14313-373F-40F7-8D8A-48676ABF26FE}" type="pres">
      <dgm:prSet presAssocID="{A70F69E2-9F02-40DC-BB93-505244C2EF26}" presName="Name21" presStyleCnt="0"/>
      <dgm:spPr/>
    </dgm:pt>
    <dgm:pt modelId="{C75BD4DF-B744-43BB-869E-ADB75E066574}" type="pres">
      <dgm:prSet presAssocID="{A70F69E2-9F02-40DC-BB93-505244C2EF26}" presName="level2Shape" presStyleLbl="asst0" presStyleIdx="2" presStyleCnt="6"/>
      <dgm:spPr/>
    </dgm:pt>
    <dgm:pt modelId="{0A0C77B4-0C60-46D1-908C-38890ABA8247}" type="pres">
      <dgm:prSet presAssocID="{A70F69E2-9F02-40DC-BB93-505244C2EF26}" presName="hierChild3" presStyleCnt="0"/>
      <dgm:spPr/>
    </dgm:pt>
    <dgm:pt modelId="{FC789D41-5BA2-49C3-B58B-0FF5FF60E4B0}" type="pres">
      <dgm:prSet presAssocID="{258DDCFF-ACDD-4B09-9BC3-9C32B82F4CDC}" presName="Name19" presStyleLbl="parChTrans1D3" presStyleIdx="2" presStyleCnt="5"/>
      <dgm:spPr/>
    </dgm:pt>
    <dgm:pt modelId="{111BAF95-E6A5-4838-9D15-A553A328EA49}" type="pres">
      <dgm:prSet presAssocID="{8CDE73D9-7F04-47FE-97FA-4212AB5E732F}" presName="Name21" presStyleCnt="0"/>
      <dgm:spPr/>
    </dgm:pt>
    <dgm:pt modelId="{11ADEAF3-C8CE-4E99-B532-3B5605E29BC2}" type="pres">
      <dgm:prSet presAssocID="{8CDE73D9-7F04-47FE-97FA-4212AB5E732F}" presName="level2Shape" presStyleLbl="asst0" presStyleIdx="3" presStyleCnt="6"/>
      <dgm:spPr/>
    </dgm:pt>
    <dgm:pt modelId="{3005B865-D848-4106-B28C-ABCFCE7B1F69}" type="pres">
      <dgm:prSet presAssocID="{8CDE73D9-7F04-47FE-97FA-4212AB5E732F}" presName="hierChild3" presStyleCnt="0"/>
      <dgm:spPr/>
    </dgm:pt>
    <dgm:pt modelId="{75F690CE-58EF-473E-9E9F-96A55405DF85}" type="pres">
      <dgm:prSet presAssocID="{5EDA463F-ADA5-4F2D-A804-EA21A6609C5A}" presName="Name19" presStyleLbl="parChTrans1D2" presStyleIdx="1" presStyleCnt="3"/>
      <dgm:spPr/>
    </dgm:pt>
    <dgm:pt modelId="{B31F1066-42A0-4235-8E1D-0648B4E62EA0}" type="pres">
      <dgm:prSet presAssocID="{55E1F1AE-D689-4164-A34F-3AB790A31D70}" presName="Name21" presStyleCnt="0"/>
      <dgm:spPr/>
    </dgm:pt>
    <dgm:pt modelId="{BD92DADF-80F4-4F15-B76F-6192DCA8D047}" type="pres">
      <dgm:prSet presAssocID="{55E1F1AE-D689-4164-A34F-3AB790A31D70}" presName="level2Shape" presStyleLbl="asst0" presStyleIdx="4" presStyleCnt="6"/>
      <dgm:spPr/>
    </dgm:pt>
    <dgm:pt modelId="{919602F8-A8CA-4A81-A34F-D71DEA6B3C6D}" type="pres">
      <dgm:prSet presAssocID="{55E1F1AE-D689-4164-A34F-3AB790A31D70}" presName="hierChild3" presStyleCnt="0"/>
      <dgm:spPr/>
    </dgm:pt>
    <dgm:pt modelId="{4067C4DD-A6B8-4B51-8470-DE5295861949}" type="pres">
      <dgm:prSet presAssocID="{EB0D049B-ECE2-4A4F-9FA8-BED6CBB23A3E}" presName="Name19" presStyleLbl="parChTrans1D3" presStyleIdx="3" presStyleCnt="5"/>
      <dgm:spPr/>
    </dgm:pt>
    <dgm:pt modelId="{CAB80C86-77B6-4653-9BE4-09AEFA81721D}" type="pres">
      <dgm:prSet presAssocID="{3787BD1E-EF2B-4722-94E2-C565B93A5753}" presName="Name21" presStyleCnt="0"/>
      <dgm:spPr/>
    </dgm:pt>
    <dgm:pt modelId="{E83447C9-5258-46BC-AA38-98D56A1E83B9}" type="pres">
      <dgm:prSet presAssocID="{3787BD1E-EF2B-4722-94E2-C565B93A5753}" presName="level2Shape" presStyleLbl="asst0" presStyleIdx="5" presStyleCnt="6"/>
      <dgm:spPr/>
    </dgm:pt>
    <dgm:pt modelId="{7A38D47C-EE7B-4FF3-A820-DA06D09F279B}" type="pres">
      <dgm:prSet presAssocID="{3787BD1E-EF2B-4722-94E2-C565B93A5753}" presName="hierChild3" presStyleCnt="0"/>
      <dgm:spPr/>
    </dgm:pt>
    <dgm:pt modelId="{A499971E-F3C9-4579-8673-A72C3704BCEA}" type="pres">
      <dgm:prSet presAssocID="{5D94EC78-AAF6-49D3-8AD4-9861A7AF5120}" presName="Name19" presStyleLbl="parChTrans1D2" presStyleIdx="2" presStyleCnt="3"/>
      <dgm:spPr/>
    </dgm:pt>
    <dgm:pt modelId="{2F64F8A4-D122-4678-9BD9-F5FF07A59DAD}" type="pres">
      <dgm:prSet presAssocID="{8555AD69-828A-4992-91A1-BCEFD0CCBBFA}" presName="Name21" presStyleCnt="0"/>
      <dgm:spPr/>
    </dgm:pt>
    <dgm:pt modelId="{94BF2178-33E0-4EED-B543-8C7E630BE63A}" type="pres">
      <dgm:prSet presAssocID="{8555AD69-828A-4992-91A1-BCEFD0CCBBFA}" presName="level2Shape" presStyleLbl="node2" presStyleIdx="0" presStyleCnt="1"/>
      <dgm:spPr/>
    </dgm:pt>
    <dgm:pt modelId="{60DFB567-46B8-4845-80FC-EDBC9087C73A}" type="pres">
      <dgm:prSet presAssocID="{8555AD69-828A-4992-91A1-BCEFD0CCBBFA}" presName="hierChild3" presStyleCnt="0"/>
      <dgm:spPr/>
    </dgm:pt>
    <dgm:pt modelId="{B57AE1C1-E589-496F-A574-86B4F40BBE0C}" type="pres">
      <dgm:prSet presAssocID="{96E427A5-20BE-4C2A-A057-5F66B60490CB}" presName="Name19" presStyleLbl="parChTrans1D3" presStyleIdx="4" presStyleCnt="5"/>
      <dgm:spPr/>
    </dgm:pt>
    <dgm:pt modelId="{D980D6E5-40F3-4B2C-81F0-8E397C8F779C}" type="pres">
      <dgm:prSet presAssocID="{111B5BDD-5E59-49B5-B08A-A2101DE624FB}" presName="Name21" presStyleCnt="0"/>
      <dgm:spPr/>
    </dgm:pt>
    <dgm:pt modelId="{440F97FF-50D3-4295-9F38-C489B24A8997}" type="pres">
      <dgm:prSet presAssocID="{111B5BDD-5E59-49B5-B08A-A2101DE624FB}" presName="level2Shape" presStyleLbl="node3" presStyleIdx="0" presStyleCnt="1"/>
      <dgm:spPr/>
    </dgm:pt>
    <dgm:pt modelId="{C9309A55-37ED-43D6-A5EF-2F2F6DF4EAF9}" type="pres">
      <dgm:prSet presAssocID="{111B5BDD-5E59-49B5-B08A-A2101DE624FB}" presName="hierChild3" presStyleCnt="0"/>
      <dgm:spPr/>
    </dgm:pt>
    <dgm:pt modelId="{4FC2D371-63C1-4D56-8D41-10A22BE2A264}" type="pres">
      <dgm:prSet presAssocID="{C721C8E4-9C12-4AC8-8E49-51640FE2518E}" presName="bgShapesFlow" presStyleCnt="0"/>
      <dgm:spPr/>
    </dgm:pt>
  </dgm:ptLst>
  <dgm:cxnLst>
    <dgm:cxn modelId="{9F82CA05-ADEF-4264-80F4-0391FD354633}" type="presOf" srcId="{5EDA463F-ADA5-4F2D-A804-EA21A6609C5A}" destId="{75F690CE-58EF-473E-9E9F-96A55405DF85}" srcOrd="0" destOrd="0" presId="urn:microsoft.com/office/officeart/2005/8/layout/hierarchy6"/>
    <dgm:cxn modelId="{B6989F07-1B71-4A1F-ABAF-B064F862559E}" type="presOf" srcId="{EB0D049B-ECE2-4A4F-9FA8-BED6CBB23A3E}" destId="{4067C4DD-A6B8-4B51-8470-DE5295861949}" srcOrd="0" destOrd="0" presId="urn:microsoft.com/office/officeart/2005/8/layout/hierarchy6"/>
    <dgm:cxn modelId="{051FB00D-5791-4094-9A16-8CF0FC863175}" srcId="{C721C8E4-9C12-4AC8-8E49-51640FE2518E}" destId="{4ADCCDFC-1500-474C-997C-2D282174E23C}" srcOrd="0" destOrd="0" parTransId="{C70B38FB-A09B-46EE-BAE6-788D014C3505}" sibTransId="{8F9B0F62-B482-42D4-8A66-F30650AE6AD8}"/>
    <dgm:cxn modelId="{3DB1B71A-D6A3-4DCE-8730-7712CDEC6D22}" type="presOf" srcId="{4ADCCDFC-1500-474C-997C-2D282174E23C}" destId="{A480055F-18EB-4F50-99A1-1F328AA5A502}" srcOrd="0" destOrd="0" presId="urn:microsoft.com/office/officeart/2005/8/layout/hierarchy6"/>
    <dgm:cxn modelId="{CF39141B-363F-4ED6-87C3-A253400DA8D2}" type="presOf" srcId="{C721C8E4-9C12-4AC8-8E49-51640FE2518E}" destId="{067C0BF1-AACA-44BC-A5FF-132E67583C7B}" srcOrd="0" destOrd="0" presId="urn:microsoft.com/office/officeart/2005/8/layout/hierarchy6"/>
    <dgm:cxn modelId="{1EAEBF21-F1A7-4C8B-B3AD-BD1FD1A7C915}" type="presOf" srcId="{C73A05E4-81DB-4FC7-93F3-EF428C192306}" destId="{18CEA19C-458F-4031-85B1-C62BD82E8277}" srcOrd="0" destOrd="0" presId="urn:microsoft.com/office/officeart/2005/8/layout/hierarchy6"/>
    <dgm:cxn modelId="{3CD8DA25-FEB2-41E8-B6C1-1DFB72FECD61}" type="presOf" srcId="{3787BD1E-EF2B-4722-94E2-C565B93A5753}" destId="{E83447C9-5258-46BC-AA38-98D56A1E83B9}" srcOrd="0" destOrd="0" presId="urn:microsoft.com/office/officeart/2005/8/layout/hierarchy6"/>
    <dgm:cxn modelId="{FF35563F-A626-409F-992F-91BAFE6B0387}" type="presOf" srcId="{55E1F1AE-D689-4164-A34F-3AB790A31D70}" destId="{BD92DADF-80F4-4F15-B76F-6192DCA8D047}" srcOrd="0" destOrd="0" presId="urn:microsoft.com/office/officeart/2005/8/layout/hierarchy6"/>
    <dgm:cxn modelId="{8911CE63-9AEB-4E44-BE28-0721764AB05B}" type="presOf" srcId="{6C3196CD-F007-4E2F-A8F8-BA011E7CF102}" destId="{A541908D-E3A5-4152-962A-D364D6EAFE70}" srcOrd="0" destOrd="0" presId="urn:microsoft.com/office/officeart/2005/8/layout/hierarchy6"/>
    <dgm:cxn modelId="{2DC1184F-BACF-4F81-98C9-CC0C98E1AB63}" type="presOf" srcId="{258DDCFF-ACDD-4B09-9BC3-9C32B82F4CDC}" destId="{FC789D41-5BA2-49C3-B58B-0FF5FF60E4B0}" srcOrd="0" destOrd="0" presId="urn:microsoft.com/office/officeart/2005/8/layout/hierarchy6"/>
    <dgm:cxn modelId="{DAC0A750-B7D2-4AC6-8B3F-32528E3BA2F7}" srcId="{C73A05E4-81DB-4FC7-93F3-EF428C192306}" destId="{A70F69E2-9F02-40DC-BB93-505244C2EF26}" srcOrd="1" destOrd="0" parTransId="{20A94425-7183-406F-873B-F4D2A6CFCD32}" sibTransId="{58045E9F-160B-44DC-8FF9-4F369F8FC831}"/>
    <dgm:cxn modelId="{A6149F51-9176-484A-8C79-860DCCA73BBA}" srcId="{C73A05E4-81DB-4FC7-93F3-EF428C192306}" destId="{3EAB09EF-F2D0-4D86-9A8B-B72B0F9A1E2A}" srcOrd="0" destOrd="0" parTransId="{6C3196CD-F007-4E2F-A8F8-BA011E7CF102}" sibTransId="{6E02CF11-1962-4348-8C69-38D1E40375EB}"/>
    <dgm:cxn modelId="{547DF953-54E1-487C-8404-BBF9E43E3928}" type="presOf" srcId="{A70F69E2-9F02-40DC-BB93-505244C2EF26}" destId="{C75BD4DF-B744-43BB-869E-ADB75E066574}" srcOrd="0" destOrd="0" presId="urn:microsoft.com/office/officeart/2005/8/layout/hierarchy6"/>
    <dgm:cxn modelId="{FC6D527A-59B0-4F2C-9A97-D719DEAA7E2E}" srcId="{4ADCCDFC-1500-474C-997C-2D282174E23C}" destId="{55E1F1AE-D689-4164-A34F-3AB790A31D70}" srcOrd="1" destOrd="0" parTransId="{5EDA463F-ADA5-4F2D-A804-EA21A6609C5A}" sibTransId="{A2D67BFF-663F-44B1-96C8-C9C82C009866}"/>
    <dgm:cxn modelId="{5C76B584-D5EA-47FC-8063-84F352A3BF23}" type="presOf" srcId="{20A94425-7183-406F-873B-F4D2A6CFCD32}" destId="{A027599E-99F5-46E7-B144-D0C60C35BE2F}" srcOrd="0" destOrd="0" presId="urn:microsoft.com/office/officeart/2005/8/layout/hierarchy6"/>
    <dgm:cxn modelId="{51AC2799-A420-44DB-B744-BDB6A3412033}" type="presOf" srcId="{111B5BDD-5E59-49B5-B08A-A2101DE624FB}" destId="{440F97FF-50D3-4295-9F38-C489B24A8997}" srcOrd="0" destOrd="0" presId="urn:microsoft.com/office/officeart/2005/8/layout/hierarchy6"/>
    <dgm:cxn modelId="{E07D9C99-4D95-40AF-9B06-E9DFE3FFD448}" srcId="{4ADCCDFC-1500-474C-997C-2D282174E23C}" destId="{8555AD69-828A-4992-91A1-BCEFD0CCBBFA}" srcOrd="2" destOrd="0" parTransId="{5D94EC78-AAF6-49D3-8AD4-9861A7AF5120}" sibTransId="{1F6B189F-A174-4DA0-913B-04A5F2D69479}"/>
    <dgm:cxn modelId="{EFAC01AB-757A-45C9-BC45-A83959CCCAA0}" srcId="{8555AD69-828A-4992-91A1-BCEFD0CCBBFA}" destId="{111B5BDD-5E59-49B5-B08A-A2101DE624FB}" srcOrd="0" destOrd="0" parTransId="{96E427A5-20BE-4C2A-A057-5F66B60490CB}" sibTransId="{BF532512-E5C9-494C-A880-C35A175B57A3}"/>
    <dgm:cxn modelId="{92BD5CB6-7353-4B31-9078-9A53053F7F9D}" srcId="{C73A05E4-81DB-4FC7-93F3-EF428C192306}" destId="{8CDE73D9-7F04-47FE-97FA-4212AB5E732F}" srcOrd="2" destOrd="0" parTransId="{258DDCFF-ACDD-4B09-9BC3-9C32B82F4CDC}" sibTransId="{BDF0BE6C-DD85-42C1-9446-F51526DC313F}"/>
    <dgm:cxn modelId="{830511BD-0F13-4C36-B1F4-F9253FC4D4D7}" type="presOf" srcId="{96E427A5-20BE-4C2A-A057-5F66B60490CB}" destId="{B57AE1C1-E589-496F-A574-86B4F40BBE0C}" srcOrd="0" destOrd="0" presId="urn:microsoft.com/office/officeart/2005/8/layout/hierarchy6"/>
    <dgm:cxn modelId="{CE6295BD-2900-4162-AEE0-C33E7F5F88B5}" srcId="{55E1F1AE-D689-4164-A34F-3AB790A31D70}" destId="{3787BD1E-EF2B-4722-94E2-C565B93A5753}" srcOrd="0" destOrd="0" parTransId="{EB0D049B-ECE2-4A4F-9FA8-BED6CBB23A3E}" sibTransId="{081F252A-B483-4BB3-8917-98789D5923BE}"/>
    <dgm:cxn modelId="{03ACE7C1-7184-4028-8CF4-68B6AD0DD81B}" type="presOf" srcId="{8555AD69-828A-4992-91A1-BCEFD0CCBBFA}" destId="{94BF2178-33E0-4EED-B543-8C7E630BE63A}" srcOrd="0" destOrd="0" presId="urn:microsoft.com/office/officeart/2005/8/layout/hierarchy6"/>
    <dgm:cxn modelId="{9EF454C5-A720-49C3-AF43-2CF252188DD4}" type="presOf" srcId="{3EAB09EF-F2D0-4D86-9A8B-B72B0F9A1E2A}" destId="{C7F6459E-0AF9-43C8-9B6A-B0779B3FAF71}" srcOrd="0" destOrd="0" presId="urn:microsoft.com/office/officeart/2005/8/layout/hierarchy6"/>
    <dgm:cxn modelId="{98B711DE-2675-4685-BAAF-4B64DF2C91FC}" type="presOf" srcId="{5D94EC78-AAF6-49D3-8AD4-9861A7AF5120}" destId="{A499971E-F3C9-4579-8673-A72C3704BCEA}" srcOrd="0" destOrd="0" presId="urn:microsoft.com/office/officeart/2005/8/layout/hierarchy6"/>
    <dgm:cxn modelId="{FDEC59EC-F3E5-4FB9-A9B9-30E04D3581AE}" type="presOf" srcId="{8CDE73D9-7F04-47FE-97FA-4212AB5E732F}" destId="{11ADEAF3-C8CE-4E99-B532-3B5605E29BC2}" srcOrd="0" destOrd="0" presId="urn:microsoft.com/office/officeart/2005/8/layout/hierarchy6"/>
    <dgm:cxn modelId="{2E1CF6EF-8D5B-4494-8048-20CAB3381F1F}" type="presOf" srcId="{167AA418-111D-4FBE-B7BD-3E7445443740}" destId="{784769C2-BF01-4C8B-AF3D-4290C9127F5F}" srcOrd="0" destOrd="0" presId="urn:microsoft.com/office/officeart/2005/8/layout/hierarchy6"/>
    <dgm:cxn modelId="{0A26A4F8-01D8-4E53-86F0-8A89C6008648}" srcId="{4ADCCDFC-1500-474C-997C-2D282174E23C}" destId="{C73A05E4-81DB-4FC7-93F3-EF428C192306}" srcOrd="0" destOrd="0" parTransId="{167AA418-111D-4FBE-B7BD-3E7445443740}" sibTransId="{4A79019A-83F4-4B1C-A003-9692B8F749B7}"/>
    <dgm:cxn modelId="{22B9ECCD-9136-455E-859F-A9663FFBA89C}" type="presParOf" srcId="{067C0BF1-AACA-44BC-A5FF-132E67583C7B}" destId="{999E1BE5-F606-479E-9D3E-0A1D33771112}" srcOrd="0" destOrd="0" presId="urn:microsoft.com/office/officeart/2005/8/layout/hierarchy6"/>
    <dgm:cxn modelId="{01AFEA71-1D91-42D5-8EA9-8D681742351C}" type="presParOf" srcId="{999E1BE5-F606-479E-9D3E-0A1D33771112}" destId="{2CBD3443-8517-4481-8054-D3D0AF21820E}" srcOrd="0" destOrd="0" presId="urn:microsoft.com/office/officeart/2005/8/layout/hierarchy6"/>
    <dgm:cxn modelId="{BB302DED-B6AC-46D2-BBB8-EF4AFBAB998A}" type="presParOf" srcId="{2CBD3443-8517-4481-8054-D3D0AF21820E}" destId="{241A7140-069C-4155-BFF4-5F5033667AC4}" srcOrd="0" destOrd="0" presId="urn:microsoft.com/office/officeart/2005/8/layout/hierarchy6"/>
    <dgm:cxn modelId="{529511C6-2A87-4807-85A8-3B64D150C678}" type="presParOf" srcId="{241A7140-069C-4155-BFF4-5F5033667AC4}" destId="{A480055F-18EB-4F50-99A1-1F328AA5A502}" srcOrd="0" destOrd="0" presId="urn:microsoft.com/office/officeart/2005/8/layout/hierarchy6"/>
    <dgm:cxn modelId="{D192F570-63BD-4F79-98B2-E9839C05A637}" type="presParOf" srcId="{241A7140-069C-4155-BFF4-5F5033667AC4}" destId="{81B9D55C-514E-4BC9-894A-EEC46A9D58D6}" srcOrd="1" destOrd="0" presId="urn:microsoft.com/office/officeart/2005/8/layout/hierarchy6"/>
    <dgm:cxn modelId="{CB38D8C9-8F4D-4BCD-AAE4-820EF6897146}" type="presParOf" srcId="{81B9D55C-514E-4BC9-894A-EEC46A9D58D6}" destId="{784769C2-BF01-4C8B-AF3D-4290C9127F5F}" srcOrd="0" destOrd="0" presId="urn:microsoft.com/office/officeart/2005/8/layout/hierarchy6"/>
    <dgm:cxn modelId="{95AEE702-8A80-40C0-AAF0-261690EC96FE}" type="presParOf" srcId="{81B9D55C-514E-4BC9-894A-EEC46A9D58D6}" destId="{716AF2FA-A313-47E9-BF96-3DF130F9CAFA}" srcOrd="1" destOrd="0" presId="urn:microsoft.com/office/officeart/2005/8/layout/hierarchy6"/>
    <dgm:cxn modelId="{EBADC09B-17A2-471F-8DCD-E08721A896D5}" type="presParOf" srcId="{716AF2FA-A313-47E9-BF96-3DF130F9CAFA}" destId="{18CEA19C-458F-4031-85B1-C62BD82E8277}" srcOrd="0" destOrd="0" presId="urn:microsoft.com/office/officeart/2005/8/layout/hierarchy6"/>
    <dgm:cxn modelId="{5C731355-21E1-411E-9628-B96EEF793699}" type="presParOf" srcId="{716AF2FA-A313-47E9-BF96-3DF130F9CAFA}" destId="{7283C31D-FEDE-418C-B940-31B7354AF6B0}" srcOrd="1" destOrd="0" presId="urn:microsoft.com/office/officeart/2005/8/layout/hierarchy6"/>
    <dgm:cxn modelId="{F25C0B75-39FF-4F9E-B5B8-DA936F1B4F3E}" type="presParOf" srcId="{7283C31D-FEDE-418C-B940-31B7354AF6B0}" destId="{A541908D-E3A5-4152-962A-D364D6EAFE70}" srcOrd="0" destOrd="0" presId="urn:microsoft.com/office/officeart/2005/8/layout/hierarchy6"/>
    <dgm:cxn modelId="{746EF6EB-09F2-4456-9AE2-D5AFEA1CFAC9}" type="presParOf" srcId="{7283C31D-FEDE-418C-B940-31B7354AF6B0}" destId="{443DCA55-A3D6-4E3B-9BA5-62425697A848}" srcOrd="1" destOrd="0" presId="urn:microsoft.com/office/officeart/2005/8/layout/hierarchy6"/>
    <dgm:cxn modelId="{91004350-363D-4F75-B473-50C0F930F4E4}" type="presParOf" srcId="{443DCA55-A3D6-4E3B-9BA5-62425697A848}" destId="{C7F6459E-0AF9-43C8-9B6A-B0779B3FAF71}" srcOrd="0" destOrd="0" presId="urn:microsoft.com/office/officeart/2005/8/layout/hierarchy6"/>
    <dgm:cxn modelId="{3D83BF54-2D48-4091-8673-B12B874360BE}" type="presParOf" srcId="{443DCA55-A3D6-4E3B-9BA5-62425697A848}" destId="{59A54AE1-7C11-4F15-B142-C305BB89944C}" srcOrd="1" destOrd="0" presId="urn:microsoft.com/office/officeart/2005/8/layout/hierarchy6"/>
    <dgm:cxn modelId="{2ACC8D47-3D40-4292-917B-F52FC232AC3A}" type="presParOf" srcId="{7283C31D-FEDE-418C-B940-31B7354AF6B0}" destId="{A027599E-99F5-46E7-B144-D0C60C35BE2F}" srcOrd="2" destOrd="0" presId="urn:microsoft.com/office/officeart/2005/8/layout/hierarchy6"/>
    <dgm:cxn modelId="{3BDB3604-EC62-4011-A90E-F0C4C70C62A7}" type="presParOf" srcId="{7283C31D-FEDE-418C-B940-31B7354AF6B0}" destId="{F0A14313-373F-40F7-8D8A-48676ABF26FE}" srcOrd="3" destOrd="0" presId="urn:microsoft.com/office/officeart/2005/8/layout/hierarchy6"/>
    <dgm:cxn modelId="{3FD03B49-739A-4709-BB6C-A1AAD56EF4CD}" type="presParOf" srcId="{F0A14313-373F-40F7-8D8A-48676ABF26FE}" destId="{C75BD4DF-B744-43BB-869E-ADB75E066574}" srcOrd="0" destOrd="0" presId="urn:microsoft.com/office/officeart/2005/8/layout/hierarchy6"/>
    <dgm:cxn modelId="{275C0060-B8E2-45E3-B52C-11B0A501A288}" type="presParOf" srcId="{F0A14313-373F-40F7-8D8A-48676ABF26FE}" destId="{0A0C77B4-0C60-46D1-908C-38890ABA8247}" srcOrd="1" destOrd="0" presId="urn:microsoft.com/office/officeart/2005/8/layout/hierarchy6"/>
    <dgm:cxn modelId="{AF201258-DF4A-4549-BC73-16C6128D1D64}" type="presParOf" srcId="{7283C31D-FEDE-418C-B940-31B7354AF6B0}" destId="{FC789D41-5BA2-49C3-B58B-0FF5FF60E4B0}" srcOrd="4" destOrd="0" presId="urn:microsoft.com/office/officeart/2005/8/layout/hierarchy6"/>
    <dgm:cxn modelId="{1BB9BBFA-F9C9-47DE-AB4E-C61B6FFB39FC}" type="presParOf" srcId="{7283C31D-FEDE-418C-B940-31B7354AF6B0}" destId="{111BAF95-E6A5-4838-9D15-A553A328EA49}" srcOrd="5" destOrd="0" presId="urn:microsoft.com/office/officeart/2005/8/layout/hierarchy6"/>
    <dgm:cxn modelId="{3CD0D921-0981-497C-8EB8-AF61C717FEBA}" type="presParOf" srcId="{111BAF95-E6A5-4838-9D15-A553A328EA49}" destId="{11ADEAF3-C8CE-4E99-B532-3B5605E29BC2}" srcOrd="0" destOrd="0" presId="urn:microsoft.com/office/officeart/2005/8/layout/hierarchy6"/>
    <dgm:cxn modelId="{EC100BC0-D92F-44FA-8466-BF1AB3578A4F}" type="presParOf" srcId="{111BAF95-E6A5-4838-9D15-A553A328EA49}" destId="{3005B865-D848-4106-B28C-ABCFCE7B1F69}" srcOrd="1" destOrd="0" presId="urn:microsoft.com/office/officeart/2005/8/layout/hierarchy6"/>
    <dgm:cxn modelId="{CFEF3681-C045-4669-AF18-2C128BBEA05F}" type="presParOf" srcId="{81B9D55C-514E-4BC9-894A-EEC46A9D58D6}" destId="{75F690CE-58EF-473E-9E9F-96A55405DF85}" srcOrd="2" destOrd="0" presId="urn:microsoft.com/office/officeart/2005/8/layout/hierarchy6"/>
    <dgm:cxn modelId="{8DFCC6D1-AC35-4326-8E86-83C0EDC2D2F7}" type="presParOf" srcId="{81B9D55C-514E-4BC9-894A-EEC46A9D58D6}" destId="{B31F1066-42A0-4235-8E1D-0648B4E62EA0}" srcOrd="3" destOrd="0" presId="urn:microsoft.com/office/officeart/2005/8/layout/hierarchy6"/>
    <dgm:cxn modelId="{3346C700-5B4E-4166-AFC6-1D4D43AC39D8}" type="presParOf" srcId="{B31F1066-42A0-4235-8E1D-0648B4E62EA0}" destId="{BD92DADF-80F4-4F15-B76F-6192DCA8D047}" srcOrd="0" destOrd="0" presId="urn:microsoft.com/office/officeart/2005/8/layout/hierarchy6"/>
    <dgm:cxn modelId="{1DB8124E-3A8F-4D7E-B2A8-1A9056D1865B}" type="presParOf" srcId="{B31F1066-42A0-4235-8E1D-0648B4E62EA0}" destId="{919602F8-A8CA-4A81-A34F-D71DEA6B3C6D}" srcOrd="1" destOrd="0" presId="urn:microsoft.com/office/officeart/2005/8/layout/hierarchy6"/>
    <dgm:cxn modelId="{8F3EB3BF-D3E7-45AC-BB95-C2ACE43E7700}" type="presParOf" srcId="{919602F8-A8CA-4A81-A34F-D71DEA6B3C6D}" destId="{4067C4DD-A6B8-4B51-8470-DE5295861949}" srcOrd="0" destOrd="0" presId="urn:microsoft.com/office/officeart/2005/8/layout/hierarchy6"/>
    <dgm:cxn modelId="{5DB1DBE5-2573-42CD-B40A-0C29169F0E44}" type="presParOf" srcId="{919602F8-A8CA-4A81-A34F-D71DEA6B3C6D}" destId="{CAB80C86-77B6-4653-9BE4-09AEFA81721D}" srcOrd="1" destOrd="0" presId="urn:microsoft.com/office/officeart/2005/8/layout/hierarchy6"/>
    <dgm:cxn modelId="{5063AA8E-5852-465B-9400-C0EA58987231}" type="presParOf" srcId="{CAB80C86-77B6-4653-9BE4-09AEFA81721D}" destId="{E83447C9-5258-46BC-AA38-98D56A1E83B9}" srcOrd="0" destOrd="0" presId="urn:microsoft.com/office/officeart/2005/8/layout/hierarchy6"/>
    <dgm:cxn modelId="{A845B735-8257-4891-A39D-6710C02F3B7C}" type="presParOf" srcId="{CAB80C86-77B6-4653-9BE4-09AEFA81721D}" destId="{7A38D47C-EE7B-4FF3-A820-DA06D09F279B}" srcOrd="1" destOrd="0" presId="urn:microsoft.com/office/officeart/2005/8/layout/hierarchy6"/>
    <dgm:cxn modelId="{0B919756-2139-4E39-8A21-0257FD98B5C2}" type="presParOf" srcId="{81B9D55C-514E-4BC9-894A-EEC46A9D58D6}" destId="{A499971E-F3C9-4579-8673-A72C3704BCEA}" srcOrd="4" destOrd="0" presId="urn:microsoft.com/office/officeart/2005/8/layout/hierarchy6"/>
    <dgm:cxn modelId="{CAF9E4B8-08D1-40FC-AAE3-566A4EDD3CCD}" type="presParOf" srcId="{81B9D55C-514E-4BC9-894A-EEC46A9D58D6}" destId="{2F64F8A4-D122-4678-9BD9-F5FF07A59DAD}" srcOrd="5" destOrd="0" presId="urn:microsoft.com/office/officeart/2005/8/layout/hierarchy6"/>
    <dgm:cxn modelId="{9B32D6AA-44ED-473B-9ADE-30F6DD4AC79E}" type="presParOf" srcId="{2F64F8A4-D122-4678-9BD9-F5FF07A59DAD}" destId="{94BF2178-33E0-4EED-B543-8C7E630BE63A}" srcOrd="0" destOrd="0" presId="urn:microsoft.com/office/officeart/2005/8/layout/hierarchy6"/>
    <dgm:cxn modelId="{179B340C-3481-4AF2-9052-A00994B378AF}" type="presParOf" srcId="{2F64F8A4-D122-4678-9BD9-F5FF07A59DAD}" destId="{60DFB567-46B8-4845-80FC-EDBC9087C73A}" srcOrd="1" destOrd="0" presId="urn:microsoft.com/office/officeart/2005/8/layout/hierarchy6"/>
    <dgm:cxn modelId="{899FFAC1-C020-4DFF-8E23-52B3CB8AE049}" type="presParOf" srcId="{60DFB567-46B8-4845-80FC-EDBC9087C73A}" destId="{B57AE1C1-E589-496F-A574-86B4F40BBE0C}" srcOrd="0" destOrd="0" presId="urn:microsoft.com/office/officeart/2005/8/layout/hierarchy6"/>
    <dgm:cxn modelId="{5F74482A-7AB2-4F66-82BD-C0E3A2304682}" type="presParOf" srcId="{60DFB567-46B8-4845-80FC-EDBC9087C73A}" destId="{D980D6E5-40F3-4B2C-81F0-8E397C8F779C}" srcOrd="1" destOrd="0" presId="urn:microsoft.com/office/officeart/2005/8/layout/hierarchy6"/>
    <dgm:cxn modelId="{A0DC2ACD-CB17-461E-96E9-164BB35BDF03}" type="presParOf" srcId="{D980D6E5-40F3-4B2C-81F0-8E397C8F779C}" destId="{440F97FF-50D3-4295-9F38-C489B24A8997}" srcOrd="0" destOrd="0" presId="urn:microsoft.com/office/officeart/2005/8/layout/hierarchy6"/>
    <dgm:cxn modelId="{CFA5C31E-5EDF-4DD8-AE5E-6D89CE0CC04F}" type="presParOf" srcId="{D980D6E5-40F3-4B2C-81F0-8E397C8F779C}" destId="{C9309A55-37ED-43D6-A5EF-2F2F6DF4EAF9}" srcOrd="1" destOrd="0" presId="urn:microsoft.com/office/officeart/2005/8/layout/hierarchy6"/>
    <dgm:cxn modelId="{F29B3B86-FE00-43E2-AB15-C4F2211AE0E7}" type="presParOf" srcId="{067C0BF1-AACA-44BC-A5FF-132E67583C7B}" destId="{4FC2D371-63C1-4D56-8D41-10A22BE2A264}"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80055F-18EB-4F50-99A1-1F328AA5A502}">
      <dsp:nvSpPr>
        <dsp:cNvPr id="0" name=""/>
        <dsp:cNvSpPr/>
      </dsp:nvSpPr>
      <dsp:spPr>
        <a:xfrm>
          <a:off x="6251823" y="0"/>
          <a:ext cx="1038820" cy="69254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DOWLD Commissioner</a:t>
          </a:r>
        </a:p>
      </dsp:txBody>
      <dsp:txXfrm>
        <a:off x="6272107" y="20284"/>
        <a:ext cx="998252" cy="651978"/>
      </dsp:txXfrm>
    </dsp:sp>
    <dsp:sp modelId="{784769C2-BF01-4C8B-AF3D-4290C9127F5F}">
      <dsp:nvSpPr>
        <dsp:cNvPr id="0" name=""/>
        <dsp:cNvSpPr/>
      </dsp:nvSpPr>
      <dsp:spPr>
        <a:xfrm>
          <a:off x="4745533" y="692546"/>
          <a:ext cx="2025699" cy="277018"/>
        </a:xfrm>
        <a:custGeom>
          <a:avLst/>
          <a:gdLst/>
          <a:ahLst/>
          <a:cxnLst/>
          <a:rect l="0" t="0" r="0" b="0"/>
          <a:pathLst>
            <a:path>
              <a:moveTo>
                <a:pt x="2025699" y="0"/>
              </a:moveTo>
              <a:lnTo>
                <a:pt x="2025699" y="138509"/>
              </a:lnTo>
              <a:lnTo>
                <a:pt x="0" y="138509"/>
              </a:lnTo>
              <a:lnTo>
                <a:pt x="0" y="277018"/>
              </a:lnTo>
            </a:path>
          </a:pathLst>
        </a:custGeom>
        <a:noFill/>
        <a:ln w="1905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CEA19C-458F-4031-85B1-C62BD82E8277}">
      <dsp:nvSpPr>
        <dsp:cNvPr id="0" name=""/>
        <dsp:cNvSpPr/>
      </dsp:nvSpPr>
      <dsp:spPr>
        <a:xfrm>
          <a:off x="4226123" y="969565"/>
          <a:ext cx="1038820" cy="69254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DETS Director</a:t>
          </a:r>
        </a:p>
      </dsp:txBody>
      <dsp:txXfrm>
        <a:off x="4246407" y="989849"/>
        <a:ext cx="998252" cy="651978"/>
      </dsp:txXfrm>
    </dsp:sp>
    <dsp:sp modelId="{A541908D-E3A5-4152-962A-D364D6EAFE70}">
      <dsp:nvSpPr>
        <dsp:cNvPr id="0" name=""/>
        <dsp:cNvSpPr/>
      </dsp:nvSpPr>
      <dsp:spPr>
        <a:xfrm>
          <a:off x="3395067" y="1662112"/>
          <a:ext cx="1350466" cy="277018"/>
        </a:xfrm>
        <a:custGeom>
          <a:avLst/>
          <a:gdLst/>
          <a:ahLst/>
          <a:cxnLst/>
          <a:rect l="0" t="0" r="0" b="0"/>
          <a:pathLst>
            <a:path>
              <a:moveTo>
                <a:pt x="1350466" y="0"/>
              </a:moveTo>
              <a:lnTo>
                <a:pt x="1350466" y="138509"/>
              </a:lnTo>
              <a:lnTo>
                <a:pt x="0" y="138509"/>
              </a:lnTo>
              <a:lnTo>
                <a:pt x="0" y="277018"/>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F6459E-0AF9-43C8-9B6A-B0779B3FAF71}">
      <dsp:nvSpPr>
        <dsp:cNvPr id="0" name=""/>
        <dsp:cNvSpPr/>
      </dsp:nvSpPr>
      <dsp:spPr>
        <a:xfrm>
          <a:off x="2875657" y="1939131"/>
          <a:ext cx="1038820" cy="69254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Adult, Dislocated Worker</a:t>
          </a:r>
        </a:p>
      </dsp:txBody>
      <dsp:txXfrm>
        <a:off x="2895941" y="1959415"/>
        <a:ext cx="998252" cy="651978"/>
      </dsp:txXfrm>
    </dsp:sp>
    <dsp:sp modelId="{A027599E-99F5-46E7-B144-D0C60C35BE2F}">
      <dsp:nvSpPr>
        <dsp:cNvPr id="0" name=""/>
        <dsp:cNvSpPr/>
      </dsp:nvSpPr>
      <dsp:spPr>
        <a:xfrm>
          <a:off x="4699813" y="1662112"/>
          <a:ext cx="91440" cy="277018"/>
        </a:xfrm>
        <a:custGeom>
          <a:avLst/>
          <a:gdLst/>
          <a:ahLst/>
          <a:cxnLst/>
          <a:rect l="0" t="0" r="0" b="0"/>
          <a:pathLst>
            <a:path>
              <a:moveTo>
                <a:pt x="45720" y="0"/>
              </a:moveTo>
              <a:lnTo>
                <a:pt x="45720" y="277018"/>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5BD4DF-B744-43BB-869E-ADB75E066574}">
      <dsp:nvSpPr>
        <dsp:cNvPr id="0" name=""/>
        <dsp:cNvSpPr/>
      </dsp:nvSpPr>
      <dsp:spPr>
        <a:xfrm>
          <a:off x="4226123" y="1939131"/>
          <a:ext cx="1038820" cy="69254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Adult Education and Family Literacy </a:t>
          </a:r>
        </a:p>
      </dsp:txBody>
      <dsp:txXfrm>
        <a:off x="4246407" y="1959415"/>
        <a:ext cx="998252" cy="651978"/>
      </dsp:txXfrm>
    </dsp:sp>
    <dsp:sp modelId="{FC789D41-5BA2-49C3-B58B-0FF5FF60E4B0}">
      <dsp:nvSpPr>
        <dsp:cNvPr id="0" name=""/>
        <dsp:cNvSpPr/>
      </dsp:nvSpPr>
      <dsp:spPr>
        <a:xfrm>
          <a:off x="4745533" y="1662112"/>
          <a:ext cx="1350466" cy="277018"/>
        </a:xfrm>
        <a:custGeom>
          <a:avLst/>
          <a:gdLst/>
          <a:ahLst/>
          <a:cxnLst/>
          <a:rect l="0" t="0" r="0" b="0"/>
          <a:pathLst>
            <a:path>
              <a:moveTo>
                <a:pt x="0" y="0"/>
              </a:moveTo>
              <a:lnTo>
                <a:pt x="0" y="138509"/>
              </a:lnTo>
              <a:lnTo>
                <a:pt x="1350466" y="138509"/>
              </a:lnTo>
              <a:lnTo>
                <a:pt x="1350466" y="277018"/>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ADEAF3-C8CE-4E99-B532-3B5605E29BC2}">
      <dsp:nvSpPr>
        <dsp:cNvPr id="0" name=""/>
        <dsp:cNvSpPr/>
      </dsp:nvSpPr>
      <dsp:spPr>
        <a:xfrm>
          <a:off x="5576589" y="1939131"/>
          <a:ext cx="1038820" cy="69254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Wagner-</a:t>
          </a:r>
          <a:r>
            <a:rPr lang="en-US" sz="1200" b="1" kern="1200" dirty="0" err="1"/>
            <a:t>Peyser</a:t>
          </a:r>
          <a:endParaRPr lang="en-US" sz="1200" b="1" kern="1200" dirty="0"/>
        </a:p>
      </dsp:txBody>
      <dsp:txXfrm>
        <a:off x="5596873" y="1959415"/>
        <a:ext cx="998252" cy="651978"/>
      </dsp:txXfrm>
    </dsp:sp>
    <dsp:sp modelId="{75F690CE-58EF-473E-9E9F-96A55405DF85}">
      <dsp:nvSpPr>
        <dsp:cNvPr id="0" name=""/>
        <dsp:cNvSpPr/>
      </dsp:nvSpPr>
      <dsp:spPr>
        <a:xfrm>
          <a:off x="6771233" y="692546"/>
          <a:ext cx="675233" cy="277018"/>
        </a:xfrm>
        <a:custGeom>
          <a:avLst/>
          <a:gdLst/>
          <a:ahLst/>
          <a:cxnLst/>
          <a:rect l="0" t="0" r="0" b="0"/>
          <a:pathLst>
            <a:path>
              <a:moveTo>
                <a:pt x="0" y="0"/>
              </a:moveTo>
              <a:lnTo>
                <a:pt x="0" y="138509"/>
              </a:lnTo>
              <a:lnTo>
                <a:pt x="675233" y="138509"/>
              </a:lnTo>
              <a:lnTo>
                <a:pt x="675233" y="277018"/>
              </a:lnTo>
            </a:path>
          </a:pathLst>
        </a:custGeom>
        <a:noFill/>
        <a:ln w="1905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92DADF-80F4-4F15-B76F-6192DCA8D047}">
      <dsp:nvSpPr>
        <dsp:cNvPr id="0" name=""/>
        <dsp:cNvSpPr/>
      </dsp:nvSpPr>
      <dsp:spPr>
        <a:xfrm>
          <a:off x="6927056" y="969565"/>
          <a:ext cx="1038820" cy="69254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AWIB Director</a:t>
          </a:r>
        </a:p>
      </dsp:txBody>
      <dsp:txXfrm>
        <a:off x="6947340" y="989849"/>
        <a:ext cx="998252" cy="651978"/>
      </dsp:txXfrm>
    </dsp:sp>
    <dsp:sp modelId="{4067C4DD-A6B8-4B51-8470-DE5295861949}">
      <dsp:nvSpPr>
        <dsp:cNvPr id="0" name=""/>
        <dsp:cNvSpPr/>
      </dsp:nvSpPr>
      <dsp:spPr>
        <a:xfrm>
          <a:off x="7400746" y="1662112"/>
          <a:ext cx="91440" cy="277018"/>
        </a:xfrm>
        <a:custGeom>
          <a:avLst/>
          <a:gdLst/>
          <a:ahLst/>
          <a:cxnLst/>
          <a:rect l="0" t="0" r="0" b="0"/>
          <a:pathLst>
            <a:path>
              <a:moveTo>
                <a:pt x="45720" y="0"/>
              </a:moveTo>
              <a:lnTo>
                <a:pt x="45720" y="277018"/>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3447C9-5258-46BC-AA38-98D56A1E83B9}">
      <dsp:nvSpPr>
        <dsp:cNvPr id="0" name=""/>
        <dsp:cNvSpPr/>
      </dsp:nvSpPr>
      <dsp:spPr>
        <a:xfrm>
          <a:off x="6927056" y="1939131"/>
          <a:ext cx="1038820" cy="69254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Youth</a:t>
          </a:r>
        </a:p>
      </dsp:txBody>
      <dsp:txXfrm>
        <a:off x="6947340" y="1959415"/>
        <a:ext cx="998252" cy="651978"/>
      </dsp:txXfrm>
    </dsp:sp>
    <dsp:sp modelId="{A499971E-F3C9-4579-8673-A72C3704BCEA}">
      <dsp:nvSpPr>
        <dsp:cNvPr id="0" name=""/>
        <dsp:cNvSpPr/>
      </dsp:nvSpPr>
      <dsp:spPr>
        <a:xfrm>
          <a:off x="6771233" y="692546"/>
          <a:ext cx="2025699" cy="277018"/>
        </a:xfrm>
        <a:custGeom>
          <a:avLst/>
          <a:gdLst/>
          <a:ahLst/>
          <a:cxnLst/>
          <a:rect l="0" t="0" r="0" b="0"/>
          <a:pathLst>
            <a:path>
              <a:moveTo>
                <a:pt x="0" y="0"/>
              </a:moveTo>
              <a:lnTo>
                <a:pt x="0" y="138509"/>
              </a:lnTo>
              <a:lnTo>
                <a:pt x="2025699" y="138509"/>
              </a:lnTo>
              <a:lnTo>
                <a:pt x="2025699" y="277018"/>
              </a:lnTo>
            </a:path>
          </a:pathLst>
        </a:custGeom>
        <a:noFill/>
        <a:ln w="1905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BF2178-33E0-4EED-B543-8C7E630BE63A}">
      <dsp:nvSpPr>
        <dsp:cNvPr id="0" name=""/>
        <dsp:cNvSpPr/>
      </dsp:nvSpPr>
      <dsp:spPr>
        <a:xfrm>
          <a:off x="8277522" y="969565"/>
          <a:ext cx="1038820" cy="69254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DVR Director</a:t>
          </a:r>
        </a:p>
      </dsp:txBody>
      <dsp:txXfrm>
        <a:off x="8297806" y="989849"/>
        <a:ext cx="998252" cy="651978"/>
      </dsp:txXfrm>
    </dsp:sp>
    <dsp:sp modelId="{B57AE1C1-E589-496F-A574-86B4F40BBE0C}">
      <dsp:nvSpPr>
        <dsp:cNvPr id="0" name=""/>
        <dsp:cNvSpPr/>
      </dsp:nvSpPr>
      <dsp:spPr>
        <a:xfrm>
          <a:off x="8751212" y="1662112"/>
          <a:ext cx="91440" cy="277018"/>
        </a:xfrm>
        <a:custGeom>
          <a:avLst/>
          <a:gdLst/>
          <a:ahLst/>
          <a:cxnLst/>
          <a:rect l="0" t="0" r="0" b="0"/>
          <a:pathLst>
            <a:path>
              <a:moveTo>
                <a:pt x="45720" y="0"/>
              </a:moveTo>
              <a:lnTo>
                <a:pt x="45720" y="277018"/>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0F97FF-50D3-4295-9F38-C489B24A8997}">
      <dsp:nvSpPr>
        <dsp:cNvPr id="0" name=""/>
        <dsp:cNvSpPr/>
      </dsp:nvSpPr>
      <dsp:spPr>
        <a:xfrm>
          <a:off x="8277522" y="1939131"/>
          <a:ext cx="1038820" cy="69254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Vocational Rehabilitation</a:t>
          </a:r>
        </a:p>
      </dsp:txBody>
      <dsp:txXfrm>
        <a:off x="8297806" y="1959415"/>
        <a:ext cx="998252" cy="65197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6B40F0C-09E0-4CB6-5EEF-7595EAC27DE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D99A92C-34F8-0F60-47F5-ECBCCC97B12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E26BFE-2789-4FDD-81FE-D6299282CEFA}" type="datetimeFigureOut">
              <a:rPr lang="en-US" smtClean="0"/>
              <a:t>3/28/2023</a:t>
            </a:fld>
            <a:endParaRPr lang="en-US"/>
          </a:p>
        </p:txBody>
      </p:sp>
      <p:sp>
        <p:nvSpPr>
          <p:cNvPr id="4" name="Footer Placeholder 3">
            <a:extLst>
              <a:ext uri="{FF2B5EF4-FFF2-40B4-BE49-F238E27FC236}">
                <a16:creationId xmlns:a16="http://schemas.microsoft.com/office/drawing/2014/main" id="{0106F944-13C2-9402-8B96-7577C65FD11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B406A20-7F78-188D-2A48-3A8D20C387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BA1A6AE-F312-4DFA-A374-639A3CC251CE}" type="slidenum">
              <a:rPr lang="en-US" smtClean="0"/>
              <a:t>‹#›</a:t>
            </a:fld>
            <a:endParaRPr lang="en-US"/>
          </a:p>
        </p:txBody>
      </p:sp>
    </p:spTree>
    <p:extLst>
      <p:ext uri="{BB962C8B-B14F-4D97-AF65-F5344CB8AC3E}">
        <p14:creationId xmlns:p14="http://schemas.microsoft.com/office/powerpoint/2010/main" val="11577553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3/28/2023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2755555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3551973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4103892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4084749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2118917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3218344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3447675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1394818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1523188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2070345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3031959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4123605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2913133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4129493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2153888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32231051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1164383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2505090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4125845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2110908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816619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16487753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27</a:t>
            </a:fld>
            <a:endParaRPr lang="en-US"/>
          </a:p>
        </p:txBody>
      </p:sp>
    </p:spTree>
    <p:extLst>
      <p:ext uri="{BB962C8B-B14F-4D97-AF65-F5344CB8AC3E}">
        <p14:creationId xmlns:p14="http://schemas.microsoft.com/office/powerpoint/2010/main" val="42543986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28</a:t>
            </a:fld>
            <a:endParaRPr lang="en-US"/>
          </a:p>
        </p:txBody>
      </p:sp>
    </p:spTree>
    <p:extLst>
      <p:ext uri="{BB962C8B-B14F-4D97-AF65-F5344CB8AC3E}">
        <p14:creationId xmlns:p14="http://schemas.microsoft.com/office/powerpoint/2010/main" val="21665775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29</a:t>
            </a:fld>
            <a:endParaRPr lang="en-US"/>
          </a:p>
        </p:txBody>
      </p:sp>
    </p:spTree>
    <p:extLst>
      <p:ext uri="{BB962C8B-B14F-4D97-AF65-F5344CB8AC3E}">
        <p14:creationId xmlns:p14="http://schemas.microsoft.com/office/powerpoint/2010/main" val="28406075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30</a:t>
            </a:fld>
            <a:endParaRPr lang="en-US"/>
          </a:p>
        </p:txBody>
      </p:sp>
    </p:spTree>
    <p:extLst>
      <p:ext uri="{BB962C8B-B14F-4D97-AF65-F5344CB8AC3E}">
        <p14:creationId xmlns:p14="http://schemas.microsoft.com/office/powerpoint/2010/main" val="31003598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31</a:t>
            </a:fld>
            <a:endParaRPr lang="en-US"/>
          </a:p>
        </p:txBody>
      </p:sp>
    </p:spTree>
    <p:extLst>
      <p:ext uri="{BB962C8B-B14F-4D97-AF65-F5344CB8AC3E}">
        <p14:creationId xmlns:p14="http://schemas.microsoft.com/office/powerpoint/2010/main" val="10880482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32</a:t>
            </a:fld>
            <a:endParaRPr lang="en-US"/>
          </a:p>
        </p:txBody>
      </p:sp>
    </p:spTree>
    <p:extLst>
      <p:ext uri="{BB962C8B-B14F-4D97-AF65-F5344CB8AC3E}">
        <p14:creationId xmlns:p14="http://schemas.microsoft.com/office/powerpoint/2010/main" val="14593415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33</a:t>
            </a:fld>
            <a:endParaRPr lang="en-US"/>
          </a:p>
        </p:txBody>
      </p:sp>
    </p:spTree>
    <p:extLst>
      <p:ext uri="{BB962C8B-B14F-4D97-AF65-F5344CB8AC3E}">
        <p14:creationId xmlns:p14="http://schemas.microsoft.com/office/powerpoint/2010/main" val="10547038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34</a:t>
            </a:fld>
            <a:endParaRPr lang="en-US"/>
          </a:p>
        </p:txBody>
      </p:sp>
    </p:spTree>
    <p:extLst>
      <p:ext uri="{BB962C8B-B14F-4D97-AF65-F5344CB8AC3E}">
        <p14:creationId xmlns:p14="http://schemas.microsoft.com/office/powerpoint/2010/main" val="31901311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35</a:t>
            </a:fld>
            <a:endParaRPr lang="en-US"/>
          </a:p>
        </p:txBody>
      </p:sp>
    </p:spTree>
    <p:extLst>
      <p:ext uri="{BB962C8B-B14F-4D97-AF65-F5344CB8AC3E}">
        <p14:creationId xmlns:p14="http://schemas.microsoft.com/office/powerpoint/2010/main" val="38551096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36</a:t>
            </a:fld>
            <a:endParaRPr lang="en-US"/>
          </a:p>
        </p:txBody>
      </p:sp>
    </p:spTree>
    <p:extLst>
      <p:ext uri="{BB962C8B-B14F-4D97-AF65-F5344CB8AC3E}">
        <p14:creationId xmlns:p14="http://schemas.microsoft.com/office/powerpoint/2010/main" val="23967013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37</a:t>
            </a:fld>
            <a:endParaRPr lang="en-US"/>
          </a:p>
        </p:txBody>
      </p:sp>
    </p:spTree>
    <p:extLst>
      <p:ext uri="{BB962C8B-B14F-4D97-AF65-F5344CB8AC3E}">
        <p14:creationId xmlns:p14="http://schemas.microsoft.com/office/powerpoint/2010/main" val="42382408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38</a:t>
            </a:fld>
            <a:endParaRPr lang="en-US"/>
          </a:p>
        </p:txBody>
      </p:sp>
    </p:spTree>
    <p:extLst>
      <p:ext uri="{BB962C8B-B14F-4D97-AF65-F5344CB8AC3E}">
        <p14:creationId xmlns:p14="http://schemas.microsoft.com/office/powerpoint/2010/main" val="23554220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39</a:t>
            </a:fld>
            <a:endParaRPr lang="en-US"/>
          </a:p>
        </p:txBody>
      </p:sp>
    </p:spTree>
    <p:extLst>
      <p:ext uri="{BB962C8B-B14F-4D97-AF65-F5344CB8AC3E}">
        <p14:creationId xmlns:p14="http://schemas.microsoft.com/office/powerpoint/2010/main" val="20536155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40</a:t>
            </a:fld>
            <a:endParaRPr lang="en-US"/>
          </a:p>
        </p:txBody>
      </p:sp>
    </p:spTree>
    <p:extLst>
      <p:ext uri="{BB962C8B-B14F-4D97-AF65-F5344CB8AC3E}">
        <p14:creationId xmlns:p14="http://schemas.microsoft.com/office/powerpoint/2010/main" val="18343520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41</a:t>
            </a:fld>
            <a:endParaRPr lang="en-US"/>
          </a:p>
        </p:txBody>
      </p:sp>
    </p:spTree>
    <p:extLst>
      <p:ext uri="{BB962C8B-B14F-4D97-AF65-F5344CB8AC3E}">
        <p14:creationId xmlns:p14="http://schemas.microsoft.com/office/powerpoint/2010/main" val="8807203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42</a:t>
            </a:fld>
            <a:endParaRPr lang="en-US"/>
          </a:p>
        </p:txBody>
      </p:sp>
    </p:spTree>
    <p:extLst>
      <p:ext uri="{BB962C8B-B14F-4D97-AF65-F5344CB8AC3E}">
        <p14:creationId xmlns:p14="http://schemas.microsoft.com/office/powerpoint/2010/main" val="21332561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43</a:t>
            </a:fld>
            <a:endParaRPr lang="en-US"/>
          </a:p>
        </p:txBody>
      </p:sp>
    </p:spTree>
    <p:extLst>
      <p:ext uri="{BB962C8B-B14F-4D97-AF65-F5344CB8AC3E}">
        <p14:creationId xmlns:p14="http://schemas.microsoft.com/office/powerpoint/2010/main" val="4300667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44</a:t>
            </a:fld>
            <a:endParaRPr lang="en-US"/>
          </a:p>
        </p:txBody>
      </p:sp>
    </p:spTree>
    <p:extLst>
      <p:ext uri="{BB962C8B-B14F-4D97-AF65-F5344CB8AC3E}">
        <p14:creationId xmlns:p14="http://schemas.microsoft.com/office/powerpoint/2010/main" val="19324351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45</a:t>
            </a:fld>
            <a:endParaRPr lang="en-US"/>
          </a:p>
        </p:txBody>
      </p:sp>
    </p:spTree>
    <p:extLst>
      <p:ext uri="{BB962C8B-B14F-4D97-AF65-F5344CB8AC3E}">
        <p14:creationId xmlns:p14="http://schemas.microsoft.com/office/powerpoint/2010/main" val="39849149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46</a:t>
            </a:fld>
            <a:endParaRPr lang="en-US"/>
          </a:p>
        </p:txBody>
      </p:sp>
    </p:spTree>
    <p:extLst>
      <p:ext uri="{BB962C8B-B14F-4D97-AF65-F5344CB8AC3E}">
        <p14:creationId xmlns:p14="http://schemas.microsoft.com/office/powerpoint/2010/main" val="32086560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47</a:t>
            </a:fld>
            <a:endParaRPr lang="en-US"/>
          </a:p>
        </p:txBody>
      </p:sp>
    </p:spTree>
    <p:extLst>
      <p:ext uri="{BB962C8B-B14F-4D97-AF65-F5344CB8AC3E}">
        <p14:creationId xmlns:p14="http://schemas.microsoft.com/office/powerpoint/2010/main" val="33156918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48</a:t>
            </a:fld>
            <a:endParaRPr lang="en-US"/>
          </a:p>
        </p:txBody>
      </p:sp>
    </p:spTree>
    <p:extLst>
      <p:ext uri="{BB962C8B-B14F-4D97-AF65-F5344CB8AC3E}">
        <p14:creationId xmlns:p14="http://schemas.microsoft.com/office/powerpoint/2010/main" val="3687218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49</a:t>
            </a:fld>
            <a:endParaRPr lang="en-US"/>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3.svg"/><Relationship Id="rId4"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sp>
        <p:nvSpPr>
          <p:cNvPr id="15" name="Isosceles Triangle 14">
            <a:extLst>
              <a:ext uri="{FF2B5EF4-FFF2-40B4-BE49-F238E27FC236}">
                <a16:creationId xmlns:a16="http://schemas.microsoft.com/office/drawing/2014/main" id="{CC267223-82B1-4094-860C-D4CEF0CC8D5E}"/>
              </a:ext>
            </a:extLst>
          </p:cNvPr>
          <p:cNvSpPr/>
          <p:nvPr userDrawn="1"/>
        </p:nvSpPr>
        <p:spPr>
          <a:xfrm flipH="1" flipV="1">
            <a:off x="305074" y="0"/>
            <a:ext cx="8975380" cy="3048000"/>
          </a:xfrm>
          <a:custGeom>
            <a:avLst/>
            <a:gdLst>
              <a:gd name="connsiteX0" fmla="*/ 0 w 6008660"/>
              <a:gd name="connsiteY0" fmla="*/ 2997200 h 2997200"/>
              <a:gd name="connsiteX1" fmla="*/ 6008660 w 6008660"/>
              <a:gd name="connsiteY1" fmla="*/ 0 h 2997200"/>
              <a:gd name="connsiteX2" fmla="*/ 6008660 w 6008660"/>
              <a:gd name="connsiteY2" fmla="*/ 2997200 h 2997200"/>
              <a:gd name="connsiteX3" fmla="*/ 0 w 6008660"/>
              <a:gd name="connsiteY3" fmla="*/ 2997200 h 2997200"/>
              <a:gd name="connsiteX0" fmla="*/ 0 w 8975380"/>
              <a:gd name="connsiteY0" fmla="*/ 2997200 h 2997200"/>
              <a:gd name="connsiteX1" fmla="*/ 6008660 w 8975380"/>
              <a:gd name="connsiteY1" fmla="*/ 0 h 2997200"/>
              <a:gd name="connsiteX2" fmla="*/ 8975380 w 8975380"/>
              <a:gd name="connsiteY2" fmla="*/ 2946400 h 2997200"/>
              <a:gd name="connsiteX3" fmla="*/ 0 w 8975380"/>
              <a:gd name="connsiteY3" fmla="*/ 2997200 h 2997200"/>
              <a:gd name="connsiteX0" fmla="*/ 0 w 8975380"/>
              <a:gd name="connsiteY0" fmla="*/ 2997200 h 2997200"/>
              <a:gd name="connsiteX1" fmla="*/ 6008660 w 8975380"/>
              <a:gd name="connsiteY1" fmla="*/ 0 h 2997200"/>
              <a:gd name="connsiteX2" fmla="*/ 8975380 w 8975380"/>
              <a:gd name="connsiteY2" fmla="*/ 2936240 h 2997200"/>
              <a:gd name="connsiteX3" fmla="*/ 0 w 8975380"/>
              <a:gd name="connsiteY3" fmla="*/ 2997200 h 2997200"/>
              <a:gd name="connsiteX0" fmla="*/ 0 w 8975380"/>
              <a:gd name="connsiteY0" fmla="*/ 2997200 h 2997200"/>
              <a:gd name="connsiteX1" fmla="*/ 6008660 w 8975380"/>
              <a:gd name="connsiteY1" fmla="*/ 0 h 2997200"/>
              <a:gd name="connsiteX2" fmla="*/ 8975380 w 8975380"/>
              <a:gd name="connsiteY2" fmla="*/ 2997200 h 2997200"/>
              <a:gd name="connsiteX3" fmla="*/ 0 w 8975380"/>
              <a:gd name="connsiteY3" fmla="*/ 2997200 h 2997200"/>
              <a:gd name="connsiteX0" fmla="*/ 0 w 8975380"/>
              <a:gd name="connsiteY0" fmla="*/ 3048000 h 3048000"/>
              <a:gd name="connsiteX1" fmla="*/ 5957860 w 8975380"/>
              <a:gd name="connsiteY1" fmla="*/ 0 h 3048000"/>
              <a:gd name="connsiteX2" fmla="*/ 8975380 w 8975380"/>
              <a:gd name="connsiteY2" fmla="*/ 3048000 h 3048000"/>
              <a:gd name="connsiteX3" fmla="*/ 0 w 8975380"/>
              <a:gd name="connsiteY3" fmla="*/ 3048000 h 3048000"/>
            </a:gdLst>
            <a:ahLst/>
            <a:cxnLst>
              <a:cxn ang="0">
                <a:pos x="connsiteX0" y="connsiteY0"/>
              </a:cxn>
              <a:cxn ang="0">
                <a:pos x="connsiteX1" y="connsiteY1"/>
              </a:cxn>
              <a:cxn ang="0">
                <a:pos x="connsiteX2" y="connsiteY2"/>
              </a:cxn>
              <a:cxn ang="0">
                <a:pos x="connsiteX3" y="connsiteY3"/>
              </a:cxn>
            </a:cxnLst>
            <a:rect l="l" t="t" r="r" b="b"/>
            <a:pathLst>
              <a:path w="8975380" h="3048000">
                <a:moveTo>
                  <a:pt x="0" y="3048000"/>
                </a:moveTo>
                <a:lnTo>
                  <a:pt x="5957860" y="0"/>
                </a:lnTo>
                <a:lnTo>
                  <a:pt x="8975380" y="3048000"/>
                </a:lnTo>
                <a:lnTo>
                  <a:pt x="0" y="3048000"/>
                </a:lnTo>
                <a:close/>
              </a:path>
            </a:pathLst>
          </a:custGeom>
          <a:solidFill>
            <a:srgbClr val="07344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349956" y="3860800"/>
            <a:ext cx="5860344" cy="2997200"/>
          </a:xfrm>
          <a:prstGeom prst="triangle">
            <a:avLst/>
          </a:prstGeom>
          <a:solidFill>
            <a:srgbClr val="5C1A23"/>
          </a:solidFill>
          <a:ln>
            <a:noFill/>
          </a:ln>
        </p:spPr>
        <p:txBody>
          <a:bodyPr anchor="ctr"/>
          <a:lstStyle>
            <a:lvl1pPr algn="ctr">
              <a:defRPr sz="2000">
                <a:solidFill>
                  <a:schemeClr val="bg1"/>
                </a:solidFill>
              </a:defRPr>
            </a:lvl1pPr>
          </a:lstStyle>
          <a:p>
            <a:r>
              <a:rPr lang="en-US"/>
              <a:t>Month XX, 20XX</a:t>
            </a:r>
          </a:p>
        </p:txBody>
      </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4"/>
          <a:stretch>
            <a:fillRect/>
          </a:stretch>
        </p:blipFill>
        <p:spPr>
          <a:xfrm>
            <a:off x="8816219" y="264617"/>
            <a:ext cx="3102164" cy="1053028"/>
          </a:xfrm>
          <a:prstGeom prst="rect">
            <a:avLst/>
          </a:prstGeom>
        </p:spPr>
      </p:pic>
      <p:grpSp>
        <p:nvGrpSpPr>
          <p:cNvPr id="14" name="Group 13">
            <a:extLst>
              <a:ext uri="{FF2B5EF4-FFF2-40B4-BE49-F238E27FC236}">
                <a16:creationId xmlns:a16="http://schemas.microsoft.com/office/drawing/2014/main" id="{41C88760-9F9F-9C6F-8FD4-6DE1FDD33A1E}"/>
              </a:ext>
            </a:extLst>
          </p:cNvPr>
          <p:cNvGrpSpPr/>
          <p:nvPr userDrawn="1"/>
        </p:nvGrpSpPr>
        <p:grpSpPr>
          <a:xfrm>
            <a:off x="1900487" y="796475"/>
            <a:ext cx="4981576" cy="731520"/>
            <a:chOff x="2116387" y="927100"/>
            <a:chExt cx="4981576" cy="731520"/>
          </a:xfrm>
        </p:grpSpPr>
        <p:pic>
          <p:nvPicPr>
            <p:cNvPr id="6" name="Picture 5" descr="Logo, calendar&#10;&#10;Description automatically generated">
              <a:extLst>
                <a:ext uri="{FF2B5EF4-FFF2-40B4-BE49-F238E27FC236}">
                  <a16:creationId xmlns:a16="http://schemas.microsoft.com/office/drawing/2014/main" id="{847A216C-9567-7D24-6D87-F001B732A5F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116387" y="927100"/>
              <a:ext cx="731520" cy="731520"/>
            </a:xfrm>
            <a:prstGeom prst="rect">
              <a:avLst/>
            </a:prstGeom>
          </p:spPr>
        </p:pic>
        <p:sp>
          <p:nvSpPr>
            <p:cNvPr id="11" name="TextBox 10">
              <a:extLst>
                <a:ext uri="{FF2B5EF4-FFF2-40B4-BE49-F238E27FC236}">
                  <a16:creationId xmlns:a16="http://schemas.microsoft.com/office/drawing/2014/main" id="{BD215140-8E70-3975-5F15-9EA608E22D4F}"/>
                </a:ext>
              </a:extLst>
            </p:cNvPr>
            <p:cNvSpPr txBox="1"/>
            <p:nvPr userDrawn="1"/>
          </p:nvSpPr>
          <p:spPr>
            <a:xfrm>
              <a:off x="2847907" y="969694"/>
              <a:ext cx="4250056" cy="646331"/>
            </a:xfrm>
            <a:prstGeom prst="rect">
              <a:avLst/>
            </a:prstGeom>
            <a:noFill/>
          </p:spPr>
          <p:txBody>
            <a:bodyPr wrap="square" rtlCol="0">
              <a:spAutoFit/>
            </a:bodyPr>
            <a:lstStyle/>
            <a:p>
              <a:r>
                <a:rPr lang="en-US" sz="1200" b="1">
                  <a:solidFill>
                    <a:schemeClr val="bg1"/>
                  </a:solidFill>
                </a:rPr>
                <a:t>OFFICE OF CAREER, TECHNICAL, AND ADULT EDUCATION &amp;</a:t>
              </a:r>
            </a:p>
            <a:p>
              <a:r>
                <a:rPr lang="en-US" sz="1200" b="1">
                  <a:solidFill>
                    <a:schemeClr val="bg1"/>
                  </a:solidFill>
                </a:rPr>
                <a:t>OFFICE OF SPECIAL EDUCATION AND REHABILITATIVE SERVICES</a:t>
              </a:r>
            </a:p>
            <a:p>
              <a:r>
                <a:rPr lang="en-US" sz="1200">
                  <a:solidFill>
                    <a:schemeClr val="bg1"/>
                  </a:solidFill>
                </a:rPr>
                <a:t>UNITED STATES DEPARTMENT OF EDUCATION </a:t>
              </a:r>
            </a:p>
          </p:txBody>
        </p:sp>
      </p:grpSp>
      <p:grpSp>
        <p:nvGrpSpPr>
          <p:cNvPr id="13" name="Group 12">
            <a:extLst>
              <a:ext uri="{FF2B5EF4-FFF2-40B4-BE49-F238E27FC236}">
                <a16:creationId xmlns:a16="http://schemas.microsoft.com/office/drawing/2014/main" id="{0880DC08-9A51-D72F-6F92-504055C093BC}"/>
              </a:ext>
            </a:extLst>
          </p:cNvPr>
          <p:cNvGrpSpPr/>
          <p:nvPr userDrawn="1"/>
        </p:nvGrpSpPr>
        <p:grpSpPr>
          <a:xfrm>
            <a:off x="1094942" y="102701"/>
            <a:ext cx="4081988" cy="731520"/>
            <a:chOff x="1412442" y="102701"/>
            <a:chExt cx="4081988" cy="73152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12442" y="102701"/>
              <a:ext cx="731520" cy="731520"/>
            </a:xfrm>
            <a:prstGeom prst="rect">
              <a:avLst/>
            </a:prstGeom>
          </p:spPr>
        </p:pic>
        <p:sp>
          <p:nvSpPr>
            <p:cNvPr id="12" name="TextBox 11">
              <a:extLst>
                <a:ext uri="{FF2B5EF4-FFF2-40B4-BE49-F238E27FC236}">
                  <a16:creationId xmlns:a16="http://schemas.microsoft.com/office/drawing/2014/main" id="{DEB41CB7-B1D9-72A0-50D5-31D168BAB3C1}"/>
                </a:ext>
              </a:extLst>
            </p:cNvPr>
            <p:cNvSpPr txBox="1"/>
            <p:nvPr userDrawn="1"/>
          </p:nvSpPr>
          <p:spPr>
            <a:xfrm>
              <a:off x="2148475" y="237629"/>
              <a:ext cx="3345955" cy="461665"/>
            </a:xfrm>
            <a:prstGeom prst="rect">
              <a:avLst/>
            </a:prstGeom>
            <a:noFill/>
          </p:spPr>
          <p:txBody>
            <a:bodyPr wrap="square" rtlCol="0">
              <a:spAutoFit/>
            </a:bodyPr>
            <a:lstStyle/>
            <a:p>
              <a:r>
                <a:rPr lang="en-US" sz="1200" b="1">
                  <a:solidFill>
                    <a:schemeClr val="bg1"/>
                  </a:solidFill>
                </a:rPr>
                <a:t>EMPLOYMENT AND TRAINING ADMINISTRATION</a:t>
              </a:r>
            </a:p>
            <a:p>
              <a:r>
                <a:rPr lang="en-US" sz="1200">
                  <a:solidFill>
                    <a:schemeClr val="bg1"/>
                  </a:solidFill>
                </a:rPr>
                <a:t>UNITED STATES DEPARTMENT OF LABOR </a:t>
              </a:r>
            </a:p>
          </p:txBody>
        </p:sp>
      </p:gr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60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9248"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5172"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marL="0" indent="0">
              <a:defRPr/>
            </a:lvl2pPr>
            <a:lvl3pPr marL="0" indent="0">
              <a:defRPr/>
            </a:lvl3pPr>
            <a:lvl4pPr marL="0" indent="0">
              <a:defRPr/>
            </a:lvl4pPr>
            <a:lvl5pPr marL="0" indent="0">
              <a:defRPr/>
            </a:lvl5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marL="0" indent="0">
              <a:defRPr/>
            </a:lvl2pPr>
            <a:lvl3pPr marL="0" indent="0">
              <a:defRPr/>
            </a:lvl3pPr>
            <a:lvl4pPr marL="0" indent="0">
              <a:defRPr/>
            </a:lvl4pPr>
            <a:lvl5pPr marL="0" indent="0">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marL="0" indent="0">
              <a:defRPr/>
            </a:lvl2pPr>
            <a:lvl3pPr marL="0" indent="0">
              <a:defRPr/>
            </a:lvl3pPr>
            <a:lvl4pPr marL="0" indent="0">
              <a:defRPr/>
            </a:lvl4pPr>
            <a:lvl5pPr marL="0" indent="0">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pic>
        <p:nvPicPr>
          <p:cNvPr id="5" name="Microphone Icon">
            <a:extLst>
              <a:ext uri="{FF2B5EF4-FFF2-40B4-BE49-F238E27FC236}">
                <a16:creationId xmlns:a16="http://schemas.microsoft.com/office/drawing/2014/main" id="{A048DEEA-09FC-1595-99FC-FC260FE708E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5172" y="210800"/>
            <a:ext cx="457200" cy="457200"/>
          </a:xfrm>
          <a:prstGeom prst="rect">
            <a:avLst/>
          </a:prstGeom>
        </p:spPr>
      </p:pic>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1395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lgn="ctr">
              <a:defRPr sz="2400"/>
            </a:lvl1pPr>
            <a:lvl2pPr marL="0" indent="0" algn="ctr">
              <a:defRPr sz="2000"/>
            </a:lvl2pPr>
            <a:lvl3pPr marL="0" indent="0" algn="ctr">
              <a:defRPr sz="2000"/>
            </a:lvl3pPr>
            <a:lvl4pPr marL="0" indent="0" algn="ctr">
              <a:defRPr/>
            </a:lvl4pPr>
            <a:lvl5pPr marL="0" indent="0" algn="ct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51636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lgn="ctr">
              <a:defRPr sz="2400"/>
            </a:lvl1pPr>
            <a:lvl2pPr marL="0" indent="0" algn="ctr">
              <a:defRPr sz="2000"/>
            </a:lvl2pPr>
            <a:lvl3pPr marL="0" indent="0" algn="ctr">
              <a:defRPr sz="2000"/>
            </a:lvl3pPr>
            <a:lvl4pPr marL="0" indent="0" algn="ctr">
              <a:defRPr/>
            </a:lvl4pPr>
            <a:lvl5pPr marL="0" indent="0" algn="ct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1877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lgn="ctr">
              <a:defRPr sz="2400"/>
            </a:lvl1pPr>
            <a:lvl2pPr marL="0" indent="0" algn="ctr">
              <a:defRPr sz="2000"/>
            </a:lvl2pPr>
            <a:lvl3pPr marL="0" indent="0" algn="ctr">
              <a:defRPr sz="2000"/>
            </a:lvl3pPr>
            <a:lvl4pPr marL="0" indent="0" algn="ctr">
              <a:defRPr/>
            </a:lvl4pPr>
            <a:lvl5pPr marL="0" indent="0" algn="ct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pic>
        <p:nvPicPr>
          <p:cNvPr id="5" name="Microphone Icon">
            <a:extLst>
              <a:ext uri="{FF2B5EF4-FFF2-40B4-BE49-F238E27FC236}">
                <a16:creationId xmlns:a16="http://schemas.microsoft.com/office/drawing/2014/main" id="{DA6D74CA-8BDF-267F-6460-4EBB21CE9D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5172" y="210800"/>
            <a:ext cx="457200" cy="457200"/>
          </a:xfrm>
          <a:prstGeom prst="rect">
            <a:avLst/>
          </a:prstGeom>
        </p:spPr>
      </p:pic>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0836"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a:xfrm>
            <a:off x="4439823" y="6356350"/>
            <a:ext cx="4114800" cy="365125"/>
          </a:xfrm>
          <a:prstGeom prst="rect">
            <a:avLst/>
          </a:prstGeom>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7586"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Tree>
    <p:extLst>
      <p:ext uri="{BB962C8B-B14F-4D97-AF65-F5344CB8AC3E}">
        <p14:creationId xmlns:p14="http://schemas.microsoft.com/office/powerpoint/2010/main" val="30820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3448"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3448"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solidFill>
                  <a:srgbClr val="2C5261"/>
                </a:solidFill>
              </a:defRPr>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1175"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25661"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655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67017"/>
            <a:ext cx="7893633" cy="786384"/>
          </a:xfrm>
        </p:spPr>
        <p:txBody>
          <a:bodyPr>
            <a:normAutofit/>
          </a:bodyPr>
          <a:lstStyle>
            <a:lvl1pPr algn="l">
              <a:defRPr sz="3600">
                <a:solidFill>
                  <a:srgbClr val="5F5457"/>
                </a:solidFill>
              </a:defRPr>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Questions?">
    <p:spTree>
      <p:nvGrpSpPr>
        <p:cNvPr id="1" name=""/>
        <p:cNvGrpSpPr/>
        <p:nvPr/>
      </p:nvGrpSpPr>
      <p:grpSpPr>
        <a:xfrm>
          <a:off x="0" y="0"/>
          <a:ext cx="0" cy="0"/>
          <a:chOff x="0" y="0"/>
          <a:chExt cx="0" cy="0"/>
        </a:xfrm>
      </p:grpSpPr>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655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67017"/>
            <a:ext cx="7893633" cy="786384"/>
          </a:xfrm>
        </p:spPr>
        <p:txBody>
          <a:bodyPr>
            <a:normAutofit/>
          </a:bodyPr>
          <a:lstStyle>
            <a:lvl1pPr algn="l">
              <a:defRPr sz="3600">
                <a:solidFill>
                  <a:srgbClr val="5F5457"/>
                </a:solidFill>
              </a:defRPr>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Tree>
    <p:extLst>
      <p:ext uri="{BB962C8B-B14F-4D97-AF65-F5344CB8AC3E}">
        <p14:creationId xmlns:p14="http://schemas.microsoft.com/office/powerpoint/2010/main" val="142453872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Questions?">
    <p:bg>
      <p:bgPr>
        <a:blipFill dpi="0" rotWithShape="1">
          <a:blip r:embed="rId2">
            <a:alphaModFix amt="50000"/>
            <a:lum/>
          </a:blip>
          <a:srcRect/>
          <a:stretch>
            <a:fillRect t="-9000" r="-5000" b="-9000"/>
          </a:stretch>
        </a:blipFill>
        <a:effectLst/>
      </p:bgPr>
    </p:bg>
    <p:spTree>
      <p:nvGrpSpPr>
        <p:cNvPr id="1" name=""/>
        <p:cNvGrpSpPr/>
        <p:nvPr/>
      </p:nvGrpSpPr>
      <p:grpSpPr>
        <a:xfrm>
          <a:off x="0" y="0"/>
          <a:ext cx="0" cy="0"/>
          <a:chOff x="0" y="0"/>
          <a:chExt cx="0" cy="0"/>
        </a:xfrm>
      </p:grpSpPr>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655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67017"/>
            <a:ext cx="10578811" cy="786384"/>
          </a:xfrm>
        </p:spPr>
        <p:txBody>
          <a:bodyPr>
            <a:normAutofit/>
          </a:bodyPr>
          <a:lstStyle>
            <a:lvl1pPr algn="l">
              <a:defRPr sz="3600">
                <a:solidFill>
                  <a:srgbClr val="2C5261"/>
                </a:solidFill>
              </a:defRPr>
            </a:lvl1pPr>
          </a:lstStyle>
          <a:p>
            <a:r>
              <a:rPr lang="en-US" dirty="0"/>
              <a:t>Enter Title for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1117600"/>
            <a:ext cx="5899733" cy="5238750"/>
          </a:xfrm>
        </p:spPr>
        <p:txBody>
          <a:bodyPr anchor="ctr">
            <a:noAutofit/>
          </a:bodyPr>
          <a:lstStyle>
            <a:lvl1pPr marL="0" indent="0" algn="l">
              <a:spcBef>
                <a:spcPts val="0"/>
              </a:spcBef>
              <a:spcAft>
                <a:spcPts val="1200"/>
              </a:spcAft>
              <a:buNone/>
              <a:defRPr sz="6000" b="1" i="0">
                <a:solidFill>
                  <a:srgbClr val="2C5261"/>
                </a:solidFill>
              </a:defRPr>
            </a:lvl1pPr>
            <a:lvl2pPr marL="0" indent="0" algn="l">
              <a:spcBef>
                <a:spcPts val="0"/>
              </a:spcBef>
              <a:buNone/>
              <a:defRPr sz="2800" b="0" i="0">
                <a:solidFill>
                  <a:schemeClr val="tx1"/>
                </a:solidFill>
                <a:latin typeface="+mj-lt"/>
              </a:defRPr>
            </a:lvl2pPr>
            <a:lvl3pPr marL="914400" indent="0">
              <a:buNone/>
              <a:defRPr/>
            </a:lvl3pPr>
          </a:lstStyle>
          <a:p>
            <a:r>
              <a:rPr lang="en-US" dirty="0"/>
              <a:t>Add questions here.</a:t>
            </a:r>
          </a:p>
        </p:txBody>
      </p:sp>
    </p:spTree>
    <p:extLst>
      <p:ext uri="{BB962C8B-B14F-4D97-AF65-F5344CB8AC3E}">
        <p14:creationId xmlns:p14="http://schemas.microsoft.com/office/powerpoint/2010/main" val="4177563586"/>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Tree>
    <p:extLst>
      <p:ext uri="{BB962C8B-B14F-4D97-AF65-F5344CB8AC3E}">
        <p14:creationId xmlns:p14="http://schemas.microsoft.com/office/powerpoint/2010/main" val="686852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Tree>
    <p:extLst>
      <p:ext uri="{BB962C8B-B14F-4D97-AF65-F5344CB8AC3E}">
        <p14:creationId xmlns:p14="http://schemas.microsoft.com/office/powerpoint/2010/main" val="14687935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Tree>
    <p:extLst>
      <p:ext uri="{BB962C8B-B14F-4D97-AF65-F5344CB8AC3E}">
        <p14:creationId xmlns:p14="http://schemas.microsoft.com/office/powerpoint/2010/main" val="17077618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Tree>
    <p:extLst>
      <p:ext uri="{BB962C8B-B14F-4D97-AF65-F5344CB8AC3E}">
        <p14:creationId xmlns:p14="http://schemas.microsoft.com/office/powerpoint/2010/main" val="28698966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Tree>
    <p:extLst>
      <p:ext uri="{BB962C8B-B14F-4D97-AF65-F5344CB8AC3E}">
        <p14:creationId xmlns:p14="http://schemas.microsoft.com/office/powerpoint/2010/main" val="11400153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Tree>
    <p:extLst>
      <p:ext uri="{BB962C8B-B14F-4D97-AF65-F5344CB8AC3E}">
        <p14:creationId xmlns:p14="http://schemas.microsoft.com/office/powerpoint/2010/main" val="36527489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8"/>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 id="2147483714" r:id="rId6"/>
    <p:sldLayoutId id="2147483715" r:id="rId7"/>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7.xml"/><Relationship Id="rId1" Type="http://schemas.openxmlformats.org/officeDocument/2006/relationships/tags" Target="../tags/tag3.xml"/><Relationship Id="rId4" Type="http://schemas.openxmlformats.org/officeDocument/2006/relationships/image" Target="../media/image3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9.xml"/><Relationship Id="rId1" Type="http://schemas.openxmlformats.org/officeDocument/2006/relationships/tags" Target="../tags/tag4.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45.jpeg"/></Relationships>
</file>

<file path=ppt/slides/_rels/slide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47.jpeg"/></Relationships>
</file>

<file path=ppt/slides/_rels/slide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hyperlink" Target="mailto:diane.mcqueen@wyo.gov" TargetMode="External"/><Relationship Id="rId4" Type="http://schemas.openxmlformats.org/officeDocument/2006/relationships/image" Target="../media/image49.jpeg"/></Relationships>
</file>

<file path=ppt/slides/_rels/slide10.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gao.gov/assets/gao-23-104830.pdf"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hyperlink" Target="https://www.law.cornell.edu/definitions/index.php?width=840&amp;height=800&amp;iframe=true&amp;def_id=a3ac06769edfe024a31c7f98265e688a&amp;term_occur=999&amp;term_src=Title:20:Chapter:V:Part:677:Subpart:A:677.160"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law.cornell.edu/definitions/index.php?width=840&amp;height=800&amp;iframe=true&amp;def_id=3a905a266cd9dd2d2ddc27af5f21b033&amp;term_occur=999&amp;term_src=Title:20:Chapter:V:Part:677:Subpart:A:677.160"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rsa.ed.gov/performance/technical-assistance-resources"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2.svg"/><Relationship Id="rId5" Type="http://schemas.openxmlformats.org/officeDocument/2006/relationships/image" Target="../media/image61.png"/><Relationship Id="rId10" Type="http://schemas.openxmlformats.org/officeDocument/2006/relationships/image" Target="../media/image66.svg"/><Relationship Id="rId4" Type="http://schemas.openxmlformats.org/officeDocument/2006/relationships/image" Target="../media/image60.svg"/><Relationship Id="rId9"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2.sv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svg"/><Relationship Id="rId9" Type="http://schemas.openxmlformats.org/officeDocument/2006/relationships/image" Target="../media/image7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3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4.xml"/><Relationship Id="rId1" Type="http://schemas.openxmlformats.org/officeDocument/2006/relationships/slideLayout" Target="../slideLayouts/slideLayout9.xml"/><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7.xml"/><Relationship Id="rId1" Type="http://schemas.openxmlformats.org/officeDocument/2006/relationships/slideLayout" Target="../slideLayouts/slideLayout9.xml"/><Relationship Id="rId4" Type="http://schemas.microsoft.com/office/2007/relationships/hdphoto" Target="../media/hdphoto2.wdp"/></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5.xml"/><Relationship Id="rId1" Type="http://schemas.openxmlformats.org/officeDocument/2006/relationships/tags" Target="../tags/tag5.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6.xml"/><Relationship Id="rId1" Type="http://schemas.openxmlformats.org/officeDocument/2006/relationships/tags" Target="../tags/tag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79C85A-8BDB-2C8E-1722-B0C3CC629FF3}"/>
              </a:ext>
            </a:extLst>
          </p:cNvPr>
          <p:cNvSpPr>
            <a:spLocks noGrp="1"/>
          </p:cNvSpPr>
          <p:nvPr>
            <p:ph type="ctrTitle"/>
          </p:nvPr>
        </p:nvSpPr>
        <p:spPr>
          <a:xfrm>
            <a:off x="274320" y="2961006"/>
            <a:ext cx="11545824" cy="1430901"/>
          </a:xfrm>
        </p:spPr>
        <p:txBody>
          <a:bodyPr>
            <a:noAutofit/>
          </a:bodyPr>
          <a:lstStyle/>
          <a:p>
            <a:pPr algn="ctr"/>
            <a:r>
              <a:rPr lang="en-US" dirty="0"/>
              <a:t>Welcome to the Co-enrollment Across WIOA Core Programs: Requirements, Promising Practices, and Resources !</a:t>
            </a:r>
          </a:p>
        </p:txBody>
      </p:sp>
      <p:sp>
        <p:nvSpPr>
          <p:cNvPr id="5" name="Subtitle 4">
            <a:extLst>
              <a:ext uri="{FF2B5EF4-FFF2-40B4-BE49-F238E27FC236}">
                <a16:creationId xmlns:a16="http://schemas.microsoft.com/office/drawing/2014/main" id="{3C85563D-060D-F178-6C15-7C7F31B4B5BC}"/>
              </a:ext>
            </a:extLst>
          </p:cNvPr>
          <p:cNvSpPr>
            <a:spLocks noGrp="1"/>
          </p:cNvSpPr>
          <p:nvPr>
            <p:ph type="subTitle" idx="1"/>
          </p:nvPr>
        </p:nvSpPr>
        <p:spPr>
          <a:xfrm>
            <a:off x="371856" y="4823357"/>
            <a:ext cx="11448288" cy="1562261"/>
          </a:xfrm>
        </p:spPr>
        <p:txBody>
          <a:bodyPr vert="horz" lIns="91440" tIns="45720" rIns="91440" bIns="45720" rtlCol="0" anchor="t">
            <a:noAutofit/>
          </a:bodyPr>
          <a:lstStyle/>
          <a:p>
            <a:pPr algn="ctr">
              <a:spcBef>
                <a:spcPts val="600"/>
              </a:spcBef>
            </a:pPr>
            <a:r>
              <a:rPr lang="en-US" sz="3200" dirty="0">
                <a:ea typeface="+mn-lt"/>
                <a:cs typeface="+mn-lt"/>
              </a:rPr>
              <a:t>Use the chat to share your name,  organization, and location. </a:t>
            </a:r>
          </a:p>
          <a:p>
            <a:pPr algn="ctr">
              <a:spcBef>
                <a:spcPts val="600"/>
              </a:spcBef>
            </a:pPr>
            <a:r>
              <a:rPr lang="en-US" sz="3200" dirty="0">
                <a:ea typeface="+mn-lt"/>
                <a:cs typeface="+mn-lt"/>
              </a:rPr>
              <a:t>Also, tell us what you expect to learn from today’s webinar!</a:t>
            </a:r>
          </a:p>
          <a:p>
            <a:pPr algn="ctr">
              <a:spcBef>
                <a:spcPts val="600"/>
              </a:spcBef>
            </a:pPr>
            <a:r>
              <a:rPr lang="en-US" sz="2000" dirty="0">
                <a:solidFill>
                  <a:schemeClr val="tx1"/>
                </a:solidFill>
              </a:rPr>
              <a:t>The event recording will be available in five business days on the WorkforceGPS website. </a:t>
            </a:r>
          </a:p>
          <a:p>
            <a:pPr algn="ctr">
              <a:spcBef>
                <a:spcPts val="600"/>
              </a:spcBef>
            </a:pPr>
            <a:endParaRPr lang="en-US" sz="3200" dirty="0">
              <a:ea typeface="+mn-lt"/>
              <a:cs typeface="+mn-lt"/>
            </a:endParaRPr>
          </a:p>
        </p:txBody>
      </p:sp>
    </p:spTree>
    <p:extLst>
      <p:ext uri="{BB962C8B-B14F-4D97-AF65-F5344CB8AC3E}">
        <p14:creationId xmlns:p14="http://schemas.microsoft.com/office/powerpoint/2010/main" val="52731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068567" y="2467894"/>
            <a:ext cx="7674606" cy="2230436"/>
          </a:xfrm>
        </p:spPr>
        <p:txBody>
          <a:bodyPr/>
          <a:lstStyle/>
          <a:p>
            <a:r>
              <a:rPr lang="en-US">
                <a:solidFill>
                  <a:srgbClr val="5C1A23"/>
                </a:solidFill>
              </a:rPr>
              <a:t>Joint Co-Enrollment Webinar</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a:t>March 28, 2023</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43C5924-30F6-431F-8CE5-85C391C0A4BD}"/>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3</a:t>
            </a:fld>
            <a:endParaRPr lang="en-US" dirty="0"/>
          </a:p>
        </p:txBody>
      </p:sp>
      <p:sp>
        <p:nvSpPr>
          <p:cNvPr id="3" name="Title 2">
            <a:extLst>
              <a:ext uri="{FF2B5EF4-FFF2-40B4-BE49-F238E27FC236}">
                <a16:creationId xmlns:a16="http://schemas.microsoft.com/office/drawing/2014/main" id="{32798D84-7844-4F88-966E-5217D8640B43}"/>
              </a:ext>
            </a:extLst>
          </p:cNvPr>
          <p:cNvSpPr>
            <a:spLocks noGrp="1"/>
          </p:cNvSpPr>
          <p:nvPr>
            <p:ph type="title"/>
          </p:nvPr>
        </p:nvSpPr>
        <p:spPr/>
        <p:txBody>
          <a:bodyPr>
            <a:normAutofit/>
          </a:bodyPr>
          <a:lstStyle/>
          <a:p>
            <a:r>
              <a:rPr lang="en-US"/>
              <a:t>Description of Co-enrollment Data</a:t>
            </a:r>
          </a:p>
        </p:txBody>
      </p:sp>
      <p:sp>
        <p:nvSpPr>
          <p:cNvPr id="5" name="Text Placeholder 4">
            <a:extLst>
              <a:ext uri="{FF2B5EF4-FFF2-40B4-BE49-F238E27FC236}">
                <a16:creationId xmlns:a16="http://schemas.microsoft.com/office/drawing/2014/main" id="{40128B89-CD9D-4EE7-BFCA-91F7FDE4128A}"/>
              </a:ext>
            </a:extLst>
          </p:cNvPr>
          <p:cNvSpPr>
            <a:spLocks noGrp="1"/>
          </p:cNvSpPr>
          <p:nvPr>
            <p:ph type="body" idx="14"/>
          </p:nvPr>
        </p:nvSpPr>
        <p:spPr>
          <a:ln>
            <a:solidFill>
              <a:schemeClr val="bg1">
                <a:lumMod val="85000"/>
              </a:schemeClr>
            </a:solidFill>
          </a:ln>
        </p:spPr>
        <p:txBody>
          <a:bodyPr>
            <a:normAutofit/>
          </a:bodyPr>
          <a:lstStyle/>
          <a:p>
            <a:pPr algn="ctr"/>
            <a:r>
              <a:rPr lang="en-US" sz="3600" b="1"/>
              <a:t>My program’s </a:t>
            </a:r>
            <a:br>
              <a:rPr lang="en-US" sz="3600" b="1"/>
            </a:br>
            <a:r>
              <a:rPr lang="en-US" sz="3600" b="1"/>
              <a:t>co-enrollment data is:</a:t>
            </a:r>
          </a:p>
        </p:txBody>
      </p:sp>
      <p:sp>
        <p:nvSpPr>
          <p:cNvPr id="4" name="Text Placeholder 3">
            <a:extLst>
              <a:ext uri="{FF2B5EF4-FFF2-40B4-BE49-F238E27FC236}">
                <a16:creationId xmlns:a16="http://schemas.microsoft.com/office/drawing/2014/main" id="{7C4F72F3-DCD2-4D70-808D-A9265DB33125}"/>
              </a:ext>
            </a:extLst>
          </p:cNvPr>
          <p:cNvSpPr>
            <a:spLocks noGrp="1"/>
          </p:cNvSpPr>
          <p:nvPr>
            <p:ph type="body" sz="quarter" idx="13"/>
          </p:nvPr>
        </p:nvSpPr>
        <p:spPr>
          <a:xfrm>
            <a:off x="805866" y="4790444"/>
            <a:ext cx="4624388" cy="678201"/>
          </a:xfrm>
          <a:solidFill>
            <a:srgbClr val="F3F4F4"/>
          </a:solidFill>
          <a:ln>
            <a:solidFill>
              <a:schemeClr val="bg1">
                <a:lumMod val="85000"/>
              </a:schemeClr>
            </a:solidFill>
          </a:ln>
        </p:spPr>
        <p:txBody>
          <a:bodyPr>
            <a:normAutofit/>
          </a:bodyPr>
          <a:lstStyle/>
          <a:p>
            <a:r>
              <a:rPr lang="en-US" sz="2800" i="0"/>
              <a:t>Select one response</a:t>
            </a:r>
          </a:p>
        </p:txBody>
      </p:sp>
      <p:sp>
        <p:nvSpPr>
          <p:cNvPr id="2" name="Content Placeholder 1">
            <a:extLst>
              <a:ext uri="{FF2B5EF4-FFF2-40B4-BE49-F238E27FC236}">
                <a16:creationId xmlns:a16="http://schemas.microsoft.com/office/drawing/2014/main" id="{18374A7C-2283-4327-BCE4-A435B5FE4FA0}"/>
              </a:ext>
            </a:extLst>
          </p:cNvPr>
          <p:cNvSpPr>
            <a:spLocks noGrp="1"/>
          </p:cNvSpPr>
          <p:nvPr>
            <p:ph idx="1"/>
          </p:nvPr>
        </p:nvSpPr>
        <p:spPr>
          <a:xfrm>
            <a:off x="5786005" y="1137447"/>
            <a:ext cx="5925134" cy="4331198"/>
          </a:xfrm>
        </p:spPr>
        <p:txBody>
          <a:bodyPr/>
          <a:lstStyle/>
          <a:p>
            <a:r>
              <a:rPr lang="en-US" dirty="0"/>
              <a:t>Very accurate</a:t>
            </a:r>
          </a:p>
          <a:p>
            <a:r>
              <a:rPr lang="en-US" dirty="0"/>
              <a:t>Pretty accurate </a:t>
            </a:r>
          </a:p>
          <a:p>
            <a:r>
              <a:rPr lang="en-US" dirty="0"/>
              <a:t>Has room for improvement</a:t>
            </a:r>
          </a:p>
        </p:txBody>
      </p:sp>
    </p:spTree>
    <p:extLst>
      <p:ext uri="{BB962C8B-B14F-4D97-AF65-F5344CB8AC3E}">
        <p14:creationId xmlns:p14="http://schemas.microsoft.com/office/powerpoint/2010/main" val="3683455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4</a:t>
            </a:fld>
            <a:endParaRPr lang="en-US"/>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a:t>Today’s Moderator</a:t>
            </a:r>
          </a:p>
        </p:txBody>
      </p:sp>
      <p:pic>
        <p:nvPicPr>
          <p:cNvPr id="3" name="Picture Placeholder 2">
            <a:extLst>
              <a:ext uri="{FF2B5EF4-FFF2-40B4-BE49-F238E27FC236}">
                <a16:creationId xmlns:a16="http://schemas.microsoft.com/office/drawing/2014/main" id="{FF06C751-E772-F9E5-E7E8-6D1CDB4FEB61}"/>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a:stretch/>
        </p:blipFill>
        <p:spPr>
          <a:xfrm>
            <a:off x="1075245" y="2064822"/>
            <a:ext cx="2728356" cy="2728356"/>
          </a:xfrm>
        </p:spPr>
      </p:pic>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a:xfrm>
            <a:off x="4439822" y="2064823"/>
            <a:ext cx="7244177" cy="2728356"/>
          </a:xfrm>
        </p:spPr>
        <p:txBody>
          <a:bodyPr/>
          <a:lstStyle/>
          <a:p>
            <a:r>
              <a:rPr lang="en-US" dirty="0"/>
              <a:t>Cesar Villanueva</a:t>
            </a:r>
          </a:p>
          <a:p>
            <a:pPr lvl="1"/>
            <a:r>
              <a:rPr lang="en-US" dirty="0"/>
              <a:t>Workforce Analyst</a:t>
            </a:r>
          </a:p>
          <a:p>
            <a:pPr lvl="2"/>
            <a:r>
              <a:rPr lang="en-US" dirty="0"/>
              <a:t>Employment and Training Administration</a:t>
            </a:r>
          </a:p>
          <a:p>
            <a:pPr lvl="2"/>
            <a:r>
              <a:rPr lang="en-US" dirty="0"/>
              <a:t>U.S. Department of Labor</a:t>
            </a:r>
          </a:p>
        </p:txBody>
      </p:sp>
    </p:spTree>
    <p:custDataLst>
      <p:tags r:id="rId1"/>
    </p:custDataLst>
    <p:extLst>
      <p:ext uri="{BB962C8B-B14F-4D97-AF65-F5344CB8AC3E}">
        <p14:creationId xmlns:p14="http://schemas.microsoft.com/office/powerpoint/2010/main" val="404930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80BA221-3FF2-4CDA-BE6F-6F5CDFE4871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2" name="Title 1">
            <a:extLst>
              <a:ext uri="{FF2B5EF4-FFF2-40B4-BE49-F238E27FC236}">
                <a16:creationId xmlns:a16="http://schemas.microsoft.com/office/drawing/2014/main" id="{BEEED5D4-778F-418B-8852-DBFAE2D24571}"/>
              </a:ext>
            </a:extLst>
          </p:cNvPr>
          <p:cNvSpPr>
            <a:spLocks noGrp="1"/>
          </p:cNvSpPr>
          <p:nvPr>
            <p:ph type="title"/>
          </p:nvPr>
        </p:nvSpPr>
        <p:spPr/>
        <p:txBody>
          <a:bodyPr/>
          <a:lstStyle/>
          <a:p>
            <a:r>
              <a:rPr lang="en-US"/>
              <a:t>Today’s Speakers: U.S. Department of Labor</a:t>
            </a:r>
          </a:p>
        </p:txBody>
      </p:sp>
      <p:pic>
        <p:nvPicPr>
          <p:cNvPr id="27" name="Picture Placeholder 26">
            <a:extLst>
              <a:ext uri="{FF2B5EF4-FFF2-40B4-BE49-F238E27FC236}">
                <a16:creationId xmlns:a16="http://schemas.microsoft.com/office/drawing/2014/main" id="{30BB6E73-A398-659B-2BA6-5CAA61F34C86}"/>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a:stretch/>
        </p:blipFill>
        <p:spPr>
          <a:xfrm>
            <a:off x="1170028" y="1272151"/>
            <a:ext cx="2077720" cy="2388136"/>
          </a:xfrm>
        </p:spPr>
      </p:pic>
      <p:sp>
        <p:nvSpPr>
          <p:cNvPr id="7" name="Content Placeholder 6">
            <a:extLst>
              <a:ext uri="{FF2B5EF4-FFF2-40B4-BE49-F238E27FC236}">
                <a16:creationId xmlns:a16="http://schemas.microsoft.com/office/drawing/2014/main" id="{90495AA4-C5F4-4FBE-BCE8-903A6E054E5D}"/>
              </a:ext>
            </a:extLst>
          </p:cNvPr>
          <p:cNvSpPr>
            <a:spLocks noGrp="1"/>
          </p:cNvSpPr>
          <p:nvPr>
            <p:ph sz="half" idx="15"/>
          </p:nvPr>
        </p:nvSpPr>
        <p:spPr/>
        <p:txBody>
          <a:bodyPr/>
          <a:lstStyle/>
          <a:p>
            <a:r>
              <a:rPr lang="en-US"/>
              <a:t>Christina Eckenroth</a:t>
            </a:r>
          </a:p>
          <a:p>
            <a:pPr lvl="1"/>
            <a:r>
              <a:rPr lang="en-US"/>
              <a:t>Workforce Analyst</a:t>
            </a:r>
          </a:p>
          <a:p>
            <a:pPr lvl="2"/>
            <a:r>
              <a:rPr lang="en-US"/>
              <a:t>Employment &amp; Training Administration, </a:t>
            </a:r>
            <a:br>
              <a:rPr lang="en-US"/>
            </a:br>
            <a:r>
              <a:rPr lang="en-US"/>
              <a:t>U.S. Department of Labor</a:t>
            </a:r>
          </a:p>
        </p:txBody>
      </p:sp>
      <p:pic>
        <p:nvPicPr>
          <p:cNvPr id="6" name="Picture Placeholder 5">
            <a:extLst>
              <a:ext uri="{FF2B5EF4-FFF2-40B4-BE49-F238E27FC236}">
                <a16:creationId xmlns:a16="http://schemas.microsoft.com/office/drawing/2014/main" id="{204D0ABA-532A-9BCC-C5FB-0D9433C09A51}"/>
              </a:ext>
              <a:ext uri="{C183D7F6-B498-43B3-948B-1728B52AA6E4}">
                <adec:decorative xmlns:adec="http://schemas.microsoft.com/office/drawing/2017/decorative" val="1"/>
              </a:ext>
            </a:extLst>
          </p:cNvPr>
          <p:cNvPicPr>
            <a:picLocks noGrp="1" noChangeAspect="1"/>
          </p:cNvPicPr>
          <p:nvPr>
            <p:ph type="pic" sz="quarter" idx="14"/>
          </p:nvPr>
        </p:nvPicPr>
        <p:blipFill rotWithShape="1">
          <a:blip r:embed="rId5">
            <a:extLst>
              <a:ext uri="{28A0092B-C50C-407E-A947-70E740481C1C}">
                <a14:useLocalDpi xmlns:a14="http://schemas.microsoft.com/office/drawing/2010/main" val="0"/>
              </a:ext>
            </a:extLst>
          </a:blip>
          <a:srcRect/>
          <a:stretch/>
        </p:blipFill>
        <p:spPr>
          <a:xfrm>
            <a:off x="4974839" y="1272151"/>
            <a:ext cx="2322395" cy="2322395"/>
          </a:xfrm>
        </p:spPr>
      </p:pic>
      <p:sp>
        <p:nvSpPr>
          <p:cNvPr id="3" name="Content Placeholder 2">
            <a:extLst>
              <a:ext uri="{FF2B5EF4-FFF2-40B4-BE49-F238E27FC236}">
                <a16:creationId xmlns:a16="http://schemas.microsoft.com/office/drawing/2014/main" id="{E2BED0D9-11B9-41BB-B610-727CD264CD48}"/>
              </a:ext>
            </a:extLst>
          </p:cNvPr>
          <p:cNvSpPr>
            <a:spLocks noGrp="1"/>
          </p:cNvSpPr>
          <p:nvPr>
            <p:ph sz="half" idx="1"/>
          </p:nvPr>
        </p:nvSpPr>
        <p:spPr/>
        <p:txBody>
          <a:bodyPr/>
          <a:lstStyle/>
          <a:p>
            <a:r>
              <a:rPr lang="en-US"/>
              <a:t>Evan Rosenberg</a:t>
            </a:r>
          </a:p>
          <a:p>
            <a:pPr lvl="1"/>
            <a:r>
              <a:rPr lang="en-US"/>
              <a:t>Workforce Analyst</a:t>
            </a:r>
          </a:p>
          <a:p>
            <a:pPr lvl="2"/>
            <a:r>
              <a:rPr lang="en-US"/>
              <a:t>Employment &amp; Training Administration, </a:t>
            </a:r>
            <a:br>
              <a:rPr lang="en-US"/>
            </a:br>
            <a:r>
              <a:rPr lang="en-US"/>
              <a:t>U.S. Department of Labor</a:t>
            </a:r>
          </a:p>
        </p:txBody>
      </p:sp>
      <p:pic>
        <p:nvPicPr>
          <p:cNvPr id="10" name="Picture Placeholder 9">
            <a:extLst>
              <a:ext uri="{FF2B5EF4-FFF2-40B4-BE49-F238E27FC236}">
                <a16:creationId xmlns:a16="http://schemas.microsoft.com/office/drawing/2014/main" id="{20798359-0B3F-0003-3EF1-98A266A23918}"/>
              </a:ext>
              <a:ext uri="{C183D7F6-B498-43B3-948B-1728B52AA6E4}">
                <adec:decorative xmlns:adec="http://schemas.microsoft.com/office/drawing/2017/decorative" val="1"/>
              </a:ext>
            </a:extLst>
          </p:cNvPr>
          <p:cNvPicPr>
            <a:picLocks noGrp="1" noChangeAspect="1"/>
          </p:cNvPicPr>
          <p:nvPr>
            <p:ph type="pic" sz="quarter" idx="16"/>
          </p:nvPr>
        </p:nvPicPr>
        <p:blipFill rotWithShape="1">
          <a:blip r:embed="rId6">
            <a:extLst>
              <a:ext uri="{28A0092B-C50C-407E-A947-70E740481C1C}">
                <a14:useLocalDpi xmlns:a14="http://schemas.microsoft.com/office/drawing/2010/main" val="0"/>
              </a:ext>
            </a:extLst>
          </a:blip>
          <a:srcRect/>
          <a:stretch/>
        </p:blipFill>
        <p:spPr>
          <a:xfrm>
            <a:off x="8998925" y="1272151"/>
            <a:ext cx="2322395" cy="2322395"/>
          </a:xfrm>
        </p:spPr>
      </p:pic>
      <p:sp>
        <p:nvSpPr>
          <p:cNvPr id="4" name="Content Placeholder 3">
            <a:extLst>
              <a:ext uri="{FF2B5EF4-FFF2-40B4-BE49-F238E27FC236}">
                <a16:creationId xmlns:a16="http://schemas.microsoft.com/office/drawing/2014/main" id="{A5DC4EBE-0A00-492E-9CD3-CBE1F6F1C0AF}"/>
              </a:ext>
            </a:extLst>
          </p:cNvPr>
          <p:cNvSpPr>
            <a:spLocks noGrp="1"/>
          </p:cNvSpPr>
          <p:nvPr>
            <p:ph sz="half" idx="2"/>
          </p:nvPr>
        </p:nvSpPr>
        <p:spPr/>
        <p:txBody>
          <a:bodyPr/>
          <a:lstStyle/>
          <a:p>
            <a:r>
              <a:rPr lang="en-US"/>
              <a:t>Dana Westgren</a:t>
            </a:r>
          </a:p>
          <a:p>
            <a:pPr lvl="1"/>
            <a:r>
              <a:rPr lang="en-US"/>
              <a:t>Workforce Analyst</a:t>
            </a:r>
          </a:p>
          <a:p>
            <a:pPr lvl="2"/>
            <a:r>
              <a:rPr lang="en-US"/>
              <a:t>Employment &amp; Training Administration, </a:t>
            </a:r>
            <a:br>
              <a:rPr lang="en-US"/>
            </a:br>
            <a:r>
              <a:rPr lang="en-US"/>
              <a:t>U.S. Department of Labor</a:t>
            </a:r>
          </a:p>
        </p:txBody>
      </p:sp>
    </p:spTree>
    <p:custDataLst>
      <p:tags r:id="rId1"/>
    </p:custDataLst>
    <p:extLst>
      <p:ext uri="{BB962C8B-B14F-4D97-AF65-F5344CB8AC3E}">
        <p14:creationId xmlns:p14="http://schemas.microsoft.com/office/powerpoint/2010/main" val="1124463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FC54F7-E90D-A858-4BCB-9BF5E065F1D0}"/>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6</a:t>
            </a:fld>
            <a:endParaRPr lang="en-US"/>
          </a:p>
        </p:txBody>
      </p:sp>
      <p:sp>
        <p:nvSpPr>
          <p:cNvPr id="3" name="Title 2">
            <a:extLst>
              <a:ext uri="{FF2B5EF4-FFF2-40B4-BE49-F238E27FC236}">
                <a16:creationId xmlns:a16="http://schemas.microsoft.com/office/drawing/2014/main" id="{64003F56-1432-E9CE-35BC-71A2650A7691}"/>
              </a:ext>
            </a:extLst>
          </p:cNvPr>
          <p:cNvSpPr>
            <a:spLocks noGrp="1"/>
          </p:cNvSpPr>
          <p:nvPr>
            <p:ph type="title"/>
          </p:nvPr>
        </p:nvSpPr>
        <p:spPr/>
        <p:txBody>
          <a:bodyPr/>
          <a:lstStyle/>
          <a:p>
            <a:r>
              <a:rPr lang="en-US"/>
              <a:t>Today’s Speakers: U.S. Department of Education</a:t>
            </a:r>
          </a:p>
        </p:txBody>
      </p:sp>
      <p:pic>
        <p:nvPicPr>
          <p:cNvPr id="12" name="Picture Placeholder 11">
            <a:extLst>
              <a:ext uri="{FF2B5EF4-FFF2-40B4-BE49-F238E27FC236}">
                <a16:creationId xmlns:a16="http://schemas.microsoft.com/office/drawing/2014/main" id="{82048ED0-12FB-06B9-561E-1F08A01B406C}"/>
              </a:ext>
              <a:ext uri="{C183D7F6-B498-43B3-948B-1728B52AA6E4}">
                <adec:decorative xmlns:adec="http://schemas.microsoft.com/office/drawing/2017/decorative" val="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5" name="Content Placeholder 4">
            <a:extLst>
              <a:ext uri="{FF2B5EF4-FFF2-40B4-BE49-F238E27FC236}">
                <a16:creationId xmlns:a16="http://schemas.microsoft.com/office/drawing/2014/main" id="{3D878A81-C1D3-DCAE-587B-EB6439DBBA21}"/>
              </a:ext>
            </a:extLst>
          </p:cNvPr>
          <p:cNvSpPr>
            <a:spLocks noGrp="1"/>
          </p:cNvSpPr>
          <p:nvPr>
            <p:ph sz="half" idx="2"/>
          </p:nvPr>
        </p:nvSpPr>
        <p:spPr/>
        <p:txBody>
          <a:bodyPr/>
          <a:lstStyle/>
          <a:p>
            <a:r>
              <a:rPr lang="en-US"/>
              <a:t>Michael Quinn</a:t>
            </a:r>
          </a:p>
          <a:p>
            <a:pPr lvl="1"/>
            <a:r>
              <a:rPr lang="en-US"/>
              <a:t>Management &amp; Program Analyst</a:t>
            </a:r>
          </a:p>
          <a:p>
            <a:pPr lvl="2"/>
            <a:r>
              <a:rPr lang="en-US"/>
              <a:t>Rehabilitation Services Administration </a:t>
            </a:r>
          </a:p>
          <a:p>
            <a:pPr lvl="2"/>
            <a:r>
              <a:rPr lang="en-US"/>
              <a:t>U.S. Department of Education </a:t>
            </a:r>
          </a:p>
          <a:p>
            <a:pPr lvl="2"/>
            <a:r>
              <a:rPr lang="en-US"/>
              <a:t> </a:t>
            </a:r>
          </a:p>
        </p:txBody>
      </p:sp>
      <p:pic>
        <p:nvPicPr>
          <p:cNvPr id="9" name="Picture Placeholder 8">
            <a:extLst>
              <a:ext uri="{FF2B5EF4-FFF2-40B4-BE49-F238E27FC236}">
                <a16:creationId xmlns:a16="http://schemas.microsoft.com/office/drawing/2014/main" id="{7A7230B9-0D0F-B217-36DC-23BCECBEB3CE}"/>
              </a:ext>
              <a:ext uri="{C183D7F6-B498-43B3-948B-1728B52AA6E4}">
                <adec:decorative xmlns:adec="http://schemas.microsoft.com/office/drawing/2017/decorative" val="1"/>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p:blipFill>
        <p:spPr/>
      </p:pic>
      <p:sp>
        <p:nvSpPr>
          <p:cNvPr id="7" name="Content Placeholder 6">
            <a:extLst>
              <a:ext uri="{FF2B5EF4-FFF2-40B4-BE49-F238E27FC236}">
                <a16:creationId xmlns:a16="http://schemas.microsoft.com/office/drawing/2014/main" id="{AA7690EF-8427-B853-1296-D4C483AA33B8}"/>
              </a:ext>
            </a:extLst>
          </p:cNvPr>
          <p:cNvSpPr>
            <a:spLocks noGrp="1"/>
          </p:cNvSpPr>
          <p:nvPr>
            <p:ph sz="half" idx="1"/>
          </p:nvPr>
        </p:nvSpPr>
        <p:spPr/>
        <p:txBody>
          <a:bodyPr/>
          <a:lstStyle/>
          <a:p>
            <a:r>
              <a:rPr lang="en-US"/>
              <a:t>Lekesha Campbell</a:t>
            </a:r>
          </a:p>
          <a:p>
            <a:pPr lvl="1"/>
            <a:r>
              <a:rPr lang="en-US"/>
              <a:t>Management &amp; Program Analyst</a:t>
            </a:r>
          </a:p>
          <a:p>
            <a:pPr lvl="2"/>
            <a:r>
              <a:rPr lang="en-US"/>
              <a:t>Office of Career, Technical, and Adult Education </a:t>
            </a:r>
          </a:p>
          <a:p>
            <a:pPr lvl="2"/>
            <a:r>
              <a:rPr lang="en-US"/>
              <a:t>U.S. Department of Education</a:t>
            </a:r>
          </a:p>
        </p:txBody>
      </p:sp>
    </p:spTree>
    <p:extLst>
      <p:ext uri="{BB962C8B-B14F-4D97-AF65-F5344CB8AC3E}">
        <p14:creationId xmlns:p14="http://schemas.microsoft.com/office/powerpoint/2010/main" val="3194079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8E7589-3CAE-3C1F-35E3-7D0B0BD68232}"/>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3" name="Title 2">
            <a:extLst>
              <a:ext uri="{FF2B5EF4-FFF2-40B4-BE49-F238E27FC236}">
                <a16:creationId xmlns:a16="http://schemas.microsoft.com/office/drawing/2014/main" id="{6DD9A0E3-5236-2235-DE8B-6D3D56C8CF12}"/>
              </a:ext>
            </a:extLst>
          </p:cNvPr>
          <p:cNvSpPr>
            <a:spLocks noGrp="1"/>
          </p:cNvSpPr>
          <p:nvPr>
            <p:ph type="title"/>
          </p:nvPr>
        </p:nvSpPr>
        <p:spPr/>
        <p:txBody>
          <a:bodyPr/>
          <a:lstStyle/>
          <a:p>
            <a:r>
              <a:rPr lang="en-US"/>
              <a:t>Today’s Speakers: Alaska</a:t>
            </a:r>
          </a:p>
        </p:txBody>
      </p:sp>
      <p:pic>
        <p:nvPicPr>
          <p:cNvPr id="15" name="Picture Placeholder 14">
            <a:extLst>
              <a:ext uri="{FF2B5EF4-FFF2-40B4-BE49-F238E27FC236}">
                <a16:creationId xmlns:a16="http://schemas.microsoft.com/office/drawing/2014/main" id="{4667D215-9CBE-3093-4855-5FD34215ACD4}"/>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1553029" y="1288742"/>
            <a:ext cx="2133600" cy="2133600"/>
          </a:xfrm>
        </p:spPr>
      </p:pic>
      <p:sp>
        <p:nvSpPr>
          <p:cNvPr id="5" name="Content Placeholder 4">
            <a:extLst>
              <a:ext uri="{FF2B5EF4-FFF2-40B4-BE49-F238E27FC236}">
                <a16:creationId xmlns:a16="http://schemas.microsoft.com/office/drawing/2014/main" id="{DF3FB1EC-2914-ACD5-C329-A1996D522F3D}"/>
              </a:ext>
            </a:extLst>
          </p:cNvPr>
          <p:cNvSpPr>
            <a:spLocks noGrp="1"/>
          </p:cNvSpPr>
          <p:nvPr>
            <p:ph sz="half" idx="2"/>
          </p:nvPr>
        </p:nvSpPr>
        <p:spPr>
          <a:xfrm>
            <a:off x="4439823" y="1254648"/>
            <a:ext cx="6329777" cy="2201789"/>
          </a:xfrm>
        </p:spPr>
        <p:txBody>
          <a:bodyPr/>
          <a:lstStyle/>
          <a:p>
            <a:r>
              <a:rPr lang="en-US" dirty="0"/>
              <a:t>Kim Kolvig</a:t>
            </a:r>
          </a:p>
          <a:p>
            <a:pPr lvl="1"/>
            <a:r>
              <a:rPr lang="en-US" dirty="0"/>
              <a:t>Employment Security Analyst 3, Program Coordinator</a:t>
            </a:r>
          </a:p>
          <a:p>
            <a:pPr lvl="2"/>
            <a:r>
              <a:rPr lang="en-US" dirty="0"/>
              <a:t>Alaska WIOA Title I</a:t>
            </a:r>
          </a:p>
          <a:p>
            <a:pPr lvl="3"/>
            <a:r>
              <a:rPr lang="en-US" dirty="0"/>
              <a:t>Kimberly.Kolvig@alaska.gov</a:t>
            </a:r>
          </a:p>
        </p:txBody>
      </p:sp>
      <p:pic>
        <p:nvPicPr>
          <p:cNvPr id="18" name="Picture Placeholder 17">
            <a:extLst>
              <a:ext uri="{FF2B5EF4-FFF2-40B4-BE49-F238E27FC236}">
                <a16:creationId xmlns:a16="http://schemas.microsoft.com/office/drawing/2014/main" id="{17989ACF-B3BA-898D-453E-6A40FFBA4A11}"/>
              </a:ext>
              <a:ext uri="{C183D7F6-B498-43B3-948B-1728B52AA6E4}">
                <adec:decorative xmlns:adec="http://schemas.microsoft.com/office/drawing/2017/decorative" val="1"/>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a:fillRect/>
          </a:stretch>
        </p:blipFill>
        <p:spPr/>
      </p:pic>
      <p:sp>
        <p:nvSpPr>
          <p:cNvPr id="7" name="Content Placeholder 6">
            <a:extLst>
              <a:ext uri="{FF2B5EF4-FFF2-40B4-BE49-F238E27FC236}">
                <a16:creationId xmlns:a16="http://schemas.microsoft.com/office/drawing/2014/main" id="{890D7C89-9727-B687-7FAD-0E6C5686C5AB}"/>
              </a:ext>
            </a:extLst>
          </p:cNvPr>
          <p:cNvSpPr>
            <a:spLocks noGrp="1"/>
          </p:cNvSpPr>
          <p:nvPr>
            <p:ph sz="half" idx="1"/>
          </p:nvPr>
        </p:nvSpPr>
        <p:spPr/>
        <p:txBody>
          <a:bodyPr/>
          <a:lstStyle/>
          <a:p>
            <a:r>
              <a:rPr lang="en-US" dirty="0"/>
              <a:t>Windy </a:t>
            </a:r>
            <a:r>
              <a:rPr lang="en-US" dirty="0" err="1"/>
              <a:t>Swearingin</a:t>
            </a:r>
            <a:endParaRPr lang="en-US" dirty="0"/>
          </a:p>
          <a:p>
            <a:pPr lvl="1"/>
            <a:r>
              <a:rPr lang="en-US" dirty="0"/>
              <a:t>Alaska Adult Education &amp; GED State Director</a:t>
            </a:r>
          </a:p>
          <a:p>
            <a:pPr lvl="2"/>
            <a:r>
              <a:rPr lang="en-US" dirty="0"/>
              <a:t>Alaska Adult Education</a:t>
            </a:r>
          </a:p>
          <a:p>
            <a:pPr lvl="3"/>
            <a:r>
              <a:rPr lang="en-US" dirty="0"/>
              <a:t>Windy.Swearingin@alaska.gov</a:t>
            </a:r>
          </a:p>
        </p:txBody>
      </p:sp>
    </p:spTree>
    <p:extLst>
      <p:ext uri="{BB962C8B-B14F-4D97-AF65-F5344CB8AC3E}">
        <p14:creationId xmlns:p14="http://schemas.microsoft.com/office/powerpoint/2010/main" val="2060722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2A3165-4437-7684-BE16-85DDD0E21C7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8</a:t>
            </a:fld>
            <a:endParaRPr lang="en-US"/>
          </a:p>
        </p:txBody>
      </p:sp>
      <p:sp>
        <p:nvSpPr>
          <p:cNvPr id="3" name="Title 2">
            <a:extLst>
              <a:ext uri="{FF2B5EF4-FFF2-40B4-BE49-F238E27FC236}">
                <a16:creationId xmlns:a16="http://schemas.microsoft.com/office/drawing/2014/main" id="{6633C754-5E77-89F4-8D42-B3767E8C1413}"/>
              </a:ext>
            </a:extLst>
          </p:cNvPr>
          <p:cNvSpPr>
            <a:spLocks noGrp="1"/>
          </p:cNvSpPr>
          <p:nvPr>
            <p:ph type="title"/>
          </p:nvPr>
        </p:nvSpPr>
        <p:spPr/>
        <p:txBody>
          <a:bodyPr/>
          <a:lstStyle/>
          <a:p>
            <a:r>
              <a:rPr lang="en-US"/>
              <a:t>Today’s Speakers: Wisconsin</a:t>
            </a:r>
          </a:p>
        </p:txBody>
      </p:sp>
      <p:pic>
        <p:nvPicPr>
          <p:cNvPr id="9" name="Picture Placeholder 8">
            <a:extLst>
              <a:ext uri="{FF2B5EF4-FFF2-40B4-BE49-F238E27FC236}">
                <a16:creationId xmlns:a16="http://schemas.microsoft.com/office/drawing/2014/main" id="{A86FC11E-2673-08BD-0D75-CE1EEABBE6D6}"/>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619"/>
          <a:stretch/>
        </p:blipFill>
        <p:spPr>
          <a:xfrm>
            <a:off x="1553029" y="1288742"/>
            <a:ext cx="2133600" cy="2133600"/>
          </a:xfrm>
        </p:spPr>
      </p:pic>
      <p:sp>
        <p:nvSpPr>
          <p:cNvPr id="5" name="Content Placeholder 4">
            <a:extLst>
              <a:ext uri="{FF2B5EF4-FFF2-40B4-BE49-F238E27FC236}">
                <a16:creationId xmlns:a16="http://schemas.microsoft.com/office/drawing/2014/main" id="{F6CFF3D8-969D-33FD-CD0B-31F9B21D1532}"/>
              </a:ext>
            </a:extLst>
          </p:cNvPr>
          <p:cNvSpPr>
            <a:spLocks noGrp="1"/>
          </p:cNvSpPr>
          <p:nvPr>
            <p:ph sz="half" idx="2"/>
          </p:nvPr>
        </p:nvSpPr>
        <p:spPr>
          <a:xfrm>
            <a:off x="4439823" y="1254648"/>
            <a:ext cx="6068028" cy="2201789"/>
          </a:xfrm>
        </p:spPr>
        <p:txBody>
          <a:bodyPr/>
          <a:lstStyle/>
          <a:p>
            <a:r>
              <a:rPr lang="en-US" dirty="0"/>
              <a:t>Deanna Krell</a:t>
            </a:r>
          </a:p>
          <a:p>
            <a:pPr lvl="1"/>
            <a:r>
              <a:rPr lang="en-US" dirty="0"/>
              <a:t>Director, Bureau of Management Services</a:t>
            </a:r>
          </a:p>
          <a:p>
            <a:pPr lvl="2"/>
            <a:r>
              <a:rPr lang="en-US" dirty="0"/>
              <a:t>Wisconsin Department of Workforce Development</a:t>
            </a:r>
          </a:p>
          <a:p>
            <a:pPr lvl="3"/>
            <a:r>
              <a:rPr lang="en-US" dirty="0"/>
              <a:t>Deanna.Krell@dwd.wisconsin.gov</a:t>
            </a:r>
          </a:p>
        </p:txBody>
      </p:sp>
      <p:pic>
        <p:nvPicPr>
          <p:cNvPr id="8" name="Picture Placeholder 7">
            <a:extLst>
              <a:ext uri="{FF2B5EF4-FFF2-40B4-BE49-F238E27FC236}">
                <a16:creationId xmlns:a16="http://schemas.microsoft.com/office/drawing/2014/main" id="{BE2ACF58-CA9C-973C-CE31-9BCDFA8AB1F0}"/>
              </a:ext>
              <a:ext uri="{C183D7F6-B498-43B3-948B-1728B52AA6E4}">
                <adec:decorative xmlns:adec="http://schemas.microsoft.com/office/drawing/2017/decorative" val="1"/>
              </a:ext>
            </a:extLst>
          </p:cNvPr>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a:stretch/>
        </p:blipFill>
        <p:spPr>
          <a:xfrm>
            <a:off x="1553029" y="3832448"/>
            <a:ext cx="2133600" cy="2133600"/>
          </a:xfrm>
        </p:spPr>
      </p:pic>
      <p:sp>
        <p:nvSpPr>
          <p:cNvPr id="7" name="Content Placeholder 6">
            <a:extLst>
              <a:ext uri="{FF2B5EF4-FFF2-40B4-BE49-F238E27FC236}">
                <a16:creationId xmlns:a16="http://schemas.microsoft.com/office/drawing/2014/main" id="{F1833449-9986-FD07-1A0D-C05A21C82835}"/>
              </a:ext>
            </a:extLst>
          </p:cNvPr>
          <p:cNvSpPr>
            <a:spLocks noGrp="1"/>
          </p:cNvSpPr>
          <p:nvPr>
            <p:ph sz="half" idx="1"/>
          </p:nvPr>
        </p:nvSpPr>
        <p:spPr>
          <a:xfrm>
            <a:off x="4439822" y="3798354"/>
            <a:ext cx="6199149" cy="2201789"/>
          </a:xfrm>
        </p:spPr>
        <p:txBody>
          <a:bodyPr/>
          <a:lstStyle/>
          <a:p>
            <a:r>
              <a:rPr lang="en-US" dirty="0"/>
              <a:t>Andrew Eastman </a:t>
            </a:r>
          </a:p>
          <a:p>
            <a:pPr lvl="1"/>
            <a:r>
              <a:rPr lang="en-US" dirty="0"/>
              <a:t>Section Chief, Special Services</a:t>
            </a:r>
          </a:p>
          <a:p>
            <a:pPr lvl="2"/>
            <a:r>
              <a:rPr lang="en-US" dirty="0"/>
              <a:t>Wisconsin Department of Workforce Development</a:t>
            </a:r>
          </a:p>
          <a:p>
            <a:pPr lvl="3"/>
            <a:r>
              <a:rPr lang="en-US" dirty="0"/>
              <a:t>Andrew.Eastman@dwd.wisconsin.gov</a:t>
            </a:r>
          </a:p>
        </p:txBody>
      </p:sp>
    </p:spTree>
    <p:extLst>
      <p:ext uri="{BB962C8B-B14F-4D97-AF65-F5344CB8AC3E}">
        <p14:creationId xmlns:p14="http://schemas.microsoft.com/office/powerpoint/2010/main" val="2831941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4E4832-00F1-A261-FA95-93974DC0EB3E}"/>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9</a:t>
            </a:fld>
            <a:endParaRPr lang="en-US"/>
          </a:p>
        </p:txBody>
      </p:sp>
      <p:sp>
        <p:nvSpPr>
          <p:cNvPr id="3" name="Title 2">
            <a:extLst>
              <a:ext uri="{FF2B5EF4-FFF2-40B4-BE49-F238E27FC236}">
                <a16:creationId xmlns:a16="http://schemas.microsoft.com/office/drawing/2014/main" id="{113B1E59-BE02-87B3-8528-FC3BDA03FBCF}"/>
              </a:ext>
            </a:extLst>
          </p:cNvPr>
          <p:cNvSpPr>
            <a:spLocks noGrp="1"/>
          </p:cNvSpPr>
          <p:nvPr>
            <p:ph type="title"/>
          </p:nvPr>
        </p:nvSpPr>
        <p:spPr/>
        <p:txBody>
          <a:bodyPr/>
          <a:lstStyle/>
          <a:p>
            <a:r>
              <a:rPr lang="en-US"/>
              <a:t>Today’s Speakers: Wyoming</a:t>
            </a:r>
          </a:p>
        </p:txBody>
      </p:sp>
      <p:pic>
        <p:nvPicPr>
          <p:cNvPr id="7" name="Picture Placeholder 6">
            <a:extLst>
              <a:ext uri="{FF2B5EF4-FFF2-40B4-BE49-F238E27FC236}">
                <a16:creationId xmlns:a16="http://schemas.microsoft.com/office/drawing/2014/main" id="{CDD04B45-40CF-2C46-CC92-82C5A3F52568}"/>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p:pic>
      <p:sp>
        <p:nvSpPr>
          <p:cNvPr id="5" name="Content Placeholder 4">
            <a:extLst>
              <a:ext uri="{FF2B5EF4-FFF2-40B4-BE49-F238E27FC236}">
                <a16:creationId xmlns:a16="http://schemas.microsoft.com/office/drawing/2014/main" id="{7C29BD9D-5AE3-1D13-6DC6-858F0E052FC8}"/>
              </a:ext>
            </a:extLst>
          </p:cNvPr>
          <p:cNvSpPr>
            <a:spLocks noGrp="1"/>
          </p:cNvSpPr>
          <p:nvPr>
            <p:ph sz="half" idx="2"/>
          </p:nvPr>
        </p:nvSpPr>
        <p:spPr/>
        <p:txBody>
          <a:bodyPr/>
          <a:lstStyle/>
          <a:p>
            <a:r>
              <a:rPr lang="en-US" dirty="0"/>
              <a:t>Christina West </a:t>
            </a:r>
          </a:p>
          <a:p>
            <a:pPr lvl="1"/>
            <a:r>
              <a:rPr lang="en-US" dirty="0"/>
              <a:t>Employment and Training Deputy Administrator</a:t>
            </a:r>
          </a:p>
          <a:p>
            <a:pPr lvl="2"/>
            <a:r>
              <a:rPr lang="en-US" dirty="0"/>
              <a:t>Wyoming Department of Workforce Services</a:t>
            </a:r>
          </a:p>
          <a:p>
            <a:pPr lvl="3"/>
            <a:r>
              <a:rPr lang="en-US" dirty="0"/>
              <a:t>Christina.West@wyo.gov</a:t>
            </a:r>
          </a:p>
        </p:txBody>
      </p:sp>
      <p:pic>
        <p:nvPicPr>
          <p:cNvPr id="11" name="Picture Placeholder 10">
            <a:extLst>
              <a:ext uri="{FF2B5EF4-FFF2-40B4-BE49-F238E27FC236}">
                <a16:creationId xmlns:a16="http://schemas.microsoft.com/office/drawing/2014/main" id="{273E06F1-CA9C-E811-48CF-11BCCF201E65}"/>
              </a:ext>
              <a:ext uri="{C183D7F6-B498-43B3-948B-1728B52AA6E4}">
                <adec:decorative xmlns:adec="http://schemas.microsoft.com/office/drawing/2017/decorative" val="1"/>
              </a:ext>
            </a:extLst>
          </p:cNvPr>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a:stretch/>
        </p:blipFill>
        <p:spPr>
          <a:xfrm>
            <a:off x="1502361" y="3832448"/>
            <a:ext cx="2133600" cy="2133600"/>
          </a:xfrm>
        </p:spPr>
      </p:pic>
      <p:sp>
        <p:nvSpPr>
          <p:cNvPr id="8" name="Content Placeholder 7">
            <a:extLst>
              <a:ext uri="{FF2B5EF4-FFF2-40B4-BE49-F238E27FC236}">
                <a16:creationId xmlns:a16="http://schemas.microsoft.com/office/drawing/2014/main" id="{4DFB249C-B321-B412-B70D-C456ED449DC4}"/>
              </a:ext>
              <a:ext uri="{C183D7F6-B498-43B3-948B-1728B52AA6E4}">
                <adec:decorative xmlns:adec="http://schemas.microsoft.com/office/drawing/2017/decorative" val="0"/>
              </a:ext>
            </a:extLst>
          </p:cNvPr>
          <p:cNvSpPr>
            <a:spLocks noGrp="1"/>
          </p:cNvSpPr>
          <p:nvPr>
            <p:ph sz="half" idx="1"/>
          </p:nvPr>
        </p:nvSpPr>
        <p:spPr/>
        <p:txBody>
          <a:bodyPr/>
          <a:lstStyle/>
          <a:p>
            <a:r>
              <a:rPr lang="en-US" dirty="0"/>
              <a:t>Diane McQueen </a:t>
            </a:r>
          </a:p>
          <a:p>
            <a:pPr lvl="1"/>
            <a:r>
              <a:rPr lang="en-US" dirty="0"/>
              <a:t>Wyoming  State Director for Adult Education</a:t>
            </a:r>
          </a:p>
          <a:p>
            <a:pPr lvl="2"/>
            <a:r>
              <a:rPr lang="en-US" dirty="0"/>
              <a:t>Wyoming Community College Commission</a:t>
            </a:r>
          </a:p>
          <a:p>
            <a:pPr lvl="3"/>
            <a:r>
              <a:rPr lang="en-US" dirty="0">
                <a:hlinkClick r:id="rId5"/>
              </a:rPr>
              <a:t>Diane.McQueen@wyo.gov</a:t>
            </a:r>
            <a:r>
              <a:rPr lang="en-US" dirty="0"/>
              <a:t> </a:t>
            </a:r>
          </a:p>
          <a:p>
            <a:pPr lvl="2"/>
            <a:endParaRPr lang="en-US" dirty="0"/>
          </a:p>
        </p:txBody>
      </p:sp>
    </p:spTree>
    <p:extLst>
      <p:ext uri="{BB962C8B-B14F-4D97-AF65-F5344CB8AC3E}">
        <p14:creationId xmlns:p14="http://schemas.microsoft.com/office/powerpoint/2010/main" val="2444100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10</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a:t>Today’s Objectives</a:t>
            </a:r>
          </a:p>
        </p:txBody>
      </p:sp>
      <p:sp>
        <p:nvSpPr>
          <p:cNvPr id="8" name="Arrow: Pentagon 7">
            <a:extLst>
              <a:ext uri="{FF2B5EF4-FFF2-40B4-BE49-F238E27FC236}">
                <a16:creationId xmlns:a16="http://schemas.microsoft.com/office/drawing/2014/main" id="{630C0FF9-BF14-BCC0-0668-30548F34B5F3}"/>
              </a:ext>
            </a:extLst>
          </p:cNvPr>
          <p:cNvSpPr/>
          <p:nvPr/>
        </p:nvSpPr>
        <p:spPr>
          <a:xfrm>
            <a:off x="2826488" y="1270216"/>
            <a:ext cx="5943600" cy="911430"/>
          </a:xfrm>
          <a:prstGeom prst="homePlate">
            <a:avLst/>
          </a:prstGeom>
          <a:solidFill>
            <a:srgbClr val="003366"/>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89272" tIns="189272" rIns="189272" bIns="189272" numCol="1" spcCol="1270" anchor="ctr" anchorCtr="0">
            <a:noAutofit/>
          </a:bodyPr>
          <a:lstStyle/>
          <a:p>
            <a:pPr marL="182880" lvl="0" indent="0" algn="l" defTabSz="1689100">
              <a:lnSpc>
                <a:spcPct val="90000"/>
              </a:lnSpc>
              <a:spcBef>
                <a:spcPct val="0"/>
              </a:spcBef>
              <a:spcAft>
                <a:spcPct val="35000"/>
              </a:spcAft>
              <a:buNone/>
            </a:pPr>
            <a:r>
              <a:rPr lang="en-US" sz="3800" kern="1200"/>
              <a:t>Background</a:t>
            </a:r>
          </a:p>
        </p:txBody>
      </p:sp>
      <p:sp>
        <p:nvSpPr>
          <p:cNvPr id="9" name="Arrow: Pentagon 8">
            <a:extLst>
              <a:ext uri="{FF2B5EF4-FFF2-40B4-BE49-F238E27FC236}">
                <a16:creationId xmlns:a16="http://schemas.microsoft.com/office/drawing/2014/main" id="{341CD8AB-2B0B-29FF-3A29-4D24E6C205F1}"/>
              </a:ext>
            </a:extLst>
          </p:cNvPr>
          <p:cNvSpPr/>
          <p:nvPr/>
        </p:nvSpPr>
        <p:spPr>
          <a:xfrm>
            <a:off x="3009368" y="2521851"/>
            <a:ext cx="5943600" cy="911430"/>
          </a:xfrm>
          <a:prstGeom prst="homePlate">
            <a:avLst/>
          </a:prstGeom>
          <a:solidFill>
            <a:srgbClr val="006600"/>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89272" tIns="189272" rIns="189272" bIns="189272" numCol="1" spcCol="1270" anchor="ctr" anchorCtr="0">
            <a:noAutofit/>
          </a:bodyPr>
          <a:lstStyle/>
          <a:p>
            <a:pPr marL="182880" lvl="0" indent="0" algn="l" defTabSz="1689100">
              <a:lnSpc>
                <a:spcPct val="90000"/>
              </a:lnSpc>
              <a:spcBef>
                <a:spcPct val="0"/>
              </a:spcBef>
              <a:spcAft>
                <a:spcPct val="35000"/>
              </a:spcAft>
              <a:buNone/>
            </a:pPr>
            <a:r>
              <a:rPr lang="en-US" sz="3800" kern="1200"/>
              <a:t>Data Analysis</a:t>
            </a:r>
          </a:p>
        </p:txBody>
      </p:sp>
      <p:sp>
        <p:nvSpPr>
          <p:cNvPr id="10" name="Arrow: Pentagon 9">
            <a:extLst>
              <a:ext uri="{FF2B5EF4-FFF2-40B4-BE49-F238E27FC236}">
                <a16:creationId xmlns:a16="http://schemas.microsoft.com/office/drawing/2014/main" id="{090F58B2-BF6E-5AB5-7C94-3BE970BA29E2}"/>
              </a:ext>
            </a:extLst>
          </p:cNvPr>
          <p:cNvSpPr/>
          <p:nvPr/>
        </p:nvSpPr>
        <p:spPr>
          <a:xfrm>
            <a:off x="3192248" y="3770492"/>
            <a:ext cx="5943600" cy="911430"/>
          </a:xfrm>
          <a:prstGeom prst="homePlate">
            <a:avLst/>
          </a:prstGeom>
          <a:solidFill>
            <a:srgbClr val="A24200"/>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89272" tIns="189272" rIns="189272" bIns="189272" numCol="1" spcCol="1270" anchor="ctr" anchorCtr="0">
            <a:noAutofit/>
          </a:bodyPr>
          <a:lstStyle/>
          <a:p>
            <a:pPr marL="182880" lvl="0" indent="0" algn="l" defTabSz="1689100">
              <a:lnSpc>
                <a:spcPct val="90000"/>
              </a:lnSpc>
              <a:spcBef>
                <a:spcPct val="0"/>
              </a:spcBef>
              <a:spcAft>
                <a:spcPct val="35000"/>
              </a:spcAft>
              <a:buNone/>
            </a:pPr>
            <a:r>
              <a:rPr lang="en-US" sz="3800" kern="1200"/>
              <a:t>State Highlights</a:t>
            </a:r>
          </a:p>
        </p:txBody>
      </p:sp>
      <p:sp>
        <p:nvSpPr>
          <p:cNvPr id="11" name="Arrow: Pentagon 10">
            <a:extLst>
              <a:ext uri="{FF2B5EF4-FFF2-40B4-BE49-F238E27FC236}">
                <a16:creationId xmlns:a16="http://schemas.microsoft.com/office/drawing/2014/main" id="{C07414C8-C702-22DE-6E87-86A84C8D047D}"/>
              </a:ext>
            </a:extLst>
          </p:cNvPr>
          <p:cNvSpPr/>
          <p:nvPr/>
        </p:nvSpPr>
        <p:spPr>
          <a:xfrm>
            <a:off x="3442468" y="5007296"/>
            <a:ext cx="5943600" cy="911430"/>
          </a:xfrm>
          <a:prstGeom prst="homePlate">
            <a:avLst/>
          </a:prstGeom>
          <a:solidFill>
            <a:srgbClr val="5F5457"/>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89272" tIns="189272" rIns="189272" bIns="189272" numCol="1" spcCol="1270" anchor="ctr" anchorCtr="0">
            <a:noAutofit/>
          </a:bodyPr>
          <a:lstStyle/>
          <a:p>
            <a:pPr marL="182880" lvl="0" indent="0" algn="l" defTabSz="1689100">
              <a:lnSpc>
                <a:spcPct val="90000"/>
              </a:lnSpc>
              <a:spcBef>
                <a:spcPct val="0"/>
              </a:spcBef>
              <a:spcAft>
                <a:spcPct val="35000"/>
              </a:spcAft>
              <a:buNone/>
            </a:pPr>
            <a:r>
              <a:rPr lang="en-US" sz="3800" kern="1200"/>
              <a:t>Q&amp;A</a:t>
            </a:r>
          </a:p>
        </p:txBody>
      </p:sp>
      <p:pic>
        <p:nvPicPr>
          <p:cNvPr id="15" name="Graphic 14">
            <a:extLst>
              <a:ext uri="{FF2B5EF4-FFF2-40B4-BE49-F238E27FC236}">
                <a16:creationId xmlns:a16="http://schemas.microsoft.com/office/drawing/2014/main" id="{F636B551-0433-F802-D123-AA43D724008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02388" y="5004326"/>
            <a:ext cx="914400" cy="914400"/>
          </a:xfrm>
          <a:prstGeom prst="rect">
            <a:avLst/>
          </a:prstGeom>
        </p:spPr>
      </p:pic>
      <p:pic>
        <p:nvPicPr>
          <p:cNvPr id="17" name="Graphic 16">
            <a:extLst>
              <a:ext uri="{FF2B5EF4-FFF2-40B4-BE49-F238E27FC236}">
                <a16:creationId xmlns:a16="http://schemas.microsoft.com/office/drawing/2014/main" id="{831BE619-A0E2-0A73-2754-D54273064F69}"/>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52168" y="3769007"/>
            <a:ext cx="914400" cy="914400"/>
          </a:xfrm>
          <a:prstGeom prst="rect">
            <a:avLst/>
          </a:prstGeom>
        </p:spPr>
      </p:pic>
      <p:pic>
        <p:nvPicPr>
          <p:cNvPr id="19" name="Graphic 18">
            <a:extLst>
              <a:ext uri="{FF2B5EF4-FFF2-40B4-BE49-F238E27FC236}">
                <a16:creationId xmlns:a16="http://schemas.microsoft.com/office/drawing/2014/main" id="{57583727-BC4C-FE03-30E4-28CB1C531128}"/>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369288" y="2517396"/>
            <a:ext cx="914400" cy="914400"/>
          </a:xfrm>
          <a:prstGeom prst="rect">
            <a:avLst/>
          </a:prstGeom>
        </p:spPr>
      </p:pic>
      <p:pic>
        <p:nvPicPr>
          <p:cNvPr id="21" name="Graphic 20">
            <a:extLst>
              <a:ext uri="{FF2B5EF4-FFF2-40B4-BE49-F238E27FC236}">
                <a16:creationId xmlns:a16="http://schemas.microsoft.com/office/drawing/2014/main" id="{248A1D77-FB14-956B-62C2-85E0B271093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277848" y="1276297"/>
            <a:ext cx="914400" cy="914400"/>
          </a:xfrm>
          <a:prstGeom prst="rect">
            <a:avLst/>
          </a:prstGeom>
        </p:spPr>
      </p:pic>
    </p:spTree>
    <p:extLst>
      <p:ext uri="{BB962C8B-B14F-4D97-AF65-F5344CB8AC3E}">
        <p14:creationId xmlns:p14="http://schemas.microsoft.com/office/powerpoint/2010/main" val="409103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3366">
            <a:alpha val="20000"/>
          </a:srgb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2BA3AD-D13A-56F4-F05B-0068E42B3C1A}"/>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11</a:t>
            </a:fld>
            <a:endParaRPr lang="en-US"/>
          </a:p>
        </p:txBody>
      </p:sp>
      <p:sp>
        <p:nvSpPr>
          <p:cNvPr id="3" name="Title 2">
            <a:extLst>
              <a:ext uri="{FF2B5EF4-FFF2-40B4-BE49-F238E27FC236}">
                <a16:creationId xmlns:a16="http://schemas.microsoft.com/office/drawing/2014/main" id="{E762AA3E-922E-E374-7FF8-0E63D0808366}"/>
              </a:ext>
            </a:extLst>
          </p:cNvPr>
          <p:cNvSpPr>
            <a:spLocks noGrp="1"/>
          </p:cNvSpPr>
          <p:nvPr>
            <p:ph type="title"/>
          </p:nvPr>
        </p:nvSpPr>
        <p:spPr/>
        <p:txBody>
          <a:bodyPr/>
          <a:lstStyle/>
          <a:p>
            <a:r>
              <a:rPr lang="en-US">
                <a:solidFill>
                  <a:srgbClr val="003366"/>
                </a:solidFill>
              </a:rPr>
              <a:t>Background</a:t>
            </a:r>
          </a:p>
        </p:txBody>
      </p:sp>
    </p:spTree>
    <p:extLst>
      <p:ext uri="{BB962C8B-B14F-4D97-AF65-F5344CB8AC3E}">
        <p14:creationId xmlns:p14="http://schemas.microsoft.com/office/powerpoint/2010/main" val="946189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C7A7E1-8858-7C88-0D74-EDAE83AB754C}"/>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12</a:t>
            </a:fld>
            <a:endParaRPr lang="en-US"/>
          </a:p>
        </p:txBody>
      </p:sp>
      <p:sp>
        <p:nvSpPr>
          <p:cNvPr id="5" name="Title 4">
            <a:extLst>
              <a:ext uri="{FF2B5EF4-FFF2-40B4-BE49-F238E27FC236}">
                <a16:creationId xmlns:a16="http://schemas.microsoft.com/office/drawing/2014/main" id="{DF6D7902-7050-A422-91E6-D769D9148CED}"/>
              </a:ext>
            </a:extLst>
          </p:cNvPr>
          <p:cNvSpPr>
            <a:spLocks noGrp="1"/>
          </p:cNvSpPr>
          <p:nvPr>
            <p:ph type="title"/>
          </p:nvPr>
        </p:nvSpPr>
        <p:spPr/>
        <p:txBody>
          <a:bodyPr/>
          <a:lstStyle/>
          <a:p>
            <a:r>
              <a:rPr lang="en-US"/>
              <a:t>WIOA and Co-enrollment</a:t>
            </a:r>
          </a:p>
        </p:txBody>
      </p:sp>
      <p:sp>
        <p:nvSpPr>
          <p:cNvPr id="8" name="Rectangle: Top Corners Rounded 7">
            <a:extLst>
              <a:ext uri="{FF2B5EF4-FFF2-40B4-BE49-F238E27FC236}">
                <a16:creationId xmlns:a16="http://schemas.microsoft.com/office/drawing/2014/main" id="{25D2888D-B59F-91B8-9459-1B32B31DBCD4}"/>
              </a:ext>
            </a:extLst>
          </p:cNvPr>
          <p:cNvSpPr/>
          <p:nvPr/>
        </p:nvSpPr>
        <p:spPr>
          <a:xfrm>
            <a:off x="300383" y="2143944"/>
            <a:ext cx="2477423" cy="2858750"/>
          </a:xfrm>
          <a:prstGeom prst="round2SameRect">
            <a:avLst/>
          </a:prstGeom>
          <a:solidFill>
            <a:srgbClr val="003366"/>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0" rIns="0" bIns="0" numCol="1" spcCol="1270" anchor="ctr" anchorCtr="0">
            <a:noAutofit/>
          </a:bodyPr>
          <a:lstStyle/>
          <a:p>
            <a:pPr marL="0" lvl="0" indent="0" defTabSz="800100">
              <a:spcBef>
                <a:spcPct val="0"/>
              </a:spcBef>
              <a:buNone/>
            </a:pPr>
            <a:r>
              <a:rPr lang="en-US" sz="2800" b="1" kern="1200" dirty="0"/>
              <a:t>Title I: </a:t>
            </a:r>
          </a:p>
          <a:p>
            <a:pPr marL="0" lvl="0" indent="0" defTabSz="800100">
              <a:spcBef>
                <a:spcPct val="0"/>
              </a:spcBef>
              <a:buNone/>
            </a:pPr>
            <a:r>
              <a:rPr lang="en-US" sz="2400" kern="1200" dirty="0"/>
              <a:t>WIOA Adult, Dislocated Worker (DW), </a:t>
            </a:r>
            <a:br>
              <a:rPr lang="en-US" sz="2400" kern="1200" dirty="0"/>
            </a:br>
            <a:r>
              <a:rPr lang="en-US" sz="2400" kern="1200" dirty="0"/>
              <a:t>Youth</a:t>
            </a:r>
          </a:p>
        </p:txBody>
      </p:sp>
      <p:sp>
        <p:nvSpPr>
          <p:cNvPr id="9" name="Oval 8">
            <a:extLst>
              <a:ext uri="{FF2B5EF4-FFF2-40B4-BE49-F238E27FC236}">
                <a16:creationId xmlns:a16="http://schemas.microsoft.com/office/drawing/2014/main" id="{2A6931C3-F16A-D066-29C1-0369888D900F}"/>
              </a:ext>
              <a:ext uri="{C183D7F6-B498-43B3-948B-1728B52AA6E4}">
                <adec:decorative xmlns:adec="http://schemas.microsoft.com/office/drawing/2017/decorative" val="1"/>
              </a:ext>
            </a:extLst>
          </p:cNvPr>
          <p:cNvSpPr/>
          <p:nvPr/>
        </p:nvSpPr>
        <p:spPr>
          <a:xfrm>
            <a:off x="2115130" y="4279614"/>
            <a:ext cx="867097" cy="937325"/>
          </a:xfrm>
          <a:prstGeom prst="ellipse">
            <a:avLst/>
          </a:prstGeom>
          <a:solidFill>
            <a:schemeClr val="accent1">
              <a:tint val="40000"/>
              <a:hueOff val="0"/>
              <a:satOff val="0"/>
              <a:lumOff val="0"/>
            </a:schemeClr>
          </a:solidFill>
          <a:ln w="254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pPr algn="ctr"/>
            <a:r>
              <a:rPr lang="en-US" sz="2800" b="1">
                <a:solidFill>
                  <a:srgbClr val="003366"/>
                </a:solidFill>
                <a:latin typeface="Book Antiqua" panose="02040602050305030304" pitchFamily="18" charset="0"/>
              </a:rPr>
              <a:t>I</a:t>
            </a:r>
          </a:p>
        </p:txBody>
      </p:sp>
      <p:sp>
        <p:nvSpPr>
          <p:cNvPr id="11" name="Rectangle: Top Corners Rounded 10">
            <a:extLst>
              <a:ext uri="{FF2B5EF4-FFF2-40B4-BE49-F238E27FC236}">
                <a16:creationId xmlns:a16="http://schemas.microsoft.com/office/drawing/2014/main" id="{F2D8DA92-9061-9F34-F3E4-26BCAEF8D9C2}"/>
              </a:ext>
            </a:extLst>
          </p:cNvPr>
          <p:cNvSpPr/>
          <p:nvPr/>
        </p:nvSpPr>
        <p:spPr>
          <a:xfrm>
            <a:off x="3197046" y="2143944"/>
            <a:ext cx="2477423" cy="2858750"/>
          </a:xfrm>
          <a:prstGeom prst="round2SameRect">
            <a:avLst/>
          </a:prstGeom>
          <a:solidFill>
            <a:srgbClr val="003366"/>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0" rIns="0" bIns="0" numCol="1" spcCol="1270" anchor="ctr" anchorCtr="0">
            <a:noAutofit/>
          </a:bodyPr>
          <a:lstStyle/>
          <a:p>
            <a:pPr marL="0" lvl="0" indent="0" defTabSz="800100">
              <a:spcBef>
                <a:spcPct val="0"/>
              </a:spcBef>
              <a:buNone/>
            </a:pPr>
            <a:r>
              <a:rPr lang="en-US" sz="2800" b="1" kern="1200"/>
              <a:t>Title II:</a:t>
            </a:r>
          </a:p>
          <a:p>
            <a:pPr marL="0" lvl="0" indent="0" defTabSz="800100">
              <a:spcBef>
                <a:spcPct val="0"/>
              </a:spcBef>
              <a:buNone/>
            </a:pPr>
            <a:r>
              <a:rPr lang="en-US" sz="2400">
                <a:effectLst/>
                <a:latin typeface="Calibri" panose="020F0502020204030204" pitchFamily="34" charset="0"/>
                <a:ea typeface="Times New Roman" panose="02020603050405020304" pitchFamily="18" charset="0"/>
              </a:rPr>
              <a:t>Adult Education and Family Literacy Act (AEFLA)</a:t>
            </a:r>
            <a:endParaRPr lang="en-US" sz="2400" kern="1200"/>
          </a:p>
        </p:txBody>
      </p:sp>
      <p:sp>
        <p:nvSpPr>
          <p:cNvPr id="12" name="Oval 11">
            <a:extLst>
              <a:ext uri="{FF2B5EF4-FFF2-40B4-BE49-F238E27FC236}">
                <a16:creationId xmlns:a16="http://schemas.microsoft.com/office/drawing/2014/main" id="{472F25B9-8E2F-5E67-63A5-A25156C07713}"/>
              </a:ext>
              <a:ext uri="{C183D7F6-B498-43B3-948B-1728B52AA6E4}">
                <adec:decorative xmlns:adec="http://schemas.microsoft.com/office/drawing/2017/decorative" val="1"/>
              </a:ext>
            </a:extLst>
          </p:cNvPr>
          <p:cNvSpPr/>
          <p:nvPr/>
        </p:nvSpPr>
        <p:spPr>
          <a:xfrm>
            <a:off x="5011792" y="4279614"/>
            <a:ext cx="867097" cy="937325"/>
          </a:xfrm>
          <a:prstGeom prst="ellipse">
            <a:avLst/>
          </a:prstGeom>
          <a:solidFill>
            <a:schemeClr val="accent1">
              <a:tint val="40000"/>
              <a:hueOff val="0"/>
              <a:satOff val="0"/>
              <a:lumOff val="0"/>
            </a:schemeClr>
          </a:solidFill>
          <a:ln w="254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pPr algn="ctr"/>
            <a:r>
              <a:rPr lang="en-US" sz="2800" b="1">
                <a:solidFill>
                  <a:srgbClr val="003366"/>
                </a:solidFill>
                <a:latin typeface="Book Antiqua" panose="02040602050305030304" pitchFamily="18" charset="0"/>
              </a:rPr>
              <a:t>II</a:t>
            </a:r>
          </a:p>
        </p:txBody>
      </p:sp>
      <p:sp>
        <p:nvSpPr>
          <p:cNvPr id="14" name="Rectangle: Top Corners Rounded 13">
            <a:extLst>
              <a:ext uri="{FF2B5EF4-FFF2-40B4-BE49-F238E27FC236}">
                <a16:creationId xmlns:a16="http://schemas.microsoft.com/office/drawing/2014/main" id="{48661771-8498-45F7-7240-58DE8F5DEB25}"/>
              </a:ext>
            </a:extLst>
          </p:cNvPr>
          <p:cNvSpPr/>
          <p:nvPr/>
        </p:nvSpPr>
        <p:spPr>
          <a:xfrm>
            <a:off x="6093708" y="2143944"/>
            <a:ext cx="2477423" cy="2858750"/>
          </a:xfrm>
          <a:prstGeom prst="round2SameRect">
            <a:avLst/>
          </a:prstGeom>
          <a:solidFill>
            <a:srgbClr val="003366"/>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0" rIns="0" bIns="0" numCol="1" spcCol="1270" anchor="ctr" anchorCtr="0">
            <a:noAutofit/>
          </a:bodyPr>
          <a:lstStyle/>
          <a:p>
            <a:pPr marL="0" lvl="0" indent="0" defTabSz="800100">
              <a:spcBef>
                <a:spcPct val="0"/>
              </a:spcBef>
              <a:buNone/>
            </a:pPr>
            <a:r>
              <a:rPr lang="en-US" sz="2800" b="1" kern="1200" dirty="0"/>
              <a:t>Title III:</a:t>
            </a:r>
          </a:p>
          <a:p>
            <a:pPr marL="0" lvl="0" indent="0" defTabSz="800100">
              <a:spcBef>
                <a:spcPct val="0"/>
              </a:spcBef>
              <a:buNone/>
            </a:pPr>
            <a:r>
              <a:rPr lang="en-US" sz="2400" kern="1200" dirty="0"/>
              <a:t>Wagner-</a:t>
            </a:r>
            <a:r>
              <a:rPr lang="en-US" sz="2400" kern="1200" dirty="0" err="1"/>
              <a:t>Peyser</a:t>
            </a:r>
            <a:r>
              <a:rPr lang="en-US" sz="2400" kern="1200" dirty="0"/>
              <a:t> (WP)</a:t>
            </a:r>
          </a:p>
        </p:txBody>
      </p:sp>
      <p:sp>
        <p:nvSpPr>
          <p:cNvPr id="15" name="Oval 14">
            <a:extLst>
              <a:ext uri="{FF2B5EF4-FFF2-40B4-BE49-F238E27FC236}">
                <a16:creationId xmlns:a16="http://schemas.microsoft.com/office/drawing/2014/main" id="{5D29F8FA-7661-46B3-A2C1-EDED21520387}"/>
              </a:ext>
              <a:ext uri="{C183D7F6-B498-43B3-948B-1728B52AA6E4}">
                <adec:decorative xmlns:adec="http://schemas.microsoft.com/office/drawing/2017/decorative" val="1"/>
              </a:ext>
            </a:extLst>
          </p:cNvPr>
          <p:cNvSpPr/>
          <p:nvPr/>
        </p:nvSpPr>
        <p:spPr>
          <a:xfrm>
            <a:off x="7908455" y="4279614"/>
            <a:ext cx="867097" cy="937325"/>
          </a:xfrm>
          <a:prstGeom prst="ellipse">
            <a:avLst/>
          </a:prstGeom>
          <a:solidFill>
            <a:schemeClr val="accent1">
              <a:tint val="40000"/>
              <a:hueOff val="0"/>
              <a:satOff val="0"/>
              <a:lumOff val="0"/>
            </a:schemeClr>
          </a:solidFill>
          <a:ln w="254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pPr algn="ctr"/>
            <a:r>
              <a:rPr lang="en-US" sz="2800" b="1">
                <a:solidFill>
                  <a:srgbClr val="003366"/>
                </a:solidFill>
                <a:latin typeface="Book Antiqua" panose="02040602050305030304" pitchFamily="18" charset="0"/>
              </a:rPr>
              <a:t>III</a:t>
            </a:r>
          </a:p>
        </p:txBody>
      </p:sp>
      <p:sp>
        <p:nvSpPr>
          <p:cNvPr id="17" name="Rectangle: Top Corners Rounded 16">
            <a:extLst>
              <a:ext uri="{FF2B5EF4-FFF2-40B4-BE49-F238E27FC236}">
                <a16:creationId xmlns:a16="http://schemas.microsoft.com/office/drawing/2014/main" id="{93CF7031-9DA8-4E71-C767-BED99E9539AE}"/>
              </a:ext>
            </a:extLst>
          </p:cNvPr>
          <p:cNvSpPr/>
          <p:nvPr/>
        </p:nvSpPr>
        <p:spPr>
          <a:xfrm>
            <a:off x="8990371" y="2143944"/>
            <a:ext cx="2477423" cy="2858750"/>
          </a:xfrm>
          <a:prstGeom prst="round2SameRect">
            <a:avLst/>
          </a:prstGeom>
          <a:solidFill>
            <a:srgbClr val="003366"/>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0" rIns="0" bIns="0" numCol="1" spcCol="1270" anchor="ctr" anchorCtr="0">
            <a:noAutofit/>
          </a:bodyPr>
          <a:lstStyle/>
          <a:p>
            <a:pPr marL="0" lvl="0" indent="0" defTabSz="800100">
              <a:spcBef>
                <a:spcPct val="0"/>
              </a:spcBef>
              <a:buNone/>
            </a:pPr>
            <a:r>
              <a:rPr lang="en-US" sz="2800" b="1" kern="1200" dirty="0"/>
              <a:t>Title IV:</a:t>
            </a:r>
          </a:p>
          <a:p>
            <a:pPr marL="0" lvl="0" indent="0" defTabSz="800100">
              <a:spcBef>
                <a:spcPct val="0"/>
              </a:spcBef>
              <a:buNone/>
            </a:pPr>
            <a:r>
              <a:rPr lang="en-US" sz="2400" kern="1200" dirty="0"/>
              <a:t>Vocational Rehabilitation (VR)</a:t>
            </a:r>
          </a:p>
        </p:txBody>
      </p:sp>
      <p:sp>
        <p:nvSpPr>
          <p:cNvPr id="18" name="Oval 17">
            <a:extLst>
              <a:ext uri="{FF2B5EF4-FFF2-40B4-BE49-F238E27FC236}">
                <a16:creationId xmlns:a16="http://schemas.microsoft.com/office/drawing/2014/main" id="{A83FFB63-04DA-BC15-4D87-8018ABD98A41}"/>
              </a:ext>
              <a:ext uri="{C183D7F6-B498-43B3-948B-1728B52AA6E4}">
                <adec:decorative xmlns:adec="http://schemas.microsoft.com/office/drawing/2017/decorative" val="1"/>
              </a:ext>
            </a:extLst>
          </p:cNvPr>
          <p:cNvSpPr/>
          <p:nvPr/>
        </p:nvSpPr>
        <p:spPr>
          <a:xfrm>
            <a:off x="10805118" y="4279614"/>
            <a:ext cx="867097" cy="937325"/>
          </a:xfrm>
          <a:prstGeom prst="ellipse">
            <a:avLst/>
          </a:prstGeom>
          <a:solidFill>
            <a:schemeClr val="accent1">
              <a:tint val="40000"/>
              <a:hueOff val="0"/>
              <a:satOff val="0"/>
              <a:lumOff val="0"/>
            </a:schemeClr>
          </a:solidFill>
          <a:ln w="254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pPr algn="ctr"/>
            <a:r>
              <a:rPr lang="en-US" sz="2800" b="1">
                <a:solidFill>
                  <a:srgbClr val="003366"/>
                </a:solidFill>
                <a:latin typeface="Book Antiqua" panose="02040602050305030304" pitchFamily="18" charset="0"/>
              </a:rPr>
              <a:t>IV</a:t>
            </a:r>
          </a:p>
        </p:txBody>
      </p:sp>
    </p:spTree>
    <p:extLst>
      <p:ext uri="{BB962C8B-B14F-4D97-AF65-F5344CB8AC3E}">
        <p14:creationId xmlns:p14="http://schemas.microsoft.com/office/powerpoint/2010/main" val="3939807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CA7773-B83E-D03B-60E8-F1A32BB0C8B9}"/>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13</a:t>
            </a:fld>
            <a:endParaRPr lang="en-US"/>
          </a:p>
        </p:txBody>
      </p:sp>
      <p:sp>
        <p:nvSpPr>
          <p:cNvPr id="3" name="Title 2">
            <a:extLst>
              <a:ext uri="{FF2B5EF4-FFF2-40B4-BE49-F238E27FC236}">
                <a16:creationId xmlns:a16="http://schemas.microsoft.com/office/drawing/2014/main" id="{74CFDA30-8263-2F49-7D33-5EB78CDF047B}"/>
              </a:ext>
            </a:extLst>
          </p:cNvPr>
          <p:cNvSpPr>
            <a:spLocks noGrp="1"/>
          </p:cNvSpPr>
          <p:nvPr>
            <p:ph type="title"/>
          </p:nvPr>
        </p:nvSpPr>
        <p:spPr/>
        <p:txBody>
          <a:bodyPr anchor="ctr"/>
          <a:lstStyle/>
          <a:p>
            <a:r>
              <a:rPr lang="en-US"/>
              <a:t>WIOA and Co-enrollment</a:t>
            </a:r>
          </a:p>
        </p:txBody>
      </p:sp>
      <p:sp>
        <p:nvSpPr>
          <p:cNvPr id="13" name="Text Placeholder 12">
            <a:extLst>
              <a:ext uri="{FF2B5EF4-FFF2-40B4-BE49-F238E27FC236}">
                <a16:creationId xmlns:a16="http://schemas.microsoft.com/office/drawing/2014/main" id="{D9DC8DD6-B341-BF78-485A-23B07B9141F0}"/>
              </a:ext>
            </a:extLst>
          </p:cNvPr>
          <p:cNvSpPr>
            <a:spLocks noGrp="1"/>
          </p:cNvSpPr>
          <p:nvPr>
            <p:ph type="body" sz="half" idx="4294967295"/>
          </p:nvPr>
        </p:nvSpPr>
        <p:spPr>
          <a:xfrm>
            <a:off x="0" y="1781220"/>
            <a:ext cx="7720013" cy="2977116"/>
          </a:xfrm>
          <a:solidFill>
            <a:srgbClr val="ECEAE8"/>
          </a:solidFill>
          <a:ln>
            <a:noFill/>
          </a:ln>
        </p:spPr>
        <p:txBody>
          <a:bodyPr lIns="274320" anchor="ctr"/>
          <a:lstStyle/>
          <a:p>
            <a:pPr marL="4572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kumimoji="0" lang="en-US" sz="3200" b="0" i="0" u="none" strike="noStrike" kern="1200" cap="none" spc="0" normalizeH="0" baseline="0" noProof="0" dirty="0">
                <a:ln>
                  <a:noFill/>
                </a:ln>
                <a:solidFill>
                  <a:srgbClr val="242021"/>
                </a:solidFill>
                <a:effectLst/>
                <a:uLnTx/>
                <a:uFillTx/>
                <a:latin typeface="Calibri" panose="020F0502020204030204"/>
                <a:ea typeface="+mn-ea"/>
                <a:cs typeface="+mn-cs"/>
              </a:rPr>
              <a:t>WIOA Service Integration</a:t>
            </a:r>
          </a:p>
          <a:p>
            <a:pPr marL="4572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kumimoji="0" lang="en-US" sz="3200" b="0" i="0" u="none" strike="noStrike" kern="1200" cap="none" spc="0" normalizeH="0" baseline="0" noProof="0" dirty="0">
                <a:ln>
                  <a:noFill/>
                </a:ln>
                <a:solidFill>
                  <a:srgbClr val="242021"/>
                </a:solidFill>
                <a:effectLst/>
                <a:uLnTx/>
                <a:uFillTx/>
                <a:latin typeface="Calibri" panose="020F0502020204030204"/>
                <a:ea typeface="+mn-ea"/>
                <a:cs typeface="+mn-cs"/>
              </a:rPr>
              <a:t>Reduce duplication of services</a:t>
            </a:r>
          </a:p>
          <a:p>
            <a:pPr marL="4572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kumimoji="0" lang="en-US" sz="3200" b="0" i="0" u="none" strike="noStrike" kern="1200" cap="none" spc="0" normalizeH="0" baseline="0" noProof="0" dirty="0">
                <a:ln>
                  <a:noFill/>
                </a:ln>
                <a:solidFill>
                  <a:srgbClr val="242021"/>
                </a:solidFill>
                <a:effectLst/>
                <a:uLnTx/>
                <a:uFillTx/>
                <a:latin typeface="Calibri" panose="020F0502020204030204"/>
                <a:ea typeface="+mn-ea"/>
                <a:cs typeface="+mn-cs"/>
              </a:rPr>
              <a:t>Data informed policy decisions</a:t>
            </a:r>
          </a:p>
        </p:txBody>
      </p:sp>
      <p:pic>
        <p:nvPicPr>
          <p:cNvPr id="6" name="Picture 5">
            <a:extLst>
              <a:ext uri="{FF2B5EF4-FFF2-40B4-BE49-F238E27FC236}">
                <a16:creationId xmlns:a16="http://schemas.microsoft.com/office/drawing/2014/main" id="{757F0A5F-188F-C380-C0E5-A14B2B33E56A}"/>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346533" y="-234905"/>
            <a:ext cx="6285259" cy="6285259"/>
          </a:xfrm>
          <a:prstGeom prst="octagon">
            <a:avLst/>
          </a:prstGeom>
          <a:ln w="44450">
            <a:noFill/>
          </a:ln>
          <a:effectLst/>
        </p:spPr>
      </p:pic>
    </p:spTree>
    <p:extLst>
      <p:ext uri="{BB962C8B-B14F-4D97-AF65-F5344CB8AC3E}">
        <p14:creationId xmlns:p14="http://schemas.microsoft.com/office/powerpoint/2010/main" val="3586470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C16846-1F3C-205F-BB96-26637C8EEAB9}"/>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14</a:t>
            </a:fld>
            <a:endParaRPr lang="en-US"/>
          </a:p>
        </p:txBody>
      </p:sp>
      <p:sp>
        <p:nvSpPr>
          <p:cNvPr id="4" name="Content Placeholder 3">
            <a:extLst>
              <a:ext uri="{FF2B5EF4-FFF2-40B4-BE49-F238E27FC236}">
                <a16:creationId xmlns:a16="http://schemas.microsoft.com/office/drawing/2014/main" id="{BD4CDD5D-394D-6D97-332B-7212FF778081}"/>
              </a:ext>
            </a:extLst>
          </p:cNvPr>
          <p:cNvSpPr>
            <a:spLocks noGrp="1"/>
          </p:cNvSpPr>
          <p:nvPr>
            <p:ph idx="1"/>
          </p:nvPr>
        </p:nvSpPr>
        <p:spPr>
          <a:xfrm>
            <a:off x="871870" y="235671"/>
            <a:ext cx="10512808" cy="4519209"/>
          </a:xfrm>
        </p:spPr>
        <p:txBody>
          <a:bodyPr>
            <a:normAutofit/>
          </a:bodyPr>
          <a:lstStyle/>
          <a:p>
            <a:pPr marL="0" indent="0" algn="ctr">
              <a:buNone/>
            </a:pPr>
            <a:r>
              <a:rPr lang="en-US" b="0" i="0" dirty="0">
                <a:solidFill>
                  <a:srgbClr val="2E2E2E"/>
                </a:solidFill>
                <a:effectLst/>
              </a:rPr>
              <a:t>The departments require the programs to submit data on their participants, and have taken steps to help them do so. But the departments still don't have complete data on participants who are enrolled in multiple programs. For example, program data submitted to Labor </a:t>
            </a:r>
            <a:r>
              <a:rPr lang="en-US" sz="3600" b="1" i="0" dirty="0">
                <a:solidFill>
                  <a:srgbClr val="003366"/>
                </a:solidFill>
                <a:effectLst/>
              </a:rPr>
              <a:t>didn't include co-enrollment information on up to 67% of participants</a:t>
            </a:r>
            <a:r>
              <a:rPr lang="en-US" i="0" dirty="0">
                <a:solidFill>
                  <a:srgbClr val="2E2E2E"/>
                </a:solidFill>
                <a:effectLst/>
              </a:rPr>
              <a:t>.</a:t>
            </a:r>
            <a:endParaRPr lang="en-US" dirty="0">
              <a:solidFill>
                <a:srgbClr val="2E2E2E"/>
              </a:solidFill>
              <a:effectLst/>
            </a:endParaRPr>
          </a:p>
        </p:txBody>
      </p:sp>
      <p:sp>
        <p:nvSpPr>
          <p:cNvPr id="5" name="Text Placeholder 4">
            <a:extLst>
              <a:ext uri="{FF2B5EF4-FFF2-40B4-BE49-F238E27FC236}">
                <a16:creationId xmlns:a16="http://schemas.microsoft.com/office/drawing/2014/main" id="{B09711CA-B0F9-796F-DD12-47687FD07C87}"/>
              </a:ext>
            </a:extLst>
          </p:cNvPr>
          <p:cNvSpPr>
            <a:spLocks noGrp="1"/>
          </p:cNvSpPr>
          <p:nvPr>
            <p:ph idx="13"/>
          </p:nvPr>
        </p:nvSpPr>
        <p:spPr>
          <a:xfrm>
            <a:off x="0" y="4940470"/>
            <a:ext cx="11865935" cy="1245760"/>
          </a:xfrm>
          <a:prstGeom prst="homePlate">
            <a:avLst>
              <a:gd name="adj" fmla="val 50000"/>
            </a:avLst>
          </a:prstGeom>
          <a:solidFill>
            <a:srgbClr val="F3F4F4"/>
          </a:solidFill>
          <a:ln>
            <a:solidFill>
              <a:schemeClr val="bg1">
                <a:lumMod val="95000"/>
              </a:schemeClr>
            </a:solidFill>
          </a:ln>
        </p:spPr>
        <p:txBody>
          <a:bodyPr lIns="548640">
            <a:normAutofit fontScale="77500" lnSpcReduction="20000"/>
          </a:bodyPr>
          <a:lstStyle/>
          <a:p>
            <a:pPr marL="0" indent="0" algn="l">
              <a:lnSpc>
                <a:spcPct val="120000"/>
              </a:lnSpc>
              <a:spcBef>
                <a:spcPts val="0"/>
              </a:spcBef>
              <a:buNone/>
            </a:pPr>
            <a:r>
              <a:rPr lang="en-US" b="1">
                <a:solidFill>
                  <a:srgbClr val="212121"/>
                </a:solidFill>
                <a:effectLst/>
              </a:rPr>
              <a:t>Workforce Innovation and Opportunity Act</a:t>
            </a:r>
            <a:r>
              <a:rPr lang="en-US">
                <a:solidFill>
                  <a:srgbClr val="212121"/>
                </a:solidFill>
              </a:rPr>
              <a:t> and Co-enrollment</a:t>
            </a:r>
          </a:p>
          <a:p>
            <a:pPr marL="0" indent="0" algn="l">
              <a:lnSpc>
                <a:spcPct val="120000"/>
              </a:lnSpc>
              <a:spcBef>
                <a:spcPts val="0"/>
              </a:spcBef>
              <a:buNone/>
            </a:pPr>
            <a:r>
              <a:rPr lang="en-US" b="1">
                <a:solidFill>
                  <a:srgbClr val="212121"/>
                </a:solidFill>
                <a:effectLst/>
              </a:rPr>
              <a:t>Additional Steps Needed to Help States Collect Complete Enrollment Information</a:t>
            </a:r>
          </a:p>
          <a:p>
            <a:pPr marL="0" indent="0" algn="l">
              <a:lnSpc>
                <a:spcPct val="120000"/>
              </a:lnSpc>
              <a:spcBef>
                <a:spcPts val="0"/>
              </a:spcBef>
              <a:buNone/>
            </a:pPr>
            <a:r>
              <a:rPr lang="en-US" b="1">
                <a:effectLst/>
                <a:hlinkClick r:id="rId3"/>
              </a:rPr>
              <a:t>GAO-23-104830</a:t>
            </a:r>
            <a:endParaRPr lang="en-US"/>
          </a:p>
        </p:txBody>
      </p:sp>
    </p:spTree>
    <p:extLst>
      <p:ext uri="{BB962C8B-B14F-4D97-AF65-F5344CB8AC3E}">
        <p14:creationId xmlns:p14="http://schemas.microsoft.com/office/powerpoint/2010/main" val="3126973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EF0071-924D-331C-7003-11C9D028A1E9}"/>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15</a:t>
            </a:fld>
            <a:endParaRPr lang="en-US"/>
          </a:p>
        </p:txBody>
      </p:sp>
      <p:sp>
        <p:nvSpPr>
          <p:cNvPr id="3" name="Title 2">
            <a:extLst>
              <a:ext uri="{FF2B5EF4-FFF2-40B4-BE49-F238E27FC236}">
                <a16:creationId xmlns:a16="http://schemas.microsoft.com/office/drawing/2014/main" id="{87BA6742-F1C4-7FD3-DC4C-8F9D3BF905F2}"/>
              </a:ext>
            </a:extLst>
          </p:cNvPr>
          <p:cNvSpPr>
            <a:spLocks noGrp="1"/>
          </p:cNvSpPr>
          <p:nvPr>
            <p:ph type="title"/>
          </p:nvPr>
        </p:nvSpPr>
        <p:spPr/>
        <p:txBody>
          <a:bodyPr/>
          <a:lstStyle/>
          <a:p>
            <a:r>
              <a:rPr lang="en-US"/>
              <a:t>Requirements</a:t>
            </a:r>
          </a:p>
        </p:txBody>
      </p:sp>
      <p:sp>
        <p:nvSpPr>
          <p:cNvPr id="10" name="Freeform: Shape 9">
            <a:extLst>
              <a:ext uri="{FF2B5EF4-FFF2-40B4-BE49-F238E27FC236}">
                <a16:creationId xmlns:a16="http://schemas.microsoft.com/office/drawing/2014/main" id="{8ABB8D65-D695-1A69-11E2-B8D51155448E}"/>
              </a:ext>
            </a:extLst>
          </p:cNvPr>
          <p:cNvSpPr/>
          <p:nvPr/>
        </p:nvSpPr>
        <p:spPr>
          <a:xfrm>
            <a:off x="981438" y="1036525"/>
            <a:ext cx="10403240" cy="1839031"/>
          </a:xfrm>
          <a:custGeom>
            <a:avLst/>
            <a:gdLst>
              <a:gd name="connsiteX0" fmla="*/ 0 w 11081334"/>
              <a:gd name="connsiteY0" fmla="*/ 670686 h 1914986"/>
              <a:gd name="connsiteX1" fmla="*/ 5301294 w 11081334"/>
              <a:gd name="connsiteY1" fmla="*/ 670686 h 1914986"/>
              <a:gd name="connsiteX2" fmla="*/ 5301294 w 11081334"/>
              <a:gd name="connsiteY2" fmla="*/ 478747 h 1914986"/>
              <a:gd name="connsiteX3" fmla="*/ 5061921 w 11081334"/>
              <a:gd name="connsiteY3" fmla="*/ 478747 h 1914986"/>
              <a:gd name="connsiteX4" fmla="*/ 5540667 w 11081334"/>
              <a:gd name="connsiteY4" fmla="*/ 0 h 1914986"/>
              <a:gd name="connsiteX5" fmla="*/ 6019414 w 11081334"/>
              <a:gd name="connsiteY5" fmla="*/ 478747 h 1914986"/>
              <a:gd name="connsiteX6" fmla="*/ 5780040 w 11081334"/>
              <a:gd name="connsiteY6" fmla="*/ 478747 h 1914986"/>
              <a:gd name="connsiteX7" fmla="*/ 5780040 w 11081334"/>
              <a:gd name="connsiteY7" fmla="*/ 670686 h 1914986"/>
              <a:gd name="connsiteX8" fmla="*/ 11081334 w 11081334"/>
              <a:gd name="connsiteY8" fmla="*/ 670686 h 1914986"/>
              <a:gd name="connsiteX9" fmla="*/ 11081334 w 11081334"/>
              <a:gd name="connsiteY9" fmla="*/ 1914986 h 1914986"/>
              <a:gd name="connsiteX10" fmla="*/ 0 w 11081334"/>
              <a:gd name="connsiteY10" fmla="*/ 1914986 h 1914986"/>
              <a:gd name="connsiteX11" fmla="*/ 0 w 11081334"/>
              <a:gd name="connsiteY11" fmla="*/ 670686 h 1914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81334" h="1914986">
                <a:moveTo>
                  <a:pt x="11081334" y="1244300"/>
                </a:moveTo>
                <a:lnTo>
                  <a:pt x="5780040" y="1244300"/>
                </a:lnTo>
                <a:lnTo>
                  <a:pt x="5780040" y="1436239"/>
                </a:lnTo>
                <a:lnTo>
                  <a:pt x="6019413" y="1436239"/>
                </a:lnTo>
                <a:lnTo>
                  <a:pt x="5540667" y="1914985"/>
                </a:lnTo>
                <a:lnTo>
                  <a:pt x="5061920" y="1436239"/>
                </a:lnTo>
                <a:lnTo>
                  <a:pt x="5301294" y="1436239"/>
                </a:lnTo>
                <a:lnTo>
                  <a:pt x="5301294" y="1244300"/>
                </a:lnTo>
                <a:lnTo>
                  <a:pt x="0" y="1244300"/>
                </a:lnTo>
                <a:lnTo>
                  <a:pt x="0" y="1"/>
                </a:lnTo>
                <a:lnTo>
                  <a:pt x="11081334" y="1"/>
                </a:lnTo>
                <a:lnTo>
                  <a:pt x="11081334" y="1244300"/>
                </a:lnTo>
                <a:close/>
              </a:path>
            </a:pathLst>
          </a:custGeom>
          <a:solidFill>
            <a:srgbClr val="003366"/>
          </a:solidFill>
          <a:ln>
            <a:solidFill>
              <a:srgbClr val="003366"/>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352" tIns="149353" rIns="149352" bIns="1392179" numCol="1" spcCol="1270" anchor="ctr" anchorCtr="0">
            <a:noAutofit/>
          </a:bodyPr>
          <a:lstStyle/>
          <a:p>
            <a:pPr marL="0" lvl="0" indent="0" algn="ctr" defTabSz="933450">
              <a:lnSpc>
                <a:spcPct val="90000"/>
              </a:lnSpc>
              <a:spcBef>
                <a:spcPct val="0"/>
              </a:spcBef>
              <a:spcAft>
                <a:spcPct val="35000"/>
              </a:spcAft>
              <a:buNone/>
            </a:pPr>
            <a:r>
              <a:rPr lang="en-US" sz="2100" kern="1200" dirty="0"/>
              <a:t>WIOA Sec. 116 (d) (2) (I):</a:t>
            </a:r>
          </a:p>
        </p:txBody>
      </p:sp>
      <p:sp>
        <p:nvSpPr>
          <p:cNvPr id="11" name="Freeform: Shape 10">
            <a:extLst>
              <a:ext uri="{FF2B5EF4-FFF2-40B4-BE49-F238E27FC236}">
                <a16:creationId xmlns:a16="http://schemas.microsoft.com/office/drawing/2014/main" id="{68B67009-BA8B-971B-C0C5-8B9949285550}"/>
              </a:ext>
            </a:extLst>
          </p:cNvPr>
          <p:cNvSpPr/>
          <p:nvPr/>
        </p:nvSpPr>
        <p:spPr>
          <a:xfrm>
            <a:off x="981438" y="1683398"/>
            <a:ext cx="10403240" cy="549870"/>
          </a:xfrm>
          <a:custGeom>
            <a:avLst/>
            <a:gdLst>
              <a:gd name="connsiteX0" fmla="*/ 0 w 11081334"/>
              <a:gd name="connsiteY0" fmla="*/ 0 h 572581"/>
              <a:gd name="connsiteX1" fmla="*/ 11081334 w 11081334"/>
              <a:gd name="connsiteY1" fmla="*/ 0 h 572581"/>
              <a:gd name="connsiteX2" fmla="*/ 11081334 w 11081334"/>
              <a:gd name="connsiteY2" fmla="*/ 572581 h 572581"/>
              <a:gd name="connsiteX3" fmla="*/ 0 w 11081334"/>
              <a:gd name="connsiteY3" fmla="*/ 572581 h 572581"/>
              <a:gd name="connsiteX4" fmla="*/ 0 w 11081334"/>
              <a:gd name="connsiteY4" fmla="*/ 0 h 572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1334" h="572581">
                <a:moveTo>
                  <a:pt x="0" y="0"/>
                </a:moveTo>
                <a:lnTo>
                  <a:pt x="11081334" y="0"/>
                </a:lnTo>
                <a:lnTo>
                  <a:pt x="11081334" y="572581"/>
                </a:lnTo>
                <a:lnTo>
                  <a:pt x="0" y="572581"/>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(I) the number of participants who are enrolled in more than 1 of the programs described in subsection (b)(3)(A)(ii)</a:t>
            </a:r>
          </a:p>
        </p:txBody>
      </p:sp>
      <p:sp>
        <p:nvSpPr>
          <p:cNvPr id="8" name="Freeform: Shape 7">
            <a:extLst>
              <a:ext uri="{FF2B5EF4-FFF2-40B4-BE49-F238E27FC236}">
                <a16:creationId xmlns:a16="http://schemas.microsoft.com/office/drawing/2014/main" id="{06D785B4-39D3-4BB4-3A65-786244528A44}"/>
              </a:ext>
            </a:extLst>
          </p:cNvPr>
          <p:cNvSpPr/>
          <p:nvPr/>
        </p:nvSpPr>
        <p:spPr>
          <a:xfrm>
            <a:off x="981438" y="3015029"/>
            <a:ext cx="10403240" cy="1839030"/>
          </a:xfrm>
          <a:custGeom>
            <a:avLst/>
            <a:gdLst>
              <a:gd name="connsiteX0" fmla="*/ 0 w 11081334"/>
              <a:gd name="connsiteY0" fmla="*/ 670686 h 1914986"/>
              <a:gd name="connsiteX1" fmla="*/ 5301294 w 11081334"/>
              <a:gd name="connsiteY1" fmla="*/ 670686 h 1914986"/>
              <a:gd name="connsiteX2" fmla="*/ 5301294 w 11081334"/>
              <a:gd name="connsiteY2" fmla="*/ 478747 h 1914986"/>
              <a:gd name="connsiteX3" fmla="*/ 5061921 w 11081334"/>
              <a:gd name="connsiteY3" fmla="*/ 478747 h 1914986"/>
              <a:gd name="connsiteX4" fmla="*/ 5540667 w 11081334"/>
              <a:gd name="connsiteY4" fmla="*/ 0 h 1914986"/>
              <a:gd name="connsiteX5" fmla="*/ 6019414 w 11081334"/>
              <a:gd name="connsiteY5" fmla="*/ 478747 h 1914986"/>
              <a:gd name="connsiteX6" fmla="*/ 5780040 w 11081334"/>
              <a:gd name="connsiteY6" fmla="*/ 478747 h 1914986"/>
              <a:gd name="connsiteX7" fmla="*/ 5780040 w 11081334"/>
              <a:gd name="connsiteY7" fmla="*/ 670686 h 1914986"/>
              <a:gd name="connsiteX8" fmla="*/ 11081334 w 11081334"/>
              <a:gd name="connsiteY8" fmla="*/ 670686 h 1914986"/>
              <a:gd name="connsiteX9" fmla="*/ 11081334 w 11081334"/>
              <a:gd name="connsiteY9" fmla="*/ 1914986 h 1914986"/>
              <a:gd name="connsiteX10" fmla="*/ 0 w 11081334"/>
              <a:gd name="connsiteY10" fmla="*/ 1914986 h 1914986"/>
              <a:gd name="connsiteX11" fmla="*/ 0 w 11081334"/>
              <a:gd name="connsiteY11" fmla="*/ 670686 h 1914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81334" h="1914986">
                <a:moveTo>
                  <a:pt x="11081334" y="1244300"/>
                </a:moveTo>
                <a:lnTo>
                  <a:pt x="5780040" y="1244300"/>
                </a:lnTo>
                <a:lnTo>
                  <a:pt x="5780040" y="1436239"/>
                </a:lnTo>
                <a:lnTo>
                  <a:pt x="6019413" y="1436239"/>
                </a:lnTo>
                <a:lnTo>
                  <a:pt x="5540667" y="1914985"/>
                </a:lnTo>
                <a:lnTo>
                  <a:pt x="5061920" y="1436239"/>
                </a:lnTo>
                <a:lnTo>
                  <a:pt x="5301294" y="1436239"/>
                </a:lnTo>
                <a:lnTo>
                  <a:pt x="5301294" y="1244300"/>
                </a:lnTo>
                <a:lnTo>
                  <a:pt x="0" y="1244300"/>
                </a:lnTo>
                <a:lnTo>
                  <a:pt x="0" y="1"/>
                </a:lnTo>
                <a:lnTo>
                  <a:pt x="11081334" y="1"/>
                </a:lnTo>
                <a:lnTo>
                  <a:pt x="11081334" y="1244300"/>
                </a:lnTo>
                <a:close/>
              </a:path>
            </a:pathLst>
          </a:custGeom>
          <a:solidFill>
            <a:srgbClr val="003366"/>
          </a:solidFill>
          <a:ln>
            <a:solidFill>
              <a:srgbClr val="003366"/>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352" tIns="149352" rIns="149352" bIns="1392179" numCol="1" spcCol="1270" anchor="ctr" anchorCtr="0">
            <a:noAutofit/>
          </a:bodyPr>
          <a:lstStyle/>
          <a:p>
            <a:pPr marL="0" lvl="0" indent="0" algn="ctr" defTabSz="933450">
              <a:lnSpc>
                <a:spcPct val="90000"/>
              </a:lnSpc>
              <a:spcBef>
                <a:spcPct val="0"/>
              </a:spcBef>
              <a:spcAft>
                <a:spcPct val="35000"/>
              </a:spcAft>
              <a:buNone/>
            </a:pPr>
            <a:r>
              <a:rPr lang="en-US" sz="2100" kern="1200"/>
              <a:t>677.160 What information is required for </a:t>
            </a:r>
            <a:r>
              <a:rPr lang="en-US" sz="2100" kern="1200">
                <a:hlinkClick r:id="rId3">
                  <a:extLst>
                    <a:ext uri="{A12FA001-AC4F-418D-AE19-62706E023703}">
                      <ahyp:hlinkClr xmlns:ahyp="http://schemas.microsoft.com/office/drawing/2018/hyperlinkcolor" val="tx"/>
                    </a:ext>
                  </a:extLst>
                </a:hlinkClick>
              </a:rPr>
              <a:t>State</a:t>
            </a:r>
            <a:r>
              <a:rPr lang="en-US" sz="2100" kern="1200"/>
              <a:t> performance reports?:</a:t>
            </a:r>
          </a:p>
        </p:txBody>
      </p:sp>
      <p:sp>
        <p:nvSpPr>
          <p:cNvPr id="9" name="Freeform: Shape 8">
            <a:extLst>
              <a:ext uri="{FF2B5EF4-FFF2-40B4-BE49-F238E27FC236}">
                <a16:creationId xmlns:a16="http://schemas.microsoft.com/office/drawing/2014/main" id="{BC07C632-FAAF-3C76-509D-D634CC373385}"/>
              </a:ext>
            </a:extLst>
          </p:cNvPr>
          <p:cNvSpPr/>
          <p:nvPr/>
        </p:nvSpPr>
        <p:spPr>
          <a:xfrm>
            <a:off x="981438" y="3655673"/>
            <a:ext cx="10403240" cy="549870"/>
          </a:xfrm>
          <a:custGeom>
            <a:avLst/>
            <a:gdLst>
              <a:gd name="connsiteX0" fmla="*/ 0 w 11081334"/>
              <a:gd name="connsiteY0" fmla="*/ 0 h 572581"/>
              <a:gd name="connsiteX1" fmla="*/ 11081334 w 11081334"/>
              <a:gd name="connsiteY1" fmla="*/ 0 h 572581"/>
              <a:gd name="connsiteX2" fmla="*/ 11081334 w 11081334"/>
              <a:gd name="connsiteY2" fmla="*/ 572581 h 572581"/>
              <a:gd name="connsiteX3" fmla="*/ 0 w 11081334"/>
              <a:gd name="connsiteY3" fmla="*/ 572581 h 572581"/>
              <a:gd name="connsiteX4" fmla="*/ 0 w 11081334"/>
              <a:gd name="connsiteY4" fmla="*/ 0 h 572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1334" h="572581">
                <a:moveTo>
                  <a:pt x="0" y="0"/>
                </a:moveTo>
                <a:lnTo>
                  <a:pt x="11081334" y="0"/>
                </a:lnTo>
                <a:lnTo>
                  <a:pt x="11081334" y="572581"/>
                </a:lnTo>
                <a:lnTo>
                  <a:pt x="0" y="572581"/>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a:t>(ii) Co-enrollment in any of the programs in </a:t>
            </a:r>
            <a:r>
              <a:rPr lang="en-US" sz="1800" kern="1200">
                <a:hlinkClick r:id="rId4">
                  <a:extLst>
                    <a:ext uri="{A12FA001-AC4F-418D-AE19-62706E023703}">
                      <ahyp:hlinkClr xmlns:ahyp="http://schemas.microsoft.com/office/drawing/2018/hyperlinkcolor" val="tx"/>
                    </a:ext>
                  </a:extLst>
                </a:hlinkClick>
              </a:rPr>
              <a:t>WIOA</a:t>
            </a:r>
            <a:r>
              <a:rPr lang="en-US" sz="1800" kern="1200"/>
              <a:t> sec. 116(b)(3)(A)(ii).</a:t>
            </a:r>
          </a:p>
        </p:txBody>
      </p:sp>
      <p:sp>
        <p:nvSpPr>
          <p:cNvPr id="6" name="Freeform: Shape 5">
            <a:extLst>
              <a:ext uri="{FF2B5EF4-FFF2-40B4-BE49-F238E27FC236}">
                <a16:creationId xmlns:a16="http://schemas.microsoft.com/office/drawing/2014/main" id="{DE2CBA18-99D4-76AA-8365-0740FD835B20}"/>
              </a:ext>
            </a:extLst>
          </p:cNvPr>
          <p:cNvSpPr/>
          <p:nvPr/>
        </p:nvSpPr>
        <p:spPr>
          <a:xfrm>
            <a:off x="981438" y="4956688"/>
            <a:ext cx="10403240" cy="1195728"/>
          </a:xfrm>
          <a:custGeom>
            <a:avLst/>
            <a:gdLst>
              <a:gd name="connsiteX0" fmla="*/ 0 w 11081334"/>
              <a:gd name="connsiteY0" fmla="*/ 0 h 1245115"/>
              <a:gd name="connsiteX1" fmla="*/ 11081334 w 11081334"/>
              <a:gd name="connsiteY1" fmla="*/ 0 h 1245115"/>
              <a:gd name="connsiteX2" fmla="*/ 11081334 w 11081334"/>
              <a:gd name="connsiteY2" fmla="*/ 1245115 h 1245115"/>
              <a:gd name="connsiteX3" fmla="*/ 0 w 11081334"/>
              <a:gd name="connsiteY3" fmla="*/ 1245115 h 1245115"/>
              <a:gd name="connsiteX4" fmla="*/ 0 w 11081334"/>
              <a:gd name="connsiteY4" fmla="*/ 0 h 1245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1334" h="1245115">
                <a:moveTo>
                  <a:pt x="0" y="0"/>
                </a:moveTo>
                <a:lnTo>
                  <a:pt x="11081334" y="0"/>
                </a:lnTo>
                <a:lnTo>
                  <a:pt x="11081334" y="1245115"/>
                </a:lnTo>
                <a:lnTo>
                  <a:pt x="0" y="1245115"/>
                </a:lnTo>
                <a:lnTo>
                  <a:pt x="0" y="0"/>
                </a:lnTo>
                <a:close/>
              </a:path>
            </a:pathLst>
          </a:custGeom>
          <a:solidFill>
            <a:srgbClr val="003366"/>
          </a:solidFill>
          <a:ln>
            <a:solidFill>
              <a:srgbClr val="003366"/>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352" tIns="149352" rIns="149352" bIns="722105" numCol="1" spcCol="1270" anchor="ctr" anchorCtr="0">
            <a:noAutofit/>
          </a:bodyPr>
          <a:lstStyle/>
          <a:p>
            <a:pPr marL="0" lvl="0" indent="0" algn="ctr" defTabSz="933450">
              <a:lnSpc>
                <a:spcPct val="90000"/>
              </a:lnSpc>
              <a:spcBef>
                <a:spcPct val="0"/>
              </a:spcBef>
              <a:spcAft>
                <a:spcPct val="35000"/>
              </a:spcAft>
              <a:buNone/>
            </a:pPr>
            <a:r>
              <a:rPr lang="en-US" sz="2100" kern="1200" dirty="0"/>
              <a:t>Information Collect Request (ICR) OMB Control Number 1205-0526 Expiration Date: 05-31-2024:</a:t>
            </a:r>
          </a:p>
        </p:txBody>
      </p:sp>
      <p:sp>
        <p:nvSpPr>
          <p:cNvPr id="7" name="Freeform: Shape 6">
            <a:extLst>
              <a:ext uri="{FF2B5EF4-FFF2-40B4-BE49-F238E27FC236}">
                <a16:creationId xmlns:a16="http://schemas.microsoft.com/office/drawing/2014/main" id="{473647C7-1DE9-7E21-ABD2-2E9DAA3560CE}"/>
              </a:ext>
            </a:extLst>
          </p:cNvPr>
          <p:cNvSpPr/>
          <p:nvPr/>
        </p:nvSpPr>
        <p:spPr>
          <a:xfrm>
            <a:off x="981438" y="5578467"/>
            <a:ext cx="10403240" cy="573949"/>
          </a:xfrm>
          <a:custGeom>
            <a:avLst/>
            <a:gdLst>
              <a:gd name="connsiteX0" fmla="*/ 0 w 11081334"/>
              <a:gd name="connsiteY0" fmla="*/ 0 h 572752"/>
              <a:gd name="connsiteX1" fmla="*/ 11081334 w 11081334"/>
              <a:gd name="connsiteY1" fmla="*/ 0 h 572752"/>
              <a:gd name="connsiteX2" fmla="*/ 11081334 w 11081334"/>
              <a:gd name="connsiteY2" fmla="*/ 572752 h 572752"/>
              <a:gd name="connsiteX3" fmla="*/ 0 w 11081334"/>
              <a:gd name="connsiteY3" fmla="*/ 572752 h 572752"/>
              <a:gd name="connsiteX4" fmla="*/ 0 w 11081334"/>
              <a:gd name="connsiteY4" fmla="*/ 0 h 572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1334" h="572752">
                <a:moveTo>
                  <a:pt x="0" y="0"/>
                </a:moveTo>
                <a:lnTo>
                  <a:pt x="11081334" y="0"/>
                </a:lnTo>
                <a:lnTo>
                  <a:pt x="11081334" y="572752"/>
                </a:lnTo>
                <a:lnTo>
                  <a:pt x="0" y="572752"/>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Joint definitions for Participant Individual Record Layout </a:t>
            </a:r>
          </a:p>
        </p:txBody>
      </p:sp>
    </p:spTree>
    <p:extLst>
      <p:ext uri="{BB962C8B-B14F-4D97-AF65-F5344CB8AC3E}">
        <p14:creationId xmlns:p14="http://schemas.microsoft.com/office/powerpoint/2010/main" val="878177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53EDD2-CED0-AAE8-7798-40FB3487D968}"/>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16</a:t>
            </a:fld>
            <a:endParaRPr lang="en-US"/>
          </a:p>
        </p:txBody>
      </p:sp>
      <p:sp>
        <p:nvSpPr>
          <p:cNvPr id="3" name="Title 2">
            <a:extLst>
              <a:ext uri="{FF2B5EF4-FFF2-40B4-BE49-F238E27FC236}">
                <a16:creationId xmlns:a16="http://schemas.microsoft.com/office/drawing/2014/main" id="{49599E40-2216-C3FE-F3B0-76A73E8C9B8D}"/>
              </a:ext>
            </a:extLst>
          </p:cNvPr>
          <p:cNvSpPr>
            <a:spLocks noGrp="1"/>
          </p:cNvSpPr>
          <p:nvPr>
            <p:ph type="title"/>
          </p:nvPr>
        </p:nvSpPr>
        <p:spPr/>
        <p:txBody>
          <a:bodyPr/>
          <a:lstStyle/>
          <a:p>
            <a:r>
              <a:rPr lang="en-US"/>
              <a:t>Requirements</a:t>
            </a:r>
          </a:p>
        </p:txBody>
      </p:sp>
      <p:sp>
        <p:nvSpPr>
          <p:cNvPr id="5" name="Text Placeholder 4">
            <a:extLst>
              <a:ext uri="{FF2B5EF4-FFF2-40B4-BE49-F238E27FC236}">
                <a16:creationId xmlns:a16="http://schemas.microsoft.com/office/drawing/2014/main" id="{85139A3D-71DE-0CB1-CFFC-9E023F561D40}"/>
              </a:ext>
            </a:extLst>
          </p:cNvPr>
          <p:cNvSpPr>
            <a:spLocks noGrp="1"/>
          </p:cNvSpPr>
          <p:nvPr>
            <p:ph type="body" idx="1"/>
          </p:nvPr>
        </p:nvSpPr>
        <p:spPr/>
        <p:txBody>
          <a:bodyPr>
            <a:normAutofit lnSpcReduction="10000"/>
          </a:bodyPr>
          <a:lstStyle/>
          <a:p>
            <a:r>
              <a:rPr lang="fr-FR"/>
              <a:t>Joint Participant </a:t>
            </a:r>
            <a:r>
              <a:rPr lang="en-US"/>
              <a:t>Individual</a:t>
            </a:r>
            <a:r>
              <a:rPr lang="fr-FR"/>
              <a:t> Record </a:t>
            </a:r>
            <a:r>
              <a:rPr lang="fr-FR" err="1"/>
              <a:t>Layout</a:t>
            </a:r>
            <a:r>
              <a:rPr lang="fr-FR"/>
              <a:t> (ETA-9170):</a:t>
            </a:r>
            <a:br>
              <a:rPr lang="fr-FR"/>
            </a:br>
            <a:r>
              <a:rPr lang="en-US"/>
              <a:t>Element</a:t>
            </a:r>
            <a:r>
              <a:rPr lang="fr-FR"/>
              <a:t> Numbers</a:t>
            </a:r>
          </a:p>
        </p:txBody>
      </p:sp>
      <p:sp>
        <p:nvSpPr>
          <p:cNvPr id="8" name="Freeform: Shape 7">
            <a:extLst>
              <a:ext uri="{FF2B5EF4-FFF2-40B4-BE49-F238E27FC236}">
                <a16:creationId xmlns:a16="http://schemas.microsoft.com/office/drawing/2014/main" id="{91D5627D-EA7E-33D5-EAC7-9D40B42BEE9D}"/>
              </a:ext>
            </a:extLst>
          </p:cNvPr>
          <p:cNvSpPr/>
          <p:nvPr/>
        </p:nvSpPr>
        <p:spPr>
          <a:xfrm>
            <a:off x="1487488" y="2050442"/>
            <a:ext cx="8139112" cy="647595"/>
          </a:xfrm>
          <a:custGeom>
            <a:avLst/>
            <a:gdLst>
              <a:gd name="connsiteX0" fmla="*/ 0 w 8139112"/>
              <a:gd name="connsiteY0" fmla="*/ 107935 h 647595"/>
              <a:gd name="connsiteX1" fmla="*/ 107935 w 8139112"/>
              <a:gd name="connsiteY1" fmla="*/ 0 h 647595"/>
              <a:gd name="connsiteX2" fmla="*/ 8031177 w 8139112"/>
              <a:gd name="connsiteY2" fmla="*/ 0 h 647595"/>
              <a:gd name="connsiteX3" fmla="*/ 8139112 w 8139112"/>
              <a:gd name="connsiteY3" fmla="*/ 107935 h 647595"/>
              <a:gd name="connsiteX4" fmla="*/ 8139112 w 8139112"/>
              <a:gd name="connsiteY4" fmla="*/ 539660 h 647595"/>
              <a:gd name="connsiteX5" fmla="*/ 8031177 w 8139112"/>
              <a:gd name="connsiteY5" fmla="*/ 647595 h 647595"/>
              <a:gd name="connsiteX6" fmla="*/ 107935 w 8139112"/>
              <a:gd name="connsiteY6" fmla="*/ 647595 h 647595"/>
              <a:gd name="connsiteX7" fmla="*/ 0 w 8139112"/>
              <a:gd name="connsiteY7" fmla="*/ 539660 h 647595"/>
              <a:gd name="connsiteX8" fmla="*/ 0 w 8139112"/>
              <a:gd name="connsiteY8" fmla="*/ 107935 h 64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39112" h="647595">
                <a:moveTo>
                  <a:pt x="0" y="107935"/>
                </a:moveTo>
                <a:cubicBezTo>
                  <a:pt x="0" y="48324"/>
                  <a:pt x="48324" y="0"/>
                  <a:pt x="107935" y="0"/>
                </a:cubicBezTo>
                <a:lnTo>
                  <a:pt x="8031177" y="0"/>
                </a:lnTo>
                <a:cubicBezTo>
                  <a:pt x="8090788" y="0"/>
                  <a:pt x="8139112" y="48324"/>
                  <a:pt x="8139112" y="107935"/>
                </a:cubicBezTo>
                <a:lnTo>
                  <a:pt x="8139112" y="539660"/>
                </a:lnTo>
                <a:cubicBezTo>
                  <a:pt x="8139112" y="599271"/>
                  <a:pt x="8090788" y="647595"/>
                  <a:pt x="8031177" y="647595"/>
                </a:cubicBezTo>
                <a:lnTo>
                  <a:pt x="107935" y="647595"/>
                </a:lnTo>
                <a:cubicBezTo>
                  <a:pt x="48324" y="647595"/>
                  <a:pt x="0" y="599271"/>
                  <a:pt x="0" y="539660"/>
                </a:cubicBezTo>
                <a:lnTo>
                  <a:pt x="0" y="107935"/>
                </a:lnTo>
                <a:close/>
              </a:path>
            </a:pathLst>
          </a:custGeom>
          <a:solidFill>
            <a:srgbClr val="00336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34483" tIns="134483" rIns="134483" bIns="134483" numCol="1" spcCol="1270" anchor="ctr" anchorCtr="0">
            <a:noAutofit/>
          </a:bodyPr>
          <a:lstStyle/>
          <a:p>
            <a:pPr marL="0" lvl="0" indent="0" algn="l" defTabSz="1200150">
              <a:lnSpc>
                <a:spcPct val="90000"/>
              </a:lnSpc>
              <a:spcBef>
                <a:spcPct val="0"/>
              </a:spcBef>
              <a:spcAft>
                <a:spcPct val="35000"/>
              </a:spcAft>
              <a:buNone/>
            </a:pPr>
            <a:r>
              <a:rPr lang="en-US" sz="2700" kern="1200"/>
              <a:t>903 (Adult)</a:t>
            </a:r>
          </a:p>
        </p:txBody>
      </p:sp>
      <p:sp>
        <p:nvSpPr>
          <p:cNvPr id="9" name="Freeform: Shape 8">
            <a:extLst>
              <a:ext uri="{FF2B5EF4-FFF2-40B4-BE49-F238E27FC236}">
                <a16:creationId xmlns:a16="http://schemas.microsoft.com/office/drawing/2014/main" id="{2245EC64-888D-C7C3-A72D-DEF3F2019980}"/>
              </a:ext>
            </a:extLst>
          </p:cNvPr>
          <p:cNvSpPr/>
          <p:nvPr/>
        </p:nvSpPr>
        <p:spPr>
          <a:xfrm>
            <a:off x="1487488" y="2761283"/>
            <a:ext cx="8139112" cy="647595"/>
          </a:xfrm>
          <a:custGeom>
            <a:avLst/>
            <a:gdLst>
              <a:gd name="connsiteX0" fmla="*/ 0 w 8139112"/>
              <a:gd name="connsiteY0" fmla="*/ 107935 h 647595"/>
              <a:gd name="connsiteX1" fmla="*/ 107935 w 8139112"/>
              <a:gd name="connsiteY1" fmla="*/ 0 h 647595"/>
              <a:gd name="connsiteX2" fmla="*/ 8031177 w 8139112"/>
              <a:gd name="connsiteY2" fmla="*/ 0 h 647595"/>
              <a:gd name="connsiteX3" fmla="*/ 8139112 w 8139112"/>
              <a:gd name="connsiteY3" fmla="*/ 107935 h 647595"/>
              <a:gd name="connsiteX4" fmla="*/ 8139112 w 8139112"/>
              <a:gd name="connsiteY4" fmla="*/ 539660 h 647595"/>
              <a:gd name="connsiteX5" fmla="*/ 8031177 w 8139112"/>
              <a:gd name="connsiteY5" fmla="*/ 647595 h 647595"/>
              <a:gd name="connsiteX6" fmla="*/ 107935 w 8139112"/>
              <a:gd name="connsiteY6" fmla="*/ 647595 h 647595"/>
              <a:gd name="connsiteX7" fmla="*/ 0 w 8139112"/>
              <a:gd name="connsiteY7" fmla="*/ 539660 h 647595"/>
              <a:gd name="connsiteX8" fmla="*/ 0 w 8139112"/>
              <a:gd name="connsiteY8" fmla="*/ 107935 h 64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39112" h="647595">
                <a:moveTo>
                  <a:pt x="0" y="107935"/>
                </a:moveTo>
                <a:cubicBezTo>
                  <a:pt x="0" y="48324"/>
                  <a:pt x="48324" y="0"/>
                  <a:pt x="107935" y="0"/>
                </a:cubicBezTo>
                <a:lnTo>
                  <a:pt x="8031177" y="0"/>
                </a:lnTo>
                <a:cubicBezTo>
                  <a:pt x="8090788" y="0"/>
                  <a:pt x="8139112" y="48324"/>
                  <a:pt x="8139112" y="107935"/>
                </a:cubicBezTo>
                <a:lnTo>
                  <a:pt x="8139112" y="539660"/>
                </a:lnTo>
                <a:cubicBezTo>
                  <a:pt x="8139112" y="599271"/>
                  <a:pt x="8090788" y="647595"/>
                  <a:pt x="8031177" y="647595"/>
                </a:cubicBezTo>
                <a:lnTo>
                  <a:pt x="107935" y="647595"/>
                </a:lnTo>
                <a:cubicBezTo>
                  <a:pt x="48324" y="647595"/>
                  <a:pt x="0" y="599271"/>
                  <a:pt x="0" y="539660"/>
                </a:cubicBezTo>
                <a:lnTo>
                  <a:pt x="0" y="107935"/>
                </a:lnTo>
                <a:close/>
              </a:path>
            </a:pathLst>
          </a:custGeom>
          <a:solidFill>
            <a:srgbClr val="00336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34483" tIns="134483" rIns="134483" bIns="134483" numCol="1" spcCol="1270" anchor="ctr" anchorCtr="0">
            <a:noAutofit/>
          </a:bodyPr>
          <a:lstStyle/>
          <a:p>
            <a:pPr marL="0" lvl="0" indent="0" algn="l" defTabSz="1200150">
              <a:lnSpc>
                <a:spcPct val="90000"/>
              </a:lnSpc>
              <a:spcBef>
                <a:spcPct val="0"/>
              </a:spcBef>
              <a:spcAft>
                <a:spcPct val="35000"/>
              </a:spcAft>
              <a:buNone/>
            </a:pPr>
            <a:r>
              <a:rPr lang="en-US" sz="2700" kern="1200"/>
              <a:t>904 (Dislocated Worker)</a:t>
            </a:r>
          </a:p>
        </p:txBody>
      </p:sp>
      <p:sp>
        <p:nvSpPr>
          <p:cNvPr id="10" name="Freeform: Shape 9">
            <a:extLst>
              <a:ext uri="{FF2B5EF4-FFF2-40B4-BE49-F238E27FC236}">
                <a16:creationId xmlns:a16="http://schemas.microsoft.com/office/drawing/2014/main" id="{7CE09A34-FF7A-12AF-4C62-956369332E86}"/>
              </a:ext>
            </a:extLst>
          </p:cNvPr>
          <p:cNvSpPr/>
          <p:nvPr/>
        </p:nvSpPr>
        <p:spPr>
          <a:xfrm>
            <a:off x="1487488" y="3476213"/>
            <a:ext cx="8139112" cy="647595"/>
          </a:xfrm>
          <a:custGeom>
            <a:avLst/>
            <a:gdLst>
              <a:gd name="connsiteX0" fmla="*/ 0 w 8139112"/>
              <a:gd name="connsiteY0" fmla="*/ 107935 h 647595"/>
              <a:gd name="connsiteX1" fmla="*/ 107935 w 8139112"/>
              <a:gd name="connsiteY1" fmla="*/ 0 h 647595"/>
              <a:gd name="connsiteX2" fmla="*/ 8031177 w 8139112"/>
              <a:gd name="connsiteY2" fmla="*/ 0 h 647595"/>
              <a:gd name="connsiteX3" fmla="*/ 8139112 w 8139112"/>
              <a:gd name="connsiteY3" fmla="*/ 107935 h 647595"/>
              <a:gd name="connsiteX4" fmla="*/ 8139112 w 8139112"/>
              <a:gd name="connsiteY4" fmla="*/ 539660 h 647595"/>
              <a:gd name="connsiteX5" fmla="*/ 8031177 w 8139112"/>
              <a:gd name="connsiteY5" fmla="*/ 647595 h 647595"/>
              <a:gd name="connsiteX6" fmla="*/ 107935 w 8139112"/>
              <a:gd name="connsiteY6" fmla="*/ 647595 h 647595"/>
              <a:gd name="connsiteX7" fmla="*/ 0 w 8139112"/>
              <a:gd name="connsiteY7" fmla="*/ 539660 h 647595"/>
              <a:gd name="connsiteX8" fmla="*/ 0 w 8139112"/>
              <a:gd name="connsiteY8" fmla="*/ 107935 h 64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39112" h="647595">
                <a:moveTo>
                  <a:pt x="0" y="107935"/>
                </a:moveTo>
                <a:cubicBezTo>
                  <a:pt x="0" y="48324"/>
                  <a:pt x="48324" y="0"/>
                  <a:pt x="107935" y="0"/>
                </a:cubicBezTo>
                <a:lnTo>
                  <a:pt x="8031177" y="0"/>
                </a:lnTo>
                <a:cubicBezTo>
                  <a:pt x="8090788" y="0"/>
                  <a:pt x="8139112" y="48324"/>
                  <a:pt x="8139112" y="107935"/>
                </a:cubicBezTo>
                <a:lnTo>
                  <a:pt x="8139112" y="539660"/>
                </a:lnTo>
                <a:cubicBezTo>
                  <a:pt x="8139112" y="599271"/>
                  <a:pt x="8090788" y="647595"/>
                  <a:pt x="8031177" y="647595"/>
                </a:cubicBezTo>
                <a:lnTo>
                  <a:pt x="107935" y="647595"/>
                </a:lnTo>
                <a:cubicBezTo>
                  <a:pt x="48324" y="647595"/>
                  <a:pt x="0" y="599271"/>
                  <a:pt x="0" y="539660"/>
                </a:cubicBezTo>
                <a:lnTo>
                  <a:pt x="0" y="107935"/>
                </a:lnTo>
                <a:close/>
              </a:path>
            </a:pathLst>
          </a:custGeom>
          <a:solidFill>
            <a:srgbClr val="00336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34483" tIns="134483" rIns="134483" bIns="134483" numCol="1" spcCol="1270" anchor="ctr" anchorCtr="0">
            <a:noAutofit/>
          </a:bodyPr>
          <a:lstStyle/>
          <a:p>
            <a:pPr marL="0" lvl="0" indent="0" algn="l" defTabSz="1200150">
              <a:lnSpc>
                <a:spcPct val="90000"/>
              </a:lnSpc>
              <a:spcBef>
                <a:spcPct val="0"/>
              </a:spcBef>
              <a:spcAft>
                <a:spcPct val="35000"/>
              </a:spcAft>
              <a:buNone/>
            </a:pPr>
            <a:r>
              <a:rPr lang="en-US" sz="2700" kern="1200"/>
              <a:t>905 (WIOA Youth)</a:t>
            </a:r>
          </a:p>
        </p:txBody>
      </p:sp>
      <p:sp>
        <p:nvSpPr>
          <p:cNvPr id="11" name="Freeform: Shape 10">
            <a:extLst>
              <a:ext uri="{FF2B5EF4-FFF2-40B4-BE49-F238E27FC236}">
                <a16:creationId xmlns:a16="http://schemas.microsoft.com/office/drawing/2014/main" id="{65720941-A8F4-9CB8-9703-E4636432139F}"/>
              </a:ext>
            </a:extLst>
          </p:cNvPr>
          <p:cNvSpPr/>
          <p:nvPr/>
        </p:nvSpPr>
        <p:spPr>
          <a:xfrm>
            <a:off x="1487488" y="4211993"/>
            <a:ext cx="8139112" cy="647595"/>
          </a:xfrm>
          <a:custGeom>
            <a:avLst/>
            <a:gdLst>
              <a:gd name="connsiteX0" fmla="*/ 0 w 8139112"/>
              <a:gd name="connsiteY0" fmla="*/ 107935 h 647595"/>
              <a:gd name="connsiteX1" fmla="*/ 107935 w 8139112"/>
              <a:gd name="connsiteY1" fmla="*/ 0 h 647595"/>
              <a:gd name="connsiteX2" fmla="*/ 8031177 w 8139112"/>
              <a:gd name="connsiteY2" fmla="*/ 0 h 647595"/>
              <a:gd name="connsiteX3" fmla="*/ 8139112 w 8139112"/>
              <a:gd name="connsiteY3" fmla="*/ 107935 h 647595"/>
              <a:gd name="connsiteX4" fmla="*/ 8139112 w 8139112"/>
              <a:gd name="connsiteY4" fmla="*/ 539660 h 647595"/>
              <a:gd name="connsiteX5" fmla="*/ 8031177 w 8139112"/>
              <a:gd name="connsiteY5" fmla="*/ 647595 h 647595"/>
              <a:gd name="connsiteX6" fmla="*/ 107935 w 8139112"/>
              <a:gd name="connsiteY6" fmla="*/ 647595 h 647595"/>
              <a:gd name="connsiteX7" fmla="*/ 0 w 8139112"/>
              <a:gd name="connsiteY7" fmla="*/ 539660 h 647595"/>
              <a:gd name="connsiteX8" fmla="*/ 0 w 8139112"/>
              <a:gd name="connsiteY8" fmla="*/ 107935 h 64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39112" h="647595">
                <a:moveTo>
                  <a:pt x="0" y="107935"/>
                </a:moveTo>
                <a:cubicBezTo>
                  <a:pt x="0" y="48324"/>
                  <a:pt x="48324" y="0"/>
                  <a:pt x="107935" y="0"/>
                </a:cubicBezTo>
                <a:lnTo>
                  <a:pt x="8031177" y="0"/>
                </a:lnTo>
                <a:cubicBezTo>
                  <a:pt x="8090788" y="0"/>
                  <a:pt x="8139112" y="48324"/>
                  <a:pt x="8139112" y="107935"/>
                </a:cubicBezTo>
                <a:lnTo>
                  <a:pt x="8139112" y="539660"/>
                </a:lnTo>
                <a:cubicBezTo>
                  <a:pt x="8139112" y="599271"/>
                  <a:pt x="8090788" y="647595"/>
                  <a:pt x="8031177" y="647595"/>
                </a:cubicBezTo>
                <a:lnTo>
                  <a:pt x="107935" y="647595"/>
                </a:lnTo>
                <a:cubicBezTo>
                  <a:pt x="48324" y="647595"/>
                  <a:pt x="0" y="599271"/>
                  <a:pt x="0" y="539660"/>
                </a:cubicBezTo>
                <a:lnTo>
                  <a:pt x="0" y="107935"/>
                </a:lnTo>
                <a:close/>
              </a:path>
            </a:pathLst>
          </a:custGeom>
          <a:solidFill>
            <a:srgbClr val="00336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34483" tIns="134483" rIns="134483" bIns="134483" numCol="1" spcCol="1270" anchor="ctr" anchorCtr="0">
            <a:noAutofit/>
          </a:bodyPr>
          <a:lstStyle/>
          <a:p>
            <a:pPr marL="0" lvl="0" indent="0" algn="l" defTabSz="1200150">
              <a:lnSpc>
                <a:spcPct val="90000"/>
              </a:lnSpc>
              <a:spcBef>
                <a:spcPct val="0"/>
              </a:spcBef>
              <a:spcAft>
                <a:spcPct val="35000"/>
              </a:spcAft>
              <a:buNone/>
            </a:pPr>
            <a:r>
              <a:rPr lang="en-US" sz="2700" kern="1200"/>
              <a:t>910 (Adult Education) </a:t>
            </a:r>
          </a:p>
        </p:txBody>
      </p:sp>
      <p:sp>
        <p:nvSpPr>
          <p:cNvPr id="12" name="Freeform: Shape 11">
            <a:extLst>
              <a:ext uri="{FF2B5EF4-FFF2-40B4-BE49-F238E27FC236}">
                <a16:creationId xmlns:a16="http://schemas.microsoft.com/office/drawing/2014/main" id="{10099FB6-46E3-A214-1D79-1144672C2E48}"/>
              </a:ext>
            </a:extLst>
          </p:cNvPr>
          <p:cNvSpPr/>
          <p:nvPr/>
        </p:nvSpPr>
        <p:spPr>
          <a:xfrm>
            <a:off x="1487488" y="4937348"/>
            <a:ext cx="8139112" cy="647595"/>
          </a:xfrm>
          <a:custGeom>
            <a:avLst/>
            <a:gdLst>
              <a:gd name="connsiteX0" fmla="*/ 0 w 8139112"/>
              <a:gd name="connsiteY0" fmla="*/ 107935 h 647595"/>
              <a:gd name="connsiteX1" fmla="*/ 107935 w 8139112"/>
              <a:gd name="connsiteY1" fmla="*/ 0 h 647595"/>
              <a:gd name="connsiteX2" fmla="*/ 8031177 w 8139112"/>
              <a:gd name="connsiteY2" fmla="*/ 0 h 647595"/>
              <a:gd name="connsiteX3" fmla="*/ 8139112 w 8139112"/>
              <a:gd name="connsiteY3" fmla="*/ 107935 h 647595"/>
              <a:gd name="connsiteX4" fmla="*/ 8139112 w 8139112"/>
              <a:gd name="connsiteY4" fmla="*/ 539660 h 647595"/>
              <a:gd name="connsiteX5" fmla="*/ 8031177 w 8139112"/>
              <a:gd name="connsiteY5" fmla="*/ 647595 h 647595"/>
              <a:gd name="connsiteX6" fmla="*/ 107935 w 8139112"/>
              <a:gd name="connsiteY6" fmla="*/ 647595 h 647595"/>
              <a:gd name="connsiteX7" fmla="*/ 0 w 8139112"/>
              <a:gd name="connsiteY7" fmla="*/ 539660 h 647595"/>
              <a:gd name="connsiteX8" fmla="*/ 0 w 8139112"/>
              <a:gd name="connsiteY8" fmla="*/ 107935 h 64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39112" h="647595">
                <a:moveTo>
                  <a:pt x="0" y="107935"/>
                </a:moveTo>
                <a:cubicBezTo>
                  <a:pt x="0" y="48324"/>
                  <a:pt x="48324" y="0"/>
                  <a:pt x="107935" y="0"/>
                </a:cubicBezTo>
                <a:lnTo>
                  <a:pt x="8031177" y="0"/>
                </a:lnTo>
                <a:cubicBezTo>
                  <a:pt x="8090788" y="0"/>
                  <a:pt x="8139112" y="48324"/>
                  <a:pt x="8139112" y="107935"/>
                </a:cubicBezTo>
                <a:lnTo>
                  <a:pt x="8139112" y="539660"/>
                </a:lnTo>
                <a:cubicBezTo>
                  <a:pt x="8139112" y="599271"/>
                  <a:pt x="8090788" y="647595"/>
                  <a:pt x="8031177" y="647595"/>
                </a:cubicBezTo>
                <a:lnTo>
                  <a:pt x="107935" y="647595"/>
                </a:lnTo>
                <a:cubicBezTo>
                  <a:pt x="48324" y="647595"/>
                  <a:pt x="0" y="599271"/>
                  <a:pt x="0" y="539660"/>
                </a:cubicBezTo>
                <a:lnTo>
                  <a:pt x="0" y="107935"/>
                </a:lnTo>
                <a:close/>
              </a:path>
            </a:pathLst>
          </a:custGeom>
          <a:solidFill>
            <a:srgbClr val="00336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34483" tIns="134483" rIns="134483" bIns="134483" numCol="1" spcCol="1270" anchor="ctr" anchorCtr="0">
            <a:noAutofit/>
          </a:bodyPr>
          <a:lstStyle/>
          <a:p>
            <a:pPr marL="0" lvl="0" indent="0" algn="l" defTabSz="1200150">
              <a:lnSpc>
                <a:spcPct val="90000"/>
              </a:lnSpc>
              <a:spcBef>
                <a:spcPct val="0"/>
              </a:spcBef>
              <a:spcAft>
                <a:spcPct val="35000"/>
              </a:spcAft>
              <a:buNone/>
            </a:pPr>
            <a:r>
              <a:rPr lang="en-US" sz="2700" kern="1200"/>
              <a:t>917 (Vocational Rehabilitation)</a:t>
            </a:r>
          </a:p>
        </p:txBody>
      </p:sp>
      <p:sp>
        <p:nvSpPr>
          <p:cNvPr id="13" name="Freeform: Shape 12">
            <a:extLst>
              <a:ext uri="{FF2B5EF4-FFF2-40B4-BE49-F238E27FC236}">
                <a16:creationId xmlns:a16="http://schemas.microsoft.com/office/drawing/2014/main" id="{62E02DE3-3189-A83C-4327-EFAAE9994E73}"/>
              </a:ext>
            </a:extLst>
          </p:cNvPr>
          <p:cNvSpPr/>
          <p:nvPr/>
        </p:nvSpPr>
        <p:spPr>
          <a:xfrm>
            <a:off x="1487488" y="5662703"/>
            <a:ext cx="8139112" cy="647595"/>
          </a:xfrm>
          <a:custGeom>
            <a:avLst/>
            <a:gdLst>
              <a:gd name="connsiteX0" fmla="*/ 0 w 8139112"/>
              <a:gd name="connsiteY0" fmla="*/ 107935 h 647595"/>
              <a:gd name="connsiteX1" fmla="*/ 107935 w 8139112"/>
              <a:gd name="connsiteY1" fmla="*/ 0 h 647595"/>
              <a:gd name="connsiteX2" fmla="*/ 8031177 w 8139112"/>
              <a:gd name="connsiteY2" fmla="*/ 0 h 647595"/>
              <a:gd name="connsiteX3" fmla="*/ 8139112 w 8139112"/>
              <a:gd name="connsiteY3" fmla="*/ 107935 h 647595"/>
              <a:gd name="connsiteX4" fmla="*/ 8139112 w 8139112"/>
              <a:gd name="connsiteY4" fmla="*/ 539660 h 647595"/>
              <a:gd name="connsiteX5" fmla="*/ 8031177 w 8139112"/>
              <a:gd name="connsiteY5" fmla="*/ 647595 h 647595"/>
              <a:gd name="connsiteX6" fmla="*/ 107935 w 8139112"/>
              <a:gd name="connsiteY6" fmla="*/ 647595 h 647595"/>
              <a:gd name="connsiteX7" fmla="*/ 0 w 8139112"/>
              <a:gd name="connsiteY7" fmla="*/ 539660 h 647595"/>
              <a:gd name="connsiteX8" fmla="*/ 0 w 8139112"/>
              <a:gd name="connsiteY8" fmla="*/ 107935 h 64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39112" h="647595">
                <a:moveTo>
                  <a:pt x="0" y="107935"/>
                </a:moveTo>
                <a:cubicBezTo>
                  <a:pt x="0" y="48324"/>
                  <a:pt x="48324" y="0"/>
                  <a:pt x="107935" y="0"/>
                </a:cubicBezTo>
                <a:lnTo>
                  <a:pt x="8031177" y="0"/>
                </a:lnTo>
                <a:cubicBezTo>
                  <a:pt x="8090788" y="0"/>
                  <a:pt x="8139112" y="48324"/>
                  <a:pt x="8139112" y="107935"/>
                </a:cubicBezTo>
                <a:lnTo>
                  <a:pt x="8139112" y="539660"/>
                </a:lnTo>
                <a:cubicBezTo>
                  <a:pt x="8139112" y="599271"/>
                  <a:pt x="8090788" y="647595"/>
                  <a:pt x="8031177" y="647595"/>
                </a:cubicBezTo>
                <a:lnTo>
                  <a:pt x="107935" y="647595"/>
                </a:lnTo>
                <a:cubicBezTo>
                  <a:pt x="48324" y="647595"/>
                  <a:pt x="0" y="599271"/>
                  <a:pt x="0" y="539660"/>
                </a:cubicBezTo>
                <a:lnTo>
                  <a:pt x="0" y="107935"/>
                </a:lnTo>
                <a:close/>
              </a:path>
            </a:pathLst>
          </a:custGeom>
          <a:solidFill>
            <a:srgbClr val="00336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34483" tIns="134483" rIns="134483" bIns="134483" numCol="1" spcCol="1270" anchor="ctr" anchorCtr="0">
            <a:noAutofit/>
          </a:bodyPr>
          <a:lstStyle/>
          <a:p>
            <a:pPr marL="0" lvl="0" indent="0" algn="l" defTabSz="1200150">
              <a:lnSpc>
                <a:spcPct val="90000"/>
              </a:lnSpc>
              <a:spcBef>
                <a:spcPct val="0"/>
              </a:spcBef>
              <a:spcAft>
                <a:spcPct val="35000"/>
              </a:spcAft>
              <a:buNone/>
            </a:pPr>
            <a:r>
              <a:rPr lang="en-US" sz="2700" kern="1200"/>
              <a:t>918 (Wagner-</a:t>
            </a:r>
            <a:r>
              <a:rPr lang="en-US" sz="2700" kern="1200" err="1"/>
              <a:t>Peyser</a:t>
            </a:r>
            <a:r>
              <a:rPr lang="en-US" sz="2700" kern="1200"/>
              <a:t>)</a:t>
            </a:r>
          </a:p>
        </p:txBody>
      </p:sp>
    </p:spTree>
    <p:extLst>
      <p:ext uri="{BB962C8B-B14F-4D97-AF65-F5344CB8AC3E}">
        <p14:creationId xmlns:p14="http://schemas.microsoft.com/office/powerpoint/2010/main" val="3118132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1FFE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2BA3AD-D13A-56F4-F05B-0068E42B3C1A}"/>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17</a:t>
            </a:fld>
            <a:endParaRPr lang="en-US"/>
          </a:p>
        </p:txBody>
      </p:sp>
      <p:sp>
        <p:nvSpPr>
          <p:cNvPr id="3" name="Title 2">
            <a:extLst>
              <a:ext uri="{FF2B5EF4-FFF2-40B4-BE49-F238E27FC236}">
                <a16:creationId xmlns:a16="http://schemas.microsoft.com/office/drawing/2014/main" id="{E762AA3E-922E-E374-7FF8-0E63D0808366}"/>
              </a:ext>
            </a:extLst>
          </p:cNvPr>
          <p:cNvSpPr>
            <a:spLocks noGrp="1"/>
          </p:cNvSpPr>
          <p:nvPr>
            <p:ph type="title"/>
          </p:nvPr>
        </p:nvSpPr>
        <p:spPr/>
        <p:txBody>
          <a:bodyPr/>
          <a:lstStyle/>
          <a:p>
            <a:r>
              <a:rPr lang="en-US" dirty="0">
                <a:solidFill>
                  <a:srgbClr val="004C00"/>
                </a:solidFill>
              </a:rPr>
              <a:t>Data Analysis</a:t>
            </a:r>
          </a:p>
        </p:txBody>
      </p:sp>
    </p:spTree>
    <p:extLst>
      <p:ext uri="{BB962C8B-B14F-4D97-AF65-F5344CB8AC3E}">
        <p14:creationId xmlns:p14="http://schemas.microsoft.com/office/powerpoint/2010/main" val="1444350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3E8FA9-C262-5AE8-5C18-7118D3E41FE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18</a:t>
            </a:fld>
            <a:endParaRPr lang="en-US"/>
          </a:p>
        </p:txBody>
      </p:sp>
      <p:sp>
        <p:nvSpPr>
          <p:cNvPr id="3" name="Title 2">
            <a:extLst>
              <a:ext uri="{FF2B5EF4-FFF2-40B4-BE49-F238E27FC236}">
                <a16:creationId xmlns:a16="http://schemas.microsoft.com/office/drawing/2014/main" id="{F568F4CF-BF5B-C797-A888-1278DDB84811}"/>
              </a:ext>
            </a:extLst>
          </p:cNvPr>
          <p:cNvSpPr>
            <a:spLocks noGrp="1"/>
          </p:cNvSpPr>
          <p:nvPr>
            <p:ph type="title"/>
          </p:nvPr>
        </p:nvSpPr>
        <p:spPr/>
        <p:txBody>
          <a:bodyPr/>
          <a:lstStyle/>
          <a:p>
            <a:r>
              <a:rPr lang="en-US"/>
              <a:t>Co-Enrollment by Program</a:t>
            </a:r>
          </a:p>
        </p:txBody>
      </p:sp>
      <p:sp>
        <p:nvSpPr>
          <p:cNvPr id="5" name="Text Placeholder 4">
            <a:extLst>
              <a:ext uri="{FF2B5EF4-FFF2-40B4-BE49-F238E27FC236}">
                <a16:creationId xmlns:a16="http://schemas.microsoft.com/office/drawing/2014/main" id="{FD2526C7-A7B2-AF7B-64B7-DA3ACA762BE4}"/>
              </a:ext>
            </a:extLst>
          </p:cNvPr>
          <p:cNvSpPr>
            <a:spLocks noGrp="1"/>
          </p:cNvSpPr>
          <p:nvPr>
            <p:ph type="body" idx="1"/>
          </p:nvPr>
        </p:nvSpPr>
        <p:spPr/>
        <p:txBody>
          <a:bodyPr/>
          <a:lstStyle/>
          <a:p>
            <a:r>
              <a:rPr lang="en-US"/>
              <a:t>Title I Programs: Adult, Dislocated Worker (DW), Youth</a:t>
            </a:r>
          </a:p>
        </p:txBody>
      </p:sp>
      <p:sp>
        <p:nvSpPr>
          <p:cNvPr id="13" name="TextBox 12">
            <a:extLst>
              <a:ext uri="{FF2B5EF4-FFF2-40B4-BE49-F238E27FC236}">
                <a16:creationId xmlns:a16="http://schemas.microsoft.com/office/drawing/2014/main" id="{06562655-D76E-0C2F-86CA-D3B114F50225}"/>
              </a:ext>
            </a:extLst>
          </p:cNvPr>
          <p:cNvSpPr txBox="1"/>
          <p:nvPr/>
        </p:nvSpPr>
        <p:spPr>
          <a:xfrm>
            <a:off x="838199" y="1906863"/>
            <a:ext cx="10515600" cy="461665"/>
          </a:xfrm>
          <a:prstGeom prst="rect">
            <a:avLst/>
          </a:prstGeom>
          <a:solidFill>
            <a:srgbClr val="004C00"/>
          </a:solidFill>
          <a:ln>
            <a:solidFill>
              <a:srgbClr val="004C00"/>
            </a:solidFill>
          </a:ln>
        </p:spPr>
        <p:txBody>
          <a:bodyPr wrap="square" anchor="ctr">
            <a:spAutoFit/>
          </a:bodyPr>
          <a:lstStyle/>
          <a:p>
            <a:pPr algn="ctr"/>
            <a:r>
              <a:rPr lang="en-US" sz="2400" cap="none" spc="0" dirty="0">
                <a:solidFill>
                  <a:schemeClr val="bg1"/>
                </a:solidFill>
                <a:effectLst/>
              </a:rPr>
              <a:t>Co-Enrollment WIOA Title / Program</a:t>
            </a:r>
          </a:p>
        </p:txBody>
      </p:sp>
      <p:graphicFrame>
        <p:nvGraphicFramePr>
          <p:cNvPr id="9" name="Content Placeholder 7">
            <a:extLst>
              <a:ext uri="{FF2B5EF4-FFF2-40B4-BE49-F238E27FC236}">
                <a16:creationId xmlns:a16="http://schemas.microsoft.com/office/drawing/2014/main" id="{036092C5-5817-84B1-6E84-AF082D720516}"/>
              </a:ext>
            </a:extLst>
          </p:cNvPr>
          <p:cNvGraphicFramePr>
            <a:graphicFrameLocks noGrp="1"/>
          </p:cNvGraphicFramePr>
          <p:nvPr>
            <p:ph sz="half" idx="2"/>
            <p:extLst>
              <p:ext uri="{D42A27DB-BD31-4B8C-83A1-F6EECF244321}">
                <p14:modId xmlns:p14="http://schemas.microsoft.com/office/powerpoint/2010/main" val="3602977564"/>
              </p:ext>
            </p:extLst>
          </p:nvPr>
        </p:nvGraphicFramePr>
        <p:xfrm>
          <a:off x="838202" y="2452200"/>
          <a:ext cx="10515596" cy="3086339"/>
        </p:xfrm>
        <a:graphic>
          <a:graphicData uri="http://schemas.openxmlformats.org/drawingml/2006/table">
            <a:tbl>
              <a:tblPr firstRow="1" firstCol="1">
                <a:tableStyleId>{ED083AE6-46FA-4A59-8FB0-9F97EB10719F}</a:tableStyleId>
              </a:tblPr>
              <a:tblGrid>
                <a:gridCol w="1502228">
                  <a:extLst>
                    <a:ext uri="{9D8B030D-6E8A-4147-A177-3AD203B41FA5}">
                      <a16:colId xmlns:a16="http://schemas.microsoft.com/office/drawing/2014/main" val="3305899962"/>
                    </a:ext>
                  </a:extLst>
                </a:gridCol>
                <a:gridCol w="1502228">
                  <a:extLst>
                    <a:ext uri="{9D8B030D-6E8A-4147-A177-3AD203B41FA5}">
                      <a16:colId xmlns:a16="http://schemas.microsoft.com/office/drawing/2014/main" val="1227060740"/>
                    </a:ext>
                  </a:extLst>
                </a:gridCol>
                <a:gridCol w="1502228">
                  <a:extLst>
                    <a:ext uri="{9D8B030D-6E8A-4147-A177-3AD203B41FA5}">
                      <a16:colId xmlns:a16="http://schemas.microsoft.com/office/drawing/2014/main" val="2419826655"/>
                    </a:ext>
                  </a:extLst>
                </a:gridCol>
                <a:gridCol w="1502228">
                  <a:extLst>
                    <a:ext uri="{9D8B030D-6E8A-4147-A177-3AD203B41FA5}">
                      <a16:colId xmlns:a16="http://schemas.microsoft.com/office/drawing/2014/main" val="3420347066"/>
                    </a:ext>
                  </a:extLst>
                </a:gridCol>
                <a:gridCol w="1502228">
                  <a:extLst>
                    <a:ext uri="{9D8B030D-6E8A-4147-A177-3AD203B41FA5}">
                      <a16:colId xmlns:a16="http://schemas.microsoft.com/office/drawing/2014/main" val="3390988291"/>
                    </a:ext>
                  </a:extLst>
                </a:gridCol>
                <a:gridCol w="1502228">
                  <a:extLst>
                    <a:ext uri="{9D8B030D-6E8A-4147-A177-3AD203B41FA5}">
                      <a16:colId xmlns:a16="http://schemas.microsoft.com/office/drawing/2014/main" val="3471664291"/>
                    </a:ext>
                  </a:extLst>
                </a:gridCol>
                <a:gridCol w="1502228">
                  <a:extLst>
                    <a:ext uri="{9D8B030D-6E8A-4147-A177-3AD203B41FA5}">
                      <a16:colId xmlns:a16="http://schemas.microsoft.com/office/drawing/2014/main" val="4180371964"/>
                    </a:ext>
                  </a:extLst>
                </a:gridCol>
              </a:tblGrid>
              <a:tr h="1276982">
                <a:tc>
                  <a:txBody>
                    <a:bodyPr/>
                    <a:lstStyle/>
                    <a:p>
                      <a:pPr algn="ctr"/>
                      <a:r>
                        <a:rPr lang="en-US" sz="2000" b="1" cap="none" spc="0" dirty="0">
                          <a:solidFill>
                            <a:schemeClr val="tx1"/>
                          </a:solidFill>
                          <a:effectLst/>
                        </a:rPr>
                        <a:t>Program</a:t>
                      </a: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cap="none" spc="0" dirty="0">
                          <a:solidFill>
                            <a:schemeClr val="tx1"/>
                          </a:solidFill>
                          <a:effectLst/>
                        </a:rPr>
                        <a:t>Title II</a:t>
                      </a:r>
                    </a:p>
                    <a:p>
                      <a:pPr algn="ctr"/>
                      <a:r>
                        <a:rPr lang="en-US" sz="2000" b="1" cap="none" spc="0" dirty="0">
                          <a:solidFill>
                            <a:schemeClr val="tx1"/>
                          </a:solidFill>
                          <a:effectLst/>
                        </a:rPr>
                        <a:t>(AEFLA):</a:t>
                      </a:r>
                    </a:p>
                    <a:p>
                      <a:pPr algn="ctr"/>
                      <a:r>
                        <a:rPr lang="en-US" sz="2000" b="1" cap="none" spc="0" dirty="0">
                          <a:solidFill>
                            <a:schemeClr val="tx1"/>
                          </a:solidFill>
                          <a:effectLst/>
                        </a:rPr>
                        <a:t>% Co-Enrolled</a:t>
                      </a: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cap="none" spc="0" dirty="0">
                          <a:solidFill>
                            <a:schemeClr val="tx1"/>
                          </a:solidFill>
                          <a:effectLst/>
                        </a:rPr>
                        <a:t>Title II</a:t>
                      </a:r>
                    </a:p>
                    <a:p>
                      <a:pPr algn="ctr"/>
                      <a:r>
                        <a:rPr lang="en-US" sz="2000" b="1" cap="none" spc="0" dirty="0">
                          <a:solidFill>
                            <a:schemeClr val="tx1"/>
                          </a:solidFill>
                          <a:effectLst/>
                        </a:rPr>
                        <a:t>(AEFLA):</a:t>
                      </a:r>
                    </a:p>
                    <a:p>
                      <a:pPr algn="ctr"/>
                      <a:r>
                        <a:rPr lang="en-US" sz="2000" b="1" cap="none" spc="0" dirty="0">
                          <a:solidFill>
                            <a:schemeClr val="tx1"/>
                          </a:solidFill>
                          <a:effectLst/>
                        </a:rPr>
                        <a:t>% Unknown</a:t>
                      </a: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cap="none" spc="0" dirty="0">
                          <a:solidFill>
                            <a:schemeClr val="tx1"/>
                          </a:solidFill>
                          <a:effectLst/>
                        </a:rPr>
                        <a:t>Title III</a:t>
                      </a:r>
                    </a:p>
                    <a:p>
                      <a:pPr algn="ctr"/>
                      <a:r>
                        <a:rPr lang="en-US" sz="2000" b="1" cap="none" spc="0" dirty="0">
                          <a:solidFill>
                            <a:schemeClr val="tx1"/>
                          </a:solidFill>
                          <a:effectLst/>
                        </a:rPr>
                        <a:t>(WP):</a:t>
                      </a:r>
                    </a:p>
                    <a:p>
                      <a:pPr algn="ctr"/>
                      <a:r>
                        <a:rPr lang="en-US" sz="2000" b="1" cap="none" spc="0" dirty="0">
                          <a:solidFill>
                            <a:schemeClr val="tx1"/>
                          </a:solidFill>
                          <a:effectLst/>
                        </a:rPr>
                        <a:t>% Co-Enrolled</a:t>
                      </a: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cap="none" spc="0" dirty="0">
                          <a:solidFill>
                            <a:schemeClr val="tx1"/>
                          </a:solidFill>
                          <a:effectLst/>
                        </a:rPr>
                        <a:t>Title III</a:t>
                      </a:r>
                    </a:p>
                    <a:p>
                      <a:pPr algn="ctr"/>
                      <a:r>
                        <a:rPr lang="en-US" sz="2000" b="1" cap="none" spc="0" dirty="0">
                          <a:solidFill>
                            <a:schemeClr val="tx1"/>
                          </a:solidFill>
                          <a:effectLst/>
                        </a:rPr>
                        <a:t>(WP):</a:t>
                      </a:r>
                    </a:p>
                    <a:p>
                      <a:pPr algn="ctr"/>
                      <a:r>
                        <a:rPr lang="en-US" sz="2000" b="1" cap="none" spc="0" dirty="0">
                          <a:solidFill>
                            <a:schemeClr val="tx1"/>
                          </a:solidFill>
                          <a:effectLst/>
                        </a:rPr>
                        <a:t>% Unknown</a:t>
                      </a: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cap="none" spc="0" dirty="0">
                          <a:solidFill>
                            <a:schemeClr val="tx1"/>
                          </a:solidFill>
                          <a:effectLst/>
                        </a:rPr>
                        <a:t>Title IV</a:t>
                      </a:r>
                    </a:p>
                    <a:p>
                      <a:pPr algn="ctr"/>
                      <a:r>
                        <a:rPr lang="en-US" sz="2000" b="1" cap="none" spc="0" dirty="0">
                          <a:solidFill>
                            <a:schemeClr val="tx1"/>
                          </a:solidFill>
                          <a:effectLst/>
                        </a:rPr>
                        <a:t>(VR):</a:t>
                      </a:r>
                    </a:p>
                    <a:p>
                      <a:pPr algn="ctr"/>
                      <a:r>
                        <a:rPr lang="en-US" sz="2000" b="1" cap="none" spc="0" dirty="0">
                          <a:solidFill>
                            <a:schemeClr val="tx1"/>
                          </a:solidFill>
                          <a:effectLst/>
                        </a:rPr>
                        <a:t>% Co-Enrolled</a:t>
                      </a: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cap="none" spc="0" dirty="0">
                          <a:solidFill>
                            <a:schemeClr val="tx1"/>
                          </a:solidFill>
                          <a:effectLst/>
                        </a:rPr>
                        <a:t>Title IV</a:t>
                      </a:r>
                    </a:p>
                    <a:p>
                      <a:pPr algn="ctr"/>
                      <a:r>
                        <a:rPr lang="en-US" sz="2000" b="1" cap="none" spc="0" dirty="0">
                          <a:solidFill>
                            <a:schemeClr val="tx1"/>
                          </a:solidFill>
                          <a:effectLst/>
                        </a:rPr>
                        <a:t>(VR):</a:t>
                      </a:r>
                    </a:p>
                    <a:p>
                      <a:pPr algn="ctr"/>
                      <a:r>
                        <a:rPr lang="en-US" sz="2000" b="1" cap="none" spc="0" dirty="0">
                          <a:solidFill>
                            <a:schemeClr val="tx1"/>
                          </a:solidFill>
                          <a:effectLst/>
                        </a:rPr>
                        <a:t>% Unknown</a:t>
                      </a:r>
                    </a:p>
                  </a:txBody>
                  <a:tcPr marL="0" marR="0" marT="0" marB="0" anchor="ctr"/>
                </a:tc>
                <a:extLst>
                  <a:ext uri="{0D108BD9-81ED-4DB2-BD59-A6C34878D82A}">
                    <a16:rowId xmlns:a16="http://schemas.microsoft.com/office/drawing/2014/main" val="1628575333"/>
                  </a:ext>
                </a:extLst>
              </a:tr>
              <a:tr h="603119">
                <a:tc>
                  <a:txBody>
                    <a:bodyPr/>
                    <a:lstStyle/>
                    <a:p>
                      <a:pPr algn="ctr"/>
                      <a:r>
                        <a:rPr lang="en-US" sz="2000" b="1" cap="none" spc="0">
                          <a:solidFill>
                            <a:schemeClr val="tx1"/>
                          </a:solidFill>
                          <a:effectLst/>
                        </a:rPr>
                        <a:t>Adult</a:t>
                      </a:r>
                    </a:p>
                  </a:txBody>
                  <a:tcPr marL="0" marR="0" marT="0" marB="0" anchor="ctr"/>
                </a:tc>
                <a:tc>
                  <a:txBody>
                    <a:bodyPr/>
                    <a:lstStyle/>
                    <a:p>
                      <a:pPr algn="ctr"/>
                      <a:r>
                        <a:rPr lang="en-US" sz="2000" b="0" cap="none" spc="0" dirty="0">
                          <a:solidFill>
                            <a:schemeClr val="tx1"/>
                          </a:solidFill>
                          <a:effectLst/>
                        </a:rPr>
                        <a:t>0.9%</a:t>
                      </a:r>
                    </a:p>
                  </a:txBody>
                  <a:tcPr marL="0" marR="0" marT="0" marB="0" anchor="ctr"/>
                </a:tc>
                <a:tc>
                  <a:txBody>
                    <a:bodyPr/>
                    <a:lstStyle/>
                    <a:p>
                      <a:pPr algn="ctr"/>
                      <a:r>
                        <a:rPr lang="en-US" sz="2000" b="0" cap="none" spc="0">
                          <a:solidFill>
                            <a:schemeClr val="tx1"/>
                          </a:solidFill>
                          <a:effectLst/>
                        </a:rPr>
                        <a:t>18.5%</a:t>
                      </a:r>
                    </a:p>
                  </a:txBody>
                  <a:tcPr marL="0" marR="0" marT="0" marB="0" anchor="ctr"/>
                </a:tc>
                <a:tc>
                  <a:txBody>
                    <a:bodyPr/>
                    <a:lstStyle/>
                    <a:p>
                      <a:pPr algn="ctr"/>
                      <a:r>
                        <a:rPr lang="en-US" sz="2000" b="0" cap="none" spc="0">
                          <a:solidFill>
                            <a:schemeClr val="tx1"/>
                          </a:solidFill>
                          <a:effectLst/>
                        </a:rPr>
                        <a:t>64.5%</a:t>
                      </a:r>
                    </a:p>
                  </a:txBody>
                  <a:tcPr marL="0" marR="0" marT="0" marB="0" anchor="ctr"/>
                </a:tc>
                <a:tc>
                  <a:txBody>
                    <a:bodyPr/>
                    <a:lstStyle/>
                    <a:p>
                      <a:pPr algn="ctr"/>
                      <a:r>
                        <a:rPr lang="en-US" sz="2000" b="0" cap="none" spc="0">
                          <a:solidFill>
                            <a:schemeClr val="tx1"/>
                          </a:solidFill>
                          <a:effectLst/>
                        </a:rPr>
                        <a:t>3.9%</a:t>
                      </a:r>
                    </a:p>
                  </a:txBody>
                  <a:tcPr marL="0" marR="0" marT="0" marB="0" anchor="ctr"/>
                </a:tc>
                <a:tc>
                  <a:txBody>
                    <a:bodyPr/>
                    <a:lstStyle/>
                    <a:p>
                      <a:pPr algn="ctr"/>
                      <a:r>
                        <a:rPr lang="en-US" sz="2000" b="0" cap="none" spc="0" dirty="0">
                          <a:solidFill>
                            <a:schemeClr val="tx1"/>
                          </a:solidFill>
                          <a:effectLst/>
                        </a:rPr>
                        <a:t>0.4%</a:t>
                      </a:r>
                    </a:p>
                  </a:txBody>
                  <a:tcPr marL="0" marR="0" marT="0" marB="0" anchor="ctr"/>
                </a:tc>
                <a:tc>
                  <a:txBody>
                    <a:bodyPr/>
                    <a:lstStyle/>
                    <a:p>
                      <a:pPr algn="ctr"/>
                      <a:r>
                        <a:rPr lang="en-US" sz="2000" b="0" cap="none" spc="0" dirty="0">
                          <a:solidFill>
                            <a:schemeClr val="tx1"/>
                          </a:solidFill>
                          <a:effectLst/>
                        </a:rPr>
                        <a:t>62.6%</a:t>
                      </a:r>
                    </a:p>
                  </a:txBody>
                  <a:tcPr marL="0" marR="0" marT="0" marB="0" anchor="ctr"/>
                </a:tc>
                <a:extLst>
                  <a:ext uri="{0D108BD9-81ED-4DB2-BD59-A6C34878D82A}">
                    <a16:rowId xmlns:a16="http://schemas.microsoft.com/office/drawing/2014/main" val="2415469285"/>
                  </a:ext>
                </a:extLst>
              </a:tr>
              <a:tr h="603119">
                <a:tc>
                  <a:txBody>
                    <a:bodyPr/>
                    <a:lstStyle/>
                    <a:p>
                      <a:pPr algn="ctr"/>
                      <a:r>
                        <a:rPr lang="en-US" sz="2000" b="1" cap="none" spc="0" dirty="0">
                          <a:solidFill>
                            <a:schemeClr val="tx1"/>
                          </a:solidFill>
                          <a:effectLst/>
                        </a:rPr>
                        <a:t>DW</a:t>
                      </a:r>
                    </a:p>
                  </a:txBody>
                  <a:tcPr marL="0" marR="0" marT="0" marB="0" anchor="ctr"/>
                </a:tc>
                <a:tc>
                  <a:txBody>
                    <a:bodyPr/>
                    <a:lstStyle/>
                    <a:p>
                      <a:pPr algn="ctr"/>
                      <a:r>
                        <a:rPr lang="en-US" sz="2000" b="0" cap="none" spc="0">
                          <a:solidFill>
                            <a:schemeClr val="tx1"/>
                          </a:solidFill>
                          <a:effectLst/>
                        </a:rPr>
                        <a:t>0.4%</a:t>
                      </a:r>
                    </a:p>
                  </a:txBody>
                  <a:tcPr marL="0" marR="0" marT="0" marB="0" anchor="ctr"/>
                </a:tc>
                <a:tc>
                  <a:txBody>
                    <a:bodyPr/>
                    <a:lstStyle/>
                    <a:p>
                      <a:pPr algn="ctr"/>
                      <a:r>
                        <a:rPr lang="en-US" sz="2000" b="0" cap="none" spc="0">
                          <a:solidFill>
                            <a:schemeClr val="tx1"/>
                          </a:solidFill>
                          <a:effectLst/>
                        </a:rPr>
                        <a:t>12.1%</a:t>
                      </a:r>
                    </a:p>
                  </a:txBody>
                  <a:tcPr marL="0" marR="0" marT="0" marB="0" anchor="ctr"/>
                </a:tc>
                <a:tc>
                  <a:txBody>
                    <a:bodyPr/>
                    <a:lstStyle/>
                    <a:p>
                      <a:pPr algn="ctr"/>
                      <a:r>
                        <a:rPr lang="en-US" sz="2000" b="0" cap="none" spc="0">
                          <a:solidFill>
                            <a:schemeClr val="tx1"/>
                          </a:solidFill>
                          <a:effectLst/>
                        </a:rPr>
                        <a:t>84.0%</a:t>
                      </a:r>
                    </a:p>
                  </a:txBody>
                  <a:tcPr marL="0" marR="0" marT="0" marB="0" anchor="ctr"/>
                </a:tc>
                <a:tc>
                  <a:txBody>
                    <a:bodyPr/>
                    <a:lstStyle/>
                    <a:p>
                      <a:pPr algn="ctr"/>
                      <a:r>
                        <a:rPr lang="en-US" sz="2000" b="0" cap="none" spc="0">
                          <a:solidFill>
                            <a:schemeClr val="tx1"/>
                          </a:solidFill>
                          <a:effectLst/>
                        </a:rPr>
                        <a:t>3.3%</a:t>
                      </a:r>
                    </a:p>
                  </a:txBody>
                  <a:tcPr marL="0" marR="0" marT="0" marB="0" anchor="ctr"/>
                </a:tc>
                <a:tc>
                  <a:txBody>
                    <a:bodyPr/>
                    <a:lstStyle/>
                    <a:p>
                      <a:pPr algn="ctr"/>
                      <a:r>
                        <a:rPr lang="en-US" sz="2000" b="0" cap="none" spc="0">
                          <a:solidFill>
                            <a:schemeClr val="tx1"/>
                          </a:solidFill>
                          <a:effectLst/>
                        </a:rPr>
                        <a:t>0.2%</a:t>
                      </a:r>
                    </a:p>
                  </a:txBody>
                  <a:tcPr marL="0" marR="0" marT="0" marB="0" anchor="ctr"/>
                </a:tc>
                <a:tc>
                  <a:txBody>
                    <a:bodyPr/>
                    <a:lstStyle/>
                    <a:p>
                      <a:pPr algn="ctr"/>
                      <a:r>
                        <a:rPr lang="en-US" sz="2000" b="0" cap="none" spc="0">
                          <a:solidFill>
                            <a:schemeClr val="tx1"/>
                          </a:solidFill>
                          <a:effectLst/>
                        </a:rPr>
                        <a:t>32.1%</a:t>
                      </a:r>
                    </a:p>
                  </a:txBody>
                  <a:tcPr marL="0" marR="0" marT="0" marB="0" anchor="ctr"/>
                </a:tc>
                <a:extLst>
                  <a:ext uri="{0D108BD9-81ED-4DB2-BD59-A6C34878D82A}">
                    <a16:rowId xmlns:a16="http://schemas.microsoft.com/office/drawing/2014/main" val="2046582076"/>
                  </a:ext>
                </a:extLst>
              </a:tr>
              <a:tr h="603119">
                <a:tc>
                  <a:txBody>
                    <a:bodyPr/>
                    <a:lstStyle/>
                    <a:p>
                      <a:pPr algn="ctr"/>
                      <a:r>
                        <a:rPr lang="en-US" sz="2000" b="1" cap="none" spc="0" dirty="0">
                          <a:solidFill>
                            <a:schemeClr val="tx1"/>
                          </a:solidFill>
                          <a:effectLst/>
                        </a:rPr>
                        <a:t>Youth</a:t>
                      </a:r>
                    </a:p>
                  </a:txBody>
                  <a:tcPr marL="0" marR="0" marT="0" marB="0" anchor="ctr"/>
                </a:tc>
                <a:tc>
                  <a:txBody>
                    <a:bodyPr/>
                    <a:lstStyle/>
                    <a:p>
                      <a:pPr algn="ctr"/>
                      <a:r>
                        <a:rPr lang="en-US" sz="2000" b="0" cap="none" spc="0">
                          <a:solidFill>
                            <a:schemeClr val="tx1"/>
                          </a:solidFill>
                          <a:effectLst/>
                        </a:rPr>
                        <a:t>2.7%</a:t>
                      </a:r>
                    </a:p>
                  </a:txBody>
                  <a:tcPr marL="0" marR="0" marT="0" marB="0" anchor="ctr"/>
                </a:tc>
                <a:tc>
                  <a:txBody>
                    <a:bodyPr/>
                    <a:lstStyle/>
                    <a:p>
                      <a:pPr algn="ctr"/>
                      <a:r>
                        <a:rPr lang="en-US" sz="2000" b="0" cap="none" spc="0">
                          <a:solidFill>
                            <a:schemeClr val="tx1"/>
                          </a:solidFill>
                          <a:effectLst/>
                        </a:rPr>
                        <a:t>15.7%</a:t>
                      </a:r>
                    </a:p>
                  </a:txBody>
                  <a:tcPr marL="0" marR="0" marT="0" marB="0" anchor="ctr"/>
                </a:tc>
                <a:tc>
                  <a:txBody>
                    <a:bodyPr/>
                    <a:lstStyle/>
                    <a:p>
                      <a:pPr algn="ctr"/>
                      <a:r>
                        <a:rPr lang="en-US" sz="2000" b="0" cap="none" spc="0">
                          <a:solidFill>
                            <a:schemeClr val="tx1"/>
                          </a:solidFill>
                          <a:effectLst/>
                        </a:rPr>
                        <a:t>34.1%</a:t>
                      </a:r>
                    </a:p>
                  </a:txBody>
                  <a:tcPr marL="0" marR="0" marT="0" marB="0" anchor="ctr"/>
                </a:tc>
                <a:tc>
                  <a:txBody>
                    <a:bodyPr/>
                    <a:lstStyle/>
                    <a:p>
                      <a:pPr algn="ctr"/>
                      <a:r>
                        <a:rPr lang="en-US" sz="2000" b="0" cap="none" spc="0">
                          <a:solidFill>
                            <a:schemeClr val="tx1"/>
                          </a:solidFill>
                          <a:effectLst/>
                        </a:rPr>
                        <a:t>8.0%</a:t>
                      </a:r>
                    </a:p>
                  </a:txBody>
                  <a:tcPr marL="0" marR="0" marT="0" marB="0" anchor="ctr"/>
                </a:tc>
                <a:tc>
                  <a:txBody>
                    <a:bodyPr/>
                    <a:lstStyle/>
                    <a:p>
                      <a:pPr algn="ctr"/>
                      <a:r>
                        <a:rPr lang="en-US" sz="2000" b="0" cap="none" spc="0">
                          <a:solidFill>
                            <a:schemeClr val="tx1"/>
                          </a:solidFill>
                          <a:effectLst/>
                        </a:rPr>
                        <a:t>0.8%</a:t>
                      </a:r>
                    </a:p>
                  </a:txBody>
                  <a:tcPr marL="0" marR="0" marT="0" marB="0" anchor="ctr"/>
                </a:tc>
                <a:tc>
                  <a:txBody>
                    <a:bodyPr/>
                    <a:lstStyle/>
                    <a:p>
                      <a:pPr algn="ctr"/>
                      <a:r>
                        <a:rPr lang="en-US" sz="2000" b="0" cap="none" spc="0" dirty="0">
                          <a:solidFill>
                            <a:schemeClr val="tx1"/>
                          </a:solidFill>
                          <a:effectLst/>
                        </a:rPr>
                        <a:t>69.7%</a:t>
                      </a:r>
                    </a:p>
                  </a:txBody>
                  <a:tcPr marL="0" marR="0" marT="0" marB="0" anchor="ctr"/>
                </a:tc>
                <a:extLst>
                  <a:ext uri="{0D108BD9-81ED-4DB2-BD59-A6C34878D82A}">
                    <a16:rowId xmlns:a16="http://schemas.microsoft.com/office/drawing/2014/main" val="3752168413"/>
                  </a:ext>
                </a:extLst>
              </a:tr>
            </a:tbl>
          </a:graphicData>
        </a:graphic>
      </p:graphicFrame>
      <p:sp>
        <p:nvSpPr>
          <p:cNvPr id="4" name="TextBox 3">
            <a:extLst>
              <a:ext uri="{FF2B5EF4-FFF2-40B4-BE49-F238E27FC236}">
                <a16:creationId xmlns:a16="http://schemas.microsoft.com/office/drawing/2014/main" id="{7A66B4DE-823E-5C8E-1C74-4FE0D0D5AEDF}"/>
              </a:ext>
            </a:extLst>
          </p:cNvPr>
          <p:cNvSpPr txBox="1"/>
          <p:nvPr/>
        </p:nvSpPr>
        <p:spPr>
          <a:xfrm>
            <a:off x="838199" y="5622211"/>
            <a:ext cx="10515599" cy="584775"/>
          </a:xfrm>
          <a:prstGeom prst="rect">
            <a:avLst/>
          </a:prstGeom>
          <a:solidFill>
            <a:srgbClr val="004C00"/>
          </a:solidFill>
          <a:ln>
            <a:solidFill>
              <a:srgbClr val="004C00"/>
            </a:solidFill>
          </a:ln>
        </p:spPr>
        <p:txBody>
          <a:bodyPr wrap="square" rtlCol="0">
            <a:spAutoFit/>
          </a:bodyPr>
          <a:lstStyle/>
          <a:p>
            <a:r>
              <a:rPr lang="en-US" sz="1600" dirty="0">
                <a:solidFill>
                  <a:schemeClr val="bg1"/>
                </a:solidFill>
              </a:rPr>
              <a:t>Data from U.S. Department of Labor, indicating which participants in Title I programs are marked as co-enrolled with one of the other core programs.</a:t>
            </a:r>
          </a:p>
        </p:txBody>
      </p:sp>
    </p:spTree>
    <p:extLst>
      <p:ext uri="{BB962C8B-B14F-4D97-AF65-F5344CB8AC3E}">
        <p14:creationId xmlns:p14="http://schemas.microsoft.com/office/powerpoint/2010/main" val="1644832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3E8FA9-C262-5AE8-5C18-7118D3E41FE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19</a:t>
            </a:fld>
            <a:endParaRPr lang="en-US"/>
          </a:p>
        </p:txBody>
      </p:sp>
      <p:sp>
        <p:nvSpPr>
          <p:cNvPr id="3" name="Title 2">
            <a:extLst>
              <a:ext uri="{FF2B5EF4-FFF2-40B4-BE49-F238E27FC236}">
                <a16:creationId xmlns:a16="http://schemas.microsoft.com/office/drawing/2014/main" id="{F568F4CF-BF5B-C797-A888-1278DDB84811}"/>
              </a:ext>
            </a:extLst>
          </p:cNvPr>
          <p:cNvSpPr>
            <a:spLocks noGrp="1"/>
          </p:cNvSpPr>
          <p:nvPr>
            <p:ph type="title"/>
          </p:nvPr>
        </p:nvSpPr>
        <p:spPr/>
        <p:txBody>
          <a:bodyPr/>
          <a:lstStyle/>
          <a:p>
            <a:r>
              <a:rPr lang="en-US"/>
              <a:t>Co-Enrollment by Program</a:t>
            </a:r>
          </a:p>
        </p:txBody>
      </p:sp>
      <p:sp>
        <p:nvSpPr>
          <p:cNvPr id="5" name="Text Placeholder 4">
            <a:extLst>
              <a:ext uri="{FF2B5EF4-FFF2-40B4-BE49-F238E27FC236}">
                <a16:creationId xmlns:a16="http://schemas.microsoft.com/office/drawing/2014/main" id="{FD2526C7-A7B2-AF7B-64B7-DA3ACA762BE4}"/>
              </a:ext>
            </a:extLst>
          </p:cNvPr>
          <p:cNvSpPr>
            <a:spLocks noGrp="1"/>
          </p:cNvSpPr>
          <p:nvPr>
            <p:ph type="body" idx="1"/>
          </p:nvPr>
        </p:nvSpPr>
        <p:spPr/>
        <p:txBody>
          <a:bodyPr vert="horz" lIns="91440" tIns="45720" rIns="91440" bIns="45720" rtlCol="0">
            <a:normAutofit/>
          </a:bodyPr>
          <a:lstStyle/>
          <a:p>
            <a:pPr>
              <a:lnSpc>
                <a:spcPct val="90000"/>
              </a:lnSpc>
              <a:spcBef>
                <a:spcPts val="1000"/>
              </a:spcBef>
            </a:pPr>
            <a:r>
              <a:rPr lang="en-US" dirty="0"/>
              <a:t>Highest</a:t>
            </a:r>
            <a:r>
              <a:rPr lang="en-US" kern="1200" dirty="0">
                <a:solidFill>
                  <a:schemeClr val="tx1"/>
                </a:solidFill>
                <a:latin typeface="+mn-lt"/>
                <a:ea typeface="+mn-ea"/>
                <a:cs typeface="+mn-cs"/>
              </a:rPr>
              <a:t> </a:t>
            </a:r>
            <a:r>
              <a:rPr lang="en-US" dirty="0"/>
              <a:t>Rates Reported: Adult Co-Enrollment</a:t>
            </a:r>
          </a:p>
        </p:txBody>
      </p:sp>
      <p:sp>
        <p:nvSpPr>
          <p:cNvPr id="8" name="TextBox 7">
            <a:extLst>
              <a:ext uri="{FF2B5EF4-FFF2-40B4-BE49-F238E27FC236}">
                <a16:creationId xmlns:a16="http://schemas.microsoft.com/office/drawing/2014/main" id="{C31956F4-BF6F-9DD0-4653-91CE1C6A591E}"/>
              </a:ext>
            </a:extLst>
          </p:cNvPr>
          <p:cNvSpPr txBox="1"/>
          <p:nvPr/>
        </p:nvSpPr>
        <p:spPr>
          <a:xfrm>
            <a:off x="836611" y="2011680"/>
            <a:ext cx="5120640" cy="3108960"/>
          </a:xfrm>
          <a:prstGeom prst="rect">
            <a:avLst/>
          </a:prstGeom>
          <a:solidFill>
            <a:srgbClr val="E1FFE1"/>
          </a:solidFill>
        </p:spPr>
        <p:txBody>
          <a:bodyPr wrap="square" rtlCol="0" anchor="t">
            <a:noAutofit/>
          </a:bodyPr>
          <a:lstStyle/>
          <a:p>
            <a:pPr marL="0" algn="ctr" rtl="0" eaLnBrk="1" fontAlgn="ctr" latinLnBrk="0" hangingPunct="1">
              <a:spcBef>
                <a:spcPts val="0"/>
              </a:spcBef>
              <a:spcAft>
                <a:spcPts val="0"/>
              </a:spcAft>
            </a:pPr>
            <a:r>
              <a:rPr lang="en-US" sz="2400" b="1" i="0" u="none" strike="noStrike" kern="1200" dirty="0">
                <a:solidFill>
                  <a:srgbClr val="004C00"/>
                </a:solidFill>
                <a:effectLst/>
              </a:rPr>
              <a:t>Adult &amp; </a:t>
            </a:r>
          </a:p>
          <a:p>
            <a:pPr marL="0" algn="ctr" rtl="0" eaLnBrk="1" fontAlgn="ctr" latinLnBrk="0" hangingPunct="1">
              <a:spcBef>
                <a:spcPts val="0"/>
              </a:spcBef>
              <a:spcAft>
                <a:spcPts val="0"/>
              </a:spcAft>
            </a:pPr>
            <a:r>
              <a:rPr lang="en-US" sz="2400" b="1" i="0" u="none" strike="noStrike" kern="1200" dirty="0">
                <a:solidFill>
                  <a:srgbClr val="004C00"/>
                </a:solidFill>
                <a:effectLst/>
              </a:rPr>
              <a:t>AEFLA</a:t>
            </a:r>
          </a:p>
          <a:p>
            <a:pPr marL="0" algn="ctr" rtl="0" eaLnBrk="1" fontAlgn="ctr" latinLnBrk="0" hangingPunct="1">
              <a:spcBef>
                <a:spcPts val="0"/>
              </a:spcBef>
              <a:spcAft>
                <a:spcPts val="0"/>
              </a:spcAft>
            </a:pPr>
            <a:endParaRPr lang="en-US" sz="2000" b="1" i="0" u="none" strike="noStrike" dirty="0">
              <a:solidFill>
                <a:srgbClr val="004C00"/>
              </a:solidFill>
              <a:effectLst/>
            </a:endParaRPr>
          </a:p>
          <a:p>
            <a:pPr algn="ctr" rtl="0" eaLnBrk="1" fontAlgn="ctr" latinLnBrk="0" hangingPunct="1">
              <a:spcBef>
                <a:spcPts val="0"/>
              </a:spcBef>
              <a:spcAft>
                <a:spcPts val="0"/>
              </a:spcAft>
            </a:pPr>
            <a:r>
              <a:rPr lang="en-US" sz="2400" i="0" u="none" strike="noStrike" kern="1200" dirty="0">
                <a:solidFill>
                  <a:srgbClr val="004C00"/>
                </a:solidFill>
                <a:effectLst/>
              </a:rPr>
              <a:t>9.9%</a:t>
            </a:r>
            <a:endParaRPr lang="en-US" sz="2400" i="0" u="none" strike="noStrike" dirty="0">
              <a:solidFill>
                <a:srgbClr val="004C00"/>
              </a:solidFill>
              <a:effectLst/>
            </a:endParaRPr>
          </a:p>
          <a:p>
            <a:pPr algn="ctr" rtl="0" eaLnBrk="1" fontAlgn="ctr" latinLnBrk="0" hangingPunct="1">
              <a:spcBef>
                <a:spcPts val="0"/>
              </a:spcBef>
              <a:spcAft>
                <a:spcPts val="0"/>
              </a:spcAft>
            </a:pPr>
            <a:r>
              <a:rPr lang="en-US" sz="2400" i="0" u="none" strike="noStrike" kern="1200" dirty="0">
                <a:solidFill>
                  <a:srgbClr val="004C00"/>
                </a:solidFill>
                <a:effectLst/>
              </a:rPr>
              <a:t>7.2%</a:t>
            </a:r>
            <a:endParaRPr lang="en-US" sz="2400" i="0" u="none" strike="noStrike" dirty="0">
              <a:solidFill>
                <a:srgbClr val="004C00"/>
              </a:solidFill>
              <a:effectLst/>
            </a:endParaRPr>
          </a:p>
          <a:p>
            <a:pPr algn="ctr" rtl="0" eaLnBrk="1" fontAlgn="ctr" latinLnBrk="0" hangingPunct="1">
              <a:spcBef>
                <a:spcPts val="0"/>
              </a:spcBef>
              <a:spcAft>
                <a:spcPts val="0"/>
              </a:spcAft>
            </a:pPr>
            <a:r>
              <a:rPr lang="en-US" sz="2400" i="0" u="none" strike="noStrike" kern="1200" dirty="0">
                <a:solidFill>
                  <a:srgbClr val="004C00"/>
                </a:solidFill>
                <a:effectLst/>
              </a:rPr>
              <a:t>5.1%</a:t>
            </a:r>
            <a:endParaRPr lang="en-US" sz="2400" i="0" u="none" strike="noStrike" dirty="0">
              <a:solidFill>
                <a:srgbClr val="004C00"/>
              </a:solidFill>
              <a:effectLst/>
            </a:endParaRPr>
          </a:p>
          <a:p>
            <a:pPr algn="ctr" rtl="0" eaLnBrk="1" fontAlgn="ctr" latinLnBrk="0" hangingPunct="1">
              <a:spcBef>
                <a:spcPts val="0"/>
              </a:spcBef>
              <a:spcAft>
                <a:spcPts val="0"/>
              </a:spcAft>
            </a:pPr>
            <a:r>
              <a:rPr lang="en-US" sz="2400" i="0" u="none" strike="noStrike" kern="1200" dirty="0">
                <a:solidFill>
                  <a:srgbClr val="004C00"/>
                </a:solidFill>
                <a:effectLst/>
              </a:rPr>
              <a:t>4.4%</a:t>
            </a:r>
            <a:endParaRPr lang="en-US" sz="2400" i="0" u="none" strike="noStrike" dirty="0">
              <a:solidFill>
                <a:srgbClr val="004C00"/>
              </a:solidFill>
              <a:effectLst/>
            </a:endParaRPr>
          </a:p>
          <a:p>
            <a:pPr algn="ctr" rtl="0" eaLnBrk="1" fontAlgn="ctr" latinLnBrk="0" hangingPunct="1">
              <a:spcBef>
                <a:spcPts val="0"/>
              </a:spcBef>
              <a:spcAft>
                <a:spcPts val="0"/>
              </a:spcAft>
            </a:pPr>
            <a:r>
              <a:rPr lang="en-US" sz="2400" i="0" u="none" strike="noStrike" kern="1200" dirty="0">
                <a:solidFill>
                  <a:srgbClr val="004C00"/>
                </a:solidFill>
                <a:effectLst/>
              </a:rPr>
              <a:t>3.3%</a:t>
            </a:r>
          </a:p>
        </p:txBody>
      </p:sp>
      <p:sp>
        <p:nvSpPr>
          <p:cNvPr id="13" name="TextBox 12">
            <a:extLst>
              <a:ext uri="{FF2B5EF4-FFF2-40B4-BE49-F238E27FC236}">
                <a16:creationId xmlns:a16="http://schemas.microsoft.com/office/drawing/2014/main" id="{20007BAC-1497-9712-18E7-0AAEB52E9BBB}"/>
              </a:ext>
            </a:extLst>
          </p:cNvPr>
          <p:cNvSpPr txBox="1"/>
          <p:nvPr/>
        </p:nvSpPr>
        <p:spPr>
          <a:xfrm>
            <a:off x="836611" y="5212080"/>
            <a:ext cx="5120640" cy="1005840"/>
          </a:xfrm>
          <a:prstGeom prst="rect">
            <a:avLst/>
          </a:prstGeom>
          <a:solidFill>
            <a:srgbClr val="004C00"/>
          </a:solidFill>
        </p:spPr>
        <p:txBody>
          <a:bodyPr wrap="square" lIns="91440" tIns="45720" rIns="91440" bIns="45720" anchor="t">
            <a:spAutoFit/>
          </a:bodyPr>
          <a:lstStyle/>
          <a:p>
            <a:pPr marL="285750" indent="-285750" algn="ctr">
              <a:buClr>
                <a:schemeClr val="bg1"/>
              </a:buClr>
              <a:buFont typeface="Wingdings 3" panose="05040102010807070707" pitchFamily="18" charset="2"/>
              <a:buChar char=""/>
            </a:pPr>
            <a:r>
              <a:rPr lang="en-US" sz="2000">
                <a:solidFill>
                  <a:schemeClr val="bg1"/>
                </a:solidFill>
              </a:rPr>
              <a:t>14 states reporting 0.0% co-enrollment</a:t>
            </a:r>
          </a:p>
          <a:p>
            <a:pPr marL="285750" indent="-285750" algn="ctr">
              <a:buClr>
                <a:schemeClr val="bg1"/>
              </a:buClr>
              <a:buFont typeface="Wingdings 3" panose="05040102010807070707" pitchFamily="18" charset="2"/>
              <a:buChar char=""/>
            </a:pPr>
            <a:r>
              <a:rPr lang="en-US" sz="2000">
                <a:solidFill>
                  <a:schemeClr val="bg1"/>
                </a:solidFill>
                <a:cs typeface="Calibri"/>
              </a:rPr>
              <a:t>0.6% Median rate</a:t>
            </a:r>
          </a:p>
          <a:p>
            <a:pPr marL="285750" indent="-285750" algn="ctr">
              <a:buClr>
                <a:schemeClr val="bg1"/>
              </a:buClr>
              <a:buFont typeface="Wingdings 3" panose="05040102010807070707" pitchFamily="18" charset="2"/>
              <a:buChar char=""/>
            </a:pPr>
            <a:r>
              <a:rPr lang="en-US" sz="2000">
                <a:solidFill>
                  <a:schemeClr val="bg1"/>
                </a:solidFill>
                <a:cs typeface="Calibri"/>
              </a:rPr>
              <a:t>0.9% Mean rate</a:t>
            </a:r>
          </a:p>
        </p:txBody>
      </p:sp>
      <p:sp>
        <p:nvSpPr>
          <p:cNvPr id="10" name="TextBox 9">
            <a:extLst>
              <a:ext uri="{FF2B5EF4-FFF2-40B4-BE49-F238E27FC236}">
                <a16:creationId xmlns:a16="http://schemas.microsoft.com/office/drawing/2014/main" id="{93971B09-4644-45C6-686B-0ED52F147377}"/>
              </a:ext>
            </a:extLst>
          </p:cNvPr>
          <p:cNvSpPr txBox="1"/>
          <p:nvPr/>
        </p:nvSpPr>
        <p:spPr>
          <a:xfrm>
            <a:off x="6234750" y="2011680"/>
            <a:ext cx="5120640" cy="3108960"/>
          </a:xfrm>
          <a:prstGeom prst="rect">
            <a:avLst/>
          </a:prstGeom>
          <a:solidFill>
            <a:schemeClr val="accent1">
              <a:lumMod val="20000"/>
              <a:lumOff val="80000"/>
            </a:schemeClr>
          </a:solidFill>
        </p:spPr>
        <p:txBody>
          <a:bodyPr wrap="square" rtlCol="0" anchor="t">
            <a:noAutofit/>
          </a:bodyPr>
          <a:lstStyle/>
          <a:p>
            <a:pPr marL="0" algn="ctr" rtl="0" eaLnBrk="1" fontAlgn="ctr" latinLnBrk="0" hangingPunct="1">
              <a:spcBef>
                <a:spcPts val="0"/>
              </a:spcBef>
              <a:spcAft>
                <a:spcPts val="0"/>
              </a:spcAft>
            </a:pPr>
            <a:r>
              <a:rPr lang="en-US" sz="2400" b="1" i="0" u="none" strike="noStrike" kern="1200" dirty="0">
                <a:solidFill>
                  <a:schemeClr val="accent1"/>
                </a:solidFill>
                <a:effectLst/>
              </a:rPr>
              <a:t>Adult &amp; </a:t>
            </a:r>
          </a:p>
          <a:p>
            <a:pPr marL="0" algn="ctr" rtl="0" eaLnBrk="1" fontAlgn="ctr" latinLnBrk="0" hangingPunct="1">
              <a:spcBef>
                <a:spcPts val="0"/>
              </a:spcBef>
              <a:spcAft>
                <a:spcPts val="0"/>
              </a:spcAft>
            </a:pPr>
            <a:r>
              <a:rPr lang="en-US" sz="2400" b="1" i="0" u="none" strike="noStrike" kern="1200" dirty="0">
                <a:solidFill>
                  <a:srgbClr val="2C5261"/>
                </a:solidFill>
                <a:effectLst/>
              </a:rPr>
              <a:t>Vocational Rehabilitation</a:t>
            </a:r>
          </a:p>
          <a:p>
            <a:pPr marL="0" algn="ctr" rtl="0" eaLnBrk="1" fontAlgn="ctr" latinLnBrk="0" hangingPunct="1">
              <a:spcBef>
                <a:spcPts val="0"/>
              </a:spcBef>
              <a:spcAft>
                <a:spcPts val="0"/>
              </a:spcAft>
            </a:pPr>
            <a:endParaRPr lang="en-US" sz="2000" b="0" i="0" u="none" strike="noStrike" dirty="0">
              <a:solidFill>
                <a:schemeClr val="accent1"/>
              </a:solidFill>
              <a:effectLst/>
            </a:endParaRPr>
          </a:p>
          <a:p>
            <a:pPr marL="0" algn="ctr" rtl="0" eaLnBrk="1" fontAlgn="ctr" latinLnBrk="0" hangingPunct="1">
              <a:spcBef>
                <a:spcPts val="0"/>
              </a:spcBef>
              <a:spcAft>
                <a:spcPts val="0"/>
              </a:spcAft>
            </a:pPr>
            <a:r>
              <a:rPr lang="en-US" sz="2400" i="0" u="none" strike="noStrike" kern="1200" dirty="0">
                <a:solidFill>
                  <a:srgbClr val="2C5261"/>
                </a:solidFill>
                <a:effectLst/>
              </a:rPr>
              <a:t>8.2%</a:t>
            </a:r>
            <a:endParaRPr lang="en-US" sz="2400" i="0" u="none" strike="noStrike" dirty="0">
              <a:solidFill>
                <a:srgbClr val="2C5261"/>
              </a:solidFill>
              <a:effectLst/>
            </a:endParaRPr>
          </a:p>
          <a:p>
            <a:pPr marL="0" algn="ctr" rtl="0" eaLnBrk="1" fontAlgn="ctr" latinLnBrk="0" hangingPunct="1">
              <a:spcBef>
                <a:spcPts val="0"/>
              </a:spcBef>
              <a:spcAft>
                <a:spcPts val="0"/>
              </a:spcAft>
            </a:pPr>
            <a:r>
              <a:rPr lang="en-US" sz="2400" i="0" u="none" strike="noStrike" kern="1200" dirty="0">
                <a:solidFill>
                  <a:srgbClr val="2C5261"/>
                </a:solidFill>
                <a:effectLst/>
              </a:rPr>
              <a:t>6.5%</a:t>
            </a:r>
            <a:endParaRPr lang="en-US" sz="2400" i="0" u="none" strike="noStrike" dirty="0">
              <a:solidFill>
                <a:srgbClr val="2C5261"/>
              </a:solidFill>
              <a:effectLst/>
            </a:endParaRPr>
          </a:p>
          <a:p>
            <a:pPr marL="0" algn="ctr" rtl="0" eaLnBrk="1" fontAlgn="ctr" latinLnBrk="0" hangingPunct="1">
              <a:spcBef>
                <a:spcPts val="0"/>
              </a:spcBef>
              <a:spcAft>
                <a:spcPts val="0"/>
              </a:spcAft>
            </a:pPr>
            <a:r>
              <a:rPr lang="en-US" sz="2400" i="0" u="none" strike="noStrike" kern="1200" dirty="0">
                <a:solidFill>
                  <a:srgbClr val="2C5261"/>
                </a:solidFill>
                <a:effectLst/>
              </a:rPr>
              <a:t>5.2%</a:t>
            </a:r>
            <a:endParaRPr lang="en-US" sz="2400" i="0" u="none" strike="noStrike" dirty="0">
              <a:solidFill>
                <a:srgbClr val="2C5261"/>
              </a:solidFill>
              <a:effectLst/>
            </a:endParaRPr>
          </a:p>
          <a:p>
            <a:pPr marL="0" algn="ctr" rtl="0" eaLnBrk="1" fontAlgn="ctr" latinLnBrk="0" hangingPunct="1">
              <a:spcBef>
                <a:spcPts val="0"/>
              </a:spcBef>
              <a:spcAft>
                <a:spcPts val="0"/>
              </a:spcAft>
            </a:pPr>
            <a:r>
              <a:rPr lang="en-US" sz="2400" i="0" u="none" strike="noStrike" kern="1200" dirty="0">
                <a:solidFill>
                  <a:srgbClr val="2C5261"/>
                </a:solidFill>
                <a:effectLst/>
              </a:rPr>
              <a:t>4.3%</a:t>
            </a:r>
            <a:endParaRPr lang="en-US" sz="2400" i="0" u="none" strike="noStrike" dirty="0">
              <a:solidFill>
                <a:srgbClr val="2C5261"/>
              </a:solidFill>
              <a:effectLst/>
            </a:endParaRPr>
          </a:p>
          <a:p>
            <a:pPr marL="0" algn="ctr" rtl="0" eaLnBrk="1" fontAlgn="ctr" latinLnBrk="0" hangingPunct="1">
              <a:spcBef>
                <a:spcPts val="0"/>
              </a:spcBef>
              <a:spcAft>
                <a:spcPts val="0"/>
              </a:spcAft>
            </a:pPr>
            <a:r>
              <a:rPr lang="en-US" sz="2400" i="0" u="none" strike="noStrike" kern="1200" dirty="0">
                <a:solidFill>
                  <a:srgbClr val="2C5261"/>
                </a:solidFill>
                <a:effectLst/>
              </a:rPr>
              <a:t>2.7%</a:t>
            </a:r>
          </a:p>
        </p:txBody>
      </p:sp>
      <p:sp>
        <p:nvSpPr>
          <p:cNvPr id="16" name="TextBox 15">
            <a:extLst>
              <a:ext uri="{FF2B5EF4-FFF2-40B4-BE49-F238E27FC236}">
                <a16:creationId xmlns:a16="http://schemas.microsoft.com/office/drawing/2014/main" id="{05ADDD13-43DE-E67B-6495-D65A4ADB333F}"/>
              </a:ext>
            </a:extLst>
          </p:cNvPr>
          <p:cNvSpPr txBox="1"/>
          <p:nvPr/>
        </p:nvSpPr>
        <p:spPr>
          <a:xfrm>
            <a:off x="6234750" y="5212080"/>
            <a:ext cx="5120638" cy="1005840"/>
          </a:xfrm>
          <a:prstGeom prst="rect">
            <a:avLst/>
          </a:prstGeom>
          <a:solidFill>
            <a:schemeClr val="tx2"/>
          </a:solidFill>
        </p:spPr>
        <p:txBody>
          <a:bodyPr wrap="square" lIns="91440" tIns="45720" rIns="91440" bIns="45720" anchor="t">
            <a:spAutoFit/>
          </a:bodyPr>
          <a:lstStyle/>
          <a:p>
            <a:pPr marL="342900" indent="-342900" algn="ctr">
              <a:buClr>
                <a:schemeClr val="bg1"/>
              </a:buClr>
              <a:buFont typeface="Wingdings 3" panose="05040102010807070707" pitchFamily="18" charset="2"/>
              <a:buChar char="}"/>
            </a:pPr>
            <a:r>
              <a:rPr lang="en-US" sz="2000">
                <a:solidFill>
                  <a:schemeClr val="bg1"/>
                </a:solidFill>
              </a:rPr>
              <a:t>20 states reporting 0.0% co-enrollment</a:t>
            </a:r>
          </a:p>
          <a:p>
            <a:pPr marL="342900" indent="-342900" algn="ctr">
              <a:buClr>
                <a:schemeClr val="bg1"/>
              </a:buClr>
              <a:buFont typeface="Wingdings 3" panose="05040102010807070707" pitchFamily="18" charset="2"/>
              <a:buChar char="}"/>
            </a:pPr>
            <a:r>
              <a:rPr lang="en-US" sz="2000">
                <a:solidFill>
                  <a:schemeClr val="bg1"/>
                </a:solidFill>
                <a:cs typeface="Calibri"/>
              </a:rPr>
              <a:t>0.2% Median rate</a:t>
            </a:r>
          </a:p>
          <a:p>
            <a:pPr marL="342900" indent="-342900" algn="ctr">
              <a:buClr>
                <a:schemeClr val="bg1"/>
              </a:buClr>
              <a:buFont typeface="Wingdings 3" panose="05040102010807070707" pitchFamily="18" charset="2"/>
              <a:buChar char="}"/>
            </a:pPr>
            <a:r>
              <a:rPr lang="en-US" sz="2000">
                <a:solidFill>
                  <a:schemeClr val="bg1"/>
                </a:solidFill>
                <a:cs typeface="Calibri"/>
              </a:rPr>
              <a:t>0.4% Mean rate</a:t>
            </a:r>
          </a:p>
        </p:txBody>
      </p:sp>
      <p:cxnSp>
        <p:nvCxnSpPr>
          <p:cNvPr id="6" name="Straight Connector 5">
            <a:extLst>
              <a:ext uri="{FF2B5EF4-FFF2-40B4-BE49-F238E27FC236}">
                <a16:creationId xmlns:a16="http://schemas.microsoft.com/office/drawing/2014/main" id="{C132BB42-549B-B58D-0D94-62C82941345E}"/>
              </a:ext>
              <a:ext uri="{C183D7F6-B498-43B3-948B-1728B52AA6E4}">
                <adec:decorative xmlns:adec="http://schemas.microsoft.com/office/drawing/2017/decorative" val="1"/>
              </a:ext>
            </a:extLst>
          </p:cNvPr>
          <p:cNvCxnSpPr/>
          <p:nvPr/>
        </p:nvCxnSpPr>
        <p:spPr>
          <a:xfrm>
            <a:off x="836611" y="2964501"/>
            <a:ext cx="5120640" cy="0"/>
          </a:xfrm>
          <a:prstGeom prst="line">
            <a:avLst/>
          </a:prstGeom>
          <a:ln>
            <a:solidFill>
              <a:srgbClr val="004C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00F677A-8453-2E0F-DB9B-61C95E8C1996}"/>
              </a:ext>
              <a:ext uri="{C183D7F6-B498-43B3-948B-1728B52AA6E4}">
                <adec:decorative xmlns:adec="http://schemas.microsoft.com/office/drawing/2017/decorative" val="1"/>
              </a:ext>
            </a:extLst>
          </p:cNvPr>
          <p:cNvCxnSpPr/>
          <p:nvPr/>
        </p:nvCxnSpPr>
        <p:spPr>
          <a:xfrm>
            <a:off x="6234748" y="2964501"/>
            <a:ext cx="512064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1307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3E8FA9-C262-5AE8-5C18-7118D3E41FE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20</a:t>
            </a:fld>
            <a:endParaRPr lang="en-US"/>
          </a:p>
        </p:txBody>
      </p:sp>
      <p:sp>
        <p:nvSpPr>
          <p:cNvPr id="3" name="Title 2">
            <a:extLst>
              <a:ext uri="{FF2B5EF4-FFF2-40B4-BE49-F238E27FC236}">
                <a16:creationId xmlns:a16="http://schemas.microsoft.com/office/drawing/2014/main" id="{F568F4CF-BF5B-C797-A888-1278DDB84811}"/>
              </a:ext>
            </a:extLst>
          </p:cNvPr>
          <p:cNvSpPr>
            <a:spLocks noGrp="1"/>
          </p:cNvSpPr>
          <p:nvPr>
            <p:ph type="title"/>
          </p:nvPr>
        </p:nvSpPr>
        <p:spPr/>
        <p:txBody>
          <a:bodyPr/>
          <a:lstStyle/>
          <a:p>
            <a:r>
              <a:rPr lang="en-US"/>
              <a:t>Co-Enrollment by Program</a:t>
            </a:r>
          </a:p>
        </p:txBody>
      </p:sp>
      <p:sp>
        <p:nvSpPr>
          <p:cNvPr id="5" name="Text Placeholder 4">
            <a:extLst>
              <a:ext uri="{FF2B5EF4-FFF2-40B4-BE49-F238E27FC236}">
                <a16:creationId xmlns:a16="http://schemas.microsoft.com/office/drawing/2014/main" id="{FD2526C7-A7B2-AF7B-64B7-DA3ACA762BE4}"/>
              </a:ext>
            </a:extLst>
          </p:cNvPr>
          <p:cNvSpPr>
            <a:spLocks noGrp="1"/>
          </p:cNvSpPr>
          <p:nvPr>
            <p:ph type="body" idx="1"/>
          </p:nvPr>
        </p:nvSpPr>
        <p:spPr/>
        <p:txBody>
          <a:bodyPr/>
          <a:lstStyle/>
          <a:p>
            <a:r>
              <a:rPr lang="en-US"/>
              <a:t>Highest Rates Reported: Dislocated Worker (DW) Co-Enrollment</a:t>
            </a:r>
          </a:p>
        </p:txBody>
      </p:sp>
      <p:sp>
        <p:nvSpPr>
          <p:cNvPr id="13" name="TextBox 12">
            <a:extLst>
              <a:ext uri="{FF2B5EF4-FFF2-40B4-BE49-F238E27FC236}">
                <a16:creationId xmlns:a16="http://schemas.microsoft.com/office/drawing/2014/main" id="{C135BD2F-BDF4-BFBC-52A1-9D0D6BB8717D}"/>
              </a:ext>
            </a:extLst>
          </p:cNvPr>
          <p:cNvSpPr txBox="1"/>
          <p:nvPr/>
        </p:nvSpPr>
        <p:spPr>
          <a:xfrm>
            <a:off x="839788" y="2011680"/>
            <a:ext cx="5120640" cy="3108960"/>
          </a:xfrm>
          <a:prstGeom prst="rect">
            <a:avLst/>
          </a:prstGeom>
          <a:solidFill>
            <a:schemeClr val="accent1">
              <a:lumMod val="20000"/>
              <a:lumOff val="80000"/>
            </a:schemeClr>
          </a:solidFill>
        </p:spPr>
        <p:txBody>
          <a:bodyPr wrap="square" rtlCol="0" anchor="t">
            <a:noAutofit/>
          </a:bodyPr>
          <a:lstStyle>
            <a:defPPr>
              <a:defRPr lang="en-US"/>
            </a:defPPr>
            <a:lvl1pPr algn="ctr" fontAlgn="ctr">
              <a:spcBef>
                <a:spcPts val="0"/>
              </a:spcBef>
              <a:spcAft>
                <a:spcPts val="0"/>
              </a:spcAft>
              <a:defRPr sz="2000" b="1" i="0" u="none" strike="noStrike">
                <a:solidFill>
                  <a:schemeClr val="accent1"/>
                </a:solidFill>
                <a:effectLst/>
              </a:defRPr>
            </a:lvl1pPr>
          </a:lstStyle>
          <a:p>
            <a:r>
              <a:rPr lang="en-US" sz="2400" dirty="0"/>
              <a:t>DW &amp;</a:t>
            </a:r>
          </a:p>
          <a:p>
            <a:r>
              <a:rPr lang="en-US" sz="2400" dirty="0"/>
              <a:t>AEFLA</a:t>
            </a:r>
          </a:p>
          <a:p>
            <a:endParaRPr lang="en-US" dirty="0"/>
          </a:p>
          <a:p>
            <a:r>
              <a:rPr lang="en-US" sz="2400" b="0" dirty="0"/>
              <a:t>4.0%</a:t>
            </a:r>
          </a:p>
          <a:p>
            <a:r>
              <a:rPr lang="en-US" sz="2400" b="0" dirty="0"/>
              <a:t>3.2%</a:t>
            </a:r>
          </a:p>
          <a:p>
            <a:r>
              <a:rPr lang="en-US" sz="2400" b="0" dirty="0"/>
              <a:t>3.0%</a:t>
            </a:r>
          </a:p>
          <a:p>
            <a:r>
              <a:rPr lang="en-US" sz="2400" b="0" dirty="0"/>
              <a:t>2.8%</a:t>
            </a:r>
          </a:p>
          <a:p>
            <a:r>
              <a:rPr lang="en-US" sz="2400" b="0" dirty="0"/>
              <a:t>2.8%</a:t>
            </a:r>
          </a:p>
        </p:txBody>
      </p:sp>
      <p:sp>
        <p:nvSpPr>
          <p:cNvPr id="4" name="TextBox 1">
            <a:extLst>
              <a:ext uri="{FF2B5EF4-FFF2-40B4-BE49-F238E27FC236}">
                <a16:creationId xmlns:a16="http://schemas.microsoft.com/office/drawing/2014/main" id="{FA20363B-8544-6486-A401-A80F2473FE4F}"/>
              </a:ext>
            </a:extLst>
          </p:cNvPr>
          <p:cNvSpPr txBox="1"/>
          <p:nvPr/>
        </p:nvSpPr>
        <p:spPr>
          <a:xfrm>
            <a:off x="839788" y="5212080"/>
            <a:ext cx="5120640" cy="1005840"/>
          </a:xfrm>
          <a:prstGeom prst="rect">
            <a:avLst/>
          </a:prstGeom>
          <a:solidFill>
            <a:schemeClr val="tx2"/>
          </a:solidFill>
        </p:spPr>
        <p:txBody>
          <a:bodyPr wrap="square" lIns="91440" tIns="45720" rIns="91440" bIns="45720" anchor="t">
            <a:spAutoFit/>
          </a:bodyPr>
          <a:lstStyle>
            <a:defPPr>
              <a:defRPr lang="en-US"/>
            </a:defPPr>
            <a:lvl1pPr marL="342900" indent="-342900" algn="ctr">
              <a:buClr>
                <a:schemeClr val="bg1"/>
              </a:buClr>
              <a:buFont typeface="Wingdings 3" panose="05040102010807070707" pitchFamily="18" charset="2"/>
              <a:buChar char="}"/>
              <a:defRPr sz="2000">
                <a:solidFill>
                  <a:schemeClr val="bg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22 states reporting 0.0% co-enrollment</a:t>
            </a:r>
          </a:p>
          <a:p>
            <a:r>
              <a:rPr lang="en-US"/>
              <a:t>0.4% Median rate</a:t>
            </a:r>
          </a:p>
          <a:p>
            <a:r>
              <a:rPr lang="en-US"/>
              <a:t>0.4% Mean rate</a:t>
            </a:r>
          </a:p>
        </p:txBody>
      </p:sp>
      <p:sp>
        <p:nvSpPr>
          <p:cNvPr id="16" name="TextBox 15">
            <a:extLst>
              <a:ext uri="{FF2B5EF4-FFF2-40B4-BE49-F238E27FC236}">
                <a16:creationId xmlns:a16="http://schemas.microsoft.com/office/drawing/2014/main" id="{916C1596-C816-7C2A-846C-53061C00DDFF}"/>
              </a:ext>
            </a:extLst>
          </p:cNvPr>
          <p:cNvSpPr txBox="1"/>
          <p:nvPr/>
        </p:nvSpPr>
        <p:spPr>
          <a:xfrm>
            <a:off x="6231572" y="2011680"/>
            <a:ext cx="5120640" cy="3108960"/>
          </a:xfrm>
          <a:prstGeom prst="rect">
            <a:avLst/>
          </a:prstGeom>
          <a:solidFill>
            <a:srgbClr val="E1FFE1"/>
          </a:solidFill>
        </p:spPr>
        <p:txBody>
          <a:bodyPr wrap="square" rtlCol="0" anchor="t">
            <a:noAutofit/>
          </a:bodyPr>
          <a:lstStyle>
            <a:defPPr>
              <a:defRPr lang="en-US"/>
            </a:defPPr>
            <a:lvl1pPr algn="ctr" fontAlgn="ctr">
              <a:spcBef>
                <a:spcPts val="0"/>
              </a:spcBef>
              <a:spcAft>
                <a:spcPts val="0"/>
              </a:spcAft>
              <a:defRPr sz="2000" b="1" i="0" u="none" strike="noStrike">
                <a:solidFill>
                  <a:schemeClr val="accent2"/>
                </a:solidFill>
                <a:effectLst/>
              </a:defRPr>
            </a:lvl1pPr>
          </a:lstStyle>
          <a:p>
            <a:r>
              <a:rPr lang="en-US" sz="2400" dirty="0">
                <a:solidFill>
                  <a:srgbClr val="004C00"/>
                </a:solidFill>
              </a:rPr>
              <a:t>DW &amp;</a:t>
            </a:r>
          </a:p>
          <a:p>
            <a:r>
              <a:rPr lang="en-US" sz="2400" dirty="0">
                <a:solidFill>
                  <a:srgbClr val="004C00"/>
                </a:solidFill>
              </a:rPr>
              <a:t>Vocational Rehabilitation</a:t>
            </a:r>
          </a:p>
          <a:p>
            <a:endParaRPr lang="en-US" dirty="0">
              <a:solidFill>
                <a:srgbClr val="004C00"/>
              </a:solidFill>
            </a:endParaRPr>
          </a:p>
          <a:p>
            <a:r>
              <a:rPr lang="en-US" sz="2400" b="0" dirty="0">
                <a:solidFill>
                  <a:srgbClr val="004C00"/>
                </a:solidFill>
              </a:rPr>
              <a:t>10.0%</a:t>
            </a:r>
          </a:p>
          <a:p>
            <a:r>
              <a:rPr lang="en-US" sz="2400" b="0" dirty="0">
                <a:solidFill>
                  <a:srgbClr val="004C00"/>
                </a:solidFill>
              </a:rPr>
              <a:t>6.0%</a:t>
            </a:r>
          </a:p>
          <a:p>
            <a:r>
              <a:rPr lang="en-US" sz="2400" b="0" dirty="0">
                <a:solidFill>
                  <a:srgbClr val="004C00"/>
                </a:solidFill>
              </a:rPr>
              <a:t>2.8%</a:t>
            </a:r>
          </a:p>
          <a:p>
            <a:r>
              <a:rPr lang="en-US" sz="2400" b="0" dirty="0">
                <a:solidFill>
                  <a:srgbClr val="004C00"/>
                </a:solidFill>
              </a:rPr>
              <a:t>2.1%</a:t>
            </a:r>
          </a:p>
          <a:p>
            <a:r>
              <a:rPr lang="en-US" sz="2400" b="0" dirty="0">
                <a:solidFill>
                  <a:srgbClr val="004C00"/>
                </a:solidFill>
              </a:rPr>
              <a:t>2.0%</a:t>
            </a:r>
          </a:p>
          <a:p>
            <a:endParaRPr lang="en-US" dirty="0">
              <a:solidFill>
                <a:srgbClr val="004C00"/>
              </a:solidFill>
            </a:endParaRPr>
          </a:p>
        </p:txBody>
      </p:sp>
      <p:sp>
        <p:nvSpPr>
          <p:cNvPr id="6" name="TextBox 1">
            <a:extLst>
              <a:ext uri="{FF2B5EF4-FFF2-40B4-BE49-F238E27FC236}">
                <a16:creationId xmlns:a16="http://schemas.microsoft.com/office/drawing/2014/main" id="{B52F8751-192A-63D0-546B-F903AFB5C016}"/>
              </a:ext>
            </a:extLst>
          </p:cNvPr>
          <p:cNvSpPr txBox="1"/>
          <p:nvPr/>
        </p:nvSpPr>
        <p:spPr>
          <a:xfrm>
            <a:off x="6231572" y="5212080"/>
            <a:ext cx="5120640" cy="1005840"/>
          </a:xfrm>
          <a:prstGeom prst="rect">
            <a:avLst/>
          </a:prstGeom>
          <a:solidFill>
            <a:srgbClr val="004C00"/>
          </a:solidFill>
        </p:spPr>
        <p:txBody>
          <a:bodyPr wrap="square" lIns="91440" tIns="45720" rIns="91440" bIns="45720" anchor="t">
            <a:spAutoFit/>
          </a:bodyPr>
          <a:lstStyle>
            <a:defPPr>
              <a:defRPr lang="en-US"/>
            </a:defPPr>
            <a:lvl1pPr marL="285750" indent="-285750" algn="ctr">
              <a:buClr>
                <a:schemeClr val="bg1"/>
              </a:buClr>
              <a:buFont typeface="Wingdings 3" panose="05040102010807070707" pitchFamily="18" charset="2"/>
              <a:buChar char=""/>
              <a:defRPr sz="2000">
                <a:solidFill>
                  <a:schemeClr val="bg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22 states reporting 0.0% co-enrollment</a:t>
            </a:r>
          </a:p>
          <a:p>
            <a:r>
              <a:rPr lang="en-US"/>
              <a:t>0.2% Median rate</a:t>
            </a:r>
          </a:p>
          <a:p>
            <a:r>
              <a:rPr lang="en-US"/>
              <a:t>0.2% Mean rate</a:t>
            </a:r>
          </a:p>
        </p:txBody>
      </p:sp>
      <p:cxnSp>
        <p:nvCxnSpPr>
          <p:cNvPr id="7" name="Straight Connector 6">
            <a:extLst>
              <a:ext uri="{FF2B5EF4-FFF2-40B4-BE49-F238E27FC236}">
                <a16:creationId xmlns:a16="http://schemas.microsoft.com/office/drawing/2014/main" id="{E40BBEA8-5B5C-3D01-8915-A593FAC3451F}"/>
              </a:ext>
              <a:ext uri="{C183D7F6-B498-43B3-948B-1728B52AA6E4}">
                <adec:decorative xmlns:adec="http://schemas.microsoft.com/office/drawing/2017/decorative" val="1"/>
              </a:ext>
            </a:extLst>
          </p:cNvPr>
          <p:cNvCxnSpPr/>
          <p:nvPr/>
        </p:nvCxnSpPr>
        <p:spPr>
          <a:xfrm>
            <a:off x="836611" y="2964501"/>
            <a:ext cx="5120640" cy="0"/>
          </a:xfrm>
          <a:prstGeom prst="line">
            <a:avLst/>
          </a:prstGeom>
          <a:ln>
            <a:solidFill>
              <a:srgbClr val="004C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5371FD-9786-EA42-9E95-98FECBD40B1C}"/>
              </a:ext>
              <a:ext uri="{C183D7F6-B498-43B3-948B-1728B52AA6E4}">
                <adec:decorative xmlns:adec="http://schemas.microsoft.com/office/drawing/2017/decorative" val="1"/>
              </a:ext>
            </a:extLst>
          </p:cNvPr>
          <p:cNvCxnSpPr/>
          <p:nvPr/>
        </p:nvCxnSpPr>
        <p:spPr>
          <a:xfrm>
            <a:off x="6234748" y="2964501"/>
            <a:ext cx="512064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7636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3E8FA9-C262-5AE8-5C18-7118D3E41FE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21</a:t>
            </a:fld>
            <a:endParaRPr lang="en-US"/>
          </a:p>
        </p:txBody>
      </p:sp>
      <p:sp>
        <p:nvSpPr>
          <p:cNvPr id="3" name="Title 2">
            <a:extLst>
              <a:ext uri="{FF2B5EF4-FFF2-40B4-BE49-F238E27FC236}">
                <a16:creationId xmlns:a16="http://schemas.microsoft.com/office/drawing/2014/main" id="{F568F4CF-BF5B-C797-A888-1278DDB84811}"/>
              </a:ext>
            </a:extLst>
          </p:cNvPr>
          <p:cNvSpPr>
            <a:spLocks noGrp="1"/>
          </p:cNvSpPr>
          <p:nvPr>
            <p:ph type="title"/>
          </p:nvPr>
        </p:nvSpPr>
        <p:spPr/>
        <p:txBody>
          <a:bodyPr/>
          <a:lstStyle/>
          <a:p>
            <a:r>
              <a:rPr lang="en-US"/>
              <a:t>Co-Enrollment by Program</a:t>
            </a:r>
          </a:p>
        </p:txBody>
      </p:sp>
      <p:sp>
        <p:nvSpPr>
          <p:cNvPr id="5" name="Text Placeholder 4">
            <a:extLst>
              <a:ext uri="{FF2B5EF4-FFF2-40B4-BE49-F238E27FC236}">
                <a16:creationId xmlns:a16="http://schemas.microsoft.com/office/drawing/2014/main" id="{FD2526C7-A7B2-AF7B-64B7-DA3ACA762BE4}"/>
              </a:ext>
            </a:extLst>
          </p:cNvPr>
          <p:cNvSpPr>
            <a:spLocks noGrp="1"/>
          </p:cNvSpPr>
          <p:nvPr>
            <p:ph type="body" idx="1"/>
          </p:nvPr>
        </p:nvSpPr>
        <p:spPr/>
        <p:txBody>
          <a:bodyPr/>
          <a:lstStyle/>
          <a:p>
            <a:r>
              <a:rPr lang="en-US"/>
              <a:t>Highest Rates Reported: Youth Co-Enrollment</a:t>
            </a:r>
          </a:p>
        </p:txBody>
      </p:sp>
      <p:sp>
        <p:nvSpPr>
          <p:cNvPr id="7" name="TextBox 6">
            <a:extLst>
              <a:ext uri="{FF2B5EF4-FFF2-40B4-BE49-F238E27FC236}">
                <a16:creationId xmlns:a16="http://schemas.microsoft.com/office/drawing/2014/main" id="{0E120765-A23B-ADE3-21B9-28B2DD4F0DBC}"/>
              </a:ext>
            </a:extLst>
          </p:cNvPr>
          <p:cNvSpPr txBox="1"/>
          <p:nvPr/>
        </p:nvSpPr>
        <p:spPr>
          <a:xfrm>
            <a:off x="839789" y="1989878"/>
            <a:ext cx="5120640" cy="3108960"/>
          </a:xfrm>
          <a:prstGeom prst="rect">
            <a:avLst/>
          </a:prstGeom>
          <a:solidFill>
            <a:srgbClr val="E1FFE1"/>
          </a:solidFill>
        </p:spPr>
        <p:txBody>
          <a:bodyPr wrap="square" rtlCol="0" anchor="t">
            <a:noAutofit/>
          </a:bodyPr>
          <a:lstStyle>
            <a:defPPr>
              <a:defRPr lang="en-US"/>
            </a:defPPr>
            <a:lvl1pPr algn="ctr" fontAlgn="ctr">
              <a:spcBef>
                <a:spcPts val="0"/>
              </a:spcBef>
              <a:spcAft>
                <a:spcPts val="0"/>
              </a:spcAft>
              <a:defRPr sz="2000" b="1" i="0" u="none" strike="noStrike">
                <a:solidFill>
                  <a:schemeClr val="accent2"/>
                </a:solidFill>
                <a:effectLst/>
              </a:defRPr>
            </a:lvl1pPr>
          </a:lstStyle>
          <a:p>
            <a:r>
              <a:rPr lang="en-US" sz="2400" dirty="0">
                <a:solidFill>
                  <a:srgbClr val="004C00"/>
                </a:solidFill>
              </a:rPr>
              <a:t>Youth &amp;</a:t>
            </a:r>
          </a:p>
          <a:p>
            <a:r>
              <a:rPr lang="en-US" sz="2400" dirty="0">
                <a:solidFill>
                  <a:srgbClr val="004C00"/>
                </a:solidFill>
              </a:rPr>
              <a:t>AEFLA </a:t>
            </a:r>
          </a:p>
          <a:p>
            <a:endParaRPr lang="en-US" dirty="0">
              <a:solidFill>
                <a:srgbClr val="004C00"/>
              </a:solidFill>
            </a:endParaRPr>
          </a:p>
          <a:p>
            <a:r>
              <a:rPr lang="en-US" sz="2400" b="0" dirty="0">
                <a:solidFill>
                  <a:srgbClr val="004C00"/>
                </a:solidFill>
              </a:rPr>
              <a:t>37.1%</a:t>
            </a:r>
          </a:p>
          <a:p>
            <a:r>
              <a:rPr lang="en-US" sz="2400" b="0" dirty="0">
                <a:solidFill>
                  <a:srgbClr val="004C00"/>
                </a:solidFill>
              </a:rPr>
              <a:t>32.1%</a:t>
            </a:r>
          </a:p>
          <a:p>
            <a:r>
              <a:rPr lang="en-US" sz="2400" b="0" dirty="0">
                <a:solidFill>
                  <a:srgbClr val="004C00"/>
                </a:solidFill>
              </a:rPr>
              <a:t>26.5%</a:t>
            </a:r>
          </a:p>
          <a:p>
            <a:r>
              <a:rPr lang="en-US" sz="2400" b="0" dirty="0">
                <a:solidFill>
                  <a:srgbClr val="004C00"/>
                </a:solidFill>
              </a:rPr>
              <a:t>22.2%</a:t>
            </a:r>
          </a:p>
          <a:p>
            <a:r>
              <a:rPr lang="en-US" sz="2400" b="0" dirty="0">
                <a:solidFill>
                  <a:srgbClr val="004C00"/>
                </a:solidFill>
              </a:rPr>
              <a:t>18.3%</a:t>
            </a:r>
          </a:p>
          <a:p>
            <a:endParaRPr lang="en-US" dirty="0">
              <a:solidFill>
                <a:srgbClr val="004C00"/>
              </a:solidFill>
            </a:endParaRPr>
          </a:p>
        </p:txBody>
      </p:sp>
      <p:sp>
        <p:nvSpPr>
          <p:cNvPr id="6" name="TextBox 5">
            <a:extLst>
              <a:ext uri="{FF2B5EF4-FFF2-40B4-BE49-F238E27FC236}">
                <a16:creationId xmlns:a16="http://schemas.microsoft.com/office/drawing/2014/main" id="{24361B52-EFE5-4BE3-BB6C-3942A2AEE5D5}"/>
              </a:ext>
            </a:extLst>
          </p:cNvPr>
          <p:cNvSpPr txBox="1"/>
          <p:nvPr/>
        </p:nvSpPr>
        <p:spPr>
          <a:xfrm>
            <a:off x="839789" y="5212080"/>
            <a:ext cx="5120640" cy="1005840"/>
          </a:xfrm>
          <a:prstGeom prst="rect">
            <a:avLst/>
          </a:prstGeom>
          <a:solidFill>
            <a:srgbClr val="004C00"/>
          </a:solidFill>
        </p:spPr>
        <p:txBody>
          <a:bodyPr wrap="square" lIns="91440" tIns="45720" rIns="91440" bIns="45720" anchor="t">
            <a:spAutoFit/>
          </a:bodyPr>
          <a:lstStyle>
            <a:defPPr>
              <a:defRPr lang="en-US"/>
            </a:defPPr>
            <a:lvl1pPr marL="285750" indent="-285750" algn="ctr">
              <a:buClr>
                <a:schemeClr val="bg1"/>
              </a:buClr>
              <a:buFont typeface="Wingdings 3" panose="05040102010807070707" pitchFamily="18" charset="2"/>
              <a:buChar char=""/>
              <a:defRPr sz="2000">
                <a:solidFill>
                  <a:schemeClr val="bg1"/>
                </a:solidFill>
              </a:defRPr>
            </a:lvl1pPr>
          </a:lstStyle>
          <a:p>
            <a:r>
              <a:rPr lang="en-US" dirty="0"/>
              <a:t>17 states reporting 0.0% co-enrollment</a:t>
            </a:r>
          </a:p>
          <a:p>
            <a:r>
              <a:rPr lang="en-US" dirty="0"/>
              <a:t>0.5% Median rate</a:t>
            </a:r>
          </a:p>
          <a:p>
            <a:r>
              <a:rPr lang="en-US" dirty="0"/>
              <a:t>2.7% Mean rate</a:t>
            </a:r>
          </a:p>
        </p:txBody>
      </p:sp>
      <p:sp>
        <p:nvSpPr>
          <p:cNvPr id="8" name="TextBox 7">
            <a:extLst>
              <a:ext uri="{FF2B5EF4-FFF2-40B4-BE49-F238E27FC236}">
                <a16:creationId xmlns:a16="http://schemas.microsoft.com/office/drawing/2014/main" id="{8D7D62A5-9D2C-93D1-9FB4-8686BC006632}"/>
              </a:ext>
            </a:extLst>
          </p:cNvPr>
          <p:cNvSpPr txBox="1"/>
          <p:nvPr/>
        </p:nvSpPr>
        <p:spPr>
          <a:xfrm>
            <a:off x="6231572" y="2011680"/>
            <a:ext cx="5120640" cy="3108960"/>
          </a:xfrm>
          <a:prstGeom prst="rect">
            <a:avLst/>
          </a:prstGeom>
          <a:solidFill>
            <a:schemeClr val="accent1">
              <a:lumMod val="20000"/>
              <a:lumOff val="80000"/>
            </a:schemeClr>
          </a:solidFill>
        </p:spPr>
        <p:txBody>
          <a:bodyPr wrap="square" rtlCol="0" anchor="t">
            <a:noAutofit/>
          </a:bodyPr>
          <a:lstStyle>
            <a:defPPr>
              <a:defRPr lang="en-US"/>
            </a:defPPr>
            <a:lvl1pPr algn="ctr" fontAlgn="ctr">
              <a:spcBef>
                <a:spcPts val="0"/>
              </a:spcBef>
              <a:spcAft>
                <a:spcPts val="0"/>
              </a:spcAft>
              <a:defRPr sz="2000" b="1" i="0" u="none" strike="noStrike">
                <a:solidFill>
                  <a:schemeClr val="accent1"/>
                </a:solidFill>
                <a:effectLst/>
              </a:defRPr>
            </a:lvl1pPr>
          </a:lstStyle>
          <a:p>
            <a:r>
              <a:rPr lang="en-US" sz="2400" dirty="0"/>
              <a:t>Youth &amp;</a:t>
            </a:r>
          </a:p>
          <a:p>
            <a:r>
              <a:rPr lang="en-US" sz="2400" dirty="0"/>
              <a:t>Vocational Rehabilitation</a:t>
            </a:r>
          </a:p>
          <a:p>
            <a:endParaRPr lang="en-US" dirty="0"/>
          </a:p>
          <a:p>
            <a:r>
              <a:rPr lang="en-US" sz="2400" b="0" dirty="0"/>
              <a:t>29.8%</a:t>
            </a:r>
          </a:p>
          <a:p>
            <a:r>
              <a:rPr lang="en-US" sz="2400" b="0" dirty="0"/>
              <a:t>13.8%</a:t>
            </a:r>
          </a:p>
          <a:p>
            <a:r>
              <a:rPr lang="en-US" sz="2400" b="0" dirty="0"/>
              <a:t>9.0%</a:t>
            </a:r>
          </a:p>
          <a:p>
            <a:r>
              <a:rPr lang="en-US" sz="2400" b="0" dirty="0"/>
              <a:t>7.5%</a:t>
            </a:r>
          </a:p>
          <a:p>
            <a:r>
              <a:rPr lang="en-US" sz="2400" b="0" dirty="0"/>
              <a:t>5.4%</a:t>
            </a:r>
          </a:p>
          <a:p>
            <a:endParaRPr lang="en-US" dirty="0"/>
          </a:p>
        </p:txBody>
      </p:sp>
      <p:sp>
        <p:nvSpPr>
          <p:cNvPr id="4" name="TextBox 3">
            <a:extLst>
              <a:ext uri="{FF2B5EF4-FFF2-40B4-BE49-F238E27FC236}">
                <a16:creationId xmlns:a16="http://schemas.microsoft.com/office/drawing/2014/main" id="{8BB28570-F8AA-6E93-3E64-CECFDB17F529}"/>
              </a:ext>
            </a:extLst>
          </p:cNvPr>
          <p:cNvSpPr txBox="1"/>
          <p:nvPr/>
        </p:nvSpPr>
        <p:spPr>
          <a:xfrm>
            <a:off x="6231572" y="5212080"/>
            <a:ext cx="5120640" cy="1005840"/>
          </a:xfrm>
          <a:prstGeom prst="rect">
            <a:avLst/>
          </a:prstGeom>
          <a:solidFill>
            <a:schemeClr val="tx2"/>
          </a:solidFill>
        </p:spPr>
        <p:txBody>
          <a:bodyPr wrap="square" lIns="91440" tIns="45720" rIns="91440" bIns="45720" anchor="t">
            <a:spAutoFit/>
          </a:bodyPr>
          <a:lstStyle>
            <a:defPPr>
              <a:defRPr lang="en-US"/>
            </a:defPPr>
            <a:lvl1pPr marL="342900" indent="-342900" algn="ctr">
              <a:buClr>
                <a:schemeClr val="bg1"/>
              </a:buClr>
              <a:buFont typeface="Wingdings 3" panose="05040102010807070707" pitchFamily="18" charset="2"/>
              <a:buChar char="}"/>
              <a:defRPr sz="2000">
                <a:solidFill>
                  <a:schemeClr val="bg1"/>
                </a:solidFill>
              </a:defRPr>
            </a:lvl1pPr>
          </a:lstStyle>
          <a:p>
            <a:r>
              <a:rPr lang="en-US"/>
              <a:t>17 states reporting 0.0% co-enrollment</a:t>
            </a:r>
          </a:p>
          <a:p>
            <a:r>
              <a:rPr lang="en-US"/>
              <a:t>0.5% Median rate</a:t>
            </a:r>
          </a:p>
          <a:p>
            <a:r>
              <a:rPr lang="en-US"/>
              <a:t>0.8% Mean rate</a:t>
            </a:r>
          </a:p>
        </p:txBody>
      </p:sp>
      <p:cxnSp>
        <p:nvCxnSpPr>
          <p:cNvPr id="11" name="Straight Connector 10">
            <a:extLst>
              <a:ext uri="{FF2B5EF4-FFF2-40B4-BE49-F238E27FC236}">
                <a16:creationId xmlns:a16="http://schemas.microsoft.com/office/drawing/2014/main" id="{20EB7F84-94A3-D213-1267-643BF3D984BE}"/>
              </a:ext>
              <a:ext uri="{C183D7F6-B498-43B3-948B-1728B52AA6E4}">
                <adec:decorative xmlns:adec="http://schemas.microsoft.com/office/drawing/2017/decorative" val="1"/>
              </a:ext>
            </a:extLst>
          </p:cNvPr>
          <p:cNvCxnSpPr/>
          <p:nvPr/>
        </p:nvCxnSpPr>
        <p:spPr>
          <a:xfrm>
            <a:off x="836611" y="2964501"/>
            <a:ext cx="5120640" cy="0"/>
          </a:xfrm>
          <a:prstGeom prst="line">
            <a:avLst/>
          </a:prstGeom>
          <a:ln>
            <a:solidFill>
              <a:srgbClr val="004C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ECBDA68-3CF3-D1E4-99D4-DCBBF2AA74AB}"/>
              </a:ext>
              <a:ext uri="{C183D7F6-B498-43B3-948B-1728B52AA6E4}">
                <adec:decorative xmlns:adec="http://schemas.microsoft.com/office/drawing/2017/decorative" val="1"/>
              </a:ext>
            </a:extLst>
          </p:cNvPr>
          <p:cNvCxnSpPr/>
          <p:nvPr/>
        </p:nvCxnSpPr>
        <p:spPr>
          <a:xfrm>
            <a:off x="6234748" y="2964501"/>
            <a:ext cx="512064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7829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3E8FA9-C262-5AE8-5C18-7118D3E41FE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22</a:t>
            </a:fld>
            <a:endParaRPr lang="en-US"/>
          </a:p>
        </p:txBody>
      </p:sp>
      <p:sp>
        <p:nvSpPr>
          <p:cNvPr id="3" name="Title 2">
            <a:extLst>
              <a:ext uri="{FF2B5EF4-FFF2-40B4-BE49-F238E27FC236}">
                <a16:creationId xmlns:a16="http://schemas.microsoft.com/office/drawing/2014/main" id="{F568F4CF-BF5B-C797-A888-1278DDB84811}"/>
              </a:ext>
            </a:extLst>
          </p:cNvPr>
          <p:cNvSpPr>
            <a:spLocks noGrp="1"/>
          </p:cNvSpPr>
          <p:nvPr>
            <p:ph type="title"/>
          </p:nvPr>
        </p:nvSpPr>
        <p:spPr/>
        <p:txBody>
          <a:bodyPr/>
          <a:lstStyle/>
          <a:p>
            <a:r>
              <a:rPr lang="en-US"/>
              <a:t>Co-Enrollment by Program</a:t>
            </a:r>
          </a:p>
        </p:txBody>
      </p:sp>
      <p:sp>
        <p:nvSpPr>
          <p:cNvPr id="5" name="Text Placeholder 4">
            <a:extLst>
              <a:ext uri="{FF2B5EF4-FFF2-40B4-BE49-F238E27FC236}">
                <a16:creationId xmlns:a16="http://schemas.microsoft.com/office/drawing/2014/main" id="{FD2526C7-A7B2-AF7B-64B7-DA3ACA762BE4}"/>
              </a:ext>
            </a:extLst>
          </p:cNvPr>
          <p:cNvSpPr>
            <a:spLocks noGrp="1"/>
          </p:cNvSpPr>
          <p:nvPr>
            <p:ph type="body" idx="1"/>
          </p:nvPr>
        </p:nvSpPr>
        <p:spPr>
          <a:xfrm>
            <a:off x="1656471" y="1436914"/>
            <a:ext cx="3840480" cy="1086464"/>
          </a:xfrm>
        </p:spPr>
        <p:txBody>
          <a:bodyPr>
            <a:normAutofit/>
          </a:bodyPr>
          <a:lstStyle/>
          <a:p>
            <a:pPr algn="ctr"/>
            <a:r>
              <a:rPr lang="en-US" dirty="0"/>
              <a:t>Highest Rates Reported: AEFLA</a:t>
            </a:r>
          </a:p>
        </p:txBody>
      </p:sp>
      <p:sp>
        <p:nvSpPr>
          <p:cNvPr id="10" name="TextBox 9">
            <a:extLst>
              <a:ext uri="{FF2B5EF4-FFF2-40B4-BE49-F238E27FC236}">
                <a16:creationId xmlns:a16="http://schemas.microsoft.com/office/drawing/2014/main" id="{8D5784EF-1067-1A48-4035-CB2EA6E2B7F3}"/>
              </a:ext>
            </a:extLst>
          </p:cNvPr>
          <p:cNvSpPr txBox="1"/>
          <p:nvPr/>
        </p:nvSpPr>
        <p:spPr>
          <a:xfrm>
            <a:off x="6695050" y="1025951"/>
            <a:ext cx="4206240" cy="4806098"/>
          </a:xfrm>
          <a:prstGeom prst="rect">
            <a:avLst/>
          </a:prstGeom>
          <a:solidFill>
            <a:schemeClr val="accent1">
              <a:lumMod val="20000"/>
              <a:lumOff val="80000"/>
            </a:schemeClr>
          </a:solidFill>
        </p:spPr>
        <p:txBody>
          <a:bodyPr wrap="square" rtlCol="0" anchor="t">
            <a:noAutofit/>
          </a:bodyPr>
          <a:lstStyle>
            <a:defPPr>
              <a:defRPr lang="en-US"/>
            </a:defPPr>
            <a:lvl1pPr algn="ctr" fontAlgn="ctr">
              <a:spcBef>
                <a:spcPts val="0"/>
              </a:spcBef>
              <a:spcAft>
                <a:spcPts val="0"/>
              </a:spcAft>
              <a:defRPr sz="2000" b="1" i="0" u="none" strike="noStrike">
                <a:solidFill>
                  <a:schemeClr val="accent1"/>
                </a:solidFill>
                <a:effectLst/>
              </a:defRPr>
            </a:lvl1pPr>
          </a:lstStyle>
          <a:p>
            <a:r>
              <a:rPr lang="en-US" dirty="0"/>
              <a:t>Highest Co-enrollment Rates Reported for 10 States</a:t>
            </a:r>
          </a:p>
          <a:p>
            <a:endParaRPr lang="en-US" dirty="0"/>
          </a:p>
          <a:p>
            <a:r>
              <a:rPr lang="en-US" sz="2400" b="0" dirty="0"/>
              <a:t>30.3%</a:t>
            </a:r>
          </a:p>
          <a:p>
            <a:r>
              <a:rPr lang="en-US" sz="2400" b="0" dirty="0"/>
              <a:t>23.0%</a:t>
            </a:r>
          </a:p>
          <a:p>
            <a:r>
              <a:rPr lang="en-US" sz="2400" b="0" dirty="0"/>
              <a:t>20.2%</a:t>
            </a:r>
          </a:p>
          <a:p>
            <a:r>
              <a:rPr lang="en-US" sz="2400" b="0" dirty="0"/>
              <a:t>15.3%</a:t>
            </a:r>
          </a:p>
          <a:p>
            <a:r>
              <a:rPr lang="en-US" sz="2400" b="0" dirty="0"/>
              <a:t>15.0%</a:t>
            </a:r>
          </a:p>
          <a:p>
            <a:r>
              <a:rPr lang="en-US" sz="2400" b="0" dirty="0"/>
              <a:t>11.6%</a:t>
            </a:r>
          </a:p>
          <a:p>
            <a:r>
              <a:rPr lang="en-US" sz="2400" b="0" dirty="0"/>
              <a:t>9.8%</a:t>
            </a:r>
          </a:p>
          <a:p>
            <a:r>
              <a:rPr lang="en-US" sz="2400" b="0" dirty="0"/>
              <a:t>9.6%</a:t>
            </a:r>
          </a:p>
          <a:p>
            <a:r>
              <a:rPr lang="en-US" sz="2400" b="0" dirty="0"/>
              <a:t>9.1%</a:t>
            </a:r>
          </a:p>
          <a:p>
            <a:r>
              <a:rPr lang="en-US" sz="2400" b="0" dirty="0"/>
              <a:t>8.7%</a:t>
            </a:r>
          </a:p>
        </p:txBody>
      </p:sp>
      <p:sp>
        <p:nvSpPr>
          <p:cNvPr id="15" name="TextBox 14">
            <a:extLst>
              <a:ext uri="{FF2B5EF4-FFF2-40B4-BE49-F238E27FC236}">
                <a16:creationId xmlns:a16="http://schemas.microsoft.com/office/drawing/2014/main" id="{5EA91531-3AA7-3BC0-22C5-AB5DF2222878}"/>
              </a:ext>
            </a:extLst>
          </p:cNvPr>
          <p:cNvSpPr txBox="1"/>
          <p:nvPr/>
        </p:nvSpPr>
        <p:spPr>
          <a:xfrm>
            <a:off x="1656471" y="2815118"/>
            <a:ext cx="3840480" cy="2194560"/>
          </a:xfrm>
          <a:prstGeom prst="rect">
            <a:avLst/>
          </a:prstGeom>
          <a:solidFill>
            <a:schemeClr val="tx2"/>
          </a:solidFill>
        </p:spPr>
        <p:txBody>
          <a:bodyPr wrap="square" lIns="91440" tIns="45720" rIns="91440" bIns="45720" anchor="ctr">
            <a:noAutofit/>
          </a:bodyPr>
          <a:lstStyle>
            <a:defPPr>
              <a:defRPr lang="en-US"/>
            </a:defPPr>
            <a:lvl1pPr marL="342900" indent="-342900" algn="ctr">
              <a:buClr>
                <a:schemeClr val="bg1"/>
              </a:buClr>
              <a:buFont typeface="Wingdings 3" panose="05040102010807070707" pitchFamily="18" charset="2"/>
              <a:buChar char="}"/>
              <a:defRPr sz="2000">
                <a:solidFill>
                  <a:schemeClr val="bg1"/>
                </a:solidFill>
              </a:defRPr>
            </a:lvl1pPr>
          </a:lstStyle>
          <a:p>
            <a:r>
              <a:rPr lang="en-US"/>
              <a:t>PY 2021 national co-enrollment rate for the AEFLA program is 5.63%</a:t>
            </a:r>
          </a:p>
          <a:p>
            <a:r>
              <a:rPr lang="en-US"/>
              <a:t>10 states reported 0.0% </a:t>
            </a:r>
            <a:br>
              <a:rPr lang="en-US"/>
            </a:br>
            <a:r>
              <a:rPr lang="en-US"/>
              <a:t>co-enrollment in PY 2021</a:t>
            </a:r>
          </a:p>
        </p:txBody>
      </p:sp>
      <p:cxnSp>
        <p:nvCxnSpPr>
          <p:cNvPr id="4" name="Straight Connector 3">
            <a:extLst>
              <a:ext uri="{FF2B5EF4-FFF2-40B4-BE49-F238E27FC236}">
                <a16:creationId xmlns:a16="http://schemas.microsoft.com/office/drawing/2014/main" id="{E2BC30D1-7912-6BD4-889E-33393382C52E}"/>
              </a:ext>
              <a:ext uri="{C183D7F6-B498-43B3-948B-1728B52AA6E4}">
                <adec:decorative xmlns:adec="http://schemas.microsoft.com/office/drawing/2017/decorative" val="1"/>
              </a:ext>
            </a:extLst>
          </p:cNvPr>
          <p:cNvCxnSpPr>
            <a:cxnSpLocks/>
          </p:cNvCxnSpPr>
          <p:nvPr/>
        </p:nvCxnSpPr>
        <p:spPr>
          <a:xfrm>
            <a:off x="6695050" y="1858547"/>
            <a:ext cx="4206240" cy="0"/>
          </a:xfrm>
          <a:prstGeom prst="line">
            <a:avLst/>
          </a:prstGeom>
          <a:ln>
            <a:solidFill>
              <a:srgbClr val="07344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1802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3E8FA9-C262-5AE8-5C18-7118D3E41FE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23</a:t>
            </a:fld>
            <a:endParaRPr lang="en-US"/>
          </a:p>
        </p:txBody>
      </p:sp>
      <p:sp>
        <p:nvSpPr>
          <p:cNvPr id="3" name="Title 2">
            <a:extLst>
              <a:ext uri="{FF2B5EF4-FFF2-40B4-BE49-F238E27FC236}">
                <a16:creationId xmlns:a16="http://schemas.microsoft.com/office/drawing/2014/main" id="{F568F4CF-BF5B-C797-A888-1278DDB84811}"/>
              </a:ext>
            </a:extLst>
          </p:cNvPr>
          <p:cNvSpPr>
            <a:spLocks noGrp="1"/>
          </p:cNvSpPr>
          <p:nvPr>
            <p:ph type="title"/>
          </p:nvPr>
        </p:nvSpPr>
        <p:spPr/>
        <p:txBody>
          <a:bodyPr/>
          <a:lstStyle/>
          <a:p>
            <a:r>
              <a:rPr lang="en-US"/>
              <a:t>Co-Enrollment by Program</a:t>
            </a:r>
          </a:p>
        </p:txBody>
      </p:sp>
      <p:sp>
        <p:nvSpPr>
          <p:cNvPr id="5" name="Text Placeholder 4">
            <a:extLst>
              <a:ext uri="{FF2B5EF4-FFF2-40B4-BE49-F238E27FC236}">
                <a16:creationId xmlns:a16="http://schemas.microsoft.com/office/drawing/2014/main" id="{FD2526C7-A7B2-AF7B-64B7-DA3ACA762BE4}"/>
              </a:ext>
            </a:extLst>
          </p:cNvPr>
          <p:cNvSpPr>
            <a:spLocks noGrp="1"/>
          </p:cNvSpPr>
          <p:nvPr>
            <p:ph type="body" idx="1"/>
          </p:nvPr>
        </p:nvSpPr>
        <p:spPr/>
        <p:txBody>
          <a:bodyPr/>
          <a:lstStyle/>
          <a:p>
            <a:r>
              <a:rPr lang="en-US"/>
              <a:t>Title III Program: Wagner-</a:t>
            </a:r>
            <a:r>
              <a:rPr lang="en-US" err="1"/>
              <a:t>Peyser</a:t>
            </a:r>
            <a:r>
              <a:rPr lang="en-US"/>
              <a:t> (WP)</a:t>
            </a:r>
          </a:p>
        </p:txBody>
      </p:sp>
      <p:sp>
        <p:nvSpPr>
          <p:cNvPr id="7" name="TextBox 6">
            <a:extLst>
              <a:ext uri="{FF2B5EF4-FFF2-40B4-BE49-F238E27FC236}">
                <a16:creationId xmlns:a16="http://schemas.microsoft.com/office/drawing/2014/main" id="{CE733411-7DA2-E715-190D-938A00524B3B}"/>
              </a:ext>
            </a:extLst>
          </p:cNvPr>
          <p:cNvSpPr txBox="1"/>
          <p:nvPr/>
        </p:nvSpPr>
        <p:spPr>
          <a:xfrm>
            <a:off x="839787" y="2015632"/>
            <a:ext cx="10515600" cy="461665"/>
          </a:xfrm>
          <a:prstGeom prst="rect">
            <a:avLst/>
          </a:prstGeom>
          <a:solidFill>
            <a:srgbClr val="004C00"/>
          </a:solidFill>
          <a:ln>
            <a:solidFill>
              <a:srgbClr val="004C00"/>
            </a:solidFill>
          </a:ln>
        </p:spPr>
        <p:txBody>
          <a:bodyPr wrap="square" anchor="ctr">
            <a:spAutoFit/>
          </a:bodyPr>
          <a:lstStyle/>
          <a:p>
            <a:pPr algn="ctr"/>
            <a:r>
              <a:rPr lang="en-US" sz="2400" cap="none" spc="0" dirty="0">
                <a:solidFill>
                  <a:schemeClr val="bg1"/>
                </a:solidFill>
                <a:effectLst/>
              </a:rPr>
              <a:t>Co-Enrollment WIOA Title / Program</a:t>
            </a:r>
          </a:p>
        </p:txBody>
      </p:sp>
      <p:graphicFrame>
        <p:nvGraphicFramePr>
          <p:cNvPr id="11" name="Table 10">
            <a:extLst>
              <a:ext uri="{FF2B5EF4-FFF2-40B4-BE49-F238E27FC236}">
                <a16:creationId xmlns:a16="http://schemas.microsoft.com/office/drawing/2014/main" id="{E007ADEC-6F41-601E-5276-34712D52102D}"/>
              </a:ext>
            </a:extLst>
          </p:cNvPr>
          <p:cNvGraphicFramePr>
            <a:graphicFrameLocks noGrp="1"/>
          </p:cNvGraphicFramePr>
          <p:nvPr>
            <p:extLst>
              <p:ext uri="{D42A27DB-BD31-4B8C-83A1-F6EECF244321}">
                <p14:modId xmlns:p14="http://schemas.microsoft.com/office/powerpoint/2010/main" val="1492716285"/>
              </p:ext>
            </p:extLst>
          </p:nvPr>
        </p:nvGraphicFramePr>
        <p:xfrm>
          <a:off x="839788" y="2689430"/>
          <a:ext cx="10515599" cy="1810081"/>
        </p:xfrm>
        <a:graphic>
          <a:graphicData uri="http://schemas.openxmlformats.org/drawingml/2006/table">
            <a:tbl>
              <a:tblPr firstRow="1" firstCol="1">
                <a:tableStyleId>{ED083AE6-46FA-4A59-8FB0-9F97EB10719F}</a:tableStyleId>
              </a:tblPr>
              <a:tblGrid>
                <a:gridCol w="2525191">
                  <a:extLst>
                    <a:ext uri="{9D8B030D-6E8A-4147-A177-3AD203B41FA5}">
                      <a16:colId xmlns:a16="http://schemas.microsoft.com/office/drawing/2014/main" val="2048047953"/>
                    </a:ext>
                  </a:extLst>
                </a:gridCol>
                <a:gridCol w="1806268">
                  <a:extLst>
                    <a:ext uri="{9D8B030D-6E8A-4147-A177-3AD203B41FA5}">
                      <a16:colId xmlns:a16="http://schemas.microsoft.com/office/drawing/2014/main" val="2337870584"/>
                    </a:ext>
                  </a:extLst>
                </a:gridCol>
                <a:gridCol w="2319052">
                  <a:extLst>
                    <a:ext uri="{9D8B030D-6E8A-4147-A177-3AD203B41FA5}">
                      <a16:colId xmlns:a16="http://schemas.microsoft.com/office/drawing/2014/main" val="828445321"/>
                    </a:ext>
                  </a:extLst>
                </a:gridCol>
                <a:gridCol w="1932544">
                  <a:extLst>
                    <a:ext uri="{9D8B030D-6E8A-4147-A177-3AD203B41FA5}">
                      <a16:colId xmlns:a16="http://schemas.microsoft.com/office/drawing/2014/main" val="2120416568"/>
                    </a:ext>
                  </a:extLst>
                </a:gridCol>
                <a:gridCol w="1932544">
                  <a:extLst>
                    <a:ext uri="{9D8B030D-6E8A-4147-A177-3AD203B41FA5}">
                      <a16:colId xmlns:a16="http://schemas.microsoft.com/office/drawing/2014/main" val="1142071166"/>
                    </a:ext>
                  </a:extLst>
                </a:gridCol>
              </a:tblGrid>
              <a:tr h="132349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Enrollment:</a:t>
                      </a:r>
                      <a:endParaRPr lang="en-US" sz="2000" b="1" i="0" u="none" strike="noStrike" dirty="0">
                        <a:solidFill>
                          <a:srgbClr val="000000"/>
                        </a:solidFill>
                        <a:effectLst/>
                        <a:latin typeface="+mn-lt"/>
                      </a:endParaRPr>
                    </a:p>
                    <a:p>
                      <a:pPr algn="ctr" fontAlgn="b"/>
                      <a:endParaRPr lang="en-US" sz="2000" b="1" i="0" u="none" strike="noStrike" dirty="0">
                        <a:solidFill>
                          <a:srgbClr val="000000"/>
                        </a:solidFill>
                        <a:effectLst/>
                        <a:latin typeface="Calibri" panose="020F0502020204030204" pitchFamily="34" charset="0"/>
                      </a:endParaRPr>
                    </a:p>
                  </a:txBody>
                  <a:tcPr marL="6350" marR="6350" marT="635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Title II</a:t>
                      </a:r>
                      <a:endParaRPr lang="en-US" sz="2000" b="1" u="none" strike="noStrike" dirty="0">
                        <a:solidFill>
                          <a:srgbClr val="000000"/>
                        </a:solidFill>
                        <a:effectLst/>
                      </a:endParaRPr>
                    </a:p>
                    <a:p>
                      <a:pPr algn="ctr" fontAlgn="b"/>
                      <a:r>
                        <a:rPr lang="en-US" sz="2000" u="none" strike="noStrike" dirty="0">
                          <a:effectLst/>
                        </a:rPr>
                        <a:t>(AEFLA):</a:t>
                      </a:r>
                      <a:endParaRPr lang="en-US" sz="2000" b="1" i="0" u="none" strike="noStrike" dirty="0">
                        <a:solidFill>
                          <a:srgbClr val="000000"/>
                        </a:solidFill>
                        <a:effectLst/>
                        <a:latin typeface="+mn-lt"/>
                      </a:endParaRPr>
                    </a:p>
                    <a:p>
                      <a:pPr algn="ctr" fontAlgn="b"/>
                      <a:r>
                        <a:rPr lang="en-US" sz="2000" u="none" strike="noStrike" dirty="0">
                          <a:effectLst/>
                        </a:rPr>
                        <a:t>% Co-Enrolled</a:t>
                      </a:r>
                      <a:endParaRPr lang="en-US" sz="2000" b="1" i="0" u="none" strike="noStrike" dirty="0">
                        <a:solidFill>
                          <a:srgbClr val="000000"/>
                        </a:solidFill>
                        <a:effectLst/>
                        <a:latin typeface="+mn-lt"/>
                      </a:endParaRPr>
                    </a:p>
                  </a:txBody>
                  <a:tcPr marL="6350" marR="6350" marT="635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Title II</a:t>
                      </a:r>
                      <a:endParaRPr lang="en-US" sz="2000" b="1" u="none" strike="noStrike" dirty="0">
                        <a:solidFill>
                          <a:srgbClr val="000000"/>
                        </a:solidFill>
                        <a:effectLst/>
                      </a:endParaRPr>
                    </a:p>
                    <a:p>
                      <a:pPr algn="ctr" fontAlgn="b"/>
                      <a:r>
                        <a:rPr lang="en-US" sz="2000" u="none" strike="noStrike" dirty="0">
                          <a:effectLst/>
                        </a:rPr>
                        <a:t>(AEFLA):</a:t>
                      </a:r>
                      <a:endParaRPr lang="en-US" sz="2000" b="1" i="0" u="none" strike="noStrike" dirty="0">
                        <a:solidFill>
                          <a:srgbClr val="000000"/>
                        </a:solidFill>
                        <a:effectLst/>
                        <a:latin typeface="+mn-lt"/>
                      </a:endParaRPr>
                    </a:p>
                    <a:p>
                      <a:pPr algn="ctr" fontAlgn="b"/>
                      <a:r>
                        <a:rPr lang="en-US" sz="2000" u="none" strike="noStrike" dirty="0">
                          <a:effectLst/>
                        </a:rPr>
                        <a:t>% Unknown</a:t>
                      </a:r>
                      <a:endParaRPr lang="en-US" sz="2000" b="1" i="0" u="none" strike="noStrike" dirty="0">
                        <a:solidFill>
                          <a:srgbClr val="000000"/>
                        </a:solidFill>
                        <a:effectLst/>
                        <a:latin typeface="+mn-lt"/>
                      </a:endParaRPr>
                    </a:p>
                  </a:txBody>
                  <a:tcPr marL="6350" marR="6350" marT="635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Title IV</a:t>
                      </a:r>
                      <a:endParaRPr lang="en-US" sz="2000" b="1" u="none" strike="noStrike" dirty="0">
                        <a:solidFill>
                          <a:srgbClr val="000000"/>
                        </a:solidFill>
                        <a:effectLst/>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(VR):</a:t>
                      </a:r>
                      <a:endParaRPr lang="en-US" sz="2000" b="1" i="0" u="none" strike="noStrike" dirty="0">
                        <a:solidFill>
                          <a:srgbClr val="000000"/>
                        </a:solidFill>
                        <a:effectLst/>
                        <a:latin typeface="+mn-lt"/>
                      </a:endParaRPr>
                    </a:p>
                    <a:p>
                      <a:pPr algn="ctr" fontAlgn="b"/>
                      <a:r>
                        <a:rPr lang="en-US" sz="2000" u="none" strike="noStrike" dirty="0">
                          <a:effectLst/>
                        </a:rPr>
                        <a:t>% Co-Enrolled</a:t>
                      </a:r>
                      <a:endParaRPr lang="en-US" sz="2000" b="1" i="0" u="none" strike="noStrike" dirty="0">
                        <a:solidFill>
                          <a:srgbClr val="000000"/>
                        </a:solidFill>
                        <a:effectLst/>
                        <a:latin typeface="+mn-lt"/>
                      </a:endParaRPr>
                    </a:p>
                  </a:txBody>
                  <a:tcPr marL="6350" marR="6350" marT="635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Title IV</a:t>
                      </a:r>
                      <a:endParaRPr lang="en-US" sz="2000" b="1" u="none" strike="noStrike" dirty="0">
                        <a:solidFill>
                          <a:srgbClr val="000000"/>
                        </a:solidFill>
                        <a:effectLst/>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(VR):</a:t>
                      </a:r>
                      <a:endParaRPr lang="en-US" sz="2000" b="1" i="0" u="none" strike="noStrike" dirty="0">
                        <a:solidFill>
                          <a:srgbClr val="000000"/>
                        </a:solidFill>
                        <a:effectLst/>
                        <a:latin typeface="+mn-lt"/>
                      </a:endParaRPr>
                    </a:p>
                    <a:p>
                      <a:pPr algn="ctr" fontAlgn="b"/>
                      <a:r>
                        <a:rPr lang="en-US" sz="2000" u="none" strike="noStrike" dirty="0">
                          <a:effectLst/>
                        </a:rPr>
                        <a:t>% Unknown</a:t>
                      </a:r>
                      <a:endParaRPr lang="en-US" sz="2000" b="1" i="0" u="none" strike="noStrike" dirty="0">
                        <a:solidFill>
                          <a:srgbClr val="000000"/>
                        </a:solidFill>
                        <a:effectLst/>
                        <a:latin typeface="+mn-lt"/>
                      </a:endParaRPr>
                    </a:p>
                  </a:txBody>
                  <a:tcPr marL="6350" marR="6350" marT="6350" marB="0" anchor="b"/>
                </a:tc>
                <a:extLst>
                  <a:ext uri="{0D108BD9-81ED-4DB2-BD59-A6C34878D82A}">
                    <a16:rowId xmlns:a16="http://schemas.microsoft.com/office/drawing/2014/main" val="1952775562"/>
                  </a:ext>
                </a:extLst>
              </a:tr>
              <a:tr h="486584">
                <a:tc>
                  <a:txBody>
                    <a:bodyPr/>
                    <a:lstStyle/>
                    <a:p>
                      <a:pPr algn="ctr" fontAlgn="b"/>
                      <a:r>
                        <a:rPr lang="en-US" sz="2000" u="none" strike="noStrike" dirty="0">
                          <a:effectLst/>
                        </a:rPr>
                        <a:t>Title III (WP)</a:t>
                      </a:r>
                      <a:endParaRPr lang="en-US" sz="20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2000" u="none" strike="noStrike" dirty="0">
                          <a:effectLst/>
                        </a:rPr>
                        <a:t>0.5%</a:t>
                      </a:r>
                      <a:endParaRPr lang="en-US" sz="2000" b="0" i="0" u="none" strike="noStrike" dirty="0">
                        <a:solidFill>
                          <a:srgbClr val="000000"/>
                        </a:solidFill>
                        <a:effectLst/>
                        <a:latin typeface="+mn-lt"/>
                      </a:endParaRPr>
                    </a:p>
                  </a:txBody>
                  <a:tcPr marL="6350" marR="6350" marT="6350" marB="0" anchor="b"/>
                </a:tc>
                <a:tc>
                  <a:txBody>
                    <a:bodyPr/>
                    <a:lstStyle/>
                    <a:p>
                      <a:pPr algn="ctr" fontAlgn="b"/>
                      <a:r>
                        <a:rPr lang="en-US" sz="2000" u="none" strike="noStrike">
                          <a:effectLst/>
                        </a:rPr>
                        <a:t>54.8%</a:t>
                      </a:r>
                      <a:endParaRPr lang="en-US" sz="2000" b="0" i="0" u="none" strike="noStrike">
                        <a:solidFill>
                          <a:srgbClr val="000000"/>
                        </a:solidFill>
                        <a:effectLst/>
                        <a:latin typeface="+mn-lt"/>
                      </a:endParaRPr>
                    </a:p>
                  </a:txBody>
                  <a:tcPr marL="6350" marR="6350" marT="6350" marB="0" anchor="b"/>
                </a:tc>
                <a:tc>
                  <a:txBody>
                    <a:bodyPr/>
                    <a:lstStyle/>
                    <a:p>
                      <a:pPr algn="ctr" fontAlgn="b"/>
                      <a:r>
                        <a:rPr lang="en-US" sz="2000" u="none" strike="noStrike" dirty="0">
                          <a:effectLst/>
                        </a:rPr>
                        <a:t>0.3%</a:t>
                      </a:r>
                      <a:endParaRPr lang="en-US" sz="2000" b="0" i="0" u="none" strike="noStrike" dirty="0">
                        <a:solidFill>
                          <a:srgbClr val="000000"/>
                        </a:solidFill>
                        <a:effectLst/>
                        <a:latin typeface="+mn-lt"/>
                      </a:endParaRPr>
                    </a:p>
                  </a:txBody>
                  <a:tcPr marL="6350" marR="6350" marT="6350" marB="0" anchor="b"/>
                </a:tc>
                <a:tc>
                  <a:txBody>
                    <a:bodyPr/>
                    <a:lstStyle/>
                    <a:p>
                      <a:pPr algn="ctr" fontAlgn="b"/>
                      <a:r>
                        <a:rPr lang="en-US" sz="2000" u="none" strike="noStrike" dirty="0">
                          <a:effectLst/>
                        </a:rPr>
                        <a:t>63.0%</a:t>
                      </a:r>
                      <a:endParaRPr lang="en-US" sz="2000" b="0" i="0" u="none" strike="noStrike" dirty="0">
                        <a:solidFill>
                          <a:srgbClr val="000000"/>
                        </a:solidFill>
                        <a:effectLst/>
                        <a:latin typeface="+mn-lt"/>
                      </a:endParaRPr>
                    </a:p>
                  </a:txBody>
                  <a:tcPr marL="6350" marR="6350" marT="6350" marB="0" anchor="b"/>
                </a:tc>
                <a:extLst>
                  <a:ext uri="{0D108BD9-81ED-4DB2-BD59-A6C34878D82A}">
                    <a16:rowId xmlns:a16="http://schemas.microsoft.com/office/drawing/2014/main" val="2801319986"/>
                  </a:ext>
                </a:extLst>
              </a:tr>
            </a:tbl>
          </a:graphicData>
        </a:graphic>
      </p:graphicFrame>
      <p:sp>
        <p:nvSpPr>
          <p:cNvPr id="12" name="TextBox 11">
            <a:extLst>
              <a:ext uri="{FF2B5EF4-FFF2-40B4-BE49-F238E27FC236}">
                <a16:creationId xmlns:a16="http://schemas.microsoft.com/office/drawing/2014/main" id="{34853662-F598-CF60-260C-5CFEA7B749DC}"/>
              </a:ext>
            </a:extLst>
          </p:cNvPr>
          <p:cNvSpPr txBox="1"/>
          <p:nvPr/>
        </p:nvSpPr>
        <p:spPr>
          <a:xfrm>
            <a:off x="839787" y="4711644"/>
            <a:ext cx="10549522" cy="646331"/>
          </a:xfrm>
          <a:prstGeom prst="rect">
            <a:avLst/>
          </a:prstGeom>
          <a:solidFill>
            <a:srgbClr val="004C00"/>
          </a:solidFill>
          <a:ln>
            <a:solidFill>
              <a:srgbClr val="004C00"/>
            </a:solidFill>
          </a:ln>
        </p:spPr>
        <p:txBody>
          <a:bodyPr wrap="square" rtlCol="0">
            <a:spAutoFit/>
          </a:bodyPr>
          <a:lstStyle/>
          <a:p>
            <a:r>
              <a:rPr lang="en-US">
                <a:solidFill>
                  <a:schemeClr val="bg1"/>
                </a:solidFill>
              </a:rPr>
              <a:t>Data from U.S. Department of Labor, indicating which participants in WP are marked as co-enrolled with one of the other core programs.</a:t>
            </a:r>
          </a:p>
        </p:txBody>
      </p:sp>
    </p:spTree>
    <p:extLst>
      <p:ext uri="{BB962C8B-B14F-4D97-AF65-F5344CB8AC3E}">
        <p14:creationId xmlns:p14="http://schemas.microsoft.com/office/powerpoint/2010/main" val="1366312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3E8FA9-C262-5AE8-5C18-7118D3E41FE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24</a:t>
            </a:fld>
            <a:endParaRPr lang="en-US"/>
          </a:p>
        </p:txBody>
      </p:sp>
      <p:sp>
        <p:nvSpPr>
          <p:cNvPr id="3" name="Title 2">
            <a:extLst>
              <a:ext uri="{FF2B5EF4-FFF2-40B4-BE49-F238E27FC236}">
                <a16:creationId xmlns:a16="http://schemas.microsoft.com/office/drawing/2014/main" id="{F568F4CF-BF5B-C797-A888-1278DDB84811}"/>
              </a:ext>
              <a:ext uri="{C183D7F6-B498-43B3-948B-1728B52AA6E4}">
                <adec:decorative xmlns:adec="http://schemas.microsoft.com/office/drawing/2017/decorative" val="0"/>
              </a:ext>
            </a:extLst>
          </p:cNvPr>
          <p:cNvSpPr>
            <a:spLocks noGrp="1"/>
          </p:cNvSpPr>
          <p:nvPr>
            <p:ph type="title"/>
          </p:nvPr>
        </p:nvSpPr>
        <p:spPr/>
        <p:txBody>
          <a:bodyPr/>
          <a:lstStyle/>
          <a:p>
            <a:r>
              <a:rPr lang="en-US"/>
              <a:t>Co-Enrollment by Program</a:t>
            </a:r>
          </a:p>
        </p:txBody>
      </p:sp>
      <p:sp>
        <p:nvSpPr>
          <p:cNvPr id="5" name="Text Placeholder 4">
            <a:extLst>
              <a:ext uri="{FF2B5EF4-FFF2-40B4-BE49-F238E27FC236}">
                <a16:creationId xmlns:a16="http://schemas.microsoft.com/office/drawing/2014/main" id="{FD2526C7-A7B2-AF7B-64B7-DA3ACA762BE4}"/>
              </a:ext>
            </a:extLst>
          </p:cNvPr>
          <p:cNvSpPr>
            <a:spLocks noGrp="1"/>
          </p:cNvSpPr>
          <p:nvPr>
            <p:ph type="body" idx="1"/>
          </p:nvPr>
        </p:nvSpPr>
        <p:spPr/>
        <p:txBody>
          <a:bodyPr/>
          <a:lstStyle/>
          <a:p>
            <a:r>
              <a:rPr lang="en-US" dirty="0"/>
              <a:t>Highest Rates Reported: Wagner-</a:t>
            </a:r>
            <a:r>
              <a:rPr lang="en-US" dirty="0" err="1"/>
              <a:t>Peyser</a:t>
            </a:r>
            <a:endParaRPr lang="en-US" dirty="0"/>
          </a:p>
        </p:txBody>
      </p:sp>
      <p:sp>
        <p:nvSpPr>
          <p:cNvPr id="7" name="TextBox 6">
            <a:extLst>
              <a:ext uri="{FF2B5EF4-FFF2-40B4-BE49-F238E27FC236}">
                <a16:creationId xmlns:a16="http://schemas.microsoft.com/office/drawing/2014/main" id="{CAE74479-ED94-9314-4188-C1087705603A}"/>
              </a:ext>
            </a:extLst>
          </p:cNvPr>
          <p:cNvSpPr txBox="1"/>
          <p:nvPr/>
        </p:nvSpPr>
        <p:spPr>
          <a:xfrm>
            <a:off x="839788" y="2011680"/>
            <a:ext cx="5120640" cy="3108960"/>
          </a:xfrm>
          <a:prstGeom prst="rect">
            <a:avLst/>
          </a:prstGeom>
          <a:solidFill>
            <a:schemeClr val="accent1">
              <a:lumMod val="20000"/>
              <a:lumOff val="80000"/>
            </a:schemeClr>
          </a:solidFill>
        </p:spPr>
        <p:txBody>
          <a:bodyPr wrap="square" rtlCol="0" anchor="t">
            <a:noAutofit/>
          </a:bodyPr>
          <a:lstStyle>
            <a:defPPr>
              <a:defRPr lang="en-US"/>
            </a:defPPr>
            <a:lvl1pPr algn="ctr" fontAlgn="ctr">
              <a:spcBef>
                <a:spcPts val="0"/>
              </a:spcBef>
              <a:spcAft>
                <a:spcPts val="0"/>
              </a:spcAft>
              <a:defRPr sz="2000" b="1" i="0" u="none" strike="noStrike">
                <a:solidFill>
                  <a:schemeClr val="accent1"/>
                </a:solidFill>
                <a:effectLst/>
              </a:defRPr>
            </a:lvl1pPr>
          </a:lstStyle>
          <a:p>
            <a:r>
              <a:rPr lang="en-US" sz="2400" dirty="0"/>
              <a:t>Wagner-</a:t>
            </a:r>
            <a:r>
              <a:rPr lang="en-US" sz="2400" dirty="0" err="1"/>
              <a:t>Peyser</a:t>
            </a:r>
            <a:r>
              <a:rPr lang="en-US" sz="2400" dirty="0"/>
              <a:t> &amp;</a:t>
            </a:r>
          </a:p>
          <a:p>
            <a:r>
              <a:rPr lang="en-US" sz="2400" dirty="0"/>
              <a:t>AEFLA </a:t>
            </a:r>
          </a:p>
          <a:p>
            <a:endParaRPr lang="en-US" dirty="0"/>
          </a:p>
          <a:p>
            <a:r>
              <a:rPr lang="en-US" sz="2400" b="0" dirty="0"/>
              <a:t>4.1%</a:t>
            </a:r>
          </a:p>
          <a:p>
            <a:r>
              <a:rPr lang="en-US" sz="2400" b="0" dirty="0"/>
              <a:t>3.2%</a:t>
            </a:r>
          </a:p>
          <a:p>
            <a:r>
              <a:rPr lang="en-US" sz="2400" b="0" dirty="0"/>
              <a:t>2.8%</a:t>
            </a:r>
          </a:p>
          <a:p>
            <a:r>
              <a:rPr lang="en-US" sz="2400" b="0" dirty="0"/>
              <a:t>1.6%</a:t>
            </a:r>
          </a:p>
          <a:p>
            <a:r>
              <a:rPr lang="en-US" sz="2400" b="0" dirty="0"/>
              <a:t>1.4%</a:t>
            </a:r>
          </a:p>
          <a:p>
            <a:endParaRPr lang="en-US" dirty="0"/>
          </a:p>
        </p:txBody>
      </p:sp>
      <p:sp>
        <p:nvSpPr>
          <p:cNvPr id="6" name="TextBox 5">
            <a:extLst>
              <a:ext uri="{FF2B5EF4-FFF2-40B4-BE49-F238E27FC236}">
                <a16:creationId xmlns:a16="http://schemas.microsoft.com/office/drawing/2014/main" id="{CFE528A6-B1A8-DB6F-DC81-48DE7CBE6387}"/>
              </a:ext>
            </a:extLst>
          </p:cNvPr>
          <p:cNvSpPr txBox="1"/>
          <p:nvPr/>
        </p:nvSpPr>
        <p:spPr>
          <a:xfrm>
            <a:off x="839787" y="5212080"/>
            <a:ext cx="5120641" cy="1005840"/>
          </a:xfrm>
          <a:prstGeom prst="rect">
            <a:avLst/>
          </a:prstGeom>
          <a:solidFill>
            <a:schemeClr val="tx2"/>
          </a:solidFill>
        </p:spPr>
        <p:txBody>
          <a:bodyPr wrap="square" lIns="91440" tIns="45720" rIns="91440" bIns="45720" anchor="t">
            <a:spAutoFit/>
          </a:bodyPr>
          <a:lstStyle>
            <a:defPPr>
              <a:defRPr lang="en-US"/>
            </a:defPPr>
            <a:lvl1pPr marL="342900" indent="-342900" algn="ctr">
              <a:buClr>
                <a:schemeClr val="bg1"/>
              </a:buClr>
              <a:buFont typeface="Wingdings 3" panose="05040102010807070707" pitchFamily="18" charset="2"/>
              <a:buChar char="}"/>
              <a:defRPr sz="2000">
                <a:solidFill>
                  <a:schemeClr val="bg1"/>
                </a:solidFill>
              </a:defRPr>
            </a:lvl1pPr>
          </a:lstStyle>
          <a:p>
            <a:r>
              <a:rPr lang="en-US"/>
              <a:t>25 states reporting 0.0% co-enrollment</a:t>
            </a:r>
          </a:p>
          <a:p>
            <a:r>
              <a:rPr lang="en-US"/>
              <a:t>0.1% Median rate</a:t>
            </a:r>
          </a:p>
          <a:p>
            <a:r>
              <a:rPr lang="en-US"/>
              <a:t>0.5% Mean rate</a:t>
            </a:r>
          </a:p>
        </p:txBody>
      </p:sp>
      <p:sp>
        <p:nvSpPr>
          <p:cNvPr id="13" name="TextBox 12">
            <a:extLst>
              <a:ext uri="{FF2B5EF4-FFF2-40B4-BE49-F238E27FC236}">
                <a16:creationId xmlns:a16="http://schemas.microsoft.com/office/drawing/2014/main" id="{824111DF-1652-BFD4-8A03-03CCF7FF19CC}"/>
              </a:ext>
            </a:extLst>
          </p:cNvPr>
          <p:cNvSpPr txBox="1"/>
          <p:nvPr/>
        </p:nvSpPr>
        <p:spPr>
          <a:xfrm>
            <a:off x="6231572" y="2011680"/>
            <a:ext cx="5120640" cy="3108960"/>
          </a:xfrm>
          <a:prstGeom prst="rect">
            <a:avLst/>
          </a:prstGeom>
          <a:solidFill>
            <a:srgbClr val="E1FFE1"/>
          </a:solidFill>
        </p:spPr>
        <p:txBody>
          <a:bodyPr wrap="square" rtlCol="0" anchor="t">
            <a:noAutofit/>
          </a:bodyPr>
          <a:lstStyle>
            <a:defPPr>
              <a:defRPr lang="en-US"/>
            </a:defPPr>
            <a:lvl1pPr algn="ctr" fontAlgn="ctr">
              <a:spcBef>
                <a:spcPts val="0"/>
              </a:spcBef>
              <a:spcAft>
                <a:spcPts val="0"/>
              </a:spcAft>
              <a:defRPr sz="2000" b="1" i="0" u="none" strike="noStrike">
                <a:solidFill>
                  <a:schemeClr val="accent2"/>
                </a:solidFill>
                <a:effectLst/>
              </a:defRPr>
            </a:lvl1pPr>
          </a:lstStyle>
          <a:p>
            <a:r>
              <a:rPr lang="en-US" sz="2400" dirty="0">
                <a:solidFill>
                  <a:srgbClr val="004C00"/>
                </a:solidFill>
              </a:rPr>
              <a:t>Wagner-</a:t>
            </a:r>
            <a:r>
              <a:rPr lang="en-US" sz="2400" dirty="0" err="1">
                <a:solidFill>
                  <a:srgbClr val="004C00"/>
                </a:solidFill>
              </a:rPr>
              <a:t>Peyser</a:t>
            </a:r>
            <a:r>
              <a:rPr lang="en-US" sz="2400" dirty="0">
                <a:solidFill>
                  <a:srgbClr val="004C00"/>
                </a:solidFill>
              </a:rPr>
              <a:t> &amp;</a:t>
            </a:r>
          </a:p>
          <a:p>
            <a:r>
              <a:rPr lang="en-US" sz="2400" dirty="0">
                <a:solidFill>
                  <a:srgbClr val="004C00"/>
                </a:solidFill>
              </a:rPr>
              <a:t>Vocational Rehabilitation</a:t>
            </a:r>
          </a:p>
          <a:p>
            <a:endParaRPr lang="en-US" dirty="0">
              <a:solidFill>
                <a:srgbClr val="004C00"/>
              </a:solidFill>
            </a:endParaRPr>
          </a:p>
          <a:p>
            <a:r>
              <a:rPr lang="en-US" sz="2400" b="0" dirty="0">
                <a:solidFill>
                  <a:srgbClr val="004C00"/>
                </a:solidFill>
              </a:rPr>
              <a:t>4.0%</a:t>
            </a:r>
          </a:p>
          <a:p>
            <a:r>
              <a:rPr lang="en-US" sz="2400" b="0" dirty="0">
                <a:solidFill>
                  <a:srgbClr val="004C00"/>
                </a:solidFill>
              </a:rPr>
              <a:t>2.2%</a:t>
            </a:r>
          </a:p>
          <a:p>
            <a:r>
              <a:rPr lang="en-US" sz="2400" b="0" dirty="0">
                <a:solidFill>
                  <a:srgbClr val="004C00"/>
                </a:solidFill>
              </a:rPr>
              <a:t>1.7%</a:t>
            </a:r>
          </a:p>
          <a:p>
            <a:r>
              <a:rPr lang="en-US" sz="2400" b="0" dirty="0">
                <a:solidFill>
                  <a:srgbClr val="004C00"/>
                </a:solidFill>
              </a:rPr>
              <a:t>1.6%</a:t>
            </a:r>
          </a:p>
          <a:p>
            <a:r>
              <a:rPr lang="en-US" sz="2400" b="0" dirty="0">
                <a:solidFill>
                  <a:srgbClr val="004C00"/>
                </a:solidFill>
              </a:rPr>
              <a:t>1.5%</a:t>
            </a:r>
          </a:p>
          <a:p>
            <a:endParaRPr lang="en-US" dirty="0">
              <a:solidFill>
                <a:srgbClr val="004C00"/>
              </a:solidFill>
            </a:endParaRPr>
          </a:p>
        </p:txBody>
      </p:sp>
      <p:sp>
        <p:nvSpPr>
          <p:cNvPr id="4" name="TextBox 3">
            <a:extLst>
              <a:ext uri="{FF2B5EF4-FFF2-40B4-BE49-F238E27FC236}">
                <a16:creationId xmlns:a16="http://schemas.microsoft.com/office/drawing/2014/main" id="{E86B5F56-16DB-F251-8162-FE0B2E2A44A9}"/>
              </a:ext>
            </a:extLst>
          </p:cNvPr>
          <p:cNvSpPr txBox="1"/>
          <p:nvPr/>
        </p:nvSpPr>
        <p:spPr>
          <a:xfrm>
            <a:off x="6231572" y="5212080"/>
            <a:ext cx="5120639" cy="1005840"/>
          </a:xfrm>
          <a:prstGeom prst="rect">
            <a:avLst/>
          </a:prstGeom>
          <a:solidFill>
            <a:srgbClr val="004C00"/>
          </a:solidFill>
        </p:spPr>
        <p:txBody>
          <a:bodyPr wrap="square" lIns="91440" tIns="45720" rIns="91440" bIns="45720" anchor="t">
            <a:spAutoFit/>
          </a:bodyPr>
          <a:lstStyle>
            <a:defPPr>
              <a:defRPr lang="en-US"/>
            </a:defPPr>
            <a:lvl1pPr marL="285750" indent="-285750" algn="ctr">
              <a:buClr>
                <a:schemeClr val="bg1"/>
              </a:buClr>
              <a:buFont typeface="Wingdings 3" panose="05040102010807070707" pitchFamily="18" charset="2"/>
              <a:buChar char=""/>
              <a:defRPr sz="2000">
                <a:solidFill>
                  <a:schemeClr val="bg1"/>
                </a:solidFill>
              </a:defRPr>
            </a:lvl1pPr>
          </a:lstStyle>
          <a:p>
            <a:r>
              <a:rPr lang="en-US" dirty="0"/>
              <a:t>10 states reporting 0.0% co-enrollment</a:t>
            </a:r>
          </a:p>
          <a:p>
            <a:r>
              <a:rPr lang="en-US" dirty="0"/>
              <a:t>0.2% Median rate</a:t>
            </a:r>
          </a:p>
          <a:p>
            <a:r>
              <a:rPr lang="en-US" dirty="0"/>
              <a:t>0.3% Mean rate</a:t>
            </a:r>
          </a:p>
        </p:txBody>
      </p:sp>
      <p:cxnSp>
        <p:nvCxnSpPr>
          <p:cNvPr id="10" name="Straight Connector 9">
            <a:extLst>
              <a:ext uri="{FF2B5EF4-FFF2-40B4-BE49-F238E27FC236}">
                <a16:creationId xmlns:a16="http://schemas.microsoft.com/office/drawing/2014/main" id="{6D9D8DF8-B7E9-62BE-2ECE-563FEE2390D9}"/>
              </a:ext>
              <a:ext uri="{C183D7F6-B498-43B3-948B-1728B52AA6E4}">
                <adec:decorative xmlns:adec="http://schemas.microsoft.com/office/drawing/2017/decorative" val="1"/>
              </a:ext>
            </a:extLst>
          </p:cNvPr>
          <p:cNvCxnSpPr/>
          <p:nvPr/>
        </p:nvCxnSpPr>
        <p:spPr>
          <a:xfrm>
            <a:off x="836611" y="2964501"/>
            <a:ext cx="5120640" cy="0"/>
          </a:xfrm>
          <a:prstGeom prst="line">
            <a:avLst/>
          </a:prstGeom>
          <a:ln>
            <a:solidFill>
              <a:srgbClr val="004C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4D0311F-E2FD-68DE-6127-62355F4CFFEC}"/>
              </a:ext>
              <a:ext uri="{C183D7F6-B498-43B3-948B-1728B52AA6E4}">
                <adec:decorative xmlns:adec="http://schemas.microsoft.com/office/drawing/2017/decorative" val="1"/>
              </a:ext>
            </a:extLst>
          </p:cNvPr>
          <p:cNvCxnSpPr/>
          <p:nvPr/>
        </p:nvCxnSpPr>
        <p:spPr>
          <a:xfrm>
            <a:off x="6234748" y="2964501"/>
            <a:ext cx="512064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1223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3E8FA9-C262-5AE8-5C18-7118D3E41FE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25</a:t>
            </a:fld>
            <a:endParaRPr lang="en-US"/>
          </a:p>
        </p:txBody>
      </p:sp>
      <p:sp>
        <p:nvSpPr>
          <p:cNvPr id="3" name="Title 2">
            <a:extLst>
              <a:ext uri="{FF2B5EF4-FFF2-40B4-BE49-F238E27FC236}">
                <a16:creationId xmlns:a16="http://schemas.microsoft.com/office/drawing/2014/main" id="{F568F4CF-BF5B-C797-A888-1278DDB84811}"/>
              </a:ext>
            </a:extLst>
          </p:cNvPr>
          <p:cNvSpPr>
            <a:spLocks noGrp="1"/>
          </p:cNvSpPr>
          <p:nvPr>
            <p:ph type="title"/>
          </p:nvPr>
        </p:nvSpPr>
        <p:spPr/>
        <p:txBody>
          <a:bodyPr/>
          <a:lstStyle/>
          <a:p>
            <a:r>
              <a:rPr lang="en-US"/>
              <a:t>Co-Enrollment by Program</a:t>
            </a:r>
          </a:p>
        </p:txBody>
      </p:sp>
      <p:sp>
        <p:nvSpPr>
          <p:cNvPr id="5" name="Text Placeholder 4">
            <a:extLst>
              <a:ext uri="{FF2B5EF4-FFF2-40B4-BE49-F238E27FC236}">
                <a16:creationId xmlns:a16="http://schemas.microsoft.com/office/drawing/2014/main" id="{FD2526C7-A7B2-AF7B-64B7-DA3ACA762BE4}"/>
              </a:ext>
            </a:extLst>
          </p:cNvPr>
          <p:cNvSpPr>
            <a:spLocks noGrp="1"/>
          </p:cNvSpPr>
          <p:nvPr>
            <p:ph type="body" idx="1"/>
          </p:nvPr>
        </p:nvSpPr>
        <p:spPr/>
        <p:txBody>
          <a:bodyPr/>
          <a:lstStyle/>
          <a:p>
            <a:r>
              <a:rPr lang="en-US"/>
              <a:t>Title IV Program: Vocational Rehabilitation</a:t>
            </a:r>
          </a:p>
        </p:txBody>
      </p:sp>
      <p:sp>
        <p:nvSpPr>
          <p:cNvPr id="6" name="TextBox 5">
            <a:extLst>
              <a:ext uri="{FF2B5EF4-FFF2-40B4-BE49-F238E27FC236}">
                <a16:creationId xmlns:a16="http://schemas.microsoft.com/office/drawing/2014/main" id="{1454B1C9-6B80-E31B-D8DD-6D2761EA6DE8}"/>
              </a:ext>
            </a:extLst>
          </p:cNvPr>
          <p:cNvSpPr txBox="1"/>
          <p:nvPr/>
        </p:nvSpPr>
        <p:spPr>
          <a:xfrm>
            <a:off x="839788" y="1989878"/>
            <a:ext cx="10515600" cy="461665"/>
          </a:xfrm>
          <a:prstGeom prst="rect">
            <a:avLst/>
          </a:prstGeom>
          <a:solidFill>
            <a:srgbClr val="004C00"/>
          </a:solidFill>
        </p:spPr>
        <p:txBody>
          <a:bodyPr wrap="square" anchor="ctr">
            <a:spAutoFit/>
          </a:bodyPr>
          <a:lstStyle/>
          <a:p>
            <a:pPr algn="ctr" fontAlgn="b"/>
            <a:r>
              <a:rPr lang="en-US" sz="2400" i="0" u="none" strike="noStrike">
                <a:solidFill>
                  <a:schemeClr val="bg1"/>
                </a:solidFill>
                <a:effectLst/>
                <a:latin typeface="Calibri" panose="020F0502020204030204" pitchFamily="34" charset="0"/>
              </a:rPr>
              <a:t>National Perspective – Program Year 21 – National Co-Enrollment 9.3%</a:t>
            </a:r>
          </a:p>
        </p:txBody>
      </p:sp>
      <p:graphicFrame>
        <p:nvGraphicFramePr>
          <p:cNvPr id="10" name="Content Placeholder 9">
            <a:extLst>
              <a:ext uri="{FF2B5EF4-FFF2-40B4-BE49-F238E27FC236}">
                <a16:creationId xmlns:a16="http://schemas.microsoft.com/office/drawing/2014/main" id="{4E50D15F-4F7E-323C-CAB2-CEA390692666}"/>
              </a:ext>
            </a:extLst>
          </p:cNvPr>
          <p:cNvGraphicFramePr>
            <a:graphicFrameLocks noGrp="1"/>
          </p:cNvGraphicFramePr>
          <p:nvPr>
            <p:ph sz="half" idx="2"/>
            <p:extLst>
              <p:ext uri="{D42A27DB-BD31-4B8C-83A1-F6EECF244321}">
                <p14:modId xmlns:p14="http://schemas.microsoft.com/office/powerpoint/2010/main" val="1443209771"/>
              </p:ext>
            </p:extLst>
          </p:nvPr>
        </p:nvGraphicFramePr>
        <p:xfrm>
          <a:off x="839788" y="2618230"/>
          <a:ext cx="10515600" cy="3172556"/>
        </p:xfrm>
        <a:graphic>
          <a:graphicData uri="http://schemas.openxmlformats.org/drawingml/2006/table">
            <a:tbl>
              <a:tblPr firstRow="1">
                <a:tableStyleId>{ED083AE6-46FA-4A59-8FB0-9F97EB10719F}</a:tableStyleId>
              </a:tblPr>
              <a:tblGrid>
                <a:gridCol w="1835596">
                  <a:extLst>
                    <a:ext uri="{9D8B030D-6E8A-4147-A177-3AD203B41FA5}">
                      <a16:colId xmlns:a16="http://schemas.microsoft.com/office/drawing/2014/main" val="3254349237"/>
                    </a:ext>
                  </a:extLst>
                </a:gridCol>
                <a:gridCol w="1523708">
                  <a:extLst>
                    <a:ext uri="{9D8B030D-6E8A-4147-A177-3AD203B41FA5}">
                      <a16:colId xmlns:a16="http://schemas.microsoft.com/office/drawing/2014/main" val="3308418805"/>
                    </a:ext>
                  </a:extLst>
                </a:gridCol>
                <a:gridCol w="1750777">
                  <a:extLst>
                    <a:ext uri="{9D8B030D-6E8A-4147-A177-3AD203B41FA5}">
                      <a16:colId xmlns:a16="http://schemas.microsoft.com/office/drawing/2014/main" val="1770519647"/>
                    </a:ext>
                  </a:extLst>
                </a:gridCol>
                <a:gridCol w="1375043">
                  <a:extLst>
                    <a:ext uri="{9D8B030D-6E8A-4147-A177-3AD203B41FA5}">
                      <a16:colId xmlns:a16="http://schemas.microsoft.com/office/drawing/2014/main" val="930026960"/>
                    </a:ext>
                  </a:extLst>
                </a:gridCol>
                <a:gridCol w="2015238">
                  <a:extLst>
                    <a:ext uri="{9D8B030D-6E8A-4147-A177-3AD203B41FA5}">
                      <a16:colId xmlns:a16="http://schemas.microsoft.com/office/drawing/2014/main" val="178403429"/>
                    </a:ext>
                  </a:extLst>
                </a:gridCol>
                <a:gridCol w="2015238">
                  <a:extLst>
                    <a:ext uri="{9D8B030D-6E8A-4147-A177-3AD203B41FA5}">
                      <a16:colId xmlns:a16="http://schemas.microsoft.com/office/drawing/2014/main" val="4207719209"/>
                    </a:ext>
                  </a:extLst>
                </a:gridCol>
              </a:tblGrid>
              <a:tr h="684642">
                <a:tc>
                  <a:txBody>
                    <a:bodyPr/>
                    <a:lstStyle/>
                    <a:p>
                      <a:pPr marL="0" lvl="1" algn="ctr" fontAlgn="b"/>
                      <a:r>
                        <a:rPr lang="en-US" sz="2000" b="1" u="none" strike="noStrike">
                          <a:solidFill>
                            <a:srgbClr val="000000"/>
                          </a:solidFill>
                          <a:effectLst/>
                        </a:rPr>
                        <a:t>Enrollment</a:t>
                      </a:r>
                      <a:endParaRPr lang="en-US" sz="2000" b="1" i="0" u="none" strike="noStrike">
                        <a:solidFill>
                          <a:srgbClr val="000000"/>
                        </a:solidFill>
                        <a:effectLst/>
                        <a:latin typeface="Calibri" panose="020F0502020204030204" pitchFamily="34" charset="0"/>
                      </a:endParaRPr>
                    </a:p>
                  </a:txBody>
                  <a:tcPr marT="91440" marB="9144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b="1" u="none" strike="noStrike">
                          <a:solidFill>
                            <a:srgbClr val="000000"/>
                          </a:solidFill>
                          <a:effectLst/>
                        </a:rPr>
                        <a:t>Title I:</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2000" b="1" u="none" strike="noStrike">
                          <a:solidFill>
                            <a:srgbClr val="000000"/>
                          </a:solidFill>
                          <a:effectLst/>
                        </a:rPr>
                        <a:t>Adult</a:t>
                      </a:r>
                      <a:endParaRPr lang="en-US" sz="2000" b="1" i="0" u="none" strike="noStrike">
                        <a:solidFill>
                          <a:srgbClr val="000000"/>
                        </a:solidFill>
                        <a:effectLst/>
                        <a:latin typeface="Calibri" panose="020F0502020204030204" pitchFamily="34" charset="0"/>
                      </a:endParaRPr>
                    </a:p>
                  </a:txBody>
                  <a:tcPr marT="91440" marB="9144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b="1" u="none" strike="noStrike">
                          <a:solidFill>
                            <a:srgbClr val="000000"/>
                          </a:solidFill>
                          <a:effectLst/>
                        </a:rPr>
                        <a:t>Title I:</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2000" b="1" u="none" strike="noStrike">
                          <a:solidFill>
                            <a:srgbClr val="000000"/>
                          </a:solidFill>
                          <a:effectLst/>
                        </a:rPr>
                        <a:t>DW</a:t>
                      </a:r>
                      <a:endParaRPr lang="en-US" sz="2000" b="1" i="0" u="none" strike="noStrike">
                        <a:solidFill>
                          <a:srgbClr val="000000"/>
                        </a:solidFill>
                        <a:effectLst/>
                        <a:latin typeface="Calibri" panose="020F0502020204030204" pitchFamily="34" charset="0"/>
                      </a:endParaRPr>
                    </a:p>
                  </a:txBody>
                  <a:tcPr marT="91440" marB="9144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b="1" u="none" strike="noStrike">
                          <a:solidFill>
                            <a:srgbClr val="000000"/>
                          </a:solidFill>
                          <a:effectLst/>
                        </a:rPr>
                        <a:t>Title I:</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2000" b="1" u="none" strike="noStrike">
                          <a:solidFill>
                            <a:srgbClr val="000000"/>
                          </a:solidFill>
                          <a:effectLst/>
                        </a:rPr>
                        <a:t>Youth</a:t>
                      </a:r>
                      <a:endParaRPr lang="en-US" sz="2000" b="1" i="0" u="none" strike="noStrike">
                        <a:solidFill>
                          <a:srgbClr val="000000"/>
                        </a:solidFill>
                        <a:effectLst/>
                        <a:latin typeface="Calibri" panose="020F0502020204030204" pitchFamily="34" charset="0"/>
                      </a:endParaRPr>
                    </a:p>
                  </a:txBody>
                  <a:tcPr marT="91440" marB="9144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b="1" u="none" strike="noStrike">
                          <a:solidFill>
                            <a:srgbClr val="000000"/>
                          </a:solidFill>
                          <a:effectLst/>
                        </a:rPr>
                        <a:t>Title II:</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2000" b="1" u="none" strike="noStrike">
                          <a:solidFill>
                            <a:srgbClr val="000000"/>
                          </a:solidFill>
                          <a:effectLst/>
                        </a:rPr>
                        <a:t>AEFLA</a:t>
                      </a:r>
                      <a:endParaRPr lang="en-US" sz="2000" b="1" i="0" u="none" strike="noStrike">
                        <a:solidFill>
                          <a:srgbClr val="000000"/>
                        </a:solidFill>
                        <a:effectLst/>
                        <a:latin typeface="Calibri" panose="020F0502020204030204" pitchFamily="34" charset="0"/>
                      </a:endParaRPr>
                    </a:p>
                  </a:txBody>
                  <a:tcPr marT="91440" marB="9144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b="1" u="none" strike="noStrike" dirty="0">
                          <a:solidFill>
                            <a:srgbClr val="000000"/>
                          </a:solidFill>
                          <a:effectLst/>
                        </a:rPr>
                        <a:t>Title III:</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2000" b="1" u="none" strike="noStrike" dirty="0">
                          <a:solidFill>
                            <a:srgbClr val="000000"/>
                          </a:solidFill>
                          <a:effectLst/>
                        </a:rPr>
                        <a:t>WP</a:t>
                      </a:r>
                      <a:endParaRPr lang="en-US" sz="2000" b="1" i="0" u="none" strike="noStrike" dirty="0">
                        <a:solidFill>
                          <a:srgbClr val="000000"/>
                        </a:solidFill>
                        <a:effectLst/>
                        <a:latin typeface="Calibri" panose="020F0502020204030204" pitchFamily="34" charset="0"/>
                      </a:endParaRPr>
                    </a:p>
                  </a:txBody>
                  <a:tcPr marT="91440" marB="91440" anchor="ctr"/>
                </a:tc>
                <a:extLst>
                  <a:ext uri="{0D108BD9-81ED-4DB2-BD59-A6C34878D82A}">
                    <a16:rowId xmlns:a16="http://schemas.microsoft.com/office/drawing/2014/main" val="1113686278"/>
                  </a:ext>
                </a:extLst>
              </a:tr>
              <a:tr h="944368">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1" u="none" strike="noStrike">
                          <a:solidFill>
                            <a:srgbClr val="000000"/>
                          </a:solidFill>
                          <a:effectLst/>
                        </a:rPr>
                        <a:t>Title IV- VR</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800" b="1" u="none" strike="noStrike">
                          <a:solidFill>
                            <a:srgbClr val="000000"/>
                          </a:solidFill>
                          <a:effectLst/>
                        </a:rPr>
                        <a:t>National Percent</a:t>
                      </a:r>
                      <a:endParaRPr lang="en-US" sz="1800" b="1" i="0" u="none" strike="noStrike">
                        <a:solidFill>
                          <a:srgbClr val="000000"/>
                        </a:solidFill>
                        <a:effectLst/>
                        <a:latin typeface="Calibri" panose="020F0502020204030204" pitchFamily="34" charset="0"/>
                      </a:endParaRPr>
                    </a:p>
                  </a:txBody>
                  <a:tcPr marT="91440" marB="91440" anchor="ctr"/>
                </a:tc>
                <a:tc>
                  <a:txBody>
                    <a:bodyPr/>
                    <a:lstStyle/>
                    <a:p>
                      <a:pPr algn="ctr" fontAlgn="b"/>
                      <a:r>
                        <a:rPr lang="en-US" sz="2000" b="0" u="none" strike="noStrike">
                          <a:solidFill>
                            <a:srgbClr val="000000"/>
                          </a:solidFill>
                          <a:effectLst/>
                        </a:rPr>
                        <a:t>3.2%</a:t>
                      </a:r>
                      <a:endParaRPr lang="en-US" sz="2000" b="0" i="0" u="none" strike="noStrike">
                        <a:solidFill>
                          <a:srgbClr val="000000"/>
                        </a:solidFill>
                        <a:effectLst/>
                        <a:latin typeface="Calibri" panose="020F0502020204030204" pitchFamily="34" charset="0"/>
                      </a:endParaRPr>
                    </a:p>
                  </a:txBody>
                  <a:tcPr marT="91440" marB="91440" anchor="ctr"/>
                </a:tc>
                <a:tc>
                  <a:txBody>
                    <a:bodyPr/>
                    <a:lstStyle/>
                    <a:p>
                      <a:pPr algn="ctr" fontAlgn="b"/>
                      <a:r>
                        <a:rPr lang="en-US" sz="2000" b="0" u="none" strike="noStrike">
                          <a:solidFill>
                            <a:srgbClr val="000000"/>
                          </a:solidFill>
                          <a:effectLst/>
                        </a:rPr>
                        <a:t>1.3%</a:t>
                      </a:r>
                      <a:endParaRPr lang="en-US" sz="2000" b="0" i="0" u="none" strike="noStrike">
                        <a:solidFill>
                          <a:srgbClr val="000000"/>
                        </a:solidFill>
                        <a:effectLst/>
                        <a:latin typeface="Calibri" panose="020F0502020204030204" pitchFamily="34" charset="0"/>
                      </a:endParaRPr>
                    </a:p>
                  </a:txBody>
                  <a:tcPr marT="91440" marB="91440" anchor="ctr"/>
                </a:tc>
                <a:tc>
                  <a:txBody>
                    <a:bodyPr/>
                    <a:lstStyle/>
                    <a:p>
                      <a:pPr algn="ctr" fontAlgn="b"/>
                      <a:r>
                        <a:rPr lang="en-US" sz="2000" b="0" u="none" strike="noStrike">
                          <a:solidFill>
                            <a:srgbClr val="000000"/>
                          </a:solidFill>
                          <a:effectLst/>
                        </a:rPr>
                        <a:t>2.8%</a:t>
                      </a:r>
                      <a:endParaRPr lang="en-US" sz="2000" b="0" i="0" u="none" strike="noStrike">
                        <a:solidFill>
                          <a:srgbClr val="000000"/>
                        </a:solidFill>
                        <a:effectLst/>
                        <a:latin typeface="Calibri" panose="020F0502020204030204" pitchFamily="34" charset="0"/>
                      </a:endParaRPr>
                    </a:p>
                  </a:txBody>
                  <a:tcPr marT="91440" marB="91440" anchor="ctr"/>
                </a:tc>
                <a:tc>
                  <a:txBody>
                    <a:bodyPr/>
                    <a:lstStyle/>
                    <a:p>
                      <a:pPr algn="ctr" fontAlgn="b"/>
                      <a:r>
                        <a:rPr lang="en-US" sz="2000" b="0" u="none" strike="noStrike">
                          <a:solidFill>
                            <a:srgbClr val="000000"/>
                          </a:solidFill>
                          <a:effectLst/>
                        </a:rPr>
                        <a:t>2.2%</a:t>
                      </a:r>
                      <a:endParaRPr lang="en-US" sz="2000" b="0" i="0" u="none" strike="noStrike">
                        <a:solidFill>
                          <a:srgbClr val="000000"/>
                        </a:solidFill>
                        <a:effectLst/>
                        <a:latin typeface="Calibri" panose="020F0502020204030204" pitchFamily="34" charset="0"/>
                      </a:endParaRPr>
                    </a:p>
                  </a:txBody>
                  <a:tcPr marT="91440" marB="91440" anchor="ctr"/>
                </a:tc>
                <a:tc>
                  <a:txBody>
                    <a:bodyPr/>
                    <a:lstStyle/>
                    <a:p>
                      <a:pPr algn="ctr" fontAlgn="b"/>
                      <a:r>
                        <a:rPr lang="en-US" sz="2000" b="0" u="none" strike="noStrike">
                          <a:solidFill>
                            <a:srgbClr val="000000"/>
                          </a:solidFill>
                          <a:effectLst/>
                        </a:rPr>
                        <a:t>4.5%</a:t>
                      </a:r>
                      <a:endParaRPr lang="en-US" sz="2000" b="0" i="0" u="none" strike="noStrike">
                        <a:solidFill>
                          <a:srgbClr val="000000"/>
                        </a:solidFill>
                        <a:effectLst/>
                        <a:latin typeface="Calibri" panose="020F0502020204030204" pitchFamily="34" charset="0"/>
                      </a:endParaRPr>
                    </a:p>
                  </a:txBody>
                  <a:tcPr marT="91440" marB="91440" anchor="ctr"/>
                </a:tc>
                <a:extLst>
                  <a:ext uri="{0D108BD9-81ED-4DB2-BD59-A6C34878D82A}">
                    <a16:rowId xmlns:a16="http://schemas.microsoft.com/office/drawing/2014/main" val="3677842026"/>
                  </a:ext>
                </a:extLst>
              </a:tr>
              <a:tr h="717854">
                <a:tc>
                  <a:txBody>
                    <a:bodyPr/>
                    <a:lstStyle/>
                    <a:p>
                      <a:pPr algn="ctr" fontAlgn="b"/>
                      <a:r>
                        <a:rPr lang="en-US" sz="1800" b="1" u="none" strike="noStrike">
                          <a:solidFill>
                            <a:srgbClr val="000000"/>
                          </a:solidFill>
                          <a:effectLst/>
                        </a:rPr>
                        <a:t>State Range</a:t>
                      </a:r>
                      <a:endParaRPr lang="en-US" sz="1800" b="1" i="0" u="none" strike="noStrike">
                        <a:solidFill>
                          <a:srgbClr val="000000"/>
                        </a:solidFill>
                        <a:effectLst/>
                        <a:latin typeface="Calibri" panose="020F0502020204030204" pitchFamily="34" charset="0"/>
                      </a:endParaRPr>
                    </a:p>
                  </a:txBody>
                  <a:tcPr marT="91440" marB="91440" anchor="ctr"/>
                </a:tc>
                <a:tc>
                  <a:txBody>
                    <a:bodyPr/>
                    <a:lstStyle/>
                    <a:p>
                      <a:pPr algn="ctr" fontAlgn="b"/>
                      <a:r>
                        <a:rPr lang="en-US" sz="2000" b="0" u="none" strike="noStrike">
                          <a:solidFill>
                            <a:srgbClr val="000000"/>
                          </a:solidFill>
                          <a:effectLst/>
                        </a:rPr>
                        <a:t>0 to 33%</a:t>
                      </a:r>
                      <a:endParaRPr lang="en-US" sz="2000" b="0" i="0" u="none" strike="noStrike">
                        <a:solidFill>
                          <a:srgbClr val="000000"/>
                        </a:solidFill>
                        <a:effectLst/>
                        <a:latin typeface="Calibri" panose="020F0502020204030204" pitchFamily="34" charset="0"/>
                      </a:endParaRPr>
                    </a:p>
                  </a:txBody>
                  <a:tcPr marT="91440" marB="91440" anchor="ctr"/>
                </a:tc>
                <a:tc>
                  <a:txBody>
                    <a:bodyPr/>
                    <a:lstStyle/>
                    <a:p>
                      <a:pPr algn="ctr" fontAlgn="b"/>
                      <a:r>
                        <a:rPr lang="en-US" sz="2000" b="0" u="none" strike="noStrike">
                          <a:solidFill>
                            <a:srgbClr val="000000"/>
                          </a:solidFill>
                          <a:effectLst/>
                        </a:rPr>
                        <a:t>0 to 3%</a:t>
                      </a:r>
                      <a:endParaRPr lang="en-US" sz="2000" b="0" i="0" u="none" strike="noStrike">
                        <a:solidFill>
                          <a:srgbClr val="000000"/>
                        </a:solidFill>
                        <a:effectLst/>
                        <a:latin typeface="Calibri" panose="020F0502020204030204" pitchFamily="34" charset="0"/>
                      </a:endParaRPr>
                    </a:p>
                  </a:txBody>
                  <a:tcPr marT="91440" marB="91440" anchor="ctr"/>
                </a:tc>
                <a:tc>
                  <a:txBody>
                    <a:bodyPr/>
                    <a:lstStyle/>
                    <a:p>
                      <a:pPr algn="ctr" fontAlgn="b"/>
                      <a:r>
                        <a:rPr lang="en-US" sz="2000" b="0" u="none" strike="noStrike">
                          <a:solidFill>
                            <a:srgbClr val="000000"/>
                          </a:solidFill>
                          <a:effectLst/>
                        </a:rPr>
                        <a:t>0 to 22%</a:t>
                      </a:r>
                      <a:endParaRPr lang="en-US" sz="2000" b="0" i="0" u="none" strike="noStrike">
                        <a:solidFill>
                          <a:srgbClr val="000000"/>
                        </a:solidFill>
                        <a:effectLst/>
                        <a:latin typeface="Calibri" panose="020F0502020204030204" pitchFamily="34" charset="0"/>
                      </a:endParaRPr>
                    </a:p>
                  </a:txBody>
                  <a:tcPr marT="91440" marB="91440" anchor="ctr"/>
                </a:tc>
                <a:tc>
                  <a:txBody>
                    <a:bodyPr/>
                    <a:lstStyle/>
                    <a:p>
                      <a:pPr algn="ctr" fontAlgn="b"/>
                      <a:r>
                        <a:rPr lang="en-US" sz="2000" b="0" u="none" strike="noStrike">
                          <a:solidFill>
                            <a:srgbClr val="000000"/>
                          </a:solidFill>
                          <a:effectLst/>
                        </a:rPr>
                        <a:t>0 to 6%</a:t>
                      </a:r>
                      <a:endParaRPr lang="en-US" sz="2000" b="0" i="0" u="none" strike="noStrike">
                        <a:solidFill>
                          <a:srgbClr val="000000"/>
                        </a:solidFill>
                        <a:effectLst/>
                        <a:latin typeface="Calibri" panose="020F0502020204030204" pitchFamily="34" charset="0"/>
                      </a:endParaRPr>
                    </a:p>
                  </a:txBody>
                  <a:tcPr marT="91440" marB="91440" anchor="ctr"/>
                </a:tc>
                <a:tc>
                  <a:txBody>
                    <a:bodyPr/>
                    <a:lstStyle/>
                    <a:p>
                      <a:pPr algn="ctr" fontAlgn="b"/>
                      <a:r>
                        <a:rPr lang="en-US" sz="2000" b="0" u="none" strike="noStrike">
                          <a:solidFill>
                            <a:srgbClr val="000000"/>
                          </a:solidFill>
                          <a:effectLst/>
                        </a:rPr>
                        <a:t>0 to 43%</a:t>
                      </a:r>
                      <a:endParaRPr lang="en-US" sz="2000" b="0" i="0" u="none" strike="noStrike">
                        <a:solidFill>
                          <a:srgbClr val="000000"/>
                        </a:solidFill>
                        <a:effectLst/>
                        <a:latin typeface="Calibri" panose="020F0502020204030204" pitchFamily="34" charset="0"/>
                      </a:endParaRPr>
                    </a:p>
                  </a:txBody>
                  <a:tcPr marT="91440" marB="91440" anchor="ctr"/>
                </a:tc>
                <a:extLst>
                  <a:ext uri="{0D108BD9-81ED-4DB2-BD59-A6C34878D82A}">
                    <a16:rowId xmlns:a16="http://schemas.microsoft.com/office/drawing/2014/main" val="2347807618"/>
                  </a:ext>
                </a:extLst>
              </a:tr>
              <a:tr h="717854">
                <a:tc>
                  <a:txBody>
                    <a:bodyPr/>
                    <a:lstStyle/>
                    <a:p>
                      <a:pPr algn="ctr" fontAlgn="b"/>
                      <a:r>
                        <a:rPr lang="en-US" sz="1800" b="1" u="none" strike="noStrike" dirty="0">
                          <a:solidFill>
                            <a:srgbClr val="000000"/>
                          </a:solidFill>
                          <a:effectLst/>
                        </a:rPr>
                        <a:t>States with Zero</a:t>
                      </a:r>
                      <a:endParaRPr lang="en-US" sz="1800" b="1" i="0" u="none" strike="noStrike" dirty="0">
                        <a:solidFill>
                          <a:srgbClr val="000000"/>
                        </a:solidFill>
                        <a:effectLst/>
                        <a:latin typeface="Calibri" panose="020F0502020204030204" pitchFamily="34" charset="0"/>
                      </a:endParaRPr>
                    </a:p>
                  </a:txBody>
                  <a:tcPr marT="91440" marB="91440" anchor="ctr"/>
                </a:tc>
                <a:tc>
                  <a:txBody>
                    <a:bodyPr/>
                    <a:lstStyle/>
                    <a:p>
                      <a:pPr algn="ctr" fontAlgn="b"/>
                      <a:r>
                        <a:rPr lang="en-US" sz="2000" b="0" u="none" strike="noStrike">
                          <a:solidFill>
                            <a:srgbClr val="000000"/>
                          </a:solidFill>
                          <a:effectLst/>
                        </a:rPr>
                        <a:t>2</a:t>
                      </a:r>
                      <a:endParaRPr lang="en-US" sz="2000" b="0" i="0" u="none" strike="noStrike">
                        <a:solidFill>
                          <a:srgbClr val="000000"/>
                        </a:solidFill>
                        <a:effectLst/>
                        <a:latin typeface="Calibri" panose="020F0502020204030204" pitchFamily="34" charset="0"/>
                      </a:endParaRPr>
                    </a:p>
                  </a:txBody>
                  <a:tcPr marT="91440" marB="91440" anchor="ctr"/>
                </a:tc>
                <a:tc>
                  <a:txBody>
                    <a:bodyPr/>
                    <a:lstStyle/>
                    <a:p>
                      <a:pPr algn="ctr" fontAlgn="b"/>
                      <a:r>
                        <a:rPr lang="en-US" sz="2000" b="0" u="none" strike="noStrike">
                          <a:solidFill>
                            <a:srgbClr val="000000"/>
                          </a:solidFill>
                          <a:effectLst/>
                        </a:rPr>
                        <a:t>2</a:t>
                      </a:r>
                      <a:endParaRPr lang="en-US" sz="2000" b="0" i="0" u="none" strike="noStrike">
                        <a:solidFill>
                          <a:srgbClr val="000000"/>
                        </a:solidFill>
                        <a:effectLst/>
                        <a:latin typeface="Calibri" panose="020F0502020204030204" pitchFamily="34" charset="0"/>
                      </a:endParaRPr>
                    </a:p>
                  </a:txBody>
                  <a:tcPr marT="91440" marB="91440" anchor="ctr"/>
                </a:tc>
                <a:tc>
                  <a:txBody>
                    <a:bodyPr/>
                    <a:lstStyle/>
                    <a:p>
                      <a:pPr algn="ctr" fontAlgn="b"/>
                      <a:r>
                        <a:rPr lang="en-US" sz="2000" b="0" i="0" u="none" strike="noStrike" dirty="0">
                          <a:solidFill>
                            <a:srgbClr val="000000"/>
                          </a:solidFill>
                          <a:effectLst/>
                          <a:latin typeface="Calibri" panose="020F0502020204030204" pitchFamily="34" charset="0"/>
                        </a:rPr>
                        <a:t>1</a:t>
                      </a:r>
                    </a:p>
                  </a:txBody>
                  <a:tcPr marT="91440" marB="91440" anchor="ctr"/>
                </a:tc>
                <a:tc>
                  <a:txBody>
                    <a:bodyPr/>
                    <a:lstStyle/>
                    <a:p>
                      <a:pPr algn="ctr" fontAlgn="b"/>
                      <a:r>
                        <a:rPr lang="en-US" sz="2000" b="0" u="none" strike="noStrike">
                          <a:solidFill>
                            <a:srgbClr val="000000"/>
                          </a:solidFill>
                          <a:effectLst/>
                        </a:rPr>
                        <a:t>1</a:t>
                      </a:r>
                      <a:endParaRPr lang="en-US" sz="2000" b="0" i="0" u="none" strike="noStrike">
                        <a:solidFill>
                          <a:srgbClr val="000000"/>
                        </a:solidFill>
                        <a:effectLst/>
                        <a:latin typeface="Calibri" panose="020F0502020204030204" pitchFamily="34" charset="0"/>
                      </a:endParaRPr>
                    </a:p>
                  </a:txBody>
                  <a:tcPr marT="91440" marB="91440" anchor="ctr"/>
                </a:tc>
                <a:tc>
                  <a:txBody>
                    <a:bodyPr/>
                    <a:lstStyle/>
                    <a:p>
                      <a:pPr algn="ctr" fontAlgn="b"/>
                      <a:r>
                        <a:rPr lang="en-US" sz="2000" b="0" u="none" strike="noStrike" dirty="0">
                          <a:solidFill>
                            <a:srgbClr val="000000"/>
                          </a:solidFill>
                          <a:effectLst/>
                        </a:rPr>
                        <a:t>3</a:t>
                      </a:r>
                      <a:endParaRPr lang="en-US" sz="2000" b="0" i="0" u="none" strike="noStrike" dirty="0">
                        <a:solidFill>
                          <a:srgbClr val="000000"/>
                        </a:solidFill>
                        <a:effectLst/>
                        <a:latin typeface="Calibri" panose="020F0502020204030204" pitchFamily="34" charset="0"/>
                      </a:endParaRPr>
                    </a:p>
                  </a:txBody>
                  <a:tcPr marT="91440" marB="91440" anchor="ctr"/>
                </a:tc>
                <a:extLst>
                  <a:ext uri="{0D108BD9-81ED-4DB2-BD59-A6C34878D82A}">
                    <a16:rowId xmlns:a16="http://schemas.microsoft.com/office/drawing/2014/main" val="1660700655"/>
                  </a:ext>
                </a:extLst>
              </a:tr>
            </a:tbl>
          </a:graphicData>
        </a:graphic>
      </p:graphicFrame>
    </p:spTree>
    <p:extLst>
      <p:ext uri="{BB962C8B-B14F-4D97-AF65-F5344CB8AC3E}">
        <p14:creationId xmlns:p14="http://schemas.microsoft.com/office/powerpoint/2010/main" val="2899093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3E8FA9-C262-5AE8-5C18-7118D3E41FE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26</a:t>
            </a:fld>
            <a:endParaRPr lang="en-US"/>
          </a:p>
        </p:txBody>
      </p:sp>
      <p:sp>
        <p:nvSpPr>
          <p:cNvPr id="3" name="Title 2">
            <a:extLst>
              <a:ext uri="{FF2B5EF4-FFF2-40B4-BE49-F238E27FC236}">
                <a16:creationId xmlns:a16="http://schemas.microsoft.com/office/drawing/2014/main" id="{F568F4CF-BF5B-C797-A888-1278DDB84811}"/>
              </a:ext>
            </a:extLst>
          </p:cNvPr>
          <p:cNvSpPr>
            <a:spLocks noGrp="1"/>
          </p:cNvSpPr>
          <p:nvPr>
            <p:ph type="title"/>
          </p:nvPr>
        </p:nvSpPr>
        <p:spPr/>
        <p:txBody>
          <a:bodyPr/>
          <a:lstStyle/>
          <a:p>
            <a:r>
              <a:rPr lang="en-US"/>
              <a:t>Co-Enrollment by Program</a:t>
            </a:r>
          </a:p>
        </p:txBody>
      </p:sp>
      <p:sp>
        <p:nvSpPr>
          <p:cNvPr id="5" name="Text Placeholder 4">
            <a:extLst>
              <a:ext uri="{FF2B5EF4-FFF2-40B4-BE49-F238E27FC236}">
                <a16:creationId xmlns:a16="http://schemas.microsoft.com/office/drawing/2014/main" id="{FD2526C7-A7B2-AF7B-64B7-DA3ACA762BE4}"/>
              </a:ext>
            </a:extLst>
          </p:cNvPr>
          <p:cNvSpPr>
            <a:spLocks noGrp="1"/>
          </p:cNvSpPr>
          <p:nvPr>
            <p:ph type="body" idx="1"/>
          </p:nvPr>
        </p:nvSpPr>
        <p:spPr/>
        <p:txBody>
          <a:bodyPr/>
          <a:lstStyle/>
          <a:p>
            <a:r>
              <a:rPr lang="en-US"/>
              <a:t>Title IV Program: Vocational Rehabilitation</a:t>
            </a:r>
          </a:p>
        </p:txBody>
      </p:sp>
      <p:graphicFrame>
        <p:nvGraphicFramePr>
          <p:cNvPr id="7" name="Content Placeholder 9">
            <a:extLst>
              <a:ext uri="{FF2B5EF4-FFF2-40B4-BE49-F238E27FC236}">
                <a16:creationId xmlns:a16="http://schemas.microsoft.com/office/drawing/2014/main" id="{7588DDF8-D8CC-FCE7-90D4-696B220DC3B2}"/>
              </a:ext>
            </a:extLst>
          </p:cNvPr>
          <p:cNvGraphicFramePr>
            <a:graphicFrameLocks noGrp="1"/>
          </p:cNvGraphicFramePr>
          <p:nvPr>
            <p:ph sz="half" idx="2"/>
            <p:extLst>
              <p:ext uri="{D42A27DB-BD31-4B8C-83A1-F6EECF244321}">
                <p14:modId xmlns:p14="http://schemas.microsoft.com/office/powerpoint/2010/main" val="3431650400"/>
              </p:ext>
            </p:extLst>
          </p:nvPr>
        </p:nvGraphicFramePr>
        <p:xfrm>
          <a:off x="839788" y="1989138"/>
          <a:ext cx="10515602" cy="4150406"/>
        </p:xfrm>
        <a:graphic>
          <a:graphicData uri="http://schemas.openxmlformats.org/drawingml/2006/table">
            <a:tbl>
              <a:tblPr firstRow="1">
                <a:tableStyleId>{ED083AE6-46FA-4A59-8FB0-9F97EB10719F}</a:tableStyleId>
              </a:tblPr>
              <a:tblGrid>
                <a:gridCol w="1185797">
                  <a:extLst>
                    <a:ext uri="{9D8B030D-6E8A-4147-A177-3AD203B41FA5}">
                      <a16:colId xmlns:a16="http://schemas.microsoft.com/office/drawing/2014/main" val="3645255843"/>
                    </a:ext>
                  </a:extLst>
                </a:gridCol>
                <a:gridCol w="1865961">
                  <a:extLst>
                    <a:ext uri="{9D8B030D-6E8A-4147-A177-3AD203B41FA5}">
                      <a16:colId xmlns:a16="http://schemas.microsoft.com/office/drawing/2014/main" val="1884254350"/>
                    </a:ext>
                  </a:extLst>
                </a:gridCol>
                <a:gridCol w="1865961">
                  <a:extLst>
                    <a:ext uri="{9D8B030D-6E8A-4147-A177-3AD203B41FA5}">
                      <a16:colId xmlns:a16="http://schemas.microsoft.com/office/drawing/2014/main" val="1882836929"/>
                    </a:ext>
                  </a:extLst>
                </a:gridCol>
                <a:gridCol w="1865961">
                  <a:extLst>
                    <a:ext uri="{9D8B030D-6E8A-4147-A177-3AD203B41FA5}">
                      <a16:colId xmlns:a16="http://schemas.microsoft.com/office/drawing/2014/main" val="3770158867"/>
                    </a:ext>
                  </a:extLst>
                </a:gridCol>
                <a:gridCol w="1865961">
                  <a:extLst>
                    <a:ext uri="{9D8B030D-6E8A-4147-A177-3AD203B41FA5}">
                      <a16:colId xmlns:a16="http://schemas.microsoft.com/office/drawing/2014/main" val="1815140173"/>
                    </a:ext>
                  </a:extLst>
                </a:gridCol>
                <a:gridCol w="1865961">
                  <a:extLst>
                    <a:ext uri="{9D8B030D-6E8A-4147-A177-3AD203B41FA5}">
                      <a16:colId xmlns:a16="http://schemas.microsoft.com/office/drawing/2014/main" val="986994399"/>
                    </a:ext>
                  </a:extLst>
                </a:gridCol>
              </a:tblGrid>
              <a:tr h="659603">
                <a:tc>
                  <a:txBody>
                    <a:bodyPr/>
                    <a:lstStyle/>
                    <a:p>
                      <a:pPr algn="ctr" fontAlgn="b"/>
                      <a:r>
                        <a:rPr lang="en-US" sz="2000" b="1" u="none" strike="noStrike">
                          <a:solidFill>
                            <a:schemeClr val="tx1"/>
                          </a:solidFill>
                          <a:effectLst/>
                        </a:rPr>
                        <a:t>Program Year</a:t>
                      </a:r>
                      <a:endParaRPr lang="en-US" sz="2000" b="1" i="0" u="none" strike="noStrike">
                        <a:solidFill>
                          <a:schemeClr val="tx1"/>
                        </a:solidFill>
                        <a:effectLst/>
                        <a:latin typeface="Calibri" panose="020F0502020204030204" pitchFamily="34" charset="0"/>
                      </a:endParaRPr>
                    </a:p>
                  </a:txBody>
                  <a:tcPr marL="6350" marR="6350" marT="6350" marB="0" anchor="ctr"/>
                </a:tc>
                <a:tc>
                  <a:txBody>
                    <a:bodyPr/>
                    <a:lstStyle/>
                    <a:p>
                      <a:pPr algn="ctr" fontAlgn="b"/>
                      <a:r>
                        <a:rPr lang="en-US" sz="2000" b="1" u="none" strike="noStrike">
                          <a:solidFill>
                            <a:schemeClr val="tx1"/>
                          </a:solidFill>
                          <a:effectLst/>
                        </a:rPr>
                        <a:t>ETA 9169 </a:t>
                      </a:r>
                    </a:p>
                    <a:p>
                      <a:pPr algn="ctr" fontAlgn="b"/>
                      <a:r>
                        <a:rPr lang="en-US" sz="2000" b="1" u="none" strike="noStrike">
                          <a:solidFill>
                            <a:schemeClr val="tx1"/>
                          </a:solidFill>
                          <a:effectLst/>
                        </a:rPr>
                        <a:t>% Co-Enrolled</a:t>
                      </a:r>
                      <a:endParaRPr lang="en-US" sz="2000" b="1" i="0" u="none" strike="noStrike">
                        <a:solidFill>
                          <a:schemeClr val="tx1"/>
                        </a:solidFill>
                        <a:effectLst/>
                        <a:latin typeface="Calibri" panose="020F0502020204030204" pitchFamily="34" charset="0"/>
                      </a:endParaRPr>
                    </a:p>
                  </a:txBody>
                  <a:tcPr marL="6350" marR="6350" marT="6350" marB="0" anchor="ctr"/>
                </a:tc>
                <a:tc>
                  <a:txBody>
                    <a:bodyPr/>
                    <a:lstStyle/>
                    <a:p>
                      <a:pPr algn="ctr" fontAlgn="b"/>
                      <a:r>
                        <a:rPr lang="en-US" sz="2000" b="1" u="none" strike="noStrike">
                          <a:solidFill>
                            <a:schemeClr val="tx1"/>
                          </a:solidFill>
                          <a:effectLst/>
                        </a:rPr>
                        <a:t>RSA 911 </a:t>
                      </a:r>
                    </a:p>
                    <a:p>
                      <a:pPr algn="ctr" fontAlgn="b"/>
                      <a:r>
                        <a:rPr lang="en-US" sz="2000" b="1" u="none" strike="noStrike">
                          <a:solidFill>
                            <a:schemeClr val="tx1"/>
                          </a:solidFill>
                          <a:effectLst/>
                        </a:rPr>
                        <a:t>% Co-Enrolled</a:t>
                      </a:r>
                      <a:endParaRPr lang="en-US" sz="2000" b="1" i="0" u="none" strike="noStrike">
                        <a:solidFill>
                          <a:schemeClr val="tx1"/>
                        </a:solidFill>
                        <a:effectLst/>
                        <a:latin typeface="Calibri" panose="020F0502020204030204" pitchFamily="34" charset="0"/>
                      </a:endParaRPr>
                    </a:p>
                  </a:txBody>
                  <a:tcPr marL="6350" marR="6350" marT="6350" marB="0" anchor="ctr"/>
                </a:tc>
                <a:tc>
                  <a:txBody>
                    <a:bodyPr/>
                    <a:lstStyle/>
                    <a:p>
                      <a:pPr algn="ctr" fontAlgn="b"/>
                      <a:r>
                        <a:rPr lang="en-US" sz="2000" b="1" u="none" strike="noStrike">
                          <a:solidFill>
                            <a:schemeClr val="tx1"/>
                          </a:solidFill>
                          <a:effectLst/>
                        </a:rPr>
                        <a:t>ETA 9169 </a:t>
                      </a:r>
                    </a:p>
                    <a:p>
                      <a:pPr algn="ctr" fontAlgn="b"/>
                      <a:r>
                        <a:rPr lang="en-US" sz="2000" b="1" u="none" strike="noStrike">
                          <a:solidFill>
                            <a:schemeClr val="tx1"/>
                          </a:solidFill>
                          <a:effectLst/>
                        </a:rPr>
                        <a:t>Range by State</a:t>
                      </a:r>
                      <a:endParaRPr lang="en-US" sz="2000" b="1" i="0" u="none" strike="noStrike">
                        <a:solidFill>
                          <a:schemeClr val="tx1"/>
                        </a:solidFill>
                        <a:effectLst/>
                        <a:latin typeface="Calibri" panose="020F0502020204030204" pitchFamily="34" charset="0"/>
                      </a:endParaRPr>
                    </a:p>
                  </a:txBody>
                  <a:tcPr marL="6350" marR="6350" marT="6350" marB="0" anchor="ctr"/>
                </a:tc>
                <a:tc>
                  <a:txBody>
                    <a:bodyPr/>
                    <a:lstStyle/>
                    <a:p>
                      <a:pPr algn="ctr" fontAlgn="b"/>
                      <a:r>
                        <a:rPr lang="en-US" sz="2000" b="1" u="none" strike="noStrike">
                          <a:solidFill>
                            <a:schemeClr val="tx1"/>
                          </a:solidFill>
                          <a:effectLst/>
                        </a:rPr>
                        <a:t>RSA 911 </a:t>
                      </a:r>
                    </a:p>
                    <a:p>
                      <a:pPr algn="ctr" fontAlgn="b"/>
                      <a:r>
                        <a:rPr lang="en-US" sz="2000" b="1" u="none" strike="noStrike">
                          <a:solidFill>
                            <a:schemeClr val="tx1"/>
                          </a:solidFill>
                          <a:effectLst/>
                        </a:rPr>
                        <a:t>Range by State</a:t>
                      </a:r>
                      <a:endParaRPr lang="en-US" sz="2000" b="1" i="0" u="none" strike="noStrike">
                        <a:solidFill>
                          <a:schemeClr val="tx1"/>
                        </a:solidFill>
                        <a:effectLst/>
                        <a:latin typeface="Calibri" panose="020F0502020204030204" pitchFamily="34" charset="0"/>
                      </a:endParaRPr>
                    </a:p>
                  </a:txBody>
                  <a:tcPr marL="6350" marR="6350" marT="6350" marB="0" anchor="ctr"/>
                </a:tc>
                <a:tc>
                  <a:txBody>
                    <a:bodyPr/>
                    <a:lstStyle/>
                    <a:p>
                      <a:pPr algn="ctr" fontAlgn="b"/>
                      <a:r>
                        <a:rPr lang="en-US" sz="2000" b="1" u="none" strike="noStrike" dirty="0">
                          <a:solidFill>
                            <a:schemeClr val="tx1"/>
                          </a:solidFill>
                          <a:effectLst/>
                        </a:rPr>
                        <a:t>States with Zero Co-Enrollment</a:t>
                      </a:r>
                      <a:endParaRPr lang="en-US" sz="2000" b="1" i="0" u="none" strike="noStrike" dirty="0">
                        <a:solidFill>
                          <a:schemeClr val="tx1"/>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4193752551"/>
                  </a:ext>
                </a:extLst>
              </a:tr>
              <a:tr h="604482">
                <a:tc>
                  <a:txBody>
                    <a:bodyPr/>
                    <a:lstStyle/>
                    <a:p>
                      <a:pPr algn="ctr" fontAlgn="b"/>
                      <a:r>
                        <a:rPr lang="en-US" sz="2000" b="1" u="none" strike="noStrike">
                          <a:solidFill>
                            <a:srgbClr val="000000"/>
                          </a:solidFill>
                          <a:effectLst/>
                        </a:rPr>
                        <a:t>2017</a:t>
                      </a:r>
                      <a:endParaRPr lang="en-US" sz="20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15.5</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8.1</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0 to 85</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0 to 41</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10</a:t>
                      </a:r>
                      <a:endParaRPr lang="en-US" sz="20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881638054"/>
                  </a:ext>
                </a:extLst>
              </a:tr>
              <a:tr h="708686">
                <a:tc>
                  <a:txBody>
                    <a:bodyPr/>
                    <a:lstStyle/>
                    <a:p>
                      <a:pPr algn="ctr" fontAlgn="b"/>
                      <a:r>
                        <a:rPr lang="en-US" sz="2000" b="1" u="none" strike="noStrike">
                          <a:solidFill>
                            <a:srgbClr val="000000"/>
                          </a:solidFill>
                          <a:effectLst/>
                        </a:rPr>
                        <a:t>2018</a:t>
                      </a:r>
                      <a:endParaRPr lang="en-US" sz="20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11.1</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8</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0 to 100</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0 to 45</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5</a:t>
                      </a:r>
                      <a:endParaRPr lang="en-US" sz="20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153482477"/>
                  </a:ext>
                </a:extLst>
              </a:tr>
              <a:tr h="735074">
                <a:tc>
                  <a:txBody>
                    <a:bodyPr/>
                    <a:lstStyle/>
                    <a:p>
                      <a:pPr algn="ctr" fontAlgn="b"/>
                      <a:r>
                        <a:rPr lang="en-US" sz="2000" b="1" u="none" strike="noStrike">
                          <a:solidFill>
                            <a:srgbClr val="000000"/>
                          </a:solidFill>
                          <a:effectLst/>
                        </a:rPr>
                        <a:t>2019</a:t>
                      </a:r>
                      <a:endParaRPr lang="en-US" sz="20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8.6</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7</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0 to 55</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0 to 46</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5</a:t>
                      </a:r>
                      <a:endParaRPr lang="en-US" sz="20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367547369"/>
                  </a:ext>
                </a:extLst>
              </a:tr>
              <a:tr h="717736">
                <a:tc>
                  <a:txBody>
                    <a:bodyPr/>
                    <a:lstStyle/>
                    <a:p>
                      <a:pPr algn="ctr" fontAlgn="b"/>
                      <a:r>
                        <a:rPr lang="en-US" sz="2000" b="1" u="none" strike="noStrike">
                          <a:solidFill>
                            <a:srgbClr val="000000"/>
                          </a:solidFill>
                          <a:effectLst/>
                        </a:rPr>
                        <a:t>2020</a:t>
                      </a:r>
                      <a:endParaRPr lang="en-US" sz="20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9.7</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12.9</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0 to 78</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0 to 51</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a:solidFill>
                            <a:srgbClr val="000000"/>
                          </a:solidFill>
                          <a:effectLst/>
                        </a:rPr>
                        <a:t>1</a:t>
                      </a:r>
                      <a:endParaRPr lang="en-US" sz="20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969451774"/>
                  </a:ext>
                </a:extLst>
              </a:tr>
              <a:tr h="724825">
                <a:tc>
                  <a:txBody>
                    <a:bodyPr/>
                    <a:lstStyle/>
                    <a:p>
                      <a:pPr algn="ctr" fontAlgn="b"/>
                      <a:r>
                        <a:rPr lang="en-US" sz="2000" b="1" u="none" strike="noStrike" dirty="0">
                          <a:solidFill>
                            <a:srgbClr val="000000"/>
                          </a:solidFill>
                          <a:effectLst/>
                        </a:rPr>
                        <a:t>2021</a:t>
                      </a:r>
                      <a:endParaRPr lang="en-US" sz="20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dirty="0">
                          <a:solidFill>
                            <a:srgbClr val="000000"/>
                          </a:solidFill>
                          <a:effectLst/>
                        </a:rPr>
                        <a:t>9.3</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dirty="0">
                          <a:solidFill>
                            <a:srgbClr val="000000"/>
                          </a:solidFill>
                          <a:effectLst/>
                        </a:rPr>
                        <a:t>9.4</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dirty="0">
                          <a:solidFill>
                            <a:srgbClr val="000000"/>
                          </a:solidFill>
                          <a:effectLst/>
                        </a:rPr>
                        <a:t>0 to 67</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dirty="0">
                          <a:solidFill>
                            <a:srgbClr val="000000"/>
                          </a:solidFill>
                          <a:effectLst/>
                        </a:rPr>
                        <a:t>0 to 65</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US" sz="2000" b="0" u="none" strike="noStrike" dirty="0">
                          <a:solidFill>
                            <a:srgbClr val="000000"/>
                          </a:solidFill>
                          <a:effectLst/>
                        </a:rPr>
                        <a:t>1</a:t>
                      </a:r>
                      <a:endParaRPr lang="en-US" sz="20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511026011"/>
                  </a:ext>
                </a:extLst>
              </a:tr>
            </a:tbl>
          </a:graphicData>
        </a:graphic>
      </p:graphicFrame>
    </p:spTree>
    <p:extLst>
      <p:ext uri="{BB962C8B-B14F-4D97-AF65-F5344CB8AC3E}">
        <p14:creationId xmlns:p14="http://schemas.microsoft.com/office/powerpoint/2010/main" val="2801890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3E8FA9-C262-5AE8-5C18-7118D3E41FE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27</a:t>
            </a:fld>
            <a:endParaRPr lang="en-US"/>
          </a:p>
        </p:txBody>
      </p:sp>
      <p:sp>
        <p:nvSpPr>
          <p:cNvPr id="3" name="Title 2">
            <a:extLst>
              <a:ext uri="{FF2B5EF4-FFF2-40B4-BE49-F238E27FC236}">
                <a16:creationId xmlns:a16="http://schemas.microsoft.com/office/drawing/2014/main" id="{F568F4CF-BF5B-C797-A888-1278DDB84811}"/>
              </a:ext>
            </a:extLst>
          </p:cNvPr>
          <p:cNvSpPr>
            <a:spLocks noGrp="1"/>
          </p:cNvSpPr>
          <p:nvPr>
            <p:ph type="title"/>
          </p:nvPr>
        </p:nvSpPr>
        <p:spPr/>
        <p:txBody>
          <a:bodyPr/>
          <a:lstStyle/>
          <a:p>
            <a:r>
              <a:rPr lang="en-US"/>
              <a:t>Co-Enrollment by Program</a:t>
            </a:r>
          </a:p>
        </p:txBody>
      </p:sp>
      <p:sp>
        <p:nvSpPr>
          <p:cNvPr id="5" name="Text Placeholder 4">
            <a:extLst>
              <a:ext uri="{FF2B5EF4-FFF2-40B4-BE49-F238E27FC236}">
                <a16:creationId xmlns:a16="http://schemas.microsoft.com/office/drawing/2014/main" id="{FD2526C7-A7B2-AF7B-64B7-DA3ACA762BE4}"/>
              </a:ext>
            </a:extLst>
          </p:cNvPr>
          <p:cNvSpPr>
            <a:spLocks noGrp="1"/>
          </p:cNvSpPr>
          <p:nvPr>
            <p:ph type="body" idx="1"/>
          </p:nvPr>
        </p:nvSpPr>
        <p:spPr/>
        <p:txBody>
          <a:bodyPr/>
          <a:lstStyle/>
          <a:p>
            <a:r>
              <a:rPr lang="en-US" dirty="0"/>
              <a:t>Title IV Program: Vocational Rehabilitation</a:t>
            </a:r>
          </a:p>
        </p:txBody>
      </p:sp>
      <p:sp>
        <p:nvSpPr>
          <p:cNvPr id="7" name="Trapezoid 6">
            <a:extLst>
              <a:ext uri="{FF2B5EF4-FFF2-40B4-BE49-F238E27FC236}">
                <a16:creationId xmlns:a16="http://schemas.microsoft.com/office/drawing/2014/main" id="{09EC64E9-DB52-80F7-07A0-8AB0E5B81089}"/>
              </a:ext>
            </a:extLst>
          </p:cNvPr>
          <p:cNvSpPr/>
          <p:nvPr/>
        </p:nvSpPr>
        <p:spPr>
          <a:xfrm>
            <a:off x="839788" y="1920032"/>
            <a:ext cx="10515600" cy="599625"/>
          </a:xfrm>
          <a:prstGeom prst="trapezoid">
            <a:avLst/>
          </a:prstGeom>
          <a:solidFill>
            <a:srgbClr val="004C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4521" tIns="124521" rIns="124521" bIns="124521" numCol="1" spcCol="1270" anchor="ctr" anchorCtr="0">
            <a:noAutofit/>
          </a:bodyPr>
          <a:lstStyle/>
          <a:p>
            <a:pPr marL="0" lvl="0" indent="0" algn="l" defTabSz="1111250">
              <a:lnSpc>
                <a:spcPct val="90000"/>
              </a:lnSpc>
              <a:spcBef>
                <a:spcPct val="0"/>
              </a:spcBef>
              <a:spcAft>
                <a:spcPct val="35000"/>
              </a:spcAft>
              <a:buNone/>
            </a:pPr>
            <a:r>
              <a:rPr lang="en-US" sz="2400" kern="1200" dirty="0"/>
              <a:t>How do Title IV Programs acquire co-enrollment data?</a:t>
            </a:r>
          </a:p>
        </p:txBody>
      </p:sp>
      <p:sp>
        <p:nvSpPr>
          <p:cNvPr id="8" name="Freeform: Shape 7">
            <a:extLst>
              <a:ext uri="{FF2B5EF4-FFF2-40B4-BE49-F238E27FC236}">
                <a16:creationId xmlns:a16="http://schemas.microsoft.com/office/drawing/2014/main" id="{15E1173F-7D56-F94A-EE8A-F84FC7C92C8F}"/>
              </a:ext>
            </a:extLst>
          </p:cNvPr>
          <p:cNvSpPr/>
          <p:nvPr/>
        </p:nvSpPr>
        <p:spPr>
          <a:xfrm>
            <a:off x="839788" y="2543257"/>
            <a:ext cx="10515599" cy="662088"/>
          </a:xfrm>
          <a:custGeom>
            <a:avLst/>
            <a:gdLst>
              <a:gd name="connsiteX0" fmla="*/ 0 w 10515600"/>
              <a:gd name="connsiteY0" fmla="*/ 0 h 685687"/>
              <a:gd name="connsiteX1" fmla="*/ 10515600 w 10515600"/>
              <a:gd name="connsiteY1" fmla="*/ 0 h 685687"/>
              <a:gd name="connsiteX2" fmla="*/ 10515600 w 10515600"/>
              <a:gd name="connsiteY2" fmla="*/ 685687 h 685687"/>
              <a:gd name="connsiteX3" fmla="*/ 0 w 10515600"/>
              <a:gd name="connsiteY3" fmla="*/ 685687 h 685687"/>
              <a:gd name="connsiteX4" fmla="*/ 0 w 10515600"/>
              <a:gd name="connsiteY4" fmla="*/ 0 h 685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685687">
                <a:moveTo>
                  <a:pt x="0" y="0"/>
                </a:moveTo>
                <a:lnTo>
                  <a:pt x="10515600" y="0"/>
                </a:lnTo>
                <a:lnTo>
                  <a:pt x="10515600" y="685687"/>
                </a:lnTo>
                <a:lnTo>
                  <a:pt x="0" y="6856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31750" rIns="177800" bIns="31750" numCol="1" spcCol="1270" anchor="t" anchorCtr="0">
            <a:noAutofit/>
          </a:bodyPr>
          <a:lstStyle/>
          <a:p>
            <a:pPr marL="342900" lvl="1" indent="-342900" algn="l" defTabSz="889000">
              <a:lnSpc>
                <a:spcPct val="90000"/>
              </a:lnSpc>
              <a:spcBef>
                <a:spcPct val="0"/>
              </a:spcBef>
              <a:spcAft>
                <a:spcPct val="20000"/>
              </a:spcAft>
              <a:buClr>
                <a:srgbClr val="7A232F"/>
              </a:buClr>
              <a:buFont typeface="Wingdings 3" panose="05040102010807070707" pitchFamily="18" charset="2"/>
              <a:buChar char="}"/>
            </a:pPr>
            <a:r>
              <a:rPr lang="en-US" sz="2000" kern="1200" dirty="0"/>
              <a:t>Most through data sharing agreements.</a:t>
            </a:r>
          </a:p>
          <a:p>
            <a:pPr marL="342900" lvl="1" indent="-342900" algn="l" defTabSz="889000">
              <a:lnSpc>
                <a:spcPct val="90000"/>
              </a:lnSpc>
              <a:spcBef>
                <a:spcPct val="0"/>
              </a:spcBef>
              <a:spcAft>
                <a:spcPct val="20000"/>
              </a:spcAft>
              <a:buClr>
                <a:srgbClr val="7A232F"/>
              </a:buClr>
              <a:buFont typeface="Wingdings 3" panose="05040102010807070707" pitchFamily="18" charset="2"/>
              <a:buChar char="}"/>
            </a:pPr>
            <a:r>
              <a:rPr lang="en-US" sz="2000" kern="1200" dirty="0"/>
              <a:t>Some collect by self report at the initial plan and update as necessary.</a:t>
            </a:r>
          </a:p>
        </p:txBody>
      </p:sp>
      <p:sp>
        <p:nvSpPr>
          <p:cNvPr id="10" name="Trapezoid 9">
            <a:extLst>
              <a:ext uri="{FF2B5EF4-FFF2-40B4-BE49-F238E27FC236}">
                <a16:creationId xmlns:a16="http://schemas.microsoft.com/office/drawing/2014/main" id="{0EB3273A-5B4A-307B-3F7B-B1E003371D44}"/>
              </a:ext>
            </a:extLst>
          </p:cNvPr>
          <p:cNvSpPr/>
          <p:nvPr/>
        </p:nvSpPr>
        <p:spPr>
          <a:xfrm>
            <a:off x="839788" y="3275949"/>
            <a:ext cx="10515600" cy="599625"/>
          </a:xfrm>
          <a:prstGeom prst="trapezoid">
            <a:avLst/>
          </a:prstGeom>
          <a:solidFill>
            <a:srgbClr val="004C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4521" tIns="124521" rIns="124521" bIns="124521" numCol="1" spcCol="1270" anchor="ctr" anchorCtr="0">
            <a:noAutofit/>
          </a:bodyPr>
          <a:lstStyle/>
          <a:p>
            <a:pPr marL="0" lvl="0" indent="0" algn="l" defTabSz="1111250">
              <a:lnSpc>
                <a:spcPct val="90000"/>
              </a:lnSpc>
              <a:spcBef>
                <a:spcPct val="0"/>
              </a:spcBef>
              <a:spcAft>
                <a:spcPct val="35000"/>
              </a:spcAft>
              <a:buNone/>
            </a:pPr>
            <a:r>
              <a:rPr lang="en-US" sz="2400" kern="1200" dirty="0"/>
              <a:t>How is co-enrollment data reported to RSA?</a:t>
            </a:r>
          </a:p>
        </p:txBody>
      </p:sp>
      <p:sp>
        <p:nvSpPr>
          <p:cNvPr id="11" name="Freeform: Shape 10">
            <a:extLst>
              <a:ext uri="{FF2B5EF4-FFF2-40B4-BE49-F238E27FC236}">
                <a16:creationId xmlns:a16="http://schemas.microsoft.com/office/drawing/2014/main" id="{82F08AC8-E062-0C6C-AC78-5B373FCC50D1}"/>
              </a:ext>
            </a:extLst>
          </p:cNvPr>
          <p:cNvSpPr/>
          <p:nvPr/>
        </p:nvSpPr>
        <p:spPr>
          <a:xfrm>
            <a:off x="898810" y="3899174"/>
            <a:ext cx="10515600" cy="1052889"/>
          </a:xfrm>
          <a:custGeom>
            <a:avLst/>
            <a:gdLst>
              <a:gd name="connsiteX0" fmla="*/ 0 w 10515600"/>
              <a:gd name="connsiteY0" fmla="*/ 0 h 685687"/>
              <a:gd name="connsiteX1" fmla="*/ 10515600 w 10515600"/>
              <a:gd name="connsiteY1" fmla="*/ 0 h 685687"/>
              <a:gd name="connsiteX2" fmla="*/ 10515600 w 10515600"/>
              <a:gd name="connsiteY2" fmla="*/ 685687 h 685687"/>
              <a:gd name="connsiteX3" fmla="*/ 0 w 10515600"/>
              <a:gd name="connsiteY3" fmla="*/ 685687 h 685687"/>
              <a:gd name="connsiteX4" fmla="*/ 0 w 10515600"/>
              <a:gd name="connsiteY4" fmla="*/ 0 h 685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685687">
                <a:moveTo>
                  <a:pt x="0" y="0"/>
                </a:moveTo>
                <a:lnTo>
                  <a:pt x="10515600" y="0"/>
                </a:lnTo>
                <a:lnTo>
                  <a:pt x="10515600" y="685687"/>
                </a:lnTo>
                <a:lnTo>
                  <a:pt x="0" y="685687"/>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31750" rIns="177800" bIns="31750" numCol="1" spcCol="1270" anchor="t" anchorCtr="0">
            <a:noAutofit/>
          </a:bodyPr>
          <a:lstStyle/>
          <a:p>
            <a:pPr marL="342900" marR="0" lvl="1" indent="-342900" defTabSz="889000" fontAlgn="auto">
              <a:lnSpc>
                <a:spcPct val="90000"/>
              </a:lnSpc>
              <a:spcBef>
                <a:spcPct val="0"/>
              </a:spcBef>
              <a:spcAft>
                <a:spcPct val="20000"/>
              </a:spcAft>
              <a:buClr>
                <a:srgbClr val="7A232F"/>
              </a:buClr>
              <a:buSzTx/>
              <a:buFont typeface="Wingdings 3" panose="05040102010807070707" pitchFamily="18" charset="2"/>
              <a:buChar char="}"/>
              <a:tabLst/>
              <a:defRPr/>
            </a:pPr>
            <a:r>
              <a:rPr lang="en-US" sz="2000" dirty="0"/>
              <a:t>Quarterly via the RSA 911 at the case level (data elements 54 through 61).</a:t>
            </a:r>
          </a:p>
          <a:p>
            <a:pPr marL="342900" marR="0" lvl="1" indent="-342900" defTabSz="889000" fontAlgn="auto">
              <a:lnSpc>
                <a:spcPct val="90000"/>
              </a:lnSpc>
              <a:spcBef>
                <a:spcPct val="0"/>
              </a:spcBef>
              <a:spcAft>
                <a:spcPct val="20000"/>
              </a:spcAft>
              <a:buClr>
                <a:srgbClr val="7A232F"/>
              </a:buClr>
              <a:buSzTx/>
              <a:buFont typeface="Wingdings 3" panose="05040102010807070707" pitchFamily="18" charset="2"/>
              <a:buChar char="}"/>
              <a:tabLst/>
              <a:defRPr/>
            </a:pPr>
            <a:r>
              <a:rPr lang="en-US" sz="2000" dirty="0"/>
              <a:t>Annually via the ETA 9169 at the aggregate level for program </a:t>
            </a:r>
            <a:r>
              <a:rPr lang="en-US" sz="2000"/>
              <a:t>participants.</a:t>
            </a:r>
          </a:p>
          <a:p>
            <a:pPr marL="342900" marR="0" lvl="1" indent="-342900" defTabSz="889000" fontAlgn="auto">
              <a:lnSpc>
                <a:spcPct val="90000"/>
              </a:lnSpc>
              <a:spcBef>
                <a:spcPct val="0"/>
              </a:spcBef>
              <a:spcAft>
                <a:spcPct val="20000"/>
              </a:spcAft>
              <a:buClr>
                <a:srgbClr val="7A232F"/>
              </a:buClr>
              <a:buSzTx/>
              <a:buFont typeface="Wingdings 3" panose="05040102010807070707" pitchFamily="18" charset="2"/>
              <a:buChar char="}"/>
              <a:tabLst/>
              <a:defRPr/>
            </a:pPr>
            <a:r>
              <a:rPr lang="en-US" sz="2000">
                <a:effectLst/>
                <a:ea typeface="Calibri" panose="020F0502020204030204" pitchFamily="34" charset="0"/>
                <a:hlinkClick r:id="rId3"/>
              </a:rPr>
              <a:t>Review </a:t>
            </a:r>
            <a:r>
              <a:rPr lang="en-US" sz="2000" dirty="0">
                <a:effectLst/>
                <a:ea typeface="Calibri" panose="020F0502020204030204" pitchFamily="34" charset="0"/>
                <a:hlinkClick r:id="rId3"/>
              </a:rPr>
              <a:t>Updated </a:t>
            </a:r>
            <a:r>
              <a:rPr lang="en-US" sz="2000" dirty="0">
                <a:ea typeface="Calibri" panose="020F0502020204030204" pitchFamily="34" charset="0"/>
                <a:hlinkClick r:id="rId3"/>
              </a:rPr>
              <a:t>S</a:t>
            </a:r>
            <a:r>
              <a:rPr lang="en-US" sz="2000" dirty="0">
                <a:effectLst/>
                <a:ea typeface="Calibri" panose="020F0502020204030204" pitchFamily="34" charset="0"/>
                <a:hlinkClick r:id="rId3"/>
              </a:rPr>
              <a:t>pecification</a:t>
            </a:r>
            <a:endParaRPr lang="en-US" sz="2000" dirty="0"/>
          </a:p>
        </p:txBody>
      </p:sp>
      <p:sp>
        <p:nvSpPr>
          <p:cNvPr id="12" name="Trapezoid 11">
            <a:extLst>
              <a:ext uri="{FF2B5EF4-FFF2-40B4-BE49-F238E27FC236}">
                <a16:creationId xmlns:a16="http://schemas.microsoft.com/office/drawing/2014/main" id="{9A861828-77D5-FC16-D945-916ED20F3D26}"/>
              </a:ext>
            </a:extLst>
          </p:cNvPr>
          <p:cNvSpPr/>
          <p:nvPr/>
        </p:nvSpPr>
        <p:spPr>
          <a:xfrm>
            <a:off x="839788" y="4980929"/>
            <a:ext cx="10515600" cy="599625"/>
          </a:xfrm>
          <a:prstGeom prst="trapezoid">
            <a:avLst/>
          </a:prstGeom>
          <a:solidFill>
            <a:srgbClr val="004C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4521" tIns="124521" rIns="124521" bIns="124521" numCol="1" spcCol="1270" anchor="ctr" anchorCtr="0">
            <a:noAutofit/>
          </a:bodyPr>
          <a:lstStyle/>
          <a:p>
            <a:pPr marL="0" lvl="0" indent="0" algn="l" defTabSz="1111250">
              <a:lnSpc>
                <a:spcPct val="90000"/>
              </a:lnSpc>
              <a:spcBef>
                <a:spcPct val="0"/>
              </a:spcBef>
              <a:spcAft>
                <a:spcPct val="35000"/>
              </a:spcAft>
              <a:buNone/>
            </a:pPr>
            <a:r>
              <a:rPr lang="en-US" sz="2400" kern="1200" dirty="0"/>
              <a:t>What are the expectations for VR co-enrollment?</a:t>
            </a:r>
          </a:p>
        </p:txBody>
      </p:sp>
      <p:sp>
        <p:nvSpPr>
          <p:cNvPr id="13" name="Freeform: Shape 12">
            <a:extLst>
              <a:ext uri="{FF2B5EF4-FFF2-40B4-BE49-F238E27FC236}">
                <a16:creationId xmlns:a16="http://schemas.microsoft.com/office/drawing/2014/main" id="{6B85F222-3094-A931-68AD-4E47D4E9D08E}"/>
              </a:ext>
            </a:extLst>
          </p:cNvPr>
          <p:cNvSpPr/>
          <p:nvPr/>
        </p:nvSpPr>
        <p:spPr>
          <a:xfrm>
            <a:off x="836612" y="5580554"/>
            <a:ext cx="10520005" cy="983250"/>
          </a:xfrm>
          <a:custGeom>
            <a:avLst/>
            <a:gdLst>
              <a:gd name="connsiteX0" fmla="*/ 0 w 10515600"/>
              <a:gd name="connsiteY0" fmla="*/ 0 h 983250"/>
              <a:gd name="connsiteX1" fmla="*/ 10515600 w 10515600"/>
              <a:gd name="connsiteY1" fmla="*/ 0 h 983250"/>
              <a:gd name="connsiteX2" fmla="*/ 10515600 w 10515600"/>
              <a:gd name="connsiteY2" fmla="*/ 983250 h 983250"/>
              <a:gd name="connsiteX3" fmla="*/ 0 w 10515600"/>
              <a:gd name="connsiteY3" fmla="*/ 983250 h 983250"/>
              <a:gd name="connsiteX4" fmla="*/ 0 w 10515600"/>
              <a:gd name="connsiteY4" fmla="*/ 0 h 983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983250">
                <a:moveTo>
                  <a:pt x="0" y="0"/>
                </a:moveTo>
                <a:lnTo>
                  <a:pt x="10515600" y="0"/>
                </a:lnTo>
                <a:lnTo>
                  <a:pt x="10515600" y="983250"/>
                </a:lnTo>
                <a:lnTo>
                  <a:pt x="0" y="98325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31750" rIns="177800" bIns="31750" numCol="1" spcCol="1270" anchor="t" anchorCtr="0">
            <a:noAutofit/>
          </a:bodyPr>
          <a:lstStyle/>
          <a:p>
            <a:pPr marL="342900" lvl="1" indent="-342900" defTabSz="889000">
              <a:lnSpc>
                <a:spcPct val="90000"/>
              </a:lnSpc>
              <a:spcBef>
                <a:spcPct val="0"/>
              </a:spcBef>
              <a:spcAft>
                <a:spcPct val="20000"/>
              </a:spcAft>
              <a:buClr>
                <a:srgbClr val="7A232F"/>
              </a:buClr>
              <a:buFont typeface="Wingdings 3" panose="05040102010807070707" pitchFamily="18" charset="2"/>
              <a:buChar char="}"/>
            </a:pPr>
            <a:r>
              <a:rPr lang="en-US" sz="2000" dirty="0"/>
              <a:t>VR Service populations often require comprehensive &amp; specialized services that are sometimes incompatible with co-enrollment.</a:t>
            </a:r>
          </a:p>
          <a:p>
            <a:pPr marL="342900" lvl="1" indent="-342900" defTabSz="889000">
              <a:lnSpc>
                <a:spcPct val="90000"/>
              </a:lnSpc>
              <a:spcBef>
                <a:spcPct val="0"/>
              </a:spcBef>
              <a:spcAft>
                <a:spcPct val="20000"/>
              </a:spcAft>
              <a:buClr>
                <a:srgbClr val="7A232F"/>
              </a:buClr>
              <a:buFont typeface="Wingdings 3" panose="05040102010807070707" pitchFamily="18" charset="2"/>
              <a:buChar char="}"/>
            </a:pPr>
            <a:r>
              <a:rPr lang="en-US" sz="2000" dirty="0"/>
              <a:t>Improved accuracy is expected.</a:t>
            </a:r>
          </a:p>
        </p:txBody>
      </p:sp>
    </p:spTree>
    <p:extLst>
      <p:ext uri="{BB962C8B-B14F-4D97-AF65-F5344CB8AC3E}">
        <p14:creationId xmlns:p14="http://schemas.microsoft.com/office/powerpoint/2010/main" val="28376529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A24200">
            <a:alpha val="20000"/>
          </a:srgb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2BA3AD-D13A-56F4-F05B-0068E42B3C1A}"/>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28</a:t>
            </a:fld>
            <a:endParaRPr lang="en-US"/>
          </a:p>
        </p:txBody>
      </p:sp>
      <p:sp>
        <p:nvSpPr>
          <p:cNvPr id="3" name="Title 2">
            <a:extLst>
              <a:ext uri="{FF2B5EF4-FFF2-40B4-BE49-F238E27FC236}">
                <a16:creationId xmlns:a16="http://schemas.microsoft.com/office/drawing/2014/main" id="{E762AA3E-922E-E374-7FF8-0E63D0808366}"/>
              </a:ext>
            </a:extLst>
          </p:cNvPr>
          <p:cNvSpPr>
            <a:spLocks noGrp="1"/>
          </p:cNvSpPr>
          <p:nvPr>
            <p:ph type="title"/>
          </p:nvPr>
        </p:nvSpPr>
        <p:spPr/>
        <p:txBody>
          <a:bodyPr/>
          <a:lstStyle/>
          <a:p>
            <a:r>
              <a:rPr lang="en-US" dirty="0">
                <a:solidFill>
                  <a:srgbClr val="A24200"/>
                </a:solidFill>
              </a:rPr>
              <a:t>State Highlights</a:t>
            </a:r>
          </a:p>
        </p:txBody>
      </p:sp>
      <p:sp>
        <p:nvSpPr>
          <p:cNvPr id="6" name="Text Placeholder 5">
            <a:extLst>
              <a:ext uri="{FF2B5EF4-FFF2-40B4-BE49-F238E27FC236}">
                <a16:creationId xmlns:a16="http://schemas.microsoft.com/office/drawing/2014/main" id="{6F0B5017-FDFD-51B7-9DCB-FD15C013083A}"/>
              </a:ext>
            </a:extLst>
          </p:cNvPr>
          <p:cNvSpPr>
            <a:spLocks noGrp="1"/>
          </p:cNvSpPr>
          <p:nvPr>
            <p:ph type="body" idx="1"/>
          </p:nvPr>
        </p:nvSpPr>
        <p:spPr>
          <a:xfrm>
            <a:off x="1065915" y="4169747"/>
            <a:ext cx="6185490" cy="1921087"/>
          </a:xfrm>
        </p:spPr>
        <p:txBody>
          <a:bodyPr>
            <a:noAutofit/>
          </a:bodyPr>
          <a:lstStyle/>
          <a:p>
            <a:pPr marL="457200" indent="-457200">
              <a:lnSpc>
                <a:spcPct val="100000"/>
              </a:lnSpc>
              <a:spcBef>
                <a:spcPts val="0"/>
              </a:spcBef>
              <a:buClr>
                <a:srgbClr val="2C5261"/>
              </a:buClr>
              <a:buFont typeface="Wingdings 3" panose="05040102010807070707" pitchFamily="18" charset="2"/>
              <a:buChar char="}"/>
            </a:pPr>
            <a:r>
              <a:rPr lang="en-US" dirty="0">
                <a:solidFill>
                  <a:srgbClr val="2C5261"/>
                </a:solidFill>
              </a:rPr>
              <a:t>Alaska</a:t>
            </a:r>
          </a:p>
          <a:p>
            <a:pPr marL="457200" indent="-457200">
              <a:lnSpc>
                <a:spcPct val="100000"/>
              </a:lnSpc>
              <a:spcBef>
                <a:spcPts val="0"/>
              </a:spcBef>
              <a:buClr>
                <a:srgbClr val="2C5261"/>
              </a:buClr>
              <a:buFont typeface="Wingdings 3" panose="05040102010807070707" pitchFamily="18" charset="2"/>
              <a:buChar char="}"/>
            </a:pPr>
            <a:r>
              <a:rPr lang="en-US" dirty="0">
                <a:solidFill>
                  <a:srgbClr val="2C5261"/>
                </a:solidFill>
              </a:rPr>
              <a:t>Wisconsin</a:t>
            </a:r>
          </a:p>
          <a:p>
            <a:pPr marL="457200" indent="-457200">
              <a:lnSpc>
                <a:spcPct val="100000"/>
              </a:lnSpc>
              <a:spcBef>
                <a:spcPts val="0"/>
              </a:spcBef>
              <a:buClr>
                <a:srgbClr val="2C5261"/>
              </a:buClr>
              <a:buFont typeface="Wingdings 3" panose="05040102010807070707" pitchFamily="18" charset="2"/>
              <a:buChar char="}"/>
            </a:pPr>
            <a:r>
              <a:rPr lang="en-US" dirty="0">
                <a:solidFill>
                  <a:srgbClr val="2C5261"/>
                </a:solidFill>
              </a:rPr>
              <a:t>Wyoming</a:t>
            </a:r>
          </a:p>
        </p:txBody>
      </p:sp>
    </p:spTree>
    <p:extLst>
      <p:ext uri="{BB962C8B-B14F-4D97-AF65-F5344CB8AC3E}">
        <p14:creationId xmlns:p14="http://schemas.microsoft.com/office/powerpoint/2010/main" val="244007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3F7EA6-DD6D-2891-587B-B359AFA5EA7B}"/>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b="0" smtClean="0"/>
              <a:pPr/>
              <a:t>29</a:t>
            </a:fld>
            <a:endParaRPr lang="en-US" b="0"/>
          </a:p>
        </p:txBody>
      </p:sp>
      <p:sp>
        <p:nvSpPr>
          <p:cNvPr id="5" name="Title 4">
            <a:extLst>
              <a:ext uri="{FF2B5EF4-FFF2-40B4-BE49-F238E27FC236}">
                <a16:creationId xmlns:a16="http://schemas.microsoft.com/office/drawing/2014/main" id="{2BBE05B3-14E1-1FFC-ED4A-688D1A459A7B}"/>
              </a:ext>
            </a:extLst>
          </p:cNvPr>
          <p:cNvSpPr>
            <a:spLocks noGrp="1"/>
          </p:cNvSpPr>
          <p:nvPr>
            <p:ph type="title"/>
          </p:nvPr>
        </p:nvSpPr>
        <p:spPr/>
        <p:txBody>
          <a:bodyPr/>
          <a:lstStyle/>
          <a:p>
            <a:r>
              <a:rPr lang="en-US"/>
              <a:t>Successful Strategies</a:t>
            </a:r>
          </a:p>
        </p:txBody>
      </p:sp>
      <p:sp>
        <p:nvSpPr>
          <p:cNvPr id="9" name="Arrow: Pentagon 8">
            <a:extLst>
              <a:ext uri="{FF2B5EF4-FFF2-40B4-BE49-F238E27FC236}">
                <a16:creationId xmlns:a16="http://schemas.microsoft.com/office/drawing/2014/main" id="{F9F12471-45AB-3125-1C7B-52E71BCF3B9D}"/>
              </a:ext>
            </a:extLst>
          </p:cNvPr>
          <p:cNvSpPr/>
          <p:nvPr/>
        </p:nvSpPr>
        <p:spPr>
          <a:xfrm>
            <a:off x="2821170" y="1257917"/>
            <a:ext cx="5029200" cy="914400"/>
          </a:xfrm>
          <a:prstGeom prst="homePlate">
            <a:avLst/>
          </a:prstGeom>
          <a:solidFill>
            <a:srgbClr val="A242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3200" b="1" kern="1200" dirty="0"/>
              <a:t>Partnerships</a:t>
            </a:r>
          </a:p>
        </p:txBody>
      </p:sp>
      <p:sp>
        <p:nvSpPr>
          <p:cNvPr id="8" name="Arrow: Pentagon 7">
            <a:extLst>
              <a:ext uri="{FF2B5EF4-FFF2-40B4-BE49-F238E27FC236}">
                <a16:creationId xmlns:a16="http://schemas.microsoft.com/office/drawing/2014/main" id="{D7E0BD5F-96F5-9BC9-953F-B76D01461D24}"/>
              </a:ext>
            </a:extLst>
          </p:cNvPr>
          <p:cNvSpPr/>
          <p:nvPr/>
        </p:nvSpPr>
        <p:spPr>
          <a:xfrm>
            <a:off x="5186492" y="2562921"/>
            <a:ext cx="5029200" cy="914400"/>
          </a:xfrm>
          <a:prstGeom prst="homePlate">
            <a:avLst/>
          </a:prstGeom>
          <a:solidFill>
            <a:srgbClr val="A242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3200" b="1" kern="1200" dirty="0"/>
              <a:t>Data Matches</a:t>
            </a:r>
          </a:p>
        </p:txBody>
      </p:sp>
      <p:sp>
        <p:nvSpPr>
          <p:cNvPr id="10" name="Arrow: Pentagon 9">
            <a:extLst>
              <a:ext uri="{FF2B5EF4-FFF2-40B4-BE49-F238E27FC236}">
                <a16:creationId xmlns:a16="http://schemas.microsoft.com/office/drawing/2014/main" id="{AB29AD6F-10FF-C960-4273-D95DD34BACBA}"/>
              </a:ext>
            </a:extLst>
          </p:cNvPr>
          <p:cNvSpPr/>
          <p:nvPr/>
        </p:nvSpPr>
        <p:spPr>
          <a:xfrm>
            <a:off x="2821170" y="3872077"/>
            <a:ext cx="5029200" cy="914400"/>
          </a:xfrm>
          <a:prstGeom prst="homePlate">
            <a:avLst/>
          </a:prstGeom>
          <a:solidFill>
            <a:srgbClr val="A242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3200" b="1" kern="1200" dirty="0"/>
              <a:t>Joint Tools</a:t>
            </a:r>
          </a:p>
        </p:txBody>
      </p:sp>
      <p:sp>
        <p:nvSpPr>
          <p:cNvPr id="7" name="Arrow: Pentagon 6">
            <a:extLst>
              <a:ext uri="{FF2B5EF4-FFF2-40B4-BE49-F238E27FC236}">
                <a16:creationId xmlns:a16="http://schemas.microsoft.com/office/drawing/2014/main" id="{E0811AD2-374D-3E75-CCD6-DB6B500C41AE}"/>
              </a:ext>
            </a:extLst>
          </p:cNvPr>
          <p:cNvSpPr/>
          <p:nvPr/>
        </p:nvSpPr>
        <p:spPr>
          <a:xfrm>
            <a:off x="5186491" y="5177081"/>
            <a:ext cx="5029200" cy="914400"/>
          </a:xfrm>
          <a:prstGeom prst="homePlate">
            <a:avLst/>
          </a:prstGeom>
          <a:solidFill>
            <a:srgbClr val="A242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3200" b="1" kern="1200"/>
              <a:t>Administrative Structure</a:t>
            </a:r>
          </a:p>
        </p:txBody>
      </p:sp>
      <p:pic>
        <p:nvPicPr>
          <p:cNvPr id="12" name="Graphic 11">
            <a:extLst>
              <a:ext uri="{FF2B5EF4-FFF2-40B4-BE49-F238E27FC236}">
                <a16:creationId xmlns:a16="http://schemas.microsoft.com/office/drawing/2014/main" id="{47F4337A-B3F8-1D02-3E68-1FB29E9466B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06770" y="1257917"/>
            <a:ext cx="914400" cy="914400"/>
          </a:xfrm>
          <a:prstGeom prst="rect">
            <a:avLst/>
          </a:prstGeom>
        </p:spPr>
      </p:pic>
      <p:pic>
        <p:nvPicPr>
          <p:cNvPr id="14" name="Graphic 13">
            <a:extLst>
              <a:ext uri="{FF2B5EF4-FFF2-40B4-BE49-F238E27FC236}">
                <a16:creationId xmlns:a16="http://schemas.microsoft.com/office/drawing/2014/main" id="{010D1F3C-EAAC-B307-2239-1892C429629F}"/>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81961" y="2604679"/>
            <a:ext cx="804530" cy="804530"/>
          </a:xfrm>
          <a:prstGeom prst="rect">
            <a:avLst/>
          </a:prstGeom>
        </p:spPr>
      </p:pic>
      <p:pic>
        <p:nvPicPr>
          <p:cNvPr id="16" name="Graphic 15">
            <a:extLst>
              <a:ext uri="{FF2B5EF4-FFF2-40B4-BE49-F238E27FC236}">
                <a16:creationId xmlns:a16="http://schemas.microsoft.com/office/drawing/2014/main" id="{8AD3D107-CE88-14AC-0CB5-C2952E314D2F}"/>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07563" y="3922473"/>
            <a:ext cx="813607" cy="813607"/>
          </a:xfrm>
          <a:prstGeom prst="rect">
            <a:avLst/>
          </a:prstGeom>
        </p:spPr>
      </p:pic>
      <p:pic>
        <p:nvPicPr>
          <p:cNvPr id="18" name="Graphic 17">
            <a:extLst>
              <a:ext uri="{FF2B5EF4-FFF2-40B4-BE49-F238E27FC236}">
                <a16:creationId xmlns:a16="http://schemas.microsoft.com/office/drawing/2014/main" id="{27207AE5-B337-2C74-AB4C-C619EB984430}"/>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155133" y="5177081"/>
            <a:ext cx="914400" cy="914400"/>
          </a:xfrm>
          <a:prstGeom prst="rect">
            <a:avLst/>
          </a:prstGeom>
        </p:spPr>
      </p:pic>
    </p:spTree>
    <p:extLst>
      <p:ext uri="{BB962C8B-B14F-4D97-AF65-F5344CB8AC3E}">
        <p14:creationId xmlns:p14="http://schemas.microsoft.com/office/powerpoint/2010/main" val="2059584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DEB6E6-5854-214C-DAD2-B4B7BF0ACC98}"/>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30</a:t>
            </a:fld>
            <a:endParaRPr lang="en-US"/>
          </a:p>
        </p:txBody>
      </p:sp>
      <p:sp>
        <p:nvSpPr>
          <p:cNvPr id="3" name="Title 2">
            <a:extLst>
              <a:ext uri="{FF2B5EF4-FFF2-40B4-BE49-F238E27FC236}">
                <a16:creationId xmlns:a16="http://schemas.microsoft.com/office/drawing/2014/main" id="{404F14BF-5BEC-5C4C-1161-075192227153}"/>
              </a:ext>
            </a:extLst>
          </p:cNvPr>
          <p:cNvSpPr>
            <a:spLocks noGrp="1"/>
          </p:cNvSpPr>
          <p:nvPr>
            <p:ph type="title"/>
          </p:nvPr>
        </p:nvSpPr>
        <p:spPr>
          <a:xfrm>
            <a:off x="839788" y="504916"/>
            <a:ext cx="5002872" cy="1894114"/>
          </a:xfrm>
          <a:solidFill>
            <a:srgbClr val="A24200"/>
          </a:solidFill>
        </p:spPr>
        <p:txBody>
          <a:bodyPr anchor="ctr">
            <a:normAutofit/>
          </a:bodyPr>
          <a:lstStyle/>
          <a:p>
            <a:pPr algn="ctr"/>
            <a:r>
              <a:rPr lang="en-US" sz="5400" dirty="0">
                <a:solidFill>
                  <a:schemeClr val="bg1"/>
                </a:solidFill>
              </a:rPr>
              <a:t>Alaska</a:t>
            </a:r>
          </a:p>
        </p:txBody>
      </p:sp>
      <p:sp>
        <p:nvSpPr>
          <p:cNvPr id="12" name="Text Placeholder 11">
            <a:extLst>
              <a:ext uri="{FF2B5EF4-FFF2-40B4-BE49-F238E27FC236}">
                <a16:creationId xmlns:a16="http://schemas.microsoft.com/office/drawing/2014/main" id="{80553DBE-AE20-3B1A-14AF-60E56E70BE80}"/>
              </a:ext>
            </a:extLst>
          </p:cNvPr>
          <p:cNvSpPr>
            <a:spLocks noGrp="1"/>
          </p:cNvSpPr>
          <p:nvPr>
            <p:ph type="body" sz="half" idx="2"/>
          </p:nvPr>
        </p:nvSpPr>
        <p:spPr>
          <a:xfrm>
            <a:off x="839788" y="2588819"/>
            <a:ext cx="5002872" cy="3586350"/>
          </a:xfrm>
        </p:spPr>
        <p:txBody>
          <a:bodyPr/>
          <a:lstStyle/>
          <a:p>
            <a:r>
              <a:rPr lang="en-US" sz="3200" i="0" dirty="0">
                <a:solidFill>
                  <a:srgbClr val="A24200"/>
                </a:solidFill>
              </a:rPr>
              <a:t>Overview of Structure</a:t>
            </a:r>
          </a:p>
          <a:p>
            <a:r>
              <a:rPr lang="en-US" sz="3200" i="0" dirty="0">
                <a:solidFill>
                  <a:srgbClr val="A24200"/>
                </a:solidFill>
              </a:rPr>
              <a:t>Data Matching &amp;</a:t>
            </a:r>
            <a:br>
              <a:rPr lang="en-US" sz="3200" i="0" dirty="0">
                <a:solidFill>
                  <a:srgbClr val="A24200"/>
                </a:solidFill>
              </a:rPr>
            </a:br>
            <a:r>
              <a:rPr lang="en-US" sz="3200" i="0" dirty="0">
                <a:solidFill>
                  <a:srgbClr val="A24200"/>
                </a:solidFill>
              </a:rPr>
              <a:t>System Integration</a:t>
            </a:r>
          </a:p>
          <a:p>
            <a:r>
              <a:rPr lang="en-US" sz="3200" i="0" dirty="0">
                <a:solidFill>
                  <a:srgbClr val="A24200"/>
                </a:solidFill>
              </a:rPr>
              <a:t>Partnerships &amp; Battling Silos</a:t>
            </a:r>
          </a:p>
          <a:p>
            <a:r>
              <a:rPr lang="en-US" sz="3200" i="0" dirty="0">
                <a:solidFill>
                  <a:srgbClr val="A24200"/>
                </a:solidFill>
              </a:rPr>
              <a:t>Joint Tools</a:t>
            </a:r>
          </a:p>
        </p:txBody>
      </p:sp>
      <p:grpSp>
        <p:nvGrpSpPr>
          <p:cNvPr id="4" name="Group 3">
            <a:extLst>
              <a:ext uri="{FF2B5EF4-FFF2-40B4-BE49-F238E27FC236}">
                <a16:creationId xmlns:a16="http://schemas.microsoft.com/office/drawing/2014/main" id="{C835F25D-B06B-419C-CCDE-2E15BA609D87}"/>
              </a:ext>
              <a:ext uri="{C183D7F6-B498-43B3-948B-1728B52AA6E4}">
                <adec:decorative xmlns:adec="http://schemas.microsoft.com/office/drawing/2017/decorative" val="1"/>
              </a:ext>
            </a:extLst>
          </p:cNvPr>
          <p:cNvGrpSpPr/>
          <p:nvPr/>
        </p:nvGrpSpPr>
        <p:grpSpPr>
          <a:xfrm>
            <a:off x="6854169" y="697404"/>
            <a:ext cx="4856970" cy="5326569"/>
            <a:chOff x="6854169" y="697404"/>
            <a:chExt cx="4856970" cy="5326569"/>
          </a:xfrm>
        </p:grpSpPr>
        <p:grpSp>
          <p:nvGrpSpPr>
            <p:cNvPr id="17" name="Group 16">
              <a:extLst>
                <a:ext uri="{FF2B5EF4-FFF2-40B4-BE49-F238E27FC236}">
                  <a16:creationId xmlns:a16="http://schemas.microsoft.com/office/drawing/2014/main" id="{3DF7EC34-28F9-BD27-7F4D-B38B68A2F1FA}"/>
                </a:ext>
                <a:ext uri="{C183D7F6-B498-43B3-948B-1728B52AA6E4}">
                  <adec:decorative xmlns:adec="http://schemas.microsoft.com/office/drawing/2017/decorative" val="1"/>
                </a:ext>
              </a:extLst>
            </p:cNvPr>
            <p:cNvGrpSpPr/>
            <p:nvPr/>
          </p:nvGrpSpPr>
          <p:grpSpPr>
            <a:xfrm>
              <a:off x="6854169" y="697404"/>
              <a:ext cx="4856970" cy="5326569"/>
              <a:chOff x="6854169" y="697404"/>
              <a:chExt cx="4856970" cy="5326569"/>
            </a:xfrm>
          </p:grpSpPr>
          <p:sp>
            <p:nvSpPr>
              <p:cNvPr id="16" name="Octagon 15">
                <a:extLst>
                  <a:ext uri="{FF2B5EF4-FFF2-40B4-BE49-F238E27FC236}">
                    <a16:creationId xmlns:a16="http://schemas.microsoft.com/office/drawing/2014/main" id="{C61938F1-31F6-6648-109C-07793A6DE340}"/>
                  </a:ext>
                </a:extLst>
              </p:cNvPr>
              <p:cNvSpPr/>
              <p:nvPr/>
            </p:nvSpPr>
            <p:spPr>
              <a:xfrm>
                <a:off x="7139139" y="697404"/>
                <a:ext cx="4572000" cy="4572000"/>
              </a:xfrm>
              <a:prstGeom prst="octagon">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ctagon 13">
                <a:extLst>
                  <a:ext uri="{FF2B5EF4-FFF2-40B4-BE49-F238E27FC236}">
                    <a16:creationId xmlns:a16="http://schemas.microsoft.com/office/drawing/2014/main" id="{E56A6881-CEBB-5694-9E8D-5F5874954E28}"/>
                  </a:ext>
                </a:extLst>
              </p:cNvPr>
              <p:cNvSpPr/>
              <p:nvPr/>
            </p:nvSpPr>
            <p:spPr>
              <a:xfrm>
                <a:off x="6854169" y="1451973"/>
                <a:ext cx="4572000" cy="4572000"/>
              </a:xfrm>
              <a:prstGeom prst="octagon">
                <a:avLst/>
              </a:prstGeom>
              <a:solidFill>
                <a:srgbClr val="A242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 name="Picture 8">
              <a:extLst>
                <a:ext uri="{FF2B5EF4-FFF2-40B4-BE49-F238E27FC236}">
                  <a16:creationId xmlns:a16="http://schemas.microsoft.com/office/drawing/2014/main" id="{099D3525-EC1E-4F5B-C07D-AD2A17E0D620}"/>
                </a:ext>
                <a:ext uri="{C183D7F6-B498-43B3-948B-1728B52AA6E4}">
                  <adec:decorative xmlns:adec="http://schemas.microsoft.com/office/drawing/2017/decorative" val="1"/>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7332915" y="2031076"/>
              <a:ext cx="3614508" cy="3222399"/>
            </a:xfrm>
            <a:prstGeom prst="rect">
              <a:avLst/>
            </a:prstGeom>
            <a:ln>
              <a:noFill/>
            </a:ln>
          </p:spPr>
        </p:pic>
      </p:grpSp>
    </p:spTree>
    <p:extLst>
      <p:ext uri="{BB962C8B-B14F-4D97-AF65-F5344CB8AC3E}">
        <p14:creationId xmlns:p14="http://schemas.microsoft.com/office/powerpoint/2010/main" val="39911805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A80C4B-384A-FD11-5442-42A2C2CF0379}"/>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31</a:t>
            </a:fld>
            <a:endParaRPr lang="en-US"/>
          </a:p>
        </p:txBody>
      </p:sp>
      <p:sp>
        <p:nvSpPr>
          <p:cNvPr id="3" name="Title 2">
            <a:extLst>
              <a:ext uri="{FF2B5EF4-FFF2-40B4-BE49-F238E27FC236}">
                <a16:creationId xmlns:a16="http://schemas.microsoft.com/office/drawing/2014/main" id="{58342056-AB52-0035-29A8-922A83D38995}"/>
              </a:ext>
            </a:extLst>
          </p:cNvPr>
          <p:cNvSpPr>
            <a:spLocks noGrp="1"/>
          </p:cNvSpPr>
          <p:nvPr>
            <p:ph type="title"/>
          </p:nvPr>
        </p:nvSpPr>
        <p:spPr/>
        <p:txBody>
          <a:bodyPr>
            <a:normAutofit/>
          </a:bodyPr>
          <a:lstStyle/>
          <a:p>
            <a:r>
              <a:rPr lang="en-US" dirty="0"/>
              <a:t>Alaska: Overview of Structure</a:t>
            </a:r>
          </a:p>
        </p:txBody>
      </p:sp>
      <p:sp>
        <p:nvSpPr>
          <p:cNvPr id="29" name="Text Placeholder 28">
            <a:extLst>
              <a:ext uri="{FF2B5EF4-FFF2-40B4-BE49-F238E27FC236}">
                <a16:creationId xmlns:a16="http://schemas.microsoft.com/office/drawing/2014/main" id="{F94FFCE6-A4C0-8B80-8695-E7113E3D7CC9}"/>
              </a:ext>
            </a:extLst>
          </p:cNvPr>
          <p:cNvSpPr>
            <a:spLocks noGrp="1"/>
          </p:cNvSpPr>
          <p:nvPr>
            <p:ph type="body" idx="1"/>
          </p:nvPr>
        </p:nvSpPr>
        <p:spPr>
          <a:xfrm>
            <a:off x="839788" y="999279"/>
            <a:ext cx="10515600" cy="1263474"/>
          </a:xfrm>
        </p:spPr>
        <p:txBody>
          <a:bodyPr>
            <a:normAutofit/>
          </a:bodyPr>
          <a:lstStyle/>
          <a:p>
            <a:r>
              <a:rPr lang="en-US" dirty="0"/>
              <a:t>Title I, Title II, Title III, and Title IV are all housed in the Department of Labor and Workforce Development </a:t>
            </a:r>
          </a:p>
        </p:txBody>
      </p:sp>
      <p:sp>
        <p:nvSpPr>
          <p:cNvPr id="6" name="Content Placeholder 5">
            <a:extLst>
              <a:ext uri="{FF2B5EF4-FFF2-40B4-BE49-F238E27FC236}">
                <a16:creationId xmlns:a16="http://schemas.microsoft.com/office/drawing/2014/main" id="{5FEB791C-1A94-2F55-C004-AC49548C791D}"/>
              </a:ext>
            </a:extLst>
          </p:cNvPr>
          <p:cNvSpPr>
            <a:spLocks noGrp="1"/>
          </p:cNvSpPr>
          <p:nvPr>
            <p:ph sz="half" idx="2"/>
          </p:nvPr>
        </p:nvSpPr>
        <p:spPr>
          <a:xfrm>
            <a:off x="839788" y="5196113"/>
            <a:ext cx="10512424" cy="1160237"/>
          </a:xfrm>
        </p:spPr>
        <p:txBody>
          <a:bodyPr anchor="ctr"/>
          <a:lstStyle/>
          <a:p>
            <a:r>
              <a:rPr lang="en-US" dirty="0"/>
              <a:t>Provides a natural link between AAE, Title I and III services for co-enrollment</a:t>
            </a:r>
          </a:p>
          <a:p>
            <a:r>
              <a:rPr lang="en-US" dirty="0"/>
              <a:t>Better understanding of programs for local adult education providers and </a:t>
            </a:r>
            <a:br>
              <a:rPr lang="en-US" dirty="0"/>
            </a:br>
            <a:r>
              <a:rPr lang="en-US" dirty="0"/>
              <a:t>job center personnel</a:t>
            </a:r>
          </a:p>
        </p:txBody>
      </p:sp>
      <p:graphicFrame>
        <p:nvGraphicFramePr>
          <p:cNvPr id="28" name="Diagram 27">
            <a:extLst>
              <a:ext uri="{FF2B5EF4-FFF2-40B4-BE49-F238E27FC236}">
                <a16:creationId xmlns:a16="http://schemas.microsoft.com/office/drawing/2014/main" id="{1E19B286-755A-88B3-812C-E0DEA5A87B7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242704921"/>
              </p:ext>
            </p:extLst>
          </p:nvPr>
        </p:nvGraphicFramePr>
        <p:xfrm>
          <a:off x="0" y="2365699"/>
          <a:ext cx="12192000" cy="26317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02611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883763-6275-29BC-C692-D14EC6A9D0EC}"/>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32</a:t>
            </a:fld>
            <a:endParaRPr lang="en-US"/>
          </a:p>
        </p:txBody>
      </p:sp>
      <p:sp>
        <p:nvSpPr>
          <p:cNvPr id="3" name="Title 2">
            <a:extLst>
              <a:ext uri="{FF2B5EF4-FFF2-40B4-BE49-F238E27FC236}">
                <a16:creationId xmlns:a16="http://schemas.microsoft.com/office/drawing/2014/main" id="{171CA87E-CE38-AFE2-C4F9-A7CD31BEB083}"/>
              </a:ext>
            </a:extLst>
          </p:cNvPr>
          <p:cNvSpPr>
            <a:spLocks noGrp="1"/>
          </p:cNvSpPr>
          <p:nvPr>
            <p:ph type="title"/>
          </p:nvPr>
        </p:nvSpPr>
        <p:spPr>
          <a:xfrm>
            <a:off x="805867" y="67017"/>
            <a:ext cx="10578811" cy="786384"/>
          </a:xfrm>
        </p:spPr>
        <p:txBody>
          <a:bodyPr>
            <a:normAutofit/>
          </a:bodyPr>
          <a:lstStyle/>
          <a:p>
            <a:r>
              <a:rPr lang="en-US" dirty="0"/>
              <a:t>Alaska: Data Matching and System Integration</a:t>
            </a:r>
          </a:p>
        </p:txBody>
      </p:sp>
      <p:sp>
        <p:nvSpPr>
          <p:cNvPr id="4" name="Content Placeholder 3">
            <a:extLst>
              <a:ext uri="{FF2B5EF4-FFF2-40B4-BE49-F238E27FC236}">
                <a16:creationId xmlns:a16="http://schemas.microsoft.com/office/drawing/2014/main" id="{0964BA48-55F0-A64E-1A2A-F1BDEC67C7EE}"/>
              </a:ext>
            </a:extLst>
          </p:cNvPr>
          <p:cNvSpPr>
            <a:spLocks noGrp="1"/>
          </p:cNvSpPr>
          <p:nvPr>
            <p:ph type="body" sz="quarter" idx="13"/>
          </p:nvPr>
        </p:nvSpPr>
        <p:spPr>
          <a:xfrm>
            <a:off x="805868" y="1117601"/>
            <a:ext cx="5951394" cy="5238750"/>
          </a:xfrm>
        </p:spPr>
        <p:txBody>
          <a:bodyPr/>
          <a:lstStyle/>
          <a:p>
            <a:r>
              <a:rPr lang="en-US" dirty="0">
                <a:solidFill>
                  <a:srgbClr val="2C5261"/>
                </a:solidFill>
              </a:rPr>
              <a:t>What data matching solutions are you pursuing in your current system?</a:t>
            </a:r>
          </a:p>
        </p:txBody>
      </p:sp>
    </p:spTree>
    <p:extLst>
      <p:ext uri="{BB962C8B-B14F-4D97-AF65-F5344CB8AC3E}">
        <p14:creationId xmlns:p14="http://schemas.microsoft.com/office/powerpoint/2010/main" val="30442539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0FA9B3-CF55-56D7-25BF-2F05B85586D0}"/>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33</a:t>
            </a:fld>
            <a:endParaRPr lang="en-US"/>
          </a:p>
        </p:txBody>
      </p:sp>
      <p:sp>
        <p:nvSpPr>
          <p:cNvPr id="3" name="Title 2">
            <a:extLst>
              <a:ext uri="{FF2B5EF4-FFF2-40B4-BE49-F238E27FC236}">
                <a16:creationId xmlns:a16="http://schemas.microsoft.com/office/drawing/2014/main" id="{6F50CF29-E4C8-EC2D-729C-058F79B7A24E}"/>
              </a:ext>
            </a:extLst>
          </p:cNvPr>
          <p:cNvSpPr>
            <a:spLocks noGrp="1"/>
          </p:cNvSpPr>
          <p:nvPr>
            <p:ph type="title"/>
          </p:nvPr>
        </p:nvSpPr>
        <p:spPr/>
        <p:txBody>
          <a:bodyPr/>
          <a:lstStyle/>
          <a:p>
            <a:r>
              <a:rPr lang="en-US"/>
              <a:t>Alaska: Data Matching and System Integration</a:t>
            </a:r>
          </a:p>
        </p:txBody>
      </p:sp>
      <p:sp>
        <p:nvSpPr>
          <p:cNvPr id="9" name="Parallelogram 8">
            <a:extLst>
              <a:ext uri="{FF2B5EF4-FFF2-40B4-BE49-F238E27FC236}">
                <a16:creationId xmlns:a16="http://schemas.microsoft.com/office/drawing/2014/main" id="{1CCE4D65-15B7-56D7-2259-B5C614FE17CC}"/>
              </a:ext>
            </a:extLst>
          </p:cNvPr>
          <p:cNvSpPr/>
          <p:nvPr/>
        </p:nvSpPr>
        <p:spPr>
          <a:xfrm>
            <a:off x="6346533" y="2030343"/>
            <a:ext cx="5303520" cy="1371600"/>
          </a:xfrm>
          <a:prstGeom prst="parallelogram">
            <a:avLst/>
          </a:prstGeom>
          <a:solidFill>
            <a:srgbClr val="00529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5114" tIns="345114" rIns="345114" bIns="345114" numCol="1" spcCol="1270" anchor="ctr" anchorCtr="0">
            <a:noAutofit/>
          </a:bodyPr>
          <a:lstStyle/>
          <a:p>
            <a:pPr marL="0" lvl="0" indent="0" algn="ctr" defTabSz="2667000">
              <a:lnSpc>
                <a:spcPct val="90000"/>
              </a:lnSpc>
              <a:spcBef>
                <a:spcPct val="0"/>
              </a:spcBef>
              <a:spcAft>
                <a:spcPct val="35000"/>
              </a:spcAft>
              <a:buNone/>
            </a:pPr>
            <a:r>
              <a:rPr lang="en-US" sz="4000" kern="1200"/>
              <a:t>System Integration</a:t>
            </a:r>
          </a:p>
        </p:txBody>
      </p:sp>
      <p:sp>
        <p:nvSpPr>
          <p:cNvPr id="10" name="Parallelogram 9">
            <a:extLst>
              <a:ext uri="{FF2B5EF4-FFF2-40B4-BE49-F238E27FC236}">
                <a16:creationId xmlns:a16="http://schemas.microsoft.com/office/drawing/2014/main" id="{5B6F28BA-94E5-3EFD-D6EB-514293FF544C}"/>
              </a:ext>
            </a:extLst>
          </p:cNvPr>
          <p:cNvSpPr/>
          <p:nvPr/>
        </p:nvSpPr>
        <p:spPr>
          <a:xfrm>
            <a:off x="6346533" y="3915765"/>
            <a:ext cx="5303520" cy="1371600"/>
          </a:xfrm>
          <a:prstGeom prst="parallelogram">
            <a:avLst/>
          </a:prstGeom>
          <a:solidFill>
            <a:srgbClr val="00529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5114" tIns="345114" rIns="345114" bIns="345114" numCol="1" spcCol="1270" anchor="ctr" anchorCtr="0">
            <a:noAutofit/>
          </a:bodyPr>
          <a:lstStyle/>
          <a:p>
            <a:pPr marL="0" lvl="0" indent="0" algn="ctr" defTabSz="2667000">
              <a:lnSpc>
                <a:spcPct val="90000"/>
              </a:lnSpc>
              <a:spcBef>
                <a:spcPct val="0"/>
              </a:spcBef>
              <a:spcAft>
                <a:spcPct val="35000"/>
              </a:spcAft>
              <a:buNone/>
            </a:pPr>
            <a:r>
              <a:rPr lang="en-US" sz="4000" kern="1200" dirty="0"/>
              <a:t>Co-Enrollment Module</a:t>
            </a:r>
          </a:p>
        </p:txBody>
      </p:sp>
      <p:pic>
        <p:nvPicPr>
          <p:cNvPr id="6" name="Content Placeholder 5">
            <a:extLst>
              <a:ext uri="{FF2B5EF4-FFF2-40B4-BE49-F238E27FC236}">
                <a16:creationId xmlns:a16="http://schemas.microsoft.com/office/drawing/2014/main" id="{3C147F74-404C-6B72-AAE4-CD107B92EB06}"/>
              </a:ext>
              <a:ext uri="{C183D7F6-B498-43B3-948B-1728B52AA6E4}">
                <adec:decorative xmlns:adec="http://schemas.microsoft.com/office/drawing/2017/decorative" val="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9769" y="1570635"/>
            <a:ext cx="6256764" cy="4220471"/>
          </a:xfrm>
          <a:prstGeom prst="rect">
            <a:avLst/>
          </a:prstGeom>
        </p:spPr>
      </p:pic>
    </p:spTree>
    <p:extLst>
      <p:ext uri="{BB962C8B-B14F-4D97-AF65-F5344CB8AC3E}">
        <p14:creationId xmlns:p14="http://schemas.microsoft.com/office/powerpoint/2010/main" val="1448581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B81B0F-A8B5-2CA5-BBFA-B52983D007D9}"/>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34</a:t>
            </a:fld>
            <a:endParaRPr lang="en-US"/>
          </a:p>
        </p:txBody>
      </p:sp>
      <p:sp>
        <p:nvSpPr>
          <p:cNvPr id="3" name="Title 2">
            <a:extLst>
              <a:ext uri="{FF2B5EF4-FFF2-40B4-BE49-F238E27FC236}">
                <a16:creationId xmlns:a16="http://schemas.microsoft.com/office/drawing/2014/main" id="{575E683B-2D50-E768-5F32-6220A90E1486}"/>
              </a:ext>
            </a:extLst>
          </p:cNvPr>
          <p:cNvSpPr>
            <a:spLocks noGrp="1"/>
          </p:cNvSpPr>
          <p:nvPr>
            <p:ph type="title"/>
          </p:nvPr>
        </p:nvSpPr>
        <p:spPr/>
        <p:txBody>
          <a:bodyPr/>
          <a:lstStyle/>
          <a:p>
            <a:r>
              <a:rPr lang="en-US" dirty="0"/>
              <a:t>Alaska: Partnerships &amp; Battling Silos</a:t>
            </a:r>
          </a:p>
        </p:txBody>
      </p:sp>
      <p:sp>
        <p:nvSpPr>
          <p:cNvPr id="4" name="Content Placeholder 3">
            <a:extLst>
              <a:ext uri="{FF2B5EF4-FFF2-40B4-BE49-F238E27FC236}">
                <a16:creationId xmlns:a16="http://schemas.microsoft.com/office/drawing/2014/main" id="{8EB50DA6-677E-FE89-4D58-D302AA70563D}"/>
              </a:ext>
            </a:extLst>
          </p:cNvPr>
          <p:cNvSpPr>
            <a:spLocks noGrp="1"/>
          </p:cNvSpPr>
          <p:nvPr>
            <p:ph type="body" sz="quarter" idx="13"/>
          </p:nvPr>
        </p:nvSpPr>
        <p:spPr/>
        <p:txBody>
          <a:bodyPr/>
          <a:lstStyle/>
          <a:p>
            <a:r>
              <a:rPr lang="en-US" dirty="0"/>
              <a:t>Can you describe your success in battling state silos and making key partnership connections?</a:t>
            </a:r>
          </a:p>
        </p:txBody>
      </p:sp>
    </p:spTree>
    <p:extLst>
      <p:ext uri="{BB962C8B-B14F-4D97-AF65-F5344CB8AC3E}">
        <p14:creationId xmlns:p14="http://schemas.microsoft.com/office/powerpoint/2010/main" val="13056489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723A395-C99F-13F6-C462-93489D7C8A40}"/>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35</a:t>
            </a:fld>
            <a:endParaRPr lang="en-US"/>
          </a:p>
        </p:txBody>
      </p:sp>
      <p:sp>
        <p:nvSpPr>
          <p:cNvPr id="3" name="Title 2">
            <a:extLst>
              <a:ext uri="{FF2B5EF4-FFF2-40B4-BE49-F238E27FC236}">
                <a16:creationId xmlns:a16="http://schemas.microsoft.com/office/drawing/2014/main" id="{20A9EE97-58F8-6AAF-ADD7-A305F0CD2665}"/>
              </a:ext>
            </a:extLst>
          </p:cNvPr>
          <p:cNvSpPr>
            <a:spLocks noGrp="1"/>
          </p:cNvSpPr>
          <p:nvPr>
            <p:ph type="title"/>
          </p:nvPr>
        </p:nvSpPr>
        <p:spPr/>
        <p:txBody>
          <a:bodyPr/>
          <a:lstStyle/>
          <a:p>
            <a:r>
              <a:rPr lang="en-US"/>
              <a:t>Alaska: Partnerships &amp; Battling Silos</a:t>
            </a:r>
          </a:p>
        </p:txBody>
      </p:sp>
      <p:sp>
        <p:nvSpPr>
          <p:cNvPr id="9" name="Freeform: Shape 8">
            <a:extLst>
              <a:ext uri="{FF2B5EF4-FFF2-40B4-BE49-F238E27FC236}">
                <a16:creationId xmlns:a16="http://schemas.microsoft.com/office/drawing/2014/main" id="{92893160-F552-A9BD-F811-87D067B962DC}"/>
              </a:ext>
            </a:extLst>
          </p:cNvPr>
          <p:cNvSpPr/>
          <p:nvPr/>
        </p:nvSpPr>
        <p:spPr>
          <a:xfrm>
            <a:off x="1278102" y="1326840"/>
            <a:ext cx="4810228" cy="1399730"/>
          </a:xfrm>
          <a:custGeom>
            <a:avLst/>
            <a:gdLst>
              <a:gd name="connsiteX0" fmla="*/ 0 w 3601583"/>
              <a:gd name="connsiteY0" fmla="*/ 0 h 1399728"/>
              <a:gd name="connsiteX1" fmla="*/ 2901719 w 3601583"/>
              <a:gd name="connsiteY1" fmla="*/ 0 h 1399728"/>
              <a:gd name="connsiteX2" fmla="*/ 3601583 w 3601583"/>
              <a:gd name="connsiteY2" fmla="*/ 699864 h 1399728"/>
              <a:gd name="connsiteX3" fmla="*/ 2901719 w 3601583"/>
              <a:gd name="connsiteY3" fmla="*/ 1399728 h 1399728"/>
              <a:gd name="connsiteX4" fmla="*/ 0 w 3601583"/>
              <a:gd name="connsiteY4" fmla="*/ 1399728 h 1399728"/>
              <a:gd name="connsiteX5" fmla="*/ 0 w 3601583"/>
              <a:gd name="connsiteY5" fmla="*/ 0 h 1399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1583" h="1399728">
                <a:moveTo>
                  <a:pt x="3601583" y="1399727"/>
                </a:moveTo>
                <a:lnTo>
                  <a:pt x="699864" y="1399727"/>
                </a:lnTo>
                <a:lnTo>
                  <a:pt x="0" y="699864"/>
                </a:lnTo>
                <a:lnTo>
                  <a:pt x="699864" y="1"/>
                </a:lnTo>
                <a:lnTo>
                  <a:pt x="3601583" y="1"/>
                </a:lnTo>
                <a:lnTo>
                  <a:pt x="3601583" y="1399727"/>
                </a:lnTo>
                <a:close/>
              </a:path>
            </a:pathLst>
          </a:custGeom>
          <a:solidFill>
            <a:srgbClr val="00529C"/>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967173" tIns="80011" rIns="149352" bIns="80010" numCol="1" spcCol="1270" anchor="ctr" anchorCtr="0">
            <a:noAutofit/>
          </a:bodyPr>
          <a:lstStyle/>
          <a:p>
            <a:pPr marL="0" lvl="0" indent="0" algn="l" defTabSz="933450">
              <a:lnSpc>
                <a:spcPct val="90000"/>
              </a:lnSpc>
              <a:spcBef>
                <a:spcPct val="0"/>
              </a:spcBef>
              <a:spcAft>
                <a:spcPct val="35000"/>
              </a:spcAft>
              <a:buNone/>
            </a:pPr>
            <a:r>
              <a:rPr lang="en-US" sz="2400" kern="1200" dirty="0"/>
              <a:t>State Level Operational Team </a:t>
            </a:r>
          </a:p>
          <a:p>
            <a:pPr marL="0" lvl="1" algn="l" defTabSz="711200">
              <a:lnSpc>
                <a:spcPct val="90000"/>
              </a:lnSpc>
              <a:spcBef>
                <a:spcPct val="0"/>
              </a:spcBef>
              <a:spcAft>
                <a:spcPct val="15000"/>
              </a:spcAft>
            </a:pPr>
            <a:r>
              <a:rPr lang="en-US" kern="1200" dirty="0"/>
              <a:t>Division of Employment and Training Services (DETS)</a:t>
            </a:r>
          </a:p>
        </p:txBody>
      </p:sp>
      <p:sp>
        <p:nvSpPr>
          <p:cNvPr id="10" name="Oval 9">
            <a:extLst>
              <a:ext uri="{FF2B5EF4-FFF2-40B4-BE49-F238E27FC236}">
                <a16:creationId xmlns:a16="http://schemas.microsoft.com/office/drawing/2014/main" id="{5CB55CE2-0DAC-2ED1-A902-4E0428C1DA1C}"/>
              </a:ext>
              <a:ext uri="{C183D7F6-B498-43B3-948B-1728B52AA6E4}">
                <adec:decorative xmlns:adec="http://schemas.microsoft.com/office/drawing/2017/decorative" val="1"/>
              </a:ext>
            </a:extLst>
          </p:cNvPr>
          <p:cNvSpPr/>
          <p:nvPr/>
        </p:nvSpPr>
        <p:spPr>
          <a:xfrm>
            <a:off x="567869" y="1326841"/>
            <a:ext cx="1420467" cy="1399728"/>
          </a:xfrm>
          <a:prstGeom prst="ellipse">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11" name="Freeform: Shape 10">
            <a:extLst>
              <a:ext uri="{FF2B5EF4-FFF2-40B4-BE49-F238E27FC236}">
                <a16:creationId xmlns:a16="http://schemas.microsoft.com/office/drawing/2014/main" id="{B715894E-435D-9F7F-2BAA-471592CD538D}"/>
              </a:ext>
            </a:extLst>
          </p:cNvPr>
          <p:cNvSpPr/>
          <p:nvPr/>
        </p:nvSpPr>
        <p:spPr>
          <a:xfrm>
            <a:off x="1278101" y="3144398"/>
            <a:ext cx="4810227" cy="1399729"/>
          </a:xfrm>
          <a:custGeom>
            <a:avLst/>
            <a:gdLst>
              <a:gd name="connsiteX0" fmla="*/ 0 w 3601583"/>
              <a:gd name="connsiteY0" fmla="*/ 0 h 1399728"/>
              <a:gd name="connsiteX1" fmla="*/ 2901719 w 3601583"/>
              <a:gd name="connsiteY1" fmla="*/ 0 h 1399728"/>
              <a:gd name="connsiteX2" fmla="*/ 3601583 w 3601583"/>
              <a:gd name="connsiteY2" fmla="*/ 699864 h 1399728"/>
              <a:gd name="connsiteX3" fmla="*/ 2901719 w 3601583"/>
              <a:gd name="connsiteY3" fmla="*/ 1399728 h 1399728"/>
              <a:gd name="connsiteX4" fmla="*/ 0 w 3601583"/>
              <a:gd name="connsiteY4" fmla="*/ 1399728 h 1399728"/>
              <a:gd name="connsiteX5" fmla="*/ 0 w 3601583"/>
              <a:gd name="connsiteY5" fmla="*/ 0 h 1399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1583" h="1399728">
                <a:moveTo>
                  <a:pt x="3601583" y="1399727"/>
                </a:moveTo>
                <a:lnTo>
                  <a:pt x="699864" y="1399727"/>
                </a:lnTo>
                <a:lnTo>
                  <a:pt x="0" y="699864"/>
                </a:lnTo>
                <a:lnTo>
                  <a:pt x="699864" y="1"/>
                </a:lnTo>
                <a:lnTo>
                  <a:pt x="3601583" y="1"/>
                </a:lnTo>
                <a:lnTo>
                  <a:pt x="3601583" y="1399727"/>
                </a:lnTo>
                <a:close/>
              </a:path>
            </a:pathLst>
          </a:custGeom>
          <a:solidFill>
            <a:srgbClr val="00529C"/>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967173" tIns="80011" rIns="149352" bIns="80010" numCol="1" spcCol="1270" anchor="ctr" anchorCtr="0">
            <a:noAutofit/>
          </a:bodyPr>
          <a:lstStyle/>
          <a:p>
            <a:pPr marL="0" lvl="0" indent="0" algn="ctr" defTabSz="933450">
              <a:lnSpc>
                <a:spcPct val="90000"/>
              </a:lnSpc>
              <a:spcBef>
                <a:spcPct val="0"/>
              </a:spcBef>
              <a:spcAft>
                <a:spcPct val="35000"/>
              </a:spcAft>
              <a:buNone/>
            </a:pPr>
            <a:r>
              <a:rPr lang="en-US" sz="2400" kern="1200" dirty="0"/>
              <a:t>Partnership with Division of Public Assistance (DPA)</a:t>
            </a:r>
          </a:p>
        </p:txBody>
      </p:sp>
      <p:sp>
        <p:nvSpPr>
          <p:cNvPr id="12" name="Oval 11">
            <a:extLst>
              <a:ext uri="{FF2B5EF4-FFF2-40B4-BE49-F238E27FC236}">
                <a16:creationId xmlns:a16="http://schemas.microsoft.com/office/drawing/2014/main" id="{04013519-DB3A-C1BC-321D-49168F8FBBD1}"/>
              </a:ext>
              <a:ext uri="{C183D7F6-B498-43B3-948B-1728B52AA6E4}">
                <adec:decorative xmlns:adec="http://schemas.microsoft.com/office/drawing/2017/decorative" val="1"/>
              </a:ext>
            </a:extLst>
          </p:cNvPr>
          <p:cNvSpPr/>
          <p:nvPr/>
        </p:nvSpPr>
        <p:spPr>
          <a:xfrm>
            <a:off x="567869" y="3144399"/>
            <a:ext cx="1420467" cy="1399728"/>
          </a:xfrm>
          <a:prstGeom prst="ellipse">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13" name="Freeform: Shape 12">
            <a:extLst>
              <a:ext uri="{FF2B5EF4-FFF2-40B4-BE49-F238E27FC236}">
                <a16:creationId xmlns:a16="http://schemas.microsoft.com/office/drawing/2014/main" id="{FB5B9654-694A-33B3-0C6B-D9756A921434}"/>
              </a:ext>
            </a:extLst>
          </p:cNvPr>
          <p:cNvSpPr/>
          <p:nvPr/>
        </p:nvSpPr>
        <p:spPr>
          <a:xfrm>
            <a:off x="1278101" y="4961956"/>
            <a:ext cx="4810227" cy="1399729"/>
          </a:xfrm>
          <a:custGeom>
            <a:avLst/>
            <a:gdLst>
              <a:gd name="connsiteX0" fmla="*/ 0 w 3601583"/>
              <a:gd name="connsiteY0" fmla="*/ 0 h 1399728"/>
              <a:gd name="connsiteX1" fmla="*/ 2901719 w 3601583"/>
              <a:gd name="connsiteY1" fmla="*/ 0 h 1399728"/>
              <a:gd name="connsiteX2" fmla="*/ 3601583 w 3601583"/>
              <a:gd name="connsiteY2" fmla="*/ 699864 h 1399728"/>
              <a:gd name="connsiteX3" fmla="*/ 2901719 w 3601583"/>
              <a:gd name="connsiteY3" fmla="*/ 1399728 h 1399728"/>
              <a:gd name="connsiteX4" fmla="*/ 0 w 3601583"/>
              <a:gd name="connsiteY4" fmla="*/ 1399728 h 1399728"/>
              <a:gd name="connsiteX5" fmla="*/ 0 w 3601583"/>
              <a:gd name="connsiteY5" fmla="*/ 0 h 1399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1583" h="1399728">
                <a:moveTo>
                  <a:pt x="3601583" y="1399727"/>
                </a:moveTo>
                <a:lnTo>
                  <a:pt x="699864" y="1399727"/>
                </a:lnTo>
                <a:lnTo>
                  <a:pt x="0" y="699864"/>
                </a:lnTo>
                <a:lnTo>
                  <a:pt x="699864" y="1"/>
                </a:lnTo>
                <a:lnTo>
                  <a:pt x="3601583" y="1"/>
                </a:lnTo>
                <a:lnTo>
                  <a:pt x="3601583" y="1399727"/>
                </a:lnTo>
                <a:close/>
              </a:path>
            </a:pathLst>
          </a:custGeom>
          <a:solidFill>
            <a:srgbClr val="00529C"/>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967173" tIns="80011" rIns="149353" bIns="80010" numCol="1" spcCol="1270" anchor="ctr" anchorCtr="0">
            <a:noAutofit/>
          </a:bodyPr>
          <a:lstStyle/>
          <a:p>
            <a:pPr marL="0" lvl="0" indent="0" algn="ctr" defTabSz="933450">
              <a:lnSpc>
                <a:spcPct val="90000"/>
              </a:lnSpc>
              <a:spcBef>
                <a:spcPct val="0"/>
              </a:spcBef>
              <a:spcAft>
                <a:spcPct val="35000"/>
              </a:spcAft>
              <a:buNone/>
            </a:pPr>
            <a:r>
              <a:rPr lang="en-US" sz="2400" kern="1200" dirty="0"/>
              <a:t>Monitoring and Training</a:t>
            </a:r>
          </a:p>
        </p:txBody>
      </p:sp>
      <p:sp>
        <p:nvSpPr>
          <p:cNvPr id="14" name="Oval 13">
            <a:extLst>
              <a:ext uri="{FF2B5EF4-FFF2-40B4-BE49-F238E27FC236}">
                <a16:creationId xmlns:a16="http://schemas.microsoft.com/office/drawing/2014/main" id="{C21D795F-58D6-A5F0-1243-EFF12AB1646A}"/>
              </a:ext>
              <a:ext uri="{C183D7F6-B498-43B3-948B-1728B52AA6E4}">
                <adec:decorative xmlns:adec="http://schemas.microsoft.com/office/drawing/2017/decorative" val="1"/>
              </a:ext>
            </a:extLst>
          </p:cNvPr>
          <p:cNvSpPr/>
          <p:nvPr/>
        </p:nvSpPr>
        <p:spPr>
          <a:xfrm>
            <a:off x="567869" y="4961957"/>
            <a:ext cx="1420467" cy="1399728"/>
          </a:xfrm>
          <a:prstGeom prst="ellipse">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pic>
        <p:nvPicPr>
          <p:cNvPr id="5" name="Picture 4">
            <a:extLst>
              <a:ext uri="{FF2B5EF4-FFF2-40B4-BE49-F238E27FC236}">
                <a16:creationId xmlns:a16="http://schemas.microsoft.com/office/drawing/2014/main" id="{9EBAEA15-25F8-EAE3-26C1-61DADC2BD034}"/>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37385" y="3428999"/>
            <a:ext cx="3683714" cy="2846507"/>
          </a:xfrm>
          <a:prstGeom prst="rect">
            <a:avLst/>
          </a:prstGeom>
        </p:spPr>
      </p:pic>
      <p:pic>
        <p:nvPicPr>
          <p:cNvPr id="6" name="Picture 5">
            <a:extLst>
              <a:ext uri="{FF2B5EF4-FFF2-40B4-BE49-F238E27FC236}">
                <a16:creationId xmlns:a16="http://schemas.microsoft.com/office/drawing/2014/main" id="{FE1D437D-A315-7275-9D13-C1291F89BC79}"/>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71285" y="1015754"/>
            <a:ext cx="5415915" cy="2230083"/>
          </a:xfrm>
          <a:prstGeom prst="rect">
            <a:avLst/>
          </a:prstGeom>
        </p:spPr>
      </p:pic>
    </p:spTree>
    <p:extLst>
      <p:ext uri="{BB962C8B-B14F-4D97-AF65-F5344CB8AC3E}">
        <p14:creationId xmlns:p14="http://schemas.microsoft.com/office/powerpoint/2010/main" val="9270009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D0D7D-7C95-7EA1-5CFC-635F2DBF57AE}"/>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36</a:t>
            </a:fld>
            <a:endParaRPr lang="en-US"/>
          </a:p>
        </p:txBody>
      </p:sp>
      <p:sp>
        <p:nvSpPr>
          <p:cNvPr id="3" name="Title 2">
            <a:extLst>
              <a:ext uri="{FF2B5EF4-FFF2-40B4-BE49-F238E27FC236}">
                <a16:creationId xmlns:a16="http://schemas.microsoft.com/office/drawing/2014/main" id="{D0A53D94-9806-B742-0AF8-CEB637B9A16C}"/>
              </a:ext>
            </a:extLst>
          </p:cNvPr>
          <p:cNvSpPr>
            <a:spLocks noGrp="1"/>
          </p:cNvSpPr>
          <p:nvPr>
            <p:ph type="title"/>
          </p:nvPr>
        </p:nvSpPr>
        <p:spPr/>
        <p:txBody>
          <a:bodyPr/>
          <a:lstStyle/>
          <a:p>
            <a:r>
              <a:rPr lang="en-US"/>
              <a:t>Alaska: Joint Tools</a:t>
            </a:r>
          </a:p>
        </p:txBody>
      </p:sp>
      <p:sp>
        <p:nvSpPr>
          <p:cNvPr id="4" name="Content Placeholder 3">
            <a:extLst>
              <a:ext uri="{FF2B5EF4-FFF2-40B4-BE49-F238E27FC236}">
                <a16:creationId xmlns:a16="http://schemas.microsoft.com/office/drawing/2014/main" id="{37C5E6CA-DE26-CF08-D9EA-A3D98353C5A1}"/>
              </a:ext>
            </a:extLst>
          </p:cNvPr>
          <p:cNvSpPr>
            <a:spLocks noGrp="1"/>
          </p:cNvSpPr>
          <p:nvPr>
            <p:ph type="body" sz="quarter" idx="13"/>
          </p:nvPr>
        </p:nvSpPr>
        <p:spPr>
          <a:xfrm>
            <a:off x="805867" y="1117600"/>
            <a:ext cx="6121875" cy="5238750"/>
          </a:xfrm>
        </p:spPr>
        <p:txBody>
          <a:bodyPr/>
          <a:lstStyle/>
          <a:p>
            <a:r>
              <a:rPr lang="en-US" dirty="0"/>
              <a:t>Where are you now, and where do you still want to make progress? </a:t>
            </a:r>
          </a:p>
          <a:p>
            <a:r>
              <a:rPr lang="en-US" sz="2400" dirty="0"/>
              <a:t>Tell us about successful tools or outcomes and what you plan to continue to pursue.</a:t>
            </a:r>
          </a:p>
        </p:txBody>
      </p:sp>
    </p:spTree>
    <p:extLst>
      <p:ext uri="{BB962C8B-B14F-4D97-AF65-F5344CB8AC3E}">
        <p14:creationId xmlns:p14="http://schemas.microsoft.com/office/powerpoint/2010/main" val="3614514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8E2F62D-BAE8-6B1A-1E8D-500B785111A4}"/>
              </a:ext>
            </a:extLst>
          </p:cNvPr>
          <p:cNvSpPr/>
          <p:nvPr/>
        </p:nvSpPr>
        <p:spPr>
          <a:xfrm>
            <a:off x="2627086" y="1097656"/>
            <a:ext cx="7724926" cy="1371600"/>
          </a:xfrm>
          <a:custGeom>
            <a:avLst/>
            <a:gdLst>
              <a:gd name="connsiteX0" fmla="*/ 0 w 5336513"/>
              <a:gd name="connsiteY0" fmla="*/ 185644 h 1113840"/>
              <a:gd name="connsiteX1" fmla="*/ 185644 w 5336513"/>
              <a:gd name="connsiteY1" fmla="*/ 0 h 1113840"/>
              <a:gd name="connsiteX2" fmla="*/ 5150869 w 5336513"/>
              <a:gd name="connsiteY2" fmla="*/ 0 h 1113840"/>
              <a:gd name="connsiteX3" fmla="*/ 5336513 w 5336513"/>
              <a:gd name="connsiteY3" fmla="*/ 185644 h 1113840"/>
              <a:gd name="connsiteX4" fmla="*/ 5336513 w 5336513"/>
              <a:gd name="connsiteY4" fmla="*/ 928196 h 1113840"/>
              <a:gd name="connsiteX5" fmla="*/ 5150869 w 5336513"/>
              <a:gd name="connsiteY5" fmla="*/ 1113840 h 1113840"/>
              <a:gd name="connsiteX6" fmla="*/ 185644 w 5336513"/>
              <a:gd name="connsiteY6" fmla="*/ 1113840 h 1113840"/>
              <a:gd name="connsiteX7" fmla="*/ 0 w 5336513"/>
              <a:gd name="connsiteY7" fmla="*/ 928196 h 1113840"/>
              <a:gd name="connsiteX8" fmla="*/ 0 w 5336513"/>
              <a:gd name="connsiteY8" fmla="*/ 185644 h 111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6513" h="1113840">
                <a:moveTo>
                  <a:pt x="0" y="185644"/>
                </a:moveTo>
                <a:cubicBezTo>
                  <a:pt x="0" y="83116"/>
                  <a:pt x="83116" y="0"/>
                  <a:pt x="185644" y="0"/>
                </a:cubicBezTo>
                <a:lnTo>
                  <a:pt x="5150869" y="0"/>
                </a:lnTo>
                <a:cubicBezTo>
                  <a:pt x="5253397" y="0"/>
                  <a:pt x="5336513" y="83116"/>
                  <a:pt x="5336513" y="185644"/>
                </a:cubicBezTo>
                <a:lnTo>
                  <a:pt x="5336513" y="928196"/>
                </a:lnTo>
                <a:cubicBezTo>
                  <a:pt x="5336513" y="1030724"/>
                  <a:pt x="5253397" y="1113840"/>
                  <a:pt x="5150869" y="1113840"/>
                </a:cubicBezTo>
                <a:lnTo>
                  <a:pt x="185644" y="1113840"/>
                </a:lnTo>
                <a:cubicBezTo>
                  <a:pt x="83116" y="1113840"/>
                  <a:pt x="0" y="1030724"/>
                  <a:pt x="0" y="928196"/>
                </a:cubicBezTo>
                <a:lnTo>
                  <a:pt x="0" y="185644"/>
                </a:lnTo>
                <a:close/>
              </a:path>
            </a:pathLst>
          </a:custGeom>
          <a:solidFill>
            <a:srgbClr val="00529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053" tIns="161053" rIns="161053" bIns="161053" numCol="1" spcCol="1270" anchor="ctr" anchorCtr="0">
            <a:noAutofit/>
          </a:bodyPr>
          <a:lstStyle/>
          <a:p>
            <a:pPr marL="0" lvl="0" indent="0" algn="ctr" defTabSz="1244600">
              <a:lnSpc>
                <a:spcPct val="90000"/>
              </a:lnSpc>
              <a:spcBef>
                <a:spcPct val="0"/>
              </a:spcBef>
              <a:spcAft>
                <a:spcPct val="35000"/>
              </a:spcAft>
              <a:buNone/>
            </a:pPr>
            <a:r>
              <a:rPr lang="en-US" sz="2800" kern="1200" dirty="0"/>
              <a:t>Integrated Education and Training (IETs) </a:t>
            </a:r>
          </a:p>
        </p:txBody>
      </p:sp>
      <p:sp>
        <p:nvSpPr>
          <p:cNvPr id="11" name="Freeform: Shape 10">
            <a:extLst>
              <a:ext uri="{FF2B5EF4-FFF2-40B4-BE49-F238E27FC236}">
                <a16:creationId xmlns:a16="http://schemas.microsoft.com/office/drawing/2014/main" id="{F854B379-1DD3-6860-D8DB-368990BBEC4F}"/>
              </a:ext>
            </a:extLst>
          </p:cNvPr>
          <p:cNvSpPr/>
          <p:nvPr/>
        </p:nvSpPr>
        <p:spPr>
          <a:xfrm>
            <a:off x="3036812" y="2900554"/>
            <a:ext cx="7315200" cy="1371600"/>
          </a:xfrm>
          <a:custGeom>
            <a:avLst/>
            <a:gdLst>
              <a:gd name="connsiteX0" fmla="*/ 0 w 5336513"/>
              <a:gd name="connsiteY0" fmla="*/ 185644 h 1113840"/>
              <a:gd name="connsiteX1" fmla="*/ 185644 w 5336513"/>
              <a:gd name="connsiteY1" fmla="*/ 0 h 1113840"/>
              <a:gd name="connsiteX2" fmla="*/ 5150869 w 5336513"/>
              <a:gd name="connsiteY2" fmla="*/ 0 h 1113840"/>
              <a:gd name="connsiteX3" fmla="*/ 5336513 w 5336513"/>
              <a:gd name="connsiteY3" fmla="*/ 185644 h 1113840"/>
              <a:gd name="connsiteX4" fmla="*/ 5336513 w 5336513"/>
              <a:gd name="connsiteY4" fmla="*/ 928196 h 1113840"/>
              <a:gd name="connsiteX5" fmla="*/ 5150869 w 5336513"/>
              <a:gd name="connsiteY5" fmla="*/ 1113840 h 1113840"/>
              <a:gd name="connsiteX6" fmla="*/ 185644 w 5336513"/>
              <a:gd name="connsiteY6" fmla="*/ 1113840 h 1113840"/>
              <a:gd name="connsiteX7" fmla="*/ 0 w 5336513"/>
              <a:gd name="connsiteY7" fmla="*/ 928196 h 1113840"/>
              <a:gd name="connsiteX8" fmla="*/ 0 w 5336513"/>
              <a:gd name="connsiteY8" fmla="*/ 185644 h 111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6513" h="1113840">
                <a:moveTo>
                  <a:pt x="0" y="185644"/>
                </a:moveTo>
                <a:cubicBezTo>
                  <a:pt x="0" y="83116"/>
                  <a:pt x="83116" y="0"/>
                  <a:pt x="185644" y="0"/>
                </a:cubicBezTo>
                <a:lnTo>
                  <a:pt x="5150869" y="0"/>
                </a:lnTo>
                <a:cubicBezTo>
                  <a:pt x="5253397" y="0"/>
                  <a:pt x="5336513" y="83116"/>
                  <a:pt x="5336513" y="185644"/>
                </a:cubicBezTo>
                <a:lnTo>
                  <a:pt x="5336513" y="928196"/>
                </a:lnTo>
                <a:cubicBezTo>
                  <a:pt x="5336513" y="1030724"/>
                  <a:pt x="5253397" y="1113840"/>
                  <a:pt x="5150869" y="1113840"/>
                </a:cubicBezTo>
                <a:lnTo>
                  <a:pt x="185644" y="1113840"/>
                </a:lnTo>
                <a:cubicBezTo>
                  <a:pt x="83116" y="1113840"/>
                  <a:pt x="0" y="1030724"/>
                  <a:pt x="0" y="928196"/>
                </a:cubicBezTo>
                <a:lnTo>
                  <a:pt x="0" y="185644"/>
                </a:lnTo>
                <a:close/>
              </a:path>
            </a:pathLst>
          </a:custGeom>
          <a:solidFill>
            <a:srgbClr val="00529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053" tIns="161053" rIns="161053" bIns="161053" numCol="1" spcCol="1270" anchor="ctr" anchorCtr="0">
            <a:noAutofit/>
          </a:bodyPr>
          <a:lstStyle/>
          <a:p>
            <a:pPr marL="0" lvl="0" indent="0" algn="ctr" defTabSz="1244600">
              <a:lnSpc>
                <a:spcPct val="90000"/>
              </a:lnSpc>
              <a:spcBef>
                <a:spcPct val="0"/>
              </a:spcBef>
              <a:spcAft>
                <a:spcPct val="35000"/>
              </a:spcAft>
              <a:buNone/>
            </a:pPr>
            <a:r>
              <a:rPr lang="en-US" sz="2800" kern="1200"/>
              <a:t>Basic Skills Deficiencies (BSD) Screening</a:t>
            </a:r>
          </a:p>
        </p:txBody>
      </p:sp>
      <p:sp>
        <p:nvSpPr>
          <p:cNvPr id="12" name="Freeform: Shape 11">
            <a:extLst>
              <a:ext uri="{FF2B5EF4-FFF2-40B4-BE49-F238E27FC236}">
                <a16:creationId xmlns:a16="http://schemas.microsoft.com/office/drawing/2014/main" id="{992409F4-998B-89B1-86CC-BBD073123B10}"/>
              </a:ext>
            </a:extLst>
          </p:cNvPr>
          <p:cNvSpPr/>
          <p:nvPr/>
        </p:nvSpPr>
        <p:spPr>
          <a:xfrm>
            <a:off x="3036812" y="4782464"/>
            <a:ext cx="7315200" cy="1371600"/>
          </a:xfrm>
          <a:custGeom>
            <a:avLst/>
            <a:gdLst>
              <a:gd name="connsiteX0" fmla="*/ 0 w 5336513"/>
              <a:gd name="connsiteY0" fmla="*/ 185644 h 1113840"/>
              <a:gd name="connsiteX1" fmla="*/ 185644 w 5336513"/>
              <a:gd name="connsiteY1" fmla="*/ 0 h 1113840"/>
              <a:gd name="connsiteX2" fmla="*/ 5150869 w 5336513"/>
              <a:gd name="connsiteY2" fmla="*/ 0 h 1113840"/>
              <a:gd name="connsiteX3" fmla="*/ 5336513 w 5336513"/>
              <a:gd name="connsiteY3" fmla="*/ 185644 h 1113840"/>
              <a:gd name="connsiteX4" fmla="*/ 5336513 w 5336513"/>
              <a:gd name="connsiteY4" fmla="*/ 928196 h 1113840"/>
              <a:gd name="connsiteX5" fmla="*/ 5150869 w 5336513"/>
              <a:gd name="connsiteY5" fmla="*/ 1113840 h 1113840"/>
              <a:gd name="connsiteX6" fmla="*/ 185644 w 5336513"/>
              <a:gd name="connsiteY6" fmla="*/ 1113840 h 1113840"/>
              <a:gd name="connsiteX7" fmla="*/ 0 w 5336513"/>
              <a:gd name="connsiteY7" fmla="*/ 928196 h 1113840"/>
              <a:gd name="connsiteX8" fmla="*/ 0 w 5336513"/>
              <a:gd name="connsiteY8" fmla="*/ 185644 h 111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6513" h="1113840">
                <a:moveTo>
                  <a:pt x="0" y="185644"/>
                </a:moveTo>
                <a:cubicBezTo>
                  <a:pt x="0" y="83116"/>
                  <a:pt x="83116" y="0"/>
                  <a:pt x="185644" y="0"/>
                </a:cubicBezTo>
                <a:lnTo>
                  <a:pt x="5150869" y="0"/>
                </a:lnTo>
                <a:cubicBezTo>
                  <a:pt x="5253397" y="0"/>
                  <a:pt x="5336513" y="83116"/>
                  <a:pt x="5336513" y="185644"/>
                </a:cubicBezTo>
                <a:lnTo>
                  <a:pt x="5336513" y="928196"/>
                </a:lnTo>
                <a:cubicBezTo>
                  <a:pt x="5336513" y="1030724"/>
                  <a:pt x="5253397" y="1113840"/>
                  <a:pt x="5150869" y="1113840"/>
                </a:cubicBezTo>
                <a:lnTo>
                  <a:pt x="185644" y="1113840"/>
                </a:lnTo>
                <a:cubicBezTo>
                  <a:pt x="83116" y="1113840"/>
                  <a:pt x="0" y="1030724"/>
                  <a:pt x="0" y="928196"/>
                </a:cubicBezTo>
                <a:lnTo>
                  <a:pt x="0" y="185644"/>
                </a:lnTo>
                <a:close/>
              </a:path>
            </a:pathLst>
          </a:custGeom>
          <a:solidFill>
            <a:srgbClr val="00529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053" tIns="161053" rIns="161053" bIns="161053" numCol="1" spcCol="1270" anchor="ctr" anchorCtr="0">
            <a:noAutofit/>
          </a:bodyPr>
          <a:lstStyle/>
          <a:p>
            <a:pPr marL="0" lvl="0" indent="0" algn="ctr" defTabSz="1244600">
              <a:lnSpc>
                <a:spcPct val="90000"/>
              </a:lnSpc>
              <a:spcBef>
                <a:spcPct val="0"/>
              </a:spcBef>
              <a:spcAft>
                <a:spcPct val="35000"/>
              </a:spcAft>
              <a:buNone/>
            </a:pPr>
            <a:r>
              <a:rPr lang="en-US" sz="2800" kern="1200" dirty="0"/>
              <a:t>Priority of Service</a:t>
            </a:r>
          </a:p>
        </p:txBody>
      </p:sp>
      <p:sp>
        <p:nvSpPr>
          <p:cNvPr id="2" name="Slide Number Placeholder 1">
            <a:extLst>
              <a:ext uri="{FF2B5EF4-FFF2-40B4-BE49-F238E27FC236}">
                <a16:creationId xmlns:a16="http://schemas.microsoft.com/office/drawing/2014/main" id="{73AE2C19-CCC4-A8C8-92EA-B43C5A4C7BF6}"/>
              </a:ext>
            </a:extLst>
          </p:cNvPr>
          <p:cNvSpPr>
            <a:spLocks noGrp="1"/>
          </p:cNvSpPr>
          <p:nvPr>
            <p:ph type="sldNum" sz="quarter" idx="12"/>
          </p:nvPr>
        </p:nvSpPr>
        <p:spPr/>
        <p:txBody>
          <a:bodyPr/>
          <a:lstStyle/>
          <a:p>
            <a:fld id="{158B7785-F6D6-45F8-833E-07BD84680091}" type="slidenum">
              <a:rPr lang="en-US" smtClean="0"/>
              <a:t>37</a:t>
            </a:fld>
            <a:endParaRPr lang="en-US"/>
          </a:p>
        </p:txBody>
      </p:sp>
      <p:sp>
        <p:nvSpPr>
          <p:cNvPr id="3" name="Title 2">
            <a:extLst>
              <a:ext uri="{FF2B5EF4-FFF2-40B4-BE49-F238E27FC236}">
                <a16:creationId xmlns:a16="http://schemas.microsoft.com/office/drawing/2014/main" id="{49334153-67EA-F96B-0325-72D28DE8C2D4}"/>
              </a:ext>
            </a:extLst>
          </p:cNvPr>
          <p:cNvSpPr>
            <a:spLocks noGrp="1"/>
          </p:cNvSpPr>
          <p:nvPr>
            <p:ph type="title"/>
          </p:nvPr>
        </p:nvSpPr>
        <p:spPr/>
        <p:txBody>
          <a:bodyPr/>
          <a:lstStyle/>
          <a:p>
            <a:r>
              <a:rPr lang="en-US"/>
              <a:t>Alaska: Joint Tools</a:t>
            </a:r>
          </a:p>
        </p:txBody>
      </p:sp>
      <p:pic>
        <p:nvPicPr>
          <p:cNvPr id="6" name="Picture 5">
            <a:extLst>
              <a:ext uri="{FF2B5EF4-FFF2-40B4-BE49-F238E27FC236}">
                <a16:creationId xmlns:a16="http://schemas.microsoft.com/office/drawing/2014/main" id="{26B24527-0120-05BE-7AC1-79218B5248F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5866" y="2763394"/>
            <a:ext cx="2757475" cy="1645920"/>
          </a:xfrm>
          <a:prstGeom prst="rect">
            <a:avLst/>
          </a:prstGeom>
          <a:ln>
            <a:solidFill>
              <a:srgbClr val="00529C"/>
            </a:solidFill>
          </a:ln>
        </p:spPr>
      </p:pic>
      <p:pic>
        <p:nvPicPr>
          <p:cNvPr id="8" name="Picture 7">
            <a:extLst>
              <a:ext uri="{FF2B5EF4-FFF2-40B4-BE49-F238E27FC236}">
                <a16:creationId xmlns:a16="http://schemas.microsoft.com/office/drawing/2014/main" id="{0590930E-75F9-1C3A-9178-D9DD65EFB2C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7052" y="4645304"/>
            <a:ext cx="2655099" cy="1645920"/>
          </a:xfrm>
          <a:prstGeom prst="rect">
            <a:avLst/>
          </a:prstGeom>
          <a:ln>
            <a:solidFill>
              <a:srgbClr val="00529C"/>
            </a:solidFill>
          </a:ln>
        </p:spPr>
      </p:pic>
      <p:pic>
        <p:nvPicPr>
          <p:cNvPr id="10" name="Picture 9">
            <a:extLst>
              <a:ext uri="{FF2B5EF4-FFF2-40B4-BE49-F238E27FC236}">
                <a16:creationId xmlns:a16="http://schemas.microsoft.com/office/drawing/2014/main" id="{C2E727C5-A74E-B033-0876-20930B271A09}"/>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316719" y="960496"/>
            <a:ext cx="1735766" cy="1645920"/>
          </a:xfrm>
          <a:prstGeom prst="rect">
            <a:avLst/>
          </a:prstGeom>
          <a:ln>
            <a:solidFill>
              <a:srgbClr val="00529C"/>
            </a:solidFill>
          </a:ln>
        </p:spPr>
      </p:pic>
    </p:spTree>
    <p:extLst>
      <p:ext uri="{BB962C8B-B14F-4D97-AF65-F5344CB8AC3E}">
        <p14:creationId xmlns:p14="http://schemas.microsoft.com/office/powerpoint/2010/main" val="954583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8DE7C240-4FD1-360D-C013-111C747123E8}"/>
              </a:ext>
              <a:ext uri="{C183D7F6-B498-43B3-948B-1728B52AA6E4}">
                <adec:decorative xmlns:adec="http://schemas.microsoft.com/office/drawing/2017/decorative" val="1"/>
              </a:ext>
            </a:extLst>
          </p:cNvPr>
          <p:cNvGrpSpPr/>
          <p:nvPr/>
        </p:nvGrpSpPr>
        <p:grpSpPr>
          <a:xfrm>
            <a:off x="6854169" y="697404"/>
            <a:ext cx="4856970" cy="5326569"/>
            <a:chOff x="6854169" y="697404"/>
            <a:chExt cx="4856970" cy="5326569"/>
          </a:xfrm>
        </p:grpSpPr>
        <p:sp>
          <p:nvSpPr>
            <p:cNvPr id="16" name="Octagon 15">
              <a:extLst>
                <a:ext uri="{FF2B5EF4-FFF2-40B4-BE49-F238E27FC236}">
                  <a16:creationId xmlns:a16="http://schemas.microsoft.com/office/drawing/2014/main" id="{0681EE2F-6FA3-975E-5848-4FED53B404FC}"/>
                </a:ext>
              </a:extLst>
            </p:cNvPr>
            <p:cNvSpPr/>
            <p:nvPr/>
          </p:nvSpPr>
          <p:spPr>
            <a:xfrm>
              <a:off x="7139139" y="697404"/>
              <a:ext cx="4572000" cy="4572000"/>
            </a:xfrm>
            <a:prstGeom prst="octagon">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A46F4772-AF66-E7B3-0EE1-714C2590CFAA}"/>
                </a:ext>
              </a:extLst>
            </p:cNvPr>
            <p:cNvGrpSpPr/>
            <p:nvPr/>
          </p:nvGrpSpPr>
          <p:grpSpPr>
            <a:xfrm>
              <a:off x="6854169" y="1451973"/>
              <a:ext cx="4572000" cy="4572000"/>
              <a:chOff x="6854169" y="1451973"/>
              <a:chExt cx="4572000" cy="4572000"/>
            </a:xfrm>
          </p:grpSpPr>
          <p:sp>
            <p:nvSpPr>
              <p:cNvPr id="14" name="Octagon 13">
                <a:extLst>
                  <a:ext uri="{FF2B5EF4-FFF2-40B4-BE49-F238E27FC236}">
                    <a16:creationId xmlns:a16="http://schemas.microsoft.com/office/drawing/2014/main" id="{EB7280B6-9AB1-B6C3-41B0-2DBC3708B039}"/>
                  </a:ext>
                </a:extLst>
              </p:cNvPr>
              <p:cNvSpPr/>
              <p:nvPr/>
            </p:nvSpPr>
            <p:spPr>
              <a:xfrm>
                <a:off x="6854169" y="1451973"/>
                <a:ext cx="4572000" cy="4572000"/>
              </a:xfrm>
              <a:prstGeom prst="octagon">
                <a:avLst/>
              </a:prstGeom>
              <a:solidFill>
                <a:srgbClr val="A242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6" descr="A picture containing silhouette&#10;&#10;Description automatically generated">
                <a:extLst>
                  <a:ext uri="{FF2B5EF4-FFF2-40B4-BE49-F238E27FC236}">
                    <a16:creationId xmlns:a16="http://schemas.microsoft.com/office/drawing/2014/main" id="{5583FDAF-3F4F-DC05-FF4F-FF7274879FF5}"/>
                  </a:ext>
                </a:extLst>
              </p:cNvPr>
              <p:cNvPicPr>
                <a:picLocks noChangeAspect="1"/>
              </p:cNvPicPr>
              <p:nvPr/>
            </p:nvPicPr>
            <p:blipFill>
              <a:blip r:embed="rId3">
                <a:lum bright="70000" contrast="-70000"/>
                <a:extLst>
                  <a:ext uri="{BEBA8EAE-BF5A-486C-A8C5-ECC9F3942E4B}">
                    <a14:imgProps xmlns:a14="http://schemas.microsoft.com/office/drawing/2010/main">
                      <a14:imgLayer r:embed="rId4">
                        <a14:imgEffect>
                          <a14:backgroundRemoval t="3459" b="100000" l="8522" r="92690">
                            <a14:foregroundMark x1="29241" y1="5581" x2="35703" y2="10563"/>
                            <a14:foregroundMark x1="35703" y1="10563" x2="37318" y2="9271"/>
                            <a14:foregroundMark x1="8401" y1="29197" x2="10057" y2="40775"/>
                            <a14:foregroundMark x1="10057" y1="40775" x2="8562" y2="50461"/>
                            <a14:foregroundMark x1="59128" y1="97371" x2="59128" y2="93220"/>
                            <a14:foregroundMark x1="32997" y1="3506" x2="28514" y2="10563"/>
                            <a14:foregroundMark x1="91195" y1="39852" x2="89863" y2="42389"/>
                            <a14:foregroundMark x1="92690" y1="37269" x2="92690" y2="37269"/>
                          </a14:backgroundRemoval>
                        </a14:imgEffect>
                      </a14:imgLayer>
                    </a14:imgProps>
                  </a:ext>
                  <a:ext uri="{28A0092B-C50C-407E-A947-70E740481C1C}">
                    <a14:useLocalDpi xmlns:a14="http://schemas.microsoft.com/office/drawing/2010/main" val="0"/>
                  </a:ext>
                </a:extLst>
              </a:blip>
              <a:srcRect/>
              <a:stretch>
                <a:fillRect/>
              </a:stretch>
            </p:blipFill>
            <p:spPr>
              <a:xfrm>
                <a:off x="7531503" y="2329555"/>
                <a:ext cx="3217333" cy="2816837"/>
              </a:xfrm>
              <a:prstGeom prst="rect">
                <a:avLst/>
              </a:prstGeom>
            </p:spPr>
          </p:pic>
        </p:grpSp>
      </p:grpSp>
      <p:sp>
        <p:nvSpPr>
          <p:cNvPr id="2" name="Slide Number Placeholder 1">
            <a:extLst>
              <a:ext uri="{FF2B5EF4-FFF2-40B4-BE49-F238E27FC236}">
                <a16:creationId xmlns:a16="http://schemas.microsoft.com/office/drawing/2014/main" id="{DFDBBA6A-F109-6AB9-8C08-7B45694C7108}"/>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a:pPr/>
              <a:t>38</a:t>
            </a:fld>
            <a:endParaRPr lang="en-US"/>
          </a:p>
        </p:txBody>
      </p:sp>
      <p:sp>
        <p:nvSpPr>
          <p:cNvPr id="5" name="Title 2">
            <a:extLst>
              <a:ext uri="{FF2B5EF4-FFF2-40B4-BE49-F238E27FC236}">
                <a16:creationId xmlns:a16="http://schemas.microsoft.com/office/drawing/2014/main" id="{D6423F20-D9C8-BAAF-600B-024F061BA441}"/>
              </a:ext>
            </a:extLst>
          </p:cNvPr>
          <p:cNvSpPr>
            <a:spLocks noGrp="1"/>
          </p:cNvSpPr>
          <p:nvPr>
            <p:ph type="title"/>
          </p:nvPr>
        </p:nvSpPr>
        <p:spPr>
          <a:xfrm>
            <a:off x="839788" y="504916"/>
            <a:ext cx="5002872" cy="1894114"/>
          </a:xfrm>
          <a:solidFill>
            <a:srgbClr val="A24200"/>
          </a:solidFill>
        </p:spPr>
        <p:txBody>
          <a:bodyPr anchor="ctr">
            <a:normAutofit/>
          </a:bodyPr>
          <a:lstStyle/>
          <a:p>
            <a:pPr algn="ctr"/>
            <a:r>
              <a:rPr lang="en-US" sz="5400" dirty="0">
                <a:solidFill>
                  <a:schemeClr val="bg1"/>
                </a:solidFill>
              </a:rPr>
              <a:t>Wisconsin</a:t>
            </a:r>
          </a:p>
        </p:txBody>
      </p:sp>
      <p:sp>
        <p:nvSpPr>
          <p:cNvPr id="12" name="Text Placeholder 11">
            <a:extLst>
              <a:ext uri="{FF2B5EF4-FFF2-40B4-BE49-F238E27FC236}">
                <a16:creationId xmlns:a16="http://schemas.microsoft.com/office/drawing/2014/main" id="{7E6DE987-278C-8AAE-116A-216BC2B440AF}"/>
              </a:ext>
            </a:extLst>
          </p:cNvPr>
          <p:cNvSpPr>
            <a:spLocks noGrp="1"/>
          </p:cNvSpPr>
          <p:nvPr>
            <p:ph type="body" sz="half" idx="2"/>
          </p:nvPr>
        </p:nvSpPr>
        <p:spPr>
          <a:xfrm>
            <a:off x="839788" y="2588819"/>
            <a:ext cx="5002872" cy="3586350"/>
          </a:xfrm>
        </p:spPr>
        <p:txBody>
          <a:bodyPr/>
          <a:lstStyle/>
          <a:p>
            <a:r>
              <a:rPr lang="en-US" sz="3200" i="0" dirty="0">
                <a:solidFill>
                  <a:srgbClr val="A24200"/>
                </a:solidFill>
              </a:rPr>
              <a:t>Overview of Structure</a:t>
            </a:r>
          </a:p>
          <a:p>
            <a:r>
              <a:rPr lang="en-US" sz="3200" i="0" dirty="0">
                <a:solidFill>
                  <a:srgbClr val="A24200"/>
                </a:solidFill>
              </a:rPr>
              <a:t>Data Matching Solutions</a:t>
            </a:r>
          </a:p>
        </p:txBody>
      </p:sp>
    </p:spTree>
    <p:extLst>
      <p:ext uri="{BB962C8B-B14F-4D97-AF65-F5344CB8AC3E}">
        <p14:creationId xmlns:p14="http://schemas.microsoft.com/office/powerpoint/2010/main" val="22665592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A83834-0376-902D-7BD9-80A2226CA4C2}"/>
              </a:ext>
            </a:extLst>
          </p:cNvPr>
          <p:cNvSpPr>
            <a:spLocks noGrp="1"/>
          </p:cNvSpPr>
          <p:nvPr>
            <p:ph type="sldNum" sz="quarter" idx="12"/>
          </p:nvPr>
        </p:nvSpPr>
        <p:spPr/>
        <p:txBody>
          <a:bodyPr/>
          <a:lstStyle/>
          <a:p>
            <a:fld id="{158B7785-F6D6-45F8-833E-07BD84680091}" type="slidenum">
              <a:rPr lang="en-US" smtClean="0"/>
              <a:t>39</a:t>
            </a:fld>
            <a:endParaRPr lang="en-US"/>
          </a:p>
        </p:txBody>
      </p:sp>
      <p:sp>
        <p:nvSpPr>
          <p:cNvPr id="3" name="Title 2">
            <a:extLst>
              <a:ext uri="{FF2B5EF4-FFF2-40B4-BE49-F238E27FC236}">
                <a16:creationId xmlns:a16="http://schemas.microsoft.com/office/drawing/2014/main" id="{1E644495-76D7-6030-B971-A9D926CA7F6C}"/>
              </a:ext>
            </a:extLst>
          </p:cNvPr>
          <p:cNvSpPr>
            <a:spLocks noGrp="1"/>
          </p:cNvSpPr>
          <p:nvPr>
            <p:ph type="title"/>
          </p:nvPr>
        </p:nvSpPr>
        <p:spPr/>
        <p:txBody>
          <a:bodyPr/>
          <a:lstStyle/>
          <a:p>
            <a:r>
              <a:rPr lang="en-US" dirty="0"/>
              <a:t>Wisconsin: Overview of Structure</a:t>
            </a:r>
          </a:p>
        </p:txBody>
      </p:sp>
      <p:pic>
        <p:nvPicPr>
          <p:cNvPr id="6" name="Content Placeholder 5">
            <a:extLst>
              <a:ext uri="{FF2B5EF4-FFF2-40B4-BE49-F238E27FC236}">
                <a16:creationId xmlns:a16="http://schemas.microsoft.com/office/drawing/2014/main" id="{264A6739-4D78-D71D-3AE8-24C22C4326DB}"/>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13140" y="1233241"/>
            <a:ext cx="6965719" cy="3760020"/>
          </a:xfrm>
        </p:spPr>
      </p:pic>
    </p:spTree>
    <p:extLst>
      <p:ext uri="{BB962C8B-B14F-4D97-AF65-F5344CB8AC3E}">
        <p14:creationId xmlns:p14="http://schemas.microsoft.com/office/powerpoint/2010/main" val="16194044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1000"/>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75B620-9CDD-CB73-0B1D-892BF773EB50}"/>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40</a:t>
            </a:fld>
            <a:endParaRPr lang="en-US"/>
          </a:p>
        </p:txBody>
      </p:sp>
      <p:sp>
        <p:nvSpPr>
          <p:cNvPr id="3" name="Title 2">
            <a:extLst>
              <a:ext uri="{FF2B5EF4-FFF2-40B4-BE49-F238E27FC236}">
                <a16:creationId xmlns:a16="http://schemas.microsoft.com/office/drawing/2014/main" id="{959293F6-EFF4-A422-A863-C60BF8C9A1E3}"/>
              </a:ext>
            </a:extLst>
          </p:cNvPr>
          <p:cNvSpPr>
            <a:spLocks noGrp="1"/>
          </p:cNvSpPr>
          <p:nvPr>
            <p:ph type="title"/>
          </p:nvPr>
        </p:nvSpPr>
        <p:spPr/>
        <p:txBody>
          <a:bodyPr/>
          <a:lstStyle/>
          <a:p>
            <a:r>
              <a:rPr lang="en-US" dirty="0"/>
              <a:t>Wisconsin: Data Matching Solutions</a:t>
            </a:r>
          </a:p>
        </p:txBody>
      </p:sp>
      <p:sp>
        <p:nvSpPr>
          <p:cNvPr id="4" name="Content Placeholder 3">
            <a:extLst>
              <a:ext uri="{FF2B5EF4-FFF2-40B4-BE49-F238E27FC236}">
                <a16:creationId xmlns:a16="http://schemas.microsoft.com/office/drawing/2014/main" id="{226387D1-B9CA-2CFB-A325-11D2E2AC04DF}"/>
              </a:ext>
            </a:extLst>
          </p:cNvPr>
          <p:cNvSpPr>
            <a:spLocks noGrp="1"/>
          </p:cNvSpPr>
          <p:nvPr>
            <p:ph type="body" sz="quarter" idx="13"/>
          </p:nvPr>
        </p:nvSpPr>
        <p:spPr/>
        <p:txBody>
          <a:bodyPr/>
          <a:lstStyle/>
          <a:p>
            <a:r>
              <a:rPr lang="en-US" dirty="0"/>
              <a:t>What is WI’s approach to data matching when information is not available?</a:t>
            </a:r>
          </a:p>
        </p:txBody>
      </p:sp>
    </p:spTree>
    <p:extLst>
      <p:ext uri="{BB962C8B-B14F-4D97-AF65-F5344CB8AC3E}">
        <p14:creationId xmlns:p14="http://schemas.microsoft.com/office/powerpoint/2010/main" val="34944868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DBBA6A-F109-6AB9-8C08-7B45694C7108}"/>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41</a:t>
            </a:fld>
            <a:endParaRPr lang="en-US"/>
          </a:p>
        </p:txBody>
      </p:sp>
      <p:grpSp>
        <p:nvGrpSpPr>
          <p:cNvPr id="5" name="Group 4">
            <a:extLst>
              <a:ext uri="{FF2B5EF4-FFF2-40B4-BE49-F238E27FC236}">
                <a16:creationId xmlns:a16="http://schemas.microsoft.com/office/drawing/2014/main" id="{A5ECA6DB-2E03-E3EB-06A7-B29613C51E59}"/>
              </a:ext>
              <a:ext uri="{C183D7F6-B498-43B3-948B-1728B52AA6E4}">
                <adec:decorative xmlns:adec="http://schemas.microsoft.com/office/drawing/2017/decorative" val="1"/>
              </a:ext>
            </a:extLst>
          </p:cNvPr>
          <p:cNvGrpSpPr/>
          <p:nvPr/>
        </p:nvGrpSpPr>
        <p:grpSpPr>
          <a:xfrm>
            <a:off x="6854169" y="697404"/>
            <a:ext cx="4856970" cy="5326569"/>
            <a:chOff x="6854169" y="697404"/>
            <a:chExt cx="4856970" cy="5326569"/>
          </a:xfrm>
        </p:grpSpPr>
        <p:sp>
          <p:nvSpPr>
            <p:cNvPr id="12" name="Octagon 11">
              <a:extLst>
                <a:ext uri="{FF2B5EF4-FFF2-40B4-BE49-F238E27FC236}">
                  <a16:creationId xmlns:a16="http://schemas.microsoft.com/office/drawing/2014/main" id="{9262D836-89F5-BBC7-E810-EF9EAC1E6D74}"/>
                </a:ext>
              </a:extLst>
            </p:cNvPr>
            <p:cNvSpPr/>
            <p:nvPr/>
          </p:nvSpPr>
          <p:spPr>
            <a:xfrm>
              <a:off x="7139139" y="697404"/>
              <a:ext cx="4572000" cy="4572000"/>
            </a:xfrm>
            <a:prstGeom prst="octagon">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ctagon 10">
              <a:extLst>
                <a:ext uri="{FF2B5EF4-FFF2-40B4-BE49-F238E27FC236}">
                  <a16:creationId xmlns:a16="http://schemas.microsoft.com/office/drawing/2014/main" id="{F43556DE-CFCD-753E-F1C5-316F3CB2E262}"/>
                </a:ext>
              </a:extLst>
            </p:cNvPr>
            <p:cNvSpPr/>
            <p:nvPr/>
          </p:nvSpPr>
          <p:spPr>
            <a:xfrm>
              <a:off x="6854169" y="1451973"/>
              <a:ext cx="4572000" cy="4572000"/>
            </a:xfrm>
            <a:prstGeom prst="octagon">
              <a:avLst/>
            </a:prstGeom>
            <a:solidFill>
              <a:srgbClr val="A242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Placeholder 6">
            <a:extLst>
              <a:ext uri="{FF2B5EF4-FFF2-40B4-BE49-F238E27FC236}">
                <a16:creationId xmlns:a16="http://schemas.microsoft.com/office/drawing/2014/main" id="{CB5EF56B-0C95-3754-5C98-BC68845352BE}"/>
              </a:ext>
              <a:ext uri="{C183D7F6-B498-43B3-948B-1728B52AA6E4}">
                <adec:decorative xmlns:adec="http://schemas.microsoft.com/office/drawing/2017/decorative" val="1"/>
              </a:ext>
            </a:extLst>
          </p:cNvPr>
          <p:cNvPicPr>
            <a:picLocks noGrp="1" noChangeAspect="1"/>
          </p:cNvPicPr>
          <p:nvPr>
            <p:ph idx="1"/>
          </p:nvPr>
        </p:nvPicPr>
        <p:blipFill rotWithShape="1">
          <a:blip r:embed="rId3">
            <a:lum bright="70000" contrast="-70000"/>
            <a:extLst>
              <a:ext uri="{BEBA8EAE-BF5A-486C-A8C5-ECC9F3942E4B}">
                <a14:imgProps xmlns:a14="http://schemas.microsoft.com/office/drawing/2010/main">
                  <a14:imgLayer r:embed="rId4">
                    <a14:imgEffect>
                      <a14:backgroundRemoval t="0" b="98961" l="4269" r="96195"/>
                    </a14:imgEffect>
                  </a14:imgLayer>
                </a14:imgProps>
              </a:ext>
              <a:ext uri="{28A0092B-C50C-407E-A947-70E740481C1C}">
                <a14:useLocalDpi xmlns:a14="http://schemas.microsoft.com/office/drawing/2010/main" val="0"/>
              </a:ext>
            </a:extLst>
          </a:blip>
          <a:srcRect/>
          <a:stretch/>
        </p:blipFill>
        <p:spPr>
          <a:xfrm>
            <a:off x="7397392" y="2373330"/>
            <a:ext cx="3462391" cy="2784297"/>
          </a:xfrm>
        </p:spPr>
      </p:pic>
      <p:sp>
        <p:nvSpPr>
          <p:cNvPr id="6" name="Title 2">
            <a:extLst>
              <a:ext uri="{FF2B5EF4-FFF2-40B4-BE49-F238E27FC236}">
                <a16:creationId xmlns:a16="http://schemas.microsoft.com/office/drawing/2014/main" id="{188947B7-EB2B-027A-B01A-A1B54F8FFF18}"/>
              </a:ext>
            </a:extLst>
          </p:cNvPr>
          <p:cNvSpPr>
            <a:spLocks noGrp="1"/>
          </p:cNvSpPr>
          <p:nvPr>
            <p:ph type="title"/>
          </p:nvPr>
        </p:nvSpPr>
        <p:spPr>
          <a:xfrm>
            <a:off x="839788" y="504916"/>
            <a:ext cx="5002872" cy="1894114"/>
          </a:xfrm>
          <a:solidFill>
            <a:srgbClr val="A24200"/>
          </a:solidFill>
        </p:spPr>
        <p:txBody>
          <a:bodyPr anchor="ctr">
            <a:normAutofit/>
          </a:bodyPr>
          <a:lstStyle/>
          <a:p>
            <a:pPr algn="ctr"/>
            <a:r>
              <a:rPr lang="en-US" sz="5400" dirty="0">
                <a:solidFill>
                  <a:schemeClr val="bg1"/>
                </a:solidFill>
              </a:rPr>
              <a:t>Wyoming</a:t>
            </a:r>
          </a:p>
        </p:txBody>
      </p:sp>
      <p:sp>
        <p:nvSpPr>
          <p:cNvPr id="8" name="Text Placeholder 11">
            <a:extLst>
              <a:ext uri="{FF2B5EF4-FFF2-40B4-BE49-F238E27FC236}">
                <a16:creationId xmlns:a16="http://schemas.microsoft.com/office/drawing/2014/main" id="{87617C28-B385-5A6B-C477-350C141C0326}"/>
              </a:ext>
            </a:extLst>
          </p:cNvPr>
          <p:cNvSpPr>
            <a:spLocks noGrp="1"/>
          </p:cNvSpPr>
          <p:nvPr>
            <p:ph type="body" sz="half" idx="2"/>
          </p:nvPr>
        </p:nvSpPr>
        <p:spPr>
          <a:xfrm>
            <a:off x="839788" y="2588819"/>
            <a:ext cx="5002872" cy="3586350"/>
          </a:xfrm>
        </p:spPr>
        <p:txBody>
          <a:bodyPr/>
          <a:lstStyle/>
          <a:p>
            <a:r>
              <a:rPr lang="en-US" sz="3200" i="0" dirty="0">
                <a:solidFill>
                  <a:srgbClr val="A24200"/>
                </a:solidFill>
              </a:rPr>
              <a:t>Overview of Structure</a:t>
            </a:r>
          </a:p>
          <a:p>
            <a:r>
              <a:rPr lang="en-US" sz="3200" i="0" dirty="0">
                <a:solidFill>
                  <a:srgbClr val="A24200"/>
                </a:solidFill>
              </a:rPr>
              <a:t>Focus on Partnerships</a:t>
            </a:r>
          </a:p>
        </p:txBody>
      </p:sp>
    </p:spTree>
    <p:extLst>
      <p:ext uri="{BB962C8B-B14F-4D97-AF65-F5344CB8AC3E}">
        <p14:creationId xmlns:p14="http://schemas.microsoft.com/office/powerpoint/2010/main" val="35434462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8B224F-69CF-0F87-6BCA-B61342A755C5}"/>
              </a:ext>
            </a:extLst>
          </p:cNvPr>
          <p:cNvSpPr>
            <a:spLocks noGrp="1"/>
          </p:cNvSpPr>
          <p:nvPr>
            <p:ph type="sldNum" sz="quarter" idx="12"/>
          </p:nvPr>
        </p:nvSpPr>
        <p:spPr/>
        <p:txBody>
          <a:bodyPr/>
          <a:lstStyle/>
          <a:p>
            <a:fld id="{158B7785-F6D6-45F8-833E-07BD84680091}" type="slidenum">
              <a:rPr lang="en-US" smtClean="0"/>
              <a:pPr/>
              <a:t>42</a:t>
            </a:fld>
            <a:endParaRPr lang="en-US"/>
          </a:p>
        </p:txBody>
      </p:sp>
      <p:sp>
        <p:nvSpPr>
          <p:cNvPr id="6" name="Title 5">
            <a:extLst>
              <a:ext uri="{FF2B5EF4-FFF2-40B4-BE49-F238E27FC236}">
                <a16:creationId xmlns:a16="http://schemas.microsoft.com/office/drawing/2014/main" id="{64A75B68-88C8-EA78-33FA-821AB6CB187E}"/>
              </a:ext>
            </a:extLst>
          </p:cNvPr>
          <p:cNvSpPr>
            <a:spLocks noGrp="1"/>
          </p:cNvSpPr>
          <p:nvPr>
            <p:ph type="title"/>
          </p:nvPr>
        </p:nvSpPr>
        <p:spPr/>
        <p:txBody>
          <a:bodyPr/>
          <a:lstStyle/>
          <a:p>
            <a:r>
              <a:rPr lang="en-US"/>
              <a:t>Wyoming: Overview of Structure</a:t>
            </a:r>
          </a:p>
        </p:txBody>
      </p:sp>
      <p:sp>
        <p:nvSpPr>
          <p:cNvPr id="9" name="Text Placeholder 8">
            <a:extLst>
              <a:ext uri="{FF2B5EF4-FFF2-40B4-BE49-F238E27FC236}">
                <a16:creationId xmlns:a16="http://schemas.microsoft.com/office/drawing/2014/main" id="{10B4C30A-34E4-25AD-E7CD-EAE50124B85B}"/>
              </a:ext>
            </a:extLst>
          </p:cNvPr>
          <p:cNvSpPr>
            <a:spLocks noGrp="1"/>
          </p:cNvSpPr>
          <p:nvPr>
            <p:ph type="body" idx="1"/>
          </p:nvPr>
        </p:nvSpPr>
        <p:spPr/>
        <p:txBody>
          <a:bodyPr/>
          <a:lstStyle/>
          <a:p>
            <a:r>
              <a:rPr lang="en-US" dirty="0"/>
              <a:t>Overview of Structure</a:t>
            </a:r>
          </a:p>
        </p:txBody>
      </p:sp>
      <p:sp>
        <p:nvSpPr>
          <p:cNvPr id="3" name="Content Placeholder 2">
            <a:extLst>
              <a:ext uri="{FF2B5EF4-FFF2-40B4-BE49-F238E27FC236}">
                <a16:creationId xmlns:a16="http://schemas.microsoft.com/office/drawing/2014/main" id="{0EB574AE-D6D7-2986-5BCD-E22D5C7E645C}"/>
              </a:ext>
            </a:extLst>
          </p:cNvPr>
          <p:cNvSpPr>
            <a:spLocks noGrp="1"/>
          </p:cNvSpPr>
          <p:nvPr>
            <p:ph sz="half" idx="2"/>
          </p:nvPr>
        </p:nvSpPr>
        <p:spPr/>
        <p:txBody>
          <a:bodyPr/>
          <a:lstStyle/>
          <a:p>
            <a:r>
              <a:rPr lang="en-US" dirty="0"/>
              <a:t>Wyoming Department of Workforce Services (DWS) </a:t>
            </a:r>
          </a:p>
          <a:p>
            <a:pPr lvl="1"/>
            <a:r>
              <a:rPr lang="en-US" dirty="0"/>
              <a:t>WIOA Title IB Adult, Dislocated Worker, and Youth, </a:t>
            </a:r>
          </a:p>
          <a:p>
            <a:pPr lvl="1"/>
            <a:r>
              <a:rPr lang="en-US" dirty="0"/>
              <a:t>Title III Wagner </a:t>
            </a:r>
            <a:r>
              <a:rPr lang="en-US" dirty="0" err="1"/>
              <a:t>Peyser</a:t>
            </a:r>
            <a:r>
              <a:rPr lang="en-US" dirty="0"/>
              <a:t>, and </a:t>
            </a:r>
          </a:p>
          <a:p>
            <a:pPr lvl="1"/>
            <a:r>
              <a:rPr lang="en-US" dirty="0"/>
              <a:t>Title IV Vocational Rehabilitation </a:t>
            </a:r>
          </a:p>
          <a:p>
            <a:r>
              <a:rPr lang="en-US" dirty="0"/>
              <a:t>Wyoming Community College Commission </a:t>
            </a:r>
          </a:p>
          <a:p>
            <a:pPr lvl="1"/>
            <a:r>
              <a:rPr lang="en-US" dirty="0"/>
              <a:t>Title II, Adult Education</a:t>
            </a:r>
          </a:p>
          <a:p>
            <a:endParaRPr lang="en-US" dirty="0"/>
          </a:p>
        </p:txBody>
      </p:sp>
    </p:spTree>
    <p:extLst>
      <p:ext uri="{BB962C8B-B14F-4D97-AF65-F5344CB8AC3E}">
        <p14:creationId xmlns:p14="http://schemas.microsoft.com/office/powerpoint/2010/main" val="31421432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FBE5E4-4A13-72E4-1175-5DD7875BF71A}"/>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43</a:t>
            </a:fld>
            <a:endParaRPr lang="en-US"/>
          </a:p>
        </p:txBody>
      </p:sp>
      <p:sp>
        <p:nvSpPr>
          <p:cNvPr id="6" name="Title 5">
            <a:extLst>
              <a:ext uri="{FF2B5EF4-FFF2-40B4-BE49-F238E27FC236}">
                <a16:creationId xmlns:a16="http://schemas.microsoft.com/office/drawing/2014/main" id="{5EF479C8-41D5-7940-AD93-58B3F88857FF}"/>
              </a:ext>
            </a:extLst>
          </p:cNvPr>
          <p:cNvSpPr>
            <a:spLocks noGrp="1"/>
          </p:cNvSpPr>
          <p:nvPr>
            <p:ph type="title"/>
          </p:nvPr>
        </p:nvSpPr>
        <p:spPr/>
        <p:txBody>
          <a:bodyPr/>
          <a:lstStyle/>
          <a:p>
            <a:r>
              <a:rPr lang="en-US"/>
              <a:t>Wyoming: Focus on Partnerships</a:t>
            </a:r>
          </a:p>
        </p:txBody>
      </p:sp>
      <p:sp>
        <p:nvSpPr>
          <p:cNvPr id="7" name="Content Placeholder 6">
            <a:extLst>
              <a:ext uri="{FF2B5EF4-FFF2-40B4-BE49-F238E27FC236}">
                <a16:creationId xmlns:a16="http://schemas.microsoft.com/office/drawing/2014/main" id="{65FC3536-C6E9-485D-FC7E-BE38BA03B105}"/>
              </a:ext>
            </a:extLst>
          </p:cNvPr>
          <p:cNvSpPr>
            <a:spLocks noGrp="1"/>
          </p:cNvSpPr>
          <p:nvPr>
            <p:ph type="body" sz="quarter" idx="13"/>
          </p:nvPr>
        </p:nvSpPr>
        <p:spPr>
          <a:xfrm>
            <a:off x="805867" y="1117600"/>
            <a:ext cx="5718919" cy="5238750"/>
          </a:xfrm>
        </p:spPr>
        <p:txBody>
          <a:bodyPr/>
          <a:lstStyle/>
          <a:p>
            <a:r>
              <a:rPr lang="en-US" dirty="0"/>
              <a:t>What impact has partnership development played in your co-enrollment strategy?</a:t>
            </a:r>
          </a:p>
        </p:txBody>
      </p:sp>
    </p:spTree>
    <p:extLst>
      <p:ext uri="{BB962C8B-B14F-4D97-AF65-F5344CB8AC3E}">
        <p14:creationId xmlns:p14="http://schemas.microsoft.com/office/powerpoint/2010/main" val="32197025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28E99B-3CDA-5109-C2AA-51CDD07AB8F5}"/>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44</a:t>
            </a:fld>
            <a:endParaRPr lang="en-US"/>
          </a:p>
        </p:txBody>
      </p:sp>
      <p:sp>
        <p:nvSpPr>
          <p:cNvPr id="3" name="Title 2">
            <a:extLst>
              <a:ext uri="{FF2B5EF4-FFF2-40B4-BE49-F238E27FC236}">
                <a16:creationId xmlns:a16="http://schemas.microsoft.com/office/drawing/2014/main" id="{7275D423-5DE3-434B-544B-668FEF6935DF}"/>
              </a:ext>
            </a:extLst>
          </p:cNvPr>
          <p:cNvSpPr>
            <a:spLocks noGrp="1"/>
          </p:cNvSpPr>
          <p:nvPr>
            <p:ph type="title"/>
          </p:nvPr>
        </p:nvSpPr>
        <p:spPr/>
        <p:txBody>
          <a:bodyPr/>
          <a:lstStyle/>
          <a:p>
            <a:r>
              <a:rPr lang="en-US"/>
              <a:t>Wyoming:  Focus on Partnerships</a:t>
            </a:r>
          </a:p>
        </p:txBody>
      </p:sp>
      <p:sp>
        <p:nvSpPr>
          <p:cNvPr id="4" name="Text Placeholder 3">
            <a:extLst>
              <a:ext uri="{FF2B5EF4-FFF2-40B4-BE49-F238E27FC236}">
                <a16:creationId xmlns:a16="http://schemas.microsoft.com/office/drawing/2014/main" id="{792A3691-86FC-5ECC-D1CF-B02AFC15007D}"/>
              </a:ext>
            </a:extLst>
          </p:cNvPr>
          <p:cNvSpPr>
            <a:spLocks noGrp="1"/>
          </p:cNvSpPr>
          <p:nvPr>
            <p:ph type="body" idx="1"/>
          </p:nvPr>
        </p:nvSpPr>
        <p:spPr/>
        <p:txBody>
          <a:bodyPr/>
          <a:lstStyle/>
          <a:p>
            <a:r>
              <a:rPr lang="en-US" dirty="0"/>
              <a:t>Collaborative Efforts Mandated &amp; Outlined in State Plan</a:t>
            </a:r>
          </a:p>
        </p:txBody>
      </p:sp>
      <p:pic>
        <p:nvPicPr>
          <p:cNvPr id="8" name="Content Placeholder 4" descr="Create a seamless, integrated career pathways system; Identify, develop and align trainings to local economic needs; Develop common understanding of core partner responsibilities; Identify barriers to employment; Common intake system; One-stop system; Common reporting measures (and sanctions) between core partners">
            <a:extLst>
              <a:ext uri="{FF2B5EF4-FFF2-40B4-BE49-F238E27FC236}">
                <a16:creationId xmlns:a16="http://schemas.microsoft.com/office/drawing/2014/main" id="{28427762-DB13-6150-68A5-9A8B2DFBEE9E}"/>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2000487" y="1989878"/>
            <a:ext cx="8191026" cy="4236751"/>
          </a:xfrm>
          <a:prstGeom prst="rect">
            <a:avLst/>
          </a:prstGeom>
        </p:spPr>
      </p:pic>
    </p:spTree>
    <p:extLst>
      <p:ext uri="{BB962C8B-B14F-4D97-AF65-F5344CB8AC3E}">
        <p14:creationId xmlns:p14="http://schemas.microsoft.com/office/powerpoint/2010/main" val="36617413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2AE160-0D24-3999-8369-EB4439D4DDD7}"/>
              </a:ext>
            </a:extLst>
          </p:cNvPr>
          <p:cNvSpPr>
            <a:spLocks noGrp="1"/>
          </p:cNvSpPr>
          <p:nvPr>
            <p:ph type="sldNum" sz="quarter" idx="12"/>
          </p:nvPr>
        </p:nvSpPr>
        <p:spPr/>
        <p:txBody>
          <a:bodyPr/>
          <a:lstStyle/>
          <a:p>
            <a:fld id="{158B7785-F6D6-45F8-833E-07BD84680091}" type="slidenum">
              <a:rPr lang="en-US" smtClean="0"/>
              <a:pPr/>
              <a:t>45</a:t>
            </a:fld>
            <a:endParaRPr lang="en-US"/>
          </a:p>
        </p:txBody>
      </p:sp>
      <p:sp>
        <p:nvSpPr>
          <p:cNvPr id="3" name="Title 2">
            <a:extLst>
              <a:ext uri="{FF2B5EF4-FFF2-40B4-BE49-F238E27FC236}">
                <a16:creationId xmlns:a16="http://schemas.microsoft.com/office/drawing/2014/main" id="{05B29214-9E4D-8AC0-CAC0-C64AD07D291C}"/>
              </a:ext>
            </a:extLst>
          </p:cNvPr>
          <p:cNvSpPr>
            <a:spLocks noGrp="1"/>
          </p:cNvSpPr>
          <p:nvPr>
            <p:ph type="title"/>
          </p:nvPr>
        </p:nvSpPr>
        <p:spPr/>
        <p:txBody>
          <a:bodyPr/>
          <a:lstStyle/>
          <a:p>
            <a:r>
              <a:rPr lang="en-US" dirty="0"/>
              <a:t>Wyoming: Focus on Partnerships</a:t>
            </a:r>
          </a:p>
        </p:txBody>
      </p:sp>
      <p:sp>
        <p:nvSpPr>
          <p:cNvPr id="8" name="Text Placeholder 7">
            <a:extLst>
              <a:ext uri="{FF2B5EF4-FFF2-40B4-BE49-F238E27FC236}">
                <a16:creationId xmlns:a16="http://schemas.microsoft.com/office/drawing/2014/main" id="{5CF79E1D-F52D-5A9D-CE0B-270CA5791BD3}"/>
              </a:ext>
            </a:extLst>
          </p:cNvPr>
          <p:cNvSpPr>
            <a:spLocks noGrp="1"/>
          </p:cNvSpPr>
          <p:nvPr>
            <p:ph type="body" idx="1"/>
          </p:nvPr>
        </p:nvSpPr>
        <p:spPr/>
        <p:txBody>
          <a:bodyPr/>
          <a:lstStyle/>
          <a:p>
            <a:r>
              <a:rPr lang="en-US" dirty="0"/>
              <a:t>Quarterly Meetings Provided:</a:t>
            </a:r>
          </a:p>
        </p:txBody>
      </p:sp>
      <p:sp>
        <p:nvSpPr>
          <p:cNvPr id="11" name="Freeform: Shape 10">
            <a:extLst>
              <a:ext uri="{FF2B5EF4-FFF2-40B4-BE49-F238E27FC236}">
                <a16:creationId xmlns:a16="http://schemas.microsoft.com/office/drawing/2014/main" id="{84F0808E-A4C8-7605-1F6F-A2619058FAD7}"/>
              </a:ext>
            </a:extLst>
          </p:cNvPr>
          <p:cNvSpPr/>
          <p:nvPr/>
        </p:nvSpPr>
        <p:spPr>
          <a:xfrm>
            <a:off x="930156" y="1990501"/>
            <a:ext cx="3229644" cy="1937786"/>
          </a:xfrm>
          <a:custGeom>
            <a:avLst/>
            <a:gdLst>
              <a:gd name="connsiteX0" fmla="*/ 0 w 3229644"/>
              <a:gd name="connsiteY0" fmla="*/ 0 h 1937786"/>
              <a:gd name="connsiteX1" fmla="*/ 3229644 w 3229644"/>
              <a:gd name="connsiteY1" fmla="*/ 0 h 1937786"/>
              <a:gd name="connsiteX2" fmla="*/ 3229644 w 3229644"/>
              <a:gd name="connsiteY2" fmla="*/ 1937786 h 1937786"/>
              <a:gd name="connsiteX3" fmla="*/ 0 w 3229644"/>
              <a:gd name="connsiteY3" fmla="*/ 1937786 h 1937786"/>
              <a:gd name="connsiteX4" fmla="*/ 0 w 3229644"/>
              <a:gd name="connsiteY4" fmla="*/ 0 h 1937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9644" h="1937786">
                <a:moveTo>
                  <a:pt x="0" y="0"/>
                </a:moveTo>
                <a:lnTo>
                  <a:pt x="3229644" y="0"/>
                </a:lnTo>
                <a:lnTo>
                  <a:pt x="3229644" y="1937786"/>
                </a:lnTo>
                <a:lnTo>
                  <a:pt x="0" y="1937786"/>
                </a:lnTo>
                <a:lnTo>
                  <a:pt x="0" y="0"/>
                </a:lnTo>
                <a:close/>
              </a:path>
            </a:pathLst>
          </a:custGeom>
          <a:solidFill>
            <a:srgbClr val="A2420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Cross Collaboration Efforts</a:t>
            </a:r>
          </a:p>
        </p:txBody>
      </p:sp>
      <p:sp>
        <p:nvSpPr>
          <p:cNvPr id="12" name="Freeform: Shape 11">
            <a:extLst>
              <a:ext uri="{FF2B5EF4-FFF2-40B4-BE49-F238E27FC236}">
                <a16:creationId xmlns:a16="http://schemas.microsoft.com/office/drawing/2014/main" id="{DC0550D4-EC68-C372-F52E-CBBC6E43BB59}"/>
              </a:ext>
            </a:extLst>
          </p:cNvPr>
          <p:cNvSpPr/>
          <p:nvPr/>
        </p:nvSpPr>
        <p:spPr>
          <a:xfrm>
            <a:off x="4482765" y="1990501"/>
            <a:ext cx="3229644" cy="1937786"/>
          </a:xfrm>
          <a:custGeom>
            <a:avLst/>
            <a:gdLst>
              <a:gd name="connsiteX0" fmla="*/ 0 w 3229644"/>
              <a:gd name="connsiteY0" fmla="*/ 0 h 1937786"/>
              <a:gd name="connsiteX1" fmla="*/ 3229644 w 3229644"/>
              <a:gd name="connsiteY1" fmla="*/ 0 h 1937786"/>
              <a:gd name="connsiteX2" fmla="*/ 3229644 w 3229644"/>
              <a:gd name="connsiteY2" fmla="*/ 1937786 h 1937786"/>
              <a:gd name="connsiteX3" fmla="*/ 0 w 3229644"/>
              <a:gd name="connsiteY3" fmla="*/ 1937786 h 1937786"/>
              <a:gd name="connsiteX4" fmla="*/ 0 w 3229644"/>
              <a:gd name="connsiteY4" fmla="*/ 0 h 1937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9644" h="1937786">
                <a:moveTo>
                  <a:pt x="0" y="0"/>
                </a:moveTo>
                <a:lnTo>
                  <a:pt x="3229644" y="0"/>
                </a:lnTo>
                <a:lnTo>
                  <a:pt x="3229644" y="1937786"/>
                </a:lnTo>
                <a:lnTo>
                  <a:pt x="0" y="1937786"/>
                </a:lnTo>
                <a:lnTo>
                  <a:pt x="0" y="0"/>
                </a:lnTo>
                <a:close/>
              </a:path>
            </a:pathLst>
          </a:custGeom>
          <a:solidFill>
            <a:srgbClr val="A2420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Shared Projects/Opportunities </a:t>
            </a:r>
          </a:p>
        </p:txBody>
      </p:sp>
      <p:sp>
        <p:nvSpPr>
          <p:cNvPr id="13" name="Freeform: Shape 12">
            <a:extLst>
              <a:ext uri="{FF2B5EF4-FFF2-40B4-BE49-F238E27FC236}">
                <a16:creationId xmlns:a16="http://schemas.microsoft.com/office/drawing/2014/main" id="{6669CC32-E5E2-337D-9F5F-BDABEA6541B5}"/>
              </a:ext>
            </a:extLst>
          </p:cNvPr>
          <p:cNvSpPr/>
          <p:nvPr/>
        </p:nvSpPr>
        <p:spPr>
          <a:xfrm>
            <a:off x="8035374" y="1990501"/>
            <a:ext cx="3229644" cy="1937786"/>
          </a:xfrm>
          <a:custGeom>
            <a:avLst/>
            <a:gdLst>
              <a:gd name="connsiteX0" fmla="*/ 0 w 3229644"/>
              <a:gd name="connsiteY0" fmla="*/ 0 h 1937786"/>
              <a:gd name="connsiteX1" fmla="*/ 3229644 w 3229644"/>
              <a:gd name="connsiteY1" fmla="*/ 0 h 1937786"/>
              <a:gd name="connsiteX2" fmla="*/ 3229644 w 3229644"/>
              <a:gd name="connsiteY2" fmla="*/ 1937786 h 1937786"/>
              <a:gd name="connsiteX3" fmla="*/ 0 w 3229644"/>
              <a:gd name="connsiteY3" fmla="*/ 1937786 h 1937786"/>
              <a:gd name="connsiteX4" fmla="*/ 0 w 3229644"/>
              <a:gd name="connsiteY4" fmla="*/ 0 h 1937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9644" h="1937786">
                <a:moveTo>
                  <a:pt x="0" y="0"/>
                </a:moveTo>
                <a:lnTo>
                  <a:pt x="3229644" y="0"/>
                </a:lnTo>
                <a:lnTo>
                  <a:pt x="3229644" y="1937786"/>
                </a:lnTo>
                <a:lnTo>
                  <a:pt x="0" y="1937786"/>
                </a:lnTo>
                <a:lnTo>
                  <a:pt x="0" y="0"/>
                </a:lnTo>
                <a:close/>
              </a:path>
            </a:pathLst>
          </a:custGeom>
          <a:solidFill>
            <a:srgbClr val="A2420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General Information Sharing</a:t>
            </a:r>
          </a:p>
        </p:txBody>
      </p:sp>
      <p:sp>
        <p:nvSpPr>
          <p:cNvPr id="14" name="Freeform: Shape 13">
            <a:extLst>
              <a:ext uri="{FF2B5EF4-FFF2-40B4-BE49-F238E27FC236}">
                <a16:creationId xmlns:a16="http://schemas.microsoft.com/office/drawing/2014/main" id="{534234F2-4844-7C0C-4B82-F8170CCE72E2}"/>
              </a:ext>
            </a:extLst>
          </p:cNvPr>
          <p:cNvSpPr/>
          <p:nvPr/>
        </p:nvSpPr>
        <p:spPr>
          <a:xfrm>
            <a:off x="930156" y="4251252"/>
            <a:ext cx="3229644" cy="1937786"/>
          </a:xfrm>
          <a:custGeom>
            <a:avLst/>
            <a:gdLst>
              <a:gd name="connsiteX0" fmla="*/ 0 w 3229644"/>
              <a:gd name="connsiteY0" fmla="*/ 0 h 1937786"/>
              <a:gd name="connsiteX1" fmla="*/ 3229644 w 3229644"/>
              <a:gd name="connsiteY1" fmla="*/ 0 h 1937786"/>
              <a:gd name="connsiteX2" fmla="*/ 3229644 w 3229644"/>
              <a:gd name="connsiteY2" fmla="*/ 1937786 h 1937786"/>
              <a:gd name="connsiteX3" fmla="*/ 0 w 3229644"/>
              <a:gd name="connsiteY3" fmla="*/ 1937786 h 1937786"/>
              <a:gd name="connsiteX4" fmla="*/ 0 w 3229644"/>
              <a:gd name="connsiteY4" fmla="*/ 0 h 1937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9644" h="1937786">
                <a:moveTo>
                  <a:pt x="0" y="0"/>
                </a:moveTo>
                <a:lnTo>
                  <a:pt x="3229644" y="0"/>
                </a:lnTo>
                <a:lnTo>
                  <a:pt x="3229644" y="1937786"/>
                </a:lnTo>
                <a:lnTo>
                  <a:pt x="0" y="1937786"/>
                </a:lnTo>
                <a:lnTo>
                  <a:pt x="0" y="0"/>
                </a:lnTo>
                <a:close/>
              </a:path>
            </a:pathLst>
          </a:custGeom>
          <a:solidFill>
            <a:srgbClr val="A2420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Challenges were Brought to the Forefront </a:t>
            </a:r>
          </a:p>
        </p:txBody>
      </p:sp>
      <p:sp>
        <p:nvSpPr>
          <p:cNvPr id="15" name="Freeform: Shape 14">
            <a:extLst>
              <a:ext uri="{FF2B5EF4-FFF2-40B4-BE49-F238E27FC236}">
                <a16:creationId xmlns:a16="http://schemas.microsoft.com/office/drawing/2014/main" id="{8C64FA6C-74E0-B818-EE9C-6973DCB0CA1F}"/>
              </a:ext>
            </a:extLst>
          </p:cNvPr>
          <p:cNvSpPr/>
          <p:nvPr/>
        </p:nvSpPr>
        <p:spPr>
          <a:xfrm>
            <a:off x="4482765" y="4251252"/>
            <a:ext cx="3229644" cy="1937786"/>
          </a:xfrm>
          <a:custGeom>
            <a:avLst/>
            <a:gdLst>
              <a:gd name="connsiteX0" fmla="*/ 0 w 3229644"/>
              <a:gd name="connsiteY0" fmla="*/ 0 h 1937786"/>
              <a:gd name="connsiteX1" fmla="*/ 3229644 w 3229644"/>
              <a:gd name="connsiteY1" fmla="*/ 0 h 1937786"/>
              <a:gd name="connsiteX2" fmla="*/ 3229644 w 3229644"/>
              <a:gd name="connsiteY2" fmla="*/ 1937786 h 1937786"/>
              <a:gd name="connsiteX3" fmla="*/ 0 w 3229644"/>
              <a:gd name="connsiteY3" fmla="*/ 1937786 h 1937786"/>
              <a:gd name="connsiteX4" fmla="*/ 0 w 3229644"/>
              <a:gd name="connsiteY4" fmla="*/ 0 h 1937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9644" h="1937786">
                <a:moveTo>
                  <a:pt x="0" y="0"/>
                </a:moveTo>
                <a:lnTo>
                  <a:pt x="3229644" y="0"/>
                </a:lnTo>
                <a:lnTo>
                  <a:pt x="3229644" y="1937786"/>
                </a:lnTo>
                <a:lnTo>
                  <a:pt x="0" y="1937786"/>
                </a:lnTo>
                <a:lnTo>
                  <a:pt x="0" y="0"/>
                </a:lnTo>
                <a:close/>
              </a:path>
            </a:pathLst>
          </a:custGeom>
          <a:solidFill>
            <a:srgbClr val="A2420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Cross Training on Services Provided </a:t>
            </a:r>
            <a:br>
              <a:rPr lang="en-US" sz="2500" kern="1200" dirty="0"/>
            </a:br>
            <a:r>
              <a:rPr lang="en-US" sz="2500" kern="1200" dirty="0"/>
              <a:t>(to include eligibility) and Performance Measures</a:t>
            </a:r>
          </a:p>
        </p:txBody>
      </p:sp>
      <p:sp>
        <p:nvSpPr>
          <p:cNvPr id="16" name="Freeform: Shape 15">
            <a:extLst>
              <a:ext uri="{FF2B5EF4-FFF2-40B4-BE49-F238E27FC236}">
                <a16:creationId xmlns:a16="http://schemas.microsoft.com/office/drawing/2014/main" id="{65A7AC50-5C05-3E00-B979-C02F6D9371EA}"/>
              </a:ext>
            </a:extLst>
          </p:cNvPr>
          <p:cNvSpPr/>
          <p:nvPr/>
        </p:nvSpPr>
        <p:spPr>
          <a:xfrm>
            <a:off x="8035374" y="4251252"/>
            <a:ext cx="3229644" cy="1937786"/>
          </a:xfrm>
          <a:custGeom>
            <a:avLst/>
            <a:gdLst>
              <a:gd name="connsiteX0" fmla="*/ 0 w 3229644"/>
              <a:gd name="connsiteY0" fmla="*/ 0 h 1937786"/>
              <a:gd name="connsiteX1" fmla="*/ 3229644 w 3229644"/>
              <a:gd name="connsiteY1" fmla="*/ 0 h 1937786"/>
              <a:gd name="connsiteX2" fmla="*/ 3229644 w 3229644"/>
              <a:gd name="connsiteY2" fmla="*/ 1937786 h 1937786"/>
              <a:gd name="connsiteX3" fmla="*/ 0 w 3229644"/>
              <a:gd name="connsiteY3" fmla="*/ 1937786 h 1937786"/>
              <a:gd name="connsiteX4" fmla="*/ 0 w 3229644"/>
              <a:gd name="connsiteY4" fmla="*/ 0 h 1937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9644" h="1937786">
                <a:moveTo>
                  <a:pt x="0" y="0"/>
                </a:moveTo>
                <a:lnTo>
                  <a:pt x="3229644" y="0"/>
                </a:lnTo>
                <a:lnTo>
                  <a:pt x="3229644" y="1937786"/>
                </a:lnTo>
                <a:lnTo>
                  <a:pt x="0" y="1937786"/>
                </a:lnTo>
                <a:lnTo>
                  <a:pt x="0" y="0"/>
                </a:lnTo>
                <a:close/>
              </a:path>
            </a:pathLst>
          </a:custGeom>
          <a:solidFill>
            <a:srgbClr val="A2420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Promoted Stronger Relationship Building </a:t>
            </a:r>
          </a:p>
        </p:txBody>
      </p:sp>
    </p:spTree>
    <p:extLst>
      <p:ext uri="{BB962C8B-B14F-4D97-AF65-F5344CB8AC3E}">
        <p14:creationId xmlns:p14="http://schemas.microsoft.com/office/powerpoint/2010/main" val="22896960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315786-CB57-60C9-9848-94C8B080875F}"/>
              </a:ext>
            </a:extLst>
          </p:cNvPr>
          <p:cNvSpPr>
            <a:spLocks noGrp="1"/>
          </p:cNvSpPr>
          <p:nvPr>
            <p:ph type="sldNum" sz="quarter" idx="12"/>
          </p:nvPr>
        </p:nvSpPr>
        <p:spPr/>
        <p:txBody>
          <a:bodyPr/>
          <a:lstStyle/>
          <a:p>
            <a:fld id="{158B7785-F6D6-45F8-833E-07BD84680091}" type="slidenum">
              <a:rPr lang="en-US"/>
              <a:pPr/>
              <a:t>46</a:t>
            </a:fld>
            <a:endParaRPr lang="en-US"/>
          </a:p>
        </p:txBody>
      </p:sp>
      <p:sp>
        <p:nvSpPr>
          <p:cNvPr id="3" name="Title 2">
            <a:extLst>
              <a:ext uri="{FF2B5EF4-FFF2-40B4-BE49-F238E27FC236}">
                <a16:creationId xmlns:a16="http://schemas.microsoft.com/office/drawing/2014/main" id="{0BDFCCF5-1BB7-6F42-85CC-8C46EA1C4B40}"/>
              </a:ext>
            </a:extLst>
          </p:cNvPr>
          <p:cNvSpPr>
            <a:spLocks noGrp="1"/>
          </p:cNvSpPr>
          <p:nvPr>
            <p:ph type="title"/>
          </p:nvPr>
        </p:nvSpPr>
        <p:spPr/>
        <p:txBody>
          <a:bodyPr/>
          <a:lstStyle/>
          <a:p>
            <a:r>
              <a:rPr lang="en-US"/>
              <a:t>Wyoming: Focus on Partnerships</a:t>
            </a:r>
          </a:p>
        </p:txBody>
      </p:sp>
      <p:sp>
        <p:nvSpPr>
          <p:cNvPr id="6" name="Text Placeholder 5">
            <a:extLst>
              <a:ext uri="{FF2B5EF4-FFF2-40B4-BE49-F238E27FC236}">
                <a16:creationId xmlns:a16="http://schemas.microsoft.com/office/drawing/2014/main" id="{B7B375AE-00EB-BA5F-A389-5001DCB2EC07}"/>
              </a:ext>
            </a:extLst>
          </p:cNvPr>
          <p:cNvSpPr>
            <a:spLocks noGrp="1"/>
          </p:cNvSpPr>
          <p:nvPr>
            <p:ph type="body" idx="1"/>
          </p:nvPr>
        </p:nvSpPr>
        <p:spPr/>
        <p:txBody>
          <a:bodyPr/>
          <a:lstStyle/>
          <a:p>
            <a:r>
              <a:rPr lang="en-US" dirty="0"/>
              <a:t>Relationship Building’s Impact on Service Delivery</a:t>
            </a:r>
          </a:p>
        </p:txBody>
      </p:sp>
      <p:pic>
        <p:nvPicPr>
          <p:cNvPr id="13" name="Content Placeholder 12" descr="Shared Office Locations, Referrals, AE Electronic Intake, Expanding and Standardizing Out-of-school Youth programming, Cross-sharing of information">
            <a:extLst>
              <a:ext uri="{FF2B5EF4-FFF2-40B4-BE49-F238E27FC236}">
                <a16:creationId xmlns:a16="http://schemas.microsoft.com/office/drawing/2014/main" id="{7D49F935-7611-EB72-6758-37EAF4EFB990}"/>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1867937" y="1866733"/>
            <a:ext cx="8456125" cy="4533159"/>
          </a:xfrm>
          <a:prstGeom prst="rect">
            <a:avLst/>
          </a:prstGeom>
          <a:effectLst/>
        </p:spPr>
      </p:pic>
    </p:spTree>
    <p:extLst>
      <p:ext uri="{BB962C8B-B14F-4D97-AF65-F5344CB8AC3E}">
        <p14:creationId xmlns:p14="http://schemas.microsoft.com/office/powerpoint/2010/main" val="18921236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F0E7F9-093F-46EB-2949-BA391C1DD268}"/>
              </a:ext>
            </a:extLst>
          </p:cNvPr>
          <p:cNvSpPr>
            <a:spLocks noGrp="1"/>
          </p:cNvSpPr>
          <p:nvPr>
            <p:ph type="sldNum" sz="quarter" idx="12"/>
          </p:nvPr>
        </p:nvSpPr>
        <p:spPr/>
        <p:txBody>
          <a:bodyPr/>
          <a:lstStyle/>
          <a:p>
            <a:fld id="{158B7785-F6D6-45F8-833E-07BD84680091}" type="slidenum">
              <a:rPr lang="en-US" smtClean="0"/>
              <a:pPr/>
              <a:t>47</a:t>
            </a:fld>
            <a:endParaRPr lang="en-US"/>
          </a:p>
        </p:txBody>
      </p:sp>
      <p:sp>
        <p:nvSpPr>
          <p:cNvPr id="3" name="Title 2">
            <a:extLst>
              <a:ext uri="{FF2B5EF4-FFF2-40B4-BE49-F238E27FC236}">
                <a16:creationId xmlns:a16="http://schemas.microsoft.com/office/drawing/2014/main" id="{F4E5332F-64E1-5733-6904-A5F84B1E2864}"/>
              </a:ext>
            </a:extLst>
          </p:cNvPr>
          <p:cNvSpPr>
            <a:spLocks noGrp="1"/>
          </p:cNvSpPr>
          <p:nvPr>
            <p:ph type="title"/>
          </p:nvPr>
        </p:nvSpPr>
        <p:spPr/>
        <p:txBody>
          <a:bodyPr/>
          <a:lstStyle/>
          <a:p>
            <a:r>
              <a:rPr lang="en-US"/>
              <a:t>Wyoming: Focus on Partnerships</a:t>
            </a:r>
          </a:p>
        </p:txBody>
      </p:sp>
      <p:sp>
        <p:nvSpPr>
          <p:cNvPr id="4" name="Text Placeholder 3">
            <a:extLst>
              <a:ext uri="{FF2B5EF4-FFF2-40B4-BE49-F238E27FC236}">
                <a16:creationId xmlns:a16="http://schemas.microsoft.com/office/drawing/2014/main" id="{218A6853-1E93-2C48-B5D2-081DCE0C43C3}"/>
              </a:ext>
            </a:extLst>
          </p:cNvPr>
          <p:cNvSpPr>
            <a:spLocks noGrp="1"/>
          </p:cNvSpPr>
          <p:nvPr>
            <p:ph type="body" idx="1"/>
          </p:nvPr>
        </p:nvSpPr>
        <p:spPr/>
        <p:txBody>
          <a:bodyPr/>
          <a:lstStyle/>
          <a:p>
            <a:r>
              <a:rPr lang="en-US" dirty="0"/>
              <a:t>Eliminating Silos: Changing “Me” to “We”</a:t>
            </a:r>
          </a:p>
        </p:txBody>
      </p:sp>
      <p:pic>
        <p:nvPicPr>
          <p:cNvPr id="15" name="Content Placeholder 14" descr="All of the adult education and one-stop staff understand that it is through this partnership, we can provide comprehensive, individualized services to the Wyoming citizens that are most in need.">
            <a:extLst>
              <a:ext uri="{FF2B5EF4-FFF2-40B4-BE49-F238E27FC236}">
                <a16:creationId xmlns:a16="http://schemas.microsoft.com/office/drawing/2014/main" id="{CD078106-593A-814F-5657-B624FC8961EC}"/>
              </a:ext>
              <a:ext uri="{C183D7F6-B498-43B3-948B-1728B52AA6E4}">
                <adec:decorative xmlns:adec="http://schemas.microsoft.com/office/drawing/2017/decorative" val="0"/>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2104571" y="1905872"/>
            <a:ext cx="7982857" cy="4450478"/>
          </a:xfrm>
          <a:prstGeom prst="rect">
            <a:avLst/>
          </a:prstGeom>
          <a:ln w="38100">
            <a:noFill/>
          </a:ln>
        </p:spPr>
      </p:pic>
    </p:spTree>
    <p:extLst>
      <p:ext uri="{BB962C8B-B14F-4D97-AF65-F5344CB8AC3E}">
        <p14:creationId xmlns:p14="http://schemas.microsoft.com/office/powerpoint/2010/main" val="17683282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5F5457">
            <a:alpha val="20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48</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a:xfrm>
            <a:off x="805867" y="41096"/>
            <a:ext cx="7893633" cy="786384"/>
          </a:xfrm>
        </p:spPr>
        <p:txBody>
          <a:bodyPr/>
          <a:lstStyle/>
          <a:p>
            <a:r>
              <a:rPr lang="en-US" dirty="0">
                <a:solidFill>
                  <a:srgbClr val="2C2E30"/>
                </a:solidFill>
              </a:rPr>
              <a:t>Any Questions?</a:t>
            </a:r>
          </a:p>
        </p:txBody>
      </p:sp>
    </p:spTree>
    <p:custDataLst>
      <p:tags r:id="rId1"/>
    </p:custDataLst>
    <p:extLst>
      <p:ext uri="{BB962C8B-B14F-4D97-AF65-F5344CB8AC3E}">
        <p14:creationId xmlns:p14="http://schemas.microsoft.com/office/powerpoint/2010/main" val="9836207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a:xfrm>
            <a:off x="239486" y="936171"/>
            <a:ext cx="6419850" cy="1489644"/>
          </a:xfrm>
        </p:spPr>
        <p:txBody>
          <a:bodyPr/>
          <a:lstStyle/>
          <a:p>
            <a:r>
              <a:rPr lang="en-US">
                <a:solidFill>
                  <a:srgbClr val="7A232F"/>
                </a:solidFill>
              </a:rPr>
              <a:t>Thank You!</a:t>
            </a:r>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9416B97E551424E934D0FD78FD81C8C" ma:contentTypeVersion="17" ma:contentTypeDescription="Create a new document." ma:contentTypeScope="" ma:versionID="d3d6d697840ee786193e1644696d64aa">
  <xsd:schema xmlns:xsd="http://www.w3.org/2001/XMLSchema" xmlns:xs="http://www.w3.org/2001/XMLSchema" xmlns:p="http://schemas.microsoft.com/office/2006/metadata/properties" xmlns:ns2="d53e5660-146e-4d78-8f86-ac58ea4305f5" xmlns:ns3="78b3a29e-8b67-460c-b972-eb941cb5aa5e" targetNamespace="http://schemas.microsoft.com/office/2006/metadata/properties" ma:root="true" ma:fieldsID="71dd15b0a2c542a4f1a3836969e68d46" ns2:_="" ns3:_="">
    <xsd:import namespace="d53e5660-146e-4d78-8f86-ac58ea4305f5"/>
    <xsd:import namespace="78b3a29e-8b67-460c-b972-eb941cb5aa5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EventHashCode" minOccurs="0"/>
                <xsd:element ref="ns3:MediaServiceGenerationTime" minOccurs="0"/>
                <xsd:element ref="ns3:MediaServiceOCR"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3e5660-146e-4d78-8f86-ac58ea4305f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4fc0e2b5-2634-413f-9347-cc38b9e9cc9c}" ma:internalName="TaxCatchAll" ma:showField="CatchAllData" ma:web="d53e5660-146e-4d78-8f86-ac58ea4305f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8b3a29e-8b67-460c-b972-eb941cb5aa5e"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F9B24F04-F155-4653-BC16-5BF5FA6AA2BE}">
  <ds:schemaRefs>
    <ds:schemaRef ds:uri="http://schemas.microsoft.com/sharepoint/v3/contenttype/forms"/>
  </ds:schemaRefs>
</ds:datastoreItem>
</file>

<file path=customXml/itemProps2.xml><?xml version="1.0" encoding="utf-8"?>
<ds:datastoreItem xmlns:ds="http://schemas.openxmlformats.org/officeDocument/2006/customXml" ds:itemID="{7443D569-8090-4BB4-AAB1-390043BFCF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3e5660-146e-4d78-8f86-ac58ea4305f5"/>
    <ds:schemaRef ds:uri="78b3a29e-8b67-460c-b972-eb941cb5aa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870AE42-B7EF-4425-8E23-8E4BA26DAB5C}">
  <ds:schemaRefs>
    <ds:schemaRef ds:uri=""/>
    <ds:schemaRef ds:uri="http://www.net-centric.com/PAWPP"/>
  </ds:schemaRefs>
</ds:datastoreItem>
</file>

<file path=docProps/app.xml><?xml version="1.0" encoding="utf-8"?>
<Properties xmlns="http://schemas.openxmlformats.org/officeDocument/2006/extended-properties" xmlns:vt="http://schemas.openxmlformats.org/officeDocument/2006/docPropsVTypes">
  <TotalTime>0</TotalTime>
  <Words>1968</Words>
  <Application>Microsoft Office PowerPoint</Application>
  <PresentationFormat>Widescreen</PresentationFormat>
  <Paragraphs>544</Paragraphs>
  <Slides>49</Slides>
  <Notes>45</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49</vt:i4>
      </vt:variant>
    </vt:vector>
  </HeadingPairs>
  <TitlesOfParts>
    <vt:vector size="63" baseType="lpstr">
      <vt:lpstr>Arial</vt:lpstr>
      <vt:lpstr>Book Antiqua</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Welcome to the Co-enrollment Across WIOA Core Programs: Requirements, Promising Practices, and Resources !</vt:lpstr>
      <vt:lpstr>Joint Co-Enrollment Webinar</vt:lpstr>
      <vt:lpstr>Description of Co-enrollment Data</vt:lpstr>
      <vt:lpstr>Today’s Moderator</vt:lpstr>
      <vt:lpstr>Today’s Speakers: U.S. Department of Labor</vt:lpstr>
      <vt:lpstr>Today’s Speakers: U.S. Department of Education</vt:lpstr>
      <vt:lpstr>Today’s Speakers: Alaska</vt:lpstr>
      <vt:lpstr>Today’s Speakers: Wisconsin</vt:lpstr>
      <vt:lpstr>Today’s Speakers: Wyoming</vt:lpstr>
      <vt:lpstr>Today’s Objectives</vt:lpstr>
      <vt:lpstr>Background</vt:lpstr>
      <vt:lpstr>WIOA and Co-enrollment</vt:lpstr>
      <vt:lpstr>WIOA and Co-enrollment</vt:lpstr>
      <vt:lpstr>PowerPoint Presentation</vt:lpstr>
      <vt:lpstr>Requirements</vt:lpstr>
      <vt:lpstr>Requirements</vt:lpstr>
      <vt:lpstr>Data Analysis</vt:lpstr>
      <vt:lpstr>Co-Enrollment by Program</vt:lpstr>
      <vt:lpstr>Co-Enrollment by Program</vt:lpstr>
      <vt:lpstr>Co-Enrollment by Program</vt:lpstr>
      <vt:lpstr>Co-Enrollment by Program</vt:lpstr>
      <vt:lpstr>Co-Enrollment by Program</vt:lpstr>
      <vt:lpstr>Co-Enrollment by Program</vt:lpstr>
      <vt:lpstr>Co-Enrollment by Program</vt:lpstr>
      <vt:lpstr>Co-Enrollment by Program</vt:lpstr>
      <vt:lpstr>Co-Enrollment by Program</vt:lpstr>
      <vt:lpstr>Co-Enrollment by Program</vt:lpstr>
      <vt:lpstr>State Highlights</vt:lpstr>
      <vt:lpstr>Successful Strategies</vt:lpstr>
      <vt:lpstr>Alaska</vt:lpstr>
      <vt:lpstr>Alaska: Overview of Structure</vt:lpstr>
      <vt:lpstr>Alaska: Data Matching and System Integration</vt:lpstr>
      <vt:lpstr>Alaska: Data Matching and System Integration</vt:lpstr>
      <vt:lpstr>Alaska: Partnerships &amp; Battling Silos</vt:lpstr>
      <vt:lpstr>Alaska: Partnerships &amp; Battling Silos</vt:lpstr>
      <vt:lpstr>Alaska: Joint Tools</vt:lpstr>
      <vt:lpstr>Alaska: Joint Tools</vt:lpstr>
      <vt:lpstr>Wisconsin</vt:lpstr>
      <vt:lpstr>Wisconsin: Overview of Structure</vt:lpstr>
      <vt:lpstr>Wisconsin: Data Matching Solutions</vt:lpstr>
      <vt:lpstr>Wyoming</vt:lpstr>
      <vt:lpstr>Wyoming: Overview of Structure</vt:lpstr>
      <vt:lpstr>Wyoming: Focus on Partnerships</vt:lpstr>
      <vt:lpstr>Wyoming:  Focus on Partnerships</vt:lpstr>
      <vt:lpstr>Wyoming: Focus on Partnerships</vt:lpstr>
      <vt:lpstr>Wyoming: Focus on Partnerships</vt:lpstr>
      <vt:lpstr>Wyoming: Focus on Partnerships</vt:lpstr>
      <vt:lpstr>Any 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2023-03-27T15:58:40Z</dcterms:created>
  <dcterms:modified xsi:type="dcterms:W3CDTF">2023-03-28T17:03:44Z</dcterms:modified>
</cp:coreProperties>
</file>