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6" r:id="rId3"/>
    <p:sldMasterId id="2147483698" r:id="rId4"/>
    <p:sldMasterId id="2147483712" r:id="rId5"/>
    <p:sldMasterId id="2147483724" r:id="rId6"/>
  </p:sldMasterIdLst>
  <p:notesMasterIdLst>
    <p:notesMasterId r:id="rId65"/>
  </p:notesMasterIdLst>
  <p:sldIdLst>
    <p:sldId id="1103" r:id="rId7"/>
    <p:sldId id="840" r:id="rId8"/>
    <p:sldId id="1040" r:id="rId9"/>
    <p:sldId id="1178" r:id="rId10"/>
    <p:sldId id="1112" r:id="rId11"/>
    <p:sldId id="1083" r:id="rId12"/>
    <p:sldId id="1085" r:id="rId13"/>
    <p:sldId id="1037" r:id="rId14"/>
    <p:sldId id="1191" r:id="rId15"/>
    <p:sldId id="1005" r:id="rId16"/>
    <p:sldId id="1006" r:id="rId17"/>
    <p:sldId id="1042" r:id="rId18"/>
    <p:sldId id="1041" r:id="rId19"/>
    <p:sldId id="1009" r:id="rId20"/>
    <p:sldId id="566" r:id="rId21"/>
    <p:sldId id="1195" r:id="rId22"/>
    <p:sldId id="1031" r:id="rId23"/>
    <p:sldId id="1010" r:id="rId24"/>
    <p:sldId id="931" r:id="rId25"/>
    <p:sldId id="1087" r:id="rId26"/>
    <p:sldId id="1088" r:id="rId27"/>
    <p:sldId id="569" r:id="rId28"/>
    <p:sldId id="1194" r:id="rId29"/>
    <p:sldId id="1091" r:id="rId30"/>
    <p:sldId id="1017" r:id="rId31"/>
    <p:sldId id="938" r:id="rId32"/>
    <p:sldId id="1019" r:id="rId33"/>
    <p:sldId id="1020" r:id="rId34"/>
    <p:sldId id="1021" r:id="rId35"/>
    <p:sldId id="1092" r:id="rId36"/>
    <p:sldId id="1043" r:id="rId37"/>
    <p:sldId id="1024" r:id="rId38"/>
    <p:sldId id="1045" r:id="rId39"/>
    <p:sldId id="1025" r:id="rId40"/>
    <p:sldId id="1105" r:id="rId41"/>
    <p:sldId id="960" r:id="rId42"/>
    <p:sldId id="1190" r:id="rId43"/>
    <p:sldId id="943" r:id="rId44"/>
    <p:sldId id="1034" r:id="rId45"/>
    <p:sldId id="1035" r:id="rId46"/>
    <p:sldId id="992" r:id="rId47"/>
    <p:sldId id="1106" r:id="rId48"/>
    <p:sldId id="985" r:id="rId49"/>
    <p:sldId id="1026" r:id="rId50"/>
    <p:sldId id="923" r:id="rId51"/>
    <p:sldId id="1107" r:id="rId52"/>
    <p:sldId id="909" r:id="rId53"/>
    <p:sldId id="726" r:id="rId54"/>
    <p:sldId id="910" r:id="rId55"/>
    <p:sldId id="1108" r:id="rId56"/>
    <p:sldId id="926" r:id="rId57"/>
    <p:sldId id="907" r:id="rId58"/>
    <p:sldId id="1109" r:id="rId59"/>
    <p:sldId id="1110" r:id="rId60"/>
    <p:sldId id="1180" r:id="rId61"/>
    <p:sldId id="1181" r:id="rId62"/>
    <p:sldId id="839" r:id="rId63"/>
    <p:sldId id="1150" r:id="rId6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B15295D-5CA5-6328-5B6E-498C74FE5CB2}" name="Wilkins, Patricia A - ETA CTR" initials="WPAEC" userId="S::Wilkins.Patricia.A@dol.gov::dcabb65c-7d95-4170-aebf-35a9bcb7020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0148" autoAdjust="0"/>
  </p:normalViewPr>
  <p:slideViewPr>
    <p:cSldViewPr snapToGrid="0">
      <p:cViewPr varScale="1">
        <p:scale>
          <a:sx n="95" d="100"/>
          <a:sy n="95" d="100"/>
        </p:scale>
        <p:origin x="1134" y="90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4104"/>
    </p:cViewPr>
  </p:sorterViewPr>
  <p:notesViewPr>
    <p:cSldViewPr snapToGrid="0">
      <p:cViewPr varScale="1">
        <p:scale>
          <a:sx n="84" d="100"/>
          <a:sy n="84" d="100"/>
        </p:scale>
        <p:origin x="2436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theme" Target="theme/theme1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tableStyles" Target="tableStyle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viewProps" Target="viewProp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4" Type="http://schemas.openxmlformats.org/officeDocument/2006/relationships/image" Target="../media/image4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4" Type="http://schemas.openxmlformats.org/officeDocument/2006/relationships/image" Target="../media/image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7C50CD-55B9-4F99-9F31-41A1E346C621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F87BFE05-236B-440F-80CD-1F476ACE041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 dirty="0">
              <a:latin typeface="+mn-lt"/>
              <a:ea typeface="Cambria" panose="02040503050406030204" pitchFamily="18" charset="0"/>
            </a:rPr>
            <a:t>GRANTEE PERFORMANCE MANAGEMENT SYSTEM (GPMS)</a:t>
          </a:r>
        </a:p>
        <a:p>
          <a:pPr>
            <a:lnSpc>
              <a:spcPct val="100000"/>
            </a:lnSpc>
          </a:pPr>
          <a:r>
            <a:rPr lang="en-US" sz="2000" b="1" dirty="0">
              <a:latin typeface="+mn-lt"/>
              <a:ea typeface="Cambria" panose="02040503050406030204" pitchFamily="18" charset="0"/>
            </a:rPr>
            <a:t>MODULE 3</a:t>
          </a:r>
          <a:endParaRPr lang="en-US" sz="2000" dirty="0"/>
        </a:p>
      </dgm:t>
    </dgm:pt>
    <dgm:pt modelId="{0387FE4F-BF95-4EB2-9B23-1DF723DF4DBC}" type="parTrans" cxnId="{6557604A-1C04-4486-858A-51BF4BBAE467}">
      <dgm:prSet/>
      <dgm:spPr/>
      <dgm:t>
        <a:bodyPr/>
        <a:lstStyle/>
        <a:p>
          <a:endParaRPr lang="en-US" sz="2800"/>
        </a:p>
      </dgm:t>
    </dgm:pt>
    <dgm:pt modelId="{940C5C8E-B4D3-4450-8342-8ED0449E95E1}" type="sibTrans" cxnId="{6557604A-1C04-4486-858A-51BF4BBAE467}">
      <dgm:prSet/>
      <dgm:spPr/>
      <dgm:t>
        <a:bodyPr/>
        <a:lstStyle/>
        <a:p>
          <a:endParaRPr lang="en-US"/>
        </a:p>
      </dgm:t>
    </dgm:pt>
    <dgm:pt modelId="{A1735F8E-F3CF-4F0F-9221-AE49FE800E62}">
      <dgm:prSet custT="1"/>
      <dgm:spPr/>
      <dgm:t>
        <a:bodyPr anchor="ctr"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2000" b="1" cap="all" baseline="0" dirty="0"/>
            <a:t>Creating a new case INTAKE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2000" b="1" cap="all" baseline="0" dirty="0"/>
            <a:t>AND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2000" b="1" cap="all" baseline="0" dirty="0"/>
            <a:t>Eligibility</a:t>
          </a:r>
        </a:p>
      </dgm:t>
    </dgm:pt>
    <dgm:pt modelId="{0B1B6BF6-4101-4BD2-BE29-64BE3AF99E90}" type="parTrans" cxnId="{343E982A-9759-450C-98CC-65DCAD838321}">
      <dgm:prSet/>
      <dgm:spPr/>
      <dgm:t>
        <a:bodyPr/>
        <a:lstStyle/>
        <a:p>
          <a:endParaRPr lang="en-US" sz="2800"/>
        </a:p>
      </dgm:t>
    </dgm:pt>
    <dgm:pt modelId="{C6EDAF6E-3BEB-474C-8BD4-926586D7D938}" type="sibTrans" cxnId="{343E982A-9759-450C-98CC-65DCAD838321}">
      <dgm:prSet/>
      <dgm:spPr/>
      <dgm:t>
        <a:bodyPr/>
        <a:lstStyle/>
        <a:p>
          <a:endParaRPr lang="en-US"/>
        </a:p>
      </dgm:t>
    </dgm:pt>
    <dgm:pt modelId="{03F1A4B2-458C-4053-ABC8-FA556169A0E4}" type="pres">
      <dgm:prSet presAssocID="{877C50CD-55B9-4F99-9F31-41A1E346C621}" presName="root" presStyleCnt="0">
        <dgm:presLayoutVars>
          <dgm:dir/>
          <dgm:resizeHandles val="exact"/>
        </dgm:presLayoutVars>
      </dgm:prSet>
      <dgm:spPr/>
    </dgm:pt>
    <dgm:pt modelId="{07D9C83C-52A3-4213-BEBA-A0BF71F0B2B4}" type="pres">
      <dgm:prSet presAssocID="{F87BFE05-236B-440F-80CD-1F476ACE041D}" presName="compNode" presStyleCnt="0"/>
      <dgm:spPr/>
    </dgm:pt>
    <dgm:pt modelId="{B2E0D3D3-8812-4A23-BD0B-8D50067E9320}" type="pres">
      <dgm:prSet presAssocID="{F87BFE05-236B-440F-80CD-1F476ACE041D}" presName="iconRect" presStyleLbl="node1" presStyleIdx="0" presStyleCnt="2" custLinFactX="-1738" custLinFactNeighborX="-100000" custLinFactNeighborY="353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ffice Worker"/>
        </a:ext>
      </dgm:extLst>
    </dgm:pt>
    <dgm:pt modelId="{46C54EC8-1570-475B-BB09-2B179C730218}" type="pres">
      <dgm:prSet presAssocID="{F87BFE05-236B-440F-80CD-1F476ACE041D}" presName="spaceRect" presStyleCnt="0"/>
      <dgm:spPr/>
    </dgm:pt>
    <dgm:pt modelId="{E9F8CEF6-E26A-4C10-8A46-53C5004E005C}" type="pres">
      <dgm:prSet presAssocID="{F87BFE05-236B-440F-80CD-1F476ACE041D}" presName="textRect" presStyleLbl="revTx" presStyleIdx="0" presStyleCnt="2" custScaleX="213841" custScaleY="115476" custLinFactNeighborX="-25827" custLinFactNeighborY="-1763">
        <dgm:presLayoutVars>
          <dgm:chMax val="1"/>
          <dgm:chPref val="1"/>
        </dgm:presLayoutVars>
      </dgm:prSet>
      <dgm:spPr/>
    </dgm:pt>
    <dgm:pt modelId="{BE984022-803F-44E0-B2E5-775104912E44}" type="pres">
      <dgm:prSet presAssocID="{940C5C8E-B4D3-4450-8342-8ED0449E95E1}" presName="sibTrans" presStyleCnt="0"/>
      <dgm:spPr/>
    </dgm:pt>
    <dgm:pt modelId="{D683223B-7134-4F7C-A6A2-131F732EFDAC}" type="pres">
      <dgm:prSet presAssocID="{A1735F8E-F3CF-4F0F-9221-AE49FE800E62}" presName="compNode" presStyleCnt="0"/>
      <dgm:spPr/>
    </dgm:pt>
    <dgm:pt modelId="{F3F680E5-20E1-4283-869A-6E0F373E8FF7}" type="pres">
      <dgm:prSet presAssocID="{A1735F8E-F3CF-4F0F-9221-AE49FE800E62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5D56E92B-DAF4-4BF4-837C-DA7630006F21}" type="pres">
      <dgm:prSet presAssocID="{A1735F8E-F3CF-4F0F-9221-AE49FE800E62}" presName="spaceRect" presStyleCnt="0"/>
      <dgm:spPr/>
    </dgm:pt>
    <dgm:pt modelId="{5BB33EA0-FAC4-4049-B4B0-CE374178353D}" type="pres">
      <dgm:prSet presAssocID="{A1735F8E-F3CF-4F0F-9221-AE49FE800E62}" presName="textRect" presStyleLbl="revTx" presStyleIdx="1" presStyleCnt="2" custScaleX="186414" custScaleY="117183" custLinFactNeighborX="13871" custLinFactNeighborY="-26560">
        <dgm:presLayoutVars>
          <dgm:chMax val="1"/>
          <dgm:chPref val="1"/>
        </dgm:presLayoutVars>
      </dgm:prSet>
      <dgm:spPr/>
    </dgm:pt>
  </dgm:ptLst>
  <dgm:cxnLst>
    <dgm:cxn modelId="{343E982A-9759-450C-98CC-65DCAD838321}" srcId="{877C50CD-55B9-4F99-9F31-41A1E346C621}" destId="{A1735F8E-F3CF-4F0F-9221-AE49FE800E62}" srcOrd="1" destOrd="0" parTransId="{0B1B6BF6-4101-4BD2-BE29-64BE3AF99E90}" sibTransId="{C6EDAF6E-3BEB-474C-8BD4-926586D7D938}"/>
    <dgm:cxn modelId="{6FC92E42-A3CE-4F41-BB65-52EE3A481890}" type="presOf" srcId="{877C50CD-55B9-4F99-9F31-41A1E346C621}" destId="{03F1A4B2-458C-4053-ABC8-FA556169A0E4}" srcOrd="0" destOrd="0" presId="urn:microsoft.com/office/officeart/2018/2/layout/IconLabelList"/>
    <dgm:cxn modelId="{6557604A-1C04-4486-858A-51BF4BBAE467}" srcId="{877C50CD-55B9-4F99-9F31-41A1E346C621}" destId="{F87BFE05-236B-440F-80CD-1F476ACE041D}" srcOrd="0" destOrd="0" parTransId="{0387FE4F-BF95-4EB2-9B23-1DF723DF4DBC}" sibTransId="{940C5C8E-B4D3-4450-8342-8ED0449E95E1}"/>
    <dgm:cxn modelId="{AFBB2C5A-5478-4C09-84A9-21BB347BAAE4}" type="presOf" srcId="{F87BFE05-236B-440F-80CD-1F476ACE041D}" destId="{E9F8CEF6-E26A-4C10-8A46-53C5004E005C}" srcOrd="0" destOrd="0" presId="urn:microsoft.com/office/officeart/2018/2/layout/IconLabelList"/>
    <dgm:cxn modelId="{34DB83A2-E597-4211-BBEB-8580AE596640}" type="presOf" srcId="{A1735F8E-F3CF-4F0F-9221-AE49FE800E62}" destId="{5BB33EA0-FAC4-4049-B4B0-CE374178353D}" srcOrd="0" destOrd="0" presId="urn:microsoft.com/office/officeart/2018/2/layout/IconLabelList"/>
    <dgm:cxn modelId="{C9D70C38-58E2-4563-B335-6F311B2ED100}" type="presParOf" srcId="{03F1A4B2-458C-4053-ABC8-FA556169A0E4}" destId="{07D9C83C-52A3-4213-BEBA-A0BF71F0B2B4}" srcOrd="0" destOrd="0" presId="urn:microsoft.com/office/officeart/2018/2/layout/IconLabelList"/>
    <dgm:cxn modelId="{6D7C8367-D30D-4A17-9FF1-D3BE6413DB48}" type="presParOf" srcId="{07D9C83C-52A3-4213-BEBA-A0BF71F0B2B4}" destId="{B2E0D3D3-8812-4A23-BD0B-8D50067E9320}" srcOrd="0" destOrd="0" presId="urn:microsoft.com/office/officeart/2018/2/layout/IconLabelList"/>
    <dgm:cxn modelId="{C85A1211-8F91-443C-B159-48B4B2E13500}" type="presParOf" srcId="{07D9C83C-52A3-4213-BEBA-A0BF71F0B2B4}" destId="{46C54EC8-1570-475B-BB09-2B179C730218}" srcOrd="1" destOrd="0" presId="urn:microsoft.com/office/officeart/2018/2/layout/IconLabelList"/>
    <dgm:cxn modelId="{2B5413B4-2C37-4BB4-83B6-01BC8C408E5E}" type="presParOf" srcId="{07D9C83C-52A3-4213-BEBA-A0BF71F0B2B4}" destId="{E9F8CEF6-E26A-4C10-8A46-53C5004E005C}" srcOrd="2" destOrd="0" presId="urn:microsoft.com/office/officeart/2018/2/layout/IconLabelList"/>
    <dgm:cxn modelId="{9C20B670-1F71-4A2F-80F6-0CDF0F987537}" type="presParOf" srcId="{03F1A4B2-458C-4053-ABC8-FA556169A0E4}" destId="{BE984022-803F-44E0-B2E5-775104912E44}" srcOrd="1" destOrd="0" presId="urn:microsoft.com/office/officeart/2018/2/layout/IconLabelList"/>
    <dgm:cxn modelId="{B4570020-6E1F-479A-B5D3-846415B5DE13}" type="presParOf" srcId="{03F1A4B2-458C-4053-ABC8-FA556169A0E4}" destId="{D683223B-7134-4F7C-A6A2-131F732EFDAC}" srcOrd="2" destOrd="0" presId="urn:microsoft.com/office/officeart/2018/2/layout/IconLabelList"/>
    <dgm:cxn modelId="{2DF82E27-03B9-4B15-A6CB-4315B091B970}" type="presParOf" srcId="{D683223B-7134-4F7C-A6A2-131F732EFDAC}" destId="{F3F680E5-20E1-4283-869A-6E0F373E8FF7}" srcOrd="0" destOrd="0" presId="urn:microsoft.com/office/officeart/2018/2/layout/IconLabelList"/>
    <dgm:cxn modelId="{851E5D3E-766B-4C77-B0DF-53DDBCFE24FD}" type="presParOf" srcId="{D683223B-7134-4F7C-A6A2-131F732EFDAC}" destId="{5D56E92B-DAF4-4BF4-837C-DA7630006F21}" srcOrd="1" destOrd="0" presId="urn:microsoft.com/office/officeart/2018/2/layout/IconLabelList"/>
    <dgm:cxn modelId="{98B3B5D8-5DC2-4ACB-9948-0EFF581460A0}" type="presParOf" srcId="{D683223B-7134-4F7C-A6A2-131F732EFDAC}" destId="{5BB33EA0-FAC4-4049-B4B0-CE374178353D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65B8883-EF21-4A53-A666-16012DF51500}" type="doc">
      <dgm:prSet loTypeId="urn:microsoft.com/office/officeart/2016/7/layout/RepeatingBendingProcessNew" loCatId="process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4558979E-2A0E-4CF6-B3EF-CDA032942BE9}">
      <dgm:prSet/>
      <dgm:spPr/>
      <dgm:t>
        <a:bodyPr/>
        <a:lstStyle/>
        <a:p>
          <a:r>
            <a:rPr lang="en-US" b="1">
              <a:latin typeface="+mj-lt"/>
            </a:rPr>
            <a:t>Creating A New Case</a:t>
          </a:r>
        </a:p>
      </dgm:t>
    </dgm:pt>
    <dgm:pt modelId="{44D38F21-5364-4DCE-A5AA-8179B383FAF1}" type="parTrans" cxnId="{F7B12E38-3C2D-4B89-8861-95AF719AA4A2}">
      <dgm:prSet/>
      <dgm:spPr/>
      <dgm:t>
        <a:bodyPr/>
        <a:lstStyle/>
        <a:p>
          <a:endParaRPr lang="en-US" sz="1800" b="1">
            <a:latin typeface="+mj-lt"/>
          </a:endParaRPr>
        </a:p>
      </dgm:t>
    </dgm:pt>
    <dgm:pt modelId="{24B71D9A-3298-4CFB-9667-F3F57D1065A7}" type="sibTrans" cxnId="{F7B12E38-3C2D-4B89-8861-95AF719AA4A2}">
      <dgm:prSet/>
      <dgm:spPr/>
      <dgm:t>
        <a:bodyPr/>
        <a:lstStyle/>
        <a:p>
          <a:endParaRPr lang="en-US" b="1">
            <a:latin typeface="+mj-lt"/>
          </a:endParaRPr>
        </a:p>
      </dgm:t>
    </dgm:pt>
    <dgm:pt modelId="{2103C0B1-2C71-429E-9552-55570AD9467F}">
      <dgm:prSet/>
      <dgm:spPr/>
      <dgm:t>
        <a:bodyPr/>
        <a:lstStyle/>
        <a:p>
          <a:r>
            <a:rPr lang="en-US" b="1">
              <a:latin typeface="+mj-lt"/>
            </a:rPr>
            <a:t>Completing the Intake Process</a:t>
          </a:r>
        </a:p>
      </dgm:t>
    </dgm:pt>
    <dgm:pt modelId="{667CE6D4-4D7C-4BEC-9E95-74ECB4B15B0B}" type="parTrans" cxnId="{C4797C25-66A6-453D-9497-13D6844A211E}">
      <dgm:prSet/>
      <dgm:spPr/>
      <dgm:t>
        <a:bodyPr/>
        <a:lstStyle/>
        <a:p>
          <a:endParaRPr lang="en-US" sz="1800" b="1">
            <a:latin typeface="+mj-lt"/>
          </a:endParaRPr>
        </a:p>
      </dgm:t>
    </dgm:pt>
    <dgm:pt modelId="{A0270DCF-CA5D-4CFC-95C1-7CA6EE633F07}" type="sibTrans" cxnId="{C4797C25-66A6-453D-9497-13D6844A211E}">
      <dgm:prSet/>
      <dgm:spPr/>
      <dgm:t>
        <a:bodyPr/>
        <a:lstStyle/>
        <a:p>
          <a:endParaRPr lang="en-US" b="1">
            <a:latin typeface="+mj-lt"/>
          </a:endParaRPr>
        </a:p>
      </dgm:t>
    </dgm:pt>
    <dgm:pt modelId="{672AF340-BA6C-414C-B661-74F9EE1BBCC0}">
      <dgm:prSet/>
      <dgm:spPr/>
      <dgm:t>
        <a:bodyPr/>
        <a:lstStyle/>
        <a:p>
          <a:r>
            <a:rPr lang="en-US" b="1">
              <a:latin typeface="+mj-lt"/>
            </a:rPr>
            <a:t>Submitting Final Eligibility Determination</a:t>
          </a:r>
        </a:p>
      </dgm:t>
    </dgm:pt>
    <dgm:pt modelId="{317E7C3D-E40E-42ED-943E-7557B951B1FC}" type="parTrans" cxnId="{3D44B326-3835-40D6-A814-30B8F4C44A1F}">
      <dgm:prSet/>
      <dgm:spPr/>
      <dgm:t>
        <a:bodyPr/>
        <a:lstStyle/>
        <a:p>
          <a:endParaRPr lang="en-US" sz="1800" b="1">
            <a:latin typeface="+mj-lt"/>
          </a:endParaRPr>
        </a:p>
      </dgm:t>
    </dgm:pt>
    <dgm:pt modelId="{1D7FC616-D0BA-4BDE-B084-1F1141CB5B16}" type="sibTrans" cxnId="{3D44B326-3835-40D6-A814-30B8F4C44A1F}">
      <dgm:prSet/>
      <dgm:spPr/>
      <dgm:t>
        <a:bodyPr/>
        <a:lstStyle/>
        <a:p>
          <a:endParaRPr lang="en-US" b="1">
            <a:latin typeface="+mj-lt"/>
          </a:endParaRPr>
        </a:p>
      </dgm:t>
    </dgm:pt>
    <dgm:pt modelId="{DAA041A8-DEA9-4905-88D4-52E91FFCE5AA}">
      <dgm:prSet/>
      <dgm:spPr/>
      <dgm:t>
        <a:bodyPr/>
        <a:lstStyle/>
        <a:p>
          <a:r>
            <a:rPr lang="en-US" b="1">
              <a:latin typeface="+mj-lt"/>
            </a:rPr>
            <a:t>Documenting Applicant Characteristics</a:t>
          </a:r>
        </a:p>
      </dgm:t>
    </dgm:pt>
    <dgm:pt modelId="{FAAC4103-F6C8-4792-AEBE-01804BCD39B4}" type="parTrans" cxnId="{C7F87C54-C770-41D2-BC2E-15145440F78D}">
      <dgm:prSet/>
      <dgm:spPr/>
      <dgm:t>
        <a:bodyPr/>
        <a:lstStyle/>
        <a:p>
          <a:endParaRPr lang="en-US" sz="1800" b="1">
            <a:latin typeface="+mj-lt"/>
          </a:endParaRPr>
        </a:p>
      </dgm:t>
    </dgm:pt>
    <dgm:pt modelId="{DC534D50-D709-45A3-970B-FA80755DB84B}" type="sibTrans" cxnId="{C7F87C54-C770-41D2-BC2E-15145440F78D}">
      <dgm:prSet/>
      <dgm:spPr/>
      <dgm:t>
        <a:bodyPr/>
        <a:lstStyle/>
        <a:p>
          <a:endParaRPr lang="en-US" b="1">
            <a:latin typeface="+mj-lt"/>
          </a:endParaRPr>
        </a:p>
      </dgm:t>
    </dgm:pt>
    <dgm:pt modelId="{A9CEF725-9994-422D-A96C-09B3FD09882D}">
      <dgm:prSet/>
      <dgm:spPr/>
      <dgm:t>
        <a:bodyPr/>
        <a:lstStyle/>
        <a:p>
          <a:r>
            <a:rPr lang="en-US" b="1">
              <a:latin typeface="+mj-lt"/>
            </a:rPr>
            <a:t>Documenting Applicant’s Other Enrollment Information </a:t>
          </a:r>
        </a:p>
      </dgm:t>
    </dgm:pt>
    <dgm:pt modelId="{CE80B0F3-14FE-4659-924A-010953D977D2}" type="parTrans" cxnId="{789C47E4-D93A-4256-93CC-9DDE45879F8F}">
      <dgm:prSet/>
      <dgm:spPr/>
      <dgm:t>
        <a:bodyPr/>
        <a:lstStyle/>
        <a:p>
          <a:endParaRPr lang="en-US" sz="1800" b="1">
            <a:latin typeface="+mj-lt"/>
          </a:endParaRPr>
        </a:p>
      </dgm:t>
    </dgm:pt>
    <dgm:pt modelId="{3D63BD0B-61F8-46AC-BD10-A67D83E51FB2}" type="sibTrans" cxnId="{789C47E4-D93A-4256-93CC-9DDE45879F8F}">
      <dgm:prSet/>
      <dgm:spPr/>
      <dgm:t>
        <a:bodyPr/>
        <a:lstStyle/>
        <a:p>
          <a:endParaRPr lang="en-US" b="1">
            <a:latin typeface="+mj-lt"/>
          </a:endParaRPr>
        </a:p>
      </dgm:t>
    </dgm:pt>
    <dgm:pt modelId="{20C40A4D-0D66-4BA1-A864-580586BF840C}">
      <dgm:prSet/>
      <dgm:spPr/>
      <dgm:t>
        <a:bodyPr/>
        <a:lstStyle/>
        <a:p>
          <a:r>
            <a:rPr lang="en-US" b="1">
              <a:latin typeface="+mj-lt"/>
            </a:rPr>
            <a:t>Ready for Assignment or Referral</a:t>
          </a:r>
        </a:p>
      </dgm:t>
    </dgm:pt>
    <dgm:pt modelId="{97CF78B7-68D6-49B7-8A07-D77EF5C5FC5D}" type="parTrans" cxnId="{E8E78484-B5F1-4F4C-8600-B4829C5F8468}">
      <dgm:prSet/>
      <dgm:spPr/>
      <dgm:t>
        <a:bodyPr/>
        <a:lstStyle/>
        <a:p>
          <a:endParaRPr lang="en-US"/>
        </a:p>
      </dgm:t>
    </dgm:pt>
    <dgm:pt modelId="{7D69511F-53B3-490A-A94A-A68816EAF35C}" type="sibTrans" cxnId="{E8E78484-B5F1-4F4C-8600-B4829C5F8468}">
      <dgm:prSet/>
      <dgm:spPr/>
      <dgm:t>
        <a:bodyPr/>
        <a:lstStyle/>
        <a:p>
          <a:endParaRPr lang="en-US"/>
        </a:p>
      </dgm:t>
    </dgm:pt>
    <dgm:pt modelId="{0297AEAA-C54F-4DDB-A4E2-511BCF2D626C}">
      <dgm:prSet/>
      <dgm:spPr/>
      <dgm:t>
        <a:bodyPr/>
        <a:lstStyle/>
        <a:p>
          <a:r>
            <a:rPr lang="en-US" b="1">
              <a:latin typeface="+mj-lt"/>
            </a:rPr>
            <a:t>Conducting a Nationwide Participant Search</a:t>
          </a:r>
        </a:p>
      </dgm:t>
    </dgm:pt>
    <dgm:pt modelId="{1D8F24C7-E873-43A3-BF3F-C5356EDF260D}" type="parTrans" cxnId="{3FF4617B-B96A-48A0-A126-BC5F8315B4D1}">
      <dgm:prSet/>
      <dgm:spPr/>
      <dgm:t>
        <a:bodyPr/>
        <a:lstStyle/>
        <a:p>
          <a:endParaRPr lang="en-US"/>
        </a:p>
      </dgm:t>
    </dgm:pt>
    <dgm:pt modelId="{EC101B6D-B200-4816-A75E-E563EEADAC90}" type="sibTrans" cxnId="{3FF4617B-B96A-48A0-A126-BC5F8315B4D1}">
      <dgm:prSet/>
      <dgm:spPr/>
      <dgm:t>
        <a:bodyPr/>
        <a:lstStyle/>
        <a:p>
          <a:endParaRPr lang="en-US"/>
        </a:p>
      </dgm:t>
    </dgm:pt>
    <dgm:pt modelId="{A380B14A-40A3-4ABE-B6D5-F08D36856972}" type="pres">
      <dgm:prSet presAssocID="{965B8883-EF21-4A53-A666-16012DF51500}" presName="Name0" presStyleCnt="0">
        <dgm:presLayoutVars>
          <dgm:dir/>
          <dgm:resizeHandles val="exact"/>
        </dgm:presLayoutVars>
      </dgm:prSet>
      <dgm:spPr/>
    </dgm:pt>
    <dgm:pt modelId="{8F156D58-2227-47DE-B8AE-0ABBE84E3D01}" type="pres">
      <dgm:prSet presAssocID="{4558979E-2A0E-4CF6-B3EF-CDA032942BE9}" presName="node" presStyleLbl="node1" presStyleIdx="0" presStyleCnt="7">
        <dgm:presLayoutVars>
          <dgm:bulletEnabled val="1"/>
        </dgm:presLayoutVars>
      </dgm:prSet>
      <dgm:spPr/>
    </dgm:pt>
    <dgm:pt modelId="{1B10E465-AE9E-40E9-974B-757CAE3E0E5D}" type="pres">
      <dgm:prSet presAssocID="{24B71D9A-3298-4CFB-9667-F3F57D1065A7}" presName="sibTrans" presStyleLbl="sibTrans1D1" presStyleIdx="0" presStyleCnt="6"/>
      <dgm:spPr/>
    </dgm:pt>
    <dgm:pt modelId="{5C49F1EB-C27E-4065-8090-54755AF6EC35}" type="pres">
      <dgm:prSet presAssocID="{24B71D9A-3298-4CFB-9667-F3F57D1065A7}" presName="connectorText" presStyleLbl="sibTrans1D1" presStyleIdx="0" presStyleCnt="6"/>
      <dgm:spPr/>
    </dgm:pt>
    <dgm:pt modelId="{6B0C2FFD-9078-4717-9F00-31ACB98D4B02}" type="pres">
      <dgm:prSet presAssocID="{0297AEAA-C54F-4DDB-A4E2-511BCF2D626C}" presName="node" presStyleLbl="node1" presStyleIdx="1" presStyleCnt="7">
        <dgm:presLayoutVars>
          <dgm:bulletEnabled val="1"/>
        </dgm:presLayoutVars>
      </dgm:prSet>
      <dgm:spPr/>
    </dgm:pt>
    <dgm:pt modelId="{5265299D-2521-499C-B38E-22F82176A862}" type="pres">
      <dgm:prSet presAssocID="{EC101B6D-B200-4816-A75E-E563EEADAC90}" presName="sibTrans" presStyleLbl="sibTrans1D1" presStyleIdx="1" presStyleCnt="6"/>
      <dgm:spPr/>
    </dgm:pt>
    <dgm:pt modelId="{C521AB75-53CF-4477-A4C6-526D7293CAB8}" type="pres">
      <dgm:prSet presAssocID="{EC101B6D-B200-4816-A75E-E563EEADAC90}" presName="connectorText" presStyleLbl="sibTrans1D1" presStyleIdx="1" presStyleCnt="6"/>
      <dgm:spPr/>
    </dgm:pt>
    <dgm:pt modelId="{9D041310-4FA6-4317-BB06-28A1A585D7A3}" type="pres">
      <dgm:prSet presAssocID="{2103C0B1-2C71-429E-9552-55570AD9467F}" presName="node" presStyleLbl="node1" presStyleIdx="2" presStyleCnt="7">
        <dgm:presLayoutVars>
          <dgm:bulletEnabled val="1"/>
        </dgm:presLayoutVars>
      </dgm:prSet>
      <dgm:spPr/>
    </dgm:pt>
    <dgm:pt modelId="{0C274781-21A1-482D-82DF-24092FF219F8}" type="pres">
      <dgm:prSet presAssocID="{A0270DCF-CA5D-4CFC-95C1-7CA6EE633F07}" presName="sibTrans" presStyleLbl="sibTrans1D1" presStyleIdx="2" presStyleCnt="6"/>
      <dgm:spPr/>
    </dgm:pt>
    <dgm:pt modelId="{6D824606-0386-407A-937A-C1EB1135F3E1}" type="pres">
      <dgm:prSet presAssocID="{A0270DCF-CA5D-4CFC-95C1-7CA6EE633F07}" presName="connectorText" presStyleLbl="sibTrans1D1" presStyleIdx="2" presStyleCnt="6"/>
      <dgm:spPr/>
    </dgm:pt>
    <dgm:pt modelId="{9A6CA581-D0CF-4CE1-8646-BF805D34F55C}" type="pres">
      <dgm:prSet presAssocID="{672AF340-BA6C-414C-B661-74F9EE1BBCC0}" presName="node" presStyleLbl="node1" presStyleIdx="3" presStyleCnt="7">
        <dgm:presLayoutVars>
          <dgm:bulletEnabled val="1"/>
        </dgm:presLayoutVars>
      </dgm:prSet>
      <dgm:spPr/>
    </dgm:pt>
    <dgm:pt modelId="{33DEAF84-4B85-43B9-B798-236868145FEA}" type="pres">
      <dgm:prSet presAssocID="{1D7FC616-D0BA-4BDE-B084-1F1141CB5B16}" presName="sibTrans" presStyleLbl="sibTrans1D1" presStyleIdx="3" presStyleCnt="6"/>
      <dgm:spPr/>
    </dgm:pt>
    <dgm:pt modelId="{73827121-1585-4ED5-A74E-43F9E6643730}" type="pres">
      <dgm:prSet presAssocID="{1D7FC616-D0BA-4BDE-B084-1F1141CB5B16}" presName="connectorText" presStyleLbl="sibTrans1D1" presStyleIdx="3" presStyleCnt="6"/>
      <dgm:spPr/>
    </dgm:pt>
    <dgm:pt modelId="{0040689D-0DC0-4DCD-A12F-A99F67DD6DD7}" type="pres">
      <dgm:prSet presAssocID="{DAA041A8-DEA9-4905-88D4-52E91FFCE5AA}" presName="node" presStyleLbl="node1" presStyleIdx="4" presStyleCnt="7">
        <dgm:presLayoutVars>
          <dgm:bulletEnabled val="1"/>
        </dgm:presLayoutVars>
      </dgm:prSet>
      <dgm:spPr/>
    </dgm:pt>
    <dgm:pt modelId="{E72B7F43-EE54-48FE-BF9E-ABEF16756E2B}" type="pres">
      <dgm:prSet presAssocID="{DC534D50-D709-45A3-970B-FA80755DB84B}" presName="sibTrans" presStyleLbl="sibTrans1D1" presStyleIdx="4" presStyleCnt="6"/>
      <dgm:spPr/>
    </dgm:pt>
    <dgm:pt modelId="{C55AF768-9E04-46A9-AE8F-1EDFE92865D7}" type="pres">
      <dgm:prSet presAssocID="{DC534D50-D709-45A3-970B-FA80755DB84B}" presName="connectorText" presStyleLbl="sibTrans1D1" presStyleIdx="4" presStyleCnt="6"/>
      <dgm:spPr/>
    </dgm:pt>
    <dgm:pt modelId="{FF260E27-7CF7-455D-AE7A-5BB58D594425}" type="pres">
      <dgm:prSet presAssocID="{A9CEF725-9994-422D-A96C-09B3FD09882D}" presName="node" presStyleLbl="node1" presStyleIdx="5" presStyleCnt="7">
        <dgm:presLayoutVars>
          <dgm:bulletEnabled val="1"/>
        </dgm:presLayoutVars>
      </dgm:prSet>
      <dgm:spPr/>
    </dgm:pt>
    <dgm:pt modelId="{7B843817-EC21-4CB5-B385-D0FDB3A1F12C}" type="pres">
      <dgm:prSet presAssocID="{3D63BD0B-61F8-46AC-BD10-A67D83E51FB2}" presName="sibTrans" presStyleLbl="sibTrans1D1" presStyleIdx="5" presStyleCnt="6"/>
      <dgm:spPr/>
    </dgm:pt>
    <dgm:pt modelId="{B68D2DBF-1C94-41C3-B9B7-8D076D6392F4}" type="pres">
      <dgm:prSet presAssocID="{3D63BD0B-61F8-46AC-BD10-A67D83E51FB2}" presName="connectorText" presStyleLbl="sibTrans1D1" presStyleIdx="5" presStyleCnt="6"/>
      <dgm:spPr/>
    </dgm:pt>
    <dgm:pt modelId="{B9C4D528-B301-48B7-BDBC-3EF1D6C7279A}" type="pres">
      <dgm:prSet presAssocID="{20C40A4D-0D66-4BA1-A864-580586BF840C}" presName="node" presStyleLbl="node1" presStyleIdx="6" presStyleCnt="7">
        <dgm:presLayoutVars>
          <dgm:bulletEnabled val="1"/>
        </dgm:presLayoutVars>
      </dgm:prSet>
      <dgm:spPr/>
    </dgm:pt>
  </dgm:ptLst>
  <dgm:cxnLst>
    <dgm:cxn modelId="{E5252D0A-758D-44EF-BC37-1362D57903A9}" type="presOf" srcId="{24B71D9A-3298-4CFB-9667-F3F57D1065A7}" destId="{5C49F1EB-C27E-4065-8090-54755AF6EC35}" srcOrd="1" destOrd="0" presId="urn:microsoft.com/office/officeart/2016/7/layout/RepeatingBendingProcessNew"/>
    <dgm:cxn modelId="{0A07DA21-77F6-467A-87EA-C425114A6F9C}" type="presOf" srcId="{A0270DCF-CA5D-4CFC-95C1-7CA6EE633F07}" destId="{6D824606-0386-407A-937A-C1EB1135F3E1}" srcOrd="1" destOrd="0" presId="urn:microsoft.com/office/officeart/2016/7/layout/RepeatingBendingProcessNew"/>
    <dgm:cxn modelId="{C4797C25-66A6-453D-9497-13D6844A211E}" srcId="{965B8883-EF21-4A53-A666-16012DF51500}" destId="{2103C0B1-2C71-429E-9552-55570AD9467F}" srcOrd="2" destOrd="0" parTransId="{667CE6D4-4D7C-4BEC-9E95-74ECB4B15B0B}" sibTransId="{A0270DCF-CA5D-4CFC-95C1-7CA6EE633F07}"/>
    <dgm:cxn modelId="{3D44B326-3835-40D6-A814-30B8F4C44A1F}" srcId="{965B8883-EF21-4A53-A666-16012DF51500}" destId="{672AF340-BA6C-414C-B661-74F9EE1BBCC0}" srcOrd="3" destOrd="0" parTransId="{317E7C3D-E40E-42ED-943E-7557B951B1FC}" sibTransId="{1D7FC616-D0BA-4BDE-B084-1F1141CB5B16}"/>
    <dgm:cxn modelId="{A5684E2E-4498-4703-95C3-FA3EA7B5114F}" type="presOf" srcId="{4558979E-2A0E-4CF6-B3EF-CDA032942BE9}" destId="{8F156D58-2227-47DE-B8AE-0ABBE84E3D01}" srcOrd="0" destOrd="0" presId="urn:microsoft.com/office/officeart/2016/7/layout/RepeatingBendingProcessNew"/>
    <dgm:cxn modelId="{C47E3937-6E14-4351-8183-709C5CBBFD60}" type="presOf" srcId="{2103C0B1-2C71-429E-9552-55570AD9467F}" destId="{9D041310-4FA6-4317-BB06-28A1A585D7A3}" srcOrd="0" destOrd="0" presId="urn:microsoft.com/office/officeart/2016/7/layout/RepeatingBendingProcessNew"/>
    <dgm:cxn modelId="{F7B12E38-3C2D-4B89-8861-95AF719AA4A2}" srcId="{965B8883-EF21-4A53-A666-16012DF51500}" destId="{4558979E-2A0E-4CF6-B3EF-CDA032942BE9}" srcOrd="0" destOrd="0" parTransId="{44D38F21-5364-4DCE-A5AA-8179B383FAF1}" sibTransId="{24B71D9A-3298-4CFB-9667-F3F57D1065A7}"/>
    <dgm:cxn modelId="{3CEEB764-A3CA-4FF8-8ADE-ACC517026989}" type="presOf" srcId="{DAA041A8-DEA9-4905-88D4-52E91FFCE5AA}" destId="{0040689D-0DC0-4DCD-A12F-A99F67DD6DD7}" srcOrd="0" destOrd="0" presId="urn:microsoft.com/office/officeart/2016/7/layout/RepeatingBendingProcessNew"/>
    <dgm:cxn modelId="{A5713A66-12E3-4517-BBCF-C0AD1B6746F6}" type="presOf" srcId="{1D7FC616-D0BA-4BDE-B084-1F1141CB5B16}" destId="{33DEAF84-4B85-43B9-B798-236868145FEA}" srcOrd="0" destOrd="0" presId="urn:microsoft.com/office/officeart/2016/7/layout/RepeatingBendingProcessNew"/>
    <dgm:cxn modelId="{75471D4E-3FEA-4912-83B5-204452F98387}" type="presOf" srcId="{DC534D50-D709-45A3-970B-FA80755DB84B}" destId="{C55AF768-9E04-46A9-AE8F-1EDFE92865D7}" srcOrd="1" destOrd="0" presId="urn:microsoft.com/office/officeart/2016/7/layout/RepeatingBendingProcessNew"/>
    <dgm:cxn modelId="{48B57654-7B2C-421E-BD1A-5224B6EFD2BA}" type="presOf" srcId="{965B8883-EF21-4A53-A666-16012DF51500}" destId="{A380B14A-40A3-4ABE-B6D5-F08D36856972}" srcOrd="0" destOrd="0" presId="urn:microsoft.com/office/officeart/2016/7/layout/RepeatingBendingProcessNew"/>
    <dgm:cxn modelId="{C7F87C54-C770-41D2-BC2E-15145440F78D}" srcId="{965B8883-EF21-4A53-A666-16012DF51500}" destId="{DAA041A8-DEA9-4905-88D4-52E91FFCE5AA}" srcOrd="4" destOrd="0" parTransId="{FAAC4103-F6C8-4792-AEBE-01804BCD39B4}" sibTransId="{DC534D50-D709-45A3-970B-FA80755DB84B}"/>
    <dgm:cxn modelId="{73DE3A58-5C72-4428-B40A-FCF182260D5D}" type="presOf" srcId="{EC101B6D-B200-4816-A75E-E563EEADAC90}" destId="{5265299D-2521-499C-B38E-22F82176A862}" srcOrd="0" destOrd="0" presId="urn:microsoft.com/office/officeart/2016/7/layout/RepeatingBendingProcessNew"/>
    <dgm:cxn modelId="{3FF4617B-B96A-48A0-A126-BC5F8315B4D1}" srcId="{965B8883-EF21-4A53-A666-16012DF51500}" destId="{0297AEAA-C54F-4DDB-A4E2-511BCF2D626C}" srcOrd="1" destOrd="0" parTransId="{1D8F24C7-E873-43A3-BF3F-C5356EDF260D}" sibTransId="{EC101B6D-B200-4816-A75E-E563EEADAC90}"/>
    <dgm:cxn modelId="{F4EC877E-0730-4228-8A01-16743D181324}" type="presOf" srcId="{3D63BD0B-61F8-46AC-BD10-A67D83E51FB2}" destId="{B68D2DBF-1C94-41C3-B9B7-8D076D6392F4}" srcOrd="1" destOrd="0" presId="urn:microsoft.com/office/officeart/2016/7/layout/RepeatingBendingProcessNew"/>
    <dgm:cxn modelId="{E8E78484-B5F1-4F4C-8600-B4829C5F8468}" srcId="{965B8883-EF21-4A53-A666-16012DF51500}" destId="{20C40A4D-0D66-4BA1-A864-580586BF840C}" srcOrd="6" destOrd="0" parTransId="{97CF78B7-68D6-49B7-8A07-D77EF5C5FC5D}" sibTransId="{7D69511F-53B3-490A-A94A-A68816EAF35C}"/>
    <dgm:cxn modelId="{D389A5B1-81FB-4E8C-90E7-75D7983E3722}" type="presOf" srcId="{EC101B6D-B200-4816-A75E-E563EEADAC90}" destId="{C521AB75-53CF-4477-A4C6-526D7293CAB8}" srcOrd="1" destOrd="0" presId="urn:microsoft.com/office/officeart/2016/7/layout/RepeatingBendingProcessNew"/>
    <dgm:cxn modelId="{568A04B3-D4B2-4FCB-A030-65F1B9FB359C}" type="presOf" srcId="{672AF340-BA6C-414C-B661-74F9EE1BBCC0}" destId="{9A6CA581-D0CF-4CE1-8646-BF805D34F55C}" srcOrd="0" destOrd="0" presId="urn:microsoft.com/office/officeart/2016/7/layout/RepeatingBendingProcessNew"/>
    <dgm:cxn modelId="{34ABFBBA-30E8-47CC-A373-CDBDF4AF9917}" type="presOf" srcId="{1D7FC616-D0BA-4BDE-B084-1F1141CB5B16}" destId="{73827121-1585-4ED5-A74E-43F9E6643730}" srcOrd="1" destOrd="0" presId="urn:microsoft.com/office/officeart/2016/7/layout/RepeatingBendingProcessNew"/>
    <dgm:cxn modelId="{C76787D1-5FF0-4991-B562-54E56ABFC647}" type="presOf" srcId="{3D63BD0B-61F8-46AC-BD10-A67D83E51FB2}" destId="{7B843817-EC21-4CB5-B385-D0FDB3A1F12C}" srcOrd="0" destOrd="0" presId="urn:microsoft.com/office/officeart/2016/7/layout/RepeatingBendingProcessNew"/>
    <dgm:cxn modelId="{D33AD5D4-88AA-4A6D-919C-9A6C3E4DD180}" type="presOf" srcId="{A0270DCF-CA5D-4CFC-95C1-7CA6EE633F07}" destId="{0C274781-21A1-482D-82DF-24092FF219F8}" srcOrd="0" destOrd="0" presId="urn:microsoft.com/office/officeart/2016/7/layout/RepeatingBendingProcessNew"/>
    <dgm:cxn modelId="{97363ED6-7EF0-4C8B-B183-B57CB03DEEB6}" type="presOf" srcId="{DC534D50-D709-45A3-970B-FA80755DB84B}" destId="{E72B7F43-EE54-48FE-BF9E-ABEF16756E2B}" srcOrd="0" destOrd="0" presId="urn:microsoft.com/office/officeart/2016/7/layout/RepeatingBendingProcessNew"/>
    <dgm:cxn modelId="{51663BDA-F90C-45A9-9921-EB23324477EC}" type="presOf" srcId="{A9CEF725-9994-422D-A96C-09B3FD09882D}" destId="{FF260E27-7CF7-455D-AE7A-5BB58D594425}" srcOrd="0" destOrd="0" presId="urn:microsoft.com/office/officeart/2016/7/layout/RepeatingBendingProcessNew"/>
    <dgm:cxn modelId="{789C47E4-D93A-4256-93CC-9DDE45879F8F}" srcId="{965B8883-EF21-4A53-A666-16012DF51500}" destId="{A9CEF725-9994-422D-A96C-09B3FD09882D}" srcOrd="5" destOrd="0" parTransId="{CE80B0F3-14FE-4659-924A-010953D977D2}" sibTransId="{3D63BD0B-61F8-46AC-BD10-A67D83E51FB2}"/>
    <dgm:cxn modelId="{D81DCFEC-1141-4FFC-8571-F6813F9A1E02}" type="presOf" srcId="{24B71D9A-3298-4CFB-9667-F3F57D1065A7}" destId="{1B10E465-AE9E-40E9-974B-757CAE3E0E5D}" srcOrd="0" destOrd="0" presId="urn:microsoft.com/office/officeart/2016/7/layout/RepeatingBendingProcessNew"/>
    <dgm:cxn modelId="{54BD63FB-EF23-4122-9433-7CE1A0D4CDCB}" type="presOf" srcId="{20C40A4D-0D66-4BA1-A864-580586BF840C}" destId="{B9C4D528-B301-48B7-BDBC-3EF1D6C7279A}" srcOrd="0" destOrd="0" presId="urn:microsoft.com/office/officeart/2016/7/layout/RepeatingBendingProcessNew"/>
    <dgm:cxn modelId="{7F3467FE-8459-4C13-9B44-9DC72F1ECA52}" type="presOf" srcId="{0297AEAA-C54F-4DDB-A4E2-511BCF2D626C}" destId="{6B0C2FFD-9078-4717-9F00-31ACB98D4B02}" srcOrd="0" destOrd="0" presId="urn:microsoft.com/office/officeart/2016/7/layout/RepeatingBendingProcessNew"/>
    <dgm:cxn modelId="{E61D7D66-56D6-4AE0-B35E-FE888176A9C2}" type="presParOf" srcId="{A380B14A-40A3-4ABE-B6D5-F08D36856972}" destId="{8F156D58-2227-47DE-B8AE-0ABBE84E3D01}" srcOrd="0" destOrd="0" presId="urn:microsoft.com/office/officeart/2016/7/layout/RepeatingBendingProcessNew"/>
    <dgm:cxn modelId="{1EC44E84-4E8F-423A-AD0A-9EF9C741BD5B}" type="presParOf" srcId="{A380B14A-40A3-4ABE-B6D5-F08D36856972}" destId="{1B10E465-AE9E-40E9-974B-757CAE3E0E5D}" srcOrd="1" destOrd="0" presId="urn:microsoft.com/office/officeart/2016/7/layout/RepeatingBendingProcessNew"/>
    <dgm:cxn modelId="{0313C507-549F-4202-AA62-9FB9AC90B84A}" type="presParOf" srcId="{1B10E465-AE9E-40E9-974B-757CAE3E0E5D}" destId="{5C49F1EB-C27E-4065-8090-54755AF6EC35}" srcOrd="0" destOrd="0" presId="urn:microsoft.com/office/officeart/2016/7/layout/RepeatingBendingProcessNew"/>
    <dgm:cxn modelId="{84166B01-9BCB-4C6B-BB3A-0F7BB647FC9E}" type="presParOf" srcId="{A380B14A-40A3-4ABE-B6D5-F08D36856972}" destId="{6B0C2FFD-9078-4717-9F00-31ACB98D4B02}" srcOrd="2" destOrd="0" presId="urn:microsoft.com/office/officeart/2016/7/layout/RepeatingBendingProcessNew"/>
    <dgm:cxn modelId="{DE0FA34F-FC6C-473D-8479-5B5AEA034B71}" type="presParOf" srcId="{A380B14A-40A3-4ABE-B6D5-F08D36856972}" destId="{5265299D-2521-499C-B38E-22F82176A862}" srcOrd="3" destOrd="0" presId="urn:microsoft.com/office/officeart/2016/7/layout/RepeatingBendingProcessNew"/>
    <dgm:cxn modelId="{CB738541-BE89-49EF-B62D-E557606DFA77}" type="presParOf" srcId="{5265299D-2521-499C-B38E-22F82176A862}" destId="{C521AB75-53CF-4477-A4C6-526D7293CAB8}" srcOrd="0" destOrd="0" presId="urn:microsoft.com/office/officeart/2016/7/layout/RepeatingBendingProcessNew"/>
    <dgm:cxn modelId="{7EBDF67A-55E1-40EC-92BA-7B2D9288A581}" type="presParOf" srcId="{A380B14A-40A3-4ABE-B6D5-F08D36856972}" destId="{9D041310-4FA6-4317-BB06-28A1A585D7A3}" srcOrd="4" destOrd="0" presId="urn:microsoft.com/office/officeart/2016/7/layout/RepeatingBendingProcessNew"/>
    <dgm:cxn modelId="{FF61214C-763C-453E-A2FB-FD243C66C37E}" type="presParOf" srcId="{A380B14A-40A3-4ABE-B6D5-F08D36856972}" destId="{0C274781-21A1-482D-82DF-24092FF219F8}" srcOrd="5" destOrd="0" presId="urn:microsoft.com/office/officeart/2016/7/layout/RepeatingBendingProcessNew"/>
    <dgm:cxn modelId="{335CDEFA-3B6C-4A6F-A147-C3DA572759AA}" type="presParOf" srcId="{0C274781-21A1-482D-82DF-24092FF219F8}" destId="{6D824606-0386-407A-937A-C1EB1135F3E1}" srcOrd="0" destOrd="0" presId="urn:microsoft.com/office/officeart/2016/7/layout/RepeatingBendingProcessNew"/>
    <dgm:cxn modelId="{102A3617-E958-4123-AC18-93BD3014B9D5}" type="presParOf" srcId="{A380B14A-40A3-4ABE-B6D5-F08D36856972}" destId="{9A6CA581-D0CF-4CE1-8646-BF805D34F55C}" srcOrd="6" destOrd="0" presId="urn:microsoft.com/office/officeart/2016/7/layout/RepeatingBendingProcessNew"/>
    <dgm:cxn modelId="{06EB94B8-A977-45DE-ADFF-69FF4A22583D}" type="presParOf" srcId="{A380B14A-40A3-4ABE-B6D5-F08D36856972}" destId="{33DEAF84-4B85-43B9-B798-236868145FEA}" srcOrd="7" destOrd="0" presId="urn:microsoft.com/office/officeart/2016/7/layout/RepeatingBendingProcessNew"/>
    <dgm:cxn modelId="{FB5036CE-3283-4902-B8D4-D0B0F541D915}" type="presParOf" srcId="{33DEAF84-4B85-43B9-B798-236868145FEA}" destId="{73827121-1585-4ED5-A74E-43F9E6643730}" srcOrd="0" destOrd="0" presId="urn:microsoft.com/office/officeart/2016/7/layout/RepeatingBendingProcessNew"/>
    <dgm:cxn modelId="{B1519269-D0AA-4D5C-85E5-9C4BC37D2791}" type="presParOf" srcId="{A380B14A-40A3-4ABE-B6D5-F08D36856972}" destId="{0040689D-0DC0-4DCD-A12F-A99F67DD6DD7}" srcOrd="8" destOrd="0" presId="urn:microsoft.com/office/officeart/2016/7/layout/RepeatingBendingProcessNew"/>
    <dgm:cxn modelId="{FE7428CB-531B-4E6B-81ED-834F2E5A34F8}" type="presParOf" srcId="{A380B14A-40A3-4ABE-B6D5-F08D36856972}" destId="{E72B7F43-EE54-48FE-BF9E-ABEF16756E2B}" srcOrd="9" destOrd="0" presId="urn:microsoft.com/office/officeart/2016/7/layout/RepeatingBendingProcessNew"/>
    <dgm:cxn modelId="{8204CB7E-19BD-4E5C-AEE0-020AC91C4304}" type="presParOf" srcId="{E72B7F43-EE54-48FE-BF9E-ABEF16756E2B}" destId="{C55AF768-9E04-46A9-AE8F-1EDFE92865D7}" srcOrd="0" destOrd="0" presId="urn:microsoft.com/office/officeart/2016/7/layout/RepeatingBendingProcessNew"/>
    <dgm:cxn modelId="{80A46EC4-1708-4977-BC29-94C330AE88AC}" type="presParOf" srcId="{A380B14A-40A3-4ABE-B6D5-F08D36856972}" destId="{FF260E27-7CF7-455D-AE7A-5BB58D594425}" srcOrd="10" destOrd="0" presId="urn:microsoft.com/office/officeart/2016/7/layout/RepeatingBendingProcessNew"/>
    <dgm:cxn modelId="{40EBE468-1A74-4DE5-B38B-FF69409C2A90}" type="presParOf" srcId="{A380B14A-40A3-4ABE-B6D5-F08D36856972}" destId="{7B843817-EC21-4CB5-B385-D0FDB3A1F12C}" srcOrd="11" destOrd="0" presId="urn:microsoft.com/office/officeart/2016/7/layout/RepeatingBendingProcessNew"/>
    <dgm:cxn modelId="{59B2933D-B617-4EDA-9E5A-28E4CC78E98D}" type="presParOf" srcId="{7B843817-EC21-4CB5-B385-D0FDB3A1F12C}" destId="{B68D2DBF-1C94-41C3-B9B7-8D076D6392F4}" srcOrd="0" destOrd="0" presId="urn:microsoft.com/office/officeart/2016/7/layout/RepeatingBendingProcessNew"/>
    <dgm:cxn modelId="{D2B259D2-F756-4DA5-AE49-8A6FDFAC7C5D}" type="presParOf" srcId="{A380B14A-40A3-4ABE-B6D5-F08D36856972}" destId="{B9C4D528-B301-48B7-BDBC-3EF1D6C7279A}" srcOrd="12" destOrd="0" presId="urn:microsoft.com/office/officeart/2016/7/layout/RepeatingBendingProcessNew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E0D3D3-8812-4A23-BD0B-8D50067E9320}">
      <dsp:nvSpPr>
        <dsp:cNvPr id="0" name=""/>
        <dsp:cNvSpPr/>
      </dsp:nvSpPr>
      <dsp:spPr>
        <a:xfrm>
          <a:off x="652622" y="150471"/>
          <a:ext cx="759375" cy="69529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F8CEF6-E26A-4C10-8A46-53C5004E005C}">
      <dsp:nvSpPr>
        <dsp:cNvPr id="0" name=""/>
        <dsp:cNvSpPr/>
      </dsp:nvSpPr>
      <dsp:spPr>
        <a:xfrm>
          <a:off x="0" y="1009612"/>
          <a:ext cx="3608566" cy="14147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+mn-lt"/>
              <a:ea typeface="Cambria" panose="02040503050406030204" pitchFamily="18" charset="0"/>
            </a:rPr>
            <a:t>GRANTEE PERFORMANCE MANAGEMENT SYSTEM (GPMS)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+mn-lt"/>
              <a:ea typeface="Cambria" panose="02040503050406030204" pitchFamily="18" charset="0"/>
            </a:rPr>
            <a:t>MODULE 3</a:t>
          </a:r>
          <a:endParaRPr lang="en-US" sz="2000" kern="1200" dirty="0"/>
        </a:p>
      </dsp:txBody>
      <dsp:txXfrm>
        <a:off x="0" y="1009612"/>
        <a:ext cx="3608566" cy="1414753"/>
      </dsp:txXfrm>
    </dsp:sp>
    <dsp:sp modelId="{F3F680E5-20E1-4283-869A-6E0F373E8FF7}">
      <dsp:nvSpPr>
        <dsp:cNvPr id="0" name=""/>
        <dsp:cNvSpPr/>
      </dsp:nvSpPr>
      <dsp:spPr>
        <a:xfrm>
          <a:off x="5097659" y="116253"/>
          <a:ext cx="759375" cy="68793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B33EA0-FAC4-4049-B4B0-CE374178353D}">
      <dsp:nvSpPr>
        <dsp:cNvPr id="0" name=""/>
        <dsp:cNvSpPr/>
      </dsp:nvSpPr>
      <dsp:spPr>
        <a:xfrm>
          <a:off x="3905077" y="668828"/>
          <a:ext cx="3145736" cy="14566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b="1" kern="1200" cap="all" baseline="0" dirty="0"/>
            <a:t>Creating a new case INTAKE 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b="1" kern="1200" cap="all" baseline="0" dirty="0"/>
            <a:t>AND 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b="1" kern="1200" cap="all" baseline="0" dirty="0"/>
            <a:t>Eligibility</a:t>
          </a:r>
        </a:p>
      </dsp:txBody>
      <dsp:txXfrm>
        <a:off x="3905077" y="668828"/>
        <a:ext cx="3145736" cy="14566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10E465-AE9E-40E9-974B-757CAE3E0E5D}">
      <dsp:nvSpPr>
        <dsp:cNvPr id="0" name=""/>
        <dsp:cNvSpPr/>
      </dsp:nvSpPr>
      <dsp:spPr>
        <a:xfrm>
          <a:off x="1927186" y="1084422"/>
          <a:ext cx="41189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1891" y="45720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>
            <a:latin typeface="+mj-lt"/>
          </a:endParaRPr>
        </a:p>
      </dsp:txBody>
      <dsp:txXfrm>
        <a:off x="2122070" y="1127930"/>
        <a:ext cx="22124" cy="4424"/>
      </dsp:txXfrm>
    </dsp:sp>
    <dsp:sp modelId="{8F156D58-2227-47DE-B8AE-0ABBE84E3D01}">
      <dsp:nvSpPr>
        <dsp:cNvPr id="0" name=""/>
        <dsp:cNvSpPr/>
      </dsp:nvSpPr>
      <dsp:spPr>
        <a:xfrm>
          <a:off x="5110" y="552979"/>
          <a:ext cx="1923876" cy="115432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4272" tIns="98955" rIns="94272" bIns="9895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>
              <a:latin typeface="+mj-lt"/>
            </a:rPr>
            <a:t>Creating A New Case</a:t>
          </a:r>
        </a:p>
      </dsp:txBody>
      <dsp:txXfrm>
        <a:off x="5110" y="552979"/>
        <a:ext cx="1923876" cy="1154325"/>
      </dsp:txXfrm>
    </dsp:sp>
    <dsp:sp modelId="{5265299D-2521-499C-B38E-22F82176A862}">
      <dsp:nvSpPr>
        <dsp:cNvPr id="0" name=""/>
        <dsp:cNvSpPr/>
      </dsp:nvSpPr>
      <dsp:spPr>
        <a:xfrm>
          <a:off x="4293554" y="1084422"/>
          <a:ext cx="41189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1891" y="45720"/>
              </a:lnTo>
            </a:path>
          </a:pathLst>
        </a:custGeom>
        <a:noFill/>
        <a:ln w="6350" cap="flat" cmpd="sng" algn="ctr">
          <a:solidFill>
            <a:schemeClr val="accent5">
              <a:hueOff val="-167973"/>
              <a:satOff val="9129"/>
              <a:lumOff val="-1686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488438" y="1127930"/>
        <a:ext cx="22124" cy="4424"/>
      </dsp:txXfrm>
    </dsp:sp>
    <dsp:sp modelId="{6B0C2FFD-9078-4717-9F00-31ACB98D4B02}">
      <dsp:nvSpPr>
        <dsp:cNvPr id="0" name=""/>
        <dsp:cNvSpPr/>
      </dsp:nvSpPr>
      <dsp:spPr>
        <a:xfrm>
          <a:off x="2371478" y="552979"/>
          <a:ext cx="1923876" cy="1154325"/>
        </a:xfrm>
        <a:prstGeom prst="rect">
          <a:avLst/>
        </a:prstGeom>
        <a:gradFill rotWithShape="0">
          <a:gsLst>
            <a:gs pos="0">
              <a:schemeClr val="accent5">
                <a:hueOff val="-139977"/>
                <a:satOff val="7608"/>
                <a:lumOff val="-140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39977"/>
                <a:satOff val="7608"/>
                <a:lumOff val="-140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39977"/>
                <a:satOff val="7608"/>
                <a:lumOff val="-140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4272" tIns="98955" rIns="94272" bIns="9895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>
              <a:latin typeface="+mj-lt"/>
            </a:rPr>
            <a:t>Conducting a Nationwide Participant Search</a:t>
          </a:r>
        </a:p>
      </dsp:txBody>
      <dsp:txXfrm>
        <a:off x="2371478" y="552979"/>
        <a:ext cx="1923876" cy="1154325"/>
      </dsp:txXfrm>
    </dsp:sp>
    <dsp:sp modelId="{0C274781-21A1-482D-82DF-24092FF219F8}">
      <dsp:nvSpPr>
        <dsp:cNvPr id="0" name=""/>
        <dsp:cNvSpPr/>
      </dsp:nvSpPr>
      <dsp:spPr>
        <a:xfrm>
          <a:off x="967048" y="1705505"/>
          <a:ext cx="4732735" cy="411891"/>
        </a:xfrm>
        <a:custGeom>
          <a:avLst/>
          <a:gdLst/>
          <a:ahLst/>
          <a:cxnLst/>
          <a:rect l="0" t="0" r="0" b="0"/>
          <a:pathLst>
            <a:path>
              <a:moveTo>
                <a:pt x="4732735" y="0"/>
              </a:moveTo>
              <a:lnTo>
                <a:pt x="4732735" y="223045"/>
              </a:lnTo>
              <a:lnTo>
                <a:pt x="0" y="223045"/>
              </a:lnTo>
              <a:lnTo>
                <a:pt x="0" y="411891"/>
              </a:lnTo>
            </a:path>
          </a:pathLst>
        </a:custGeom>
        <a:noFill/>
        <a:ln w="6350" cap="flat" cmpd="sng" algn="ctr">
          <a:solidFill>
            <a:schemeClr val="accent5">
              <a:hueOff val="-335946"/>
              <a:satOff val="18259"/>
              <a:lumOff val="-3373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>
            <a:latin typeface="+mj-lt"/>
          </a:endParaRPr>
        </a:p>
      </dsp:txBody>
      <dsp:txXfrm>
        <a:off x="3214582" y="1909238"/>
        <a:ext cx="237668" cy="4424"/>
      </dsp:txXfrm>
    </dsp:sp>
    <dsp:sp modelId="{9D041310-4FA6-4317-BB06-28A1A585D7A3}">
      <dsp:nvSpPr>
        <dsp:cNvPr id="0" name=""/>
        <dsp:cNvSpPr/>
      </dsp:nvSpPr>
      <dsp:spPr>
        <a:xfrm>
          <a:off x="4737846" y="552979"/>
          <a:ext cx="1923876" cy="1154325"/>
        </a:xfrm>
        <a:prstGeom prst="rect">
          <a:avLst/>
        </a:prstGeom>
        <a:gradFill rotWithShape="0">
          <a:gsLst>
            <a:gs pos="0">
              <a:schemeClr val="accent5">
                <a:hueOff val="-279955"/>
                <a:satOff val="15216"/>
                <a:lumOff val="-281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79955"/>
                <a:satOff val="15216"/>
                <a:lumOff val="-281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79955"/>
                <a:satOff val="15216"/>
                <a:lumOff val="-281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4272" tIns="98955" rIns="94272" bIns="9895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>
              <a:latin typeface="+mj-lt"/>
            </a:rPr>
            <a:t>Completing the Intake Process</a:t>
          </a:r>
        </a:p>
      </dsp:txBody>
      <dsp:txXfrm>
        <a:off x="4737846" y="552979"/>
        <a:ext cx="1923876" cy="1154325"/>
      </dsp:txXfrm>
    </dsp:sp>
    <dsp:sp modelId="{33DEAF84-4B85-43B9-B798-236868145FEA}">
      <dsp:nvSpPr>
        <dsp:cNvPr id="0" name=""/>
        <dsp:cNvSpPr/>
      </dsp:nvSpPr>
      <dsp:spPr>
        <a:xfrm>
          <a:off x="1927186" y="2681239"/>
          <a:ext cx="41189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1891" y="45720"/>
              </a:lnTo>
            </a:path>
          </a:pathLst>
        </a:custGeom>
        <a:noFill/>
        <a:ln w="6350" cap="flat" cmpd="sng" algn="ctr">
          <a:solidFill>
            <a:schemeClr val="accent5">
              <a:hueOff val="-503919"/>
              <a:satOff val="27388"/>
              <a:lumOff val="-5059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>
            <a:latin typeface="+mj-lt"/>
          </a:endParaRPr>
        </a:p>
      </dsp:txBody>
      <dsp:txXfrm>
        <a:off x="2122070" y="2724747"/>
        <a:ext cx="22124" cy="4424"/>
      </dsp:txXfrm>
    </dsp:sp>
    <dsp:sp modelId="{9A6CA581-D0CF-4CE1-8646-BF805D34F55C}">
      <dsp:nvSpPr>
        <dsp:cNvPr id="0" name=""/>
        <dsp:cNvSpPr/>
      </dsp:nvSpPr>
      <dsp:spPr>
        <a:xfrm>
          <a:off x="5110" y="2149797"/>
          <a:ext cx="1923876" cy="1154325"/>
        </a:xfrm>
        <a:prstGeom prst="rect">
          <a:avLst/>
        </a:prstGeom>
        <a:gradFill rotWithShape="0">
          <a:gsLst>
            <a:gs pos="0">
              <a:schemeClr val="accent5">
                <a:hueOff val="-419932"/>
                <a:satOff val="22824"/>
                <a:lumOff val="-421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19932"/>
                <a:satOff val="22824"/>
                <a:lumOff val="-421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19932"/>
                <a:satOff val="22824"/>
                <a:lumOff val="-421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4272" tIns="98955" rIns="94272" bIns="9895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>
              <a:latin typeface="+mj-lt"/>
            </a:rPr>
            <a:t>Submitting Final Eligibility Determination</a:t>
          </a:r>
        </a:p>
      </dsp:txBody>
      <dsp:txXfrm>
        <a:off x="5110" y="2149797"/>
        <a:ext cx="1923876" cy="1154325"/>
      </dsp:txXfrm>
    </dsp:sp>
    <dsp:sp modelId="{E72B7F43-EE54-48FE-BF9E-ABEF16756E2B}">
      <dsp:nvSpPr>
        <dsp:cNvPr id="0" name=""/>
        <dsp:cNvSpPr/>
      </dsp:nvSpPr>
      <dsp:spPr>
        <a:xfrm>
          <a:off x="4293554" y="2681239"/>
          <a:ext cx="41189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1891" y="45720"/>
              </a:lnTo>
            </a:path>
          </a:pathLst>
        </a:custGeom>
        <a:noFill/>
        <a:ln w="6350" cap="flat" cmpd="sng" algn="ctr">
          <a:solidFill>
            <a:schemeClr val="accent5">
              <a:hueOff val="-671892"/>
              <a:satOff val="36518"/>
              <a:lumOff val="-6746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>
            <a:latin typeface="+mj-lt"/>
          </a:endParaRPr>
        </a:p>
      </dsp:txBody>
      <dsp:txXfrm>
        <a:off x="4488438" y="2724747"/>
        <a:ext cx="22124" cy="4424"/>
      </dsp:txXfrm>
    </dsp:sp>
    <dsp:sp modelId="{0040689D-0DC0-4DCD-A12F-A99F67DD6DD7}">
      <dsp:nvSpPr>
        <dsp:cNvPr id="0" name=""/>
        <dsp:cNvSpPr/>
      </dsp:nvSpPr>
      <dsp:spPr>
        <a:xfrm>
          <a:off x="2371478" y="2149797"/>
          <a:ext cx="1923876" cy="1154325"/>
        </a:xfrm>
        <a:prstGeom prst="rect">
          <a:avLst/>
        </a:prstGeom>
        <a:gradFill rotWithShape="0">
          <a:gsLst>
            <a:gs pos="0">
              <a:schemeClr val="accent5">
                <a:hueOff val="-559910"/>
                <a:satOff val="30431"/>
                <a:lumOff val="-562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59910"/>
                <a:satOff val="30431"/>
                <a:lumOff val="-562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59910"/>
                <a:satOff val="30431"/>
                <a:lumOff val="-562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4272" tIns="98955" rIns="94272" bIns="9895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>
              <a:latin typeface="+mj-lt"/>
            </a:rPr>
            <a:t>Documenting Applicant Characteristics</a:t>
          </a:r>
        </a:p>
      </dsp:txBody>
      <dsp:txXfrm>
        <a:off x="2371478" y="2149797"/>
        <a:ext cx="1923876" cy="1154325"/>
      </dsp:txXfrm>
    </dsp:sp>
    <dsp:sp modelId="{7B843817-EC21-4CB5-B385-D0FDB3A1F12C}">
      <dsp:nvSpPr>
        <dsp:cNvPr id="0" name=""/>
        <dsp:cNvSpPr/>
      </dsp:nvSpPr>
      <dsp:spPr>
        <a:xfrm>
          <a:off x="967048" y="3302322"/>
          <a:ext cx="4732735" cy="411891"/>
        </a:xfrm>
        <a:custGeom>
          <a:avLst/>
          <a:gdLst/>
          <a:ahLst/>
          <a:cxnLst/>
          <a:rect l="0" t="0" r="0" b="0"/>
          <a:pathLst>
            <a:path>
              <a:moveTo>
                <a:pt x="4732735" y="0"/>
              </a:moveTo>
              <a:lnTo>
                <a:pt x="4732735" y="223045"/>
              </a:lnTo>
              <a:lnTo>
                <a:pt x="0" y="223045"/>
              </a:lnTo>
              <a:lnTo>
                <a:pt x="0" y="411891"/>
              </a:lnTo>
            </a:path>
          </a:pathLst>
        </a:custGeom>
        <a:noFill/>
        <a:ln w="6350" cap="flat" cmpd="sng" algn="ctr">
          <a:solidFill>
            <a:schemeClr val="accent5">
              <a:hueOff val="-839865"/>
              <a:satOff val="45647"/>
              <a:lumOff val="-843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>
            <a:latin typeface="+mj-lt"/>
          </a:endParaRPr>
        </a:p>
      </dsp:txBody>
      <dsp:txXfrm>
        <a:off x="3214582" y="3506056"/>
        <a:ext cx="237668" cy="4424"/>
      </dsp:txXfrm>
    </dsp:sp>
    <dsp:sp modelId="{FF260E27-7CF7-455D-AE7A-5BB58D594425}">
      <dsp:nvSpPr>
        <dsp:cNvPr id="0" name=""/>
        <dsp:cNvSpPr/>
      </dsp:nvSpPr>
      <dsp:spPr>
        <a:xfrm>
          <a:off x="4737846" y="2149797"/>
          <a:ext cx="1923876" cy="1154325"/>
        </a:xfrm>
        <a:prstGeom prst="rect">
          <a:avLst/>
        </a:prstGeom>
        <a:gradFill rotWithShape="0">
          <a:gsLst>
            <a:gs pos="0">
              <a:schemeClr val="accent5">
                <a:hueOff val="-699887"/>
                <a:satOff val="38039"/>
                <a:lumOff val="-702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99887"/>
                <a:satOff val="38039"/>
                <a:lumOff val="-702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99887"/>
                <a:satOff val="38039"/>
                <a:lumOff val="-702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4272" tIns="98955" rIns="94272" bIns="9895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>
              <a:latin typeface="+mj-lt"/>
            </a:rPr>
            <a:t>Documenting Applicant’s Other Enrollment Information </a:t>
          </a:r>
        </a:p>
      </dsp:txBody>
      <dsp:txXfrm>
        <a:off x="4737846" y="2149797"/>
        <a:ext cx="1923876" cy="1154325"/>
      </dsp:txXfrm>
    </dsp:sp>
    <dsp:sp modelId="{B9C4D528-B301-48B7-BDBC-3EF1D6C7279A}">
      <dsp:nvSpPr>
        <dsp:cNvPr id="0" name=""/>
        <dsp:cNvSpPr/>
      </dsp:nvSpPr>
      <dsp:spPr>
        <a:xfrm>
          <a:off x="5110" y="3746614"/>
          <a:ext cx="1923876" cy="1154325"/>
        </a:xfrm>
        <a:prstGeom prst="rect">
          <a:avLst/>
        </a:prstGeom>
        <a:gradFill rotWithShape="0">
          <a:gsLst>
            <a:gs pos="0">
              <a:schemeClr val="accent5">
                <a:hueOff val="-839865"/>
                <a:satOff val="45647"/>
                <a:lumOff val="-843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839865"/>
                <a:satOff val="45647"/>
                <a:lumOff val="-843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839865"/>
                <a:satOff val="45647"/>
                <a:lumOff val="-843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4272" tIns="98955" rIns="94272" bIns="9895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>
              <a:latin typeface="+mj-lt"/>
            </a:rPr>
            <a:t>Ready for Assignment or Referral</a:t>
          </a:r>
        </a:p>
      </dsp:txBody>
      <dsp:txXfrm>
        <a:off x="5110" y="3746614"/>
        <a:ext cx="1923876" cy="11543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6D7481-0B79-4CAB-8851-58F1E5DA6BE3}" type="datetimeFigureOut">
              <a:rPr lang="en-US" smtClean="0"/>
              <a:t>3/31/2023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F68523-11D9-4D05-BCB1-B8FF0AA16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205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Cambria" panose="02040503050406030204" pitchFamily="18" charset="0"/>
        <a:ea typeface="Cambria" panose="02040503050406030204" pitchFamily="18" charset="0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Cambria" panose="02040503050406030204" pitchFamily="18" charset="0"/>
        <a:ea typeface="Cambria" panose="02040503050406030204" pitchFamily="18" charset="0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Cambria" panose="02040503050406030204" pitchFamily="18" charset="0"/>
        <a:ea typeface="Cambria" panose="02040503050406030204" pitchFamily="18" charset="0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Cambria" panose="02040503050406030204" pitchFamily="18" charset="0"/>
        <a:ea typeface="Cambria" panose="02040503050406030204" pitchFamily="18" charset="0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Cambria" panose="02040503050406030204" pitchFamily="18" charset="0"/>
        <a:ea typeface="Cambria" panose="02040503050406030204" pitchFamily="18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37E7E5-9365-42FD-834F-50694912F8C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806B9BA4-CE04-45CD-9BB6-E13118D6C1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We’ve focused on Navigating GPMS and the Admin Console and how to complete task and activities at a grantee level or in bulk.</a:t>
            </a:r>
          </a:p>
          <a:p>
            <a:endParaRPr lang="en-US" dirty="0"/>
          </a:p>
          <a:p>
            <a:r>
              <a:rPr lang="en-US" dirty="0"/>
              <a:t>The Case Management Series, shows you how to do task and activities at an individual Case level, primarily as a Case Manager and Case Supervisor.</a:t>
            </a:r>
          </a:p>
          <a:p>
            <a:endParaRPr lang="en-US" dirty="0"/>
          </a:p>
          <a:p>
            <a:r>
              <a:rPr lang="en-US" dirty="0"/>
              <a:t>This first Case Management Segment will focus on Intake and Eligibility and those steps to Create a New Participant Case in GPMS</a:t>
            </a:r>
          </a:p>
        </p:txBody>
      </p:sp>
    </p:spTree>
    <p:extLst>
      <p:ext uri="{BB962C8B-B14F-4D97-AF65-F5344CB8AC3E}">
        <p14:creationId xmlns:p14="http://schemas.microsoft.com/office/powerpoint/2010/main" val="3730405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37E7E5-9365-42FD-834F-50694912F8C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23F9011E-0A12-41F2-8419-44FF55FEA3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This module focuses on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dirty="0"/>
              <a:t>Creating a New Case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Verifying a new applicant through a Nationwide Search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Intake Process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Eligibility Determination and Supervisor Approval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Entering Characteristic Information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Entering Other Enrollment Information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Program Introduction and Overview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Getting Ready for Assignment, Waitlist or Referral</a:t>
            </a:r>
          </a:p>
          <a:p>
            <a:pPr marL="228600" indent="-2286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3177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40319F-676E-4727-8C57-D6F3EECC44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904E974A-5EB0-4D6E-8715-5A0F80279C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>
                  <a:lumMod val="50000"/>
                </a:srgbClr>
              </a:buClr>
              <a:buSzTx/>
              <a:buFont typeface="+mj-lt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mbria" panose="02040503050406030204" pitchFamily="18" charset="0"/>
                <a:cs typeface="Calibri" panose="020F0502020204030204" pitchFamily="34" charset="0"/>
              </a:rPr>
              <a:t>Case Management begins on the SCSEP Landing Page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>
                  <a:lumMod val="50000"/>
                </a:srgbClr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mbria" panose="02040503050406030204" pitchFamily="18" charset="0"/>
                <a:cs typeface="Calibri" panose="020F0502020204030204" pitchFamily="34" charset="0"/>
              </a:rPr>
              <a:t>From the SCSEP Cases Landing page, select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mbria" panose="02040503050406030204" pitchFamily="18" charset="0"/>
                <a:cs typeface="Calibri" panose="020F0502020204030204" pitchFamily="34" charset="0"/>
              </a:rPr>
              <a:t>Add New Case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99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>
              <a:spcBef>
                <a:spcPts val="0"/>
              </a:spcBef>
              <a:buFont typeface="+mj-lt"/>
              <a:buNone/>
            </a:pPr>
            <a:r>
              <a:rPr lang="en-US" sz="1200" b="1" i="0" u="none" dirty="0">
                <a:effectLst/>
                <a:ea typeface="Cambria" panose="02040503050406030204" pitchFamily="18" charset="0"/>
                <a:cs typeface="Arial" panose="020B0604020202020204" pitchFamily="34" charset="0"/>
              </a:rPr>
              <a:t>Nationwide Search across all Grantees </a:t>
            </a:r>
            <a:r>
              <a:rPr lang="en-US" sz="1200" b="0" i="0" u="none" dirty="0">
                <a:effectLst/>
                <a:ea typeface="Cambria" panose="02040503050406030204" pitchFamily="18" charset="0"/>
                <a:cs typeface="Arial" panose="020B0604020202020204" pitchFamily="34" charset="0"/>
              </a:rPr>
              <a:t>is done to ensure that the applicant is not currently or previously enrolled in SCSEP. </a:t>
            </a:r>
            <a:endParaRPr lang="en-US" sz="1200" b="1" i="0" u="sng" dirty="0">
              <a:effectLst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228600" marR="0" indent="-228600">
              <a:spcBef>
                <a:spcPts val="0"/>
              </a:spcBef>
              <a:buFont typeface="+mj-lt"/>
              <a:buAutoNum type="arabicPeriod"/>
            </a:pPr>
            <a:r>
              <a:rPr lang="en-US" sz="1200" b="0" i="0" dirty="0">
                <a:effectLst/>
                <a:ea typeface="Cambria" panose="02040503050406030204" pitchFamily="18" charset="0"/>
                <a:cs typeface="Arial" panose="020B0604020202020204" pitchFamily="34" charset="0"/>
              </a:rPr>
              <a:t>Enter the Applican</a:t>
            </a:r>
            <a:r>
              <a:rPr lang="en-US" sz="1200" b="0" i="0" dirty="0">
                <a:ea typeface="Cambria" panose="02040503050406030204" pitchFamily="18" charset="0"/>
                <a:cs typeface="Arial" panose="020B0604020202020204" pitchFamily="34" charset="0"/>
              </a:rPr>
              <a:t>t’s</a:t>
            </a:r>
            <a:r>
              <a:rPr lang="en-US" sz="1200" b="0" i="0" dirty="0">
                <a:effectLst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200" b="1" i="1" dirty="0">
                <a:effectLst/>
                <a:ea typeface="Cambria" panose="02040503050406030204" pitchFamily="18" charset="0"/>
                <a:cs typeface="Arial" panose="020B0604020202020204" pitchFamily="34" charset="0"/>
              </a:rPr>
              <a:t>Social Security Number (SSN) </a:t>
            </a:r>
            <a:r>
              <a:rPr lang="en-US" sz="1200" b="0" i="0" dirty="0">
                <a:effectLst/>
                <a:ea typeface="Cambria" panose="02040503050406030204" pitchFamily="18" charset="0"/>
                <a:cs typeface="Arial" panose="020B0604020202020204" pitchFamily="34" charset="0"/>
              </a:rPr>
              <a:t>in the </a:t>
            </a:r>
            <a:r>
              <a:rPr lang="en-US" sz="1200" b="1" i="1" dirty="0">
                <a:effectLst/>
                <a:ea typeface="Cambria" panose="02040503050406030204" pitchFamily="18" charset="0"/>
                <a:cs typeface="Arial" panose="020B0604020202020204" pitchFamily="34" charset="0"/>
              </a:rPr>
              <a:t>Social Security Number (SSN) </a:t>
            </a:r>
            <a:r>
              <a:rPr lang="en-US" sz="1200" b="0" i="0" dirty="0">
                <a:effectLst/>
                <a:ea typeface="Cambria" panose="02040503050406030204" pitchFamily="18" charset="0"/>
                <a:cs typeface="Arial" panose="020B0604020202020204" pitchFamily="34" charset="0"/>
              </a:rPr>
              <a:t>field </a:t>
            </a:r>
          </a:p>
          <a:p>
            <a:pPr marL="228600" marR="0" indent="-228600">
              <a:spcBef>
                <a:spcPts val="0"/>
              </a:spcBef>
              <a:buFont typeface="+mj-lt"/>
              <a:buAutoNum type="arabicPeriod"/>
            </a:pPr>
            <a:r>
              <a:rPr lang="en-US" sz="1200" b="0" i="0" dirty="0">
                <a:ea typeface="Cambria" panose="02040503050406030204" pitchFamily="18" charset="0"/>
                <a:cs typeface="Arial" panose="020B0604020202020204" pitchFamily="34" charset="0"/>
              </a:rPr>
              <a:t>Re</a:t>
            </a:r>
            <a:r>
              <a:rPr lang="en-US" sz="1200" b="0" i="0" dirty="0">
                <a:effectLst/>
                <a:ea typeface="Cambria" panose="02040503050406030204" pitchFamily="18" charset="0"/>
                <a:cs typeface="Arial" panose="020B0604020202020204" pitchFamily="34" charset="0"/>
              </a:rPr>
              <a:t>-enter the </a:t>
            </a:r>
            <a:r>
              <a:rPr lang="en-US" sz="1200" b="1" i="1" dirty="0">
                <a:effectLst/>
                <a:ea typeface="Cambria" panose="02040503050406030204" pitchFamily="18" charset="0"/>
                <a:cs typeface="Arial" panose="020B0604020202020204" pitchFamily="34" charset="0"/>
              </a:rPr>
              <a:t>SSN in Confirm Social Security Number </a:t>
            </a:r>
            <a:r>
              <a:rPr lang="en-US" sz="1200" b="0" i="0" dirty="0">
                <a:effectLst/>
                <a:ea typeface="Cambria" panose="02040503050406030204" pitchFamily="18" charset="0"/>
                <a:cs typeface="Arial" panose="020B0604020202020204" pitchFamily="34" charset="0"/>
              </a:rPr>
              <a:t>field and click enter </a:t>
            </a:r>
          </a:p>
          <a:p>
            <a:pPr marL="228600" marR="0" indent="-228600">
              <a:spcBef>
                <a:spcPts val="0"/>
              </a:spcBef>
              <a:buFont typeface="+mj-lt"/>
              <a:buAutoNum type="arabicPeriod"/>
            </a:pPr>
            <a:r>
              <a:rPr lang="en-US" sz="1200" b="0" i="0" dirty="0">
                <a:solidFill>
                  <a:schemeClr val="tx1"/>
                </a:solidFill>
              </a:rPr>
              <a:t>SSN Confirmed will display the </a:t>
            </a:r>
            <a:r>
              <a:rPr lang="en-US" sz="1200" b="1" i="1" dirty="0">
                <a:solidFill>
                  <a:schemeClr val="tx1"/>
                </a:solidFill>
              </a:rPr>
              <a:t>Search </a:t>
            </a:r>
            <a:r>
              <a:rPr lang="en-US" sz="1200" b="0" i="0" dirty="0">
                <a:solidFill>
                  <a:schemeClr val="tx1"/>
                </a:solidFill>
              </a:rPr>
              <a:t>and</a:t>
            </a:r>
            <a:r>
              <a:rPr lang="en-US" sz="1200" b="1" i="1" dirty="0">
                <a:solidFill>
                  <a:schemeClr val="tx1"/>
                </a:solidFill>
              </a:rPr>
              <a:t> Reset </a:t>
            </a:r>
            <a:r>
              <a:rPr lang="en-US" sz="1200" b="0" i="0" dirty="0">
                <a:solidFill>
                  <a:schemeClr val="tx1"/>
                </a:solidFill>
              </a:rPr>
              <a:t>fields when both fields match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dirty="0">
                <a:solidFill>
                  <a:schemeClr val="tx1"/>
                </a:solidFill>
              </a:rPr>
              <a:t>Click </a:t>
            </a:r>
            <a:r>
              <a:rPr lang="en-US" sz="1200" b="1" i="1" dirty="0">
                <a:solidFill>
                  <a:schemeClr val="tx1"/>
                </a:solidFill>
              </a:rPr>
              <a:t>Search </a:t>
            </a:r>
            <a:r>
              <a:rPr lang="en-US" sz="1200" b="0" i="0" dirty="0">
                <a:solidFill>
                  <a:schemeClr val="tx1"/>
                </a:solidFill>
              </a:rPr>
              <a:t>to begin the process</a:t>
            </a:r>
          </a:p>
          <a:p>
            <a:pPr marL="228600" marR="0" indent="-228600">
              <a:spcBef>
                <a:spcPts val="0"/>
              </a:spcBef>
              <a:buFont typeface="+mj-lt"/>
              <a:buAutoNum type="arabicPeriod"/>
            </a:pPr>
            <a:r>
              <a:rPr lang="en-US" sz="1200" b="0" i="0" dirty="0">
                <a:solidFill>
                  <a:schemeClr val="tx1"/>
                </a:solidFill>
              </a:rPr>
              <a:t>Click </a:t>
            </a:r>
            <a:r>
              <a:rPr lang="en-US" sz="1200" b="1" i="1" dirty="0">
                <a:solidFill>
                  <a:schemeClr val="tx1"/>
                </a:solidFill>
              </a:rPr>
              <a:t>Close </a:t>
            </a:r>
            <a:r>
              <a:rPr lang="en-US" sz="1200" b="0" i="0" dirty="0">
                <a:solidFill>
                  <a:schemeClr val="tx1"/>
                </a:solidFill>
              </a:rPr>
              <a:t>to exit without performing a search</a:t>
            </a:r>
          </a:p>
          <a:p>
            <a:pPr marL="228600" marR="0" indent="-228600">
              <a:spcBef>
                <a:spcPts val="0"/>
              </a:spcBef>
              <a:buFont typeface="+mj-lt"/>
              <a:buAutoNum type="arabicPeriod"/>
            </a:pPr>
            <a:endParaRPr lang="en-US" sz="1200" b="0" i="0" dirty="0">
              <a:solidFill>
                <a:schemeClr val="tx1"/>
              </a:solidFill>
            </a:endParaRPr>
          </a:p>
          <a:p>
            <a:pPr marL="0" marR="0" indent="0">
              <a:spcBef>
                <a:spcPts val="0"/>
              </a:spcBef>
              <a:buFont typeface="+mj-lt"/>
              <a:buNone/>
            </a:pPr>
            <a:r>
              <a:rPr lang="en-US" sz="1200" b="1" i="0" dirty="0">
                <a:solidFill>
                  <a:schemeClr val="tx1"/>
                </a:solidFill>
              </a:rPr>
              <a:t>Use </a:t>
            </a:r>
            <a:r>
              <a:rPr lang="en-US" sz="1200" b="1" i="0" dirty="0" err="1">
                <a:solidFill>
                  <a:schemeClr val="tx1"/>
                </a:solidFill>
              </a:rPr>
              <a:t>Alvira</a:t>
            </a:r>
            <a:r>
              <a:rPr lang="en-US" sz="1200" b="1" i="0" dirty="0">
                <a:solidFill>
                  <a:schemeClr val="tx1"/>
                </a:solidFill>
              </a:rPr>
              <a:t> Davenport 417-87-1234</a:t>
            </a:r>
          </a:p>
          <a:p>
            <a:pPr marL="0" marR="0" indent="0">
              <a:spcBef>
                <a:spcPts val="0"/>
              </a:spcBef>
              <a:buFont typeface="+mj-lt"/>
              <a:buNone/>
            </a:pPr>
            <a:endParaRPr lang="en-US" sz="1200" b="0" i="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40319F-676E-4727-8C57-D6F3EECC44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83778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+mj-lt"/>
              <a:buNone/>
              <a:defRPr/>
            </a:pPr>
            <a:r>
              <a:rPr lang="en-US" sz="1200" b="1" i="0" dirty="0">
                <a:ea typeface="Cambria" panose="02040503050406030204" pitchFamily="18" charset="0"/>
              </a:rPr>
              <a:t>Create New Case – SSN Found</a:t>
            </a:r>
          </a:p>
          <a:p>
            <a:pPr marL="228600" lvl="0" indent="-228600">
              <a:buFont typeface="+mj-lt"/>
              <a:buAutoNum type="arabicPeriod"/>
              <a:defRPr/>
            </a:pPr>
            <a:r>
              <a:rPr lang="en-US" sz="1200" b="0" i="0" dirty="0">
                <a:ea typeface="Cambria" panose="02040503050406030204" pitchFamily="18" charset="0"/>
              </a:rPr>
              <a:t>Search outcome displays </a:t>
            </a:r>
            <a:r>
              <a:rPr lang="en-US" sz="1200" b="1" i="1" dirty="0">
                <a:ea typeface="Cambria" panose="02040503050406030204" pitchFamily="18" charset="0"/>
              </a:rPr>
              <a:t>SSN Found </a:t>
            </a:r>
          </a:p>
          <a:p>
            <a:pPr marL="228600" lvl="0" indent="-228600">
              <a:buFont typeface="+mj-lt"/>
              <a:buAutoNum type="arabicPeriod"/>
              <a:defRPr/>
            </a:pPr>
            <a:r>
              <a:rPr lang="en-US" sz="1200" b="0" i="0" baseline="0" dirty="0">
                <a:ea typeface="Cambria" panose="02040503050406030204" pitchFamily="18" charset="0"/>
              </a:rPr>
              <a:t>Participant Information displays </a:t>
            </a:r>
            <a:r>
              <a:rPr lang="en-US" sz="1200" b="1" i="1" baseline="0" dirty="0">
                <a:ea typeface="Cambria" panose="02040503050406030204" pitchFamily="18" charset="0"/>
              </a:rPr>
              <a:t>(Case ID, Participant ID, Name, DOB, Case Creation Date, Grantee Name, Organization Name, Status). </a:t>
            </a:r>
            <a:r>
              <a:rPr lang="en-US" sz="1200" b="0" i="0" baseline="0" dirty="0">
                <a:ea typeface="Cambria" panose="02040503050406030204" pitchFamily="18" charset="0"/>
              </a:rPr>
              <a:t>This information should be used to contact the current Grantee that is displayed and determine course of action</a:t>
            </a:r>
          </a:p>
          <a:p>
            <a:pPr marL="228600" lvl="0" indent="-228600">
              <a:buFont typeface="+mj-lt"/>
              <a:buAutoNum type="arabicPeriod"/>
              <a:defRPr/>
            </a:pPr>
            <a:r>
              <a:rPr lang="en-US" sz="1200" b="0" i="0" dirty="0">
                <a:ea typeface="Cambria" panose="02040503050406030204" pitchFamily="18" charset="0"/>
              </a:rPr>
              <a:t>Select </a:t>
            </a:r>
            <a:r>
              <a:rPr lang="en-US" sz="1200" b="1" i="1" dirty="0">
                <a:ea typeface="Cambria" panose="02040503050406030204" pitchFamily="18" charset="0"/>
              </a:rPr>
              <a:t>Close</a:t>
            </a:r>
            <a:r>
              <a:rPr lang="en-US" sz="1200" b="0" i="0" dirty="0">
                <a:ea typeface="Cambria" panose="02040503050406030204" pitchFamily="18" charset="0"/>
              </a:rPr>
              <a:t> to exit to the SCSEP Cases Landing Page</a:t>
            </a:r>
          </a:p>
          <a:p>
            <a:pPr marL="228600" lvl="0" indent="-228600">
              <a:buFont typeface="+mj-lt"/>
              <a:buAutoNum type="arabicPeriod"/>
              <a:defRPr/>
            </a:pPr>
            <a:endParaRPr lang="en-US" sz="1200" b="0" i="0" dirty="0">
              <a:ea typeface="Cambria" panose="02040503050406030204" pitchFamily="18" charset="0"/>
            </a:endParaRPr>
          </a:p>
          <a:p>
            <a:pPr marL="228600" lvl="0" indent="-228600">
              <a:buFont typeface="+mj-lt"/>
              <a:buAutoNum type="arabicPeriod"/>
              <a:defRPr/>
            </a:pPr>
            <a:endParaRPr lang="en-US" sz="1200" b="0" i="0" dirty="0">
              <a:ea typeface="Cambria" panose="02040503050406030204" pitchFamily="18" charset="0"/>
            </a:endParaRPr>
          </a:p>
          <a:p>
            <a:pPr marL="0" lvl="0" indent="0">
              <a:buFont typeface="+mj-lt"/>
              <a:buNone/>
              <a:defRPr/>
            </a:pPr>
            <a:r>
              <a:rPr lang="en-US" sz="1200" b="0" i="0" dirty="0">
                <a:ea typeface="Cambria" panose="02040503050406030204" pitchFamily="18" charset="0"/>
              </a:rPr>
              <a:t> </a:t>
            </a:r>
          </a:p>
          <a:p>
            <a:pPr marL="0" lvl="0" indent="0">
              <a:buFont typeface="+mj-lt"/>
              <a:buNone/>
              <a:defRPr/>
            </a:pPr>
            <a:endParaRPr lang="en-US" sz="1200" b="0" i="0" dirty="0">
              <a:ea typeface="Cambria" panose="020405030504060302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40319F-676E-4727-8C57-D6F3EECC44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05731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+mj-lt"/>
              <a:buNone/>
              <a:defRPr/>
            </a:pPr>
            <a:r>
              <a:rPr lang="en-US" sz="1200" b="1" i="0" dirty="0">
                <a:ea typeface="Cambria" panose="02040503050406030204" pitchFamily="18" charset="0"/>
              </a:rPr>
              <a:t>Create New Case – SSN Not Found</a:t>
            </a:r>
          </a:p>
          <a:p>
            <a:pPr marL="228600" lvl="0" indent="-228600">
              <a:buFont typeface="+mj-lt"/>
              <a:buAutoNum type="arabicPeriod"/>
              <a:defRPr/>
            </a:pPr>
            <a:r>
              <a:rPr lang="en-US" sz="1200" b="0" i="0" dirty="0">
                <a:ea typeface="Cambria" panose="02040503050406030204" pitchFamily="18" charset="0"/>
              </a:rPr>
              <a:t>Search outcome displays </a:t>
            </a:r>
            <a:r>
              <a:rPr lang="en-US" sz="1200" b="1" i="1" dirty="0">
                <a:ea typeface="Cambria" panose="02040503050406030204" pitchFamily="18" charset="0"/>
              </a:rPr>
              <a:t>SSN Not Found </a:t>
            </a:r>
            <a:r>
              <a:rPr lang="en-US" sz="1200" b="0" i="0" dirty="0">
                <a:ea typeface="Cambria" panose="02040503050406030204" pitchFamily="18" charset="0"/>
              </a:rPr>
              <a:t>a New Case may now be created</a:t>
            </a:r>
            <a:endParaRPr lang="en-US" sz="1200" b="1" i="1" dirty="0">
              <a:ea typeface="Cambria" panose="02040503050406030204" pitchFamily="18" charset="0"/>
            </a:endParaRPr>
          </a:p>
          <a:p>
            <a:pPr marL="228600" lvl="0" indent="-228600">
              <a:buFont typeface="+mj-lt"/>
              <a:buAutoNum type="arabicPeriod"/>
              <a:defRPr/>
            </a:pPr>
            <a:r>
              <a:rPr lang="en-US" sz="1200" b="1" i="1" dirty="0">
                <a:ea typeface="Cambria" panose="02040503050406030204" pitchFamily="18" charset="0"/>
              </a:rPr>
              <a:t>New Participant Details </a:t>
            </a:r>
            <a:r>
              <a:rPr lang="en-US" sz="1200" b="0" i="0" dirty="0">
                <a:ea typeface="Cambria" panose="02040503050406030204" pitchFamily="18" charset="0"/>
              </a:rPr>
              <a:t>form displays for</a:t>
            </a:r>
            <a:r>
              <a:rPr lang="en-US" sz="1200" b="0" i="0" baseline="0" dirty="0">
                <a:ea typeface="Cambria" panose="02040503050406030204" pitchFamily="18" charset="0"/>
              </a:rPr>
              <a:t> input all fields marked with an </a:t>
            </a:r>
            <a:r>
              <a:rPr lang="en-US" sz="1600" b="1" i="1" baseline="0" dirty="0">
                <a:ea typeface="Cambria" panose="02040503050406030204" pitchFamily="18" charset="0"/>
              </a:rPr>
              <a:t>*</a:t>
            </a:r>
            <a:r>
              <a:rPr lang="en-US" sz="1200" b="1" i="1" baseline="0" dirty="0">
                <a:ea typeface="Cambria" panose="02040503050406030204" pitchFamily="18" charset="0"/>
              </a:rPr>
              <a:t> </a:t>
            </a:r>
            <a:r>
              <a:rPr lang="en-US" sz="1200" b="0" i="0" baseline="0" dirty="0">
                <a:ea typeface="Cambria" panose="02040503050406030204" pitchFamily="18" charset="0"/>
              </a:rPr>
              <a:t>are </a:t>
            </a:r>
            <a:r>
              <a:rPr lang="en-US" sz="1200" b="1" i="1" baseline="0" dirty="0">
                <a:ea typeface="Cambria" panose="02040503050406030204" pitchFamily="18" charset="0"/>
              </a:rPr>
              <a:t>Required Fields</a:t>
            </a:r>
            <a:r>
              <a:rPr lang="en-US" sz="1200" b="0" i="0" baseline="0" dirty="0">
                <a:ea typeface="Cambria" panose="02040503050406030204" pitchFamily="18" charset="0"/>
              </a:rPr>
              <a:t> and must be completed</a:t>
            </a:r>
          </a:p>
          <a:p>
            <a:pPr marL="228600" lvl="0" indent="-228600">
              <a:buFont typeface="+mj-lt"/>
              <a:buAutoNum type="arabicPeriod"/>
              <a:defRPr/>
            </a:pPr>
            <a:r>
              <a:rPr lang="en-US" sz="1200" b="0" i="0" dirty="0">
                <a:ea typeface="Cambria" panose="02040503050406030204" pitchFamily="18" charset="0"/>
              </a:rPr>
              <a:t>Complete </a:t>
            </a:r>
            <a:r>
              <a:rPr lang="en-US" sz="1200" b="1" i="1" dirty="0">
                <a:ea typeface="Cambria" panose="02040503050406030204" pitchFamily="18" charset="0"/>
              </a:rPr>
              <a:t>Name </a:t>
            </a:r>
            <a:r>
              <a:rPr lang="en-US" sz="1200" b="0" i="0" dirty="0">
                <a:ea typeface="Cambria" panose="02040503050406030204" pitchFamily="18" charset="0"/>
              </a:rPr>
              <a:t>fields</a:t>
            </a:r>
          </a:p>
          <a:p>
            <a:pPr marL="228600" lvl="0" indent="-228600">
              <a:buFont typeface="+mj-lt"/>
              <a:buAutoNum type="arabicPeriod"/>
              <a:defRPr/>
            </a:pPr>
            <a:r>
              <a:rPr lang="en-US" sz="1200" b="0" i="0" dirty="0">
                <a:ea typeface="Cambria" panose="02040503050406030204" pitchFamily="18" charset="0"/>
              </a:rPr>
              <a:t>Enter </a:t>
            </a:r>
            <a:r>
              <a:rPr lang="en-US" sz="1200" b="1" i="1" dirty="0">
                <a:ea typeface="Cambria" panose="02040503050406030204" pitchFamily="18" charset="0"/>
              </a:rPr>
              <a:t>Date of Birth</a:t>
            </a:r>
            <a:r>
              <a:rPr lang="en-US" sz="1200" b="0" i="0" dirty="0">
                <a:ea typeface="Cambria" panose="02040503050406030204" pitchFamily="18" charset="0"/>
              </a:rPr>
              <a:t> manually or use the calendar icon</a:t>
            </a:r>
          </a:p>
          <a:p>
            <a:pPr marL="228600" lvl="0" indent="-228600">
              <a:buFont typeface="+mj-lt"/>
              <a:buAutoNum type="arabicPeriod"/>
              <a:defRPr/>
            </a:pPr>
            <a:r>
              <a:rPr lang="en-US" sz="1200" b="0" i="0" dirty="0">
                <a:ea typeface="Cambria" panose="02040503050406030204" pitchFamily="18" charset="0"/>
              </a:rPr>
              <a:t>Select </a:t>
            </a:r>
            <a:r>
              <a:rPr lang="en-US" sz="1200" b="1" i="1" dirty="0">
                <a:ea typeface="Cambria" panose="02040503050406030204" pitchFamily="18" charset="0"/>
              </a:rPr>
              <a:t>Close</a:t>
            </a:r>
            <a:r>
              <a:rPr lang="en-US" sz="1200" b="0" i="0" dirty="0">
                <a:ea typeface="Cambria" panose="02040503050406030204" pitchFamily="18" charset="0"/>
              </a:rPr>
              <a:t> to exit without saving changes</a:t>
            </a:r>
          </a:p>
          <a:p>
            <a:pPr marL="228600" lvl="0" indent="-228600">
              <a:buFont typeface="+mj-lt"/>
              <a:buAutoNum type="arabicPeriod"/>
              <a:defRPr/>
            </a:pPr>
            <a:r>
              <a:rPr lang="en-US" sz="1200" b="0" i="0" dirty="0">
                <a:ea typeface="Cambria" panose="02040503050406030204" pitchFamily="18" charset="0"/>
              </a:rPr>
              <a:t>Select </a:t>
            </a:r>
            <a:r>
              <a:rPr lang="en-US" sz="1200" b="1" i="1" dirty="0">
                <a:ea typeface="Cambria" panose="02040503050406030204" pitchFamily="18" charset="0"/>
              </a:rPr>
              <a:t>Continue</a:t>
            </a:r>
            <a:r>
              <a:rPr lang="en-US" sz="1200" b="1" i="0" dirty="0">
                <a:ea typeface="Cambria" panose="02040503050406030204" pitchFamily="18" charset="0"/>
              </a:rPr>
              <a:t> </a:t>
            </a:r>
            <a:r>
              <a:rPr lang="en-US" sz="1200" b="0" i="0" dirty="0">
                <a:ea typeface="Cambria" panose="02040503050406030204" pitchFamily="18" charset="0"/>
              </a:rPr>
              <a:t>to create the case and begin the Intake process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40319F-676E-4727-8C57-D6F3EECC44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38491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37E7E5-9365-42FD-834F-50694912F8C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7F322F91-A510-45F9-AA4C-21BA6E86B1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b="0" dirty="0"/>
              <a:t>Applicant contact and demographic information is documented during the Intake process</a:t>
            </a:r>
          </a:p>
        </p:txBody>
      </p:sp>
    </p:spTree>
    <p:extLst>
      <p:ext uri="{BB962C8B-B14F-4D97-AF65-F5344CB8AC3E}">
        <p14:creationId xmlns:p14="http://schemas.microsoft.com/office/powerpoint/2010/main" val="37927661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r>
              <a:rPr lang="en-US" b="0" i="0" baseline="0" dirty="0"/>
              <a:t>The sections in </a:t>
            </a:r>
            <a:r>
              <a:rPr lang="en-US" b="1" i="1" baseline="0" dirty="0"/>
              <a:t>Case Details</a:t>
            </a:r>
            <a:r>
              <a:rPr lang="en-US" b="0" i="0" baseline="0" dirty="0"/>
              <a:t> will be expanded  on the initial screen. You can collapse these clicking on the associated arrows for ease of completing the different sections - that make up the Intake process</a:t>
            </a:r>
          </a:p>
          <a:p>
            <a:pPr marL="0" indent="0">
              <a:buFont typeface="+mj-lt"/>
              <a:buNone/>
            </a:pPr>
            <a:endParaRPr lang="en-US" b="0" i="0" baseline="0" dirty="0"/>
          </a:p>
          <a:p>
            <a:pPr marL="0" indent="0">
              <a:buFont typeface="+mj-lt"/>
              <a:buNone/>
            </a:pPr>
            <a:endParaRPr lang="en-US" b="1" i="1" baseline="0" dirty="0"/>
          </a:p>
          <a:p>
            <a:pPr marL="228600" indent="-228600">
              <a:buFont typeface="+mj-lt"/>
              <a:buAutoNum type="arabicPeriod" startAt="2"/>
            </a:pPr>
            <a:endParaRPr lang="en-US" b="1" i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40319F-676E-4727-8C57-D6F3EECC44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8681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r>
              <a:rPr lang="en-US" b="1" i="0" baseline="0" dirty="0"/>
              <a:t>Case Details</a:t>
            </a:r>
          </a:p>
          <a:p>
            <a:pPr marL="228600" indent="-228600">
              <a:buFont typeface="+mj-lt"/>
              <a:buAutoNum type="arabicPeriod"/>
            </a:pPr>
            <a:r>
              <a:rPr lang="en-US" b="1" i="0" baseline="0" dirty="0"/>
              <a:t>Intake</a:t>
            </a:r>
            <a:r>
              <a:rPr lang="en-US" b="1" i="1" baseline="0" dirty="0"/>
              <a:t> </a:t>
            </a:r>
            <a:r>
              <a:rPr lang="en-US" b="0" i="0" baseline="0" dirty="0"/>
              <a:t>is the current case status</a:t>
            </a:r>
            <a:endParaRPr lang="en-US" b="1" i="1" baseline="0" dirty="0"/>
          </a:p>
          <a:p>
            <a:pPr marL="228600" indent="-228600">
              <a:buFont typeface="+mj-lt"/>
              <a:buAutoNum type="arabicPeriod"/>
            </a:pPr>
            <a:r>
              <a:rPr lang="en-US" b="0" i="0" baseline="0" dirty="0"/>
              <a:t>Completing the sections in </a:t>
            </a:r>
            <a:r>
              <a:rPr lang="en-US" b="1" i="1" baseline="0" dirty="0"/>
              <a:t>Case Details</a:t>
            </a:r>
            <a:r>
              <a:rPr lang="en-US" b="0" i="0" baseline="0" dirty="0"/>
              <a:t> take you through the </a:t>
            </a:r>
            <a:r>
              <a:rPr lang="en-US" b="1" i="1" baseline="0" dirty="0"/>
              <a:t>Intake</a:t>
            </a:r>
            <a:r>
              <a:rPr lang="en-US" b="0" i="0" baseline="0" dirty="0"/>
              <a:t> process</a:t>
            </a:r>
          </a:p>
          <a:p>
            <a:pPr marL="228600" indent="-228600">
              <a:buFont typeface="+mj-lt"/>
              <a:buAutoNum type="arabicPeriod"/>
            </a:pPr>
            <a:r>
              <a:rPr lang="en-US" b="1" i="1" baseline="0" dirty="0"/>
              <a:t>Participant Information </a:t>
            </a:r>
            <a:r>
              <a:rPr lang="en-US" b="0" i="0" baseline="0" dirty="0"/>
              <a:t>– contact information and employment status for the applicant</a:t>
            </a:r>
            <a:endParaRPr lang="en-US" b="1" i="1" baseline="0" dirty="0"/>
          </a:p>
          <a:p>
            <a:pPr marL="228600" indent="-228600">
              <a:buFont typeface="+mj-lt"/>
              <a:buAutoNum type="arabicPeriod"/>
            </a:pPr>
            <a:r>
              <a:rPr lang="en-US" b="0" i="0" baseline="0" dirty="0"/>
              <a:t>The </a:t>
            </a:r>
            <a:r>
              <a:rPr lang="en-US" b="1" i="1" baseline="0" dirty="0"/>
              <a:t>Mailing Address</a:t>
            </a:r>
            <a:r>
              <a:rPr lang="en-US" b="0" i="0" baseline="0" dirty="0"/>
              <a:t> – for the applicant along with their County of Residence</a:t>
            </a:r>
          </a:p>
          <a:p>
            <a:pPr marL="228600" indent="-228600">
              <a:buFont typeface="+mj-lt"/>
              <a:buAutoNum type="arabicPeriod"/>
            </a:pPr>
            <a:r>
              <a:rPr lang="en-US" b="0" i="0" baseline="0" dirty="0"/>
              <a:t>The </a:t>
            </a:r>
            <a:r>
              <a:rPr lang="en-US" b="1" i="1" baseline="0" dirty="0"/>
              <a:t>Residence State </a:t>
            </a:r>
            <a:r>
              <a:rPr lang="en-US" b="0" i="0" baseline="0" dirty="0"/>
              <a:t>where the applicant resides</a:t>
            </a:r>
            <a:endParaRPr lang="en-US" b="1" i="1" baseline="0" dirty="0"/>
          </a:p>
          <a:p>
            <a:pPr marL="228600" indent="-228600">
              <a:buFont typeface="+mj-lt"/>
              <a:buAutoNum type="arabicPeriod"/>
            </a:pPr>
            <a:r>
              <a:rPr lang="en-US" b="1" i="1" baseline="0" dirty="0"/>
              <a:t>Secondary Contact Information </a:t>
            </a:r>
            <a:r>
              <a:rPr lang="en-US" b="0" i="0" baseline="0" dirty="0"/>
              <a:t>if known should be entered and can also be used as an emergency contact</a:t>
            </a:r>
          </a:p>
          <a:p>
            <a:pPr marL="228600" indent="-228600">
              <a:buFont typeface="+mj-lt"/>
              <a:buAutoNum type="arabicPeriod"/>
            </a:pPr>
            <a:r>
              <a:rPr lang="en-US" b="1" i="1" baseline="0" dirty="0"/>
              <a:t>Participant Demographics</a:t>
            </a:r>
            <a:r>
              <a:rPr lang="en-US" b="0" i="0" baseline="0" dirty="0"/>
              <a:t> gender, ethnicity and race information is entered into the system</a:t>
            </a:r>
          </a:p>
          <a:p>
            <a:pPr marL="228600" indent="-228600">
              <a:buFont typeface="+mj-lt"/>
              <a:buAutoNum type="arabicPeriod"/>
            </a:pPr>
            <a:r>
              <a:rPr lang="en-US" b="0" i="0" baseline="0" dirty="0"/>
              <a:t>Select </a:t>
            </a:r>
            <a:r>
              <a:rPr lang="en-US" b="1" i="1" baseline="0" dirty="0"/>
              <a:t>Close </a:t>
            </a:r>
            <a:r>
              <a:rPr lang="en-US" b="0" i="0" baseline="0" dirty="0"/>
              <a:t>to exit without saving </a:t>
            </a:r>
          </a:p>
          <a:p>
            <a:pPr marL="228600" indent="-228600">
              <a:buFont typeface="+mj-lt"/>
              <a:buAutoNum type="arabicPeriod"/>
            </a:pPr>
            <a:r>
              <a:rPr lang="en-US" b="0" i="0" baseline="0" dirty="0"/>
              <a:t>Select </a:t>
            </a:r>
            <a:r>
              <a:rPr lang="en-US" b="1" i="1" baseline="0" dirty="0"/>
              <a:t>Save+Continue</a:t>
            </a:r>
            <a:r>
              <a:rPr lang="en-US" b="0" i="0" baseline="0" dirty="0"/>
              <a:t> to move to the next section or </a:t>
            </a:r>
            <a:r>
              <a:rPr lang="en-US" b="1" i="1" baseline="0" dirty="0"/>
              <a:t>Save+Close</a:t>
            </a:r>
            <a:r>
              <a:rPr lang="en-US" b="0" i="0" baseline="0" dirty="0"/>
              <a:t> to exit the Intake process </a:t>
            </a:r>
          </a:p>
          <a:p>
            <a:pPr marL="0" indent="0">
              <a:buFont typeface="+mj-lt"/>
              <a:buNone/>
            </a:pPr>
            <a:endParaRPr lang="en-US" b="0" i="0" baseline="0" dirty="0"/>
          </a:p>
          <a:p>
            <a:pPr marL="0" indent="0">
              <a:buFont typeface="+mj-lt"/>
              <a:buNone/>
            </a:pPr>
            <a:endParaRPr lang="en-US" b="1" i="1" baseline="0" dirty="0"/>
          </a:p>
          <a:p>
            <a:pPr marL="228600" indent="-228600">
              <a:buFont typeface="+mj-lt"/>
              <a:buAutoNum type="arabicPeriod" startAt="2"/>
            </a:pPr>
            <a:endParaRPr lang="en-US" b="1" i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40319F-676E-4727-8C57-D6F3EECC44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89928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40319F-676E-4727-8C57-D6F3EECC44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E020F035-FBFD-4EBB-8A69-03DE017CA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Font typeface="+mj-lt"/>
              <a:buNone/>
            </a:pPr>
            <a:r>
              <a:rPr lang="en-US" sz="1200" b="1" i="0" cap="none" dirty="0">
                <a:solidFill>
                  <a:schemeClr val="tx1"/>
                </a:solidFill>
                <a:latin typeface="+mn-lt"/>
              </a:rPr>
              <a:t>Case Details will display in expanded format</a:t>
            </a:r>
          </a:p>
          <a:p>
            <a:pPr marL="228600" indent="-228600">
              <a:lnSpc>
                <a:spcPct val="100000"/>
              </a:lnSpc>
              <a:buFont typeface="+mj-lt"/>
              <a:buAutoNum type="arabicPeriod"/>
            </a:pPr>
            <a:r>
              <a:rPr lang="en-US" sz="1200" b="0" cap="none" dirty="0">
                <a:solidFill>
                  <a:schemeClr val="tx1"/>
                </a:solidFill>
                <a:latin typeface="+mn-lt"/>
              </a:rPr>
              <a:t>Select the </a:t>
            </a: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Grantee</a:t>
            </a:r>
            <a:r>
              <a:rPr lang="en-US" sz="1200" i="1" cap="none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1200" i="0" cap="none" dirty="0">
                <a:solidFill>
                  <a:schemeClr val="tx1"/>
                </a:solidFill>
                <a:latin typeface="+mn-lt"/>
              </a:rPr>
              <a:t>from the dropdown menu</a:t>
            </a:r>
          </a:p>
          <a:p>
            <a:pPr marL="228600" indent="-228600">
              <a:lnSpc>
                <a:spcPct val="100000"/>
              </a:lnSpc>
              <a:buFont typeface="+mj-lt"/>
              <a:buAutoNum type="arabicPeriod"/>
            </a:pP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Select the </a:t>
            </a: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Sub-Grantee</a:t>
            </a:r>
            <a:r>
              <a:rPr lang="en-US" sz="1200" i="1" cap="none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1200" b="0" cap="none" dirty="0">
                <a:solidFill>
                  <a:schemeClr val="tx1"/>
                </a:solidFill>
                <a:latin typeface="+mn-lt"/>
              </a:rPr>
              <a:t>from dropdown menus </a:t>
            </a:r>
          </a:p>
          <a:p>
            <a:pPr marL="228600" indent="-228600">
              <a:lnSpc>
                <a:spcPct val="100000"/>
              </a:lnSpc>
              <a:buFont typeface="+mj-lt"/>
              <a:buAutoNum type="arabicPeriod"/>
            </a:pPr>
            <a:r>
              <a:rPr lang="en-US" sz="1200" b="0" cap="none" dirty="0">
                <a:solidFill>
                  <a:schemeClr val="tx1"/>
                </a:solidFill>
                <a:latin typeface="+mn-lt"/>
              </a:rPr>
              <a:t>The </a:t>
            </a: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Grant </a:t>
            </a: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information auto populates based on the Grantee information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cap="none" dirty="0">
                <a:solidFill>
                  <a:schemeClr val="tx1"/>
                </a:solidFill>
                <a:latin typeface="+mn-lt"/>
              </a:rPr>
              <a:t>The </a:t>
            </a: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Case Manager </a:t>
            </a: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information auto populates based on login information, if you are a Supervisor, GA or Sub-GA, you will need to select who the case is assigned to</a:t>
            </a:r>
          </a:p>
          <a:p>
            <a:pPr marL="228600" indent="-228600">
              <a:lnSpc>
                <a:spcPct val="100000"/>
              </a:lnSpc>
              <a:buFont typeface="+mj-lt"/>
              <a:buAutoNum type="arabicPeriod"/>
            </a:pPr>
            <a:r>
              <a:rPr lang="en-US" sz="1200" b="0" cap="none" dirty="0">
                <a:solidFill>
                  <a:schemeClr val="tx1"/>
                </a:solidFill>
                <a:latin typeface="+mn-lt"/>
              </a:rPr>
              <a:t>Enter the </a:t>
            </a: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Application Date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754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40319F-676E-4727-8C57-D6F3EECC44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E020F035-FBFD-4EBB-8A69-03DE017CA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Font typeface="+mj-lt"/>
              <a:buNone/>
            </a:pPr>
            <a:r>
              <a:rPr lang="en-US" sz="1200" b="1" i="0" cap="none" dirty="0">
                <a:solidFill>
                  <a:schemeClr val="tx1"/>
                </a:solidFill>
                <a:latin typeface="+mn-lt"/>
              </a:rPr>
              <a:t>Participant Information</a:t>
            </a:r>
          </a:p>
          <a:p>
            <a:pPr marL="228600" indent="-228600">
              <a:lnSpc>
                <a:spcPct val="100000"/>
              </a:lnSpc>
              <a:buFont typeface="+mj-lt"/>
              <a:buAutoNum type="arabicPeriod" startAt="6"/>
            </a:pP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The </a:t>
            </a: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SSN</a:t>
            </a: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 is masked and will not be visible in GPMS</a:t>
            </a:r>
          </a:p>
          <a:p>
            <a:pPr marL="228600" indent="-228600">
              <a:lnSpc>
                <a:spcPct val="100000"/>
              </a:lnSpc>
              <a:buFont typeface="+mj-lt"/>
              <a:buAutoNum type="arabicPeriod" startAt="6"/>
            </a:pPr>
            <a:r>
              <a:rPr lang="en-US" sz="1200" b="1" i="0" cap="none" dirty="0">
                <a:solidFill>
                  <a:schemeClr val="tx1"/>
                </a:solidFill>
                <a:latin typeface="+mn-lt"/>
              </a:rPr>
              <a:t>Name</a:t>
            </a: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 information has been prepopulated by the system</a:t>
            </a:r>
            <a:endParaRPr lang="en-US" sz="1200" b="0" cap="none" dirty="0">
              <a:solidFill>
                <a:schemeClr val="tx1"/>
              </a:solidFill>
              <a:latin typeface="+mn-lt"/>
            </a:endParaRPr>
          </a:p>
          <a:p>
            <a:pPr marL="228600" indent="-228600">
              <a:lnSpc>
                <a:spcPct val="100000"/>
              </a:lnSpc>
              <a:buFont typeface="+mj-lt"/>
              <a:buAutoNum type="arabicPeriod" startAt="6"/>
            </a:pP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Date of Birth </a:t>
            </a:r>
            <a:r>
              <a:rPr lang="en-US" sz="1200" b="0" cap="none" dirty="0">
                <a:solidFill>
                  <a:schemeClr val="tx1"/>
                </a:solidFill>
                <a:latin typeface="+mn-lt"/>
              </a:rPr>
              <a:t>has been pre-populated but can be edited if necessary</a:t>
            </a:r>
            <a:endParaRPr lang="en-US" sz="1200" i="0" cap="none" dirty="0">
              <a:solidFill>
                <a:schemeClr val="tx1"/>
              </a:solidFill>
              <a:latin typeface="+mn-lt"/>
            </a:endParaRPr>
          </a:p>
          <a:p>
            <a:pPr marL="228600" indent="-228600">
              <a:lnSpc>
                <a:spcPct val="100000"/>
              </a:lnSpc>
              <a:buFont typeface="+mj-lt"/>
              <a:buAutoNum type="arabicPeriod" startAt="6"/>
            </a:pP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Adequate Connectivity</a:t>
            </a: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 select </a:t>
            </a: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Yes </a:t>
            </a: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or </a:t>
            </a: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No </a:t>
            </a: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if the applicant has adequate internet connectivity</a:t>
            </a:r>
          </a:p>
          <a:p>
            <a:pPr marL="228600" indent="-228600">
              <a:lnSpc>
                <a:spcPct val="100000"/>
              </a:lnSpc>
              <a:buFont typeface="+mj-lt"/>
              <a:buAutoNum type="arabicPeriod" startAt="6"/>
            </a:pP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Adequate Device </a:t>
            </a: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select </a:t>
            </a: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Yes </a:t>
            </a: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or </a:t>
            </a: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No </a:t>
            </a: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if the applicant has an adequate device, like a smartphone, tablet or a computer</a:t>
            </a:r>
            <a:endParaRPr lang="en-US" sz="1200" b="1" i="1" cap="none" dirty="0">
              <a:solidFill>
                <a:schemeClr val="tx1"/>
              </a:solidFill>
              <a:latin typeface="+mn-lt"/>
            </a:endParaRPr>
          </a:p>
          <a:p>
            <a:pPr marL="228600" indent="-228600">
              <a:lnSpc>
                <a:spcPct val="100000"/>
              </a:lnSpc>
              <a:buFont typeface="+mj-lt"/>
              <a:buAutoNum type="arabicPeriod" startAt="6"/>
            </a:pP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Enter </a:t>
            </a: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Primary Phone </a:t>
            </a: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number if applicable and indicate if it is a cell phone number</a:t>
            </a:r>
          </a:p>
          <a:p>
            <a:pPr marL="228600" indent="-228600">
              <a:lnSpc>
                <a:spcPct val="100000"/>
              </a:lnSpc>
              <a:buFont typeface="+mj-lt"/>
              <a:buAutoNum type="arabicPeriod" startAt="6"/>
            </a:pP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Enter </a:t>
            </a: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Alternate Phone </a:t>
            </a: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number if applicable and indicate if it is a cell phone number</a:t>
            </a:r>
          </a:p>
          <a:p>
            <a:pPr marL="228600" indent="-228600">
              <a:lnSpc>
                <a:spcPct val="100000"/>
              </a:lnSpc>
              <a:buFont typeface="+mj-lt"/>
              <a:buAutoNum type="arabicPeriod" startAt="6"/>
            </a:pP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Enter </a:t>
            </a: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Email</a:t>
            </a:r>
            <a:r>
              <a:rPr lang="en-US" sz="1200" b="1" i="0" cap="none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information </a:t>
            </a:r>
          </a:p>
          <a:p>
            <a:pPr marL="228600" indent="-228600">
              <a:lnSpc>
                <a:spcPct val="100000"/>
              </a:lnSpc>
              <a:buFont typeface="+mj-lt"/>
              <a:buAutoNum type="arabicPeriod" startAt="6"/>
            </a:pP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Select the applicant’s </a:t>
            </a: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Employment Status </a:t>
            </a: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from the dropdown menu</a:t>
            </a:r>
          </a:p>
          <a:p>
            <a:pPr marL="0" indent="0">
              <a:lnSpc>
                <a:spcPct val="100000"/>
              </a:lnSpc>
              <a:buFont typeface="+mj-lt"/>
              <a:buNone/>
            </a:pPr>
            <a:endParaRPr lang="en-US" sz="1200" b="0" i="0" cap="none" dirty="0">
              <a:solidFill>
                <a:schemeClr val="tx1"/>
              </a:solidFill>
              <a:latin typeface="+mn-lt"/>
            </a:endParaRPr>
          </a:p>
          <a:p>
            <a:pPr marL="0" indent="0">
              <a:lnSpc>
                <a:spcPct val="100000"/>
              </a:lnSpc>
              <a:buFont typeface="+mj-lt"/>
              <a:buNone/>
            </a:pP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Select the next section Mailing Information </a:t>
            </a:r>
            <a:endParaRPr lang="en-US" sz="1200" b="1" i="1" cap="none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812191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40319F-676E-4727-8C57-D6F3EECC44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E020F035-FBFD-4EBB-8A69-03DE017CA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Font typeface="+mj-lt"/>
              <a:buNone/>
            </a:pPr>
            <a:r>
              <a:rPr lang="en-US" sz="1200" b="1" i="0" cap="none" dirty="0">
                <a:solidFill>
                  <a:schemeClr val="tx1"/>
                </a:solidFill>
                <a:latin typeface="+mn-lt"/>
              </a:rPr>
              <a:t>Mailing Address</a:t>
            </a:r>
          </a:p>
          <a:p>
            <a:pPr marL="228600" indent="-228600">
              <a:lnSpc>
                <a:spcPct val="100000"/>
              </a:lnSpc>
              <a:buFont typeface="+mj-lt"/>
              <a:buAutoNum type="arabicPeriod" startAt="15"/>
            </a:pP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Enter the applicant’s </a:t>
            </a: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Address Line 1</a:t>
            </a: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of residence</a:t>
            </a:r>
          </a:p>
          <a:p>
            <a:pPr marL="228600" indent="-228600">
              <a:lnSpc>
                <a:spcPct val="100000"/>
              </a:lnSpc>
              <a:buFont typeface="+mj-lt"/>
              <a:buAutoNum type="arabicPeriod" startAt="15"/>
            </a:pP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Enter the applicant’s, secondary address information in </a:t>
            </a: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Address Line 2 </a:t>
            </a: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if applicable (i.e. apartment or unit number)</a:t>
            </a:r>
          </a:p>
          <a:p>
            <a:pPr marL="228600" indent="-228600">
              <a:lnSpc>
                <a:spcPct val="100000"/>
              </a:lnSpc>
              <a:buFont typeface="+mj-lt"/>
              <a:buAutoNum type="arabicPeriod" startAt="15"/>
            </a:pP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Enter the applicant’s </a:t>
            </a: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City </a:t>
            </a: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of residence</a:t>
            </a:r>
          </a:p>
          <a:p>
            <a:pPr marL="228600" indent="-228600">
              <a:lnSpc>
                <a:spcPct val="100000"/>
              </a:lnSpc>
              <a:buFont typeface="+mj-lt"/>
              <a:buAutoNum type="arabicPeriod" startAt="15"/>
            </a:pP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Select the applicant's </a:t>
            </a: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State</a:t>
            </a:r>
            <a:r>
              <a:rPr lang="en-US" sz="1200" b="1" i="0" cap="none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of residence from the drop-down menu, the County of Residence field will now open for selection</a:t>
            </a:r>
          </a:p>
          <a:p>
            <a:pPr marL="228600" indent="-228600">
              <a:lnSpc>
                <a:spcPct val="100000"/>
              </a:lnSpc>
              <a:buFont typeface="+mj-lt"/>
              <a:buAutoNum type="arabicPeriod" startAt="15"/>
            </a:pP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Enter the applicant’s </a:t>
            </a: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Zip</a:t>
            </a: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 code and </a:t>
            </a: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Zip+4</a:t>
            </a: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 if known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15"/>
              <a:tabLst/>
              <a:defRPr/>
            </a:pP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Select the applicant’s </a:t>
            </a: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County of Residence </a:t>
            </a: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from the drop-down menu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15"/>
              <a:tabLst/>
              <a:defRPr/>
            </a:pP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Select the applicant’s </a:t>
            </a: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Residence State </a:t>
            </a: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from the drop-down menu</a:t>
            </a:r>
          </a:p>
          <a:p>
            <a:pPr marL="228600" indent="-228600">
              <a:lnSpc>
                <a:spcPct val="100000"/>
              </a:lnSpc>
              <a:buFont typeface="+mj-lt"/>
              <a:buAutoNum type="arabicPeriod" startAt="15"/>
            </a:pPr>
            <a:endParaRPr lang="en-US" sz="1200" b="0" i="0" cap="none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32272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40319F-676E-4727-8C57-D6F3EECC44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E020F035-FBFD-4EBB-8A69-03DE017CA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Font typeface="+mj-lt"/>
              <a:buNone/>
            </a:pPr>
            <a:r>
              <a:rPr lang="en-US" sz="1200" b="1" i="0" cap="none" dirty="0">
                <a:solidFill>
                  <a:schemeClr val="tx1"/>
                </a:solidFill>
                <a:latin typeface="+mn-lt"/>
              </a:rPr>
              <a:t>Secondary Contact Information maybe used for emergency contact information – </a:t>
            </a:r>
            <a:r>
              <a:rPr lang="en-US" sz="1200" b="0" i="1" cap="none" dirty="0">
                <a:solidFill>
                  <a:schemeClr val="tx1"/>
                </a:solidFill>
                <a:latin typeface="+mn-lt"/>
              </a:rPr>
              <a:t>New </a:t>
            </a:r>
            <a:endParaRPr lang="en-US" sz="1200" b="1" i="0" cap="none" dirty="0">
              <a:solidFill>
                <a:schemeClr val="tx1"/>
              </a:solidFill>
              <a:latin typeface="+mn-lt"/>
            </a:endParaRPr>
          </a:p>
          <a:p>
            <a:pPr marL="228600" indent="-228600">
              <a:lnSpc>
                <a:spcPct val="100000"/>
              </a:lnSpc>
              <a:buFont typeface="+mj-lt"/>
              <a:buAutoNum type="arabicPeriod" startAt="22"/>
            </a:pP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Click </a:t>
            </a: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Check if Available</a:t>
            </a: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 if the information is provided</a:t>
            </a:r>
          </a:p>
          <a:p>
            <a:pPr marL="228600" indent="-228600">
              <a:lnSpc>
                <a:spcPct val="100000"/>
              </a:lnSpc>
              <a:buFont typeface="+mj-lt"/>
              <a:buAutoNum type="arabicPeriod" startAt="22"/>
            </a:pP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Enter the secondary’s </a:t>
            </a: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Contact Name</a:t>
            </a:r>
            <a:endParaRPr lang="en-US" sz="1200" b="0" i="0" cap="none" dirty="0">
              <a:solidFill>
                <a:schemeClr val="tx1"/>
              </a:solidFill>
              <a:latin typeface="+mn-lt"/>
            </a:endParaRPr>
          </a:p>
          <a:p>
            <a:pPr marL="228600" indent="-228600">
              <a:lnSpc>
                <a:spcPct val="100000"/>
              </a:lnSpc>
              <a:buFont typeface="+mj-lt"/>
              <a:buAutoNum type="arabicPeriod" startAt="22"/>
            </a:pP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Enter the secondary’s </a:t>
            </a: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Address Line 1 </a:t>
            </a: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of residence</a:t>
            </a:r>
          </a:p>
          <a:p>
            <a:pPr marL="228600" indent="-228600">
              <a:lnSpc>
                <a:spcPct val="100000"/>
              </a:lnSpc>
              <a:buFont typeface="+mj-lt"/>
              <a:buAutoNum type="arabicPeriod" startAt="22"/>
            </a:pP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Enter the secondary’s, apartment or unit number if applicable in </a:t>
            </a: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Address Line 2</a:t>
            </a:r>
            <a:endParaRPr lang="en-US" sz="1200" b="0" i="0" cap="none" dirty="0">
              <a:solidFill>
                <a:schemeClr val="tx1"/>
              </a:solidFill>
              <a:latin typeface="+mn-lt"/>
            </a:endParaRPr>
          </a:p>
          <a:p>
            <a:pPr marL="228600" indent="-228600">
              <a:lnSpc>
                <a:spcPct val="100000"/>
              </a:lnSpc>
              <a:buFont typeface="+mj-lt"/>
              <a:buAutoNum type="arabicPeriod" startAt="22"/>
            </a:pP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Enter the secondary’s </a:t>
            </a: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City </a:t>
            </a: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of residence</a:t>
            </a:r>
          </a:p>
          <a:p>
            <a:pPr marL="228600" indent="-228600">
              <a:lnSpc>
                <a:spcPct val="100000"/>
              </a:lnSpc>
              <a:buFont typeface="+mj-lt"/>
              <a:buAutoNum type="arabicPeriod" startAt="22"/>
            </a:pP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Select the secondary’s </a:t>
            </a: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State</a:t>
            </a:r>
            <a:r>
              <a:rPr lang="en-US" sz="1200" b="1" i="0" cap="none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of residence from the drop-down menu</a:t>
            </a:r>
          </a:p>
          <a:p>
            <a:pPr marL="228600" indent="-228600">
              <a:lnSpc>
                <a:spcPct val="100000"/>
              </a:lnSpc>
              <a:buFont typeface="+mj-lt"/>
              <a:buAutoNum type="arabicPeriod" startAt="22"/>
            </a:pP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Enter the secondary’s </a:t>
            </a: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Zip</a:t>
            </a: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 code </a:t>
            </a:r>
          </a:p>
          <a:p>
            <a:pPr marL="228600" indent="-228600">
              <a:lnSpc>
                <a:spcPct val="100000"/>
              </a:lnSpc>
              <a:buFont typeface="+mj-lt"/>
              <a:buAutoNum type="arabicPeriod" startAt="22"/>
            </a:pP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Enter the </a:t>
            </a: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Relationship to Participant</a:t>
            </a: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 </a:t>
            </a:r>
          </a:p>
          <a:p>
            <a:pPr marL="228600" indent="-228600">
              <a:lnSpc>
                <a:spcPct val="100000"/>
              </a:lnSpc>
              <a:buFont typeface="+mj-lt"/>
              <a:buAutoNum type="arabicPeriod" startAt="22"/>
            </a:pP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Enter the secondary’s </a:t>
            </a: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Primary Phone Number </a:t>
            </a: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and </a:t>
            </a: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Alternate Number </a:t>
            </a: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 if known</a:t>
            </a:r>
          </a:p>
          <a:p>
            <a:pPr marL="228600" indent="-228600">
              <a:lnSpc>
                <a:spcPct val="100000"/>
              </a:lnSpc>
              <a:buFont typeface="+mj-lt"/>
              <a:buAutoNum type="arabicPeriod" startAt="22"/>
            </a:pP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Enter the secondary’s</a:t>
            </a:r>
            <a:r>
              <a:rPr lang="en-US" sz="1200" b="1" i="0" cap="none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Email </a:t>
            </a: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address if known</a:t>
            </a:r>
          </a:p>
          <a:p>
            <a:pPr marL="228600" indent="-228600">
              <a:lnSpc>
                <a:spcPct val="100000"/>
              </a:lnSpc>
              <a:buFont typeface="+mj-lt"/>
              <a:buAutoNum type="arabicPeriod" startAt="22"/>
            </a:pPr>
            <a:endParaRPr lang="en-US" sz="1200" b="0" i="0" cap="none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096003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40319F-676E-4727-8C57-D6F3EECC44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E020F035-FBFD-4EBB-8A69-03DE017CA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Font typeface="+mj-lt"/>
              <a:buNone/>
            </a:pPr>
            <a:r>
              <a:rPr lang="en-US" sz="1200" b="1" i="0" cap="none" dirty="0">
                <a:solidFill>
                  <a:schemeClr val="tx1"/>
                </a:solidFill>
                <a:latin typeface="+mn-lt"/>
              </a:rPr>
              <a:t>Participant Demographics</a:t>
            </a:r>
            <a:endParaRPr lang="en-US" sz="1200" b="0" i="0" cap="none" dirty="0">
              <a:solidFill>
                <a:schemeClr val="tx1"/>
              </a:solidFill>
              <a:latin typeface="+mn-lt"/>
            </a:endParaRPr>
          </a:p>
          <a:p>
            <a:pPr marL="228600" indent="-228600">
              <a:lnSpc>
                <a:spcPct val="100000"/>
              </a:lnSpc>
              <a:buFont typeface="+mj-lt"/>
              <a:buAutoNum type="arabicPeriod" startAt="32"/>
            </a:pP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Select </a:t>
            </a: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Gender </a:t>
            </a: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from the dropdown menu</a:t>
            </a:r>
          </a:p>
          <a:p>
            <a:pPr marL="228600" indent="-228600">
              <a:lnSpc>
                <a:spcPct val="100000"/>
              </a:lnSpc>
              <a:buFont typeface="+mj-lt"/>
              <a:buAutoNum type="arabicPeriod" startAt="32"/>
            </a:pP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Select </a:t>
            </a: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Yes </a:t>
            </a:r>
            <a:r>
              <a:rPr lang="en-US" sz="1200" b="1" i="0" cap="none" dirty="0">
                <a:solidFill>
                  <a:schemeClr val="tx1"/>
                </a:solidFill>
                <a:latin typeface="+mn-lt"/>
              </a:rPr>
              <a:t> or </a:t>
            </a: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No </a:t>
            </a: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for </a:t>
            </a: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Ethnicity Hispanic/Latino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2"/>
              <a:tabLst/>
              <a:defRPr/>
            </a:pP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Select </a:t>
            </a: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Yes </a:t>
            </a:r>
            <a:r>
              <a:rPr lang="en-US" sz="1200" b="1" i="0" cap="none" dirty="0">
                <a:solidFill>
                  <a:schemeClr val="tx1"/>
                </a:solidFill>
                <a:latin typeface="+mn-lt"/>
              </a:rPr>
              <a:t> or </a:t>
            </a: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No </a:t>
            </a: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did </a:t>
            </a: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Participant Identify Race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2"/>
              <a:tabLst/>
              <a:defRPr/>
            </a:pP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If  </a:t>
            </a: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Yes</a:t>
            </a: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 is selected for </a:t>
            </a: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Race</a:t>
            </a:r>
            <a:r>
              <a:rPr lang="en-US" sz="1200" b="1" i="0" cap="none" dirty="0">
                <a:solidFill>
                  <a:schemeClr val="tx1"/>
                </a:solidFill>
                <a:latin typeface="+mn-lt"/>
              </a:rPr>
              <a:t>, Select All that Apply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2"/>
              <a:tabLst/>
              <a:defRPr/>
            </a:pP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Certain selected races, will generate a </a:t>
            </a: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Nationality</a:t>
            </a: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 dropdown menu, select one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2"/>
              <a:tabLst/>
              <a:defRPr/>
            </a:pPr>
            <a:r>
              <a:rPr lang="en-US" sz="1200" b="0" i="0" cap="none" baseline="0" dirty="0">
                <a:solidFill>
                  <a:schemeClr val="tx1"/>
                </a:solidFill>
                <a:latin typeface="+mn-lt"/>
              </a:rPr>
              <a:t>Select </a:t>
            </a:r>
            <a:r>
              <a:rPr lang="en-US" sz="1200" b="1" i="1" cap="none" baseline="0" dirty="0">
                <a:solidFill>
                  <a:schemeClr val="tx1"/>
                </a:solidFill>
                <a:latin typeface="+mn-lt"/>
              </a:rPr>
              <a:t>Close </a:t>
            </a:r>
            <a:r>
              <a:rPr lang="en-US" sz="1200" b="0" i="0" cap="none" baseline="0" dirty="0">
                <a:solidFill>
                  <a:schemeClr val="tx1"/>
                </a:solidFill>
                <a:latin typeface="+mn-lt"/>
              </a:rPr>
              <a:t>to exit without saving any changes</a:t>
            </a:r>
            <a:endParaRPr lang="en-US" sz="1200" b="1" i="1" cap="none" dirty="0">
              <a:solidFill>
                <a:schemeClr val="tx1"/>
              </a:solidFill>
              <a:latin typeface="+mn-lt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2"/>
              <a:tabLst/>
              <a:defRPr/>
            </a:pP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Select </a:t>
            </a: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Save+Continue </a:t>
            </a: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to</a:t>
            </a:r>
            <a:r>
              <a:rPr lang="en-US" sz="1200" b="0" i="0" cap="none" baseline="0" dirty="0">
                <a:solidFill>
                  <a:schemeClr val="tx1"/>
                </a:solidFill>
                <a:latin typeface="+mn-lt"/>
              </a:rPr>
              <a:t> enter Confirm Case Creation </a:t>
            </a: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or </a:t>
            </a: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Save +Close </a:t>
            </a: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to</a:t>
            </a:r>
            <a:r>
              <a:rPr lang="en-US" sz="1200" b="0" i="0" cap="none" baseline="0" dirty="0">
                <a:solidFill>
                  <a:schemeClr val="tx1"/>
                </a:solidFill>
                <a:latin typeface="+mn-lt"/>
              </a:rPr>
              <a:t> exit</a:t>
            </a:r>
          </a:p>
          <a:p>
            <a:pPr marL="228600" indent="-228600">
              <a:lnSpc>
                <a:spcPct val="100000"/>
              </a:lnSpc>
              <a:buFont typeface="+mj-lt"/>
              <a:buAutoNum type="arabicPeriod" startAt="32"/>
            </a:pPr>
            <a:endParaRPr lang="en-US" sz="1200" b="1" i="0" cap="none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239799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40319F-676E-4727-8C57-D6F3EECC44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07902DDF-DEC1-4D50-A902-5CF9138627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en-US" b="1" i="0" dirty="0">
                <a:ea typeface="Cambria" panose="02040503050406030204" pitchFamily="18" charset="0"/>
                <a:cs typeface="Calibri" panose="020F0502020204030204" pitchFamily="34" charset="0"/>
              </a:rPr>
              <a:t>Confirm Case Creation</a:t>
            </a:r>
            <a:r>
              <a:rPr lang="en-US" b="0" i="1" dirty="0"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endParaRPr lang="en-US" b="1" i="0" dirty="0"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en-US" b="0" dirty="0">
                <a:ea typeface="Cambria" panose="02040503050406030204" pitchFamily="18" charset="0"/>
                <a:cs typeface="Calibri" panose="020F0502020204030204" pitchFamily="34" charset="0"/>
              </a:rPr>
              <a:t>Select </a:t>
            </a:r>
            <a:r>
              <a:rPr lang="en-US" b="1" i="1" dirty="0">
                <a:ea typeface="Cambria" panose="02040503050406030204" pitchFamily="18" charset="0"/>
                <a:cs typeface="Calibri" panose="020F0502020204030204" pitchFamily="34" charset="0"/>
              </a:rPr>
              <a:t>No</a:t>
            </a:r>
            <a:r>
              <a:rPr lang="en-US" b="1" i="0" dirty="0"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b="0" i="0" dirty="0">
                <a:ea typeface="Cambria" panose="02040503050406030204" pitchFamily="18" charset="0"/>
                <a:cs typeface="Calibri" panose="020F0502020204030204" pitchFamily="34" charset="0"/>
              </a:rPr>
              <a:t>to return and revise case details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lang="en-US" b="0" i="0" dirty="0">
                <a:ea typeface="Cambria" panose="02040503050406030204" pitchFamily="18" charset="0"/>
                <a:cs typeface="Calibri" panose="020F0502020204030204" pitchFamily="34" charset="0"/>
              </a:rPr>
              <a:t>Select </a:t>
            </a:r>
            <a:r>
              <a:rPr lang="en-US" b="1" i="1" dirty="0">
                <a:ea typeface="Cambria" panose="02040503050406030204" pitchFamily="18" charset="0"/>
                <a:cs typeface="Calibri" panose="020F0502020204030204" pitchFamily="34" charset="0"/>
              </a:rPr>
              <a:t>Yes </a:t>
            </a:r>
            <a:r>
              <a:rPr lang="en-US" b="0" i="0" dirty="0">
                <a:ea typeface="Cambria" panose="02040503050406030204" pitchFamily="18" charset="0"/>
                <a:cs typeface="Calibri" panose="020F0502020204030204" pitchFamily="34" charset="0"/>
              </a:rPr>
              <a:t>to create the Case and begin the Eligibility Process –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+mj-lt"/>
              <a:buNone/>
              <a:tabLst/>
              <a:defRPr/>
            </a:pPr>
            <a:r>
              <a:rPr lang="en-US" b="0" i="0" dirty="0">
                <a:ea typeface="Cambria" panose="02040503050406030204" pitchFamily="18" charset="0"/>
                <a:cs typeface="Calibri" panose="020F0502020204030204" pitchFamily="34" charset="0"/>
              </a:rPr>
              <a:t>GPMS will navigate to the Eligibility screen, you may also exit to check the current case status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+mj-lt"/>
              <a:buNone/>
              <a:tabLst/>
              <a:defRPr/>
            </a:pPr>
            <a:endParaRPr lang="en-US" b="0" i="0" dirty="0"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+mj-lt"/>
              <a:buNone/>
              <a:tabLst/>
              <a:defRPr/>
            </a:pPr>
            <a:r>
              <a:rPr lang="en-US" b="1" i="0" dirty="0">
                <a:ea typeface="Cambria" panose="02040503050406030204" pitchFamily="18" charset="0"/>
                <a:cs typeface="Calibri" panose="020F0502020204030204" pitchFamily="34" charset="0"/>
              </a:rPr>
              <a:t>Note:  </a:t>
            </a:r>
            <a:r>
              <a:rPr lang="en-US" b="0" i="0" dirty="0">
                <a:ea typeface="Cambria" panose="02040503050406030204" pitchFamily="18" charset="0"/>
                <a:cs typeface="Calibri" panose="020F0502020204030204" pitchFamily="34" charset="0"/>
              </a:rPr>
              <a:t>Until you confirm the Case for creation, it will not exist in the system.  If you don’t confirm, you’ll have to reenter all of the previous information.</a:t>
            </a:r>
          </a:p>
        </p:txBody>
      </p:sp>
    </p:spTree>
    <p:extLst>
      <p:ext uri="{BB962C8B-B14F-4D97-AF65-F5344CB8AC3E}">
        <p14:creationId xmlns:p14="http://schemas.microsoft.com/office/powerpoint/2010/main" val="19508610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40319F-676E-4727-8C57-D6F3EECC44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E020F035-FBFD-4EBB-8A69-03DE017CA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228600" indent="-228600">
              <a:lnSpc>
                <a:spcPct val="100000"/>
              </a:lnSpc>
              <a:buFont typeface="+mj-lt"/>
              <a:buAutoNum type="arabicPeriod"/>
            </a:pP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To see the current status and Case Information, select </a:t>
            </a: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Summary </a:t>
            </a:r>
            <a:endParaRPr lang="en-US" sz="1200" b="0" i="0" cap="none" dirty="0">
              <a:solidFill>
                <a:schemeClr val="tx1"/>
              </a:solidFill>
              <a:latin typeface="+mn-lt"/>
            </a:endParaRPr>
          </a:p>
          <a:p>
            <a:pPr marL="228600" indent="-228600">
              <a:lnSpc>
                <a:spcPct val="100000"/>
              </a:lnSpc>
              <a:buFont typeface="+mj-lt"/>
              <a:buAutoNum type="arabicPeriod"/>
            </a:pP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A </a:t>
            </a: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Participant Summary </a:t>
            </a: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has been created</a:t>
            </a:r>
            <a:endParaRPr lang="en-US" sz="1200" b="1" i="0" cap="none" dirty="0">
              <a:solidFill>
                <a:schemeClr val="tx1"/>
              </a:solidFill>
              <a:latin typeface="+mn-lt"/>
            </a:endParaRPr>
          </a:p>
          <a:p>
            <a:pPr marL="228600" indent="-228600">
              <a:lnSpc>
                <a:spcPct val="100000"/>
              </a:lnSpc>
              <a:buFont typeface="+mj-lt"/>
              <a:buAutoNum type="arabicPeriod"/>
            </a:pP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The </a:t>
            </a: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Participant ID (PID) </a:t>
            </a:r>
            <a:r>
              <a:rPr lang="en-US" sz="1200" b="0" i="0" cap="none" dirty="0">
                <a:solidFill>
                  <a:schemeClr val="tx1"/>
                </a:solidFill>
                <a:latin typeface="+mn-lt"/>
              </a:rPr>
              <a:t>has been established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3209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37E7E5-9365-42FD-834F-50694912F8C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7F322F91-A510-45F9-AA4C-21BA6E86B1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b="1" i="0" dirty="0"/>
              <a:t>Case</a:t>
            </a:r>
            <a:r>
              <a:rPr lang="en-US" b="1" i="1" dirty="0"/>
              <a:t> </a:t>
            </a:r>
            <a:r>
              <a:rPr lang="en-US" b="0" i="0" dirty="0"/>
              <a:t>has now been confirmed in the system.  The next step is to enter the applicant’s </a:t>
            </a:r>
            <a:r>
              <a:rPr lang="en-US" b="1" i="0" dirty="0"/>
              <a:t>Eligibility</a:t>
            </a:r>
            <a:r>
              <a:rPr lang="en-US" b="0" i="0" dirty="0"/>
              <a:t> information</a:t>
            </a:r>
          </a:p>
          <a:p>
            <a:r>
              <a:rPr lang="en-US" b="0" i="0" dirty="0"/>
              <a:t>Regardless of the initial Eligibility Determination, the Case Supervisor is responsible for making the Final Eligibility Determination in GPMS</a:t>
            </a:r>
          </a:p>
        </p:txBody>
      </p:sp>
    </p:spTree>
    <p:extLst>
      <p:ext uri="{BB962C8B-B14F-4D97-AF65-F5344CB8AC3E}">
        <p14:creationId xmlns:p14="http://schemas.microsoft.com/office/powerpoint/2010/main" val="39377775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40319F-676E-4727-8C57-D6F3EECC44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49945460-637E-460A-8821-7DBD491216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  <a:defRPr/>
            </a:pPr>
            <a:r>
              <a:rPr lang="en-US" sz="1200" b="0" i="0" dirty="0">
                <a:ea typeface="Cambria" panose="02040503050406030204" pitchFamily="18" charset="0"/>
              </a:rPr>
              <a:t>The Case Status is now </a:t>
            </a:r>
            <a:r>
              <a:rPr lang="en-US" sz="1200" b="1" i="1" dirty="0">
                <a:ea typeface="Cambria" panose="02040503050406030204" pitchFamily="18" charset="0"/>
              </a:rPr>
              <a:t>Eligible </a:t>
            </a:r>
            <a:r>
              <a:rPr lang="en-US" sz="1200" b="0" i="0" dirty="0">
                <a:ea typeface="Cambria" panose="02040503050406030204" pitchFamily="18" charset="0"/>
              </a:rPr>
              <a:t>as </a:t>
            </a:r>
            <a:r>
              <a:rPr lang="en-US" sz="1200" b="1" i="0" dirty="0">
                <a:ea typeface="Cambria" panose="02040503050406030204" pitchFamily="18" charset="0"/>
              </a:rPr>
              <a:t>Eligibility </a:t>
            </a:r>
            <a:r>
              <a:rPr lang="en-US" sz="1200" b="0" i="0" dirty="0">
                <a:ea typeface="Cambria" panose="02040503050406030204" pitchFamily="18" charset="0"/>
              </a:rPr>
              <a:t>screen displays for input</a:t>
            </a:r>
            <a:endParaRPr lang="en-US" sz="1200" b="0" i="1" dirty="0">
              <a:ea typeface="Cambria" panose="02040503050406030204" pitchFamily="18" charset="0"/>
            </a:endParaRPr>
          </a:p>
          <a:p>
            <a:pPr marL="228600" indent="-228600">
              <a:buFont typeface="+mj-lt"/>
              <a:buAutoNum type="arabicPeriod"/>
              <a:defRPr/>
            </a:pPr>
            <a:r>
              <a:rPr lang="en-US" sz="1200" b="0" i="0" dirty="0">
                <a:ea typeface="Cambria" panose="02040503050406030204" pitchFamily="18" charset="0"/>
              </a:rPr>
              <a:t>Enter the </a:t>
            </a:r>
            <a:r>
              <a:rPr lang="en-US" sz="1200" b="1" i="1" dirty="0">
                <a:ea typeface="Cambria" panose="02040503050406030204" pitchFamily="18" charset="0"/>
              </a:rPr>
              <a:t>Number in Family </a:t>
            </a:r>
            <a:r>
              <a:rPr lang="en-US" sz="1200" b="0" i="0" dirty="0">
                <a:ea typeface="Cambria" panose="02040503050406030204" pitchFamily="18" charset="0"/>
              </a:rPr>
              <a:t>information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en-US" sz="1200" b="0" i="0" dirty="0">
                <a:ea typeface="Cambria" panose="02040503050406030204" pitchFamily="18" charset="0"/>
              </a:rPr>
              <a:t>Select </a:t>
            </a:r>
            <a:r>
              <a:rPr lang="en-US" sz="1200" b="1" i="1" dirty="0">
                <a:ea typeface="Cambria" panose="02040503050406030204" pitchFamily="18" charset="0"/>
              </a:rPr>
              <a:t>12 Month </a:t>
            </a:r>
            <a:r>
              <a:rPr lang="en-US" sz="1200" b="0" i="0" dirty="0">
                <a:ea typeface="Cambria" panose="02040503050406030204" pitchFamily="18" charset="0"/>
              </a:rPr>
              <a:t>or</a:t>
            </a:r>
            <a:r>
              <a:rPr lang="en-US" sz="1200" b="1" i="1" dirty="0">
                <a:ea typeface="Cambria" panose="02040503050406030204" pitchFamily="18" charset="0"/>
              </a:rPr>
              <a:t> 6 Month, </a:t>
            </a:r>
            <a:r>
              <a:rPr lang="en-US" sz="1200" b="0" i="0" dirty="0">
                <a:ea typeface="Cambria" panose="02040503050406030204" pitchFamily="18" charset="0"/>
              </a:rPr>
              <a:t>look back under </a:t>
            </a:r>
            <a:r>
              <a:rPr lang="en-US" sz="1200" b="1" i="1" dirty="0">
                <a:ea typeface="Cambria" panose="02040503050406030204" pitchFamily="18" charset="0"/>
              </a:rPr>
              <a:t>Total Includable Family Income</a:t>
            </a:r>
            <a:endParaRPr lang="en-US" sz="1200" b="0" i="0" dirty="0">
              <a:ea typeface="Cambria" panose="02040503050406030204" pitchFamily="18" charset="0"/>
            </a:endParaRPr>
          </a:p>
          <a:p>
            <a:pPr marL="228600" indent="-228600">
              <a:buFont typeface="+mj-lt"/>
              <a:buAutoNum type="arabicPeriod"/>
              <a:defRPr/>
            </a:pPr>
            <a:r>
              <a:rPr lang="en-US" sz="1200" b="0" i="0" dirty="0">
                <a:ea typeface="Cambria" panose="02040503050406030204" pitchFamily="18" charset="0"/>
              </a:rPr>
              <a:t>Enter the dollar amount </a:t>
            </a:r>
            <a:r>
              <a:rPr lang="en-US" sz="1200" b="1" i="1" dirty="0">
                <a:ea typeface="Cambria" panose="02040503050406030204" pitchFamily="18" charset="0"/>
              </a:rPr>
              <a:t>Total Includable Family Income During the Months Prior to Application </a:t>
            </a:r>
            <a:r>
              <a:rPr lang="en-US" sz="1200" b="0" i="0" dirty="0">
                <a:ea typeface="Cambria" panose="02040503050406030204" pitchFamily="18" charset="0"/>
              </a:rPr>
              <a:t> - the system will reflect the selection from above, if you put 6 months or 12 months, it will be indicated here.  The  system will provide 125% of poverty level threshold based on information entered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dirty="0">
                <a:ea typeface="Cambria" panose="02040503050406030204" pitchFamily="18" charset="0"/>
              </a:rPr>
              <a:t>Select </a:t>
            </a:r>
            <a:r>
              <a:rPr lang="en-US" sz="1200" b="1" i="1" dirty="0">
                <a:ea typeface="Cambria" panose="02040503050406030204" pitchFamily="18" charset="0"/>
              </a:rPr>
              <a:t>Yes </a:t>
            </a:r>
            <a:r>
              <a:rPr lang="en-US" sz="1200" b="0" i="0" dirty="0">
                <a:ea typeface="Cambria" panose="02040503050406030204" pitchFamily="18" charset="0"/>
              </a:rPr>
              <a:t>or </a:t>
            </a:r>
            <a:r>
              <a:rPr lang="en-US" sz="1200" b="1" i="1" dirty="0">
                <a:ea typeface="Cambria" panose="02040503050406030204" pitchFamily="18" charset="0"/>
              </a:rPr>
              <a:t>No, Did the applicant sign the Applicant Certification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sz="1200" b="0" i="0" dirty="0">
                <a:ea typeface="Cambria" panose="02040503050406030204" pitchFamily="18" charset="0"/>
              </a:rPr>
              <a:t>If </a:t>
            </a:r>
            <a:r>
              <a:rPr lang="en-US" sz="1200" b="1" i="1" dirty="0">
                <a:ea typeface="Cambria" panose="02040503050406030204" pitchFamily="18" charset="0"/>
              </a:rPr>
              <a:t>No </a:t>
            </a:r>
            <a:r>
              <a:rPr lang="en-US" sz="1200" b="0" i="0" dirty="0">
                <a:ea typeface="Cambria" panose="02040503050406030204" pitchFamily="18" charset="0"/>
              </a:rPr>
              <a:t>is selected, the </a:t>
            </a:r>
            <a:r>
              <a:rPr lang="en-US" sz="1200" b="1" i="1" dirty="0">
                <a:ea typeface="Cambria" panose="02040503050406030204" pitchFamily="18" charset="0"/>
              </a:rPr>
              <a:t>Save+Continue </a:t>
            </a:r>
            <a:r>
              <a:rPr lang="en-US" sz="1200" b="0" i="0" dirty="0">
                <a:ea typeface="Cambria" panose="02040503050406030204" pitchFamily="18" charset="0"/>
              </a:rPr>
              <a:t>option will not be visible and you will not be able to continue the process until the certification response is Yes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sz="1200" b="0" i="0" dirty="0">
                <a:ea typeface="Cambria" panose="02040503050406030204" pitchFamily="18" charset="0"/>
              </a:rPr>
              <a:t> Select </a:t>
            </a:r>
            <a:r>
              <a:rPr lang="en-US" sz="1200" b="1" i="1" dirty="0">
                <a:ea typeface="Cambria" panose="02040503050406030204" pitchFamily="18" charset="0"/>
              </a:rPr>
              <a:t>Save+Close </a:t>
            </a:r>
            <a:r>
              <a:rPr lang="en-US" sz="1200" b="0" i="0" dirty="0">
                <a:ea typeface="Cambria" panose="02040503050406030204" pitchFamily="18" charset="0"/>
              </a:rPr>
              <a:t>to exit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sz="1200" b="0" i="0" dirty="0">
                <a:ea typeface="Cambria" panose="02040503050406030204" pitchFamily="18" charset="0"/>
              </a:rPr>
              <a:t>If </a:t>
            </a:r>
            <a:r>
              <a:rPr lang="en-US" sz="1200" b="1" i="0" dirty="0">
                <a:ea typeface="Cambria" panose="02040503050406030204" pitchFamily="18" charset="0"/>
              </a:rPr>
              <a:t>Yes </a:t>
            </a:r>
            <a:r>
              <a:rPr lang="en-US" sz="1200" b="0" i="1" dirty="0">
                <a:ea typeface="Cambria" panose="02040503050406030204" pitchFamily="18" charset="0"/>
              </a:rPr>
              <a:t>is </a:t>
            </a:r>
            <a:r>
              <a:rPr lang="en-US" sz="1200" b="0" i="0" dirty="0">
                <a:ea typeface="Cambria" panose="02040503050406030204" pitchFamily="18" charset="0"/>
              </a:rPr>
              <a:t>selected enter the name of </a:t>
            </a:r>
            <a:r>
              <a:rPr lang="en-US" sz="1200" b="1" i="1" dirty="0">
                <a:ea typeface="Cambria" panose="02040503050406030204" pitchFamily="18" charset="0"/>
              </a:rPr>
              <a:t>Witnessed By</a:t>
            </a:r>
            <a:r>
              <a:rPr lang="en-US" sz="1200" b="0" i="1" dirty="0">
                <a:ea typeface="Cambria" panose="02040503050406030204" pitchFamily="18" charset="0"/>
              </a:rPr>
              <a:t> </a:t>
            </a:r>
            <a:r>
              <a:rPr lang="en-US" sz="1200" b="0" i="0" dirty="0">
                <a:ea typeface="Cambria" panose="02040503050406030204" pitchFamily="18" charset="0"/>
              </a:rPr>
              <a:t>and </a:t>
            </a:r>
            <a:r>
              <a:rPr lang="en-US" sz="1200" b="1" i="1" dirty="0">
                <a:ea typeface="Cambria" panose="02040503050406030204" pitchFamily="18" charset="0"/>
              </a:rPr>
              <a:t>Date/Timestamp</a:t>
            </a:r>
            <a:endParaRPr lang="en-US" sz="1200" b="0" i="0" dirty="0">
              <a:ea typeface="Cambria" panose="02040503050406030204" pitchFamily="18" charset="0"/>
            </a:endParaRPr>
          </a:p>
          <a:p>
            <a:pPr marL="228600" indent="-228600">
              <a:buFont typeface="+mj-lt"/>
              <a:buAutoNum type="arabicPeriod"/>
              <a:defRPr/>
            </a:pPr>
            <a:r>
              <a:rPr lang="en-US" sz="1200" b="0" i="0" dirty="0">
                <a:ea typeface="Cambria" panose="02040503050406030204" pitchFamily="18" charset="0"/>
              </a:rPr>
              <a:t>Enter the </a:t>
            </a:r>
            <a:r>
              <a:rPr lang="en-US" sz="1200" b="1" i="1" dirty="0">
                <a:ea typeface="Cambria" panose="02040503050406030204" pitchFamily="18" charset="0"/>
              </a:rPr>
              <a:t>Preliminary Eligibility Date </a:t>
            </a:r>
            <a:r>
              <a:rPr lang="en-US" sz="1200" b="0" i="0" dirty="0">
                <a:ea typeface="Cambria" panose="02040503050406030204" pitchFamily="18" charset="0"/>
              </a:rPr>
              <a:t>(the system will validate </a:t>
            </a:r>
            <a:r>
              <a:rPr lang="en-US" sz="1200" b="1" i="0" dirty="0">
                <a:ea typeface="Cambria" panose="02040503050406030204" pitchFamily="18" charset="0"/>
              </a:rPr>
              <a:t>Family Income at or below 125% poverty level) </a:t>
            </a:r>
            <a:r>
              <a:rPr lang="en-US" sz="1200" b="0" i="0" dirty="0">
                <a:ea typeface="Cambria" panose="02040503050406030204" pitchFamily="18" charset="0"/>
              </a:rPr>
              <a:t>in this example it has been verified as yes)</a:t>
            </a:r>
            <a:endParaRPr lang="en-US" sz="1200" b="1" i="0" dirty="0">
              <a:ea typeface="Cambria" panose="02040503050406030204" pitchFamily="18" charset="0"/>
            </a:endParaRPr>
          </a:p>
          <a:p>
            <a:pPr marL="228600" indent="-228600">
              <a:buFont typeface="+mj-lt"/>
              <a:buAutoNum type="arabicPeriod"/>
              <a:defRPr/>
            </a:pPr>
            <a:r>
              <a:rPr lang="en-US" sz="1200" b="0" i="0" dirty="0">
                <a:ea typeface="Cambria" panose="02040503050406030204" pitchFamily="18" charset="0"/>
              </a:rPr>
              <a:t>Select </a:t>
            </a:r>
            <a:r>
              <a:rPr lang="en-US" sz="1200" b="1" i="1" dirty="0">
                <a:ea typeface="Cambria" panose="02040503050406030204" pitchFamily="18" charset="0"/>
              </a:rPr>
              <a:t>Previous</a:t>
            </a:r>
            <a:r>
              <a:rPr lang="en-US" sz="1200" b="0" i="0" dirty="0">
                <a:ea typeface="Cambria" panose="02040503050406030204" pitchFamily="18" charset="0"/>
              </a:rPr>
              <a:t> or </a:t>
            </a:r>
            <a:r>
              <a:rPr lang="en-US" sz="1200" b="1" i="1" dirty="0">
                <a:ea typeface="Cambria" panose="02040503050406030204" pitchFamily="18" charset="0"/>
              </a:rPr>
              <a:t>Close </a:t>
            </a:r>
            <a:r>
              <a:rPr lang="en-US" sz="1200" b="0" i="0" dirty="0">
                <a:ea typeface="Cambria" panose="02040503050406030204" pitchFamily="18" charset="0"/>
              </a:rPr>
              <a:t>to exit without saving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dirty="0">
                <a:ea typeface="Cambria" panose="02040503050406030204" pitchFamily="18" charset="0"/>
              </a:rPr>
              <a:t>Select </a:t>
            </a:r>
            <a:r>
              <a:rPr lang="en-US" sz="1200" b="1" i="1" dirty="0">
                <a:ea typeface="Cambria" panose="02040503050406030204" pitchFamily="18" charset="0"/>
              </a:rPr>
              <a:t>Save+Close</a:t>
            </a:r>
            <a:r>
              <a:rPr lang="en-US" sz="1200" b="0" i="0" dirty="0">
                <a:ea typeface="Cambria" panose="02040503050406030204" pitchFamily="18" charset="0"/>
              </a:rPr>
              <a:t> to exit or</a:t>
            </a:r>
            <a:r>
              <a:rPr lang="en-US" sz="1200" b="1" i="1" dirty="0">
                <a:ea typeface="Cambria" panose="02040503050406030204" pitchFamily="18" charset="0"/>
              </a:rPr>
              <a:t> Save+Continue </a:t>
            </a:r>
            <a:r>
              <a:rPr lang="en-US" sz="1200" b="0" i="0" dirty="0">
                <a:ea typeface="Cambria" panose="02040503050406030204" pitchFamily="18" charset="0"/>
              </a:rPr>
              <a:t>to continue the Eligibility process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0330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40319F-676E-4727-8C57-D6F3EECC44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70320949-C3E2-403B-8C1A-6666553D38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lvl="0" indent="0">
              <a:buFont typeface="+mj-lt"/>
              <a:buNone/>
            </a:pPr>
            <a:r>
              <a:rPr lang="en-US" b="0" i="0" dirty="0">
                <a:ea typeface="Cambria" panose="02040503050406030204" pitchFamily="18" charset="0"/>
              </a:rPr>
              <a:t>Selecting </a:t>
            </a:r>
            <a:r>
              <a:rPr lang="en-US" b="1" i="1" dirty="0">
                <a:ea typeface="Cambria" panose="02040503050406030204" pitchFamily="18" charset="0"/>
              </a:rPr>
              <a:t>System Eligibility Determination </a:t>
            </a:r>
            <a:r>
              <a:rPr lang="en-US" dirty="0">
                <a:ea typeface="Cambria" panose="02040503050406030204" pitchFamily="18" charset="0"/>
              </a:rPr>
              <a:t>–</a:t>
            </a:r>
            <a:r>
              <a:rPr lang="en-US" b="1" i="1" dirty="0">
                <a:ea typeface="Cambria" panose="02040503050406030204" pitchFamily="18" charset="0"/>
              </a:rPr>
              <a:t> </a:t>
            </a:r>
            <a:r>
              <a:rPr lang="en-US" dirty="0">
                <a:ea typeface="Cambria" panose="02040503050406030204" pitchFamily="18" charset="0"/>
              </a:rPr>
              <a:t>review </a:t>
            </a:r>
            <a:r>
              <a:rPr lang="en-US" b="1" i="1" dirty="0">
                <a:ea typeface="Cambria" panose="02040503050406030204" pitchFamily="18" charset="0"/>
              </a:rPr>
              <a:t>Reasons for Eligibility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b="1" i="1" dirty="0">
                <a:ea typeface="Cambria" panose="02040503050406030204" pitchFamily="18" charset="0"/>
              </a:rPr>
              <a:t>Participant Summary </a:t>
            </a:r>
            <a:r>
              <a:rPr lang="en-US" b="0" i="0" dirty="0">
                <a:ea typeface="Cambria" panose="02040503050406030204" pitchFamily="18" charset="0"/>
              </a:rPr>
              <a:t>displays current overview of applicant’s status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b="1" i="1" dirty="0">
                <a:ea typeface="Cambria" panose="02040503050406030204" pitchFamily="18" charset="0"/>
              </a:rPr>
              <a:t>Reasons for Eligibility</a:t>
            </a:r>
            <a:r>
              <a:rPr lang="en-US" b="0" i="0" dirty="0">
                <a:ea typeface="Cambria" panose="02040503050406030204" pitchFamily="18" charset="0"/>
              </a:rPr>
              <a:t> display</a:t>
            </a:r>
            <a:endParaRPr lang="en-US" b="1" i="1" dirty="0">
              <a:ea typeface="Cambria" panose="02040503050406030204" pitchFamily="18" charset="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dirty="0">
                <a:ea typeface="Cambria" panose="02040503050406030204" pitchFamily="18" charset="0"/>
              </a:rPr>
              <a:t>Select </a:t>
            </a:r>
            <a:r>
              <a:rPr lang="en-US" b="1" i="1" dirty="0">
                <a:ea typeface="Cambria" panose="02040503050406030204" pitchFamily="18" charset="0"/>
              </a:rPr>
              <a:t>Yes, SCSEP Eligible </a:t>
            </a:r>
            <a:r>
              <a:rPr lang="en-US" dirty="0">
                <a:ea typeface="Cambria" panose="02040503050406030204" pitchFamily="18" charset="0"/>
              </a:rPr>
              <a:t>under </a:t>
            </a:r>
            <a:r>
              <a:rPr lang="en-US" b="1" i="1" dirty="0">
                <a:ea typeface="Cambria" panose="02040503050406030204" pitchFamily="18" charset="0"/>
              </a:rPr>
              <a:t>Eligibility Determination </a:t>
            </a:r>
            <a:r>
              <a:rPr lang="en-US" b="0" i="0" dirty="0">
                <a:ea typeface="Cambria" panose="02040503050406030204" pitchFamily="18" charset="0"/>
              </a:rPr>
              <a:t>if in agreement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b="0" i="0" dirty="0">
                <a:ea typeface="Cambria" panose="02040503050406030204" pitchFamily="18" charset="0"/>
              </a:rPr>
              <a:t>Enter any related comments</a:t>
            </a:r>
            <a:endParaRPr lang="en-US" dirty="0">
              <a:ea typeface="Cambria" panose="020405030504060302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dirty="0">
                <a:ea typeface="Cambria" panose="02040503050406030204" pitchFamily="18" charset="0"/>
              </a:rPr>
              <a:t>Select </a:t>
            </a:r>
            <a:r>
              <a:rPr lang="en-US" b="1" i="1" dirty="0">
                <a:ea typeface="Cambria" panose="02040503050406030204" pitchFamily="18" charset="0"/>
              </a:rPr>
              <a:t>Previous </a:t>
            </a:r>
            <a:r>
              <a:rPr lang="en-US" b="0" i="0" dirty="0">
                <a:ea typeface="Cambria" panose="02040503050406030204" pitchFamily="18" charset="0"/>
              </a:rPr>
              <a:t> to exit without saving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>
                <a:ea typeface="Cambria" panose="02040503050406030204" pitchFamily="18" charset="0"/>
              </a:rPr>
              <a:t>Click </a:t>
            </a:r>
            <a:r>
              <a:rPr lang="en-US" b="1" i="1" dirty="0">
                <a:ea typeface="Cambria" panose="02040503050406030204" pitchFamily="18" charset="0"/>
              </a:rPr>
              <a:t>Save+Continue</a:t>
            </a:r>
            <a:endParaRPr lang="en-US" dirty="0">
              <a:ea typeface="Cambria" panose="020405030504060302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9053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40319F-676E-4727-8C57-D6F3EECC44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49945460-637E-460A-8821-7DBD491216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indent="0">
              <a:buFont typeface="+mj-lt"/>
              <a:buNone/>
              <a:defRPr/>
            </a:pPr>
            <a:r>
              <a:rPr lang="en-US" sz="1200" b="1" i="0" dirty="0">
                <a:ea typeface="Cambria" panose="02040503050406030204" pitchFamily="18" charset="0"/>
              </a:rPr>
              <a:t>Ineligible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en-US" sz="1200" b="0" i="0" dirty="0">
                <a:ea typeface="Cambria" panose="02040503050406030204" pitchFamily="18" charset="0"/>
              </a:rPr>
              <a:t>The Case Status is now </a:t>
            </a:r>
            <a:r>
              <a:rPr lang="en-US" sz="1200" b="1" i="1" dirty="0">
                <a:ea typeface="Cambria" panose="02040503050406030204" pitchFamily="18" charset="0"/>
              </a:rPr>
              <a:t>Eligible </a:t>
            </a:r>
            <a:r>
              <a:rPr lang="en-US" sz="1200" b="0" i="0" dirty="0">
                <a:ea typeface="Cambria" panose="02040503050406030204" pitchFamily="18" charset="0"/>
              </a:rPr>
              <a:t>as </a:t>
            </a:r>
            <a:r>
              <a:rPr lang="en-US" sz="1200" b="1" i="0" dirty="0">
                <a:ea typeface="Cambria" panose="02040503050406030204" pitchFamily="18" charset="0"/>
              </a:rPr>
              <a:t>Eligibility </a:t>
            </a:r>
            <a:r>
              <a:rPr lang="en-US" sz="1200" b="0" i="0" dirty="0">
                <a:ea typeface="Cambria" panose="02040503050406030204" pitchFamily="18" charset="0"/>
              </a:rPr>
              <a:t>screen displays for input</a:t>
            </a:r>
            <a:endParaRPr lang="en-US" sz="1200" b="0" i="1" dirty="0">
              <a:ea typeface="Cambria" panose="02040503050406030204" pitchFamily="18" charset="0"/>
            </a:endParaRPr>
          </a:p>
          <a:p>
            <a:pPr marL="228600" indent="-228600">
              <a:buFont typeface="+mj-lt"/>
              <a:buAutoNum type="arabicPeriod"/>
              <a:defRPr/>
            </a:pPr>
            <a:r>
              <a:rPr lang="en-US" sz="1200" b="0" i="0" dirty="0">
                <a:ea typeface="Cambria" panose="02040503050406030204" pitchFamily="18" charset="0"/>
              </a:rPr>
              <a:t>Enter the </a:t>
            </a:r>
            <a:r>
              <a:rPr lang="en-US" sz="1200" b="1" i="1" dirty="0">
                <a:ea typeface="Cambria" panose="02040503050406030204" pitchFamily="18" charset="0"/>
              </a:rPr>
              <a:t>Number in Family </a:t>
            </a:r>
            <a:r>
              <a:rPr lang="en-US" sz="1200" b="0" i="0" dirty="0">
                <a:ea typeface="Cambria" panose="02040503050406030204" pitchFamily="18" charset="0"/>
              </a:rPr>
              <a:t>information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en-US" sz="1200" b="0" i="0" dirty="0">
                <a:ea typeface="Cambria" panose="02040503050406030204" pitchFamily="18" charset="0"/>
              </a:rPr>
              <a:t>Select </a:t>
            </a:r>
            <a:r>
              <a:rPr lang="en-US" sz="1200" b="1" i="1" dirty="0">
                <a:ea typeface="Cambria" panose="02040503050406030204" pitchFamily="18" charset="0"/>
              </a:rPr>
              <a:t>12 Month </a:t>
            </a:r>
            <a:r>
              <a:rPr lang="en-US" sz="1200" b="0" i="0" dirty="0">
                <a:ea typeface="Cambria" panose="02040503050406030204" pitchFamily="18" charset="0"/>
              </a:rPr>
              <a:t>or</a:t>
            </a:r>
            <a:r>
              <a:rPr lang="en-US" sz="1200" b="1" i="1" dirty="0">
                <a:ea typeface="Cambria" panose="02040503050406030204" pitchFamily="18" charset="0"/>
              </a:rPr>
              <a:t> 6 Month, </a:t>
            </a:r>
            <a:r>
              <a:rPr lang="en-US" sz="1200" b="0" i="0" dirty="0">
                <a:ea typeface="Cambria" panose="02040503050406030204" pitchFamily="18" charset="0"/>
              </a:rPr>
              <a:t>look back under </a:t>
            </a:r>
            <a:r>
              <a:rPr lang="en-US" sz="1200" b="1" i="1" dirty="0">
                <a:ea typeface="Cambria" panose="02040503050406030204" pitchFamily="18" charset="0"/>
              </a:rPr>
              <a:t>Total Includable Family Income</a:t>
            </a:r>
            <a:endParaRPr lang="en-US" sz="1200" b="0" i="0" dirty="0">
              <a:ea typeface="Cambria" panose="02040503050406030204" pitchFamily="18" charset="0"/>
            </a:endParaRPr>
          </a:p>
          <a:p>
            <a:pPr marL="228600" indent="-228600">
              <a:buFont typeface="+mj-lt"/>
              <a:buAutoNum type="arabicPeriod"/>
              <a:defRPr/>
            </a:pPr>
            <a:r>
              <a:rPr lang="en-US" sz="1200" b="0" i="0" dirty="0">
                <a:ea typeface="Cambria" panose="02040503050406030204" pitchFamily="18" charset="0"/>
              </a:rPr>
              <a:t>Enter the dollar amount </a:t>
            </a:r>
            <a:r>
              <a:rPr lang="en-US" sz="1200" b="1" i="1" dirty="0">
                <a:ea typeface="Cambria" panose="02040503050406030204" pitchFamily="18" charset="0"/>
              </a:rPr>
              <a:t>Total Includable Family Income During the Months Prior to Application </a:t>
            </a:r>
            <a:r>
              <a:rPr lang="en-US" sz="1200" b="0" i="0" dirty="0">
                <a:ea typeface="Cambria" panose="02040503050406030204" pitchFamily="18" charset="0"/>
              </a:rPr>
              <a:t> - the system will reflect the selection from above, if you put 6 months or 12 months, it will be indicated here.  The  system will provide 125% of poverty level threshold based on information entered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dirty="0">
                <a:ea typeface="Cambria" panose="02040503050406030204" pitchFamily="18" charset="0"/>
              </a:rPr>
              <a:t>Select </a:t>
            </a:r>
            <a:r>
              <a:rPr lang="en-US" sz="1200" b="1" i="1" dirty="0">
                <a:ea typeface="Cambria" panose="02040503050406030204" pitchFamily="18" charset="0"/>
              </a:rPr>
              <a:t>Yes </a:t>
            </a:r>
            <a:r>
              <a:rPr lang="en-US" sz="1200" b="0" i="0" dirty="0">
                <a:ea typeface="Cambria" panose="02040503050406030204" pitchFamily="18" charset="0"/>
              </a:rPr>
              <a:t>or </a:t>
            </a:r>
            <a:r>
              <a:rPr lang="en-US" sz="1200" b="1" i="1" dirty="0">
                <a:ea typeface="Cambria" panose="02040503050406030204" pitchFamily="18" charset="0"/>
              </a:rPr>
              <a:t>No, Did the applicant sign the Applicant Certification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sz="1200" b="0" i="0" dirty="0">
                <a:ea typeface="Cambria" panose="02040503050406030204" pitchFamily="18" charset="0"/>
              </a:rPr>
              <a:t>If </a:t>
            </a:r>
            <a:r>
              <a:rPr lang="en-US" sz="1200" b="1" i="1" dirty="0">
                <a:ea typeface="Cambria" panose="02040503050406030204" pitchFamily="18" charset="0"/>
              </a:rPr>
              <a:t>No </a:t>
            </a:r>
            <a:r>
              <a:rPr lang="en-US" sz="1200" b="0" i="0" dirty="0">
                <a:ea typeface="Cambria" panose="02040503050406030204" pitchFamily="18" charset="0"/>
              </a:rPr>
              <a:t>is selected, the </a:t>
            </a:r>
            <a:r>
              <a:rPr lang="en-US" sz="1200" b="1" i="1" dirty="0">
                <a:ea typeface="Cambria" panose="02040503050406030204" pitchFamily="18" charset="0"/>
              </a:rPr>
              <a:t>Save+Continue </a:t>
            </a:r>
            <a:r>
              <a:rPr lang="en-US" sz="1200" b="0" i="0" dirty="0">
                <a:ea typeface="Cambria" panose="02040503050406030204" pitchFamily="18" charset="0"/>
              </a:rPr>
              <a:t>option will not be visible and you will not be able to continue the process until the certification response is Yes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sz="1200" b="0" i="0" dirty="0">
                <a:ea typeface="Cambria" panose="02040503050406030204" pitchFamily="18" charset="0"/>
              </a:rPr>
              <a:t> Select </a:t>
            </a:r>
            <a:r>
              <a:rPr lang="en-US" sz="1200" b="1" i="1" dirty="0">
                <a:ea typeface="Cambria" panose="02040503050406030204" pitchFamily="18" charset="0"/>
              </a:rPr>
              <a:t>Save+Close </a:t>
            </a:r>
            <a:r>
              <a:rPr lang="en-US" sz="1200" b="0" i="0" dirty="0">
                <a:ea typeface="Cambria" panose="02040503050406030204" pitchFamily="18" charset="0"/>
              </a:rPr>
              <a:t>to exit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sz="1200" b="0" i="0" dirty="0">
                <a:ea typeface="Cambria" panose="02040503050406030204" pitchFamily="18" charset="0"/>
              </a:rPr>
              <a:t>If </a:t>
            </a:r>
            <a:r>
              <a:rPr lang="en-US" sz="1200" b="1" i="0" dirty="0">
                <a:ea typeface="Cambria" panose="02040503050406030204" pitchFamily="18" charset="0"/>
              </a:rPr>
              <a:t>Yes </a:t>
            </a:r>
            <a:r>
              <a:rPr lang="en-US" sz="1200" b="0" i="1" dirty="0">
                <a:ea typeface="Cambria" panose="02040503050406030204" pitchFamily="18" charset="0"/>
              </a:rPr>
              <a:t>is </a:t>
            </a:r>
            <a:r>
              <a:rPr lang="en-US" sz="1200" b="0" i="0" dirty="0">
                <a:ea typeface="Cambria" panose="02040503050406030204" pitchFamily="18" charset="0"/>
              </a:rPr>
              <a:t>selected enter the name of </a:t>
            </a:r>
            <a:r>
              <a:rPr lang="en-US" sz="1200" b="1" i="1" dirty="0">
                <a:ea typeface="Cambria" panose="02040503050406030204" pitchFamily="18" charset="0"/>
              </a:rPr>
              <a:t>Witnessed By</a:t>
            </a:r>
            <a:r>
              <a:rPr lang="en-US" sz="1200" b="0" i="1" dirty="0">
                <a:ea typeface="Cambria" panose="02040503050406030204" pitchFamily="18" charset="0"/>
              </a:rPr>
              <a:t> </a:t>
            </a:r>
            <a:r>
              <a:rPr lang="en-US" sz="1200" b="0" i="0" dirty="0">
                <a:ea typeface="Cambria" panose="02040503050406030204" pitchFamily="18" charset="0"/>
              </a:rPr>
              <a:t>and </a:t>
            </a:r>
            <a:r>
              <a:rPr lang="en-US" sz="1200" b="1" i="1" dirty="0">
                <a:ea typeface="Cambria" panose="02040503050406030204" pitchFamily="18" charset="0"/>
              </a:rPr>
              <a:t>Date/Timestamp</a:t>
            </a:r>
            <a:endParaRPr lang="en-US" sz="1200" b="0" i="0" dirty="0">
              <a:ea typeface="Cambria" panose="02040503050406030204" pitchFamily="18" charset="0"/>
            </a:endParaRPr>
          </a:p>
          <a:p>
            <a:pPr marL="228600" indent="-228600">
              <a:buFont typeface="+mj-lt"/>
              <a:buAutoNum type="arabicPeriod"/>
              <a:defRPr/>
            </a:pPr>
            <a:r>
              <a:rPr lang="en-US" sz="1200" b="0" i="0" dirty="0">
                <a:ea typeface="Cambria" panose="02040503050406030204" pitchFamily="18" charset="0"/>
              </a:rPr>
              <a:t>Enter the </a:t>
            </a:r>
            <a:r>
              <a:rPr lang="en-US" sz="1200" b="1" i="1" dirty="0">
                <a:ea typeface="Cambria" panose="02040503050406030204" pitchFamily="18" charset="0"/>
              </a:rPr>
              <a:t>Preliminary Eligibility Date </a:t>
            </a:r>
            <a:r>
              <a:rPr lang="en-US" sz="1200" b="0" i="0" dirty="0">
                <a:ea typeface="Cambria" panose="02040503050406030204" pitchFamily="18" charset="0"/>
              </a:rPr>
              <a:t>(the system will validate </a:t>
            </a:r>
            <a:r>
              <a:rPr lang="en-US" sz="1200" b="1" i="0" dirty="0">
                <a:ea typeface="Cambria" panose="02040503050406030204" pitchFamily="18" charset="0"/>
              </a:rPr>
              <a:t>Family Income at or below 125% poverty level) </a:t>
            </a:r>
            <a:r>
              <a:rPr lang="en-US" sz="1200" b="0" i="0" dirty="0">
                <a:ea typeface="Cambria" panose="02040503050406030204" pitchFamily="18" charset="0"/>
              </a:rPr>
              <a:t>in this example it has been verified as no</a:t>
            </a:r>
            <a:endParaRPr lang="en-US" sz="1200" b="1" i="0" dirty="0">
              <a:ea typeface="Cambria" panose="02040503050406030204" pitchFamily="18" charset="0"/>
            </a:endParaRPr>
          </a:p>
          <a:p>
            <a:pPr marL="228600" indent="-228600">
              <a:buFont typeface="+mj-lt"/>
              <a:buAutoNum type="arabicPeriod"/>
              <a:defRPr/>
            </a:pPr>
            <a:r>
              <a:rPr lang="en-US" sz="1200" b="0" i="0" dirty="0">
                <a:ea typeface="Cambria" panose="02040503050406030204" pitchFamily="18" charset="0"/>
              </a:rPr>
              <a:t>Select </a:t>
            </a:r>
            <a:r>
              <a:rPr lang="en-US" sz="1200" b="1" i="1" dirty="0">
                <a:ea typeface="Cambria" panose="02040503050406030204" pitchFamily="18" charset="0"/>
              </a:rPr>
              <a:t>Previous</a:t>
            </a:r>
            <a:r>
              <a:rPr lang="en-US" sz="1200" b="0" i="0" dirty="0">
                <a:ea typeface="Cambria" panose="02040503050406030204" pitchFamily="18" charset="0"/>
              </a:rPr>
              <a:t> or </a:t>
            </a:r>
            <a:r>
              <a:rPr lang="en-US" sz="1200" b="1" i="1" dirty="0">
                <a:ea typeface="Cambria" panose="02040503050406030204" pitchFamily="18" charset="0"/>
              </a:rPr>
              <a:t>Close </a:t>
            </a:r>
            <a:r>
              <a:rPr lang="en-US" sz="1200" b="0" i="0" dirty="0">
                <a:ea typeface="Cambria" panose="02040503050406030204" pitchFamily="18" charset="0"/>
              </a:rPr>
              <a:t>to exit without saving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dirty="0">
                <a:ea typeface="Cambria" panose="02040503050406030204" pitchFamily="18" charset="0"/>
              </a:rPr>
              <a:t>Select </a:t>
            </a:r>
            <a:r>
              <a:rPr lang="en-US" sz="1200" b="1" i="1" dirty="0">
                <a:ea typeface="Cambria" panose="02040503050406030204" pitchFamily="18" charset="0"/>
              </a:rPr>
              <a:t>Save+Close</a:t>
            </a:r>
            <a:r>
              <a:rPr lang="en-US" sz="1200" b="0" i="0" dirty="0">
                <a:ea typeface="Cambria" panose="02040503050406030204" pitchFamily="18" charset="0"/>
              </a:rPr>
              <a:t> to exit or</a:t>
            </a:r>
            <a:r>
              <a:rPr lang="en-US" sz="1200" b="1" i="1" dirty="0">
                <a:ea typeface="Cambria" panose="02040503050406030204" pitchFamily="18" charset="0"/>
              </a:rPr>
              <a:t> Save+Continue </a:t>
            </a:r>
            <a:r>
              <a:rPr lang="en-US" sz="1200" b="0" i="0" dirty="0">
                <a:ea typeface="Cambria" panose="02040503050406030204" pitchFamily="18" charset="0"/>
              </a:rPr>
              <a:t>to continue the Eligibility process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US" sz="1200" b="0" i="0" dirty="0">
              <a:ea typeface="Cambria" panose="020405030504060302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3623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40319F-676E-4727-8C57-D6F3EECC44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70320949-C3E2-403B-8C1A-6666553D38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lvl="0" indent="0">
              <a:buFont typeface="+mj-lt"/>
              <a:buNone/>
            </a:pPr>
            <a:r>
              <a:rPr lang="en-US" b="1" i="0" dirty="0">
                <a:ea typeface="Cambria" panose="02040503050406030204" pitchFamily="18" charset="0"/>
              </a:rPr>
              <a:t>System Eligibility Determination </a:t>
            </a:r>
            <a:r>
              <a:rPr lang="en-US" dirty="0">
                <a:ea typeface="Cambria" panose="02040503050406030204" pitchFamily="18" charset="0"/>
              </a:rPr>
              <a:t>–</a:t>
            </a:r>
            <a:r>
              <a:rPr lang="en-US" b="1" i="1" dirty="0">
                <a:ea typeface="Cambria" panose="02040503050406030204" pitchFamily="18" charset="0"/>
              </a:rPr>
              <a:t> </a:t>
            </a:r>
            <a:r>
              <a:rPr lang="en-US" dirty="0">
                <a:ea typeface="Cambria" panose="02040503050406030204" pitchFamily="18" charset="0"/>
              </a:rPr>
              <a:t>review </a:t>
            </a:r>
            <a:r>
              <a:rPr lang="en-US" b="1" i="1" dirty="0">
                <a:ea typeface="Cambria" panose="02040503050406030204" pitchFamily="18" charset="0"/>
              </a:rPr>
              <a:t>Reasons for In-Eligibility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b="1" i="1" dirty="0">
                <a:ea typeface="Cambria" panose="02040503050406030204" pitchFamily="18" charset="0"/>
              </a:rPr>
              <a:t>Participant Summary </a:t>
            </a:r>
            <a:r>
              <a:rPr lang="en-US" b="0" i="0" dirty="0">
                <a:ea typeface="Cambria" panose="02040503050406030204" pitchFamily="18" charset="0"/>
              </a:rPr>
              <a:t>displays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b="1" i="1" dirty="0">
                <a:ea typeface="Cambria" panose="02040503050406030204" pitchFamily="18" charset="0"/>
              </a:rPr>
              <a:t>Reasons for Ineligibility </a:t>
            </a:r>
            <a:r>
              <a:rPr lang="en-US" b="0" i="0" dirty="0">
                <a:ea typeface="Cambria" panose="02040503050406030204" pitchFamily="18" charset="0"/>
              </a:rPr>
              <a:t>displays</a:t>
            </a:r>
            <a:endParaRPr lang="en-US" b="1" i="1" dirty="0">
              <a:ea typeface="Cambria" panose="02040503050406030204" pitchFamily="18" charset="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dirty="0">
                <a:ea typeface="Cambria" panose="02040503050406030204" pitchFamily="18" charset="0"/>
              </a:rPr>
              <a:t>Select </a:t>
            </a:r>
            <a:r>
              <a:rPr lang="en-US" b="1" i="1" dirty="0">
                <a:ea typeface="Cambria" panose="02040503050406030204" pitchFamily="18" charset="0"/>
              </a:rPr>
              <a:t>No SCSEP Eligible </a:t>
            </a:r>
            <a:r>
              <a:rPr lang="en-US" dirty="0">
                <a:ea typeface="Cambria" panose="02040503050406030204" pitchFamily="18" charset="0"/>
              </a:rPr>
              <a:t>under </a:t>
            </a:r>
            <a:r>
              <a:rPr lang="en-US" b="1" i="1" dirty="0">
                <a:ea typeface="Cambria" panose="02040503050406030204" pitchFamily="18" charset="0"/>
              </a:rPr>
              <a:t>Eligibility Determination </a:t>
            </a:r>
            <a:r>
              <a:rPr lang="en-US" b="0" i="0" dirty="0">
                <a:ea typeface="Cambria" panose="02040503050406030204" pitchFamily="18" charset="0"/>
              </a:rPr>
              <a:t>if in agreement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b="0" i="0" dirty="0">
                <a:ea typeface="Cambria" panose="02040503050406030204" pitchFamily="18" charset="0"/>
              </a:rPr>
              <a:t>Check </a:t>
            </a:r>
            <a:r>
              <a:rPr lang="en-US" b="1" i="1" dirty="0">
                <a:ea typeface="Cambria" panose="02040503050406030204" pitchFamily="18" charset="0"/>
              </a:rPr>
              <a:t>Reasons for Ineligibility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b="0" i="0" dirty="0">
                <a:ea typeface="Cambria" panose="02040503050406030204" pitchFamily="18" charset="0"/>
              </a:rPr>
              <a:t>Select </a:t>
            </a:r>
            <a:r>
              <a:rPr lang="en-US" b="1" i="1" dirty="0">
                <a:ea typeface="Cambria" panose="02040503050406030204" pitchFamily="18" charset="0"/>
              </a:rPr>
              <a:t>Action Taken if Ineligible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b="0" i="0" dirty="0">
                <a:ea typeface="Cambria" panose="02040503050406030204" pitchFamily="18" charset="0"/>
              </a:rPr>
              <a:t>Enter any related </a:t>
            </a:r>
            <a:r>
              <a:rPr lang="en-US" b="1" i="1" dirty="0">
                <a:ea typeface="Cambria" panose="02040503050406030204" pitchFamily="18" charset="0"/>
              </a:rPr>
              <a:t>Comments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b="0" i="0" dirty="0">
                <a:ea typeface="Cambria" panose="02040503050406030204" pitchFamily="18" charset="0"/>
              </a:rPr>
              <a:t>Select </a:t>
            </a:r>
            <a:r>
              <a:rPr lang="en-US" b="1" i="1" dirty="0">
                <a:ea typeface="Cambria" panose="02040503050406030204" pitchFamily="18" charset="0"/>
              </a:rPr>
              <a:t>Previous</a:t>
            </a:r>
            <a:r>
              <a:rPr lang="en-US" b="0" i="0" dirty="0">
                <a:ea typeface="Cambria" panose="02040503050406030204" pitchFamily="18" charset="0"/>
              </a:rPr>
              <a:t> to exit without saving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b="0" i="0" dirty="0">
                <a:ea typeface="Cambria" panose="02040503050406030204" pitchFamily="18" charset="0"/>
              </a:rPr>
              <a:t>Select </a:t>
            </a:r>
            <a:r>
              <a:rPr lang="en-US" b="1" i="1" dirty="0">
                <a:ea typeface="Cambria" panose="02040503050406030204" pitchFamily="18" charset="0"/>
              </a:rPr>
              <a:t>Save &amp; Continue </a:t>
            </a:r>
            <a:r>
              <a:rPr lang="en-US" b="0" i="0" dirty="0">
                <a:ea typeface="Cambria" panose="02040503050406030204" pitchFamily="18" charset="0"/>
              </a:rPr>
              <a:t>to continue the Eligibility process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1528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40319F-676E-4727-8C57-D6F3EECC44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12EE6FDF-1D8F-41D8-85C9-D08ED707F5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sz="1200" b="1" i="1" dirty="0">
                <a:ea typeface="Cambria" panose="02040503050406030204" pitchFamily="18" charset="0"/>
                <a:cs typeface="Calibri" panose="020F0502020204030204" pitchFamily="34" charset="0"/>
              </a:rPr>
              <a:t>Submit Confirmation</a:t>
            </a:r>
            <a:r>
              <a:rPr lang="en-US" sz="1200" b="1" i="1" baseline="0" dirty="0">
                <a:ea typeface="Cambria" panose="02040503050406030204" pitchFamily="18" charset="0"/>
                <a:cs typeface="Calibri" panose="020F0502020204030204" pitchFamily="34" charset="0"/>
              </a:rPr>
              <a:t>– Supervisor Final Eligibility Determination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1" i="1" dirty="0">
                <a:ea typeface="Cambria" panose="02040503050406030204" pitchFamily="18" charset="0"/>
                <a:cs typeface="Calibri" panose="020F0502020204030204" pitchFamily="34" charset="0"/>
              </a:rPr>
              <a:t>Submit Confirmation, </a:t>
            </a:r>
            <a:r>
              <a:rPr lang="en-US" sz="1200" dirty="0">
                <a:ea typeface="Cambria" panose="02040503050406030204" pitchFamily="18" charset="0"/>
                <a:cs typeface="Calibri" panose="020F0502020204030204" pitchFamily="34" charset="0"/>
              </a:rPr>
              <a:t>click</a:t>
            </a:r>
            <a:r>
              <a:rPr lang="en-US" sz="1200" b="1" i="1" dirty="0">
                <a:ea typeface="Cambria" panose="02040503050406030204" pitchFamily="18" charset="0"/>
                <a:cs typeface="Calibri" panose="020F0502020204030204" pitchFamily="34" charset="0"/>
              </a:rPr>
              <a:t> No </a:t>
            </a:r>
            <a:r>
              <a:rPr lang="en-US" sz="1200" b="0" i="0" dirty="0">
                <a:ea typeface="Cambria" panose="02040503050406030204" pitchFamily="18" charset="0"/>
                <a:cs typeface="Calibri" panose="020F0502020204030204" pitchFamily="34" charset="0"/>
              </a:rPr>
              <a:t>to return to the Case Details to make any changes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1" i="1" dirty="0">
                <a:ea typeface="Cambria" panose="02040503050406030204" pitchFamily="18" charset="0"/>
                <a:cs typeface="Calibri" panose="020F0502020204030204" pitchFamily="34" charset="0"/>
              </a:rPr>
              <a:t>Submit Confirmation, </a:t>
            </a:r>
            <a:r>
              <a:rPr lang="en-US" sz="1200" b="0" i="0" dirty="0">
                <a:ea typeface="Cambria" panose="02040503050406030204" pitchFamily="18" charset="0"/>
                <a:cs typeface="Calibri" panose="020F0502020204030204" pitchFamily="34" charset="0"/>
              </a:rPr>
              <a:t>click </a:t>
            </a:r>
            <a:r>
              <a:rPr lang="en-US" sz="1200" b="1" i="1" dirty="0">
                <a:ea typeface="Cambria" panose="02040503050406030204" pitchFamily="18" charset="0"/>
                <a:cs typeface="Calibri" panose="020F0502020204030204" pitchFamily="34" charset="0"/>
              </a:rPr>
              <a:t>Yes </a:t>
            </a:r>
            <a:r>
              <a:rPr lang="en-US" sz="1200" dirty="0">
                <a:ea typeface="Cambria" panose="02040503050406030204" pitchFamily="18" charset="0"/>
                <a:cs typeface="Calibri" panose="020F0502020204030204" pitchFamily="34" charset="0"/>
              </a:rPr>
              <a:t>to Submit the request, and generated a task for the Case Supervisor for review and final Eligibility Determination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sz="1200" dirty="0">
                <a:ea typeface="Cambria" panose="02040503050406030204" pitchFamily="18" charset="0"/>
                <a:cs typeface="Calibri" panose="020F0502020204030204" pitchFamily="34" charset="0"/>
              </a:rPr>
              <a:t>This generates a task for the Case Supervisor to review and approve all Cases (Eligible and Ineligible)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sz="1200" dirty="0">
                <a:ea typeface="Cambria" panose="02040503050406030204" pitchFamily="18" charset="0"/>
                <a:cs typeface="Calibri" panose="020F0502020204030204" pitchFamily="34" charset="0"/>
              </a:rPr>
              <a:t>If the case has initially been </a:t>
            </a:r>
            <a:r>
              <a:rPr lang="en-US" sz="1200" b="1" dirty="0">
                <a:ea typeface="Cambria" panose="02040503050406030204" pitchFamily="18" charset="0"/>
                <a:cs typeface="Calibri" panose="020F0502020204030204" pitchFamily="34" charset="0"/>
              </a:rPr>
              <a:t>deemed Ineligible</a:t>
            </a:r>
            <a:r>
              <a:rPr lang="en-US" sz="1200" dirty="0">
                <a:ea typeface="Cambria" panose="02040503050406030204" pitchFamily="18" charset="0"/>
                <a:cs typeface="Calibri" panose="020F0502020204030204" pitchFamily="34" charset="0"/>
              </a:rPr>
              <a:t>, no additional information is entered at this time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sz="1200" dirty="0">
                <a:ea typeface="Cambria" panose="02040503050406030204" pitchFamily="18" charset="0"/>
                <a:cs typeface="Calibri" panose="020F0502020204030204" pitchFamily="34" charset="0"/>
              </a:rPr>
              <a:t>If the case has initially been </a:t>
            </a:r>
            <a:r>
              <a:rPr lang="en-US" sz="1200" b="1" i="0" dirty="0">
                <a:ea typeface="Cambria" panose="02040503050406030204" pitchFamily="18" charset="0"/>
                <a:cs typeface="Calibri" panose="020F0502020204030204" pitchFamily="34" charset="0"/>
              </a:rPr>
              <a:t>deemed Eligible </a:t>
            </a:r>
            <a:r>
              <a:rPr lang="en-US" sz="1200" dirty="0">
                <a:ea typeface="Cambria" panose="02040503050406030204" pitchFamily="18" charset="0"/>
                <a:cs typeface="Calibri" panose="020F0502020204030204" pitchFamily="34" charset="0"/>
              </a:rPr>
              <a:t>Characteristics and Other Enrollment Information should be completed, while waiting for Final Eligibility Determination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1200"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sz="1200">
                <a:ea typeface="Cambria" panose="02040503050406030204" pitchFamily="18" charset="0"/>
                <a:cs typeface="Calibri" panose="020F0502020204030204" pitchFamily="34" charset="0"/>
              </a:rPr>
              <a:t>If </a:t>
            </a:r>
            <a:r>
              <a:rPr lang="en-US" sz="1200" dirty="0">
                <a:ea typeface="Cambria" panose="02040503050406030204" pitchFamily="18" charset="0"/>
                <a:cs typeface="Calibri" panose="020F0502020204030204" pitchFamily="34" charset="0"/>
              </a:rPr>
              <a:t>you are logged in as a Case Supervisor or above, this step will be skipped and you will navigate directly to Approver the Eligibility Determination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1200" dirty="0">
              <a:ea typeface="Cambria" panose="02040503050406030204" pitchFamily="18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8680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37E7E5-9365-42FD-834F-50694912F8C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E2A10CAF-32F6-4351-B3EE-E4DE8DDEBB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Arial" panose="020B0604020202020204" pitchFamily="34" charset="0"/>
              </a:rPr>
              <a:t>The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Arial" panose="020B0604020202020204" pitchFamily="34" charset="0"/>
              </a:rPr>
              <a:t>Participant Summary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Arial" panose="020B0604020202020204" pitchFamily="34" charset="0"/>
              </a:rPr>
              <a:t>screen has been updated, the case status is now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Arial" panose="020B0604020202020204" pitchFamily="34" charset="0"/>
              </a:rPr>
              <a:t>Pending Eligibility Approval, IDL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Arial" panose="020B0604020202020204" pitchFamily="34" charset="0"/>
              </a:rPr>
              <a:t>and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Arial" panose="020B0604020202020204" pitchFamily="34" charset="0"/>
              </a:rPr>
              <a:t>Contact 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mbria" panose="02040503050406030204" pitchFamily="18" charset="0"/>
                <a:cs typeface="Arial" panose="020B0604020202020204" pitchFamily="34" charset="0"/>
              </a:rPr>
              <a:t>information is visible</a:t>
            </a:r>
            <a:endParaRPr kumimoji="0" lang="en-US" sz="12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Arial" panose="020B0604020202020204" pitchFamily="34" charset="0"/>
              </a:rPr>
              <a:t>The case status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Arial" panose="020B0604020202020204" pitchFamily="34" charset="0"/>
              </a:rPr>
              <a:t>is now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Arial" panose="020B0604020202020204" pitchFamily="34" charset="0"/>
              </a:rPr>
              <a:t>Note Eligibility Determination Approval is In Progress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Arial" panose="020B0604020202020204" pitchFamily="34" charset="0"/>
              </a:rPr>
              <a:t>The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Arial" panose="020B0604020202020204" pitchFamily="34" charset="0"/>
              </a:rPr>
              <a:t>Intake Checklist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Arial" panose="020B0604020202020204" pitchFamily="34" charset="0"/>
              </a:rPr>
              <a:t> shows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Arial" panose="020B0604020202020204" pitchFamily="34" charset="0"/>
              </a:rPr>
              <a:t>Action Items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Arial" panose="020B0604020202020204" pitchFamily="34" charset="0"/>
              </a:rPr>
              <a:t>that need to be completed, Characteristics, Other Enrollment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0742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37E7E5-9365-42FD-834F-50694912F8C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7F322F91-A510-45F9-AA4C-21BA6E86B1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While the </a:t>
            </a:r>
            <a:r>
              <a:rPr lang="en-US" b="1" i="0" dirty="0"/>
              <a:t>Case Supervisor </a:t>
            </a:r>
            <a:r>
              <a:rPr lang="en-US" b="0" i="0" dirty="0"/>
              <a:t>is reviewing the eligibility details Characteristics for the applicant may be entered.  It is strongly recommended that this process be completed during this time.</a:t>
            </a:r>
            <a:endParaRPr lang="en-US" dirty="0"/>
          </a:p>
          <a:p>
            <a:r>
              <a:rPr lang="en-US" dirty="0"/>
              <a:t>Characteristics consist of 4 areas that may be expanded or collapsed</a:t>
            </a:r>
          </a:p>
        </p:txBody>
      </p:sp>
    </p:spTree>
    <p:extLst>
      <p:ext uri="{BB962C8B-B14F-4D97-AF65-F5344CB8AC3E}">
        <p14:creationId xmlns:p14="http://schemas.microsoft.com/office/powerpoint/2010/main" val="16068067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40319F-676E-4727-8C57-D6F3EECC44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E020F035-FBFD-4EBB-8A69-03DE017CA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Font typeface="+mj-lt"/>
              <a:buNone/>
            </a:pPr>
            <a:r>
              <a:rPr lang="en-US" sz="1200" b="1" i="1" cap="none" dirty="0">
                <a:solidFill>
                  <a:schemeClr val="tx1"/>
                </a:solidFill>
                <a:latin typeface="+mn-lt"/>
              </a:rPr>
              <a:t>Participant Summary </a:t>
            </a:r>
            <a:r>
              <a:rPr lang="en-US" sz="1200" b="0" i="1" cap="none" dirty="0">
                <a:solidFill>
                  <a:schemeClr val="tx1"/>
                </a:solidFill>
                <a:latin typeface="+mn-lt"/>
              </a:rPr>
              <a:t>provides an overview of the participant</a:t>
            </a:r>
            <a:endParaRPr lang="en-US" sz="1200" b="1" i="1" cap="none" dirty="0">
              <a:solidFill>
                <a:schemeClr val="tx1"/>
              </a:solidFill>
              <a:latin typeface="+mn-lt"/>
            </a:endParaRPr>
          </a:p>
          <a:p>
            <a:pPr marL="228600" indent="-228600">
              <a:spcBef>
                <a:spcPts val="0"/>
              </a:spcBef>
              <a:buFont typeface="+mj-lt"/>
              <a:buAutoNum type="arabicPeriod"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The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Participant Summary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 has been auto-populated with the applicant’s name, grant information, age and mailing information</a:t>
            </a:r>
          </a:p>
          <a:p>
            <a:pPr marL="228600" indent="-228600">
              <a:spcBef>
                <a:spcPts val="0"/>
              </a:spcBef>
              <a:buFont typeface="+mj-lt"/>
              <a:buAutoNum type="arabicPeriod"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A unique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Participant ID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has been created</a:t>
            </a:r>
          </a:p>
          <a:p>
            <a:pPr marL="228600" indent="-228600">
              <a:spcBef>
                <a:spcPts val="0"/>
              </a:spcBef>
              <a:buFont typeface="+mj-lt"/>
              <a:buAutoNum type="arabicPeriod"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mbria" panose="02040503050406030204" pitchFamily="18" charset="0"/>
            </a:endParaRPr>
          </a:p>
          <a:p>
            <a:pPr marL="0" indent="0">
              <a:spcBef>
                <a:spcPts val="0"/>
              </a:spcBef>
              <a:buFont typeface="+mj-lt"/>
              <a:buNone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The next Characteristics section  is Priority of Service scroll down to enter information</a:t>
            </a:r>
          </a:p>
        </p:txBody>
      </p:sp>
    </p:spTree>
    <p:extLst>
      <p:ext uri="{BB962C8B-B14F-4D97-AF65-F5344CB8AC3E}">
        <p14:creationId xmlns:p14="http://schemas.microsoft.com/office/powerpoint/2010/main" val="336180308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40319F-676E-4727-8C57-D6F3EECC44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FFA2B264-1568-4E3E-8212-8E32F9D759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308985"/>
            <a:ext cx="7315200" cy="2700338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kumimoji="0" lang="en-US" sz="1200" b="1" i="1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Priority of Service </a:t>
            </a:r>
          </a:p>
          <a:p>
            <a:pPr marL="228600" indent="-228600">
              <a:spcBef>
                <a:spcPts val="0"/>
              </a:spcBef>
              <a:buFont typeface="+mj-lt"/>
              <a:buAutoNum type="arabicPeriod"/>
            </a:pPr>
            <a:r>
              <a:rPr kumimoji="0" lang="en-US" sz="12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 </a:t>
            </a:r>
            <a:r>
              <a:rPr lang="en-US" b="0" i="0" dirty="0"/>
              <a:t>Recommend starting with the 2</a:t>
            </a:r>
            <a:r>
              <a:rPr lang="en-US" b="0" i="0" baseline="30000" dirty="0"/>
              <a:t>ND</a:t>
            </a:r>
            <a:r>
              <a:rPr lang="en-US" b="0" i="0" dirty="0"/>
              <a:t> column </a:t>
            </a:r>
            <a:r>
              <a:rPr lang="en-US" b="1" i="1" dirty="0"/>
              <a:t>Eligible Veteran Status </a:t>
            </a:r>
            <a:r>
              <a:rPr lang="en-US" b="0" i="0" dirty="0"/>
              <a:t>as it will validate column 1 and 3</a:t>
            </a:r>
            <a:endParaRPr lang="en-US" b="1" dirty="0"/>
          </a:p>
          <a:p>
            <a:pPr marL="457200" lvl="1" indent="0">
              <a:buFont typeface="+mj-lt"/>
              <a:buNone/>
            </a:pPr>
            <a:r>
              <a:rPr lang="en-US" b="0" i="0" dirty="0"/>
              <a:t>Select </a:t>
            </a:r>
            <a:r>
              <a:rPr lang="en-US" b="1" i="1" dirty="0"/>
              <a:t>Yes </a:t>
            </a:r>
            <a:r>
              <a:rPr lang="en-US" b="0" i="0" dirty="0"/>
              <a:t>or </a:t>
            </a:r>
            <a:r>
              <a:rPr lang="en-US" b="1" i="1" dirty="0"/>
              <a:t>No </a:t>
            </a:r>
            <a:r>
              <a:rPr lang="en-US" b="0" i="0" dirty="0"/>
              <a:t> for </a:t>
            </a:r>
            <a:r>
              <a:rPr lang="en-US" b="1" i="1" dirty="0"/>
              <a:t>Veteran, Post 911 Era</a:t>
            </a:r>
            <a:endParaRPr lang="en-US" b="0" i="0" dirty="0"/>
          </a:p>
          <a:p>
            <a:pPr marL="228600" indent="-228600">
              <a:spcBef>
                <a:spcPts val="0"/>
              </a:spcBef>
              <a:buFont typeface="+mj-lt"/>
              <a:buAutoNum type="arabicPeriod"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Select  yes or no for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Low Literacy Skills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if yes is selected, Limited English Skills must be no</a:t>
            </a:r>
          </a:p>
          <a:p>
            <a:pPr marL="685800" lvl="1" indent="-228600">
              <a:spcBef>
                <a:spcPts val="0"/>
              </a:spcBef>
              <a:buFont typeface="+mj-lt"/>
              <a:buAutoNum type="alphaLcPeriod"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Selecting yes for Limited English Proficiency (LEP), will open an additional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Required Field *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for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Primary Language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selection from the drop-down menu</a:t>
            </a:r>
          </a:p>
          <a:p>
            <a:pPr marL="228600" indent="-228600">
              <a:spcBef>
                <a:spcPts val="0"/>
              </a:spcBef>
              <a:buFont typeface="+mj-lt"/>
              <a:buAutoNum type="arabicPeriod"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To validate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Urban or Rural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 field,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(Rural Urban Commuting Area)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elect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Lookup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RUCA by Zip Code/Lookup RUCA by State/County Code </a:t>
            </a:r>
          </a:p>
          <a:p>
            <a:pPr marL="457200" lvl="1" indent="0">
              <a:spcBef>
                <a:spcPts val="0"/>
              </a:spcBef>
              <a:buFont typeface="+mj-lt"/>
              <a:buNone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If you need to determine if a county is Rural or Urban, select lookup by ZC.  If you need to know your state or county code, use the RUCA State County Tract</a:t>
            </a:r>
          </a:p>
          <a:p>
            <a:pPr marL="228600" lvl="0" indent="-228600">
              <a:spcBef>
                <a:spcPts val="0"/>
              </a:spcBef>
              <a:buFont typeface="+mj-lt"/>
              <a:buAutoNum type="arabicPeriod"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Since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Formerly Incarcerated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is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Yes,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as a Priority of Service, it is automatically designated as a waiver factor field if your organization depending on the Grantees IDL Policy. This field auto updates in Waiver Factors.</a:t>
            </a:r>
          </a:p>
          <a:p>
            <a:pPr marL="228600" indent="-228600">
              <a:spcBef>
                <a:spcPts val="0"/>
              </a:spcBef>
              <a:buFont typeface="+mj-lt"/>
              <a:buAutoNum type="arabicPeriod"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mbria" panose="020405030504060302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Strongly recommended completion of all fields at this time, you will not be able to assign the Case until all Characteristic fields have been completed</a:t>
            </a:r>
          </a:p>
          <a:p>
            <a:pPr>
              <a:spcBef>
                <a:spcPts val="0"/>
              </a:spcBef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mbria" panose="02040503050406030204" pitchFamily="18" charset="0"/>
            </a:endParaRPr>
          </a:p>
          <a:p>
            <a:pPr marL="0" indent="0">
              <a:spcBef>
                <a:spcPts val="0"/>
              </a:spcBef>
              <a:buFont typeface="+mj-lt"/>
              <a:buNone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The next Characteristics tab is Most in Need Waiver Factors select the arrow to open 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7248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40319F-676E-4727-8C57-D6F3EECC44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FFA2B264-1568-4E3E-8212-8E32F9D759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308985"/>
            <a:ext cx="7315200" cy="2700338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kumimoji="0" lang="en-US" sz="1200" b="1" i="1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Most in Need Waiver Factors</a:t>
            </a:r>
            <a:endParaRPr lang="en-US" sz="1200" b="1" i="1" dirty="0">
              <a:ea typeface="Cambria" panose="02040503050406030204" pitchFamily="18" charset="0"/>
            </a:endParaRPr>
          </a:p>
          <a:p>
            <a:pPr marL="228600" indent="-228600">
              <a:spcBef>
                <a:spcPts val="0"/>
              </a:spcBef>
              <a:buFont typeface="+mj-lt"/>
              <a:buAutoNum type="arabicPeriod"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Complete all applicable fields;</a:t>
            </a:r>
          </a:p>
          <a:p>
            <a:pPr>
              <a:spcBef>
                <a:spcPts val="0"/>
              </a:spcBef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mbria" panose="02040503050406030204" pitchFamily="18" charset="0"/>
            </a:endParaRPr>
          </a:p>
          <a:p>
            <a:pPr marL="0" indent="0">
              <a:spcBef>
                <a:spcPts val="0"/>
              </a:spcBef>
              <a:buFont typeface="+mj-lt"/>
              <a:buNone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The next Characteristics tab is Other Characteristics select  the arrow to open 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78905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40319F-676E-4727-8C57-D6F3EECC44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FFA2B264-1568-4E3E-8212-8E32F9D759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308985"/>
            <a:ext cx="7315200" cy="2700338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kumimoji="0" lang="en-US" sz="1200" b="1" i="1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Other Characteristics</a:t>
            </a:r>
            <a:endParaRPr kumimoji="0" lang="en-US" sz="12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mbria" panose="02040503050406030204" pitchFamily="18" charset="0"/>
            </a:endParaRPr>
          </a:p>
          <a:p>
            <a:pPr marL="228600" indent="-228600">
              <a:spcBef>
                <a:spcPts val="0"/>
              </a:spcBef>
              <a:buFont typeface="+mj-lt"/>
              <a:buAutoNum type="arabicPeriod"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Select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Yes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or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No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for fields regarding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Public Assistance TANF, SNAP, Subsidized Housing, General Assistance, Other Public Assistance Recipient</a:t>
            </a:r>
          </a:p>
          <a:p>
            <a:pPr marL="228600" indent="-228600">
              <a:spcBef>
                <a:spcPts val="0"/>
              </a:spcBef>
              <a:buFont typeface="+mj-lt"/>
              <a:buAutoNum type="arabicPeriod"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Select the corresponding answer for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Supplemental Security Income (SSI)/Social Security Disability Insurance (SSDI) Status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mbria" panose="02040503050406030204" pitchFamily="18" charset="0"/>
            </a:endParaRPr>
          </a:p>
          <a:p>
            <a:pPr marL="228600" indent="-228600">
              <a:spcBef>
                <a:spcPts val="0"/>
              </a:spcBef>
              <a:buFont typeface="+mj-lt"/>
              <a:buAutoNum type="arabicPeriod"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From the dropdown menu, select the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Highest Education Level Completed*</a:t>
            </a:r>
          </a:p>
          <a:p>
            <a:pPr marL="228600" indent="-228600">
              <a:spcBef>
                <a:spcPts val="0"/>
              </a:spcBef>
              <a:buFont typeface="+mj-lt"/>
              <a:buAutoNum type="arabicPeriod"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Select corresponding answer for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Unemployment Compensation Eligibility Status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mbria" panose="02040503050406030204" pitchFamily="18" charset="0"/>
            </a:endParaRPr>
          </a:p>
          <a:p>
            <a:pPr>
              <a:spcBef>
                <a:spcPts val="0"/>
              </a:spcBef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mbria" panose="02040503050406030204" pitchFamily="18" charset="0"/>
            </a:endParaRPr>
          </a:p>
          <a:p>
            <a:pPr>
              <a:spcBef>
                <a:spcPts val="0"/>
              </a:spcBef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Strongly recommended completion of all fields at this time as they will be required prior to assigning the case</a:t>
            </a:r>
          </a:p>
          <a:p>
            <a:pPr marL="0" indent="0">
              <a:spcBef>
                <a:spcPts val="0"/>
              </a:spcBef>
              <a:buFont typeface="+mj-lt"/>
              <a:buNone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mbria" panose="02040503050406030204" pitchFamily="18" charset="0"/>
            </a:endParaRPr>
          </a:p>
          <a:p>
            <a:pPr marL="0" indent="0">
              <a:spcBef>
                <a:spcPts val="0"/>
              </a:spcBef>
              <a:buFont typeface="+mj-lt"/>
              <a:buNone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The next Characteristics tab is Other Barriers to Employment the arrow to open 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60485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40319F-676E-4727-8C57-D6F3EECC44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FFA2B264-1568-4E3E-8212-8E32F9D759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308985"/>
            <a:ext cx="7315200" cy="2700338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kumimoji="0" lang="en-US" sz="12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Other Barriers to Employment</a:t>
            </a:r>
            <a:endParaRPr lang="en-US" sz="1200" b="1" i="0" dirty="0">
              <a:ea typeface="Cambria" panose="02040503050406030204" pitchFamily="18" charset="0"/>
            </a:endParaRPr>
          </a:p>
          <a:p>
            <a:pPr marL="228600" indent="-228600">
              <a:spcBef>
                <a:spcPts val="0"/>
              </a:spcBef>
              <a:buFont typeface="+mj-lt"/>
              <a:buAutoNum type="arabicPeriod"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Complete fields relating to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Ex-Offender, Low Income Status at Program Entry, Greatest Social Need, Displaced Homemaker </a:t>
            </a:r>
          </a:p>
          <a:p>
            <a:pPr marL="228600" indent="-228600">
              <a:spcBef>
                <a:spcPts val="0"/>
              </a:spcBef>
              <a:buFont typeface="+mj-lt"/>
              <a:buAutoNum type="arabicPeriod"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Click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Show Instructions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for detailed information on field input)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 </a:t>
            </a:r>
          </a:p>
          <a:p>
            <a:pPr marL="228600" indent="-228600">
              <a:spcBef>
                <a:spcPts val="0"/>
              </a:spcBef>
              <a:buFont typeface="+mj-lt"/>
              <a:buAutoNum type="arabicPeriod"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Selecting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Yes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to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Other Significant Barriers to Employment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will open an additional required field for completion</a:t>
            </a:r>
          </a:p>
          <a:p>
            <a:pPr marL="228600" indent="-228600">
              <a:spcBef>
                <a:spcPts val="0"/>
              </a:spcBef>
              <a:buFont typeface="+mj-lt"/>
              <a:buAutoNum type="arabicPeriod"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Input any associated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Characteristics Comments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mbria" panose="02040503050406030204" pitchFamily="18" charset="0"/>
            </a:endParaRPr>
          </a:p>
          <a:p>
            <a:pPr marL="228600" indent="-228600">
              <a:spcBef>
                <a:spcPts val="0"/>
              </a:spcBef>
              <a:buFont typeface="+mj-lt"/>
              <a:buAutoNum type="arabicPeriod"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Select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Previous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or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Close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 to exit without saving</a:t>
            </a:r>
          </a:p>
          <a:p>
            <a:pPr marL="228600" indent="-228600">
              <a:spcBef>
                <a:spcPts val="0"/>
              </a:spcBef>
              <a:buFont typeface="+mj-lt"/>
              <a:buAutoNum type="arabicPeriod"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Select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Save+Close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</a:rPr>
              <a:t> when completed to enter Other Enrollment Information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1930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37E7E5-9365-42FD-834F-50694912F8C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7F322F91-A510-45F9-AA4C-21BA6E86B1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/>
              <a:t>Other Enrollment Information is documented for programs the applicant may be Co-enrolled in should also be completed while the Case Supervisor is reviewing the eligibility details.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507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D4485E-D5C7-4F8D-B696-86DC5673604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B4964541-9624-4159-A3F9-F3B5275CE9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z="1200" b="1" i="1" dirty="0">
                <a:ea typeface="Cambria" panose="02040503050406030204" pitchFamily="18" charset="0"/>
              </a:rPr>
              <a:t>Other Enrolment Information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en-US" sz="1200" dirty="0">
                <a:ea typeface="Cambria" panose="02040503050406030204" pitchFamily="18" charset="0"/>
                <a:cs typeface="Calibri" panose="020F0502020204030204" pitchFamily="34" charset="0"/>
              </a:rPr>
              <a:t>The case status is now </a:t>
            </a:r>
            <a:r>
              <a:rPr lang="en-US" sz="1200" b="1" i="1" dirty="0">
                <a:ea typeface="Cambria" panose="02040503050406030204" pitchFamily="18" charset="0"/>
                <a:cs typeface="Calibri" panose="020F0502020204030204" pitchFamily="34" charset="0"/>
              </a:rPr>
              <a:t>Other Enrollment Information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en-US" sz="1200" dirty="0">
                <a:ea typeface="Cambria" panose="02040503050406030204" pitchFamily="18" charset="0"/>
                <a:cs typeface="Calibri" panose="020F0502020204030204" pitchFamily="34" charset="0"/>
              </a:rPr>
              <a:t>Select as many </a:t>
            </a:r>
            <a:r>
              <a:rPr lang="en-US" sz="1200" b="1" i="1" dirty="0">
                <a:ea typeface="Cambria" panose="02040503050406030204" pitchFamily="18" charset="0"/>
                <a:cs typeface="Calibri" panose="020F0502020204030204" pitchFamily="34" charset="0"/>
              </a:rPr>
              <a:t>Co-Enrollment Services</a:t>
            </a:r>
            <a:r>
              <a:rPr lang="en-US" sz="1200" b="1" dirty="0"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1200" dirty="0">
                <a:ea typeface="Cambria" panose="02040503050406030204" pitchFamily="18" charset="0"/>
                <a:cs typeface="Calibri" panose="020F0502020204030204" pitchFamily="34" charset="0"/>
              </a:rPr>
              <a:t>that apply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en-US" sz="1200" dirty="0">
                <a:ea typeface="Cambria" panose="02040503050406030204" pitchFamily="18" charset="0"/>
                <a:cs typeface="Calibri" panose="020F0502020204030204" pitchFamily="34" charset="0"/>
              </a:rPr>
              <a:t>Select </a:t>
            </a:r>
            <a:r>
              <a:rPr lang="en-US" sz="1200" b="1" i="1" dirty="0">
                <a:ea typeface="Cambria" panose="02040503050406030204" pitchFamily="18" charset="0"/>
                <a:cs typeface="Calibri" panose="020F0502020204030204" pitchFamily="34" charset="0"/>
              </a:rPr>
              <a:t>None,</a:t>
            </a:r>
            <a:r>
              <a:rPr lang="en-US" sz="1200" dirty="0">
                <a:ea typeface="Cambria" panose="02040503050406030204" pitchFamily="18" charset="0"/>
                <a:cs typeface="Calibri" panose="020F0502020204030204" pitchFamily="34" charset="0"/>
              </a:rPr>
              <a:t> to default all fields to No</a:t>
            </a:r>
          </a:p>
          <a:p>
            <a:pPr marL="228600" indent="-228600">
              <a:buFont typeface="+mj-lt"/>
              <a:buAutoNum type="arabicPeriod"/>
              <a:defRPr/>
            </a:pPr>
            <a:endParaRPr lang="en-US" sz="1200" dirty="0">
              <a:ea typeface="Cambria" panose="02040503050406030204" pitchFamily="18" charset="0"/>
              <a:cs typeface="Calibri" panose="020F0502020204030204" pitchFamily="34" charset="0"/>
            </a:endParaRPr>
          </a:p>
          <a:p>
            <a:r>
              <a:rPr lang="en-US" dirty="0"/>
              <a:t>Participant Job Code is the next section for completion</a:t>
            </a:r>
          </a:p>
        </p:txBody>
      </p:sp>
    </p:spTree>
    <p:extLst>
      <p:ext uri="{BB962C8B-B14F-4D97-AF65-F5344CB8AC3E}">
        <p14:creationId xmlns:p14="http://schemas.microsoft.com/office/powerpoint/2010/main" val="406477104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D4485E-D5C7-4F8D-B696-86DC5673604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D017C463-06DD-465A-AAE2-A5B06212D6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b="1" i="1" dirty="0">
                <a:ea typeface="Cambria" panose="02040503050406030204" pitchFamily="18" charset="0"/>
              </a:rPr>
              <a:t>Participant Interest Job Code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b="1" i="1" dirty="0">
                <a:ea typeface="Cambria" panose="02040503050406030204" pitchFamily="18" charset="0"/>
              </a:rPr>
              <a:t>Job Codes </a:t>
            </a:r>
            <a:r>
              <a:rPr lang="en-US" b="0" i="0" baseline="0" dirty="0">
                <a:ea typeface="Cambria" panose="02040503050406030204" pitchFamily="18" charset="0"/>
              </a:rPr>
              <a:t>are not required, but it is strongly recommended that they be completed</a:t>
            </a:r>
            <a:endParaRPr lang="en-US" b="0" i="0" dirty="0">
              <a:ea typeface="Cambria" panose="02040503050406030204" pitchFamily="18" charset="0"/>
            </a:endParaRPr>
          </a:p>
          <a:p>
            <a:pPr marL="228600" indent="-228600">
              <a:buFont typeface="+mj-lt"/>
              <a:buAutoNum type="arabicPeriod"/>
              <a:defRPr/>
            </a:pPr>
            <a:r>
              <a:rPr lang="en-US" dirty="0">
                <a:ea typeface="Cambria" panose="02040503050406030204" pitchFamily="18" charset="0"/>
              </a:rPr>
              <a:t>Select up to 3 </a:t>
            </a:r>
            <a:r>
              <a:rPr lang="en-US" b="0" i="0" dirty="0">
                <a:ea typeface="Cambria" panose="02040503050406030204" pitchFamily="18" charset="0"/>
              </a:rPr>
              <a:t>applicable</a:t>
            </a:r>
            <a:r>
              <a:rPr lang="en-US" dirty="0">
                <a:ea typeface="Cambria" panose="02040503050406030204" pitchFamily="18" charset="0"/>
              </a:rPr>
              <a:t> </a:t>
            </a:r>
            <a:r>
              <a:rPr lang="en-US" b="1" i="1" dirty="0">
                <a:ea typeface="Cambria" panose="02040503050406030204" pitchFamily="18" charset="0"/>
              </a:rPr>
              <a:t>Job Codes</a:t>
            </a:r>
          </a:p>
          <a:p>
            <a:pPr marL="0" indent="0">
              <a:buFont typeface="+mj-lt"/>
              <a:buNone/>
              <a:defRPr/>
            </a:pPr>
            <a:r>
              <a:rPr lang="en-US" b="0" i="0" dirty="0">
                <a:ea typeface="Cambria" panose="02040503050406030204" pitchFamily="18" charset="0"/>
              </a:rPr>
              <a:t>Can be useful when looking at CSA assignments</a:t>
            </a:r>
          </a:p>
          <a:p>
            <a:pPr marL="228600" indent="-228600">
              <a:buFont typeface="+mj-lt"/>
              <a:buAutoNum type="arabicPeriod"/>
              <a:defRPr/>
            </a:pPr>
            <a:endParaRPr lang="en-US" b="1" i="1" dirty="0">
              <a:ea typeface="Cambria" panose="020405030504060302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b="0" i="0" dirty="0">
                <a:ea typeface="Cambria" panose="02040503050406030204" pitchFamily="18" charset="0"/>
              </a:rPr>
              <a:t>Program Introduction is the next section for completion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86460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D4485E-D5C7-4F8D-B696-86DC5673604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B4964541-9624-4159-A3F9-F3B5275CE9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  <a:defRPr/>
            </a:pPr>
            <a:r>
              <a:rPr lang="en-US" sz="1200" b="1" i="0" dirty="0">
                <a:ea typeface="Cambria" panose="02040503050406030204" pitchFamily="18" charset="0"/>
              </a:rPr>
              <a:t>Program Introduction – both the Pre-Assessment and Overview must occur after the Application Date and can’t be in the future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en-US" sz="1200" dirty="0">
                <a:ea typeface="Cambria" panose="02040503050406030204" pitchFamily="18" charset="0"/>
                <a:cs typeface="Calibri" panose="020F0502020204030204" pitchFamily="34" charset="0"/>
              </a:rPr>
              <a:t>Use the calendar icon or enter the </a:t>
            </a:r>
            <a:r>
              <a:rPr lang="en-US" sz="1200" b="1" i="1" dirty="0">
                <a:ea typeface="Cambria" panose="02040503050406030204" pitchFamily="18" charset="0"/>
                <a:cs typeface="Calibri" panose="020F0502020204030204" pitchFamily="34" charset="0"/>
              </a:rPr>
              <a:t>Pre-Assessment Date </a:t>
            </a:r>
            <a:r>
              <a:rPr lang="en-US" sz="1200" dirty="0">
                <a:ea typeface="Cambria" panose="02040503050406030204" pitchFamily="18" charset="0"/>
                <a:cs typeface="Calibri" panose="020F0502020204030204" pitchFamily="34" charset="0"/>
              </a:rPr>
              <a:t>that was provided to the applicant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en-US" sz="1200" dirty="0">
                <a:ea typeface="Cambria" panose="02040503050406030204" pitchFamily="18" charset="0"/>
                <a:cs typeface="Calibri" panose="020F0502020204030204" pitchFamily="34" charset="0"/>
              </a:rPr>
              <a:t>Use the calendar icon or enter the </a:t>
            </a:r>
            <a:r>
              <a:rPr lang="en-US" sz="1200" b="1" i="1" dirty="0">
                <a:ea typeface="Cambria" panose="02040503050406030204" pitchFamily="18" charset="0"/>
                <a:cs typeface="Calibri" panose="020F0502020204030204" pitchFamily="34" charset="0"/>
              </a:rPr>
              <a:t>Program Over Date </a:t>
            </a:r>
            <a:r>
              <a:rPr lang="en-US" sz="1200" dirty="0">
                <a:ea typeface="Cambria" panose="02040503050406030204" pitchFamily="18" charset="0"/>
                <a:cs typeface="Calibri" panose="020F0502020204030204" pitchFamily="34" charset="0"/>
              </a:rPr>
              <a:t>that was provided to the applicant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en-US" sz="1200" dirty="0">
                <a:ea typeface="Cambria" panose="02040503050406030204" pitchFamily="18" charset="0"/>
                <a:cs typeface="Calibri" panose="020F0502020204030204" pitchFamily="34" charset="0"/>
              </a:rPr>
              <a:t>Select </a:t>
            </a:r>
            <a:r>
              <a:rPr lang="en-US" sz="1200" b="1" i="1" dirty="0">
                <a:ea typeface="Cambria" panose="02040503050406030204" pitchFamily="18" charset="0"/>
                <a:cs typeface="Calibri" panose="020F0502020204030204" pitchFamily="34" charset="0"/>
              </a:rPr>
              <a:t>Previous </a:t>
            </a:r>
            <a:r>
              <a:rPr lang="en-US" sz="1200" b="0" i="0" dirty="0">
                <a:ea typeface="Cambria" panose="02040503050406030204" pitchFamily="18" charset="0"/>
                <a:cs typeface="Calibri" panose="020F0502020204030204" pitchFamily="34" charset="0"/>
              </a:rPr>
              <a:t>or </a:t>
            </a:r>
            <a:r>
              <a:rPr lang="en-US" sz="1200" b="1" i="1" dirty="0">
                <a:ea typeface="Cambria" panose="02040503050406030204" pitchFamily="18" charset="0"/>
                <a:cs typeface="Calibri" panose="020F0502020204030204" pitchFamily="34" charset="0"/>
              </a:rPr>
              <a:t>Close </a:t>
            </a:r>
            <a:r>
              <a:rPr lang="en-US" sz="1200" b="0" i="0" dirty="0">
                <a:ea typeface="Cambria" panose="02040503050406030204" pitchFamily="18" charset="0"/>
                <a:cs typeface="Calibri" panose="020F0502020204030204" pitchFamily="34" charset="0"/>
              </a:rPr>
              <a:t>to exit without saving</a:t>
            </a:r>
            <a:endParaRPr lang="en-US" sz="1200" b="1" i="1" dirty="0"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marL="228600" indent="-228600">
              <a:buFont typeface="+mj-lt"/>
              <a:buAutoNum type="arabicPeriod"/>
              <a:defRPr/>
            </a:pPr>
            <a:r>
              <a:rPr lang="en-US" sz="1200" dirty="0">
                <a:ea typeface="Cambria" panose="02040503050406030204" pitchFamily="18" charset="0"/>
                <a:cs typeface="Calibri" panose="020F0502020204030204" pitchFamily="34" charset="0"/>
              </a:rPr>
              <a:t>Select </a:t>
            </a:r>
            <a:r>
              <a:rPr lang="en-US" sz="1200" b="1" i="1" dirty="0">
                <a:ea typeface="Cambria" panose="02040503050406030204" pitchFamily="18" charset="0"/>
                <a:cs typeface="Calibri" panose="020F0502020204030204" pitchFamily="34" charset="0"/>
              </a:rPr>
              <a:t>Complete</a:t>
            </a:r>
            <a:r>
              <a:rPr lang="en-US" sz="1200" b="0" i="0" dirty="0">
                <a:ea typeface="Cambria" panose="02040503050406030204" pitchFamily="18" charset="0"/>
                <a:cs typeface="Calibri" panose="020F0502020204030204" pitchFamily="34" charset="0"/>
              </a:rPr>
              <a:t> when done and to return to the SCSEP Summary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55625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en-US" dirty="0"/>
              <a:t>Participant Summary displays and the current status is </a:t>
            </a:r>
            <a:r>
              <a:rPr lang="en-US" b="1" i="1" dirty="0"/>
              <a:t>Pending Eligibility Approval</a:t>
            </a:r>
          </a:p>
          <a:p>
            <a:pPr marL="228600" indent="-228600">
              <a:buFont typeface="+mj-lt"/>
              <a:buAutoNum type="arabicPeriod"/>
            </a:pPr>
            <a:r>
              <a:rPr lang="en-US" b="0" i="0" dirty="0"/>
              <a:t>The </a:t>
            </a:r>
            <a:r>
              <a:rPr lang="en-US" b="1" i="1" dirty="0"/>
              <a:t>Intake Checklist </a:t>
            </a:r>
            <a:r>
              <a:rPr lang="en-US" b="0" i="0" dirty="0"/>
              <a:t> has now been updated and </a:t>
            </a:r>
            <a:r>
              <a:rPr lang="en-US" b="1" i="1" dirty="0"/>
              <a:t>Characteristic, Other Enrollment Information </a:t>
            </a:r>
            <a:r>
              <a:rPr lang="en-US" b="0" i="0" dirty="0"/>
              <a:t>and </a:t>
            </a:r>
            <a:r>
              <a:rPr lang="en-US" b="1" i="1" dirty="0"/>
              <a:t>Program Introduction </a:t>
            </a:r>
            <a:r>
              <a:rPr lang="en-US" b="0" i="0" dirty="0"/>
              <a:t>task are now marked as complete</a:t>
            </a:r>
          </a:p>
          <a:p>
            <a:pPr marL="228600" indent="-228600">
              <a:buFont typeface="+mj-lt"/>
              <a:buAutoNum type="arabicPeriod"/>
            </a:pPr>
            <a:endParaRPr lang="en-US" b="0" i="0" dirty="0"/>
          </a:p>
          <a:p>
            <a:pPr marL="0" indent="0">
              <a:buFont typeface="+mj-lt"/>
              <a:buNone/>
            </a:pPr>
            <a:r>
              <a:rPr lang="en-US" b="0" i="0" dirty="0"/>
              <a:t>No other task can be completed until the Final Eligibility Determination by the Case Supervisor has been completed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40319F-676E-4727-8C57-D6F3EECC44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955666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37E7E5-9365-42FD-834F-50694912F8C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7F322F91-A510-45F9-AA4C-21BA6E86B1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b="0" dirty="0"/>
              <a:t>When a Case is Submitted for Eligibility Determination. a task is created in My Tasks for review and approval by the Case Supervisor</a:t>
            </a:r>
          </a:p>
        </p:txBody>
      </p:sp>
    </p:spTree>
    <p:extLst>
      <p:ext uri="{BB962C8B-B14F-4D97-AF65-F5344CB8AC3E}">
        <p14:creationId xmlns:p14="http://schemas.microsoft.com/office/powerpoint/2010/main" val="376299648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D4485E-D5C7-4F8D-B696-86DC5673604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D9D67E45-D747-4F82-BC0D-D95AD46E6E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>
                <a:solidFill>
                  <a:prstClr val="black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rPr>
              <a:t>The Case Supervisor selects </a:t>
            </a:r>
            <a:r>
              <a:rPr lang="en-US" sz="1200" b="1" i="1" dirty="0">
                <a:solidFill>
                  <a:prstClr val="black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rPr>
              <a:t>My Tasks </a:t>
            </a:r>
            <a:r>
              <a:rPr lang="en-US" sz="1200" b="0" i="0" dirty="0">
                <a:solidFill>
                  <a:prstClr val="black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rPr>
              <a:t>from the Navigation bar </a:t>
            </a:r>
            <a:r>
              <a:rPr lang="en-US" sz="1200" dirty="0">
                <a:solidFill>
                  <a:prstClr val="black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rPr>
              <a:t>to see  tasks that need to be completed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mbria" panose="02040503050406030204" pitchFamily="18" charset="0"/>
                <a:cs typeface="Calibri" panose="020F0502020204030204" pitchFamily="34" charset="0"/>
              </a:rPr>
              <a:t>Notifications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mbria" panose="02040503050406030204" pitchFamily="18" charset="0"/>
                <a:cs typeface="Calibri" panose="020F0502020204030204" pitchFamily="34" charset="0"/>
              </a:rPr>
              <a:t> will also display what type of task have been assigned, click the toggle button to expand the section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mbria" panose="02040503050406030204" pitchFamily="18" charset="0"/>
                <a:cs typeface="Calibri" panose="020F0502020204030204" pitchFamily="34" charset="0"/>
              </a:rPr>
              <a:t>Selecting either will take you to the related participant’s summary page</a:t>
            </a:r>
          </a:p>
          <a:p>
            <a:endParaRPr lang="en-US" b="0" i="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1231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D4485E-D5C7-4F8D-B696-86DC5673604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D9D67E45-D747-4F82-BC0D-D95AD46E6E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mbria" panose="02040503050406030204" pitchFamily="18" charset="0"/>
                <a:cs typeface="Calibri" panose="020F0502020204030204" pitchFamily="34" charset="0"/>
              </a:rPr>
              <a:t>Notifications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mbria" panose="02040503050406030204" pitchFamily="18" charset="0"/>
                <a:cs typeface="Calibri" panose="020F0502020204030204" pitchFamily="34" charset="0"/>
              </a:rPr>
              <a:t>  display, in hyperlinks to open the particular task</a:t>
            </a:r>
            <a:endParaRPr lang="en-US" b="0" i="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55200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37E7E5-9365-42FD-834F-50694912F8C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0B1656B9-12D8-4FF3-BA19-B9ADFA7759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228600"/>
            <a:r>
              <a:rPr lang="en-US" b="1" i="0" dirty="0">
                <a:ea typeface="Cambria" panose="02040503050406030204" pitchFamily="18" charset="0"/>
              </a:rPr>
              <a:t>Final Eligibility Determination</a:t>
            </a:r>
          </a:p>
          <a:p>
            <a:pPr marL="457200" indent="-228600">
              <a:buFont typeface="+mj-lt"/>
              <a:buAutoNum type="arabicPeriod"/>
            </a:pPr>
            <a:r>
              <a:rPr lang="en-US" dirty="0">
                <a:ea typeface="Cambria" panose="02040503050406030204" pitchFamily="18" charset="0"/>
              </a:rPr>
              <a:t>A </a:t>
            </a:r>
            <a:r>
              <a:rPr lang="en-US" b="1" i="1" dirty="0">
                <a:ea typeface="Cambria" panose="02040503050406030204" pitchFamily="18" charset="0"/>
              </a:rPr>
              <a:t>Task </a:t>
            </a:r>
            <a:r>
              <a:rPr lang="en-US" dirty="0">
                <a:ea typeface="Cambria" panose="02040503050406030204" pitchFamily="18" charset="0"/>
              </a:rPr>
              <a:t>has been generated for the </a:t>
            </a:r>
            <a:r>
              <a:rPr lang="en-US" b="1" i="1" dirty="0">
                <a:ea typeface="Cambria" panose="02040503050406030204" pitchFamily="18" charset="0"/>
              </a:rPr>
              <a:t>Case Supervisor </a:t>
            </a:r>
            <a:r>
              <a:rPr lang="en-US" dirty="0">
                <a:ea typeface="Cambria" panose="02040503050406030204" pitchFamily="18" charset="0"/>
              </a:rPr>
              <a:t>for </a:t>
            </a:r>
            <a:r>
              <a:rPr lang="en-US" b="1" i="1" dirty="0">
                <a:ea typeface="Cambria" panose="02040503050406030204" pitchFamily="18" charset="0"/>
              </a:rPr>
              <a:t>Eligibility Determination</a:t>
            </a: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dirty="0">
                <a:ea typeface="Cambria" panose="02040503050406030204" pitchFamily="18" charset="0"/>
              </a:rPr>
              <a:t>To narrow search options, select </a:t>
            </a:r>
            <a:r>
              <a:rPr lang="en-US" b="1" dirty="0">
                <a:ea typeface="Cambria" panose="02040503050406030204" pitchFamily="18" charset="0"/>
              </a:rPr>
              <a:t>Show Filters</a:t>
            </a:r>
            <a:endParaRPr lang="en-US" dirty="0">
              <a:ea typeface="Cambria" panose="02040503050406030204" pitchFamily="18" charset="0"/>
            </a:endParaRPr>
          </a:p>
          <a:p>
            <a:pPr marL="2286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dirty="0">
              <a:ea typeface="Cambria" panose="020405030504060302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41731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37E7E5-9365-42FD-834F-50694912F8C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0B1656B9-12D8-4FF3-BA19-B9ADFA7759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457200" indent="-228600">
              <a:buFont typeface="+mj-lt"/>
              <a:buAutoNum type="arabicPeriod"/>
            </a:pPr>
            <a:r>
              <a:rPr lang="en-US" b="0" i="0" dirty="0">
                <a:ea typeface="Cambria" panose="02040503050406030204" pitchFamily="18" charset="0"/>
              </a:rPr>
              <a:t>Searches can be conducted by </a:t>
            </a:r>
            <a:r>
              <a:rPr lang="en-US" b="1" i="1" dirty="0">
                <a:ea typeface="Cambria" panose="02040503050406030204" pitchFamily="18" charset="0"/>
              </a:rPr>
              <a:t>Participant’s Name </a:t>
            </a:r>
            <a:r>
              <a:rPr lang="en-US" b="0" i="0" dirty="0">
                <a:ea typeface="Cambria" panose="02040503050406030204" pitchFamily="18" charset="0"/>
              </a:rPr>
              <a:t>and entering Search</a:t>
            </a:r>
            <a:endParaRPr lang="en-US" b="1" i="1" dirty="0">
              <a:ea typeface="Cambria" panose="02040503050406030204" pitchFamily="18" charset="0"/>
            </a:endParaRPr>
          </a:p>
          <a:p>
            <a:pPr marL="457200" indent="-228600">
              <a:buFont typeface="+mj-lt"/>
              <a:buAutoNum type="arabicPeriod"/>
            </a:pPr>
            <a:r>
              <a:rPr lang="en-US" b="0" i="0" dirty="0">
                <a:ea typeface="Cambria" panose="02040503050406030204" pitchFamily="18" charset="0"/>
              </a:rPr>
              <a:t>Enter the </a:t>
            </a:r>
            <a:r>
              <a:rPr lang="en-US" b="1" i="1" dirty="0">
                <a:ea typeface="Cambria" panose="02040503050406030204" pitchFamily="18" charset="0"/>
              </a:rPr>
              <a:t>Participant ID</a:t>
            </a:r>
            <a:r>
              <a:rPr lang="en-US" b="0" i="0" dirty="0">
                <a:ea typeface="Cambria" panose="02040503050406030204" pitchFamily="18" charset="0"/>
              </a:rPr>
              <a:t> and select Search</a:t>
            </a:r>
          </a:p>
          <a:p>
            <a:pPr marL="457200" indent="-228600">
              <a:buFont typeface="+mj-lt"/>
              <a:buAutoNum type="arabicPeriod"/>
            </a:pPr>
            <a:r>
              <a:rPr lang="en-US" b="0" i="0" dirty="0">
                <a:ea typeface="Cambria" panose="02040503050406030204" pitchFamily="18" charset="0"/>
              </a:rPr>
              <a:t>Select the </a:t>
            </a:r>
            <a:r>
              <a:rPr lang="en-US" b="1" i="1" dirty="0">
                <a:ea typeface="Cambria" panose="02040503050406030204" pitchFamily="18" charset="0"/>
              </a:rPr>
              <a:t>Grantee</a:t>
            </a:r>
            <a:r>
              <a:rPr lang="en-US" b="0" i="0" dirty="0">
                <a:ea typeface="Cambria" panose="02040503050406030204" pitchFamily="18" charset="0"/>
              </a:rPr>
              <a:t> from the drop-down menu</a:t>
            </a:r>
          </a:p>
          <a:p>
            <a:pPr marL="457200" indent="-228600">
              <a:buFont typeface="+mj-lt"/>
              <a:buAutoNum type="arabicPeriod"/>
            </a:pPr>
            <a:r>
              <a:rPr lang="en-US" b="0" i="0" dirty="0">
                <a:ea typeface="Cambria" panose="02040503050406030204" pitchFamily="18" charset="0"/>
              </a:rPr>
              <a:t>Select a </a:t>
            </a:r>
            <a:r>
              <a:rPr lang="en-US" b="1" i="1" dirty="0">
                <a:ea typeface="Cambria" panose="02040503050406030204" pitchFamily="18" charset="0"/>
              </a:rPr>
              <a:t>Task Type </a:t>
            </a:r>
            <a:r>
              <a:rPr lang="en-US" b="0" i="0" dirty="0">
                <a:ea typeface="Cambria" panose="02040503050406030204" pitchFamily="18" charset="0"/>
              </a:rPr>
              <a:t>from the drop-down menu and select Search, for this example, </a:t>
            </a:r>
            <a:r>
              <a:rPr lang="en-US" b="1" i="1" dirty="0">
                <a:ea typeface="Cambria" panose="02040503050406030204" pitchFamily="18" charset="0"/>
              </a:rPr>
              <a:t>Eligibility Determination </a:t>
            </a:r>
            <a:r>
              <a:rPr lang="en-US" b="0" i="0" dirty="0">
                <a:ea typeface="Cambria" panose="02040503050406030204" pitchFamily="18" charset="0"/>
              </a:rPr>
              <a:t>is selected</a:t>
            </a:r>
          </a:p>
          <a:p>
            <a:pPr marL="2286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dirty="0">
              <a:ea typeface="Cambria" panose="02040503050406030204" pitchFamily="18" charset="0"/>
            </a:endParaRPr>
          </a:p>
          <a:p>
            <a:pPr marL="2286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dirty="0">
                <a:ea typeface="Cambria" panose="02040503050406030204" pitchFamily="18" charset="0"/>
              </a:rPr>
              <a:t>Additional filters may also be used (i.e.  Grantee Name, Case ID, Case Status, Due Dates etc.)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43943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37E7E5-9365-42FD-834F-50694912F8C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0B1656B9-12D8-4FF3-BA19-B9ADFA7759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457200" indent="-228600">
              <a:buFont typeface="+mj-lt"/>
              <a:buAutoNum type="arabicPeriod"/>
            </a:pPr>
            <a:r>
              <a:rPr lang="en-US" b="0" i="0" dirty="0">
                <a:ea typeface="Cambria" panose="02040503050406030204" pitchFamily="18" charset="0"/>
              </a:rPr>
              <a:t>The </a:t>
            </a:r>
            <a:r>
              <a:rPr lang="en-US" b="1" i="1" dirty="0">
                <a:ea typeface="Cambria" panose="02040503050406030204" pitchFamily="18" charset="0"/>
              </a:rPr>
              <a:t>Participant’s  </a:t>
            </a:r>
            <a:r>
              <a:rPr lang="en-US" b="0" i="0" dirty="0">
                <a:ea typeface="Cambria" panose="02040503050406030204" pitchFamily="18" charset="0"/>
              </a:rPr>
              <a:t>case is now visible</a:t>
            </a:r>
          </a:p>
          <a:p>
            <a:pPr marL="457200" indent="-228600">
              <a:buFont typeface="+mj-lt"/>
              <a:buAutoNum type="arabicPeriod"/>
            </a:pPr>
            <a:r>
              <a:rPr lang="en-US" b="0" i="0" dirty="0">
                <a:ea typeface="Cambria" panose="02040503050406030204" pitchFamily="18" charset="0"/>
              </a:rPr>
              <a:t>Select the blue name link to begin the Eligibility Determination review and approval process</a:t>
            </a:r>
            <a:endParaRPr lang="en-US" dirty="0">
              <a:ea typeface="Cambria" panose="02040503050406030204" pitchFamily="18" charset="0"/>
            </a:endParaRPr>
          </a:p>
          <a:p>
            <a:pPr marL="2286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dirty="0">
              <a:ea typeface="Cambria" panose="020405030504060302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46560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40319F-676E-4727-8C57-D6F3EECC44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BB23742D-76A3-480D-AB79-DDA4E6CB32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Calibri" panose="020F0502020204030204" pitchFamily="34" charset="0"/>
              </a:rPr>
              <a:t>Case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Calibri" panose="020F0502020204030204" pitchFamily="34" charset="0"/>
              </a:rPr>
              <a:t>Summary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Calibri" panose="020F0502020204030204" pitchFamily="34" charset="0"/>
              </a:rPr>
              <a:t> displays the Current Case Status </a:t>
            </a: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Calibri" panose="020F0502020204030204" pitchFamily="34" charset="0"/>
              </a:rPr>
              <a:t>as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Calibri" panose="020F0502020204030204" pitchFamily="34" charset="0"/>
              </a:rPr>
              <a:t>Pending Eligibility Approval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Calibri" panose="020F0502020204030204" pitchFamily="34" charset="0"/>
              </a:rPr>
              <a:t>Note Eligibility Determination Approval is in Progress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Calibri" panose="020F0502020204030204" pitchFamily="34" charset="0"/>
              </a:rPr>
              <a:t>The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Calibri" panose="020F0502020204030204" pitchFamily="34" charset="0"/>
              </a:rPr>
              <a:t>Intake Checklist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Calibri" panose="020F0502020204030204" pitchFamily="34" charset="0"/>
              </a:rPr>
              <a:t>shows completed tabs with green check marks and incomplete as blank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b="0" i="0" dirty="0"/>
              <a:t>Case Supervisor selects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Calibri" panose="020F0502020204030204" pitchFamily="34" charset="0"/>
              </a:rPr>
              <a:t>Approve Eligibility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Calibri" panose="020F0502020204030204" pitchFamily="34" charset="0"/>
              </a:rPr>
              <a:t>to begin the review and approval process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99178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37E7E5-9365-42FD-834F-50694912F8C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7F322F91-A510-45F9-AA4C-21BA6E86B1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89568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D4485E-D5C7-4F8D-B696-86DC5673604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3E861302-B622-4C7B-988E-CDA0947EE2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Calibri" panose="020F0502020204030204" pitchFamily="34" charset="0"/>
              </a:rPr>
              <a:t>Eligible Case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The</a:t>
            </a:r>
            <a:r>
              <a:rPr lang="en-US" b="1" i="1" dirty="0"/>
              <a:t> Eligibility Determination Approval </a:t>
            </a:r>
            <a:r>
              <a:rPr lang="en-US" b="0" i="0" dirty="0"/>
              <a:t>screen displays and provides the Participant’s Summary</a:t>
            </a:r>
          </a:p>
          <a:p>
            <a:pPr marL="228600" indent="-228600">
              <a:buFont typeface="+mj-lt"/>
              <a:buAutoNum type="arabicPeriod"/>
            </a:pPr>
            <a:r>
              <a:rPr lang="en-US" b="0" i="0" dirty="0"/>
              <a:t>Case Supervisor reviews  the </a:t>
            </a:r>
            <a:r>
              <a:rPr lang="en-US" b="1" i="1" dirty="0"/>
              <a:t>Participant Summary</a:t>
            </a:r>
            <a:r>
              <a:rPr lang="en-US" b="0" i="0" dirty="0"/>
              <a:t> for accuracy</a:t>
            </a:r>
          </a:p>
          <a:p>
            <a:pPr marL="228600" indent="-228600">
              <a:buFont typeface="+mj-lt"/>
              <a:buAutoNum type="arabicPeriod"/>
            </a:pPr>
            <a:r>
              <a:rPr lang="en-US" b="1" i="1" dirty="0"/>
              <a:t>Eligibility </a:t>
            </a:r>
            <a:r>
              <a:rPr lang="en-US" b="0" i="0" dirty="0"/>
              <a:t>information displays </a:t>
            </a:r>
          </a:p>
          <a:p>
            <a:pPr marL="228600" indent="-228600">
              <a:buFont typeface="+mj-lt"/>
              <a:buAutoNum type="arabicPeriod"/>
            </a:pPr>
            <a:r>
              <a:rPr lang="en-US" b="1" i="1" dirty="0"/>
              <a:t>System Eligibility Determination of Eligible </a:t>
            </a:r>
            <a:r>
              <a:rPr lang="en-US" b="0" i="0" dirty="0"/>
              <a:t>and </a:t>
            </a:r>
            <a:r>
              <a:rPr lang="en-US" b="1" i="1" dirty="0"/>
              <a:t>Reasons for Eligibility </a:t>
            </a:r>
            <a:r>
              <a:rPr lang="en-US" b="0" i="0" dirty="0"/>
              <a:t>display for review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116714363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D4485E-D5C7-4F8D-B696-86DC5673604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3E861302-B622-4C7B-988E-CDA0947EE2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 startAt="5"/>
            </a:pPr>
            <a:r>
              <a:rPr lang="en-US" b="1" i="1" dirty="0"/>
              <a:t>Case Manager Eligibility Request </a:t>
            </a:r>
            <a:r>
              <a:rPr lang="en-US" b="0" i="0" dirty="0"/>
              <a:t>displays</a:t>
            </a:r>
          </a:p>
          <a:p>
            <a:pPr marL="228600" indent="-228600">
              <a:buFont typeface="+mj-lt"/>
              <a:buAutoNum type="arabicPeriod" startAt="5"/>
            </a:pPr>
            <a:r>
              <a:rPr lang="en-US" b="0" i="0" dirty="0"/>
              <a:t>Case Supervisor reviews the </a:t>
            </a:r>
            <a:r>
              <a:rPr lang="en-US" b="1" i="1" dirty="0"/>
              <a:t>Eligibility </a:t>
            </a:r>
            <a:r>
              <a:rPr lang="en-US" b="0" i="0" dirty="0"/>
              <a:t>Determination</a:t>
            </a:r>
          </a:p>
          <a:p>
            <a:pPr marL="228600" indent="-228600">
              <a:buFont typeface="+mj-lt"/>
              <a:buAutoNum type="arabicPeriod" startAt="5"/>
            </a:pPr>
            <a:r>
              <a:rPr lang="en-US" b="0" i="0" dirty="0"/>
              <a:t>Case Supervisor adds any associated </a:t>
            </a:r>
            <a:r>
              <a:rPr lang="en-US" b="1" i="1" dirty="0"/>
              <a:t>Comments</a:t>
            </a:r>
          </a:p>
          <a:p>
            <a:pPr marL="228600" indent="-228600">
              <a:buFont typeface="+mj-lt"/>
              <a:buAutoNum type="arabicPeriod" startAt="5"/>
            </a:pPr>
            <a:r>
              <a:rPr lang="en-US" b="0" i="0" dirty="0"/>
              <a:t>Case Supervisor clicks the </a:t>
            </a:r>
            <a:r>
              <a:rPr lang="en-US" b="1" i="1" dirty="0"/>
              <a:t>Authorization </a:t>
            </a:r>
            <a:r>
              <a:rPr lang="en-US" b="0" i="0" dirty="0"/>
              <a:t>checkbox to authorize the case as eligible</a:t>
            </a:r>
            <a:endParaRPr lang="en-US" b="1" i="1" dirty="0"/>
          </a:p>
          <a:p>
            <a:pPr marL="228600" indent="-228600">
              <a:buFont typeface="+mj-lt"/>
              <a:buAutoNum type="arabicPeriod" startAt="5"/>
            </a:pPr>
            <a:r>
              <a:rPr lang="en-US" b="0" i="0" dirty="0"/>
              <a:t>The </a:t>
            </a:r>
            <a:r>
              <a:rPr lang="en-US" b="1" i="1" dirty="0"/>
              <a:t>Eligibility Determination Date </a:t>
            </a:r>
            <a:r>
              <a:rPr lang="en-US" b="0" i="0" dirty="0"/>
              <a:t>auto populates and will be displayed on the Participant’s Summary as the Eligibility Determination Date</a:t>
            </a:r>
          </a:p>
          <a:p>
            <a:pPr marL="228600" indent="-228600">
              <a:buFont typeface="+mj-lt"/>
              <a:buAutoNum type="arabicPeriod" startAt="5"/>
            </a:pPr>
            <a:r>
              <a:rPr lang="en-US" b="0" i="0" dirty="0"/>
              <a:t>The </a:t>
            </a:r>
            <a:r>
              <a:rPr lang="en-US" b="1" i="1" dirty="0"/>
              <a:t>Signed By </a:t>
            </a:r>
            <a:r>
              <a:rPr lang="en-US" b="1" i="0" dirty="0"/>
              <a:t>and </a:t>
            </a:r>
            <a:r>
              <a:rPr lang="en-US" b="1" i="1" dirty="0"/>
              <a:t>Timestamp</a:t>
            </a:r>
            <a:r>
              <a:rPr lang="en-US" b="0" i="0" dirty="0"/>
              <a:t> are auto generated based on login information</a:t>
            </a:r>
          </a:p>
          <a:p>
            <a:pPr marL="228600" indent="-228600">
              <a:buFont typeface="+mj-lt"/>
              <a:buAutoNum type="arabicPeriod" startAt="5"/>
            </a:pPr>
            <a:r>
              <a:rPr lang="en-US" b="0" i="0" dirty="0"/>
              <a:t>Case Supervisor selects </a:t>
            </a:r>
            <a:r>
              <a:rPr lang="en-US" b="1" i="1" dirty="0"/>
              <a:t>Cancel </a:t>
            </a:r>
            <a:r>
              <a:rPr lang="en-US" b="0" i="0" dirty="0"/>
              <a:t>to exit without saving changes</a:t>
            </a:r>
            <a:endParaRPr lang="en-US" b="1" i="1" dirty="0"/>
          </a:p>
          <a:p>
            <a:pPr marL="228600" indent="-228600">
              <a:buFont typeface="+mj-lt"/>
              <a:buAutoNum type="arabicPeriod" startAt="5"/>
            </a:pPr>
            <a:r>
              <a:rPr lang="en-US" b="0" i="0" dirty="0"/>
              <a:t>Case Supervisor selects </a:t>
            </a:r>
            <a:r>
              <a:rPr lang="en-US" b="1" i="1" dirty="0"/>
              <a:t>Submit </a:t>
            </a:r>
            <a:r>
              <a:rPr lang="en-US" b="0" i="0" dirty="0"/>
              <a:t>to approve the case and return to the Participant Summary Screen</a:t>
            </a:r>
          </a:p>
          <a:p>
            <a:pPr marL="228600" indent="-228600">
              <a:buFont typeface="+mj-lt"/>
              <a:buAutoNum type="arabicPeriod" startAt="5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31358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37E7E5-9365-42FD-834F-50694912F8C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E2A10CAF-32F6-4351-B3EE-E4DE8DDEBB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Arial" panose="020B0604020202020204" pitchFamily="34" charset="0"/>
              </a:rPr>
              <a:t>The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Arial" panose="020B0604020202020204" pitchFamily="34" charset="0"/>
              </a:rPr>
              <a:t>Participant Summary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Arial" panose="020B0604020202020204" pitchFamily="34" charset="0"/>
              </a:rPr>
              <a:t>screen has been updated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mbria" panose="02040503050406030204" pitchFamily="18" charset="0"/>
                <a:cs typeface="Arial" panose="020B0604020202020204" pitchFamily="34" charset="0"/>
              </a:rPr>
              <a:t>with IDL and contact information</a:t>
            </a:r>
            <a:endParaRPr kumimoji="0" lang="en-US" sz="12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Arial" panose="020B0604020202020204" pitchFamily="34" charset="0"/>
              </a:rPr>
              <a:t>The case status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Arial" panose="020B0604020202020204" pitchFamily="34" charset="0"/>
              </a:rPr>
              <a:t>is now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Arial" panose="020B0604020202020204" pitchFamily="34" charset="0"/>
              </a:rPr>
              <a:t>Eligible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Arial" panose="020B0604020202020204" pitchFamily="34" charset="0"/>
              </a:rPr>
              <a:t>The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Arial" panose="020B0604020202020204" pitchFamily="34" charset="0"/>
              </a:rPr>
              <a:t>Intake Checklist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Arial" panose="020B0604020202020204" pitchFamily="34" charset="0"/>
              </a:rPr>
              <a:t> shows all tasks have been completed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Arial" panose="020B0604020202020204" pitchFamily="34" charset="0"/>
              </a:rPr>
              <a:t>The next step in the process is to assign the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Arial" panose="020B0604020202020204" pitchFamily="34" charset="0"/>
              </a:rPr>
              <a:t>Eligible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Arial" panose="020B0604020202020204" pitchFamily="34" charset="0"/>
              </a:rPr>
              <a:t>Participant Case to a Community Service Assignment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97933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37E7E5-9365-42FD-834F-50694912F8C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7F322F91-A510-45F9-AA4C-21BA6E86B1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43210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37E7E5-9365-42FD-834F-50694912F8C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EA1F96A1-C775-40FA-A3D7-C604A651F5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r>
              <a:rPr lang="en-US" b="0" i="0" dirty="0"/>
              <a:t>Cases that are deemed </a:t>
            </a:r>
            <a:r>
              <a:rPr lang="en-US" b="1" i="1" dirty="0"/>
              <a:t>Ineligible</a:t>
            </a:r>
            <a:r>
              <a:rPr lang="en-US" b="0" i="0" dirty="0"/>
              <a:t>, follow the same process for review and approval as an Eligible case</a:t>
            </a:r>
            <a:endParaRPr lang="en-US" b="1" i="1" dirty="0"/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The</a:t>
            </a:r>
            <a:r>
              <a:rPr lang="en-US" b="1" i="1" dirty="0"/>
              <a:t> Eligibility Determination Approval </a:t>
            </a:r>
            <a:r>
              <a:rPr lang="en-US" b="0" i="0" dirty="0"/>
              <a:t>screen displays</a:t>
            </a:r>
          </a:p>
          <a:p>
            <a:pPr marL="228600" indent="-228600">
              <a:buFont typeface="+mj-lt"/>
              <a:buAutoNum type="arabicPeriod"/>
            </a:pPr>
            <a:r>
              <a:rPr lang="en-US" b="0" i="0" dirty="0"/>
              <a:t>Case Supervisor reviews the </a:t>
            </a:r>
            <a:r>
              <a:rPr lang="en-US" b="1" i="1" dirty="0"/>
              <a:t>Participant Summary</a:t>
            </a:r>
            <a:r>
              <a:rPr lang="en-US" b="0" i="0" dirty="0"/>
              <a:t> for accuracy</a:t>
            </a:r>
          </a:p>
          <a:p>
            <a:pPr marL="228600" indent="-228600">
              <a:buFont typeface="+mj-lt"/>
              <a:buAutoNum type="arabicPeriod"/>
            </a:pPr>
            <a:r>
              <a:rPr lang="en-US" b="0" i="0" dirty="0"/>
              <a:t>Case Supervisor reviews  the </a:t>
            </a:r>
            <a:r>
              <a:rPr lang="en-US" b="1" i="1" dirty="0"/>
              <a:t>Eligibility </a:t>
            </a:r>
            <a:r>
              <a:rPr lang="en-US" b="0" i="0" dirty="0"/>
              <a:t>information for accuracy, the </a:t>
            </a:r>
            <a:r>
              <a:rPr lang="en-US" b="1" i="1" dirty="0"/>
              <a:t>System Eligibility Determination is Ineligible</a:t>
            </a:r>
          </a:p>
          <a:p>
            <a:pPr marL="228600" indent="-228600">
              <a:buFont typeface="+mj-lt"/>
              <a:buAutoNum type="arabicPeriod"/>
            </a:pPr>
            <a:endParaRPr lang="en-US" b="1" i="1" dirty="0"/>
          </a:p>
          <a:p>
            <a:pPr marL="0" indent="0">
              <a:buFont typeface="+mj-lt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65891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D4485E-D5C7-4F8D-B696-86DC5673604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5D56C18F-1991-480B-8E1E-CB5246189E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 startAt="4"/>
            </a:pPr>
            <a:r>
              <a:rPr lang="en-US" b="1" i="1" dirty="0"/>
              <a:t>Case Manager Eligibility Request </a:t>
            </a:r>
            <a:r>
              <a:rPr lang="en-US" b="0" i="0" dirty="0"/>
              <a:t>displays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b="0" i="0" dirty="0"/>
              <a:t>Case Supervisor reviews  the </a:t>
            </a:r>
            <a:r>
              <a:rPr lang="en-US" b="1" i="1" dirty="0"/>
              <a:t>Ineligibility Reasons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b="0" i="0" dirty="0"/>
              <a:t>Case Supervisor reviews</a:t>
            </a:r>
            <a:r>
              <a:rPr lang="en-US" b="1" i="1" dirty="0"/>
              <a:t> </a:t>
            </a:r>
            <a:r>
              <a:rPr lang="en-US" b="0" i="0" dirty="0"/>
              <a:t>the </a:t>
            </a:r>
            <a:r>
              <a:rPr lang="en-US" b="1" i="1" dirty="0"/>
              <a:t>Eligibility Determination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b="0" i="0" dirty="0"/>
              <a:t>Case Supervisor reviews </a:t>
            </a:r>
            <a:r>
              <a:rPr lang="en-US" b="1" i="1" dirty="0"/>
              <a:t>Reasons for Ineligibility 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b="0" i="0" dirty="0"/>
              <a:t>Case Supervisor reviews </a:t>
            </a:r>
            <a:r>
              <a:rPr lang="en-US" b="1" i="1" dirty="0"/>
              <a:t>Actions Taken if Ineligible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b="0" i="0" dirty="0"/>
              <a:t>Case Supervisor reviews  or may add any associated </a:t>
            </a:r>
            <a:r>
              <a:rPr lang="en-US" b="1" i="1" dirty="0"/>
              <a:t>Comments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b="0" i="0" dirty="0"/>
              <a:t>Case Supervisor clicks the </a:t>
            </a:r>
            <a:r>
              <a:rPr lang="en-US" b="1" i="1" dirty="0"/>
              <a:t>Authorization 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b="0" i="0" dirty="0"/>
              <a:t>Case Supervisor enters the </a:t>
            </a:r>
            <a:r>
              <a:rPr lang="en-US" b="1" i="1" dirty="0"/>
              <a:t>Eligibility Determination Date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b="0" i="0" dirty="0"/>
              <a:t>Case Supervisor selects </a:t>
            </a:r>
            <a:r>
              <a:rPr lang="en-US" b="1" i="1" dirty="0"/>
              <a:t>Cancel </a:t>
            </a:r>
            <a:r>
              <a:rPr lang="en-US" b="0" i="0" dirty="0"/>
              <a:t>to exit without saving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b="0" i="0" dirty="0"/>
              <a:t>Case Supervisor selects </a:t>
            </a:r>
            <a:r>
              <a:rPr lang="en-US" b="1" i="1" dirty="0"/>
              <a:t>Submit </a:t>
            </a:r>
            <a:r>
              <a:rPr lang="en-US" b="0" i="0" dirty="0"/>
              <a:t>to complete the eligibility process</a:t>
            </a:r>
          </a:p>
          <a:p>
            <a:pPr marL="228600" indent="-228600">
              <a:buFont typeface="+mj-lt"/>
              <a:buAutoNum type="arabicPeriod" startAt="4"/>
            </a:pPr>
            <a:endParaRPr lang="en-US" b="0" i="0" dirty="0"/>
          </a:p>
          <a:p>
            <a:pPr marL="0" indent="0">
              <a:buFont typeface="+mj-lt"/>
              <a:buNone/>
            </a:pPr>
            <a:endParaRPr lang="en-US" dirty="0"/>
          </a:p>
          <a:p>
            <a:pPr marL="228600" indent="-228600">
              <a:buFont typeface="+mj-lt"/>
              <a:buAutoNum type="arabicPeriod"/>
            </a:pPr>
            <a:endParaRPr lang="en-US" b="0" i="0" dirty="0"/>
          </a:p>
        </p:txBody>
      </p:sp>
    </p:spTree>
    <p:extLst>
      <p:ext uri="{BB962C8B-B14F-4D97-AF65-F5344CB8AC3E}">
        <p14:creationId xmlns:p14="http://schemas.microsoft.com/office/powerpoint/2010/main" val="303261850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37E7E5-9365-42FD-834F-50694912F8C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28640352-BEF2-4E9A-973C-7764DF1FEE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457200" indent="-228600">
              <a:buFont typeface="+mj-lt"/>
              <a:buAutoNum type="arabicPeriod"/>
            </a:pPr>
            <a:r>
              <a:rPr lang="en-US" b="1" i="1" dirty="0">
                <a:ea typeface="Cambria" panose="02040503050406030204" pitchFamily="18" charset="0"/>
                <a:cs typeface="Arial" panose="020B0604020202020204" pitchFamily="34" charset="0"/>
              </a:rPr>
              <a:t>Summary Page </a:t>
            </a:r>
            <a:r>
              <a:rPr lang="en-US" dirty="0">
                <a:ea typeface="Cambria" panose="02040503050406030204" pitchFamily="18" charset="0"/>
                <a:cs typeface="Arial" panose="020B0604020202020204" pitchFamily="34" charset="0"/>
              </a:rPr>
              <a:t>displays</a:t>
            </a:r>
          </a:p>
          <a:p>
            <a:pPr marL="457200" indent="-228600">
              <a:buFont typeface="+mj-lt"/>
              <a:buAutoNum type="arabicPeriod"/>
            </a:pPr>
            <a:r>
              <a:rPr lang="en-US" dirty="0">
                <a:ea typeface="Cambria" panose="02040503050406030204" pitchFamily="18" charset="0"/>
                <a:cs typeface="Arial" panose="020B0604020202020204" pitchFamily="34" charset="0"/>
              </a:rPr>
              <a:t>The </a:t>
            </a:r>
            <a:r>
              <a:rPr lang="en-US" b="1" i="1" dirty="0">
                <a:ea typeface="Cambria" panose="02040503050406030204" pitchFamily="18" charset="0"/>
                <a:cs typeface="Arial" panose="020B0604020202020204" pitchFamily="34" charset="0"/>
              </a:rPr>
              <a:t>Case Status </a:t>
            </a:r>
            <a:r>
              <a:rPr lang="en-US" dirty="0">
                <a:ea typeface="Cambria" panose="02040503050406030204" pitchFamily="18" charset="0"/>
                <a:cs typeface="Arial" panose="020B0604020202020204" pitchFamily="34" charset="0"/>
              </a:rPr>
              <a:t>is </a:t>
            </a:r>
            <a:r>
              <a:rPr lang="en-US" b="1" i="1" dirty="0">
                <a:ea typeface="Cambria" panose="02040503050406030204" pitchFamily="18" charset="0"/>
                <a:cs typeface="Arial" panose="020B0604020202020204" pitchFamily="34" charset="0"/>
              </a:rPr>
              <a:t>Ineligible</a:t>
            </a:r>
          </a:p>
          <a:p>
            <a:pPr marL="457200" indent="-228600">
              <a:buFont typeface="+mj-lt"/>
              <a:buAutoNum type="arabicPeriod"/>
            </a:pPr>
            <a:r>
              <a:rPr lang="en-US" b="1" i="1" dirty="0">
                <a:ea typeface="Cambria" panose="02040503050406030204" pitchFamily="18" charset="0"/>
                <a:cs typeface="Arial" panose="020B0604020202020204" pitchFamily="34" charset="0"/>
              </a:rPr>
              <a:t>Intake Checklist</a:t>
            </a:r>
            <a:r>
              <a:rPr lang="en-US" dirty="0">
                <a:ea typeface="Cambria" panose="02040503050406030204" pitchFamily="18" charset="0"/>
                <a:cs typeface="Arial" panose="020B0604020202020204" pitchFamily="34" charset="0"/>
              </a:rPr>
              <a:t> shows the completion of </a:t>
            </a:r>
            <a:r>
              <a:rPr lang="en-US" b="1" i="1" dirty="0">
                <a:ea typeface="Cambria" panose="02040503050406030204" pitchFamily="18" charset="0"/>
                <a:cs typeface="Arial" panose="020B0604020202020204" pitchFamily="34" charset="0"/>
              </a:rPr>
              <a:t>Eligibility</a:t>
            </a:r>
          </a:p>
          <a:p>
            <a:pPr marL="228600"/>
            <a:endParaRPr lang="en-US" dirty="0"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228600"/>
            <a:r>
              <a:rPr lang="en-US" dirty="0">
                <a:ea typeface="Cambria" panose="02040503050406030204" pitchFamily="18" charset="0"/>
                <a:cs typeface="Arial" panose="020B0604020202020204" pitchFamily="34" charset="0"/>
              </a:rPr>
              <a:t>No other tasks require completion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79011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37E7E5-9365-42FD-834F-50694912F8C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7F322F91-A510-45F9-AA4C-21BA6E86B1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i="0" dirty="0">
                <a:ea typeface="Cambria" panose="02040503050406030204" pitchFamily="18" charset="0"/>
                <a:cs typeface="Arial" panose="020B0604020202020204" pitchFamily="34" charset="0"/>
              </a:rPr>
              <a:t>Check Eligibility </a:t>
            </a:r>
            <a:r>
              <a:rPr lang="en-US" b="0" i="0" dirty="0">
                <a:ea typeface="Cambria" panose="02040503050406030204" pitchFamily="18" charset="0"/>
                <a:cs typeface="Arial" panose="020B0604020202020204" pitchFamily="34" charset="0"/>
              </a:rPr>
              <a:t>should be used if</a:t>
            </a:r>
            <a:r>
              <a:rPr lang="en-US" dirty="0">
                <a:ea typeface="Cambria" panose="02040503050406030204" pitchFamily="18" charset="0"/>
                <a:cs typeface="Arial" panose="020B0604020202020204" pitchFamily="34" charset="0"/>
              </a:rPr>
              <a:t> there are changes to a Case that affect eligibility, the User would select the specific case from the SCSEP Cases page to display the </a:t>
            </a:r>
            <a:r>
              <a:rPr lang="en-US" b="1" i="1" dirty="0">
                <a:ea typeface="Cambria" panose="02040503050406030204" pitchFamily="18" charset="0"/>
                <a:cs typeface="Arial" panose="020B0604020202020204" pitchFamily="34" charset="0"/>
              </a:rPr>
              <a:t>Summary</a:t>
            </a:r>
            <a:r>
              <a:rPr lang="en-US" dirty="0">
                <a:ea typeface="Cambria" panose="02040503050406030204" pitchFamily="18" charset="0"/>
                <a:cs typeface="Arial" panose="020B0604020202020204" pitchFamily="34" charset="0"/>
              </a:rPr>
              <a:t> page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19284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37E7E5-9365-42FD-834F-50694912F8C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5CDEA62B-4281-4901-AAAD-ADE15BAF57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i="0" dirty="0">
                <a:ea typeface="Cambria" panose="02040503050406030204" pitchFamily="18" charset="0"/>
                <a:cs typeface="Arial" panose="020B0604020202020204" pitchFamily="34" charset="0"/>
              </a:rPr>
              <a:t>Check Eligibility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dirty="0">
                <a:ea typeface="Cambria" panose="02040503050406030204" pitchFamily="18" charset="0"/>
                <a:cs typeface="Arial" panose="020B0604020202020204" pitchFamily="34" charset="0"/>
              </a:rPr>
              <a:t>Select </a:t>
            </a:r>
            <a:r>
              <a:rPr lang="en-US" b="1" i="1" dirty="0">
                <a:ea typeface="Cambria" panose="02040503050406030204" pitchFamily="18" charset="0"/>
                <a:cs typeface="Arial" panose="020B0604020202020204" pitchFamily="34" charset="0"/>
              </a:rPr>
              <a:t>Eligibility</a:t>
            </a:r>
            <a:r>
              <a:rPr lang="en-US" dirty="0">
                <a:ea typeface="Cambria" panose="02040503050406030204" pitchFamily="18" charset="0"/>
                <a:cs typeface="Arial" panose="020B0604020202020204" pitchFamily="34" charset="0"/>
              </a:rPr>
              <a:t> from the case level tabs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b="0" i="0" dirty="0">
                <a:ea typeface="Cambria" panose="02040503050406030204" pitchFamily="18" charset="0"/>
                <a:cs typeface="Arial" panose="020B0604020202020204" pitchFamily="34" charset="0"/>
              </a:rPr>
              <a:t>Select the </a:t>
            </a:r>
            <a:r>
              <a:rPr lang="en-US" b="1" i="1" dirty="0">
                <a:ea typeface="Cambria" panose="02040503050406030204" pitchFamily="18" charset="0"/>
                <a:cs typeface="Arial" panose="020B0604020202020204" pitchFamily="34" charset="0"/>
              </a:rPr>
              <a:t>Check Eligibility </a:t>
            </a:r>
            <a:r>
              <a:rPr lang="en-US" dirty="0">
                <a:ea typeface="Cambria" panose="02040503050406030204" pitchFamily="18" charset="0"/>
                <a:cs typeface="Arial" panose="020B0604020202020204" pitchFamily="34" charset="0"/>
              </a:rPr>
              <a:t>button to edit the details entered previously</a:t>
            </a:r>
          </a:p>
        </p:txBody>
      </p:sp>
    </p:spTree>
    <p:extLst>
      <p:ext uri="{BB962C8B-B14F-4D97-AF65-F5344CB8AC3E}">
        <p14:creationId xmlns:p14="http://schemas.microsoft.com/office/powerpoint/2010/main" val="228631697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40319F-676E-4727-8C57-D6F3EECC44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CDBFAC02-2E82-40FC-84BC-4CC9BF6BC6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en-US" b="1" i="1" dirty="0"/>
              <a:t>Edit Eligibility </a:t>
            </a:r>
            <a:r>
              <a:rPr lang="en-US" dirty="0"/>
              <a:t>screen displays to review and update as applicable, in this example the family size increased affecting the income threshold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Select </a:t>
            </a:r>
            <a:r>
              <a:rPr lang="en-US" b="1" i="1" dirty="0"/>
              <a:t>Close </a:t>
            </a:r>
            <a:r>
              <a:rPr lang="en-US" dirty="0"/>
              <a:t>to exit without changes</a:t>
            </a:r>
            <a:endParaRPr lang="en-US" b="1" i="1" dirty="0"/>
          </a:p>
          <a:p>
            <a:pPr marL="228600" indent="-228600">
              <a:buFont typeface="+mj-lt"/>
              <a:buAutoNum type="arabicPeriod"/>
            </a:pPr>
            <a:r>
              <a:rPr lang="en-US" b="0" i="0" dirty="0"/>
              <a:t>Select </a:t>
            </a:r>
            <a:r>
              <a:rPr lang="en-US" b="1" i="1" dirty="0"/>
              <a:t>Save+Continue </a:t>
            </a:r>
            <a:r>
              <a:rPr lang="en-US" dirty="0"/>
              <a:t>if changes are made or</a:t>
            </a:r>
          </a:p>
          <a:p>
            <a:pPr marL="0" indent="0">
              <a:buFont typeface="+mj-lt"/>
              <a:buNone/>
            </a:pPr>
            <a:endParaRPr lang="en-US" dirty="0"/>
          </a:p>
          <a:p>
            <a:pPr marL="0" indent="0">
              <a:buFont typeface="+mj-lt"/>
              <a:buNone/>
            </a:pPr>
            <a:r>
              <a:rPr lang="en-US" dirty="0"/>
              <a:t>If changes were made that affect the eligibility, a new task will be generated to the Case Supervisor for eligibility determination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18236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40319F-676E-4727-8C57-D6F3EECC44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CDBFAC02-2E82-40FC-84BC-4CC9BF6BC6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r>
              <a:rPr lang="en-US" b="1" i="1" dirty="0"/>
              <a:t>Eligibility Submission</a:t>
            </a:r>
          </a:p>
          <a:p>
            <a:pPr marL="0" indent="0">
              <a:buFont typeface="+mj-lt"/>
              <a:buNone/>
            </a:pPr>
            <a:r>
              <a:rPr lang="en-US" b="0" i="0" dirty="0"/>
              <a:t>Since the family size was changed, a new Final Eligibility Determination task is generated for the Case Supervisor.</a:t>
            </a:r>
          </a:p>
          <a:p>
            <a:pPr marL="0" indent="0">
              <a:buFont typeface="+mj-lt"/>
              <a:buNone/>
            </a:pPr>
            <a:endParaRPr lang="en-US" b="0" i="0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b="0" i="0" dirty="0"/>
              <a:t>Select </a:t>
            </a:r>
            <a:r>
              <a:rPr lang="en-US" b="1" i="1" dirty="0"/>
              <a:t>No </a:t>
            </a:r>
            <a:r>
              <a:rPr lang="en-US" b="0" i="0" dirty="0"/>
              <a:t>to exit without the changes being made or Submitted </a:t>
            </a:r>
          </a:p>
          <a:p>
            <a:pPr marL="228600" indent="-228600">
              <a:buFont typeface="+mj-lt"/>
              <a:buAutoNum type="arabicPeriod"/>
            </a:pPr>
            <a:r>
              <a:rPr lang="en-US" b="0" i="0" dirty="0"/>
              <a:t>Select </a:t>
            </a:r>
            <a:r>
              <a:rPr lang="en-US" b="1" i="1" dirty="0"/>
              <a:t>Yes </a:t>
            </a:r>
            <a:r>
              <a:rPr lang="en-US" b="0" i="0" dirty="0"/>
              <a:t>to Submit and generate a task for the Case Supervisor’s review and approval</a:t>
            </a:r>
          </a:p>
          <a:p>
            <a:pPr marL="228600" indent="-228600">
              <a:buFont typeface="+mj-lt"/>
              <a:buAutoNum type="arabicPeriod"/>
            </a:pPr>
            <a:endParaRPr lang="en-US" b="0" i="0" dirty="0"/>
          </a:p>
          <a:p>
            <a:pPr marL="0" indent="0">
              <a:buFont typeface="+mj-lt"/>
              <a:buNone/>
            </a:pPr>
            <a:r>
              <a:rPr lang="en-US" b="0" i="0" dirty="0"/>
              <a:t>The system navigates to the Participant Case Summary Page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67235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40319F-676E-4727-8C57-D6F3EECC44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BB23742D-76A3-480D-AB79-DDA4E6CB32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Calibri" panose="020F0502020204030204" pitchFamily="34" charset="0"/>
              </a:rPr>
              <a:t>Case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Calibri" panose="020F0502020204030204" pitchFamily="34" charset="0"/>
              </a:rPr>
              <a:t>Summary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Calibri" panose="020F0502020204030204" pitchFamily="34" charset="0"/>
              </a:rPr>
              <a:t> displays the Current Case Status </a:t>
            </a: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Calibri" panose="020F0502020204030204" pitchFamily="34" charset="0"/>
              </a:rPr>
              <a:t>as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Calibri" panose="020F0502020204030204" pitchFamily="34" charset="0"/>
              </a:rPr>
              <a:t>Pending Eligibility Approval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Calibri" panose="020F0502020204030204" pitchFamily="34" charset="0"/>
              </a:rPr>
              <a:t>Note Eligibility Determination Approval is in Progress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Calibri" panose="020F0502020204030204" pitchFamily="34" charset="0"/>
              </a:rPr>
              <a:t>The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Calibri" panose="020F0502020204030204" pitchFamily="34" charset="0"/>
              </a:rPr>
              <a:t>Intake Checklist 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Calibri" panose="020F0502020204030204" pitchFamily="34" charset="0"/>
              </a:rPr>
              <a:t>will show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Calibri" panose="020F0502020204030204" pitchFamily="34" charset="0"/>
              </a:rPr>
              <a:t>Eligibility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Calibri" panose="020F0502020204030204" pitchFamily="34" charset="0"/>
              </a:rPr>
              <a:t> unchecked/incomplete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Calibri" panose="020F0502020204030204" pitchFamily="34" charset="0"/>
              </a:rPr>
              <a:t>until the Supervisor Final Eligibility Determination process has been completed</a:t>
            </a:r>
          </a:p>
        </p:txBody>
      </p:sp>
    </p:spTree>
    <p:extLst>
      <p:ext uri="{BB962C8B-B14F-4D97-AF65-F5344CB8AC3E}">
        <p14:creationId xmlns:p14="http://schemas.microsoft.com/office/powerpoint/2010/main" val="394855033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40319F-676E-4727-8C57-D6F3EECC44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BB23742D-76A3-480D-AB79-DDA4E6CB32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Calibri" panose="020F0502020204030204" pitchFamily="34" charset="0"/>
              </a:rPr>
              <a:t>Once the Final Eligibility Determination is completed, the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Calibri" panose="020F0502020204030204" pitchFamily="34" charset="0"/>
              </a:rPr>
              <a:t>Intake Checklist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Calibri" panose="020F0502020204030204" pitchFamily="34" charset="0"/>
              </a:rPr>
              <a:t>updates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Calibri" panose="020F0502020204030204" pitchFamily="34" charset="0"/>
              </a:rPr>
              <a:t>Eligibility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mbria" panose="02040503050406030204" pitchFamily="18" charset="0"/>
                <a:cs typeface="Calibri" panose="020F0502020204030204" pitchFamily="34" charset="0"/>
              </a:rPr>
              <a:t> has now been completed and the Participant can now be Assigned to a CSA</a:t>
            </a:r>
            <a:endParaRPr kumimoji="0" lang="en-US" sz="12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92160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37E7E5-9365-42FD-834F-50694912F8C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CCE51E1E-EADF-4836-BADA-B7CA636D18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41275" marR="713740" indent="0">
              <a:lnSpc>
                <a:spcPct val="104000"/>
              </a:lnSpc>
              <a:spcBef>
                <a:spcPts val="0"/>
              </a:spcBef>
              <a:spcAft>
                <a:spcPts val="55"/>
              </a:spcAft>
              <a:buNone/>
            </a:pPr>
            <a:r>
              <a:rPr lang="en-US" sz="1200" b="1" i="0" dirty="0">
                <a:latin typeface="Cambria" panose="02040503050406030204" pitchFamily="18" charset="0"/>
              </a:rPr>
              <a:t>Next Steps</a:t>
            </a:r>
          </a:p>
          <a:p>
            <a:pPr marL="41275" marR="713740" indent="0">
              <a:lnSpc>
                <a:spcPct val="104000"/>
              </a:lnSpc>
              <a:spcBef>
                <a:spcPts val="0"/>
              </a:spcBef>
              <a:spcAft>
                <a:spcPts val="55"/>
              </a:spcAft>
              <a:buNone/>
            </a:pPr>
            <a:r>
              <a:rPr lang="en-US" sz="1200" dirty="0">
                <a:latin typeface="Cambria" panose="02040503050406030204" pitchFamily="18" charset="0"/>
              </a:rPr>
              <a:t>The Participant Case has been created and an Eligible or Ineligible final determination has been made.</a:t>
            </a:r>
          </a:p>
          <a:p>
            <a:pPr marL="41275" marR="713740" indent="0">
              <a:lnSpc>
                <a:spcPct val="104000"/>
              </a:lnSpc>
              <a:spcBef>
                <a:spcPts val="0"/>
              </a:spcBef>
              <a:spcAft>
                <a:spcPts val="55"/>
              </a:spcAft>
              <a:buNone/>
            </a:pPr>
            <a:endParaRPr lang="en-US" sz="1200" dirty="0">
              <a:latin typeface="Cambria" panose="02040503050406030204" pitchFamily="18" charset="0"/>
            </a:endParaRPr>
          </a:p>
          <a:p>
            <a:pPr marL="41275" marR="713740" indent="0">
              <a:lnSpc>
                <a:spcPct val="104000"/>
              </a:lnSpc>
              <a:spcBef>
                <a:spcPts val="0"/>
              </a:spcBef>
              <a:spcAft>
                <a:spcPts val="55"/>
              </a:spcAft>
              <a:buNone/>
            </a:pPr>
            <a:r>
              <a:rPr lang="en-US" sz="1200" dirty="0">
                <a:latin typeface="Cambria" panose="02040503050406030204" pitchFamily="18" charset="0"/>
              </a:rPr>
              <a:t>Ineligible  Applicants should be referred to any available resources</a:t>
            </a:r>
          </a:p>
          <a:p>
            <a:pPr marL="41275" marR="713740" indent="0">
              <a:lnSpc>
                <a:spcPct val="104000"/>
              </a:lnSpc>
              <a:spcBef>
                <a:spcPts val="0"/>
              </a:spcBef>
              <a:spcAft>
                <a:spcPts val="55"/>
              </a:spcAft>
              <a:buNone/>
            </a:pPr>
            <a:endParaRPr lang="en-US" sz="1200" dirty="0">
              <a:latin typeface="Cambria" panose="02040503050406030204" pitchFamily="18" charset="0"/>
            </a:endParaRPr>
          </a:p>
          <a:p>
            <a:pPr marL="41275" marR="713740" indent="0">
              <a:lnSpc>
                <a:spcPct val="104000"/>
              </a:lnSpc>
              <a:spcBef>
                <a:spcPts val="0"/>
              </a:spcBef>
              <a:spcAft>
                <a:spcPts val="55"/>
              </a:spcAft>
              <a:buNone/>
            </a:pPr>
            <a:r>
              <a:rPr lang="en-US" sz="1200" dirty="0">
                <a:latin typeface="Cambria" panose="02040503050406030204" pitchFamily="18" charset="0"/>
              </a:rPr>
              <a:t>For Eligible Participants, the next step is to </a:t>
            </a:r>
            <a:r>
              <a:rPr lang="en-US" sz="1200" b="1" dirty="0">
                <a:latin typeface="Cambria" panose="02040503050406030204" pitchFamily="18" charset="0"/>
              </a:rPr>
              <a:t>Assign </a:t>
            </a:r>
            <a:r>
              <a:rPr lang="en-US" sz="1200" dirty="0">
                <a:latin typeface="Cambria" panose="02040503050406030204" pitchFamily="18" charset="0"/>
              </a:rPr>
              <a:t>the </a:t>
            </a:r>
            <a:r>
              <a:rPr lang="en-US" sz="1200" b="1" dirty="0">
                <a:latin typeface="Cambria" panose="02040503050406030204" pitchFamily="18" charset="0"/>
              </a:rPr>
              <a:t>Participant</a:t>
            </a:r>
            <a:r>
              <a:rPr lang="en-US" sz="1200" dirty="0">
                <a:latin typeface="Cambria" panose="02040503050406030204" pitchFamily="18" charset="0"/>
              </a:rPr>
              <a:t> and </a:t>
            </a:r>
            <a:r>
              <a:rPr lang="en-US" sz="1200" b="1" dirty="0">
                <a:latin typeface="Cambria" panose="02040503050406030204" pitchFamily="18" charset="0"/>
              </a:rPr>
              <a:t>Manage </a:t>
            </a:r>
            <a:r>
              <a:rPr lang="en-US" sz="1200" dirty="0">
                <a:latin typeface="Cambria" panose="02040503050406030204" pitchFamily="18" charset="0"/>
              </a:rPr>
              <a:t>the </a:t>
            </a:r>
            <a:r>
              <a:rPr lang="en-US" sz="1200" b="1" dirty="0">
                <a:latin typeface="Cambria" panose="02040503050406030204" pitchFamily="18" charset="0"/>
              </a:rPr>
              <a:t>Community Service Assignment (CSA) </a:t>
            </a:r>
            <a:r>
              <a:rPr lang="en-US" sz="1200" dirty="0">
                <a:latin typeface="Cambria" panose="02040503050406030204" pitchFamily="18" charset="0"/>
              </a:rPr>
              <a:t>and other </a:t>
            </a:r>
            <a:r>
              <a:rPr lang="en-US" sz="1200" b="1" dirty="0">
                <a:latin typeface="Cambria" panose="02040503050406030204" pitchFamily="18" charset="0"/>
              </a:rPr>
              <a:t>Organizations</a:t>
            </a:r>
          </a:p>
        </p:txBody>
      </p:sp>
    </p:spTree>
    <p:extLst>
      <p:ext uri="{BB962C8B-B14F-4D97-AF65-F5344CB8AC3E}">
        <p14:creationId xmlns:p14="http://schemas.microsoft.com/office/powerpoint/2010/main" val="4217199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D2F9AB-3C90-481E-8C34-4F549BF455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254586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37E7E5-9365-42FD-834F-50694912F8C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9111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37475-A58A-4854-978E-E5CD3FFB7650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1D61-4E56-495A-92D9-74A6513F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601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37475-A58A-4854-978E-E5CD3FFB7650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1D61-4E56-495A-92D9-74A6513F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428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37475-A58A-4854-978E-E5CD3FFB7650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1D61-4E56-495A-92D9-74A6513F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071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37475-A58A-4854-978E-E5CD3FFB7650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1D61-4E56-495A-92D9-74A6513F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463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37475-A58A-4854-978E-E5CD3FFB7650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1D61-4E56-495A-92D9-74A6513F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215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7830"/>
            <a:ext cx="10515600" cy="1325563"/>
          </a:xfrm>
        </p:spPr>
        <p:txBody>
          <a:bodyPr>
            <a:normAutofit/>
          </a:bodyPr>
          <a:lstStyle>
            <a:lvl1pPr>
              <a:defRPr sz="3600" b="1" i="0" cap="all" baseline="0"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37475-A58A-4854-978E-E5CD3FFB7650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1D61-4E56-495A-92D9-74A6513F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048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37475-A58A-4854-978E-E5CD3FFB7650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1D61-4E56-495A-92D9-74A6513F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696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37475-A58A-4854-978E-E5CD3FFB7650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1D61-4E56-495A-92D9-74A6513F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215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37475-A58A-4854-978E-E5CD3FFB7650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1D61-4E56-495A-92D9-74A6513F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177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37475-A58A-4854-978E-E5CD3FFB7650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1D61-4E56-495A-92D9-74A6513F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068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37475-A58A-4854-978E-E5CD3FFB7650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1D61-4E56-495A-92D9-74A6513F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4742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1D61-4E56-495A-92D9-74A6513F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4657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1D61-4E56-495A-92D9-74A6513F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2364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1D61-4E56-495A-92D9-74A6513F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2688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1D61-4E56-495A-92D9-74A6513F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059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1D61-4E56-495A-92D9-74A6513F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0324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7830"/>
            <a:ext cx="10515600" cy="1325563"/>
          </a:xfrm>
        </p:spPr>
        <p:txBody>
          <a:bodyPr>
            <a:normAutofit/>
          </a:bodyPr>
          <a:lstStyle>
            <a:lvl1pPr>
              <a:defRPr sz="3600" b="1" i="0" cap="all" baseline="0"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1D61-4E56-495A-92D9-74A6513F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3683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1D61-4E56-495A-92D9-74A6513F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5144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+mn-lt"/>
              </a:defRPr>
            </a:lvl1pPr>
            <a:lvl2pPr>
              <a:defRPr sz="28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000">
                <a:latin typeface="+mn-lt"/>
              </a:defRPr>
            </a:lvl4pPr>
            <a:lvl5pPr>
              <a:defRPr sz="2000">
                <a:latin typeface="+mn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1D61-4E56-495A-92D9-74A6513F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6656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2400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latin typeface="+mn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1D61-4E56-495A-92D9-74A6513F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8069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1D61-4E56-495A-92D9-74A6513F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34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1D61-4E56-495A-92D9-74A6513F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8526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2" b="0" cap="all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5" y="4114811"/>
            <a:ext cx="8535988" cy="1879598"/>
          </a:xfrm>
        </p:spPr>
        <p:txBody>
          <a:bodyPr anchor="ctr">
            <a:normAutofit/>
          </a:bodyPr>
          <a:lstStyle>
            <a:lvl1pPr marL="0" indent="0" algn="l">
              <a:buNone/>
              <a:defRPr sz="2002">
                <a:solidFill>
                  <a:schemeClr val="bg2">
                    <a:lumMod val="75000"/>
                  </a:schemeClr>
                </a:solidFill>
              </a:defRPr>
            </a:lvl1pPr>
            <a:lvl2pPr marL="45708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75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3pPr>
            <a:lvl4pPr marL="1371255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5pPr>
            <a:lvl6pPr marL="2285430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6pPr>
            <a:lvl7pPr marL="2742518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7pPr>
            <a:lvl8pPr marL="3199598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8pPr>
            <a:lvl9pPr marL="3656685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904412" y="6172213"/>
            <a:ext cx="1600200" cy="36512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4212" y="6172213"/>
            <a:ext cx="7543800" cy="36512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D3E9-3E64-45CC-86D3-9B09FDC64A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8075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842E67-35F4-4EC2-B5B4-6D02111EDA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42275" y="641101"/>
            <a:ext cx="3702877" cy="5749461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 dirty="0"/>
              <a:t>Click icon to add picture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6553049D-F1F2-4E3C-B0A3-D2BCB35B18A8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8047164" y="641101"/>
            <a:ext cx="3702877" cy="5749461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 dirty="0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91EB1F-E7C6-4FF7-BE74-BEF6056BA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529" y="457200"/>
            <a:ext cx="3790884" cy="160020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C935A1-3DFF-457D-8C70-E337C3D84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8529" y="2057400"/>
            <a:ext cx="3790884" cy="3811588"/>
          </a:xfrm>
        </p:spPr>
        <p:txBody>
          <a:bodyPr/>
          <a:lstStyle>
            <a:lvl1pPr marL="216000" indent="-216000">
              <a:lnSpc>
                <a:spcPct val="90000"/>
              </a:lnSpc>
              <a:buFont typeface="Wingdings" panose="05000000000000000000" pitchFamily="2" charset="2"/>
              <a:buChar char="§"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6B7143-9C17-4A62-9B23-F2717C5008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/>
          <a:lstStyle/>
          <a:p>
            <a:endParaRPr lang="en-US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D0075C-AB97-4D80-BF0E-6D96D0A8F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/>
          <a:lstStyle/>
          <a:p>
            <a:fld id="{F603CDE5-C1D8-4EDD-870F-A498BAFA520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A620A17C-5577-4021-9044-146DC609E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/>
          <a:lstStyle/>
          <a:p>
            <a:pPr algn="l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869762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90BCF-13E7-4CD7-B765-EB908623CB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9CAA4B-D09A-426A-B7F1-B6B0DEABBE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4EA888-B54C-4BC8-ADD8-79A5000B2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E5A1B-9837-4D70-B429-852E2C4575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8385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BC2D9-3C87-4C89-9A42-B9F524D47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9073"/>
          </a:xfrm>
        </p:spPr>
        <p:txBody>
          <a:bodyPr>
            <a:normAutofit/>
          </a:bodyPr>
          <a:lstStyle>
            <a:lvl1pPr algn="ctr">
              <a:defRPr sz="3200"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D9EF6-AD9A-4A66-8971-A1944FB9CE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3D2C98-0E7B-4F16-AD4D-94DF86876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E5A1B-9837-4D70-B429-852E2C4575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0757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E90F8-3BED-4B66-B1FB-824875E6E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A24004-FA04-4C5D-B7C0-B0D8FE1E6F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8011B2-C545-4C10-A020-D02585FEA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E5A1B-9837-4D70-B429-852E2C4575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2069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F5B83-0FB1-4B7E-91F8-C5B6AFA7D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74A306-EAC3-48ED-BB13-ECF531AEAA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E25112-675D-4A4B-AC0C-2D4D47A009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46E840-EBDC-4C27-8F53-ADC7A155E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E5A1B-9837-4D70-B429-852E2C4575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2244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CA758-6638-44DA-84BE-5A7B65BA9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6A54F8-6AA2-4CDA-9447-DFEDFA167E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DDBC8-2DBD-4501-815C-8675B6B19F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35B2EB-BE67-4AE0-B90F-7ED4735B43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1AAAB5-8297-4FCF-9448-B8D713A59D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4E0E0A-B5DC-4AEE-94A9-370AB8746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E5A1B-9837-4D70-B429-852E2C4575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7207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09A98-5F72-4C23-BEFF-D4B353F0E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9BE783-ECB6-4702-ACAD-58F4207AE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E5A1B-9837-4D70-B429-852E2C4575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6799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188893-F9EE-4A13-9AC6-D35F3465D0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26AF25-86FD-4A13-B0CE-2DB203A9D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676CFD-F989-41D7-A163-4727C73B0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E5A1B-9837-4D70-B429-852E2C4575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3732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70787-1757-4C79-B0A8-6DFB67A19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DAA5DB-D06C-4C7A-B008-22893C842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00AB5F-0058-473B-889B-1333E0D2A6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F969F1-5582-4843-9F3F-1C7660BFB9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4BB2AA-A5A9-41D6-B426-D8E030177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8353A0-8FBD-4E57-870D-5F8276AAD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E5A1B-9837-4D70-B429-852E2C4575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6164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9CF2C-71D7-441E-B123-F68E8E117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3C7C2A-03BF-4DB1-A7E3-C2EED4B6CD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FB012F-394C-4C3F-A2D0-61A148BB50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4DDC55-41ED-49FD-ADB3-B76435F7E1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ED8B67-E964-4728-B791-B0A5106EF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4A7A75-04FC-41D7-86B8-936A5C6AE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E5A1B-9837-4D70-B429-852E2C4575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99625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2467-17AB-4590-AE0F-64EBDB50E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7511CF-D116-4C13-B77E-44D31E327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321DA3-11A5-46DB-BB33-1B7C02981E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014E24-27AB-4662-8DE9-A55EAF655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0177CD-62F4-4184-8B36-946607244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E5A1B-9837-4D70-B429-852E2C4575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7768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50D4D6-9D51-41A4-B90C-1243DC4925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C45773-1133-44A5-80AE-FB0D141E74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13DF0-0FC5-4005-ABCB-8AEA3E8455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86FCA8-E5A5-4E44-8E75-12294D66D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FBF773-A4D0-43C8-88E1-1A5875175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E5A1B-9837-4D70-B429-852E2C4575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0420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37475-A58A-4854-978E-E5CD3FFB7650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1D61-4E56-495A-92D9-74A6513F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8849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20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37475-A58A-4854-978E-E5CD3FFB7650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1D61-4E56-495A-92D9-74A6513F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70302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37475-A58A-4854-978E-E5CD3FFB7650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1D61-4E56-495A-92D9-74A6513F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86694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37475-A58A-4854-978E-E5CD3FFB7650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1D61-4E56-495A-92D9-74A6513F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70842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 algn="ctr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37475-A58A-4854-978E-E5CD3FFB7650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1D61-4E56-495A-92D9-74A6513F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68073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7830"/>
            <a:ext cx="10515600" cy="1325563"/>
          </a:xfrm>
        </p:spPr>
        <p:txBody>
          <a:bodyPr>
            <a:normAutofit/>
          </a:bodyPr>
          <a:lstStyle>
            <a:lvl1pPr algn="ctr">
              <a:defRPr sz="2400" b="1" i="0" cap="all" baseline="0"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37475-A58A-4854-978E-E5CD3FFB7650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1D61-4E56-495A-92D9-74A6513F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30588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37475-A58A-4854-978E-E5CD3FFB7650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1D61-4E56-495A-92D9-74A6513F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7472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2400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2000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2000">
                <a:solidFill>
                  <a:schemeClr val="bg2">
                    <a:lumMod val="1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>
                    <a:lumMod val="1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37475-A58A-4854-978E-E5CD3FFB7650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1D61-4E56-495A-92D9-74A6513F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60231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2">
                    <a:lumMod val="1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37475-A58A-4854-978E-E5CD3FFB7650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1D61-4E56-495A-92D9-74A6513F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31711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37475-A58A-4854-978E-E5CD3FFB7650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1D61-4E56-495A-92D9-74A6513F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41190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37475-A58A-4854-978E-E5CD3FFB7650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1D61-4E56-495A-92D9-74A6513F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7702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2" b="0" cap="all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5" y="4114811"/>
            <a:ext cx="8535988" cy="1879598"/>
          </a:xfrm>
        </p:spPr>
        <p:txBody>
          <a:bodyPr anchor="ctr">
            <a:normAutofit/>
          </a:bodyPr>
          <a:lstStyle>
            <a:lvl1pPr marL="0" indent="0" algn="l">
              <a:buNone/>
              <a:defRPr sz="2002">
                <a:solidFill>
                  <a:schemeClr val="bg2">
                    <a:lumMod val="75000"/>
                  </a:schemeClr>
                </a:solidFill>
              </a:defRPr>
            </a:lvl1pPr>
            <a:lvl2pPr marL="45708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75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3pPr>
            <a:lvl4pPr marL="1371255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5pPr>
            <a:lvl6pPr marL="2285430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6pPr>
            <a:lvl7pPr marL="2742518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7pPr>
            <a:lvl8pPr marL="3199598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8pPr>
            <a:lvl9pPr marL="3656685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904412" y="6172213"/>
            <a:ext cx="1600200" cy="365123"/>
          </a:xfrm>
          <a:prstGeom prst="rect">
            <a:avLst/>
          </a:prstGeom>
        </p:spPr>
        <p:txBody>
          <a:bodyPr/>
          <a:lstStyle/>
          <a:p>
            <a:fld id="{9746AAE7-107B-4F04-B939-04F8B8D62E79}" type="datetime1">
              <a:rPr lang="en-US" smtClean="0"/>
              <a:t>3/31/2023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4212" y="6172213"/>
            <a:ext cx="7543800" cy="36512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5D3E9-3E64-45CC-86D3-9B09FDC64A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43476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842E67-35F4-4EC2-B5B4-6D02111EDA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42275" y="641101"/>
            <a:ext cx="3702877" cy="5749461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 dirty="0"/>
              <a:t>Click icon to add picture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6553049D-F1F2-4E3C-B0A3-D2BCB35B18A8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8047164" y="641101"/>
            <a:ext cx="3702877" cy="5749461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 dirty="0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91EB1F-E7C6-4FF7-BE74-BEF6056BA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529" y="457200"/>
            <a:ext cx="3790884" cy="160020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C935A1-3DFF-457D-8C70-E337C3D84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8529" y="2057400"/>
            <a:ext cx="3790884" cy="3811588"/>
          </a:xfrm>
        </p:spPr>
        <p:txBody>
          <a:bodyPr/>
          <a:lstStyle>
            <a:lvl1pPr marL="216000" indent="-216000">
              <a:lnSpc>
                <a:spcPct val="90000"/>
              </a:lnSpc>
              <a:buFont typeface="Wingdings" panose="05000000000000000000" pitchFamily="2" charset="2"/>
              <a:buChar char="§"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6B7143-9C17-4A62-9B23-F2717C5008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/>
          <a:lstStyle/>
          <a:p>
            <a:fld id="{91CD4B7E-D172-41E4-BE36-64B5A7E393CD}" type="datetimeFigureOut">
              <a:rPr lang="en-US" noProof="0" smtClean="0"/>
              <a:t>3/31/2023</a:t>
            </a:fld>
            <a:endParaRPr lang="en-US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D0075C-AB97-4D80-BF0E-6D96D0A8F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/>
          <a:lstStyle/>
          <a:p>
            <a:fld id="{F603CDE5-C1D8-4EDD-870F-A498BAFA520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A620A17C-5577-4021-9044-146DC609E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/>
          <a:lstStyle/>
          <a:p>
            <a:pPr algn="l"/>
            <a:r>
              <a:rPr lang="en-US" noProof="0" dirty="0"/>
              <a:t>Teach a Course</a:t>
            </a:r>
          </a:p>
        </p:txBody>
      </p:sp>
    </p:spTree>
    <p:extLst>
      <p:ext uri="{BB962C8B-B14F-4D97-AF65-F5344CB8AC3E}">
        <p14:creationId xmlns:p14="http://schemas.microsoft.com/office/powerpoint/2010/main" val="259831220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6D727-D633-4DF2-969C-87BA6DB508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AE117C-BDFF-4B94-BCEA-D29AECF50F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0C82EA-10A9-4197-916D-0A6297A16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0B38E-0B86-40EC-A27C-5F8997C8FB9E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5CA07-22B6-4382-B99D-710AC0CCD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6FB53F-0E3E-44E5-B4D8-278CD5673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75D95-A94C-4B5F-BD3B-C3409C16F3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32122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D0C4D-EE6C-4724-9AC4-F23954EFD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15CDCB-AD5D-4418-A2B1-1E6EAA2CA3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C251BC-4BDE-4262-8AC5-635FEB36C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0B38E-0B86-40EC-A27C-5F8997C8FB9E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C6BB6C-B534-465B-8884-6A73B82B5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BC96E9-383F-474F-A47B-D4F665B4C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75D95-A94C-4B5F-BD3B-C3409C16F3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80263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CED45-B077-43DC-90C6-71DF97335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D086EC-0C6C-4D9C-BBAE-D083E430D8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FEBD0-9405-4FC2-994F-FF0157DA1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0B38E-0B86-40EC-A27C-5F8997C8FB9E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4CD399-B2C1-40D9-B68D-56438BE16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71EDAC-29B3-4B27-A1EF-EA79E1F76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75D95-A94C-4B5F-BD3B-C3409C16F3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45050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4C9A0-92C4-4443-9496-C17B6A460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C4E16F-AFFB-4D86-93B8-571874C83B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8F78A4-FEF9-4E15-8B06-BAFA7C7C5F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D05E14-B5B7-4824-8DBF-03B2A275F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0B38E-0B86-40EC-A27C-5F8997C8FB9E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FBE9DC-7796-48CD-A56D-DB3E19E40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D84DB2-AC0D-4A22-A2EF-552E113A9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75D95-A94C-4B5F-BD3B-C3409C16F3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23635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28129-0D36-4DD4-8E5E-3895875A4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16BFB0-DF04-4DD8-B6C0-6262115B3E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806B17-0AF1-4ABE-B637-02C910D980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37FF89-C57F-4CC3-AFE7-B87DF9C6AA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AA47F6-6BF5-4228-95FB-D3BE803D1D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CC1C89-5755-4151-A54E-FA227BFAC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0B38E-0B86-40EC-A27C-5F8997C8FB9E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BEF071-EE60-49E5-B8CB-5F3B6A51B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233891-568B-443E-B230-1827590DA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75D95-A94C-4B5F-BD3B-C3409C16F3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07121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0E7AC-82D9-4E04-872C-CA37E75A3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2A306B-F2F9-41F3-8666-3A0DEF51F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0B38E-0B86-40EC-A27C-5F8997C8FB9E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93E95A-F647-4EF6-A628-F517E037E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26DD67-5625-459D-8B7E-AFAD6BFE1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75D95-A94C-4B5F-BD3B-C3409C16F3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33869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92E13D-4FA8-4739-9E80-DDF045047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0B38E-0B86-40EC-A27C-5F8997C8FB9E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60678E-9D60-415B-81D6-B721B65FE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3FCBE1-D4F4-42BB-B05B-575351387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75D95-A94C-4B5F-BD3B-C3409C16F3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90772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086B3-1A25-47AE-B346-9C1670E89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95968E-AE98-495F-AB73-3796055D66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A94B14-A42E-4475-98F2-D99F81D6B5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5A16E2-6A8B-492B-B122-CA304BBB2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0B38E-0B86-40EC-A27C-5F8997C8FB9E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52BBB1-657F-41D6-8E38-4C6394E8B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309231-B0B7-4F60-93D3-68A181389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75D95-A94C-4B5F-BD3B-C3409C16F3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45208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611F0-9954-418A-ACE5-94228C634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ACCE8A-6426-4B51-A561-4C20BBB2E5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15D0E4-ABA8-4F89-BF34-DCDAC3A7E2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3657FE-D2D3-441A-B39F-2606D4020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0B38E-0B86-40EC-A27C-5F8997C8FB9E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0F0807-FAAA-4254-9E56-1C15A005D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9EF9F0-ED14-4A05-8A5F-A6F153E58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75D95-A94C-4B5F-BD3B-C3409C16F3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37802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1A06C-2B90-4BA8-B447-EBD893687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F278BC-9858-40C9-8703-7F06957A58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BFF937-EE2C-4DCE-8C0D-769778A86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0B38E-0B86-40EC-A27C-5F8997C8FB9E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B674C-6048-4293-B115-BEE98B66B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599339-7556-4EE5-BD07-1E040BBEA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75D95-A94C-4B5F-BD3B-C3409C16F3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53186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A74479-2598-4765-8672-FED329EED6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231F06-DDFC-4BCE-B31A-5B97EB430D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0C9BA-6AC2-4F1B-B7AB-982B1C056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0B38E-0B86-40EC-A27C-5F8997C8FB9E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96DD38-939D-4759-84D0-DE712B8E4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3C1F8-0D99-4C08-9861-17BA942BE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75D95-A94C-4B5F-BD3B-C3409C16F3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65603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37475-A58A-4854-978E-E5CD3FFB7650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1D61-4E56-495A-92D9-74A6513F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11279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37475-A58A-4854-978E-E5CD3FFB7650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1D61-4E56-495A-92D9-74A6513F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61934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37475-A58A-4854-978E-E5CD3FFB7650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1D61-4E56-495A-92D9-74A6513F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52274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37475-A58A-4854-978E-E5CD3FFB7650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1D61-4E56-495A-92D9-74A6513F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55191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37475-A58A-4854-978E-E5CD3FFB7650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1D61-4E56-495A-92D9-74A6513F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67113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7830"/>
            <a:ext cx="10515600" cy="1325563"/>
          </a:xfrm>
        </p:spPr>
        <p:txBody>
          <a:bodyPr>
            <a:normAutofit/>
          </a:bodyPr>
          <a:lstStyle>
            <a:lvl1pPr>
              <a:defRPr sz="3600" b="1" i="0" cap="all" baseline="0"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37475-A58A-4854-978E-E5CD3FFB7650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1D61-4E56-495A-92D9-74A6513F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73488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37475-A58A-4854-978E-E5CD3FFB7650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1D61-4E56-495A-92D9-74A6513F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64161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37475-A58A-4854-978E-E5CD3FFB7650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1D61-4E56-495A-92D9-74A6513F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80169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37475-A58A-4854-978E-E5CD3FFB7650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1D61-4E56-495A-92D9-74A6513F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72783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37475-A58A-4854-978E-E5CD3FFB7650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1D61-4E56-495A-92D9-74A6513F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29095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37475-A58A-4854-978E-E5CD3FFB7650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01D61-4E56-495A-92D9-74A6513F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93065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842E67-35F4-4EC2-B5B4-6D02111EDA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42275" y="641101"/>
            <a:ext cx="3702877" cy="5749461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 dirty="0"/>
              <a:t>Click icon to add picture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6553049D-F1F2-4E3C-B0A3-D2BCB35B18A8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8047164" y="641101"/>
            <a:ext cx="3702877" cy="5749461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 dirty="0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91EB1F-E7C6-4FF7-BE74-BEF6056BA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529" y="457200"/>
            <a:ext cx="3790884" cy="160020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C935A1-3DFF-457D-8C70-E337C3D84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8529" y="2057400"/>
            <a:ext cx="3790884" cy="3811588"/>
          </a:xfrm>
        </p:spPr>
        <p:txBody>
          <a:bodyPr/>
          <a:lstStyle>
            <a:lvl1pPr marL="216000" indent="-216000">
              <a:lnSpc>
                <a:spcPct val="90000"/>
              </a:lnSpc>
              <a:buFont typeface="Wingdings" panose="05000000000000000000" pitchFamily="2" charset="2"/>
              <a:buChar char="§"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D0075C-AB97-4D80-BF0E-6D96D0A8F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/>
          <a:lstStyle/>
          <a:p>
            <a:fld id="{F603CDE5-C1D8-4EDD-870F-A498BAFA520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8769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F37475-A58A-4854-978E-E5CD3FFB7650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101D61-4E56-495A-92D9-74A6513F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821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 cap="all" baseline="0">
          <a:solidFill>
            <a:schemeClr val="accent1">
              <a:lumMod val="50000"/>
            </a:schemeClr>
          </a:solidFill>
          <a:latin typeface="Cambria" panose="02040503050406030204" pitchFamily="18" charset="0"/>
          <a:ea typeface="Cambria" panose="02040503050406030204" pitchFamily="18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accent1">
              <a:lumMod val="50000"/>
            </a:schemeClr>
          </a:solidFill>
          <a:latin typeface="Cambria" panose="02040503050406030204" pitchFamily="18" charset="0"/>
          <a:ea typeface="Cambria" panose="02040503050406030204" pitchFamily="18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1">
              <a:lumMod val="50000"/>
            </a:schemeClr>
          </a:solidFill>
          <a:latin typeface="Cambria" panose="02040503050406030204" pitchFamily="18" charset="0"/>
          <a:ea typeface="Cambria" panose="02040503050406030204" pitchFamily="18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50000"/>
            </a:schemeClr>
          </a:solidFill>
          <a:latin typeface="Cambria" panose="02040503050406030204" pitchFamily="18" charset="0"/>
          <a:ea typeface="Cambria" panose="02040503050406030204" pitchFamily="18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50000"/>
            </a:schemeClr>
          </a:solidFill>
          <a:latin typeface="Cambria" panose="02040503050406030204" pitchFamily="18" charset="0"/>
          <a:ea typeface="Cambria" panose="02040503050406030204" pitchFamily="18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50000"/>
            </a:schemeClr>
          </a:solidFill>
          <a:latin typeface="Cambria" panose="02040503050406030204" pitchFamily="18" charset="0"/>
          <a:ea typeface="Cambria" panose="02040503050406030204" pitchFamily="18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101D61-4E56-495A-92D9-74A6513F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510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cap="all" baseline="0">
          <a:solidFill>
            <a:schemeClr val="accent1">
              <a:lumMod val="50000"/>
            </a:schemeClr>
          </a:solidFill>
          <a:latin typeface="Cambria" panose="02040503050406030204" pitchFamily="18" charset="0"/>
          <a:ea typeface="Cambria" panose="02040503050406030204" pitchFamily="18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accent1">
              <a:lumMod val="50000"/>
            </a:schemeClr>
          </a:solidFill>
          <a:latin typeface="Cambria" panose="02040503050406030204" pitchFamily="18" charset="0"/>
          <a:ea typeface="Cambria" panose="02040503050406030204" pitchFamily="18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1">
              <a:lumMod val="50000"/>
            </a:schemeClr>
          </a:solidFill>
          <a:latin typeface="Cambria" panose="02040503050406030204" pitchFamily="18" charset="0"/>
          <a:ea typeface="Cambria" panose="02040503050406030204" pitchFamily="18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50000"/>
            </a:schemeClr>
          </a:solidFill>
          <a:latin typeface="Cambria" panose="02040503050406030204" pitchFamily="18" charset="0"/>
          <a:ea typeface="Cambria" panose="02040503050406030204" pitchFamily="18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50000"/>
            </a:schemeClr>
          </a:solidFill>
          <a:latin typeface="Cambria" panose="02040503050406030204" pitchFamily="18" charset="0"/>
          <a:ea typeface="Cambria" panose="02040503050406030204" pitchFamily="18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50000"/>
            </a:schemeClr>
          </a:solidFill>
          <a:latin typeface="Cambria" panose="02040503050406030204" pitchFamily="18" charset="0"/>
          <a:ea typeface="Cambria" panose="02040503050406030204" pitchFamily="18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B61692-4934-4FAA-A6F7-6CFF9A674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0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180CC2-4905-4C82-907C-5DCCD61C3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1660D5-50A2-4699-B15F-3B45172648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fld id="{30FE5A1B-9837-4D70-B429-852E2C4575E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68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baseline="0">
          <a:solidFill>
            <a:schemeClr val="accent2">
              <a:lumMod val="50000"/>
            </a:schemeClr>
          </a:solidFill>
          <a:latin typeface="Cambria" panose="02040503050406030204" pitchFamily="18" charset="0"/>
          <a:ea typeface="Cambria" panose="02040503050406030204" pitchFamily="18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800" kern="1200">
          <a:solidFill>
            <a:schemeClr val="bg2">
              <a:lumMod val="10000"/>
            </a:schemeClr>
          </a:solidFill>
          <a:latin typeface="+mn-lt"/>
          <a:ea typeface="Cambria" panose="02040503050406030204" pitchFamily="18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2400" kern="1200">
          <a:solidFill>
            <a:schemeClr val="bg2">
              <a:lumMod val="10000"/>
            </a:schemeClr>
          </a:solidFill>
          <a:latin typeface="+mn-lt"/>
          <a:ea typeface="Cambria" panose="02040503050406030204" pitchFamily="18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>
              <a:lumMod val="10000"/>
            </a:schemeClr>
          </a:solidFill>
          <a:latin typeface="+mn-lt"/>
          <a:ea typeface="Cambria" panose="02040503050406030204" pitchFamily="18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>
              <a:lumMod val="10000"/>
            </a:schemeClr>
          </a:solidFill>
          <a:latin typeface="+mn-lt"/>
          <a:ea typeface="Cambria" panose="02040503050406030204" pitchFamily="18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>
              <a:lumMod val="10000"/>
            </a:schemeClr>
          </a:solidFill>
          <a:latin typeface="+mn-lt"/>
          <a:ea typeface="Cambria" panose="02040503050406030204" pitchFamily="18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F37475-A58A-4854-978E-E5CD3FFB7650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101D61-4E56-495A-92D9-74A6513F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10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 cap="all" baseline="0">
          <a:solidFill>
            <a:schemeClr val="accent1">
              <a:lumMod val="50000"/>
            </a:schemeClr>
          </a:solidFill>
          <a:latin typeface="Calibri" panose="020F0502020204030204" pitchFamily="34" charset="0"/>
          <a:ea typeface="Cambria" panose="02040503050406030204" pitchFamily="18" charset="0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2">
              <a:lumMod val="10000"/>
            </a:schemeClr>
          </a:solidFill>
          <a:latin typeface="Calibri" panose="020F0502020204030204" pitchFamily="34" charset="0"/>
          <a:ea typeface="Cambria" panose="02040503050406030204" pitchFamily="18" charset="0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>
              <a:lumMod val="10000"/>
            </a:schemeClr>
          </a:solidFill>
          <a:latin typeface="Calibri" panose="020F0502020204030204" pitchFamily="34" charset="0"/>
          <a:ea typeface="Cambria" panose="02040503050406030204" pitchFamily="18" charset="0"/>
          <a:cs typeface="Calibri" panose="020F050202020403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>
              <a:lumMod val="10000"/>
            </a:schemeClr>
          </a:solidFill>
          <a:latin typeface="Calibri" panose="020F0502020204030204" pitchFamily="34" charset="0"/>
          <a:ea typeface="Cambria" panose="02040503050406030204" pitchFamily="18" charset="0"/>
          <a:cs typeface="Calibri" panose="020F05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>
              <a:lumMod val="10000"/>
            </a:schemeClr>
          </a:solidFill>
          <a:latin typeface="Calibri" panose="020F0502020204030204" pitchFamily="34" charset="0"/>
          <a:ea typeface="Cambria" panose="02040503050406030204" pitchFamily="18" charset="0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>
              <a:lumMod val="10000"/>
            </a:schemeClr>
          </a:solidFill>
          <a:latin typeface="Calibri" panose="020F0502020204030204" pitchFamily="34" charset="0"/>
          <a:ea typeface="Cambria" panose="02040503050406030204" pitchFamily="18" charset="0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232FA9-DFDA-406D-81AC-89E60684E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1B1F7B-BAD9-458E-A8F6-B134B8350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C65831-D4E0-435D-9CE7-1D19384FE5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80B38E-0B86-40EC-A27C-5F8997C8FB9E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A91-7AE6-4BD4-A293-2E740F4442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89D069-88C3-4D69-8725-71F9AE6E11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875D95-A94C-4B5F-BD3B-C3409C16F3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466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F37475-A58A-4854-978E-E5CD3FFB7650}" type="datetimeFigureOut">
              <a:rPr lang="en-US" smtClean="0"/>
              <a:t>3/31/2023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101D61-4E56-495A-92D9-74A6513F9B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094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cap="all" baseline="0">
          <a:solidFill>
            <a:schemeClr val="accent1">
              <a:lumMod val="50000"/>
            </a:schemeClr>
          </a:solidFill>
          <a:latin typeface="Cambria" panose="02040503050406030204" pitchFamily="18" charset="0"/>
          <a:ea typeface="Cambria" panose="02040503050406030204" pitchFamily="18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Cambria" panose="02040503050406030204" pitchFamily="18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Cambria" panose="02040503050406030204" pitchFamily="18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Cambria" panose="02040503050406030204" pitchFamily="18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Cambria" panose="02040503050406030204" pitchFamily="18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Cambria" panose="02040503050406030204" pitchFamily="18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0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9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55.xml"/><Relationship Id="rId4" Type="http://schemas.openxmlformats.org/officeDocument/2006/relationships/hyperlink" Target="https://teachlawbetter.com/2019/12/03/drafting-mbe-items-a-truly-collaborative-process/questions-answers-signage-208494-1/" TargetMode="Externa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mailto:SCSEPTechnicalAssistance@dol.gov" TargetMode="External"/><Relationship Id="rId7" Type="http://schemas.openxmlformats.org/officeDocument/2006/relationships/image" Target="../media/image57.sv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6.png"/><Relationship Id="rId5" Type="http://schemas.openxmlformats.org/officeDocument/2006/relationships/hyperlink" Target="https://olderworkers.workforcegps.org/GPMS" TargetMode="External"/><Relationship Id="rId4" Type="http://schemas.openxmlformats.org/officeDocument/2006/relationships/hyperlink" Target="scsephelp.zendesk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0" name="Slide Background Fill">
            <a:extLst>
              <a:ext uri="{FF2B5EF4-FFF2-40B4-BE49-F238E27FC236}">
                <a16:creationId xmlns:a16="http://schemas.microsoft.com/office/drawing/2014/main" id="{C3420C89-0B09-4632-A4AF-3971D08BF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Color Cover">
            <a:extLst>
              <a:ext uri="{FF2B5EF4-FFF2-40B4-BE49-F238E27FC236}">
                <a16:creationId xmlns:a16="http://schemas.microsoft.com/office/drawing/2014/main" id="{4E5CBA61-BF74-40B4-A3A8-366BBA626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C27E70C-5470-4262-B9CE-AE52C51CF4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2929"/>
            <a:ext cx="12188952" cy="3490956"/>
            <a:chOff x="651279" y="598259"/>
            <a:chExt cx="10889442" cy="5680742"/>
          </a:xfrm>
        </p:grpSpPr>
        <p:sp>
          <p:nvSpPr>
            <p:cNvPr id="58" name="Color">
              <a:extLst>
                <a:ext uri="{FF2B5EF4-FFF2-40B4-BE49-F238E27FC236}">
                  <a16:creationId xmlns:a16="http://schemas.microsoft.com/office/drawing/2014/main" id="{B5C7D35F-738C-47DF-AD6E-859806E46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Color">
              <a:extLst>
                <a:ext uri="{FF2B5EF4-FFF2-40B4-BE49-F238E27FC236}">
                  <a16:creationId xmlns:a16="http://schemas.microsoft.com/office/drawing/2014/main" id="{740F8C8B-E52F-46CF-89C7-51C6A037CF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DFBC738-67D7-4D97-8412-757F15EE3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841249"/>
            <a:ext cx="5692953" cy="2587131"/>
          </a:xfrm>
        </p:spPr>
        <p:txBody>
          <a:bodyPr anchor="b">
            <a:norm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SENIOR COMMUNITY SERVICE EMPLOYMENT PROGRAM 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A192B67-160D-7E12-988E-C8CF14B914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7810199"/>
              </p:ext>
            </p:extLst>
          </p:nvPr>
        </p:nvGraphicFramePr>
        <p:xfrm>
          <a:off x="214489" y="3646048"/>
          <a:ext cx="7050814" cy="25718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2295B171-1F14-6B5E-9199-9E1C3EB490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4184" y="2374010"/>
            <a:ext cx="3988838" cy="396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381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28"/>
    </mc:Choice>
    <mc:Fallback xmlns="">
      <p:transition spd="slow" advTm="792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4" name="Rectangle 193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2" name="Freeform: Shape 201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4" name="Rectangle 203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46FCBA-9D87-4BBC-80F2-C1755778D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Training objectives</a:t>
            </a:r>
          </a:p>
        </p:txBody>
      </p:sp>
      <p:graphicFrame>
        <p:nvGraphicFramePr>
          <p:cNvPr id="60" name="Content Placeholder 2">
            <a:extLst>
              <a:ext uri="{FF2B5EF4-FFF2-40B4-BE49-F238E27FC236}">
                <a16:creationId xmlns:a16="http://schemas.microsoft.com/office/drawing/2014/main" id="{EFFFA438-EEB6-52DE-BB6A-DCCAA47C38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4324023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64358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98"/>
    </mc:Choice>
    <mc:Fallback xmlns="">
      <p:transition spd="slow" advTm="5098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C34D04F0-8EE5-6CD2-A2F8-F0A3E15C31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08538" y="846564"/>
            <a:ext cx="10856968" cy="5353269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0708BE-ED32-4A27-9AD0-B7E9487B9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651" y="180039"/>
            <a:ext cx="10515600" cy="491169"/>
          </a:xfrm>
        </p:spPr>
        <p:txBody>
          <a:bodyPr>
            <a:noAutofit/>
          </a:bodyPr>
          <a:lstStyle/>
          <a:p>
            <a:r>
              <a:rPr lang="en-US" dirty="0"/>
              <a:t>Create a new </a:t>
            </a:r>
            <a:r>
              <a:rPr lang="en-US" sz="3200" baseline="0" dirty="0">
                <a:solidFill>
                  <a:schemeClr val="accent2">
                    <a:lumMod val="50000"/>
                  </a:schemeClr>
                </a:solidFill>
              </a:rPr>
              <a:t>case</a:t>
            </a:r>
            <a:endParaRPr lang="en-US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2FDBFF-DD83-82BC-B88B-D32F43D4DF90}"/>
              </a:ext>
            </a:extLst>
          </p:cNvPr>
          <p:cNvSpPr txBox="1"/>
          <p:nvPr/>
        </p:nvSpPr>
        <p:spPr>
          <a:xfrm>
            <a:off x="620356" y="3102200"/>
            <a:ext cx="172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722249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A4902-B807-6043-E9CD-C63F88D96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365125"/>
            <a:ext cx="11353800" cy="557899"/>
          </a:xfrm>
        </p:spPr>
        <p:txBody>
          <a:bodyPr>
            <a:noAutofit/>
          </a:bodyPr>
          <a:lstStyle/>
          <a:p>
            <a:r>
              <a:rPr lang="en-US" dirty="0"/>
              <a:t>PARTICIPANT search by social security number (ssn)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C8F3347-2A0A-799C-CCC7-047842DC2D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752" y="1547446"/>
            <a:ext cx="10648496" cy="438753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CE25ACF-3646-B7E6-1C25-DC597BAC2A31}"/>
              </a:ext>
            </a:extLst>
          </p:cNvPr>
          <p:cNvSpPr txBox="1"/>
          <p:nvPr/>
        </p:nvSpPr>
        <p:spPr>
          <a:xfrm>
            <a:off x="532477" y="3429000"/>
            <a:ext cx="172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D560E04-7276-7A97-E058-48ACAAC2E925}"/>
              </a:ext>
            </a:extLst>
          </p:cNvPr>
          <p:cNvSpPr txBox="1"/>
          <p:nvPr/>
        </p:nvSpPr>
        <p:spPr>
          <a:xfrm>
            <a:off x="4380642" y="3429000"/>
            <a:ext cx="172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71DF0D-2CE4-F8C0-92BD-EA30CA76BF6C}"/>
              </a:ext>
            </a:extLst>
          </p:cNvPr>
          <p:cNvSpPr txBox="1"/>
          <p:nvPr/>
        </p:nvSpPr>
        <p:spPr>
          <a:xfrm>
            <a:off x="8883978" y="3798332"/>
            <a:ext cx="172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B06E83-2417-93D5-E2A9-5E45FF2E2A17}"/>
              </a:ext>
            </a:extLst>
          </p:cNvPr>
          <p:cNvSpPr txBox="1"/>
          <p:nvPr/>
        </p:nvSpPr>
        <p:spPr>
          <a:xfrm>
            <a:off x="10451521" y="4063721"/>
            <a:ext cx="172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8C1FF0-1856-DFCE-2D22-8139B3336DFE}"/>
              </a:ext>
            </a:extLst>
          </p:cNvPr>
          <p:cNvSpPr txBox="1"/>
          <p:nvPr/>
        </p:nvSpPr>
        <p:spPr>
          <a:xfrm>
            <a:off x="824504" y="5363309"/>
            <a:ext cx="172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636903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0D5B1AE-4B06-862A-66A4-01C96A4BC8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1" y="910330"/>
            <a:ext cx="10911634" cy="56730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0BA4902-B807-6043-E9CD-C63F88D96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480"/>
            <a:ext cx="10515600" cy="709073"/>
          </a:xfrm>
        </p:spPr>
        <p:txBody>
          <a:bodyPr/>
          <a:lstStyle/>
          <a:p>
            <a:r>
              <a:rPr lang="en-US" dirty="0"/>
              <a:t>Create new case – ssn found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CE25ACF-3646-B7E6-1C25-DC597BAC2A31}"/>
              </a:ext>
            </a:extLst>
          </p:cNvPr>
          <p:cNvSpPr txBox="1"/>
          <p:nvPr/>
        </p:nvSpPr>
        <p:spPr>
          <a:xfrm>
            <a:off x="533185" y="3746856"/>
            <a:ext cx="172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D560E04-7276-7A97-E058-48ACAAC2E925}"/>
              </a:ext>
            </a:extLst>
          </p:cNvPr>
          <p:cNvSpPr txBox="1"/>
          <p:nvPr/>
        </p:nvSpPr>
        <p:spPr>
          <a:xfrm>
            <a:off x="518016" y="4860927"/>
            <a:ext cx="172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559A7E-568B-C76E-C529-B6A94A01BACD}"/>
              </a:ext>
            </a:extLst>
          </p:cNvPr>
          <p:cNvSpPr txBox="1"/>
          <p:nvPr/>
        </p:nvSpPr>
        <p:spPr>
          <a:xfrm>
            <a:off x="472296" y="5974998"/>
            <a:ext cx="295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A7DA7D-617C-6BDF-3938-AD53CEDB14CA}"/>
              </a:ext>
            </a:extLst>
          </p:cNvPr>
          <p:cNvSpPr/>
          <p:nvPr/>
        </p:nvSpPr>
        <p:spPr>
          <a:xfrm>
            <a:off x="10595610" y="5703569"/>
            <a:ext cx="86868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1820944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D69A501-E56B-8C47-F742-5F7C3D6189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798" y="905485"/>
            <a:ext cx="10515599" cy="52979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0BA4902-B807-6043-E9CD-C63F88D96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480"/>
            <a:ext cx="10515600" cy="709073"/>
          </a:xfrm>
        </p:spPr>
        <p:txBody>
          <a:bodyPr/>
          <a:lstStyle/>
          <a:p>
            <a:r>
              <a:rPr lang="en-US" dirty="0"/>
              <a:t>Create new case – ssn not found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CE25ACF-3646-B7E6-1C25-DC597BAC2A31}"/>
              </a:ext>
            </a:extLst>
          </p:cNvPr>
          <p:cNvSpPr txBox="1"/>
          <p:nvPr/>
        </p:nvSpPr>
        <p:spPr>
          <a:xfrm>
            <a:off x="442166" y="2985911"/>
            <a:ext cx="172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D560E04-7276-7A97-E058-48ACAAC2E925}"/>
              </a:ext>
            </a:extLst>
          </p:cNvPr>
          <p:cNvSpPr txBox="1"/>
          <p:nvPr/>
        </p:nvSpPr>
        <p:spPr>
          <a:xfrm>
            <a:off x="442165" y="3798332"/>
            <a:ext cx="172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71DF0D-2CE4-F8C0-92BD-EA30CA76BF6C}"/>
              </a:ext>
            </a:extLst>
          </p:cNvPr>
          <p:cNvSpPr txBox="1"/>
          <p:nvPr/>
        </p:nvSpPr>
        <p:spPr>
          <a:xfrm>
            <a:off x="456672" y="4056755"/>
            <a:ext cx="172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B06E83-2417-93D5-E2A9-5E45FF2E2A17}"/>
              </a:ext>
            </a:extLst>
          </p:cNvPr>
          <p:cNvSpPr txBox="1"/>
          <p:nvPr/>
        </p:nvSpPr>
        <p:spPr>
          <a:xfrm>
            <a:off x="469435" y="5215577"/>
            <a:ext cx="172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064498-14EB-81BD-0FCF-869C5717D7F3}"/>
              </a:ext>
            </a:extLst>
          </p:cNvPr>
          <p:cNvSpPr txBox="1"/>
          <p:nvPr/>
        </p:nvSpPr>
        <p:spPr>
          <a:xfrm>
            <a:off x="469434" y="5834085"/>
            <a:ext cx="172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2BA065-09A8-5625-CC5A-8AED186AB3C0}"/>
              </a:ext>
            </a:extLst>
          </p:cNvPr>
          <p:cNvSpPr txBox="1"/>
          <p:nvPr/>
        </p:nvSpPr>
        <p:spPr>
          <a:xfrm>
            <a:off x="10164418" y="5887603"/>
            <a:ext cx="172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277964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1" name="Rectangle 129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52" name="Rectangle 131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B216162-2CA4-4B49-8BC6-11366ADC6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4988" y="1442172"/>
            <a:ext cx="8582025" cy="21773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US" sz="6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intake</a:t>
            </a:r>
            <a:br>
              <a:rPr lang="en-US" sz="6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6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53" name="Rectangle: Rounded Corners 133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15340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FDE3357-6DDA-C593-81DF-BCE8B933F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38" y="99280"/>
            <a:ext cx="11418292" cy="555628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+mj-lt"/>
              </a:rPr>
              <a:t>Intake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FAB903A-AF2A-82CC-5F0F-B878BBD98DB3}"/>
              </a:ext>
            </a:extLst>
          </p:cNvPr>
          <p:cNvSpPr txBox="1"/>
          <p:nvPr/>
        </p:nvSpPr>
        <p:spPr>
          <a:xfrm>
            <a:off x="5781606" y="3839329"/>
            <a:ext cx="314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81179C5C-CD5E-215B-10FB-3487771002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6869" y="972198"/>
            <a:ext cx="10755291" cy="5284223"/>
          </a:xfrm>
        </p:spPr>
      </p:pic>
    </p:spTree>
    <p:extLst>
      <p:ext uri="{BB962C8B-B14F-4D97-AF65-F5344CB8AC3E}">
        <p14:creationId xmlns:p14="http://schemas.microsoft.com/office/powerpoint/2010/main" val="17632572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E8527FC-E630-9134-BDA0-4F95DEFE06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24234" y="939686"/>
            <a:ext cx="10515600" cy="5542844"/>
          </a:xfr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8FDE3357-6DDA-C593-81DF-BCE8B933F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38" y="99280"/>
            <a:ext cx="11418292" cy="555628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+mj-lt"/>
              </a:rPr>
              <a:t>Intake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08930D9-51B2-3271-053D-7C3750F63931}"/>
              </a:ext>
            </a:extLst>
          </p:cNvPr>
          <p:cNvSpPr txBox="1"/>
          <p:nvPr/>
        </p:nvSpPr>
        <p:spPr>
          <a:xfrm>
            <a:off x="829206" y="2193023"/>
            <a:ext cx="314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7321228-2548-2066-B801-3A5E189663F7}"/>
              </a:ext>
            </a:extLst>
          </p:cNvPr>
          <p:cNvSpPr txBox="1"/>
          <p:nvPr/>
        </p:nvSpPr>
        <p:spPr>
          <a:xfrm>
            <a:off x="809840" y="2838008"/>
            <a:ext cx="314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5D8352C-C341-CC26-1E36-89AED1B0B8F8}"/>
              </a:ext>
            </a:extLst>
          </p:cNvPr>
          <p:cNvSpPr txBox="1"/>
          <p:nvPr/>
        </p:nvSpPr>
        <p:spPr>
          <a:xfrm>
            <a:off x="832761" y="3322560"/>
            <a:ext cx="314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6D5B803-1754-A566-FE99-AD30A9CEC434}"/>
              </a:ext>
            </a:extLst>
          </p:cNvPr>
          <p:cNvSpPr txBox="1"/>
          <p:nvPr/>
        </p:nvSpPr>
        <p:spPr>
          <a:xfrm>
            <a:off x="829206" y="3873866"/>
            <a:ext cx="314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FAB903A-AF2A-82CC-5F0F-B878BBD98DB3}"/>
              </a:ext>
            </a:extLst>
          </p:cNvPr>
          <p:cNvSpPr txBox="1"/>
          <p:nvPr/>
        </p:nvSpPr>
        <p:spPr>
          <a:xfrm>
            <a:off x="5781606" y="3839329"/>
            <a:ext cx="314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B5B6E9E-BC46-371E-C89E-99618AD293CF}"/>
              </a:ext>
            </a:extLst>
          </p:cNvPr>
          <p:cNvSpPr txBox="1"/>
          <p:nvPr/>
        </p:nvSpPr>
        <p:spPr>
          <a:xfrm>
            <a:off x="830263" y="4513224"/>
            <a:ext cx="314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BC2FC1-900D-4DFF-81DF-6E1EAAD75B01}"/>
              </a:ext>
            </a:extLst>
          </p:cNvPr>
          <p:cNvSpPr txBox="1"/>
          <p:nvPr/>
        </p:nvSpPr>
        <p:spPr>
          <a:xfrm>
            <a:off x="848571" y="5024945"/>
            <a:ext cx="314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DD33C0-997D-79CF-DC9A-C8E47282D5EE}"/>
              </a:ext>
            </a:extLst>
          </p:cNvPr>
          <p:cNvSpPr txBox="1"/>
          <p:nvPr/>
        </p:nvSpPr>
        <p:spPr>
          <a:xfrm>
            <a:off x="8999780" y="5846277"/>
            <a:ext cx="314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A79BCB-F479-D3E1-86AE-4A4FABC7E0E4}"/>
              </a:ext>
            </a:extLst>
          </p:cNvPr>
          <p:cNvSpPr txBox="1"/>
          <p:nvPr/>
        </p:nvSpPr>
        <p:spPr>
          <a:xfrm>
            <a:off x="819523" y="5846277"/>
            <a:ext cx="314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3393838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948A22E-696A-0BB5-450F-4BE232EAB0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10943" y="606410"/>
            <a:ext cx="10742858" cy="5862124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177DC6-7415-4CCB-BD65-346FC1B55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26" y="93485"/>
            <a:ext cx="11915574" cy="489742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Intake – case details</a:t>
            </a:r>
            <a:endParaRPr lang="en-US" sz="320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A5F8121-A667-4A3B-A92C-1AC350B00903}"/>
              </a:ext>
            </a:extLst>
          </p:cNvPr>
          <p:cNvSpPr txBox="1">
            <a:spLocks/>
          </p:cNvSpPr>
          <p:nvPr/>
        </p:nvSpPr>
        <p:spPr>
          <a:xfrm>
            <a:off x="486381" y="730418"/>
            <a:ext cx="10515600" cy="9656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solidFill>
                  <a:schemeClr val="accent4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mbria" panose="02040503050406030204" pitchFamily="18" charset="0"/>
              <a:cs typeface="+mj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F8A4ABC-B043-4A98-25A5-8A07569DF66C}"/>
              </a:ext>
            </a:extLst>
          </p:cNvPr>
          <p:cNvSpPr txBox="1"/>
          <p:nvPr/>
        </p:nvSpPr>
        <p:spPr>
          <a:xfrm>
            <a:off x="318582" y="3500645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87B1DAC-AC95-F6CD-EC03-9E333373DB64}"/>
              </a:ext>
            </a:extLst>
          </p:cNvPr>
          <p:cNvSpPr txBox="1"/>
          <p:nvPr/>
        </p:nvSpPr>
        <p:spPr>
          <a:xfrm>
            <a:off x="5767228" y="3500645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13B23D7-59B6-876F-45AE-7CCFAE2D65D5}"/>
              </a:ext>
            </a:extLst>
          </p:cNvPr>
          <p:cNvSpPr txBox="1"/>
          <p:nvPr/>
        </p:nvSpPr>
        <p:spPr>
          <a:xfrm>
            <a:off x="5761568" y="4426191"/>
            <a:ext cx="285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F44F1A0-1DBE-B5EA-D571-480099E00ABA}"/>
              </a:ext>
            </a:extLst>
          </p:cNvPr>
          <p:cNvSpPr txBox="1"/>
          <p:nvPr/>
        </p:nvSpPr>
        <p:spPr>
          <a:xfrm>
            <a:off x="318582" y="4426191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063D426-97AF-11F2-EB05-62D1A45F11F0}"/>
              </a:ext>
            </a:extLst>
          </p:cNvPr>
          <p:cNvSpPr txBox="1"/>
          <p:nvPr/>
        </p:nvSpPr>
        <p:spPr>
          <a:xfrm>
            <a:off x="343575" y="5428874"/>
            <a:ext cx="285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936580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9C507213-6033-63D7-55AC-2FF734F30C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426" t="572"/>
          <a:stretch/>
        </p:blipFill>
        <p:spPr>
          <a:xfrm>
            <a:off x="765781" y="830955"/>
            <a:ext cx="10660438" cy="556542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177DC6-7415-4CCB-BD65-346FC1B55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26" y="93485"/>
            <a:ext cx="11915574" cy="489742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Intake - participant information</a:t>
            </a:r>
            <a:endParaRPr lang="en-US" sz="320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A5F8121-A667-4A3B-A92C-1AC350B00903}"/>
              </a:ext>
            </a:extLst>
          </p:cNvPr>
          <p:cNvSpPr txBox="1">
            <a:spLocks/>
          </p:cNvSpPr>
          <p:nvPr/>
        </p:nvSpPr>
        <p:spPr>
          <a:xfrm>
            <a:off x="486381" y="730418"/>
            <a:ext cx="10515600" cy="9656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solidFill>
                  <a:schemeClr val="accent4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mbria" panose="02040503050406030204" pitchFamily="18" charset="0"/>
              <a:cs typeface="+mj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F8A4ABC-B043-4A98-25A5-8A07569DF66C}"/>
              </a:ext>
            </a:extLst>
          </p:cNvPr>
          <p:cNvSpPr txBox="1"/>
          <p:nvPr/>
        </p:nvSpPr>
        <p:spPr>
          <a:xfrm>
            <a:off x="486381" y="2072037"/>
            <a:ext cx="292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87B1DAC-AC95-F6CD-EC03-9E333373DB64}"/>
              </a:ext>
            </a:extLst>
          </p:cNvPr>
          <p:cNvSpPr txBox="1"/>
          <p:nvPr/>
        </p:nvSpPr>
        <p:spPr>
          <a:xfrm>
            <a:off x="486381" y="2645265"/>
            <a:ext cx="292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13B23D7-59B6-876F-45AE-7CCFAE2D65D5}"/>
              </a:ext>
            </a:extLst>
          </p:cNvPr>
          <p:cNvSpPr txBox="1"/>
          <p:nvPr/>
        </p:nvSpPr>
        <p:spPr>
          <a:xfrm>
            <a:off x="493129" y="5467113"/>
            <a:ext cx="4564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F44F1A0-1DBE-B5EA-D571-480099E00ABA}"/>
              </a:ext>
            </a:extLst>
          </p:cNvPr>
          <p:cNvSpPr txBox="1"/>
          <p:nvPr/>
        </p:nvSpPr>
        <p:spPr>
          <a:xfrm>
            <a:off x="493129" y="4734793"/>
            <a:ext cx="292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58DFAA-345A-4F7F-CDBB-71A39D37E7E1}"/>
              </a:ext>
            </a:extLst>
          </p:cNvPr>
          <p:cNvSpPr txBox="1"/>
          <p:nvPr/>
        </p:nvSpPr>
        <p:spPr>
          <a:xfrm>
            <a:off x="2910696" y="5467112"/>
            <a:ext cx="4564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063D426-97AF-11F2-EB05-62D1A45F11F0}"/>
              </a:ext>
            </a:extLst>
          </p:cNvPr>
          <p:cNvSpPr txBox="1"/>
          <p:nvPr/>
        </p:nvSpPr>
        <p:spPr>
          <a:xfrm>
            <a:off x="5504920" y="2082755"/>
            <a:ext cx="4657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167ACDD-D1AA-7435-45F8-2D7FCBA6EF1E}"/>
              </a:ext>
            </a:extLst>
          </p:cNvPr>
          <p:cNvSpPr txBox="1"/>
          <p:nvPr/>
        </p:nvSpPr>
        <p:spPr>
          <a:xfrm>
            <a:off x="5504920" y="2770580"/>
            <a:ext cx="4657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274FEFB-9B0F-AE2E-0CAA-14316C0C15DC}"/>
              </a:ext>
            </a:extLst>
          </p:cNvPr>
          <p:cNvSpPr txBox="1"/>
          <p:nvPr/>
        </p:nvSpPr>
        <p:spPr>
          <a:xfrm>
            <a:off x="5532624" y="3469123"/>
            <a:ext cx="4657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B9D6880-19A5-0CCD-8AE9-CA1DA95A7F6F}"/>
              </a:ext>
            </a:extLst>
          </p:cNvPr>
          <p:cNvSpPr txBox="1"/>
          <p:nvPr/>
        </p:nvSpPr>
        <p:spPr>
          <a:xfrm>
            <a:off x="5532624" y="4167666"/>
            <a:ext cx="4129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6535653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A6C7F80-4A59-BA45-405B-4AE3C78AAD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614" t="655" r="1010" b="11589"/>
          <a:stretch/>
        </p:blipFill>
        <p:spPr>
          <a:xfrm>
            <a:off x="775613" y="986285"/>
            <a:ext cx="11017956" cy="55315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177DC6-7415-4CCB-BD65-346FC1B55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26" y="93485"/>
            <a:ext cx="11915574" cy="489742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Intake - mailing address</a:t>
            </a:r>
            <a:endParaRPr lang="en-US" sz="320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A5F8121-A667-4A3B-A92C-1AC350B00903}"/>
              </a:ext>
            </a:extLst>
          </p:cNvPr>
          <p:cNvSpPr txBox="1">
            <a:spLocks/>
          </p:cNvSpPr>
          <p:nvPr/>
        </p:nvSpPr>
        <p:spPr>
          <a:xfrm>
            <a:off x="486381" y="730418"/>
            <a:ext cx="10515600" cy="9656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solidFill>
                  <a:schemeClr val="accent4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mbria" panose="02040503050406030204" pitchFamily="18" charset="0"/>
              <a:cs typeface="+mj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F8A4ABC-B043-4A98-25A5-8A07569DF66C}"/>
              </a:ext>
            </a:extLst>
          </p:cNvPr>
          <p:cNvSpPr txBox="1"/>
          <p:nvPr/>
        </p:nvSpPr>
        <p:spPr>
          <a:xfrm>
            <a:off x="512206" y="1767243"/>
            <a:ext cx="425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87B1DAC-AC95-F6CD-EC03-9E333373DB64}"/>
              </a:ext>
            </a:extLst>
          </p:cNvPr>
          <p:cNvSpPr txBox="1"/>
          <p:nvPr/>
        </p:nvSpPr>
        <p:spPr>
          <a:xfrm>
            <a:off x="483252" y="2731318"/>
            <a:ext cx="425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16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13B23D7-59B6-876F-45AE-7CCFAE2D65D5}"/>
              </a:ext>
            </a:extLst>
          </p:cNvPr>
          <p:cNvSpPr txBox="1"/>
          <p:nvPr/>
        </p:nvSpPr>
        <p:spPr>
          <a:xfrm>
            <a:off x="1766528" y="3506050"/>
            <a:ext cx="425639" cy="369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18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F44F1A0-1DBE-B5EA-D571-480099E00ABA}"/>
              </a:ext>
            </a:extLst>
          </p:cNvPr>
          <p:cNvSpPr txBox="1"/>
          <p:nvPr/>
        </p:nvSpPr>
        <p:spPr>
          <a:xfrm>
            <a:off x="512205" y="3510690"/>
            <a:ext cx="425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58DFAA-345A-4F7F-CDBB-71A39D37E7E1}"/>
              </a:ext>
            </a:extLst>
          </p:cNvPr>
          <p:cNvSpPr txBox="1"/>
          <p:nvPr/>
        </p:nvSpPr>
        <p:spPr>
          <a:xfrm>
            <a:off x="3036901" y="3506050"/>
            <a:ext cx="425639" cy="369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063D426-97AF-11F2-EB05-62D1A45F11F0}"/>
              </a:ext>
            </a:extLst>
          </p:cNvPr>
          <p:cNvSpPr txBox="1"/>
          <p:nvPr/>
        </p:nvSpPr>
        <p:spPr>
          <a:xfrm>
            <a:off x="512204" y="4474765"/>
            <a:ext cx="425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C02C70-A2D4-214F-9A4B-C030546EFE7A}"/>
              </a:ext>
            </a:extLst>
          </p:cNvPr>
          <p:cNvSpPr txBox="1"/>
          <p:nvPr/>
        </p:nvSpPr>
        <p:spPr>
          <a:xfrm>
            <a:off x="5601374" y="1767243"/>
            <a:ext cx="425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31138441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3F5C76C-89A7-A78A-E329-05A1DC18F1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42435" y="1213230"/>
            <a:ext cx="10515600" cy="5035885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177DC6-7415-4CCB-BD65-346FC1B55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26" y="93485"/>
            <a:ext cx="11915574" cy="489742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Intake – secondary contact information</a:t>
            </a:r>
            <a:endParaRPr lang="en-US" sz="320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A5F8121-A667-4A3B-A92C-1AC350B00903}"/>
              </a:ext>
            </a:extLst>
          </p:cNvPr>
          <p:cNvSpPr txBox="1">
            <a:spLocks/>
          </p:cNvSpPr>
          <p:nvPr/>
        </p:nvSpPr>
        <p:spPr>
          <a:xfrm>
            <a:off x="486381" y="730418"/>
            <a:ext cx="10515600" cy="9656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solidFill>
                  <a:schemeClr val="accent4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mbria" panose="02040503050406030204" pitchFamily="18" charset="0"/>
              <a:cs typeface="+mj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F8A4ABC-B043-4A98-25A5-8A07569DF66C}"/>
              </a:ext>
            </a:extLst>
          </p:cNvPr>
          <p:cNvSpPr txBox="1"/>
          <p:nvPr/>
        </p:nvSpPr>
        <p:spPr>
          <a:xfrm>
            <a:off x="684992" y="1913468"/>
            <a:ext cx="495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C924A6-E8DA-889E-8B94-F0317434DCED}"/>
              </a:ext>
            </a:extLst>
          </p:cNvPr>
          <p:cNvSpPr txBox="1"/>
          <p:nvPr/>
        </p:nvSpPr>
        <p:spPr>
          <a:xfrm>
            <a:off x="633770" y="2431118"/>
            <a:ext cx="4707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E2B1C22-1518-33BC-1360-04BD1BE4FFBE}"/>
              </a:ext>
            </a:extLst>
          </p:cNvPr>
          <p:cNvSpPr txBox="1"/>
          <p:nvPr/>
        </p:nvSpPr>
        <p:spPr>
          <a:xfrm>
            <a:off x="633770" y="3340582"/>
            <a:ext cx="4707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1C785E-DCE3-D0A8-93D9-6B5DA436A906}"/>
              </a:ext>
            </a:extLst>
          </p:cNvPr>
          <p:cNvSpPr txBox="1"/>
          <p:nvPr/>
        </p:nvSpPr>
        <p:spPr>
          <a:xfrm>
            <a:off x="633770" y="4260959"/>
            <a:ext cx="4561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srgbClr val="FF0000"/>
                </a:solidFill>
                <a:latin typeface="Calibri" panose="020F0502020204030204"/>
              </a:rPr>
              <a:t>25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A123573-7997-6F59-C56A-C06D88BDE657}"/>
              </a:ext>
            </a:extLst>
          </p:cNvPr>
          <p:cNvSpPr txBox="1"/>
          <p:nvPr/>
        </p:nvSpPr>
        <p:spPr>
          <a:xfrm>
            <a:off x="633965" y="5255037"/>
            <a:ext cx="4070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16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B30A38B-17D6-C14F-BA32-1F0F76A069A7}"/>
              </a:ext>
            </a:extLst>
          </p:cNvPr>
          <p:cNvSpPr txBox="1"/>
          <p:nvPr/>
        </p:nvSpPr>
        <p:spPr>
          <a:xfrm>
            <a:off x="2574953" y="5173581"/>
            <a:ext cx="4070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srgbClr val="FF0000"/>
                </a:solidFill>
                <a:latin typeface="Calibri" panose="020F0502020204030204"/>
              </a:rPr>
              <a:t>27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1EC34CD-E56C-D553-3CED-ECAC8DE0CF9E}"/>
              </a:ext>
            </a:extLst>
          </p:cNvPr>
          <p:cNvSpPr txBox="1"/>
          <p:nvPr/>
        </p:nvSpPr>
        <p:spPr>
          <a:xfrm>
            <a:off x="4311018" y="5210223"/>
            <a:ext cx="4070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28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05DD18F-A9FE-A322-8770-F7776DBE1D27}"/>
              </a:ext>
            </a:extLst>
          </p:cNvPr>
          <p:cNvSpPr txBox="1"/>
          <p:nvPr/>
        </p:nvSpPr>
        <p:spPr>
          <a:xfrm>
            <a:off x="7860482" y="2285904"/>
            <a:ext cx="4707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29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7BD4BB3-3648-537B-C32B-0CB7341EE182}"/>
              </a:ext>
            </a:extLst>
          </p:cNvPr>
          <p:cNvSpPr txBox="1"/>
          <p:nvPr/>
        </p:nvSpPr>
        <p:spPr>
          <a:xfrm>
            <a:off x="7239958" y="3306262"/>
            <a:ext cx="4137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BD988F8-61B4-FCA0-2E26-23C3B78320EA}"/>
              </a:ext>
            </a:extLst>
          </p:cNvPr>
          <p:cNvSpPr txBox="1"/>
          <p:nvPr/>
        </p:nvSpPr>
        <p:spPr>
          <a:xfrm flipH="1">
            <a:off x="6708007" y="5186997"/>
            <a:ext cx="5620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22501340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F57A002-FD92-C9FE-255A-EFFDD659DD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54147" y="948267"/>
            <a:ext cx="11231453" cy="54067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177DC6-7415-4CCB-BD65-346FC1B55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708" y="93485"/>
            <a:ext cx="11803792" cy="489742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Intake – participant demographics</a:t>
            </a:r>
            <a:endParaRPr lang="en-US" sz="32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F8A4ABC-B043-4A98-25A5-8A07569DF66C}"/>
              </a:ext>
            </a:extLst>
          </p:cNvPr>
          <p:cNvSpPr txBox="1"/>
          <p:nvPr/>
        </p:nvSpPr>
        <p:spPr>
          <a:xfrm>
            <a:off x="438744" y="2023615"/>
            <a:ext cx="431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87B1DAC-AC95-F6CD-EC03-9E333373DB64}"/>
              </a:ext>
            </a:extLst>
          </p:cNvPr>
          <p:cNvSpPr txBox="1"/>
          <p:nvPr/>
        </p:nvSpPr>
        <p:spPr>
          <a:xfrm>
            <a:off x="439857" y="2757987"/>
            <a:ext cx="431924" cy="369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13B23D7-59B6-876F-45AE-7CCFAE2D65D5}"/>
              </a:ext>
            </a:extLst>
          </p:cNvPr>
          <p:cNvSpPr txBox="1"/>
          <p:nvPr/>
        </p:nvSpPr>
        <p:spPr>
          <a:xfrm>
            <a:off x="3805782" y="4258963"/>
            <a:ext cx="431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F44F1A0-1DBE-B5EA-D571-480099E00ABA}"/>
              </a:ext>
            </a:extLst>
          </p:cNvPr>
          <p:cNvSpPr txBox="1"/>
          <p:nvPr/>
        </p:nvSpPr>
        <p:spPr>
          <a:xfrm>
            <a:off x="3805782" y="2023615"/>
            <a:ext cx="431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58DFAA-345A-4F7F-CDBB-71A39D37E7E1}"/>
              </a:ext>
            </a:extLst>
          </p:cNvPr>
          <p:cNvSpPr txBox="1"/>
          <p:nvPr/>
        </p:nvSpPr>
        <p:spPr>
          <a:xfrm>
            <a:off x="7054846" y="1654283"/>
            <a:ext cx="431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36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BB1AB84-1714-261A-B387-6E93F742534D}"/>
              </a:ext>
            </a:extLst>
          </p:cNvPr>
          <p:cNvSpPr txBox="1"/>
          <p:nvPr/>
        </p:nvSpPr>
        <p:spPr>
          <a:xfrm>
            <a:off x="404291" y="5908221"/>
            <a:ext cx="431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6F539A-E041-C57C-E31F-0E8E39095F04}"/>
              </a:ext>
            </a:extLst>
          </p:cNvPr>
          <p:cNvSpPr txBox="1"/>
          <p:nvPr/>
        </p:nvSpPr>
        <p:spPr>
          <a:xfrm>
            <a:off x="9003323" y="5908221"/>
            <a:ext cx="431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38</a:t>
            </a:r>
          </a:p>
        </p:txBody>
      </p:sp>
    </p:spTree>
    <p:extLst>
      <p:ext uri="{BB962C8B-B14F-4D97-AF65-F5344CB8AC3E}">
        <p14:creationId xmlns:p14="http://schemas.microsoft.com/office/powerpoint/2010/main" val="16079966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A0D4D88-2120-9196-1C5A-A93E9B791D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54756" y="537197"/>
            <a:ext cx="11173178" cy="6025575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177DC6-7415-4CCB-BD65-346FC1B55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270" y="82107"/>
            <a:ext cx="11318357" cy="55399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CREATE NEW CASE - confirmation</a:t>
            </a:r>
            <a:endParaRPr lang="en-US" sz="3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FABBB2-C8BB-52FC-C710-DD2D7E107332}"/>
              </a:ext>
            </a:extLst>
          </p:cNvPr>
          <p:cNvSpPr txBox="1"/>
          <p:nvPr/>
        </p:nvSpPr>
        <p:spPr>
          <a:xfrm>
            <a:off x="4068978" y="2772374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AF17C7F-180C-B35B-9AF0-D03496AB034C}"/>
              </a:ext>
            </a:extLst>
          </p:cNvPr>
          <p:cNvSpPr txBox="1"/>
          <p:nvPr/>
        </p:nvSpPr>
        <p:spPr>
          <a:xfrm>
            <a:off x="7304422" y="2772374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7924411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Content Placeholder 37">
            <a:extLst>
              <a:ext uri="{FF2B5EF4-FFF2-40B4-BE49-F238E27FC236}">
                <a16:creationId xmlns:a16="http://schemas.microsoft.com/office/drawing/2014/main" id="{CC566871-4FF9-360B-D880-21385B4A93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97659" y="870414"/>
            <a:ext cx="10893077" cy="5608129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177DC6-7415-4CCB-BD65-346FC1B55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26" y="93485"/>
            <a:ext cx="11915574" cy="489742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Intake – case details</a:t>
            </a:r>
            <a:endParaRPr lang="en-US" sz="320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A5F8121-A667-4A3B-A92C-1AC350B00903}"/>
              </a:ext>
            </a:extLst>
          </p:cNvPr>
          <p:cNvSpPr txBox="1">
            <a:spLocks/>
          </p:cNvSpPr>
          <p:nvPr/>
        </p:nvSpPr>
        <p:spPr>
          <a:xfrm>
            <a:off x="486381" y="730418"/>
            <a:ext cx="10515600" cy="9656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solidFill>
                  <a:schemeClr val="accent4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mbria" panose="02040503050406030204" pitchFamily="18" charset="0"/>
              <a:cs typeface="+mj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F8A4ABC-B043-4A98-25A5-8A07569DF66C}"/>
              </a:ext>
            </a:extLst>
          </p:cNvPr>
          <p:cNvSpPr txBox="1"/>
          <p:nvPr/>
        </p:nvSpPr>
        <p:spPr>
          <a:xfrm>
            <a:off x="629187" y="1696042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F44F1A0-1DBE-B5EA-D571-480099E00ABA}"/>
              </a:ext>
            </a:extLst>
          </p:cNvPr>
          <p:cNvSpPr txBox="1"/>
          <p:nvPr/>
        </p:nvSpPr>
        <p:spPr>
          <a:xfrm>
            <a:off x="629187" y="2706336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F04BCE6-1DA7-6688-48DE-175B72D9FA68}"/>
              </a:ext>
            </a:extLst>
          </p:cNvPr>
          <p:cNvSpPr txBox="1"/>
          <p:nvPr/>
        </p:nvSpPr>
        <p:spPr>
          <a:xfrm>
            <a:off x="4218470" y="3059668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5262271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0" name="Rectangle 109">
            <a:extLst>
              <a:ext uri="{FF2B5EF4-FFF2-40B4-BE49-F238E27FC236}">
                <a16:creationId xmlns:a16="http://schemas.microsoft.com/office/drawing/2014/main" id="{23D09407-53BC-485E-B4CE-BC5E4FC4B2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921DB988-49FC-4608-B0A2-E2F3A4019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B216162-2CA4-4B49-8BC6-11366ADC6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903" y="3399769"/>
            <a:ext cx="10640754" cy="173493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sz="4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Eligibility determination</a:t>
            </a:r>
            <a:br>
              <a:rPr lang="en-US" sz="4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4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eligible</a:t>
            </a:r>
            <a:br>
              <a:rPr lang="en-US" sz="4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4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ineligible</a:t>
            </a:r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E9B930FD-8671-4C4C-ADCF-73AC1D0CD4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9676747" y="0"/>
            <a:ext cx="2514948" cy="2174333"/>
            <a:chOff x="-305" y="-4155"/>
            <a:chExt cx="2514948" cy="2174333"/>
          </a:xfrm>
        </p:grpSpPr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C35B12C1-569C-4E37-AA33-7EF215F201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F23E2660-7810-46F6-8752-187127C83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C991DC45-0378-45B3-B325-FB8F98545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E228F5BA-5150-4554-B7EA-93F371F3B1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07" name="Graphic 106" descr="Check List">
            <a:extLst>
              <a:ext uri="{FF2B5EF4-FFF2-40B4-BE49-F238E27FC236}">
                <a16:creationId xmlns:a16="http://schemas.microsoft.com/office/drawing/2014/main" id="{01B83DBD-A4C3-2991-3F15-9496A3C86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46990" y="320231"/>
            <a:ext cx="2836567" cy="2836567"/>
          </a:xfrm>
          <a:prstGeom prst="rect">
            <a:avLst/>
          </a:prstGeom>
        </p:spPr>
      </p:pic>
      <p:grpSp>
        <p:nvGrpSpPr>
          <p:cNvPr id="120" name="Group 119">
            <a:extLst>
              <a:ext uri="{FF2B5EF4-FFF2-40B4-BE49-F238E27FC236}">
                <a16:creationId xmlns:a16="http://schemas.microsoft.com/office/drawing/2014/main" id="{383C2651-AE0C-4AE4-8725-E2F9414FE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-305" y="4322879"/>
            <a:ext cx="3378428" cy="2535121"/>
            <a:chOff x="-305" y="-1"/>
            <a:chExt cx="3832880" cy="2876136"/>
          </a:xfrm>
        </p:grpSpPr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CE13265-B5D2-47B4-A199-E05F390D5B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693EBD03-D832-462C-9304-7273698ED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0D53D3E2-805E-40D2-964F-352BF6D476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B7A9A916-A926-43E6-800F-432ABC3F2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07341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BE9B059-5384-AF4A-AD34-16406E8D30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01385" y="1025081"/>
            <a:ext cx="10515600" cy="548036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177DC6-7415-4CCB-BD65-346FC1B55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471" y="88735"/>
            <a:ext cx="11655428" cy="55399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Eligibility - eligible case details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E8D2FCA-9F82-2BA1-671C-FAC7E1DE6DCA}"/>
              </a:ext>
            </a:extLst>
          </p:cNvPr>
          <p:cNvSpPr txBox="1"/>
          <p:nvPr/>
        </p:nvSpPr>
        <p:spPr>
          <a:xfrm>
            <a:off x="583942" y="1480363"/>
            <a:ext cx="292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959BC80-1FA7-825F-7E06-434CE1D83830}"/>
              </a:ext>
            </a:extLst>
          </p:cNvPr>
          <p:cNvSpPr txBox="1"/>
          <p:nvPr/>
        </p:nvSpPr>
        <p:spPr>
          <a:xfrm>
            <a:off x="558859" y="2094839"/>
            <a:ext cx="292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8EC589E-F125-7A0C-E86E-322E090BEB72}"/>
              </a:ext>
            </a:extLst>
          </p:cNvPr>
          <p:cNvSpPr txBox="1"/>
          <p:nvPr/>
        </p:nvSpPr>
        <p:spPr>
          <a:xfrm>
            <a:off x="558859" y="2723495"/>
            <a:ext cx="292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EC727F9-271F-1B25-7EA2-F518DAC8A21B}"/>
              </a:ext>
            </a:extLst>
          </p:cNvPr>
          <p:cNvSpPr txBox="1"/>
          <p:nvPr/>
        </p:nvSpPr>
        <p:spPr>
          <a:xfrm>
            <a:off x="579118" y="3268346"/>
            <a:ext cx="292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B894E0-C54A-3079-D8B0-6FFE44CB15AF}"/>
              </a:ext>
            </a:extLst>
          </p:cNvPr>
          <p:cNvSpPr txBox="1"/>
          <p:nvPr/>
        </p:nvSpPr>
        <p:spPr>
          <a:xfrm>
            <a:off x="7683671" y="2094839"/>
            <a:ext cx="292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3F6B29-6275-9B99-2EAA-0318810C5A8A}"/>
              </a:ext>
            </a:extLst>
          </p:cNvPr>
          <p:cNvSpPr txBox="1"/>
          <p:nvPr/>
        </p:nvSpPr>
        <p:spPr>
          <a:xfrm>
            <a:off x="579118" y="4061153"/>
            <a:ext cx="292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7C898A2-0399-3433-40DB-A96F25668F72}"/>
              </a:ext>
            </a:extLst>
          </p:cNvPr>
          <p:cNvSpPr txBox="1"/>
          <p:nvPr/>
        </p:nvSpPr>
        <p:spPr>
          <a:xfrm>
            <a:off x="560782" y="6075919"/>
            <a:ext cx="292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13D19A5-8C49-9762-211F-EC37FA9AD2BE}"/>
              </a:ext>
            </a:extLst>
          </p:cNvPr>
          <p:cNvSpPr txBox="1"/>
          <p:nvPr/>
        </p:nvSpPr>
        <p:spPr>
          <a:xfrm>
            <a:off x="9778575" y="6075919"/>
            <a:ext cx="292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1936195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E8597DA-875D-7249-F0DF-2ABD7C4230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92601" y="900223"/>
            <a:ext cx="10855444" cy="56870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177DC6-7415-4CCB-BD65-346FC1B55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790" y="143333"/>
            <a:ext cx="11721670" cy="55399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Eligible - system determination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A8B0B87-4C21-3814-1671-323D5BCF8098}"/>
              </a:ext>
            </a:extLst>
          </p:cNvPr>
          <p:cNvSpPr txBox="1"/>
          <p:nvPr/>
        </p:nvSpPr>
        <p:spPr>
          <a:xfrm>
            <a:off x="441039" y="1675331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45548DC-60EB-FBD6-44E2-32D5A66BFFCB}"/>
              </a:ext>
            </a:extLst>
          </p:cNvPr>
          <p:cNvSpPr txBox="1"/>
          <p:nvPr/>
        </p:nvSpPr>
        <p:spPr>
          <a:xfrm>
            <a:off x="500241" y="2837997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0998295-D9A3-46B0-6391-692603F69DC9}"/>
              </a:ext>
            </a:extLst>
          </p:cNvPr>
          <p:cNvSpPr txBox="1"/>
          <p:nvPr/>
        </p:nvSpPr>
        <p:spPr>
          <a:xfrm>
            <a:off x="500241" y="4180482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3F1F8DF-8F0A-A893-C291-DFDD0BCD2FF7}"/>
              </a:ext>
            </a:extLst>
          </p:cNvPr>
          <p:cNvSpPr txBox="1"/>
          <p:nvPr/>
        </p:nvSpPr>
        <p:spPr>
          <a:xfrm>
            <a:off x="500241" y="5014544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DE85C8-B2FE-096E-8DEA-F118E7E4D36E}"/>
              </a:ext>
            </a:extLst>
          </p:cNvPr>
          <p:cNvSpPr txBox="1"/>
          <p:nvPr/>
        </p:nvSpPr>
        <p:spPr>
          <a:xfrm>
            <a:off x="524994" y="5991832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4441CB2-144D-4E8A-F409-6D4BCB7D935C}"/>
              </a:ext>
            </a:extLst>
          </p:cNvPr>
          <p:cNvSpPr txBox="1"/>
          <p:nvPr/>
        </p:nvSpPr>
        <p:spPr>
          <a:xfrm>
            <a:off x="9834267" y="5991832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73521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700D999-55F4-41C7-4D33-F2D823DF36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821847"/>
            <a:ext cx="10515600" cy="5299106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177DC6-7415-4CCB-BD65-346FC1B55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471" y="88735"/>
            <a:ext cx="11655428" cy="55399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Eligibility - ineligible case details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E8D2FCA-9F82-2BA1-671C-FAC7E1DE6DCA}"/>
              </a:ext>
            </a:extLst>
          </p:cNvPr>
          <p:cNvSpPr txBox="1"/>
          <p:nvPr/>
        </p:nvSpPr>
        <p:spPr>
          <a:xfrm>
            <a:off x="513501" y="1232708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959BC80-1FA7-825F-7E06-434CE1D83830}"/>
              </a:ext>
            </a:extLst>
          </p:cNvPr>
          <p:cNvSpPr txBox="1"/>
          <p:nvPr/>
        </p:nvSpPr>
        <p:spPr>
          <a:xfrm>
            <a:off x="509398" y="1789086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8EC589E-F125-7A0C-E86E-322E090BEB72}"/>
              </a:ext>
            </a:extLst>
          </p:cNvPr>
          <p:cNvSpPr txBox="1"/>
          <p:nvPr/>
        </p:nvSpPr>
        <p:spPr>
          <a:xfrm>
            <a:off x="506722" y="2619112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EC727F9-271F-1B25-7EA2-F518DAC8A21B}"/>
              </a:ext>
            </a:extLst>
          </p:cNvPr>
          <p:cNvSpPr txBox="1"/>
          <p:nvPr/>
        </p:nvSpPr>
        <p:spPr>
          <a:xfrm>
            <a:off x="513501" y="3175490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B894E0-C54A-3079-D8B0-6FFE44CB15AF}"/>
              </a:ext>
            </a:extLst>
          </p:cNvPr>
          <p:cNvSpPr txBox="1"/>
          <p:nvPr/>
        </p:nvSpPr>
        <p:spPr>
          <a:xfrm>
            <a:off x="7610811" y="1726054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3F6B29-6275-9B99-2EAA-0318810C5A8A}"/>
              </a:ext>
            </a:extLst>
          </p:cNvPr>
          <p:cNvSpPr txBox="1"/>
          <p:nvPr/>
        </p:nvSpPr>
        <p:spPr>
          <a:xfrm>
            <a:off x="506722" y="3765465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7C898A2-0399-3433-40DB-A96F25668F72}"/>
              </a:ext>
            </a:extLst>
          </p:cNvPr>
          <p:cNvSpPr txBox="1"/>
          <p:nvPr/>
        </p:nvSpPr>
        <p:spPr>
          <a:xfrm>
            <a:off x="506722" y="5625292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13D19A5-8C49-9762-211F-EC37FA9AD2BE}"/>
              </a:ext>
            </a:extLst>
          </p:cNvPr>
          <p:cNvSpPr txBox="1"/>
          <p:nvPr/>
        </p:nvSpPr>
        <p:spPr>
          <a:xfrm>
            <a:off x="9655217" y="5625292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2609156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1C68D98B-7113-F6F3-738A-6089F2ADD180}"/>
              </a:ext>
            </a:extLst>
          </p:cNvPr>
          <p:cNvGrpSpPr/>
          <p:nvPr/>
        </p:nvGrpSpPr>
        <p:grpSpPr>
          <a:xfrm>
            <a:off x="914806" y="1069991"/>
            <a:ext cx="11063303" cy="5548364"/>
            <a:chOff x="1072846" y="601206"/>
            <a:chExt cx="10905263" cy="551649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D479A6B-96AD-90B1-EC2C-B10E23D448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64981"/>
            <a:stretch/>
          </p:blipFill>
          <p:spPr>
            <a:xfrm>
              <a:off x="1072846" y="3759114"/>
              <a:ext cx="10905263" cy="2358588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924A7B8-A091-0529-1125-939902674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72846" y="601206"/>
              <a:ext cx="10496708" cy="3157908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9177DC6-7415-4CCB-BD65-346FC1B55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790" y="143333"/>
            <a:ext cx="11721670" cy="55399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Ineligible – system determination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A8B0B87-4C21-3814-1671-323D5BCF8098}"/>
              </a:ext>
            </a:extLst>
          </p:cNvPr>
          <p:cNvSpPr txBox="1"/>
          <p:nvPr/>
        </p:nvSpPr>
        <p:spPr>
          <a:xfrm>
            <a:off x="622446" y="1519107"/>
            <a:ext cx="292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45548DC-60EB-FBD6-44E2-32D5A66BFFCB}"/>
              </a:ext>
            </a:extLst>
          </p:cNvPr>
          <p:cNvSpPr txBox="1"/>
          <p:nvPr/>
        </p:nvSpPr>
        <p:spPr>
          <a:xfrm>
            <a:off x="622446" y="2157892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0998295-D9A3-46B0-6391-692603F69DC9}"/>
              </a:ext>
            </a:extLst>
          </p:cNvPr>
          <p:cNvSpPr txBox="1"/>
          <p:nvPr/>
        </p:nvSpPr>
        <p:spPr>
          <a:xfrm>
            <a:off x="622446" y="2675274"/>
            <a:ext cx="292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3F1F8DF-8F0A-A893-C291-DFDD0BCD2FF7}"/>
              </a:ext>
            </a:extLst>
          </p:cNvPr>
          <p:cNvSpPr txBox="1"/>
          <p:nvPr/>
        </p:nvSpPr>
        <p:spPr>
          <a:xfrm>
            <a:off x="617349" y="3244334"/>
            <a:ext cx="292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65A8D88-F464-CB18-FC1B-31F81BD49430}"/>
              </a:ext>
            </a:extLst>
          </p:cNvPr>
          <p:cNvSpPr txBox="1"/>
          <p:nvPr/>
        </p:nvSpPr>
        <p:spPr>
          <a:xfrm>
            <a:off x="615149" y="4146110"/>
            <a:ext cx="292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B2584F2-D842-41B9-907F-94E98F8D0DD2}"/>
              </a:ext>
            </a:extLst>
          </p:cNvPr>
          <p:cNvSpPr txBox="1"/>
          <p:nvPr/>
        </p:nvSpPr>
        <p:spPr>
          <a:xfrm>
            <a:off x="6096000" y="4146110"/>
            <a:ext cx="292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87B0E1-33A4-40A5-3DF1-F4CA8B2EE393}"/>
              </a:ext>
            </a:extLst>
          </p:cNvPr>
          <p:cNvSpPr txBox="1"/>
          <p:nvPr/>
        </p:nvSpPr>
        <p:spPr>
          <a:xfrm>
            <a:off x="615149" y="6219700"/>
            <a:ext cx="292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32AA69-C3D9-3ABB-1DC3-C55EC7B0E57B}"/>
              </a:ext>
            </a:extLst>
          </p:cNvPr>
          <p:cNvSpPr txBox="1"/>
          <p:nvPr/>
        </p:nvSpPr>
        <p:spPr>
          <a:xfrm>
            <a:off x="10805601" y="6279801"/>
            <a:ext cx="292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0587618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077AC7E-4626-55DE-5982-56EBCDD0F8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9495" y="1160585"/>
            <a:ext cx="11633009" cy="55673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7050B2A-E2D9-43CB-8693-17C2AC75C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577" y="264414"/>
            <a:ext cx="10515600" cy="688496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Submit - confirmation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4FBCBB6-6798-3683-8495-2B87186344C4}"/>
              </a:ext>
            </a:extLst>
          </p:cNvPr>
          <p:cNvSpPr txBox="1"/>
          <p:nvPr/>
        </p:nvSpPr>
        <p:spPr>
          <a:xfrm>
            <a:off x="4018182" y="3759600"/>
            <a:ext cx="292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6F9B14-1EFB-7F56-F8E0-278BF9F81811}"/>
              </a:ext>
            </a:extLst>
          </p:cNvPr>
          <p:cNvSpPr txBox="1"/>
          <p:nvPr/>
        </p:nvSpPr>
        <p:spPr>
          <a:xfrm>
            <a:off x="7033926" y="3782178"/>
            <a:ext cx="292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2239845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65030" y="230300"/>
            <a:ext cx="11227907" cy="705255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000" dirty="0">
                <a:solidFill>
                  <a:schemeClr val="accent2">
                    <a:lumMod val="50000"/>
                  </a:schemeClr>
                </a:solidFill>
              </a:rPr>
              <a:t>Case SUPERVISOR ELIGIBILITY approval</a:t>
            </a:r>
            <a:br>
              <a:rPr lang="en-US" sz="3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3000" dirty="0">
                <a:solidFill>
                  <a:schemeClr val="accent2">
                    <a:lumMod val="50000"/>
                  </a:schemeClr>
                </a:solidFill>
              </a:rPr>
              <a:t>status eligible</a:t>
            </a:r>
            <a:endParaRPr lang="en-US" sz="3000" kern="1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B51716-9297-4598-B8F1-CF0693512ED9}"/>
              </a:ext>
            </a:extLst>
          </p:cNvPr>
          <p:cNvSpPr txBox="1"/>
          <p:nvPr/>
        </p:nvSpPr>
        <p:spPr>
          <a:xfrm>
            <a:off x="373543" y="935555"/>
            <a:ext cx="10770686" cy="7098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2860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583114" y="277562"/>
            <a:ext cx="3932237" cy="7098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 cap="all" baseline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all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j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293171D-F957-5428-696C-4DCA0857A9A3}"/>
              </a:ext>
            </a:extLst>
          </p:cNvPr>
          <p:cNvSpPr txBox="1"/>
          <p:nvPr/>
        </p:nvSpPr>
        <p:spPr>
          <a:xfrm>
            <a:off x="632744" y="1967083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7C82ABD-51FA-5D90-F2D8-FAC2C4DB6EE7}"/>
              </a:ext>
            </a:extLst>
          </p:cNvPr>
          <p:cNvSpPr txBox="1"/>
          <p:nvPr/>
        </p:nvSpPr>
        <p:spPr>
          <a:xfrm>
            <a:off x="632744" y="2281748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6D7DC4C-5B37-27BC-7C8E-EED846902BEB}"/>
              </a:ext>
            </a:extLst>
          </p:cNvPr>
          <p:cNvSpPr txBox="1"/>
          <p:nvPr/>
        </p:nvSpPr>
        <p:spPr>
          <a:xfrm>
            <a:off x="688553" y="3953330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035F97-D174-A398-6016-D2B44B8E00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180" y="4343399"/>
            <a:ext cx="4344796" cy="469233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40CA35C-BAC7-FA24-188E-44AD199B34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228" t="1631" r="-228" b="1918"/>
          <a:stretch/>
        </p:blipFill>
        <p:spPr>
          <a:xfrm>
            <a:off x="1043630" y="1034687"/>
            <a:ext cx="10883339" cy="5305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0994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1" name="Rectangle 129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52" name="Rectangle 131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B216162-2CA4-4B49-8BC6-11366ADC6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4988" y="1442172"/>
            <a:ext cx="8582025" cy="21773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US" sz="6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characteristics</a:t>
            </a:r>
            <a:br>
              <a:rPr lang="en-US" sz="6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6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53" name="Rectangle: Rounded Corners 133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78920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CF3BF52-1F41-8E84-524D-40CAF61F8F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1125415"/>
            <a:ext cx="10515600" cy="4612194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177DC6-7415-4CCB-BD65-346FC1B55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26" y="93485"/>
            <a:ext cx="11915574" cy="489742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Characteristics – participant summary</a:t>
            </a:r>
            <a:endParaRPr lang="en-US" sz="320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A5F8121-A667-4A3B-A92C-1AC350B00903}"/>
              </a:ext>
            </a:extLst>
          </p:cNvPr>
          <p:cNvSpPr txBox="1">
            <a:spLocks/>
          </p:cNvSpPr>
          <p:nvPr/>
        </p:nvSpPr>
        <p:spPr>
          <a:xfrm>
            <a:off x="486381" y="730418"/>
            <a:ext cx="10515600" cy="9656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solidFill>
                  <a:schemeClr val="accent4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mbria" panose="02040503050406030204" pitchFamily="18" charset="0"/>
              <a:cs typeface="+mj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F8A4ABC-B043-4A98-25A5-8A07569DF66C}"/>
              </a:ext>
            </a:extLst>
          </p:cNvPr>
          <p:cNvSpPr txBox="1"/>
          <p:nvPr/>
        </p:nvSpPr>
        <p:spPr>
          <a:xfrm>
            <a:off x="545840" y="3554138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87B1DAC-AC95-F6CD-EC03-9E333373DB64}"/>
              </a:ext>
            </a:extLst>
          </p:cNvPr>
          <p:cNvSpPr txBox="1"/>
          <p:nvPr/>
        </p:nvSpPr>
        <p:spPr>
          <a:xfrm>
            <a:off x="545840" y="4774227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422CC0-CFB8-6627-048E-E72A66C49BA2}"/>
              </a:ext>
            </a:extLst>
          </p:cNvPr>
          <p:cNvSpPr txBox="1"/>
          <p:nvPr/>
        </p:nvSpPr>
        <p:spPr>
          <a:xfrm>
            <a:off x="545840" y="4009898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0BA047-A101-7A2D-507F-0968F95171B3}"/>
              </a:ext>
            </a:extLst>
          </p:cNvPr>
          <p:cNvSpPr txBox="1"/>
          <p:nvPr/>
        </p:nvSpPr>
        <p:spPr>
          <a:xfrm>
            <a:off x="3178562" y="4009898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EE5018-8948-57F2-42AE-FABA2AC27CFE}"/>
              </a:ext>
            </a:extLst>
          </p:cNvPr>
          <p:cNvSpPr txBox="1"/>
          <p:nvPr/>
        </p:nvSpPr>
        <p:spPr>
          <a:xfrm>
            <a:off x="3178562" y="4689087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1D756F-5BDA-8306-1299-641552CEA9DE}"/>
              </a:ext>
            </a:extLst>
          </p:cNvPr>
          <p:cNvSpPr txBox="1"/>
          <p:nvPr/>
        </p:nvSpPr>
        <p:spPr>
          <a:xfrm>
            <a:off x="5751353" y="4009898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916961-9482-9280-7699-569F40A1DDAC}"/>
              </a:ext>
            </a:extLst>
          </p:cNvPr>
          <p:cNvSpPr txBox="1"/>
          <p:nvPr/>
        </p:nvSpPr>
        <p:spPr>
          <a:xfrm>
            <a:off x="5751353" y="4689087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8AE756C-0C89-2D0D-7BFE-656BFAF0E106}"/>
              </a:ext>
            </a:extLst>
          </p:cNvPr>
          <p:cNvSpPr txBox="1"/>
          <p:nvPr/>
        </p:nvSpPr>
        <p:spPr>
          <a:xfrm>
            <a:off x="8406396" y="4009898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D7324B-181B-0C1B-78E0-4704E9A62D11}"/>
              </a:ext>
            </a:extLst>
          </p:cNvPr>
          <p:cNvSpPr txBox="1"/>
          <p:nvPr/>
        </p:nvSpPr>
        <p:spPr>
          <a:xfrm>
            <a:off x="8406396" y="4689087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2595716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EF51281C-FF4F-45A5-78E4-7D0D7115CC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37508" y="806559"/>
            <a:ext cx="10309488" cy="5822841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7050B2A-E2D9-43CB-8693-17C2AC75C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366" y="143936"/>
            <a:ext cx="11325103" cy="383001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CHARACTERISTICS – priority of service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7246579-46D9-A655-54F7-2214FCB2D944}"/>
              </a:ext>
            </a:extLst>
          </p:cNvPr>
          <p:cNvSpPr txBox="1"/>
          <p:nvPr/>
        </p:nvSpPr>
        <p:spPr>
          <a:xfrm>
            <a:off x="811888" y="1029976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A6A885F-42C5-8C7C-F2D5-4825DAAFF21F}"/>
              </a:ext>
            </a:extLst>
          </p:cNvPr>
          <p:cNvSpPr txBox="1"/>
          <p:nvPr/>
        </p:nvSpPr>
        <p:spPr>
          <a:xfrm>
            <a:off x="4178750" y="4228244"/>
            <a:ext cx="421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6E1A9B-6D21-673A-07FE-E67E024B3A34}"/>
              </a:ext>
            </a:extLst>
          </p:cNvPr>
          <p:cNvSpPr txBox="1"/>
          <p:nvPr/>
        </p:nvSpPr>
        <p:spPr>
          <a:xfrm>
            <a:off x="7646863" y="3348647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DF9982-043E-689B-0995-77C2EF1FAC08}"/>
              </a:ext>
            </a:extLst>
          </p:cNvPr>
          <p:cNvSpPr txBox="1"/>
          <p:nvPr/>
        </p:nvSpPr>
        <p:spPr>
          <a:xfrm>
            <a:off x="586268" y="5162642"/>
            <a:ext cx="45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CEF0FC-EDAE-43EC-87D3-39FF7E30BA98}"/>
              </a:ext>
            </a:extLst>
          </p:cNvPr>
          <p:cNvSpPr txBox="1"/>
          <p:nvPr/>
        </p:nvSpPr>
        <p:spPr>
          <a:xfrm>
            <a:off x="7593515" y="5077978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2972705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50B2A-E2D9-43CB-8693-17C2AC75C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366" y="143936"/>
            <a:ext cx="11325103" cy="383001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CHARACTERISTICS – most in need waiver factors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ADEF17-4E61-F9F7-EB8E-B5B72393A4EC}"/>
              </a:ext>
            </a:extLst>
          </p:cNvPr>
          <p:cNvSpPr txBox="1"/>
          <p:nvPr/>
        </p:nvSpPr>
        <p:spPr>
          <a:xfrm>
            <a:off x="545840" y="1619259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CBCC791-52BC-CB1D-B1BA-B9F14B7B59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1395662"/>
            <a:ext cx="10515600" cy="4295275"/>
          </a:xfrm>
        </p:spPr>
      </p:pic>
    </p:spTree>
    <p:extLst>
      <p:ext uri="{BB962C8B-B14F-4D97-AF65-F5344CB8AC3E}">
        <p14:creationId xmlns:p14="http://schemas.microsoft.com/office/powerpoint/2010/main" val="2275900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50B2A-E2D9-43CB-8693-17C2AC75C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366" y="143936"/>
            <a:ext cx="11325103" cy="383001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CHARACTERISTICS – other characteristics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8B3E5A-78CF-6932-B8D5-92F5B22D4FDB}"/>
              </a:ext>
            </a:extLst>
          </p:cNvPr>
          <p:cNvSpPr txBox="1"/>
          <p:nvPr/>
        </p:nvSpPr>
        <p:spPr>
          <a:xfrm>
            <a:off x="785693" y="1389817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29A5E42-4BB1-D5A4-3908-69509E56B536}"/>
              </a:ext>
            </a:extLst>
          </p:cNvPr>
          <p:cNvSpPr txBox="1"/>
          <p:nvPr/>
        </p:nvSpPr>
        <p:spPr>
          <a:xfrm>
            <a:off x="760907" y="2054834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9EEA27F-BAC3-F469-2CD8-8F5B49ED097F}"/>
              </a:ext>
            </a:extLst>
          </p:cNvPr>
          <p:cNvSpPr txBox="1"/>
          <p:nvPr/>
        </p:nvSpPr>
        <p:spPr>
          <a:xfrm>
            <a:off x="760907" y="3710648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F7B9D92-2A3D-5FEB-42BF-412969E1485A}"/>
              </a:ext>
            </a:extLst>
          </p:cNvPr>
          <p:cNvSpPr txBox="1"/>
          <p:nvPr/>
        </p:nvSpPr>
        <p:spPr>
          <a:xfrm>
            <a:off x="7739112" y="2128577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BCE1625A-9C67-BFFD-3D2A-61B8C17CB1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99244" y="1157193"/>
            <a:ext cx="10393512" cy="531956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F0179D1-4132-9FA2-DF74-942172D0290D}"/>
              </a:ext>
            </a:extLst>
          </p:cNvPr>
          <p:cNvSpPr txBox="1"/>
          <p:nvPr/>
        </p:nvSpPr>
        <p:spPr>
          <a:xfrm>
            <a:off x="7671251" y="1563793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643842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BB284F8C-3E4B-3202-9B79-1F02B09388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72798" y="890336"/>
            <a:ext cx="10372982" cy="5379815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7050B2A-E2D9-43CB-8693-17C2AC75C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" y="143936"/>
            <a:ext cx="11624309" cy="383001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CHARACTERISTICS – other barriers to employment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15D06DE-27DD-D0FB-13D3-4907B6475B2B}"/>
              </a:ext>
            </a:extLst>
          </p:cNvPr>
          <p:cNvSpPr txBox="1"/>
          <p:nvPr/>
        </p:nvSpPr>
        <p:spPr>
          <a:xfrm>
            <a:off x="620686" y="1336929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FCCE86-5575-D0FF-5E9E-86E7335C4906}"/>
              </a:ext>
            </a:extLst>
          </p:cNvPr>
          <p:cNvSpPr txBox="1"/>
          <p:nvPr/>
        </p:nvSpPr>
        <p:spPr>
          <a:xfrm>
            <a:off x="4059669" y="1842987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47A9B8-762D-3C2F-CC20-6F5073295F31}"/>
              </a:ext>
            </a:extLst>
          </p:cNvPr>
          <p:cNvSpPr txBox="1"/>
          <p:nvPr/>
        </p:nvSpPr>
        <p:spPr>
          <a:xfrm>
            <a:off x="766866" y="4359291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DE8FAF-A0CA-B013-BB21-D233F3F2CFDB}"/>
              </a:ext>
            </a:extLst>
          </p:cNvPr>
          <p:cNvSpPr txBox="1"/>
          <p:nvPr/>
        </p:nvSpPr>
        <p:spPr>
          <a:xfrm>
            <a:off x="7312353" y="1285313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CF3F26-12D7-9422-A7DA-A89005A271C2}"/>
              </a:ext>
            </a:extLst>
          </p:cNvPr>
          <p:cNvSpPr txBox="1"/>
          <p:nvPr/>
        </p:nvSpPr>
        <p:spPr>
          <a:xfrm>
            <a:off x="700040" y="5867660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169F1C9-1DA4-80A2-037C-FBAFC7B167E5}"/>
              </a:ext>
            </a:extLst>
          </p:cNvPr>
          <p:cNvSpPr txBox="1"/>
          <p:nvPr/>
        </p:nvSpPr>
        <p:spPr>
          <a:xfrm>
            <a:off x="9422063" y="5867660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7510400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1" name="Rectangle 129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52" name="Rectangle 131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B216162-2CA4-4B49-8BC6-11366ADC6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4988" y="1442172"/>
            <a:ext cx="8582025" cy="217732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>
              <a:spcAft>
                <a:spcPts val="600"/>
              </a:spcAft>
            </a:pPr>
            <a:r>
              <a:rPr lang="en-US" sz="6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Other Enrollment information</a:t>
            </a:r>
            <a:endParaRPr lang="en-US" sz="6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53" name="Rectangle: Rounded Corners 133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22051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1371" y="55186"/>
            <a:ext cx="11840119" cy="553999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other enrollment information – CO-ENROLLMENT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9BDBE-F881-2E23-BCE1-D40C1CAE40AD}"/>
              </a:ext>
            </a:extLst>
          </p:cNvPr>
          <p:cNvSpPr txBox="1"/>
          <p:nvPr/>
        </p:nvSpPr>
        <p:spPr>
          <a:xfrm>
            <a:off x="459098" y="1085213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8D7C21-5003-EB32-B952-AD995C4D36F4}"/>
              </a:ext>
            </a:extLst>
          </p:cNvPr>
          <p:cNvSpPr txBox="1"/>
          <p:nvPr/>
        </p:nvSpPr>
        <p:spPr>
          <a:xfrm>
            <a:off x="447653" y="2309955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3640C7A-92F5-4712-2E23-31BB572364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04202" y="864157"/>
            <a:ext cx="11080253" cy="5797899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F136330-1CF3-A073-4837-7B887F88A88C}"/>
              </a:ext>
            </a:extLst>
          </p:cNvPr>
          <p:cNvSpPr txBox="1"/>
          <p:nvPr/>
        </p:nvSpPr>
        <p:spPr>
          <a:xfrm>
            <a:off x="435436" y="2629178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5249913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9442424-B62D-45AC-D83C-644DC0AA26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1429" r="1888"/>
          <a:stretch/>
        </p:blipFill>
        <p:spPr>
          <a:xfrm>
            <a:off x="1271976" y="968214"/>
            <a:ext cx="10259233" cy="4921571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23290" y="114275"/>
            <a:ext cx="12068710" cy="641526"/>
          </a:xfrm>
        </p:spPr>
        <p:txBody>
          <a:bodyPr>
            <a:noAutofit/>
          </a:bodyPr>
          <a:lstStyle/>
          <a:p>
            <a:r>
              <a:rPr kumimoji="0" lang="en-US" sz="3200" b="1" i="0" u="none" strike="noStrike" kern="1200" cap="all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ea typeface="Cambria" panose="02040503050406030204" pitchFamily="18" charset="0"/>
                <a:cs typeface="+mj-cs"/>
              </a:rPr>
              <a:t>other enrollment INFORMATION – </a:t>
            </a:r>
            <a:r>
              <a:rPr kumimoji="0" lang="en-US" sz="3100" b="1" i="0" u="none" strike="noStrike" kern="1200" cap="all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ea typeface="Cambria" panose="02040503050406030204" pitchFamily="18" charset="0"/>
                <a:cs typeface="+mj-cs"/>
              </a:rPr>
              <a:t>PARTICIPANT</a:t>
            </a:r>
            <a:r>
              <a:rPr kumimoji="0" lang="en-US" sz="3200" b="1" i="0" u="none" strike="noStrike" kern="1200" cap="all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ea typeface="Cambria" panose="02040503050406030204" pitchFamily="18" charset="0"/>
                <a:cs typeface="+mj-cs"/>
              </a:rPr>
              <a:t> JOB CODES</a:t>
            </a:r>
            <a:endParaRPr lang="en-US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FADB10-F4A7-AF73-685E-B8AAEE1F75EE}"/>
              </a:ext>
            </a:extLst>
          </p:cNvPr>
          <p:cNvSpPr txBox="1"/>
          <p:nvPr/>
        </p:nvSpPr>
        <p:spPr>
          <a:xfrm>
            <a:off x="1125796" y="1419786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013A9A-EFDA-9598-0CA6-718EA4496AD5}"/>
              </a:ext>
            </a:extLst>
          </p:cNvPr>
          <p:cNvSpPr txBox="1"/>
          <p:nvPr/>
        </p:nvSpPr>
        <p:spPr>
          <a:xfrm>
            <a:off x="11531209" y="1789118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1677854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D26B549-A5B0-B382-597F-2E0BD32FC4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514" y="1220586"/>
            <a:ext cx="10128739" cy="2909287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11499" y="55186"/>
            <a:ext cx="11646039" cy="553999"/>
          </a:xfrm>
        </p:spPr>
        <p:txBody>
          <a:bodyPr>
            <a:noAutofit/>
          </a:bodyPr>
          <a:lstStyle/>
          <a:p>
            <a:r>
              <a:rPr lang="en-US" sz="3000" dirty="0">
                <a:solidFill>
                  <a:schemeClr val="accent2">
                    <a:lumMod val="50000"/>
                  </a:schemeClr>
                </a:solidFill>
              </a:rPr>
              <a:t>other enrollment information - PROGRAM INTRODUCTION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9BDBE-F881-2E23-BCE1-D40C1CAE40AD}"/>
              </a:ext>
            </a:extLst>
          </p:cNvPr>
          <p:cNvSpPr txBox="1"/>
          <p:nvPr/>
        </p:nvSpPr>
        <p:spPr>
          <a:xfrm>
            <a:off x="649154" y="1220586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8D7C21-5003-EB32-B952-AD995C4D36F4}"/>
              </a:ext>
            </a:extLst>
          </p:cNvPr>
          <p:cNvSpPr txBox="1"/>
          <p:nvPr/>
        </p:nvSpPr>
        <p:spPr>
          <a:xfrm>
            <a:off x="2467906" y="2191973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1BFA584-C905-8AA8-84F5-4E0103906D22}"/>
              </a:ext>
            </a:extLst>
          </p:cNvPr>
          <p:cNvSpPr txBox="1"/>
          <p:nvPr/>
        </p:nvSpPr>
        <p:spPr>
          <a:xfrm>
            <a:off x="7645499" y="2191973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31DB05-4B20-72AC-33DB-08F2D03C1243}"/>
              </a:ext>
            </a:extLst>
          </p:cNvPr>
          <p:cNvSpPr txBox="1"/>
          <p:nvPr/>
        </p:nvSpPr>
        <p:spPr>
          <a:xfrm>
            <a:off x="1236325" y="3945207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F606CF-9801-C7AB-CA1D-52D294AA8CA9}"/>
              </a:ext>
            </a:extLst>
          </p:cNvPr>
          <p:cNvSpPr txBox="1"/>
          <p:nvPr/>
        </p:nvSpPr>
        <p:spPr>
          <a:xfrm>
            <a:off x="10450664" y="3852874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7993480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3DD99-E636-E963-74C7-33AF87A81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187"/>
            <a:ext cx="10515600" cy="530480"/>
          </a:xfrm>
        </p:spPr>
        <p:txBody>
          <a:bodyPr/>
          <a:lstStyle/>
          <a:p>
            <a:r>
              <a:rPr lang="en-US" dirty="0"/>
              <a:t>Participant summary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BE942A-D4A1-857E-8CDB-14C0EAC4A613}"/>
              </a:ext>
            </a:extLst>
          </p:cNvPr>
          <p:cNvSpPr txBox="1"/>
          <p:nvPr/>
        </p:nvSpPr>
        <p:spPr>
          <a:xfrm>
            <a:off x="322462" y="2625315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0630DA-252E-40DE-6A5C-89F3240ED6AF}"/>
              </a:ext>
            </a:extLst>
          </p:cNvPr>
          <p:cNvSpPr txBox="1"/>
          <p:nvPr/>
        </p:nvSpPr>
        <p:spPr>
          <a:xfrm>
            <a:off x="335043" y="4110169"/>
            <a:ext cx="226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4CCE5A29-234B-0F1E-7E97-CE8668FADA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442" t="-400" r="1534"/>
          <a:stretch/>
        </p:blipFill>
        <p:spPr>
          <a:xfrm>
            <a:off x="734991" y="725064"/>
            <a:ext cx="10988367" cy="5407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1785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8" name="Rectangle 107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B216162-2CA4-4B49-8BC6-11366ADC6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463" y="790222"/>
            <a:ext cx="10545669" cy="346568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US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Case supervisor </a:t>
            </a:r>
            <a:br>
              <a:rPr lang="en-US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eligibility determination</a:t>
            </a:r>
            <a:b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4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27879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EC0E2C2-0099-DBD9-6C55-A360198A9D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18457" y="1330462"/>
            <a:ext cx="10514101" cy="5034390"/>
          </a:xfr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10304" y="368944"/>
            <a:ext cx="11216731" cy="553999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Case SUPERVISOR ELIGIBILITY determination – my tasks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A8D2B8-4EA1-DDF3-6978-CC9CF435A659}"/>
              </a:ext>
            </a:extLst>
          </p:cNvPr>
          <p:cNvSpPr txBox="1"/>
          <p:nvPr/>
        </p:nvSpPr>
        <p:spPr>
          <a:xfrm>
            <a:off x="2179347" y="961130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43AF00-683E-F948-DA3F-53935083B3A2}"/>
              </a:ext>
            </a:extLst>
          </p:cNvPr>
          <p:cNvSpPr txBox="1"/>
          <p:nvPr/>
        </p:nvSpPr>
        <p:spPr>
          <a:xfrm>
            <a:off x="10810359" y="1958775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5019151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347A3B9-9D6B-B897-4A50-653F55FBBB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802" r="2593" b="26474"/>
          <a:stretch/>
        </p:blipFill>
        <p:spPr>
          <a:xfrm>
            <a:off x="1130560" y="1371600"/>
            <a:ext cx="10242884" cy="4283242"/>
          </a:xfr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41862" y="284371"/>
            <a:ext cx="11681696" cy="569519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Case SUPERVISOR ELIGIBILITY determination – notifications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A8D2B8-4EA1-DDF3-6978-CC9CF435A659}"/>
              </a:ext>
            </a:extLst>
          </p:cNvPr>
          <p:cNvSpPr txBox="1"/>
          <p:nvPr/>
        </p:nvSpPr>
        <p:spPr>
          <a:xfrm>
            <a:off x="838200" y="3244334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2672641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1EE1DA4-BF2F-77AF-A2C9-B344F01A0D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26616" y="1107961"/>
            <a:ext cx="10882270" cy="4958489"/>
          </a:xfr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92567" y="247793"/>
            <a:ext cx="11610136" cy="64573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2800" dirty="0"/>
              <a:t>Case SUPERVISOR ELIGIBILITY determination - show filters</a:t>
            </a:r>
            <a:endParaRPr lang="en-US" sz="2800" kern="1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B51716-9297-4598-B8F1-CF0693512ED9}"/>
              </a:ext>
            </a:extLst>
          </p:cNvPr>
          <p:cNvSpPr txBox="1"/>
          <p:nvPr/>
        </p:nvSpPr>
        <p:spPr>
          <a:xfrm>
            <a:off x="322962" y="791550"/>
            <a:ext cx="11339265" cy="8837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286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mbria" panose="02040503050406030204" pitchFamily="18" charset="0"/>
              <a:cs typeface="+mn-cs"/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583114" y="277562"/>
            <a:ext cx="8427536" cy="9035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 cap="all" baseline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all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j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27CBDDD-6785-17F6-9DAE-3521710A0910}"/>
              </a:ext>
            </a:extLst>
          </p:cNvPr>
          <p:cNvSpPr txBox="1"/>
          <p:nvPr/>
        </p:nvSpPr>
        <p:spPr>
          <a:xfrm>
            <a:off x="392567" y="2019972"/>
            <a:ext cx="292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AEE2B84-F75D-E187-0C20-233DE9A4055D}"/>
              </a:ext>
            </a:extLst>
          </p:cNvPr>
          <p:cNvSpPr txBox="1"/>
          <p:nvPr/>
        </p:nvSpPr>
        <p:spPr>
          <a:xfrm>
            <a:off x="9964579" y="2212560"/>
            <a:ext cx="292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01069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FA9BFFE3-9D9B-B3F4-9281-701CCB744D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b="27740"/>
          <a:stretch/>
        </p:blipFill>
        <p:spPr>
          <a:xfrm>
            <a:off x="724453" y="995233"/>
            <a:ext cx="10743094" cy="5071217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72949" y="109752"/>
            <a:ext cx="11846102" cy="513989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2800" dirty="0"/>
              <a:t>Case SUPERVISOR ELIGIBILITY determination – search results</a:t>
            </a:r>
            <a:endParaRPr lang="en-US" sz="2800" kern="1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B51716-9297-4598-B8F1-CF0693512ED9}"/>
              </a:ext>
            </a:extLst>
          </p:cNvPr>
          <p:cNvSpPr txBox="1"/>
          <p:nvPr/>
        </p:nvSpPr>
        <p:spPr>
          <a:xfrm>
            <a:off x="322962" y="791550"/>
            <a:ext cx="11339265" cy="8837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286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mbria" panose="02040503050406030204" pitchFamily="18" charset="0"/>
              <a:cs typeface="+mn-cs"/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583114" y="277562"/>
            <a:ext cx="8427536" cy="9035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 cap="all" baseline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all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j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27CBDDD-6785-17F6-9DAE-3521710A0910}"/>
              </a:ext>
            </a:extLst>
          </p:cNvPr>
          <p:cNvSpPr txBox="1"/>
          <p:nvPr/>
        </p:nvSpPr>
        <p:spPr>
          <a:xfrm>
            <a:off x="432093" y="1726474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AEE2B84-F75D-E187-0C20-233DE9A4055D}"/>
              </a:ext>
            </a:extLst>
          </p:cNvPr>
          <p:cNvSpPr txBox="1"/>
          <p:nvPr/>
        </p:nvSpPr>
        <p:spPr>
          <a:xfrm>
            <a:off x="432093" y="2095806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8CC4308-1A5A-D438-03F0-4952CD0595F2}"/>
              </a:ext>
            </a:extLst>
          </p:cNvPr>
          <p:cNvSpPr txBox="1"/>
          <p:nvPr/>
        </p:nvSpPr>
        <p:spPr>
          <a:xfrm>
            <a:off x="432093" y="2484155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BB832D-F7BE-457E-4494-E202FF1E3708}"/>
              </a:ext>
            </a:extLst>
          </p:cNvPr>
          <p:cNvSpPr txBox="1"/>
          <p:nvPr/>
        </p:nvSpPr>
        <p:spPr>
          <a:xfrm>
            <a:off x="5764298" y="2370907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861213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CB113A3-4886-9B31-3206-0F11DACF191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81554" y="791550"/>
            <a:ext cx="10481676" cy="5385413"/>
          </a:xfr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83113" y="179458"/>
            <a:ext cx="11025773" cy="513989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dirty="0"/>
              <a:t>Case SUPERVISOR ELIGIBILITY determination</a:t>
            </a:r>
            <a:endParaRPr lang="en-US" sz="3200" kern="1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B51716-9297-4598-B8F1-CF0693512ED9}"/>
              </a:ext>
            </a:extLst>
          </p:cNvPr>
          <p:cNvSpPr txBox="1"/>
          <p:nvPr/>
        </p:nvSpPr>
        <p:spPr>
          <a:xfrm>
            <a:off x="322962" y="791550"/>
            <a:ext cx="11339265" cy="8837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286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mbria" panose="02040503050406030204" pitchFamily="18" charset="0"/>
              <a:cs typeface="+mn-cs"/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583114" y="277562"/>
            <a:ext cx="8427536" cy="9035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 cap="all" baseline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all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j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AEE2B84-F75D-E187-0C20-233DE9A4055D}"/>
              </a:ext>
            </a:extLst>
          </p:cNvPr>
          <p:cNvSpPr txBox="1"/>
          <p:nvPr/>
        </p:nvSpPr>
        <p:spPr>
          <a:xfrm>
            <a:off x="1273914" y="6101619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41AC80-C6FA-8DF2-B840-E414B30960BE}"/>
              </a:ext>
            </a:extLst>
          </p:cNvPr>
          <p:cNvSpPr txBox="1"/>
          <p:nvPr/>
        </p:nvSpPr>
        <p:spPr>
          <a:xfrm>
            <a:off x="689194" y="5807631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1013230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4F32CCC-D935-3F95-FF41-5D00630CFE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97054" y="982325"/>
            <a:ext cx="11211143" cy="57107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2C63B9-56C5-4687-B274-0755CAF9F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694" y="164921"/>
            <a:ext cx="11251877" cy="734972"/>
          </a:xfrm>
        </p:spPr>
        <p:txBody>
          <a:bodyPr>
            <a:noAutofit/>
          </a:bodyPr>
          <a:lstStyle/>
          <a:p>
            <a:r>
              <a:rPr lang="en-US" sz="2600" dirty="0"/>
              <a:t>Case SUPERVISOR ELIGIBILITY determination - approve eligibility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3ECE476-BA3A-8F46-BF0F-B02F79C33299}"/>
              </a:ext>
            </a:extLst>
          </p:cNvPr>
          <p:cNvSpPr txBox="1"/>
          <p:nvPr/>
        </p:nvSpPr>
        <p:spPr>
          <a:xfrm>
            <a:off x="349851" y="1781404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57F6ADA-E450-FD1E-8E34-1E3780B1A6CF}"/>
              </a:ext>
            </a:extLst>
          </p:cNvPr>
          <p:cNvSpPr txBox="1"/>
          <p:nvPr/>
        </p:nvSpPr>
        <p:spPr>
          <a:xfrm>
            <a:off x="358514" y="4195709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93C94CD-C2F2-46BE-2D3A-ECDFDBB4A973}"/>
              </a:ext>
            </a:extLst>
          </p:cNvPr>
          <p:cNvSpPr txBox="1"/>
          <p:nvPr/>
        </p:nvSpPr>
        <p:spPr>
          <a:xfrm>
            <a:off x="358514" y="4707264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1699D8E-AE0F-CE95-A17B-E22E09DB2ABD}"/>
              </a:ext>
            </a:extLst>
          </p:cNvPr>
          <p:cNvSpPr txBox="1"/>
          <p:nvPr/>
        </p:nvSpPr>
        <p:spPr>
          <a:xfrm>
            <a:off x="10262421" y="1461142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3609716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1" name="Rectangle 129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52" name="Rectangle 131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B216162-2CA4-4B49-8BC6-11366ADC6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4988" y="1442172"/>
            <a:ext cx="8582025" cy="21773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US" sz="6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Eligible case</a:t>
            </a:r>
            <a:endParaRPr lang="en-US" sz="6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53" name="Rectangle: Rounded Corners 133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7665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5A3F58E6-DCB6-966E-B2CC-6B035A8004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69468" y="762000"/>
            <a:ext cx="11158676" cy="5876686"/>
          </a:xfr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4299" y="80785"/>
            <a:ext cx="11713845" cy="553999"/>
          </a:xfrm>
        </p:spPr>
        <p:txBody>
          <a:bodyPr>
            <a:normAutofit/>
          </a:bodyPr>
          <a:lstStyle/>
          <a:p>
            <a:r>
              <a:rPr lang="en-US" sz="3200" dirty="0"/>
              <a:t>Case SUPERVISOR ELIGIBILITY determination - eligible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A40E0E8-255A-D7B8-4B2E-34A43E88A4F7}"/>
              </a:ext>
            </a:extLst>
          </p:cNvPr>
          <p:cNvSpPr txBox="1"/>
          <p:nvPr/>
        </p:nvSpPr>
        <p:spPr>
          <a:xfrm>
            <a:off x="450362" y="1810212"/>
            <a:ext cx="292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76A02F9-A899-0E0D-FA4B-0200DA699B46}"/>
              </a:ext>
            </a:extLst>
          </p:cNvPr>
          <p:cNvSpPr txBox="1"/>
          <p:nvPr/>
        </p:nvSpPr>
        <p:spPr>
          <a:xfrm>
            <a:off x="450362" y="2275982"/>
            <a:ext cx="292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D819FE3-B3A8-3870-19F5-3132CA0EA8F5}"/>
              </a:ext>
            </a:extLst>
          </p:cNvPr>
          <p:cNvSpPr txBox="1"/>
          <p:nvPr/>
        </p:nvSpPr>
        <p:spPr>
          <a:xfrm>
            <a:off x="450362" y="3775309"/>
            <a:ext cx="292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28005D-E7E4-E4E2-7057-B0C23EA698DA}"/>
              </a:ext>
            </a:extLst>
          </p:cNvPr>
          <p:cNvSpPr txBox="1"/>
          <p:nvPr/>
        </p:nvSpPr>
        <p:spPr>
          <a:xfrm>
            <a:off x="450362" y="5517296"/>
            <a:ext cx="292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046419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17B76763-135F-CD87-548C-7BF9916B81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34390" y="790424"/>
            <a:ext cx="10791948" cy="5712996"/>
          </a:xfr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4299" y="-40048"/>
            <a:ext cx="11713845" cy="553999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Case SUPERVISOR ELIGIBILITY determination - authorization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C8B419-F98F-60B8-FC7F-48F13EFE5D08}"/>
              </a:ext>
            </a:extLst>
          </p:cNvPr>
          <p:cNvSpPr txBox="1"/>
          <p:nvPr/>
        </p:nvSpPr>
        <p:spPr>
          <a:xfrm>
            <a:off x="743836" y="746507"/>
            <a:ext cx="292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0335818-02BA-10BD-B601-B15A3F05F9F4}"/>
              </a:ext>
            </a:extLst>
          </p:cNvPr>
          <p:cNvSpPr txBox="1"/>
          <p:nvPr/>
        </p:nvSpPr>
        <p:spPr>
          <a:xfrm>
            <a:off x="743836" y="1948437"/>
            <a:ext cx="292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CEA8672-9EFE-51A5-70AC-B193A14BFAE6}"/>
              </a:ext>
            </a:extLst>
          </p:cNvPr>
          <p:cNvSpPr txBox="1"/>
          <p:nvPr/>
        </p:nvSpPr>
        <p:spPr>
          <a:xfrm>
            <a:off x="742030" y="2750673"/>
            <a:ext cx="292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74003F1-AF1B-3DCB-BDAA-58A493926C23}"/>
              </a:ext>
            </a:extLst>
          </p:cNvPr>
          <p:cNvSpPr txBox="1"/>
          <p:nvPr/>
        </p:nvSpPr>
        <p:spPr>
          <a:xfrm>
            <a:off x="742030" y="4496187"/>
            <a:ext cx="292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865455-201F-0441-2E62-4CB6FF03AD4B}"/>
              </a:ext>
            </a:extLst>
          </p:cNvPr>
          <p:cNvSpPr txBox="1"/>
          <p:nvPr/>
        </p:nvSpPr>
        <p:spPr>
          <a:xfrm>
            <a:off x="742030" y="5060599"/>
            <a:ext cx="292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18CD02-772F-65A4-0E93-F3EBAB8089F7}"/>
              </a:ext>
            </a:extLst>
          </p:cNvPr>
          <p:cNvSpPr txBox="1"/>
          <p:nvPr/>
        </p:nvSpPr>
        <p:spPr>
          <a:xfrm>
            <a:off x="10944400" y="6178005"/>
            <a:ext cx="4264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5A6D14-B0DD-E472-A38A-F2731B24DAE1}"/>
              </a:ext>
            </a:extLst>
          </p:cNvPr>
          <p:cNvSpPr txBox="1"/>
          <p:nvPr/>
        </p:nvSpPr>
        <p:spPr>
          <a:xfrm>
            <a:off x="6455076" y="5585968"/>
            <a:ext cx="4263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4FBB57-728D-6C53-2DE4-FF0A53E2AB85}"/>
              </a:ext>
            </a:extLst>
          </p:cNvPr>
          <p:cNvSpPr txBox="1"/>
          <p:nvPr/>
        </p:nvSpPr>
        <p:spPr>
          <a:xfrm>
            <a:off x="757609" y="6169621"/>
            <a:ext cx="4264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6424878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CD9CE8F-7EF7-647C-FDCF-4DBAF316A5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9962" y="987425"/>
            <a:ext cx="11080028" cy="5345641"/>
          </a:xfr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65030" y="230300"/>
            <a:ext cx="11227907" cy="705255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000" dirty="0">
                <a:solidFill>
                  <a:schemeClr val="accent2">
                    <a:lumMod val="50000"/>
                  </a:schemeClr>
                </a:solidFill>
              </a:rPr>
              <a:t>Case SUPERVISOR ELIGIBILITY approval</a:t>
            </a:r>
            <a:br>
              <a:rPr lang="en-US" sz="3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3000" dirty="0">
                <a:solidFill>
                  <a:schemeClr val="accent2">
                    <a:lumMod val="50000"/>
                  </a:schemeClr>
                </a:solidFill>
              </a:rPr>
              <a:t>status eligible</a:t>
            </a:r>
            <a:endParaRPr lang="en-US" sz="3000" kern="1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B51716-9297-4598-B8F1-CF0693512ED9}"/>
              </a:ext>
            </a:extLst>
          </p:cNvPr>
          <p:cNvSpPr txBox="1"/>
          <p:nvPr/>
        </p:nvSpPr>
        <p:spPr>
          <a:xfrm>
            <a:off x="373543" y="935555"/>
            <a:ext cx="10770686" cy="7098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2860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583114" y="277562"/>
            <a:ext cx="3932237" cy="7098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 cap="all" baseline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all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j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293171D-F957-5428-696C-4DCA0857A9A3}"/>
              </a:ext>
            </a:extLst>
          </p:cNvPr>
          <p:cNvSpPr txBox="1"/>
          <p:nvPr/>
        </p:nvSpPr>
        <p:spPr>
          <a:xfrm>
            <a:off x="265030" y="1764015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7C82ABD-51FA-5D90-F2D8-FAC2C4DB6EE7}"/>
              </a:ext>
            </a:extLst>
          </p:cNvPr>
          <p:cNvSpPr txBox="1"/>
          <p:nvPr/>
        </p:nvSpPr>
        <p:spPr>
          <a:xfrm>
            <a:off x="290754" y="2515908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6D7DC4C-5B37-27BC-7C8E-EED846902BEB}"/>
              </a:ext>
            </a:extLst>
          </p:cNvPr>
          <p:cNvSpPr txBox="1"/>
          <p:nvPr/>
        </p:nvSpPr>
        <p:spPr>
          <a:xfrm>
            <a:off x="289884" y="4215204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45355776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1" name="Rectangle 129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52" name="Rectangle 131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B216162-2CA4-4B49-8BC6-11366ADC6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4988" y="1442172"/>
            <a:ext cx="8582025" cy="21773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US" sz="6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ineligible case</a:t>
            </a:r>
            <a:endParaRPr lang="en-US" sz="6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53" name="Rectangle: Rounded Corners 133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426281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 descr="Text, letter&#10;&#10;Description automatically generated">
            <a:extLst>
              <a:ext uri="{FF2B5EF4-FFF2-40B4-BE49-F238E27FC236}">
                <a16:creationId xmlns:a16="http://schemas.microsoft.com/office/drawing/2014/main" id="{273E22D8-CEF5-4C1F-90E2-4BE7BA69C8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9568" y="882778"/>
            <a:ext cx="10688589" cy="4716638"/>
          </a:xfrm>
          <a:ln w="28575">
            <a:noFill/>
          </a:ln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47812" y="137622"/>
            <a:ext cx="11673677" cy="54001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200" dirty="0"/>
              <a:t>Case SUPERVISOR ELIGIBILITY determination - ineligible</a:t>
            </a:r>
            <a:endParaRPr lang="en-US" sz="3200" kern="1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B51716-9297-4598-B8F1-CF0693512ED9}"/>
              </a:ext>
            </a:extLst>
          </p:cNvPr>
          <p:cNvSpPr txBox="1"/>
          <p:nvPr/>
        </p:nvSpPr>
        <p:spPr>
          <a:xfrm>
            <a:off x="247812" y="882778"/>
            <a:ext cx="10770686" cy="7098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286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1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Cambria" panose="02040503050406030204" pitchFamily="18" charset="0"/>
              <a:cs typeface="+mn-cs"/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583114" y="277562"/>
            <a:ext cx="3932237" cy="7098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 cap="all" baseline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all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j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F9B51C6-361D-D4AF-D693-FC8727E784FB}"/>
              </a:ext>
            </a:extLst>
          </p:cNvPr>
          <p:cNvSpPr txBox="1"/>
          <p:nvPr/>
        </p:nvSpPr>
        <p:spPr>
          <a:xfrm>
            <a:off x="661393" y="1797779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F080990-EF74-06AD-4EC0-7CDB97C481A1}"/>
              </a:ext>
            </a:extLst>
          </p:cNvPr>
          <p:cNvSpPr txBox="1"/>
          <p:nvPr/>
        </p:nvSpPr>
        <p:spPr>
          <a:xfrm>
            <a:off x="661393" y="2311695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42D47E5-9E2A-860B-CF95-DC21806C9CC8}"/>
              </a:ext>
            </a:extLst>
          </p:cNvPr>
          <p:cNvSpPr txBox="1"/>
          <p:nvPr/>
        </p:nvSpPr>
        <p:spPr>
          <a:xfrm>
            <a:off x="661393" y="4690890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8090321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BB58B90E-3BC2-8E59-7913-F198D91D72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5807" y="845902"/>
            <a:ext cx="11082598" cy="5762922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43447" y="168210"/>
            <a:ext cx="11269159" cy="553999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sz="3200" dirty="0"/>
              <a:t>Case SUPERVISOR ELIGIBILITY determination </a:t>
            </a:r>
            <a:br>
              <a:rPr lang="en-US" sz="3200" dirty="0"/>
            </a:br>
            <a:r>
              <a:rPr lang="en-US" sz="3200" dirty="0"/>
              <a:t>reasons for </a:t>
            </a:r>
            <a:r>
              <a:rPr lang="en-US" sz="3600" dirty="0"/>
              <a:t>ineligibility</a:t>
            </a:r>
            <a:endParaRPr lang="en-US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F64DA9-3367-F392-E1DE-E2E4079642C3}"/>
              </a:ext>
            </a:extLst>
          </p:cNvPr>
          <p:cNvSpPr txBox="1"/>
          <p:nvPr/>
        </p:nvSpPr>
        <p:spPr>
          <a:xfrm>
            <a:off x="543447" y="820637"/>
            <a:ext cx="292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B1E2F74-5CB5-AEA6-BD54-E0BEF8D3B02E}"/>
              </a:ext>
            </a:extLst>
          </p:cNvPr>
          <p:cNvSpPr txBox="1"/>
          <p:nvPr/>
        </p:nvSpPr>
        <p:spPr>
          <a:xfrm>
            <a:off x="543447" y="1162536"/>
            <a:ext cx="292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FE888EB-79CA-C8CF-3D82-A6EAFB677B66}"/>
              </a:ext>
            </a:extLst>
          </p:cNvPr>
          <p:cNvSpPr txBox="1"/>
          <p:nvPr/>
        </p:nvSpPr>
        <p:spPr>
          <a:xfrm>
            <a:off x="503682" y="2373740"/>
            <a:ext cx="292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34B9BAB-BBD6-34FC-ED1E-EDBF6FAC1367}"/>
              </a:ext>
            </a:extLst>
          </p:cNvPr>
          <p:cNvSpPr txBox="1"/>
          <p:nvPr/>
        </p:nvSpPr>
        <p:spPr>
          <a:xfrm>
            <a:off x="503682" y="2939939"/>
            <a:ext cx="292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F8C5287-C71A-11DB-2CB8-54E6FBE76819}"/>
              </a:ext>
            </a:extLst>
          </p:cNvPr>
          <p:cNvSpPr txBox="1"/>
          <p:nvPr/>
        </p:nvSpPr>
        <p:spPr>
          <a:xfrm>
            <a:off x="501692" y="3807898"/>
            <a:ext cx="292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017D6FD-6C98-E830-288F-4D93677CC2E8}"/>
              </a:ext>
            </a:extLst>
          </p:cNvPr>
          <p:cNvSpPr txBox="1"/>
          <p:nvPr/>
        </p:nvSpPr>
        <p:spPr>
          <a:xfrm>
            <a:off x="5943937" y="3424195"/>
            <a:ext cx="292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EEAB16B-2E12-1B47-D201-FEBE387CA2BB}"/>
              </a:ext>
            </a:extLst>
          </p:cNvPr>
          <p:cNvSpPr txBox="1"/>
          <p:nvPr/>
        </p:nvSpPr>
        <p:spPr>
          <a:xfrm>
            <a:off x="494565" y="5057390"/>
            <a:ext cx="573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F75E2C2-86B8-DFC5-D37C-AD6F2C420EFA}"/>
              </a:ext>
            </a:extLst>
          </p:cNvPr>
          <p:cNvSpPr txBox="1"/>
          <p:nvPr/>
        </p:nvSpPr>
        <p:spPr>
          <a:xfrm>
            <a:off x="516545" y="5558883"/>
            <a:ext cx="5517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C7BBE18-947C-1AC8-30EA-A55DED662FDD}"/>
              </a:ext>
            </a:extLst>
          </p:cNvPr>
          <p:cNvSpPr txBox="1"/>
          <p:nvPr/>
        </p:nvSpPr>
        <p:spPr>
          <a:xfrm>
            <a:off x="543447" y="6295364"/>
            <a:ext cx="471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9E3364-38F1-B5DF-49F2-FE3AB1338E49}"/>
              </a:ext>
            </a:extLst>
          </p:cNvPr>
          <p:cNvSpPr txBox="1"/>
          <p:nvPr/>
        </p:nvSpPr>
        <p:spPr>
          <a:xfrm>
            <a:off x="11025599" y="6320458"/>
            <a:ext cx="4713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71611947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Content Placeholder 1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AB7C311C-4642-4277-B7B9-F8BE715558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8368" y="1588773"/>
            <a:ext cx="10555850" cy="4165037"/>
          </a:xfrm>
          <a:ln w="28575">
            <a:noFill/>
          </a:ln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06810" y="173183"/>
            <a:ext cx="11082163" cy="70228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dirty="0"/>
              <a:t>Case SUPERVISOR ELIGIBILITY determination</a:t>
            </a:r>
            <a:br>
              <a:rPr lang="en-US" sz="3200" dirty="0"/>
            </a:br>
            <a:r>
              <a:rPr lang="en-US" sz="3200" dirty="0"/>
              <a:t>status ineligible</a:t>
            </a:r>
            <a:endParaRPr lang="en-US" sz="3200" kern="1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A18848-72FB-488C-B890-8BBD753F49CE}"/>
              </a:ext>
            </a:extLst>
          </p:cNvPr>
          <p:cNvSpPr txBox="1"/>
          <p:nvPr/>
        </p:nvSpPr>
        <p:spPr>
          <a:xfrm>
            <a:off x="373615" y="803937"/>
            <a:ext cx="10830017" cy="7848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286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9" name="Content Placeholder 9" descr="Table&#10;&#10;Description automatically generated">
            <a:extLst>
              <a:ext uri="{FF2B5EF4-FFF2-40B4-BE49-F238E27FC236}">
                <a16:creationId xmlns:a16="http://schemas.microsoft.com/office/drawing/2014/main" id="{EDFB05AD-F138-0176-6B39-02BF73DA26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8368" y="994754"/>
            <a:ext cx="10594898" cy="54957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DC12447-D9AC-83C0-763D-E81624198CE8}"/>
              </a:ext>
            </a:extLst>
          </p:cNvPr>
          <p:cNvSpPr txBox="1"/>
          <p:nvPr/>
        </p:nvSpPr>
        <p:spPr>
          <a:xfrm>
            <a:off x="558737" y="1850874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2DF99AD-856B-F3F0-082E-DD623C0543F8}"/>
              </a:ext>
            </a:extLst>
          </p:cNvPr>
          <p:cNvSpPr txBox="1"/>
          <p:nvPr/>
        </p:nvSpPr>
        <p:spPr>
          <a:xfrm>
            <a:off x="558737" y="2482307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E4E8227-68C9-AA64-3BDA-0C7FBE3B268F}"/>
              </a:ext>
            </a:extLst>
          </p:cNvPr>
          <p:cNvSpPr txBox="1"/>
          <p:nvPr/>
        </p:nvSpPr>
        <p:spPr>
          <a:xfrm>
            <a:off x="558737" y="3564946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23789316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1" name="Rectangle 129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52" name="Rectangle 131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B216162-2CA4-4B49-8BC6-11366ADC6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4988" y="1442172"/>
            <a:ext cx="8582025" cy="21773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US" sz="6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Check and Edit eligibility</a:t>
            </a:r>
            <a:endParaRPr lang="en-US" sz="6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53" name="Rectangle: Rounded Corners 133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900061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2C066783-ED24-49DB-AC41-FD8EDA5288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867" y="945222"/>
            <a:ext cx="10708883" cy="5576638"/>
          </a:xfr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1440" y="173183"/>
            <a:ext cx="11875770" cy="563328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dirty="0"/>
              <a:t>Check eligibility</a:t>
            </a:r>
            <a:endParaRPr lang="en-US" sz="3200" kern="1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A18848-72FB-488C-B890-8BBD753F49CE}"/>
              </a:ext>
            </a:extLst>
          </p:cNvPr>
          <p:cNvSpPr txBox="1"/>
          <p:nvPr/>
        </p:nvSpPr>
        <p:spPr>
          <a:xfrm>
            <a:off x="91440" y="1121228"/>
            <a:ext cx="11784873" cy="3418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2860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EA0C6B-4D62-D7A8-24B2-81379B8157A5}"/>
              </a:ext>
            </a:extLst>
          </p:cNvPr>
          <p:cNvSpPr txBox="1"/>
          <p:nvPr/>
        </p:nvSpPr>
        <p:spPr>
          <a:xfrm>
            <a:off x="553944" y="1478424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E46AC5-BCB1-75C5-3C92-F1C0729D3B3F}"/>
              </a:ext>
            </a:extLst>
          </p:cNvPr>
          <p:cNvSpPr txBox="1"/>
          <p:nvPr/>
        </p:nvSpPr>
        <p:spPr>
          <a:xfrm>
            <a:off x="10569534" y="1567127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06282140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184DE368-2E03-ED41-9C7F-578C82DA5E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14563" y="908992"/>
            <a:ext cx="10739286" cy="5385365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8E9B99-3B0A-438B-B271-4054D66AC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182" y="194310"/>
            <a:ext cx="11384667" cy="530018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Edit eligibility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A944651-B985-4267-354A-E60D829D55DF}"/>
              </a:ext>
            </a:extLst>
          </p:cNvPr>
          <p:cNvSpPr txBox="1"/>
          <p:nvPr/>
        </p:nvSpPr>
        <p:spPr>
          <a:xfrm>
            <a:off x="722203" y="908993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DFF2CCF-7DC7-4FF2-5420-D209FCDCB76C}"/>
              </a:ext>
            </a:extLst>
          </p:cNvPr>
          <p:cNvSpPr txBox="1"/>
          <p:nvPr/>
        </p:nvSpPr>
        <p:spPr>
          <a:xfrm>
            <a:off x="722203" y="5925025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B7C57A6-E44E-732C-1CFB-6856F3722C56}"/>
              </a:ext>
            </a:extLst>
          </p:cNvPr>
          <p:cNvSpPr txBox="1"/>
          <p:nvPr/>
        </p:nvSpPr>
        <p:spPr>
          <a:xfrm>
            <a:off x="10586292" y="5979401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29947598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CABCD6B7-14B9-67DC-27CB-234A7A53EA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01536" y="965909"/>
            <a:ext cx="11119957" cy="55041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8E9B99-3B0A-438B-B271-4054D66AC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182" y="194310"/>
            <a:ext cx="11384667" cy="530018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Edit eligibility – supervisor review and approval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ED4B65-C386-6C43-344C-EA0846DBDCA0}"/>
              </a:ext>
            </a:extLst>
          </p:cNvPr>
          <p:cNvSpPr txBox="1"/>
          <p:nvPr/>
        </p:nvSpPr>
        <p:spPr>
          <a:xfrm>
            <a:off x="4520480" y="3059668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91DA8B-1695-7C33-7302-FEA5468F3DF1}"/>
              </a:ext>
            </a:extLst>
          </p:cNvPr>
          <p:cNvSpPr txBox="1"/>
          <p:nvPr/>
        </p:nvSpPr>
        <p:spPr>
          <a:xfrm>
            <a:off x="7086802" y="3059668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71803134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C63B9-56C5-4687-B274-0755CAF9F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694" y="164921"/>
            <a:ext cx="11251877" cy="734972"/>
          </a:xfrm>
        </p:spPr>
        <p:txBody>
          <a:bodyPr>
            <a:noAutofit/>
          </a:bodyPr>
          <a:lstStyle/>
          <a:p>
            <a:r>
              <a:rPr lang="en-US" dirty="0"/>
              <a:t>Case status – pending eligibility approval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3ECE476-BA3A-8F46-BF0F-B02F79C33299}"/>
              </a:ext>
            </a:extLst>
          </p:cNvPr>
          <p:cNvSpPr txBox="1"/>
          <p:nvPr/>
        </p:nvSpPr>
        <p:spPr>
          <a:xfrm>
            <a:off x="358514" y="1868092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57F6ADA-E450-FD1E-8E34-1E3780B1A6CF}"/>
              </a:ext>
            </a:extLst>
          </p:cNvPr>
          <p:cNvSpPr txBox="1"/>
          <p:nvPr/>
        </p:nvSpPr>
        <p:spPr>
          <a:xfrm>
            <a:off x="333314" y="4350295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93C94CD-C2F2-46BE-2D3A-ECDFDBB4A973}"/>
              </a:ext>
            </a:extLst>
          </p:cNvPr>
          <p:cNvSpPr txBox="1"/>
          <p:nvPr/>
        </p:nvSpPr>
        <p:spPr>
          <a:xfrm>
            <a:off x="337906" y="5446552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1699D8E-AE0F-CE95-A17B-E22E09DB2ABD}"/>
              </a:ext>
            </a:extLst>
          </p:cNvPr>
          <p:cNvSpPr txBox="1"/>
          <p:nvPr/>
        </p:nvSpPr>
        <p:spPr>
          <a:xfrm>
            <a:off x="10262421" y="1461142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87E73CB-76E7-189D-740E-6581F76741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57681" y="1007695"/>
            <a:ext cx="11098890" cy="5670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74624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4C25861-B852-0F53-8B68-F9E6A36AFD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56356" y="899893"/>
            <a:ext cx="10597444" cy="5555098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2C63B9-56C5-4687-B274-0755CAF9F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694" y="164921"/>
            <a:ext cx="11251877" cy="734972"/>
          </a:xfrm>
        </p:spPr>
        <p:txBody>
          <a:bodyPr>
            <a:noAutofit/>
          </a:bodyPr>
          <a:lstStyle/>
          <a:p>
            <a:r>
              <a:rPr lang="en-US" sz="2600" dirty="0"/>
              <a:t>Case status – Eligible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3ECE476-BA3A-8F46-BF0F-B02F79C33299}"/>
              </a:ext>
            </a:extLst>
          </p:cNvPr>
          <p:cNvSpPr txBox="1"/>
          <p:nvPr/>
        </p:nvSpPr>
        <p:spPr>
          <a:xfrm>
            <a:off x="358514" y="3892478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57F6ADA-E450-FD1E-8E34-1E3780B1A6CF}"/>
              </a:ext>
            </a:extLst>
          </p:cNvPr>
          <p:cNvSpPr txBox="1"/>
          <p:nvPr/>
        </p:nvSpPr>
        <p:spPr>
          <a:xfrm>
            <a:off x="353585" y="4669515"/>
            <a:ext cx="29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53338965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9E4C30-2AAF-4711-BB6C-126975179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98418"/>
            <a:ext cx="4167271" cy="44611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Next steps</a:t>
            </a:r>
          </a:p>
        </p:txBody>
      </p:sp>
      <p:sp>
        <p:nvSpPr>
          <p:cNvPr id="57" name="Arc 56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D2AEB8-0FB4-428D-AAE1-6D98480FA4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7050" y="523611"/>
            <a:ext cx="7864639" cy="5585619"/>
          </a:xfrm>
        </p:spPr>
        <p:txBody>
          <a:bodyPr anchor="ctr">
            <a:normAutofit/>
          </a:bodyPr>
          <a:lstStyle/>
          <a:p>
            <a:pPr marL="41275" marR="713740" indent="0">
              <a:lnSpc>
                <a:spcPct val="104000"/>
              </a:lnSpc>
              <a:spcBef>
                <a:spcPts val="0"/>
              </a:spcBef>
              <a:spcAft>
                <a:spcPts val="55"/>
              </a:spcAft>
              <a:buNone/>
            </a:pPr>
            <a:r>
              <a:rPr lang="en-US" sz="2700" dirty="0">
                <a:latin typeface="Cambria" panose="02040503050406030204" pitchFamily="18" charset="0"/>
              </a:rPr>
              <a:t>The Participant Case has been </a:t>
            </a:r>
            <a:r>
              <a:rPr lang="en-US" sz="2700" b="1" dirty="0">
                <a:latin typeface="Cambria" panose="02040503050406030204" pitchFamily="18" charset="0"/>
              </a:rPr>
              <a:t>Created</a:t>
            </a:r>
            <a:r>
              <a:rPr lang="en-US" sz="2700" dirty="0">
                <a:latin typeface="Cambria" panose="02040503050406030204" pitchFamily="18" charset="0"/>
              </a:rPr>
              <a:t> and an </a:t>
            </a:r>
            <a:r>
              <a:rPr lang="en-US" sz="2700" b="1" dirty="0">
                <a:latin typeface="Cambria" panose="02040503050406030204" pitchFamily="18" charset="0"/>
              </a:rPr>
              <a:t>Eligible</a:t>
            </a:r>
            <a:r>
              <a:rPr lang="en-US" sz="2700" dirty="0">
                <a:latin typeface="Cambria" panose="02040503050406030204" pitchFamily="18" charset="0"/>
              </a:rPr>
              <a:t> or </a:t>
            </a:r>
            <a:r>
              <a:rPr lang="en-US" sz="2700" b="1" dirty="0">
                <a:latin typeface="Cambria" panose="02040503050406030204" pitchFamily="18" charset="0"/>
              </a:rPr>
              <a:t>Ineligible Final Determination </a:t>
            </a:r>
            <a:r>
              <a:rPr lang="en-US" sz="2700" dirty="0">
                <a:latin typeface="Cambria" panose="02040503050406030204" pitchFamily="18" charset="0"/>
              </a:rPr>
              <a:t>has been made.</a:t>
            </a:r>
          </a:p>
          <a:p>
            <a:pPr marL="41275" marR="713740" indent="0">
              <a:lnSpc>
                <a:spcPct val="104000"/>
              </a:lnSpc>
              <a:spcBef>
                <a:spcPts val="0"/>
              </a:spcBef>
              <a:spcAft>
                <a:spcPts val="55"/>
              </a:spcAft>
              <a:buNone/>
            </a:pPr>
            <a:endParaRPr lang="en-US" sz="2700" dirty="0">
              <a:latin typeface="Cambria" panose="02040503050406030204" pitchFamily="18" charset="0"/>
            </a:endParaRPr>
          </a:p>
          <a:p>
            <a:pPr marL="41275" marR="713740" indent="0">
              <a:lnSpc>
                <a:spcPct val="104000"/>
              </a:lnSpc>
              <a:spcBef>
                <a:spcPts val="0"/>
              </a:spcBef>
              <a:spcAft>
                <a:spcPts val="55"/>
              </a:spcAft>
              <a:buNone/>
            </a:pPr>
            <a:r>
              <a:rPr lang="en-US" sz="2700" dirty="0">
                <a:latin typeface="Cambria" panose="02040503050406030204" pitchFamily="18" charset="0"/>
              </a:rPr>
              <a:t>The next steps are to </a:t>
            </a:r>
            <a:r>
              <a:rPr lang="en-US" sz="2700" b="1" dirty="0">
                <a:latin typeface="Cambria" panose="02040503050406030204" pitchFamily="18" charset="0"/>
              </a:rPr>
              <a:t>Assign </a:t>
            </a:r>
            <a:r>
              <a:rPr lang="en-US" sz="2700" dirty="0">
                <a:latin typeface="Cambria" panose="02040503050406030204" pitchFamily="18" charset="0"/>
              </a:rPr>
              <a:t>the </a:t>
            </a:r>
            <a:r>
              <a:rPr lang="en-US" sz="2700" b="1" dirty="0">
                <a:latin typeface="Cambria" panose="02040503050406030204" pitchFamily="18" charset="0"/>
              </a:rPr>
              <a:t>Participant, Manage </a:t>
            </a:r>
            <a:r>
              <a:rPr lang="en-US" sz="2700" dirty="0">
                <a:latin typeface="Cambria" panose="02040503050406030204" pitchFamily="18" charset="0"/>
              </a:rPr>
              <a:t>the </a:t>
            </a:r>
            <a:r>
              <a:rPr lang="en-US" sz="2700" b="1" dirty="0">
                <a:latin typeface="Cambria" panose="02040503050406030204" pitchFamily="18" charset="0"/>
              </a:rPr>
              <a:t>Community Service Assignment (CSA) </a:t>
            </a:r>
            <a:r>
              <a:rPr lang="en-US" sz="2700" dirty="0">
                <a:latin typeface="Cambria" panose="02040503050406030204" pitchFamily="18" charset="0"/>
              </a:rPr>
              <a:t>and other </a:t>
            </a:r>
            <a:r>
              <a:rPr lang="en-US" sz="2700" b="1" dirty="0">
                <a:latin typeface="Cambria" panose="02040503050406030204" pitchFamily="18" charset="0"/>
              </a:rPr>
              <a:t>Organizations.</a:t>
            </a:r>
            <a:endParaRPr lang="en-US" sz="2700" dirty="0">
              <a:solidFill>
                <a:srgbClr val="000000"/>
              </a:solidFill>
              <a:effectLst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316454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sign with black text&#10;&#10;Description automatically generated with low confidence">
            <a:extLst>
              <a:ext uri="{FF2B5EF4-FFF2-40B4-BE49-F238E27FC236}">
                <a16:creationId xmlns:a16="http://schemas.microsoft.com/office/drawing/2014/main" id="{0164CCD7-7600-4DE8-9602-214EECE321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6A56D1-9BF1-4F99-93F1-B4EF92D8D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3A98EE3D-8CD1-4C3F-BD1C-C98C9596463C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410864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27D1A44-2AA9-43D8-B142-3C2C3FA36C6B}"/>
              </a:ext>
            </a:extLst>
          </p:cNvPr>
          <p:cNvSpPr txBox="1"/>
          <p:nvPr/>
        </p:nvSpPr>
        <p:spPr>
          <a:xfrm>
            <a:off x="161438" y="744586"/>
            <a:ext cx="8068162" cy="50161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GPMS RESOURCES</a:t>
            </a: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5715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GPMS Training Related Questions send directly to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hlinkClick r:id="rId3"/>
              </a:rPr>
              <a:t>SCSEPTechnicalAssistance@dol.gov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5715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5715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GPMS System Technical Assistance Related Questions</a:t>
            </a:r>
          </a:p>
          <a:p>
            <a:pPr marL="114300" marR="0" lvl="1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hlinkClick r:id="rId4" action="ppaction://hlinkfile"/>
              </a:rPr>
              <a:t>scsephelp.zendesk.com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marR="0" lvl="1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5715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WKGPS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hlinkClick r:id="rId5"/>
              </a:rPr>
              <a:t>Older Workers Community of Practice, GPMS Resources Tab 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5715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Graphic 12" descr="Teacher">
            <a:extLst>
              <a:ext uri="{FF2B5EF4-FFF2-40B4-BE49-F238E27FC236}">
                <a16:creationId xmlns:a16="http://schemas.microsoft.com/office/drawing/2014/main" id="{6F0E3F2B-9E88-4591-9796-124B648AAE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87184" y="1216485"/>
            <a:ext cx="3781051" cy="3781051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2570040"/>
      </p:ext>
    </p:extLst>
  </p:cSld>
  <p:clrMapOvr>
    <a:masterClrMapping/>
  </p:clrMapOvr>
</p:sld>
</file>

<file path=ppt/theme/theme1.xml><?xml version="1.0" encoding="utf-8"?>
<a:theme xmlns:a="http://schemas.openxmlformats.org/drawingml/2006/main" name="5_Office Theme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ule 1 - Navigating SCSEP GPMS Functional Requirements_V3_01102022" id="{06E26A80-9589-4E7B-A48B-5D6DA0175FAD}" vid="{9E5949B5-7809-4727-852E-4C6B61A75F03}"/>
    </a:ext>
  </a:extLst>
</a:theme>
</file>

<file path=ppt/theme/theme2.xml><?xml version="1.0" encoding="utf-8"?>
<a:theme xmlns:a="http://schemas.openxmlformats.org/drawingml/2006/main" name="2_Office Theme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ambria-Calibri">
      <a:majorFont>
        <a:latin typeface="Cambria" panose="02040503050406030204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ule 1 - Navigating SCSEP GPMS Functional Requirements_V3_01102022" id="{06E26A80-9589-4E7B-A48B-5D6DA0175FAD}" vid="{9E5949B5-7809-4727-852E-4C6B61A75F03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Theme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ambria-Calibri">
      <a:majorFont>
        <a:latin typeface="Cambria" panose="02040503050406030204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ule 1 - Navigating SCSEP GPMS Functional Requirements_V3_01102022" id="{06E26A80-9589-4E7B-A48B-5D6DA0175FAD}" vid="{9E5949B5-7809-4727-852E-4C6B61A75F03}"/>
    </a:ext>
  </a:extLst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Office Theme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ambria-Calibri">
      <a:majorFont>
        <a:latin typeface="Cambria" panose="02040503050406030204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ule 2 -GA _SUB GA ROLES AND RESPONSIBILITIES_V4_01122022" id="{F8B4DB57-0CE1-4D1A-BBEA-10C17608F243}" vid="{1D37BFB6-B0AA-445A-92A6-AACA99B844BF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7133</TotalTime>
  <Words>3959</Words>
  <Application>Microsoft Office PowerPoint</Application>
  <PresentationFormat>Widescreen</PresentationFormat>
  <Paragraphs>644</Paragraphs>
  <Slides>58</Slides>
  <Notes>58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58</vt:i4>
      </vt:variant>
    </vt:vector>
  </HeadingPairs>
  <TitlesOfParts>
    <vt:vector size="70" baseType="lpstr">
      <vt:lpstr>Arial</vt:lpstr>
      <vt:lpstr>Calibri</vt:lpstr>
      <vt:lpstr>Calibri Light</vt:lpstr>
      <vt:lpstr>Cambria</vt:lpstr>
      <vt:lpstr>Gill Sans MT</vt:lpstr>
      <vt:lpstr>Wingdings</vt:lpstr>
      <vt:lpstr>5_Office Theme</vt:lpstr>
      <vt:lpstr>2_Office Theme</vt:lpstr>
      <vt:lpstr>1_Office Theme</vt:lpstr>
      <vt:lpstr>4_Office Theme</vt:lpstr>
      <vt:lpstr>3_Office Theme</vt:lpstr>
      <vt:lpstr>6_Office Theme</vt:lpstr>
      <vt:lpstr>SENIOR COMMUNITY SERVICE EMPLOYMENT PROGRAM  </vt:lpstr>
      <vt:lpstr>Training objectives</vt:lpstr>
      <vt:lpstr>Create a new case</vt:lpstr>
      <vt:lpstr>PARTICIPANT search by social security number (ssn)</vt:lpstr>
      <vt:lpstr>Create new case – ssn found</vt:lpstr>
      <vt:lpstr>Create new case – ssn not found</vt:lpstr>
      <vt:lpstr>intake </vt:lpstr>
      <vt:lpstr>Intake </vt:lpstr>
      <vt:lpstr>Intake </vt:lpstr>
      <vt:lpstr>Intake – case details</vt:lpstr>
      <vt:lpstr>Intake - participant information</vt:lpstr>
      <vt:lpstr>Intake - mailing address</vt:lpstr>
      <vt:lpstr>Intake – secondary contact information</vt:lpstr>
      <vt:lpstr>Intake – participant demographics</vt:lpstr>
      <vt:lpstr>CREATE NEW CASE - confirmation</vt:lpstr>
      <vt:lpstr>Intake – case details</vt:lpstr>
      <vt:lpstr>Eligibility determination eligible ineligible</vt:lpstr>
      <vt:lpstr>Eligibility - eligible case details</vt:lpstr>
      <vt:lpstr>Eligible - system determination</vt:lpstr>
      <vt:lpstr>Eligibility - ineligible case details</vt:lpstr>
      <vt:lpstr>Ineligible – system determination</vt:lpstr>
      <vt:lpstr>Submit - confirmation</vt:lpstr>
      <vt:lpstr>Case SUPERVISOR ELIGIBILITY approval status eligible</vt:lpstr>
      <vt:lpstr>characteristics </vt:lpstr>
      <vt:lpstr>Characteristics – participant summary</vt:lpstr>
      <vt:lpstr>CHARACTERISTICS – priority of service</vt:lpstr>
      <vt:lpstr>CHARACTERISTICS – most in need waiver factors</vt:lpstr>
      <vt:lpstr>CHARACTERISTICS – other characteristics</vt:lpstr>
      <vt:lpstr>CHARACTERISTICS – other barriers to employment</vt:lpstr>
      <vt:lpstr>Other Enrollment information</vt:lpstr>
      <vt:lpstr>other enrollment information – CO-ENROLLMENT</vt:lpstr>
      <vt:lpstr>other enrollment INFORMATION – PARTICIPANT JOB CODES</vt:lpstr>
      <vt:lpstr>other enrollment information - PROGRAM INTRODUCTION</vt:lpstr>
      <vt:lpstr>Participant summary</vt:lpstr>
      <vt:lpstr>Case supervisor  eligibility determination </vt:lpstr>
      <vt:lpstr>Case SUPERVISOR ELIGIBILITY determination – my tasks</vt:lpstr>
      <vt:lpstr>Case SUPERVISOR ELIGIBILITY determination – notifications</vt:lpstr>
      <vt:lpstr>Case SUPERVISOR ELIGIBILITY determination - show filters</vt:lpstr>
      <vt:lpstr>Case SUPERVISOR ELIGIBILITY determination – search results</vt:lpstr>
      <vt:lpstr>Case SUPERVISOR ELIGIBILITY determination</vt:lpstr>
      <vt:lpstr>Case SUPERVISOR ELIGIBILITY determination - approve eligibility</vt:lpstr>
      <vt:lpstr>Eligible case</vt:lpstr>
      <vt:lpstr>Case SUPERVISOR ELIGIBILITY determination - eligible</vt:lpstr>
      <vt:lpstr>Case SUPERVISOR ELIGIBILITY determination - authorization</vt:lpstr>
      <vt:lpstr>Case SUPERVISOR ELIGIBILITY approval status eligible</vt:lpstr>
      <vt:lpstr>ineligible case</vt:lpstr>
      <vt:lpstr>Case SUPERVISOR ELIGIBILITY determination - ineligible</vt:lpstr>
      <vt:lpstr>Case SUPERVISOR ELIGIBILITY determination  reasons for ineligibility</vt:lpstr>
      <vt:lpstr>Case SUPERVISOR ELIGIBILITY determination status ineligible</vt:lpstr>
      <vt:lpstr>Check and Edit eligibility</vt:lpstr>
      <vt:lpstr>Check eligibility</vt:lpstr>
      <vt:lpstr>Edit eligibility </vt:lpstr>
      <vt:lpstr>Edit eligibility – supervisor review and approval</vt:lpstr>
      <vt:lpstr>Case status – pending eligibility approval</vt:lpstr>
      <vt:lpstr>Case status – Eligible</vt:lpstr>
      <vt:lpstr>Next steps</vt:lpstr>
      <vt:lpstr>PowerPoint Presentation</vt:lpstr>
      <vt:lpstr>PowerPoint Presentation</vt:lpstr>
    </vt:vector>
  </TitlesOfParts>
  <Company>U.S. Department of Labor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SENIOR COMMUNITY SERVICE EMPLOYMENT PROGRAM</dc:title>
  <dc:creator>Wilkins, Patricia A - ETA CTR</dc:creator>
  <cp:lastModifiedBy>Alina Burton</cp:lastModifiedBy>
  <cp:revision>65</cp:revision>
  <dcterms:created xsi:type="dcterms:W3CDTF">2023-02-01T23:18:18Z</dcterms:created>
  <dcterms:modified xsi:type="dcterms:W3CDTF">2023-03-31T18:04:55Z</dcterms:modified>
</cp:coreProperties>
</file>