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5.xml" ContentType="application/vnd.openxmlformats-officedocument.presentationml.tags+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xml" ContentType="application/vnd.openxmlformats-officedocument.presentationml.tags+xml"/>
  <Override PartName="/ppt/notesSlides/notesSlide33.xml" ContentType="application/vnd.openxmlformats-officedocument.presentationml.notesSlide+xml"/>
  <Override PartName="/ppt/tags/tag8.xml" ContentType="application/vnd.openxmlformats-officedocument.presentationml.tags+xml"/>
  <Override PartName="/ppt/notesSlides/notesSlide3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5.xml" ContentType="application/vnd.openxmlformats-officedocument.presentationml.notesSlide+xml"/>
  <Override PartName="/ppt/tags/tag9.xml" ContentType="application/vnd.openxmlformats-officedocument.presentationml.tags+xml"/>
  <Override PartName="/ppt/notesSlides/notesSlide36.xml" ContentType="application/vnd.openxmlformats-officedocument.presentationml.notesSlide+xml"/>
  <Override PartName="/ppt/tags/tag10.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11.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2.xml" ContentType="application/vnd.openxmlformats-officedocument.presentationml.tags+xml"/>
  <Override PartName="/ppt/notesSlides/notesSlide5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13.xml" ContentType="application/vnd.openxmlformats-officedocument.presentationml.tags+xml"/>
  <Override PartName="/ppt/notesSlides/notesSlide69.xml" ContentType="application/vnd.openxmlformats-officedocument.presentationml.notesSlide+xml"/>
  <Override PartName="/ppt/tags/tag14.xml" ContentType="application/vnd.openxmlformats-officedocument.presentationml.tags+xml"/>
  <Override PartName="/ppt/notesSlides/notesSlide70.xml" ContentType="application/vnd.openxmlformats-officedocument.presentationml.notesSlide+xml"/>
  <Override PartName="/ppt/tags/tag15.xml" ContentType="application/vnd.openxmlformats-officedocument.presentationml.tags+xml"/>
  <Override PartName="/ppt/notesSlides/notesSlide71.xml" ContentType="application/vnd.openxmlformats-officedocument.presentationml.notesSlide+xml"/>
  <Override PartName="/ppt/tags/tag16.xml" ContentType="application/vnd.openxmlformats-officedocument.presentationml.tags+xml"/>
  <Override PartName="/ppt/notesSlides/notesSlide72.xml" ContentType="application/vnd.openxmlformats-officedocument.presentationml.notesSlide+xml"/>
  <Override PartName="/ppt/tags/tag17.xml" ContentType="application/vnd.openxmlformats-officedocument.presentationml.tags+xml"/>
  <Override PartName="/ppt/notesSlides/notesSlide73.xml" ContentType="application/vnd.openxmlformats-officedocument.presentationml.notesSlide+xml"/>
  <Override PartName="/ppt/tags/tag18.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6.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7.xml" ContentType="application/vnd.openxmlformats-officedocument.presentationml.notesSlide+xml"/>
  <Override PartName="/ppt/tags/tag19.xml" ContentType="application/vnd.openxmlformats-officedocument.presentationml.tag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 id="2147483670" r:id="rId3"/>
    <p:sldMasterId id="2147483658" r:id="rId4"/>
    <p:sldMasterId id="2147483684" r:id="rId5"/>
    <p:sldMasterId id="2147483699" r:id="rId6"/>
  </p:sldMasterIdLst>
  <p:notesMasterIdLst>
    <p:notesMasterId r:id="rId87"/>
  </p:notesMasterIdLst>
  <p:sldIdLst>
    <p:sldId id="398" r:id="rId7"/>
    <p:sldId id="256" r:id="rId8"/>
    <p:sldId id="330" r:id="rId9"/>
    <p:sldId id="601" r:id="rId10"/>
    <p:sldId id="610" r:id="rId11"/>
    <p:sldId id="606" r:id="rId12"/>
    <p:sldId id="607" r:id="rId13"/>
    <p:sldId id="608" r:id="rId14"/>
    <p:sldId id="335" r:id="rId15"/>
    <p:sldId id="428" r:id="rId16"/>
    <p:sldId id="336" r:id="rId17"/>
    <p:sldId id="397" r:id="rId18"/>
    <p:sldId id="450" r:id="rId19"/>
    <p:sldId id="309" r:id="rId20"/>
    <p:sldId id="386" r:id="rId21"/>
    <p:sldId id="311" r:id="rId22"/>
    <p:sldId id="312" r:id="rId23"/>
    <p:sldId id="564" r:id="rId24"/>
    <p:sldId id="396" r:id="rId25"/>
    <p:sldId id="558" r:id="rId26"/>
    <p:sldId id="391" r:id="rId27"/>
    <p:sldId id="392" r:id="rId28"/>
    <p:sldId id="360" r:id="rId29"/>
    <p:sldId id="355" r:id="rId30"/>
    <p:sldId id="339" r:id="rId31"/>
    <p:sldId id="366" r:id="rId32"/>
    <p:sldId id="365" r:id="rId33"/>
    <p:sldId id="562" r:id="rId34"/>
    <p:sldId id="566" r:id="rId35"/>
    <p:sldId id="356" r:id="rId36"/>
    <p:sldId id="350" r:id="rId37"/>
    <p:sldId id="351" r:id="rId38"/>
    <p:sldId id="352" r:id="rId39"/>
    <p:sldId id="353" r:id="rId40"/>
    <p:sldId id="424" r:id="rId41"/>
    <p:sldId id="523" r:id="rId42"/>
    <p:sldId id="577" r:id="rId43"/>
    <p:sldId id="578" r:id="rId44"/>
    <p:sldId id="579" r:id="rId45"/>
    <p:sldId id="580" r:id="rId46"/>
    <p:sldId id="581" r:id="rId47"/>
    <p:sldId id="582" r:id="rId48"/>
    <p:sldId id="583" r:id="rId49"/>
    <p:sldId id="584" r:id="rId50"/>
    <p:sldId id="585" r:id="rId51"/>
    <p:sldId id="586" r:id="rId52"/>
    <p:sldId id="609" r:id="rId53"/>
    <p:sldId id="588" r:id="rId54"/>
    <p:sldId id="589" r:id="rId55"/>
    <p:sldId id="590" r:id="rId56"/>
    <p:sldId id="591" r:id="rId57"/>
    <p:sldId id="592" r:id="rId58"/>
    <p:sldId id="593" r:id="rId59"/>
    <p:sldId id="594" r:id="rId60"/>
    <p:sldId id="595" r:id="rId61"/>
    <p:sldId id="596" r:id="rId62"/>
    <p:sldId id="597" r:id="rId63"/>
    <p:sldId id="598" r:id="rId64"/>
    <p:sldId id="599" r:id="rId65"/>
    <p:sldId id="600" r:id="rId66"/>
    <p:sldId id="367" r:id="rId67"/>
    <p:sldId id="378" r:id="rId68"/>
    <p:sldId id="551" r:id="rId69"/>
    <p:sldId id="518" r:id="rId70"/>
    <p:sldId id="379" r:id="rId71"/>
    <p:sldId id="375" r:id="rId72"/>
    <p:sldId id="361" r:id="rId73"/>
    <p:sldId id="421" r:id="rId74"/>
    <p:sldId id="343" r:id="rId75"/>
    <p:sldId id="344" r:id="rId76"/>
    <p:sldId id="346" r:id="rId77"/>
    <p:sldId id="347" r:id="rId78"/>
    <p:sldId id="348" r:id="rId79"/>
    <p:sldId id="489" r:id="rId80"/>
    <p:sldId id="394" r:id="rId81"/>
    <p:sldId id="395" r:id="rId82"/>
    <p:sldId id="604" r:id="rId83"/>
    <p:sldId id="349" r:id="rId84"/>
    <p:sldId id="568" r:id="rId85"/>
    <p:sldId id="297" r:id="rId8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1" name="Author" initials="A" lastIdx="0" clrIdx="1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0987" autoAdjust="0"/>
  </p:normalViewPr>
  <p:slideViewPr>
    <p:cSldViewPr snapToGrid="0">
      <p:cViewPr varScale="1">
        <p:scale>
          <a:sx n="72" d="100"/>
          <a:sy n="72" d="100"/>
        </p:scale>
        <p:origin x="2016" y="78"/>
      </p:cViewPr>
      <p:guideLst/>
    </p:cSldViewPr>
  </p:slideViewPr>
  <p:outlineViewPr>
    <p:cViewPr>
      <p:scale>
        <a:sx n="33" d="100"/>
        <a:sy n="33" d="100"/>
      </p:scale>
      <p:origin x="0" y="-42528"/>
    </p:cViewPr>
  </p:outlineViewPr>
  <p:notesTextViewPr>
    <p:cViewPr>
      <p:scale>
        <a:sx n="100" d="100"/>
        <a:sy n="100" d="100"/>
      </p:scale>
      <p:origin x="0" y="0"/>
    </p:cViewPr>
  </p:notesTextViewPr>
  <p:sorterViewPr>
    <p:cViewPr>
      <p:scale>
        <a:sx n="100" d="100"/>
        <a:sy n="100" d="100"/>
      </p:scale>
      <p:origin x="0" y="-1533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presProps" Target="pres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4.xml"/><Relationship Id="rId90" Type="http://schemas.openxmlformats.org/officeDocument/2006/relationships/viewProps" Target="viewProps.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microsoft.com/office/2018/10/relationships/authors" Target="authors.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3.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ableStyles" Target="tableStyles.xml"/><Relationship Id="rId2" Type="http://schemas.openxmlformats.org/officeDocument/2006/relationships/slideMaster" Target="slideMasters/slideMaster1.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notesMaster" Target="notesMasters/notesMaster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1.xlsx"/><Relationship Id="rId4" Type="http://schemas.openxmlformats.org/officeDocument/2006/relationships/themeOverride" Target="../theme/themeOverride2.xm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cx:f>
        <cx:lvl ptCount="3">
          <cx:pt idx="0">Targeted</cx:pt>
          <cx:pt idx="1">Customized</cx:pt>
          <cx:pt idx="2">General</cx:pt>
        </cx:lvl>
      </cx:strDim>
      <cx:numDim type="val">
        <cx:f>Sheet1!$B$2:$B$4</cx:f>
        <cx:lvl ptCount="3" formatCode="0%">
          <cx:pt idx="0">0.45000000000000001</cx:pt>
          <cx:pt idx="1">0.34999999999999998</cx:pt>
          <cx:pt idx="2">0.20000000000000001</cx:pt>
        </cx:lvl>
      </cx:numDim>
    </cx:data>
  </cx:chartData>
  <cx:chart>
    <cx:title pos="t" align="ctr" overlay="0">
      <cx:tx>
        <cx:txData>
          <cx:v>TECHNICAL ASSISTANCE LEVELS: YEAR THREE</cx:v>
        </cx:txData>
      </cx:tx>
      <cx:txPr>
        <a:bodyPr spcFirstLastPara="1" vertOverflow="ellipsis" horzOverflow="overflow" wrap="square" lIns="0" tIns="0" rIns="0" bIns="0" anchor="ctr" anchorCtr="1"/>
        <a:lstStyle/>
        <a:p>
          <a:pPr algn="ctr" rtl="0">
            <a:defRPr/>
          </a:pPr>
          <a:r>
            <a:rPr lang="en-US" sz="1000" b="1" i="0" u="none" strike="noStrike" baseline="0" dirty="0">
              <a:solidFill>
                <a:sysClr val="windowText" lastClr="000000">
                  <a:lumMod val="65000"/>
                  <a:lumOff val="35000"/>
                </a:sysClr>
              </a:solidFill>
              <a:latin typeface="Calibri" panose="020F0502020204030204"/>
            </a:rPr>
            <a:t>TECHNICAL ASSISTANCE LEVELS: YEAR THREE</a:t>
          </a:r>
        </a:p>
      </cx:txPr>
    </cx:title>
    <cx:plotArea>
      <cx:plotAreaRegion>
        <cx:series layoutId="funnel" uniqueId="{55F5C31F-B2CF-41D3-BA6E-F29C5678D4A6}">
          <cx:tx>
            <cx:txData>
              <cx:f>Sheet1!$B$1</cx:f>
              <cx:v>Technical Assistance Levels</cx:v>
            </cx:txData>
          </cx:tx>
          <cx:dataLabels>
            <cx:visibility seriesName="0" categoryName="0" value="1"/>
          </cx:dataLabels>
          <cx:dataId val="0"/>
        </cx:series>
      </cx:plotAreaRegion>
      <cx:axis id="0">
        <cx:catScaling gapWidth="0.0599999987"/>
        <cx:tickLabels/>
      </cx:axis>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Sheet1!$A$2:$A$4</cx:f>
        <cx:lvl ptCount="3">
          <cx:pt idx="0">Targeted</cx:pt>
          <cx:pt idx="1">Customized</cx:pt>
          <cx:pt idx="2">General</cx:pt>
        </cx:lvl>
      </cx:strDim>
      <cx:numDim type="val">
        <cx:f>Sheet1!$B$2:$B$4</cx:f>
        <cx:lvl ptCount="3" formatCode="0%">
          <cx:pt idx="0">0.29999999999999999</cx:pt>
          <cx:pt idx="1">0.29999999999999999</cx:pt>
          <cx:pt idx="2">0.40000000000000002</cx:pt>
        </cx:lvl>
      </cx:numDim>
    </cx:data>
  </cx:chartData>
  <cx:chart>
    <cx:title pos="t" align="ctr" overlay="0">
      <cx:tx>
        <cx:txData>
          <cx:v>TECHNICAL ASSISTANCE LEVELS: YEAR FOUR</cx:v>
        </cx:txData>
      </cx:tx>
      <cx:txPr>
        <a:bodyPr spcFirstLastPara="1" vertOverflow="ellipsis" horzOverflow="overflow" wrap="square" lIns="0" tIns="0" rIns="0" bIns="0" anchor="ctr" anchorCtr="1"/>
        <a:lstStyle/>
        <a:p>
          <a:pPr algn="ctr" rtl="0">
            <a:defRPr/>
          </a:pPr>
          <a:r>
            <a:rPr lang="en-US" sz="1000" b="1" i="0" u="none" strike="noStrike" baseline="0" dirty="0">
              <a:solidFill>
                <a:sysClr val="windowText" lastClr="000000">
                  <a:lumMod val="65000"/>
                  <a:lumOff val="35000"/>
                </a:sysClr>
              </a:solidFill>
              <a:latin typeface="Calibri" panose="020F0502020204030204"/>
            </a:rPr>
            <a:t>TECHNICAL ASSISTANCE LEVELS: YEAR FOUR</a:t>
          </a:r>
        </a:p>
      </cx:txPr>
    </cx:title>
    <cx:plotArea>
      <cx:plotAreaRegion>
        <cx:series layoutId="funnel" uniqueId="{55F5C31F-B2CF-41D3-BA6E-F29C5678D4A6}">
          <cx:tx>
            <cx:txData>
              <cx:f>Sheet1!$B$1</cx:f>
              <cx:v>Technical Assistance Levels</cx:v>
            </cx:txData>
          </cx:tx>
          <cx:dataLabels>
            <cx:visibility seriesName="0" categoryName="0" value="1"/>
          </cx:dataLabels>
          <cx:dataId val="0"/>
        </cx:series>
      </cx:plotAreaRegion>
      <cx:axis id="0">
        <cx:catScaling gapWidth="0.0599999987"/>
        <cx:tickLabels/>
      </cx:axis>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DD1765-07F6-4DB6-825E-7E931AB29428}" type="doc">
      <dgm:prSet loTypeId="urn:microsoft.com/office/officeart/2005/8/layout/hierarchy5" loCatId="hierarchy" qsTypeId="urn:microsoft.com/office/officeart/2005/8/quickstyle/simple5" qsCatId="simple" csTypeId="urn:microsoft.com/office/officeart/2005/8/colors/colorful1" csCatId="colorful" phldr="1"/>
      <dgm:spPr/>
      <dgm:t>
        <a:bodyPr/>
        <a:lstStyle/>
        <a:p>
          <a:endParaRPr lang="en-US"/>
        </a:p>
      </dgm:t>
    </dgm:pt>
    <dgm:pt modelId="{4C64EAC0-394C-4236-A607-BDBEAE1205C4}">
      <dgm:prSet phldrT="[Text]" custT="1"/>
      <dgm:spPr/>
      <dgm:t>
        <a:bodyPr/>
        <a:lstStyle/>
        <a:p>
          <a:pPr algn="ctr"/>
          <a:r>
            <a:rPr lang="en-US" sz="2400" dirty="0"/>
            <a:t>ETA Regional Offices </a:t>
          </a:r>
        </a:p>
        <a:p>
          <a:pPr algn="ctr"/>
          <a:r>
            <a:rPr lang="en-US" sz="2400" dirty="0"/>
            <a:t>Office of Grants Management (OGM)</a:t>
          </a:r>
        </a:p>
        <a:p>
          <a:pPr algn="ctr"/>
          <a:r>
            <a:rPr lang="en-US" sz="2400" dirty="0"/>
            <a:t>Division of Strategic Investments (DSI, Lead Program Office)</a:t>
          </a:r>
        </a:p>
        <a:p>
          <a:pPr algn="ctr"/>
          <a:r>
            <a:rPr lang="en-US" sz="2400" dirty="0"/>
            <a:t>Chief Evaluation Office (CEO)</a:t>
          </a:r>
        </a:p>
      </dgm:t>
      <dgm:extLst>
        <a:ext uri="{E40237B7-FDA0-4F09-8148-C483321AD2D9}">
          <dgm14:cNvPr xmlns:dgm14="http://schemas.microsoft.com/office/drawing/2010/diagram" id="0" name="" descr="Team flowchart"/>
        </a:ext>
      </dgm:extLst>
    </dgm:pt>
    <dgm:pt modelId="{A2D2C563-521E-4C0F-AAA4-471700C0BD8E}" type="parTrans" cxnId="{8C25BA9B-56CF-4589-931C-6B556E8EEBD5}">
      <dgm:prSet/>
      <dgm:spPr/>
      <dgm:t>
        <a:bodyPr/>
        <a:lstStyle/>
        <a:p>
          <a:endParaRPr lang="en-US" sz="2000"/>
        </a:p>
      </dgm:t>
    </dgm:pt>
    <dgm:pt modelId="{23FEBC75-54F5-4F33-BD62-E564A1414BF6}" type="sibTrans" cxnId="{8C25BA9B-56CF-4589-931C-6B556E8EEBD5}">
      <dgm:prSet/>
      <dgm:spPr/>
      <dgm:t>
        <a:bodyPr/>
        <a:lstStyle/>
        <a:p>
          <a:endParaRPr lang="en-US" sz="2000"/>
        </a:p>
      </dgm:t>
    </dgm:pt>
    <dgm:pt modelId="{237B031C-23AB-40D0-8ABC-5210A04F3D32}">
      <dgm:prSet phldrT="[Text]" custT="1"/>
      <dgm:spPr/>
      <dgm:t>
        <a:bodyPr/>
        <a:lstStyle/>
        <a:p>
          <a:r>
            <a:rPr lang="en-US" sz="1800" dirty="0"/>
            <a:t>Federal Project Officer</a:t>
          </a:r>
        </a:p>
      </dgm:t>
    </dgm:pt>
    <dgm:pt modelId="{5B96FBB0-9B38-44A6-9BE3-B191F15DD1C2}" type="parTrans" cxnId="{2392421E-F1A4-4B73-8089-5DC7F3B12E8F}">
      <dgm:prSet custT="1"/>
      <dgm:spPr/>
      <dgm:t>
        <a:bodyPr/>
        <a:lstStyle/>
        <a:p>
          <a:endParaRPr lang="en-US" sz="600" dirty="0"/>
        </a:p>
      </dgm:t>
    </dgm:pt>
    <dgm:pt modelId="{97CC42AC-6D89-4C63-824D-675180AB0428}" type="sibTrans" cxnId="{2392421E-F1A4-4B73-8089-5DC7F3B12E8F}">
      <dgm:prSet/>
      <dgm:spPr/>
      <dgm:t>
        <a:bodyPr/>
        <a:lstStyle/>
        <a:p>
          <a:endParaRPr lang="en-US" sz="2000"/>
        </a:p>
      </dgm:t>
    </dgm:pt>
    <dgm:pt modelId="{5FFA9965-8110-43B3-A4B2-6B25E34D7C13}">
      <dgm:prSet phldrT="[Text]" custT="1"/>
      <dgm:spPr/>
      <dgm:t>
        <a:bodyPr/>
        <a:lstStyle/>
        <a:p>
          <a:r>
            <a:rPr lang="en-US" sz="1800" dirty="0"/>
            <a:t>Grant Officer (OGM / Regional Office)</a:t>
          </a:r>
        </a:p>
      </dgm:t>
    </dgm:pt>
    <dgm:pt modelId="{18542422-F60E-415E-8D53-D43D07C7B4FC}" type="parTrans" cxnId="{D5078483-3535-4CEB-B2BC-1EDBFD9BCB23}">
      <dgm:prSet custT="1"/>
      <dgm:spPr/>
      <dgm:t>
        <a:bodyPr/>
        <a:lstStyle/>
        <a:p>
          <a:endParaRPr lang="en-US" sz="600" dirty="0"/>
        </a:p>
      </dgm:t>
    </dgm:pt>
    <dgm:pt modelId="{228BAFEB-3418-414C-A1A8-F6EF7EED983E}" type="sibTrans" cxnId="{D5078483-3535-4CEB-B2BC-1EDBFD9BCB23}">
      <dgm:prSet/>
      <dgm:spPr/>
      <dgm:t>
        <a:bodyPr/>
        <a:lstStyle/>
        <a:p>
          <a:endParaRPr lang="en-US" sz="2000"/>
        </a:p>
      </dgm:t>
    </dgm:pt>
    <dgm:pt modelId="{E8A04342-A31A-4B1A-98EA-5569CC8116A7}">
      <dgm:prSet phldrT="[Text]" custT="1"/>
      <dgm:spPr/>
      <dgm:t>
        <a:bodyPr/>
        <a:lstStyle/>
        <a:p>
          <a:r>
            <a:rPr lang="en-US" sz="1800" dirty="0"/>
            <a:t>Program Office</a:t>
          </a:r>
        </a:p>
      </dgm:t>
    </dgm:pt>
    <dgm:pt modelId="{0D9376B1-500D-4C14-A980-FB975A03E67C}" type="parTrans" cxnId="{7F2E7DEE-F2C1-4040-91D7-4352B652F3EA}">
      <dgm:prSet custT="1"/>
      <dgm:spPr/>
      <dgm:t>
        <a:bodyPr/>
        <a:lstStyle/>
        <a:p>
          <a:endParaRPr lang="en-US" sz="600" dirty="0"/>
        </a:p>
      </dgm:t>
    </dgm:pt>
    <dgm:pt modelId="{18630D06-B7D2-4F7C-8788-2B6E83019470}" type="sibTrans" cxnId="{7F2E7DEE-F2C1-4040-91D7-4352B652F3EA}">
      <dgm:prSet/>
      <dgm:spPr/>
      <dgm:t>
        <a:bodyPr/>
        <a:lstStyle/>
        <a:p>
          <a:endParaRPr lang="en-US" sz="2000"/>
        </a:p>
      </dgm:t>
    </dgm:pt>
    <dgm:pt modelId="{51CB5561-ED22-43B4-A0A2-92FB1DC7F86D}" type="pres">
      <dgm:prSet presAssocID="{B4DD1765-07F6-4DB6-825E-7E931AB29428}" presName="mainComposite" presStyleCnt="0">
        <dgm:presLayoutVars>
          <dgm:chPref val="1"/>
          <dgm:dir/>
          <dgm:animOne val="branch"/>
          <dgm:animLvl val="lvl"/>
          <dgm:resizeHandles val="exact"/>
        </dgm:presLayoutVars>
      </dgm:prSet>
      <dgm:spPr/>
    </dgm:pt>
    <dgm:pt modelId="{1C726DBD-C3F2-466D-9407-5B340464DB0B}" type="pres">
      <dgm:prSet presAssocID="{B4DD1765-07F6-4DB6-825E-7E931AB29428}" presName="hierFlow" presStyleCnt="0"/>
      <dgm:spPr/>
    </dgm:pt>
    <dgm:pt modelId="{FDA8551F-DBB4-4762-B070-686B09590D68}" type="pres">
      <dgm:prSet presAssocID="{B4DD1765-07F6-4DB6-825E-7E931AB29428}" presName="hierChild1" presStyleCnt="0">
        <dgm:presLayoutVars>
          <dgm:chPref val="1"/>
          <dgm:animOne val="branch"/>
          <dgm:animLvl val="lvl"/>
        </dgm:presLayoutVars>
      </dgm:prSet>
      <dgm:spPr/>
    </dgm:pt>
    <dgm:pt modelId="{344099ED-18EB-4CAB-AFBF-61BE1F792692}" type="pres">
      <dgm:prSet presAssocID="{4C64EAC0-394C-4236-A607-BDBEAE1205C4}" presName="Name17" presStyleCnt="0"/>
      <dgm:spPr/>
    </dgm:pt>
    <dgm:pt modelId="{DA31AF02-31DD-4C19-BB3E-159906D38FCC}" type="pres">
      <dgm:prSet presAssocID="{4C64EAC0-394C-4236-A607-BDBEAE1205C4}" presName="level1Shape" presStyleLbl="node0" presStyleIdx="0" presStyleCnt="1" custScaleX="287819" custScaleY="320892" custLinFactNeighborX="-1038" custLinFactNeighborY="11238">
        <dgm:presLayoutVars>
          <dgm:chPref val="3"/>
        </dgm:presLayoutVars>
      </dgm:prSet>
      <dgm:spPr/>
    </dgm:pt>
    <dgm:pt modelId="{1E87A8FF-61FD-4FF5-88A3-CDBCA1758732}" type="pres">
      <dgm:prSet presAssocID="{4C64EAC0-394C-4236-A607-BDBEAE1205C4}" presName="hierChild2" presStyleCnt="0"/>
      <dgm:spPr/>
    </dgm:pt>
    <dgm:pt modelId="{6E660E3F-446A-4261-95C7-6F8743697DFB}" type="pres">
      <dgm:prSet presAssocID="{5B96FBB0-9B38-44A6-9BE3-B191F15DD1C2}" presName="Name25" presStyleLbl="parChTrans1D2" presStyleIdx="0" presStyleCnt="3"/>
      <dgm:spPr/>
    </dgm:pt>
    <dgm:pt modelId="{D4A4853C-58BF-4DD4-BBBF-3D8356E65895}" type="pres">
      <dgm:prSet presAssocID="{5B96FBB0-9B38-44A6-9BE3-B191F15DD1C2}" presName="connTx" presStyleLbl="parChTrans1D2" presStyleIdx="0" presStyleCnt="3"/>
      <dgm:spPr/>
    </dgm:pt>
    <dgm:pt modelId="{04FE86CF-2714-492C-A26F-3C4291E02028}" type="pres">
      <dgm:prSet presAssocID="{237B031C-23AB-40D0-8ABC-5210A04F3D32}" presName="Name30" presStyleCnt="0"/>
      <dgm:spPr/>
    </dgm:pt>
    <dgm:pt modelId="{2F42F0E9-9720-48AD-953C-2A68ADB6CACA}" type="pres">
      <dgm:prSet presAssocID="{237B031C-23AB-40D0-8ABC-5210A04F3D32}" presName="level2Shape" presStyleLbl="node2" presStyleIdx="0" presStyleCnt="3"/>
      <dgm:spPr/>
    </dgm:pt>
    <dgm:pt modelId="{D386C462-0A49-4BB0-A0E6-4BEBF9EE7DC3}" type="pres">
      <dgm:prSet presAssocID="{237B031C-23AB-40D0-8ABC-5210A04F3D32}" presName="hierChild3" presStyleCnt="0"/>
      <dgm:spPr/>
    </dgm:pt>
    <dgm:pt modelId="{63795716-70C3-4436-B985-2DB3C243D9A3}" type="pres">
      <dgm:prSet presAssocID="{18542422-F60E-415E-8D53-D43D07C7B4FC}" presName="Name25" presStyleLbl="parChTrans1D2" presStyleIdx="1" presStyleCnt="3"/>
      <dgm:spPr/>
    </dgm:pt>
    <dgm:pt modelId="{A4FEED82-9C4A-4079-89A9-C5F659C9E89B}" type="pres">
      <dgm:prSet presAssocID="{18542422-F60E-415E-8D53-D43D07C7B4FC}" presName="connTx" presStyleLbl="parChTrans1D2" presStyleIdx="1" presStyleCnt="3"/>
      <dgm:spPr/>
    </dgm:pt>
    <dgm:pt modelId="{7542364F-15EA-44E3-972D-86AE53194B9E}" type="pres">
      <dgm:prSet presAssocID="{5FFA9965-8110-43B3-A4B2-6B25E34D7C13}" presName="Name30" presStyleCnt="0"/>
      <dgm:spPr/>
    </dgm:pt>
    <dgm:pt modelId="{8BA8684A-ED28-4E70-9516-D5AAC7789E53}" type="pres">
      <dgm:prSet presAssocID="{5FFA9965-8110-43B3-A4B2-6B25E34D7C13}" presName="level2Shape" presStyleLbl="node2" presStyleIdx="1" presStyleCnt="3"/>
      <dgm:spPr/>
    </dgm:pt>
    <dgm:pt modelId="{E51A656D-636E-449C-B710-D7A934091511}" type="pres">
      <dgm:prSet presAssocID="{5FFA9965-8110-43B3-A4B2-6B25E34D7C13}" presName="hierChild3" presStyleCnt="0"/>
      <dgm:spPr/>
    </dgm:pt>
    <dgm:pt modelId="{E5E26130-D651-422E-97F3-E12DBDDE1910}" type="pres">
      <dgm:prSet presAssocID="{0D9376B1-500D-4C14-A980-FB975A03E67C}" presName="Name25" presStyleLbl="parChTrans1D2" presStyleIdx="2" presStyleCnt="3"/>
      <dgm:spPr/>
    </dgm:pt>
    <dgm:pt modelId="{C7CC0777-1B99-4777-926A-8F6DD0DBEC95}" type="pres">
      <dgm:prSet presAssocID="{0D9376B1-500D-4C14-A980-FB975A03E67C}" presName="connTx" presStyleLbl="parChTrans1D2" presStyleIdx="2" presStyleCnt="3"/>
      <dgm:spPr/>
    </dgm:pt>
    <dgm:pt modelId="{7685E558-D526-4536-AA87-9088C1902CB2}" type="pres">
      <dgm:prSet presAssocID="{E8A04342-A31A-4B1A-98EA-5569CC8116A7}" presName="Name30" presStyleCnt="0"/>
      <dgm:spPr/>
    </dgm:pt>
    <dgm:pt modelId="{463680EF-1EE5-4A56-833B-33ACA70C2552}" type="pres">
      <dgm:prSet presAssocID="{E8A04342-A31A-4B1A-98EA-5569CC8116A7}" presName="level2Shape" presStyleLbl="node2" presStyleIdx="2" presStyleCnt="3"/>
      <dgm:spPr/>
    </dgm:pt>
    <dgm:pt modelId="{716CAFBB-997C-4216-8BC6-1760C244BE76}" type="pres">
      <dgm:prSet presAssocID="{E8A04342-A31A-4B1A-98EA-5569CC8116A7}" presName="hierChild3" presStyleCnt="0"/>
      <dgm:spPr/>
    </dgm:pt>
    <dgm:pt modelId="{D1578465-E8DA-48BF-B32C-F28101A1C12D}" type="pres">
      <dgm:prSet presAssocID="{B4DD1765-07F6-4DB6-825E-7E931AB29428}" presName="bgShapesFlow" presStyleCnt="0"/>
      <dgm:spPr/>
    </dgm:pt>
  </dgm:ptLst>
  <dgm:cxnLst>
    <dgm:cxn modelId="{8529A502-EEBB-418F-A4C0-AD02F0F71E18}" type="presOf" srcId="{0D9376B1-500D-4C14-A980-FB975A03E67C}" destId="{E5E26130-D651-422E-97F3-E12DBDDE1910}" srcOrd="0" destOrd="0" presId="urn:microsoft.com/office/officeart/2005/8/layout/hierarchy5"/>
    <dgm:cxn modelId="{2392421E-F1A4-4B73-8089-5DC7F3B12E8F}" srcId="{4C64EAC0-394C-4236-A607-BDBEAE1205C4}" destId="{237B031C-23AB-40D0-8ABC-5210A04F3D32}" srcOrd="0" destOrd="0" parTransId="{5B96FBB0-9B38-44A6-9BE3-B191F15DD1C2}" sibTransId="{97CC42AC-6D89-4C63-824D-675180AB0428}"/>
    <dgm:cxn modelId="{FA23013F-6F4A-4769-847F-4E6393A93AD2}" type="presOf" srcId="{0D9376B1-500D-4C14-A980-FB975A03E67C}" destId="{C7CC0777-1B99-4777-926A-8F6DD0DBEC95}" srcOrd="1" destOrd="0" presId="urn:microsoft.com/office/officeart/2005/8/layout/hierarchy5"/>
    <dgm:cxn modelId="{2F71C841-F903-4A5F-B56E-7D9F6EC9AFA3}" type="presOf" srcId="{18542422-F60E-415E-8D53-D43D07C7B4FC}" destId="{63795716-70C3-4436-B985-2DB3C243D9A3}" srcOrd="0" destOrd="0" presId="urn:microsoft.com/office/officeart/2005/8/layout/hierarchy5"/>
    <dgm:cxn modelId="{7AB6EB66-3786-4CA7-BFBF-0EFDB407135E}" type="presOf" srcId="{5FFA9965-8110-43B3-A4B2-6B25E34D7C13}" destId="{8BA8684A-ED28-4E70-9516-D5AAC7789E53}" srcOrd="0" destOrd="0" presId="urn:microsoft.com/office/officeart/2005/8/layout/hierarchy5"/>
    <dgm:cxn modelId="{31BA674A-51FD-4FDD-A5A1-3964D4C1B535}" type="presOf" srcId="{237B031C-23AB-40D0-8ABC-5210A04F3D32}" destId="{2F42F0E9-9720-48AD-953C-2A68ADB6CACA}" srcOrd="0" destOrd="0" presId="urn:microsoft.com/office/officeart/2005/8/layout/hierarchy5"/>
    <dgm:cxn modelId="{D5078483-3535-4CEB-B2BC-1EDBFD9BCB23}" srcId="{4C64EAC0-394C-4236-A607-BDBEAE1205C4}" destId="{5FFA9965-8110-43B3-A4B2-6B25E34D7C13}" srcOrd="1" destOrd="0" parTransId="{18542422-F60E-415E-8D53-D43D07C7B4FC}" sibTransId="{228BAFEB-3418-414C-A1A8-F6EF7EED983E}"/>
    <dgm:cxn modelId="{BDF9E287-9264-49A7-A7A2-7985B74F7E01}" type="presOf" srcId="{18542422-F60E-415E-8D53-D43D07C7B4FC}" destId="{A4FEED82-9C4A-4079-89A9-C5F659C9E89B}" srcOrd="1" destOrd="0" presId="urn:microsoft.com/office/officeart/2005/8/layout/hierarchy5"/>
    <dgm:cxn modelId="{8C25BA9B-56CF-4589-931C-6B556E8EEBD5}" srcId="{B4DD1765-07F6-4DB6-825E-7E931AB29428}" destId="{4C64EAC0-394C-4236-A607-BDBEAE1205C4}" srcOrd="0" destOrd="0" parTransId="{A2D2C563-521E-4C0F-AAA4-471700C0BD8E}" sibTransId="{23FEBC75-54F5-4F33-BD62-E564A1414BF6}"/>
    <dgm:cxn modelId="{389FC1AA-FFFA-4A89-8219-A61C7002A288}" type="presOf" srcId="{B4DD1765-07F6-4DB6-825E-7E931AB29428}" destId="{51CB5561-ED22-43B4-A0A2-92FB1DC7F86D}" srcOrd="0" destOrd="0" presId="urn:microsoft.com/office/officeart/2005/8/layout/hierarchy5"/>
    <dgm:cxn modelId="{C79ADABE-0828-4B40-BE8D-BEA7FDC03C71}" type="presOf" srcId="{5B96FBB0-9B38-44A6-9BE3-B191F15DD1C2}" destId="{D4A4853C-58BF-4DD4-BBBF-3D8356E65895}" srcOrd="1" destOrd="0" presId="urn:microsoft.com/office/officeart/2005/8/layout/hierarchy5"/>
    <dgm:cxn modelId="{34E2C8DE-3884-4B63-9A91-0F17D17E2750}" type="presOf" srcId="{E8A04342-A31A-4B1A-98EA-5569CC8116A7}" destId="{463680EF-1EE5-4A56-833B-33ACA70C2552}" srcOrd="0" destOrd="0" presId="urn:microsoft.com/office/officeart/2005/8/layout/hierarchy5"/>
    <dgm:cxn modelId="{66471AE1-4E94-456B-89E3-4F7C008628CA}" type="presOf" srcId="{5B96FBB0-9B38-44A6-9BE3-B191F15DD1C2}" destId="{6E660E3F-446A-4261-95C7-6F8743697DFB}" srcOrd="0" destOrd="0" presId="urn:microsoft.com/office/officeart/2005/8/layout/hierarchy5"/>
    <dgm:cxn modelId="{7F2E7DEE-F2C1-4040-91D7-4352B652F3EA}" srcId="{4C64EAC0-394C-4236-A607-BDBEAE1205C4}" destId="{E8A04342-A31A-4B1A-98EA-5569CC8116A7}" srcOrd="2" destOrd="0" parTransId="{0D9376B1-500D-4C14-A980-FB975A03E67C}" sibTransId="{18630D06-B7D2-4F7C-8788-2B6E83019470}"/>
    <dgm:cxn modelId="{E89AF9F5-5D18-4D3F-9605-F18921D33CE8}" type="presOf" srcId="{4C64EAC0-394C-4236-A607-BDBEAE1205C4}" destId="{DA31AF02-31DD-4C19-BB3E-159906D38FCC}" srcOrd="0" destOrd="0" presId="urn:microsoft.com/office/officeart/2005/8/layout/hierarchy5"/>
    <dgm:cxn modelId="{393FF3A0-2331-41E1-B0E1-F3A2E4AD0D25}" type="presParOf" srcId="{51CB5561-ED22-43B4-A0A2-92FB1DC7F86D}" destId="{1C726DBD-C3F2-466D-9407-5B340464DB0B}" srcOrd="0" destOrd="0" presId="urn:microsoft.com/office/officeart/2005/8/layout/hierarchy5"/>
    <dgm:cxn modelId="{C9740EB9-D818-4768-BEA9-55A987DA173F}" type="presParOf" srcId="{1C726DBD-C3F2-466D-9407-5B340464DB0B}" destId="{FDA8551F-DBB4-4762-B070-686B09590D68}" srcOrd="0" destOrd="0" presId="urn:microsoft.com/office/officeart/2005/8/layout/hierarchy5"/>
    <dgm:cxn modelId="{9955E016-28A4-4C91-BA74-7E707A66FDCC}" type="presParOf" srcId="{FDA8551F-DBB4-4762-B070-686B09590D68}" destId="{344099ED-18EB-4CAB-AFBF-61BE1F792692}" srcOrd="0" destOrd="0" presId="urn:microsoft.com/office/officeart/2005/8/layout/hierarchy5"/>
    <dgm:cxn modelId="{FA1DE96A-D546-48E4-A9B2-13EBEFF45B1B}" type="presParOf" srcId="{344099ED-18EB-4CAB-AFBF-61BE1F792692}" destId="{DA31AF02-31DD-4C19-BB3E-159906D38FCC}" srcOrd="0" destOrd="0" presId="urn:microsoft.com/office/officeart/2005/8/layout/hierarchy5"/>
    <dgm:cxn modelId="{2F1604B0-B610-450D-BE7E-C9D69BA33AAF}" type="presParOf" srcId="{344099ED-18EB-4CAB-AFBF-61BE1F792692}" destId="{1E87A8FF-61FD-4FF5-88A3-CDBCA1758732}" srcOrd="1" destOrd="0" presId="urn:microsoft.com/office/officeart/2005/8/layout/hierarchy5"/>
    <dgm:cxn modelId="{18918C22-B838-4580-AA83-5120D7CB934C}" type="presParOf" srcId="{1E87A8FF-61FD-4FF5-88A3-CDBCA1758732}" destId="{6E660E3F-446A-4261-95C7-6F8743697DFB}" srcOrd="0" destOrd="0" presId="urn:microsoft.com/office/officeart/2005/8/layout/hierarchy5"/>
    <dgm:cxn modelId="{1A8EB699-1C30-4A66-A131-72F51996A97F}" type="presParOf" srcId="{6E660E3F-446A-4261-95C7-6F8743697DFB}" destId="{D4A4853C-58BF-4DD4-BBBF-3D8356E65895}" srcOrd="0" destOrd="0" presId="urn:microsoft.com/office/officeart/2005/8/layout/hierarchy5"/>
    <dgm:cxn modelId="{03027987-91EB-4CAC-A411-4FFA9FC5138E}" type="presParOf" srcId="{1E87A8FF-61FD-4FF5-88A3-CDBCA1758732}" destId="{04FE86CF-2714-492C-A26F-3C4291E02028}" srcOrd="1" destOrd="0" presId="urn:microsoft.com/office/officeart/2005/8/layout/hierarchy5"/>
    <dgm:cxn modelId="{0E0705D8-E014-4758-A705-547E9BED32A7}" type="presParOf" srcId="{04FE86CF-2714-492C-A26F-3C4291E02028}" destId="{2F42F0E9-9720-48AD-953C-2A68ADB6CACA}" srcOrd="0" destOrd="0" presId="urn:microsoft.com/office/officeart/2005/8/layout/hierarchy5"/>
    <dgm:cxn modelId="{BEC559CA-A01D-4260-AF9C-E3F1FFCA69B7}" type="presParOf" srcId="{04FE86CF-2714-492C-A26F-3C4291E02028}" destId="{D386C462-0A49-4BB0-A0E6-4BEBF9EE7DC3}" srcOrd="1" destOrd="0" presId="urn:microsoft.com/office/officeart/2005/8/layout/hierarchy5"/>
    <dgm:cxn modelId="{CAEA75FC-0B4A-4C67-8730-8E74F8D03D11}" type="presParOf" srcId="{1E87A8FF-61FD-4FF5-88A3-CDBCA1758732}" destId="{63795716-70C3-4436-B985-2DB3C243D9A3}" srcOrd="2" destOrd="0" presId="urn:microsoft.com/office/officeart/2005/8/layout/hierarchy5"/>
    <dgm:cxn modelId="{4D61F0B3-5B77-499B-8CF5-3BF10B38520C}" type="presParOf" srcId="{63795716-70C3-4436-B985-2DB3C243D9A3}" destId="{A4FEED82-9C4A-4079-89A9-C5F659C9E89B}" srcOrd="0" destOrd="0" presId="urn:microsoft.com/office/officeart/2005/8/layout/hierarchy5"/>
    <dgm:cxn modelId="{4D95A654-8BD9-4B96-94F2-4679A1206241}" type="presParOf" srcId="{1E87A8FF-61FD-4FF5-88A3-CDBCA1758732}" destId="{7542364F-15EA-44E3-972D-86AE53194B9E}" srcOrd="3" destOrd="0" presId="urn:microsoft.com/office/officeart/2005/8/layout/hierarchy5"/>
    <dgm:cxn modelId="{22F7A8FE-E360-4599-858B-274DCD5BD682}" type="presParOf" srcId="{7542364F-15EA-44E3-972D-86AE53194B9E}" destId="{8BA8684A-ED28-4E70-9516-D5AAC7789E53}" srcOrd="0" destOrd="0" presId="urn:microsoft.com/office/officeart/2005/8/layout/hierarchy5"/>
    <dgm:cxn modelId="{C04D60EE-EB85-4CC0-A57B-C389CE1B2DD2}" type="presParOf" srcId="{7542364F-15EA-44E3-972D-86AE53194B9E}" destId="{E51A656D-636E-449C-B710-D7A934091511}" srcOrd="1" destOrd="0" presId="urn:microsoft.com/office/officeart/2005/8/layout/hierarchy5"/>
    <dgm:cxn modelId="{DBEB87E5-6703-457D-8107-07DD19A95A53}" type="presParOf" srcId="{1E87A8FF-61FD-4FF5-88A3-CDBCA1758732}" destId="{E5E26130-D651-422E-97F3-E12DBDDE1910}" srcOrd="4" destOrd="0" presId="urn:microsoft.com/office/officeart/2005/8/layout/hierarchy5"/>
    <dgm:cxn modelId="{2DB87E2A-0D7E-4A4B-BC47-B880063B132C}" type="presParOf" srcId="{E5E26130-D651-422E-97F3-E12DBDDE1910}" destId="{C7CC0777-1B99-4777-926A-8F6DD0DBEC95}" srcOrd="0" destOrd="0" presId="urn:microsoft.com/office/officeart/2005/8/layout/hierarchy5"/>
    <dgm:cxn modelId="{D60FEFA2-5F9F-4EF6-BCD3-7610FEFC762E}" type="presParOf" srcId="{1E87A8FF-61FD-4FF5-88A3-CDBCA1758732}" destId="{7685E558-D526-4536-AA87-9088C1902CB2}" srcOrd="5" destOrd="0" presId="urn:microsoft.com/office/officeart/2005/8/layout/hierarchy5"/>
    <dgm:cxn modelId="{F6E01E0E-38C8-4F02-B601-F1C6310750D8}" type="presParOf" srcId="{7685E558-D526-4536-AA87-9088C1902CB2}" destId="{463680EF-1EE5-4A56-833B-33ACA70C2552}" srcOrd="0" destOrd="0" presId="urn:microsoft.com/office/officeart/2005/8/layout/hierarchy5"/>
    <dgm:cxn modelId="{9609BCC6-890E-48A8-87F0-428D5F447373}" type="presParOf" srcId="{7685E558-D526-4536-AA87-9088C1902CB2}" destId="{716CAFBB-997C-4216-8BC6-1760C244BE76}" srcOrd="1" destOrd="0" presId="urn:microsoft.com/office/officeart/2005/8/layout/hierarchy5"/>
    <dgm:cxn modelId="{F4BEB4DA-B3D6-4BC7-B416-C58EF314676F}" type="presParOf" srcId="{51CB5561-ED22-43B4-A0A2-92FB1DC7F86D}" destId="{D1578465-E8DA-48BF-B32C-F28101A1C12D}" srcOrd="1" destOrd="0" presId="urn:microsoft.com/office/officeart/2005/8/layout/hierarchy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4B86A0-9C91-421D-B653-2F01C87D1ECD}"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C90FE356-2DF9-4B49-93E0-5A506B7FA168}">
      <dgm:prSet phldrT="[Text]" custT="1"/>
      <dgm:spPr/>
      <dgm:t>
        <a:bodyPr/>
        <a:lstStyle/>
        <a:p>
          <a:r>
            <a:rPr lang="en-US" sz="2000" dirty="0"/>
            <a:t>Role of Your FPO</a:t>
          </a:r>
        </a:p>
      </dgm:t>
    </dgm:pt>
    <dgm:pt modelId="{CBC7DE87-C9F3-4310-8E3C-13C74724851A}" type="parTrans" cxnId="{0846518B-6582-4B53-B84B-9EFD275649DD}">
      <dgm:prSet/>
      <dgm:spPr/>
      <dgm:t>
        <a:bodyPr/>
        <a:lstStyle/>
        <a:p>
          <a:endParaRPr lang="en-US" sz="1600"/>
        </a:p>
      </dgm:t>
    </dgm:pt>
    <dgm:pt modelId="{0EE38DE1-DA72-48EC-8C21-34856ADCE6C7}" type="sibTrans" cxnId="{0846518B-6582-4B53-B84B-9EFD275649DD}">
      <dgm:prSet/>
      <dgm:spPr/>
      <dgm:t>
        <a:bodyPr/>
        <a:lstStyle/>
        <a:p>
          <a:endParaRPr lang="en-US" sz="1600"/>
        </a:p>
      </dgm:t>
    </dgm:pt>
    <dgm:pt modelId="{AC85F4FF-CE0D-4B68-B125-57A9F022DF7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Assist you on grant-related matters</a:t>
          </a:r>
        </a:p>
      </dgm:t>
    </dgm:pt>
    <dgm:pt modelId="{42B5A0E4-D93A-44DD-BD58-992BFB978013}" type="parTrans" cxnId="{587172A7-9F6D-4E94-8D25-C3D250930E9D}">
      <dgm:prSet/>
      <dgm:spPr/>
      <dgm:t>
        <a:bodyPr/>
        <a:lstStyle/>
        <a:p>
          <a:endParaRPr lang="en-US" sz="1600"/>
        </a:p>
      </dgm:t>
    </dgm:pt>
    <dgm:pt modelId="{755E22E7-1899-4194-9AC7-E1B8A88FEC05}" type="sibTrans" cxnId="{587172A7-9F6D-4E94-8D25-C3D250930E9D}">
      <dgm:prSet/>
      <dgm:spPr/>
      <dgm:t>
        <a:bodyPr/>
        <a:lstStyle/>
        <a:p>
          <a:endParaRPr lang="en-US" sz="1600"/>
        </a:p>
      </dgm:t>
    </dgm:pt>
    <dgm:pt modelId="{795BBA98-FD32-406A-B02E-B8858C2F2137}">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Provide compliance assistance</a:t>
          </a:r>
        </a:p>
      </dgm:t>
    </dgm:pt>
    <dgm:pt modelId="{1DDB5CC0-FD06-4281-B4DB-31E8BC377294}" type="parTrans" cxnId="{D6A20100-FD3B-465B-BA3C-D1BFA93DA4FC}">
      <dgm:prSet/>
      <dgm:spPr/>
      <dgm:t>
        <a:bodyPr/>
        <a:lstStyle/>
        <a:p>
          <a:endParaRPr lang="en-US" sz="1600"/>
        </a:p>
      </dgm:t>
    </dgm:pt>
    <dgm:pt modelId="{2A4B0343-576F-430F-816D-5F5D84AAC872}" type="sibTrans" cxnId="{D6A20100-FD3B-465B-BA3C-D1BFA93DA4FC}">
      <dgm:prSet/>
      <dgm:spPr/>
      <dgm:t>
        <a:bodyPr/>
        <a:lstStyle/>
        <a:p>
          <a:endParaRPr lang="en-US" sz="1600"/>
        </a:p>
      </dgm:t>
    </dgm:pt>
    <dgm:pt modelId="{D4619C69-3789-45E6-80DC-18BF6A51F2A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Conduct oversight and review of grant performance</a:t>
          </a:r>
        </a:p>
      </dgm:t>
    </dgm:pt>
    <dgm:pt modelId="{395CDE9D-7340-40BB-933D-5EAC3AE595EF}" type="parTrans" cxnId="{ADBF3052-8430-4A88-B647-47BBC71C8262}">
      <dgm:prSet/>
      <dgm:spPr/>
      <dgm:t>
        <a:bodyPr/>
        <a:lstStyle/>
        <a:p>
          <a:endParaRPr lang="en-US" sz="1600"/>
        </a:p>
      </dgm:t>
    </dgm:pt>
    <dgm:pt modelId="{3C44FC57-957B-4377-89D8-213C0A47CE60}" type="sibTrans" cxnId="{ADBF3052-8430-4A88-B647-47BBC71C8262}">
      <dgm:prSet/>
      <dgm:spPr/>
      <dgm:t>
        <a:bodyPr/>
        <a:lstStyle/>
        <a:p>
          <a:endParaRPr lang="en-US" sz="1600"/>
        </a:p>
      </dgm:t>
    </dgm:pt>
    <dgm:pt modelId="{DA6164E0-1E3D-44AF-8590-EC8BF9CFB621}">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Deliver or arrange for technical assistance</a:t>
          </a:r>
        </a:p>
      </dgm:t>
    </dgm:pt>
    <dgm:pt modelId="{971AE65F-5446-488F-8265-F847101CCFD5}" type="parTrans" cxnId="{AF9AA73F-0D08-48DE-8917-B510700BC95D}">
      <dgm:prSet/>
      <dgm:spPr/>
      <dgm:t>
        <a:bodyPr/>
        <a:lstStyle/>
        <a:p>
          <a:endParaRPr lang="en-US" sz="1600"/>
        </a:p>
      </dgm:t>
    </dgm:pt>
    <dgm:pt modelId="{6BAFE47A-7FE8-4F31-A036-7F9110BF8E44}" type="sibTrans" cxnId="{AF9AA73F-0D08-48DE-8917-B510700BC95D}">
      <dgm:prSet/>
      <dgm:spPr/>
      <dgm:t>
        <a:bodyPr/>
        <a:lstStyle/>
        <a:p>
          <a:endParaRPr lang="en-US" sz="1600"/>
        </a:p>
      </dgm:t>
    </dgm:pt>
    <dgm:pt modelId="{9DEDAC5C-1703-4638-86A5-8B00D7A3D4FD}">
      <dgm:prSet phldrT="[Text]" custT="1"/>
      <dgm:spPr>
        <a:solidFill>
          <a:schemeClr val="tx1">
            <a:lumMod val="10000"/>
            <a:lumOff val="90000"/>
            <a:alpha val="90000"/>
          </a:schemeClr>
        </a:solidFill>
      </dgm:spPr>
      <dgm:t>
        <a:bodyPr/>
        <a:lstStyle/>
        <a:p>
          <a:pPr>
            <a:buFont typeface="Wingdings" panose="05000000000000000000" pitchFamily="2" charset="2"/>
            <a:buChar char="ü"/>
          </a:pPr>
          <a:r>
            <a:rPr lang="en-US" sz="2000" dirty="0"/>
            <a:t>Serve as your primary point of contact</a:t>
          </a:r>
        </a:p>
      </dgm:t>
    </dgm:pt>
    <dgm:pt modelId="{D90F4417-24FA-43BC-80F6-03A726DFB3FC}" type="parTrans" cxnId="{3CDDA7C6-E70D-4133-8C64-489185364E42}">
      <dgm:prSet/>
      <dgm:spPr/>
      <dgm:t>
        <a:bodyPr/>
        <a:lstStyle/>
        <a:p>
          <a:endParaRPr lang="en-US" sz="1600"/>
        </a:p>
      </dgm:t>
    </dgm:pt>
    <dgm:pt modelId="{6F082B3B-C7A5-45E9-A6FA-0ADA713125A5}" type="sibTrans" cxnId="{3CDDA7C6-E70D-4133-8C64-489185364E42}">
      <dgm:prSet/>
      <dgm:spPr/>
      <dgm:t>
        <a:bodyPr/>
        <a:lstStyle/>
        <a:p>
          <a:endParaRPr lang="en-US" sz="1600"/>
        </a:p>
      </dgm:t>
    </dgm:pt>
    <dgm:pt modelId="{859348CB-5A8C-4881-87CB-0F2BCFBF136F}" type="pres">
      <dgm:prSet presAssocID="{CE4B86A0-9C91-421D-B653-2F01C87D1ECD}" presName="Name0" presStyleCnt="0">
        <dgm:presLayoutVars>
          <dgm:dir/>
          <dgm:animLvl val="lvl"/>
          <dgm:resizeHandles val="exact"/>
        </dgm:presLayoutVars>
      </dgm:prSet>
      <dgm:spPr/>
    </dgm:pt>
    <dgm:pt modelId="{45B913C7-8B25-4481-9C56-3ABBCBD391F5}" type="pres">
      <dgm:prSet presAssocID="{C90FE356-2DF9-4B49-93E0-5A506B7FA168}" presName="composite" presStyleCnt="0"/>
      <dgm:spPr/>
    </dgm:pt>
    <dgm:pt modelId="{9D90B5D7-8F46-4E40-8380-495607806765}" type="pres">
      <dgm:prSet presAssocID="{C90FE356-2DF9-4B49-93E0-5A506B7FA168}" presName="parTx" presStyleLbl="alignNode1" presStyleIdx="0" presStyleCnt="1" custLinFactNeighborX="-8526" custLinFactNeighborY="-3952">
        <dgm:presLayoutVars>
          <dgm:chMax val="0"/>
          <dgm:chPref val="0"/>
          <dgm:bulletEnabled val="1"/>
        </dgm:presLayoutVars>
      </dgm:prSet>
      <dgm:spPr/>
    </dgm:pt>
    <dgm:pt modelId="{72F12318-1A9E-4883-B8D4-2A9682A50C6F}" type="pres">
      <dgm:prSet presAssocID="{C90FE356-2DF9-4B49-93E0-5A506B7FA168}" presName="desTx" presStyleLbl="alignAccFollowNode1" presStyleIdx="0" presStyleCnt="1" custLinFactNeighborX="549" custLinFactNeighborY="22442">
        <dgm:presLayoutVars>
          <dgm:bulletEnabled val="1"/>
        </dgm:presLayoutVars>
      </dgm:prSet>
      <dgm:spPr/>
    </dgm:pt>
  </dgm:ptLst>
  <dgm:cxnLst>
    <dgm:cxn modelId="{D6A20100-FD3B-465B-BA3C-D1BFA93DA4FC}" srcId="{C90FE356-2DF9-4B49-93E0-5A506B7FA168}" destId="{795BBA98-FD32-406A-B02E-B8858C2F2137}" srcOrd="2" destOrd="0" parTransId="{1DDB5CC0-FD06-4281-B4DB-31E8BC377294}" sibTransId="{2A4B0343-576F-430F-816D-5F5D84AAC872}"/>
    <dgm:cxn modelId="{BF417404-3940-4615-92EB-05026E81A931}" type="presOf" srcId="{AC85F4FF-CE0D-4B68-B125-57A9F022DF71}" destId="{72F12318-1A9E-4883-B8D4-2A9682A50C6F}" srcOrd="0" destOrd="0" presId="urn:microsoft.com/office/officeart/2005/8/layout/hList1"/>
    <dgm:cxn modelId="{3CAB400E-227A-4E13-8822-18C8EB9A5382}" type="presOf" srcId="{9DEDAC5C-1703-4638-86A5-8B00D7A3D4FD}" destId="{72F12318-1A9E-4883-B8D4-2A9682A50C6F}" srcOrd="0" destOrd="1" presId="urn:microsoft.com/office/officeart/2005/8/layout/hList1"/>
    <dgm:cxn modelId="{C0959A23-986D-4988-B7B3-0BD014E5D9F8}" type="presOf" srcId="{795BBA98-FD32-406A-B02E-B8858C2F2137}" destId="{72F12318-1A9E-4883-B8D4-2A9682A50C6F}" srcOrd="0" destOrd="2" presId="urn:microsoft.com/office/officeart/2005/8/layout/hList1"/>
    <dgm:cxn modelId="{85C50C24-7617-4E29-AAE2-D4D21D2A9D51}" type="presOf" srcId="{DA6164E0-1E3D-44AF-8590-EC8BF9CFB621}" destId="{72F12318-1A9E-4883-B8D4-2A9682A50C6F}" srcOrd="0" destOrd="4" presId="urn:microsoft.com/office/officeart/2005/8/layout/hList1"/>
    <dgm:cxn modelId="{AF9AA73F-0D08-48DE-8917-B510700BC95D}" srcId="{C90FE356-2DF9-4B49-93E0-5A506B7FA168}" destId="{DA6164E0-1E3D-44AF-8590-EC8BF9CFB621}" srcOrd="4" destOrd="0" parTransId="{971AE65F-5446-488F-8265-F847101CCFD5}" sibTransId="{6BAFE47A-7FE8-4F31-A036-7F9110BF8E44}"/>
    <dgm:cxn modelId="{E7EDAB50-B8BB-437A-A067-F3BCEDFE633B}" type="presOf" srcId="{CE4B86A0-9C91-421D-B653-2F01C87D1ECD}" destId="{859348CB-5A8C-4881-87CB-0F2BCFBF136F}" srcOrd="0" destOrd="0" presId="urn:microsoft.com/office/officeart/2005/8/layout/hList1"/>
    <dgm:cxn modelId="{ADBF3052-8430-4A88-B647-47BBC71C8262}" srcId="{C90FE356-2DF9-4B49-93E0-5A506B7FA168}" destId="{D4619C69-3789-45E6-80DC-18BF6A51F2AD}" srcOrd="3" destOrd="0" parTransId="{395CDE9D-7340-40BB-933D-5EAC3AE595EF}" sibTransId="{3C44FC57-957B-4377-89D8-213C0A47CE60}"/>
    <dgm:cxn modelId="{BB025B76-8EFD-42A7-99EE-08E443B74430}" type="presOf" srcId="{C90FE356-2DF9-4B49-93E0-5A506B7FA168}" destId="{9D90B5D7-8F46-4E40-8380-495607806765}" srcOrd="0" destOrd="0" presId="urn:microsoft.com/office/officeart/2005/8/layout/hList1"/>
    <dgm:cxn modelId="{0846518B-6582-4B53-B84B-9EFD275649DD}" srcId="{CE4B86A0-9C91-421D-B653-2F01C87D1ECD}" destId="{C90FE356-2DF9-4B49-93E0-5A506B7FA168}" srcOrd="0" destOrd="0" parTransId="{CBC7DE87-C9F3-4310-8E3C-13C74724851A}" sibTransId="{0EE38DE1-DA72-48EC-8C21-34856ADCE6C7}"/>
    <dgm:cxn modelId="{AD483CA6-AF7F-42E0-8805-9B4FAE89C4B1}" type="presOf" srcId="{D4619C69-3789-45E6-80DC-18BF6A51F2AD}" destId="{72F12318-1A9E-4883-B8D4-2A9682A50C6F}" srcOrd="0" destOrd="3" presId="urn:microsoft.com/office/officeart/2005/8/layout/hList1"/>
    <dgm:cxn modelId="{587172A7-9F6D-4E94-8D25-C3D250930E9D}" srcId="{C90FE356-2DF9-4B49-93E0-5A506B7FA168}" destId="{AC85F4FF-CE0D-4B68-B125-57A9F022DF71}" srcOrd="0" destOrd="0" parTransId="{42B5A0E4-D93A-44DD-BD58-992BFB978013}" sibTransId="{755E22E7-1899-4194-9AC7-E1B8A88FEC05}"/>
    <dgm:cxn modelId="{3CDDA7C6-E70D-4133-8C64-489185364E42}" srcId="{C90FE356-2DF9-4B49-93E0-5A506B7FA168}" destId="{9DEDAC5C-1703-4638-86A5-8B00D7A3D4FD}" srcOrd="1" destOrd="0" parTransId="{D90F4417-24FA-43BC-80F6-03A726DFB3FC}" sibTransId="{6F082B3B-C7A5-45E9-A6FA-0ADA713125A5}"/>
    <dgm:cxn modelId="{DACFB4D7-4B18-4601-8ACF-D56ADC081EA8}" type="presParOf" srcId="{859348CB-5A8C-4881-87CB-0F2BCFBF136F}" destId="{45B913C7-8B25-4481-9C56-3ABBCBD391F5}" srcOrd="0" destOrd="0" presId="urn:microsoft.com/office/officeart/2005/8/layout/hList1"/>
    <dgm:cxn modelId="{BDA1D83D-EA17-421E-B71A-26690DCB35AE}" type="presParOf" srcId="{45B913C7-8B25-4481-9C56-3ABBCBD391F5}" destId="{9D90B5D7-8F46-4E40-8380-495607806765}" srcOrd="0" destOrd="0" presId="urn:microsoft.com/office/officeart/2005/8/layout/hList1"/>
    <dgm:cxn modelId="{571E9CA8-5E31-4FEC-9D65-D646A59E2E14}" type="presParOf" srcId="{45B913C7-8B25-4481-9C56-3ABBCBD391F5}" destId="{72F12318-1A9E-4883-B8D4-2A9682A50C6F}" srcOrd="1" destOrd="0" presId="urn:microsoft.com/office/officeart/2005/8/layout/hList1"/>
  </dgm:cxnLst>
  <dgm:bg>
    <a:effectLst>
      <a:outerShdw blurRad="63500" sx="102000" sy="102000" algn="ctr"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635692-F0D8-4139-87C4-07C087A143F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A6143FD-2AAD-4CF0-AF70-E1BEF4F44F19}">
      <dgm:prSet phldrT="[Text]"/>
      <dgm:spPr>
        <a:solidFill>
          <a:schemeClr val="tx2">
            <a:lumMod val="75000"/>
            <a:lumOff val="25000"/>
          </a:schemeClr>
        </a:solidFill>
        <a:effectLst>
          <a:outerShdw blurRad="63500" sx="102000" sy="102000" algn="ctr" rotWithShape="0">
            <a:prstClr val="black">
              <a:alpha val="40000"/>
            </a:prstClr>
          </a:outerShdw>
        </a:effectLst>
      </dgm:spPr>
      <dgm:t>
        <a:bodyPr/>
        <a:lstStyle/>
        <a:p>
          <a:r>
            <a:rPr lang="en-US" b="1" dirty="0"/>
            <a:t>Support FPOs</a:t>
          </a:r>
        </a:p>
      </dgm:t>
    </dgm:pt>
    <dgm:pt modelId="{FCF9D2D9-033C-400C-9285-13774A77D51C}" type="parTrans" cxnId="{FF844199-4B34-45DD-8E7E-03C2CCFA2A7B}">
      <dgm:prSet/>
      <dgm:spPr/>
      <dgm:t>
        <a:bodyPr/>
        <a:lstStyle/>
        <a:p>
          <a:endParaRPr lang="en-US" b="1"/>
        </a:p>
      </dgm:t>
    </dgm:pt>
    <dgm:pt modelId="{0CDED897-F025-4B79-937E-03B8BDF21F08}" type="sibTrans" cxnId="{FF844199-4B34-45DD-8E7E-03C2CCFA2A7B}">
      <dgm:prSet/>
      <dgm:spPr/>
      <dgm:t>
        <a:bodyPr/>
        <a:lstStyle/>
        <a:p>
          <a:endParaRPr lang="en-US" b="1"/>
        </a:p>
      </dgm:t>
    </dgm:pt>
    <dgm:pt modelId="{206BB731-27D4-4E87-93A2-5FA7401CA943}">
      <dgm:prSet phldrT="[Text]"/>
      <dgm:spPr>
        <a:effectLst>
          <a:outerShdw blurRad="63500" sx="102000" sy="102000" algn="ctr" rotWithShape="0">
            <a:prstClr val="black">
              <a:alpha val="40000"/>
            </a:prstClr>
          </a:outerShdw>
        </a:effectLst>
      </dgm:spPr>
      <dgm:t>
        <a:bodyPr/>
        <a:lstStyle/>
        <a:p>
          <a:r>
            <a:rPr lang="en-US" b="1" dirty="0"/>
            <a:t>Provide policy clarification and guidance</a:t>
          </a:r>
        </a:p>
      </dgm:t>
    </dgm:pt>
    <dgm:pt modelId="{F497E7C7-3F42-4BBE-B297-C5B2175C4EB5}" type="parTrans" cxnId="{A9FB88A4-171B-43DC-A580-A94C847C48EA}">
      <dgm:prSet/>
      <dgm:spPr/>
      <dgm:t>
        <a:bodyPr/>
        <a:lstStyle/>
        <a:p>
          <a:endParaRPr lang="en-US" b="1"/>
        </a:p>
      </dgm:t>
    </dgm:pt>
    <dgm:pt modelId="{CE885C18-7C7B-4AC6-BF0C-6F6694CC15E4}" type="sibTrans" cxnId="{A9FB88A4-171B-43DC-A580-A94C847C48EA}">
      <dgm:prSet/>
      <dgm:spPr/>
      <dgm:t>
        <a:bodyPr/>
        <a:lstStyle/>
        <a:p>
          <a:endParaRPr lang="en-US" b="1"/>
        </a:p>
      </dgm:t>
    </dgm:pt>
    <dgm:pt modelId="{3B214536-2686-4909-947F-52B9DE364A05}">
      <dgm:prSet phldrT="[Text]"/>
      <dgm:spPr>
        <a:solidFill>
          <a:schemeClr val="accent1">
            <a:lumMod val="75000"/>
          </a:schemeClr>
        </a:solidFill>
        <a:effectLst>
          <a:outerShdw blurRad="63500" sx="102000" sy="102000" algn="ctr" rotWithShape="0">
            <a:prstClr val="black">
              <a:alpha val="40000"/>
            </a:prstClr>
          </a:outerShdw>
        </a:effectLst>
      </dgm:spPr>
      <dgm:t>
        <a:bodyPr/>
        <a:lstStyle/>
        <a:p>
          <a:r>
            <a:rPr lang="en-US" b="1" dirty="0"/>
            <a:t>Provide technical assistance (TA) (together with an external provider)</a:t>
          </a:r>
        </a:p>
      </dgm:t>
    </dgm:pt>
    <dgm:pt modelId="{C1B4FE3C-3D87-4A37-AFE4-4533F1F5EC14}" type="parTrans" cxnId="{A2B13318-6612-4F06-A9EA-A8E0D0162B3A}">
      <dgm:prSet/>
      <dgm:spPr/>
      <dgm:t>
        <a:bodyPr/>
        <a:lstStyle/>
        <a:p>
          <a:endParaRPr lang="en-US" b="1"/>
        </a:p>
      </dgm:t>
    </dgm:pt>
    <dgm:pt modelId="{B4B35726-93B5-4189-BE92-B45C395B0531}" type="sibTrans" cxnId="{A2B13318-6612-4F06-A9EA-A8E0D0162B3A}">
      <dgm:prSet/>
      <dgm:spPr/>
      <dgm:t>
        <a:bodyPr/>
        <a:lstStyle/>
        <a:p>
          <a:endParaRPr lang="en-US" b="1"/>
        </a:p>
      </dgm:t>
    </dgm:pt>
    <dgm:pt modelId="{E9BC1228-F715-4AF1-A04B-DC5D64BF741D}">
      <dgm:prSet phldrT="[Text]"/>
      <dgm:spPr>
        <a:solidFill>
          <a:schemeClr val="accent2">
            <a:lumMod val="75000"/>
          </a:schemeClr>
        </a:solidFill>
        <a:effectLst>
          <a:outerShdw blurRad="63500" sx="102000" sy="102000" algn="ctr" rotWithShape="0">
            <a:prstClr val="black">
              <a:alpha val="40000"/>
            </a:prstClr>
          </a:outerShdw>
        </a:effectLst>
      </dgm:spPr>
      <dgm:t>
        <a:bodyPr/>
        <a:lstStyle/>
        <a:p>
          <a:r>
            <a:rPr lang="en-US" b="1" dirty="0"/>
            <a:t>Create peer learning opportunities</a:t>
          </a:r>
        </a:p>
      </dgm:t>
    </dgm:pt>
    <dgm:pt modelId="{1D732341-26CB-4BEE-A1F2-8798AF16CF6C}" type="parTrans" cxnId="{B8DE7955-7991-4690-A60F-9F3D42040014}">
      <dgm:prSet/>
      <dgm:spPr/>
      <dgm:t>
        <a:bodyPr/>
        <a:lstStyle/>
        <a:p>
          <a:endParaRPr lang="en-US" b="1"/>
        </a:p>
      </dgm:t>
    </dgm:pt>
    <dgm:pt modelId="{318971D0-929A-4105-A539-9247501813D0}" type="sibTrans" cxnId="{B8DE7955-7991-4690-A60F-9F3D42040014}">
      <dgm:prSet/>
      <dgm:spPr/>
      <dgm:t>
        <a:bodyPr/>
        <a:lstStyle/>
        <a:p>
          <a:endParaRPr lang="en-US" b="1"/>
        </a:p>
      </dgm:t>
    </dgm:pt>
    <dgm:pt modelId="{879C2AF8-6292-4C34-95D0-02D16B7FE938}">
      <dgm:prSet phldrT="[Text]"/>
      <dgm:spPr>
        <a:solidFill>
          <a:srgbClr val="A31D30"/>
        </a:solidFill>
        <a:effectLst>
          <a:outerShdw blurRad="63500" sx="102000" sy="102000" algn="ctr" rotWithShape="0">
            <a:prstClr val="black">
              <a:alpha val="40000"/>
            </a:prstClr>
          </a:outerShdw>
        </a:effectLst>
      </dgm:spPr>
      <dgm:t>
        <a:bodyPr/>
        <a:lstStyle/>
        <a:p>
          <a:r>
            <a:rPr lang="en-US" b="1" dirty="0"/>
            <a:t>Collect performance data</a:t>
          </a:r>
        </a:p>
      </dgm:t>
    </dgm:pt>
    <dgm:pt modelId="{600CD1AD-6673-435C-A0CA-557D074B21E5}" type="parTrans" cxnId="{6E9D95D4-E5D5-4F56-A301-7D9A308EB179}">
      <dgm:prSet/>
      <dgm:spPr/>
      <dgm:t>
        <a:bodyPr/>
        <a:lstStyle/>
        <a:p>
          <a:endParaRPr lang="en-US" b="1"/>
        </a:p>
      </dgm:t>
    </dgm:pt>
    <dgm:pt modelId="{C197F64E-2F5B-4FBD-A25B-FF6BE79970E1}" type="sibTrans" cxnId="{6E9D95D4-E5D5-4F56-A301-7D9A308EB179}">
      <dgm:prSet/>
      <dgm:spPr/>
      <dgm:t>
        <a:bodyPr/>
        <a:lstStyle/>
        <a:p>
          <a:endParaRPr lang="en-US" b="1"/>
        </a:p>
      </dgm:t>
    </dgm:pt>
    <dgm:pt modelId="{95C2D523-8BB0-4BD6-9A11-61640753C5E2}">
      <dgm:prSet phldrT="[Text]"/>
      <dgm:spPr>
        <a:solidFill>
          <a:srgbClr val="C7233A"/>
        </a:solidFill>
        <a:effectLst>
          <a:outerShdw blurRad="63500" sx="102000" sy="102000" algn="ctr" rotWithShape="0">
            <a:prstClr val="black">
              <a:alpha val="40000"/>
            </a:prstClr>
          </a:outerShdw>
        </a:effectLst>
      </dgm:spPr>
      <dgm:t>
        <a:bodyPr/>
        <a:lstStyle/>
        <a:p>
          <a:r>
            <a:rPr lang="en-US" b="1" dirty="0"/>
            <a:t>Review specific grant modifications</a:t>
          </a:r>
        </a:p>
      </dgm:t>
    </dgm:pt>
    <dgm:pt modelId="{147DA9A5-1DC9-40EA-880A-0EA4718ABA89}" type="parTrans" cxnId="{947C6688-7C86-4716-B585-20E1D31CCC43}">
      <dgm:prSet/>
      <dgm:spPr/>
      <dgm:t>
        <a:bodyPr/>
        <a:lstStyle/>
        <a:p>
          <a:endParaRPr lang="en-US" b="1"/>
        </a:p>
      </dgm:t>
    </dgm:pt>
    <dgm:pt modelId="{5B362E8C-7944-47A4-BD8B-F53A0F5E5992}" type="sibTrans" cxnId="{947C6688-7C86-4716-B585-20E1D31CCC43}">
      <dgm:prSet/>
      <dgm:spPr/>
      <dgm:t>
        <a:bodyPr/>
        <a:lstStyle/>
        <a:p>
          <a:endParaRPr lang="en-US" b="1"/>
        </a:p>
      </dgm:t>
    </dgm:pt>
    <dgm:pt modelId="{E2054BA4-7023-4F6D-A21C-A6E0CA791E76}" type="pres">
      <dgm:prSet presAssocID="{67635692-F0D8-4139-87C4-07C087A143F6}" presName="diagram" presStyleCnt="0">
        <dgm:presLayoutVars>
          <dgm:dir/>
          <dgm:resizeHandles val="exact"/>
        </dgm:presLayoutVars>
      </dgm:prSet>
      <dgm:spPr/>
    </dgm:pt>
    <dgm:pt modelId="{442D6654-E621-4B4F-8C82-8138570D6A41}" type="pres">
      <dgm:prSet presAssocID="{BA6143FD-2AAD-4CF0-AF70-E1BEF4F44F19}" presName="node" presStyleLbl="node1" presStyleIdx="0" presStyleCnt="6">
        <dgm:presLayoutVars>
          <dgm:bulletEnabled val="1"/>
        </dgm:presLayoutVars>
      </dgm:prSet>
      <dgm:spPr/>
    </dgm:pt>
    <dgm:pt modelId="{8887E088-9593-424F-8069-1EE0D9CF19ED}" type="pres">
      <dgm:prSet presAssocID="{0CDED897-F025-4B79-937E-03B8BDF21F08}" presName="sibTrans" presStyleCnt="0"/>
      <dgm:spPr/>
    </dgm:pt>
    <dgm:pt modelId="{11EBE290-1B88-49D0-8C38-ACC52707A7F1}" type="pres">
      <dgm:prSet presAssocID="{206BB731-27D4-4E87-93A2-5FA7401CA943}" presName="node" presStyleLbl="node1" presStyleIdx="1" presStyleCnt="6">
        <dgm:presLayoutVars>
          <dgm:bulletEnabled val="1"/>
        </dgm:presLayoutVars>
      </dgm:prSet>
      <dgm:spPr/>
    </dgm:pt>
    <dgm:pt modelId="{74171B43-7927-49B1-B994-0E35F767F127}" type="pres">
      <dgm:prSet presAssocID="{CE885C18-7C7B-4AC6-BF0C-6F6694CC15E4}" presName="sibTrans" presStyleCnt="0"/>
      <dgm:spPr/>
    </dgm:pt>
    <dgm:pt modelId="{6B37707A-BA01-48B2-B476-0D2EE1FEB46A}" type="pres">
      <dgm:prSet presAssocID="{3B214536-2686-4909-947F-52B9DE364A05}" presName="node" presStyleLbl="node1" presStyleIdx="2" presStyleCnt="6">
        <dgm:presLayoutVars>
          <dgm:bulletEnabled val="1"/>
        </dgm:presLayoutVars>
      </dgm:prSet>
      <dgm:spPr/>
    </dgm:pt>
    <dgm:pt modelId="{FF8EA0BA-A73D-487E-8CEA-3B12AC05B45B}" type="pres">
      <dgm:prSet presAssocID="{B4B35726-93B5-4189-BE92-B45C395B0531}" presName="sibTrans" presStyleCnt="0"/>
      <dgm:spPr/>
    </dgm:pt>
    <dgm:pt modelId="{8198949B-1727-42E7-9BF5-AB0910BB4C98}" type="pres">
      <dgm:prSet presAssocID="{E9BC1228-F715-4AF1-A04B-DC5D64BF741D}" presName="node" presStyleLbl="node1" presStyleIdx="3" presStyleCnt="6">
        <dgm:presLayoutVars>
          <dgm:bulletEnabled val="1"/>
        </dgm:presLayoutVars>
      </dgm:prSet>
      <dgm:spPr/>
    </dgm:pt>
    <dgm:pt modelId="{262AB699-AAEC-4EF6-95AC-C1F3155F90E8}" type="pres">
      <dgm:prSet presAssocID="{318971D0-929A-4105-A539-9247501813D0}" presName="sibTrans" presStyleCnt="0"/>
      <dgm:spPr/>
    </dgm:pt>
    <dgm:pt modelId="{507A3C79-874F-40CE-AD1D-0DECFC3D9485}" type="pres">
      <dgm:prSet presAssocID="{879C2AF8-6292-4C34-95D0-02D16B7FE938}" presName="node" presStyleLbl="node1" presStyleIdx="4" presStyleCnt="6">
        <dgm:presLayoutVars>
          <dgm:bulletEnabled val="1"/>
        </dgm:presLayoutVars>
      </dgm:prSet>
      <dgm:spPr/>
    </dgm:pt>
    <dgm:pt modelId="{AD9DF2A8-EA13-40A6-8B8B-0EEE0E0F0948}" type="pres">
      <dgm:prSet presAssocID="{C197F64E-2F5B-4FBD-A25B-FF6BE79970E1}" presName="sibTrans" presStyleCnt="0"/>
      <dgm:spPr/>
    </dgm:pt>
    <dgm:pt modelId="{F744DA43-1EFB-467D-ACA2-1D0B8C72C9C0}" type="pres">
      <dgm:prSet presAssocID="{95C2D523-8BB0-4BD6-9A11-61640753C5E2}" presName="node" presStyleLbl="node1" presStyleIdx="5" presStyleCnt="6">
        <dgm:presLayoutVars>
          <dgm:bulletEnabled val="1"/>
        </dgm:presLayoutVars>
      </dgm:prSet>
      <dgm:spPr/>
    </dgm:pt>
  </dgm:ptLst>
  <dgm:cxnLst>
    <dgm:cxn modelId="{A2B13318-6612-4F06-A9EA-A8E0D0162B3A}" srcId="{67635692-F0D8-4139-87C4-07C087A143F6}" destId="{3B214536-2686-4909-947F-52B9DE364A05}" srcOrd="2" destOrd="0" parTransId="{C1B4FE3C-3D87-4A37-AFE4-4533F1F5EC14}" sibTransId="{B4B35726-93B5-4189-BE92-B45C395B0531}"/>
    <dgm:cxn modelId="{2343B12D-5AE3-408C-9271-A4DCD768938B}" type="presOf" srcId="{E9BC1228-F715-4AF1-A04B-DC5D64BF741D}" destId="{8198949B-1727-42E7-9BF5-AB0910BB4C98}" srcOrd="0" destOrd="0" presId="urn:microsoft.com/office/officeart/2005/8/layout/default"/>
    <dgm:cxn modelId="{47342944-44F3-4E43-8818-14B5DFAEB1F5}" type="presOf" srcId="{BA6143FD-2AAD-4CF0-AF70-E1BEF4F44F19}" destId="{442D6654-E621-4B4F-8C82-8138570D6A41}" srcOrd="0" destOrd="0" presId="urn:microsoft.com/office/officeart/2005/8/layout/default"/>
    <dgm:cxn modelId="{4498AC45-F7AF-4B25-A36E-1D9882D79787}" type="presOf" srcId="{67635692-F0D8-4139-87C4-07C087A143F6}" destId="{E2054BA4-7023-4F6D-A21C-A6E0CA791E76}" srcOrd="0" destOrd="0" presId="urn:microsoft.com/office/officeart/2005/8/layout/default"/>
    <dgm:cxn modelId="{B8DE7955-7991-4690-A60F-9F3D42040014}" srcId="{67635692-F0D8-4139-87C4-07C087A143F6}" destId="{E9BC1228-F715-4AF1-A04B-DC5D64BF741D}" srcOrd="3" destOrd="0" parTransId="{1D732341-26CB-4BEE-A1F2-8798AF16CF6C}" sibTransId="{318971D0-929A-4105-A539-9247501813D0}"/>
    <dgm:cxn modelId="{2750F857-0F5C-45F2-8311-07D9F92C5F0C}" type="presOf" srcId="{206BB731-27D4-4E87-93A2-5FA7401CA943}" destId="{11EBE290-1B88-49D0-8C38-ACC52707A7F1}" srcOrd="0" destOrd="0" presId="urn:microsoft.com/office/officeart/2005/8/layout/default"/>
    <dgm:cxn modelId="{947C6688-7C86-4716-B585-20E1D31CCC43}" srcId="{67635692-F0D8-4139-87C4-07C087A143F6}" destId="{95C2D523-8BB0-4BD6-9A11-61640753C5E2}" srcOrd="5" destOrd="0" parTransId="{147DA9A5-1DC9-40EA-880A-0EA4718ABA89}" sibTransId="{5B362E8C-7944-47A4-BD8B-F53A0F5E5992}"/>
    <dgm:cxn modelId="{FF844199-4B34-45DD-8E7E-03C2CCFA2A7B}" srcId="{67635692-F0D8-4139-87C4-07C087A143F6}" destId="{BA6143FD-2AAD-4CF0-AF70-E1BEF4F44F19}" srcOrd="0" destOrd="0" parTransId="{FCF9D2D9-033C-400C-9285-13774A77D51C}" sibTransId="{0CDED897-F025-4B79-937E-03B8BDF21F08}"/>
    <dgm:cxn modelId="{18F11A9E-3053-4C2B-813D-C4A309551021}" type="presOf" srcId="{95C2D523-8BB0-4BD6-9A11-61640753C5E2}" destId="{F744DA43-1EFB-467D-ACA2-1D0B8C72C9C0}" srcOrd="0" destOrd="0" presId="urn:microsoft.com/office/officeart/2005/8/layout/default"/>
    <dgm:cxn modelId="{A9FB88A4-171B-43DC-A580-A94C847C48EA}" srcId="{67635692-F0D8-4139-87C4-07C087A143F6}" destId="{206BB731-27D4-4E87-93A2-5FA7401CA943}" srcOrd="1" destOrd="0" parTransId="{F497E7C7-3F42-4BBE-B297-C5B2175C4EB5}" sibTransId="{CE885C18-7C7B-4AC6-BF0C-6F6694CC15E4}"/>
    <dgm:cxn modelId="{5EC997C6-B323-423A-A6C0-32ABA4C89E0A}" type="presOf" srcId="{3B214536-2686-4909-947F-52B9DE364A05}" destId="{6B37707A-BA01-48B2-B476-0D2EE1FEB46A}" srcOrd="0" destOrd="0" presId="urn:microsoft.com/office/officeart/2005/8/layout/default"/>
    <dgm:cxn modelId="{6E9D95D4-E5D5-4F56-A301-7D9A308EB179}" srcId="{67635692-F0D8-4139-87C4-07C087A143F6}" destId="{879C2AF8-6292-4C34-95D0-02D16B7FE938}" srcOrd="4" destOrd="0" parTransId="{600CD1AD-6673-435C-A0CA-557D074B21E5}" sibTransId="{C197F64E-2F5B-4FBD-A25B-FF6BE79970E1}"/>
    <dgm:cxn modelId="{2B599EF4-98BB-4BA5-BD48-69F1A920F515}" type="presOf" srcId="{879C2AF8-6292-4C34-95D0-02D16B7FE938}" destId="{507A3C79-874F-40CE-AD1D-0DECFC3D9485}" srcOrd="0" destOrd="0" presId="urn:microsoft.com/office/officeart/2005/8/layout/default"/>
    <dgm:cxn modelId="{BB263774-3242-4BB1-B435-8280236A93ED}" type="presParOf" srcId="{E2054BA4-7023-4F6D-A21C-A6E0CA791E76}" destId="{442D6654-E621-4B4F-8C82-8138570D6A41}" srcOrd="0" destOrd="0" presId="urn:microsoft.com/office/officeart/2005/8/layout/default"/>
    <dgm:cxn modelId="{312190A7-AB35-4267-8877-C3F459678E89}" type="presParOf" srcId="{E2054BA4-7023-4F6D-A21C-A6E0CA791E76}" destId="{8887E088-9593-424F-8069-1EE0D9CF19ED}" srcOrd="1" destOrd="0" presId="urn:microsoft.com/office/officeart/2005/8/layout/default"/>
    <dgm:cxn modelId="{09CD41FF-1F1D-46AC-8A5E-139BFD0A56D9}" type="presParOf" srcId="{E2054BA4-7023-4F6D-A21C-A6E0CA791E76}" destId="{11EBE290-1B88-49D0-8C38-ACC52707A7F1}" srcOrd="2" destOrd="0" presId="urn:microsoft.com/office/officeart/2005/8/layout/default"/>
    <dgm:cxn modelId="{F2D07566-10A0-4FF4-A2F1-AE7DE6267FA7}" type="presParOf" srcId="{E2054BA4-7023-4F6D-A21C-A6E0CA791E76}" destId="{74171B43-7927-49B1-B994-0E35F767F127}" srcOrd="3" destOrd="0" presId="urn:microsoft.com/office/officeart/2005/8/layout/default"/>
    <dgm:cxn modelId="{51DBDA27-200C-46EE-AD09-633111499E73}" type="presParOf" srcId="{E2054BA4-7023-4F6D-A21C-A6E0CA791E76}" destId="{6B37707A-BA01-48B2-B476-0D2EE1FEB46A}" srcOrd="4" destOrd="0" presId="urn:microsoft.com/office/officeart/2005/8/layout/default"/>
    <dgm:cxn modelId="{3BD718DC-90FD-4F48-8CD5-7E6A4BDE841B}" type="presParOf" srcId="{E2054BA4-7023-4F6D-A21C-A6E0CA791E76}" destId="{FF8EA0BA-A73D-487E-8CEA-3B12AC05B45B}" srcOrd="5" destOrd="0" presId="urn:microsoft.com/office/officeart/2005/8/layout/default"/>
    <dgm:cxn modelId="{4F3D9472-AC8A-4553-827E-8818B228C1CC}" type="presParOf" srcId="{E2054BA4-7023-4F6D-A21C-A6E0CA791E76}" destId="{8198949B-1727-42E7-9BF5-AB0910BB4C98}" srcOrd="6" destOrd="0" presId="urn:microsoft.com/office/officeart/2005/8/layout/default"/>
    <dgm:cxn modelId="{1E019BEA-7F24-49A7-9E19-120E4E0D02A7}" type="presParOf" srcId="{E2054BA4-7023-4F6D-A21C-A6E0CA791E76}" destId="{262AB699-AAEC-4EF6-95AC-C1F3155F90E8}" srcOrd="7" destOrd="0" presId="urn:microsoft.com/office/officeart/2005/8/layout/default"/>
    <dgm:cxn modelId="{CA5B5A43-210F-4687-8566-B2DBEC0F6839}" type="presParOf" srcId="{E2054BA4-7023-4F6D-A21C-A6E0CA791E76}" destId="{507A3C79-874F-40CE-AD1D-0DECFC3D9485}" srcOrd="8" destOrd="0" presId="urn:microsoft.com/office/officeart/2005/8/layout/default"/>
    <dgm:cxn modelId="{6BFF8E05-FAE0-4D8F-8B5F-F2B5577DF7B0}" type="presParOf" srcId="{E2054BA4-7023-4F6D-A21C-A6E0CA791E76}" destId="{AD9DF2A8-EA13-40A6-8B8B-0EEE0E0F0948}" srcOrd="9" destOrd="0" presId="urn:microsoft.com/office/officeart/2005/8/layout/default"/>
    <dgm:cxn modelId="{6BC0E5F1-5722-4E52-B4E9-A92C2EE1D77E}" type="presParOf" srcId="{E2054BA4-7023-4F6D-A21C-A6E0CA791E76}" destId="{F744DA43-1EFB-467D-ACA2-1D0B8C72C9C0}"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A4A94A-6F1B-4A8B-8292-7C245A203CAC}" type="doc">
      <dgm:prSet loTypeId="urn:microsoft.com/office/officeart/2005/8/layout/hProcess9" loCatId="process" qsTypeId="urn:microsoft.com/office/officeart/2005/8/quickstyle/simple5" qsCatId="simple" csTypeId="urn:microsoft.com/office/officeart/2005/8/colors/colorful5" csCatId="colorful" phldr="1"/>
      <dgm:spPr/>
      <dgm:t>
        <a:bodyPr/>
        <a:lstStyle/>
        <a:p>
          <a:endParaRPr lang="en-US"/>
        </a:p>
      </dgm:t>
    </dgm:pt>
    <dgm:pt modelId="{09A8953C-2A04-49ED-ADBD-70B04309E118}">
      <dgm:prSet phldrT="[Text]"/>
      <dgm:spPr>
        <a:solidFill>
          <a:schemeClr val="tx2">
            <a:lumMod val="90000"/>
            <a:lumOff val="10000"/>
          </a:schemeClr>
        </a:solidFill>
      </dgm:spPr>
      <dgm:t>
        <a:bodyPr/>
        <a:lstStyle/>
        <a:p>
          <a:r>
            <a:rPr lang="en-US" dirty="0"/>
            <a:t>Must come from the Authorized Representative.</a:t>
          </a:r>
        </a:p>
      </dgm:t>
    </dgm:pt>
    <dgm:pt modelId="{08D657E0-3DBC-4375-8E4F-D349E33FF278}" type="parTrans" cxnId="{5DDF4D42-0A8E-43A1-98E5-F9F515DB79F0}">
      <dgm:prSet/>
      <dgm:spPr/>
      <dgm:t>
        <a:bodyPr/>
        <a:lstStyle/>
        <a:p>
          <a:endParaRPr lang="en-US"/>
        </a:p>
      </dgm:t>
    </dgm:pt>
    <dgm:pt modelId="{8A8AC276-3207-4212-A85D-F4E81C039B18}" type="sibTrans" cxnId="{5DDF4D42-0A8E-43A1-98E5-F9F515DB79F0}">
      <dgm:prSet/>
      <dgm:spPr/>
      <dgm:t>
        <a:bodyPr/>
        <a:lstStyle/>
        <a:p>
          <a:endParaRPr lang="en-US"/>
        </a:p>
      </dgm:t>
    </dgm:pt>
    <dgm:pt modelId="{F9B415C2-C859-4E51-99C2-0070FFB89DEB}">
      <dgm:prSet phldrT="[Text]"/>
      <dgm:spPr>
        <a:solidFill>
          <a:schemeClr val="accent6">
            <a:lumMod val="75000"/>
          </a:schemeClr>
        </a:solidFill>
      </dgm:spPr>
      <dgm:t>
        <a:bodyPr/>
        <a:lstStyle/>
        <a:p>
          <a:r>
            <a:rPr lang="en-US" dirty="0"/>
            <a:t>Include amendment type, grant number, and justification for request.</a:t>
          </a:r>
        </a:p>
      </dgm:t>
    </dgm:pt>
    <dgm:pt modelId="{060A4BFE-CC26-4ABB-ADB5-2DDD01B0B291}" type="parTrans" cxnId="{B52DB517-DEDA-4202-8CFE-768957963CFB}">
      <dgm:prSet/>
      <dgm:spPr/>
      <dgm:t>
        <a:bodyPr/>
        <a:lstStyle/>
        <a:p>
          <a:endParaRPr lang="en-US"/>
        </a:p>
      </dgm:t>
    </dgm:pt>
    <dgm:pt modelId="{1F61913A-7D06-4E62-9408-3FF2E198C9F9}" type="sibTrans" cxnId="{B52DB517-DEDA-4202-8CFE-768957963CFB}">
      <dgm:prSet/>
      <dgm:spPr/>
      <dgm:t>
        <a:bodyPr/>
        <a:lstStyle/>
        <a:p>
          <a:endParaRPr lang="en-US"/>
        </a:p>
      </dgm:t>
    </dgm:pt>
    <dgm:pt modelId="{204DA480-E606-456D-B4F6-E75238A3DAAB}">
      <dgm:prSet/>
      <dgm:spPr/>
      <dgm:t>
        <a:bodyPr/>
        <a:lstStyle/>
        <a:p>
          <a:r>
            <a:rPr lang="en-US" dirty="0"/>
            <a:t>Discuss potential mod with your FPO.</a:t>
          </a:r>
        </a:p>
      </dgm:t>
    </dgm:pt>
    <dgm:pt modelId="{4729E45C-F66B-4515-B8FB-8ACFE6BC9EEC}" type="parTrans" cxnId="{5735F10F-8D05-4CE5-B00E-6FBE1A592781}">
      <dgm:prSet/>
      <dgm:spPr/>
      <dgm:t>
        <a:bodyPr/>
        <a:lstStyle/>
        <a:p>
          <a:endParaRPr lang="en-US"/>
        </a:p>
      </dgm:t>
    </dgm:pt>
    <dgm:pt modelId="{802FF0A7-4A95-477B-A584-1CF01A764793}" type="sibTrans" cxnId="{5735F10F-8D05-4CE5-B00E-6FBE1A592781}">
      <dgm:prSet/>
      <dgm:spPr/>
      <dgm:t>
        <a:bodyPr/>
        <a:lstStyle/>
        <a:p>
          <a:endParaRPr lang="en-US"/>
        </a:p>
      </dgm:t>
    </dgm:pt>
    <dgm:pt modelId="{DD780E57-8866-48F5-B0C3-F467C8188B0C}" type="pres">
      <dgm:prSet presAssocID="{DFA4A94A-6F1B-4A8B-8292-7C245A203CAC}" presName="CompostProcess" presStyleCnt="0">
        <dgm:presLayoutVars>
          <dgm:dir/>
          <dgm:resizeHandles val="exact"/>
        </dgm:presLayoutVars>
      </dgm:prSet>
      <dgm:spPr/>
    </dgm:pt>
    <dgm:pt modelId="{290109CF-16D1-417F-98C1-C54DA8E68A60}" type="pres">
      <dgm:prSet presAssocID="{DFA4A94A-6F1B-4A8B-8292-7C245A203CAC}" presName="arrow" presStyleLbl="bgShp" presStyleIdx="0" presStyleCnt="1" custScaleX="117647" custLinFactNeighborX="-1591" custLinFactNeighborY="-2377"/>
      <dgm:spPr/>
    </dgm:pt>
    <dgm:pt modelId="{C5A51F40-9AFC-4860-9569-6D13607EEAE3}" type="pres">
      <dgm:prSet presAssocID="{DFA4A94A-6F1B-4A8B-8292-7C245A203CAC}" presName="linearProcess" presStyleCnt="0"/>
      <dgm:spPr/>
    </dgm:pt>
    <dgm:pt modelId="{62E20FAE-0BF6-4A16-88B0-EE70DE157733}" type="pres">
      <dgm:prSet presAssocID="{204DA480-E606-456D-B4F6-E75238A3DAAB}" presName="textNode" presStyleLbl="node1" presStyleIdx="0" presStyleCnt="3">
        <dgm:presLayoutVars>
          <dgm:bulletEnabled val="1"/>
        </dgm:presLayoutVars>
      </dgm:prSet>
      <dgm:spPr/>
    </dgm:pt>
    <dgm:pt modelId="{4619A615-DE9F-49BF-AE74-3280B77324F6}" type="pres">
      <dgm:prSet presAssocID="{802FF0A7-4A95-477B-A584-1CF01A764793}" presName="sibTrans" presStyleCnt="0"/>
      <dgm:spPr/>
    </dgm:pt>
    <dgm:pt modelId="{7F96408F-3E47-4876-B6BE-313F14ED3CE4}" type="pres">
      <dgm:prSet presAssocID="{09A8953C-2A04-49ED-ADBD-70B04309E118}" presName="textNode" presStyleLbl="node1" presStyleIdx="1" presStyleCnt="3">
        <dgm:presLayoutVars>
          <dgm:bulletEnabled val="1"/>
        </dgm:presLayoutVars>
      </dgm:prSet>
      <dgm:spPr/>
    </dgm:pt>
    <dgm:pt modelId="{E09D0BCC-4E23-4A77-82F3-24532B4C8CD4}" type="pres">
      <dgm:prSet presAssocID="{8A8AC276-3207-4212-A85D-F4E81C039B18}" presName="sibTrans" presStyleCnt="0"/>
      <dgm:spPr/>
    </dgm:pt>
    <dgm:pt modelId="{C8A77895-05C6-419D-9942-BA011AD1FD22}" type="pres">
      <dgm:prSet presAssocID="{F9B415C2-C859-4E51-99C2-0070FFB89DEB}" presName="textNode" presStyleLbl="node1" presStyleIdx="2" presStyleCnt="3">
        <dgm:presLayoutVars>
          <dgm:bulletEnabled val="1"/>
        </dgm:presLayoutVars>
      </dgm:prSet>
      <dgm:spPr/>
    </dgm:pt>
  </dgm:ptLst>
  <dgm:cxnLst>
    <dgm:cxn modelId="{5735F10F-8D05-4CE5-B00E-6FBE1A592781}" srcId="{DFA4A94A-6F1B-4A8B-8292-7C245A203CAC}" destId="{204DA480-E606-456D-B4F6-E75238A3DAAB}" srcOrd="0" destOrd="0" parTransId="{4729E45C-F66B-4515-B8FB-8ACFE6BC9EEC}" sibTransId="{802FF0A7-4A95-477B-A584-1CF01A764793}"/>
    <dgm:cxn modelId="{3FB82711-6ADB-4A5F-A0B7-CDCCC3EF98AC}" type="presOf" srcId="{204DA480-E606-456D-B4F6-E75238A3DAAB}" destId="{62E20FAE-0BF6-4A16-88B0-EE70DE157733}" srcOrd="0" destOrd="0" presId="urn:microsoft.com/office/officeart/2005/8/layout/hProcess9"/>
    <dgm:cxn modelId="{B52DB517-DEDA-4202-8CFE-768957963CFB}" srcId="{DFA4A94A-6F1B-4A8B-8292-7C245A203CAC}" destId="{F9B415C2-C859-4E51-99C2-0070FFB89DEB}" srcOrd="2" destOrd="0" parTransId="{060A4BFE-CC26-4ABB-ADB5-2DDD01B0B291}" sibTransId="{1F61913A-7D06-4E62-9408-3FF2E198C9F9}"/>
    <dgm:cxn modelId="{5DDF4D42-0A8E-43A1-98E5-F9F515DB79F0}" srcId="{DFA4A94A-6F1B-4A8B-8292-7C245A203CAC}" destId="{09A8953C-2A04-49ED-ADBD-70B04309E118}" srcOrd="1" destOrd="0" parTransId="{08D657E0-3DBC-4375-8E4F-D349E33FF278}" sibTransId="{8A8AC276-3207-4212-A85D-F4E81C039B18}"/>
    <dgm:cxn modelId="{BD60306A-8F8A-40F3-B9F1-E0B9A88369E8}" type="presOf" srcId="{F9B415C2-C859-4E51-99C2-0070FFB89DEB}" destId="{C8A77895-05C6-419D-9942-BA011AD1FD22}" srcOrd="0" destOrd="0" presId="urn:microsoft.com/office/officeart/2005/8/layout/hProcess9"/>
    <dgm:cxn modelId="{458D12C0-3991-46C1-B000-6D54330E331D}" type="presOf" srcId="{09A8953C-2A04-49ED-ADBD-70B04309E118}" destId="{7F96408F-3E47-4876-B6BE-313F14ED3CE4}" srcOrd="0" destOrd="0" presId="urn:microsoft.com/office/officeart/2005/8/layout/hProcess9"/>
    <dgm:cxn modelId="{FE7C3AFE-754B-43A0-A3D8-5E23F8F3B19E}" type="presOf" srcId="{DFA4A94A-6F1B-4A8B-8292-7C245A203CAC}" destId="{DD780E57-8866-48F5-B0C3-F467C8188B0C}" srcOrd="0" destOrd="0" presId="urn:microsoft.com/office/officeart/2005/8/layout/hProcess9"/>
    <dgm:cxn modelId="{DE140608-7EB9-45F8-8D60-EE1B024928A1}" type="presParOf" srcId="{DD780E57-8866-48F5-B0C3-F467C8188B0C}" destId="{290109CF-16D1-417F-98C1-C54DA8E68A60}" srcOrd="0" destOrd="0" presId="urn:microsoft.com/office/officeart/2005/8/layout/hProcess9"/>
    <dgm:cxn modelId="{A76C8994-775B-43B5-A67E-D068B690E746}" type="presParOf" srcId="{DD780E57-8866-48F5-B0C3-F467C8188B0C}" destId="{C5A51F40-9AFC-4860-9569-6D13607EEAE3}" srcOrd="1" destOrd="0" presId="urn:microsoft.com/office/officeart/2005/8/layout/hProcess9"/>
    <dgm:cxn modelId="{9552FB88-2A4D-4B0A-B718-66C5BDD0B037}" type="presParOf" srcId="{C5A51F40-9AFC-4860-9569-6D13607EEAE3}" destId="{62E20FAE-0BF6-4A16-88B0-EE70DE157733}" srcOrd="0" destOrd="0" presId="urn:microsoft.com/office/officeart/2005/8/layout/hProcess9"/>
    <dgm:cxn modelId="{EF006EF4-0CFC-494B-A527-B39F1BE7B9BD}" type="presParOf" srcId="{C5A51F40-9AFC-4860-9569-6D13607EEAE3}" destId="{4619A615-DE9F-49BF-AE74-3280B77324F6}" srcOrd="1" destOrd="0" presId="urn:microsoft.com/office/officeart/2005/8/layout/hProcess9"/>
    <dgm:cxn modelId="{BE048249-9271-4007-945A-022F6D7EDEF8}" type="presParOf" srcId="{C5A51F40-9AFC-4860-9569-6D13607EEAE3}" destId="{7F96408F-3E47-4876-B6BE-313F14ED3CE4}" srcOrd="2" destOrd="0" presId="urn:microsoft.com/office/officeart/2005/8/layout/hProcess9"/>
    <dgm:cxn modelId="{29592549-FAA0-4444-8E62-A247CB7F46D5}" type="presParOf" srcId="{C5A51F40-9AFC-4860-9569-6D13607EEAE3}" destId="{E09D0BCC-4E23-4A77-82F3-24532B4C8CD4}" srcOrd="3" destOrd="0" presId="urn:microsoft.com/office/officeart/2005/8/layout/hProcess9"/>
    <dgm:cxn modelId="{9CAF962E-93F4-451F-A0A5-F6A1BE4B0C3D}" type="presParOf" srcId="{C5A51F40-9AFC-4860-9569-6D13607EEAE3}" destId="{C8A77895-05C6-419D-9942-BA011AD1FD22}"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EC9387-4553-41C5-9934-028FD868046A}"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n-US"/>
        </a:p>
      </dgm:t>
    </dgm:pt>
    <dgm:pt modelId="{C3468A4C-EA72-4B56-BDEF-7E1C50466722}">
      <dgm:prSet phldrT="[Text]"/>
      <dgm:spPr>
        <a:xfrm>
          <a:off x="61991" y="903178"/>
          <a:ext cx="1980158" cy="792063"/>
        </a:xfrm>
        <a:prstGeom prst="chevron">
          <a:avLst/>
        </a:prstGeom>
        <a:solidFill>
          <a:srgbClr val="10CF9B">
            <a:hueOff val="-1759972"/>
            <a:satOff val="-18065"/>
            <a:lumOff val="755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dirty="0">
              <a:solidFill>
                <a:sysClr val="window" lastClr="FFFFFF"/>
              </a:solidFill>
              <a:latin typeface="Calibri" panose="020F0502020204030204"/>
              <a:ea typeface="+mn-ea"/>
              <a:cs typeface="+mn-cs"/>
            </a:rPr>
            <a:t>Deep Equity</a:t>
          </a:r>
        </a:p>
      </dgm:t>
    </dgm:pt>
    <dgm:pt modelId="{F4B8879B-8C5A-4159-B8D8-83E077E96F1E}" type="parTrans" cxnId="{B5BAD947-25B0-4E14-AC5C-F3D5683A6E4B}">
      <dgm:prSet/>
      <dgm:spPr/>
      <dgm:t>
        <a:bodyPr/>
        <a:lstStyle/>
        <a:p>
          <a:pPr algn="ctr"/>
          <a:endParaRPr lang="en-US"/>
        </a:p>
      </dgm:t>
    </dgm:pt>
    <dgm:pt modelId="{5EED8840-6987-4C85-B738-C684DFD338BD}" type="sibTrans" cxnId="{B5BAD947-25B0-4E14-AC5C-F3D5683A6E4B}">
      <dgm:prSet/>
      <dgm:spPr/>
      <dgm:t>
        <a:bodyPr/>
        <a:lstStyle/>
        <a:p>
          <a:pPr algn="ctr"/>
          <a:endParaRPr lang="en-US"/>
        </a:p>
      </dgm:t>
    </dgm:pt>
    <dgm:pt modelId="{0A0119D1-8F91-4E2A-BA32-C816298CED81}">
      <dgm:prSet phldrT="[Text]"/>
      <dgm:spPr>
        <a:xfrm>
          <a:off x="1784729" y="970503"/>
          <a:ext cx="1984892" cy="657412"/>
        </a:xfrm>
        <a:prstGeom prst="chevron">
          <a:avLst/>
        </a:prstGeom>
        <a:solidFill>
          <a:srgbClr val="10CF9B">
            <a:tint val="40000"/>
            <a:alpha val="90000"/>
            <a:hueOff val="-1006028"/>
            <a:satOff val="-3618"/>
            <a:lumOff val="396"/>
            <a:alphaOff val="0"/>
          </a:srgbClr>
        </a:solidFill>
        <a:ln w="12700" cap="flat" cmpd="sng" algn="ctr">
          <a:solidFill>
            <a:srgbClr val="10CF9B">
              <a:tint val="40000"/>
              <a:alpha val="90000"/>
              <a:hueOff val="-1006028"/>
              <a:satOff val="-3618"/>
              <a:lumOff val="396"/>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Personal</a:t>
          </a:r>
        </a:p>
      </dgm:t>
    </dgm:pt>
    <dgm:pt modelId="{5B524620-BF95-4C3E-A557-A1C9BDADED6D}" type="parTrans" cxnId="{AD3F4C71-0DFC-4A54-A173-A56FC332C357}">
      <dgm:prSet/>
      <dgm:spPr/>
      <dgm:t>
        <a:bodyPr/>
        <a:lstStyle/>
        <a:p>
          <a:pPr algn="ctr"/>
          <a:endParaRPr lang="en-US"/>
        </a:p>
      </dgm:t>
    </dgm:pt>
    <dgm:pt modelId="{691D9B83-5857-4AF1-BFEA-41851C189A01}" type="sibTrans" cxnId="{AD3F4C71-0DFC-4A54-A173-A56FC332C357}">
      <dgm:prSet/>
      <dgm:spPr/>
      <dgm:t>
        <a:bodyPr/>
        <a:lstStyle/>
        <a:p>
          <a:pPr algn="ctr"/>
          <a:endParaRPr lang="en-US"/>
        </a:p>
      </dgm:t>
    </dgm:pt>
    <dgm:pt modelId="{90009C49-BA99-4EE2-AE87-247E8D94F882}">
      <dgm:prSet phldrT="[Text]"/>
      <dgm:spPr>
        <a:xfrm>
          <a:off x="3539527" y="970503"/>
          <a:ext cx="1984892" cy="657412"/>
        </a:xfrm>
        <a:prstGeom prst="chevron">
          <a:avLst/>
        </a:prstGeom>
        <a:solidFill>
          <a:srgbClr val="10CF9B">
            <a:tint val="40000"/>
            <a:alpha val="90000"/>
            <a:hueOff val="-1207233"/>
            <a:satOff val="-4342"/>
            <a:lumOff val="475"/>
            <a:alphaOff val="0"/>
          </a:srgbClr>
        </a:solidFill>
        <a:ln w="12700" cap="flat" cmpd="sng" algn="ctr">
          <a:solidFill>
            <a:srgbClr val="10CF9B">
              <a:tint val="40000"/>
              <a:alpha val="90000"/>
              <a:hueOff val="-1207233"/>
              <a:satOff val="-4342"/>
              <a:lumOff val="475"/>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Interpersonal</a:t>
          </a:r>
        </a:p>
      </dgm:t>
    </dgm:pt>
    <dgm:pt modelId="{09331E4C-AE19-4260-81DB-19CB78889E48}" type="parTrans" cxnId="{B2222E1F-1CB1-46CF-9BB5-D0FA9D228AA8}">
      <dgm:prSet/>
      <dgm:spPr/>
      <dgm:t>
        <a:bodyPr/>
        <a:lstStyle/>
        <a:p>
          <a:pPr algn="ctr"/>
          <a:endParaRPr lang="en-US"/>
        </a:p>
      </dgm:t>
    </dgm:pt>
    <dgm:pt modelId="{456A2B67-2947-4BA1-98E3-4BA027F01696}" type="sibTrans" cxnId="{B2222E1F-1CB1-46CF-9BB5-D0FA9D228AA8}">
      <dgm:prSet/>
      <dgm:spPr/>
      <dgm:t>
        <a:bodyPr/>
        <a:lstStyle/>
        <a:p>
          <a:pPr algn="ctr"/>
          <a:endParaRPr lang="en-US"/>
        </a:p>
      </dgm:t>
    </dgm:pt>
    <dgm:pt modelId="{7E880D59-7136-45B6-90FC-53AAAA5AC8E1}">
      <dgm:prSet phldrT="[Text]"/>
      <dgm:spPr>
        <a:xfrm>
          <a:off x="5294326" y="970503"/>
          <a:ext cx="1984892" cy="657412"/>
        </a:xfrm>
        <a:prstGeom prst="chevron">
          <a:avLst/>
        </a:prstGeom>
        <a:solidFill>
          <a:srgbClr val="10CF9B">
            <a:tint val="40000"/>
            <a:alpha val="90000"/>
            <a:hueOff val="-1408439"/>
            <a:satOff val="-5066"/>
            <a:lumOff val="554"/>
            <a:alphaOff val="0"/>
          </a:srgbClr>
        </a:solidFill>
        <a:ln w="12700" cap="flat" cmpd="sng" algn="ctr">
          <a:solidFill>
            <a:srgbClr val="10CF9B">
              <a:tint val="40000"/>
              <a:alpha val="90000"/>
              <a:hueOff val="-1408439"/>
              <a:satOff val="-5066"/>
              <a:lumOff val="554"/>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Organizational</a:t>
          </a:r>
        </a:p>
      </dgm:t>
    </dgm:pt>
    <dgm:pt modelId="{FC4D669F-9FDB-40BD-8E3E-D1C4F26AC48E}" type="parTrans" cxnId="{8EFE42EA-A10E-479C-85B6-F46486EC6682}">
      <dgm:prSet/>
      <dgm:spPr/>
      <dgm:t>
        <a:bodyPr/>
        <a:lstStyle/>
        <a:p>
          <a:pPr algn="ctr"/>
          <a:endParaRPr lang="en-US"/>
        </a:p>
      </dgm:t>
    </dgm:pt>
    <dgm:pt modelId="{901BE699-A73D-41EE-AE17-E387E18F0325}" type="sibTrans" cxnId="{8EFE42EA-A10E-479C-85B6-F46486EC6682}">
      <dgm:prSet/>
      <dgm:spPr/>
      <dgm:t>
        <a:bodyPr/>
        <a:lstStyle/>
        <a:p>
          <a:pPr algn="ctr"/>
          <a:endParaRPr lang="en-US"/>
        </a:p>
      </dgm:t>
    </dgm:pt>
    <dgm:pt modelId="{0CE625F5-F583-42DF-9FEF-4FFEBEDB9E01}">
      <dgm:prSet phldrT="[Text]"/>
      <dgm:spPr>
        <a:xfrm>
          <a:off x="7049124" y="970503"/>
          <a:ext cx="1984892" cy="657412"/>
        </a:xfrm>
        <a:prstGeom prst="chevron">
          <a:avLst/>
        </a:prstGeom>
        <a:solidFill>
          <a:srgbClr val="10CF9B">
            <a:tint val="40000"/>
            <a:alpha val="90000"/>
            <a:hueOff val="-1609645"/>
            <a:satOff val="-5790"/>
            <a:lumOff val="633"/>
            <a:alphaOff val="0"/>
          </a:srgbClr>
        </a:solidFill>
        <a:ln w="12700" cap="flat" cmpd="sng" algn="ctr">
          <a:solidFill>
            <a:srgbClr val="10CF9B">
              <a:tint val="40000"/>
              <a:alpha val="90000"/>
              <a:hueOff val="-1609645"/>
              <a:satOff val="-5790"/>
              <a:lumOff val="633"/>
              <a:alphaOff val="0"/>
            </a:srgbClr>
          </a:solidFill>
          <a:prstDash val="solid"/>
          <a:miter lim="800000"/>
        </a:ln>
        <a:effectLst/>
      </dgm:spPr>
      <dgm:t>
        <a:bodyPr/>
        <a:lstStyle/>
        <a:p>
          <a:pPr algn="ctr">
            <a:buNone/>
          </a:pPr>
          <a:r>
            <a:rPr lang="en-US" dirty="0">
              <a:solidFill>
                <a:sysClr val="windowText" lastClr="000000">
                  <a:hueOff val="0"/>
                  <a:satOff val="0"/>
                  <a:lumOff val="0"/>
                  <a:alphaOff val="0"/>
                </a:sysClr>
              </a:solidFill>
              <a:latin typeface="Calibri" panose="020F0502020204030204"/>
              <a:ea typeface="+mn-ea"/>
              <a:cs typeface="+mn-cs"/>
            </a:rPr>
            <a:t>Societal</a:t>
          </a:r>
        </a:p>
      </dgm:t>
    </dgm:pt>
    <dgm:pt modelId="{073D44DA-8979-445D-BF89-C19CBC8FBC63}" type="parTrans" cxnId="{242BA57F-CC48-46C7-BCE5-6D539DE6254B}">
      <dgm:prSet/>
      <dgm:spPr/>
      <dgm:t>
        <a:bodyPr/>
        <a:lstStyle/>
        <a:p>
          <a:pPr algn="ctr"/>
          <a:endParaRPr lang="en-US"/>
        </a:p>
      </dgm:t>
    </dgm:pt>
    <dgm:pt modelId="{73C97D77-EE42-4B0F-AFEB-40A77CD1BDCF}" type="sibTrans" cxnId="{242BA57F-CC48-46C7-BCE5-6D539DE6254B}">
      <dgm:prSet/>
      <dgm:spPr/>
      <dgm:t>
        <a:bodyPr/>
        <a:lstStyle/>
        <a:p>
          <a:pPr algn="ctr"/>
          <a:endParaRPr lang="en-US"/>
        </a:p>
      </dgm:t>
    </dgm:pt>
    <dgm:pt modelId="{D45D1241-99DD-4616-8474-3C974F32F848}">
      <dgm:prSet phldrT="[Text]"/>
      <dgm:spPr>
        <a:xfrm>
          <a:off x="61991" y="1806130"/>
          <a:ext cx="1980158" cy="792063"/>
        </a:xfrm>
        <a:prstGeom prst="chevron">
          <a:avLst/>
        </a:prstGeom>
        <a:solidFill>
          <a:srgbClr val="10CF9B">
            <a:hueOff val="-3519944"/>
            <a:satOff val="-36129"/>
            <a:lumOff val="15099"/>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Font typeface="+mj-lt"/>
            <a:buNone/>
          </a:pPr>
          <a:r>
            <a:rPr lang="en-US" b="0" dirty="0">
              <a:solidFill>
                <a:sysClr val="window" lastClr="FFFFFF"/>
              </a:solidFill>
              <a:latin typeface="Calibri" panose="020F0502020204030204"/>
              <a:ea typeface="+mn-ea"/>
              <a:cs typeface="+mn-cs"/>
            </a:rPr>
            <a:t>Grantee Experience</a:t>
          </a:r>
        </a:p>
      </dgm:t>
    </dgm:pt>
    <dgm:pt modelId="{FCDEAC4D-F004-4332-A9D6-5B905EF0C6D0}" type="parTrans" cxnId="{E0949106-B1D6-4926-BDD0-F75ED1A15AC2}">
      <dgm:prSet/>
      <dgm:spPr/>
      <dgm:t>
        <a:bodyPr/>
        <a:lstStyle/>
        <a:p>
          <a:pPr algn="ctr"/>
          <a:endParaRPr lang="en-US"/>
        </a:p>
      </dgm:t>
    </dgm:pt>
    <dgm:pt modelId="{D81AEAAB-97CC-4940-9699-519B4E355E0F}" type="sibTrans" cxnId="{E0949106-B1D6-4926-BDD0-F75ED1A15AC2}">
      <dgm:prSet/>
      <dgm:spPr/>
      <dgm:t>
        <a:bodyPr/>
        <a:lstStyle/>
        <a:p>
          <a:pPr algn="ctr"/>
          <a:endParaRPr lang="en-US"/>
        </a:p>
      </dgm:t>
    </dgm:pt>
    <dgm:pt modelId="{C9698CF3-93A0-4E67-85DE-204642E1808D}">
      <dgm:prSet phldrT="[Text]"/>
      <dgm:spPr>
        <a:xfrm>
          <a:off x="1784729" y="1873455"/>
          <a:ext cx="1643531" cy="657412"/>
        </a:xfrm>
        <a:prstGeom prst="chevron">
          <a:avLst/>
        </a:prstGeom>
        <a:solidFill>
          <a:srgbClr val="10CF9B">
            <a:tint val="40000"/>
            <a:alpha val="90000"/>
            <a:hueOff val="-1810850"/>
            <a:satOff val="-6513"/>
            <a:lumOff val="712"/>
            <a:alphaOff val="0"/>
          </a:srgbClr>
        </a:solidFill>
        <a:ln w="12700" cap="flat" cmpd="sng" algn="ctr">
          <a:solidFill>
            <a:srgbClr val="10CF9B">
              <a:tint val="40000"/>
              <a:alpha val="90000"/>
              <a:hueOff val="-1810850"/>
              <a:satOff val="-6513"/>
              <a:lumOff val="712"/>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1:1 Coaching</a:t>
          </a:r>
        </a:p>
      </dgm:t>
    </dgm:pt>
    <dgm:pt modelId="{CD972B48-745A-469A-8116-559BC073F199}" type="parTrans" cxnId="{E6C0052A-007F-4159-9BCC-14F992E6998E}">
      <dgm:prSet/>
      <dgm:spPr/>
      <dgm:t>
        <a:bodyPr/>
        <a:lstStyle/>
        <a:p>
          <a:endParaRPr lang="en-US"/>
        </a:p>
      </dgm:t>
    </dgm:pt>
    <dgm:pt modelId="{E27FBE18-96A1-496E-A4D6-F796272039CC}" type="sibTrans" cxnId="{E6C0052A-007F-4159-9BCC-14F992E6998E}">
      <dgm:prSet/>
      <dgm:spPr/>
      <dgm:t>
        <a:bodyPr/>
        <a:lstStyle/>
        <a:p>
          <a:endParaRPr lang="en-US"/>
        </a:p>
      </dgm:t>
    </dgm:pt>
    <dgm:pt modelId="{0EAC8FD7-CA4C-4478-8F9F-F73AE2D53503}">
      <dgm:prSet phldrT="[Text]"/>
      <dgm:spPr>
        <a:xfrm>
          <a:off x="3198166" y="1873455"/>
          <a:ext cx="1643531" cy="657412"/>
        </a:xfrm>
        <a:prstGeom prst="chevron">
          <a:avLst/>
        </a:prstGeom>
        <a:solidFill>
          <a:srgbClr val="10CF9B">
            <a:tint val="40000"/>
            <a:alpha val="90000"/>
            <a:hueOff val="-2012056"/>
            <a:satOff val="-7237"/>
            <a:lumOff val="792"/>
            <a:alphaOff val="0"/>
          </a:srgbClr>
        </a:solidFill>
        <a:ln w="12700" cap="flat" cmpd="sng" algn="ctr">
          <a:solidFill>
            <a:srgbClr val="10CF9B">
              <a:tint val="40000"/>
              <a:alpha val="90000"/>
              <a:hueOff val="-2012056"/>
              <a:satOff val="-7237"/>
              <a:lumOff val="792"/>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SME Consultation</a:t>
          </a:r>
        </a:p>
      </dgm:t>
    </dgm:pt>
    <dgm:pt modelId="{86E74AAB-9EDB-4919-BA2F-1AD66CCC719C}" type="parTrans" cxnId="{B85E29F2-50B6-4F23-968F-374FD671C04F}">
      <dgm:prSet/>
      <dgm:spPr/>
      <dgm:t>
        <a:bodyPr/>
        <a:lstStyle/>
        <a:p>
          <a:endParaRPr lang="en-US"/>
        </a:p>
      </dgm:t>
    </dgm:pt>
    <dgm:pt modelId="{F9373067-540B-49DC-9D3C-36BABECCEB46}" type="sibTrans" cxnId="{B85E29F2-50B6-4F23-968F-374FD671C04F}">
      <dgm:prSet/>
      <dgm:spPr/>
      <dgm:t>
        <a:bodyPr/>
        <a:lstStyle/>
        <a:p>
          <a:endParaRPr lang="en-US"/>
        </a:p>
      </dgm:t>
    </dgm:pt>
    <dgm:pt modelId="{5FCBC1F8-E9F3-4966-A878-0515C7E941D8}">
      <dgm:prSet phldrT="[Text]"/>
      <dgm:spPr>
        <a:xfrm>
          <a:off x="4611603" y="1873455"/>
          <a:ext cx="1643531" cy="657412"/>
        </a:xfrm>
        <a:prstGeom prst="chevron">
          <a:avLst/>
        </a:prstGeom>
        <a:solidFill>
          <a:srgbClr val="10CF9B">
            <a:tint val="40000"/>
            <a:alpha val="90000"/>
            <a:hueOff val="-2213261"/>
            <a:satOff val="-7961"/>
            <a:lumOff val="871"/>
            <a:alphaOff val="0"/>
          </a:srgbClr>
        </a:solidFill>
        <a:ln w="12700" cap="flat" cmpd="sng" algn="ctr">
          <a:solidFill>
            <a:srgbClr val="10CF9B">
              <a:tint val="40000"/>
              <a:alpha val="90000"/>
              <a:hueOff val="-2213261"/>
              <a:satOff val="-7961"/>
              <a:lumOff val="871"/>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Peer to Peer Small Groups</a:t>
          </a:r>
        </a:p>
      </dgm:t>
    </dgm:pt>
    <dgm:pt modelId="{1E293BB9-37B4-43BF-A011-BFD4E40FC3BB}" type="parTrans" cxnId="{6DDE6860-0877-434A-A153-91552EDF5B55}">
      <dgm:prSet/>
      <dgm:spPr/>
      <dgm:t>
        <a:bodyPr/>
        <a:lstStyle/>
        <a:p>
          <a:endParaRPr lang="en-US"/>
        </a:p>
      </dgm:t>
    </dgm:pt>
    <dgm:pt modelId="{93AF33C3-0CE3-4782-A520-93E2BCA37172}" type="sibTrans" cxnId="{6DDE6860-0877-434A-A153-91552EDF5B55}">
      <dgm:prSet/>
      <dgm:spPr/>
      <dgm:t>
        <a:bodyPr/>
        <a:lstStyle/>
        <a:p>
          <a:endParaRPr lang="en-US"/>
        </a:p>
      </dgm:t>
    </dgm:pt>
    <dgm:pt modelId="{F416AC22-3AED-4A47-B377-75FC15F6CB40}">
      <dgm:prSet phldrT="[Text]"/>
      <dgm:spPr>
        <a:xfrm>
          <a:off x="6025040" y="1873455"/>
          <a:ext cx="1643531" cy="657412"/>
        </a:xfrm>
        <a:prstGeom prst="chevron">
          <a:avLst/>
        </a:prstGeom>
        <a:solidFill>
          <a:srgbClr val="10CF9B">
            <a:tint val="40000"/>
            <a:alpha val="90000"/>
            <a:hueOff val="-2414467"/>
            <a:satOff val="-8684"/>
            <a:lumOff val="950"/>
            <a:alphaOff val="0"/>
          </a:srgbClr>
        </a:solidFill>
        <a:ln w="12700" cap="flat" cmpd="sng" algn="ctr">
          <a:solidFill>
            <a:srgbClr val="10CF9B">
              <a:tint val="40000"/>
              <a:alpha val="90000"/>
              <a:hueOff val="-2414467"/>
              <a:satOff val="-8684"/>
              <a:lumOff val="950"/>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SME Webinars</a:t>
          </a:r>
        </a:p>
      </dgm:t>
    </dgm:pt>
    <dgm:pt modelId="{AEAD9122-7F06-4C8D-9047-672781D577B4}" type="parTrans" cxnId="{9A613772-1A67-430A-8BD6-C4A11F810174}">
      <dgm:prSet/>
      <dgm:spPr/>
      <dgm:t>
        <a:bodyPr/>
        <a:lstStyle/>
        <a:p>
          <a:endParaRPr lang="en-US"/>
        </a:p>
      </dgm:t>
    </dgm:pt>
    <dgm:pt modelId="{20A70A0F-AA64-4FEF-B6D0-532C20976177}" type="sibTrans" cxnId="{9A613772-1A67-430A-8BD6-C4A11F810174}">
      <dgm:prSet/>
      <dgm:spPr/>
      <dgm:t>
        <a:bodyPr/>
        <a:lstStyle/>
        <a:p>
          <a:endParaRPr lang="en-US"/>
        </a:p>
      </dgm:t>
    </dgm:pt>
    <dgm:pt modelId="{4D5E384B-9874-4DDA-B43D-1326426344FB}">
      <dgm:prSet phldrT="[Text]"/>
      <dgm:spPr>
        <a:xfrm>
          <a:off x="7438477" y="1873455"/>
          <a:ext cx="1643531" cy="657412"/>
        </a:xfrm>
        <a:prstGeom prst="chevron">
          <a:avLst/>
        </a:prstGeom>
        <a:solidFill>
          <a:srgbClr val="10CF9B">
            <a:tint val="40000"/>
            <a:alpha val="90000"/>
            <a:hueOff val="-2615673"/>
            <a:satOff val="-9408"/>
            <a:lumOff val="1029"/>
            <a:alphaOff val="0"/>
          </a:srgbClr>
        </a:solidFill>
        <a:ln w="12700" cap="flat" cmpd="sng" algn="ctr">
          <a:solidFill>
            <a:srgbClr val="10CF9B">
              <a:tint val="40000"/>
              <a:alpha val="90000"/>
              <a:hueOff val="-2615673"/>
              <a:satOff val="-9408"/>
              <a:lumOff val="1029"/>
              <a:alphaOff val="0"/>
            </a:srgbClr>
          </a:solidFill>
          <a:prstDash val="solid"/>
          <a:miter lim="800000"/>
        </a:ln>
        <a:effectLst/>
      </dgm:spPr>
      <dgm:t>
        <a:bodyPr/>
        <a:lstStyle/>
        <a:p>
          <a:pPr algn="ctr">
            <a:buFont typeface="+mj-lt"/>
            <a:buNone/>
          </a:pPr>
          <a:r>
            <a:rPr lang="en-US" b="0" dirty="0">
              <a:solidFill>
                <a:sysClr val="windowText" lastClr="000000">
                  <a:hueOff val="0"/>
                  <a:satOff val="0"/>
                  <a:lumOff val="0"/>
                  <a:alphaOff val="0"/>
                </a:sysClr>
              </a:solidFill>
              <a:latin typeface="Calibri" panose="020F0502020204030204"/>
              <a:ea typeface="+mn-ea"/>
              <a:cs typeface="+mn-cs"/>
            </a:rPr>
            <a:t>SCC Newsletter</a:t>
          </a:r>
        </a:p>
      </dgm:t>
    </dgm:pt>
    <dgm:pt modelId="{81F0BB6E-65A7-41E5-810E-5FC34604F899}" type="parTrans" cxnId="{487BB999-F197-40FD-B190-83E7E7386465}">
      <dgm:prSet/>
      <dgm:spPr/>
      <dgm:t>
        <a:bodyPr/>
        <a:lstStyle/>
        <a:p>
          <a:endParaRPr lang="en-US"/>
        </a:p>
      </dgm:t>
    </dgm:pt>
    <dgm:pt modelId="{A493FFEE-A8FA-481D-A561-9BB1BF766F26}" type="sibTrans" cxnId="{487BB999-F197-40FD-B190-83E7E7386465}">
      <dgm:prSet/>
      <dgm:spPr/>
      <dgm:t>
        <a:bodyPr/>
        <a:lstStyle/>
        <a:p>
          <a:endParaRPr lang="en-US"/>
        </a:p>
      </dgm:t>
    </dgm:pt>
    <dgm:pt modelId="{4EB07893-9795-4614-82DA-7775C526ADD2}">
      <dgm:prSet phldrT="[Text]"/>
      <dgm:spPr>
        <a:xfrm>
          <a:off x="61991" y="226"/>
          <a:ext cx="1980158" cy="792063"/>
        </a:xfrm>
        <a:prstGeom prst="chevron">
          <a:avLst/>
        </a:prstGeom>
        <a:solidFill>
          <a:srgbClr val="10CF9B">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dirty="0">
              <a:solidFill>
                <a:sysClr val="window" lastClr="FFFFFF"/>
              </a:solidFill>
              <a:latin typeface="Calibri" panose="020F0502020204030204"/>
              <a:ea typeface="+mn-ea"/>
              <a:cs typeface="+mn-cs"/>
            </a:rPr>
            <a:t>Success Indicators</a:t>
          </a:r>
        </a:p>
      </dgm:t>
    </dgm:pt>
    <dgm:pt modelId="{DD17AB43-2093-4980-B018-E958F1296EF9}" type="parTrans" cxnId="{B5C8B695-315F-4A54-834D-68825AC9D964}">
      <dgm:prSet/>
      <dgm:spPr/>
      <dgm:t>
        <a:bodyPr/>
        <a:lstStyle/>
        <a:p>
          <a:endParaRPr lang="en-US"/>
        </a:p>
      </dgm:t>
    </dgm:pt>
    <dgm:pt modelId="{76B75F4F-D69C-4AB5-9DD9-32F362EA71E0}" type="sibTrans" cxnId="{B5C8B695-315F-4A54-834D-68825AC9D964}">
      <dgm:prSet/>
      <dgm:spPr/>
      <dgm:t>
        <a:bodyPr/>
        <a:lstStyle/>
        <a:p>
          <a:endParaRPr lang="en-US"/>
        </a:p>
      </dgm:t>
    </dgm:pt>
    <dgm:pt modelId="{E0A4F279-79CF-4F36-A03C-496B425D3E8D}">
      <dgm:prSet phldrT="[Text]"/>
      <dgm:spPr>
        <a:xfrm>
          <a:off x="1784729" y="67551"/>
          <a:ext cx="1643531" cy="657412"/>
        </a:xfrm>
        <a:prstGeom prst="chevron">
          <a:avLst/>
        </a:prstGeom>
        <a:solidFill>
          <a:srgbClr val="10CF9B">
            <a:tint val="40000"/>
            <a:alpha val="90000"/>
            <a:hueOff val="0"/>
            <a:satOff val="0"/>
            <a:lumOff val="0"/>
            <a:alphaOff val="0"/>
          </a:srgbClr>
        </a:solidFill>
        <a:ln w="12700" cap="flat" cmpd="sng" algn="ctr">
          <a:solidFill>
            <a:srgbClr val="10CF9B">
              <a:tint val="40000"/>
              <a:alpha val="90000"/>
              <a:hueOff val="0"/>
              <a:satOff val="0"/>
              <a:lumOff val="0"/>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Operational Systems</a:t>
          </a:r>
        </a:p>
      </dgm:t>
    </dgm:pt>
    <dgm:pt modelId="{C35E6C74-61EC-4C3D-8F7E-B5715F4B6E7E}" type="parTrans" cxnId="{E03DB3DC-24CD-49BE-AC3B-4EE314B16AA6}">
      <dgm:prSet/>
      <dgm:spPr/>
      <dgm:t>
        <a:bodyPr/>
        <a:lstStyle/>
        <a:p>
          <a:endParaRPr lang="en-US"/>
        </a:p>
      </dgm:t>
    </dgm:pt>
    <dgm:pt modelId="{8577B725-5D04-479C-AD2A-5DB2A695FF7B}" type="sibTrans" cxnId="{E03DB3DC-24CD-49BE-AC3B-4EE314B16AA6}">
      <dgm:prSet/>
      <dgm:spPr/>
      <dgm:t>
        <a:bodyPr/>
        <a:lstStyle/>
        <a:p>
          <a:endParaRPr lang="en-US"/>
        </a:p>
      </dgm:t>
    </dgm:pt>
    <dgm:pt modelId="{F77C94DC-C0B7-46B8-BAE9-51A788CDDA25}">
      <dgm:prSet phldrT="[Text]"/>
      <dgm:spPr>
        <a:xfrm>
          <a:off x="3198166" y="67551"/>
          <a:ext cx="1643531" cy="657412"/>
        </a:xfrm>
        <a:prstGeom prst="chevron">
          <a:avLst/>
        </a:prstGeom>
        <a:solidFill>
          <a:srgbClr val="10CF9B">
            <a:tint val="40000"/>
            <a:alpha val="90000"/>
            <a:hueOff val="-201206"/>
            <a:satOff val="-724"/>
            <a:lumOff val="79"/>
            <a:alphaOff val="0"/>
          </a:srgbClr>
        </a:solidFill>
        <a:ln w="12700" cap="flat" cmpd="sng" algn="ctr">
          <a:solidFill>
            <a:srgbClr val="10CF9B">
              <a:tint val="40000"/>
              <a:alpha val="90000"/>
              <a:hueOff val="-201206"/>
              <a:satOff val="-724"/>
              <a:lumOff val="79"/>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Organizational Management</a:t>
          </a:r>
        </a:p>
      </dgm:t>
    </dgm:pt>
    <dgm:pt modelId="{7F83F3CA-4873-4911-9313-D59F16FB82E9}" type="parTrans" cxnId="{A50D1673-6CAB-493E-B7B8-9593F45EE161}">
      <dgm:prSet/>
      <dgm:spPr/>
      <dgm:t>
        <a:bodyPr/>
        <a:lstStyle/>
        <a:p>
          <a:endParaRPr lang="en-US"/>
        </a:p>
      </dgm:t>
    </dgm:pt>
    <dgm:pt modelId="{54BDFB8F-BD75-49B8-BB48-1B18F5A5B92C}" type="sibTrans" cxnId="{A50D1673-6CAB-493E-B7B8-9593F45EE161}">
      <dgm:prSet/>
      <dgm:spPr/>
      <dgm:t>
        <a:bodyPr/>
        <a:lstStyle/>
        <a:p>
          <a:endParaRPr lang="en-US"/>
        </a:p>
      </dgm:t>
    </dgm:pt>
    <dgm:pt modelId="{4892B8D9-05E4-4F96-92E0-0A8D71E7E475}">
      <dgm:prSet phldrT="[Text]"/>
      <dgm:spPr>
        <a:xfrm>
          <a:off x="4611603" y="67551"/>
          <a:ext cx="1643531" cy="657412"/>
        </a:xfrm>
        <a:prstGeom prst="chevron">
          <a:avLst/>
        </a:prstGeom>
        <a:solidFill>
          <a:srgbClr val="10CF9B">
            <a:tint val="40000"/>
            <a:alpha val="90000"/>
            <a:hueOff val="-402411"/>
            <a:satOff val="-1447"/>
            <a:lumOff val="158"/>
            <a:alphaOff val="0"/>
          </a:srgbClr>
        </a:solidFill>
        <a:ln w="12700" cap="flat" cmpd="sng" algn="ctr">
          <a:solidFill>
            <a:srgbClr val="10CF9B">
              <a:tint val="40000"/>
              <a:alpha val="90000"/>
              <a:hueOff val="-402411"/>
              <a:satOff val="-1447"/>
              <a:lumOff val="158"/>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Equity-minded Change</a:t>
          </a:r>
        </a:p>
      </dgm:t>
    </dgm:pt>
    <dgm:pt modelId="{93F93BEB-BB27-4EFA-8953-B423BA5334AE}" type="parTrans" cxnId="{D7880DE7-ABD6-4DE9-B29B-FF81BFB103FE}">
      <dgm:prSet/>
      <dgm:spPr/>
      <dgm:t>
        <a:bodyPr/>
        <a:lstStyle/>
        <a:p>
          <a:endParaRPr lang="en-US"/>
        </a:p>
      </dgm:t>
    </dgm:pt>
    <dgm:pt modelId="{521057B6-993E-47FA-A202-D4CAEC561CDD}" type="sibTrans" cxnId="{D7880DE7-ABD6-4DE9-B29B-FF81BFB103FE}">
      <dgm:prSet/>
      <dgm:spPr/>
      <dgm:t>
        <a:bodyPr/>
        <a:lstStyle/>
        <a:p>
          <a:endParaRPr lang="en-US"/>
        </a:p>
      </dgm:t>
    </dgm:pt>
    <dgm:pt modelId="{530752E6-63B4-4B38-ADA7-06D18DF59DCA}">
      <dgm:prSet phldrT="[Text]"/>
      <dgm:spPr>
        <a:xfrm>
          <a:off x="6025040" y="67551"/>
          <a:ext cx="1643531" cy="657412"/>
        </a:xfrm>
        <a:prstGeom prst="chevron">
          <a:avLst/>
        </a:prstGeom>
        <a:solidFill>
          <a:srgbClr val="10CF9B">
            <a:tint val="40000"/>
            <a:alpha val="90000"/>
            <a:hueOff val="-603617"/>
            <a:satOff val="-2171"/>
            <a:lumOff val="237"/>
            <a:alphaOff val="0"/>
          </a:srgbClr>
        </a:solidFill>
        <a:ln w="12700" cap="flat" cmpd="sng" algn="ctr">
          <a:solidFill>
            <a:srgbClr val="10CF9B">
              <a:tint val="40000"/>
              <a:alpha val="90000"/>
              <a:hueOff val="-603617"/>
              <a:satOff val="-2171"/>
              <a:lumOff val="237"/>
              <a:alphaOff val="0"/>
            </a:srgbClr>
          </a:solidFill>
          <a:prstDash val="solid"/>
          <a:miter lim="800000"/>
        </a:ln>
        <a:effectLst/>
      </dgm:spPr>
      <dgm:t>
        <a:bodyPr/>
        <a:lstStyle/>
        <a:p>
          <a:pPr>
            <a:buNone/>
          </a:pPr>
          <a:r>
            <a:rPr lang="en-US" dirty="0">
              <a:solidFill>
                <a:sysClr val="windowText" lastClr="000000">
                  <a:hueOff val="0"/>
                  <a:satOff val="0"/>
                  <a:lumOff val="0"/>
                  <a:alphaOff val="0"/>
                </a:sysClr>
              </a:solidFill>
              <a:latin typeface="Calibri" panose="020F0502020204030204"/>
              <a:ea typeface="+mn-ea"/>
              <a:cs typeface="+mn-cs"/>
            </a:rPr>
            <a:t>Stakeholder Engagement</a:t>
          </a:r>
        </a:p>
      </dgm:t>
    </dgm:pt>
    <dgm:pt modelId="{890DCCAB-5862-4F1C-B695-971865376551}" type="parTrans" cxnId="{7A7A97FD-4D0F-4533-8D60-17AEB6DFA4F4}">
      <dgm:prSet/>
      <dgm:spPr/>
      <dgm:t>
        <a:bodyPr/>
        <a:lstStyle/>
        <a:p>
          <a:endParaRPr lang="en-US"/>
        </a:p>
      </dgm:t>
    </dgm:pt>
    <dgm:pt modelId="{B898A541-8488-4E66-8BF9-C177FDF476E8}" type="sibTrans" cxnId="{7A7A97FD-4D0F-4533-8D60-17AEB6DFA4F4}">
      <dgm:prSet/>
      <dgm:spPr/>
      <dgm:t>
        <a:bodyPr/>
        <a:lstStyle/>
        <a:p>
          <a:endParaRPr lang="en-US"/>
        </a:p>
      </dgm:t>
    </dgm:pt>
    <dgm:pt modelId="{4E48B640-1950-444D-A2AF-1494EC95F04F}">
      <dgm:prSet phldrT="[Text]"/>
      <dgm:spPr>
        <a:xfrm>
          <a:off x="7438477" y="67551"/>
          <a:ext cx="1643531" cy="657412"/>
        </a:xfrm>
        <a:prstGeom prst="chevron">
          <a:avLst/>
        </a:prstGeom>
        <a:solidFill>
          <a:srgbClr val="10CF9B">
            <a:tint val="40000"/>
            <a:alpha val="90000"/>
            <a:hueOff val="-804822"/>
            <a:satOff val="-2895"/>
            <a:lumOff val="317"/>
            <a:alphaOff val="0"/>
          </a:srgbClr>
        </a:solidFill>
        <a:ln w="12700" cap="flat" cmpd="sng" algn="ctr">
          <a:solidFill>
            <a:srgbClr val="10CF9B">
              <a:tint val="40000"/>
              <a:alpha val="90000"/>
              <a:hueOff val="-804822"/>
              <a:satOff val="-2895"/>
              <a:lumOff val="317"/>
              <a:alphaOff val="0"/>
            </a:srgbClr>
          </a:solidFill>
          <a:prstDash val="solid"/>
          <a:miter lim="800000"/>
        </a:ln>
        <a:effectLst/>
      </dgm:spPr>
      <dgm:t>
        <a:bodyPr/>
        <a:lstStyle/>
        <a:p>
          <a:pPr>
            <a:buNone/>
          </a:pPr>
          <a:r>
            <a:rPr lang="en-US" b="0" dirty="0">
              <a:solidFill>
                <a:sysClr val="windowText" lastClr="000000">
                  <a:hueOff val="0"/>
                  <a:satOff val="0"/>
                  <a:lumOff val="0"/>
                  <a:alphaOff val="0"/>
                </a:sysClr>
              </a:solidFill>
              <a:latin typeface="Calibri" panose="020F0502020204030204"/>
              <a:ea typeface="+mn-ea"/>
              <a:cs typeface="+mn-cs"/>
            </a:rPr>
            <a:t>Accelerated Career Pathways</a:t>
          </a:r>
          <a:endParaRPr lang="en-US" dirty="0">
            <a:solidFill>
              <a:sysClr val="windowText" lastClr="000000">
                <a:hueOff val="0"/>
                <a:satOff val="0"/>
                <a:lumOff val="0"/>
                <a:alphaOff val="0"/>
              </a:sysClr>
            </a:solidFill>
            <a:latin typeface="Calibri" panose="020F0502020204030204"/>
            <a:ea typeface="+mn-ea"/>
            <a:cs typeface="+mn-cs"/>
          </a:endParaRPr>
        </a:p>
      </dgm:t>
    </dgm:pt>
    <dgm:pt modelId="{CA40FC93-A92A-4AB4-9510-86DF2120D62F}" type="parTrans" cxnId="{0AE72032-684D-49E6-8AF6-671979DDAAB2}">
      <dgm:prSet/>
      <dgm:spPr/>
      <dgm:t>
        <a:bodyPr/>
        <a:lstStyle/>
        <a:p>
          <a:endParaRPr lang="en-US"/>
        </a:p>
      </dgm:t>
    </dgm:pt>
    <dgm:pt modelId="{BCCDACD3-7EFA-4568-9DA3-BC4D00237940}" type="sibTrans" cxnId="{0AE72032-684D-49E6-8AF6-671979DDAAB2}">
      <dgm:prSet/>
      <dgm:spPr/>
      <dgm:t>
        <a:bodyPr/>
        <a:lstStyle/>
        <a:p>
          <a:endParaRPr lang="en-US"/>
        </a:p>
      </dgm:t>
    </dgm:pt>
    <dgm:pt modelId="{6E2B6F2F-F554-4D2C-8F17-9F998E552B39}" type="pres">
      <dgm:prSet presAssocID="{0CEC9387-4553-41C5-9934-028FD868046A}" presName="Name0" presStyleCnt="0">
        <dgm:presLayoutVars>
          <dgm:chPref val="3"/>
          <dgm:dir/>
          <dgm:animLvl val="lvl"/>
          <dgm:resizeHandles/>
        </dgm:presLayoutVars>
      </dgm:prSet>
      <dgm:spPr/>
    </dgm:pt>
    <dgm:pt modelId="{EABDC4F3-2AE5-44F6-828F-E1E39777F340}" type="pres">
      <dgm:prSet presAssocID="{4EB07893-9795-4614-82DA-7775C526ADD2}" presName="horFlow" presStyleCnt="0"/>
      <dgm:spPr/>
    </dgm:pt>
    <dgm:pt modelId="{B59F2D73-03CA-4559-B308-540C53532E62}" type="pres">
      <dgm:prSet presAssocID="{4EB07893-9795-4614-82DA-7775C526ADD2}" presName="bigChev" presStyleLbl="node1" presStyleIdx="0" presStyleCnt="3" custScaleX="107912" custScaleY="90483"/>
      <dgm:spPr/>
    </dgm:pt>
    <dgm:pt modelId="{9793518B-52E1-40F2-AAD9-CF268E70925A}" type="pres">
      <dgm:prSet presAssocID="{C35E6C74-61EC-4C3D-8F7E-B5715F4B6E7E}" presName="parTrans" presStyleCnt="0"/>
      <dgm:spPr/>
    </dgm:pt>
    <dgm:pt modelId="{E3314869-521E-41FC-A1E7-D53DDFDBF82E}" type="pres">
      <dgm:prSet presAssocID="{E0A4F279-79CF-4F36-A03C-496B425D3E8D}" presName="node" presStyleLbl="alignAccFollowNode1" presStyleIdx="0" presStyleCnt="14">
        <dgm:presLayoutVars>
          <dgm:bulletEnabled val="1"/>
        </dgm:presLayoutVars>
      </dgm:prSet>
      <dgm:spPr/>
    </dgm:pt>
    <dgm:pt modelId="{2392F794-8E25-42C9-B108-C8F6116036E9}" type="pres">
      <dgm:prSet presAssocID="{8577B725-5D04-479C-AD2A-5DB2A695FF7B}" presName="sibTrans" presStyleCnt="0"/>
      <dgm:spPr/>
    </dgm:pt>
    <dgm:pt modelId="{7536EB9E-839E-49CD-975C-0861EA96B36E}" type="pres">
      <dgm:prSet presAssocID="{F77C94DC-C0B7-46B8-BAE9-51A788CDDA25}" presName="node" presStyleLbl="alignAccFollowNode1" presStyleIdx="1" presStyleCnt="14">
        <dgm:presLayoutVars>
          <dgm:bulletEnabled val="1"/>
        </dgm:presLayoutVars>
      </dgm:prSet>
      <dgm:spPr/>
    </dgm:pt>
    <dgm:pt modelId="{1034F604-DA51-4B82-AABA-64696C413C2C}" type="pres">
      <dgm:prSet presAssocID="{54BDFB8F-BD75-49B8-BB48-1B18F5A5B92C}" presName="sibTrans" presStyleCnt="0"/>
      <dgm:spPr/>
    </dgm:pt>
    <dgm:pt modelId="{7EAB5DC3-70DF-437A-867A-F17D95E2B100}" type="pres">
      <dgm:prSet presAssocID="{4892B8D9-05E4-4F96-92E0-0A8D71E7E475}" presName="node" presStyleLbl="alignAccFollowNode1" presStyleIdx="2" presStyleCnt="14">
        <dgm:presLayoutVars>
          <dgm:bulletEnabled val="1"/>
        </dgm:presLayoutVars>
      </dgm:prSet>
      <dgm:spPr/>
    </dgm:pt>
    <dgm:pt modelId="{0EDAABFA-D25B-488E-93C2-6FFA32E459EF}" type="pres">
      <dgm:prSet presAssocID="{521057B6-993E-47FA-A202-D4CAEC561CDD}" presName="sibTrans" presStyleCnt="0"/>
      <dgm:spPr/>
    </dgm:pt>
    <dgm:pt modelId="{9B4A8EFD-63FF-4F56-A80F-4BC70BEDDF4D}" type="pres">
      <dgm:prSet presAssocID="{530752E6-63B4-4B38-ADA7-06D18DF59DCA}" presName="node" presStyleLbl="alignAccFollowNode1" presStyleIdx="3" presStyleCnt="14">
        <dgm:presLayoutVars>
          <dgm:bulletEnabled val="1"/>
        </dgm:presLayoutVars>
      </dgm:prSet>
      <dgm:spPr/>
    </dgm:pt>
    <dgm:pt modelId="{9B2D3013-EF05-4EA0-A1D8-BA88772D06D7}" type="pres">
      <dgm:prSet presAssocID="{B898A541-8488-4E66-8BF9-C177FDF476E8}" presName="sibTrans" presStyleCnt="0"/>
      <dgm:spPr/>
    </dgm:pt>
    <dgm:pt modelId="{191F0D22-CFCE-4D77-A030-F719FDE24229}" type="pres">
      <dgm:prSet presAssocID="{4E48B640-1950-444D-A2AF-1494EC95F04F}" presName="node" presStyleLbl="alignAccFollowNode1" presStyleIdx="4" presStyleCnt="14">
        <dgm:presLayoutVars>
          <dgm:bulletEnabled val="1"/>
        </dgm:presLayoutVars>
      </dgm:prSet>
      <dgm:spPr/>
    </dgm:pt>
    <dgm:pt modelId="{8F0407DC-87E3-4314-9B3F-8C6ED352B5E8}" type="pres">
      <dgm:prSet presAssocID="{4EB07893-9795-4614-82DA-7775C526ADD2}" presName="vSp" presStyleCnt="0"/>
      <dgm:spPr/>
    </dgm:pt>
    <dgm:pt modelId="{5DEBEB07-3355-475F-9B4C-9B68DE7CE990}" type="pres">
      <dgm:prSet presAssocID="{C3468A4C-EA72-4B56-BDEF-7E1C50466722}" presName="horFlow" presStyleCnt="0"/>
      <dgm:spPr/>
    </dgm:pt>
    <dgm:pt modelId="{818981AA-E121-473A-A9D5-CEA6ABBDA4BE}" type="pres">
      <dgm:prSet presAssocID="{C3468A4C-EA72-4B56-BDEF-7E1C50466722}" presName="bigChev" presStyleLbl="node1" presStyleIdx="1" presStyleCnt="3"/>
      <dgm:spPr/>
    </dgm:pt>
    <dgm:pt modelId="{33F98569-6E43-42EE-944B-46D75F29044C}" type="pres">
      <dgm:prSet presAssocID="{5B524620-BF95-4C3E-A557-A1C9BDADED6D}" presName="parTrans" presStyleCnt="0"/>
      <dgm:spPr/>
    </dgm:pt>
    <dgm:pt modelId="{3C7A87F6-1003-4F56-8314-818D60148681}" type="pres">
      <dgm:prSet presAssocID="{0A0119D1-8F91-4E2A-BA32-C816298CED81}" presName="node" presStyleLbl="alignAccFollowNode1" presStyleIdx="5" presStyleCnt="14" custScaleX="120770">
        <dgm:presLayoutVars>
          <dgm:bulletEnabled val="1"/>
        </dgm:presLayoutVars>
      </dgm:prSet>
      <dgm:spPr/>
    </dgm:pt>
    <dgm:pt modelId="{79CE130F-D090-41B4-A81C-98B7528C77EE}" type="pres">
      <dgm:prSet presAssocID="{691D9B83-5857-4AF1-BFEA-41851C189A01}" presName="sibTrans" presStyleCnt="0"/>
      <dgm:spPr/>
    </dgm:pt>
    <dgm:pt modelId="{F32B8FBC-5F33-4134-82DF-BD31DF8370B6}" type="pres">
      <dgm:prSet presAssocID="{90009C49-BA99-4EE2-AE87-247E8D94F882}" presName="node" presStyleLbl="alignAccFollowNode1" presStyleIdx="6" presStyleCnt="14" custScaleX="120770">
        <dgm:presLayoutVars>
          <dgm:bulletEnabled val="1"/>
        </dgm:presLayoutVars>
      </dgm:prSet>
      <dgm:spPr/>
    </dgm:pt>
    <dgm:pt modelId="{A03FAFEC-6A69-442A-A607-BFB8F7C71660}" type="pres">
      <dgm:prSet presAssocID="{456A2B67-2947-4BA1-98E3-4BA027F01696}" presName="sibTrans" presStyleCnt="0"/>
      <dgm:spPr/>
    </dgm:pt>
    <dgm:pt modelId="{BB28C840-B2B8-4168-AAB1-DCDDB8A4A17B}" type="pres">
      <dgm:prSet presAssocID="{7E880D59-7136-45B6-90FC-53AAAA5AC8E1}" presName="node" presStyleLbl="alignAccFollowNode1" presStyleIdx="7" presStyleCnt="14" custScaleX="120770">
        <dgm:presLayoutVars>
          <dgm:bulletEnabled val="1"/>
        </dgm:presLayoutVars>
      </dgm:prSet>
      <dgm:spPr/>
    </dgm:pt>
    <dgm:pt modelId="{36AB351A-A3E7-46CD-9CF1-43D23EF3DB2A}" type="pres">
      <dgm:prSet presAssocID="{901BE699-A73D-41EE-AE17-E387E18F0325}" presName="sibTrans" presStyleCnt="0"/>
      <dgm:spPr/>
    </dgm:pt>
    <dgm:pt modelId="{C106F5E8-258F-4B6D-B599-6F7A3E5E3A31}" type="pres">
      <dgm:prSet presAssocID="{0CE625F5-F583-42DF-9FEF-4FFEBEDB9E01}" presName="node" presStyleLbl="alignAccFollowNode1" presStyleIdx="8" presStyleCnt="14" custScaleX="120770">
        <dgm:presLayoutVars>
          <dgm:bulletEnabled val="1"/>
        </dgm:presLayoutVars>
      </dgm:prSet>
      <dgm:spPr/>
    </dgm:pt>
    <dgm:pt modelId="{8735B6BB-927A-440B-88BF-C14626CAC421}" type="pres">
      <dgm:prSet presAssocID="{C3468A4C-EA72-4B56-BDEF-7E1C50466722}" presName="vSp" presStyleCnt="0"/>
      <dgm:spPr/>
    </dgm:pt>
    <dgm:pt modelId="{F5460400-4A91-4AC0-8C5D-B0D619F6C27B}" type="pres">
      <dgm:prSet presAssocID="{D45D1241-99DD-4616-8474-3C974F32F848}" presName="horFlow" presStyleCnt="0"/>
      <dgm:spPr/>
    </dgm:pt>
    <dgm:pt modelId="{17440FF5-8DDB-4462-9DCB-3538FB88616F}" type="pres">
      <dgm:prSet presAssocID="{D45D1241-99DD-4616-8474-3C974F32F848}" presName="bigChev" presStyleLbl="node1" presStyleIdx="2" presStyleCnt="3"/>
      <dgm:spPr/>
    </dgm:pt>
    <dgm:pt modelId="{5C08D914-3E9F-43E3-AAD4-7DE9E5889B8D}" type="pres">
      <dgm:prSet presAssocID="{CD972B48-745A-469A-8116-559BC073F199}" presName="parTrans" presStyleCnt="0"/>
      <dgm:spPr/>
    </dgm:pt>
    <dgm:pt modelId="{9D9902A8-AF86-44A0-BC80-4799970F7FE1}" type="pres">
      <dgm:prSet presAssocID="{C9698CF3-93A0-4E67-85DE-204642E1808D}" presName="node" presStyleLbl="alignAccFollowNode1" presStyleIdx="9" presStyleCnt="14">
        <dgm:presLayoutVars>
          <dgm:bulletEnabled val="1"/>
        </dgm:presLayoutVars>
      </dgm:prSet>
      <dgm:spPr/>
    </dgm:pt>
    <dgm:pt modelId="{A9A65A18-AD17-4947-AA09-979DD0BF9534}" type="pres">
      <dgm:prSet presAssocID="{E27FBE18-96A1-496E-A4D6-F796272039CC}" presName="sibTrans" presStyleCnt="0"/>
      <dgm:spPr/>
    </dgm:pt>
    <dgm:pt modelId="{AF41A931-94A5-4ED5-B06F-EBE856624F52}" type="pres">
      <dgm:prSet presAssocID="{0EAC8FD7-CA4C-4478-8F9F-F73AE2D53503}" presName="node" presStyleLbl="alignAccFollowNode1" presStyleIdx="10" presStyleCnt="14">
        <dgm:presLayoutVars>
          <dgm:bulletEnabled val="1"/>
        </dgm:presLayoutVars>
      </dgm:prSet>
      <dgm:spPr/>
    </dgm:pt>
    <dgm:pt modelId="{368D7A51-7795-4B54-B479-42B05D73F389}" type="pres">
      <dgm:prSet presAssocID="{F9373067-540B-49DC-9D3C-36BABECCEB46}" presName="sibTrans" presStyleCnt="0"/>
      <dgm:spPr/>
    </dgm:pt>
    <dgm:pt modelId="{A06ADE95-6E76-48A8-9F23-954203CBACBD}" type="pres">
      <dgm:prSet presAssocID="{5FCBC1F8-E9F3-4966-A878-0515C7E941D8}" presName="node" presStyleLbl="alignAccFollowNode1" presStyleIdx="11" presStyleCnt="14">
        <dgm:presLayoutVars>
          <dgm:bulletEnabled val="1"/>
        </dgm:presLayoutVars>
      </dgm:prSet>
      <dgm:spPr/>
    </dgm:pt>
    <dgm:pt modelId="{7FDF7AF5-6331-4AAC-82DA-484084A0CD96}" type="pres">
      <dgm:prSet presAssocID="{93AF33C3-0CE3-4782-A520-93E2BCA37172}" presName="sibTrans" presStyleCnt="0"/>
      <dgm:spPr/>
    </dgm:pt>
    <dgm:pt modelId="{8F833E5D-467B-43BE-A0BB-C50A2C01EAFA}" type="pres">
      <dgm:prSet presAssocID="{F416AC22-3AED-4A47-B377-75FC15F6CB40}" presName="node" presStyleLbl="alignAccFollowNode1" presStyleIdx="12" presStyleCnt="14">
        <dgm:presLayoutVars>
          <dgm:bulletEnabled val="1"/>
        </dgm:presLayoutVars>
      </dgm:prSet>
      <dgm:spPr/>
    </dgm:pt>
    <dgm:pt modelId="{052AEFA2-DD2B-44B0-8BE8-D6AAE64CDC04}" type="pres">
      <dgm:prSet presAssocID="{20A70A0F-AA64-4FEF-B6D0-532C20976177}" presName="sibTrans" presStyleCnt="0"/>
      <dgm:spPr/>
    </dgm:pt>
    <dgm:pt modelId="{FC1F67D9-8FA2-48F6-A489-3BD8814164A5}" type="pres">
      <dgm:prSet presAssocID="{4D5E384B-9874-4DDA-B43D-1326426344FB}" presName="node" presStyleLbl="alignAccFollowNode1" presStyleIdx="13" presStyleCnt="14">
        <dgm:presLayoutVars>
          <dgm:bulletEnabled val="1"/>
        </dgm:presLayoutVars>
      </dgm:prSet>
      <dgm:spPr/>
    </dgm:pt>
  </dgm:ptLst>
  <dgm:cxnLst>
    <dgm:cxn modelId="{152EB500-E610-4D91-B082-DEA10A15DBEB}" type="presOf" srcId="{F77C94DC-C0B7-46B8-BAE9-51A788CDDA25}" destId="{7536EB9E-839E-49CD-975C-0861EA96B36E}" srcOrd="0" destOrd="0" presId="urn:microsoft.com/office/officeart/2005/8/layout/lProcess3"/>
    <dgm:cxn modelId="{46465004-DCCF-4CA9-8CDB-7D8F6B99036F}" type="presOf" srcId="{0A0119D1-8F91-4E2A-BA32-C816298CED81}" destId="{3C7A87F6-1003-4F56-8314-818D60148681}" srcOrd="0" destOrd="0" presId="urn:microsoft.com/office/officeart/2005/8/layout/lProcess3"/>
    <dgm:cxn modelId="{E0949106-B1D6-4926-BDD0-F75ED1A15AC2}" srcId="{0CEC9387-4553-41C5-9934-028FD868046A}" destId="{D45D1241-99DD-4616-8474-3C974F32F848}" srcOrd="2" destOrd="0" parTransId="{FCDEAC4D-F004-4332-A9D6-5B905EF0C6D0}" sibTransId="{D81AEAAB-97CC-4940-9699-519B4E355E0F}"/>
    <dgm:cxn modelId="{55AFA40C-AAF2-4292-9F11-09E8ECEE1740}" type="presOf" srcId="{90009C49-BA99-4EE2-AE87-247E8D94F882}" destId="{F32B8FBC-5F33-4134-82DF-BD31DF8370B6}" srcOrd="0" destOrd="0" presId="urn:microsoft.com/office/officeart/2005/8/layout/lProcess3"/>
    <dgm:cxn modelId="{4147A712-D886-41F0-B2F7-1CC1FE9F742D}" type="presOf" srcId="{530752E6-63B4-4B38-ADA7-06D18DF59DCA}" destId="{9B4A8EFD-63FF-4F56-A80F-4BC70BEDDF4D}" srcOrd="0" destOrd="0" presId="urn:microsoft.com/office/officeart/2005/8/layout/lProcess3"/>
    <dgm:cxn modelId="{B2222E1F-1CB1-46CF-9BB5-D0FA9D228AA8}" srcId="{C3468A4C-EA72-4B56-BDEF-7E1C50466722}" destId="{90009C49-BA99-4EE2-AE87-247E8D94F882}" srcOrd="1" destOrd="0" parTransId="{09331E4C-AE19-4260-81DB-19CB78889E48}" sibTransId="{456A2B67-2947-4BA1-98E3-4BA027F01696}"/>
    <dgm:cxn modelId="{FCD06924-5CF8-4414-95B7-639E1F4FF506}" type="presOf" srcId="{4EB07893-9795-4614-82DA-7775C526ADD2}" destId="{B59F2D73-03CA-4559-B308-540C53532E62}" srcOrd="0" destOrd="0" presId="urn:microsoft.com/office/officeart/2005/8/layout/lProcess3"/>
    <dgm:cxn modelId="{E6C0052A-007F-4159-9BCC-14F992E6998E}" srcId="{D45D1241-99DD-4616-8474-3C974F32F848}" destId="{C9698CF3-93A0-4E67-85DE-204642E1808D}" srcOrd="0" destOrd="0" parTransId="{CD972B48-745A-469A-8116-559BC073F199}" sibTransId="{E27FBE18-96A1-496E-A4D6-F796272039CC}"/>
    <dgm:cxn modelId="{0AE72032-684D-49E6-8AF6-671979DDAAB2}" srcId="{4EB07893-9795-4614-82DA-7775C526ADD2}" destId="{4E48B640-1950-444D-A2AF-1494EC95F04F}" srcOrd="4" destOrd="0" parTransId="{CA40FC93-A92A-4AB4-9510-86DF2120D62F}" sibTransId="{BCCDACD3-7EFA-4568-9DA3-BC4D00237940}"/>
    <dgm:cxn modelId="{6DDE6860-0877-434A-A153-91552EDF5B55}" srcId="{D45D1241-99DD-4616-8474-3C974F32F848}" destId="{5FCBC1F8-E9F3-4966-A878-0515C7E941D8}" srcOrd="2" destOrd="0" parTransId="{1E293BB9-37B4-43BF-A011-BFD4E40FC3BB}" sibTransId="{93AF33C3-0CE3-4782-A520-93E2BCA37172}"/>
    <dgm:cxn modelId="{5AB7C267-B2DC-4E05-B799-630FC5276F1A}" type="presOf" srcId="{D45D1241-99DD-4616-8474-3C974F32F848}" destId="{17440FF5-8DDB-4462-9DCB-3538FB88616F}" srcOrd="0" destOrd="0" presId="urn:microsoft.com/office/officeart/2005/8/layout/lProcess3"/>
    <dgm:cxn modelId="{B5BAD947-25B0-4E14-AC5C-F3D5683A6E4B}" srcId="{0CEC9387-4553-41C5-9934-028FD868046A}" destId="{C3468A4C-EA72-4B56-BDEF-7E1C50466722}" srcOrd="1" destOrd="0" parTransId="{F4B8879B-8C5A-4159-B8D8-83E077E96F1E}" sibTransId="{5EED8840-6987-4C85-B738-C684DFD338BD}"/>
    <dgm:cxn modelId="{AD3F4C71-0DFC-4A54-A173-A56FC332C357}" srcId="{C3468A4C-EA72-4B56-BDEF-7E1C50466722}" destId="{0A0119D1-8F91-4E2A-BA32-C816298CED81}" srcOrd="0" destOrd="0" parTransId="{5B524620-BF95-4C3E-A557-A1C9BDADED6D}" sibTransId="{691D9B83-5857-4AF1-BFEA-41851C189A01}"/>
    <dgm:cxn modelId="{9A613772-1A67-430A-8BD6-C4A11F810174}" srcId="{D45D1241-99DD-4616-8474-3C974F32F848}" destId="{F416AC22-3AED-4A47-B377-75FC15F6CB40}" srcOrd="3" destOrd="0" parTransId="{AEAD9122-7F06-4C8D-9047-672781D577B4}" sibTransId="{20A70A0F-AA64-4FEF-B6D0-532C20976177}"/>
    <dgm:cxn modelId="{A50D1673-6CAB-493E-B7B8-9593F45EE161}" srcId="{4EB07893-9795-4614-82DA-7775C526ADD2}" destId="{F77C94DC-C0B7-46B8-BAE9-51A788CDDA25}" srcOrd="1" destOrd="0" parTransId="{7F83F3CA-4873-4911-9313-D59F16FB82E9}" sibTransId="{54BDFB8F-BD75-49B8-BB48-1B18F5A5B92C}"/>
    <dgm:cxn modelId="{513ED558-7B21-47E5-BC18-4568357B550C}" type="presOf" srcId="{0EAC8FD7-CA4C-4478-8F9F-F73AE2D53503}" destId="{AF41A931-94A5-4ED5-B06F-EBE856624F52}" srcOrd="0" destOrd="0" presId="urn:microsoft.com/office/officeart/2005/8/layout/lProcess3"/>
    <dgm:cxn modelId="{1628445A-043D-494B-A267-305BB3730C1E}" type="presOf" srcId="{4892B8D9-05E4-4F96-92E0-0A8D71E7E475}" destId="{7EAB5DC3-70DF-437A-867A-F17D95E2B100}" srcOrd="0" destOrd="0" presId="urn:microsoft.com/office/officeart/2005/8/layout/lProcess3"/>
    <dgm:cxn modelId="{A4F4A55A-06FB-4E44-9251-17D6406EF011}" type="presOf" srcId="{0CEC9387-4553-41C5-9934-028FD868046A}" destId="{6E2B6F2F-F554-4D2C-8F17-9F998E552B39}" srcOrd="0" destOrd="0" presId="urn:microsoft.com/office/officeart/2005/8/layout/lProcess3"/>
    <dgm:cxn modelId="{242BA57F-CC48-46C7-BCE5-6D539DE6254B}" srcId="{C3468A4C-EA72-4B56-BDEF-7E1C50466722}" destId="{0CE625F5-F583-42DF-9FEF-4FFEBEDB9E01}" srcOrd="3" destOrd="0" parTransId="{073D44DA-8979-445D-BF89-C19CBC8FBC63}" sibTransId="{73C97D77-EE42-4B0F-AFEB-40A77CD1BDCF}"/>
    <dgm:cxn modelId="{7EDE478A-801E-44C7-AC25-2D87B5AFEDAD}" type="presOf" srcId="{4D5E384B-9874-4DDA-B43D-1326426344FB}" destId="{FC1F67D9-8FA2-48F6-A489-3BD8814164A5}" srcOrd="0" destOrd="0" presId="urn:microsoft.com/office/officeart/2005/8/layout/lProcess3"/>
    <dgm:cxn modelId="{68E27E8B-B710-4D7C-973C-D1F9DA3477B6}" type="presOf" srcId="{0CE625F5-F583-42DF-9FEF-4FFEBEDB9E01}" destId="{C106F5E8-258F-4B6D-B599-6F7A3E5E3A31}" srcOrd="0" destOrd="0" presId="urn:microsoft.com/office/officeart/2005/8/layout/lProcess3"/>
    <dgm:cxn modelId="{81D7D593-88E7-466E-85FA-03EE7D77E58F}" type="presOf" srcId="{C9698CF3-93A0-4E67-85DE-204642E1808D}" destId="{9D9902A8-AF86-44A0-BC80-4799970F7FE1}" srcOrd="0" destOrd="0" presId="urn:microsoft.com/office/officeart/2005/8/layout/lProcess3"/>
    <dgm:cxn modelId="{B5C8B695-315F-4A54-834D-68825AC9D964}" srcId="{0CEC9387-4553-41C5-9934-028FD868046A}" destId="{4EB07893-9795-4614-82DA-7775C526ADD2}" srcOrd="0" destOrd="0" parTransId="{DD17AB43-2093-4980-B018-E958F1296EF9}" sibTransId="{76B75F4F-D69C-4AB5-9DD9-32F362EA71E0}"/>
    <dgm:cxn modelId="{487BB999-F197-40FD-B190-83E7E7386465}" srcId="{D45D1241-99DD-4616-8474-3C974F32F848}" destId="{4D5E384B-9874-4DDA-B43D-1326426344FB}" srcOrd="4" destOrd="0" parTransId="{81F0BB6E-65A7-41E5-810E-5FC34604F899}" sibTransId="{A493FFEE-A8FA-481D-A561-9BB1BF766F26}"/>
    <dgm:cxn modelId="{CB1F72A9-30D9-4471-9EB9-0AC1891148A2}" type="presOf" srcId="{C3468A4C-EA72-4B56-BDEF-7E1C50466722}" destId="{818981AA-E121-473A-A9D5-CEA6ABBDA4BE}" srcOrd="0" destOrd="0" presId="urn:microsoft.com/office/officeart/2005/8/layout/lProcess3"/>
    <dgm:cxn modelId="{EAD3CEBC-BCC9-4562-A645-CD9849F41221}" type="presOf" srcId="{5FCBC1F8-E9F3-4966-A878-0515C7E941D8}" destId="{A06ADE95-6E76-48A8-9F23-954203CBACBD}" srcOrd="0" destOrd="0" presId="urn:microsoft.com/office/officeart/2005/8/layout/lProcess3"/>
    <dgm:cxn modelId="{AAA55FCE-0C44-4662-8311-43559A1FE423}" type="presOf" srcId="{7E880D59-7136-45B6-90FC-53AAAA5AC8E1}" destId="{BB28C840-B2B8-4168-AAB1-DCDDB8A4A17B}" srcOrd="0" destOrd="0" presId="urn:microsoft.com/office/officeart/2005/8/layout/lProcess3"/>
    <dgm:cxn modelId="{7F7C15D3-CA91-4217-9D01-9844D427EB46}" type="presOf" srcId="{F416AC22-3AED-4A47-B377-75FC15F6CB40}" destId="{8F833E5D-467B-43BE-A0BB-C50A2C01EAFA}" srcOrd="0" destOrd="0" presId="urn:microsoft.com/office/officeart/2005/8/layout/lProcess3"/>
    <dgm:cxn modelId="{878E47DB-7530-48B8-A58D-34D67DC75DC0}" type="presOf" srcId="{4E48B640-1950-444D-A2AF-1494EC95F04F}" destId="{191F0D22-CFCE-4D77-A030-F719FDE24229}" srcOrd="0" destOrd="0" presId="urn:microsoft.com/office/officeart/2005/8/layout/lProcess3"/>
    <dgm:cxn modelId="{E03DB3DC-24CD-49BE-AC3B-4EE314B16AA6}" srcId="{4EB07893-9795-4614-82DA-7775C526ADD2}" destId="{E0A4F279-79CF-4F36-A03C-496B425D3E8D}" srcOrd="0" destOrd="0" parTransId="{C35E6C74-61EC-4C3D-8F7E-B5715F4B6E7E}" sibTransId="{8577B725-5D04-479C-AD2A-5DB2A695FF7B}"/>
    <dgm:cxn modelId="{D7880DE7-ABD6-4DE9-B29B-FF81BFB103FE}" srcId="{4EB07893-9795-4614-82DA-7775C526ADD2}" destId="{4892B8D9-05E4-4F96-92E0-0A8D71E7E475}" srcOrd="2" destOrd="0" parTransId="{93F93BEB-BB27-4EFA-8953-B423BA5334AE}" sibTransId="{521057B6-993E-47FA-A202-D4CAEC561CDD}"/>
    <dgm:cxn modelId="{8EFE42EA-A10E-479C-85B6-F46486EC6682}" srcId="{C3468A4C-EA72-4B56-BDEF-7E1C50466722}" destId="{7E880D59-7136-45B6-90FC-53AAAA5AC8E1}" srcOrd="2" destOrd="0" parTransId="{FC4D669F-9FDB-40BD-8E3E-D1C4F26AC48E}" sibTransId="{901BE699-A73D-41EE-AE17-E387E18F0325}"/>
    <dgm:cxn modelId="{B85E29F2-50B6-4F23-968F-374FD671C04F}" srcId="{D45D1241-99DD-4616-8474-3C974F32F848}" destId="{0EAC8FD7-CA4C-4478-8F9F-F73AE2D53503}" srcOrd="1" destOrd="0" parTransId="{86E74AAB-9EDB-4919-BA2F-1AD66CCC719C}" sibTransId="{F9373067-540B-49DC-9D3C-36BABECCEB46}"/>
    <dgm:cxn modelId="{D7B534FB-F060-4B2B-B971-A6E1A98BDDC3}" type="presOf" srcId="{E0A4F279-79CF-4F36-A03C-496B425D3E8D}" destId="{E3314869-521E-41FC-A1E7-D53DDFDBF82E}" srcOrd="0" destOrd="0" presId="urn:microsoft.com/office/officeart/2005/8/layout/lProcess3"/>
    <dgm:cxn modelId="{7A7A97FD-4D0F-4533-8D60-17AEB6DFA4F4}" srcId="{4EB07893-9795-4614-82DA-7775C526ADD2}" destId="{530752E6-63B4-4B38-ADA7-06D18DF59DCA}" srcOrd="3" destOrd="0" parTransId="{890DCCAB-5862-4F1C-B695-971865376551}" sibTransId="{B898A541-8488-4E66-8BF9-C177FDF476E8}"/>
    <dgm:cxn modelId="{AD7DA76B-9632-4E10-9A7C-C7CF62C7741D}" type="presParOf" srcId="{6E2B6F2F-F554-4D2C-8F17-9F998E552B39}" destId="{EABDC4F3-2AE5-44F6-828F-E1E39777F340}" srcOrd="0" destOrd="0" presId="urn:microsoft.com/office/officeart/2005/8/layout/lProcess3"/>
    <dgm:cxn modelId="{AFEA4D02-578B-44A0-9FA0-1828FE8604ED}" type="presParOf" srcId="{EABDC4F3-2AE5-44F6-828F-E1E39777F340}" destId="{B59F2D73-03CA-4559-B308-540C53532E62}" srcOrd="0" destOrd="0" presId="urn:microsoft.com/office/officeart/2005/8/layout/lProcess3"/>
    <dgm:cxn modelId="{65E44109-4A20-41BC-960A-042B85CE8CC1}" type="presParOf" srcId="{EABDC4F3-2AE5-44F6-828F-E1E39777F340}" destId="{9793518B-52E1-40F2-AAD9-CF268E70925A}" srcOrd="1" destOrd="0" presId="urn:microsoft.com/office/officeart/2005/8/layout/lProcess3"/>
    <dgm:cxn modelId="{77595A0D-AAAE-4E97-A519-34C96D28140B}" type="presParOf" srcId="{EABDC4F3-2AE5-44F6-828F-E1E39777F340}" destId="{E3314869-521E-41FC-A1E7-D53DDFDBF82E}" srcOrd="2" destOrd="0" presId="urn:microsoft.com/office/officeart/2005/8/layout/lProcess3"/>
    <dgm:cxn modelId="{57378E12-7854-40A4-B9E1-ED3EB93802DB}" type="presParOf" srcId="{EABDC4F3-2AE5-44F6-828F-E1E39777F340}" destId="{2392F794-8E25-42C9-B108-C8F6116036E9}" srcOrd="3" destOrd="0" presId="urn:microsoft.com/office/officeart/2005/8/layout/lProcess3"/>
    <dgm:cxn modelId="{3F858F10-D854-4E4C-9DD4-94178D83249F}" type="presParOf" srcId="{EABDC4F3-2AE5-44F6-828F-E1E39777F340}" destId="{7536EB9E-839E-49CD-975C-0861EA96B36E}" srcOrd="4" destOrd="0" presId="urn:microsoft.com/office/officeart/2005/8/layout/lProcess3"/>
    <dgm:cxn modelId="{24861830-D4B7-448E-A95C-ECAF3B9DF644}" type="presParOf" srcId="{EABDC4F3-2AE5-44F6-828F-E1E39777F340}" destId="{1034F604-DA51-4B82-AABA-64696C413C2C}" srcOrd="5" destOrd="0" presId="urn:microsoft.com/office/officeart/2005/8/layout/lProcess3"/>
    <dgm:cxn modelId="{0F378800-9BAF-47EE-9D14-E8E6ECA4581A}" type="presParOf" srcId="{EABDC4F3-2AE5-44F6-828F-E1E39777F340}" destId="{7EAB5DC3-70DF-437A-867A-F17D95E2B100}" srcOrd="6" destOrd="0" presId="urn:microsoft.com/office/officeart/2005/8/layout/lProcess3"/>
    <dgm:cxn modelId="{4EC7CC72-191A-43A2-B72D-06565EE8DCBA}" type="presParOf" srcId="{EABDC4F3-2AE5-44F6-828F-E1E39777F340}" destId="{0EDAABFA-D25B-488E-93C2-6FFA32E459EF}" srcOrd="7" destOrd="0" presId="urn:microsoft.com/office/officeart/2005/8/layout/lProcess3"/>
    <dgm:cxn modelId="{B9613A62-7C44-411E-8015-2AEE3224DEB0}" type="presParOf" srcId="{EABDC4F3-2AE5-44F6-828F-E1E39777F340}" destId="{9B4A8EFD-63FF-4F56-A80F-4BC70BEDDF4D}" srcOrd="8" destOrd="0" presId="urn:microsoft.com/office/officeart/2005/8/layout/lProcess3"/>
    <dgm:cxn modelId="{42075C94-D38E-4A5D-9BBD-C646BAA437E3}" type="presParOf" srcId="{EABDC4F3-2AE5-44F6-828F-E1E39777F340}" destId="{9B2D3013-EF05-4EA0-A1D8-BA88772D06D7}" srcOrd="9" destOrd="0" presId="urn:microsoft.com/office/officeart/2005/8/layout/lProcess3"/>
    <dgm:cxn modelId="{B8E8A772-75F3-455E-AB63-0E768DB167A8}" type="presParOf" srcId="{EABDC4F3-2AE5-44F6-828F-E1E39777F340}" destId="{191F0D22-CFCE-4D77-A030-F719FDE24229}" srcOrd="10" destOrd="0" presId="urn:microsoft.com/office/officeart/2005/8/layout/lProcess3"/>
    <dgm:cxn modelId="{82A05A47-3FEC-4BEE-8E4D-8863F19D2DCD}" type="presParOf" srcId="{6E2B6F2F-F554-4D2C-8F17-9F998E552B39}" destId="{8F0407DC-87E3-4314-9B3F-8C6ED352B5E8}" srcOrd="1" destOrd="0" presId="urn:microsoft.com/office/officeart/2005/8/layout/lProcess3"/>
    <dgm:cxn modelId="{4430E5A9-3F52-4545-98C4-09E75B87608D}" type="presParOf" srcId="{6E2B6F2F-F554-4D2C-8F17-9F998E552B39}" destId="{5DEBEB07-3355-475F-9B4C-9B68DE7CE990}" srcOrd="2" destOrd="0" presId="urn:microsoft.com/office/officeart/2005/8/layout/lProcess3"/>
    <dgm:cxn modelId="{2DE951AA-901C-4AE8-ADB0-BA4F2D8ED111}" type="presParOf" srcId="{5DEBEB07-3355-475F-9B4C-9B68DE7CE990}" destId="{818981AA-E121-473A-A9D5-CEA6ABBDA4BE}" srcOrd="0" destOrd="0" presId="urn:microsoft.com/office/officeart/2005/8/layout/lProcess3"/>
    <dgm:cxn modelId="{DA6928E4-A127-4CE3-830F-5761AB0E7243}" type="presParOf" srcId="{5DEBEB07-3355-475F-9B4C-9B68DE7CE990}" destId="{33F98569-6E43-42EE-944B-46D75F29044C}" srcOrd="1" destOrd="0" presId="urn:microsoft.com/office/officeart/2005/8/layout/lProcess3"/>
    <dgm:cxn modelId="{7D997103-ADAE-45D5-8E2E-2D6AAA7FE51E}" type="presParOf" srcId="{5DEBEB07-3355-475F-9B4C-9B68DE7CE990}" destId="{3C7A87F6-1003-4F56-8314-818D60148681}" srcOrd="2" destOrd="0" presId="urn:microsoft.com/office/officeart/2005/8/layout/lProcess3"/>
    <dgm:cxn modelId="{C0EAFD47-785B-4F76-AC8B-14B6297E8694}" type="presParOf" srcId="{5DEBEB07-3355-475F-9B4C-9B68DE7CE990}" destId="{79CE130F-D090-41B4-A81C-98B7528C77EE}" srcOrd="3" destOrd="0" presId="urn:microsoft.com/office/officeart/2005/8/layout/lProcess3"/>
    <dgm:cxn modelId="{1D8D5E97-69F0-4F7E-94EF-E10DC24CBEF5}" type="presParOf" srcId="{5DEBEB07-3355-475F-9B4C-9B68DE7CE990}" destId="{F32B8FBC-5F33-4134-82DF-BD31DF8370B6}" srcOrd="4" destOrd="0" presId="urn:microsoft.com/office/officeart/2005/8/layout/lProcess3"/>
    <dgm:cxn modelId="{EDC62990-E139-4E7E-A756-1B0C974567B0}" type="presParOf" srcId="{5DEBEB07-3355-475F-9B4C-9B68DE7CE990}" destId="{A03FAFEC-6A69-442A-A607-BFB8F7C71660}" srcOrd="5" destOrd="0" presId="urn:microsoft.com/office/officeart/2005/8/layout/lProcess3"/>
    <dgm:cxn modelId="{7625EC86-7AA2-46A9-8837-B2281458B4B7}" type="presParOf" srcId="{5DEBEB07-3355-475F-9B4C-9B68DE7CE990}" destId="{BB28C840-B2B8-4168-AAB1-DCDDB8A4A17B}" srcOrd="6" destOrd="0" presId="urn:microsoft.com/office/officeart/2005/8/layout/lProcess3"/>
    <dgm:cxn modelId="{2BFAD55D-2F9D-42A2-B582-5DFB40E487E0}" type="presParOf" srcId="{5DEBEB07-3355-475F-9B4C-9B68DE7CE990}" destId="{36AB351A-A3E7-46CD-9CF1-43D23EF3DB2A}" srcOrd="7" destOrd="0" presId="urn:microsoft.com/office/officeart/2005/8/layout/lProcess3"/>
    <dgm:cxn modelId="{DEC811B8-3B1F-42F4-8985-576CC7FCCEE9}" type="presParOf" srcId="{5DEBEB07-3355-475F-9B4C-9B68DE7CE990}" destId="{C106F5E8-258F-4B6D-B599-6F7A3E5E3A31}" srcOrd="8" destOrd="0" presId="urn:microsoft.com/office/officeart/2005/8/layout/lProcess3"/>
    <dgm:cxn modelId="{783D21BE-42B5-4A92-A0EF-9752AA8979C0}" type="presParOf" srcId="{6E2B6F2F-F554-4D2C-8F17-9F998E552B39}" destId="{8735B6BB-927A-440B-88BF-C14626CAC421}" srcOrd="3" destOrd="0" presId="urn:microsoft.com/office/officeart/2005/8/layout/lProcess3"/>
    <dgm:cxn modelId="{F95BA9FA-4335-44D8-AFCF-68AF56DF05B8}" type="presParOf" srcId="{6E2B6F2F-F554-4D2C-8F17-9F998E552B39}" destId="{F5460400-4A91-4AC0-8C5D-B0D619F6C27B}" srcOrd="4" destOrd="0" presId="urn:microsoft.com/office/officeart/2005/8/layout/lProcess3"/>
    <dgm:cxn modelId="{BF6994E1-2675-48B1-9211-311DF8C49764}" type="presParOf" srcId="{F5460400-4A91-4AC0-8C5D-B0D619F6C27B}" destId="{17440FF5-8DDB-4462-9DCB-3538FB88616F}" srcOrd="0" destOrd="0" presId="urn:microsoft.com/office/officeart/2005/8/layout/lProcess3"/>
    <dgm:cxn modelId="{B160D0DA-BE46-4548-9E3B-23EF7BE216D4}" type="presParOf" srcId="{F5460400-4A91-4AC0-8C5D-B0D619F6C27B}" destId="{5C08D914-3E9F-43E3-AAD4-7DE9E5889B8D}" srcOrd="1" destOrd="0" presId="urn:microsoft.com/office/officeart/2005/8/layout/lProcess3"/>
    <dgm:cxn modelId="{57061E5C-07EB-4737-A0AE-3AB670F647E1}" type="presParOf" srcId="{F5460400-4A91-4AC0-8C5D-B0D619F6C27B}" destId="{9D9902A8-AF86-44A0-BC80-4799970F7FE1}" srcOrd="2" destOrd="0" presId="urn:microsoft.com/office/officeart/2005/8/layout/lProcess3"/>
    <dgm:cxn modelId="{7E3D58E6-DA01-41C4-913B-6F2F8874F879}" type="presParOf" srcId="{F5460400-4A91-4AC0-8C5D-B0D619F6C27B}" destId="{A9A65A18-AD17-4947-AA09-979DD0BF9534}" srcOrd="3" destOrd="0" presId="urn:microsoft.com/office/officeart/2005/8/layout/lProcess3"/>
    <dgm:cxn modelId="{836D3BEE-A1D3-438D-A3E4-538F0890B83A}" type="presParOf" srcId="{F5460400-4A91-4AC0-8C5D-B0D619F6C27B}" destId="{AF41A931-94A5-4ED5-B06F-EBE856624F52}" srcOrd="4" destOrd="0" presId="urn:microsoft.com/office/officeart/2005/8/layout/lProcess3"/>
    <dgm:cxn modelId="{86090BFE-C574-4BBD-9A11-20633DDC07B8}" type="presParOf" srcId="{F5460400-4A91-4AC0-8C5D-B0D619F6C27B}" destId="{368D7A51-7795-4B54-B479-42B05D73F389}" srcOrd="5" destOrd="0" presId="urn:microsoft.com/office/officeart/2005/8/layout/lProcess3"/>
    <dgm:cxn modelId="{10E571BD-F416-4FE8-9430-AA45BACA08DA}" type="presParOf" srcId="{F5460400-4A91-4AC0-8C5D-B0D619F6C27B}" destId="{A06ADE95-6E76-48A8-9F23-954203CBACBD}" srcOrd="6" destOrd="0" presId="urn:microsoft.com/office/officeart/2005/8/layout/lProcess3"/>
    <dgm:cxn modelId="{1171FB45-CBF6-4D6B-A11C-CB93F1E4634F}" type="presParOf" srcId="{F5460400-4A91-4AC0-8C5D-B0D619F6C27B}" destId="{7FDF7AF5-6331-4AAC-82DA-484084A0CD96}" srcOrd="7" destOrd="0" presId="urn:microsoft.com/office/officeart/2005/8/layout/lProcess3"/>
    <dgm:cxn modelId="{19AD3F26-B76C-41D2-915D-8D0D62D0CFFE}" type="presParOf" srcId="{F5460400-4A91-4AC0-8C5D-B0D619F6C27B}" destId="{8F833E5D-467B-43BE-A0BB-C50A2C01EAFA}" srcOrd="8" destOrd="0" presId="urn:microsoft.com/office/officeart/2005/8/layout/lProcess3"/>
    <dgm:cxn modelId="{47F11310-D33C-4E3E-820E-9880F6199EFB}" type="presParOf" srcId="{F5460400-4A91-4AC0-8C5D-B0D619F6C27B}" destId="{052AEFA2-DD2B-44B0-8BE8-D6AAE64CDC04}" srcOrd="9" destOrd="0" presId="urn:microsoft.com/office/officeart/2005/8/layout/lProcess3"/>
    <dgm:cxn modelId="{39975748-24E1-45A6-8D40-09CDD42951A9}" type="presParOf" srcId="{F5460400-4A91-4AC0-8C5D-B0D619F6C27B}" destId="{FC1F67D9-8FA2-48F6-A489-3BD8814164A5}" srcOrd="1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1AF02-31DD-4C19-BB3E-159906D38FCC}">
      <dsp:nvSpPr>
        <dsp:cNvPr id="0" name=""/>
        <dsp:cNvSpPr/>
      </dsp:nvSpPr>
      <dsp:spPr>
        <a:xfrm>
          <a:off x="0" y="661722"/>
          <a:ext cx="5121666" cy="2855096"/>
        </a:xfrm>
        <a:prstGeom prst="roundRect">
          <a:avLst>
            <a:gd name="adj" fmla="val 10000"/>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ETA Regional Offices </a:t>
          </a:r>
        </a:p>
        <a:p>
          <a:pPr marL="0" lvl="0" indent="0" algn="ctr" defTabSz="1066800">
            <a:lnSpc>
              <a:spcPct val="90000"/>
            </a:lnSpc>
            <a:spcBef>
              <a:spcPct val="0"/>
            </a:spcBef>
            <a:spcAft>
              <a:spcPct val="35000"/>
            </a:spcAft>
            <a:buNone/>
          </a:pPr>
          <a:r>
            <a:rPr lang="en-US" sz="2400" kern="1200" dirty="0"/>
            <a:t>Office of Grants Management (OGM)</a:t>
          </a:r>
        </a:p>
        <a:p>
          <a:pPr marL="0" lvl="0" indent="0" algn="ctr" defTabSz="1066800">
            <a:lnSpc>
              <a:spcPct val="90000"/>
            </a:lnSpc>
            <a:spcBef>
              <a:spcPct val="0"/>
            </a:spcBef>
            <a:spcAft>
              <a:spcPct val="35000"/>
            </a:spcAft>
            <a:buNone/>
          </a:pPr>
          <a:r>
            <a:rPr lang="en-US" sz="2400" kern="1200" dirty="0"/>
            <a:t>Division of Strategic Investments (DSI, Lead Program Office)</a:t>
          </a:r>
        </a:p>
        <a:p>
          <a:pPr marL="0" lvl="0" indent="0" algn="ctr" defTabSz="1066800">
            <a:lnSpc>
              <a:spcPct val="90000"/>
            </a:lnSpc>
            <a:spcBef>
              <a:spcPct val="0"/>
            </a:spcBef>
            <a:spcAft>
              <a:spcPct val="35000"/>
            </a:spcAft>
            <a:buNone/>
          </a:pPr>
          <a:r>
            <a:rPr lang="en-US" sz="2400" kern="1200" dirty="0"/>
            <a:t>Chief Evaluation Office (CEO)</a:t>
          </a:r>
        </a:p>
      </dsp:txBody>
      <dsp:txXfrm>
        <a:off x="83623" y="745345"/>
        <a:ext cx="4954420" cy="2687850"/>
      </dsp:txXfrm>
    </dsp:sp>
    <dsp:sp modelId="{6E660E3F-446A-4261-95C7-6F8743697DFB}">
      <dsp:nvSpPr>
        <dsp:cNvPr id="0" name=""/>
        <dsp:cNvSpPr/>
      </dsp:nvSpPr>
      <dsp:spPr>
        <a:xfrm rot="18148340">
          <a:off x="4813389" y="1507550"/>
          <a:ext cx="1331340" cy="40253"/>
        </a:xfrm>
        <a:custGeom>
          <a:avLst/>
          <a:gdLst/>
          <a:ahLst/>
          <a:cxnLst/>
          <a:rect l="0" t="0" r="0" b="0"/>
          <a:pathLst>
            <a:path>
              <a:moveTo>
                <a:pt x="0" y="20126"/>
              </a:moveTo>
              <a:lnTo>
                <a:pt x="1331340"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45776" y="1494393"/>
        <a:ext cx="66567" cy="66567"/>
      </dsp:txXfrm>
    </dsp:sp>
    <dsp:sp modelId="{2F42F0E9-9720-48AD-953C-2A68ADB6CACA}">
      <dsp:nvSpPr>
        <dsp:cNvPr id="0" name=""/>
        <dsp:cNvSpPr/>
      </dsp:nvSpPr>
      <dsp:spPr>
        <a:xfrm>
          <a:off x="5836453" y="521215"/>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Federal Project Officer</a:t>
          </a:r>
        </a:p>
      </dsp:txBody>
      <dsp:txXfrm>
        <a:off x="5862513" y="547275"/>
        <a:ext cx="1727354" cy="837617"/>
      </dsp:txXfrm>
    </dsp:sp>
    <dsp:sp modelId="{63795716-70C3-4436-B985-2DB3C243D9A3}">
      <dsp:nvSpPr>
        <dsp:cNvPr id="0" name=""/>
        <dsp:cNvSpPr/>
      </dsp:nvSpPr>
      <dsp:spPr>
        <a:xfrm rot="21122207">
          <a:off x="5118187" y="2019149"/>
          <a:ext cx="721746" cy="40253"/>
        </a:xfrm>
        <a:custGeom>
          <a:avLst/>
          <a:gdLst/>
          <a:ahLst/>
          <a:cxnLst/>
          <a:rect l="0" t="0" r="0" b="0"/>
          <a:pathLst>
            <a:path>
              <a:moveTo>
                <a:pt x="0" y="20126"/>
              </a:moveTo>
              <a:lnTo>
                <a:pt x="721746"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61016" y="2021232"/>
        <a:ext cx="36087" cy="36087"/>
      </dsp:txXfrm>
    </dsp:sp>
    <dsp:sp modelId="{8BA8684A-ED28-4E70-9516-D5AAC7789E53}">
      <dsp:nvSpPr>
        <dsp:cNvPr id="0" name=""/>
        <dsp:cNvSpPr/>
      </dsp:nvSpPr>
      <dsp:spPr>
        <a:xfrm>
          <a:off x="5836453" y="1544413"/>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Grant Officer (OGM / Regional Office)</a:t>
          </a:r>
        </a:p>
      </dsp:txBody>
      <dsp:txXfrm>
        <a:off x="5862513" y="1570473"/>
        <a:ext cx="1727354" cy="837617"/>
      </dsp:txXfrm>
    </dsp:sp>
    <dsp:sp modelId="{E5E26130-D651-422E-97F3-E12DBDDE1910}">
      <dsp:nvSpPr>
        <dsp:cNvPr id="0" name=""/>
        <dsp:cNvSpPr/>
      </dsp:nvSpPr>
      <dsp:spPr>
        <a:xfrm rot="3135090">
          <a:off x="4895271" y="2530748"/>
          <a:ext cx="1167576" cy="40253"/>
        </a:xfrm>
        <a:custGeom>
          <a:avLst/>
          <a:gdLst/>
          <a:ahLst/>
          <a:cxnLst/>
          <a:rect l="0" t="0" r="0" b="0"/>
          <a:pathLst>
            <a:path>
              <a:moveTo>
                <a:pt x="0" y="20126"/>
              </a:moveTo>
              <a:lnTo>
                <a:pt x="1167576" y="20126"/>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dirty="0"/>
        </a:p>
      </dsp:txBody>
      <dsp:txXfrm>
        <a:off x="5449870" y="2521685"/>
        <a:ext cx="58378" cy="58378"/>
      </dsp:txXfrm>
    </dsp:sp>
    <dsp:sp modelId="{463680EF-1EE5-4A56-833B-33ACA70C2552}">
      <dsp:nvSpPr>
        <dsp:cNvPr id="0" name=""/>
        <dsp:cNvSpPr/>
      </dsp:nvSpPr>
      <dsp:spPr>
        <a:xfrm>
          <a:off x="5836453" y="2567611"/>
          <a:ext cx="1779474" cy="889737"/>
        </a:xfrm>
        <a:prstGeom prst="roundRect">
          <a:avLst>
            <a:gd name="adj" fmla="val 10000"/>
          </a:avLst>
        </a:prstGeom>
        <a:gradFill rotWithShape="0">
          <a:gsLst>
            <a:gs pos="0">
              <a:schemeClr val="accent2">
                <a:hueOff val="0"/>
                <a:satOff val="0"/>
                <a:lumOff val="0"/>
                <a:alphaOff val="0"/>
              </a:schemeClr>
            </a:gs>
            <a:gs pos="90000">
              <a:schemeClr val="accent2">
                <a:hueOff val="0"/>
                <a:satOff val="0"/>
                <a:lumOff val="0"/>
                <a:alphaOff val="0"/>
                <a:shade val="100000"/>
              </a:schemeClr>
            </a:gs>
            <a:gs pos="100000">
              <a:schemeClr val="accent2">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Program Office</a:t>
          </a:r>
        </a:p>
      </dsp:txBody>
      <dsp:txXfrm>
        <a:off x="5862513" y="2593671"/>
        <a:ext cx="1727354" cy="8376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0B5D7-8F46-4E40-8380-495607806765}">
      <dsp:nvSpPr>
        <dsp:cNvPr id="0" name=""/>
        <dsp:cNvSpPr/>
      </dsp:nvSpPr>
      <dsp:spPr>
        <a:xfrm>
          <a:off x="0" y="0"/>
          <a:ext cx="4458870" cy="1065600"/>
        </a:xfrm>
        <a:prstGeom prst="rect">
          <a:avLst/>
        </a:prstGeom>
        <a:gradFill rotWithShape="0">
          <a:gsLst>
            <a:gs pos="0">
              <a:schemeClr val="accent1">
                <a:hueOff val="0"/>
                <a:satOff val="0"/>
                <a:lumOff val="0"/>
                <a:alphaOff val="0"/>
              </a:schemeClr>
            </a:gs>
            <a:gs pos="90000">
              <a:schemeClr val="accent1">
                <a:hueOff val="0"/>
                <a:satOff val="0"/>
                <a:lumOff val="0"/>
                <a:alphaOff val="0"/>
                <a:shade val="100000"/>
              </a:schemeClr>
            </a:gs>
            <a:gs pos="100000">
              <a:schemeClr val="accent1">
                <a:hueOff val="0"/>
                <a:satOff val="0"/>
                <a:lumOff val="0"/>
                <a:alphaOff val="0"/>
                <a:shade val="85000"/>
              </a:schemeClr>
            </a:gs>
          </a:gsLst>
          <a:path path="circle">
            <a:fillToRect l="100000" t="100000" r="100000" b="100000"/>
          </a:path>
        </a:gradFill>
        <a:ln w="10000" cap="flat" cmpd="sng" algn="ctr">
          <a:solidFill>
            <a:schemeClr val="accent1">
              <a:hueOff val="0"/>
              <a:satOff val="0"/>
              <a:lumOff val="0"/>
              <a:alphaOff val="0"/>
            </a:schemeClr>
          </a:solidFill>
          <a:prstDash val="solid"/>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hueOff val="0"/>
              <a:satOff val="0"/>
              <a:lumOff val="0"/>
              <a:alphaOff val="0"/>
              <a:shade val="30000"/>
            </a:schemeClr>
          </a:contourClr>
        </a:sp3d>
      </dsp:spPr>
      <dsp:style>
        <a:lnRef idx="1">
          <a:scrgbClr r="0" g="0" b="0"/>
        </a:lnRef>
        <a:fillRef idx="3">
          <a:scrgbClr r="0" g="0" b="0"/>
        </a:fillRef>
        <a:effectRef idx="3">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Role of Your FPO</a:t>
          </a:r>
        </a:p>
      </dsp:txBody>
      <dsp:txXfrm>
        <a:off x="0" y="0"/>
        <a:ext cx="4458870" cy="1065600"/>
      </dsp:txXfrm>
    </dsp:sp>
    <dsp:sp modelId="{72F12318-1A9E-4883-B8D4-2A9682A50C6F}">
      <dsp:nvSpPr>
        <dsp:cNvPr id="0" name=""/>
        <dsp:cNvSpPr/>
      </dsp:nvSpPr>
      <dsp:spPr>
        <a:xfrm>
          <a:off x="0" y="1093430"/>
          <a:ext cx="4458870" cy="2437560"/>
        </a:xfrm>
        <a:prstGeom prst="rect">
          <a:avLst/>
        </a:prstGeom>
        <a:solidFill>
          <a:schemeClr val="tx1">
            <a:lumMod val="10000"/>
            <a:lumOff val="90000"/>
            <a:alpha val="90000"/>
          </a:schemeClr>
        </a:solidFill>
        <a:ln w="10000" cap="flat" cmpd="sng" algn="ctr">
          <a:solidFill>
            <a:schemeClr val="accent1">
              <a:alpha val="90000"/>
              <a:tint val="40000"/>
              <a:hueOff val="0"/>
              <a:satOff val="0"/>
              <a:lumOff val="0"/>
              <a:alphaOff val="0"/>
            </a:schemeClr>
          </a:solidFill>
          <a:prstDash val="solid"/>
        </a:ln>
        <a:effectLst>
          <a:outerShdw blurRad="38100" dist="17779" dir="5400000" rotWithShape="0">
            <a:srgbClr val="000000">
              <a:alpha val="40000"/>
            </a:srgbClr>
          </a:outerShdw>
        </a:effectLst>
      </dsp:spPr>
      <dsp:style>
        <a:lnRef idx="1">
          <a:scrgbClr r="0" g="0" b="0"/>
        </a:lnRef>
        <a:fillRef idx="1">
          <a:scrgbClr r="0" g="0" b="0"/>
        </a:fillRef>
        <a:effectRef idx="2">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Assist you on grant-related matters</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Serve as your primary point of contact</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Provide compliance assistance</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Conduct oversight and review of grant performance</a:t>
          </a:r>
        </a:p>
        <a:p>
          <a:pPr marL="228600" lvl="1" indent="-228600" algn="l" defTabSz="889000">
            <a:lnSpc>
              <a:spcPct val="90000"/>
            </a:lnSpc>
            <a:spcBef>
              <a:spcPct val="0"/>
            </a:spcBef>
            <a:spcAft>
              <a:spcPct val="15000"/>
            </a:spcAft>
            <a:buFont typeface="Wingdings" panose="05000000000000000000" pitchFamily="2" charset="2"/>
            <a:buChar char="ü"/>
          </a:pPr>
          <a:r>
            <a:rPr lang="en-US" sz="2000" kern="1200" dirty="0"/>
            <a:t>Deliver or arrange for technical assistance</a:t>
          </a:r>
        </a:p>
      </dsp:txBody>
      <dsp:txXfrm>
        <a:off x="0" y="1093430"/>
        <a:ext cx="4458870" cy="2437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D6654-E621-4B4F-8C82-8138570D6A41}">
      <dsp:nvSpPr>
        <dsp:cNvPr id="0" name=""/>
        <dsp:cNvSpPr/>
      </dsp:nvSpPr>
      <dsp:spPr>
        <a:xfrm>
          <a:off x="0" y="587598"/>
          <a:ext cx="2485925" cy="1491555"/>
        </a:xfrm>
        <a:prstGeom prst="rect">
          <a:avLst/>
        </a:prstGeom>
        <a:solidFill>
          <a:schemeClr val="tx2">
            <a:lumMod val="75000"/>
            <a:lumOff val="2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Support FPOs</a:t>
          </a:r>
        </a:p>
      </dsp:txBody>
      <dsp:txXfrm>
        <a:off x="0" y="587598"/>
        <a:ext cx="2485925" cy="1491555"/>
      </dsp:txXfrm>
    </dsp:sp>
    <dsp:sp modelId="{11EBE290-1B88-49D0-8C38-ACC52707A7F1}">
      <dsp:nvSpPr>
        <dsp:cNvPr id="0" name=""/>
        <dsp:cNvSpPr/>
      </dsp:nvSpPr>
      <dsp:spPr>
        <a:xfrm>
          <a:off x="2734518" y="587598"/>
          <a:ext cx="2485925" cy="149155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Provide policy clarification and guidance</a:t>
          </a:r>
        </a:p>
      </dsp:txBody>
      <dsp:txXfrm>
        <a:off x="2734518" y="587598"/>
        <a:ext cx="2485925" cy="1491555"/>
      </dsp:txXfrm>
    </dsp:sp>
    <dsp:sp modelId="{6B37707A-BA01-48B2-B476-0D2EE1FEB46A}">
      <dsp:nvSpPr>
        <dsp:cNvPr id="0" name=""/>
        <dsp:cNvSpPr/>
      </dsp:nvSpPr>
      <dsp:spPr>
        <a:xfrm>
          <a:off x="5469037" y="587598"/>
          <a:ext cx="2485925" cy="1491555"/>
        </a:xfrm>
        <a:prstGeom prst="rect">
          <a:avLst/>
        </a:prstGeom>
        <a:solidFill>
          <a:schemeClr val="accent1">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Provide technical assistance (TA) (together with an external provider)</a:t>
          </a:r>
        </a:p>
      </dsp:txBody>
      <dsp:txXfrm>
        <a:off x="5469037" y="587598"/>
        <a:ext cx="2485925" cy="1491555"/>
      </dsp:txXfrm>
    </dsp:sp>
    <dsp:sp modelId="{8198949B-1727-42E7-9BF5-AB0910BB4C98}">
      <dsp:nvSpPr>
        <dsp:cNvPr id="0" name=""/>
        <dsp:cNvSpPr/>
      </dsp:nvSpPr>
      <dsp:spPr>
        <a:xfrm>
          <a:off x="0" y="2327746"/>
          <a:ext cx="2485925" cy="1491555"/>
        </a:xfrm>
        <a:prstGeom prst="rect">
          <a:avLst/>
        </a:prstGeom>
        <a:solidFill>
          <a:schemeClr val="accent2">
            <a:lumMod val="7500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Create peer learning opportunities</a:t>
          </a:r>
        </a:p>
      </dsp:txBody>
      <dsp:txXfrm>
        <a:off x="0" y="2327746"/>
        <a:ext cx="2485925" cy="1491555"/>
      </dsp:txXfrm>
    </dsp:sp>
    <dsp:sp modelId="{507A3C79-874F-40CE-AD1D-0DECFC3D9485}">
      <dsp:nvSpPr>
        <dsp:cNvPr id="0" name=""/>
        <dsp:cNvSpPr/>
      </dsp:nvSpPr>
      <dsp:spPr>
        <a:xfrm>
          <a:off x="2734518" y="2327746"/>
          <a:ext cx="2485925" cy="1491555"/>
        </a:xfrm>
        <a:prstGeom prst="rect">
          <a:avLst/>
        </a:prstGeom>
        <a:solidFill>
          <a:srgbClr val="A31D30"/>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Collect performance data</a:t>
          </a:r>
        </a:p>
      </dsp:txBody>
      <dsp:txXfrm>
        <a:off x="2734518" y="2327746"/>
        <a:ext cx="2485925" cy="1491555"/>
      </dsp:txXfrm>
    </dsp:sp>
    <dsp:sp modelId="{F744DA43-1EFB-467D-ACA2-1D0B8C72C9C0}">
      <dsp:nvSpPr>
        <dsp:cNvPr id="0" name=""/>
        <dsp:cNvSpPr/>
      </dsp:nvSpPr>
      <dsp:spPr>
        <a:xfrm>
          <a:off x="5469037" y="2327746"/>
          <a:ext cx="2485925" cy="1491555"/>
        </a:xfrm>
        <a:prstGeom prst="rect">
          <a:avLst/>
        </a:prstGeom>
        <a:solidFill>
          <a:srgbClr val="C7233A"/>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Review specific grant modifications</a:t>
          </a:r>
        </a:p>
      </dsp:txBody>
      <dsp:txXfrm>
        <a:off x="5469037" y="2327746"/>
        <a:ext cx="2485925" cy="14915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109CF-16D1-417F-98C1-C54DA8E68A60}">
      <dsp:nvSpPr>
        <dsp:cNvPr id="0" name=""/>
        <dsp:cNvSpPr/>
      </dsp:nvSpPr>
      <dsp:spPr>
        <a:xfrm>
          <a:off x="0" y="0"/>
          <a:ext cx="9180825" cy="5052448"/>
        </a:xfrm>
        <a:prstGeom prst="rightArrow">
          <a:avLst/>
        </a:prstGeom>
        <a:solidFill>
          <a:schemeClr val="accent5">
            <a:tint val="40000"/>
            <a:hueOff val="0"/>
            <a:satOff val="0"/>
            <a:lumOff val="0"/>
            <a:alphaOff val="0"/>
          </a:schemeClr>
        </a:solidFill>
        <a:ln>
          <a:noFill/>
        </a:ln>
        <a:effectLst>
          <a:outerShdw blurRad="38100" dist="17779" dir="5400000" rotWithShape="0">
            <a:srgbClr val="000000">
              <a:alpha val="40000"/>
            </a:srgbClr>
          </a:outerShdw>
        </a:effectLst>
      </dsp:spPr>
      <dsp:style>
        <a:lnRef idx="0">
          <a:scrgbClr r="0" g="0" b="0"/>
        </a:lnRef>
        <a:fillRef idx="1">
          <a:scrgbClr r="0" g="0" b="0"/>
        </a:fillRef>
        <a:effectRef idx="2">
          <a:scrgbClr r="0" g="0" b="0"/>
        </a:effectRef>
        <a:fontRef idx="minor"/>
      </dsp:style>
    </dsp:sp>
    <dsp:sp modelId="{62E20FAE-0BF6-4A16-88B0-EE70DE157733}">
      <dsp:nvSpPr>
        <dsp:cNvPr id="0" name=""/>
        <dsp:cNvSpPr/>
      </dsp:nvSpPr>
      <dsp:spPr>
        <a:xfrm>
          <a:off x="9862" y="1515734"/>
          <a:ext cx="2955079" cy="2020979"/>
        </a:xfrm>
        <a:prstGeom prst="roundRect">
          <a:avLst/>
        </a:prstGeom>
        <a:gradFill rotWithShape="0">
          <a:gsLst>
            <a:gs pos="0">
              <a:schemeClr val="accent5">
                <a:hueOff val="0"/>
                <a:satOff val="0"/>
                <a:lumOff val="0"/>
                <a:alphaOff val="0"/>
              </a:schemeClr>
            </a:gs>
            <a:gs pos="90000">
              <a:schemeClr val="accent5">
                <a:hueOff val="0"/>
                <a:satOff val="0"/>
                <a:lumOff val="0"/>
                <a:alphaOff val="0"/>
                <a:shade val="100000"/>
              </a:schemeClr>
            </a:gs>
            <a:gs pos="100000">
              <a:schemeClr val="accent5">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Discuss potential mod with your FPO.</a:t>
          </a:r>
        </a:p>
      </dsp:txBody>
      <dsp:txXfrm>
        <a:off x="108518" y="1614390"/>
        <a:ext cx="2757767" cy="1823667"/>
      </dsp:txXfrm>
    </dsp:sp>
    <dsp:sp modelId="{7F96408F-3E47-4876-B6BE-313F14ED3CE4}">
      <dsp:nvSpPr>
        <dsp:cNvPr id="0" name=""/>
        <dsp:cNvSpPr/>
      </dsp:nvSpPr>
      <dsp:spPr>
        <a:xfrm>
          <a:off x="3112875" y="1515734"/>
          <a:ext cx="2955079" cy="2020979"/>
        </a:xfrm>
        <a:prstGeom prst="roundRect">
          <a:avLst/>
        </a:prstGeom>
        <a:solidFill>
          <a:schemeClr val="tx2">
            <a:lumMod val="90000"/>
            <a:lumOff val="10000"/>
          </a:schemeClr>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4629427"/>
              <a:satOff val="15053"/>
              <a:lumOff val="-6078"/>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Must come from the Authorized Representative.</a:t>
          </a:r>
        </a:p>
      </dsp:txBody>
      <dsp:txXfrm>
        <a:off x="3211531" y="1614390"/>
        <a:ext cx="2757767" cy="1823667"/>
      </dsp:txXfrm>
    </dsp:sp>
    <dsp:sp modelId="{C8A77895-05C6-419D-9942-BA011AD1FD22}">
      <dsp:nvSpPr>
        <dsp:cNvPr id="0" name=""/>
        <dsp:cNvSpPr/>
      </dsp:nvSpPr>
      <dsp:spPr>
        <a:xfrm>
          <a:off x="6215888" y="1515734"/>
          <a:ext cx="2955079" cy="2020979"/>
        </a:xfrm>
        <a:prstGeom prst="roundRect">
          <a:avLst/>
        </a:prstGeom>
        <a:solidFill>
          <a:schemeClr val="accent6">
            <a:lumMod val="75000"/>
          </a:schemeClr>
        </a:soli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9258853"/>
              <a:satOff val="30105"/>
              <a:lumOff val="-12156"/>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Include amendment type, grant number, and justification for request.</a:t>
          </a:r>
        </a:p>
      </dsp:txBody>
      <dsp:txXfrm>
        <a:off x="6314544" y="1614390"/>
        <a:ext cx="2757767" cy="18236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F2D73-03CA-4559-B308-540C53532E62}">
      <dsp:nvSpPr>
        <dsp:cNvPr id="0" name=""/>
        <dsp:cNvSpPr/>
      </dsp:nvSpPr>
      <dsp:spPr>
        <a:xfrm>
          <a:off x="4467" y="83478"/>
          <a:ext cx="2185437" cy="732985"/>
        </a:xfrm>
        <a:prstGeom prst="chevron">
          <a:avLst/>
        </a:prstGeom>
        <a:solidFill>
          <a:srgbClr val="10CF9B">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Success Indicators</a:t>
          </a:r>
        </a:p>
      </dsp:txBody>
      <dsp:txXfrm>
        <a:off x="370960" y="83478"/>
        <a:ext cx="1452452" cy="732985"/>
      </dsp:txXfrm>
    </dsp:sp>
    <dsp:sp modelId="{E3314869-521E-41FC-A1E7-D53DDFDBF82E}">
      <dsp:nvSpPr>
        <dsp:cNvPr id="0" name=""/>
        <dsp:cNvSpPr/>
      </dsp:nvSpPr>
      <dsp:spPr>
        <a:xfrm>
          <a:off x="1926627" y="113787"/>
          <a:ext cx="1680918" cy="672367"/>
        </a:xfrm>
        <a:prstGeom prst="chevron">
          <a:avLst/>
        </a:prstGeom>
        <a:solidFill>
          <a:srgbClr val="10CF9B">
            <a:tint val="40000"/>
            <a:alpha val="90000"/>
            <a:hueOff val="0"/>
            <a:satOff val="0"/>
            <a:lumOff val="0"/>
            <a:alphaOff val="0"/>
          </a:srgbClr>
        </a:solidFill>
        <a:ln w="12700" cap="flat" cmpd="sng" algn="ctr">
          <a:solidFill>
            <a:srgbClr val="10CF9B">
              <a:tint val="40000"/>
              <a:alpha val="9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Operational Systems</a:t>
          </a:r>
        </a:p>
      </dsp:txBody>
      <dsp:txXfrm>
        <a:off x="2262811" y="113787"/>
        <a:ext cx="1008551" cy="672367"/>
      </dsp:txXfrm>
    </dsp:sp>
    <dsp:sp modelId="{7536EB9E-839E-49CD-975C-0861EA96B36E}">
      <dsp:nvSpPr>
        <dsp:cNvPr id="0" name=""/>
        <dsp:cNvSpPr/>
      </dsp:nvSpPr>
      <dsp:spPr>
        <a:xfrm>
          <a:off x="3372217" y="113787"/>
          <a:ext cx="1680918" cy="672367"/>
        </a:xfrm>
        <a:prstGeom prst="chevron">
          <a:avLst/>
        </a:prstGeom>
        <a:solidFill>
          <a:srgbClr val="10CF9B">
            <a:tint val="40000"/>
            <a:alpha val="90000"/>
            <a:hueOff val="-201206"/>
            <a:satOff val="-724"/>
            <a:lumOff val="79"/>
            <a:alphaOff val="0"/>
          </a:srgbClr>
        </a:solidFill>
        <a:ln w="12700" cap="flat" cmpd="sng" algn="ctr">
          <a:solidFill>
            <a:srgbClr val="10CF9B">
              <a:tint val="40000"/>
              <a:alpha val="90000"/>
              <a:hueOff val="-201206"/>
              <a:satOff val="-724"/>
              <a:lumOff val="7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Organizational Management</a:t>
          </a:r>
        </a:p>
      </dsp:txBody>
      <dsp:txXfrm>
        <a:off x="3708401" y="113787"/>
        <a:ext cx="1008551" cy="672367"/>
      </dsp:txXfrm>
    </dsp:sp>
    <dsp:sp modelId="{7EAB5DC3-70DF-437A-867A-F17D95E2B100}">
      <dsp:nvSpPr>
        <dsp:cNvPr id="0" name=""/>
        <dsp:cNvSpPr/>
      </dsp:nvSpPr>
      <dsp:spPr>
        <a:xfrm>
          <a:off x="4817807" y="113787"/>
          <a:ext cx="1680918" cy="672367"/>
        </a:xfrm>
        <a:prstGeom prst="chevron">
          <a:avLst/>
        </a:prstGeom>
        <a:solidFill>
          <a:srgbClr val="10CF9B">
            <a:tint val="40000"/>
            <a:alpha val="90000"/>
            <a:hueOff val="-402411"/>
            <a:satOff val="-1447"/>
            <a:lumOff val="158"/>
            <a:alphaOff val="0"/>
          </a:srgbClr>
        </a:solidFill>
        <a:ln w="12700" cap="flat" cmpd="sng" algn="ctr">
          <a:solidFill>
            <a:srgbClr val="10CF9B">
              <a:tint val="40000"/>
              <a:alpha val="90000"/>
              <a:hueOff val="-402411"/>
              <a:satOff val="-1447"/>
              <a:lumOff val="158"/>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Equity-minded Change</a:t>
          </a:r>
        </a:p>
      </dsp:txBody>
      <dsp:txXfrm>
        <a:off x="5153991" y="113787"/>
        <a:ext cx="1008551" cy="672367"/>
      </dsp:txXfrm>
    </dsp:sp>
    <dsp:sp modelId="{9B4A8EFD-63FF-4F56-A80F-4BC70BEDDF4D}">
      <dsp:nvSpPr>
        <dsp:cNvPr id="0" name=""/>
        <dsp:cNvSpPr/>
      </dsp:nvSpPr>
      <dsp:spPr>
        <a:xfrm>
          <a:off x="6263397" y="113787"/>
          <a:ext cx="1680918" cy="672367"/>
        </a:xfrm>
        <a:prstGeom prst="chevron">
          <a:avLst/>
        </a:prstGeom>
        <a:solidFill>
          <a:srgbClr val="10CF9B">
            <a:tint val="40000"/>
            <a:alpha val="90000"/>
            <a:hueOff val="-603617"/>
            <a:satOff val="-2171"/>
            <a:lumOff val="237"/>
            <a:alphaOff val="0"/>
          </a:srgbClr>
        </a:solidFill>
        <a:ln w="12700" cap="flat" cmpd="sng" algn="ctr">
          <a:solidFill>
            <a:srgbClr val="10CF9B">
              <a:tint val="40000"/>
              <a:alpha val="90000"/>
              <a:hueOff val="-603617"/>
              <a:satOff val="-2171"/>
              <a:lumOff val="237"/>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Stakeholder Engagement</a:t>
          </a:r>
        </a:p>
      </dsp:txBody>
      <dsp:txXfrm>
        <a:off x="6599581" y="113787"/>
        <a:ext cx="1008551" cy="672367"/>
      </dsp:txXfrm>
    </dsp:sp>
    <dsp:sp modelId="{191F0D22-CFCE-4D77-A030-F719FDE24229}">
      <dsp:nvSpPr>
        <dsp:cNvPr id="0" name=""/>
        <dsp:cNvSpPr/>
      </dsp:nvSpPr>
      <dsp:spPr>
        <a:xfrm>
          <a:off x="7708987" y="113787"/>
          <a:ext cx="1680918" cy="672367"/>
        </a:xfrm>
        <a:prstGeom prst="chevron">
          <a:avLst/>
        </a:prstGeom>
        <a:solidFill>
          <a:srgbClr val="10CF9B">
            <a:tint val="40000"/>
            <a:alpha val="90000"/>
            <a:hueOff val="-804822"/>
            <a:satOff val="-2895"/>
            <a:lumOff val="317"/>
            <a:alphaOff val="0"/>
          </a:srgbClr>
        </a:solidFill>
        <a:ln w="12700" cap="flat" cmpd="sng" algn="ctr">
          <a:solidFill>
            <a:srgbClr val="10CF9B">
              <a:tint val="40000"/>
              <a:alpha val="90000"/>
              <a:hueOff val="-804822"/>
              <a:satOff val="-2895"/>
              <a:lumOff val="317"/>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ysClr val="windowText" lastClr="000000">
                  <a:hueOff val="0"/>
                  <a:satOff val="0"/>
                  <a:lumOff val="0"/>
                  <a:alphaOff val="0"/>
                </a:sysClr>
              </a:solidFill>
              <a:latin typeface="Calibri" panose="020F0502020204030204"/>
              <a:ea typeface="+mn-ea"/>
              <a:cs typeface="+mn-cs"/>
            </a:rPr>
            <a:t>Accelerated Career Pathways</a:t>
          </a:r>
          <a:endParaRPr lang="en-US" sz="1300" kern="1200" dirty="0">
            <a:solidFill>
              <a:sysClr val="windowText" lastClr="000000">
                <a:hueOff val="0"/>
                <a:satOff val="0"/>
                <a:lumOff val="0"/>
                <a:alphaOff val="0"/>
              </a:sysClr>
            </a:solidFill>
            <a:latin typeface="Calibri" panose="020F0502020204030204"/>
            <a:ea typeface="+mn-ea"/>
            <a:cs typeface="+mn-cs"/>
          </a:endParaRPr>
        </a:p>
      </dsp:txBody>
      <dsp:txXfrm>
        <a:off x="8045171" y="113787"/>
        <a:ext cx="1008551" cy="672367"/>
      </dsp:txXfrm>
    </dsp:sp>
    <dsp:sp modelId="{818981AA-E121-473A-A9D5-CEA6ABBDA4BE}">
      <dsp:nvSpPr>
        <dsp:cNvPr id="0" name=""/>
        <dsp:cNvSpPr/>
      </dsp:nvSpPr>
      <dsp:spPr>
        <a:xfrm>
          <a:off x="4467" y="929875"/>
          <a:ext cx="2025202" cy="810081"/>
        </a:xfrm>
        <a:prstGeom prst="chevron">
          <a:avLst/>
        </a:prstGeom>
        <a:solidFill>
          <a:srgbClr val="10CF9B">
            <a:hueOff val="-1759972"/>
            <a:satOff val="-18065"/>
            <a:lumOff val="755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ysClr val="window" lastClr="FFFFFF"/>
              </a:solidFill>
              <a:latin typeface="Calibri" panose="020F0502020204030204"/>
              <a:ea typeface="+mn-ea"/>
              <a:cs typeface="+mn-cs"/>
            </a:rPr>
            <a:t>Deep Equity</a:t>
          </a:r>
        </a:p>
      </dsp:txBody>
      <dsp:txXfrm>
        <a:off x="409508" y="929875"/>
        <a:ext cx="1215121" cy="810081"/>
      </dsp:txXfrm>
    </dsp:sp>
    <dsp:sp modelId="{3C7A87F6-1003-4F56-8314-818D60148681}">
      <dsp:nvSpPr>
        <dsp:cNvPr id="0" name=""/>
        <dsp:cNvSpPr/>
      </dsp:nvSpPr>
      <dsp:spPr>
        <a:xfrm>
          <a:off x="1766393" y="998732"/>
          <a:ext cx="2030045" cy="672367"/>
        </a:xfrm>
        <a:prstGeom prst="chevron">
          <a:avLst/>
        </a:prstGeom>
        <a:solidFill>
          <a:srgbClr val="10CF9B">
            <a:tint val="40000"/>
            <a:alpha val="90000"/>
            <a:hueOff val="-1006028"/>
            <a:satOff val="-3618"/>
            <a:lumOff val="396"/>
            <a:alphaOff val="0"/>
          </a:srgbClr>
        </a:solidFill>
        <a:ln w="12700" cap="flat" cmpd="sng" algn="ctr">
          <a:solidFill>
            <a:srgbClr val="10CF9B">
              <a:tint val="40000"/>
              <a:alpha val="90000"/>
              <a:hueOff val="-1006028"/>
              <a:satOff val="-3618"/>
              <a:lumOff val="396"/>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Personal</a:t>
          </a:r>
        </a:p>
      </dsp:txBody>
      <dsp:txXfrm>
        <a:off x="2102577" y="998732"/>
        <a:ext cx="1357678" cy="672367"/>
      </dsp:txXfrm>
    </dsp:sp>
    <dsp:sp modelId="{F32B8FBC-5F33-4134-82DF-BD31DF8370B6}">
      <dsp:nvSpPr>
        <dsp:cNvPr id="0" name=""/>
        <dsp:cNvSpPr/>
      </dsp:nvSpPr>
      <dsp:spPr>
        <a:xfrm>
          <a:off x="3561110" y="998732"/>
          <a:ext cx="2030045" cy="672367"/>
        </a:xfrm>
        <a:prstGeom prst="chevron">
          <a:avLst/>
        </a:prstGeom>
        <a:solidFill>
          <a:srgbClr val="10CF9B">
            <a:tint val="40000"/>
            <a:alpha val="90000"/>
            <a:hueOff val="-1207233"/>
            <a:satOff val="-4342"/>
            <a:lumOff val="475"/>
            <a:alphaOff val="0"/>
          </a:srgbClr>
        </a:solidFill>
        <a:ln w="12700" cap="flat" cmpd="sng" algn="ctr">
          <a:solidFill>
            <a:srgbClr val="10CF9B">
              <a:tint val="40000"/>
              <a:alpha val="90000"/>
              <a:hueOff val="-1207233"/>
              <a:satOff val="-4342"/>
              <a:lumOff val="475"/>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Interpersonal</a:t>
          </a:r>
        </a:p>
      </dsp:txBody>
      <dsp:txXfrm>
        <a:off x="3897294" y="998732"/>
        <a:ext cx="1357678" cy="672367"/>
      </dsp:txXfrm>
    </dsp:sp>
    <dsp:sp modelId="{BB28C840-B2B8-4168-AAB1-DCDDB8A4A17B}">
      <dsp:nvSpPr>
        <dsp:cNvPr id="0" name=""/>
        <dsp:cNvSpPr/>
      </dsp:nvSpPr>
      <dsp:spPr>
        <a:xfrm>
          <a:off x="5355827" y="998732"/>
          <a:ext cx="2030045" cy="672367"/>
        </a:xfrm>
        <a:prstGeom prst="chevron">
          <a:avLst/>
        </a:prstGeom>
        <a:solidFill>
          <a:srgbClr val="10CF9B">
            <a:tint val="40000"/>
            <a:alpha val="90000"/>
            <a:hueOff val="-1408439"/>
            <a:satOff val="-5066"/>
            <a:lumOff val="554"/>
            <a:alphaOff val="0"/>
          </a:srgbClr>
        </a:solidFill>
        <a:ln w="12700" cap="flat" cmpd="sng" algn="ctr">
          <a:solidFill>
            <a:srgbClr val="10CF9B">
              <a:tint val="40000"/>
              <a:alpha val="90000"/>
              <a:hueOff val="-1408439"/>
              <a:satOff val="-5066"/>
              <a:lumOff val="554"/>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Organizational</a:t>
          </a:r>
        </a:p>
      </dsp:txBody>
      <dsp:txXfrm>
        <a:off x="5692011" y="998732"/>
        <a:ext cx="1357678" cy="672367"/>
      </dsp:txXfrm>
    </dsp:sp>
    <dsp:sp modelId="{C106F5E8-258F-4B6D-B599-6F7A3E5E3A31}">
      <dsp:nvSpPr>
        <dsp:cNvPr id="0" name=""/>
        <dsp:cNvSpPr/>
      </dsp:nvSpPr>
      <dsp:spPr>
        <a:xfrm>
          <a:off x="7150543" y="998732"/>
          <a:ext cx="2030045" cy="672367"/>
        </a:xfrm>
        <a:prstGeom prst="chevron">
          <a:avLst/>
        </a:prstGeom>
        <a:solidFill>
          <a:srgbClr val="10CF9B">
            <a:tint val="40000"/>
            <a:alpha val="90000"/>
            <a:hueOff val="-1609645"/>
            <a:satOff val="-5790"/>
            <a:lumOff val="633"/>
            <a:alphaOff val="0"/>
          </a:srgbClr>
        </a:solidFill>
        <a:ln w="12700" cap="flat" cmpd="sng" algn="ctr">
          <a:solidFill>
            <a:srgbClr val="10CF9B">
              <a:tint val="40000"/>
              <a:alpha val="90000"/>
              <a:hueOff val="-1609645"/>
              <a:satOff val="-5790"/>
              <a:lumOff val="633"/>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solidFill>
                <a:sysClr val="windowText" lastClr="000000">
                  <a:hueOff val="0"/>
                  <a:satOff val="0"/>
                  <a:lumOff val="0"/>
                  <a:alphaOff val="0"/>
                </a:sysClr>
              </a:solidFill>
              <a:latin typeface="Calibri" panose="020F0502020204030204"/>
              <a:ea typeface="+mn-ea"/>
              <a:cs typeface="+mn-cs"/>
            </a:rPr>
            <a:t>Societal</a:t>
          </a:r>
        </a:p>
      </dsp:txBody>
      <dsp:txXfrm>
        <a:off x="7486727" y="998732"/>
        <a:ext cx="1357678" cy="672367"/>
      </dsp:txXfrm>
    </dsp:sp>
    <dsp:sp modelId="{17440FF5-8DDB-4462-9DCB-3538FB88616F}">
      <dsp:nvSpPr>
        <dsp:cNvPr id="0" name=""/>
        <dsp:cNvSpPr/>
      </dsp:nvSpPr>
      <dsp:spPr>
        <a:xfrm>
          <a:off x="4467" y="1853368"/>
          <a:ext cx="2025202" cy="810081"/>
        </a:xfrm>
        <a:prstGeom prst="chevron">
          <a:avLst/>
        </a:prstGeom>
        <a:solidFill>
          <a:srgbClr val="10CF9B">
            <a:hueOff val="-3519944"/>
            <a:satOff val="-36129"/>
            <a:lumOff val="15099"/>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Font typeface="+mj-lt"/>
            <a:buNone/>
          </a:pPr>
          <a:r>
            <a:rPr lang="en-US" sz="2000" b="0" kern="1200" dirty="0">
              <a:solidFill>
                <a:sysClr val="window" lastClr="FFFFFF"/>
              </a:solidFill>
              <a:latin typeface="Calibri" panose="020F0502020204030204"/>
              <a:ea typeface="+mn-ea"/>
              <a:cs typeface="+mn-cs"/>
            </a:rPr>
            <a:t>Grantee Experience</a:t>
          </a:r>
        </a:p>
      </dsp:txBody>
      <dsp:txXfrm>
        <a:off x="409508" y="1853368"/>
        <a:ext cx="1215121" cy="810081"/>
      </dsp:txXfrm>
    </dsp:sp>
    <dsp:sp modelId="{9D9902A8-AF86-44A0-BC80-4799970F7FE1}">
      <dsp:nvSpPr>
        <dsp:cNvPr id="0" name=""/>
        <dsp:cNvSpPr/>
      </dsp:nvSpPr>
      <dsp:spPr>
        <a:xfrm>
          <a:off x="1766393" y="1922225"/>
          <a:ext cx="1680918" cy="672367"/>
        </a:xfrm>
        <a:prstGeom prst="chevron">
          <a:avLst/>
        </a:prstGeom>
        <a:solidFill>
          <a:srgbClr val="10CF9B">
            <a:tint val="40000"/>
            <a:alpha val="90000"/>
            <a:hueOff val="-1810850"/>
            <a:satOff val="-6513"/>
            <a:lumOff val="712"/>
            <a:alphaOff val="0"/>
          </a:srgbClr>
        </a:solidFill>
        <a:ln w="12700" cap="flat" cmpd="sng" algn="ctr">
          <a:solidFill>
            <a:srgbClr val="10CF9B">
              <a:tint val="40000"/>
              <a:alpha val="90000"/>
              <a:hueOff val="-1810850"/>
              <a:satOff val="-6513"/>
              <a:lumOff val="71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1:1 Coaching</a:t>
          </a:r>
        </a:p>
      </dsp:txBody>
      <dsp:txXfrm>
        <a:off x="2102577" y="1922225"/>
        <a:ext cx="1008551" cy="672367"/>
      </dsp:txXfrm>
    </dsp:sp>
    <dsp:sp modelId="{AF41A931-94A5-4ED5-B06F-EBE856624F52}">
      <dsp:nvSpPr>
        <dsp:cNvPr id="0" name=""/>
        <dsp:cNvSpPr/>
      </dsp:nvSpPr>
      <dsp:spPr>
        <a:xfrm>
          <a:off x="3211983" y="1922225"/>
          <a:ext cx="1680918" cy="672367"/>
        </a:xfrm>
        <a:prstGeom prst="chevron">
          <a:avLst/>
        </a:prstGeom>
        <a:solidFill>
          <a:srgbClr val="10CF9B">
            <a:tint val="40000"/>
            <a:alpha val="90000"/>
            <a:hueOff val="-2012056"/>
            <a:satOff val="-7237"/>
            <a:lumOff val="792"/>
            <a:alphaOff val="0"/>
          </a:srgbClr>
        </a:solidFill>
        <a:ln w="12700" cap="flat" cmpd="sng" algn="ctr">
          <a:solidFill>
            <a:srgbClr val="10CF9B">
              <a:tint val="40000"/>
              <a:alpha val="90000"/>
              <a:hueOff val="-2012056"/>
              <a:satOff val="-7237"/>
              <a:lumOff val="792"/>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SME Consultation</a:t>
          </a:r>
        </a:p>
      </dsp:txBody>
      <dsp:txXfrm>
        <a:off x="3548167" y="1922225"/>
        <a:ext cx="1008551" cy="672367"/>
      </dsp:txXfrm>
    </dsp:sp>
    <dsp:sp modelId="{A06ADE95-6E76-48A8-9F23-954203CBACBD}">
      <dsp:nvSpPr>
        <dsp:cNvPr id="0" name=""/>
        <dsp:cNvSpPr/>
      </dsp:nvSpPr>
      <dsp:spPr>
        <a:xfrm>
          <a:off x="4657573" y="1922225"/>
          <a:ext cx="1680918" cy="672367"/>
        </a:xfrm>
        <a:prstGeom prst="chevron">
          <a:avLst/>
        </a:prstGeom>
        <a:solidFill>
          <a:srgbClr val="10CF9B">
            <a:tint val="40000"/>
            <a:alpha val="90000"/>
            <a:hueOff val="-2213261"/>
            <a:satOff val="-7961"/>
            <a:lumOff val="871"/>
            <a:alphaOff val="0"/>
          </a:srgbClr>
        </a:solidFill>
        <a:ln w="12700" cap="flat" cmpd="sng" algn="ctr">
          <a:solidFill>
            <a:srgbClr val="10CF9B">
              <a:tint val="40000"/>
              <a:alpha val="90000"/>
              <a:hueOff val="-2213261"/>
              <a:satOff val="-7961"/>
              <a:lumOff val="871"/>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Peer to Peer Small Groups</a:t>
          </a:r>
        </a:p>
      </dsp:txBody>
      <dsp:txXfrm>
        <a:off x="4993757" y="1922225"/>
        <a:ext cx="1008551" cy="672367"/>
      </dsp:txXfrm>
    </dsp:sp>
    <dsp:sp modelId="{8F833E5D-467B-43BE-A0BB-C50A2C01EAFA}">
      <dsp:nvSpPr>
        <dsp:cNvPr id="0" name=""/>
        <dsp:cNvSpPr/>
      </dsp:nvSpPr>
      <dsp:spPr>
        <a:xfrm>
          <a:off x="6103163" y="1922225"/>
          <a:ext cx="1680918" cy="672367"/>
        </a:xfrm>
        <a:prstGeom prst="chevron">
          <a:avLst/>
        </a:prstGeom>
        <a:solidFill>
          <a:srgbClr val="10CF9B">
            <a:tint val="40000"/>
            <a:alpha val="90000"/>
            <a:hueOff val="-2414467"/>
            <a:satOff val="-8684"/>
            <a:lumOff val="950"/>
            <a:alphaOff val="0"/>
          </a:srgbClr>
        </a:solidFill>
        <a:ln w="12700" cap="flat" cmpd="sng" algn="ctr">
          <a:solidFill>
            <a:srgbClr val="10CF9B">
              <a:tint val="40000"/>
              <a:alpha val="90000"/>
              <a:hueOff val="-2414467"/>
              <a:satOff val="-8684"/>
              <a:lumOff val="95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SME Webinars</a:t>
          </a:r>
        </a:p>
      </dsp:txBody>
      <dsp:txXfrm>
        <a:off x="6439347" y="1922225"/>
        <a:ext cx="1008551" cy="672367"/>
      </dsp:txXfrm>
    </dsp:sp>
    <dsp:sp modelId="{FC1F67D9-8FA2-48F6-A489-3BD8814164A5}">
      <dsp:nvSpPr>
        <dsp:cNvPr id="0" name=""/>
        <dsp:cNvSpPr/>
      </dsp:nvSpPr>
      <dsp:spPr>
        <a:xfrm>
          <a:off x="7548753" y="1922225"/>
          <a:ext cx="1680918" cy="672367"/>
        </a:xfrm>
        <a:prstGeom prst="chevron">
          <a:avLst/>
        </a:prstGeom>
        <a:solidFill>
          <a:srgbClr val="10CF9B">
            <a:tint val="40000"/>
            <a:alpha val="90000"/>
            <a:hueOff val="-2615673"/>
            <a:satOff val="-9408"/>
            <a:lumOff val="1029"/>
            <a:alphaOff val="0"/>
          </a:srgbClr>
        </a:solidFill>
        <a:ln w="12700" cap="flat" cmpd="sng" algn="ctr">
          <a:solidFill>
            <a:srgbClr val="10CF9B">
              <a:tint val="40000"/>
              <a:alpha val="90000"/>
              <a:hueOff val="-2615673"/>
              <a:satOff val="-9408"/>
              <a:lumOff val="1029"/>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Font typeface="+mj-lt"/>
            <a:buNone/>
          </a:pPr>
          <a:r>
            <a:rPr lang="en-US" sz="1300" b="0" kern="1200" dirty="0">
              <a:solidFill>
                <a:sysClr val="windowText" lastClr="000000">
                  <a:hueOff val="0"/>
                  <a:satOff val="0"/>
                  <a:lumOff val="0"/>
                  <a:alphaOff val="0"/>
                </a:sysClr>
              </a:solidFill>
              <a:latin typeface="Calibri" panose="020F0502020204030204"/>
              <a:ea typeface="+mn-ea"/>
              <a:cs typeface="+mn-cs"/>
            </a:rPr>
            <a:t>SCC Newsletter</a:t>
          </a:r>
        </a:p>
      </dsp:txBody>
      <dsp:txXfrm>
        <a:off x="7884937" y="1922225"/>
        <a:ext cx="1008551" cy="67236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B57773-3BAA-418C-9BDB-0F9C1E1BF433}" type="datetimeFigureOut">
              <a:rPr lang="en-US" smtClean="0"/>
              <a:t>4/3/2023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dirty="0"/>
          </a:p>
        </p:txBody>
      </p:sp>
    </p:spTree>
    <p:extLst>
      <p:ext uri="{BB962C8B-B14F-4D97-AF65-F5344CB8AC3E}">
        <p14:creationId xmlns:p14="http://schemas.microsoft.com/office/powerpoint/2010/main" val="3669635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dirty="0"/>
          </a:p>
        </p:txBody>
      </p:sp>
    </p:spTree>
    <p:extLst>
      <p:ext uri="{BB962C8B-B14F-4D97-AF65-F5344CB8AC3E}">
        <p14:creationId xmlns:p14="http://schemas.microsoft.com/office/powerpoint/2010/main" val="2953193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a:t>
            </a:fld>
            <a:endParaRPr lang="en-US" dirty="0"/>
          </a:p>
        </p:txBody>
      </p:sp>
    </p:spTree>
    <p:extLst>
      <p:ext uri="{BB962C8B-B14F-4D97-AF65-F5344CB8AC3E}">
        <p14:creationId xmlns:p14="http://schemas.microsoft.com/office/powerpoint/2010/main" val="379334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18022-50D0-43CE-B9C3-944277464A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7015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4552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6452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8877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501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24970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2413348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dirty="0"/>
          </a:p>
        </p:txBody>
      </p:sp>
    </p:spTree>
    <p:extLst>
      <p:ext uri="{BB962C8B-B14F-4D97-AF65-F5344CB8AC3E}">
        <p14:creationId xmlns:p14="http://schemas.microsoft.com/office/powerpoint/2010/main" val="3727628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2692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3947784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914132">
              <a:lnSpc>
                <a:spcPct val="80000"/>
              </a:lnSpc>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3103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616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18022-50D0-43CE-B9C3-944277464A3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0803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3901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3759258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17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2947485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3947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980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9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25512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6980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9681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C97589-81B3-48A3-8226-3514F33742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6759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dirty="0"/>
          </a:p>
        </p:txBody>
      </p:sp>
    </p:spTree>
    <p:extLst>
      <p:ext uri="{BB962C8B-B14F-4D97-AF65-F5344CB8AC3E}">
        <p14:creationId xmlns:p14="http://schemas.microsoft.com/office/powerpoint/2010/main" val="35556467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3333662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2322717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09036"/>
            <a:ext cx="5681980" cy="3689211"/>
          </a:xfrm>
        </p:spPr>
        <p:txBody>
          <a:bodyPr/>
          <a:lstStyle/>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31</a:t>
            </a:fld>
            <a:endParaRPr lang="en-US" dirty="0"/>
          </a:p>
        </p:txBody>
      </p:sp>
    </p:spTree>
    <p:extLst>
      <p:ext uri="{BB962C8B-B14F-4D97-AF65-F5344CB8AC3E}">
        <p14:creationId xmlns:p14="http://schemas.microsoft.com/office/powerpoint/2010/main" val="39228038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fontAlgn="base">
              <a:spcBef>
                <a:spcPct val="0"/>
              </a:spcBef>
              <a:spcAft>
                <a:spcPct val="0"/>
              </a:spcAft>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32</a:t>
            </a:fld>
            <a:endParaRPr lang="en-US" dirty="0"/>
          </a:p>
        </p:txBody>
      </p:sp>
    </p:spTree>
    <p:extLst>
      <p:ext uri="{BB962C8B-B14F-4D97-AF65-F5344CB8AC3E}">
        <p14:creationId xmlns:p14="http://schemas.microsoft.com/office/powerpoint/2010/main" val="999794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33</a:t>
            </a:fld>
            <a:endParaRPr lang="en-US" dirty="0"/>
          </a:p>
        </p:txBody>
      </p:sp>
    </p:spTree>
    <p:extLst>
      <p:ext uri="{BB962C8B-B14F-4D97-AF65-F5344CB8AC3E}">
        <p14:creationId xmlns:p14="http://schemas.microsoft.com/office/powerpoint/2010/main" val="9825785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fontAlgn="base">
              <a:spcBef>
                <a:spcPct val="0"/>
              </a:spcBef>
              <a:spcAft>
                <a:spcPct val="0"/>
              </a:spcAft>
              <a:defRPr/>
            </a:pPr>
            <a:endParaRPr lang="en-US" alt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34</a:t>
            </a:fld>
            <a:endParaRPr lang="en-US" dirty="0"/>
          </a:p>
        </p:txBody>
      </p:sp>
    </p:spTree>
    <p:extLst>
      <p:ext uri="{BB962C8B-B14F-4D97-AF65-F5344CB8AC3E}">
        <p14:creationId xmlns:p14="http://schemas.microsoft.com/office/powerpoint/2010/main" val="944409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35</a:t>
            </a:fld>
            <a:endParaRPr lang="en-US" dirty="0"/>
          </a:p>
        </p:txBody>
      </p:sp>
    </p:spTree>
    <p:extLst>
      <p:ext uri="{BB962C8B-B14F-4D97-AF65-F5344CB8AC3E}">
        <p14:creationId xmlns:p14="http://schemas.microsoft.com/office/powerpoint/2010/main" val="3485065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36</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137429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37</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7843552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0879">
              <a:spcBef>
                <a:spcPct val="0"/>
              </a:spcBef>
              <a:defRPr/>
            </a:pPr>
            <a:endParaRPr lang="en-US" altLang="en-US" dirty="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340B5C6-C624-4634-9165-95A56D08C3B5}" type="slidenum">
              <a:rPr lang="en-US" altLang="en-US"/>
              <a:pPr fontAlgn="base">
                <a:spcBef>
                  <a:spcPct val="0"/>
                </a:spcBef>
                <a:spcAft>
                  <a:spcPct val="0"/>
                </a:spcAft>
              </a:pPr>
              <a:t>38</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2935637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DA84884-5D44-491C-854B-E2C081C8A2DD}" type="slidenum">
              <a:rPr lang="en-US" altLang="en-US"/>
              <a:pPr fontAlgn="base">
                <a:spcBef>
                  <a:spcPct val="0"/>
                </a:spcBef>
                <a:spcAft>
                  <a:spcPct val="0"/>
                </a:spcAft>
              </a:pPr>
              <a:t>39</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605433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C74D932-1B02-437C-9034-4F848A2E2DFE}" type="slidenum">
              <a:rPr lang="en-US" altLang="en-US"/>
              <a:pPr fontAlgn="base">
                <a:spcBef>
                  <a:spcPct val="0"/>
                </a:spcBef>
                <a:spcAft>
                  <a:spcPct val="0"/>
                </a:spcAft>
              </a:pPr>
              <a:t>40</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3618251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41</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4016047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42</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7773256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43</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20002315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44</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27946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30173">
              <a:spcBef>
                <a:spcPct val="0"/>
              </a:spcBef>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45</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35311849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868" indent="-285718">
              <a:defRPr>
                <a:solidFill>
                  <a:schemeClr val="tx1"/>
                </a:solidFill>
                <a:latin typeface="Calibri" pitchFamily="34" charset="0"/>
              </a:defRPr>
            </a:lvl2pPr>
            <a:lvl3pPr marL="1142874" indent="-228574">
              <a:defRPr>
                <a:solidFill>
                  <a:schemeClr val="tx1"/>
                </a:solidFill>
                <a:latin typeface="Calibri" pitchFamily="34" charset="0"/>
              </a:defRPr>
            </a:lvl3pPr>
            <a:lvl4pPr marL="1600023" indent="-228574">
              <a:defRPr>
                <a:solidFill>
                  <a:schemeClr val="tx1"/>
                </a:solidFill>
                <a:latin typeface="Calibri" pitchFamily="34" charset="0"/>
              </a:defRPr>
            </a:lvl4pPr>
            <a:lvl5pPr marL="2057174" indent="-228574">
              <a:defRPr>
                <a:solidFill>
                  <a:schemeClr val="tx1"/>
                </a:solidFill>
                <a:latin typeface="Calibri" pitchFamily="34" charset="0"/>
              </a:defRPr>
            </a:lvl5pPr>
            <a:lvl6pPr marL="2514322" indent="-228574" fontAlgn="base">
              <a:spcBef>
                <a:spcPct val="0"/>
              </a:spcBef>
              <a:spcAft>
                <a:spcPct val="0"/>
              </a:spcAft>
              <a:defRPr>
                <a:solidFill>
                  <a:schemeClr val="tx1"/>
                </a:solidFill>
                <a:latin typeface="Calibri" pitchFamily="34" charset="0"/>
              </a:defRPr>
            </a:lvl6pPr>
            <a:lvl7pPr marL="2971470" indent="-228574" fontAlgn="base">
              <a:spcBef>
                <a:spcPct val="0"/>
              </a:spcBef>
              <a:spcAft>
                <a:spcPct val="0"/>
              </a:spcAft>
              <a:defRPr>
                <a:solidFill>
                  <a:schemeClr val="tx1"/>
                </a:solidFill>
                <a:latin typeface="Calibri" pitchFamily="34" charset="0"/>
              </a:defRPr>
            </a:lvl7pPr>
            <a:lvl8pPr marL="3428621" indent="-228574" fontAlgn="base">
              <a:spcBef>
                <a:spcPct val="0"/>
              </a:spcBef>
              <a:spcAft>
                <a:spcPct val="0"/>
              </a:spcAft>
              <a:defRPr>
                <a:solidFill>
                  <a:schemeClr val="tx1"/>
                </a:solidFill>
                <a:latin typeface="Calibri" pitchFamily="34" charset="0"/>
              </a:defRPr>
            </a:lvl8pPr>
            <a:lvl9pPr marL="3885770" indent="-228574"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7D91AEB-968B-4819-A1B7-7CCF44B346E0}" type="slidenum">
              <a:rPr lang="en-US" altLang="en-US"/>
              <a:pPr fontAlgn="base">
                <a:spcBef>
                  <a:spcPct val="0"/>
                </a:spcBef>
                <a:spcAft>
                  <a:spcPct val="0"/>
                </a:spcAft>
              </a:pPr>
              <a:t>46</a:t>
            </a:fld>
            <a:endParaRPr lang="en-US" altLang="en-US" dirty="0"/>
          </a:p>
        </p:txBody>
      </p:sp>
      <p:sp>
        <p:nvSpPr>
          <p:cNvPr id="2" name="Date Placeholder 1"/>
          <p:cNvSpPr>
            <a:spLocks noGrp="1"/>
          </p:cNvSpPr>
          <p:nvPr>
            <p:ph type="dt" idx="10"/>
          </p:nvPr>
        </p:nvSpPr>
        <p:spPr/>
        <p:txBody>
          <a:bodyPr/>
          <a:lstStyle/>
          <a:p>
            <a:r>
              <a:rPr lang="en-US" dirty="0"/>
              <a:t>8/19/2020</a:t>
            </a:r>
          </a:p>
        </p:txBody>
      </p:sp>
      <p:sp>
        <p:nvSpPr>
          <p:cNvPr id="4" name="Footer Placeholder 3"/>
          <p:cNvSpPr>
            <a:spLocks noGrp="1"/>
          </p:cNvSpPr>
          <p:nvPr>
            <p:ph type="ftr" sz="quarter" idx="12"/>
          </p:nvPr>
        </p:nvSpPr>
        <p:spPr/>
        <p:txBody>
          <a:bodyPr/>
          <a:lstStyle/>
          <a:p>
            <a:r>
              <a:rPr lang="en-US" dirty="0"/>
              <a:t>Youth Apprenticeship Readiness                                                                       Grant Orientation</a:t>
            </a:r>
          </a:p>
        </p:txBody>
      </p:sp>
      <p:sp>
        <p:nvSpPr>
          <p:cNvPr id="5" name="Header Placeholder 4"/>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5480816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47</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29638921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a:solidFill>
                  <a:schemeClr val="dk1"/>
                </a:solidFill>
                <a:latin typeface="Calibri"/>
                <a:ea typeface="Calibri"/>
                <a:cs typeface="Calibri"/>
                <a:sym typeface="Calibri"/>
              </a:rPr>
              <a:pPr algn="r">
                <a:buSzPct val="25000"/>
              </a:pPr>
              <a:t>48</a:t>
            </a:fld>
            <a:endParaRPr lang="en-US" dirty="0">
              <a:solidFill>
                <a:schemeClr val="dk1"/>
              </a:solidFill>
              <a:latin typeface="Calibri"/>
              <a:ea typeface="Calibri"/>
              <a:cs typeface="Calibri"/>
              <a:sym typeface="Calibri"/>
            </a:endParaRPr>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9377563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1578">
              <a:spcBef>
                <a:spcPct val="0"/>
              </a:spcBef>
            </a:pP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a:solidFill>
                  <a:schemeClr val="dk1"/>
                </a:solidFill>
                <a:latin typeface="Calibri"/>
                <a:ea typeface="Calibri"/>
                <a:cs typeface="Calibri"/>
                <a:sym typeface="Calibri"/>
              </a:rPr>
              <a:pPr algn="r">
                <a:buSzPct val="25000"/>
              </a:pPr>
              <a:t>49</a:t>
            </a:fld>
            <a:endParaRPr lang="en-US" dirty="0">
              <a:solidFill>
                <a:schemeClr val="dk1"/>
              </a:solidFill>
              <a:latin typeface="Calibri"/>
              <a:ea typeface="Calibri"/>
              <a:cs typeface="Calibri"/>
              <a:sym typeface="Calibri"/>
            </a:endParaRPr>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2864665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50</a:t>
            </a:fld>
            <a:endParaRPr lang="en-US" dirty="0"/>
          </a:p>
        </p:txBody>
      </p:sp>
    </p:spTree>
    <p:extLst>
      <p:ext uri="{BB962C8B-B14F-4D97-AF65-F5344CB8AC3E}">
        <p14:creationId xmlns:p14="http://schemas.microsoft.com/office/powerpoint/2010/main" val="15601754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51</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16931287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52</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7220440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53</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41522485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defTabSz="905165">
              <a:defRP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54</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9059186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defTabSz="905165">
              <a:defRP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55</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4280997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pPr marL="0" indent="0" defTabSz="930173">
              <a:spcBef>
                <a:spcPct val="0"/>
              </a:spcBef>
              <a:buFontTx/>
              <a:buNone/>
            </a:pPr>
            <a:endParaRPr lang="en-US" alt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56</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12929842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1171575"/>
            <a:ext cx="5619750" cy="31623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57</a:t>
            </a:fld>
            <a:endParaRPr lang="en-US" dirty="0"/>
          </a:p>
        </p:txBody>
      </p:sp>
      <p:sp>
        <p:nvSpPr>
          <p:cNvPr id="5" name="Date Placeholder 4"/>
          <p:cNvSpPr>
            <a:spLocks noGrp="1"/>
          </p:cNvSpPr>
          <p:nvPr>
            <p:ph type="dt" idx="10"/>
          </p:nvPr>
        </p:nvSpPr>
        <p:spPr/>
        <p:txBody>
          <a:bodyPr/>
          <a:lstStyle/>
          <a:p>
            <a:r>
              <a:rPr lang="en-US" dirty="0"/>
              <a:t>8/19/2020</a:t>
            </a:r>
          </a:p>
        </p:txBody>
      </p:sp>
      <p:sp>
        <p:nvSpPr>
          <p:cNvPr id="7" name="Footer Placeholder 6"/>
          <p:cNvSpPr>
            <a:spLocks noGrp="1"/>
          </p:cNvSpPr>
          <p:nvPr>
            <p:ph type="ftr" sz="quarter" idx="12"/>
          </p:nvPr>
        </p:nvSpPr>
        <p:spPr/>
        <p:txBody>
          <a:bodyPr/>
          <a:lstStyle/>
          <a:p>
            <a:r>
              <a:rPr lang="en-US" dirty="0"/>
              <a:t>Youth Apprenticeship Readiness                                                                       Grant Orientation</a:t>
            </a:r>
          </a:p>
        </p:txBody>
      </p:sp>
      <p:sp>
        <p:nvSpPr>
          <p:cNvPr id="8" name="Header Placeholder 7"/>
          <p:cNvSpPr>
            <a:spLocks noGrp="1"/>
          </p:cNvSpPr>
          <p:nvPr>
            <p:ph type="hdr" sz="quarter" idx="13"/>
          </p:nvPr>
        </p:nvSpPr>
        <p:spPr/>
        <p:txBody>
          <a:bodyPr/>
          <a:lstStyle/>
          <a:p>
            <a:endParaRPr lang="en-US" dirty="0"/>
          </a:p>
        </p:txBody>
      </p:sp>
    </p:spTree>
    <p:extLst>
      <p:ext uri="{BB962C8B-B14F-4D97-AF65-F5344CB8AC3E}">
        <p14:creationId xmlns:p14="http://schemas.microsoft.com/office/powerpoint/2010/main" val="20722977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58</a:t>
            </a:fld>
            <a:endParaRPr lang="en-US" dirty="0"/>
          </a:p>
        </p:txBody>
      </p:sp>
      <p:sp>
        <p:nvSpPr>
          <p:cNvPr id="5" name="Date Placeholder 4"/>
          <p:cNvSpPr>
            <a:spLocks noGrp="1"/>
          </p:cNvSpPr>
          <p:nvPr>
            <p:ph type="dt" idx="11"/>
          </p:nvPr>
        </p:nvSpPr>
        <p:spPr/>
        <p:txBody>
          <a:bodyPr/>
          <a:lstStyle/>
          <a:p>
            <a:r>
              <a:rPr lang="en-US" dirty="0"/>
              <a:t>8/19/2020</a:t>
            </a:r>
          </a:p>
        </p:txBody>
      </p:sp>
      <p:sp>
        <p:nvSpPr>
          <p:cNvPr id="7" name="Footer Placeholder 6"/>
          <p:cNvSpPr>
            <a:spLocks noGrp="1"/>
          </p:cNvSpPr>
          <p:nvPr>
            <p:ph type="ftr" sz="quarter" idx="13"/>
          </p:nvPr>
        </p:nvSpPr>
        <p:spPr/>
        <p:txBody>
          <a:bodyPr/>
          <a:lstStyle/>
          <a:p>
            <a:r>
              <a:rPr lang="en-US" dirty="0"/>
              <a:t>Youth Apprenticeship Readiness                                                                       Grant Orientation</a:t>
            </a:r>
          </a:p>
        </p:txBody>
      </p:sp>
      <p:sp>
        <p:nvSpPr>
          <p:cNvPr id="8" name="Header Placeholder 7"/>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5530789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59</a:t>
            </a:fld>
            <a:endParaRPr lang="en-US" dirty="0"/>
          </a:p>
        </p:txBody>
      </p:sp>
    </p:spTree>
    <p:extLst>
      <p:ext uri="{BB962C8B-B14F-4D97-AF65-F5344CB8AC3E}">
        <p14:creationId xmlns:p14="http://schemas.microsoft.com/office/powerpoint/2010/main" val="2277319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60</a:t>
            </a:fld>
            <a:endParaRPr lang="en-US" dirty="0"/>
          </a:p>
        </p:txBody>
      </p:sp>
    </p:spTree>
    <p:extLst>
      <p:ext uri="{BB962C8B-B14F-4D97-AF65-F5344CB8AC3E}">
        <p14:creationId xmlns:p14="http://schemas.microsoft.com/office/powerpoint/2010/main" val="15847607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61</a:t>
            </a:fld>
            <a:endParaRPr lang="en-US" dirty="0"/>
          </a:p>
        </p:txBody>
      </p:sp>
    </p:spTree>
    <p:extLst>
      <p:ext uri="{BB962C8B-B14F-4D97-AF65-F5344CB8AC3E}">
        <p14:creationId xmlns:p14="http://schemas.microsoft.com/office/powerpoint/2010/main" val="5673012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2557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63</a:t>
            </a:fld>
            <a:endParaRPr lang="en-US" dirty="0"/>
          </a:p>
        </p:txBody>
      </p:sp>
    </p:spTree>
    <p:extLst>
      <p:ext uri="{BB962C8B-B14F-4D97-AF65-F5344CB8AC3E}">
        <p14:creationId xmlns:p14="http://schemas.microsoft.com/office/powerpoint/2010/main" val="23138067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64</a:t>
            </a:fld>
            <a:endParaRPr lang="en-US" dirty="0"/>
          </a:p>
        </p:txBody>
      </p:sp>
    </p:spTree>
    <p:extLst>
      <p:ext uri="{BB962C8B-B14F-4D97-AF65-F5344CB8AC3E}">
        <p14:creationId xmlns:p14="http://schemas.microsoft.com/office/powerpoint/2010/main" val="3404243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37947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5197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B0D2C8-4E9D-4ABA-936B-5E500A1B423B}" type="slidenum">
              <a:rPr lang="en-US" smtClean="0"/>
              <a:t>67</a:t>
            </a:fld>
            <a:endParaRPr lang="en-US" dirty="0"/>
          </a:p>
        </p:txBody>
      </p:sp>
    </p:spTree>
    <p:extLst>
      <p:ext uri="{BB962C8B-B14F-4D97-AF65-F5344CB8AC3E}">
        <p14:creationId xmlns:p14="http://schemas.microsoft.com/office/powerpoint/2010/main" val="30913416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68</a:t>
            </a:fld>
            <a:endParaRPr lang="en-US" dirty="0"/>
          </a:p>
        </p:txBody>
      </p:sp>
    </p:spTree>
    <p:extLst>
      <p:ext uri="{BB962C8B-B14F-4D97-AF65-F5344CB8AC3E}">
        <p14:creationId xmlns:p14="http://schemas.microsoft.com/office/powerpoint/2010/main" val="32113146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69</a:t>
            </a:fld>
            <a:endParaRPr lang="en-US" dirty="0"/>
          </a:p>
        </p:txBody>
      </p:sp>
    </p:spTree>
    <p:extLst>
      <p:ext uri="{BB962C8B-B14F-4D97-AF65-F5344CB8AC3E}">
        <p14:creationId xmlns:p14="http://schemas.microsoft.com/office/powerpoint/2010/main" val="17430148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70</a:t>
            </a:fld>
            <a:endParaRPr lang="en-US" dirty="0"/>
          </a:p>
        </p:txBody>
      </p:sp>
    </p:spTree>
    <p:extLst>
      <p:ext uri="{BB962C8B-B14F-4D97-AF65-F5344CB8AC3E}">
        <p14:creationId xmlns:p14="http://schemas.microsoft.com/office/powerpoint/2010/main" val="68642091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71</a:t>
            </a:fld>
            <a:endParaRPr lang="en-US" dirty="0"/>
          </a:p>
        </p:txBody>
      </p:sp>
    </p:spTree>
    <p:extLst>
      <p:ext uri="{BB962C8B-B14F-4D97-AF65-F5344CB8AC3E}">
        <p14:creationId xmlns:p14="http://schemas.microsoft.com/office/powerpoint/2010/main" val="293365631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72</a:t>
            </a:fld>
            <a:endParaRPr lang="en-US" dirty="0"/>
          </a:p>
        </p:txBody>
      </p:sp>
    </p:spTree>
    <p:extLst>
      <p:ext uri="{BB962C8B-B14F-4D97-AF65-F5344CB8AC3E}">
        <p14:creationId xmlns:p14="http://schemas.microsoft.com/office/powerpoint/2010/main" val="17824193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140">
              <a:defRPr/>
            </a:pPr>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73</a:t>
            </a:fld>
            <a:endParaRPr lang="en-US" dirty="0"/>
          </a:p>
        </p:txBody>
      </p:sp>
    </p:spTree>
    <p:extLst>
      <p:ext uri="{BB962C8B-B14F-4D97-AF65-F5344CB8AC3E}">
        <p14:creationId xmlns:p14="http://schemas.microsoft.com/office/powerpoint/2010/main" val="33046637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6824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44988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09810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4959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B0D2C8-4E9D-4ABA-936B-5E500A1B423B}" type="slidenum">
              <a:rPr lang="en-US" smtClean="0"/>
              <a:t>78</a:t>
            </a:fld>
            <a:endParaRPr lang="en-US" dirty="0"/>
          </a:p>
        </p:txBody>
      </p:sp>
    </p:spTree>
    <p:extLst>
      <p:ext uri="{BB962C8B-B14F-4D97-AF65-F5344CB8AC3E}">
        <p14:creationId xmlns:p14="http://schemas.microsoft.com/office/powerpoint/2010/main" val="42682900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79</a:t>
            </a:fld>
            <a:endParaRPr lang="en-US" dirty="0"/>
          </a:p>
        </p:txBody>
      </p:sp>
    </p:spTree>
    <p:extLst>
      <p:ext uri="{BB962C8B-B14F-4D97-AF65-F5344CB8AC3E}">
        <p14:creationId xmlns:p14="http://schemas.microsoft.com/office/powerpoint/2010/main" val="143021027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80</a:t>
            </a:fld>
            <a:endParaRPr lang="en-US" dirty="0"/>
          </a:p>
        </p:txBody>
      </p:sp>
    </p:spTree>
    <p:extLst>
      <p:ext uri="{BB962C8B-B14F-4D97-AF65-F5344CB8AC3E}">
        <p14:creationId xmlns:p14="http://schemas.microsoft.com/office/powerpoint/2010/main" val="4049591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2.xml"/><Relationship Id="rId1" Type="http://schemas.openxmlformats.org/officeDocument/2006/relationships/tags" Target="../tags/tag3.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35.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4.xml"/><Relationship Id="rId4" Type="http://schemas.openxmlformats.org/officeDocument/2006/relationships/image" Target="../media/image24.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40107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smtClean="0">
                <a:solidFill>
                  <a:srgbClr val="303030">
                    <a:lumMod val="75000"/>
                    <a:lumOff val="25000"/>
                  </a:srgbClr>
                </a:solidFill>
                <a:latin typeface="Arial" panose="020B0604020202020204"/>
              </a:rPr>
              <a:pPr algn="r" defTabSz="457200">
                <a:defRPr/>
              </a:pPr>
              <a:t>‹#›</a:t>
            </a:fld>
            <a:endParaRPr lang="en-US" sz="1400" b="0" dirty="0">
              <a:solidFill>
                <a:srgbClr val="303030">
                  <a:lumMod val="75000"/>
                  <a:lumOff val="25000"/>
                </a:srgbClr>
              </a:solidFill>
              <a:latin typeface="Arial" panose="020B0604020202020204"/>
            </a:endParaRPr>
          </a:p>
        </p:txBody>
      </p:sp>
    </p:spTree>
    <p:custDataLst>
      <p:tags r:id="rId1"/>
    </p:custDataLst>
    <p:extLst>
      <p:ext uri="{BB962C8B-B14F-4D97-AF65-F5344CB8AC3E}">
        <p14:creationId xmlns:p14="http://schemas.microsoft.com/office/powerpoint/2010/main" val="2555706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77BD7B24-A705-44C8-8854-0D01A5CB6C9F}"/>
              </a:ext>
            </a:extLst>
          </p:cNvPr>
          <p:cNvSpPr>
            <a:spLocks noGrp="1"/>
          </p:cNvSpPr>
          <p:nvPr>
            <p:ph type="sldNum" sz="quarter" idx="10"/>
          </p:nvPr>
        </p:nvSpPr>
        <p:spPr/>
        <p:txBody>
          <a:bodyPr/>
          <a:lstStyle/>
          <a:p>
            <a:pPr algn="r" defTabSz="457200">
              <a:defRPr/>
            </a:pPr>
            <a:fld id="{706D636C-90A3-4979-BA37-BAB384B22101}" type="slidenum">
              <a:rPr lang="en-US" sz="1400" b="0" smtClean="0">
                <a:solidFill>
                  <a:srgbClr val="303030">
                    <a:lumMod val="75000"/>
                    <a:lumOff val="25000"/>
                  </a:srgbClr>
                </a:solidFill>
                <a:latin typeface="Arial" panose="020B0604020202020204"/>
              </a:rPr>
              <a:pPr algn="r" defTabSz="457200">
                <a:defRPr/>
              </a:pPr>
              <a:t>‹#›</a:t>
            </a:fld>
            <a:endParaRPr lang="en-US" sz="1400" b="0" dirty="0">
              <a:solidFill>
                <a:srgbClr val="303030">
                  <a:lumMod val="75000"/>
                  <a:lumOff val="25000"/>
                </a:srgbClr>
              </a:solidFill>
              <a:latin typeface="Arial" panose="020B0604020202020204"/>
            </a:endParaRPr>
          </a:p>
        </p:txBody>
      </p:sp>
    </p:spTree>
    <p:custDataLst>
      <p:tags r:id="rId1"/>
    </p:custDataLst>
    <p:extLst>
      <p:ext uri="{BB962C8B-B14F-4D97-AF65-F5344CB8AC3E}">
        <p14:creationId xmlns:p14="http://schemas.microsoft.com/office/powerpoint/2010/main" val="1262090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pSp>
        <p:nvGrpSpPr>
          <p:cNvPr id="7" name="Group 6"/>
          <p:cNvGrpSpPr>
            <a:grpSpLocks noChangeAspect="1"/>
          </p:cNvGrpSpPr>
          <p:nvPr userDrawn="1"/>
        </p:nvGrpSpPr>
        <p:grpSpPr>
          <a:xfrm>
            <a:off x="10697635" y="2924758"/>
            <a:ext cx="1494365" cy="3933242"/>
            <a:chOff x="8023226" y="2924758"/>
            <a:chExt cx="1120774" cy="3933242"/>
          </a:xfrm>
        </p:grpSpPr>
        <p:sp>
          <p:nvSpPr>
            <p:cNvPr id="8" name="Isosceles Triangle 7"/>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9" name="Isosceles Triangle 8"/>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grpSp>
        <p:nvGrpSpPr>
          <p:cNvPr id="10" name="Group 9"/>
          <p:cNvGrpSpPr>
            <a:grpSpLocks noChangeAspect="1"/>
          </p:cNvGrpSpPr>
          <p:nvPr userDrawn="1"/>
        </p:nvGrpSpPr>
        <p:grpSpPr>
          <a:xfrm rot="16200000" flipV="1">
            <a:off x="3165043" y="-3165045"/>
            <a:ext cx="1720507" cy="8050591"/>
            <a:chOff x="8150764" y="3372336"/>
            <a:chExt cx="993237" cy="3485664"/>
          </a:xfrm>
        </p:grpSpPr>
        <p:sp>
          <p:nvSpPr>
            <p:cNvPr id="11" name="Isosceles Triangle 10"/>
            <p:cNvSpPr/>
            <p:nvPr userDrawn="1"/>
          </p:nvSpPr>
          <p:spPr>
            <a:xfrm>
              <a:off x="8150764" y="3372336"/>
              <a:ext cx="993237" cy="3485663"/>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2" name="Isosceles Triangle 11"/>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pic>
        <p:nvPicPr>
          <p:cNvPr id="13" name="Picture 12"/>
          <p:cNvPicPr>
            <a:picLocks noChangeAspect="1"/>
          </p:cNvPicPr>
          <p:nvPr userDrawn="1"/>
        </p:nvPicPr>
        <p:blipFill>
          <a:blip r:embed="rId3" cstate="screen">
            <a:clrChange>
              <a:clrFrom>
                <a:srgbClr val="231F20"/>
              </a:clrFrom>
              <a:clrTo>
                <a:srgbClr val="231F20">
                  <a:alpha val="0"/>
                </a:srgbClr>
              </a:clrTo>
            </a:clrChange>
            <a:extLst>
              <a:ext uri="{28A0092B-C50C-407E-A947-70E740481C1C}">
                <a14:useLocalDpi xmlns:a14="http://schemas.microsoft.com/office/drawing/2010/main"/>
              </a:ext>
            </a:extLst>
          </a:blip>
          <a:stretch>
            <a:fillRect/>
          </a:stretch>
        </p:blipFill>
        <p:spPr>
          <a:xfrm>
            <a:off x="480432" y="121813"/>
            <a:ext cx="1328867" cy="983981"/>
          </a:xfrm>
          <a:prstGeom prst="rect">
            <a:avLst/>
          </a:prstGeom>
        </p:spPr>
      </p:pic>
      <p:pic>
        <p:nvPicPr>
          <p:cNvPr id="14" name="Picture 1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4512773"/>
            <a:ext cx="3937000" cy="997405"/>
          </a:xfrm>
          <a:prstGeom prst="rect">
            <a:avLst/>
          </a:prstGeom>
        </p:spPr>
      </p:pic>
      <p:sp>
        <p:nvSpPr>
          <p:cNvPr id="15" name="Rectangle 14"/>
          <p:cNvSpPr/>
          <p:nvPr userDrawn="1"/>
        </p:nvSpPr>
        <p:spPr>
          <a:xfrm>
            <a:off x="4763513" y="4425122"/>
            <a:ext cx="60960" cy="1409699"/>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16" name="Picture 1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17" name="Text Placeholder 4"/>
          <p:cNvSpPr>
            <a:spLocks noGrp="1"/>
          </p:cNvSpPr>
          <p:nvPr>
            <p:ph type="body" sz="quarter" idx="12" hasCustomPrompt="1"/>
          </p:nvPr>
        </p:nvSpPr>
        <p:spPr>
          <a:xfrm>
            <a:off x="2121442" y="113503"/>
            <a:ext cx="2962481" cy="356956"/>
          </a:xfrm>
        </p:spPr>
        <p:txBody>
          <a:bodyPr anchor="ctr">
            <a:normAutofit/>
          </a:bodyPr>
          <a:lstStyle>
            <a:lvl1pPr marL="0" indent="0" algn="l">
              <a:buNone/>
              <a:defRPr sz="1200" spc="50" baseline="0">
                <a:solidFill>
                  <a:schemeClr val="bg1">
                    <a:alpha val="85000"/>
                  </a:schemeClr>
                </a:solidFill>
              </a:defRPr>
            </a:lvl1pPr>
            <a:lvl2pPr marL="457200" indent="0">
              <a:buNone/>
              <a:defRPr/>
            </a:lvl2pPr>
          </a:lstStyle>
          <a:p>
            <a:r>
              <a:rPr lang="en-US" dirty="0"/>
              <a:t>Month ##, 2017</a:t>
            </a:r>
          </a:p>
        </p:txBody>
      </p:sp>
      <p:sp>
        <p:nvSpPr>
          <p:cNvPr id="2" name="Title 1"/>
          <p:cNvSpPr>
            <a:spLocks noGrp="1"/>
          </p:cNvSpPr>
          <p:nvPr>
            <p:ph type="ctrTitle"/>
          </p:nvPr>
        </p:nvSpPr>
        <p:spPr>
          <a:xfrm>
            <a:off x="914400" y="1311836"/>
            <a:ext cx="10363200" cy="2387600"/>
          </a:xfrm>
        </p:spPr>
        <p:txBody>
          <a:bodyPr anchor="b">
            <a:normAutofit/>
          </a:bodyPr>
          <a:lstStyle>
            <a:lvl1pPr algn="ctr" defTabSz="914400" rtl="0" eaLnBrk="1" latinLnBrk="0" hangingPunct="1">
              <a:lnSpc>
                <a:spcPct val="90000"/>
              </a:lnSpc>
              <a:spcBef>
                <a:spcPct val="0"/>
              </a:spcBef>
              <a:buNone/>
              <a:defRPr lang="en-US" sz="60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4879392" y="4425121"/>
            <a:ext cx="6398208" cy="1392508"/>
          </a:xfrm>
        </p:spPr>
        <p:txBody>
          <a:bodyPr vert="horz" lIns="182880" tIns="45720" rIns="91440" bIns="45720" rtlCol="0" anchor="ctr">
            <a:normAutofit/>
          </a:bodyPr>
          <a:lstStyle>
            <a:lvl1pPr marL="0" indent="0">
              <a:lnSpc>
                <a:spcPct val="100000"/>
              </a:lnSpc>
              <a:spcBef>
                <a:spcPts val="1200"/>
              </a:spcBef>
              <a:buNone/>
              <a:defRPr lang="en-US" sz="2300" dirty="0"/>
            </a:lvl1pPr>
            <a:lvl2pPr marL="457200" indent="-182880">
              <a:buClr>
                <a:schemeClr val="accent1"/>
              </a:buClr>
              <a:defRPr sz="1800"/>
            </a:lvl2pPr>
            <a:lvl3pPr>
              <a:defRPr/>
            </a:lvl3pPr>
          </a:lstStyle>
          <a:p>
            <a:pPr marL="274320" lvl="0" indent="-274320">
              <a:buSzPct val="101000"/>
            </a:pPr>
            <a:r>
              <a:rPr lang="en-US" dirty="0"/>
              <a:t>Click to edit Master subtitle style</a:t>
            </a:r>
          </a:p>
          <a:p>
            <a:pPr marL="960120" lvl="1" indent="-274320">
              <a:buSzPct val="101000"/>
            </a:pPr>
            <a:r>
              <a:rPr lang="en-US" dirty="0"/>
              <a:t>If a note is needed, list here</a:t>
            </a:r>
          </a:p>
        </p:txBody>
      </p:sp>
    </p:spTree>
    <p:custDataLst>
      <p:tags r:id="rId1"/>
    </p:custDataLst>
    <p:extLst>
      <p:ext uri="{BB962C8B-B14F-4D97-AF65-F5344CB8AC3E}">
        <p14:creationId xmlns:p14="http://schemas.microsoft.com/office/powerpoint/2010/main" val="2337813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4445786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p:nvGrpSpPr>
        <p:grpSpPr>
          <a:xfrm>
            <a:off x="5981701"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12" name="Freeform: Shape 11">
                <a:extLst>
                  <a:ext uri="{FF2B5EF4-FFF2-40B4-BE49-F238E27FC236}">
                    <a16:creationId xmlns:a16="http://schemas.microsoft.com/office/drawing/2014/main" id="{F05CA48E-DA4C-4709-AE39-A21D3EBE096B}"/>
                  </a:ext>
                </a:extLst>
              </p:cNvPr>
              <p:cNvSpPr/>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sz="1350"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sz="1350"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sz="1350"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26214" y="6284574"/>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706D636C-90A3-4979-BA37-BAB384B2210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2"/>
            <a:ext cx="6553200" cy="2357891"/>
          </a:xfrm>
        </p:spPr>
        <p:txBody>
          <a:bodyPr lIns="91440" anchor="b">
            <a:normAutofit/>
          </a:bodyPr>
          <a:lstStyle>
            <a:lvl1pPr>
              <a:defRPr sz="33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5"/>
            <a:ext cx="6553200" cy="1154793"/>
          </a:xfrm>
        </p:spPr>
        <p:txBody>
          <a:bodyPr>
            <a:normAutofit/>
          </a:bodyPr>
          <a:lstStyle>
            <a:lvl1pPr marL="0" indent="0" algn="l">
              <a:buNone/>
              <a:defRPr sz="2100">
                <a:solidFill>
                  <a:schemeClr val="accent5"/>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2"/>
            <a:ext cx="5162552" cy="365125"/>
          </a:xfrm>
        </p:spPr>
        <p:txBody>
          <a:bodyPr/>
          <a:lstStyle>
            <a:lvl1pPr algn="l">
              <a:defRPr sz="105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2205803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59862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3662168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864624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microsoft.com/office/2007/relationships/hdphoto" Target="../media/hdphoto1.wdp"/><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microsoft.com/office/2007/relationships/hdphoto" Target="../media/hdphoto1.wdp"/><Relationship Id="rId4" Type="http://schemas.openxmlformats.org/officeDocument/2006/relationships/slideLayout" Target="../slideLayouts/slideLayout27.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2.xml"/><Relationship Id="rId7" Type="http://schemas.openxmlformats.org/officeDocument/2006/relationships/image" Target="../media/image1.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4.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microsoft.com/office/2007/relationships/hdphoto" Target="../media/hdphoto1.wdp"/><Relationship Id="rId5" Type="http://schemas.openxmlformats.org/officeDocument/2006/relationships/slideLayout" Target="../slideLayouts/slideLayout39.xml"/><Relationship Id="rId10"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29"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5" r:id="rId7"/>
    <p:sldLayoutId id="2147483716" r:id="rId8"/>
    <p:sldLayoutId id="2147483717" r:id="rId9"/>
    <p:sldLayoutId id="2147483722" r:id="rId10"/>
    <p:sldLayoutId id="2147483734" r:id="rId11"/>
    <p:sldLayoutId id="2147483735"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20" r:id="rId5"/>
    <p:sldLayoutId id="2147483725" r:id="rId6"/>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4.xml"/><Relationship Id="rId5" Type="http://schemas.microsoft.com/office/2007/relationships/hdphoto" Target="../media/hdphoto2.wdp"/><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ollegeconnection.workforcegps.org/resources/2022/01/07/20/40/Community-College-Researchers-in-Exploring-Equity-Gap-Interventions"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1.xml"/><Relationship Id="rId7" Type="http://schemas.openxmlformats.org/officeDocument/2006/relationships/diagramColors" Target="../diagrams/colors1.xml"/><Relationship Id="rId2" Type="http://schemas.openxmlformats.org/officeDocument/2006/relationships/slideLayout" Target="../slideLayouts/slideLayout19.xml"/><Relationship Id="rId1" Type="http://schemas.openxmlformats.org/officeDocument/2006/relationships/tags" Target="../tags/tag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32.xml"/><Relationship Id="rId7" Type="http://schemas.openxmlformats.org/officeDocument/2006/relationships/diagramColors" Target="../diagrams/colors2.xml"/><Relationship Id="rId2" Type="http://schemas.openxmlformats.org/officeDocument/2006/relationships/slideLayout" Target="../slideLayouts/slideLayout19.xml"/><Relationship Id="rId1" Type="http://schemas.openxmlformats.org/officeDocument/2006/relationships/tags" Target="../tags/tag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8.xml"/><Relationship Id="rId1" Type="http://schemas.openxmlformats.org/officeDocument/2006/relationships/tags" Target="../tags/tag7.xml"/><Relationship Id="rId4" Type="http://schemas.openxmlformats.org/officeDocument/2006/relationships/image" Target="../media/image47.jpeg"/></Relationships>
</file>

<file path=ppt/slides/_rels/slide3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34.xml"/><Relationship Id="rId7" Type="http://schemas.openxmlformats.org/officeDocument/2006/relationships/diagramColors" Target="../diagrams/colors3.xml"/><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2.xml"/><Relationship Id="rId1" Type="http://schemas.openxmlformats.org/officeDocument/2006/relationships/tags" Target="../tags/tag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9.xml"/><Relationship Id="rId1" Type="http://schemas.openxmlformats.org/officeDocument/2006/relationships/tags" Target="../tags/tag10.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hyperlink" Target="http://www.dol.gov/agencies/eta/grants/management/reporting" TargetMode="External"/><Relationship Id="rId2" Type="http://schemas.openxmlformats.org/officeDocument/2006/relationships/notesSlide" Target="../notesSlides/notesSlide38.xml"/><Relationship Id="rId1" Type="http://schemas.openxmlformats.org/officeDocument/2006/relationships/slideLayout" Target="../slideLayouts/slideLayout18.xml"/><Relationship Id="rId5" Type="http://schemas.openxmlformats.org/officeDocument/2006/relationships/hyperlink" Target="https://pms.psc.gov/grant-recipients/user-access.html" TargetMode="External"/><Relationship Id="rId4" Type="http://schemas.openxmlformats.org/officeDocument/2006/relationships/hyperlink" Target="https://pms.psc.gov/support/help-desk.html"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2.xml"/><Relationship Id="rId1" Type="http://schemas.openxmlformats.org/officeDocument/2006/relationships/tags" Target="../tags/tag1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57.xml"/><Relationship Id="rId7" Type="http://schemas.openxmlformats.org/officeDocument/2006/relationships/diagramColors" Target="../diagrams/colors4.xml"/><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SCC@dol.gov"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1.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18.xml"/><Relationship Id="rId1" Type="http://schemas.openxmlformats.org/officeDocument/2006/relationships/tags" Target="../tags/tag15.xml"/><Relationship Id="rId5" Type="http://schemas.openxmlformats.org/officeDocument/2006/relationships/hyperlink" Target="https://pms.psc.gov/support/help-desk.html" TargetMode="External"/><Relationship Id="rId4" Type="http://schemas.openxmlformats.org/officeDocument/2006/relationships/hyperlink" Target="https://www.doleta.gov/performance/wips/WIPS_Technical_Assistance_Request.cfm"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8.xml"/><Relationship Id="rId1" Type="http://schemas.openxmlformats.org/officeDocument/2006/relationships/tags" Target="../tags/tag16.xml"/><Relationship Id="rId5" Type="http://schemas.openxmlformats.org/officeDocument/2006/relationships/image" Target="../media/image52.png"/><Relationship Id="rId4" Type="http://schemas.openxmlformats.org/officeDocument/2006/relationships/hyperlink" Target="mailto:SCC@dol.gov"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8.xml"/><Relationship Id="rId1" Type="http://schemas.openxmlformats.org/officeDocument/2006/relationships/tags" Target="../tags/tag17.xml"/><Relationship Id="rId6" Type="http://schemas.openxmlformats.org/officeDocument/2006/relationships/image" Target="../media/image52.png"/><Relationship Id="rId5" Type="http://schemas.openxmlformats.org/officeDocument/2006/relationships/hyperlink" Target="https://www.dol.gov/agencies/eta/skills-training-grants/scc" TargetMode="External"/><Relationship Id="rId4" Type="http://schemas.openxmlformats.org/officeDocument/2006/relationships/hyperlink" Target="https://collegeconnection.workforcegps.org/" TargetMode="Externa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7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4.png"/></Relationships>
</file>

<file path=ppt/slides/_rels/slide76.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14/relationships/chartEx" Target="../charts/chartEx1.xml"/><Relationship Id="rId7" Type="http://schemas.openxmlformats.org/officeDocument/2006/relationships/image" Target="../media/image55.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400.png"/><Relationship Id="rId5" Type="http://schemas.microsoft.com/office/2014/relationships/chartEx" Target="../charts/chartEx2.xml"/><Relationship Id="rId4" Type="http://schemas.openxmlformats.org/officeDocument/2006/relationships/image" Target="../media/image390.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notesSlide" Target="../notesSlides/notesSlide78.xml"/><Relationship Id="rId7" Type="http://schemas.openxmlformats.org/officeDocument/2006/relationships/hyperlink" Target="https://www.doleta.gov/grants/docs/ETA_Grantee_Handbook.pdf" TargetMode="External"/><Relationship Id="rId2" Type="http://schemas.openxmlformats.org/officeDocument/2006/relationships/slideLayout" Target="../slideLayouts/slideLayout18.xml"/><Relationship Id="rId1" Type="http://schemas.openxmlformats.org/officeDocument/2006/relationships/tags" Target="../tags/tag19.xml"/><Relationship Id="rId6" Type="http://schemas.openxmlformats.org/officeDocument/2006/relationships/hyperlink" Target="https://collegeconnection.workforcegps.org/" TargetMode="External"/><Relationship Id="rId5" Type="http://schemas.openxmlformats.org/officeDocument/2006/relationships/hyperlink" Target="https://collegeconnection.workforcegps.org/resources/2022/10/04/18/37/Foundational-SCC2-SCC3-Resources" TargetMode="External"/><Relationship Id="rId4" Type="http://schemas.openxmlformats.org/officeDocument/2006/relationships/hyperlink" Target="https://grantsapplicationandmanagement.workforcegps.org/resources/2022/11/16/16/59/SMART-4-0-Conference" TargetMode="Externa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1.xml"/></Relationships>
</file>

<file path=ppt/slides/_rels/slide80.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a:t>
            </a:fld>
            <a:endParaRPr lang="en-US" dirty="0"/>
          </a:p>
        </p:txBody>
      </p:sp>
      <p:sp>
        <p:nvSpPr>
          <p:cNvPr id="3" name="Title 2"/>
          <p:cNvSpPr>
            <a:spLocks noGrp="1"/>
          </p:cNvSpPr>
          <p:nvPr>
            <p:ph type="title"/>
          </p:nvPr>
        </p:nvSpPr>
        <p:spPr/>
        <p:txBody>
          <a:bodyPr/>
          <a:lstStyle/>
          <a:p>
            <a:r>
              <a:rPr lang="en-US" dirty="0"/>
              <a:t>Polling Question:  Who’s on the call?</a:t>
            </a:r>
          </a:p>
        </p:txBody>
      </p:sp>
      <p:sp>
        <p:nvSpPr>
          <p:cNvPr id="4" name="Text Placeholder 3"/>
          <p:cNvSpPr>
            <a:spLocks noGrp="1"/>
          </p:cNvSpPr>
          <p:nvPr>
            <p:ph type="body" idx="14"/>
          </p:nvPr>
        </p:nvSpPr>
        <p:spPr/>
        <p:txBody>
          <a:bodyPr>
            <a:normAutofit/>
          </a:bodyPr>
          <a:lstStyle/>
          <a:p>
            <a:r>
              <a:rPr lang="en-US" sz="3200" dirty="0"/>
              <a:t>What role do you play in your Strengthening Community Colleges Grant? </a:t>
            </a:r>
          </a:p>
        </p:txBody>
      </p:sp>
      <p:sp>
        <p:nvSpPr>
          <p:cNvPr id="5" name="Text Placeholder 4"/>
          <p:cNvSpPr>
            <a:spLocks noGrp="1"/>
          </p:cNvSpPr>
          <p:nvPr>
            <p:ph type="body" sz="quarter" idx="13"/>
          </p:nvPr>
        </p:nvSpPr>
        <p:spPr>
          <a:xfrm>
            <a:off x="805866" y="5013434"/>
            <a:ext cx="4624388" cy="1155700"/>
          </a:xfrm>
        </p:spPr>
        <p:txBody>
          <a:bodyPr/>
          <a:lstStyle/>
          <a:p>
            <a:r>
              <a:rPr lang="en-US" dirty="0"/>
              <a:t>Choose the best answer that reflects your role in your SCC grant project!</a:t>
            </a:r>
          </a:p>
        </p:txBody>
      </p:sp>
      <p:sp>
        <p:nvSpPr>
          <p:cNvPr id="6" name="Content Placeholder 5"/>
          <p:cNvSpPr>
            <a:spLocks noGrp="1"/>
          </p:cNvSpPr>
          <p:nvPr>
            <p:ph idx="1"/>
          </p:nvPr>
        </p:nvSpPr>
        <p:spPr>
          <a:xfrm>
            <a:off x="5786005" y="1137447"/>
            <a:ext cx="5925134" cy="5039516"/>
          </a:xfrm>
        </p:spPr>
        <p:txBody>
          <a:bodyPr/>
          <a:lstStyle/>
          <a:p>
            <a:r>
              <a:rPr lang="en-US" sz="2000" dirty="0"/>
              <a:t>Authorized Representative</a:t>
            </a:r>
          </a:p>
          <a:p>
            <a:r>
              <a:rPr lang="en-US" sz="2000" dirty="0"/>
              <a:t>Program Director/Manager</a:t>
            </a:r>
          </a:p>
          <a:p>
            <a:r>
              <a:rPr lang="en-US" sz="2000" dirty="0"/>
              <a:t>Training provider</a:t>
            </a:r>
          </a:p>
          <a:p>
            <a:r>
              <a:rPr lang="en-US" sz="2000" dirty="0"/>
              <a:t>Employer partner</a:t>
            </a:r>
          </a:p>
          <a:p>
            <a:r>
              <a:rPr lang="en-US" sz="2000" dirty="0"/>
              <a:t>Other type of partner supporting the grant </a:t>
            </a:r>
          </a:p>
          <a:p>
            <a:r>
              <a:rPr lang="en-US" sz="2000" dirty="0"/>
              <a:t>Case Manager / Career Navigator</a:t>
            </a:r>
          </a:p>
          <a:p>
            <a:r>
              <a:rPr lang="en-US" sz="2000" dirty="0"/>
              <a:t>Performance / Data Analyst </a:t>
            </a:r>
          </a:p>
          <a:p>
            <a:r>
              <a:rPr lang="en-US" sz="2000" dirty="0"/>
              <a:t>Federal Project Officer</a:t>
            </a:r>
          </a:p>
        </p:txBody>
      </p:sp>
    </p:spTree>
    <p:extLst>
      <p:ext uri="{BB962C8B-B14F-4D97-AF65-F5344CB8AC3E}">
        <p14:creationId xmlns:p14="http://schemas.microsoft.com/office/powerpoint/2010/main" val="2816760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731860" y="2313782"/>
            <a:ext cx="7245281" cy="2230436"/>
          </a:xfrm>
        </p:spPr>
        <p:txBody>
          <a:bodyPr>
            <a:normAutofit/>
          </a:bodyPr>
          <a:lstStyle/>
          <a:p>
            <a:r>
              <a:rPr lang="en-US" dirty="0"/>
              <a:t>Strengthening Community Colleges Training Grants Third Round (SCC3)</a:t>
            </a:r>
          </a:p>
        </p:txBody>
      </p:sp>
      <p:sp>
        <p:nvSpPr>
          <p:cNvPr id="3" name="Subtitle 1">
            <a:extLst>
              <a:ext uri="{FF2B5EF4-FFF2-40B4-BE49-F238E27FC236}">
                <a16:creationId xmlns:a16="http://schemas.microsoft.com/office/drawing/2014/main" id="{0DCE6580-02A5-4B5B-8FD9-9A15C6CEA398}"/>
              </a:ext>
            </a:extLst>
          </p:cNvPr>
          <p:cNvSpPr>
            <a:spLocks noGrp="1"/>
          </p:cNvSpPr>
          <p:nvPr>
            <p:ph type="subTitle" idx="1"/>
          </p:nvPr>
        </p:nvSpPr>
        <p:spPr>
          <a:xfrm>
            <a:off x="4731861" y="4673599"/>
            <a:ext cx="6980490" cy="1135061"/>
          </a:xfrm>
        </p:spPr>
        <p:txBody>
          <a:bodyPr>
            <a:normAutofit/>
          </a:bodyPr>
          <a:lstStyle/>
          <a:p>
            <a:r>
              <a:rPr lang="en-US" sz="3600" b="1" dirty="0"/>
              <a:t>Grantee Orientation</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April 3, 2023</a:t>
            </a:r>
          </a:p>
        </p:txBody>
      </p:sp>
    </p:spTree>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FCCE23-ED81-4E06-B02F-C44C1D2AF4B1}"/>
              </a:ext>
            </a:extLst>
          </p:cNvPr>
          <p:cNvSpPr>
            <a:spLocks noGrp="1"/>
          </p:cNvSpPr>
          <p:nvPr>
            <p:ph type="sldNum" sz="quarter" idx="4294967295"/>
          </p:nvPr>
        </p:nvSpPr>
        <p:spPr/>
        <p:txBody>
          <a:bodyPr/>
          <a:lstStyle/>
          <a:p>
            <a:pPr algn="r" defTabSz="457200">
              <a:defRPr/>
            </a:pPr>
            <a:fld id="{706D636C-90A3-4979-BA37-BAB384B22101}" type="slidenum">
              <a:rPr lang="en-US" sz="1400">
                <a:solidFill>
                  <a:srgbClr val="124D95">
                    <a:lumMod val="40000"/>
                    <a:lumOff val="60000"/>
                  </a:srgbClr>
                </a:solidFill>
                <a:latin typeface="Arial" panose="020B0604020202020204"/>
              </a:rPr>
              <a:pPr algn="r" defTabSz="457200">
                <a:defRPr/>
              </a:pPr>
              <a:t>3</a:t>
            </a:fld>
            <a:endParaRPr lang="en-US" sz="1400" dirty="0">
              <a:solidFill>
                <a:srgbClr val="124D95">
                  <a:lumMod val="40000"/>
                  <a:lumOff val="60000"/>
                </a:srgbClr>
              </a:solidFill>
              <a:latin typeface="Arial" panose="020B0604020202020204"/>
            </a:endParaRPr>
          </a:p>
        </p:txBody>
      </p:sp>
      <p:pic>
        <p:nvPicPr>
          <p:cNvPr id="3" name="Picture 2" descr="People holding up various signs to display information.">
            <a:extLst>
              <a:ext uri="{FF2B5EF4-FFF2-40B4-BE49-F238E27FC236}">
                <a16:creationId xmlns:a16="http://schemas.microsoft.com/office/drawing/2014/main" id="{1091BD31-3636-4089-B481-F4A5FF050B2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9141" b="99414" l="0" r="99900">
                        <a14:foregroundMark x1="10000" y1="44336" x2="10000" y2="44336"/>
                        <a14:foregroundMark x1="400" y1="21484" x2="99900" y2="24609"/>
                        <a14:foregroundMark x1="4800" y1="89453" x2="87300" y2="90820"/>
                        <a14:foregroundMark x1="79500" y1="95117" x2="79500" y2="95117"/>
                        <a14:foregroundMark x1="73900" y1="45117" x2="73900" y2="45117"/>
                        <a14:foregroundMark x1="49800" y1="33984" x2="49800" y2="33984"/>
                        <a14:foregroundMark x1="41600" y1="95313" x2="41600" y2="95313"/>
                        <a14:foregroundMark x1="43900" y1="39453" x2="43900" y2="39453"/>
                        <a14:backgroundMark x1="94000" y1="97656" x2="99800" y2="67188"/>
                      </a14:backgroundRemoval>
                    </a14:imgEffect>
                  </a14:imgLayer>
                </a14:imgProps>
              </a:ext>
              <a:ext uri="{28A0092B-C50C-407E-A947-70E740481C1C}">
                <a14:useLocalDpi xmlns:a14="http://schemas.microsoft.com/office/drawing/2010/main" val="0"/>
              </a:ext>
            </a:extLst>
          </a:blip>
          <a:srcRect t="18759"/>
          <a:stretch/>
        </p:blipFill>
        <p:spPr>
          <a:xfrm>
            <a:off x="1573428" y="2401247"/>
            <a:ext cx="8559066" cy="3560165"/>
          </a:xfrm>
          <a:prstGeom prst="rect">
            <a:avLst/>
          </a:prstGeom>
        </p:spPr>
      </p:pic>
      <p:sp>
        <p:nvSpPr>
          <p:cNvPr id="4" name="Rectangle 3">
            <a:extLst>
              <a:ext uri="{FF2B5EF4-FFF2-40B4-BE49-F238E27FC236}">
                <a16:creationId xmlns:a16="http://schemas.microsoft.com/office/drawing/2014/main" id="{2B39192D-56E1-487F-803B-6DC65CE19DAB}"/>
              </a:ext>
            </a:extLst>
          </p:cNvPr>
          <p:cNvSpPr/>
          <p:nvPr/>
        </p:nvSpPr>
        <p:spPr>
          <a:xfrm>
            <a:off x="1855084" y="3328711"/>
            <a:ext cx="1641233" cy="646331"/>
          </a:xfrm>
          <a:prstGeom prst="rect">
            <a:avLst/>
          </a:prstGeom>
        </p:spPr>
        <p:txBody>
          <a:bodyPr wrap="square">
            <a:spAutoFit/>
          </a:bodyPr>
          <a:lstStyle/>
          <a:p>
            <a:pPr algn="ctr"/>
            <a:r>
              <a:rPr lang="en-US" dirty="0">
                <a:solidFill>
                  <a:schemeClr val="accent2"/>
                </a:solidFill>
                <a:latin typeface="Calibri" panose="020F0502020204030204" pitchFamily="34" charset="0"/>
                <a:cs typeface="Calibri" panose="020F0502020204030204" pitchFamily="34" charset="0"/>
              </a:rPr>
              <a:t>What is your name?</a:t>
            </a:r>
          </a:p>
        </p:txBody>
      </p:sp>
      <p:sp>
        <p:nvSpPr>
          <p:cNvPr id="5" name="Rectangle 4">
            <a:extLst>
              <a:ext uri="{FF2B5EF4-FFF2-40B4-BE49-F238E27FC236}">
                <a16:creationId xmlns:a16="http://schemas.microsoft.com/office/drawing/2014/main" id="{DFC6F76D-BF31-4068-9364-ED0B779AD150}"/>
              </a:ext>
            </a:extLst>
          </p:cNvPr>
          <p:cNvSpPr/>
          <p:nvPr/>
        </p:nvSpPr>
        <p:spPr>
          <a:xfrm rot="150024">
            <a:off x="3724754" y="3428550"/>
            <a:ext cx="1185780" cy="830997"/>
          </a:xfrm>
          <a:prstGeom prst="rect">
            <a:avLst/>
          </a:prstGeom>
        </p:spPr>
        <p:txBody>
          <a:bodyPr wrap="square">
            <a:spAutoFit/>
          </a:bodyPr>
          <a:lstStyle/>
          <a:p>
            <a:pPr algn="ctr"/>
            <a:r>
              <a:rPr lang="en-US" sz="1600" dirty="0">
                <a:solidFill>
                  <a:schemeClr val="accent5"/>
                </a:solidFill>
                <a:latin typeface="Calibri" panose="020F0502020204030204" pitchFamily="34" charset="0"/>
                <a:cs typeface="Calibri" panose="020F0502020204030204" pitchFamily="34" charset="0"/>
              </a:rPr>
              <a:t>Where are you </a:t>
            </a:r>
            <a:br>
              <a:rPr lang="en-US" sz="1600" dirty="0">
                <a:solidFill>
                  <a:schemeClr val="accent5"/>
                </a:solidFill>
                <a:latin typeface="Calibri" panose="020F0502020204030204" pitchFamily="34" charset="0"/>
                <a:cs typeface="Calibri" panose="020F0502020204030204" pitchFamily="34" charset="0"/>
              </a:rPr>
            </a:br>
            <a:r>
              <a:rPr lang="en-US" sz="1600" dirty="0">
                <a:solidFill>
                  <a:schemeClr val="accent5"/>
                </a:solidFill>
                <a:latin typeface="Calibri" panose="020F0502020204030204" pitchFamily="34" charset="0"/>
                <a:cs typeface="Calibri" panose="020F0502020204030204" pitchFamily="34" charset="0"/>
              </a:rPr>
              <a:t>located?</a:t>
            </a:r>
          </a:p>
        </p:txBody>
      </p:sp>
      <p:sp>
        <p:nvSpPr>
          <p:cNvPr id="6" name="Rectangle 5">
            <a:extLst>
              <a:ext uri="{FF2B5EF4-FFF2-40B4-BE49-F238E27FC236}">
                <a16:creationId xmlns:a16="http://schemas.microsoft.com/office/drawing/2014/main" id="{FDDD02C9-85E6-4883-BED5-C15D23CED9B1}"/>
              </a:ext>
            </a:extLst>
          </p:cNvPr>
          <p:cNvSpPr/>
          <p:nvPr/>
        </p:nvSpPr>
        <p:spPr>
          <a:xfrm>
            <a:off x="5041175" y="2846961"/>
            <a:ext cx="1524000" cy="923330"/>
          </a:xfrm>
          <a:prstGeom prst="rect">
            <a:avLst/>
          </a:prstGeom>
        </p:spPr>
        <p:txBody>
          <a:bodyPr wrap="square">
            <a:spAutoFit/>
          </a:bodyPr>
          <a:lstStyle/>
          <a:p>
            <a:pPr algn="ctr"/>
            <a:r>
              <a:rPr lang="en-US" dirty="0">
                <a:solidFill>
                  <a:srgbClr val="7030A0"/>
                </a:solidFill>
                <a:latin typeface="Calibri" panose="020F0502020204030204" pitchFamily="34" charset="0"/>
                <a:cs typeface="Calibri" panose="020F0502020204030204" pitchFamily="34" charset="0"/>
              </a:rPr>
              <a:t>What is the name of your project?</a:t>
            </a:r>
          </a:p>
        </p:txBody>
      </p:sp>
      <p:sp>
        <p:nvSpPr>
          <p:cNvPr id="7" name="Rectangle 6">
            <a:extLst>
              <a:ext uri="{FF2B5EF4-FFF2-40B4-BE49-F238E27FC236}">
                <a16:creationId xmlns:a16="http://schemas.microsoft.com/office/drawing/2014/main" id="{687F70F6-8142-40CF-9D52-D64BB7D5D4E9}"/>
              </a:ext>
            </a:extLst>
          </p:cNvPr>
          <p:cNvSpPr/>
          <p:nvPr/>
        </p:nvSpPr>
        <p:spPr>
          <a:xfrm rot="601387">
            <a:off x="6850469" y="3398033"/>
            <a:ext cx="1590230" cy="923330"/>
          </a:xfrm>
          <a:prstGeom prst="rect">
            <a:avLst/>
          </a:prstGeom>
        </p:spPr>
        <p:txBody>
          <a:bodyPr wrap="square">
            <a:spAutoFit/>
          </a:bodyPr>
          <a:lstStyle/>
          <a:p>
            <a:pPr algn="ctr"/>
            <a:r>
              <a:rPr lang="en-US" dirty="0">
                <a:solidFill>
                  <a:srgbClr val="C00000"/>
                </a:solidFill>
                <a:latin typeface="Calibri" panose="020F0502020204030204" pitchFamily="34" charset="0"/>
                <a:cs typeface="Calibri" panose="020F0502020204030204" pitchFamily="34" charset="0"/>
              </a:rPr>
              <a:t>What is your grant project name?</a:t>
            </a:r>
          </a:p>
        </p:txBody>
      </p:sp>
      <p:sp>
        <p:nvSpPr>
          <p:cNvPr id="8" name="Rectangle 7">
            <a:extLst>
              <a:ext uri="{FF2B5EF4-FFF2-40B4-BE49-F238E27FC236}">
                <a16:creationId xmlns:a16="http://schemas.microsoft.com/office/drawing/2014/main" id="{7A163FEB-5D10-4C45-B2C6-88F40653398D}"/>
              </a:ext>
            </a:extLst>
          </p:cNvPr>
          <p:cNvSpPr/>
          <p:nvPr/>
        </p:nvSpPr>
        <p:spPr>
          <a:xfrm rot="271580">
            <a:off x="8558569" y="3256123"/>
            <a:ext cx="1320454" cy="584775"/>
          </a:xfrm>
          <a:prstGeom prst="rect">
            <a:avLst/>
          </a:prstGeom>
        </p:spPr>
        <p:txBody>
          <a:bodyPr wrap="square">
            <a:spAutoFit/>
          </a:bodyPr>
          <a:lstStyle/>
          <a:p>
            <a:pPr algn="ctr"/>
            <a:r>
              <a:rPr lang="en-US" sz="1600" dirty="0">
                <a:solidFill>
                  <a:schemeClr val="accent6">
                    <a:lumMod val="50000"/>
                  </a:schemeClr>
                </a:solidFill>
                <a:latin typeface="Calibri" panose="020F0502020204030204" pitchFamily="34" charset="0"/>
                <a:cs typeface="Calibri" panose="020F0502020204030204" pitchFamily="34" charset="0"/>
              </a:rPr>
              <a:t>What is your email?</a:t>
            </a:r>
          </a:p>
        </p:txBody>
      </p:sp>
      <p:sp>
        <p:nvSpPr>
          <p:cNvPr id="9" name="Rectangle 8">
            <a:extLst>
              <a:ext uri="{FF2B5EF4-FFF2-40B4-BE49-F238E27FC236}">
                <a16:creationId xmlns:a16="http://schemas.microsoft.com/office/drawing/2014/main" id="{9A20B95F-CB56-4BBB-87B2-1D4DB8AF5AE9}"/>
              </a:ext>
            </a:extLst>
          </p:cNvPr>
          <p:cNvSpPr/>
          <p:nvPr/>
        </p:nvSpPr>
        <p:spPr>
          <a:xfrm>
            <a:off x="1855084" y="1672078"/>
            <a:ext cx="8567657" cy="830997"/>
          </a:xfrm>
          <a:prstGeom prst="rect">
            <a:avLst/>
          </a:prstGeom>
        </p:spPr>
        <p:txBody>
          <a:bodyPr wrap="square">
            <a:spAutoFit/>
          </a:bodyPr>
          <a:lstStyle/>
          <a:p>
            <a:pPr algn="ctr"/>
            <a:r>
              <a:rPr lang="en-US" sz="2400" b="1" dirty="0">
                <a:solidFill>
                  <a:schemeClr val="accent1"/>
                </a:solidFill>
                <a:cs typeface="Calibri" panose="020F0502020204030204" pitchFamily="34" charset="0"/>
              </a:rPr>
              <a:t>Enter your name, location, organization name, project name, and contact information into the chat.</a:t>
            </a:r>
          </a:p>
        </p:txBody>
      </p:sp>
      <p:sp>
        <p:nvSpPr>
          <p:cNvPr id="12" name="Title 1">
            <a:extLst>
              <a:ext uri="{FF2B5EF4-FFF2-40B4-BE49-F238E27FC236}">
                <a16:creationId xmlns:a16="http://schemas.microsoft.com/office/drawing/2014/main" id="{2F73BC8E-FB2B-49FE-92CF-35321A56B173}"/>
              </a:ext>
            </a:extLst>
          </p:cNvPr>
          <p:cNvSpPr txBox="1">
            <a:spLocks/>
          </p:cNvSpPr>
          <p:nvPr/>
        </p:nvSpPr>
        <p:spPr>
          <a:xfrm>
            <a:off x="397708" y="529867"/>
            <a:ext cx="8821088" cy="1281399"/>
          </a:xfrm>
          <a:prstGeom prst="rect">
            <a:avLst/>
          </a:prstGeom>
        </p:spPr>
        <p:txBody>
          <a:bodyPr/>
          <a:lst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a:lstStyle>
          <a:p>
            <a:r>
              <a:rPr lang="en-US" dirty="0"/>
              <a:t>Welcome and Introductions</a:t>
            </a:r>
            <a:br>
              <a:rPr lang="en-US" dirty="0"/>
            </a:br>
            <a:r>
              <a:rPr lang="en-US" sz="2800" dirty="0">
                <a:solidFill>
                  <a:srgbClr val="C00000"/>
                </a:solidFill>
              </a:rPr>
              <a:t>Let’s get to know one another!</a:t>
            </a:r>
            <a:endParaRPr lang="en-US" dirty="0">
              <a:solidFill>
                <a:srgbClr val="C00000"/>
              </a:solidFill>
            </a:endParaRPr>
          </a:p>
        </p:txBody>
      </p:sp>
    </p:spTree>
    <p:custDataLst>
      <p:tags r:id="rId1"/>
    </p:custDataLst>
    <p:extLst>
      <p:ext uri="{BB962C8B-B14F-4D97-AF65-F5344CB8AC3E}">
        <p14:creationId xmlns:p14="http://schemas.microsoft.com/office/powerpoint/2010/main" val="1690051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030" y="0"/>
            <a:ext cx="9033354" cy="1066800"/>
          </a:xfrm>
        </p:spPr>
        <p:txBody>
          <a:bodyPr>
            <a:normAutofit/>
          </a:bodyPr>
          <a:lstStyle/>
          <a:p>
            <a:r>
              <a:rPr lang="en-US" dirty="0"/>
              <a:t>SCC Grants Across the United States</a:t>
            </a:r>
          </a:p>
        </p:txBody>
      </p:sp>
      <p:sp>
        <p:nvSpPr>
          <p:cNvPr id="3" name="Slide Number Placeholder 1">
            <a:extLst>
              <a:ext uri="{FF2B5EF4-FFF2-40B4-BE49-F238E27FC236}">
                <a16:creationId xmlns:a16="http://schemas.microsoft.com/office/drawing/2014/main" id="{3E31B94F-D300-CFB7-903F-BCC9B6C5EC53}"/>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4</a:t>
            </a:fld>
            <a:endParaRPr lang="en-US" sz="1400" dirty="0">
              <a:solidFill>
                <a:srgbClr val="124D95">
                  <a:lumMod val="40000"/>
                  <a:lumOff val="60000"/>
                </a:srgbClr>
              </a:solidFill>
              <a:latin typeface="Arial" panose="020B0604020202020204"/>
            </a:endParaRPr>
          </a:p>
        </p:txBody>
      </p:sp>
      <p:pic>
        <p:nvPicPr>
          <p:cNvPr id="8" name="Content Placeholder 7" descr="Map of the US showing where SCC grantees are located.">
            <a:extLst>
              <a:ext uri="{FF2B5EF4-FFF2-40B4-BE49-F238E27FC236}">
                <a16:creationId xmlns:a16="http://schemas.microsoft.com/office/drawing/2014/main" id="{4F4D7B30-03EC-1275-0C34-7C2CD822B49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a:xfrm>
            <a:off x="2441626" y="880899"/>
            <a:ext cx="7308747" cy="5475451"/>
          </a:xfrm>
        </p:spPr>
      </p:pic>
    </p:spTree>
    <p:extLst>
      <p:ext uri="{BB962C8B-B14F-4D97-AF65-F5344CB8AC3E}">
        <p14:creationId xmlns:p14="http://schemas.microsoft.com/office/powerpoint/2010/main" val="127002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Overview of SCC3 Grantees</a:t>
            </a:r>
          </a:p>
        </p:txBody>
      </p:sp>
      <p:graphicFrame>
        <p:nvGraphicFramePr>
          <p:cNvPr id="7" name="Table 7">
            <a:extLst>
              <a:ext uri="{FF2B5EF4-FFF2-40B4-BE49-F238E27FC236}">
                <a16:creationId xmlns:a16="http://schemas.microsoft.com/office/drawing/2014/main" id="{FFBD675F-2291-14CB-2109-A8E03DE9F526}"/>
              </a:ext>
            </a:extLst>
          </p:cNvPr>
          <p:cNvGraphicFramePr>
            <a:graphicFrameLocks noGrp="1"/>
          </p:cNvGraphicFramePr>
          <p:nvPr>
            <p:ph idx="1"/>
          </p:nvPr>
        </p:nvGraphicFramePr>
        <p:xfrm>
          <a:off x="976046" y="947057"/>
          <a:ext cx="8455630" cy="5471255"/>
        </p:xfrm>
        <a:graphic>
          <a:graphicData uri="http://schemas.openxmlformats.org/drawingml/2006/table">
            <a:tbl>
              <a:tblPr firstRow="1" bandRow="1">
                <a:tableStyleId>{5C22544A-7EE6-4342-B048-85BDC9FD1C3A}</a:tableStyleId>
              </a:tblPr>
              <a:tblGrid>
                <a:gridCol w="4006920">
                  <a:extLst>
                    <a:ext uri="{9D8B030D-6E8A-4147-A177-3AD203B41FA5}">
                      <a16:colId xmlns:a16="http://schemas.microsoft.com/office/drawing/2014/main" val="781905028"/>
                    </a:ext>
                  </a:extLst>
                </a:gridCol>
                <a:gridCol w="595901">
                  <a:extLst>
                    <a:ext uri="{9D8B030D-6E8A-4147-A177-3AD203B41FA5}">
                      <a16:colId xmlns:a16="http://schemas.microsoft.com/office/drawing/2014/main" val="2358599900"/>
                    </a:ext>
                  </a:extLst>
                </a:gridCol>
                <a:gridCol w="1212351">
                  <a:extLst>
                    <a:ext uri="{9D8B030D-6E8A-4147-A177-3AD203B41FA5}">
                      <a16:colId xmlns:a16="http://schemas.microsoft.com/office/drawing/2014/main" val="3877774429"/>
                    </a:ext>
                  </a:extLst>
                </a:gridCol>
                <a:gridCol w="1140431">
                  <a:extLst>
                    <a:ext uri="{9D8B030D-6E8A-4147-A177-3AD203B41FA5}">
                      <a16:colId xmlns:a16="http://schemas.microsoft.com/office/drawing/2014/main" val="1536106702"/>
                    </a:ext>
                  </a:extLst>
                </a:gridCol>
                <a:gridCol w="1500027">
                  <a:extLst>
                    <a:ext uri="{9D8B030D-6E8A-4147-A177-3AD203B41FA5}">
                      <a16:colId xmlns:a16="http://schemas.microsoft.com/office/drawing/2014/main" val="843438964"/>
                    </a:ext>
                  </a:extLst>
                </a:gridCol>
              </a:tblGrid>
              <a:tr h="381810">
                <a:tc>
                  <a:txBody>
                    <a:bodyPr/>
                    <a:lstStyle/>
                    <a:p>
                      <a:pPr marL="0" marR="0" algn="ctr">
                        <a:lnSpc>
                          <a:spcPct val="100000"/>
                        </a:lnSpc>
                        <a:spcBef>
                          <a:spcPts val="0"/>
                        </a:spcBef>
                        <a:spcAft>
                          <a:spcPts val="800"/>
                        </a:spcAft>
                      </a:pPr>
                      <a:r>
                        <a:rPr lang="en-US" sz="1200" dirty="0">
                          <a:effectLst/>
                        </a:rPr>
                        <a:t>Applicant Legal Name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State</a:t>
                      </a:r>
                    </a:p>
                  </a:txBody>
                  <a:tcPr marL="68580" marR="68580" marT="0" marB="0"/>
                </a:tc>
                <a:tc>
                  <a:txBody>
                    <a:bodyPr/>
                    <a:lstStyle/>
                    <a:p>
                      <a:pPr marL="0" marR="0" algn="ctr">
                        <a:lnSpc>
                          <a:spcPct val="100000"/>
                        </a:lnSpc>
                        <a:spcBef>
                          <a:spcPts val="0"/>
                        </a:spcBef>
                        <a:spcAft>
                          <a:spcPts val="0"/>
                        </a:spcAft>
                      </a:pPr>
                      <a:r>
                        <a:rPr lang="en-US" sz="1200" dirty="0">
                          <a:effectLst/>
                        </a:rPr>
                        <a:t>Grant Type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0"/>
                        </a:spcAft>
                      </a:pPr>
                      <a:r>
                        <a:rPr lang="en-US" sz="1200" dirty="0">
                          <a:effectLst/>
                        </a:rPr>
                        <a:t>Amount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0000"/>
                        </a:lnSpc>
                        <a:spcBef>
                          <a:spcPts val="0"/>
                        </a:spcBef>
                        <a:spcAft>
                          <a:spcPts val="800"/>
                        </a:spcAft>
                      </a:pPr>
                      <a:r>
                        <a:rPr lang="en-US" sz="1200" dirty="0">
                          <a:effectLst/>
                        </a:rPr>
                        <a:t>FPO</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343839"/>
                  </a:ext>
                </a:extLst>
              </a:tr>
              <a:tr h="326459">
                <a:tc>
                  <a:txBody>
                    <a:bodyPr/>
                    <a:lstStyle/>
                    <a:p>
                      <a:pPr>
                        <a:lnSpc>
                          <a:spcPct val="100000"/>
                        </a:lnSpc>
                      </a:pPr>
                      <a:r>
                        <a:rPr lang="en-US" sz="1200" b="1" dirty="0"/>
                        <a:t>Arapahoe Community College </a:t>
                      </a:r>
                    </a:p>
                  </a:txBody>
                  <a:tcPr/>
                </a:tc>
                <a:tc>
                  <a:txBody>
                    <a:bodyPr/>
                    <a:lstStyle/>
                    <a:p>
                      <a:pPr algn="ctr">
                        <a:lnSpc>
                          <a:spcPct val="100000"/>
                        </a:lnSpc>
                      </a:pPr>
                      <a:r>
                        <a:rPr lang="en-US" sz="1200" dirty="0"/>
                        <a:t>CO</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$4,989,434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Yvonne Williford</a:t>
                      </a:r>
                    </a:p>
                  </a:txBody>
                  <a:tcPr/>
                </a:tc>
                <a:extLst>
                  <a:ext uri="{0D108BD9-81ED-4DB2-BD59-A6C34878D82A}">
                    <a16:rowId xmlns:a16="http://schemas.microsoft.com/office/drawing/2014/main" val="4267080586"/>
                  </a:ext>
                </a:extLst>
              </a:tr>
              <a:tr h="326459">
                <a:tc>
                  <a:txBody>
                    <a:bodyPr/>
                    <a:lstStyle/>
                    <a:p>
                      <a:pPr>
                        <a:lnSpc>
                          <a:spcPct val="100000"/>
                        </a:lnSpc>
                      </a:pPr>
                      <a:r>
                        <a:rPr lang="en-US" sz="1200" b="1" dirty="0" err="1"/>
                        <a:t>Brazosport</a:t>
                      </a:r>
                      <a:r>
                        <a:rPr lang="en-US" sz="1200" b="1" dirty="0"/>
                        <a:t> College</a:t>
                      </a:r>
                    </a:p>
                  </a:txBody>
                  <a:tcPr/>
                </a:tc>
                <a:tc>
                  <a:txBody>
                    <a:bodyPr/>
                    <a:lstStyle/>
                    <a:p>
                      <a:pPr algn="ctr">
                        <a:lnSpc>
                          <a:spcPct val="100000"/>
                        </a:lnSpc>
                      </a:pPr>
                      <a:r>
                        <a:rPr lang="en-US" sz="1200" dirty="0"/>
                        <a:t>TX</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$1,598,762</a:t>
                      </a:r>
                    </a:p>
                  </a:txBody>
                  <a:tcPr/>
                </a:tc>
                <a:tc>
                  <a:txBody>
                    <a:bodyPr/>
                    <a:lstStyle/>
                    <a:p>
                      <a:pPr algn="ctr">
                        <a:lnSpc>
                          <a:spcPct val="100000"/>
                        </a:lnSpc>
                      </a:pPr>
                      <a:r>
                        <a:rPr lang="en-US" sz="1200" dirty="0"/>
                        <a:t>Francine Cormier</a:t>
                      </a:r>
                    </a:p>
                  </a:txBody>
                  <a:tcPr/>
                </a:tc>
                <a:extLst>
                  <a:ext uri="{0D108BD9-81ED-4DB2-BD59-A6C34878D82A}">
                    <a16:rowId xmlns:a16="http://schemas.microsoft.com/office/drawing/2014/main" val="1466503484"/>
                  </a:ext>
                </a:extLst>
              </a:tr>
              <a:tr h="326459">
                <a:tc>
                  <a:txBody>
                    <a:bodyPr/>
                    <a:lstStyle/>
                    <a:p>
                      <a:pPr>
                        <a:lnSpc>
                          <a:spcPct val="100000"/>
                        </a:lnSpc>
                      </a:pPr>
                      <a:r>
                        <a:rPr lang="en-US" sz="1200" b="1" dirty="0"/>
                        <a:t>Chippewa Valley Technical College</a:t>
                      </a:r>
                    </a:p>
                  </a:txBody>
                  <a:tcPr/>
                </a:tc>
                <a:tc>
                  <a:txBody>
                    <a:bodyPr/>
                    <a:lstStyle/>
                    <a:p>
                      <a:pPr algn="ctr">
                        <a:lnSpc>
                          <a:spcPct val="100000"/>
                        </a:lnSpc>
                      </a:pPr>
                      <a:r>
                        <a:rPr lang="en-US" sz="1200" dirty="0"/>
                        <a:t>WI</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$4,994,776</a:t>
                      </a:r>
                    </a:p>
                  </a:txBody>
                  <a:tcPr/>
                </a:tc>
                <a:tc>
                  <a:txBody>
                    <a:bodyPr/>
                    <a:lstStyle/>
                    <a:p>
                      <a:pPr algn="ctr">
                        <a:lnSpc>
                          <a:spcPct val="100000"/>
                        </a:lnSpc>
                      </a:pPr>
                      <a:r>
                        <a:rPr lang="en-US" sz="1200" dirty="0"/>
                        <a:t>Patrick Campbell</a:t>
                      </a:r>
                    </a:p>
                  </a:txBody>
                  <a:tcPr/>
                </a:tc>
                <a:extLst>
                  <a:ext uri="{0D108BD9-81ED-4DB2-BD59-A6C34878D82A}">
                    <a16:rowId xmlns:a16="http://schemas.microsoft.com/office/drawing/2014/main" val="3059282500"/>
                  </a:ext>
                </a:extLst>
              </a:tr>
              <a:tr h="326459">
                <a:tc>
                  <a:txBody>
                    <a:bodyPr/>
                    <a:lstStyle/>
                    <a:p>
                      <a:pPr>
                        <a:lnSpc>
                          <a:spcPct val="100000"/>
                        </a:lnSpc>
                      </a:pPr>
                      <a:r>
                        <a:rPr lang="en-US" sz="1200" b="1" dirty="0"/>
                        <a:t>College of Central Florida</a:t>
                      </a:r>
                    </a:p>
                  </a:txBody>
                  <a:tcPr/>
                </a:tc>
                <a:tc>
                  <a:txBody>
                    <a:bodyPr/>
                    <a:lstStyle/>
                    <a:p>
                      <a:pPr algn="ctr">
                        <a:lnSpc>
                          <a:spcPct val="100000"/>
                        </a:lnSpc>
                      </a:pPr>
                      <a:r>
                        <a:rPr lang="en-US" sz="1200" dirty="0"/>
                        <a:t>FL</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$4,732,384</a:t>
                      </a:r>
                    </a:p>
                  </a:txBody>
                  <a:tcPr/>
                </a:tc>
                <a:tc>
                  <a:txBody>
                    <a:bodyPr/>
                    <a:lstStyle/>
                    <a:p>
                      <a:pPr algn="ctr">
                        <a:lnSpc>
                          <a:spcPct val="100000"/>
                        </a:lnSpc>
                      </a:pPr>
                      <a:r>
                        <a:rPr lang="en-US" sz="1200" dirty="0"/>
                        <a:t>Jai'lynn Pennington</a:t>
                      </a:r>
                    </a:p>
                  </a:txBody>
                  <a:tcPr/>
                </a:tc>
                <a:extLst>
                  <a:ext uri="{0D108BD9-81ED-4DB2-BD59-A6C34878D82A}">
                    <a16:rowId xmlns:a16="http://schemas.microsoft.com/office/drawing/2014/main" val="699086439"/>
                  </a:ext>
                </a:extLst>
              </a:tr>
              <a:tr h="388278">
                <a:tc>
                  <a:txBody>
                    <a:bodyPr/>
                    <a:lstStyle/>
                    <a:p>
                      <a:pPr>
                        <a:lnSpc>
                          <a:spcPct val="100000"/>
                        </a:lnSpc>
                      </a:pPr>
                      <a:r>
                        <a:rPr lang="en-US" sz="1200" b="1" dirty="0" err="1"/>
                        <a:t>Cossatot</a:t>
                      </a:r>
                      <a:r>
                        <a:rPr lang="en-US" sz="1200" b="1" dirty="0"/>
                        <a:t> Community College of the University of Arkansas</a:t>
                      </a:r>
                    </a:p>
                  </a:txBody>
                  <a:tcPr/>
                </a:tc>
                <a:tc>
                  <a:txBody>
                    <a:bodyPr/>
                    <a:lstStyle/>
                    <a:p>
                      <a:pPr algn="ctr">
                        <a:lnSpc>
                          <a:spcPct val="100000"/>
                        </a:lnSpc>
                      </a:pPr>
                      <a:r>
                        <a:rPr lang="en-US" sz="1200" dirty="0"/>
                        <a:t>AR</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$1,597,031</a:t>
                      </a:r>
                    </a:p>
                  </a:txBody>
                  <a:tcPr/>
                </a:tc>
                <a:tc>
                  <a:txBody>
                    <a:bodyPr/>
                    <a:lstStyle/>
                    <a:p>
                      <a:pPr algn="ctr">
                        <a:lnSpc>
                          <a:spcPct val="100000"/>
                        </a:lnSpc>
                      </a:pPr>
                      <a:r>
                        <a:rPr lang="en-US" sz="1200" dirty="0"/>
                        <a:t>Francine Cormier</a:t>
                      </a:r>
                    </a:p>
                  </a:txBody>
                  <a:tcPr/>
                </a:tc>
                <a:extLst>
                  <a:ext uri="{0D108BD9-81ED-4DB2-BD59-A6C34878D82A}">
                    <a16:rowId xmlns:a16="http://schemas.microsoft.com/office/drawing/2014/main" val="3759530219"/>
                  </a:ext>
                </a:extLst>
              </a:tr>
              <a:tr h="326459">
                <a:tc>
                  <a:txBody>
                    <a:bodyPr/>
                    <a:lstStyle/>
                    <a:p>
                      <a:pPr>
                        <a:lnSpc>
                          <a:spcPct val="100000"/>
                        </a:lnSpc>
                      </a:pPr>
                      <a:r>
                        <a:rPr lang="en-US" sz="1200" b="1" dirty="0"/>
                        <a:t>County College of Morris</a:t>
                      </a:r>
                    </a:p>
                  </a:txBody>
                  <a:tcPr/>
                </a:tc>
                <a:tc>
                  <a:txBody>
                    <a:bodyPr/>
                    <a:lstStyle/>
                    <a:p>
                      <a:pPr algn="ctr">
                        <a:lnSpc>
                          <a:spcPct val="100000"/>
                        </a:lnSpc>
                      </a:pPr>
                      <a:r>
                        <a:rPr lang="en-US" sz="1200" dirty="0"/>
                        <a:t>NJ</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$1,600,000</a:t>
                      </a:r>
                    </a:p>
                  </a:txBody>
                  <a:tcPr/>
                </a:tc>
                <a:tc>
                  <a:txBody>
                    <a:bodyPr/>
                    <a:lstStyle/>
                    <a:p>
                      <a:pPr algn="ctr">
                        <a:lnSpc>
                          <a:spcPct val="100000"/>
                        </a:lnSpc>
                      </a:pPr>
                      <a:r>
                        <a:rPr lang="en-US" sz="1200" dirty="0"/>
                        <a:t>Matthew Malone </a:t>
                      </a:r>
                    </a:p>
                  </a:txBody>
                  <a:tcPr/>
                </a:tc>
                <a:extLst>
                  <a:ext uri="{0D108BD9-81ED-4DB2-BD59-A6C34878D82A}">
                    <a16:rowId xmlns:a16="http://schemas.microsoft.com/office/drawing/2014/main" val="2184226447"/>
                  </a:ext>
                </a:extLst>
              </a:tr>
              <a:tr h="326459">
                <a:tc>
                  <a:txBody>
                    <a:bodyPr/>
                    <a:lstStyle/>
                    <a:p>
                      <a:pPr>
                        <a:lnSpc>
                          <a:spcPct val="100000"/>
                        </a:lnSpc>
                      </a:pPr>
                      <a:r>
                        <a:rPr lang="en-US" sz="1200" b="1" dirty="0"/>
                        <a:t>Des Moines Area Community College</a:t>
                      </a:r>
                    </a:p>
                  </a:txBody>
                  <a:tcPr/>
                </a:tc>
                <a:tc>
                  <a:txBody>
                    <a:bodyPr/>
                    <a:lstStyle/>
                    <a:p>
                      <a:pPr algn="ctr">
                        <a:lnSpc>
                          <a:spcPct val="100000"/>
                        </a:lnSpc>
                      </a:pPr>
                      <a:r>
                        <a:rPr lang="en-US" sz="1200" dirty="0"/>
                        <a:t>IA</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$4,999,094</a:t>
                      </a:r>
                    </a:p>
                  </a:txBody>
                  <a:tcPr/>
                </a:tc>
                <a:tc>
                  <a:txBody>
                    <a:bodyPr/>
                    <a:lstStyle/>
                    <a:p>
                      <a:pPr algn="ctr">
                        <a:lnSpc>
                          <a:spcPct val="100000"/>
                        </a:lnSpc>
                      </a:pPr>
                      <a:r>
                        <a:rPr lang="en-US" sz="1200" dirty="0"/>
                        <a:t>Clay Webb</a:t>
                      </a:r>
                    </a:p>
                  </a:txBody>
                  <a:tcPr/>
                </a:tc>
                <a:extLst>
                  <a:ext uri="{0D108BD9-81ED-4DB2-BD59-A6C34878D82A}">
                    <a16:rowId xmlns:a16="http://schemas.microsoft.com/office/drawing/2014/main" val="3030031727"/>
                  </a:ext>
                </a:extLst>
              </a:tr>
              <a:tr h="326459">
                <a:tc>
                  <a:txBody>
                    <a:bodyPr/>
                    <a:lstStyle/>
                    <a:p>
                      <a:pPr>
                        <a:lnSpc>
                          <a:spcPct val="100000"/>
                        </a:lnSpc>
                      </a:pPr>
                      <a:r>
                        <a:rPr lang="en-US" sz="1200" b="1" dirty="0"/>
                        <a:t>Lorain County Community College District</a:t>
                      </a:r>
                    </a:p>
                  </a:txBody>
                  <a:tcPr/>
                </a:tc>
                <a:tc>
                  <a:txBody>
                    <a:bodyPr/>
                    <a:lstStyle/>
                    <a:p>
                      <a:pPr algn="ctr">
                        <a:lnSpc>
                          <a:spcPct val="100000"/>
                        </a:lnSpc>
                      </a:pPr>
                      <a:r>
                        <a:rPr lang="en-US" sz="1200" dirty="0"/>
                        <a:t>OH</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$5,000,000</a:t>
                      </a:r>
                    </a:p>
                  </a:txBody>
                  <a:tcPr/>
                </a:tc>
                <a:tc>
                  <a:txBody>
                    <a:bodyPr/>
                    <a:lstStyle/>
                    <a:p>
                      <a:pPr algn="ctr">
                        <a:lnSpc>
                          <a:spcPct val="100000"/>
                        </a:lnSpc>
                      </a:pPr>
                      <a:r>
                        <a:rPr lang="en-US" sz="1200" dirty="0"/>
                        <a:t>Clay Webb</a:t>
                      </a:r>
                    </a:p>
                  </a:txBody>
                  <a:tcPr/>
                </a:tc>
                <a:extLst>
                  <a:ext uri="{0D108BD9-81ED-4DB2-BD59-A6C34878D82A}">
                    <a16:rowId xmlns:a16="http://schemas.microsoft.com/office/drawing/2014/main" val="3552275927"/>
                  </a:ext>
                </a:extLst>
              </a:tr>
              <a:tr h="395238">
                <a:tc>
                  <a:txBody>
                    <a:bodyPr/>
                    <a:lstStyle/>
                    <a:p>
                      <a:pPr>
                        <a:lnSpc>
                          <a:spcPct val="100000"/>
                        </a:lnSpc>
                      </a:pPr>
                      <a:r>
                        <a:rPr lang="en-US" sz="1200" b="1" dirty="0"/>
                        <a:t>Los Angeles Community College District aka Los Angeles Mission College</a:t>
                      </a:r>
                    </a:p>
                  </a:txBody>
                  <a:tcPr/>
                </a:tc>
                <a:tc>
                  <a:txBody>
                    <a:bodyPr/>
                    <a:lstStyle/>
                    <a:p>
                      <a:pPr algn="ctr">
                        <a:lnSpc>
                          <a:spcPct val="100000"/>
                        </a:lnSpc>
                      </a:pPr>
                      <a:r>
                        <a:rPr lang="en-US" sz="1200" dirty="0"/>
                        <a:t>CA</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$1,600,000</a:t>
                      </a:r>
                    </a:p>
                  </a:txBody>
                  <a:tcPr/>
                </a:tc>
                <a:tc>
                  <a:txBody>
                    <a:bodyPr/>
                    <a:lstStyle/>
                    <a:p>
                      <a:pPr algn="ctr">
                        <a:lnSpc>
                          <a:spcPct val="100000"/>
                        </a:lnSpc>
                      </a:pPr>
                      <a:r>
                        <a:rPr lang="en-US" sz="1200" dirty="0"/>
                        <a:t>Joshua Hodges</a:t>
                      </a:r>
                    </a:p>
                  </a:txBody>
                  <a:tcPr/>
                </a:tc>
                <a:extLst>
                  <a:ext uri="{0D108BD9-81ED-4DB2-BD59-A6C34878D82A}">
                    <a16:rowId xmlns:a16="http://schemas.microsoft.com/office/drawing/2014/main" val="3331629893"/>
                  </a:ext>
                </a:extLst>
              </a:tr>
              <a:tr h="326459">
                <a:tc>
                  <a:txBody>
                    <a:bodyPr/>
                    <a:lstStyle/>
                    <a:p>
                      <a:pPr>
                        <a:lnSpc>
                          <a:spcPct val="100000"/>
                        </a:lnSpc>
                      </a:pPr>
                      <a:r>
                        <a:rPr lang="en-US" sz="1200" b="1" dirty="0"/>
                        <a:t>Minnesota State Community and Technical College</a:t>
                      </a:r>
                    </a:p>
                  </a:txBody>
                  <a:tcPr/>
                </a:tc>
                <a:tc>
                  <a:txBody>
                    <a:bodyPr/>
                    <a:lstStyle/>
                    <a:p>
                      <a:pPr algn="ctr">
                        <a:lnSpc>
                          <a:spcPct val="100000"/>
                        </a:lnSpc>
                      </a:pPr>
                      <a:r>
                        <a:rPr lang="en-US" sz="1200" dirty="0"/>
                        <a:t>MN</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$4,201,050</a:t>
                      </a:r>
                    </a:p>
                  </a:txBody>
                  <a:tcPr/>
                </a:tc>
                <a:tc>
                  <a:txBody>
                    <a:bodyPr/>
                    <a:lstStyle/>
                    <a:p>
                      <a:pPr algn="ctr">
                        <a:lnSpc>
                          <a:spcPct val="100000"/>
                        </a:lnSpc>
                      </a:pPr>
                      <a:r>
                        <a:rPr lang="en-US" sz="1200" dirty="0"/>
                        <a:t>Patrick Campbell</a:t>
                      </a:r>
                    </a:p>
                  </a:txBody>
                  <a:tcPr/>
                </a:tc>
                <a:extLst>
                  <a:ext uri="{0D108BD9-81ED-4DB2-BD59-A6C34878D82A}">
                    <a16:rowId xmlns:a16="http://schemas.microsoft.com/office/drawing/2014/main" val="3315859958"/>
                  </a:ext>
                </a:extLst>
              </a:tr>
              <a:tr h="326459">
                <a:tc>
                  <a:txBody>
                    <a:bodyPr/>
                    <a:lstStyle/>
                    <a:p>
                      <a:pPr>
                        <a:lnSpc>
                          <a:spcPct val="100000"/>
                        </a:lnSpc>
                      </a:pPr>
                      <a:r>
                        <a:rPr lang="en-US" sz="1200" b="1" dirty="0"/>
                        <a:t>Northeastern Technical College</a:t>
                      </a:r>
                    </a:p>
                  </a:txBody>
                  <a:tcPr/>
                </a:tc>
                <a:tc>
                  <a:txBody>
                    <a:bodyPr/>
                    <a:lstStyle/>
                    <a:p>
                      <a:pPr algn="ctr">
                        <a:lnSpc>
                          <a:spcPct val="100000"/>
                        </a:lnSpc>
                      </a:pPr>
                      <a:r>
                        <a:rPr lang="en-US" sz="1200" dirty="0"/>
                        <a:t>SC</a:t>
                      </a:r>
                    </a:p>
                  </a:txBody>
                  <a:tcPr/>
                </a:tc>
                <a:tc>
                  <a:txBody>
                    <a:bodyPr/>
                    <a:lstStyle/>
                    <a:p>
                      <a:pPr algn="ctr">
                        <a:lnSpc>
                          <a:spcPct val="100000"/>
                        </a:lnSpc>
                      </a:pPr>
                      <a:r>
                        <a:rPr lang="en-US" sz="1200" dirty="0"/>
                        <a:t>Consortium</a:t>
                      </a:r>
                    </a:p>
                  </a:txBody>
                  <a:tcPr/>
                </a:tc>
                <a:tc>
                  <a:txBody>
                    <a:bodyPr/>
                    <a:lstStyle/>
                    <a:p>
                      <a:pPr algn="ctr">
                        <a:lnSpc>
                          <a:spcPct val="100000"/>
                        </a:lnSpc>
                      </a:pPr>
                      <a:r>
                        <a:rPr lang="en-US" sz="1200" dirty="0"/>
                        <a:t>$4,900,636</a:t>
                      </a:r>
                    </a:p>
                  </a:txBody>
                  <a:tcPr/>
                </a:tc>
                <a:tc>
                  <a:txBody>
                    <a:bodyPr/>
                    <a:lstStyle/>
                    <a:p>
                      <a:pPr algn="ctr">
                        <a:lnSpc>
                          <a:spcPct val="100000"/>
                        </a:lnSpc>
                      </a:pPr>
                      <a:r>
                        <a:rPr lang="en-US" sz="1200" dirty="0"/>
                        <a:t>Jai'lynn Pennington</a:t>
                      </a:r>
                    </a:p>
                  </a:txBody>
                  <a:tcPr/>
                </a:tc>
                <a:extLst>
                  <a:ext uri="{0D108BD9-81ED-4DB2-BD59-A6C34878D82A}">
                    <a16:rowId xmlns:a16="http://schemas.microsoft.com/office/drawing/2014/main" val="1479997618"/>
                  </a:ext>
                </a:extLst>
              </a:tr>
              <a:tr h="326459">
                <a:tc>
                  <a:txBody>
                    <a:bodyPr/>
                    <a:lstStyle/>
                    <a:p>
                      <a:pPr>
                        <a:lnSpc>
                          <a:spcPct val="100000"/>
                        </a:lnSpc>
                      </a:pPr>
                      <a:r>
                        <a:rPr lang="en-US" sz="1200" b="1" dirty="0"/>
                        <a:t>Piedmont Technical College</a:t>
                      </a:r>
                    </a:p>
                  </a:txBody>
                  <a:tcPr/>
                </a:tc>
                <a:tc>
                  <a:txBody>
                    <a:bodyPr/>
                    <a:lstStyle/>
                    <a:p>
                      <a:pPr algn="ctr">
                        <a:lnSpc>
                          <a:spcPct val="100000"/>
                        </a:lnSpc>
                      </a:pPr>
                      <a:r>
                        <a:rPr lang="en-US" sz="1200" dirty="0"/>
                        <a:t>SC</a:t>
                      </a:r>
                    </a:p>
                  </a:txBody>
                  <a:tcPr/>
                </a:tc>
                <a:tc>
                  <a:txBody>
                    <a:bodyPr/>
                    <a:lstStyle/>
                    <a:p>
                      <a:pPr algn="ctr">
                        <a:lnSpc>
                          <a:spcPct val="100000"/>
                        </a:lnSpc>
                      </a:pPr>
                      <a:r>
                        <a:rPr lang="en-US" sz="1200" dirty="0"/>
                        <a:t>Consortium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$4,987,461</a:t>
                      </a:r>
                    </a:p>
                  </a:txBody>
                  <a:tcPr/>
                </a:tc>
                <a:tc>
                  <a:txBody>
                    <a:bodyPr/>
                    <a:lstStyle/>
                    <a:p>
                      <a:pPr algn="ctr">
                        <a:lnSpc>
                          <a:spcPct val="100000"/>
                        </a:lnSpc>
                      </a:pPr>
                      <a:r>
                        <a:rPr lang="en-US" sz="1200" dirty="0"/>
                        <a:t>Tamarra Roseburgh</a:t>
                      </a:r>
                    </a:p>
                  </a:txBody>
                  <a:tcPr/>
                </a:tc>
                <a:extLst>
                  <a:ext uri="{0D108BD9-81ED-4DB2-BD59-A6C34878D82A}">
                    <a16:rowId xmlns:a16="http://schemas.microsoft.com/office/drawing/2014/main" val="4133913259"/>
                  </a:ext>
                </a:extLst>
              </a:tr>
              <a:tr h="326459">
                <a:tc>
                  <a:txBody>
                    <a:bodyPr/>
                    <a:lstStyle/>
                    <a:p>
                      <a:pPr>
                        <a:lnSpc>
                          <a:spcPct val="100000"/>
                        </a:lnSpc>
                      </a:pPr>
                      <a:r>
                        <a:rPr lang="en-US" sz="1200" b="1" dirty="0"/>
                        <a:t>Southside Virginia Community College</a:t>
                      </a:r>
                    </a:p>
                  </a:txBody>
                  <a:tcPr/>
                </a:tc>
                <a:tc>
                  <a:txBody>
                    <a:bodyPr/>
                    <a:lstStyle/>
                    <a:p>
                      <a:pPr algn="ctr">
                        <a:lnSpc>
                          <a:spcPct val="100000"/>
                        </a:lnSpc>
                      </a:pPr>
                      <a:r>
                        <a:rPr lang="en-US" sz="1200" dirty="0"/>
                        <a:t>VA</a:t>
                      </a:r>
                    </a:p>
                  </a:txBody>
                  <a:tcPr/>
                </a:tc>
                <a:tc>
                  <a:txBody>
                    <a:bodyPr/>
                    <a:lstStyle/>
                    <a:p>
                      <a:pPr algn="ctr">
                        <a:lnSpc>
                          <a:spcPct val="100000"/>
                        </a:lnSpc>
                      </a:pPr>
                      <a:r>
                        <a:rPr lang="en-US" sz="1200" dirty="0"/>
                        <a:t>Single </a:t>
                      </a:r>
                    </a:p>
                  </a:txBody>
                  <a:tcPr/>
                </a:tc>
                <a:tc>
                  <a:txBody>
                    <a:bodyPr/>
                    <a:lstStyle/>
                    <a:p>
                      <a:pPr algn="ctr">
                        <a:lnSpc>
                          <a:spcPct val="100000"/>
                        </a:lnSpc>
                      </a:pPr>
                      <a:r>
                        <a:rPr lang="en-US" sz="1200" dirty="0"/>
                        <a:t>$1,599,530</a:t>
                      </a:r>
                    </a:p>
                  </a:txBody>
                  <a:tcPr/>
                </a:tc>
                <a:tc>
                  <a:txBody>
                    <a:bodyPr/>
                    <a:lstStyle/>
                    <a:p>
                      <a:pPr algn="ctr">
                        <a:lnSpc>
                          <a:spcPct val="100000"/>
                        </a:lnSpc>
                      </a:pPr>
                      <a:r>
                        <a:rPr lang="en-US" sz="1200" dirty="0"/>
                        <a:t>Keith Hubert</a:t>
                      </a:r>
                    </a:p>
                  </a:txBody>
                  <a:tcPr/>
                </a:tc>
                <a:extLst>
                  <a:ext uri="{0D108BD9-81ED-4DB2-BD59-A6C34878D82A}">
                    <a16:rowId xmlns:a16="http://schemas.microsoft.com/office/drawing/2014/main" val="1675073889"/>
                  </a:ext>
                </a:extLst>
              </a:tr>
              <a:tr h="326459">
                <a:tc>
                  <a:txBody>
                    <a:bodyPr/>
                    <a:lstStyle/>
                    <a:p>
                      <a:pPr>
                        <a:lnSpc>
                          <a:spcPct val="100000"/>
                        </a:lnSpc>
                      </a:pPr>
                      <a:r>
                        <a:rPr lang="en-US" sz="1200" b="1" dirty="0"/>
                        <a:t>Tulsa Community College</a:t>
                      </a:r>
                    </a:p>
                  </a:txBody>
                  <a:tcPr/>
                </a:tc>
                <a:tc>
                  <a:txBody>
                    <a:bodyPr/>
                    <a:lstStyle/>
                    <a:p>
                      <a:pPr algn="ctr">
                        <a:lnSpc>
                          <a:spcPct val="100000"/>
                        </a:lnSpc>
                      </a:pPr>
                      <a:r>
                        <a:rPr lang="en-US" sz="1200" dirty="0"/>
                        <a:t>OK</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$1,600,000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Yvonne Williford</a:t>
                      </a:r>
                    </a:p>
                  </a:txBody>
                  <a:tcPr/>
                </a:tc>
                <a:extLst>
                  <a:ext uri="{0D108BD9-81ED-4DB2-BD59-A6C34878D82A}">
                    <a16:rowId xmlns:a16="http://schemas.microsoft.com/office/drawing/2014/main" val="3323444316"/>
                  </a:ext>
                </a:extLst>
              </a:tr>
              <a:tr h="326459">
                <a:tc>
                  <a:txBody>
                    <a:bodyPr/>
                    <a:lstStyle/>
                    <a:p>
                      <a:pPr>
                        <a:lnSpc>
                          <a:spcPct val="100000"/>
                        </a:lnSpc>
                      </a:pPr>
                      <a:r>
                        <a:rPr lang="en-US" sz="1200" b="1" dirty="0"/>
                        <a:t>William Rainey Harper College</a:t>
                      </a:r>
                    </a:p>
                  </a:txBody>
                  <a:tcPr/>
                </a:tc>
                <a:tc>
                  <a:txBody>
                    <a:bodyPr/>
                    <a:lstStyle/>
                    <a:p>
                      <a:pPr algn="ctr">
                        <a:lnSpc>
                          <a:spcPct val="100000"/>
                        </a:lnSpc>
                      </a:pPr>
                      <a:r>
                        <a:rPr lang="en-US" sz="1200" dirty="0"/>
                        <a:t>IL</a:t>
                      </a:r>
                    </a:p>
                  </a:txBody>
                  <a:tcPr/>
                </a:tc>
                <a:tc>
                  <a:txBody>
                    <a:bodyPr/>
                    <a:lstStyle/>
                    <a:p>
                      <a:pPr algn="ctr">
                        <a:lnSpc>
                          <a:spcPct val="100000"/>
                        </a:lnSpc>
                      </a:pPr>
                      <a:r>
                        <a:rPr lang="en-US" sz="1200" dirty="0"/>
                        <a:t>Single</a:t>
                      </a:r>
                    </a:p>
                  </a:txBody>
                  <a:tcPr/>
                </a:tc>
                <a:tc>
                  <a:txBody>
                    <a:bodyPr/>
                    <a:lstStyle/>
                    <a:p>
                      <a:pPr algn="ctr">
                        <a:lnSpc>
                          <a:spcPct val="100000"/>
                        </a:lnSpc>
                      </a:pPr>
                      <a:r>
                        <a:rPr lang="en-US" sz="1200" dirty="0"/>
                        <a:t>$1,599,842</a:t>
                      </a:r>
                    </a:p>
                  </a:txBody>
                  <a:tcPr/>
                </a:tc>
                <a:tc>
                  <a:txBody>
                    <a:bodyPr/>
                    <a:lstStyle/>
                    <a:p>
                      <a:pPr algn="ctr">
                        <a:lnSpc>
                          <a:spcPct val="100000"/>
                        </a:lnSpc>
                      </a:pPr>
                      <a:r>
                        <a:rPr lang="en-US" sz="1200" dirty="0"/>
                        <a:t>Patrick Campbell</a:t>
                      </a:r>
                    </a:p>
                  </a:txBody>
                  <a:tcPr/>
                </a:tc>
                <a:extLst>
                  <a:ext uri="{0D108BD9-81ED-4DB2-BD59-A6C34878D82A}">
                    <a16:rowId xmlns:a16="http://schemas.microsoft.com/office/drawing/2014/main" val="3101735078"/>
                  </a:ext>
                </a:extLst>
              </a:tr>
            </a:tbl>
          </a:graphicData>
        </a:graphic>
      </p:graphicFrame>
    </p:spTree>
    <p:extLst>
      <p:ext uri="{BB962C8B-B14F-4D97-AF65-F5344CB8AC3E}">
        <p14:creationId xmlns:p14="http://schemas.microsoft.com/office/powerpoint/2010/main" val="332921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Moderator</a:t>
            </a:r>
          </a:p>
        </p:txBody>
      </p:sp>
      <p:sp>
        <p:nvSpPr>
          <p:cNvPr id="7" name="Content Placeholder 2">
            <a:extLst>
              <a:ext uri="{FF2B5EF4-FFF2-40B4-BE49-F238E27FC236}">
                <a16:creationId xmlns:a16="http://schemas.microsoft.com/office/drawing/2014/main" id="{C5FFA604-CF2B-FA66-D4BA-F6A722349DDC}"/>
              </a:ext>
            </a:extLst>
          </p:cNvPr>
          <p:cNvSpPr txBox="1">
            <a:spLocks noGrp="1"/>
          </p:cNvSpPr>
          <p:nvPr>
            <p:ph idx="1"/>
          </p:nvPr>
        </p:nvSpPr>
        <p:spPr>
          <a:xfrm>
            <a:off x="3535264" y="2083759"/>
            <a:ext cx="7025160" cy="1784256"/>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Cheryl Martin</a:t>
            </a:r>
          </a:p>
          <a:p>
            <a:pPr lvl="1"/>
            <a:r>
              <a:rPr lang="en-US" sz="2400" dirty="0">
                <a:latin typeface="+mn-lt"/>
              </a:rPr>
              <a:t>Program Manager, Community College Unit</a:t>
            </a:r>
          </a:p>
          <a:p>
            <a:pPr lvl="1"/>
            <a:r>
              <a:rPr kumimoji="0" lang="en-US" sz="2200" b="0" i="0" u="none" strike="noStrike" kern="1200" cap="none" spc="0" normalizeH="0" baseline="0" noProof="0" dirty="0">
                <a:ln>
                  <a:noFill/>
                </a:ln>
                <a:solidFill>
                  <a:srgbClr val="242021"/>
                </a:solidFill>
                <a:effectLst/>
                <a:uLnTx/>
                <a:uFillTx/>
                <a:latin typeface="Calibri" panose="020F0502020204030204" pitchFamily="34" charset="0"/>
                <a:ea typeface="Calibri" panose="020F0502020204030204" pitchFamily="34" charset="0"/>
                <a:cs typeface="+mn-cs"/>
              </a:rPr>
              <a:t>Office of Workforce Investment, Division of Strategic Investments, US Department of Labor, Employment and Training Administration</a:t>
            </a:r>
          </a:p>
          <a:p>
            <a:pPr lvl="2"/>
            <a:endParaRPr lang="en-US" dirty="0"/>
          </a:p>
        </p:txBody>
      </p:sp>
      <p:pic>
        <p:nvPicPr>
          <p:cNvPr id="8" name="Picture Placeholder 5">
            <a:extLst>
              <a:ext uri="{FF2B5EF4-FFF2-40B4-BE49-F238E27FC236}">
                <a16:creationId xmlns:a16="http://schemas.microsoft.com/office/drawing/2014/main" id="{4AD6D096-E615-A5D9-6E94-50AA2A632A6D}"/>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939452" y="1909087"/>
            <a:ext cx="2133600" cy="2133600"/>
          </a:xfrm>
          <a:prstGeom prst="round2DiagRect">
            <a:avLst/>
          </a:prstGeom>
        </p:spPr>
      </p:pic>
      <p:sp>
        <p:nvSpPr>
          <p:cNvPr id="3" name="Slide Number Placeholder 1">
            <a:extLst>
              <a:ext uri="{FF2B5EF4-FFF2-40B4-BE49-F238E27FC236}">
                <a16:creationId xmlns:a16="http://schemas.microsoft.com/office/drawing/2014/main" id="{AEAC8159-219E-0ACE-0E6F-63902DC71ED4}"/>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879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Speakers</a:t>
            </a:r>
          </a:p>
        </p:txBody>
      </p:sp>
      <p:sp>
        <p:nvSpPr>
          <p:cNvPr id="5" name="Content Placeholder 2">
            <a:extLst>
              <a:ext uri="{FF2B5EF4-FFF2-40B4-BE49-F238E27FC236}">
                <a16:creationId xmlns:a16="http://schemas.microsoft.com/office/drawing/2014/main" id="{C8F804F2-3E32-6B81-AED7-77483A1FCA72}"/>
              </a:ext>
            </a:extLst>
          </p:cNvPr>
          <p:cNvSpPr txBox="1">
            <a:spLocks/>
          </p:cNvSpPr>
          <p:nvPr/>
        </p:nvSpPr>
        <p:spPr>
          <a:xfrm>
            <a:off x="4004978" y="4184786"/>
            <a:ext cx="6358222" cy="2032237"/>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Matthew Carls</a:t>
            </a:r>
          </a:p>
          <a:p>
            <a:pPr lvl="1"/>
            <a:r>
              <a:rPr lang="en-US" sz="2400" dirty="0">
                <a:latin typeface="+mn-lt"/>
              </a:rPr>
              <a:t>Grants Management Specialist</a:t>
            </a:r>
          </a:p>
          <a:p>
            <a:pPr lvl="1"/>
            <a:r>
              <a:rPr lang="en-US" i="0" dirty="0">
                <a:latin typeface="+mn-lt"/>
              </a:rPr>
              <a:t>Office of Grants Management, US Department of Labor, Employment and Training Administration </a:t>
            </a:r>
            <a:endParaRPr lang="en-US" dirty="0"/>
          </a:p>
        </p:txBody>
      </p:sp>
      <p:sp>
        <p:nvSpPr>
          <p:cNvPr id="9" name="Content Placeholder 2">
            <a:extLst>
              <a:ext uri="{FF2B5EF4-FFF2-40B4-BE49-F238E27FC236}">
                <a16:creationId xmlns:a16="http://schemas.microsoft.com/office/drawing/2014/main" id="{FB4A1033-7B3E-12F4-6535-7B90384482AF}"/>
              </a:ext>
            </a:extLst>
          </p:cNvPr>
          <p:cNvSpPr txBox="1">
            <a:spLocks/>
          </p:cNvSpPr>
          <p:nvPr/>
        </p:nvSpPr>
        <p:spPr>
          <a:xfrm>
            <a:off x="3785280" y="1257157"/>
            <a:ext cx="6990295" cy="2310796"/>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Jenn Smith</a:t>
            </a:r>
          </a:p>
          <a:p>
            <a:pPr lvl="1"/>
            <a:r>
              <a:rPr lang="en-US" sz="2400" dirty="0">
                <a:latin typeface="+mn-lt"/>
              </a:rPr>
              <a:t>Division Chief, Division of Strategic Investments</a:t>
            </a:r>
          </a:p>
          <a:p>
            <a:pPr lvl="1"/>
            <a:r>
              <a:rPr lang="en-US" i="0" dirty="0">
                <a:latin typeface="+mn-lt"/>
              </a:rPr>
              <a:t>Office of Workforce Investment, US Department of Labor, Employment and Training Administration  </a:t>
            </a:r>
          </a:p>
          <a:p>
            <a:pPr lvl="1"/>
            <a:endParaRPr lang="en-US" dirty="0"/>
          </a:p>
        </p:txBody>
      </p:sp>
      <p:pic>
        <p:nvPicPr>
          <p:cNvPr id="3" name="Picture Placeholder 5">
            <a:extLst>
              <a:ext uri="{FF2B5EF4-FFF2-40B4-BE49-F238E27FC236}">
                <a16:creationId xmlns:a16="http://schemas.microsoft.com/office/drawing/2014/main" id="{8D72179E-F9F1-9D7C-F4A3-BF017C91FEE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17833" y="1118839"/>
            <a:ext cx="2133600" cy="2133600"/>
          </a:xfrm>
          <a:prstGeom prst="round2DiagRect">
            <a:avLst/>
          </a:prstGeom>
        </p:spPr>
      </p:pic>
      <p:pic>
        <p:nvPicPr>
          <p:cNvPr id="6" name="Picture Placeholder 5">
            <a:extLst>
              <a:ext uri="{FF2B5EF4-FFF2-40B4-BE49-F238E27FC236}">
                <a16:creationId xmlns:a16="http://schemas.microsoft.com/office/drawing/2014/main" id="{A87D8B5D-8E2B-7D42-BFC2-1FD2CE8894E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217833" y="3862039"/>
            <a:ext cx="2133600" cy="2133600"/>
          </a:xfrm>
          <a:prstGeom prst="round2DiagRect">
            <a:avLst/>
          </a:prstGeom>
        </p:spPr>
      </p:pic>
      <p:sp>
        <p:nvSpPr>
          <p:cNvPr id="4" name="Slide Number Placeholder 1">
            <a:extLst>
              <a:ext uri="{FF2B5EF4-FFF2-40B4-BE49-F238E27FC236}">
                <a16:creationId xmlns:a16="http://schemas.microsoft.com/office/drawing/2014/main" id="{D17AE46D-14D4-5BFE-7AF2-DC26833F899F}"/>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533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Speakers</a:t>
            </a:r>
          </a:p>
        </p:txBody>
      </p:sp>
      <p:sp>
        <p:nvSpPr>
          <p:cNvPr id="6" name="Content Placeholder 2">
            <a:extLst>
              <a:ext uri="{FF2B5EF4-FFF2-40B4-BE49-F238E27FC236}">
                <a16:creationId xmlns:a16="http://schemas.microsoft.com/office/drawing/2014/main" id="{533915AD-1A87-9A7C-2A80-B0F7AF343627}"/>
              </a:ext>
            </a:extLst>
          </p:cNvPr>
          <p:cNvSpPr txBox="1">
            <a:spLocks/>
          </p:cNvSpPr>
          <p:nvPr/>
        </p:nvSpPr>
        <p:spPr>
          <a:xfrm>
            <a:off x="2516256" y="1850558"/>
            <a:ext cx="3113580" cy="1729702"/>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Eugenie Agia </a:t>
            </a:r>
            <a:r>
              <a:rPr lang="en-US" sz="2400" i="1" dirty="0">
                <a:solidFill>
                  <a:srgbClr val="F3F4F4">
                    <a:lumMod val="25000"/>
                  </a:srgbClr>
                </a:solidFill>
              </a:rPr>
              <a:t>Workforce Analyst, </a:t>
            </a:r>
            <a:r>
              <a:rPr lang="en-US" sz="2200" dirty="0">
                <a:solidFill>
                  <a:srgbClr val="F3F4F4">
                    <a:lumMod val="25000"/>
                  </a:srgbClr>
                </a:solidFill>
              </a:rPr>
              <a:t>Division of Strategic Investments, USDOL </a:t>
            </a:r>
          </a:p>
          <a:p>
            <a:pPr marL="0" indent="0">
              <a:spcBef>
                <a:spcPts val="3000"/>
              </a:spcBef>
              <a:buClr>
                <a:srgbClr val="7A232F"/>
              </a:buClr>
              <a:buFont typeface="Wingdings 3" panose="05040102010807070707" pitchFamily="18" charset="2"/>
              <a:buNone/>
            </a:pPr>
            <a:endParaRPr lang="en-US" sz="2200" dirty="0">
              <a:solidFill>
                <a:srgbClr val="F3F4F4">
                  <a:lumMod val="25000"/>
                </a:srgbClr>
              </a:solidFill>
            </a:endParaRPr>
          </a:p>
          <a:p>
            <a:pPr marL="0" indent="0">
              <a:spcBef>
                <a:spcPts val="3000"/>
              </a:spcBef>
              <a:buClr>
                <a:srgbClr val="7A232F"/>
              </a:buClr>
              <a:buFont typeface="Wingdings 3" panose="05040102010807070707" pitchFamily="18" charset="2"/>
              <a:buNone/>
            </a:pPr>
            <a:endParaRPr lang="en-US" sz="2200" i="1" dirty="0">
              <a:solidFill>
                <a:srgbClr val="F3F4F4">
                  <a:lumMod val="25000"/>
                </a:srgbClr>
              </a:solidFill>
            </a:endParaRPr>
          </a:p>
          <a:p>
            <a:pPr marL="0" indent="0">
              <a:buFont typeface="Wingdings 3" panose="05040102010807070707" pitchFamily="18" charset="2"/>
              <a:buNone/>
            </a:pPr>
            <a:endParaRPr lang="en-US" dirty="0"/>
          </a:p>
        </p:txBody>
      </p:sp>
      <p:sp>
        <p:nvSpPr>
          <p:cNvPr id="7" name="Content Placeholder 2">
            <a:extLst>
              <a:ext uri="{FF2B5EF4-FFF2-40B4-BE49-F238E27FC236}">
                <a16:creationId xmlns:a16="http://schemas.microsoft.com/office/drawing/2014/main" id="{4D96DFBB-DAA1-B738-5CFA-4EF1F3406C41}"/>
              </a:ext>
            </a:extLst>
          </p:cNvPr>
          <p:cNvSpPr txBox="1">
            <a:spLocks/>
          </p:cNvSpPr>
          <p:nvPr/>
        </p:nvSpPr>
        <p:spPr>
          <a:xfrm>
            <a:off x="2408680" y="4169450"/>
            <a:ext cx="3328732" cy="2552506"/>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Dawn Jackman Murphy</a:t>
            </a:r>
          </a:p>
          <a:p>
            <a:pPr marL="0" indent="0">
              <a:spcBef>
                <a:spcPts val="400"/>
              </a:spcBef>
              <a:buClr>
                <a:srgbClr val="005A7C"/>
              </a:buClr>
              <a:buNone/>
            </a:pPr>
            <a:r>
              <a:rPr lang="en-US" sz="2400" i="1" dirty="0">
                <a:solidFill>
                  <a:srgbClr val="F3F4F4">
                    <a:lumMod val="25000"/>
                  </a:srgbClr>
                </a:solidFill>
              </a:rPr>
              <a:t>Workforce Development Specialist,</a:t>
            </a:r>
            <a:r>
              <a:rPr lang="en-US" sz="2200" i="1" dirty="0">
                <a:solidFill>
                  <a:srgbClr val="F3F4F4">
                    <a:lumMod val="25000"/>
                  </a:srgbClr>
                </a:solidFill>
              </a:rPr>
              <a:t> </a:t>
            </a:r>
            <a:r>
              <a:rPr lang="en-US" sz="2200" dirty="0">
                <a:solidFill>
                  <a:srgbClr val="F3F4F4">
                    <a:lumMod val="25000"/>
                  </a:srgbClr>
                </a:solidFill>
              </a:rPr>
              <a:t>Division of Strategic Investments, USDOL </a:t>
            </a:r>
          </a:p>
          <a:p>
            <a:pPr marL="0" indent="0">
              <a:buFont typeface="Wingdings 3" panose="05040102010807070707" pitchFamily="18" charset="2"/>
              <a:buNone/>
            </a:pPr>
            <a:endParaRPr lang="en-US" dirty="0"/>
          </a:p>
        </p:txBody>
      </p:sp>
      <p:sp>
        <p:nvSpPr>
          <p:cNvPr id="10" name="Content Placeholder 2">
            <a:extLst>
              <a:ext uri="{FF2B5EF4-FFF2-40B4-BE49-F238E27FC236}">
                <a16:creationId xmlns:a16="http://schemas.microsoft.com/office/drawing/2014/main" id="{70D11863-B229-C76A-0AA3-996A7C3334C8}"/>
              </a:ext>
            </a:extLst>
          </p:cNvPr>
          <p:cNvSpPr txBox="1">
            <a:spLocks/>
          </p:cNvSpPr>
          <p:nvPr/>
        </p:nvSpPr>
        <p:spPr>
          <a:xfrm>
            <a:off x="8334967" y="1850558"/>
            <a:ext cx="3376172" cy="2211847"/>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0"/>
              </a:spcBef>
              <a:buClr>
                <a:srgbClr val="7A232F"/>
              </a:buClr>
              <a:buFont typeface="Wingdings 3" panose="05040102010807070707" pitchFamily="18" charset="2"/>
              <a:buNone/>
            </a:pPr>
            <a:r>
              <a:rPr lang="en-US" sz="2800" b="1" dirty="0">
                <a:solidFill>
                  <a:srgbClr val="9E1C30"/>
                </a:solidFill>
              </a:rPr>
              <a:t>Angella Alivia</a:t>
            </a:r>
          </a:p>
          <a:p>
            <a:pPr marL="0" indent="0">
              <a:spcBef>
                <a:spcPts val="400"/>
              </a:spcBef>
              <a:buClr>
                <a:srgbClr val="005A7C"/>
              </a:buClr>
              <a:buNone/>
            </a:pPr>
            <a:r>
              <a:rPr lang="en-US" sz="2400" i="1" dirty="0">
                <a:solidFill>
                  <a:srgbClr val="F3F4F4">
                    <a:lumMod val="25000"/>
                  </a:srgbClr>
                </a:solidFill>
              </a:rPr>
              <a:t>SCC Technical Assistance and Performance, </a:t>
            </a:r>
          </a:p>
          <a:p>
            <a:pPr marL="0" indent="0">
              <a:spcBef>
                <a:spcPts val="400"/>
              </a:spcBef>
              <a:buClr>
                <a:srgbClr val="005A7C"/>
              </a:buClr>
              <a:buNone/>
            </a:pPr>
            <a:r>
              <a:rPr lang="en-US" sz="2200" dirty="0">
                <a:solidFill>
                  <a:srgbClr val="F3F4F4">
                    <a:lumMod val="25000"/>
                  </a:srgbClr>
                </a:solidFill>
              </a:rPr>
              <a:t>High Impact Partners</a:t>
            </a:r>
          </a:p>
        </p:txBody>
      </p:sp>
      <p:pic>
        <p:nvPicPr>
          <p:cNvPr id="4" name="Picture Placeholder 5">
            <a:extLst>
              <a:ext uri="{FF2B5EF4-FFF2-40B4-BE49-F238E27FC236}">
                <a16:creationId xmlns:a16="http://schemas.microsoft.com/office/drawing/2014/main" id="{5BC143A7-FDB7-54E6-5DA5-9FCB43A5331F}"/>
              </a:ext>
            </a:extLst>
          </p:cNvPr>
          <p:cNvPicPr>
            <a:picLocks noChangeAspect="1"/>
          </p:cNvPicPr>
          <p:nvPr/>
        </p:nvPicPr>
        <p:blipFill rotWithShape="1">
          <a:blip r:embed="rId3">
            <a:extLst>
              <a:ext uri="{28A0092B-C50C-407E-A947-70E740481C1C}">
                <a14:useLocalDpi xmlns:a14="http://schemas.microsoft.com/office/drawing/2010/main" val="0"/>
              </a:ext>
            </a:extLst>
          </a:blip>
          <a:srcRect l="-6030" r="-1489"/>
          <a:stretch/>
        </p:blipFill>
        <p:spPr>
          <a:xfrm>
            <a:off x="227082" y="1099789"/>
            <a:ext cx="2133600" cy="2133600"/>
          </a:xfrm>
          <a:prstGeom prst="round2DiagRect">
            <a:avLst/>
          </a:prstGeom>
        </p:spPr>
      </p:pic>
      <p:pic>
        <p:nvPicPr>
          <p:cNvPr id="5" name="Picture Placeholder 5">
            <a:extLst>
              <a:ext uri="{FF2B5EF4-FFF2-40B4-BE49-F238E27FC236}">
                <a16:creationId xmlns:a16="http://schemas.microsoft.com/office/drawing/2014/main" id="{5E7A2B78-DBE3-BA4C-F9B5-D1FBBABD02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079" y="3932241"/>
            <a:ext cx="2133600" cy="2133600"/>
          </a:xfrm>
          <a:prstGeom prst="round2DiagRect">
            <a:avLst/>
          </a:prstGeom>
        </p:spPr>
      </p:pic>
      <p:pic>
        <p:nvPicPr>
          <p:cNvPr id="11" name="Picture Placeholder 5">
            <a:extLst>
              <a:ext uri="{FF2B5EF4-FFF2-40B4-BE49-F238E27FC236}">
                <a16:creationId xmlns:a16="http://schemas.microsoft.com/office/drawing/2014/main" id="{AF60D050-BD1B-668B-A483-19001DBBB58C}"/>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5969390" y="1118839"/>
            <a:ext cx="2133600" cy="2133600"/>
          </a:xfrm>
          <a:prstGeom prst="round2DiagRect">
            <a:avLst/>
          </a:prstGeom>
        </p:spPr>
      </p:pic>
      <p:sp>
        <p:nvSpPr>
          <p:cNvPr id="3" name="Slide Number Placeholder 1">
            <a:extLst>
              <a:ext uri="{FF2B5EF4-FFF2-40B4-BE49-F238E27FC236}">
                <a16:creationId xmlns:a16="http://schemas.microsoft.com/office/drawing/2014/main" id="{4DE25745-7DF1-244A-880E-BE0D7D2743FE}"/>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759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9</a:t>
            </a:fld>
            <a:endParaRPr lang="en-US" dirty="0"/>
          </a:p>
        </p:txBody>
      </p:sp>
      <p:sp>
        <p:nvSpPr>
          <p:cNvPr id="3" name="Title 2"/>
          <p:cNvSpPr>
            <a:spLocks noGrp="1"/>
          </p:cNvSpPr>
          <p:nvPr>
            <p:ph type="title"/>
          </p:nvPr>
        </p:nvSpPr>
        <p:spPr/>
        <p:txBody>
          <a:bodyPr>
            <a:normAutofit/>
          </a:bodyPr>
          <a:lstStyle/>
          <a:p>
            <a:r>
              <a:rPr lang="en-US" sz="3600" dirty="0"/>
              <a:t>Today’s Agenda</a:t>
            </a:r>
          </a:p>
        </p:txBody>
      </p:sp>
      <p:sp>
        <p:nvSpPr>
          <p:cNvPr id="6" name="Text Placeholder 5"/>
          <p:cNvSpPr>
            <a:spLocks noGrp="1"/>
          </p:cNvSpPr>
          <p:nvPr>
            <p:ph type="body" idx="19"/>
          </p:nvPr>
        </p:nvSpPr>
        <p:spPr>
          <a:xfrm>
            <a:off x="2020361" y="1020559"/>
            <a:ext cx="4803399" cy="664962"/>
          </a:xfrm>
        </p:spPr>
        <p:txBody>
          <a:bodyPr>
            <a:normAutofit/>
          </a:bodyPr>
          <a:lstStyle/>
          <a:p>
            <a:r>
              <a:rPr lang="en-US" sz="2400" dirty="0"/>
              <a:t>Grant Program Overview</a:t>
            </a:r>
          </a:p>
        </p:txBody>
      </p:sp>
      <p:sp>
        <p:nvSpPr>
          <p:cNvPr id="7" name="Text Placeholder 6"/>
          <p:cNvSpPr>
            <a:spLocks noGrp="1"/>
          </p:cNvSpPr>
          <p:nvPr>
            <p:ph type="body" idx="18"/>
          </p:nvPr>
        </p:nvSpPr>
        <p:spPr/>
        <p:txBody>
          <a:bodyPr>
            <a:normAutofit/>
          </a:bodyPr>
          <a:lstStyle/>
          <a:p>
            <a:r>
              <a:rPr lang="en-US" sz="2400" dirty="0"/>
              <a:t>The Federal Team</a:t>
            </a:r>
          </a:p>
        </p:txBody>
      </p:sp>
      <p:sp>
        <p:nvSpPr>
          <p:cNvPr id="8" name="Text Placeholder 7"/>
          <p:cNvSpPr>
            <a:spLocks noGrp="1"/>
          </p:cNvSpPr>
          <p:nvPr>
            <p:ph type="body" idx="17"/>
          </p:nvPr>
        </p:nvSpPr>
        <p:spPr/>
        <p:txBody>
          <a:bodyPr>
            <a:noAutofit/>
          </a:bodyPr>
          <a:lstStyle/>
          <a:p>
            <a:r>
              <a:rPr lang="en-US" sz="2400" dirty="0"/>
              <a:t>Grants Management: Award Package Overview</a:t>
            </a:r>
          </a:p>
        </p:txBody>
      </p:sp>
      <p:sp>
        <p:nvSpPr>
          <p:cNvPr id="9" name="Text Placeholder 8"/>
          <p:cNvSpPr>
            <a:spLocks noGrp="1"/>
          </p:cNvSpPr>
          <p:nvPr>
            <p:ph type="body" idx="16"/>
          </p:nvPr>
        </p:nvSpPr>
        <p:spPr/>
        <p:txBody>
          <a:bodyPr>
            <a:normAutofit/>
          </a:bodyPr>
          <a:lstStyle/>
          <a:p>
            <a:r>
              <a:rPr lang="en-US" sz="2400" dirty="0"/>
              <a:t>Grant Modifications</a:t>
            </a:r>
          </a:p>
        </p:txBody>
      </p:sp>
      <p:sp>
        <p:nvSpPr>
          <p:cNvPr id="10" name="Text Placeholder 9"/>
          <p:cNvSpPr>
            <a:spLocks noGrp="1"/>
          </p:cNvSpPr>
          <p:nvPr>
            <p:ph type="body" idx="15"/>
          </p:nvPr>
        </p:nvSpPr>
        <p:spPr>
          <a:xfrm>
            <a:off x="5237311" y="4285811"/>
            <a:ext cx="4983014" cy="664962"/>
          </a:xfrm>
        </p:spPr>
        <p:txBody>
          <a:bodyPr>
            <a:noAutofit/>
          </a:bodyPr>
          <a:lstStyle/>
          <a:p>
            <a:r>
              <a:rPr lang="en-US" sz="2400" dirty="0"/>
              <a:t>Performance Reporting Guidance &amp; Technical Assistance</a:t>
            </a:r>
          </a:p>
        </p:txBody>
      </p:sp>
      <p:sp>
        <p:nvSpPr>
          <p:cNvPr id="11" name="Text Placeholder 10"/>
          <p:cNvSpPr>
            <a:spLocks noGrp="1"/>
          </p:cNvSpPr>
          <p:nvPr>
            <p:ph type="body" idx="1"/>
          </p:nvPr>
        </p:nvSpPr>
        <p:spPr/>
        <p:txBody>
          <a:bodyPr>
            <a:noAutofit/>
          </a:bodyPr>
          <a:lstStyle/>
          <a:p>
            <a:r>
              <a:rPr lang="en-US" sz="2400" dirty="0"/>
              <a:t>Communication Methods</a:t>
            </a:r>
          </a:p>
        </p:txBody>
      </p:sp>
    </p:spTree>
    <p:extLst>
      <p:ext uri="{BB962C8B-B14F-4D97-AF65-F5344CB8AC3E}">
        <p14:creationId xmlns:p14="http://schemas.microsoft.com/office/powerpoint/2010/main" val="2142876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10</a:t>
            </a:fld>
            <a:endParaRPr lang="en-US" dirty="0"/>
          </a:p>
        </p:txBody>
      </p:sp>
      <p:sp>
        <p:nvSpPr>
          <p:cNvPr id="5" name="Content Placeholder 4"/>
          <p:cNvSpPr>
            <a:spLocks noGrp="1"/>
          </p:cNvSpPr>
          <p:nvPr>
            <p:ph idx="1"/>
          </p:nvPr>
        </p:nvSpPr>
        <p:spPr/>
        <p:txBody>
          <a:bodyPr/>
          <a:lstStyle/>
          <a:p>
            <a:pPr lvl="0"/>
            <a:r>
              <a:rPr lang="en-US" dirty="0"/>
              <a:t>	What are your biggest concerns right now? </a:t>
            </a:r>
          </a:p>
        </p:txBody>
      </p:sp>
      <p:sp>
        <p:nvSpPr>
          <p:cNvPr id="6" name="Content Placeholder 5"/>
          <p:cNvSpPr>
            <a:spLocks noGrp="1"/>
          </p:cNvSpPr>
          <p:nvPr>
            <p:ph idx="13"/>
          </p:nvPr>
        </p:nvSpPr>
        <p:spPr/>
        <p:txBody>
          <a:bodyPr>
            <a:noAutofit/>
          </a:bodyPr>
          <a:lstStyle/>
          <a:p>
            <a:r>
              <a:rPr lang="en-US" sz="8000" dirty="0"/>
              <a:t>Let’s CHAT!</a:t>
            </a:r>
          </a:p>
        </p:txBody>
      </p:sp>
    </p:spTree>
    <p:extLst>
      <p:ext uri="{BB962C8B-B14F-4D97-AF65-F5344CB8AC3E}">
        <p14:creationId xmlns:p14="http://schemas.microsoft.com/office/powerpoint/2010/main" val="1118161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p:cNvSpPr>
            <a:spLocks noGrp="1"/>
          </p:cNvSpPr>
          <p:nvPr>
            <p:ph type="title"/>
          </p:nvPr>
        </p:nvSpPr>
        <p:spPr/>
        <p:txBody>
          <a:bodyPr/>
          <a:lstStyle/>
          <a:p>
            <a:r>
              <a:rPr lang="en-US" dirty="0"/>
              <a:t>Strengthening Community Colleges (SCC3) Training Grants </a:t>
            </a:r>
          </a:p>
        </p:txBody>
      </p:sp>
      <p:sp>
        <p:nvSpPr>
          <p:cNvPr id="4" name="Text Placeholder 3"/>
          <p:cNvSpPr>
            <a:spLocks noGrp="1"/>
          </p:cNvSpPr>
          <p:nvPr>
            <p:ph type="body" idx="1"/>
          </p:nvPr>
        </p:nvSpPr>
        <p:spPr>
          <a:xfrm>
            <a:off x="800100" y="4269493"/>
            <a:ext cx="6553200" cy="1807457"/>
          </a:xfrm>
        </p:spPr>
        <p:txBody>
          <a:bodyPr/>
          <a:lstStyle/>
          <a:p>
            <a:r>
              <a:rPr lang="en-US" dirty="0"/>
              <a:t>Grant Program Overview</a:t>
            </a:r>
          </a:p>
        </p:txBody>
      </p:sp>
    </p:spTree>
    <p:extLst>
      <p:ext uri="{BB962C8B-B14F-4D97-AF65-F5344CB8AC3E}">
        <p14:creationId xmlns:p14="http://schemas.microsoft.com/office/powerpoint/2010/main" val="2151554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753504"/>
          </a:xfrm>
        </p:spPr>
        <p:txBody>
          <a:bodyPr>
            <a:normAutofit/>
          </a:bodyPr>
          <a:lstStyle/>
          <a:p>
            <a:r>
              <a:rPr lang="en-US" dirty="0"/>
              <a:t>SCC3 and SCC2 Compared</a:t>
            </a:r>
          </a:p>
        </p:txBody>
      </p:sp>
      <p:sp>
        <p:nvSpPr>
          <p:cNvPr id="4" name="Content Placeholder 2">
            <a:extLst>
              <a:ext uri="{FF2B5EF4-FFF2-40B4-BE49-F238E27FC236}">
                <a16:creationId xmlns:a16="http://schemas.microsoft.com/office/drawing/2014/main" id="{FA26A8E3-3CC2-7865-CA3B-19CD34950BF2}"/>
              </a:ext>
            </a:extLst>
          </p:cNvPr>
          <p:cNvSpPr txBox="1">
            <a:spLocks/>
          </p:cNvSpPr>
          <p:nvPr/>
        </p:nvSpPr>
        <p:spPr>
          <a:xfrm>
            <a:off x="1045028" y="1284514"/>
            <a:ext cx="9052401" cy="4440936"/>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a:ea typeface="+mn-ea"/>
                <a:cs typeface="+mn-cs"/>
              </a:rPr>
              <a:t>Applications for both the second and third rounds of SCC grants used the same Funding Opportunity Announcement (FOA) (FOA-ETA-22-02); Amendment 2 of the FOA pertains to SCC3 grants. </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Per Amendment 2: For the purpose of SCC3, </a:t>
            </a:r>
            <a:r>
              <a:rPr kumimoji="0" lang="en-US" sz="2400" b="1" i="0" u="none" strike="noStrike" kern="1200" cap="none" spc="0" normalizeH="0" baseline="0" noProof="0" dirty="0">
                <a:ln>
                  <a:noFill/>
                </a:ln>
                <a:solidFill>
                  <a:srgbClr val="242021"/>
                </a:solidFill>
                <a:effectLst/>
                <a:uLnTx/>
                <a:uFillTx/>
                <a:latin typeface="Calibri" panose="020F0502020204030204"/>
                <a:ea typeface="+mn-ea"/>
                <a:cs typeface="+mn-cs"/>
              </a:rPr>
              <a:t>all references in FOA-ETA-22-02 to SCC2 will refer to the third round of grants, SCC3.</a:t>
            </a: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rPr>
              <a:t>In other words, SCC2 and SCC3 are identical, except for their funding levels ($50 million for SCC3 and $45 million for SCC2). </a:t>
            </a:r>
          </a:p>
        </p:txBody>
      </p:sp>
      <p:sp>
        <p:nvSpPr>
          <p:cNvPr id="3" name="Slide Number">
            <a:extLst>
              <a:ext uri="{FF2B5EF4-FFF2-40B4-BE49-F238E27FC236}">
                <a16:creationId xmlns:a16="http://schemas.microsoft.com/office/drawing/2014/main" id="{269F0CAD-0E7F-24A4-0180-EFF890857854}"/>
              </a:ext>
            </a:extLst>
          </p:cNvPr>
          <p:cNvSpPr>
            <a:spLocks noGrp="1"/>
          </p:cNvSpPr>
          <p:nvPr>
            <p:ph type="sldNum" sz="quarter" idx="12"/>
          </p:nvPr>
        </p:nvSpPr>
        <p:spPr>
          <a:xfrm>
            <a:off x="11384678" y="6356350"/>
            <a:ext cx="652922" cy="365125"/>
          </a:xfrm>
        </p:spPr>
        <p:txBody>
          <a:bodyPr/>
          <a:lstStyle>
            <a:lvl1pPr>
              <a:defRPr>
                <a:solidFill>
                  <a:schemeClr val="accent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013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13</a:t>
            </a:fld>
            <a:endParaRPr lang="en-US" dirty="0"/>
          </a:p>
        </p:txBody>
      </p:sp>
      <p:sp>
        <p:nvSpPr>
          <p:cNvPr id="3" name="Title 2"/>
          <p:cNvSpPr>
            <a:spLocks noGrp="1"/>
          </p:cNvSpPr>
          <p:nvPr>
            <p:ph type="title"/>
          </p:nvPr>
        </p:nvSpPr>
        <p:spPr/>
        <p:txBody>
          <a:bodyPr/>
          <a:lstStyle/>
          <a:p>
            <a:r>
              <a:rPr lang="en-US" dirty="0"/>
              <a:t>Polling Question: Preparing to Launch your Grant</a:t>
            </a:r>
          </a:p>
        </p:txBody>
      </p:sp>
      <p:sp>
        <p:nvSpPr>
          <p:cNvPr id="4" name="Text Placeholder 3"/>
          <p:cNvSpPr>
            <a:spLocks noGrp="1"/>
          </p:cNvSpPr>
          <p:nvPr>
            <p:ph type="body" idx="14"/>
          </p:nvPr>
        </p:nvSpPr>
        <p:spPr/>
        <p:txBody>
          <a:bodyPr>
            <a:normAutofit/>
          </a:bodyPr>
          <a:lstStyle/>
          <a:p>
            <a:r>
              <a:rPr lang="en-US" sz="2800" dirty="0"/>
              <a:t>Which resources have you reviewed in advance prior to  today’s webinar? </a:t>
            </a:r>
          </a:p>
        </p:txBody>
      </p:sp>
      <p:sp>
        <p:nvSpPr>
          <p:cNvPr id="6" name="Content Placeholder 5"/>
          <p:cNvSpPr>
            <a:spLocks noGrp="1"/>
          </p:cNvSpPr>
          <p:nvPr>
            <p:ph idx="1"/>
          </p:nvPr>
        </p:nvSpPr>
        <p:spPr/>
        <p:txBody>
          <a:bodyPr/>
          <a:lstStyle/>
          <a:p>
            <a:r>
              <a:rPr lang="en-US" dirty="0"/>
              <a:t>Grant Award Package</a:t>
            </a:r>
          </a:p>
          <a:p>
            <a:r>
              <a:rPr lang="en-US" dirty="0"/>
              <a:t>Grantee Handbook </a:t>
            </a:r>
          </a:p>
          <a:p>
            <a:r>
              <a:rPr lang="en-US" dirty="0"/>
              <a:t>SMART 4.0 Grants Management Training</a:t>
            </a:r>
          </a:p>
          <a:p>
            <a:r>
              <a:rPr lang="en-US" dirty="0"/>
              <a:t>All the above</a:t>
            </a:r>
          </a:p>
        </p:txBody>
      </p:sp>
      <p:sp>
        <p:nvSpPr>
          <p:cNvPr id="5" name="Rectangle 4"/>
          <p:cNvSpPr/>
          <p:nvPr/>
        </p:nvSpPr>
        <p:spPr>
          <a:xfrm>
            <a:off x="1688567" y="5013434"/>
            <a:ext cx="2522678" cy="400110"/>
          </a:xfrm>
          <a:prstGeom prst="rect">
            <a:avLst/>
          </a:prstGeom>
        </p:spPr>
        <p:txBody>
          <a:bodyPr wrap="none">
            <a:spAutoFit/>
          </a:bodyPr>
          <a:lstStyle/>
          <a:p>
            <a:r>
              <a:rPr lang="en-US" sz="2000" dirty="0"/>
              <a:t>(Choose all that apply)</a:t>
            </a:r>
          </a:p>
        </p:txBody>
      </p:sp>
    </p:spTree>
    <p:extLst>
      <p:ext uri="{BB962C8B-B14F-4D97-AF65-F5344CB8AC3E}">
        <p14:creationId xmlns:p14="http://schemas.microsoft.com/office/powerpoint/2010/main" val="15719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52" y="128239"/>
            <a:ext cx="9157978" cy="990600"/>
          </a:xfrm>
        </p:spPr>
        <p:txBody>
          <a:bodyPr>
            <a:normAutofit/>
          </a:bodyPr>
          <a:lstStyle/>
          <a:p>
            <a:r>
              <a:rPr lang="en-US" dirty="0"/>
              <a:t>SCC3 Program Purpose</a:t>
            </a:r>
          </a:p>
        </p:txBody>
      </p:sp>
      <p:sp>
        <p:nvSpPr>
          <p:cNvPr id="3" name="Content Placeholder 2"/>
          <p:cNvSpPr>
            <a:spLocks noGrp="1"/>
          </p:cNvSpPr>
          <p:nvPr>
            <p:ph idx="1"/>
          </p:nvPr>
        </p:nvSpPr>
        <p:spPr>
          <a:xfrm>
            <a:off x="939452" y="1072757"/>
            <a:ext cx="9157978" cy="5338175"/>
          </a:xfrm>
        </p:spPr>
        <p:txBody>
          <a:bodyPr>
            <a:noAutofit/>
          </a:bodyPr>
          <a:lstStyle/>
          <a:p>
            <a:pPr lvl="0"/>
            <a:r>
              <a:rPr lang="en-US" sz="2800" dirty="0"/>
              <a:t>Increase the capacity and responsiveness of community colleges to address identified equity gaps. </a:t>
            </a:r>
          </a:p>
          <a:p>
            <a:pPr lvl="0"/>
            <a:r>
              <a:rPr lang="en-US" sz="2800" dirty="0"/>
              <a:t>Meet the skill development needs of employers in in-demand industries and career pathways, as well as the skill development needs of marginalized and underrepresented workers.</a:t>
            </a:r>
          </a:p>
          <a:p>
            <a:pPr marL="0" indent="0" algn="ctr">
              <a:buNone/>
            </a:pPr>
            <a:r>
              <a:rPr lang="en-US" sz="2800" i="1" dirty="0">
                <a:solidFill>
                  <a:srgbClr val="FF0000"/>
                </a:solidFill>
              </a:rPr>
              <a:t>SCC2/3 Program Grants</a:t>
            </a:r>
          </a:p>
          <a:p>
            <a:pPr marL="0" indent="0" algn="ctr">
              <a:buNone/>
            </a:pPr>
            <a:r>
              <a:rPr lang="en-US" sz="2800" i="1" dirty="0">
                <a:solidFill>
                  <a:srgbClr val="FF0000"/>
                </a:solidFill>
              </a:rPr>
              <a:t>Additional SCC2/3 Evaluation Funding (but only used for SCC2)</a:t>
            </a:r>
          </a:p>
          <a:p>
            <a:pPr lvl="0"/>
            <a:endParaRPr lang="en-US" sz="2800" dirty="0"/>
          </a:p>
        </p:txBody>
      </p:sp>
      <p:sp>
        <p:nvSpPr>
          <p:cNvPr id="4" name="Slide Number Placeholder 1">
            <a:extLst>
              <a:ext uri="{FF2B5EF4-FFF2-40B4-BE49-F238E27FC236}">
                <a16:creationId xmlns:a16="http://schemas.microsoft.com/office/drawing/2014/main" id="{FE027B13-D3F8-FF4E-82F2-BE589F59B8D5}"/>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14</a:t>
            </a:fld>
            <a:endParaRPr lang="en-US" sz="1400" dirty="0">
              <a:solidFill>
                <a:srgbClr val="124D95">
                  <a:lumMod val="40000"/>
                  <a:lumOff val="60000"/>
                </a:srgbClr>
              </a:solidFill>
              <a:latin typeface="Arial" panose="020B0604020202020204"/>
            </a:endParaRPr>
          </a:p>
        </p:txBody>
      </p:sp>
    </p:spTree>
    <p:extLst>
      <p:ext uri="{BB962C8B-B14F-4D97-AF65-F5344CB8AC3E}">
        <p14:creationId xmlns:p14="http://schemas.microsoft.com/office/powerpoint/2010/main" val="360940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Advancing Equity in the SCC3 FOA   </a:t>
            </a:r>
          </a:p>
        </p:txBody>
      </p:sp>
      <p:sp>
        <p:nvSpPr>
          <p:cNvPr id="7" name="Content Placeholder 5">
            <a:extLst>
              <a:ext uri="{FF2B5EF4-FFF2-40B4-BE49-F238E27FC236}">
                <a16:creationId xmlns:a16="http://schemas.microsoft.com/office/drawing/2014/main" id="{F3A37220-FCB5-446E-AF55-F67F5B6930F4}"/>
              </a:ext>
            </a:extLst>
          </p:cNvPr>
          <p:cNvSpPr txBox="1">
            <a:spLocks/>
          </p:cNvSpPr>
          <p:nvPr/>
        </p:nvSpPr>
        <p:spPr>
          <a:xfrm>
            <a:off x="5378208" y="898069"/>
            <a:ext cx="4429636" cy="39374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
        <p:nvSpPr>
          <p:cNvPr id="17" name="Content Placeholder 5">
            <a:extLst>
              <a:ext uri="{FF2B5EF4-FFF2-40B4-BE49-F238E27FC236}">
                <a16:creationId xmlns:a16="http://schemas.microsoft.com/office/drawing/2014/main" id="{D30CE69B-A2EF-45A0-BD50-7D390FBD51AC}"/>
              </a:ext>
            </a:extLst>
          </p:cNvPr>
          <p:cNvSpPr txBox="1">
            <a:spLocks/>
          </p:cNvSpPr>
          <p:nvPr/>
        </p:nvSpPr>
        <p:spPr>
          <a:xfrm>
            <a:off x="902031" y="4966426"/>
            <a:ext cx="8675922" cy="120189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4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AF6B666F-D51D-4837-A28D-704165786D7E}"/>
              </a:ext>
            </a:extLst>
          </p:cNvPr>
          <p:cNvSpPr>
            <a:spLocks noGrp="1"/>
          </p:cNvSpPr>
          <p:nvPr>
            <p:ph sz="half" idx="2"/>
          </p:nvPr>
        </p:nvSpPr>
        <p:spPr>
          <a:xfrm>
            <a:off x="839788" y="1111160"/>
            <a:ext cx="9398226" cy="4848771"/>
          </a:xfrm>
        </p:spPr>
        <p:txBody>
          <a:bodyPr/>
          <a:lstStyle/>
          <a:p>
            <a:r>
              <a:rPr lang="en-US" sz="2800" dirty="0">
                <a:effectLst/>
                <a:ea typeface="Times New Roman" panose="02020603050405020304" pitchFamily="18" charset="0"/>
              </a:rPr>
              <a:t>Equity gap analysis </a:t>
            </a:r>
          </a:p>
          <a:p>
            <a:r>
              <a:rPr lang="en-US" sz="2800" dirty="0">
                <a:ea typeface="Times New Roman" panose="02020603050405020304" pitchFamily="18" charset="0"/>
              </a:rPr>
              <a:t>E</a:t>
            </a:r>
            <a:r>
              <a:rPr lang="en-US" sz="2800" dirty="0">
                <a:effectLst/>
                <a:ea typeface="Times New Roman" panose="02020603050405020304" pitchFamily="18" charset="0"/>
              </a:rPr>
              <a:t>quity performance outcomes</a:t>
            </a:r>
          </a:p>
          <a:p>
            <a:r>
              <a:rPr lang="en-US" sz="2800" dirty="0">
                <a:effectLst/>
                <a:ea typeface="Times New Roman" panose="02020603050405020304" pitchFamily="18" charset="0"/>
              </a:rPr>
              <a:t>Bonus points to leads who are Qualified Institutions</a:t>
            </a:r>
            <a:endParaRPr lang="en-US" sz="2800" b="1" dirty="0"/>
          </a:p>
          <a:p>
            <a:r>
              <a:rPr lang="en-US" sz="2800" dirty="0"/>
              <a:t>Affinity-focused consortium applicants </a:t>
            </a:r>
            <a:r>
              <a:rPr lang="en-US" sz="2800" kern="1200" dirty="0">
                <a:solidFill>
                  <a:schemeClr val="dk1"/>
                </a:solidFill>
                <a:effectLst/>
                <a:latin typeface="+mn-lt"/>
                <a:ea typeface="+mn-ea"/>
                <a:cs typeface="+mn-cs"/>
              </a:rPr>
              <a:t>  </a:t>
            </a:r>
          </a:p>
          <a:p>
            <a:r>
              <a:rPr lang="en-US" sz="2800" kern="1200" dirty="0">
                <a:solidFill>
                  <a:schemeClr val="dk1"/>
                </a:solidFill>
                <a:effectLst/>
                <a:latin typeface="+mn-lt"/>
                <a:ea typeface="+mn-ea"/>
                <a:cs typeface="+mn-cs"/>
              </a:rPr>
              <a:t>Funding set-aside of up to $5 million for affinity consortia</a:t>
            </a:r>
          </a:p>
          <a:p>
            <a:pPr lvl="1"/>
            <a:r>
              <a:rPr lang="en-US" sz="2600" dirty="0"/>
              <a:t>Resource: </a:t>
            </a:r>
            <a:r>
              <a:rPr lang="en-US" sz="2600" kern="1200" dirty="0">
                <a:effectLst/>
                <a:latin typeface="+mn-lt"/>
                <a:ea typeface="+mn-ea"/>
                <a:cs typeface="+mn-cs"/>
              </a:rPr>
              <a:t>Equity and Community College Webinar Series: </a:t>
            </a:r>
            <a:r>
              <a:rPr lang="en-US" sz="2600" kern="1200" dirty="0">
                <a:effectLst/>
                <a:latin typeface="+mn-lt"/>
                <a:ea typeface="+mn-ea"/>
                <a:cs typeface="+mn-cs"/>
                <a:hlinkClick r:id="rId3"/>
              </a:rPr>
              <a:t>https://collegeconnection.workforcegps.org/resources/2022/01/07/20/40/Community-College-Researchers-in-Exploring-Equity-Gap-Interventions</a:t>
            </a:r>
            <a:endParaRPr lang="en-US" sz="2600" kern="1200" dirty="0">
              <a:effectLst/>
              <a:latin typeface="+mn-lt"/>
              <a:ea typeface="+mn-ea"/>
              <a:cs typeface="+mn-cs"/>
            </a:endParaRPr>
          </a:p>
          <a:p>
            <a:pPr lvl="1"/>
            <a:endParaRPr lang="en-US" dirty="0"/>
          </a:p>
        </p:txBody>
      </p:sp>
    </p:spTree>
    <p:extLst>
      <p:ext uri="{BB962C8B-B14F-4D97-AF65-F5344CB8AC3E}">
        <p14:creationId xmlns:p14="http://schemas.microsoft.com/office/powerpoint/2010/main" val="1555416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030" y="0"/>
            <a:ext cx="9033354" cy="1066800"/>
          </a:xfrm>
        </p:spPr>
        <p:txBody>
          <a:bodyPr>
            <a:normAutofit/>
          </a:bodyPr>
          <a:lstStyle/>
          <a:p>
            <a:r>
              <a:rPr lang="en-US" dirty="0"/>
              <a:t>Grant Award Information</a:t>
            </a:r>
          </a:p>
        </p:txBody>
      </p:sp>
      <p:sp>
        <p:nvSpPr>
          <p:cNvPr id="3" name="Content Placeholder 2"/>
          <p:cNvSpPr>
            <a:spLocks noGrp="1"/>
          </p:cNvSpPr>
          <p:nvPr>
            <p:ph idx="1"/>
          </p:nvPr>
        </p:nvSpPr>
        <p:spPr>
          <a:xfrm>
            <a:off x="977029" y="1066800"/>
            <a:ext cx="10408147" cy="5100917"/>
          </a:xfrm>
        </p:spPr>
        <p:txBody>
          <a:bodyPr>
            <a:normAutofit/>
          </a:bodyPr>
          <a:lstStyle/>
          <a:p>
            <a:r>
              <a:rPr lang="en-US" sz="3200" b="1" dirty="0"/>
              <a:t>$50 million </a:t>
            </a:r>
            <a:r>
              <a:rPr lang="en-US" sz="3200" dirty="0"/>
              <a:t>awarded to </a:t>
            </a:r>
            <a:r>
              <a:rPr lang="en-US" sz="3200" b="1" dirty="0"/>
              <a:t>15 grantees</a:t>
            </a:r>
          </a:p>
          <a:p>
            <a:pPr lvl="1"/>
            <a:r>
              <a:rPr lang="en-US" sz="2800" dirty="0"/>
              <a:t>8 consortia, 7 single institutions</a:t>
            </a:r>
          </a:p>
          <a:p>
            <a:r>
              <a:rPr lang="en-US" sz="3200" dirty="0"/>
              <a:t>Awards range from up to </a:t>
            </a:r>
            <a:r>
              <a:rPr lang="en-US" sz="3200" b="1" dirty="0"/>
              <a:t>$1.6 million </a:t>
            </a:r>
            <a:r>
              <a:rPr lang="en-US" sz="3200" dirty="0"/>
              <a:t>for single institutions</a:t>
            </a:r>
            <a:r>
              <a:rPr lang="en-US" sz="3200" b="1" dirty="0"/>
              <a:t> </a:t>
            </a:r>
            <a:r>
              <a:rPr lang="en-US" sz="3200" dirty="0"/>
              <a:t>to up to </a:t>
            </a:r>
            <a:r>
              <a:rPr lang="en-US" sz="3200" b="1" dirty="0"/>
              <a:t>$5 million </a:t>
            </a:r>
            <a:r>
              <a:rPr lang="en-US" sz="3200" dirty="0"/>
              <a:t>for consortium grantees</a:t>
            </a:r>
          </a:p>
          <a:p>
            <a:pPr lvl="1"/>
            <a:r>
              <a:rPr lang="en-US" sz="3200" dirty="0"/>
              <a:t>The period of performance is </a:t>
            </a:r>
            <a:r>
              <a:rPr lang="en-US" sz="3200" b="1" dirty="0"/>
              <a:t>48 months </a:t>
            </a:r>
            <a:r>
              <a:rPr lang="en-US" sz="3200" dirty="0"/>
              <a:t>(no extensions) </a:t>
            </a:r>
          </a:p>
          <a:p>
            <a:pPr lvl="1"/>
            <a:r>
              <a:rPr lang="en-US" sz="3200" dirty="0"/>
              <a:t>March 1, 2023 – February 28, 2027</a:t>
            </a:r>
          </a:p>
          <a:p>
            <a:r>
              <a:rPr lang="en-US" sz="3200" dirty="0"/>
              <a:t>Matching funds are </a:t>
            </a:r>
            <a:r>
              <a:rPr lang="en-US" sz="3200" u="sng" dirty="0"/>
              <a:t>not</a:t>
            </a:r>
            <a:r>
              <a:rPr lang="en-US" sz="3200" dirty="0"/>
              <a:t> required; leveraged funds are encouraged</a:t>
            </a:r>
            <a:r>
              <a:rPr lang="en-US" sz="3400" dirty="0"/>
              <a:t> </a:t>
            </a:r>
            <a:endParaRPr lang="en-US" sz="5000" dirty="0"/>
          </a:p>
        </p:txBody>
      </p:sp>
      <p:sp>
        <p:nvSpPr>
          <p:cNvPr id="4" name="Slide Number Placeholder 1">
            <a:extLst>
              <a:ext uri="{FF2B5EF4-FFF2-40B4-BE49-F238E27FC236}">
                <a16:creationId xmlns:a16="http://schemas.microsoft.com/office/drawing/2014/main" id="{F1A197F0-A7F3-F35C-8681-305E35F20593}"/>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16</a:t>
            </a:fld>
            <a:endParaRPr lang="en-US" sz="1400" dirty="0">
              <a:solidFill>
                <a:srgbClr val="124D95">
                  <a:lumMod val="40000"/>
                  <a:lumOff val="60000"/>
                </a:srgbClr>
              </a:solidFill>
              <a:latin typeface="Arial" panose="020B0604020202020204"/>
            </a:endParaRPr>
          </a:p>
        </p:txBody>
      </p:sp>
    </p:spTree>
    <p:extLst>
      <p:ext uri="{BB962C8B-B14F-4D97-AF65-F5344CB8AC3E}">
        <p14:creationId xmlns:p14="http://schemas.microsoft.com/office/powerpoint/2010/main" val="55921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0" y="97076"/>
            <a:ext cx="8229600" cy="838200"/>
          </a:xfrm>
        </p:spPr>
        <p:txBody>
          <a:bodyPr>
            <a:normAutofit/>
          </a:bodyPr>
          <a:lstStyle/>
          <a:p>
            <a:r>
              <a:rPr lang="en-US" altLang="en-US" sz="3600" dirty="0"/>
              <a:t>Targeted Industry Sectors</a:t>
            </a:r>
            <a:endParaRPr lang="en-US" b="1" dirty="0"/>
          </a:p>
        </p:txBody>
      </p:sp>
      <p:sp>
        <p:nvSpPr>
          <p:cNvPr id="3" name="Content Placeholder 2"/>
          <p:cNvSpPr>
            <a:spLocks noGrp="1"/>
          </p:cNvSpPr>
          <p:nvPr>
            <p:ph idx="1"/>
          </p:nvPr>
        </p:nvSpPr>
        <p:spPr>
          <a:xfrm>
            <a:off x="878910" y="1289421"/>
            <a:ext cx="10836168" cy="4480758"/>
          </a:xfrm>
        </p:spPr>
        <p:txBody>
          <a:bodyPr>
            <a:noAutofit/>
          </a:bodyPr>
          <a:lstStyle/>
          <a:p>
            <a:r>
              <a:rPr lang="en-US" sz="2800" dirty="0"/>
              <a:t>11 grants focus on a single sector; 4 focus on multiple sectors</a:t>
            </a:r>
          </a:p>
          <a:p>
            <a:pPr lvl="0"/>
            <a:r>
              <a:rPr lang="en-US" sz="2800" dirty="0"/>
              <a:t>Sectors represented: </a:t>
            </a:r>
          </a:p>
          <a:p>
            <a:pPr lvl="1"/>
            <a:r>
              <a:rPr lang="en-US" sz="2600" dirty="0"/>
              <a:t>Advanced Manufacturing (4)</a:t>
            </a:r>
          </a:p>
          <a:p>
            <a:pPr lvl="1"/>
            <a:r>
              <a:rPr lang="en-US" sz="2600" dirty="0"/>
              <a:t>Healthcare, including Allied Health, Emergency Services and Nursing (8)</a:t>
            </a:r>
          </a:p>
          <a:p>
            <a:pPr lvl="1"/>
            <a:r>
              <a:rPr lang="en-US" sz="2600" dirty="0"/>
              <a:t>Information Technology (4)</a:t>
            </a:r>
          </a:p>
          <a:p>
            <a:pPr lvl="1"/>
            <a:r>
              <a:rPr lang="en-US" sz="2600" dirty="0"/>
              <a:t>Clean Energy (1)</a:t>
            </a:r>
          </a:p>
          <a:p>
            <a:pPr lvl="1"/>
            <a:r>
              <a:rPr lang="en-US" sz="2600" dirty="0"/>
              <a:t>Education (2)</a:t>
            </a:r>
          </a:p>
          <a:p>
            <a:pPr lvl="1"/>
            <a:endParaRPr lang="en-US" dirty="0"/>
          </a:p>
        </p:txBody>
      </p:sp>
      <p:sp>
        <p:nvSpPr>
          <p:cNvPr id="4" name="Slide Number">
            <a:extLst>
              <a:ext uri="{FF2B5EF4-FFF2-40B4-BE49-F238E27FC236}">
                <a16:creationId xmlns:a16="http://schemas.microsoft.com/office/drawing/2014/main" id="{B1C9944B-13CD-AD9F-C934-97BDD8909AB9}"/>
              </a:ext>
            </a:extLst>
          </p:cNvPr>
          <p:cNvSpPr>
            <a:spLocks noGrp="1"/>
          </p:cNvSpPr>
          <p:nvPr>
            <p:ph type="sldNum" sz="quarter" idx="12"/>
          </p:nvPr>
        </p:nvSpPr>
        <p:spPr>
          <a:xfrm>
            <a:off x="11384678" y="6356350"/>
            <a:ext cx="652922" cy="365125"/>
          </a:xfrm>
        </p:spPr>
        <p:txBody>
          <a:bodyPr/>
          <a:lstStyle>
            <a:lvl1pPr>
              <a:defRPr>
                <a:solidFill>
                  <a:schemeClr val="accent1"/>
                </a:solidFill>
              </a:defRPr>
            </a:lvl1pPr>
          </a:lstStyle>
          <a:p>
            <a:fld id="{158B7785-F6D6-45F8-833E-07BD84680091}" type="slidenum">
              <a:rPr lang="en-US" smtClean="0"/>
              <a:pPr/>
              <a:t>17</a:t>
            </a:fld>
            <a:endParaRPr lang="en-US" dirty="0"/>
          </a:p>
        </p:txBody>
      </p:sp>
    </p:spTree>
    <p:extLst>
      <p:ext uri="{BB962C8B-B14F-4D97-AF65-F5344CB8AC3E}">
        <p14:creationId xmlns:p14="http://schemas.microsoft.com/office/powerpoint/2010/main" val="1370443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Lead Applicants and Consortium Types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1"/>
            <a:ext cx="9701497" cy="1824348"/>
          </a:xfrm>
        </p:spPr>
        <p:txBody>
          <a:bodyPr/>
          <a:lstStyle/>
          <a:p>
            <a:r>
              <a:rPr lang="en-US" dirty="0"/>
              <a:t>Eligible lead applicant is a community college that applied as a: </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r>
              <a:rPr kumimoji="0" lang="en-US" sz="2200" b="0" i="0" u="none" strike="noStrike" kern="1200" cap="none" spc="0" normalizeH="0" baseline="0" noProof="0" dirty="0">
                <a:ln>
                  <a:noFill/>
                </a:ln>
                <a:solidFill>
                  <a:srgbClr val="242021"/>
                </a:solidFill>
                <a:effectLst/>
                <a:uLnTx/>
                <a:uFillTx/>
                <a:latin typeface="Calibri" panose="020F0502020204030204"/>
                <a:ea typeface="+mn-ea"/>
                <a:cs typeface="+mn-cs"/>
              </a:rPr>
              <a:t>Single Institution, or </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r>
              <a:rPr kumimoji="0" lang="en-US" sz="2200" b="0" i="0" u="none" strike="noStrike" kern="1200" cap="none" spc="0" normalizeH="0" baseline="0" noProof="0" dirty="0">
                <a:ln>
                  <a:noFill/>
                </a:ln>
                <a:solidFill>
                  <a:srgbClr val="242021"/>
                </a:solidFill>
                <a:effectLst/>
                <a:uLnTx/>
                <a:uFillTx/>
                <a:latin typeface="Calibri" panose="020F0502020204030204"/>
                <a:ea typeface="+mn-ea"/>
                <a:cs typeface="+mn-cs"/>
              </a:rPr>
              <a:t>Consortium lead representing a consortium of institutions, </a:t>
            </a:r>
            <a:r>
              <a:rPr lang="en-US" dirty="0">
                <a:solidFill>
                  <a:srgbClr val="242021"/>
                </a:solidFill>
                <a:latin typeface="Calibri" panose="020F0502020204030204"/>
              </a:rPr>
              <a:t>focused around a state focus, a regional labor market focus, or an affinity focus. </a:t>
            </a:r>
          </a:p>
          <a:p>
            <a:pPr marL="0" indent="0">
              <a:buNone/>
            </a:pPr>
            <a:endParaRPr lang="en-US" dirty="0">
              <a:solidFill>
                <a:srgbClr val="242021"/>
              </a:solidFill>
              <a:latin typeface="Calibri" panose="020F0502020204030204"/>
            </a:endParaRPr>
          </a:p>
        </p:txBody>
      </p:sp>
      <p:graphicFrame>
        <p:nvGraphicFramePr>
          <p:cNvPr id="2" name="Table 3">
            <a:extLst>
              <a:ext uri="{FF2B5EF4-FFF2-40B4-BE49-F238E27FC236}">
                <a16:creationId xmlns:a16="http://schemas.microsoft.com/office/drawing/2014/main" id="{9899780F-5221-4402-05FF-C29BBECA0A23}"/>
              </a:ext>
            </a:extLst>
          </p:cNvPr>
          <p:cNvGraphicFramePr>
            <a:graphicFrameLocks noGrp="1"/>
          </p:cNvGraphicFramePr>
          <p:nvPr>
            <p:extLst>
              <p:ext uri="{D42A27DB-BD31-4B8C-83A1-F6EECF244321}">
                <p14:modId xmlns:p14="http://schemas.microsoft.com/office/powerpoint/2010/main" val="681150367"/>
              </p:ext>
            </p:extLst>
          </p:nvPr>
        </p:nvGraphicFramePr>
        <p:xfrm>
          <a:off x="839788" y="2830781"/>
          <a:ext cx="9932321" cy="2961640"/>
        </p:xfrm>
        <a:graphic>
          <a:graphicData uri="http://schemas.openxmlformats.org/drawingml/2006/table">
            <a:tbl>
              <a:tblPr firstRow="1" bandRow="1">
                <a:tableStyleId>{5C22544A-7EE6-4342-B048-85BDC9FD1C3A}</a:tableStyleId>
              </a:tblPr>
              <a:tblGrid>
                <a:gridCol w="3084512">
                  <a:extLst>
                    <a:ext uri="{9D8B030D-6E8A-4147-A177-3AD203B41FA5}">
                      <a16:colId xmlns:a16="http://schemas.microsoft.com/office/drawing/2014/main" val="1074935759"/>
                    </a:ext>
                  </a:extLst>
                </a:gridCol>
                <a:gridCol w="3332846">
                  <a:extLst>
                    <a:ext uri="{9D8B030D-6E8A-4147-A177-3AD203B41FA5}">
                      <a16:colId xmlns:a16="http://schemas.microsoft.com/office/drawing/2014/main" val="2639362426"/>
                    </a:ext>
                  </a:extLst>
                </a:gridCol>
                <a:gridCol w="3514963">
                  <a:extLst>
                    <a:ext uri="{9D8B030D-6E8A-4147-A177-3AD203B41FA5}">
                      <a16:colId xmlns:a16="http://schemas.microsoft.com/office/drawing/2014/main" val="1890162012"/>
                    </a:ext>
                  </a:extLst>
                </a:gridCol>
              </a:tblGrid>
              <a:tr h="370840">
                <a:tc>
                  <a:txBody>
                    <a:bodyPr/>
                    <a:lstStyle/>
                    <a:p>
                      <a:r>
                        <a:rPr lang="en-US" dirty="0"/>
                        <a:t>Single Institutions</a:t>
                      </a:r>
                    </a:p>
                  </a:txBody>
                  <a:tcPr/>
                </a:tc>
                <a:tc>
                  <a:txBody>
                    <a:bodyPr/>
                    <a:lstStyle/>
                    <a:p>
                      <a:r>
                        <a:rPr lang="en-US" dirty="0"/>
                        <a:t>Affinity-Focused Consortia</a:t>
                      </a:r>
                    </a:p>
                  </a:txBody>
                  <a:tcPr/>
                </a:tc>
                <a:tc>
                  <a:txBody>
                    <a:bodyPr/>
                    <a:lstStyle/>
                    <a:p>
                      <a:r>
                        <a:rPr lang="en-US" dirty="0"/>
                        <a:t>Labor-Market Consortia</a:t>
                      </a:r>
                    </a:p>
                  </a:txBody>
                  <a:tcPr/>
                </a:tc>
                <a:extLst>
                  <a:ext uri="{0D108BD9-81ED-4DB2-BD59-A6C34878D82A}">
                    <a16:rowId xmlns:a16="http://schemas.microsoft.com/office/drawing/2014/main" val="6227426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Brazosport</a:t>
                      </a:r>
                      <a:r>
                        <a:rPr lang="en-US" sz="1800" dirty="0"/>
                        <a:t> College</a:t>
                      </a:r>
                      <a:endParaRPr lang="en-US" dirty="0"/>
                    </a:p>
                  </a:txBody>
                  <a:tcPr/>
                </a:tc>
                <a:tc>
                  <a:txBody>
                    <a:bodyPr/>
                    <a:lstStyle/>
                    <a:p>
                      <a:r>
                        <a:rPr lang="en-US" sz="1800" b="0" i="0" u="none" strike="noStrike" kern="1200" baseline="0" dirty="0">
                          <a:solidFill>
                            <a:schemeClr val="dk1"/>
                          </a:solidFill>
                          <a:latin typeface="+mn-lt"/>
                          <a:ea typeface="+mn-ea"/>
                          <a:cs typeface="+mn-cs"/>
                        </a:rPr>
                        <a:t>Arapahoe CC</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College of Central Florida</a:t>
                      </a:r>
                      <a:endParaRPr lang="en-US" dirty="0"/>
                    </a:p>
                  </a:txBody>
                  <a:tcPr/>
                </a:tc>
                <a:extLst>
                  <a:ext uri="{0D108BD9-81ED-4DB2-BD59-A6C34878D82A}">
                    <a16:rowId xmlns:a16="http://schemas.microsoft.com/office/drawing/2014/main" val="11187988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Cossatot</a:t>
                      </a:r>
                      <a:r>
                        <a:rPr lang="en-US" sz="1800" dirty="0"/>
                        <a:t> CC</a:t>
                      </a:r>
                      <a:endParaRPr lang="en-US" dirty="0"/>
                    </a:p>
                  </a:txBody>
                  <a:tcPr/>
                </a:tc>
                <a:tc>
                  <a:txBody>
                    <a:bodyPr/>
                    <a:lstStyle/>
                    <a:p>
                      <a:r>
                        <a:rPr lang="en-US" sz="1800" b="0" i="0" u="none" strike="noStrike" kern="1200" baseline="0" dirty="0">
                          <a:solidFill>
                            <a:schemeClr val="dk1"/>
                          </a:solidFill>
                          <a:latin typeface="+mn-lt"/>
                          <a:ea typeface="+mn-ea"/>
                          <a:cs typeface="+mn-cs"/>
                        </a:rPr>
                        <a:t>Chippewa Valley TC</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Des Moines Area CC</a:t>
                      </a:r>
                      <a:endParaRPr lang="en-US" dirty="0"/>
                    </a:p>
                  </a:txBody>
                  <a:tcPr/>
                </a:tc>
                <a:extLst>
                  <a:ext uri="{0D108BD9-81ED-4DB2-BD59-A6C34878D82A}">
                    <a16:rowId xmlns:a16="http://schemas.microsoft.com/office/drawing/2014/main" val="147953928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County College of Morris</a:t>
                      </a:r>
                      <a:endParaRPr lang="en-US" dirty="0"/>
                    </a:p>
                  </a:txBody>
                  <a:tcPr/>
                </a:tc>
                <a:tc>
                  <a:txBody>
                    <a:bodyPr/>
                    <a:lstStyle/>
                    <a:p>
                      <a:r>
                        <a:rPr lang="en-US" sz="1800" b="0" i="0" u="none" strike="noStrike" kern="1200" baseline="0" dirty="0">
                          <a:solidFill>
                            <a:schemeClr val="dk1"/>
                          </a:solidFill>
                          <a:latin typeface="+mn-lt"/>
                          <a:ea typeface="+mn-ea"/>
                          <a:cs typeface="+mn-cs"/>
                        </a:rPr>
                        <a:t>Northeastern TC </a:t>
                      </a:r>
                      <a:endParaRPr lang="en-US" dirty="0"/>
                    </a:p>
                  </a:txBody>
                  <a:tcPr/>
                </a:tc>
                <a:tc>
                  <a:txBody>
                    <a:bodyPr/>
                    <a:lstStyle/>
                    <a:p>
                      <a:r>
                        <a:rPr lang="en-US" sz="1800" b="0" i="0" u="none" strike="noStrike" kern="1200" baseline="0" dirty="0">
                          <a:solidFill>
                            <a:schemeClr val="dk1"/>
                          </a:solidFill>
                          <a:latin typeface="+mn-lt"/>
                          <a:ea typeface="+mn-ea"/>
                          <a:cs typeface="+mn-cs"/>
                        </a:rPr>
                        <a:t>Lorain County CCD </a:t>
                      </a:r>
                      <a:endParaRPr lang="en-US" dirty="0"/>
                    </a:p>
                  </a:txBody>
                  <a:tcPr/>
                </a:tc>
                <a:extLst>
                  <a:ext uri="{0D108BD9-81ED-4DB2-BD59-A6C34878D82A}">
                    <a16:rowId xmlns:a16="http://schemas.microsoft.com/office/drawing/2014/main" val="475711166"/>
                  </a:ext>
                </a:extLst>
              </a:tr>
              <a:tr h="370840">
                <a:tc>
                  <a:txBody>
                    <a:bodyPr/>
                    <a:lstStyle/>
                    <a:p>
                      <a:r>
                        <a:rPr lang="en-US" sz="1800" dirty="0"/>
                        <a:t>Los Angeles Mission College</a:t>
                      </a:r>
                      <a:endParaRPr lang="en-US" dirty="0"/>
                    </a:p>
                  </a:txBody>
                  <a:tcPr/>
                </a:tc>
                <a:tc>
                  <a:txBody>
                    <a:bodyPr/>
                    <a:lstStyle/>
                    <a:p>
                      <a:r>
                        <a:rPr lang="en-US" dirty="0"/>
                        <a:t>Piedmont TC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Minnesota State CTC</a:t>
                      </a:r>
                      <a:endParaRPr lang="en-US" dirty="0"/>
                    </a:p>
                  </a:txBody>
                  <a:tcPr/>
                </a:tc>
                <a:extLst>
                  <a:ext uri="{0D108BD9-81ED-4DB2-BD59-A6C34878D82A}">
                    <a16:rowId xmlns:a16="http://schemas.microsoft.com/office/drawing/2014/main" val="38304398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Southside Virginia CC </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784521574"/>
                  </a:ext>
                </a:extLst>
              </a:tr>
              <a:tr h="335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Tulsa CC</a:t>
                      </a:r>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1499430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William Rainey Harper College </a:t>
                      </a:r>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874955277"/>
                  </a:ext>
                </a:extLst>
              </a:tr>
            </a:tbl>
          </a:graphicData>
        </a:graphic>
      </p:graphicFrame>
    </p:spTree>
    <p:extLst>
      <p:ext uri="{BB962C8B-B14F-4D97-AF65-F5344CB8AC3E}">
        <p14:creationId xmlns:p14="http://schemas.microsoft.com/office/powerpoint/2010/main" val="711247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SCC3 Partnership</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970384"/>
            <a:ext cx="4816429" cy="5385966"/>
          </a:xfrm>
        </p:spPr>
        <p:txBody>
          <a:bodyPr/>
          <a:lstStyle/>
          <a:p>
            <a:pPr marL="0" indent="0">
              <a:buNone/>
            </a:pPr>
            <a:r>
              <a:rPr lang="en-US" sz="2600" b="1" dirty="0">
                <a:solidFill>
                  <a:schemeClr val="accent1">
                    <a:lumMod val="50000"/>
                  </a:schemeClr>
                </a:solidFill>
              </a:rPr>
              <a:t>Required Partners</a:t>
            </a:r>
          </a:p>
          <a:p>
            <a:r>
              <a:rPr lang="en-US" dirty="0">
                <a:solidFill>
                  <a:schemeClr val="accent1">
                    <a:lumMod val="50000"/>
                  </a:schemeClr>
                </a:solidFill>
              </a:rPr>
              <a:t>Both consortium and single institution applicants:</a:t>
            </a:r>
            <a:endParaRPr lang="en-US" dirty="0"/>
          </a:p>
          <a:p>
            <a:pPr lvl="1"/>
            <a:r>
              <a:rPr lang="en-US" sz="2000" b="1" dirty="0"/>
              <a:t>Workforce Development System</a:t>
            </a:r>
            <a:r>
              <a:rPr lang="en-US" sz="2000" dirty="0"/>
              <a:t>: One or more partners from the publicly funded workforce development system; and </a:t>
            </a:r>
            <a:endParaRPr lang="en-US" sz="2000" dirty="0">
              <a:solidFill>
                <a:schemeClr val="accent1">
                  <a:lumMod val="50000"/>
                </a:schemeClr>
              </a:solidFill>
            </a:endParaRPr>
          </a:p>
          <a:p>
            <a:pPr lvl="1"/>
            <a:r>
              <a:rPr lang="en-US" sz="2000" b="1" dirty="0"/>
              <a:t>Employer Partners</a:t>
            </a:r>
            <a:r>
              <a:rPr lang="en-US" sz="2000" dirty="0"/>
              <a:t>: An industry/trade association or a consortium of at least three employers, for each proposed industry sector.</a:t>
            </a:r>
            <a:endParaRPr lang="en-US" sz="2000" b="1" dirty="0"/>
          </a:p>
          <a:p>
            <a:r>
              <a:rPr lang="en-US" dirty="0">
                <a:solidFill>
                  <a:schemeClr val="accent1">
                    <a:lumMod val="50000"/>
                  </a:schemeClr>
                </a:solidFill>
              </a:rPr>
              <a:t>Consortium applicants (only):</a:t>
            </a:r>
            <a:r>
              <a:rPr lang="en-US" u="sng" dirty="0">
                <a:solidFill>
                  <a:schemeClr val="accent1">
                    <a:lumMod val="50000"/>
                  </a:schemeClr>
                </a:solidFill>
              </a:rPr>
              <a:t> </a:t>
            </a:r>
            <a:endParaRPr lang="en-US" dirty="0"/>
          </a:p>
          <a:p>
            <a:pPr lvl="1"/>
            <a:r>
              <a:rPr lang="en-US" sz="2000" b="1" dirty="0"/>
              <a:t>Institution Consortium</a:t>
            </a:r>
            <a:endParaRPr lang="en-US" sz="2000" dirty="0">
              <a:solidFill>
                <a:schemeClr val="accent1">
                  <a:lumMod val="50000"/>
                </a:schemeClr>
              </a:solidFill>
            </a:endParaRPr>
          </a:p>
          <a:p>
            <a:pPr marL="457200" lvl="1" indent="0">
              <a:buNone/>
            </a:pPr>
            <a:endParaRPr lang="en-US" dirty="0"/>
          </a:p>
        </p:txBody>
      </p:sp>
      <p:sp>
        <p:nvSpPr>
          <p:cNvPr id="2" name="Content Placeholder 5">
            <a:extLst>
              <a:ext uri="{FF2B5EF4-FFF2-40B4-BE49-F238E27FC236}">
                <a16:creationId xmlns:a16="http://schemas.microsoft.com/office/drawing/2014/main" id="{CB96DB48-74E0-3484-8B37-AEC548664AD3}"/>
              </a:ext>
            </a:extLst>
          </p:cNvPr>
          <p:cNvSpPr txBox="1">
            <a:spLocks/>
          </p:cNvSpPr>
          <p:nvPr/>
        </p:nvSpPr>
        <p:spPr>
          <a:xfrm>
            <a:off x="5799320" y="970384"/>
            <a:ext cx="5585358" cy="5521856"/>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r>
              <a:rPr kumimoji="0" lang="en-US" sz="2600" b="1" i="0" u="none" strike="noStrike" kern="1200" cap="none" spc="0" normalizeH="0" baseline="0" noProof="0" dirty="0">
                <a:ln>
                  <a:noFill/>
                </a:ln>
                <a:solidFill>
                  <a:srgbClr val="2C5261">
                    <a:lumMod val="50000"/>
                  </a:srgbClr>
                </a:solidFill>
                <a:effectLst/>
                <a:uLnTx/>
                <a:uFillTx/>
                <a:latin typeface="Calibri" panose="020F0502020204030204"/>
                <a:ea typeface="+mn-ea"/>
                <a:cs typeface="+mn-cs"/>
              </a:rPr>
              <a:t>Optional Partners</a:t>
            </a:r>
          </a:p>
          <a:p>
            <a:pPr marL="228600" marR="0" lvl="0" indent="-228600" algn="l" defTabSz="914400" rtl="0" eaLnBrk="1" fontAlgn="auto" latinLnBrk="0" hangingPunct="1">
              <a:lnSpc>
                <a:spcPct val="100000"/>
              </a:lnSpc>
              <a:spcBef>
                <a:spcPts val="12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Unions or labor-management organizations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Community-based organizations</a:t>
            </a: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For state-focused consortia: a state-level or community college district-level entity</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Tribal entities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Technical colleges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State Apprenticeship Agencies </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Federally-funded programs, such as:</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Adult Education and Perkins V</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Temporary Assistance to Needy  Families programs</a:t>
            </a:r>
          </a:p>
          <a:p>
            <a:pPr marL="685800" marR="0" lvl="1" indent="-228600" algn="l" defTabSz="914400" rtl="0" eaLnBrk="1" fontAlgn="auto" latinLnBrk="0" hangingPunct="1">
              <a:lnSpc>
                <a:spcPct val="95000"/>
              </a:lnSpc>
              <a:spcBef>
                <a:spcPts val="0"/>
              </a:spcBef>
              <a:spcAft>
                <a:spcPts val="0"/>
              </a:spcAft>
              <a:buClr>
                <a:srgbClr val="005A7C"/>
              </a:buClr>
              <a:buSzTx/>
              <a:buFont typeface="Wingdings 3" panose="05040102010807070707" pitchFamily="18" charset="2"/>
              <a:buChar char=""/>
              <a:tabLst/>
              <a:defRPr/>
            </a:pPr>
            <a:r>
              <a:rPr kumimoji="0" lang="en-US" sz="16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Supplemental Nutrition Assistance Program Employment and Training programs</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Economic development agencies </a:t>
            </a:r>
          </a:p>
          <a:p>
            <a:pPr marL="228600" marR="0" lvl="0" indent="-228600" algn="l" defTabSz="914400" rtl="0" eaLnBrk="1" fontAlgn="auto" latinLnBrk="0" hangingPunct="1">
              <a:lnSpc>
                <a:spcPct val="100000"/>
              </a:lnSpc>
              <a:spcBef>
                <a:spcPts val="600"/>
              </a:spcBef>
              <a:spcAft>
                <a:spcPts val="0"/>
              </a:spcAft>
              <a:buClr>
                <a:srgbClr val="7A232F"/>
              </a:buClr>
              <a:buSzTx/>
              <a:buFont typeface="Wingdings 3" panose="05040102010807070707" pitchFamily="18" charset="2"/>
              <a:buChar char=""/>
              <a:tabLst/>
              <a:defRPr/>
            </a:pPr>
            <a:r>
              <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rPr>
              <a:t>Foundations and philanthropic organizations</a:t>
            </a:r>
          </a:p>
          <a:p>
            <a:pPr marL="228600" marR="0" lvl="0" indent="-228600" algn="l"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Char char=""/>
              <a:tabLst/>
              <a:defRPr/>
            </a:pP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600" b="1" i="0" u="none" strike="noStrike" kern="1200" cap="none" spc="0" normalizeH="0" baseline="0" noProof="0" dirty="0">
              <a:ln>
                <a:noFill/>
              </a:ln>
              <a:solidFill>
                <a:srgbClr val="2C5261">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24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Individuals Eligible to Participate in SCC3</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0"/>
            <a:ext cx="7006753" cy="5458279"/>
          </a:xfrm>
        </p:spPr>
        <p:txBody>
          <a:bodyPr/>
          <a:lstStyle/>
          <a:p>
            <a:r>
              <a:rPr lang="en-US" sz="2800" dirty="0"/>
              <a:t>Includes a spectrum of adult workers–</a:t>
            </a:r>
            <a:r>
              <a:rPr lang="en-US" sz="2800" b="1" dirty="0"/>
              <a:t>dislocated workers, incumbent workers,</a:t>
            </a:r>
            <a:r>
              <a:rPr lang="en-US" sz="2800" dirty="0"/>
              <a:t> and </a:t>
            </a:r>
            <a:r>
              <a:rPr lang="en-US" sz="2800" b="1" dirty="0"/>
              <a:t>new entrants to the workforce</a:t>
            </a:r>
            <a:r>
              <a:rPr lang="en-US" sz="2800" dirty="0"/>
              <a:t>—as well as older youth who are new entrants to the workforce.</a:t>
            </a:r>
          </a:p>
          <a:p>
            <a:r>
              <a:rPr lang="en-US" sz="2800" dirty="0"/>
              <a:t>“New entrants to the workforce” may include:</a:t>
            </a:r>
            <a:endParaRPr lang="en-US" dirty="0"/>
          </a:p>
          <a:p>
            <a:pPr lvl="1"/>
            <a:r>
              <a:rPr lang="en-US" dirty="0"/>
              <a:t>Long-term unemployed individuals and formerly incarcerated individuals</a:t>
            </a:r>
          </a:p>
          <a:p>
            <a:pPr lvl="1"/>
            <a:r>
              <a:rPr lang="en-US" dirty="0"/>
              <a:t>Youth enrolled in junior or senior year of secondary school, who could be employed before or within six months after grant end; and youth who have dropped out of school and are seeking their first full-time job </a:t>
            </a:r>
          </a:p>
        </p:txBody>
      </p:sp>
      <p:sp>
        <p:nvSpPr>
          <p:cNvPr id="7" name="Content Placeholder 5">
            <a:extLst>
              <a:ext uri="{FF2B5EF4-FFF2-40B4-BE49-F238E27FC236}">
                <a16:creationId xmlns:a16="http://schemas.microsoft.com/office/drawing/2014/main" id="{F5B89379-CC2D-4E48-8ADF-B69AB282013D}"/>
              </a:ext>
            </a:extLst>
          </p:cNvPr>
          <p:cNvSpPr txBox="1">
            <a:spLocks/>
          </p:cNvSpPr>
          <p:nvPr/>
        </p:nvSpPr>
        <p:spPr>
          <a:xfrm>
            <a:off x="8114487" y="1030640"/>
            <a:ext cx="3501188" cy="5127661"/>
          </a:xfrm>
          <a:prstGeom prst="rect">
            <a:avLst/>
          </a:prstGeom>
          <a:solidFill>
            <a:schemeClr val="accent3">
              <a:lumMod val="10000"/>
              <a:lumOff val="90000"/>
            </a:schemeClr>
          </a:solidFill>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Within these categories, you may serve a wide range of individuals, including:</a:t>
            </a:r>
          </a:p>
          <a:p>
            <a:pPr lvl="1"/>
            <a:r>
              <a:rPr lang="en-US" sz="1800" dirty="0"/>
              <a:t>Individuals receiving UI or public assistance</a:t>
            </a:r>
          </a:p>
          <a:p>
            <a:pPr lvl="1">
              <a:lnSpc>
                <a:spcPct val="100000"/>
              </a:lnSpc>
            </a:pPr>
            <a:r>
              <a:rPr lang="en-US" sz="1800" dirty="0"/>
              <a:t>High school students in Grades 11-12/dropouts</a:t>
            </a:r>
          </a:p>
          <a:p>
            <a:pPr lvl="1">
              <a:lnSpc>
                <a:spcPct val="100000"/>
              </a:lnSpc>
            </a:pPr>
            <a:r>
              <a:rPr lang="en-US" sz="1800" dirty="0"/>
              <a:t>Enrollees in adult basic/other education programs</a:t>
            </a:r>
          </a:p>
          <a:p>
            <a:pPr lvl="1">
              <a:lnSpc>
                <a:spcPct val="100000"/>
              </a:lnSpc>
            </a:pPr>
            <a:r>
              <a:rPr lang="en-US" sz="1800" dirty="0"/>
              <a:t>Individuals with disabilities</a:t>
            </a:r>
          </a:p>
          <a:p>
            <a:pPr lvl="1">
              <a:lnSpc>
                <a:spcPct val="100000"/>
              </a:lnSpc>
            </a:pPr>
            <a:r>
              <a:rPr lang="en-US" sz="1800" dirty="0"/>
              <a:t>Veterans</a:t>
            </a:r>
          </a:p>
          <a:p>
            <a:pPr lvl="1">
              <a:lnSpc>
                <a:spcPct val="100000"/>
              </a:lnSpc>
            </a:pPr>
            <a:r>
              <a:rPr lang="en-US" sz="1800" dirty="0"/>
              <a:t>Indian and Native Americans</a:t>
            </a:r>
          </a:p>
          <a:p>
            <a:pPr lvl="1">
              <a:lnSpc>
                <a:spcPct val="100000"/>
              </a:lnSpc>
            </a:pPr>
            <a:r>
              <a:rPr lang="en-US" sz="1800" dirty="0"/>
              <a:t>Individuals with Limited English Proficiency </a:t>
            </a:r>
          </a:p>
          <a:p>
            <a:pPr marL="0" indent="0">
              <a:lnSpc>
                <a:spcPct val="100000"/>
              </a:lnSpc>
              <a:buNone/>
            </a:pPr>
            <a:endParaRPr lang="en-US" sz="2000" dirty="0"/>
          </a:p>
          <a:p>
            <a:pPr lvl="1"/>
            <a:endParaRPr lang="en-US" sz="1800" dirty="0"/>
          </a:p>
          <a:p>
            <a:pPr marL="0" indent="0">
              <a:buNone/>
            </a:pPr>
            <a:r>
              <a:rPr lang="en-US" sz="2000" dirty="0"/>
              <a:t> </a:t>
            </a:r>
          </a:p>
        </p:txBody>
      </p:sp>
    </p:spTree>
    <p:extLst>
      <p:ext uri="{BB962C8B-B14F-4D97-AF65-F5344CB8AC3E}">
        <p14:creationId xmlns:p14="http://schemas.microsoft.com/office/powerpoint/2010/main" val="1799818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Allowable Activities: Capacity-Building </a:t>
            </a:r>
          </a:p>
        </p:txBody>
      </p:sp>
      <p:sp>
        <p:nvSpPr>
          <p:cNvPr id="3" name="Content Placeholder 2"/>
          <p:cNvSpPr>
            <a:spLocks noGrp="1"/>
          </p:cNvSpPr>
          <p:nvPr>
            <p:ph idx="1"/>
          </p:nvPr>
        </p:nvSpPr>
        <p:spPr>
          <a:xfrm>
            <a:off x="484094" y="997527"/>
            <a:ext cx="11489167" cy="2431473"/>
          </a:xfrm>
        </p:spPr>
        <p:txBody>
          <a:bodyPr>
            <a:noAutofit/>
          </a:bodyPr>
          <a:lstStyle/>
          <a:p>
            <a:r>
              <a:rPr lang="en-US" dirty="0"/>
              <a:t>Overarching capacity-building activities that most grantees will undertake:</a:t>
            </a:r>
            <a:endParaRPr lang="en-US" b="1" dirty="0"/>
          </a:p>
          <a:p>
            <a:pPr lvl="1">
              <a:buFont typeface="Wingdings" panose="05000000000000000000" pitchFamily="2" charset="2"/>
              <a:buChar char="Ø"/>
            </a:pPr>
            <a:r>
              <a:rPr lang="en-US" sz="2200" dirty="0"/>
              <a:t>Hiring or training instructors/staff to develop/deliver curricula, online/distance learning, and work-based learning experiences; </a:t>
            </a:r>
          </a:p>
          <a:p>
            <a:pPr lvl="1">
              <a:buFont typeface="Wingdings" panose="05000000000000000000" pitchFamily="2" charset="2"/>
              <a:buChar char="Ø"/>
            </a:pPr>
            <a:r>
              <a:rPr lang="en-US" sz="2200" dirty="0"/>
              <a:t>Purchasing or upgrading classroom supplies/equipment and/or educational technologies; </a:t>
            </a:r>
            <a:r>
              <a:rPr lang="en-US" sz="2200" i="1" dirty="0"/>
              <a:t> </a:t>
            </a:r>
          </a:p>
          <a:p>
            <a:pPr lvl="1">
              <a:buFont typeface="Wingdings" panose="05000000000000000000" pitchFamily="2" charset="2"/>
              <a:buChar char="Ø"/>
            </a:pPr>
            <a:r>
              <a:rPr lang="en-US" sz="2200" dirty="0"/>
              <a:t>Implementing changes in time/scheduling of courses and/or data integration tools; </a:t>
            </a:r>
          </a:p>
          <a:p>
            <a:pPr lvl="1">
              <a:buFont typeface="Wingdings" panose="05000000000000000000" pitchFamily="2" charset="2"/>
              <a:buChar char="Ø"/>
            </a:pPr>
            <a:r>
              <a:rPr lang="en-US" sz="2200" dirty="0"/>
              <a:t>Supporting required third-party evaluation. </a:t>
            </a:r>
          </a:p>
          <a:p>
            <a:pPr lvl="1">
              <a:buFont typeface="Wingdings" panose="05000000000000000000" pitchFamily="2" charset="2"/>
              <a:buChar char="Ø"/>
            </a:pPr>
            <a:endParaRPr lang="en-US" sz="2200" dirty="0"/>
          </a:p>
          <a:p>
            <a:pPr lvl="1"/>
            <a:endParaRPr lang="en-US" sz="2600" b="1" dirty="0"/>
          </a:p>
        </p:txBody>
      </p:sp>
      <p:sp>
        <p:nvSpPr>
          <p:cNvPr id="6" name="Content Placeholder 2">
            <a:extLst>
              <a:ext uri="{FF2B5EF4-FFF2-40B4-BE49-F238E27FC236}">
                <a16:creationId xmlns:a16="http://schemas.microsoft.com/office/drawing/2014/main" id="{B8D2EDEE-0970-0768-01FE-3E48CDCA3BCD}"/>
              </a:ext>
            </a:extLst>
          </p:cNvPr>
          <p:cNvSpPr txBox="1">
            <a:spLocks/>
          </p:cNvSpPr>
          <p:nvPr/>
        </p:nvSpPr>
        <p:spPr>
          <a:xfrm>
            <a:off x="6096000" y="3545544"/>
            <a:ext cx="4898315" cy="337976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endParaRPr kumimoji="0" lang="en-US" sz="20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Partner collaboration</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Technology-enabled learning</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Internal data reporting capacity   </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endParaRPr kumimoji="0" lang="en-US" sz="2600" b="1"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CD9AD5DC-8549-809C-5156-7C7493C57127}"/>
              </a:ext>
            </a:extLst>
          </p:cNvPr>
          <p:cNvSpPr txBox="1">
            <a:spLocks/>
          </p:cNvSpPr>
          <p:nvPr/>
        </p:nvSpPr>
        <p:spPr>
          <a:xfrm>
            <a:off x="484094" y="3478240"/>
            <a:ext cx="7581383" cy="2431474"/>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kumimoji="0" lang="en-US" sz="2600" b="0" i="0" u="none" strike="noStrike" kern="1200" cap="none" spc="0" normalizeH="0" baseline="0" noProof="0" dirty="0">
                <a:ln>
                  <a:noFill/>
                </a:ln>
                <a:solidFill>
                  <a:srgbClr val="242021"/>
                </a:solidFill>
                <a:effectLst/>
                <a:uLnTx/>
                <a:uFillTx/>
                <a:latin typeface="Calibri" panose="020F0502020204030204"/>
                <a:ea typeface="+mn-ea"/>
                <a:cs typeface="+mn-cs"/>
              </a:rPr>
              <a:t>Other allowable activities fall into these categories:</a:t>
            </a:r>
            <a:endParaRPr kumimoji="0" lang="en-US" sz="2600" b="1"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Reviewing and adjusting policies/practices</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Developing comprehensive student supports</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Curriculum development</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panose="05000000000000000000" pitchFamily="2" charset="2"/>
              <a:buChar char="Ø"/>
              <a:tabLst/>
              <a:defRPr/>
            </a:pPr>
            <a:r>
              <a:rPr kumimoji="0" lang="en-US" sz="2200" b="0"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rPr>
              <a:t>Program design/continuous improvement</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endParaRPr kumimoji="0" lang="en-US" sz="2600" b="1" i="0" u="none" strike="noStrike" kern="1200" cap="none" spc="0" normalizeH="0" baseline="0" noProof="0" dirty="0">
              <a:ln>
                <a:noFill/>
              </a:ln>
              <a:solidFill>
                <a:srgbClr val="F3F4F4">
                  <a:lumMod val="25000"/>
                </a:srgbClr>
              </a:solidFill>
              <a:effectLst/>
              <a:uLnTx/>
              <a:uFillTx/>
              <a:latin typeface="Calibri" panose="020F0502020204030204"/>
              <a:ea typeface="+mn-ea"/>
              <a:cs typeface="+mn-cs"/>
            </a:endParaRPr>
          </a:p>
        </p:txBody>
      </p:sp>
      <p:sp>
        <p:nvSpPr>
          <p:cNvPr id="4" name="Slide Number Placeholder 1">
            <a:extLst>
              <a:ext uri="{FF2B5EF4-FFF2-40B4-BE49-F238E27FC236}">
                <a16:creationId xmlns:a16="http://schemas.microsoft.com/office/drawing/2014/main" id="{691F894C-404E-311D-93FB-004E4AD8861E}"/>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21</a:t>
            </a:fld>
            <a:endParaRPr lang="en-US" sz="1400" dirty="0">
              <a:solidFill>
                <a:srgbClr val="124D95">
                  <a:lumMod val="40000"/>
                  <a:lumOff val="60000"/>
                </a:srgbClr>
              </a:solidFill>
              <a:latin typeface="Arial" panose="020B0604020202020204"/>
            </a:endParaRPr>
          </a:p>
        </p:txBody>
      </p:sp>
    </p:spTree>
    <p:extLst>
      <p:ext uri="{BB962C8B-B14F-4D97-AF65-F5344CB8AC3E}">
        <p14:creationId xmlns:p14="http://schemas.microsoft.com/office/powerpoint/2010/main" val="2094071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Allowable Activities: Participant-related Costs</a:t>
            </a:r>
          </a:p>
        </p:txBody>
      </p:sp>
      <p:sp>
        <p:nvSpPr>
          <p:cNvPr id="3" name="Content Placeholder 2"/>
          <p:cNvSpPr>
            <a:spLocks noGrp="1"/>
          </p:cNvSpPr>
          <p:nvPr>
            <p:ph idx="1"/>
          </p:nvPr>
        </p:nvSpPr>
        <p:spPr>
          <a:xfrm>
            <a:off x="867427" y="997527"/>
            <a:ext cx="10719147" cy="5347855"/>
          </a:xfrm>
        </p:spPr>
        <p:txBody>
          <a:bodyPr>
            <a:noAutofit/>
          </a:bodyPr>
          <a:lstStyle/>
          <a:p>
            <a:r>
              <a:rPr lang="en-US" dirty="0"/>
              <a:t>Participant-related costs are allowable, although DOL encourages grantees to leverage college infrastructure and/or federal/state resources (e.g., WIOA, Perkins) to cover them.  Such costs include:  </a:t>
            </a:r>
          </a:p>
          <a:p>
            <a:pPr lvl="1">
              <a:buFont typeface="Wingdings" panose="05000000000000000000" pitchFamily="2" charset="2"/>
              <a:buChar char="Ø"/>
            </a:pPr>
            <a:r>
              <a:rPr lang="en-US" dirty="0"/>
              <a:t>outreach/recruitment of eligible participants</a:t>
            </a:r>
          </a:p>
          <a:p>
            <a:pPr lvl="1">
              <a:buFont typeface="Wingdings" panose="05000000000000000000" pitchFamily="2" charset="2"/>
              <a:buChar char="Ø"/>
            </a:pPr>
            <a:r>
              <a:rPr lang="en-US" dirty="0"/>
              <a:t>direct education/training</a:t>
            </a:r>
          </a:p>
          <a:p>
            <a:pPr lvl="1">
              <a:buFont typeface="Wingdings" panose="05000000000000000000" pitchFamily="2" charset="2"/>
              <a:buChar char="Ø"/>
            </a:pPr>
            <a:r>
              <a:rPr lang="en-US" dirty="0"/>
              <a:t>job development/job search</a:t>
            </a:r>
          </a:p>
          <a:p>
            <a:pPr lvl="1">
              <a:buFont typeface="Wingdings" panose="05000000000000000000" pitchFamily="2" charset="2"/>
              <a:buChar char="Ø"/>
            </a:pPr>
            <a:r>
              <a:rPr lang="en-US" dirty="0"/>
              <a:t>case management</a:t>
            </a:r>
          </a:p>
          <a:p>
            <a:pPr lvl="1">
              <a:buFont typeface="Wingdings" panose="05000000000000000000" pitchFamily="2" charset="2"/>
              <a:buChar char="Ø"/>
            </a:pPr>
            <a:r>
              <a:rPr lang="en-US" dirty="0"/>
              <a:t>supportive services   </a:t>
            </a:r>
          </a:p>
          <a:p>
            <a:pPr lvl="1"/>
            <a:endParaRPr lang="en-US" sz="2600" b="1" dirty="0"/>
          </a:p>
        </p:txBody>
      </p:sp>
      <p:sp>
        <p:nvSpPr>
          <p:cNvPr id="4" name="Slide Number Placeholder 1">
            <a:extLst>
              <a:ext uri="{FF2B5EF4-FFF2-40B4-BE49-F238E27FC236}">
                <a16:creationId xmlns:a16="http://schemas.microsoft.com/office/drawing/2014/main" id="{0A84CB2A-F409-DCC6-A14D-98CCBB67D666}"/>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22</a:t>
            </a:fld>
            <a:endParaRPr lang="en-US" sz="1400" dirty="0">
              <a:solidFill>
                <a:srgbClr val="124D95">
                  <a:lumMod val="40000"/>
                  <a:lumOff val="60000"/>
                </a:srgbClr>
              </a:solidFill>
              <a:latin typeface="Arial" panose="020B0604020202020204"/>
            </a:endParaRPr>
          </a:p>
        </p:txBody>
      </p:sp>
    </p:spTree>
    <p:extLst>
      <p:ext uri="{BB962C8B-B14F-4D97-AF65-F5344CB8AC3E}">
        <p14:creationId xmlns:p14="http://schemas.microsoft.com/office/powerpoint/2010/main" val="1911943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10006518" cy="609600"/>
          </a:xfrm>
        </p:spPr>
        <p:txBody>
          <a:bodyPr>
            <a:normAutofit/>
          </a:bodyPr>
          <a:lstStyle/>
          <a:p>
            <a:r>
              <a:rPr lang="en-US" dirty="0">
                <a:solidFill>
                  <a:schemeClr val="tx1"/>
                </a:solidFill>
              </a:rPr>
              <a:t>Allowable Activities: Equipment and Minor Alterations</a:t>
            </a:r>
          </a:p>
        </p:txBody>
      </p:sp>
      <p:sp>
        <p:nvSpPr>
          <p:cNvPr id="3" name="Content Placeholder 2"/>
          <p:cNvSpPr>
            <a:spLocks noGrp="1"/>
          </p:cNvSpPr>
          <p:nvPr>
            <p:ph idx="1"/>
          </p:nvPr>
        </p:nvSpPr>
        <p:spPr>
          <a:xfrm>
            <a:off x="867428" y="1050700"/>
            <a:ext cx="11056843" cy="5166392"/>
          </a:xfrm>
        </p:spPr>
        <p:txBody>
          <a:bodyPr>
            <a:noAutofit/>
          </a:bodyPr>
          <a:lstStyle/>
          <a:p>
            <a:r>
              <a:rPr lang="en-US" sz="2800" dirty="0"/>
              <a:t>Expenditures for equipment and minor alterations, renovations, or rearrangements, if specific to the project, are allowable with </a:t>
            </a:r>
            <a:r>
              <a:rPr lang="en-US" sz="2800" b="1" dirty="0"/>
              <a:t>prior written approval </a:t>
            </a:r>
            <a:r>
              <a:rPr lang="en-US" sz="2800" dirty="0"/>
              <a:t>from the Grant Officer.</a:t>
            </a:r>
          </a:p>
          <a:p>
            <a:r>
              <a:rPr lang="en-US" sz="2800" dirty="0"/>
              <a:t>Written requests for prior approval to acquire grant-funded special purpose equipment and/or to alter space must be submitted </a:t>
            </a:r>
            <a:r>
              <a:rPr lang="en-US" sz="2800" b="1" dirty="0"/>
              <a:t>no later than 12 months</a:t>
            </a:r>
            <a:r>
              <a:rPr lang="en-US" sz="2800" dirty="0"/>
              <a:t> after the award date of the grant.</a:t>
            </a:r>
          </a:p>
          <a:p>
            <a:r>
              <a:rPr lang="en-US" sz="2800" dirty="0"/>
              <a:t>Grant Officer-approved special purpose equipment and/or altered space must be acquired, completed, and available for use </a:t>
            </a:r>
            <a:r>
              <a:rPr lang="en-US" sz="2800" b="1" dirty="0"/>
              <a:t>no later than 24 months</a:t>
            </a:r>
            <a:r>
              <a:rPr lang="en-US" sz="2800" dirty="0"/>
              <a:t> after the award date of the grant. </a:t>
            </a:r>
          </a:p>
          <a:p>
            <a:r>
              <a:rPr lang="en-US" sz="2800" dirty="0"/>
              <a:t>Total costs to the grant of all alterations cannot exceed 15 percent of the total grant award.   (Equipment is not included in that cap.) </a:t>
            </a:r>
          </a:p>
          <a:p>
            <a:endParaRPr lang="en-US" sz="2800" dirty="0"/>
          </a:p>
          <a:p>
            <a:pPr lvl="1"/>
            <a:endParaRPr lang="en-US" sz="2600" b="1" dirty="0"/>
          </a:p>
        </p:txBody>
      </p:sp>
      <p:sp>
        <p:nvSpPr>
          <p:cNvPr id="4" name="Slide Number Placeholder 1">
            <a:extLst>
              <a:ext uri="{FF2B5EF4-FFF2-40B4-BE49-F238E27FC236}">
                <a16:creationId xmlns:a16="http://schemas.microsoft.com/office/drawing/2014/main" id="{3072DD72-5A7C-7E99-7A4C-745788BBA101}"/>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706D636C-90A3-4979-BA37-BAB384B22101}" type="slidenum">
              <a:rPr lang="en-US" sz="1400" smtClean="0">
                <a:solidFill>
                  <a:srgbClr val="124D95">
                    <a:lumMod val="40000"/>
                    <a:lumOff val="60000"/>
                  </a:srgbClr>
                </a:solidFill>
                <a:latin typeface="Arial" panose="020B0604020202020204"/>
              </a:rPr>
              <a:pPr algn="r" defTabSz="457200">
                <a:defRPr/>
              </a:pPr>
              <a:t>23</a:t>
            </a:fld>
            <a:endParaRPr lang="en-US" sz="1400" dirty="0">
              <a:solidFill>
                <a:srgbClr val="124D95">
                  <a:lumMod val="40000"/>
                  <a:lumOff val="60000"/>
                </a:srgbClr>
              </a:solidFill>
              <a:latin typeface="Arial" panose="020B0604020202020204"/>
            </a:endParaRPr>
          </a:p>
        </p:txBody>
      </p:sp>
    </p:spTree>
    <p:extLst>
      <p:ext uri="{BB962C8B-B14F-4D97-AF65-F5344CB8AC3E}">
        <p14:creationId xmlns:p14="http://schemas.microsoft.com/office/powerpoint/2010/main" val="811078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Program Design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898071"/>
            <a:ext cx="9648918" cy="4914900"/>
          </a:xfrm>
        </p:spPr>
        <p:txBody>
          <a:bodyPr/>
          <a:lstStyle/>
          <a:p>
            <a:r>
              <a:rPr lang="en-US" sz="2800" dirty="0"/>
              <a:t>Core Elements:  </a:t>
            </a:r>
          </a:p>
          <a:p>
            <a:pPr lvl="1"/>
            <a:r>
              <a:rPr lang="en-US" dirty="0"/>
              <a:t>Core Element 1: Advancing Equity</a:t>
            </a:r>
          </a:p>
          <a:p>
            <a:pPr lvl="1"/>
            <a:r>
              <a:rPr lang="en-US" dirty="0"/>
              <a:t>Core Element 2: Accelerated Career Pathways</a:t>
            </a:r>
          </a:p>
          <a:p>
            <a:pPr lvl="1"/>
            <a:r>
              <a:rPr lang="en-US" dirty="0"/>
              <a:t>Core Element 3: Results-Driven Project Design</a:t>
            </a:r>
          </a:p>
          <a:p>
            <a:pPr lvl="2">
              <a:buFont typeface="Wingdings" panose="05000000000000000000" pitchFamily="2" charset="2"/>
              <a:buChar char="§"/>
            </a:pPr>
            <a:r>
              <a:rPr lang="en-US" dirty="0"/>
              <a:t>Logic Model</a:t>
            </a:r>
          </a:p>
          <a:p>
            <a:pPr lvl="2">
              <a:buFont typeface="Wingdings" panose="05000000000000000000" pitchFamily="2" charset="2"/>
              <a:buChar char="§"/>
            </a:pPr>
            <a:r>
              <a:rPr lang="en-US" dirty="0"/>
              <a:t>Performance Outcomes</a:t>
            </a:r>
          </a:p>
          <a:p>
            <a:pPr lvl="2">
              <a:buFont typeface="Wingdings" panose="05000000000000000000" pitchFamily="2" charset="2"/>
              <a:buChar char="§"/>
            </a:pPr>
            <a:r>
              <a:rPr lang="en-US" dirty="0"/>
              <a:t>Project Work Plan</a:t>
            </a:r>
          </a:p>
          <a:p>
            <a:pPr lvl="1"/>
            <a:r>
              <a:rPr lang="en-US" dirty="0"/>
              <a:t>Core Element 4: Sustainable Systems Change</a:t>
            </a:r>
          </a:p>
          <a:p>
            <a:r>
              <a:rPr lang="en-US" sz="2800" dirty="0"/>
              <a:t>Evaluation</a:t>
            </a:r>
          </a:p>
          <a:p>
            <a:pPr marL="0" indent="0">
              <a:buNone/>
            </a:pPr>
            <a:endParaRPr lang="en-US" sz="28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550045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Performance Outcomes and Grantee Accountability </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1115878" y="898070"/>
            <a:ext cx="10268800" cy="5458279"/>
          </a:xfrm>
        </p:spPr>
        <p:txBody>
          <a:bodyPr/>
          <a:lstStyle/>
          <a:p>
            <a:r>
              <a:rPr lang="en-US" dirty="0"/>
              <a:t>Five grant-specific performance outcomes</a:t>
            </a:r>
            <a:r>
              <a:rPr lang="en-US" b="1" dirty="0"/>
              <a:t>: </a:t>
            </a:r>
          </a:p>
          <a:p>
            <a:pPr lvl="1"/>
            <a:r>
              <a:rPr lang="en-US" sz="2400" dirty="0"/>
              <a:t>Three </a:t>
            </a:r>
            <a:r>
              <a:rPr lang="en-US" sz="2400" b="1" dirty="0"/>
              <a:t>capacity-building</a:t>
            </a:r>
            <a:r>
              <a:rPr lang="en-US" sz="2400" dirty="0"/>
              <a:t> outcomes</a:t>
            </a:r>
          </a:p>
          <a:p>
            <a:pPr lvl="1"/>
            <a:r>
              <a:rPr lang="en-US" sz="2400" dirty="0">
                <a:solidFill>
                  <a:schemeClr val="tx1"/>
                </a:solidFill>
              </a:rPr>
              <a:t>Two </a:t>
            </a:r>
            <a:r>
              <a:rPr lang="en-US" sz="2400" b="1" dirty="0">
                <a:solidFill>
                  <a:schemeClr val="tx1"/>
                </a:solidFill>
              </a:rPr>
              <a:t>equity</a:t>
            </a:r>
            <a:r>
              <a:rPr lang="en-US" sz="2400" dirty="0">
                <a:solidFill>
                  <a:schemeClr val="tx1"/>
                </a:solidFill>
              </a:rPr>
              <a:t> outcomes </a:t>
            </a:r>
          </a:p>
          <a:p>
            <a:pPr marL="228600" lvl="1">
              <a:spcBef>
                <a:spcPts val="1800"/>
              </a:spcBef>
              <a:buClr>
                <a:schemeClr val="accent2"/>
              </a:buClr>
              <a:buFont typeface="Wingdings 3" panose="05040102010807070707" pitchFamily="18" charset="2"/>
              <a:buChar char=""/>
            </a:pPr>
            <a:r>
              <a:rPr lang="en-US" sz="2400" b="1" dirty="0">
                <a:solidFill>
                  <a:schemeClr val="tx1"/>
                </a:solidFill>
              </a:rPr>
              <a:t>The five customized performance outcomes, and the related outputs, key milestones, and deliverables in the work plan, form the basis of the Department’s assessment of grantee performance.</a:t>
            </a:r>
            <a:endParaRPr lang="en-US" sz="2400" dirty="0">
              <a:solidFill>
                <a:schemeClr val="tx1"/>
              </a:solidFill>
            </a:endParaRPr>
          </a:p>
          <a:p>
            <a:pPr marL="228600" lvl="1">
              <a:spcBef>
                <a:spcPts val="1800"/>
              </a:spcBef>
              <a:buClr>
                <a:schemeClr val="accent2"/>
              </a:buClr>
              <a:buFont typeface="Wingdings 3" panose="05040102010807070707" pitchFamily="18" charset="2"/>
              <a:buChar char=""/>
            </a:pPr>
            <a:r>
              <a:rPr lang="en-US" sz="2400" u="sng" dirty="0">
                <a:solidFill>
                  <a:schemeClr val="tx1"/>
                </a:solidFill>
              </a:rPr>
              <a:t>Participant Tracking Plan</a:t>
            </a:r>
            <a:r>
              <a:rPr lang="en-US" sz="2400" dirty="0">
                <a:solidFill>
                  <a:schemeClr val="tx1"/>
                </a:solidFill>
              </a:rPr>
              <a:t>: Applicants will also track and report participant outputs for a selected cohort of students on a quarterly basis throughout their grants, using DOL’s Workforce Innovation Performance System (WIPS).  </a:t>
            </a:r>
            <a:endParaRPr lang="en-US" sz="2800" dirty="0"/>
          </a:p>
          <a:p>
            <a:pPr marL="228600" lvl="1">
              <a:spcBef>
                <a:spcPts val="1800"/>
              </a:spcBef>
              <a:buClr>
                <a:schemeClr val="accent2"/>
              </a:buClr>
              <a:buFont typeface="Wingdings 3" panose="05040102010807070707" pitchFamily="18" charset="2"/>
              <a:buChar char=""/>
            </a:pPr>
            <a:endParaRPr lang="en-US" sz="2400" dirty="0">
              <a:solidFill>
                <a:schemeClr val="tx1"/>
              </a:solidFill>
            </a:endParaRPr>
          </a:p>
        </p:txBody>
      </p:sp>
    </p:spTree>
    <p:extLst>
      <p:ext uri="{BB962C8B-B14F-4D97-AF65-F5344CB8AC3E}">
        <p14:creationId xmlns:p14="http://schemas.microsoft.com/office/powerpoint/2010/main" val="1481570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Customized Performance Review </a:t>
            </a:r>
          </a:p>
        </p:txBody>
      </p:sp>
      <p:sp>
        <p:nvSpPr>
          <p:cNvPr id="4" name="Content Placeholder 3"/>
          <p:cNvSpPr>
            <a:spLocks noGrp="1"/>
          </p:cNvSpPr>
          <p:nvPr>
            <p:ph idx="1"/>
          </p:nvPr>
        </p:nvSpPr>
        <p:spPr/>
        <p:txBody>
          <a:bodyPr>
            <a:normAutofit lnSpcReduction="10000"/>
          </a:bodyPr>
          <a:lstStyle/>
          <a:p>
            <a:r>
              <a:rPr lang="en-US" sz="2800" dirty="0"/>
              <a:t>Per the grant award package, we are conducting a programmatic compliance review of your grant project.</a:t>
            </a:r>
            <a:r>
              <a:rPr lang="en-US" sz="2800" b="1" dirty="0"/>
              <a:t> </a:t>
            </a:r>
          </a:p>
          <a:p>
            <a:r>
              <a:rPr lang="en-US" sz="2800" b="1" dirty="0"/>
              <a:t>As part of this process, every grantee and their FPO will receive an email detailing specific performance and/or work plan issues.</a:t>
            </a:r>
          </a:p>
          <a:p>
            <a:r>
              <a:rPr lang="en-US" sz="2800" dirty="0"/>
              <a:t>If needed, we will schedule a conference call with the grantee and FPO to discuss these issues and required actions. </a:t>
            </a:r>
          </a:p>
          <a:p>
            <a:r>
              <a:rPr lang="en-US" sz="2800" b="1" dirty="0"/>
              <a:t>Any clarifications to the grantee’s proposed performance outcomes targets will require National Program Office review and concurrence and </a:t>
            </a:r>
            <a:r>
              <a:rPr lang="en-US" sz="2800" b="1" u="sng" dirty="0"/>
              <a:t>may</a:t>
            </a:r>
            <a:r>
              <a:rPr lang="en-US" sz="2800" b="1" dirty="0"/>
              <a:t> require a grant modification. </a:t>
            </a:r>
          </a:p>
          <a:p>
            <a:r>
              <a:rPr lang="en-US" sz="2800" dirty="0"/>
              <a:t>We expect to complete the full review and resolution process by June 30. </a:t>
            </a:r>
          </a:p>
          <a:p>
            <a:pPr marL="457200" lvl="1" indent="0">
              <a:buNone/>
            </a:pPr>
            <a:endParaRPr lang="en-US" sz="2800" dirty="0"/>
          </a:p>
          <a:p>
            <a:pPr marL="457200" lvl="1" indent="0">
              <a:buNone/>
            </a:pPr>
            <a:endParaRPr lang="en-US" dirty="0"/>
          </a:p>
        </p:txBody>
      </p:sp>
    </p:spTree>
    <p:extLst>
      <p:ext uri="{BB962C8B-B14F-4D97-AF65-F5344CB8AC3E}">
        <p14:creationId xmlns:p14="http://schemas.microsoft.com/office/powerpoint/2010/main" val="143229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428" y="143367"/>
            <a:ext cx="8229600" cy="609600"/>
          </a:xfrm>
        </p:spPr>
        <p:txBody>
          <a:bodyPr>
            <a:normAutofit/>
          </a:bodyPr>
          <a:lstStyle/>
          <a:p>
            <a:r>
              <a:rPr lang="en-US" dirty="0"/>
              <a:t>Evaluation</a:t>
            </a:r>
          </a:p>
        </p:txBody>
      </p:sp>
      <p:sp>
        <p:nvSpPr>
          <p:cNvPr id="3" name="Content Placeholder 2"/>
          <p:cNvSpPr>
            <a:spLocks noGrp="1"/>
          </p:cNvSpPr>
          <p:nvPr>
            <p:ph idx="1"/>
          </p:nvPr>
        </p:nvSpPr>
        <p:spPr>
          <a:xfrm>
            <a:off x="515815" y="879231"/>
            <a:ext cx="11512062" cy="5689736"/>
          </a:xfrm>
        </p:spPr>
        <p:txBody>
          <a:bodyPr>
            <a:noAutofit/>
          </a:bodyPr>
          <a:lstStyle/>
          <a:p>
            <a:r>
              <a:rPr lang="en-US" sz="2400" dirty="0"/>
              <a:t>Required Implementation or Developmental Evaluation</a:t>
            </a:r>
          </a:p>
          <a:p>
            <a:pPr lvl="1"/>
            <a:r>
              <a:rPr lang="en-US" sz="2000" dirty="0"/>
              <a:t>Required Participation in National Evaluation (if DOL conducts one)  </a:t>
            </a:r>
          </a:p>
          <a:p>
            <a:r>
              <a:rPr lang="en-US" sz="2400" dirty="0"/>
              <a:t>No more than 5 percent of budget, so ~ $40k for singles or ~ $250,000 for consortia</a:t>
            </a:r>
          </a:p>
          <a:p>
            <a:r>
              <a:rPr lang="en-US" sz="2400" dirty="0" err="1"/>
              <a:t>Trewon</a:t>
            </a:r>
            <a:r>
              <a:rPr lang="en-US" sz="2400" dirty="0"/>
              <a:t> Technologies, LLC is DOL’s contracted evaluation TA partner for SCC Rounds 1-3</a:t>
            </a:r>
          </a:p>
          <a:p>
            <a:r>
              <a:rPr lang="en-US" sz="2400" dirty="0"/>
              <a:t>Third-Party Evaluation Requirements:</a:t>
            </a:r>
          </a:p>
          <a:p>
            <a:pPr lvl="1"/>
            <a:r>
              <a:rPr lang="en-US" sz="2200" u="sng" dirty="0"/>
              <a:t>No later than Month 6 </a:t>
            </a:r>
            <a:r>
              <a:rPr lang="en-US" sz="2200" dirty="0"/>
              <a:t>(or the earliest timing that is feasible under grantee’s institutional procurement guidelines): Procure third-party evaluator</a:t>
            </a:r>
          </a:p>
          <a:p>
            <a:pPr lvl="1"/>
            <a:r>
              <a:rPr lang="en-US" sz="2200" u="sng" dirty="0"/>
              <a:t>No later than Month 9</a:t>
            </a:r>
            <a:r>
              <a:rPr lang="en-US" sz="2200" dirty="0"/>
              <a:t>: Submit draft detailed evaluation design from evaluator </a:t>
            </a:r>
          </a:p>
          <a:p>
            <a:pPr lvl="1"/>
            <a:r>
              <a:rPr lang="en-US" sz="2200" u="sng" dirty="0"/>
              <a:t>No later than Month 12</a:t>
            </a:r>
            <a:r>
              <a:rPr lang="en-US" sz="2200" dirty="0"/>
              <a:t>: Submit final detailed evaluation design</a:t>
            </a:r>
          </a:p>
          <a:p>
            <a:pPr lvl="1"/>
            <a:r>
              <a:rPr lang="en-US" sz="2200" u="sng" dirty="0"/>
              <a:t>Month 27</a:t>
            </a:r>
            <a:r>
              <a:rPr lang="en-US" sz="2200" dirty="0"/>
              <a:t>: Interim report due</a:t>
            </a:r>
          </a:p>
          <a:p>
            <a:pPr lvl="1"/>
            <a:r>
              <a:rPr lang="en-US" sz="2200" u="sng" dirty="0"/>
              <a:t>Month 48</a:t>
            </a:r>
            <a:r>
              <a:rPr lang="en-US" sz="2200" dirty="0"/>
              <a:t>: Final report due</a:t>
            </a:r>
          </a:p>
          <a:p>
            <a:endParaRPr lang="en-US" dirty="0"/>
          </a:p>
          <a:p>
            <a:endParaRPr lang="en-US" dirty="0"/>
          </a:p>
          <a:p>
            <a:pPr lvl="1"/>
            <a:endParaRPr lang="en-US" sz="2600" b="1" dirty="0"/>
          </a:p>
        </p:txBody>
      </p:sp>
      <p:sp>
        <p:nvSpPr>
          <p:cNvPr id="4" name="Slide Number Placeholder 1">
            <a:extLst>
              <a:ext uri="{FF2B5EF4-FFF2-40B4-BE49-F238E27FC236}">
                <a16:creationId xmlns:a16="http://schemas.microsoft.com/office/drawing/2014/main" id="{7893978F-3481-FB90-B68F-91034D219AC4}"/>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397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normAutofit/>
          </a:bodyPr>
          <a:lstStyle/>
          <a:p>
            <a:r>
              <a:rPr lang="en-US" dirty="0"/>
              <a:t>Open Educational Resources and Credential Transparency</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111624"/>
            <a:ext cx="10688824" cy="4894729"/>
          </a:xfrm>
        </p:spPr>
        <p:txBody>
          <a:bodyPr/>
          <a:lstStyle/>
          <a:p>
            <a:r>
              <a:rPr lang="en-US" sz="2800" dirty="0"/>
              <a:t>Per the SCC2/3 FOA (pages 63-64), grantees must:</a:t>
            </a:r>
          </a:p>
          <a:p>
            <a:pPr lvl="1"/>
            <a:r>
              <a:rPr lang="en-US" sz="2600" dirty="0"/>
              <a:t>license to the public all work created with the support of the grant; and</a:t>
            </a:r>
          </a:p>
          <a:p>
            <a:pPr lvl="1"/>
            <a:r>
              <a:rPr lang="en-US" sz="2600" dirty="0"/>
              <a:t>make the credentials and competencies that they develop publicly accessible through the use of linked open data formats.  </a:t>
            </a:r>
          </a:p>
          <a:p>
            <a:r>
              <a:rPr lang="en-US" sz="2800" dirty="0"/>
              <a:t>Grantees may need to seek assistance from a specialist in in their SCC Partnership or an outside expert on credential/data transparency. </a:t>
            </a:r>
          </a:p>
          <a:p>
            <a:r>
              <a:rPr lang="en-US" sz="2800" dirty="0"/>
              <a:t>DOL will provide further information and additional technical assistance regarding both of these requirements.</a:t>
            </a:r>
          </a:p>
          <a:p>
            <a:endParaRPr lang="en-US" sz="2600" dirty="0"/>
          </a:p>
        </p:txBody>
      </p:sp>
    </p:spTree>
    <p:extLst>
      <p:ext uri="{BB962C8B-B14F-4D97-AF65-F5344CB8AC3E}">
        <p14:creationId xmlns:p14="http://schemas.microsoft.com/office/powerpoint/2010/main" val="3566323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29</a:t>
            </a:fld>
            <a:endParaRPr lang="en-US" dirty="0"/>
          </a:p>
        </p:txBody>
      </p:sp>
      <p:sp>
        <p:nvSpPr>
          <p:cNvPr id="3" name="Title 2"/>
          <p:cNvSpPr>
            <a:spLocks noGrp="1"/>
          </p:cNvSpPr>
          <p:nvPr>
            <p:ph type="title"/>
          </p:nvPr>
        </p:nvSpPr>
        <p:spPr/>
        <p:txBody>
          <a:bodyPr/>
          <a:lstStyle/>
          <a:p>
            <a:r>
              <a:rPr lang="en-US" dirty="0"/>
              <a:t>Polling Question: Preparing to Launch your Grant</a:t>
            </a:r>
          </a:p>
        </p:txBody>
      </p:sp>
      <p:sp>
        <p:nvSpPr>
          <p:cNvPr id="4" name="Text Placeholder 3"/>
          <p:cNvSpPr>
            <a:spLocks noGrp="1"/>
          </p:cNvSpPr>
          <p:nvPr>
            <p:ph type="body" idx="14"/>
          </p:nvPr>
        </p:nvSpPr>
        <p:spPr/>
        <p:txBody>
          <a:bodyPr/>
          <a:lstStyle/>
          <a:p>
            <a:r>
              <a:rPr lang="en-US" sz="3600" dirty="0"/>
              <a:t>When do you anticipate hiring your project manager?  </a:t>
            </a:r>
          </a:p>
          <a:p>
            <a:endParaRPr lang="en-US" dirty="0"/>
          </a:p>
        </p:txBody>
      </p:sp>
      <p:sp>
        <p:nvSpPr>
          <p:cNvPr id="6" name="Content Placeholder 5"/>
          <p:cNvSpPr>
            <a:spLocks noGrp="1"/>
          </p:cNvSpPr>
          <p:nvPr>
            <p:ph idx="1"/>
          </p:nvPr>
        </p:nvSpPr>
        <p:spPr/>
        <p:txBody>
          <a:bodyPr/>
          <a:lstStyle/>
          <a:p>
            <a:pPr>
              <a:buFont typeface="+mj-lt"/>
              <a:buAutoNum type="alphaUcPeriod"/>
            </a:pPr>
            <a:r>
              <a:rPr lang="en-US" dirty="0"/>
              <a:t>Our project manager is already in place!</a:t>
            </a:r>
          </a:p>
          <a:p>
            <a:pPr>
              <a:buFont typeface="+mj-lt"/>
              <a:buAutoNum type="alphaUcPeriod"/>
            </a:pPr>
            <a:r>
              <a:rPr lang="en-US" dirty="0"/>
              <a:t>By May 1, 2023</a:t>
            </a:r>
          </a:p>
          <a:p>
            <a:pPr>
              <a:buFont typeface="+mj-lt"/>
              <a:buAutoNum type="alphaUcPeriod"/>
            </a:pPr>
            <a:r>
              <a:rPr lang="en-US" dirty="0"/>
              <a:t>By June 1, 2023</a:t>
            </a:r>
          </a:p>
          <a:p>
            <a:pPr>
              <a:buFont typeface="+mj-lt"/>
              <a:buAutoNum type="alphaUcPeriod"/>
            </a:pPr>
            <a:r>
              <a:rPr lang="en-US" dirty="0"/>
              <a:t>By September 1, 2023 or later</a:t>
            </a:r>
          </a:p>
        </p:txBody>
      </p:sp>
    </p:spTree>
    <p:extLst>
      <p:ext uri="{BB962C8B-B14F-4D97-AF65-F5344CB8AC3E}">
        <p14:creationId xmlns:p14="http://schemas.microsoft.com/office/powerpoint/2010/main" val="2517258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pPr/>
              <a:t>30</a:t>
            </a:fld>
            <a:endParaRPr lang="en-US" dirty="0"/>
          </a:p>
        </p:txBody>
      </p:sp>
      <p:sp>
        <p:nvSpPr>
          <p:cNvPr id="3" name="Title 2"/>
          <p:cNvSpPr>
            <a:spLocks noGrp="1"/>
          </p:cNvSpPr>
          <p:nvPr>
            <p:ph type="title"/>
          </p:nvPr>
        </p:nvSpPr>
        <p:spPr/>
        <p:txBody>
          <a:bodyPr/>
          <a:lstStyle/>
          <a:p>
            <a:r>
              <a:rPr lang="en-US" dirty="0"/>
              <a:t>Your Federal Team</a:t>
            </a:r>
          </a:p>
        </p:txBody>
      </p:sp>
      <p:sp>
        <p:nvSpPr>
          <p:cNvPr id="4" name="Text Placeholder 3"/>
          <p:cNvSpPr>
            <a:spLocks noGrp="1"/>
          </p:cNvSpPr>
          <p:nvPr>
            <p:ph type="body" idx="1"/>
          </p:nvPr>
        </p:nvSpPr>
        <p:spPr>
          <a:xfrm>
            <a:off x="800100" y="4269493"/>
            <a:ext cx="6553200" cy="1940807"/>
          </a:xfrm>
        </p:spPr>
        <p:txBody>
          <a:bodyPr>
            <a:normAutofit/>
          </a:bodyPr>
          <a:lstStyle/>
          <a:p>
            <a:r>
              <a:rPr lang="en-US" dirty="0"/>
              <a:t>Collaboration and Coordination</a:t>
            </a:r>
          </a:p>
        </p:txBody>
      </p:sp>
    </p:spTree>
    <p:extLst>
      <p:ext uri="{BB962C8B-B14F-4D97-AF65-F5344CB8AC3E}">
        <p14:creationId xmlns:p14="http://schemas.microsoft.com/office/powerpoint/2010/main" val="3837828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63B85-6D63-472E-A426-32BE69272F31}"/>
              </a:ext>
            </a:extLst>
          </p:cNvPr>
          <p:cNvSpPr>
            <a:spLocks noGrp="1"/>
          </p:cNvSpPr>
          <p:nvPr>
            <p:ph type="title"/>
          </p:nvPr>
        </p:nvSpPr>
        <p:spPr>
          <a:xfrm>
            <a:off x="933369" y="136463"/>
            <a:ext cx="9974775" cy="712390"/>
          </a:xfrm>
        </p:spPr>
        <p:txBody>
          <a:bodyPr anchor="t">
            <a:noAutofit/>
          </a:bodyPr>
          <a:lstStyle/>
          <a:p>
            <a:r>
              <a:rPr lang="en-US" sz="3400" dirty="0"/>
              <a:t>Your Federal Team at the Department of Labor (DOL) </a:t>
            </a:r>
            <a:br>
              <a:rPr lang="en-US" sz="3400" dirty="0"/>
            </a:br>
            <a:endParaRPr lang="en-US" sz="3400" dirty="0"/>
          </a:p>
        </p:txBody>
      </p:sp>
      <p:sp>
        <p:nvSpPr>
          <p:cNvPr id="3" name="Slide Number Placeholder 2">
            <a:extLst>
              <a:ext uri="{FF2B5EF4-FFF2-40B4-BE49-F238E27FC236}">
                <a16:creationId xmlns:a16="http://schemas.microsoft.com/office/drawing/2014/main" id="{09753BAE-F322-4BF0-9CC2-66812477A713}"/>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31</a:t>
            </a:fld>
            <a:endParaRPr lang="en-US" sz="1400" b="0" dirty="0">
              <a:solidFill>
                <a:srgbClr val="303030">
                  <a:lumMod val="75000"/>
                  <a:lumOff val="25000"/>
                </a:srgbClr>
              </a:solidFill>
              <a:latin typeface="Arial" panose="020B0604020202020204"/>
            </a:endParaRPr>
          </a:p>
        </p:txBody>
      </p:sp>
      <p:graphicFrame>
        <p:nvGraphicFramePr>
          <p:cNvPr id="4" name="Diagram 3">
            <a:extLst>
              <a:ext uri="{FF2B5EF4-FFF2-40B4-BE49-F238E27FC236}">
                <a16:creationId xmlns:a16="http://schemas.microsoft.com/office/drawing/2014/main" id="{C2C01568-9047-48CC-9BEE-1D4A1E9B035F}"/>
              </a:ext>
            </a:extLst>
          </p:cNvPr>
          <p:cNvGraphicFramePr/>
          <p:nvPr>
            <p:extLst>
              <p:ext uri="{D42A27DB-BD31-4B8C-83A1-F6EECF244321}">
                <p14:modId xmlns:p14="http://schemas.microsoft.com/office/powerpoint/2010/main" val="725033510"/>
              </p:ext>
            </p:extLst>
          </p:nvPr>
        </p:nvGraphicFramePr>
        <p:xfrm>
          <a:off x="683491" y="1397001"/>
          <a:ext cx="7618925" cy="3978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a:extLst>
              <a:ext uri="{FF2B5EF4-FFF2-40B4-BE49-F238E27FC236}">
                <a16:creationId xmlns:a16="http://schemas.microsoft.com/office/drawing/2014/main" id="{715127FF-6C8B-4063-84F9-6472069BE2DC}"/>
              </a:ext>
            </a:extLst>
          </p:cNvPr>
          <p:cNvGrpSpPr/>
          <p:nvPr/>
        </p:nvGrpSpPr>
        <p:grpSpPr>
          <a:xfrm>
            <a:off x="8545671" y="3429000"/>
            <a:ext cx="49899" cy="997982"/>
            <a:chOff x="4361055" y="1123384"/>
            <a:chExt cx="49899" cy="997982"/>
          </a:xfrm>
        </p:grpSpPr>
        <p:sp>
          <p:nvSpPr>
            <p:cNvPr id="6" name="Straight Connector 3">
              <a:extLst>
                <a:ext uri="{FF2B5EF4-FFF2-40B4-BE49-F238E27FC236}">
                  <a16:creationId xmlns:a16="http://schemas.microsoft.com/office/drawing/2014/main" id="{FAB42C4D-AECA-4AC6-8C89-697B4FAC97FD}"/>
                </a:ext>
              </a:extLst>
            </p:cNvPr>
            <p:cNvSpPr/>
            <p:nvPr/>
          </p:nvSpPr>
          <p:spPr>
            <a:xfrm rot="18289469">
              <a:off x="3887013" y="1606599"/>
              <a:ext cx="997982" cy="31552"/>
            </a:xfrm>
            <a:custGeom>
              <a:avLst/>
              <a:gdLst/>
              <a:ahLst/>
              <a:cxnLst/>
              <a:rect l="0" t="0" r="0" b="0"/>
              <a:pathLst>
                <a:path>
                  <a:moveTo>
                    <a:pt x="0" y="15776"/>
                  </a:moveTo>
                  <a:lnTo>
                    <a:pt x="99798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7" name="Straight Connector 4">
              <a:extLst>
                <a:ext uri="{FF2B5EF4-FFF2-40B4-BE49-F238E27FC236}">
                  <a16:creationId xmlns:a16="http://schemas.microsoft.com/office/drawing/2014/main" id="{5562B938-735C-40D1-9A80-7842D308141A}"/>
                </a:ext>
              </a:extLst>
            </p:cNvPr>
            <p:cNvSpPr txBox="1"/>
            <p:nvPr/>
          </p:nvSpPr>
          <p:spPr>
            <a:xfrm rot="18289469">
              <a:off x="4361055" y="1597425"/>
              <a:ext cx="49899" cy="498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8" name="Group 7">
            <a:extLst>
              <a:ext uri="{FF2B5EF4-FFF2-40B4-BE49-F238E27FC236}">
                <a16:creationId xmlns:a16="http://schemas.microsoft.com/office/drawing/2014/main" id="{54E0DE9A-0FA9-4F2E-8DE5-CF03E917123A}"/>
              </a:ext>
            </a:extLst>
          </p:cNvPr>
          <p:cNvGrpSpPr/>
          <p:nvPr/>
        </p:nvGrpSpPr>
        <p:grpSpPr>
          <a:xfrm>
            <a:off x="8285664" y="3486275"/>
            <a:ext cx="569912" cy="31552"/>
            <a:chOff x="4101048" y="2016223"/>
            <a:chExt cx="569912" cy="31552"/>
          </a:xfrm>
        </p:grpSpPr>
        <p:sp>
          <p:nvSpPr>
            <p:cNvPr id="9" name="Straight Connector 3">
              <a:extLst>
                <a:ext uri="{FF2B5EF4-FFF2-40B4-BE49-F238E27FC236}">
                  <a16:creationId xmlns:a16="http://schemas.microsoft.com/office/drawing/2014/main" id="{17EECF2E-E3AA-4AFC-BA8D-63F7B0D2C7E6}"/>
                </a:ext>
              </a:extLst>
            </p:cNvPr>
            <p:cNvSpPr/>
            <p:nvPr/>
          </p:nvSpPr>
          <p:spPr>
            <a:xfrm>
              <a:off x="4101048" y="2016223"/>
              <a:ext cx="569912" cy="31552"/>
            </a:xfrm>
            <a:custGeom>
              <a:avLst/>
              <a:gdLst/>
              <a:ahLst/>
              <a:cxnLst/>
              <a:rect l="0" t="0" r="0" b="0"/>
              <a:pathLst>
                <a:path>
                  <a:moveTo>
                    <a:pt x="0" y="15776"/>
                  </a:moveTo>
                  <a:lnTo>
                    <a:pt x="56991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Straight Connector 4">
              <a:extLst>
                <a:ext uri="{FF2B5EF4-FFF2-40B4-BE49-F238E27FC236}">
                  <a16:creationId xmlns:a16="http://schemas.microsoft.com/office/drawing/2014/main" id="{7D670A9A-CFC5-4C36-B787-F921FFC5BA9C}"/>
                </a:ext>
              </a:extLst>
            </p:cNvPr>
            <p:cNvSpPr txBox="1"/>
            <p:nvPr/>
          </p:nvSpPr>
          <p:spPr>
            <a:xfrm>
              <a:off x="4371757" y="2017752"/>
              <a:ext cx="28495" cy="2849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11" name="Group 10">
            <a:extLst>
              <a:ext uri="{FF2B5EF4-FFF2-40B4-BE49-F238E27FC236}">
                <a16:creationId xmlns:a16="http://schemas.microsoft.com/office/drawing/2014/main" id="{50D892E2-9560-4F76-9DEF-CD9E9CAAB0E7}"/>
              </a:ext>
            </a:extLst>
          </p:cNvPr>
          <p:cNvGrpSpPr/>
          <p:nvPr/>
        </p:nvGrpSpPr>
        <p:grpSpPr>
          <a:xfrm>
            <a:off x="8544929" y="2604510"/>
            <a:ext cx="49899" cy="997982"/>
            <a:chOff x="4361055" y="1942633"/>
            <a:chExt cx="49899" cy="997982"/>
          </a:xfrm>
        </p:grpSpPr>
        <p:sp>
          <p:nvSpPr>
            <p:cNvPr id="12" name="Straight Connector 3">
              <a:extLst>
                <a:ext uri="{FF2B5EF4-FFF2-40B4-BE49-F238E27FC236}">
                  <a16:creationId xmlns:a16="http://schemas.microsoft.com/office/drawing/2014/main" id="{079C0F67-8A73-4EA5-8404-44DB4A75D71A}"/>
                </a:ext>
              </a:extLst>
            </p:cNvPr>
            <p:cNvSpPr/>
            <p:nvPr/>
          </p:nvSpPr>
          <p:spPr>
            <a:xfrm rot="3310531">
              <a:off x="3887013" y="2425848"/>
              <a:ext cx="997982" cy="31552"/>
            </a:xfrm>
            <a:custGeom>
              <a:avLst/>
              <a:gdLst/>
              <a:ahLst/>
              <a:cxnLst/>
              <a:rect l="0" t="0" r="0" b="0"/>
              <a:pathLst>
                <a:path>
                  <a:moveTo>
                    <a:pt x="0" y="15776"/>
                  </a:moveTo>
                  <a:lnTo>
                    <a:pt x="997982" y="15776"/>
                  </a:lnTo>
                </a:path>
              </a:pathLst>
            </a:custGeom>
            <a:noFill/>
          </p:spPr>
          <p:style>
            <a:lnRef idx="1">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3" name="Straight Connector 4">
              <a:extLst>
                <a:ext uri="{FF2B5EF4-FFF2-40B4-BE49-F238E27FC236}">
                  <a16:creationId xmlns:a16="http://schemas.microsoft.com/office/drawing/2014/main" id="{D0E2D9B4-A72A-4F78-BAF8-07168A2D533C}"/>
                </a:ext>
              </a:extLst>
            </p:cNvPr>
            <p:cNvSpPr txBox="1"/>
            <p:nvPr/>
          </p:nvSpPr>
          <p:spPr>
            <a:xfrm rot="3310531">
              <a:off x="4361055" y="2416675"/>
              <a:ext cx="49899" cy="4989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p>
              <a:pPr algn="ctr" defTabSz="222250">
                <a:lnSpc>
                  <a:spcPct val="90000"/>
                </a:lnSpc>
                <a:spcBef>
                  <a:spcPct val="0"/>
                </a:spcBef>
                <a:spcAft>
                  <a:spcPct val="35000"/>
                </a:spcAft>
              </a:pPr>
              <a:endParaRPr lang="en-US" sz="500" dirty="0"/>
            </a:p>
          </p:txBody>
        </p:sp>
      </p:grpSp>
      <p:grpSp>
        <p:nvGrpSpPr>
          <p:cNvPr id="14" name="Group 13">
            <a:extLst>
              <a:ext uri="{FF2B5EF4-FFF2-40B4-BE49-F238E27FC236}">
                <a16:creationId xmlns:a16="http://schemas.microsoft.com/office/drawing/2014/main" id="{7FB46A4C-E725-46DF-81EE-FC269ECDAD6F}"/>
              </a:ext>
            </a:extLst>
          </p:cNvPr>
          <p:cNvGrpSpPr/>
          <p:nvPr/>
        </p:nvGrpSpPr>
        <p:grpSpPr>
          <a:xfrm>
            <a:off x="8888650" y="3103501"/>
            <a:ext cx="1424781" cy="712390"/>
            <a:chOff x="4670961" y="856555"/>
            <a:chExt cx="1424781" cy="712390"/>
          </a:xfrm>
        </p:grpSpPr>
        <p:sp>
          <p:nvSpPr>
            <p:cNvPr id="15" name="Rectangle: Rounded Corners 14">
              <a:extLst>
                <a:ext uri="{FF2B5EF4-FFF2-40B4-BE49-F238E27FC236}">
                  <a16:creationId xmlns:a16="http://schemas.microsoft.com/office/drawing/2014/main" id="{66D6FC6A-8AD1-41B0-9ABB-E17A5024E3B1}"/>
                </a:ext>
              </a:extLst>
            </p:cNvPr>
            <p:cNvSpPr/>
            <p:nvPr/>
          </p:nvSpPr>
          <p:spPr>
            <a:xfrm>
              <a:off x="4670961" y="856555"/>
              <a:ext cx="1424781" cy="712390"/>
            </a:xfrm>
            <a:prstGeom prst="roundRect">
              <a:avLst>
                <a:gd name="adj" fmla="val 10000"/>
              </a:avLst>
            </a:prstGeom>
            <a:ln/>
          </p:spPr>
          <p:style>
            <a:lnRef idx="0">
              <a:schemeClr val="accent6"/>
            </a:lnRef>
            <a:fillRef idx="3">
              <a:schemeClr val="accent6"/>
            </a:fillRef>
            <a:effectRef idx="3">
              <a:schemeClr val="accent6"/>
            </a:effectRef>
            <a:fontRef idx="minor">
              <a:schemeClr val="lt1"/>
            </a:fontRef>
          </p:style>
        </p:sp>
        <p:sp>
          <p:nvSpPr>
            <p:cNvPr id="16" name="Rectangle: Rounded Corners 4">
              <a:extLst>
                <a:ext uri="{FF2B5EF4-FFF2-40B4-BE49-F238E27FC236}">
                  <a16:creationId xmlns:a16="http://schemas.microsoft.com/office/drawing/2014/main" id="{61899717-4820-4278-85C8-C00A2F51890B}"/>
                </a:ext>
              </a:extLst>
            </p:cNvPr>
            <p:cNvSpPr txBox="1"/>
            <p:nvPr/>
          </p:nvSpPr>
          <p:spPr>
            <a:xfrm>
              <a:off x="4691826" y="877420"/>
              <a:ext cx="1383051" cy="670660"/>
            </a:xfrm>
            <a:prstGeom prst="rect">
              <a:avLst/>
            </a:prstGeom>
            <a:ln/>
          </p:spPr>
          <p:style>
            <a:lnRef idx="0">
              <a:schemeClr val="accent6"/>
            </a:lnRef>
            <a:fillRef idx="3">
              <a:schemeClr val="accent6"/>
            </a:fillRef>
            <a:effectRef idx="3">
              <a:schemeClr val="accent6"/>
            </a:effectRef>
            <a:fontRef idx="minor">
              <a:schemeClr val="lt1"/>
            </a:fontRef>
          </p:style>
          <p:txBody>
            <a:bodyPr spcFirstLastPara="0" vert="horz" wrap="square" lIns="9525" tIns="9525" rIns="9525" bIns="9525" numCol="1" spcCol="1270" anchor="ctr" anchorCtr="0">
              <a:noAutofit/>
            </a:bodyPr>
            <a:lstStyle/>
            <a:p>
              <a:pPr algn="ctr" defTabSz="666750">
                <a:lnSpc>
                  <a:spcPct val="90000"/>
                </a:lnSpc>
                <a:spcBef>
                  <a:spcPct val="0"/>
                </a:spcBef>
                <a:spcAft>
                  <a:spcPct val="35000"/>
                </a:spcAft>
              </a:pPr>
              <a:r>
                <a:rPr lang="en-US" sz="2400" dirty="0"/>
                <a:t>Grantee</a:t>
              </a:r>
            </a:p>
          </p:txBody>
        </p:sp>
      </p:grpSp>
    </p:spTree>
    <p:custDataLst>
      <p:tags r:id="rId1"/>
    </p:custDataLst>
    <p:extLst>
      <p:ext uri="{BB962C8B-B14F-4D97-AF65-F5344CB8AC3E}">
        <p14:creationId xmlns:p14="http://schemas.microsoft.com/office/powerpoint/2010/main" val="913432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7B170A-09BE-4A36-94D0-89D0B1F85D36}"/>
              </a:ext>
            </a:extLst>
          </p:cNvPr>
          <p:cNvSpPr>
            <a:spLocks noGrp="1"/>
          </p:cNvSpPr>
          <p:nvPr>
            <p:ph type="title"/>
          </p:nvPr>
        </p:nvSpPr>
        <p:spPr>
          <a:xfrm>
            <a:off x="3593875" y="6313576"/>
            <a:ext cx="5283132" cy="409959"/>
          </a:xfrm>
        </p:spPr>
        <p:txBody>
          <a:bodyPr anchor="t">
            <a:normAutofit/>
          </a:bodyPr>
          <a:lstStyle/>
          <a:p>
            <a:pPr algn="ctr"/>
            <a:r>
              <a:rPr lang="en-US" sz="1800" b="0" dirty="0"/>
              <a:t>Your FPO is identified in your grant package.</a:t>
            </a:r>
          </a:p>
        </p:txBody>
      </p:sp>
      <p:sp>
        <p:nvSpPr>
          <p:cNvPr id="3" name="Slide Number Placeholder 2">
            <a:extLst>
              <a:ext uri="{FF2B5EF4-FFF2-40B4-BE49-F238E27FC236}">
                <a16:creationId xmlns:a16="http://schemas.microsoft.com/office/drawing/2014/main" id="{152C93ED-9DCD-44E8-BB16-87CA3D6D3AD8}"/>
              </a:ext>
            </a:extLst>
          </p:cNvPr>
          <p:cNvSpPr>
            <a:spLocks noGrp="1"/>
          </p:cNvSpPr>
          <p:nvPr>
            <p:ph type="sldNum" sz="quarter" idx="10"/>
          </p:nvPr>
        </p:nvSpPr>
        <p:spPr/>
        <p:txBody>
          <a:bodyPr/>
          <a:lstStyle/>
          <a:p>
            <a:fld id="{706D636C-90A3-4979-BA37-BAB384B22101}" type="slidenum">
              <a:rPr lang="en-US" smtClean="0"/>
              <a:pPr/>
              <a:t>32</a:t>
            </a:fld>
            <a:endParaRPr lang="en-US" dirty="0"/>
          </a:p>
        </p:txBody>
      </p:sp>
      <p:graphicFrame>
        <p:nvGraphicFramePr>
          <p:cNvPr id="10" name="Diagram 9">
            <a:extLst>
              <a:ext uri="{FF2B5EF4-FFF2-40B4-BE49-F238E27FC236}">
                <a16:creationId xmlns:a16="http://schemas.microsoft.com/office/drawing/2014/main" id="{AE33B6DD-8139-4758-BC4D-5F4FD6EFD98A}"/>
              </a:ext>
            </a:extLst>
          </p:cNvPr>
          <p:cNvGraphicFramePr/>
          <p:nvPr>
            <p:extLst>
              <p:ext uri="{D42A27DB-BD31-4B8C-83A1-F6EECF244321}">
                <p14:modId xmlns:p14="http://schemas.microsoft.com/office/powerpoint/2010/main" val="2952988308"/>
              </p:ext>
            </p:extLst>
          </p:nvPr>
        </p:nvGraphicFramePr>
        <p:xfrm>
          <a:off x="577950" y="1744641"/>
          <a:ext cx="4458870" cy="35309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3">
            <a:extLst>
              <a:ext uri="{FF2B5EF4-FFF2-40B4-BE49-F238E27FC236}">
                <a16:creationId xmlns:a16="http://schemas.microsoft.com/office/drawing/2014/main" id="{00B842E5-0445-4D2E-85D1-60DE539942D4}"/>
              </a:ext>
            </a:extLst>
          </p:cNvPr>
          <p:cNvSpPr txBox="1">
            <a:spLocks/>
          </p:cNvSpPr>
          <p:nvPr/>
        </p:nvSpPr>
        <p:spPr>
          <a:xfrm>
            <a:off x="2102407" y="1063325"/>
            <a:ext cx="7987186" cy="84406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400" b="0" dirty="0">
                <a:latin typeface="+mn-lt"/>
              </a:rPr>
              <a:t>Your FPO is critical to the success of your grant program.</a:t>
            </a:r>
          </a:p>
        </p:txBody>
      </p:sp>
      <p:sp>
        <p:nvSpPr>
          <p:cNvPr id="2" name="TextBox 1">
            <a:extLst>
              <a:ext uri="{FF2B5EF4-FFF2-40B4-BE49-F238E27FC236}">
                <a16:creationId xmlns:a16="http://schemas.microsoft.com/office/drawing/2014/main" id="{15642F75-25CF-4B1B-B96E-3C998BE5FCEA}"/>
              </a:ext>
            </a:extLst>
          </p:cNvPr>
          <p:cNvSpPr txBox="1"/>
          <p:nvPr/>
        </p:nvSpPr>
        <p:spPr>
          <a:xfrm>
            <a:off x="784861" y="121921"/>
            <a:ext cx="5028108" cy="584775"/>
          </a:xfrm>
          <a:prstGeom prst="rect">
            <a:avLst/>
          </a:prstGeom>
          <a:noFill/>
        </p:spPr>
        <p:txBody>
          <a:bodyPr wrap="none" rtlCol="0">
            <a:spAutoFit/>
          </a:bodyPr>
          <a:lstStyle/>
          <a:p>
            <a:r>
              <a:rPr lang="en-US" sz="3200" b="1"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ea typeface="+mj-ea"/>
                <a:cs typeface="+mj-cs"/>
              </a:rPr>
              <a:t>Federal Project Officer (FPO)</a:t>
            </a:r>
          </a:p>
        </p:txBody>
      </p:sp>
      <p:pic>
        <p:nvPicPr>
          <p:cNvPr id="7" name="Content Placeholder 5" descr="United States broken into 6 regions">
            <a:extLst>
              <a:ext uri="{FF2B5EF4-FFF2-40B4-BE49-F238E27FC236}">
                <a16:creationId xmlns:a16="http://schemas.microsoft.com/office/drawing/2014/main" id="{A35CC0A4-58B7-4F74-AFF4-5DFE145F66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12969" y="1744640"/>
            <a:ext cx="5854267" cy="4409417"/>
          </a:xfrm>
          <a:prstGeom prst="rect">
            <a:avLst/>
          </a:prstGeom>
        </p:spPr>
      </p:pic>
    </p:spTree>
    <p:custDataLst>
      <p:tags r:id="rId1"/>
    </p:custDataLst>
    <p:extLst>
      <p:ext uri="{BB962C8B-B14F-4D97-AF65-F5344CB8AC3E}">
        <p14:creationId xmlns:p14="http://schemas.microsoft.com/office/powerpoint/2010/main" val="326008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22721D-729D-42BA-8BB1-60C49197BD4E}"/>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33</a:t>
            </a:fld>
            <a:endParaRPr lang="en-US" sz="1400" b="0" dirty="0">
              <a:solidFill>
                <a:srgbClr val="303030">
                  <a:lumMod val="75000"/>
                  <a:lumOff val="25000"/>
                </a:srgbClr>
              </a:solidFill>
              <a:latin typeface="Arial" panose="020B0604020202020204"/>
            </a:endParaRPr>
          </a:p>
        </p:txBody>
      </p:sp>
      <p:sp>
        <p:nvSpPr>
          <p:cNvPr id="8" name="Title 1">
            <a:extLst>
              <a:ext uri="{FF2B5EF4-FFF2-40B4-BE49-F238E27FC236}">
                <a16:creationId xmlns:a16="http://schemas.microsoft.com/office/drawing/2014/main" id="{5039E5F2-05DE-4099-AE08-E28DA8F0E485}"/>
              </a:ext>
            </a:extLst>
          </p:cNvPr>
          <p:cNvSpPr txBox="1">
            <a:spLocks/>
          </p:cNvSpPr>
          <p:nvPr/>
        </p:nvSpPr>
        <p:spPr>
          <a:xfrm>
            <a:off x="2229874" y="5543749"/>
            <a:ext cx="8894839" cy="792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OGM staff provide guidance and training on policy issues and fiscal/administrative requirements of the grant.</a:t>
            </a:r>
          </a:p>
          <a:p>
            <a:endParaRPr lang="en-US" sz="2000" dirty="0"/>
          </a:p>
        </p:txBody>
      </p:sp>
      <p:sp>
        <p:nvSpPr>
          <p:cNvPr id="5" name="Title 4">
            <a:extLst>
              <a:ext uri="{FF2B5EF4-FFF2-40B4-BE49-F238E27FC236}">
                <a16:creationId xmlns:a16="http://schemas.microsoft.com/office/drawing/2014/main" id="{7ED54CF5-578A-4242-8A25-93EF4FC01237}"/>
              </a:ext>
            </a:extLst>
          </p:cNvPr>
          <p:cNvSpPr>
            <a:spLocks noGrp="1"/>
          </p:cNvSpPr>
          <p:nvPr>
            <p:ph type="title"/>
          </p:nvPr>
        </p:nvSpPr>
        <p:spPr>
          <a:xfrm>
            <a:off x="822960" y="175055"/>
            <a:ext cx="7955280" cy="792865"/>
          </a:xfrm>
        </p:spPr>
        <p:txBody>
          <a:bodyPr anchor="t"/>
          <a:lstStyle/>
          <a:p>
            <a:r>
              <a:rPr lang="en-US" dirty="0"/>
              <a:t>Grant Officer (OGM)</a:t>
            </a:r>
          </a:p>
        </p:txBody>
      </p:sp>
      <p:pic>
        <p:nvPicPr>
          <p:cNvPr id="3" name="Picture 2" descr="The word Granted displaying on a laptop monitor.">
            <a:extLst>
              <a:ext uri="{FF2B5EF4-FFF2-40B4-BE49-F238E27FC236}">
                <a16:creationId xmlns:a16="http://schemas.microsoft.com/office/drawing/2014/main" id="{BC748102-EE1B-4C77-88DC-871BE0B493B6}"/>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a:stretch>
            <a:fillRect/>
          </a:stretch>
        </p:blipFill>
        <p:spPr>
          <a:xfrm>
            <a:off x="1898754" y="2195596"/>
            <a:ext cx="4051111" cy="3123568"/>
          </a:xfrm>
          <a:prstGeom prst="rect">
            <a:avLst/>
          </a:prstGeom>
          <a:ln w="19050">
            <a:solidFill>
              <a:schemeClr val="accent1"/>
            </a:solidFill>
          </a:ln>
        </p:spPr>
      </p:pic>
      <p:sp>
        <p:nvSpPr>
          <p:cNvPr id="7" name="Rectangle 6">
            <a:extLst>
              <a:ext uri="{FF2B5EF4-FFF2-40B4-BE49-F238E27FC236}">
                <a16:creationId xmlns:a16="http://schemas.microsoft.com/office/drawing/2014/main" id="{F9F4D14C-ADFE-4BE5-A430-4CAEFFDB48AD}"/>
              </a:ext>
            </a:extLst>
          </p:cNvPr>
          <p:cNvSpPr/>
          <p:nvPr/>
        </p:nvSpPr>
        <p:spPr>
          <a:xfrm>
            <a:off x="5987906" y="2195596"/>
            <a:ext cx="4410986" cy="592912"/>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Maintains official grant documents</a:t>
            </a:r>
          </a:p>
        </p:txBody>
      </p:sp>
      <p:sp>
        <p:nvSpPr>
          <p:cNvPr id="9" name="Rectangle 8">
            <a:extLst>
              <a:ext uri="{FF2B5EF4-FFF2-40B4-BE49-F238E27FC236}">
                <a16:creationId xmlns:a16="http://schemas.microsoft.com/office/drawing/2014/main" id="{2AEF123E-FE90-4274-851A-13D766149B22}"/>
              </a:ext>
            </a:extLst>
          </p:cNvPr>
          <p:cNvSpPr/>
          <p:nvPr/>
        </p:nvSpPr>
        <p:spPr>
          <a:xfrm>
            <a:off x="5987905" y="2786200"/>
            <a:ext cx="4410986" cy="1051560"/>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Regional Grant Officer can approve grant modifications and equipment purchases </a:t>
            </a:r>
          </a:p>
        </p:txBody>
      </p:sp>
      <p:sp>
        <p:nvSpPr>
          <p:cNvPr id="10" name="Rectangle 9">
            <a:extLst>
              <a:ext uri="{FF2B5EF4-FFF2-40B4-BE49-F238E27FC236}">
                <a16:creationId xmlns:a16="http://schemas.microsoft.com/office/drawing/2014/main" id="{13F60B99-F52E-49E3-A802-07B479355802}"/>
              </a:ext>
            </a:extLst>
          </p:cNvPr>
          <p:cNvSpPr/>
          <p:nvPr/>
        </p:nvSpPr>
        <p:spPr>
          <a:xfrm>
            <a:off x="5987905" y="3857498"/>
            <a:ext cx="4410986" cy="1461667"/>
          </a:xfrm>
          <a:prstGeom prst="rect">
            <a:avLst/>
          </a:prstGeom>
          <a:solidFill>
            <a:schemeClr val="tx2">
              <a:lumMod val="10000"/>
              <a:lumOff val="90000"/>
            </a:schemeClr>
          </a:solidFill>
          <a:ln>
            <a:solidFill>
              <a:schemeClr val="accent1"/>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National Grant Officer approves complicated grant modifications: limited changes to SOW, changes in signatory and NICRA </a:t>
            </a:r>
          </a:p>
        </p:txBody>
      </p:sp>
      <p:sp>
        <p:nvSpPr>
          <p:cNvPr id="11" name="Title 1">
            <a:extLst>
              <a:ext uri="{FF2B5EF4-FFF2-40B4-BE49-F238E27FC236}">
                <a16:creationId xmlns:a16="http://schemas.microsoft.com/office/drawing/2014/main" id="{9B2741F9-C1ED-4146-8A27-B02531C01935}"/>
              </a:ext>
            </a:extLst>
          </p:cNvPr>
          <p:cNvSpPr txBox="1">
            <a:spLocks/>
          </p:cNvSpPr>
          <p:nvPr/>
        </p:nvSpPr>
        <p:spPr>
          <a:xfrm>
            <a:off x="1040120" y="935264"/>
            <a:ext cx="8063373" cy="7639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t>Your assigned Grant Officer is listed on the Notice of Award page of the Grant Package.  Only the Grant Officer can approve changes to the Grant Agreement.</a:t>
            </a:r>
          </a:p>
          <a:p>
            <a:endParaRPr lang="en-US" sz="2000" dirty="0"/>
          </a:p>
        </p:txBody>
      </p:sp>
    </p:spTree>
    <p:custDataLst>
      <p:tags r:id="rId1"/>
    </p:custDataLst>
    <p:extLst>
      <p:ext uri="{BB962C8B-B14F-4D97-AF65-F5344CB8AC3E}">
        <p14:creationId xmlns:p14="http://schemas.microsoft.com/office/powerpoint/2010/main" val="371141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EB3638-C1D1-4970-8308-02565ABACB75}"/>
              </a:ext>
            </a:extLst>
          </p:cNvPr>
          <p:cNvSpPr>
            <a:spLocks noGrp="1"/>
          </p:cNvSpPr>
          <p:nvPr>
            <p:ph type="title"/>
          </p:nvPr>
        </p:nvSpPr>
        <p:spPr>
          <a:xfrm>
            <a:off x="862677" y="227334"/>
            <a:ext cx="8403839" cy="691709"/>
          </a:xfrm>
        </p:spPr>
        <p:txBody>
          <a:bodyPr anchor="t">
            <a:normAutofit/>
          </a:bodyPr>
          <a:lstStyle/>
          <a:p>
            <a:pPr defTabSz="457200"/>
            <a:r>
              <a:rPr lang="en-US" dirty="0"/>
              <a:t>Program Office Staff</a:t>
            </a:r>
          </a:p>
        </p:txBody>
      </p:sp>
      <p:graphicFrame>
        <p:nvGraphicFramePr>
          <p:cNvPr id="7" name="Content Placeholder 6">
            <a:extLst>
              <a:ext uri="{FF2B5EF4-FFF2-40B4-BE49-F238E27FC236}">
                <a16:creationId xmlns:a16="http://schemas.microsoft.com/office/drawing/2014/main" id="{582C4816-62D3-43B7-9732-9DDEBB4FF12C}"/>
              </a:ext>
            </a:extLst>
          </p:cNvPr>
          <p:cNvGraphicFramePr>
            <a:graphicFrameLocks noGrp="1"/>
          </p:cNvGraphicFramePr>
          <p:nvPr>
            <p:ph idx="1"/>
            <p:extLst>
              <p:ext uri="{D42A27DB-BD31-4B8C-83A1-F6EECF244321}">
                <p14:modId xmlns:p14="http://schemas.microsoft.com/office/powerpoint/2010/main" val="523543587"/>
              </p:ext>
            </p:extLst>
          </p:nvPr>
        </p:nvGraphicFramePr>
        <p:xfrm>
          <a:off x="2083753" y="919043"/>
          <a:ext cx="7954963" cy="44069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56EFFE56-586E-40AF-A084-12E403278D4B}"/>
              </a:ext>
            </a:extLst>
          </p:cNvPr>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34</a:t>
            </a:fld>
            <a:endParaRPr lang="en-US" sz="1400" b="0" dirty="0">
              <a:solidFill>
                <a:srgbClr val="303030">
                  <a:lumMod val="75000"/>
                  <a:lumOff val="25000"/>
                </a:srgbClr>
              </a:solidFill>
              <a:latin typeface="Arial" panose="020B0604020202020204"/>
            </a:endParaRPr>
          </a:p>
        </p:txBody>
      </p:sp>
      <p:sp>
        <p:nvSpPr>
          <p:cNvPr id="8" name="Title 4">
            <a:extLst>
              <a:ext uri="{FF2B5EF4-FFF2-40B4-BE49-F238E27FC236}">
                <a16:creationId xmlns:a16="http://schemas.microsoft.com/office/drawing/2014/main" id="{AABDE223-F469-418D-BC19-B31804B79F62}"/>
              </a:ext>
            </a:extLst>
          </p:cNvPr>
          <p:cNvSpPr txBox="1">
            <a:spLocks/>
          </p:cNvSpPr>
          <p:nvPr/>
        </p:nvSpPr>
        <p:spPr>
          <a:xfrm>
            <a:off x="2083751" y="5149437"/>
            <a:ext cx="8149534" cy="99957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a:lstStyle>
          <a:p>
            <a:r>
              <a:rPr lang="en-US" sz="2000" dirty="0">
                <a:latin typeface="+mn-lt"/>
              </a:rPr>
              <a:t>The Program Office for your grant may periodically request information about your grant outcomes for reports to Congress, the White House, or others. </a:t>
            </a:r>
          </a:p>
        </p:txBody>
      </p:sp>
    </p:spTree>
    <p:custDataLst>
      <p:tags r:id="rId1"/>
    </p:custDataLst>
    <p:extLst>
      <p:ext uri="{BB962C8B-B14F-4D97-AF65-F5344CB8AC3E}">
        <p14:creationId xmlns:p14="http://schemas.microsoft.com/office/powerpoint/2010/main" val="1813968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35</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46721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800101" y="1405872"/>
            <a:ext cx="7243762" cy="2357891"/>
          </a:xfrm>
        </p:spPr>
        <p:txBody>
          <a:bodyPr>
            <a:normAutofit/>
          </a:bodyPr>
          <a:lstStyle/>
          <a:p>
            <a:r>
              <a:rPr lang="en-US" sz="4000" dirty="0"/>
              <a:t>Grants Management Overview</a:t>
            </a:r>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36</a:t>
            </a:fld>
            <a:endParaRPr lang="en-US" dirty="0"/>
          </a:p>
        </p:txBody>
      </p:sp>
    </p:spTree>
    <p:custDataLst>
      <p:tags r:id="rId1"/>
    </p:custDataLst>
    <p:extLst>
      <p:ext uri="{BB962C8B-B14F-4D97-AF65-F5344CB8AC3E}">
        <p14:creationId xmlns:p14="http://schemas.microsoft.com/office/powerpoint/2010/main" val="3504428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991CACA-3196-4C85-AB67-70A3D482FE99}"/>
              </a:ext>
            </a:extLst>
          </p:cNvPr>
          <p:cNvSpPr>
            <a:spLocks noGrp="1"/>
          </p:cNvSpPr>
          <p:nvPr>
            <p:ph type="sldNum" sz="quarter" idx="4294967295"/>
          </p:nvPr>
        </p:nvSpPr>
        <p:spPr/>
        <p:txBody>
          <a:bodyPr/>
          <a:lstStyle/>
          <a:p>
            <a:fld id="{706D636C-90A3-4979-BA37-BAB384B22101}" type="slidenum">
              <a:rPr lang="en-US" smtClean="0"/>
              <a:pPr/>
              <a:t>37</a:t>
            </a:fld>
            <a:endParaRPr lang="en-US" dirty="0"/>
          </a:p>
        </p:txBody>
      </p:sp>
      <p:sp>
        <p:nvSpPr>
          <p:cNvPr id="2" name="Title 1">
            <a:extLst>
              <a:ext uri="{FF2B5EF4-FFF2-40B4-BE49-F238E27FC236}">
                <a16:creationId xmlns:a16="http://schemas.microsoft.com/office/drawing/2014/main" id="{ADC848BD-4503-45BD-A7A2-A5706D960D37}"/>
              </a:ext>
            </a:extLst>
          </p:cNvPr>
          <p:cNvSpPr>
            <a:spLocks noGrp="1"/>
          </p:cNvSpPr>
          <p:nvPr>
            <p:ph type="title"/>
          </p:nvPr>
        </p:nvSpPr>
        <p:spPr>
          <a:xfrm>
            <a:off x="777291" y="211986"/>
            <a:ext cx="11081335" cy="786384"/>
          </a:xfrm>
        </p:spPr>
        <p:txBody>
          <a:bodyPr>
            <a:normAutofit/>
          </a:bodyPr>
          <a:lstStyle/>
          <a:p>
            <a:r>
              <a:rPr lang="en-US" sz="4000" dirty="0"/>
              <a:t>Grant Transmittal Package</a:t>
            </a:r>
          </a:p>
        </p:txBody>
      </p:sp>
      <p:sp>
        <p:nvSpPr>
          <p:cNvPr id="6" name="Content Placeholder 5">
            <a:extLst>
              <a:ext uri="{FF2B5EF4-FFF2-40B4-BE49-F238E27FC236}">
                <a16:creationId xmlns:a16="http://schemas.microsoft.com/office/drawing/2014/main" id="{7765C467-6985-44F9-A42E-9F3F30F17602}"/>
              </a:ext>
            </a:extLst>
          </p:cNvPr>
          <p:cNvSpPr>
            <a:spLocks noGrp="1"/>
          </p:cNvSpPr>
          <p:nvPr>
            <p:ph idx="4294967295"/>
          </p:nvPr>
        </p:nvSpPr>
        <p:spPr>
          <a:xfrm>
            <a:off x="5065776" y="1554481"/>
            <a:ext cx="9007833" cy="4984434"/>
          </a:xfrm>
        </p:spPr>
        <p:txBody>
          <a:bodyPr>
            <a:normAutofit/>
          </a:bodyPr>
          <a:lstStyle/>
          <a:p>
            <a:r>
              <a:rPr lang="en-US" sz="3600" b="1" dirty="0"/>
              <a:t>Congratulatory Letter</a:t>
            </a:r>
          </a:p>
          <a:p>
            <a:r>
              <a:rPr lang="en-US" sz="3600" b="1" dirty="0"/>
              <a:t>Training and Employment Notice</a:t>
            </a:r>
          </a:p>
          <a:p>
            <a:pPr marL="0" indent="0">
              <a:buNone/>
            </a:pPr>
            <a:r>
              <a:rPr lang="en-US" sz="3600" b="1" dirty="0"/>
              <a:t>(TEN) 16-22 </a:t>
            </a:r>
          </a:p>
          <a:p>
            <a:r>
              <a:rPr lang="en-US" sz="3600" b="1" dirty="0"/>
              <a:t>Additional Information:</a:t>
            </a:r>
          </a:p>
          <a:p>
            <a:pPr>
              <a:buFont typeface="Courier New" panose="02070309020205020404" pitchFamily="49" charset="0"/>
              <a:buChar char="o"/>
            </a:pPr>
            <a:r>
              <a:rPr lang="en-US" sz="3600" b="1" dirty="0"/>
              <a:t> Grantee Handbook</a:t>
            </a:r>
          </a:p>
          <a:p>
            <a:pPr>
              <a:buFont typeface="Courier New" panose="02070309020205020404" pitchFamily="49" charset="0"/>
              <a:buChar char="o"/>
            </a:pPr>
            <a:r>
              <a:rPr lang="en-US" sz="3600" b="1" dirty="0"/>
              <a:t> GrantSolutions links/resources</a:t>
            </a:r>
          </a:p>
          <a:p>
            <a:pPr>
              <a:buFont typeface="Courier New" panose="02070309020205020404" pitchFamily="49" charset="0"/>
              <a:buChar char="o"/>
            </a:pPr>
            <a:endParaRPr lang="en-US" sz="3600" b="1" dirty="0"/>
          </a:p>
          <a:p>
            <a:pPr marL="0" indent="0">
              <a:buNone/>
            </a:pPr>
            <a:endParaRPr lang="en-US" sz="3600" b="1"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583" y="787740"/>
            <a:ext cx="5027421" cy="4515780"/>
          </a:xfrm>
          <a:prstGeom prst="rect">
            <a:avLst/>
          </a:prstGeom>
        </p:spPr>
      </p:pic>
    </p:spTree>
    <p:custDataLst>
      <p:tags r:id="rId1"/>
    </p:custDataLst>
    <p:extLst>
      <p:ext uri="{BB962C8B-B14F-4D97-AF65-F5344CB8AC3E}">
        <p14:creationId xmlns:p14="http://schemas.microsoft.com/office/powerpoint/2010/main" val="1175177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3669" y="213519"/>
            <a:ext cx="10813773" cy="581611"/>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3500" b="1" dirty="0">
                <a:gradFill>
                  <a:gsLst>
                    <a:gs pos="18000">
                      <a:srgbClr val="1C4372"/>
                    </a:gs>
                    <a:gs pos="100000">
                      <a:srgbClr val="2B65AD"/>
                    </a:gs>
                  </a:gsLst>
                  <a:lin ang="5400000" scaled="0"/>
                </a:gradFill>
                <a:effectLst/>
                <a:latin typeface="Arial" panose="020B0604020202020204" pitchFamily="34" charset="0"/>
                <a:ea typeface="Calibri" panose="020F0502020204030204" pitchFamily="34" charset="0"/>
              </a:rPr>
              <a:t>Financial Reporting Resources</a:t>
            </a:r>
            <a:endParaRPr lang="en-US" sz="3500" dirty="0"/>
          </a:p>
        </p:txBody>
      </p:sp>
      <p:sp>
        <p:nvSpPr>
          <p:cNvPr id="3" name="Content Placeholder 2"/>
          <p:cNvSpPr>
            <a:spLocks noGrp="1"/>
          </p:cNvSpPr>
          <p:nvPr>
            <p:ph idx="1"/>
          </p:nvPr>
        </p:nvSpPr>
        <p:spPr>
          <a:xfrm>
            <a:off x="1643269" y="1050235"/>
            <a:ext cx="9707217" cy="5410200"/>
          </a:xfrm>
        </p:spPr>
        <p:txBody>
          <a:bodyPr rtlCol="0">
            <a:normAutofit/>
          </a:bodyPr>
          <a:lstStyle/>
          <a:p>
            <a:pPr marL="342900" marR="0" lvl="0" indent="-342900">
              <a:spcBef>
                <a:spcPts val="0"/>
              </a:spcBef>
              <a:spcAft>
                <a:spcPts val="0"/>
              </a:spcAft>
              <a:buClr>
                <a:srgbClr val="2C5981"/>
              </a:buClr>
              <a:buSzPts val="1400"/>
              <a:buFont typeface="Wingdings 3" panose="05040102010807070707" pitchFamily="18" charset="2"/>
              <a:buChar char=""/>
            </a:pPr>
            <a:r>
              <a:rPr lang="en-US" sz="3000" b="1" dirty="0">
                <a:solidFill>
                  <a:srgbClr val="000000"/>
                </a:solidFill>
                <a:effectLst/>
                <a:latin typeface="Arial" panose="020B0604020202020204" pitchFamily="34" charset="0"/>
                <a:ea typeface="Calibri" panose="020F0502020204030204" pitchFamily="34" charset="0"/>
              </a:rPr>
              <a:t>ETA-9130 Financial Report forms and instructions</a:t>
            </a:r>
            <a:r>
              <a:rPr lang="en-US" sz="3000" dirty="0">
                <a:solidFill>
                  <a:srgbClr val="000000"/>
                </a:solidFill>
                <a:effectLst/>
                <a:latin typeface="Arial" panose="020B0604020202020204" pitchFamily="34" charset="0"/>
                <a:ea typeface="Calibri" panose="020F0502020204030204" pitchFamily="34" charset="0"/>
              </a:rPr>
              <a:t> may be found at:  </a:t>
            </a:r>
            <a:r>
              <a:rPr lang="en-US" sz="3000" u="sng" dirty="0">
                <a:solidFill>
                  <a:srgbClr val="0563C1"/>
                </a:solidFill>
                <a:effectLst/>
                <a:latin typeface="Arial" panose="020B0604020202020204" pitchFamily="34" charset="0"/>
                <a:ea typeface="Calibri" panose="020F0502020204030204" pitchFamily="34" charset="0"/>
                <a:hlinkClick r:id="rId3"/>
              </a:rPr>
              <a:t>http://www.dol.gov/agencies/eta/grants/management/reporting</a:t>
            </a:r>
            <a:endParaRPr lang="en-US" sz="3000" dirty="0">
              <a:effectLst/>
              <a:latin typeface="Arial" panose="020B0604020202020204" pitchFamily="34" charset="0"/>
              <a:ea typeface="Calibri" panose="020F0502020204030204" pitchFamily="34" charset="0"/>
            </a:endParaRPr>
          </a:p>
          <a:p>
            <a:pPr marL="342900" marR="0" lvl="0" indent="-342900">
              <a:spcBef>
                <a:spcPts val="0"/>
              </a:spcBef>
              <a:spcAft>
                <a:spcPts val="0"/>
              </a:spcAft>
              <a:buClr>
                <a:srgbClr val="2C5981"/>
              </a:buClr>
              <a:buSzPts val="1400"/>
              <a:buFont typeface="Wingdings 3" panose="05040102010807070707" pitchFamily="18" charset="2"/>
              <a:buChar char=""/>
              <a:tabLst>
                <a:tab pos="228600" algn="l"/>
              </a:tabLst>
            </a:pPr>
            <a:r>
              <a:rPr lang="en-US" sz="3000" b="1" dirty="0">
                <a:solidFill>
                  <a:srgbClr val="000000"/>
                </a:solidFill>
                <a:effectLst/>
                <a:latin typeface="Arial" panose="020B0604020202020204" pitchFamily="34" charset="0"/>
                <a:ea typeface="Calibri" panose="020F0502020204030204" pitchFamily="34" charset="0"/>
              </a:rPr>
              <a:t>PMS Helpdesk at</a:t>
            </a:r>
            <a:r>
              <a:rPr lang="en-US" sz="3000" dirty="0">
                <a:solidFill>
                  <a:srgbClr val="000000"/>
                </a:solidFill>
                <a:effectLst/>
                <a:latin typeface="Arial" panose="020B0604020202020204" pitchFamily="34" charset="0"/>
                <a:ea typeface="Calibri" panose="020F0502020204030204" pitchFamily="34" charset="0"/>
              </a:rPr>
              <a:t>: </a:t>
            </a:r>
            <a:r>
              <a:rPr lang="en-US" sz="3000" u="sng" dirty="0">
                <a:solidFill>
                  <a:srgbClr val="0563C1"/>
                </a:solidFill>
                <a:effectLst/>
                <a:latin typeface="Arial" panose="020B0604020202020204" pitchFamily="34" charset="0"/>
                <a:ea typeface="Calibri" panose="020F0502020204030204" pitchFamily="34" charset="0"/>
                <a:hlinkClick r:id="rId4"/>
              </a:rPr>
              <a:t>https://pms.psc.gov/support/help-desk.html</a:t>
            </a:r>
            <a:r>
              <a:rPr lang="en-US" sz="3000" dirty="0">
                <a:solidFill>
                  <a:srgbClr val="000000"/>
                </a:solidFill>
                <a:effectLst/>
                <a:latin typeface="Arial" panose="020B0604020202020204" pitchFamily="34" charset="0"/>
                <a:ea typeface="Calibri" panose="020F0502020204030204" pitchFamily="34" charset="0"/>
              </a:rPr>
              <a:t>.</a:t>
            </a:r>
            <a:endParaRPr lang="en-US" sz="3000" dirty="0">
              <a:effectLst/>
              <a:latin typeface="Arial" panose="020B0604020202020204" pitchFamily="34" charset="0"/>
              <a:ea typeface="Calibri" panose="020F0502020204030204" pitchFamily="34" charset="0"/>
            </a:endParaRPr>
          </a:p>
          <a:p>
            <a:r>
              <a:rPr lang="en-US" sz="3000" b="1" dirty="0">
                <a:solidFill>
                  <a:srgbClr val="000000"/>
                </a:solidFill>
                <a:effectLst/>
                <a:latin typeface="Arial" panose="020B0604020202020204" pitchFamily="34" charset="0"/>
                <a:ea typeface="Calibri" panose="020F0502020204030204" pitchFamily="34" charset="0"/>
              </a:rPr>
              <a:t>Request Access</a:t>
            </a:r>
            <a:r>
              <a:rPr lang="en-US" sz="3000" dirty="0">
                <a:solidFill>
                  <a:srgbClr val="000000"/>
                </a:solidFill>
                <a:effectLst/>
                <a:latin typeface="Arial" panose="020B0604020202020204" pitchFamily="34" charset="0"/>
                <a:ea typeface="Calibri" panose="020F0502020204030204" pitchFamily="34" charset="0"/>
              </a:rPr>
              <a:t> as a new user and update user permissions are available at: </a:t>
            </a:r>
            <a:r>
              <a:rPr lang="en-US" sz="3000" u="sng" dirty="0">
                <a:solidFill>
                  <a:srgbClr val="0563C1"/>
                </a:solidFill>
                <a:effectLst/>
                <a:latin typeface="Arial" panose="020B0604020202020204" pitchFamily="34" charset="0"/>
                <a:ea typeface="Calibri" panose="020F0502020204030204" pitchFamily="34" charset="0"/>
                <a:hlinkClick r:id="rId5"/>
              </a:rPr>
              <a:t>https://pms.psc.gov/grant-recipients/user-access.html</a:t>
            </a:r>
            <a:endParaRPr lang="en-US" sz="30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38</a:t>
            </a:fld>
            <a:endParaRPr lang="en-US" dirty="0"/>
          </a:p>
        </p:txBody>
      </p:sp>
    </p:spTree>
    <p:extLst>
      <p:ext uri="{BB962C8B-B14F-4D97-AF65-F5344CB8AC3E}">
        <p14:creationId xmlns:p14="http://schemas.microsoft.com/office/powerpoint/2010/main" val="685262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5865" y="174795"/>
            <a:ext cx="11081335" cy="786384"/>
          </a:xfrm>
          <a:noFill/>
          <a:ln>
            <a:noFill/>
          </a:ln>
        </p:spPr>
        <p:style>
          <a:lnRef idx="1">
            <a:schemeClr val="accent1"/>
          </a:lnRef>
          <a:fillRef idx="2">
            <a:schemeClr val="accent1"/>
          </a:fillRef>
          <a:effectRef idx="1">
            <a:schemeClr val="accent1"/>
          </a:effectRef>
          <a:fontRef idx="minor">
            <a:schemeClr val="dk1"/>
          </a:fontRef>
        </p:style>
        <p:txBody>
          <a:bodyPr rtlCol="0">
            <a:normAutofit/>
          </a:bodyPr>
          <a:lstStyle/>
          <a:p>
            <a:pPr>
              <a:defRPr/>
            </a:pPr>
            <a:r>
              <a:rPr lang="en-US" sz="4000" dirty="0">
                <a:solidFill>
                  <a:schemeClr val="accent1"/>
                </a:solidFill>
              </a:rPr>
              <a:t>Grant Award </a:t>
            </a:r>
          </a:p>
        </p:txBody>
      </p:sp>
      <p:sp>
        <p:nvSpPr>
          <p:cNvPr id="3" name="Content Placeholder 2"/>
          <p:cNvSpPr>
            <a:spLocks noGrp="1"/>
          </p:cNvSpPr>
          <p:nvPr>
            <p:ph idx="1"/>
          </p:nvPr>
        </p:nvSpPr>
        <p:spPr>
          <a:xfrm>
            <a:off x="805866" y="1139006"/>
            <a:ext cx="11081334" cy="5039517"/>
          </a:xfrm>
        </p:spPr>
        <p:txBody>
          <a:bodyPr rtlCol="0">
            <a:normAutofit/>
          </a:bodyPr>
          <a:lstStyle/>
          <a:p>
            <a:pPr>
              <a:spcBef>
                <a:spcPts val="0"/>
              </a:spcBef>
              <a:spcAft>
                <a:spcPts val="600"/>
              </a:spcAft>
              <a:buNone/>
              <a:defRPr/>
            </a:pPr>
            <a:endParaRPr lang="en-US" sz="2800" dirty="0"/>
          </a:p>
          <a:p>
            <a:pPr marL="457200" indent="-457200">
              <a:defRPr/>
            </a:pPr>
            <a:r>
              <a:rPr lang="en-US" sz="2800" dirty="0"/>
              <a:t>Notice of Award (NOA)/Signature Page</a:t>
            </a:r>
          </a:p>
          <a:p>
            <a:pPr marL="457200" indent="-457200">
              <a:defRPr/>
            </a:pPr>
            <a:r>
              <a:rPr lang="en-US" sz="2800" dirty="0"/>
              <a:t>Condition of Award Page/ Program Compliance Notification</a:t>
            </a:r>
          </a:p>
          <a:p>
            <a:pPr marL="457200" indent="-457200">
              <a:defRPr/>
            </a:pPr>
            <a:r>
              <a:rPr lang="en-US" sz="2800" dirty="0"/>
              <a:t>Terms and Conditions</a:t>
            </a:r>
          </a:p>
          <a:p>
            <a:pPr marL="457200" indent="-457200">
              <a:defRPr/>
            </a:pPr>
            <a:r>
              <a:rPr lang="en-US" sz="2800" dirty="0"/>
              <a:t>Application for Federal Assistance</a:t>
            </a:r>
          </a:p>
          <a:p>
            <a:pPr marL="457200" indent="-457200">
              <a:defRPr/>
            </a:pPr>
            <a:r>
              <a:rPr lang="en-US" sz="2800" dirty="0"/>
              <a:t>Budget</a:t>
            </a:r>
          </a:p>
          <a:p>
            <a:pPr marL="457200" indent="-457200">
              <a:defRPr/>
            </a:pPr>
            <a:r>
              <a:rPr lang="en-US" sz="2800" dirty="0"/>
              <a:t>Statement of Work (SOW)</a:t>
            </a:r>
          </a:p>
          <a:p>
            <a:pPr marL="457200" indent="-457200">
              <a:defRPr/>
            </a:pPr>
            <a:r>
              <a:rPr lang="en-US" sz="2800" dirty="0"/>
              <a:t>Indirect Cost Rate Agreement (if applicable)</a:t>
            </a:r>
          </a:p>
          <a:p>
            <a:pPr marL="0" indent="0">
              <a:buNone/>
              <a:defRPr/>
            </a:pPr>
            <a:endParaRPr lang="en-US"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39</a:t>
            </a:fld>
            <a:endParaRPr lang="en-US" dirty="0"/>
          </a:p>
        </p:txBody>
      </p:sp>
    </p:spTree>
    <p:extLst>
      <p:ext uri="{BB962C8B-B14F-4D97-AF65-F5344CB8AC3E}">
        <p14:creationId xmlns:p14="http://schemas.microsoft.com/office/powerpoint/2010/main" val="3966446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79F091-0B10-4FDA-8BB9-D26672F81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0249" y="735451"/>
            <a:ext cx="8023363" cy="5867304"/>
          </a:xfrm>
          <a:prstGeom prst="rect">
            <a:avLst/>
          </a:prstGeom>
        </p:spPr>
      </p:pic>
      <p:sp>
        <p:nvSpPr>
          <p:cNvPr id="2" name="Title 1"/>
          <p:cNvSpPr>
            <a:spLocks noGrp="1"/>
          </p:cNvSpPr>
          <p:nvPr>
            <p:ph type="title"/>
          </p:nvPr>
        </p:nvSpPr>
        <p:spPr>
          <a:xfrm>
            <a:off x="777291" y="203370"/>
            <a:ext cx="11081335" cy="786384"/>
          </a:xfrm>
          <a:noFill/>
          <a:ln>
            <a:noFill/>
          </a:ln>
        </p:spPr>
        <p:style>
          <a:lnRef idx="1">
            <a:schemeClr val="accent1"/>
          </a:lnRef>
          <a:fillRef idx="2">
            <a:schemeClr val="accent1"/>
          </a:fillRef>
          <a:effectRef idx="1">
            <a:schemeClr val="accent1"/>
          </a:effectRef>
          <a:fontRef idx="minor">
            <a:schemeClr val="dk1"/>
          </a:fontRef>
        </p:style>
        <p:txBody>
          <a:bodyPr rtlCol="0">
            <a:normAutofit/>
          </a:bodyPr>
          <a:lstStyle/>
          <a:p>
            <a:pPr>
              <a:defRPr/>
            </a:pPr>
            <a:r>
              <a:rPr lang="en-US" sz="4000" dirty="0">
                <a:solidFill>
                  <a:schemeClr val="accent1"/>
                </a:solidFill>
              </a:rPr>
              <a:t>Grant Agreement Notice of Award (NOA)</a:t>
            </a:r>
          </a:p>
        </p:txBody>
      </p:sp>
      <p:sp>
        <p:nvSpPr>
          <p:cNvPr id="3" name="Content Placeholder 2"/>
          <p:cNvSpPr>
            <a:spLocks noGrp="1"/>
          </p:cNvSpPr>
          <p:nvPr>
            <p:ph idx="1"/>
          </p:nvPr>
        </p:nvSpPr>
        <p:spPr>
          <a:xfrm>
            <a:off x="2935357" y="2255837"/>
            <a:ext cx="8305800" cy="4602163"/>
          </a:xfrm>
        </p:spPr>
        <p:txBody>
          <a:bodyPr rtlCol="0">
            <a:noAutofit/>
          </a:bodyPr>
          <a:lstStyle/>
          <a:p>
            <a:pPr>
              <a:spcBef>
                <a:spcPts val="0"/>
              </a:spcBef>
              <a:spcAft>
                <a:spcPts val="1000"/>
              </a:spcAft>
              <a:buNone/>
              <a:defRPr/>
            </a:pPr>
            <a:r>
              <a:rPr lang="en-US" sz="2400" b="1" dirty="0"/>
              <a:t>Project Title </a:t>
            </a:r>
            <a:r>
              <a:rPr lang="en-US" sz="2400" dirty="0"/>
              <a:t>– </a:t>
            </a:r>
            <a:r>
              <a:rPr lang="en-US" sz="2400" b="1" i="1" dirty="0"/>
              <a:t>Strengthening Community Colleges Training Grants</a:t>
            </a:r>
          </a:p>
          <a:p>
            <a:pPr>
              <a:spcBef>
                <a:spcPts val="0"/>
              </a:spcBef>
              <a:spcAft>
                <a:spcPts val="1000"/>
              </a:spcAft>
              <a:buNone/>
              <a:defRPr/>
            </a:pPr>
            <a:r>
              <a:rPr lang="en-US" sz="2400" b="1" dirty="0"/>
              <a:t>Grant Awardees' Identifying Information </a:t>
            </a:r>
          </a:p>
          <a:p>
            <a:pPr>
              <a:spcBef>
                <a:spcPts val="0"/>
              </a:spcBef>
              <a:spcAft>
                <a:spcPts val="1000"/>
              </a:spcAft>
              <a:buNone/>
              <a:defRPr/>
            </a:pPr>
            <a:r>
              <a:rPr lang="en-US" sz="2400" b="1" dirty="0"/>
              <a:t>Award Number </a:t>
            </a:r>
          </a:p>
          <a:p>
            <a:pPr lvl="1">
              <a:spcBef>
                <a:spcPts val="0"/>
              </a:spcBef>
              <a:spcAft>
                <a:spcPts val="1000"/>
              </a:spcAft>
              <a:buFont typeface="Arial" pitchFamily="34" charset="0"/>
              <a:buChar char="–"/>
              <a:defRPr/>
            </a:pPr>
            <a:r>
              <a:rPr lang="en-US" sz="1600" b="0" i="0" dirty="0">
                <a:solidFill>
                  <a:srgbClr val="000000"/>
                </a:solidFill>
                <a:effectLst/>
                <a:latin typeface="Arial" panose="020B0604020202020204" pitchFamily="34" charset="0"/>
              </a:rPr>
              <a:t>Example: CC000004</a:t>
            </a:r>
            <a:endParaRPr lang="en-US" sz="2400" dirty="0"/>
          </a:p>
          <a:p>
            <a:pPr>
              <a:spcBef>
                <a:spcPts val="0"/>
              </a:spcBef>
              <a:spcAft>
                <a:spcPts val="1000"/>
              </a:spcAft>
              <a:buNone/>
              <a:defRPr/>
            </a:pPr>
            <a:r>
              <a:rPr lang="en-US" sz="2400" b="1" dirty="0"/>
              <a:t>Period of Performance</a:t>
            </a:r>
          </a:p>
          <a:p>
            <a:pPr>
              <a:spcBef>
                <a:spcPts val="0"/>
              </a:spcBef>
              <a:spcAft>
                <a:spcPts val="1000"/>
              </a:spcAft>
              <a:buNone/>
              <a:defRPr/>
            </a:pPr>
            <a:r>
              <a:rPr lang="en-US" sz="2400" b="1" dirty="0"/>
              <a:t>Award Amount</a:t>
            </a:r>
          </a:p>
          <a:p>
            <a:pPr>
              <a:spcBef>
                <a:spcPts val="0"/>
              </a:spcBef>
              <a:spcAft>
                <a:spcPts val="1000"/>
              </a:spcAft>
              <a:buNone/>
              <a:defRPr/>
            </a:pPr>
            <a:r>
              <a:rPr lang="en-US" sz="2400" b="1" dirty="0"/>
              <a:t>Uniform Administrative Requirements </a:t>
            </a:r>
          </a:p>
          <a:p>
            <a:pPr>
              <a:spcBef>
                <a:spcPts val="0"/>
              </a:spcBef>
              <a:spcAft>
                <a:spcPts val="1000"/>
              </a:spcAft>
              <a:buNone/>
              <a:defRPr/>
            </a:pPr>
            <a:r>
              <a:rPr lang="en-US" sz="2400" b="1" dirty="0"/>
              <a:t>Cost Principles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40</a:t>
            </a:fld>
            <a:endParaRPr lang="en-US" dirty="0"/>
          </a:p>
        </p:txBody>
      </p:sp>
    </p:spTree>
    <p:extLst>
      <p:ext uri="{BB962C8B-B14F-4D97-AF65-F5344CB8AC3E}">
        <p14:creationId xmlns:p14="http://schemas.microsoft.com/office/powerpoint/2010/main" val="1422554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671" y="202096"/>
            <a:ext cx="7875104" cy="854765"/>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Notice of Award Regulations</a:t>
            </a:r>
          </a:p>
        </p:txBody>
      </p:sp>
      <p:sp>
        <p:nvSpPr>
          <p:cNvPr id="3" name="Content Placeholder 2"/>
          <p:cNvSpPr>
            <a:spLocks noGrp="1"/>
          </p:cNvSpPr>
          <p:nvPr>
            <p:ph idx="1"/>
          </p:nvPr>
        </p:nvSpPr>
        <p:spPr>
          <a:xfrm>
            <a:off x="1803953" y="1056861"/>
            <a:ext cx="8839200" cy="4953000"/>
          </a:xfrm>
        </p:spPr>
        <p:txBody>
          <a:bodyPr rtlCol="0">
            <a:noAutofit/>
          </a:bodyPr>
          <a:lstStyle/>
          <a:p>
            <a:pPr marL="571500" lvl="2" indent="-571500">
              <a:buClrTx/>
              <a:buFont typeface="Wingdings" panose="05000000000000000000" pitchFamily="2" charset="2"/>
              <a:buChar char="Ø"/>
              <a:defRPr/>
            </a:pPr>
            <a:r>
              <a:rPr lang="en-US" sz="3600" b="1" dirty="0"/>
              <a:t>2 CFR Part 200</a:t>
            </a:r>
          </a:p>
          <a:p>
            <a:pPr marL="800100" lvl="3" indent="-342900">
              <a:spcBef>
                <a:spcPts val="600"/>
              </a:spcBef>
              <a:buClrTx/>
              <a:buFont typeface="Courier New" panose="02070309020205020404" pitchFamily="49" charset="0"/>
              <a:buChar char="o"/>
              <a:defRPr/>
            </a:pPr>
            <a:r>
              <a:rPr lang="en-US" sz="3600" dirty="0"/>
              <a:t>Uniform Administrative Requirements</a:t>
            </a:r>
          </a:p>
          <a:p>
            <a:pPr marL="800100" lvl="3" indent="-342900">
              <a:spcBef>
                <a:spcPts val="600"/>
              </a:spcBef>
              <a:buClrTx/>
              <a:buFont typeface="Courier New" panose="02070309020205020404" pitchFamily="49" charset="0"/>
              <a:buChar char="o"/>
              <a:defRPr/>
            </a:pPr>
            <a:r>
              <a:rPr lang="en-US" sz="3600" dirty="0"/>
              <a:t>Cost Principles, and  </a:t>
            </a:r>
          </a:p>
          <a:p>
            <a:pPr marL="800100" lvl="3" indent="-342900">
              <a:spcBef>
                <a:spcPts val="600"/>
              </a:spcBef>
              <a:buClrTx/>
              <a:buFont typeface="Courier New" panose="02070309020205020404" pitchFamily="49" charset="0"/>
              <a:buChar char="o"/>
              <a:defRPr/>
            </a:pPr>
            <a:r>
              <a:rPr lang="en-US" sz="3600" dirty="0"/>
              <a:t>Audit Requirements for Federal Awards</a:t>
            </a:r>
          </a:p>
          <a:p>
            <a:pPr marL="342900" lvl="2" indent="-342900">
              <a:buClrTx/>
              <a:buFont typeface="Courier New" panose="02070309020205020404" pitchFamily="49" charset="0"/>
              <a:buChar char="o"/>
              <a:defRPr/>
            </a:pPr>
            <a:endParaRPr lang="en-US" sz="3600" dirty="0"/>
          </a:p>
          <a:p>
            <a:pPr marL="571500" lvl="2" indent="-571500">
              <a:buClrTx/>
              <a:buFont typeface="Wingdings" panose="05000000000000000000" pitchFamily="2" charset="2"/>
              <a:buChar char="Ø"/>
              <a:defRPr/>
            </a:pPr>
            <a:r>
              <a:rPr lang="en-US" sz="3600" b="1" dirty="0"/>
              <a:t>2 CFR Part 2900</a:t>
            </a:r>
          </a:p>
          <a:p>
            <a:pPr marL="800100" lvl="3" indent="-342900">
              <a:spcBef>
                <a:spcPts val="600"/>
              </a:spcBef>
              <a:buClrTx/>
              <a:buFont typeface="Courier New" panose="02070309020205020404" pitchFamily="49" charset="0"/>
              <a:buChar char="o"/>
              <a:defRPr/>
            </a:pPr>
            <a:r>
              <a:rPr lang="en-US" sz="3600" dirty="0"/>
              <a:t>DOL Exceptions </a:t>
            </a:r>
          </a:p>
          <a:p>
            <a:pPr marL="457200" lvl="3" indent="0">
              <a:spcBef>
                <a:spcPts val="600"/>
              </a:spcBef>
              <a:buClrTx/>
              <a:buNone/>
              <a:defRPr/>
            </a:pPr>
            <a:endParaRPr lang="en-US" sz="3600" dirty="0"/>
          </a:p>
          <a:p>
            <a:pPr marL="685800" lvl="2" indent="-571500">
              <a:spcBef>
                <a:spcPts val="600"/>
              </a:spcBef>
              <a:buClrTx/>
              <a:buFont typeface="Wingdings" panose="05000000000000000000" pitchFamily="2" charset="2"/>
              <a:buChar char="Ø"/>
              <a:defRPr/>
            </a:pPr>
            <a:r>
              <a:rPr lang="en-US" sz="3750" dirty="0"/>
              <a:t>Terms and Conditions of Award</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41</a:t>
            </a:fld>
            <a:endParaRPr lang="en-US" dirty="0"/>
          </a:p>
        </p:txBody>
      </p:sp>
    </p:spTree>
    <p:extLst>
      <p:ext uri="{BB962C8B-B14F-4D97-AF65-F5344CB8AC3E}">
        <p14:creationId xmlns:p14="http://schemas.microsoft.com/office/powerpoint/2010/main" val="25786759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453" y="1306512"/>
            <a:ext cx="10038522" cy="4937877"/>
          </a:xfrm>
        </p:spPr>
        <p:txBody>
          <a:bodyPr rtlCol="0">
            <a:normAutofit/>
          </a:bodyPr>
          <a:lstStyle/>
          <a:p>
            <a:pPr indent="-342900"/>
            <a:r>
              <a:rPr lang="en-US" sz="3200" dirty="0"/>
              <a:t>Areas that require clarification and/or modification are outlined in the award package and specified as conditions of award.</a:t>
            </a:r>
          </a:p>
          <a:p>
            <a:pPr lvl="2" indent="-342900"/>
            <a:r>
              <a:rPr lang="en-US" sz="2800" dirty="0"/>
              <a:t>Budget revisions/clarifications</a:t>
            </a:r>
          </a:p>
          <a:p>
            <a:pPr lvl="2" indent="-342900"/>
            <a:r>
              <a:rPr lang="en-US" sz="2800" dirty="0"/>
              <a:t>Indirect Cost Rate Agreement</a:t>
            </a:r>
          </a:p>
          <a:p>
            <a:pPr marL="0" indent="0">
              <a:buNone/>
            </a:pPr>
            <a:endParaRPr lang="en-US" sz="3200" dirty="0"/>
          </a:p>
          <a:p>
            <a:pPr indent="-342900"/>
            <a:r>
              <a:rPr lang="en-US" sz="3200" dirty="0"/>
              <a:t>Contact your assigned Federal Project Officer (FPO) if you have any questions related to COAs.</a:t>
            </a:r>
          </a:p>
          <a:p>
            <a:pPr indent="-342900">
              <a:spcAft>
                <a:spcPts val="600"/>
              </a:spcAft>
              <a:defRPr/>
            </a:pPr>
            <a:endParaRPr lang="en-US" dirty="0"/>
          </a:p>
        </p:txBody>
      </p:sp>
      <p:sp>
        <p:nvSpPr>
          <p:cNvPr id="2" name="Slide Number Placeholder 1"/>
          <p:cNvSpPr>
            <a:spLocks noGrp="1"/>
          </p:cNvSpPr>
          <p:nvPr>
            <p:ph type="sldNum" sz="quarter" idx="4294967295"/>
          </p:nvPr>
        </p:nvSpPr>
        <p:spPr/>
        <p:txBody>
          <a:bodyPr/>
          <a:lstStyle/>
          <a:p>
            <a:fld id="{706D636C-90A3-4979-BA37-BAB384B22101}" type="slidenum">
              <a:rPr lang="en-US" smtClean="0"/>
              <a:pPr/>
              <a:t>42</a:t>
            </a:fld>
            <a:endParaRPr lang="en-US" dirty="0"/>
          </a:p>
        </p:txBody>
      </p:sp>
      <p:sp>
        <p:nvSpPr>
          <p:cNvPr id="7" name="Title 1"/>
          <p:cNvSpPr txBox="1">
            <a:spLocks noGrp="1"/>
          </p:cNvSpPr>
          <p:nvPr>
            <p:ph type="title"/>
          </p:nvPr>
        </p:nvSpPr>
        <p:spPr>
          <a:prstGeom prst="rect">
            <a:avLst/>
          </a:prstGeom>
        </p:spPr>
        <p:txBody>
          <a:bodyPr vert="horz" lIns="182880" tIns="45720" rIns="91440" bIns="45720" rtlCol="0" anchor="ctr">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r>
              <a:rPr lang="en-US" sz="4000" dirty="0"/>
              <a:t>Conditions of Award (COA)</a:t>
            </a:r>
          </a:p>
        </p:txBody>
      </p:sp>
    </p:spTree>
    <p:extLst>
      <p:ext uri="{BB962C8B-B14F-4D97-AF65-F5344CB8AC3E}">
        <p14:creationId xmlns:p14="http://schemas.microsoft.com/office/powerpoint/2010/main" val="34148794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3004" y="193920"/>
            <a:ext cx="11081335" cy="786384"/>
          </a:xfrm>
        </p:spPr>
        <p:txBody>
          <a:bodyPr>
            <a:normAutofit/>
          </a:bodyPr>
          <a:lstStyle/>
          <a:p>
            <a:r>
              <a:rPr lang="en-US" sz="4000" dirty="0"/>
              <a:t>Conditions of Award</a:t>
            </a:r>
          </a:p>
        </p:txBody>
      </p:sp>
      <p:sp>
        <p:nvSpPr>
          <p:cNvPr id="3" name="Content Placeholder 2"/>
          <p:cNvSpPr>
            <a:spLocks noGrp="1"/>
          </p:cNvSpPr>
          <p:nvPr>
            <p:ph idx="1"/>
          </p:nvPr>
        </p:nvSpPr>
        <p:spPr>
          <a:xfrm>
            <a:off x="447261" y="980304"/>
            <a:ext cx="11231217" cy="5376048"/>
          </a:xfrm>
        </p:spPr>
        <p:txBody>
          <a:bodyPr>
            <a:normAutofit/>
          </a:bodyPr>
          <a:lstStyle/>
          <a:p>
            <a:pPr marL="457200" lvl="1" indent="0">
              <a:buNone/>
            </a:pPr>
            <a:r>
              <a:rPr lang="en-US" sz="2000" b="1" u="sng" dirty="0"/>
              <a:t>Conditionally Approved Funding</a:t>
            </a:r>
            <a:r>
              <a:rPr lang="en-US" sz="2000" dirty="0"/>
              <a:t> (if applicable):  Grantee is conditionally approved with an initial increment of $80,000 drawdown restriction in PMS.  This constitutes a </a:t>
            </a:r>
            <a:r>
              <a:rPr lang="en-US" sz="2000" b="1" i="1" dirty="0"/>
              <a:t>Partial Notice to Proceed</a:t>
            </a:r>
            <a:r>
              <a:rPr lang="en-US" sz="2000" dirty="0"/>
              <a:t>.  Release of additional funds up to the amount approved for the project, will be based on the grantee’s ability to address this Condition (see Conditions of Award page).  Grantee is not authorized to incur costs above $80,000 until Condition 1 is resolved. </a:t>
            </a:r>
          </a:p>
          <a:p>
            <a:pPr lvl="2">
              <a:buFont typeface="Courier New" panose="02070309020205020404" pitchFamily="49" charset="0"/>
              <a:buChar char="o"/>
            </a:pPr>
            <a:r>
              <a:rPr lang="en-US" sz="1800" i="1" dirty="0">
                <a:solidFill>
                  <a:schemeClr val="tx1"/>
                </a:solidFill>
              </a:rPr>
              <a:t>Financial Assessment Form (All grantees)</a:t>
            </a:r>
          </a:p>
          <a:p>
            <a:pPr lvl="2">
              <a:buFont typeface="Courier New" panose="02070309020205020404" pitchFamily="49" charset="0"/>
              <a:buChar char="o"/>
            </a:pPr>
            <a:r>
              <a:rPr lang="en-US" sz="1800" i="1" dirty="0">
                <a:solidFill>
                  <a:schemeClr val="tx1"/>
                </a:solidFill>
              </a:rPr>
              <a:t>Financial and Administrative Policies and Procedures (Grantees new to ETA)</a:t>
            </a:r>
          </a:p>
          <a:p>
            <a:pPr marL="457200" lvl="1" indent="0">
              <a:buNone/>
            </a:pPr>
            <a:endParaRPr lang="en-US" sz="2000" b="1" u="sng" dirty="0"/>
          </a:p>
          <a:p>
            <a:pPr marL="457200" lvl="1" indent="0">
              <a:buNone/>
            </a:pPr>
            <a:r>
              <a:rPr lang="en-US" sz="2000" b="1" u="sng" dirty="0"/>
              <a:t>Lifting the Drawdown Restriction</a:t>
            </a:r>
            <a:r>
              <a:rPr lang="en-US" sz="2000" dirty="0"/>
              <a:t>:  Submission of the requested information specified in Condition 1 does not in itself constitute approval by ETA.  Should the provided documentation be found satisfactory, a </a:t>
            </a:r>
            <a:r>
              <a:rPr lang="en-US" sz="2000" b="1" i="1" dirty="0"/>
              <a:t>Full Notice to Proceed </a:t>
            </a:r>
            <a:r>
              <a:rPr lang="en-US" sz="2000" dirty="0"/>
              <a:t>will be incorporated into the grant agreement as an official modification, and the drawdown restriction will be lifted. </a:t>
            </a:r>
          </a:p>
          <a:p>
            <a:pPr marL="457200" lvl="1" indent="0">
              <a:buNone/>
            </a:pPr>
            <a:endParaRPr lang="en-US" sz="2000" b="1" u="sng" dirty="0"/>
          </a:p>
          <a:p>
            <a:pPr marL="457200" lvl="1" indent="0">
              <a:buNone/>
            </a:pPr>
            <a:r>
              <a:rPr lang="en-US" sz="2000" b="1" u="sng" dirty="0"/>
              <a:t>New Grantee to ETA</a:t>
            </a:r>
            <a:r>
              <a:rPr lang="en-US" sz="2000" dirty="0"/>
              <a:t>:  Grantee that has never received ETA grants or has not received ETA grants within five (5) years from the closing date of the FOA.  Grantees that meet this criterion will receive Conditionally Approved Funding.</a:t>
            </a:r>
          </a:p>
          <a:p>
            <a:pPr lvl="1">
              <a:buFont typeface="Arial" panose="020B0604020202020204" pitchFamily="34" charset="0"/>
              <a:buChar char="•"/>
            </a:pPr>
            <a:endParaRPr lang="en-US" sz="1400" dirty="0"/>
          </a:p>
          <a:p>
            <a:pPr marL="0" indent="0">
              <a:buNone/>
            </a:pPr>
            <a:endParaRPr lang="en-US" dirty="0"/>
          </a:p>
          <a:p>
            <a:pPr marL="457200" lvl="1" indent="0">
              <a:buNone/>
            </a:pPr>
            <a:endParaRPr lang="en-US" dirty="0"/>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43</a:t>
            </a:fld>
            <a:endParaRPr lang="en-US" dirty="0"/>
          </a:p>
        </p:txBody>
      </p:sp>
    </p:spTree>
    <p:extLst>
      <p:ext uri="{BB962C8B-B14F-4D97-AF65-F5344CB8AC3E}">
        <p14:creationId xmlns:p14="http://schemas.microsoft.com/office/powerpoint/2010/main" val="1166527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084" y="0"/>
            <a:ext cx="11141242" cy="914400"/>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indent="-342900"/>
            <a:r>
              <a:rPr lang="en-US" sz="4000" dirty="0">
                <a:solidFill>
                  <a:schemeClr val="accent1"/>
                </a:solidFill>
              </a:rPr>
              <a:t>Program Compliance Notification</a:t>
            </a:r>
            <a:endParaRPr lang="en-US" sz="6000" dirty="0">
              <a:solidFill>
                <a:schemeClr val="accent1"/>
              </a:solidFill>
            </a:endParaRPr>
          </a:p>
        </p:txBody>
      </p:sp>
      <p:sp>
        <p:nvSpPr>
          <p:cNvPr id="3" name="Content Placeholder 2"/>
          <p:cNvSpPr>
            <a:spLocks noGrp="1"/>
          </p:cNvSpPr>
          <p:nvPr>
            <p:ph idx="1"/>
          </p:nvPr>
        </p:nvSpPr>
        <p:spPr>
          <a:xfrm>
            <a:off x="1146728" y="1306512"/>
            <a:ext cx="10038522" cy="5399088"/>
          </a:xfrm>
        </p:spPr>
        <p:txBody>
          <a:bodyPr rtlCol="0">
            <a:normAutofit/>
          </a:bodyPr>
          <a:lstStyle/>
          <a:p>
            <a:pPr lvl="1" indent="-342900"/>
            <a:r>
              <a:rPr lang="en-US" sz="3050" dirty="0"/>
              <a:t>Federal Staff are still reviewing your projects</a:t>
            </a:r>
          </a:p>
          <a:p>
            <a:pPr lvl="1" indent="-342900"/>
            <a:r>
              <a:rPr lang="en-US" sz="3050" dirty="0"/>
              <a:t>Key areas of Compliance are highlighted</a:t>
            </a:r>
          </a:p>
          <a:p>
            <a:pPr lvl="1" indent="-342900"/>
            <a:r>
              <a:rPr lang="en-US" sz="3050" dirty="0"/>
              <a:t>Grantees are responsible for</a:t>
            </a:r>
          </a:p>
          <a:p>
            <a:pPr lvl="3" indent="-342900"/>
            <a:r>
              <a:rPr lang="en-US" sz="2750" dirty="0"/>
              <a:t>Learning how to manage their award in compliance with all Federal Regulations &amp; this grant agreement</a:t>
            </a:r>
          </a:p>
          <a:p>
            <a:pPr lvl="4" indent="-342900"/>
            <a:r>
              <a:rPr lang="en-US" sz="2600" dirty="0"/>
              <a:t>Reading the grant agreement</a:t>
            </a:r>
          </a:p>
          <a:p>
            <a:pPr lvl="4" indent="-342900"/>
            <a:r>
              <a:rPr lang="en-US" sz="2600" dirty="0"/>
              <a:t>Learning about Federal Regulations, and the nuances of your program </a:t>
            </a:r>
          </a:p>
          <a:p>
            <a:pPr lvl="4" indent="-342900"/>
            <a:r>
              <a:rPr lang="en-US" sz="2600" dirty="0"/>
              <a:t>critically looking at their project and being proactive in clarifying items of potential concern with your FPO</a:t>
            </a:r>
          </a:p>
          <a:p>
            <a:pPr indent="-342900">
              <a:spcAft>
                <a:spcPts val="600"/>
              </a:spcAft>
              <a:defRPr/>
            </a:pPr>
            <a:endParaRPr lang="en-US"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44</a:t>
            </a:fld>
            <a:endParaRPr lang="en-US" dirty="0"/>
          </a:p>
        </p:txBody>
      </p:sp>
    </p:spTree>
    <p:extLst>
      <p:ext uri="{BB962C8B-B14F-4D97-AF65-F5344CB8AC3E}">
        <p14:creationId xmlns:p14="http://schemas.microsoft.com/office/powerpoint/2010/main" val="763740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211" y="0"/>
            <a:ext cx="11195389" cy="1306512"/>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Specific Terms and Conditions of Award</a:t>
            </a:r>
          </a:p>
        </p:txBody>
      </p:sp>
      <p:sp>
        <p:nvSpPr>
          <p:cNvPr id="3" name="Content Placeholder 2"/>
          <p:cNvSpPr>
            <a:spLocks noGrp="1"/>
          </p:cNvSpPr>
          <p:nvPr>
            <p:ph idx="1"/>
          </p:nvPr>
        </p:nvSpPr>
        <p:spPr>
          <a:xfrm>
            <a:off x="1533939" y="1811547"/>
            <a:ext cx="8905461" cy="4295842"/>
          </a:xfrm>
        </p:spPr>
        <p:txBody>
          <a:bodyPr rtlCol="0">
            <a:normAutofit/>
          </a:bodyPr>
          <a:lstStyle/>
          <a:p>
            <a:pPr marL="457200" indent="-457200">
              <a:defRPr/>
            </a:pPr>
            <a:r>
              <a:rPr lang="en-US" sz="3600" b="1" dirty="0"/>
              <a:t>Order of Precedence</a:t>
            </a:r>
          </a:p>
          <a:p>
            <a:pPr marL="457200" indent="-457200">
              <a:defRPr/>
            </a:pPr>
            <a:r>
              <a:rPr lang="en-US" sz="3600" b="1" dirty="0"/>
              <a:t>Funding Opportunity Announcement </a:t>
            </a:r>
            <a:r>
              <a:rPr lang="en-US" sz="3600" dirty="0"/>
              <a:t>(FOA)</a:t>
            </a:r>
          </a:p>
          <a:p>
            <a:pPr marL="342900" lvl="1" indent="0">
              <a:buNone/>
              <a:defRPr/>
            </a:pPr>
            <a:r>
              <a:rPr lang="en-US" sz="3450" dirty="0"/>
              <a:t>&amp; Amendments One and Two (incorporated by reference)</a:t>
            </a:r>
          </a:p>
          <a:p>
            <a:pPr marL="457200" indent="-457200">
              <a:defRPr/>
            </a:pPr>
            <a:endParaRPr lang="en-US" sz="36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45</a:t>
            </a:fld>
            <a:endParaRPr lang="en-US" dirty="0"/>
          </a:p>
        </p:txBody>
      </p:sp>
      <p:pic>
        <p:nvPicPr>
          <p:cNvPr id="5" name="Picture 6" descr="p1"/>
          <p:cNvPicPr>
            <a:picLocks noChangeAspect="1" noChangeArrowheads="1"/>
          </p:cNvPicPr>
          <p:nvPr/>
        </p:nvPicPr>
        <p:blipFill>
          <a:blip r:embed="rId3" cstate="print"/>
          <a:srcRect/>
          <a:stretch>
            <a:fillRect/>
          </a:stretch>
        </p:blipFill>
        <p:spPr bwMode="auto">
          <a:xfrm rot="265552">
            <a:off x="10318853" y="1871514"/>
            <a:ext cx="1637745" cy="21626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5732045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337" y="0"/>
            <a:ext cx="11044989" cy="1306512"/>
          </a:xfrm>
          <a:noFill/>
          <a:ln>
            <a:noFill/>
          </a:ln>
        </p:spPr>
        <p:style>
          <a:lnRef idx="1">
            <a:schemeClr val="accent1"/>
          </a:lnRef>
          <a:fillRef idx="2">
            <a:schemeClr val="accent1"/>
          </a:fillRef>
          <a:effectRef idx="1">
            <a:schemeClr val="accent1"/>
          </a:effectRef>
          <a:fontRef idx="minor">
            <a:schemeClr val="dk1"/>
          </a:fontRef>
        </p:style>
        <p:txBody>
          <a:bodyPr rtlCol="0">
            <a:noAutofit/>
          </a:bodyPr>
          <a:lstStyle/>
          <a:p>
            <a:pPr>
              <a:defRPr/>
            </a:pPr>
            <a:r>
              <a:rPr lang="en-US" sz="4000" dirty="0">
                <a:solidFill>
                  <a:schemeClr val="accent1"/>
                </a:solidFill>
              </a:rPr>
              <a:t>Terms – Equipment Purchases</a:t>
            </a:r>
          </a:p>
        </p:txBody>
      </p:sp>
      <p:sp>
        <p:nvSpPr>
          <p:cNvPr id="3" name="Content Placeholder 2"/>
          <p:cNvSpPr>
            <a:spLocks noGrp="1"/>
          </p:cNvSpPr>
          <p:nvPr>
            <p:ph idx="1"/>
          </p:nvPr>
        </p:nvSpPr>
        <p:spPr>
          <a:xfrm>
            <a:off x="1533939" y="1154389"/>
            <a:ext cx="8905461" cy="4953000"/>
          </a:xfrm>
        </p:spPr>
        <p:txBody>
          <a:bodyPr rtlCol="0">
            <a:normAutofit fontScale="92500" lnSpcReduction="10000"/>
          </a:bodyPr>
          <a:lstStyle/>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Equipment purchases with a per-unit acquisition cost of $5,000 or more, and a useful life of more than one year need prior approval from Grant Officer</a:t>
            </a:r>
          </a:p>
          <a:p>
            <a:pPr marL="800100" lvl="2" indent="-457200">
              <a:spcBef>
                <a:spcPts val="0"/>
              </a:spcBef>
              <a:spcAft>
                <a:spcPts val="1200"/>
              </a:spcAft>
              <a:buFont typeface="Wingdings" panose="05000000000000000000" pitchFamily="2" charset="2"/>
              <a:buChar char="Ø"/>
              <a:defRPr/>
            </a:pPr>
            <a:r>
              <a:rPr lang="en-US" sz="3050" dirty="0">
                <a:solidFill>
                  <a:schemeClr val="tx1"/>
                </a:solidFill>
              </a:rPr>
              <a:t>Capital improvements and other alterations and renovations also allowable with prior approval</a:t>
            </a:r>
          </a:p>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Submit a detailed equipment purchase list with descriptions of each item to your FPO for review</a:t>
            </a:r>
          </a:p>
          <a:p>
            <a:pPr marL="457200" lvl="1" indent="-457200">
              <a:spcBef>
                <a:spcPts val="0"/>
              </a:spcBef>
              <a:spcAft>
                <a:spcPts val="1200"/>
              </a:spcAft>
              <a:buFont typeface="Wingdings" panose="05000000000000000000" pitchFamily="2" charset="2"/>
              <a:buChar char="Ø"/>
              <a:defRPr/>
            </a:pPr>
            <a:r>
              <a:rPr lang="en-US" sz="3200" dirty="0">
                <a:solidFill>
                  <a:schemeClr val="tx1"/>
                </a:solidFill>
              </a:rPr>
              <a:t>Your FPO will review the request and submit for approval.  A modification to your grant will be processed approving the equipment purchase and/or renovation</a:t>
            </a:r>
          </a:p>
          <a:p>
            <a:pPr marL="457200" indent="-457200">
              <a:defRPr/>
            </a:pPr>
            <a:endParaRPr lang="en-US" sz="3600" dirty="0"/>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46</a:t>
            </a:fld>
            <a:endParaRPr lang="en-US" dirty="0"/>
          </a:p>
        </p:txBody>
      </p:sp>
    </p:spTree>
    <p:extLst>
      <p:ext uri="{BB962C8B-B14F-4D97-AF65-F5344CB8AC3E}">
        <p14:creationId xmlns:p14="http://schemas.microsoft.com/office/powerpoint/2010/main" val="1563401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Quarterly Financial Report</a:t>
            </a:r>
          </a:p>
        </p:txBody>
      </p:sp>
      <p:sp>
        <p:nvSpPr>
          <p:cNvPr id="6" name="Content Placeholder 5">
            <a:extLst>
              <a:ext uri="{FF2B5EF4-FFF2-40B4-BE49-F238E27FC236}">
                <a16:creationId xmlns:a16="http://schemas.microsoft.com/office/drawing/2014/main" id="{7765C467-6985-44F9-A42E-9F3F30F17602}"/>
              </a:ext>
            </a:extLst>
          </p:cNvPr>
          <p:cNvSpPr txBox="1">
            <a:spLocks/>
          </p:cNvSpPr>
          <p:nvPr/>
        </p:nvSpPr>
        <p:spPr>
          <a:xfrm>
            <a:off x="244037" y="942624"/>
            <a:ext cx="11643164" cy="1377092"/>
          </a:xfrm>
          <a:prstGeom prst="rect">
            <a:avLst/>
          </a:prstGeom>
        </p:spPr>
        <p:txBody>
          <a:bodyPr vert="horz" lIns="91440" tIns="45720" rIns="91440" bIns="45720" rtlCol="0">
            <a:normAutofit/>
          </a:bodyPr>
          <a:lstStyle>
            <a:lvl1pPr marL="171450" indent="-171450" algn="l" defTabSz="685800" rtl="0" eaLnBrk="1" latinLnBrk="0" hangingPunct="1">
              <a:lnSpc>
                <a:spcPct val="95000"/>
              </a:lnSpc>
              <a:spcBef>
                <a:spcPts val="1350"/>
              </a:spcBef>
              <a:buClr>
                <a:schemeClr val="accent2"/>
              </a:buClr>
              <a:buFont typeface="Wingdings 3" panose="05040102010807070707" pitchFamily="18" charset="2"/>
              <a:buChar char=""/>
              <a:defRPr sz="1950" kern="1200">
                <a:solidFill>
                  <a:schemeClr val="tx1"/>
                </a:solidFill>
                <a:latin typeface="+mn-lt"/>
                <a:ea typeface="+mn-ea"/>
                <a:cs typeface="+mn-cs"/>
              </a:defRPr>
            </a:lvl1pPr>
            <a:lvl2pPr marL="514350" indent="-171450" algn="l" defTabSz="685800" rtl="0" eaLnBrk="1" latinLnBrk="0" hangingPunct="1">
              <a:lnSpc>
                <a:spcPct val="95000"/>
              </a:lnSpc>
              <a:spcBef>
                <a:spcPts val="600"/>
              </a:spcBef>
              <a:buClr>
                <a:schemeClr val="accent6"/>
              </a:buClr>
              <a:buFont typeface="Wingdings 3" panose="05040102010807070707" pitchFamily="18" charset="2"/>
              <a:buChar char=""/>
              <a:defRPr sz="1800" kern="1200">
                <a:solidFill>
                  <a:schemeClr val="bg2">
                    <a:lumMod val="25000"/>
                  </a:schemeClr>
                </a:solidFill>
                <a:latin typeface="+mn-lt"/>
                <a:ea typeface="+mn-ea"/>
                <a:cs typeface="+mn-cs"/>
              </a:defRPr>
            </a:lvl2pPr>
            <a:lvl3pPr marL="857250" indent="-171450" algn="l" defTabSz="685800" rtl="0" eaLnBrk="1" latinLnBrk="0" hangingPunct="1">
              <a:lnSpc>
                <a:spcPct val="95000"/>
              </a:lnSpc>
              <a:spcBef>
                <a:spcPts val="375"/>
              </a:spcBef>
              <a:buClr>
                <a:schemeClr val="bg1">
                  <a:lumMod val="50000"/>
                </a:schemeClr>
              </a:buClr>
              <a:buFont typeface="Wingdings 3" panose="05040102010807070707" pitchFamily="18" charset="2"/>
              <a:buChar char="ê"/>
              <a:defRPr sz="1650" kern="1200">
                <a:solidFill>
                  <a:schemeClr val="bg2">
                    <a:lumMod val="25000"/>
                  </a:schemeClr>
                </a:solidFill>
                <a:latin typeface="+mn-lt"/>
                <a:ea typeface="+mn-ea"/>
                <a:cs typeface="+mn-cs"/>
              </a:defRPr>
            </a:lvl3pPr>
            <a:lvl4pPr marL="1200150" indent="-171450" algn="l" defTabSz="685800" rtl="0" eaLnBrk="1" latinLnBrk="0" hangingPunct="1">
              <a:lnSpc>
                <a:spcPct val="95000"/>
              </a:lnSpc>
              <a:spcBef>
                <a:spcPts val="375"/>
              </a:spcBef>
              <a:buClr>
                <a:schemeClr val="accent2"/>
              </a:buClr>
              <a:buFont typeface="Wingdings 3" panose="05040102010807070707" pitchFamily="18" charset="2"/>
              <a:buChar char="ê"/>
              <a:defRPr sz="1500" kern="1200">
                <a:solidFill>
                  <a:schemeClr val="bg2">
                    <a:lumMod val="25000"/>
                  </a:schemeClr>
                </a:solidFill>
                <a:latin typeface="+mn-lt"/>
                <a:ea typeface="+mn-ea"/>
                <a:cs typeface="+mn-cs"/>
              </a:defRPr>
            </a:lvl4pPr>
            <a:lvl5pPr marL="1543050" indent="-171450" algn="l" defTabSz="685800" rtl="0" eaLnBrk="1" latinLnBrk="0" hangingPunct="1">
              <a:lnSpc>
                <a:spcPct val="95000"/>
              </a:lnSpc>
              <a:spcBef>
                <a:spcPts val="375"/>
              </a:spcBef>
              <a:buClr>
                <a:schemeClr val="accent6"/>
              </a:buClr>
              <a:buFont typeface="Wingdings 3" panose="05040102010807070707" pitchFamily="18" charset="2"/>
              <a:buChar char="ê"/>
              <a:defRPr sz="1350" kern="1200">
                <a:solidFill>
                  <a:schemeClr val="bg2">
                    <a:lumMod val="2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US" sz="1800"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47</a:t>
            </a:fld>
            <a:endParaRPr lang="en-US" dirty="0"/>
          </a:p>
        </p:txBody>
      </p:sp>
      <p:sp>
        <p:nvSpPr>
          <p:cNvPr id="10" name="Content Placeholder 6">
            <a:extLst>
              <a:ext uri="{FF2B5EF4-FFF2-40B4-BE49-F238E27FC236}">
                <a16:creationId xmlns:a16="http://schemas.microsoft.com/office/drawing/2014/main" id="{FCBC05DB-2CD9-31C3-1022-1C0F2AECAC3B}"/>
              </a:ext>
            </a:extLst>
          </p:cNvPr>
          <p:cNvSpPr>
            <a:spLocks noGrp="1"/>
          </p:cNvSpPr>
          <p:nvPr>
            <p:ph idx="1"/>
          </p:nvPr>
        </p:nvSpPr>
        <p:spPr>
          <a:xfrm>
            <a:off x="304799" y="1709738"/>
            <a:ext cx="11582401" cy="5038725"/>
          </a:xfrm>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3" name="Picture 2" descr="A picture containing timeline&#10;&#10;Description automatically generated">
            <a:extLst>
              <a:ext uri="{FF2B5EF4-FFF2-40B4-BE49-F238E27FC236}">
                <a16:creationId xmlns:a16="http://schemas.microsoft.com/office/drawing/2014/main" id="{F5F661FE-7F56-B3C4-C46B-3A0969995F9F}"/>
              </a:ext>
            </a:extLst>
          </p:cNvPr>
          <p:cNvPicPr>
            <a:picLocks noChangeAspect="1"/>
          </p:cNvPicPr>
          <p:nvPr/>
        </p:nvPicPr>
        <p:blipFill rotWithShape="1">
          <a:blip r:embed="rId3"/>
          <a:srcRect l="19978" t="30769" r="19658" b="35423"/>
          <a:stretch/>
        </p:blipFill>
        <p:spPr bwMode="auto">
          <a:xfrm>
            <a:off x="244037" y="1181772"/>
            <a:ext cx="12093906" cy="42974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063221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lstStyle/>
          <a:p>
            <a:r>
              <a:rPr lang="en-US" sz="4000" dirty="0">
                <a:solidFill>
                  <a:schemeClr val="accent1"/>
                </a:solidFill>
              </a:rPr>
              <a:t>Grant Agreement</a:t>
            </a:r>
          </a:p>
        </p:txBody>
      </p:sp>
      <p:sp>
        <p:nvSpPr>
          <p:cNvPr id="3" name="Text Placeholder 2"/>
          <p:cNvSpPr>
            <a:spLocks noGrp="1"/>
          </p:cNvSpPr>
          <p:nvPr>
            <p:ph idx="1"/>
          </p:nvPr>
        </p:nvSpPr>
        <p:spPr>
          <a:xfrm>
            <a:off x="948907" y="1117570"/>
            <a:ext cx="9765102" cy="5039517"/>
          </a:xfrm>
        </p:spPr>
        <p:txBody>
          <a:bodyPr>
            <a:noAutofit/>
          </a:bodyPr>
          <a:lstStyle/>
          <a:p>
            <a:pPr marL="0" indent="0">
              <a:buNone/>
              <a:defRPr/>
            </a:pPr>
            <a:r>
              <a:rPr lang="en-US" sz="2800" b="1" dirty="0"/>
              <a:t>SF-424 </a:t>
            </a:r>
            <a:r>
              <a:rPr lang="en-US" sz="2800" dirty="0"/>
              <a:t>– </a:t>
            </a:r>
            <a:r>
              <a:rPr lang="en-US" sz="2800" dirty="0">
                <a:solidFill>
                  <a:schemeClr val="accent6"/>
                </a:solidFill>
              </a:rPr>
              <a:t>Attachment A</a:t>
            </a:r>
          </a:p>
          <a:p>
            <a:pPr marL="0" indent="0">
              <a:buNone/>
              <a:defRPr/>
            </a:pPr>
            <a:r>
              <a:rPr lang="en-US" sz="2800" b="1" dirty="0"/>
              <a:t>Budget Information</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SF-424A – </a:t>
            </a:r>
            <a:r>
              <a:rPr lang="en-US" sz="2800" dirty="0">
                <a:solidFill>
                  <a:schemeClr val="accent6"/>
                </a:solidFill>
                <a:ea typeface="Arial Unicode MS" panose="020B0604020202020204" pitchFamily="34" charset="-128"/>
                <a:cs typeface="Arial Unicode MS" panose="020B0604020202020204" pitchFamily="34" charset="-128"/>
              </a:rPr>
              <a:t>Attachment B</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Budget Narrative – </a:t>
            </a:r>
            <a:r>
              <a:rPr lang="en-US" sz="2800" dirty="0">
                <a:solidFill>
                  <a:schemeClr val="accent6"/>
                </a:solidFill>
                <a:ea typeface="Arial Unicode MS" panose="020B0604020202020204" pitchFamily="34" charset="-128"/>
                <a:cs typeface="Arial Unicode MS" panose="020B0604020202020204" pitchFamily="34" charset="-128"/>
              </a:rPr>
              <a:t>Attachment C</a:t>
            </a:r>
          </a:p>
          <a:p>
            <a:pPr>
              <a:buNone/>
              <a:defRPr/>
            </a:pPr>
            <a:r>
              <a:rPr lang="en-US" sz="2800" b="1" dirty="0"/>
              <a:t>Statement of Work - </a:t>
            </a:r>
            <a:r>
              <a:rPr lang="en-US" sz="2800" dirty="0">
                <a:solidFill>
                  <a:schemeClr val="accent6"/>
                </a:solidFill>
              </a:rPr>
              <a:t>Attachment D</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Project Narrative</a:t>
            </a:r>
          </a:p>
          <a:p>
            <a:pPr lvl="1">
              <a:buFont typeface="Wingdings" panose="05000000000000000000" pitchFamily="2" charset="2"/>
              <a:buChar char="§"/>
              <a:defRPr/>
            </a:pPr>
            <a:r>
              <a:rPr lang="en-US" sz="2800" dirty="0">
                <a:ea typeface="Arial Unicode MS" panose="020B0604020202020204" pitchFamily="34" charset="-128"/>
                <a:cs typeface="Arial Unicode MS" panose="020B0604020202020204" pitchFamily="34" charset="-128"/>
              </a:rPr>
              <a:t>Abstract</a:t>
            </a:r>
          </a:p>
          <a:p>
            <a:pPr lvl="1">
              <a:buFont typeface="Wingdings" panose="05000000000000000000" pitchFamily="2" charset="2"/>
              <a:buChar char="§"/>
            </a:pPr>
            <a:r>
              <a:rPr lang="en-US" sz="2800" dirty="0"/>
              <a:t>Project Work Plan </a:t>
            </a:r>
          </a:p>
          <a:p>
            <a:pPr lvl="1">
              <a:buFont typeface="Wingdings" panose="05000000000000000000" pitchFamily="2" charset="2"/>
              <a:buChar char="§"/>
            </a:pPr>
            <a:r>
              <a:rPr lang="en-US" sz="2800" dirty="0"/>
              <a:t>Performance Outcomes Table </a:t>
            </a:r>
          </a:p>
          <a:p>
            <a:pPr lvl="1">
              <a:buFont typeface="Wingdings" panose="05000000000000000000" pitchFamily="2" charset="2"/>
              <a:buChar char="§"/>
            </a:pPr>
            <a:r>
              <a:rPr lang="en-US" sz="2800" dirty="0"/>
              <a:t>Documentation of Partnership Commitments</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48</a:t>
            </a:fld>
            <a:endParaRPr lang="en-US" dirty="0"/>
          </a:p>
        </p:txBody>
      </p:sp>
    </p:spTree>
    <p:extLst>
      <p:ext uri="{BB962C8B-B14F-4D97-AF65-F5344CB8AC3E}">
        <p14:creationId xmlns:p14="http://schemas.microsoft.com/office/powerpoint/2010/main" val="3789738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lstStyle/>
          <a:p>
            <a:r>
              <a:rPr lang="en-US" sz="4000" dirty="0">
                <a:solidFill>
                  <a:schemeClr val="accent1"/>
                </a:solidFill>
              </a:rPr>
              <a:t>Indirect Cost Rate Agreement</a:t>
            </a:r>
          </a:p>
        </p:txBody>
      </p:sp>
      <p:sp>
        <p:nvSpPr>
          <p:cNvPr id="3" name="Text Placeholder 2"/>
          <p:cNvSpPr>
            <a:spLocks noGrp="1"/>
          </p:cNvSpPr>
          <p:nvPr>
            <p:ph idx="1"/>
          </p:nvPr>
        </p:nvSpPr>
        <p:spPr>
          <a:xfrm>
            <a:off x="1431235" y="1224951"/>
            <a:ext cx="9440915" cy="4813540"/>
          </a:xfrm>
        </p:spPr>
        <p:txBody>
          <a:bodyPr>
            <a:noAutofit/>
          </a:bodyPr>
          <a:lstStyle/>
          <a:p>
            <a:pPr marL="457200" indent="-457200">
              <a:spcBef>
                <a:spcPts val="0"/>
              </a:spcBef>
              <a:defRPr/>
            </a:pPr>
            <a:r>
              <a:rPr lang="en-US" sz="3200" dirty="0"/>
              <a:t>Attachment E - only applicable to those claiming indirect costs</a:t>
            </a:r>
          </a:p>
          <a:p>
            <a:pPr marL="0" indent="0">
              <a:spcBef>
                <a:spcPts val="0"/>
              </a:spcBef>
              <a:buNone/>
              <a:defRPr/>
            </a:pPr>
            <a:endParaRPr lang="en-US" sz="3200" dirty="0"/>
          </a:p>
          <a:p>
            <a:pPr marL="457200" indent="-457200">
              <a:spcBef>
                <a:spcPts val="0"/>
              </a:spcBef>
              <a:defRPr/>
            </a:pPr>
            <a:r>
              <a:rPr lang="en-US" sz="3200" dirty="0"/>
              <a:t>If grantee is claiming indirect costs but did not provide agreement, placed on 90-day temporary rate</a:t>
            </a:r>
          </a:p>
          <a:p>
            <a:pPr marL="457200" indent="-457200">
              <a:defRPr/>
            </a:pPr>
            <a:r>
              <a:rPr lang="en-US" sz="3200" dirty="0"/>
              <a:t>Applicants missing indirect cost rate agreements or submitting expired ones limited to lesser of either total claimed indirect costs or 10% of total Personnel budget</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49</a:t>
            </a:fld>
            <a:endParaRPr lang="en-US" dirty="0"/>
          </a:p>
        </p:txBody>
      </p:sp>
    </p:spTree>
    <p:extLst>
      <p:ext uri="{BB962C8B-B14F-4D97-AF65-F5344CB8AC3E}">
        <p14:creationId xmlns:p14="http://schemas.microsoft.com/office/powerpoint/2010/main" val="955444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50</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359293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a:xfrm>
            <a:off x="2164080" y="842965"/>
            <a:ext cx="7863840" cy="2852737"/>
          </a:xfrm>
        </p:spPr>
        <p:txBody>
          <a:bodyPr/>
          <a:lstStyle/>
          <a:p>
            <a:r>
              <a:rPr lang="en-US" dirty="0"/>
              <a:t>Grant Amendments</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a:xfrm>
            <a:off x="1037362" y="3695702"/>
            <a:ext cx="6264775" cy="1866900"/>
          </a:xfrm>
        </p:spPr>
        <p:txBody>
          <a:bodyPr>
            <a:normAutofit/>
          </a:bodyPr>
          <a:lstStyle/>
          <a:p>
            <a:pPr algn="ctr"/>
            <a:r>
              <a:rPr lang="en-US" sz="2400" dirty="0"/>
              <a:t>Requests, Review Process</a:t>
            </a:r>
          </a:p>
        </p:txBody>
      </p:sp>
      <p:sp>
        <p:nvSpPr>
          <p:cNvPr id="5"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51</a:t>
            </a:fld>
            <a:endParaRPr lang="en-US" dirty="0"/>
          </a:p>
        </p:txBody>
      </p:sp>
    </p:spTree>
    <p:custDataLst>
      <p:tags r:id="rId1"/>
    </p:custDataLst>
    <p:extLst>
      <p:ext uri="{BB962C8B-B14F-4D97-AF65-F5344CB8AC3E}">
        <p14:creationId xmlns:p14="http://schemas.microsoft.com/office/powerpoint/2010/main" val="3057539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52</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866274" y="193677"/>
            <a:ext cx="10900610" cy="826365"/>
          </a:xfrm>
        </p:spPr>
        <p:txBody>
          <a:bodyPr>
            <a:normAutofit/>
          </a:bodyPr>
          <a:lstStyle/>
          <a:p>
            <a:r>
              <a:rPr lang="en-US" sz="4000" dirty="0"/>
              <a:t>Grant Amendments</a:t>
            </a:r>
          </a:p>
        </p:txBody>
      </p:sp>
      <p:sp>
        <p:nvSpPr>
          <p:cNvPr id="6" name="Content Placeholder 5"/>
          <p:cNvSpPr>
            <a:spLocks noGrp="1"/>
          </p:cNvSpPr>
          <p:nvPr>
            <p:ph idx="1"/>
          </p:nvPr>
        </p:nvSpPr>
        <p:spPr>
          <a:xfrm>
            <a:off x="2152650" y="1690255"/>
            <a:ext cx="7955280" cy="4486708"/>
          </a:xfrm>
        </p:spPr>
        <p:txBody>
          <a:bodyPr>
            <a:normAutofit lnSpcReduction="10000"/>
          </a:bodyPr>
          <a:lstStyle/>
          <a:p>
            <a:pPr>
              <a:buFont typeface="Wingdings" panose="05000000000000000000" pitchFamily="2" charset="2"/>
              <a:buChar char="q"/>
            </a:pPr>
            <a:r>
              <a:rPr lang="en-US" sz="3600" dirty="0"/>
              <a:t>What is an amendment?</a:t>
            </a:r>
          </a:p>
          <a:p>
            <a:pPr>
              <a:buFont typeface="Wingdings" panose="05000000000000000000" pitchFamily="2" charset="2"/>
              <a:buChar char="q"/>
            </a:pPr>
            <a:r>
              <a:rPr lang="en-US" sz="3600" dirty="0"/>
              <a:t>Why do an amendment?</a:t>
            </a:r>
          </a:p>
          <a:p>
            <a:pPr>
              <a:buFont typeface="Wingdings" panose="05000000000000000000" pitchFamily="2" charset="2"/>
              <a:buChar char="q"/>
            </a:pPr>
            <a:r>
              <a:rPr lang="en-US" sz="3600" dirty="0"/>
              <a:t>What are amendment indicators? </a:t>
            </a:r>
          </a:p>
          <a:p>
            <a:pPr>
              <a:buFont typeface="Wingdings" panose="05000000000000000000" pitchFamily="2" charset="2"/>
              <a:buChar char="q"/>
            </a:pPr>
            <a:r>
              <a:rPr lang="en-US" sz="3600" dirty="0"/>
              <a:t>FPO Modification Analysis</a:t>
            </a:r>
          </a:p>
          <a:p>
            <a:pPr lvl="1">
              <a:buFont typeface="Wingdings" panose="05000000000000000000" pitchFamily="2" charset="2"/>
              <a:buChar char="§"/>
            </a:pPr>
            <a:r>
              <a:rPr lang="en-US" sz="3600" dirty="0"/>
              <a:t>Reasonable</a:t>
            </a:r>
          </a:p>
          <a:p>
            <a:pPr lvl="1">
              <a:buFont typeface="Wingdings" panose="05000000000000000000" pitchFamily="2" charset="2"/>
              <a:buChar char="§"/>
            </a:pPr>
            <a:r>
              <a:rPr lang="en-US" sz="3600" dirty="0"/>
              <a:t>Performance </a:t>
            </a:r>
          </a:p>
          <a:p>
            <a:pPr lvl="1">
              <a:buFont typeface="Wingdings" panose="05000000000000000000" pitchFamily="2" charset="2"/>
              <a:buChar char="§"/>
            </a:pPr>
            <a:r>
              <a:rPr lang="en-US" sz="3600" dirty="0"/>
              <a:t>Best interest of the government</a:t>
            </a:r>
          </a:p>
          <a:p>
            <a:endParaRPr lang="en-US"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52</a:t>
            </a:fld>
            <a:endParaRPr lang="en-US" dirty="0"/>
          </a:p>
        </p:txBody>
      </p:sp>
    </p:spTree>
    <p:extLst>
      <p:ext uri="{BB962C8B-B14F-4D97-AF65-F5344CB8AC3E}">
        <p14:creationId xmlns:p14="http://schemas.microsoft.com/office/powerpoint/2010/main" val="3618420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53</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902367" y="150815"/>
            <a:ext cx="11008895" cy="826365"/>
          </a:xfrm>
        </p:spPr>
        <p:txBody>
          <a:bodyPr>
            <a:normAutofit/>
          </a:bodyPr>
          <a:lstStyle/>
          <a:p>
            <a:r>
              <a:rPr lang="en-US" sz="4000" dirty="0"/>
              <a:t>What is a Grant Amendment?</a:t>
            </a:r>
          </a:p>
        </p:txBody>
      </p:sp>
      <p:sp>
        <p:nvSpPr>
          <p:cNvPr id="6" name="Content Placeholder 5"/>
          <p:cNvSpPr>
            <a:spLocks noGrp="1"/>
          </p:cNvSpPr>
          <p:nvPr>
            <p:ph idx="1"/>
          </p:nvPr>
        </p:nvSpPr>
        <p:spPr>
          <a:xfrm>
            <a:off x="2152650" y="1690255"/>
            <a:ext cx="7955280" cy="4486708"/>
          </a:xfrm>
        </p:spPr>
        <p:txBody>
          <a:bodyPr/>
          <a:lstStyle/>
          <a:p>
            <a:pPr marL="0" indent="0" algn="ctr">
              <a:spcBef>
                <a:spcPts val="600"/>
              </a:spcBef>
              <a:buClrTx/>
              <a:buNone/>
            </a:pPr>
            <a:endParaRPr lang="en-US" b="1" dirty="0">
              <a:solidFill>
                <a:srgbClr val="1F497D"/>
              </a:solidFill>
            </a:endParaRPr>
          </a:p>
          <a:p>
            <a:pPr marL="0" indent="0" algn="ctr">
              <a:spcBef>
                <a:spcPts val="600"/>
              </a:spcBef>
              <a:buClrTx/>
              <a:buNone/>
            </a:pPr>
            <a:endParaRPr lang="en-US" b="1" dirty="0">
              <a:solidFill>
                <a:srgbClr val="1F497D"/>
              </a:solidFill>
            </a:endParaRPr>
          </a:p>
          <a:p>
            <a:pPr marL="0" indent="0" algn="ctr">
              <a:spcBef>
                <a:spcPts val="600"/>
              </a:spcBef>
              <a:buClrTx/>
              <a:buNone/>
            </a:pPr>
            <a:endParaRPr lang="en-US" b="1" dirty="0">
              <a:solidFill>
                <a:srgbClr val="1F497D"/>
              </a:solidFill>
            </a:endParaRPr>
          </a:p>
          <a:p>
            <a:pPr marL="0" indent="0" algn="ctr">
              <a:spcBef>
                <a:spcPts val="600"/>
              </a:spcBef>
              <a:buClrTx/>
              <a:buNone/>
            </a:pPr>
            <a:r>
              <a:rPr lang="en-US" sz="4000" b="1" dirty="0">
                <a:solidFill>
                  <a:schemeClr val="accent5"/>
                </a:solidFill>
              </a:rPr>
              <a:t>Mechanism to Change the Terms of the Grant Agreement</a:t>
            </a:r>
          </a:p>
          <a:p>
            <a:endParaRPr lang="en-US" dirty="0"/>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53</a:t>
            </a:fld>
            <a:endParaRPr lang="en-US" dirty="0"/>
          </a:p>
        </p:txBody>
      </p:sp>
    </p:spTree>
    <p:extLst>
      <p:ext uri="{BB962C8B-B14F-4D97-AF65-F5344CB8AC3E}">
        <p14:creationId xmlns:p14="http://schemas.microsoft.com/office/powerpoint/2010/main" val="33044674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54</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890337" y="222252"/>
            <a:ext cx="10984831" cy="826365"/>
          </a:xfrm>
        </p:spPr>
        <p:txBody>
          <a:bodyPr>
            <a:normAutofit/>
          </a:bodyPr>
          <a:lstStyle/>
          <a:p>
            <a:r>
              <a:rPr lang="en-US" sz="4000" dirty="0"/>
              <a:t>Why do an Amendment?</a:t>
            </a:r>
          </a:p>
        </p:txBody>
      </p:sp>
      <p:sp>
        <p:nvSpPr>
          <p:cNvPr id="6" name="Content Placeholder 5"/>
          <p:cNvSpPr>
            <a:spLocks noGrp="1"/>
          </p:cNvSpPr>
          <p:nvPr>
            <p:ph idx="1"/>
          </p:nvPr>
        </p:nvSpPr>
        <p:spPr>
          <a:xfrm>
            <a:off x="1585913" y="1301967"/>
            <a:ext cx="9415462" cy="4486708"/>
          </a:xfrm>
        </p:spPr>
        <p:txBody>
          <a:bodyPr>
            <a:normAutofit/>
          </a:bodyPr>
          <a:lstStyle/>
          <a:p>
            <a:pPr>
              <a:spcBef>
                <a:spcPts val="600"/>
              </a:spcBef>
              <a:buClr>
                <a:schemeClr val="tx2"/>
              </a:buClr>
              <a:buFont typeface="Wingdings" panose="05000000000000000000" pitchFamily="2" charset="2"/>
              <a:buChar char="Ø"/>
            </a:pPr>
            <a:r>
              <a:rPr lang="en-US" sz="3200" dirty="0">
                <a:solidFill>
                  <a:schemeClr val="accent5"/>
                </a:solidFill>
              </a:rPr>
              <a:t>Change of Scope</a:t>
            </a:r>
          </a:p>
          <a:p>
            <a:pPr lvl="1">
              <a:buClrTx/>
              <a:buNone/>
            </a:pPr>
            <a:r>
              <a:rPr lang="en-US" sz="2400" i="1" dirty="0">
                <a:solidFill>
                  <a:srgbClr val="1F497D"/>
                </a:solidFill>
              </a:rPr>
              <a:t>{Very rare &amp; only minor changes will be considered}</a:t>
            </a:r>
          </a:p>
          <a:p>
            <a:pPr lvl="1">
              <a:buClrTx/>
              <a:buNone/>
            </a:pPr>
            <a:endParaRPr lang="en-US" sz="2800" dirty="0">
              <a:solidFill>
                <a:srgbClr val="1F497D"/>
              </a:solidFill>
            </a:endParaRPr>
          </a:p>
          <a:p>
            <a:pPr>
              <a:buClrTx/>
              <a:buFont typeface="Wingdings" panose="05000000000000000000" pitchFamily="2" charset="2"/>
              <a:buChar char="Ø"/>
            </a:pPr>
            <a:r>
              <a:rPr lang="en-US" sz="3600" dirty="0">
                <a:solidFill>
                  <a:srgbClr val="1F497D"/>
                </a:solidFill>
              </a:rPr>
              <a:t>Program Design </a:t>
            </a:r>
          </a:p>
          <a:p>
            <a:pPr lvl="2">
              <a:buClrTx/>
              <a:buFont typeface="Wingdings" pitchFamily="2" charset="2"/>
              <a:buChar char="ü"/>
            </a:pPr>
            <a:r>
              <a:rPr lang="en-US" sz="2800" dirty="0">
                <a:solidFill>
                  <a:srgbClr val="1F497D"/>
                </a:solidFill>
              </a:rPr>
              <a:t>Service Area</a:t>
            </a:r>
          </a:p>
          <a:p>
            <a:pPr lvl="2">
              <a:buClrTx/>
              <a:buFont typeface="Wingdings" pitchFamily="2" charset="2"/>
              <a:buChar char="ü"/>
            </a:pPr>
            <a:r>
              <a:rPr lang="en-US" sz="2800" dirty="0">
                <a:solidFill>
                  <a:srgbClr val="1F497D"/>
                </a:solidFill>
              </a:rPr>
              <a:t>Change in Partners </a:t>
            </a:r>
            <a:r>
              <a:rPr lang="en-US" sz="1600" dirty="0">
                <a:solidFill>
                  <a:srgbClr val="1F497D"/>
                </a:solidFill>
              </a:rPr>
              <a:t>(outlined in compliance notification) </a:t>
            </a:r>
          </a:p>
          <a:p>
            <a:pPr lvl="2">
              <a:buClrTx/>
              <a:buFont typeface="Wingdings" pitchFamily="2" charset="2"/>
              <a:buChar char="ü"/>
            </a:pPr>
            <a:r>
              <a:rPr lang="en-US" sz="2800" dirty="0">
                <a:solidFill>
                  <a:srgbClr val="1F497D"/>
                </a:solidFill>
              </a:rPr>
              <a:t>Key Personnel Changes </a:t>
            </a:r>
          </a:p>
          <a:p>
            <a:pPr lvl="2">
              <a:buClrTx/>
              <a:buFont typeface="Wingdings" pitchFamily="2" charset="2"/>
              <a:buChar char="ü"/>
            </a:pPr>
            <a:endParaRPr lang="en-US" sz="2800" dirty="0">
              <a:solidFill>
                <a:srgbClr val="1F497D"/>
              </a:solidFill>
            </a:endParaRPr>
          </a:p>
          <a:p>
            <a:pPr marL="685800" lvl="2" indent="0">
              <a:buClrTx/>
              <a:buNone/>
            </a:pPr>
            <a:endParaRPr lang="en-US" sz="2800" dirty="0">
              <a:solidFill>
                <a:srgbClr val="1F497D"/>
              </a:solidFill>
            </a:endParaRP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54</a:t>
            </a:fld>
            <a:endParaRPr lang="en-US" dirty="0"/>
          </a:p>
        </p:txBody>
      </p:sp>
    </p:spTree>
    <p:extLst>
      <p:ext uri="{BB962C8B-B14F-4D97-AF65-F5344CB8AC3E}">
        <p14:creationId xmlns:p14="http://schemas.microsoft.com/office/powerpoint/2010/main" val="1076382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55</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914400" y="150814"/>
            <a:ext cx="10972800" cy="826365"/>
          </a:xfrm>
        </p:spPr>
        <p:txBody>
          <a:bodyPr>
            <a:normAutofit/>
          </a:bodyPr>
          <a:lstStyle/>
          <a:p>
            <a:r>
              <a:rPr lang="en-US" sz="4000" dirty="0"/>
              <a:t>FPO Modification Analysis</a:t>
            </a:r>
          </a:p>
        </p:txBody>
      </p:sp>
      <p:sp>
        <p:nvSpPr>
          <p:cNvPr id="6" name="Content Placeholder 5"/>
          <p:cNvSpPr>
            <a:spLocks noGrp="1"/>
          </p:cNvSpPr>
          <p:nvPr>
            <p:ph idx="1"/>
          </p:nvPr>
        </p:nvSpPr>
        <p:spPr>
          <a:xfrm>
            <a:off x="1842039" y="1423411"/>
            <a:ext cx="9423178" cy="4486708"/>
          </a:xfrm>
        </p:spPr>
        <p:txBody>
          <a:bodyPr numCol="2">
            <a:noAutofit/>
          </a:bodyPr>
          <a:lstStyle/>
          <a:p>
            <a:pPr>
              <a:spcBef>
                <a:spcPts val="600"/>
              </a:spcBef>
              <a:buClr>
                <a:schemeClr val="tx2"/>
              </a:buClr>
              <a:buFont typeface="Wingdings" panose="05000000000000000000" pitchFamily="2" charset="2"/>
              <a:buChar char="Ø"/>
            </a:pPr>
            <a:r>
              <a:rPr lang="en-US" sz="3200" dirty="0">
                <a:solidFill>
                  <a:schemeClr val="accent5"/>
                </a:solidFill>
              </a:rPr>
              <a:t>Grant Quality</a:t>
            </a:r>
          </a:p>
          <a:p>
            <a:pPr lvl="1">
              <a:buClrTx/>
              <a:buFont typeface="Wingdings" pitchFamily="2" charset="2"/>
              <a:buChar char="ü"/>
            </a:pPr>
            <a:r>
              <a:rPr lang="en-US" sz="3200" dirty="0">
                <a:solidFill>
                  <a:srgbClr val="1F497D"/>
                </a:solidFill>
              </a:rPr>
              <a:t>Services</a:t>
            </a:r>
          </a:p>
          <a:p>
            <a:pPr lvl="1">
              <a:buClrTx/>
              <a:buFont typeface="Wingdings" pitchFamily="2" charset="2"/>
              <a:buChar char="ü"/>
            </a:pPr>
            <a:r>
              <a:rPr lang="en-US" sz="3200" dirty="0">
                <a:solidFill>
                  <a:srgbClr val="1F497D"/>
                </a:solidFill>
              </a:rPr>
              <a:t>Staffing</a:t>
            </a:r>
          </a:p>
          <a:p>
            <a:pPr lvl="1">
              <a:buClrTx/>
              <a:buFont typeface="Wingdings" pitchFamily="2" charset="2"/>
              <a:buChar char="ü"/>
            </a:pPr>
            <a:endParaRPr lang="en-US" sz="3200" dirty="0">
              <a:solidFill>
                <a:srgbClr val="1F497D"/>
              </a:solidFill>
            </a:endParaRPr>
          </a:p>
          <a:p>
            <a:pPr>
              <a:spcBef>
                <a:spcPts val="600"/>
              </a:spcBef>
              <a:buClr>
                <a:schemeClr val="tx2"/>
              </a:buClr>
              <a:buFont typeface="Wingdings" panose="05000000000000000000" pitchFamily="2" charset="2"/>
              <a:buChar char="Ø"/>
            </a:pPr>
            <a:r>
              <a:rPr lang="en-US" sz="3200" dirty="0">
                <a:solidFill>
                  <a:schemeClr val="accent5"/>
                </a:solidFill>
              </a:rPr>
              <a:t>Grant Efficiency</a:t>
            </a:r>
          </a:p>
          <a:p>
            <a:pPr lvl="1">
              <a:buClrTx/>
              <a:buFont typeface="Wingdings" pitchFamily="2" charset="2"/>
              <a:buChar char="ü"/>
            </a:pPr>
            <a:r>
              <a:rPr lang="en-US" sz="3200" dirty="0">
                <a:solidFill>
                  <a:srgbClr val="1F497D"/>
                </a:solidFill>
              </a:rPr>
              <a:t>Timely</a:t>
            </a:r>
          </a:p>
          <a:p>
            <a:pPr lvl="1">
              <a:buClrTx/>
              <a:buFont typeface="Wingdings" pitchFamily="2" charset="2"/>
              <a:buChar char="ü"/>
            </a:pPr>
            <a:r>
              <a:rPr lang="en-US" sz="3200" dirty="0">
                <a:solidFill>
                  <a:srgbClr val="1F497D"/>
                </a:solidFill>
              </a:rPr>
              <a:t>Cost Effective</a:t>
            </a:r>
          </a:p>
          <a:p>
            <a:pPr>
              <a:spcBef>
                <a:spcPts val="600"/>
              </a:spcBef>
              <a:buClrTx/>
            </a:pPr>
            <a:endParaRPr lang="en-US" sz="3200" dirty="0">
              <a:solidFill>
                <a:schemeClr val="accent5"/>
              </a:solidFill>
            </a:endParaRPr>
          </a:p>
          <a:p>
            <a:pPr>
              <a:spcBef>
                <a:spcPts val="600"/>
              </a:spcBef>
              <a:buClr>
                <a:schemeClr val="tx2"/>
              </a:buClr>
              <a:buFont typeface="Wingdings" panose="05000000000000000000" pitchFamily="2" charset="2"/>
              <a:buChar char="Ø"/>
            </a:pPr>
            <a:r>
              <a:rPr lang="en-US" sz="3200" dirty="0">
                <a:solidFill>
                  <a:schemeClr val="accent5"/>
                </a:solidFill>
              </a:rPr>
              <a:t>Grant Performance</a:t>
            </a:r>
          </a:p>
          <a:p>
            <a:pPr lvl="1">
              <a:buClrTx/>
              <a:buFont typeface="Wingdings" pitchFamily="2" charset="2"/>
              <a:buChar char="ü"/>
            </a:pPr>
            <a:r>
              <a:rPr lang="en-US" sz="3200" dirty="0">
                <a:solidFill>
                  <a:srgbClr val="1F497D"/>
                </a:solidFill>
              </a:rPr>
              <a:t>Enrollments</a:t>
            </a:r>
          </a:p>
          <a:p>
            <a:pPr lvl="1">
              <a:buClrTx/>
              <a:buFont typeface="Wingdings" pitchFamily="2" charset="2"/>
              <a:buChar char="ü"/>
            </a:pPr>
            <a:r>
              <a:rPr lang="en-US" sz="3200" dirty="0">
                <a:solidFill>
                  <a:srgbClr val="1F497D"/>
                </a:solidFill>
              </a:rPr>
              <a:t>Expenditures</a:t>
            </a:r>
          </a:p>
          <a:p>
            <a:pPr lvl="1">
              <a:buClrTx/>
              <a:buFont typeface="Wingdings" pitchFamily="2" charset="2"/>
              <a:buChar char="ü"/>
            </a:pPr>
            <a:endParaRPr lang="en-US" sz="3200" dirty="0">
              <a:solidFill>
                <a:srgbClr val="1F497D"/>
              </a:solidFill>
            </a:endParaRPr>
          </a:p>
          <a:p>
            <a:pPr>
              <a:buClr>
                <a:schemeClr val="accent1"/>
              </a:buClr>
              <a:buFont typeface="Wingdings" panose="05000000000000000000" pitchFamily="2" charset="2"/>
              <a:buChar char="Ø"/>
            </a:pPr>
            <a:r>
              <a:rPr lang="en-US" sz="3200" dirty="0">
                <a:solidFill>
                  <a:schemeClr val="accent5"/>
                </a:solidFill>
              </a:rPr>
              <a:t>Benefit to the Government’s Goals for the Grant Program </a:t>
            </a:r>
          </a:p>
          <a:p>
            <a:pPr>
              <a:buClrTx/>
              <a:buFont typeface="Wingdings" pitchFamily="2" charset="2"/>
              <a:buChar char="ü"/>
            </a:pPr>
            <a:endParaRPr lang="en-US" sz="3350" dirty="0">
              <a:solidFill>
                <a:srgbClr val="1F497D"/>
              </a:solidFill>
            </a:endParaRP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55</a:t>
            </a:fld>
            <a:endParaRPr lang="en-US" dirty="0"/>
          </a:p>
        </p:txBody>
      </p:sp>
    </p:spTree>
    <p:extLst>
      <p:ext uri="{BB962C8B-B14F-4D97-AF65-F5344CB8AC3E}">
        <p14:creationId xmlns:p14="http://schemas.microsoft.com/office/powerpoint/2010/main" val="465283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391650" y="6356351"/>
            <a:ext cx="1276350" cy="365125"/>
          </a:xfrm>
        </p:spPr>
        <p:txBody>
          <a:bodyPr/>
          <a:lstStyle/>
          <a:p>
            <a:pPr algn="r">
              <a:defRPr/>
            </a:pPr>
            <a:fld id="{706D636C-90A3-4979-BA37-BAB384B22101}" type="slidenum">
              <a:rPr lang="en-US" sz="1400" b="0">
                <a:solidFill>
                  <a:srgbClr val="303030">
                    <a:lumMod val="75000"/>
                    <a:lumOff val="25000"/>
                  </a:srgbClr>
                </a:solidFill>
                <a:latin typeface="Arial" panose="020B0604020202020204"/>
              </a:rPr>
              <a:pPr algn="r">
                <a:defRPr/>
              </a:pPr>
              <a:t>56</a:t>
            </a:fld>
            <a:endParaRPr lang="en-US" sz="1400" b="0" dirty="0">
              <a:solidFill>
                <a:srgbClr val="303030">
                  <a:lumMod val="75000"/>
                  <a:lumOff val="25000"/>
                </a:srgbClr>
              </a:solidFill>
              <a:latin typeface="Arial" panose="020B0604020202020204"/>
            </a:endParaRPr>
          </a:p>
        </p:txBody>
      </p:sp>
      <p:sp>
        <p:nvSpPr>
          <p:cNvPr id="5" name="Title 4"/>
          <p:cNvSpPr>
            <a:spLocks noGrp="1"/>
          </p:cNvSpPr>
          <p:nvPr>
            <p:ph type="title"/>
          </p:nvPr>
        </p:nvSpPr>
        <p:spPr>
          <a:xfrm>
            <a:off x="757237" y="122240"/>
            <a:ext cx="11301413" cy="826365"/>
          </a:xfrm>
        </p:spPr>
        <p:txBody>
          <a:bodyPr>
            <a:noAutofit/>
          </a:bodyPr>
          <a:lstStyle/>
          <a:p>
            <a:r>
              <a:rPr lang="en-US" sz="4000" dirty="0"/>
              <a:t>Required Documentation for Amendments</a:t>
            </a:r>
          </a:p>
        </p:txBody>
      </p:sp>
      <p:sp>
        <p:nvSpPr>
          <p:cNvPr id="6" name="Content Placeholder 5"/>
          <p:cNvSpPr>
            <a:spLocks noGrp="1"/>
          </p:cNvSpPr>
          <p:nvPr>
            <p:ph idx="1"/>
          </p:nvPr>
        </p:nvSpPr>
        <p:spPr>
          <a:xfrm>
            <a:off x="1893093" y="1305792"/>
            <a:ext cx="9029700" cy="4741863"/>
          </a:xfrm>
        </p:spPr>
        <p:txBody>
          <a:bodyPr>
            <a:normAutofit/>
          </a:bodyPr>
          <a:lstStyle/>
          <a:p>
            <a:pPr>
              <a:lnSpc>
                <a:spcPct val="150000"/>
              </a:lnSpc>
              <a:spcBef>
                <a:spcPts val="600"/>
              </a:spcBef>
              <a:buClrTx/>
            </a:pPr>
            <a:r>
              <a:rPr lang="en-US" sz="2800" i="1" dirty="0">
                <a:solidFill>
                  <a:schemeClr val="accent5"/>
                </a:solidFill>
              </a:rPr>
              <a:t>Must</a:t>
            </a:r>
            <a:r>
              <a:rPr lang="en-US" sz="2800" dirty="0">
                <a:solidFill>
                  <a:srgbClr val="1F497D"/>
                </a:solidFill>
              </a:rPr>
              <a:t> come from Authorized Representative</a:t>
            </a:r>
          </a:p>
          <a:p>
            <a:pPr>
              <a:lnSpc>
                <a:spcPct val="150000"/>
              </a:lnSpc>
              <a:spcBef>
                <a:spcPts val="600"/>
              </a:spcBef>
              <a:buClrTx/>
            </a:pPr>
            <a:r>
              <a:rPr lang="en-US" sz="2800" dirty="0">
                <a:solidFill>
                  <a:srgbClr val="1F497D"/>
                </a:solidFill>
              </a:rPr>
              <a:t>Provide the </a:t>
            </a:r>
            <a:r>
              <a:rPr lang="en-US" sz="2800" i="1" dirty="0">
                <a:solidFill>
                  <a:schemeClr val="accent5"/>
                </a:solidFill>
              </a:rPr>
              <a:t>purpose</a:t>
            </a:r>
            <a:r>
              <a:rPr lang="en-US" sz="2800" dirty="0">
                <a:solidFill>
                  <a:srgbClr val="1F497D"/>
                </a:solidFill>
              </a:rPr>
              <a:t>  </a:t>
            </a:r>
          </a:p>
          <a:p>
            <a:pPr>
              <a:lnSpc>
                <a:spcPct val="150000"/>
              </a:lnSpc>
              <a:spcBef>
                <a:spcPts val="600"/>
              </a:spcBef>
              <a:buClrTx/>
            </a:pPr>
            <a:r>
              <a:rPr lang="en-US" sz="2800" dirty="0">
                <a:solidFill>
                  <a:srgbClr val="1F497D"/>
                </a:solidFill>
              </a:rPr>
              <a:t>Why it’s </a:t>
            </a:r>
            <a:r>
              <a:rPr lang="en-US" sz="2800" i="1" dirty="0">
                <a:solidFill>
                  <a:schemeClr val="accent5"/>
                </a:solidFill>
              </a:rPr>
              <a:t>necessary</a:t>
            </a:r>
            <a:r>
              <a:rPr lang="en-US" sz="2800" dirty="0">
                <a:solidFill>
                  <a:schemeClr val="accent5"/>
                </a:solidFill>
              </a:rPr>
              <a:t> </a:t>
            </a:r>
          </a:p>
          <a:p>
            <a:pPr>
              <a:lnSpc>
                <a:spcPct val="150000"/>
              </a:lnSpc>
              <a:spcBef>
                <a:spcPts val="600"/>
              </a:spcBef>
              <a:buClrTx/>
            </a:pPr>
            <a:r>
              <a:rPr lang="en-US" sz="2800" dirty="0">
                <a:solidFill>
                  <a:srgbClr val="1F497D"/>
                </a:solidFill>
              </a:rPr>
              <a:t>How the change will </a:t>
            </a:r>
            <a:r>
              <a:rPr lang="en-US" sz="2800" i="1" dirty="0">
                <a:solidFill>
                  <a:schemeClr val="accent5"/>
                </a:solidFill>
              </a:rPr>
              <a:t>benefit</a:t>
            </a:r>
            <a:r>
              <a:rPr lang="en-US" sz="2800" dirty="0">
                <a:solidFill>
                  <a:srgbClr val="1F497D"/>
                </a:solidFill>
              </a:rPr>
              <a:t> the program</a:t>
            </a:r>
          </a:p>
          <a:p>
            <a:pPr>
              <a:lnSpc>
                <a:spcPct val="150000"/>
              </a:lnSpc>
              <a:spcBef>
                <a:spcPts val="600"/>
              </a:spcBef>
              <a:buClrTx/>
            </a:pPr>
            <a:r>
              <a:rPr lang="en-US" sz="2800" dirty="0">
                <a:solidFill>
                  <a:srgbClr val="1F497D"/>
                </a:solidFill>
              </a:rPr>
              <a:t>Appropriate </a:t>
            </a:r>
            <a:r>
              <a:rPr lang="en-US" sz="2800" i="1" dirty="0">
                <a:solidFill>
                  <a:schemeClr val="accent5"/>
                </a:solidFill>
              </a:rPr>
              <a:t>documentation</a:t>
            </a:r>
            <a:r>
              <a:rPr lang="en-US" sz="2800" dirty="0">
                <a:solidFill>
                  <a:srgbClr val="1F497D"/>
                </a:solidFill>
              </a:rPr>
              <a:t> to support the amendment</a:t>
            </a:r>
          </a:p>
        </p:txBody>
      </p:sp>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56</a:t>
            </a:fld>
            <a:endParaRPr lang="en-US" dirty="0"/>
          </a:p>
        </p:txBody>
      </p:sp>
    </p:spTree>
    <p:extLst>
      <p:ext uri="{BB962C8B-B14F-4D97-AF65-F5344CB8AC3E}">
        <p14:creationId xmlns:p14="http://schemas.microsoft.com/office/powerpoint/2010/main" val="3647080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CDFA68-D224-40A1-AF40-8D87BCA99A23}"/>
              </a:ext>
            </a:extLst>
          </p:cNvPr>
          <p:cNvSpPr>
            <a:spLocks noGrp="1"/>
          </p:cNvSpPr>
          <p:nvPr>
            <p:ph type="sldNum" sz="quarter" idx="4294967295"/>
          </p:nvPr>
        </p:nvSpPr>
        <p:spPr>
          <a:xfrm>
            <a:off x="9391650" y="6356351"/>
            <a:ext cx="1276350" cy="365125"/>
          </a:xfrm>
        </p:spPr>
        <p:txBody>
          <a:bodyPr/>
          <a:lstStyle/>
          <a:p>
            <a:fld id="{706D636C-90A3-4979-BA37-BAB384B22101}" type="slidenum">
              <a:rPr lang="en-US" smtClean="0"/>
              <a:pPr/>
              <a:t>57</a:t>
            </a:fld>
            <a:endParaRPr lang="en-US" dirty="0"/>
          </a:p>
        </p:txBody>
      </p:sp>
      <p:sp>
        <p:nvSpPr>
          <p:cNvPr id="5" name="Title 4">
            <a:extLst>
              <a:ext uri="{FF2B5EF4-FFF2-40B4-BE49-F238E27FC236}">
                <a16:creationId xmlns:a16="http://schemas.microsoft.com/office/drawing/2014/main" id="{C359429D-A30E-47FC-99B1-5388819D29EB}"/>
              </a:ext>
            </a:extLst>
          </p:cNvPr>
          <p:cNvSpPr>
            <a:spLocks noGrp="1"/>
          </p:cNvSpPr>
          <p:nvPr>
            <p:ph type="title"/>
          </p:nvPr>
        </p:nvSpPr>
        <p:spPr>
          <a:xfrm>
            <a:off x="938463" y="216093"/>
            <a:ext cx="10900611" cy="1051560"/>
          </a:xfrm>
        </p:spPr>
        <p:txBody>
          <a:bodyPr anchor="t">
            <a:normAutofit/>
          </a:bodyPr>
          <a:lstStyle/>
          <a:p>
            <a:r>
              <a:rPr lang="en-US" sz="4000" dirty="0"/>
              <a:t>Modification Process</a:t>
            </a:r>
          </a:p>
        </p:txBody>
      </p:sp>
      <p:graphicFrame>
        <p:nvGraphicFramePr>
          <p:cNvPr id="6" name="Diagram 5">
            <a:extLst>
              <a:ext uri="{FF2B5EF4-FFF2-40B4-BE49-F238E27FC236}">
                <a16:creationId xmlns:a16="http://schemas.microsoft.com/office/drawing/2014/main" id="{54B286B6-35E5-4AE2-AA0D-889818036A22}"/>
              </a:ext>
            </a:extLst>
          </p:cNvPr>
          <p:cNvGraphicFramePr/>
          <p:nvPr/>
        </p:nvGraphicFramePr>
        <p:xfrm>
          <a:off x="2084070" y="1022888"/>
          <a:ext cx="9180830" cy="50524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57</a:t>
            </a:fld>
            <a:endParaRPr lang="en-US" dirty="0"/>
          </a:p>
        </p:txBody>
      </p:sp>
    </p:spTree>
    <p:custDataLst>
      <p:tags r:id="rId1"/>
    </p:custDataLst>
    <p:extLst>
      <p:ext uri="{BB962C8B-B14F-4D97-AF65-F5344CB8AC3E}">
        <p14:creationId xmlns:p14="http://schemas.microsoft.com/office/powerpoint/2010/main" val="19666037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a:t>POP QUIZ! </a:t>
            </a:r>
          </a:p>
        </p:txBody>
      </p:sp>
      <p:sp>
        <p:nvSpPr>
          <p:cNvPr id="7" name="Text Placeholder 6"/>
          <p:cNvSpPr>
            <a:spLocks noGrp="1"/>
          </p:cNvSpPr>
          <p:nvPr>
            <p:ph type="body" idx="14"/>
          </p:nvPr>
        </p:nvSpPr>
        <p:spPr>
          <a:xfrm>
            <a:off x="702562" y="945003"/>
            <a:ext cx="10847914" cy="1828193"/>
          </a:xfrm>
        </p:spPr>
        <p:txBody>
          <a:bodyPr/>
          <a:lstStyle/>
          <a:p>
            <a:r>
              <a:rPr lang="en-US" sz="2800" dirty="0"/>
              <a:t>You would like to add a new industry or occupation to your grant.  </a:t>
            </a:r>
          </a:p>
          <a:p>
            <a:r>
              <a:rPr lang="en-US" sz="2800" dirty="0"/>
              <a:t>Which answer provides the best response that describes the best first step for submitting a Grant Amendment? </a:t>
            </a:r>
          </a:p>
        </p:txBody>
      </p:sp>
      <p:sp>
        <p:nvSpPr>
          <p:cNvPr id="4" name="Text Placeholder 3"/>
          <p:cNvSpPr>
            <a:spLocks noGrp="1"/>
          </p:cNvSpPr>
          <p:nvPr>
            <p:ph type="body" idx="1"/>
          </p:nvPr>
        </p:nvSpPr>
        <p:spPr>
          <a:xfrm>
            <a:off x="1869002" y="3018447"/>
            <a:ext cx="4160044" cy="1039986"/>
          </a:xfrm>
        </p:spPr>
        <p:txBody>
          <a:bodyPr/>
          <a:lstStyle/>
          <a:p>
            <a:pPr algn="r"/>
            <a:r>
              <a:rPr lang="en-US" dirty="0"/>
              <a:t>Launch the program in the new industry and begin enrolling participants.</a:t>
            </a:r>
          </a:p>
        </p:txBody>
      </p:sp>
      <p:sp>
        <p:nvSpPr>
          <p:cNvPr id="5" name="Text Placeholder 4"/>
          <p:cNvSpPr>
            <a:spLocks noGrp="1"/>
          </p:cNvSpPr>
          <p:nvPr>
            <p:ph type="body" sz="quarter" idx="3"/>
          </p:nvPr>
        </p:nvSpPr>
        <p:spPr>
          <a:xfrm>
            <a:off x="7407085" y="2968738"/>
            <a:ext cx="4160044" cy="1089695"/>
          </a:xfrm>
        </p:spPr>
        <p:txBody>
          <a:bodyPr/>
          <a:lstStyle/>
          <a:p>
            <a:pPr algn="r"/>
            <a:r>
              <a:rPr lang="en-US" dirty="0"/>
              <a:t>Reach out to your FPO to discuss the need for your request.</a:t>
            </a:r>
          </a:p>
        </p:txBody>
      </p:sp>
      <p:sp>
        <p:nvSpPr>
          <p:cNvPr id="9" name="Text Placeholder 8"/>
          <p:cNvSpPr>
            <a:spLocks noGrp="1"/>
          </p:cNvSpPr>
          <p:nvPr>
            <p:ph type="body" idx="16"/>
          </p:nvPr>
        </p:nvSpPr>
        <p:spPr>
          <a:xfrm>
            <a:off x="1869002" y="4546947"/>
            <a:ext cx="4160044" cy="1415441"/>
          </a:xfrm>
        </p:spPr>
        <p:txBody>
          <a:bodyPr>
            <a:normAutofit lnSpcReduction="10000"/>
          </a:bodyPr>
          <a:lstStyle/>
          <a:p>
            <a:pPr algn="r"/>
            <a:r>
              <a:rPr lang="en-US" dirty="0"/>
              <a:t>Write a formal letter of request to the Grant Officer which provides a justification.  Have the Authorized Representative sign and submit the request. </a:t>
            </a:r>
          </a:p>
        </p:txBody>
      </p:sp>
      <p:sp>
        <p:nvSpPr>
          <p:cNvPr id="10" name="Text Placeholder 9"/>
          <p:cNvSpPr>
            <a:spLocks noGrp="1"/>
          </p:cNvSpPr>
          <p:nvPr>
            <p:ph type="body" sz="quarter" idx="17"/>
          </p:nvPr>
        </p:nvSpPr>
        <p:spPr>
          <a:xfrm>
            <a:off x="7407085" y="4546947"/>
            <a:ext cx="4160044" cy="1415441"/>
          </a:xfrm>
        </p:spPr>
        <p:txBody>
          <a:bodyPr>
            <a:normAutofit/>
          </a:bodyPr>
          <a:lstStyle/>
          <a:p>
            <a:pPr algn="r"/>
            <a:r>
              <a:rPr lang="en-US" dirty="0"/>
              <a:t>Reach out to your partner organizations to determine if the new industry or      occupation is in-demand. </a:t>
            </a:r>
          </a:p>
        </p:txBody>
      </p:sp>
      <p:sp>
        <p:nvSpPr>
          <p:cNvPr id="13" name="Rectangle 12"/>
          <p:cNvSpPr/>
          <p:nvPr/>
        </p:nvSpPr>
        <p:spPr>
          <a:xfrm>
            <a:off x="1264349" y="2968738"/>
            <a:ext cx="60465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a:t>
            </a:r>
          </a:p>
        </p:txBody>
      </p:sp>
      <p:sp>
        <p:nvSpPr>
          <p:cNvPr id="14" name="Rectangle 13"/>
          <p:cNvSpPr/>
          <p:nvPr/>
        </p:nvSpPr>
        <p:spPr>
          <a:xfrm>
            <a:off x="1200020" y="4713801"/>
            <a:ext cx="57259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t>
            </a:r>
          </a:p>
        </p:txBody>
      </p:sp>
      <p:sp>
        <p:nvSpPr>
          <p:cNvPr id="15" name="Rectangle 14"/>
          <p:cNvSpPr/>
          <p:nvPr/>
        </p:nvSpPr>
        <p:spPr>
          <a:xfrm>
            <a:off x="6828882" y="2919029"/>
            <a:ext cx="551754" cy="923330"/>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a:t>
            </a: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6" name="Rectangle 15"/>
          <p:cNvSpPr/>
          <p:nvPr/>
        </p:nvSpPr>
        <p:spPr>
          <a:xfrm>
            <a:off x="6794417" y="4862104"/>
            <a:ext cx="620683" cy="923330"/>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a:t>
            </a:r>
          </a:p>
        </p:txBody>
      </p:sp>
      <p:sp>
        <p:nvSpPr>
          <p:cNvPr id="17" name="Title 1"/>
          <p:cNvSpPr txBox="1">
            <a:spLocks/>
          </p:cNvSpPr>
          <p:nvPr/>
        </p:nvSpPr>
        <p:spPr>
          <a:xfrm>
            <a:off x="763004" y="193920"/>
            <a:ext cx="11081335" cy="786384"/>
          </a:xfrm>
          <a:prstGeom prst="rect">
            <a:avLst/>
          </a:prstGeom>
        </p:spPr>
        <p:txBody>
          <a:bodyPr vert="horz" lIns="182880" tIns="45720" rIns="91440" bIns="45720" rtlCol="0" anchor="ctr">
            <a:normAutofit/>
          </a:bodyPr>
          <a:lstStyle>
            <a:lvl1pPr algn="l" defTabSz="685800" rtl="0" eaLnBrk="1" latinLnBrk="0" hangingPunct="1">
              <a:lnSpc>
                <a:spcPct val="90000"/>
              </a:lnSpc>
              <a:spcBef>
                <a:spcPct val="0"/>
              </a:spcBef>
              <a:buNone/>
              <a:defRPr sz="2400" b="1" kern="1200">
                <a:solidFill>
                  <a:schemeClr val="accent1"/>
                </a:solidFill>
                <a:latin typeface="+mn-lt"/>
                <a:ea typeface="+mj-ea"/>
                <a:cs typeface="+mj-cs"/>
              </a:defRPr>
            </a:lvl1pPr>
          </a:lstStyle>
          <a:p>
            <a:pPr algn="ctr"/>
            <a:endParaRPr lang="en-US" sz="4000" dirty="0"/>
          </a:p>
        </p:txBody>
      </p:sp>
      <p:sp>
        <p:nvSpPr>
          <p:cNvPr id="18" name="Slide Number">
            <a:extLst>
              <a:ext uri="{FF2B5EF4-FFF2-40B4-BE49-F238E27FC236}">
                <a16:creationId xmlns:a16="http://schemas.microsoft.com/office/drawing/2014/main" id="{82356CE9-2779-4AFC-864B-2F02513D794E}"/>
              </a:ext>
            </a:extLst>
          </p:cNvPr>
          <p:cNvSpPr txBox="1">
            <a:spLocks/>
          </p:cNvSpPr>
          <p:nvPr/>
        </p:nvSpPr>
        <p:spPr>
          <a:xfrm>
            <a:off x="11384677" y="6356352"/>
            <a:ext cx="652923" cy="365125"/>
          </a:xfrm>
          <a:prstGeom prst="rect">
            <a:avLst/>
          </a:prstGeom>
        </p:spPr>
        <p:txBody>
          <a:bodyPr vert="horz" lIns="91440" tIns="45720" rIns="91440" bIns="45720" rtlCol="0" anchor="ctr"/>
          <a:lstStyle>
            <a:defPPr>
              <a:defRPr lang="en-US"/>
            </a:defPPr>
            <a:lvl1pPr marL="0" algn="ctr" defTabSz="457200" rtl="0" eaLnBrk="1" latinLnBrk="0" hangingPunct="1">
              <a:defRPr sz="1200" b="1"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58B7785-F6D6-45F8-833E-07BD84680091}" type="slidenum">
              <a:rPr lang="en-US" smtClean="0"/>
              <a:pPr/>
              <a:t>58</a:t>
            </a:fld>
            <a:endParaRPr lang="en-US" dirty="0"/>
          </a:p>
        </p:txBody>
      </p:sp>
    </p:spTree>
    <p:extLst>
      <p:ext uri="{BB962C8B-B14F-4D97-AF65-F5344CB8AC3E}">
        <p14:creationId xmlns:p14="http://schemas.microsoft.com/office/powerpoint/2010/main" val="913381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59</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17455691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Performance Reporting Guidance</a:t>
            </a:r>
          </a:p>
        </p:txBody>
      </p:sp>
    </p:spTree>
    <p:extLst>
      <p:ext uri="{BB962C8B-B14F-4D97-AF65-F5344CB8AC3E}">
        <p14:creationId xmlns:p14="http://schemas.microsoft.com/office/powerpoint/2010/main" val="1762059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61</a:t>
            </a:fld>
            <a:endParaRPr lang="en-US" dirty="0"/>
          </a:p>
        </p:txBody>
      </p:sp>
      <p:sp>
        <p:nvSpPr>
          <p:cNvPr id="3" name="Title 2"/>
          <p:cNvSpPr>
            <a:spLocks noGrp="1"/>
          </p:cNvSpPr>
          <p:nvPr>
            <p:ph type="title"/>
          </p:nvPr>
        </p:nvSpPr>
        <p:spPr/>
        <p:txBody>
          <a:bodyPr/>
          <a:lstStyle/>
          <a:p>
            <a:r>
              <a:rPr lang="en-US" dirty="0"/>
              <a:t>The Value of Reporting</a:t>
            </a:r>
          </a:p>
        </p:txBody>
      </p:sp>
      <p:sp>
        <p:nvSpPr>
          <p:cNvPr id="4" name="Text Placeholder 3"/>
          <p:cNvSpPr>
            <a:spLocks noGrp="1"/>
          </p:cNvSpPr>
          <p:nvPr>
            <p:ph type="body" idx="1"/>
          </p:nvPr>
        </p:nvSpPr>
        <p:spPr>
          <a:xfrm>
            <a:off x="582346" y="999279"/>
            <a:ext cx="5212080" cy="823912"/>
          </a:xfrm>
        </p:spPr>
        <p:txBody>
          <a:bodyPr/>
          <a:lstStyle/>
          <a:p>
            <a:r>
              <a:rPr lang="en-US" b="1" dirty="0"/>
              <a:t>Department of Labor</a:t>
            </a:r>
          </a:p>
        </p:txBody>
      </p:sp>
      <p:sp>
        <p:nvSpPr>
          <p:cNvPr id="5" name="Content Placeholder 4"/>
          <p:cNvSpPr>
            <a:spLocks noGrp="1"/>
          </p:cNvSpPr>
          <p:nvPr>
            <p:ph sz="half" idx="2"/>
          </p:nvPr>
        </p:nvSpPr>
        <p:spPr>
          <a:xfrm>
            <a:off x="582346" y="1989878"/>
            <a:ext cx="5212080" cy="4199785"/>
          </a:xfrm>
        </p:spPr>
        <p:txBody>
          <a:bodyPr/>
          <a:lstStyle/>
          <a:p>
            <a:r>
              <a:rPr lang="en-US" dirty="0"/>
              <a:t>Report the success of high-profile programs to Congress, Administration, OMB, GAO, etc.</a:t>
            </a:r>
          </a:p>
          <a:p>
            <a:r>
              <a:rPr lang="en-US" dirty="0"/>
              <a:t>Inform the design of future grant investments</a:t>
            </a:r>
          </a:p>
          <a:p>
            <a:r>
              <a:rPr lang="en-US" dirty="0"/>
              <a:t>Demonstrate the outcomes of these grant investments</a:t>
            </a:r>
          </a:p>
          <a:p>
            <a:r>
              <a:rPr lang="en-US" dirty="0"/>
              <a:t>Capture effective program design models and service delivery strategies.</a:t>
            </a:r>
          </a:p>
          <a:p>
            <a:endParaRPr lang="en-US" dirty="0"/>
          </a:p>
        </p:txBody>
      </p:sp>
      <p:sp>
        <p:nvSpPr>
          <p:cNvPr id="6" name="Text Placeholder 5"/>
          <p:cNvSpPr>
            <a:spLocks noGrp="1"/>
          </p:cNvSpPr>
          <p:nvPr>
            <p:ph type="body" sz="quarter" idx="3"/>
          </p:nvPr>
        </p:nvSpPr>
        <p:spPr/>
        <p:txBody>
          <a:bodyPr/>
          <a:lstStyle/>
          <a:p>
            <a:r>
              <a:rPr lang="en-US" b="1" dirty="0"/>
              <a:t>SCC3 Grants</a:t>
            </a:r>
          </a:p>
        </p:txBody>
      </p:sp>
      <p:sp>
        <p:nvSpPr>
          <p:cNvPr id="7" name="Content Placeholder 6"/>
          <p:cNvSpPr>
            <a:spLocks noGrp="1"/>
          </p:cNvSpPr>
          <p:nvPr>
            <p:ph sz="quarter" idx="4"/>
          </p:nvPr>
        </p:nvSpPr>
        <p:spPr>
          <a:xfrm>
            <a:off x="6172200" y="1989878"/>
            <a:ext cx="5865400" cy="4543002"/>
          </a:xfrm>
        </p:spPr>
        <p:txBody>
          <a:bodyPr/>
          <a:lstStyle/>
          <a:p>
            <a:pPr>
              <a:spcBef>
                <a:spcPts val="1200"/>
              </a:spcBef>
              <a:spcAft>
                <a:spcPts val="1200"/>
              </a:spcAft>
              <a:buFont typeface="Arial" pitchFamily="34" charset="0"/>
              <a:buChar char="•"/>
              <a:defRPr/>
            </a:pPr>
            <a:r>
              <a:rPr lang="en-US" dirty="0"/>
              <a:t>Demonstrate grant outcomes to investors and partners</a:t>
            </a:r>
          </a:p>
          <a:p>
            <a:pPr>
              <a:spcBef>
                <a:spcPts val="1200"/>
              </a:spcBef>
              <a:spcAft>
                <a:spcPts val="1200"/>
              </a:spcAft>
              <a:buFont typeface="Arial" pitchFamily="34" charset="0"/>
              <a:buChar char="•"/>
              <a:defRPr/>
            </a:pPr>
            <a:r>
              <a:rPr lang="en-US" dirty="0"/>
              <a:t>Illustrate Return on Investment (ROI) to employer partners</a:t>
            </a:r>
          </a:p>
          <a:p>
            <a:pPr>
              <a:spcBef>
                <a:spcPts val="1200"/>
              </a:spcBef>
              <a:spcAft>
                <a:spcPts val="1200"/>
              </a:spcAft>
              <a:buFont typeface="Arial" pitchFamily="34" charset="0"/>
              <a:buChar char="•"/>
              <a:defRPr/>
            </a:pPr>
            <a:r>
              <a:rPr lang="en-US" dirty="0"/>
              <a:t>Build additional strategic partnerships and leveraging resources</a:t>
            </a:r>
          </a:p>
          <a:p>
            <a:pPr>
              <a:spcBef>
                <a:spcPts val="1200"/>
              </a:spcBef>
              <a:spcAft>
                <a:spcPts val="1200"/>
              </a:spcAft>
              <a:buFont typeface="Arial" pitchFamily="34" charset="0"/>
              <a:buChar char="•"/>
              <a:defRPr/>
            </a:pPr>
            <a:r>
              <a:rPr lang="en-US" dirty="0"/>
              <a:t>Sustainability of the project and partnership</a:t>
            </a:r>
          </a:p>
          <a:p>
            <a:pPr>
              <a:spcBef>
                <a:spcPts val="1200"/>
              </a:spcBef>
              <a:spcAft>
                <a:spcPts val="1200"/>
              </a:spcAft>
              <a:buFont typeface="Arial" pitchFamily="34" charset="0"/>
              <a:buChar char="•"/>
              <a:defRPr/>
            </a:pPr>
            <a:r>
              <a:rPr lang="en-US" dirty="0"/>
              <a:t>Continuously improve program design to meet the needs of participants</a:t>
            </a:r>
          </a:p>
          <a:p>
            <a:pPr marL="0" indent="0">
              <a:buNone/>
            </a:pPr>
            <a:endParaRPr lang="en-US" dirty="0"/>
          </a:p>
        </p:txBody>
      </p:sp>
    </p:spTree>
    <p:extLst>
      <p:ext uri="{BB962C8B-B14F-4D97-AF65-F5344CB8AC3E}">
        <p14:creationId xmlns:p14="http://schemas.microsoft.com/office/powerpoint/2010/main" val="1735680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SCC3 Performance Reporting Requirements</a:t>
            </a:r>
          </a:p>
        </p:txBody>
      </p:sp>
      <p:sp>
        <p:nvSpPr>
          <p:cNvPr id="3" name="Content Placeholder 2"/>
          <p:cNvSpPr>
            <a:spLocks noGrp="1"/>
          </p:cNvSpPr>
          <p:nvPr>
            <p:ph idx="1"/>
          </p:nvPr>
        </p:nvSpPr>
        <p:spPr>
          <a:xfrm>
            <a:off x="629805" y="850982"/>
            <a:ext cx="11081334" cy="5687930"/>
          </a:xfrm>
        </p:spPr>
        <p:txBody>
          <a:bodyPr>
            <a:normAutofit fontScale="92500" lnSpcReduction="10000"/>
          </a:bodyPr>
          <a:lstStyle/>
          <a:p>
            <a:pPr>
              <a:lnSpc>
                <a:spcPct val="100000"/>
              </a:lnSpc>
              <a:spcBef>
                <a:spcPts val="0"/>
              </a:spcBef>
            </a:pPr>
            <a:r>
              <a:rPr lang="en-US" sz="2800" b="1" dirty="0"/>
              <a:t>Grantees must submit performance progress reports </a:t>
            </a:r>
            <a:r>
              <a:rPr lang="en-US" sz="2800" b="1" u="sng" dirty="0"/>
              <a:t>quarterly</a:t>
            </a:r>
            <a:r>
              <a:rPr lang="en-US" sz="2800" b="1" dirty="0"/>
              <a:t> to ETA.</a:t>
            </a:r>
          </a:p>
          <a:p>
            <a:pPr>
              <a:lnSpc>
                <a:spcPct val="100000"/>
              </a:lnSpc>
              <a:spcBef>
                <a:spcPts val="0"/>
              </a:spcBef>
            </a:pPr>
            <a:endParaRPr lang="en-US" sz="2800" b="1" dirty="0"/>
          </a:p>
          <a:p>
            <a:pPr>
              <a:lnSpc>
                <a:spcPct val="100000"/>
              </a:lnSpc>
              <a:spcBef>
                <a:spcPts val="0"/>
              </a:spcBef>
            </a:pPr>
            <a:r>
              <a:rPr lang="en-US" sz="2800" b="1" dirty="0"/>
              <a:t>Quarterly Narrative Report (QNR): </a:t>
            </a:r>
            <a:r>
              <a:rPr lang="en-US" sz="2800" dirty="0"/>
              <a:t>Grantees will report the required narrative information and five required customized outcomes using the QNR.</a:t>
            </a:r>
            <a:r>
              <a:rPr lang="en-US" sz="2800" b="1" dirty="0"/>
              <a:t>  </a:t>
            </a:r>
          </a:p>
          <a:p>
            <a:pPr lvl="1">
              <a:lnSpc>
                <a:spcPct val="100000"/>
              </a:lnSpc>
              <a:spcBef>
                <a:spcPts val="0"/>
              </a:spcBef>
              <a:buFont typeface="Wingdings" panose="05000000000000000000" pitchFamily="2" charset="2"/>
              <a:buChar char="Ø"/>
            </a:pPr>
            <a:r>
              <a:rPr lang="en-US" dirty="0"/>
              <a:t>We will provide grantees with a suggested Customized Outcomes Report (COR) template for reporting and tracking their customized outcomes</a:t>
            </a:r>
            <a:r>
              <a:rPr lang="en-US" sz="2600" dirty="0"/>
              <a:t>. </a:t>
            </a:r>
          </a:p>
          <a:p>
            <a:pPr>
              <a:lnSpc>
                <a:spcPct val="100000"/>
              </a:lnSpc>
              <a:spcBef>
                <a:spcPts val="0"/>
              </a:spcBef>
            </a:pPr>
            <a:endParaRPr lang="en-US" sz="2800" b="1" u="sng" dirty="0"/>
          </a:p>
          <a:p>
            <a:pPr>
              <a:lnSpc>
                <a:spcPct val="100000"/>
              </a:lnSpc>
              <a:spcBef>
                <a:spcPts val="0"/>
              </a:spcBef>
            </a:pPr>
            <a:r>
              <a:rPr lang="en-US" sz="2800" b="1" dirty="0"/>
              <a:t>Quarterly Performance Report (QPR): </a:t>
            </a:r>
            <a:r>
              <a:rPr lang="en-US" sz="2800" u="sng" dirty="0"/>
              <a:t>All</a:t>
            </a:r>
            <a:r>
              <a:rPr lang="en-US" sz="2800" dirty="0"/>
              <a:t> grantees (both single institution and consortium) must track participant outputs related to program enrollment/ completion and credentials earned for a cohort of students.</a:t>
            </a:r>
          </a:p>
          <a:p>
            <a:pPr lvl="1">
              <a:lnSpc>
                <a:spcPct val="100000"/>
              </a:lnSpc>
              <a:spcBef>
                <a:spcPts val="0"/>
              </a:spcBef>
              <a:buFont typeface="Wingdings" panose="05000000000000000000" pitchFamily="2" charset="2"/>
              <a:buChar char="Ø"/>
            </a:pPr>
            <a:r>
              <a:rPr lang="en-US" dirty="0"/>
              <a:t>Grantees are </a:t>
            </a:r>
            <a:r>
              <a:rPr lang="en-US" u="sng" dirty="0"/>
              <a:t>not</a:t>
            </a:r>
            <a:r>
              <a:rPr lang="en-US" dirty="0"/>
              <a:t> required to set participant targets or track employment-related outcomes (DOL will rely on the Common Reporting Information System (CRIS) for the latter).</a:t>
            </a:r>
          </a:p>
          <a:p>
            <a:pPr>
              <a:lnSpc>
                <a:spcPct val="100000"/>
              </a:lnSpc>
              <a:spcBef>
                <a:spcPts val="0"/>
              </a:spcBef>
            </a:pPr>
            <a:endParaRPr lang="en-US" sz="2800" b="1" dirty="0">
              <a:solidFill>
                <a:schemeClr val="tx1"/>
              </a:solidFill>
            </a:endParaRPr>
          </a:p>
          <a:p>
            <a:pPr>
              <a:lnSpc>
                <a:spcPct val="100000"/>
              </a:lnSpc>
              <a:spcBef>
                <a:spcPts val="0"/>
              </a:spcBef>
            </a:pPr>
            <a:r>
              <a:rPr lang="en-US" sz="2800" b="1" dirty="0">
                <a:solidFill>
                  <a:schemeClr val="tx1"/>
                </a:solidFill>
              </a:rPr>
              <a:t>Final Report</a:t>
            </a:r>
          </a:p>
          <a:p>
            <a:pPr lvl="1">
              <a:lnSpc>
                <a:spcPct val="100000"/>
              </a:lnSpc>
              <a:spcBef>
                <a:spcPts val="0"/>
              </a:spcBef>
              <a:buFont typeface="Wingdings" panose="05000000000000000000" pitchFamily="2" charset="2"/>
              <a:buChar char="Ø"/>
            </a:pPr>
            <a:r>
              <a:rPr lang="en-US" dirty="0">
                <a:solidFill>
                  <a:schemeClr val="tx1"/>
                </a:solidFill>
              </a:rPr>
              <a:t>QPR and QNR submitted at the end of the grant</a:t>
            </a:r>
          </a:p>
          <a:p>
            <a:pPr>
              <a:lnSpc>
                <a:spcPct val="100000"/>
              </a:lnSpc>
              <a:spcBef>
                <a:spcPts val="0"/>
              </a:spcBef>
            </a:pPr>
            <a:endParaRPr lang="en-US" sz="2800" b="1" dirty="0"/>
          </a:p>
          <a:p>
            <a:pPr lvl="1">
              <a:lnSpc>
                <a:spcPct val="100000"/>
              </a:lnSpc>
              <a:spcBef>
                <a:spcPts val="0"/>
              </a:spcBef>
              <a:buFont typeface="Wingdings" panose="05000000000000000000" pitchFamily="2" charset="2"/>
              <a:buChar char="Ø"/>
            </a:pPr>
            <a:endParaRPr lang="en-US" sz="2800" b="1" dirty="0">
              <a:solidFill>
                <a:schemeClr val="tx1"/>
              </a:solidFill>
            </a:endParaRPr>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400" b="0" i="0"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70711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 Reports</a:t>
            </a:r>
          </a:p>
        </p:txBody>
      </p:sp>
      <p:sp>
        <p:nvSpPr>
          <p:cNvPr id="5" name="Content Placeholder 4"/>
          <p:cNvSpPr>
            <a:spLocks noGrp="1"/>
          </p:cNvSpPr>
          <p:nvPr>
            <p:ph idx="1"/>
          </p:nvPr>
        </p:nvSpPr>
        <p:spPr>
          <a:xfrm>
            <a:off x="377687" y="1090178"/>
            <a:ext cx="7530113" cy="5266172"/>
          </a:xfrm>
        </p:spPr>
        <p:txBody>
          <a:bodyPr>
            <a:noAutofit/>
          </a:bodyPr>
          <a:lstStyle/>
          <a:p>
            <a:r>
              <a:rPr lang="en-US" sz="3200" dirty="0"/>
              <a:t>Submitted to ETA using the </a:t>
            </a:r>
            <a:r>
              <a:rPr lang="en-US" sz="3200" i="1" dirty="0"/>
              <a:t>Workforce Integrated Performance System</a:t>
            </a:r>
            <a:r>
              <a:rPr lang="en-US" sz="3200" dirty="0"/>
              <a:t> (WIPS</a:t>
            </a:r>
            <a:r>
              <a:rPr lang="en-US" sz="3200" dirty="0">
                <a:solidFill>
                  <a:schemeClr val="tx1"/>
                </a:solidFill>
              </a:rPr>
              <a:t>)</a:t>
            </a:r>
            <a:endParaRPr lang="en-US" sz="3200" dirty="0"/>
          </a:p>
          <a:p>
            <a:r>
              <a:rPr lang="en-US" sz="3200" b="1" dirty="0"/>
              <a:t>Quarterly Reports</a:t>
            </a:r>
          </a:p>
          <a:p>
            <a:pPr marL="914400" lvl="1" indent="-457200">
              <a:buFont typeface="+mj-lt"/>
              <a:buAutoNum type="arabicPeriod"/>
            </a:pPr>
            <a:r>
              <a:rPr lang="en-US" sz="2800" b="1" dirty="0"/>
              <a:t>Quarterly Performance Report (QPR)</a:t>
            </a:r>
          </a:p>
          <a:p>
            <a:pPr lvl="2">
              <a:buFont typeface="Wingdings" panose="05000000000000000000" pitchFamily="2" charset="2"/>
              <a:buChar char="§"/>
            </a:pPr>
            <a:r>
              <a:rPr lang="en-US" sz="2600" i="1" dirty="0">
                <a:solidFill>
                  <a:schemeClr val="tx1"/>
                </a:solidFill>
              </a:rPr>
              <a:t>Grantees should prepare to track and collect participant-level data for the QPR.</a:t>
            </a:r>
            <a:endParaRPr lang="en-US" sz="2600" dirty="0"/>
          </a:p>
          <a:p>
            <a:pPr marL="914400" lvl="1" indent="-457200">
              <a:buFont typeface="+mj-lt"/>
              <a:buAutoNum type="arabicPeriod"/>
            </a:pPr>
            <a:r>
              <a:rPr lang="en-US" sz="2800" b="1" dirty="0"/>
              <a:t>Quarterly Narrative Report (QNR)</a:t>
            </a:r>
          </a:p>
          <a:p>
            <a:pPr lvl="2">
              <a:buFont typeface="Wingdings" panose="05000000000000000000" pitchFamily="2" charset="2"/>
              <a:buChar char="§"/>
            </a:pPr>
            <a:r>
              <a:rPr lang="en-US" sz="2600" i="1" dirty="0">
                <a:solidFill>
                  <a:schemeClr val="tx1"/>
                </a:solidFill>
              </a:rPr>
              <a:t>Includes your Customized Outcomes Report</a:t>
            </a:r>
          </a:p>
          <a:p>
            <a:pPr lvl="2">
              <a:buFont typeface="Wingdings" panose="05000000000000000000" pitchFamily="2" charset="2"/>
              <a:buChar char="§"/>
            </a:pPr>
            <a:endParaRPr lang="en-US" sz="2600" i="1" dirty="0">
              <a:solidFill>
                <a:schemeClr val="tx1"/>
              </a:solidFill>
            </a:endParaRPr>
          </a:p>
          <a:p>
            <a:pPr lvl="1"/>
            <a:endParaRPr lang="en-US" sz="2800" dirty="0">
              <a:solidFill>
                <a:schemeClr val="tx1"/>
              </a:solidFill>
            </a:endParaRPr>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63</a:t>
            </a:fld>
            <a:endParaRPr lang="en-US" sz="1400" b="0" dirty="0">
              <a:solidFill>
                <a:srgbClr val="303030">
                  <a:lumMod val="75000"/>
                  <a:lumOff val="25000"/>
                </a:srgbClr>
              </a:solidFill>
              <a:latin typeface="Arial" panose="020B0604020202020204"/>
            </a:endParaRPr>
          </a:p>
        </p:txBody>
      </p:sp>
      <p:sp>
        <p:nvSpPr>
          <p:cNvPr id="15" name="TextBox 14"/>
          <p:cNvSpPr txBox="1"/>
          <p:nvPr/>
        </p:nvSpPr>
        <p:spPr>
          <a:xfrm>
            <a:off x="9279296" y="1690798"/>
            <a:ext cx="1268296" cy="707886"/>
          </a:xfrm>
          <a:prstGeom prst="rect">
            <a:avLst/>
          </a:prstGeom>
          <a:noFill/>
        </p:spPr>
        <p:txBody>
          <a:bodyPr wrap="none" rtlCol="0">
            <a:spAutoFit/>
          </a:bodyPr>
          <a:lstStyle/>
          <a:p>
            <a:r>
              <a:rPr lang="en-US" sz="4000" i="1" dirty="0">
                <a:solidFill>
                  <a:srgbClr val="7030A0"/>
                </a:solidFill>
              </a:rPr>
              <a:t>WIPS</a:t>
            </a:r>
          </a:p>
        </p:txBody>
      </p:sp>
      <p:sp>
        <p:nvSpPr>
          <p:cNvPr id="11" name="Rounded Rectangle 4"/>
          <p:cNvSpPr txBox="1"/>
          <p:nvPr/>
        </p:nvSpPr>
        <p:spPr>
          <a:xfrm>
            <a:off x="8646576" y="2505115"/>
            <a:ext cx="1243438" cy="697853"/>
          </a:xfrm>
          <a:prstGeom prst="rect">
            <a:avLst/>
          </a:prstGeom>
          <a:ln w="57150">
            <a:solidFill>
              <a:schemeClr val="tx1"/>
            </a:solidFill>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06680" bIns="106680" numCol="1" spcCol="1270" anchor="ctr" anchorCtr="0">
            <a:noAutofit/>
          </a:bodyPr>
          <a:lstStyle/>
          <a:p>
            <a:pPr algn="ctr" defTabSz="1244538">
              <a:lnSpc>
                <a:spcPct val="90000"/>
              </a:lnSpc>
              <a:spcBef>
                <a:spcPct val="0"/>
              </a:spcBef>
              <a:spcAft>
                <a:spcPct val="35000"/>
              </a:spcAft>
            </a:pPr>
            <a:r>
              <a:rPr lang="en-US" sz="2800" dirty="0">
                <a:solidFill>
                  <a:prstClr val="white"/>
                </a:solidFill>
                <a:latin typeface="Arial" panose="020B0604020202020204"/>
              </a:rPr>
              <a:t>QNR</a:t>
            </a:r>
          </a:p>
        </p:txBody>
      </p:sp>
      <p:sp>
        <p:nvSpPr>
          <p:cNvPr id="12" name="Rounded Rectangle 4"/>
          <p:cNvSpPr txBox="1"/>
          <p:nvPr/>
        </p:nvSpPr>
        <p:spPr>
          <a:xfrm>
            <a:off x="10239488" y="2522515"/>
            <a:ext cx="1243438" cy="697853"/>
          </a:xfrm>
          <a:prstGeom prst="rect">
            <a:avLst/>
          </a:prstGeom>
          <a:ln w="38100">
            <a:solidFill>
              <a:schemeClr val="tx1"/>
            </a:solidFill>
            <a:prstDash val="lgDash"/>
          </a:ln>
        </p:spPr>
        <p:style>
          <a:lnRef idx="1">
            <a:schemeClr val="accent2"/>
          </a:lnRef>
          <a:fillRef idx="2">
            <a:schemeClr val="accent2"/>
          </a:fillRef>
          <a:effectRef idx="1">
            <a:schemeClr val="accent2"/>
          </a:effectRef>
          <a:fontRef idx="minor">
            <a:schemeClr val="dk1"/>
          </a:fontRef>
        </p:style>
        <p:txBody>
          <a:bodyPr spcFirstLastPara="0" vert="horz" wrap="square" lIns="106680" tIns="106680" rIns="106680" bIns="106680" numCol="1" spcCol="1270" anchor="ctr" anchorCtr="0">
            <a:noAutofit/>
          </a:bodyPr>
          <a:lstStyle/>
          <a:p>
            <a:pPr algn="ctr" defTabSz="1244538">
              <a:lnSpc>
                <a:spcPct val="90000"/>
              </a:lnSpc>
              <a:spcBef>
                <a:spcPct val="0"/>
              </a:spcBef>
              <a:spcAft>
                <a:spcPct val="35000"/>
              </a:spcAft>
            </a:pPr>
            <a:r>
              <a:rPr lang="en-US" sz="2800" dirty="0">
                <a:solidFill>
                  <a:prstClr val="white"/>
                </a:solidFill>
                <a:latin typeface="Arial" panose="020B0604020202020204"/>
              </a:rPr>
              <a:t>QPR</a:t>
            </a:r>
          </a:p>
        </p:txBody>
      </p:sp>
      <p:sp>
        <p:nvSpPr>
          <p:cNvPr id="16" name="Oval 15"/>
          <p:cNvSpPr/>
          <p:nvPr/>
        </p:nvSpPr>
        <p:spPr>
          <a:xfrm>
            <a:off x="7939689" y="1313184"/>
            <a:ext cx="3947511" cy="4132451"/>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Up Arrow Callout 2"/>
          <p:cNvSpPr/>
          <p:nvPr/>
        </p:nvSpPr>
        <p:spPr>
          <a:xfrm>
            <a:off x="8282296" y="3326063"/>
            <a:ext cx="1490869" cy="1068836"/>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Suggested Customized Outcomes Report</a:t>
            </a:r>
          </a:p>
        </p:txBody>
      </p:sp>
      <p:sp>
        <p:nvSpPr>
          <p:cNvPr id="14" name="Up Arrow Callout 13"/>
          <p:cNvSpPr/>
          <p:nvPr/>
        </p:nvSpPr>
        <p:spPr>
          <a:xfrm>
            <a:off x="10115772" y="3326063"/>
            <a:ext cx="1490869" cy="1068836"/>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Participant Data File Upload</a:t>
            </a:r>
          </a:p>
        </p:txBody>
      </p:sp>
    </p:spTree>
    <p:extLst>
      <p:ext uri="{BB962C8B-B14F-4D97-AF65-F5344CB8AC3E}">
        <p14:creationId xmlns:p14="http://schemas.microsoft.com/office/powerpoint/2010/main" val="671983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64</a:t>
            </a:fld>
            <a:endParaRPr lang="en-US" dirty="0"/>
          </a:p>
        </p:txBody>
      </p:sp>
      <p:sp>
        <p:nvSpPr>
          <p:cNvPr id="3" name="Title 2"/>
          <p:cNvSpPr>
            <a:spLocks noGrp="1"/>
          </p:cNvSpPr>
          <p:nvPr>
            <p:ph type="title"/>
          </p:nvPr>
        </p:nvSpPr>
        <p:spPr/>
        <p:txBody>
          <a:bodyPr>
            <a:normAutofit/>
          </a:bodyPr>
          <a:lstStyle/>
          <a:p>
            <a:r>
              <a:rPr lang="en-US" i="1" dirty="0">
                <a:solidFill>
                  <a:schemeClr val="tx1"/>
                </a:solidFill>
              </a:rPr>
              <a:t>SCC3 Performance Measures (PM)</a:t>
            </a:r>
          </a:p>
        </p:txBody>
      </p:sp>
      <p:graphicFrame>
        <p:nvGraphicFramePr>
          <p:cNvPr id="6" name="Table 5"/>
          <p:cNvGraphicFramePr>
            <a:graphicFrameLocks noGrp="1"/>
          </p:cNvGraphicFramePr>
          <p:nvPr>
            <p:extLst>
              <p:ext uri="{D42A27DB-BD31-4B8C-83A1-F6EECF244321}">
                <p14:modId xmlns:p14="http://schemas.microsoft.com/office/powerpoint/2010/main" val="776077001"/>
              </p:ext>
            </p:extLst>
          </p:nvPr>
        </p:nvGraphicFramePr>
        <p:xfrm>
          <a:off x="1594338" y="1210314"/>
          <a:ext cx="9050216" cy="4642002"/>
        </p:xfrm>
        <a:graphic>
          <a:graphicData uri="http://schemas.openxmlformats.org/drawingml/2006/table">
            <a:tbl>
              <a:tblPr firstRow="1" bandRow="1">
                <a:tableStyleId>{5C22544A-7EE6-4342-B048-85BDC9FD1C3A}</a:tableStyleId>
              </a:tblPr>
              <a:tblGrid>
                <a:gridCol w="9050216">
                  <a:extLst>
                    <a:ext uri="{9D8B030D-6E8A-4147-A177-3AD203B41FA5}">
                      <a16:colId xmlns:a16="http://schemas.microsoft.com/office/drawing/2014/main" val="2778250526"/>
                    </a:ext>
                  </a:extLst>
                </a:gridCol>
              </a:tblGrid>
              <a:tr h="10689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Grantees </a:t>
                      </a:r>
                      <a:r>
                        <a:rPr lang="en-US" sz="2400" b="1" dirty="0"/>
                        <a:t>must track and report</a:t>
                      </a:r>
                      <a:r>
                        <a:rPr lang="en-US" sz="2400" b="1" baseline="0" dirty="0"/>
                        <a:t> participant level data for a select cohort of students throughout the grant period of performance using </a:t>
                      </a:r>
                      <a:r>
                        <a:rPr lang="en-US" sz="2400" dirty="0"/>
                        <a:t>DOL’s Workforce Integrated Performance System.</a:t>
                      </a:r>
                    </a:p>
                  </a:txBody>
                  <a:tcPr/>
                </a:tc>
                <a:extLst>
                  <a:ext uri="{0D108BD9-81ED-4DB2-BD59-A6C34878D82A}">
                    <a16:rowId xmlns:a16="http://schemas.microsoft.com/office/drawing/2014/main" val="131777251"/>
                  </a:ext>
                </a:extLst>
              </a:tr>
              <a:tr h="742024">
                <a:tc>
                  <a:txBody>
                    <a:bodyPr/>
                    <a:lstStyle/>
                    <a:p>
                      <a:r>
                        <a:rPr lang="en-US" sz="2400" b="0" i="0" u="none" strike="noStrike" kern="1200" baseline="0" dirty="0">
                          <a:solidFill>
                            <a:schemeClr val="dk1"/>
                          </a:solidFill>
                          <a:latin typeface="+mn-lt"/>
                          <a:ea typeface="+mn-ea"/>
                          <a:cs typeface="+mn-cs"/>
                        </a:rPr>
                        <a:t>PM1: Participant Cohort Students Who Begin Education/Training</a:t>
                      </a:r>
                    </a:p>
                  </a:txBody>
                  <a:tcPr/>
                </a:tc>
                <a:extLst>
                  <a:ext uri="{0D108BD9-81ED-4DB2-BD59-A6C34878D82A}">
                    <a16:rowId xmlns:a16="http://schemas.microsoft.com/office/drawing/2014/main" val="1856881673"/>
                  </a:ext>
                </a:extLst>
              </a:tr>
              <a:tr h="742024">
                <a:tc>
                  <a:txBody>
                    <a:bodyPr/>
                    <a:lstStyle/>
                    <a:p>
                      <a:r>
                        <a:rPr lang="en-US" sz="2400" b="0" i="0" u="none" strike="noStrike" kern="1200" baseline="0" dirty="0">
                          <a:solidFill>
                            <a:schemeClr val="dk1"/>
                          </a:solidFill>
                          <a:latin typeface="+mn-lt"/>
                          <a:ea typeface="+mn-ea"/>
                          <a:cs typeface="+mn-cs"/>
                        </a:rPr>
                        <a:t>PM2: Students Who Complete the Cohort Program of Study</a:t>
                      </a:r>
                      <a:endParaRPr lang="en-US" sz="2400" b="0" dirty="0"/>
                    </a:p>
                  </a:txBody>
                  <a:tcPr/>
                </a:tc>
                <a:extLst>
                  <a:ext uri="{0D108BD9-81ED-4DB2-BD59-A6C34878D82A}">
                    <a16:rowId xmlns:a16="http://schemas.microsoft.com/office/drawing/2014/main" val="1392784317"/>
                  </a:ext>
                </a:extLst>
              </a:tr>
              <a:tr h="996497">
                <a:tc>
                  <a:txBody>
                    <a:bodyPr/>
                    <a:lstStyle/>
                    <a:p>
                      <a:r>
                        <a:rPr lang="en-US" sz="2400" b="0" i="0" u="none" strike="noStrike" kern="1200" baseline="0" dirty="0">
                          <a:solidFill>
                            <a:schemeClr val="dk1"/>
                          </a:solidFill>
                          <a:latin typeface="+mn-lt"/>
                          <a:ea typeface="+mn-ea"/>
                          <a:cs typeface="+mn-cs"/>
                        </a:rPr>
                        <a:t>PM3: Students Who Complete the Cohort Program of Study and Receive a Credential</a:t>
                      </a:r>
                      <a:endParaRPr lang="en-US" sz="2400" b="0" dirty="0"/>
                    </a:p>
                  </a:txBody>
                  <a:tcPr/>
                </a:tc>
                <a:extLst>
                  <a:ext uri="{0D108BD9-81ED-4DB2-BD59-A6C34878D82A}">
                    <a16:rowId xmlns:a16="http://schemas.microsoft.com/office/drawing/2014/main" val="3251615531"/>
                  </a:ext>
                </a:extLst>
              </a:tr>
              <a:tr h="972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u="none" strike="noStrike" kern="1200" baseline="0" dirty="0">
                          <a:solidFill>
                            <a:schemeClr val="dk1"/>
                          </a:solidFill>
                          <a:latin typeface="+mn-lt"/>
                          <a:ea typeface="+mn-ea"/>
                          <a:cs typeface="+mn-cs"/>
                        </a:rPr>
                        <a:t>PM4: Credentials Received by Students Enrolled in the Cohort Program of Study</a:t>
                      </a:r>
                      <a:endParaRPr lang="en-US" sz="2400" b="0" dirty="0"/>
                    </a:p>
                  </a:txBody>
                  <a:tcPr/>
                </a:tc>
                <a:extLst>
                  <a:ext uri="{0D108BD9-81ED-4DB2-BD59-A6C34878D82A}">
                    <a16:rowId xmlns:a16="http://schemas.microsoft.com/office/drawing/2014/main" val="3537684240"/>
                  </a:ext>
                </a:extLst>
              </a:tr>
            </a:tbl>
          </a:graphicData>
        </a:graphic>
      </p:graphicFrame>
      <p:sp>
        <p:nvSpPr>
          <p:cNvPr id="4" name="TextBox 3"/>
          <p:cNvSpPr txBox="1"/>
          <p:nvPr/>
        </p:nvSpPr>
        <p:spPr>
          <a:xfrm>
            <a:off x="2779690" y="5906872"/>
            <a:ext cx="6632620" cy="646331"/>
          </a:xfrm>
          <a:prstGeom prst="rect">
            <a:avLst/>
          </a:prstGeom>
          <a:noFill/>
        </p:spPr>
        <p:txBody>
          <a:bodyPr wrap="square" rtlCol="0">
            <a:spAutoFit/>
          </a:bodyPr>
          <a:lstStyle/>
          <a:p>
            <a:pPr algn="ctr"/>
            <a:r>
              <a:rPr lang="en-US" i="1" dirty="0">
                <a:solidFill>
                  <a:srgbClr val="FF0000"/>
                </a:solidFill>
              </a:rPr>
              <a:t>These outcomes are reported using participant level data that is uploaded in WIPS and aggregated into the QPR.</a:t>
            </a:r>
            <a:r>
              <a:rPr lang="en-US" dirty="0"/>
              <a:t> </a:t>
            </a:r>
          </a:p>
        </p:txBody>
      </p:sp>
    </p:spTree>
    <p:extLst>
      <p:ext uri="{BB962C8B-B14F-4D97-AF65-F5344CB8AC3E}">
        <p14:creationId xmlns:p14="http://schemas.microsoft.com/office/powerpoint/2010/main" val="6280090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Interim Reporting Process for the Quarter Ending 3.31.23</a:t>
            </a:r>
            <a:endParaRPr lang="en-US" dirty="0"/>
          </a:p>
        </p:txBody>
      </p:sp>
      <p:sp>
        <p:nvSpPr>
          <p:cNvPr id="3" name="Content Placeholder 2"/>
          <p:cNvSpPr>
            <a:spLocks noGrp="1"/>
          </p:cNvSpPr>
          <p:nvPr>
            <p:ph idx="1"/>
          </p:nvPr>
        </p:nvSpPr>
        <p:spPr>
          <a:xfrm>
            <a:off x="201930" y="1010139"/>
            <a:ext cx="11685270" cy="4409760"/>
          </a:xfrm>
        </p:spPr>
        <p:txBody>
          <a:bodyPr>
            <a:noAutofit/>
          </a:bodyPr>
          <a:lstStyle/>
          <a:p>
            <a:pPr marL="457200" indent="-457200">
              <a:lnSpc>
                <a:spcPct val="110000"/>
              </a:lnSpc>
              <a:buFont typeface="Wingdings" panose="05000000000000000000" pitchFamily="2" charset="2"/>
              <a:buChar char="Ø"/>
              <a:defRPr/>
            </a:pPr>
            <a:r>
              <a:rPr lang="en-US" sz="2800" b="1" dirty="0"/>
              <a:t>Grantees </a:t>
            </a:r>
            <a:r>
              <a:rPr lang="en-US" sz="2800" b="1" u="sng" dirty="0"/>
              <a:t>will</a:t>
            </a:r>
            <a:r>
              <a:rPr lang="en-US" sz="2800" b="1" dirty="0"/>
              <a:t> submit a Quarterly Narrative Report (QNR) to ETA for this quarter</a:t>
            </a:r>
          </a:p>
          <a:p>
            <a:pPr lvl="1" indent="-285750">
              <a:lnSpc>
                <a:spcPct val="110000"/>
              </a:lnSpc>
              <a:buFont typeface="Wingdings" panose="05000000000000000000" pitchFamily="2" charset="2"/>
              <a:buChar char="§"/>
              <a:defRPr/>
            </a:pPr>
            <a:r>
              <a:rPr lang="en-US" sz="2800" dirty="0">
                <a:solidFill>
                  <a:schemeClr val="tx1"/>
                </a:solidFill>
              </a:rPr>
              <a:t>Grantees should have already received an interim reporting guidance email that includes the QNR Template</a:t>
            </a:r>
          </a:p>
          <a:p>
            <a:pPr lvl="1" indent="-285750">
              <a:lnSpc>
                <a:spcPct val="110000"/>
              </a:lnSpc>
              <a:buFont typeface="Wingdings" panose="05000000000000000000" pitchFamily="2" charset="2"/>
              <a:buChar char="§"/>
              <a:defRPr/>
            </a:pPr>
            <a:r>
              <a:rPr lang="en-US" sz="2800" b="1" dirty="0">
                <a:solidFill>
                  <a:srgbClr val="FF0000"/>
                </a:solidFill>
              </a:rPr>
              <a:t>Covers activities from March 1 - 31</a:t>
            </a:r>
            <a:endParaRPr lang="en-US" sz="2800" dirty="0">
              <a:solidFill>
                <a:srgbClr val="FF0000"/>
              </a:solidFill>
            </a:endParaRPr>
          </a:p>
          <a:p>
            <a:pPr lvl="1" indent="-285750">
              <a:lnSpc>
                <a:spcPct val="110000"/>
              </a:lnSpc>
              <a:buFont typeface="Wingdings" panose="05000000000000000000" pitchFamily="2" charset="2"/>
              <a:buChar char="§"/>
              <a:defRPr/>
            </a:pPr>
            <a:r>
              <a:rPr lang="en-US" sz="2800" dirty="0">
                <a:solidFill>
                  <a:schemeClr val="tx1"/>
                </a:solidFill>
              </a:rPr>
              <a:t>First QNR will be submitted BY EMAIL to FPOs and the grant mailbox no later than the reporting due date of </a:t>
            </a:r>
            <a:r>
              <a:rPr lang="en-US" sz="2800" b="1" dirty="0">
                <a:solidFill>
                  <a:schemeClr val="tx1"/>
                </a:solidFill>
              </a:rPr>
              <a:t>May 15, 2023</a:t>
            </a:r>
            <a:endParaRPr lang="en-US" sz="2800" dirty="0">
              <a:solidFill>
                <a:schemeClr val="tx1"/>
              </a:solidFill>
            </a:endParaRPr>
          </a:p>
          <a:p>
            <a:pPr lvl="1" indent="-285750">
              <a:lnSpc>
                <a:spcPct val="110000"/>
              </a:lnSpc>
              <a:buFont typeface="Wingdings" panose="05000000000000000000" pitchFamily="2" charset="2"/>
              <a:buChar char="§"/>
              <a:defRPr/>
            </a:pPr>
            <a:r>
              <a:rPr lang="en-US" sz="2800" dirty="0">
                <a:solidFill>
                  <a:schemeClr val="tx1"/>
                </a:solidFill>
              </a:rPr>
              <a:t>Grantees will send QNRs to their FPOs, with a cc to </a:t>
            </a:r>
            <a:r>
              <a:rPr lang="en-US" sz="2800" b="1" u="sng" dirty="0">
                <a:hlinkClick r:id="rId3"/>
              </a:rPr>
              <a:t>SCC@dol.gov</a:t>
            </a:r>
            <a:r>
              <a:rPr lang="en-US" sz="2800" dirty="0">
                <a:solidFill>
                  <a:schemeClr val="tx1"/>
                </a:solidFill>
              </a:rPr>
              <a:t> </a:t>
            </a:r>
          </a:p>
        </p:txBody>
      </p:sp>
      <p:sp>
        <p:nvSpPr>
          <p:cNvPr id="4" name="Slide Number Placeholder 3"/>
          <p:cNvSpPr>
            <a:spLocks noGrp="1"/>
          </p:cNvSpPr>
          <p:nvPr>
            <p:ph type="sldNum" sz="quarter" idx="429496729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400" b="0" i="0" u="none" strike="noStrike" kern="1200" cap="none" spc="0" normalizeH="0" baseline="0" noProof="0">
                <a:ln>
                  <a:noFill/>
                </a:ln>
                <a:solidFill>
                  <a:srgbClr val="303030">
                    <a:lumMod val="75000"/>
                    <a:lumOff val="2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400" b="0" i="0" u="none" strike="noStrike" kern="1200" cap="none" spc="0" normalizeH="0" baseline="0" noProof="0" dirty="0">
              <a:ln>
                <a:noFill/>
              </a:ln>
              <a:solidFill>
                <a:srgbClr val="303030">
                  <a:lumMod val="75000"/>
                  <a:lumOff val="25000"/>
                </a:srgbClr>
              </a:solidFill>
              <a:effectLst/>
              <a:uLnTx/>
              <a:uFillTx/>
              <a:latin typeface="Arial" panose="020B0604020202020204"/>
              <a:ea typeface="+mn-ea"/>
              <a:cs typeface="+mn-cs"/>
            </a:endParaRPr>
          </a:p>
        </p:txBody>
      </p:sp>
      <p:sp>
        <p:nvSpPr>
          <p:cNvPr id="5" name="Rectangle 4"/>
          <p:cNvSpPr/>
          <p:nvPr/>
        </p:nvSpPr>
        <p:spPr>
          <a:xfrm>
            <a:off x="201930" y="5363206"/>
            <a:ext cx="11483340" cy="1175706"/>
          </a:xfrm>
          <a:prstGeom prst="rect">
            <a:avLst/>
          </a:prstGeom>
        </p:spPr>
        <p:txBody>
          <a:bodyPr wrap="square">
            <a:spAutoFit/>
          </a:bodyPr>
          <a:lstStyle/>
          <a:p>
            <a:pPr marL="400050" marR="0" lvl="1" indent="0" algn="ctr" defTabSz="914400" rtl="0" eaLnBrk="1" fontAlgn="auto" latinLnBrk="0" hangingPunct="1">
              <a:lnSpc>
                <a:spcPct val="11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This interim guidance is </a:t>
            </a:r>
            <a:r>
              <a:rPr kumimoji="0" lang="en-US" sz="3200" b="1" i="0" u="sng" strike="noStrike" kern="1200" cap="none" spc="0" normalizeH="0" baseline="0" noProof="0" dirty="0">
                <a:ln>
                  <a:noFill/>
                </a:ln>
                <a:solidFill>
                  <a:srgbClr val="FF0000"/>
                </a:solidFill>
                <a:effectLst/>
                <a:uLnTx/>
                <a:uFillTx/>
                <a:latin typeface="Calibri" panose="020F0502020204030204"/>
                <a:ea typeface="+mn-ea"/>
                <a:cs typeface="+mn-cs"/>
              </a:rPr>
              <a:t>only</a:t>
            </a: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 for the quarter ending </a:t>
            </a:r>
          </a:p>
          <a:p>
            <a:pPr marL="400050" marR="0" lvl="1" indent="0" algn="ctr" defTabSz="914400" rtl="0" eaLnBrk="1" fontAlgn="auto" latinLnBrk="0" hangingPunct="1">
              <a:lnSpc>
                <a:spcPct val="11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March 31, 2023</a:t>
            </a:r>
            <a:endParaRPr kumimoji="0" lang="en-US" sz="20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74562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Performance Reporting Requirements </a:t>
            </a:r>
          </a:p>
        </p:txBody>
      </p:sp>
      <p:sp>
        <p:nvSpPr>
          <p:cNvPr id="4" name="Content Placeholder 3"/>
          <p:cNvSpPr>
            <a:spLocks noGrp="1"/>
          </p:cNvSpPr>
          <p:nvPr>
            <p:ph idx="1"/>
          </p:nvPr>
        </p:nvSpPr>
        <p:spPr/>
        <p:txBody>
          <a:bodyPr>
            <a:normAutofit/>
          </a:bodyPr>
          <a:lstStyle/>
          <a:p>
            <a:r>
              <a:rPr lang="en-US" sz="2800" dirty="0"/>
              <a:t>Quarterly Performance Reporting: Key Deadlines </a:t>
            </a:r>
          </a:p>
          <a:p>
            <a:pPr lvl="1"/>
            <a:r>
              <a:rPr lang="en-US" sz="2800" dirty="0"/>
              <a:t>QNR: </a:t>
            </a:r>
          </a:p>
          <a:p>
            <a:pPr lvl="2"/>
            <a:r>
              <a:rPr lang="en-US" sz="2600" dirty="0"/>
              <a:t>Quarter ending Mach 31: QNR due May 15 </a:t>
            </a:r>
            <a:r>
              <a:rPr lang="en-US" sz="2600" b="1" dirty="0"/>
              <a:t>(email only)</a:t>
            </a:r>
          </a:p>
          <a:p>
            <a:pPr lvl="2"/>
            <a:r>
              <a:rPr lang="en-US" sz="2600" dirty="0"/>
              <a:t>Quarter ending June 30: QNR and COR due August 15 </a:t>
            </a:r>
            <a:r>
              <a:rPr lang="en-US" sz="2600" b="1" dirty="0"/>
              <a:t>via WIPS</a:t>
            </a:r>
          </a:p>
          <a:p>
            <a:pPr lvl="2"/>
            <a:r>
              <a:rPr lang="en-US" sz="2600" dirty="0"/>
              <a:t>QNR and COR via WIPs for all remaining quarters </a:t>
            </a:r>
          </a:p>
          <a:p>
            <a:pPr lvl="2"/>
            <a:r>
              <a:rPr lang="en-US" sz="2600" dirty="0"/>
              <a:t>Final QNR via WIPs at end of grant</a:t>
            </a:r>
          </a:p>
          <a:p>
            <a:pPr lvl="1"/>
            <a:r>
              <a:rPr lang="en-US" sz="2800" dirty="0"/>
              <a:t>QPR:</a:t>
            </a:r>
          </a:p>
          <a:p>
            <a:pPr lvl="2"/>
            <a:r>
              <a:rPr lang="en-US" sz="2600" dirty="0"/>
              <a:t>Grantees will use the WIPS demo schema for reporting participant data (once the selected cohort starts)</a:t>
            </a:r>
          </a:p>
          <a:p>
            <a:pPr lvl="2"/>
            <a:r>
              <a:rPr lang="en-US" sz="2600" dirty="0"/>
              <a:t>QPRs due via WIPS for all subsequent quarters</a:t>
            </a:r>
          </a:p>
          <a:p>
            <a:pPr marL="914400" lvl="2" indent="0">
              <a:buNone/>
            </a:pPr>
            <a:endParaRPr lang="en-US" sz="2600" dirty="0"/>
          </a:p>
          <a:p>
            <a:pPr marL="457200" lvl="1" indent="0">
              <a:buNone/>
            </a:pPr>
            <a:endParaRPr lang="en-US" dirty="0"/>
          </a:p>
        </p:txBody>
      </p:sp>
    </p:spTree>
    <p:extLst>
      <p:ext uri="{BB962C8B-B14F-4D97-AF65-F5344CB8AC3E}">
        <p14:creationId xmlns:p14="http://schemas.microsoft.com/office/powerpoint/2010/main" val="36884891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Quarterly Progress Report: Key Performance Deadlines </a:t>
            </a:r>
          </a:p>
        </p:txBody>
      </p:sp>
      <p:sp>
        <p:nvSpPr>
          <p:cNvPr id="3" name="Content Placeholder 2"/>
          <p:cNvSpPr>
            <a:spLocks noGrp="1"/>
          </p:cNvSpPr>
          <p:nvPr>
            <p:ph idx="1"/>
          </p:nvPr>
        </p:nvSpPr>
        <p:spPr>
          <a:xfrm>
            <a:off x="769963" y="944880"/>
            <a:ext cx="10461574" cy="4760461"/>
          </a:xfrm>
        </p:spPr>
        <p:txBody>
          <a:bodyPr>
            <a:noAutofit/>
          </a:bodyPr>
          <a:lstStyle/>
          <a:p>
            <a:pPr marL="0" indent="0">
              <a:lnSpc>
                <a:spcPct val="110000"/>
              </a:lnSpc>
              <a:spcBef>
                <a:spcPts val="0"/>
              </a:spcBef>
              <a:buNone/>
              <a:defRPr/>
            </a:pPr>
            <a:r>
              <a:rPr lang="en-US" sz="2800" b="1" dirty="0">
                <a:latin typeface="Calibri"/>
              </a:rPr>
              <a:t>Reminder: Quarterly Progress Reports</a:t>
            </a:r>
          </a:p>
          <a:p>
            <a:pPr marL="285750" lvl="1">
              <a:lnSpc>
                <a:spcPct val="110000"/>
              </a:lnSpc>
              <a:spcBef>
                <a:spcPts val="1200"/>
              </a:spcBef>
              <a:defRPr/>
            </a:pPr>
            <a:r>
              <a:rPr lang="en-US" dirty="0">
                <a:solidFill>
                  <a:schemeClr val="tx1"/>
                </a:solidFill>
                <a:latin typeface="Calibri"/>
              </a:rPr>
              <a:t>Due no later than </a:t>
            </a:r>
            <a:r>
              <a:rPr lang="en-US" altLang="en-US" dirty="0"/>
              <a:t>the 15</a:t>
            </a:r>
            <a:r>
              <a:rPr lang="en-US" altLang="en-US" baseline="30000" dirty="0"/>
              <a:t>th</a:t>
            </a:r>
            <a:r>
              <a:rPr lang="en-US" altLang="en-US" dirty="0"/>
              <a:t> day of the second month </a:t>
            </a:r>
            <a:r>
              <a:rPr lang="en-US" dirty="0">
                <a:solidFill>
                  <a:schemeClr val="tx1"/>
                </a:solidFill>
                <a:latin typeface="Calibri"/>
              </a:rPr>
              <a:t>after the end of a quarter</a:t>
            </a:r>
          </a:p>
          <a:p>
            <a:pPr marL="285750" lvl="1">
              <a:spcBef>
                <a:spcPts val="0"/>
              </a:spcBef>
              <a:defRPr/>
            </a:pPr>
            <a:r>
              <a:rPr lang="en-US" i="1" dirty="0">
                <a:solidFill>
                  <a:schemeClr val="tx1"/>
                </a:solidFill>
                <a:latin typeface="Calibri"/>
              </a:rPr>
              <a:t>More information and training will be provided</a:t>
            </a:r>
          </a:p>
          <a:p>
            <a:pPr marL="285750" lvl="1">
              <a:spcBef>
                <a:spcPts val="0"/>
              </a:spcBef>
              <a:defRPr/>
            </a:pPr>
            <a:endParaRPr lang="en-US" b="1" i="1" dirty="0">
              <a:solidFill>
                <a:schemeClr val="tx1"/>
              </a:solidFill>
              <a:latin typeface="Calibri"/>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000" b="1" dirty="0">
              <a:solidFill>
                <a:srgbClr val="C00000"/>
              </a:solidFill>
            </a:endParaRPr>
          </a:p>
          <a:p>
            <a:pPr marL="0" indent="0">
              <a:buNone/>
            </a:pPr>
            <a:endParaRPr lang="en-US" sz="2800" dirty="0"/>
          </a:p>
          <a:p>
            <a:pPr marL="0" indent="0">
              <a:buNone/>
            </a:pPr>
            <a:endParaRPr lang="en-US" sz="2800" dirty="0"/>
          </a:p>
        </p:txBody>
      </p:sp>
      <p:sp>
        <p:nvSpPr>
          <p:cNvPr id="4" name="Slide Number Placeholder 3"/>
          <p:cNvSpPr>
            <a:spLocks noGrp="1"/>
          </p:cNvSpPr>
          <p:nvPr>
            <p:ph type="sldNum" sz="quarter" idx="10"/>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67</a:t>
            </a:fld>
            <a:endParaRPr lang="en-US" sz="1400" b="0" dirty="0">
              <a:solidFill>
                <a:srgbClr val="303030">
                  <a:lumMod val="75000"/>
                  <a:lumOff val="25000"/>
                </a:srgbClr>
              </a:solidFill>
              <a:latin typeface="Arial" panose="020B0604020202020204"/>
            </a:endParaRPr>
          </a:p>
        </p:txBody>
      </p:sp>
      <p:graphicFrame>
        <p:nvGraphicFramePr>
          <p:cNvPr id="6" name="Table 5"/>
          <p:cNvGraphicFramePr>
            <a:graphicFrameLocks noGrp="1"/>
          </p:cNvGraphicFramePr>
          <p:nvPr>
            <p:extLst>
              <p:ext uri="{D42A27DB-BD31-4B8C-83A1-F6EECF244321}">
                <p14:modId xmlns:p14="http://schemas.microsoft.com/office/powerpoint/2010/main" val="1879687236"/>
              </p:ext>
            </p:extLst>
          </p:nvPr>
        </p:nvGraphicFramePr>
        <p:xfrm>
          <a:off x="1309753" y="2668046"/>
          <a:ext cx="9381994" cy="2737819"/>
        </p:xfrm>
        <a:graphic>
          <a:graphicData uri="http://schemas.openxmlformats.org/drawingml/2006/table">
            <a:tbl>
              <a:tblPr firstRow="1" firstCol="1" bandRow="1"/>
              <a:tblGrid>
                <a:gridCol w="3042181">
                  <a:extLst>
                    <a:ext uri="{9D8B030D-6E8A-4147-A177-3AD203B41FA5}">
                      <a16:colId xmlns:a16="http://schemas.microsoft.com/office/drawing/2014/main" val="20000"/>
                    </a:ext>
                  </a:extLst>
                </a:gridCol>
                <a:gridCol w="2693840">
                  <a:extLst>
                    <a:ext uri="{9D8B030D-6E8A-4147-A177-3AD203B41FA5}">
                      <a16:colId xmlns:a16="http://schemas.microsoft.com/office/drawing/2014/main" val="20001"/>
                    </a:ext>
                  </a:extLst>
                </a:gridCol>
                <a:gridCol w="3645973">
                  <a:extLst>
                    <a:ext uri="{9D8B030D-6E8A-4147-A177-3AD203B41FA5}">
                      <a16:colId xmlns:a16="http://schemas.microsoft.com/office/drawing/2014/main" val="20002"/>
                    </a:ext>
                  </a:extLst>
                </a:gridCol>
              </a:tblGrid>
              <a:tr h="846625">
                <a:tc>
                  <a:txBody>
                    <a:bodyPr/>
                    <a:lstStyle/>
                    <a:p>
                      <a:pPr marL="0" marR="0" algn="ctr">
                        <a:lnSpc>
                          <a:spcPct val="115000"/>
                        </a:lnSpc>
                        <a:spcBef>
                          <a:spcPts val="0"/>
                        </a:spcBef>
                        <a:spcAft>
                          <a:spcPts val="0"/>
                        </a:spcAft>
                      </a:pPr>
                      <a:r>
                        <a:rPr lang="en-US" sz="2000" b="1" dirty="0">
                          <a:effectLst/>
                          <a:latin typeface="Calibri"/>
                          <a:ea typeface="Calibri"/>
                          <a:cs typeface="Times New Roman"/>
                        </a:rPr>
                        <a:t>Quarter End Date</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Progress Report Due Date</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Report Activities Occurring Between</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8DB3E2"/>
                    </a:solidFill>
                  </a:tcPr>
                </a:tc>
                <a:extLst>
                  <a:ext uri="{0D108BD9-81ED-4DB2-BD59-A6C34878D82A}">
                    <a16:rowId xmlns:a16="http://schemas.microsoft.com/office/drawing/2014/main" val="10000"/>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March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May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January 1 – March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1"/>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June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August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April 1 – June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2"/>
                  </a:ext>
                </a:extLst>
              </a:tr>
              <a:tr h="489726">
                <a:tc>
                  <a:txBody>
                    <a:bodyPr/>
                    <a:lstStyle/>
                    <a:p>
                      <a:pPr marL="0" marR="0" algn="ctr">
                        <a:lnSpc>
                          <a:spcPct val="115000"/>
                        </a:lnSpc>
                        <a:spcBef>
                          <a:spcPts val="0"/>
                        </a:spcBef>
                        <a:spcAft>
                          <a:spcPts val="0"/>
                        </a:spcAft>
                      </a:pPr>
                      <a:r>
                        <a:rPr lang="en-US" sz="2000" b="1" dirty="0">
                          <a:effectLst/>
                          <a:latin typeface="Calibri"/>
                          <a:ea typeface="Calibri"/>
                          <a:cs typeface="Times New Roman"/>
                        </a:rPr>
                        <a:t>September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November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July 1 – September 30</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3"/>
                  </a:ext>
                </a:extLst>
              </a:tr>
              <a:tr h="467156">
                <a:tc>
                  <a:txBody>
                    <a:bodyPr/>
                    <a:lstStyle/>
                    <a:p>
                      <a:pPr marL="0" marR="0" algn="ctr">
                        <a:lnSpc>
                          <a:spcPct val="115000"/>
                        </a:lnSpc>
                        <a:spcBef>
                          <a:spcPts val="0"/>
                        </a:spcBef>
                        <a:spcAft>
                          <a:spcPts val="0"/>
                        </a:spcAft>
                      </a:pPr>
                      <a:r>
                        <a:rPr lang="en-US" sz="2000" b="1" dirty="0">
                          <a:effectLst/>
                          <a:latin typeface="Calibri"/>
                          <a:ea typeface="Calibri"/>
                          <a:cs typeface="Times New Roman"/>
                        </a:rPr>
                        <a:t>December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February 15</a:t>
                      </a:r>
                      <a:endParaRPr lang="en-US" sz="2000" dirty="0">
                        <a:effectLst/>
                        <a:latin typeface="Calibri"/>
                        <a:ea typeface="Calibri"/>
                        <a:cs typeface="Times New Roman"/>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Bef>
                          <a:spcPts val="0"/>
                        </a:spcBef>
                        <a:spcAft>
                          <a:spcPts val="0"/>
                        </a:spcAft>
                      </a:pPr>
                      <a:r>
                        <a:rPr lang="en-US" sz="2000" b="1" dirty="0">
                          <a:effectLst/>
                          <a:latin typeface="Calibri"/>
                          <a:ea typeface="Calibri"/>
                          <a:cs typeface="Times New Roman"/>
                        </a:rPr>
                        <a:t>October 1 – December 31</a:t>
                      </a:r>
                      <a:endParaRPr lang="en-US" sz="2000" dirty="0">
                        <a:effectLst/>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004"/>
                  </a:ext>
                </a:extLst>
              </a:tr>
            </a:tbl>
          </a:graphicData>
        </a:graphic>
      </p:graphicFrame>
      <p:sp>
        <p:nvSpPr>
          <p:cNvPr id="5" name="Rectangle 4"/>
          <p:cNvSpPr/>
          <p:nvPr/>
        </p:nvSpPr>
        <p:spPr>
          <a:xfrm>
            <a:off x="2975018" y="5754082"/>
            <a:ext cx="6886157" cy="707886"/>
          </a:xfrm>
          <a:prstGeom prst="rect">
            <a:avLst/>
          </a:prstGeom>
        </p:spPr>
        <p:txBody>
          <a:bodyPr wrap="square">
            <a:spAutoFit/>
          </a:bodyPr>
          <a:lstStyle/>
          <a:p>
            <a:pPr algn="ctr"/>
            <a:r>
              <a:rPr lang="en-US" sz="2000" b="1" i="1" dirty="0">
                <a:solidFill>
                  <a:srgbClr val="C00000"/>
                </a:solidFill>
              </a:rPr>
              <a:t>Your 1</a:t>
            </a:r>
            <a:r>
              <a:rPr lang="en-US" sz="2000" b="1" i="1" baseline="30000" dirty="0">
                <a:solidFill>
                  <a:srgbClr val="C00000"/>
                </a:solidFill>
              </a:rPr>
              <a:t>st</a:t>
            </a:r>
            <a:r>
              <a:rPr lang="en-US" sz="2000" b="1" i="1" dirty="0">
                <a:solidFill>
                  <a:srgbClr val="C00000"/>
                </a:solidFill>
              </a:rPr>
              <a:t> quarterly report is due no later than May 15, 2023</a:t>
            </a:r>
          </a:p>
          <a:p>
            <a:pPr algn="ctr"/>
            <a:r>
              <a:rPr lang="en-US" sz="2000" b="1" i="1" dirty="0">
                <a:solidFill>
                  <a:srgbClr val="C00000"/>
                </a:solidFill>
              </a:rPr>
              <a:t>Covers activities from March 1 – 31, 2023</a:t>
            </a:r>
          </a:p>
        </p:txBody>
      </p:sp>
    </p:spTree>
    <p:extLst>
      <p:ext uri="{BB962C8B-B14F-4D97-AF65-F5344CB8AC3E}">
        <p14:creationId xmlns:p14="http://schemas.microsoft.com/office/powerpoint/2010/main" val="16869630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68</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0442637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Communication</a:t>
            </a:r>
          </a:p>
        </p:txBody>
      </p:sp>
      <p:sp>
        <p:nvSpPr>
          <p:cNvPr id="3" name="Text Placeholder 2">
            <a:extLst>
              <a:ext uri="{FF2B5EF4-FFF2-40B4-BE49-F238E27FC236}">
                <a16:creationId xmlns:a16="http://schemas.microsoft.com/office/drawing/2014/main" id="{A8D1E086-E0DD-4320-B921-FE7F1C9BA352}"/>
              </a:ext>
            </a:extLst>
          </p:cNvPr>
          <p:cNvSpPr>
            <a:spLocks noGrp="1"/>
          </p:cNvSpPr>
          <p:nvPr>
            <p:ph type="body" idx="1"/>
          </p:nvPr>
        </p:nvSpPr>
        <p:spPr/>
        <p:txBody>
          <a:bodyPr>
            <a:normAutofit/>
          </a:bodyPr>
          <a:lstStyle/>
          <a:p>
            <a:pPr algn="ctr"/>
            <a:r>
              <a:rPr lang="en-US" dirty="0"/>
              <a:t>Communication Plan, Point of Contact and Community of Practice</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a:xfrm>
            <a:off x="11537950" y="6356350"/>
            <a:ext cx="654050" cy="365125"/>
          </a:xfrm>
        </p:spPr>
        <p:txBody>
          <a:bodyPr/>
          <a:lstStyle/>
          <a:p>
            <a:fld id="{706D636C-90A3-4979-BA37-BAB384B22101}" type="slidenum">
              <a:rPr lang="en-US" smtClean="0"/>
              <a:pPr/>
              <a:t>69</a:t>
            </a:fld>
            <a:endParaRPr lang="en-US" dirty="0"/>
          </a:p>
        </p:txBody>
      </p:sp>
    </p:spTree>
    <p:custDataLst>
      <p:tags r:id="rId1"/>
    </p:custDataLst>
    <p:extLst>
      <p:ext uri="{BB962C8B-B14F-4D97-AF65-F5344CB8AC3E}">
        <p14:creationId xmlns:p14="http://schemas.microsoft.com/office/powerpoint/2010/main" val="41055277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05866" y="197659"/>
            <a:ext cx="7955280" cy="1051560"/>
          </a:xfrm>
        </p:spPr>
        <p:txBody>
          <a:bodyPr anchor="t">
            <a:normAutofit/>
          </a:bodyPr>
          <a:lstStyle/>
          <a:p>
            <a:r>
              <a:rPr lang="en-US" sz="3600" dirty="0"/>
              <a:t>Your Primary Point of Contact (POC)</a:t>
            </a:r>
          </a:p>
        </p:txBody>
      </p:sp>
      <p:sp>
        <p:nvSpPr>
          <p:cNvPr id="3" name="Content Placeholder 2">
            <a:extLst>
              <a:ext uri="{FF2B5EF4-FFF2-40B4-BE49-F238E27FC236}">
                <a16:creationId xmlns:a16="http://schemas.microsoft.com/office/drawing/2014/main" id="{F2104050-9A66-4FFE-BD45-A169890D2CCB}"/>
              </a:ext>
            </a:extLst>
          </p:cNvPr>
          <p:cNvSpPr>
            <a:spLocks noGrp="1"/>
          </p:cNvSpPr>
          <p:nvPr>
            <p:ph idx="1"/>
          </p:nvPr>
        </p:nvSpPr>
        <p:spPr/>
        <p:txBody>
          <a:bodyPr anchor="t">
            <a:noAutofit/>
          </a:bodyPr>
          <a:lstStyle/>
          <a:p>
            <a:pPr marL="0" indent="0">
              <a:spcBef>
                <a:spcPts val="0"/>
              </a:spcBef>
              <a:buNone/>
              <a:defRPr/>
            </a:pPr>
            <a:r>
              <a:rPr lang="en-US" sz="2800" b="1" dirty="0">
                <a:solidFill>
                  <a:srgbClr val="4F81BD">
                    <a:lumMod val="50000"/>
                  </a:srgbClr>
                </a:solidFill>
              </a:rPr>
              <a:t>Role of POC</a:t>
            </a:r>
          </a:p>
          <a:p>
            <a:pPr marL="0" indent="0">
              <a:spcBef>
                <a:spcPts val="0"/>
              </a:spcBef>
              <a:buNone/>
              <a:defRPr/>
            </a:pPr>
            <a:endParaRPr lang="en-US" sz="2800" dirty="0">
              <a:solidFill>
                <a:srgbClr val="4F81BD">
                  <a:lumMod val="50000"/>
                </a:srgbClr>
              </a:solidFill>
            </a:endParaRPr>
          </a:p>
          <a:p>
            <a:pPr>
              <a:spcBef>
                <a:spcPts val="0"/>
              </a:spcBef>
              <a:defRPr/>
            </a:pPr>
            <a:r>
              <a:rPr lang="en-US" sz="2800" dirty="0">
                <a:solidFill>
                  <a:srgbClr val="4F81BD">
                    <a:lumMod val="50000"/>
                  </a:srgbClr>
                </a:solidFill>
              </a:rPr>
              <a:t>Receives communication from ETA</a:t>
            </a:r>
            <a:br>
              <a:rPr lang="en-US" sz="2800" dirty="0">
                <a:solidFill>
                  <a:srgbClr val="4F81BD">
                    <a:lumMod val="50000"/>
                  </a:srgbClr>
                </a:solidFill>
              </a:rPr>
            </a:br>
            <a:endParaRPr lang="en-US" sz="2800" dirty="0">
              <a:solidFill>
                <a:srgbClr val="4F81BD">
                  <a:lumMod val="50000"/>
                </a:srgbClr>
              </a:solidFill>
            </a:endParaRPr>
          </a:p>
          <a:p>
            <a:pPr>
              <a:spcBef>
                <a:spcPts val="0"/>
              </a:spcBef>
              <a:defRPr/>
            </a:pPr>
            <a:r>
              <a:rPr lang="en-US" sz="2800" dirty="0">
                <a:solidFill>
                  <a:srgbClr val="4F81BD">
                    <a:lumMod val="50000"/>
                  </a:srgbClr>
                </a:solidFill>
              </a:rPr>
              <a:t>Is responsible for sharing information with project team and consortium members</a:t>
            </a:r>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p:txBody>
          <a:bodyPr/>
          <a:lstStyle/>
          <a:p>
            <a:fld id="{706D636C-90A3-4979-BA37-BAB384B22101}" type="slidenum">
              <a:rPr lang="en-US" smtClean="0"/>
              <a:pPr/>
              <a:t>70</a:t>
            </a:fld>
            <a:endParaRPr lang="en-US" dirty="0"/>
          </a:p>
        </p:txBody>
      </p:sp>
      <p:sp>
        <p:nvSpPr>
          <p:cNvPr id="9" name="Content Placeholder 2">
            <a:extLst>
              <a:ext uri="{FF2B5EF4-FFF2-40B4-BE49-F238E27FC236}">
                <a16:creationId xmlns:a16="http://schemas.microsoft.com/office/drawing/2014/main" id="{ACA1F0F6-279D-4E3B-8A2F-9C9502D21C11}"/>
              </a:ext>
            </a:extLst>
          </p:cNvPr>
          <p:cNvSpPr txBox="1">
            <a:spLocks/>
          </p:cNvSpPr>
          <p:nvPr/>
        </p:nvSpPr>
        <p:spPr>
          <a:xfrm>
            <a:off x="3624989" y="4247654"/>
            <a:ext cx="6584649" cy="1092063"/>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Font typeface="Wingdings 2" panose="05020102010507070707" pitchFamily="18" charset="2"/>
              <a:buChar char="ê"/>
              <a:defRPr/>
            </a:pPr>
            <a:r>
              <a:rPr lang="en-US" sz="2000" dirty="0">
                <a:solidFill>
                  <a:schemeClr val="tx2"/>
                </a:solidFill>
              </a:rPr>
              <a:t>Any time the main point of contact for your grant changes, please remember to contact the Federal Project Officer (FPO) and Program Office by email. </a:t>
            </a:r>
          </a:p>
        </p:txBody>
      </p:sp>
      <p:pic>
        <p:nvPicPr>
          <p:cNvPr id="10" name="Picture 9">
            <a:extLst>
              <a:ext uri="{FF2B5EF4-FFF2-40B4-BE49-F238E27FC236}">
                <a16:creationId xmlns:a16="http://schemas.microsoft.com/office/drawing/2014/main" id="{BBD402B1-0365-4672-A881-662ECBA202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2431219" y="4142479"/>
            <a:ext cx="1092063" cy="1092063"/>
          </a:xfrm>
          <a:prstGeom prst="rect">
            <a:avLst/>
          </a:prstGeom>
        </p:spPr>
      </p:pic>
    </p:spTree>
    <p:custDataLst>
      <p:tags r:id="rId1"/>
    </p:custDataLst>
    <p:extLst>
      <p:ext uri="{BB962C8B-B14F-4D97-AF65-F5344CB8AC3E}">
        <p14:creationId xmlns:p14="http://schemas.microsoft.com/office/powerpoint/2010/main" val="11271969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4153CD-AC37-4A90-9F5B-281DE0EEF41D}"/>
              </a:ext>
            </a:extLst>
          </p:cNvPr>
          <p:cNvSpPr>
            <a:spLocks noGrp="1"/>
          </p:cNvSpPr>
          <p:nvPr>
            <p:ph type="title"/>
          </p:nvPr>
        </p:nvSpPr>
        <p:spPr>
          <a:xfrm>
            <a:off x="881149" y="203785"/>
            <a:ext cx="7955280" cy="652791"/>
          </a:xfrm>
        </p:spPr>
        <p:txBody>
          <a:bodyPr anchor="t">
            <a:normAutofit/>
          </a:bodyPr>
          <a:lstStyle/>
          <a:p>
            <a:r>
              <a:rPr lang="en-US" sz="3600" dirty="0"/>
              <a:t>Communication Plan</a:t>
            </a:r>
          </a:p>
        </p:txBody>
      </p:sp>
      <p:sp>
        <p:nvSpPr>
          <p:cNvPr id="7" name="Content Placeholder 6">
            <a:extLst>
              <a:ext uri="{FF2B5EF4-FFF2-40B4-BE49-F238E27FC236}">
                <a16:creationId xmlns:a16="http://schemas.microsoft.com/office/drawing/2014/main" id="{21A91435-4976-43EA-84E0-5841018E9621}"/>
              </a:ext>
            </a:extLst>
          </p:cNvPr>
          <p:cNvSpPr>
            <a:spLocks noGrp="1"/>
          </p:cNvSpPr>
          <p:nvPr>
            <p:ph idx="1"/>
          </p:nvPr>
        </p:nvSpPr>
        <p:spPr>
          <a:xfrm>
            <a:off x="881149" y="1819942"/>
            <a:ext cx="10110124" cy="506034"/>
          </a:xfrm>
        </p:spPr>
        <p:txBody>
          <a:bodyPr>
            <a:noAutofit/>
          </a:bodyPr>
          <a:lstStyle/>
          <a:p>
            <a:pPr marL="0" indent="0" algn="ctr">
              <a:buNone/>
            </a:pPr>
            <a:r>
              <a:rPr lang="en-US" sz="2800" dirty="0">
                <a:solidFill>
                  <a:schemeClr val="accent2"/>
                </a:solidFill>
              </a:rPr>
              <a:t>Always contact your FPO first if you have questions.</a:t>
            </a:r>
          </a:p>
        </p:txBody>
      </p:sp>
      <p:sp>
        <p:nvSpPr>
          <p:cNvPr id="5" name="Slide Number Placeholder 4">
            <a:extLst>
              <a:ext uri="{FF2B5EF4-FFF2-40B4-BE49-F238E27FC236}">
                <a16:creationId xmlns:a16="http://schemas.microsoft.com/office/drawing/2014/main" id="{0BBEC6CC-DBC8-4E1B-823A-9FA52A594CD8}"/>
              </a:ext>
            </a:extLst>
          </p:cNvPr>
          <p:cNvSpPr>
            <a:spLocks noGrp="1"/>
          </p:cNvSpPr>
          <p:nvPr>
            <p:ph type="sldNum" sz="quarter" idx="10"/>
          </p:nvPr>
        </p:nvSpPr>
        <p:spPr/>
        <p:txBody>
          <a:bodyPr/>
          <a:lstStyle/>
          <a:p>
            <a:fld id="{706D636C-90A3-4979-BA37-BAB384B22101}" type="slidenum">
              <a:rPr lang="en-US" smtClean="0"/>
              <a:pPr/>
              <a:t>71</a:t>
            </a:fld>
            <a:endParaRPr lang="en-US" dirty="0"/>
          </a:p>
        </p:txBody>
      </p:sp>
      <p:graphicFrame>
        <p:nvGraphicFramePr>
          <p:cNvPr id="9" name="Table 8">
            <a:extLst>
              <a:ext uri="{FF2B5EF4-FFF2-40B4-BE49-F238E27FC236}">
                <a16:creationId xmlns:a16="http://schemas.microsoft.com/office/drawing/2014/main" id="{679BA060-D5D0-4034-B448-C8423F35BC9F}"/>
              </a:ext>
            </a:extLst>
          </p:cNvPr>
          <p:cNvGraphicFramePr>
            <a:graphicFrameLocks noGrp="1"/>
          </p:cNvGraphicFramePr>
          <p:nvPr>
            <p:extLst>
              <p:ext uri="{D42A27DB-BD31-4B8C-83A1-F6EECF244321}">
                <p14:modId xmlns:p14="http://schemas.microsoft.com/office/powerpoint/2010/main" val="769335537"/>
              </p:ext>
            </p:extLst>
          </p:nvPr>
        </p:nvGraphicFramePr>
        <p:xfrm>
          <a:off x="720436" y="2384496"/>
          <a:ext cx="10664242" cy="4144320"/>
        </p:xfrm>
        <a:graphic>
          <a:graphicData uri="http://schemas.openxmlformats.org/drawingml/2006/table">
            <a:tbl>
              <a:tblPr firstRow="1" bandRow="1">
                <a:tableStyleId>{B301B821-A1FF-4177-AEE7-76D212191A09}</a:tableStyleId>
              </a:tblPr>
              <a:tblGrid>
                <a:gridCol w="5095148">
                  <a:extLst>
                    <a:ext uri="{9D8B030D-6E8A-4147-A177-3AD203B41FA5}">
                      <a16:colId xmlns:a16="http://schemas.microsoft.com/office/drawing/2014/main" val="20000"/>
                    </a:ext>
                  </a:extLst>
                </a:gridCol>
                <a:gridCol w="5569094">
                  <a:extLst>
                    <a:ext uri="{9D8B030D-6E8A-4147-A177-3AD203B41FA5}">
                      <a16:colId xmlns:a16="http://schemas.microsoft.com/office/drawing/2014/main" val="20001"/>
                    </a:ext>
                  </a:extLst>
                </a:gridCol>
              </a:tblGrid>
              <a:tr h="544490">
                <a:tc>
                  <a:txBody>
                    <a:bodyPr/>
                    <a:lstStyle/>
                    <a:p>
                      <a:r>
                        <a:rPr lang="en-US" sz="2800" dirty="0"/>
                        <a:t>If you…</a:t>
                      </a:r>
                    </a:p>
                  </a:txBody>
                  <a:tcPr/>
                </a:tc>
                <a:tc>
                  <a:txBody>
                    <a:bodyPr/>
                    <a:lstStyle/>
                    <a:p>
                      <a:r>
                        <a:rPr lang="en-US" sz="2800" dirty="0"/>
                        <a:t>Contact:</a:t>
                      </a:r>
                      <a:endParaRPr lang="en-US" sz="2400" dirty="0"/>
                    </a:p>
                  </a:txBody>
                  <a:tcPr/>
                </a:tc>
                <a:extLst>
                  <a:ext uri="{0D108BD9-81ED-4DB2-BD59-A6C34878D82A}">
                    <a16:rowId xmlns:a16="http://schemas.microsoft.com/office/drawing/2014/main" val="10000"/>
                  </a:ext>
                </a:extLst>
              </a:tr>
              <a:tr h="480432">
                <a:tc>
                  <a:txBody>
                    <a:bodyPr/>
                    <a:lstStyle/>
                    <a:p>
                      <a:r>
                        <a:rPr lang="en-US" sz="2400" dirty="0"/>
                        <a:t>Are the</a:t>
                      </a:r>
                      <a:r>
                        <a:rPr lang="en-US" sz="2400" baseline="0" dirty="0"/>
                        <a:t> grant lead (POC)</a:t>
                      </a:r>
                      <a:endParaRPr lang="en-US"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FPO</a:t>
                      </a:r>
                      <a:endParaRPr lang="en-US" sz="2400" b="0" dirty="0"/>
                    </a:p>
                  </a:txBody>
                  <a:tcPr/>
                </a:tc>
                <a:extLst>
                  <a:ext uri="{0D108BD9-81ED-4DB2-BD59-A6C34878D82A}">
                    <a16:rowId xmlns:a16="http://schemas.microsoft.com/office/drawing/2014/main" val="10001"/>
                  </a:ext>
                </a:extLst>
              </a:tr>
              <a:tr h="480432">
                <a:tc>
                  <a:txBody>
                    <a:bodyPr/>
                    <a:lstStyle/>
                    <a:p>
                      <a:r>
                        <a:rPr lang="en-US" sz="2400" dirty="0"/>
                        <a:t>Are a member of a grant project</a:t>
                      </a:r>
                    </a:p>
                  </a:txBody>
                  <a:tcPr/>
                </a:tc>
                <a:tc>
                  <a:txBody>
                    <a:bodyPr/>
                    <a:lstStyle/>
                    <a:p>
                      <a:r>
                        <a:rPr lang="en-US" sz="2400" dirty="0"/>
                        <a:t>The </a:t>
                      </a:r>
                      <a:r>
                        <a:rPr lang="en-US" sz="2400" baseline="0" dirty="0"/>
                        <a:t>lead for your grant</a:t>
                      </a:r>
                      <a:endParaRPr lang="en-US" sz="2400" dirty="0"/>
                    </a:p>
                  </a:txBody>
                  <a:tcPr/>
                </a:tc>
                <a:extLst>
                  <a:ext uri="{0D108BD9-81ED-4DB2-BD59-A6C34878D82A}">
                    <a16:rowId xmlns:a16="http://schemas.microsoft.com/office/drawing/2014/main" val="10002"/>
                  </a:ext>
                </a:extLst>
              </a:tr>
              <a:tr h="864778">
                <a:tc>
                  <a:txBody>
                    <a:bodyPr/>
                    <a:lstStyle/>
                    <a:p>
                      <a:r>
                        <a:rPr lang="en-US" sz="2400" dirty="0"/>
                        <a:t>Have questions or difficulty accessing the </a:t>
                      </a:r>
                      <a:r>
                        <a:rPr lang="en-US" sz="2400" u="sng" dirty="0"/>
                        <a:t>performance</a:t>
                      </a:r>
                      <a:r>
                        <a:rPr lang="en-US" sz="2400" dirty="0"/>
                        <a:t> reporting system</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u="sng" kern="1200" dirty="0">
                          <a:solidFill>
                            <a:schemeClr val="dk1"/>
                          </a:solidFill>
                          <a:effectLst/>
                          <a:latin typeface="+mn-lt"/>
                          <a:ea typeface="+mn-ea"/>
                          <a:cs typeface="+mn-cs"/>
                          <a:hlinkClick r:id="rId4"/>
                        </a:rPr>
                        <a:t>https://www.doleta.gov/performance/wips/WIPS_Technical_Assistance_Request.cfm</a:t>
                      </a:r>
                      <a:r>
                        <a:rPr lang="en-US" sz="2400" u="sng" kern="1200" dirty="0">
                          <a:solidFill>
                            <a:schemeClr val="dk1"/>
                          </a:solidFill>
                          <a:effectLst/>
                          <a:latin typeface="+mn-lt"/>
                          <a:ea typeface="+mn-ea"/>
                          <a:cs typeface="+mn-cs"/>
                        </a:rPr>
                        <a:t> </a:t>
                      </a:r>
                      <a:r>
                        <a:rPr lang="en-US" sz="2400" kern="1200" dirty="0">
                          <a:solidFill>
                            <a:schemeClr val="dk1"/>
                          </a:solidFill>
                          <a:effectLst/>
                          <a:latin typeface="+mn-lt"/>
                          <a:ea typeface="+mn-ea"/>
                          <a:cs typeface="+mn-cs"/>
                        </a:rPr>
                        <a:t> </a:t>
                      </a:r>
                      <a:endParaRPr lang="en-US" sz="2400" dirty="0">
                        <a:solidFill>
                          <a:schemeClr val="tx1"/>
                        </a:solidFill>
                      </a:endParaRPr>
                    </a:p>
                  </a:txBody>
                  <a:tcPr/>
                </a:tc>
                <a:extLst>
                  <a:ext uri="{0D108BD9-81ED-4DB2-BD59-A6C34878D82A}">
                    <a16:rowId xmlns:a16="http://schemas.microsoft.com/office/drawing/2014/main" val="10003"/>
                  </a:ext>
                </a:extLst>
              </a:tr>
              <a:tr h="864778">
                <a:tc>
                  <a:txBody>
                    <a:bodyPr/>
                    <a:lstStyle/>
                    <a:p>
                      <a:r>
                        <a:rPr lang="en-US" sz="2400" dirty="0"/>
                        <a:t>Have questions or difficulty accessing the </a:t>
                      </a:r>
                      <a:r>
                        <a:rPr lang="en-US" sz="2400" u="sng" dirty="0"/>
                        <a:t>financial</a:t>
                      </a:r>
                      <a:r>
                        <a:rPr lang="en-US" sz="2400" dirty="0"/>
                        <a:t> reporting system</a:t>
                      </a:r>
                    </a:p>
                  </a:txBody>
                  <a:tcPr/>
                </a:tc>
                <a:tc>
                  <a:txBody>
                    <a:bodyPr/>
                    <a:lstStyle/>
                    <a:p>
                      <a:r>
                        <a:rPr lang="en-US" sz="2400"/>
                        <a:t>PMS Helpdesk: </a:t>
                      </a:r>
                      <a:r>
                        <a:rPr lang="en-US" sz="2400" dirty="0">
                          <a:hlinkClick r:id="rId5"/>
                        </a:rPr>
                        <a:t>https://pms.psc.gov/support/help-desk.html</a:t>
                      </a:r>
                      <a:r>
                        <a:rPr lang="en-US" sz="2400" dirty="0"/>
                        <a:t>. </a:t>
                      </a:r>
                    </a:p>
                  </a:txBody>
                  <a:tcPr/>
                </a:tc>
                <a:extLst>
                  <a:ext uri="{0D108BD9-81ED-4DB2-BD59-A6C34878D82A}">
                    <a16:rowId xmlns:a16="http://schemas.microsoft.com/office/drawing/2014/main" val="10004"/>
                  </a:ext>
                </a:extLst>
              </a:tr>
              <a:tr h="585468">
                <a:tc>
                  <a:txBody>
                    <a:bodyPr/>
                    <a:lstStyle/>
                    <a:p>
                      <a:r>
                        <a:rPr lang="en-US" sz="2400" dirty="0"/>
                        <a:t>Have questions about evaluations</a:t>
                      </a:r>
                    </a:p>
                  </a:txBody>
                  <a:tcPr/>
                </a:tc>
                <a:tc>
                  <a:txBody>
                    <a:bodyPr/>
                    <a:lstStyle/>
                    <a:p>
                      <a:r>
                        <a:rPr lang="en-US" sz="2400" u="sng" kern="1200" dirty="0">
                          <a:solidFill>
                            <a:schemeClr val="tx2">
                              <a:lumMod val="90000"/>
                              <a:lumOff val="10000"/>
                            </a:schemeClr>
                          </a:solidFill>
                          <a:latin typeface="+mn-lt"/>
                          <a:ea typeface="+mn-ea"/>
                          <a:cs typeface="+mn-cs"/>
                        </a:rPr>
                        <a:t>SCC@dol.gov</a:t>
                      </a:r>
                      <a:r>
                        <a:rPr lang="en-US" sz="2400" dirty="0"/>
                        <a:t> with a copy to your FPO</a:t>
                      </a:r>
                    </a:p>
                  </a:txBody>
                  <a:tcPr/>
                </a:tc>
                <a:extLst>
                  <a:ext uri="{0D108BD9-81ED-4DB2-BD59-A6C34878D82A}">
                    <a16:rowId xmlns:a16="http://schemas.microsoft.com/office/drawing/2014/main" val="10005"/>
                  </a:ext>
                </a:extLst>
              </a:tr>
            </a:tbl>
          </a:graphicData>
        </a:graphic>
      </p:graphicFrame>
      <p:grpSp>
        <p:nvGrpSpPr>
          <p:cNvPr id="2" name="Group 1">
            <a:extLst>
              <a:ext uri="{FF2B5EF4-FFF2-40B4-BE49-F238E27FC236}">
                <a16:creationId xmlns:a16="http://schemas.microsoft.com/office/drawing/2014/main" id="{677C9349-BD9B-464B-B0DE-2C9484F9374E}"/>
              </a:ext>
            </a:extLst>
          </p:cNvPr>
          <p:cNvGrpSpPr/>
          <p:nvPr/>
        </p:nvGrpSpPr>
        <p:grpSpPr>
          <a:xfrm>
            <a:off x="3916659" y="988247"/>
            <a:ext cx="4358681" cy="700024"/>
            <a:chOff x="2101790" y="1185929"/>
            <a:chExt cx="4358681" cy="700024"/>
          </a:xfrm>
        </p:grpSpPr>
        <p:sp>
          <p:nvSpPr>
            <p:cNvPr id="10" name="Rectangle: Rounded Corners 9">
              <a:extLst>
                <a:ext uri="{FF2B5EF4-FFF2-40B4-BE49-F238E27FC236}">
                  <a16:creationId xmlns:a16="http://schemas.microsoft.com/office/drawing/2014/main" id="{8ACE7E6E-0553-4A1C-9AF6-19AF3D5E7830}"/>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1" name="Rectangle: Rounded Corners 10">
              <a:extLst>
                <a:ext uri="{FF2B5EF4-FFF2-40B4-BE49-F238E27FC236}">
                  <a16:creationId xmlns:a16="http://schemas.microsoft.com/office/drawing/2014/main" id="{E4926163-5B54-44CC-B9FA-C77CDCD7BAB7}"/>
                </a:ext>
              </a:extLst>
            </p:cNvPr>
            <p:cNvSpPr/>
            <p:nvPr/>
          </p:nvSpPr>
          <p:spPr>
            <a:xfrm>
              <a:off x="2101790" y="1185929"/>
              <a:ext cx="1254568"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12" name="Arrow: Right 11">
              <a:extLst>
                <a:ext uri="{FF2B5EF4-FFF2-40B4-BE49-F238E27FC236}">
                  <a16:creationId xmlns:a16="http://schemas.microsoft.com/office/drawing/2014/main" id="{72DD0A89-B643-40CE-AB6D-113E64875065}"/>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20220481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34967" y="163407"/>
            <a:ext cx="7955280" cy="681926"/>
          </a:xfrm>
        </p:spPr>
        <p:txBody>
          <a:bodyPr anchor="t">
            <a:normAutofit/>
          </a:bodyPr>
          <a:lstStyle/>
          <a:p>
            <a:r>
              <a:rPr lang="en-US" sz="3600" dirty="0"/>
              <a:t>Communication Guidelines</a:t>
            </a:r>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a:xfrm>
            <a:off x="9226709" y="6387882"/>
            <a:ext cx="1277484" cy="365125"/>
          </a:xfrm>
        </p:spPr>
        <p:txBody>
          <a:bodyPr/>
          <a:lstStyle/>
          <a:p>
            <a:fld id="{706D636C-90A3-4979-BA37-BAB384B22101}" type="slidenum">
              <a:rPr lang="en-US" smtClean="0"/>
              <a:pPr/>
              <a:t>72</a:t>
            </a:fld>
            <a:endParaRPr lang="en-US" dirty="0"/>
          </a:p>
        </p:txBody>
      </p:sp>
      <p:sp>
        <p:nvSpPr>
          <p:cNvPr id="9" name="Content Placeholder 2">
            <a:extLst>
              <a:ext uri="{FF2B5EF4-FFF2-40B4-BE49-F238E27FC236}">
                <a16:creationId xmlns:a16="http://schemas.microsoft.com/office/drawing/2014/main" id="{ACA1F0F6-279D-4E3B-8A2F-9C9502D21C11}"/>
              </a:ext>
            </a:extLst>
          </p:cNvPr>
          <p:cNvSpPr txBox="1">
            <a:spLocks/>
          </p:cNvSpPr>
          <p:nvPr/>
        </p:nvSpPr>
        <p:spPr>
          <a:xfrm>
            <a:off x="2314554" y="2250418"/>
            <a:ext cx="8445810" cy="4137464"/>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When you communicate with your FPO, etc.: </a:t>
            </a:r>
          </a:p>
          <a:p>
            <a:pPr>
              <a:buFont typeface="Wingdings 2" panose="05020102010507070707" pitchFamily="18" charset="2"/>
              <a:buChar char=""/>
            </a:pPr>
            <a:r>
              <a:rPr lang="en-US" dirty="0"/>
              <a:t>Copy the SCC mailbox at </a:t>
            </a:r>
            <a:r>
              <a:rPr lang="en-US" dirty="0">
                <a:hlinkClick r:id="rId4"/>
              </a:rPr>
              <a:t>SCC@dol.gov</a:t>
            </a:r>
            <a:r>
              <a:rPr lang="en-US" dirty="0"/>
              <a:t>,  if appropriate</a:t>
            </a:r>
          </a:p>
          <a:p>
            <a:pPr>
              <a:buFont typeface="Wingdings 2" panose="05020102010507070707" pitchFamily="18" charset="2"/>
              <a:buChar char=""/>
            </a:pPr>
            <a:r>
              <a:rPr lang="en-US" dirty="0"/>
              <a:t>Include your grant number and lead grantee organization name</a:t>
            </a:r>
          </a:p>
          <a:p>
            <a:pPr>
              <a:buFont typeface="Wingdings 2" panose="05020102010507070707" pitchFamily="18" charset="2"/>
              <a:buChar char=""/>
            </a:pPr>
            <a:r>
              <a:rPr lang="en-US" dirty="0"/>
              <a:t>Describe your question or issue in detail</a:t>
            </a:r>
          </a:p>
          <a:p>
            <a:pPr>
              <a:buFont typeface="Wingdings 2" panose="05020102010507070707" pitchFamily="18" charset="2"/>
              <a:buChar char=""/>
            </a:pPr>
            <a:r>
              <a:rPr lang="en-US" dirty="0"/>
              <a:t>Please be patient!</a:t>
            </a:r>
          </a:p>
        </p:txBody>
      </p:sp>
      <p:pic>
        <p:nvPicPr>
          <p:cNvPr id="10" name="Picture 9">
            <a:extLst>
              <a:ext uri="{FF2B5EF4-FFF2-40B4-BE49-F238E27FC236}">
                <a16:creationId xmlns:a16="http://schemas.microsoft.com/office/drawing/2014/main" id="{BBD402B1-0365-4672-A881-662ECBA202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917008" y="5295819"/>
            <a:ext cx="1092063" cy="1092063"/>
          </a:xfrm>
          <a:prstGeom prst="rect">
            <a:avLst/>
          </a:prstGeom>
        </p:spPr>
      </p:pic>
      <p:grpSp>
        <p:nvGrpSpPr>
          <p:cNvPr id="11" name="Group 10">
            <a:extLst>
              <a:ext uri="{FF2B5EF4-FFF2-40B4-BE49-F238E27FC236}">
                <a16:creationId xmlns:a16="http://schemas.microsoft.com/office/drawing/2014/main" id="{29ABA0F3-8D3B-4C72-8F00-66953B38E87F}"/>
              </a:ext>
            </a:extLst>
          </p:cNvPr>
          <p:cNvGrpSpPr/>
          <p:nvPr/>
        </p:nvGrpSpPr>
        <p:grpSpPr>
          <a:xfrm>
            <a:off x="3759642" y="1076547"/>
            <a:ext cx="4358681" cy="700024"/>
            <a:chOff x="2101790" y="1185929"/>
            <a:chExt cx="4358681" cy="700024"/>
          </a:xfrm>
        </p:grpSpPr>
        <p:sp>
          <p:nvSpPr>
            <p:cNvPr id="12" name="Rectangle: Rounded Corners 11">
              <a:extLst>
                <a:ext uri="{FF2B5EF4-FFF2-40B4-BE49-F238E27FC236}">
                  <a16:creationId xmlns:a16="http://schemas.microsoft.com/office/drawing/2014/main" id="{157A4892-69C5-47E2-8F64-22101864C3AB}"/>
                </a:ext>
              </a:extLst>
            </p:cNvPr>
            <p:cNvSpPr/>
            <p:nvPr/>
          </p:nvSpPr>
          <p:spPr>
            <a:xfrm>
              <a:off x="5391088" y="1204027"/>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13" name="Rectangle: Rounded Corners 12">
              <a:extLst>
                <a:ext uri="{FF2B5EF4-FFF2-40B4-BE49-F238E27FC236}">
                  <a16:creationId xmlns:a16="http://schemas.microsoft.com/office/drawing/2014/main" id="{EB7E6C80-AF13-4CF3-8D5D-4659C11E55F1}"/>
                </a:ext>
              </a:extLst>
            </p:cNvPr>
            <p:cNvSpPr/>
            <p:nvPr/>
          </p:nvSpPr>
          <p:spPr>
            <a:xfrm>
              <a:off x="2101790" y="1185929"/>
              <a:ext cx="1254568"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14" name="Arrow: Right 13">
              <a:extLst>
                <a:ext uri="{FF2B5EF4-FFF2-40B4-BE49-F238E27FC236}">
                  <a16:creationId xmlns:a16="http://schemas.microsoft.com/office/drawing/2014/main" id="{18F7DF7E-FCFD-478F-8B79-33FCF1E0F3EC}"/>
                </a:ext>
              </a:extLst>
            </p:cNvPr>
            <p:cNvSpPr/>
            <p:nvPr/>
          </p:nvSpPr>
          <p:spPr>
            <a:xfrm>
              <a:off x="3355383" y="1278414"/>
              <a:ext cx="2038216"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ustDataLst>
      <p:tags r:id="rId1"/>
    </p:custDataLst>
    <p:extLst>
      <p:ext uri="{BB962C8B-B14F-4D97-AF65-F5344CB8AC3E}">
        <p14:creationId xmlns:p14="http://schemas.microsoft.com/office/powerpoint/2010/main" val="37019039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FBE0C-26B5-4FBC-98A0-F5692D44E744}"/>
              </a:ext>
            </a:extLst>
          </p:cNvPr>
          <p:cNvSpPr>
            <a:spLocks noGrp="1"/>
          </p:cNvSpPr>
          <p:nvPr>
            <p:ph type="title"/>
          </p:nvPr>
        </p:nvSpPr>
        <p:spPr>
          <a:xfrm>
            <a:off x="899622" y="162806"/>
            <a:ext cx="7955280" cy="681926"/>
          </a:xfrm>
        </p:spPr>
        <p:txBody>
          <a:bodyPr anchor="t">
            <a:normAutofit/>
          </a:bodyPr>
          <a:lstStyle/>
          <a:p>
            <a:r>
              <a:rPr lang="en-US" sz="3600" dirty="0"/>
              <a:t>ETA Communications to You</a:t>
            </a:r>
          </a:p>
        </p:txBody>
      </p:sp>
      <p:sp>
        <p:nvSpPr>
          <p:cNvPr id="3" name="Content Placeholder 2">
            <a:extLst>
              <a:ext uri="{FF2B5EF4-FFF2-40B4-BE49-F238E27FC236}">
                <a16:creationId xmlns:a16="http://schemas.microsoft.com/office/drawing/2014/main" id="{F2104050-9A66-4FFE-BD45-A169890D2CCB}"/>
              </a:ext>
            </a:extLst>
          </p:cNvPr>
          <p:cNvSpPr>
            <a:spLocks noGrp="1"/>
          </p:cNvSpPr>
          <p:nvPr>
            <p:ph idx="1"/>
          </p:nvPr>
        </p:nvSpPr>
        <p:spPr>
          <a:xfrm>
            <a:off x="899622" y="1675573"/>
            <a:ext cx="9999287" cy="4229568"/>
          </a:xfrm>
        </p:spPr>
        <p:txBody>
          <a:bodyPr anchor="t">
            <a:noAutofit/>
          </a:bodyPr>
          <a:lstStyle/>
          <a:p>
            <a:pPr>
              <a:lnSpc>
                <a:spcPct val="100000"/>
              </a:lnSpc>
              <a:spcBef>
                <a:spcPts val="2400"/>
              </a:spcBef>
              <a:buFont typeface="Wingdings 2" panose="05020102010507070707" pitchFamily="18" charset="2"/>
              <a:buChar char=""/>
            </a:pPr>
            <a:r>
              <a:rPr lang="en-US" sz="2400" dirty="0"/>
              <a:t>Program Office staff may send periodic guidance and other communications through the SCC Mailbox.</a:t>
            </a:r>
          </a:p>
          <a:p>
            <a:pPr>
              <a:lnSpc>
                <a:spcPct val="100000"/>
              </a:lnSpc>
              <a:spcBef>
                <a:spcPts val="2400"/>
              </a:spcBef>
              <a:buFont typeface="Wingdings 2" panose="05020102010507070707" pitchFamily="18" charset="2"/>
              <a:buChar char=""/>
            </a:pPr>
            <a:r>
              <a:rPr lang="en-US" sz="2400" dirty="0"/>
              <a:t>Your FPO or Program Office staff may contact you for specific requests and information.</a:t>
            </a:r>
          </a:p>
          <a:p>
            <a:pPr>
              <a:lnSpc>
                <a:spcPct val="100000"/>
              </a:lnSpc>
              <a:spcBef>
                <a:spcPts val="2400"/>
              </a:spcBef>
              <a:buFont typeface="Wingdings 2" panose="05020102010507070707" pitchFamily="18" charset="2"/>
              <a:buChar char=""/>
            </a:pPr>
            <a:r>
              <a:rPr lang="en-US" sz="2400" dirty="0"/>
              <a:t>ETA posts information on the WorkforceGPS.org Community of Practice site.</a:t>
            </a:r>
          </a:p>
          <a:p>
            <a:pPr lvl="1">
              <a:lnSpc>
                <a:spcPct val="100000"/>
              </a:lnSpc>
            </a:pPr>
            <a:r>
              <a:rPr lang="en-US" dirty="0">
                <a:hlinkClick r:id="rId4"/>
              </a:rPr>
              <a:t>https://collegeconnection.workforcegps.org/</a:t>
            </a:r>
            <a:endParaRPr lang="en-US" dirty="0"/>
          </a:p>
          <a:p>
            <a:pPr>
              <a:lnSpc>
                <a:spcPct val="100000"/>
              </a:lnSpc>
              <a:spcBef>
                <a:spcPts val="2400"/>
              </a:spcBef>
              <a:buFont typeface="Wingdings 2" panose="05020102010507070707" pitchFamily="18" charset="2"/>
              <a:buChar char=""/>
            </a:pPr>
            <a:r>
              <a:rPr lang="en-US" sz="2400" dirty="0"/>
              <a:t>ETA shares new information on its website.</a:t>
            </a:r>
          </a:p>
          <a:p>
            <a:pPr lvl="1">
              <a:lnSpc>
                <a:spcPct val="100000"/>
              </a:lnSpc>
            </a:pPr>
            <a:r>
              <a:rPr lang="en-US" dirty="0">
                <a:hlinkClick r:id="rId5"/>
              </a:rPr>
              <a:t>https://www.dol.gov/agencies/eta/skills-training-grants/scc</a:t>
            </a:r>
            <a:endParaRPr lang="en-US" dirty="0"/>
          </a:p>
          <a:p>
            <a:pPr lvl="1">
              <a:lnSpc>
                <a:spcPct val="100000"/>
              </a:lnSpc>
            </a:pPr>
            <a:endParaRPr lang="en-US" dirty="0"/>
          </a:p>
        </p:txBody>
      </p:sp>
      <p:sp>
        <p:nvSpPr>
          <p:cNvPr id="4" name="Slide Number Placeholder 3">
            <a:extLst>
              <a:ext uri="{FF2B5EF4-FFF2-40B4-BE49-F238E27FC236}">
                <a16:creationId xmlns:a16="http://schemas.microsoft.com/office/drawing/2014/main" id="{42C9FA55-2C7E-4655-ABCD-55E80C8B9FC6}"/>
              </a:ext>
            </a:extLst>
          </p:cNvPr>
          <p:cNvSpPr>
            <a:spLocks noGrp="1"/>
          </p:cNvSpPr>
          <p:nvPr>
            <p:ph type="sldNum" sz="quarter" idx="10"/>
          </p:nvPr>
        </p:nvSpPr>
        <p:spPr/>
        <p:txBody>
          <a:bodyPr/>
          <a:lstStyle/>
          <a:p>
            <a:fld id="{706D636C-90A3-4979-BA37-BAB384B22101}" type="slidenum">
              <a:rPr lang="en-US" smtClean="0"/>
              <a:pPr/>
              <a:t>73</a:t>
            </a:fld>
            <a:endParaRPr lang="en-US" dirty="0"/>
          </a:p>
        </p:txBody>
      </p:sp>
      <p:grpSp>
        <p:nvGrpSpPr>
          <p:cNvPr id="8" name="Group 7">
            <a:extLst>
              <a:ext uri="{FF2B5EF4-FFF2-40B4-BE49-F238E27FC236}">
                <a16:creationId xmlns:a16="http://schemas.microsoft.com/office/drawing/2014/main" id="{60BCC8FE-70A3-4693-9AA7-17A8C0C752A9}"/>
              </a:ext>
            </a:extLst>
          </p:cNvPr>
          <p:cNvGrpSpPr/>
          <p:nvPr/>
        </p:nvGrpSpPr>
        <p:grpSpPr>
          <a:xfrm>
            <a:off x="4145713" y="897597"/>
            <a:ext cx="4162586" cy="681926"/>
            <a:chOff x="2310224" y="1263665"/>
            <a:chExt cx="4162586" cy="681926"/>
          </a:xfrm>
        </p:grpSpPr>
        <p:sp>
          <p:nvSpPr>
            <p:cNvPr id="5" name="Rectangle: Rounded Corners 4">
              <a:extLst>
                <a:ext uri="{FF2B5EF4-FFF2-40B4-BE49-F238E27FC236}">
                  <a16:creationId xmlns:a16="http://schemas.microsoft.com/office/drawing/2014/main" id="{1B0AB327-D899-4BCB-8329-CDD64CAB1A63}"/>
                </a:ext>
              </a:extLst>
            </p:cNvPr>
            <p:cNvSpPr/>
            <p:nvPr/>
          </p:nvSpPr>
          <p:spPr>
            <a:xfrm>
              <a:off x="2310224" y="1263665"/>
              <a:ext cx="1069383" cy="6819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ETA</a:t>
              </a:r>
            </a:p>
          </p:txBody>
        </p:sp>
        <p:sp>
          <p:nvSpPr>
            <p:cNvPr id="6" name="Rectangle: Rounded Corners 5">
              <a:extLst>
                <a:ext uri="{FF2B5EF4-FFF2-40B4-BE49-F238E27FC236}">
                  <a16:creationId xmlns:a16="http://schemas.microsoft.com/office/drawing/2014/main" id="{522D9848-00F1-4F8C-BCF3-2797B42DB3D3}"/>
                </a:ext>
              </a:extLst>
            </p:cNvPr>
            <p:cNvSpPr/>
            <p:nvPr/>
          </p:nvSpPr>
          <p:spPr>
            <a:xfrm>
              <a:off x="5403427" y="1263665"/>
              <a:ext cx="1069383" cy="68192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YOU</a:t>
              </a:r>
            </a:p>
          </p:txBody>
        </p:sp>
        <p:sp>
          <p:nvSpPr>
            <p:cNvPr id="7" name="Arrow: Right 6">
              <a:extLst>
                <a:ext uri="{FF2B5EF4-FFF2-40B4-BE49-F238E27FC236}">
                  <a16:creationId xmlns:a16="http://schemas.microsoft.com/office/drawing/2014/main" id="{F5DDFCF3-7B4A-439B-8B4D-47D891CF3B3D}"/>
                </a:ext>
              </a:extLst>
            </p:cNvPr>
            <p:cNvSpPr/>
            <p:nvPr/>
          </p:nvSpPr>
          <p:spPr>
            <a:xfrm>
              <a:off x="3383709" y="1338051"/>
              <a:ext cx="2039112" cy="533153"/>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solidFill>
                <a:srgbClr val="AFBA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 name="Picture 8">
            <a:extLst>
              <a:ext uri="{FF2B5EF4-FFF2-40B4-BE49-F238E27FC236}">
                <a16:creationId xmlns:a16="http://schemas.microsoft.com/office/drawing/2014/main" id="{C8BD8743-C5A6-4B40-A817-A1D566B82F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V="1">
            <a:off x="4360888" y="5810318"/>
            <a:ext cx="1092063" cy="1092063"/>
          </a:xfrm>
          <a:prstGeom prst="rect">
            <a:avLst/>
          </a:prstGeom>
        </p:spPr>
      </p:pic>
      <p:sp>
        <p:nvSpPr>
          <p:cNvPr id="10" name="Content Placeholder 2">
            <a:extLst>
              <a:ext uri="{FF2B5EF4-FFF2-40B4-BE49-F238E27FC236}">
                <a16:creationId xmlns:a16="http://schemas.microsoft.com/office/drawing/2014/main" id="{B6D31020-7F24-47AE-BA8A-171A27744DA8}"/>
              </a:ext>
            </a:extLst>
          </p:cNvPr>
          <p:cNvSpPr txBox="1">
            <a:spLocks/>
          </p:cNvSpPr>
          <p:nvPr/>
        </p:nvSpPr>
        <p:spPr>
          <a:xfrm>
            <a:off x="5621892" y="5905141"/>
            <a:ext cx="6584649" cy="632025"/>
          </a:xfrm>
          <a:prstGeom prst="rect">
            <a:avLst/>
          </a:prstGeom>
        </p:spPr>
        <p:txBody>
          <a:bodyPr vert="horz" lIns="91440" tIns="45720" rIns="91440" bIns="45720" rtlCol="0" anchor="t">
            <a:noAutofit/>
          </a:bodyPr>
          <a:lstStyle>
            <a:lvl1pPr marL="274320" indent="-274320" algn="l" defTabSz="914400" rtl="0" eaLnBrk="1" latinLnBrk="0" hangingPunct="1">
              <a:lnSpc>
                <a:spcPct val="90000"/>
              </a:lnSpc>
              <a:spcBef>
                <a:spcPts val="24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Please make sure your email system does not confuse our communication as spam.</a:t>
            </a:r>
          </a:p>
        </p:txBody>
      </p:sp>
    </p:spTree>
    <p:custDataLst>
      <p:tags r:id="rId1"/>
    </p:custDataLst>
    <p:extLst>
      <p:ext uri="{BB962C8B-B14F-4D97-AF65-F5344CB8AC3E}">
        <p14:creationId xmlns:p14="http://schemas.microsoft.com/office/powerpoint/2010/main" val="28261901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3BC8E-FB2B-49FE-92CF-35321A56B173}"/>
              </a:ext>
            </a:extLst>
          </p:cNvPr>
          <p:cNvSpPr>
            <a:spLocks noGrp="1"/>
          </p:cNvSpPr>
          <p:nvPr>
            <p:ph type="title"/>
          </p:nvPr>
        </p:nvSpPr>
        <p:spPr/>
        <p:txBody>
          <a:bodyPr/>
          <a:lstStyle/>
          <a:p>
            <a:r>
              <a:rPr lang="en-US" dirty="0"/>
              <a:t>Technical Assistance </a:t>
            </a:r>
          </a:p>
        </p:txBody>
      </p:sp>
      <p:sp>
        <p:nvSpPr>
          <p:cNvPr id="4" name="Slide Number Placeholder 3">
            <a:extLst>
              <a:ext uri="{FF2B5EF4-FFF2-40B4-BE49-F238E27FC236}">
                <a16:creationId xmlns:a16="http://schemas.microsoft.com/office/drawing/2014/main" id="{F7F3BCF8-F9AB-4BB2-9913-4630A42EC134}"/>
              </a:ext>
            </a:extLst>
          </p:cNvPr>
          <p:cNvSpPr>
            <a:spLocks noGrp="1"/>
          </p:cNvSpPr>
          <p:nvPr>
            <p:ph type="sldNum" sz="quarter" idx="4294967295"/>
          </p:nvPr>
        </p:nvSpPr>
        <p:spPr>
          <a:xfrm>
            <a:off x="11537950" y="6356350"/>
            <a:ext cx="65405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706D636C-90A3-4979-BA37-BAB384B2210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74</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214657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a:xfrm>
            <a:off x="805866" y="46208"/>
            <a:ext cx="11081334" cy="700887"/>
          </a:xfrm>
        </p:spPr>
        <p:txBody>
          <a:bodyPr>
            <a:normAutofit/>
          </a:bodyPr>
          <a:lstStyle/>
          <a:p>
            <a:r>
              <a:rPr lang="en-US" dirty="0"/>
              <a:t>SCC3 TA Theory of Change</a:t>
            </a:r>
          </a:p>
        </p:txBody>
      </p:sp>
      <p:sp>
        <p:nvSpPr>
          <p:cNvPr id="6" name="Content Placeholder 5">
            <a:extLst>
              <a:ext uri="{FF2B5EF4-FFF2-40B4-BE49-F238E27FC236}">
                <a16:creationId xmlns:a16="http://schemas.microsoft.com/office/drawing/2014/main" id="{615CEB11-EDDE-A5A9-0A2D-0E02F322EA23}"/>
              </a:ext>
            </a:extLst>
          </p:cNvPr>
          <p:cNvSpPr>
            <a:spLocks noGrp="1"/>
          </p:cNvSpPr>
          <p:nvPr>
            <p:ph idx="1"/>
          </p:nvPr>
        </p:nvSpPr>
        <p:spPr>
          <a:xfrm>
            <a:off x="629805" y="923981"/>
            <a:ext cx="11081334" cy="639103"/>
          </a:xfrm>
        </p:spPr>
        <p:txBody>
          <a:bodyPr/>
          <a:lstStyle/>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SCC Technical Assistance is a dynamic, capacity-building process for designing or improving quality, and effectiveness of SCC grantee projects to achieve sustainable systems change.</a:t>
            </a:r>
          </a:p>
          <a:p>
            <a:endParaRPr lang="en-US" dirty="0"/>
          </a:p>
        </p:txBody>
      </p:sp>
      <p:sp>
        <p:nvSpPr>
          <p:cNvPr id="7" name="Content Placeholder 5">
            <a:extLst>
              <a:ext uri="{FF2B5EF4-FFF2-40B4-BE49-F238E27FC236}">
                <a16:creationId xmlns:a16="http://schemas.microsoft.com/office/drawing/2014/main" id="{A0037719-A28F-00A6-25EC-698015E2B3A0}"/>
              </a:ext>
            </a:extLst>
          </p:cNvPr>
          <p:cNvSpPr txBox="1">
            <a:spLocks/>
          </p:cNvSpPr>
          <p:nvPr/>
        </p:nvSpPr>
        <p:spPr>
          <a:xfrm>
            <a:off x="555333" y="1772276"/>
            <a:ext cx="11081334" cy="4432582"/>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endParaRPr kumimoji="0" lang="en-US" sz="26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graphicFrame>
        <p:nvGraphicFramePr>
          <p:cNvPr id="9" name="Diagram 8">
            <a:extLst>
              <a:ext uri="{FF2B5EF4-FFF2-40B4-BE49-F238E27FC236}">
                <a16:creationId xmlns:a16="http://schemas.microsoft.com/office/drawing/2014/main" id="{BDC57A7F-4012-451C-8703-4ED9CB67A4CA}"/>
              </a:ext>
            </a:extLst>
          </p:cNvPr>
          <p:cNvGraphicFramePr/>
          <p:nvPr/>
        </p:nvGraphicFramePr>
        <p:xfrm>
          <a:off x="977536" y="1620784"/>
          <a:ext cx="9394373" cy="27469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3BC028BE-AEBE-A651-5956-D77961E83195}"/>
              </a:ext>
            </a:extLst>
          </p:cNvPr>
          <p:cNvPicPr>
            <a:picLocks noChangeAspect="1"/>
          </p:cNvPicPr>
          <p:nvPr/>
        </p:nvPicPr>
        <p:blipFill>
          <a:blip r:embed="rId8"/>
          <a:stretch>
            <a:fillRect/>
          </a:stretch>
        </p:blipFill>
        <p:spPr>
          <a:xfrm>
            <a:off x="2657558" y="4403153"/>
            <a:ext cx="7335528" cy="347502"/>
          </a:xfrm>
          <a:prstGeom prst="rect">
            <a:avLst/>
          </a:prstGeom>
        </p:spPr>
      </p:pic>
      <p:pic>
        <p:nvPicPr>
          <p:cNvPr id="16" name="Picture 15">
            <a:extLst>
              <a:ext uri="{FF2B5EF4-FFF2-40B4-BE49-F238E27FC236}">
                <a16:creationId xmlns:a16="http://schemas.microsoft.com/office/drawing/2014/main" id="{8FE80FFE-2F29-9DA9-4E6F-7C23ACB53D00}"/>
              </a:ext>
            </a:extLst>
          </p:cNvPr>
          <p:cNvPicPr>
            <a:picLocks noChangeAspect="1"/>
          </p:cNvPicPr>
          <p:nvPr/>
        </p:nvPicPr>
        <p:blipFill>
          <a:blip r:embed="rId9"/>
          <a:stretch>
            <a:fillRect/>
          </a:stretch>
        </p:blipFill>
        <p:spPr>
          <a:xfrm>
            <a:off x="977537" y="4555852"/>
            <a:ext cx="9394372" cy="1920406"/>
          </a:xfrm>
          <a:prstGeom prst="rect">
            <a:avLst/>
          </a:prstGeom>
        </p:spPr>
      </p:pic>
    </p:spTree>
    <p:extLst>
      <p:ext uri="{BB962C8B-B14F-4D97-AF65-F5344CB8AC3E}">
        <p14:creationId xmlns:p14="http://schemas.microsoft.com/office/powerpoint/2010/main" val="28341413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SCC3 TA Theory of Change (cont.)</a:t>
            </a:r>
          </a:p>
        </p:txBody>
      </p:sp>
      <mc:AlternateContent xmlns:mc="http://schemas.openxmlformats.org/markup-compatibility/2006" xmlns:cx2="http://schemas.microsoft.com/office/drawing/2015/10/21/chartex">
        <mc:Choice Requires="cx2">
          <p:graphicFrame>
            <p:nvGraphicFramePr>
              <p:cNvPr id="12" name="Chart 11">
                <a:extLst>
                  <a:ext uri="{FF2B5EF4-FFF2-40B4-BE49-F238E27FC236}">
                    <a16:creationId xmlns:a16="http://schemas.microsoft.com/office/drawing/2014/main" id="{89D76584-FB1C-9F80-24AD-44724FF1BF2D}"/>
                  </a:ext>
                </a:extLst>
              </p:cNvPr>
              <p:cNvGraphicFramePr/>
              <p:nvPr/>
            </p:nvGraphicFramePr>
            <p:xfrm>
              <a:off x="5514021" y="1747284"/>
              <a:ext cx="2506573" cy="1988692"/>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2" name="Chart 11">
                <a:extLst>
                  <a:ext uri="{FF2B5EF4-FFF2-40B4-BE49-F238E27FC236}">
                    <a16:creationId xmlns:a16="http://schemas.microsoft.com/office/drawing/2014/main" id="{89D76584-FB1C-9F80-24AD-44724FF1BF2D}"/>
                  </a:ext>
                </a:extLst>
              </p:cNvPr>
              <p:cNvPicPr>
                <a:picLocks noGrp="1" noRot="1" noChangeAspect="1" noMove="1" noResize="1" noEditPoints="1" noAdjustHandles="1" noChangeArrowheads="1" noChangeShapeType="1"/>
              </p:cNvPicPr>
              <p:nvPr/>
            </p:nvPicPr>
            <p:blipFill>
              <a:blip r:embed="rId4"/>
              <a:stretch>
                <a:fillRect/>
              </a:stretch>
            </p:blipFill>
            <p:spPr>
              <a:xfrm>
                <a:off x="5514021" y="1747284"/>
                <a:ext cx="2506573" cy="1988692"/>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13" name="Chart 12">
                <a:extLst>
                  <a:ext uri="{FF2B5EF4-FFF2-40B4-BE49-F238E27FC236}">
                    <a16:creationId xmlns:a16="http://schemas.microsoft.com/office/drawing/2014/main" id="{8731FCCE-F6C9-20C3-F252-5328C8E51539}"/>
                  </a:ext>
                </a:extLst>
              </p:cNvPr>
              <p:cNvGraphicFramePr/>
              <p:nvPr/>
            </p:nvGraphicFramePr>
            <p:xfrm>
              <a:off x="8149801" y="1747284"/>
              <a:ext cx="2365799" cy="1988692"/>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13" name="Chart 12">
                <a:extLst>
                  <a:ext uri="{FF2B5EF4-FFF2-40B4-BE49-F238E27FC236}">
                    <a16:creationId xmlns:a16="http://schemas.microsoft.com/office/drawing/2014/main" id="{8731FCCE-F6C9-20C3-F252-5328C8E51539}"/>
                  </a:ext>
                </a:extLst>
              </p:cNvPr>
              <p:cNvPicPr>
                <a:picLocks noGrp="1" noRot="1" noChangeAspect="1" noMove="1" noResize="1" noEditPoints="1" noAdjustHandles="1" noChangeArrowheads="1" noChangeShapeType="1"/>
              </p:cNvPicPr>
              <p:nvPr/>
            </p:nvPicPr>
            <p:blipFill>
              <a:blip r:embed="rId6"/>
              <a:stretch>
                <a:fillRect/>
              </a:stretch>
            </p:blipFill>
            <p:spPr>
              <a:xfrm>
                <a:off x="8149801" y="1747284"/>
                <a:ext cx="2365799" cy="1988692"/>
              </a:xfrm>
              <a:prstGeom prst="rect">
                <a:avLst/>
              </a:prstGeom>
            </p:spPr>
          </p:pic>
        </mc:Fallback>
      </mc:AlternateContent>
      <p:pic>
        <p:nvPicPr>
          <p:cNvPr id="20" name="Content Placeholder 19">
            <a:extLst>
              <a:ext uri="{FF2B5EF4-FFF2-40B4-BE49-F238E27FC236}">
                <a16:creationId xmlns:a16="http://schemas.microsoft.com/office/drawing/2014/main" id="{65959E35-1FEB-DE2B-15EE-CFE0242AA5A5}"/>
              </a:ext>
            </a:extLst>
          </p:cNvPr>
          <p:cNvPicPr>
            <a:picLocks noGrp="1" noChangeAspect="1"/>
          </p:cNvPicPr>
          <p:nvPr>
            <p:ph idx="1"/>
          </p:nvPr>
        </p:nvPicPr>
        <p:blipFill>
          <a:blip r:embed="rId7"/>
          <a:stretch>
            <a:fillRect/>
          </a:stretch>
        </p:blipFill>
        <p:spPr>
          <a:xfrm>
            <a:off x="575976" y="1747283"/>
            <a:ext cx="2435753" cy="1988694"/>
          </a:xfrm>
          <a:prstGeom prst="rect">
            <a:avLst/>
          </a:prstGeom>
        </p:spPr>
      </p:pic>
      <p:pic>
        <p:nvPicPr>
          <p:cNvPr id="21" name="Picture 20">
            <a:extLst>
              <a:ext uri="{FF2B5EF4-FFF2-40B4-BE49-F238E27FC236}">
                <a16:creationId xmlns:a16="http://schemas.microsoft.com/office/drawing/2014/main" id="{DB82CEDD-7DEC-F894-9818-BE2609A98B01}"/>
              </a:ext>
            </a:extLst>
          </p:cNvPr>
          <p:cNvPicPr>
            <a:picLocks noChangeAspect="1"/>
          </p:cNvPicPr>
          <p:nvPr/>
        </p:nvPicPr>
        <p:blipFill>
          <a:blip r:embed="rId8"/>
          <a:stretch>
            <a:fillRect/>
          </a:stretch>
        </p:blipFill>
        <p:spPr>
          <a:xfrm>
            <a:off x="3203119" y="1747283"/>
            <a:ext cx="2377646" cy="2109398"/>
          </a:xfrm>
          <a:prstGeom prst="rect">
            <a:avLst/>
          </a:prstGeom>
        </p:spPr>
      </p:pic>
    </p:spTree>
    <p:extLst>
      <p:ext uri="{BB962C8B-B14F-4D97-AF65-F5344CB8AC3E}">
        <p14:creationId xmlns:p14="http://schemas.microsoft.com/office/powerpoint/2010/main" val="23998786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
        <p:nvSpPr>
          <p:cNvPr id="3" name="Title 2"/>
          <p:cNvSpPr>
            <a:spLocks noGrp="1"/>
          </p:cNvSpPr>
          <p:nvPr>
            <p:ph type="title"/>
          </p:nvPr>
        </p:nvSpPr>
        <p:spPr/>
        <p:txBody>
          <a:bodyPr/>
          <a:lstStyle/>
          <a:p>
            <a:r>
              <a:rPr lang="en-US" dirty="0"/>
              <a:t>Grant Timeline (First Quarter)</a:t>
            </a:r>
          </a:p>
        </p:txBody>
      </p:sp>
      <p:sp>
        <p:nvSpPr>
          <p:cNvPr id="4" name="Content Placeholder 3"/>
          <p:cNvSpPr>
            <a:spLocks noGrp="1"/>
          </p:cNvSpPr>
          <p:nvPr>
            <p:ph idx="1"/>
          </p:nvPr>
        </p:nvSpPr>
        <p:spPr/>
        <p:txBody>
          <a:bodyPr>
            <a:normAutofit/>
          </a:bodyPr>
          <a:lstStyle/>
          <a:p>
            <a:r>
              <a:rPr lang="en-US" b="1" dirty="0"/>
              <a:t>March 1, 2023</a:t>
            </a:r>
            <a:r>
              <a:rPr lang="en-US" dirty="0"/>
              <a:t>– Grants Start</a:t>
            </a:r>
          </a:p>
          <a:p>
            <a:pPr lvl="1"/>
            <a:r>
              <a:rPr lang="en-US" sz="2200" dirty="0"/>
              <a:t>Compliance Notification Letter, Condition(s) of Award: Packages Sent</a:t>
            </a:r>
          </a:p>
          <a:p>
            <a:r>
              <a:rPr lang="en-US" b="1" dirty="0"/>
              <a:t>March through June 2023 </a:t>
            </a:r>
            <a:r>
              <a:rPr lang="en-US" dirty="0"/>
              <a:t>– Performance and Work Plan Reviews</a:t>
            </a:r>
          </a:p>
          <a:p>
            <a:r>
              <a:rPr lang="en-US" b="1" dirty="0"/>
              <a:t>April 3, 2023</a:t>
            </a:r>
            <a:r>
              <a:rPr lang="en-US" dirty="0"/>
              <a:t> – Today!  Grantee Orientation   </a:t>
            </a:r>
          </a:p>
          <a:p>
            <a:r>
              <a:rPr lang="en-US" b="1" dirty="0"/>
              <a:t>May 15, 2023 </a:t>
            </a:r>
            <a:r>
              <a:rPr lang="en-US" dirty="0"/>
              <a:t>– First Quarterly Narrative Report (QNR) </a:t>
            </a:r>
            <a:r>
              <a:rPr lang="en-US" b="1" dirty="0"/>
              <a:t>(email only)</a:t>
            </a:r>
          </a:p>
          <a:p>
            <a:r>
              <a:rPr lang="en-US" b="1" dirty="0"/>
              <a:t>TBD </a:t>
            </a:r>
            <a:r>
              <a:rPr lang="en-US" dirty="0"/>
              <a:t>– Grantee Performance Reporting TA Rollout</a:t>
            </a:r>
          </a:p>
          <a:p>
            <a:endParaRPr lang="en-US" b="1" dirty="0"/>
          </a:p>
        </p:txBody>
      </p:sp>
    </p:spTree>
    <p:extLst>
      <p:ext uri="{BB962C8B-B14F-4D97-AF65-F5344CB8AC3E}">
        <p14:creationId xmlns:p14="http://schemas.microsoft.com/office/powerpoint/2010/main" val="8333267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8318-271C-41E1-A19B-8D32E6C297D3}"/>
              </a:ext>
            </a:extLst>
          </p:cNvPr>
          <p:cNvSpPr>
            <a:spLocks noGrp="1"/>
          </p:cNvSpPr>
          <p:nvPr>
            <p:ph type="title"/>
          </p:nvPr>
        </p:nvSpPr>
        <p:spPr>
          <a:xfrm>
            <a:off x="853440" y="123767"/>
            <a:ext cx="7955280" cy="670298"/>
          </a:xfrm>
        </p:spPr>
        <p:txBody>
          <a:bodyPr anchor="t">
            <a:normAutofit/>
          </a:bodyPr>
          <a:lstStyle/>
          <a:p>
            <a:r>
              <a:rPr lang="en-US" sz="3600" dirty="0"/>
              <a:t>Next Steps</a:t>
            </a:r>
          </a:p>
        </p:txBody>
      </p:sp>
      <p:sp>
        <p:nvSpPr>
          <p:cNvPr id="3" name="Content Placeholder 2">
            <a:extLst>
              <a:ext uri="{FF2B5EF4-FFF2-40B4-BE49-F238E27FC236}">
                <a16:creationId xmlns:a16="http://schemas.microsoft.com/office/drawing/2014/main" id="{2EF7E07A-3500-4330-86D9-F0FE30004CB4}"/>
              </a:ext>
            </a:extLst>
          </p:cNvPr>
          <p:cNvSpPr>
            <a:spLocks noGrp="1"/>
          </p:cNvSpPr>
          <p:nvPr>
            <p:ph idx="1"/>
          </p:nvPr>
        </p:nvSpPr>
        <p:spPr>
          <a:xfrm>
            <a:off x="853440" y="794065"/>
            <a:ext cx="11338560" cy="5463147"/>
          </a:xfrm>
        </p:spPr>
        <p:txBody>
          <a:bodyPr>
            <a:noAutofit/>
          </a:bodyPr>
          <a:lstStyle/>
          <a:p>
            <a:pPr>
              <a:spcBef>
                <a:spcPts val="0"/>
              </a:spcBef>
            </a:pPr>
            <a:r>
              <a:rPr lang="en-US" sz="2700" dirty="0"/>
              <a:t>Respond to Conditions of Award in your Grant Award Package </a:t>
            </a:r>
          </a:p>
          <a:p>
            <a:pPr marL="0" indent="0">
              <a:spcBef>
                <a:spcPts val="0"/>
              </a:spcBef>
              <a:buNone/>
            </a:pPr>
            <a:r>
              <a:rPr lang="en-US" sz="2700" dirty="0"/>
              <a:t>   (send to FPO, cc SCC) (</a:t>
            </a:r>
            <a:r>
              <a:rPr lang="en-US" sz="2700" dirty="0">
                <a:solidFill>
                  <a:srgbClr val="FF0000"/>
                </a:solidFill>
              </a:rPr>
              <a:t>if you have conditions of award</a:t>
            </a:r>
            <a:r>
              <a:rPr lang="en-US" sz="2700" dirty="0"/>
              <a:t>)</a:t>
            </a:r>
          </a:p>
          <a:p>
            <a:r>
              <a:rPr lang="en-US" sz="2700" dirty="0"/>
              <a:t>Review the DOL Fiscal Training Tutorials from the </a:t>
            </a:r>
            <a:r>
              <a:rPr lang="en-US" sz="2700" dirty="0">
                <a:hlinkClick r:id="rId4"/>
              </a:rPr>
              <a:t>SMART 4.0 Webinar Series</a:t>
            </a:r>
            <a:endParaRPr lang="en-US" sz="2700" dirty="0"/>
          </a:p>
          <a:p>
            <a:r>
              <a:rPr lang="en-US" sz="2700" dirty="0"/>
              <a:t>Review the SCC2/3 </a:t>
            </a:r>
            <a:r>
              <a:rPr lang="en-US" sz="2700" dirty="0">
                <a:hlinkClick r:id="rId5"/>
              </a:rPr>
              <a:t>Foundational Resources</a:t>
            </a:r>
            <a:r>
              <a:rPr lang="en-US" sz="2700" dirty="0"/>
              <a:t> page on </a:t>
            </a:r>
            <a:r>
              <a:rPr lang="en-US" sz="2700" dirty="0">
                <a:hlinkClick r:id="rId6"/>
              </a:rPr>
              <a:t>College Connections</a:t>
            </a:r>
            <a:r>
              <a:rPr lang="en-US" sz="2700" dirty="0"/>
              <a:t> (FOA, grantee handbook, evaluation rubric, SCC3 abstracts, and more) </a:t>
            </a:r>
          </a:p>
          <a:p>
            <a:r>
              <a:rPr lang="en-US" sz="2700" dirty="0"/>
              <a:t>Review the </a:t>
            </a:r>
            <a:r>
              <a:rPr lang="en-US" sz="2700" dirty="0">
                <a:hlinkClick r:id="rId5"/>
              </a:rPr>
              <a:t>Funding Opportunity Announcement</a:t>
            </a:r>
            <a:endParaRPr lang="en-US" sz="2700" dirty="0"/>
          </a:p>
          <a:p>
            <a:r>
              <a:rPr lang="en-US" sz="2700" dirty="0"/>
              <a:t>Review the </a:t>
            </a:r>
            <a:r>
              <a:rPr lang="en-US" sz="2700" dirty="0">
                <a:hlinkClick r:id="rId7"/>
              </a:rPr>
              <a:t>Grantee Handbook</a:t>
            </a:r>
            <a:endParaRPr lang="en-US" sz="2700" dirty="0"/>
          </a:p>
          <a:p>
            <a:r>
              <a:rPr lang="en-US" sz="2700" dirty="0"/>
              <a:t>Review the DOL Performance Reporting Requirements</a:t>
            </a:r>
          </a:p>
          <a:p>
            <a:r>
              <a:rPr lang="en-US" sz="2700" dirty="0"/>
              <a:t>Update your grant’s Point of Contact(s) as needed</a:t>
            </a:r>
          </a:p>
          <a:p>
            <a:r>
              <a:rPr lang="en-US" sz="2700" dirty="0"/>
              <a:t>Get to know your FPO and ask questions! </a:t>
            </a:r>
          </a:p>
          <a:p>
            <a:endParaRPr lang="en-US" sz="2800" dirty="0"/>
          </a:p>
          <a:p>
            <a:pPr marL="0" indent="0">
              <a:buNone/>
            </a:pPr>
            <a:endParaRPr lang="en-US" sz="2800" dirty="0"/>
          </a:p>
        </p:txBody>
      </p:sp>
      <p:sp>
        <p:nvSpPr>
          <p:cNvPr id="4" name="Slide Number Placeholder 3">
            <a:extLst>
              <a:ext uri="{FF2B5EF4-FFF2-40B4-BE49-F238E27FC236}">
                <a16:creationId xmlns:a16="http://schemas.microsoft.com/office/drawing/2014/main" id="{10F5518A-F137-4BDA-A44B-BF6BE0DAFAF9}"/>
              </a:ext>
            </a:extLst>
          </p:cNvPr>
          <p:cNvSpPr>
            <a:spLocks noGrp="1"/>
          </p:cNvSpPr>
          <p:nvPr>
            <p:ph type="sldNum" sz="quarter" idx="10"/>
          </p:nvPr>
        </p:nvSpPr>
        <p:spPr/>
        <p:txBody>
          <a:bodyPr/>
          <a:lstStyle/>
          <a:p>
            <a:fld id="{706D636C-90A3-4979-BA37-BAB384B22101}" type="slidenum">
              <a:rPr lang="en-US" smtClean="0"/>
              <a:pPr/>
              <a:t>78</a:t>
            </a:fld>
            <a:endParaRPr lang="en-US" dirty="0"/>
          </a:p>
        </p:txBody>
      </p:sp>
      <p:pic>
        <p:nvPicPr>
          <p:cNvPr id="9" name="Picture 8" descr="Four blue checkmarks checking off a list.">
            <a:extLst>
              <a:ext uri="{FF2B5EF4-FFF2-40B4-BE49-F238E27FC236}">
                <a16:creationId xmlns:a16="http://schemas.microsoft.com/office/drawing/2014/main" id="{5FF1183B-8327-48BD-ADB5-331F3FC30B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57659" y="0"/>
            <a:ext cx="1853480" cy="1823858"/>
          </a:xfrm>
          <a:prstGeom prst="rect">
            <a:avLst/>
          </a:prstGeom>
        </p:spPr>
      </p:pic>
    </p:spTree>
    <p:custDataLst>
      <p:tags r:id="rId1"/>
    </p:custDataLst>
    <p:extLst>
      <p:ext uri="{BB962C8B-B14F-4D97-AF65-F5344CB8AC3E}">
        <p14:creationId xmlns:p14="http://schemas.microsoft.com/office/powerpoint/2010/main" val="12311644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79</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9007630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0</TotalTime>
  <Words>4789</Words>
  <Application>Microsoft Office PowerPoint</Application>
  <PresentationFormat>Widescreen</PresentationFormat>
  <Paragraphs>873</Paragraphs>
  <Slides>80</Slides>
  <Notes>80</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80</vt:i4>
      </vt:variant>
    </vt:vector>
  </HeadingPairs>
  <TitlesOfParts>
    <vt:vector size="94" baseType="lpstr">
      <vt:lpstr>Arial</vt:lpstr>
      <vt:lpstr>Calibri</vt:lpstr>
      <vt:lpstr>Calibri Light</vt:lpstr>
      <vt:lpstr>Courier New</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Polling Question:  Who’s on the call?</vt:lpstr>
      <vt:lpstr>Strengthening Community Colleges Training Grants Third Round (SCC3)</vt:lpstr>
      <vt:lpstr>PowerPoint Presentation</vt:lpstr>
      <vt:lpstr>SCC Grants Across the United States</vt:lpstr>
      <vt:lpstr>Overview of SCC3 Grantees</vt:lpstr>
      <vt:lpstr>Moderator</vt:lpstr>
      <vt:lpstr>Speakers</vt:lpstr>
      <vt:lpstr>Speakers</vt:lpstr>
      <vt:lpstr>Today’s Agenda</vt:lpstr>
      <vt:lpstr>PowerPoint Presentation</vt:lpstr>
      <vt:lpstr>Strengthening Community Colleges (SCC3) Training Grants </vt:lpstr>
      <vt:lpstr>SCC3 and SCC2 Compared</vt:lpstr>
      <vt:lpstr>Polling Question: Preparing to Launch your Grant</vt:lpstr>
      <vt:lpstr>SCC3 Program Purpose</vt:lpstr>
      <vt:lpstr>Advancing Equity in the SCC3 FOA   </vt:lpstr>
      <vt:lpstr>Grant Award Information</vt:lpstr>
      <vt:lpstr>Targeted Industry Sectors</vt:lpstr>
      <vt:lpstr>Lead Applicants and Consortium Types</vt:lpstr>
      <vt:lpstr>SCC3 Partnership</vt:lpstr>
      <vt:lpstr>Individuals Eligible to Participate in SCC3</vt:lpstr>
      <vt:lpstr>Allowable Activities: Capacity-Building </vt:lpstr>
      <vt:lpstr>Allowable Activities: Participant-related Costs</vt:lpstr>
      <vt:lpstr>Allowable Activities: Equipment and Minor Alterations</vt:lpstr>
      <vt:lpstr>Program Design</vt:lpstr>
      <vt:lpstr>Performance Outcomes and Grantee Accountability </vt:lpstr>
      <vt:lpstr>Customized Performance Review </vt:lpstr>
      <vt:lpstr>Evaluation</vt:lpstr>
      <vt:lpstr>Open Educational Resources and Credential Transparency</vt:lpstr>
      <vt:lpstr>Polling Question: Preparing to Launch your Grant</vt:lpstr>
      <vt:lpstr>Your Federal Team</vt:lpstr>
      <vt:lpstr>Your Federal Team at the Department of Labor (DOL)  </vt:lpstr>
      <vt:lpstr>Your FPO is identified in your grant package.</vt:lpstr>
      <vt:lpstr>Grant Officer (OGM)</vt:lpstr>
      <vt:lpstr>Program Office Staff</vt:lpstr>
      <vt:lpstr>Any Questions?</vt:lpstr>
      <vt:lpstr>Grants Management Overview</vt:lpstr>
      <vt:lpstr>Grant Transmittal Package</vt:lpstr>
      <vt:lpstr>Financial Reporting Resources</vt:lpstr>
      <vt:lpstr>Grant Award </vt:lpstr>
      <vt:lpstr>Grant Agreement Notice of Award (NOA)</vt:lpstr>
      <vt:lpstr>Notice of Award Regulations</vt:lpstr>
      <vt:lpstr>Conditions of Award (COA)</vt:lpstr>
      <vt:lpstr>Conditions of Award</vt:lpstr>
      <vt:lpstr>Program Compliance Notification</vt:lpstr>
      <vt:lpstr>Specific Terms and Conditions of Award</vt:lpstr>
      <vt:lpstr>Terms – Equipment Purchases</vt:lpstr>
      <vt:lpstr>Quarterly Financial Report</vt:lpstr>
      <vt:lpstr>Grant Agreement</vt:lpstr>
      <vt:lpstr>Indirect Cost Rate Agreement</vt:lpstr>
      <vt:lpstr>Any Questions?</vt:lpstr>
      <vt:lpstr>Grant Amendments</vt:lpstr>
      <vt:lpstr>Grant Amendments</vt:lpstr>
      <vt:lpstr>What is a Grant Amendment?</vt:lpstr>
      <vt:lpstr>Why do an Amendment?</vt:lpstr>
      <vt:lpstr>FPO Modification Analysis</vt:lpstr>
      <vt:lpstr>Required Documentation for Amendments</vt:lpstr>
      <vt:lpstr>Modification Process</vt:lpstr>
      <vt:lpstr>POP QUIZ! </vt:lpstr>
      <vt:lpstr>Any Questions?</vt:lpstr>
      <vt:lpstr>Performance Reporting Guidance</vt:lpstr>
      <vt:lpstr>The Value of Reporting</vt:lpstr>
      <vt:lpstr>SCC3 Performance Reporting Requirements</vt:lpstr>
      <vt:lpstr>Quarterly Reports</vt:lpstr>
      <vt:lpstr>SCC3 Performance Measures (PM)</vt:lpstr>
      <vt:lpstr>Interim Reporting Process for the Quarter Ending 3.31.23</vt:lpstr>
      <vt:lpstr>Performance Reporting Requirements </vt:lpstr>
      <vt:lpstr>Quarterly Progress Report: Key Performance Deadlines </vt:lpstr>
      <vt:lpstr>Any Questions?</vt:lpstr>
      <vt:lpstr>Communication</vt:lpstr>
      <vt:lpstr>Your Primary Point of Contact (POC)</vt:lpstr>
      <vt:lpstr>Communication Plan</vt:lpstr>
      <vt:lpstr>Communication Guidelines</vt:lpstr>
      <vt:lpstr>ETA Communications to You</vt:lpstr>
      <vt:lpstr>Technical Assistance </vt:lpstr>
      <vt:lpstr>SCC3 TA Theory of Change</vt:lpstr>
      <vt:lpstr>SCC3 TA Theory of Change (cont.)</vt:lpstr>
      <vt:lpstr>Grant Timeline (First Quarter)</vt:lpstr>
      <vt:lpstr>Next Steps</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2023-04-03T16:13:39Z</dcterms:created>
  <dcterms:modified xsi:type="dcterms:W3CDTF">2023-04-03T16:20:55Z</dcterms:modified>
</cp:coreProperties>
</file>