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3" r:id="rId1"/>
  </p:sldMasterIdLst>
  <p:notesMasterIdLst>
    <p:notesMasterId r:id="rId29"/>
  </p:notesMasterIdLst>
  <p:handoutMasterIdLst>
    <p:handoutMasterId r:id="rId30"/>
  </p:handoutMasterIdLst>
  <p:sldIdLst>
    <p:sldId id="353" r:id="rId2"/>
    <p:sldId id="355" r:id="rId3"/>
    <p:sldId id="354" r:id="rId4"/>
    <p:sldId id="369" r:id="rId5"/>
    <p:sldId id="356" r:id="rId6"/>
    <p:sldId id="434" r:id="rId7"/>
    <p:sldId id="357" r:id="rId8"/>
    <p:sldId id="359" r:id="rId9"/>
    <p:sldId id="420" r:id="rId10"/>
    <p:sldId id="358" r:id="rId11"/>
    <p:sldId id="430" r:id="rId12"/>
    <p:sldId id="366" r:id="rId13"/>
    <p:sldId id="429" r:id="rId14"/>
    <p:sldId id="373" r:id="rId15"/>
    <p:sldId id="432" r:id="rId16"/>
    <p:sldId id="437" r:id="rId17"/>
    <p:sldId id="372" r:id="rId18"/>
    <p:sldId id="433" r:id="rId19"/>
    <p:sldId id="431" r:id="rId20"/>
    <p:sldId id="436" r:id="rId21"/>
    <p:sldId id="435" r:id="rId22"/>
    <p:sldId id="438" r:id="rId23"/>
    <p:sldId id="425" r:id="rId24"/>
    <p:sldId id="377" r:id="rId25"/>
    <p:sldId id="378" r:id="rId26"/>
    <p:sldId id="375" r:id="rId27"/>
    <p:sldId id="379" r:id="rId2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30" userDrawn="1">
          <p15:clr>
            <a:srgbClr val="A4A3A4"/>
          </p15:clr>
        </p15:guide>
        <p15:guide id="3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E97409"/>
    <a:srgbClr val="F89D4A"/>
    <a:srgbClr val="F66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80610" autoAdjust="0"/>
  </p:normalViewPr>
  <p:slideViewPr>
    <p:cSldViewPr showGuides="1">
      <p:cViewPr varScale="1">
        <p:scale>
          <a:sx n="92" d="100"/>
          <a:sy n="92" d="100"/>
        </p:scale>
        <p:origin x="23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8"/>
    </p:cViewPr>
  </p:sorterViewPr>
  <p:notesViewPr>
    <p:cSldViewPr>
      <p:cViewPr>
        <p:scale>
          <a:sx n="89" d="100"/>
          <a:sy n="89" d="100"/>
        </p:scale>
        <p:origin x="-1051" y="614"/>
      </p:cViewPr>
      <p:guideLst>
        <p:guide orient="horz" pos="2928"/>
        <p:guide pos="2230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7735" cy="46450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3" y="0"/>
            <a:ext cx="3037735" cy="46450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EF384E7-3149-427F-97D2-6CECA1A70302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30313"/>
            <a:ext cx="3037735" cy="464503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3" y="8830313"/>
            <a:ext cx="3037735" cy="464503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8C32A8EB-9A68-499C-9CE0-70D092CAC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94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ax="2162" units="cm"/>
          <inkml:channel name="T" type="integer" max="2.14748E9" units="dev"/>
        </inkml:traceFormat>
        <inkml:channelProperties>
          <inkml:channelProperty channel="X" name="resolution" value="72.86527" units="1/cm"/>
          <inkml:channelProperty channel="Y" name="resolution" value="73.04054" units="1/cm"/>
          <inkml:channelProperty channel="T" name="resolution" value="1" units="1/dev"/>
        </inkml:channelProperties>
      </inkml:inkSource>
      <inkml:timestamp xml:id="ts0" timeString="2023-03-21T16:11:50.87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13353 6544 0</inkml:trace>
  <inkml:trace contextRef="#ctx0" brushRef="#br0" timeOffset="58790">20761 9895 0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920" units="cm"/>
          <inkml:channel name="Y" type="integer" max="2162" units="cm"/>
          <inkml:channel name="T" type="integer" max="2.14748E9" units="dev"/>
        </inkml:traceFormat>
        <inkml:channelProperties>
          <inkml:channelProperty channel="X" name="resolution" value="72.86527" units="1/cm"/>
          <inkml:channelProperty channel="Y" name="resolution" value="73.04054" units="1/cm"/>
          <inkml:channelProperty channel="T" name="resolution" value="1" units="1/dev"/>
        </inkml:channelProperties>
      </inkml:inkSource>
      <inkml:timestamp xml:id="ts0" timeString="2023-03-21T16:14:09.29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13106 4022 0</inkml:trace>
  <inkml:trace contextRef="#ctx0" brushRef="#br0" timeOffset="-126607">12118 14305 0,'-18'0'90</inkml:trace>
  <inkml:trace contextRef="#ctx0" brushRef="#br0" timeOffset="-125626">11959 14217 0</inkml:trace>
  <inkml:trace contextRef="#ctx0" brushRef="#br0" timeOffset="-59058">11430 9031 0</inkml:trace>
  <inkml:trace contextRef="#ctx0" brushRef="#br0" timeOffset="-58564">11377 8837 0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1"/>
            <a:ext cx="3037840" cy="464820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>
              <a:defRPr sz="1200"/>
            </a:lvl1pPr>
          </a:lstStyle>
          <a:p>
            <a:fld id="{7521C267-C851-49F1-98E4-5046A542CD27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3"/>
            <a:ext cx="5608320" cy="4183380"/>
          </a:xfrm>
          <a:prstGeom prst="rect">
            <a:avLst/>
          </a:prstGeom>
        </p:spPr>
        <p:txBody>
          <a:bodyPr vert="horz" lIns="93315" tIns="46657" rIns="93315" bIns="466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4820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9"/>
            <a:ext cx="3037840" cy="464820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>
              <a:defRPr sz="1200"/>
            </a:lvl1pPr>
          </a:lstStyle>
          <a:p>
            <a:fld id="{89963435-CF12-4FD2-8142-C5E7E85581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11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98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9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86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44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93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0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5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5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90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50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28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14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8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06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32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659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77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63435-CF12-4FD2-8142-C5E7E85581F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5013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85A67-950F-4429-8CF7-D6FE09C7FFF7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1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0854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9271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2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0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22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6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89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58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38400"/>
            <a:ext cx="7315200" cy="1500187"/>
          </a:xfrm>
        </p:spPr>
        <p:txBody>
          <a:bodyPr anchor="ctr"/>
          <a:lstStyle>
            <a:lvl1pPr marL="0" indent="0" algn="r">
              <a:buNone/>
              <a:defRPr sz="3600">
                <a:solidFill>
                  <a:schemeClr val="tx1">
                    <a:tint val="75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 descr="taaccct_banner.jp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93" b="-11583"/>
          <a:stretch>
            <a:fillRect/>
          </a:stretch>
        </p:blipFill>
        <p:spPr bwMode="auto">
          <a:xfrm rot="16200000">
            <a:off x="-3056950" y="3056951"/>
            <a:ext cx="6889750" cy="77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/>
          <p:cNvSpPr>
            <a:spLocks noGrp="1"/>
          </p:cNvSpPr>
          <p:nvPr>
            <p:ph type="body" idx="10"/>
          </p:nvPr>
        </p:nvSpPr>
        <p:spPr>
          <a:xfrm>
            <a:off x="914401" y="4824413"/>
            <a:ext cx="7315200" cy="1500187"/>
          </a:xfrm>
        </p:spPr>
        <p:txBody>
          <a:bodyPr anchor="ctr"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Sharon Leu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Workforce Analyst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Division of Strategic Investments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 Office of Workforce Investments</a:t>
            </a:r>
          </a:p>
        </p:txBody>
      </p:sp>
    </p:spTree>
    <p:extLst>
      <p:ext uri="{BB962C8B-B14F-4D97-AF65-F5344CB8AC3E}">
        <p14:creationId xmlns:p14="http://schemas.microsoft.com/office/powerpoint/2010/main" val="250866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4E8E615-DDF5-41E1-AA26-44423466D30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619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747" r:id="rId12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499" y="2913822"/>
            <a:ext cx="7162800" cy="789508"/>
          </a:xfrm>
        </p:spPr>
        <p:txBody>
          <a:bodyPr anchor="ctr">
            <a:normAutofit fontScale="90000"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Grant Closeout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9849" y="4343400"/>
            <a:ext cx="6108101" cy="1117687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Division of Resolution and Closeout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ETA Office of Grants Management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1600" y="1143000"/>
            <a:ext cx="6324600" cy="1170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American Apprenticeship Closeout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11456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dirty="0"/>
              <a:t>Who We Are</a:t>
            </a:r>
          </a:p>
        </p:txBody>
      </p:sp>
      <p:cxnSp>
        <p:nvCxnSpPr>
          <p:cNvPr id="2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804520"/>
            <a:ext cx="5374056" cy="5139080"/>
          </a:xfrm>
        </p:spPr>
        <p:txBody>
          <a:bodyPr anchor="ctr">
            <a:normAutofit fontScale="92500"/>
          </a:bodyPr>
          <a:lstStyle/>
          <a:p>
            <a:r>
              <a:rPr lang="en-US" b="1" dirty="0"/>
              <a:t>Office of Grants Management</a:t>
            </a:r>
          </a:p>
          <a:p>
            <a:pPr marL="468313" lvl="1" indent="-342900"/>
            <a:r>
              <a:rPr lang="en-US" b="1" dirty="0"/>
              <a:t>Division of Resolution and Closeout</a:t>
            </a:r>
          </a:p>
          <a:p>
            <a:pPr marL="925513" lvl="2" indent="-342900"/>
            <a:r>
              <a:rPr lang="en-US" dirty="0"/>
              <a:t>Division Chief - Latonya Torrence</a:t>
            </a:r>
          </a:p>
          <a:p>
            <a:pPr marL="468313" lvl="1" indent="-342900"/>
            <a:r>
              <a:rPr lang="en-US" b="1" dirty="0"/>
              <a:t>Audit Unit</a:t>
            </a:r>
          </a:p>
          <a:p>
            <a:pPr marL="925513" lvl="2" indent="-342900"/>
            <a:r>
              <a:rPr lang="en-US" dirty="0"/>
              <a:t>Unit Supervisor – Anita Robinson, Grant Officer</a:t>
            </a:r>
          </a:p>
          <a:p>
            <a:pPr marL="468313" lvl="1" indent="-342900"/>
            <a:r>
              <a:rPr lang="en-US" b="1" dirty="0"/>
              <a:t>Closeout &amp; Reporting Unit </a:t>
            </a:r>
          </a:p>
          <a:p>
            <a:pPr marL="909638" lvl="2" indent="-342900"/>
            <a:r>
              <a:rPr lang="en-US" dirty="0"/>
              <a:t>Unit Supervisor – Meron Assefa, Grant Officer</a:t>
            </a:r>
          </a:p>
          <a:p>
            <a:pPr marL="1366838" lvl="3" indent="-342900"/>
            <a:r>
              <a:rPr lang="en-US" dirty="0"/>
              <a:t>Avery Malone, Grant Officer/Resolution Specialist</a:t>
            </a:r>
          </a:p>
          <a:p>
            <a:pPr marL="1366838" lvl="3" indent="-342900"/>
            <a:r>
              <a:rPr lang="en-US" dirty="0"/>
              <a:t>Artine Jones, Resolution Specialist</a:t>
            </a:r>
          </a:p>
          <a:p>
            <a:pPr marL="1366838" lvl="3" indent="-342900"/>
            <a:r>
              <a:rPr lang="en-US" dirty="0"/>
              <a:t>Joe Mathew, Resolution Specialist</a:t>
            </a:r>
          </a:p>
          <a:p>
            <a:pPr marL="1366838" lvl="3" indent="-342900"/>
            <a:r>
              <a:rPr lang="en-US" dirty="0"/>
              <a:t>Mary Oben, Resolution Specialist</a:t>
            </a:r>
          </a:p>
          <a:p>
            <a:pPr marL="1366838" lvl="3" indent="-342900"/>
            <a:r>
              <a:rPr lang="en-US" dirty="0"/>
              <a:t>Mark McEnery, Resolution Specialist</a:t>
            </a:r>
          </a:p>
          <a:p>
            <a:pPr marL="1366838" lvl="3" indent="-342900"/>
            <a:r>
              <a:rPr lang="en-US" dirty="0"/>
              <a:t>Naomi Kimani, Resolution Specialist</a:t>
            </a:r>
          </a:p>
          <a:p>
            <a:pPr marL="1366838" lvl="3" indent="-342900"/>
            <a:r>
              <a:rPr lang="en-US" dirty="0"/>
              <a:t>Charles Cox, Resolution Specialist</a:t>
            </a:r>
          </a:p>
          <a:p>
            <a:pPr marL="1366838" lvl="3" indent="-342900"/>
            <a:r>
              <a:rPr lang="en-US" dirty="0"/>
              <a:t>J’Zhane Dobson, Resolution Specialist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24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7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42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sz="2700" dirty="0"/>
              <a:t>What is Grant Closeout?</a:t>
            </a:r>
          </a:p>
        </p:txBody>
      </p:sp>
      <p:cxnSp>
        <p:nvCxnSpPr>
          <p:cNvPr id="59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ontent Placeholder 2"/>
          <p:cNvSpPr>
            <a:spLocks noGrp="1"/>
          </p:cNvSpPr>
          <p:nvPr>
            <p:ph idx="1"/>
          </p:nvPr>
        </p:nvSpPr>
        <p:spPr>
          <a:xfrm>
            <a:off x="3596674" y="962799"/>
            <a:ext cx="4576919" cy="4431359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500" dirty="0"/>
              <a:t>2 CFR 200.344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Closeout. </a:t>
            </a:r>
          </a:p>
          <a:p>
            <a:pPr lvl="2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Awards issued after November 2020: No later than 120 calendar days to submit closeout documents</a:t>
            </a:r>
          </a:p>
          <a:p>
            <a:pPr lvl="2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Awards issued prior to November 2020: No later than 90 calendar days to submit closeout documents.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500" dirty="0"/>
              <a:t>2 CFR 200.345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Post- closeout adjustment and continuing responsibilities.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500" dirty="0"/>
              <a:t>2 CFR 200.346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Collection of amounts due.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1700" dirty="0"/>
              <a:t>2 </a:t>
            </a:r>
            <a:r>
              <a:rPr lang="en-US" sz="1500" dirty="0"/>
              <a:t>CFR 2900.15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1300" dirty="0"/>
              <a:t>Closeout (additional guidance)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sz="13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61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C5B5E11-C88F-15A1-940F-CCDC485D1927}"/>
                  </a:ext>
                </a:extLst>
              </p14:cNvPr>
              <p14:cNvContentPartPr/>
              <p14:nvPr/>
            </p14:nvContentPartPr>
            <p14:xfrm>
              <a:off x="4807080" y="2355840"/>
              <a:ext cx="2667240" cy="1206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C5B5E11-C88F-15A1-940F-CCDC485D19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7720" y="2346480"/>
                <a:ext cx="2685960" cy="122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901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763000" cy="1676400"/>
          </a:xfrm>
        </p:spPr>
        <p:txBody>
          <a:bodyPr>
            <a:normAutofit/>
          </a:bodyPr>
          <a:lstStyle/>
          <a:p>
            <a:r>
              <a:rPr lang="en-US" sz="3200" dirty="0"/>
              <a:t>Liquidation of Obligation and Accrued Expenditures </a:t>
            </a:r>
            <a:br>
              <a:rPr lang="en-US" sz="3200" dirty="0"/>
            </a:br>
            <a:r>
              <a:rPr lang="en-US" sz="3200" dirty="0"/>
              <a:t>2 CFR 2900.15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closeout, grantee may only liquidate obligations incurred during </a:t>
            </a:r>
            <a:r>
              <a:rPr lang="en-US" dirty="0" err="1"/>
              <a:t>PoP</a:t>
            </a:r>
            <a:r>
              <a:rPr lang="en-US" dirty="0"/>
              <a:t> – not incur new obligations</a:t>
            </a:r>
          </a:p>
          <a:p>
            <a:r>
              <a:rPr lang="en-US" dirty="0"/>
              <a:t>The only liquidation that can occur during closeout is the liquidation of accrued expenditures (NOT obligations) for goods and/or services received during the grant period.</a:t>
            </a:r>
          </a:p>
          <a:p>
            <a:r>
              <a:rPr lang="en-US" dirty="0"/>
              <a:t>Grantee may not direct charge staff time to work on closeout of grant after </a:t>
            </a:r>
            <a:r>
              <a:rPr lang="en-US" dirty="0" err="1"/>
              <a:t>PoP</a:t>
            </a:r>
            <a:r>
              <a:rPr lang="en-US" dirty="0"/>
              <a:t> end date</a:t>
            </a:r>
          </a:p>
        </p:txBody>
      </p:sp>
    </p:spTree>
    <p:extLst>
      <p:ext uri="{BB962C8B-B14F-4D97-AF65-F5344CB8AC3E}">
        <p14:creationId xmlns:p14="http://schemas.microsoft.com/office/powerpoint/2010/main" val="414390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42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sz="3000" dirty="0"/>
              <a:t>Preparing for Closeout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217" y="804520"/>
            <a:ext cx="4828582" cy="506288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Grant Recipients will need to ensure they have access to </a:t>
            </a:r>
            <a:r>
              <a:rPr lang="en-US" sz="1600" dirty="0" err="1"/>
              <a:t>GrantSolution</a:t>
            </a:r>
            <a:r>
              <a:rPr lang="en-US" sz="1600" dirty="0"/>
              <a:t> (GS) website.</a:t>
            </a:r>
          </a:p>
          <a:p>
            <a:pPr lvl="1">
              <a:lnSpc>
                <a:spcPct val="110000"/>
              </a:lnSpc>
            </a:pPr>
            <a:r>
              <a:rPr lang="en-US" sz="1100" dirty="0"/>
              <a:t>Grant Recipient personnel register in GS will receive a notification through GS and will access the Closeout Package documents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Grant Recipient must have an active status in SAMS.GOV. </a:t>
            </a:r>
          </a:p>
          <a:p>
            <a:pPr lvl="1">
              <a:lnSpc>
                <a:spcPct val="110000"/>
              </a:lnSpc>
            </a:pPr>
            <a:r>
              <a:rPr lang="en-US" sz="1050" dirty="0"/>
              <a:t>Unique Entity Identifier (UEI) Number must be active.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Grant Recipient must register in US Department of Health &amp; Human Services Payment Management System (PMS)</a:t>
            </a:r>
          </a:p>
          <a:p>
            <a:pPr lvl="1">
              <a:lnSpc>
                <a:spcPct val="110000"/>
              </a:lnSpc>
            </a:pPr>
            <a:r>
              <a:rPr lang="en-US" sz="1200" dirty="0"/>
              <a:t>To submit the Final 9130 financial report. 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1CA4257-0CE8-8E6C-608D-883F49EF937C}"/>
                  </a:ext>
                </a:extLst>
              </p14:cNvPr>
              <p14:cNvContentPartPr/>
              <p14:nvPr/>
            </p14:nvContentPartPr>
            <p14:xfrm>
              <a:off x="4095720" y="1447920"/>
              <a:ext cx="622800" cy="3702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1CA4257-0CE8-8E6C-608D-883F49EF93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6360" y="1438560"/>
                <a:ext cx="641520" cy="37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878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83D1-2AAD-E6B6-14F2-9662814FE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Closeout Initial Letter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232A2-BA2B-2305-5440-67AD13D0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6</a:t>
            </a:fld>
            <a:endParaRPr lang="en-US"/>
          </a:p>
        </p:txBody>
      </p:sp>
      <p:pic>
        <p:nvPicPr>
          <p:cNvPr id="7" name="Content Placeholder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D41E54B5-C336-A87E-03B2-62BD26596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2821" t="17285" r="23846" b="1854"/>
          <a:stretch/>
        </p:blipFill>
        <p:spPr bwMode="auto">
          <a:xfrm>
            <a:off x="2205219" y="1524000"/>
            <a:ext cx="4629509" cy="45294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127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804519"/>
            <a:ext cx="2811918" cy="4431360"/>
          </a:xfrm>
        </p:spPr>
        <p:txBody>
          <a:bodyPr anchor="ctr">
            <a:normAutofit/>
          </a:bodyPr>
          <a:lstStyle/>
          <a:p>
            <a:r>
              <a:rPr lang="en-US" dirty="0"/>
              <a:t>Closeout Processing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400" dirty="0"/>
              <a:t>Within 90 days after period of performance (</a:t>
            </a:r>
            <a:r>
              <a:rPr lang="en-US" sz="1400" dirty="0" err="1"/>
              <a:t>PoP</a:t>
            </a:r>
            <a:r>
              <a:rPr lang="en-US" sz="1400" dirty="0"/>
              <a:t>) end date - Grantee must submit final 9130 for last quarter.  Check box 6 as “Final.” </a:t>
            </a:r>
            <a:r>
              <a:rPr lang="en-US" sz="1400" b="1" dirty="0"/>
              <a:t>for awards issued prior to November 2020.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Within 120 days after period of performance (</a:t>
            </a:r>
            <a:r>
              <a:rPr lang="en-US" sz="1400" dirty="0" err="1"/>
              <a:t>PoP</a:t>
            </a:r>
            <a:r>
              <a:rPr lang="en-US" sz="1400" dirty="0"/>
              <a:t>) end date - Grantee must submit final 9130 for last quarter.  Check box 6 as “Final.” </a:t>
            </a:r>
            <a:r>
              <a:rPr lang="en-US" sz="1400" b="1" dirty="0"/>
              <a:t>for awards issued after November 2020.</a:t>
            </a:r>
          </a:p>
          <a:p>
            <a:pPr>
              <a:lnSpc>
                <a:spcPct val="110000"/>
              </a:lnSpc>
            </a:pPr>
            <a:r>
              <a:rPr lang="en-US" sz="1400" dirty="0"/>
              <a:t>Specialist sends follow up reminder to grant recipient to submit all documents.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/>
          </a:p>
          <a:p>
            <a:pPr>
              <a:lnSpc>
                <a:spcPct val="110000"/>
              </a:lnSpc>
            </a:pPr>
            <a:endParaRPr lang="en-US" sz="1000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16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804519"/>
            <a:ext cx="2680473" cy="4431360"/>
          </a:xfrm>
        </p:spPr>
        <p:txBody>
          <a:bodyPr anchor="ctr">
            <a:normAutofit/>
          </a:bodyPr>
          <a:lstStyle/>
          <a:p>
            <a:r>
              <a:rPr lang="en-US" sz="3000" dirty="0"/>
              <a:t>Closeout</a:t>
            </a:r>
            <a:br>
              <a:rPr lang="en-US" sz="3000" dirty="0"/>
            </a:br>
            <a:r>
              <a:rPr lang="en-US" sz="3000" dirty="0"/>
              <a:t>Processing Continues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5062880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600" dirty="0"/>
              <a:t>Closeout Documents must be submitted within the 90 to 120 day guidelines.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All grants should be closed within 1 year of expiration (DLMS-2 Chapter 800)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Under Uniform Guidance (UG), awards must be closed within one year of receipt and acceptance of all required final reports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Non-Federal entities that do not submit all required closeout documents within one-year of POP end date are reported to OMB’s integrity and performance system (currently FAPIIS) </a:t>
            </a:r>
          </a:p>
          <a:p>
            <a:pPr>
              <a:lnSpc>
                <a:spcPct val="110000"/>
              </a:lnSpc>
            </a:pPr>
            <a:r>
              <a:rPr lang="en-US" sz="1600" dirty="0"/>
              <a:t>Grants Oversight and New Efficiency Act (GONE Act) (Public Law 114-117) requires agencies to report federal grant awards which have not yet been closed out and the period of performance has elapsed for more than two years.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/>
              <a:t> 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5" y="804519"/>
            <a:ext cx="2567602" cy="4431360"/>
          </a:xfrm>
        </p:spPr>
        <p:txBody>
          <a:bodyPr anchor="ctr">
            <a:normAutofit/>
          </a:bodyPr>
          <a:lstStyle/>
          <a:p>
            <a:r>
              <a:rPr lang="en-US" dirty="0"/>
              <a:t>Closeout </a:t>
            </a:r>
            <a:r>
              <a:rPr lang="en-US" dirty="0" err="1"/>
              <a:t>TIme</a:t>
            </a:r>
            <a:r>
              <a:rPr lang="en-US" dirty="0"/>
              <a:t>-line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78396" y="804520"/>
            <a:ext cx="5056003" cy="4431359"/>
          </a:xfrm>
        </p:spPr>
        <p:txBody>
          <a:bodyPr anchor="ctr">
            <a:normAutofit/>
          </a:bodyPr>
          <a:lstStyle/>
          <a:p>
            <a:r>
              <a:rPr lang="en-US" dirty="0"/>
              <a:t>March 30, 2023 – 0 Day (Expiration)</a:t>
            </a:r>
          </a:p>
          <a:p>
            <a:pPr lvl="1"/>
            <a:r>
              <a:rPr lang="en-US" dirty="0"/>
              <a:t> Closeout begins.</a:t>
            </a:r>
          </a:p>
          <a:p>
            <a:r>
              <a:rPr lang="en-US" dirty="0"/>
              <a:t>June 30, 2023 – 90 Days (Pre 11/2020)</a:t>
            </a:r>
          </a:p>
          <a:p>
            <a:pPr lvl="1"/>
            <a:r>
              <a:rPr lang="en-US" dirty="0"/>
              <a:t>Final quarterly 9130 &amp; all Closeout documents.</a:t>
            </a:r>
          </a:p>
          <a:p>
            <a:r>
              <a:rPr lang="en-US" dirty="0"/>
              <a:t>July 30, 2023 – 120 Days (Post 11/2020) </a:t>
            </a:r>
          </a:p>
          <a:p>
            <a:pPr lvl="1"/>
            <a:r>
              <a:rPr lang="en-US" dirty="0"/>
              <a:t>Final quarterly 9130 &amp; all Closeout documents.</a:t>
            </a:r>
          </a:p>
          <a:p>
            <a:r>
              <a:rPr lang="en-US" dirty="0"/>
              <a:t>Final Funding Draw Requests – 90 Days</a:t>
            </a:r>
          </a:p>
          <a:p>
            <a:pPr lvl="1"/>
            <a:r>
              <a:rPr lang="en-US" dirty="0"/>
              <a:t>Account will lock 90-days after grant expiration.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92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dirty="0"/>
              <a:t>Grant Closeout Package elements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en-US" dirty="0"/>
              <a:t>Documents to be submitted:</a:t>
            </a:r>
          </a:p>
          <a:p>
            <a:pPr lvl="1"/>
            <a:r>
              <a:rPr lang="en-US" dirty="0"/>
              <a:t>Final Quarter 9130</a:t>
            </a:r>
          </a:p>
          <a:p>
            <a:pPr lvl="1"/>
            <a:r>
              <a:rPr lang="en-US" dirty="0"/>
              <a:t>NICRA &amp; breakdown (if applicable)</a:t>
            </a:r>
          </a:p>
          <a:p>
            <a:pPr lvl="1"/>
            <a:r>
              <a:rPr lang="en-US" dirty="0"/>
              <a:t>Grantee’s Detail Statement of Costs</a:t>
            </a:r>
          </a:p>
          <a:p>
            <a:pPr lvl="1"/>
            <a:r>
              <a:rPr lang="en-US" dirty="0"/>
              <a:t>Government Property Inventory Certification</a:t>
            </a:r>
          </a:p>
          <a:p>
            <a:pPr lvl="1"/>
            <a:r>
              <a:rPr lang="en-US" dirty="0"/>
              <a:t>Property Listing form</a:t>
            </a:r>
          </a:p>
          <a:p>
            <a:pPr lvl="1"/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47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A0CDB-C228-5DA2-E64C-CCB98C5E2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142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sz="2500"/>
              <a:t>Compliance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1C1A6-F7D7-1C8F-B74E-25FD3389C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0" y="804520"/>
            <a:ext cx="4576919" cy="5215280"/>
          </a:xfrm>
        </p:spPr>
        <p:txBody>
          <a:bodyPr anchor="ctr">
            <a:normAutofit fontScale="85000" lnSpcReduction="20000"/>
          </a:bodyPr>
          <a:lstStyle/>
          <a:p>
            <a:r>
              <a:rPr lang="en-US" dirty="0"/>
              <a:t>Closeout Submission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Administrative Requirements</a:t>
            </a:r>
          </a:p>
          <a:p>
            <a:endParaRPr lang="en-US" dirty="0"/>
          </a:p>
          <a:p>
            <a:r>
              <a:rPr lang="en-US" dirty="0"/>
              <a:t>Case Management</a:t>
            </a:r>
          </a:p>
          <a:p>
            <a:endParaRPr lang="en-US" dirty="0"/>
          </a:p>
          <a:p>
            <a:r>
              <a:rPr lang="en-US" dirty="0"/>
              <a:t>Match Requirement</a:t>
            </a:r>
          </a:p>
          <a:p>
            <a:endParaRPr lang="en-US" dirty="0"/>
          </a:p>
          <a:p>
            <a:r>
              <a:rPr lang="en-US" dirty="0"/>
              <a:t>Program Income</a:t>
            </a:r>
          </a:p>
          <a:p>
            <a:endParaRPr lang="en-US" dirty="0"/>
          </a:p>
          <a:p>
            <a:r>
              <a:rPr lang="en-US" dirty="0"/>
              <a:t>Indirect Costs</a:t>
            </a:r>
          </a:p>
          <a:p>
            <a:endParaRPr lang="en-US" dirty="0"/>
          </a:p>
          <a:p>
            <a:r>
              <a:rPr lang="en-US" dirty="0"/>
              <a:t>Budget Spending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6E708-7E6B-43FB-E355-33EFD9D8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A42C3A-12C1-A49F-AB63-E03C91D8866A}"/>
              </a:ext>
            </a:extLst>
          </p:cNvPr>
          <p:cNvSpPr txBox="1"/>
          <p:nvPr/>
        </p:nvSpPr>
        <p:spPr>
          <a:xfrm>
            <a:off x="523459" y="756904"/>
            <a:ext cx="2057399" cy="1323439"/>
          </a:xfrm>
          <a:prstGeom prst="rect">
            <a:avLst/>
          </a:prstGeom>
          <a:noFill/>
          <a:ln w="12700" cmpd="dbl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1600" i="1" dirty="0"/>
              <a:t>Ex.  If There is a 10% limitation on administrative costs.  10% of grant award amount.</a:t>
            </a:r>
          </a:p>
        </p:txBody>
      </p:sp>
    </p:spTree>
    <p:extLst>
      <p:ext uri="{BB962C8B-B14F-4D97-AF65-F5344CB8AC3E}">
        <p14:creationId xmlns:p14="http://schemas.microsoft.com/office/powerpoint/2010/main" val="269786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Closeout Documents – </a:t>
            </a:r>
            <a:br>
              <a:rPr lang="en-US" dirty="0"/>
            </a:br>
            <a:r>
              <a:rPr lang="en-US" dirty="0"/>
              <a:t>Final Quarterly 9130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077200" y="753228"/>
            <a:ext cx="929074" cy="1090789"/>
          </a:xfrm>
        </p:spPr>
        <p:txBody>
          <a:bodyPr/>
          <a:lstStyle/>
          <a:p>
            <a:fld id="{39F6D10C-CCFF-4702-8CF9-D0CF86FD10E9}" type="slidenum">
              <a:rPr lang="en-US" smtClean="0"/>
              <a:t>12</a:t>
            </a:fld>
            <a:endParaRPr lang="en-US" dirty="0"/>
          </a:p>
        </p:txBody>
      </p:sp>
      <p:pic>
        <p:nvPicPr>
          <p:cNvPr id="10" name="Picture 9" descr="Graphical user interface, application, table, Word&#10;&#10;Description automatically generated">
            <a:extLst>
              <a:ext uri="{FF2B5EF4-FFF2-40B4-BE49-F238E27FC236}">
                <a16:creationId xmlns:a16="http://schemas.microsoft.com/office/drawing/2014/main" id="{2D92B9E4-E232-DF6A-45FC-E631F73B4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93" t="17957" r="29174"/>
          <a:stretch/>
        </p:blipFill>
        <p:spPr bwMode="auto">
          <a:xfrm>
            <a:off x="2438400" y="1184157"/>
            <a:ext cx="4596013" cy="48356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9784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6348" y="474295"/>
            <a:ext cx="6251303" cy="1049235"/>
          </a:xfrm>
        </p:spPr>
        <p:txBody>
          <a:bodyPr/>
          <a:lstStyle/>
          <a:p>
            <a:r>
              <a:rPr lang="en-US" dirty="0"/>
              <a:t>Closeout document</a:t>
            </a:r>
            <a:br>
              <a:rPr lang="en-US" dirty="0"/>
            </a:br>
            <a:r>
              <a:rPr lang="en-US" dirty="0"/>
              <a:t>Indirect Costs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72067" y="3657600"/>
            <a:ext cx="7408333" cy="2971800"/>
          </a:xfrm>
        </p:spPr>
        <p:txBody>
          <a:bodyPr>
            <a:normAutofit/>
          </a:bodyPr>
          <a:lstStyle/>
          <a:p>
            <a:r>
              <a:rPr lang="en-US" dirty="0"/>
              <a:t>Indirect cost expenses are only to be reported by the non-federal entity receiving direct awards from DOL.</a:t>
            </a:r>
          </a:p>
          <a:p>
            <a:r>
              <a:rPr lang="en-US" dirty="0"/>
              <a:t>Indirect cost expenses are reported only on the FINAL ETA-9130 report. </a:t>
            </a:r>
          </a:p>
          <a:p>
            <a:pPr lvl="1"/>
            <a:r>
              <a:rPr lang="en-US" dirty="0"/>
              <a:t>If a revision is required the Resolution Specialist will provide a template that can be emailed as an attachment.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382000" cy="16764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32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2" t="10448" r="25280" b="9142"/>
          <a:stretch/>
        </p:blipFill>
        <p:spPr bwMode="auto">
          <a:xfrm>
            <a:off x="228600" y="1752600"/>
            <a:ext cx="4976657" cy="454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 t="15066" r="52099" b="38852"/>
          <a:stretch/>
        </p:blipFill>
        <p:spPr bwMode="auto">
          <a:xfrm>
            <a:off x="5337591" y="2115410"/>
            <a:ext cx="3507492" cy="337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7277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3491" y="562772"/>
            <a:ext cx="7014709" cy="1290984"/>
          </a:xfrm>
        </p:spPr>
        <p:txBody>
          <a:bodyPr>
            <a:normAutofit fontScale="90000"/>
          </a:bodyPr>
          <a:lstStyle/>
          <a:p>
            <a:r>
              <a:rPr lang="en-US" dirty="0"/>
              <a:t>Indirect Costs Rate Agreement/Cost allocation Plan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45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1922-FF6E-1140-8905-4D45210F8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533400"/>
            <a:ext cx="6251303" cy="1049235"/>
          </a:xfrm>
        </p:spPr>
        <p:txBody>
          <a:bodyPr>
            <a:normAutofit fontScale="90000"/>
          </a:bodyPr>
          <a:lstStyle/>
          <a:p>
            <a:r>
              <a:rPr lang="en-US" dirty="0"/>
              <a:t>Closeout Document – </a:t>
            </a:r>
            <a:br>
              <a:rPr lang="en-US" dirty="0"/>
            </a:br>
            <a:r>
              <a:rPr lang="en-US" dirty="0"/>
              <a:t>Detailed Statement of Costs </a:t>
            </a:r>
          </a:p>
        </p:txBody>
      </p:sp>
      <p:pic>
        <p:nvPicPr>
          <p:cNvPr id="15" name="Content Placeholder 14" descr="Graphical user interface, Word&#10;&#10;Description automatically generated">
            <a:extLst>
              <a:ext uri="{FF2B5EF4-FFF2-40B4-BE49-F238E27FC236}">
                <a16:creationId xmlns:a16="http://schemas.microsoft.com/office/drawing/2014/main" id="{927AE407-4F73-1E45-214C-B0D58C4B9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417" t="16659" r="28715" b="10447"/>
          <a:stretch/>
        </p:blipFill>
        <p:spPr bwMode="auto">
          <a:xfrm>
            <a:off x="2422238" y="1600201"/>
            <a:ext cx="4054762" cy="43163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53E1B-05EB-68CB-4199-209BE16E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32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A27A-305E-A10A-7F58-B666E7F1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Compliance – Budget 424A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17E04-49DF-8E7D-0AAD-1056A2D3A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16</a:t>
            </a:fld>
            <a:endParaRPr lang="en-US"/>
          </a:p>
        </p:txBody>
      </p:sp>
      <p:pic>
        <p:nvPicPr>
          <p:cNvPr id="7" name="Content Placeholder 6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214EA99B-7160-3609-8E55-49E5D2755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790" t="19564" r="23367" b="3509"/>
          <a:stretch/>
        </p:blipFill>
        <p:spPr bwMode="auto">
          <a:xfrm>
            <a:off x="1961645" y="1969364"/>
            <a:ext cx="5277355" cy="4084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5229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42" y="804519"/>
            <a:ext cx="2370376" cy="4431360"/>
          </a:xfrm>
        </p:spPr>
        <p:txBody>
          <a:bodyPr anchor="ctr">
            <a:normAutofit/>
          </a:bodyPr>
          <a:lstStyle/>
          <a:p>
            <a:r>
              <a:rPr lang="en-US" sz="2200" dirty="0"/>
              <a:t>Budget Realignments in Closeout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962799"/>
            <a:ext cx="0" cy="41148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217" y="533400"/>
            <a:ext cx="4576919" cy="4431359"/>
          </a:xfrm>
        </p:spPr>
        <p:txBody>
          <a:bodyPr anchor="ctr">
            <a:normAutofit/>
          </a:bodyPr>
          <a:lstStyle/>
          <a:p>
            <a:r>
              <a:rPr lang="en-US" dirty="0"/>
              <a:t>Justification Submission</a:t>
            </a:r>
          </a:p>
          <a:p>
            <a:pPr lvl="1"/>
            <a:r>
              <a:rPr lang="en-US" dirty="0"/>
              <a:t>To FPO &amp; Resolution Specialist</a:t>
            </a:r>
          </a:p>
          <a:p>
            <a:r>
              <a:rPr lang="en-US" dirty="0"/>
              <a:t>Determination of appropriateness</a:t>
            </a:r>
          </a:p>
          <a:p>
            <a:r>
              <a:rPr lang="en-US" dirty="0"/>
              <a:t>Justification Approved/Disapproves</a:t>
            </a:r>
          </a:p>
          <a:p>
            <a:pPr lvl="1"/>
            <a:r>
              <a:rPr lang="en-US" dirty="0"/>
              <a:t>Documented in file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75690" y="798973"/>
            <a:ext cx="608265" cy="5035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9F6D10C-CCFF-4702-8CF9-D0CF86FD10E9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57D95A-0A72-41F9-844C-544C199B4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64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0DC4-1891-FDD3-F330-D5D02C1A9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685800"/>
            <a:ext cx="6251303" cy="1049235"/>
          </a:xfrm>
        </p:spPr>
        <p:txBody>
          <a:bodyPr>
            <a:normAutofit/>
          </a:bodyPr>
          <a:lstStyle/>
          <a:p>
            <a:r>
              <a:rPr lang="en-US" dirty="0"/>
              <a:t>Closeout Document –</a:t>
            </a:r>
            <a:br>
              <a:rPr lang="en-US" dirty="0"/>
            </a:br>
            <a:r>
              <a:rPr lang="en-US" dirty="0"/>
              <a:t>Property Certification</a:t>
            </a:r>
          </a:p>
        </p:txBody>
      </p:sp>
      <p:pic>
        <p:nvPicPr>
          <p:cNvPr id="8" name="Content Placeholder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3D7830F7-D0AD-D4C1-1C5E-C7CC0A80C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417" t="16659" r="28715" b="13379"/>
          <a:stretch/>
        </p:blipFill>
        <p:spPr bwMode="auto">
          <a:xfrm>
            <a:off x="2433393" y="1828801"/>
            <a:ext cx="4176590" cy="42671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FB787-6D33-A11F-10CE-E546BDCD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11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D244C-2765-1E9E-FC6B-8E2835D3B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348" y="526144"/>
            <a:ext cx="6251303" cy="1049235"/>
          </a:xfrm>
        </p:spPr>
        <p:txBody>
          <a:bodyPr/>
          <a:lstStyle/>
          <a:p>
            <a:r>
              <a:rPr lang="en-US" dirty="0"/>
              <a:t>Closeout Documents – property listing form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E4AA9315-42E7-A7CA-3427-89F624F40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67" t="12241" r="14564"/>
          <a:stretch/>
        </p:blipFill>
        <p:spPr bwMode="auto">
          <a:xfrm>
            <a:off x="1653145" y="1524001"/>
            <a:ext cx="5814455" cy="4529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36638-1569-ADE1-30F5-E99E2541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02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0D2B-7917-131B-1A51-477F6EF0C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Closeout Non Submittal Letter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37536-E669-828A-8BFF-AD2B125C7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15EAA72-13A5-81A4-1778-B05A098A8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36" t="17285" r="23590" b="2649"/>
          <a:stretch/>
        </p:blipFill>
        <p:spPr bwMode="auto">
          <a:xfrm>
            <a:off x="2362200" y="1723965"/>
            <a:ext cx="4560505" cy="43655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8986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510D3-E575-61DB-FF03-9BA22FDA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Closeout Final Letter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BF78C-95C5-3AB8-6419-625B0E57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21</a:t>
            </a:fld>
            <a:endParaRPr lang="en-US"/>
          </a:p>
        </p:txBody>
      </p:sp>
      <p:pic>
        <p:nvPicPr>
          <p:cNvPr id="3" name="Content Placeholder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220B6F-47C6-77C8-74F5-08C2219A1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209" t="11524" r="31350"/>
          <a:stretch/>
        </p:blipFill>
        <p:spPr bwMode="auto">
          <a:xfrm>
            <a:off x="2819400" y="1588007"/>
            <a:ext cx="3581399" cy="4584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82172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3F14-DE61-CBA2-25A7-1BE67A41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Misunderstandings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332D8-D8A6-3AA5-A373-B9587C76F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Clicking “Yes” on Box 6, of the ETA 9130 report, does not trigger the closeout process.</a:t>
            </a:r>
          </a:p>
          <a:p>
            <a:r>
              <a:rPr lang="en-US" dirty="0"/>
              <a:t>Indirect cost may only be charged with an approved rate agreement.</a:t>
            </a:r>
          </a:p>
          <a:p>
            <a:r>
              <a:rPr lang="en-US" dirty="0"/>
              <a:t>Grants may be closed using a provisional indirect cost rate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A1431-A82E-3A76-1BD9-5A1E0AB2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58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issues Which Delay Closeout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209800"/>
            <a:ext cx="7738533" cy="4191000"/>
          </a:xfrm>
        </p:spPr>
        <p:txBody>
          <a:bodyPr>
            <a:normAutofit/>
          </a:bodyPr>
          <a:lstStyle/>
          <a:p>
            <a:r>
              <a:rPr lang="en-US" dirty="0"/>
              <a:t>Non-responsive grantees</a:t>
            </a:r>
          </a:p>
          <a:p>
            <a:r>
              <a:rPr lang="en-US" dirty="0"/>
              <a:t>Refunds</a:t>
            </a:r>
          </a:p>
          <a:p>
            <a:r>
              <a:rPr lang="en-US" dirty="0"/>
              <a:t>Equipment disposition</a:t>
            </a:r>
          </a:p>
          <a:p>
            <a:r>
              <a:rPr lang="en-US" dirty="0"/>
              <a:t>9130 issues</a:t>
            </a:r>
          </a:p>
          <a:p>
            <a:r>
              <a:rPr lang="en-US" dirty="0"/>
              <a:t>Indirect cost issues</a:t>
            </a:r>
          </a:p>
          <a:p>
            <a:r>
              <a:rPr lang="en-US" dirty="0"/>
              <a:t>Question and disallowed costs/ID’s and FD’s</a:t>
            </a:r>
          </a:p>
          <a:p>
            <a:r>
              <a:rPr lang="en-US" dirty="0"/>
              <a:t>Budget realignments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38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Refunds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idx="1"/>
          </p:nvPr>
        </p:nvSpPr>
        <p:spPr>
          <a:xfrm>
            <a:off x="914400" y="2133600"/>
            <a:ext cx="7408333" cy="39624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/>
              <a:t>2 CFR 200.343 (d)</a:t>
            </a:r>
          </a:p>
          <a:p>
            <a:r>
              <a:rPr lang="en-US" sz="2600" dirty="0"/>
              <a:t>Grant closeout does not affect recipients obligation to return funds due to DOL as a result of refund.</a:t>
            </a:r>
          </a:p>
          <a:p>
            <a:r>
              <a:rPr lang="en-US" sz="2600" dirty="0"/>
              <a:t>Prompt refund of any balances of unobligated funds.</a:t>
            </a:r>
          </a:p>
          <a:p>
            <a:r>
              <a:rPr lang="en-US" sz="2600" dirty="0"/>
              <a:t>Refunds may require revising final expenditure report.</a:t>
            </a:r>
          </a:p>
          <a:p>
            <a:r>
              <a:rPr lang="en-US" sz="2600" dirty="0"/>
              <a:t>Refunds can be electronically through PMS or Pay.gov.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53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1295400"/>
            <a:ext cx="8001000" cy="5257800"/>
          </a:xfrm>
          <a:prstGeom prst="rect">
            <a:avLst/>
          </a:prstGeom>
        </p:spPr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sz="3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11" y="288745"/>
            <a:ext cx="8229600" cy="792162"/>
          </a:xfrm>
        </p:spPr>
        <p:txBody>
          <a:bodyPr>
            <a:normAutofit/>
          </a:bodyPr>
          <a:lstStyle/>
          <a:p>
            <a:r>
              <a:rPr lang="en-US" dirty="0"/>
              <a:t>FAQ &amp;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/>
              <a:t>Closeout begins once an award expires.</a:t>
            </a:r>
          </a:p>
          <a:p>
            <a:r>
              <a:rPr lang="en-US" dirty="0"/>
              <a:t>Final (9130) Financial Report submission via Payment Management System</a:t>
            </a:r>
          </a:p>
          <a:p>
            <a:r>
              <a:rPr lang="en-US" dirty="0"/>
              <a:t>Closeout Package Documents submission via </a:t>
            </a:r>
            <a:r>
              <a:rPr lang="en-US" dirty="0" err="1"/>
              <a:t>GrantSolutions</a:t>
            </a:r>
            <a:endParaRPr lang="en-US" dirty="0"/>
          </a:p>
          <a:p>
            <a:r>
              <a:rPr lang="en-US" dirty="0"/>
              <a:t>When does the grant recipient submit the Final 9130 Financial Report (closeout)?</a:t>
            </a:r>
          </a:p>
          <a:p>
            <a:pPr marL="1023938" lvl="2" indent="-457200"/>
            <a:r>
              <a:rPr lang="en-US" dirty="0"/>
              <a:t>Grant Awarded </a:t>
            </a:r>
            <a:r>
              <a:rPr lang="en-US" b="1" u="sng" dirty="0"/>
              <a:t>after</a:t>
            </a:r>
            <a:r>
              <a:rPr lang="en-US" dirty="0"/>
              <a:t> November 2020</a:t>
            </a:r>
          </a:p>
          <a:p>
            <a:pPr marL="1481138" lvl="3" indent="-457200"/>
            <a:r>
              <a:rPr lang="en-US" b="1" dirty="0"/>
              <a:t>Reports due 120-days after the expiration date. </a:t>
            </a:r>
          </a:p>
          <a:p>
            <a:pPr marL="1023938" lvl="2" indent="-457200"/>
            <a:r>
              <a:rPr lang="en-US" dirty="0"/>
              <a:t>Grant Awarded </a:t>
            </a:r>
            <a:r>
              <a:rPr lang="en-US" b="1" u="sng" dirty="0"/>
              <a:t>prior</a:t>
            </a:r>
            <a:r>
              <a:rPr lang="en-US" dirty="0"/>
              <a:t> to November 2020</a:t>
            </a:r>
          </a:p>
          <a:p>
            <a:pPr marL="1481138" lvl="3" indent="-457200"/>
            <a:r>
              <a:rPr lang="en-US" b="1" dirty="0"/>
              <a:t>Report is due 90-days after the expiration date.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572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9848" y="4876800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>
              <a:spcBef>
                <a:spcPct val="0"/>
              </a:spcBef>
              <a:buNone/>
              <a:defRPr kumimoji="0" sz="43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3169" y="115977"/>
            <a:ext cx="6251303" cy="1049235"/>
          </a:xfrm>
        </p:spPr>
        <p:txBody>
          <a:bodyPr>
            <a:normAutofit/>
          </a:bodyPr>
          <a:lstStyle/>
          <a:p>
            <a:r>
              <a:rPr lang="en-US" dirty="0"/>
              <a:t>FAQ &amp; Recap </a:t>
            </a:r>
            <a:r>
              <a:rPr lang="en-US" sz="2000" dirty="0"/>
              <a:t>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924799" cy="4535027"/>
          </a:xfrm>
        </p:spPr>
        <p:txBody>
          <a:bodyPr>
            <a:normAutofit/>
          </a:bodyPr>
          <a:lstStyle/>
          <a:p>
            <a:r>
              <a:rPr lang="en-US" dirty="0"/>
              <a:t>When is the last time I can draw down funds?</a:t>
            </a:r>
          </a:p>
          <a:p>
            <a:pPr marL="1023938" lvl="2" indent="-457200"/>
            <a:r>
              <a:rPr lang="en-US" dirty="0"/>
              <a:t>Grant Expired March 30, 2023 – Final Draw Date June 30, 2023</a:t>
            </a:r>
          </a:p>
          <a:p>
            <a:r>
              <a:rPr lang="en-US" dirty="0"/>
              <a:t>Final (9130) Financial Report  </a:t>
            </a:r>
          </a:p>
          <a:p>
            <a:pPr marL="800100" indent="-342900"/>
            <a:r>
              <a:rPr lang="en-US" dirty="0"/>
              <a:t>Cash Receipts=Cash Disbursed=Federal Expenditures</a:t>
            </a:r>
          </a:p>
          <a:p>
            <a:r>
              <a:rPr lang="en-US" dirty="0"/>
              <a:t>Completing the equipment form correctly</a:t>
            </a:r>
          </a:p>
          <a:p>
            <a:r>
              <a:rPr lang="en-US" dirty="0"/>
              <a:t>All required forms and documents must to be submitted.</a:t>
            </a:r>
          </a:p>
          <a:p>
            <a:r>
              <a:rPr lang="en-US" dirty="0"/>
              <a:t>(3) Important Notifications Letters</a:t>
            </a:r>
          </a:p>
          <a:p>
            <a:pPr lvl="1"/>
            <a:r>
              <a:rPr lang="en-US" dirty="0"/>
              <a:t>Closeout Initial letter</a:t>
            </a:r>
          </a:p>
          <a:p>
            <a:pPr lvl="1"/>
            <a:r>
              <a:rPr lang="en-US" dirty="0"/>
              <a:t>Non Submittal letter</a:t>
            </a:r>
          </a:p>
          <a:p>
            <a:pPr lvl="1"/>
            <a:r>
              <a:rPr lang="en-US" dirty="0"/>
              <a:t>Closeout Final  letter</a:t>
            </a:r>
          </a:p>
          <a:p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6D10C-CCFF-4702-8CF9-D0CF86FD10E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97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758" y="2438400"/>
            <a:ext cx="6026484" cy="3505200"/>
          </a:xfrm>
          <a:prstGeom prst="rect">
            <a:avLst/>
          </a:prstGeom>
          <a:ln w="57150"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AFF2A-77D3-F14E-3A2B-92E1D8CC3D48}"/>
              </a:ext>
            </a:extLst>
          </p:cNvPr>
          <p:cNvSpPr txBox="1"/>
          <p:nvPr/>
        </p:nvSpPr>
        <p:spPr>
          <a:xfrm>
            <a:off x="2209800" y="935334"/>
            <a:ext cx="45770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6452313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43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13306</TotalTime>
  <Words>1116</Words>
  <Application>Microsoft Office PowerPoint</Application>
  <PresentationFormat>On-screen Show (4:3)</PresentationFormat>
  <Paragraphs>188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Franklin Gothic Medium</vt:lpstr>
      <vt:lpstr>Rockwell</vt:lpstr>
      <vt:lpstr>Wingdings 2</vt:lpstr>
      <vt:lpstr>Gallery</vt:lpstr>
      <vt:lpstr>Grant Closeout Process</vt:lpstr>
      <vt:lpstr>Who We Are</vt:lpstr>
      <vt:lpstr>What is Grant Closeout?</vt:lpstr>
      <vt:lpstr>Liquidation of Obligation and Accrued Expenditures  2 CFR 2900.15</vt:lpstr>
      <vt:lpstr>Preparing for Closeout </vt:lpstr>
      <vt:lpstr>Closeout Initial Letter</vt:lpstr>
      <vt:lpstr>Closeout Processing</vt:lpstr>
      <vt:lpstr>Closeout Processing Continues</vt:lpstr>
      <vt:lpstr>Closeout TIme-line</vt:lpstr>
      <vt:lpstr>Grant Closeout Package elements</vt:lpstr>
      <vt:lpstr>Compliance</vt:lpstr>
      <vt:lpstr>Closeout Documents –  Final Quarterly 9130</vt:lpstr>
      <vt:lpstr>Closeout document Indirect Costs</vt:lpstr>
      <vt:lpstr>Indirect Costs Rate Agreement/Cost allocation Plan</vt:lpstr>
      <vt:lpstr>Closeout Document –  Detailed Statement of Costs </vt:lpstr>
      <vt:lpstr>Compliance – Budget 424A</vt:lpstr>
      <vt:lpstr>Budget Realignments in Closeout</vt:lpstr>
      <vt:lpstr>Closeout Document – Property Certification</vt:lpstr>
      <vt:lpstr>Closeout Documents – property listing form</vt:lpstr>
      <vt:lpstr>Closeout Non Submittal Letter</vt:lpstr>
      <vt:lpstr>Closeout Final Letter</vt:lpstr>
      <vt:lpstr>Common Misunderstandings</vt:lpstr>
      <vt:lpstr>issues Which Delay Closeout</vt:lpstr>
      <vt:lpstr>Refunds</vt:lpstr>
      <vt:lpstr>FAQ &amp; Recap</vt:lpstr>
      <vt:lpstr>FAQ &amp; Recap (cont’d)</vt:lpstr>
      <vt:lpstr>PowerPoint Presentation</vt:lpstr>
    </vt:vector>
  </TitlesOfParts>
  <Company>Employment &amp; Training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ducut.edward</dc:creator>
  <cp:lastModifiedBy>Alina Burton</cp:lastModifiedBy>
  <cp:revision>324</cp:revision>
  <cp:lastPrinted>2023-03-21T20:13:50Z</cp:lastPrinted>
  <dcterms:created xsi:type="dcterms:W3CDTF">2014-03-04T15:26:59Z</dcterms:created>
  <dcterms:modified xsi:type="dcterms:W3CDTF">2023-04-05T15:17:46Z</dcterms:modified>
</cp:coreProperties>
</file>