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  <p:sldMasterId id="2147483663" r:id="rId5"/>
    <p:sldMasterId id="2147483668" r:id="rId6"/>
    <p:sldMasterId id="2147483681" r:id="rId7"/>
  </p:sldMasterIdLst>
  <p:notesMasterIdLst>
    <p:notesMasterId r:id="rId46"/>
  </p:notesMasterIdLst>
  <p:sldIdLst>
    <p:sldId id="256" r:id="rId8"/>
    <p:sldId id="257" r:id="rId9"/>
    <p:sldId id="297" r:id="rId10"/>
    <p:sldId id="293" r:id="rId11"/>
    <p:sldId id="259" r:id="rId12"/>
    <p:sldId id="260" r:id="rId13"/>
    <p:sldId id="298" r:id="rId14"/>
    <p:sldId id="262" r:id="rId15"/>
    <p:sldId id="301" r:id="rId16"/>
    <p:sldId id="343" r:id="rId17"/>
    <p:sldId id="344" r:id="rId18"/>
    <p:sldId id="300" r:id="rId19"/>
    <p:sldId id="302" r:id="rId20"/>
    <p:sldId id="314" r:id="rId21"/>
    <p:sldId id="303" r:id="rId22"/>
    <p:sldId id="341" r:id="rId23"/>
    <p:sldId id="315" r:id="rId24"/>
    <p:sldId id="331" r:id="rId25"/>
    <p:sldId id="316" r:id="rId26"/>
    <p:sldId id="346" r:id="rId27"/>
    <p:sldId id="318" r:id="rId28"/>
    <p:sldId id="319" r:id="rId29"/>
    <p:sldId id="333" r:id="rId30"/>
    <p:sldId id="334" r:id="rId31"/>
    <p:sldId id="345" r:id="rId32"/>
    <p:sldId id="336" r:id="rId33"/>
    <p:sldId id="326" r:id="rId34"/>
    <p:sldId id="325" r:id="rId35"/>
    <p:sldId id="324" r:id="rId36"/>
    <p:sldId id="337" r:id="rId37"/>
    <p:sldId id="338" r:id="rId38"/>
    <p:sldId id="339" r:id="rId39"/>
    <p:sldId id="340" r:id="rId40"/>
    <p:sldId id="282" r:id="rId41"/>
    <p:sldId id="267" r:id="rId42"/>
    <p:sldId id="332" r:id="rId43"/>
    <p:sldId id="286" r:id="rId44"/>
    <p:sldId id="287" r:id="rId45"/>
  </p:sldIdLst>
  <p:sldSz cx="12192000" cy="6858000"/>
  <p:notesSz cx="6858000" cy="91440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  <p:embeddedFont>
      <p:font typeface="Century Gothic" panose="020B0502020202020204" pitchFamily="34" charset="0"/>
      <p:regular r:id="rId51"/>
      <p:bold r:id="rId52"/>
      <p:italic r:id="rId53"/>
      <p:boldItalic r:id="rId54"/>
    </p:embeddedFont>
    <p:embeddedFont>
      <p:font typeface="Noto Sans" panose="020B0502040504020204" pitchFamily="34" charset="0"/>
      <p:regular r:id="rId55"/>
      <p:bold r:id="rId56"/>
      <p:italic r:id="rId57"/>
      <p:boldItalic r:id="rId58"/>
    </p:embeddedFont>
    <p:embeddedFont>
      <p:font typeface="Roboto Light" panose="02000000000000000000" pitchFamily="2" charset="0"/>
      <p:regular r:id="rId59"/>
      <p:italic r:id="rId60"/>
    </p:embeddedFont>
    <p:embeddedFont>
      <p:font typeface="Source Sans Pro" panose="020B0503030403020204" pitchFamily="34" charset="0"/>
      <p:regular r:id="rId61"/>
      <p:bold r:id="rId62"/>
      <p:italic r:id="rId63"/>
      <p:boldItalic r:id="rId6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74" roundtripDataSignature="AMtx7mgqCvUyj5gcNOwkHzCJSn/beOm/1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D723054-ADF4-E965-A74C-B9296C50F51A}" name="Judy Blanchard" initials="JB" userId="S::judy.blanchard@safalpartners.com::996cf39c-9499-4183-809a-e47cbd595690" providerId="AD"/>
  <p188:author id="{6C9E338E-3575-D922-8638-DBB3198D8DE7}" name="Katie Adams" initials="KA" userId="S::Katie.Adams@safalpartners.com::9f2e6d00-44bd-4c75-9c75-d813f6b933da" providerId="AD"/>
  <p188:author id="{502FDB94-BBBF-7A6F-3562-5151FD363F2C}" name="Melissa Aguilar-Southard" initials="MAS" userId="S::melissa.aguilar-southard@safalpartners.com::24c379a2-b57c-4db6-9ded-650202e90d0e" providerId="AD"/>
  <p188:author id="{0FB6B5E3-1BD7-4E2D-98B8-F9C688C8460B}" name="Sandra" initials="S" userId="18587b7b7ecc348a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4C74"/>
    <a:srgbClr val="364468"/>
    <a:srgbClr val="2C5261"/>
    <a:srgbClr val="7A232F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E62A44-25B0-46EA-900C-C9288836CF5F}" v="1507" dt="2023-04-18T18:45:53.215"/>
    <p1510:client id="{694739C4-6B8E-4CA8-BC72-3AC8879A263C}" v="3" dt="2023-04-19T14:05:32.873"/>
    <p1510:client id="{6A38361D-CEC5-5FCB-FA4A-C757C75F9C61}" v="10" dt="2023-04-18T18:52:46.740"/>
    <p1510:client id="{9D85C8F7-86EA-3CBE-8E5C-1BD4D22EDEE8}" v="1" dt="2023-04-19T13:55:38.3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0270" autoAdjust="0"/>
  </p:normalViewPr>
  <p:slideViewPr>
    <p:cSldViewPr snapToGrid="0">
      <p:cViewPr varScale="1">
        <p:scale>
          <a:sx n="80" d="100"/>
          <a:sy n="80" d="100"/>
        </p:scale>
        <p:origin x="1758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font" Target="fonts/font1.fntdata"/><Relationship Id="rId63" Type="http://schemas.openxmlformats.org/officeDocument/2006/relationships/font" Target="fonts/font17.fntdata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font" Target="fonts/font7.fntdata"/><Relationship Id="rId58" Type="http://schemas.openxmlformats.org/officeDocument/2006/relationships/font" Target="fonts/font12.fntdata"/><Relationship Id="rId74" Type="http://customschemas.google.com/relationships/presentationmetadata" Target="metadata"/><Relationship Id="rId79" Type="http://schemas.microsoft.com/office/2015/10/relationships/revisionInfo" Target="revisionInfo.xml"/><Relationship Id="rId5" Type="http://schemas.openxmlformats.org/officeDocument/2006/relationships/slideMaster" Target="slideMasters/slideMaster2.xml"/><Relationship Id="rId61" Type="http://schemas.openxmlformats.org/officeDocument/2006/relationships/font" Target="fonts/font15.fntdata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64" Type="http://schemas.openxmlformats.org/officeDocument/2006/relationships/font" Target="fonts/font18.fntdata"/><Relationship Id="rId77" Type="http://schemas.openxmlformats.org/officeDocument/2006/relationships/theme" Target="theme/theme1.xml"/><Relationship Id="rId8" Type="http://schemas.openxmlformats.org/officeDocument/2006/relationships/slide" Target="slides/slide1.xml"/><Relationship Id="rId51" Type="http://schemas.openxmlformats.org/officeDocument/2006/relationships/font" Target="fonts/font5.fntdata"/><Relationship Id="rId80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notesMaster" Target="notesMasters/notesMaster1.xml"/><Relationship Id="rId59" Type="http://schemas.openxmlformats.org/officeDocument/2006/relationships/font" Target="fonts/font13.fntdata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font" Target="fonts/font8.fntdata"/><Relationship Id="rId62" Type="http://schemas.openxmlformats.org/officeDocument/2006/relationships/font" Target="fonts/font16.fntdata"/><Relationship Id="rId75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font" Target="fonts/font3.fntdata"/><Relationship Id="rId57" Type="http://schemas.openxmlformats.org/officeDocument/2006/relationships/font" Target="fonts/font11.fntdata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font" Target="fonts/font6.fntdata"/><Relationship Id="rId60" Type="http://schemas.openxmlformats.org/officeDocument/2006/relationships/font" Target="fonts/font14.fntdata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76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image" Target="../media/image59.pn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image" Target="../media/image59.pn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B6FC29-2A1E-4B77-9758-BACF85D6ED16}" type="doc">
      <dgm:prSet loTypeId="urn:microsoft.com/office/officeart/2005/8/layout/hList7" loCatId="process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B28EAED-DCAE-4264-9318-554029CFC861}">
      <dgm:prSet phldrT="[Text]" custT="1"/>
      <dgm:spPr/>
      <dgm:t>
        <a:bodyPr/>
        <a:lstStyle/>
        <a:p>
          <a:pPr marL="0" algn="l"/>
          <a:endParaRPr lang="en-US" sz="1800" b="1" u="sng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algn="l"/>
          <a:endParaRPr lang="en-US" sz="2400" b="1" u="sng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algn="l"/>
          <a:endParaRPr lang="en-US" sz="400" b="1" u="sng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indent="0" algn="ctr"/>
          <a:r>
            <a:rPr lang="en-US" sz="1800" b="1" u="sng" dirty="0">
              <a:latin typeface="Calibri" panose="020F0502020204030204" pitchFamily="34" charset="0"/>
              <a:cs typeface="Calibri" panose="020F0502020204030204" pitchFamily="34" charset="0"/>
            </a:rPr>
            <a:t>Welcome</a:t>
          </a:r>
        </a:p>
        <a:p>
          <a:pPr marL="0" indent="0" algn="ctr"/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*Register </a:t>
          </a:r>
          <a:r>
            <a:rPr lang="en-US" sz="1400" dirty="0" err="1">
              <a:latin typeface="Calibri" panose="020F0502020204030204" pitchFamily="34" charset="0"/>
              <a:cs typeface="Calibri" panose="020F0502020204030204" pitchFamily="34" charset="0"/>
            </a:rPr>
            <a:t>NCWorks</a:t>
          </a:r>
          <a:endParaRPr lang="en-US" sz="14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algn="ctr"/>
          <a:endParaRPr lang="en-US" sz="1800" dirty="0"/>
        </a:p>
        <a:p>
          <a:pPr marL="0" algn="ctr"/>
          <a:endParaRPr lang="en-US" sz="1800" dirty="0"/>
        </a:p>
        <a:p>
          <a:pPr marL="0" algn="ctr"/>
          <a:endParaRPr lang="en-US" sz="1800" dirty="0"/>
        </a:p>
        <a:p>
          <a:pPr marL="0" algn="ctr"/>
          <a:endParaRPr lang="en-US" sz="1800" dirty="0"/>
        </a:p>
        <a:p>
          <a:pPr marL="0" algn="ctr"/>
          <a:endParaRPr lang="en-US" sz="1800" dirty="0"/>
        </a:p>
        <a:p>
          <a:pPr marL="0" algn="l"/>
          <a:endParaRPr lang="en-US" sz="1800" dirty="0"/>
        </a:p>
      </dgm:t>
    </dgm:pt>
    <dgm:pt modelId="{0B151AA8-AC4E-457D-9C11-83D94CACCE43}" type="parTrans" cxnId="{4210AB2A-9885-4148-B28F-89059D4693DF}">
      <dgm:prSet/>
      <dgm:spPr/>
      <dgm:t>
        <a:bodyPr/>
        <a:lstStyle/>
        <a:p>
          <a:endParaRPr lang="en-US"/>
        </a:p>
      </dgm:t>
    </dgm:pt>
    <dgm:pt modelId="{E0DD17FB-9BAC-4D03-AE0D-11D390D69235}" type="sibTrans" cxnId="{4210AB2A-9885-4148-B28F-89059D4693DF}">
      <dgm:prSet/>
      <dgm:spPr/>
      <dgm:t>
        <a:bodyPr/>
        <a:lstStyle/>
        <a:p>
          <a:endParaRPr lang="en-US"/>
        </a:p>
      </dgm:t>
    </dgm:pt>
    <dgm:pt modelId="{C40EB350-564B-4E0C-A454-68734B3AB80F}">
      <dgm:prSet phldrT="[Text]" custT="1"/>
      <dgm:spPr/>
      <dgm:t>
        <a:bodyPr/>
        <a:lstStyle/>
        <a:p>
          <a:pPr marL="0" algn="ctr"/>
          <a:endParaRPr lang="en-US" sz="1800" b="1" u="sng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algn="ctr"/>
          <a:r>
            <a:rPr lang="en-US" sz="1800" b="1" u="sng" dirty="0">
              <a:latin typeface="Calibri" panose="020F0502020204030204" pitchFamily="34" charset="0"/>
              <a:cs typeface="Calibri" panose="020F0502020204030204" pitchFamily="34" charset="0"/>
            </a:rPr>
            <a:t>Talent Development</a:t>
          </a:r>
        </a:p>
        <a:p>
          <a:pPr marL="0" indent="0" algn="ctr"/>
          <a:r>
            <a:rPr lang="en-US" sz="1400" b="0" u="none" dirty="0">
              <a:latin typeface="Calibri" panose="020F0502020204030204" pitchFamily="34" charset="0"/>
              <a:cs typeface="Calibri" panose="020F0502020204030204" pitchFamily="34" charset="0"/>
            </a:rPr>
            <a:t>*</a:t>
          </a:r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Determine WIOA </a:t>
          </a:r>
          <a:b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   Eligibility</a:t>
          </a:r>
          <a:b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</a:br>
          <a:endParaRPr lang="en-US" sz="5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indent="0" algn="ctr"/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*Identify potential </a:t>
          </a:r>
          <a:b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  streams &amp; Co </a:t>
          </a:r>
          <a:b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  enrollment </a:t>
          </a:r>
          <a:b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  opportunities</a:t>
          </a:r>
        </a:p>
        <a:p>
          <a:pPr marL="0" indent="0" algn="ctr"/>
          <a:br>
            <a:rPr lang="en-US" sz="5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*Needs Assessment</a:t>
          </a:r>
          <a:endParaRPr lang="en-US" sz="1400" b="1" u="sng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33C018A-3F2B-41F2-A217-255FF22F5E13}" type="parTrans" cxnId="{0024476E-65AB-472F-93E0-114191370FFC}">
      <dgm:prSet/>
      <dgm:spPr/>
      <dgm:t>
        <a:bodyPr/>
        <a:lstStyle/>
        <a:p>
          <a:endParaRPr lang="en-US"/>
        </a:p>
      </dgm:t>
    </dgm:pt>
    <dgm:pt modelId="{7109A59A-3DC5-4E32-AA75-2334473C1648}" type="sibTrans" cxnId="{0024476E-65AB-472F-93E0-114191370FFC}">
      <dgm:prSet/>
      <dgm:spPr/>
      <dgm:t>
        <a:bodyPr/>
        <a:lstStyle/>
        <a:p>
          <a:endParaRPr lang="en-US"/>
        </a:p>
      </dgm:t>
    </dgm:pt>
    <dgm:pt modelId="{4302B972-03B8-44B3-94E6-8273F4D76BAD}">
      <dgm:prSet phldrT="[Text]" custT="1"/>
      <dgm:spPr/>
      <dgm:t>
        <a:bodyPr/>
        <a:lstStyle/>
        <a:p>
          <a:pPr marL="0" algn="l"/>
          <a:endParaRPr lang="en-US" sz="1200" dirty="0"/>
        </a:p>
        <a:p>
          <a:pPr marL="0" algn="l"/>
          <a:endParaRPr lang="en-US" sz="1200" dirty="0"/>
        </a:p>
        <a:p>
          <a:pPr marL="0" algn="l"/>
          <a:endParaRPr lang="en-US" sz="200" dirty="0"/>
        </a:p>
        <a:p>
          <a:pPr marL="0" algn="ctr"/>
          <a:endParaRPr lang="en-US" sz="1400" b="1" u="sng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algn="ctr"/>
          <a:r>
            <a:rPr lang="en-US" sz="1800" b="1" u="sng" dirty="0">
              <a:latin typeface="Calibri" panose="020F0502020204030204" pitchFamily="34" charset="0"/>
              <a:cs typeface="Calibri" panose="020F0502020204030204" pitchFamily="34" charset="0"/>
            </a:rPr>
            <a:t>Recommendations</a:t>
          </a:r>
        </a:p>
        <a:p>
          <a:pPr marL="0" indent="0" algn="ctr"/>
          <a:r>
            <a:rPr lang="en-US" sz="1100" dirty="0">
              <a:latin typeface="Calibri" panose="020F0502020204030204" pitchFamily="34" charset="0"/>
              <a:cs typeface="Calibri" panose="020F0502020204030204" pitchFamily="34" charset="0"/>
            </a:rPr>
            <a:t>*Recommend tracks</a:t>
          </a:r>
        </a:p>
        <a:p>
          <a:pPr marL="0" indent="0" algn="ctr"/>
          <a:r>
            <a:rPr lang="en-US" sz="1100" dirty="0">
              <a:latin typeface="Calibri"/>
              <a:cs typeface="Calibri"/>
            </a:rPr>
            <a:t>*Complete Pre-Assessments/Interview</a:t>
          </a:r>
        </a:p>
        <a:p>
          <a:pPr marL="0" indent="0" algn="ctr"/>
          <a:r>
            <a:rPr lang="en-US" sz="1100" dirty="0">
              <a:latin typeface="Calibri"/>
              <a:cs typeface="Calibri"/>
            </a:rPr>
            <a:t>*Register with </a:t>
          </a:r>
          <a:r>
            <a:rPr lang="en-US" sz="1100" dirty="0" err="1">
              <a:latin typeface="Calibri"/>
              <a:cs typeface="Calibri"/>
            </a:rPr>
            <a:t>ApprenticeshipNC</a:t>
          </a:r>
          <a:endParaRPr lang="en-US" sz="1100" dirty="0">
            <a:latin typeface="Calibri"/>
            <a:cs typeface="Calibri"/>
          </a:endParaRPr>
        </a:p>
        <a:p>
          <a:pPr marL="0" indent="0" algn="ctr"/>
          <a:r>
            <a:rPr lang="en-US" sz="1100" dirty="0">
              <a:latin typeface="Calibri" panose="020F0502020204030204" pitchFamily="34" charset="0"/>
              <a:cs typeface="Calibri" panose="020F0502020204030204" pitchFamily="34" charset="0"/>
            </a:rPr>
            <a:t>*Enrollment in classes (if needed)</a:t>
          </a:r>
        </a:p>
        <a:p>
          <a:pPr marL="0" algn="ctr"/>
          <a:endParaRPr lang="en-US" sz="1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indent="0" algn="ctr"/>
          <a:r>
            <a:rPr lang="en-US" sz="1200" b="1" u="sng" dirty="0">
              <a:latin typeface="Calibri" panose="020F0502020204030204" pitchFamily="34" charset="0"/>
              <a:cs typeface="Calibri" panose="020F0502020204030204" pitchFamily="34" charset="0"/>
            </a:rPr>
            <a:t>Employer</a:t>
          </a:r>
        </a:p>
        <a:p>
          <a:pPr marL="0" indent="0" algn="ctr"/>
          <a:r>
            <a:rPr lang="en-US" sz="1200" dirty="0">
              <a:latin typeface="Calibri" panose="020F0502020204030204" pitchFamily="34" charset="0"/>
              <a:cs typeface="Calibri" panose="020F0502020204030204" pitchFamily="34" charset="0"/>
            </a:rPr>
            <a:t>*setting up agreements (WEX/OJT)</a:t>
          </a:r>
        </a:p>
        <a:p>
          <a:pPr marL="0" algn="l"/>
          <a:endParaRPr lang="en-US" sz="1000" dirty="0">
            <a:latin typeface="Century Gothic" panose="020B0502020202020204" pitchFamily="34" charset="0"/>
          </a:endParaRPr>
        </a:p>
        <a:p>
          <a:pPr marL="0" algn="l"/>
          <a:endParaRPr lang="en-US" sz="1100" dirty="0">
            <a:latin typeface="Century Gothic" panose="020B0502020202020204" pitchFamily="34" charset="0"/>
          </a:endParaRPr>
        </a:p>
      </dgm:t>
    </dgm:pt>
    <dgm:pt modelId="{0FB22708-0DE6-4EBE-BBE9-2041B51EB860}" type="parTrans" cxnId="{B0280DD0-7D14-4AD4-89E0-A7BD21EA556A}">
      <dgm:prSet/>
      <dgm:spPr/>
      <dgm:t>
        <a:bodyPr/>
        <a:lstStyle/>
        <a:p>
          <a:endParaRPr lang="en-US"/>
        </a:p>
      </dgm:t>
    </dgm:pt>
    <dgm:pt modelId="{920B03E0-5A87-4ADD-8D28-CA05E3B252B9}" type="sibTrans" cxnId="{B0280DD0-7D14-4AD4-89E0-A7BD21EA556A}">
      <dgm:prSet/>
      <dgm:spPr/>
      <dgm:t>
        <a:bodyPr/>
        <a:lstStyle/>
        <a:p>
          <a:endParaRPr lang="en-US"/>
        </a:p>
      </dgm:t>
    </dgm:pt>
    <dgm:pt modelId="{B3501158-0030-434B-ABA2-84ABF59D4A49}">
      <dgm:prSet phldrT="[Text]" custT="1"/>
      <dgm:spPr/>
      <dgm:t>
        <a:bodyPr/>
        <a:lstStyle/>
        <a:p>
          <a:pPr algn="l"/>
          <a:endParaRPr lang="en-US" sz="1600" dirty="0">
            <a:latin typeface="Century Gothic" panose="020B0502020202020204" pitchFamily="34" charset="0"/>
          </a:endParaRPr>
        </a:p>
        <a:p>
          <a:pPr algn="l"/>
          <a:endParaRPr lang="en-US" sz="3500" dirty="0">
            <a:latin typeface="Century Gothic" panose="020B0502020202020204" pitchFamily="34" charset="0"/>
          </a:endParaRPr>
        </a:p>
        <a:p>
          <a:pPr algn="ctr"/>
          <a:r>
            <a:rPr lang="en-US" sz="1600" b="1" u="sng" dirty="0">
              <a:latin typeface="Calibri" panose="020F0502020204030204" pitchFamily="34" charset="0"/>
              <a:cs typeface="Calibri" panose="020F0502020204030204" pitchFamily="34" charset="0"/>
            </a:rPr>
            <a:t>Placement / </a:t>
          </a:r>
          <a:br>
            <a:rPr lang="en-US" sz="1600" b="1" u="sng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1600" b="1" u="sng" dirty="0">
              <a:latin typeface="Calibri" panose="020F0502020204030204" pitchFamily="34" charset="0"/>
              <a:cs typeface="Calibri" panose="020F0502020204030204" pitchFamily="34" charset="0"/>
            </a:rPr>
            <a:t>Track Begins</a:t>
          </a:r>
        </a:p>
        <a:p>
          <a:pPr algn="ctr"/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*set up Monitor / </a:t>
          </a:r>
          <a:b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1400" dirty="0">
              <a:latin typeface="Calibri" panose="020F0502020204030204" pitchFamily="34" charset="0"/>
              <a:cs typeface="Calibri" panose="020F0502020204030204" pitchFamily="34" charset="0"/>
            </a:rPr>
            <a:t>check in periods</a:t>
          </a:r>
        </a:p>
        <a:p>
          <a:pPr algn="ctr"/>
          <a:endParaRPr lang="en-US" sz="1000" dirty="0"/>
        </a:p>
        <a:p>
          <a:pPr algn="ctr"/>
          <a:endParaRPr lang="en-US" sz="1000" dirty="0"/>
        </a:p>
        <a:p>
          <a:pPr algn="ctr"/>
          <a:endParaRPr lang="en-US" sz="1000" dirty="0"/>
        </a:p>
        <a:p>
          <a:pPr algn="ctr"/>
          <a:endParaRPr lang="en-US" sz="1000" dirty="0"/>
        </a:p>
        <a:p>
          <a:pPr algn="ctr"/>
          <a:endParaRPr lang="en-US" sz="1000" dirty="0"/>
        </a:p>
        <a:p>
          <a:pPr algn="ctr"/>
          <a:endParaRPr lang="en-US" sz="1000" dirty="0"/>
        </a:p>
        <a:p>
          <a:pPr algn="ctr"/>
          <a:endParaRPr lang="en-US" sz="1000" dirty="0"/>
        </a:p>
        <a:p>
          <a:pPr algn="ctr"/>
          <a:endParaRPr lang="en-US" sz="1000" dirty="0"/>
        </a:p>
        <a:p>
          <a:pPr algn="ctr"/>
          <a:endParaRPr lang="en-US" sz="1000" dirty="0"/>
        </a:p>
      </dgm:t>
      <dgm:extLst>
        <a:ext uri="{E40237B7-FDA0-4F09-8148-C483321AD2D9}">
          <dgm14:cNvPr xmlns:dgm14="http://schemas.microsoft.com/office/drawing/2010/diagram" id="0" name="" descr="Step by Step instructions for RA Model:&#10;Welcome&#10;Talent Development&#10;Employment Solutions&#10;Recommendations&#10;Placement and Tracking"/>
        </a:ext>
      </dgm:extLst>
    </dgm:pt>
    <dgm:pt modelId="{D163E9A3-D3BD-4AFB-A26D-992AB0D9D18A}" type="parTrans" cxnId="{D957BF2A-697F-4DA2-B794-E4B4B5EA0CF9}">
      <dgm:prSet/>
      <dgm:spPr/>
      <dgm:t>
        <a:bodyPr/>
        <a:lstStyle/>
        <a:p>
          <a:endParaRPr lang="en-US"/>
        </a:p>
      </dgm:t>
    </dgm:pt>
    <dgm:pt modelId="{78C97EA7-0141-4EB3-ADFF-F1A5A0A95A48}" type="sibTrans" cxnId="{D957BF2A-697F-4DA2-B794-E4B4B5EA0CF9}">
      <dgm:prSet/>
      <dgm:spPr/>
      <dgm:t>
        <a:bodyPr/>
        <a:lstStyle/>
        <a:p>
          <a:endParaRPr lang="en-US"/>
        </a:p>
      </dgm:t>
    </dgm:pt>
    <dgm:pt modelId="{C7565930-76FA-4A4C-BFC2-68C33180C00C}">
      <dgm:prSet phldrT="[Text]" custT="1"/>
      <dgm:spPr/>
      <dgm:t>
        <a:bodyPr/>
        <a:lstStyle/>
        <a:p>
          <a:pPr algn="ctr"/>
          <a:r>
            <a:rPr lang="en-US" sz="1800" b="1" u="sng" dirty="0">
              <a:latin typeface="Calibri" panose="020F0502020204030204" pitchFamily="34" charset="0"/>
              <a:cs typeface="Calibri" panose="020F0502020204030204" pitchFamily="34" charset="0"/>
            </a:rPr>
            <a:t>Employment Solutions</a:t>
          </a:r>
        </a:p>
        <a:p>
          <a:pPr algn="ctr"/>
          <a:r>
            <a:rPr lang="en-US" sz="1400" b="0" u="none" dirty="0">
              <a:latin typeface="Calibri" panose="020F0502020204030204" pitchFamily="34" charset="0"/>
              <a:cs typeface="Calibri" panose="020F0502020204030204" pitchFamily="34" charset="0"/>
            </a:rPr>
            <a:t>*</a:t>
          </a:r>
          <a:r>
            <a:rPr lang="en-US" sz="1400" b="0" dirty="0">
              <a:latin typeface="Calibri" panose="020F0502020204030204" pitchFamily="34" charset="0"/>
              <a:cs typeface="Calibri" panose="020F0502020204030204" pitchFamily="34" charset="0"/>
            </a:rPr>
            <a:t>Meet with </a:t>
          </a:r>
          <a:br>
            <a:rPr lang="en-US" sz="1400" b="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1400" b="0" dirty="0">
              <a:latin typeface="Calibri" panose="020F0502020204030204" pitchFamily="34" charset="0"/>
              <a:cs typeface="Calibri" panose="020F0502020204030204" pitchFamily="34" charset="0"/>
            </a:rPr>
            <a:t>Business Services </a:t>
          </a:r>
          <a:br>
            <a:rPr lang="en-US" sz="1400" b="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1400" b="0" dirty="0">
              <a:latin typeface="Calibri" panose="020F0502020204030204" pitchFamily="34" charset="0"/>
              <a:cs typeface="Calibri" panose="020F0502020204030204" pitchFamily="34" charset="0"/>
            </a:rPr>
            <a:t>to identify </a:t>
          </a:r>
          <a:br>
            <a:rPr lang="en-US" sz="1400" b="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1400" b="0" dirty="0">
              <a:latin typeface="Calibri" panose="020F0502020204030204" pitchFamily="34" charset="0"/>
              <a:cs typeface="Calibri" panose="020F0502020204030204" pitchFamily="34" charset="0"/>
            </a:rPr>
            <a:t>potential candidates </a:t>
          </a:r>
          <a:br>
            <a:rPr lang="en-US" sz="1400" b="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1400" b="0" dirty="0">
              <a:latin typeface="Calibri" panose="020F0502020204030204" pitchFamily="34" charset="0"/>
              <a:cs typeface="Calibri" panose="020F0502020204030204" pitchFamily="34" charset="0"/>
            </a:rPr>
            <a:t>in the pipeline</a:t>
          </a:r>
          <a:endParaRPr lang="en-US" sz="1800" b="1" u="sng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00F66D2-E25D-4C46-94B1-40008C071A17}" type="sibTrans" cxnId="{CBB061D6-B9CC-460B-A649-4FB1559AB2D0}">
      <dgm:prSet/>
      <dgm:spPr/>
      <dgm:t>
        <a:bodyPr/>
        <a:lstStyle/>
        <a:p>
          <a:endParaRPr lang="en-US"/>
        </a:p>
      </dgm:t>
    </dgm:pt>
    <dgm:pt modelId="{60C1FCD3-F95A-43EA-AF9D-651148BD142B}" type="parTrans" cxnId="{CBB061D6-B9CC-460B-A649-4FB1559AB2D0}">
      <dgm:prSet/>
      <dgm:spPr/>
      <dgm:t>
        <a:bodyPr/>
        <a:lstStyle/>
        <a:p>
          <a:endParaRPr lang="en-US"/>
        </a:p>
      </dgm:t>
    </dgm:pt>
    <dgm:pt modelId="{3968851F-A905-4477-AA72-5FD52E47A00B}" type="pres">
      <dgm:prSet presAssocID="{73B6FC29-2A1E-4B77-9758-BACF85D6ED16}" presName="Name0" presStyleCnt="0">
        <dgm:presLayoutVars>
          <dgm:dir/>
          <dgm:resizeHandles val="exact"/>
        </dgm:presLayoutVars>
      </dgm:prSet>
      <dgm:spPr/>
    </dgm:pt>
    <dgm:pt modelId="{ECBFE10B-C679-4F0D-B169-5284A639C582}" type="pres">
      <dgm:prSet presAssocID="{73B6FC29-2A1E-4B77-9758-BACF85D6ED16}" presName="fgShape" presStyleLbl="fgShp" presStyleIdx="0" presStyleCnt="1" custScaleX="108696" custLinFactNeighborX="2081" custLinFactNeighborY="33226"/>
      <dgm:spPr/>
    </dgm:pt>
    <dgm:pt modelId="{0EF224E5-69DC-4B59-B9B0-43976FEBD1CF}" type="pres">
      <dgm:prSet presAssocID="{73B6FC29-2A1E-4B77-9758-BACF85D6ED16}" presName="linComp" presStyleCnt="0"/>
      <dgm:spPr/>
    </dgm:pt>
    <dgm:pt modelId="{F04F4805-3B94-40E9-A63B-F23C5AF2B018}" type="pres">
      <dgm:prSet presAssocID="{EB28EAED-DCAE-4264-9318-554029CFC861}" presName="compNode" presStyleCnt="0"/>
      <dgm:spPr/>
    </dgm:pt>
    <dgm:pt modelId="{9CE10408-42AA-42DF-9B83-10E3E2407248}" type="pres">
      <dgm:prSet presAssocID="{EB28EAED-DCAE-4264-9318-554029CFC861}" presName="bkgdShape" presStyleLbl="node1" presStyleIdx="0" presStyleCnt="5" custLinFactNeighborX="-26443" custLinFactNeighborY="-1443"/>
      <dgm:spPr/>
    </dgm:pt>
    <dgm:pt modelId="{A5F24C78-4D15-4139-A270-84B86638BBC7}" type="pres">
      <dgm:prSet presAssocID="{EB28EAED-DCAE-4264-9318-554029CFC861}" presName="nodeTx" presStyleLbl="node1" presStyleIdx="0" presStyleCnt="5">
        <dgm:presLayoutVars>
          <dgm:bulletEnabled val="1"/>
        </dgm:presLayoutVars>
      </dgm:prSet>
      <dgm:spPr/>
    </dgm:pt>
    <dgm:pt modelId="{88A7CFF5-FDCE-466B-97C4-5306D50A0394}" type="pres">
      <dgm:prSet presAssocID="{EB28EAED-DCAE-4264-9318-554029CFC861}" presName="invisiNode" presStyleLbl="node1" presStyleIdx="0" presStyleCnt="5"/>
      <dgm:spPr/>
    </dgm:pt>
    <dgm:pt modelId="{4E53C655-EECB-4FED-B7D6-A2F140E0880F}" type="pres">
      <dgm:prSet presAssocID="{EB28EAED-DCAE-4264-9318-554029CFC861}" presName="imagNode" presStyleLbl="fgImgPlace1" presStyleIdx="0" presStyleCnt="5" custLinFactNeighborX="-2923" custLinFactNeighborY="-2880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ople Icon"/>
        </a:ext>
      </dgm:extLst>
    </dgm:pt>
    <dgm:pt modelId="{9B81B52C-1A14-46CC-946B-2B0DAE77649E}" type="pres">
      <dgm:prSet presAssocID="{E0DD17FB-9BAC-4D03-AE0D-11D390D69235}" presName="sibTrans" presStyleLbl="sibTrans2D1" presStyleIdx="0" presStyleCnt="0"/>
      <dgm:spPr/>
    </dgm:pt>
    <dgm:pt modelId="{3FA644C5-C6C2-4F4B-AC52-51232A0D4F78}" type="pres">
      <dgm:prSet presAssocID="{C40EB350-564B-4E0C-A454-68734B3AB80F}" presName="compNode" presStyleCnt="0"/>
      <dgm:spPr/>
    </dgm:pt>
    <dgm:pt modelId="{57493D87-F064-4C5B-89AE-9FA9FF2CD99C}" type="pres">
      <dgm:prSet presAssocID="{C40EB350-564B-4E0C-A454-68734B3AB80F}" presName="bkgdShape" presStyleLbl="node1" presStyleIdx="1" presStyleCnt="5" custLinFactNeighborX="803"/>
      <dgm:spPr/>
    </dgm:pt>
    <dgm:pt modelId="{5C4F6F9C-74FB-4DB2-B0CD-F1DBA77DD21E}" type="pres">
      <dgm:prSet presAssocID="{C40EB350-564B-4E0C-A454-68734B3AB80F}" presName="nodeTx" presStyleLbl="node1" presStyleIdx="1" presStyleCnt="5">
        <dgm:presLayoutVars>
          <dgm:bulletEnabled val="1"/>
        </dgm:presLayoutVars>
      </dgm:prSet>
      <dgm:spPr/>
    </dgm:pt>
    <dgm:pt modelId="{CA3D31CD-BAFF-4E4F-B64A-202EECAA547D}" type="pres">
      <dgm:prSet presAssocID="{C40EB350-564B-4E0C-A454-68734B3AB80F}" presName="invisiNode" presStyleLbl="node1" presStyleIdx="1" presStyleCnt="5"/>
      <dgm:spPr/>
    </dgm:pt>
    <dgm:pt modelId="{24A4E9BF-DD6E-4B19-846A-83325E044201}" type="pres">
      <dgm:prSet presAssocID="{C40EB350-564B-4E0C-A454-68734B3AB80F}" presName="imagNode" presStyleLbl="fgImgPlace1" presStyleIdx="1" presStyleCnt="5" custLinFactNeighborX="-587" custLinFactNeighborY="-423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  <dgm:extLst>
        <a:ext uri="{E40237B7-FDA0-4F09-8148-C483321AD2D9}">
          <dgm14:cNvPr xmlns:dgm14="http://schemas.microsoft.com/office/drawing/2010/diagram" id="0" name="" descr="People at desk icon"/>
        </a:ext>
      </dgm:extLst>
    </dgm:pt>
    <dgm:pt modelId="{C26136E3-4676-4530-B0B7-AAFDE36065F1}" type="pres">
      <dgm:prSet presAssocID="{7109A59A-3DC5-4E32-AA75-2334473C1648}" presName="sibTrans" presStyleLbl="sibTrans2D1" presStyleIdx="0" presStyleCnt="0"/>
      <dgm:spPr/>
    </dgm:pt>
    <dgm:pt modelId="{0B573E27-A043-4C7B-BC16-C1E92A1A3D3C}" type="pres">
      <dgm:prSet presAssocID="{C7565930-76FA-4A4C-BFC2-68C33180C00C}" presName="compNode" presStyleCnt="0"/>
      <dgm:spPr/>
    </dgm:pt>
    <dgm:pt modelId="{7A59469C-40DA-4807-B964-F08ABA4FED5C}" type="pres">
      <dgm:prSet presAssocID="{C7565930-76FA-4A4C-BFC2-68C33180C00C}" presName="bkgdShape" presStyleLbl="node1" presStyleIdx="2" presStyleCnt="5" custLinFactNeighborX="1555" custLinFactNeighborY="0"/>
      <dgm:spPr/>
    </dgm:pt>
    <dgm:pt modelId="{1DFC0CC9-B919-46A9-85DD-4F14C9776111}" type="pres">
      <dgm:prSet presAssocID="{C7565930-76FA-4A4C-BFC2-68C33180C00C}" presName="nodeTx" presStyleLbl="node1" presStyleIdx="2" presStyleCnt="5">
        <dgm:presLayoutVars>
          <dgm:bulletEnabled val="1"/>
        </dgm:presLayoutVars>
      </dgm:prSet>
      <dgm:spPr/>
    </dgm:pt>
    <dgm:pt modelId="{3EB21405-0D48-4379-8EB7-24869E0A159B}" type="pres">
      <dgm:prSet presAssocID="{C7565930-76FA-4A4C-BFC2-68C33180C00C}" presName="invisiNode" presStyleLbl="node1" presStyleIdx="2" presStyleCnt="5"/>
      <dgm:spPr/>
    </dgm:pt>
    <dgm:pt modelId="{AD20F6E3-DF65-46CB-A6CF-1265B85DDB24}" type="pres">
      <dgm:prSet presAssocID="{C7565930-76FA-4A4C-BFC2-68C33180C00C}" presName="imagNode" presStyleLbl="fgImgPlace1" presStyleIdx="2" presStyleCnt="5" custLinFactNeighborX="861" custLinFactNeighborY="-423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  <dgm:extLst>
        <a:ext uri="{E40237B7-FDA0-4F09-8148-C483321AD2D9}">
          <dgm14:cNvPr xmlns:dgm14="http://schemas.microsoft.com/office/drawing/2010/diagram" id="0" name="" descr="Person being magnified"/>
        </a:ext>
      </dgm:extLst>
    </dgm:pt>
    <dgm:pt modelId="{A5C9F8C1-B3C5-457C-BD3D-26027CFA1594}" type="pres">
      <dgm:prSet presAssocID="{A00F66D2-E25D-4C46-94B1-40008C071A17}" presName="sibTrans" presStyleLbl="sibTrans2D1" presStyleIdx="0" presStyleCnt="0"/>
      <dgm:spPr/>
    </dgm:pt>
    <dgm:pt modelId="{CB8C1D18-C716-4676-AC48-6FBDE053CFC9}" type="pres">
      <dgm:prSet presAssocID="{4302B972-03B8-44B3-94E6-8273F4D76BAD}" presName="compNode" presStyleCnt="0"/>
      <dgm:spPr/>
    </dgm:pt>
    <dgm:pt modelId="{0EFC015F-6F33-4F37-831E-48C76176918A}" type="pres">
      <dgm:prSet presAssocID="{4302B972-03B8-44B3-94E6-8273F4D76BAD}" presName="bkgdShape" presStyleLbl="node1" presStyleIdx="3" presStyleCnt="5"/>
      <dgm:spPr/>
    </dgm:pt>
    <dgm:pt modelId="{FAA6D01D-F48C-47AE-9DA2-269A48015C4E}" type="pres">
      <dgm:prSet presAssocID="{4302B972-03B8-44B3-94E6-8273F4D76BAD}" presName="nodeTx" presStyleLbl="node1" presStyleIdx="3" presStyleCnt="5">
        <dgm:presLayoutVars>
          <dgm:bulletEnabled val="1"/>
        </dgm:presLayoutVars>
      </dgm:prSet>
      <dgm:spPr/>
    </dgm:pt>
    <dgm:pt modelId="{DE01E4C0-3881-4EDC-A9D5-09CBAECE838C}" type="pres">
      <dgm:prSet presAssocID="{4302B972-03B8-44B3-94E6-8273F4D76BAD}" presName="invisiNode" presStyleLbl="node1" presStyleIdx="3" presStyleCnt="5"/>
      <dgm:spPr/>
    </dgm:pt>
    <dgm:pt modelId="{B34C9E50-829C-4EF3-81C1-5E3B243AF844}" type="pres">
      <dgm:prSet presAssocID="{4302B972-03B8-44B3-94E6-8273F4D76BAD}" presName="imagNode" presStyleLbl="fgImgPlace1" presStyleIdx="3" presStyleCnt="5" custLinFactNeighborX="1501" custLinFactNeighborY="-5278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verse icon of people"/>
        </a:ext>
      </dgm:extLst>
    </dgm:pt>
    <dgm:pt modelId="{E51DFC95-F852-4E87-BF69-D5D8D47F1730}" type="pres">
      <dgm:prSet presAssocID="{920B03E0-5A87-4ADD-8D28-CA05E3B252B9}" presName="sibTrans" presStyleLbl="sibTrans2D1" presStyleIdx="0" presStyleCnt="0"/>
      <dgm:spPr/>
    </dgm:pt>
    <dgm:pt modelId="{4F3AE2A8-2D4E-4B12-9957-9E81B21F5F71}" type="pres">
      <dgm:prSet presAssocID="{B3501158-0030-434B-ABA2-84ABF59D4A49}" presName="compNode" presStyleCnt="0"/>
      <dgm:spPr/>
    </dgm:pt>
    <dgm:pt modelId="{0877E04F-97E4-4446-9392-483E3AA4A860}" type="pres">
      <dgm:prSet presAssocID="{B3501158-0030-434B-ABA2-84ABF59D4A49}" presName="bkgdShape" presStyleLbl="node1" presStyleIdx="4" presStyleCnt="5"/>
      <dgm:spPr/>
    </dgm:pt>
    <dgm:pt modelId="{DCC7BE82-3215-474E-B168-1D18068D1C75}" type="pres">
      <dgm:prSet presAssocID="{B3501158-0030-434B-ABA2-84ABF59D4A49}" presName="nodeTx" presStyleLbl="node1" presStyleIdx="4" presStyleCnt="5">
        <dgm:presLayoutVars>
          <dgm:bulletEnabled val="1"/>
        </dgm:presLayoutVars>
      </dgm:prSet>
      <dgm:spPr/>
    </dgm:pt>
    <dgm:pt modelId="{C0A840D9-0689-49B7-8F91-8897899C1873}" type="pres">
      <dgm:prSet presAssocID="{B3501158-0030-434B-ABA2-84ABF59D4A49}" presName="invisiNode" presStyleLbl="node1" presStyleIdx="4" presStyleCnt="5"/>
      <dgm:spPr/>
    </dgm:pt>
    <dgm:pt modelId="{74879E82-4B50-4467-8C68-F56F92CBD18A}" type="pres">
      <dgm:prSet presAssocID="{B3501158-0030-434B-ABA2-84ABF59D4A49}" presName="imagNode" presStyleLbl="fgImgPlace1" presStyleIdx="4" presStyleCnt="5" custLinFactNeighborX="-65" custLinFactNeighborY="-3189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8000" r="-28000"/>
          </a:stretch>
        </a:blipFill>
      </dgm:spPr>
      <dgm:extLst>
        <a:ext uri="{E40237B7-FDA0-4F09-8148-C483321AD2D9}">
          <dgm14:cNvPr xmlns:dgm14="http://schemas.microsoft.com/office/drawing/2010/diagram" id="0" name="" descr="Icon stating &quot;Let's do this&quot;"/>
        </a:ext>
      </dgm:extLst>
    </dgm:pt>
  </dgm:ptLst>
  <dgm:cxnLst>
    <dgm:cxn modelId="{C0DCD801-AE1C-416D-B5B6-139D6701F3B4}" type="presOf" srcId="{4302B972-03B8-44B3-94E6-8273F4D76BAD}" destId="{FAA6D01D-F48C-47AE-9DA2-269A48015C4E}" srcOrd="1" destOrd="0" presId="urn:microsoft.com/office/officeart/2005/8/layout/hList7"/>
    <dgm:cxn modelId="{10D1790B-09C4-40C1-876E-F05F99BC2723}" type="presOf" srcId="{4302B972-03B8-44B3-94E6-8273F4D76BAD}" destId="{0EFC015F-6F33-4F37-831E-48C76176918A}" srcOrd="0" destOrd="0" presId="urn:microsoft.com/office/officeart/2005/8/layout/hList7"/>
    <dgm:cxn modelId="{53BE1317-C20C-4B4F-A19B-37806BCBE148}" type="presOf" srcId="{EB28EAED-DCAE-4264-9318-554029CFC861}" destId="{A5F24C78-4D15-4139-A270-84B86638BBC7}" srcOrd="1" destOrd="0" presId="urn:microsoft.com/office/officeart/2005/8/layout/hList7"/>
    <dgm:cxn modelId="{A1B36326-54A6-4103-815B-94112A75926A}" type="presOf" srcId="{EB28EAED-DCAE-4264-9318-554029CFC861}" destId="{9CE10408-42AA-42DF-9B83-10E3E2407248}" srcOrd="0" destOrd="0" presId="urn:microsoft.com/office/officeart/2005/8/layout/hList7"/>
    <dgm:cxn modelId="{4210AB2A-9885-4148-B28F-89059D4693DF}" srcId="{73B6FC29-2A1E-4B77-9758-BACF85D6ED16}" destId="{EB28EAED-DCAE-4264-9318-554029CFC861}" srcOrd="0" destOrd="0" parTransId="{0B151AA8-AC4E-457D-9C11-83D94CACCE43}" sibTransId="{E0DD17FB-9BAC-4D03-AE0D-11D390D69235}"/>
    <dgm:cxn modelId="{D957BF2A-697F-4DA2-B794-E4B4B5EA0CF9}" srcId="{73B6FC29-2A1E-4B77-9758-BACF85D6ED16}" destId="{B3501158-0030-434B-ABA2-84ABF59D4A49}" srcOrd="4" destOrd="0" parTransId="{D163E9A3-D3BD-4AFB-A26D-992AB0D9D18A}" sibTransId="{78C97EA7-0141-4EB3-ADFF-F1A5A0A95A48}"/>
    <dgm:cxn modelId="{04C8092D-4B0E-49F5-B91F-97B483D5AEED}" type="presOf" srcId="{7109A59A-3DC5-4E32-AA75-2334473C1648}" destId="{C26136E3-4676-4530-B0B7-AAFDE36065F1}" srcOrd="0" destOrd="0" presId="urn:microsoft.com/office/officeart/2005/8/layout/hList7"/>
    <dgm:cxn modelId="{FAFDE730-6629-4F76-A188-B29F6FE5AF7D}" type="presOf" srcId="{C40EB350-564B-4E0C-A454-68734B3AB80F}" destId="{57493D87-F064-4C5B-89AE-9FA9FF2CD99C}" srcOrd="0" destOrd="0" presId="urn:microsoft.com/office/officeart/2005/8/layout/hList7"/>
    <dgm:cxn modelId="{7A8B9833-941A-4EEB-9317-16F0A97EB4A8}" type="presOf" srcId="{E0DD17FB-9BAC-4D03-AE0D-11D390D69235}" destId="{9B81B52C-1A14-46CC-946B-2B0DAE77649E}" srcOrd="0" destOrd="0" presId="urn:microsoft.com/office/officeart/2005/8/layout/hList7"/>
    <dgm:cxn modelId="{0024476E-65AB-472F-93E0-114191370FFC}" srcId="{73B6FC29-2A1E-4B77-9758-BACF85D6ED16}" destId="{C40EB350-564B-4E0C-A454-68734B3AB80F}" srcOrd="1" destOrd="0" parTransId="{833C018A-3F2B-41F2-A217-255FF22F5E13}" sibTransId="{7109A59A-3DC5-4E32-AA75-2334473C1648}"/>
    <dgm:cxn modelId="{31D0B172-33D5-460C-B92C-EA4ABDAC3D7D}" type="presOf" srcId="{A00F66D2-E25D-4C46-94B1-40008C071A17}" destId="{A5C9F8C1-B3C5-457C-BD3D-26027CFA1594}" srcOrd="0" destOrd="0" presId="urn:microsoft.com/office/officeart/2005/8/layout/hList7"/>
    <dgm:cxn modelId="{E707F6BE-D465-4CE9-B9D9-1A1BA9392975}" type="presOf" srcId="{B3501158-0030-434B-ABA2-84ABF59D4A49}" destId="{DCC7BE82-3215-474E-B168-1D18068D1C75}" srcOrd="1" destOrd="0" presId="urn:microsoft.com/office/officeart/2005/8/layout/hList7"/>
    <dgm:cxn modelId="{8DAAC7C3-2E0F-4331-AD74-FFDFF809D557}" type="presOf" srcId="{73B6FC29-2A1E-4B77-9758-BACF85D6ED16}" destId="{3968851F-A905-4477-AA72-5FD52E47A00B}" srcOrd="0" destOrd="0" presId="urn:microsoft.com/office/officeart/2005/8/layout/hList7"/>
    <dgm:cxn modelId="{396376CA-1208-4F85-B197-8ED135BA2AB0}" type="presOf" srcId="{C7565930-76FA-4A4C-BFC2-68C33180C00C}" destId="{7A59469C-40DA-4807-B964-F08ABA4FED5C}" srcOrd="0" destOrd="0" presId="urn:microsoft.com/office/officeart/2005/8/layout/hList7"/>
    <dgm:cxn modelId="{AC61ABCC-2DBF-4785-98DD-6ACC92AB89A4}" type="presOf" srcId="{C40EB350-564B-4E0C-A454-68734B3AB80F}" destId="{5C4F6F9C-74FB-4DB2-B0CD-F1DBA77DD21E}" srcOrd="1" destOrd="0" presId="urn:microsoft.com/office/officeart/2005/8/layout/hList7"/>
    <dgm:cxn modelId="{B0280DD0-7D14-4AD4-89E0-A7BD21EA556A}" srcId="{73B6FC29-2A1E-4B77-9758-BACF85D6ED16}" destId="{4302B972-03B8-44B3-94E6-8273F4D76BAD}" srcOrd="3" destOrd="0" parTransId="{0FB22708-0DE6-4EBE-BBE9-2041B51EB860}" sibTransId="{920B03E0-5A87-4ADD-8D28-CA05E3B252B9}"/>
    <dgm:cxn modelId="{CBB061D6-B9CC-460B-A649-4FB1559AB2D0}" srcId="{73B6FC29-2A1E-4B77-9758-BACF85D6ED16}" destId="{C7565930-76FA-4A4C-BFC2-68C33180C00C}" srcOrd="2" destOrd="0" parTransId="{60C1FCD3-F95A-43EA-AF9D-651148BD142B}" sibTransId="{A00F66D2-E25D-4C46-94B1-40008C071A17}"/>
    <dgm:cxn modelId="{D8E900E4-A15B-4216-80CC-2D79588EA3B7}" type="presOf" srcId="{920B03E0-5A87-4ADD-8D28-CA05E3B252B9}" destId="{E51DFC95-F852-4E87-BF69-D5D8D47F1730}" srcOrd="0" destOrd="0" presId="urn:microsoft.com/office/officeart/2005/8/layout/hList7"/>
    <dgm:cxn modelId="{54F83FF2-12A3-4D9D-B0A6-46758B817705}" type="presOf" srcId="{C7565930-76FA-4A4C-BFC2-68C33180C00C}" destId="{1DFC0CC9-B919-46A9-85DD-4F14C9776111}" srcOrd="1" destOrd="0" presId="urn:microsoft.com/office/officeart/2005/8/layout/hList7"/>
    <dgm:cxn modelId="{08B16CFF-1A40-4A52-9381-051385CD3D8A}" type="presOf" srcId="{B3501158-0030-434B-ABA2-84ABF59D4A49}" destId="{0877E04F-97E4-4446-9392-483E3AA4A860}" srcOrd="0" destOrd="0" presId="urn:microsoft.com/office/officeart/2005/8/layout/hList7"/>
    <dgm:cxn modelId="{4B392022-6707-4A19-85DC-0E802AE21859}" type="presParOf" srcId="{3968851F-A905-4477-AA72-5FD52E47A00B}" destId="{ECBFE10B-C679-4F0D-B169-5284A639C582}" srcOrd="0" destOrd="0" presId="urn:microsoft.com/office/officeart/2005/8/layout/hList7"/>
    <dgm:cxn modelId="{2742DAB4-CD1E-4AF0-9476-D147F90E87BE}" type="presParOf" srcId="{3968851F-A905-4477-AA72-5FD52E47A00B}" destId="{0EF224E5-69DC-4B59-B9B0-43976FEBD1CF}" srcOrd="1" destOrd="0" presId="urn:microsoft.com/office/officeart/2005/8/layout/hList7"/>
    <dgm:cxn modelId="{690BB043-8C4A-4795-904E-A2AF644DF05A}" type="presParOf" srcId="{0EF224E5-69DC-4B59-B9B0-43976FEBD1CF}" destId="{F04F4805-3B94-40E9-A63B-F23C5AF2B018}" srcOrd="0" destOrd="0" presId="urn:microsoft.com/office/officeart/2005/8/layout/hList7"/>
    <dgm:cxn modelId="{02788C13-7188-42B9-9E01-13BAB3C82868}" type="presParOf" srcId="{F04F4805-3B94-40E9-A63B-F23C5AF2B018}" destId="{9CE10408-42AA-42DF-9B83-10E3E2407248}" srcOrd="0" destOrd="0" presId="urn:microsoft.com/office/officeart/2005/8/layout/hList7"/>
    <dgm:cxn modelId="{C3411898-0E6A-496C-8991-382EAA3D5A33}" type="presParOf" srcId="{F04F4805-3B94-40E9-A63B-F23C5AF2B018}" destId="{A5F24C78-4D15-4139-A270-84B86638BBC7}" srcOrd="1" destOrd="0" presId="urn:microsoft.com/office/officeart/2005/8/layout/hList7"/>
    <dgm:cxn modelId="{CD6FFA6E-2956-45B0-AF95-71846AE3B4C1}" type="presParOf" srcId="{F04F4805-3B94-40E9-A63B-F23C5AF2B018}" destId="{88A7CFF5-FDCE-466B-97C4-5306D50A0394}" srcOrd="2" destOrd="0" presId="urn:microsoft.com/office/officeart/2005/8/layout/hList7"/>
    <dgm:cxn modelId="{C5B43C3B-3FF5-419A-B804-3D9742171511}" type="presParOf" srcId="{F04F4805-3B94-40E9-A63B-F23C5AF2B018}" destId="{4E53C655-EECB-4FED-B7D6-A2F140E0880F}" srcOrd="3" destOrd="0" presId="urn:microsoft.com/office/officeart/2005/8/layout/hList7"/>
    <dgm:cxn modelId="{5096AB1A-2080-466F-9976-2610AA289CF9}" type="presParOf" srcId="{0EF224E5-69DC-4B59-B9B0-43976FEBD1CF}" destId="{9B81B52C-1A14-46CC-946B-2B0DAE77649E}" srcOrd="1" destOrd="0" presId="urn:microsoft.com/office/officeart/2005/8/layout/hList7"/>
    <dgm:cxn modelId="{1AD6D2BC-89A5-4E51-A55A-E19DA1812EBD}" type="presParOf" srcId="{0EF224E5-69DC-4B59-B9B0-43976FEBD1CF}" destId="{3FA644C5-C6C2-4F4B-AC52-51232A0D4F78}" srcOrd="2" destOrd="0" presId="urn:microsoft.com/office/officeart/2005/8/layout/hList7"/>
    <dgm:cxn modelId="{FC1B2B25-3EA3-43C4-81E1-6E509A8CB5DA}" type="presParOf" srcId="{3FA644C5-C6C2-4F4B-AC52-51232A0D4F78}" destId="{57493D87-F064-4C5B-89AE-9FA9FF2CD99C}" srcOrd="0" destOrd="0" presId="urn:microsoft.com/office/officeart/2005/8/layout/hList7"/>
    <dgm:cxn modelId="{144AD02B-FE08-4CE6-B46E-6246D80DF56E}" type="presParOf" srcId="{3FA644C5-C6C2-4F4B-AC52-51232A0D4F78}" destId="{5C4F6F9C-74FB-4DB2-B0CD-F1DBA77DD21E}" srcOrd="1" destOrd="0" presId="urn:microsoft.com/office/officeart/2005/8/layout/hList7"/>
    <dgm:cxn modelId="{CF3AC5B5-75B4-4E4F-A1C6-CAC3E7F96794}" type="presParOf" srcId="{3FA644C5-C6C2-4F4B-AC52-51232A0D4F78}" destId="{CA3D31CD-BAFF-4E4F-B64A-202EECAA547D}" srcOrd="2" destOrd="0" presId="urn:microsoft.com/office/officeart/2005/8/layout/hList7"/>
    <dgm:cxn modelId="{B29EA00C-05F3-4D50-B039-17CCB940811F}" type="presParOf" srcId="{3FA644C5-C6C2-4F4B-AC52-51232A0D4F78}" destId="{24A4E9BF-DD6E-4B19-846A-83325E044201}" srcOrd="3" destOrd="0" presId="urn:microsoft.com/office/officeart/2005/8/layout/hList7"/>
    <dgm:cxn modelId="{486E7311-3743-4B74-AFDB-0C150FF34C6A}" type="presParOf" srcId="{0EF224E5-69DC-4B59-B9B0-43976FEBD1CF}" destId="{C26136E3-4676-4530-B0B7-AAFDE36065F1}" srcOrd="3" destOrd="0" presId="urn:microsoft.com/office/officeart/2005/8/layout/hList7"/>
    <dgm:cxn modelId="{16F656A6-BB66-4AC2-A23D-3604389ABD84}" type="presParOf" srcId="{0EF224E5-69DC-4B59-B9B0-43976FEBD1CF}" destId="{0B573E27-A043-4C7B-BC16-C1E92A1A3D3C}" srcOrd="4" destOrd="0" presId="urn:microsoft.com/office/officeart/2005/8/layout/hList7"/>
    <dgm:cxn modelId="{86BB37B8-66A7-4410-A68B-1FAABCDEA943}" type="presParOf" srcId="{0B573E27-A043-4C7B-BC16-C1E92A1A3D3C}" destId="{7A59469C-40DA-4807-B964-F08ABA4FED5C}" srcOrd="0" destOrd="0" presId="urn:microsoft.com/office/officeart/2005/8/layout/hList7"/>
    <dgm:cxn modelId="{A6C17407-D836-4F17-9F9D-F3DCBAE273E7}" type="presParOf" srcId="{0B573E27-A043-4C7B-BC16-C1E92A1A3D3C}" destId="{1DFC0CC9-B919-46A9-85DD-4F14C9776111}" srcOrd="1" destOrd="0" presId="urn:microsoft.com/office/officeart/2005/8/layout/hList7"/>
    <dgm:cxn modelId="{84259F7F-D4CC-485D-9E37-65233673BB88}" type="presParOf" srcId="{0B573E27-A043-4C7B-BC16-C1E92A1A3D3C}" destId="{3EB21405-0D48-4379-8EB7-24869E0A159B}" srcOrd="2" destOrd="0" presId="urn:microsoft.com/office/officeart/2005/8/layout/hList7"/>
    <dgm:cxn modelId="{5287E0AE-C709-4E0D-A171-7CED119F2797}" type="presParOf" srcId="{0B573E27-A043-4C7B-BC16-C1E92A1A3D3C}" destId="{AD20F6E3-DF65-46CB-A6CF-1265B85DDB24}" srcOrd="3" destOrd="0" presId="urn:microsoft.com/office/officeart/2005/8/layout/hList7"/>
    <dgm:cxn modelId="{345824D5-9D27-4C9F-922D-BDA064F82CA2}" type="presParOf" srcId="{0EF224E5-69DC-4B59-B9B0-43976FEBD1CF}" destId="{A5C9F8C1-B3C5-457C-BD3D-26027CFA1594}" srcOrd="5" destOrd="0" presId="urn:microsoft.com/office/officeart/2005/8/layout/hList7"/>
    <dgm:cxn modelId="{C024D9C7-3709-4278-845C-9B02A0792F0E}" type="presParOf" srcId="{0EF224E5-69DC-4B59-B9B0-43976FEBD1CF}" destId="{CB8C1D18-C716-4676-AC48-6FBDE053CFC9}" srcOrd="6" destOrd="0" presId="urn:microsoft.com/office/officeart/2005/8/layout/hList7"/>
    <dgm:cxn modelId="{3074FBFB-24F5-4084-9836-F858432C8E12}" type="presParOf" srcId="{CB8C1D18-C716-4676-AC48-6FBDE053CFC9}" destId="{0EFC015F-6F33-4F37-831E-48C76176918A}" srcOrd="0" destOrd="0" presId="urn:microsoft.com/office/officeart/2005/8/layout/hList7"/>
    <dgm:cxn modelId="{CECFFBFF-B582-4EDF-A98F-ECE62C929390}" type="presParOf" srcId="{CB8C1D18-C716-4676-AC48-6FBDE053CFC9}" destId="{FAA6D01D-F48C-47AE-9DA2-269A48015C4E}" srcOrd="1" destOrd="0" presId="urn:microsoft.com/office/officeart/2005/8/layout/hList7"/>
    <dgm:cxn modelId="{0C1FEB56-21BA-4E9F-87C1-5BE5D0CD53D2}" type="presParOf" srcId="{CB8C1D18-C716-4676-AC48-6FBDE053CFC9}" destId="{DE01E4C0-3881-4EDC-A9D5-09CBAECE838C}" srcOrd="2" destOrd="0" presId="urn:microsoft.com/office/officeart/2005/8/layout/hList7"/>
    <dgm:cxn modelId="{BC62DA02-D72A-49CA-879F-10037BB0E78D}" type="presParOf" srcId="{CB8C1D18-C716-4676-AC48-6FBDE053CFC9}" destId="{B34C9E50-829C-4EF3-81C1-5E3B243AF844}" srcOrd="3" destOrd="0" presId="urn:microsoft.com/office/officeart/2005/8/layout/hList7"/>
    <dgm:cxn modelId="{C7AA8AC4-0A9A-43A3-8D0A-40189F3ADEF7}" type="presParOf" srcId="{0EF224E5-69DC-4B59-B9B0-43976FEBD1CF}" destId="{E51DFC95-F852-4E87-BF69-D5D8D47F1730}" srcOrd="7" destOrd="0" presId="urn:microsoft.com/office/officeart/2005/8/layout/hList7"/>
    <dgm:cxn modelId="{AFC3ED73-F5CD-469A-9CC4-AF395592359B}" type="presParOf" srcId="{0EF224E5-69DC-4B59-B9B0-43976FEBD1CF}" destId="{4F3AE2A8-2D4E-4B12-9957-9E81B21F5F71}" srcOrd="8" destOrd="0" presId="urn:microsoft.com/office/officeart/2005/8/layout/hList7"/>
    <dgm:cxn modelId="{375BEE31-0B93-4013-8231-B00F3F5F2F60}" type="presParOf" srcId="{4F3AE2A8-2D4E-4B12-9957-9E81B21F5F71}" destId="{0877E04F-97E4-4446-9392-483E3AA4A860}" srcOrd="0" destOrd="0" presId="urn:microsoft.com/office/officeart/2005/8/layout/hList7"/>
    <dgm:cxn modelId="{EB1C3596-9FB1-41CF-BCDB-3D6D0CDED7A4}" type="presParOf" srcId="{4F3AE2A8-2D4E-4B12-9957-9E81B21F5F71}" destId="{DCC7BE82-3215-474E-B168-1D18068D1C75}" srcOrd="1" destOrd="0" presId="urn:microsoft.com/office/officeart/2005/8/layout/hList7"/>
    <dgm:cxn modelId="{226EEBF3-660C-45D2-B2DA-9400B1AEE25E}" type="presParOf" srcId="{4F3AE2A8-2D4E-4B12-9957-9E81B21F5F71}" destId="{C0A840D9-0689-49B7-8F91-8897899C1873}" srcOrd="2" destOrd="0" presId="urn:microsoft.com/office/officeart/2005/8/layout/hList7"/>
    <dgm:cxn modelId="{D31E3775-DC4F-4F2E-A5E7-251986313291}" type="presParOf" srcId="{4F3AE2A8-2D4E-4B12-9957-9E81B21F5F71}" destId="{74879E82-4B50-4467-8C68-F56F92CBD18A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E10408-42AA-42DF-9B83-10E3E2407248}">
      <dsp:nvSpPr>
        <dsp:cNvPr id="0" name=""/>
        <dsp:cNvSpPr/>
      </dsp:nvSpPr>
      <dsp:spPr>
        <a:xfrm>
          <a:off x="0" y="0"/>
          <a:ext cx="2191111" cy="50585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u="sng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u="sng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b="1" u="sng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sng" kern="1200" dirty="0">
              <a:latin typeface="Calibri" panose="020F0502020204030204" pitchFamily="34" charset="0"/>
              <a:cs typeface="Calibri" panose="020F0502020204030204" pitchFamily="34" charset="0"/>
            </a:rPr>
            <a:t>Welcome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*Register </a:t>
          </a:r>
          <a:r>
            <a:rPr lang="en-US" sz="1400" kern="1200" dirty="0" err="1">
              <a:latin typeface="Calibri" panose="020F0502020204030204" pitchFamily="34" charset="0"/>
              <a:cs typeface="Calibri" panose="020F0502020204030204" pitchFamily="34" charset="0"/>
            </a:rPr>
            <a:t>NCWorks</a:t>
          </a:r>
          <a:endParaRPr lang="en-US" sz="14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  <a:p>
          <a:pPr marL="0"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>
        <a:off x="0" y="2023402"/>
        <a:ext cx="2191111" cy="2023402"/>
      </dsp:txXfrm>
    </dsp:sp>
    <dsp:sp modelId="{4E53C655-EECB-4FED-B7D6-A2F140E0880F}">
      <dsp:nvSpPr>
        <dsp:cNvPr id="0" name=""/>
        <dsp:cNvSpPr/>
      </dsp:nvSpPr>
      <dsp:spPr>
        <a:xfrm>
          <a:off x="204077" y="254997"/>
          <a:ext cx="1684482" cy="1684482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7493D87-F064-4C5B-89AE-9FA9FF2CD99C}">
      <dsp:nvSpPr>
        <dsp:cNvPr id="0" name=""/>
        <dsp:cNvSpPr/>
      </dsp:nvSpPr>
      <dsp:spPr>
        <a:xfrm>
          <a:off x="2274439" y="0"/>
          <a:ext cx="2191111" cy="50585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5275854"/>
                <a:satOff val="-13853"/>
                <a:lumOff val="-299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-5275854"/>
                <a:satOff val="-13853"/>
                <a:lumOff val="-299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u="sng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sng" kern="1200" dirty="0">
              <a:latin typeface="Calibri" panose="020F0502020204030204" pitchFamily="34" charset="0"/>
              <a:cs typeface="Calibri" panose="020F0502020204030204" pitchFamily="34" charset="0"/>
            </a:rPr>
            <a:t>Talent Development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u="none" kern="1200" dirty="0">
              <a:latin typeface="Calibri" panose="020F0502020204030204" pitchFamily="34" charset="0"/>
              <a:cs typeface="Calibri" panose="020F0502020204030204" pitchFamily="34" charset="0"/>
            </a:rPr>
            <a:t>*</a:t>
          </a: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Determine WIOA </a:t>
          </a:r>
          <a:b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  Eligibility</a:t>
          </a:r>
          <a:b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endParaRPr lang="en-US" sz="5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*Identify potential </a:t>
          </a:r>
          <a:b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 streams &amp; Co </a:t>
          </a:r>
          <a:b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 enrollment </a:t>
          </a:r>
          <a:b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  opportunities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US" sz="5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*Needs Assessment</a:t>
          </a:r>
          <a:endParaRPr lang="en-US" sz="1400" b="1" u="sng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274439" y="2023402"/>
        <a:ext cx="2191111" cy="2023402"/>
      </dsp:txXfrm>
    </dsp:sp>
    <dsp:sp modelId="{24A4E9BF-DD6E-4B19-846A-83325E044201}">
      <dsp:nvSpPr>
        <dsp:cNvPr id="0" name=""/>
        <dsp:cNvSpPr/>
      </dsp:nvSpPr>
      <dsp:spPr>
        <a:xfrm>
          <a:off x="2500271" y="232206"/>
          <a:ext cx="1684482" cy="1684482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A59469C-40DA-4807-B964-F08ABA4FED5C}">
      <dsp:nvSpPr>
        <dsp:cNvPr id="0" name=""/>
        <dsp:cNvSpPr/>
      </dsp:nvSpPr>
      <dsp:spPr>
        <a:xfrm>
          <a:off x="4547761" y="0"/>
          <a:ext cx="2191111" cy="50585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0551709"/>
                <a:satOff val="-27705"/>
                <a:lumOff val="-598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-10551709"/>
                <a:satOff val="-27705"/>
                <a:lumOff val="-598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sng" kern="1200" dirty="0">
              <a:latin typeface="Calibri" panose="020F0502020204030204" pitchFamily="34" charset="0"/>
              <a:cs typeface="Calibri" panose="020F0502020204030204" pitchFamily="34" charset="0"/>
            </a:rPr>
            <a:t>Employment Solutions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u="none" kern="1200" dirty="0">
              <a:latin typeface="Calibri" panose="020F0502020204030204" pitchFamily="34" charset="0"/>
              <a:cs typeface="Calibri" panose="020F0502020204030204" pitchFamily="34" charset="0"/>
            </a:rPr>
            <a:t>*</a:t>
          </a:r>
          <a:r>
            <a:rPr lang="en-US" sz="1400" b="0" kern="1200" dirty="0">
              <a:latin typeface="Calibri" panose="020F0502020204030204" pitchFamily="34" charset="0"/>
              <a:cs typeface="Calibri" panose="020F0502020204030204" pitchFamily="34" charset="0"/>
            </a:rPr>
            <a:t>Meet with </a:t>
          </a:r>
          <a:br>
            <a:rPr lang="en-US" sz="1400" b="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1400" b="0" kern="1200" dirty="0">
              <a:latin typeface="Calibri" panose="020F0502020204030204" pitchFamily="34" charset="0"/>
              <a:cs typeface="Calibri" panose="020F0502020204030204" pitchFamily="34" charset="0"/>
            </a:rPr>
            <a:t>Business Services </a:t>
          </a:r>
          <a:br>
            <a:rPr lang="en-US" sz="1400" b="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1400" b="0" kern="1200" dirty="0">
              <a:latin typeface="Calibri" panose="020F0502020204030204" pitchFamily="34" charset="0"/>
              <a:cs typeface="Calibri" panose="020F0502020204030204" pitchFamily="34" charset="0"/>
            </a:rPr>
            <a:t>to identify </a:t>
          </a:r>
          <a:br>
            <a:rPr lang="en-US" sz="1400" b="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1400" b="0" kern="1200" dirty="0">
              <a:latin typeface="Calibri" panose="020F0502020204030204" pitchFamily="34" charset="0"/>
              <a:cs typeface="Calibri" panose="020F0502020204030204" pitchFamily="34" charset="0"/>
            </a:rPr>
            <a:t>potential candidates </a:t>
          </a:r>
          <a:br>
            <a:rPr lang="en-US" sz="1400" b="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1400" b="0" kern="1200" dirty="0">
              <a:latin typeface="Calibri" panose="020F0502020204030204" pitchFamily="34" charset="0"/>
              <a:cs typeface="Calibri" panose="020F0502020204030204" pitchFamily="34" charset="0"/>
            </a:rPr>
            <a:t>in the pipeline</a:t>
          </a:r>
          <a:endParaRPr lang="en-US" sz="1800" b="1" u="sng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547761" y="2023402"/>
        <a:ext cx="2191111" cy="2023402"/>
      </dsp:txXfrm>
    </dsp:sp>
    <dsp:sp modelId="{AD20F6E3-DF65-46CB-A6CF-1265B85DDB24}">
      <dsp:nvSpPr>
        <dsp:cNvPr id="0" name=""/>
        <dsp:cNvSpPr/>
      </dsp:nvSpPr>
      <dsp:spPr>
        <a:xfrm>
          <a:off x="4781507" y="232206"/>
          <a:ext cx="1684482" cy="1684482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EFC015F-6F33-4F37-831E-48C76176918A}">
      <dsp:nvSpPr>
        <dsp:cNvPr id="0" name=""/>
        <dsp:cNvSpPr/>
      </dsp:nvSpPr>
      <dsp:spPr>
        <a:xfrm>
          <a:off x="6770534" y="0"/>
          <a:ext cx="2191111" cy="50585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5827563"/>
                <a:satOff val="-41558"/>
                <a:lumOff val="-897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-15827563"/>
                <a:satOff val="-41558"/>
                <a:lumOff val="-897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marL="0"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/>
        </a:p>
        <a:p>
          <a:pPr marL="0"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/>
        </a:p>
        <a:p>
          <a:pPr marL="0"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" kern="1200" dirty="0"/>
        </a:p>
        <a:p>
          <a:pPr marL="0"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u="sng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u="sng" kern="1200" dirty="0">
              <a:latin typeface="Calibri" panose="020F0502020204030204" pitchFamily="34" charset="0"/>
              <a:cs typeface="Calibri" panose="020F0502020204030204" pitchFamily="34" charset="0"/>
            </a:rPr>
            <a:t>Recommendations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Calibri" panose="020F0502020204030204" pitchFamily="34" charset="0"/>
              <a:cs typeface="Calibri" panose="020F0502020204030204" pitchFamily="34" charset="0"/>
            </a:rPr>
            <a:t>*Recommend tracks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Calibri"/>
              <a:cs typeface="Calibri"/>
            </a:rPr>
            <a:t>*Complete Pre-Assessments/Interview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Calibri"/>
              <a:cs typeface="Calibri"/>
            </a:rPr>
            <a:t>*Register with </a:t>
          </a:r>
          <a:r>
            <a:rPr lang="en-US" sz="1100" kern="1200" dirty="0" err="1">
              <a:latin typeface="Calibri"/>
              <a:cs typeface="Calibri"/>
            </a:rPr>
            <a:t>ApprenticeshipNC</a:t>
          </a:r>
          <a:endParaRPr lang="en-US" sz="1100" kern="1200" dirty="0">
            <a:latin typeface="Calibri"/>
            <a:cs typeface="Calibri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Calibri" panose="020F0502020204030204" pitchFamily="34" charset="0"/>
              <a:cs typeface="Calibri" panose="020F0502020204030204" pitchFamily="34" charset="0"/>
            </a:rPr>
            <a:t>*Enrollment in classes (if needed)</a:t>
          </a:r>
        </a:p>
        <a:p>
          <a:pPr marL="0"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u="sng" kern="1200" dirty="0">
              <a:latin typeface="Calibri" panose="020F0502020204030204" pitchFamily="34" charset="0"/>
              <a:cs typeface="Calibri" panose="020F0502020204030204" pitchFamily="34" charset="0"/>
            </a:rPr>
            <a:t>Employer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*setting up agreements (WEX/OJT)</a:t>
          </a:r>
        </a:p>
        <a:p>
          <a:pPr marL="0"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 dirty="0">
            <a:latin typeface="Century Gothic" panose="020B0502020202020204" pitchFamily="34" charset="0"/>
          </a:endParaRPr>
        </a:p>
        <a:p>
          <a:pPr marL="0"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>
            <a:latin typeface="Century Gothic" panose="020B0502020202020204" pitchFamily="34" charset="0"/>
          </a:endParaRPr>
        </a:p>
      </dsp:txBody>
      <dsp:txXfrm>
        <a:off x="6770534" y="2023402"/>
        <a:ext cx="2191111" cy="2023402"/>
      </dsp:txXfrm>
    </dsp:sp>
    <dsp:sp modelId="{B34C9E50-829C-4EF3-81C1-5E3B243AF844}">
      <dsp:nvSpPr>
        <dsp:cNvPr id="0" name=""/>
        <dsp:cNvSpPr/>
      </dsp:nvSpPr>
      <dsp:spPr>
        <a:xfrm>
          <a:off x="7049133" y="214603"/>
          <a:ext cx="1684482" cy="1684482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877E04F-97E4-4446-9392-483E3AA4A860}">
      <dsp:nvSpPr>
        <dsp:cNvPr id="0" name=""/>
        <dsp:cNvSpPr/>
      </dsp:nvSpPr>
      <dsp:spPr>
        <a:xfrm>
          <a:off x="9027379" y="0"/>
          <a:ext cx="2191111" cy="50585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21103418"/>
                <a:satOff val="-55411"/>
                <a:lumOff val="-1196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-21103418"/>
                <a:satOff val="-55411"/>
                <a:lumOff val="-1196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>
            <a:latin typeface="Century Gothic" panose="020B0502020202020204" pitchFamily="34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 dirty="0">
            <a:latin typeface="Century Gothic" panose="020B0502020202020204" pitchFamily="34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u="sng" kern="1200" dirty="0">
              <a:latin typeface="Calibri" panose="020F0502020204030204" pitchFamily="34" charset="0"/>
              <a:cs typeface="Calibri" panose="020F0502020204030204" pitchFamily="34" charset="0"/>
            </a:rPr>
            <a:t>Placement / </a:t>
          </a:r>
          <a:br>
            <a:rPr lang="en-US" sz="1600" b="1" u="sng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1600" b="1" u="sng" kern="1200" dirty="0">
              <a:latin typeface="Calibri" panose="020F0502020204030204" pitchFamily="34" charset="0"/>
              <a:cs typeface="Calibri" panose="020F0502020204030204" pitchFamily="34" charset="0"/>
            </a:rPr>
            <a:t>Track Begins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*set up Monitor / </a:t>
          </a:r>
          <a:b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check in periods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 dirty="0"/>
        </a:p>
      </dsp:txBody>
      <dsp:txXfrm>
        <a:off x="9027379" y="2023402"/>
        <a:ext cx="2191111" cy="2023402"/>
      </dsp:txXfrm>
    </dsp:sp>
    <dsp:sp modelId="{74879E82-4B50-4467-8C68-F56F92CBD18A}">
      <dsp:nvSpPr>
        <dsp:cNvPr id="0" name=""/>
        <dsp:cNvSpPr/>
      </dsp:nvSpPr>
      <dsp:spPr>
        <a:xfrm>
          <a:off x="9279599" y="249792"/>
          <a:ext cx="1684482" cy="1684482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8000" r="-28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ECBFE10B-C679-4F0D-B169-5284A639C582}">
      <dsp:nvSpPr>
        <dsp:cNvPr id="0" name=""/>
        <dsp:cNvSpPr/>
      </dsp:nvSpPr>
      <dsp:spPr>
        <a:xfrm>
          <a:off x="-17" y="4298915"/>
          <a:ext cx="11218526" cy="758775"/>
        </a:xfrm>
        <a:prstGeom prst="leftRight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75" name="Google Shape;27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1b8ff609911_1_1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82" name="Google Shape;282;g1b8ff609911_1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0622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b8ff609911_1_2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339" name="Google Shape;339;g1b8ff609911_1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305" name="Google Shape;3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315" name="Google Shape;31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1b8ff609911_1_1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282" name="Google Shape;282;g1b8ff609911_1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90848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eef3b86655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g1eef3b86655_2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95000"/>
              </a:lnSpc>
              <a:spcBef>
                <a:spcPts val="1800"/>
              </a:spcBef>
              <a:buClr>
                <a:schemeClr val="dk1"/>
              </a:buClr>
              <a:buSzPts val="1100"/>
            </a:pPr>
            <a:endParaRPr lang="en-US" dirty="0">
              <a:solidFill>
                <a:srgbClr val="242021"/>
              </a:solidFill>
            </a:endParaRPr>
          </a:p>
        </p:txBody>
      </p:sp>
      <p:sp>
        <p:nvSpPr>
          <p:cNvPr id="330" name="Google Shape;330;g1eef3b86655_2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eef3b86655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g1eef3b86655_2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95000"/>
              </a:lnSpc>
              <a:spcBef>
                <a:spcPts val="1800"/>
              </a:spcBef>
            </a:pPr>
            <a:endParaRPr lang="en-US" dirty="0"/>
          </a:p>
        </p:txBody>
      </p:sp>
      <p:sp>
        <p:nvSpPr>
          <p:cNvPr id="330" name="Google Shape;330;g1eef3b86655_2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26455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eef3b86655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g1eef3b86655_2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95000"/>
              </a:lnSpc>
              <a:spcBef>
                <a:spcPts val="1800"/>
              </a:spcBef>
              <a:buClr>
                <a:schemeClr val="dk1"/>
              </a:buClr>
              <a:buSzPts val="1100"/>
            </a:pPr>
            <a:endParaRPr lang="en-US" dirty="0">
              <a:solidFill>
                <a:srgbClr val="242021"/>
              </a:solidFill>
            </a:endParaRPr>
          </a:p>
        </p:txBody>
      </p:sp>
      <p:sp>
        <p:nvSpPr>
          <p:cNvPr id="330" name="Google Shape;330;g1eef3b86655_2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066860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eef3b86655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g1eef3b86655_2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95000"/>
              </a:lnSpc>
              <a:spcBef>
                <a:spcPts val="1800"/>
              </a:spcBef>
              <a:buClr>
                <a:schemeClr val="dk1"/>
              </a:buClr>
              <a:buSzPts val="1100"/>
            </a:pPr>
            <a:endParaRPr lang="en-US" dirty="0">
              <a:solidFill>
                <a:srgbClr val="242021"/>
              </a:solidFill>
            </a:endParaRPr>
          </a:p>
        </p:txBody>
      </p:sp>
      <p:sp>
        <p:nvSpPr>
          <p:cNvPr id="330" name="Google Shape;330;g1eef3b86655_2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23423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1b8ff609911_1_1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282" name="Google Shape;282;g1b8ff609911_1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229361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eef3b86655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g1eef3b86655_2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>
              <a:solidFill>
                <a:srgbClr val="242021"/>
              </a:solidFill>
            </a:endParaRPr>
          </a:p>
        </p:txBody>
      </p:sp>
      <p:sp>
        <p:nvSpPr>
          <p:cNvPr id="330" name="Google Shape;330;g1eef3b86655_2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1333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eef3b86655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g1eef3b86655_2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330" name="Google Shape;330;g1eef3b86655_2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80722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eef3b86655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g1eef3b86655_2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>
              <a:solidFill>
                <a:srgbClr val="242021"/>
              </a:solidFill>
            </a:endParaRPr>
          </a:p>
        </p:txBody>
      </p:sp>
      <p:sp>
        <p:nvSpPr>
          <p:cNvPr id="330" name="Google Shape;330;g1eef3b86655_2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75914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eef3b86655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g1eef3b86655_2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>
              <a:solidFill>
                <a:srgbClr val="242021"/>
              </a:solidFill>
            </a:endParaRPr>
          </a:p>
        </p:txBody>
      </p:sp>
      <p:sp>
        <p:nvSpPr>
          <p:cNvPr id="330" name="Google Shape;330;g1eef3b86655_2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90775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eef3b86655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g1eef3b86655_2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>
              <a:solidFill>
                <a:srgbClr val="242021"/>
              </a:solidFill>
            </a:endParaRPr>
          </a:p>
        </p:txBody>
      </p:sp>
      <p:sp>
        <p:nvSpPr>
          <p:cNvPr id="330" name="Google Shape;330;g1eef3b86655_2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664264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1b8ff609911_1_1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282" name="Google Shape;282;g1b8ff609911_1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692254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eef3b86655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g1eef3b86655_2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95000"/>
              </a:lnSpc>
              <a:spcBef>
                <a:spcPts val="1800"/>
              </a:spcBef>
              <a:buClr>
                <a:schemeClr val="dk1"/>
              </a:buClr>
              <a:buSzPts val="1100"/>
            </a:pPr>
            <a:endParaRPr dirty="0"/>
          </a:p>
        </p:txBody>
      </p:sp>
      <p:sp>
        <p:nvSpPr>
          <p:cNvPr id="330" name="Google Shape;330;g1eef3b86655_2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78893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eef3b86655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g1eef3b86655_2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330" name="Google Shape;330;g1eef3b86655_2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376395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eef3b86655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g1eef3b86655_2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95000"/>
              </a:lnSpc>
              <a:spcBef>
                <a:spcPts val="1800"/>
              </a:spcBef>
            </a:pPr>
            <a:endParaRPr lang="en-US" dirty="0"/>
          </a:p>
        </p:txBody>
      </p:sp>
      <p:sp>
        <p:nvSpPr>
          <p:cNvPr id="330" name="Google Shape;330;g1eef3b86655_2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127742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eef3b86655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g1eef3b86655_2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95000"/>
              </a:lnSpc>
              <a:spcBef>
                <a:spcPts val="1800"/>
              </a:spcBef>
            </a:pPr>
            <a:endParaRPr lang="en-US" dirty="0"/>
          </a:p>
        </p:txBody>
      </p:sp>
      <p:sp>
        <p:nvSpPr>
          <p:cNvPr id="330" name="Google Shape;330;g1eef3b86655_2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27870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eef3b86655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g1eef3b86655_2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95000"/>
              </a:lnSpc>
              <a:spcBef>
                <a:spcPts val="1800"/>
              </a:spcBef>
            </a:pPr>
            <a:endParaRPr lang="en-US" dirty="0"/>
          </a:p>
        </p:txBody>
      </p:sp>
      <p:sp>
        <p:nvSpPr>
          <p:cNvPr id="330" name="Google Shape;330;g1eef3b86655_2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7393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eef3b86655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g1eef3b86655_2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95000"/>
              </a:lnSpc>
              <a:spcBef>
                <a:spcPts val="1800"/>
              </a:spcBef>
            </a:pPr>
            <a:endParaRPr lang="en-US" dirty="0"/>
          </a:p>
        </p:txBody>
      </p:sp>
      <p:sp>
        <p:nvSpPr>
          <p:cNvPr id="330" name="Google Shape;330;g1eef3b86655_2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06454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eef3b86655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g1eef3b86655_2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95000"/>
              </a:lnSpc>
              <a:spcBef>
                <a:spcPts val="1800"/>
              </a:spcBef>
            </a:pPr>
            <a:endParaRPr lang="en-US" dirty="0"/>
          </a:p>
        </p:txBody>
      </p:sp>
      <p:sp>
        <p:nvSpPr>
          <p:cNvPr id="330" name="Google Shape;330;g1eef3b86655_2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91937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4942E-7ED6-48D7-B246-C47C139B26E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1586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73741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0" y="4400549"/>
            <a:ext cx="6604000" cy="42846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B0D2C8-4E9D-4ABA-936B-5E500A1B423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8885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06795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eef3b86655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g1eef3b86655_2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95000"/>
              </a:lnSpc>
              <a:spcBef>
                <a:spcPts val="1800"/>
              </a:spcBef>
            </a:pPr>
            <a:endParaRPr lang="en-US" dirty="0"/>
          </a:p>
        </p:txBody>
      </p:sp>
      <p:sp>
        <p:nvSpPr>
          <p:cNvPr id="330" name="Google Shape;330;g1eef3b86655_2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030366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90819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88192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eef3b86655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g1eef3b86655_2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330" name="Google Shape;330;g1eef3b86655_2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18658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89" name="Google Shape;58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20e499f9dd5_2_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87" name="Google Shape;387;g20e499f9dd5_2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05" name="Google Shape;3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9083126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1b8ff609911_1_4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6" name="Google Shape;626;g1b8ff609911_1_4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627" name="Google Shape;627;g1b8ff609911_1_4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37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640" name="Google Shape;640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bg>
      <p:bgPr>
        <a:solidFill>
          <a:srgbClr val="F3F4F4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3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62103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36"/>
          <p:cNvSpPr txBox="1">
            <a:spLocks noGrp="1"/>
          </p:cNvSpPr>
          <p:nvPr>
            <p:ph type="ctrTitle"/>
          </p:nvPr>
        </p:nvSpPr>
        <p:spPr>
          <a:xfrm>
            <a:off x="5494430" y="2313782"/>
            <a:ext cx="6217920" cy="2230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  <a:defRPr sz="4800" b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6"/>
          <p:cNvSpPr txBox="1">
            <a:spLocks noGrp="1"/>
          </p:cNvSpPr>
          <p:nvPr>
            <p:ph type="subTitle" idx="1"/>
          </p:nvPr>
        </p:nvSpPr>
        <p:spPr>
          <a:xfrm>
            <a:off x="5494430" y="4673599"/>
            <a:ext cx="6217920" cy="1135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dk2"/>
                </a:solidFill>
              </a:defRPr>
            </a:lvl1pPr>
            <a:lvl2pPr lvl="1" algn="ctr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8" name="Google Shape;28;p36"/>
          <p:cNvSpPr txBox="1">
            <a:spLocks noGrp="1"/>
          </p:cNvSpPr>
          <p:nvPr>
            <p:ph type="dt" idx="10"/>
          </p:nvPr>
        </p:nvSpPr>
        <p:spPr>
          <a:xfrm>
            <a:off x="1908175" y="583315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29" name="Google Shape;29;p36"/>
          <p:cNvGrpSpPr/>
          <p:nvPr/>
        </p:nvGrpSpPr>
        <p:grpSpPr>
          <a:xfrm>
            <a:off x="1360737" y="123825"/>
            <a:ext cx="3899036" cy="755650"/>
            <a:chOff x="1595394" y="293690"/>
            <a:chExt cx="3899036" cy="755650"/>
          </a:xfrm>
        </p:grpSpPr>
        <p:pic>
          <p:nvPicPr>
            <p:cNvPr id="30" name="Google Shape;30;p36" descr="Official seal of the United States Department of Labor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595394" y="293690"/>
              <a:ext cx="755650" cy="755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Google Shape;31;p36" descr="Employment and Training Administration, United States Department of Labor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463077" y="488047"/>
              <a:ext cx="3031353" cy="36693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2" name="Google Shape;32;p36" descr="Logo for WorkforceGPS: Navigate to Succes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29099" y="630377"/>
            <a:ext cx="3102164" cy="1053028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36"/>
          <p:cNvSpPr/>
          <p:nvPr/>
        </p:nvSpPr>
        <p:spPr>
          <a:xfrm>
            <a:off x="878681" y="5675086"/>
            <a:ext cx="4802188" cy="681264"/>
          </a:xfrm>
          <a:prstGeom prst="trapezoid">
            <a:avLst>
              <a:gd name="adj" fmla="val 99801"/>
            </a:avLst>
          </a:prstGeom>
          <a:solidFill>
            <a:srgbClr val="5B1A2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>
  <p:cSld name="Section Header">
    <p:bg>
      <p:bgPr>
        <a:gradFill>
          <a:gsLst>
            <a:gs pos="0">
              <a:srgbClr val="FBFBFB"/>
            </a:gs>
            <a:gs pos="74000">
              <a:srgbClr val="F3F4F4"/>
            </a:gs>
            <a:gs pos="100000">
              <a:srgbClr val="F3F4F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oogle Shape;35;p46"/>
          <p:cNvGrpSpPr/>
          <p:nvPr/>
        </p:nvGrpSpPr>
        <p:grpSpPr>
          <a:xfrm>
            <a:off x="5981700" y="0"/>
            <a:ext cx="6812545" cy="7156941"/>
            <a:chOff x="5981700" y="0"/>
            <a:chExt cx="6812545" cy="7156941"/>
          </a:xfrm>
        </p:grpSpPr>
        <p:pic>
          <p:nvPicPr>
            <p:cNvPr id="36" name="Google Shape;36;p4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 rot="10800000">
              <a:off x="5981700" y="0"/>
              <a:ext cx="6210300" cy="68580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7" name="Google Shape;37;p46"/>
            <p:cNvGrpSpPr/>
            <p:nvPr/>
          </p:nvGrpSpPr>
          <p:grpSpPr>
            <a:xfrm>
              <a:off x="11290812" y="5653509"/>
              <a:ext cx="1503433" cy="1503433"/>
              <a:chOff x="11290812" y="5653509"/>
              <a:chExt cx="1503433" cy="1503433"/>
            </a:xfrm>
          </p:grpSpPr>
          <p:sp>
            <p:nvSpPr>
              <p:cNvPr id="38" name="Google Shape;38;p46"/>
              <p:cNvSpPr/>
              <p:nvPr/>
            </p:nvSpPr>
            <p:spPr>
              <a:xfrm rot="-8100000">
                <a:off x="11616677" y="5767989"/>
                <a:ext cx="851703" cy="1274472"/>
              </a:xfrm>
              <a:custGeom>
                <a:avLst/>
                <a:gdLst/>
                <a:ahLst/>
                <a:cxnLst/>
                <a:rect l="l" t="t" r="r" b="b"/>
                <a:pathLst>
                  <a:path w="851703" h="1274472" extrusionOk="0">
                    <a:moveTo>
                      <a:pt x="851703" y="1274472"/>
                    </a:moveTo>
                    <a:lnTo>
                      <a:pt x="0" y="422768"/>
                    </a:lnTo>
                    <a:lnTo>
                      <a:pt x="422768" y="0"/>
                    </a:lnTo>
                    <a:lnTo>
                      <a:pt x="85170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39;p46"/>
              <p:cNvSpPr/>
              <p:nvPr/>
            </p:nvSpPr>
            <p:spPr>
              <a:xfrm rot="-8100000">
                <a:off x="11639672" y="5804455"/>
                <a:ext cx="824763" cy="1220593"/>
              </a:xfrm>
              <a:custGeom>
                <a:avLst/>
                <a:gdLst/>
                <a:ahLst/>
                <a:cxnLst/>
                <a:rect l="l" t="t" r="r" b="b"/>
                <a:pathLst>
                  <a:path w="824763" h="1220593" extrusionOk="0">
                    <a:moveTo>
                      <a:pt x="824763" y="1220593"/>
                    </a:moveTo>
                    <a:lnTo>
                      <a:pt x="0" y="395830"/>
                    </a:lnTo>
                    <a:lnTo>
                      <a:pt x="395829" y="0"/>
                    </a:lnTo>
                    <a:lnTo>
                      <a:pt x="824763" y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0" name="Google Shape;40;p46"/>
            <p:cNvSpPr/>
            <p:nvPr/>
          </p:nvSpPr>
          <p:spPr>
            <a:xfrm flipH="1">
              <a:off x="6216734" y="0"/>
              <a:ext cx="5408000" cy="2698134"/>
            </a:xfrm>
            <a:custGeom>
              <a:avLst/>
              <a:gdLst/>
              <a:ahLst/>
              <a:cxnLst/>
              <a:rect l="l" t="t" r="r" b="b"/>
              <a:pathLst>
                <a:path w="5854700" h="2921000" extrusionOk="0">
                  <a:moveTo>
                    <a:pt x="5865876" y="0"/>
                  </a:moveTo>
                  <a:lnTo>
                    <a:pt x="0" y="0"/>
                  </a:lnTo>
                  <a:lnTo>
                    <a:pt x="2932938" y="29329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46"/>
            <p:cNvSpPr/>
            <p:nvPr/>
          </p:nvSpPr>
          <p:spPr>
            <a:xfrm flipH="1">
              <a:off x="6216734" y="4150341"/>
              <a:ext cx="5408000" cy="2698134"/>
            </a:xfrm>
            <a:custGeom>
              <a:avLst/>
              <a:gdLst/>
              <a:ahLst/>
              <a:cxnLst/>
              <a:rect l="l" t="t" r="r" b="b"/>
              <a:pathLst>
                <a:path w="5854700" h="2921000" extrusionOk="0">
                  <a:moveTo>
                    <a:pt x="0" y="2932938"/>
                  </a:moveTo>
                  <a:lnTo>
                    <a:pt x="5865876" y="2932938"/>
                  </a:lnTo>
                  <a:lnTo>
                    <a:pt x="293293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0800" dist="38100" dir="16200000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46"/>
            <p:cNvSpPr/>
            <p:nvPr/>
          </p:nvSpPr>
          <p:spPr>
            <a:xfrm flipH="1">
              <a:off x="9845796" y="782005"/>
              <a:ext cx="2346204" cy="5290688"/>
            </a:xfrm>
            <a:custGeom>
              <a:avLst/>
              <a:gdLst/>
              <a:ahLst/>
              <a:cxnLst/>
              <a:rect l="l" t="t" r="r" b="b"/>
              <a:pathLst>
                <a:path w="2540000" h="5727700" extrusionOk="0">
                  <a:moveTo>
                    <a:pt x="2316099" y="2315972"/>
                  </a:moveTo>
                  <a:lnTo>
                    <a:pt x="0" y="0"/>
                  </a:lnTo>
                  <a:lnTo>
                    <a:pt x="0" y="5732526"/>
                  </a:lnTo>
                  <a:lnTo>
                    <a:pt x="2316099" y="3416427"/>
                  </a:lnTo>
                  <a:cubicBezTo>
                    <a:pt x="2619883" y="3112643"/>
                    <a:pt x="2619883" y="2619883"/>
                    <a:pt x="2316099" y="231597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0800" dist="38100" dir="10800000" algn="r" rotWithShape="0">
                <a:srgbClr val="000000">
                  <a:alpha val="8627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3" name="Google Shape;43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6213" y="6284572"/>
            <a:ext cx="1389041" cy="471509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46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9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5" name="Google Shape;45;p46"/>
          <p:cNvSpPr txBox="1">
            <a:spLocks noGrp="1"/>
          </p:cNvSpPr>
          <p:nvPr>
            <p:ph type="title"/>
          </p:nvPr>
        </p:nvSpPr>
        <p:spPr>
          <a:xfrm>
            <a:off x="800101" y="1405870"/>
            <a:ext cx="6553200" cy="2357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sz="44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6"/>
          <p:cNvSpPr txBox="1">
            <a:spLocks noGrp="1"/>
          </p:cNvSpPr>
          <p:nvPr>
            <p:ph type="body" idx="1"/>
          </p:nvPr>
        </p:nvSpPr>
        <p:spPr>
          <a:xfrm>
            <a:off x="800100" y="4269493"/>
            <a:ext cx="6553200" cy="1154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accent5"/>
                </a:solidFill>
              </a:defRPr>
            </a:lvl1pPr>
            <a:lvl2pPr marL="914400" lvl="1" indent="-2286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A8A8A"/>
                </a:solidFill>
              </a:defRPr>
            </a:lvl2pPr>
            <a:lvl3pPr marL="1371600" lvl="2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A8A8A"/>
                </a:solidFill>
              </a:defRPr>
            </a:lvl3pPr>
            <a:lvl4pPr marL="1828800" lvl="3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A8A8A"/>
                </a:solidFill>
              </a:defRPr>
            </a:lvl4pPr>
            <a:lvl5pPr marL="2286000" lvl="4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A8A8A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8A8A"/>
              </a:buClr>
              <a:buSzPts val="1600"/>
              <a:buNone/>
              <a:defRPr sz="1600">
                <a:solidFill>
                  <a:srgbClr val="8A8A8A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8A8A"/>
              </a:buClr>
              <a:buSzPts val="1600"/>
              <a:buNone/>
              <a:defRPr sz="1600">
                <a:solidFill>
                  <a:srgbClr val="8A8A8A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8A8A"/>
              </a:buClr>
              <a:buSzPts val="1600"/>
              <a:buNone/>
              <a:defRPr sz="1600">
                <a:solidFill>
                  <a:srgbClr val="8A8A8A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8A8A"/>
              </a:buClr>
              <a:buSzPts val="1600"/>
              <a:buNone/>
              <a:defRPr sz="1600">
                <a:solidFill>
                  <a:srgbClr val="8A8A8A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46"/>
          <p:cNvSpPr txBox="1">
            <a:spLocks noGrp="1"/>
          </p:cNvSpPr>
          <p:nvPr>
            <p:ph type="ftr" idx="11"/>
          </p:nvPr>
        </p:nvSpPr>
        <p:spPr>
          <a:xfrm>
            <a:off x="800100" y="6356350"/>
            <a:ext cx="51625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44444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8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9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0" name="Google Shape;50;p48"/>
          <p:cNvSpPr txBox="1">
            <a:spLocks noGrp="1"/>
          </p:cNvSpPr>
          <p:nvPr>
            <p:ph type="title"/>
          </p:nvPr>
        </p:nvSpPr>
        <p:spPr>
          <a:xfrm>
            <a:off x="805866" y="46208"/>
            <a:ext cx="11081334" cy="78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8"/>
          <p:cNvSpPr txBox="1">
            <a:spLocks noGrp="1"/>
          </p:cNvSpPr>
          <p:nvPr>
            <p:ph type="body" idx="1"/>
          </p:nvPr>
        </p:nvSpPr>
        <p:spPr>
          <a:xfrm>
            <a:off x="838200" y="1161144"/>
            <a:ext cx="5181600" cy="5015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1800"/>
              <a:buChar char="?"/>
              <a:defRPr/>
            </a:lvl1pPr>
            <a:lvl2pPr marL="914400" lvl="1" indent="-3429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1800"/>
              <a:buChar char="?"/>
              <a:defRPr/>
            </a:lvl2pPr>
            <a:lvl3pPr marL="1371600" lvl="2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3pPr>
            <a:lvl4pPr marL="1828800" lvl="3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48"/>
          <p:cNvSpPr txBox="1">
            <a:spLocks noGrp="1"/>
          </p:cNvSpPr>
          <p:nvPr>
            <p:ph type="body" idx="2"/>
          </p:nvPr>
        </p:nvSpPr>
        <p:spPr>
          <a:xfrm>
            <a:off x="6172200" y="1161144"/>
            <a:ext cx="5181600" cy="5015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1800"/>
              <a:buChar char="?"/>
              <a:defRPr/>
            </a:lvl1pPr>
            <a:lvl2pPr marL="914400" lvl="1" indent="-3429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1800"/>
              <a:buChar char="?"/>
              <a:defRPr/>
            </a:lvl2pPr>
            <a:lvl3pPr marL="1371600" lvl="2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3pPr>
            <a:lvl4pPr marL="1828800" lvl="3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48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7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9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6" name="Google Shape;56;p37"/>
          <p:cNvSpPr txBox="1">
            <a:spLocks noGrp="1"/>
          </p:cNvSpPr>
          <p:nvPr>
            <p:ph type="title"/>
          </p:nvPr>
        </p:nvSpPr>
        <p:spPr>
          <a:xfrm>
            <a:off x="805866" y="46208"/>
            <a:ext cx="11081334" cy="78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7"/>
          <p:cNvSpPr txBox="1">
            <a:spLocks noGrp="1"/>
          </p:cNvSpPr>
          <p:nvPr>
            <p:ph type="body" idx="1"/>
          </p:nvPr>
        </p:nvSpPr>
        <p:spPr>
          <a:xfrm>
            <a:off x="805866" y="1137446"/>
            <a:ext cx="11081334" cy="5039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1800"/>
              <a:buChar char="?"/>
              <a:defRPr/>
            </a:lvl1pPr>
            <a:lvl2pPr marL="914400" lvl="1" indent="-3429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1800"/>
              <a:buChar char="?"/>
              <a:defRPr/>
            </a:lvl2pPr>
            <a:lvl3pPr marL="1371600" lvl="2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3pPr>
            <a:lvl4pPr marL="1828800" lvl="3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37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031B430-0FEC-1BCE-0871-06042667C7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7512" y="5610049"/>
            <a:ext cx="4114801" cy="4302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FEF48BD-9F8B-A76E-A6A6-C9481BC85B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825" y="4640086"/>
            <a:ext cx="4324350" cy="6540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FFAB879-2B1A-979E-4ACB-E5C08945EB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7512" y="3871736"/>
            <a:ext cx="3613151" cy="5889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B42051F-1ECD-B62B-8607-7B9652E1C7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825" y="2890661"/>
            <a:ext cx="4030663" cy="6651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ll">
  <p:cSld name="Poll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g1c21b6fd450_0_5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25259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g1c21b6fd450_0_56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2" name="Google Shape;62;g1c21b6fd450_0_56"/>
          <p:cNvSpPr txBox="1">
            <a:spLocks noGrp="1"/>
          </p:cNvSpPr>
          <p:nvPr>
            <p:ph type="title"/>
          </p:nvPr>
        </p:nvSpPr>
        <p:spPr>
          <a:xfrm>
            <a:off x="805866" y="46208"/>
            <a:ext cx="110814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g1c21b6fd450_0_56"/>
          <p:cNvSpPr txBox="1">
            <a:spLocks noGrp="1"/>
          </p:cNvSpPr>
          <p:nvPr>
            <p:ph type="body" idx="1"/>
          </p:nvPr>
        </p:nvSpPr>
        <p:spPr>
          <a:xfrm>
            <a:off x="805866" y="1137446"/>
            <a:ext cx="4624500" cy="3571200"/>
          </a:xfrm>
          <a:prstGeom prst="rect">
            <a:avLst/>
          </a:prstGeom>
          <a:solidFill>
            <a:srgbClr val="F3F4F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75" tIns="45700" rIns="182875" bIns="45700" anchor="ctr" anchorCtr="0">
            <a:normAutofit/>
          </a:bodyPr>
          <a:lstStyle>
            <a:lvl1pPr marL="457200" lvl="0" indent="-228600" algn="l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 sz="24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4" name="Google Shape;64;g1c21b6fd450_0_56"/>
          <p:cNvSpPr txBox="1">
            <a:spLocks noGrp="1"/>
          </p:cNvSpPr>
          <p:nvPr>
            <p:ph type="body" idx="2"/>
          </p:nvPr>
        </p:nvSpPr>
        <p:spPr>
          <a:xfrm>
            <a:off x="805866" y="5021263"/>
            <a:ext cx="4624500" cy="11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i="1"/>
            </a:lvl1pPr>
            <a:lvl2pPr marL="914400" lvl="1" indent="-228600" algn="ctr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 i="1">
                <a:solidFill>
                  <a:srgbClr val="65656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2200"/>
              <a:buNone/>
              <a:defRPr/>
            </a:lvl3pPr>
            <a:lvl4pPr marL="1828800" lvl="3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g1c21b6fd450_0_56"/>
          <p:cNvSpPr txBox="1">
            <a:spLocks noGrp="1"/>
          </p:cNvSpPr>
          <p:nvPr>
            <p:ph type="body" idx="3"/>
          </p:nvPr>
        </p:nvSpPr>
        <p:spPr>
          <a:xfrm>
            <a:off x="5786005" y="1137447"/>
            <a:ext cx="5925000" cy="40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11480" algn="l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5"/>
              </a:buClr>
              <a:buSzPts val="2880"/>
              <a:buFont typeface="Calibri"/>
              <a:buAutoNum type="arabicPeriod"/>
              <a:defRPr sz="2400" b="1"/>
            </a:lvl1pPr>
            <a:lvl2pPr marL="914400" lvl="1" indent="-355600" algn="l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SzPts val="2000"/>
              <a:buFont typeface="Calibri"/>
              <a:buAutoNum type="alphaLcParenR"/>
              <a:defRPr sz="2000" i="0">
                <a:solidFill>
                  <a:srgbClr val="63636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Noto Sans"/>
              <a:buChar char="🕿"/>
              <a:defRPr sz="2000" b="0">
                <a:solidFill>
                  <a:schemeClr val="accent1"/>
                </a:solidFill>
              </a:defRPr>
            </a:lvl3pPr>
            <a:lvl4pPr marL="1828800" lvl="3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marL="2286000" lvl="4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g1c21b6fd450_0_56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Content with Caption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oogle Shape;68;p35"/>
          <p:cNvGrpSpPr/>
          <p:nvPr/>
        </p:nvGrpSpPr>
        <p:grpSpPr>
          <a:xfrm>
            <a:off x="11290812" y="5653509"/>
            <a:ext cx="1503433" cy="1503433"/>
            <a:chOff x="11290812" y="5653509"/>
            <a:chExt cx="1503433" cy="1503433"/>
          </a:xfrm>
        </p:grpSpPr>
        <p:sp>
          <p:nvSpPr>
            <p:cNvPr id="69" name="Google Shape;69;p35"/>
            <p:cNvSpPr/>
            <p:nvPr/>
          </p:nvSpPr>
          <p:spPr>
            <a:xfrm rot="-8100000">
              <a:off x="11616677" y="5767989"/>
              <a:ext cx="851703" cy="1274472"/>
            </a:xfrm>
            <a:custGeom>
              <a:avLst/>
              <a:gdLst/>
              <a:ahLst/>
              <a:cxnLst/>
              <a:rect l="l" t="t" r="r" b="b"/>
              <a:pathLst>
                <a:path w="851703" h="1274472" extrusionOk="0">
                  <a:moveTo>
                    <a:pt x="851703" y="1274472"/>
                  </a:moveTo>
                  <a:lnTo>
                    <a:pt x="0" y="422768"/>
                  </a:lnTo>
                  <a:lnTo>
                    <a:pt x="422768" y="0"/>
                  </a:lnTo>
                  <a:lnTo>
                    <a:pt x="8517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35"/>
            <p:cNvSpPr/>
            <p:nvPr/>
          </p:nvSpPr>
          <p:spPr>
            <a:xfrm rot="-8100000">
              <a:off x="11639672" y="5804455"/>
              <a:ext cx="824763" cy="1220593"/>
            </a:xfrm>
            <a:custGeom>
              <a:avLst/>
              <a:gdLst/>
              <a:ahLst/>
              <a:cxnLst/>
              <a:rect l="l" t="t" r="r" b="b"/>
              <a:pathLst>
                <a:path w="824763" h="1220593" extrusionOk="0">
                  <a:moveTo>
                    <a:pt x="824763" y="1220593"/>
                  </a:moveTo>
                  <a:lnTo>
                    <a:pt x="0" y="395830"/>
                  </a:lnTo>
                  <a:lnTo>
                    <a:pt x="395829" y="0"/>
                  </a:lnTo>
                  <a:lnTo>
                    <a:pt x="8247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1" name="Google Shape;71;p35"/>
          <p:cNvGrpSpPr/>
          <p:nvPr/>
        </p:nvGrpSpPr>
        <p:grpSpPr>
          <a:xfrm>
            <a:off x="-623431" y="-164513"/>
            <a:ext cx="1409688" cy="1409688"/>
            <a:chOff x="-458993" y="-118473"/>
            <a:chExt cx="1036463" cy="1036463"/>
          </a:xfrm>
        </p:grpSpPr>
        <p:sp>
          <p:nvSpPr>
            <p:cNvPr id="72" name="Google Shape;72;p35"/>
            <p:cNvSpPr/>
            <p:nvPr/>
          </p:nvSpPr>
          <p:spPr>
            <a:xfrm rot="2700000">
              <a:off x="-265319" y="-8574"/>
              <a:ext cx="649115" cy="816665"/>
            </a:xfrm>
            <a:custGeom>
              <a:avLst/>
              <a:gdLst/>
              <a:ahLst/>
              <a:cxnLst/>
              <a:rect l="l" t="t" r="r" b="b"/>
              <a:pathLst>
                <a:path w="649115" h="816665" extrusionOk="0">
                  <a:moveTo>
                    <a:pt x="0" y="167549"/>
                  </a:moveTo>
                  <a:lnTo>
                    <a:pt x="167549" y="0"/>
                  </a:lnTo>
                  <a:lnTo>
                    <a:pt x="649115" y="0"/>
                  </a:lnTo>
                  <a:lnTo>
                    <a:pt x="649115" y="8166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35"/>
            <p:cNvSpPr/>
            <p:nvPr/>
          </p:nvSpPr>
          <p:spPr>
            <a:xfrm rot="2700000">
              <a:off x="-261373" y="8838"/>
              <a:ext cx="622175" cy="762786"/>
            </a:xfrm>
            <a:custGeom>
              <a:avLst/>
              <a:gdLst/>
              <a:ahLst/>
              <a:cxnLst/>
              <a:rect l="l" t="t" r="r" b="b"/>
              <a:pathLst>
                <a:path w="622175" h="762786" extrusionOk="0">
                  <a:moveTo>
                    <a:pt x="0" y="140611"/>
                  </a:moveTo>
                  <a:lnTo>
                    <a:pt x="140611" y="0"/>
                  </a:lnTo>
                  <a:lnTo>
                    <a:pt x="622175" y="0"/>
                  </a:lnTo>
                  <a:lnTo>
                    <a:pt x="622175" y="76278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35"/>
            <p:cNvSpPr/>
            <p:nvPr/>
          </p:nvSpPr>
          <p:spPr>
            <a:xfrm rot="2700000">
              <a:off x="-250498" y="56849"/>
              <a:ext cx="547907" cy="614248"/>
            </a:xfrm>
            <a:custGeom>
              <a:avLst/>
              <a:gdLst/>
              <a:ahLst/>
              <a:cxnLst/>
              <a:rect l="l" t="t" r="r" b="b"/>
              <a:pathLst>
                <a:path w="547907" h="614248" extrusionOk="0">
                  <a:moveTo>
                    <a:pt x="0" y="66341"/>
                  </a:moveTo>
                  <a:lnTo>
                    <a:pt x="66342" y="0"/>
                  </a:lnTo>
                  <a:lnTo>
                    <a:pt x="389789" y="0"/>
                  </a:lnTo>
                  <a:cubicBezTo>
                    <a:pt x="477115" y="0"/>
                    <a:pt x="547907" y="70792"/>
                    <a:pt x="547907" y="158118"/>
                  </a:cubicBezTo>
                  <a:lnTo>
                    <a:pt x="547907" y="61424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75" name="Google Shape;75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22551" y="6284572"/>
            <a:ext cx="1389041" cy="471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35"/>
          <p:cNvPicPr preferRelativeResize="0"/>
          <p:nvPr/>
        </p:nvPicPr>
        <p:blipFill rotWithShape="1">
          <a:blip r:embed="rId3">
            <a:alphaModFix amt="70000"/>
          </a:blip>
          <a:srcRect/>
          <a:stretch/>
        </p:blipFill>
        <p:spPr>
          <a:xfrm>
            <a:off x="289187" y="6399892"/>
            <a:ext cx="2266231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35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9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8" name="Google Shape;78;p3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2377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5"/>
          <p:cNvSpPr txBox="1">
            <a:spLocks noGrp="1"/>
          </p:cNvSpPr>
          <p:nvPr>
            <p:ph type="body" idx="1"/>
          </p:nvPr>
        </p:nvSpPr>
        <p:spPr>
          <a:xfrm>
            <a:off x="839788" y="3300731"/>
            <a:ext cx="3932237" cy="2560320"/>
          </a:xfrm>
          <a:prstGeom prst="rect">
            <a:avLst/>
          </a:prstGeom>
          <a:solidFill>
            <a:srgbClr val="F3F4F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Autofit/>
          </a:bodyPr>
          <a:lstStyle>
            <a:lvl1pPr marL="457200" lvl="0" indent="-228600" algn="ctr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 i="1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0" name="Google Shape;80;p35"/>
          <p:cNvSpPr txBox="1">
            <a:spLocks noGrp="1"/>
          </p:cNvSpPr>
          <p:nvPr>
            <p:ph type="body" idx="2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31800" algn="l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3200"/>
              <a:buChar char="?"/>
              <a:defRPr sz="3200"/>
            </a:lvl1pPr>
            <a:lvl2pPr marL="914400" lvl="1" indent="-4064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800"/>
              <a:buChar char="?"/>
              <a:defRPr sz="2800"/>
            </a:lvl2pPr>
            <a:lvl3pPr marL="1371600" lvl="2" indent="-3810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2400"/>
              <a:buChar char="?"/>
              <a:defRPr sz="2400"/>
            </a:lvl3pPr>
            <a:lvl4pPr marL="1828800" lvl="3" indent="-355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2000"/>
              <a:buChar char="?"/>
              <a:defRPr sz="2000"/>
            </a:lvl4pPr>
            <a:lvl5pPr marL="2286000" lvl="4" indent="-355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2000"/>
              <a:buChar char="?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1" name="Google Shape;81;p35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9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9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0" name="Google Shape;90;p49"/>
          <p:cNvSpPr txBox="1">
            <a:spLocks noGrp="1"/>
          </p:cNvSpPr>
          <p:nvPr>
            <p:ph type="title"/>
          </p:nvPr>
        </p:nvSpPr>
        <p:spPr>
          <a:xfrm>
            <a:off x="805866" y="46208"/>
            <a:ext cx="11081334" cy="78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49"/>
          <p:cNvSpPr txBox="1">
            <a:spLocks noGrp="1"/>
          </p:cNvSpPr>
          <p:nvPr>
            <p:ph type="body" idx="1"/>
          </p:nvPr>
        </p:nvSpPr>
        <p:spPr>
          <a:xfrm>
            <a:off x="805866" y="999279"/>
            <a:ext cx="5212080" cy="823912"/>
          </a:xfrm>
          <a:prstGeom prst="rect">
            <a:avLst/>
          </a:prstGeom>
          <a:solidFill>
            <a:srgbClr val="F3F4F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800"/>
              <a:buNone/>
              <a:defRPr sz="28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2" name="Google Shape;92;p49"/>
          <p:cNvSpPr txBox="1">
            <a:spLocks noGrp="1"/>
          </p:cNvSpPr>
          <p:nvPr>
            <p:ph type="body" idx="2"/>
          </p:nvPr>
        </p:nvSpPr>
        <p:spPr>
          <a:xfrm>
            <a:off x="805866" y="1989878"/>
            <a:ext cx="5212080" cy="4199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400"/>
              <a:buChar char="?"/>
              <a:defRPr sz="2400"/>
            </a:lvl1pPr>
            <a:lvl2pPr marL="914400" lvl="1" indent="-3683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200"/>
              <a:buChar char="?"/>
              <a:defRPr sz="2200"/>
            </a:lvl2pPr>
            <a:lvl3pPr marL="1371600" lvl="2" indent="-355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2000"/>
              <a:buChar char="?"/>
              <a:defRPr sz="2000"/>
            </a:lvl3pPr>
            <a:lvl4pPr marL="1828800" lvl="3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 sz="1800"/>
            </a:lvl4pPr>
            <a:lvl5pPr marL="2286000" lvl="4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49"/>
          <p:cNvSpPr txBox="1">
            <a:spLocks noGrp="1"/>
          </p:cNvSpPr>
          <p:nvPr>
            <p:ph type="body" idx="3"/>
          </p:nvPr>
        </p:nvSpPr>
        <p:spPr>
          <a:xfrm>
            <a:off x="6172200" y="999279"/>
            <a:ext cx="5212080" cy="823912"/>
          </a:xfrm>
          <a:prstGeom prst="rect">
            <a:avLst/>
          </a:prstGeom>
          <a:solidFill>
            <a:srgbClr val="F3F4F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800"/>
              <a:buNone/>
              <a:defRPr sz="28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4" name="Google Shape;94;p49"/>
          <p:cNvSpPr txBox="1">
            <a:spLocks noGrp="1"/>
          </p:cNvSpPr>
          <p:nvPr>
            <p:ph type="body" idx="4"/>
          </p:nvPr>
        </p:nvSpPr>
        <p:spPr>
          <a:xfrm>
            <a:off x="6172200" y="1989878"/>
            <a:ext cx="5212080" cy="4199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400"/>
              <a:buChar char="?"/>
              <a:defRPr sz="2400"/>
            </a:lvl1pPr>
            <a:lvl2pPr marL="914400" lvl="1" indent="-3683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200"/>
              <a:buChar char="?"/>
              <a:defRPr sz="2200"/>
            </a:lvl2pPr>
            <a:lvl3pPr marL="1371600" lvl="2" indent="-355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2000"/>
              <a:buChar char="?"/>
              <a:defRPr sz="2000"/>
            </a:lvl3pPr>
            <a:lvl4pPr marL="1828800" lvl="3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 sz="1800"/>
            </a:lvl4pPr>
            <a:lvl5pPr marL="2286000" lvl="4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49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0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9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8" name="Google Shape;98;p50"/>
          <p:cNvSpPr txBox="1">
            <a:spLocks noGrp="1"/>
          </p:cNvSpPr>
          <p:nvPr>
            <p:ph type="title"/>
          </p:nvPr>
        </p:nvSpPr>
        <p:spPr>
          <a:xfrm>
            <a:off x="805866" y="46208"/>
            <a:ext cx="11081334" cy="78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50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oogle Shape;101;p51"/>
          <p:cNvGrpSpPr/>
          <p:nvPr/>
        </p:nvGrpSpPr>
        <p:grpSpPr>
          <a:xfrm>
            <a:off x="11290812" y="5653509"/>
            <a:ext cx="1503433" cy="1503433"/>
            <a:chOff x="11290812" y="5653509"/>
            <a:chExt cx="1503433" cy="1503433"/>
          </a:xfrm>
        </p:grpSpPr>
        <p:sp>
          <p:nvSpPr>
            <p:cNvPr id="102" name="Google Shape;102;p51"/>
            <p:cNvSpPr/>
            <p:nvPr/>
          </p:nvSpPr>
          <p:spPr>
            <a:xfrm rot="-8100000">
              <a:off x="11616677" y="5767989"/>
              <a:ext cx="851703" cy="1274472"/>
            </a:xfrm>
            <a:custGeom>
              <a:avLst/>
              <a:gdLst/>
              <a:ahLst/>
              <a:cxnLst/>
              <a:rect l="l" t="t" r="r" b="b"/>
              <a:pathLst>
                <a:path w="851703" h="1274472" extrusionOk="0">
                  <a:moveTo>
                    <a:pt x="851703" y="1274472"/>
                  </a:moveTo>
                  <a:lnTo>
                    <a:pt x="0" y="422768"/>
                  </a:lnTo>
                  <a:lnTo>
                    <a:pt x="422768" y="0"/>
                  </a:lnTo>
                  <a:lnTo>
                    <a:pt x="8517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51"/>
            <p:cNvSpPr/>
            <p:nvPr/>
          </p:nvSpPr>
          <p:spPr>
            <a:xfrm rot="-8100000">
              <a:off x="11639672" y="5804455"/>
              <a:ext cx="824763" cy="1220593"/>
            </a:xfrm>
            <a:custGeom>
              <a:avLst/>
              <a:gdLst/>
              <a:ahLst/>
              <a:cxnLst/>
              <a:rect l="l" t="t" r="r" b="b"/>
              <a:pathLst>
                <a:path w="824763" h="1220593" extrusionOk="0">
                  <a:moveTo>
                    <a:pt x="824763" y="1220593"/>
                  </a:moveTo>
                  <a:lnTo>
                    <a:pt x="0" y="395830"/>
                  </a:lnTo>
                  <a:lnTo>
                    <a:pt x="395829" y="0"/>
                  </a:lnTo>
                  <a:lnTo>
                    <a:pt x="8247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4" name="Google Shape;104;p51"/>
          <p:cNvPicPr preferRelativeResize="0"/>
          <p:nvPr/>
        </p:nvPicPr>
        <p:blipFill rotWithShape="1">
          <a:blip r:embed="rId2">
            <a:alphaModFix amt="70000"/>
          </a:blip>
          <a:srcRect/>
          <a:stretch/>
        </p:blipFill>
        <p:spPr>
          <a:xfrm>
            <a:off x="289187" y="6399892"/>
            <a:ext cx="2266231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22551" y="6284572"/>
            <a:ext cx="1389041" cy="47150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51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9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7" name="Google Shape;107;p51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 with Caption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52"/>
          <p:cNvGrpSpPr/>
          <p:nvPr/>
        </p:nvGrpSpPr>
        <p:grpSpPr>
          <a:xfrm>
            <a:off x="11290812" y="5653509"/>
            <a:ext cx="1503433" cy="1503433"/>
            <a:chOff x="11290812" y="5653509"/>
            <a:chExt cx="1503433" cy="1503433"/>
          </a:xfrm>
        </p:grpSpPr>
        <p:sp>
          <p:nvSpPr>
            <p:cNvPr id="110" name="Google Shape;110;p52"/>
            <p:cNvSpPr/>
            <p:nvPr/>
          </p:nvSpPr>
          <p:spPr>
            <a:xfrm rot="-8100000">
              <a:off x="11616677" y="5767989"/>
              <a:ext cx="851703" cy="1274472"/>
            </a:xfrm>
            <a:custGeom>
              <a:avLst/>
              <a:gdLst/>
              <a:ahLst/>
              <a:cxnLst/>
              <a:rect l="l" t="t" r="r" b="b"/>
              <a:pathLst>
                <a:path w="851703" h="1274472" extrusionOk="0">
                  <a:moveTo>
                    <a:pt x="851703" y="1274472"/>
                  </a:moveTo>
                  <a:lnTo>
                    <a:pt x="0" y="422768"/>
                  </a:lnTo>
                  <a:lnTo>
                    <a:pt x="422768" y="0"/>
                  </a:lnTo>
                  <a:lnTo>
                    <a:pt x="8517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52"/>
            <p:cNvSpPr/>
            <p:nvPr/>
          </p:nvSpPr>
          <p:spPr>
            <a:xfrm rot="-8100000">
              <a:off x="11639672" y="5804455"/>
              <a:ext cx="824763" cy="1220593"/>
            </a:xfrm>
            <a:custGeom>
              <a:avLst/>
              <a:gdLst/>
              <a:ahLst/>
              <a:cxnLst/>
              <a:rect l="l" t="t" r="r" b="b"/>
              <a:pathLst>
                <a:path w="824763" h="1220593" extrusionOk="0">
                  <a:moveTo>
                    <a:pt x="824763" y="1220593"/>
                  </a:moveTo>
                  <a:lnTo>
                    <a:pt x="0" y="395830"/>
                  </a:lnTo>
                  <a:lnTo>
                    <a:pt x="395829" y="0"/>
                  </a:lnTo>
                  <a:lnTo>
                    <a:pt x="8247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" name="Google Shape;112;p52"/>
          <p:cNvGrpSpPr/>
          <p:nvPr/>
        </p:nvGrpSpPr>
        <p:grpSpPr>
          <a:xfrm>
            <a:off x="-623431" y="-164513"/>
            <a:ext cx="1409688" cy="1409688"/>
            <a:chOff x="-458993" y="-118473"/>
            <a:chExt cx="1036463" cy="1036463"/>
          </a:xfrm>
        </p:grpSpPr>
        <p:sp>
          <p:nvSpPr>
            <p:cNvPr id="113" name="Google Shape;113;p52"/>
            <p:cNvSpPr/>
            <p:nvPr/>
          </p:nvSpPr>
          <p:spPr>
            <a:xfrm rot="2700000">
              <a:off x="-265319" y="-8574"/>
              <a:ext cx="649115" cy="816665"/>
            </a:xfrm>
            <a:custGeom>
              <a:avLst/>
              <a:gdLst/>
              <a:ahLst/>
              <a:cxnLst/>
              <a:rect l="l" t="t" r="r" b="b"/>
              <a:pathLst>
                <a:path w="649115" h="816665" extrusionOk="0">
                  <a:moveTo>
                    <a:pt x="0" y="167549"/>
                  </a:moveTo>
                  <a:lnTo>
                    <a:pt x="167549" y="0"/>
                  </a:lnTo>
                  <a:lnTo>
                    <a:pt x="649115" y="0"/>
                  </a:lnTo>
                  <a:lnTo>
                    <a:pt x="649115" y="8166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52"/>
            <p:cNvSpPr/>
            <p:nvPr/>
          </p:nvSpPr>
          <p:spPr>
            <a:xfrm rot="2700000">
              <a:off x="-261373" y="8838"/>
              <a:ext cx="622175" cy="762786"/>
            </a:xfrm>
            <a:custGeom>
              <a:avLst/>
              <a:gdLst/>
              <a:ahLst/>
              <a:cxnLst/>
              <a:rect l="l" t="t" r="r" b="b"/>
              <a:pathLst>
                <a:path w="622175" h="762786" extrusionOk="0">
                  <a:moveTo>
                    <a:pt x="0" y="140611"/>
                  </a:moveTo>
                  <a:lnTo>
                    <a:pt x="140611" y="0"/>
                  </a:lnTo>
                  <a:lnTo>
                    <a:pt x="622175" y="0"/>
                  </a:lnTo>
                  <a:lnTo>
                    <a:pt x="622175" y="76278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52"/>
            <p:cNvSpPr/>
            <p:nvPr/>
          </p:nvSpPr>
          <p:spPr>
            <a:xfrm rot="2700000">
              <a:off x="-250498" y="56849"/>
              <a:ext cx="547907" cy="614248"/>
            </a:xfrm>
            <a:custGeom>
              <a:avLst/>
              <a:gdLst/>
              <a:ahLst/>
              <a:cxnLst/>
              <a:rect l="l" t="t" r="r" b="b"/>
              <a:pathLst>
                <a:path w="547907" h="614248" extrusionOk="0">
                  <a:moveTo>
                    <a:pt x="0" y="66341"/>
                  </a:moveTo>
                  <a:lnTo>
                    <a:pt x="66342" y="0"/>
                  </a:lnTo>
                  <a:lnTo>
                    <a:pt x="389789" y="0"/>
                  </a:lnTo>
                  <a:cubicBezTo>
                    <a:pt x="477115" y="0"/>
                    <a:pt x="547907" y="70792"/>
                    <a:pt x="547907" y="158118"/>
                  </a:cubicBezTo>
                  <a:lnTo>
                    <a:pt x="547907" y="61424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16" name="Google Shape;116;p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22551" y="6284572"/>
            <a:ext cx="1389041" cy="471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52"/>
          <p:cNvPicPr preferRelativeResize="0"/>
          <p:nvPr/>
        </p:nvPicPr>
        <p:blipFill rotWithShape="1">
          <a:blip r:embed="rId3">
            <a:alphaModFix amt="70000"/>
          </a:blip>
          <a:srcRect/>
          <a:stretch/>
        </p:blipFill>
        <p:spPr>
          <a:xfrm>
            <a:off x="289187" y="6399892"/>
            <a:ext cx="2266231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52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9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9" name="Google Shape;119;p5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2377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52"/>
          <p:cNvSpPr txBox="1">
            <a:spLocks noGrp="1"/>
          </p:cNvSpPr>
          <p:nvPr>
            <p:ph type="body" idx="1"/>
          </p:nvPr>
        </p:nvSpPr>
        <p:spPr>
          <a:xfrm>
            <a:off x="839788" y="3300730"/>
            <a:ext cx="3932237" cy="2560320"/>
          </a:xfrm>
          <a:prstGeom prst="rect">
            <a:avLst/>
          </a:prstGeom>
          <a:solidFill>
            <a:srgbClr val="F3F4F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Autofit/>
          </a:bodyPr>
          <a:lstStyle>
            <a:lvl1pPr marL="457200" lvl="0" indent="-228600" algn="ctr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 i="1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1" name="Google Shape;121;p52"/>
          <p:cNvSpPr>
            <a:spLocks noGrp="1"/>
          </p:cNvSpPr>
          <p:nvPr>
            <p:ph type="pic" idx="2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52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esenter / Moderator">
  <p:cSld name="Presenter / Moderator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g17ffe93a2e0_0_8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108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g17ffe93a2e0_0_82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6" name="Google Shape;126;g17ffe93a2e0_0_82"/>
          <p:cNvSpPr txBox="1">
            <a:spLocks noGrp="1"/>
          </p:cNvSpPr>
          <p:nvPr>
            <p:ph type="title"/>
          </p:nvPr>
        </p:nvSpPr>
        <p:spPr>
          <a:xfrm>
            <a:off x="805866" y="46208"/>
            <a:ext cx="110814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g17ffe93a2e0_0_82"/>
          <p:cNvSpPr>
            <a:spLocks noGrp="1"/>
          </p:cNvSpPr>
          <p:nvPr>
            <p:ph type="pic" idx="2"/>
          </p:nvPr>
        </p:nvSpPr>
        <p:spPr>
          <a:xfrm>
            <a:off x="1502361" y="2590404"/>
            <a:ext cx="2133600" cy="21336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3F4F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g17ffe93a2e0_0_82"/>
          <p:cNvSpPr txBox="1">
            <a:spLocks noGrp="1"/>
          </p:cNvSpPr>
          <p:nvPr>
            <p:ph type="body" idx="1"/>
          </p:nvPr>
        </p:nvSpPr>
        <p:spPr>
          <a:xfrm>
            <a:off x="4439822" y="1137446"/>
            <a:ext cx="7244100" cy="50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SzPts val="2800"/>
              <a:buFont typeface="Calibri"/>
              <a:buNone/>
              <a:defRPr/>
            </a:lvl1pPr>
            <a:lvl2pPr marL="914400" lvl="1" indent="-228600" algn="l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SzPts val="2200"/>
              <a:buNone/>
              <a:defRPr/>
            </a:lvl2pPr>
            <a:lvl3pPr marL="1371600" lvl="2" indent="-228600" algn="l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SzPts val="2200"/>
              <a:buNone/>
              <a:defRPr/>
            </a:lvl3pPr>
            <a:lvl4pPr marL="1828800" lvl="3" indent="-34290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Char char="✆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g17ffe93a2e0_0_82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">
  <p:cSld name="Quote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g1b8ff609911_1_1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4158" y="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g1b8ff609911_1_1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13443" y="4044115"/>
            <a:ext cx="914400" cy="914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3" name="Google Shape;133;g1b8ff609911_1_124"/>
          <p:cNvGrpSpPr/>
          <p:nvPr/>
        </p:nvGrpSpPr>
        <p:grpSpPr>
          <a:xfrm>
            <a:off x="11290477" y="5652673"/>
            <a:ext cx="1504269" cy="1504269"/>
            <a:chOff x="11290477" y="5652673"/>
            <a:chExt cx="1504269" cy="1504269"/>
          </a:xfrm>
        </p:grpSpPr>
        <p:sp>
          <p:nvSpPr>
            <p:cNvPr id="134" name="Google Shape;134;g1b8ff609911_1_124"/>
            <p:cNvSpPr/>
            <p:nvPr/>
          </p:nvSpPr>
          <p:spPr>
            <a:xfrm rot="-8100000">
              <a:off x="11616523" y="5767217"/>
              <a:ext cx="852177" cy="1275181"/>
            </a:xfrm>
            <a:custGeom>
              <a:avLst/>
              <a:gdLst/>
              <a:ahLst/>
              <a:cxnLst/>
              <a:rect l="l" t="t" r="r" b="b"/>
              <a:pathLst>
                <a:path w="851703" h="1274472" extrusionOk="0">
                  <a:moveTo>
                    <a:pt x="851703" y="1274472"/>
                  </a:moveTo>
                  <a:lnTo>
                    <a:pt x="0" y="422768"/>
                  </a:lnTo>
                  <a:lnTo>
                    <a:pt x="422768" y="0"/>
                  </a:lnTo>
                  <a:lnTo>
                    <a:pt x="8517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g1b8ff609911_1_124"/>
            <p:cNvSpPr/>
            <p:nvPr/>
          </p:nvSpPr>
          <p:spPr>
            <a:xfrm rot="-8100000">
              <a:off x="11639521" y="5803713"/>
              <a:ext cx="825222" cy="1221272"/>
            </a:xfrm>
            <a:custGeom>
              <a:avLst/>
              <a:gdLst/>
              <a:ahLst/>
              <a:cxnLst/>
              <a:rect l="l" t="t" r="r" b="b"/>
              <a:pathLst>
                <a:path w="824763" h="1220593" extrusionOk="0">
                  <a:moveTo>
                    <a:pt x="824763" y="1220593"/>
                  </a:moveTo>
                  <a:lnTo>
                    <a:pt x="0" y="395830"/>
                  </a:lnTo>
                  <a:lnTo>
                    <a:pt x="395829" y="0"/>
                  </a:lnTo>
                  <a:lnTo>
                    <a:pt x="8247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6" name="Google Shape;136;g1b8ff609911_1_1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22551" y="6284572"/>
            <a:ext cx="1389040" cy="471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g1b8ff609911_1_124"/>
          <p:cNvPicPr preferRelativeResize="0"/>
          <p:nvPr/>
        </p:nvPicPr>
        <p:blipFill rotWithShape="1">
          <a:blip r:embed="rId5">
            <a:alphaModFix amt="70000"/>
          </a:blip>
          <a:srcRect/>
          <a:stretch/>
        </p:blipFill>
        <p:spPr>
          <a:xfrm>
            <a:off x="289187" y="6399892"/>
            <a:ext cx="226623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g1b8ff609911_1_124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9" name="Google Shape;139;g1b8ff609911_1_124"/>
          <p:cNvSpPr txBox="1">
            <a:spLocks noGrp="1"/>
          </p:cNvSpPr>
          <p:nvPr>
            <p:ph type="body" idx="1"/>
          </p:nvPr>
        </p:nvSpPr>
        <p:spPr>
          <a:xfrm>
            <a:off x="1172584" y="235671"/>
            <a:ext cx="9846900" cy="45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i="1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1800"/>
              <a:buChar char="?"/>
              <a:defRPr/>
            </a:lvl2pPr>
            <a:lvl3pPr marL="1371600" lvl="2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3pPr>
            <a:lvl4pPr marL="1828800" lvl="3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g1b8ff609911_1_124"/>
          <p:cNvSpPr txBox="1">
            <a:spLocks noGrp="1"/>
          </p:cNvSpPr>
          <p:nvPr>
            <p:ph type="body" idx="2"/>
          </p:nvPr>
        </p:nvSpPr>
        <p:spPr>
          <a:xfrm>
            <a:off x="1172584" y="4905487"/>
            <a:ext cx="9846900" cy="1101000"/>
          </a:xfrm>
          <a:prstGeom prst="rect">
            <a:avLst/>
          </a:prstGeom>
          <a:solidFill>
            <a:srgbClr val="F3F4F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31800" algn="r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mo"/>
              <a:buChar char=""/>
              <a:defRPr sz="3200" b="1">
                <a:solidFill>
                  <a:schemeClr val="accent2"/>
                </a:solidFill>
              </a:defRPr>
            </a:lvl1pPr>
            <a:lvl2pPr marL="914400" lvl="1" indent="-228600" algn="r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400"/>
              <a:buNone/>
              <a:defRPr i="1"/>
            </a:lvl2pPr>
            <a:lvl3pPr marL="1371600" lvl="2" indent="-368300" algn="r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2200"/>
              <a:buChar char="?"/>
              <a:defRPr/>
            </a:lvl3pPr>
            <a:lvl4pPr marL="1828800" lvl="3" indent="-355600" algn="r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2000"/>
              <a:buChar char="?"/>
              <a:defRPr/>
            </a:lvl4pPr>
            <a:lvl5pPr marL="2286000" lvl="4" indent="-342900" algn="r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" name="Google Shape;141;g1b8ff609911_1_124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fographic 2">
  <p:cSld name="Infographic 2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c4ca92be7a_0_131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4" name="Google Shape;144;g1c4ca92be7a_0_131"/>
          <p:cNvSpPr txBox="1">
            <a:spLocks noGrp="1"/>
          </p:cNvSpPr>
          <p:nvPr>
            <p:ph type="title"/>
          </p:nvPr>
        </p:nvSpPr>
        <p:spPr>
          <a:xfrm>
            <a:off x="805866" y="46208"/>
            <a:ext cx="110814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g1c4ca92be7a_0_131"/>
          <p:cNvSpPr txBox="1">
            <a:spLocks noGrp="1"/>
          </p:cNvSpPr>
          <p:nvPr>
            <p:ph type="body" idx="1"/>
          </p:nvPr>
        </p:nvSpPr>
        <p:spPr>
          <a:xfrm>
            <a:off x="719215" y="1111053"/>
            <a:ext cx="10848000" cy="10710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4"/>
            </a:solidFill>
            <a:prstDash val="dash"/>
            <a:bevel/>
            <a:headEnd type="none" w="sm" len="sm"/>
            <a:tailEnd type="none" w="sm" len="sm"/>
          </a:ln>
        </p:spPr>
        <p:txBody>
          <a:bodyPr spcFirstLastPara="1" wrap="square" lIns="274300" tIns="182875" rIns="274300" bIns="182875" anchor="ctr" anchorCtr="0">
            <a:spAutoFit/>
          </a:bodyPr>
          <a:lstStyle>
            <a:lvl1pPr marL="457200" lvl="0" indent="-228600" algn="l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 b="0" i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Google Shape;146;g1c4ca92be7a_0_131"/>
          <p:cNvSpPr>
            <a:spLocks noGrp="1"/>
          </p:cNvSpPr>
          <p:nvPr>
            <p:ph type="pic" idx="2"/>
          </p:nvPr>
        </p:nvSpPr>
        <p:spPr>
          <a:xfrm>
            <a:off x="719215" y="2297905"/>
            <a:ext cx="1440000" cy="1438200"/>
          </a:xfrm>
          <a:prstGeom prst="diamond">
            <a:avLst/>
          </a:prstGeom>
          <a:solidFill>
            <a:schemeClr val="lt2"/>
          </a:solidFill>
          <a:ln>
            <a:noFill/>
          </a:ln>
          <a:effectLst>
            <a:outerShdw blurRad="38100" dist="25400" dir="5400000" rotWithShape="0">
              <a:srgbClr val="000000">
                <a:alpha val="43529"/>
              </a:srgbClr>
            </a:outerShdw>
          </a:effectLst>
        </p:spPr>
      </p:sp>
      <p:sp>
        <p:nvSpPr>
          <p:cNvPr id="147" name="Google Shape;147;g1c4ca92be7a_0_131"/>
          <p:cNvSpPr txBox="1">
            <a:spLocks noGrp="1"/>
          </p:cNvSpPr>
          <p:nvPr>
            <p:ph type="body" idx="3"/>
          </p:nvPr>
        </p:nvSpPr>
        <p:spPr>
          <a:xfrm>
            <a:off x="1869002" y="2605088"/>
            <a:ext cx="4160100" cy="823800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284C5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3529"/>
              </a:srgbClr>
            </a:outerShdw>
          </a:effectLst>
        </p:spPr>
        <p:txBody>
          <a:bodyPr spcFirstLastPara="1" wrap="square" lIns="457200" tIns="45700" rIns="182875" bIns="45700" anchor="ctr" anchorCtr="0">
            <a:normAutofit/>
          </a:bodyPr>
          <a:lstStyle>
            <a:lvl1pPr marL="457200" lvl="0" indent="-228600" algn="ctr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Google Shape;148;g1c4ca92be7a_0_131"/>
          <p:cNvSpPr>
            <a:spLocks noGrp="1"/>
          </p:cNvSpPr>
          <p:nvPr>
            <p:ph type="pic" idx="4"/>
          </p:nvPr>
        </p:nvSpPr>
        <p:spPr>
          <a:xfrm>
            <a:off x="6257298" y="2297906"/>
            <a:ext cx="1440000" cy="1438200"/>
          </a:xfrm>
          <a:prstGeom prst="diamond">
            <a:avLst/>
          </a:prstGeom>
          <a:solidFill>
            <a:schemeClr val="lt2"/>
          </a:solidFill>
          <a:ln>
            <a:noFill/>
          </a:ln>
          <a:effectLst>
            <a:outerShdw blurRad="38100" dist="25400" dir="5400000" rotWithShape="0">
              <a:srgbClr val="000000">
                <a:alpha val="43529"/>
              </a:srgbClr>
            </a:outerShdw>
          </a:effectLst>
        </p:spPr>
      </p:sp>
      <p:sp>
        <p:nvSpPr>
          <p:cNvPr id="149" name="Google Shape;149;g1c4ca92be7a_0_131"/>
          <p:cNvSpPr txBox="1">
            <a:spLocks noGrp="1"/>
          </p:cNvSpPr>
          <p:nvPr>
            <p:ph type="body" idx="5"/>
          </p:nvPr>
        </p:nvSpPr>
        <p:spPr>
          <a:xfrm>
            <a:off x="7407085" y="2605088"/>
            <a:ext cx="4160100" cy="823800"/>
          </a:xfrm>
          <a:prstGeom prst="rect">
            <a:avLst/>
          </a:prstGeom>
          <a:gradFill>
            <a:gsLst>
              <a:gs pos="0">
                <a:schemeClr val="accent2"/>
              </a:gs>
              <a:gs pos="90000">
                <a:schemeClr val="accent2"/>
              </a:gs>
              <a:gs pos="100000">
                <a:srgbClr val="71202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3529"/>
              </a:srgbClr>
            </a:outerShdw>
          </a:effectLst>
        </p:spPr>
        <p:txBody>
          <a:bodyPr spcFirstLastPara="1" wrap="square" lIns="457200" tIns="45700" rIns="182875" bIns="45700" anchor="ctr" anchorCtr="0">
            <a:normAutofit/>
          </a:bodyPr>
          <a:lstStyle>
            <a:lvl1pPr marL="457200" lvl="0" indent="-228600" algn="ctr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g1c4ca92be7a_0_131"/>
          <p:cNvSpPr>
            <a:spLocks noGrp="1"/>
          </p:cNvSpPr>
          <p:nvPr>
            <p:ph type="pic" idx="6"/>
          </p:nvPr>
        </p:nvSpPr>
        <p:spPr>
          <a:xfrm>
            <a:off x="719215" y="4242990"/>
            <a:ext cx="1440000" cy="1438200"/>
          </a:xfrm>
          <a:prstGeom prst="diamond">
            <a:avLst/>
          </a:prstGeom>
          <a:solidFill>
            <a:schemeClr val="lt2"/>
          </a:solidFill>
          <a:ln>
            <a:noFill/>
          </a:ln>
          <a:effectLst>
            <a:outerShdw blurRad="38100" dist="25400" dir="5400000" rotWithShape="0">
              <a:srgbClr val="000000">
                <a:alpha val="43529"/>
              </a:srgbClr>
            </a:outerShdw>
          </a:effectLst>
        </p:spPr>
      </p:sp>
      <p:sp>
        <p:nvSpPr>
          <p:cNvPr id="151" name="Google Shape;151;g1c4ca92be7a_0_131"/>
          <p:cNvSpPr txBox="1">
            <a:spLocks noGrp="1"/>
          </p:cNvSpPr>
          <p:nvPr>
            <p:ph type="body" idx="7"/>
          </p:nvPr>
        </p:nvSpPr>
        <p:spPr>
          <a:xfrm>
            <a:off x="1869002" y="4550173"/>
            <a:ext cx="4160100" cy="823800"/>
          </a:xfrm>
          <a:prstGeom prst="rect">
            <a:avLst/>
          </a:prstGeom>
          <a:gradFill>
            <a:gsLst>
              <a:gs pos="0">
                <a:schemeClr val="accent2"/>
              </a:gs>
              <a:gs pos="90000">
                <a:schemeClr val="accent2"/>
              </a:gs>
              <a:gs pos="100000">
                <a:srgbClr val="71202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3529"/>
              </a:srgbClr>
            </a:outerShdw>
          </a:effectLst>
        </p:spPr>
        <p:txBody>
          <a:bodyPr spcFirstLastPara="1" wrap="square" lIns="457200" tIns="45700" rIns="182875" bIns="45700" anchor="ctr" anchorCtr="0">
            <a:normAutofit/>
          </a:bodyPr>
          <a:lstStyle>
            <a:lvl1pPr marL="457200" lvl="0" indent="-228600" algn="ctr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Google Shape;152;g1c4ca92be7a_0_131"/>
          <p:cNvSpPr>
            <a:spLocks noGrp="1"/>
          </p:cNvSpPr>
          <p:nvPr>
            <p:ph type="pic" idx="8"/>
          </p:nvPr>
        </p:nvSpPr>
        <p:spPr>
          <a:xfrm>
            <a:off x="6257298" y="4242991"/>
            <a:ext cx="1440000" cy="1438200"/>
          </a:xfrm>
          <a:prstGeom prst="diamond">
            <a:avLst/>
          </a:prstGeom>
          <a:solidFill>
            <a:schemeClr val="lt2"/>
          </a:solidFill>
          <a:ln>
            <a:noFill/>
          </a:ln>
          <a:effectLst>
            <a:outerShdw blurRad="38100" dist="25400" dir="5400000" rotWithShape="0">
              <a:srgbClr val="000000">
                <a:alpha val="43529"/>
              </a:srgbClr>
            </a:outerShdw>
          </a:effectLst>
        </p:spPr>
      </p:sp>
      <p:sp>
        <p:nvSpPr>
          <p:cNvPr id="153" name="Google Shape;153;g1c4ca92be7a_0_131"/>
          <p:cNvSpPr txBox="1">
            <a:spLocks noGrp="1"/>
          </p:cNvSpPr>
          <p:nvPr>
            <p:ph type="body" idx="9"/>
          </p:nvPr>
        </p:nvSpPr>
        <p:spPr>
          <a:xfrm>
            <a:off x="7407085" y="4550173"/>
            <a:ext cx="4160100" cy="823800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284C5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3529"/>
              </a:srgbClr>
            </a:outerShdw>
          </a:effectLst>
        </p:spPr>
        <p:txBody>
          <a:bodyPr spcFirstLastPara="1" wrap="square" lIns="457200" tIns="45700" rIns="182875" bIns="45700" anchor="ctr" anchorCtr="0">
            <a:normAutofit/>
          </a:bodyPr>
          <a:lstStyle>
            <a:lvl1pPr marL="457200" lvl="0" indent="-228600" algn="ctr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" name="Google Shape;154;g1c4ca92be7a_0_131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178427"/>
            <a:ext cx="11157817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40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508001" y="455085"/>
            <a:ext cx="11157817" cy="6605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2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F2B1F9-E786-BF2E-B3AE-9587C7AC5A6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8750" y="3511550"/>
            <a:ext cx="4594225" cy="9017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F04E60-B711-1084-0DC1-3DE7247B70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1463" y="4718050"/>
            <a:ext cx="4198937" cy="9017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F6EF0F6-ED8A-03A9-1226-8B7972F05D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1463" y="2674938"/>
            <a:ext cx="4391025" cy="9017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2032647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E6ABB-CFA1-4CBE-B96A-005611F7A0D4}" type="datetimeFigureOut">
              <a:rPr lang="en-US" smtClean="0"/>
              <a:t>4/20/2023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2E291-4D69-4BBF-B32F-66086AE9C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4364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C87B9-B814-45C9-A28E-EA0F767447F1}" type="datetimeFigureOut">
              <a:rPr lang="en-US" smtClean="0"/>
              <a:t>4/20/2023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CFD8FB2E-9153-41AB-B214-AE19BA5A9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001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esenter / Moderator" userDrawn="1">
  <p:cSld name="Presenter / Moderator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108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39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9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3" name="Google Shape;173;p39"/>
          <p:cNvSpPr txBox="1">
            <a:spLocks noGrp="1"/>
          </p:cNvSpPr>
          <p:nvPr>
            <p:ph type="title"/>
          </p:nvPr>
        </p:nvSpPr>
        <p:spPr>
          <a:xfrm>
            <a:off x="805866" y="46208"/>
            <a:ext cx="11081334" cy="78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39"/>
          <p:cNvSpPr>
            <a:spLocks noGrp="1"/>
          </p:cNvSpPr>
          <p:nvPr>
            <p:ph type="pic" idx="2"/>
          </p:nvPr>
        </p:nvSpPr>
        <p:spPr>
          <a:xfrm>
            <a:off x="179418" y="1597143"/>
            <a:ext cx="2133600" cy="21336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3F4F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39"/>
          <p:cNvSpPr txBox="1">
            <a:spLocks noGrp="1"/>
          </p:cNvSpPr>
          <p:nvPr>
            <p:ph type="body" idx="1"/>
          </p:nvPr>
        </p:nvSpPr>
        <p:spPr>
          <a:xfrm>
            <a:off x="278393" y="4215547"/>
            <a:ext cx="1935650" cy="175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SzPts val="2800"/>
              <a:buFont typeface="Calibri"/>
              <a:buNone/>
              <a:defRPr/>
            </a:lvl1pPr>
            <a:lvl2pPr marL="914400" lvl="1" indent="-228600" algn="l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SzPts val="2200"/>
              <a:buNone/>
              <a:defRPr/>
            </a:lvl2pPr>
            <a:lvl3pPr marL="1371600" lvl="2" indent="-228600" algn="l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SzPts val="2200"/>
              <a:buNone/>
              <a:defRPr/>
            </a:lvl3pPr>
            <a:lvl4pPr marL="1828800" lvl="3" indent="-34290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Char char="✆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6" name="Google Shape;176;p39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74;p39">
            <a:extLst>
              <a:ext uri="{FF2B5EF4-FFF2-40B4-BE49-F238E27FC236}">
                <a16:creationId xmlns:a16="http://schemas.microsoft.com/office/drawing/2014/main" id="{4ED78BCB-FB65-CAC9-5192-A37CAADEC139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2539600" y="1530190"/>
            <a:ext cx="2133600" cy="21336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3F4F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" name="Google Shape;174;p39">
            <a:extLst>
              <a:ext uri="{FF2B5EF4-FFF2-40B4-BE49-F238E27FC236}">
                <a16:creationId xmlns:a16="http://schemas.microsoft.com/office/drawing/2014/main" id="{71486CB6-C2CD-6841-7ECD-B4EFBBB7FE0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927090" y="1530190"/>
            <a:ext cx="2133600" cy="21336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3F4F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174;p39">
            <a:extLst>
              <a:ext uri="{FF2B5EF4-FFF2-40B4-BE49-F238E27FC236}">
                <a16:creationId xmlns:a16="http://schemas.microsoft.com/office/drawing/2014/main" id="{FC487FA6-8DDF-1EAA-4909-BA222FC5C8CF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7287272" y="1517904"/>
            <a:ext cx="2133600" cy="21336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3F4F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" name="Google Shape;174;p39">
            <a:extLst>
              <a:ext uri="{FF2B5EF4-FFF2-40B4-BE49-F238E27FC236}">
                <a16:creationId xmlns:a16="http://schemas.microsoft.com/office/drawing/2014/main" id="{0C6C437B-8E2B-DF89-73FD-4B7DE9D5A0F2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9753600" y="1517904"/>
            <a:ext cx="2133600" cy="21336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3F4F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175;p39">
            <a:extLst>
              <a:ext uri="{FF2B5EF4-FFF2-40B4-BE49-F238E27FC236}">
                <a16:creationId xmlns:a16="http://schemas.microsoft.com/office/drawing/2014/main" id="{2AE6ADA7-CBF6-A12A-84DF-99E78E83359C}"/>
              </a:ext>
            </a:extLst>
          </p:cNvPr>
          <p:cNvSpPr txBox="1">
            <a:spLocks noGrp="1"/>
          </p:cNvSpPr>
          <p:nvPr>
            <p:ph type="body" idx="17"/>
          </p:nvPr>
        </p:nvSpPr>
        <p:spPr>
          <a:xfrm>
            <a:off x="2517514" y="4182849"/>
            <a:ext cx="2133600" cy="175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SzPts val="2800"/>
              <a:buFont typeface="Calibri"/>
              <a:buNone/>
              <a:defRPr/>
            </a:lvl1pPr>
            <a:lvl2pPr marL="914400" lvl="1" indent="-228600" algn="l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SzPts val="2200"/>
              <a:buNone/>
              <a:defRPr/>
            </a:lvl2pPr>
            <a:lvl3pPr marL="1371600" lvl="2" indent="-228600" algn="l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SzPts val="2200"/>
              <a:buNone/>
              <a:defRPr/>
            </a:lvl3pPr>
            <a:lvl4pPr marL="1828800" lvl="3" indent="-34290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Char char="✆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" name="Google Shape;175;p39">
            <a:extLst>
              <a:ext uri="{FF2B5EF4-FFF2-40B4-BE49-F238E27FC236}">
                <a16:creationId xmlns:a16="http://schemas.microsoft.com/office/drawing/2014/main" id="{3CBBC55D-B2ED-C725-F570-ADF868251AEF}"/>
              </a:ext>
            </a:extLst>
          </p:cNvPr>
          <p:cNvSpPr txBox="1">
            <a:spLocks noGrp="1"/>
          </p:cNvSpPr>
          <p:nvPr>
            <p:ph type="body" idx="18"/>
          </p:nvPr>
        </p:nvSpPr>
        <p:spPr>
          <a:xfrm>
            <a:off x="4925896" y="4236522"/>
            <a:ext cx="2133600" cy="175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SzPts val="2800"/>
              <a:buFont typeface="Calibri"/>
              <a:buNone/>
              <a:defRPr/>
            </a:lvl1pPr>
            <a:lvl2pPr marL="914400" lvl="1" indent="-228600" algn="l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SzPts val="2200"/>
              <a:buNone/>
              <a:defRPr/>
            </a:lvl2pPr>
            <a:lvl3pPr marL="1371600" lvl="2" indent="-228600" algn="l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SzPts val="2200"/>
              <a:buNone/>
              <a:defRPr/>
            </a:lvl3pPr>
            <a:lvl4pPr marL="1828800" lvl="3" indent="-34290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Char char="✆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" name="Google Shape;175;p39">
            <a:extLst>
              <a:ext uri="{FF2B5EF4-FFF2-40B4-BE49-F238E27FC236}">
                <a16:creationId xmlns:a16="http://schemas.microsoft.com/office/drawing/2014/main" id="{9B16886C-9438-7AE9-191C-4B8F9995FA39}"/>
              </a:ext>
            </a:extLst>
          </p:cNvPr>
          <p:cNvSpPr txBox="1">
            <a:spLocks noGrp="1"/>
          </p:cNvSpPr>
          <p:nvPr>
            <p:ph type="body" idx="19"/>
          </p:nvPr>
        </p:nvSpPr>
        <p:spPr>
          <a:xfrm>
            <a:off x="7390821" y="4182849"/>
            <a:ext cx="2133600" cy="175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SzPts val="2800"/>
              <a:buFont typeface="Calibri"/>
              <a:buNone/>
              <a:defRPr/>
            </a:lvl1pPr>
            <a:lvl2pPr marL="914400" lvl="1" indent="-228600" algn="l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SzPts val="2200"/>
              <a:buNone/>
              <a:defRPr/>
            </a:lvl2pPr>
            <a:lvl3pPr marL="1371600" lvl="2" indent="-228600" algn="l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SzPts val="2200"/>
              <a:buNone/>
              <a:defRPr/>
            </a:lvl3pPr>
            <a:lvl4pPr marL="1828800" lvl="3" indent="-34290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Char char="✆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" name="Google Shape;175;p39">
            <a:extLst>
              <a:ext uri="{FF2B5EF4-FFF2-40B4-BE49-F238E27FC236}">
                <a16:creationId xmlns:a16="http://schemas.microsoft.com/office/drawing/2014/main" id="{7DFF7712-CF53-F3BC-44AC-C2506B0A3DA9}"/>
              </a:ext>
            </a:extLst>
          </p:cNvPr>
          <p:cNvSpPr txBox="1">
            <a:spLocks noGrp="1"/>
          </p:cNvSpPr>
          <p:nvPr>
            <p:ph type="body" idx="20"/>
          </p:nvPr>
        </p:nvSpPr>
        <p:spPr>
          <a:xfrm>
            <a:off x="9856904" y="4127852"/>
            <a:ext cx="2133600" cy="1752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SzPts val="2800"/>
              <a:buFont typeface="Calibri"/>
              <a:buNone/>
              <a:defRPr/>
            </a:lvl1pPr>
            <a:lvl2pPr marL="914400" lvl="1" indent="-228600" algn="l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SzPts val="2200"/>
              <a:buNone/>
              <a:defRPr/>
            </a:lvl2pPr>
            <a:lvl3pPr marL="1371600" lvl="2" indent="-228600" algn="l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SzPts val="2200"/>
              <a:buNone/>
              <a:defRPr/>
            </a:lvl3pPr>
            <a:lvl4pPr marL="1828800" lvl="3" indent="-34290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Char char="✆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act">
  <p:cSld name="Contact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6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284" y="266368"/>
            <a:ext cx="400382" cy="40038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9" name="Google Shape;179;p61"/>
          <p:cNvGrpSpPr/>
          <p:nvPr/>
        </p:nvGrpSpPr>
        <p:grpSpPr>
          <a:xfrm>
            <a:off x="9415617" y="2376261"/>
            <a:ext cx="1914072" cy="2105479"/>
            <a:chOff x="9415617" y="2376261"/>
            <a:chExt cx="1914072" cy="2105479"/>
          </a:xfrm>
        </p:grpSpPr>
        <p:grpSp>
          <p:nvGrpSpPr>
            <p:cNvPr id="180" name="Google Shape;180;p61"/>
            <p:cNvGrpSpPr/>
            <p:nvPr/>
          </p:nvGrpSpPr>
          <p:grpSpPr>
            <a:xfrm>
              <a:off x="9415617" y="2376261"/>
              <a:ext cx="1914072" cy="2105479"/>
              <a:chOff x="8746030" y="2376261"/>
              <a:chExt cx="1914072" cy="2105479"/>
            </a:xfrm>
          </p:grpSpPr>
          <p:sp>
            <p:nvSpPr>
              <p:cNvPr id="181" name="Google Shape;181;p61"/>
              <p:cNvSpPr/>
              <p:nvPr/>
            </p:nvSpPr>
            <p:spPr>
              <a:xfrm>
                <a:off x="9163050" y="2676525"/>
                <a:ext cx="1123950" cy="1127760"/>
              </a:xfrm>
              <a:prstGeom prst="rect">
                <a:avLst/>
              </a:prstGeom>
              <a:gradFill>
                <a:gsLst>
                  <a:gs pos="0">
                    <a:srgbClr val="F3F4F4"/>
                  </a:gs>
                  <a:gs pos="3968">
                    <a:srgbClr val="F3F4F4"/>
                  </a:gs>
                  <a:gs pos="26000">
                    <a:schemeClr val="lt1"/>
                  </a:gs>
                  <a:gs pos="77000">
                    <a:schemeClr val="lt1"/>
                  </a:gs>
                  <a:gs pos="97619">
                    <a:srgbClr val="B4B4B1"/>
                  </a:gs>
                  <a:gs pos="100000">
                    <a:srgbClr val="B4B4B1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" name="Google Shape;182;p61"/>
              <p:cNvSpPr/>
              <p:nvPr/>
            </p:nvSpPr>
            <p:spPr>
              <a:xfrm>
                <a:off x="8801100" y="3276600"/>
                <a:ext cx="1790700" cy="1127760"/>
              </a:xfrm>
              <a:custGeom>
                <a:avLst/>
                <a:gdLst/>
                <a:ahLst/>
                <a:cxnLst/>
                <a:rect l="l" t="t" r="r" b="b"/>
                <a:pathLst>
                  <a:path w="1790700" h="1127760" extrusionOk="0">
                    <a:moveTo>
                      <a:pt x="0" y="0"/>
                    </a:moveTo>
                    <a:lnTo>
                      <a:pt x="628650" y="535782"/>
                    </a:lnTo>
                    <a:cubicBezTo>
                      <a:pt x="731837" y="447676"/>
                      <a:pt x="937419" y="361950"/>
                      <a:pt x="1188244" y="528638"/>
                    </a:cubicBezTo>
                    <a:lnTo>
                      <a:pt x="1790700" y="0"/>
                    </a:lnTo>
                    <a:lnTo>
                      <a:pt x="1790700" y="1127760"/>
                    </a:lnTo>
                    <a:lnTo>
                      <a:pt x="0" y="112776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83000">
                    <a:srgbClr val="F3F4F4"/>
                  </a:gs>
                  <a:gs pos="100000">
                    <a:srgbClr val="EDEDED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" name="Google Shape;183;p61"/>
              <p:cNvSpPr/>
              <p:nvPr/>
            </p:nvSpPr>
            <p:spPr>
              <a:xfrm>
                <a:off x="8746030" y="2376261"/>
                <a:ext cx="1914072" cy="2105479"/>
              </a:xfrm>
              <a:custGeom>
                <a:avLst/>
                <a:gdLst/>
                <a:ahLst/>
                <a:cxnLst/>
                <a:rect l="l" t="t" r="r" b="b"/>
                <a:pathLst>
                  <a:path w="1914071" h="2105478" extrusionOk="0">
                    <a:moveTo>
                      <a:pt x="1770516" y="1904501"/>
                    </a:moveTo>
                    <a:lnTo>
                      <a:pt x="1291998" y="1449909"/>
                    </a:lnTo>
                    <a:lnTo>
                      <a:pt x="1770516" y="995317"/>
                    </a:lnTo>
                    <a:lnTo>
                      <a:pt x="1770516" y="1904501"/>
                    </a:lnTo>
                    <a:close/>
                    <a:moveTo>
                      <a:pt x="220118" y="1961924"/>
                    </a:moveTo>
                    <a:lnTo>
                      <a:pt x="693851" y="1514509"/>
                    </a:lnTo>
                    <a:lnTo>
                      <a:pt x="727347" y="1483406"/>
                    </a:lnTo>
                    <a:cubicBezTo>
                      <a:pt x="856547" y="1361384"/>
                      <a:pt x="1059917" y="1361384"/>
                      <a:pt x="1189117" y="1483406"/>
                    </a:cubicBezTo>
                    <a:lnTo>
                      <a:pt x="1222613" y="1514509"/>
                    </a:lnTo>
                    <a:lnTo>
                      <a:pt x="1693954" y="1961924"/>
                    </a:lnTo>
                    <a:lnTo>
                      <a:pt x="220118" y="1961924"/>
                    </a:lnTo>
                    <a:close/>
                    <a:moveTo>
                      <a:pt x="143555" y="992925"/>
                    </a:moveTo>
                    <a:lnTo>
                      <a:pt x="622073" y="1447517"/>
                    </a:lnTo>
                    <a:lnTo>
                      <a:pt x="143555" y="1902109"/>
                    </a:lnTo>
                    <a:lnTo>
                      <a:pt x="143555" y="992925"/>
                    </a:lnTo>
                    <a:close/>
                    <a:moveTo>
                      <a:pt x="478518" y="382814"/>
                    </a:moveTo>
                    <a:lnTo>
                      <a:pt x="1435554" y="382814"/>
                    </a:lnTo>
                    <a:lnTo>
                      <a:pt x="1435554" y="1179547"/>
                    </a:lnTo>
                    <a:lnTo>
                      <a:pt x="1220221" y="1385309"/>
                    </a:lnTo>
                    <a:cubicBezTo>
                      <a:pt x="1064702" y="1265680"/>
                      <a:pt x="849369" y="1265680"/>
                      <a:pt x="693851" y="1385309"/>
                    </a:cubicBezTo>
                    <a:lnTo>
                      <a:pt x="478518" y="1179547"/>
                    </a:lnTo>
                    <a:lnTo>
                      <a:pt x="478518" y="382814"/>
                    </a:lnTo>
                    <a:close/>
                    <a:moveTo>
                      <a:pt x="1579109" y="447414"/>
                    </a:moveTo>
                    <a:lnTo>
                      <a:pt x="1579109" y="239259"/>
                    </a:lnTo>
                    <a:lnTo>
                      <a:pt x="1244147" y="239259"/>
                    </a:lnTo>
                    <a:lnTo>
                      <a:pt x="957036" y="0"/>
                    </a:lnTo>
                    <a:lnTo>
                      <a:pt x="669925" y="239259"/>
                    </a:lnTo>
                    <a:lnTo>
                      <a:pt x="334963" y="239259"/>
                    </a:lnTo>
                    <a:lnTo>
                      <a:pt x="334963" y="449807"/>
                    </a:lnTo>
                    <a:lnTo>
                      <a:pt x="0" y="768021"/>
                    </a:lnTo>
                    <a:lnTo>
                      <a:pt x="0" y="2105479"/>
                    </a:lnTo>
                    <a:lnTo>
                      <a:pt x="1914072" y="2105479"/>
                    </a:lnTo>
                    <a:lnTo>
                      <a:pt x="1914072" y="768021"/>
                    </a:lnTo>
                    <a:lnTo>
                      <a:pt x="1579109" y="447414"/>
                    </a:lnTo>
                    <a:close/>
                  </a:path>
                </a:pathLst>
              </a:custGeom>
              <a:gradFill>
                <a:gsLst>
                  <a:gs pos="0">
                    <a:srgbClr val="00506E"/>
                  </a:gs>
                  <a:gs pos="23000">
                    <a:srgbClr val="00506E"/>
                  </a:gs>
                  <a:gs pos="69000">
                    <a:srgbClr val="00435D"/>
                  </a:gs>
                  <a:gs pos="97000">
                    <a:srgbClr val="003F56"/>
                  </a:gs>
                  <a:gs pos="100000">
                    <a:srgbClr val="003F56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" name="Google Shape;184;p61"/>
              <p:cNvSpPr/>
              <p:nvPr/>
            </p:nvSpPr>
            <p:spPr>
              <a:xfrm>
                <a:off x="9394391" y="2897845"/>
                <a:ext cx="622073" cy="622073"/>
              </a:xfrm>
              <a:custGeom>
                <a:avLst/>
                <a:gdLst/>
                <a:ahLst/>
                <a:cxnLst/>
                <a:rect l="l" t="t" r="r" b="b"/>
                <a:pathLst>
                  <a:path w="622073" h="622073" extrusionOk="0">
                    <a:moveTo>
                      <a:pt x="308675" y="394777"/>
                    </a:moveTo>
                    <a:cubicBezTo>
                      <a:pt x="265608" y="394777"/>
                      <a:pt x="232112" y="358888"/>
                      <a:pt x="232112" y="318214"/>
                    </a:cubicBezTo>
                    <a:cubicBezTo>
                      <a:pt x="232112" y="275148"/>
                      <a:pt x="268001" y="241652"/>
                      <a:pt x="308675" y="241652"/>
                    </a:cubicBezTo>
                    <a:cubicBezTo>
                      <a:pt x="351741" y="241652"/>
                      <a:pt x="385237" y="275148"/>
                      <a:pt x="385237" y="318214"/>
                    </a:cubicBezTo>
                    <a:cubicBezTo>
                      <a:pt x="385237" y="361281"/>
                      <a:pt x="351741" y="394777"/>
                      <a:pt x="308675" y="394777"/>
                    </a:cubicBezTo>
                    <a:close/>
                    <a:moveTo>
                      <a:pt x="308675" y="626859"/>
                    </a:moveTo>
                    <a:cubicBezTo>
                      <a:pt x="363704" y="626859"/>
                      <a:pt x="416341" y="612503"/>
                      <a:pt x="464193" y="588577"/>
                    </a:cubicBezTo>
                    <a:cubicBezTo>
                      <a:pt x="483334" y="576614"/>
                      <a:pt x="490511" y="552688"/>
                      <a:pt x="480941" y="533547"/>
                    </a:cubicBezTo>
                    <a:cubicBezTo>
                      <a:pt x="468978" y="514407"/>
                      <a:pt x="445052" y="507229"/>
                      <a:pt x="425912" y="516799"/>
                    </a:cubicBezTo>
                    <a:cubicBezTo>
                      <a:pt x="390023" y="535940"/>
                      <a:pt x="349349" y="545510"/>
                      <a:pt x="308675" y="545510"/>
                    </a:cubicBezTo>
                    <a:cubicBezTo>
                      <a:pt x="181867" y="545510"/>
                      <a:pt x="76593" y="440237"/>
                      <a:pt x="78986" y="313429"/>
                    </a:cubicBezTo>
                    <a:cubicBezTo>
                      <a:pt x="78986" y="186622"/>
                      <a:pt x="184260" y="81348"/>
                      <a:pt x="311067" y="81348"/>
                    </a:cubicBezTo>
                    <a:cubicBezTo>
                      <a:pt x="437874" y="81348"/>
                      <a:pt x="543148" y="184229"/>
                      <a:pt x="543148" y="313429"/>
                    </a:cubicBezTo>
                    <a:lnTo>
                      <a:pt x="543148" y="389992"/>
                    </a:lnTo>
                    <a:cubicBezTo>
                      <a:pt x="500082" y="389992"/>
                      <a:pt x="466585" y="356496"/>
                      <a:pt x="466585" y="313429"/>
                    </a:cubicBezTo>
                    <a:cubicBezTo>
                      <a:pt x="466585" y="236866"/>
                      <a:pt x="413949" y="172266"/>
                      <a:pt x="339778" y="157911"/>
                    </a:cubicBezTo>
                    <a:cubicBezTo>
                      <a:pt x="265608" y="143555"/>
                      <a:pt x="191438" y="184229"/>
                      <a:pt x="165119" y="253615"/>
                    </a:cubicBezTo>
                    <a:cubicBezTo>
                      <a:pt x="138801" y="323000"/>
                      <a:pt x="165119" y="404348"/>
                      <a:pt x="229719" y="442629"/>
                    </a:cubicBezTo>
                    <a:cubicBezTo>
                      <a:pt x="294319" y="480911"/>
                      <a:pt x="378060" y="468948"/>
                      <a:pt x="428304" y="411525"/>
                    </a:cubicBezTo>
                    <a:cubicBezTo>
                      <a:pt x="457015" y="445022"/>
                      <a:pt x="500082" y="464162"/>
                      <a:pt x="545541" y="464162"/>
                    </a:cubicBezTo>
                    <a:cubicBezTo>
                      <a:pt x="588608" y="464162"/>
                      <a:pt x="622104" y="430666"/>
                      <a:pt x="622104" y="387600"/>
                    </a:cubicBezTo>
                    <a:lnTo>
                      <a:pt x="622104" y="311037"/>
                    </a:lnTo>
                    <a:cubicBezTo>
                      <a:pt x="622104" y="138770"/>
                      <a:pt x="483334" y="0"/>
                      <a:pt x="311067" y="0"/>
                    </a:cubicBezTo>
                    <a:cubicBezTo>
                      <a:pt x="138801" y="0"/>
                      <a:pt x="30" y="138770"/>
                      <a:pt x="30" y="311037"/>
                    </a:cubicBezTo>
                    <a:cubicBezTo>
                      <a:pt x="-2362" y="485696"/>
                      <a:pt x="136408" y="624466"/>
                      <a:pt x="308675" y="6268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5" name="Google Shape;185;p61"/>
            <p:cNvSpPr/>
            <p:nvPr/>
          </p:nvSpPr>
          <p:spPr>
            <a:xfrm rot="-5400000">
              <a:off x="9339776" y="2983647"/>
              <a:ext cx="547841" cy="286020"/>
            </a:xfrm>
            <a:prstGeom prst="triangle">
              <a:avLst>
                <a:gd name="adj" fmla="val 50000"/>
              </a:avLst>
            </a:prstGeom>
            <a:solidFill>
              <a:srgbClr val="162930">
                <a:alpha val="4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61"/>
            <p:cNvSpPr/>
            <p:nvPr/>
          </p:nvSpPr>
          <p:spPr>
            <a:xfrm rot="5400000" flipH="1">
              <a:off x="10853846" y="2983647"/>
              <a:ext cx="547841" cy="286020"/>
            </a:xfrm>
            <a:prstGeom prst="triangle">
              <a:avLst>
                <a:gd name="adj" fmla="val 50000"/>
              </a:avLst>
            </a:prstGeom>
            <a:solidFill>
              <a:srgbClr val="162930">
                <a:alpha val="4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61"/>
            <p:cNvSpPr/>
            <p:nvPr/>
          </p:nvSpPr>
          <p:spPr>
            <a:xfrm flipH="1">
              <a:off x="10124928" y="2418638"/>
              <a:ext cx="495446" cy="194840"/>
            </a:xfrm>
            <a:prstGeom prst="triangle">
              <a:avLst>
                <a:gd name="adj" fmla="val 50000"/>
              </a:avLst>
            </a:prstGeom>
            <a:solidFill>
              <a:srgbClr val="162930">
                <a:alpha val="4862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8" name="Google Shape;188;p61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9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9" name="Google Shape;189;p61"/>
          <p:cNvSpPr txBox="1">
            <a:spLocks noGrp="1"/>
          </p:cNvSpPr>
          <p:nvPr>
            <p:ph type="title"/>
          </p:nvPr>
        </p:nvSpPr>
        <p:spPr>
          <a:xfrm>
            <a:off x="805866" y="46208"/>
            <a:ext cx="11081334" cy="78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61"/>
          <p:cNvSpPr txBox="1">
            <a:spLocks noGrp="1"/>
          </p:cNvSpPr>
          <p:nvPr>
            <p:ph type="body" idx="1"/>
          </p:nvPr>
        </p:nvSpPr>
        <p:spPr>
          <a:xfrm>
            <a:off x="817734" y="1137446"/>
            <a:ext cx="7244177" cy="5039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2400"/>
              <a:buFont typeface="Calibri"/>
              <a:buNone/>
              <a:defRPr sz="2400"/>
            </a:lvl1pPr>
            <a:lvl2pPr marL="914400" lvl="1" indent="-228600" algn="l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/>
            </a:lvl2pPr>
            <a:lvl3pPr marL="1371600" lvl="2" indent="-228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marL="1828800" lvl="3" indent="-342900" algn="l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SzPts val="1800"/>
              <a:buChar char="?"/>
              <a:defRPr sz="1800"/>
            </a:lvl4pPr>
            <a:lvl5pPr marL="2286000" lvl="4" indent="-3429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Char char="✆"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1" name="Google Shape;191;p61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esenters / Moderators (2)" userDrawn="1">
  <p:cSld name="Presenters / Moderators (2)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108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40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9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5" name="Google Shape;195;p40"/>
          <p:cNvSpPr txBox="1">
            <a:spLocks noGrp="1"/>
          </p:cNvSpPr>
          <p:nvPr>
            <p:ph type="title"/>
          </p:nvPr>
        </p:nvSpPr>
        <p:spPr>
          <a:xfrm>
            <a:off x="805866" y="46208"/>
            <a:ext cx="11081334" cy="78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40"/>
          <p:cNvSpPr>
            <a:spLocks noGrp="1"/>
          </p:cNvSpPr>
          <p:nvPr>
            <p:ph type="pic" idx="2"/>
          </p:nvPr>
        </p:nvSpPr>
        <p:spPr>
          <a:xfrm>
            <a:off x="1553029" y="1288742"/>
            <a:ext cx="2133600" cy="21336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3F4F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40"/>
          <p:cNvSpPr txBox="1">
            <a:spLocks noGrp="1"/>
          </p:cNvSpPr>
          <p:nvPr>
            <p:ph type="body" idx="1"/>
          </p:nvPr>
        </p:nvSpPr>
        <p:spPr>
          <a:xfrm>
            <a:off x="4439823" y="1254648"/>
            <a:ext cx="5646057" cy="2201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SzPts val="2800"/>
              <a:buFont typeface="Calibri"/>
              <a:buNone/>
              <a:defRPr/>
            </a:lvl1pPr>
            <a:lvl2pPr marL="914400" lvl="1" indent="-228600" algn="l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SzPts val="2200"/>
              <a:buNone/>
              <a:defRPr/>
            </a:lvl2pPr>
            <a:lvl3pPr marL="1371600" lvl="2" indent="-228600" algn="l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SzPts val="2200"/>
              <a:buNone/>
              <a:defRPr/>
            </a:lvl3pPr>
            <a:lvl4pPr marL="1828800" lvl="3" indent="-35560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2000"/>
              <a:buChar char="?"/>
              <a:defRPr/>
            </a:lvl4pPr>
            <a:lvl5pPr marL="2286000" lvl="4" indent="-3429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Char char="✆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8" name="Google Shape;198;p40"/>
          <p:cNvSpPr>
            <a:spLocks noGrp="1"/>
          </p:cNvSpPr>
          <p:nvPr>
            <p:ph type="pic" idx="3"/>
          </p:nvPr>
        </p:nvSpPr>
        <p:spPr>
          <a:xfrm>
            <a:off x="1502361" y="3832448"/>
            <a:ext cx="2133600" cy="21336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3F4F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9" name="Google Shape;199;p40"/>
          <p:cNvSpPr txBox="1">
            <a:spLocks noGrp="1"/>
          </p:cNvSpPr>
          <p:nvPr>
            <p:ph type="body" idx="4"/>
          </p:nvPr>
        </p:nvSpPr>
        <p:spPr>
          <a:xfrm>
            <a:off x="4439822" y="3798354"/>
            <a:ext cx="5646057" cy="2201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SzPts val="2800"/>
              <a:buFont typeface="Calibri"/>
              <a:buNone/>
              <a:defRPr/>
            </a:lvl1pPr>
            <a:lvl2pPr marL="914400" lvl="1" indent="-228600" algn="l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SzPts val="2200"/>
              <a:buNone/>
              <a:defRPr/>
            </a:lvl2pPr>
            <a:lvl3pPr marL="1371600" lvl="2" indent="-228600" algn="l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SzPts val="2200"/>
              <a:buNone/>
              <a:defRPr/>
            </a:lvl3pPr>
            <a:lvl4pPr marL="1828800" lvl="3" indent="-35560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2000"/>
              <a:buChar char="?"/>
              <a:defRPr/>
            </a:lvl4pPr>
            <a:lvl5pPr marL="2286000" lvl="4" indent="-3429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Char char="✆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0" name="Google Shape;200;p40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D6E864-4F66-0A6D-58E7-C279B78BBD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576263" y="3422650"/>
            <a:ext cx="2957513" cy="4556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1CF894-6CA6-5F62-C49D-95FCB12993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-576263" y="4210050"/>
            <a:ext cx="2767013" cy="5762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hank You">
  <p:cSld name="Thank You">
    <p:bg>
      <p:bgPr>
        <a:solidFill>
          <a:srgbClr val="F3F4F4"/>
        </a:soli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6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5981700" y="0"/>
            <a:ext cx="62103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62"/>
          <p:cNvSpPr/>
          <p:nvPr/>
        </p:nvSpPr>
        <p:spPr>
          <a:xfrm>
            <a:off x="0" y="2571750"/>
            <a:ext cx="8362950" cy="1714500"/>
          </a:xfrm>
          <a:prstGeom prst="homePlate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>
            <a:outerShdw blurRad="25400" dist="25400" algn="l" rotWithShape="0">
              <a:srgbClr val="000000">
                <a:alpha val="901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62"/>
          <p:cNvSpPr txBox="1">
            <a:spLocks noGrp="1"/>
          </p:cNvSpPr>
          <p:nvPr>
            <p:ph type="ctrTitle"/>
          </p:nvPr>
        </p:nvSpPr>
        <p:spPr>
          <a:xfrm>
            <a:off x="228600" y="685800"/>
            <a:ext cx="6419850" cy="1478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400"/>
              <a:buFont typeface="Calibri"/>
              <a:buNone/>
              <a:defRPr sz="5400" b="1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62"/>
          <p:cNvSpPr txBox="1">
            <a:spLocks noGrp="1"/>
          </p:cNvSpPr>
          <p:nvPr>
            <p:ph type="subTitle" idx="1"/>
          </p:nvPr>
        </p:nvSpPr>
        <p:spPr>
          <a:xfrm>
            <a:off x="623140" y="4736308"/>
            <a:ext cx="5630770" cy="1135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dk2"/>
                </a:solidFill>
              </a:defRPr>
            </a:lvl1pPr>
            <a:lvl2pPr lvl="1" algn="ctr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5" name="Google Shape;245;p62"/>
          <p:cNvSpPr txBox="1">
            <a:spLocks noGrp="1"/>
          </p:cNvSpPr>
          <p:nvPr>
            <p:ph type="body" idx="2"/>
          </p:nvPr>
        </p:nvSpPr>
        <p:spPr>
          <a:xfrm>
            <a:off x="623140" y="5967588"/>
            <a:ext cx="5297600" cy="787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>
            <a:lvl1pPr marL="457200" lvl="0" indent="-228600" algn="l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 b="0" i="0">
                <a:solidFill>
                  <a:srgbClr val="213D4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46" name="Google Shape;246;p62" descr="Logo for WorkforceGPS: Navigate to Succes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87443" y="2902486"/>
            <a:ext cx="3102164" cy="1053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05173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ives">
  <p:cSld name="Objectives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g20e499f9dd5_2_9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37959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g20e499f9dd5_2_90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0" name="Google Shape;230;g20e499f9dd5_2_90"/>
          <p:cNvSpPr txBox="1">
            <a:spLocks noGrp="1"/>
          </p:cNvSpPr>
          <p:nvPr>
            <p:ph type="title"/>
          </p:nvPr>
        </p:nvSpPr>
        <p:spPr>
          <a:xfrm>
            <a:off x="805866" y="46208"/>
            <a:ext cx="110814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g20e499f9dd5_2_90"/>
          <p:cNvSpPr txBox="1">
            <a:spLocks noGrp="1"/>
          </p:cNvSpPr>
          <p:nvPr>
            <p:ph type="body" idx="1"/>
          </p:nvPr>
        </p:nvSpPr>
        <p:spPr>
          <a:xfrm>
            <a:off x="805866" y="1137446"/>
            <a:ext cx="11081400" cy="50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93700" algn="l" rtl="0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600"/>
              <a:buFont typeface="Noto Sans Symbols"/>
              <a:buChar char="✓"/>
              <a:defRPr/>
            </a:lvl1pPr>
            <a:lvl2pPr marL="914400" lvl="1" indent="-3810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400"/>
              <a:buChar char="🢒"/>
              <a:defRPr/>
            </a:lvl2pPr>
            <a:lvl3pPr marL="1371600" lvl="2" indent="-3683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2200"/>
              <a:buChar char="🢒"/>
              <a:defRPr/>
            </a:lvl3pPr>
            <a:lvl4pPr marL="1828800" lvl="3" indent="-3556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2000"/>
              <a:buChar char="🢒"/>
              <a:defRPr/>
            </a:lvl4pPr>
            <a:lvl5pPr marL="2286000" lvl="4" indent="-3429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🢒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2" name="Google Shape;232;g20e499f9dd5_2_90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gal Language">
  <p:cSld name="Legal Language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g20e499f9dd5_2_9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37959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g20e499f9dd5_2_96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6" name="Google Shape;236;g20e499f9dd5_2_96"/>
          <p:cNvSpPr txBox="1">
            <a:spLocks noGrp="1"/>
          </p:cNvSpPr>
          <p:nvPr>
            <p:ph type="title"/>
          </p:nvPr>
        </p:nvSpPr>
        <p:spPr>
          <a:xfrm>
            <a:off x="805866" y="46208"/>
            <a:ext cx="110814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g20e499f9dd5_2_96"/>
          <p:cNvSpPr txBox="1">
            <a:spLocks noGrp="1"/>
          </p:cNvSpPr>
          <p:nvPr>
            <p:ph type="body" idx="1"/>
          </p:nvPr>
        </p:nvSpPr>
        <p:spPr>
          <a:xfrm>
            <a:off x="805866" y="983171"/>
            <a:ext cx="11080800" cy="5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 rtl="0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 i="1">
                <a:solidFill>
                  <a:srgbClr val="63636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1800"/>
              <a:buChar char="🢒"/>
              <a:defRPr/>
            </a:lvl2pPr>
            <a:lvl3pPr marL="1371600" lvl="2" indent="-3429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🢒"/>
              <a:defRPr/>
            </a:lvl3pPr>
            <a:lvl4pPr marL="1828800" lvl="3" indent="-3429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🢒"/>
              <a:defRPr/>
            </a:lvl4pPr>
            <a:lvl5pPr marL="2286000" lvl="4" indent="-3429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🢒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8" name="Google Shape;238;g20e499f9dd5_2_96"/>
          <p:cNvSpPr txBox="1">
            <a:spLocks noGrp="1"/>
          </p:cNvSpPr>
          <p:nvPr>
            <p:ph type="body" idx="2"/>
          </p:nvPr>
        </p:nvSpPr>
        <p:spPr>
          <a:xfrm>
            <a:off x="805866" y="1667407"/>
            <a:ext cx="11080800" cy="3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3429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1800"/>
              <a:buChar char="🢒"/>
              <a:defRPr/>
            </a:lvl2pPr>
            <a:lvl3pPr marL="1371600" lvl="2" indent="-3429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🢒"/>
              <a:defRPr/>
            </a:lvl3pPr>
            <a:lvl4pPr marL="1828800" lvl="3" indent="-3429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🢒"/>
              <a:defRPr/>
            </a:lvl4pPr>
            <a:lvl5pPr marL="2286000" lvl="4" indent="-3429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🢒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9" name="Google Shape;239;g20e499f9dd5_2_96"/>
          <p:cNvSpPr txBox="1">
            <a:spLocks noGrp="1"/>
          </p:cNvSpPr>
          <p:nvPr>
            <p:ph type="body" idx="3"/>
          </p:nvPr>
        </p:nvSpPr>
        <p:spPr>
          <a:xfrm>
            <a:off x="805866" y="5106992"/>
            <a:ext cx="8983500" cy="1046400"/>
          </a:xfrm>
          <a:prstGeom prst="rect">
            <a:avLst/>
          </a:prstGeom>
          <a:solidFill>
            <a:srgbClr val="F3F4F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75" tIns="45700" rIns="182875" bIns="45700" anchor="ctr" anchorCtr="0">
            <a:normAutofit/>
          </a:bodyPr>
          <a:lstStyle>
            <a:lvl1pPr marL="457200" lvl="0" indent="-228600" algn="l" rtl="0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 sz="2400" b="0">
                <a:solidFill>
                  <a:schemeClr val="accent2"/>
                </a:solidFill>
              </a:defRPr>
            </a:lvl1pPr>
            <a:lvl2pPr marL="914400" lvl="1" indent="-2286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40" name="Google Shape;240;g20e499f9dd5_2_96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ries Set">
  <p:cSld name="Series Set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0e499f9dd5_2_104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3" name="Google Shape;243;g20e499f9dd5_2_104"/>
          <p:cNvSpPr txBox="1">
            <a:spLocks noGrp="1"/>
          </p:cNvSpPr>
          <p:nvPr>
            <p:ph type="body" idx="1"/>
          </p:nvPr>
        </p:nvSpPr>
        <p:spPr>
          <a:xfrm>
            <a:off x="0" y="118459"/>
            <a:ext cx="505500" cy="7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r" rtl="0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600"/>
              <a:buNone/>
              <a:defRPr>
                <a:solidFill>
                  <a:schemeClr val="lt1"/>
                </a:solidFill>
              </a:defRPr>
            </a:lvl1pPr>
            <a:lvl2pPr marL="914400" lvl="1" indent="-3429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1800"/>
              <a:buChar char="🢒"/>
              <a:defRPr/>
            </a:lvl2pPr>
            <a:lvl3pPr marL="1371600" lvl="2" indent="-3429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🢒"/>
              <a:defRPr/>
            </a:lvl3pPr>
            <a:lvl4pPr marL="1828800" lvl="3" indent="-3429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🢒"/>
              <a:defRPr/>
            </a:lvl4pPr>
            <a:lvl5pPr marL="2286000" lvl="4" indent="-3429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🢒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4" name="Google Shape;244;g20e499f9dd5_2_104"/>
          <p:cNvSpPr txBox="1">
            <a:spLocks noGrp="1"/>
          </p:cNvSpPr>
          <p:nvPr>
            <p:ph type="title"/>
          </p:nvPr>
        </p:nvSpPr>
        <p:spPr>
          <a:xfrm>
            <a:off x="805866" y="46208"/>
            <a:ext cx="110814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g20e499f9dd5_2_104"/>
          <p:cNvSpPr txBox="1">
            <a:spLocks noGrp="1"/>
          </p:cNvSpPr>
          <p:nvPr>
            <p:ph type="body" idx="2"/>
          </p:nvPr>
        </p:nvSpPr>
        <p:spPr>
          <a:xfrm>
            <a:off x="805866" y="1137446"/>
            <a:ext cx="11081400" cy="50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1800"/>
              <a:buChar char="🞂"/>
              <a:defRPr/>
            </a:lvl1pPr>
            <a:lvl2pPr marL="914400" lvl="1" indent="-3429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1800"/>
              <a:buChar char="🢒"/>
              <a:defRPr/>
            </a:lvl2pPr>
            <a:lvl3pPr marL="1371600" lvl="2" indent="-3429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🢒"/>
              <a:defRPr/>
            </a:lvl3pPr>
            <a:lvl4pPr marL="1828800" lvl="3" indent="-3429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🢒"/>
              <a:defRPr/>
            </a:lvl4pPr>
            <a:lvl5pPr marL="2286000" lvl="4" indent="-3429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🢒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6" name="Google Shape;246;g20e499f9dd5_2_104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">
  <p:cSld name="Quote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g20e499f9dd5_2_1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4158" y="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g20e499f9dd5_2_1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13443" y="4044115"/>
            <a:ext cx="914400" cy="914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0" name="Google Shape;250;g20e499f9dd5_2_110"/>
          <p:cNvGrpSpPr/>
          <p:nvPr/>
        </p:nvGrpSpPr>
        <p:grpSpPr>
          <a:xfrm>
            <a:off x="11290477" y="5652673"/>
            <a:ext cx="1504269" cy="1504269"/>
            <a:chOff x="11290477" y="5652673"/>
            <a:chExt cx="1504269" cy="1504269"/>
          </a:xfrm>
        </p:grpSpPr>
        <p:sp>
          <p:nvSpPr>
            <p:cNvPr id="251" name="Google Shape;251;g20e499f9dd5_2_110"/>
            <p:cNvSpPr/>
            <p:nvPr/>
          </p:nvSpPr>
          <p:spPr>
            <a:xfrm rot="-8100000">
              <a:off x="11616523" y="5767217"/>
              <a:ext cx="852177" cy="1275181"/>
            </a:xfrm>
            <a:custGeom>
              <a:avLst/>
              <a:gdLst/>
              <a:ahLst/>
              <a:cxnLst/>
              <a:rect l="l" t="t" r="r" b="b"/>
              <a:pathLst>
                <a:path w="851703" h="1274472" extrusionOk="0">
                  <a:moveTo>
                    <a:pt x="851703" y="1274472"/>
                  </a:moveTo>
                  <a:lnTo>
                    <a:pt x="0" y="422768"/>
                  </a:lnTo>
                  <a:lnTo>
                    <a:pt x="422768" y="0"/>
                  </a:lnTo>
                  <a:lnTo>
                    <a:pt x="8517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g20e499f9dd5_2_110"/>
            <p:cNvSpPr/>
            <p:nvPr/>
          </p:nvSpPr>
          <p:spPr>
            <a:xfrm rot="-8100000">
              <a:off x="11639521" y="5803713"/>
              <a:ext cx="825222" cy="1221272"/>
            </a:xfrm>
            <a:custGeom>
              <a:avLst/>
              <a:gdLst/>
              <a:ahLst/>
              <a:cxnLst/>
              <a:rect l="l" t="t" r="r" b="b"/>
              <a:pathLst>
                <a:path w="824763" h="1220593" extrusionOk="0">
                  <a:moveTo>
                    <a:pt x="824763" y="1220593"/>
                  </a:moveTo>
                  <a:lnTo>
                    <a:pt x="0" y="395830"/>
                  </a:lnTo>
                  <a:lnTo>
                    <a:pt x="395829" y="0"/>
                  </a:lnTo>
                  <a:lnTo>
                    <a:pt x="8247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53" name="Google Shape;253;g20e499f9dd5_2_1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22551" y="6284572"/>
            <a:ext cx="1389040" cy="471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g20e499f9dd5_2_110"/>
          <p:cNvPicPr preferRelativeResize="0"/>
          <p:nvPr/>
        </p:nvPicPr>
        <p:blipFill rotWithShape="1">
          <a:blip r:embed="rId5">
            <a:alphaModFix amt="70000"/>
          </a:blip>
          <a:srcRect/>
          <a:stretch/>
        </p:blipFill>
        <p:spPr>
          <a:xfrm>
            <a:off x="289187" y="6399892"/>
            <a:ext cx="226623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g20e499f9dd5_2_110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6" name="Google Shape;256;g20e499f9dd5_2_110"/>
          <p:cNvSpPr txBox="1">
            <a:spLocks noGrp="1"/>
          </p:cNvSpPr>
          <p:nvPr>
            <p:ph type="body" idx="1"/>
          </p:nvPr>
        </p:nvSpPr>
        <p:spPr>
          <a:xfrm>
            <a:off x="1172584" y="235671"/>
            <a:ext cx="9846900" cy="45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 rtl="0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i="1">
                <a:solidFill>
                  <a:schemeClr val="accent1"/>
                </a:solidFill>
              </a:defRPr>
            </a:lvl1pPr>
            <a:lvl2pPr marL="914400" lvl="1" indent="-3429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1800"/>
              <a:buChar char="🢒"/>
              <a:defRPr/>
            </a:lvl2pPr>
            <a:lvl3pPr marL="1371600" lvl="2" indent="-3429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🢒"/>
              <a:defRPr/>
            </a:lvl3pPr>
            <a:lvl4pPr marL="1828800" lvl="3" indent="-3429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🢒"/>
              <a:defRPr/>
            </a:lvl4pPr>
            <a:lvl5pPr marL="2286000" lvl="4" indent="-3429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🢒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7" name="Google Shape;257;g20e499f9dd5_2_110"/>
          <p:cNvSpPr txBox="1">
            <a:spLocks noGrp="1"/>
          </p:cNvSpPr>
          <p:nvPr>
            <p:ph type="body" idx="2"/>
          </p:nvPr>
        </p:nvSpPr>
        <p:spPr>
          <a:xfrm>
            <a:off x="1172584" y="4905487"/>
            <a:ext cx="9846900" cy="1101000"/>
          </a:xfrm>
          <a:prstGeom prst="rect">
            <a:avLst/>
          </a:prstGeom>
          <a:solidFill>
            <a:srgbClr val="F3F4F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31800" algn="r" rtl="0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mo"/>
              <a:buChar char=""/>
              <a:defRPr sz="3200" b="1">
                <a:solidFill>
                  <a:schemeClr val="accent2"/>
                </a:solidFill>
              </a:defRPr>
            </a:lvl1pPr>
            <a:lvl2pPr marL="914400" lvl="1" indent="-228600" algn="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400"/>
              <a:buNone/>
              <a:defRPr i="1"/>
            </a:lvl2pPr>
            <a:lvl3pPr marL="1371600" lvl="2" indent="-368300" algn="r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2200"/>
              <a:buChar char="🢒"/>
              <a:defRPr/>
            </a:lvl3pPr>
            <a:lvl4pPr marL="1828800" lvl="3" indent="-355600" algn="r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2000"/>
              <a:buChar char="🢒"/>
              <a:defRPr/>
            </a:lvl4pPr>
            <a:lvl5pPr marL="2286000" lvl="4" indent="-342900" algn="r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🢒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8" name="Google Shape;258;g20e499f9dd5_2_110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sources" type="twoObj">
  <p:cSld name="TWO_OBJECTS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g20e499f9dd5_2_1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2696" y="235414"/>
            <a:ext cx="409908" cy="409908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g20e499f9dd5_2_122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2" name="Google Shape;262;g20e499f9dd5_2_122"/>
          <p:cNvSpPr txBox="1">
            <a:spLocks noGrp="1"/>
          </p:cNvSpPr>
          <p:nvPr>
            <p:ph type="title"/>
          </p:nvPr>
        </p:nvSpPr>
        <p:spPr>
          <a:xfrm>
            <a:off x="805866" y="46208"/>
            <a:ext cx="110814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g20e499f9dd5_2_122"/>
          <p:cNvSpPr txBox="1">
            <a:spLocks noGrp="1"/>
          </p:cNvSpPr>
          <p:nvPr>
            <p:ph type="body" idx="1"/>
          </p:nvPr>
        </p:nvSpPr>
        <p:spPr>
          <a:xfrm>
            <a:off x="838200" y="1161144"/>
            <a:ext cx="5181600" cy="50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8300" algn="l" rtl="0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200"/>
              <a:buChar char="🞂"/>
              <a:defRPr sz="2200"/>
            </a:lvl1pPr>
            <a:lvl2pPr marL="914400" lvl="1" indent="-2286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i="1">
                <a:solidFill>
                  <a:srgbClr val="63636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861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Char char="🡆"/>
              <a:defRPr sz="1800" u="sng">
                <a:solidFill>
                  <a:schemeClr val="accent6"/>
                </a:solidFill>
              </a:defRPr>
            </a:lvl3pPr>
            <a:lvl4pPr marL="1828800" lvl="3" indent="-3429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🢒"/>
              <a:defRPr/>
            </a:lvl4pPr>
            <a:lvl5pPr marL="2286000" lvl="4" indent="-3429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🢒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4" name="Google Shape;264;g20e499f9dd5_2_122"/>
          <p:cNvSpPr txBox="1">
            <a:spLocks noGrp="1"/>
          </p:cNvSpPr>
          <p:nvPr>
            <p:ph type="body" idx="2"/>
          </p:nvPr>
        </p:nvSpPr>
        <p:spPr>
          <a:xfrm>
            <a:off x="6172200" y="1161144"/>
            <a:ext cx="5181600" cy="50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8300" algn="l" rtl="0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200"/>
              <a:buChar char="🞂"/>
              <a:defRPr sz="2200"/>
            </a:lvl1pPr>
            <a:lvl2pPr marL="914400" lvl="1" indent="-2286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i="1">
                <a:solidFill>
                  <a:srgbClr val="63636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861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60"/>
              <a:buFont typeface="Noto Sans Symbols"/>
              <a:buChar char="🡆"/>
              <a:defRPr sz="1800" u="sng">
                <a:solidFill>
                  <a:schemeClr val="accent6"/>
                </a:solidFill>
              </a:defRPr>
            </a:lvl3pPr>
            <a:lvl4pPr marL="1828800" lvl="3" indent="-3429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🢒"/>
              <a:defRPr/>
            </a:lvl4pPr>
            <a:lvl5pPr marL="2286000" lvl="4" indent="-3429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🢒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5" name="Google Shape;265;g20e499f9dd5_2_122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hank You">
  <p:cSld name="Thank You">
    <p:bg>
      <p:bgPr>
        <a:solidFill>
          <a:srgbClr val="F3F4F4"/>
        </a:solid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g20e499f9dd5_2_1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5981700" y="0"/>
            <a:ext cx="62103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g20e499f9dd5_2_129"/>
          <p:cNvSpPr/>
          <p:nvPr/>
        </p:nvSpPr>
        <p:spPr>
          <a:xfrm>
            <a:off x="0" y="2571750"/>
            <a:ext cx="8363100" cy="1714500"/>
          </a:xfrm>
          <a:prstGeom prst="homePlate">
            <a:avLst>
              <a:gd name="adj" fmla="val 50000"/>
            </a:avLst>
          </a:prstGeom>
          <a:solidFill>
            <a:schemeClr val="lt1"/>
          </a:solidFill>
          <a:ln>
            <a:noFill/>
          </a:ln>
          <a:effectLst>
            <a:outerShdw blurRad="25400" dist="25400" algn="l" rotWithShape="0">
              <a:srgbClr val="000000">
                <a:alpha val="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g20e499f9dd5_2_129"/>
          <p:cNvSpPr txBox="1">
            <a:spLocks noGrp="1"/>
          </p:cNvSpPr>
          <p:nvPr>
            <p:ph type="ctrTitle"/>
          </p:nvPr>
        </p:nvSpPr>
        <p:spPr>
          <a:xfrm>
            <a:off x="228600" y="685800"/>
            <a:ext cx="64197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400"/>
              <a:buFont typeface="Calibri"/>
              <a:buNone/>
              <a:defRPr sz="5400" b="1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g20e499f9dd5_2_129"/>
          <p:cNvSpPr txBox="1">
            <a:spLocks noGrp="1"/>
          </p:cNvSpPr>
          <p:nvPr>
            <p:ph type="subTitle" idx="1"/>
          </p:nvPr>
        </p:nvSpPr>
        <p:spPr>
          <a:xfrm>
            <a:off x="623140" y="4736308"/>
            <a:ext cx="5630700" cy="11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 rtl="0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dk2"/>
                </a:solidFill>
              </a:defRPr>
            </a:lvl1pPr>
            <a:lvl2pPr lvl="1" algn="ctr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71" name="Google Shape;271;g20e499f9dd5_2_129"/>
          <p:cNvSpPr txBox="1">
            <a:spLocks noGrp="1"/>
          </p:cNvSpPr>
          <p:nvPr>
            <p:ph type="body" idx="2"/>
          </p:nvPr>
        </p:nvSpPr>
        <p:spPr>
          <a:xfrm>
            <a:off x="623140" y="5967588"/>
            <a:ext cx="5297700" cy="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>
            <a:lvl1pPr marL="457200" lvl="0" indent="-228600" algn="l" rtl="0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 b="0" i="0">
                <a:solidFill>
                  <a:srgbClr val="213D4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72" name="Google Shape;272;g20e499f9dd5_2_129" descr="Logo for WorkforceGPS: Navigate to Succes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87443" y="2902486"/>
            <a:ext cx="3102164" cy="10530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estions?">
  <p:cSld name="Questions?"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6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5783" y="879474"/>
            <a:ext cx="11886217" cy="5943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869" y="256049"/>
            <a:ext cx="408320" cy="40832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60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9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8" name="Google Shape;308;p60"/>
          <p:cNvSpPr txBox="1">
            <a:spLocks noGrp="1"/>
          </p:cNvSpPr>
          <p:nvPr>
            <p:ph type="title"/>
          </p:nvPr>
        </p:nvSpPr>
        <p:spPr>
          <a:xfrm>
            <a:off x="805867" y="47569"/>
            <a:ext cx="7893633" cy="78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9" name="Google Shape;309;p60"/>
          <p:cNvSpPr txBox="1">
            <a:spLocks noGrp="1"/>
          </p:cNvSpPr>
          <p:nvPr>
            <p:ph type="body" idx="1"/>
          </p:nvPr>
        </p:nvSpPr>
        <p:spPr>
          <a:xfrm>
            <a:off x="805867" y="4267200"/>
            <a:ext cx="4883733" cy="1999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i="1"/>
            </a:lvl1pPr>
            <a:lvl2pPr marL="914400" lvl="1" indent="-22860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i="1">
                <a:solidFill>
                  <a:srgbClr val="65656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2200"/>
              <a:buNone/>
              <a:defRPr/>
            </a:lvl3pPr>
            <a:lvl4pPr marL="1828800" lvl="3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0" name="Google Shape;310;p60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486844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esenter / Moderator">
  <p:cSld name="Presenter / Moderator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108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39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9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3" name="Google Shape;173;p39"/>
          <p:cNvSpPr txBox="1">
            <a:spLocks noGrp="1"/>
          </p:cNvSpPr>
          <p:nvPr>
            <p:ph type="title"/>
          </p:nvPr>
        </p:nvSpPr>
        <p:spPr>
          <a:xfrm>
            <a:off x="805866" y="46208"/>
            <a:ext cx="11081334" cy="78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39"/>
          <p:cNvSpPr>
            <a:spLocks noGrp="1"/>
          </p:cNvSpPr>
          <p:nvPr>
            <p:ph type="pic" idx="2"/>
          </p:nvPr>
        </p:nvSpPr>
        <p:spPr>
          <a:xfrm>
            <a:off x="1502361" y="2590404"/>
            <a:ext cx="2133600" cy="21336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3F4F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39"/>
          <p:cNvSpPr txBox="1">
            <a:spLocks noGrp="1"/>
          </p:cNvSpPr>
          <p:nvPr>
            <p:ph type="body" idx="1"/>
          </p:nvPr>
        </p:nvSpPr>
        <p:spPr>
          <a:xfrm>
            <a:off x="4439822" y="1137446"/>
            <a:ext cx="7244177" cy="5039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SzPts val="2800"/>
              <a:buFont typeface="Calibri"/>
              <a:buNone/>
              <a:defRPr/>
            </a:lvl1pPr>
            <a:lvl2pPr marL="914400" lvl="1" indent="-228600" algn="l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SzPts val="2200"/>
              <a:buNone/>
              <a:defRPr/>
            </a:lvl2pPr>
            <a:lvl3pPr marL="1371600" lvl="2" indent="-228600" algn="l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SzPts val="2200"/>
              <a:buNone/>
              <a:defRPr/>
            </a:lvl3pPr>
            <a:lvl4pPr marL="1828800" lvl="3" indent="-34290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Char char="✆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6" name="Google Shape;176;p39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503328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bg>
      <p:bgPr>
        <a:solidFill>
          <a:srgbClr val="F3F4F4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62103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36"/>
          <p:cNvSpPr txBox="1">
            <a:spLocks noGrp="1"/>
          </p:cNvSpPr>
          <p:nvPr>
            <p:ph type="ctrTitle"/>
          </p:nvPr>
        </p:nvSpPr>
        <p:spPr>
          <a:xfrm>
            <a:off x="5494430" y="2313782"/>
            <a:ext cx="6217920" cy="2230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  <a:defRPr sz="4800" b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6"/>
          <p:cNvSpPr txBox="1">
            <a:spLocks noGrp="1"/>
          </p:cNvSpPr>
          <p:nvPr>
            <p:ph type="subTitle" idx="1"/>
          </p:nvPr>
        </p:nvSpPr>
        <p:spPr>
          <a:xfrm>
            <a:off x="5494430" y="4673599"/>
            <a:ext cx="6217920" cy="1135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dk2"/>
                </a:solidFill>
              </a:defRPr>
            </a:lvl1pPr>
            <a:lvl2pPr lvl="1" algn="ctr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8" name="Google Shape;28;p36"/>
          <p:cNvSpPr txBox="1">
            <a:spLocks noGrp="1"/>
          </p:cNvSpPr>
          <p:nvPr>
            <p:ph type="dt" idx="10"/>
          </p:nvPr>
        </p:nvSpPr>
        <p:spPr>
          <a:xfrm>
            <a:off x="1908175" y="583315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29" name="Google Shape;29;p36"/>
          <p:cNvGrpSpPr/>
          <p:nvPr/>
        </p:nvGrpSpPr>
        <p:grpSpPr>
          <a:xfrm>
            <a:off x="1360737" y="123825"/>
            <a:ext cx="3899036" cy="755650"/>
            <a:chOff x="1595394" y="293690"/>
            <a:chExt cx="3899036" cy="755650"/>
          </a:xfrm>
        </p:grpSpPr>
        <p:pic>
          <p:nvPicPr>
            <p:cNvPr id="30" name="Google Shape;30;p36" descr="Official seal of the United States Department of Labor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595394" y="293690"/>
              <a:ext cx="755650" cy="755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Google Shape;31;p36" descr="Employment and Training Administration, United States Department of Labor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463077" y="488047"/>
              <a:ext cx="3031353" cy="36693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2" name="Google Shape;32;p36" descr="Logo for WorkforceGPS: Navigate to Succes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29099" y="630377"/>
            <a:ext cx="3102164" cy="1053028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36"/>
          <p:cNvSpPr/>
          <p:nvPr/>
        </p:nvSpPr>
        <p:spPr>
          <a:xfrm>
            <a:off x="878681" y="5675086"/>
            <a:ext cx="4802188" cy="681264"/>
          </a:xfrm>
          <a:prstGeom prst="trapezoid">
            <a:avLst>
              <a:gd name="adj" fmla="val 99801"/>
            </a:avLst>
          </a:prstGeom>
          <a:solidFill>
            <a:srgbClr val="5B1A2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>
  <p:cSld name="Section Header">
    <p:bg>
      <p:bgPr>
        <a:gradFill>
          <a:gsLst>
            <a:gs pos="0">
              <a:srgbClr val="FBFBFB"/>
            </a:gs>
            <a:gs pos="74000">
              <a:srgbClr val="F3F4F4"/>
            </a:gs>
            <a:gs pos="100000">
              <a:srgbClr val="F3F4F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oogle Shape;35;p46"/>
          <p:cNvGrpSpPr/>
          <p:nvPr/>
        </p:nvGrpSpPr>
        <p:grpSpPr>
          <a:xfrm>
            <a:off x="5981700" y="0"/>
            <a:ext cx="6812545" cy="7156941"/>
            <a:chOff x="5981700" y="0"/>
            <a:chExt cx="6812545" cy="7156941"/>
          </a:xfrm>
        </p:grpSpPr>
        <p:pic>
          <p:nvPicPr>
            <p:cNvPr id="36" name="Google Shape;36;p4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 rot="10800000">
              <a:off x="5981700" y="0"/>
              <a:ext cx="6210300" cy="68580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7" name="Google Shape;37;p46"/>
            <p:cNvGrpSpPr/>
            <p:nvPr/>
          </p:nvGrpSpPr>
          <p:grpSpPr>
            <a:xfrm>
              <a:off x="11290812" y="5653509"/>
              <a:ext cx="1503433" cy="1503433"/>
              <a:chOff x="11290812" y="5653509"/>
              <a:chExt cx="1503433" cy="1503433"/>
            </a:xfrm>
          </p:grpSpPr>
          <p:sp>
            <p:nvSpPr>
              <p:cNvPr id="38" name="Google Shape;38;p46"/>
              <p:cNvSpPr/>
              <p:nvPr/>
            </p:nvSpPr>
            <p:spPr>
              <a:xfrm rot="-8100000">
                <a:off x="11616677" y="5767989"/>
                <a:ext cx="851703" cy="1274472"/>
              </a:xfrm>
              <a:custGeom>
                <a:avLst/>
                <a:gdLst/>
                <a:ahLst/>
                <a:cxnLst/>
                <a:rect l="l" t="t" r="r" b="b"/>
                <a:pathLst>
                  <a:path w="851703" h="1274472" extrusionOk="0">
                    <a:moveTo>
                      <a:pt x="851703" y="1274472"/>
                    </a:moveTo>
                    <a:lnTo>
                      <a:pt x="0" y="422768"/>
                    </a:lnTo>
                    <a:lnTo>
                      <a:pt x="422768" y="0"/>
                    </a:lnTo>
                    <a:lnTo>
                      <a:pt x="85170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39;p46"/>
              <p:cNvSpPr/>
              <p:nvPr/>
            </p:nvSpPr>
            <p:spPr>
              <a:xfrm rot="-8100000">
                <a:off x="11639672" y="5804455"/>
                <a:ext cx="824763" cy="1220593"/>
              </a:xfrm>
              <a:custGeom>
                <a:avLst/>
                <a:gdLst/>
                <a:ahLst/>
                <a:cxnLst/>
                <a:rect l="l" t="t" r="r" b="b"/>
                <a:pathLst>
                  <a:path w="824763" h="1220593" extrusionOk="0">
                    <a:moveTo>
                      <a:pt x="824763" y="1220593"/>
                    </a:moveTo>
                    <a:lnTo>
                      <a:pt x="0" y="395830"/>
                    </a:lnTo>
                    <a:lnTo>
                      <a:pt x="395829" y="0"/>
                    </a:lnTo>
                    <a:lnTo>
                      <a:pt x="824763" y="0"/>
                    </a:lnTo>
                    <a:close/>
                  </a:path>
                </a:pathLst>
              </a:custGeom>
              <a:solidFill>
                <a:srgbClr val="E8E8E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0" name="Google Shape;40;p46"/>
            <p:cNvSpPr/>
            <p:nvPr/>
          </p:nvSpPr>
          <p:spPr>
            <a:xfrm flipH="1">
              <a:off x="6216734" y="0"/>
              <a:ext cx="5408000" cy="2698134"/>
            </a:xfrm>
            <a:custGeom>
              <a:avLst/>
              <a:gdLst/>
              <a:ahLst/>
              <a:cxnLst/>
              <a:rect l="l" t="t" r="r" b="b"/>
              <a:pathLst>
                <a:path w="5854700" h="2921000" extrusionOk="0">
                  <a:moveTo>
                    <a:pt x="5865876" y="0"/>
                  </a:moveTo>
                  <a:lnTo>
                    <a:pt x="0" y="0"/>
                  </a:lnTo>
                  <a:lnTo>
                    <a:pt x="2932938" y="29329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46"/>
            <p:cNvSpPr/>
            <p:nvPr/>
          </p:nvSpPr>
          <p:spPr>
            <a:xfrm flipH="1">
              <a:off x="6216734" y="4150341"/>
              <a:ext cx="5408000" cy="2698134"/>
            </a:xfrm>
            <a:custGeom>
              <a:avLst/>
              <a:gdLst/>
              <a:ahLst/>
              <a:cxnLst/>
              <a:rect l="l" t="t" r="r" b="b"/>
              <a:pathLst>
                <a:path w="5854700" h="2921000" extrusionOk="0">
                  <a:moveTo>
                    <a:pt x="0" y="2932938"/>
                  </a:moveTo>
                  <a:lnTo>
                    <a:pt x="5865876" y="2932938"/>
                  </a:lnTo>
                  <a:lnTo>
                    <a:pt x="293293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0800" dist="38100" dir="16200000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46"/>
            <p:cNvSpPr/>
            <p:nvPr/>
          </p:nvSpPr>
          <p:spPr>
            <a:xfrm flipH="1">
              <a:off x="9845796" y="782005"/>
              <a:ext cx="2346204" cy="5290688"/>
            </a:xfrm>
            <a:custGeom>
              <a:avLst/>
              <a:gdLst/>
              <a:ahLst/>
              <a:cxnLst/>
              <a:rect l="l" t="t" r="r" b="b"/>
              <a:pathLst>
                <a:path w="2540000" h="5727700" extrusionOk="0">
                  <a:moveTo>
                    <a:pt x="2316099" y="2315972"/>
                  </a:moveTo>
                  <a:lnTo>
                    <a:pt x="0" y="0"/>
                  </a:lnTo>
                  <a:lnTo>
                    <a:pt x="0" y="5732526"/>
                  </a:lnTo>
                  <a:lnTo>
                    <a:pt x="2316099" y="3416427"/>
                  </a:lnTo>
                  <a:cubicBezTo>
                    <a:pt x="2619883" y="3112643"/>
                    <a:pt x="2619883" y="2619883"/>
                    <a:pt x="2316099" y="231597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0800" dist="38100" dir="10800000" algn="r" rotWithShape="0">
                <a:srgbClr val="000000">
                  <a:alpha val="8627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3" name="Google Shape;43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6213" y="6284572"/>
            <a:ext cx="1389041" cy="471509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46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9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5" name="Google Shape;45;p46"/>
          <p:cNvSpPr txBox="1">
            <a:spLocks noGrp="1"/>
          </p:cNvSpPr>
          <p:nvPr>
            <p:ph type="title"/>
          </p:nvPr>
        </p:nvSpPr>
        <p:spPr>
          <a:xfrm>
            <a:off x="800101" y="1405870"/>
            <a:ext cx="6553200" cy="2357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sz="44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6"/>
          <p:cNvSpPr txBox="1">
            <a:spLocks noGrp="1"/>
          </p:cNvSpPr>
          <p:nvPr>
            <p:ph type="body" idx="1"/>
          </p:nvPr>
        </p:nvSpPr>
        <p:spPr>
          <a:xfrm>
            <a:off x="800100" y="4269493"/>
            <a:ext cx="6553200" cy="1154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accent5"/>
                </a:solidFill>
              </a:defRPr>
            </a:lvl1pPr>
            <a:lvl2pPr marL="914400" lvl="1" indent="-2286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A8A8A"/>
                </a:solidFill>
              </a:defRPr>
            </a:lvl2pPr>
            <a:lvl3pPr marL="1371600" lvl="2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A8A8A"/>
                </a:solidFill>
              </a:defRPr>
            </a:lvl3pPr>
            <a:lvl4pPr marL="1828800" lvl="3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A8A8A"/>
                </a:solidFill>
              </a:defRPr>
            </a:lvl4pPr>
            <a:lvl5pPr marL="2286000" lvl="4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A8A8A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8A8A"/>
              </a:buClr>
              <a:buSzPts val="1600"/>
              <a:buNone/>
              <a:defRPr sz="1600">
                <a:solidFill>
                  <a:srgbClr val="8A8A8A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8A8A"/>
              </a:buClr>
              <a:buSzPts val="1600"/>
              <a:buNone/>
              <a:defRPr sz="1600">
                <a:solidFill>
                  <a:srgbClr val="8A8A8A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8A8A"/>
              </a:buClr>
              <a:buSzPts val="1600"/>
              <a:buNone/>
              <a:defRPr sz="1600">
                <a:solidFill>
                  <a:srgbClr val="8A8A8A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A8A8A"/>
              </a:buClr>
              <a:buSzPts val="1600"/>
              <a:buNone/>
              <a:defRPr sz="1600">
                <a:solidFill>
                  <a:srgbClr val="8A8A8A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46"/>
          <p:cNvSpPr txBox="1">
            <a:spLocks noGrp="1"/>
          </p:cNvSpPr>
          <p:nvPr>
            <p:ph type="ftr" idx="11"/>
          </p:nvPr>
        </p:nvSpPr>
        <p:spPr>
          <a:xfrm>
            <a:off x="800100" y="6356350"/>
            <a:ext cx="516255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44444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8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9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0" name="Google Shape;50;p48"/>
          <p:cNvSpPr txBox="1">
            <a:spLocks noGrp="1"/>
          </p:cNvSpPr>
          <p:nvPr>
            <p:ph type="title"/>
          </p:nvPr>
        </p:nvSpPr>
        <p:spPr>
          <a:xfrm>
            <a:off x="805866" y="46208"/>
            <a:ext cx="11081334" cy="78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8"/>
          <p:cNvSpPr txBox="1">
            <a:spLocks noGrp="1"/>
          </p:cNvSpPr>
          <p:nvPr>
            <p:ph type="body" idx="1"/>
          </p:nvPr>
        </p:nvSpPr>
        <p:spPr>
          <a:xfrm>
            <a:off x="838200" y="1161144"/>
            <a:ext cx="5181600" cy="5015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1800"/>
              <a:buChar char="?"/>
              <a:defRPr/>
            </a:lvl1pPr>
            <a:lvl2pPr marL="914400" lvl="1" indent="-3429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1800"/>
              <a:buChar char="?"/>
              <a:defRPr/>
            </a:lvl2pPr>
            <a:lvl3pPr marL="1371600" lvl="2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3pPr>
            <a:lvl4pPr marL="1828800" lvl="3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48"/>
          <p:cNvSpPr txBox="1">
            <a:spLocks noGrp="1"/>
          </p:cNvSpPr>
          <p:nvPr>
            <p:ph type="body" idx="2"/>
          </p:nvPr>
        </p:nvSpPr>
        <p:spPr>
          <a:xfrm>
            <a:off x="6172200" y="1161144"/>
            <a:ext cx="5181600" cy="5015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1800"/>
              <a:buChar char="?"/>
              <a:defRPr/>
            </a:lvl1pPr>
            <a:lvl2pPr marL="914400" lvl="1" indent="-3429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1800"/>
              <a:buChar char="?"/>
              <a:defRPr/>
            </a:lvl2pPr>
            <a:lvl3pPr marL="1371600" lvl="2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3pPr>
            <a:lvl4pPr marL="1828800" lvl="3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48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7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9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6" name="Google Shape;56;p37"/>
          <p:cNvSpPr txBox="1">
            <a:spLocks noGrp="1"/>
          </p:cNvSpPr>
          <p:nvPr>
            <p:ph type="title"/>
          </p:nvPr>
        </p:nvSpPr>
        <p:spPr>
          <a:xfrm>
            <a:off x="805866" y="46208"/>
            <a:ext cx="11081334" cy="78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7"/>
          <p:cNvSpPr txBox="1">
            <a:spLocks noGrp="1"/>
          </p:cNvSpPr>
          <p:nvPr>
            <p:ph type="body" idx="1"/>
          </p:nvPr>
        </p:nvSpPr>
        <p:spPr>
          <a:xfrm>
            <a:off x="805866" y="1137446"/>
            <a:ext cx="11081334" cy="5039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1800"/>
              <a:buChar char="?"/>
              <a:defRPr/>
            </a:lvl1pPr>
            <a:lvl2pPr marL="914400" lvl="1" indent="-3429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1800"/>
              <a:buChar char="?"/>
              <a:defRPr/>
            </a:lvl2pPr>
            <a:lvl3pPr marL="1371600" lvl="2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3pPr>
            <a:lvl4pPr marL="1828800" lvl="3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37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ll">
  <p:cSld name="Poll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g1c21b6fd450_0_5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25259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g1c21b6fd450_0_56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2" name="Google Shape;62;g1c21b6fd450_0_56"/>
          <p:cNvSpPr txBox="1">
            <a:spLocks noGrp="1"/>
          </p:cNvSpPr>
          <p:nvPr>
            <p:ph type="title"/>
          </p:nvPr>
        </p:nvSpPr>
        <p:spPr>
          <a:xfrm>
            <a:off x="805866" y="46208"/>
            <a:ext cx="110814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g1c21b6fd450_0_56"/>
          <p:cNvSpPr txBox="1">
            <a:spLocks noGrp="1"/>
          </p:cNvSpPr>
          <p:nvPr>
            <p:ph type="body" idx="1"/>
          </p:nvPr>
        </p:nvSpPr>
        <p:spPr>
          <a:xfrm>
            <a:off x="805866" y="1137446"/>
            <a:ext cx="4624500" cy="3571200"/>
          </a:xfrm>
          <a:prstGeom prst="rect">
            <a:avLst/>
          </a:prstGeom>
          <a:solidFill>
            <a:srgbClr val="F3F4F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75" tIns="45700" rIns="182875" bIns="45700" anchor="ctr" anchorCtr="0">
            <a:normAutofit/>
          </a:bodyPr>
          <a:lstStyle>
            <a:lvl1pPr marL="457200" lvl="0" indent="-228600" algn="l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 sz="24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4" name="Google Shape;64;g1c21b6fd450_0_56"/>
          <p:cNvSpPr txBox="1">
            <a:spLocks noGrp="1"/>
          </p:cNvSpPr>
          <p:nvPr>
            <p:ph type="body" idx="2"/>
          </p:nvPr>
        </p:nvSpPr>
        <p:spPr>
          <a:xfrm>
            <a:off x="805866" y="5021263"/>
            <a:ext cx="4624500" cy="11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i="1"/>
            </a:lvl1pPr>
            <a:lvl2pPr marL="914400" lvl="1" indent="-228600" algn="ctr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 i="1">
                <a:solidFill>
                  <a:srgbClr val="65656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2200"/>
              <a:buNone/>
              <a:defRPr/>
            </a:lvl3pPr>
            <a:lvl4pPr marL="1828800" lvl="3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g1c21b6fd450_0_56"/>
          <p:cNvSpPr txBox="1">
            <a:spLocks noGrp="1"/>
          </p:cNvSpPr>
          <p:nvPr>
            <p:ph type="body" idx="3"/>
          </p:nvPr>
        </p:nvSpPr>
        <p:spPr>
          <a:xfrm>
            <a:off x="5786005" y="1137447"/>
            <a:ext cx="5925000" cy="40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11480" algn="l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5"/>
              </a:buClr>
              <a:buSzPts val="2880"/>
              <a:buFont typeface="Calibri"/>
              <a:buAutoNum type="arabicPeriod"/>
              <a:defRPr sz="2400" b="1"/>
            </a:lvl1pPr>
            <a:lvl2pPr marL="914400" lvl="1" indent="-355600" algn="l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SzPts val="2000"/>
              <a:buFont typeface="Calibri"/>
              <a:buAutoNum type="alphaLcParenR"/>
              <a:defRPr sz="2000" i="0">
                <a:solidFill>
                  <a:srgbClr val="63636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Noto Sans"/>
              <a:buChar char="🕿"/>
              <a:defRPr sz="2000" b="0">
                <a:solidFill>
                  <a:schemeClr val="accent1"/>
                </a:solidFill>
              </a:defRPr>
            </a:lvl3pPr>
            <a:lvl4pPr marL="1828800" lvl="3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>
                <a:solidFill>
                  <a:schemeClr val="accent5"/>
                </a:solidFill>
              </a:defRPr>
            </a:lvl4pPr>
            <a:lvl5pPr marL="2286000" lvl="4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g1c21b6fd450_0_56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oogle Shape;68;p35"/>
          <p:cNvGrpSpPr/>
          <p:nvPr/>
        </p:nvGrpSpPr>
        <p:grpSpPr>
          <a:xfrm>
            <a:off x="11290812" y="5653509"/>
            <a:ext cx="1503433" cy="1503433"/>
            <a:chOff x="11290812" y="5653509"/>
            <a:chExt cx="1503433" cy="1503433"/>
          </a:xfrm>
        </p:grpSpPr>
        <p:sp>
          <p:nvSpPr>
            <p:cNvPr id="69" name="Google Shape;69;p35"/>
            <p:cNvSpPr/>
            <p:nvPr/>
          </p:nvSpPr>
          <p:spPr>
            <a:xfrm rot="-8100000">
              <a:off x="11616677" y="5767989"/>
              <a:ext cx="851703" cy="1274472"/>
            </a:xfrm>
            <a:custGeom>
              <a:avLst/>
              <a:gdLst/>
              <a:ahLst/>
              <a:cxnLst/>
              <a:rect l="l" t="t" r="r" b="b"/>
              <a:pathLst>
                <a:path w="851703" h="1274472" extrusionOk="0">
                  <a:moveTo>
                    <a:pt x="851703" y="1274472"/>
                  </a:moveTo>
                  <a:lnTo>
                    <a:pt x="0" y="422768"/>
                  </a:lnTo>
                  <a:lnTo>
                    <a:pt x="422768" y="0"/>
                  </a:lnTo>
                  <a:lnTo>
                    <a:pt x="8517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35"/>
            <p:cNvSpPr/>
            <p:nvPr/>
          </p:nvSpPr>
          <p:spPr>
            <a:xfrm rot="-8100000">
              <a:off x="11639672" y="5804455"/>
              <a:ext cx="824763" cy="1220593"/>
            </a:xfrm>
            <a:custGeom>
              <a:avLst/>
              <a:gdLst/>
              <a:ahLst/>
              <a:cxnLst/>
              <a:rect l="l" t="t" r="r" b="b"/>
              <a:pathLst>
                <a:path w="824763" h="1220593" extrusionOk="0">
                  <a:moveTo>
                    <a:pt x="824763" y="1220593"/>
                  </a:moveTo>
                  <a:lnTo>
                    <a:pt x="0" y="395830"/>
                  </a:lnTo>
                  <a:lnTo>
                    <a:pt x="395829" y="0"/>
                  </a:lnTo>
                  <a:lnTo>
                    <a:pt x="8247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1" name="Google Shape;71;p35"/>
          <p:cNvGrpSpPr/>
          <p:nvPr/>
        </p:nvGrpSpPr>
        <p:grpSpPr>
          <a:xfrm>
            <a:off x="-623431" y="-164513"/>
            <a:ext cx="1409688" cy="1409688"/>
            <a:chOff x="-458993" y="-118473"/>
            <a:chExt cx="1036463" cy="1036463"/>
          </a:xfrm>
        </p:grpSpPr>
        <p:sp>
          <p:nvSpPr>
            <p:cNvPr id="72" name="Google Shape;72;p35"/>
            <p:cNvSpPr/>
            <p:nvPr/>
          </p:nvSpPr>
          <p:spPr>
            <a:xfrm rot="2700000">
              <a:off x="-265319" y="-8574"/>
              <a:ext cx="649115" cy="816665"/>
            </a:xfrm>
            <a:custGeom>
              <a:avLst/>
              <a:gdLst/>
              <a:ahLst/>
              <a:cxnLst/>
              <a:rect l="l" t="t" r="r" b="b"/>
              <a:pathLst>
                <a:path w="649115" h="816665" extrusionOk="0">
                  <a:moveTo>
                    <a:pt x="0" y="167549"/>
                  </a:moveTo>
                  <a:lnTo>
                    <a:pt x="167549" y="0"/>
                  </a:lnTo>
                  <a:lnTo>
                    <a:pt x="649115" y="0"/>
                  </a:lnTo>
                  <a:lnTo>
                    <a:pt x="649115" y="8166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35"/>
            <p:cNvSpPr/>
            <p:nvPr/>
          </p:nvSpPr>
          <p:spPr>
            <a:xfrm rot="2700000">
              <a:off x="-261373" y="8838"/>
              <a:ext cx="622175" cy="762786"/>
            </a:xfrm>
            <a:custGeom>
              <a:avLst/>
              <a:gdLst/>
              <a:ahLst/>
              <a:cxnLst/>
              <a:rect l="l" t="t" r="r" b="b"/>
              <a:pathLst>
                <a:path w="622175" h="762786" extrusionOk="0">
                  <a:moveTo>
                    <a:pt x="0" y="140611"/>
                  </a:moveTo>
                  <a:lnTo>
                    <a:pt x="140611" y="0"/>
                  </a:lnTo>
                  <a:lnTo>
                    <a:pt x="622175" y="0"/>
                  </a:lnTo>
                  <a:lnTo>
                    <a:pt x="622175" y="76278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35"/>
            <p:cNvSpPr/>
            <p:nvPr/>
          </p:nvSpPr>
          <p:spPr>
            <a:xfrm rot="2700000">
              <a:off x="-250498" y="56849"/>
              <a:ext cx="547907" cy="614248"/>
            </a:xfrm>
            <a:custGeom>
              <a:avLst/>
              <a:gdLst/>
              <a:ahLst/>
              <a:cxnLst/>
              <a:rect l="l" t="t" r="r" b="b"/>
              <a:pathLst>
                <a:path w="547907" h="614248" extrusionOk="0">
                  <a:moveTo>
                    <a:pt x="0" y="66341"/>
                  </a:moveTo>
                  <a:lnTo>
                    <a:pt x="66342" y="0"/>
                  </a:lnTo>
                  <a:lnTo>
                    <a:pt x="389789" y="0"/>
                  </a:lnTo>
                  <a:cubicBezTo>
                    <a:pt x="477115" y="0"/>
                    <a:pt x="547907" y="70792"/>
                    <a:pt x="547907" y="158118"/>
                  </a:cubicBezTo>
                  <a:lnTo>
                    <a:pt x="547907" y="61424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75" name="Google Shape;75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22551" y="6284572"/>
            <a:ext cx="1389041" cy="471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35"/>
          <p:cNvPicPr preferRelativeResize="0"/>
          <p:nvPr/>
        </p:nvPicPr>
        <p:blipFill rotWithShape="1">
          <a:blip r:embed="rId3">
            <a:alphaModFix amt="70000"/>
          </a:blip>
          <a:srcRect/>
          <a:stretch/>
        </p:blipFill>
        <p:spPr>
          <a:xfrm>
            <a:off x="289187" y="6399892"/>
            <a:ext cx="2266231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35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9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8" name="Google Shape;78;p3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2377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5"/>
          <p:cNvSpPr txBox="1">
            <a:spLocks noGrp="1"/>
          </p:cNvSpPr>
          <p:nvPr>
            <p:ph type="body" idx="1"/>
          </p:nvPr>
        </p:nvSpPr>
        <p:spPr>
          <a:xfrm>
            <a:off x="839788" y="3300731"/>
            <a:ext cx="3932237" cy="2560320"/>
          </a:xfrm>
          <a:prstGeom prst="rect">
            <a:avLst/>
          </a:prstGeom>
          <a:solidFill>
            <a:srgbClr val="F3F4F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Autofit/>
          </a:bodyPr>
          <a:lstStyle>
            <a:lvl1pPr marL="457200" lvl="0" indent="-228600" algn="ctr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 i="1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0" name="Google Shape;80;p35"/>
          <p:cNvSpPr txBox="1">
            <a:spLocks noGrp="1"/>
          </p:cNvSpPr>
          <p:nvPr>
            <p:ph type="body" idx="2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31800" algn="l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3200"/>
              <a:buChar char="?"/>
              <a:defRPr sz="3200"/>
            </a:lvl1pPr>
            <a:lvl2pPr marL="914400" lvl="1" indent="-4064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800"/>
              <a:buChar char="?"/>
              <a:defRPr sz="2800"/>
            </a:lvl2pPr>
            <a:lvl3pPr marL="1371600" lvl="2" indent="-3810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2400"/>
              <a:buChar char="?"/>
              <a:defRPr sz="2400"/>
            </a:lvl3pPr>
            <a:lvl4pPr marL="1828800" lvl="3" indent="-355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2000"/>
              <a:buChar char="?"/>
              <a:defRPr sz="2000"/>
            </a:lvl4pPr>
            <a:lvl5pPr marL="2286000" lvl="4" indent="-355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2000"/>
              <a:buChar char="?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1" name="Google Shape;81;p35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9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9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0" name="Google Shape;90;p49"/>
          <p:cNvSpPr txBox="1">
            <a:spLocks noGrp="1"/>
          </p:cNvSpPr>
          <p:nvPr>
            <p:ph type="title"/>
          </p:nvPr>
        </p:nvSpPr>
        <p:spPr>
          <a:xfrm>
            <a:off x="805866" y="46208"/>
            <a:ext cx="11081334" cy="78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49"/>
          <p:cNvSpPr txBox="1">
            <a:spLocks noGrp="1"/>
          </p:cNvSpPr>
          <p:nvPr>
            <p:ph type="body" idx="1"/>
          </p:nvPr>
        </p:nvSpPr>
        <p:spPr>
          <a:xfrm>
            <a:off x="805866" y="999279"/>
            <a:ext cx="5212080" cy="823912"/>
          </a:xfrm>
          <a:prstGeom prst="rect">
            <a:avLst/>
          </a:prstGeom>
          <a:solidFill>
            <a:srgbClr val="F3F4F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800"/>
              <a:buNone/>
              <a:defRPr sz="28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2" name="Google Shape;92;p49"/>
          <p:cNvSpPr txBox="1">
            <a:spLocks noGrp="1"/>
          </p:cNvSpPr>
          <p:nvPr>
            <p:ph type="body" idx="2"/>
          </p:nvPr>
        </p:nvSpPr>
        <p:spPr>
          <a:xfrm>
            <a:off x="805866" y="1989878"/>
            <a:ext cx="5212080" cy="4199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400"/>
              <a:buChar char="?"/>
              <a:defRPr sz="2400"/>
            </a:lvl1pPr>
            <a:lvl2pPr marL="914400" lvl="1" indent="-3683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200"/>
              <a:buChar char="?"/>
              <a:defRPr sz="2200"/>
            </a:lvl2pPr>
            <a:lvl3pPr marL="1371600" lvl="2" indent="-355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2000"/>
              <a:buChar char="?"/>
              <a:defRPr sz="2000"/>
            </a:lvl3pPr>
            <a:lvl4pPr marL="1828800" lvl="3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 sz="1800"/>
            </a:lvl4pPr>
            <a:lvl5pPr marL="2286000" lvl="4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49"/>
          <p:cNvSpPr txBox="1">
            <a:spLocks noGrp="1"/>
          </p:cNvSpPr>
          <p:nvPr>
            <p:ph type="body" idx="3"/>
          </p:nvPr>
        </p:nvSpPr>
        <p:spPr>
          <a:xfrm>
            <a:off x="6172200" y="999279"/>
            <a:ext cx="5212080" cy="823912"/>
          </a:xfrm>
          <a:prstGeom prst="rect">
            <a:avLst/>
          </a:prstGeom>
          <a:solidFill>
            <a:srgbClr val="F3F4F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800"/>
              <a:buNone/>
              <a:defRPr sz="28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4" name="Google Shape;94;p49"/>
          <p:cNvSpPr txBox="1">
            <a:spLocks noGrp="1"/>
          </p:cNvSpPr>
          <p:nvPr>
            <p:ph type="body" idx="4"/>
          </p:nvPr>
        </p:nvSpPr>
        <p:spPr>
          <a:xfrm>
            <a:off x="6172200" y="1989878"/>
            <a:ext cx="5212080" cy="4199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400"/>
              <a:buChar char="?"/>
              <a:defRPr sz="2400"/>
            </a:lvl1pPr>
            <a:lvl2pPr marL="914400" lvl="1" indent="-3683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200"/>
              <a:buChar char="?"/>
              <a:defRPr sz="2200"/>
            </a:lvl2pPr>
            <a:lvl3pPr marL="1371600" lvl="2" indent="-355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2000"/>
              <a:buChar char="?"/>
              <a:defRPr sz="2000"/>
            </a:lvl3pPr>
            <a:lvl4pPr marL="1828800" lvl="3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 sz="1800"/>
            </a:lvl4pPr>
            <a:lvl5pPr marL="2286000" lvl="4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 sz="18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49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0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9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8" name="Google Shape;98;p50"/>
          <p:cNvSpPr txBox="1">
            <a:spLocks noGrp="1"/>
          </p:cNvSpPr>
          <p:nvPr>
            <p:ph type="title"/>
          </p:nvPr>
        </p:nvSpPr>
        <p:spPr>
          <a:xfrm>
            <a:off x="805866" y="46208"/>
            <a:ext cx="11081334" cy="78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50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oogle Shape;101;p51"/>
          <p:cNvGrpSpPr/>
          <p:nvPr/>
        </p:nvGrpSpPr>
        <p:grpSpPr>
          <a:xfrm>
            <a:off x="11290812" y="5653509"/>
            <a:ext cx="1503433" cy="1503433"/>
            <a:chOff x="11290812" y="5653509"/>
            <a:chExt cx="1503433" cy="1503433"/>
          </a:xfrm>
        </p:grpSpPr>
        <p:sp>
          <p:nvSpPr>
            <p:cNvPr id="102" name="Google Shape;102;p51"/>
            <p:cNvSpPr/>
            <p:nvPr/>
          </p:nvSpPr>
          <p:spPr>
            <a:xfrm rot="-8100000">
              <a:off x="11616677" y="5767989"/>
              <a:ext cx="851703" cy="1274472"/>
            </a:xfrm>
            <a:custGeom>
              <a:avLst/>
              <a:gdLst/>
              <a:ahLst/>
              <a:cxnLst/>
              <a:rect l="l" t="t" r="r" b="b"/>
              <a:pathLst>
                <a:path w="851703" h="1274472" extrusionOk="0">
                  <a:moveTo>
                    <a:pt x="851703" y="1274472"/>
                  </a:moveTo>
                  <a:lnTo>
                    <a:pt x="0" y="422768"/>
                  </a:lnTo>
                  <a:lnTo>
                    <a:pt x="422768" y="0"/>
                  </a:lnTo>
                  <a:lnTo>
                    <a:pt x="8517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51"/>
            <p:cNvSpPr/>
            <p:nvPr/>
          </p:nvSpPr>
          <p:spPr>
            <a:xfrm rot="-8100000">
              <a:off x="11639672" y="5804455"/>
              <a:ext cx="824763" cy="1220593"/>
            </a:xfrm>
            <a:custGeom>
              <a:avLst/>
              <a:gdLst/>
              <a:ahLst/>
              <a:cxnLst/>
              <a:rect l="l" t="t" r="r" b="b"/>
              <a:pathLst>
                <a:path w="824763" h="1220593" extrusionOk="0">
                  <a:moveTo>
                    <a:pt x="824763" y="1220593"/>
                  </a:moveTo>
                  <a:lnTo>
                    <a:pt x="0" y="395830"/>
                  </a:lnTo>
                  <a:lnTo>
                    <a:pt x="395829" y="0"/>
                  </a:lnTo>
                  <a:lnTo>
                    <a:pt x="8247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4" name="Google Shape;104;p51"/>
          <p:cNvPicPr preferRelativeResize="0"/>
          <p:nvPr/>
        </p:nvPicPr>
        <p:blipFill rotWithShape="1">
          <a:blip r:embed="rId2">
            <a:alphaModFix amt="70000"/>
          </a:blip>
          <a:srcRect/>
          <a:stretch/>
        </p:blipFill>
        <p:spPr>
          <a:xfrm>
            <a:off x="289187" y="6399892"/>
            <a:ext cx="2266231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22551" y="6284572"/>
            <a:ext cx="1389041" cy="47150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51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9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7" name="Google Shape;107;p51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52"/>
          <p:cNvGrpSpPr/>
          <p:nvPr/>
        </p:nvGrpSpPr>
        <p:grpSpPr>
          <a:xfrm>
            <a:off x="11290812" y="5653509"/>
            <a:ext cx="1503433" cy="1503433"/>
            <a:chOff x="11290812" y="5653509"/>
            <a:chExt cx="1503433" cy="1503433"/>
          </a:xfrm>
        </p:grpSpPr>
        <p:sp>
          <p:nvSpPr>
            <p:cNvPr id="110" name="Google Shape;110;p52"/>
            <p:cNvSpPr/>
            <p:nvPr/>
          </p:nvSpPr>
          <p:spPr>
            <a:xfrm rot="-8100000">
              <a:off x="11616677" y="5767989"/>
              <a:ext cx="851703" cy="1274472"/>
            </a:xfrm>
            <a:custGeom>
              <a:avLst/>
              <a:gdLst/>
              <a:ahLst/>
              <a:cxnLst/>
              <a:rect l="l" t="t" r="r" b="b"/>
              <a:pathLst>
                <a:path w="851703" h="1274472" extrusionOk="0">
                  <a:moveTo>
                    <a:pt x="851703" y="1274472"/>
                  </a:moveTo>
                  <a:lnTo>
                    <a:pt x="0" y="422768"/>
                  </a:lnTo>
                  <a:lnTo>
                    <a:pt x="422768" y="0"/>
                  </a:lnTo>
                  <a:lnTo>
                    <a:pt x="8517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52"/>
            <p:cNvSpPr/>
            <p:nvPr/>
          </p:nvSpPr>
          <p:spPr>
            <a:xfrm rot="-8100000">
              <a:off x="11639672" y="5804455"/>
              <a:ext cx="824763" cy="1220593"/>
            </a:xfrm>
            <a:custGeom>
              <a:avLst/>
              <a:gdLst/>
              <a:ahLst/>
              <a:cxnLst/>
              <a:rect l="l" t="t" r="r" b="b"/>
              <a:pathLst>
                <a:path w="824763" h="1220593" extrusionOk="0">
                  <a:moveTo>
                    <a:pt x="824763" y="1220593"/>
                  </a:moveTo>
                  <a:lnTo>
                    <a:pt x="0" y="395830"/>
                  </a:lnTo>
                  <a:lnTo>
                    <a:pt x="395829" y="0"/>
                  </a:lnTo>
                  <a:lnTo>
                    <a:pt x="8247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" name="Google Shape;112;p52"/>
          <p:cNvGrpSpPr/>
          <p:nvPr/>
        </p:nvGrpSpPr>
        <p:grpSpPr>
          <a:xfrm>
            <a:off x="-623431" y="-164513"/>
            <a:ext cx="1409688" cy="1409688"/>
            <a:chOff x="-458993" y="-118473"/>
            <a:chExt cx="1036463" cy="1036463"/>
          </a:xfrm>
        </p:grpSpPr>
        <p:sp>
          <p:nvSpPr>
            <p:cNvPr id="113" name="Google Shape;113;p52"/>
            <p:cNvSpPr/>
            <p:nvPr/>
          </p:nvSpPr>
          <p:spPr>
            <a:xfrm rot="2700000">
              <a:off x="-265319" y="-8574"/>
              <a:ext cx="649115" cy="816665"/>
            </a:xfrm>
            <a:custGeom>
              <a:avLst/>
              <a:gdLst/>
              <a:ahLst/>
              <a:cxnLst/>
              <a:rect l="l" t="t" r="r" b="b"/>
              <a:pathLst>
                <a:path w="649115" h="816665" extrusionOk="0">
                  <a:moveTo>
                    <a:pt x="0" y="167549"/>
                  </a:moveTo>
                  <a:lnTo>
                    <a:pt x="167549" y="0"/>
                  </a:lnTo>
                  <a:lnTo>
                    <a:pt x="649115" y="0"/>
                  </a:lnTo>
                  <a:lnTo>
                    <a:pt x="649115" y="8166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52"/>
            <p:cNvSpPr/>
            <p:nvPr/>
          </p:nvSpPr>
          <p:spPr>
            <a:xfrm rot="2700000">
              <a:off x="-261373" y="8838"/>
              <a:ext cx="622175" cy="762786"/>
            </a:xfrm>
            <a:custGeom>
              <a:avLst/>
              <a:gdLst/>
              <a:ahLst/>
              <a:cxnLst/>
              <a:rect l="l" t="t" r="r" b="b"/>
              <a:pathLst>
                <a:path w="622175" h="762786" extrusionOk="0">
                  <a:moveTo>
                    <a:pt x="0" y="140611"/>
                  </a:moveTo>
                  <a:lnTo>
                    <a:pt x="140611" y="0"/>
                  </a:lnTo>
                  <a:lnTo>
                    <a:pt x="622175" y="0"/>
                  </a:lnTo>
                  <a:lnTo>
                    <a:pt x="622175" y="76278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52"/>
            <p:cNvSpPr/>
            <p:nvPr/>
          </p:nvSpPr>
          <p:spPr>
            <a:xfrm rot="2700000">
              <a:off x="-250498" y="56849"/>
              <a:ext cx="547907" cy="614248"/>
            </a:xfrm>
            <a:custGeom>
              <a:avLst/>
              <a:gdLst/>
              <a:ahLst/>
              <a:cxnLst/>
              <a:rect l="l" t="t" r="r" b="b"/>
              <a:pathLst>
                <a:path w="547907" h="614248" extrusionOk="0">
                  <a:moveTo>
                    <a:pt x="0" y="66341"/>
                  </a:moveTo>
                  <a:lnTo>
                    <a:pt x="66342" y="0"/>
                  </a:lnTo>
                  <a:lnTo>
                    <a:pt x="389789" y="0"/>
                  </a:lnTo>
                  <a:cubicBezTo>
                    <a:pt x="477115" y="0"/>
                    <a:pt x="547907" y="70792"/>
                    <a:pt x="547907" y="158118"/>
                  </a:cubicBezTo>
                  <a:lnTo>
                    <a:pt x="547907" y="61424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16" name="Google Shape;116;p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22551" y="6284572"/>
            <a:ext cx="1389041" cy="471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52"/>
          <p:cNvPicPr preferRelativeResize="0"/>
          <p:nvPr/>
        </p:nvPicPr>
        <p:blipFill rotWithShape="1">
          <a:blip r:embed="rId3">
            <a:alphaModFix amt="70000"/>
          </a:blip>
          <a:srcRect/>
          <a:stretch/>
        </p:blipFill>
        <p:spPr>
          <a:xfrm>
            <a:off x="289187" y="6399892"/>
            <a:ext cx="2266231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52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9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9" name="Google Shape;119;p5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2377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52"/>
          <p:cNvSpPr txBox="1">
            <a:spLocks noGrp="1"/>
          </p:cNvSpPr>
          <p:nvPr>
            <p:ph type="body" idx="1"/>
          </p:nvPr>
        </p:nvSpPr>
        <p:spPr>
          <a:xfrm>
            <a:off x="839788" y="3300730"/>
            <a:ext cx="3932237" cy="2560320"/>
          </a:xfrm>
          <a:prstGeom prst="rect">
            <a:avLst/>
          </a:prstGeom>
          <a:solidFill>
            <a:srgbClr val="F3F4F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75" tIns="182875" rIns="182875" bIns="182875" anchor="ctr" anchorCtr="0">
            <a:noAutofit/>
          </a:bodyPr>
          <a:lstStyle>
            <a:lvl1pPr marL="457200" lvl="0" indent="-228600" algn="ctr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 i="1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21" name="Google Shape;121;p52"/>
          <p:cNvSpPr>
            <a:spLocks noGrp="1"/>
          </p:cNvSpPr>
          <p:nvPr>
            <p:ph type="pic" idx="2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52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esenter / Moderator">
  <p:cSld name="Presenter / Moderator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g17ffe93a2e0_0_8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108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g17ffe93a2e0_0_82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6" name="Google Shape;126;g17ffe93a2e0_0_82"/>
          <p:cNvSpPr txBox="1">
            <a:spLocks noGrp="1"/>
          </p:cNvSpPr>
          <p:nvPr>
            <p:ph type="title"/>
          </p:nvPr>
        </p:nvSpPr>
        <p:spPr>
          <a:xfrm>
            <a:off x="805866" y="46208"/>
            <a:ext cx="110814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g17ffe93a2e0_0_82"/>
          <p:cNvSpPr>
            <a:spLocks noGrp="1"/>
          </p:cNvSpPr>
          <p:nvPr>
            <p:ph type="pic" idx="2"/>
          </p:nvPr>
        </p:nvSpPr>
        <p:spPr>
          <a:xfrm>
            <a:off x="1502361" y="2590404"/>
            <a:ext cx="2133600" cy="21336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3F4F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g17ffe93a2e0_0_82"/>
          <p:cNvSpPr txBox="1">
            <a:spLocks noGrp="1"/>
          </p:cNvSpPr>
          <p:nvPr>
            <p:ph type="body" idx="1"/>
          </p:nvPr>
        </p:nvSpPr>
        <p:spPr>
          <a:xfrm>
            <a:off x="4439822" y="1137446"/>
            <a:ext cx="7244100" cy="50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SzPts val="2800"/>
              <a:buFont typeface="Calibri"/>
              <a:buNone/>
              <a:defRPr/>
            </a:lvl1pPr>
            <a:lvl2pPr marL="914400" lvl="1" indent="-228600" algn="l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SzPts val="2200"/>
              <a:buNone/>
              <a:defRPr/>
            </a:lvl2pPr>
            <a:lvl3pPr marL="1371600" lvl="2" indent="-228600" algn="l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SzPts val="2200"/>
              <a:buNone/>
              <a:defRPr/>
            </a:lvl3pPr>
            <a:lvl4pPr marL="1828800" lvl="3" indent="-342900" algn="l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l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SzPts val="1800"/>
              <a:buChar char="✆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g17ffe93a2e0_0_82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">
  <p:cSld name="Quote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g1b8ff609911_1_1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4158" y="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g1b8ff609911_1_1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13443" y="4044115"/>
            <a:ext cx="914400" cy="914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3" name="Google Shape;133;g1b8ff609911_1_124"/>
          <p:cNvGrpSpPr/>
          <p:nvPr/>
        </p:nvGrpSpPr>
        <p:grpSpPr>
          <a:xfrm>
            <a:off x="11290477" y="5652673"/>
            <a:ext cx="1504269" cy="1504269"/>
            <a:chOff x="11290477" y="5652673"/>
            <a:chExt cx="1504269" cy="1504269"/>
          </a:xfrm>
        </p:grpSpPr>
        <p:sp>
          <p:nvSpPr>
            <p:cNvPr id="134" name="Google Shape;134;g1b8ff609911_1_124"/>
            <p:cNvSpPr/>
            <p:nvPr/>
          </p:nvSpPr>
          <p:spPr>
            <a:xfrm rot="-8100000">
              <a:off x="11616523" y="5767217"/>
              <a:ext cx="852177" cy="1275181"/>
            </a:xfrm>
            <a:custGeom>
              <a:avLst/>
              <a:gdLst/>
              <a:ahLst/>
              <a:cxnLst/>
              <a:rect l="l" t="t" r="r" b="b"/>
              <a:pathLst>
                <a:path w="851703" h="1274472" extrusionOk="0">
                  <a:moveTo>
                    <a:pt x="851703" y="1274472"/>
                  </a:moveTo>
                  <a:lnTo>
                    <a:pt x="0" y="422768"/>
                  </a:lnTo>
                  <a:lnTo>
                    <a:pt x="422768" y="0"/>
                  </a:lnTo>
                  <a:lnTo>
                    <a:pt x="8517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g1b8ff609911_1_124"/>
            <p:cNvSpPr/>
            <p:nvPr/>
          </p:nvSpPr>
          <p:spPr>
            <a:xfrm rot="-8100000">
              <a:off x="11639521" y="5803713"/>
              <a:ext cx="825222" cy="1221272"/>
            </a:xfrm>
            <a:custGeom>
              <a:avLst/>
              <a:gdLst/>
              <a:ahLst/>
              <a:cxnLst/>
              <a:rect l="l" t="t" r="r" b="b"/>
              <a:pathLst>
                <a:path w="824763" h="1220593" extrusionOk="0">
                  <a:moveTo>
                    <a:pt x="824763" y="1220593"/>
                  </a:moveTo>
                  <a:lnTo>
                    <a:pt x="0" y="395830"/>
                  </a:lnTo>
                  <a:lnTo>
                    <a:pt x="395829" y="0"/>
                  </a:lnTo>
                  <a:lnTo>
                    <a:pt x="8247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6" name="Google Shape;136;g1b8ff609911_1_1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22551" y="6284572"/>
            <a:ext cx="1389040" cy="471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g1b8ff609911_1_124"/>
          <p:cNvPicPr preferRelativeResize="0"/>
          <p:nvPr/>
        </p:nvPicPr>
        <p:blipFill rotWithShape="1">
          <a:blip r:embed="rId5">
            <a:alphaModFix amt="70000"/>
          </a:blip>
          <a:srcRect/>
          <a:stretch/>
        </p:blipFill>
        <p:spPr>
          <a:xfrm>
            <a:off x="289187" y="6399892"/>
            <a:ext cx="2266230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g1b8ff609911_1_124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9" name="Google Shape;139;g1b8ff609911_1_124"/>
          <p:cNvSpPr txBox="1">
            <a:spLocks noGrp="1"/>
          </p:cNvSpPr>
          <p:nvPr>
            <p:ph type="body" idx="1"/>
          </p:nvPr>
        </p:nvSpPr>
        <p:spPr>
          <a:xfrm>
            <a:off x="1172584" y="235671"/>
            <a:ext cx="9846900" cy="45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i="1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1800"/>
              <a:buChar char="?"/>
              <a:defRPr/>
            </a:lvl2pPr>
            <a:lvl3pPr marL="1371600" lvl="2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3pPr>
            <a:lvl4pPr marL="1828800" lvl="3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4pPr>
            <a:lvl5pPr marL="2286000" lvl="4" indent="-3429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g1b8ff609911_1_124"/>
          <p:cNvSpPr txBox="1">
            <a:spLocks noGrp="1"/>
          </p:cNvSpPr>
          <p:nvPr>
            <p:ph type="body" idx="2"/>
          </p:nvPr>
        </p:nvSpPr>
        <p:spPr>
          <a:xfrm>
            <a:off x="1172584" y="4905487"/>
            <a:ext cx="9846900" cy="1101000"/>
          </a:xfrm>
          <a:prstGeom prst="rect">
            <a:avLst/>
          </a:prstGeom>
          <a:solidFill>
            <a:srgbClr val="F3F4F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31800" algn="r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mo"/>
              <a:buChar char=""/>
              <a:defRPr sz="3200" b="1">
                <a:solidFill>
                  <a:schemeClr val="accent2"/>
                </a:solidFill>
              </a:defRPr>
            </a:lvl1pPr>
            <a:lvl2pPr marL="914400" lvl="1" indent="-228600" algn="r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400"/>
              <a:buNone/>
              <a:defRPr i="1"/>
            </a:lvl2pPr>
            <a:lvl3pPr marL="1371600" lvl="2" indent="-368300" algn="r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2200"/>
              <a:buChar char="?"/>
              <a:defRPr/>
            </a:lvl3pPr>
            <a:lvl4pPr marL="1828800" lvl="3" indent="-355600" algn="r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2000"/>
              <a:buChar char="?"/>
              <a:defRPr/>
            </a:lvl4pPr>
            <a:lvl5pPr marL="2286000" lvl="4" indent="-342900" algn="r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Char char="?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" name="Google Shape;141;g1b8ff609911_1_124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fographic 2">
  <p:cSld name="Infographic 2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c4ca92be7a_0_131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4" name="Google Shape;144;g1c4ca92be7a_0_131"/>
          <p:cNvSpPr txBox="1">
            <a:spLocks noGrp="1"/>
          </p:cNvSpPr>
          <p:nvPr>
            <p:ph type="title"/>
          </p:nvPr>
        </p:nvSpPr>
        <p:spPr>
          <a:xfrm>
            <a:off x="805866" y="46208"/>
            <a:ext cx="110814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g1c4ca92be7a_0_131"/>
          <p:cNvSpPr txBox="1">
            <a:spLocks noGrp="1"/>
          </p:cNvSpPr>
          <p:nvPr>
            <p:ph type="body" idx="1"/>
          </p:nvPr>
        </p:nvSpPr>
        <p:spPr>
          <a:xfrm>
            <a:off x="719215" y="1111053"/>
            <a:ext cx="10848000" cy="10710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accent4"/>
            </a:solidFill>
            <a:prstDash val="dash"/>
            <a:bevel/>
            <a:headEnd type="none" w="sm" len="sm"/>
            <a:tailEnd type="none" w="sm" len="sm"/>
          </a:ln>
        </p:spPr>
        <p:txBody>
          <a:bodyPr spcFirstLastPara="1" wrap="square" lIns="274300" tIns="182875" rIns="274300" bIns="182875" anchor="ctr" anchorCtr="0">
            <a:spAutoFit/>
          </a:bodyPr>
          <a:lstStyle>
            <a:lvl1pPr marL="457200" lvl="0" indent="-228600" algn="l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1600"/>
              <a:buNone/>
              <a:defRPr sz="1600" b="0" i="1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Google Shape;146;g1c4ca92be7a_0_131"/>
          <p:cNvSpPr>
            <a:spLocks noGrp="1"/>
          </p:cNvSpPr>
          <p:nvPr>
            <p:ph type="pic" idx="2"/>
          </p:nvPr>
        </p:nvSpPr>
        <p:spPr>
          <a:xfrm>
            <a:off x="719215" y="2297905"/>
            <a:ext cx="1440000" cy="1438200"/>
          </a:xfrm>
          <a:prstGeom prst="diamond">
            <a:avLst/>
          </a:prstGeom>
          <a:solidFill>
            <a:schemeClr val="lt2"/>
          </a:solidFill>
          <a:ln>
            <a:noFill/>
          </a:ln>
          <a:effectLst>
            <a:outerShdw blurRad="38100" dist="25400" dir="5400000" rotWithShape="0">
              <a:srgbClr val="000000">
                <a:alpha val="43529"/>
              </a:srgbClr>
            </a:outerShdw>
          </a:effectLst>
        </p:spPr>
      </p:sp>
      <p:sp>
        <p:nvSpPr>
          <p:cNvPr id="147" name="Google Shape;147;g1c4ca92be7a_0_131"/>
          <p:cNvSpPr txBox="1">
            <a:spLocks noGrp="1"/>
          </p:cNvSpPr>
          <p:nvPr>
            <p:ph type="body" idx="3"/>
          </p:nvPr>
        </p:nvSpPr>
        <p:spPr>
          <a:xfrm>
            <a:off x="1869002" y="2605088"/>
            <a:ext cx="4160100" cy="823800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284C5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3529"/>
              </a:srgbClr>
            </a:outerShdw>
          </a:effectLst>
        </p:spPr>
        <p:txBody>
          <a:bodyPr spcFirstLastPara="1" wrap="square" lIns="457200" tIns="45700" rIns="182875" bIns="45700" anchor="ctr" anchorCtr="0">
            <a:normAutofit/>
          </a:bodyPr>
          <a:lstStyle>
            <a:lvl1pPr marL="457200" lvl="0" indent="-228600" algn="ctr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Google Shape;148;g1c4ca92be7a_0_131"/>
          <p:cNvSpPr>
            <a:spLocks noGrp="1"/>
          </p:cNvSpPr>
          <p:nvPr>
            <p:ph type="pic" idx="4"/>
          </p:nvPr>
        </p:nvSpPr>
        <p:spPr>
          <a:xfrm>
            <a:off x="6257298" y="2297906"/>
            <a:ext cx="1440000" cy="1438200"/>
          </a:xfrm>
          <a:prstGeom prst="diamond">
            <a:avLst/>
          </a:prstGeom>
          <a:solidFill>
            <a:schemeClr val="lt2"/>
          </a:solidFill>
          <a:ln>
            <a:noFill/>
          </a:ln>
          <a:effectLst>
            <a:outerShdw blurRad="38100" dist="25400" dir="5400000" rotWithShape="0">
              <a:srgbClr val="000000">
                <a:alpha val="43529"/>
              </a:srgbClr>
            </a:outerShdw>
          </a:effectLst>
        </p:spPr>
      </p:sp>
      <p:sp>
        <p:nvSpPr>
          <p:cNvPr id="149" name="Google Shape;149;g1c4ca92be7a_0_131"/>
          <p:cNvSpPr txBox="1">
            <a:spLocks noGrp="1"/>
          </p:cNvSpPr>
          <p:nvPr>
            <p:ph type="body" idx="5"/>
          </p:nvPr>
        </p:nvSpPr>
        <p:spPr>
          <a:xfrm>
            <a:off x="7407085" y="2605088"/>
            <a:ext cx="4160100" cy="823800"/>
          </a:xfrm>
          <a:prstGeom prst="rect">
            <a:avLst/>
          </a:prstGeom>
          <a:gradFill>
            <a:gsLst>
              <a:gs pos="0">
                <a:schemeClr val="accent2"/>
              </a:gs>
              <a:gs pos="90000">
                <a:schemeClr val="accent2"/>
              </a:gs>
              <a:gs pos="100000">
                <a:srgbClr val="71202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3529"/>
              </a:srgbClr>
            </a:outerShdw>
          </a:effectLst>
        </p:spPr>
        <p:txBody>
          <a:bodyPr spcFirstLastPara="1" wrap="square" lIns="457200" tIns="45700" rIns="182875" bIns="45700" anchor="ctr" anchorCtr="0">
            <a:normAutofit/>
          </a:bodyPr>
          <a:lstStyle>
            <a:lvl1pPr marL="457200" lvl="0" indent="-228600" algn="ctr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g1c4ca92be7a_0_131"/>
          <p:cNvSpPr>
            <a:spLocks noGrp="1"/>
          </p:cNvSpPr>
          <p:nvPr>
            <p:ph type="pic" idx="6"/>
          </p:nvPr>
        </p:nvSpPr>
        <p:spPr>
          <a:xfrm>
            <a:off x="719215" y="4242990"/>
            <a:ext cx="1440000" cy="1438200"/>
          </a:xfrm>
          <a:prstGeom prst="diamond">
            <a:avLst/>
          </a:prstGeom>
          <a:solidFill>
            <a:schemeClr val="lt2"/>
          </a:solidFill>
          <a:ln>
            <a:noFill/>
          </a:ln>
          <a:effectLst>
            <a:outerShdw blurRad="38100" dist="25400" dir="5400000" rotWithShape="0">
              <a:srgbClr val="000000">
                <a:alpha val="43529"/>
              </a:srgbClr>
            </a:outerShdw>
          </a:effectLst>
        </p:spPr>
      </p:sp>
      <p:sp>
        <p:nvSpPr>
          <p:cNvPr id="151" name="Google Shape;151;g1c4ca92be7a_0_131"/>
          <p:cNvSpPr txBox="1">
            <a:spLocks noGrp="1"/>
          </p:cNvSpPr>
          <p:nvPr>
            <p:ph type="body" idx="7"/>
          </p:nvPr>
        </p:nvSpPr>
        <p:spPr>
          <a:xfrm>
            <a:off x="1869002" y="4550173"/>
            <a:ext cx="4160100" cy="823800"/>
          </a:xfrm>
          <a:prstGeom prst="rect">
            <a:avLst/>
          </a:prstGeom>
          <a:gradFill>
            <a:gsLst>
              <a:gs pos="0">
                <a:schemeClr val="accent2"/>
              </a:gs>
              <a:gs pos="90000">
                <a:schemeClr val="accent2"/>
              </a:gs>
              <a:gs pos="100000">
                <a:srgbClr val="71202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3529"/>
              </a:srgbClr>
            </a:outerShdw>
          </a:effectLst>
        </p:spPr>
        <p:txBody>
          <a:bodyPr spcFirstLastPara="1" wrap="square" lIns="457200" tIns="45700" rIns="182875" bIns="45700" anchor="ctr" anchorCtr="0">
            <a:normAutofit/>
          </a:bodyPr>
          <a:lstStyle>
            <a:lvl1pPr marL="457200" lvl="0" indent="-228600" algn="ctr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Google Shape;152;g1c4ca92be7a_0_131"/>
          <p:cNvSpPr>
            <a:spLocks noGrp="1"/>
          </p:cNvSpPr>
          <p:nvPr>
            <p:ph type="pic" idx="8"/>
          </p:nvPr>
        </p:nvSpPr>
        <p:spPr>
          <a:xfrm>
            <a:off x="6257298" y="4242991"/>
            <a:ext cx="1440000" cy="1438200"/>
          </a:xfrm>
          <a:prstGeom prst="diamond">
            <a:avLst/>
          </a:prstGeom>
          <a:solidFill>
            <a:schemeClr val="lt2"/>
          </a:solidFill>
          <a:ln>
            <a:noFill/>
          </a:ln>
          <a:effectLst>
            <a:outerShdw blurRad="38100" dist="25400" dir="5400000" rotWithShape="0">
              <a:srgbClr val="000000">
                <a:alpha val="43529"/>
              </a:srgbClr>
            </a:outerShdw>
          </a:effectLst>
        </p:spPr>
      </p:sp>
      <p:sp>
        <p:nvSpPr>
          <p:cNvPr id="153" name="Google Shape;153;g1c4ca92be7a_0_131"/>
          <p:cNvSpPr txBox="1">
            <a:spLocks noGrp="1"/>
          </p:cNvSpPr>
          <p:nvPr>
            <p:ph type="body" idx="9"/>
          </p:nvPr>
        </p:nvSpPr>
        <p:spPr>
          <a:xfrm>
            <a:off x="7407085" y="4550173"/>
            <a:ext cx="4160100" cy="823800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chemeClr val="accent1"/>
              </a:gs>
              <a:gs pos="100000">
                <a:srgbClr val="284C5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5400000" rotWithShape="0">
              <a:srgbClr val="000000">
                <a:alpha val="43529"/>
              </a:srgbClr>
            </a:outerShdw>
          </a:effectLst>
        </p:spPr>
        <p:txBody>
          <a:bodyPr spcFirstLastPara="1" wrap="square" lIns="457200" tIns="45700" rIns="182875" bIns="45700" anchor="ctr" anchorCtr="0">
            <a:normAutofit/>
          </a:bodyPr>
          <a:lstStyle>
            <a:lvl1pPr marL="457200" lvl="0" indent="-228600" algn="ctr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28600" algn="l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" name="Google Shape;154;g1c4ca92be7a_0_131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08001" y="1178427"/>
            <a:ext cx="11157817" cy="231007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40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609570" indent="0">
              <a:buNone/>
              <a:defRPr sz="1600"/>
            </a:lvl2pPr>
            <a:lvl3pPr marL="1219139" indent="0">
              <a:buNone/>
              <a:defRPr sz="1333"/>
            </a:lvl3pPr>
            <a:lvl4pPr marL="1828709" indent="0">
              <a:buNone/>
              <a:defRPr sz="1200"/>
            </a:lvl4pPr>
            <a:lvl5pPr marL="2438278" indent="0">
              <a:buNone/>
              <a:defRPr sz="1200"/>
            </a:lvl5pPr>
            <a:lvl6pPr marL="3047848" indent="0">
              <a:buNone/>
              <a:defRPr sz="1200"/>
            </a:lvl6pPr>
            <a:lvl7pPr marL="3657417" indent="0">
              <a:buNone/>
              <a:defRPr sz="1200"/>
            </a:lvl7pPr>
            <a:lvl8pPr marL="4266987" indent="0">
              <a:buNone/>
              <a:defRPr sz="1200"/>
            </a:lvl8pPr>
            <a:lvl9pPr marL="4876557" indent="0">
              <a:buNone/>
              <a:defRPr sz="1200"/>
            </a:lvl9pPr>
          </a:lstStyle>
          <a:p>
            <a:pPr lvl="0"/>
            <a:r>
              <a:rPr lang="en-US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508001" y="455085"/>
            <a:ext cx="11157817" cy="6605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42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326478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E6ABB-CFA1-4CBE-B96A-005611F7A0D4}" type="datetimeFigureOut">
              <a:rPr lang="en-US" smtClean="0"/>
              <a:t>4/20/2023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2E291-4D69-4BBF-B32F-66086AE9CF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4364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C87B9-B814-45C9-A28E-EA0F767447F1}" type="datetimeFigureOut">
              <a:rPr lang="en-US" smtClean="0"/>
              <a:t>4/20/2023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CFD8FB2E-9153-41AB-B214-AE19BA5A9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001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2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24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4"/>
          <p:cNvSpPr/>
          <p:nvPr/>
        </p:nvSpPr>
        <p:spPr>
          <a:xfrm>
            <a:off x="0" y="854008"/>
            <a:ext cx="12192000" cy="27432"/>
          </a:xfrm>
          <a:prstGeom prst="rect">
            <a:avLst/>
          </a:prstGeom>
          <a:gradFill>
            <a:gsLst>
              <a:gs pos="0">
                <a:srgbClr val="AAAAA7"/>
              </a:gs>
              <a:gs pos="8000">
                <a:srgbClr val="C8C8C6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" name="Google Shape;11;p3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623431" y="-164513"/>
            <a:ext cx="1409688" cy="1409688"/>
            <a:chOff x="-458993" y="-118473"/>
            <a:chExt cx="1036463" cy="1036463"/>
          </a:xfrm>
        </p:grpSpPr>
        <p:sp>
          <p:nvSpPr>
            <p:cNvPr id="12" name="Google Shape;12;p34"/>
            <p:cNvSpPr/>
            <p:nvPr/>
          </p:nvSpPr>
          <p:spPr>
            <a:xfrm rot="2700000">
              <a:off x="-265319" y="-8574"/>
              <a:ext cx="649115" cy="816665"/>
            </a:xfrm>
            <a:custGeom>
              <a:avLst/>
              <a:gdLst/>
              <a:ahLst/>
              <a:cxnLst/>
              <a:rect l="l" t="t" r="r" b="b"/>
              <a:pathLst>
                <a:path w="649115" h="816665" extrusionOk="0">
                  <a:moveTo>
                    <a:pt x="0" y="167549"/>
                  </a:moveTo>
                  <a:lnTo>
                    <a:pt x="167549" y="0"/>
                  </a:lnTo>
                  <a:lnTo>
                    <a:pt x="649115" y="0"/>
                  </a:lnTo>
                  <a:lnTo>
                    <a:pt x="649115" y="8166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34"/>
            <p:cNvSpPr/>
            <p:nvPr/>
          </p:nvSpPr>
          <p:spPr>
            <a:xfrm rot="2700000">
              <a:off x="-261373" y="8838"/>
              <a:ext cx="622175" cy="762786"/>
            </a:xfrm>
            <a:custGeom>
              <a:avLst/>
              <a:gdLst/>
              <a:ahLst/>
              <a:cxnLst/>
              <a:rect l="l" t="t" r="r" b="b"/>
              <a:pathLst>
                <a:path w="622175" h="762786" extrusionOk="0">
                  <a:moveTo>
                    <a:pt x="0" y="140611"/>
                  </a:moveTo>
                  <a:lnTo>
                    <a:pt x="140611" y="0"/>
                  </a:lnTo>
                  <a:lnTo>
                    <a:pt x="622175" y="0"/>
                  </a:lnTo>
                  <a:lnTo>
                    <a:pt x="622175" y="76278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34"/>
            <p:cNvSpPr/>
            <p:nvPr/>
          </p:nvSpPr>
          <p:spPr>
            <a:xfrm rot="2700000">
              <a:off x="-250498" y="56849"/>
              <a:ext cx="547907" cy="614248"/>
            </a:xfrm>
            <a:custGeom>
              <a:avLst/>
              <a:gdLst/>
              <a:ahLst/>
              <a:cxnLst/>
              <a:rect l="l" t="t" r="r" b="b"/>
              <a:pathLst>
                <a:path w="547907" h="614248" extrusionOk="0">
                  <a:moveTo>
                    <a:pt x="0" y="66341"/>
                  </a:moveTo>
                  <a:lnTo>
                    <a:pt x="66342" y="0"/>
                  </a:lnTo>
                  <a:lnTo>
                    <a:pt x="389789" y="0"/>
                  </a:lnTo>
                  <a:cubicBezTo>
                    <a:pt x="477115" y="0"/>
                    <a:pt x="547907" y="70792"/>
                    <a:pt x="547907" y="158118"/>
                  </a:cubicBezTo>
                  <a:lnTo>
                    <a:pt x="547907" y="61424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" name="Google Shape;15;p34"/>
          <p:cNvGrpSpPr/>
          <p:nvPr/>
        </p:nvGrpSpPr>
        <p:grpSpPr>
          <a:xfrm>
            <a:off x="11290812" y="5653509"/>
            <a:ext cx="1503433" cy="1503433"/>
            <a:chOff x="11290812" y="5653509"/>
            <a:chExt cx="1503433" cy="1503433"/>
          </a:xfrm>
        </p:grpSpPr>
        <p:sp>
          <p:nvSpPr>
            <p:cNvPr id="16" name="Google Shape;16;p34"/>
            <p:cNvSpPr/>
            <p:nvPr/>
          </p:nvSpPr>
          <p:spPr>
            <a:xfrm rot="-8100000">
              <a:off x="11616677" y="5767989"/>
              <a:ext cx="851703" cy="1274472"/>
            </a:xfrm>
            <a:custGeom>
              <a:avLst/>
              <a:gdLst/>
              <a:ahLst/>
              <a:cxnLst/>
              <a:rect l="l" t="t" r="r" b="b"/>
              <a:pathLst>
                <a:path w="851703" h="1274472" extrusionOk="0">
                  <a:moveTo>
                    <a:pt x="851703" y="1274472"/>
                  </a:moveTo>
                  <a:lnTo>
                    <a:pt x="0" y="422768"/>
                  </a:lnTo>
                  <a:lnTo>
                    <a:pt x="422768" y="0"/>
                  </a:lnTo>
                  <a:lnTo>
                    <a:pt x="8517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34"/>
            <p:cNvSpPr/>
            <p:nvPr/>
          </p:nvSpPr>
          <p:spPr>
            <a:xfrm rot="-8100000">
              <a:off x="11639672" y="5804455"/>
              <a:ext cx="824763" cy="1220593"/>
            </a:xfrm>
            <a:custGeom>
              <a:avLst/>
              <a:gdLst/>
              <a:ahLst/>
              <a:cxnLst/>
              <a:rect l="l" t="t" r="r" b="b"/>
              <a:pathLst>
                <a:path w="824763" h="1220593" extrusionOk="0">
                  <a:moveTo>
                    <a:pt x="824763" y="1220593"/>
                  </a:moveTo>
                  <a:lnTo>
                    <a:pt x="0" y="395830"/>
                  </a:lnTo>
                  <a:lnTo>
                    <a:pt x="395829" y="0"/>
                  </a:lnTo>
                  <a:lnTo>
                    <a:pt x="8247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" name="Google Shape;18;p3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9622551" y="6284572"/>
            <a:ext cx="1389041" cy="471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34"/>
          <p:cNvPicPr preferRelativeResize="0"/>
          <p:nvPr/>
        </p:nvPicPr>
        <p:blipFill rotWithShape="1">
          <a:blip r:embed="rId19">
            <a:alphaModFix amt="70000"/>
          </a:blip>
          <a:srcRect/>
          <a:stretch/>
        </p:blipFill>
        <p:spPr>
          <a:xfrm>
            <a:off x="289187" y="6399892"/>
            <a:ext cx="2266231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4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9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" name="Google Shape;21;p34"/>
          <p:cNvSpPr txBox="1">
            <a:spLocks noGrp="1"/>
          </p:cNvSpPr>
          <p:nvPr>
            <p:ph type="title"/>
          </p:nvPr>
        </p:nvSpPr>
        <p:spPr>
          <a:xfrm>
            <a:off x="805866" y="46208"/>
            <a:ext cx="11081334" cy="78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None/>
              <a:defRPr sz="3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34"/>
          <p:cNvSpPr txBox="1">
            <a:spLocks noGrp="1"/>
          </p:cNvSpPr>
          <p:nvPr>
            <p:ph type="body" idx="1"/>
          </p:nvPr>
        </p:nvSpPr>
        <p:spPr>
          <a:xfrm>
            <a:off x="805866" y="1137446"/>
            <a:ext cx="11081334" cy="5039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3700" algn="l" rtl="0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Noto Sans"/>
              <a:buChar char="🞂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Noto Sans"/>
              <a:buChar char="🢒"/>
              <a:defRPr sz="2400" b="0" i="0" u="none" strike="noStrike" cap="none">
                <a:solidFill>
                  <a:srgbClr val="3A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200"/>
              <a:buFont typeface="Noto Sans"/>
              <a:buChar char="🢒"/>
              <a:defRPr sz="2200" b="0" i="0" u="none" strike="noStrike" cap="none">
                <a:solidFill>
                  <a:srgbClr val="3A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"/>
              <a:buChar char="🢒"/>
              <a:defRPr sz="2000" b="0" i="0" u="none" strike="noStrike" cap="none">
                <a:solidFill>
                  <a:srgbClr val="3A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Noto Sans"/>
              <a:buChar char="🢒"/>
              <a:defRPr sz="1800" b="0" i="0" u="none" strike="noStrike" cap="none">
                <a:solidFill>
                  <a:srgbClr val="3A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34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78" r:id="rId14"/>
    <p:sldLayoutId id="2147483679" r:id="rId15"/>
    <p:sldLayoutId id="2147483680" r:id="rId1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3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22551" y="6284572"/>
            <a:ext cx="1389041" cy="471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38"/>
          <p:cNvPicPr preferRelativeResize="0"/>
          <p:nvPr/>
        </p:nvPicPr>
        <p:blipFill rotWithShape="1">
          <a:blip r:embed="rId7">
            <a:alphaModFix amt="70000"/>
          </a:blip>
          <a:srcRect/>
          <a:stretch/>
        </p:blipFill>
        <p:spPr>
          <a:xfrm>
            <a:off x="289187" y="6399892"/>
            <a:ext cx="2266231" cy="2743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8" name="Google Shape;158;p38"/>
          <p:cNvGrpSpPr/>
          <p:nvPr/>
        </p:nvGrpSpPr>
        <p:grpSpPr>
          <a:xfrm>
            <a:off x="11290812" y="5653509"/>
            <a:ext cx="1503433" cy="1503433"/>
            <a:chOff x="11290812" y="5653509"/>
            <a:chExt cx="1503433" cy="1503433"/>
          </a:xfrm>
        </p:grpSpPr>
        <p:sp>
          <p:nvSpPr>
            <p:cNvPr id="159" name="Google Shape;159;p38"/>
            <p:cNvSpPr/>
            <p:nvPr/>
          </p:nvSpPr>
          <p:spPr>
            <a:xfrm rot="-8100000">
              <a:off x="11616677" y="5767989"/>
              <a:ext cx="851703" cy="1274472"/>
            </a:xfrm>
            <a:custGeom>
              <a:avLst/>
              <a:gdLst/>
              <a:ahLst/>
              <a:cxnLst/>
              <a:rect l="l" t="t" r="r" b="b"/>
              <a:pathLst>
                <a:path w="851703" h="1274472" extrusionOk="0">
                  <a:moveTo>
                    <a:pt x="851703" y="1274472"/>
                  </a:moveTo>
                  <a:lnTo>
                    <a:pt x="0" y="422768"/>
                  </a:lnTo>
                  <a:lnTo>
                    <a:pt x="422768" y="0"/>
                  </a:lnTo>
                  <a:lnTo>
                    <a:pt x="8517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38"/>
            <p:cNvSpPr/>
            <p:nvPr/>
          </p:nvSpPr>
          <p:spPr>
            <a:xfrm rot="-8100000">
              <a:off x="11639672" y="5804455"/>
              <a:ext cx="824763" cy="1220593"/>
            </a:xfrm>
            <a:custGeom>
              <a:avLst/>
              <a:gdLst/>
              <a:ahLst/>
              <a:cxnLst/>
              <a:rect l="l" t="t" r="r" b="b"/>
              <a:pathLst>
                <a:path w="824763" h="1220593" extrusionOk="0">
                  <a:moveTo>
                    <a:pt x="824763" y="1220593"/>
                  </a:moveTo>
                  <a:lnTo>
                    <a:pt x="0" y="395830"/>
                  </a:lnTo>
                  <a:lnTo>
                    <a:pt x="395829" y="0"/>
                  </a:lnTo>
                  <a:lnTo>
                    <a:pt x="8247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1" name="Google Shape;161;p38"/>
          <p:cNvSpPr/>
          <p:nvPr/>
        </p:nvSpPr>
        <p:spPr>
          <a:xfrm>
            <a:off x="0" y="854008"/>
            <a:ext cx="12192000" cy="27432"/>
          </a:xfrm>
          <a:prstGeom prst="rect">
            <a:avLst/>
          </a:prstGeom>
          <a:gradFill>
            <a:gsLst>
              <a:gs pos="0">
                <a:srgbClr val="AAAAA7"/>
              </a:gs>
              <a:gs pos="8000">
                <a:srgbClr val="C8C8C6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2" name="Google Shape;162;p38"/>
          <p:cNvGrpSpPr/>
          <p:nvPr/>
        </p:nvGrpSpPr>
        <p:grpSpPr>
          <a:xfrm>
            <a:off x="-623431" y="-164513"/>
            <a:ext cx="1409688" cy="1409688"/>
            <a:chOff x="-458993" y="-118473"/>
            <a:chExt cx="1036463" cy="1036463"/>
          </a:xfrm>
        </p:grpSpPr>
        <p:sp>
          <p:nvSpPr>
            <p:cNvPr id="163" name="Google Shape;163;p38"/>
            <p:cNvSpPr/>
            <p:nvPr/>
          </p:nvSpPr>
          <p:spPr>
            <a:xfrm rot="2700000">
              <a:off x="-265319" y="-8574"/>
              <a:ext cx="649115" cy="816665"/>
            </a:xfrm>
            <a:custGeom>
              <a:avLst/>
              <a:gdLst/>
              <a:ahLst/>
              <a:cxnLst/>
              <a:rect l="l" t="t" r="r" b="b"/>
              <a:pathLst>
                <a:path w="649115" h="816665" extrusionOk="0">
                  <a:moveTo>
                    <a:pt x="0" y="167549"/>
                  </a:moveTo>
                  <a:lnTo>
                    <a:pt x="167549" y="0"/>
                  </a:lnTo>
                  <a:lnTo>
                    <a:pt x="649115" y="0"/>
                  </a:lnTo>
                  <a:lnTo>
                    <a:pt x="649115" y="8166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38"/>
            <p:cNvSpPr/>
            <p:nvPr/>
          </p:nvSpPr>
          <p:spPr>
            <a:xfrm rot="2700000">
              <a:off x="-261373" y="8838"/>
              <a:ext cx="622175" cy="762786"/>
            </a:xfrm>
            <a:custGeom>
              <a:avLst/>
              <a:gdLst/>
              <a:ahLst/>
              <a:cxnLst/>
              <a:rect l="l" t="t" r="r" b="b"/>
              <a:pathLst>
                <a:path w="622175" h="762786" extrusionOk="0">
                  <a:moveTo>
                    <a:pt x="0" y="140611"/>
                  </a:moveTo>
                  <a:lnTo>
                    <a:pt x="140611" y="0"/>
                  </a:lnTo>
                  <a:lnTo>
                    <a:pt x="622175" y="0"/>
                  </a:lnTo>
                  <a:lnTo>
                    <a:pt x="622175" y="76278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38"/>
            <p:cNvSpPr/>
            <p:nvPr/>
          </p:nvSpPr>
          <p:spPr>
            <a:xfrm rot="2700000">
              <a:off x="-250498" y="56849"/>
              <a:ext cx="547907" cy="614248"/>
            </a:xfrm>
            <a:custGeom>
              <a:avLst/>
              <a:gdLst/>
              <a:ahLst/>
              <a:cxnLst/>
              <a:rect l="l" t="t" r="r" b="b"/>
              <a:pathLst>
                <a:path w="547907" h="614248" extrusionOk="0">
                  <a:moveTo>
                    <a:pt x="0" y="66341"/>
                  </a:moveTo>
                  <a:lnTo>
                    <a:pt x="66342" y="0"/>
                  </a:lnTo>
                  <a:lnTo>
                    <a:pt x="389789" y="0"/>
                  </a:lnTo>
                  <a:cubicBezTo>
                    <a:pt x="477115" y="0"/>
                    <a:pt x="547907" y="70792"/>
                    <a:pt x="547907" y="158118"/>
                  </a:cubicBezTo>
                  <a:lnTo>
                    <a:pt x="547907" y="61424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6" name="Google Shape;166;p38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9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7" name="Google Shape;167;p38"/>
          <p:cNvSpPr txBox="1">
            <a:spLocks noGrp="1"/>
          </p:cNvSpPr>
          <p:nvPr>
            <p:ph type="title"/>
          </p:nvPr>
        </p:nvSpPr>
        <p:spPr>
          <a:xfrm>
            <a:off x="805866" y="46208"/>
            <a:ext cx="11081334" cy="78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sz="3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8" name="Google Shape;168;p38"/>
          <p:cNvSpPr txBox="1">
            <a:spLocks noGrp="1"/>
          </p:cNvSpPr>
          <p:nvPr>
            <p:ph type="body" idx="1"/>
          </p:nvPr>
        </p:nvSpPr>
        <p:spPr>
          <a:xfrm>
            <a:off x="805866" y="1137446"/>
            <a:ext cx="11081334" cy="5039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alibri"/>
              <a:buNone/>
              <a:defRPr sz="2800" b="1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200"/>
              <a:buFont typeface="Noto Sans"/>
              <a:buNone/>
              <a:defRPr sz="2200" b="0" i="1" u="none" strike="noStrike" cap="none">
                <a:solidFill>
                  <a:srgbClr val="3A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Clr>
                <a:srgbClr val="7F7F7F"/>
              </a:buClr>
              <a:buSzPts val="2200"/>
              <a:buFont typeface="Noto Sans"/>
              <a:buNone/>
              <a:defRPr sz="2200" b="0" i="0" u="none" strike="noStrike" cap="none">
                <a:solidFill>
                  <a:srgbClr val="3A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rgbClr val="0A506C"/>
              </a:buClr>
              <a:buSzPts val="2000"/>
              <a:buFont typeface="Noto Sans"/>
              <a:buChar char="🖂"/>
              <a:defRPr sz="2000" b="0" i="0" u="sng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Noto Sans"/>
              <a:buChar char="✆"/>
              <a:defRPr sz="1800" b="0" i="0" u="none" strike="noStrike" cap="none">
                <a:solidFill>
                  <a:srgbClr val="3A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9" name="Google Shape;169;p38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76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g20e499f9dd5_2_75"/>
          <p:cNvPicPr preferRelativeResize="0"/>
          <p:nvPr/>
        </p:nvPicPr>
        <p:blipFill rotWithShape="1">
          <a:blip r:embed="rId10">
            <a:alphaModFix amt="70000"/>
          </a:blip>
          <a:srcRect/>
          <a:stretch/>
        </p:blipFill>
        <p:spPr>
          <a:xfrm>
            <a:off x="289187" y="6399892"/>
            <a:ext cx="2266230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g20e499f9dd5_2_7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622551" y="6284572"/>
            <a:ext cx="1389040" cy="4715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5" name="Google Shape;215;g20e499f9dd5_2_75"/>
          <p:cNvGrpSpPr/>
          <p:nvPr/>
        </p:nvGrpSpPr>
        <p:grpSpPr>
          <a:xfrm>
            <a:off x="11290477" y="5652673"/>
            <a:ext cx="1504269" cy="1504269"/>
            <a:chOff x="11290477" y="5652673"/>
            <a:chExt cx="1504269" cy="1504269"/>
          </a:xfrm>
        </p:grpSpPr>
        <p:sp>
          <p:nvSpPr>
            <p:cNvPr id="216" name="Google Shape;216;g20e499f9dd5_2_75"/>
            <p:cNvSpPr/>
            <p:nvPr/>
          </p:nvSpPr>
          <p:spPr>
            <a:xfrm rot="-8100000">
              <a:off x="11616523" y="5767217"/>
              <a:ext cx="852177" cy="1275181"/>
            </a:xfrm>
            <a:custGeom>
              <a:avLst/>
              <a:gdLst/>
              <a:ahLst/>
              <a:cxnLst/>
              <a:rect l="l" t="t" r="r" b="b"/>
              <a:pathLst>
                <a:path w="851703" h="1274472" extrusionOk="0">
                  <a:moveTo>
                    <a:pt x="851703" y="1274472"/>
                  </a:moveTo>
                  <a:lnTo>
                    <a:pt x="0" y="422768"/>
                  </a:lnTo>
                  <a:lnTo>
                    <a:pt x="422768" y="0"/>
                  </a:lnTo>
                  <a:lnTo>
                    <a:pt x="8517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g20e499f9dd5_2_75"/>
            <p:cNvSpPr/>
            <p:nvPr/>
          </p:nvSpPr>
          <p:spPr>
            <a:xfrm rot="-8100000">
              <a:off x="11639521" y="5803713"/>
              <a:ext cx="825222" cy="1221272"/>
            </a:xfrm>
            <a:custGeom>
              <a:avLst/>
              <a:gdLst/>
              <a:ahLst/>
              <a:cxnLst/>
              <a:rect l="l" t="t" r="r" b="b"/>
              <a:pathLst>
                <a:path w="824763" h="1220593" extrusionOk="0">
                  <a:moveTo>
                    <a:pt x="824763" y="1220593"/>
                  </a:moveTo>
                  <a:lnTo>
                    <a:pt x="0" y="395830"/>
                  </a:lnTo>
                  <a:lnTo>
                    <a:pt x="395829" y="0"/>
                  </a:lnTo>
                  <a:lnTo>
                    <a:pt x="8247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8" name="Google Shape;218;g20e499f9dd5_2_75"/>
          <p:cNvSpPr/>
          <p:nvPr/>
        </p:nvSpPr>
        <p:spPr>
          <a:xfrm>
            <a:off x="0" y="854008"/>
            <a:ext cx="12192000" cy="27300"/>
          </a:xfrm>
          <a:prstGeom prst="rect">
            <a:avLst/>
          </a:prstGeom>
          <a:gradFill>
            <a:gsLst>
              <a:gs pos="0">
                <a:srgbClr val="AAAAA7"/>
              </a:gs>
              <a:gs pos="8000">
                <a:srgbClr val="C8C8C6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9" name="Google Shape;219;g20e499f9dd5_2_75"/>
          <p:cNvGrpSpPr/>
          <p:nvPr/>
        </p:nvGrpSpPr>
        <p:grpSpPr>
          <a:xfrm>
            <a:off x="-623870" y="-164514"/>
            <a:ext cx="1410477" cy="1410477"/>
            <a:chOff x="-459314" y="-118473"/>
            <a:chExt cx="1037039" cy="1037039"/>
          </a:xfrm>
        </p:grpSpPr>
        <p:sp>
          <p:nvSpPr>
            <p:cNvPr id="220" name="Google Shape;220;g20e499f9dd5_2_75"/>
            <p:cNvSpPr/>
            <p:nvPr/>
          </p:nvSpPr>
          <p:spPr>
            <a:xfrm rot="2700000">
              <a:off x="-265532" y="-8513"/>
              <a:ext cx="649476" cy="817119"/>
            </a:xfrm>
            <a:custGeom>
              <a:avLst/>
              <a:gdLst/>
              <a:ahLst/>
              <a:cxnLst/>
              <a:rect l="l" t="t" r="r" b="b"/>
              <a:pathLst>
                <a:path w="649115" h="816665" extrusionOk="0">
                  <a:moveTo>
                    <a:pt x="0" y="167549"/>
                  </a:moveTo>
                  <a:lnTo>
                    <a:pt x="167549" y="0"/>
                  </a:lnTo>
                  <a:lnTo>
                    <a:pt x="649115" y="0"/>
                  </a:lnTo>
                  <a:lnTo>
                    <a:pt x="649115" y="8166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g20e499f9dd5_2_75"/>
            <p:cNvSpPr/>
            <p:nvPr/>
          </p:nvSpPr>
          <p:spPr>
            <a:xfrm rot="2700000">
              <a:off x="-261574" y="8898"/>
              <a:ext cx="622521" cy="763210"/>
            </a:xfrm>
            <a:custGeom>
              <a:avLst/>
              <a:gdLst/>
              <a:ahLst/>
              <a:cxnLst/>
              <a:rect l="l" t="t" r="r" b="b"/>
              <a:pathLst>
                <a:path w="622175" h="762786" extrusionOk="0">
                  <a:moveTo>
                    <a:pt x="0" y="140611"/>
                  </a:moveTo>
                  <a:lnTo>
                    <a:pt x="140611" y="0"/>
                  </a:lnTo>
                  <a:lnTo>
                    <a:pt x="622175" y="0"/>
                  </a:lnTo>
                  <a:lnTo>
                    <a:pt x="622175" y="76278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g20e499f9dd5_2_75"/>
            <p:cNvSpPr/>
            <p:nvPr/>
          </p:nvSpPr>
          <p:spPr>
            <a:xfrm rot="2700000">
              <a:off x="-250663" y="56907"/>
              <a:ext cx="548212" cy="614590"/>
            </a:xfrm>
            <a:custGeom>
              <a:avLst/>
              <a:gdLst/>
              <a:ahLst/>
              <a:cxnLst/>
              <a:rect l="l" t="t" r="r" b="b"/>
              <a:pathLst>
                <a:path w="547907" h="614248" extrusionOk="0">
                  <a:moveTo>
                    <a:pt x="0" y="66341"/>
                  </a:moveTo>
                  <a:lnTo>
                    <a:pt x="66342" y="0"/>
                  </a:lnTo>
                  <a:lnTo>
                    <a:pt x="389789" y="0"/>
                  </a:lnTo>
                  <a:cubicBezTo>
                    <a:pt x="477115" y="0"/>
                    <a:pt x="547907" y="70792"/>
                    <a:pt x="547907" y="158118"/>
                  </a:cubicBezTo>
                  <a:lnTo>
                    <a:pt x="547907" y="61424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3" name="Google Shape;223;g20e499f9dd5_2_75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4" name="Google Shape;224;g20e499f9dd5_2_75"/>
          <p:cNvSpPr txBox="1">
            <a:spLocks noGrp="1"/>
          </p:cNvSpPr>
          <p:nvPr>
            <p:ph type="title"/>
          </p:nvPr>
        </p:nvSpPr>
        <p:spPr>
          <a:xfrm>
            <a:off x="805866" y="46208"/>
            <a:ext cx="110814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None/>
              <a:defRPr sz="3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25" name="Google Shape;225;g20e499f9dd5_2_75"/>
          <p:cNvSpPr txBox="1">
            <a:spLocks noGrp="1"/>
          </p:cNvSpPr>
          <p:nvPr>
            <p:ph type="body" idx="1"/>
          </p:nvPr>
        </p:nvSpPr>
        <p:spPr>
          <a:xfrm>
            <a:off x="805866" y="1137446"/>
            <a:ext cx="11081400" cy="50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3700" algn="l" rtl="0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Noto Sans Symbols"/>
              <a:buChar char="🞂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Noto Sans Symbols"/>
              <a:buChar char="🢒"/>
              <a:defRPr sz="2400" b="0" i="0" u="none" strike="noStrike" cap="none">
                <a:solidFill>
                  <a:srgbClr val="3A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200"/>
              <a:buFont typeface="Noto Sans Symbols"/>
              <a:buChar char="🢒"/>
              <a:defRPr sz="2200" b="0" i="0" u="none" strike="noStrike" cap="none">
                <a:solidFill>
                  <a:srgbClr val="3A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🢒"/>
              <a:defRPr sz="2000" b="0" i="0" u="none" strike="noStrike" cap="none">
                <a:solidFill>
                  <a:srgbClr val="3A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Noto Sans Symbols"/>
              <a:buChar char="🢒"/>
              <a:defRPr sz="1800" b="0" i="0" u="none" strike="noStrike" cap="none">
                <a:solidFill>
                  <a:srgbClr val="3A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g20e499f9dd5_2_75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7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4"/>
          <p:cNvSpPr/>
          <p:nvPr/>
        </p:nvSpPr>
        <p:spPr>
          <a:xfrm>
            <a:off x="0" y="854008"/>
            <a:ext cx="12192000" cy="27432"/>
          </a:xfrm>
          <a:prstGeom prst="rect">
            <a:avLst/>
          </a:prstGeom>
          <a:gradFill>
            <a:gsLst>
              <a:gs pos="0">
                <a:srgbClr val="AAAAA7"/>
              </a:gs>
              <a:gs pos="8000">
                <a:srgbClr val="C8C8C6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" name="Google Shape;11;p34"/>
          <p:cNvGrpSpPr/>
          <p:nvPr/>
        </p:nvGrpSpPr>
        <p:grpSpPr>
          <a:xfrm>
            <a:off x="-623431" y="-164513"/>
            <a:ext cx="1409688" cy="1409688"/>
            <a:chOff x="-458993" y="-118473"/>
            <a:chExt cx="1036463" cy="1036463"/>
          </a:xfrm>
        </p:grpSpPr>
        <p:sp>
          <p:nvSpPr>
            <p:cNvPr id="12" name="Google Shape;12;p34"/>
            <p:cNvSpPr/>
            <p:nvPr/>
          </p:nvSpPr>
          <p:spPr>
            <a:xfrm rot="2700000">
              <a:off x="-265319" y="-8574"/>
              <a:ext cx="649115" cy="816665"/>
            </a:xfrm>
            <a:custGeom>
              <a:avLst/>
              <a:gdLst/>
              <a:ahLst/>
              <a:cxnLst/>
              <a:rect l="l" t="t" r="r" b="b"/>
              <a:pathLst>
                <a:path w="649115" h="816665" extrusionOk="0">
                  <a:moveTo>
                    <a:pt x="0" y="167549"/>
                  </a:moveTo>
                  <a:lnTo>
                    <a:pt x="167549" y="0"/>
                  </a:lnTo>
                  <a:lnTo>
                    <a:pt x="649115" y="0"/>
                  </a:lnTo>
                  <a:lnTo>
                    <a:pt x="649115" y="8166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34"/>
            <p:cNvSpPr/>
            <p:nvPr/>
          </p:nvSpPr>
          <p:spPr>
            <a:xfrm rot="2700000">
              <a:off x="-261373" y="8838"/>
              <a:ext cx="622175" cy="762786"/>
            </a:xfrm>
            <a:custGeom>
              <a:avLst/>
              <a:gdLst/>
              <a:ahLst/>
              <a:cxnLst/>
              <a:rect l="l" t="t" r="r" b="b"/>
              <a:pathLst>
                <a:path w="622175" h="762786" extrusionOk="0">
                  <a:moveTo>
                    <a:pt x="0" y="140611"/>
                  </a:moveTo>
                  <a:lnTo>
                    <a:pt x="140611" y="0"/>
                  </a:lnTo>
                  <a:lnTo>
                    <a:pt x="622175" y="0"/>
                  </a:lnTo>
                  <a:lnTo>
                    <a:pt x="622175" y="76278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34"/>
            <p:cNvSpPr/>
            <p:nvPr/>
          </p:nvSpPr>
          <p:spPr>
            <a:xfrm rot="2700000">
              <a:off x="-250498" y="56849"/>
              <a:ext cx="547907" cy="614248"/>
            </a:xfrm>
            <a:custGeom>
              <a:avLst/>
              <a:gdLst/>
              <a:ahLst/>
              <a:cxnLst/>
              <a:rect l="l" t="t" r="r" b="b"/>
              <a:pathLst>
                <a:path w="547907" h="614248" extrusionOk="0">
                  <a:moveTo>
                    <a:pt x="0" y="66341"/>
                  </a:moveTo>
                  <a:lnTo>
                    <a:pt x="66342" y="0"/>
                  </a:lnTo>
                  <a:lnTo>
                    <a:pt x="389789" y="0"/>
                  </a:lnTo>
                  <a:cubicBezTo>
                    <a:pt x="477115" y="0"/>
                    <a:pt x="547907" y="70792"/>
                    <a:pt x="547907" y="158118"/>
                  </a:cubicBezTo>
                  <a:lnTo>
                    <a:pt x="547907" y="61424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" name="Google Shape;15;p34"/>
          <p:cNvGrpSpPr/>
          <p:nvPr/>
        </p:nvGrpSpPr>
        <p:grpSpPr>
          <a:xfrm>
            <a:off x="11290812" y="5653509"/>
            <a:ext cx="1503433" cy="1503433"/>
            <a:chOff x="11290812" y="5653509"/>
            <a:chExt cx="1503433" cy="1503433"/>
          </a:xfrm>
        </p:grpSpPr>
        <p:sp>
          <p:nvSpPr>
            <p:cNvPr id="16" name="Google Shape;16;p34"/>
            <p:cNvSpPr/>
            <p:nvPr/>
          </p:nvSpPr>
          <p:spPr>
            <a:xfrm rot="-8100000">
              <a:off x="11616677" y="5767989"/>
              <a:ext cx="851703" cy="1274472"/>
            </a:xfrm>
            <a:custGeom>
              <a:avLst/>
              <a:gdLst/>
              <a:ahLst/>
              <a:cxnLst/>
              <a:rect l="l" t="t" r="r" b="b"/>
              <a:pathLst>
                <a:path w="851703" h="1274472" extrusionOk="0">
                  <a:moveTo>
                    <a:pt x="851703" y="1274472"/>
                  </a:moveTo>
                  <a:lnTo>
                    <a:pt x="0" y="422768"/>
                  </a:lnTo>
                  <a:lnTo>
                    <a:pt x="422768" y="0"/>
                  </a:lnTo>
                  <a:lnTo>
                    <a:pt x="8517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34"/>
            <p:cNvSpPr/>
            <p:nvPr/>
          </p:nvSpPr>
          <p:spPr>
            <a:xfrm rot="-8100000">
              <a:off x="11639672" y="5804455"/>
              <a:ext cx="824763" cy="1220593"/>
            </a:xfrm>
            <a:custGeom>
              <a:avLst/>
              <a:gdLst/>
              <a:ahLst/>
              <a:cxnLst/>
              <a:rect l="l" t="t" r="r" b="b"/>
              <a:pathLst>
                <a:path w="824763" h="1220593" extrusionOk="0">
                  <a:moveTo>
                    <a:pt x="824763" y="1220593"/>
                  </a:moveTo>
                  <a:lnTo>
                    <a:pt x="0" y="395830"/>
                  </a:lnTo>
                  <a:lnTo>
                    <a:pt x="395829" y="0"/>
                  </a:lnTo>
                  <a:lnTo>
                    <a:pt x="8247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" name="Google Shape;18;p34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9622551" y="6284572"/>
            <a:ext cx="1389041" cy="471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34"/>
          <p:cNvPicPr preferRelativeResize="0"/>
          <p:nvPr/>
        </p:nvPicPr>
        <p:blipFill rotWithShape="1">
          <a:blip r:embed="rId19">
            <a:alphaModFix amt="70000"/>
          </a:blip>
          <a:srcRect/>
          <a:stretch/>
        </p:blipFill>
        <p:spPr>
          <a:xfrm>
            <a:off x="289187" y="6399892"/>
            <a:ext cx="2266231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4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9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" name="Google Shape;21;p34"/>
          <p:cNvSpPr txBox="1">
            <a:spLocks noGrp="1"/>
          </p:cNvSpPr>
          <p:nvPr>
            <p:ph type="title"/>
          </p:nvPr>
        </p:nvSpPr>
        <p:spPr>
          <a:xfrm>
            <a:off x="805866" y="46208"/>
            <a:ext cx="11081334" cy="78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None/>
              <a:defRPr sz="32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34"/>
          <p:cNvSpPr txBox="1">
            <a:spLocks noGrp="1"/>
          </p:cNvSpPr>
          <p:nvPr>
            <p:ph type="body" idx="1"/>
          </p:nvPr>
        </p:nvSpPr>
        <p:spPr>
          <a:xfrm>
            <a:off x="805866" y="1137446"/>
            <a:ext cx="11081334" cy="5039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93700" algn="l" rtl="0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Noto Sans"/>
              <a:buChar char="🞂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Noto Sans"/>
              <a:buChar char="🢒"/>
              <a:defRPr sz="2400" b="0" i="0" u="none" strike="noStrike" cap="none">
                <a:solidFill>
                  <a:srgbClr val="3A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200"/>
              <a:buFont typeface="Noto Sans"/>
              <a:buChar char="🢒"/>
              <a:defRPr sz="2200" b="0" i="0" u="none" strike="noStrike" cap="none">
                <a:solidFill>
                  <a:srgbClr val="3A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"/>
              <a:buChar char="🢒"/>
              <a:defRPr sz="2000" b="0" i="0" u="none" strike="noStrike" cap="none">
                <a:solidFill>
                  <a:srgbClr val="3A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Noto Sans"/>
              <a:buChar char="🢒"/>
              <a:defRPr sz="1800" b="0" i="0" u="none" strike="noStrike" cap="none">
                <a:solidFill>
                  <a:srgbClr val="3A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34"/>
          <p:cNvSpPr txBox="1">
            <a:spLocks noGrp="1"/>
          </p:cNvSpPr>
          <p:nvPr>
            <p:ph type="ftr" idx="11"/>
          </p:nvPr>
        </p:nvSpPr>
        <p:spPr>
          <a:xfrm>
            <a:off x="4439823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nextlevelnow.workforcegps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openxmlformats.org/officeDocument/2006/relationships/hyperlink" Target="https://safalpartners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hyperlink" Target="mailto:nextlevelnow@safalpartners.com&#160;" TargetMode="External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lcoe.safalapps.com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ami.org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olcoe.safalapps.com/sites/default/files/2023-03/Final%20Baseline%20Report.pdf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hyperlink" Target="https://www.apprenticeship.gov/apprenticeship-industries" TargetMode="External"/><Relationship Id="rId7" Type="http://schemas.openxmlformats.org/officeDocument/2006/relationships/hyperlink" Target="file:///C:\Users\MelissaAguilar-South\Downloads\Co%20Enrollment%20Policy%20FAQ_Apprenticeship%20Approp%20Programs_FINAL%20August%202020.pdf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C:/Users/MelissaAguilar-South/Downloads/WIOA-Role-in-RAP.pdf" TargetMode="External"/><Relationship Id="rId5" Type="http://schemas.openxmlformats.org/officeDocument/2006/relationships/hyperlink" Target="https://www.apprenticeship.gov/employers/explore-apprenticeship" TargetMode="External"/><Relationship Id="rId4" Type="http://schemas.openxmlformats.org/officeDocument/2006/relationships/hyperlink" Target="https://www.apprenticeship.gov/about-us/state-offices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0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2.xml"/><Relationship Id="rId5" Type="http://schemas.openxmlformats.org/officeDocument/2006/relationships/hyperlink" Target="https://guilfordworks.org/reigniting-an-existing-program" TargetMode="External"/><Relationship Id="rId4" Type="http://schemas.openxmlformats.org/officeDocument/2006/relationships/image" Target="../media/image5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55.png"/><Relationship Id="rId4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jff.org/resources/Diversity-Equity-Inclusion-and-Accessibility-in-Mentorship-for-Registered-Apprenticeship/" TargetMode="External"/><Relationship Id="rId3" Type="http://schemas.openxmlformats.org/officeDocument/2006/relationships/hyperlink" Target="https://info.jff.org/apprenticeshipdeia-framework" TargetMode="External"/><Relationship Id="rId7" Type="http://schemas.openxmlformats.org/officeDocument/2006/relationships/hyperlink" Target="https://www.jff.org/resources/embedding-equity-in-your-ra/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5.xml"/><Relationship Id="rId6" Type="http://schemas.openxmlformats.org/officeDocument/2006/relationships/hyperlink" Target="https://www.jff.org/resources/growing-equity-and-diversity-through-apprenticeship-business-perspectives/" TargetMode="External"/><Relationship Id="rId5" Type="http://schemas.openxmlformats.org/officeDocument/2006/relationships/hyperlink" Target="https://www.workforcegps.org/events/2022/05/02/19/00/Incorporating-DEI-Increasing-Diverse-Populations-in-Scaling-Apprenticeship-Programs" TargetMode="External"/><Relationship Id="rId4" Type="http://schemas.openxmlformats.org/officeDocument/2006/relationships/hyperlink" Target="https://growapprenticeshipca.org/wp-content/uploads/2021/10/GAC-Equitable-Apprenticeship-Toolkit-final-1.pdf" TargetMode="External"/><Relationship Id="rId9" Type="http://schemas.openxmlformats.org/officeDocument/2006/relationships/image" Target="../media/image6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hyperlink" Target="mailto:Melissa.Smith@greensboro-nc.gov" TargetMode="External"/><Relationship Id="rId3" Type="http://schemas.openxmlformats.org/officeDocument/2006/relationships/image" Target="../media/image16.png"/><Relationship Id="rId7" Type="http://schemas.openxmlformats.org/officeDocument/2006/relationships/hyperlink" Target="mailto:Katie.Adams@safalpartners.com" TargetMode="External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6.png"/><Relationship Id="rId11" Type="http://schemas.openxmlformats.org/officeDocument/2006/relationships/hyperlink" Target="mailto:ramos-mcphersonw@nccommunitycolleges.edu" TargetMode="External"/><Relationship Id="rId5" Type="http://schemas.openxmlformats.org/officeDocument/2006/relationships/hyperlink" Target="mailto:Kim@nawdp.org" TargetMode="External"/><Relationship Id="rId10" Type="http://schemas.openxmlformats.org/officeDocument/2006/relationships/image" Target="../media/image69.png"/><Relationship Id="rId4" Type="http://schemas.openxmlformats.org/officeDocument/2006/relationships/image" Target="../media/image25.jpeg"/><Relationship Id="rId9" Type="http://schemas.openxmlformats.org/officeDocument/2006/relationships/hyperlink" Target="mailto:castelloesk@nccommunitycolleges.edu" TargetMode="External"/><Relationship Id="rId14" Type="http://schemas.openxmlformats.org/officeDocument/2006/relationships/image" Target="../media/image7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6.png"/><Relationship Id="rId4" Type="http://schemas.openxmlformats.org/officeDocument/2006/relationships/image" Target="../media/image7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../TA%20Plan%20Docs/Support@workforceGPS.org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"/>
          <p:cNvSpPr txBox="1">
            <a:spLocks noGrp="1"/>
          </p:cNvSpPr>
          <p:nvPr>
            <p:ph type="ctrTitle"/>
          </p:nvPr>
        </p:nvSpPr>
        <p:spPr>
          <a:xfrm>
            <a:off x="4345858" y="2313782"/>
            <a:ext cx="7366492" cy="2230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dirty="0"/>
              <a:t>Engage Businesses Through Registered Apprenticeships </a:t>
            </a:r>
            <a:br>
              <a:rPr lang="en-US" dirty="0"/>
            </a:br>
            <a:r>
              <a:rPr lang="en-US" dirty="0"/>
              <a:t>		        </a:t>
            </a:r>
            <a:r>
              <a:rPr lang="en-US" sz="4000" i="1" dirty="0">
                <a:solidFill>
                  <a:schemeClr val="tx1"/>
                </a:solidFill>
              </a:rPr>
              <a:t>…Yes, WIOA Can!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279" name="Google Shape;279;p2"/>
          <p:cNvSpPr txBox="1">
            <a:spLocks noGrp="1"/>
          </p:cNvSpPr>
          <p:nvPr>
            <p:ph type="dt" idx="10"/>
          </p:nvPr>
        </p:nvSpPr>
        <p:spPr>
          <a:xfrm>
            <a:off x="1908175" y="583315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April 20, 2023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1b8ff609911_1_15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285" name="Google Shape;285;g1b8ff609911_1_153"/>
          <p:cNvSpPr txBox="1">
            <a:spLocks noGrp="1"/>
          </p:cNvSpPr>
          <p:nvPr>
            <p:ph type="title"/>
          </p:nvPr>
        </p:nvSpPr>
        <p:spPr>
          <a:xfrm>
            <a:off x="741046" y="1904040"/>
            <a:ext cx="6553200" cy="23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None/>
            </a:pPr>
            <a:r>
              <a:rPr lang="en-US"/>
              <a:t>Brought to You by the…</a:t>
            </a:r>
            <a:br>
              <a:rPr lang="en-US"/>
            </a:br>
            <a:br>
              <a:rPr lang="en-US"/>
            </a:br>
            <a:r>
              <a:rPr lang="en-US" u="sng">
                <a:solidFill>
                  <a:schemeClr val="hlink"/>
                </a:solidFill>
                <a:hlinkClick r:id="rId3" tooltip="https://nextlevelnow.workforcegps.org/"/>
              </a:rPr>
              <a:t>Next Level Now Collaborative</a:t>
            </a:r>
            <a:r>
              <a:rPr lang="en-US">
                <a:hlinkClick r:id="rId3" tooltip="https://nextlevelnow.workforcegps.org/"/>
              </a:rPr>
              <a:t> </a:t>
            </a:r>
            <a:br>
              <a:rPr lang="en-US"/>
            </a:b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7BC5CD-76AA-2E46-A105-5BE217A57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2096" y="4037565"/>
            <a:ext cx="2521312" cy="25283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6F5827-80B0-4A41-9EDA-E768A3E2A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58B7785-F6D6-45F8-833E-07BD84680091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0DF715D-E369-4178-8CA1-81684719C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Today’s Moderator</a:t>
            </a:r>
          </a:p>
        </p:txBody>
      </p:sp>
      <p:pic>
        <p:nvPicPr>
          <p:cNvPr id="13" name="Picture 13" descr="Picture of Robert Kight">
            <a:extLst>
              <a:ext uri="{FF2B5EF4-FFF2-40B4-BE49-F238E27FC236}">
                <a16:creationId xmlns:a16="http://schemas.microsoft.com/office/drawing/2014/main" id="{06ECB132-69FB-E0D6-252C-B2F5DE6BB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8325" y="2061296"/>
            <a:ext cx="2939142" cy="2804679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1E5B3D6-8E10-7AFC-0514-4772456C14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74272" y="1237998"/>
            <a:ext cx="7712994" cy="4351919"/>
          </a:xfrm>
        </p:spPr>
        <p:txBody>
          <a:bodyPr/>
          <a:lstStyle/>
          <a:p>
            <a:pPr marL="0" indent="228600">
              <a:lnSpc>
                <a:spcPct val="100000"/>
              </a:lnSpc>
              <a:spcBef>
                <a:spcPts val="0"/>
              </a:spcBef>
            </a:pPr>
            <a:r>
              <a:rPr lang="en-US" sz="3600" b="1" dirty="0">
                <a:solidFill>
                  <a:schemeClr val="accent2"/>
                </a:solidFill>
              </a:rPr>
              <a:t>Robert Kight</a:t>
            </a:r>
          </a:p>
          <a:p>
            <a:pPr marL="0" lvl="1" indent="0">
              <a:buClr>
                <a:srgbClr val="000000"/>
              </a:buClr>
            </a:pPr>
            <a:r>
              <a:rPr lang="en-US" sz="1800" b="1" dirty="0">
                <a:solidFill>
                  <a:schemeClr val="tx1"/>
                </a:solidFill>
              </a:rPr>
              <a:t>   </a:t>
            </a:r>
            <a:r>
              <a:rPr lang="en-US" sz="2200" i="1" dirty="0"/>
              <a:t>  Director</a:t>
            </a:r>
          </a:p>
          <a:p>
            <a:pPr marL="228600">
              <a:lnSpc>
                <a:spcPct val="100000"/>
              </a:lnSpc>
              <a:spcBef>
                <a:spcPts val="0"/>
              </a:spcBef>
              <a:buSzPts val="2400"/>
            </a:pPr>
            <a:r>
              <a:rPr lang="en-US" sz="1800" b="1" dirty="0">
                <a:solidFill>
                  <a:schemeClr val="tx1"/>
                </a:solidFill>
              </a:rPr>
              <a:t>     </a:t>
            </a:r>
            <a:r>
              <a:rPr lang="en-US" sz="2200" dirty="0">
                <a:solidFill>
                  <a:srgbClr val="3A3F3F"/>
                </a:solidFill>
              </a:rPr>
              <a:t>US Department of Labor, </a:t>
            </a:r>
            <a:br>
              <a:rPr lang="en-US" sz="2200" dirty="0">
                <a:solidFill>
                  <a:srgbClr val="3A3F3F"/>
                </a:solidFill>
              </a:rPr>
            </a:br>
            <a:r>
              <a:rPr lang="en-US" sz="2200" dirty="0">
                <a:solidFill>
                  <a:srgbClr val="3A3F3F"/>
                </a:solidFill>
              </a:rPr>
              <a:t>Office of Workforce Investment,  </a:t>
            </a:r>
            <a:br>
              <a:rPr lang="en-US" sz="2200" dirty="0">
                <a:solidFill>
                  <a:srgbClr val="3A3F3F"/>
                </a:solidFill>
              </a:rPr>
            </a:br>
            <a:r>
              <a:rPr lang="en-US" sz="2200" dirty="0">
                <a:solidFill>
                  <a:srgbClr val="3A3F3F"/>
                </a:solidFill>
              </a:rPr>
              <a:t>Division of Adult Services and Governance      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80266A-B8DD-691D-7768-DED4CAF64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43097" y="60351"/>
            <a:ext cx="735962" cy="73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30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1b8ff609911_1_29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</a:pPr>
            <a:r>
              <a:rPr lang="en-US" sz="3600"/>
              <a:t>Next Level Now Collaborative</a:t>
            </a:r>
            <a:endParaRPr/>
          </a:p>
        </p:txBody>
      </p:sp>
      <p:pic>
        <p:nvPicPr>
          <p:cNvPr id="7" name="Picture 6" descr="Announcement for the NAWDP Conference ">
            <a:extLst>
              <a:ext uri="{FF2B5EF4-FFF2-40B4-BE49-F238E27FC236}">
                <a16:creationId xmlns:a16="http://schemas.microsoft.com/office/drawing/2014/main" id="{2A4C2CE3-0216-4D94-0C69-0EEEFB4F0C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791" y="1361229"/>
            <a:ext cx="6974168" cy="2096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605FC6-A74B-389F-9F92-1992067F79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9791" y="3791712"/>
            <a:ext cx="6974169" cy="1367474"/>
          </a:xfrm>
          <a:solidFill>
            <a:schemeClr val="bg2"/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Tx/>
              <a:buNone/>
            </a:pPr>
            <a:endParaRPr lang="en-US" sz="600" b="1" i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  <a:sym typeface="Arial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Tx/>
              <a:buNone/>
            </a:pPr>
            <a:r>
              <a:rPr lang="en-US" sz="2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  <a:sym typeface="Arial"/>
              </a:rPr>
              <a:t>Live Technical Assistance Office Hours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Tx/>
              <a:buNone/>
            </a:pP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  <a:sym typeface="Arial"/>
              </a:rPr>
              <a:t>For More Info: </a:t>
            </a:r>
            <a:r>
              <a:rPr lang="en-US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  <a:sym typeface="Arial"/>
                <a:hlinkClick r:id="rId4" tooltip="mailto:nextlevelnow@safalpartners.co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nextlevelnow@safalpartners.com </a:t>
            </a:r>
            <a:endParaRPr lang="en-US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  <a:sym typeface="Arial"/>
            </a:endParaRPr>
          </a:p>
          <a:p>
            <a:endParaRPr lang="en-US" dirty="0"/>
          </a:p>
        </p:txBody>
      </p:sp>
      <p:pic>
        <p:nvPicPr>
          <p:cNvPr id="6" name="Picture 5" descr="NLN Logo and Email for contacting NLN to schedule office hours">
            <a:extLst>
              <a:ext uri="{FF2B5EF4-FFF2-40B4-BE49-F238E27FC236}">
                <a16:creationId xmlns:a16="http://schemas.microsoft.com/office/drawing/2014/main" id="{6B2410FB-CCF3-307E-9E28-8C96136540D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75654" y="5338583"/>
            <a:ext cx="1194816" cy="12003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46" name="Google Shape;346;g1b8ff609911_1_29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23515" y="410190"/>
            <a:ext cx="3356584" cy="3047623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76142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BFA19E7-0274-E585-3E2F-FA20EEB80A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911274" y="466961"/>
            <a:ext cx="2657512" cy="2823476"/>
            <a:chOff x="8911274" y="466961"/>
            <a:chExt cx="2657512" cy="2823476"/>
          </a:xfrm>
        </p:grpSpPr>
        <p:pic>
          <p:nvPicPr>
            <p:cNvPr id="341" name="Google Shape;341;g1b8ff609911_1_29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 preferRelativeResize="0"/>
            <p:nvPr/>
          </p:nvPicPr>
          <p:blipFill>
            <a:blip r:embed="rId6"/>
            <a:srcRect/>
            <a:stretch/>
          </p:blipFill>
          <p:spPr>
            <a:xfrm>
              <a:off x="8911274" y="466961"/>
              <a:ext cx="776066" cy="77606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1" name="Google Shape;351;g1b8ff609911_1_299"/>
            <p:cNvSpPr txBox="1"/>
            <p:nvPr/>
          </p:nvSpPr>
          <p:spPr>
            <a:xfrm>
              <a:off x="9798697" y="580490"/>
              <a:ext cx="1770089" cy="6012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1" i="0" u="none" strike="noStrike" cap="none">
                  <a:solidFill>
                    <a:srgbClr val="1B1B1B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U.S. Department of Labor, Employment &amp; Training 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1" i="0" u="none" strike="noStrike" cap="none">
                  <a:solidFill>
                    <a:srgbClr val="1B1B1B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Administration (ETA)</a:t>
              </a:r>
              <a:endPara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47" name="Google Shape;347;g1b8ff609911_1_299">
              <a:hlinkClick r:id="rId7"/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 preferRelativeResize="0"/>
            <p:nvPr/>
          </p:nvPicPr>
          <p:blipFill>
            <a:blip r:embed="rId8"/>
            <a:srcRect/>
            <a:stretch/>
          </p:blipFill>
          <p:spPr>
            <a:xfrm>
              <a:off x="9459996" y="1378469"/>
              <a:ext cx="1575647" cy="61384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50" name="Google Shape;350;g1b8ff609911_1_299" descr="National Association of Workforce Boards Logo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9327363" y="2002847"/>
              <a:ext cx="1864843" cy="5776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9" name="Google Shape;349;g1b8ff609911_1_299" descr="National Association of Workforce Development Professionals Logo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9019353" y="2482418"/>
              <a:ext cx="2344581" cy="34289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8" name="Google Shape;348;g1b8ff609911_1_299" descr="Third Sector Capital Partners Logo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9898493" y="3037906"/>
              <a:ext cx="912647" cy="252531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478C6-3192-3C52-838E-A37E787B5BD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516347" y="3791712"/>
            <a:ext cx="3363751" cy="2022493"/>
          </a:xfrm>
          <a:ln>
            <a:solidFill>
              <a:schemeClr val="tx1"/>
            </a:solidFill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U.S. DOL’s ETA’s Training Hub for Workforce Grantees and Partners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300" b="0" i="0" u="none" strike="noStrike" kern="0" cap="none" spc="0" normalizeH="0" baseline="0" noProof="0">
              <a:ln>
                <a:noFill/>
              </a:ln>
              <a:solidFill>
                <a:srgbClr val="24202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Equitable Economic Recovery</a:t>
            </a:r>
          </a:p>
          <a:p>
            <a:pPr marL="457200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WIOA Implementation</a:t>
            </a:r>
          </a:p>
          <a:p>
            <a:pPr marL="457200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Fiscal, Administrative, Programmatic </a:t>
            </a:r>
            <a:b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and Operational  Strategies</a:t>
            </a:r>
          </a:p>
          <a:p>
            <a:pPr marL="457200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Sector Partnerships and Employer Engagement</a:t>
            </a:r>
          </a:p>
          <a:p>
            <a:pPr marL="457200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Performance and Results</a:t>
            </a:r>
            <a:endParaRPr lang="en-US"/>
          </a:p>
        </p:txBody>
      </p:sp>
      <p:sp>
        <p:nvSpPr>
          <p:cNvPr id="342" name="Google Shape;342;g1b8ff609911_1_29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308" name="Google Shape;308;p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</a:pPr>
            <a:r>
              <a:rPr lang="en-US">
                <a:extLst>
                  <a:ext uri="http://customooxmlschemas.google.com/">
              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textRoundtripDataId="0"/>
                  </a:ext>
                </a:extLst>
              </a:rPr>
              <a:t>Today’s </a:t>
            </a:r>
            <a:r>
              <a:rPr lang="en-US"/>
              <a:t>Presenters</a:t>
            </a:r>
          </a:p>
        </p:txBody>
      </p:sp>
      <p:pic>
        <p:nvPicPr>
          <p:cNvPr id="3" name="Picture Placeholder 2" descr="Kimberly Meadows, NAWDP">
            <a:extLst>
              <a:ext uri="{FF2B5EF4-FFF2-40B4-BE49-F238E27FC236}">
                <a16:creationId xmlns:a16="http://schemas.microsoft.com/office/drawing/2014/main" id="{0A0F7996-DD13-8EB1-A27F-9AC1965B2BC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 rotWithShape="1">
          <a:blip r:embed="rId3"/>
          <a:srcRect/>
          <a:stretch/>
        </p:blipFill>
        <p:spPr>
          <a:prstGeom prst="round2DiagRect">
            <a:avLst>
              <a:gd name="adj1" fmla="val 16667"/>
              <a:gd name="adj2" fmla="val 0"/>
            </a:avLst>
          </a:prstGeom>
          <a:solidFill>
            <a:srgbClr val="F3F4F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10" name="Google Shape;310;p4"/>
          <p:cNvSpPr txBox="1">
            <a:spLocks noGrp="1"/>
          </p:cNvSpPr>
          <p:nvPr>
            <p:ph type="body" idx="1"/>
          </p:nvPr>
        </p:nvSpPr>
        <p:spPr>
          <a:xfrm>
            <a:off x="278393" y="3997873"/>
            <a:ext cx="193565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indent="0" algn="ctr">
              <a:spcBef>
                <a:spcPts val="0"/>
              </a:spcBef>
              <a:buClr>
                <a:srgbClr val="000000"/>
              </a:buClr>
            </a:pPr>
            <a:r>
              <a:rPr lang="en-US" sz="1800">
                <a:solidFill>
                  <a:srgbClr val="7A232F"/>
                </a:solidFill>
              </a:rPr>
              <a:t>Kimberly </a:t>
            </a:r>
          </a:p>
          <a:p>
            <a:pPr marL="0" lvl="0" indent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</a:pPr>
            <a:r>
              <a:rPr lang="en-US" sz="1800">
                <a:solidFill>
                  <a:srgbClr val="7A232F"/>
                </a:solidFill>
              </a:rPr>
              <a:t>Meadows</a:t>
            </a:r>
            <a:endParaRPr sz="1800">
              <a:solidFill>
                <a:srgbClr val="7A232F"/>
              </a:solidFill>
            </a:endParaRPr>
          </a:p>
          <a:p>
            <a:pPr marL="0" lvl="1" indent="0" algn="ctr">
              <a:buClr>
                <a:srgbClr val="000000"/>
              </a:buClr>
            </a:pPr>
            <a:endParaRPr lang="en-US" sz="700"/>
          </a:p>
          <a:p>
            <a:pPr marL="0" lvl="1" indent="0" algn="ctr">
              <a:spcBef>
                <a:spcPts val="0"/>
              </a:spcBef>
            </a:pPr>
            <a:r>
              <a:rPr lang="en-US" sz="1600"/>
              <a:t>Training Director, </a:t>
            </a:r>
          </a:p>
          <a:p>
            <a:pPr marL="0" lvl="2" indent="0" algn="ctr">
              <a:spcBef>
                <a:spcPts val="0"/>
              </a:spcBef>
            </a:pPr>
            <a:r>
              <a:rPr lang="en-US" sz="1600"/>
              <a:t>National Association </a:t>
            </a:r>
            <a:br>
              <a:rPr lang="en-US" sz="1600"/>
            </a:br>
            <a:r>
              <a:rPr lang="en-US" sz="1600"/>
              <a:t>of Workforce </a:t>
            </a:r>
            <a:br>
              <a:rPr lang="en-US" sz="1600"/>
            </a:br>
            <a:r>
              <a:rPr lang="en-US" sz="1600"/>
              <a:t>Development </a:t>
            </a:r>
            <a:br>
              <a:rPr lang="en-US" sz="1600"/>
            </a:br>
            <a:r>
              <a:rPr lang="en-US" sz="1600"/>
              <a:t>Professionals </a:t>
            </a:r>
            <a:br>
              <a:rPr lang="en-US" sz="1600"/>
            </a:br>
            <a:r>
              <a:rPr lang="en-US" sz="1600"/>
              <a:t>(NAWDP)</a:t>
            </a:r>
            <a:endParaRPr sz="1600" b="1">
              <a:solidFill>
                <a:schemeClr val="accent5"/>
              </a:solidFill>
            </a:endParaRPr>
          </a:p>
        </p:txBody>
      </p:sp>
      <p:pic>
        <p:nvPicPr>
          <p:cNvPr id="19" name="Picture Placeholder 18" descr="Katie Adams, Safal Partners">
            <a:extLst>
              <a:ext uri="{FF2B5EF4-FFF2-40B4-BE49-F238E27FC236}">
                <a16:creationId xmlns:a16="http://schemas.microsoft.com/office/drawing/2014/main" id="{844D4F44-650C-B24B-38ED-63F4E7ED446B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4"/>
          <a:srcRect t="2174" b="2174"/>
          <a:stretch>
            <a:fillRect/>
          </a:stretch>
        </p:blipFill>
        <p:spPr/>
      </p:pic>
      <p:pic>
        <p:nvPicPr>
          <p:cNvPr id="21" name="Picture Placeholder 20" descr="Kathryn Castellos, ApprenticeshipNC">
            <a:extLst>
              <a:ext uri="{FF2B5EF4-FFF2-40B4-BE49-F238E27FC236}">
                <a16:creationId xmlns:a16="http://schemas.microsoft.com/office/drawing/2014/main" id="{6A37F154-B75A-24F6-8D2A-61566143A21A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5"/>
          <a:srcRect t="3068" b="3068"/>
          <a:stretch>
            <a:fillRect/>
          </a:stretch>
        </p:blipFill>
        <p:spPr/>
      </p:pic>
      <p:pic>
        <p:nvPicPr>
          <p:cNvPr id="23" name="Picture Placeholder 22" descr="Wanda Ramos-McPherson,  ApprenticeshipNC">
            <a:extLst>
              <a:ext uri="{FF2B5EF4-FFF2-40B4-BE49-F238E27FC236}">
                <a16:creationId xmlns:a16="http://schemas.microsoft.com/office/drawing/2014/main" id="{BBC141F3-21AE-DBB4-A58E-37F5ABD1AD0D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6"/>
          <a:srcRect t="2160" b="2160"/>
          <a:stretch>
            <a:fillRect/>
          </a:stretch>
        </p:blipFill>
        <p:spPr/>
      </p:pic>
      <p:pic>
        <p:nvPicPr>
          <p:cNvPr id="25" name="Picture Placeholder 24" descr="Melissa Smith, Guilford Works">
            <a:extLst>
              <a:ext uri="{FF2B5EF4-FFF2-40B4-BE49-F238E27FC236}">
                <a16:creationId xmlns:a16="http://schemas.microsoft.com/office/drawing/2014/main" id="{A0483B42-57E7-824D-8322-B79261DB731B}"/>
              </a:ext>
            </a:extLst>
          </p:cNvPr>
          <p:cNvPicPr>
            <a:picLocks noGrp="1" noChangeAspect="1"/>
          </p:cNvPicPr>
          <p:nvPr>
            <p:ph type="pic" idx="16"/>
          </p:nvPr>
        </p:nvPicPr>
        <p:blipFill>
          <a:blip r:embed="rId7"/>
          <a:srcRect t="2564" b="2564"/>
          <a:stretch>
            <a:fillRect/>
          </a:stretch>
        </p:blipFill>
        <p:spPr/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144EC16-9AA3-1F1D-9F75-AF26A563C683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2517514" y="3834096"/>
            <a:ext cx="2133600" cy="1870667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7A232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Katie </a:t>
            </a:r>
            <a:b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7A232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7A232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Adams</a:t>
            </a:r>
          </a:p>
          <a:p>
            <a:pPr marL="0" marR="0" lvl="1" indent="0" algn="ctr" defTabSz="914400" rtl="0" eaLnBrk="1" fontAlgn="auto" latinLnBrk="0" hangingPunct="1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700" b="0" i="1" u="none" strike="noStrike" kern="0" cap="none" spc="0" normalizeH="0" baseline="0" noProof="0">
              <a:ln>
                <a:noFill/>
              </a:ln>
              <a:solidFill>
                <a:srgbClr val="3A3F3F"/>
              </a:solidFill>
              <a:effectLst/>
              <a:uLnTx/>
              <a:uFillTx/>
              <a:latin typeface="Calibri"/>
              <a:ea typeface="Calibri"/>
              <a:cs typeface="Calibri"/>
              <a:sym typeface="Arial"/>
            </a:endParaRPr>
          </a:p>
          <a:p>
            <a:pPr marL="0" marR="0" lvl="1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>
                <a:ln>
                  <a:noFill/>
                </a:ln>
                <a:solidFill>
                  <a:srgbClr val="3A3F3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Arial"/>
              </a:rPr>
              <a:t>Chief Delivery </a:t>
            </a:r>
            <a:br>
              <a:rPr kumimoji="0" lang="en-US" sz="16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Arial"/>
              </a:rPr>
            </a:br>
            <a:r>
              <a:rPr kumimoji="0" lang="en-US" sz="1600" b="0" i="1" u="none" strike="noStrike" kern="0" cap="none" spc="0" normalizeH="0" baseline="0" noProof="0">
                <a:ln>
                  <a:noFill/>
                </a:ln>
                <a:solidFill>
                  <a:srgbClr val="3A3F3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Arial"/>
              </a:rPr>
              <a:t>Officer, 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2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3A3F3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Safal </a:t>
            </a:r>
            <a:b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Arial"/>
              </a:rPr>
            </a:b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3A3F3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Partners</a:t>
            </a:r>
            <a:endParaRPr kumimoji="0" lang="en-US" sz="1600" b="1" i="0" u="none" strike="noStrike" kern="0" cap="none" spc="0" normalizeH="0" baseline="0" noProof="0">
              <a:ln>
                <a:noFill/>
              </a:ln>
              <a:solidFill>
                <a:srgbClr val="9E1C30"/>
              </a:solidFill>
              <a:effectLst/>
              <a:uLnTx/>
              <a:uFillTx/>
              <a:latin typeface="Calibri"/>
              <a:ea typeface="Calibri"/>
              <a:cs typeface="Calibri"/>
              <a:sym typeface="Arial"/>
            </a:endParaRP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479FA4B-E6E9-FB0F-E96A-A92D00FAD021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938133" y="3861392"/>
            <a:ext cx="2111514" cy="213360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7A232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Kathryn </a:t>
            </a:r>
            <a:b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7A232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</a:br>
            <a:r>
              <a:rPr kumimoji="0" lang="en-US" sz="2000" b="1" i="0" u="none" strike="noStrike" kern="0" cap="none" spc="0" normalizeH="0" baseline="0" noProof="0" err="1">
                <a:ln>
                  <a:noFill/>
                </a:ln>
                <a:solidFill>
                  <a:srgbClr val="7A232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Castelloes</a:t>
            </a: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7A232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1" indent="0" algn="ctr" defTabSz="914400" rtl="0" eaLnBrk="1" fontAlgn="auto" latinLnBrk="0" hangingPunct="1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700" b="0" i="1" u="none" strike="noStrike" kern="0" cap="none" spc="0" normalizeH="0" baseline="0" noProof="0">
              <a:ln>
                <a:noFill/>
              </a:ln>
              <a:solidFill>
                <a:srgbClr val="3A3F3F"/>
              </a:solidFill>
              <a:effectLst/>
              <a:uLnTx/>
              <a:uFillTx/>
              <a:latin typeface="Calibri"/>
              <a:ea typeface="Calibri"/>
              <a:cs typeface="Calibri"/>
              <a:sym typeface="Arial"/>
            </a:endParaRPr>
          </a:p>
          <a:p>
            <a:pPr marL="0" marR="0" lvl="1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>
                <a:ln>
                  <a:noFill/>
                </a:ln>
                <a:solidFill>
                  <a:srgbClr val="3A3F3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Arial"/>
              </a:rPr>
              <a:t>Director, 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2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err="1">
                <a:ln>
                  <a:noFill/>
                </a:ln>
                <a:solidFill>
                  <a:srgbClr val="3A3F3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ApprenticeshipNC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65E5BAE-2482-DC76-EA49-F910D05D8372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7287272" y="3736140"/>
            <a:ext cx="2133600" cy="208182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7A232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Wanda </a:t>
            </a:r>
            <a:b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7A232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</a:b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7A232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Ramos-</a:t>
            </a:r>
            <a:b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7A232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</a:b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7A232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McPherson</a:t>
            </a: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7A232F"/>
              </a:solidFill>
              <a:effectLst/>
              <a:uLnTx/>
              <a:uFillTx/>
              <a:latin typeface="Calibri"/>
              <a:cs typeface="Calibri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700" b="1" i="0" u="none" strike="noStrike" kern="0" cap="none" spc="0" normalizeH="0" baseline="0" noProof="0">
              <a:ln>
                <a:noFill/>
              </a:ln>
              <a:solidFill>
                <a:srgbClr val="9E1C30"/>
              </a:solidFill>
              <a:effectLst/>
              <a:uLnTx/>
              <a:uFillTx/>
              <a:latin typeface="Calibri"/>
              <a:cs typeface="Calibri"/>
              <a:sym typeface="Arial"/>
            </a:endParaRPr>
          </a:p>
          <a:p>
            <a:pPr marL="0" marR="0" lvl="1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>
                <a:ln>
                  <a:noFill/>
                </a:ln>
                <a:solidFill>
                  <a:srgbClr val="3A3F3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Apprenticeship </a:t>
            </a:r>
            <a:br>
              <a:rPr kumimoji="0" lang="en-US" sz="16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Arial"/>
              </a:rPr>
            </a:br>
            <a:r>
              <a:rPr kumimoji="0" lang="en-US" sz="1600" b="0" i="1" u="none" strike="noStrike" kern="0" cap="none" spc="0" normalizeH="0" baseline="0" noProof="0">
                <a:ln>
                  <a:noFill/>
                </a:ln>
                <a:solidFill>
                  <a:srgbClr val="3A3F3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Consultant</a:t>
            </a:r>
            <a:endParaRPr kumimoji="0" lang="en-US" sz="1600" b="0" i="1" u="none" strike="noStrike" kern="0" cap="none" spc="0" normalizeH="0" baseline="0" noProof="0">
              <a:ln>
                <a:noFill/>
              </a:ln>
              <a:solidFill>
                <a:srgbClr val="3A3F3F"/>
              </a:solidFill>
              <a:effectLst/>
              <a:uLnTx/>
              <a:uFillTx/>
              <a:latin typeface="Calibri"/>
              <a:cs typeface="Calibri"/>
              <a:sym typeface="Arial"/>
            </a:endParaRPr>
          </a:p>
          <a:p>
            <a:pPr marL="0" marR="0" lvl="2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err="1">
                <a:ln>
                  <a:noFill/>
                </a:ln>
                <a:solidFill>
                  <a:srgbClr val="3A3F3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ApprenticeshipNC</a:t>
            </a:r>
            <a:endParaRPr kumimoji="0" lang="en-US" sz="1600" b="1" i="0" u="none" strike="noStrike" kern="0" cap="none" spc="0" normalizeH="0" baseline="0" noProof="0">
              <a:ln>
                <a:noFill/>
              </a:ln>
              <a:solidFill>
                <a:srgbClr val="9E1C30"/>
              </a:solidFill>
              <a:effectLst/>
              <a:uLnTx/>
              <a:uFillTx/>
              <a:latin typeface="Calibri"/>
              <a:ea typeface="Calibri"/>
              <a:cs typeface="Calibri"/>
              <a:sym typeface="Arial"/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4B725BD-186D-FBBC-6BDC-8F73B34E8FAC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9677612" y="4159415"/>
            <a:ext cx="2198648" cy="1495491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Clr>
                <a:srgbClr val="000000"/>
              </a:buClr>
              <a:buSzTx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7A232F"/>
                </a:solidFill>
                <a:effectLst/>
                <a:uLnTx/>
                <a:uFillTx/>
                <a:sym typeface="Calibri"/>
              </a:rPr>
              <a:t>Melissa</a:t>
            </a:r>
            <a:r>
              <a:rPr lang="en-US" sz="2000">
                <a:solidFill>
                  <a:srgbClr val="7A232F"/>
                </a:solidFill>
              </a:rPr>
              <a:t> 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7A232F"/>
              </a:solidFill>
              <a:effectLst/>
              <a:uLnTx/>
              <a:uFillTx/>
              <a:latin typeface="Arial"/>
              <a:cs typeface="Arial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7A232F"/>
                </a:solidFill>
                <a:effectLst/>
                <a:uLnTx/>
                <a:uFillTx/>
                <a:sym typeface="Calibri"/>
              </a:rPr>
              <a:t>Smith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7A232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700" b="1" i="0" u="none" strike="noStrike" kern="0" cap="none" spc="0" normalizeH="0" baseline="0" noProof="0" dirty="0">
              <a:ln>
                <a:noFill/>
              </a:ln>
              <a:solidFill>
                <a:srgbClr val="9E1C30"/>
              </a:solidFill>
              <a:effectLst/>
              <a:uLnTx/>
              <a:uFillTx/>
              <a:latin typeface="Calibri"/>
              <a:cs typeface="Calibri"/>
              <a:sym typeface="Arial"/>
            </a:endParaRPr>
          </a:p>
          <a:p>
            <a:pPr marL="0" lvl="1" indent="0" algn="ctr">
              <a:spcBef>
                <a:spcPts val="0"/>
              </a:spcBef>
              <a:buClr>
                <a:srgbClr val="000000"/>
              </a:buClr>
              <a:buSzTx/>
              <a:defRPr/>
            </a:pP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3A3F3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Business Services </a:t>
            </a:r>
            <a:r>
              <a:rPr lang="en-US" sz="1600"/>
              <a:t>Consultant </a:t>
            </a:r>
            <a:r>
              <a:rPr lang="en-US" sz="1600" dirty="0"/>
              <a:t>and</a:t>
            </a:r>
            <a:r>
              <a:rPr lang="en-US" sz="1600"/>
              <a:t> Apprenticeship Coordinator </a:t>
            </a:r>
            <a:br>
              <a:rPr lang="en-US" sz="1600"/>
            </a:br>
            <a:r>
              <a:rPr lang="en-US" sz="1600" i="0"/>
              <a:t>Guilford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A3F3F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 Works</a:t>
            </a:r>
            <a:endParaRPr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C75AE9-6883-052D-4F6C-34E53BC470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43097" y="60351"/>
            <a:ext cx="735962" cy="73802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9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318" name="Google Shape;318;p3"/>
          <p:cNvSpPr txBox="1">
            <a:spLocks noGrp="1"/>
          </p:cNvSpPr>
          <p:nvPr>
            <p:ph type="title"/>
          </p:nvPr>
        </p:nvSpPr>
        <p:spPr>
          <a:xfrm>
            <a:off x="805866" y="46208"/>
            <a:ext cx="11081334" cy="78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319" name="Google Shape;319;p3"/>
          <p:cNvSpPr txBox="1">
            <a:spLocks noGrp="1"/>
          </p:cNvSpPr>
          <p:nvPr>
            <p:ph type="body" idx="1"/>
          </p:nvPr>
        </p:nvSpPr>
        <p:spPr>
          <a:xfrm>
            <a:off x="956200" y="909300"/>
            <a:ext cx="11081400" cy="544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55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3300" dirty="0">
                <a:solidFill>
                  <a:srgbClr val="000000"/>
                </a:solidFill>
              </a:rPr>
              <a:t>Setting the Stage</a:t>
            </a:r>
          </a:p>
          <a:p>
            <a:pPr marL="457200" lvl="0" indent="-3556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3300" dirty="0">
                <a:solidFill>
                  <a:srgbClr val="000000"/>
                </a:solidFill>
              </a:rPr>
              <a:t>Engaging Businesses thru Registered Apprenticeship</a:t>
            </a:r>
          </a:p>
          <a:p>
            <a:pPr marL="1016000" lvl="1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2000"/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0000"/>
                </a:solidFill>
              </a:rPr>
              <a:t>National Perspective</a:t>
            </a:r>
          </a:p>
          <a:p>
            <a:pPr marL="1016000" lvl="1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2000"/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0000"/>
                </a:solidFill>
              </a:rPr>
              <a:t>State Perspective</a:t>
            </a:r>
          </a:p>
          <a:p>
            <a:pPr marL="1016000" lvl="1" indent="-4572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2000"/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000000"/>
                </a:solidFill>
              </a:rPr>
              <a:t>Local Perspective</a:t>
            </a:r>
          </a:p>
          <a:p>
            <a:pPr indent="-355600">
              <a:lnSpc>
                <a:spcPct val="100000"/>
              </a:lnSpc>
              <a:spcBef>
                <a:spcPts val="0"/>
              </a:spcBef>
              <a:buSzPts val="2000"/>
              <a:buFont typeface="Noto Sans"/>
              <a:buChar char="●"/>
            </a:pPr>
            <a:r>
              <a:rPr lang="en-US" sz="3400" dirty="0">
                <a:solidFill>
                  <a:srgbClr val="000000"/>
                </a:solidFill>
              </a:rPr>
              <a:t>Final Thoughts</a:t>
            </a:r>
          </a:p>
          <a:p>
            <a:pPr indent="-355600">
              <a:lnSpc>
                <a:spcPct val="100000"/>
              </a:lnSpc>
              <a:spcBef>
                <a:spcPts val="0"/>
              </a:spcBef>
              <a:buSzPts val="2000"/>
              <a:buFont typeface="Noto Sans"/>
              <a:buChar char="●"/>
            </a:pPr>
            <a:endParaRPr lang="en-US" sz="1800" dirty="0">
              <a:solidFill>
                <a:srgbClr val="000000"/>
              </a:solidFill>
            </a:endParaRPr>
          </a:p>
          <a:p>
            <a:pPr indent="-355600">
              <a:lnSpc>
                <a:spcPct val="100000"/>
              </a:lnSpc>
              <a:spcBef>
                <a:spcPts val="0"/>
              </a:spcBef>
              <a:buSzPts val="2000"/>
              <a:buFont typeface="Noto Sans"/>
              <a:buChar char="●"/>
            </a:pPr>
            <a:r>
              <a:rPr lang="en-US" sz="3400" dirty="0">
                <a:solidFill>
                  <a:srgbClr val="000000"/>
                </a:solidFill>
              </a:rPr>
              <a:t>Question and Answer</a:t>
            </a:r>
            <a:endParaRPr sz="3400" dirty="0">
              <a:solidFill>
                <a:srgbClr val="000000"/>
              </a:solidFill>
            </a:endParaRPr>
          </a:p>
        </p:txBody>
      </p:sp>
      <p:pic>
        <p:nvPicPr>
          <p:cNvPr id="1026" name="Picture 2" descr="Agenda list concept vector | Pre-Designed Illustrator Graphics ...">
            <a:extLst>
              <a:ext uri="{FF2B5EF4-FFF2-40B4-BE49-F238E27FC236}">
                <a16:creationId xmlns:a16="http://schemas.microsoft.com/office/drawing/2014/main" id="{D801D7C2-D625-BEF7-8F2C-AF18D0D5E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4F3EF"/>
              </a:clrFrom>
              <a:clrTo>
                <a:srgbClr val="F4F3E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4526" y="2996516"/>
            <a:ext cx="3777474" cy="2519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F58ACB3-0336-B8F1-6D68-FA7823AA8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43097" y="60351"/>
            <a:ext cx="735962" cy="73802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1b8ff609911_1_15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sp>
        <p:nvSpPr>
          <p:cNvPr id="285" name="Google Shape;285;g1b8ff609911_1_153"/>
          <p:cNvSpPr txBox="1">
            <a:spLocks noGrp="1"/>
          </p:cNvSpPr>
          <p:nvPr>
            <p:ph type="title"/>
          </p:nvPr>
        </p:nvSpPr>
        <p:spPr>
          <a:xfrm>
            <a:off x="752953" y="2048594"/>
            <a:ext cx="9327185" cy="23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>
              <a:buSzPct val="100000"/>
            </a:pPr>
            <a:r>
              <a:rPr lang="en-US" sz="4800" dirty="0"/>
              <a:t>Setting the Stage</a:t>
            </a:r>
            <a:br>
              <a:rPr lang="en-US" sz="4800" dirty="0"/>
            </a:br>
            <a:endParaRPr sz="4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7BC5CD-76AA-2E46-A105-5BE217A57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55889" y="3827976"/>
            <a:ext cx="2521312" cy="252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768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1eef3b86655_2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sp>
        <p:nvSpPr>
          <p:cNvPr id="333" name="Google Shape;333;g1eef3b86655_2_0"/>
          <p:cNvSpPr txBox="1">
            <a:spLocks noGrp="1"/>
          </p:cNvSpPr>
          <p:nvPr>
            <p:ph type="title"/>
          </p:nvPr>
        </p:nvSpPr>
        <p:spPr>
          <a:xfrm>
            <a:off x="738241" y="79083"/>
            <a:ext cx="110814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Talent Pipeline Needs</a:t>
            </a:r>
            <a:endParaRPr/>
          </a:p>
        </p:txBody>
      </p:sp>
      <p:sp>
        <p:nvSpPr>
          <p:cNvPr id="4" name="Google Shape;319;p3">
            <a:extLst>
              <a:ext uri="{FF2B5EF4-FFF2-40B4-BE49-F238E27FC236}">
                <a16:creationId xmlns:a16="http://schemas.microsoft.com/office/drawing/2014/main" id="{B1D133FA-F19E-1AEC-E84B-9CF4897F60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-1" y="909300"/>
            <a:ext cx="12192001" cy="544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1016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en-US" sz="5100" dirty="0">
                <a:solidFill>
                  <a:srgbClr val="000000"/>
                </a:solidFill>
              </a:rPr>
              <a:t>The </a:t>
            </a:r>
            <a:r>
              <a:rPr lang="en-US" sz="5100" b="1" dirty="0">
                <a:solidFill>
                  <a:schemeClr val="accent2"/>
                </a:solidFill>
              </a:rPr>
              <a:t>Business Talent Pipeline</a:t>
            </a:r>
            <a:r>
              <a:rPr lang="en-US" sz="5100" b="1" dirty="0">
                <a:solidFill>
                  <a:srgbClr val="000000"/>
                </a:solidFill>
              </a:rPr>
              <a:t> </a:t>
            </a:r>
            <a:r>
              <a:rPr lang="en-US" sz="5100" dirty="0">
                <a:solidFill>
                  <a:srgbClr val="000000"/>
                </a:solidFill>
              </a:rPr>
              <a:t>refers to the process of </a:t>
            </a:r>
          </a:p>
          <a:p>
            <a:pPr marL="1016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en-US" sz="5100" dirty="0">
                <a:solidFill>
                  <a:srgbClr val="000000"/>
                </a:solidFill>
              </a:rPr>
              <a:t>identifying, recruiting, developing and retaining talented individuals.  </a:t>
            </a:r>
          </a:p>
          <a:p>
            <a:pPr marL="101600" indent="0" algn="ctr">
              <a:lnSpc>
                <a:spcPct val="200000"/>
              </a:lnSpc>
              <a:spcBef>
                <a:spcPts val="0"/>
              </a:spcBef>
              <a:buClr>
                <a:srgbClr val="000000"/>
              </a:buClr>
              <a:buSzPts val="2000"/>
              <a:buNone/>
            </a:pPr>
            <a:endParaRPr lang="en-US" sz="1400" b="1" u="sng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1600" indent="0" algn="ctr">
              <a:lnSpc>
                <a:spcPct val="200000"/>
              </a:lnSpc>
              <a:spcBef>
                <a:spcPts val="0"/>
              </a:spcBef>
              <a:buSzPts val="2000"/>
              <a:buNone/>
            </a:pPr>
            <a:r>
              <a:rPr lang="en-US" sz="58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Major Pain Point for Businesses…</a:t>
            </a:r>
          </a:p>
          <a:p>
            <a:pPr marL="101600" indent="0" algn="ctr">
              <a:lnSpc>
                <a:spcPct val="200000"/>
              </a:lnSpc>
              <a:spcBef>
                <a:spcPts val="0"/>
              </a:spcBef>
              <a:buClr>
                <a:srgbClr val="000000"/>
              </a:buClr>
              <a:buSzPts val="2000"/>
              <a:buNone/>
            </a:pPr>
            <a:r>
              <a:rPr lang="en-US" sz="4400" b="1" dirty="0">
                <a:solidFill>
                  <a:schemeClr val="accent2"/>
                </a:solidFill>
              </a:rPr>
              <a:t>Struggling</a:t>
            </a:r>
            <a:r>
              <a:rPr lang="en-US" sz="4400" dirty="0">
                <a:solidFill>
                  <a:srgbClr val="000000"/>
                </a:solidFill>
              </a:rPr>
              <a:t> to hire, engage, and retain </a:t>
            </a:r>
          </a:p>
          <a:p>
            <a:pPr marL="101600" indent="0" algn="ctr">
              <a:lnSpc>
                <a:spcPct val="200000"/>
              </a:lnSpc>
              <a:spcBef>
                <a:spcPts val="0"/>
              </a:spcBef>
              <a:buClr>
                <a:srgbClr val="000000"/>
              </a:buClr>
              <a:buSzPts val="2000"/>
              <a:buNone/>
            </a:pPr>
            <a:r>
              <a:rPr lang="en-US" sz="4400" dirty="0">
                <a:solidFill>
                  <a:srgbClr val="000000"/>
                </a:solidFill>
              </a:rPr>
              <a:t>the RIGHT people…</a:t>
            </a:r>
          </a:p>
          <a:p>
            <a:pPr marL="101600" indent="0" algn="ctr">
              <a:lnSpc>
                <a:spcPct val="200000"/>
              </a:lnSpc>
              <a:spcBef>
                <a:spcPts val="0"/>
              </a:spcBef>
              <a:buClr>
                <a:srgbClr val="000000"/>
              </a:buClr>
              <a:buSzPts val="2000"/>
              <a:buNone/>
            </a:pPr>
            <a:r>
              <a:rPr lang="en-US" sz="4400" dirty="0">
                <a:solidFill>
                  <a:srgbClr val="000000"/>
                </a:solidFill>
              </a:rPr>
              <a:t>with the RIGHT skills… </a:t>
            </a:r>
          </a:p>
          <a:p>
            <a:pPr marL="101600" indent="0" algn="ctr">
              <a:lnSpc>
                <a:spcPct val="200000"/>
              </a:lnSpc>
              <a:spcBef>
                <a:spcPts val="0"/>
              </a:spcBef>
              <a:buClr>
                <a:srgbClr val="000000"/>
              </a:buClr>
              <a:buSzPts val="2000"/>
              <a:buNone/>
            </a:pPr>
            <a:r>
              <a:rPr lang="en-US" sz="4400" dirty="0">
                <a:solidFill>
                  <a:srgbClr val="000000"/>
                </a:solidFill>
              </a:rPr>
              <a:t>for the RIGHT position.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6AEF1A-BE35-6027-E154-3A9C1036B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43097" y="60351"/>
            <a:ext cx="735962" cy="738023"/>
          </a:xfrm>
          <a:prstGeom prst="rect">
            <a:avLst/>
          </a:prstGeom>
        </p:spPr>
      </p:pic>
      <p:pic>
        <p:nvPicPr>
          <p:cNvPr id="1026" name="Picture 2" descr="Image result for help wanted">
            <a:extLst>
              <a:ext uri="{FF2B5EF4-FFF2-40B4-BE49-F238E27FC236}">
                <a16:creationId xmlns:a16="http://schemas.microsoft.com/office/drawing/2014/main" id="{DF09DD07-DDB6-0E13-307E-69E565CE6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41" y="3429000"/>
            <a:ext cx="2181225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B3786921-8934-2C24-0A16-2D7A339E0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2534" y="3429000"/>
            <a:ext cx="2181225" cy="205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1eef3b86655_2_0"/>
          <p:cNvSpPr txBox="1">
            <a:spLocks noGrp="1"/>
          </p:cNvSpPr>
          <p:nvPr>
            <p:ph type="title"/>
          </p:nvPr>
        </p:nvSpPr>
        <p:spPr>
          <a:xfrm>
            <a:off x="738241" y="79083"/>
            <a:ext cx="110814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RA thru a </a:t>
            </a:r>
            <a:r>
              <a:rPr lang="pt-BR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DEIA</a:t>
            </a:r>
            <a:r>
              <a:rPr lang="pt-BR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 Lens</a:t>
            </a:r>
            <a:endParaRPr lang="pt-BR"/>
          </a:p>
        </p:txBody>
      </p:sp>
      <p:sp>
        <p:nvSpPr>
          <p:cNvPr id="7" name="Google Shape;319;p3">
            <a:extLst>
              <a:ext uri="{FF2B5EF4-FFF2-40B4-BE49-F238E27FC236}">
                <a16:creationId xmlns:a16="http://schemas.microsoft.com/office/drawing/2014/main" id="{6900806F-D0C8-71B1-2CCA-FFE7CD5E09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19431" y="1106834"/>
            <a:ext cx="5645686" cy="5243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016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en-US" sz="3100"/>
              <a:t>RA programs promote recruitment and retention of a highly-skilled workforce and recognize the value of attracting </a:t>
            </a:r>
            <a:r>
              <a:rPr lang="en-US" sz="3100" b="1">
                <a:solidFill>
                  <a:schemeClr val="accent2"/>
                </a:solidFill>
              </a:rPr>
              <a:t>a diverse array of candidates</a:t>
            </a:r>
            <a:r>
              <a:rPr lang="en-US" sz="3100"/>
              <a:t> to good, quality jobs.</a:t>
            </a:r>
            <a:endParaRPr lang="en-US" sz="3100">
              <a:solidFill>
                <a:schemeClr val="tx1"/>
              </a:solidFill>
            </a:endParaRPr>
          </a:p>
          <a:p>
            <a:pPr marL="1016000" lvl="1" indent="-457200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tx1"/>
                </a:solidFill>
              </a:rPr>
              <a:t>Partnership on Inclusive Apprenticeships Initiative</a:t>
            </a:r>
          </a:p>
          <a:p>
            <a:pPr marL="1016000" lvl="1" indent="-457200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tx1"/>
                </a:solidFill>
              </a:rPr>
              <a:t>Women In Apprenticeship</a:t>
            </a:r>
            <a:endParaRPr sz="2800">
              <a:solidFill>
                <a:schemeClr val="tx1"/>
              </a:solidFill>
            </a:endParaRPr>
          </a:p>
        </p:txBody>
      </p:sp>
      <p:sp>
        <p:nvSpPr>
          <p:cNvPr id="332" name="Google Shape;332;g1eef3b86655_2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0EDEA77-E2B5-D156-FBF9-757CF77B9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43097" y="60351"/>
            <a:ext cx="735962" cy="738023"/>
          </a:xfrm>
          <a:prstGeom prst="rect">
            <a:avLst/>
          </a:prstGeom>
        </p:spPr>
      </p:pic>
      <p:pic>
        <p:nvPicPr>
          <p:cNvPr id="11" name="Picture 10" descr="Infographic showing 38% of adult job seekers with disabilities are in the labor force compared to 77% of those without disabilities.">
            <a:extLst>
              <a:ext uri="{FF2B5EF4-FFF2-40B4-BE49-F238E27FC236}">
                <a16:creationId xmlns:a16="http://schemas.microsoft.com/office/drawing/2014/main" id="{F0FC7C17-C30A-C2C8-984A-08BA29259F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4275" y="884115"/>
            <a:ext cx="5010786" cy="274285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F79A3BC-F98A-1E08-352D-AA83D3E40442}"/>
              </a:ext>
            </a:extLst>
          </p:cNvPr>
          <p:cNvSpPr txBox="1"/>
          <p:nvPr/>
        </p:nvSpPr>
        <p:spPr>
          <a:xfrm>
            <a:off x="7133026" y="3555456"/>
            <a:ext cx="42889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>
                <a:solidFill>
                  <a:schemeClr val="tx1"/>
                </a:solidFill>
              </a:rPr>
              <a:t>PIA's Impact - Partnership on Inclusive Apprenticeship</a:t>
            </a:r>
          </a:p>
        </p:txBody>
      </p:sp>
      <p:pic>
        <p:nvPicPr>
          <p:cNvPr id="4" name="Picture 3" descr="Graph showing active female apprentices from 2014-2022 starting just below 75,000 or 8% and ending at just below 95,000 or 13%.">
            <a:extLst>
              <a:ext uri="{FF2B5EF4-FFF2-40B4-BE49-F238E27FC236}">
                <a16:creationId xmlns:a16="http://schemas.microsoft.com/office/drawing/2014/main" id="{4845AC30-7B8A-6888-895C-5CEAAE3750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0683" y="3910790"/>
            <a:ext cx="4557970" cy="22272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35" name="Google Shape;335;g1eef3b86655_2_0"/>
          <p:cNvSpPr txBox="1"/>
          <p:nvPr/>
        </p:nvSpPr>
        <p:spPr>
          <a:xfrm>
            <a:off x="6826596" y="6244377"/>
            <a:ext cx="4170011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1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Apprenticeship.gov</a:t>
            </a:r>
            <a:endParaRPr sz="1200" b="0" i="1" u="none" strike="noStrike" cap="none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204183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1eef3b86655_2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sp>
        <p:nvSpPr>
          <p:cNvPr id="333" name="Google Shape;333;g1eef3b86655_2_0"/>
          <p:cNvSpPr txBox="1">
            <a:spLocks noGrp="1"/>
          </p:cNvSpPr>
          <p:nvPr>
            <p:ph type="title"/>
          </p:nvPr>
        </p:nvSpPr>
        <p:spPr>
          <a:xfrm>
            <a:off x="738241" y="79083"/>
            <a:ext cx="110814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/>
              <a:t>Partnership with WIOA is Important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6AEF1A-BE35-6027-E154-3A9C1036B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43097" y="60351"/>
            <a:ext cx="735962" cy="738023"/>
          </a:xfrm>
          <a:prstGeom prst="rect">
            <a:avLst/>
          </a:prstGeom>
        </p:spPr>
      </p:pic>
      <p:pic>
        <p:nvPicPr>
          <p:cNvPr id="8" name="Picture 7" descr="WIOA Funding to Support Apprenticeship Items Including Related Training Instruction, On-th-Job Training and Supportive Services">
            <a:extLst>
              <a:ext uri="{FF2B5EF4-FFF2-40B4-BE49-F238E27FC236}">
                <a16:creationId xmlns:a16="http://schemas.microsoft.com/office/drawing/2014/main" id="{27D3B047-47F1-BE8F-79F2-302BBA88C6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147" y="1088287"/>
            <a:ext cx="7972446" cy="49329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Support PNG Transparent Images | PNG All">
            <a:extLst>
              <a:ext uri="{FF2B5EF4-FFF2-40B4-BE49-F238E27FC236}">
                <a16:creationId xmlns:a16="http://schemas.microsoft.com/office/drawing/2014/main" id="{92F84880-FBB1-A5DE-DE19-370F13BA1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15" y="1811548"/>
            <a:ext cx="2751826" cy="275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599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unnel showing employers making more investments as employees are with them longer">
            <a:extLst>
              <a:ext uri="{FF2B5EF4-FFF2-40B4-BE49-F238E27FC236}">
                <a16:creationId xmlns:a16="http://schemas.microsoft.com/office/drawing/2014/main" id="{3101A55E-9697-8F39-7A80-9EE4AEEA1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5997" y="1985883"/>
            <a:ext cx="3303062" cy="3126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 descr="Arrows pointing outward">
            <a:extLst>
              <a:ext uri="{FF2B5EF4-FFF2-40B4-BE49-F238E27FC236}">
                <a16:creationId xmlns:a16="http://schemas.microsoft.com/office/drawing/2014/main" id="{9AF0F30A-B424-4C32-15F4-CB58C7D27FF3}"/>
              </a:ext>
            </a:extLst>
          </p:cNvPr>
          <p:cNvCxnSpPr/>
          <p:nvPr/>
        </p:nvCxnSpPr>
        <p:spPr>
          <a:xfrm>
            <a:off x="3483370" y="4486707"/>
            <a:ext cx="5341135" cy="0"/>
          </a:xfrm>
          <a:prstGeom prst="straightConnector1">
            <a:avLst/>
          </a:prstGeom>
          <a:ln w="133350">
            <a:solidFill>
              <a:srgbClr val="3C4C7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2" name="Google Shape;332;g1eef3b86655_2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sp>
        <p:nvSpPr>
          <p:cNvPr id="333" name="Google Shape;333;g1eef3b86655_2_0"/>
          <p:cNvSpPr txBox="1">
            <a:spLocks noGrp="1"/>
          </p:cNvSpPr>
          <p:nvPr>
            <p:ph type="title"/>
          </p:nvPr>
        </p:nvSpPr>
        <p:spPr>
          <a:xfrm>
            <a:off x="738241" y="79083"/>
            <a:ext cx="110814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/>
              <a:t>Today’s Perspectives is about Engaging Businesses but also…</a:t>
            </a:r>
            <a:br>
              <a:rPr lang="en-US" dirty="0"/>
            </a:br>
            <a:r>
              <a:rPr lang="en-US" i="1" dirty="0"/>
              <a:t>About System Alignment and Partnership….	</a:t>
            </a:r>
            <a:endParaRPr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6AEF1A-BE35-6027-E154-3A9C1036B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43097" y="60351"/>
            <a:ext cx="735962" cy="738023"/>
          </a:xfrm>
          <a:prstGeom prst="rect">
            <a:avLst/>
          </a:prstGeom>
        </p:spPr>
      </p:pic>
      <p:pic>
        <p:nvPicPr>
          <p:cNvPr id="3" name="Picture 2" descr="Funnel showing engaging a talent pipleine">
            <a:extLst>
              <a:ext uri="{FF2B5EF4-FFF2-40B4-BE49-F238E27FC236}">
                <a16:creationId xmlns:a16="http://schemas.microsoft.com/office/drawing/2014/main" id="{952CA04B-20C6-C3B7-4CAC-C97F9835166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EB6D32"/>
              </a:clrFrom>
              <a:clrTo>
                <a:srgbClr val="EB6D32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7348" y="2190600"/>
            <a:ext cx="2564364" cy="2922182"/>
          </a:xfrm>
          <a:prstGeom prst="rect">
            <a:avLst/>
          </a:prstGeom>
        </p:spPr>
      </p:pic>
      <p:sp>
        <p:nvSpPr>
          <p:cNvPr id="4" name="TextBox 3" descr="Engaging a &#10;Diverse&#10;Talent Pipeline&#10;">
            <a:extLst>
              <a:ext uri="{FF2B5EF4-FFF2-40B4-BE49-F238E27FC236}">
                <a16:creationId xmlns:a16="http://schemas.microsoft.com/office/drawing/2014/main" id="{E23DF4AF-6315-F386-B661-0306DEF4C9A3}"/>
              </a:ext>
            </a:extLst>
          </p:cNvPr>
          <p:cNvSpPr txBox="1"/>
          <p:nvPr/>
        </p:nvSpPr>
        <p:spPr>
          <a:xfrm>
            <a:off x="1173103" y="5161128"/>
            <a:ext cx="199285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Engaging a </a:t>
            </a:r>
            <a:b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Diverse</a:t>
            </a:r>
            <a:b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Talent Pipeline</a:t>
            </a:r>
          </a:p>
        </p:txBody>
      </p:sp>
      <p:sp>
        <p:nvSpPr>
          <p:cNvPr id="6" name="TextBox 5" descr="Engaging Employers &#10;Who Invest in Developing &#10;a Talent Pipeline&#10;">
            <a:extLst>
              <a:ext uri="{FF2B5EF4-FFF2-40B4-BE49-F238E27FC236}">
                <a16:creationId xmlns:a16="http://schemas.microsoft.com/office/drawing/2014/main" id="{F8F6215C-BE82-A422-2DEE-D2D2AA4B9EC5}"/>
              </a:ext>
            </a:extLst>
          </p:cNvPr>
          <p:cNvSpPr txBox="1"/>
          <p:nvPr/>
        </p:nvSpPr>
        <p:spPr>
          <a:xfrm>
            <a:off x="8483438" y="5077265"/>
            <a:ext cx="33362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Engaging Employers </a:t>
            </a:r>
            <a:b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 Invest in Developing </a:t>
            </a:r>
            <a:b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Talent Pipeline</a:t>
            </a:r>
          </a:p>
        </p:txBody>
      </p:sp>
      <p:grpSp>
        <p:nvGrpSpPr>
          <p:cNvPr id="11" name="Group 10" descr="Circle of diverse people with registered apprenticeship logo in the center">
            <a:extLst>
              <a:ext uri="{FF2B5EF4-FFF2-40B4-BE49-F238E27FC236}">
                <a16:creationId xmlns:a16="http://schemas.microsoft.com/office/drawing/2014/main" id="{A22A9FA9-90FC-F0F4-D617-B31D5BA3DE44}"/>
              </a:ext>
            </a:extLst>
          </p:cNvPr>
          <p:cNvGrpSpPr/>
          <p:nvPr/>
        </p:nvGrpSpPr>
        <p:grpSpPr>
          <a:xfrm>
            <a:off x="4285950" y="2955186"/>
            <a:ext cx="3704720" cy="3431164"/>
            <a:chOff x="4158191" y="1705264"/>
            <a:chExt cx="3704720" cy="3431164"/>
          </a:xfrm>
        </p:grpSpPr>
        <p:pic>
          <p:nvPicPr>
            <p:cNvPr id="2054" name="Picture 6" descr="New Registered Apprenticeships in Southwest Missouri :: Southwest ...">
              <a:extLst>
                <a:ext uri="{FF2B5EF4-FFF2-40B4-BE49-F238E27FC236}">
                  <a16:creationId xmlns:a16="http://schemas.microsoft.com/office/drawing/2014/main" id="{08EC5BF7-F6C8-77CE-2C20-F3A447B301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58191" y="1705264"/>
              <a:ext cx="3704720" cy="3431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Circle: Hollow 9">
              <a:extLst>
                <a:ext uri="{FF2B5EF4-FFF2-40B4-BE49-F238E27FC236}">
                  <a16:creationId xmlns:a16="http://schemas.microsoft.com/office/drawing/2014/main" id="{69093712-2EC8-EF26-879D-3A3632618187}"/>
                </a:ext>
              </a:extLst>
            </p:cNvPr>
            <p:cNvSpPr/>
            <p:nvPr/>
          </p:nvSpPr>
          <p:spPr>
            <a:xfrm>
              <a:off x="5037826" y="2432652"/>
              <a:ext cx="2001329" cy="2001328"/>
            </a:xfrm>
            <a:prstGeom prst="donut">
              <a:avLst>
                <a:gd name="adj" fmla="val 13793"/>
              </a:avLst>
            </a:prstGeom>
            <a:solidFill>
              <a:srgbClr val="36446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2056" name="Picture 8" descr="WIOA Funding Available for Those in Career Programs – The Bridge">
            <a:extLst>
              <a:ext uri="{FF2B5EF4-FFF2-40B4-BE49-F238E27FC236}">
                <a16:creationId xmlns:a16="http://schemas.microsoft.com/office/drawing/2014/main" id="{78CD7078-3690-5EA5-9901-2273DD934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949" y="811666"/>
            <a:ext cx="2001329" cy="1410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Arrow Connector 13" descr="Arrows pointing outward">
            <a:extLst>
              <a:ext uri="{FF2B5EF4-FFF2-40B4-BE49-F238E27FC236}">
                <a16:creationId xmlns:a16="http://schemas.microsoft.com/office/drawing/2014/main" id="{44B21C7E-DA75-3971-498A-2221BF430BDA}"/>
              </a:ext>
            </a:extLst>
          </p:cNvPr>
          <p:cNvCxnSpPr>
            <a:cxnSpLocks/>
          </p:cNvCxnSpPr>
          <p:nvPr/>
        </p:nvCxnSpPr>
        <p:spPr>
          <a:xfrm flipH="1">
            <a:off x="3682783" y="1679111"/>
            <a:ext cx="1235636" cy="483378"/>
          </a:xfrm>
          <a:prstGeom prst="straightConnector1">
            <a:avLst/>
          </a:prstGeom>
          <a:ln w="133350">
            <a:solidFill>
              <a:srgbClr val="3C4C7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 descr="Arrows pointing outward">
            <a:extLst>
              <a:ext uri="{FF2B5EF4-FFF2-40B4-BE49-F238E27FC236}">
                <a16:creationId xmlns:a16="http://schemas.microsoft.com/office/drawing/2014/main" id="{5384E8C1-77C8-C2A6-D91A-01E01552AB9C}"/>
              </a:ext>
            </a:extLst>
          </p:cNvPr>
          <p:cNvCxnSpPr>
            <a:cxnSpLocks/>
          </p:cNvCxnSpPr>
          <p:nvPr/>
        </p:nvCxnSpPr>
        <p:spPr>
          <a:xfrm flipH="1" flipV="1">
            <a:off x="7243142" y="1640471"/>
            <a:ext cx="1254236" cy="388010"/>
          </a:xfrm>
          <a:prstGeom prst="straightConnector1">
            <a:avLst/>
          </a:prstGeom>
          <a:ln w="133350">
            <a:solidFill>
              <a:srgbClr val="3C4C7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 descr="Arrows pointing outward">
            <a:extLst>
              <a:ext uri="{FF2B5EF4-FFF2-40B4-BE49-F238E27FC236}">
                <a16:creationId xmlns:a16="http://schemas.microsoft.com/office/drawing/2014/main" id="{A481D69D-9499-F6BD-79D8-53220D2DDC97}"/>
              </a:ext>
            </a:extLst>
          </p:cNvPr>
          <p:cNvCxnSpPr>
            <a:cxnSpLocks/>
          </p:cNvCxnSpPr>
          <p:nvPr/>
        </p:nvCxnSpPr>
        <p:spPr>
          <a:xfrm flipH="1" flipV="1">
            <a:off x="6180757" y="2047773"/>
            <a:ext cx="6905" cy="940218"/>
          </a:xfrm>
          <a:prstGeom prst="straightConnector1">
            <a:avLst/>
          </a:prstGeom>
          <a:ln w="133350">
            <a:solidFill>
              <a:srgbClr val="3C4C7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7845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1b8ff609911_1_15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  <p:sp>
        <p:nvSpPr>
          <p:cNvPr id="285" name="Google Shape;285;g1b8ff609911_1_153"/>
          <p:cNvSpPr txBox="1">
            <a:spLocks noGrp="1"/>
          </p:cNvSpPr>
          <p:nvPr>
            <p:ph type="title"/>
          </p:nvPr>
        </p:nvSpPr>
        <p:spPr>
          <a:xfrm>
            <a:off x="416582" y="1846877"/>
            <a:ext cx="8894566" cy="23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>
              <a:buSzPct val="100000"/>
            </a:pPr>
            <a:r>
              <a:rPr lang="en-US"/>
              <a:t>Learning from the Field…</a:t>
            </a:r>
            <a:br>
              <a:rPr lang="en-US"/>
            </a:br>
            <a:r>
              <a:rPr lang="en-US"/>
              <a:t>National Perspective</a:t>
            </a:r>
            <a:br>
              <a:rPr lang="en-US"/>
            </a:b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7BC5CD-76AA-2E46-A105-5BE217A57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2788" y="3764027"/>
            <a:ext cx="2521312" cy="252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421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1eef3b86655_2_0"/>
          <p:cNvSpPr txBox="1">
            <a:spLocks noGrp="1"/>
          </p:cNvSpPr>
          <p:nvPr>
            <p:ph type="title"/>
          </p:nvPr>
        </p:nvSpPr>
        <p:spPr>
          <a:xfrm>
            <a:off x="738241" y="71442"/>
            <a:ext cx="110814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NATIONAL Perspective: </a:t>
            </a:r>
            <a:br>
              <a:rPr lang="en-US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</a:br>
            <a:r>
              <a:rPr lang="en-US" sz="3100">
                <a:solidFill>
                  <a:srgbClr val="2C5261"/>
                </a:solidFill>
                <a:hlinkClick r:id="rId3" tooltip="https://dolcoe.safalapps.com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The Registered Apprenticeship Technical Assistance Center of Excellence</a:t>
            </a:r>
            <a:endParaRPr lang="en-US">
              <a:solidFill>
                <a:srgbClr val="2C5261"/>
              </a:solidFill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</a:ext>
              </a:extLst>
            </a:endParaRPr>
          </a:p>
        </p:txBody>
      </p:sp>
      <p:sp>
        <p:nvSpPr>
          <p:cNvPr id="7" name="Google Shape;319;p3">
            <a:extLst>
              <a:ext uri="{FF2B5EF4-FFF2-40B4-BE49-F238E27FC236}">
                <a16:creationId xmlns:a16="http://schemas.microsoft.com/office/drawing/2014/main" id="{6900806F-D0C8-71B1-2CCA-FFE7CD5E09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42956" y="918130"/>
            <a:ext cx="11081278" cy="2032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101600" indent="0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2000"/>
              <a:buNone/>
            </a:pPr>
            <a:r>
              <a:rPr lang="en-US" sz="3600" b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Mission</a:t>
            </a:r>
          </a:p>
          <a:p>
            <a:pPr marL="101600" indent="0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2000"/>
              <a:buNone/>
            </a:pPr>
            <a:r>
              <a:rPr lang="en-US" sz="3200">
                <a:solidFill>
                  <a:srgbClr val="232222"/>
                </a:solidFill>
              </a:rPr>
              <a:t>Build scalable, sustainable partnerships to accelerate registered apprenticeship </a:t>
            </a:r>
            <a:br>
              <a:rPr lang="en-US" sz="3200"/>
            </a:br>
            <a:r>
              <a:rPr lang="en-US" sz="3200">
                <a:solidFill>
                  <a:srgbClr val="232222"/>
                </a:solidFill>
              </a:rPr>
              <a:t>(RA) adoption and improve alignment with our nation’s workforce </a:t>
            </a:r>
            <a:br>
              <a:rPr lang="en-US" sz="3200"/>
            </a:br>
            <a:r>
              <a:rPr lang="en-US" sz="3200">
                <a:solidFill>
                  <a:srgbClr val="232222"/>
                </a:solidFill>
              </a:rPr>
              <a:t>and education systems.</a:t>
            </a:r>
          </a:p>
        </p:txBody>
      </p:sp>
      <p:pic>
        <p:nvPicPr>
          <p:cNvPr id="10" name="Picture 9" descr="Description of registered apprenticeship key focus areas: National Technical Assistance, Engaging Key Stakeholders, and coordinating across investments.">
            <a:extLst>
              <a:ext uri="{FF2B5EF4-FFF2-40B4-BE49-F238E27FC236}">
                <a16:creationId xmlns:a16="http://schemas.microsoft.com/office/drawing/2014/main" id="{E0F9194E-D571-C737-7341-3CF1268837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802" y="2754379"/>
            <a:ext cx="8180152" cy="33879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32" name="Google Shape;332;g1eef3b86655_2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  <p:pic>
        <p:nvPicPr>
          <p:cNvPr id="3074" name="Picture 2">
            <a:hlinkClick r:id="rId3"/>
            <a:extLst>
              <a:ext uri="{FF2B5EF4-FFF2-40B4-BE49-F238E27FC236}">
                <a16:creationId xmlns:a16="http://schemas.microsoft.com/office/drawing/2014/main" id="{549A0915-869B-E8E5-5B56-21F7E3F03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6108" y="3349516"/>
            <a:ext cx="1827972" cy="1827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183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1eef3b86655_2_0"/>
          <p:cNvSpPr txBox="1">
            <a:spLocks noGrp="1"/>
          </p:cNvSpPr>
          <p:nvPr>
            <p:ph type="title"/>
          </p:nvPr>
        </p:nvSpPr>
        <p:spPr>
          <a:xfrm>
            <a:off x="738241" y="79083"/>
            <a:ext cx="110814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Investment and ROI</a:t>
            </a:r>
            <a:endParaRPr/>
          </a:p>
        </p:txBody>
      </p:sp>
      <p:sp>
        <p:nvSpPr>
          <p:cNvPr id="4" name="Google Shape;319;p3">
            <a:extLst>
              <a:ext uri="{FF2B5EF4-FFF2-40B4-BE49-F238E27FC236}">
                <a16:creationId xmlns:a16="http://schemas.microsoft.com/office/drawing/2014/main" id="{B1D133FA-F19E-1AEC-E84B-9CF4897F60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65870" y="1098657"/>
            <a:ext cx="11571608" cy="5040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101600" indent="0" algn="ctr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2000"/>
              <a:buNone/>
            </a:pPr>
            <a:r>
              <a:rPr lang="en-US" sz="2800" b="1" i="0" dirty="0">
                <a:solidFill>
                  <a:srgbClr val="202A43"/>
                </a:solidFill>
                <a:effectLst/>
              </a:rPr>
              <a:t>National Apprenticeship Act of 2021</a:t>
            </a:r>
          </a:p>
          <a:p>
            <a:pPr marL="1016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endParaRPr lang="en-US" sz="1900" b="1" i="1" dirty="0">
              <a:solidFill>
                <a:schemeClr val="accent2"/>
              </a:solidFill>
            </a:endParaRPr>
          </a:p>
          <a:p>
            <a:pPr marL="1016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en-US" sz="3600" b="1" i="1" dirty="0">
                <a:solidFill>
                  <a:schemeClr val="accent2"/>
                </a:solidFill>
              </a:rPr>
              <a:t>National investment $3.5 billion over five years </a:t>
            </a:r>
            <a:br>
              <a:rPr lang="en-US" sz="2000" b="0" i="0" dirty="0">
                <a:effectLst/>
              </a:rPr>
            </a:br>
            <a:r>
              <a:rPr lang="en-US" sz="3200" i="1" dirty="0">
                <a:solidFill>
                  <a:srgbClr val="0A2240"/>
                </a:solidFill>
              </a:rPr>
              <a:t>to expand apprenticeships across the country and is expected </a:t>
            </a:r>
            <a:br>
              <a:rPr lang="en-US" sz="3200" i="1" dirty="0"/>
            </a:br>
            <a:r>
              <a:rPr lang="en-US" sz="3200" i="1" dirty="0">
                <a:solidFill>
                  <a:srgbClr val="0A2240"/>
                </a:solidFill>
              </a:rPr>
              <a:t>to create nearly one million new apprenticeship opportunities</a:t>
            </a:r>
          </a:p>
          <a:p>
            <a:pPr marL="1016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endParaRPr lang="en-US" sz="1400" dirty="0">
              <a:solidFill>
                <a:srgbClr val="0A2240"/>
              </a:solidFill>
            </a:endParaRPr>
          </a:p>
          <a:p>
            <a:pPr marL="1016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endParaRPr lang="en-US" sz="1200" dirty="0">
              <a:solidFill>
                <a:srgbClr val="0A2240"/>
              </a:solidFill>
            </a:endParaRPr>
          </a:p>
          <a:p>
            <a:pPr marL="10160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en-US" sz="3600" b="1" i="1" dirty="0">
                <a:solidFill>
                  <a:schemeClr val="accent2"/>
                </a:solidFill>
              </a:rPr>
              <a:t>Expectation to yield $10.6 billion in net benefits</a:t>
            </a:r>
            <a:r>
              <a:rPr lang="en-US" sz="2400" b="0" i="0" dirty="0">
                <a:solidFill>
                  <a:srgbClr val="333333"/>
                </a:solidFill>
                <a:effectLst/>
              </a:rPr>
              <a:t> </a:t>
            </a:r>
            <a:br>
              <a:rPr lang="en-US" sz="2000" b="0" i="0" dirty="0">
                <a:effectLst/>
              </a:rPr>
            </a:br>
            <a:r>
              <a:rPr lang="en-US" sz="3200" i="1" dirty="0">
                <a:solidFill>
                  <a:srgbClr val="0A2240"/>
                </a:solidFill>
              </a:rPr>
              <a:t>through increased worker productivity and decreased spending </a:t>
            </a:r>
            <a:br>
              <a:rPr lang="en-US" sz="3200" i="1" dirty="0"/>
            </a:br>
            <a:r>
              <a:rPr lang="en-US" sz="3200" i="1" dirty="0">
                <a:solidFill>
                  <a:srgbClr val="0A2240"/>
                </a:solidFill>
              </a:rPr>
              <a:t>on public-assistance programs and unemployment insurance</a:t>
            </a:r>
          </a:p>
        </p:txBody>
      </p:sp>
      <p:sp>
        <p:nvSpPr>
          <p:cNvPr id="332" name="Google Shape;332;g1eef3b86655_2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  <p:sp>
        <p:nvSpPr>
          <p:cNvPr id="335" name="Google Shape;335;g1eef3b86655_2_0"/>
          <p:cNvSpPr txBox="1"/>
          <p:nvPr/>
        </p:nvSpPr>
        <p:spPr>
          <a:xfrm>
            <a:off x="282416" y="5921272"/>
            <a:ext cx="5338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1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Sources: </a:t>
            </a:r>
            <a:r>
              <a:rPr lang="en-US" sz="1200" b="0" i="1" u="none" strike="noStrike" cap="none">
                <a:solidFill>
                  <a:srgbClr val="636363"/>
                </a:solidFill>
                <a:latin typeface="Arial"/>
                <a:ea typeface="Arial"/>
                <a:cs typeface="Arial"/>
                <a:sym typeface="Arial"/>
                <a:hlinkClick r:id="rId3" tooltip="https://www.aami.org/"/>
              </a:rPr>
              <a:t>https://www.aami.org</a:t>
            </a:r>
            <a:r>
              <a:rPr lang="en-US" sz="1200" b="0" i="1" u="none" strike="noStrike" cap="none">
                <a:solidFill>
                  <a:srgbClr val="636363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200" b="0" i="1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National Apprenticeship Act of 2021</a:t>
            </a:r>
            <a:endParaRPr sz="1200" b="0" i="1" u="none" strike="noStrike" cap="none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6AEF1A-BE35-6027-E154-3A9C1036B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43097" y="60351"/>
            <a:ext cx="735962" cy="73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278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1eef3b86655_2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  <p:sp>
        <p:nvSpPr>
          <p:cNvPr id="333" name="Google Shape;333;g1eef3b86655_2_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 fontScale="90000"/>
          </a:bodyPr>
          <a:lstStyle/>
          <a:p>
            <a:r>
              <a:rPr lang="en-US" i="1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National Perspective: </a:t>
            </a:r>
            <a:br>
              <a:rPr lang="en-US" i="1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</a:br>
            <a:r>
              <a:rPr lang="en-US" sz="280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Create Skilled Workers. Build Loyal Talent. Engage in Apprenticeship.</a:t>
            </a:r>
            <a:endParaRPr lang="en-US" sz="2800"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</a:ext>
              </a:extLst>
            </a:endParaRPr>
          </a:p>
        </p:txBody>
      </p:sp>
      <p:sp>
        <p:nvSpPr>
          <p:cNvPr id="7" name="Google Shape;319;p3">
            <a:extLst>
              <a:ext uri="{FF2B5EF4-FFF2-40B4-BE49-F238E27FC236}">
                <a16:creationId xmlns:a16="http://schemas.microsoft.com/office/drawing/2014/main" id="{6900806F-D0C8-71B1-2CCA-FFE7CD5E09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05866" y="1084609"/>
            <a:ext cx="11081334" cy="5039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01600" lvl="0" indent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000"/>
              <a:buNone/>
            </a:pPr>
            <a:r>
              <a:rPr lang="en-US" sz="3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Employers, Registered Apprenticeship….</a:t>
            </a:r>
          </a:p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A232F"/>
                </a:solidFill>
              </a:rPr>
              <a:t>Generates positive ROI </a:t>
            </a:r>
            <a:r>
              <a:rPr lang="en-US" sz="2000" dirty="0">
                <a:solidFill>
                  <a:srgbClr val="232222"/>
                </a:solidFill>
              </a:rPr>
              <a:t>- employers report* earning an average of $1.47 for every $1 invested in apprenticeship through cost savings and increased productivity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A232F"/>
                </a:solidFill>
              </a:rPr>
              <a:t>Reduces turnover and drives higher worker loyalty rates </a:t>
            </a:r>
            <a:r>
              <a:rPr lang="en-US" sz="2000" dirty="0">
                <a:solidFill>
                  <a:srgbClr val="232222"/>
                </a:solidFill>
              </a:rPr>
              <a:t>- 92% of all apprentices who complete a program are retained as permanent, full-time workers* and 91% are still with their employer a year out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A232F"/>
                </a:solidFill>
              </a:rPr>
              <a:t>Creates more diverse, inclusive workplaces </a:t>
            </a:r>
            <a:r>
              <a:rPr lang="en-US" sz="2000" dirty="0">
                <a:solidFill>
                  <a:srgbClr val="232222"/>
                </a:solidFill>
              </a:rPr>
              <a:t>because with a structured training program employers can widen the pool of candidates from which they source talent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A232F"/>
                </a:solidFill>
              </a:rPr>
              <a:t>Creates a platform for stronger relationships</a:t>
            </a:r>
            <a:r>
              <a:rPr lang="en-US" sz="2000" dirty="0">
                <a:solidFill>
                  <a:srgbClr val="7A232F"/>
                </a:solidFill>
              </a:rPr>
              <a:t> </a:t>
            </a:r>
            <a:r>
              <a:rPr lang="en-US" sz="2000" dirty="0">
                <a:solidFill>
                  <a:srgbClr val="232222"/>
                </a:solidFill>
              </a:rPr>
              <a:t>with local education and workforce partners to identify and recruit talent earlier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125000"/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A232F"/>
                </a:solidFill>
              </a:rPr>
              <a:t>Provides access to unique federal and state funding and support</a:t>
            </a:r>
            <a:r>
              <a:rPr lang="en-US" sz="2000" dirty="0">
                <a:solidFill>
                  <a:srgbClr val="232222"/>
                </a:solidFill>
              </a:rPr>
              <a:t>, including tax credits, potential wage support/reimbursements, tuition support, no-cost federal bonding, supportive services for qualified apprentices and more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FC8AE4-A291-85FC-3C57-2270193E79A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89162" y="6026893"/>
            <a:ext cx="2974848" cy="34925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>
                <a:ln>
                  <a:noFill/>
                </a:ln>
                <a:solidFill>
                  <a:srgbClr val="232222"/>
                </a:solidFill>
                <a:effectLst/>
                <a:uLnTx/>
                <a:uFillTx/>
                <a:latin typeface="IBM-Plex-Sans"/>
                <a:cs typeface="Arial"/>
                <a:sym typeface="Arial"/>
              </a:rPr>
              <a:t>Source: *USDOL Office of Apprenticeship</a:t>
            </a:r>
            <a:endParaRPr kumimoji="0" lang="en-US" sz="1050" b="0" i="1" u="none" strike="noStrike" kern="0" cap="none" spc="0" normalizeH="0" baseline="0" noProof="0">
              <a:ln>
                <a:noFill/>
              </a:ln>
              <a:solidFill>
                <a:srgbClr val="636363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A5B766BA-45A2-D8F2-E0FE-893D05261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7703" y="250022"/>
            <a:ext cx="1161731" cy="1161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39754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1eef3b86655_2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  <p:sp>
        <p:nvSpPr>
          <p:cNvPr id="333" name="Google Shape;333;g1eef3b86655_2_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National Perspective: </a:t>
            </a:r>
            <a:br>
              <a:rPr lang="en-US" i="1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</a:br>
            <a:r>
              <a:rPr lang="en-US" sz="3100">
                <a:solidFill>
                  <a:srgbClr val="2C5261"/>
                </a:solidFill>
                <a:hlinkClick r:id="rId3" tooltip="https://dolcoe.safalapps.com/sites/default/files/2023-03/Final%20Baseline%20Report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Registered Apprenticeship </a:t>
            </a:r>
            <a:r>
              <a:rPr lang="en-US" sz="3100">
                <a:solidFill>
                  <a:srgbClr val="2C5261"/>
                </a:solidFill>
                <a:hlinkClick r:id="rId3" tooltip="https://dolcoe.safalapps.com/sites/default/files/2023-03/Final%20Baseline%20Report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Knowledge Survey</a:t>
            </a:r>
            <a:endParaRPr lang="en-US">
              <a:solidFill>
                <a:srgbClr val="2C5261"/>
              </a:solidFill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</a:ext>
              </a:extLst>
            </a:endParaRPr>
          </a:p>
        </p:txBody>
      </p:sp>
      <p:sp>
        <p:nvSpPr>
          <p:cNvPr id="7" name="Google Shape;319;p3">
            <a:extLst>
              <a:ext uri="{FF2B5EF4-FFF2-40B4-BE49-F238E27FC236}">
                <a16:creationId xmlns:a16="http://schemas.microsoft.com/office/drawing/2014/main" id="{6900806F-D0C8-71B1-2CCA-FFE7CD5E09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05866" y="1137446"/>
            <a:ext cx="10683769" cy="5039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101600" lvl="0" indent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000"/>
              <a:buNone/>
            </a:pPr>
            <a:r>
              <a:rPr lang="en-US" sz="31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Findings…</a:t>
            </a:r>
          </a:p>
          <a:p>
            <a:pPr marL="1016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endParaRPr lang="en-US" sz="1000" dirty="0">
              <a:solidFill>
                <a:srgbClr val="000000"/>
              </a:solidFill>
            </a:endParaRPr>
          </a:p>
          <a:p>
            <a:pPr marL="558800" lvl="0" indent="-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42%</a:t>
            </a:r>
            <a:r>
              <a:rPr lang="en-US" b="0" i="0" dirty="0">
                <a:solidFill>
                  <a:srgbClr val="373737"/>
                </a:solidFill>
                <a:effectLst/>
              </a:rPr>
              <a:t> had </a:t>
            </a:r>
            <a:r>
              <a:rPr lang="en-US" dirty="0">
                <a:solidFill>
                  <a:srgbClr val="373737"/>
                </a:solidFill>
              </a:rPr>
              <a:t>"no" or "very little" understanding of </a:t>
            </a:r>
            <a:r>
              <a:rPr lang="en-US" b="0" i="0" dirty="0">
                <a:solidFill>
                  <a:srgbClr val="373737"/>
                </a:solidFill>
                <a:effectLst/>
              </a:rPr>
              <a:t>how </a:t>
            </a:r>
            <a:br>
              <a:rPr lang="en-US" b="0" i="0" dirty="0">
                <a:solidFill>
                  <a:srgbClr val="373737"/>
                </a:solidFill>
                <a:effectLst/>
              </a:rPr>
            </a:br>
            <a:r>
              <a:rPr lang="en-US" b="0" i="0" dirty="0">
                <a:solidFill>
                  <a:srgbClr val="373737"/>
                </a:solidFill>
                <a:effectLst/>
              </a:rPr>
              <a:t>to communicate benefits of RA to local employers</a:t>
            </a:r>
          </a:p>
          <a:p>
            <a:pPr marL="558800" lvl="0" indent="-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373737"/>
              </a:solidFill>
              <a:effectLst/>
            </a:endParaRPr>
          </a:p>
          <a:p>
            <a:pPr marL="558800" lvl="0" indent="-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40%</a:t>
            </a:r>
            <a:r>
              <a:rPr lang="en-US" b="0" i="0" dirty="0">
                <a:solidFill>
                  <a:srgbClr val="373737"/>
                </a:solidFill>
                <a:effectLst/>
              </a:rPr>
              <a:t> </a:t>
            </a:r>
            <a:r>
              <a:rPr lang="en-US" dirty="0">
                <a:solidFill>
                  <a:srgbClr val="373737"/>
                </a:solidFill>
              </a:rPr>
              <a:t>had "no" or "very little" understanding of what </a:t>
            </a:r>
            <a:br>
              <a:rPr lang="en-US" dirty="0">
                <a:solidFill>
                  <a:srgbClr val="373737"/>
                </a:solidFill>
              </a:rPr>
            </a:br>
            <a:r>
              <a:rPr lang="en-US" b="0" i="0" dirty="0">
                <a:solidFill>
                  <a:srgbClr val="373737"/>
                </a:solidFill>
                <a:effectLst/>
              </a:rPr>
              <a:t>RA programs exist in their local area</a:t>
            </a:r>
          </a:p>
          <a:p>
            <a:pPr marL="558800" lvl="0" indent="-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•"/>
            </a:pPr>
            <a:endParaRPr lang="en-US" dirty="0">
              <a:solidFill>
                <a:srgbClr val="373737"/>
              </a:solidFill>
            </a:endParaRPr>
          </a:p>
          <a:p>
            <a:pPr marL="558800" lvl="0" indent="-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44%</a:t>
            </a:r>
            <a:r>
              <a:rPr lang="en-US" b="0" i="0" dirty="0">
                <a:solidFill>
                  <a:srgbClr val="373737"/>
                </a:solidFill>
                <a:effectLst/>
              </a:rPr>
              <a:t> </a:t>
            </a:r>
            <a:r>
              <a:rPr lang="en-US" dirty="0">
                <a:solidFill>
                  <a:srgbClr val="373737"/>
                </a:solidFill>
              </a:rPr>
              <a:t>had "no" or "very little" understanding of what </a:t>
            </a:r>
            <a:br>
              <a:rPr lang="en-US" dirty="0">
                <a:solidFill>
                  <a:srgbClr val="373737"/>
                </a:solidFill>
              </a:rPr>
            </a:br>
            <a:r>
              <a:rPr lang="en-US" b="0" i="0" dirty="0">
                <a:solidFill>
                  <a:srgbClr val="373737"/>
                </a:solidFill>
                <a:effectLst/>
              </a:rPr>
              <a:t>programs can pay for components of RA</a:t>
            </a:r>
          </a:p>
          <a:p>
            <a:pPr marL="558800" lvl="0" indent="-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373737"/>
              </a:solidFill>
              <a:effectLst/>
            </a:endParaRPr>
          </a:p>
          <a:p>
            <a:pPr marL="558800" lvl="0" indent="-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47%</a:t>
            </a:r>
            <a:r>
              <a:rPr lang="en-US" b="0" i="0" dirty="0">
                <a:solidFill>
                  <a:srgbClr val="373737"/>
                </a:solidFill>
                <a:effectLst/>
              </a:rPr>
              <a:t> of respondents indicated they had "no" or </a:t>
            </a:r>
            <a:br>
              <a:rPr lang="en-US" b="0" i="0" dirty="0">
                <a:solidFill>
                  <a:srgbClr val="373737"/>
                </a:solidFill>
                <a:effectLst/>
              </a:rPr>
            </a:br>
            <a:r>
              <a:rPr lang="en-US" b="0" i="0" dirty="0">
                <a:solidFill>
                  <a:srgbClr val="373737"/>
                </a:solidFill>
                <a:effectLst/>
              </a:rPr>
              <a:t>"very little" understanding of how to convene </a:t>
            </a:r>
            <a:br>
              <a:rPr lang="en-US" b="0" i="0" dirty="0">
                <a:solidFill>
                  <a:srgbClr val="373737"/>
                </a:solidFill>
                <a:effectLst/>
              </a:rPr>
            </a:br>
            <a:r>
              <a:rPr lang="en-US" b="0" i="0" dirty="0">
                <a:solidFill>
                  <a:srgbClr val="373737"/>
                </a:solidFill>
                <a:effectLst/>
              </a:rPr>
              <a:t>partners locally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9EE99A1-447E-FC9D-CD4F-4D179C9A3D5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49406" y="6042343"/>
            <a:ext cx="6513513" cy="349250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Tx/>
              <a:buNone/>
            </a:pPr>
            <a:r>
              <a:rPr lang="en-US" sz="1400">
                <a:solidFill>
                  <a:srgbClr val="242021"/>
                </a:solidFill>
                <a:latin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Sources: </a:t>
            </a:r>
            <a:r>
              <a:rPr lang="en-US" sz="1400">
                <a:solidFill>
                  <a:srgbClr val="005A7C"/>
                </a:solidFill>
                <a:latin typeface="Arial"/>
                <a:cs typeface="Arial"/>
                <a:sym typeface="Arial"/>
                <a:hlinkClick r:id="rId3" tooltip="https://dolcoe.safalapps.com/sites/default/files/2023-03/Final%20Baseline%20Report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Final Baseline Report.pdf (safalapps.com)</a:t>
            </a:r>
            <a:endParaRPr lang="en-US" sz="140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37B38A-79D6-8A68-8AFE-BDE796AFC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7703" y="250022"/>
            <a:ext cx="1161731" cy="1161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Picture of cover of RA Baseline Knowledge Report">
            <a:extLst>
              <a:ext uri="{FF2B5EF4-FFF2-40B4-BE49-F238E27FC236}">
                <a16:creationId xmlns:a16="http://schemas.microsoft.com/office/drawing/2014/main" id="{8C80EBF5-EB90-564B-FCBD-7D584DE8EA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0422" y="1730000"/>
            <a:ext cx="3180717" cy="41287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061472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1eef3b86655_2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  <p:sp>
        <p:nvSpPr>
          <p:cNvPr id="333" name="Google Shape;333;g1eef3b86655_2_0"/>
          <p:cNvSpPr txBox="1">
            <a:spLocks noGrp="1"/>
          </p:cNvSpPr>
          <p:nvPr>
            <p:ph type="title"/>
          </p:nvPr>
        </p:nvSpPr>
        <p:spPr>
          <a:xfrm>
            <a:off x="738241" y="71442"/>
            <a:ext cx="110814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National Perspective: </a:t>
            </a:r>
            <a:br>
              <a:rPr lang="en-US" i="1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</a:br>
            <a:r>
              <a:rPr lang="en-US" sz="310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National Perspective Summary</a:t>
            </a:r>
            <a:endParaRPr lang="en-US"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</a:ext>
              </a:extLst>
            </a:endParaRPr>
          </a:p>
        </p:txBody>
      </p:sp>
      <p:sp>
        <p:nvSpPr>
          <p:cNvPr id="7" name="Google Shape;319;p3">
            <a:extLst>
              <a:ext uri="{FF2B5EF4-FFF2-40B4-BE49-F238E27FC236}">
                <a16:creationId xmlns:a16="http://schemas.microsoft.com/office/drawing/2014/main" id="{6900806F-D0C8-71B1-2CCA-FFE7CD5E09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08034" y="1142075"/>
            <a:ext cx="10811105" cy="484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101600" lvl="0" indent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000"/>
              <a:buNone/>
            </a:pPr>
            <a:r>
              <a:rPr lang="en-US" sz="31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Actions to Take:</a:t>
            </a:r>
          </a:p>
          <a:p>
            <a:pPr marL="1016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endParaRPr lang="en-US" sz="1000" dirty="0">
              <a:solidFill>
                <a:srgbClr val="000000"/>
              </a:solidFill>
            </a:endParaRPr>
          </a:p>
          <a:p>
            <a:pPr marL="558800" lvl="0" indent="-4572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00"/>
              <a:buFont typeface="Arial" panose="020B0604020202020204" pitchFamily="34" charset="0"/>
              <a:buChar char="•"/>
            </a:pPr>
            <a:r>
              <a:rPr lang="en-US" sz="3000" i="0" dirty="0">
                <a:solidFill>
                  <a:schemeClr val="tx1"/>
                </a:solidFill>
              </a:rPr>
              <a:t>Learn about and understand potential </a:t>
            </a:r>
            <a:r>
              <a:rPr lang="en-US" sz="3000" dirty="0">
                <a:solidFill>
                  <a:schemeClr val="tx1"/>
                </a:solidFill>
                <a:hlinkClick r:id="rId3" tooltip="https://www.apprenticeship.gov/apprenticeship-industri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Registered Apprenticeship industry successes</a:t>
            </a:r>
            <a:endParaRPr lang="en-US" sz="3000" i="0" dirty="0">
              <a:solidFill>
                <a:schemeClr val="tx1"/>
              </a:solidFill>
            </a:endParaRPr>
          </a:p>
          <a:p>
            <a:pPr marL="273050" lvl="0" indent="-1714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00"/>
              <a:buFont typeface="Arial" panose="020B0604020202020204" pitchFamily="34" charset="0"/>
              <a:buChar char="•"/>
            </a:pPr>
            <a:endParaRPr lang="en-US" sz="1200" i="0" dirty="0">
              <a:solidFill>
                <a:schemeClr val="tx1"/>
              </a:solidFill>
            </a:endParaRPr>
          </a:p>
          <a:p>
            <a:pPr marL="558800" lvl="0" indent="-4572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00"/>
              <a:buFont typeface="Arial" panose="020B0604020202020204" pitchFamily="34" charset="0"/>
              <a:buChar char="•"/>
            </a:pPr>
            <a:r>
              <a:rPr lang="en-US" sz="3000" i="0" dirty="0">
                <a:solidFill>
                  <a:schemeClr val="tx1"/>
                </a:solidFill>
              </a:rPr>
              <a:t>Partner with your local</a:t>
            </a:r>
            <a:r>
              <a:rPr lang="en-US" sz="3000" dirty="0">
                <a:solidFill>
                  <a:schemeClr val="tx1"/>
                </a:solidFill>
              </a:rPr>
              <a:t> </a:t>
            </a:r>
            <a:r>
              <a:rPr lang="en-US" sz="3000" dirty="0">
                <a:solidFill>
                  <a:schemeClr val="tx1"/>
                </a:solidFill>
                <a:hlinkClick r:id="rId4" tooltip="https://www.apprenticeship.gov/about-us/state-offic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DOL Office of Apprenticeship or State Apprenticeship Agency </a:t>
            </a:r>
            <a:r>
              <a:rPr lang="en-US" sz="3000" dirty="0">
                <a:solidFill>
                  <a:schemeClr val="tx1"/>
                </a:solidFill>
              </a:rPr>
              <a:t>to create registered apprenticeship opportunities</a:t>
            </a:r>
            <a:endParaRPr lang="en-US" sz="3000" i="0" dirty="0">
              <a:solidFill>
                <a:schemeClr val="tx1"/>
              </a:solidFill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00"/>
              <a:buFont typeface="Arial" panose="020B0604020202020204" pitchFamily="34" charset="0"/>
              <a:buChar char="•"/>
            </a:pPr>
            <a:endParaRPr lang="en-US" sz="1200" i="0" dirty="0">
              <a:solidFill>
                <a:schemeClr val="tx1"/>
              </a:solidFill>
            </a:endParaRPr>
          </a:p>
          <a:p>
            <a:pPr marL="558800" lvl="0" indent="-4572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00"/>
              <a:buFont typeface="Arial" panose="020B0604020202020204" pitchFamily="34" charset="0"/>
              <a:buChar char="•"/>
            </a:pPr>
            <a:r>
              <a:rPr lang="en-US" sz="3000" i="0" dirty="0">
                <a:solidFill>
                  <a:schemeClr val="tx1"/>
                </a:solidFill>
              </a:rPr>
              <a:t>Explore Registered Apprenticeship as an </a:t>
            </a:r>
            <a:r>
              <a:rPr lang="en-US" sz="3000" i="0" dirty="0">
                <a:solidFill>
                  <a:schemeClr val="tx1"/>
                </a:solidFill>
                <a:hlinkClick r:id="rId5" tooltip="https://www.apprenticeship.gov/employers/explore-apprenticeshi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effective tool for your employers</a:t>
            </a:r>
            <a:endParaRPr lang="en-US" sz="3000" i="0" dirty="0">
              <a:solidFill>
                <a:schemeClr val="tx1"/>
              </a:solidFill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00"/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tx1"/>
              </a:solidFill>
            </a:endParaRPr>
          </a:p>
          <a:p>
            <a:pPr marL="558800" lvl="0" indent="-4572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00"/>
              <a:buFont typeface="Arial" panose="020B0604020202020204" pitchFamily="34" charset="0"/>
              <a:buChar char="•"/>
            </a:pPr>
            <a:r>
              <a:rPr lang="en-US" sz="3000" i="0" dirty="0">
                <a:solidFill>
                  <a:schemeClr val="tx1"/>
                </a:solidFill>
              </a:rPr>
              <a:t>Understand how Registered Apprenticeship </a:t>
            </a:r>
            <a:r>
              <a:rPr lang="en-US" sz="3000" dirty="0">
                <a:solidFill>
                  <a:schemeClr val="tx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alignment</a:t>
            </a:r>
            <a:r>
              <a:rPr lang="en-US" sz="3000" dirty="0">
                <a:solidFill>
                  <a:schemeClr val="tx1"/>
                </a:solidFill>
              </a:rPr>
              <a:t> and </a:t>
            </a:r>
            <a:r>
              <a:rPr lang="en-US" sz="3000" dirty="0">
                <a:solidFill>
                  <a:schemeClr val="tx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co-enrollment</a:t>
            </a:r>
            <a:r>
              <a:rPr lang="en-US" sz="3000" dirty="0">
                <a:solidFill>
                  <a:schemeClr val="tx1"/>
                </a:solidFill>
              </a:rPr>
              <a:t> </a:t>
            </a:r>
            <a:r>
              <a:rPr lang="en-US" sz="3000" i="0" dirty="0">
                <a:solidFill>
                  <a:schemeClr val="tx1"/>
                </a:solidFill>
              </a:rPr>
              <a:t>can </a:t>
            </a:r>
            <a:r>
              <a:rPr lang="en-US" sz="3000" dirty="0">
                <a:solidFill>
                  <a:schemeClr val="tx1"/>
                </a:solidFill>
              </a:rPr>
              <a:t>h</a:t>
            </a:r>
            <a:r>
              <a:rPr lang="en-US" sz="3000" i="0" dirty="0">
                <a:solidFill>
                  <a:schemeClr val="tx1"/>
                </a:solidFill>
              </a:rPr>
              <a:t>elp you with your WIOA system</a:t>
            </a:r>
          </a:p>
          <a:p>
            <a:pPr marL="1016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endParaRPr sz="3000" dirty="0">
              <a:solidFill>
                <a:srgbClr val="00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37B38A-79D6-8A68-8AFE-BDE796AFC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7703" y="250022"/>
            <a:ext cx="1161731" cy="1161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0216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1b8ff609911_1_15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  <p:sp>
        <p:nvSpPr>
          <p:cNvPr id="285" name="Google Shape;285;g1b8ff609911_1_153"/>
          <p:cNvSpPr txBox="1">
            <a:spLocks noGrp="1"/>
          </p:cNvSpPr>
          <p:nvPr>
            <p:ph type="title"/>
          </p:nvPr>
        </p:nvSpPr>
        <p:spPr>
          <a:xfrm>
            <a:off x="416582" y="1846877"/>
            <a:ext cx="8894566" cy="23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>
              <a:buSzPct val="100000"/>
            </a:pPr>
            <a:r>
              <a:rPr lang="en-US"/>
              <a:t>Learning from the Field…</a:t>
            </a:r>
            <a:br>
              <a:rPr lang="en-US"/>
            </a:br>
            <a:r>
              <a:rPr lang="en-US"/>
              <a:t>State and Local Perspective</a:t>
            </a:r>
            <a:br>
              <a:rPr lang="en-US"/>
            </a:b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7BC5CD-76AA-2E46-A105-5BE217A57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80019" y="3783565"/>
            <a:ext cx="2521312" cy="252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5730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1eef3b86655_2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  <p:sp>
        <p:nvSpPr>
          <p:cNvPr id="333" name="Google Shape;333;g1eef3b86655_2_0"/>
          <p:cNvSpPr txBox="1">
            <a:spLocks noGrp="1"/>
          </p:cNvSpPr>
          <p:nvPr>
            <p:ph type="title"/>
          </p:nvPr>
        </p:nvSpPr>
        <p:spPr>
          <a:xfrm>
            <a:off x="738241" y="71442"/>
            <a:ext cx="110814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>
                <a:extLst>
                  <a:ext uri="http://customooxmlschemas.google.com/">
              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textRoundtripDataId="1"/>
                  </a:ext>
                </a:extLst>
              </a:rPr>
              <a:t>STATE Perspective</a:t>
            </a:r>
            <a:r>
              <a:rPr lang="en-US">
                <a:extLst>
                  <a:ext uri="http://customooxmlschemas.google.com/">
              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textRoundtripDataId="1"/>
                  </a:ext>
                </a:extLst>
              </a:rPr>
              <a:t>: </a:t>
            </a:r>
            <a:r>
              <a:rPr lang="en-US" sz="3100">
                <a:extLst>
                  <a:ext uri="http://customooxmlschemas.google.com/">
              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textRoundtripDataId="1"/>
                  </a:ext>
                </a:extLst>
              </a:rPr>
              <a:t>North Carolina</a:t>
            </a:r>
            <a:endParaRPr lang="en-US">
              <a:extLst>
                <a:ext uri="http://customooxmlschemas.google.com/">
            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textRoundtripDataId="1"/>
                </a:ext>
              </a:ex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51584F-7C15-721F-5362-7505CE99C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0802" y="52616"/>
            <a:ext cx="1962424" cy="752580"/>
          </a:xfrm>
          <a:prstGeom prst="rect">
            <a:avLst/>
          </a:prstGeom>
        </p:spPr>
      </p:pic>
      <p:sp>
        <p:nvSpPr>
          <p:cNvPr id="335" name="Google Shape;335;g1eef3b86655_2_0"/>
          <p:cNvSpPr txBox="1"/>
          <p:nvPr/>
        </p:nvSpPr>
        <p:spPr>
          <a:xfrm>
            <a:off x="2704056" y="6275050"/>
            <a:ext cx="5338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1" u="none" strike="noStrike" cap="none">
                <a:solidFill>
                  <a:srgbClr val="636363"/>
                </a:solidFill>
                <a:latin typeface="Arial"/>
                <a:ea typeface="Arial"/>
                <a:cs typeface="Arial"/>
                <a:sym typeface="Arial"/>
              </a:rPr>
              <a:t>Sources: apprenticeshipnc.com</a:t>
            </a:r>
            <a:endParaRPr sz="1200" b="0" i="1" u="none" strike="noStrike" cap="none">
              <a:solidFill>
                <a:srgbClr val="63636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E90F923E-6792-921C-8720-4E77A3AD2D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938" y="867237"/>
            <a:ext cx="1572064" cy="5179646"/>
          </a:xfrm>
          <a:prstGeom prst="rect">
            <a:avLst/>
          </a:prstGeom>
        </p:spPr>
      </p:pic>
      <p:pic>
        <p:nvPicPr>
          <p:cNvPr id="3074" name="Picture 2" descr="Map with all Apprenticeship reps listed">
            <a:extLst>
              <a:ext uri="{FF2B5EF4-FFF2-40B4-BE49-F238E27FC236}">
                <a16:creationId xmlns:a16="http://schemas.microsoft.com/office/drawing/2014/main" id="{03049004-0237-31B2-5CDF-AC73D6CD5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082" y="978763"/>
            <a:ext cx="9298219" cy="511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8319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1eef3b86655_2_0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  <p:sp>
        <p:nvSpPr>
          <p:cNvPr id="333" name="Google Shape;333;g1eef3b86655_2_0"/>
          <p:cNvSpPr txBox="1">
            <a:spLocks noGrp="1"/>
          </p:cNvSpPr>
          <p:nvPr>
            <p:ph type="title"/>
          </p:nvPr>
        </p:nvSpPr>
        <p:spPr>
          <a:xfrm>
            <a:off x="738241" y="71442"/>
            <a:ext cx="110814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 dirty="0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"/>
                  </a:ext>
                </a:extLst>
              </a:rPr>
              <a:t>STATE Perspective</a:t>
            </a:r>
            <a:r>
              <a:rPr lang="en-US" dirty="0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"/>
                  </a:ext>
                </a:extLst>
              </a:rPr>
              <a:t>: </a:t>
            </a:r>
            <a:r>
              <a:rPr lang="en-US" sz="3100" dirty="0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"/>
                  </a:ext>
                </a:extLst>
              </a:rPr>
              <a:t>North Carolina</a:t>
            </a:r>
            <a:endParaRPr dirty="0"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"/>
                </a:ext>
              </a:extLst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BCDC8C-533A-0948-0C9D-178B8836D8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9714" y="20968"/>
            <a:ext cx="2094045" cy="8030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0FEAE0-7846-742B-172B-4819048FF6E9}"/>
              </a:ext>
            </a:extLst>
          </p:cNvPr>
          <p:cNvSpPr txBox="1"/>
          <p:nvPr/>
        </p:nvSpPr>
        <p:spPr>
          <a:xfrm>
            <a:off x="2660822" y="6400400"/>
            <a:ext cx="53799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/>
              <a:t>Source: https://www.apprenticeship.gov/employers/explore-apprenticeship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84F3F9-FA97-9A50-2F56-377C103E055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184" y="851852"/>
            <a:ext cx="4550299" cy="54016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9A2FE3-A24C-B0D8-8E38-85052FA8B3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2064" y="876569"/>
            <a:ext cx="7039313" cy="547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87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1eef3b86655_2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  <p:sp>
        <p:nvSpPr>
          <p:cNvPr id="333" name="Google Shape;333;g1eef3b86655_2_0"/>
          <p:cNvSpPr txBox="1">
            <a:spLocks noGrp="1"/>
          </p:cNvSpPr>
          <p:nvPr>
            <p:ph type="title"/>
          </p:nvPr>
        </p:nvSpPr>
        <p:spPr>
          <a:xfrm>
            <a:off x="738241" y="71442"/>
            <a:ext cx="110814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>
                <a:extLst>
                  <a:ext uri="http://customooxmlschemas.google.com/">
              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textRoundtripDataId="1"/>
                  </a:ext>
                </a:extLst>
              </a:rPr>
              <a:t>STATE Perspective</a:t>
            </a:r>
            <a:r>
              <a:rPr lang="en-US">
                <a:extLst>
                  <a:ext uri="http://customooxmlschemas.google.com/">
              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textRoundtripDataId="1"/>
                  </a:ext>
                </a:extLst>
              </a:rPr>
              <a:t>: </a:t>
            </a:r>
            <a:r>
              <a:rPr lang="en-US" sz="3100">
                <a:extLst>
                  <a:ext uri="http://customooxmlschemas.google.com/">
              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textRoundtripDataId="1"/>
                  </a:ext>
                </a:extLst>
              </a:rPr>
              <a:t>North Carolina </a:t>
            </a:r>
            <a:r>
              <a:rPr lang="en-US" sz="3100">
                <a:solidFill>
                  <a:schemeClr val="bg1"/>
                </a:solidFill>
                <a:extLst>
                  <a:ext uri="http://customooxmlschemas.google.com/">
              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textRoundtripDataId="1"/>
                  </a:ext>
                </a:extLst>
              </a:rPr>
              <a:t>2</a:t>
            </a:r>
            <a:endParaRPr lang="en-US">
              <a:solidFill>
                <a:schemeClr val="bg1"/>
              </a:solidFill>
              <a:extLst>
                <a:ext uri="http://customooxmlschemas.google.com/">
            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textRoundtripDataId="1"/>
                </a:ext>
              </a:extLst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DC1077F-D647-BE76-AD98-E47F618CF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0802" y="52616"/>
            <a:ext cx="1962424" cy="752580"/>
          </a:xfrm>
          <a:prstGeom prst="rect">
            <a:avLst/>
          </a:prstGeom>
        </p:spPr>
      </p:pic>
      <p:pic>
        <p:nvPicPr>
          <p:cNvPr id="5" name="Picture 4" descr="Core components of registered apprenticeship: Employer Involvement, Structured On-the-Job Learning, Job Related Education/Instruction, Rewards for Skill Gains, National Occupational Credential">
            <a:extLst>
              <a:ext uri="{FF2B5EF4-FFF2-40B4-BE49-F238E27FC236}">
                <a16:creationId xmlns:a16="http://schemas.microsoft.com/office/drawing/2014/main" id="{593A436F-D000-EBC0-2806-BEAE495140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8513" y="1104292"/>
            <a:ext cx="9898987" cy="4820133"/>
          </a:xfrm>
          <a:prstGeom prst="rect">
            <a:avLst/>
          </a:prstGeom>
          <a:ln>
            <a:solidFill>
              <a:schemeClr val="accent1">
                <a:alpha val="99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444301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NK Apprenticeship Banner and list of industry sectors">
            <a:extLst>
              <a:ext uri="{FF2B5EF4-FFF2-40B4-BE49-F238E27FC236}">
                <a16:creationId xmlns:a16="http://schemas.microsoft.com/office/drawing/2014/main" id="{AADCCCB9-742B-84AE-F331-365B4D1D0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" y="897607"/>
            <a:ext cx="11191875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2" name="Google Shape;332;g1eef3b86655_2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  <p:sp>
        <p:nvSpPr>
          <p:cNvPr id="333" name="Google Shape;333;g1eef3b86655_2_0"/>
          <p:cNvSpPr txBox="1">
            <a:spLocks noGrp="1"/>
          </p:cNvSpPr>
          <p:nvPr>
            <p:ph type="title"/>
          </p:nvPr>
        </p:nvSpPr>
        <p:spPr>
          <a:xfrm>
            <a:off x="738241" y="71442"/>
            <a:ext cx="110814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STATE &amp; LOCAL Perspective</a:t>
            </a:r>
            <a:r>
              <a:rPr lang="en-US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: </a:t>
            </a:r>
            <a:r>
              <a:rPr lang="en-US" sz="310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North Carolina</a:t>
            </a:r>
            <a:endParaRPr lang="en-US"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</a:ext>
              </a:ex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51584F-7C15-721F-5362-7505CE99C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0802" y="52616"/>
            <a:ext cx="1962424" cy="752580"/>
          </a:xfrm>
          <a:prstGeom prst="rect">
            <a:avLst/>
          </a:prstGeom>
        </p:spPr>
      </p:pic>
      <p:pic>
        <p:nvPicPr>
          <p:cNvPr id="6" name="Picture 5" descr="US outline with smiling faces&#10;List of industry sectors">
            <a:extLst>
              <a:ext uri="{FF2B5EF4-FFF2-40B4-BE49-F238E27FC236}">
                <a16:creationId xmlns:a16="http://schemas.microsoft.com/office/drawing/2014/main" id="{250CC7A9-3CFC-547B-5D1E-2598F1E8EA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7969" y="2175795"/>
            <a:ext cx="5065196" cy="341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8434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1eef3b86655_2_0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  <p:sp>
        <p:nvSpPr>
          <p:cNvPr id="333" name="Google Shape;333;g1eef3b86655_2_0"/>
          <p:cNvSpPr txBox="1">
            <a:spLocks noGrp="1"/>
          </p:cNvSpPr>
          <p:nvPr>
            <p:ph type="title"/>
          </p:nvPr>
        </p:nvSpPr>
        <p:spPr>
          <a:xfrm>
            <a:off x="738241" y="71442"/>
            <a:ext cx="110814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STATE Perspective</a:t>
            </a:r>
            <a:r>
              <a:rPr lang="en-US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: </a:t>
            </a:r>
            <a:r>
              <a:rPr lang="en-US" sz="310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North Carolina</a:t>
            </a:r>
            <a:endParaRPr lang="en-US"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</a:ext>
              </a:ex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51584F-7C15-721F-5362-7505CE99C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0802" y="52616"/>
            <a:ext cx="1962424" cy="752580"/>
          </a:xfrm>
          <a:prstGeom prst="rect">
            <a:avLst/>
          </a:prstGeom>
        </p:spPr>
      </p:pic>
      <p:sp>
        <p:nvSpPr>
          <p:cNvPr id="6" name="Google Shape;335;g1eef3b86655_2_0">
            <a:extLst>
              <a:ext uri="{FF2B5EF4-FFF2-40B4-BE49-F238E27FC236}">
                <a16:creationId xmlns:a16="http://schemas.microsoft.com/office/drawing/2014/main" id="{15B60A0F-5B35-DC0B-6BDC-C0D0E1387359}"/>
              </a:ext>
            </a:extLst>
          </p:cNvPr>
          <p:cNvSpPr txBox="1"/>
          <p:nvPr/>
        </p:nvSpPr>
        <p:spPr>
          <a:xfrm>
            <a:off x="2619573" y="6356350"/>
            <a:ext cx="5338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i="1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Source: apprenticeshipnc.com</a:t>
            </a:r>
            <a:endParaRPr sz="1200" i="1" u="none" strike="noStrike" cap="none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 descr="Funding Opportunities with description of General assembly budget, apprenticeships building America, state community college tuition waivers, and WOTC">
            <a:extLst>
              <a:ext uri="{FF2B5EF4-FFF2-40B4-BE49-F238E27FC236}">
                <a16:creationId xmlns:a16="http://schemas.microsoft.com/office/drawing/2014/main" id="{7EB2F078-33BA-A9AC-946E-0C6B749EE5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359" y="894800"/>
            <a:ext cx="10878231" cy="5461550"/>
          </a:xfrm>
          <a:prstGeom prst="rect">
            <a:avLst/>
          </a:prstGeom>
        </p:spPr>
      </p:pic>
      <p:pic>
        <p:nvPicPr>
          <p:cNvPr id="2" name="Picture 4" descr="Graphic showing Partnership for Excellence">
            <a:extLst>
              <a:ext uri="{FF2B5EF4-FFF2-40B4-BE49-F238E27FC236}">
                <a16:creationId xmlns:a16="http://schemas.microsoft.com/office/drawing/2014/main" id="{BF5746AB-BE02-F6E4-E00D-044880D1CA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4015" y="2928522"/>
            <a:ext cx="2743200" cy="2720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8708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1eef3b86655_2_0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  <p:sp>
        <p:nvSpPr>
          <p:cNvPr id="333" name="Google Shape;333;g1eef3b86655_2_0"/>
          <p:cNvSpPr txBox="1">
            <a:spLocks noGrp="1"/>
          </p:cNvSpPr>
          <p:nvPr>
            <p:ph type="title"/>
          </p:nvPr>
        </p:nvSpPr>
        <p:spPr>
          <a:xfrm>
            <a:off x="738241" y="71442"/>
            <a:ext cx="110814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>
                <a:extLst>
                  <a:ext uri="http://customooxmlschemas.google.com/">
              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textRoundtripDataId="1"/>
                  </a:ext>
                </a:extLst>
              </a:rPr>
              <a:t>STATE Perspective</a:t>
            </a:r>
            <a:r>
              <a:rPr lang="en-US">
                <a:extLst>
                  <a:ext uri="http://customooxmlschemas.google.com/">
              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textRoundtripDataId="1"/>
                  </a:ext>
                </a:extLst>
              </a:rPr>
              <a:t>: </a:t>
            </a:r>
            <a:r>
              <a:rPr lang="en-US" sz="3100">
                <a:extLst>
                  <a:ext uri="http://customooxmlschemas.google.com/">
              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textRoundtripDataId="1"/>
                  </a:ext>
                </a:extLst>
              </a:rPr>
              <a:t>North Carolina</a:t>
            </a:r>
            <a:endParaRPr lang="en-US">
              <a:extLst>
                <a:ext uri="http://customooxmlschemas.google.com/">
            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textRoundtripDataId="1"/>
                </a:ext>
              </a:extLst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DC1077F-D647-BE76-AD98-E47F618CF2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0802" y="52616"/>
            <a:ext cx="1962424" cy="752580"/>
          </a:xfrm>
          <a:prstGeom prst="rect">
            <a:avLst/>
          </a:prstGeom>
        </p:spPr>
      </p:pic>
      <p:sp>
        <p:nvSpPr>
          <p:cNvPr id="5" name="Google Shape;335;g1eef3b86655_2_0">
            <a:extLst>
              <a:ext uri="{FF2B5EF4-FFF2-40B4-BE49-F238E27FC236}">
                <a16:creationId xmlns:a16="http://schemas.microsoft.com/office/drawing/2014/main" id="{AB15227E-BCCF-CCE1-E9D2-BE758248FB34}"/>
              </a:ext>
            </a:extLst>
          </p:cNvPr>
          <p:cNvSpPr txBox="1"/>
          <p:nvPr/>
        </p:nvSpPr>
        <p:spPr>
          <a:xfrm>
            <a:off x="2619573" y="6356350"/>
            <a:ext cx="5338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i="1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Sources: apprenticeship.gov; apprenticeshipnc.com</a:t>
            </a:r>
            <a:endParaRPr sz="1200" i="1" u="none" strike="noStrike" cap="none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F94F9F-0597-19E0-21A9-B61768F332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966" y="895230"/>
            <a:ext cx="11081400" cy="530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4190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1eef3b86655_2_0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  <p:sp>
        <p:nvSpPr>
          <p:cNvPr id="333" name="Google Shape;333;g1eef3b86655_2_0"/>
          <p:cNvSpPr txBox="1">
            <a:spLocks noGrp="1"/>
          </p:cNvSpPr>
          <p:nvPr>
            <p:ph type="title"/>
          </p:nvPr>
        </p:nvSpPr>
        <p:spPr>
          <a:xfrm>
            <a:off x="738241" y="71442"/>
            <a:ext cx="110814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>
                <a:extLst>
                  <a:ext uri="http://customooxmlschemas.google.com/">
              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textRoundtripDataId="1"/>
                  </a:ext>
                </a:extLst>
              </a:rPr>
              <a:t>STATE Perspective</a:t>
            </a:r>
            <a:r>
              <a:rPr lang="en-US">
                <a:extLst>
                  <a:ext uri="http://customooxmlschemas.google.com/">
              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textRoundtripDataId="1"/>
                  </a:ext>
                </a:extLst>
              </a:rPr>
              <a:t>: </a:t>
            </a:r>
            <a:r>
              <a:rPr lang="en-US" sz="3100">
                <a:extLst>
                  <a:ext uri="http://customooxmlschemas.google.com/">
              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textRoundtripDataId="1"/>
                  </a:ext>
                </a:extLst>
              </a:rPr>
              <a:t>North Carolina</a:t>
            </a:r>
            <a:endParaRPr lang="en-US">
              <a:extLst>
                <a:ext uri="http://customooxmlschemas.google.com/">
            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textRoundtripDataId="1"/>
                </a:ext>
              </a:extLst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DC1077F-D647-BE76-AD98-E47F618CF2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0802" y="52616"/>
            <a:ext cx="1962424" cy="752580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4C918F7E-8E43-3362-86C5-3B0CEE94D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905443"/>
            <a:ext cx="10969182" cy="5187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335;g1eef3b86655_2_0">
            <a:extLst>
              <a:ext uri="{FF2B5EF4-FFF2-40B4-BE49-F238E27FC236}">
                <a16:creationId xmlns:a16="http://schemas.microsoft.com/office/drawing/2014/main" id="{C0FAF2AC-D95B-BC35-03F0-6459A44B8AE9}"/>
              </a:ext>
            </a:extLst>
          </p:cNvPr>
          <p:cNvSpPr txBox="1"/>
          <p:nvPr/>
        </p:nvSpPr>
        <p:spPr>
          <a:xfrm>
            <a:off x="2203423" y="6079366"/>
            <a:ext cx="8458922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200" i="1" u="none" strike="noStrike" cap="none" dirty="0">
                <a:solidFill>
                  <a:srgbClr val="636363"/>
                </a:solidFill>
                <a:latin typeface="Arial"/>
                <a:ea typeface="Arial"/>
                <a:cs typeface="Arial"/>
                <a:sym typeface="Arial"/>
              </a:rPr>
              <a:t>Source:</a:t>
            </a:r>
            <a:r>
              <a:rPr lang="en-US" sz="1200" b="1" i="1" u="none" strike="noStrike" cap="none" dirty="0">
                <a:solidFill>
                  <a:srgbClr val="63636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dirty="0">
                <a:hlinkClick r:id="rId5"/>
              </a:rPr>
              <a:t>https://guilfordworks.org/reigniting-an-existing-program</a:t>
            </a:r>
            <a:r>
              <a:rPr lang="en-US" sz="1200" dirty="0"/>
              <a:t> </a:t>
            </a:r>
            <a:r>
              <a:rPr lang="en-US" sz="1200" dirty="0">
                <a:latin typeface="Source Sans Pro" panose="020B0503030403020204" pitchFamily="34" charset="0"/>
              </a:rPr>
              <a:t>Gear Up | ASAP (Adult Specialized Apprenticeship Program)</a:t>
            </a:r>
          </a:p>
          <a:p>
            <a:endParaRPr sz="1200" b="0" i="1" u="none" strike="noStrike" cap="none" dirty="0">
              <a:solidFill>
                <a:srgbClr val="63636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134427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>
                <a:extLst>
                  <a:ext uri="http://customooxmlschemas.google.com/">
              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textRoundtripDataId="1"/>
                  </a:ext>
                </a:extLst>
              </a:rPr>
              <a:t>How We Began...</a:t>
            </a:r>
            <a:endParaRPr lang="en-US">
              <a:extLst>
                <a:ext uri="http://customooxmlschemas.google.com/">
            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textRoundtripDataId="1"/>
                </a:ext>
              </a:ex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257" y="1967474"/>
            <a:ext cx="10943486" cy="3297546"/>
          </a:xfrm>
        </p:spPr>
        <p:txBody>
          <a:bodyPr>
            <a:noAutofit/>
          </a:bodyPr>
          <a:lstStyle/>
          <a:p>
            <a:pPr marL="558800" indent="-4572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SzPts val="2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In 2018-19, </a:t>
            </a:r>
            <a:r>
              <a:rPr lang="en-US" sz="2800" dirty="0" err="1">
                <a:solidFill>
                  <a:schemeClr val="tx1"/>
                </a:solidFill>
              </a:rPr>
              <a:t>GuilfordWorks</a:t>
            </a:r>
            <a:r>
              <a:rPr lang="en-US" sz="2800" dirty="0">
                <a:solidFill>
                  <a:schemeClr val="tx1"/>
                </a:solidFill>
              </a:rPr>
              <a:t> formerly the Guilford County Workforce Development Board (</a:t>
            </a:r>
            <a:r>
              <a:rPr lang="en-US" sz="2800" dirty="0" err="1">
                <a:solidFill>
                  <a:schemeClr val="tx1"/>
                </a:solidFill>
              </a:rPr>
              <a:t>WDB</a:t>
            </a:r>
            <a:r>
              <a:rPr lang="en-US" sz="2800" dirty="0">
                <a:solidFill>
                  <a:schemeClr val="tx1"/>
                </a:solidFill>
              </a:rPr>
              <a:t>) started discussions about the need for adult apprenticeships w/various partners </a:t>
            </a:r>
          </a:p>
          <a:p>
            <a:pPr indent="-3556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SzPts val="2000"/>
              <a:buFont typeface="Arial" panose="020B0604020202020204" pitchFamily="34" charset="0"/>
              <a:buChar char="•"/>
            </a:pPr>
            <a:endParaRPr lang="en-US" sz="300" dirty="0">
              <a:solidFill>
                <a:schemeClr val="tx1"/>
              </a:solidFill>
            </a:endParaRPr>
          </a:p>
          <a:p>
            <a:pPr marL="558800" indent="-4572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SzPts val="2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Conversations intensified in 2019 w/The Forge, Guilford Technical Community College (</a:t>
            </a:r>
            <a:r>
              <a:rPr lang="en-US" sz="2800" dirty="0" err="1">
                <a:solidFill>
                  <a:schemeClr val="tx1"/>
                </a:solidFill>
              </a:rPr>
              <a:t>GTCC</a:t>
            </a:r>
            <a:r>
              <a:rPr lang="en-US" sz="2800" dirty="0">
                <a:solidFill>
                  <a:schemeClr val="tx1"/>
                </a:solidFill>
              </a:rPr>
              <a:t>) and </a:t>
            </a:r>
            <a:r>
              <a:rPr lang="en-US" sz="2800" dirty="0" err="1">
                <a:solidFill>
                  <a:schemeClr val="tx1"/>
                </a:solidFill>
              </a:rPr>
              <a:t>ApprenticeshipNC</a:t>
            </a:r>
            <a:r>
              <a:rPr lang="en-US" sz="2800" dirty="0">
                <a:solidFill>
                  <a:schemeClr val="tx1"/>
                </a:solidFill>
              </a:rPr>
              <a:t> to launch a new initiative that will lead the charge to create adult apprenticeship opportunities for adults.</a:t>
            </a:r>
          </a:p>
          <a:p>
            <a:pPr indent="-3556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SzPts val="2000"/>
              <a:buFont typeface="Arial" panose="020B0604020202020204" pitchFamily="34" charset="0"/>
              <a:buChar char="•"/>
            </a:pPr>
            <a:endParaRPr lang="en-US" sz="400" dirty="0">
              <a:solidFill>
                <a:schemeClr val="tx1"/>
              </a:solidFill>
            </a:endParaRPr>
          </a:p>
          <a:p>
            <a:pPr marL="558800" indent="-4572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SzPts val="2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In March 2020, </a:t>
            </a:r>
            <a:r>
              <a:rPr lang="en-US" sz="2800" dirty="0" err="1">
                <a:solidFill>
                  <a:schemeClr val="tx1"/>
                </a:solidFill>
              </a:rPr>
              <a:t>GuilfordWorks</a:t>
            </a:r>
            <a:r>
              <a:rPr lang="en-US" sz="2800" dirty="0">
                <a:solidFill>
                  <a:schemeClr val="tx1"/>
                </a:solidFill>
              </a:rPr>
              <a:t> became the first </a:t>
            </a:r>
            <a:r>
              <a:rPr lang="en-US" sz="2800" dirty="0" err="1">
                <a:solidFill>
                  <a:schemeClr val="tx1"/>
                </a:solidFill>
              </a:rPr>
              <a:t>WDB</a:t>
            </a:r>
            <a:r>
              <a:rPr lang="en-US" sz="2800" dirty="0">
                <a:solidFill>
                  <a:schemeClr val="tx1"/>
                </a:solidFill>
              </a:rPr>
              <a:t> Sponsored Apprenticeship Program in the Piedmont Triad Region.</a:t>
            </a:r>
          </a:p>
        </p:txBody>
      </p:sp>
      <p:pic>
        <p:nvPicPr>
          <p:cNvPr id="4" name="Picture 3" descr="Logo for Guilford Work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243" y="75515"/>
            <a:ext cx="1223888" cy="7363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6" descr="Logo for Gear Up">
            <a:extLst>
              <a:ext uri="{FF2B5EF4-FFF2-40B4-BE49-F238E27FC236}">
                <a16:creationId xmlns:a16="http://schemas.microsoft.com/office/drawing/2014/main" id="{D286DCCA-5753-6D92-A2EB-F11D89D252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9862" y="74184"/>
            <a:ext cx="2860430" cy="7406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265351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5">
            <a:extLst>
              <a:ext uri="{FF2B5EF4-FFF2-40B4-BE49-F238E27FC236}">
                <a16:creationId xmlns:a16="http://schemas.microsoft.com/office/drawing/2014/main" id="{992D86BB-547F-7C4C-A259-18FCD424A2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6580" y="109380"/>
            <a:ext cx="11157817" cy="66051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267" b="0" i="0" u="none" strike="noStrike" kern="1200" cap="none" spc="0" normalizeH="0" baseline="0" noProof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Arial"/>
              </a:rPr>
              <a:t>GuilfordWorks Support</a:t>
            </a:r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20AA0E55-E53E-A34D-B136-5A3A83B47F9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anchor="t"/>
          <a:lstStyle/>
          <a:p>
            <a:pPr>
              <a:spcBef>
                <a:spcPts val="0"/>
              </a:spcBef>
            </a:pPr>
            <a:r>
              <a:rPr lang="en-US" sz="2000" b="1">
                <a:solidFill>
                  <a:schemeClr val="tx1"/>
                </a:solidFill>
                <a:latin typeface="Source Sans Pro"/>
                <a:ea typeface="Roboto Light"/>
              </a:rPr>
              <a:t>We Are Here to Support Many Aspects of Your Apprenticeship Program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BE0465-8BCD-CDCB-824D-847E89E1D8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09640" y="1868229"/>
            <a:ext cx="2952112" cy="2850922"/>
          </a:xfrm>
        </p:spPr>
        <p:txBody>
          <a:bodyPr>
            <a:normAutofit fontScale="92500" lnSpcReduction="10000"/>
          </a:bodyPr>
          <a:lstStyle/>
          <a:p>
            <a:pPr marL="0" indent="0" algn="r">
              <a:lnSpc>
                <a:spcPct val="17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Tx/>
              <a:buNone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7A232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BUSINESS INVOLVEMENT</a:t>
            </a:r>
            <a:b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C8C8C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sym typeface="Arial"/>
              </a:rPr>
              <a:t>Our Business Services Team meets with employers to address workforce needs.</a:t>
            </a:r>
            <a:r>
              <a:rPr lang="en-US" sz="1800">
                <a:solidFill>
                  <a:srgbClr val="242021"/>
                </a:solidFill>
                <a:sym typeface="Arial"/>
              </a:rPr>
              <a:t> 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242021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1" name="Picture 2" descr="Five parts of Registered Apprenticeship: Business Involvement, Related Instruction, Structured On-the-Job Training, Rewards for Skill Gains, and National Occupational Credential">
            <a:extLst>
              <a:ext uri="{FF2B5EF4-FFF2-40B4-BE49-F238E27FC236}">
                <a16:creationId xmlns:a16="http://schemas.microsoft.com/office/drawing/2014/main" id="{1F95A17E-99D7-844E-8D52-13F223F59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710" y="1865103"/>
            <a:ext cx="4123559" cy="401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2D929AE-DB80-9EE7-4655-79AE66B255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56918" y="1505355"/>
            <a:ext cx="3936235" cy="236552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Tx/>
              <a:buNone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7A232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RELATED INSTRUCTION</a:t>
            </a:r>
            <a:b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24202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sym typeface="Arial"/>
              </a:rPr>
              <a:t>WIOA funds classroom training through Individual Training Accounts</a:t>
            </a:r>
            <a:r>
              <a:rPr lang="en-US" sz="1600">
                <a:solidFill>
                  <a:srgbClr val="242021"/>
                </a:solidFill>
                <a:sym typeface="Arial"/>
              </a:rPr>
              <a:t>, Specialty grants can also be applied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sym typeface="Arial"/>
              </a:rPr>
              <a:t>; must be on Eligible Training Provider List</a:t>
            </a:r>
          </a:p>
          <a:p>
            <a:endParaRPr lang="en-US" sz="32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1DBFB1-BBD2-DCDC-E144-A667B1A2BB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56918" y="4319741"/>
            <a:ext cx="3759423" cy="1918799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7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Tx/>
              <a:buNone/>
              <a:defRPr/>
            </a:pPr>
            <a:r>
              <a:rPr lang="en-US" sz="3100" b="1">
                <a:solidFill>
                  <a:srgbClr val="7A232F"/>
                </a:solidFill>
                <a:latin typeface="Arial"/>
                <a:cs typeface="Arial"/>
                <a:sym typeface="Arial"/>
              </a:rPr>
              <a:t>STRUCTURED ON-THE-JOB TRAINING</a:t>
            </a:r>
            <a:br>
              <a:rPr lang="en-US" sz="3100" b="1">
                <a:solidFill>
                  <a:srgbClr val="7A232F"/>
                </a:solidFill>
                <a:latin typeface="Arial"/>
                <a:cs typeface="Arial"/>
              </a:rPr>
            </a:br>
            <a:r>
              <a:rPr lang="en-US" sz="2100">
                <a:solidFill>
                  <a:srgbClr val="242021"/>
                </a:solidFill>
                <a:sym typeface="Arial"/>
              </a:rPr>
              <a:t>WIOA funds OJT through contracts, Specialty grants can also be applied</a:t>
            </a:r>
            <a:endParaRPr lang="en-US" sz="2100">
              <a:solidFill>
                <a:srgbClr val="242021"/>
              </a:solidFill>
            </a:endParaRPr>
          </a:p>
        </p:txBody>
      </p:sp>
      <p:sp>
        <p:nvSpPr>
          <p:cNvPr id="7" name="Google Shape;332;g1eef3b86655_2_0">
            <a:extLst>
              <a:ext uri="{FF2B5EF4-FFF2-40B4-BE49-F238E27FC236}">
                <a16:creationId xmlns:a16="http://schemas.microsoft.com/office/drawing/2014/main" id="{9217519A-358B-A90F-4790-D7838C28FC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Noto Sans"/>
              <a:buChar char="🞂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5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Noto Sans"/>
              <a:buChar char="🢒"/>
              <a:defRPr sz="2400" b="0" i="0" u="none" strike="noStrike" cap="none">
                <a:solidFill>
                  <a:srgbClr val="3A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200"/>
              <a:buFont typeface="Noto Sans"/>
              <a:buChar char="🢒"/>
              <a:defRPr sz="2200" b="0" i="0" u="none" strike="noStrike" cap="none">
                <a:solidFill>
                  <a:srgbClr val="3A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"/>
              <a:buChar char="🢒"/>
              <a:defRPr sz="2000" b="0" i="0" u="none" strike="noStrike" cap="none">
                <a:solidFill>
                  <a:srgbClr val="3A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5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Noto Sans"/>
              <a:buChar char="🢒"/>
              <a:defRPr sz="1800" b="0" i="0" u="none" strike="noStrike" cap="none">
                <a:solidFill>
                  <a:srgbClr val="3A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1" smtClean="0">
                <a:solidFill>
                  <a:srgbClr val="2C5261"/>
                </a:solidFill>
              </a:rPr>
              <a:pPr marL="0" indent="0" algn="ctr">
                <a:lnSpc>
                  <a:spcPct val="100000"/>
                </a:lnSpc>
                <a:spcBef>
                  <a:spcPts val="0"/>
                </a:spcBef>
                <a:buClr>
                  <a:srgbClr val="000000"/>
                </a:buClr>
                <a:buSzPts val="1600"/>
                <a:buFont typeface="Arial"/>
                <a:buNone/>
              </a:pPr>
              <a:t>27</a:t>
            </a:fld>
            <a:endParaRPr lang="en-US" sz="1600" b="1">
              <a:solidFill>
                <a:srgbClr val="2C526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F31960-1BCA-1CE9-53A3-C1E618A7FCC9}"/>
              </a:ext>
            </a:extLst>
          </p:cNvPr>
          <p:cNvSpPr txBox="1"/>
          <p:nvPr/>
        </p:nvSpPr>
        <p:spPr>
          <a:xfrm>
            <a:off x="273538" y="4855307"/>
            <a:ext cx="3759199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i="1">
                <a:latin typeface="Calibri"/>
                <a:cs typeface="Calibri"/>
              </a:rPr>
              <a:t>We can Support Pre Apprenticeship Training... </a:t>
            </a:r>
            <a:endParaRPr lang="en-US"/>
          </a:p>
          <a:p>
            <a:endParaRPr lang="en-US" b="1" i="1">
              <a:latin typeface="Calibri"/>
              <a:cs typeface="Calibri"/>
            </a:endParaRPr>
          </a:p>
          <a:p>
            <a:r>
              <a:rPr lang="en-US" b="1" i="1">
                <a:latin typeface="Calibri"/>
                <a:cs typeface="Calibri"/>
              </a:rPr>
              <a:t>Work Experience</a:t>
            </a:r>
            <a:endParaRPr lang="en-US"/>
          </a:p>
          <a:p>
            <a:r>
              <a:rPr lang="en-US">
                <a:latin typeface="Wingdings"/>
                <a:sym typeface="Wingdings"/>
              </a:rPr>
              <a:t>Ø</a:t>
            </a:r>
            <a:r>
              <a:rPr lang="en-US" b="1" i="1">
                <a:latin typeface="Calibri"/>
                <a:cs typeface="Calibri"/>
              </a:rPr>
              <a:t> We cover 100% wage</a:t>
            </a:r>
            <a:endParaRPr lang="en-US"/>
          </a:p>
          <a:p>
            <a:r>
              <a:rPr lang="en-US">
                <a:latin typeface="Wingdings"/>
                <a:sym typeface="Wingdings"/>
              </a:rPr>
              <a:t>Ø</a:t>
            </a:r>
            <a:r>
              <a:rPr lang="en-US" b="1" i="1">
                <a:latin typeface="Calibri"/>
                <a:cs typeface="Calibri"/>
              </a:rPr>
              <a:t>280 hours of hands-on training</a:t>
            </a:r>
            <a:endParaRPr lang="en-US"/>
          </a:p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03131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21F65A4-E565-4849-95B4-B4E06AD86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590" y="0"/>
            <a:ext cx="7886701" cy="1051560"/>
          </a:xfrm>
        </p:spPr>
        <p:txBody>
          <a:bodyPr>
            <a:normAutofit/>
          </a:bodyPr>
          <a:lstStyle/>
          <a:p>
            <a:r>
              <a:rPr lang="en-US" sz="3600">
                <a:effectLst>
                  <a:innerShdw blurRad="101600" dist="50800" dir="18900000">
                    <a:srgbClr val="124D95">
                      <a:lumMod val="50000"/>
                      <a:alpha val="70000"/>
                    </a:srgbClr>
                  </a:innerShdw>
                </a:effectLst>
                <a:cs typeface="Arial"/>
              </a:rPr>
              <a:t>How to Engage Employers</a:t>
            </a:r>
            <a:endParaRPr lang="en-US"/>
          </a:p>
        </p:txBody>
      </p:sp>
      <p:grpSp>
        <p:nvGrpSpPr>
          <p:cNvPr id="14" name="Group 13" descr="people icon">
            <a:extLst>
              <a:ext uri="{FF2B5EF4-FFF2-40B4-BE49-F238E27FC236}">
                <a16:creationId xmlns:a16="http://schemas.microsoft.com/office/drawing/2014/main" id="{59515A45-4E1B-485D-A6A7-877C6FCF49A8}"/>
              </a:ext>
            </a:extLst>
          </p:cNvPr>
          <p:cNvGrpSpPr/>
          <p:nvPr/>
        </p:nvGrpSpPr>
        <p:grpSpPr>
          <a:xfrm>
            <a:off x="9832603" y="100035"/>
            <a:ext cx="1341911" cy="1341911"/>
            <a:chOff x="6709559" y="2493818"/>
            <a:chExt cx="1674420" cy="167442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2B2E355-A352-4A1F-835D-51412B322AC9}"/>
                </a:ext>
              </a:extLst>
            </p:cNvPr>
            <p:cNvSpPr/>
            <p:nvPr/>
          </p:nvSpPr>
          <p:spPr>
            <a:xfrm>
              <a:off x="6709559" y="2493818"/>
              <a:ext cx="1674420" cy="1674420"/>
            </a:xfrm>
            <a:prstGeom prst="ellipse">
              <a:avLst/>
            </a:prstGeom>
            <a:solidFill>
              <a:srgbClr val="168CCC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 descr="A drawing of a face&#10;&#10;Description automatically generated">
              <a:extLst>
                <a:ext uri="{FF2B5EF4-FFF2-40B4-BE49-F238E27FC236}">
                  <a16:creationId xmlns:a16="http://schemas.microsoft.com/office/drawing/2014/main" id="{A2423507-12B4-4A51-8713-259305E79C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8318" y="2840639"/>
              <a:ext cx="1104404" cy="1056386"/>
            </a:xfrm>
            <a:prstGeom prst="rect">
              <a:avLst/>
            </a:prstGeom>
          </p:spPr>
        </p:pic>
      </p:grp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0D08AAE-A38A-4C9A-95F0-F8A4E7D79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2636" y="1051560"/>
            <a:ext cx="5157787" cy="823912"/>
          </a:xfrm>
        </p:spPr>
        <p:txBody>
          <a:bodyPr>
            <a:normAutofit/>
          </a:bodyPr>
          <a:lstStyle/>
          <a:p>
            <a:r>
              <a:rPr lang="en-US" sz="3200"/>
              <a:t>Apprenticeship Speak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6F2C3A1-B319-4709-A374-7D6B1CC0B7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3807" y="1950174"/>
            <a:ext cx="5411787" cy="368458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/>
              <a:t>Outreach and Selection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/>
              <a:t>Work Processes/ Competencies </a:t>
            </a:r>
            <a:endParaRPr lang="en-US" sz="2400">
              <a:cs typeface="Arial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/>
              <a:t>Related Technical Instruction </a:t>
            </a:r>
            <a:r>
              <a:rPr lang="en-US" sz="2400">
                <a:solidFill>
                  <a:schemeClr val="bg1"/>
                </a:solidFill>
              </a:rPr>
              <a:t>s </a:t>
            </a:r>
            <a:endParaRPr lang="en-US" sz="2400">
              <a:solidFill>
                <a:schemeClr val="bg1"/>
              </a:solidFill>
              <a:cs typeface="Arial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/>
              <a:t>On-the-Job Training/On-the-Job Learning </a:t>
            </a:r>
            <a:endParaRPr lang="en-US" sz="2400">
              <a:cs typeface="Arial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/>
              <a:t>Graduated Wages </a:t>
            </a:r>
            <a:r>
              <a:rPr lang="en-US" sz="2400">
                <a:solidFill>
                  <a:srgbClr val="242021"/>
                </a:solidFill>
              </a:rPr>
              <a:t>Scale </a:t>
            </a:r>
            <a:endParaRPr lang="en-US" sz="2400">
              <a:solidFill>
                <a:srgbClr val="FFFFFF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/>
              <a:t>Certificate of Completion</a:t>
            </a:r>
            <a:endParaRPr lang="en-US" sz="2400">
              <a:solidFill>
                <a:schemeClr val="bg1"/>
              </a:solidFill>
              <a:cs typeface="Arial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3842BC0-BE6D-4262-B329-880084229D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02531" y="1054294"/>
            <a:ext cx="5183188" cy="823912"/>
          </a:xfr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r>
              <a:rPr lang="en-US" sz="3200"/>
              <a:t>Business Speak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A0460D7-3903-409D-BAD4-A9C2D07997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3772" y="1950174"/>
            <a:ext cx="5906111" cy="4406176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/>
              <a:t>Recruitment and Interviewing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/>
              <a:t>Job Descriptions/Position Responsibilities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/>
              <a:t>Internal/External Training, Education, or On-boarding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/>
              <a:t>Mentoring/Supervision of Work, Performance Reviews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/>
              <a:t>Merit-Based Increases, Performance Increases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/>
              <a:t>Position/Title Change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3771D0-CEA0-4F0C-B1A2-0D6C79BF3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4280" y="6356350"/>
            <a:ext cx="747255" cy="365125"/>
          </a:xfrm>
        </p:spPr>
        <p:txBody>
          <a:bodyPr/>
          <a:lstStyle/>
          <a:p>
            <a:fld id="{706D636C-90A3-4979-BA37-BAB384B2210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2177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32;g1eef3b86655_2_0">
            <a:extLst>
              <a:ext uri="{FF2B5EF4-FFF2-40B4-BE49-F238E27FC236}">
                <a16:creationId xmlns:a16="http://schemas.microsoft.com/office/drawing/2014/main" id="{6B68153F-57CB-C513-04C6-1A95DAA8C4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entury Gothic" panose="020B0502020202020204" pitchFamily="34" charset="0"/>
              </a:rPr>
              <a:t>We are in this TOGETHER!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type="body" idx="1"/>
          </p:nvPr>
        </p:nvSpPr>
        <p:spPr>
          <a:xfrm>
            <a:off x="956266" y="959647"/>
            <a:ext cx="11081334" cy="46171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u="sng" dirty="0"/>
              <a:t>Business Services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Promote Pre-Apprenticeship/Apprenticeship to employers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Sector Focus - create a strategic plan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Conducting Needs Assessments/ Pain Points Questionnaire with employers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Serve as a convener to employer and operational staff in matching candidates with employer partners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Provide support to the employer partner from the start of training and throughout training period</a:t>
            </a:r>
          </a:p>
        </p:txBody>
      </p:sp>
      <p:pic>
        <p:nvPicPr>
          <p:cNvPr id="9" name="Picture 8" descr="Logo for Guilford Works">
            <a:extLst>
              <a:ext uri="{FF2B5EF4-FFF2-40B4-BE49-F238E27FC236}">
                <a16:creationId xmlns:a16="http://schemas.microsoft.com/office/drawing/2014/main" id="{84591036-5DFE-0921-58D8-33C7A85D61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243" y="75515"/>
            <a:ext cx="1223888" cy="7363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6" descr="Logo for Gear Up">
            <a:extLst>
              <a:ext uri="{FF2B5EF4-FFF2-40B4-BE49-F238E27FC236}">
                <a16:creationId xmlns:a16="http://schemas.microsoft.com/office/drawing/2014/main" id="{01C7F2AF-1371-5072-14D1-C76F48083E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9862" y="74184"/>
            <a:ext cx="2860430" cy="7406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334140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1eef3b86655_2_0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  <p:sp>
        <p:nvSpPr>
          <p:cNvPr id="333" name="Google Shape;333;g1eef3b86655_2_0"/>
          <p:cNvSpPr txBox="1">
            <a:spLocks noGrp="1"/>
          </p:cNvSpPr>
          <p:nvPr>
            <p:ph type="title"/>
          </p:nvPr>
        </p:nvSpPr>
        <p:spPr>
          <a:xfrm>
            <a:off x="738241" y="71442"/>
            <a:ext cx="110814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/>
          <a:p>
            <a:r>
              <a:rPr lang="en-US" i="1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Local Perspective</a:t>
            </a:r>
            <a:r>
              <a:rPr lang="en-US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: </a:t>
            </a:r>
            <a:r>
              <a:rPr lang="en-US" sz="310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Guilford </a:t>
            </a:r>
            <a:r>
              <a:rPr lang="en-US" sz="310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Works / Co-Enrollment</a:t>
            </a:r>
            <a:endParaRPr lang="en-US"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</a:ext>
              </a:extLst>
            </a:endParaRPr>
          </a:p>
        </p:txBody>
      </p:sp>
      <p:sp>
        <p:nvSpPr>
          <p:cNvPr id="335" name="Google Shape;335;g1eef3b86655_2_0"/>
          <p:cNvSpPr txBox="1"/>
          <p:nvPr/>
        </p:nvSpPr>
        <p:spPr>
          <a:xfrm>
            <a:off x="819110" y="5469325"/>
            <a:ext cx="5338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1" u="none" strike="noStrike" cap="none">
                <a:solidFill>
                  <a:srgbClr val="636363"/>
                </a:solidFill>
                <a:latin typeface="Arial"/>
                <a:ea typeface="Arial"/>
                <a:cs typeface="Arial"/>
                <a:sym typeface="Arial"/>
              </a:rPr>
              <a:t>Sources: </a:t>
            </a:r>
            <a:r>
              <a:rPr lang="en-US" sz="1200" i="1">
                <a:solidFill>
                  <a:srgbClr val="636363"/>
                </a:solidFill>
              </a:rPr>
              <a:t>xxx</a:t>
            </a:r>
            <a:endParaRPr sz="1200" b="0" i="1" u="none" strike="noStrike" cap="none">
              <a:solidFill>
                <a:srgbClr val="63636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319;p3">
            <a:extLst>
              <a:ext uri="{FF2B5EF4-FFF2-40B4-BE49-F238E27FC236}">
                <a16:creationId xmlns:a16="http://schemas.microsoft.com/office/drawing/2014/main" id="{6900806F-D0C8-71B1-2CCA-FFE7CD5E09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56200" y="909300"/>
            <a:ext cx="11081400" cy="544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016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endParaRPr lang="en-US" sz="3400">
              <a:solidFill>
                <a:srgbClr val="000000"/>
              </a:solidFill>
            </a:endParaRPr>
          </a:p>
          <a:p>
            <a:pPr marL="558800" indent="-457200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2000"/>
              <a:buFont typeface="Arial" panose="020B0604020202020204" pitchFamily="34" charset="0"/>
              <a:buChar char="•"/>
            </a:pPr>
            <a:endParaRPr sz="3400">
              <a:solidFill>
                <a:srgbClr val="000000"/>
              </a:solidFill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950858385"/>
              </p:ext>
            </p:extLst>
          </p:nvPr>
        </p:nvGraphicFramePr>
        <p:xfrm>
          <a:off x="534166" y="1103572"/>
          <a:ext cx="11218491" cy="50585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46285" y="5627984"/>
            <a:ext cx="9847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GuilfordWorks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GEAR Up  Adult Apprenticeship </a:t>
            </a:r>
            <a:r>
              <a:rPr lang="en-US" sz="1800" b="1" dirty="0" err="1">
                <a:latin typeface="Calibri" panose="020F0502020204030204" pitchFamily="34" charset="0"/>
                <a:cs typeface="Calibri" panose="020F0502020204030204" pitchFamily="34" charset="0"/>
              </a:rPr>
              <a:t>ISD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 Model</a:t>
            </a:r>
          </a:p>
        </p:txBody>
      </p:sp>
      <p:pic>
        <p:nvPicPr>
          <p:cNvPr id="339" name="Picture 338" descr="Logo for Guilford Works">
            <a:extLst>
              <a:ext uri="{FF2B5EF4-FFF2-40B4-BE49-F238E27FC236}">
                <a16:creationId xmlns:a16="http://schemas.microsoft.com/office/drawing/2014/main" id="{6F7874BA-55B5-9E7C-D1F4-D82FC05537F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935" y="173207"/>
            <a:ext cx="706119" cy="42369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41" name="Picture 6" descr="Logo for Gear Up">
            <a:extLst>
              <a:ext uri="{FF2B5EF4-FFF2-40B4-BE49-F238E27FC236}">
                <a16:creationId xmlns:a16="http://schemas.microsoft.com/office/drawing/2014/main" id="{AA64208E-4C98-2CE5-235D-D42BB931E8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67631" y="171876"/>
            <a:ext cx="1649046" cy="42801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342644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5">
            <a:extLst>
              <a:ext uri="{FF2B5EF4-FFF2-40B4-BE49-F238E27FC236}">
                <a16:creationId xmlns:a16="http://schemas.microsoft.com/office/drawing/2014/main" id="{992D86BB-547F-7C4C-A259-18FCD424A293}"/>
              </a:ext>
            </a:extLst>
          </p:cNvPr>
          <p:cNvSpPr txBox="1">
            <a:spLocks/>
          </p:cNvSpPr>
          <p:nvPr/>
        </p:nvSpPr>
        <p:spPr>
          <a:xfrm>
            <a:off x="641675" y="156147"/>
            <a:ext cx="11157817" cy="660511"/>
          </a:xfrm>
          <a:prstGeom prst="rect">
            <a:avLst/>
          </a:prstGeom>
        </p:spPr>
        <p:txBody>
          <a:bodyPr lIns="0" tIns="0" rIns="0" bIns="0"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67"/>
              <a:t>Employer Partnership Model </a:t>
            </a:r>
          </a:p>
        </p:txBody>
      </p:sp>
      <p:pic>
        <p:nvPicPr>
          <p:cNvPr id="5" name="Picture 4" descr="Employer Partnership Model Steps&#10;Employer Meeting&#10;Working with existing Industry&#10;Sign Agreement&#10;and Begin the Cycle again">
            <a:extLst>
              <a:ext uri="{FF2B5EF4-FFF2-40B4-BE49-F238E27FC236}">
                <a16:creationId xmlns:a16="http://schemas.microsoft.com/office/drawing/2014/main" id="{DB571164-E3BB-766C-E4EF-61D1D0B8BA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939800"/>
            <a:ext cx="10578661" cy="53392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506" y="4075042"/>
            <a:ext cx="1122165" cy="362275"/>
          </a:xfrm>
          <a:prstGeom prst="rect">
            <a:avLst/>
          </a:prstGeom>
        </p:spPr>
      </p:pic>
      <p:pic>
        <p:nvPicPr>
          <p:cNvPr id="3" name="Picture 2" descr="Logo for Guilford Works">
            <a:extLst>
              <a:ext uri="{FF2B5EF4-FFF2-40B4-BE49-F238E27FC236}">
                <a16:creationId xmlns:a16="http://schemas.microsoft.com/office/drawing/2014/main" id="{78A791DA-4FE9-D15C-0D96-AC5E034CD6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3858" y="85284"/>
            <a:ext cx="1223888" cy="73630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019825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32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Partnerships: A Win-Win for ALL!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36943" y="1137446"/>
            <a:ext cx="11550257" cy="5039517"/>
          </a:xfrm>
        </p:spPr>
        <p:txBody>
          <a:bodyPr>
            <a:normAutofit fontScale="92500" lnSpcReduction="20000"/>
          </a:bodyPr>
          <a:lstStyle/>
          <a:p>
            <a:pPr marL="1143000" indent="-457200">
              <a:buFont typeface="Arial" panose="020B0604020202020204" pitchFamily="34" charset="0"/>
              <a:buChar char="•"/>
            </a:pPr>
            <a:r>
              <a:rPr lang="en-US" sz="3100" dirty="0"/>
              <a:t>Our Pre-Apprenticeship/Apprenticeship Programs have best served career seekers as an opportunity to expose underserved/underrepresented populations for in demand career opportunities</a:t>
            </a:r>
            <a:endParaRPr lang="en-US" dirty="0"/>
          </a:p>
          <a:p>
            <a:pPr marL="1143000" indent="-457200">
              <a:buFont typeface="Arial" panose="020B0604020202020204" pitchFamily="34" charset="0"/>
              <a:buChar char="•"/>
            </a:pPr>
            <a:r>
              <a:rPr lang="en-US" sz="3100" dirty="0"/>
              <a:t>Employers look to this model as a feeder to access quality talent</a:t>
            </a:r>
          </a:p>
          <a:p>
            <a:pPr marL="1143000" indent="-457200">
              <a:buFont typeface="Arial" panose="020B0604020202020204" pitchFamily="34" charset="0"/>
              <a:buChar char="•"/>
            </a:pPr>
            <a:r>
              <a:rPr lang="en-US" sz="3100" dirty="0" err="1"/>
              <a:t>GuilfordWorks</a:t>
            </a:r>
            <a:r>
              <a:rPr lang="en-US" sz="3100" dirty="0"/>
              <a:t> has been able to develop initiatives that support Reentry, Refugee/Immigrants etc. to bring CBOs and Industry together to support Apprenticeship</a:t>
            </a:r>
          </a:p>
          <a:p>
            <a:pPr marL="114300" indent="0">
              <a:buNone/>
            </a:pPr>
            <a:endParaRPr lang="en-US" sz="1200" dirty="0"/>
          </a:p>
          <a:p>
            <a:pPr marL="114300" indent="0" algn="ctr">
              <a:buNone/>
            </a:pPr>
            <a:r>
              <a:rPr lang="en-US" sz="2200" b="1" i="1" dirty="0"/>
              <a:t>Ex: Forge Pre-Apprenticeship (Welding)  </a:t>
            </a:r>
            <a:r>
              <a:rPr lang="en-US" sz="2200" b="1" dirty="0"/>
              <a:t>-----&gt;</a:t>
            </a:r>
            <a:r>
              <a:rPr lang="en-US" sz="2200" b="1" i="1" dirty="0"/>
              <a:t>  </a:t>
            </a:r>
            <a:r>
              <a:rPr lang="en-US" sz="2200" b="1" i="1" dirty="0" err="1"/>
              <a:t>Hyfab</a:t>
            </a:r>
            <a:r>
              <a:rPr lang="en-US" sz="2200" b="1" i="1" dirty="0"/>
              <a:t> Industries (Apprenticeship)</a:t>
            </a:r>
          </a:p>
          <a:p>
            <a:pPr marL="114300" indent="0" algn="ctr">
              <a:buNone/>
            </a:pPr>
            <a:r>
              <a:rPr lang="en-US" sz="2200" b="1" i="1" dirty="0"/>
              <a:t>Ex: Nehemiah, </a:t>
            </a:r>
            <a:r>
              <a:rPr lang="en-US" sz="2200" b="1" i="1" dirty="0" err="1"/>
              <a:t>Rtriad</a:t>
            </a:r>
            <a:r>
              <a:rPr lang="en-US" sz="2200" b="1" i="1" dirty="0"/>
              <a:t>, Reading Connections (IT, Healthcare) </a:t>
            </a:r>
            <a:r>
              <a:rPr lang="en-US" sz="2200" b="1" dirty="0"/>
              <a:t>-----&gt; </a:t>
            </a:r>
            <a:r>
              <a:rPr lang="en-US" sz="2200" b="1" i="1" dirty="0"/>
              <a:t>Cone Health, Longleaf (Apprenticeship)</a:t>
            </a:r>
          </a:p>
          <a:p>
            <a:pPr marL="114300" indent="0" algn="ctr">
              <a:buNone/>
            </a:pPr>
            <a:endParaRPr lang="en-US" sz="2000" b="1" i="1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0" name="Picture 9" descr="Logo for Guilford Works">
            <a:extLst>
              <a:ext uri="{FF2B5EF4-FFF2-40B4-BE49-F238E27FC236}">
                <a16:creationId xmlns:a16="http://schemas.microsoft.com/office/drawing/2014/main" id="{782B93E0-4157-A1D5-7CF9-CBC311C0B5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243" y="75515"/>
            <a:ext cx="1223888" cy="7363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6" descr="Logo for Gear Up">
            <a:extLst>
              <a:ext uri="{FF2B5EF4-FFF2-40B4-BE49-F238E27FC236}">
                <a16:creationId xmlns:a16="http://schemas.microsoft.com/office/drawing/2014/main" id="{B0CEEBA7-1D04-6806-B935-711BF222A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9862" y="74184"/>
            <a:ext cx="2860430" cy="7406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759826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1eef3b86655_2_0"/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  <p:sp>
        <p:nvSpPr>
          <p:cNvPr id="333" name="Google Shape;333;g1eef3b86655_2_0"/>
          <p:cNvSpPr txBox="1">
            <a:spLocks noGrp="1"/>
          </p:cNvSpPr>
          <p:nvPr>
            <p:ph type="title"/>
          </p:nvPr>
        </p:nvSpPr>
        <p:spPr>
          <a:xfrm>
            <a:off x="738241" y="71442"/>
            <a:ext cx="110814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Best Practices: What works for us!</a:t>
            </a:r>
            <a:endParaRPr lang="en-US"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</a:ext>
              </a:extLst>
            </a:endParaRPr>
          </a:p>
        </p:txBody>
      </p:sp>
      <p:sp>
        <p:nvSpPr>
          <p:cNvPr id="7" name="Google Shape;319;p3">
            <a:extLst>
              <a:ext uri="{FF2B5EF4-FFF2-40B4-BE49-F238E27FC236}">
                <a16:creationId xmlns:a16="http://schemas.microsoft.com/office/drawing/2014/main" id="{6900806F-D0C8-71B1-2CCA-FFE7CD5E09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56200" y="909300"/>
            <a:ext cx="11081400" cy="544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58800" indent="-457200">
              <a:lnSpc>
                <a:spcPct val="120000"/>
              </a:lnSpc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Create Apprenticeship 101 training for operational staff</a:t>
            </a:r>
          </a:p>
          <a:p>
            <a:pPr marL="558800" indent="-457200">
              <a:lnSpc>
                <a:spcPct val="120000"/>
              </a:lnSpc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0"/>
              </a:solidFill>
            </a:endParaRPr>
          </a:p>
          <a:p>
            <a:pPr marL="558800" indent="-457200">
              <a:lnSpc>
                <a:spcPct val="120000"/>
              </a:lnSpc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Biweekly meetings with </a:t>
            </a:r>
            <a:r>
              <a:rPr lang="en-US" sz="2800" dirty="0" err="1">
                <a:solidFill>
                  <a:srgbClr val="000000"/>
                </a:solidFill>
              </a:rPr>
              <a:t>ApprenticeshipNC</a:t>
            </a:r>
            <a:r>
              <a:rPr lang="en-US" sz="2800" dirty="0">
                <a:solidFill>
                  <a:srgbClr val="000000"/>
                </a:solidFill>
              </a:rPr>
              <a:t> facilitators</a:t>
            </a:r>
            <a:endParaRPr lang="en-US" dirty="0"/>
          </a:p>
          <a:p>
            <a:pPr marL="558800" indent="-457200">
              <a:lnSpc>
                <a:spcPct val="120000"/>
              </a:lnSpc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0"/>
              </a:solidFill>
            </a:endParaRPr>
          </a:p>
          <a:p>
            <a:pPr marL="558800" indent="-457200">
              <a:lnSpc>
                <a:spcPct val="120000"/>
              </a:lnSpc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Ensure local polices are aligned with Apprenticeship objectives</a:t>
            </a:r>
            <a:endParaRPr lang="en-US" dirty="0"/>
          </a:p>
          <a:p>
            <a:pPr marL="558800" indent="-457200">
              <a:lnSpc>
                <a:spcPct val="120000"/>
              </a:lnSpc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0"/>
              </a:solidFill>
            </a:endParaRPr>
          </a:p>
          <a:p>
            <a:pPr marL="558800" indent="-457200">
              <a:lnSpc>
                <a:spcPct val="120000"/>
              </a:lnSpc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Stay engaged with industry: interest meetings </a:t>
            </a:r>
            <a:endParaRPr lang="en-US" dirty="0"/>
          </a:p>
          <a:p>
            <a:pPr marL="558800" indent="-457200">
              <a:lnSpc>
                <a:spcPct val="120000"/>
              </a:lnSpc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0"/>
              </a:solidFill>
            </a:endParaRPr>
          </a:p>
          <a:p>
            <a:pPr marL="558800" indent="-457200">
              <a:lnSpc>
                <a:spcPct val="120000"/>
              </a:lnSpc>
              <a:spcBef>
                <a:spcPts val="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Educate employers of benefits of programs and supportive services under WIOA (Co-Enrollment)</a:t>
            </a:r>
            <a:endParaRPr lang="en-US" dirty="0"/>
          </a:p>
          <a:p>
            <a:pPr marL="558800" indent="-457200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2000"/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0"/>
              </a:solidFill>
            </a:endParaRPr>
          </a:p>
          <a:p>
            <a:pPr marL="101600" indent="0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SzPts val="2000"/>
              <a:buNone/>
            </a:pPr>
            <a:endParaRPr sz="3400" dirty="0">
              <a:solidFill>
                <a:srgbClr val="000000"/>
              </a:solidFill>
            </a:endParaRPr>
          </a:p>
        </p:txBody>
      </p:sp>
      <p:pic>
        <p:nvPicPr>
          <p:cNvPr id="5" name="Picture 4" descr="Logo for Guilford Works">
            <a:extLst>
              <a:ext uri="{FF2B5EF4-FFF2-40B4-BE49-F238E27FC236}">
                <a16:creationId xmlns:a16="http://schemas.microsoft.com/office/drawing/2014/main" id="{7483AA70-0312-D373-815B-5605FB3652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243" y="75515"/>
            <a:ext cx="1223888" cy="7363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6" descr="Logo for Gear Up">
            <a:extLst>
              <a:ext uri="{FF2B5EF4-FFF2-40B4-BE49-F238E27FC236}">
                <a16:creationId xmlns:a16="http://schemas.microsoft.com/office/drawing/2014/main" id="{E8AB1A92-2BC1-C9F5-AC3A-1B2B2C8143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9862" y="74184"/>
            <a:ext cx="2860430" cy="7406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861264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92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>
                <a:solidFill>
                  <a:srgbClr val="2C5261"/>
                </a:solidFill>
              </a:rPr>
              <a:t>34</a:t>
            </a:fld>
            <a:endParaRPr>
              <a:solidFill>
                <a:srgbClr val="2C5261"/>
              </a:solidFill>
            </a:endParaRPr>
          </a:p>
        </p:txBody>
      </p:sp>
      <p:sp>
        <p:nvSpPr>
          <p:cNvPr id="592" name="Google Shape;592;p24"/>
          <p:cNvSpPr txBox="1">
            <a:spLocks noGrp="1"/>
          </p:cNvSpPr>
          <p:nvPr>
            <p:ph type="title"/>
          </p:nvPr>
        </p:nvSpPr>
        <p:spPr>
          <a:xfrm>
            <a:off x="805867" y="47569"/>
            <a:ext cx="7893633" cy="78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/>
          <a:p>
            <a:r>
              <a:rPr lang="en-US"/>
              <a:t>Any Questions?</a:t>
            </a:r>
            <a:endParaRPr/>
          </a:p>
        </p:txBody>
      </p:sp>
      <p:sp>
        <p:nvSpPr>
          <p:cNvPr id="593" name="Google Shape;593;p24"/>
          <p:cNvSpPr txBox="1">
            <a:spLocks noGrp="1"/>
          </p:cNvSpPr>
          <p:nvPr>
            <p:ph type="body" idx="1"/>
          </p:nvPr>
        </p:nvSpPr>
        <p:spPr>
          <a:xfrm>
            <a:off x="805867" y="4267200"/>
            <a:ext cx="4883733" cy="1999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dirty="0"/>
              <a:t>Type your questions in the Q&amp;A.</a:t>
            </a:r>
            <a:endParaRPr dirty="0"/>
          </a:p>
        </p:txBody>
      </p:sp>
      <p:pic>
        <p:nvPicPr>
          <p:cNvPr id="2" name="Google Shape;635;g1b8ff609911_1_459">
            <a:extLst>
              <a:ext uri="{FF2B5EF4-FFF2-40B4-BE49-F238E27FC236}">
                <a16:creationId xmlns:a16="http://schemas.microsoft.com/office/drawing/2014/main" id="{93E02DAB-DF92-7445-2D5C-CFF767C8C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369013" y="1775636"/>
            <a:ext cx="2079220" cy="2152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20e499f9dd5_2_6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84678" y="6356350"/>
            <a:ext cx="652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35</a:t>
            </a:fld>
            <a:endParaRPr/>
          </a:p>
        </p:txBody>
      </p:sp>
      <p:sp>
        <p:nvSpPr>
          <p:cNvPr id="390" name="Google Shape;390;g20e499f9dd5_2_68"/>
          <p:cNvSpPr txBox="1">
            <a:spLocks noGrp="1"/>
          </p:cNvSpPr>
          <p:nvPr>
            <p:ph type="title"/>
          </p:nvPr>
        </p:nvSpPr>
        <p:spPr>
          <a:xfrm>
            <a:off x="700014" y="58889"/>
            <a:ext cx="110814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/>
          <a:p>
            <a:r>
              <a:rPr lang="en-US" dirty="0"/>
              <a:t>Additional Resources:</a:t>
            </a:r>
            <a:endParaRPr dirty="0"/>
          </a:p>
        </p:txBody>
      </p:sp>
      <p:sp>
        <p:nvSpPr>
          <p:cNvPr id="391" name="Google Shape;391;g20e499f9dd5_2_68"/>
          <p:cNvSpPr txBox="1">
            <a:spLocks noGrp="1"/>
          </p:cNvSpPr>
          <p:nvPr>
            <p:ph type="body" idx="1"/>
          </p:nvPr>
        </p:nvSpPr>
        <p:spPr>
          <a:xfrm>
            <a:off x="749617" y="976586"/>
            <a:ext cx="10635061" cy="5248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9050" indent="0">
              <a:spcBef>
                <a:spcPts val="0"/>
              </a:spcBef>
              <a:buSzPts val="1900"/>
              <a:buNone/>
            </a:pPr>
            <a:r>
              <a:rPr lang="en-US" sz="32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Ensuring a </a:t>
            </a:r>
            <a:r>
              <a:rPr lang="en-US" sz="3200" b="1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DEIA</a:t>
            </a:r>
            <a:r>
              <a:rPr lang="en-US" sz="32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Lens for RA</a:t>
            </a:r>
          </a:p>
          <a:p>
            <a:pPr marL="19050" indent="0">
              <a:spcBef>
                <a:spcPts val="0"/>
              </a:spcBef>
              <a:buSzPts val="1900"/>
              <a:buNone/>
            </a:pPr>
            <a:endParaRPr lang="en-US" sz="1200" b="1" dirty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pPr marL="304800" indent="-285750">
              <a:lnSpc>
                <a:spcPct val="100000"/>
              </a:lnSpc>
              <a:spcBef>
                <a:spcPts val="0"/>
              </a:spcBef>
              <a:buSzPts val="19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bg2">
                    <a:lumMod val="75000"/>
                    <a:lumOff val="2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JFF's Program Design Framework for Diversity, Equity, Inclusion, and Accessibility in </a:t>
            </a:r>
            <a:br>
              <a:rPr lang="en-US" sz="1700" dirty="0">
                <a:solidFill>
                  <a:schemeClr val="bg2">
                    <a:lumMod val="75000"/>
                    <a:lumOff val="2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US" sz="1700" dirty="0">
                <a:solidFill>
                  <a:schemeClr val="bg2">
                    <a:lumMod val="75000"/>
                    <a:lumOff val="2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Registered Apprenticeship</a:t>
            </a:r>
            <a:r>
              <a:rPr lang="en-US" sz="1700" dirty="0">
                <a:solidFill>
                  <a:schemeClr val="bg2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700" i="1" dirty="0">
                <a:solidFill>
                  <a:schemeClr val="tx1">
                    <a:lumMod val="75000"/>
                    <a:lumOff val="25000"/>
                  </a:schemeClr>
                </a:solidFill>
                <a:extLst>
                  <a:ext uri="http://customooxmlschemas.google.com/">
              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textRoundtripDataId="5"/>
                  </a:ext>
                </a:extLst>
              </a:rPr>
              <a:t>(JFF, 2021)</a:t>
            </a:r>
            <a:endParaRPr lang="en-US" sz="1700" i="1" dirty="0">
              <a:solidFill>
                <a:schemeClr val="tx1">
                  <a:lumMod val="75000"/>
                  <a:lumOff val="25000"/>
                </a:schemeClr>
              </a:solidFill>
              <a:extLst>
                <a:ext uri="http://customooxmlschemas.google.com/">
            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textRoundtripDataId="6"/>
                </a:ext>
              </a:extLst>
            </a:endParaRPr>
          </a:p>
          <a:p>
            <a:pPr marL="422910" lvl="2" indent="-171450">
              <a:lnSpc>
                <a:spcPct val="100000"/>
              </a:lnSpc>
              <a:spcBef>
                <a:spcPts val="0"/>
              </a:spcBef>
              <a:buClr>
                <a:srgbClr val="134F5C"/>
              </a:buClr>
              <a:buSzPct val="100000"/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2">
                  <a:lumMod val="75000"/>
                  <a:lumOff val="25000"/>
                </a:schemeClr>
              </a:solidFill>
            </a:endParaRPr>
          </a:p>
          <a:p>
            <a:pPr marL="304800" indent="-285750">
              <a:lnSpc>
                <a:spcPct val="100000"/>
              </a:lnSpc>
              <a:spcBef>
                <a:spcPts val="0"/>
              </a:spcBef>
              <a:buSzPts val="1900"/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2">
                  <a:lumMod val="75000"/>
                  <a:lumOff val="25000"/>
                </a:schemeClr>
              </a:solidFill>
              <a:highlight>
                <a:schemeClr val="lt1"/>
              </a:highlight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04800" indent="-285750">
              <a:lnSpc>
                <a:spcPct val="100000"/>
              </a:lnSpc>
              <a:spcBef>
                <a:spcPts val="0"/>
              </a:spcBef>
              <a:buSzPts val="19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bg2">
                    <a:lumMod val="75000"/>
                    <a:lumOff val="25000"/>
                  </a:schemeClr>
                </a:solidFill>
                <a:highlight>
                  <a:schemeClr val="lt1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Building and Growing Apprenticeship with Equity in Mind</a:t>
            </a:r>
            <a:r>
              <a:rPr lang="en-US" sz="1700" dirty="0">
                <a:solidFill>
                  <a:schemeClr val="bg2">
                    <a:lumMod val="75000"/>
                    <a:lumOff val="25000"/>
                  </a:schemeClr>
                </a:solidFill>
                <a:highlight>
                  <a:schemeClr val="lt1"/>
                </a:highlight>
              </a:rPr>
              <a:t> </a:t>
            </a:r>
            <a:r>
              <a:rPr lang="en-US" sz="1700" i="1" dirty="0">
                <a:solidFill>
                  <a:schemeClr val="tx1">
                    <a:lumMod val="75000"/>
                    <a:lumOff val="25000"/>
                  </a:schemeClr>
                </a:solidFill>
                <a:extLst>
                  <a:ext uri="http://customooxmlschemas.google.com/">
              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textRoundtripDataId="5"/>
                  </a:ext>
                </a:extLst>
              </a:rPr>
              <a:t>(Grow Apprenticeship California, 2021)</a:t>
            </a:r>
          </a:p>
          <a:p>
            <a:pPr marL="422910" lvl="2" indent="-171450">
              <a:lnSpc>
                <a:spcPct val="100000"/>
              </a:lnSpc>
              <a:spcBef>
                <a:spcPts val="0"/>
              </a:spcBef>
              <a:buClr>
                <a:srgbClr val="134F5C"/>
              </a:buClr>
              <a:buSzPct val="100000"/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2">
                  <a:lumMod val="75000"/>
                  <a:lumOff val="25000"/>
                </a:schemeClr>
              </a:solidFill>
            </a:endParaRPr>
          </a:p>
          <a:p>
            <a:pPr marL="304800" indent="-285750">
              <a:lnSpc>
                <a:spcPct val="100000"/>
              </a:lnSpc>
              <a:spcBef>
                <a:spcPts val="0"/>
              </a:spcBef>
              <a:buSzPts val="1900"/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2">
                  <a:lumMod val="75000"/>
                  <a:lumOff val="25000"/>
                </a:schemeClr>
              </a:solidFill>
              <a:highlight>
                <a:schemeClr val="lt1"/>
              </a:highlight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04800" indent="-285750">
              <a:lnSpc>
                <a:spcPct val="100000"/>
              </a:lnSpc>
              <a:spcBef>
                <a:spcPts val="0"/>
              </a:spcBef>
              <a:buSzPts val="19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bg2">
                    <a:lumMod val="75000"/>
                    <a:lumOff val="25000"/>
                  </a:schemeClr>
                </a:solidFill>
                <a:highlight>
                  <a:schemeClr val="lt1"/>
                </a:highlight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Incorporating </a:t>
            </a:r>
            <a:r>
              <a:rPr lang="en-US" sz="1700" dirty="0" err="1">
                <a:solidFill>
                  <a:schemeClr val="bg2">
                    <a:lumMod val="75000"/>
                    <a:lumOff val="25000"/>
                  </a:schemeClr>
                </a:solidFill>
                <a:highlight>
                  <a:schemeClr val="lt1"/>
                </a:highlight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DEIA</a:t>
            </a:r>
            <a:r>
              <a:rPr lang="en-US" sz="1700" dirty="0">
                <a:solidFill>
                  <a:schemeClr val="bg2">
                    <a:lumMod val="75000"/>
                    <a:lumOff val="25000"/>
                  </a:schemeClr>
                </a:solidFill>
                <a:highlight>
                  <a:schemeClr val="lt1"/>
                </a:highlight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Increasing Diverse Populations in Scaling Apprenticeship Programs</a:t>
            </a:r>
            <a:r>
              <a:rPr lang="en-US" sz="1700" dirty="0">
                <a:solidFill>
                  <a:schemeClr val="bg2">
                    <a:lumMod val="75000"/>
                    <a:lumOff val="25000"/>
                  </a:schemeClr>
                </a:solidFill>
                <a:highlight>
                  <a:schemeClr val="lt1"/>
                </a:highlight>
              </a:rPr>
              <a:t> </a:t>
            </a:r>
            <a:r>
              <a:rPr lang="en-US" sz="1700" i="1" dirty="0">
                <a:solidFill>
                  <a:schemeClr val="tx1">
                    <a:lumMod val="75000"/>
                    <a:lumOff val="25000"/>
                  </a:schemeClr>
                </a:solidFill>
                <a:extLst>
                  <a:ext uri="http://customooxmlschemas.google.com/">
              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textRoundtripDataId="5"/>
                  </a:ext>
                </a:extLst>
              </a:rPr>
              <a:t>(WorkforceGPS, 2022)</a:t>
            </a:r>
          </a:p>
          <a:p>
            <a:pPr marL="5143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2">
                  <a:lumMod val="75000"/>
                  <a:lumOff val="25000"/>
                </a:schemeClr>
              </a:solidFill>
            </a:endParaRPr>
          </a:p>
          <a:p>
            <a:pPr marL="304800" indent="-285750">
              <a:lnSpc>
                <a:spcPct val="100000"/>
              </a:lnSpc>
              <a:spcBef>
                <a:spcPts val="0"/>
              </a:spcBef>
              <a:buSzPts val="1900"/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2">
                  <a:lumMod val="75000"/>
                  <a:lumOff val="25000"/>
                </a:schemeClr>
              </a:solidFill>
              <a:highlight>
                <a:schemeClr val="lt1"/>
              </a:highlight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04800" indent="-285750">
              <a:lnSpc>
                <a:spcPct val="100000"/>
              </a:lnSpc>
              <a:spcBef>
                <a:spcPts val="0"/>
              </a:spcBef>
              <a:buSzPts val="19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bg2">
                    <a:lumMod val="75000"/>
                    <a:lumOff val="25000"/>
                  </a:schemeClr>
                </a:solidFill>
                <a:highlight>
                  <a:schemeClr val="lt1"/>
                </a:highlight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Growing Equity and Diversity Through Apprenticeship: Business Perspectives</a:t>
            </a:r>
            <a:r>
              <a:rPr lang="en-US" sz="1700" dirty="0">
                <a:solidFill>
                  <a:schemeClr val="bg2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 </a:t>
            </a:r>
            <a:r>
              <a:rPr lang="en-US" sz="1700" i="1" dirty="0">
                <a:solidFill>
                  <a:schemeClr val="tx1">
                    <a:lumMod val="75000"/>
                    <a:lumOff val="25000"/>
                  </a:schemeClr>
                </a:solidFill>
                <a:extLst>
                  <a:ext uri="http://customooxmlschemas.google.com/">
              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textRoundtripDataId="5"/>
                  </a:ext>
                </a:extLst>
              </a:rPr>
              <a:t>(JFF, 2019)</a:t>
            </a:r>
          </a:p>
          <a:p>
            <a:pPr marL="285750" lvl="2" indent="-285750">
              <a:lnSpc>
                <a:spcPct val="10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endParaRPr lang="en-US" sz="1700" noProof="0" dirty="0">
              <a:solidFill>
                <a:schemeClr val="bg2">
                  <a:lumMod val="75000"/>
                  <a:lumOff val="25000"/>
                </a:schemeClr>
              </a:solidFill>
              <a:highlight>
                <a:srgbClr val="FFFFFF"/>
              </a:highlight>
              <a:hlinkClick r:id="rId7" tooltip="https://www.jff.org/resources/embedding-equity-in-your-ra/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lvl="2" indent="-285750">
              <a:lnSpc>
                <a:spcPct val="10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endParaRPr kumimoji="0" lang="en-US" sz="170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75000"/>
                  <a:lumOff val="25000"/>
                </a:schemeClr>
              </a:solidFill>
              <a:effectLst/>
              <a:uLnTx/>
              <a:uFillTx/>
              <a:latin typeface="var(--header-font-family)"/>
              <a:cs typeface="Arial"/>
              <a:sym typeface="Arial"/>
              <a:hlinkClick r:id="rId7" tooltip="https://www.jff.org/resources/embedding-equity-in-your-ra/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04800" lvl="2" indent="-28575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SzPts val="1900"/>
              <a:buFont typeface="Arial" panose="020B0604020202020204" pitchFamily="34" charset="0"/>
              <a:buChar char="•"/>
            </a:pPr>
            <a:r>
              <a:rPr kumimoji="0" lang="en-US" sz="170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  <a:lumOff val="25000"/>
                  </a:schemeClr>
                </a:solidFill>
                <a:effectLst/>
                <a:uLnTx/>
                <a:uFillTx/>
                <a:latin typeface="var(--header-font-family)"/>
                <a:cs typeface="Arial"/>
                <a:sym typeface="Arial"/>
                <a:hlinkClick r:id="rId7" tooltip="https://www.jff.org/resources/embedding-equity-in-your-ra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Embedding Equity in Your Registered Apprenticeship: Strategies to Advance Diversity, Equity, Inclusion, and Accessibility in RA</a:t>
            </a:r>
            <a:r>
              <a:rPr kumimoji="0" lang="en-US" sz="170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  <a:lumOff val="25000"/>
                  </a:schemeClr>
                </a:solidFill>
                <a:effectLst/>
                <a:uLnTx/>
                <a:uFillTx/>
                <a:latin typeface="var(--header-font-family)"/>
                <a:cs typeface="Arial"/>
                <a:sym typeface="Arial"/>
              </a:rPr>
              <a:t> </a:t>
            </a:r>
            <a:r>
              <a:rPr lang="en-US" sz="1700" i="1" u="none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  <a:extLst>
                  <a:ext uri="http://customooxmlschemas.google.com/">
              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textRoundtripDataId="5"/>
                  </a:ext>
                </a:extLst>
              </a:rPr>
              <a:t>(JFF, 2022)</a:t>
            </a:r>
          </a:p>
          <a:p>
            <a:pPr marL="247650" lvl="2" indent="0">
              <a:lnSpc>
                <a:spcPct val="100000"/>
              </a:lnSpc>
              <a:spcBef>
                <a:spcPts val="0"/>
              </a:spcBef>
              <a:buSzPct val="100000"/>
              <a:buNone/>
            </a:pPr>
            <a:endParaRPr lang="en-US" sz="1700" dirty="0">
              <a:solidFill>
                <a:schemeClr val="bg2">
                  <a:lumMod val="75000"/>
                  <a:lumOff val="25000"/>
                </a:schemeClr>
              </a:solidFill>
              <a:highlight>
                <a:srgbClr val="FFFFFF"/>
              </a:highlight>
            </a:endParaRPr>
          </a:p>
          <a:p>
            <a:pPr marL="304800" lvl="2" indent="-28575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SzPts val="19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bg2">
                    <a:lumMod val="75000"/>
                    <a:lumOff val="25000"/>
                  </a:schemeClr>
                </a:solidFill>
                <a:latin typeface="var(--header-font-family)"/>
                <a:cs typeface="Arial"/>
                <a:sym typeface="Arial"/>
                <a:hlinkClick r:id="rId8" tooltip="https://www.jff.org/resources/Diversity-Equity-Inclusion-and-Accessibility-in-Mentorship-for-Registered-Apprenticeship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Diversity, Equity, Inclusion, and Accessibility in Mentorship for Registered Apprenticeship</a:t>
            </a:r>
            <a:r>
              <a:rPr lang="en-US" sz="1700" i="1" u="none" dirty="0">
                <a:solidFill>
                  <a:schemeClr val="bg2">
                    <a:lumMod val="75000"/>
                    <a:lumOff val="25000"/>
                  </a:schemeClr>
                </a:solidFill>
                <a:highlight>
                  <a:schemeClr val="lt1"/>
                </a:highlight>
                <a:sym typeface="Arial"/>
              </a:rPr>
              <a:t> </a:t>
            </a:r>
            <a:r>
              <a:rPr lang="en-US" sz="1700" i="1" u="none" dirty="0">
                <a:solidFill>
                  <a:schemeClr val="tx1">
                    <a:lumMod val="75000"/>
                    <a:lumOff val="25000"/>
                  </a:schemeClr>
                </a:solidFill>
                <a:sym typeface="Arial"/>
                <a:extLst>
                  <a:ext uri="http://customooxmlschemas.google.com/">
              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textRoundtripDataId="5"/>
                  </a:ext>
                </a:extLst>
              </a:rPr>
              <a:t>(JFF, 2022)</a:t>
            </a:r>
            <a:endParaRPr lang="en-US" sz="1700" i="1" u="none" dirty="0">
              <a:solidFill>
                <a:schemeClr val="tx1">
                  <a:lumMod val="75000"/>
                  <a:lumOff val="25000"/>
                </a:schemeClr>
              </a:solidFill>
              <a:extLst>
                <a:ext uri="http://customooxmlschemas.google.com/">
            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textRoundtripDataId="5"/>
                </a:ext>
              </a:extLst>
            </a:endParaRPr>
          </a:p>
          <a:p>
            <a:pPr marL="533400" lvl="2" indent="-285750">
              <a:lnSpc>
                <a:spcPct val="10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endParaRPr lang="en-US" dirty="0">
              <a:solidFill>
                <a:srgbClr val="2C5261"/>
              </a:solidFill>
              <a:highlight>
                <a:srgbClr val="FFFFFF"/>
              </a:highlight>
            </a:endParaRPr>
          </a:p>
        </p:txBody>
      </p:sp>
      <p:pic>
        <p:nvPicPr>
          <p:cNvPr id="3" name="Picture 3" descr="Picture that says DEIA Resources">
            <a:extLst>
              <a:ext uri="{FF2B5EF4-FFF2-40B4-BE49-F238E27FC236}">
                <a16:creationId xmlns:a16="http://schemas.microsoft.com/office/drawing/2014/main" id="{8959944F-45B6-4B13-5546-0F89A4A1397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64262" y="422166"/>
            <a:ext cx="2217683" cy="1108842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/>
          <a:p>
            <a:r>
              <a:rPr lang="en-US"/>
              <a:t>Today's Presenters</a:t>
            </a:r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C75AE9-6883-052D-4F6C-34E53BC470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43097" y="60351"/>
            <a:ext cx="735962" cy="738023"/>
          </a:xfrm>
          <a:prstGeom prst="rect">
            <a:avLst/>
          </a:prstGeom>
        </p:spPr>
      </p:pic>
      <p:pic>
        <p:nvPicPr>
          <p:cNvPr id="3" name="Picture Placeholder 2" descr="Speaker Kimberly Meadows, NAWDP">
            <a:extLst>
              <a:ext uri="{FF2B5EF4-FFF2-40B4-BE49-F238E27FC236}">
                <a16:creationId xmlns:a16="http://schemas.microsoft.com/office/drawing/2014/main" id="{0A0F7996-DD13-8EB1-A27F-9AC1965B2BC7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 rotWithShape="1">
          <a:blip r:embed="rId4"/>
          <a:srcRect/>
          <a:stretch/>
        </p:blipFill>
        <p:spPr>
          <a:xfrm>
            <a:off x="1272444" y="947185"/>
            <a:ext cx="941599" cy="941599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3F4F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10" name="Google Shape;310;p4"/>
          <p:cNvSpPr txBox="1">
            <a:spLocks noGrp="1"/>
          </p:cNvSpPr>
          <p:nvPr>
            <p:ph type="body" idx="1"/>
          </p:nvPr>
        </p:nvSpPr>
        <p:spPr>
          <a:xfrm>
            <a:off x="2325613" y="1138760"/>
            <a:ext cx="4665339" cy="656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indent="0">
              <a:spcBef>
                <a:spcPts val="0"/>
              </a:spcBef>
              <a:buClr>
                <a:srgbClr val="000000"/>
              </a:buClr>
            </a:pPr>
            <a:r>
              <a:rPr lang="en-US" sz="1800"/>
              <a:t>Kimberly Meadows, NAWDP</a:t>
            </a:r>
          </a:p>
          <a:p>
            <a:pPr marL="0" lvl="1" indent="0">
              <a:buClr>
                <a:srgbClr val="000000"/>
              </a:buClr>
            </a:pPr>
            <a:r>
              <a:rPr lang="en-US" sz="1800">
                <a:solidFill>
                  <a:srgbClr val="2C5261"/>
                </a:solidFill>
                <a:hlinkClick r:id="rId5" tooltip="mailto:Kim@nawdp.or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Kim@nawdp.org </a:t>
            </a:r>
            <a:endParaRPr lang="en-US" sz="1800">
              <a:solidFill>
                <a:srgbClr val="2C5261"/>
              </a:solidFill>
            </a:endParaRPr>
          </a:p>
        </p:txBody>
      </p:sp>
      <p:pic>
        <p:nvPicPr>
          <p:cNvPr id="20" name="Picture Placeholder 19" descr="Speaker Katie Adams, Safal Partners">
            <a:extLst>
              <a:ext uri="{FF2B5EF4-FFF2-40B4-BE49-F238E27FC236}">
                <a16:creationId xmlns:a16="http://schemas.microsoft.com/office/drawing/2014/main" id="{2F32678F-C1F2-5266-D1A1-425D35309236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6"/>
          <a:srcRect t="2174" b="2174"/>
          <a:stretch>
            <a:fillRect/>
          </a:stretch>
        </p:blipFill>
        <p:spPr>
          <a:xfrm>
            <a:off x="1272444" y="2050300"/>
            <a:ext cx="941599" cy="941599"/>
          </a:xfr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3D94B54-4B12-6DFA-0F3D-8DCEAE031C9B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2325613" y="2204501"/>
            <a:ext cx="4880405" cy="63319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9E1C3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Katie Adams, Safal Partners</a:t>
            </a:r>
            <a:endParaRPr kumimoji="0" lang="en-US" sz="1800" b="1" i="0" u="none" strike="noStrike" kern="0" cap="none" spc="0" normalizeH="0" baseline="0" noProof="0">
              <a:ln>
                <a:noFill/>
              </a:ln>
              <a:solidFill>
                <a:srgbClr val="9E1C30"/>
              </a:solidFill>
              <a:effectLst/>
              <a:uLnTx/>
              <a:uFillTx/>
              <a:latin typeface="Calibri"/>
              <a:ea typeface="Calibri"/>
              <a:cs typeface="Calibri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>
                <a:ln>
                  <a:noFill/>
                </a:ln>
                <a:solidFill>
                  <a:srgbClr val="2C5261"/>
                </a:solidFill>
                <a:effectLst/>
                <a:uLnTx/>
                <a:uFillTx/>
                <a:sym typeface="Arial"/>
                <a:hlinkClick r:id="rId7" tooltip="mailto:Katie.Adams@safalpartners.co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Katie.Adams@safalpartners.com</a:t>
            </a:r>
            <a:endParaRPr lang="en-US">
              <a:solidFill>
                <a:srgbClr val="2C5261"/>
              </a:solidFill>
            </a:endParaRPr>
          </a:p>
        </p:txBody>
      </p:sp>
      <p:pic>
        <p:nvPicPr>
          <p:cNvPr id="11" name="Picture 10" descr="Picture of Kathryn Castelloes">
            <a:extLst>
              <a:ext uri="{FF2B5EF4-FFF2-40B4-BE49-F238E27FC236}">
                <a16:creationId xmlns:a16="http://schemas.microsoft.com/office/drawing/2014/main" id="{EC2CC808-DEA0-B0D9-86A5-72E3A89423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33010" y="3113954"/>
            <a:ext cx="932621" cy="886135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3F4F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58649D0-8F86-474D-C0FF-19C826B23307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2325613" y="3247089"/>
            <a:ext cx="4665339" cy="694763"/>
          </a:xfrm>
        </p:spPr>
        <p:txBody>
          <a:bodyPr anchor="t"/>
          <a:lstStyle/>
          <a:p>
            <a:pPr marL="0" lvl="0" indent="0">
              <a:spcBef>
                <a:spcPts val="0"/>
              </a:spcBef>
              <a:buClr>
                <a:srgbClr val="000000"/>
              </a:buClr>
              <a:buSzTx/>
            </a:pPr>
            <a:r>
              <a:rPr lang="en-US" sz="1800">
                <a:solidFill>
                  <a:srgbClr val="9E1C30"/>
                </a:solidFill>
              </a:rPr>
              <a:t>Kathryn </a:t>
            </a:r>
            <a:r>
              <a:rPr lang="en-US" sz="1800" err="1">
                <a:solidFill>
                  <a:srgbClr val="9E1C30"/>
                </a:solidFill>
              </a:rPr>
              <a:t>Castelloes</a:t>
            </a:r>
            <a:r>
              <a:rPr lang="en-US" sz="1800">
                <a:solidFill>
                  <a:srgbClr val="9E1C30"/>
                </a:solidFill>
              </a:rPr>
              <a:t>, </a:t>
            </a:r>
            <a:r>
              <a:rPr lang="en-US" sz="1800" err="1">
                <a:solidFill>
                  <a:srgbClr val="9E1C30"/>
                </a:solidFill>
              </a:rPr>
              <a:t>ApprenticeshipNC</a:t>
            </a:r>
            <a:endParaRPr lang="en-US" sz="1800">
              <a:solidFill>
                <a:srgbClr val="9E1C30"/>
              </a:solidFill>
              <a:sym typeface="Arial"/>
            </a:endParaRPr>
          </a:p>
          <a:p>
            <a:pPr marL="0" lvl="0" indent="0">
              <a:spcBef>
                <a:spcPts val="0"/>
              </a:spcBef>
              <a:buClr>
                <a:srgbClr val="000000"/>
              </a:buClr>
              <a:buSzTx/>
            </a:pPr>
            <a:r>
              <a:rPr lang="en-US" sz="1800" b="0" i="1">
                <a:solidFill>
                  <a:srgbClr val="2C5261"/>
                </a:solidFill>
                <a:sym typeface="Arial"/>
                <a:hlinkClick r:id="rId9" tooltip="mailto:castelloesk@nccommunitycolleges.ed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castelloesk@nccommunitycolleges.edu </a:t>
            </a:r>
            <a:endParaRPr lang="en-US" sz="1800" b="0" i="1">
              <a:solidFill>
                <a:srgbClr val="2C5261"/>
              </a:solidFill>
              <a:sym typeface="Arial"/>
            </a:endParaRPr>
          </a:p>
          <a:p>
            <a:endParaRPr lang="en-US"/>
          </a:p>
        </p:txBody>
      </p:sp>
      <p:pic>
        <p:nvPicPr>
          <p:cNvPr id="4" name="Picture 6" descr="Picture of Wanda Ramos-McPherson">
            <a:extLst>
              <a:ext uri="{FF2B5EF4-FFF2-40B4-BE49-F238E27FC236}">
                <a16:creationId xmlns:a16="http://schemas.microsoft.com/office/drawing/2014/main" id="{C63D2F15-21FD-0FC8-DC6E-D47F3D2E7C7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39289" y="4162971"/>
            <a:ext cx="939802" cy="90497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3F4F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CA851525-7381-2DE0-092E-7C79136735AD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2325613" y="4182849"/>
            <a:ext cx="4880405" cy="835719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Tx/>
            </a:pPr>
            <a:r>
              <a:rPr lang="en-US" sz="1800">
                <a:solidFill>
                  <a:srgbClr val="9E1C30"/>
                </a:solidFill>
              </a:rPr>
              <a:t>Wanda Ramos-McPherson, </a:t>
            </a:r>
            <a:r>
              <a:rPr lang="en-US" sz="1800" b="0" err="1">
                <a:solidFill>
                  <a:srgbClr val="3A3F3F"/>
                </a:solidFill>
              </a:rPr>
              <a:t>ApprenticeshipNC</a:t>
            </a:r>
            <a:endParaRPr lang="en-US" sz="1800" b="0">
              <a:solidFill>
                <a:srgbClr val="3A3F3F"/>
              </a:solidFill>
              <a:sym typeface="Arial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Tx/>
            </a:pPr>
            <a:r>
              <a:rPr lang="en-US" sz="1800" b="0" i="1">
                <a:solidFill>
                  <a:srgbClr val="2C5261"/>
                </a:solidFill>
                <a:cs typeface="Arial"/>
                <a:sym typeface="Arial"/>
                <a:hlinkClick r:id="rId11" tooltip="mailto:ramos-mcphersonw@nccommunitycolleges.ed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ramos-mcphersonw@nccommunitycolleges.edu </a:t>
            </a:r>
            <a:endParaRPr lang="en-US" sz="1800" b="0" i="1">
              <a:solidFill>
                <a:srgbClr val="2C5261"/>
              </a:solidFill>
              <a:cs typeface="Arial"/>
              <a:sym typeface="Arial"/>
            </a:endParaRPr>
          </a:p>
        </p:txBody>
      </p:sp>
      <p:pic>
        <p:nvPicPr>
          <p:cNvPr id="2" name="Picture 5" descr="Picture of Melissa Smith">
            <a:extLst>
              <a:ext uri="{FF2B5EF4-FFF2-40B4-BE49-F238E27FC236}">
                <a16:creationId xmlns:a16="http://schemas.microsoft.com/office/drawing/2014/main" id="{E5770686-0C8E-6A19-A316-6DDDFE6F009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29835" y="5227401"/>
            <a:ext cx="935796" cy="90497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3F4F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F8AA654-0358-E1E3-9B07-70BFED29F99B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2317088" y="5242537"/>
            <a:ext cx="4673864" cy="786384"/>
          </a:xfrm>
        </p:spPr>
        <p:txBody>
          <a:bodyPr/>
          <a:lstStyle/>
          <a:p>
            <a:pPr marL="0" lvl="0" indent="0">
              <a:spcBef>
                <a:spcPts val="0"/>
              </a:spcBef>
              <a:buClr>
                <a:srgbClr val="000000"/>
              </a:buClr>
              <a:buSzTx/>
            </a:pPr>
            <a:r>
              <a:rPr lang="en-US" sz="1800">
                <a:solidFill>
                  <a:srgbClr val="9E1C30"/>
                </a:solidFill>
              </a:rPr>
              <a:t>Melissa Smith, </a:t>
            </a:r>
            <a:r>
              <a:rPr lang="en-US" sz="1800" b="0">
                <a:solidFill>
                  <a:srgbClr val="3A3F3F"/>
                </a:solidFill>
              </a:rPr>
              <a:t>Guilford Works</a:t>
            </a:r>
            <a:endParaRPr lang="en-US" sz="1800" b="0">
              <a:solidFill>
                <a:srgbClr val="3A3F3F"/>
              </a:solidFill>
              <a:sym typeface="Arial"/>
            </a:endParaRPr>
          </a:p>
          <a:p>
            <a:pPr marL="0" lvl="0" indent="0">
              <a:spcBef>
                <a:spcPts val="0"/>
              </a:spcBef>
              <a:buClr>
                <a:srgbClr val="000000"/>
              </a:buClr>
              <a:buSzTx/>
            </a:pPr>
            <a:r>
              <a:rPr lang="en-US" sz="1800" b="0" i="1">
                <a:solidFill>
                  <a:srgbClr val="2C5261"/>
                </a:solidFill>
                <a:cs typeface="Arial"/>
                <a:sym typeface="Arial"/>
                <a:hlinkClick r:id="rId13" tooltip="mailto:Melissa.Smith@greensboro-nc.gov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Melissa.Smith@greensboro-nc.gov </a:t>
            </a:r>
            <a:endParaRPr lang="en-US" sz="1800" b="0" i="1">
              <a:solidFill>
                <a:srgbClr val="2C5261"/>
              </a:solidFill>
              <a:cs typeface="Arial"/>
              <a:sym typeface="Arial"/>
            </a:endParaRPr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5A80DB96-3C8F-CA8B-362A-9070F3372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90616" y="2273354"/>
            <a:ext cx="3598698" cy="2775497"/>
          </a:xfrm>
          <a:prstGeom prst="rect">
            <a:avLst/>
          </a:prstGeom>
        </p:spPr>
      </p:pic>
      <p:sp>
        <p:nvSpPr>
          <p:cNvPr id="307" name="Google Shape;307;p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fld id="{00000000-1234-1234-1234-123412341234}" type="slidenum">
              <a:rPr lang="en-US"/>
              <a:t>36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06836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1b8ff609911_1_4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8287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For More Info on the NEXT LEVEL NOW Collaborative…</a:t>
            </a:r>
            <a:endParaRPr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A12319B-F956-FBA1-04BB-11CF7EEFB7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37862" y="1597046"/>
            <a:ext cx="8854965" cy="786384"/>
          </a:xfrm>
          <a:ln w="38100">
            <a:solidFill>
              <a:schemeClr val="accent1"/>
            </a:solidFill>
          </a:ln>
        </p:spPr>
        <p:txBody>
          <a:bodyPr/>
          <a:lstStyle/>
          <a:p>
            <a:pPr marL="171450" lvl="0" indent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</a:pPr>
            <a:r>
              <a:rPr lang="en-US" sz="2400">
                <a:solidFill>
                  <a:srgbClr val="000000"/>
                </a:solidFill>
              </a:rPr>
              <a:t>Become a Member</a:t>
            </a:r>
            <a:r>
              <a:rPr lang="en-US" sz="2400" b="0">
                <a:solidFill>
                  <a:srgbClr val="000000"/>
                </a:solidFill>
              </a:rPr>
              <a:t>…</a:t>
            </a:r>
            <a:br>
              <a:rPr lang="en-US" sz="2400" b="0">
                <a:solidFill>
                  <a:srgbClr val="000000"/>
                </a:solidFill>
                <a:sym typeface="Arial"/>
              </a:rPr>
            </a:br>
            <a:r>
              <a:rPr lang="en-US" sz="2400" b="0">
                <a:solidFill>
                  <a:srgbClr val="000000"/>
                </a:solidFill>
              </a:rPr>
              <a:t>of our Next Level Now Community of Practice on WorkforceGPS!</a:t>
            </a:r>
            <a:endParaRPr lang="en-US" sz="2400" b="0">
              <a:solidFill>
                <a:srgbClr val="000000"/>
              </a:solidFill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FC141E-4F26-FC44-62B5-1426E03100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37863" y="2575034"/>
            <a:ext cx="8854965" cy="29428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3" name="Google Shape;633;g1b8ff609911_1_459"/>
          <p:cNvSpPr txBox="1">
            <a:spLocks noGrp="1"/>
          </p:cNvSpPr>
          <p:nvPr>
            <p:ph type="body" idx="1"/>
          </p:nvPr>
        </p:nvSpPr>
        <p:spPr>
          <a:xfrm>
            <a:off x="2381250" y="3031411"/>
            <a:ext cx="3503993" cy="940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lang="en-US" sz="1600">
                <a:solidFill>
                  <a:schemeClr val="accent2"/>
                </a:solidFill>
              </a:rPr>
              <a:t>Melissa Aguilar-Southard</a:t>
            </a:r>
            <a:endParaRPr sz="1600">
              <a:solidFill>
                <a:schemeClr val="accent2"/>
              </a:solidFill>
            </a:endParaRPr>
          </a:p>
          <a:p>
            <a:pPr marL="0" lvl="1" indent="0" algn="r" rtl="0">
              <a:lnSpc>
                <a:spcPct val="95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r>
              <a:rPr lang="en-US" sz="1400">
                <a:solidFill>
                  <a:schemeClr val="dk1"/>
                </a:solidFill>
              </a:rPr>
              <a:t>Director and SME - Safal Partners</a:t>
            </a:r>
            <a:endParaRPr/>
          </a:p>
          <a:p>
            <a:pPr marL="0" lvl="2" indent="0" algn="r" rtl="0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r>
              <a:rPr lang="en-US" sz="1400" b="0" u="sng">
                <a:solidFill>
                  <a:schemeClr val="hlink"/>
                </a:solidFill>
                <a:highlight>
                  <a:srgbClr val="FFFFFF"/>
                </a:highlight>
              </a:rPr>
              <a:t>Melissa.Aguilar-Southard@safalpartners.com</a:t>
            </a:r>
            <a:endParaRPr sz="1400" b="0" u="sng">
              <a:solidFill>
                <a:schemeClr val="hlink"/>
              </a:solidFill>
              <a:highlight>
                <a:srgbClr val="FFFFFF"/>
              </a:highlight>
            </a:endParaRPr>
          </a:p>
        </p:txBody>
      </p:sp>
      <p:pic>
        <p:nvPicPr>
          <p:cNvPr id="632" name="Google Shape;632;g1b8ff609911_1_459" descr="image of Melissa Aguilar-Southard from Safal Partners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978051" y="3031412"/>
            <a:ext cx="940196" cy="940196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3F4F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6C82635-B0EE-4A7F-CC6F-A022FEEAE03F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2381250" y="4156669"/>
            <a:ext cx="3499906" cy="899739"/>
          </a:xfrm>
        </p:spPr>
        <p:txBody>
          <a:bodyPr/>
          <a:lstStyle/>
          <a:p>
            <a:pPr marL="0" lvl="0" indent="0" algn="r">
              <a:spcBef>
                <a:spcPts val="0"/>
              </a:spcBef>
              <a:buClr>
                <a:srgbClr val="000000"/>
              </a:buClr>
            </a:pPr>
            <a:r>
              <a:rPr lang="en-US" sz="1600">
                <a:solidFill>
                  <a:srgbClr val="7A232F"/>
                </a:solidFill>
              </a:rPr>
              <a:t>Judy Blanchard</a:t>
            </a:r>
            <a:endParaRPr lang="en-US" sz="1400" b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0" lvl="1" indent="0" algn="r">
              <a:spcBef>
                <a:spcPts val="0"/>
              </a:spcBef>
              <a:buClr>
                <a:srgbClr val="000000"/>
              </a:buClr>
            </a:pPr>
            <a:r>
              <a:rPr lang="en-US" sz="1400">
                <a:solidFill>
                  <a:srgbClr val="242021"/>
                </a:solidFill>
              </a:rPr>
              <a:t>Project Manager - </a:t>
            </a:r>
            <a:r>
              <a:rPr lang="en-US" sz="1400" i="0">
                <a:solidFill>
                  <a:srgbClr val="242021"/>
                </a:solidFill>
              </a:rPr>
              <a:t>Safal Partners</a:t>
            </a:r>
            <a:endParaRPr lang="en-US" sz="1400" i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0" lvl="2" indent="0" algn="r">
              <a:spcBef>
                <a:spcPts val="0"/>
              </a:spcBef>
              <a:buClr>
                <a:srgbClr val="000000"/>
              </a:buClr>
            </a:pPr>
            <a:r>
              <a:rPr lang="en-US" sz="1400" u="sng">
                <a:solidFill>
                  <a:srgbClr val="005A7C"/>
                </a:solidFill>
                <a:highlight>
                  <a:srgbClr val="FFFFFF"/>
                </a:highlight>
              </a:rPr>
              <a:t>Judy.Blanchard@safalpartners.com</a:t>
            </a:r>
            <a:endParaRPr lang="en-US" sz="140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637" name="Google Shape;637;g1b8ff609911_1_459" descr="Profile photo of Judy Blanchard, from Safal Partner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82138" y="4156669"/>
            <a:ext cx="934065" cy="899739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</p:spPr>
      </p:pic>
      <p:pic>
        <p:nvPicPr>
          <p:cNvPr id="635" name="Google Shape;635;g1b8ff609911_1_45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5"/>
          <a:srcRect/>
          <a:stretch/>
        </p:blipFill>
        <p:spPr>
          <a:xfrm>
            <a:off x="6956866" y="2707283"/>
            <a:ext cx="2537491" cy="2486794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g1b8ff609911_1_45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/>
              <a:t>37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26"/>
          <p:cNvSpPr txBox="1">
            <a:spLocks noGrp="1"/>
          </p:cNvSpPr>
          <p:nvPr>
            <p:ph type="ctrTitle"/>
          </p:nvPr>
        </p:nvSpPr>
        <p:spPr>
          <a:xfrm>
            <a:off x="228600" y="685800"/>
            <a:ext cx="6419850" cy="1478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400"/>
              <a:buFont typeface="Calibri"/>
              <a:buNone/>
            </a:pPr>
            <a:r>
              <a:rPr lang="en-US"/>
              <a:t>Thank You!</a:t>
            </a:r>
            <a:endParaRPr/>
          </a:p>
        </p:txBody>
      </p:sp>
      <p:sp>
        <p:nvSpPr>
          <p:cNvPr id="643" name="Google Shape;643;p26"/>
          <p:cNvSpPr txBox="1">
            <a:spLocks noGrp="1"/>
          </p:cNvSpPr>
          <p:nvPr>
            <p:ph type="subTitle" idx="1"/>
          </p:nvPr>
        </p:nvSpPr>
        <p:spPr>
          <a:xfrm>
            <a:off x="623140" y="4736308"/>
            <a:ext cx="5630770" cy="1135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We look forward to seeing you in our upcoming sessions!</a:t>
            </a:r>
            <a:endParaRPr/>
          </a:p>
        </p:txBody>
      </p:sp>
      <p:sp>
        <p:nvSpPr>
          <p:cNvPr id="644" name="Google Shape;644;p26"/>
          <p:cNvSpPr txBox="1">
            <a:spLocks noGrp="1"/>
          </p:cNvSpPr>
          <p:nvPr>
            <p:ph type="body" idx="2"/>
          </p:nvPr>
        </p:nvSpPr>
        <p:spPr>
          <a:xfrm>
            <a:off x="623140" y="5967588"/>
            <a:ext cx="5297600" cy="787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Need help?  Email: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Support@workforceGPS.org</a:t>
            </a:r>
            <a:endParaRPr/>
          </a:p>
        </p:txBody>
      </p:sp>
      <p:pic>
        <p:nvPicPr>
          <p:cNvPr id="2" name="Google Shape;635;g1b8ff609911_1_459">
            <a:extLst>
              <a:ext uri="{FF2B5EF4-FFF2-40B4-BE49-F238E27FC236}">
                <a16:creationId xmlns:a16="http://schemas.microsoft.com/office/drawing/2014/main" id="{AA1FC93D-D9BF-2A60-D789-722CDB7B5C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/>
          <a:srcRect/>
          <a:stretch/>
        </p:blipFill>
        <p:spPr>
          <a:xfrm>
            <a:off x="4251243" y="5293507"/>
            <a:ext cx="1119157" cy="11350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eneral Content">
  <a:themeElements>
    <a:clrScheme name="WFGPS 2019">
      <a:dk1>
        <a:srgbClr val="242021"/>
      </a:dk1>
      <a:lt1>
        <a:srgbClr val="FFFFFF"/>
      </a:lt1>
      <a:dk2>
        <a:srgbClr val="073445"/>
      </a:dk2>
      <a:lt2>
        <a:srgbClr val="F3F4F4"/>
      </a:lt2>
      <a:accent1>
        <a:srgbClr val="2C5261"/>
      </a:accent1>
      <a:accent2>
        <a:srgbClr val="7A232F"/>
      </a:accent2>
      <a:accent3>
        <a:srgbClr val="303030"/>
      </a:accent3>
      <a:accent4>
        <a:srgbClr val="C8C8C6"/>
      </a:accent4>
      <a:accent5>
        <a:srgbClr val="9E1C30"/>
      </a:accent5>
      <a:accent6>
        <a:srgbClr val="005A7C"/>
      </a:accent6>
      <a:hlink>
        <a:srgbClr val="005A7C"/>
      </a:hlink>
      <a:folHlink>
        <a:srgbClr val="6666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ople Slides">
  <a:themeElements>
    <a:clrScheme name="WFGPS 2019">
      <a:dk1>
        <a:srgbClr val="242021"/>
      </a:dk1>
      <a:lt1>
        <a:srgbClr val="FFFFFF"/>
      </a:lt1>
      <a:dk2>
        <a:srgbClr val="073445"/>
      </a:dk2>
      <a:lt2>
        <a:srgbClr val="F3F4F4"/>
      </a:lt2>
      <a:accent1>
        <a:srgbClr val="2C5261"/>
      </a:accent1>
      <a:accent2>
        <a:srgbClr val="7A232F"/>
      </a:accent2>
      <a:accent3>
        <a:srgbClr val="303030"/>
      </a:accent3>
      <a:accent4>
        <a:srgbClr val="C8C8C6"/>
      </a:accent4>
      <a:accent5>
        <a:srgbClr val="9E1C30"/>
      </a:accent5>
      <a:accent6>
        <a:srgbClr val="005A7C"/>
      </a:accent6>
      <a:hlink>
        <a:srgbClr val="005A7C"/>
      </a:hlink>
      <a:folHlink>
        <a:srgbClr val="6666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pecial Content">
  <a:themeElements>
    <a:clrScheme name="WFGPS 2019">
      <a:dk1>
        <a:srgbClr val="242021"/>
      </a:dk1>
      <a:lt1>
        <a:srgbClr val="FFFFFF"/>
      </a:lt1>
      <a:dk2>
        <a:srgbClr val="073445"/>
      </a:dk2>
      <a:lt2>
        <a:srgbClr val="F3F4F4"/>
      </a:lt2>
      <a:accent1>
        <a:srgbClr val="2C5261"/>
      </a:accent1>
      <a:accent2>
        <a:srgbClr val="7A232F"/>
      </a:accent2>
      <a:accent3>
        <a:srgbClr val="303030"/>
      </a:accent3>
      <a:accent4>
        <a:srgbClr val="C8C8C6"/>
      </a:accent4>
      <a:accent5>
        <a:srgbClr val="9E1C30"/>
      </a:accent5>
      <a:accent6>
        <a:srgbClr val="005A7C"/>
      </a:accent6>
      <a:hlink>
        <a:srgbClr val="005A7C"/>
      </a:hlink>
      <a:folHlink>
        <a:srgbClr val="6666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General Content">
  <a:themeElements>
    <a:clrScheme name="WFGPS 2019">
      <a:dk1>
        <a:srgbClr val="242021"/>
      </a:dk1>
      <a:lt1>
        <a:srgbClr val="FFFFFF"/>
      </a:lt1>
      <a:dk2>
        <a:srgbClr val="073445"/>
      </a:dk2>
      <a:lt2>
        <a:srgbClr val="F3F4F4"/>
      </a:lt2>
      <a:accent1>
        <a:srgbClr val="2C5261"/>
      </a:accent1>
      <a:accent2>
        <a:srgbClr val="7A232F"/>
      </a:accent2>
      <a:accent3>
        <a:srgbClr val="303030"/>
      </a:accent3>
      <a:accent4>
        <a:srgbClr val="C8C8C6"/>
      </a:accent4>
      <a:accent5>
        <a:srgbClr val="9E1C30"/>
      </a:accent5>
      <a:accent6>
        <a:srgbClr val="005A7C"/>
      </a:accent6>
      <a:hlink>
        <a:srgbClr val="005A7C"/>
      </a:hlink>
      <a:folHlink>
        <a:srgbClr val="6666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8b3a29e-8b67-460c-b972-eb941cb5aa5e">
      <Terms xmlns="http://schemas.microsoft.com/office/infopath/2007/PartnerControls"/>
    </lcf76f155ced4ddcb4097134ff3c332f>
    <TaxCatchAll xmlns="d53e5660-146e-4d78-8f86-ac58ea4305f5" xsi:nil="true"/>
    <SharedWithUsers xmlns="d53e5660-146e-4d78-8f86-ac58ea4305f5">
      <UserInfo>
        <DisplayName>Lisa Rice</DisplayName>
        <AccountId>4929</AccountId>
        <AccountType/>
      </UserInfo>
      <UserInfo>
        <DisplayName>Judy Blanchard</DisplayName>
        <AccountId>11204</AccountId>
        <AccountType/>
      </UserInfo>
      <UserInfo>
        <DisplayName>Katie Adams</DisplayName>
        <AccountId>3191</AccountId>
        <AccountType/>
      </UserInfo>
      <UserInfo>
        <DisplayName>Colleen Beck</DisplayName>
        <AccountId>19829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416B97E551424E934D0FD78FD81C8C" ma:contentTypeVersion="17" ma:contentTypeDescription="Create a new document." ma:contentTypeScope="" ma:versionID="d3d6d697840ee786193e1644696d64aa">
  <xsd:schema xmlns:xsd="http://www.w3.org/2001/XMLSchema" xmlns:xs="http://www.w3.org/2001/XMLSchema" xmlns:p="http://schemas.microsoft.com/office/2006/metadata/properties" xmlns:ns2="d53e5660-146e-4d78-8f86-ac58ea4305f5" xmlns:ns3="78b3a29e-8b67-460c-b972-eb941cb5aa5e" targetNamespace="http://schemas.microsoft.com/office/2006/metadata/properties" ma:root="true" ma:fieldsID="71dd15b0a2c542a4f1a3836969e68d46" ns2:_="" ns3:_="">
    <xsd:import namespace="d53e5660-146e-4d78-8f86-ac58ea4305f5"/>
    <xsd:import namespace="78b3a29e-8b67-460c-b972-eb941cb5aa5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EventHashCode" minOccurs="0"/>
                <xsd:element ref="ns3:MediaServiceGenerationTim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3e5660-146e-4d78-8f86-ac58ea4305f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fc0e2b5-2634-413f-9347-cc38b9e9cc9c}" ma:internalName="TaxCatchAll" ma:showField="CatchAllData" ma:web="d53e5660-146e-4d78-8f86-ac58ea4305f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b3a29e-8b67-460c-b972-eb941cb5aa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40efca0-e4bb-4e8d-9d61-7e4cbb849eb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CC120D-42B2-4261-ADC0-60C88956B39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312E7A-432B-4ACB-B991-6E3EF14D3D19}">
  <ds:schemaRefs>
    <ds:schemaRef ds:uri="78b3a29e-8b67-460c-b972-eb941cb5aa5e"/>
    <ds:schemaRef ds:uri="d53e5660-146e-4d78-8f86-ac58ea4305f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F8D2347-0A93-4AD2-9639-EFA2C130A9F2}">
  <ds:schemaRefs>
    <ds:schemaRef ds:uri="78b3a29e-8b67-460c-b972-eb941cb5aa5e"/>
    <ds:schemaRef ds:uri="d53e5660-146e-4d78-8f86-ac58ea4305f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1798</Words>
  <Application>Microsoft Office PowerPoint</Application>
  <PresentationFormat>Widescreen</PresentationFormat>
  <Paragraphs>325</Paragraphs>
  <Slides>38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38</vt:i4>
      </vt:variant>
    </vt:vector>
  </HeadingPairs>
  <TitlesOfParts>
    <vt:vector size="55" baseType="lpstr">
      <vt:lpstr>Courier New</vt:lpstr>
      <vt:lpstr>Noto Sans</vt:lpstr>
      <vt:lpstr>Arial</vt:lpstr>
      <vt:lpstr>Noto Sans Symbols</vt:lpstr>
      <vt:lpstr>Century Gothic</vt:lpstr>
      <vt:lpstr>var(--header-font-family)</vt:lpstr>
      <vt:lpstr>IBM-Plex-Sans</vt:lpstr>
      <vt:lpstr>Calibri</vt:lpstr>
      <vt:lpstr>Wingdings</vt:lpstr>
      <vt:lpstr>Source Sans Pro</vt:lpstr>
      <vt:lpstr>Arimo</vt:lpstr>
      <vt:lpstr>Times New Roman</vt:lpstr>
      <vt:lpstr>Roboto Light</vt:lpstr>
      <vt:lpstr>General Content</vt:lpstr>
      <vt:lpstr>People Slides</vt:lpstr>
      <vt:lpstr>Special Content</vt:lpstr>
      <vt:lpstr>General Content</vt:lpstr>
      <vt:lpstr>Engage Businesses Through Registered Apprenticeships            …Yes, WIOA Can!</vt:lpstr>
      <vt:lpstr>Brought to You by the…  Next Level Now Collaborative  </vt:lpstr>
      <vt:lpstr>Today’s Moderator</vt:lpstr>
      <vt:lpstr>Next Level Now Collaborative</vt:lpstr>
      <vt:lpstr>Today’s Presenters</vt:lpstr>
      <vt:lpstr>Agenda</vt:lpstr>
      <vt:lpstr>Setting the Stage </vt:lpstr>
      <vt:lpstr>Talent Pipeline Needs</vt:lpstr>
      <vt:lpstr>RA thru a DEIA Lens</vt:lpstr>
      <vt:lpstr>Partnership with WIOA is Important</vt:lpstr>
      <vt:lpstr>Today’s Perspectives is about Engaging Businesses but also… About System Alignment and Partnership…. </vt:lpstr>
      <vt:lpstr>Learning from the Field… National Perspective </vt:lpstr>
      <vt:lpstr>NATIONAL Perspective:  The Registered Apprenticeship Technical Assistance Center of Excellence</vt:lpstr>
      <vt:lpstr>Investment and ROI</vt:lpstr>
      <vt:lpstr>National Perspective:  Create Skilled Workers. Build Loyal Talent. Engage in Apprenticeship.</vt:lpstr>
      <vt:lpstr>National Perspective:  Registered Apprenticeship Knowledge Survey</vt:lpstr>
      <vt:lpstr>National Perspective:  National Perspective Summary</vt:lpstr>
      <vt:lpstr>Learning from the Field… State and Local Perspective </vt:lpstr>
      <vt:lpstr>STATE Perspective: North Carolina</vt:lpstr>
      <vt:lpstr>STATE Perspective: North Carolina</vt:lpstr>
      <vt:lpstr>STATE Perspective: North Carolina 2</vt:lpstr>
      <vt:lpstr>STATE &amp; LOCAL Perspective: North Carolina</vt:lpstr>
      <vt:lpstr>STATE Perspective: North Carolina</vt:lpstr>
      <vt:lpstr>STATE Perspective: North Carolina</vt:lpstr>
      <vt:lpstr>STATE Perspective: North Carolina</vt:lpstr>
      <vt:lpstr>How We Began...</vt:lpstr>
      <vt:lpstr>GuilfordWorks Support</vt:lpstr>
      <vt:lpstr>How to Engage Employers</vt:lpstr>
      <vt:lpstr>We are in this TOGETHER!</vt:lpstr>
      <vt:lpstr>Local Perspective: Guilford Works / Co-Enrollment</vt:lpstr>
      <vt:lpstr>PowerPoint Presentation</vt:lpstr>
      <vt:lpstr> Partnerships: A Win-Win for ALL!</vt:lpstr>
      <vt:lpstr>Best Practices: What works for us!</vt:lpstr>
      <vt:lpstr>Any Questions?</vt:lpstr>
      <vt:lpstr>Additional Resources:</vt:lpstr>
      <vt:lpstr>Today's Presenters</vt:lpstr>
      <vt:lpstr>For More Info on the NEXT LEVEL NOW Collaborative…</vt:lpstr>
      <vt:lpstr>Thank You!</vt:lpstr>
    </vt:vector>
  </TitlesOfParts>
  <Manager>Melissa Aguilar-Southard</Manager>
  <Company>Safal Partners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Engage Businesses Through Registered Apprenticeships</dc:title>
  <dc:subject>Registered Apprenticeships</dc:subject>
  <dc:creator>Cheryl Robbins</dc:creator>
  <cp:keywords>USDOL, DOL, Safal Partners, Workforce, Registered Apprenticeship, Engaging Business</cp:keywords>
  <cp:lastModifiedBy>Alina Burton</cp:lastModifiedBy>
  <cp:revision>13</cp:revision>
  <dcterms:created xsi:type="dcterms:W3CDTF">2019-06-21T16:58:05Z</dcterms:created>
  <dcterms:modified xsi:type="dcterms:W3CDTF">2023-04-20T16:18:09Z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0x01010099416B97E551424E934D0FD78FD81C8C</vt:lpwstr>
  </property>
  <property fmtid="{D5CDD505-2E9C-101B-9397-08002B2CF9AE}" pid="3" name="MediaServiceImageTags">
    <vt:lpwstr/>
  </property>
</Properties>
</file>