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notesSlides/notesSlide12.xml" ContentType="application/vnd.openxmlformats-officedocument.presentationml.notesSlide+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12.xml" ContentType="application/vnd.openxmlformats-officedocument.presentationml.tags+xml"/>
  <Override PartName="/ppt/notesSlides/notesSlide25.xml" ContentType="application/vnd.openxmlformats-officedocument.presentationml.notesSlide+xml"/>
  <Override PartName="/ppt/tags/tag13.xml" ContentType="application/vnd.openxmlformats-officedocument.presentationml.tags+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36"/>
  </p:notesMasterIdLst>
  <p:sldIdLst>
    <p:sldId id="310" r:id="rId10"/>
    <p:sldId id="256" r:id="rId11"/>
    <p:sldId id="266" r:id="rId12"/>
    <p:sldId id="257" r:id="rId13"/>
    <p:sldId id="311" r:id="rId14"/>
    <p:sldId id="282" r:id="rId15"/>
    <p:sldId id="309" r:id="rId16"/>
    <p:sldId id="312" r:id="rId17"/>
    <p:sldId id="313" r:id="rId18"/>
    <p:sldId id="314" r:id="rId19"/>
    <p:sldId id="315" r:id="rId20"/>
    <p:sldId id="316" r:id="rId21"/>
    <p:sldId id="318" r:id="rId22"/>
    <p:sldId id="319" r:id="rId23"/>
    <p:sldId id="320" r:id="rId24"/>
    <p:sldId id="321" r:id="rId25"/>
    <p:sldId id="322" r:id="rId26"/>
    <p:sldId id="324" r:id="rId27"/>
    <p:sldId id="325" r:id="rId28"/>
    <p:sldId id="326" r:id="rId29"/>
    <p:sldId id="327" r:id="rId30"/>
    <p:sldId id="328" r:id="rId31"/>
    <p:sldId id="329" r:id="rId32"/>
    <p:sldId id="330" r:id="rId33"/>
    <p:sldId id="281" r:id="rId34"/>
    <p:sldId id="297" r:id="rId35"/>
  </p:sldIdLst>
  <p:sldSz cx="12192000" cy="6858000"/>
  <p:notesSz cx="6858000" cy="9144000"/>
  <p:custDataLst>
    <p:tags r:id="rId3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37C70A-10CB-DFEC-B83D-90D4500FE7FA}" name="Manikowski, Susan - ETA" initials="MSE" userId="S::Manikowski.Susan@dol.gov::6d37d51a-3a8a-4618-9b52-d1d4fe891c1e" providerId="AD"/>
  <p188:author id="{5C70D117-9160-4942-69CC-4067773B16A0}" name="Lewis, Shelia F - ETA" initials="LSFE" userId="S::Lewis.Shelia.F@dol.gov::aef9cce1-c344-458b-b153-c527c8752728" providerId="AD"/>
  <p188:author id="{DC392B6C-5DD4-1DBB-D41A-0C91C257B288}" name="Brady, Maria R - ETA" initials="BE" userId="S::brady.maria.r@dol.gov::e527d73f-0022-48b5-8cdb-0c9a9c7b9eca" providerId="AD"/>
  <p188:author id="{7565B377-7B80-281E-16A6-3EE91EECD886}" name="Hoekstra, Robert - ETA" initials="HE" userId="S::hoekstra.robert@dol.gov::99215610-801c-4183-8918-208280e888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222E"/>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16" autoAdjust="0"/>
  </p:normalViewPr>
  <p:slideViewPr>
    <p:cSldViewPr snapToGrid="0">
      <p:cViewPr varScale="1">
        <p:scale>
          <a:sx n="87" d="100"/>
          <a:sy n="87" d="100"/>
        </p:scale>
        <p:origin x="1476" y="90"/>
      </p:cViewPr>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21" Type="http://schemas.openxmlformats.org/officeDocument/2006/relationships/slide" Target="slides/slide12.xml"/><Relationship Id="rId34" Type="http://schemas.openxmlformats.org/officeDocument/2006/relationships/slide" Target="slides/slide25.xml"/><Relationship Id="rId42" Type="http://schemas.microsoft.com/office/2018/10/relationships/authors" Targe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6.jpeg"/><Relationship Id="rId2" Type="http://schemas.microsoft.com/office/2007/relationships/hdphoto" Target="../media/hdphoto2.wdp"/><Relationship Id="rId1" Type="http://schemas.openxmlformats.org/officeDocument/2006/relationships/image" Target="../media/image35.png"/><Relationship Id="rId5" Type="http://schemas.openxmlformats.org/officeDocument/2006/relationships/image" Target="../media/image38.jpeg"/><Relationship Id="rId4" Type="http://schemas.openxmlformats.org/officeDocument/2006/relationships/image" Target="../media/image37.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6.jpeg"/><Relationship Id="rId2" Type="http://schemas.microsoft.com/office/2007/relationships/hdphoto" Target="../media/hdphoto2.wdp"/><Relationship Id="rId1" Type="http://schemas.openxmlformats.org/officeDocument/2006/relationships/image" Target="../media/image35.png"/><Relationship Id="rId5" Type="http://schemas.openxmlformats.org/officeDocument/2006/relationships/image" Target="../media/image38.jpeg"/><Relationship Id="rId4" Type="http://schemas.openxmlformats.org/officeDocument/2006/relationships/image" Target="../media/image3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23C5332-3DF3-4CE1-BFEC-5D6E2F955944}" type="doc">
      <dgm:prSet loTypeId="urn:microsoft.com/office/officeart/2008/layout/CaptionedPictures" loCatId="picture" qsTypeId="urn:microsoft.com/office/officeart/2005/8/quickstyle/simple1" qsCatId="simple" csTypeId="urn:microsoft.com/office/officeart/2005/8/colors/accent1_2" csCatId="accent1" phldr="1"/>
      <dgm:spPr/>
      <dgm:t>
        <a:bodyPr/>
        <a:lstStyle/>
        <a:p>
          <a:endParaRPr lang="en-US"/>
        </a:p>
      </dgm:t>
    </dgm:pt>
    <dgm:pt modelId="{BE9F1E02-BD72-47B4-B0EC-D4DC15ACDE8A}">
      <dgm:prSet phldrT="[Text]"/>
      <dgm:spPr/>
      <dgm:t>
        <a:bodyPr/>
        <a:lstStyle/>
        <a:p>
          <a:r>
            <a:rPr lang="en-US"/>
            <a:t>Robert Hoekstra</a:t>
          </a:r>
        </a:p>
      </dgm:t>
    </dgm:pt>
    <dgm:pt modelId="{46B60C4F-C79E-4C8A-839E-8822D7A7F142}" type="parTrans" cxnId="{59B11EB3-5B57-48EE-9336-AB29B8FF6231}">
      <dgm:prSet/>
      <dgm:spPr/>
      <dgm:t>
        <a:bodyPr/>
        <a:lstStyle/>
        <a:p>
          <a:endParaRPr lang="en-US"/>
        </a:p>
      </dgm:t>
    </dgm:pt>
    <dgm:pt modelId="{C38D34AD-B02F-4030-A9C4-97EF08AFEEEE}" type="sibTrans" cxnId="{59B11EB3-5B57-48EE-9336-AB29B8FF6231}">
      <dgm:prSet/>
      <dgm:spPr/>
      <dgm:t>
        <a:bodyPr/>
        <a:lstStyle/>
        <a:p>
          <a:endParaRPr lang="en-US"/>
        </a:p>
      </dgm:t>
    </dgm:pt>
    <dgm:pt modelId="{3520EB47-0152-43BB-939E-E17C7BCDCE3C}">
      <dgm:prSet phldrT="[Text]"/>
      <dgm:spPr/>
      <dgm:t>
        <a:bodyPr/>
        <a:lstStyle/>
        <a:p>
          <a:r>
            <a:rPr lang="en-US"/>
            <a:t>Shelia Lewis</a:t>
          </a:r>
        </a:p>
      </dgm:t>
    </dgm:pt>
    <dgm:pt modelId="{611E9FB8-0CFD-480E-967C-74605FF1FEC8}" type="parTrans" cxnId="{8E02D86F-0EB6-4F51-8D46-7F3B9898231C}">
      <dgm:prSet/>
      <dgm:spPr/>
      <dgm:t>
        <a:bodyPr/>
        <a:lstStyle/>
        <a:p>
          <a:endParaRPr lang="en-US"/>
        </a:p>
      </dgm:t>
    </dgm:pt>
    <dgm:pt modelId="{8B83F90A-3C94-43A3-8E8B-CAE4400D94C6}" type="sibTrans" cxnId="{8E02D86F-0EB6-4F51-8D46-7F3B9898231C}">
      <dgm:prSet/>
      <dgm:spPr/>
      <dgm:t>
        <a:bodyPr/>
        <a:lstStyle/>
        <a:p>
          <a:endParaRPr lang="en-US"/>
        </a:p>
      </dgm:t>
    </dgm:pt>
    <dgm:pt modelId="{8133788C-AEFD-4BA6-A627-34D20CD792BE}">
      <dgm:prSet phldrT="[Text]"/>
      <dgm:spPr/>
      <dgm:t>
        <a:bodyPr/>
        <a:lstStyle/>
        <a:p>
          <a:r>
            <a:rPr lang="en-US">
              <a:latin typeface="Calibri Light" panose="020F0302020204030204"/>
            </a:rPr>
            <a:t>Gregory</a:t>
          </a:r>
          <a:r>
            <a:rPr lang="en-US"/>
            <a:t> Scheib</a:t>
          </a:r>
        </a:p>
      </dgm:t>
    </dgm:pt>
    <dgm:pt modelId="{C96793D5-4350-4DC5-BFCC-C0557B0D9671}" type="parTrans" cxnId="{D6C7A081-9D3A-46C7-8FF7-111E4540CEFA}">
      <dgm:prSet/>
      <dgm:spPr/>
      <dgm:t>
        <a:bodyPr/>
        <a:lstStyle/>
        <a:p>
          <a:endParaRPr lang="en-US"/>
        </a:p>
      </dgm:t>
    </dgm:pt>
    <dgm:pt modelId="{FD7918E4-6694-4447-8AA3-57A99B0FDD79}" type="sibTrans" cxnId="{D6C7A081-9D3A-46C7-8FF7-111E4540CEFA}">
      <dgm:prSet/>
      <dgm:spPr/>
      <dgm:t>
        <a:bodyPr/>
        <a:lstStyle/>
        <a:p>
          <a:endParaRPr lang="en-US"/>
        </a:p>
      </dgm:t>
    </dgm:pt>
    <dgm:pt modelId="{5E400113-9AF4-45BC-94F5-2B8E0C687549}">
      <dgm:prSet phldrT="[Text]"/>
      <dgm:spPr/>
      <dgm:t>
        <a:bodyPr/>
        <a:lstStyle/>
        <a:p>
          <a:r>
            <a:rPr lang="en-US"/>
            <a:t>Workforce Analyst</a:t>
          </a:r>
          <a:br>
            <a:rPr lang="en-US"/>
          </a:br>
          <a:r>
            <a:rPr lang="en-US"/>
            <a:t>Workforce Investment: H-1B</a:t>
          </a:r>
        </a:p>
      </dgm:t>
    </dgm:pt>
    <dgm:pt modelId="{F2A8ECE8-6FFD-423F-A0F9-530303693F4B}" type="parTrans" cxnId="{8EC3CE02-E71E-43F8-962D-449FB77D5CCE}">
      <dgm:prSet/>
      <dgm:spPr/>
      <dgm:t>
        <a:bodyPr/>
        <a:lstStyle/>
        <a:p>
          <a:endParaRPr lang="en-US"/>
        </a:p>
      </dgm:t>
    </dgm:pt>
    <dgm:pt modelId="{42B48523-B062-417B-B1ED-EE853029EBA5}" type="sibTrans" cxnId="{8EC3CE02-E71E-43F8-962D-449FB77D5CCE}">
      <dgm:prSet/>
      <dgm:spPr/>
      <dgm:t>
        <a:bodyPr/>
        <a:lstStyle/>
        <a:p>
          <a:endParaRPr lang="en-US"/>
        </a:p>
      </dgm:t>
    </dgm:pt>
    <dgm:pt modelId="{BA73F6BB-946F-4193-ACAE-3C2DE9E6FC55}">
      <dgm:prSet phldrT="[Text]"/>
      <dgm:spPr/>
      <dgm:t>
        <a:bodyPr/>
        <a:lstStyle/>
        <a:p>
          <a:r>
            <a:rPr lang="en-US"/>
            <a:t>Dana Westgren</a:t>
          </a:r>
        </a:p>
      </dgm:t>
    </dgm:pt>
    <dgm:pt modelId="{DE7728AE-E3F2-43CB-AA5C-83BECEA7038B}" type="parTrans" cxnId="{FE6F6D35-BC5E-42E4-B6DA-BA7B9A432115}">
      <dgm:prSet/>
      <dgm:spPr/>
      <dgm:t>
        <a:bodyPr/>
        <a:lstStyle/>
        <a:p>
          <a:endParaRPr lang="en-US"/>
        </a:p>
      </dgm:t>
    </dgm:pt>
    <dgm:pt modelId="{673D21E9-7CBC-4ED7-87D9-B262B711EB52}" type="sibTrans" cxnId="{FE6F6D35-BC5E-42E4-B6DA-BA7B9A432115}">
      <dgm:prSet/>
      <dgm:spPr/>
      <dgm:t>
        <a:bodyPr/>
        <a:lstStyle/>
        <a:p>
          <a:endParaRPr lang="en-US"/>
        </a:p>
      </dgm:t>
    </dgm:pt>
    <dgm:pt modelId="{23EEE8CE-16BD-400D-A20F-4BC560044447}">
      <dgm:prSet phldrT="[Text]"/>
      <dgm:spPr/>
      <dgm:t>
        <a:bodyPr/>
        <a:lstStyle/>
        <a:p>
          <a:r>
            <a:rPr lang="en-US"/>
            <a:t>Workforce Analyst</a:t>
          </a:r>
          <a:br>
            <a:rPr lang="en-US"/>
          </a:br>
          <a:r>
            <a:rPr lang="en-US"/>
            <a:t>Workforce Investment: Adult Programs</a:t>
          </a:r>
        </a:p>
      </dgm:t>
    </dgm:pt>
    <dgm:pt modelId="{218F5DC7-436B-43FC-950F-7B8E7680A711}" type="parTrans" cxnId="{54B498D5-0BF1-4663-9EC3-4FF3840695B2}">
      <dgm:prSet/>
      <dgm:spPr/>
      <dgm:t>
        <a:bodyPr/>
        <a:lstStyle/>
        <a:p>
          <a:endParaRPr lang="en-US"/>
        </a:p>
      </dgm:t>
    </dgm:pt>
    <dgm:pt modelId="{FADBC880-CB45-403A-BC6A-114852B52A35}" type="sibTrans" cxnId="{54B498D5-0BF1-4663-9EC3-4FF3840695B2}">
      <dgm:prSet/>
      <dgm:spPr/>
      <dgm:t>
        <a:bodyPr/>
        <a:lstStyle/>
        <a:p>
          <a:endParaRPr lang="en-US"/>
        </a:p>
      </dgm:t>
    </dgm:pt>
    <dgm:pt modelId="{3C162414-957F-4C79-9C1D-95EC9AEF68C3}">
      <dgm:prSet phldrT="[Text]"/>
      <dgm:spPr/>
      <dgm:t>
        <a:bodyPr/>
        <a:lstStyle/>
        <a:p>
          <a:r>
            <a:rPr lang="en-US"/>
            <a:t>Senior Program Analyst</a:t>
          </a:r>
          <a:br>
            <a:rPr lang="en-US"/>
          </a:br>
          <a:r>
            <a:rPr lang="en-US"/>
            <a:t>Trade Adjustment Assistance</a:t>
          </a:r>
        </a:p>
      </dgm:t>
    </dgm:pt>
    <dgm:pt modelId="{A78A6941-6E4E-4E42-8A02-BBDA92174959}" type="parTrans" cxnId="{8B49BC9E-CB5C-4648-B41B-0A92A19DE04E}">
      <dgm:prSet/>
      <dgm:spPr/>
      <dgm:t>
        <a:bodyPr/>
        <a:lstStyle/>
        <a:p>
          <a:endParaRPr lang="en-US"/>
        </a:p>
      </dgm:t>
    </dgm:pt>
    <dgm:pt modelId="{C4E968F6-6DF4-4FAD-B683-D660396A8B22}" type="sibTrans" cxnId="{8B49BC9E-CB5C-4648-B41B-0A92A19DE04E}">
      <dgm:prSet/>
      <dgm:spPr/>
      <dgm:t>
        <a:bodyPr/>
        <a:lstStyle/>
        <a:p>
          <a:endParaRPr lang="en-US"/>
        </a:p>
      </dgm:t>
    </dgm:pt>
    <dgm:pt modelId="{1AF4BE29-2813-4912-A97E-96A218A94DCD}">
      <dgm:prSet phldrT="[Text]"/>
      <dgm:spPr/>
      <dgm:t>
        <a:bodyPr/>
        <a:lstStyle/>
        <a:p>
          <a:r>
            <a:rPr lang="en-US"/>
            <a:t>Senior Program Analyst</a:t>
          </a:r>
          <a:br>
            <a:rPr lang="en-US"/>
          </a:br>
          <a:r>
            <a:rPr lang="en-US"/>
            <a:t>Registered Apprenticeship</a:t>
          </a:r>
        </a:p>
      </dgm:t>
    </dgm:pt>
    <dgm:pt modelId="{E905B9C1-7F14-4FF3-A5C3-9DFA320DF812}" type="parTrans" cxnId="{19205C59-94AC-4EDE-A530-B4059CB21AE3}">
      <dgm:prSet/>
      <dgm:spPr/>
      <dgm:t>
        <a:bodyPr/>
        <a:lstStyle/>
        <a:p>
          <a:endParaRPr lang="en-US"/>
        </a:p>
      </dgm:t>
    </dgm:pt>
    <dgm:pt modelId="{5B0BFA5C-9ADC-4243-A1B2-F1FBC20588AD}" type="sibTrans" cxnId="{19205C59-94AC-4EDE-A530-B4059CB21AE3}">
      <dgm:prSet/>
      <dgm:spPr/>
      <dgm:t>
        <a:bodyPr/>
        <a:lstStyle/>
        <a:p>
          <a:endParaRPr lang="en-US"/>
        </a:p>
      </dgm:t>
    </dgm:pt>
    <dgm:pt modelId="{0F404F0E-5089-468E-9CAE-F8923E4F7254}">
      <dgm:prSet phldrT="[Text]"/>
      <dgm:spPr/>
      <dgm:t>
        <a:bodyPr/>
        <a:lstStyle/>
        <a:p>
          <a:r>
            <a:rPr lang="en-US"/>
            <a:t>Kellen Grode</a:t>
          </a:r>
        </a:p>
      </dgm:t>
    </dgm:pt>
    <dgm:pt modelId="{D7B0FE88-D052-4BB8-A747-4B74AF21EAEF}" type="parTrans" cxnId="{35694618-34FD-4A52-B91F-4978A202EF63}">
      <dgm:prSet/>
      <dgm:spPr/>
      <dgm:t>
        <a:bodyPr/>
        <a:lstStyle/>
        <a:p>
          <a:endParaRPr lang="en-US"/>
        </a:p>
      </dgm:t>
    </dgm:pt>
    <dgm:pt modelId="{EDB6E3EA-7B61-4DBE-8704-FC8317DC3022}" type="sibTrans" cxnId="{35694618-34FD-4A52-B91F-4978A202EF63}">
      <dgm:prSet/>
      <dgm:spPr/>
      <dgm:t>
        <a:bodyPr/>
        <a:lstStyle/>
        <a:p>
          <a:endParaRPr lang="en-US"/>
        </a:p>
      </dgm:t>
    </dgm:pt>
    <dgm:pt modelId="{6600E563-310D-419C-850B-7B2E349C4C92}">
      <dgm:prSet phldrT="[Text]"/>
      <dgm:spPr/>
      <dgm:t>
        <a:bodyPr/>
        <a:lstStyle/>
        <a:p>
          <a:r>
            <a:rPr lang="en-US"/>
            <a:t>Economist</a:t>
          </a:r>
          <a:br>
            <a:rPr lang="en-US"/>
          </a:br>
          <a:r>
            <a:rPr lang="en-US"/>
            <a:t>Policy Development and Research</a:t>
          </a:r>
        </a:p>
      </dgm:t>
    </dgm:pt>
    <dgm:pt modelId="{EA11BD54-1AEC-4E90-8A69-789588CAE30A}" type="parTrans" cxnId="{2E93CA15-7303-4CBA-B7C8-B912C4A9BC10}">
      <dgm:prSet/>
      <dgm:spPr/>
      <dgm:t>
        <a:bodyPr/>
        <a:lstStyle/>
        <a:p>
          <a:endParaRPr lang="en-US"/>
        </a:p>
      </dgm:t>
    </dgm:pt>
    <dgm:pt modelId="{65208BC0-F175-41CA-858F-0542160D16F4}" type="sibTrans" cxnId="{2E93CA15-7303-4CBA-B7C8-B912C4A9BC10}">
      <dgm:prSet/>
      <dgm:spPr/>
      <dgm:t>
        <a:bodyPr/>
        <a:lstStyle/>
        <a:p>
          <a:endParaRPr lang="en-US"/>
        </a:p>
      </dgm:t>
    </dgm:pt>
    <dgm:pt modelId="{77A2327D-72E6-428F-AA6C-DD9A6684467A}" type="pres">
      <dgm:prSet presAssocID="{A23C5332-3DF3-4CE1-BFEC-5D6E2F955944}" presName="Name0" presStyleCnt="0">
        <dgm:presLayoutVars>
          <dgm:chMax/>
          <dgm:chPref/>
          <dgm:dir/>
        </dgm:presLayoutVars>
      </dgm:prSet>
      <dgm:spPr/>
    </dgm:pt>
    <dgm:pt modelId="{1A87FD8B-83FC-49EB-8A19-B197EAD74CA9}" type="pres">
      <dgm:prSet presAssocID="{BE9F1E02-BD72-47B4-B0EC-D4DC15ACDE8A}" presName="composite" presStyleCnt="0">
        <dgm:presLayoutVars>
          <dgm:chMax val="1"/>
          <dgm:chPref val="1"/>
        </dgm:presLayoutVars>
      </dgm:prSet>
      <dgm:spPr/>
    </dgm:pt>
    <dgm:pt modelId="{95C6DDE1-B139-4471-B8BD-4DE938155CE7}" type="pres">
      <dgm:prSet presAssocID="{BE9F1E02-BD72-47B4-B0EC-D4DC15ACDE8A}" presName="Accent" presStyleLbl="trAlignAcc1" presStyleIdx="0" presStyleCnt="5">
        <dgm:presLayoutVars>
          <dgm:chMax val="0"/>
          <dgm:chPref val="0"/>
        </dgm:presLayoutVars>
      </dgm:prSet>
      <dgm:spPr/>
    </dgm:pt>
    <dgm:pt modelId="{4AEFE8F7-9ED4-4ADA-A7D4-B39721EC7795}" type="pres">
      <dgm:prSet presAssocID="{BE9F1E02-BD72-47B4-B0EC-D4DC15ACDE8A}" presName="Image" presStyleLbl="alignImgPlace1" presStyleIdx="0" presStyleCnt="5">
        <dgm:presLayoutVars>
          <dgm:chMax val="0"/>
          <dgm:chPref val="0"/>
        </dgm:presLayoutVars>
      </dgm:prSet>
      <dgm:spPr>
        <a:blipFill>
          <a:blip xmlns:r="http://schemas.openxmlformats.org/officeDocument/2006/relationships" r:embed="rId1">
            <a:extLst>
              <a:ext uri="{BEBA8EAE-BF5A-486C-A8C5-ECC9F3942E4B}">
                <a14:imgProps xmlns:a14="http://schemas.microsoft.com/office/drawing/2010/main">
                  <a14:imgLayer r:embed="rId2"/>
                </a14:imgProps>
              </a:ext>
            </a:extLst>
          </a:blip>
          <a:srcRect/>
          <a:stretch>
            <a:fillRect t="-9000" b="-9000"/>
          </a:stretch>
        </a:blipFill>
        <a:effectLst>
          <a:outerShdw blurRad="63500" sx="102000" sy="102000" algn="ctr" rotWithShape="0">
            <a:prstClr val="black">
              <a:alpha val="40000"/>
            </a:prstClr>
          </a:outerShdw>
        </a:effectLst>
      </dgm:spPr>
    </dgm:pt>
    <dgm:pt modelId="{895F7446-3552-4834-9991-26D169DF6978}" type="pres">
      <dgm:prSet presAssocID="{BE9F1E02-BD72-47B4-B0EC-D4DC15ACDE8A}" presName="ChildComposite" presStyleCnt="0"/>
      <dgm:spPr/>
    </dgm:pt>
    <dgm:pt modelId="{8AD35D57-D30A-4254-995F-3BF5C7C9E5D4}" type="pres">
      <dgm:prSet presAssocID="{BE9F1E02-BD72-47B4-B0EC-D4DC15ACDE8A}" presName="Child" presStyleLbl="node1" presStyleIdx="0" presStyleCnt="5">
        <dgm:presLayoutVars>
          <dgm:chMax val="0"/>
          <dgm:chPref val="0"/>
          <dgm:bulletEnabled val="1"/>
        </dgm:presLayoutVars>
      </dgm:prSet>
      <dgm:spPr/>
    </dgm:pt>
    <dgm:pt modelId="{8139CD4D-62C0-43A1-A1CB-770A44ABCFBF}" type="pres">
      <dgm:prSet presAssocID="{BE9F1E02-BD72-47B4-B0EC-D4DC15ACDE8A}" presName="Parent" presStyleLbl="revTx" presStyleIdx="0" presStyleCnt="5">
        <dgm:presLayoutVars>
          <dgm:chMax val="1"/>
          <dgm:chPref val="0"/>
          <dgm:bulletEnabled val="1"/>
        </dgm:presLayoutVars>
      </dgm:prSet>
      <dgm:spPr/>
    </dgm:pt>
    <dgm:pt modelId="{F42736C2-9352-49C9-8B6E-B14D5E0AD707}" type="pres">
      <dgm:prSet presAssocID="{C38D34AD-B02F-4030-A9C4-97EF08AFEEEE}" presName="sibTrans" presStyleCnt="0"/>
      <dgm:spPr/>
    </dgm:pt>
    <dgm:pt modelId="{838B4C05-8531-4BDB-AAF1-35000A918C3D}" type="pres">
      <dgm:prSet presAssocID="{3520EB47-0152-43BB-939E-E17C7BCDCE3C}" presName="composite" presStyleCnt="0">
        <dgm:presLayoutVars>
          <dgm:chMax val="1"/>
          <dgm:chPref val="1"/>
        </dgm:presLayoutVars>
      </dgm:prSet>
      <dgm:spPr/>
    </dgm:pt>
    <dgm:pt modelId="{D21C5404-F304-4DB3-B999-31A9550AF1C9}" type="pres">
      <dgm:prSet presAssocID="{3520EB47-0152-43BB-939E-E17C7BCDCE3C}" presName="Accent" presStyleLbl="trAlignAcc1" presStyleIdx="1" presStyleCnt="5">
        <dgm:presLayoutVars>
          <dgm:chMax val="0"/>
          <dgm:chPref val="0"/>
        </dgm:presLayoutVars>
      </dgm:prSet>
      <dgm:spPr/>
    </dgm:pt>
    <dgm:pt modelId="{5C0D13D9-0EB2-44FC-88FA-6D583B7D3FA5}" type="pres">
      <dgm:prSet presAssocID="{3520EB47-0152-43BB-939E-E17C7BCDCE3C}" presName="Image" presStyleLbl="alignImgPlace1" presStyleIdx="1" presStyleCnt="5">
        <dgm:presLayoutVars>
          <dgm:chMax val="0"/>
          <dgm:chPref val="0"/>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t="-33000" b="-33000"/>
          </a:stretch>
        </a:blipFill>
        <a:effectLst>
          <a:outerShdw blurRad="63500" sx="102000" sy="102000" algn="ctr" rotWithShape="0">
            <a:prstClr val="black">
              <a:alpha val="40000"/>
            </a:prstClr>
          </a:outerShdw>
        </a:effectLst>
      </dgm:spPr>
    </dgm:pt>
    <dgm:pt modelId="{CC8E65CD-BDE7-4A02-BFAE-B66545D8DD2A}" type="pres">
      <dgm:prSet presAssocID="{3520EB47-0152-43BB-939E-E17C7BCDCE3C}" presName="ChildComposite" presStyleCnt="0"/>
      <dgm:spPr/>
    </dgm:pt>
    <dgm:pt modelId="{2D3699EF-9319-4940-9CA3-A57ECCE81E84}" type="pres">
      <dgm:prSet presAssocID="{3520EB47-0152-43BB-939E-E17C7BCDCE3C}" presName="Child" presStyleLbl="node1" presStyleIdx="1" presStyleCnt="5">
        <dgm:presLayoutVars>
          <dgm:chMax val="0"/>
          <dgm:chPref val="0"/>
          <dgm:bulletEnabled val="1"/>
        </dgm:presLayoutVars>
      </dgm:prSet>
      <dgm:spPr/>
    </dgm:pt>
    <dgm:pt modelId="{57F345BE-F353-403A-8D58-80E7B0CD3ED9}" type="pres">
      <dgm:prSet presAssocID="{3520EB47-0152-43BB-939E-E17C7BCDCE3C}" presName="Parent" presStyleLbl="revTx" presStyleIdx="1" presStyleCnt="5">
        <dgm:presLayoutVars>
          <dgm:chMax val="1"/>
          <dgm:chPref val="0"/>
          <dgm:bulletEnabled val="1"/>
        </dgm:presLayoutVars>
      </dgm:prSet>
      <dgm:spPr/>
    </dgm:pt>
    <dgm:pt modelId="{75670717-A6FC-42BF-B19A-2C20C4B7536E}" type="pres">
      <dgm:prSet presAssocID="{8B83F90A-3C94-43A3-8E8B-CAE4400D94C6}" presName="sibTrans" presStyleCnt="0"/>
      <dgm:spPr/>
    </dgm:pt>
    <dgm:pt modelId="{6B7D72A5-CFBA-4464-8DAF-B3BECF3E33DF}" type="pres">
      <dgm:prSet presAssocID="{8133788C-AEFD-4BA6-A627-34D20CD792BE}" presName="composite" presStyleCnt="0">
        <dgm:presLayoutVars>
          <dgm:chMax val="1"/>
          <dgm:chPref val="1"/>
        </dgm:presLayoutVars>
      </dgm:prSet>
      <dgm:spPr/>
    </dgm:pt>
    <dgm:pt modelId="{013FEA21-B465-42C3-9FB4-329300BFD337}" type="pres">
      <dgm:prSet presAssocID="{8133788C-AEFD-4BA6-A627-34D20CD792BE}" presName="Accent" presStyleLbl="trAlignAcc1" presStyleIdx="2" presStyleCnt="5">
        <dgm:presLayoutVars>
          <dgm:chMax val="0"/>
          <dgm:chPref val="0"/>
        </dgm:presLayoutVars>
      </dgm:prSet>
      <dgm:spPr/>
    </dgm:pt>
    <dgm:pt modelId="{CA81CBFD-0F74-4350-ADA4-7FE2CE19AE82}" type="pres">
      <dgm:prSet presAssocID="{8133788C-AEFD-4BA6-A627-34D20CD792BE}" presName="Image" presStyleLbl="alignImgPlace1" presStyleIdx="2" presStyleCnt="5">
        <dgm:presLayoutVars>
          <dgm:chMax val="0"/>
          <dgm:chPref val="0"/>
        </dgm:presLayoutVars>
      </dgm:prSet>
      <dgm:spPr>
        <a:blipFill rotWithShape="1">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a:effectLst>
          <a:outerShdw blurRad="63500" sx="102000" sy="102000" algn="ctr" rotWithShape="0">
            <a:prstClr val="black">
              <a:alpha val="40000"/>
            </a:prstClr>
          </a:outerShdw>
        </a:effectLst>
      </dgm:spPr>
    </dgm:pt>
    <dgm:pt modelId="{7311F88F-ACD3-420C-9F2F-C8C5EB5DDA27}" type="pres">
      <dgm:prSet presAssocID="{8133788C-AEFD-4BA6-A627-34D20CD792BE}" presName="ChildComposite" presStyleCnt="0"/>
      <dgm:spPr/>
    </dgm:pt>
    <dgm:pt modelId="{5EE3E3BD-AF88-4CC6-BDD5-A15B07EEA035}" type="pres">
      <dgm:prSet presAssocID="{8133788C-AEFD-4BA6-A627-34D20CD792BE}" presName="Child" presStyleLbl="node1" presStyleIdx="2" presStyleCnt="5">
        <dgm:presLayoutVars>
          <dgm:chMax val="0"/>
          <dgm:chPref val="0"/>
          <dgm:bulletEnabled val="1"/>
        </dgm:presLayoutVars>
      </dgm:prSet>
      <dgm:spPr/>
    </dgm:pt>
    <dgm:pt modelId="{1EB215D8-15AC-4A99-97E6-637237ED53C7}" type="pres">
      <dgm:prSet presAssocID="{8133788C-AEFD-4BA6-A627-34D20CD792BE}" presName="Parent" presStyleLbl="revTx" presStyleIdx="2" presStyleCnt="5">
        <dgm:presLayoutVars>
          <dgm:chMax val="1"/>
          <dgm:chPref val="0"/>
          <dgm:bulletEnabled val="1"/>
        </dgm:presLayoutVars>
      </dgm:prSet>
      <dgm:spPr/>
    </dgm:pt>
    <dgm:pt modelId="{AEFB7F6F-9424-4D93-BA2B-3DBA6A00F7F9}" type="pres">
      <dgm:prSet presAssocID="{FD7918E4-6694-4447-8AA3-57A99B0FDD79}" presName="sibTrans" presStyleCnt="0"/>
      <dgm:spPr/>
    </dgm:pt>
    <dgm:pt modelId="{C218E3B7-1C57-44E3-878E-2F8164FDDFA5}" type="pres">
      <dgm:prSet presAssocID="{BA73F6BB-946F-4193-ACAE-3C2DE9E6FC55}" presName="composite" presStyleCnt="0">
        <dgm:presLayoutVars>
          <dgm:chMax val="1"/>
          <dgm:chPref val="1"/>
        </dgm:presLayoutVars>
      </dgm:prSet>
      <dgm:spPr/>
    </dgm:pt>
    <dgm:pt modelId="{91B41571-B458-4EAA-BD33-45B1D207D1BA}" type="pres">
      <dgm:prSet presAssocID="{BA73F6BB-946F-4193-ACAE-3C2DE9E6FC55}" presName="Accent" presStyleLbl="trAlignAcc1" presStyleIdx="3" presStyleCnt="5">
        <dgm:presLayoutVars>
          <dgm:chMax val="0"/>
          <dgm:chPref val="0"/>
        </dgm:presLayoutVars>
      </dgm:prSet>
      <dgm:spPr/>
    </dgm:pt>
    <dgm:pt modelId="{013CE31C-0304-4307-BE2E-C4F39C8C84E6}" type="pres">
      <dgm:prSet presAssocID="{BA73F6BB-946F-4193-ACAE-3C2DE9E6FC55}" presName="Image" presStyleLbl="alignImgPlace1" presStyleIdx="3" presStyleCnt="5">
        <dgm:presLayoutVars>
          <dgm:chMax val="0"/>
          <dgm:chPref val="0"/>
        </dgm:presLayoutVars>
      </dgm:prSet>
      <dgm:spPr>
        <a:effectLst>
          <a:outerShdw blurRad="63500" sx="102000" sy="102000" algn="ctr" rotWithShape="0">
            <a:prstClr val="black">
              <a:alpha val="40000"/>
            </a:prstClr>
          </a:outerShdw>
        </a:effectLst>
      </dgm:spPr>
    </dgm:pt>
    <dgm:pt modelId="{F4AD776A-5F8C-4007-B0E3-561552C46AE5}" type="pres">
      <dgm:prSet presAssocID="{BA73F6BB-946F-4193-ACAE-3C2DE9E6FC55}" presName="ChildComposite" presStyleCnt="0"/>
      <dgm:spPr/>
    </dgm:pt>
    <dgm:pt modelId="{648FDFA0-8817-4C88-ACFF-515B13C2C32C}" type="pres">
      <dgm:prSet presAssocID="{BA73F6BB-946F-4193-ACAE-3C2DE9E6FC55}" presName="Child" presStyleLbl="node1" presStyleIdx="3" presStyleCnt="5">
        <dgm:presLayoutVars>
          <dgm:chMax val="0"/>
          <dgm:chPref val="0"/>
          <dgm:bulletEnabled val="1"/>
        </dgm:presLayoutVars>
      </dgm:prSet>
      <dgm:spPr/>
    </dgm:pt>
    <dgm:pt modelId="{4B74929D-0CFF-49C8-8B8D-9D9782586AB2}" type="pres">
      <dgm:prSet presAssocID="{BA73F6BB-946F-4193-ACAE-3C2DE9E6FC55}" presName="Parent" presStyleLbl="revTx" presStyleIdx="3" presStyleCnt="5">
        <dgm:presLayoutVars>
          <dgm:chMax val="1"/>
          <dgm:chPref val="0"/>
          <dgm:bulletEnabled val="1"/>
        </dgm:presLayoutVars>
      </dgm:prSet>
      <dgm:spPr/>
    </dgm:pt>
    <dgm:pt modelId="{34EE08AA-8B0B-44E2-9FB9-E0B71332FAA7}" type="pres">
      <dgm:prSet presAssocID="{673D21E9-7CBC-4ED7-87D9-B262B711EB52}" presName="sibTrans" presStyleCnt="0"/>
      <dgm:spPr/>
    </dgm:pt>
    <dgm:pt modelId="{2F05A067-941B-46AA-B974-469975E2E077}" type="pres">
      <dgm:prSet presAssocID="{0F404F0E-5089-468E-9CAE-F8923E4F7254}" presName="composite" presStyleCnt="0">
        <dgm:presLayoutVars>
          <dgm:chMax val="1"/>
          <dgm:chPref val="1"/>
        </dgm:presLayoutVars>
      </dgm:prSet>
      <dgm:spPr/>
    </dgm:pt>
    <dgm:pt modelId="{1AF22716-D1BF-416D-9BEF-6E209065DDBB}" type="pres">
      <dgm:prSet presAssocID="{0F404F0E-5089-468E-9CAE-F8923E4F7254}" presName="Accent" presStyleLbl="trAlignAcc1" presStyleIdx="4" presStyleCnt="5">
        <dgm:presLayoutVars>
          <dgm:chMax val="0"/>
          <dgm:chPref val="0"/>
        </dgm:presLayoutVars>
      </dgm:prSet>
      <dgm:spPr/>
    </dgm:pt>
    <dgm:pt modelId="{0D7ADFE1-A671-4C34-B80B-538C195190D7}" type="pres">
      <dgm:prSet presAssocID="{0F404F0E-5089-468E-9CAE-F8923E4F7254}" presName="Image" presStyleLbl="alignImgPlace1" presStyleIdx="4" presStyleCnt="5">
        <dgm:presLayoutVars>
          <dgm:chMax val="0"/>
          <dgm:chPref val="0"/>
        </dgm:presLayoutVars>
      </dgm:prSet>
      <dgm:spPr>
        <a:blipFill rotWithShape="1">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effectLst>
          <a:outerShdw blurRad="63500" sx="102000" sy="102000" algn="ctr" rotWithShape="0">
            <a:prstClr val="black">
              <a:alpha val="40000"/>
            </a:prstClr>
          </a:outerShdw>
        </a:effectLst>
      </dgm:spPr>
    </dgm:pt>
    <dgm:pt modelId="{3ED9F572-52D9-494A-9A1C-CCDA174DD170}" type="pres">
      <dgm:prSet presAssocID="{0F404F0E-5089-468E-9CAE-F8923E4F7254}" presName="ChildComposite" presStyleCnt="0"/>
      <dgm:spPr/>
    </dgm:pt>
    <dgm:pt modelId="{F125C9B8-4713-489A-A5F1-958930120FB3}" type="pres">
      <dgm:prSet presAssocID="{0F404F0E-5089-468E-9CAE-F8923E4F7254}" presName="Child" presStyleLbl="node1" presStyleIdx="4" presStyleCnt="5">
        <dgm:presLayoutVars>
          <dgm:chMax val="0"/>
          <dgm:chPref val="0"/>
          <dgm:bulletEnabled val="1"/>
        </dgm:presLayoutVars>
      </dgm:prSet>
      <dgm:spPr/>
    </dgm:pt>
    <dgm:pt modelId="{6141AFD8-31A1-42A7-86F4-59B162395EB5}" type="pres">
      <dgm:prSet presAssocID="{0F404F0E-5089-468E-9CAE-F8923E4F7254}" presName="Parent" presStyleLbl="revTx" presStyleIdx="4" presStyleCnt="5">
        <dgm:presLayoutVars>
          <dgm:chMax val="1"/>
          <dgm:chPref val="0"/>
          <dgm:bulletEnabled val="1"/>
        </dgm:presLayoutVars>
      </dgm:prSet>
      <dgm:spPr/>
    </dgm:pt>
  </dgm:ptLst>
  <dgm:cxnLst>
    <dgm:cxn modelId="{8EC3CE02-E71E-43F8-962D-449FB77D5CCE}" srcId="{8133788C-AEFD-4BA6-A627-34D20CD792BE}" destId="{5E400113-9AF4-45BC-94F5-2B8E0C687549}" srcOrd="0" destOrd="0" parTransId="{F2A8ECE8-6FFD-423F-A0F9-530303693F4B}" sibTransId="{42B48523-B062-417B-B1ED-EE853029EBA5}"/>
    <dgm:cxn modelId="{2E93CA15-7303-4CBA-B7C8-B912C4A9BC10}" srcId="{0F404F0E-5089-468E-9CAE-F8923E4F7254}" destId="{6600E563-310D-419C-850B-7B2E349C4C92}" srcOrd="0" destOrd="0" parTransId="{EA11BD54-1AEC-4E90-8A69-789588CAE30A}" sibTransId="{65208BC0-F175-41CA-858F-0542160D16F4}"/>
    <dgm:cxn modelId="{35694618-34FD-4A52-B91F-4978A202EF63}" srcId="{A23C5332-3DF3-4CE1-BFEC-5D6E2F955944}" destId="{0F404F0E-5089-468E-9CAE-F8923E4F7254}" srcOrd="4" destOrd="0" parTransId="{D7B0FE88-D052-4BB8-A747-4B74AF21EAEF}" sibTransId="{EDB6E3EA-7B61-4DBE-8704-FC8317DC3022}"/>
    <dgm:cxn modelId="{B9A35819-42D4-4F1A-807A-126D4FD125CE}" type="presOf" srcId="{A23C5332-3DF3-4CE1-BFEC-5D6E2F955944}" destId="{77A2327D-72E6-428F-AA6C-DD9A6684467A}" srcOrd="0" destOrd="0" presId="urn:microsoft.com/office/officeart/2008/layout/CaptionedPictures"/>
    <dgm:cxn modelId="{E098AE25-23CD-4C71-94B6-4C667185D0C4}" type="presOf" srcId="{5E400113-9AF4-45BC-94F5-2B8E0C687549}" destId="{5EE3E3BD-AF88-4CC6-BDD5-A15B07EEA035}" srcOrd="0" destOrd="0" presId="urn:microsoft.com/office/officeart/2008/layout/CaptionedPictures"/>
    <dgm:cxn modelId="{12B2A22C-C694-49E5-A8EE-7B4E79324B39}" type="presOf" srcId="{23EEE8CE-16BD-400D-A20F-4BC560044447}" destId="{648FDFA0-8817-4C88-ACFF-515B13C2C32C}" srcOrd="0" destOrd="0" presId="urn:microsoft.com/office/officeart/2008/layout/CaptionedPictures"/>
    <dgm:cxn modelId="{80212E2F-FF3B-4D5D-BBA3-D70060B1D5F7}" type="presOf" srcId="{BA73F6BB-946F-4193-ACAE-3C2DE9E6FC55}" destId="{4B74929D-0CFF-49C8-8B8D-9D9782586AB2}" srcOrd="0" destOrd="0" presId="urn:microsoft.com/office/officeart/2008/layout/CaptionedPictures"/>
    <dgm:cxn modelId="{FE6F6D35-BC5E-42E4-B6DA-BA7B9A432115}" srcId="{A23C5332-3DF3-4CE1-BFEC-5D6E2F955944}" destId="{BA73F6BB-946F-4193-ACAE-3C2DE9E6FC55}" srcOrd="3" destOrd="0" parTransId="{DE7728AE-E3F2-43CB-AA5C-83BECEA7038B}" sibTransId="{673D21E9-7CBC-4ED7-87D9-B262B711EB52}"/>
    <dgm:cxn modelId="{8E02D86F-0EB6-4F51-8D46-7F3B9898231C}" srcId="{A23C5332-3DF3-4CE1-BFEC-5D6E2F955944}" destId="{3520EB47-0152-43BB-939E-E17C7BCDCE3C}" srcOrd="1" destOrd="0" parTransId="{611E9FB8-0CFD-480E-967C-74605FF1FEC8}" sibTransId="{8B83F90A-3C94-43A3-8E8B-CAE4400D94C6}"/>
    <dgm:cxn modelId="{49590C76-57F2-46ED-80AF-135766CE2B51}" type="presOf" srcId="{3C162414-957F-4C79-9C1D-95EC9AEF68C3}" destId="{8AD35D57-D30A-4254-995F-3BF5C7C9E5D4}" srcOrd="0" destOrd="0" presId="urn:microsoft.com/office/officeart/2008/layout/CaptionedPictures"/>
    <dgm:cxn modelId="{19205C59-94AC-4EDE-A530-B4059CB21AE3}" srcId="{3520EB47-0152-43BB-939E-E17C7BCDCE3C}" destId="{1AF4BE29-2813-4912-A97E-96A218A94DCD}" srcOrd="0" destOrd="0" parTransId="{E905B9C1-7F14-4FF3-A5C3-9DFA320DF812}" sibTransId="{5B0BFA5C-9ADC-4243-A1B2-F1FBC20588AD}"/>
    <dgm:cxn modelId="{84A8C359-DEA9-488C-B739-D3D91C39CF34}" type="presOf" srcId="{3520EB47-0152-43BB-939E-E17C7BCDCE3C}" destId="{57F345BE-F353-403A-8D58-80E7B0CD3ED9}" srcOrd="0" destOrd="0" presId="urn:microsoft.com/office/officeart/2008/layout/CaptionedPictures"/>
    <dgm:cxn modelId="{B65AEB7C-7B92-4B50-934E-DD09D60B318A}" type="presOf" srcId="{1AF4BE29-2813-4912-A97E-96A218A94DCD}" destId="{2D3699EF-9319-4940-9CA3-A57ECCE81E84}" srcOrd="0" destOrd="0" presId="urn:microsoft.com/office/officeart/2008/layout/CaptionedPictures"/>
    <dgm:cxn modelId="{D6C7A081-9D3A-46C7-8FF7-111E4540CEFA}" srcId="{A23C5332-3DF3-4CE1-BFEC-5D6E2F955944}" destId="{8133788C-AEFD-4BA6-A627-34D20CD792BE}" srcOrd="2" destOrd="0" parTransId="{C96793D5-4350-4DC5-BFCC-C0557B0D9671}" sibTransId="{FD7918E4-6694-4447-8AA3-57A99B0FDD79}"/>
    <dgm:cxn modelId="{0344AF85-3709-4A28-B38C-67C4A61D9973}" type="presOf" srcId="{6600E563-310D-419C-850B-7B2E349C4C92}" destId="{F125C9B8-4713-489A-A5F1-958930120FB3}" srcOrd="0" destOrd="0" presId="urn:microsoft.com/office/officeart/2008/layout/CaptionedPictures"/>
    <dgm:cxn modelId="{8B49BC9E-CB5C-4648-B41B-0A92A19DE04E}" srcId="{BE9F1E02-BD72-47B4-B0EC-D4DC15ACDE8A}" destId="{3C162414-957F-4C79-9C1D-95EC9AEF68C3}" srcOrd="0" destOrd="0" parTransId="{A78A6941-6E4E-4E42-8A02-BBDA92174959}" sibTransId="{C4E968F6-6DF4-4FAD-B683-D660396A8B22}"/>
    <dgm:cxn modelId="{182EA1A5-3FBA-40AE-BB9F-1B658319F8E7}" type="presOf" srcId="{8133788C-AEFD-4BA6-A627-34D20CD792BE}" destId="{1EB215D8-15AC-4A99-97E6-637237ED53C7}" srcOrd="0" destOrd="0" presId="urn:microsoft.com/office/officeart/2008/layout/CaptionedPictures"/>
    <dgm:cxn modelId="{59B11EB3-5B57-48EE-9336-AB29B8FF6231}" srcId="{A23C5332-3DF3-4CE1-BFEC-5D6E2F955944}" destId="{BE9F1E02-BD72-47B4-B0EC-D4DC15ACDE8A}" srcOrd="0" destOrd="0" parTransId="{46B60C4F-C79E-4C8A-839E-8822D7A7F142}" sibTransId="{C38D34AD-B02F-4030-A9C4-97EF08AFEEEE}"/>
    <dgm:cxn modelId="{F949DDC5-952A-40FF-9E15-B95EE3006471}" type="presOf" srcId="{BE9F1E02-BD72-47B4-B0EC-D4DC15ACDE8A}" destId="{8139CD4D-62C0-43A1-A1CB-770A44ABCFBF}" srcOrd="0" destOrd="0" presId="urn:microsoft.com/office/officeart/2008/layout/CaptionedPictures"/>
    <dgm:cxn modelId="{54B498D5-0BF1-4663-9EC3-4FF3840695B2}" srcId="{BA73F6BB-946F-4193-ACAE-3C2DE9E6FC55}" destId="{23EEE8CE-16BD-400D-A20F-4BC560044447}" srcOrd="0" destOrd="0" parTransId="{218F5DC7-436B-43FC-950F-7B8E7680A711}" sibTransId="{FADBC880-CB45-403A-BC6A-114852B52A35}"/>
    <dgm:cxn modelId="{B4D7C0E4-39AC-4341-90E7-BA6701D53C8B}" type="presOf" srcId="{0F404F0E-5089-468E-9CAE-F8923E4F7254}" destId="{6141AFD8-31A1-42A7-86F4-59B162395EB5}" srcOrd="0" destOrd="0" presId="urn:microsoft.com/office/officeart/2008/layout/CaptionedPictures"/>
    <dgm:cxn modelId="{4D04759D-1C68-45C6-95D6-0CD236DADA25}" type="presParOf" srcId="{77A2327D-72E6-428F-AA6C-DD9A6684467A}" destId="{1A87FD8B-83FC-49EB-8A19-B197EAD74CA9}" srcOrd="0" destOrd="0" presId="urn:microsoft.com/office/officeart/2008/layout/CaptionedPictures"/>
    <dgm:cxn modelId="{5324C496-B8B4-446B-95ED-30588ECE131D}" type="presParOf" srcId="{1A87FD8B-83FC-49EB-8A19-B197EAD74CA9}" destId="{95C6DDE1-B139-4471-B8BD-4DE938155CE7}" srcOrd="0" destOrd="0" presId="urn:microsoft.com/office/officeart/2008/layout/CaptionedPictures"/>
    <dgm:cxn modelId="{FCE95813-9879-47AF-B848-946D0FE6DB7B}" type="presParOf" srcId="{1A87FD8B-83FC-49EB-8A19-B197EAD74CA9}" destId="{4AEFE8F7-9ED4-4ADA-A7D4-B39721EC7795}" srcOrd="1" destOrd="0" presId="urn:microsoft.com/office/officeart/2008/layout/CaptionedPictures"/>
    <dgm:cxn modelId="{177F1646-2854-4459-A3CC-A2A553E7251A}" type="presParOf" srcId="{1A87FD8B-83FC-49EB-8A19-B197EAD74CA9}" destId="{895F7446-3552-4834-9991-26D169DF6978}" srcOrd="2" destOrd="0" presId="urn:microsoft.com/office/officeart/2008/layout/CaptionedPictures"/>
    <dgm:cxn modelId="{D1F23955-FD6B-4675-967B-CC149161A9C0}" type="presParOf" srcId="{895F7446-3552-4834-9991-26D169DF6978}" destId="{8AD35D57-D30A-4254-995F-3BF5C7C9E5D4}" srcOrd="0" destOrd="0" presId="urn:microsoft.com/office/officeart/2008/layout/CaptionedPictures"/>
    <dgm:cxn modelId="{E318FD2C-6639-4756-9DE3-17AB7AAF24E6}" type="presParOf" srcId="{895F7446-3552-4834-9991-26D169DF6978}" destId="{8139CD4D-62C0-43A1-A1CB-770A44ABCFBF}" srcOrd="1" destOrd="0" presId="urn:microsoft.com/office/officeart/2008/layout/CaptionedPictures"/>
    <dgm:cxn modelId="{D50726A0-48FC-4F38-A643-57158A3CCA96}" type="presParOf" srcId="{77A2327D-72E6-428F-AA6C-DD9A6684467A}" destId="{F42736C2-9352-49C9-8B6E-B14D5E0AD707}" srcOrd="1" destOrd="0" presId="urn:microsoft.com/office/officeart/2008/layout/CaptionedPictures"/>
    <dgm:cxn modelId="{C571DEC0-EC59-4E05-B1DB-4144530240BD}" type="presParOf" srcId="{77A2327D-72E6-428F-AA6C-DD9A6684467A}" destId="{838B4C05-8531-4BDB-AAF1-35000A918C3D}" srcOrd="2" destOrd="0" presId="urn:microsoft.com/office/officeart/2008/layout/CaptionedPictures"/>
    <dgm:cxn modelId="{E293C080-D6F4-4441-9285-9258745AA960}" type="presParOf" srcId="{838B4C05-8531-4BDB-AAF1-35000A918C3D}" destId="{D21C5404-F304-4DB3-B999-31A9550AF1C9}" srcOrd="0" destOrd="0" presId="urn:microsoft.com/office/officeart/2008/layout/CaptionedPictures"/>
    <dgm:cxn modelId="{4F58246D-3D25-4953-A066-77F3E74FA0A0}" type="presParOf" srcId="{838B4C05-8531-4BDB-AAF1-35000A918C3D}" destId="{5C0D13D9-0EB2-44FC-88FA-6D583B7D3FA5}" srcOrd="1" destOrd="0" presId="urn:microsoft.com/office/officeart/2008/layout/CaptionedPictures"/>
    <dgm:cxn modelId="{B37FB700-A383-46EE-A74E-3CAAF7CBA65A}" type="presParOf" srcId="{838B4C05-8531-4BDB-AAF1-35000A918C3D}" destId="{CC8E65CD-BDE7-4A02-BFAE-B66545D8DD2A}" srcOrd="2" destOrd="0" presId="urn:microsoft.com/office/officeart/2008/layout/CaptionedPictures"/>
    <dgm:cxn modelId="{E2BF7361-B037-479A-A9E4-97C3637F36DB}" type="presParOf" srcId="{CC8E65CD-BDE7-4A02-BFAE-B66545D8DD2A}" destId="{2D3699EF-9319-4940-9CA3-A57ECCE81E84}" srcOrd="0" destOrd="0" presId="urn:microsoft.com/office/officeart/2008/layout/CaptionedPictures"/>
    <dgm:cxn modelId="{61A625C5-1017-4EE5-9062-D54D92F53188}" type="presParOf" srcId="{CC8E65CD-BDE7-4A02-BFAE-B66545D8DD2A}" destId="{57F345BE-F353-403A-8D58-80E7B0CD3ED9}" srcOrd="1" destOrd="0" presId="urn:microsoft.com/office/officeart/2008/layout/CaptionedPictures"/>
    <dgm:cxn modelId="{96E069E7-D7FF-415D-BA03-78BC8A78E9FC}" type="presParOf" srcId="{77A2327D-72E6-428F-AA6C-DD9A6684467A}" destId="{75670717-A6FC-42BF-B19A-2C20C4B7536E}" srcOrd="3" destOrd="0" presId="urn:microsoft.com/office/officeart/2008/layout/CaptionedPictures"/>
    <dgm:cxn modelId="{063E4AD0-C0D5-4DB1-9A52-86D5489B1B88}" type="presParOf" srcId="{77A2327D-72E6-428F-AA6C-DD9A6684467A}" destId="{6B7D72A5-CFBA-4464-8DAF-B3BECF3E33DF}" srcOrd="4" destOrd="0" presId="urn:microsoft.com/office/officeart/2008/layout/CaptionedPictures"/>
    <dgm:cxn modelId="{545CE4C1-9140-460D-B69F-2B5FB2E7DEAB}" type="presParOf" srcId="{6B7D72A5-CFBA-4464-8DAF-B3BECF3E33DF}" destId="{013FEA21-B465-42C3-9FB4-329300BFD337}" srcOrd="0" destOrd="0" presId="urn:microsoft.com/office/officeart/2008/layout/CaptionedPictures"/>
    <dgm:cxn modelId="{FBD23BE9-7EA0-4E05-9AE4-3A5E59F8AF6A}" type="presParOf" srcId="{6B7D72A5-CFBA-4464-8DAF-B3BECF3E33DF}" destId="{CA81CBFD-0F74-4350-ADA4-7FE2CE19AE82}" srcOrd="1" destOrd="0" presId="urn:microsoft.com/office/officeart/2008/layout/CaptionedPictures"/>
    <dgm:cxn modelId="{CD6E33B8-44C5-458C-A153-85968368EF5B}" type="presParOf" srcId="{6B7D72A5-CFBA-4464-8DAF-B3BECF3E33DF}" destId="{7311F88F-ACD3-420C-9F2F-C8C5EB5DDA27}" srcOrd="2" destOrd="0" presId="urn:microsoft.com/office/officeart/2008/layout/CaptionedPictures"/>
    <dgm:cxn modelId="{4C370372-F154-4053-A7A4-84E1F0C5C211}" type="presParOf" srcId="{7311F88F-ACD3-420C-9F2F-C8C5EB5DDA27}" destId="{5EE3E3BD-AF88-4CC6-BDD5-A15B07EEA035}" srcOrd="0" destOrd="0" presId="urn:microsoft.com/office/officeart/2008/layout/CaptionedPictures"/>
    <dgm:cxn modelId="{52F60D31-A681-4BC5-A295-8C6220A989E8}" type="presParOf" srcId="{7311F88F-ACD3-420C-9F2F-C8C5EB5DDA27}" destId="{1EB215D8-15AC-4A99-97E6-637237ED53C7}" srcOrd="1" destOrd="0" presId="urn:microsoft.com/office/officeart/2008/layout/CaptionedPictures"/>
    <dgm:cxn modelId="{1A109628-6CD1-46BE-A9A3-8E0C5D499B25}" type="presParOf" srcId="{77A2327D-72E6-428F-AA6C-DD9A6684467A}" destId="{AEFB7F6F-9424-4D93-BA2B-3DBA6A00F7F9}" srcOrd="5" destOrd="0" presId="urn:microsoft.com/office/officeart/2008/layout/CaptionedPictures"/>
    <dgm:cxn modelId="{440F2C16-612C-403C-8480-896C4AE288E1}" type="presParOf" srcId="{77A2327D-72E6-428F-AA6C-DD9A6684467A}" destId="{C218E3B7-1C57-44E3-878E-2F8164FDDFA5}" srcOrd="6" destOrd="0" presId="urn:microsoft.com/office/officeart/2008/layout/CaptionedPictures"/>
    <dgm:cxn modelId="{0857ECAE-4830-4B4A-92EF-AAFFCCAC116D}" type="presParOf" srcId="{C218E3B7-1C57-44E3-878E-2F8164FDDFA5}" destId="{91B41571-B458-4EAA-BD33-45B1D207D1BA}" srcOrd="0" destOrd="0" presId="urn:microsoft.com/office/officeart/2008/layout/CaptionedPictures"/>
    <dgm:cxn modelId="{69E8E328-D22E-4F26-84F0-D23F22DEA851}" type="presParOf" srcId="{C218E3B7-1C57-44E3-878E-2F8164FDDFA5}" destId="{013CE31C-0304-4307-BE2E-C4F39C8C84E6}" srcOrd="1" destOrd="0" presId="urn:microsoft.com/office/officeart/2008/layout/CaptionedPictures"/>
    <dgm:cxn modelId="{73C8ABD7-2F03-411D-AD42-A6AD448487C1}" type="presParOf" srcId="{C218E3B7-1C57-44E3-878E-2F8164FDDFA5}" destId="{F4AD776A-5F8C-4007-B0E3-561552C46AE5}" srcOrd="2" destOrd="0" presId="urn:microsoft.com/office/officeart/2008/layout/CaptionedPictures"/>
    <dgm:cxn modelId="{B5C01C49-2E4A-42E5-BBF5-8AED2D03CBB3}" type="presParOf" srcId="{F4AD776A-5F8C-4007-B0E3-561552C46AE5}" destId="{648FDFA0-8817-4C88-ACFF-515B13C2C32C}" srcOrd="0" destOrd="0" presId="urn:microsoft.com/office/officeart/2008/layout/CaptionedPictures"/>
    <dgm:cxn modelId="{0757F7FC-E528-4707-A5A9-CA1BC96588A2}" type="presParOf" srcId="{F4AD776A-5F8C-4007-B0E3-561552C46AE5}" destId="{4B74929D-0CFF-49C8-8B8D-9D9782586AB2}" srcOrd="1" destOrd="0" presId="urn:microsoft.com/office/officeart/2008/layout/CaptionedPictures"/>
    <dgm:cxn modelId="{ED90596B-6D46-4C8C-A3BF-EF927AFEA944}" type="presParOf" srcId="{77A2327D-72E6-428F-AA6C-DD9A6684467A}" destId="{34EE08AA-8B0B-44E2-9FB9-E0B71332FAA7}" srcOrd="7" destOrd="0" presId="urn:microsoft.com/office/officeart/2008/layout/CaptionedPictures"/>
    <dgm:cxn modelId="{000B46EF-2417-4823-9F43-949302C09584}" type="presParOf" srcId="{77A2327D-72E6-428F-AA6C-DD9A6684467A}" destId="{2F05A067-941B-46AA-B974-469975E2E077}" srcOrd="8" destOrd="0" presId="urn:microsoft.com/office/officeart/2008/layout/CaptionedPictures"/>
    <dgm:cxn modelId="{6B49CCB9-6E43-4ED7-8B7B-FFDC8EBF320C}" type="presParOf" srcId="{2F05A067-941B-46AA-B974-469975E2E077}" destId="{1AF22716-D1BF-416D-9BEF-6E209065DDBB}" srcOrd="0" destOrd="0" presId="urn:microsoft.com/office/officeart/2008/layout/CaptionedPictures"/>
    <dgm:cxn modelId="{F5F6DE4C-C32F-48E6-8E74-170FC6267599}" type="presParOf" srcId="{2F05A067-941B-46AA-B974-469975E2E077}" destId="{0D7ADFE1-A671-4C34-B80B-538C195190D7}" srcOrd="1" destOrd="0" presId="urn:microsoft.com/office/officeart/2008/layout/CaptionedPictures"/>
    <dgm:cxn modelId="{C5EA77F0-C234-4115-8F2D-0AD0C0025654}" type="presParOf" srcId="{2F05A067-941B-46AA-B974-469975E2E077}" destId="{3ED9F572-52D9-494A-9A1C-CCDA174DD170}" srcOrd="2" destOrd="0" presId="urn:microsoft.com/office/officeart/2008/layout/CaptionedPictures"/>
    <dgm:cxn modelId="{F2FB3CFB-E62B-4B32-9C13-C4A9C0521381}" type="presParOf" srcId="{3ED9F572-52D9-494A-9A1C-CCDA174DD170}" destId="{F125C9B8-4713-489A-A5F1-958930120FB3}" srcOrd="0" destOrd="0" presId="urn:microsoft.com/office/officeart/2008/layout/CaptionedPictures"/>
    <dgm:cxn modelId="{F79A946C-D760-4152-B23F-9CE40C55AB13}" type="presParOf" srcId="{3ED9F572-52D9-494A-9A1C-CCDA174DD170}" destId="{6141AFD8-31A1-42A7-86F4-59B162395EB5}" srcOrd="1" destOrd="0" presId="urn:microsoft.com/office/officeart/2008/layout/CaptionedPicture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317BC5-5DDA-4D53-9142-51BEC44C603E}" type="doc">
      <dgm:prSet loTypeId="urn:microsoft.com/office/officeart/2005/8/layout/pyramid1" loCatId="pyramid" qsTypeId="urn:microsoft.com/office/officeart/2005/8/quickstyle/simple1" qsCatId="simple" csTypeId="urn:microsoft.com/office/officeart/2005/8/colors/accent1_5" csCatId="accent1" phldr="1"/>
      <dgm:spPr/>
      <dgm:t>
        <a:bodyPr/>
        <a:lstStyle/>
        <a:p>
          <a:endParaRPr lang="en-US"/>
        </a:p>
      </dgm:t>
    </dgm:pt>
    <dgm:pt modelId="{A9E532AC-5EC5-4DCE-B1D0-671E38ADE924}">
      <dgm:prSet custT="1"/>
      <dgm:spPr/>
      <dgm:t>
        <a:bodyPr/>
        <a:lstStyle/>
        <a:p>
          <a:r>
            <a:rPr lang="en-US" sz="1400" b="1">
              <a:solidFill>
                <a:schemeClr val="bg1"/>
              </a:solidFill>
            </a:rPr>
            <a:t>Other Non-Occupational Skills</a:t>
          </a:r>
        </a:p>
      </dgm:t>
    </dgm:pt>
    <dgm:pt modelId="{23298F2A-A5B1-4238-97AE-D0E8A110B090}" type="parTrans" cxnId="{E7561B47-EE28-4739-A44C-FFBE11180C43}">
      <dgm:prSet/>
      <dgm:spPr/>
      <dgm:t>
        <a:bodyPr/>
        <a:lstStyle/>
        <a:p>
          <a:endParaRPr lang="en-US" sz="1400"/>
        </a:p>
      </dgm:t>
    </dgm:pt>
    <dgm:pt modelId="{B19D02DC-E5C0-4DBE-9077-C9C3B570EE28}" type="sibTrans" cxnId="{E7561B47-EE28-4739-A44C-FFBE11180C43}">
      <dgm:prSet/>
      <dgm:spPr/>
      <dgm:t>
        <a:bodyPr/>
        <a:lstStyle/>
        <a:p>
          <a:endParaRPr lang="en-US" sz="1400"/>
        </a:p>
      </dgm:t>
    </dgm:pt>
    <dgm:pt modelId="{13BA08B8-A616-4B64-B375-7AAF274A4114}">
      <dgm:prSet custT="1"/>
      <dgm:spPr/>
      <dgm:t>
        <a:bodyPr/>
        <a:lstStyle/>
        <a:p>
          <a:r>
            <a:rPr lang="en-US" sz="1400" b="1">
              <a:solidFill>
                <a:schemeClr val="bg1"/>
              </a:solidFill>
            </a:rPr>
            <a:t>Skills Upgrading or Occupational Skills</a:t>
          </a:r>
        </a:p>
      </dgm:t>
    </dgm:pt>
    <dgm:pt modelId="{A759FAA9-E919-4734-B313-E5B07800FC64}" type="parTrans" cxnId="{7E1BF12B-154B-4022-850D-5D479D762F21}">
      <dgm:prSet/>
      <dgm:spPr/>
      <dgm:t>
        <a:bodyPr/>
        <a:lstStyle/>
        <a:p>
          <a:endParaRPr lang="en-US" sz="1400"/>
        </a:p>
      </dgm:t>
    </dgm:pt>
    <dgm:pt modelId="{A7BBC54A-8388-4D91-80DC-805F9FB67F86}" type="sibTrans" cxnId="{7E1BF12B-154B-4022-850D-5D479D762F21}">
      <dgm:prSet/>
      <dgm:spPr/>
      <dgm:t>
        <a:bodyPr/>
        <a:lstStyle/>
        <a:p>
          <a:endParaRPr lang="en-US" sz="1400"/>
        </a:p>
      </dgm:t>
    </dgm:pt>
    <dgm:pt modelId="{7C590BD5-736F-49A4-A1F5-B63C5CDDD981}">
      <dgm:prSet custT="1"/>
      <dgm:spPr/>
      <dgm:t>
        <a:bodyPr/>
        <a:lstStyle/>
        <a:p>
          <a:r>
            <a:rPr lang="en-US" sz="1400" b="1">
              <a:solidFill>
                <a:schemeClr val="bg1"/>
              </a:solidFill>
            </a:rPr>
            <a:t>Prerequisite or Entrepreneurial</a:t>
          </a:r>
        </a:p>
      </dgm:t>
    </dgm:pt>
    <dgm:pt modelId="{E1F4B390-93AF-4F0B-AB43-08D70E5F5546}" type="parTrans" cxnId="{358463ED-A9E9-4D56-AABB-EAD32165CE79}">
      <dgm:prSet/>
      <dgm:spPr/>
      <dgm:t>
        <a:bodyPr/>
        <a:lstStyle/>
        <a:p>
          <a:endParaRPr lang="en-US" sz="1400"/>
        </a:p>
      </dgm:t>
    </dgm:pt>
    <dgm:pt modelId="{36FD5346-4AC5-4296-B010-4833E76D17E6}" type="sibTrans" cxnId="{358463ED-A9E9-4D56-AABB-EAD32165CE79}">
      <dgm:prSet/>
      <dgm:spPr/>
      <dgm:t>
        <a:bodyPr/>
        <a:lstStyle/>
        <a:p>
          <a:endParaRPr lang="en-US" sz="1400"/>
        </a:p>
      </dgm:t>
    </dgm:pt>
    <dgm:pt modelId="{BF61D6E6-1E44-4385-A9B1-C6069F620D3E}">
      <dgm:prSet custT="1"/>
      <dgm:spPr/>
      <dgm:t>
        <a:bodyPr/>
        <a:lstStyle/>
        <a:p>
          <a:r>
            <a:rPr lang="en-US" sz="1400" b="1">
              <a:solidFill>
                <a:schemeClr val="bg1"/>
              </a:solidFill>
            </a:rPr>
            <a:t>ABE or ESL</a:t>
          </a:r>
        </a:p>
      </dgm:t>
    </dgm:pt>
    <dgm:pt modelId="{4D72E498-E6D5-4AA0-8DE0-4E97D5523943}" type="parTrans" cxnId="{F24C1ECF-0E52-4F8F-BB11-C6C66EEAE344}">
      <dgm:prSet/>
      <dgm:spPr/>
      <dgm:t>
        <a:bodyPr/>
        <a:lstStyle/>
        <a:p>
          <a:endParaRPr lang="en-US" sz="1400"/>
        </a:p>
      </dgm:t>
    </dgm:pt>
    <dgm:pt modelId="{8CD0BF73-2EB3-4266-A4D2-B5A71A4C502A}" type="sibTrans" cxnId="{F24C1ECF-0E52-4F8F-BB11-C6C66EEAE344}">
      <dgm:prSet/>
      <dgm:spPr/>
      <dgm:t>
        <a:bodyPr/>
        <a:lstStyle/>
        <a:p>
          <a:endParaRPr lang="en-US" sz="1400"/>
        </a:p>
      </dgm:t>
    </dgm:pt>
    <dgm:pt modelId="{23945AE3-6AFB-4E32-AD0B-168285484105}">
      <dgm:prSet custT="1"/>
      <dgm:spPr/>
      <dgm:t>
        <a:bodyPr/>
        <a:lstStyle/>
        <a:p>
          <a:r>
            <a:rPr lang="en-US" sz="1400" b="1">
              <a:solidFill>
                <a:schemeClr val="bg1"/>
              </a:solidFill>
            </a:rPr>
            <a:t>OJT</a:t>
          </a:r>
        </a:p>
      </dgm:t>
    </dgm:pt>
    <dgm:pt modelId="{9D53C6E5-B100-4CB1-9CEE-52BD5AA32B5D}" type="parTrans" cxnId="{FB4D9DB6-A454-4484-A4D7-BC6D53CD581E}">
      <dgm:prSet/>
      <dgm:spPr/>
      <dgm:t>
        <a:bodyPr/>
        <a:lstStyle/>
        <a:p>
          <a:endParaRPr lang="en-US" sz="1400"/>
        </a:p>
      </dgm:t>
    </dgm:pt>
    <dgm:pt modelId="{A807E62D-A934-4692-8700-B3D6967C38D2}" type="sibTrans" cxnId="{FB4D9DB6-A454-4484-A4D7-BC6D53CD581E}">
      <dgm:prSet/>
      <dgm:spPr/>
      <dgm:t>
        <a:bodyPr/>
        <a:lstStyle/>
        <a:p>
          <a:endParaRPr lang="en-US" sz="1400"/>
        </a:p>
      </dgm:t>
    </dgm:pt>
    <dgm:pt modelId="{9E736749-4000-491C-AD5B-368318AFCE91}">
      <dgm:prSet custT="1"/>
      <dgm:spPr/>
      <dgm:t>
        <a:bodyPr/>
        <a:lstStyle/>
        <a:p>
          <a:r>
            <a:rPr lang="en-US" sz="1400" b="1">
              <a:solidFill>
                <a:schemeClr val="bg1"/>
              </a:solidFill>
            </a:rPr>
            <a:t>Customized</a:t>
          </a:r>
        </a:p>
      </dgm:t>
    </dgm:pt>
    <dgm:pt modelId="{B77E3077-9275-41BD-A1EB-254B91E4F6C2}" type="parTrans" cxnId="{CE442EBC-61AD-49BA-A42C-63FD8845F002}">
      <dgm:prSet/>
      <dgm:spPr/>
      <dgm:t>
        <a:bodyPr/>
        <a:lstStyle/>
        <a:p>
          <a:endParaRPr lang="en-US" sz="1400"/>
        </a:p>
      </dgm:t>
    </dgm:pt>
    <dgm:pt modelId="{39A51483-B1CB-422C-AE08-8B43B93F6D67}" type="sibTrans" cxnId="{CE442EBC-61AD-49BA-A42C-63FD8845F002}">
      <dgm:prSet/>
      <dgm:spPr/>
      <dgm:t>
        <a:bodyPr/>
        <a:lstStyle/>
        <a:p>
          <a:endParaRPr lang="en-US" sz="1400"/>
        </a:p>
      </dgm:t>
    </dgm:pt>
    <dgm:pt modelId="{33E4A968-1965-47F9-8052-E958A60C0EAD}">
      <dgm:prSet custT="1"/>
      <dgm:spPr/>
      <dgm:t>
        <a:bodyPr/>
        <a:lstStyle/>
        <a:p>
          <a:r>
            <a:rPr lang="en-US" sz="1400" b="1">
              <a:solidFill>
                <a:schemeClr val="bg1"/>
              </a:solidFill>
            </a:rPr>
            <a:t>RA</a:t>
          </a:r>
        </a:p>
      </dgm:t>
    </dgm:pt>
    <dgm:pt modelId="{D6BCD568-ECA8-492C-B871-70E25923B2F8}" type="parTrans" cxnId="{CD0233C4-072F-48C1-97FA-BE70271B43D6}">
      <dgm:prSet/>
      <dgm:spPr/>
      <dgm:t>
        <a:bodyPr/>
        <a:lstStyle/>
        <a:p>
          <a:endParaRPr lang="en-US" sz="1400"/>
        </a:p>
      </dgm:t>
    </dgm:pt>
    <dgm:pt modelId="{403F3183-43E7-4C88-9BF4-37D447B11F0E}" type="sibTrans" cxnId="{CD0233C4-072F-48C1-97FA-BE70271B43D6}">
      <dgm:prSet/>
      <dgm:spPr/>
      <dgm:t>
        <a:bodyPr/>
        <a:lstStyle/>
        <a:p>
          <a:endParaRPr lang="en-US" sz="1400"/>
        </a:p>
      </dgm:t>
    </dgm:pt>
    <dgm:pt modelId="{015238B8-10F3-4EC5-9A7B-9FA9FBC6E11C}" type="pres">
      <dgm:prSet presAssocID="{D2317BC5-5DDA-4D53-9142-51BEC44C603E}" presName="Name0" presStyleCnt="0">
        <dgm:presLayoutVars>
          <dgm:dir/>
          <dgm:animLvl val="lvl"/>
          <dgm:resizeHandles val="exact"/>
        </dgm:presLayoutVars>
      </dgm:prSet>
      <dgm:spPr/>
    </dgm:pt>
    <dgm:pt modelId="{8016AE86-B1A5-4C38-8032-7DE317190E2C}" type="pres">
      <dgm:prSet presAssocID="{33E4A968-1965-47F9-8052-E958A60C0EAD}" presName="Name8" presStyleCnt="0"/>
      <dgm:spPr/>
    </dgm:pt>
    <dgm:pt modelId="{C4EB3D2E-F1BC-44F5-A1C7-A22794735F3E}" type="pres">
      <dgm:prSet presAssocID="{33E4A968-1965-47F9-8052-E958A60C0EAD}" presName="level" presStyleLbl="node1" presStyleIdx="0" presStyleCnt="7">
        <dgm:presLayoutVars>
          <dgm:chMax val="1"/>
          <dgm:bulletEnabled val="1"/>
        </dgm:presLayoutVars>
      </dgm:prSet>
      <dgm:spPr/>
    </dgm:pt>
    <dgm:pt modelId="{26674AE6-FCE6-413F-8F6B-1497BA9BF99A}" type="pres">
      <dgm:prSet presAssocID="{33E4A968-1965-47F9-8052-E958A60C0EAD}" presName="levelTx" presStyleLbl="revTx" presStyleIdx="0" presStyleCnt="0">
        <dgm:presLayoutVars>
          <dgm:chMax val="1"/>
          <dgm:bulletEnabled val="1"/>
        </dgm:presLayoutVars>
      </dgm:prSet>
      <dgm:spPr/>
    </dgm:pt>
    <dgm:pt modelId="{933C5F56-46E4-4AB7-8C26-E70387833FC1}" type="pres">
      <dgm:prSet presAssocID="{9E736749-4000-491C-AD5B-368318AFCE91}" presName="Name8" presStyleCnt="0"/>
      <dgm:spPr/>
    </dgm:pt>
    <dgm:pt modelId="{63D74DBF-AF37-409E-B3A9-AC0448324E9E}" type="pres">
      <dgm:prSet presAssocID="{9E736749-4000-491C-AD5B-368318AFCE91}" presName="level" presStyleLbl="node1" presStyleIdx="1" presStyleCnt="7">
        <dgm:presLayoutVars>
          <dgm:chMax val="1"/>
          <dgm:bulletEnabled val="1"/>
        </dgm:presLayoutVars>
      </dgm:prSet>
      <dgm:spPr/>
    </dgm:pt>
    <dgm:pt modelId="{0C8DDE03-7EA2-4904-ABAC-EBD310566F39}" type="pres">
      <dgm:prSet presAssocID="{9E736749-4000-491C-AD5B-368318AFCE91}" presName="levelTx" presStyleLbl="revTx" presStyleIdx="0" presStyleCnt="0">
        <dgm:presLayoutVars>
          <dgm:chMax val="1"/>
          <dgm:bulletEnabled val="1"/>
        </dgm:presLayoutVars>
      </dgm:prSet>
      <dgm:spPr/>
    </dgm:pt>
    <dgm:pt modelId="{9E34811F-9DBC-43F6-8DA1-6E92814F4AAB}" type="pres">
      <dgm:prSet presAssocID="{23945AE3-6AFB-4E32-AD0B-168285484105}" presName="Name8" presStyleCnt="0"/>
      <dgm:spPr/>
    </dgm:pt>
    <dgm:pt modelId="{CA5B2CEF-AA9D-4E30-A62F-B9E26E81F361}" type="pres">
      <dgm:prSet presAssocID="{23945AE3-6AFB-4E32-AD0B-168285484105}" presName="level" presStyleLbl="node1" presStyleIdx="2" presStyleCnt="7">
        <dgm:presLayoutVars>
          <dgm:chMax val="1"/>
          <dgm:bulletEnabled val="1"/>
        </dgm:presLayoutVars>
      </dgm:prSet>
      <dgm:spPr/>
    </dgm:pt>
    <dgm:pt modelId="{88751C6D-AA19-4DDB-B06E-B41FB1062303}" type="pres">
      <dgm:prSet presAssocID="{23945AE3-6AFB-4E32-AD0B-168285484105}" presName="levelTx" presStyleLbl="revTx" presStyleIdx="0" presStyleCnt="0">
        <dgm:presLayoutVars>
          <dgm:chMax val="1"/>
          <dgm:bulletEnabled val="1"/>
        </dgm:presLayoutVars>
      </dgm:prSet>
      <dgm:spPr/>
    </dgm:pt>
    <dgm:pt modelId="{4313EA2B-71C5-40AE-87C0-F4C98679D5CD}" type="pres">
      <dgm:prSet presAssocID="{BF61D6E6-1E44-4385-A9B1-C6069F620D3E}" presName="Name8" presStyleCnt="0"/>
      <dgm:spPr/>
    </dgm:pt>
    <dgm:pt modelId="{9C7459B3-67D2-4A11-8CAB-46DF696D1899}" type="pres">
      <dgm:prSet presAssocID="{BF61D6E6-1E44-4385-A9B1-C6069F620D3E}" presName="level" presStyleLbl="node1" presStyleIdx="3" presStyleCnt="7">
        <dgm:presLayoutVars>
          <dgm:chMax val="1"/>
          <dgm:bulletEnabled val="1"/>
        </dgm:presLayoutVars>
      </dgm:prSet>
      <dgm:spPr/>
    </dgm:pt>
    <dgm:pt modelId="{7A6399AA-DF7B-4316-97CB-709CA764E9AE}" type="pres">
      <dgm:prSet presAssocID="{BF61D6E6-1E44-4385-A9B1-C6069F620D3E}" presName="levelTx" presStyleLbl="revTx" presStyleIdx="0" presStyleCnt="0">
        <dgm:presLayoutVars>
          <dgm:chMax val="1"/>
          <dgm:bulletEnabled val="1"/>
        </dgm:presLayoutVars>
      </dgm:prSet>
      <dgm:spPr/>
    </dgm:pt>
    <dgm:pt modelId="{4259D644-C942-41BA-BD40-6BF7D6CD7216}" type="pres">
      <dgm:prSet presAssocID="{7C590BD5-736F-49A4-A1F5-B63C5CDDD981}" presName="Name8" presStyleCnt="0"/>
      <dgm:spPr/>
    </dgm:pt>
    <dgm:pt modelId="{6B9037A4-EC48-4443-978F-670B2C44A4C4}" type="pres">
      <dgm:prSet presAssocID="{7C590BD5-736F-49A4-A1F5-B63C5CDDD981}" presName="level" presStyleLbl="node1" presStyleIdx="4" presStyleCnt="7">
        <dgm:presLayoutVars>
          <dgm:chMax val="1"/>
          <dgm:bulletEnabled val="1"/>
        </dgm:presLayoutVars>
      </dgm:prSet>
      <dgm:spPr/>
    </dgm:pt>
    <dgm:pt modelId="{10487F35-30CD-406E-9AB1-2A10E74011C0}" type="pres">
      <dgm:prSet presAssocID="{7C590BD5-736F-49A4-A1F5-B63C5CDDD981}" presName="levelTx" presStyleLbl="revTx" presStyleIdx="0" presStyleCnt="0">
        <dgm:presLayoutVars>
          <dgm:chMax val="1"/>
          <dgm:bulletEnabled val="1"/>
        </dgm:presLayoutVars>
      </dgm:prSet>
      <dgm:spPr/>
    </dgm:pt>
    <dgm:pt modelId="{8D4ABEF4-211E-44F9-8508-35661FD2A32F}" type="pres">
      <dgm:prSet presAssocID="{13BA08B8-A616-4B64-B375-7AAF274A4114}" presName="Name8" presStyleCnt="0"/>
      <dgm:spPr/>
    </dgm:pt>
    <dgm:pt modelId="{602305AA-5CB5-4964-BC59-86C0A4EFA640}" type="pres">
      <dgm:prSet presAssocID="{13BA08B8-A616-4B64-B375-7AAF274A4114}" presName="level" presStyleLbl="node1" presStyleIdx="5" presStyleCnt="7">
        <dgm:presLayoutVars>
          <dgm:chMax val="1"/>
          <dgm:bulletEnabled val="1"/>
        </dgm:presLayoutVars>
      </dgm:prSet>
      <dgm:spPr/>
    </dgm:pt>
    <dgm:pt modelId="{31C02797-DD51-452A-B87A-591EBAF08738}" type="pres">
      <dgm:prSet presAssocID="{13BA08B8-A616-4B64-B375-7AAF274A4114}" presName="levelTx" presStyleLbl="revTx" presStyleIdx="0" presStyleCnt="0">
        <dgm:presLayoutVars>
          <dgm:chMax val="1"/>
          <dgm:bulletEnabled val="1"/>
        </dgm:presLayoutVars>
      </dgm:prSet>
      <dgm:spPr/>
    </dgm:pt>
    <dgm:pt modelId="{8ECEFBDB-14F6-4BA2-B1F7-5FEF4D84CCE7}" type="pres">
      <dgm:prSet presAssocID="{A9E532AC-5EC5-4DCE-B1D0-671E38ADE924}" presName="Name8" presStyleCnt="0"/>
      <dgm:spPr/>
    </dgm:pt>
    <dgm:pt modelId="{3777B694-830A-49CE-9381-78E57E7E3896}" type="pres">
      <dgm:prSet presAssocID="{A9E532AC-5EC5-4DCE-B1D0-671E38ADE924}" presName="level" presStyleLbl="node1" presStyleIdx="6" presStyleCnt="7">
        <dgm:presLayoutVars>
          <dgm:chMax val="1"/>
          <dgm:bulletEnabled val="1"/>
        </dgm:presLayoutVars>
      </dgm:prSet>
      <dgm:spPr/>
    </dgm:pt>
    <dgm:pt modelId="{E39FC519-1686-4E96-A666-62803EFBADA7}" type="pres">
      <dgm:prSet presAssocID="{A9E532AC-5EC5-4DCE-B1D0-671E38ADE924}" presName="levelTx" presStyleLbl="revTx" presStyleIdx="0" presStyleCnt="0">
        <dgm:presLayoutVars>
          <dgm:chMax val="1"/>
          <dgm:bulletEnabled val="1"/>
        </dgm:presLayoutVars>
      </dgm:prSet>
      <dgm:spPr/>
    </dgm:pt>
  </dgm:ptLst>
  <dgm:cxnLst>
    <dgm:cxn modelId="{7E1BF12B-154B-4022-850D-5D479D762F21}" srcId="{D2317BC5-5DDA-4D53-9142-51BEC44C603E}" destId="{13BA08B8-A616-4B64-B375-7AAF274A4114}" srcOrd="5" destOrd="0" parTransId="{A759FAA9-E919-4734-B313-E5B07800FC64}" sibTransId="{A7BBC54A-8388-4D91-80DC-805F9FB67F86}"/>
    <dgm:cxn modelId="{E92F6265-7A7A-4BFC-B980-272AE364513A}" type="presOf" srcId="{9E736749-4000-491C-AD5B-368318AFCE91}" destId="{0C8DDE03-7EA2-4904-ABAC-EBD310566F39}" srcOrd="1" destOrd="0" presId="urn:microsoft.com/office/officeart/2005/8/layout/pyramid1"/>
    <dgm:cxn modelId="{E7561B47-EE28-4739-A44C-FFBE11180C43}" srcId="{D2317BC5-5DDA-4D53-9142-51BEC44C603E}" destId="{A9E532AC-5EC5-4DCE-B1D0-671E38ADE924}" srcOrd="6" destOrd="0" parTransId="{23298F2A-A5B1-4238-97AE-D0E8A110B090}" sibTransId="{B19D02DC-E5C0-4DBE-9077-C9C3B570EE28}"/>
    <dgm:cxn modelId="{1A9B4858-2817-46E0-9159-BA8FB5A69818}" type="presOf" srcId="{7C590BD5-736F-49A4-A1F5-B63C5CDDD981}" destId="{10487F35-30CD-406E-9AB1-2A10E74011C0}" srcOrd="1" destOrd="0" presId="urn:microsoft.com/office/officeart/2005/8/layout/pyramid1"/>
    <dgm:cxn modelId="{5CDACC8B-23CB-47C0-B08F-9AAB895339B7}" type="presOf" srcId="{D2317BC5-5DDA-4D53-9142-51BEC44C603E}" destId="{015238B8-10F3-4EC5-9A7B-9FA9FBC6E11C}" srcOrd="0" destOrd="0" presId="urn:microsoft.com/office/officeart/2005/8/layout/pyramid1"/>
    <dgm:cxn modelId="{1B5ADE8E-8924-4244-AC27-220972957ECB}" type="presOf" srcId="{23945AE3-6AFB-4E32-AD0B-168285484105}" destId="{CA5B2CEF-AA9D-4E30-A62F-B9E26E81F361}" srcOrd="0" destOrd="0" presId="urn:microsoft.com/office/officeart/2005/8/layout/pyramid1"/>
    <dgm:cxn modelId="{66B8F38F-51C1-4D52-BC10-6C584E5B5B18}" type="presOf" srcId="{23945AE3-6AFB-4E32-AD0B-168285484105}" destId="{88751C6D-AA19-4DDB-B06E-B41FB1062303}" srcOrd="1" destOrd="0" presId="urn:microsoft.com/office/officeart/2005/8/layout/pyramid1"/>
    <dgm:cxn modelId="{3F39ECA0-F191-48BA-8311-94E3491FF10E}" type="presOf" srcId="{13BA08B8-A616-4B64-B375-7AAF274A4114}" destId="{602305AA-5CB5-4964-BC59-86C0A4EFA640}" srcOrd="0" destOrd="0" presId="urn:microsoft.com/office/officeart/2005/8/layout/pyramid1"/>
    <dgm:cxn modelId="{3998E6B1-1C44-4783-9965-7E31EEB4F89C}" type="presOf" srcId="{13BA08B8-A616-4B64-B375-7AAF274A4114}" destId="{31C02797-DD51-452A-B87A-591EBAF08738}" srcOrd="1" destOrd="0" presId="urn:microsoft.com/office/officeart/2005/8/layout/pyramid1"/>
    <dgm:cxn modelId="{FB4D9DB6-A454-4484-A4D7-BC6D53CD581E}" srcId="{D2317BC5-5DDA-4D53-9142-51BEC44C603E}" destId="{23945AE3-6AFB-4E32-AD0B-168285484105}" srcOrd="2" destOrd="0" parTransId="{9D53C6E5-B100-4CB1-9CEE-52BD5AA32B5D}" sibTransId="{A807E62D-A934-4692-8700-B3D6967C38D2}"/>
    <dgm:cxn modelId="{884ADBB8-2A5E-4A89-BB0E-AB97BA76EEDD}" type="presOf" srcId="{A9E532AC-5EC5-4DCE-B1D0-671E38ADE924}" destId="{E39FC519-1686-4E96-A666-62803EFBADA7}" srcOrd="1" destOrd="0" presId="urn:microsoft.com/office/officeart/2005/8/layout/pyramid1"/>
    <dgm:cxn modelId="{CE442EBC-61AD-49BA-A42C-63FD8845F002}" srcId="{D2317BC5-5DDA-4D53-9142-51BEC44C603E}" destId="{9E736749-4000-491C-AD5B-368318AFCE91}" srcOrd="1" destOrd="0" parTransId="{B77E3077-9275-41BD-A1EB-254B91E4F6C2}" sibTransId="{39A51483-B1CB-422C-AE08-8B43B93F6D67}"/>
    <dgm:cxn modelId="{58C2B4BF-2A87-4247-B313-CB9066D4E123}" type="presOf" srcId="{7C590BD5-736F-49A4-A1F5-B63C5CDDD981}" destId="{6B9037A4-EC48-4443-978F-670B2C44A4C4}" srcOrd="0" destOrd="0" presId="urn:microsoft.com/office/officeart/2005/8/layout/pyramid1"/>
    <dgm:cxn modelId="{CD0233C4-072F-48C1-97FA-BE70271B43D6}" srcId="{D2317BC5-5DDA-4D53-9142-51BEC44C603E}" destId="{33E4A968-1965-47F9-8052-E958A60C0EAD}" srcOrd="0" destOrd="0" parTransId="{D6BCD568-ECA8-492C-B871-70E25923B2F8}" sibTransId="{403F3183-43E7-4C88-9BF4-37D447B11F0E}"/>
    <dgm:cxn modelId="{6126C2CC-F2A6-4702-8A2F-67B4B471C7A7}" type="presOf" srcId="{A9E532AC-5EC5-4DCE-B1D0-671E38ADE924}" destId="{3777B694-830A-49CE-9381-78E57E7E3896}" srcOrd="0" destOrd="0" presId="urn:microsoft.com/office/officeart/2005/8/layout/pyramid1"/>
    <dgm:cxn modelId="{F24C1ECF-0E52-4F8F-BB11-C6C66EEAE344}" srcId="{D2317BC5-5DDA-4D53-9142-51BEC44C603E}" destId="{BF61D6E6-1E44-4385-A9B1-C6069F620D3E}" srcOrd="3" destOrd="0" parTransId="{4D72E498-E6D5-4AA0-8DE0-4E97D5523943}" sibTransId="{8CD0BF73-2EB3-4266-A4D2-B5A71A4C502A}"/>
    <dgm:cxn modelId="{B47E88DF-A9CC-4F47-8B01-B2E2408B8C19}" type="presOf" srcId="{BF61D6E6-1E44-4385-A9B1-C6069F620D3E}" destId="{9C7459B3-67D2-4A11-8CAB-46DF696D1899}" srcOrd="0" destOrd="0" presId="urn:microsoft.com/office/officeart/2005/8/layout/pyramid1"/>
    <dgm:cxn modelId="{1FE79DE5-435C-4875-9B28-2578333281E6}" type="presOf" srcId="{33E4A968-1965-47F9-8052-E958A60C0EAD}" destId="{26674AE6-FCE6-413F-8F6B-1497BA9BF99A}" srcOrd="1" destOrd="0" presId="urn:microsoft.com/office/officeart/2005/8/layout/pyramid1"/>
    <dgm:cxn modelId="{4AF2FDE5-D8DD-49DC-8E59-AD2FC7C02A53}" type="presOf" srcId="{9E736749-4000-491C-AD5B-368318AFCE91}" destId="{63D74DBF-AF37-409E-B3A9-AC0448324E9E}" srcOrd="0" destOrd="0" presId="urn:microsoft.com/office/officeart/2005/8/layout/pyramid1"/>
    <dgm:cxn modelId="{6ADF02E6-26D5-4756-B721-19998741131E}" type="presOf" srcId="{BF61D6E6-1E44-4385-A9B1-C6069F620D3E}" destId="{7A6399AA-DF7B-4316-97CB-709CA764E9AE}" srcOrd="1" destOrd="0" presId="urn:microsoft.com/office/officeart/2005/8/layout/pyramid1"/>
    <dgm:cxn modelId="{358463ED-A9E9-4D56-AABB-EAD32165CE79}" srcId="{D2317BC5-5DDA-4D53-9142-51BEC44C603E}" destId="{7C590BD5-736F-49A4-A1F5-B63C5CDDD981}" srcOrd="4" destOrd="0" parTransId="{E1F4B390-93AF-4F0B-AB43-08D70E5F5546}" sibTransId="{36FD5346-4AC5-4296-B010-4833E76D17E6}"/>
    <dgm:cxn modelId="{5F8E2EF1-DE78-45F9-82FD-0CC20BC99025}" type="presOf" srcId="{33E4A968-1965-47F9-8052-E958A60C0EAD}" destId="{C4EB3D2E-F1BC-44F5-A1C7-A22794735F3E}" srcOrd="0" destOrd="0" presId="urn:microsoft.com/office/officeart/2005/8/layout/pyramid1"/>
    <dgm:cxn modelId="{880DB316-B613-4D96-BCD0-4C8436B11C57}" type="presParOf" srcId="{015238B8-10F3-4EC5-9A7B-9FA9FBC6E11C}" destId="{8016AE86-B1A5-4C38-8032-7DE317190E2C}" srcOrd="0" destOrd="0" presId="urn:microsoft.com/office/officeart/2005/8/layout/pyramid1"/>
    <dgm:cxn modelId="{B7CCE50C-6E3C-4115-86B1-3AC16749DA4A}" type="presParOf" srcId="{8016AE86-B1A5-4C38-8032-7DE317190E2C}" destId="{C4EB3D2E-F1BC-44F5-A1C7-A22794735F3E}" srcOrd="0" destOrd="0" presId="urn:microsoft.com/office/officeart/2005/8/layout/pyramid1"/>
    <dgm:cxn modelId="{6C5D3905-E80B-4B5B-87FA-C9715AF1C5BF}" type="presParOf" srcId="{8016AE86-B1A5-4C38-8032-7DE317190E2C}" destId="{26674AE6-FCE6-413F-8F6B-1497BA9BF99A}" srcOrd="1" destOrd="0" presId="urn:microsoft.com/office/officeart/2005/8/layout/pyramid1"/>
    <dgm:cxn modelId="{091F7811-D380-4424-ACE0-2E5475B6519B}" type="presParOf" srcId="{015238B8-10F3-4EC5-9A7B-9FA9FBC6E11C}" destId="{933C5F56-46E4-4AB7-8C26-E70387833FC1}" srcOrd="1" destOrd="0" presId="urn:microsoft.com/office/officeart/2005/8/layout/pyramid1"/>
    <dgm:cxn modelId="{922CB8B6-AAA5-423A-82A2-A8EC788E9AEF}" type="presParOf" srcId="{933C5F56-46E4-4AB7-8C26-E70387833FC1}" destId="{63D74DBF-AF37-409E-B3A9-AC0448324E9E}" srcOrd="0" destOrd="0" presId="urn:microsoft.com/office/officeart/2005/8/layout/pyramid1"/>
    <dgm:cxn modelId="{BB17EC5F-A34B-4DD3-A652-351367818B5E}" type="presParOf" srcId="{933C5F56-46E4-4AB7-8C26-E70387833FC1}" destId="{0C8DDE03-7EA2-4904-ABAC-EBD310566F39}" srcOrd="1" destOrd="0" presId="urn:microsoft.com/office/officeart/2005/8/layout/pyramid1"/>
    <dgm:cxn modelId="{F81CCF4A-B56D-4B06-AF92-9F00CD875990}" type="presParOf" srcId="{015238B8-10F3-4EC5-9A7B-9FA9FBC6E11C}" destId="{9E34811F-9DBC-43F6-8DA1-6E92814F4AAB}" srcOrd="2" destOrd="0" presId="urn:microsoft.com/office/officeart/2005/8/layout/pyramid1"/>
    <dgm:cxn modelId="{3D8F23C7-8CBF-45E6-BD94-B7A388E9B7BD}" type="presParOf" srcId="{9E34811F-9DBC-43F6-8DA1-6E92814F4AAB}" destId="{CA5B2CEF-AA9D-4E30-A62F-B9E26E81F361}" srcOrd="0" destOrd="0" presId="urn:microsoft.com/office/officeart/2005/8/layout/pyramid1"/>
    <dgm:cxn modelId="{7172FBFF-D785-4FEE-9C2E-AE8435B3DE24}" type="presParOf" srcId="{9E34811F-9DBC-43F6-8DA1-6E92814F4AAB}" destId="{88751C6D-AA19-4DDB-B06E-B41FB1062303}" srcOrd="1" destOrd="0" presId="urn:microsoft.com/office/officeart/2005/8/layout/pyramid1"/>
    <dgm:cxn modelId="{97C3890E-659E-4608-BF54-D46CA5C9DEF3}" type="presParOf" srcId="{015238B8-10F3-4EC5-9A7B-9FA9FBC6E11C}" destId="{4313EA2B-71C5-40AE-87C0-F4C98679D5CD}" srcOrd="3" destOrd="0" presId="urn:microsoft.com/office/officeart/2005/8/layout/pyramid1"/>
    <dgm:cxn modelId="{9899363B-5F30-44BF-A133-A91D970D2111}" type="presParOf" srcId="{4313EA2B-71C5-40AE-87C0-F4C98679D5CD}" destId="{9C7459B3-67D2-4A11-8CAB-46DF696D1899}" srcOrd="0" destOrd="0" presId="urn:microsoft.com/office/officeart/2005/8/layout/pyramid1"/>
    <dgm:cxn modelId="{D1F111DC-C444-4CA8-B5BE-530522861D1E}" type="presParOf" srcId="{4313EA2B-71C5-40AE-87C0-F4C98679D5CD}" destId="{7A6399AA-DF7B-4316-97CB-709CA764E9AE}" srcOrd="1" destOrd="0" presId="urn:microsoft.com/office/officeart/2005/8/layout/pyramid1"/>
    <dgm:cxn modelId="{AA0F5F24-243F-4675-BEFD-2BC49BCCB1EE}" type="presParOf" srcId="{015238B8-10F3-4EC5-9A7B-9FA9FBC6E11C}" destId="{4259D644-C942-41BA-BD40-6BF7D6CD7216}" srcOrd="4" destOrd="0" presId="urn:microsoft.com/office/officeart/2005/8/layout/pyramid1"/>
    <dgm:cxn modelId="{7634BB64-5545-4E56-AB23-8D21CAE79B5B}" type="presParOf" srcId="{4259D644-C942-41BA-BD40-6BF7D6CD7216}" destId="{6B9037A4-EC48-4443-978F-670B2C44A4C4}" srcOrd="0" destOrd="0" presId="urn:microsoft.com/office/officeart/2005/8/layout/pyramid1"/>
    <dgm:cxn modelId="{3661EC32-103D-4DA1-AF2A-FE95C48CD941}" type="presParOf" srcId="{4259D644-C942-41BA-BD40-6BF7D6CD7216}" destId="{10487F35-30CD-406E-9AB1-2A10E74011C0}" srcOrd="1" destOrd="0" presId="urn:microsoft.com/office/officeart/2005/8/layout/pyramid1"/>
    <dgm:cxn modelId="{D3984520-A4DD-416A-9749-00BEB6469B28}" type="presParOf" srcId="{015238B8-10F3-4EC5-9A7B-9FA9FBC6E11C}" destId="{8D4ABEF4-211E-44F9-8508-35661FD2A32F}" srcOrd="5" destOrd="0" presId="urn:microsoft.com/office/officeart/2005/8/layout/pyramid1"/>
    <dgm:cxn modelId="{B10F73A3-0586-4882-A050-DA596C0A3B66}" type="presParOf" srcId="{8D4ABEF4-211E-44F9-8508-35661FD2A32F}" destId="{602305AA-5CB5-4964-BC59-86C0A4EFA640}" srcOrd="0" destOrd="0" presId="urn:microsoft.com/office/officeart/2005/8/layout/pyramid1"/>
    <dgm:cxn modelId="{D0F56FE2-ADDF-41C1-867F-049703F1DD8F}" type="presParOf" srcId="{8D4ABEF4-211E-44F9-8508-35661FD2A32F}" destId="{31C02797-DD51-452A-B87A-591EBAF08738}" srcOrd="1" destOrd="0" presId="urn:microsoft.com/office/officeart/2005/8/layout/pyramid1"/>
    <dgm:cxn modelId="{609698D8-4758-4DDF-9D28-7A33A46E76F4}" type="presParOf" srcId="{015238B8-10F3-4EC5-9A7B-9FA9FBC6E11C}" destId="{8ECEFBDB-14F6-4BA2-B1F7-5FEF4D84CCE7}" srcOrd="6" destOrd="0" presId="urn:microsoft.com/office/officeart/2005/8/layout/pyramid1"/>
    <dgm:cxn modelId="{7D3C9A0F-970E-4121-B5C6-6235BD5EDE58}" type="presParOf" srcId="{8ECEFBDB-14F6-4BA2-B1F7-5FEF4D84CCE7}" destId="{3777B694-830A-49CE-9381-78E57E7E3896}" srcOrd="0" destOrd="0" presId="urn:microsoft.com/office/officeart/2005/8/layout/pyramid1"/>
    <dgm:cxn modelId="{2BCA558F-179D-45F4-A0A1-0B161A8A8858}" type="presParOf" srcId="{8ECEFBDB-14F6-4BA2-B1F7-5FEF4D84CCE7}" destId="{E39FC519-1686-4E96-A666-62803EFBADA7}"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C6DDE1-B139-4471-B8BD-4DE938155CE7}">
      <dsp:nvSpPr>
        <dsp:cNvPr id="0" name=""/>
        <dsp:cNvSpPr/>
      </dsp:nvSpPr>
      <dsp:spPr>
        <a:xfrm>
          <a:off x="1073" y="71185"/>
          <a:ext cx="2113449" cy="2486411"/>
        </a:xfrm>
        <a:prstGeom prst="rect">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AEFE8F7-9ED4-4ADA-A7D4-B39721EC7795}">
      <dsp:nvSpPr>
        <dsp:cNvPr id="0" name=""/>
        <dsp:cNvSpPr/>
      </dsp:nvSpPr>
      <dsp:spPr>
        <a:xfrm>
          <a:off x="106746" y="170641"/>
          <a:ext cx="1902104" cy="1616167"/>
        </a:xfrm>
        <a:prstGeom prst="rect">
          <a:avLst/>
        </a:prstGeom>
        <a:blipFill>
          <a:blip xmlns:r="http://schemas.openxmlformats.org/officeDocument/2006/relationships" r:embed="rId1">
            <a:extLst>
              <a:ext uri="{BEBA8EAE-BF5A-486C-A8C5-ECC9F3942E4B}">
                <a14:imgProps xmlns:a14="http://schemas.microsoft.com/office/drawing/2010/main">
                  <a14:imgLayer r:embed="rId2"/>
                </a14:imgProps>
              </a:ext>
            </a:extLst>
          </a:blip>
          <a:srcRect/>
          <a:stretch>
            <a:fillRect t="-9000" b="-9000"/>
          </a:stretch>
        </a:blip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8AD35D57-D30A-4254-995F-3BF5C7C9E5D4}">
      <dsp:nvSpPr>
        <dsp:cNvPr id="0" name=""/>
        <dsp:cNvSpPr/>
      </dsp:nvSpPr>
      <dsp:spPr>
        <a:xfrm>
          <a:off x="106746" y="2035470"/>
          <a:ext cx="1902104" cy="4226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Senior Program Analyst</a:t>
          </a:r>
          <a:br>
            <a:rPr lang="en-US" sz="900" kern="1200"/>
          </a:br>
          <a:r>
            <a:rPr lang="en-US" sz="900" kern="1200"/>
            <a:t>Trade Adjustment Assistance</a:t>
          </a:r>
        </a:p>
      </dsp:txBody>
      <dsp:txXfrm>
        <a:off x="106746" y="2035470"/>
        <a:ext cx="1902104" cy="422670"/>
      </dsp:txXfrm>
    </dsp:sp>
    <dsp:sp modelId="{8139CD4D-62C0-43A1-A1CB-770A44ABCFBF}">
      <dsp:nvSpPr>
        <dsp:cNvPr id="0" name=""/>
        <dsp:cNvSpPr/>
      </dsp:nvSpPr>
      <dsp:spPr>
        <a:xfrm>
          <a:off x="106746" y="1786809"/>
          <a:ext cx="1902104" cy="24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Robert Hoekstra</a:t>
          </a:r>
        </a:p>
      </dsp:txBody>
      <dsp:txXfrm>
        <a:off x="106746" y="1786809"/>
        <a:ext cx="1902104" cy="248661"/>
      </dsp:txXfrm>
    </dsp:sp>
    <dsp:sp modelId="{D21C5404-F304-4DB3-B999-31A9550AF1C9}">
      <dsp:nvSpPr>
        <dsp:cNvPr id="0" name=""/>
        <dsp:cNvSpPr/>
      </dsp:nvSpPr>
      <dsp:spPr>
        <a:xfrm>
          <a:off x="2441076" y="71185"/>
          <a:ext cx="2113449" cy="2486411"/>
        </a:xfrm>
        <a:prstGeom prst="rect">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5C0D13D9-0EB2-44FC-88FA-6D583B7D3FA5}">
      <dsp:nvSpPr>
        <dsp:cNvPr id="0" name=""/>
        <dsp:cNvSpPr/>
      </dsp:nvSpPr>
      <dsp:spPr>
        <a:xfrm>
          <a:off x="2546749" y="170641"/>
          <a:ext cx="1902104" cy="1616167"/>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33000" b="-33000"/>
          </a:stretch>
        </a:blip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2D3699EF-9319-4940-9CA3-A57ECCE81E84}">
      <dsp:nvSpPr>
        <dsp:cNvPr id="0" name=""/>
        <dsp:cNvSpPr/>
      </dsp:nvSpPr>
      <dsp:spPr>
        <a:xfrm>
          <a:off x="2546749" y="2035470"/>
          <a:ext cx="1902104" cy="4226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Senior Program Analyst</a:t>
          </a:r>
          <a:br>
            <a:rPr lang="en-US" sz="900" kern="1200"/>
          </a:br>
          <a:r>
            <a:rPr lang="en-US" sz="900" kern="1200"/>
            <a:t>Registered Apprenticeship</a:t>
          </a:r>
        </a:p>
      </dsp:txBody>
      <dsp:txXfrm>
        <a:off x="2546749" y="2035470"/>
        <a:ext cx="1902104" cy="422670"/>
      </dsp:txXfrm>
    </dsp:sp>
    <dsp:sp modelId="{57F345BE-F353-403A-8D58-80E7B0CD3ED9}">
      <dsp:nvSpPr>
        <dsp:cNvPr id="0" name=""/>
        <dsp:cNvSpPr/>
      </dsp:nvSpPr>
      <dsp:spPr>
        <a:xfrm>
          <a:off x="2546749" y="1786809"/>
          <a:ext cx="1902104" cy="24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Shelia Lewis</a:t>
          </a:r>
        </a:p>
      </dsp:txBody>
      <dsp:txXfrm>
        <a:off x="2546749" y="1786809"/>
        <a:ext cx="1902104" cy="248661"/>
      </dsp:txXfrm>
    </dsp:sp>
    <dsp:sp modelId="{013FEA21-B465-42C3-9FB4-329300BFD337}">
      <dsp:nvSpPr>
        <dsp:cNvPr id="0" name=""/>
        <dsp:cNvSpPr/>
      </dsp:nvSpPr>
      <dsp:spPr>
        <a:xfrm>
          <a:off x="4881079" y="71185"/>
          <a:ext cx="2113449" cy="2486411"/>
        </a:xfrm>
        <a:prstGeom prst="rect">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A81CBFD-0F74-4350-ADA4-7FE2CE19AE82}">
      <dsp:nvSpPr>
        <dsp:cNvPr id="0" name=""/>
        <dsp:cNvSpPr/>
      </dsp:nvSpPr>
      <dsp:spPr>
        <a:xfrm>
          <a:off x="4986751" y="170641"/>
          <a:ext cx="1902104" cy="1616167"/>
        </a:xfrm>
        <a:prstGeom prst="rect">
          <a:avLst/>
        </a:prstGeom>
        <a:blipFill rotWithShape="1">
          <a:blip xmlns:r="http://schemas.openxmlformats.org/officeDocument/2006/relationships" r:embed="rId4">
            <a:extLst>
              <a:ext uri="{28A0092B-C50C-407E-A947-70E740481C1C}">
                <a14:useLocalDpi xmlns:a14="http://schemas.microsoft.com/office/drawing/2010/main" val="0"/>
              </a:ext>
            </a:extLst>
          </a:blip>
          <a:srcRect/>
          <a:stretch>
            <a:fillRect t="-24000" b="-24000"/>
          </a:stretch>
        </a:blip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5EE3E3BD-AF88-4CC6-BDD5-A15B07EEA035}">
      <dsp:nvSpPr>
        <dsp:cNvPr id="0" name=""/>
        <dsp:cNvSpPr/>
      </dsp:nvSpPr>
      <dsp:spPr>
        <a:xfrm>
          <a:off x="4986751" y="2035470"/>
          <a:ext cx="1902104" cy="4226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Workforce Analyst</a:t>
          </a:r>
          <a:br>
            <a:rPr lang="en-US" sz="900" kern="1200"/>
          </a:br>
          <a:r>
            <a:rPr lang="en-US" sz="900" kern="1200"/>
            <a:t>Workforce Investment: H-1B</a:t>
          </a:r>
        </a:p>
      </dsp:txBody>
      <dsp:txXfrm>
        <a:off x="4986751" y="2035470"/>
        <a:ext cx="1902104" cy="422670"/>
      </dsp:txXfrm>
    </dsp:sp>
    <dsp:sp modelId="{1EB215D8-15AC-4A99-97E6-637237ED53C7}">
      <dsp:nvSpPr>
        <dsp:cNvPr id="0" name=""/>
        <dsp:cNvSpPr/>
      </dsp:nvSpPr>
      <dsp:spPr>
        <a:xfrm>
          <a:off x="4986751" y="1786809"/>
          <a:ext cx="1902104" cy="24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Calibri Light" panose="020F0302020204030204"/>
            </a:rPr>
            <a:t>Gregory</a:t>
          </a:r>
          <a:r>
            <a:rPr lang="en-US" sz="1100" kern="1200"/>
            <a:t> Scheib</a:t>
          </a:r>
        </a:p>
      </dsp:txBody>
      <dsp:txXfrm>
        <a:off x="4986751" y="1786809"/>
        <a:ext cx="1902104" cy="248661"/>
      </dsp:txXfrm>
    </dsp:sp>
    <dsp:sp modelId="{91B41571-B458-4EAA-BD33-45B1D207D1BA}">
      <dsp:nvSpPr>
        <dsp:cNvPr id="0" name=""/>
        <dsp:cNvSpPr/>
      </dsp:nvSpPr>
      <dsp:spPr>
        <a:xfrm>
          <a:off x="1221075" y="2768941"/>
          <a:ext cx="2113449" cy="2486411"/>
        </a:xfrm>
        <a:prstGeom prst="rect">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13CE31C-0304-4307-BE2E-C4F39C8C84E6}">
      <dsp:nvSpPr>
        <dsp:cNvPr id="0" name=""/>
        <dsp:cNvSpPr/>
      </dsp:nvSpPr>
      <dsp:spPr>
        <a:xfrm>
          <a:off x="1326747" y="2868398"/>
          <a:ext cx="1902104" cy="1616167"/>
        </a:xfrm>
        <a:prstGeom prst="rect">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648FDFA0-8817-4C88-ACFF-515B13C2C32C}">
      <dsp:nvSpPr>
        <dsp:cNvPr id="0" name=""/>
        <dsp:cNvSpPr/>
      </dsp:nvSpPr>
      <dsp:spPr>
        <a:xfrm>
          <a:off x="1326747" y="4733227"/>
          <a:ext cx="1902104" cy="4226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Workforce Analyst</a:t>
          </a:r>
          <a:br>
            <a:rPr lang="en-US" sz="900" kern="1200"/>
          </a:br>
          <a:r>
            <a:rPr lang="en-US" sz="900" kern="1200"/>
            <a:t>Workforce Investment: Adult Programs</a:t>
          </a:r>
        </a:p>
      </dsp:txBody>
      <dsp:txXfrm>
        <a:off x="1326747" y="4733227"/>
        <a:ext cx="1902104" cy="422670"/>
      </dsp:txXfrm>
    </dsp:sp>
    <dsp:sp modelId="{4B74929D-0CFF-49C8-8B8D-9D9782586AB2}">
      <dsp:nvSpPr>
        <dsp:cNvPr id="0" name=""/>
        <dsp:cNvSpPr/>
      </dsp:nvSpPr>
      <dsp:spPr>
        <a:xfrm>
          <a:off x="1326747" y="4484566"/>
          <a:ext cx="1902104" cy="24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Dana Westgren</a:t>
          </a:r>
        </a:p>
      </dsp:txBody>
      <dsp:txXfrm>
        <a:off x="1326747" y="4484566"/>
        <a:ext cx="1902104" cy="248661"/>
      </dsp:txXfrm>
    </dsp:sp>
    <dsp:sp modelId="{1AF22716-D1BF-416D-9BEF-6E209065DDBB}">
      <dsp:nvSpPr>
        <dsp:cNvPr id="0" name=""/>
        <dsp:cNvSpPr/>
      </dsp:nvSpPr>
      <dsp:spPr>
        <a:xfrm>
          <a:off x="3661077" y="2768941"/>
          <a:ext cx="2113449" cy="2486411"/>
        </a:xfrm>
        <a:prstGeom prst="rect">
          <a:avLst/>
        </a:prstGeom>
        <a:solidFill>
          <a:schemeClr val="lt1">
            <a:alpha val="40000"/>
            <a:hueOff val="0"/>
            <a:satOff val="0"/>
            <a:lumOff val="0"/>
            <a:alphaOff val="0"/>
          </a:schemeClr>
        </a:solidFill>
        <a:ln w="100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0D7ADFE1-A671-4C34-B80B-538C195190D7}">
      <dsp:nvSpPr>
        <dsp:cNvPr id="0" name=""/>
        <dsp:cNvSpPr/>
      </dsp:nvSpPr>
      <dsp:spPr>
        <a:xfrm>
          <a:off x="3766750" y="2868398"/>
          <a:ext cx="1902104" cy="1616167"/>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Lst>
          </a:blip>
          <a:srcRect/>
          <a:stretch>
            <a:fillRect l="-14000" r="-14000"/>
          </a:stretch>
        </a:blipFill>
        <a:ln w="19050" cap="flat" cmpd="sng" algn="ctr">
          <a:solidFill>
            <a:schemeClr val="lt1">
              <a:hueOff val="0"/>
              <a:satOff val="0"/>
              <a:lumOff val="0"/>
              <a:alphaOff val="0"/>
            </a:schemeClr>
          </a:solidFill>
          <a:prstDash val="solid"/>
        </a:ln>
        <a:effectLst>
          <a:outerShdw blurRad="63500" sx="102000" sy="102000" algn="ctr" rotWithShape="0">
            <a:prstClr val="black">
              <a:alpha val="40000"/>
            </a:prstClr>
          </a:outerShdw>
        </a:effectLst>
      </dsp:spPr>
      <dsp:style>
        <a:lnRef idx="2">
          <a:scrgbClr r="0" g="0" b="0"/>
        </a:lnRef>
        <a:fillRef idx="1">
          <a:scrgbClr r="0" g="0" b="0"/>
        </a:fillRef>
        <a:effectRef idx="0">
          <a:scrgbClr r="0" g="0" b="0"/>
        </a:effectRef>
        <a:fontRef idx="minor"/>
      </dsp:style>
    </dsp:sp>
    <dsp:sp modelId="{F125C9B8-4713-489A-A5F1-958930120FB3}">
      <dsp:nvSpPr>
        <dsp:cNvPr id="0" name=""/>
        <dsp:cNvSpPr/>
      </dsp:nvSpPr>
      <dsp:spPr>
        <a:xfrm>
          <a:off x="3766750" y="4733227"/>
          <a:ext cx="1902104" cy="42267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en-US" sz="900" kern="1200"/>
            <a:t>Economist</a:t>
          </a:r>
          <a:br>
            <a:rPr lang="en-US" sz="900" kern="1200"/>
          </a:br>
          <a:r>
            <a:rPr lang="en-US" sz="900" kern="1200"/>
            <a:t>Policy Development and Research</a:t>
          </a:r>
        </a:p>
      </dsp:txBody>
      <dsp:txXfrm>
        <a:off x="3766750" y="4733227"/>
        <a:ext cx="1902104" cy="422670"/>
      </dsp:txXfrm>
    </dsp:sp>
    <dsp:sp modelId="{6141AFD8-31A1-42A7-86F4-59B162395EB5}">
      <dsp:nvSpPr>
        <dsp:cNvPr id="0" name=""/>
        <dsp:cNvSpPr/>
      </dsp:nvSpPr>
      <dsp:spPr>
        <a:xfrm>
          <a:off x="3766750" y="4484566"/>
          <a:ext cx="1902104" cy="2486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t>Kellen Grode</a:t>
          </a:r>
        </a:p>
      </dsp:txBody>
      <dsp:txXfrm>
        <a:off x="3766750" y="4484566"/>
        <a:ext cx="1902104" cy="2486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EB3D2E-F1BC-44F5-A1C7-A22794735F3E}">
      <dsp:nvSpPr>
        <dsp:cNvPr id="0" name=""/>
        <dsp:cNvSpPr/>
      </dsp:nvSpPr>
      <dsp:spPr>
        <a:xfrm>
          <a:off x="2220685" y="0"/>
          <a:ext cx="740228" cy="716545"/>
        </a:xfrm>
        <a:prstGeom prst="trapezoid">
          <a:avLst>
            <a:gd name="adj" fmla="val 51653"/>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RA</a:t>
          </a:r>
        </a:p>
      </dsp:txBody>
      <dsp:txXfrm>
        <a:off x="2220685" y="0"/>
        <a:ext cx="740228" cy="716545"/>
      </dsp:txXfrm>
    </dsp:sp>
    <dsp:sp modelId="{63D74DBF-AF37-409E-B3A9-AC0448324E9E}">
      <dsp:nvSpPr>
        <dsp:cNvPr id="0" name=""/>
        <dsp:cNvSpPr/>
      </dsp:nvSpPr>
      <dsp:spPr>
        <a:xfrm>
          <a:off x="1850571" y="716545"/>
          <a:ext cx="1480457" cy="716545"/>
        </a:xfrm>
        <a:prstGeom prst="trapezoid">
          <a:avLst>
            <a:gd name="adj" fmla="val 51653"/>
          </a:avLst>
        </a:prstGeom>
        <a:solidFill>
          <a:schemeClr val="accent1">
            <a:alpha val="90000"/>
            <a:hueOff val="0"/>
            <a:satOff val="0"/>
            <a:lumOff val="0"/>
            <a:alphaOff val="-6667"/>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Customized</a:t>
          </a:r>
        </a:p>
      </dsp:txBody>
      <dsp:txXfrm>
        <a:off x="2109651" y="716545"/>
        <a:ext cx="962297" cy="716545"/>
      </dsp:txXfrm>
    </dsp:sp>
    <dsp:sp modelId="{CA5B2CEF-AA9D-4E30-A62F-B9E26E81F361}">
      <dsp:nvSpPr>
        <dsp:cNvPr id="0" name=""/>
        <dsp:cNvSpPr/>
      </dsp:nvSpPr>
      <dsp:spPr>
        <a:xfrm>
          <a:off x="1480457" y="1433091"/>
          <a:ext cx="2220685" cy="716545"/>
        </a:xfrm>
        <a:prstGeom prst="trapezoid">
          <a:avLst>
            <a:gd name="adj" fmla="val 51653"/>
          </a:avLst>
        </a:prstGeom>
        <a:solidFill>
          <a:schemeClr val="accent1">
            <a:alpha val="90000"/>
            <a:hueOff val="0"/>
            <a:satOff val="0"/>
            <a:lumOff val="0"/>
            <a:alphaOff val="-13333"/>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OJT</a:t>
          </a:r>
        </a:p>
      </dsp:txBody>
      <dsp:txXfrm>
        <a:off x="1869077" y="1433091"/>
        <a:ext cx="1443445" cy="716545"/>
      </dsp:txXfrm>
    </dsp:sp>
    <dsp:sp modelId="{9C7459B3-67D2-4A11-8CAB-46DF696D1899}">
      <dsp:nvSpPr>
        <dsp:cNvPr id="0" name=""/>
        <dsp:cNvSpPr/>
      </dsp:nvSpPr>
      <dsp:spPr>
        <a:xfrm>
          <a:off x="1110342" y="2149637"/>
          <a:ext cx="2960914" cy="716545"/>
        </a:xfrm>
        <a:prstGeom prst="trapezoid">
          <a:avLst>
            <a:gd name="adj" fmla="val 51653"/>
          </a:avLst>
        </a:prstGeom>
        <a:solidFill>
          <a:schemeClr val="accent1">
            <a:alpha val="90000"/>
            <a:hueOff val="0"/>
            <a:satOff val="0"/>
            <a:lumOff val="0"/>
            <a:alphaOff val="-2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ABE or ESL</a:t>
          </a:r>
        </a:p>
      </dsp:txBody>
      <dsp:txXfrm>
        <a:off x="1628502" y="2149637"/>
        <a:ext cx="1924594" cy="716545"/>
      </dsp:txXfrm>
    </dsp:sp>
    <dsp:sp modelId="{6B9037A4-EC48-4443-978F-670B2C44A4C4}">
      <dsp:nvSpPr>
        <dsp:cNvPr id="0" name=""/>
        <dsp:cNvSpPr/>
      </dsp:nvSpPr>
      <dsp:spPr>
        <a:xfrm>
          <a:off x="740228" y="2866182"/>
          <a:ext cx="3701142" cy="716545"/>
        </a:xfrm>
        <a:prstGeom prst="trapezoid">
          <a:avLst>
            <a:gd name="adj" fmla="val 51653"/>
          </a:avLst>
        </a:prstGeom>
        <a:solidFill>
          <a:schemeClr val="accent1">
            <a:alpha val="90000"/>
            <a:hueOff val="0"/>
            <a:satOff val="0"/>
            <a:lumOff val="0"/>
            <a:alphaOff val="-26667"/>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Prerequisite or Entrepreneurial</a:t>
          </a:r>
        </a:p>
      </dsp:txBody>
      <dsp:txXfrm>
        <a:off x="1387928" y="2866182"/>
        <a:ext cx="2405742" cy="716545"/>
      </dsp:txXfrm>
    </dsp:sp>
    <dsp:sp modelId="{602305AA-5CB5-4964-BC59-86C0A4EFA640}">
      <dsp:nvSpPr>
        <dsp:cNvPr id="0" name=""/>
        <dsp:cNvSpPr/>
      </dsp:nvSpPr>
      <dsp:spPr>
        <a:xfrm>
          <a:off x="370114" y="3582728"/>
          <a:ext cx="4441371" cy="716545"/>
        </a:xfrm>
        <a:prstGeom prst="trapezoid">
          <a:avLst>
            <a:gd name="adj" fmla="val 51653"/>
          </a:avLst>
        </a:prstGeom>
        <a:solidFill>
          <a:schemeClr val="accent1">
            <a:alpha val="90000"/>
            <a:hueOff val="0"/>
            <a:satOff val="0"/>
            <a:lumOff val="0"/>
            <a:alphaOff val="-33333"/>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Skills Upgrading or Occupational Skills</a:t>
          </a:r>
        </a:p>
      </dsp:txBody>
      <dsp:txXfrm>
        <a:off x="1147354" y="3582728"/>
        <a:ext cx="2886891" cy="716545"/>
      </dsp:txXfrm>
    </dsp:sp>
    <dsp:sp modelId="{3777B694-830A-49CE-9381-78E57E7E3896}">
      <dsp:nvSpPr>
        <dsp:cNvPr id="0" name=""/>
        <dsp:cNvSpPr/>
      </dsp:nvSpPr>
      <dsp:spPr>
        <a:xfrm>
          <a:off x="0" y="4299274"/>
          <a:ext cx="5181600" cy="716545"/>
        </a:xfrm>
        <a:prstGeom prst="trapezoid">
          <a:avLst>
            <a:gd name="adj" fmla="val 51653"/>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solidFill>
                <a:schemeClr val="bg1"/>
              </a:solidFill>
            </a:rPr>
            <a:t>Other Non-Occupational Skills</a:t>
          </a:r>
        </a:p>
      </dsp:txBody>
      <dsp:txXfrm>
        <a:off x="906779" y="4299274"/>
        <a:ext cx="3368040" cy="716545"/>
      </dsp:txXfrm>
    </dsp:sp>
  </dsp:spTree>
</dsp:drawing>
</file>

<file path=ppt/diagrams/layout1.xml><?xml version="1.0" encoding="utf-8"?>
<dgm:layoutDef xmlns:dgm="http://schemas.openxmlformats.org/drawingml/2006/diagram" xmlns:a="http://schemas.openxmlformats.org/drawingml/2006/main" uniqueId="urn:microsoft.com/office/officeart/2008/layout/CaptionedPictures">
  <dgm:title val=""/>
  <dgm:desc val=""/>
  <dgm:catLst>
    <dgm:cat type="picture" pri="5000"/>
    <dgm:cat type="pictureconvert" pri="5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60" srcId="0" destId="10" srcOrd="0" destOrd="0"/>
        <dgm:cxn modelId="12" srcId="10" destId="11" srcOrd="0" destOrd="0"/>
        <dgm:cxn modelId="7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 modelId="90" srcId="0" destId="40" srcOrd="3" destOrd="0"/>
        <dgm:cxn modelId="42" srcId="40" destId="41" srcOrd="0" destOrd="0"/>
      </dgm:cxnLst>
      <dgm:bg/>
      <dgm:whole/>
    </dgm:dataModel>
  </dgm:clrData>
  <dgm:layoutNode name="Name0">
    <dgm:varLst>
      <dgm:chMax/>
      <dgm:chPref/>
      <dgm:dir/>
    </dgm:varLst>
    <dgm:choose name="Name1">
      <dgm:if name="Name2" func="var" arg="dir" op="equ" val="norm">
        <dgm:alg type="snake">
          <dgm:param type="off" val="ctr"/>
        </dgm:alg>
      </dgm:if>
      <dgm:else name="Name3">
        <dgm:alg type="snake">
          <dgm:param type="grDir" val="tR"/>
          <dgm:param type="off" val="ctr"/>
        </dgm:alg>
      </dgm:else>
    </dgm:choose>
    <dgm:shape xmlns:r="http://schemas.openxmlformats.org/officeDocument/2006/relationships" r:blip="">
      <dgm:adjLst/>
    </dgm:shape>
    <dgm:constrLst>
      <dgm:constr type="primFontSz" for="des" forName="Parent" op="equ"/>
      <dgm:constr type="primFontSz" for="des" forName="Child" refType="primFontSz" refFor="des" refForName="Parent" op="lte"/>
      <dgm:constr type="w" for="ch" forName="composite" refType="w"/>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varLst>
          <dgm:chMax val="1"/>
          <dgm:chPref val="1"/>
        </dgm:varLst>
        <dgm:alg type="composite">
          <dgm:param type="ar" val="0.85"/>
        </dgm:alg>
        <dgm:shape xmlns:r="http://schemas.openxmlformats.org/officeDocument/2006/relationships" r:blip="">
          <dgm:adjLst/>
        </dgm:shape>
        <dgm:constrLst>
          <dgm:constr type="l" for="ch" forName="Accent" refType="w" fact="0"/>
          <dgm:constr type="t" for="ch" forName="Accent" refType="h" fact="0"/>
          <dgm:constr type="w" for="ch" forName="Accent" refType="w"/>
          <dgm:constr type="h" for="ch" forName="Accent" refType="h"/>
          <dgm:constr type="l" for="ch" forName="Image" refType="w" fact="0.05"/>
          <dgm:constr type="t" for="ch" forName="Image" refType="h" fact="0.04"/>
          <dgm:constr type="w" for="ch" forName="Image" refType="w" fact="0.9"/>
          <dgm:constr type="h" for="ch" forName="Image" refType="h" fact="0.65"/>
          <dgm:constr type="l" for="ch" forName="ChildComposite" refType="w" fact="0.05"/>
          <dgm:constr type="t" for="ch" forName="ChildComposite" refType="h" fact="0.69"/>
          <dgm:constr type="w" for="ch" forName="ChildComposite" refType="w" fact="0.9"/>
          <dgm:constr type="h" for="ch" forName="ChildComposite" refType="h" fact="0.27"/>
        </dgm:constrLst>
        <dgm:layoutNode name="Accent" styleLbl="trAlignAcc1">
          <dgm:varLst>
            <dgm:chMax val="0"/>
            <dgm:chPref val="0"/>
          </dgm:varLst>
          <dgm:alg type="sp"/>
          <dgm:shape xmlns:r="http://schemas.openxmlformats.org/officeDocument/2006/relationships" type="rect" r:blip="">
            <dgm:adjLst/>
          </dgm:shape>
          <dgm:presOf/>
        </dgm:layoutNode>
        <dgm:layoutNode name="Image" styleLbl="alignImgPlace1">
          <dgm:varLst>
            <dgm:chMax val="0"/>
            <dgm:chPref val="0"/>
          </dgm:varLst>
          <dgm:alg type="sp"/>
          <dgm:shape xmlns:r="http://schemas.openxmlformats.org/officeDocument/2006/relationships" type="rect" r:blip="" blipPhldr="1">
            <dgm:adjLst/>
          </dgm:shape>
          <dgm:presOf/>
        </dgm:layoutNode>
        <dgm:layoutNode name="ChildComposite">
          <dgm:alg type="composite"/>
          <dgm:shape xmlns:r="http://schemas.openxmlformats.org/officeDocument/2006/relationships" r:blip="">
            <dgm:adjLst/>
          </dgm:shape>
          <dgm:choose name="Name4">
            <dgm:if name="Name5" axis="ch" ptType="node" func="cnt" op="gte" val="1">
              <dgm:constrLst>
                <dgm:constr type="l" for="ch" forName="Parent" refType="w" fact="0"/>
                <dgm:constr type="t" for="ch" forName="Parent" refType="h" fact="0"/>
                <dgm:constr type="w" for="ch" forName="Parent" refType="w"/>
                <dgm:constr type="h" for="ch" forName="Parent" refType="h" fact="0.3704"/>
                <dgm:constr type="l" for="ch" forName="Child" refType="w" fact="0"/>
                <dgm:constr type="t" for="ch" forName="Child" refType="h" fact="0.3704"/>
                <dgm:constr type="w" for="ch" forName="Child" refType="w"/>
                <dgm:constr type="h" for="ch" forName="Child" refType="h" fact="0.6296"/>
              </dgm:constrLst>
            </dgm:if>
            <dgm:else name="Name6">
              <dgm:constrLst>
                <dgm:constr type="l" for="ch" forName="Parent" refType="w" fact="0"/>
                <dgm:constr type="t" for="ch" forName="Parent" refType="h" fact="0"/>
                <dgm:constr type="w" for="ch" forName="Parent" refType="w"/>
                <dgm:constr type="h" for="ch" forName="Parent" refType="h"/>
                <dgm:constr type="l" for="ch" forName="Child" refType="w" fact="0"/>
                <dgm:constr type="t" for="ch" forName="Child" refType="h" fact="0"/>
                <dgm:constr type="w" for="ch" forName="Child" refType="w" fact="0"/>
                <dgm:constr type="h" for="ch" forName="Child" refType="h" fact="0"/>
              </dgm:constrLst>
            </dgm:else>
          </dgm:choose>
          <dgm:layoutNode name="Child" styleLbl="node1">
            <dgm:varLst>
              <dgm:chMax val="0"/>
              <dgm:chPref val="0"/>
              <dgm:bulletEnabled val="1"/>
            </dgm:varLst>
            <dgm:choose name="Name7">
              <dgm:if name="Name8" axis="ch" ptType="node" func="cnt" op="gt" val="1">
                <dgm:alg type="tx">
                  <dgm:param type="parTxLTRAlign" val="l"/>
                  <dgm:param type="parTxRTLAlign" val="r"/>
                  <dgm:param type="txAnchorVert" val="mid"/>
                  <dgm:param type="txAnchorVertCh" val="mid"/>
                </dgm:alg>
              </dgm:if>
              <dgm:else name="Name9">
                <dgm:alg type="tx">
                  <dgm:param type="parTxLTRAlign" val="ctr"/>
                  <dgm:param type="parTxRTLAlign" val="ctr"/>
                  <dgm:param type="shpTxLTRAlignCh" val="l"/>
                  <dgm:param type="shpTxRTLAlignCh" val="r"/>
                  <dgm:param type="txAnchorVert" val="mid"/>
                  <dgm:param type="txAnchorVertCh" val="mid"/>
                </dgm:alg>
              </dgm:else>
            </dgm:choose>
            <dgm:choose name="Name10">
              <dgm:if name="Name11" axis="ch" ptType="node" func="cnt" op="gte" val="1">
                <dgm:shape xmlns:r="http://schemas.openxmlformats.org/officeDocument/2006/relationships" type="rect" r:blip="">
                  <dgm:adjLst/>
                </dgm:shape>
              </dgm:if>
              <dgm:else name="Name12">
                <dgm:shape xmlns:r="http://schemas.openxmlformats.org/officeDocument/2006/relationships" type="rect" r:blip="" hideGeom="1">
                  <dgm:adjLst/>
                </dgm:shape>
              </dgm:else>
            </dgm:choose>
            <dgm:choose name="Name13">
              <dgm:if name="Name14" axis="ch" ptType="node" func="cnt" op="gte" val="1">
                <dgm:presOf axis="des" ptType="node"/>
              </dgm:if>
              <dgm:else name="Name15">
                <dgm:presOf/>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 styleLbl="revTx">
            <dgm:varLst>
              <dgm:chMax val="1"/>
              <dgm:chPref val="0"/>
              <dgm:bulletEnabled val="1"/>
            </dgm:varLst>
            <dgm:alg type="tx">
              <dgm:param type="shpTxLTRAlignCh" val="ctr"/>
              <dgm:param type="txAnchorVert" val="mid"/>
            </dgm:alg>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4/11/2023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963552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3213974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168120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1746505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1149816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450407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1784383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535606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3798832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268135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7828599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3515104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22013807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18132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192587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38944963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2606650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2198462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2639771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1404584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4047528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20274963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1225904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6686552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3687218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34081804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4.svg"/><Relationship Id="rId7"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6.svg"/><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15814478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65207514"/>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microsoft.com/office/2007/relationships/hdphoto" Target="../media/hdphoto1.wdp"/><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1.emf"/><Relationship Id="rId4" Type="http://schemas.openxmlformats.org/officeDocument/2006/relationships/slideLayout" Target="../slideLayouts/slideLayout15.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0.xml"/><Relationship Id="rId7" Type="http://schemas.openxmlformats.org/officeDocument/2006/relationships/image" Target="../media/image1.emf"/><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microsoft.com/office/2007/relationships/hdphoto" Target="../media/hdphoto1.wdp"/></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emf"/><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4.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microsoft.com/office/2007/relationships/hdphoto" Target="../media/hdphoto1.wdp"/><Relationship Id="rId5" Type="http://schemas.openxmlformats.org/officeDocument/2006/relationships/slideLayout" Target="../slideLayouts/slideLayout32.xml"/><Relationship Id="rId10" Type="http://schemas.openxmlformats.org/officeDocument/2006/relationships/image" Target="../media/image2.png"/><Relationship Id="rId4" Type="http://schemas.openxmlformats.org/officeDocument/2006/relationships/slideLayout" Target="../slideLayouts/slideLayout31.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 id="2147483715"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 id="2147483716" r:id="rId5"/>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20.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5" Type="http://schemas.openxmlformats.org/officeDocument/2006/relationships/image" Target="../media/image40.jpeg"/><Relationship Id="rId4" Type="http://schemas.openxmlformats.org/officeDocument/2006/relationships/hyperlink" Target="https://www.dol.gov/agencies/eta/advisories/ten-19-22-change-1"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s>
</file>

<file path=ppt/slides/_rels/slide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hyperlink" Target="https://www.totalmerchantconcepts.com/blog/posts/one-size-does-not-fit-all.html" TargetMode="External"/><Relationship Id="rId4" Type="http://schemas.openxmlformats.org/officeDocument/2006/relationships/image" Target="../media/image45.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9.xml"/><Relationship Id="rId6" Type="http://schemas.openxmlformats.org/officeDocument/2006/relationships/hyperlink" Target="https://creativecommons.org/licenses/by-sa/3.0/" TargetMode="External"/><Relationship Id="rId5" Type="http://schemas.openxmlformats.org/officeDocument/2006/relationships/hyperlink" Target="http://www.flickr.com/photos/andrewhurley/6254407253/" TargetMode="External"/><Relationship Id="rId4" Type="http://schemas.openxmlformats.org/officeDocument/2006/relationships/image" Target="../media/image4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7.xml"/><Relationship Id="rId1" Type="http://schemas.openxmlformats.org/officeDocument/2006/relationships/tags" Target="../tags/tag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7.xml"/><Relationship Id="rId1" Type="http://schemas.openxmlformats.org/officeDocument/2006/relationships/tags" Target="../tags/tag13.xml"/><Relationship Id="rId4" Type="http://schemas.openxmlformats.org/officeDocument/2006/relationships/hyperlink" Target="Support@workforceGPS.org"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1</a:t>
            </a:fld>
            <a:endParaRPr lang="en-US"/>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lstStyle/>
          <a:p>
            <a:r>
              <a:rPr lang="en-US"/>
              <a:t>Which program are you from?</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72978" y="1229226"/>
            <a:ext cx="3477080" cy="2641438"/>
          </a:xfrm>
        </p:spPr>
        <p:txBody>
          <a:bodyPr/>
          <a:lstStyle/>
          <a:p>
            <a:r>
              <a:rPr lang="en-US"/>
              <a:t>Let us know what programs are here!</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4722920" y="1065320"/>
            <a:ext cx="6988219" cy="5218033"/>
          </a:xfrm>
        </p:spPr>
        <p:txBody>
          <a:bodyPr>
            <a:noAutofit/>
          </a:bodyPr>
          <a:lstStyle/>
          <a:p>
            <a:pPr>
              <a:lnSpc>
                <a:spcPct val="120000"/>
              </a:lnSpc>
              <a:spcBef>
                <a:spcPts val="0"/>
              </a:spcBef>
            </a:pPr>
            <a:r>
              <a:rPr lang="en-US" kern="100"/>
              <a:t>WIOA Adult or Dislocated Worker</a:t>
            </a:r>
          </a:p>
          <a:p>
            <a:pPr>
              <a:lnSpc>
                <a:spcPct val="120000"/>
              </a:lnSpc>
              <a:spcBef>
                <a:spcPts val="0"/>
              </a:spcBef>
            </a:pPr>
            <a:r>
              <a:rPr lang="en-US" kern="100"/>
              <a:t>Other State Non-Youth Program</a:t>
            </a:r>
            <a:endParaRPr lang="en-US" b="0" kern="100"/>
          </a:p>
          <a:p>
            <a:pPr marL="457200" lvl="1" indent="0">
              <a:lnSpc>
                <a:spcPct val="120000"/>
              </a:lnSpc>
              <a:spcBef>
                <a:spcPts val="0"/>
              </a:spcBef>
              <a:buNone/>
            </a:pPr>
            <a:r>
              <a:rPr lang="en-US" b="0" kern="100"/>
              <a:t>TAA, Registered Apprenticeship, DWG State Grants, etc.</a:t>
            </a:r>
          </a:p>
          <a:p>
            <a:pPr>
              <a:lnSpc>
                <a:spcPct val="120000"/>
              </a:lnSpc>
              <a:spcBef>
                <a:spcPts val="0"/>
              </a:spcBef>
            </a:pPr>
            <a:r>
              <a:rPr lang="en-US" kern="100"/>
              <a:t>Youth-Focused Program</a:t>
            </a:r>
          </a:p>
          <a:p>
            <a:pPr marL="457200" lvl="1" indent="0">
              <a:lnSpc>
                <a:spcPct val="120000"/>
              </a:lnSpc>
              <a:spcBef>
                <a:spcPts val="0"/>
              </a:spcBef>
              <a:buNone/>
            </a:pPr>
            <a:r>
              <a:rPr lang="en-US" b="0" kern="100"/>
              <a:t>WIOA Youth, REO Youth, </a:t>
            </a:r>
            <a:r>
              <a:rPr lang="en-US" b="0" kern="100" err="1"/>
              <a:t>YouthBuild</a:t>
            </a:r>
            <a:r>
              <a:rPr lang="en-US" b="0" kern="100"/>
              <a:t>, Job Corps, etc.</a:t>
            </a:r>
          </a:p>
          <a:p>
            <a:pPr>
              <a:lnSpc>
                <a:spcPct val="120000"/>
              </a:lnSpc>
              <a:spcBef>
                <a:spcPts val="0"/>
              </a:spcBef>
            </a:pPr>
            <a:r>
              <a:rPr lang="en-US" kern="100"/>
              <a:t>Tribal Grantees</a:t>
            </a:r>
          </a:p>
          <a:p>
            <a:pPr marL="457200" lvl="1" indent="0">
              <a:lnSpc>
                <a:spcPct val="120000"/>
              </a:lnSpc>
              <a:spcBef>
                <a:spcPts val="0"/>
              </a:spcBef>
              <a:buNone/>
            </a:pPr>
            <a:r>
              <a:rPr lang="en-US" b="0" kern="100"/>
              <a:t>DINAP, etc.</a:t>
            </a:r>
          </a:p>
          <a:p>
            <a:pPr>
              <a:lnSpc>
                <a:spcPct val="120000"/>
              </a:lnSpc>
              <a:spcBef>
                <a:spcPts val="0"/>
              </a:spcBef>
            </a:pPr>
            <a:r>
              <a:rPr lang="en-US" kern="100"/>
              <a:t>Discretionary Grants Programs</a:t>
            </a:r>
          </a:p>
          <a:p>
            <a:pPr marL="457200" lvl="1" indent="0">
              <a:lnSpc>
                <a:spcPct val="120000"/>
              </a:lnSpc>
              <a:spcBef>
                <a:spcPts val="0"/>
              </a:spcBef>
              <a:buNone/>
            </a:pPr>
            <a:r>
              <a:rPr lang="en-US" b="0" kern="100"/>
              <a:t>H1B, DWG Non-State Grantees, NFJP, SCC, REO Adult, etc.</a:t>
            </a:r>
          </a:p>
          <a:p>
            <a:pPr>
              <a:lnSpc>
                <a:spcPct val="120000"/>
              </a:lnSpc>
              <a:spcBef>
                <a:spcPts val="0"/>
              </a:spcBef>
            </a:pPr>
            <a:r>
              <a:rPr lang="en-US" kern="100"/>
              <a:t>State Cross-Program Reporting Staff</a:t>
            </a:r>
            <a:endParaRPr lang="en-US" kern="100">
              <a:cs typeface="Calibri"/>
            </a:endParaRPr>
          </a:p>
          <a:p>
            <a:pPr>
              <a:lnSpc>
                <a:spcPct val="120000"/>
              </a:lnSpc>
              <a:spcBef>
                <a:spcPts val="0"/>
              </a:spcBef>
            </a:pPr>
            <a:r>
              <a:rPr lang="en-US" kern="100"/>
              <a:t>Other </a:t>
            </a:r>
            <a:r>
              <a:rPr lang="en-US" b="0" kern="100"/>
              <a:t>(Explain in Chat)</a:t>
            </a:r>
            <a:endParaRPr lang="en-US" b="0" kern="100">
              <a:cs typeface="Calibri"/>
            </a:endParaRPr>
          </a:p>
        </p:txBody>
      </p:sp>
    </p:spTree>
    <p:extLst>
      <p:ext uri="{BB962C8B-B14F-4D97-AF65-F5344CB8AC3E}">
        <p14:creationId xmlns:p14="http://schemas.microsoft.com/office/powerpoint/2010/main" val="27772521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p:txBody>
          <a:bodyPr/>
          <a:lstStyle/>
          <a:p>
            <a:r>
              <a:rPr lang="en-US" dirty="0"/>
              <a:t>Understanding</a:t>
            </a:r>
            <a:br>
              <a:rPr lang="en-US" dirty="0"/>
            </a:br>
            <a:r>
              <a:rPr lang="en-US" dirty="0"/>
              <a:t>TEN No. 19-22</a:t>
            </a:r>
            <a:br>
              <a:rPr lang="en-US" dirty="0"/>
            </a:br>
            <a:r>
              <a:rPr lang="en-US" sz="3200" dirty="0"/>
              <a:t>(with Change 1)</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a:t>April 11, 2023</a:t>
            </a:r>
          </a:p>
        </p:txBody>
      </p:sp>
      <p:sp>
        <p:nvSpPr>
          <p:cNvPr id="5" name="Subtitle 4">
            <a:extLst>
              <a:ext uri="{FF2B5EF4-FFF2-40B4-BE49-F238E27FC236}">
                <a16:creationId xmlns:a16="http://schemas.microsoft.com/office/drawing/2014/main" id="{3D419B2D-5403-4628-81B9-81B43B949B23}"/>
              </a:ext>
            </a:extLst>
          </p:cNvPr>
          <p:cNvSpPr>
            <a:spLocks noGrp="1"/>
          </p:cNvSpPr>
          <p:nvPr>
            <p:ph type="subTitle" idx="1"/>
          </p:nvPr>
        </p:nvSpPr>
        <p:spPr/>
        <p:txBody>
          <a:bodyPr/>
          <a:lstStyle/>
          <a:p>
            <a:r>
              <a:rPr lang="en-US"/>
              <a:t>Reporting Training in the DOL PIRL</a:t>
            </a:r>
          </a:p>
        </p:txBody>
      </p:sp>
    </p:spTree>
    <p:custDataLst>
      <p:tags r:id="rId1"/>
    </p:custDataLst>
    <p:extLst>
      <p:ext uri="{BB962C8B-B14F-4D97-AF65-F5344CB8AC3E}">
        <p14:creationId xmlns:p14="http://schemas.microsoft.com/office/powerpoint/2010/main" val="2663552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80BA221-3FF2-4CDA-BE6F-6F5CDFE4871F}"/>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2" name="Title 1">
            <a:extLst>
              <a:ext uri="{FF2B5EF4-FFF2-40B4-BE49-F238E27FC236}">
                <a16:creationId xmlns:a16="http://schemas.microsoft.com/office/drawing/2014/main" id="{BEEED5D4-778F-418B-8852-DBFAE2D24571}"/>
              </a:ext>
            </a:extLst>
          </p:cNvPr>
          <p:cNvSpPr>
            <a:spLocks noGrp="1"/>
          </p:cNvSpPr>
          <p:nvPr>
            <p:ph type="title"/>
          </p:nvPr>
        </p:nvSpPr>
        <p:spPr/>
        <p:txBody>
          <a:bodyPr/>
          <a:lstStyle/>
          <a:p>
            <a:r>
              <a:rPr lang="en-US"/>
              <a:t>Today’s Speakers</a:t>
            </a:r>
          </a:p>
        </p:txBody>
      </p:sp>
      <p:graphicFrame>
        <p:nvGraphicFramePr>
          <p:cNvPr id="11" name="Diagram 10">
            <a:extLst>
              <a:ext uri="{FF2B5EF4-FFF2-40B4-BE49-F238E27FC236}">
                <a16:creationId xmlns:a16="http://schemas.microsoft.com/office/drawing/2014/main" id="{A7AA7695-6577-675E-1BDC-BBFE161314C1}"/>
              </a:ext>
            </a:extLst>
          </p:cNvPr>
          <p:cNvGraphicFramePr/>
          <p:nvPr>
            <p:extLst>
              <p:ext uri="{D42A27DB-BD31-4B8C-83A1-F6EECF244321}">
                <p14:modId xmlns:p14="http://schemas.microsoft.com/office/powerpoint/2010/main" val="2590884253"/>
              </p:ext>
            </p:extLst>
          </p:nvPr>
        </p:nvGraphicFramePr>
        <p:xfrm>
          <a:off x="2485747" y="1029811"/>
          <a:ext cx="6995603" cy="53265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8" name="Picture 68">
            <a:extLst>
              <a:ext uri="{FF2B5EF4-FFF2-40B4-BE49-F238E27FC236}">
                <a16:creationId xmlns:a16="http://schemas.microsoft.com/office/drawing/2014/main" id="{99F6BE0B-AF39-6748-BF46-F373E530BA86}"/>
              </a:ext>
            </a:extLst>
          </p:cNvPr>
          <p:cNvPicPr>
            <a:picLocks noChangeAspect="1"/>
          </p:cNvPicPr>
          <p:nvPr/>
        </p:nvPicPr>
        <p:blipFill>
          <a:blip r:embed="rId9"/>
          <a:stretch>
            <a:fillRect/>
          </a:stretch>
        </p:blipFill>
        <p:spPr>
          <a:xfrm>
            <a:off x="3985146" y="3922594"/>
            <a:ext cx="1583141" cy="1583141"/>
          </a:xfrm>
          <a:prstGeom prst="rect">
            <a:avLst/>
          </a:prstGeom>
        </p:spPr>
      </p:pic>
    </p:spTree>
    <p:custDataLst>
      <p:tags r:id="rId1"/>
    </p:custDataLst>
    <p:extLst>
      <p:ext uri="{BB962C8B-B14F-4D97-AF65-F5344CB8AC3E}">
        <p14:creationId xmlns:p14="http://schemas.microsoft.com/office/powerpoint/2010/main" val="1124463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Today’s Agenda</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sz="half" idx="1"/>
          </p:nvPr>
        </p:nvSpPr>
        <p:spPr/>
        <p:txBody>
          <a:bodyPr>
            <a:normAutofit fontScale="85000" lnSpcReduction="10000"/>
          </a:bodyPr>
          <a:lstStyle/>
          <a:p>
            <a:r>
              <a:rPr lang="en-US"/>
              <a:t>Introduction</a:t>
            </a:r>
          </a:p>
          <a:p>
            <a:pPr lvl="1"/>
            <a:r>
              <a:rPr lang="en-US"/>
              <a:t>Purpose of the TEN</a:t>
            </a:r>
          </a:p>
          <a:p>
            <a:pPr lvl="1"/>
            <a:r>
              <a:rPr lang="en-US"/>
              <a:t>Change 1 Updates</a:t>
            </a:r>
          </a:p>
          <a:p>
            <a:r>
              <a:rPr lang="en-US"/>
              <a:t>Definitions</a:t>
            </a:r>
          </a:p>
          <a:p>
            <a:pPr lvl="1"/>
            <a:r>
              <a:rPr lang="en-US"/>
              <a:t>What is Training?</a:t>
            </a:r>
          </a:p>
          <a:p>
            <a:pPr lvl="1"/>
            <a:r>
              <a:rPr lang="en-US"/>
              <a:t>Training Dates</a:t>
            </a:r>
          </a:p>
          <a:p>
            <a:pPr lvl="1"/>
            <a:r>
              <a:rPr lang="en-US"/>
              <a:t>Other Definitions</a:t>
            </a:r>
          </a:p>
          <a:p>
            <a:r>
              <a:rPr lang="en-US"/>
              <a:t>Training Types</a:t>
            </a:r>
          </a:p>
          <a:p>
            <a:pPr lvl="1"/>
            <a:r>
              <a:rPr lang="en-US"/>
              <a:t>Distinctions Between</a:t>
            </a:r>
          </a:p>
          <a:p>
            <a:pPr lvl="1"/>
            <a:r>
              <a:rPr lang="en-US"/>
              <a:t>More than One Applicable</a:t>
            </a:r>
          </a:p>
          <a:p>
            <a:r>
              <a:rPr lang="en-US"/>
              <a:t>Multiple Trainings</a:t>
            </a:r>
          </a:p>
          <a:p>
            <a:r>
              <a:rPr lang="en-US"/>
              <a:t>Highlights of Program-Specific Reporting</a:t>
            </a:r>
          </a:p>
        </p:txBody>
      </p:sp>
      <p:sp>
        <p:nvSpPr>
          <p:cNvPr id="4" name="Content Placeholder 3">
            <a:extLst>
              <a:ext uri="{FF2B5EF4-FFF2-40B4-BE49-F238E27FC236}">
                <a16:creationId xmlns:a16="http://schemas.microsoft.com/office/drawing/2014/main" id="{045ABAF3-5745-9AF3-C597-96E58C4EF553}"/>
              </a:ext>
            </a:extLst>
          </p:cNvPr>
          <p:cNvSpPr>
            <a:spLocks noGrp="1"/>
          </p:cNvSpPr>
          <p:nvPr>
            <p:ph sz="half" idx="2"/>
          </p:nvPr>
        </p:nvSpPr>
        <p:spPr>
          <a:xfrm>
            <a:off x="7223028" y="3828843"/>
            <a:ext cx="4488111" cy="2344510"/>
          </a:xfrm>
        </p:spPr>
        <p:txBody>
          <a:bodyPr/>
          <a:lstStyle/>
          <a:p>
            <a:pPr marL="0" indent="0">
              <a:buNone/>
            </a:pPr>
            <a:r>
              <a:rPr lang="en-US"/>
              <a:t>Follow Along in the Training and Employment Notice (TEN)!</a:t>
            </a:r>
          </a:p>
          <a:p>
            <a:pPr marL="0" indent="0">
              <a:buNone/>
            </a:pPr>
            <a:r>
              <a:rPr lang="en-US">
                <a:hlinkClick r:id="rId4"/>
              </a:rPr>
              <a:t>https://www.dol.gov/agencies/eta/advisories/ten-19-22-change-1</a:t>
            </a:r>
            <a:r>
              <a:rPr lang="en-US"/>
              <a:t> </a:t>
            </a:r>
          </a:p>
        </p:txBody>
      </p:sp>
      <p:pic>
        <p:nvPicPr>
          <p:cNvPr id="1026" name="Picture 2" descr="Wooden tile image of the word &quot;Plan&quot;">
            <a:extLst>
              <a:ext uri="{FF2B5EF4-FFF2-40B4-BE49-F238E27FC236}">
                <a16:creationId xmlns:a16="http://schemas.microsoft.com/office/drawing/2014/main" id="{EFE0B43E-8D39-8FDB-B820-CD18B42368B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3028" y="1158462"/>
            <a:ext cx="3516768" cy="234451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048083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5</a:t>
            </a:fld>
            <a:endParaRPr lang="en-US"/>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normAutofit fontScale="90000"/>
          </a:bodyPr>
          <a:lstStyle/>
          <a:p>
            <a:r>
              <a:rPr lang="en-US"/>
              <a:t>Familiarity with the Training and Employment Notice (TEN)</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1007202" y="2519689"/>
            <a:ext cx="3170516" cy="1320528"/>
          </a:xfrm>
        </p:spPr>
        <p:txBody>
          <a:bodyPr>
            <a:normAutofit fontScale="92500" lnSpcReduction="10000"/>
          </a:bodyPr>
          <a:lstStyle/>
          <a:p>
            <a:r>
              <a:rPr lang="en-US"/>
              <a:t>Let us know whether you’ve looked at the TEN already so we know where you’re at.</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4706224" y="1036778"/>
            <a:ext cx="7004915" cy="4424455"/>
          </a:xfrm>
        </p:spPr>
        <p:txBody>
          <a:bodyPr>
            <a:normAutofit/>
          </a:bodyPr>
          <a:lstStyle/>
          <a:p>
            <a:pPr>
              <a:lnSpc>
                <a:spcPct val="120000"/>
              </a:lnSpc>
              <a:spcBef>
                <a:spcPts val="0"/>
              </a:spcBef>
            </a:pPr>
            <a:r>
              <a:rPr lang="en-US" kern="100"/>
              <a:t>What is a TEN?</a:t>
            </a:r>
          </a:p>
          <a:p>
            <a:pPr>
              <a:lnSpc>
                <a:spcPct val="120000"/>
              </a:lnSpc>
              <a:spcBef>
                <a:spcPts val="0"/>
              </a:spcBef>
            </a:pPr>
            <a:r>
              <a:rPr lang="en-US" kern="100"/>
              <a:t>What is the PIRL?</a:t>
            </a:r>
          </a:p>
          <a:p>
            <a:pPr>
              <a:lnSpc>
                <a:spcPct val="120000"/>
              </a:lnSpc>
              <a:spcBef>
                <a:spcPts val="0"/>
              </a:spcBef>
            </a:pPr>
            <a:r>
              <a:rPr lang="en-US" kern="100"/>
              <a:t>I have it, but haven’t read it.</a:t>
            </a:r>
          </a:p>
          <a:p>
            <a:pPr>
              <a:lnSpc>
                <a:spcPct val="120000"/>
              </a:lnSpc>
              <a:spcBef>
                <a:spcPts val="0"/>
              </a:spcBef>
            </a:pPr>
            <a:r>
              <a:rPr lang="en-US" kern="100"/>
              <a:t>Skimmed, but need details.</a:t>
            </a:r>
          </a:p>
          <a:p>
            <a:pPr>
              <a:lnSpc>
                <a:spcPct val="120000"/>
              </a:lnSpc>
              <a:spcBef>
                <a:spcPts val="0"/>
              </a:spcBef>
            </a:pPr>
            <a:r>
              <a:rPr lang="en-US" kern="100"/>
              <a:t>Read and have questions/comments.</a:t>
            </a:r>
          </a:p>
          <a:p>
            <a:pPr>
              <a:lnSpc>
                <a:spcPct val="120000"/>
              </a:lnSpc>
              <a:spcBef>
                <a:spcPts val="0"/>
              </a:spcBef>
            </a:pPr>
            <a:r>
              <a:rPr lang="en-US" kern="100"/>
              <a:t>Read and am just here in case someone asks a good question.</a:t>
            </a:r>
          </a:p>
        </p:txBody>
      </p:sp>
    </p:spTree>
    <p:extLst>
      <p:ext uri="{BB962C8B-B14F-4D97-AF65-F5344CB8AC3E}">
        <p14:creationId xmlns:p14="http://schemas.microsoft.com/office/powerpoint/2010/main" val="3610536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6</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Let’s Get Started</a:t>
            </a:r>
          </a:p>
        </p:txBody>
      </p:sp>
    </p:spTree>
    <p:extLst>
      <p:ext uri="{BB962C8B-B14F-4D97-AF65-F5344CB8AC3E}">
        <p14:creationId xmlns:p14="http://schemas.microsoft.com/office/powerpoint/2010/main" val="31589195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7</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Why TEN now?</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a:xfrm>
            <a:off x="805865" y="1317072"/>
            <a:ext cx="5200651" cy="4708889"/>
          </a:xfrm>
        </p:spPr>
        <p:txBody>
          <a:bodyPr>
            <a:normAutofit lnSpcReduction="10000"/>
          </a:bodyPr>
          <a:lstStyle/>
          <a:p>
            <a:r>
              <a:rPr lang="en-US"/>
              <a:t>No common understanding of training types</a:t>
            </a:r>
          </a:p>
          <a:p>
            <a:r>
              <a:rPr lang="en-US"/>
              <a:t>Inconsistent guidance on dates</a:t>
            </a:r>
          </a:p>
          <a:p>
            <a:r>
              <a:rPr lang="en-US"/>
              <a:t>Lack of meaningful technical assistance materials</a:t>
            </a:r>
          </a:p>
          <a:p>
            <a:r>
              <a:rPr lang="en-US"/>
              <a:t>Data showed grantees’ interpretations varied considerably</a:t>
            </a:r>
          </a:p>
          <a:p>
            <a:r>
              <a:rPr lang="en-US"/>
              <a:t>Common reporting and more cross-program analysis requires consistent meanings</a:t>
            </a:r>
          </a:p>
          <a:p>
            <a:endParaRPr lang="en-US"/>
          </a:p>
          <a:p>
            <a:endParaRPr lang="en-US"/>
          </a:p>
        </p:txBody>
      </p:sp>
      <p:sp>
        <p:nvSpPr>
          <p:cNvPr id="4" name="Speech Bubble: Rectangle 3" descr="provides common questions:&#10;Is this a training or not?&#10;Skills upgrading vs. occupational skills?&#10;Is this one training?  Two trainings?  Seven?&#10;Does the training end include exams?&#10;">
            <a:extLst>
              <a:ext uri="{FF2B5EF4-FFF2-40B4-BE49-F238E27FC236}">
                <a16:creationId xmlns:a16="http://schemas.microsoft.com/office/drawing/2014/main" id="{B9766852-F7DE-F15C-6FF5-56A546319968}"/>
              </a:ext>
            </a:extLst>
          </p:cNvPr>
          <p:cNvSpPr/>
          <p:nvPr/>
        </p:nvSpPr>
        <p:spPr>
          <a:xfrm>
            <a:off x="6493078" y="1375795"/>
            <a:ext cx="5394122" cy="2969702"/>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Is this a training or not?</a:t>
            </a:r>
          </a:p>
          <a:p>
            <a:pPr algn="ctr"/>
            <a:endParaRPr lang="en-US"/>
          </a:p>
          <a:p>
            <a:pPr algn="ctr"/>
            <a:r>
              <a:rPr lang="en-US"/>
              <a:t>Skills upgrading vs. occupational skills?</a:t>
            </a:r>
          </a:p>
          <a:p>
            <a:pPr algn="ctr"/>
            <a:endParaRPr lang="en-US"/>
          </a:p>
          <a:p>
            <a:pPr algn="ctr"/>
            <a:r>
              <a:rPr lang="en-US"/>
              <a:t>Is this one training?  Two trainings?  Seven?</a:t>
            </a:r>
          </a:p>
          <a:p>
            <a:pPr algn="ctr"/>
            <a:endParaRPr lang="en-US"/>
          </a:p>
          <a:p>
            <a:pPr algn="ctr"/>
            <a:r>
              <a:rPr lang="en-US"/>
              <a:t>Does the training end include exams?</a:t>
            </a:r>
          </a:p>
        </p:txBody>
      </p:sp>
    </p:spTree>
    <p:custDataLst>
      <p:tags r:id="rId1"/>
    </p:custDataLst>
    <p:extLst>
      <p:ext uri="{BB962C8B-B14F-4D97-AF65-F5344CB8AC3E}">
        <p14:creationId xmlns:p14="http://schemas.microsoft.com/office/powerpoint/2010/main" val="415516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Fixed in Change 1!</a:t>
            </a:r>
          </a:p>
        </p:txBody>
      </p:sp>
      <p:sp>
        <p:nvSpPr>
          <p:cNvPr id="3" name="Content Placeholder 2">
            <a:extLst>
              <a:ext uri="{FF2B5EF4-FFF2-40B4-BE49-F238E27FC236}">
                <a16:creationId xmlns:a16="http://schemas.microsoft.com/office/drawing/2014/main" id="{C3BD19AC-2823-4A5C-AB87-949EBC16F679}"/>
              </a:ext>
            </a:extLst>
          </p:cNvPr>
          <p:cNvSpPr>
            <a:spLocks noGrp="1"/>
          </p:cNvSpPr>
          <p:nvPr>
            <p:ph idx="1"/>
          </p:nvPr>
        </p:nvSpPr>
        <p:spPr>
          <a:xfrm>
            <a:off x="649369" y="1080598"/>
            <a:ext cx="8788245" cy="1075374"/>
          </a:xfrm>
        </p:spPr>
        <p:txBody>
          <a:bodyPr>
            <a:normAutofit/>
          </a:bodyPr>
          <a:lstStyle/>
          <a:p>
            <a:pPr marL="514350" indent="-514350">
              <a:buFont typeface="+mj-lt"/>
              <a:buAutoNum type="arabicPeriod"/>
            </a:pPr>
            <a:r>
              <a:rPr lang="en-US"/>
              <a:t>WIOA Dislocated Worker </a:t>
            </a:r>
            <a:r>
              <a:rPr lang="en-US" b="1" u="sng"/>
              <a:t>can</a:t>
            </a:r>
            <a:r>
              <a:rPr lang="en-US"/>
              <a:t> provide OJT</a:t>
            </a:r>
          </a:p>
          <a:p>
            <a:pPr lvl="1"/>
            <a:r>
              <a:rPr lang="en-US"/>
              <a:t>Attachment I mistakenly left WIOA DW as blank for OJT</a:t>
            </a:r>
          </a:p>
          <a:p>
            <a:endParaRPr lang="en-US"/>
          </a:p>
        </p:txBody>
      </p:sp>
      <p:pic>
        <p:nvPicPr>
          <p:cNvPr id="2050" name="Picture 2">
            <a:extLst>
              <a:ext uri="{FF2B5EF4-FFF2-40B4-BE49-F238E27FC236}">
                <a16:creationId xmlns:a16="http://schemas.microsoft.com/office/drawing/2014/main" id="{ED573FBA-4FEF-B00E-A92B-1794EDD385D4}"/>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9638" y="1080598"/>
            <a:ext cx="3253861" cy="2160563"/>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descr="Arrow pointing to missing &quot;Y&quot; in Attachment I table indicating that WIOA DW can provide On the Job Training">
            <a:extLst>
              <a:ext uri="{FF2B5EF4-FFF2-40B4-BE49-F238E27FC236}">
                <a16:creationId xmlns:a16="http://schemas.microsoft.com/office/drawing/2014/main" id="{0616420B-FAA6-F488-9A33-212E4580A467}"/>
              </a:ext>
            </a:extLst>
          </p:cNvPr>
          <p:cNvGrpSpPr/>
          <p:nvPr/>
        </p:nvGrpSpPr>
        <p:grpSpPr>
          <a:xfrm>
            <a:off x="2375885" y="2067415"/>
            <a:ext cx="3005668" cy="1270000"/>
            <a:chOff x="7745700" y="2244875"/>
            <a:chExt cx="3005668" cy="1270000"/>
          </a:xfrm>
        </p:grpSpPr>
        <p:pic>
          <p:nvPicPr>
            <p:cNvPr id="7" name="Picture 6">
              <a:extLst>
                <a:ext uri="{FF2B5EF4-FFF2-40B4-BE49-F238E27FC236}">
                  <a16:creationId xmlns:a16="http://schemas.microsoft.com/office/drawing/2014/main" id="{1905B760-45FF-E8D6-0DCA-482AA0163A95}"/>
                </a:ext>
              </a:extLst>
            </p:cNvPr>
            <p:cNvPicPr>
              <a:picLocks noChangeAspect="1"/>
            </p:cNvPicPr>
            <p:nvPr/>
          </p:nvPicPr>
          <p:blipFill rotWithShape="1">
            <a:blip r:embed="rId5"/>
            <a:srcRect l="27014" t="35256" r="48333" b="45513"/>
            <a:stretch/>
          </p:blipFill>
          <p:spPr>
            <a:xfrm>
              <a:off x="7745700" y="2244875"/>
              <a:ext cx="3005668" cy="1270000"/>
            </a:xfrm>
            <a:prstGeom prst="rect">
              <a:avLst/>
            </a:prstGeom>
          </p:spPr>
        </p:pic>
        <p:sp>
          <p:nvSpPr>
            <p:cNvPr id="8" name="Arrow: Left 7">
              <a:extLst>
                <a:ext uri="{FF2B5EF4-FFF2-40B4-BE49-F238E27FC236}">
                  <a16:creationId xmlns:a16="http://schemas.microsoft.com/office/drawing/2014/main" id="{B4C86AF7-EA56-F4F6-0F83-3A04915508B9}"/>
                </a:ext>
              </a:extLst>
            </p:cNvPr>
            <p:cNvSpPr/>
            <p:nvPr/>
          </p:nvSpPr>
          <p:spPr>
            <a:xfrm rot="19827784">
              <a:off x="8967030" y="2816007"/>
              <a:ext cx="1049866" cy="469529"/>
            </a:xfrm>
            <a:prstGeom prst="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9" name="Content Placeholder 2">
            <a:extLst>
              <a:ext uri="{FF2B5EF4-FFF2-40B4-BE49-F238E27FC236}">
                <a16:creationId xmlns:a16="http://schemas.microsoft.com/office/drawing/2014/main" id="{A1BAFC7B-BA84-8991-E3F8-F19AD68A0D7B}"/>
              </a:ext>
            </a:extLst>
          </p:cNvPr>
          <p:cNvSpPr txBox="1">
            <a:spLocks/>
          </p:cNvSpPr>
          <p:nvPr/>
        </p:nvSpPr>
        <p:spPr>
          <a:xfrm>
            <a:off x="649369" y="3518571"/>
            <a:ext cx="9996260" cy="1545119"/>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startAt="2"/>
            </a:pPr>
            <a:r>
              <a:rPr lang="en-US"/>
              <a:t>NFJP Participant Individual Record Layout (PIRL) Element Number</a:t>
            </a:r>
          </a:p>
          <a:p>
            <a:pPr lvl="1"/>
            <a:r>
              <a:rPr lang="en-US"/>
              <a:t>Attachment II mistakenly forgot to reference the PIRL Element Number 1315 for the NFJP notation.</a:t>
            </a:r>
          </a:p>
        </p:txBody>
      </p:sp>
      <p:pic>
        <p:nvPicPr>
          <p:cNvPr id="17" name="Picture 16" descr="Image of attachment II note on NFJP with a highlighted addition of PIRL 1315 being specified after &quot;Type of Training Service&quot; #3">
            <a:extLst>
              <a:ext uri="{FF2B5EF4-FFF2-40B4-BE49-F238E27FC236}">
                <a16:creationId xmlns:a16="http://schemas.microsoft.com/office/drawing/2014/main" id="{B428A3F5-4C53-F42D-E3E6-2FF88E231C07}"/>
              </a:ext>
            </a:extLst>
          </p:cNvPr>
          <p:cNvPicPr>
            <a:picLocks noChangeAspect="1"/>
          </p:cNvPicPr>
          <p:nvPr/>
        </p:nvPicPr>
        <p:blipFill rotWithShape="1">
          <a:blip r:embed="rId6"/>
          <a:srcRect l="21330" t="32070" r="33326" b="34132"/>
          <a:stretch/>
        </p:blipFill>
        <p:spPr>
          <a:xfrm>
            <a:off x="3418528" y="4857420"/>
            <a:ext cx="4557285" cy="1839963"/>
          </a:xfrm>
          <a:prstGeom prst="rect">
            <a:avLst/>
          </a:prstGeom>
        </p:spPr>
      </p:pic>
    </p:spTree>
    <p:custDataLst>
      <p:tags r:id="rId1"/>
    </p:custDataLst>
    <p:extLst>
      <p:ext uri="{BB962C8B-B14F-4D97-AF65-F5344CB8AC3E}">
        <p14:creationId xmlns:p14="http://schemas.microsoft.com/office/powerpoint/2010/main" val="2356127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464542" y="1699486"/>
            <a:ext cx="6553200" cy="1404442"/>
          </a:xfrm>
        </p:spPr>
        <p:txBody>
          <a:bodyPr/>
          <a:lstStyle/>
          <a:p>
            <a:r>
              <a:rPr lang="en-US"/>
              <a:t>Definitions</a:t>
            </a:r>
            <a:br>
              <a:rPr lang="en-US"/>
            </a:br>
            <a:r>
              <a:rPr lang="en-US" sz="3200"/>
              <a:t>(aka The Fun Part!)</a:t>
            </a:r>
          </a:p>
        </p:txBody>
      </p:sp>
      <p:pic>
        <p:nvPicPr>
          <p:cNvPr id="5" name="Picture 4" descr="image of part 4a of the TEN highlighting the phrase &quot;does not change program-specific requirements for the provision of benefits or services&quot;">
            <a:extLst>
              <a:ext uri="{FF2B5EF4-FFF2-40B4-BE49-F238E27FC236}">
                <a16:creationId xmlns:a16="http://schemas.microsoft.com/office/drawing/2014/main" id="{054C2F6F-F280-5EBA-4436-3F3823BCD87B}"/>
              </a:ext>
            </a:extLst>
          </p:cNvPr>
          <p:cNvPicPr>
            <a:picLocks noChangeAspect="1"/>
          </p:cNvPicPr>
          <p:nvPr/>
        </p:nvPicPr>
        <p:blipFill rotWithShape="1">
          <a:blip r:embed="rId3"/>
          <a:srcRect l="22777" t="45000" r="32153" b="33733"/>
          <a:stretch/>
        </p:blipFill>
        <p:spPr>
          <a:xfrm>
            <a:off x="330639" y="3429000"/>
            <a:ext cx="7022662" cy="1794934"/>
          </a:xfrm>
          <a:prstGeom prst="rect">
            <a:avLst/>
          </a:prstGeom>
        </p:spPr>
      </p:pic>
    </p:spTree>
    <p:extLst>
      <p:ext uri="{BB962C8B-B14F-4D97-AF65-F5344CB8AC3E}">
        <p14:creationId xmlns:p14="http://schemas.microsoft.com/office/powerpoint/2010/main" val="274091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Defining Training</a:t>
            </a:r>
          </a:p>
        </p:txBody>
      </p:sp>
      <p:sp>
        <p:nvSpPr>
          <p:cNvPr id="4" name="Text Placeholder 3">
            <a:extLst>
              <a:ext uri="{FF2B5EF4-FFF2-40B4-BE49-F238E27FC236}">
                <a16:creationId xmlns:a16="http://schemas.microsoft.com/office/drawing/2014/main" id="{378B488C-AC41-DF72-209D-7D0F6AC25717}"/>
              </a:ext>
            </a:extLst>
          </p:cNvPr>
          <p:cNvSpPr>
            <a:spLocks noGrp="1"/>
          </p:cNvSpPr>
          <p:nvPr>
            <p:ph type="body" idx="1"/>
          </p:nvPr>
        </p:nvSpPr>
        <p:spPr>
          <a:xfrm>
            <a:off x="805866" y="999278"/>
            <a:ext cx="5212080" cy="1408361"/>
          </a:xfrm>
        </p:spPr>
        <p:txBody>
          <a:bodyPr>
            <a:normAutofit fontScale="85000" lnSpcReduction="10000"/>
          </a:bodyPr>
          <a:lstStyle/>
          <a:p>
            <a:pPr>
              <a:spcBef>
                <a:spcPts val="600"/>
              </a:spcBef>
            </a:pPr>
            <a:r>
              <a:rPr lang="en-US" sz="4600" b="1"/>
              <a:t>Training</a:t>
            </a:r>
          </a:p>
          <a:p>
            <a:pPr>
              <a:spcBef>
                <a:spcPts val="600"/>
              </a:spcBef>
            </a:pPr>
            <a:r>
              <a:rPr lang="en-US" sz="2400"/>
              <a:t>“</a:t>
            </a:r>
            <a:r>
              <a:rPr lang="en-US" sz="2400" b="0" i="0" u="none" strike="noStrike" baseline="0">
                <a:solidFill>
                  <a:srgbClr val="000000"/>
                </a:solidFill>
                <a:latin typeface="Times New Roman"/>
                <a:cs typeface="Times New Roman"/>
              </a:rPr>
              <a:t>programs that have the purpose of developing skills </a:t>
            </a:r>
            <a:r>
              <a:rPr lang="en-US" sz="2400" b="0" i="0" u="none" strike="noStrike" baseline="0">
                <a:solidFill>
                  <a:schemeClr val="tx1"/>
                </a:solidFill>
                <a:latin typeface="Times New Roman"/>
                <a:cs typeface="Times New Roman"/>
              </a:rPr>
              <a:t>and qualifications</a:t>
            </a:r>
            <a:r>
              <a:rPr lang="en-US" sz="2400" b="0" i="0" strike="noStrike" baseline="0">
                <a:solidFill>
                  <a:schemeClr val="tx1"/>
                </a:solidFill>
                <a:latin typeface="Times New Roman"/>
                <a:cs typeface="Times New Roman"/>
              </a:rPr>
              <a:t> to attain employment</a:t>
            </a:r>
            <a:r>
              <a:rPr lang="en-US" sz="2400"/>
              <a:t>”</a:t>
            </a:r>
            <a:endParaRPr lang="en-US" sz="2400">
              <a:solidFill>
                <a:schemeClr val="tx1"/>
              </a:solidFill>
            </a:endParaRPr>
          </a:p>
        </p:txBody>
      </p:sp>
      <p:sp>
        <p:nvSpPr>
          <p:cNvPr id="5" name="Text Placeholder 4">
            <a:extLst>
              <a:ext uri="{FF2B5EF4-FFF2-40B4-BE49-F238E27FC236}">
                <a16:creationId xmlns:a16="http://schemas.microsoft.com/office/drawing/2014/main" id="{CACA63CA-3BC9-343A-0E21-936E47254750}"/>
              </a:ext>
            </a:extLst>
          </p:cNvPr>
          <p:cNvSpPr>
            <a:spLocks noGrp="1"/>
          </p:cNvSpPr>
          <p:nvPr>
            <p:ph type="body" sz="quarter" idx="3"/>
          </p:nvPr>
        </p:nvSpPr>
        <p:spPr>
          <a:xfrm>
            <a:off x="6172200" y="999279"/>
            <a:ext cx="5212080" cy="1408360"/>
          </a:xfrm>
        </p:spPr>
        <p:txBody>
          <a:bodyPr>
            <a:normAutofit fontScale="62500" lnSpcReduction="20000"/>
          </a:bodyPr>
          <a:lstStyle/>
          <a:p>
            <a:pPr>
              <a:spcBef>
                <a:spcPts val="600"/>
              </a:spcBef>
            </a:pPr>
            <a:r>
              <a:rPr lang="en-US" sz="5100" b="1"/>
              <a:t>Not Training</a:t>
            </a:r>
          </a:p>
          <a:p>
            <a:pPr>
              <a:spcBef>
                <a:spcPts val="600"/>
              </a:spcBef>
            </a:pPr>
            <a:r>
              <a:rPr lang="en-US" sz="3200"/>
              <a:t>“</a:t>
            </a:r>
            <a:r>
              <a:rPr lang="en-US" sz="3200" b="0" i="0" u="none" strike="noStrike" baseline="0">
                <a:solidFill>
                  <a:srgbClr val="000000"/>
                </a:solidFill>
                <a:latin typeface="Times New Roman" panose="02020603050405020304" pitchFamily="18" charset="0"/>
              </a:rPr>
              <a:t>short-term, task-oriented skills development or that are related to general skills within one or more industries or occupations</a:t>
            </a:r>
            <a:r>
              <a:rPr lang="en-US" sz="3200"/>
              <a:t>”</a:t>
            </a:r>
          </a:p>
        </p:txBody>
      </p:sp>
      <p:sp>
        <p:nvSpPr>
          <p:cNvPr id="10" name="Content Placeholder 9">
            <a:extLst>
              <a:ext uri="{FF2B5EF4-FFF2-40B4-BE49-F238E27FC236}">
                <a16:creationId xmlns:a16="http://schemas.microsoft.com/office/drawing/2014/main" id="{4DBBF533-73B1-AFD7-213F-53B4B9633DC6}"/>
              </a:ext>
            </a:extLst>
          </p:cNvPr>
          <p:cNvSpPr>
            <a:spLocks noGrp="1"/>
          </p:cNvSpPr>
          <p:nvPr>
            <p:ph sz="quarter" idx="4"/>
          </p:nvPr>
        </p:nvSpPr>
        <p:spPr>
          <a:xfrm>
            <a:off x="6172200" y="2407639"/>
            <a:ext cx="5212080" cy="3782024"/>
          </a:xfrm>
        </p:spPr>
        <p:txBody>
          <a:bodyPr/>
          <a:lstStyle/>
          <a:p>
            <a:r>
              <a:rPr lang="en-US"/>
              <a:t>Writing workshops</a:t>
            </a:r>
          </a:p>
          <a:p>
            <a:r>
              <a:rPr lang="en-US"/>
              <a:t>Resume workshops</a:t>
            </a:r>
          </a:p>
          <a:p>
            <a:r>
              <a:rPr lang="en-US"/>
              <a:t>Health and safety certifications</a:t>
            </a:r>
          </a:p>
          <a:p>
            <a:r>
              <a:rPr lang="en-US"/>
              <a:t>Work experience</a:t>
            </a:r>
          </a:p>
          <a:p>
            <a:r>
              <a:rPr lang="en-US"/>
              <a:t>Internships</a:t>
            </a:r>
          </a:p>
          <a:p>
            <a:r>
              <a:rPr lang="en-US"/>
              <a:t>Job shadowing</a:t>
            </a:r>
          </a:p>
          <a:p>
            <a:endParaRPr lang="en-US"/>
          </a:p>
        </p:txBody>
      </p:sp>
      <p:sp>
        <p:nvSpPr>
          <p:cNvPr id="12" name="Content Placeholder 11">
            <a:extLst>
              <a:ext uri="{FF2B5EF4-FFF2-40B4-BE49-F238E27FC236}">
                <a16:creationId xmlns:a16="http://schemas.microsoft.com/office/drawing/2014/main" id="{F208BC38-B00C-CBDB-934B-7FECA56938C9}"/>
              </a:ext>
            </a:extLst>
          </p:cNvPr>
          <p:cNvSpPr>
            <a:spLocks noGrp="1"/>
          </p:cNvSpPr>
          <p:nvPr>
            <p:ph sz="half" idx="2"/>
          </p:nvPr>
        </p:nvSpPr>
        <p:spPr>
          <a:xfrm>
            <a:off x="805866" y="2407639"/>
            <a:ext cx="5212080" cy="3201865"/>
          </a:xfrm>
        </p:spPr>
        <p:txBody>
          <a:bodyPr vert="horz" lIns="91440" tIns="45720" rIns="91440" bIns="45720" rtlCol="0" anchor="t">
            <a:noAutofit/>
          </a:bodyPr>
          <a:lstStyle/>
          <a:p>
            <a:r>
              <a:rPr lang="en-US"/>
              <a:t>Formal occupational skills programs</a:t>
            </a:r>
          </a:p>
          <a:p>
            <a:r>
              <a:rPr lang="en-US"/>
              <a:t>Long-term certificate programs</a:t>
            </a:r>
            <a:endParaRPr lang="en-US">
              <a:cs typeface="Calibri"/>
            </a:endParaRPr>
          </a:p>
          <a:p>
            <a:r>
              <a:rPr lang="en-US"/>
              <a:t>Programs to provide specific occupational skills</a:t>
            </a:r>
            <a:endParaRPr lang="en-US">
              <a:cs typeface="Calibri"/>
            </a:endParaRPr>
          </a:p>
          <a:p>
            <a:r>
              <a:rPr lang="en-US"/>
              <a:t>Registered Apprenticeships</a:t>
            </a:r>
            <a:endParaRPr lang="en-US">
              <a:cs typeface="Calibri"/>
            </a:endParaRPr>
          </a:p>
          <a:p>
            <a:r>
              <a:rPr lang="en-US"/>
              <a:t>On the job training*</a:t>
            </a:r>
            <a:endParaRPr lang="en-US">
              <a:cs typeface="Calibri"/>
            </a:endParaRPr>
          </a:p>
        </p:txBody>
      </p:sp>
      <p:sp>
        <p:nvSpPr>
          <p:cNvPr id="3" name="TextBox 2">
            <a:extLst>
              <a:ext uri="{FF2B5EF4-FFF2-40B4-BE49-F238E27FC236}">
                <a16:creationId xmlns:a16="http://schemas.microsoft.com/office/drawing/2014/main" id="{2F7EE491-963F-C08C-189C-E247989B512A}"/>
              </a:ext>
            </a:extLst>
          </p:cNvPr>
          <p:cNvSpPr txBox="1"/>
          <p:nvPr/>
        </p:nvSpPr>
        <p:spPr>
          <a:xfrm>
            <a:off x="775855" y="5867400"/>
            <a:ext cx="435379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*Not considered training for WIOA Youth</a:t>
            </a:r>
          </a:p>
        </p:txBody>
      </p:sp>
    </p:spTree>
    <p:custDataLst>
      <p:tags r:id="rId1"/>
    </p:custDataLst>
    <p:extLst>
      <p:ext uri="{BB962C8B-B14F-4D97-AF65-F5344CB8AC3E}">
        <p14:creationId xmlns:p14="http://schemas.microsoft.com/office/powerpoint/2010/main" val="4221688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Defining Training: Exceptions</a:t>
            </a:r>
          </a:p>
        </p:txBody>
      </p:sp>
      <p:sp>
        <p:nvSpPr>
          <p:cNvPr id="12" name="Content Placeholder 11">
            <a:extLst>
              <a:ext uri="{FF2B5EF4-FFF2-40B4-BE49-F238E27FC236}">
                <a16:creationId xmlns:a16="http://schemas.microsoft.com/office/drawing/2014/main" id="{F208BC38-B00C-CBDB-934B-7FECA56938C9}"/>
              </a:ext>
            </a:extLst>
          </p:cNvPr>
          <p:cNvSpPr>
            <a:spLocks noGrp="1"/>
          </p:cNvSpPr>
          <p:nvPr>
            <p:ph idx="1"/>
          </p:nvPr>
        </p:nvSpPr>
        <p:spPr>
          <a:xfrm>
            <a:off x="805866" y="1336104"/>
            <a:ext cx="7579031" cy="4516734"/>
          </a:xfrm>
        </p:spPr>
        <p:txBody>
          <a:bodyPr vert="horz" lIns="91440" tIns="45720" rIns="91440" bIns="45720" rtlCol="0" anchor="t">
            <a:normAutofit/>
          </a:bodyPr>
          <a:lstStyle/>
          <a:p>
            <a:r>
              <a:rPr lang="en-US"/>
              <a:t>Exceptions not normally considered training (no specific occupational goal)</a:t>
            </a:r>
          </a:p>
          <a:p>
            <a:pPr lvl="1"/>
            <a:r>
              <a:rPr lang="en-US"/>
              <a:t>Adult Basic Education (ABE)*</a:t>
            </a:r>
            <a:endParaRPr lang="en-US">
              <a:cs typeface="Calibri"/>
            </a:endParaRPr>
          </a:p>
          <a:p>
            <a:pPr lvl="1"/>
            <a:r>
              <a:rPr lang="en-US"/>
              <a:t>English as a Second Language (ESL)*</a:t>
            </a:r>
            <a:endParaRPr lang="en-US">
              <a:cs typeface="Calibri"/>
            </a:endParaRPr>
          </a:p>
          <a:p>
            <a:pPr lvl="1"/>
            <a:r>
              <a:rPr lang="en-US"/>
              <a:t>Job Readiness Training*</a:t>
            </a:r>
            <a:endParaRPr lang="en-US">
              <a:cs typeface="Calibri"/>
            </a:endParaRPr>
          </a:p>
          <a:p>
            <a:r>
              <a:rPr lang="en-US"/>
              <a:t>Report these as a separate training when provided in conjunction</a:t>
            </a:r>
            <a:endParaRPr lang="en-US">
              <a:cs typeface="Calibri"/>
            </a:endParaRPr>
          </a:p>
          <a:p>
            <a:pPr lvl="1"/>
            <a:r>
              <a:rPr lang="en-US"/>
              <a:t>Allows us to track these specific services</a:t>
            </a:r>
            <a:endParaRPr lang="en-US">
              <a:cs typeface="Calibri"/>
            </a:endParaRPr>
          </a:p>
          <a:p>
            <a:pPr lvl="1"/>
            <a:r>
              <a:rPr lang="en-US"/>
              <a:t>Important context for us in their broader learning agenda</a:t>
            </a:r>
            <a:endParaRPr lang="en-US">
              <a:cs typeface="Calibri"/>
            </a:endParaRPr>
          </a:p>
          <a:p>
            <a:pPr lvl="1"/>
            <a:endParaRPr lang="en-US"/>
          </a:p>
        </p:txBody>
      </p:sp>
      <p:pic>
        <p:nvPicPr>
          <p:cNvPr id="7" name="Picture 6" descr="A picture containing footwear that doesnt fit one's feet">
            <a:extLst>
              <a:ext uri="{FF2B5EF4-FFF2-40B4-BE49-F238E27FC236}">
                <a16:creationId xmlns:a16="http://schemas.microsoft.com/office/drawing/2014/main" id="{FD8835C3-4CF7-3B55-0A01-31D86C0B1889}"/>
              </a:ext>
              <a:ext uri="{C183D7F6-B498-43B3-948B-1728B52AA6E4}">
                <adec:decorative xmlns:adec="http://schemas.microsoft.com/office/drawing/2017/decorative" val="0"/>
              </a:ext>
            </a:extLst>
          </p:cNvPr>
          <p:cNvPicPr>
            <a:picLocks noChangeAspect="1"/>
          </p:cNvPicPr>
          <p:nvPr/>
        </p:nvPicPr>
        <p:blipFill rotWithShape="1">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3701"/>
          <a:stretch/>
        </p:blipFill>
        <p:spPr>
          <a:xfrm>
            <a:off x="8384897" y="1772612"/>
            <a:ext cx="3430307" cy="1656388"/>
          </a:xfrm>
          <a:prstGeom prst="rect">
            <a:avLst/>
          </a:prstGeom>
          <a:ln>
            <a:noFill/>
          </a:ln>
          <a:effectLst>
            <a:softEdge rad="112500"/>
          </a:effectLst>
        </p:spPr>
      </p:pic>
      <p:sp>
        <p:nvSpPr>
          <p:cNvPr id="5" name="TextBox 4">
            <a:extLst>
              <a:ext uri="{FF2B5EF4-FFF2-40B4-BE49-F238E27FC236}">
                <a16:creationId xmlns:a16="http://schemas.microsoft.com/office/drawing/2014/main" id="{8B8FD029-6D25-CAD6-B5D9-9BA30349F55B}"/>
              </a:ext>
            </a:extLst>
          </p:cNvPr>
          <p:cNvSpPr txBox="1"/>
          <p:nvPr/>
        </p:nvSpPr>
        <p:spPr>
          <a:xfrm>
            <a:off x="9140537" y="4663787"/>
            <a:ext cx="2431472"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*Not reported for WIOA Youth or H1B programs </a:t>
            </a:r>
            <a:endParaRPr lang="en-US" sz="2000">
              <a:cs typeface="Calibri"/>
            </a:endParaRPr>
          </a:p>
        </p:txBody>
      </p:sp>
    </p:spTree>
    <p:custDataLst>
      <p:tags r:id="rId1"/>
    </p:custDataLst>
    <p:extLst>
      <p:ext uri="{BB962C8B-B14F-4D97-AF65-F5344CB8AC3E}">
        <p14:creationId xmlns:p14="http://schemas.microsoft.com/office/powerpoint/2010/main" val="3352623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12</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Training Dates</a:t>
            </a:r>
          </a:p>
        </p:txBody>
      </p:sp>
      <p:sp>
        <p:nvSpPr>
          <p:cNvPr id="4" name="Text Placeholder 3">
            <a:extLst>
              <a:ext uri="{FF2B5EF4-FFF2-40B4-BE49-F238E27FC236}">
                <a16:creationId xmlns:a16="http://schemas.microsoft.com/office/drawing/2014/main" id="{77942087-5C41-7A06-FA32-FBD73C390E61}"/>
              </a:ext>
            </a:extLst>
          </p:cNvPr>
          <p:cNvSpPr>
            <a:spLocks noGrp="1"/>
          </p:cNvSpPr>
          <p:nvPr>
            <p:ph type="body" idx="1"/>
          </p:nvPr>
        </p:nvSpPr>
        <p:spPr/>
        <p:txBody>
          <a:bodyPr/>
          <a:lstStyle/>
          <a:p>
            <a:r>
              <a:rPr lang="en-US"/>
              <a:t>Starting Training</a:t>
            </a:r>
          </a:p>
        </p:txBody>
      </p:sp>
      <p:sp>
        <p:nvSpPr>
          <p:cNvPr id="12" name="Content Placeholder 11">
            <a:extLst>
              <a:ext uri="{FF2B5EF4-FFF2-40B4-BE49-F238E27FC236}">
                <a16:creationId xmlns:a16="http://schemas.microsoft.com/office/drawing/2014/main" id="{F208BC38-B00C-CBDB-934B-7FECA56938C9}"/>
              </a:ext>
            </a:extLst>
          </p:cNvPr>
          <p:cNvSpPr>
            <a:spLocks noGrp="1"/>
          </p:cNvSpPr>
          <p:nvPr>
            <p:ph sz="half" idx="2"/>
          </p:nvPr>
        </p:nvSpPr>
        <p:spPr>
          <a:xfrm>
            <a:off x="805866" y="1989878"/>
            <a:ext cx="5212080" cy="2234989"/>
          </a:xfrm>
        </p:spPr>
        <p:txBody>
          <a:bodyPr/>
          <a:lstStyle/>
          <a:p>
            <a:r>
              <a:rPr lang="en-US"/>
              <a:t>First day the participant attends (virtually or in person)</a:t>
            </a:r>
          </a:p>
          <a:p>
            <a:r>
              <a:rPr lang="en-US"/>
              <a:t>Date Entered Training = Enrollment in Training</a:t>
            </a:r>
          </a:p>
        </p:txBody>
      </p:sp>
      <p:sp>
        <p:nvSpPr>
          <p:cNvPr id="5" name="Text Placeholder 4">
            <a:extLst>
              <a:ext uri="{FF2B5EF4-FFF2-40B4-BE49-F238E27FC236}">
                <a16:creationId xmlns:a16="http://schemas.microsoft.com/office/drawing/2014/main" id="{C51CDDB7-9D15-B7DA-2031-F39B512CB17C}"/>
              </a:ext>
            </a:extLst>
          </p:cNvPr>
          <p:cNvSpPr>
            <a:spLocks noGrp="1"/>
          </p:cNvSpPr>
          <p:nvPr>
            <p:ph type="body" sz="quarter" idx="3"/>
          </p:nvPr>
        </p:nvSpPr>
        <p:spPr/>
        <p:txBody>
          <a:bodyPr/>
          <a:lstStyle/>
          <a:p>
            <a:r>
              <a:rPr lang="en-US"/>
              <a:t>Ending Training</a:t>
            </a:r>
          </a:p>
        </p:txBody>
      </p:sp>
      <p:sp>
        <p:nvSpPr>
          <p:cNvPr id="7" name="Content Placeholder 6">
            <a:extLst>
              <a:ext uri="{FF2B5EF4-FFF2-40B4-BE49-F238E27FC236}">
                <a16:creationId xmlns:a16="http://schemas.microsoft.com/office/drawing/2014/main" id="{FDE801F7-3C0D-CFE4-EEC9-0EFDA33D93A4}"/>
              </a:ext>
            </a:extLst>
          </p:cNvPr>
          <p:cNvSpPr>
            <a:spLocks noGrp="1"/>
          </p:cNvSpPr>
          <p:nvPr>
            <p:ph sz="quarter" idx="4"/>
          </p:nvPr>
        </p:nvSpPr>
        <p:spPr>
          <a:xfrm>
            <a:off x="6172200" y="1989878"/>
            <a:ext cx="5212080" cy="2234989"/>
          </a:xfrm>
        </p:spPr>
        <p:txBody>
          <a:bodyPr/>
          <a:lstStyle/>
          <a:p>
            <a:r>
              <a:rPr lang="en-US"/>
              <a:t>Last day of attendance for any service provided as part of that training</a:t>
            </a:r>
          </a:p>
          <a:p>
            <a:r>
              <a:rPr lang="en-US"/>
              <a:t>If provided as part of the service, includes the last date of examinations</a:t>
            </a:r>
          </a:p>
        </p:txBody>
      </p:sp>
      <p:sp>
        <p:nvSpPr>
          <p:cNvPr id="9" name="TextBox 8">
            <a:extLst>
              <a:ext uri="{FF2B5EF4-FFF2-40B4-BE49-F238E27FC236}">
                <a16:creationId xmlns:a16="http://schemas.microsoft.com/office/drawing/2014/main" id="{9FF365D3-9BC5-354B-C299-5063597ADA37}"/>
              </a:ext>
            </a:extLst>
          </p:cNvPr>
          <p:cNvSpPr txBox="1"/>
          <p:nvPr/>
        </p:nvSpPr>
        <p:spPr>
          <a:xfrm>
            <a:off x="3140278" y="4691632"/>
            <a:ext cx="7924800" cy="1200329"/>
          </a:xfrm>
          <a:prstGeom prst="rect">
            <a:avLst/>
          </a:prstGeom>
          <a:noFill/>
        </p:spPr>
        <p:txBody>
          <a:bodyPr wrap="square">
            <a:spAutoFit/>
          </a:bodyPr>
          <a:lstStyle/>
          <a:p>
            <a:r>
              <a:rPr lang="en-US" sz="2400" b="1"/>
              <a:t>Note: </a:t>
            </a:r>
            <a:r>
              <a:rPr lang="en-US" sz="2400"/>
              <a:t>Some elements have additional criteria such as “leading to an associate’s degree” – Provide the date for the program that meets this requirement</a:t>
            </a:r>
          </a:p>
        </p:txBody>
      </p:sp>
      <p:pic>
        <p:nvPicPr>
          <p:cNvPr id="11" name="Picture 10" descr="Road with a &quot;start&quot; and &quot;Finish&quot; label">
            <a:extLst>
              <a:ext uri="{FF2B5EF4-FFF2-40B4-BE49-F238E27FC236}">
                <a16:creationId xmlns:a16="http://schemas.microsoft.com/office/drawing/2014/main" id="{90959FB7-9CFF-F45D-E076-FB2D48EB28E9}"/>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01841" y="4391554"/>
            <a:ext cx="2545589" cy="1687106"/>
          </a:xfrm>
          <a:prstGeom prst="ellipse">
            <a:avLst/>
          </a:prstGeom>
          <a:ln>
            <a:noFill/>
          </a:ln>
          <a:effectLst>
            <a:softEdge rad="112500"/>
          </a:effectLst>
        </p:spPr>
      </p:pic>
      <p:sp>
        <p:nvSpPr>
          <p:cNvPr id="13" name="TextBox 12">
            <a:extLst>
              <a:ext uri="{FF2B5EF4-FFF2-40B4-BE49-F238E27FC236}">
                <a16:creationId xmlns:a16="http://schemas.microsoft.com/office/drawing/2014/main" id="{3666FD5F-D1EB-40F7-5876-635FA7E81F75}"/>
              </a:ext>
            </a:extLst>
          </p:cNvPr>
          <p:cNvSpPr txBox="1"/>
          <p:nvPr/>
        </p:nvSpPr>
        <p:spPr>
          <a:xfrm>
            <a:off x="1223962" y="6657975"/>
            <a:ext cx="9744075" cy="230832"/>
          </a:xfrm>
          <a:prstGeom prst="rect">
            <a:avLst/>
          </a:prstGeom>
          <a:noFill/>
        </p:spPr>
        <p:txBody>
          <a:bodyPr wrap="square" rtlCol="0">
            <a:spAutoFit/>
          </a:bodyPr>
          <a:lstStyle/>
          <a:p>
            <a:r>
              <a:rPr lang="en-US" sz="900">
                <a:hlinkClick r:id="rId5" tooltip="http://www.flickr.com/photos/andrewhurley/6254407253/"/>
              </a:rPr>
              <a:t>This Photo</a:t>
            </a:r>
            <a:r>
              <a:rPr lang="en-US" sz="900"/>
              <a:t> by Unknown Author is licensed under </a:t>
            </a:r>
            <a:r>
              <a:rPr lang="en-US" sz="900">
                <a:hlinkClick r:id="rId6" tooltip="https://creativecommons.org/licenses/by-sa/3.0/"/>
              </a:rPr>
              <a:t>CC BY-SA</a:t>
            </a:r>
            <a:endParaRPr lang="en-US" sz="900"/>
          </a:p>
        </p:txBody>
      </p:sp>
    </p:spTree>
    <p:custDataLst>
      <p:tags r:id="rId1"/>
    </p:custDataLst>
    <p:extLst>
      <p:ext uri="{BB962C8B-B14F-4D97-AF65-F5344CB8AC3E}">
        <p14:creationId xmlns:p14="http://schemas.microsoft.com/office/powerpoint/2010/main" val="41321382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13</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Other Fun Definitions!</a:t>
            </a:r>
          </a:p>
        </p:txBody>
      </p:sp>
      <p:sp>
        <p:nvSpPr>
          <p:cNvPr id="12" name="Content Placeholder 11">
            <a:extLst>
              <a:ext uri="{FF2B5EF4-FFF2-40B4-BE49-F238E27FC236}">
                <a16:creationId xmlns:a16="http://schemas.microsoft.com/office/drawing/2014/main" id="{F208BC38-B00C-CBDB-934B-7FECA56938C9}"/>
              </a:ext>
            </a:extLst>
          </p:cNvPr>
          <p:cNvSpPr>
            <a:spLocks noGrp="1"/>
          </p:cNvSpPr>
          <p:nvPr>
            <p:ph idx="1"/>
          </p:nvPr>
        </p:nvSpPr>
        <p:spPr>
          <a:xfrm>
            <a:off x="805866" y="1137446"/>
            <a:ext cx="5108373" cy="5039517"/>
          </a:xfrm>
        </p:spPr>
        <p:txBody>
          <a:bodyPr/>
          <a:lstStyle/>
          <a:p>
            <a:r>
              <a:rPr lang="en-US"/>
              <a:t>Program of Study</a:t>
            </a:r>
          </a:p>
          <a:p>
            <a:pPr lvl="1"/>
            <a:r>
              <a:rPr lang="en-US"/>
              <a:t>One or more courses or classes / structured regimen</a:t>
            </a:r>
          </a:p>
          <a:p>
            <a:pPr lvl="1"/>
            <a:r>
              <a:rPr lang="en-US"/>
              <a:t>Job-driven training services</a:t>
            </a:r>
          </a:p>
          <a:p>
            <a:pPr lvl="1"/>
            <a:r>
              <a:rPr lang="en-US"/>
              <a:t>Leads to any of the following: post-secondary credential, certificate, license, secondary school diplomas or equivalent, employment, MSG</a:t>
            </a:r>
          </a:p>
          <a:p>
            <a:pPr lvl="1"/>
            <a:r>
              <a:rPr lang="en-US"/>
              <a:t>Modality Irrelevant (in-person, online, blended)</a:t>
            </a:r>
          </a:p>
        </p:txBody>
      </p:sp>
      <p:sp>
        <p:nvSpPr>
          <p:cNvPr id="3" name="Content Placeholder 11">
            <a:extLst>
              <a:ext uri="{FF2B5EF4-FFF2-40B4-BE49-F238E27FC236}">
                <a16:creationId xmlns:a16="http://schemas.microsoft.com/office/drawing/2014/main" id="{9E0DFBE9-DE0D-9BA6-C126-35D4C1381C66}"/>
              </a:ext>
            </a:extLst>
          </p:cNvPr>
          <p:cNvSpPr txBox="1">
            <a:spLocks/>
          </p:cNvSpPr>
          <p:nvPr/>
        </p:nvSpPr>
        <p:spPr>
          <a:xfrm>
            <a:off x="6096000" y="1137446"/>
            <a:ext cx="5108373" cy="5039517"/>
          </a:xfrm>
          <a:prstGeom prst="rect">
            <a:avLst/>
          </a:prstGeom>
        </p:spPr>
        <p:txBody>
          <a:bodyPr vert="horz" lIns="91440" tIns="45720" rIns="91440" bIns="45720" rtlCol="0">
            <a:normAutofit/>
          </a:bodyPr>
          <a:lst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Incumbent Worker Training</a:t>
            </a:r>
          </a:p>
          <a:p>
            <a:pPr lvl="1"/>
            <a:r>
              <a:rPr lang="en-US"/>
              <a:t>Training</a:t>
            </a:r>
          </a:p>
          <a:p>
            <a:pPr lvl="1"/>
            <a:r>
              <a:rPr lang="en-US"/>
              <a:t>Avert potential layoff OR skills to retain employment</a:t>
            </a:r>
          </a:p>
          <a:p>
            <a:r>
              <a:rPr lang="en-US"/>
              <a:t>Pre-Apprenticeship</a:t>
            </a:r>
          </a:p>
          <a:p>
            <a:pPr lvl="1"/>
            <a:r>
              <a:rPr lang="en-US"/>
              <a:t>Work Experience -&gt; Report as work experience</a:t>
            </a:r>
          </a:p>
          <a:p>
            <a:pPr lvl="1"/>
            <a:r>
              <a:rPr lang="en-US" i="1"/>
              <a:t>MAY</a:t>
            </a:r>
            <a:r>
              <a:rPr lang="en-US"/>
              <a:t> include an occupational skills training component -&gt; Report as training</a:t>
            </a:r>
          </a:p>
        </p:txBody>
      </p:sp>
    </p:spTree>
    <p:custDataLst>
      <p:tags r:id="rId1"/>
    </p:custDataLst>
    <p:extLst>
      <p:ext uri="{BB962C8B-B14F-4D97-AF65-F5344CB8AC3E}">
        <p14:creationId xmlns:p14="http://schemas.microsoft.com/office/powerpoint/2010/main" val="28264535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14</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Training Types</a:t>
            </a:r>
          </a:p>
        </p:txBody>
      </p:sp>
      <p:sp>
        <p:nvSpPr>
          <p:cNvPr id="2" name="Text Placeholder 1">
            <a:extLst>
              <a:ext uri="{FF2B5EF4-FFF2-40B4-BE49-F238E27FC236}">
                <a16:creationId xmlns:a16="http://schemas.microsoft.com/office/drawing/2014/main" id="{C40EF742-F2DA-699B-AF53-05267CE8B254}"/>
              </a:ext>
            </a:extLst>
          </p:cNvPr>
          <p:cNvSpPr>
            <a:spLocks noGrp="1"/>
          </p:cNvSpPr>
          <p:nvPr>
            <p:ph type="body" idx="1"/>
          </p:nvPr>
        </p:nvSpPr>
        <p:spPr/>
        <p:txBody>
          <a:bodyPr/>
          <a:lstStyle/>
          <a:p>
            <a:r>
              <a:rPr lang="en-US"/>
              <a:t>How do I categorize this training?</a:t>
            </a:r>
          </a:p>
        </p:txBody>
      </p:sp>
    </p:spTree>
    <p:extLst>
      <p:ext uri="{BB962C8B-B14F-4D97-AF65-F5344CB8AC3E}">
        <p14:creationId xmlns:p14="http://schemas.microsoft.com/office/powerpoint/2010/main" val="9613224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2">
            <a:extLst>
              <a:ext uri="{FF2B5EF4-FFF2-40B4-BE49-F238E27FC236}">
                <a16:creationId xmlns:a16="http://schemas.microsoft.com/office/drawing/2014/main" id="{AC78C552-266F-4620-8D95-4B0AF61366E0}"/>
              </a:ext>
            </a:extLst>
          </p:cNvPr>
          <p:cNvSpPr>
            <a:spLocks noGrp="1"/>
          </p:cNvSpPr>
          <p:nvPr>
            <p:ph type="sldNum" sz="quarter" idx="12"/>
          </p:nvPr>
        </p:nvSpPr>
        <p:spPr/>
        <p:txBody>
          <a:bodyPr/>
          <a:lstStyle/>
          <a:p>
            <a:fld id="{158B7785-F6D6-45F8-833E-07BD84680091}" type="slidenum">
              <a:rPr lang="en-US" smtClean="0"/>
              <a:pPr/>
              <a:t>15</a:t>
            </a:fld>
            <a:endParaRPr lang="en-US"/>
          </a:p>
        </p:txBody>
      </p:sp>
      <p:sp>
        <p:nvSpPr>
          <p:cNvPr id="2" name="Title 1">
            <a:extLst>
              <a:ext uri="{FF2B5EF4-FFF2-40B4-BE49-F238E27FC236}">
                <a16:creationId xmlns:a16="http://schemas.microsoft.com/office/drawing/2014/main" id="{C3A492C9-8667-4DC9-996D-C335A1A2FB4A}"/>
              </a:ext>
            </a:extLst>
          </p:cNvPr>
          <p:cNvSpPr>
            <a:spLocks noGrp="1"/>
          </p:cNvSpPr>
          <p:nvPr>
            <p:ph type="title"/>
          </p:nvPr>
        </p:nvSpPr>
        <p:spPr/>
        <p:txBody>
          <a:bodyPr/>
          <a:lstStyle/>
          <a:p>
            <a:r>
              <a:rPr lang="en-US"/>
              <a:t>Training Types Highlights</a:t>
            </a:r>
          </a:p>
        </p:txBody>
      </p:sp>
      <p:sp>
        <p:nvSpPr>
          <p:cNvPr id="3" name="Text Placeholder 2">
            <a:extLst>
              <a:ext uri="{FF2B5EF4-FFF2-40B4-BE49-F238E27FC236}">
                <a16:creationId xmlns:a16="http://schemas.microsoft.com/office/drawing/2014/main" id="{4AB1DB99-7274-CB98-A7F1-2B6D88B8A6BF}"/>
              </a:ext>
            </a:extLst>
          </p:cNvPr>
          <p:cNvSpPr>
            <a:spLocks noGrp="1"/>
          </p:cNvSpPr>
          <p:nvPr>
            <p:ph type="body" idx="1"/>
          </p:nvPr>
        </p:nvSpPr>
        <p:spPr/>
        <p:txBody>
          <a:bodyPr/>
          <a:lstStyle/>
          <a:p>
            <a:r>
              <a:rPr lang="en-US"/>
              <a:t>General</a:t>
            </a:r>
          </a:p>
        </p:txBody>
      </p:sp>
      <p:sp>
        <p:nvSpPr>
          <p:cNvPr id="12" name="Content Placeholder 11">
            <a:extLst>
              <a:ext uri="{FF2B5EF4-FFF2-40B4-BE49-F238E27FC236}">
                <a16:creationId xmlns:a16="http://schemas.microsoft.com/office/drawing/2014/main" id="{F208BC38-B00C-CBDB-934B-7FECA56938C9}"/>
              </a:ext>
            </a:extLst>
          </p:cNvPr>
          <p:cNvSpPr>
            <a:spLocks noGrp="1"/>
          </p:cNvSpPr>
          <p:nvPr>
            <p:ph sz="half" idx="2"/>
          </p:nvPr>
        </p:nvSpPr>
        <p:spPr>
          <a:xfrm>
            <a:off x="805866" y="1989878"/>
            <a:ext cx="5212080" cy="3870740"/>
          </a:xfrm>
        </p:spPr>
        <p:txBody>
          <a:bodyPr vert="horz" lIns="91440" tIns="45720" rIns="91440" bIns="45720" rtlCol="0" anchor="t">
            <a:noAutofit/>
          </a:bodyPr>
          <a:lstStyle/>
          <a:p>
            <a:r>
              <a:rPr lang="en-US" sz="2200" b="1"/>
              <a:t>Occupational vs. Skills Upgrading</a:t>
            </a:r>
            <a:endParaRPr lang="en-US" sz="2200" b="1">
              <a:cs typeface="Calibri"/>
            </a:endParaRPr>
          </a:p>
          <a:p>
            <a:pPr lvl="1"/>
            <a:r>
              <a:rPr lang="en-US" b="1"/>
              <a:t>Occupational Skills</a:t>
            </a:r>
            <a:r>
              <a:rPr lang="en-US"/>
              <a:t> = new field/occupation</a:t>
            </a:r>
            <a:endParaRPr lang="en-US">
              <a:cs typeface="Calibri"/>
            </a:endParaRPr>
          </a:p>
          <a:p>
            <a:pPr lvl="1"/>
            <a:r>
              <a:rPr lang="en-US" b="1"/>
              <a:t>Skills Upgrading </a:t>
            </a:r>
            <a:r>
              <a:rPr lang="en-US"/>
              <a:t>= additional skills/certificates in same field/occupation </a:t>
            </a:r>
            <a:endParaRPr lang="en-US">
              <a:cs typeface="Calibri"/>
            </a:endParaRPr>
          </a:p>
          <a:p>
            <a:r>
              <a:rPr lang="en-US" sz="2200" b="1"/>
              <a:t>ABE/ESL </a:t>
            </a:r>
            <a:r>
              <a:rPr lang="en-US" sz="2200"/>
              <a:t>– is it in conjunction?</a:t>
            </a:r>
            <a:endParaRPr lang="en-US" sz="2200">
              <a:cs typeface="Calibri"/>
            </a:endParaRPr>
          </a:p>
          <a:p>
            <a:r>
              <a:rPr lang="en-US" sz="2200" b="1"/>
              <a:t>Other Non-Occupational Skills </a:t>
            </a:r>
            <a:r>
              <a:rPr lang="en-US" sz="2200"/>
              <a:t>– Yuck!</a:t>
            </a:r>
            <a:endParaRPr lang="en-US" sz="2200">
              <a:cs typeface="Calibri"/>
            </a:endParaRPr>
          </a:p>
        </p:txBody>
      </p:sp>
      <p:sp>
        <p:nvSpPr>
          <p:cNvPr id="4" name="Text Placeholder 3">
            <a:extLst>
              <a:ext uri="{FF2B5EF4-FFF2-40B4-BE49-F238E27FC236}">
                <a16:creationId xmlns:a16="http://schemas.microsoft.com/office/drawing/2014/main" id="{F7D4F128-39D7-2B77-A3F5-B879585E6327}"/>
              </a:ext>
            </a:extLst>
          </p:cNvPr>
          <p:cNvSpPr>
            <a:spLocks noGrp="1"/>
          </p:cNvSpPr>
          <p:nvPr>
            <p:ph type="body" sz="quarter" idx="3"/>
          </p:nvPr>
        </p:nvSpPr>
        <p:spPr/>
        <p:txBody>
          <a:bodyPr/>
          <a:lstStyle/>
          <a:p>
            <a:r>
              <a:rPr lang="en-US"/>
              <a:t>Work-Based</a:t>
            </a:r>
          </a:p>
        </p:txBody>
      </p:sp>
      <p:sp>
        <p:nvSpPr>
          <p:cNvPr id="5" name="Content Placeholder 4">
            <a:extLst>
              <a:ext uri="{FF2B5EF4-FFF2-40B4-BE49-F238E27FC236}">
                <a16:creationId xmlns:a16="http://schemas.microsoft.com/office/drawing/2014/main" id="{5E6FDD4E-62E9-4A51-5864-DF1AA1F95352}"/>
              </a:ext>
            </a:extLst>
          </p:cNvPr>
          <p:cNvSpPr>
            <a:spLocks noGrp="1"/>
          </p:cNvSpPr>
          <p:nvPr>
            <p:ph sz="quarter" idx="4"/>
          </p:nvPr>
        </p:nvSpPr>
        <p:spPr>
          <a:xfrm>
            <a:off x="6172200" y="1989878"/>
            <a:ext cx="5212080" cy="3871898"/>
          </a:xfrm>
        </p:spPr>
        <p:txBody>
          <a:bodyPr vert="horz" lIns="91440" tIns="45720" rIns="91440" bIns="45720" rtlCol="0" anchor="t">
            <a:noAutofit/>
          </a:bodyPr>
          <a:lstStyle/>
          <a:p>
            <a:r>
              <a:rPr lang="en-US" sz="2200" b="1"/>
              <a:t>Registered Apprenticeship</a:t>
            </a:r>
            <a:r>
              <a:rPr lang="en-US" sz="2200"/>
              <a:t> = under National Apprenticeship Act (NAA), structured work-based learning + related instructional</a:t>
            </a:r>
            <a:endParaRPr lang="en-US" sz="2200" b="1">
              <a:cs typeface="Calibri"/>
            </a:endParaRPr>
          </a:p>
          <a:p>
            <a:r>
              <a:rPr lang="en-US" sz="2200" b="1"/>
              <a:t>OJT*</a:t>
            </a:r>
            <a:r>
              <a:rPr lang="en-US" sz="2200"/>
              <a:t> = Contract with Employer for knowledge and skills + optional instructional component*</a:t>
            </a:r>
            <a:endParaRPr lang="en-US" sz="2200">
              <a:cs typeface="Calibri"/>
            </a:endParaRPr>
          </a:p>
          <a:p>
            <a:r>
              <a:rPr lang="en-US" sz="2200" b="1"/>
              <a:t>Customized</a:t>
            </a:r>
            <a:r>
              <a:rPr lang="en-US" sz="2200"/>
              <a:t> = designed to meet special requirements of employer(s) + commitment to employ after completion</a:t>
            </a:r>
            <a:endParaRPr lang="en-US" sz="2200">
              <a:cs typeface="Calibri"/>
            </a:endParaRPr>
          </a:p>
          <a:p>
            <a:endParaRPr lang="en-US" sz="2000">
              <a:cs typeface="Calibri"/>
            </a:endParaRPr>
          </a:p>
        </p:txBody>
      </p:sp>
      <p:sp>
        <p:nvSpPr>
          <p:cNvPr id="8" name="TextBox 7">
            <a:extLst>
              <a:ext uri="{FF2B5EF4-FFF2-40B4-BE49-F238E27FC236}">
                <a16:creationId xmlns:a16="http://schemas.microsoft.com/office/drawing/2014/main" id="{290CA1A8-8482-0A43-3AE2-447CA827F4A7}"/>
              </a:ext>
            </a:extLst>
          </p:cNvPr>
          <p:cNvSpPr txBox="1"/>
          <p:nvPr/>
        </p:nvSpPr>
        <p:spPr>
          <a:xfrm>
            <a:off x="3191742" y="6066559"/>
            <a:ext cx="612890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t>*WIOA Youth reports as work experience, not training</a:t>
            </a:r>
            <a:endParaRPr lang="en-US" sz="2000">
              <a:cs typeface="Calibri"/>
            </a:endParaRPr>
          </a:p>
        </p:txBody>
      </p:sp>
    </p:spTree>
    <p:custDataLst>
      <p:tags r:id="rId1"/>
    </p:custDataLst>
    <p:extLst>
      <p:ext uri="{BB962C8B-B14F-4D97-AF65-F5344CB8AC3E}">
        <p14:creationId xmlns:p14="http://schemas.microsoft.com/office/powerpoint/2010/main" val="33296818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0C0EDBA-1AA8-F445-F346-CB33CC24C3DF}"/>
              </a:ext>
            </a:extLst>
          </p:cNvPr>
          <p:cNvSpPr>
            <a:spLocks noGrp="1"/>
          </p:cNvSpPr>
          <p:nvPr>
            <p:ph type="sldNum" sz="quarter" idx="12"/>
          </p:nvPr>
        </p:nvSpPr>
        <p:spPr/>
        <p:txBody>
          <a:bodyPr/>
          <a:lstStyle/>
          <a:p>
            <a:fld id="{158B7785-F6D6-45F8-833E-07BD84680091}" type="slidenum">
              <a:rPr lang="en-US" smtClean="0"/>
              <a:t>16</a:t>
            </a:fld>
            <a:endParaRPr lang="en-US"/>
          </a:p>
        </p:txBody>
      </p:sp>
      <p:sp>
        <p:nvSpPr>
          <p:cNvPr id="5" name="Title 4">
            <a:extLst>
              <a:ext uri="{FF2B5EF4-FFF2-40B4-BE49-F238E27FC236}">
                <a16:creationId xmlns:a16="http://schemas.microsoft.com/office/drawing/2014/main" id="{6753FCCB-84F4-22BA-2CDF-E15A13E8903F}"/>
              </a:ext>
            </a:extLst>
          </p:cNvPr>
          <p:cNvSpPr>
            <a:spLocks noGrp="1"/>
          </p:cNvSpPr>
          <p:nvPr>
            <p:ph type="title"/>
          </p:nvPr>
        </p:nvSpPr>
        <p:spPr/>
        <p:txBody>
          <a:bodyPr/>
          <a:lstStyle/>
          <a:p>
            <a:r>
              <a:rPr lang="en-US"/>
              <a:t>When Multiple Shoes Fit</a:t>
            </a:r>
          </a:p>
        </p:txBody>
      </p:sp>
      <p:sp>
        <p:nvSpPr>
          <p:cNvPr id="6" name="Content Placeholder 5">
            <a:extLst>
              <a:ext uri="{FF2B5EF4-FFF2-40B4-BE49-F238E27FC236}">
                <a16:creationId xmlns:a16="http://schemas.microsoft.com/office/drawing/2014/main" id="{3DE46AFC-9E1B-5691-F1EB-B1C5539E2B88}"/>
              </a:ext>
            </a:extLst>
          </p:cNvPr>
          <p:cNvSpPr>
            <a:spLocks noGrp="1"/>
          </p:cNvSpPr>
          <p:nvPr>
            <p:ph sz="half" idx="1"/>
          </p:nvPr>
        </p:nvSpPr>
        <p:spPr/>
        <p:txBody>
          <a:bodyPr/>
          <a:lstStyle/>
          <a:p>
            <a:r>
              <a:rPr lang="en-US"/>
              <a:t>Type must apply to the training program broadly</a:t>
            </a:r>
          </a:p>
          <a:p>
            <a:pPr lvl="1"/>
            <a:r>
              <a:rPr lang="en-US"/>
              <a:t>i.e. no prerequisite just because there are some prerequisite classes</a:t>
            </a:r>
          </a:p>
          <a:p>
            <a:r>
              <a:rPr lang="en-US"/>
              <a:t>Use the most </a:t>
            </a:r>
            <a:r>
              <a:rPr lang="en-US" u="sng"/>
              <a:t>specific</a:t>
            </a:r>
            <a:r>
              <a:rPr lang="en-US"/>
              <a:t> code (see hierarchy)</a:t>
            </a:r>
          </a:p>
          <a:p>
            <a:r>
              <a:rPr lang="en-US"/>
              <a:t>Must report consistently</a:t>
            </a:r>
          </a:p>
          <a:p>
            <a:r>
              <a:rPr lang="en-US"/>
              <a:t>Not all trainings are applicable for all programs (see Attachment I)</a:t>
            </a:r>
          </a:p>
        </p:txBody>
      </p:sp>
      <p:graphicFrame>
        <p:nvGraphicFramePr>
          <p:cNvPr id="8" name="Content Placeholder 7">
            <a:extLst>
              <a:ext uri="{FF2B5EF4-FFF2-40B4-BE49-F238E27FC236}">
                <a16:creationId xmlns:a16="http://schemas.microsoft.com/office/drawing/2014/main" id="{4BCA5393-B44B-18BA-12A1-2516C40C7ABB}"/>
              </a:ext>
            </a:extLst>
          </p:cNvPr>
          <p:cNvGraphicFramePr>
            <a:graphicFrameLocks noGrp="1"/>
          </p:cNvGraphicFramePr>
          <p:nvPr>
            <p:ph sz="half" idx="2"/>
            <p:extLst>
              <p:ext uri="{D42A27DB-BD31-4B8C-83A1-F6EECF244321}">
                <p14:modId xmlns:p14="http://schemas.microsoft.com/office/powerpoint/2010/main" val="983932296"/>
              </p:ext>
            </p:extLst>
          </p:nvPr>
        </p:nvGraphicFramePr>
        <p:xfrm>
          <a:off x="6203078" y="921090"/>
          <a:ext cx="5181600" cy="50158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0478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17</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Multiple Trainings</a:t>
            </a:r>
          </a:p>
        </p:txBody>
      </p:sp>
    </p:spTree>
    <p:extLst>
      <p:ext uri="{BB962C8B-B14F-4D97-AF65-F5344CB8AC3E}">
        <p14:creationId xmlns:p14="http://schemas.microsoft.com/office/powerpoint/2010/main" val="964100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5AE7A-A8D8-8445-8DF7-56FAA69E57A2}"/>
              </a:ext>
            </a:extLst>
          </p:cNvPr>
          <p:cNvSpPr>
            <a:spLocks noGrp="1"/>
          </p:cNvSpPr>
          <p:nvPr>
            <p:ph type="sldNum" sz="quarter" idx="12"/>
          </p:nvPr>
        </p:nvSpPr>
        <p:spPr/>
        <p:txBody>
          <a:bodyPr/>
          <a:lstStyle/>
          <a:p>
            <a:fld id="{158B7785-F6D6-45F8-833E-07BD84680091}" type="slidenum">
              <a:rPr lang="en-US" smtClean="0"/>
              <a:t>18</a:t>
            </a:fld>
            <a:endParaRPr lang="en-US"/>
          </a:p>
        </p:txBody>
      </p:sp>
      <p:sp>
        <p:nvSpPr>
          <p:cNvPr id="3" name="Title 2">
            <a:extLst>
              <a:ext uri="{FF2B5EF4-FFF2-40B4-BE49-F238E27FC236}">
                <a16:creationId xmlns:a16="http://schemas.microsoft.com/office/drawing/2014/main" id="{6D9D8A16-73B6-DB26-B13C-D539BE1AB71B}"/>
              </a:ext>
            </a:extLst>
          </p:cNvPr>
          <p:cNvSpPr>
            <a:spLocks noGrp="1"/>
          </p:cNvSpPr>
          <p:nvPr>
            <p:ph type="title"/>
          </p:nvPr>
        </p:nvSpPr>
        <p:spPr/>
        <p:txBody>
          <a:bodyPr/>
          <a:lstStyle/>
          <a:p>
            <a:r>
              <a:rPr lang="en-US"/>
              <a:t>Multiple Trainings</a:t>
            </a:r>
          </a:p>
        </p:txBody>
      </p:sp>
      <p:sp>
        <p:nvSpPr>
          <p:cNvPr id="4" name="Content Placeholder 3">
            <a:extLst>
              <a:ext uri="{FF2B5EF4-FFF2-40B4-BE49-F238E27FC236}">
                <a16:creationId xmlns:a16="http://schemas.microsoft.com/office/drawing/2014/main" id="{7CB6584C-2327-E155-DE32-FE55B5E3E3C7}"/>
              </a:ext>
            </a:extLst>
          </p:cNvPr>
          <p:cNvSpPr>
            <a:spLocks noGrp="1"/>
          </p:cNvSpPr>
          <p:nvPr>
            <p:ph idx="1"/>
          </p:nvPr>
        </p:nvSpPr>
        <p:spPr>
          <a:xfrm>
            <a:off x="805866" y="1526795"/>
            <a:ext cx="5209040" cy="3691157"/>
          </a:xfrm>
        </p:spPr>
        <p:txBody>
          <a:bodyPr/>
          <a:lstStyle/>
          <a:p>
            <a:r>
              <a:rPr lang="en-US"/>
              <a:t>PIRL collects up to three trainings (for the purposes of reporting)</a:t>
            </a:r>
          </a:p>
          <a:p>
            <a:r>
              <a:rPr lang="en-US"/>
              <a:t>Allows tracking of different kinds of training being provided and different programs of study</a:t>
            </a:r>
          </a:p>
          <a:p>
            <a:r>
              <a:rPr lang="en-US"/>
              <a:t>Reporting of two trainings in the PIRL </a:t>
            </a:r>
            <a:r>
              <a:rPr lang="en-US" b="1" u="sng"/>
              <a:t>not</a:t>
            </a:r>
            <a:r>
              <a:rPr lang="en-US"/>
              <a:t> related to other program requirements</a:t>
            </a:r>
          </a:p>
        </p:txBody>
      </p:sp>
      <p:graphicFrame>
        <p:nvGraphicFramePr>
          <p:cNvPr id="5" name="Table 4">
            <a:extLst>
              <a:ext uri="{FF2B5EF4-FFF2-40B4-BE49-F238E27FC236}">
                <a16:creationId xmlns:a16="http://schemas.microsoft.com/office/drawing/2014/main" id="{9BB16E42-6A92-144D-B23C-43F38CDF5CA6}"/>
              </a:ext>
            </a:extLst>
          </p:cNvPr>
          <p:cNvGraphicFramePr>
            <a:graphicFrameLocks noGrp="1"/>
          </p:cNvGraphicFramePr>
          <p:nvPr>
            <p:extLst>
              <p:ext uri="{D42A27DB-BD31-4B8C-83A1-F6EECF244321}">
                <p14:modId xmlns:p14="http://schemas.microsoft.com/office/powerpoint/2010/main" val="3984161300"/>
              </p:ext>
            </p:extLst>
          </p:nvPr>
        </p:nvGraphicFramePr>
        <p:xfrm>
          <a:off x="6602239" y="1613605"/>
          <a:ext cx="5108900" cy="3517536"/>
        </p:xfrm>
        <a:graphic>
          <a:graphicData uri="http://schemas.openxmlformats.org/drawingml/2006/table">
            <a:tbl>
              <a:tblPr>
                <a:tableStyleId>{08FB837D-C827-4EFA-A057-4D05807E0F7C}</a:tableStyleId>
              </a:tblPr>
              <a:tblGrid>
                <a:gridCol w="2054153">
                  <a:extLst>
                    <a:ext uri="{9D8B030D-6E8A-4147-A177-3AD203B41FA5}">
                      <a16:colId xmlns:a16="http://schemas.microsoft.com/office/drawing/2014/main" val="313166328"/>
                    </a:ext>
                  </a:extLst>
                </a:gridCol>
                <a:gridCol w="1018249">
                  <a:extLst>
                    <a:ext uri="{9D8B030D-6E8A-4147-A177-3AD203B41FA5}">
                      <a16:colId xmlns:a16="http://schemas.microsoft.com/office/drawing/2014/main" val="4121509044"/>
                    </a:ext>
                  </a:extLst>
                </a:gridCol>
                <a:gridCol w="1018249">
                  <a:extLst>
                    <a:ext uri="{9D8B030D-6E8A-4147-A177-3AD203B41FA5}">
                      <a16:colId xmlns:a16="http://schemas.microsoft.com/office/drawing/2014/main" val="1574951606"/>
                    </a:ext>
                  </a:extLst>
                </a:gridCol>
                <a:gridCol w="1018249">
                  <a:extLst>
                    <a:ext uri="{9D8B030D-6E8A-4147-A177-3AD203B41FA5}">
                      <a16:colId xmlns:a16="http://schemas.microsoft.com/office/drawing/2014/main" val="3923157276"/>
                    </a:ext>
                  </a:extLst>
                </a:gridCol>
              </a:tblGrid>
              <a:tr h="541958">
                <a:tc>
                  <a:txBody>
                    <a:bodyPr/>
                    <a:lstStyle/>
                    <a:p>
                      <a:pPr algn="l" fontAlgn="b"/>
                      <a:r>
                        <a:rPr lang="en-US" sz="1600" u="none" strike="noStrike">
                          <a:effectLst/>
                        </a:rPr>
                        <a:t> </a:t>
                      </a:r>
                      <a:endParaRPr lang="en-US" sz="1600" b="0" i="0" u="none" strike="noStrike">
                        <a:solidFill>
                          <a:srgbClr val="000000"/>
                        </a:solidFill>
                        <a:effectLst/>
                        <a:latin typeface="Calibri" panose="020F0502020204030204" pitchFamily="34" charset="0"/>
                      </a:endParaRPr>
                    </a:p>
                  </a:txBody>
                  <a:tcPr marL="9525" marR="9525" marT="9525" marB="0" anchor="b"/>
                </a:tc>
                <a:tc>
                  <a:txBody>
                    <a:bodyPr/>
                    <a:lstStyle/>
                    <a:p>
                      <a:pPr algn="ctr" fontAlgn="ctr"/>
                      <a:r>
                        <a:rPr lang="en-US" sz="1600" b="1" u="none" strike="noStrike">
                          <a:effectLst/>
                        </a:rPr>
                        <a:t>Training #1</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600" b="1" u="none" strike="noStrike">
                          <a:effectLst/>
                        </a:rPr>
                        <a:t>Training #2</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ctr"/>
                      <a:r>
                        <a:rPr lang="en-US" sz="1600" b="1" u="none" strike="noStrike">
                          <a:effectLst/>
                        </a:rPr>
                        <a:t>Training #3</a:t>
                      </a:r>
                      <a:endParaRPr lang="en-US" sz="1600" b="1"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877994720"/>
                  </a:ext>
                </a:extLst>
              </a:tr>
              <a:tr h="541958">
                <a:tc>
                  <a:txBody>
                    <a:bodyPr/>
                    <a:lstStyle/>
                    <a:p>
                      <a:pPr algn="l" fontAlgn="t"/>
                      <a:r>
                        <a:rPr lang="en-US" sz="1600" b="1" u="none" strike="noStrike">
                          <a:effectLst/>
                        </a:rPr>
                        <a:t>Date Entered Training</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1302</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1309</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1314</a:t>
                      </a:r>
                      <a:endParaRPr lang="en-U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28564142"/>
                  </a:ext>
                </a:extLst>
              </a:tr>
              <a:tr h="541958">
                <a:tc>
                  <a:txBody>
                    <a:bodyPr/>
                    <a:lstStyle/>
                    <a:p>
                      <a:pPr algn="l" fontAlgn="t"/>
                      <a:r>
                        <a:rPr lang="en-US" sz="1600" b="1" u="none" strike="noStrike">
                          <a:effectLst/>
                        </a:rPr>
                        <a:t>Type of Training Service</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1303</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1310</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1315</a:t>
                      </a:r>
                      <a:endParaRPr lang="en-U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983253687"/>
                  </a:ext>
                </a:extLst>
              </a:tr>
              <a:tr h="541958">
                <a:tc>
                  <a:txBody>
                    <a:bodyPr/>
                    <a:lstStyle/>
                    <a:p>
                      <a:pPr algn="l" fontAlgn="t"/>
                      <a:r>
                        <a:rPr lang="en-US" sz="1600" b="1" u="none" strike="noStrike">
                          <a:effectLst/>
                        </a:rPr>
                        <a:t>Occupational Skills Training Code</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1306</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1311</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1316</a:t>
                      </a:r>
                      <a:endParaRPr lang="en-U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981279074"/>
                  </a:ext>
                </a:extLst>
              </a:tr>
              <a:tr h="541958">
                <a:tc>
                  <a:txBody>
                    <a:bodyPr/>
                    <a:lstStyle/>
                    <a:p>
                      <a:pPr algn="l" fontAlgn="t"/>
                      <a:r>
                        <a:rPr lang="en-US" sz="1600" b="1" u="none" strike="noStrike">
                          <a:effectLst/>
                        </a:rPr>
                        <a:t>Training Completed</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1307</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1312</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1317</a:t>
                      </a:r>
                      <a:endParaRPr lang="en-U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471740781"/>
                  </a:ext>
                </a:extLst>
              </a:tr>
              <a:tr h="807746">
                <a:tc>
                  <a:txBody>
                    <a:bodyPr/>
                    <a:lstStyle/>
                    <a:p>
                      <a:pPr algn="l" fontAlgn="t"/>
                      <a:r>
                        <a:rPr lang="en-US" sz="1600" b="1" u="none" strike="noStrike">
                          <a:effectLst/>
                        </a:rPr>
                        <a:t>Date Completed, or Withdrew from, Training</a:t>
                      </a:r>
                      <a:endParaRPr lang="en-US" sz="1600" b="1"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1308</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1313</a:t>
                      </a:r>
                      <a:endParaRPr lang="en-US" sz="1600" b="0" i="0" u="none" strike="noStrike">
                        <a:solidFill>
                          <a:srgbClr val="000000"/>
                        </a:solidFill>
                        <a:effectLst/>
                        <a:latin typeface="Calibri" panose="020F0502020204030204" pitchFamily="34" charset="0"/>
                      </a:endParaRPr>
                    </a:p>
                  </a:txBody>
                  <a:tcPr marL="9525" marR="9525" marT="9525" marB="0" anchor="ctr"/>
                </a:tc>
                <a:tc>
                  <a:txBody>
                    <a:bodyPr/>
                    <a:lstStyle/>
                    <a:p>
                      <a:pPr algn="ctr" fontAlgn="t"/>
                      <a:r>
                        <a:rPr lang="en-US" sz="1600" u="none" strike="noStrike">
                          <a:effectLst/>
                        </a:rPr>
                        <a:t>1318</a:t>
                      </a:r>
                      <a:endParaRPr lang="en-US" sz="1600" b="0" i="0" u="none" strike="noStrike">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98124037"/>
                  </a:ext>
                </a:extLst>
              </a:tr>
            </a:tbl>
          </a:graphicData>
        </a:graphic>
      </p:graphicFrame>
    </p:spTree>
    <p:extLst>
      <p:ext uri="{BB962C8B-B14F-4D97-AF65-F5344CB8AC3E}">
        <p14:creationId xmlns:p14="http://schemas.microsoft.com/office/powerpoint/2010/main" val="36411935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5AE7A-A8D8-8445-8DF7-56FAA69E57A2}"/>
              </a:ext>
            </a:extLst>
          </p:cNvPr>
          <p:cNvSpPr>
            <a:spLocks noGrp="1"/>
          </p:cNvSpPr>
          <p:nvPr>
            <p:ph type="sldNum" sz="quarter" idx="12"/>
          </p:nvPr>
        </p:nvSpPr>
        <p:spPr/>
        <p:txBody>
          <a:bodyPr/>
          <a:lstStyle/>
          <a:p>
            <a:fld id="{158B7785-F6D6-45F8-833E-07BD84680091}" type="slidenum">
              <a:rPr lang="en-US" smtClean="0"/>
              <a:t>19</a:t>
            </a:fld>
            <a:endParaRPr lang="en-US"/>
          </a:p>
        </p:txBody>
      </p:sp>
      <p:sp>
        <p:nvSpPr>
          <p:cNvPr id="3" name="Title 2">
            <a:extLst>
              <a:ext uri="{FF2B5EF4-FFF2-40B4-BE49-F238E27FC236}">
                <a16:creationId xmlns:a16="http://schemas.microsoft.com/office/drawing/2014/main" id="{6D9D8A16-73B6-DB26-B13C-D539BE1AB71B}"/>
              </a:ext>
            </a:extLst>
          </p:cNvPr>
          <p:cNvSpPr>
            <a:spLocks noGrp="1"/>
          </p:cNvSpPr>
          <p:nvPr>
            <p:ph type="title"/>
          </p:nvPr>
        </p:nvSpPr>
        <p:spPr/>
        <p:txBody>
          <a:bodyPr/>
          <a:lstStyle/>
          <a:p>
            <a:r>
              <a:rPr lang="en-US"/>
              <a:t>Multiple Trainings</a:t>
            </a:r>
          </a:p>
        </p:txBody>
      </p:sp>
      <p:sp>
        <p:nvSpPr>
          <p:cNvPr id="8" name="Text Placeholder 7">
            <a:extLst>
              <a:ext uri="{FF2B5EF4-FFF2-40B4-BE49-F238E27FC236}">
                <a16:creationId xmlns:a16="http://schemas.microsoft.com/office/drawing/2014/main" id="{4B1C4995-E50F-0EBB-D31B-9D51ABF051B5}"/>
              </a:ext>
            </a:extLst>
          </p:cNvPr>
          <p:cNvSpPr>
            <a:spLocks noGrp="1"/>
          </p:cNvSpPr>
          <p:nvPr>
            <p:ph type="body" idx="1"/>
          </p:nvPr>
        </p:nvSpPr>
        <p:spPr/>
        <p:txBody>
          <a:bodyPr/>
          <a:lstStyle/>
          <a:p>
            <a:r>
              <a:rPr lang="en-US"/>
              <a:t>Same Training</a:t>
            </a:r>
          </a:p>
        </p:txBody>
      </p:sp>
      <p:sp>
        <p:nvSpPr>
          <p:cNvPr id="9" name="Content Placeholder 8">
            <a:extLst>
              <a:ext uri="{FF2B5EF4-FFF2-40B4-BE49-F238E27FC236}">
                <a16:creationId xmlns:a16="http://schemas.microsoft.com/office/drawing/2014/main" id="{2BD5F265-6057-02B7-7664-47D5691C0A5D}"/>
              </a:ext>
            </a:extLst>
          </p:cNvPr>
          <p:cNvSpPr>
            <a:spLocks noGrp="1"/>
          </p:cNvSpPr>
          <p:nvPr>
            <p:ph sz="half" idx="2"/>
          </p:nvPr>
        </p:nvSpPr>
        <p:spPr/>
        <p:txBody>
          <a:bodyPr/>
          <a:lstStyle/>
          <a:p>
            <a:r>
              <a:rPr lang="en-US"/>
              <a:t>Multiple providers</a:t>
            </a:r>
          </a:p>
          <a:p>
            <a:r>
              <a:rPr lang="en-US"/>
              <a:t>Multiple academic calendars</a:t>
            </a:r>
          </a:p>
          <a:p>
            <a:r>
              <a:rPr lang="en-US"/>
              <a:t>Multiple funding sources</a:t>
            </a:r>
          </a:p>
          <a:p>
            <a:r>
              <a:rPr lang="en-US"/>
              <a:t>Co-Enrollment</a:t>
            </a:r>
          </a:p>
          <a:p>
            <a:r>
              <a:rPr lang="en-US"/>
              <a:t>Multiple formats, modalities, deliveries</a:t>
            </a:r>
          </a:p>
          <a:p>
            <a:r>
              <a:rPr lang="en-US"/>
              <a:t>Gaps in time</a:t>
            </a:r>
          </a:p>
        </p:txBody>
      </p:sp>
      <p:sp>
        <p:nvSpPr>
          <p:cNvPr id="10" name="Text Placeholder 9">
            <a:extLst>
              <a:ext uri="{FF2B5EF4-FFF2-40B4-BE49-F238E27FC236}">
                <a16:creationId xmlns:a16="http://schemas.microsoft.com/office/drawing/2014/main" id="{9F83A8A6-A338-7C60-67EF-EB0540FCE0DF}"/>
              </a:ext>
            </a:extLst>
          </p:cNvPr>
          <p:cNvSpPr>
            <a:spLocks noGrp="1"/>
          </p:cNvSpPr>
          <p:nvPr>
            <p:ph type="body" sz="quarter" idx="3"/>
          </p:nvPr>
        </p:nvSpPr>
        <p:spPr/>
        <p:txBody>
          <a:bodyPr/>
          <a:lstStyle/>
          <a:p>
            <a:r>
              <a:rPr lang="en-US"/>
              <a:t>Different Training</a:t>
            </a:r>
          </a:p>
        </p:txBody>
      </p:sp>
      <p:sp>
        <p:nvSpPr>
          <p:cNvPr id="11" name="Content Placeholder 10">
            <a:extLst>
              <a:ext uri="{FF2B5EF4-FFF2-40B4-BE49-F238E27FC236}">
                <a16:creationId xmlns:a16="http://schemas.microsoft.com/office/drawing/2014/main" id="{520DD066-9E77-51B4-BA99-1EF4DADB5295}"/>
              </a:ext>
            </a:extLst>
          </p:cNvPr>
          <p:cNvSpPr>
            <a:spLocks noGrp="1"/>
          </p:cNvSpPr>
          <p:nvPr>
            <p:ph sz="quarter" idx="4"/>
          </p:nvPr>
        </p:nvSpPr>
        <p:spPr/>
        <p:txBody>
          <a:bodyPr/>
          <a:lstStyle/>
          <a:p>
            <a:r>
              <a:rPr lang="en-US"/>
              <a:t>New program of study leading to a new credential</a:t>
            </a:r>
          </a:p>
          <a:p>
            <a:r>
              <a:rPr lang="en-US"/>
              <a:t>New occupational goal + modifications to training plan</a:t>
            </a:r>
          </a:p>
          <a:p>
            <a:r>
              <a:rPr lang="en-US"/>
              <a:t>New training after previous training was all completed</a:t>
            </a:r>
          </a:p>
          <a:p>
            <a:r>
              <a:rPr lang="en-US"/>
              <a:t>Concurrent programs with different training types</a:t>
            </a:r>
          </a:p>
        </p:txBody>
      </p:sp>
    </p:spTree>
    <p:extLst>
      <p:ext uri="{BB962C8B-B14F-4D97-AF65-F5344CB8AC3E}">
        <p14:creationId xmlns:p14="http://schemas.microsoft.com/office/powerpoint/2010/main" val="12486525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5AE7A-A8D8-8445-8DF7-56FAA69E57A2}"/>
              </a:ext>
            </a:extLst>
          </p:cNvPr>
          <p:cNvSpPr>
            <a:spLocks noGrp="1"/>
          </p:cNvSpPr>
          <p:nvPr>
            <p:ph type="sldNum" sz="quarter" idx="12"/>
          </p:nvPr>
        </p:nvSpPr>
        <p:spPr/>
        <p:txBody>
          <a:bodyPr/>
          <a:lstStyle/>
          <a:p>
            <a:fld id="{158B7785-F6D6-45F8-833E-07BD84680091}" type="slidenum">
              <a:rPr lang="en-US" smtClean="0"/>
              <a:t>20</a:t>
            </a:fld>
            <a:endParaRPr lang="en-US"/>
          </a:p>
        </p:txBody>
      </p:sp>
      <p:sp>
        <p:nvSpPr>
          <p:cNvPr id="3" name="Title 2">
            <a:extLst>
              <a:ext uri="{FF2B5EF4-FFF2-40B4-BE49-F238E27FC236}">
                <a16:creationId xmlns:a16="http://schemas.microsoft.com/office/drawing/2014/main" id="{6D9D8A16-73B6-DB26-B13C-D539BE1AB71B}"/>
              </a:ext>
            </a:extLst>
          </p:cNvPr>
          <p:cNvSpPr>
            <a:spLocks noGrp="1"/>
          </p:cNvSpPr>
          <p:nvPr>
            <p:ph type="title"/>
          </p:nvPr>
        </p:nvSpPr>
        <p:spPr/>
        <p:txBody>
          <a:bodyPr/>
          <a:lstStyle/>
          <a:p>
            <a:r>
              <a:rPr lang="en-US"/>
              <a:t>Multiple Trainings – Reporting Order</a:t>
            </a:r>
          </a:p>
        </p:txBody>
      </p:sp>
      <p:sp>
        <p:nvSpPr>
          <p:cNvPr id="9" name="Content Placeholder 8">
            <a:extLst>
              <a:ext uri="{FF2B5EF4-FFF2-40B4-BE49-F238E27FC236}">
                <a16:creationId xmlns:a16="http://schemas.microsoft.com/office/drawing/2014/main" id="{2BD5F265-6057-02B7-7664-47D5691C0A5D}"/>
              </a:ext>
            </a:extLst>
          </p:cNvPr>
          <p:cNvSpPr>
            <a:spLocks noGrp="1"/>
          </p:cNvSpPr>
          <p:nvPr>
            <p:ph idx="1"/>
          </p:nvPr>
        </p:nvSpPr>
        <p:spPr>
          <a:xfrm>
            <a:off x="805866" y="1137446"/>
            <a:ext cx="5544600" cy="5039517"/>
          </a:xfrm>
        </p:spPr>
        <p:txBody>
          <a:bodyPr/>
          <a:lstStyle/>
          <a:p>
            <a:r>
              <a:rPr lang="en-US"/>
              <a:t>Report trainings in order of date entered (earliest = #1)</a:t>
            </a:r>
          </a:p>
          <a:p>
            <a:r>
              <a:rPr lang="en-US"/>
              <a:t>More than 3?</a:t>
            </a:r>
          </a:p>
          <a:p>
            <a:pPr lvl="1"/>
            <a:r>
              <a:rPr lang="en-US"/>
              <a:t>First, second, and final</a:t>
            </a:r>
          </a:p>
          <a:p>
            <a:pPr lvl="1"/>
            <a:r>
              <a:rPr lang="en-US"/>
              <a:t>Allows for us to track the first time they went into training and the last date they stopped training</a:t>
            </a:r>
          </a:p>
        </p:txBody>
      </p:sp>
      <p:sp>
        <p:nvSpPr>
          <p:cNvPr id="4" name="Rectangle 3">
            <a:extLst>
              <a:ext uri="{FF2B5EF4-FFF2-40B4-BE49-F238E27FC236}">
                <a16:creationId xmlns:a16="http://schemas.microsoft.com/office/drawing/2014/main" id="{6D8EBBF1-4540-DB50-9654-776581456862}"/>
              </a:ext>
            </a:extLst>
          </p:cNvPr>
          <p:cNvSpPr/>
          <p:nvPr/>
        </p:nvSpPr>
        <p:spPr>
          <a:xfrm>
            <a:off x="7180977" y="1900075"/>
            <a:ext cx="3775045" cy="6040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Training #1</a:t>
            </a:r>
          </a:p>
        </p:txBody>
      </p:sp>
      <p:sp>
        <p:nvSpPr>
          <p:cNvPr id="5" name="Rectangle 4">
            <a:extLst>
              <a:ext uri="{FF2B5EF4-FFF2-40B4-BE49-F238E27FC236}">
                <a16:creationId xmlns:a16="http://schemas.microsoft.com/office/drawing/2014/main" id="{F01FCA73-326A-FF54-5FC1-AF55967FD147}"/>
              </a:ext>
            </a:extLst>
          </p:cNvPr>
          <p:cNvSpPr/>
          <p:nvPr/>
        </p:nvSpPr>
        <p:spPr>
          <a:xfrm>
            <a:off x="7474591" y="2520177"/>
            <a:ext cx="2676087" cy="6040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Training #2</a:t>
            </a:r>
          </a:p>
        </p:txBody>
      </p:sp>
      <p:sp>
        <p:nvSpPr>
          <p:cNvPr id="6" name="Rectangle 5">
            <a:extLst>
              <a:ext uri="{FF2B5EF4-FFF2-40B4-BE49-F238E27FC236}">
                <a16:creationId xmlns:a16="http://schemas.microsoft.com/office/drawing/2014/main" id="{9D488696-806D-EB84-68B7-6ABB881EF629}"/>
              </a:ext>
            </a:extLst>
          </p:cNvPr>
          <p:cNvSpPr/>
          <p:nvPr/>
        </p:nvSpPr>
        <p:spPr>
          <a:xfrm>
            <a:off x="7772399" y="3140279"/>
            <a:ext cx="2915174" cy="6040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Replaced with Final Training</a:t>
            </a:r>
          </a:p>
        </p:txBody>
      </p:sp>
      <p:sp>
        <p:nvSpPr>
          <p:cNvPr id="7" name="Rectangle 6">
            <a:extLst>
              <a:ext uri="{FF2B5EF4-FFF2-40B4-BE49-F238E27FC236}">
                <a16:creationId xmlns:a16="http://schemas.microsoft.com/office/drawing/2014/main" id="{1B6C51D6-9623-C079-2D45-D7BBFF4A3B94}"/>
              </a:ext>
            </a:extLst>
          </p:cNvPr>
          <p:cNvSpPr/>
          <p:nvPr/>
        </p:nvSpPr>
        <p:spPr>
          <a:xfrm>
            <a:off x="8595918" y="3760381"/>
            <a:ext cx="3291282" cy="6040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Training #3</a:t>
            </a:r>
          </a:p>
        </p:txBody>
      </p:sp>
    </p:spTree>
    <p:extLst>
      <p:ext uri="{BB962C8B-B14F-4D97-AF65-F5344CB8AC3E}">
        <p14:creationId xmlns:p14="http://schemas.microsoft.com/office/powerpoint/2010/main" val="3800658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21</a:t>
            </a:fld>
            <a:endParaRPr lang="en-US"/>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p:txBody>
          <a:bodyPr/>
          <a:lstStyle/>
          <a:p>
            <a:r>
              <a:rPr lang="en-US"/>
              <a:t>Program-Specific Notations</a:t>
            </a:r>
          </a:p>
        </p:txBody>
      </p:sp>
    </p:spTree>
    <p:extLst>
      <p:ext uri="{BB962C8B-B14F-4D97-AF65-F5344CB8AC3E}">
        <p14:creationId xmlns:p14="http://schemas.microsoft.com/office/powerpoint/2010/main" val="15527058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E38F00-B698-84D8-7C46-FBBD0354377E}"/>
              </a:ext>
            </a:extLst>
          </p:cNvPr>
          <p:cNvSpPr>
            <a:spLocks noGrp="1"/>
          </p:cNvSpPr>
          <p:nvPr>
            <p:ph type="sldNum" sz="quarter" idx="12"/>
          </p:nvPr>
        </p:nvSpPr>
        <p:spPr/>
        <p:txBody>
          <a:bodyPr/>
          <a:lstStyle/>
          <a:p>
            <a:fld id="{158B7785-F6D6-45F8-833E-07BD84680091}" type="slidenum">
              <a:rPr lang="en-US" smtClean="0"/>
              <a:pPr/>
              <a:t>22</a:t>
            </a:fld>
            <a:endParaRPr lang="en-US"/>
          </a:p>
        </p:txBody>
      </p:sp>
      <p:sp>
        <p:nvSpPr>
          <p:cNvPr id="5" name="Title 4">
            <a:extLst>
              <a:ext uri="{FF2B5EF4-FFF2-40B4-BE49-F238E27FC236}">
                <a16:creationId xmlns:a16="http://schemas.microsoft.com/office/drawing/2014/main" id="{20265573-96FF-C672-DC3A-B38CE4CAABC7}"/>
              </a:ext>
            </a:extLst>
          </p:cNvPr>
          <p:cNvSpPr>
            <a:spLocks noGrp="1"/>
          </p:cNvSpPr>
          <p:nvPr>
            <p:ph type="title"/>
          </p:nvPr>
        </p:nvSpPr>
        <p:spPr/>
        <p:txBody>
          <a:bodyPr/>
          <a:lstStyle/>
          <a:p>
            <a:r>
              <a:rPr lang="en-US"/>
              <a:t>Attachment I: Types That Can Be Funded by Program</a:t>
            </a:r>
          </a:p>
        </p:txBody>
      </p:sp>
      <p:pic>
        <p:nvPicPr>
          <p:cNvPr id="8" name="Content Placeholder 7" descr="Table from Attachment I of TEN 19-22 with list of programs and training types.  Correction made for WIOA DW to allow for OJT.">
            <a:extLst>
              <a:ext uri="{FF2B5EF4-FFF2-40B4-BE49-F238E27FC236}">
                <a16:creationId xmlns:a16="http://schemas.microsoft.com/office/drawing/2014/main" id="{3EC267CA-8325-DA18-762A-306AA278DB2E}"/>
              </a:ext>
            </a:extLst>
          </p:cNvPr>
          <p:cNvPicPr>
            <a:picLocks noGrp="1" noChangeAspect="1"/>
          </p:cNvPicPr>
          <p:nvPr>
            <p:ph idx="1"/>
          </p:nvPr>
        </p:nvPicPr>
        <p:blipFill rotWithShape="1">
          <a:blip r:embed="rId3"/>
          <a:srcRect l="4145" t="22174" r="21803" b="571"/>
          <a:stretch/>
        </p:blipFill>
        <p:spPr>
          <a:xfrm>
            <a:off x="1288869" y="1008340"/>
            <a:ext cx="9152707" cy="5172262"/>
          </a:xfrm>
        </p:spPr>
      </p:pic>
      <p:sp>
        <p:nvSpPr>
          <p:cNvPr id="9" name="Rectangle 8" descr="Y correction for WIOA DW to allow for OJT on the table in attachment I to TEN 19-22.">
            <a:extLst>
              <a:ext uri="{FF2B5EF4-FFF2-40B4-BE49-F238E27FC236}">
                <a16:creationId xmlns:a16="http://schemas.microsoft.com/office/drawing/2014/main" id="{6DDCBF40-00E4-AA47-9EB3-410A0B2D88A4}"/>
              </a:ext>
            </a:extLst>
          </p:cNvPr>
          <p:cNvSpPr/>
          <p:nvPr/>
        </p:nvSpPr>
        <p:spPr>
          <a:xfrm>
            <a:off x="2684477" y="2743200"/>
            <a:ext cx="318782" cy="184558"/>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Y</a:t>
            </a:r>
          </a:p>
        </p:txBody>
      </p:sp>
    </p:spTree>
    <p:extLst>
      <p:ext uri="{BB962C8B-B14F-4D97-AF65-F5344CB8AC3E}">
        <p14:creationId xmlns:p14="http://schemas.microsoft.com/office/powerpoint/2010/main" val="3238987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32E52E-8767-0C58-E4F5-B60314A9AE3E}"/>
              </a:ext>
            </a:extLst>
          </p:cNvPr>
          <p:cNvSpPr>
            <a:spLocks noGrp="1"/>
          </p:cNvSpPr>
          <p:nvPr>
            <p:ph type="sldNum" sz="quarter" idx="12"/>
          </p:nvPr>
        </p:nvSpPr>
        <p:spPr/>
        <p:txBody>
          <a:bodyPr/>
          <a:lstStyle/>
          <a:p>
            <a:fld id="{158B7785-F6D6-45F8-833E-07BD84680091}" type="slidenum">
              <a:rPr lang="en-US" smtClean="0"/>
              <a:t>23</a:t>
            </a:fld>
            <a:endParaRPr lang="en-US"/>
          </a:p>
        </p:txBody>
      </p:sp>
      <p:sp>
        <p:nvSpPr>
          <p:cNvPr id="3" name="Title 2">
            <a:extLst>
              <a:ext uri="{FF2B5EF4-FFF2-40B4-BE49-F238E27FC236}">
                <a16:creationId xmlns:a16="http://schemas.microsoft.com/office/drawing/2014/main" id="{2CF5C2DD-11E3-EC2B-0DAC-B4AAF82A2A22}"/>
              </a:ext>
            </a:extLst>
          </p:cNvPr>
          <p:cNvSpPr>
            <a:spLocks noGrp="1"/>
          </p:cNvSpPr>
          <p:nvPr>
            <p:ph type="title"/>
          </p:nvPr>
        </p:nvSpPr>
        <p:spPr/>
        <p:txBody>
          <a:bodyPr/>
          <a:lstStyle/>
          <a:p>
            <a:r>
              <a:rPr lang="en-US"/>
              <a:t>Youth Programs</a:t>
            </a:r>
          </a:p>
        </p:txBody>
      </p:sp>
      <p:sp>
        <p:nvSpPr>
          <p:cNvPr id="4" name="Content Placeholder 3">
            <a:extLst>
              <a:ext uri="{FF2B5EF4-FFF2-40B4-BE49-F238E27FC236}">
                <a16:creationId xmlns:a16="http://schemas.microsoft.com/office/drawing/2014/main" id="{857F9CA0-0AB6-13F9-EABB-1D1680FFA5DD}"/>
              </a:ext>
            </a:extLst>
          </p:cNvPr>
          <p:cNvSpPr>
            <a:spLocks noGrp="1"/>
          </p:cNvSpPr>
          <p:nvPr>
            <p:ph sz="half" idx="1"/>
          </p:nvPr>
        </p:nvSpPr>
        <p:spPr/>
        <p:txBody>
          <a:bodyPr/>
          <a:lstStyle/>
          <a:p>
            <a:r>
              <a:rPr lang="en-US"/>
              <a:t>Report Youth Occupational Skills (10), not Occupational Skills (06)</a:t>
            </a:r>
          </a:p>
          <a:p>
            <a:pPr lvl="1"/>
            <a:r>
              <a:rPr lang="en-US"/>
              <a:t>WIOA Youth</a:t>
            </a:r>
          </a:p>
          <a:p>
            <a:pPr lvl="1"/>
            <a:r>
              <a:rPr lang="en-US" err="1"/>
              <a:t>YouthBuild</a:t>
            </a:r>
            <a:endParaRPr lang="en-US"/>
          </a:p>
          <a:p>
            <a:pPr lvl="1"/>
            <a:r>
              <a:rPr lang="en-US"/>
              <a:t>Reentry Employment Opportunities (REO) Youth</a:t>
            </a:r>
          </a:p>
          <a:p>
            <a:pPr lvl="1"/>
            <a:r>
              <a:rPr lang="en-US"/>
              <a:t>Job Corps</a:t>
            </a:r>
          </a:p>
          <a:p>
            <a:pPr lvl="1"/>
            <a:endParaRPr lang="en-US"/>
          </a:p>
        </p:txBody>
      </p:sp>
      <p:sp>
        <p:nvSpPr>
          <p:cNvPr id="5" name="Content Placeholder 4">
            <a:extLst>
              <a:ext uri="{FF2B5EF4-FFF2-40B4-BE49-F238E27FC236}">
                <a16:creationId xmlns:a16="http://schemas.microsoft.com/office/drawing/2014/main" id="{2465AF52-C73C-D32A-26C5-978C8086AB80}"/>
              </a:ext>
            </a:extLst>
          </p:cNvPr>
          <p:cNvSpPr>
            <a:spLocks noGrp="1"/>
          </p:cNvSpPr>
          <p:nvPr>
            <p:ph sz="half" idx="2"/>
          </p:nvPr>
        </p:nvSpPr>
        <p:spPr/>
        <p:txBody>
          <a:bodyPr vert="horz" lIns="91440" tIns="45720" rIns="91440" bIns="45720" rtlCol="0" anchor="t">
            <a:noAutofit/>
          </a:bodyPr>
          <a:lstStyle/>
          <a:p>
            <a:r>
              <a:rPr lang="en-US"/>
              <a:t>WIOA Youth Only</a:t>
            </a:r>
          </a:p>
          <a:p>
            <a:pPr lvl="1"/>
            <a:r>
              <a:rPr lang="en-US"/>
              <a:t>No training reported for OJT, just the work experience (PIRL 1405)</a:t>
            </a:r>
            <a:endParaRPr lang="en-US">
              <a:cs typeface="Calibri"/>
            </a:endParaRPr>
          </a:p>
          <a:p>
            <a:pPr lvl="1"/>
            <a:r>
              <a:rPr lang="en-US"/>
              <a:t>Entrepreneurial training not considered a training, instead report as </a:t>
            </a:r>
            <a:r>
              <a:rPr lang="en-US" i="1"/>
              <a:t>Entrepreneurial Skills Training </a:t>
            </a:r>
            <a:r>
              <a:rPr lang="en-US"/>
              <a:t>(PIRL 1413)</a:t>
            </a:r>
            <a:endParaRPr lang="en-US">
              <a:cs typeface="Calibri"/>
            </a:endParaRPr>
          </a:p>
          <a:p>
            <a:pPr lvl="1"/>
            <a:r>
              <a:rPr lang="en-US"/>
              <a:t>Do not use training code for  ABE/ESL in Conjunction with training – ABE/ESL should be reported in PIRL 1203</a:t>
            </a:r>
            <a:endParaRPr lang="en-US">
              <a:cs typeface="Calibri"/>
            </a:endParaRPr>
          </a:p>
        </p:txBody>
      </p:sp>
    </p:spTree>
    <p:extLst>
      <p:ext uri="{BB962C8B-B14F-4D97-AF65-F5344CB8AC3E}">
        <p14:creationId xmlns:p14="http://schemas.microsoft.com/office/powerpoint/2010/main" val="28640961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132E52E-8767-0C58-E4F5-B60314A9AE3E}"/>
              </a:ext>
            </a:extLst>
          </p:cNvPr>
          <p:cNvSpPr>
            <a:spLocks noGrp="1"/>
          </p:cNvSpPr>
          <p:nvPr>
            <p:ph type="sldNum" sz="quarter" idx="12"/>
          </p:nvPr>
        </p:nvSpPr>
        <p:spPr/>
        <p:txBody>
          <a:bodyPr/>
          <a:lstStyle/>
          <a:p>
            <a:fld id="{158B7785-F6D6-45F8-833E-07BD84680091}" type="slidenum">
              <a:rPr lang="en-US" smtClean="0"/>
              <a:t>24</a:t>
            </a:fld>
            <a:endParaRPr lang="en-US"/>
          </a:p>
        </p:txBody>
      </p:sp>
      <p:sp>
        <p:nvSpPr>
          <p:cNvPr id="3" name="Title 2">
            <a:extLst>
              <a:ext uri="{FF2B5EF4-FFF2-40B4-BE49-F238E27FC236}">
                <a16:creationId xmlns:a16="http://schemas.microsoft.com/office/drawing/2014/main" id="{2CF5C2DD-11E3-EC2B-0DAC-B4AAF82A2A22}"/>
              </a:ext>
            </a:extLst>
          </p:cNvPr>
          <p:cNvSpPr>
            <a:spLocks noGrp="1"/>
          </p:cNvSpPr>
          <p:nvPr>
            <p:ph type="title"/>
          </p:nvPr>
        </p:nvSpPr>
        <p:spPr/>
        <p:txBody>
          <a:bodyPr/>
          <a:lstStyle/>
          <a:p>
            <a:r>
              <a:rPr lang="en-US"/>
              <a:t>Other Programs</a:t>
            </a:r>
          </a:p>
        </p:txBody>
      </p:sp>
      <p:sp>
        <p:nvSpPr>
          <p:cNvPr id="4" name="Content Placeholder 3">
            <a:extLst>
              <a:ext uri="{FF2B5EF4-FFF2-40B4-BE49-F238E27FC236}">
                <a16:creationId xmlns:a16="http://schemas.microsoft.com/office/drawing/2014/main" id="{857F9CA0-0AB6-13F9-EABB-1D1680FFA5DD}"/>
              </a:ext>
            </a:extLst>
          </p:cNvPr>
          <p:cNvSpPr>
            <a:spLocks noGrp="1"/>
          </p:cNvSpPr>
          <p:nvPr>
            <p:ph sz="half" idx="1"/>
          </p:nvPr>
        </p:nvSpPr>
        <p:spPr/>
        <p:txBody>
          <a:bodyPr/>
          <a:lstStyle/>
          <a:p>
            <a:r>
              <a:rPr lang="en-US"/>
              <a:t>H1B</a:t>
            </a:r>
          </a:p>
          <a:p>
            <a:pPr lvl="1"/>
            <a:r>
              <a:rPr lang="en-US" sz="2200"/>
              <a:t>Don’t report ABE/ESL as an additional training</a:t>
            </a:r>
          </a:p>
          <a:p>
            <a:r>
              <a:rPr lang="en-US"/>
              <a:t>TAA</a:t>
            </a:r>
          </a:p>
          <a:p>
            <a:pPr lvl="1"/>
            <a:r>
              <a:rPr lang="en-US" sz="2200"/>
              <a:t>Report ABE/ESL as training even when </a:t>
            </a:r>
            <a:r>
              <a:rPr lang="en-US" sz="2200" i="1"/>
              <a:t>not in conjunction with training</a:t>
            </a:r>
            <a:endParaRPr lang="en-US" sz="2200"/>
          </a:p>
          <a:p>
            <a:pPr lvl="1"/>
            <a:r>
              <a:rPr lang="en-US" sz="2200"/>
              <a:t>Non-registered “apprenticeships” reported as OJT</a:t>
            </a:r>
          </a:p>
          <a:p>
            <a:pPr lvl="1"/>
            <a:endParaRPr lang="en-US"/>
          </a:p>
        </p:txBody>
      </p:sp>
      <p:sp>
        <p:nvSpPr>
          <p:cNvPr id="8" name="Content Placeholder 7">
            <a:extLst>
              <a:ext uri="{FF2B5EF4-FFF2-40B4-BE49-F238E27FC236}">
                <a16:creationId xmlns:a16="http://schemas.microsoft.com/office/drawing/2014/main" id="{BC34EB40-0FD1-5E32-8B4E-297A93B4F5CB}"/>
              </a:ext>
            </a:extLst>
          </p:cNvPr>
          <p:cNvSpPr>
            <a:spLocks noGrp="1"/>
          </p:cNvSpPr>
          <p:nvPr>
            <p:ph sz="half" idx="2"/>
          </p:nvPr>
        </p:nvSpPr>
        <p:spPr/>
        <p:txBody>
          <a:bodyPr vert="horz" lIns="91440" tIns="45720" rIns="91440" bIns="45720" rtlCol="0" anchor="t">
            <a:noAutofit/>
          </a:bodyPr>
          <a:lstStyle/>
          <a:p>
            <a:r>
              <a:rPr lang="en-US"/>
              <a:t>Registered Apprenticeship</a:t>
            </a:r>
          </a:p>
          <a:p>
            <a:pPr lvl="1"/>
            <a:r>
              <a:rPr lang="en-US" sz="2200"/>
              <a:t>Anything provided as part of apprenticeship program is just reported as one Registered Apprenticeship (09) training</a:t>
            </a:r>
            <a:endParaRPr lang="en-US" sz="2200">
              <a:cs typeface="Calibri"/>
            </a:endParaRPr>
          </a:p>
          <a:p>
            <a:pPr lvl="1"/>
            <a:r>
              <a:rPr lang="en-US" sz="2200"/>
              <a:t>Pre-apprenticeship training reported as a separate training</a:t>
            </a:r>
            <a:endParaRPr lang="en-US" sz="2200">
              <a:cs typeface="Calibri"/>
            </a:endParaRPr>
          </a:p>
          <a:p>
            <a:r>
              <a:rPr lang="en-US"/>
              <a:t>National Farmworkers Jobs Program (NFJP)</a:t>
            </a:r>
            <a:endParaRPr lang="en-US">
              <a:cs typeface="Calibri"/>
            </a:endParaRPr>
          </a:p>
          <a:p>
            <a:pPr lvl="1"/>
            <a:r>
              <a:rPr lang="en-US" sz="2200"/>
              <a:t>NFJP’s Basic Skills Training not reported in training elements, but reported under PIRL 2221</a:t>
            </a:r>
            <a:endParaRPr lang="en-US" sz="2200">
              <a:cs typeface="Calibri"/>
            </a:endParaRPr>
          </a:p>
          <a:p>
            <a:endParaRPr lang="en-US"/>
          </a:p>
        </p:txBody>
      </p:sp>
    </p:spTree>
    <p:extLst>
      <p:ext uri="{BB962C8B-B14F-4D97-AF65-F5344CB8AC3E}">
        <p14:creationId xmlns:p14="http://schemas.microsoft.com/office/powerpoint/2010/main" val="873441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25</a:t>
            </a:fld>
            <a:endParaRPr lang="en-US"/>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a:t>Any Questions?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p:txBody>
          <a:bodyPr/>
          <a:lstStyle/>
          <a:p>
            <a:r>
              <a:rPr lang="en-US" dirty="0"/>
              <a:t>Type your questions into the Q&amp;A!</a:t>
            </a:r>
          </a:p>
          <a:p>
            <a:pPr lvl="1"/>
            <a:r>
              <a:rPr lang="en-US" dirty="0"/>
              <a:t>We will get to as many as we can.</a:t>
            </a:r>
          </a:p>
        </p:txBody>
      </p:sp>
    </p:spTree>
    <p:custDataLst>
      <p:tags r:id="rId1"/>
    </p:custDataLst>
    <p:extLst>
      <p:ext uri="{BB962C8B-B14F-4D97-AF65-F5344CB8AC3E}">
        <p14:creationId xmlns:p14="http://schemas.microsoft.com/office/powerpoint/2010/main" val="9836207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a:t>Thank You!</a:t>
            </a:r>
          </a:p>
        </p:txBody>
      </p:sp>
      <p:sp>
        <p:nvSpPr>
          <p:cNvPr id="5" name="Subtitle 4">
            <a:extLst>
              <a:ext uri="{FF2B5EF4-FFF2-40B4-BE49-F238E27FC236}">
                <a16:creationId xmlns:a16="http://schemas.microsoft.com/office/drawing/2014/main" id="{A0A91A61-C603-4E8A-B25F-AE1C6E29E032}"/>
              </a:ext>
            </a:extLst>
          </p:cNvPr>
          <p:cNvSpPr>
            <a:spLocks noGrp="1"/>
          </p:cNvSpPr>
          <p:nvPr>
            <p:ph type="subTitle" idx="1"/>
          </p:nvPr>
        </p:nvSpPr>
        <p:spPr/>
        <p:txBody>
          <a:bodyPr/>
          <a:lstStyle/>
          <a:p>
            <a:r>
              <a:rPr lang="en-US"/>
              <a:t>More questions? </a:t>
            </a:r>
          </a:p>
          <a:p>
            <a:r>
              <a:rPr lang="en-US"/>
              <a:t>Ask your program officer!</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a:t>Need help?  Email: </a:t>
            </a:r>
            <a:r>
              <a:rPr lang="en-US">
                <a:hlinkClick r:id="rId4"/>
              </a:rPr>
              <a:t>Support@workforceGPS.org</a:t>
            </a:r>
            <a:endParaRPr lang="en-US"/>
          </a:p>
        </p:txBody>
      </p:sp>
    </p:spTree>
    <p:custDataLst>
      <p:tags r:id="rId1"/>
    </p:custDataLst>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ct:contentTypeSchema xmlns:ct="http://schemas.microsoft.com/office/2006/metadata/contentType" xmlns:ma="http://schemas.microsoft.com/office/2006/metadata/properties/metaAttributes" ct:_="" ma:_="" ma:contentTypeName="Document" ma:contentTypeID="0x0101001BCDC69C0FFFF74182FD711275B2FA27" ma:contentTypeVersion="4" ma:contentTypeDescription="Create a new document." ma:contentTypeScope="" ma:versionID="9ee000c0c490a2676cd15197f0f01167">
  <xsd:schema xmlns:xsd="http://www.w3.org/2001/XMLSchema" xmlns:xs="http://www.w3.org/2001/XMLSchema" xmlns:p="http://schemas.microsoft.com/office/2006/metadata/properties" xmlns:ns2="ab3f172b-ab21-4180-9a9a-cffa197834f7" xmlns:ns3="6b004bf1-b046-4e20-a606-14e4b91c5676" targetNamespace="http://schemas.microsoft.com/office/2006/metadata/properties" ma:root="true" ma:fieldsID="6f0e07c40e7c6f16c48614b5b8fefa79" ns2:_="" ns3:_="">
    <xsd:import namespace="ab3f172b-ab21-4180-9a9a-cffa197834f7"/>
    <xsd:import namespace="6b004bf1-b046-4e20-a606-14e4b91c56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3f172b-ab21-4180-9a9a-cffa197834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b004bf1-b046-4e20-a606-14e4b91c56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83377CF-0AAC-4D60-BDBB-51469E209106}">
  <ds:schemaRefs>
    <ds:schemaRef ds:uri="6b004bf1-b046-4e20-a606-14e4b91c5676"/>
    <ds:schemaRef ds:uri="http://purl.org/dc/terms/"/>
    <ds:schemaRef ds:uri="http://purl.org/dc/elements/1.1/"/>
    <ds:schemaRef ds:uri="ab3f172b-ab21-4180-9a9a-cffa197834f7"/>
    <ds:schemaRef ds:uri="http://schemas.openxmlformats.org/package/2006/metadata/core-properties"/>
    <ds:schemaRef ds:uri="http://schemas.microsoft.com/office/2006/metadata/properties"/>
    <ds:schemaRef ds:uri="http://schemas.microsoft.com/office/2006/documentManagement/types"/>
    <ds:schemaRef ds:uri="http://www.w3.org/XML/1998/namespace"/>
    <ds:schemaRef ds:uri="http://purl.org/dc/dcmitype/"/>
    <ds:schemaRef ds:uri="http://schemas.microsoft.com/office/infopath/2007/PartnerControls"/>
  </ds:schemaRefs>
</ds:datastoreItem>
</file>

<file path=customXml/itemProps2.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3.xml><?xml version="1.0" encoding="utf-8"?>
<ds:datastoreItem xmlns:ds="http://schemas.openxmlformats.org/officeDocument/2006/customXml" ds:itemID="{894C6B4E-AC0B-4AE2-83F1-0CA0A4DA2B95}">
  <ds:schemaRefs>
    <ds:schemaRef ds:uri="6b004bf1-b046-4e20-a606-14e4b91c5676"/>
    <ds:schemaRef ds:uri="ab3f172b-ab21-4180-9a9a-cffa197834f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D216181-42F9-433F-A748-B1275F4DCB1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TotalTime>
  <Words>1382</Words>
  <Application>Microsoft Office PowerPoint</Application>
  <PresentationFormat>Widescreen</PresentationFormat>
  <Paragraphs>276</Paragraphs>
  <Slides>26</Slides>
  <Notes>26</Notes>
  <HiddenSlides>1</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26</vt:i4>
      </vt:variant>
    </vt:vector>
  </HeadingPairs>
  <TitlesOfParts>
    <vt:vector size="39"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Which program are you from?</vt:lpstr>
      <vt:lpstr>Understanding TEN No. 19-22 (with Change 1)</vt:lpstr>
      <vt:lpstr>Today’s Speakers</vt:lpstr>
      <vt:lpstr>Today’s Agenda</vt:lpstr>
      <vt:lpstr>Familiarity with the Training and Employment Notice (TEN)</vt:lpstr>
      <vt:lpstr>Let’s Get Started</vt:lpstr>
      <vt:lpstr>Why TEN now?</vt:lpstr>
      <vt:lpstr>Fixed in Change 1!</vt:lpstr>
      <vt:lpstr>Definitions (aka The Fun Part!)</vt:lpstr>
      <vt:lpstr>Defining Training</vt:lpstr>
      <vt:lpstr>Defining Training: Exceptions</vt:lpstr>
      <vt:lpstr>Training Dates</vt:lpstr>
      <vt:lpstr>Other Fun Definitions!</vt:lpstr>
      <vt:lpstr>Training Types</vt:lpstr>
      <vt:lpstr>Training Types Highlights</vt:lpstr>
      <vt:lpstr>When Multiple Shoes Fit</vt:lpstr>
      <vt:lpstr>Multiple Trainings</vt:lpstr>
      <vt:lpstr>Multiple Trainings</vt:lpstr>
      <vt:lpstr>Multiple Trainings</vt:lpstr>
      <vt:lpstr>Multiple Trainings – Reporting Order</vt:lpstr>
      <vt:lpstr>Program-Specific Notations</vt:lpstr>
      <vt:lpstr>Attachment I: Types That Can Be Funded by Program</vt:lpstr>
      <vt:lpstr>Youth Programs</vt:lpstr>
      <vt:lpstr>Other Programs</vt:lpstr>
      <vt:lpstr>Any 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Alina Burton</cp:lastModifiedBy>
  <cp:revision>9</cp:revision>
  <dcterms:created xsi:type="dcterms:W3CDTF">2019-06-21T16:58:05Z</dcterms:created>
  <dcterms:modified xsi:type="dcterms:W3CDTF">2023-04-11T17:08:37Z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E3E3652B-E154-4632-AF29-AF74A27B8CCB</vt:lpwstr>
  </property>
  <property fmtid="{D5CDD505-2E9C-101B-9397-08002B2CF9AE}" pid="3" name="ArticulatePath">
    <vt:lpwstr>https://appriver3651000470-my.sharepoint.com/personal/mlamb_mahernet_com/Documents/Marg-WFGPS/Content Thumbnail Images/WFGPS_PPT_Template_20191205</vt:lpwstr>
  </property>
  <property fmtid="{D5CDD505-2E9C-101B-9397-08002B2CF9AE}" pid="4" name="ContentTypeId">
    <vt:lpwstr>0x0101001BCDC69C0FFFF74182FD711275B2FA27</vt:lpwstr>
  </property>
</Properties>
</file>