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slideLayouts/slideLayout4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2"/>
    <p:sldMasterId id="2147483670" r:id="rId3"/>
    <p:sldMasterId id="2147483658" r:id="rId4"/>
    <p:sldMasterId id="2147483684" r:id="rId5"/>
    <p:sldMasterId id="2147483699" r:id="rId6"/>
    <p:sldMasterId id="2147483660" r:id="rId7"/>
    <p:sldMasterId id="2147483671" r:id="rId8"/>
    <p:sldMasterId id="2147483717" r:id="rId9"/>
    <p:sldMasterId id="2147483730" r:id="rId10"/>
    <p:sldMasterId id="2147483742" r:id="rId11"/>
  </p:sldMasterIdLst>
  <p:notesMasterIdLst>
    <p:notesMasterId r:id="rId71"/>
  </p:notesMasterIdLst>
  <p:sldIdLst>
    <p:sldId id="307" r:id="rId12"/>
    <p:sldId id="308" r:id="rId13"/>
    <p:sldId id="256" r:id="rId14"/>
    <p:sldId id="439" r:id="rId15"/>
    <p:sldId id="265" r:id="rId16"/>
    <p:sldId id="295" r:id="rId17"/>
    <p:sldId id="890" r:id="rId18"/>
    <p:sldId id="497" r:id="rId19"/>
    <p:sldId id="518" r:id="rId20"/>
    <p:sldId id="519" r:id="rId21"/>
    <p:sldId id="520" r:id="rId22"/>
    <p:sldId id="521" r:id="rId23"/>
    <p:sldId id="522" r:id="rId24"/>
    <p:sldId id="523" r:id="rId25"/>
    <p:sldId id="524" r:id="rId26"/>
    <p:sldId id="525" r:id="rId27"/>
    <p:sldId id="499" r:id="rId28"/>
    <p:sldId id="891" r:id="rId29"/>
    <p:sldId id="892" r:id="rId30"/>
    <p:sldId id="893" r:id="rId31"/>
    <p:sldId id="894" r:id="rId32"/>
    <p:sldId id="895" r:id="rId33"/>
    <p:sldId id="494" r:id="rId34"/>
    <p:sldId id="495" r:id="rId35"/>
    <p:sldId id="454" r:id="rId36"/>
    <p:sldId id="457" r:id="rId37"/>
    <p:sldId id="458" r:id="rId38"/>
    <p:sldId id="456" r:id="rId39"/>
    <p:sldId id="508" r:id="rId40"/>
    <p:sldId id="481" r:id="rId41"/>
    <p:sldId id="474" r:id="rId42"/>
    <p:sldId id="506" r:id="rId43"/>
    <p:sldId id="407" r:id="rId44"/>
    <p:sldId id="511" r:id="rId45"/>
    <p:sldId id="408" r:id="rId46"/>
    <p:sldId id="409" r:id="rId47"/>
    <p:sldId id="410" r:id="rId48"/>
    <p:sldId id="403" r:id="rId49"/>
    <p:sldId id="470" r:id="rId50"/>
    <p:sldId id="413" r:id="rId51"/>
    <p:sldId id="502" r:id="rId52"/>
    <p:sldId id="381" r:id="rId53"/>
    <p:sldId id="447" r:id="rId54"/>
    <p:sldId id="445" r:id="rId55"/>
    <p:sldId id="430" r:id="rId56"/>
    <p:sldId id="504" r:id="rId57"/>
    <p:sldId id="889" r:id="rId58"/>
    <p:sldId id="446" r:id="rId59"/>
    <p:sldId id="505" r:id="rId60"/>
    <p:sldId id="501" r:id="rId61"/>
    <p:sldId id="507" r:id="rId62"/>
    <p:sldId id="515" r:id="rId63"/>
    <p:sldId id="414" r:id="rId64"/>
    <p:sldId id="517" r:id="rId65"/>
    <p:sldId id="437" r:id="rId66"/>
    <p:sldId id="503" r:id="rId67"/>
    <p:sldId id="496" r:id="rId68"/>
    <p:sldId id="360" r:id="rId69"/>
    <p:sldId id="362"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F73D13B-2209-4C51-6C2C-D95F18D8D014}" name="Alivia, Angella - ETA CTR" initials="AAEC" userId="S::Brown.Angella@dol.gov::6f2748b1-f948-4bed-ab48-225ea8286729" providerId="AD"/>
  <p188:author id="{798B9CF2-3E53-FE18-41A0-327F01B19FC2}" name="Murphy, Dawn J - ETA" initials="MDJE" userId="S::Murphy.Dawn.J@dol.gov::33a81fe8-7ad1-485f-9739-8b23740b29c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dwallader, Ayreen - ETA" initials="CA-E" lastIdx="5" clrIdx="0">
    <p:extLst>
      <p:ext uri="{19B8F6BF-5375-455C-9EA6-DF929625EA0E}">
        <p15:presenceInfo xmlns:p15="http://schemas.microsoft.com/office/powerpoint/2012/main" userId="S-1-5-21-2522062978-2635407418-847139880-34989" providerId="AD"/>
      </p:ext>
    </p:extLst>
  </p:cmAuthor>
  <p:cmAuthor id="2" name="Mauro, Kevin M - ETA CTR" initials="MKM-EC" lastIdx="10" clrIdx="1">
    <p:extLst>
      <p:ext uri="{19B8F6BF-5375-455C-9EA6-DF929625EA0E}">
        <p15:presenceInfo xmlns:p15="http://schemas.microsoft.com/office/powerpoint/2012/main" userId="S-1-5-21-2522062978-2635407418-847139880-46726" providerId="AD"/>
      </p:ext>
    </p:extLst>
  </p:cmAuthor>
  <p:cmAuthor id="3" name="Milstead, Kristen - ETA" initials="MK-E" lastIdx="67" clrIdx="2">
    <p:extLst>
      <p:ext uri="{19B8F6BF-5375-455C-9EA6-DF929625EA0E}">
        <p15:presenceInfo xmlns:p15="http://schemas.microsoft.com/office/powerpoint/2012/main" userId="S-1-5-21-2522062978-2635407418-847139880-31071" providerId="AD"/>
      </p:ext>
    </p:extLst>
  </p:cmAuthor>
  <p:cmAuthor id="4" name="Milstead, Kristen - ETA" initials="MK-E [2]" lastIdx="28" clrIdx="3">
    <p:extLst>
      <p:ext uri="{19B8F6BF-5375-455C-9EA6-DF929625EA0E}">
        <p15:presenceInfo xmlns:p15="http://schemas.microsoft.com/office/powerpoint/2012/main" userId="S-1-5-21-430767753-2305446740-1188461881-72284" providerId="AD"/>
      </p:ext>
    </p:extLst>
  </p:cmAuthor>
  <p:cmAuthor id="5" name="Cadwallader, Ayreen - ETA" initials="CA-E [2]" lastIdx="8" clrIdx="4">
    <p:extLst>
      <p:ext uri="{19B8F6BF-5375-455C-9EA6-DF929625EA0E}">
        <p15:presenceInfo xmlns:p15="http://schemas.microsoft.com/office/powerpoint/2012/main" userId="S-1-5-21-430767753-2305446740-1188461881-72942" providerId="AD"/>
      </p:ext>
    </p:extLst>
  </p:cmAuthor>
  <p:cmAuthor id="6" name="Kelley, Maya - ETA" initials="KM-E" lastIdx="8" clrIdx="5">
    <p:extLst>
      <p:ext uri="{19B8F6BF-5375-455C-9EA6-DF929625EA0E}">
        <p15:presenceInfo xmlns:p15="http://schemas.microsoft.com/office/powerpoint/2012/main" userId="S-1-5-21-430767753-2305446740-1188461881-725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518" autoAdjust="0"/>
    <p:restoredTop sz="49589" autoAdjust="0"/>
  </p:normalViewPr>
  <p:slideViewPr>
    <p:cSldViewPr snapToGrid="0">
      <p:cViewPr varScale="1">
        <p:scale>
          <a:sx n="56" d="100"/>
          <a:sy n="56" d="100"/>
        </p:scale>
        <p:origin x="2280" y="72"/>
      </p:cViewPr>
      <p:guideLst/>
    </p:cSldViewPr>
  </p:slideViewPr>
  <p:outlineViewPr>
    <p:cViewPr>
      <p:scale>
        <a:sx n="33" d="100"/>
        <a:sy n="33" d="100"/>
      </p:scale>
      <p:origin x="0" y="-11912"/>
    </p:cViewPr>
  </p:outlineViewPr>
  <p:notesTextViewPr>
    <p:cViewPr>
      <p:scale>
        <a:sx n="100" d="100"/>
        <a:sy n="100" d="100"/>
      </p:scale>
      <p:origin x="0" y="0"/>
    </p:cViewPr>
  </p:notesTextViewPr>
  <p:sorterViewPr>
    <p:cViewPr>
      <p:scale>
        <a:sx n="75" d="100"/>
        <a:sy n="75" d="100"/>
      </p:scale>
      <p:origin x="0" y="-12336"/>
    </p:cViewPr>
  </p:sorterViewPr>
  <p:notesViewPr>
    <p:cSldViewPr snapToGrid="0">
      <p:cViewPr varScale="1">
        <p:scale>
          <a:sx n="52" d="100"/>
          <a:sy n="52" d="100"/>
        </p:scale>
        <p:origin x="2680" y="6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10.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viewProps" Target="viewProps.xml"/><Relationship Id="rId5" Type="http://schemas.openxmlformats.org/officeDocument/2006/relationships/slideMaster" Target="slideMasters/slideMaster4.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microsoft.com/office/2018/10/relationships/authors" Target="authors.xml"/><Relationship Id="rId8" Type="http://schemas.openxmlformats.org/officeDocument/2006/relationships/slideMaster" Target="slideMasters/slideMaster7.xml"/><Relationship Id="rId51" Type="http://schemas.openxmlformats.org/officeDocument/2006/relationships/slide" Target="slides/slide40.xml"/><Relationship Id="rId72" Type="http://schemas.openxmlformats.org/officeDocument/2006/relationships/commentAuthors" Target="commentAuthors.xml"/><Relationship Id="rId3" Type="http://schemas.openxmlformats.org/officeDocument/2006/relationships/slideMaster" Target="slideMasters/slideMaster2.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9.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presProps" Target="presProps.xml"/><Relationship Id="rId4" Type="http://schemas.openxmlformats.org/officeDocument/2006/relationships/slideMaster" Target="slideMasters/slideMaster3.xml"/><Relationship Id="rId9" Type="http://schemas.openxmlformats.org/officeDocument/2006/relationships/slideMaster" Target="slideMasters/slideMaster8.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tableStyles" Target="tableStyles.xml"/><Relationship Id="rId7" Type="http://schemas.openxmlformats.org/officeDocument/2006/relationships/slideMaster" Target="slideMasters/slideMaster6.xml"/><Relationship Id="rId71" Type="http://schemas.openxmlformats.org/officeDocument/2006/relationships/notesMaster" Target="notesMasters/notesMaster1.xml"/><Relationship Id="rId2" Type="http://schemas.openxmlformats.org/officeDocument/2006/relationships/slideMaster" Target="slideMasters/slideMaster1.xml"/><Relationship Id="rId2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317C03-8CEE-437C-BF1E-BA6F0F7B7FD1}" type="doc">
      <dgm:prSet loTypeId="urn:microsoft.com/office/officeart/2005/8/layout/chevron1" loCatId="process" qsTypeId="urn:microsoft.com/office/officeart/2005/8/quickstyle/simple5" qsCatId="simple" csTypeId="urn:microsoft.com/office/officeart/2005/8/colors/accent5_2" csCatId="accent5" phldr="1"/>
      <dgm:spPr/>
    </dgm:pt>
    <dgm:pt modelId="{E47EA2FA-4F0D-4EDD-8155-8F8AFC4C805B}">
      <dgm:prSet phldrT="[Text]" custT="1"/>
      <dgm:spPr/>
      <dgm:t>
        <a:bodyPr/>
        <a:lstStyle/>
        <a:p>
          <a:r>
            <a:rPr lang="en-US" sz="1600" b="1" dirty="0"/>
            <a:t>Data File</a:t>
          </a:r>
        </a:p>
      </dgm:t>
    </dgm:pt>
    <dgm:pt modelId="{64D880CD-66C3-447D-A088-87A0DCC06A97}" type="parTrans" cxnId="{8922069E-7434-44B0-A3ED-E341B3D132AF}">
      <dgm:prSet/>
      <dgm:spPr/>
      <dgm:t>
        <a:bodyPr/>
        <a:lstStyle/>
        <a:p>
          <a:endParaRPr lang="en-US"/>
        </a:p>
      </dgm:t>
    </dgm:pt>
    <dgm:pt modelId="{96968129-9BAA-4CBB-8420-AA837D7EED08}" type="sibTrans" cxnId="{8922069E-7434-44B0-A3ED-E341B3D132AF}">
      <dgm:prSet/>
      <dgm:spPr/>
      <dgm:t>
        <a:bodyPr/>
        <a:lstStyle/>
        <a:p>
          <a:endParaRPr lang="en-US"/>
        </a:p>
      </dgm:t>
    </dgm:pt>
    <dgm:pt modelId="{E73D570D-520F-4F2D-A1C3-A544278E3DAB}">
      <dgm:prSet phldrT="[Text]" custT="1"/>
      <dgm:spPr/>
      <dgm:t>
        <a:bodyPr/>
        <a:lstStyle/>
        <a:p>
          <a:r>
            <a:rPr lang="en-US" sz="1400" b="1" dirty="0"/>
            <a:t>Data Elements And Edit Checks</a:t>
          </a:r>
          <a:endParaRPr lang="en-US" sz="1800" b="1" dirty="0"/>
        </a:p>
      </dgm:t>
    </dgm:pt>
    <dgm:pt modelId="{12B0F3F7-0A37-434A-8139-E441F7ED3DAC}" type="parTrans" cxnId="{7F1D82C6-F90B-46CF-8D59-3E2893C9D03A}">
      <dgm:prSet/>
      <dgm:spPr/>
      <dgm:t>
        <a:bodyPr/>
        <a:lstStyle/>
        <a:p>
          <a:endParaRPr lang="en-US"/>
        </a:p>
      </dgm:t>
    </dgm:pt>
    <dgm:pt modelId="{6044DCE7-2DD8-4E55-969E-02AF1D8B50BB}" type="sibTrans" cxnId="{7F1D82C6-F90B-46CF-8D59-3E2893C9D03A}">
      <dgm:prSet/>
      <dgm:spPr/>
      <dgm:t>
        <a:bodyPr/>
        <a:lstStyle/>
        <a:p>
          <a:endParaRPr lang="en-US"/>
        </a:p>
      </dgm:t>
    </dgm:pt>
    <dgm:pt modelId="{046728B2-8032-43F3-ABE8-D00A3D903BB8}">
      <dgm:prSet phldrT="[Text]" custT="1"/>
      <dgm:spPr/>
      <dgm:t>
        <a:bodyPr/>
        <a:lstStyle/>
        <a:p>
          <a:r>
            <a:rPr lang="en-US" sz="1600" b="1" dirty="0"/>
            <a:t>aggregation  Rules</a:t>
          </a:r>
        </a:p>
      </dgm:t>
    </dgm:pt>
    <dgm:pt modelId="{56D151B3-B182-4083-B6C2-5AC66F7233F2}" type="parTrans" cxnId="{4300778A-213C-422A-9154-5AF032C009A7}">
      <dgm:prSet/>
      <dgm:spPr/>
      <dgm:t>
        <a:bodyPr/>
        <a:lstStyle/>
        <a:p>
          <a:endParaRPr lang="en-US"/>
        </a:p>
      </dgm:t>
    </dgm:pt>
    <dgm:pt modelId="{771B7155-DD50-4463-B7E1-280B11A1110D}" type="sibTrans" cxnId="{4300778A-213C-422A-9154-5AF032C009A7}">
      <dgm:prSet/>
      <dgm:spPr/>
      <dgm:t>
        <a:bodyPr/>
        <a:lstStyle/>
        <a:p>
          <a:endParaRPr lang="en-US"/>
        </a:p>
      </dgm:t>
    </dgm:pt>
    <dgm:pt modelId="{CCD41ED4-BEBD-4357-B0B5-ED5806B5D6B9}" type="pres">
      <dgm:prSet presAssocID="{B8317C03-8CEE-437C-BF1E-BA6F0F7B7FD1}" presName="Name0" presStyleCnt="0">
        <dgm:presLayoutVars>
          <dgm:dir/>
          <dgm:animLvl val="lvl"/>
          <dgm:resizeHandles val="exact"/>
        </dgm:presLayoutVars>
      </dgm:prSet>
      <dgm:spPr/>
    </dgm:pt>
    <dgm:pt modelId="{28F09642-7E93-4395-8B93-B7B9050E37C7}" type="pres">
      <dgm:prSet presAssocID="{E47EA2FA-4F0D-4EDD-8155-8F8AFC4C805B}" presName="parTxOnly" presStyleLbl="node1" presStyleIdx="0" presStyleCnt="3" custScaleX="77688">
        <dgm:presLayoutVars>
          <dgm:chMax val="0"/>
          <dgm:chPref val="0"/>
          <dgm:bulletEnabled val="1"/>
        </dgm:presLayoutVars>
      </dgm:prSet>
      <dgm:spPr/>
    </dgm:pt>
    <dgm:pt modelId="{B980D100-EF52-4436-9609-9D5B61BE031F}" type="pres">
      <dgm:prSet presAssocID="{96968129-9BAA-4CBB-8420-AA837D7EED08}" presName="parTxOnlySpace" presStyleCnt="0"/>
      <dgm:spPr/>
    </dgm:pt>
    <dgm:pt modelId="{FF3C9C37-4742-41DA-B6D9-B1A11ABC8DD6}" type="pres">
      <dgm:prSet presAssocID="{E73D570D-520F-4F2D-A1C3-A544278E3DAB}" presName="parTxOnly" presStyleLbl="node1" presStyleIdx="1" presStyleCnt="3">
        <dgm:presLayoutVars>
          <dgm:chMax val="0"/>
          <dgm:chPref val="0"/>
          <dgm:bulletEnabled val="1"/>
        </dgm:presLayoutVars>
      </dgm:prSet>
      <dgm:spPr/>
    </dgm:pt>
    <dgm:pt modelId="{226A61E5-9D61-47B8-9EFA-32E68D80E9CB}" type="pres">
      <dgm:prSet presAssocID="{6044DCE7-2DD8-4E55-969E-02AF1D8B50BB}" presName="parTxOnlySpace" presStyleCnt="0"/>
      <dgm:spPr/>
    </dgm:pt>
    <dgm:pt modelId="{480E1CDD-6532-45A2-BDB5-63EF282CB1EF}" type="pres">
      <dgm:prSet presAssocID="{046728B2-8032-43F3-ABE8-D00A3D903BB8}" presName="parTxOnly" presStyleLbl="node1" presStyleIdx="2" presStyleCnt="3" custScaleX="104715">
        <dgm:presLayoutVars>
          <dgm:chMax val="0"/>
          <dgm:chPref val="0"/>
          <dgm:bulletEnabled val="1"/>
        </dgm:presLayoutVars>
      </dgm:prSet>
      <dgm:spPr/>
    </dgm:pt>
  </dgm:ptLst>
  <dgm:cxnLst>
    <dgm:cxn modelId="{440D9639-396C-48F4-A1D3-104E0CA440ED}" type="presOf" srcId="{B8317C03-8CEE-437C-BF1E-BA6F0F7B7FD1}" destId="{CCD41ED4-BEBD-4357-B0B5-ED5806B5D6B9}" srcOrd="0" destOrd="0" presId="urn:microsoft.com/office/officeart/2005/8/layout/chevron1"/>
    <dgm:cxn modelId="{4300778A-213C-422A-9154-5AF032C009A7}" srcId="{B8317C03-8CEE-437C-BF1E-BA6F0F7B7FD1}" destId="{046728B2-8032-43F3-ABE8-D00A3D903BB8}" srcOrd="2" destOrd="0" parTransId="{56D151B3-B182-4083-B6C2-5AC66F7233F2}" sibTransId="{771B7155-DD50-4463-B7E1-280B11A1110D}"/>
    <dgm:cxn modelId="{8922069E-7434-44B0-A3ED-E341B3D132AF}" srcId="{B8317C03-8CEE-437C-BF1E-BA6F0F7B7FD1}" destId="{E47EA2FA-4F0D-4EDD-8155-8F8AFC4C805B}" srcOrd="0" destOrd="0" parTransId="{64D880CD-66C3-447D-A088-87A0DCC06A97}" sibTransId="{96968129-9BAA-4CBB-8420-AA837D7EED08}"/>
    <dgm:cxn modelId="{7980D1AF-04A8-460A-A7E3-F332691D2241}" type="presOf" srcId="{E73D570D-520F-4F2D-A1C3-A544278E3DAB}" destId="{FF3C9C37-4742-41DA-B6D9-B1A11ABC8DD6}" srcOrd="0" destOrd="0" presId="urn:microsoft.com/office/officeart/2005/8/layout/chevron1"/>
    <dgm:cxn modelId="{A8E2E3BD-D323-4340-84BF-6EB55108B37C}" type="presOf" srcId="{046728B2-8032-43F3-ABE8-D00A3D903BB8}" destId="{480E1CDD-6532-45A2-BDB5-63EF282CB1EF}" srcOrd="0" destOrd="0" presId="urn:microsoft.com/office/officeart/2005/8/layout/chevron1"/>
    <dgm:cxn modelId="{7F1D82C6-F90B-46CF-8D59-3E2893C9D03A}" srcId="{B8317C03-8CEE-437C-BF1E-BA6F0F7B7FD1}" destId="{E73D570D-520F-4F2D-A1C3-A544278E3DAB}" srcOrd="1" destOrd="0" parTransId="{12B0F3F7-0A37-434A-8139-E441F7ED3DAC}" sibTransId="{6044DCE7-2DD8-4E55-969E-02AF1D8B50BB}"/>
    <dgm:cxn modelId="{341809E8-30F1-4BF6-8B90-36B644953B1B}" type="presOf" srcId="{E47EA2FA-4F0D-4EDD-8155-8F8AFC4C805B}" destId="{28F09642-7E93-4395-8B93-B7B9050E37C7}" srcOrd="0" destOrd="0" presId="urn:microsoft.com/office/officeart/2005/8/layout/chevron1"/>
    <dgm:cxn modelId="{C265E69E-A0B4-4796-A445-B1FBEE71BD72}" type="presParOf" srcId="{CCD41ED4-BEBD-4357-B0B5-ED5806B5D6B9}" destId="{28F09642-7E93-4395-8B93-B7B9050E37C7}" srcOrd="0" destOrd="0" presId="urn:microsoft.com/office/officeart/2005/8/layout/chevron1"/>
    <dgm:cxn modelId="{EDE2F0B3-D779-476E-8604-0619C9FC98DA}" type="presParOf" srcId="{CCD41ED4-BEBD-4357-B0B5-ED5806B5D6B9}" destId="{B980D100-EF52-4436-9609-9D5B61BE031F}" srcOrd="1" destOrd="0" presId="urn:microsoft.com/office/officeart/2005/8/layout/chevron1"/>
    <dgm:cxn modelId="{E648DCD9-AA05-47B6-8803-28FACF8917F3}" type="presParOf" srcId="{CCD41ED4-BEBD-4357-B0B5-ED5806B5D6B9}" destId="{FF3C9C37-4742-41DA-B6D9-B1A11ABC8DD6}" srcOrd="2" destOrd="0" presId="urn:microsoft.com/office/officeart/2005/8/layout/chevron1"/>
    <dgm:cxn modelId="{80FB56C2-4EFF-465A-811D-ACA2FF2C506B}" type="presParOf" srcId="{CCD41ED4-BEBD-4357-B0B5-ED5806B5D6B9}" destId="{226A61E5-9D61-47B8-9EFA-32E68D80E9CB}" srcOrd="3" destOrd="0" presId="urn:microsoft.com/office/officeart/2005/8/layout/chevron1"/>
    <dgm:cxn modelId="{076B6F80-A4AC-4BB8-9F3D-3E268EAE6AF6}" type="presParOf" srcId="{CCD41ED4-BEBD-4357-B0B5-ED5806B5D6B9}" destId="{480E1CDD-6532-45A2-BDB5-63EF282CB1EF}"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5E2C97-9576-405D-8FA0-21AD25D3E56D}"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26BB67AD-C2F9-4202-9F01-38895F9E818E}">
      <dgm:prSet phldrT="[Text]"/>
      <dgm:spPr/>
      <dgm:t>
        <a:bodyPr/>
        <a:lstStyle/>
        <a:p>
          <a:r>
            <a:rPr lang="en-US" dirty="0"/>
            <a:t>Q1 </a:t>
          </a:r>
        </a:p>
        <a:p>
          <a:r>
            <a:rPr lang="en-US" dirty="0"/>
            <a:t>12/31/23</a:t>
          </a:r>
        </a:p>
      </dgm:t>
    </dgm:pt>
    <dgm:pt modelId="{2638661F-131C-415D-A921-C24CCB05A857}" type="parTrans" cxnId="{7EF1BFCB-9FA2-42E2-9A49-44907CC7124F}">
      <dgm:prSet/>
      <dgm:spPr/>
      <dgm:t>
        <a:bodyPr/>
        <a:lstStyle/>
        <a:p>
          <a:endParaRPr lang="en-US"/>
        </a:p>
      </dgm:t>
    </dgm:pt>
    <dgm:pt modelId="{FDF68024-A2CD-4C46-B760-A81F7F634364}" type="sibTrans" cxnId="{7EF1BFCB-9FA2-42E2-9A49-44907CC7124F}">
      <dgm:prSet/>
      <dgm:spPr/>
      <dgm:t>
        <a:bodyPr/>
        <a:lstStyle/>
        <a:p>
          <a:endParaRPr lang="en-US"/>
        </a:p>
      </dgm:t>
    </dgm:pt>
    <dgm:pt modelId="{0210BAC2-2218-4DB2-A976-918B5DCC0928}">
      <dgm:prSet phldrT="[Text]" custT="1"/>
      <dgm:spPr>
        <a:solidFill>
          <a:schemeClr val="bg1"/>
        </a:solidFill>
      </dgm:spPr>
      <dgm:t>
        <a:bodyPr/>
        <a:lstStyle/>
        <a:p>
          <a:r>
            <a:rPr lang="en-US" sz="2400" dirty="0">
              <a:solidFill>
                <a:schemeClr val="tx1"/>
              </a:solidFill>
            </a:rPr>
            <a:t>Narrative</a:t>
          </a:r>
        </a:p>
      </dgm:t>
    </dgm:pt>
    <dgm:pt modelId="{8074BC34-6803-4FB2-AEDD-22D62C1F406E}" type="parTrans" cxnId="{DC5ED043-211A-41D0-9C5C-C5A336139546}">
      <dgm:prSet/>
      <dgm:spPr/>
      <dgm:t>
        <a:bodyPr/>
        <a:lstStyle/>
        <a:p>
          <a:endParaRPr lang="en-US"/>
        </a:p>
      </dgm:t>
    </dgm:pt>
    <dgm:pt modelId="{E7FE8C87-A397-4A32-ABF0-46694DFBD698}" type="sibTrans" cxnId="{DC5ED043-211A-41D0-9C5C-C5A336139546}">
      <dgm:prSet/>
      <dgm:spPr/>
      <dgm:t>
        <a:bodyPr/>
        <a:lstStyle/>
        <a:p>
          <a:endParaRPr lang="en-US"/>
        </a:p>
      </dgm:t>
    </dgm:pt>
    <dgm:pt modelId="{23344196-EF56-494C-A930-30357195B027}">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via email to FPO and SCC@dol.gov</a:t>
          </a:r>
        </a:p>
      </dgm:t>
    </dgm:pt>
    <dgm:pt modelId="{1E4EF916-7C07-4185-AE6E-02B70E04DFB1}" type="parTrans" cxnId="{2F241E36-F74D-4EED-A9B2-BD79FCB7B319}">
      <dgm:prSet/>
      <dgm:spPr/>
      <dgm:t>
        <a:bodyPr/>
        <a:lstStyle/>
        <a:p>
          <a:endParaRPr lang="en-US"/>
        </a:p>
      </dgm:t>
    </dgm:pt>
    <dgm:pt modelId="{2991203C-4CE8-4774-B522-67028D25C4CA}" type="sibTrans" cxnId="{2F241E36-F74D-4EED-A9B2-BD79FCB7B319}">
      <dgm:prSet/>
      <dgm:spPr/>
      <dgm:t>
        <a:bodyPr/>
        <a:lstStyle/>
        <a:p>
          <a:endParaRPr lang="en-US"/>
        </a:p>
      </dgm:t>
    </dgm:pt>
    <dgm:pt modelId="{0B9BA98F-92FE-443D-BA54-6A4F5879E6C0}">
      <dgm:prSet phldrT="[Text]"/>
      <dgm:spPr/>
      <dgm:t>
        <a:bodyPr/>
        <a:lstStyle/>
        <a:p>
          <a:r>
            <a:rPr lang="en-US" dirty="0"/>
            <a:t>Q2</a:t>
          </a:r>
        </a:p>
        <a:p>
          <a:r>
            <a:rPr lang="en-US" dirty="0"/>
            <a:t>3/31/23</a:t>
          </a:r>
        </a:p>
      </dgm:t>
    </dgm:pt>
    <dgm:pt modelId="{C53AFD9A-CDB6-4078-9FC2-C9B866D6A17D}" type="parTrans" cxnId="{A13F0E14-B7CC-44F1-8982-9F90FAB53A73}">
      <dgm:prSet/>
      <dgm:spPr/>
      <dgm:t>
        <a:bodyPr/>
        <a:lstStyle/>
        <a:p>
          <a:endParaRPr lang="en-US"/>
        </a:p>
      </dgm:t>
    </dgm:pt>
    <dgm:pt modelId="{5D4EC586-2650-4121-8CF8-036F97AF462F}" type="sibTrans" cxnId="{A13F0E14-B7CC-44F1-8982-9F90FAB53A73}">
      <dgm:prSet/>
      <dgm:spPr/>
      <dgm:t>
        <a:bodyPr/>
        <a:lstStyle/>
        <a:p>
          <a:endParaRPr lang="en-US"/>
        </a:p>
      </dgm:t>
    </dgm:pt>
    <dgm:pt modelId="{37F40FDC-46AD-4AEE-8D05-7264FC1D08CA}">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 +</a:t>
          </a:r>
          <a:br>
            <a:rPr lang="en-US" sz="2400" kern="1200" dirty="0">
              <a:solidFill>
                <a:srgbClr val="242021"/>
              </a:solidFill>
              <a:latin typeface="Calibri" panose="020F0502020204030204"/>
              <a:ea typeface="+mn-ea"/>
              <a:cs typeface="+mn-cs"/>
            </a:rPr>
          </a:br>
          <a:r>
            <a:rPr lang="en-US" sz="2400" kern="1200" dirty="0">
              <a:solidFill>
                <a:srgbClr val="242021"/>
              </a:solidFill>
              <a:latin typeface="Calibri" panose="020F0502020204030204"/>
              <a:ea typeface="+mn-ea"/>
              <a:cs typeface="+mn-cs"/>
            </a:rPr>
            <a:t>Outcomes</a:t>
          </a:r>
        </a:p>
      </dgm:t>
    </dgm:pt>
    <dgm:pt modelId="{82F00A5F-B071-4328-BDF0-2B1F309F626B}" type="parTrans" cxnId="{E8EA1840-F40C-43A1-B6AC-ED39E0F0B758}">
      <dgm:prSet/>
      <dgm:spPr/>
      <dgm:t>
        <a:bodyPr/>
        <a:lstStyle/>
        <a:p>
          <a:endParaRPr lang="en-US"/>
        </a:p>
      </dgm:t>
    </dgm:pt>
    <dgm:pt modelId="{A93F2483-61DD-4DCB-9179-F42F8FD224BE}" type="sibTrans" cxnId="{E8EA1840-F40C-43A1-B6AC-ED39E0F0B758}">
      <dgm:prSet/>
      <dgm:spPr/>
      <dgm:t>
        <a:bodyPr/>
        <a:lstStyle/>
        <a:p>
          <a:endParaRPr lang="en-US"/>
        </a:p>
      </dgm:t>
    </dgm:pt>
    <dgm:pt modelId="{77BF99C4-B4E2-4C0E-9EC4-4100586F18DA}">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gm:t>
    </dgm:pt>
    <dgm:pt modelId="{B1EDD945-41AB-4065-AC07-2BC8C759BFA3}" type="parTrans" cxnId="{340540A5-D489-4564-BC21-8DA11B8BCBD7}">
      <dgm:prSet/>
      <dgm:spPr/>
      <dgm:t>
        <a:bodyPr/>
        <a:lstStyle/>
        <a:p>
          <a:endParaRPr lang="en-US"/>
        </a:p>
      </dgm:t>
    </dgm:pt>
    <dgm:pt modelId="{7E4AE804-2939-43A5-A4A8-D02BC33A6C71}" type="sibTrans" cxnId="{340540A5-D489-4564-BC21-8DA11B8BCBD7}">
      <dgm:prSet/>
      <dgm:spPr/>
      <dgm:t>
        <a:bodyPr/>
        <a:lstStyle/>
        <a:p>
          <a:endParaRPr lang="en-US"/>
        </a:p>
      </dgm:t>
    </dgm:pt>
    <dgm:pt modelId="{B2D8B8A2-360D-4F2F-95BA-000DF143BAF7}">
      <dgm:prSet phldrT="[Text]"/>
      <dgm:spPr/>
      <dgm:t>
        <a:bodyPr/>
        <a:lstStyle/>
        <a:p>
          <a:r>
            <a:rPr lang="en-US" dirty="0"/>
            <a:t>Q3</a:t>
          </a:r>
        </a:p>
        <a:p>
          <a:r>
            <a:rPr lang="en-US" dirty="0"/>
            <a:t>6/30/23</a:t>
          </a:r>
        </a:p>
      </dgm:t>
    </dgm:pt>
    <dgm:pt modelId="{89DF26E4-91C4-4301-9AAA-5C9483C7EFDA}" type="parTrans" cxnId="{F24F0AAF-8BBB-43FF-BA15-2BC5F71028C5}">
      <dgm:prSet/>
      <dgm:spPr/>
      <dgm:t>
        <a:bodyPr/>
        <a:lstStyle/>
        <a:p>
          <a:endParaRPr lang="en-US"/>
        </a:p>
      </dgm:t>
    </dgm:pt>
    <dgm:pt modelId="{6761CA47-1F6E-4C11-802E-D86F57430696}" type="sibTrans" cxnId="{F24F0AAF-8BBB-43FF-BA15-2BC5F71028C5}">
      <dgm:prSet/>
      <dgm:spPr/>
      <dgm:t>
        <a:bodyPr/>
        <a:lstStyle/>
        <a:p>
          <a:endParaRPr lang="en-US"/>
        </a:p>
      </dgm:t>
    </dgm:pt>
    <dgm:pt modelId="{C9288032-109C-4C20-B1AF-76C857C391D1}">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 + Outcomes + Participant Data*</a:t>
          </a:r>
        </a:p>
      </dgm:t>
    </dgm:pt>
    <dgm:pt modelId="{038280DB-BA88-407A-9F1D-F095CF6416A5}" type="parTrans" cxnId="{24FE0FD2-AC50-487E-A249-23C41369C706}">
      <dgm:prSet/>
      <dgm:spPr/>
      <dgm:t>
        <a:bodyPr/>
        <a:lstStyle/>
        <a:p>
          <a:endParaRPr lang="en-US"/>
        </a:p>
      </dgm:t>
    </dgm:pt>
    <dgm:pt modelId="{4BCD1090-BBFC-4D08-BE38-8BD22CB841F0}" type="sibTrans" cxnId="{24FE0FD2-AC50-487E-A249-23C41369C706}">
      <dgm:prSet/>
      <dgm:spPr/>
      <dgm:t>
        <a:bodyPr/>
        <a:lstStyle/>
        <a:p>
          <a:endParaRPr lang="en-US"/>
        </a:p>
      </dgm:t>
    </dgm:pt>
    <dgm:pt modelId="{080E383D-B2ED-4E2B-8482-30FBAB967C14}">
      <dgm:prSet phldrT="[Text]" custT="1"/>
      <dgm:spPr>
        <a:solidFill>
          <a:srgbClr val="FFFFFF"/>
        </a:solidFill>
        <a:ln w="19050" cap="flat" cmpd="sng" algn="ctr">
          <a:solidFill>
            <a:srgbClr val="FFFFFF">
              <a:hueOff val="0"/>
              <a:satOff val="0"/>
              <a:lumOff val="0"/>
              <a:alphaOff val="0"/>
            </a:srgbClr>
          </a:solidFill>
          <a:prstDash val="solid"/>
        </a:ln>
        <a:effectLst/>
      </dgm:spPr>
      <dgm:t>
        <a:bodyPr spcFirstLastPara="0" vert="horz" wrap="square" lIns="60960" tIns="45720" rIns="60960" bIns="45720" numCol="1" spcCol="1270" anchor="ctr" anchorCtr="0"/>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gm:t>
    </dgm:pt>
    <dgm:pt modelId="{505C6F95-70CF-42BB-A58D-1928BB436438}" type="parTrans" cxnId="{70FDEB57-C7BE-49A2-B4BC-C937484D83F8}">
      <dgm:prSet/>
      <dgm:spPr/>
      <dgm:t>
        <a:bodyPr/>
        <a:lstStyle/>
        <a:p>
          <a:endParaRPr lang="en-US"/>
        </a:p>
      </dgm:t>
    </dgm:pt>
    <dgm:pt modelId="{A1ACD639-AAF0-43E5-AC8E-74C7DD086784}" type="sibTrans" cxnId="{70FDEB57-C7BE-49A2-B4BC-C937484D83F8}">
      <dgm:prSet/>
      <dgm:spPr/>
      <dgm:t>
        <a:bodyPr/>
        <a:lstStyle/>
        <a:p>
          <a:endParaRPr lang="en-US"/>
        </a:p>
      </dgm:t>
    </dgm:pt>
    <dgm:pt modelId="{B0B962D5-7E87-4757-A70A-541F481396F5}" type="pres">
      <dgm:prSet presAssocID="{D35E2C97-9576-405D-8FA0-21AD25D3E56D}" presName="theList" presStyleCnt="0">
        <dgm:presLayoutVars>
          <dgm:dir/>
          <dgm:animLvl val="lvl"/>
          <dgm:resizeHandles val="exact"/>
        </dgm:presLayoutVars>
      </dgm:prSet>
      <dgm:spPr/>
    </dgm:pt>
    <dgm:pt modelId="{7A704C98-5C16-4259-AFD4-1EA7F9399267}" type="pres">
      <dgm:prSet presAssocID="{26BB67AD-C2F9-4202-9F01-38895F9E818E}" presName="compNode" presStyleCnt="0"/>
      <dgm:spPr/>
    </dgm:pt>
    <dgm:pt modelId="{2A11E6B6-2F1D-4704-B7D9-2F03189270BD}" type="pres">
      <dgm:prSet presAssocID="{26BB67AD-C2F9-4202-9F01-38895F9E818E}" presName="aNode" presStyleLbl="bgShp" presStyleIdx="0" presStyleCnt="3"/>
      <dgm:spPr/>
    </dgm:pt>
    <dgm:pt modelId="{D8708467-674F-4A67-9667-D1E4630AFE4F}" type="pres">
      <dgm:prSet presAssocID="{26BB67AD-C2F9-4202-9F01-38895F9E818E}" presName="textNode" presStyleLbl="bgShp" presStyleIdx="0" presStyleCnt="3"/>
      <dgm:spPr/>
    </dgm:pt>
    <dgm:pt modelId="{5F5EDA20-781C-4559-895C-E23FB03849EF}" type="pres">
      <dgm:prSet presAssocID="{26BB67AD-C2F9-4202-9F01-38895F9E818E}" presName="compChildNode" presStyleCnt="0"/>
      <dgm:spPr/>
    </dgm:pt>
    <dgm:pt modelId="{C353008E-63E6-4C3B-B041-B3AA6D1E38FE}" type="pres">
      <dgm:prSet presAssocID="{26BB67AD-C2F9-4202-9F01-38895F9E818E}" presName="theInnerList" presStyleCnt="0"/>
      <dgm:spPr/>
    </dgm:pt>
    <dgm:pt modelId="{227222ED-17A6-4188-83A4-ED3A226FDEEE}" type="pres">
      <dgm:prSet presAssocID="{0210BAC2-2218-4DB2-A976-918B5DCC0928}" presName="childNode" presStyleLbl="node1" presStyleIdx="0" presStyleCnt="6">
        <dgm:presLayoutVars>
          <dgm:bulletEnabled val="1"/>
        </dgm:presLayoutVars>
      </dgm:prSet>
      <dgm:spPr/>
    </dgm:pt>
    <dgm:pt modelId="{31187CAA-2273-436C-B30A-ABFA79334A0D}" type="pres">
      <dgm:prSet presAssocID="{0210BAC2-2218-4DB2-A976-918B5DCC0928}" presName="aSpace2" presStyleCnt="0"/>
      <dgm:spPr/>
    </dgm:pt>
    <dgm:pt modelId="{8F6A32DE-BF84-4904-987E-0B4A58F5C987}" type="pres">
      <dgm:prSet presAssocID="{23344196-EF56-494C-A930-30357195B027}" presName="childNode" presStyleLbl="node1" presStyleIdx="1" presStyleCnt="6">
        <dgm:presLayoutVars>
          <dgm:bulletEnabled val="1"/>
        </dgm:presLayoutVars>
      </dgm:prSet>
      <dgm:spPr>
        <a:xfrm>
          <a:off x="345164" y="2731811"/>
          <a:ext cx="2750740" cy="1270729"/>
        </a:xfrm>
        <a:prstGeom prst="roundRect">
          <a:avLst>
            <a:gd name="adj" fmla="val 10000"/>
          </a:avLst>
        </a:prstGeom>
      </dgm:spPr>
    </dgm:pt>
    <dgm:pt modelId="{21F67AC1-DC73-462F-BC2F-3AD99E24791B}" type="pres">
      <dgm:prSet presAssocID="{26BB67AD-C2F9-4202-9F01-38895F9E818E}" presName="aSpace" presStyleCnt="0"/>
      <dgm:spPr/>
    </dgm:pt>
    <dgm:pt modelId="{87D0CDBE-0765-41C5-8D45-6D65F5DD9ED7}" type="pres">
      <dgm:prSet presAssocID="{0B9BA98F-92FE-443D-BA54-6A4F5879E6C0}" presName="compNode" presStyleCnt="0"/>
      <dgm:spPr/>
    </dgm:pt>
    <dgm:pt modelId="{9ADBBD86-C3D6-4649-A6E8-FE88C692C44A}" type="pres">
      <dgm:prSet presAssocID="{0B9BA98F-92FE-443D-BA54-6A4F5879E6C0}" presName="aNode" presStyleLbl="bgShp" presStyleIdx="1" presStyleCnt="3"/>
      <dgm:spPr/>
    </dgm:pt>
    <dgm:pt modelId="{ABB90420-BCB9-40F4-B411-9616CD1AADA5}" type="pres">
      <dgm:prSet presAssocID="{0B9BA98F-92FE-443D-BA54-6A4F5879E6C0}" presName="textNode" presStyleLbl="bgShp" presStyleIdx="1" presStyleCnt="3"/>
      <dgm:spPr/>
    </dgm:pt>
    <dgm:pt modelId="{9E6E3E84-F875-413F-9C5C-EDA812B72DA8}" type="pres">
      <dgm:prSet presAssocID="{0B9BA98F-92FE-443D-BA54-6A4F5879E6C0}" presName="compChildNode" presStyleCnt="0"/>
      <dgm:spPr/>
    </dgm:pt>
    <dgm:pt modelId="{C58685EA-0A10-40FD-9E5C-FC36B5B70C44}" type="pres">
      <dgm:prSet presAssocID="{0B9BA98F-92FE-443D-BA54-6A4F5879E6C0}" presName="theInnerList" presStyleCnt="0"/>
      <dgm:spPr/>
    </dgm:pt>
    <dgm:pt modelId="{686F4CF8-8C6C-4D40-A1FB-3AE498E00B8B}" type="pres">
      <dgm:prSet presAssocID="{37F40FDC-46AD-4AEE-8D05-7264FC1D08CA}" presName="childNode" presStyleLbl="node1" presStyleIdx="2" presStyleCnt="6">
        <dgm:presLayoutVars>
          <dgm:bulletEnabled val="1"/>
        </dgm:presLayoutVars>
      </dgm:prSet>
      <dgm:spPr>
        <a:xfrm>
          <a:off x="4041471" y="1265585"/>
          <a:ext cx="2750740" cy="1270729"/>
        </a:xfrm>
        <a:prstGeom prst="roundRect">
          <a:avLst>
            <a:gd name="adj" fmla="val 10000"/>
          </a:avLst>
        </a:prstGeom>
      </dgm:spPr>
    </dgm:pt>
    <dgm:pt modelId="{EA4AEAEB-8793-40F1-975B-D749223DD31D}" type="pres">
      <dgm:prSet presAssocID="{37F40FDC-46AD-4AEE-8D05-7264FC1D08CA}" presName="aSpace2" presStyleCnt="0"/>
      <dgm:spPr/>
    </dgm:pt>
    <dgm:pt modelId="{00F35ABC-1152-4FFE-BB40-DC7D9DDA6F2A}" type="pres">
      <dgm:prSet presAssocID="{77BF99C4-B4E2-4C0E-9EC4-4100586F18DA}" presName="childNode" presStyleLbl="node1" presStyleIdx="3" presStyleCnt="6">
        <dgm:presLayoutVars>
          <dgm:bulletEnabled val="1"/>
        </dgm:presLayoutVars>
      </dgm:prSet>
      <dgm:spPr>
        <a:xfrm>
          <a:off x="4041471" y="2731811"/>
          <a:ext cx="2750740" cy="1270729"/>
        </a:xfrm>
        <a:prstGeom prst="roundRect">
          <a:avLst>
            <a:gd name="adj" fmla="val 10000"/>
          </a:avLst>
        </a:prstGeom>
      </dgm:spPr>
    </dgm:pt>
    <dgm:pt modelId="{E9855D41-950B-426C-ABAC-49D7385D7935}" type="pres">
      <dgm:prSet presAssocID="{0B9BA98F-92FE-443D-BA54-6A4F5879E6C0}" presName="aSpace" presStyleCnt="0"/>
      <dgm:spPr/>
    </dgm:pt>
    <dgm:pt modelId="{58722724-A87C-4C19-80D1-8F60A270A131}" type="pres">
      <dgm:prSet presAssocID="{B2D8B8A2-360D-4F2F-95BA-000DF143BAF7}" presName="compNode" presStyleCnt="0"/>
      <dgm:spPr/>
    </dgm:pt>
    <dgm:pt modelId="{0D8671D6-024F-49A4-BF6C-BA1D3E8DD1C2}" type="pres">
      <dgm:prSet presAssocID="{B2D8B8A2-360D-4F2F-95BA-000DF143BAF7}" presName="aNode" presStyleLbl="bgShp" presStyleIdx="2" presStyleCnt="3"/>
      <dgm:spPr/>
    </dgm:pt>
    <dgm:pt modelId="{31075322-18F8-4C5A-AB32-0947A994545E}" type="pres">
      <dgm:prSet presAssocID="{B2D8B8A2-360D-4F2F-95BA-000DF143BAF7}" presName="textNode" presStyleLbl="bgShp" presStyleIdx="2" presStyleCnt="3"/>
      <dgm:spPr/>
    </dgm:pt>
    <dgm:pt modelId="{0F52E992-2978-4403-BB19-19B5C97CEDA3}" type="pres">
      <dgm:prSet presAssocID="{B2D8B8A2-360D-4F2F-95BA-000DF143BAF7}" presName="compChildNode" presStyleCnt="0"/>
      <dgm:spPr/>
    </dgm:pt>
    <dgm:pt modelId="{F9B3F11E-17A6-4FE6-BF48-9CBFC54F017B}" type="pres">
      <dgm:prSet presAssocID="{B2D8B8A2-360D-4F2F-95BA-000DF143BAF7}" presName="theInnerList" presStyleCnt="0"/>
      <dgm:spPr/>
    </dgm:pt>
    <dgm:pt modelId="{D6BCCC79-9E55-42F1-A74F-A43341905985}" type="pres">
      <dgm:prSet presAssocID="{C9288032-109C-4C20-B1AF-76C857C391D1}" presName="childNode" presStyleLbl="node1" presStyleIdx="4" presStyleCnt="6">
        <dgm:presLayoutVars>
          <dgm:bulletEnabled val="1"/>
        </dgm:presLayoutVars>
      </dgm:prSet>
      <dgm:spPr>
        <a:xfrm>
          <a:off x="7737778" y="1265585"/>
          <a:ext cx="2750740" cy="1270729"/>
        </a:xfrm>
        <a:prstGeom prst="roundRect">
          <a:avLst>
            <a:gd name="adj" fmla="val 10000"/>
          </a:avLst>
        </a:prstGeom>
      </dgm:spPr>
    </dgm:pt>
    <dgm:pt modelId="{B3771659-BF2B-49C0-A323-82B1127D3976}" type="pres">
      <dgm:prSet presAssocID="{C9288032-109C-4C20-B1AF-76C857C391D1}" presName="aSpace2" presStyleCnt="0"/>
      <dgm:spPr/>
    </dgm:pt>
    <dgm:pt modelId="{C3FD1BFA-578C-4084-8291-A07E5A1F0903}" type="pres">
      <dgm:prSet presAssocID="{080E383D-B2ED-4E2B-8482-30FBAB967C14}" presName="childNode" presStyleLbl="node1" presStyleIdx="5" presStyleCnt="6">
        <dgm:presLayoutVars>
          <dgm:bulletEnabled val="1"/>
        </dgm:presLayoutVars>
      </dgm:prSet>
      <dgm:spPr>
        <a:xfrm>
          <a:off x="7737778" y="2731811"/>
          <a:ext cx="2750740" cy="1270729"/>
        </a:xfrm>
        <a:prstGeom prst="roundRect">
          <a:avLst>
            <a:gd name="adj" fmla="val 10000"/>
          </a:avLst>
        </a:prstGeom>
      </dgm:spPr>
    </dgm:pt>
  </dgm:ptLst>
  <dgm:cxnLst>
    <dgm:cxn modelId="{1A538A13-CE5D-412E-BC66-3AFEDBF98DC4}" type="presOf" srcId="{23344196-EF56-494C-A930-30357195B027}" destId="{8F6A32DE-BF84-4904-987E-0B4A58F5C987}" srcOrd="0" destOrd="0" presId="urn:microsoft.com/office/officeart/2005/8/layout/lProcess2"/>
    <dgm:cxn modelId="{A13F0E14-B7CC-44F1-8982-9F90FAB53A73}" srcId="{D35E2C97-9576-405D-8FA0-21AD25D3E56D}" destId="{0B9BA98F-92FE-443D-BA54-6A4F5879E6C0}" srcOrd="1" destOrd="0" parTransId="{C53AFD9A-CDB6-4078-9FC2-C9B866D6A17D}" sibTransId="{5D4EC586-2650-4121-8CF8-036F97AF462F}"/>
    <dgm:cxn modelId="{2F241E36-F74D-4EED-A9B2-BD79FCB7B319}" srcId="{26BB67AD-C2F9-4202-9F01-38895F9E818E}" destId="{23344196-EF56-494C-A930-30357195B027}" srcOrd="1" destOrd="0" parTransId="{1E4EF916-7C07-4185-AE6E-02B70E04DFB1}" sibTransId="{2991203C-4CE8-4774-B522-67028D25C4CA}"/>
    <dgm:cxn modelId="{7554E439-C2FC-4BE2-9DDE-6C06ED49EA04}" type="presOf" srcId="{C9288032-109C-4C20-B1AF-76C857C391D1}" destId="{D6BCCC79-9E55-42F1-A74F-A43341905985}" srcOrd="0" destOrd="0" presId="urn:microsoft.com/office/officeart/2005/8/layout/lProcess2"/>
    <dgm:cxn modelId="{E8EA1840-F40C-43A1-B6AC-ED39E0F0B758}" srcId="{0B9BA98F-92FE-443D-BA54-6A4F5879E6C0}" destId="{37F40FDC-46AD-4AEE-8D05-7264FC1D08CA}" srcOrd="0" destOrd="0" parTransId="{82F00A5F-B071-4328-BDF0-2B1F309F626B}" sibTransId="{A93F2483-61DD-4DCB-9179-F42F8FD224BE}"/>
    <dgm:cxn modelId="{ADB6565F-2B6F-4BA2-89B3-7A5F41E744E4}" type="presOf" srcId="{37F40FDC-46AD-4AEE-8D05-7264FC1D08CA}" destId="{686F4CF8-8C6C-4D40-A1FB-3AE498E00B8B}" srcOrd="0" destOrd="0" presId="urn:microsoft.com/office/officeart/2005/8/layout/lProcess2"/>
    <dgm:cxn modelId="{DC5ED043-211A-41D0-9C5C-C5A336139546}" srcId="{26BB67AD-C2F9-4202-9F01-38895F9E818E}" destId="{0210BAC2-2218-4DB2-A976-918B5DCC0928}" srcOrd="0" destOrd="0" parTransId="{8074BC34-6803-4FB2-AEDD-22D62C1F406E}" sibTransId="{E7FE8C87-A397-4A32-ABF0-46694DFBD698}"/>
    <dgm:cxn modelId="{493F3B47-E536-4957-A6E8-985B1639DF1F}" type="presOf" srcId="{0B9BA98F-92FE-443D-BA54-6A4F5879E6C0}" destId="{ABB90420-BCB9-40F4-B411-9616CD1AADA5}" srcOrd="1" destOrd="0" presId="urn:microsoft.com/office/officeart/2005/8/layout/lProcess2"/>
    <dgm:cxn modelId="{A2AA9552-C652-4374-BDCF-46F8E243A025}" type="presOf" srcId="{26BB67AD-C2F9-4202-9F01-38895F9E818E}" destId="{D8708467-674F-4A67-9667-D1E4630AFE4F}" srcOrd="1" destOrd="0" presId="urn:microsoft.com/office/officeart/2005/8/layout/lProcess2"/>
    <dgm:cxn modelId="{70FDEB57-C7BE-49A2-B4BC-C937484D83F8}" srcId="{B2D8B8A2-360D-4F2F-95BA-000DF143BAF7}" destId="{080E383D-B2ED-4E2B-8482-30FBAB967C14}" srcOrd="1" destOrd="0" parTransId="{505C6F95-70CF-42BB-A58D-1928BB436438}" sibTransId="{A1ACD639-AAF0-43E5-AC8E-74C7DD086784}"/>
    <dgm:cxn modelId="{8695C478-43BC-4EE8-8512-ADBAFC0836BC}" type="presOf" srcId="{B2D8B8A2-360D-4F2F-95BA-000DF143BAF7}" destId="{0D8671D6-024F-49A4-BF6C-BA1D3E8DD1C2}" srcOrd="0" destOrd="0" presId="urn:microsoft.com/office/officeart/2005/8/layout/lProcess2"/>
    <dgm:cxn modelId="{6FDF6D88-0F57-43E7-9D8E-FCB1C38165B5}" type="presOf" srcId="{080E383D-B2ED-4E2B-8482-30FBAB967C14}" destId="{C3FD1BFA-578C-4084-8291-A07E5A1F0903}" srcOrd="0" destOrd="0" presId="urn:microsoft.com/office/officeart/2005/8/layout/lProcess2"/>
    <dgm:cxn modelId="{340540A5-D489-4564-BC21-8DA11B8BCBD7}" srcId="{0B9BA98F-92FE-443D-BA54-6A4F5879E6C0}" destId="{77BF99C4-B4E2-4C0E-9EC4-4100586F18DA}" srcOrd="1" destOrd="0" parTransId="{B1EDD945-41AB-4065-AC07-2BC8C759BFA3}" sibTransId="{7E4AE804-2939-43A5-A4A8-D02BC33A6C71}"/>
    <dgm:cxn modelId="{F24F0AAF-8BBB-43FF-BA15-2BC5F71028C5}" srcId="{D35E2C97-9576-405D-8FA0-21AD25D3E56D}" destId="{B2D8B8A2-360D-4F2F-95BA-000DF143BAF7}" srcOrd="2" destOrd="0" parTransId="{89DF26E4-91C4-4301-9AAA-5C9483C7EFDA}" sibTransId="{6761CA47-1F6E-4C11-802E-D86F57430696}"/>
    <dgm:cxn modelId="{7EF1BFCB-9FA2-42E2-9A49-44907CC7124F}" srcId="{D35E2C97-9576-405D-8FA0-21AD25D3E56D}" destId="{26BB67AD-C2F9-4202-9F01-38895F9E818E}" srcOrd="0" destOrd="0" parTransId="{2638661F-131C-415D-A921-C24CCB05A857}" sibTransId="{FDF68024-A2CD-4C46-B760-A81F7F634364}"/>
    <dgm:cxn modelId="{BBF362CC-AA47-4C97-B021-F069ADA2C0CB}" type="presOf" srcId="{0210BAC2-2218-4DB2-A976-918B5DCC0928}" destId="{227222ED-17A6-4188-83A4-ED3A226FDEEE}" srcOrd="0" destOrd="0" presId="urn:microsoft.com/office/officeart/2005/8/layout/lProcess2"/>
    <dgm:cxn modelId="{24FE0FD2-AC50-487E-A249-23C41369C706}" srcId="{B2D8B8A2-360D-4F2F-95BA-000DF143BAF7}" destId="{C9288032-109C-4C20-B1AF-76C857C391D1}" srcOrd="0" destOrd="0" parTransId="{038280DB-BA88-407A-9F1D-F095CF6416A5}" sibTransId="{4BCD1090-BBFC-4D08-BE38-8BD22CB841F0}"/>
    <dgm:cxn modelId="{64E88ED8-83E5-4706-A2DF-FEA60E5C11C4}" type="presOf" srcId="{77BF99C4-B4E2-4C0E-9EC4-4100586F18DA}" destId="{00F35ABC-1152-4FFE-BB40-DC7D9DDA6F2A}" srcOrd="0" destOrd="0" presId="urn:microsoft.com/office/officeart/2005/8/layout/lProcess2"/>
    <dgm:cxn modelId="{F19C42DB-6D3C-4E1A-BC89-0904A16F1469}" type="presOf" srcId="{0B9BA98F-92FE-443D-BA54-6A4F5879E6C0}" destId="{9ADBBD86-C3D6-4649-A6E8-FE88C692C44A}" srcOrd="0" destOrd="0" presId="urn:microsoft.com/office/officeart/2005/8/layout/lProcess2"/>
    <dgm:cxn modelId="{A69093DB-80B5-49EF-A3DC-073A4CF1ED21}" type="presOf" srcId="{D35E2C97-9576-405D-8FA0-21AD25D3E56D}" destId="{B0B962D5-7E87-4757-A70A-541F481396F5}" srcOrd="0" destOrd="0" presId="urn:microsoft.com/office/officeart/2005/8/layout/lProcess2"/>
    <dgm:cxn modelId="{5626B2DC-0D26-4278-AA10-CF4DA8D47CF8}" type="presOf" srcId="{B2D8B8A2-360D-4F2F-95BA-000DF143BAF7}" destId="{31075322-18F8-4C5A-AB32-0947A994545E}" srcOrd="1" destOrd="0" presId="urn:microsoft.com/office/officeart/2005/8/layout/lProcess2"/>
    <dgm:cxn modelId="{D273DFED-004C-4679-A747-980C6DC879CE}" type="presOf" srcId="{26BB67AD-C2F9-4202-9F01-38895F9E818E}" destId="{2A11E6B6-2F1D-4704-B7D9-2F03189270BD}" srcOrd="0" destOrd="0" presId="urn:microsoft.com/office/officeart/2005/8/layout/lProcess2"/>
    <dgm:cxn modelId="{E32C4736-D3CC-4EF7-9418-14FFCD79946F}" type="presParOf" srcId="{B0B962D5-7E87-4757-A70A-541F481396F5}" destId="{7A704C98-5C16-4259-AFD4-1EA7F9399267}" srcOrd="0" destOrd="0" presId="urn:microsoft.com/office/officeart/2005/8/layout/lProcess2"/>
    <dgm:cxn modelId="{320DC8F4-1239-4EAA-87F6-24E367528E2A}" type="presParOf" srcId="{7A704C98-5C16-4259-AFD4-1EA7F9399267}" destId="{2A11E6B6-2F1D-4704-B7D9-2F03189270BD}" srcOrd="0" destOrd="0" presId="urn:microsoft.com/office/officeart/2005/8/layout/lProcess2"/>
    <dgm:cxn modelId="{BA20580F-B89F-4C95-B2F5-470155B4E497}" type="presParOf" srcId="{7A704C98-5C16-4259-AFD4-1EA7F9399267}" destId="{D8708467-674F-4A67-9667-D1E4630AFE4F}" srcOrd="1" destOrd="0" presId="urn:microsoft.com/office/officeart/2005/8/layout/lProcess2"/>
    <dgm:cxn modelId="{D7A158E7-5329-4C5A-959D-17B971D105C0}" type="presParOf" srcId="{7A704C98-5C16-4259-AFD4-1EA7F9399267}" destId="{5F5EDA20-781C-4559-895C-E23FB03849EF}" srcOrd="2" destOrd="0" presId="urn:microsoft.com/office/officeart/2005/8/layout/lProcess2"/>
    <dgm:cxn modelId="{573305B8-48B6-43F6-A919-0467B4194BA6}" type="presParOf" srcId="{5F5EDA20-781C-4559-895C-E23FB03849EF}" destId="{C353008E-63E6-4C3B-B041-B3AA6D1E38FE}" srcOrd="0" destOrd="0" presId="urn:microsoft.com/office/officeart/2005/8/layout/lProcess2"/>
    <dgm:cxn modelId="{BBEA448F-3A8B-4E89-8E23-89A0771B79E0}" type="presParOf" srcId="{C353008E-63E6-4C3B-B041-B3AA6D1E38FE}" destId="{227222ED-17A6-4188-83A4-ED3A226FDEEE}" srcOrd="0" destOrd="0" presId="urn:microsoft.com/office/officeart/2005/8/layout/lProcess2"/>
    <dgm:cxn modelId="{B9952D41-AA4B-44FE-80E8-6387CDD1E776}" type="presParOf" srcId="{C353008E-63E6-4C3B-B041-B3AA6D1E38FE}" destId="{31187CAA-2273-436C-B30A-ABFA79334A0D}" srcOrd="1" destOrd="0" presId="urn:microsoft.com/office/officeart/2005/8/layout/lProcess2"/>
    <dgm:cxn modelId="{A0797142-EBBB-475D-AE0F-D581F67D285F}" type="presParOf" srcId="{C353008E-63E6-4C3B-B041-B3AA6D1E38FE}" destId="{8F6A32DE-BF84-4904-987E-0B4A58F5C987}" srcOrd="2" destOrd="0" presId="urn:microsoft.com/office/officeart/2005/8/layout/lProcess2"/>
    <dgm:cxn modelId="{A526C8BD-B44B-4AE2-92AA-86111456B16A}" type="presParOf" srcId="{B0B962D5-7E87-4757-A70A-541F481396F5}" destId="{21F67AC1-DC73-462F-BC2F-3AD99E24791B}" srcOrd="1" destOrd="0" presId="urn:microsoft.com/office/officeart/2005/8/layout/lProcess2"/>
    <dgm:cxn modelId="{0819FBDE-592F-4933-BD84-7AF81A17E7C8}" type="presParOf" srcId="{B0B962D5-7E87-4757-A70A-541F481396F5}" destId="{87D0CDBE-0765-41C5-8D45-6D65F5DD9ED7}" srcOrd="2" destOrd="0" presId="urn:microsoft.com/office/officeart/2005/8/layout/lProcess2"/>
    <dgm:cxn modelId="{931C67DC-90D6-4540-BAFA-37F624445410}" type="presParOf" srcId="{87D0CDBE-0765-41C5-8D45-6D65F5DD9ED7}" destId="{9ADBBD86-C3D6-4649-A6E8-FE88C692C44A}" srcOrd="0" destOrd="0" presId="urn:microsoft.com/office/officeart/2005/8/layout/lProcess2"/>
    <dgm:cxn modelId="{17D77B10-A491-4289-AFB1-5E04F0FCD4DA}" type="presParOf" srcId="{87D0CDBE-0765-41C5-8D45-6D65F5DD9ED7}" destId="{ABB90420-BCB9-40F4-B411-9616CD1AADA5}" srcOrd="1" destOrd="0" presId="urn:microsoft.com/office/officeart/2005/8/layout/lProcess2"/>
    <dgm:cxn modelId="{7B61BE47-DF20-4604-90CC-74838EDE3B06}" type="presParOf" srcId="{87D0CDBE-0765-41C5-8D45-6D65F5DD9ED7}" destId="{9E6E3E84-F875-413F-9C5C-EDA812B72DA8}" srcOrd="2" destOrd="0" presId="urn:microsoft.com/office/officeart/2005/8/layout/lProcess2"/>
    <dgm:cxn modelId="{3406E899-5CD3-4A04-B445-C7DC0630812D}" type="presParOf" srcId="{9E6E3E84-F875-413F-9C5C-EDA812B72DA8}" destId="{C58685EA-0A10-40FD-9E5C-FC36B5B70C44}" srcOrd="0" destOrd="0" presId="urn:microsoft.com/office/officeart/2005/8/layout/lProcess2"/>
    <dgm:cxn modelId="{5C031169-2F28-423D-BC89-97421FBC6670}" type="presParOf" srcId="{C58685EA-0A10-40FD-9E5C-FC36B5B70C44}" destId="{686F4CF8-8C6C-4D40-A1FB-3AE498E00B8B}" srcOrd="0" destOrd="0" presId="urn:microsoft.com/office/officeart/2005/8/layout/lProcess2"/>
    <dgm:cxn modelId="{E2C4FCDE-940A-4FDA-92CC-F49FDAD6B6B1}" type="presParOf" srcId="{C58685EA-0A10-40FD-9E5C-FC36B5B70C44}" destId="{EA4AEAEB-8793-40F1-975B-D749223DD31D}" srcOrd="1" destOrd="0" presId="urn:microsoft.com/office/officeart/2005/8/layout/lProcess2"/>
    <dgm:cxn modelId="{C9F463EC-058F-4CE2-B21F-C6A855E4FBE4}" type="presParOf" srcId="{C58685EA-0A10-40FD-9E5C-FC36B5B70C44}" destId="{00F35ABC-1152-4FFE-BB40-DC7D9DDA6F2A}" srcOrd="2" destOrd="0" presId="urn:microsoft.com/office/officeart/2005/8/layout/lProcess2"/>
    <dgm:cxn modelId="{F1BC04BB-E4B0-413B-832B-D2A06EC4C10D}" type="presParOf" srcId="{B0B962D5-7E87-4757-A70A-541F481396F5}" destId="{E9855D41-950B-426C-ABAC-49D7385D7935}" srcOrd="3" destOrd="0" presId="urn:microsoft.com/office/officeart/2005/8/layout/lProcess2"/>
    <dgm:cxn modelId="{C23D744D-4DB4-403F-B54B-A1B8A1D1BCB3}" type="presParOf" srcId="{B0B962D5-7E87-4757-A70A-541F481396F5}" destId="{58722724-A87C-4C19-80D1-8F60A270A131}" srcOrd="4" destOrd="0" presId="urn:microsoft.com/office/officeart/2005/8/layout/lProcess2"/>
    <dgm:cxn modelId="{5C77E503-C463-455C-B155-BE7F893E31DF}" type="presParOf" srcId="{58722724-A87C-4C19-80D1-8F60A270A131}" destId="{0D8671D6-024F-49A4-BF6C-BA1D3E8DD1C2}" srcOrd="0" destOrd="0" presId="urn:microsoft.com/office/officeart/2005/8/layout/lProcess2"/>
    <dgm:cxn modelId="{B041107D-C7CA-4E9E-A653-154FD0DE6C4A}" type="presParOf" srcId="{58722724-A87C-4C19-80D1-8F60A270A131}" destId="{31075322-18F8-4C5A-AB32-0947A994545E}" srcOrd="1" destOrd="0" presId="urn:microsoft.com/office/officeart/2005/8/layout/lProcess2"/>
    <dgm:cxn modelId="{21B0BDFE-6395-4711-8F43-233DA749A71A}" type="presParOf" srcId="{58722724-A87C-4C19-80D1-8F60A270A131}" destId="{0F52E992-2978-4403-BB19-19B5C97CEDA3}" srcOrd="2" destOrd="0" presId="urn:microsoft.com/office/officeart/2005/8/layout/lProcess2"/>
    <dgm:cxn modelId="{9BA13068-161C-474D-A311-CA194B403F1C}" type="presParOf" srcId="{0F52E992-2978-4403-BB19-19B5C97CEDA3}" destId="{F9B3F11E-17A6-4FE6-BF48-9CBFC54F017B}" srcOrd="0" destOrd="0" presId="urn:microsoft.com/office/officeart/2005/8/layout/lProcess2"/>
    <dgm:cxn modelId="{CE9EC31E-4929-47B6-AA32-55A974E2C27A}" type="presParOf" srcId="{F9B3F11E-17A6-4FE6-BF48-9CBFC54F017B}" destId="{D6BCCC79-9E55-42F1-A74F-A43341905985}" srcOrd="0" destOrd="0" presId="urn:microsoft.com/office/officeart/2005/8/layout/lProcess2"/>
    <dgm:cxn modelId="{31B659F9-3035-4D69-9AD4-0C29CACEC4E8}" type="presParOf" srcId="{F9B3F11E-17A6-4FE6-BF48-9CBFC54F017B}" destId="{B3771659-BF2B-49C0-A323-82B1127D3976}" srcOrd="1" destOrd="0" presId="urn:microsoft.com/office/officeart/2005/8/layout/lProcess2"/>
    <dgm:cxn modelId="{2F24C242-CC0D-40FC-821A-1A92E1CFEEF0}" type="presParOf" srcId="{F9B3F11E-17A6-4FE6-BF48-9CBFC54F017B}" destId="{C3FD1BFA-578C-4084-8291-A07E5A1F0903}"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F09642-7E93-4395-8B93-B7B9050E37C7}">
      <dsp:nvSpPr>
        <dsp:cNvPr id="0" name=""/>
        <dsp:cNvSpPr/>
      </dsp:nvSpPr>
      <dsp:spPr>
        <a:xfrm>
          <a:off x="1677" y="231106"/>
          <a:ext cx="1618217" cy="833187"/>
        </a:xfrm>
        <a:prstGeom prst="chevron">
          <a:avLst/>
        </a:prstGeom>
        <a:gradFill rotWithShape="0">
          <a:gsLst>
            <a:gs pos="0">
              <a:schemeClr val="accent5">
                <a:hueOff val="0"/>
                <a:satOff val="0"/>
                <a:lumOff val="0"/>
                <a:alphaOff val="0"/>
              </a:schemeClr>
            </a:gs>
            <a:gs pos="90000">
              <a:schemeClr val="accent5">
                <a:hueOff val="0"/>
                <a:satOff val="0"/>
                <a:lumOff val="0"/>
                <a:alphaOff val="0"/>
                <a:shade val="100000"/>
              </a:schemeClr>
            </a:gs>
            <a:gs pos="100000">
              <a:schemeClr val="accent5">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t>Data File</a:t>
          </a:r>
        </a:p>
      </dsp:txBody>
      <dsp:txXfrm>
        <a:off x="418271" y="231106"/>
        <a:ext cx="785030" cy="833187"/>
      </dsp:txXfrm>
    </dsp:sp>
    <dsp:sp modelId="{FF3C9C37-4742-41DA-B6D9-B1A11ABC8DD6}">
      <dsp:nvSpPr>
        <dsp:cNvPr id="0" name=""/>
        <dsp:cNvSpPr/>
      </dsp:nvSpPr>
      <dsp:spPr>
        <a:xfrm>
          <a:off x="1411598" y="231106"/>
          <a:ext cx="2082969" cy="833187"/>
        </a:xfrm>
        <a:prstGeom prst="chevron">
          <a:avLst/>
        </a:prstGeom>
        <a:gradFill rotWithShape="0">
          <a:gsLst>
            <a:gs pos="0">
              <a:schemeClr val="accent5">
                <a:hueOff val="0"/>
                <a:satOff val="0"/>
                <a:lumOff val="0"/>
                <a:alphaOff val="0"/>
              </a:schemeClr>
            </a:gs>
            <a:gs pos="90000">
              <a:schemeClr val="accent5">
                <a:hueOff val="0"/>
                <a:satOff val="0"/>
                <a:lumOff val="0"/>
                <a:alphaOff val="0"/>
                <a:shade val="100000"/>
              </a:schemeClr>
            </a:gs>
            <a:gs pos="100000">
              <a:schemeClr val="accent5">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b="1" kern="1200" dirty="0"/>
            <a:t>Data Elements And Edit Checks</a:t>
          </a:r>
          <a:endParaRPr lang="en-US" sz="1800" b="1" kern="1200" dirty="0"/>
        </a:p>
      </dsp:txBody>
      <dsp:txXfrm>
        <a:off x="1828192" y="231106"/>
        <a:ext cx="1249782" cy="833187"/>
      </dsp:txXfrm>
    </dsp:sp>
    <dsp:sp modelId="{480E1CDD-6532-45A2-BDB5-63EF282CB1EF}">
      <dsp:nvSpPr>
        <dsp:cNvPr id="0" name=""/>
        <dsp:cNvSpPr/>
      </dsp:nvSpPr>
      <dsp:spPr>
        <a:xfrm>
          <a:off x="3286271" y="231106"/>
          <a:ext cx="2181181" cy="833187"/>
        </a:xfrm>
        <a:prstGeom prst="chevron">
          <a:avLst/>
        </a:prstGeom>
        <a:gradFill rotWithShape="0">
          <a:gsLst>
            <a:gs pos="0">
              <a:schemeClr val="accent5">
                <a:hueOff val="0"/>
                <a:satOff val="0"/>
                <a:lumOff val="0"/>
                <a:alphaOff val="0"/>
              </a:schemeClr>
            </a:gs>
            <a:gs pos="90000">
              <a:schemeClr val="accent5">
                <a:hueOff val="0"/>
                <a:satOff val="0"/>
                <a:lumOff val="0"/>
                <a:alphaOff val="0"/>
                <a:shade val="100000"/>
              </a:schemeClr>
            </a:gs>
            <a:gs pos="100000">
              <a:schemeClr val="accent5">
                <a:hueOff val="0"/>
                <a:satOff val="0"/>
                <a:lumOff val="0"/>
                <a:alphaOff val="0"/>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5">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dirty="0"/>
            <a:t>aggregation  Rules</a:t>
          </a:r>
        </a:p>
      </dsp:txBody>
      <dsp:txXfrm>
        <a:off x="3702865" y="231106"/>
        <a:ext cx="1347994" cy="8331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1E6B6-2F1D-4704-B7D9-2F03189270BD}">
      <dsp:nvSpPr>
        <dsp:cNvPr id="0" name=""/>
        <dsp:cNvSpPr/>
      </dsp:nvSpPr>
      <dsp:spPr>
        <a:xfrm>
          <a:off x="1322" y="0"/>
          <a:ext cx="3438425" cy="42145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Q1 </a:t>
          </a:r>
        </a:p>
        <a:p>
          <a:pPr marL="0" lvl="0" indent="0" algn="ctr" defTabSz="1333500">
            <a:lnSpc>
              <a:spcPct val="90000"/>
            </a:lnSpc>
            <a:spcBef>
              <a:spcPct val="0"/>
            </a:spcBef>
            <a:spcAft>
              <a:spcPct val="35000"/>
            </a:spcAft>
            <a:buNone/>
          </a:pPr>
          <a:r>
            <a:rPr lang="en-US" sz="3000" kern="1200" dirty="0"/>
            <a:t>12/31/23</a:t>
          </a:r>
        </a:p>
      </dsp:txBody>
      <dsp:txXfrm>
        <a:off x="1322" y="0"/>
        <a:ext cx="3438425" cy="1264350"/>
      </dsp:txXfrm>
    </dsp:sp>
    <dsp:sp modelId="{227222ED-17A6-4188-83A4-ED3A226FDEEE}">
      <dsp:nvSpPr>
        <dsp:cNvPr id="0" name=""/>
        <dsp:cNvSpPr/>
      </dsp:nvSpPr>
      <dsp:spPr>
        <a:xfrm>
          <a:off x="345164" y="1265585"/>
          <a:ext cx="2750740" cy="1270729"/>
        </a:xfrm>
        <a:prstGeom prst="roundRect">
          <a:avLst>
            <a:gd name="adj" fmla="val 10000"/>
          </a:avLst>
        </a:prstGeom>
        <a:solidFill>
          <a:schemeClr val="bg1"/>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rPr>
            <a:t>Narrative</a:t>
          </a:r>
        </a:p>
      </dsp:txBody>
      <dsp:txXfrm>
        <a:off x="382382" y="1302803"/>
        <a:ext cx="2676304" cy="1196293"/>
      </dsp:txXfrm>
    </dsp:sp>
    <dsp:sp modelId="{8F6A32DE-BF84-4904-987E-0B4A58F5C987}">
      <dsp:nvSpPr>
        <dsp:cNvPr id="0" name=""/>
        <dsp:cNvSpPr/>
      </dsp:nvSpPr>
      <dsp:spPr>
        <a:xfrm>
          <a:off x="345164" y="2731811"/>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via email to FPO and SCC@dol.gov</a:t>
          </a:r>
        </a:p>
      </dsp:txBody>
      <dsp:txXfrm>
        <a:off x="382382" y="2769029"/>
        <a:ext cx="2676304" cy="1196293"/>
      </dsp:txXfrm>
    </dsp:sp>
    <dsp:sp modelId="{9ADBBD86-C3D6-4649-A6E8-FE88C692C44A}">
      <dsp:nvSpPr>
        <dsp:cNvPr id="0" name=""/>
        <dsp:cNvSpPr/>
      </dsp:nvSpPr>
      <dsp:spPr>
        <a:xfrm>
          <a:off x="3697629" y="0"/>
          <a:ext cx="3438425" cy="42145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Q2</a:t>
          </a:r>
        </a:p>
        <a:p>
          <a:pPr marL="0" lvl="0" indent="0" algn="ctr" defTabSz="1333500">
            <a:lnSpc>
              <a:spcPct val="90000"/>
            </a:lnSpc>
            <a:spcBef>
              <a:spcPct val="0"/>
            </a:spcBef>
            <a:spcAft>
              <a:spcPct val="35000"/>
            </a:spcAft>
            <a:buNone/>
          </a:pPr>
          <a:r>
            <a:rPr lang="en-US" sz="3000" kern="1200" dirty="0"/>
            <a:t>3/31/23</a:t>
          </a:r>
        </a:p>
      </dsp:txBody>
      <dsp:txXfrm>
        <a:off x="3697629" y="0"/>
        <a:ext cx="3438425" cy="1264350"/>
      </dsp:txXfrm>
    </dsp:sp>
    <dsp:sp modelId="{686F4CF8-8C6C-4D40-A1FB-3AE498E00B8B}">
      <dsp:nvSpPr>
        <dsp:cNvPr id="0" name=""/>
        <dsp:cNvSpPr/>
      </dsp:nvSpPr>
      <dsp:spPr>
        <a:xfrm>
          <a:off x="4041471" y="1265585"/>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 +</a:t>
          </a:r>
          <a:br>
            <a:rPr lang="en-US" sz="2400" kern="1200" dirty="0">
              <a:solidFill>
                <a:srgbClr val="242021"/>
              </a:solidFill>
              <a:latin typeface="Calibri" panose="020F0502020204030204"/>
              <a:ea typeface="+mn-ea"/>
              <a:cs typeface="+mn-cs"/>
            </a:rPr>
          </a:br>
          <a:r>
            <a:rPr lang="en-US" sz="2400" kern="1200" dirty="0">
              <a:solidFill>
                <a:srgbClr val="242021"/>
              </a:solidFill>
              <a:latin typeface="Calibri" panose="020F0502020204030204"/>
              <a:ea typeface="+mn-ea"/>
              <a:cs typeface="+mn-cs"/>
            </a:rPr>
            <a:t>Outcomes</a:t>
          </a:r>
        </a:p>
      </dsp:txBody>
      <dsp:txXfrm>
        <a:off x="4078689" y="1302803"/>
        <a:ext cx="2676304" cy="1196293"/>
      </dsp:txXfrm>
    </dsp:sp>
    <dsp:sp modelId="{00F35ABC-1152-4FFE-BB40-DC7D9DDA6F2A}">
      <dsp:nvSpPr>
        <dsp:cNvPr id="0" name=""/>
        <dsp:cNvSpPr/>
      </dsp:nvSpPr>
      <dsp:spPr>
        <a:xfrm>
          <a:off x="4041471" y="2731811"/>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sp:txBody>
      <dsp:txXfrm>
        <a:off x="4078689" y="2769029"/>
        <a:ext cx="2676304" cy="1196293"/>
      </dsp:txXfrm>
    </dsp:sp>
    <dsp:sp modelId="{0D8671D6-024F-49A4-BF6C-BA1D3E8DD1C2}">
      <dsp:nvSpPr>
        <dsp:cNvPr id="0" name=""/>
        <dsp:cNvSpPr/>
      </dsp:nvSpPr>
      <dsp:spPr>
        <a:xfrm>
          <a:off x="7393936" y="0"/>
          <a:ext cx="3438425" cy="42145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Q3</a:t>
          </a:r>
        </a:p>
        <a:p>
          <a:pPr marL="0" lvl="0" indent="0" algn="ctr" defTabSz="1333500">
            <a:lnSpc>
              <a:spcPct val="90000"/>
            </a:lnSpc>
            <a:spcBef>
              <a:spcPct val="0"/>
            </a:spcBef>
            <a:spcAft>
              <a:spcPct val="35000"/>
            </a:spcAft>
            <a:buNone/>
          </a:pPr>
          <a:r>
            <a:rPr lang="en-US" sz="3000" kern="1200" dirty="0"/>
            <a:t>6/30/23</a:t>
          </a:r>
        </a:p>
      </dsp:txBody>
      <dsp:txXfrm>
        <a:off x="7393936" y="0"/>
        <a:ext cx="3438425" cy="1264350"/>
      </dsp:txXfrm>
    </dsp:sp>
    <dsp:sp modelId="{D6BCCC79-9E55-42F1-A74F-A43341905985}">
      <dsp:nvSpPr>
        <dsp:cNvPr id="0" name=""/>
        <dsp:cNvSpPr/>
      </dsp:nvSpPr>
      <dsp:spPr>
        <a:xfrm>
          <a:off x="7737778" y="1265585"/>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Narrative + Outcomes + Participant Data*</a:t>
          </a:r>
        </a:p>
      </dsp:txBody>
      <dsp:txXfrm>
        <a:off x="7774996" y="1302803"/>
        <a:ext cx="2676304" cy="1196293"/>
      </dsp:txXfrm>
    </dsp:sp>
    <dsp:sp modelId="{C3FD1BFA-578C-4084-8291-A07E5A1F0903}">
      <dsp:nvSpPr>
        <dsp:cNvPr id="0" name=""/>
        <dsp:cNvSpPr/>
      </dsp:nvSpPr>
      <dsp:spPr>
        <a:xfrm>
          <a:off x="7737778" y="2731811"/>
          <a:ext cx="2750740" cy="1270729"/>
        </a:xfrm>
        <a:prstGeom prst="roundRect">
          <a:avLst>
            <a:gd name="adj" fmla="val 10000"/>
          </a:avLst>
        </a:prstGeom>
        <a:solidFill>
          <a:srgbClr val="FFFFFF"/>
        </a:solidFill>
        <a:ln w="1905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45720" rIns="60960" bIns="4572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242021"/>
              </a:solidFill>
              <a:latin typeface="Calibri" panose="020F0502020204030204"/>
              <a:ea typeface="+mn-ea"/>
              <a:cs typeface="+mn-cs"/>
            </a:rPr>
            <a:t>Submitted in WIPS</a:t>
          </a:r>
        </a:p>
      </dsp:txBody>
      <dsp:txXfrm>
        <a:off x="7774996" y="2769029"/>
        <a:ext cx="2676304" cy="119629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5/3/2023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7113597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23310955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3386160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4023129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427582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864288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0"/>
              </a:spcBef>
            </a:pPr>
            <a:endParaRPr lang="en-US" sz="2400" dirty="0">
              <a:solidFill>
                <a:schemeClr val="tx1"/>
              </a:solidFill>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485354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20000"/>
              </a:lnSpc>
              <a:spcBef>
                <a:spcPts val="0"/>
              </a:spcBef>
            </a:pPr>
            <a:endParaRPr lang="en-US" sz="2400" dirty="0">
              <a:solidFill>
                <a:schemeClr val="tx1"/>
              </a:solidFill>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1653338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4332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2273265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4261456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29757767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153738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2154738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751668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2673208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1885172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1067742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7675635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26955474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3181871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1134948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2870247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15429030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baseline="0" dirty="0">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latin typeface="Arial" panose="020B0604020202020204"/>
              <a:ea typeface="Calibri" panose="020F0502020204030204" pitchFamily="34" charset="0"/>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32130319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1306148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5564267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33315967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41801378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trike="noStrike"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6404927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17797605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32</a:t>
            </a:fld>
            <a:endParaRPr lang="en-US"/>
          </a:p>
        </p:txBody>
      </p:sp>
    </p:spTree>
    <p:extLst>
      <p:ext uri="{BB962C8B-B14F-4D97-AF65-F5344CB8AC3E}">
        <p14:creationId xmlns:p14="http://schemas.microsoft.com/office/powerpoint/2010/main" val="30597501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b="0" i="0"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a:p>
        </p:txBody>
      </p:sp>
    </p:spTree>
    <p:extLst>
      <p:ext uri="{BB962C8B-B14F-4D97-AF65-F5344CB8AC3E}">
        <p14:creationId xmlns:p14="http://schemas.microsoft.com/office/powerpoint/2010/main" val="1937678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a:p>
        </p:txBody>
      </p:sp>
    </p:spTree>
    <p:extLst>
      <p:ext uri="{BB962C8B-B14F-4D97-AF65-F5344CB8AC3E}">
        <p14:creationId xmlns:p14="http://schemas.microsoft.com/office/powerpoint/2010/main" val="41705758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35</a:t>
            </a:fld>
            <a:endParaRPr lang="en-US"/>
          </a:p>
        </p:txBody>
      </p:sp>
    </p:spTree>
    <p:extLst>
      <p:ext uri="{BB962C8B-B14F-4D97-AF65-F5344CB8AC3E}">
        <p14:creationId xmlns:p14="http://schemas.microsoft.com/office/powerpoint/2010/main" val="2974672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41382598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356234749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38</a:t>
            </a:fld>
            <a:endParaRPr lang="en-US"/>
          </a:p>
        </p:txBody>
      </p:sp>
    </p:spTree>
    <p:extLst>
      <p:ext uri="{BB962C8B-B14F-4D97-AF65-F5344CB8AC3E}">
        <p14:creationId xmlns:p14="http://schemas.microsoft.com/office/powerpoint/2010/main" val="7516316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39</a:t>
            </a:fld>
            <a:endParaRPr lang="en-US"/>
          </a:p>
        </p:txBody>
      </p:sp>
    </p:spTree>
    <p:extLst>
      <p:ext uri="{BB962C8B-B14F-4D97-AF65-F5344CB8AC3E}">
        <p14:creationId xmlns:p14="http://schemas.microsoft.com/office/powerpoint/2010/main" val="752756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40</a:t>
            </a:fld>
            <a:endParaRPr lang="en-US"/>
          </a:p>
        </p:txBody>
      </p:sp>
    </p:spTree>
    <p:extLst>
      <p:ext uri="{BB962C8B-B14F-4D97-AF65-F5344CB8AC3E}">
        <p14:creationId xmlns:p14="http://schemas.microsoft.com/office/powerpoint/2010/main" val="10846413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41</a:t>
            </a:fld>
            <a:endParaRPr lang="en-US"/>
          </a:p>
        </p:txBody>
      </p:sp>
    </p:spTree>
    <p:extLst>
      <p:ext uri="{BB962C8B-B14F-4D97-AF65-F5344CB8AC3E}">
        <p14:creationId xmlns:p14="http://schemas.microsoft.com/office/powerpoint/2010/main" val="154744252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42</a:t>
            </a:fld>
            <a:endParaRPr lang="en-US"/>
          </a:p>
        </p:txBody>
      </p:sp>
    </p:spTree>
    <p:extLst>
      <p:ext uri="{BB962C8B-B14F-4D97-AF65-F5344CB8AC3E}">
        <p14:creationId xmlns:p14="http://schemas.microsoft.com/office/powerpoint/2010/main" val="40038853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43</a:t>
            </a:fld>
            <a:endParaRPr lang="en-US"/>
          </a:p>
        </p:txBody>
      </p:sp>
    </p:spTree>
    <p:extLst>
      <p:ext uri="{BB962C8B-B14F-4D97-AF65-F5344CB8AC3E}">
        <p14:creationId xmlns:p14="http://schemas.microsoft.com/office/powerpoint/2010/main" val="2338350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DB0D2C8-4E9D-4ABA-936B-5E500A1B42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63408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45</a:t>
            </a:fld>
            <a:endParaRPr lang="en-US"/>
          </a:p>
        </p:txBody>
      </p:sp>
    </p:spTree>
    <p:extLst>
      <p:ext uri="{BB962C8B-B14F-4D97-AF65-F5344CB8AC3E}">
        <p14:creationId xmlns:p14="http://schemas.microsoft.com/office/powerpoint/2010/main" val="37269212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dirty="0"/>
          </a:p>
        </p:txBody>
      </p:sp>
      <p:sp>
        <p:nvSpPr>
          <p:cNvPr id="4" name="Slide Number Placeholder 3"/>
          <p:cNvSpPr>
            <a:spLocks noGrp="1"/>
          </p:cNvSpPr>
          <p:nvPr>
            <p:ph type="sldNum" sz="quarter" idx="5"/>
          </p:nvPr>
        </p:nvSpPr>
        <p:spPr/>
        <p:txBody>
          <a:bodyPr/>
          <a:lstStyle/>
          <a:p>
            <a:fld id="{9B342BB8-3F7E-4150-BE07-912221E53E6C}" type="slidenum">
              <a:rPr lang="en-US" smtClean="0"/>
              <a:t>46</a:t>
            </a:fld>
            <a:endParaRPr lang="en-US"/>
          </a:p>
        </p:txBody>
      </p:sp>
    </p:spTree>
    <p:extLst>
      <p:ext uri="{BB962C8B-B14F-4D97-AF65-F5344CB8AC3E}">
        <p14:creationId xmlns:p14="http://schemas.microsoft.com/office/powerpoint/2010/main" val="2858685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47</a:t>
            </a:fld>
            <a:endParaRPr lang="en-US"/>
          </a:p>
        </p:txBody>
      </p:sp>
    </p:spTree>
    <p:extLst>
      <p:ext uri="{BB962C8B-B14F-4D97-AF65-F5344CB8AC3E}">
        <p14:creationId xmlns:p14="http://schemas.microsoft.com/office/powerpoint/2010/main" val="40166971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48</a:t>
            </a:fld>
            <a:endParaRPr lang="en-US"/>
          </a:p>
        </p:txBody>
      </p:sp>
    </p:spTree>
    <p:extLst>
      <p:ext uri="{BB962C8B-B14F-4D97-AF65-F5344CB8AC3E}">
        <p14:creationId xmlns:p14="http://schemas.microsoft.com/office/powerpoint/2010/main" val="8346023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49</a:t>
            </a:fld>
            <a:endParaRPr lang="en-US"/>
          </a:p>
        </p:txBody>
      </p:sp>
    </p:spTree>
    <p:extLst>
      <p:ext uri="{BB962C8B-B14F-4D97-AF65-F5344CB8AC3E}">
        <p14:creationId xmlns:p14="http://schemas.microsoft.com/office/powerpoint/2010/main" val="353802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9B342BB8-3F7E-4150-BE07-912221E53E6C}" type="slidenum">
              <a:rPr lang="en-US" smtClean="0"/>
              <a:t>50</a:t>
            </a:fld>
            <a:endParaRPr lang="en-US"/>
          </a:p>
        </p:txBody>
      </p:sp>
    </p:spTree>
    <p:extLst>
      <p:ext uri="{BB962C8B-B14F-4D97-AF65-F5344CB8AC3E}">
        <p14:creationId xmlns:p14="http://schemas.microsoft.com/office/powerpoint/2010/main" val="9091955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51</a:t>
            </a:fld>
            <a:endParaRPr lang="en-US"/>
          </a:p>
        </p:txBody>
      </p:sp>
    </p:spTree>
    <p:extLst>
      <p:ext uri="{BB962C8B-B14F-4D97-AF65-F5344CB8AC3E}">
        <p14:creationId xmlns:p14="http://schemas.microsoft.com/office/powerpoint/2010/main" val="39384104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52</a:t>
            </a:fld>
            <a:endParaRPr lang="en-US"/>
          </a:p>
        </p:txBody>
      </p:sp>
    </p:spTree>
    <p:extLst>
      <p:ext uri="{BB962C8B-B14F-4D97-AF65-F5344CB8AC3E}">
        <p14:creationId xmlns:p14="http://schemas.microsoft.com/office/powerpoint/2010/main" val="30922905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53</a:t>
            </a:fld>
            <a:endParaRPr lang="en-US"/>
          </a:p>
        </p:txBody>
      </p:sp>
    </p:spTree>
    <p:extLst>
      <p:ext uri="{BB962C8B-B14F-4D97-AF65-F5344CB8AC3E}">
        <p14:creationId xmlns:p14="http://schemas.microsoft.com/office/powerpoint/2010/main" val="6427436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54</a:t>
            </a:fld>
            <a:endParaRPr lang="en-US"/>
          </a:p>
        </p:txBody>
      </p:sp>
    </p:spTree>
    <p:extLst>
      <p:ext uri="{BB962C8B-B14F-4D97-AF65-F5344CB8AC3E}">
        <p14:creationId xmlns:p14="http://schemas.microsoft.com/office/powerpoint/2010/main" val="9915529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0" baseline="0" dirty="0">
              <a:latin typeface="+mn-lt"/>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55</a:t>
            </a:fld>
            <a:endParaRPr lang="en-US"/>
          </a:p>
        </p:txBody>
      </p:sp>
    </p:spTree>
    <p:extLst>
      <p:ext uri="{BB962C8B-B14F-4D97-AF65-F5344CB8AC3E}">
        <p14:creationId xmlns:p14="http://schemas.microsoft.com/office/powerpoint/2010/main" val="237706187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0DB0D2C8-4E9D-4ABA-936B-5E500A1B423B}" type="slidenum">
              <a:rPr lang="en-US" smtClean="0"/>
              <a:t>56</a:t>
            </a:fld>
            <a:endParaRPr lang="en-US" dirty="0"/>
          </a:p>
        </p:txBody>
      </p:sp>
    </p:spTree>
    <p:extLst>
      <p:ext uri="{BB962C8B-B14F-4D97-AF65-F5344CB8AC3E}">
        <p14:creationId xmlns:p14="http://schemas.microsoft.com/office/powerpoint/2010/main" val="390494091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9B342BB8-3F7E-4150-BE07-912221E53E6C}" type="slidenum">
              <a:rPr lang="en-US" smtClean="0"/>
              <a:t>57</a:t>
            </a:fld>
            <a:endParaRPr lang="en-US"/>
          </a:p>
        </p:txBody>
      </p:sp>
    </p:spTree>
    <p:extLst>
      <p:ext uri="{BB962C8B-B14F-4D97-AF65-F5344CB8AC3E}">
        <p14:creationId xmlns:p14="http://schemas.microsoft.com/office/powerpoint/2010/main" val="423458368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58</a:t>
            </a:fld>
            <a:endParaRPr lang="en-US"/>
          </a:p>
        </p:txBody>
      </p:sp>
    </p:spTree>
    <p:extLst>
      <p:ext uri="{BB962C8B-B14F-4D97-AF65-F5344CB8AC3E}">
        <p14:creationId xmlns:p14="http://schemas.microsoft.com/office/powerpoint/2010/main" val="6427436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9B342BB8-3F7E-4150-BE07-912221E53E6C}" type="slidenum">
              <a:rPr lang="en-US" smtClean="0"/>
              <a:t>59</a:t>
            </a:fld>
            <a:endParaRPr lang="en-US"/>
          </a:p>
        </p:txBody>
      </p:sp>
    </p:spTree>
    <p:extLst>
      <p:ext uri="{BB962C8B-B14F-4D97-AF65-F5344CB8AC3E}">
        <p14:creationId xmlns:p14="http://schemas.microsoft.com/office/powerpoint/2010/main" val="19912810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svg"/><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7.svg"/><Relationship Id="rId4"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9.sv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71502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2179329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628026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1" y="842965"/>
            <a:ext cx="10485120" cy="2852737"/>
          </a:xfrm>
        </p:spPr>
        <p:txBody>
          <a:bodyPr anchor="b">
            <a:normAutofit/>
          </a:bodyPr>
          <a:lstStyle>
            <a:lvl1pPr algn="ctr" defTabSz="914400" rtl="0" eaLnBrk="1" latinLnBrk="0" hangingPunct="1">
              <a:lnSpc>
                <a:spcPct val="90000"/>
              </a:lnSpc>
              <a:spcBef>
                <a:spcPct val="0"/>
              </a:spcBef>
              <a:buNone/>
              <a:defRPr lang="en-US" sz="4800" b="1" kern="1200" dirty="0">
                <a:gradFill flip="none" rotWithShape="1">
                  <a:gsLst>
                    <a:gs pos="58000">
                      <a:srgbClr val="AF3F49"/>
                    </a:gs>
                    <a:gs pos="100000">
                      <a:srgbClr val="AD3B46"/>
                    </a:gs>
                    <a:gs pos="19000">
                      <a:schemeClr val="accent2"/>
                    </a:gs>
                    <a:gs pos="59000">
                      <a:schemeClr val="accent2"/>
                    </a:gs>
                  </a:gsLst>
                  <a:lin ang="5400000" scaled="1"/>
                  <a:tileRect/>
                </a:gradFill>
                <a:effectLst>
                  <a:innerShdw blurRad="76200" dist="38100" dir="18900000">
                    <a:schemeClr val="accent5">
                      <a:lumMod val="75000"/>
                      <a:alpha val="70000"/>
                    </a:schemeClr>
                  </a:innerShdw>
                </a:effectLst>
                <a:latin typeface="+mj-lt"/>
                <a:ea typeface="+mj-ea"/>
                <a:cs typeface="+mj-cs"/>
              </a:defRPr>
            </a:lvl1pPr>
          </a:lstStyle>
          <a:p>
            <a:r>
              <a:rPr lang="en-US" dirty="0"/>
              <a:t>Click </a:t>
            </a:r>
            <a:r>
              <a:rPr lang="en-US"/>
              <a:t>to add section heading</a:t>
            </a:r>
            <a:endParaRPr lang="en-US" dirty="0"/>
          </a:p>
        </p:txBody>
      </p:sp>
      <p:sp>
        <p:nvSpPr>
          <p:cNvPr id="3" name="Text Placeholder 2"/>
          <p:cNvSpPr>
            <a:spLocks noGrp="1"/>
          </p:cNvSpPr>
          <p:nvPr>
            <p:ph type="body" idx="1" hasCustomPrompt="1"/>
          </p:nvPr>
        </p:nvSpPr>
        <p:spPr>
          <a:xfrm>
            <a:off x="1228028" y="4064000"/>
            <a:ext cx="9692765" cy="1866900"/>
          </a:xfrm>
        </p:spPr>
        <p:txBody>
          <a:bodyPr>
            <a:normAutofit/>
          </a:bodyPr>
          <a:lstStyle>
            <a:lvl1pPr marL="0" indent="0">
              <a:lnSpc>
                <a:spcPct val="100000"/>
              </a:lnSpc>
              <a:spcBef>
                <a:spcPts val="1200"/>
              </a:spcBef>
              <a:buNone/>
              <a:defRPr sz="2600" i="1">
                <a:solidFill>
                  <a:schemeClr val="accent3">
                    <a:lumMod val="90000"/>
                    <a:lumOff val="1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section subheading</a:t>
            </a:r>
          </a:p>
        </p:txBody>
      </p:sp>
      <p:sp>
        <p:nvSpPr>
          <p:cNvPr id="8" name="Rectangle 7"/>
          <p:cNvSpPr/>
          <p:nvPr userDrawn="1"/>
        </p:nvSpPr>
        <p:spPr>
          <a:xfrm rot="5400000">
            <a:off x="6073140" y="-1379415"/>
            <a:ext cx="45720" cy="10485120"/>
          </a:xfrm>
          <a:prstGeom prst="rect">
            <a:avLst/>
          </a:prstGeom>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sz="1800"/>
          </a:p>
        </p:txBody>
      </p:sp>
      <p:sp>
        <p:nvSpPr>
          <p:cNvPr id="4" name="Slide Number Placeholder 3">
            <a:extLst>
              <a:ext uri="{FF2B5EF4-FFF2-40B4-BE49-F238E27FC236}">
                <a16:creationId xmlns:a16="http://schemas.microsoft.com/office/drawing/2014/main" id="{2C001FC9-B0F6-44E9-9D41-A14F6DF4100A}"/>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050302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1159551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rot="19140000">
            <a:off x="268224" y="5870448"/>
            <a:ext cx="2901696" cy="201168"/>
          </a:xfrm>
          <a:prstGeom prst="rect">
            <a:avLst/>
          </a:prstGeom>
        </p:spPr>
        <p:txBody>
          <a:bodyPr/>
          <a:lstStyle/>
          <a:p>
            <a:fld id="{94B7499E-3031-413E-B01E-B94970708CAA}" type="datetime4">
              <a:rPr lang="en-US" smtClean="0"/>
              <a:pPr/>
              <a:t>May 3, 2023</a:t>
            </a:fld>
            <a:endParaRPr lang="en-US" dirty="0"/>
          </a:p>
        </p:txBody>
      </p:sp>
      <p:sp>
        <p:nvSpPr>
          <p:cNvPr id="3" name="Footer Placeholder 2"/>
          <p:cNvSpPr>
            <a:spLocks noGrp="1"/>
          </p:cNvSpPr>
          <p:nvPr>
            <p:ph type="ftr" sz="quarter" idx="11"/>
          </p:nvPr>
        </p:nvSpPr>
        <p:spPr>
          <a:xfrm>
            <a:off x="4690019" y="6285122"/>
            <a:ext cx="6299200" cy="274320"/>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706D636C-90A3-4979-BA37-BAB384B22101}" type="slidenum">
              <a:rPr lang="en-US" smtClean="0"/>
              <a:pPr/>
              <a:t>‹#›</a:t>
            </a:fld>
            <a:endParaRPr lang="en-US" dirty="0"/>
          </a:p>
        </p:txBody>
      </p:sp>
    </p:spTree>
    <p:extLst>
      <p:ext uri="{BB962C8B-B14F-4D97-AF65-F5344CB8AC3E}">
        <p14:creationId xmlns:p14="http://schemas.microsoft.com/office/powerpoint/2010/main" val="21499154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9004246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image" Target="../media/image1.emf"/><Relationship Id="rId5" Type="http://schemas.openxmlformats.org/officeDocument/2006/relationships/slideLayout" Target="../slideLayouts/slideLayout17.xml"/><Relationship Id="rId10" Type="http://schemas.microsoft.com/office/2007/relationships/hdphoto" Target="../media/hdphoto1.wdp"/><Relationship Id="rId4" Type="http://schemas.openxmlformats.org/officeDocument/2006/relationships/slideLayout" Target="../slideLayouts/slideLayout16.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2.xml"/><Relationship Id="rId7" Type="http://schemas.openxmlformats.org/officeDocument/2006/relationships/image" Target="../media/image2.png"/><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26.xml"/><Relationship Id="rId7"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microsoft.com/office/2007/relationships/hdphoto" Target="../media/hdphoto1.wdp"/><Relationship Id="rId4" Type="http://schemas.openxmlformats.org/officeDocument/2006/relationships/slideLayout" Target="../slideLayouts/slideLayout27.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2.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microsoft.com/office/2007/relationships/hdphoto" Target="../media/hdphoto1.wdp"/><Relationship Id="rId5" Type="http://schemas.openxmlformats.org/officeDocument/2006/relationships/slideLayout" Target="../slideLayouts/slideLayout34.xml"/><Relationship Id="rId10" Type="http://schemas.openxmlformats.org/officeDocument/2006/relationships/image" Target="../media/image2.png"/><Relationship Id="rId4" Type="http://schemas.openxmlformats.org/officeDocument/2006/relationships/slideLayout" Target="../slideLayouts/slideLayout33.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theme" Target="../theme/theme6.xml"/><Relationship Id="rId1" Type="http://schemas.openxmlformats.org/officeDocument/2006/relationships/slideLayout" Target="../slideLayouts/slideLayout37.xml"/><Relationship Id="rId4" Type="http://schemas.openxmlformats.org/officeDocument/2006/relationships/image" Target="../media/image36.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theme" Target="../theme/theme9.xml"/><Relationship Id="rId4" Type="http://schemas.microsoft.com/office/2007/relationships/hdphoto" Target="../media/hdphoto1.wdp"/></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0.xml"/><Relationship Id="rId1" Type="http://schemas.openxmlformats.org/officeDocument/2006/relationships/slideLayout" Target="../slideLayouts/slideLayout40.xml"/><Relationship Id="rId5" Type="http://schemas.microsoft.com/office/2007/relationships/hdphoto" Target="../media/hdphoto1.wdp"/><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5" cstate="hqprint">
            <a:alphaModFix amt="70000"/>
            <a:extLst>
              <a:ext uri="{BEBA8EAE-BF5A-486C-A8C5-ECC9F3942E4B}">
                <a14:imgProps xmlns:a14="http://schemas.microsoft.com/office/drawing/2010/main">
                  <a14:imgLayer r:embed="rId1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47" r:id="rId11"/>
    <p:sldLayoutId id="2147483751" r:id="rId12"/>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1"/>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50"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8"/>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9" cstate="hqprint">
            <a:alphaModFix amt="70000"/>
            <a:extLst>
              <a:ext uri="{BEBA8EAE-BF5A-486C-A8C5-ECC9F3942E4B}">
                <a14:imgProps xmlns:a14="http://schemas.microsoft.com/office/drawing/2010/main">
                  <a14:imgLayer r:embed="rId10">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 id="2147483752" r:id="rId6"/>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16"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10697635" y="2924758"/>
            <a:ext cx="1494365"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1228150" y="-1228150"/>
            <a:ext cx="667903" cy="3124204"/>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12192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pic>
        <p:nvPicPr>
          <p:cNvPr id="18" name="Picture 1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1" name="Picture 2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5" cstate="hqprint">
            <a:alphaModFix amt="70000"/>
            <a:extLst>
              <a:ext uri="{BEBA8EAE-BF5A-486C-A8C5-ECC9F3942E4B}">
                <a14:imgProps xmlns:a14="http://schemas.microsoft.com/office/drawing/2010/main">
                  <a14:imgLayer r:embed="rId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718" r:id="rId1"/>
    <p:sldLayoutId id="2147483749" r:id="rId2"/>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4" cstate="hqprint">
            <a:alphaModFix amt="70000"/>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214898971"/>
      </p:ext>
    </p:extLst>
  </p:cSld>
  <p:clrMap bg1="lt1" tx1="dk1" bg2="lt2" tx2="dk2" accent1="accent1" accent2="accent2" accent3="accent3" accent4="accent4" accent5="accent5" accent6="accent6" hlink="hlink" folHlink="folHlink"/>
  <p:sldLayoutIdLst>
    <p:sldLayoutId id="2147483745" r:id="rId1"/>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5.xml"/><Relationship Id="rId1" Type="http://schemas.openxmlformats.org/officeDocument/2006/relationships/slideLayout" Target="../slideLayouts/slideLayout21.xml"/><Relationship Id="rId4" Type="http://schemas.openxmlformats.org/officeDocument/2006/relationships/image" Target="../media/image39.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dr.doleta.gov/directives/corr_doc.cfm?DOCN=9155"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dr.doleta.gov/directives/attach/TEGL15-10.pdf"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8.xml"/></Relationships>
</file>

<file path=ppt/slides/_rels/slide4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8.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3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7.xml.rels><?xml version="1.0" encoding="UTF-8" standalone="yes"?>
<Relationships xmlns="http://schemas.openxmlformats.org/package/2006/relationships"><Relationship Id="rId3" Type="http://schemas.openxmlformats.org/officeDocument/2006/relationships/hyperlink" Target="mailto:SCC@dol.gov"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29E35-5588-4537-841D-E5B84A894D76}"/>
              </a:ext>
            </a:extLst>
          </p:cNvPr>
          <p:cNvSpPr>
            <a:spLocks noGrp="1"/>
          </p:cNvSpPr>
          <p:nvPr>
            <p:ph type="sldNum" sz="quarter" idx="12"/>
          </p:nvPr>
        </p:nvSpPr>
        <p:spPr/>
        <p:txBody>
          <a:bodyPr/>
          <a:lstStyle/>
          <a:p>
            <a:fld id="{158B7785-F6D6-45F8-833E-07BD84680091}" type="slidenum">
              <a:rPr lang="en-US" smtClean="0"/>
              <a:t>1</a:t>
            </a:fld>
            <a:endParaRPr lang="en-US" dirty="0"/>
          </a:p>
        </p:txBody>
      </p:sp>
      <p:sp>
        <p:nvSpPr>
          <p:cNvPr id="3" name="Title 2">
            <a:extLst>
              <a:ext uri="{FF2B5EF4-FFF2-40B4-BE49-F238E27FC236}">
                <a16:creationId xmlns:a16="http://schemas.microsoft.com/office/drawing/2014/main" id="{1D6B4DE0-0718-42A8-8EB6-0724D02D6421}"/>
              </a:ext>
            </a:extLst>
          </p:cNvPr>
          <p:cNvSpPr>
            <a:spLocks noGrp="1"/>
          </p:cNvSpPr>
          <p:nvPr>
            <p:ph type="title"/>
          </p:nvPr>
        </p:nvSpPr>
        <p:spPr/>
        <p:txBody>
          <a:bodyPr/>
          <a:lstStyle/>
          <a:p>
            <a:r>
              <a:rPr lang="en-US" dirty="0"/>
              <a:t>Poll Question #1</a:t>
            </a:r>
          </a:p>
        </p:txBody>
      </p:sp>
      <p:sp>
        <p:nvSpPr>
          <p:cNvPr id="4" name="Text Placeholder 3">
            <a:extLst>
              <a:ext uri="{FF2B5EF4-FFF2-40B4-BE49-F238E27FC236}">
                <a16:creationId xmlns:a16="http://schemas.microsoft.com/office/drawing/2014/main" id="{150EA61B-30EF-4EFB-8595-F9021AF06FD7}"/>
              </a:ext>
            </a:extLst>
          </p:cNvPr>
          <p:cNvSpPr>
            <a:spLocks noGrp="1"/>
          </p:cNvSpPr>
          <p:nvPr>
            <p:ph type="body" idx="14"/>
          </p:nvPr>
        </p:nvSpPr>
        <p:spPr/>
        <p:txBody>
          <a:bodyPr/>
          <a:lstStyle/>
          <a:p>
            <a:r>
              <a:rPr lang="en-US" dirty="0"/>
              <a:t>Let’s get to know who is on the call today. Using the poll, select the role that you play in your Strengthening Community Colleges Training, Round 2 Grant.</a:t>
            </a:r>
          </a:p>
          <a:p>
            <a:endParaRPr lang="en-US" dirty="0"/>
          </a:p>
        </p:txBody>
      </p:sp>
      <p:sp>
        <p:nvSpPr>
          <p:cNvPr id="5" name="Text Placeholder 4">
            <a:extLst>
              <a:ext uri="{FF2B5EF4-FFF2-40B4-BE49-F238E27FC236}">
                <a16:creationId xmlns:a16="http://schemas.microsoft.com/office/drawing/2014/main" id="{53E1F408-FA2B-46B9-8DC0-066F5886EAD3}"/>
              </a:ext>
            </a:extLst>
          </p:cNvPr>
          <p:cNvSpPr>
            <a:spLocks noGrp="1"/>
          </p:cNvSpPr>
          <p:nvPr>
            <p:ph type="body" sz="quarter" idx="13"/>
          </p:nvPr>
        </p:nvSpPr>
        <p:spPr/>
        <p:txBody>
          <a:bodyPr/>
          <a:lstStyle/>
          <a:p>
            <a:r>
              <a:rPr lang="en-US" dirty="0"/>
              <a:t>Choose the answer that best reflects you (or </a:t>
            </a:r>
            <a:r>
              <a:rPr lang="en-US"/>
              <a:t>your organization)</a:t>
            </a:r>
          </a:p>
        </p:txBody>
      </p:sp>
      <p:sp>
        <p:nvSpPr>
          <p:cNvPr id="6" name="Content Placeholder 5">
            <a:extLst>
              <a:ext uri="{FF2B5EF4-FFF2-40B4-BE49-F238E27FC236}">
                <a16:creationId xmlns:a16="http://schemas.microsoft.com/office/drawing/2014/main" id="{D138364E-DF39-40BA-832B-044698301597}"/>
              </a:ext>
            </a:extLst>
          </p:cNvPr>
          <p:cNvSpPr>
            <a:spLocks noGrp="1"/>
          </p:cNvSpPr>
          <p:nvPr>
            <p:ph idx="1"/>
          </p:nvPr>
        </p:nvSpPr>
        <p:spPr>
          <a:xfrm>
            <a:off x="5786005" y="1199396"/>
            <a:ext cx="5925134" cy="5658604"/>
          </a:xfrm>
        </p:spPr>
        <p:txBody>
          <a:bodyPr>
            <a:normAutofit/>
          </a:bodyPr>
          <a:lstStyle/>
          <a:p>
            <a:r>
              <a:rPr lang="en-US" dirty="0"/>
              <a:t>Authorized Representative</a:t>
            </a:r>
          </a:p>
          <a:p>
            <a:r>
              <a:rPr lang="en-US" dirty="0"/>
              <a:t>Program Director/Manager</a:t>
            </a:r>
          </a:p>
          <a:p>
            <a:r>
              <a:rPr lang="en-US" dirty="0"/>
              <a:t>IT Data Manager/Staff</a:t>
            </a:r>
          </a:p>
          <a:p>
            <a:r>
              <a:rPr lang="en-US" dirty="0"/>
              <a:t>Training Partner</a:t>
            </a:r>
          </a:p>
          <a:p>
            <a:r>
              <a:rPr lang="en-US" dirty="0"/>
              <a:t>Employer Partner</a:t>
            </a:r>
          </a:p>
          <a:p>
            <a:r>
              <a:rPr lang="en-US" dirty="0"/>
              <a:t>Service Provider</a:t>
            </a:r>
          </a:p>
          <a:p>
            <a:r>
              <a:rPr lang="en-US" dirty="0"/>
              <a:t>Other (case manager, job developer, or employment specialist)</a:t>
            </a:r>
          </a:p>
          <a:p>
            <a:pPr marL="0" indent="0">
              <a:buNone/>
            </a:pPr>
            <a:endParaRPr lang="en-US" dirty="0"/>
          </a:p>
        </p:txBody>
      </p:sp>
    </p:spTree>
    <p:extLst>
      <p:ext uri="{BB962C8B-B14F-4D97-AF65-F5344CB8AC3E}">
        <p14:creationId xmlns:p14="http://schemas.microsoft.com/office/powerpoint/2010/main" val="58485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DA29E35-5588-4537-841D-E5B84A894D76}"/>
              </a:ext>
            </a:extLst>
          </p:cNvPr>
          <p:cNvSpPr>
            <a:spLocks noGrp="1"/>
          </p:cNvSpPr>
          <p:nvPr>
            <p:ph type="sldNum" sz="quarter" idx="12"/>
          </p:nvPr>
        </p:nvSpPr>
        <p:spPr/>
        <p:txBody>
          <a:bodyPr/>
          <a:lstStyle/>
          <a:p>
            <a:fld id="{158B7785-F6D6-45F8-833E-07BD84680091}" type="slidenum">
              <a:rPr lang="en-US" smtClean="0"/>
              <a:t>2</a:t>
            </a:fld>
            <a:endParaRPr lang="en-US" dirty="0"/>
          </a:p>
        </p:txBody>
      </p:sp>
      <p:sp>
        <p:nvSpPr>
          <p:cNvPr id="3" name="Title 2">
            <a:extLst>
              <a:ext uri="{FF2B5EF4-FFF2-40B4-BE49-F238E27FC236}">
                <a16:creationId xmlns:a16="http://schemas.microsoft.com/office/drawing/2014/main" id="{1D6B4DE0-0718-42A8-8EB6-0724D02D6421}"/>
              </a:ext>
            </a:extLst>
          </p:cNvPr>
          <p:cNvSpPr>
            <a:spLocks noGrp="1"/>
          </p:cNvSpPr>
          <p:nvPr>
            <p:ph type="title"/>
          </p:nvPr>
        </p:nvSpPr>
        <p:spPr/>
        <p:txBody>
          <a:bodyPr/>
          <a:lstStyle/>
          <a:p>
            <a:r>
              <a:rPr lang="en-US" dirty="0"/>
              <a:t>Poll Question #2</a:t>
            </a:r>
          </a:p>
        </p:txBody>
      </p:sp>
      <p:sp>
        <p:nvSpPr>
          <p:cNvPr id="4" name="Text Placeholder 3">
            <a:extLst>
              <a:ext uri="{FF2B5EF4-FFF2-40B4-BE49-F238E27FC236}">
                <a16:creationId xmlns:a16="http://schemas.microsoft.com/office/drawing/2014/main" id="{150EA61B-30EF-4EFB-8595-F9021AF06FD7}"/>
              </a:ext>
            </a:extLst>
          </p:cNvPr>
          <p:cNvSpPr>
            <a:spLocks noGrp="1"/>
          </p:cNvSpPr>
          <p:nvPr>
            <p:ph type="body" idx="14"/>
          </p:nvPr>
        </p:nvSpPr>
        <p:spPr/>
        <p:txBody>
          <a:bodyPr/>
          <a:lstStyle/>
          <a:p>
            <a:r>
              <a:rPr lang="en-US" sz="2800" dirty="0"/>
              <a:t>Have you begun serving participants?</a:t>
            </a:r>
          </a:p>
          <a:p>
            <a:endParaRPr lang="en-US" dirty="0"/>
          </a:p>
        </p:txBody>
      </p:sp>
      <p:sp>
        <p:nvSpPr>
          <p:cNvPr id="5" name="Text Placeholder 4">
            <a:extLst>
              <a:ext uri="{FF2B5EF4-FFF2-40B4-BE49-F238E27FC236}">
                <a16:creationId xmlns:a16="http://schemas.microsoft.com/office/drawing/2014/main" id="{53E1F408-FA2B-46B9-8DC0-066F5886EAD3}"/>
              </a:ext>
            </a:extLst>
          </p:cNvPr>
          <p:cNvSpPr>
            <a:spLocks noGrp="1"/>
          </p:cNvSpPr>
          <p:nvPr>
            <p:ph type="body" sz="quarter" idx="13"/>
          </p:nvPr>
        </p:nvSpPr>
        <p:spPr/>
        <p:txBody>
          <a:bodyPr/>
          <a:lstStyle/>
          <a:p>
            <a:r>
              <a:rPr lang="en-US" dirty="0"/>
              <a:t>Choose the best answer that reflects you (or your organization)</a:t>
            </a:r>
          </a:p>
        </p:txBody>
      </p:sp>
      <p:sp>
        <p:nvSpPr>
          <p:cNvPr id="6" name="Content Placeholder 5">
            <a:extLst>
              <a:ext uri="{FF2B5EF4-FFF2-40B4-BE49-F238E27FC236}">
                <a16:creationId xmlns:a16="http://schemas.microsoft.com/office/drawing/2014/main" id="{D138364E-DF39-40BA-832B-044698301597}"/>
              </a:ext>
            </a:extLst>
          </p:cNvPr>
          <p:cNvSpPr>
            <a:spLocks noGrp="1"/>
          </p:cNvSpPr>
          <p:nvPr>
            <p:ph idx="1"/>
          </p:nvPr>
        </p:nvSpPr>
        <p:spPr>
          <a:xfrm>
            <a:off x="5786005" y="1345683"/>
            <a:ext cx="5925134" cy="4906045"/>
          </a:xfrm>
        </p:spPr>
        <p:txBody>
          <a:bodyPr>
            <a:normAutofit/>
          </a:bodyPr>
          <a:lstStyle/>
          <a:p>
            <a:r>
              <a:rPr lang="en-US" dirty="0"/>
              <a:t>We are hard at work on activities such as hiring and partnership-building and have not yet had any contact with participants or potential participants.</a:t>
            </a:r>
          </a:p>
          <a:p>
            <a:r>
              <a:rPr lang="en-US" dirty="0"/>
              <a:t>We are actively recruiting participants but have not yet served any.</a:t>
            </a:r>
          </a:p>
          <a:p>
            <a:r>
              <a:rPr lang="en-US" dirty="0"/>
              <a:t>Training hasn’t started yet, but we are serving participants. </a:t>
            </a:r>
          </a:p>
          <a:p>
            <a:r>
              <a:rPr lang="en-US" dirty="0"/>
              <a:t>Participants are enrolled in and receiving training/education activities right now. </a:t>
            </a:r>
          </a:p>
        </p:txBody>
      </p:sp>
    </p:spTree>
    <p:extLst>
      <p:ext uri="{BB962C8B-B14F-4D97-AF65-F5344CB8AC3E}">
        <p14:creationId xmlns:p14="http://schemas.microsoft.com/office/powerpoint/2010/main" val="3039807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651375" y="2313782"/>
            <a:ext cx="7060975" cy="2230436"/>
          </a:xfrm>
        </p:spPr>
        <p:txBody>
          <a:bodyPr>
            <a:normAutofit fontScale="90000"/>
          </a:bodyPr>
          <a:lstStyle/>
          <a:p>
            <a:r>
              <a:rPr lang="en-US" dirty="0"/>
              <a:t>Strengthening Community Colleges, Round Two (SCC2)</a:t>
            </a:r>
            <a:br>
              <a:rPr lang="en-US" dirty="0"/>
            </a:br>
            <a:r>
              <a:rPr lang="en-US" dirty="0"/>
              <a:t>Performance Orientation 2.0</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May 3, 2023</a:t>
            </a:r>
          </a:p>
        </p:txBody>
      </p:sp>
    </p:spTree>
    <p:extLst>
      <p:ext uri="{BB962C8B-B14F-4D97-AF65-F5344CB8AC3E}">
        <p14:creationId xmlns:p14="http://schemas.microsoft.com/office/powerpoint/2010/main" val="266355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Moderator</a:t>
            </a:r>
          </a:p>
        </p:txBody>
      </p:sp>
      <p:pic>
        <p:nvPicPr>
          <p:cNvPr id="6" name="Picture Placeholder 5" descr="Dawn J Murphy"/>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p:pic>
      <p:sp>
        <p:nvSpPr>
          <p:cNvPr id="10" name="Content Placeholder 3">
            <a:extLst>
              <a:ext uri="{FF2B5EF4-FFF2-40B4-BE49-F238E27FC236}">
                <a16:creationId xmlns:a16="http://schemas.microsoft.com/office/drawing/2014/main" id="{298036D9-27CC-4B0A-8B6E-D5790E6B7F12}"/>
              </a:ext>
            </a:extLst>
          </p:cNvPr>
          <p:cNvSpPr>
            <a:spLocks noGrp="1"/>
          </p:cNvSpPr>
          <p:nvPr>
            <p:ph idx="1"/>
          </p:nvPr>
        </p:nvSpPr>
        <p:spPr>
          <a:prstGeom prst="rect">
            <a:avLst/>
          </a:prstGeom>
        </p:spPr>
        <p:txBody>
          <a:bodyPr/>
          <a:lstStyle/>
          <a:p>
            <a:pPr marL="0" lvl="0" indent="0">
              <a:spcBef>
                <a:spcPts val="3000"/>
              </a:spcBef>
              <a:buClr>
                <a:srgbClr val="7A232F"/>
              </a:buClr>
              <a:buNone/>
            </a:pPr>
            <a:r>
              <a:rPr lang="en-US" sz="2800" b="1" dirty="0">
                <a:solidFill>
                  <a:srgbClr val="9E1C30"/>
                </a:solidFill>
              </a:rPr>
              <a:t>Dawn J. Murphy</a:t>
            </a:r>
          </a:p>
          <a:p>
            <a:pPr marL="457200" lvl="1" indent="0">
              <a:buNone/>
            </a:pPr>
            <a:r>
              <a:rPr lang="en-US" sz="2200" b="1" dirty="0">
                <a:latin typeface="+mj-lt"/>
              </a:rPr>
              <a:t>Workforce Development Specialist</a:t>
            </a:r>
          </a:p>
          <a:p>
            <a:pPr marL="457200" lvl="1" indent="0">
              <a:buNone/>
            </a:pPr>
            <a:r>
              <a:rPr lang="en-US" sz="2000" dirty="0"/>
              <a:t>U.S. Department of Labor/Employment and Training Administration</a:t>
            </a:r>
          </a:p>
        </p:txBody>
      </p:sp>
    </p:spTree>
    <p:extLst>
      <p:ext uri="{BB962C8B-B14F-4D97-AF65-F5344CB8AC3E}">
        <p14:creationId xmlns:p14="http://schemas.microsoft.com/office/powerpoint/2010/main" val="2631145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Christina Stocks"/>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p:blipFill>
        <p:spPr>
          <a:xfrm>
            <a:off x="1501775" y="3832225"/>
            <a:ext cx="2133600" cy="2133600"/>
          </a:xfrm>
        </p:spPr>
      </p:pic>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4" name="Content Placeholder 3">
            <a:extLst>
              <a:ext uri="{FF2B5EF4-FFF2-40B4-BE49-F238E27FC236}">
                <a16:creationId xmlns:a16="http://schemas.microsoft.com/office/drawing/2014/main" id="{298036D9-27CC-4B0A-8B6E-D5790E6B7F12}"/>
              </a:ext>
            </a:extLst>
          </p:cNvPr>
          <p:cNvSpPr>
            <a:spLocks noGrp="1"/>
          </p:cNvSpPr>
          <p:nvPr>
            <p:ph sz="half" idx="2"/>
          </p:nvPr>
        </p:nvSpPr>
        <p:spPr/>
        <p:txBody>
          <a:bodyPr/>
          <a:lstStyle/>
          <a:p>
            <a:r>
              <a:rPr lang="en-US" dirty="0"/>
              <a:t>Angella Alivia</a:t>
            </a:r>
          </a:p>
          <a:p>
            <a:pPr lvl="1"/>
            <a:r>
              <a:rPr lang="en-US" b="1" i="0" dirty="0"/>
              <a:t>Performance and Technical Assistance</a:t>
            </a:r>
          </a:p>
          <a:p>
            <a:pPr lvl="1"/>
            <a:r>
              <a:rPr lang="en-US" i="0" dirty="0"/>
              <a:t>High Impact Partners </a:t>
            </a:r>
          </a:p>
        </p:txBody>
      </p:sp>
      <p:sp>
        <p:nvSpPr>
          <p:cNvPr id="3" name="Content Placeholder 2">
            <a:extLst>
              <a:ext uri="{FF2B5EF4-FFF2-40B4-BE49-F238E27FC236}">
                <a16:creationId xmlns:a16="http://schemas.microsoft.com/office/drawing/2014/main" id="{97050536-9415-4670-BC57-2C187410CDB3}"/>
              </a:ext>
            </a:extLst>
          </p:cNvPr>
          <p:cNvSpPr>
            <a:spLocks noGrp="1"/>
          </p:cNvSpPr>
          <p:nvPr>
            <p:ph sz="half" idx="1"/>
          </p:nvPr>
        </p:nvSpPr>
        <p:spPr/>
        <p:txBody>
          <a:bodyPr/>
          <a:lstStyle/>
          <a:p>
            <a:r>
              <a:rPr lang="en-US" dirty="0"/>
              <a:t>Christina Stocks</a:t>
            </a:r>
          </a:p>
          <a:p>
            <a:pPr lvl="1"/>
            <a:r>
              <a:rPr lang="en-US" b="1" i="0" dirty="0"/>
              <a:t>Workforce Analyst</a:t>
            </a:r>
          </a:p>
          <a:p>
            <a:pPr lvl="1"/>
            <a:r>
              <a:rPr lang="en-US" dirty="0"/>
              <a:t>U.S. Department of Labor/Employment and Training Administration</a:t>
            </a:r>
          </a:p>
        </p:txBody>
      </p:sp>
      <p:pic>
        <p:nvPicPr>
          <p:cNvPr id="10" name="Picture Placeholder 3" descr="Angella Alivia"/>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2324" t="2438" r="906" b="14618"/>
          <a:stretch/>
        </p:blipFill>
        <p:spPr>
          <a:xfrm>
            <a:off x="1553029" y="1288742"/>
            <a:ext cx="2133600" cy="2133600"/>
          </a:xfrm>
        </p:spPr>
      </p:pic>
    </p:spTree>
    <p:extLst>
      <p:ext uri="{BB962C8B-B14F-4D97-AF65-F5344CB8AC3E}">
        <p14:creationId xmlns:p14="http://schemas.microsoft.com/office/powerpoint/2010/main" val="3188522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Today’s Objectives</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629804" y="942109"/>
            <a:ext cx="11407796" cy="5237018"/>
          </a:xfrm>
        </p:spPr>
        <p:txBody>
          <a:bodyPr anchor="t">
            <a:normAutofit/>
          </a:bodyPr>
          <a:lstStyle/>
          <a:p>
            <a:r>
              <a:rPr lang="en-US" sz="3200" dirty="0"/>
              <a:t>Review the performance reporting guidance for the quarters ending March 31, 2023 and June 30, 2023</a:t>
            </a:r>
          </a:p>
          <a:p>
            <a:pPr lvl="0"/>
            <a:r>
              <a:rPr lang="en-US" sz="3200" dirty="0"/>
              <a:t>Provide tips on data collection, data management, and data reporting</a:t>
            </a:r>
          </a:p>
          <a:p>
            <a:pPr lvl="0"/>
            <a:r>
              <a:rPr lang="en-US" sz="3200" dirty="0"/>
              <a:t>Provide guidance on the how to report training and employment outcomes using PIRL data elements; and</a:t>
            </a:r>
          </a:p>
          <a:p>
            <a:pPr lvl="0"/>
            <a:r>
              <a:rPr lang="en-US" sz="3200" dirty="0"/>
              <a:t>Review quarterly performance report (QPR) and the data elements that are reported </a:t>
            </a:r>
          </a:p>
        </p:txBody>
      </p:sp>
    </p:spTree>
    <p:extLst>
      <p:ext uri="{BB962C8B-B14F-4D97-AF65-F5344CB8AC3E}">
        <p14:creationId xmlns:p14="http://schemas.microsoft.com/office/powerpoint/2010/main" val="409103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21E272-FF24-4954-80DF-D01CD61F30FD}"/>
              </a:ext>
            </a:extLst>
          </p:cNvPr>
          <p:cNvSpPr>
            <a:spLocks noGrp="1"/>
          </p:cNvSpPr>
          <p:nvPr>
            <p:ph type="sldNum" sz="quarter" idx="12"/>
          </p:nvPr>
        </p:nvSpPr>
        <p:spPr/>
        <p:txBody>
          <a:bodyPr/>
          <a:lstStyle/>
          <a:p>
            <a:fld id="{158B7785-F6D6-45F8-833E-07BD84680091}" type="slidenum">
              <a:rPr lang="en-US" smtClean="0"/>
              <a:t>7</a:t>
            </a:fld>
            <a:endParaRPr lang="en-US"/>
          </a:p>
        </p:txBody>
      </p:sp>
      <p:sp>
        <p:nvSpPr>
          <p:cNvPr id="3" name="Title 2">
            <a:extLst>
              <a:ext uri="{FF2B5EF4-FFF2-40B4-BE49-F238E27FC236}">
                <a16:creationId xmlns:a16="http://schemas.microsoft.com/office/drawing/2014/main" id="{7DBB937E-A0EF-47D9-8888-FFF1ED292D81}"/>
              </a:ext>
            </a:extLst>
          </p:cNvPr>
          <p:cNvSpPr>
            <a:spLocks noGrp="1"/>
          </p:cNvSpPr>
          <p:nvPr>
            <p:ph type="title"/>
          </p:nvPr>
        </p:nvSpPr>
        <p:spPr/>
        <p:txBody>
          <a:bodyPr>
            <a:normAutofit/>
          </a:bodyPr>
          <a:lstStyle/>
          <a:p>
            <a:r>
              <a:rPr lang="en-US" dirty="0"/>
              <a:t>Report Alphabet Soup Review</a:t>
            </a:r>
            <a:endParaRPr lang="en-US" dirty="0">
              <a:solidFill>
                <a:schemeClr val="tx2">
                  <a:lumMod val="75000"/>
                  <a:lumOff val="25000"/>
                </a:schemeClr>
              </a:solidFill>
            </a:endParaRPr>
          </a:p>
        </p:txBody>
      </p:sp>
      <p:sp>
        <p:nvSpPr>
          <p:cNvPr id="4" name="Content Placeholder 3">
            <a:extLst>
              <a:ext uri="{FF2B5EF4-FFF2-40B4-BE49-F238E27FC236}">
                <a16:creationId xmlns:a16="http://schemas.microsoft.com/office/drawing/2014/main" id="{C74FECF2-DC7B-44A5-9D3E-18314735625D}"/>
              </a:ext>
            </a:extLst>
          </p:cNvPr>
          <p:cNvSpPr>
            <a:spLocks noGrp="1"/>
          </p:cNvSpPr>
          <p:nvPr>
            <p:ph idx="1"/>
          </p:nvPr>
        </p:nvSpPr>
        <p:spPr>
          <a:xfrm>
            <a:off x="338289" y="1008433"/>
            <a:ext cx="11372850" cy="5172075"/>
          </a:xfrm>
        </p:spPr>
        <p:txBody>
          <a:bodyPr>
            <a:normAutofit lnSpcReduction="10000"/>
          </a:bodyPr>
          <a:lstStyle/>
          <a:p>
            <a:pPr marL="0" indent="0">
              <a:buNone/>
            </a:pPr>
            <a:r>
              <a:rPr lang="en-US" sz="3500" b="1" dirty="0">
                <a:solidFill>
                  <a:schemeClr val="tx2">
                    <a:lumMod val="75000"/>
                    <a:lumOff val="25000"/>
                  </a:schemeClr>
                </a:solidFill>
              </a:rPr>
              <a:t>WIPS:</a:t>
            </a:r>
          </a:p>
          <a:p>
            <a:r>
              <a:rPr lang="en-US" b="1" dirty="0"/>
              <a:t>Workforce Integrated Performance System (WIPS)</a:t>
            </a:r>
          </a:p>
          <a:p>
            <a:pPr marL="0" indent="0">
              <a:spcBef>
                <a:spcPts val="0"/>
              </a:spcBef>
              <a:buNone/>
            </a:pPr>
            <a:endParaRPr lang="en-US" dirty="0"/>
          </a:p>
          <a:p>
            <a:pPr marL="0" indent="0">
              <a:spcBef>
                <a:spcPts val="0"/>
              </a:spcBef>
              <a:buNone/>
            </a:pPr>
            <a:r>
              <a:rPr lang="en-US" sz="3500" b="1" dirty="0">
                <a:solidFill>
                  <a:schemeClr val="tx2">
                    <a:lumMod val="75000"/>
                    <a:lumOff val="25000"/>
                  </a:schemeClr>
                </a:solidFill>
              </a:rPr>
              <a:t>QNR:</a:t>
            </a:r>
          </a:p>
          <a:p>
            <a:pPr>
              <a:lnSpc>
                <a:spcPct val="120000"/>
              </a:lnSpc>
              <a:spcBef>
                <a:spcPts val="0"/>
              </a:spcBef>
            </a:pPr>
            <a:r>
              <a:rPr lang="en-US" b="1" dirty="0"/>
              <a:t>Quarterly Narrative Report (QNR)</a:t>
            </a:r>
          </a:p>
          <a:p>
            <a:pPr>
              <a:lnSpc>
                <a:spcPct val="120000"/>
              </a:lnSpc>
              <a:spcBef>
                <a:spcPts val="0"/>
              </a:spcBef>
            </a:pPr>
            <a:r>
              <a:rPr lang="en-US" dirty="0"/>
              <a:t>The QNR includes an uploaded Customized Outcomes Report (COR)</a:t>
            </a:r>
          </a:p>
          <a:p>
            <a:pPr marL="0" indent="0">
              <a:lnSpc>
                <a:spcPct val="100000"/>
              </a:lnSpc>
              <a:spcBef>
                <a:spcPts val="0"/>
              </a:spcBef>
              <a:buNone/>
            </a:pPr>
            <a:endParaRPr lang="en-US" b="1" dirty="0">
              <a:solidFill>
                <a:schemeClr val="tx2">
                  <a:lumMod val="75000"/>
                  <a:lumOff val="25000"/>
                </a:schemeClr>
              </a:solidFill>
            </a:endParaRPr>
          </a:p>
          <a:p>
            <a:pPr marL="0" indent="0">
              <a:lnSpc>
                <a:spcPct val="120000"/>
              </a:lnSpc>
              <a:spcBef>
                <a:spcPts val="0"/>
              </a:spcBef>
              <a:buNone/>
            </a:pPr>
            <a:r>
              <a:rPr lang="en-US" sz="3500" b="1" dirty="0">
                <a:solidFill>
                  <a:schemeClr val="tx2">
                    <a:lumMod val="75000"/>
                    <a:lumOff val="25000"/>
                  </a:schemeClr>
                </a:solidFill>
              </a:rPr>
              <a:t>QPR:</a:t>
            </a:r>
          </a:p>
          <a:p>
            <a:pPr>
              <a:lnSpc>
                <a:spcPct val="120000"/>
              </a:lnSpc>
              <a:spcBef>
                <a:spcPts val="0"/>
              </a:spcBef>
            </a:pPr>
            <a:r>
              <a:rPr lang="en-US" b="1" dirty="0"/>
              <a:t>Quarterly Performance Report (QPR)</a:t>
            </a:r>
          </a:p>
          <a:p>
            <a:pPr>
              <a:lnSpc>
                <a:spcPct val="120000"/>
              </a:lnSpc>
              <a:spcBef>
                <a:spcPts val="0"/>
              </a:spcBef>
            </a:pPr>
            <a:r>
              <a:rPr lang="en-US" dirty="0"/>
              <a:t>The QPR is created by the WIPS system after a participant data file is successfully uploaded to WIPS</a:t>
            </a:r>
          </a:p>
          <a:p>
            <a:endParaRPr lang="en-US" dirty="0"/>
          </a:p>
        </p:txBody>
      </p:sp>
    </p:spTree>
    <p:extLst>
      <p:ext uri="{BB962C8B-B14F-4D97-AF65-F5344CB8AC3E}">
        <p14:creationId xmlns:p14="http://schemas.microsoft.com/office/powerpoint/2010/main" val="1286848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21E272-FF24-4954-80DF-D01CD61F30FD}"/>
              </a:ext>
            </a:extLst>
          </p:cNvPr>
          <p:cNvSpPr>
            <a:spLocks noGrp="1"/>
          </p:cNvSpPr>
          <p:nvPr>
            <p:ph type="sldNum" sz="quarter" idx="12"/>
          </p:nvPr>
        </p:nvSpPr>
        <p:spPr/>
        <p:txBody>
          <a:bodyPr/>
          <a:lstStyle/>
          <a:p>
            <a:fld id="{158B7785-F6D6-45F8-833E-07BD84680091}" type="slidenum">
              <a:rPr lang="en-US" smtClean="0"/>
              <a:t>8</a:t>
            </a:fld>
            <a:endParaRPr lang="en-US"/>
          </a:p>
        </p:txBody>
      </p:sp>
      <p:sp>
        <p:nvSpPr>
          <p:cNvPr id="3" name="Title 2">
            <a:extLst>
              <a:ext uri="{FF2B5EF4-FFF2-40B4-BE49-F238E27FC236}">
                <a16:creationId xmlns:a16="http://schemas.microsoft.com/office/drawing/2014/main" id="{7DBB937E-A0EF-47D9-8888-FFF1ED292D81}"/>
              </a:ext>
            </a:extLst>
          </p:cNvPr>
          <p:cNvSpPr>
            <a:spLocks noGrp="1"/>
          </p:cNvSpPr>
          <p:nvPr>
            <p:ph type="title"/>
          </p:nvPr>
        </p:nvSpPr>
        <p:spPr/>
        <p:txBody>
          <a:bodyPr>
            <a:normAutofit fontScale="90000"/>
          </a:bodyPr>
          <a:lstStyle/>
          <a:p>
            <a:r>
              <a:rPr lang="en-US" dirty="0"/>
              <a:t>Interim Reporting Guidance Reminder for 3/31/2023 and Reporting Process for 6/30/2023</a:t>
            </a:r>
            <a:endParaRPr lang="en-US" dirty="0">
              <a:solidFill>
                <a:schemeClr val="tx2">
                  <a:lumMod val="75000"/>
                  <a:lumOff val="25000"/>
                </a:schemeClr>
              </a:solidFill>
            </a:endParaRPr>
          </a:p>
        </p:txBody>
      </p:sp>
      <p:sp>
        <p:nvSpPr>
          <p:cNvPr id="4" name="Content Placeholder 3">
            <a:extLst>
              <a:ext uri="{FF2B5EF4-FFF2-40B4-BE49-F238E27FC236}">
                <a16:creationId xmlns:a16="http://schemas.microsoft.com/office/drawing/2014/main" id="{C74FECF2-DC7B-44A5-9D3E-18314735625D}"/>
              </a:ext>
            </a:extLst>
          </p:cNvPr>
          <p:cNvSpPr>
            <a:spLocks noGrp="1"/>
          </p:cNvSpPr>
          <p:nvPr>
            <p:ph idx="1"/>
          </p:nvPr>
        </p:nvSpPr>
        <p:spPr>
          <a:xfrm>
            <a:off x="338289" y="1008433"/>
            <a:ext cx="11372850" cy="5172075"/>
          </a:xfrm>
        </p:spPr>
        <p:txBody>
          <a:bodyPr>
            <a:normAutofit fontScale="92500"/>
          </a:bodyPr>
          <a:lstStyle/>
          <a:p>
            <a:pPr marL="0" indent="0">
              <a:buNone/>
            </a:pPr>
            <a:r>
              <a:rPr lang="en-US" sz="3500" b="1" dirty="0">
                <a:solidFill>
                  <a:schemeClr val="tx2">
                    <a:lumMod val="75000"/>
                    <a:lumOff val="25000"/>
                  </a:schemeClr>
                </a:solidFill>
              </a:rPr>
              <a:t>For the quarter ending March 31, 2023:</a:t>
            </a:r>
          </a:p>
          <a:p>
            <a:pPr>
              <a:lnSpc>
                <a:spcPct val="120000"/>
              </a:lnSpc>
              <a:spcBef>
                <a:spcPts val="0"/>
              </a:spcBef>
            </a:pPr>
            <a:r>
              <a:rPr lang="en-US" b="1" dirty="0"/>
              <a:t>Grantees </a:t>
            </a:r>
            <a:r>
              <a:rPr lang="en-US" b="1" u="sng" dirty="0">
                <a:solidFill>
                  <a:srgbClr val="FF0000"/>
                </a:solidFill>
              </a:rPr>
              <a:t>will</a:t>
            </a:r>
            <a:r>
              <a:rPr lang="en-US" b="1" dirty="0"/>
              <a:t> submit a Quarterly Narrative Report (QNR) using WIPS </a:t>
            </a:r>
          </a:p>
          <a:p>
            <a:pPr>
              <a:lnSpc>
                <a:spcPct val="120000"/>
              </a:lnSpc>
              <a:spcBef>
                <a:spcPts val="0"/>
              </a:spcBef>
            </a:pPr>
            <a:r>
              <a:rPr lang="en-US" dirty="0"/>
              <a:t>The QNR includes the Customized Outcomes Report (COR)</a:t>
            </a:r>
          </a:p>
          <a:p>
            <a:pPr marL="685800" lvl="2">
              <a:lnSpc>
                <a:spcPct val="120000"/>
              </a:lnSpc>
              <a:spcBef>
                <a:spcPts val="0"/>
              </a:spcBef>
            </a:pPr>
            <a:r>
              <a:rPr lang="en-US" sz="2400" dirty="0">
                <a:solidFill>
                  <a:schemeClr val="tx1"/>
                </a:solidFill>
              </a:rPr>
              <a:t>Report due May 15, 2023</a:t>
            </a:r>
          </a:p>
          <a:p>
            <a:pPr>
              <a:lnSpc>
                <a:spcPct val="120000"/>
              </a:lnSpc>
              <a:spcBef>
                <a:spcPts val="0"/>
              </a:spcBef>
            </a:pPr>
            <a:r>
              <a:rPr lang="en-US" b="1" dirty="0"/>
              <a:t>Grantees </a:t>
            </a:r>
            <a:r>
              <a:rPr lang="en-US" b="1" u="sng" dirty="0">
                <a:solidFill>
                  <a:srgbClr val="FF0000"/>
                </a:solidFill>
              </a:rPr>
              <a:t>will not </a:t>
            </a:r>
            <a:r>
              <a:rPr lang="en-US" b="1" dirty="0"/>
              <a:t>upload a participant data file and therefore will not submit a Quarterly Performance Report (QPR)</a:t>
            </a:r>
          </a:p>
          <a:p>
            <a:pPr marL="0" indent="0">
              <a:lnSpc>
                <a:spcPct val="100000"/>
              </a:lnSpc>
              <a:spcBef>
                <a:spcPts val="0"/>
              </a:spcBef>
              <a:buNone/>
            </a:pPr>
            <a:endParaRPr lang="en-US" b="1" dirty="0">
              <a:solidFill>
                <a:schemeClr val="tx2">
                  <a:lumMod val="75000"/>
                  <a:lumOff val="25000"/>
                </a:schemeClr>
              </a:solidFill>
            </a:endParaRPr>
          </a:p>
          <a:p>
            <a:pPr marL="0" indent="0">
              <a:lnSpc>
                <a:spcPct val="120000"/>
              </a:lnSpc>
              <a:spcBef>
                <a:spcPts val="0"/>
              </a:spcBef>
              <a:buNone/>
            </a:pPr>
            <a:r>
              <a:rPr lang="en-US" sz="3500" b="1" dirty="0">
                <a:solidFill>
                  <a:schemeClr val="tx2">
                    <a:lumMod val="75000"/>
                    <a:lumOff val="25000"/>
                  </a:schemeClr>
                </a:solidFill>
              </a:rPr>
              <a:t>For the quarter ending June 30, 2023:</a:t>
            </a:r>
          </a:p>
          <a:p>
            <a:pPr>
              <a:lnSpc>
                <a:spcPct val="120000"/>
              </a:lnSpc>
              <a:spcBef>
                <a:spcPts val="0"/>
              </a:spcBef>
            </a:pPr>
            <a:r>
              <a:rPr lang="en-US" dirty="0"/>
              <a:t>Grantees </a:t>
            </a:r>
            <a:r>
              <a:rPr lang="en-US" b="1" u="sng" dirty="0">
                <a:solidFill>
                  <a:srgbClr val="FF0000"/>
                </a:solidFill>
              </a:rPr>
              <a:t>will</a:t>
            </a:r>
            <a:r>
              <a:rPr lang="en-US" dirty="0"/>
              <a:t> </a:t>
            </a:r>
            <a:r>
              <a:rPr lang="en-US" b="1" dirty="0"/>
              <a:t>submit </a:t>
            </a:r>
            <a:r>
              <a:rPr lang="en-US" dirty="0"/>
              <a:t>a QNR and if your selected cohort of participants </a:t>
            </a:r>
            <a:r>
              <a:rPr lang="en-US" dirty="0">
                <a:solidFill>
                  <a:schemeClr val="tx1"/>
                </a:solidFill>
              </a:rPr>
              <a:t>has received a grant funded service or have entered the grant enhanced program of study</a:t>
            </a:r>
            <a:r>
              <a:rPr lang="en-US" dirty="0"/>
              <a:t>, a QPR. </a:t>
            </a:r>
          </a:p>
          <a:p>
            <a:pPr lvl="1">
              <a:lnSpc>
                <a:spcPct val="120000"/>
              </a:lnSpc>
              <a:spcBef>
                <a:spcPts val="0"/>
              </a:spcBef>
            </a:pPr>
            <a:r>
              <a:rPr lang="en-US" dirty="0">
                <a:solidFill>
                  <a:schemeClr val="tx1"/>
                </a:solidFill>
              </a:rPr>
              <a:t>Report due August 15, 2023</a:t>
            </a:r>
          </a:p>
          <a:p>
            <a:pPr marL="0" indent="0" algn="ctr">
              <a:buNone/>
            </a:pPr>
            <a:endParaRPr lang="en-US" sz="2800" b="1" dirty="0">
              <a:solidFill>
                <a:srgbClr val="FF0000"/>
              </a:solidFill>
            </a:endParaRPr>
          </a:p>
          <a:p>
            <a:endParaRPr lang="en-US" dirty="0"/>
          </a:p>
        </p:txBody>
      </p:sp>
    </p:spTree>
    <p:extLst>
      <p:ext uri="{BB962C8B-B14F-4D97-AF65-F5344CB8AC3E}">
        <p14:creationId xmlns:p14="http://schemas.microsoft.com/office/powerpoint/2010/main" val="1004095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350AEA-5E87-4507-8A1F-4EE230D8A1CD}"/>
              </a:ext>
            </a:extLst>
          </p:cNvPr>
          <p:cNvSpPr>
            <a:spLocks noGrp="1"/>
          </p:cNvSpPr>
          <p:nvPr>
            <p:ph type="sldNum" sz="quarter" idx="12"/>
          </p:nvPr>
        </p:nvSpPr>
        <p:spPr/>
        <p:txBody>
          <a:bodyPr/>
          <a:lstStyle/>
          <a:p>
            <a:fld id="{158B7785-F6D6-45F8-833E-07BD84680091}" type="slidenum">
              <a:rPr lang="en-US" smtClean="0"/>
              <a:pPr/>
              <a:t>9</a:t>
            </a:fld>
            <a:endParaRPr lang="en-US" dirty="0"/>
          </a:p>
        </p:txBody>
      </p:sp>
      <p:sp>
        <p:nvSpPr>
          <p:cNvPr id="3" name="Title 2">
            <a:extLst>
              <a:ext uri="{FF2B5EF4-FFF2-40B4-BE49-F238E27FC236}">
                <a16:creationId xmlns:a16="http://schemas.microsoft.com/office/drawing/2014/main" id="{94D27260-6C07-441A-821C-08D5CB4B18E3}"/>
              </a:ext>
            </a:extLst>
          </p:cNvPr>
          <p:cNvSpPr>
            <a:spLocks noGrp="1"/>
          </p:cNvSpPr>
          <p:nvPr>
            <p:ph type="title"/>
          </p:nvPr>
        </p:nvSpPr>
        <p:spPr>
          <a:xfrm>
            <a:off x="478972" y="1754213"/>
            <a:ext cx="8403771" cy="2357891"/>
          </a:xfrm>
        </p:spPr>
        <p:txBody>
          <a:bodyPr/>
          <a:lstStyle/>
          <a:p>
            <a:r>
              <a:rPr lang="en-US" dirty="0"/>
              <a:t>Data Collection, Data Management and Reporting</a:t>
            </a:r>
          </a:p>
        </p:txBody>
      </p:sp>
      <p:sp>
        <p:nvSpPr>
          <p:cNvPr id="4" name="Text Placeholder 3">
            <a:extLst>
              <a:ext uri="{FF2B5EF4-FFF2-40B4-BE49-F238E27FC236}">
                <a16:creationId xmlns:a16="http://schemas.microsoft.com/office/drawing/2014/main" id="{067119D0-E8A5-4EFE-9974-93BB46C71D24}"/>
              </a:ext>
            </a:extLst>
          </p:cNvPr>
          <p:cNvSpPr>
            <a:spLocks noGrp="1"/>
          </p:cNvSpPr>
          <p:nvPr>
            <p:ph type="body" idx="1"/>
          </p:nvPr>
        </p:nvSpPr>
        <p:spPr>
          <a:xfrm>
            <a:off x="478972" y="4225950"/>
            <a:ext cx="6553200" cy="1154793"/>
          </a:xfrm>
        </p:spPr>
        <p:txBody>
          <a:bodyPr/>
          <a:lstStyle/>
          <a:p>
            <a:r>
              <a:rPr lang="en-US" b="1" i="1" dirty="0"/>
              <a:t>Tips and Strategies</a:t>
            </a:r>
          </a:p>
        </p:txBody>
      </p:sp>
    </p:spTree>
    <p:extLst>
      <p:ext uri="{BB962C8B-B14F-4D97-AF65-F5344CB8AC3E}">
        <p14:creationId xmlns:p14="http://schemas.microsoft.com/office/powerpoint/2010/main" val="1500036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Three Steps for Accurately Reporting on Participants</a:t>
            </a:r>
          </a:p>
        </p:txBody>
      </p:sp>
      <p:sp>
        <p:nvSpPr>
          <p:cNvPr id="3" name="Content Placeholder 2"/>
          <p:cNvSpPr>
            <a:spLocks noGrp="1"/>
          </p:cNvSpPr>
          <p:nvPr>
            <p:ph idx="1"/>
          </p:nvPr>
        </p:nvSpPr>
        <p:spPr/>
        <p:txBody>
          <a:bodyPr>
            <a:normAutofit/>
          </a:bodyPr>
          <a:lstStyle/>
          <a:p>
            <a:pPr marL="457200" indent="-457200"/>
            <a:r>
              <a:rPr lang="en-US" sz="4800" b="1" dirty="0"/>
              <a:t>Data Collection</a:t>
            </a:r>
          </a:p>
          <a:p>
            <a:pPr marL="457200" indent="-457200"/>
            <a:r>
              <a:rPr lang="en-US" sz="4800" b="1" dirty="0"/>
              <a:t>Data Management</a:t>
            </a:r>
          </a:p>
          <a:p>
            <a:pPr marL="457200" indent="-457200"/>
            <a:r>
              <a:rPr lang="en-US" sz="4800" b="1" dirty="0"/>
              <a:t>Data Reporting</a:t>
            </a:r>
          </a:p>
        </p:txBody>
      </p:sp>
      <p:sp>
        <p:nvSpPr>
          <p:cNvPr id="4" name="Slide Number Placeholder 3"/>
          <p:cNvSpPr>
            <a:spLocks noGrp="1"/>
          </p:cNvSpPr>
          <p:nvPr>
            <p:ph type="sldNum" sz="quarter" idx="4294967295"/>
          </p:nvPr>
        </p:nvSpPr>
        <p:spPr/>
        <p:txBody>
          <a:bodyPr/>
          <a:lstStyle/>
          <a:p>
            <a:fld id="{706D636C-90A3-4979-BA37-BAB384B22101}" type="slidenum">
              <a:rPr lang="en-US" smtClean="0"/>
              <a:pPr/>
              <a:t>10</a:t>
            </a:fld>
            <a:endParaRPr lang="en-US"/>
          </a:p>
        </p:txBody>
      </p:sp>
    </p:spTree>
    <p:extLst>
      <p:ext uri="{BB962C8B-B14F-4D97-AF65-F5344CB8AC3E}">
        <p14:creationId xmlns:p14="http://schemas.microsoft.com/office/powerpoint/2010/main" val="1334173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4294967295"/>
          </p:nvPr>
        </p:nvSpPr>
        <p:spPr/>
        <p:txBody>
          <a:bodyPr/>
          <a:lstStyle/>
          <a:p>
            <a:fld id="{158B7785-F6D6-45F8-833E-07BD84680091}" type="slidenum">
              <a:rPr lang="en-US" smtClean="0"/>
              <a:pPr/>
              <a:t>11</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normAutofit/>
          </a:bodyPr>
          <a:lstStyle/>
          <a:p>
            <a:r>
              <a:rPr lang="en-US" sz="4400" dirty="0"/>
              <a:t>Data Collection</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sz="3600" b="1" i="1" dirty="0">
                <a:solidFill>
                  <a:srgbClr val="FF0000"/>
                </a:solidFill>
              </a:rPr>
              <a:t>What</a:t>
            </a:r>
            <a:r>
              <a:rPr lang="en-US" sz="3600" dirty="0">
                <a:solidFill>
                  <a:srgbClr val="7030A0"/>
                </a:solidFill>
              </a:rPr>
              <a:t> </a:t>
            </a:r>
            <a:r>
              <a:rPr lang="en-US" sz="3600" dirty="0"/>
              <a:t>information do I need to collect?</a:t>
            </a:r>
          </a:p>
          <a:p>
            <a:r>
              <a:rPr lang="en-US" sz="3600" b="1" i="1" dirty="0">
                <a:solidFill>
                  <a:srgbClr val="FF0000"/>
                </a:solidFill>
              </a:rPr>
              <a:t>From whom </a:t>
            </a:r>
            <a:r>
              <a:rPr lang="en-US" sz="3600" dirty="0"/>
              <a:t>do I need to collect it?</a:t>
            </a:r>
          </a:p>
          <a:p>
            <a:r>
              <a:rPr lang="en-US" sz="3600" b="1" i="1" dirty="0">
                <a:solidFill>
                  <a:srgbClr val="FF0000"/>
                </a:solidFill>
              </a:rPr>
              <a:t>When</a:t>
            </a:r>
            <a:r>
              <a:rPr lang="en-US" sz="3600" dirty="0"/>
              <a:t> should I be collecting this information?</a:t>
            </a:r>
          </a:p>
          <a:p>
            <a:r>
              <a:rPr lang="en-US" sz="3600" b="1" i="1" dirty="0">
                <a:solidFill>
                  <a:srgbClr val="FF0000"/>
                </a:solidFill>
              </a:rPr>
              <a:t>Who</a:t>
            </a:r>
            <a:r>
              <a:rPr lang="en-US" sz="3600" dirty="0"/>
              <a:t> at my grant is going to collect it, track it, manage it, and report it?</a:t>
            </a:r>
          </a:p>
          <a:p>
            <a:r>
              <a:rPr lang="en-US" sz="3600" b="1" i="1" dirty="0">
                <a:solidFill>
                  <a:srgbClr val="FF0000"/>
                </a:solidFill>
              </a:rPr>
              <a:t>When</a:t>
            </a:r>
            <a:r>
              <a:rPr lang="en-US" sz="3600" dirty="0"/>
              <a:t> should I be compiling this information so I can report it on time?</a:t>
            </a:r>
          </a:p>
        </p:txBody>
      </p:sp>
    </p:spTree>
    <p:extLst>
      <p:ext uri="{BB962C8B-B14F-4D97-AF65-F5344CB8AC3E}">
        <p14:creationId xmlns:p14="http://schemas.microsoft.com/office/powerpoint/2010/main" val="638508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4294967295"/>
          </p:nvPr>
        </p:nvSpPr>
        <p:spPr/>
        <p:txBody>
          <a:bodyPr/>
          <a:lstStyle/>
          <a:p>
            <a:fld id="{158B7785-F6D6-45F8-833E-07BD84680091}" type="slidenum">
              <a:rPr lang="en-US" smtClean="0"/>
              <a:pPr/>
              <a:t>12</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Collection Tips</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lnSpcReduction="10000"/>
          </a:bodyPr>
          <a:lstStyle/>
          <a:p>
            <a:pPr lvl="0"/>
            <a:r>
              <a:rPr lang="en-US" b="1" dirty="0"/>
              <a:t>Develop policies, procedures, and tools for when and how the data will be collected each quarter from participants and partners that allow all the data to be reported on time.</a:t>
            </a:r>
          </a:p>
          <a:p>
            <a:pPr lvl="0"/>
            <a:r>
              <a:rPr lang="en-US" b="1" dirty="0"/>
              <a:t>Participants</a:t>
            </a:r>
          </a:p>
          <a:p>
            <a:pPr lvl="1"/>
            <a:r>
              <a:rPr lang="en-US" dirty="0"/>
              <a:t>Use a face-to-face intermediary</a:t>
            </a:r>
          </a:p>
          <a:p>
            <a:pPr lvl="1"/>
            <a:r>
              <a:rPr lang="en-US" dirty="0"/>
              <a:t>Add relevant dates to the enrollment form</a:t>
            </a:r>
          </a:p>
          <a:p>
            <a:pPr lvl="1"/>
            <a:r>
              <a:rPr lang="en-US" dirty="0"/>
              <a:t>Add disclaimer language and guidance during the enrollment process so participants will understand why certain information is being collected </a:t>
            </a:r>
          </a:p>
          <a:p>
            <a:pPr lvl="0"/>
            <a:r>
              <a:rPr lang="en-US" b="1" dirty="0"/>
              <a:t>Partners</a:t>
            </a:r>
          </a:p>
          <a:p>
            <a:pPr lvl="1"/>
            <a:r>
              <a:rPr lang="en-US" dirty="0"/>
              <a:t>Ensure partners understand definitions and why information is collected</a:t>
            </a:r>
          </a:p>
          <a:p>
            <a:pPr lvl="1"/>
            <a:r>
              <a:rPr lang="en-US" dirty="0"/>
              <a:t>Develop an electronic case management system that can be transferable between program partners </a:t>
            </a:r>
          </a:p>
        </p:txBody>
      </p:sp>
    </p:spTree>
    <p:extLst>
      <p:ext uri="{BB962C8B-B14F-4D97-AF65-F5344CB8AC3E}">
        <p14:creationId xmlns:p14="http://schemas.microsoft.com/office/powerpoint/2010/main" val="3402948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4294967295"/>
          </p:nvPr>
        </p:nvSpPr>
        <p:spPr/>
        <p:txBody>
          <a:bodyPr/>
          <a:lstStyle/>
          <a:p>
            <a:fld id="{158B7785-F6D6-45F8-833E-07BD84680091}" type="slidenum">
              <a:rPr lang="en-US" smtClean="0"/>
              <a:pPr/>
              <a:t>13</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Management</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sz="3400" b="1" i="1" dirty="0">
                <a:solidFill>
                  <a:srgbClr val="FF0000"/>
                </a:solidFill>
              </a:rPr>
              <a:t>Where</a:t>
            </a:r>
            <a:r>
              <a:rPr lang="en-US" sz="3400" dirty="0"/>
              <a:t> is participant data being tracked and stored? </a:t>
            </a:r>
          </a:p>
          <a:p>
            <a:r>
              <a:rPr lang="en-US" sz="3400" b="1" i="1" dirty="0">
                <a:solidFill>
                  <a:srgbClr val="FF0000"/>
                </a:solidFill>
              </a:rPr>
              <a:t>What</a:t>
            </a:r>
            <a:r>
              <a:rPr lang="en-US" sz="3400" dirty="0"/>
              <a:t> procedures and processes are being used to compile data in one place each quarter? </a:t>
            </a:r>
          </a:p>
          <a:p>
            <a:r>
              <a:rPr lang="en-US" sz="3400" b="1" i="1" dirty="0">
                <a:solidFill>
                  <a:srgbClr val="FF0000"/>
                </a:solidFill>
              </a:rPr>
              <a:t>What</a:t>
            </a:r>
            <a:r>
              <a:rPr lang="en-US" sz="3400" dirty="0"/>
              <a:t> procedures and processes are used to validate the data to ensure it is being collected and reported accurately? </a:t>
            </a:r>
          </a:p>
          <a:p>
            <a:r>
              <a:rPr lang="en-US" sz="3400" b="1" i="1" dirty="0">
                <a:solidFill>
                  <a:srgbClr val="FF0000"/>
                </a:solidFill>
              </a:rPr>
              <a:t>What</a:t>
            </a:r>
            <a:r>
              <a:rPr lang="en-US" sz="3400" dirty="0"/>
              <a:t> procedures are used to correct inaccurate data?</a:t>
            </a:r>
          </a:p>
          <a:p>
            <a:r>
              <a:rPr lang="en-US" sz="3400" b="1" i="1" dirty="0">
                <a:solidFill>
                  <a:srgbClr val="FF0000"/>
                </a:solidFill>
              </a:rPr>
              <a:t>What</a:t>
            </a:r>
            <a:r>
              <a:rPr lang="en-US" sz="3400" dirty="0"/>
              <a:t> documentation is appropriate for these data elements?</a:t>
            </a:r>
          </a:p>
          <a:p>
            <a:endParaRPr lang="en-US" sz="3400" dirty="0"/>
          </a:p>
        </p:txBody>
      </p:sp>
    </p:spTree>
    <p:extLst>
      <p:ext uri="{BB962C8B-B14F-4D97-AF65-F5344CB8AC3E}">
        <p14:creationId xmlns:p14="http://schemas.microsoft.com/office/powerpoint/2010/main" val="2670150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4294967295"/>
          </p:nvPr>
        </p:nvSpPr>
        <p:spPr/>
        <p:txBody>
          <a:bodyPr/>
          <a:lstStyle/>
          <a:p>
            <a:fld id="{158B7785-F6D6-45F8-833E-07BD84680091}" type="slidenum">
              <a:rPr lang="en-US" smtClean="0"/>
              <a:pPr/>
              <a:t>14</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Management:  Tips</a:t>
            </a:r>
          </a:p>
        </p:txBody>
      </p:sp>
      <p:sp>
        <p:nvSpPr>
          <p:cNvPr id="5" name="Content Placeholder 2">
            <a:extLst>
              <a:ext uri="{FF2B5EF4-FFF2-40B4-BE49-F238E27FC236}">
                <a16:creationId xmlns:a16="http://schemas.microsoft.com/office/drawing/2014/main" id="{C3BD19AC-2823-4A5C-AB87-949EBC16F679}"/>
              </a:ext>
            </a:extLst>
          </p:cNvPr>
          <p:cNvSpPr txBox="1">
            <a:spLocks/>
          </p:cNvSpPr>
          <p:nvPr/>
        </p:nvSpPr>
        <p:spPr>
          <a:xfrm>
            <a:off x="486224" y="962587"/>
            <a:ext cx="11159676" cy="5209613"/>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b="1" dirty="0"/>
              <a:t>Assign clear roles for each step in the process. </a:t>
            </a:r>
          </a:p>
          <a:p>
            <a:r>
              <a:rPr lang="en-US" dirty="0"/>
              <a:t>Set up participant files management procedures to document the data reported. </a:t>
            </a:r>
          </a:p>
          <a:p>
            <a:pPr lvl="1"/>
            <a:r>
              <a:rPr lang="en-US" dirty="0"/>
              <a:t>Speak with your FPO about how data will be reviewed on a monitoring visit.</a:t>
            </a:r>
          </a:p>
          <a:p>
            <a:r>
              <a:rPr lang="en-US" dirty="0"/>
              <a:t>Before collecting PII, have participants sign release forms acknowledging the use of PII for grant purposes only.</a:t>
            </a:r>
          </a:p>
          <a:p>
            <a:r>
              <a:rPr lang="en-US" dirty="0"/>
              <a:t>Ensure the collection method is sophisticated enough to securely store participant information including PII. </a:t>
            </a:r>
          </a:p>
          <a:p>
            <a:pPr lvl="1"/>
            <a:r>
              <a:rPr lang="en-US" dirty="0"/>
              <a:t>Do not leave records containing PII open and unattended.</a:t>
            </a:r>
          </a:p>
          <a:p>
            <a:pPr lvl="1"/>
            <a:r>
              <a:rPr lang="en-US" dirty="0"/>
              <a:t>Store paper documents containing PII in locked cabinets when not in use. </a:t>
            </a:r>
          </a:p>
          <a:p>
            <a:pPr lvl="1"/>
            <a:r>
              <a:rPr lang="en-US" dirty="0"/>
              <a:t>Use appropriate methods for destroying sensitive PII.</a:t>
            </a:r>
          </a:p>
          <a:p>
            <a:pPr lvl="1"/>
            <a:endParaRPr lang="en-US" dirty="0"/>
          </a:p>
          <a:p>
            <a:pPr lvl="1"/>
            <a:endParaRPr lang="en-US" dirty="0"/>
          </a:p>
          <a:p>
            <a:endParaRPr lang="en-US" dirty="0"/>
          </a:p>
          <a:p>
            <a:pPr lvl="0"/>
            <a:endParaRPr lang="en-US" dirty="0"/>
          </a:p>
        </p:txBody>
      </p:sp>
    </p:spTree>
    <p:extLst>
      <p:ext uri="{BB962C8B-B14F-4D97-AF65-F5344CB8AC3E}">
        <p14:creationId xmlns:p14="http://schemas.microsoft.com/office/powerpoint/2010/main" val="1575946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4294967295"/>
          </p:nvPr>
        </p:nvSpPr>
        <p:spPr/>
        <p:txBody>
          <a:bodyPr/>
          <a:lstStyle/>
          <a:p>
            <a:fld id="{158B7785-F6D6-45F8-833E-07BD84680091}" type="slidenum">
              <a:rPr lang="en-US" smtClean="0"/>
              <a:pPr/>
              <a:t>15</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Reporting</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p:txBody>
          <a:bodyPr>
            <a:normAutofit/>
          </a:bodyPr>
          <a:lstStyle/>
          <a:p>
            <a:r>
              <a:rPr lang="en-US" sz="3600" b="1" i="1" dirty="0">
                <a:solidFill>
                  <a:srgbClr val="FF0000"/>
                </a:solidFill>
              </a:rPr>
              <a:t>How </a:t>
            </a:r>
            <a:r>
              <a:rPr lang="en-US" sz="3600" dirty="0"/>
              <a:t>is</a:t>
            </a:r>
            <a:r>
              <a:rPr lang="en-US" sz="3600" b="1" i="1" dirty="0">
                <a:solidFill>
                  <a:srgbClr val="FF0000"/>
                </a:solidFill>
              </a:rPr>
              <a:t> </a:t>
            </a:r>
            <a:r>
              <a:rPr lang="en-US" sz="3600" dirty="0"/>
              <a:t>[x event] about a participant in our program reported? (i.e., where do we go to find information about the data elements and code values)?</a:t>
            </a:r>
          </a:p>
          <a:p>
            <a:r>
              <a:rPr lang="en-US" sz="3600" b="1" i="1" dirty="0">
                <a:solidFill>
                  <a:srgbClr val="FF0000"/>
                </a:solidFill>
              </a:rPr>
              <a:t>How</a:t>
            </a:r>
            <a:r>
              <a:rPr lang="en-US" sz="3600" dirty="0"/>
              <a:t> is a thorough and valid data file for WIPS developed?</a:t>
            </a:r>
          </a:p>
          <a:p>
            <a:r>
              <a:rPr lang="en-US" sz="3600" b="1" i="1" dirty="0">
                <a:solidFill>
                  <a:srgbClr val="FF0000"/>
                </a:solidFill>
              </a:rPr>
              <a:t>How</a:t>
            </a:r>
            <a:r>
              <a:rPr lang="en-US" sz="3600" dirty="0"/>
              <a:t> can we get our data files to pass WIPS edit checks? </a:t>
            </a:r>
          </a:p>
          <a:p>
            <a:r>
              <a:rPr lang="en-US" sz="3600" b="1" i="1" dirty="0">
                <a:solidFill>
                  <a:srgbClr val="FF0000"/>
                </a:solidFill>
              </a:rPr>
              <a:t>How often </a:t>
            </a:r>
            <a:r>
              <a:rPr lang="en-US" sz="3600" dirty="0"/>
              <a:t>will we review our data to ensure accuracy?</a:t>
            </a:r>
          </a:p>
        </p:txBody>
      </p:sp>
    </p:spTree>
    <p:extLst>
      <p:ext uri="{BB962C8B-B14F-4D97-AF65-F5344CB8AC3E}">
        <p14:creationId xmlns:p14="http://schemas.microsoft.com/office/powerpoint/2010/main" val="3273152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4294967295"/>
          </p:nvPr>
        </p:nvSpPr>
        <p:spPr/>
        <p:txBody>
          <a:bodyPr/>
          <a:lstStyle/>
          <a:p>
            <a:fld id="{158B7785-F6D6-45F8-833E-07BD84680091}" type="slidenum">
              <a:rPr lang="en-US" smtClean="0"/>
              <a:pPr/>
              <a:t>16</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dirty="0"/>
              <a:t>Data Reporting: Tips</a:t>
            </a:r>
          </a:p>
        </p:txBody>
      </p:sp>
      <p:sp>
        <p:nvSpPr>
          <p:cNvPr id="5" name="Content Placeholder 2">
            <a:extLst>
              <a:ext uri="{FF2B5EF4-FFF2-40B4-BE49-F238E27FC236}">
                <a16:creationId xmlns:a16="http://schemas.microsoft.com/office/drawing/2014/main" id="{C3BD19AC-2823-4A5C-AB87-949EBC16F679}"/>
              </a:ext>
            </a:extLst>
          </p:cNvPr>
          <p:cNvSpPr txBox="1">
            <a:spLocks/>
          </p:cNvSpPr>
          <p:nvPr/>
        </p:nvSpPr>
        <p:spPr>
          <a:xfrm>
            <a:off x="629805" y="943336"/>
            <a:ext cx="11081334" cy="503951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Document and validate the information you report to DOL for each data element using </a:t>
            </a:r>
            <a:r>
              <a:rPr lang="en-US" b="1" u="sng" dirty="0">
                <a:hlinkClick r:id="rId3"/>
              </a:rPr>
              <a:t>TEGL 23-19</a:t>
            </a:r>
            <a:endParaRPr lang="en-US" dirty="0"/>
          </a:p>
          <a:p>
            <a:r>
              <a:rPr lang="en-US" dirty="0"/>
              <a:t> Review the following Performance TA documents, depending on need:</a:t>
            </a:r>
          </a:p>
          <a:p>
            <a:pPr lvl="1"/>
            <a:r>
              <a:rPr lang="en-US" sz="2600" b="1" dirty="0"/>
              <a:t>SCC2/3 Performance Reporting Handbook </a:t>
            </a:r>
          </a:p>
          <a:p>
            <a:pPr lvl="1"/>
            <a:r>
              <a:rPr lang="en-US" sz="2600" b="1" dirty="0"/>
              <a:t>2021 Demonstration PIRL for SCC Grantees</a:t>
            </a:r>
          </a:p>
          <a:p>
            <a:pPr lvl="1"/>
            <a:r>
              <a:rPr lang="en-US" sz="2600" b="1" dirty="0">
                <a:cs typeface="Calibri" panose="020F0502020204030204" pitchFamily="34" charset="0"/>
              </a:rPr>
              <a:t>SCC Reporting Toolkit &amp; WIPS Technical Guide</a:t>
            </a:r>
          </a:p>
          <a:p>
            <a:pPr lvl="1"/>
            <a:r>
              <a:rPr lang="en-US" sz="2600" b="1" dirty="0">
                <a:cs typeface="Calibri" panose="020F0502020204030204" pitchFamily="34" charset="0"/>
              </a:rPr>
              <a:t>SCC2 Performance Reporting Orientation Webinar 1.0, 2.0 and 3.0 (scheduled for June 7, 2023)</a:t>
            </a:r>
          </a:p>
          <a:p>
            <a:pPr marL="0" indent="0">
              <a:buNone/>
            </a:pPr>
            <a:endParaRPr lang="en-US" sz="2000" b="1" dirty="0"/>
          </a:p>
          <a:p>
            <a:pPr marL="0" indent="0">
              <a:spcBef>
                <a:spcPts val="0"/>
              </a:spcBef>
              <a:buNone/>
            </a:pPr>
            <a:r>
              <a:rPr lang="en-US" sz="3200" b="1" dirty="0">
                <a:solidFill>
                  <a:srgbClr val="FF0000"/>
                </a:solidFill>
              </a:rPr>
              <a:t>Resources are located here:</a:t>
            </a:r>
          </a:p>
          <a:p>
            <a:r>
              <a:rPr lang="en-US" dirty="0"/>
              <a:t>SCC2/3 Performance Reporting Resources Page</a:t>
            </a:r>
          </a:p>
          <a:p>
            <a:r>
              <a:rPr lang="en-US" dirty="0"/>
              <a:t>Correct any errors DOL notified you about in previous quarter’s submission</a:t>
            </a:r>
          </a:p>
          <a:p>
            <a:r>
              <a:rPr lang="en-US" dirty="0"/>
              <a:t>Review the QPR and check it against your own records and progress against targets</a:t>
            </a:r>
          </a:p>
          <a:p>
            <a:pPr lvl="1"/>
            <a:endParaRPr lang="en-US" dirty="0"/>
          </a:p>
          <a:p>
            <a:pPr lvl="1"/>
            <a:endParaRPr lang="en-US" dirty="0"/>
          </a:p>
          <a:p>
            <a:endParaRPr lang="en-US" dirty="0"/>
          </a:p>
          <a:p>
            <a:pPr lvl="0"/>
            <a:endParaRPr lang="en-US" dirty="0"/>
          </a:p>
        </p:txBody>
      </p:sp>
    </p:spTree>
    <p:extLst>
      <p:ext uri="{BB962C8B-B14F-4D97-AF65-F5344CB8AC3E}">
        <p14:creationId xmlns:p14="http://schemas.microsoft.com/office/powerpoint/2010/main" val="2556623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17</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0" y="1572724"/>
            <a:ext cx="7447788" cy="2357891"/>
          </a:xfrm>
        </p:spPr>
        <p:txBody>
          <a:bodyPr>
            <a:normAutofit/>
          </a:bodyPr>
          <a:lstStyle/>
          <a:p>
            <a:r>
              <a:rPr lang="en-US" dirty="0"/>
              <a:t>Demo Participant Individual Record Layout (PIRL) Data Elements</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a:xfrm>
            <a:off x="800100" y="4106330"/>
            <a:ext cx="6553200" cy="1866264"/>
          </a:xfrm>
        </p:spPr>
        <p:txBody>
          <a:bodyPr>
            <a:normAutofit/>
          </a:bodyPr>
          <a:lstStyle/>
          <a:p>
            <a:r>
              <a:rPr lang="en-US" sz="3200" b="1" dirty="0"/>
              <a:t>2021 PIRL for Demonstration Grants (including SCC)</a:t>
            </a:r>
          </a:p>
        </p:txBody>
      </p:sp>
    </p:spTree>
    <p:extLst>
      <p:ext uri="{BB962C8B-B14F-4D97-AF65-F5344CB8AC3E}">
        <p14:creationId xmlns:p14="http://schemas.microsoft.com/office/powerpoint/2010/main" val="4275438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FDCAAE2-1DAB-C7C5-29C9-884DA19298C3}"/>
              </a:ext>
            </a:extLst>
          </p:cNvPr>
          <p:cNvSpPr>
            <a:spLocks noGrp="1"/>
          </p:cNvSpPr>
          <p:nvPr>
            <p:ph type="sldNum" sz="quarter" idx="12"/>
          </p:nvPr>
        </p:nvSpPr>
        <p:spPr/>
        <p:txBody>
          <a:bodyPr/>
          <a:lstStyle/>
          <a:p>
            <a:fld id="{158B7785-F6D6-45F8-833E-07BD84680091}" type="slidenum">
              <a:rPr lang="en-US" smtClean="0"/>
              <a:t>18</a:t>
            </a:fld>
            <a:endParaRPr lang="en-US"/>
          </a:p>
        </p:txBody>
      </p:sp>
      <p:sp>
        <p:nvSpPr>
          <p:cNvPr id="3" name="Title 2">
            <a:extLst>
              <a:ext uri="{FF2B5EF4-FFF2-40B4-BE49-F238E27FC236}">
                <a16:creationId xmlns:a16="http://schemas.microsoft.com/office/drawing/2014/main" id="{0678A1B3-3910-5109-E3F2-32E818F62253}"/>
              </a:ext>
            </a:extLst>
          </p:cNvPr>
          <p:cNvSpPr>
            <a:spLocks noGrp="1"/>
          </p:cNvSpPr>
          <p:nvPr>
            <p:ph type="title"/>
          </p:nvPr>
        </p:nvSpPr>
        <p:spPr/>
        <p:txBody>
          <a:bodyPr/>
          <a:lstStyle/>
          <a:p>
            <a:r>
              <a:rPr lang="en-US" dirty="0"/>
              <a:t>Demo PIRL Schema – Tab 2 and 2b</a:t>
            </a:r>
          </a:p>
        </p:txBody>
      </p:sp>
      <p:graphicFrame>
        <p:nvGraphicFramePr>
          <p:cNvPr id="4" name="Table 4">
            <a:extLst>
              <a:ext uri="{FF2B5EF4-FFF2-40B4-BE49-F238E27FC236}">
                <a16:creationId xmlns:a16="http://schemas.microsoft.com/office/drawing/2014/main" id="{357FBA62-CBD6-5609-7AE8-3518E1C7DD94}"/>
              </a:ext>
            </a:extLst>
          </p:cNvPr>
          <p:cNvGraphicFramePr>
            <a:graphicFrameLocks noGrp="1"/>
          </p:cNvGraphicFramePr>
          <p:nvPr>
            <p:extLst>
              <p:ext uri="{D42A27DB-BD31-4B8C-83A1-F6EECF244321}">
                <p14:modId xmlns:p14="http://schemas.microsoft.com/office/powerpoint/2010/main" val="3722150071"/>
              </p:ext>
            </p:extLst>
          </p:nvPr>
        </p:nvGraphicFramePr>
        <p:xfrm>
          <a:off x="425302" y="958351"/>
          <a:ext cx="11461898" cy="5267632"/>
        </p:xfrm>
        <a:graphic>
          <a:graphicData uri="http://schemas.openxmlformats.org/drawingml/2006/table">
            <a:tbl>
              <a:tblPr firstRow="1" bandRow="1">
                <a:tableStyleId>{5C22544A-7EE6-4342-B048-85BDC9FD1C3A}</a:tableStyleId>
              </a:tblPr>
              <a:tblGrid>
                <a:gridCol w="994411">
                  <a:extLst>
                    <a:ext uri="{9D8B030D-6E8A-4147-A177-3AD203B41FA5}">
                      <a16:colId xmlns:a16="http://schemas.microsoft.com/office/drawing/2014/main" val="2410177480"/>
                    </a:ext>
                  </a:extLst>
                </a:gridCol>
                <a:gridCol w="1177593">
                  <a:extLst>
                    <a:ext uri="{9D8B030D-6E8A-4147-A177-3AD203B41FA5}">
                      <a16:colId xmlns:a16="http://schemas.microsoft.com/office/drawing/2014/main" val="2244116015"/>
                    </a:ext>
                  </a:extLst>
                </a:gridCol>
                <a:gridCol w="1007495">
                  <a:extLst>
                    <a:ext uri="{9D8B030D-6E8A-4147-A177-3AD203B41FA5}">
                      <a16:colId xmlns:a16="http://schemas.microsoft.com/office/drawing/2014/main" val="2926530693"/>
                    </a:ext>
                  </a:extLst>
                </a:gridCol>
                <a:gridCol w="3370156">
                  <a:extLst>
                    <a:ext uri="{9D8B030D-6E8A-4147-A177-3AD203B41FA5}">
                      <a16:colId xmlns:a16="http://schemas.microsoft.com/office/drawing/2014/main" val="419576674"/>
                    </a:ext>
                  </a:extLst>
                </a:gridCol>
                <a:gridCol w="1892596">
                  <a:extLst>
                    <a:ext uri="{9D8B030D-6E8A-4147-A177-3AD203B41FA5}">
                      <a16:colId xmlns:a16="http://schemas.microsoft.com/office/drawing/2014/main" val="1648141877"/>
                    </a:ext>
                  </a:extLst>
                </a:gridCol>
                <a:gridCol w="1339703">
                  <a:extLst>
                    <a:ext uri="{9D8B030D-6E8A-4147-A177-3AD203B41FA5}">
                      <a16:colId xmlns:a16="http://schemas.microsoft.com/office/drawing/2014/main" val="45670604"/>
                    </a:ext>
                  </a:extLst>
                </a:gridCol>
                <a:gridCol w="1679944">
                  <a:extLst>
                    <a:ext uri="{9D8B030D-6E8A-4147-A177-3AD203B41FA5}">
                      <a16:colId xmlns:a16="http://schemas.microsoft.com/office/drawing/2014/main" val="3354065208"/>
                    </a:ext>
                  </a:extLst>
                </a:gridCol>
              </a:tblGrid>
              <a:tr h="364545">
                <a:tc>
                  <a:txBody>
                    <a:bodyPr/>
                    <a:lstStyle/>
                    <a:p>
                      <a:pPr algn="ctr" fontAlgn="ctr"/>
                      <a:r>
                        <a:rPr lang="en-US" sz="1200" b="1" i="0" u="none" strike="noStrike" dirty="0">
                          <a:solidFill>
                            <a:schemeClr val="bg1"/>
                          </a:solidFill>
                          <a:effectLst/>
                          <a:latin typeface="Calibri" panose="020F0502020204030204" pitchFamily="34" charset="0"/>
                        </a:rPr>
                        <a:t>DATA ELEMENT NO.</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DATA ELEMENT NAME</a:t>
                      </a:r>
                    </a:p>
                  </a:txBody>
                  <a:tcPr marL="6350" marR="6350" marT="6350" marB="0" anchor="ctr"/>
                </a:tc>
                <a:tc>
                  <a:txBody>
                    <a:bodyPr/>
                    <a:lstStyle/>
                    <a:p>
                      <a:pPr algn="ctr" fontAlgn="ctr"/>
                      <a:r>
                        <a:rPr lang="en-US" sz="1200" b="1" i="0" u="none" strike="noStrike">
                          <a:solidFill>
                            <a:schemeClr val="bg1"/>
                          </a:solidFill>
                          <a:effectLst/>
                          <a:latin typeface="Calibri" panose="020F0502020204030204" pitchFamily="34" charset="0"/>
                        </a:rPr>
                        <a:t>DATA TYPE/ FIELD LENGTH</a:t>
                      </a:r>
                    </a:p>
                  </a:txBody>
                  <a:tcPr marL="6350" marR="6350" marT="6350" marB="0" anchor="ctr"/>
                </a:tc>
                <a:tc>
                  <a:txBody>
                    <a:bodyPr/>
                    <a:lstStyle/>
                    <a:p>
                      <a:pPr algn="ctr" fontAlgn="ctr"/>
                      <a:r>
                        <a:rPr lang="en-US" sz="1200" b="1" i="0" u="none" strike="noStrike">
                          <a:solidFill>
                            <a:schemeClr val="bg1"/>
                          </a:solidFill>
                          <a:effectLst/>
                          <a:latin typeface="Calibri" panose="020F0502020204030204" pitchFamily="34" charset="0"/>
                        </a:rPr>
                        <a:t>DATA ELEMENT DEFINITIONS/INSTRUCTIONS</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CODE VALUE</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DEMO PROGRAM REQUIREMENTS</a:t>
                      </a:r>
                    </a:p>
                  </a:txBody>
                  <a:tcPr marL="6350" marR="6350" marT="6350" marB="0" anchor="ctr"/>
                </a:tc>
                <a:tc>
                  <a:txBody>
                    <a:bodyPr/>
                    <a:lstStyle/>
                    <a:p>
                      <a:pPr algn="ctr" fontAlgn="ctr"/>
                      <a:r>
                        <a:rPr lang="en-US" sz="1200" b="1" i="0" u="none" strike="noStrike" dirty="0">
                          <a:solidFill>
                            <a:schemeClr val="bg1"/>
                          </a:solidFill>
                          <a:effectLst/>
                          <a:latin typeface="Calibri" panose="020F0502020204030204" pitchFamily="34" charset="0"/>
                        </a:rPr>
                        <a:t>SCC PIRL for Data Collection and Reporting</a:t>
                      </a:r>
                    </a:p>
                  </a:txBody>
                  <a:tcPr marL="6350" marR="6350" marT="6350" marB="0" anchor="ctr"/>
                </a:tc>
                <a:extLst>
                  <a:ext uri="{0D108BD9-81ED-4DB2-BD59-A6C34878D82A}">
                    <a16:rowId xmlns:a16="http://schemas.microsoft.com/office/drawing/2014/main" val="3338021922"/>
                  </a:ext>
                </a:extLst>
              </a:tr>
              <a:tr h="364545">
                <a:tc>
                  <a:txBody>
                    <a:bodyPr/>
                    <a:lstStyle/>
                    <a:p>
                      <a:pPr algn="ctr" fontAlgn="t"/>
                      <a:r>
                        <a:rPr lang="en-US" sz="1200" b="0" i="0" u="none" strike="noStrike">
                          <a:solidFill>
                            <a:srgbClr val="000000"/>
                          </a:solidFill>
                          <a:effectLst/>
                          <a:latin typeface="Calibri" panose="020F0502020204030204" pitchFamily="34" charset="0"/>
                        </a:rPr>
                        <a:t>N/A</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OBS Number</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IN 9</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Record a unique nine integer number for each record.to support processing </a:t>
                      </a:r>
                    </a:p>
                  </a:txBody>
                  <a:tcPr marL="6350" marR="6350" marT="6350" marB="0"/>
                </a:tc>
                <a:tc>
                  <a:txBody>
                    <a:bodyPr/>
                    <a:lstStyle/>
                    <a:p>
                      <a:pPr algn="l" fontAlgn="t"/>
                      <a:r>
                        <a:rPr lang="en-US" sz="1200" b="0" i="0" u="none" strike="noStrike">
                          <a:solidFill>
                            <a:srgbClr val="000000"/>
                          </a:solidFill>
                          <a:effectLst/>
                          <a:latin typeface="Calibri" panose="020F0502020204030204" pitchFamily="34" charset="0"/>
                        </a:rPr>
                        <a:t>000000000</a:t>
                      </a:r>
                      <a:br>
                        <a:rPr lang="en-US" sz="1200" b="0" i="0" u="none" strike="noStrike">
                          <a:solidFill>
                            <a:srgbClr val="000000"/>
                          </a:solidFill>
                          <a:effectLst/>
                          <a:latin typeface="Calibri" panose="020F0502020204030204" pitchFamily="34" charset="0"/>
                        </a:rPr>
                      </a:br>
                      <a:r>
                        <a:rPr lang="en-US" sz="1200" b="0" i="0" u="none" strike="noStrike">
                          <a:solidFill>
                            <a:srgbClr val="000000"/>
                          </a:solidFill>
                          <a:effectLst/>
                          <a:latin typeface="Calibri" panose="020F0502020204030204" pitchFamily="34" charset="0"/>
                        </a:rPr>
                        <a:t>(No hyphens)</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190806236"/>
                  </a:ext>
                </a:extLst>
              </a:tr>
              <a:tr h="1035992">
                <a:tc>
                  <a:txBody>
                    <a:bodyPr/>
                    <a:lstStyle/>
                    <a:p>
                      <a:pPr algn="ctr" fontAlgn="t"/>
                      <a:r>
                        <a:rPr lang="en-US" sz="1200" b="0" i="0" u="none" strike="noStrike">
                          <a:solidFill>
                            <a:srgbClr val="000000"/>
                          </a:solidFill>
                          <a:effectLst/>
                          <a:latin typeface="Calibri" panose="020F0502020204030204" pitchFamily="34" charset="0"/>
                        </a:rPr>
                        <a:t>100</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Unique Individual Identifier                    </a:t>
                      </a:r>
                      <a:br>
                        <a:rPr lang="en-US" sz="1200" b="0" i="0" u="none" strike="noStrike">
                          <a:solidFill>
                            <a:srgbClr val="000000"/>
                          </a:solidFill>
                          <a:effectLst/>
                          <a:latin typeface="Calibri" panose="020F0502020204030204" pitchFamily="34" charset="0"/>
                        </a:rPr>
                      </a:br>
                      <a:r>
                        <a:rPr lang="en-US" sz="1200" b="0" i="0" u="none" strike="noStrike">
                          <a:solidFill>
                            <a:srgbClr val="000000"/>
                          </a:solidFill>
                          <a:effectLst/>
                          <a:latin typeface="Calibri" panose="020F0502020204030204" pitchFamily="34" charset="0"/>
                        </a:rPr>
                        <a:t>(WIOA)</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AN 12</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Record the unique identification number assigned to the participant.  At a minimum, this identifier for a person must be the same for each program entry and exit (i.e., "period of participation") that… </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XXXXXXXXXXXX</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4033954207"/>
                  </a:ext>
                </a:extLst>
              </a:tr>
              <a:tr h="649730">
                <a:tc>
                  <a:txBody>
                    <a:bodyPr/>
                    <a:lstStyle/>
                    <a:p>
                      <a:pPr algn="ctr" fontAlgn="t"/>
                      <a:r>
                        <a:rPr lang="en-US" sz="1200" b="0" i="0" u="none" strike="noStrike" dirty="0">
                          <a:solidFill>
                            <a:srgbClr val="000000"/>
                          </a:solidFill>
                          <a:effectLst/>
                          <a:latin typeface="Calibri" panose="020F0502020204030204" pitchFamily="34" charset="0"/>
                        </a:rPr>
                        <a:t>1302</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Date Entered Training #1                                                                                                                                                                                                                                          (WIOA)</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DT 8</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Record the date on which the participant's first training service actually began.  </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Leave blank if the participant did not receive a first training service or this data element does not apply to the participant.</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YYYYMMDD</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573231498"/>
                  </a:ext>
                </a:extLst>
              </a:tr>
              <a:tr h="1929208">
                <a:tc>
                  <a:txBody>
                    <a:bodyPr/>
                    <a:lstStyle/>
                    <a:p>
                      <a:pPr algn="ctr" fontAlgn="t"/>
                      <a:r>
                        <a:rPr lang="en-US" sz="1200" b="0" i="0" u="none" strike="noStrike">
                          <a:solidFill>
                            <a:srgbClr val="000000"/>
                          </a:solidFill>
                          <a:effectLst/>
                          <a:latin typeface="Calibri" panose="020F0502020204030204" pitchFamily="34" charset="0"/>
                        </a:rPr>
                        <a:t>1303</a:t>
                      </a: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Type of Training Service #1                                                                                                                                                                                                                                                                                                                                                                                                                                   (WIOA)</a:t>
                      </a:r>
                    </a:p>
                  </a:txBody>
                  <a:tcPr marL="6350" marR="6350" marT="6350" marB="0"/>
                </a:tc>
                <a:tc>
                  <a:txBody>
                    <a:bodyPr/>
                    <a:lstStyle/>
                    <a:p>
                      <a:pPr algn="ctr" fontAlgn="t"/>
                      <a:r>
                        <a:rPr lang="en-US" sz="1200" b="0" i="0" u="none" strike="noStrike">
                          <a:solidFill>
                            <a:srgbClr val="000000"/>
                          </a:solidFill>
                          <a:effectLst/>
                          <a:latin typeface="Calibri" panose="020F0502020204030204" pitchFamily="34" charset="0"/>
                        </a:rPr>
                        <a:t>IN 2</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Use the appropriate code to indicate the type of approved training being provided to the participant. </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NOTE: If OJT or Skill Upgrading is being provided as part of a Registered Apprenticeship program, choose Code 09.</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NOTE: Code 06 should only be utilized when other codes are clearly not appropriate.</a:t>
                      </a:r>
                      <a:br>
                        <a:rPr lang="en-US" sz="1200" b="0" i="0" u="none" strike="noStrike" dirty="0">
                          <a:solidFill>
                            <a:srgbClr val="000000"/>
                          </a:solidFill>
                          <a:effectLst/>
                          <a:latin typeface="Calibri" panose="020F0502020204030204" pitchFamily="34" charset="0"/>
                        </a:rPr>
                      </a:b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Record 00 if the participant did not receive a training service.                                                                                                                                                                                                                                                                                                                                                                         Leave blank if this data element does not apply to the participant.</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01 = On the Job Training (non-WIOA Youth).</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02 = Skill Upgrading</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03 = Entrepreneurial Training (non-WIOA Youth)</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04 = ABE or ESL (contextualized or other) in conjunction with Training</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05 = Customized Training</a:t>
                      </a:r>
                      <a:br>
                        <a:rPr lang="en-US" sz="1200" b="0" i="0" u="none" strike="noStrike" dirty="0">
                          <a:solidFill>
                            <a:srgbClr val="000000"/>
                          </a:solidFill>
                          <a:effectLst/>
                          <a:latin typeface="Calibri" panose="020F0502020204030204" pitchFamily="34" charset="0"/>
                        </a:rPr>
                      </a:br>
                      <a:r>
                        <a:rPr lang="en-US" sz="1200" b="0" i="0" u="none" strike="noStrike" dirty="0">
                          <a:solidFill>
                            <a:srgbClr val="000000"/>
                          </a:solidFill>
                          <a:effectLst/>
                          <a:latin typeface="Calibri" panose="020F0502020204030204" pitchFamily="34" charset="0"/>
                        </a:rPr>
                        <a:t>06 = Occupational Skills Training (non-WIOA Youth)…</a:t>
                      </a:r>
                      <a:br>
                        <a:rPr lang="en-US" sz="1200" b="0" i="0" u="none" strike="noStrike" dirty="0">
                          <a:solidFill>
                            <a:srgbClr val="000000"/>
                          </a:solidFill>
                          <a:effectLst/>
                          <a:latin typeface="Calibri" panose="020F0502020204030204" pitchFamily="34" charset="0"/>
                        </a:rPr>
                      </a:br>
                      <a:endParaRPr lang="en-US" sz="1200" b="0" i="0" u="none" strike="noStrike" dirty="0">
                        <a:solidFill>
                          <a:srgbClr val="000000"/>
                        </a:solidFill>
                        <a:effectLst/>
                        <a:latin typeface="Calibri" panose="020F0502020204030204" pitchFamily="34" charset="0"/>
                      </a:endParaRPr>
                    </a:p>
                  </a:txBody>
                  <a:tcPr marL="6350" marR="6350" marT="6350" marB="0"/>
                </a:tc>
                <a:tc>
                  <a:txBody>
                    <a:bodyPr/>
                    <a:lstStyle/>
                    <a:p>
                      <a:pPr algn="ctr" fontAlgn="t"/>
                      <a:r>
                        <a:rPr lang="en-US" sz="1200" b="0" i="0" u="none" strike="noStrike" dirty="0">
                          <a:solidFill>
                            <a:srgbClr val="000000"/>
                          </a:solidFill>
                          <a:effectLst/>
                          <a:latin typeface="Calibri" panose="020F0502020204030204" pitchFamily="34" charset="0"/>
                        </a:rPr>
                        <a:t>R</a:t>
                      </a:r>
                    </a:p>
                  </a:txBody>
                  <a:tcPr marL="6350" marR="6350" marT="6350" marB="0"/>
                </a:tc>
                <a:tc>
                  <a:txBody>
                    <a:bodyPr/>
                    <a:lstStyle/>
                    <a:p>
                      <a:pPr algn="l" fontAlgn="t"/>
                      <a:r>
                        <a:rPr lang="en-US" sz="1200" b="0" i="0" u="none" strike="noStrike" dirty="0">
                          <a:solidFill>
                            <a:srgbClr val="000000"/>
                          </a:solidFill>
                          <a:effectLst/>
                          <a:latin typeface="Calibri" panose="020F0502020204030204" pitchFamily="34" charset="0"/>
                        </a:rPr>
                        <a:t>Yes</a:t>
                      </a:r>
                    </a:p>
                  </a:txBody>
                  <a:tcPr marL="6350" marR="6350" marT="6350" marB="0"/>
                </a:tc>
                <a:extLst>
                  <a:ext uri="{0D108BD9-81ED-4DB2-BD59-A6C34878D82A}">
                    <a16:rowId xmlns:a16="http://schemas.microsoft.com/office/drawing/2014/main" val="641329473"/>
                  </a:ext>
                </a:extLst>
              </a:tr>
            </a:tbl>
          </a:graphicData>
        </a:graphic>
      </p:graphicFrame>
    </p:spTree>
    <p:extLst>
      <p:ext uri="{BB962C8B-B14F-4D97-AF65-F5344CB8AC3E}">
        <p14:creationId xmlns:p14="http://schemas.microsoft.com/office/powerpoint/2010/main" val="42756793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DE0EBA-C848-FB96-8309-24DAEDCBED9C}"/>
              </a:ext>
            </a:extLst>
          </p:cNvPr>
          <p:cNvSpPr>
            <a:spLocks noGrp="1"/>
          </p:cNvSpPr>
          <p:nvPr>
            <p:ph type="sldNum" sz="quarter" idx="12"/>
          </p:nvPr>
        </p:nvSpPr>
        <p:spPr/>
        <p:txBody>
          <a:bodyPr/>
          <a:lstStyle/>
          <a:p>
            <a:fld id="{158B7785-F6D6-45F8-833E-07BD84680091}" type="slidenum">
              <a:rPr lang="en-US" smtClean="0"/>
              <a:t>19</a:t>
            </a:fld>
            <a:endParaRPr lang="en-US"/>
          </a:p>
        </p:txBody>
      </p:sp>
      <p:sp>
        <p:nvSpPr>
          <p:cNvPr id="3" name="Title 2">
            <a:extLst>
              <a:ext uri="{FF2B5EF4-FFF2-40B4-BE49-F238E27FC236}">
                <a16:creationId xmlns:a16="http://schemas.microsoft.com/office/drawing/2014/main" id="{419A1E96-84D7-C9EC-D00E-5ABD1B2987F5}"/>
              </a:ext>
            </a:extLst>
          </p:cNvPr>
          <p:cNvSpPr>
            <a:spLocks noGrp="1"/>
          </p:cNvSpPr>
          <p:nvPr>
            <p:ph type="title"/>
          </p:nvPr>
        </p:nvSpPr>
        <p:spPr/>
        <p:txBody>
          <a:bodyPr/>
          <a:lstStyle/>
          <a:p>
            <a:r>
              <a:rPr lang="en-US" dirty="0"/>
              <a:t>Demo PIRL Schema – Tab 3, Tab 4 and Tab 5</a:t>
            </a:r>
          </a:p>
        </p:txBody>
      </p:sp>
      <p:sp>
        <p:nvSpPr>
          <p:cNvPr id="4" name="Content Placeholder 3">
            <a:extLst>
              <a:ext uri="{FF2B5EF4-FFF2-40B4-BE49-F238E27FC236}">
                <a16:creationId xmlns:a16="http://schemas.microsoft.com/office/drawing/2014/main" id="{4BB976F8-FFCC-974D-8D4A-55C11320FC5D}"/>
              </a:ext>
            </a:extLst>
          </p:cNvPr>
          <p:cNvSpPr>
            <a:spLocks noGrp="1"/>
          </p:cNvSpPr>
          <p:nvPr>
            <p:ph idx="1"/>
          </p:nvPr>
        </p:nvSpPr>
        <p:spPr/>
        <p:txBody>
          <a:bodyPr/>
          <a:lstStyle/>
          <a:p>
            <a:r>
              <a:rPr lang="en-US" b="1" dirty="0"/>
              <a:t>Tab 3: Validation Rules</a:t>
            </a:r>
          </a:p>
          <a:p>
            <a:pPr lvl="1"/>
            <a:r>
              <a:rPr lang="en-US" dirty="0"/>
              <a:t>This tab provides the order in which participant data files are checked for errors in WIPS. </a:t>
            </a:r>
          </a:p>
          <a:p>
            <a:r>
              <a:rPr lang="en-US" b="1" dirty="0"/>
              <a:t>Tab 4: Valid Rules</a:t>
            </a:r>
          </a:p>
          <a:p>
            <a:pPr lvl="1"/>
            <a:r>
              <a:rPr lang="en-US" dirty="0"/>
              <a:t>This tab lets you know if a logic rule is currently in effect. Logic rules can change as WIPS is updated.</a:t>
            </a:r>
          </a:p>
          <a:p>
            <a:r>
              <a:rPr lang="en-US" b="1" dirty="0"/>
              <a:t>Tab 5: Duplicate Rules</a:t>
            </a:r>
          </a:p>
          <a:p>
            <a:pPr lvl="1"/>
            <a:r>
              <a:rPr lang="en-US" dirty="0"/>
              <a:t>This tab describes the duplication rules that WIPS follows when checking a participant data file. </a:t>
            </a:r>
          </a:p>
        </p:txBody>
      </p:sp>
    </p:spTree>
    <p:extLst>
      <p:ext uri="{BB962C8B-B14F-4D97-AF65-F5344CB8AC3E}">
        <p14:creationId xmlns:p14="http://schemas.microsoft.com/office/powerpoint/2010/main" val="2266312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EEB1F7E-941B-78F4-6062-D8F389063C9B}"/>
              </a:ext>
            </a:extLst>
          </p:cNvPr>
          <p:cNvSpPr>
            <a:spLocks noGrp="1"/>
          </p:cNvSpPr>
          <p:nvPr>
            <p:ph type="sldNum" sz="quarter" idx="12"/>
          </p:nvPr>
        </p:nvSpPr>
        <p:spPr/>
        <p:txBody>
          <a:bodyPr/>
          <a:lstStyle/>
          <a:p>
            <a:fld id="{158B7785-F6D6-45F8-833E-07BD84680091}" type="slidenum">
              <a:rPr lang="en-US" smtClean="0"/>
              <a:t>20</a:t>
            </a:fld>
            <a:endParaRPr lang="en-US"/>
          </a:p>
        </p:txBody>
      </p:sp>
      <p:sp>
        <p:nvSpPr>
          <p:cNvPr id="3" name="Title 2">
            <a:extLst>
              <a:ext uri="{FF2B5EF4-FFF2-40B4-BE49-F238E27FC236}">
                <a16:creationId xmlns:a16="http://schemas.microsoft.com/office/drawing/2014/main" id="{5D25B35B-3B7D-A615-28DE-1AA08EC4FD7E}"/>
              </a:ext>
            </a:extLst>
          </p:cNvPr>
          <p:cNvSpPr>
            <a:spLocks noGrp="1"/>
          </p:cNvSpPr>
          <p:nvPr>
            <p:ph type="title"/>
          </p:nvPr>
        </p:nvSpPr>
        <p:spPr/>
        <p:txBody>
          <a:bodyPr/>
          <a:lstStyle/>
          <a:p>
            <a:r>
              <a:rPr lang="en-US" dirty="0"/>
              <a:t>Demo PIRL Schema – Tab 6</a:t>
            </a:r>
          </a:p>
        </p:txBody>
      </p:sp>
      <p:graphicFrame>
        <p:nvGraphicFramePr>
          <p:cNvPr id="4" name="Table 4">
            <a:extLst>
              <a:ext uri="{FF2B5EF4-FFF2-40B4-BE49-F238E27FC236}">
                <a16:creationId xmlns:a16="http://schemas.microsoft.com/office/drawing/2014/main" id="{43257B43-7C89-CEEB-624D-7243AECEC744}"/>
              </a:ext>
            </a:extLst>
          </p:cNvPr>
          <p:cNvGraphicFramePr>
            <a:graphicFrameLocks noGrp="1"/>
          </p:cNvGraphicFramePr>
          <p:nvPr>
            <p:extLst>
              <p:ext uri="{D42A27DB-BD31-4B8C-83A1-F6EECF244321}">
                <p14:modId xmlns:p14="http://schemas.microsoft.com/office/powerpoint/2010/main" val="629390343"/>
              </p:ext>
            </p:extLst>
          </p:nvPr>
        </p:nvGraphicFramePr>
        <p:xfrm>
          <a:off x="506776" y="1369431"/>
          <a:ext cx="11182120" cy="3265170"/>
        </p:xfrm>
        <a:graphic>
          <a:graphicData uri="http://schemas.openxmlformats.org/drawingml/2006/table">
            <a:tbl>
              <a:tblPr firstRow="1" bandRow="1">
                <a:tableStyleId>{5C22544A-7EE6-4342-B048-85BDC9FD1C3A}</a:tableStyleId>
              </a:tblPr>
              <a:tblGrid>
                <a:gridCol w="1773716">
                  <a:extLst>
                    <a:ext uri="{9D8B030D-6E8A-4147-A177-3AD203B41FA5}">
                      <a16:colId xmlns:a16="http://schemas.microsoft.com/office/drawing/2014/main" val="4101958716"/>
                    </a:ext>
                  </a:extLst>
                </a:gridCol>
                <a:gridCol w="2170322">
                  <a:extLst>
                    <a:ext uri="{9D8B030D-6E8A-4147-A177-3AD203B41FA5}">
                      <a16:colId xmlns:a16="http://schemas.microsoft.com/office/drawing/2014/main" val="3409050154"/>
                    </a:ext>
                  </a:extLst>
                </a:gridCol>
                <a:gridCol w="3944039">
                  <a:extLst>
                    <a:ext uri="{9D8B030D-6E8A-4147-A177-3AD203B41FA5}">
                      <a16:colId xmlns:a16="http://schemas.microsoft.com/office/drawing/2014/main" val="4197081739"/>
                    </a:ext>
                  </a:extLst>
                </a:gridCol>
                <a:gridCol w="3294043">
                  <a:extLst>
                    <a:ext uri="{9D8B030D-6E8A-4147-A177-3AD203B41FA5}">
                      <a16:colId xmlns:a16="http://schemas.microsoft.com/office/drawing/2014/main" val="1152039729"/>
                    </a:ext>
                  </a:extLst>
                </a:gridCol>
              </a:tblGrid>
              <a:tr h="370840">
                <a:tc>
                  <a:txBody>
                    <a:bodyPr/>
                    <a:lstStyle/>
                    <a:p>
                      <a:pPr algn="ctr" fontAlgn="ctr"/>
                      <a:r>
                        <a:rPr lang="en-US" sz="1600" b="1" i="0" u="none" strike="noStrike" dirty="0">
                          <a:solidFill>
                            <a:srgbClr val="FFFFFF"/>
                          </a:solidFill>
                          <a:effectLst/>
                          <a:latin typeface="Calibri" panose="020F0502020204030204" pitchFamily="34" charset="0"/>
                        </a:rPr>
                        <a:t>Element Number</a:t>
                      </a:r>
                    </a:p>
                  </a:txBody>
                  <a:tcPr marL="6350" marR="6350" marT="6350" marB="0" anchor="ctr"/>
                </a:tc>
                <a:tc>
                  <a:txBody>
                    <a:bodyPr/>
                    <a:lstStyle/>
                    <a:p>
                      <a:pPr algn="ctr" fontAlgn="ctr"/>
                      <a:r>
                        <a:rPr lang="en-US" sz="1600" b="1" i="0" u="none" strike="noStrike" dirty="0">
                          <a:solidFill>
                            <a:srgbClr val="FFFFFF"/>
                          </a:solidFill>
                          <a:effectLst/>
                          <a:latin typeface="Calibri" panose="020F0502020204030204" pitchFamily="34" charset="0"/>
                        </a:rPr>
                        <a:t>Element Name</a:t>
                      </a:r>
                    </a:p>
                  </a:txBody>
                  <a:tcPr marL="6350" marR="6350" marT="6350" marB="0" anchor="ctr"/>
                </a:tc>
                <a:tc>
                  <a:txBody>
                    <a:bodyPr/>
                    <a:lstStyle/>
                    <a:p>
                      <a:pPr algn="ctr" fontAlgn="ctr"/>
                      <a:r>
                        <a:rPr lang="en-US" sz="1600" b="1" i="0" u="none" strike="noStrike" dirty="0">
                          <a:solidFill>
                            <a:srgbClr val="FFFFFF"/>
                          </a:solidFill>
                          <a:effectLst/>
                          <a:latin typeface="Calibri" panose="020F0502020204030204" pitchFamily="34" charset="0"/>
                        </a:rPr>
                        <a:t>Rule</a:t>
                      </a:r>
                    </a:p>
                  </a:txBody>
                  <a:tcPr marL="6350" marR="6350" marT="6350" marB="0" anchor="ctr"/>
                </a:tc>
                <a:tc>
                  <a:txBody>
                    <a:bodyPr/>
                    <a:lstStyle/>
                    <a:p>
                      <a:pPr algn="ctr" fontAlgn="ctr"/>
                      <a:r>
                        <a:rPr lang="en-US" sz="1600" b="1" i="0" u="none" strike="noStrike" dirty="0">
                          <a:solidFill>
                            <a:srgbClr val="FFFFFF"/>
                          </a:solidFill>
                          <a:effectLst/>
                          <a:latin typeface="Calibri" panose="020F0502020204030204" pitchFamily="34" charset="0"/>
                        </a:rPr>
                        <a:t>This Logic Rule Applies to the Current WIPS Reporting Quarter</a:t>
                      </a:r>
                      <a:br>
                        <a:rPr lang="en-US" sz="1600" b="1" i="0" u="none" strike="noStrike" dirty="0">
                          <a:solidFill>
                            <a:srgbClr val="FFFFFF"/>
                          </a:solidFill>
                          <a:effectLst/>
                          <a:latin typeface="Calibri" panose="020F0502020204030204" pitchFamily="34" charset="0"/>
                        </a:rPr>
                      </a:br>
                      <a:r>
                        <a:rPr lang="en-US" sz="1600" b="0" i="0" u="sng" strike="noStrike" dirty="0">
                          <a:solidFill>
                            <a:srgbClr val="FFFFFF"/>
                          </a:solidFill>
                          <a:effectLst/>
                          <a:latin typeface="Calibri" panose="020F0502020204030204" pitchFamily="34" charset="0"/>
                        </a:rPr>
                        <a:t>Please Note: Logic Rules are Subject to Change as System Development Continues</a:t>
                      </a:r>
                      <a:endParaRPr lang="en-US" sz="1600" b="1" i="0" u="none" strike="noStrike" dirty="0">
                        <a:solidFill>
                          <a:srgbClr val="FFFFFF"/>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904482081"/>
                  </a:ext>
                </a:extLst>
              </a:tr>
              <a:tr h="486269">
                <a:tc>
                  <a:txBody>
                    <a:bodyPr/>
                    <a:lstStyle/>
                    <a:p>
                      <a:pPr algn="ctr" fontAlgn="t">
                        <a:spcAft>
                          <a:spcPts val="300"/>
                        </a:spcAft>
                      </a:pPr>
                      <a:r>
                        <a:rPr lang="en-US" sz="1600" b="0" i="0" u="none" strike="noStrike" dirty="0">
                          <a:solidFill>
                            <a:srgbClr val="000000"/>
                          </a:solidFill>
                          <a:effectLst/>
                          <a:latin typeface="Calibri" panose="020F0502020204030204" pitchFamily="34" charset="0"/>
                        </a:rPr>
                        <a:t>200</a:t>
                      </a:r>
                    </a:p>
                  </a:txBody>
                  <a:tcPr marL="6350" marR="6350" marT="6350" marB="0"/>
                </a:tc>
                <a:tc>
                  <a:txBody>
                    <a:bodyPr/>
                    <a:lstStyle/>
                    <a:p>
                      <a:pPr algn="ctr" fontAlgn="t">
                        <a:spcAft>
                          <a:spcPts val="300"/>
                        </a:spcAft>
                      </a:pPr>
                      <a:r>
                        <a:rPr lang="en-US" sz="1600" b="0" i="0" u="none" strike="noStrike" dirty="0">
                          <a:solidFill>
                            <a:srgbClr val="000000"/>
                          </a:solidFill>
                          <a:effectLst/>
                          <a:latin typeface="Calibri" panose="020F0502020204030204" pitchFamily="34" charset="0"/>
                        </a:rPr>
                        <a:t>Date of Birth                                                                                                                                                                                                                                                                                                                                                                                                                                                  (WIOA)</a:t>
                      </a:r>
                      <a:br>
                        <a:rPr lang="en-US" sz="1600" b="0" i="0" u="none" strike="noStrike" dirty="0">
                          <a:solidFill>
                            <a:srgbClr val="000000"/>
                          </a:solidFill>
                          <a:effectLst/>
                          <a:latin typeface="Calibri" panose="020F0502020204030204" pitchFamily="34" charset="0"/>
                        </a:rPr>
                      </a:br>
                      <a:endParaRPr lang="en-US" sz="16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A) IF Date of Program Entry (WIOA) (PIRL 900) is NOT blank, THEN Date of Birth (WIOA) (PIRL 200) is Mandatory Field</a:t>
                      </a:r>
                    </a:p>
                    <a:p>
                      <a:pPr algn="l" fontAlgn="t">
                        <a:spcAft>
                          <a:spcPts val="300"/>
                        </a:spcAft>
                      </a:pPr>
                      <a:endParaRPr lang="en-US" sz="16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Yes, this is a current logic rule.</a:t>
                      </a:r>
                    </a:p>
                  </a:txBody>
                  <a:tcPr marL="6350" marR="6350" marT="6350" marB="0"/>
                </a:tc>
                <a:extLst>
                  <a:ext uri="{0D108BD9-81ED-4DB2-BD59-A6C34878D82A}">
                    <a16:rowId xmlns:a16="http://schemas.microsoft.com/office/drawing/2014/main" val="3763374574"/>
                  </a:ext>
                </a:extLst>
              </a:tr>
              <a:tr h="370840">
                <a:tc>
                  <a:txBody>
                    <a:bodyPr/>
                    <a:lstStyle/>
                    <a:p>
                      <a:pPr algn="ctr" fontAlgn="t">
                        <a:spcAft>
                          <a:spcPts val="300"/>
                        </a:spcAft>
                      </a:pPr>
                      <a:r>
                        <a:rPr lang="en-US" sz="1600" b="0" i="0" u="none" strike="noStrike" dirty="0">
                          <a:solidFill>
                            <a:srgbClr val="000000"/>
                          </a:solidFill>
                          <a:effectLst/>
                          <a:latin typeface="Calibri" panose="020F0502020204030204" pitchFamily="34" charset="0"/>
                        </a:rPr>
                        <a:t>1302</a:t>
                      </a:r>
                    </a:p>
                  </a:txBody>
                  <a:tcPr marL="6350" marR="6350" marT="6350" marB="0"/>
                </a:tc>
                <a:tc>
                  <a:txBody>
                    <a:bodyPr/>
                    <a:lstStyle/>
                    <a:p>
                      <a:pPr algn="ctr" fontAlgn="t">
                        <a:spcAft>
                          <a:spcPts val="300"/>
                        </a:spcAft>
                      </a:pPr>
                      <a:r>
                        <a:rPr lang="en-US" sz="1600" b="0" i="0" u="none" strike="noStrike">
                          <a:solidFill>
                            <a:srgbClr val="000000"/>
                          </a:solidFill>
                          <a:effectLst/>
                          <a:latin typeface="Calibri" panose="020F0502020204030204" pitchFamily="34" charset="0"/>
                        </a:rPr>
                        <a:t>Date Entered Training #1                                                                                                                                                                                                                                          (WIOA)</a:t>
                      </a: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C) IF Type of Training Service #1 (WIOA) (PIRL 1303) = 1 - 12, THEN Date Entered Training #1 (WIOA) (PIRL 1302) is Mandatory Field</a:t>
                      </a:r>
                    </a:p>
                    <a:p>
                      <a:pPr algn="l" fontAlgn="t">
                        <a:spcAft>
                          <a:spcPts val="300"/>
                        </a:spcAft>
                      </a:pPr>
                      <a:endParaRPr lang="en-US" sz="16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spcAft>
                          <a:spcPts val="300"/>
                        </a:spcAft>
                      </a:pPr>
                      <a:r>
                        <a:rPr lang="en-US" sz="1600" b="0" i="0" u="none" strike="noStrike" dirty="0">
                          <a:solidFill>
                            <a:srgbClr val="000000"/>
                          </a:solidFill>
                          <a:effectLst/>
                          <a:latin typeface="Calibri" panose="020F0502020204030204" pitchFamily="34" charset="0"/>
                        </a:rPr>
                        <a:t>Yes, this is a current logic rule.</a:t>
                      </a:r>
                    </a:p>
                  </a:txBody>
                  <a:tcPr marL="6350" marR="6350" marT="6350" marB="0"/>
                </a:tc>
                <a:extLst>
                  <a:ext uri="{0D108BD9-81ED-4DB2-BD59-A6C34878D82A}">
                    <a16:rowId xmlns:a16="http://schemas.microsoft.com/office/drawing/2014/main" val="2205231326"/>
                  </a:ext>
                </a:extLst>
              </a:tr>
            </a:tbl>
          </a:graphicData>
        </a:graphic>
      </p:graphicFrame>
    </p:spTree>
    <p:extLst>
      <p:ext uri="{BB962C8B-B14F-4D97-AF65-F5344CB8AC3E}">
        <p14:creationId xmlns:p14="http://schemas.microsoft.com/office/powerpoint/2010/main" val="6515782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9AFFC2-CD32-4844-E942-CD16B22B5C14}"/>
              </a:ext>
            </a:extLst>
          </p:cNvPr>
          <p:cNvSpPr>
            <a:spLocks noGrp="1"/>
          </p:cNvSpPr>
          <p:nvPr>
            <p:ph type="sldNum" sz="quarter" idx="12"/>
          </p:nvPr>
        </p:nvSpPr>
        <p:spPr/>
        <p:txBody>
          <a:bodyPr/>
          <a:lstStyle/>
          <a:p>
            <a:fld id="{158B7785-F6D6-45F8-833E-07BD84680091}" type="slidenum">
              <a:rPr lang="en-US" smtClean="0"/>
              <a:t>21</a:t>
            </a:fld>
            <a:endParaRPr lang="en-US"/>
          </a:p>
        </p:txBody>
      </p:sp>
      <p:sp>
        <p:nvSpPr>
          <p:cNvPr id="3" name="Title 2">
            <a:extLst>
              <a:ext uri="{FF2B5EF4-FFF2-40B4-BE49-F238E27FC236}">
                <a16:creationId xmlns:a16="http://schemas.microsoft.com/office/drawing/2014/main" id="{2C826174-548B-8177-D059-FF3D16241BCD}"/>
              </a:ext>
            </a:extLst>
          </p:cNvPr>
          <p:cNvSpPr>
            <a:spLocks noGrp="1"/>
          </p:cNvSpPr>
          <p:nvPr>
            <p:ph type="title"/>
          </p:nvPr>
        </p:nvSpPr>
        <p:spPr/>
        <p:txBody>
          <a:bodyPr/>
          <a:lstStyle/>
          <a:p>
            <a:r>
              <a:rPr lang="en-US" dirty="0"/>
              <a:t>Demo PIRL Schema – Tab 7</a:t>
            </a:r>
          </a:p>
        </p:txBody>
      </p:sp>
      <p:sp>
        <p:nvSpPr>
          <p:cNvPr id="5" name="Content Placeholder 4">
            <a:extLst>
              <a:ext uri="{FF2B5EF4-FFF2-40B4-BE49-F238E27FC236}">
                <a16:creationId xmlns:a16="http://schemas.microsoft.com/office/drawing/2014/main" id="{02F595B7-3D91-CC31-1F38-8AD2D478DB69}"/>
              </a:ext>
            </a:extLst>
          </p:cNvPr>
          <p:cNvSpPr>
            <a:spLocks noGrp="1"/>
          </p:cNvSpPr>
          <p:nvPr>
            <p:ph idx="1"/>
          </p:nvPr>
        </p:nvSpPr>
        <p:spPr/>
        <p:txBody>
          <a:bodyPr/>
          <a:lstStyle/>
          <a:p>
            <a:pPr marL="0" indent="0">
              <a:buNone/>
            </a:pPr>
            <a:r>
              <a:rPr lang="en-US" dirty="0"/>
              <a:t>Aggregations for the quarterly performance report (QPR)</a:t>
            </a:r>
          </a:p>
        </p:txBody>
      </p:sp>
      <p:graphicFrame>
        <p:nvGraphicFramePr>
          <p:cNvPr id="4" name="Table 4">
            <a:extLst>
              <a:ext uri="{FF2B5EF4-FFF2-40B4-BE49-F238E27FC236}">
                <a16:creationId xmlns:a16="http://schemas.microsoft.com/office/drawing/2014/main" id="{152ED4E0-B0C5-8FD9-5297-93D66483BB0C}"/>
              </a:ext>
            </a:extLst>
          </p:cNvPr>
          <p:cNvGraphicFramePr>
            <a:graphicFrameLocks noGrp="1"/>
          </p:cNvGraphicFramePr>
          <p:nvPr>
            <p:extLst>
              <p:ext uri="{D42A27DB-BD31-4B8C-83A1-F6EECF244321}">
                <p14:modId xmlns:p14="http://schemas.microsoft.com/office/powerpoint/2010/main" val="2819893390"/>
              </p:ext>
            </p:extLst>
          </p:nvPr>
        </p:nvGraphicFramePr>
        <p:xfrm>
          <a:off x="1002744" y="1837487"/>
          <a:ext cx="10708395" cy="1963420"/>
        </p:xfrm>
        <a:graphic>
          <a:graphicData uri="http://schemas.openxmlformats.org/drawingml/2006/table">
            <a:tbl>
              <a:tblPr firstRow="1" bandRow="1">
                <a:tableStyleId>{5C22544A-7EE6-4342-B048-85BDC9FD1C3A}</a:tableStyleId>
              </a:tblPr>
              <a:tblGrid>
                <a:gridCol w="1552561">
                  <a:extLst>
                    <a:ext uri="{9D8B030D-6E8A-4147-A177-3AD203B41FA5}">
                      <a16:colId xmlns:a16="http://schemas.microsoft.com/office/drawing/2014/main" val="3786256113"/>
                    </a:ext>
                  </a:extLst>
                </a:gridCol>
                <a:gridCol w="4098275">
                  <a:extLst>
                    <a:ext uri="{9D8B030D-6E8A-4147-A177-3AD203B41FA5}">
                      <a16:colId xmlns:a16="http://schemas.microsoft.com/office/drawing/2014/main" val="1392583474"/>
                    </a:ext>
                  </a:extLst>
                </a:gridCol>
                <a:gridCol w="5057559">
                  <a:extLst>
                    <a:ext uri="{9D8B030D-6E8A-4147-A177-3AD203B41FA5}">
                      <a16:colId xmlns:a16="http://schemas.microsoft.com/office/drawing/2014/main" val="1328431064"/>
                    </a:ext>
                  </a:extLst>
                </a:gridCol>
              </a:tblGrid>
              <a:tr h="370840">
                <a:tc>
                  <a:txBody>
                    <a:bodyPr/>
                    <a:lstStyle/>
                    <a:p>
                      <a:pPr algn="ctr" fontAlgn="ctr"/>
                      <a:r>
                        <a:rPr lang="en-US" sz="1600" b="1" i="0" u="none" strike="noStrike" dirty="0">
                          <a:solidFill>
                            <a:schemeClr val="bg1"/>
                          </a:solidFill>
                          <a:effectLst/>
                          <a:latin typeface="Calibri" panose="020F0502020204030204" pitchFamily="34" charset="0"/>
                        </a:rPr>
                        <a:t>REPORT ITEM NUMBER</a:t>
                      </a:r>
                    </a:p>
                  </a:txBody>
                  <a:tcPr marL="6350" marR="6350" marT="6350" marB="0" anchor="ctr"/>
                </a:tc>
                <a:tc>
                  <a:txBody>
                    <a:bodyPr/>
                    <a:lstStyle/>
                    <a:p>
                      <a:pPr algn="ctr" fontAlgn="ctr"/>
                      <a:r>
                        <a:rPr lang="en-US" sz="1600" b="1" i="0" u="none" strike="noStrike" dirty="0">
                          <a:solidFill>
                            <a:schemeClr val="bg1"/>
                          </a:solidFill>
                          <a:effectLst/>
                          <a:latin typeface="Calibri" panose="020F0502020204030204" pitchFamily="34" charset="0"/>
                        </a:rPr>
                        <a:t>IDENTIFIER (Definition)</a:t>
                      </a:r>
                    </a:p>
                  </a:txBody>
                  <a:tcPr marL="6350" marR="6350" marT="6350" marB="0" anchor="ctr"/>
                </a:tc>
                <a:tc>
                  <a:txBody>
                    <a:bodyPr/>
                    <a:lstStyle/>
                    <a:p>
                      <a:pPr algn="ctr" fontAlgn="ctr"/>
                      <a:r>
                        <a:rPr lang="en-US" sz="1600" b="1" i="0" u="none" strike="noStrike" dirty="0">
                          <a:solidFill>
                            <a:schemeClr val="bg1"/>
                          </a:solidFill>
                          <a:effectLst/>
                          <a:latin typeface="Calibri" panose="020F0502020204030204" pitchFamily="34" charset="0"/>
                        </a:rPr>
                        <a:t>WIPS AGGREGATION RULE</a:t>
                      </a:r>
                    </a:p>
                  </a:txBody>
                  <a:tcPr marL="6350" marR="6350" marT="6350" marB="0" anchor="ctr"/>
                </a:tc>
                <a:extLst>
                  <a:ext uri="{0D108BD9-81ED-4DB2-BD59-A6C34878D82A}">
                    <a16:rowId xmlns:a16="http://schemas.microsoft.com/office/drawing/2014/main" val="2150679567"/>
                  </a:ext>
                </a:extLst>
              </a:tr>
              <a:tr h="460356">
                <a:tc>
                  <a:txBody>
                    <a:bodyPr/>
                    <a:lstStyle/>
                    <a:p>
                      <a:pPr marL="109538" indent="0" algn="l" fontAlgn="ctr"/>
                      <a:r>
                        <a:rPr lang="en-US" sz="1600" b="0" i="0" u="none" strike="noStrike" dirty="0">
                          <a:solidFill>
                            <a:srgbClr val="000000"/>
                          </a:solidFill>
                          <a:effectLst/>
                          <a:latin typeface="Calibri" panose="020F0502020204030204" pitchFamily="34" charset="0"/>
                        </a:rPr>
                        <a:t>A-2</a:t>
                      </a:r>
                    </a:p>
                  </a:txBody>
                  <a:tcPr marL="6350" marR="6350" marT="6350" marB="0" anchor="ctr">
                    <a:solidFill>
                      <a:schemeClr val="accent4">
                        <a:lumMod val="40000"/>
                        <a:lumOff val="60000"/>
                      </a:schemeClr>
                    </a:solidFill>
                  </a:tcPr>
                </a:tc>
                <a:tc>
                  <a:txBody>
                    <a:bodyPr/>
                    <a:lstStyle/>
                    <a:p>
                      <a:pPr algn="l" fontAlgn="ctr"/>
                      <a:r>
                        <a:rPr lang="en-US" sz="1600" b="0" i="0" u="none" strike="noStrike" dirty="0">
                          <a:solidFill>
                            <a:srgbClr val="000000"/>
                          </a:solidFill>
                          <a:effectLst/>
                          <a:latin typeface="Calibri" panose="020F0502020204030204" pitchFamily="34" charset="0"/>
                        </a:rPr>
                        <a:t> Total Participants Served (Cohort Period: mm/dd/</a:t>
                      </a:r>
                      <a:r>
                        <a:rPr lang="en-US" sz="1600" b="0" i="0" u="none" strike="noStrike" dirty="0" err="1">
                          <a:solidFill>
                            <a:srgbClr val="000000"/>
                          </a:solidFill>
                          <a:effectLst/>
                          <a:latin typeface="Calibri" panose="020F0502020204030204" pitchFamily="34" charset="0"/>
                        </a:rPr>
                        <a:t>yyyy</a:t>
                      </a:r>
                      <a:r>
                        <a:rPr lang="en-US" sz="1600" b="0" i="0" u="none" strike="noStrike" dirty="0">
                          <a:solidFill>
                            <a:srgbClr val="000000"/>
                          </a:solidFill>
                          <a:effectLst/>
                          <a:latin typeface="Calibri" panose="020F0502020204030204" pitchFamily="34" charset="0"/>
                        </a:rPr>
                        <a:t> - mm/dd/</a:t>
                      </a:r>
                      <a:r>
                        <a:rPr lang="en-US" sz="1600" b="0" i="0" u="none" strike="noStrike" dirty="0" err="1">
                          <a:solidFill>
                            <a:srgbClr val="000000"/>
                          </a:solidFill>
                          <a:effectLst/>
                          <a:latin typeface="Calibri" panose="020F0502020204030204" pitchFamily="34" charset="0"/>
                        </a:rPr>
                        <a:t>yyyy</a:t>
                      </a:r>
                      <a:r>
                        <a:rPr lang="en-US" sz="1600" b="0" i="0" u="none" strike="noStrike" dirty="0">
                          <a:solidFill>
                            <a:srgbClr val="000000"/>
                          </a:solidFill>
                          <a:effectLst/>
                          <a:latin typeface="Calibri" panose="020F0502020204030204" pitchFamily="34" charset="0"/>
                        </a:rPr>
                        <a:t>)</a:t>
                      </a:r>
                    </a:p>
                  </a:txBody>
                  <a:tcPr marL="6350" marR="6350" marT="6350" marB="0" anchor="ctr">
                    <a:solidFill>
                      <a:schemeClr val="accent4">
                        <a:lumMod val="40000"/>
                        <a:lumOff val="60000"/>
                      </a:schemeClr>
                    </a:solidFill>
                  </a:tcPr>
                </a:tc>
                <a:tc>
                  <a:txBody>
                    <a:bodyPr/>
                    <a:lstStyle/>
                    <a:p>
                      <a:pPr algn="l" fontAlgn="t"/>
                      <a:r>
                        <a:rPr lang="en-US" sz="1600" b="0" i="0" u="none" strike="noStrike" dirty="0">
                          <a:solidFill>
                            <a:schemeClr val="tx1"/>
                          </a:solidFill>
                          <a:effectLst/>
                          <a:latin typeface="Calibri" panose="020F0502020204030204" pitchFamily="34" charset="0"/>
                        </a:rPr>
                        <a:t>Count of UNIQUE RECORDS where </a:t>
                      </a:r>
                      <a:r>
                        <a:rPr lang="en-US" sz="1600" b="0" i="0" u="none" strike="noStrike" dirty="0">
                          <a:solidFill>
                            <a:srgbClr val="000000"/>
                          </a:solidFill>
                          <a:effectLst/>
                          <a:latin typeface="Calibri" panose="020F0502020204030204" pitchFamily="34" charset="0"/>
                        </a:rPr>
                        <a:t>(</a:t>
                      </a:r>
                      <a:r>
                        <a:rPr lang="en-US" sz="1600" b="0" i="0" u="none" strike="noStrike" dirty="0">
                          <a:solidFill>
                            <a:srgbClr val="A50021"/>
                          </a:solidFill>
                          <a:effectLst/>
                          <a:latin typeface="Calibri" panose="020F0502020204030204" pitchFamily="34" charset="0"/>
                        </a:rPr>
                        <a:t>[PIRL 105] = DEM1111 </a:t>
                      </a:r>
                      <a:r>
                        <a:rPr lang="en-US" sz="1600" b="0" i="0" u="none" strike="noStrike" dirty="0">
                          <a:solidFill>
                            <a:schemeClr val="tx1"/>
                          </a:solidFill>
                          <a:effectLst/>
                          <a:latin typeface="Calibri" panose="020F0502020204030204" pitchFamily="34" charset="0"/>
                        </a:rPr>
                        <a:t>and DATE OF PROGRAM ENTRY [PIRL 900] &lt;= end of the report period)) and (DATE OF PROGRAM EXIT [PIRL 901] =&gt; beginning of the report period or DATE OF PROGRAM EXIT [PIRL 901] is null)</a:t>
                      </a:r>
                    </a:p>
                    <a:p>
                      <a:pPr algn="l" fontAlgn="t"/>
                      <a:endParaRPr lang="en-US" sz="1600" b="0" i="0" u="none" strike="noStrike" dirty="0">
                        <a:solidFill>
                          <a:srgbClr val="000000"/>
                        </a:solidFill>
                        <a:effectLst/>
                        <a:latin typeface="Calibri" panose="020F0502020204030204" pitchFamily="34" charset="0"/>
                      </a:endParaRPr>
                    </a:p>
                  </a:txBody>
                  <a:tcPr marL="6350" marR="6350" marT="6350" marB="0">
                    <a:solidFill>
                      <a:schemeClr val="accent4">
                        <a:lumMod val="40000"/>
                        <a:lumOff val="60000"/>
                      </a:schemeClr>
                    </a:solidFill>
                  </a:tcPr>
                </a:tc>
                <a:extLst>
                  <a:ext uri="{0D108BD9-81ED-4DB2-BD59-A6C34878D82A}">
                    <a16:rowId xmlns:a16="http://schemas.microsoft.com/office/drawing/2014/main" val="3964398184"/>
                  </a:ext>
                </a:extLst>
              </a:tr>
            </a:tbl>
          </a:graphicData>
        </a:graphic>
      </p:graphicFrame>
    </p:spTree>
    <p:extLst>
      <p:ext uri="{BB962C8B-B14F-4D97-AF65-F5344CB8AC3E}">
        <p14:creationId xmlns:p14="http://schemas.microsoft.com/office/powerpoint/2010/main" val="22229404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DA7072-2284-744B-1715-20DE76FAB326}"/>
              </a:ext>
            </a:extLst>
          </p:cNvPr>
          <p:cNvSpPr>
            <a:spLocks noGrp="1"/>
          </p:cNvSpPr>
          <p:nvPr>
            <p:ph type="sldNum" sz="quarter" idx="12"/>
          </p:nvPr>
        </p:nvSpPr>
        <p:spPr/>
        <p:txBody>
          <a:bodyPr/>
          <a:lstStyle/>
          <a:p>
            <a:fld id="{158B7785-F6D6-45F8-833E-07BD84680091}" type="slidenum">
              <a:rPr lang="en-US" smtClean="0"/>
              <a:t>22</a:t>
            </a:fld>
            <a:endParaRPr lang="en-US"/>
          </a:p>
        </p:txBody>
      </p:sp>
      <p:sp>
        <p:nvSpPr>
          <p:cNvPr id="3" name="Title 2">
            <a:extLst>
              <a:ext uri="{FF2B5EF4-FFF2-40B4-BE49-F238E27FC236}">
                <a16:creationId xmlns:a16="http://schemas.microsoft.com/office/drawing/2014/main" id="{1D72057D-7E42-B4A4-570B-71C40F07387D}"/>
              </a:ext>
            </a:extLst>
          </p:cNvPr>
          <p:cNvSpPr>
            <a:spLocks noGrp="1"/>
          </p:cNvSpPr>
          <p:nvPr>
            <p:ph type="title"/>
          </p:nvPr>
        </p:nvSpPr>
        <p:spPr/>
        <p:txBody>
          <a:bodyPr/>
          <a:lstStyle/>
          <a:p>
            <a:r>
              <a:rPr lang="en-US" dirty="0"/>
              <a:t>Demo PIRL Schema – Tab 8</a:t>
            </a:r>
          </a:p>
        </p:txBody>
      </p:sp>
      <p:pic>
        <p:nvPicPr>
          <p:cNvPr id="7" name="Picture 6" descr="screen shot of a sample QPR">
            <a:extLst>
              <a:ext uri="{FF2B5EF4-FFF2-40B4-BE49-F238E27FC236}">
                <a16:creationId xmlns:a16="http://schemas.microsoft.com/office/drawing/2014/main" id="{7F0BABD1-58DE-87F3-5DF9-B777BB476130}"/>
              </a:ext>
            </a:extLst>
          </p:cNvPr>
          <p:cNvPicPr>
            <a:picLocks noChangeAspect="1"/>
          </p:cNvPicPr>
          <p:nvPr/>
        </p:nvPicPr>
        <p:blipFill>
          <a:blip r:embed="rId3"/>
          <a:stretch>
            <a:fillRect/>
          </a:stretch>
        </p:blipFill>
        <p:spPr>
          <a:xfrm>
            <a:off x="2013060" y="1132062"/>
            <a:ext cx="8165879" cy="49248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46238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95F73B-9B64-4CC3-9039-56FA3ED96B86}"/>
              </a:ext>
            </a:extLst>
          </p:cNvPr>
          <p:cNvSpPr>
            <a:spLocks noGrp="1"/>
          </p:cNvSpPr>
          <p:nvPr>
            <p:ph type="sldNum" sz="quarter" idx="12"/>
          </p:nvPr>
        </p:nvSpPr>
        <p:spPr/>
        <p:txBody>
          <a:bodyPr/>
          <a:lstStyle/>
          <a:p>
            <a:fld id="{158B7785-F6D6-45F8-833E-07BD84680091}" type="slidenum">
              <a:rPr lang="en-US" smtClean="0"/>
              <a:t>23</a:t>
            </a:fld>
            <a:endParaRPr lang="en-US"/>
          </a:p>
        </p:txBody>
      </p:sp>
      <p:sp>
        <p:nvSpPr>
          <p:cNvPr id="3" name="Title 2">
            <a:extLst>
              <a:ext uri="{FF2B5EF4-FFF2-40B4-BE49-F238E27FC236}">
                <a16:creationId xmlns:a16="http://schemas.microsoft.com/office/drawing/2014/main" id="{FE080411-9804-452A-8CA5-77F8D5E2D2C6}"/>
              </a:ext>
            </a:extLst>
          </p:cNvPr>
          <p:cNvSpPr>
            <a:spLocks noGrp="1"/>
          </p:cNvSpPr>
          <p:nvPr>
            <p:ph type="title"/>
          </p:nvPr>
        </p:nvSpPr>
        <p:spPr/>
        <p:txBody>
          <a:bodyPr/>
          <a:lstStyle/>
          <a:p>
            <a:r>
              <a:rPr lang="en-US" dirty="0"/>
              <a:t>PIRL Data Element Sections</a:t>
            </a:r>
          </a:p>
        </p:txBody>
      </p:sp>
      <p:sp>
        <p:nvSpPr>
          <p:cNvPr id="4" name="Content Placeholder 3">
            <a:extLst>
              <a:ext uri="{FF2B5EF4-FFF2-40B4-BE49-F238E27FC236}">
                <a16:creationId xmlns:a16="http://schemas.microsoft.com/office/drawing/2014/main" id="{0717BBBC-623F-4AF0-B757-0B4BE2D60711}"/>
              </a:ext>
            </a:extLst>
          </p:cNvPr>
          <p:cNvSpPr>
            <a:spLocks noGrp="1"/>
          </p:cNvSpPr>
          <p:nvPr>
            <p:ph idx="1"/>
          </p:nvPr>
        </p:nvSpPr>
        <p:spPr/>
        <p:txBody>
          <a:bodyPr/>
          <a:lstStyle/>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I </a:t>
            </a:r>
            <a:r>
              <a:rPr lang="en-US" sz="3600" dirty="0">
                <a:solidFill>
                  <a:srgbClr val="242021"/>
                </a:solidFill>
                <a:latin typeface="Calibri" panose="020F0502020204030204" pitchFamily="34" charset="0"/>
                <a:cs typeface="Arial" panose="020B0604020202020204" pitchFamily="34" charset="0"/>
              </a:rPr>
              <a:t>- Individual Information </a:t>
            </a:r>
            <a:r>
              <a:rPr lang="en-US" sz="2000" i="1" dirty="0">
                <a:solidFill>
                  <a:srgbClr val="242021"/>
                </a:solidFill>
                <a:latin typeface="Calibri" panose="020F0502020204030204" pitchFamily="34" charset="0"/>
                <a:cs typeface="Arial" panose="020B0604020202020204" pitchFamily="34" charset="0"/>
              </a:rPr>
              <a:t>(DEs 100-803)</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II </a:t>
            </a:r>
            <a:r>
              <a:rPr lang="en-US" sz="3600" dirty="0">
                <a:solidFill>
                  <a:srgbClr val="242021"/>
                </a:solidFill>
                <a:latin typeface="Calibri" panose="020F0502020204030204" pitchFamily="34" charset="0"/>
                <a:cs typeface="Arial" panose="020B0604020202020204" pitchFamily="34" charset="0"/>
              </a:rPr>
              <a:t>- Program Participation </a:t>
            </a:r>
            <a:r>
              <a:rPr lang="en-US" sz="2000" i="1" dirty="0">
                <a:solidFill>
                  <a:srgbClr val="242021"/>
                </a:solidFill>
                <a:latin typeface="Calibri" panose="020F0502020204030204" pitchFamily="34" charset="0"/>
                <a:cs typeface="Arial" panose="020B0604020202020204" pitchFamily="34" charset="0"/>
              </a:rPr>
              <a:t>(DEs 900-938)</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III </a:t>
            </a:r>
            <a:r>
              <a:rPr lang="en-US" sz="3600" dirty="0">
                <a:solidFill>
                  <a:srgbClr val="242021"/>
                </a:solidFill>
                <a:latin typeface="Calibri" panose="020F0502020204030204" pitchFamily="34" charset="0"/>
                <a:cs typeface="Arial" panose="020B0604020202020204" pitchFamily="34" charset="0"/>
              </a:rPr>
              <a:t>- Services and Activities </a:t>
            </a:r>
            <a:r>
              <a:rPr lang="en-US" sz="2000" i="1" dirty="0">
                <a:solidFill>
                  <a:srgbClr val="242021"/>
                </a:solidFill>
                <a:latin typeface="Calibri" panose="020F0502020204030204" pitchFamily="34" charset="0"/>
                <a:cs typeface="Arial" panose="020B0604020202020204" pitchFamily="34" charset="0"/>
              </a:rPr>
              <a:t>(DEs 1203-1409)</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a:t>
            </a:r>
            <a:r>
              <a:rPr lang="en-US" sz="3600" dirty="0">
                <a:solidFill>
                  <a:srgbClr val="242021"/>
                </a:solidFill>
                <a:latin typeface="Calibri" panose="020F0502020204030204" pitchFamily="34" charset="0"/>
                <a:cs typeface="Arial" panose="020B0604020202020204" pitchFamily="34" charset="0"/>
              </a:rPr>
              <a:t> </a:t>
            </a:r>
            <a:r>
              <a:rPr lang="en-US" sz="3600" b="1" dirty="0">
                <a:solidFill>
                  <a:srgbClr val="242021"/>
                </a:solidFill>
                <a:latin typeface="Calibri" panose="020F0502020204030204" pitchFamily="34" charset="0"/>
                <a:cs typeface="Arial" panose="020B0604020202020204" pitchFamily="34" charset="0"/>
              </a:rPr>
              <a:t>IV</a:t>
            </a:r>
            <a:r>
              <a:rPr lang="en-US" sz="3600" dirty="0">
                <a:solidFill>
                  <a:srgbClr val="242021"/>
                </a:solidFill>
                <a:latin typeface="Calibri" panose="020F0502020204030204" pitchFamily="34" charset="0"/>
                <a:cs typeface="Arial" panose="020B0604020202020204" pitchFamily="34" charset="0"/>
              </a:rPr>
              <a:t> - Program Outcomes </a:t>
            </a:r>
            <a:r>
              <a:rPr lang="en-US" sz="2000" i="1" dirty="0">
                <a:solidFill>
                  <a:srgbClr val="242021"/>
                </a:solidFill>
                <a:latin typeface="Calibri" panose="020F0502020204030204" pitchFamily="34" charset="0"/>
                <a:cs typeface="Arial" panose="020B0604020202020204" pitchFamily="34" charset="0"/>
              </a:rPr>
              <a:t>(DEs 1800-1813)</a:t>
            </a:r>
          </a:p>
          <a:p>
            <a:pPr marL="342900" lvl="0" indent="-342900" defTabSz="457200">
              <a:lnSpc>
                <a:spcPct val="100000"/>
              </a:lnSpc>
              <a:spcBef>
                <a:spcPts val="600"/>
              </a:spcBef>
              <a:spcAft>
                <a:spcPts val="600"/>
              </a:spcAft>
              <a:buClr>
                <a:srgbClr val="752832"/>
              </a:buClr>
              <a:buFont typeface="Wingdings" panose="05000000000000000000" pitchFamily="2" charset="2"/>
              <a:buChar char="§"/>
              <a:defRPr/>
            </a:pPr>
            <a:r>
              <a:rPr lang="en-US" sz="3600" b="1" dirty="0">
                <a:solidFill>
                  <a:srgbClr val="242021"/>
                </a:solidFill>
                <a:latin typeface="Calibri" panose="020F0502020204030204" pitchFamily="34" charset="0"/>
                <a:cs typeface="Arial" panose="020B0604020202020204" pitchFamily="34" charset="0"/>
              </a:rPr>
              <a:t>Section V </a:t>
            </a:r>
            <a:r>
              <a:rPr lang="en-US" sz="3600" dirty="0">
                <a:solidFill>
                  <a:srgbClr val="242021"/>
                </a:solidFill>
                <a:latin typeface="Calibri" panose="020F0502020204030204" pitchFamily="34" charset="0"/>
                <a:cs typeface="Arial" panose="020B0604020202020204" pitchFamily="34" charset="0"/>
              </a:rPr>
              <a:t>– Employment Outcomes </a:t>
            </a:r>
            <a:r>
              <a:rPr lang="en-US" sz="2000" i="1" dirty="0">
                <a:solidFill>
                  <a:srgbClr val="242021"/>
                </a:solidFill>
                <a:latin typeface="Calibri" panose="020F0502020204030204" pitchFamily="34" charset="0"/>
                <a:cs typeface="Arial" panose="020B0604020202020204" pitchFamily="34" charset="0"/>
              </a:rPr>
              <a:t>(DEs 2101-2700)</a:t>
            </a:r>
          </a:p>
          <a:p>
            <a:pPr marL="0" indent="0">
              <a:buNone/>
            </a:pPr>
            <a:endParaRPr lang="en-US" dirty="0"/>
          </a:p>
        </p:txBody>
      </p:sp>
    </p:spTree>
    <p:extLst>
      <p:ext uri="{BB962C8B-B14F-4D97-AF65-F5344CB8AC3E}">
        <p14:creationId xmlns:p14="http://schemas.microsoft.com/office/powerpoint/2010/main" val="3255961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50E9E2-DBCC-400F-9663-27F17E2DF1B5}"/>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A443B36C-0B99-42FC-9D84-ECE5ADF378D5}"/>
              </a:ext>
            </a:extLst>
          </p:cNvPr>
          <p:cNvSpPr>
            <a:spLocks noGrp="1"/>
          </p:cNvSpPr>
          <p:nvPr>
            <p:ph type="title"/>
          </p:nvPr>
        </p:nvSpPr>
        <p:spPr/>
        <p:txBody>
          <a:bodyPr/>
          <a:lstStyle/>
          <a:p>
            <a:r>
              <a:rPr lang="en-US" dirty="0"/>
              <a:t>Section I – Individual Information</a:t>
            </a:r>
          </a:p>
        </p:txBody>
      </p:sp>
      <p:sp>
        <p:nvSpPr>
          <p:cNvPr id="4" name="Content Placeholder 3">
            <a:extLst>
              <a:ext uri="{FF2B5EF4-FFF2-40B4-BE49-F238E27FC236}">
                <a16:creationId xmlns:a16="http://schemas.microsoft.com/office/drawing/2014/main" id="{F2B564E3-FE76-4400-ADF9-823EF0CD8C9E}"/>
              </a:ext>
            </a:extLst>
          </p:cNvPr>
          <p:cNvSpPr>
            <a:spLocks noGrp="1"/>
          </p:cNvSpPr>
          <p:nvPr>
            <p:ph idx="1"/>
          </p:nvPr>
        </p:nvSpPr>
        <p:spPr/>
        <p:txBody>
          <a:bodyPr/>
          <a:lstStyle/>
          <a:p>
            <a:r>
              <a:rPr lang="en-US" sz="4000" dirty="0"/>
              <a:t>Participant demographics</a:t>
            </a:r>
          </a:p>
          <a:p>
            <a:r>
              <a:rPr lang="en-US" sz="4000" dirty="0"/>
              <a:t>Employment status at entry</a:t>
            </a:r>
          </a:p>
          <a:p>
            <a:r>
              <a:rPr lang="en-US" sz="4000" dirty="0"/>
              <a:t>Special project ID codes</a:t>
            </a:r>
          </a:p>
          <a:p>
            <a:pPr marL="0" indent="0">
              <a:buNone/>
            </a:pPr>
            <a:endParaRPr lang="en-US" dirty="0"/>
          </a:p>
        </p:txBody>
      </p:sp>
    </p:spTree>
    <p:extLst>
      <p:ext uri="{BB962C8B-B14F-4D97-AF65-F5344CB8AC3E}">
        <p14:creationId xmlns:p14="http://schemas.microsoft.com/office/powerpoint/2010/main" val="3697694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36CB6F-36C0-4ECA-9080-AC21EBDB4C5A}"/>
              </a:ext>
            </a:extLst>
          </p:cNvPr>
          <p:cNvSpPr>
            <a:spLocks noGrp="1"/>
          </p:cNvSpPr>
          <p:nvPr>
            <p:ph type="sldNum" sz="quarter" idx="12"/>
          </p:nvPr>
        </p:nvSpPr>
        <p:spPr/>
        <p:txBody>
          <a:bodyPr/>
          <a:lstStyle/>
          <a:p>
            <a:fld id="{158B7785-F6D6-45F8-833E-07BD84680091}" type="slidenum">
              <a:rPr lang="en-US" smtClean="0"/>
              <a:t>25</a:t>
            </a:fld>
            <a:endParaRPr lang="en-US"/>
          </a:p>
        </p:txBody>
      </p:sp>
      <p:sp>
        <p:nvSpPr>
          <p:cNvPr id="3" name="Title 2">
            <a:extLst>
              <a:ext uri="{FF2B5EF4-FFF2-40B4-BE49-F238E27FC236}">
                <a16:creationId xmlns:a16="http://schemas.microsoft.com/office/drawing/2014/main" id="{1022F38B-059E-481E-9EF4-BA0A6D57FA14}"/>
              </a:ext>
            </a:extLst>
          </p:cNvPr>
          <p:cNvSpPr>
            <a:spLocks noGrp="1"/>
          </p:cNvSpPr>
          <p:nvPr>
            <p:ph type="title"/>
          </p:nvPr>
        </p:nvSpPr>
        <p:spPr/>
        <p:txBody>
          <a:bodyPr>
            <a:normAutofit/>
          </a:bodyPr>
          <a:lstStyle/>
          <a:p>
            <a:r>
              <a:rPr lang="en-US" dirty="0"/>
              <a:t>Employment Status at Program Entry for Participants</a:t>
            </a:r>
          </a:p>
        </p:txBody>
      </p:sp>
      <p:sp>
        <p:nvSpPr>
          <p:cNvPr id="4" name="Content Placeholder 3">
            <a:extLst>
              <a:ext uri="{FF2B5EF4-FFF2-40B4-BE49-F238E27FC236}">
                <a16:creationId xmlns:a16="http://schemas.microsoft.com/office/drawing/2014/main" id="{921634A5-84A9-4C32-A51D-B5E584AC7222}"/>
              </a:ext>
            </a:extLst>
          </p:cNvPr>
          <p:cNvSpPr>
            <a:spLocks noGrp="1"/>
          </p:cNvSpPr>
          <p:nvPr>
            <p:ph idx="1"/>
          </p:nvPr>
        </p:nvSpPr>
        <p:spPr>
          <a:xfrm>
            <a:off x="805866" y="964504"/>
            <a:ext cx="11081334" cy="5212459"/>
          </a:xfrm>
        </p:spPr>
        <p:txBody>
          <a:bodyPr>
            <a:normAutofit/>
          </a:bodyPr>
          <a:lstStyle/>
          <a:p>
            <a:pPr marL="0" indent="0">
              <a:buNone/>
            </a:pPr>
            <a:r>
              <a:rPr lang="en-US" b="1" dirty="0">
                <a:solidFill>
                  <a:srgbClr val="FF0000"/>
                </a:solidFill>
              </a:rPr>
              <a:t>PIRL 400 </a:t>
            </a:r>
            <a:r>
              <a:rPr lang="en-US" b="1" dirty="0">
                <a:solidFill>
                  <a:srgbClr val="242021"/>
                </a:solidFill>
              </a:rPr>
              <a:t>Employment Status at Entry</a:t>
            </a:r>
          </a:p>
          <a:p>
            <a:pPr marL="0" indent="0">
              <a:buNone/>
            </a:pPr>
            <a:r>
              <a:rPr lang="en-US" dirty="0">
                <a:solidFill>
                  <a:srgbClr val="242021"/>
                </a:solidFill>
              </a:rPr>
              <a:t>Logic Rule: Mandatory Field; Must Not be Blank</a:t>
            </a:r>
            <a:endParaRPr lang="en-US" b="1" dirty="0">
              <a:solidFill>
                <a:srgbClr val="242021"/>
              </a:solidFill>
            </a:endParaRPr>
          </a:p>
          <a:p>
            <a:r>
              <a:rPr lang="en-US" b="1" dirty="0">
                <a:solidFill>
                  <a:srgbClr val="242021"/>
                </a:solidFill>
              </a:rPr>
              <a:t>Underemployed: </a:t>
            </a:r>
            <a:r>
              <a:rPr lang="en-US" dirty="0">
                <a:solidFill>
                  <a:srgbClr val="242021"/>
                </a:solidFill>
              </a:rPr>
              <a:t>(PIRL 400 Code Value = 1 Employed </a:t>
            </a:r>
            <a:r>
              <a:rPr lang="en-US" b="1" dirty="0">
                <a:solidFill>
                  <a:srgbClr val="242021"/>
                </a:solidFill>
              </a:rPr>
              <a:t>AND</a:t>
            </a:r>
            <a:r>
              <a:rPr lang="en-US" dirty="0">
                <a:solidFill>
                  <a:srgbClr val="242021"/>
                </a:solidFill>
              </a:rPr>
              <a:t> PIRL 2101: Underemployed Worker; Code Value 1 = Yes)</a:t>
            </a:r>
            <a:endParaRPr lang="en-US" dirty="0">
              <a:solidFill>
                <a:srgbClr val="242021"/>
              </a:solidFill>
              <a:latin typeface="Arial" panose="020B0604020202020204"/>
            </a:endParaRPr>
          </a:p>
          <a:p>
            <a:r>
              <a:rPr lang="en-US" b="1" dirty="0">
                <a:solidFill>
                  <a:srgbClr val="242021"/>
                </a:solidFill>
              </a:rPr>
              <a:t>Unemployed: </a:t>
            </a:r>
            <a:r>
              <a:rPr lang="en-US" dirty="0">
                <a:solidFill>
                  <a:srgbClr val="242021"/>
                </a:solidFill>
              </a:rPr>
              <a:t>(PIRL 400: Employment Status at Program Entry; Code Value = 0)</a:t>
            </a:r>
            <a:endParaRPr lang="en-US" dirty="0">
              <a:solidFill>
                <a:srgbClr val="242021"/>
              </a:solidFill>
              <a:latin typeface="Arial" panose="020B0604020202020204"/>
            </a:endParaRPr>
          </a:p>
          <a:p>
            <a:r>
              <a:rPr lang="en-US" b="1" dirty="0">
                <a:solidFill>
                  <a:srgbClr val="242021"/>
                </a:solidFill>
              </a:rPr>
              <a:t>Employed </a:t>
            </a:r>
            <a:r>
              <a:rPr lang="en-US" dirty="0">
                <a:solidFill>
                  <a:srgbClr val="242021"/>
                </a:solidFill>
              </a:rPr>
              <a:t>(PIRL 400: Employment Status at Program Entry; Code Value = 1)</a:t>
            </a:r>
          </a:p>
          <a:p>
            <a:r>
              <a:rPr lang="en-US" b="1" dirty="0">
                <a:solidFill>
                  <a:srgbClr val="242021"/>
                </a:solidFill>
              </a:rPr>
              <a:t>Incumbent Worker: </a:t>
            </a:r>
            <a:r>
              <a:rPr lang="en-US" dirty="0">
                <a:solidFill>
                  <a:srgbClr val="242021"/>
                </a:solidFill>
              </a:rPr>
              <a:t>(PIRL 400 Code Value = 1 Employed </a:t>
            </a:r>
            <a:r>
              <a:rPr lang="en-US" b="1" dirty="0">
                <a:solidFill>
                  <a:srgbClr val="242021"/>
                </a:solidFill>
              </a:rPr>
              <a:t>AND</a:t>
            </a:r>
            <a:r>
              <a:rPr lang="en-US" dirty="0">
                <a:solidFill>
                  <a:srgbClr val="242021"/>
                </a:solidFill>
              </a:rPr>
              <a:t> PIRL 907: Recipient of Incumbent Worker Training; Code Value = 4 </a:t>
            </a:r>
            <a:r>
              <a:rPr lang="en-US" dirty="0">
                <a:solidFill>
                  <a:srgbClr val="242021"/>
                </a:solidFill>
                <a:highlight>
                  <a:srgbClr val="FFFF00"/>
                </a:highlight>
              </a:rPr>
              <a:t>H-1B Funded Grant</a:t>
            </a:r>
            <a:r>
              <a:rPr lang="en-US" dirty="0">
                <a:solidFill>
                  <a:srgbClr val="242021"/>
                </a:solidFill>
              </a:rPr>
              <a:t>)</a:t>
            </a:r>
          </a:p>
          <a:p>
            <a:pPr marL="0" indent="0">
              <a:buNone/>
            </a:pPr>
            <a:endParaRPr lang="en-US" dirty="0"/>
          </a:p>
          <a:p>
            <a:pPr marL="0" indent="0">
              <a:buNone/>
            </a:pPr>
            <a:endParaRPr lang="en-US" dirty="0"/>
          </a:p>
        </p:txBody>
      </p:sp>
      <p:sp>
        <p:nvSpPr>
          <p:cNvPr id="6" name="Rectangle 5"/>
          <p:cNvSpPr/>
          <p:nvPr/>
        </p:nvSpPr>
        <p:spPr>
          <a:xfrm>
            <a:off x="212888" y="5297160"/>
            <a:ext cx="11824712" cy="646331"/>
          </a:xfrm>
          <a:prstGeom prst="rect">
            <a:avLst/>
          </a:prstGeom>
        </p:spPr>
        <p:txBody>
          <a:bodyPr wrap="none">
            <a:spAutoFit/>
          </a:bodyPr>
          <a:lstStyle/>
          <a:p>
            <a:r>
              <a:rPr lang="en-US" sz="3600" b="1" i="1" dirty="0">
                <a:solidFill>
                  <a:srgbClr val="0070C0"/>
                </a:solidFill>
              </a:rPr>
              <a:t>Participant Status at Entry is Key. It does not change in WIPS.</a:t>
            </a:r>
          </a:p>
        </p:txBody>
      </p:sp>
    </p:spTree>
    <p:extLst>
      <p:ext uri="{BB962C8B-B14F-4D97-AF65-F5344CB8AC3E}">
        <p14:creationId xmlns:p14="http://schemas.microsoft.com/office/powerpoint/2010/main" val="1904093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336C6D4-AE10-436D-9DE8-89FAEB6369B4}"/>
              </a:ext>
            </a:extLst>
          </p:cNvPr>
          <p:cNvSpPr>
            <a:spLocks noGrp="1"/>
          </p:cNvSpPr>
          <p:nvPr>
            <p:ph type="sldNum" sz="quarter" idx="12"/>
          </p:nvPr>
        </p:nvSpPr>
        <p:spPr/>
        <p:txBody>
          <a:bodyPr/>
          <a:lstStyle/>
          <a:p>
            <a:fld id="{158B7785-F6D6-45F8-833E-07BD84680091}" type="slidenum">
              <a:rPr lang="en-US" smtClean="0"/>
              <a:t>26</a:t>
            </a:fld>
            <a:endParaRPr lang="en-US"/>
          </a:p>
        </p:txBody>
      </p:sp>
      <p:sp>
        <p:nvSpPr>
          <p:cNvPr id="3" name="Title 2">
            <a:extLst>
              <a:ext uri="{FF2B5EF4-FFF2-40B4-BE49-F238E27FC236}">
                <a16:creationId xmlns:a16="http://schemas.microsoft.com/office/drawing/2014/main" id="{E6501DFF-6DFF-422D-8046-1BC96C2DB38A}"/>
              </a:ext>
            </a:extLst>
          </p:cNvPr>
          <p:cNvSpPr>
            <a:spLocks noGrp="1"/>
          </p:cNvSpPr>
          <p:nvPr>
            <p:ph type="title"/>
          </p:nvPr>
        </p:nvSpPr>
        <p:spPr>
          <a:xfrm>
            <a:off x="805866" y="196389"/>
            <a:ext cx="11081334" cy="786384"/>
          </a:xfrm>
        </p:spPr>
        <p:txBody>
          <a:bodyPr>
            <a:normAutofit fontScale="90000"/>
          </a:bodyPr>
          <a:lstStyle/>
          <a:p>
            <a:pPr defTabSz="914354">
              <a:defRPr/>
            </a:pPr>
            <a:r>
              <a:rPr lang="en-US" dirty="0">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latin typeface="Arial" panose="020B0604020202020204"/>
              </a:rPr>
              <a:t>PIRL 105, 106, 107: Special Project ID Codes</a:t>
            </a:r>
            <a:br>
              <a:rPr lang="en-US" dirty="0">
                <a:gradFill>
                  <a:gsLst>
                    <a:gs pos="58000">
                      <a:srgbClr val="0075BF">
                        <a:lumMod val="75000"/>
                      </a:srgbClr>
                    </a:gs>
                    <a:gs pos="100000">
                      <a:srgbClr val="124D95"/>
                    </a:gs>
                    <a:gs pos="19000">
                      <a:srgbClr val="124D95">
                        <a:lumMod val="75000"/>
                      </a:srgbClr>
                    </a:gs>
                    <a:gs pos="46885">
                      <a:srgbClr val="124D95"/>
                    </a:gs>
                    <a:gs pos="59000">
                      <a:srgbClr val="124D95">
                        <a:lumMod val="70000"/>
                      </a:srgbClr>
                    </a:gs>
                  </a:gsLst>
                  <a:lin ang="5400000" scaled="1"/>
                </a:gradFill>
                <a:effectLst>
                  <a:innerShdw blurRad="101600" dist="50800" dir="18900000">
                    <a:srgbClr val="124D95">
                      <a:lumMod val="50000"/>
                      <a:alpha val="70000"/>
                    </a:srgbClr>
                  </a:innerShdw>
                </a:effectLst>
                <a:latin typeface="Arial" panose="020B0604020202020204"/>
              </a:rPr>
            </a:br>
            <a:endParaRPr lang="en-US" dirty="0"/>
          </a:p>
        </p:txBody>
      </p:sp>
      <p:sp>
        <p:nvSpPr>
          <p:cNvPr id="4" name="Content Placeholder 3">
            <a:extLst>
              <a:ext uri="{FF2B5EF4-FFF2-40B4-BE49-F238E27FC236}">
                <a16:creationId xmlns:a16="http://schemas.microsoft.com/office/drawing/2014/main" id="{B2E862C2-DED4-4F50-816C-438C4FEF1732}"/>
              </a:ext>
            </a:extLst>
          </p:cNvPr>
          <p:cNvSpPr>
            <a:spLocks noGrp="1"/>
          </p:cNvSpPr>
          <p:nvPr>
            <p:ph idx="1"/>
          </p:nvPr>
        </p:nvSpPr>
        <p:spPr>
          <a:xfrm>
            <a:off x="805866" y="1137446"/>
            <a:ext cx="11081334" cy="5218904"/>
          </a:xfrm>
        </p:spPr>
        <p:txBody>
          <a:bodyPr>
            <a:normAutofit fontScale="92500" lnSpcReduction="10000"/>
          </a:bodyPr>
          <a:lstStyle/>
          <a:p>
            <a:pPr marL="0" indent="0">
              <a:buNone/>
            </a:pPr>
            <a:endParaRPr lang="en-US" b="1" dirty="0">
              <a:solidFill>
                <a:srgbClr val="242021"/>
              </a:solidFill>
            </a:endParaRPr>
          </a:p>
          <a:p>
            <a:pPr marL="0" indent="0">
              <a:buNone/>
            </a:pPr>
            <a:endParaRPr lang="en-US" b="1" dirty="0">
              <a:solidFill>
                <a:srgbClr val="242021"/>
              </a:solidFill>
            </a:endParaRPr>
          </a:p>
          <a:p>
            <a:pPr marL="0" indent="0">
              <a:buNone/>
            </a:pPr>
            <a:endParaRPr lang="en-US" b="1" dirty="0">
              <a:solidFill>
                <a:srgbClr val="242021"/>
              </a:solidFill>
            </a:endParaRPr>
          </a:p>
          <a:p>
            <a:pPr marL="0" indent="0">
              <a:buNone/>
            </a:pPr>
            <a:r>
              <a:rPr lang="en-US" b="1" dirty="0">
                <a:solidFill>
                  <a:srgbClr val="242021"/>
                </a:solidFill>
              </a:rPr>
              <a:t>Reporting Guidance: </a:t>
            </a:r>
          </a:p>
          <a:p>
            <a:pPr>
              <a:lnSpc>
                <a:spcPct val="120000"/>
              </a:lnSpc>
              <a:spcBef>
                <a:spcPts val="600"/>
              </a:spcBef>
              <a:spcAft>
                <a:spcPts val="600"/>
              </a:spcAft>
              <a:buClr>
                <a:srgbClr val="9E1C30"/>
              </a:buClr>
              <a:buFont typeface="Wingdings" panose="05000000000000000000" pitchFamily="2" charset="2"/>
              <a:buChar char="§"/>
            </a:pPr>
            <a:r>
              <a:rPr lang="en-US" dirty="0">
                <a:solidFill>
                  <a:srgbClr val="242021"/>
                </a:solidFill>
              </a:rPr>
              <a:t>Data elements to indicate use of the demonstration schema and which grant program</a:t>
            </a:r>
          </a:p>
          <a:p>
            <a:pPr>
              <a:lnSpc>
                <a:spcPct val="120000"/>
              </a:lnSpc>
              <a:spcBef>
                <a:spcPts val="600"/>
              </a:spcBef>
              <a:spcAft>
                <a:spcPts val="600"/>
              </a:spcAft>
              <a:buClr>
                <a:srgbClr val="9E1C30"/>
              </a:buClr>
              <a:buFont typeface="Wingdings" panose="05000000000000000000" pitchFamily="2" charset="2"/>
              <a:buChar char="§"/>
            </a:pPr>
            <a:r>
              <a:rPr lang="en-US" dirty="0"/>
              <a:t>Grantees will use </a:t>
            </a:r>
            <a:r>
              <a:rPr lang="en-US" b="1" dirty="0"/>
              <a:t>PIRL 105 </a:t>
            </a:r>
            <a:r>
              <a:rPr lang="en-US" dirty="0"/>
              <a:t>to indicate use of the demonstration schema = </a:t>
            </a:r>
            <a:r>
              <a:rPr lang="en-US" b="1" dirty="0"/>
              <a:t>DEM1111</a:t>
            </a:r>
          </a:p>
          <a:p>
            <a:pPr>
              <a:lnSpc>
                <a:spcPct val="120000"/>
              </a:lnSpc>
              <a:spcBef>
                <a:spcPts val="600"/>
              </a:spcBef>
              <a:spcAft>
                <a:spcPts val="600"/>
              </a:spcAft>
              <a:buClr>
                <a:srgbClr val="9E1C30"/>
              </a:buClr>
              <a:buFont typeface="Wingdings" panose="05000000000000000000" pitchFamily="2" charset="2"/>
              <a:buChar char="§"/>
            </a:pPr>
            <a:r>
              <a:rPr lang="en-US" dirty="0"/>
              <a:t>Grantees will use </a:t>
            </a:r>
            <a:r>
              <a:rPr lang="en-US" b="1" dirty="0"/>
              <a:t>PIRL 106 </a:t>
            </a:r>
            <a:r>
              <a:rPr lang="en-US" dirty="0"/>
              <a:t>to indicate which round of SCC</a:t>
            </a:r>
          </a:p>
          <a:p>
            <a:pPr lvl="1">
              <a:lnSpc>
                <a:spcPct val="120000"/>
              </a:lnSpc>
              <a:spcBef>
                <a:spcPts val="600"/>
              </a:spcBef>
              <a:spcAft>
                <a:spcPts val="600"/>
              </a:spcAft>
              <a:buClr>
                <a:srgbClr val="9E1C30"/>
              </a:buClr>
              <a:buFont typeface="Wingdings" panose="05000000000000000000" pitchFamily="2" charset="2"/>
              <a:buChar char="§"/>
            </a:pPr>
            <a:r>
              <a:rPr lang="en-US" dirty="0">
                <a:solidFill>
                  <a:schemeClr val="tx1"/>
                </a:solidFill>
              </a:rPr>
              <a:t>SCC, Round 1 = </a:t>
            </a:r>
            <a:r>
              <a:rPr lang="en-US" b="1" dirty="0">
                <a:solidFill>
                  <a:schemeClr val="tx1"/>
                </a:solidFill>
              </a:rPr>
              <a:t>SCC1111</a:t>
            </a:r>
          </a:p>
          <a:p>
            <a:pPr lvl="1">
              <a:lnSpc>
                <a:spcPct val="120000"/>
              </a:lnSpc>
              <a:spcBef>
                <a:spcPts val="600"/>
              </a:spcBef>
              <a:spcAft>
                <a:spcPts val="600"/>
              </a:spcAft>
              <a:buClr>
                <a:srgbClr val="9E1C30"/>
              </a:buClr>
              <a:buFont typeface="Wingdings" panose="05000000000000000000" pitchFamily="2" charset="2"/>
              <a:buChar char="§"/>
            </a:pPr>
            <a:r>
              <a:rPr lang="en-US" dirty="0">
                <a:solidFill>
                  <a:schemeClr val="tx1"/>
                </a:solidFill>
              </a:rPr>
              <a:t>SCC, Round 2 = </a:t>
            </a:r>
            <a:r>
              <a:rPr lang="en-US" b="1" dirty="0">
                <a:solidFill>
                  <a:schemeClr val="tx1"/>
                </a:solidFill>
              </a:rPr>
              <a:t>SCC2222</a:t>
            </a:r>
          </a:p>
          <a:p>
            <a:pPr lvl="1">
              <a:lnSpc>
                <a:spcPct val="120000"/>
              </a:lnSpc>
              <a:spcBef>
                <a:spcPts val="600"/>
              </a:spcBef>
              <a:spcAft>
                <a:spcPts val="600"/>
              </a:spcAft>
              <a:buClr>
                <a:srgbClr val="9E1C30"/>
              </a:buClr>
              <a:buFont typeface="Wingdings" panose="05000000000000000000" pitchFamily="2" charset="2"/>
              <a:buChar char="§"/>
            </a:pPr>
            <a:r>
              <a:rPr lang="en-US" dirty="0">
                <a:solidFill>
                  <a:schemeClr val="tx1"/>
                </a:solidFill>
              </a:rPr>
              <a:t>SCC, Round 3 = </a:t>
            </a:r>
            <a:r>
              <a:rPr lang="en-US" b="1" dirty="0">
                <a:solidFill>
                  <a:schemeClr val="tx1"/>
                </a:solidFill>
              </a:rPr>
              <a:t>SCC3333</a:t>
            </a:r>
          </a:p>
        </p:txBody>
      </p:sp>
      <p:graphicFrame>
        <p:nvGraphicFramePr>
          <p:cNvPr id="6" name="Table 6">
            <a:extLst>
              <a:ext uri="{FF2B5EF4-FFF2-40B4-BE49-F238E27FC236}">
                <a16:creationId xmlns:a16="http://schemas.microsoft.com/office/drawing/2014/main" id="{BDCF9C6D-5C91-3594-2A61-A12631B05906}"/>
              </a:ext>
            </a:extLst>
          </p:cNvPr>
          <p:cNvGraphicFramePr>
            <a:graphicFrameLocks noGrp="1"/>
          </p:cNvGraphicFramePr>
          <p:nvPr>
            <p:extLst>
              <p:ext uri="{D42A27DB-BD31-4B8C-83A1-F6EECF244321}">
                <p14:modId xmlns:p14="http://schemas.microsoft.com/office/powerpoint/2010/main" val="930930370"/>
              </p:ext>
            </p:extLst>
          </p:nvPr>
        </p:nvGraphicFramePr>
        <p:xfrm>
          <a:off x="2032000" y="1093671"/>
          <a:ext cx="8128000" cy="1478280"/>
        </p:xfrm>
        <a:graphic>
          <a:graphicData uri="http://schemas.openxmlformats.org/drawingml/2006/table">
            <a:tbl>
              <a:tblPr firstRow="1" bandRow="1">
                <a:tableStyleId>{5C22544A-7EE6-4342-B048-85BDC9FD1C3A}</a:tableStyleId>
              </a:tblPr>
              <a:tblGrid>
                <a:gridCol w="2119376">
                  <a:extLst>
                    <a:ext uri="{9D8B030D-6E8A-4147-A177-3AD203B41FA5}">
                      <a16:colId xmlns:a16="http://schemas.microsoft.com/office/drawing/2014/main" val="1520660214"/>
                    </a:ext>
                  </a:extLst>
                </a:gridCol>
                <a:gridCol w="6008624">
                  <a:extLst>
                    <a:ext uri="{9D8B030D-6E8A-4147-A177-3AD203B41FA5}">
                      <a16:colId xmlns:a16="http://schemas.microsoft.com/office/drawing/2014/main" val="3195123005"/>
                    </a:ext>
                  </a:extLst>
                </a:gridCol>
              </a:tblGrid>
              <a:tr h="370840">
                <a:tc>
                  <a:txBody>
                    <a:bodyPr/>
                    <a:lstStyle/>
                    <a:p>
                      <a:r>
                        <a:rPr lang="en-US" dirty="0"/>
                        <a:t>Data Element</a:t>
                      </a:r>
                    </a:p>
                  </a:txBody>
                  <a:tcPr/>
                </a:tc>
                <a:tc>
                  <a:txBody>
                    <a:bodyPr/>
                    <a:lstStyle/>
                    <a:p>
                      <a:r>
                        <a:rPr lang="en-US" dirty="0"/>
                        <a:t>Data Element Definition</a:t>
                      </a:r>
                    </a:p>
                  </a:txBody>
                  <a:tcPr/>
                </a:tc>
                <a:extLst>
                  <a:ext uri="{0D108BD9-81ED-4DB2-BD59-A6C34878D82A}">
                    <a16:rowId xmlns:a16="http://schemas.microsoft.com/office/drawing/2014/main" val="1913522098"/>
                  </a:ext>
                </a:extLst>
              </a:tr>
              <a:tr h="370840">
                <a:tc>
                  <a:txBody>
                    <a:bodyPr/>
                    <a:lstStyle/>
                    <a:p>
                      <a:r>
                        <a:rPr lang="en-US" b="1" dirty="0"/>
                        <a:t>PIRL 105</a:t>
                      </a:r>
                    </a:p>
                  </a:txBody>
                  <a:tcPr/>
                </a:tc>
                <a:tc>
                  <a:txBody>
                    <a:bodyPr/>
                    <a:lstStyle/>
                    <a:p>
                      <a:r>
                        <a:rPr lang="en-US" dirty="0"/>
                        <a:t>Special Project ID – 1  </a:t>
                      </a:r>
                    </a:p>
                  </a:txBody>
                  <a:tcPr/>
                </a:tc>
                <a:extLst>
                  <a:ext uri="{0D108BD9-81ED-4DB2-BD59-A6C34878D82A}">
                    <a16:rowId xmlns:a16="http://schemas.microsoft.com/office/drawing/2014/main" val="3417173686"/>
                  </a:ext>
                </a:extLst>
              </a:tr>
              <a:tr h="121465">
                <a:tc>
                  <a:txBody>
                    <a:bodyPr/>
                    <a:lstStyle/>
                    <a:p>
                      <a:r>
                        <a:rPr lang="en-US" b="1" dirty="0"/>
                        <a:t>PIRL 106</a:t>
                      </a:r>
                    </a:p>
                  </a:txBody>
                  <a:tcPr/>
                </a:tc>
                <a:tc>
                  <a:txBody>
                    <a:bodyPr/>
                    <a:lstStyle/>
                    <a:p>
                      <a:r>
                        <a:rPr lang="en-US" dirty="0"/>
                        <a:t>Special Project ID – 2</a:t>
                      </a:r>
                    </a:p>
                  </a:txBody>
                  <a:tcPr/>
                </a:tc>
                <a:extLst>
                  <a:ext uri="{0D108BD9-81ED-4DB2-BD59-A6C34878D82A}">
                    <a16:rowId xmlns:a16="http://schemas.microsoft.com/office/drawing/2014/main" val="4290092748"/>
                  </a:ext>
                </a:extLst>
              </a:tr>
              <a:tr h="370840">
                <a:tc>
                  <a:txBody>
                    <a:bodyPr/>
                    <a:lstStyle/>
                    <a:p>
                      <a:r>
                        <a:rPr lang="en-US" b="1" dirty="0"/>
                        <a:t>PIRL 107</a:t>
                      </a:r>
                    </a:p>
                  </a:txBody>
                  <a:tcPr/>
                </a:tc>
                <a:tc>
                  <a:txBody>
                    <a:bodyPr/>
                    <a:lstStyle/>
                    <a:p>
                      <a:r>
                        <a:rPr lang="en-US" dirty="0"/>
                        <a:t>Special Project ID – 3</a:t>
                      </a:r>
                    </a:p>
                  </a:txBody>
                  <a:tcPr/>
                </a:tc>
                <a:extLst>
                  <a:ext uri="{0D108BD9-81ED-4DB2-BD59-A6C34878D82A}">
                    <a16:rowId xmlns:a16="http://schemas.microsoft.com/office/drawing/2014/main" val="303200537"/>
                  </a:ext>
                </a:extLst>
              </a:tr>
            </a:tbl>
          </a:graphicData>
        </a:graphic>
      </p:graphicFrame>
    </p:spTree>
    <p:extLst>
      <p:ext uri="{BB962C8B-B14F-4D97-AF65-F5344CB8AC3E}">
        <p14:creationId xmlns:p14="http://schemas.microsoft.com/office/powerpoint/2010/main" val="258547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BE8D5A-DCDD-4DCE-9D87-61034F08ED73}"/>
              </a:ext>
            </a:extLst>
          </p:cNvPr>
          <p:cNvSpPr>
            <a:spLocks noGrp="1"/>
          </p:cNvSpPr>
          <p:nvPr>
            <p:ph type="sldNum" sz="quarter" idx="12"/>
          </p:nvPr>
        </p:nvSpPr>
        <p:spPr/>
        <p:txBody>
          <a:bodyPr/>
          <a:lstStyle/>
          <a:p>
            <a:fld id="{158B7785-F6D6-45F8-833E-07BD84680091}" type="slidenum">
              <a:rPr lang="en-US" smtClean="0"/>
              <a:t>27</a:t>
            </a:fld>
            <a:endParaRPr lang="en-US"/>
          </a:p>
        </p:txBody>
      </p:sp>
      <p:sp>
        <p:nvSpPr>
          <p:cNvPr id="3" name="Title 2">
            <a:extLst>
              <a:ext uri="{FF2B5EF4-FFF2-40B4-BE49-F238E27FC236}">
                <a16:creationId xmlns:a16="http://schemas.microsoft.com/office/drawing/2014/main" id="{6CD24862-CE24-40E8-B736-D17ECEE7B2C8}"/>
              </a:ext>
            </a:extLst>
          </p:cNvPr>
          <p:cNvSpPr>
            <a:spLocks noGrp="1"/>
          </p:cNvSpPr>
          <p:nvPr>
            <p:ph type="title"/>
          </p:nvPr>
        </p:nvSpPr>
        <p:spPr>
          <a:xfrm>
            <a:off x="805866" y="103436"/>
            <a:ext cx="11081334" cy="786384"/>
          </a:xfrm>
        </p:spPr>
        <p:txBody>
          <a:bodyPr>
            <a:normAutofit fontScale="90000"/>
          </a:bodyPr>
          <a:lstStyle/>
          <a:p>
            <a:r>
              <a:rPr lang="en-US" dirty="0"/>
              <a:t>Section II and III – Program Participation Information and</a:t>
            </a:r>
            <a:br>
              <a:rPr lang="en-US" dirty="0"/>
            </a:br>
            <a:r>
              <a:rPr lang="en-US" dirty="0"/>
              <a:t>Services and Activities</a:t>
            </a:r>
          </a:p>
        </p:txBody>
      </p:sp>
      <p:sp>
        <p:nvSpPr>
          <p:cNvPr id="4" name="Content Placeholder 3">
            <a:extLst>
              <a:ext uri="{FF2B5EF4-FFF2-40B4-BE49-F238E27FC236}">
                <a16:creationId xmlns:a16="http://schemas.microsoft.com/office/drawing/2014/main" id="{AAE91B74-F9F8-4D5E-998C-1DEAECF02197}"/>
              </a:ext>
            </a:extLst>
          </p:cNvPr>
          <p:cNvSpPr>
            <a:spLocks noGrp="1"/>
          </p:cNvSpPr>
          <p:nvPr>
            <p:ph idx="1"/>
          </p:nvPr>
        </p:nvSpPr>
        <p:spPr/>
        <p:txBody>
          <a:bodyPr/>
          <a:lstStyle/>
          <a:p>
            <a:r>
              <a:rPr lang="en-US" dirty="0"/>
              <a:t>Dates of Program Entry</a:t>
            </a:r>
          </a:p>
          <a:p>
            <a:r>
              <a:rPr lang="en-US" dirty="0"/>
              <a:t>Dates of Exit</a:t>
            </a:r>
          </a:p>
          <a:p>
            <a:r>
              <a:rPr lang="en-US" dirty="0"/>
              <a:t>Types of Training Activities</a:t>
            </a:r>
          </a:p>
          <a:p>
            <a:r>
              <a:rPr lang="en-US" dirty="0"/>
              <a:t>Work Experience Opportunities</a:t>
            </a:r>
          </a:p>
          <a:p>
            <a:r>
              <a:rPr lang="en-US" dirty="0"/>
              <a:t>Supportive Services</a:t>
            </a:r>
          </a:p>
          <a:p>
            <a:endParaRPr lang="en-US" b="1" dirty="0"/>
          </a:p>
        </p:txBody>
      </p:sp>
    </p:spTree>
    <p:extLst>
      <p:ext uri="{BB962C8B-B14F-4D97-AF65-F5344CB8AC3E}">
        <p14:creationId xmlns:p14="http://schemas.microsoft.com/office/powerpoint/2010/main" val="28183617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28</a:t>
            </a:fld>
            <a:endParaRPr lang="en-US"/>
          </a:p>
        </p:txBody>
      </p:sp>
      <p:sp>
        <p:nvSpPr>
          <p:cNvPr id="3" name="Title 2"/>
          <p:cNvSpPr>
            <a:spLocks noGrp="1"/>
          </p:cNvSpPr>
          <p:nvPr>
            <p:ph type="title"/>
          </p:nvPr>
        </p:nvSpPr>
        <p:spPr/>
        <p:txBody>
          <a:bodyPr>
            <a:normAutofit/>
          </a:bodyPr>
          <a:lstStyle/>
          <a:p>
            <a:r>
              <a:rPr lang="en-US" dirty="0"/>
              <a:t>Reporting Participants</a:t>
            </a:r>
          </a:p>
        </p:txBody>
      </p:sp>
      <p:sp>
        <p:nvSpPr>
          <p:cNvPr id="4" name="Content Placeholder 3"/>
          <p:cNvSpPr>
            <a:spLocks noGrp="1"/>
          </p:cNvSpPr>
          <p:nvPr>
            <p:ph idx="1"/>
          </p:nvPr>
        </p:nvSpPr>
        <p:spPr>
          <a:xfrm>
            <a:off x="558800" y="1137446"/>
            <a:ext cx="11328400" cy="5039517"/>
          </a:xfrm>
        </p:spPr>
        <p:txBody>
          <a:bodyPr>
            <a:normAutofit/>
          </a:bodyPr>
          <a:lstStyle/>
          <a:p>
            <a:r>
              <a:rPr lang="en-US" sz="3200" b="1" dirty="0">
                <a:solidFill>
                  <a:srgbClr val="FF0000"/>
                </a:solidFill>
              </a:rPr>
              <a:t>PIRL 900 </a:t>
            </a:r>
            <a:r>
              <a:rPr lang="en-US" sz="3200" b="1" dirty="0"/>
              <a:t>Date of Program Entry</a:t>
            </a:r>
          </a:p>
          <a:p>
            <a:pPr lvl="1"/>
            <a:r>
              <a:rPr lang="en-US" sz="3200" dirty="0">
                <a:solidFill>
                  <a:schemeClr val="tx1"/>
                </a:solidFill>
              </a:rPr>
              <a:t>The date an individual has received a grant funded service or training </a:t>
            </a:r>
            <a:r>
              <a:rPr lang="en-US" sz="3200" u="sng" dirty="0">
                <a:solidFill>
                  <a:schemeClr val="tx1"/>
                </a:solidFill>
              </a:rPr>
              <a:t>after</a:t>
            </a:r>
            <a:r>
              <a:rPr lang="en-US" sz="3200" dirty="0">
                <a:solidFill>
                  <a:schemeClr val="tx1"/>
                </a:solidFill>
              </a:rPr>
              <a:t> they have been determined eligible by the grantee. </a:t>
            </a:r>
          </a:p>
          <a:p>
            <a:pPr lvl="1"/>
            <a:r>
              <a:rPr lang="en-US" sz="3200" dirty="0"/>
              <a:t>An example of a service that would require grantees to report individuals as participants in PIRL 900 is an assessment.</a:t>
            </a:r>
          </a:p>
          <a:p>
            <a:pPr lvl="1"/>
            <a:r>
              <a:rPr lang="en-US" sz="3200" dirty="0"/>
              <a:t>In some cases, the date of program entry may be the same as the date a participant begins training. </a:t>
            </a:r>
          </a:p>
          <a:p>
            <a:pPr marL="457200" lvl="1" indent="0">
              <a:buNone/>
            </a:pPr>
            <a:endParaRPr lang="en-US" dirty="0"/>
          </a:p>
          <a:p>
            <a:pPr lvl="1"/>
            <a:endParaRPr lang="en-US" dirty="0"/>
          </a:p>
          <a:p>
            <a:pPr marL="457200" lvl="1" indent="0">
              <a:buNone/>
            </a:pPr>
            <a:endParaRPr lang="en-US" dirty="0"/>
          </a:p>
        </p:txBody>
      </p:sp>
    </p:spTree>
    <p:extLst>
      <p:ext uri="{BB962C8B-B14F-4D97-AF65-F5344CB8AC3E}">
        <p14:creationId xmlns:p14="http://schemas.microsoft.com/office/powerpoint/2010/main" val="20131505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29</a:t>
            </a:fld>
            <a:endParaRPr lang="en-US"/>
          </a:p>
        </p:txBody>
      </p:sp>
      <p:sp>
        <p:nvSpPr>
          <p:cNvPr id="3" name="Title 2"/>
          <p:cNvSpPr>
            <a:spLocks noGrp="1"/>
          </p:cNvSpPr>
          <p:nvPr>
            <p:ph type="title"/>
          </p:nvPr>
        </p:nvSpPr>
        <p:spPr/>
        <p:txBody>
          <a:bodyPr/>
          <a:lstStyle/>
          <a:p>
            <a:r>
              <a:rPr lang="en-US" dirty="0"/>
              <a:t>Date of Program Exit</a:t>
            </a:r>
          </a:p>
        </p:txBody>
      </p:sp>
      <p:sp>
        <p:nvSpPr>
          <p:cNvPr id="4" name="Content Placeholder 3"/>
          <p:cNvSpPr>
            <a:spLocks noGrp="1"/>
          </p:cNvSpPr>
          <p:nvPr>
            <p:ph idx="1"/>
          </p:nvPr>
        </p:nvSpPr>
        <p:spPr>
          <a:xfrm>
            <a:off x="596900" y="1003300"/>
            <a:ext cx="11290300" cy="5173663"/>
          </a:xfrm>
        </p:spPr>
        <p:txBody>
          <a:bodyPr>
            <a:normAutofit fontScale="92500" lnSpcReduction="20000"/>
          </a:bodyPr>
          <a:lstStyle/>
          <a:p>
            <a:r>
              <a:rPr lang="en-US" sz="3500" b="1" dirty="0"/>
              <a:t>When do I report Date of Program Exit (WIOA)?</a:t>
            </a:r>
          </a:p>
          <a:p>
            <a:pPr lvl="1">
              <a:lnSpc>
                <a:spcPct val="110000"/>
              </a:lnSpc>
              <a:buFont typeface="Wingdings" panose="05000000000000000000" pitchFamily="2" charset="2"/>
              <a:buChar char="§"/>
            </a:pPr>
            <a:r>
              <a:rPr lang="en-US" sz="2600" b="1" dirty="0">
                <a:solidFill>
                  <a:srgbClr val="FF0000"/>
                </a:solidFill>
              </a:rPr>
              <a:t>PIRL 901 </a:t>
            </a:r>
            <a:r>
              <a:rPr lang="en-US" sz="2600" dirty="0"/>
              <a:t>Date of Program Exit is the date in which the participant received their last grant-funded service</a:t>
            </a:r>
          </a:p>
          <a:p>
            <a:pPr lvl="1">
              <a:lnSpc>
                <a:spcPct val="110000"/>
              </a:lnSpc>
              <a:buFont typeface="Wingdings" panose="05000000000000000000" pitchFamily="2" charset="2"/>
              <a:buChar char="§"/>
            </a:pPr>
            <a:r>
              <a:rPr lang="en-US" sz="2600" b="1" dirty="0"/>
              <a:t>This PIRL</a:t>
            </a:r>
            <a:r>
              <a:rPr lang="en-US" sz="2600" dirty="0"/>
              <a:t> data element is reported in your data file </a:t>
            </a:r>
            <a:r>
              <a:rPr lang="en-US" sz="2600" b="1" dirty="0"/>
              <a:t>90 days</a:t>
            </a:r>
            <a:r>
              <a:rPr lang="en-US" sz="2600" dirty="0"/>
              <a:t> after the participant received their last grant-funded service</a:t>
            </a:r>
          </a:p>
          <a:p>
            <a:pPr lvl="1">
              <a:lnSpc>
                <a:spcPct val="110000"/>
              </a:lnSpc>
              <a:buFont typeface="Wingdings" panose="05000000000000000000" pitchFamily="2" charset="2"/>
              <a:buChar char="§"/>
            </a:pPr>
            <a:r>
              <a:rPr lang="en-US" sz="2600" b="1" dirty="0"/>
              <a:t>The DATE</a:t>
            </a:r>
            <a:r>
              <a:rPr lang="en-US" sz="2600" dirty="0"/>
              <a:t> entered in this PIRL should be the date of the last grant funded service </a:t>
            </a:r>
          </a:p>
          <a:p>
            <a:pPr lvl="2">
              <a:lnSpc>
                <a:spcPct val="110000"/>
              </a:lnSpc>
              <a:buFont typeface="Wingdings" panose="05000000000000000000" pitchFamily="2" charset="2"/>
              <a:buChar char="§"/>
            </a:pPr>
            <a:r>
              <a:rPr lang="en-US" sz="2600" dirty="0"/>
              <a:t>Not the same as Date of Completion (PIRL 1813</a:t>
            </a:r>
            <a:r>
              <a:rPr lang="en-US" dirty="0"/>
              <a:t>)</a:t>
            </a:r>
          </a:p>
          <a:p>
            <a:pPr lvl="2">
              <a:lnSpc>
                <a:spcPct val="110000"/>
              </a:lnSpc>
              <a:buFont typeface="Wingdings" panose="05000000000000000000" pitchFamily="2" charset="2"/>
              <a:buChar char="§"/>
            </a:pPr>
            <a:r>
              <a:rPr lang="en-US" b="1" dirty="0">
                <a:solidFill>
                  <a:srgbClr val="FF0000"/>
                </a:solidFill>
              </a:rPr>
              <a:t>Should be entered retroactively!</a:t>
            </a:r>
          </a:p>
          <a:p>
            <a:pPr marL="914400" lvl="2" indent="0">
              <a:lnSpc>
                <a:spcPct val="110000"/>
              </a:lnSpc>
              <a:buNone/>
            </a:pPr>
            <a:endParaRPr lang="en-US" b="1" dirty="0">
              <a:solidFill>
                <a:srgbClr val="FF0000"/>
              </a:solidFill>
            </a:endParaRPr>
          </a:p>
          <a:p>
            <a:pPr marL="0" indent="0">
              <a:lnSpc>
                <a:spcPct val="110000"/>
              </a:lnSpc>
              <a:buNone/>
            </a:pPr>
            <a:r>
              <a:rPr lang="en-US" sz="4300" b="1" dirty="0">
                <a:solidFill>
                  <a:srgbClr val="FF0000"/>
                </a:solidFill>
              </a:rPr>
              <a:t>TIP!  </a:t>
            </a:r>
            <a:r>
              <a:rPr lang="en-US" b="1" dirty="0"/>
              <a:t>At the end of each quarter as you prepare your QPR, check participant files for participants who did not receive any grant-funded services within the quarter and report the date of the last service received as their exit date in PIRL 901.</a:t>
            </a:r>
          </a:p>
          <a:p>
            <a:endParaRPr lang="en-US" dirty="0"/>
          </a:p>
        </p:txBody>
      </p:sp>
    </p:spTree>
    <p:extLst>
      <p:ext uri="{BB962C8B-B14F-4D97-AF65-F5344CB8AC3E}">
        <p14:creationId xmlns:p14="http://schemas.microsoft.com/office/powerpoint/2010/main" val="4009879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30</a:t>
            </a:fld>
            <a:endParaRPr lang="en-US"/>
          </a:p>
        </p:txBody>
      </p:sp>
      <p:sp>
        <p:nvSpPr>
          <p:cNvPr id="3" name="Title 2"/>
          <p:cNvSpPr>
            <a:spLocks noGrp="1"/>
          </p:cNvSpPr>
          <p:nvPr>
            <p:ph type="title"/>
          </p:nvPr>
        </p:nvSpPr>
        <p:spPr/>
        <p:txBody>
          <a:bodyPr>
            <a:normAutofit/>
          </a:bodyPr>
          <a:lstStyle/>
          <a:p>
            <a:r>
              <a:rPr lang="en-US" dirty="0"/>
              <a:t>Reporting Education/Training Enrollment</a:t>
            </a:r>
          </a:p>
        </p:txBody>
      </p:sp>
      <p:sp>
        <p:nvSpPr>
          <p:cNvPr id="4" name="Content Placeholder 3"/>
          <p:cNvSpPr>
            <a:spLocks noGrp="1"/>
          </p:cNvSpPr>
          <p:nvPr>
            <p:ph idx="1"/>
          </p:nvPr>
        </p:nvSpPr>
        <p:spPr>
          <a:xfrm>
            <a:off x="509739" y="817459"/>
            <a:ext cx="11201400" cy="5238008"/>
          </a:xfrm>
        </p:spPr>
        <p:txBody>
          <a:bodyPr>
            <a:normAutofit fontScale="62500" lnSpcReduction="20000"/>
          </a:bodyPr>
          <a:lstStyle/>
          <a:p>
            <a:pPr>
              <a:lnSpc>
                <a:spcPct val="120000"/>
              </a:lnSpc>
              <a:spcBef>
                <a:spcPts val="0"/>
              </a:spcBef>
            </a:pPr>
            <a:r>
              <a:rPr lang="en-US" sz="3800" b="1" dirty="0">
                <a:solidFill>
                  <a:srgbClr val="FF0000"/>
                </a:solidFill>
              </a:rPr>
              <a:t>PIRL 1302 </a:t>
            </a:r>
            <a:r>
              <a:rPr lang="en-US" sz="3800" b="1" dirty="0"/>
              <a:t>Date Entered Training #1</a:t>
            </a:r>
          </a:p>
          <a:p>
            <a:pPr lvl="2">
              <a:lnSpc>
                <a:spcPct val="120000"/>
              </a:lnSpc>
              <a:spcBef>
                <a:spcPts val="0"/>
              </a:spcBef>
              <a:buFont typeface="Wingdings 3" panose="05040102010807070707" pitchFamily="18" charset="2"/>
              <a:buChar char=""/>
              <a:tabLst>
                <a:tab pos="1371600" algn="l"/>
              </a:tabLst>
            </a:pPr>
            <a:r>
              <a:rPr lang="en-US" sz="3100" b="1" i="1" dirty="0">
                <a:solidFill>
                  <a:schemeClr val="tx1"/>
                </a:solidFill>
                <a:latin typeface="Calibri" panose="020F0502020204030204" pitchFamily="34" charset="0"/>
                <a:ea typeface="Calibri" panose="020F0502020204030204" pitchFamily="34" charset="0"/>
              </a:rPr>
              <a:t>The date the participant’s first training service started</a:t>
            </a:r>
          </a:p>
          <a:p>
            <a:pPr lvl="3">
              <a:spcBef>
                <a:spcPts val="0"/>
              </a:spcBef>
              <a:buFont typeface="Wingdings 3" panose="05040102010807070707" pitchFamily="18" charset="2"/>
              <a:buChar char=""/>
              <a:tabLst>
                <a:tab pos="1371600" algn="l"/>
              </a:tabLst>
            </a:pPr>
            <a:r>
              <a:rPr lang="en-US" sz="2600" dirty="0">
                <a:solidFill>
                  <a:schemeClr val="tx1"/>
                </a:solidFill>
                <a:latin typeface="Calibri" panose="020F0502020204030204" pitchFamily="34" charset="0"/>
                <a:ea typeface="Calibri" panose="020F0502020204030204" pitchFamily="34" charset="0"/>
              </a:rPr>
              <a:t>Work-based learning component and/or educational/instructional training</a:t>
            </a:r>
            <a:endParaRPr lang="en-US" sz="2600" dirty="0">
              <a:solidFill>
                <a:schemeClr val="tx1"/>
              </a:solidFill>
              <a:latin typeface="Times New Roman" panose="02020603050405020304" pitchFamily="18" charset="0"/>
              <a:ea typeface="Calibri" panose="020F0502020204030204" pitchFamily="34" charset="0"/>
            </a:endParaRPr>
          </a:p>
          <a:p>
            <a:r>
              <a:rPr lang="en-US" sz="3800" b="1" dirty="0">
                <a:solidFill>
                  <a:srgbClr val="FF0000"/>
                </a:solidFill>
              </a:rPr>
              <a:t>PIRL 1303 </a:t>
            </a:r>
            <a:r>
              <a:rPr lang="en-US" sz="3800" b="1" dirty="0"/>
              <a:t>Type of Training Service #1</a:t>
            </a:r>
          </a:p>
          <a:p>
            <a:pPr lvl="1"/>
            <a:r>
              <a:rPr lang="en-US" sz="3100" b="1" i="1" dirty="0"/>
              <a:t>SCC grantees can only use:</a:t>
            </a:r>
          </a:p>
          <a:p>
            <a:pPr lvl="2"/>
            <a:r>
              <a:rPr lang="en-US" sz="2600" dirty="0"/>
              <a:t>01 = On the Job Training (non-WIOA Youth).</a:t>
            </a:r>
          </a:p>
          <a:p>
            <a:pPr lvl="2"/>
            <a:r>
              <a:rPr lang="en-US" sz="2600" dirty="0"/>
              <a:t>02 = Skill Upgrading  </a:t>
            </a:r>
          </a:p>
          <a:p>
            <a:pPr lvl="2"/>
            <a:r>
              <a:rPr lang="en-US" sz="2600" dirty="0"/>
              <a:t>03 = Entrepreneurial Training</a:t>
            </a:r>
          </a:p>
          <a:p>
            <a:pPr lvl="2"/>
            <a:r>
              <a:rPr lang="en-US" sz="2600" dirty="0"/>
              <a:t>04 = ABE or ESL </a:t>
            </a:r>
            <a:r>
              <a:rPr lang="en-US" sz="2600" b="1" dirty="0"/>
              <a:t>in</a:t>
            </a:r>
            <a:r>
              <a:rPr lang="en-US" sz="2600" dirty="0"/>
              <a:t> conjunction with training                   </a:t>
            </a:r>
          </a:p>
          <a:p>
            <a:pPr lvl="2"/>
            <a:r>
              <a:rPr lang="en-US" sz="2600" dirty="0"/>
              <a:t>05 = Customized Training</a:t>
            </a:r>
          </a:p>
          <a:p>
            <a:pPr lvl="2"/>
            <a:r>
              <a:rPr lang="en-US" sz="2600" dirty="0"/>
              <a:t>06 = Occupational Skills Training (non-WIOA Youth)</a:t>
            </a:r>
          </a:p>
          <a:p>
            <a:pPr lvl="2"/>
            <a:r>
              <a:rPr lang="en-US" sz="2600" dirty="0"/>
              <a:t>08 = Prerequisite Training</a:t>
            </a:r>
          </a:p>
          <a:p>
            <a:pPr lvl="2"/>
            <a:r>
              <a:rPr lang="en-US" sz="2600" dirty="0"/>
              <a:t>09 = Registered Apprenticeship</a:t>
            </a:r>
          </a:p>
          <a:p>
            <a:pPr lvl="2"/>
            <a:r>
              <a:rPr lang="en-US" sz="2600" dirty="0"/>
              <a:t>12 = Job Readiness in conjunction with other training</a:t>
            </a:r>
          </a:p>
          <a:p>
            <a:pPr marL="0" indent="0">
              <a:buNone/>
            </a:pPr>
            <a:r>
              <a:rPr lang="en-US" sz="3100" b="1" dirty="0">
                <a:solidFill>
                  <a:srgbClr val="FF0000"/>
                </a:solidFill>
              </a:rPr>
              <a:t>Two additional training services can be separately reported: </a:t>
            </a:r>
          </a:p>
          <a:p>
            <a:pPr lvl="1"/>
            <a:r>
              <a:rPr lang="en-US" sz="2800" dirty="0">
                <a:solidFill>
                  <a:schemeClr val="tx1"/>
                </a:solidFill>
              </a:rPr>
              <a:t>Date Entered Training #2/ Type of Training Service #2 </a:t>
            </a:r>
            <a:r>
              <a:rPr lang="en-US" sz="2800" b="1" dirty="0">
                <a:solidFill>
                  <a:schemeClr val="tx1"/>
                </a:solidFill>
              </a:rPr>
              <a:t>(PIRL 1309/1310)</a:t>
            </a:r>
          </a:p>
          <a:p>
            <a:pPr lvl="1"/>
            <a:r>
              <a:rPr lang="en-US" sz="2800" dirty="0">
                <a:solidFill>
                  <a:schemeClr val="tx1"/>
                </a:solidFill>
              </a:rPr>
              <a:t>Date Entered Training #3/ Type of Training Service #3 </a:t>
            </a:r>
            <a:r>
              <a:rPr lang="en-US" sz="2800" b="1" dirty="0">
                <a:solidFill>
                  <a:schemeClr val="tx1"/>
                </a:solidFill>
              </a:rPr>
              <a:t>(PIRL 1314/1315)</a:t>
            </a:r>
          </a:p>
        </p:txBody>
      </p:sp>
    </p:spTree>
    <p:extLst>
      <p:ext uri="{BB962C8B-B14F-4D97-AF65-F5344CB8AC3E}">
        <p14:creationId xmlns:p14="http://schemas.microsoft.com/office/powerpoint/2010/main" val="34450685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2A63C0-B82E-4A60-B0E5-10505696CCE7}"/>
              </a:ext>
            </a:extLst>
          </p:cNvPr>
          <p:cNvSpPr>
            <a:spLocks noGrp="1"/>
          </p:cNvSpPr>
          <p:nvPr>
            <p:ph type="sldNum" sz="quarter" idx="12"/>
          </p:nvPr>
        </p:nvSpPr>
        <p:spPr/>
        <p:txBody>
          <a:bodyPr/>
          <a:lstStyle/>
          <a:p>
            <a:fld id="{158B7785-F6D6-45F8-833E-07BD84680091}" type="slidenum">
              <a:rPr lang="en-US" smtClean="0"/>
              <a:t>31</a:t>
            </a:fld>
            <a:endParaRPr lang="en-US"/>
          </a:p>
        </p:txBody>
      </p:sp>
      <p:sp>
        <p:nvSpPr>
          <p:cNvPr id="3" name="Title 2">
            <a:extLst>
              <a:ext uri="{FF2B5EF4-FFF2-40B4-BE49-F238E27FC236}">
                <a16:creationId xmlns:a16="http://schemas.microsoft.com/office/drawing/2014/main" id="{A096E183-5087-4474-99CB-52E34CE4DAEC}"/>
              </a:ext>
            </a:extLst>
          </p:cNvPr>
          <p:cNvSpPr>
            <a:spLocks noGrp="1"/>
          </p:cNvSpPr>
          <p:nvPr>
            <p:ph type="title"/>
          </p:nvPr>
        </p:nvSpPr>
        <p:spPr/>
        <p:txBody>
          <a:bodyPr/>
          <a:lstStyle/>
          <a:p>
            <a:r>
              <a:rPr lang="en-US" dirty="0"/>
              <a:t>Reporting Training Outcomes</a:t>
            </a:r>
          </a:p>
        </p:txBody>
      </p:sp>
      <p:sp>
        <p:nvSpPr>
          <p:cNvPr id="4" name="Content Placeholder 3">
            <a:extLst>
              <a:ext uri="{FF2B5EF4-FFF2-40B4-BE49-F238E27FC236}">
                <a16:creationId xmlns:a16="http://schemas.microsoft.com/office/drawing/2014/main" id="{479CC783-BC77-465E-A3EB-D1F0223A4F30}"/>
              </a:ext>
            </a:extLst>
          </p:cNvPr>
          <p:cNvSpPr>
            <a:spLocks noGrp="1"/>
          </p:cNvSpPr>
          <p:nvPr>
            <p:ph idx="1"/>
          </p:nvPr>
        </p:nvSpPr>
        <p:spPr>
          <a:xfrm>
            <a:off x="805866" y="886348"/>
            <a:ext cx="11081334" cy="5039517"/>
          </a:xfrm>
        </p:spPr>
        <p:txBody>
          <a:bodyPr/>
          <a:lstStyle/>
          <a:p>
            <a:r>
              <a:rPr lang="en-US" b="1"/>
              <a:t>How do I report Training Activities?</a:t>
            </a:r>
          </a:p>
          <a:p>
            <a:pPr marL="0" indent="0">
              <a:buNone/>
            </a:pPr>
            <a:endParaRPr lang="en-US" dirty="0"/>
          </a:p>
        </p:txBody>
      </p:sp>
      <p:pic>
        <p:nvPicPr>
          <p:cNvPr id="5" name="Picture 4" descr="flow chart showing date entered training flows into type of training">
            <a:extLst>
              <a:ext uri="{FF2B5EF4-FFF2-40B4-BE49-F238E27FC236}">
                <a16:creationId xmlns:a16="http://schemas.microsoft.com/office/drawing/2014/main" id="{A0B8E28C-D249-4D61-9787-82D0EA83A18A}"/>
              </a:ext>
            </a:extLst>
          </p:cNvPr>
          <p:cNvPicPr>
            <a:picLocks noChangeAspect="1"/>
          </p:cNvPicPr>
          <p:nvPr/>
        </p:nvPicPr>
        <p:blipFill>
          <a:blip r:embed="rId3"/>
          <a:stretch>
            <a:fillRect/>
          </a:stretch>
        </p:blipFill>
        <p:spPr>
          <a:xfrm>
            <a:off x="2701356" y="1744813"/>
            <a:ext cx="6444031" cy="2261812"/>
          </a:xfrm>
          <a:prstGeom prst="rect">
            <a:avLst/>
          </a:prstGeom>
        </p:spPr>
      </p:pic>
      <p:pic>
        <p:nvPicPr>
          <p:cNvPr id="6" name="Picture 5" descr="down arrows&#10;">
            <a:extLst>
              <a:ext uri="{FF2B5EF4-FFF2-40B4-BE49-F238E27FC236}">
                <a16:creationId xmlns:a16="http://schemas.microsoft.com/office/drawing/2014/main" id="{71AF2A68-49B0-4585-BAEF-0752998F4C63}"/>
              </a:ext>
            </a:extLst>
          </p:cNvPr>
          <p:cNvPicPr>
            <a:picLocks noChangeAspect="1"/>
          </p:cNvPicPr>
          <p:nvPr/>
        </p:nvPicPr>
        <p:blipFill>
          <a:blip r:embed="rId4"/>
          <a:stretch>
            <a:fillRect/>
          </a:stretch>
        </p:blipFill>
        <p:spPr>
          <a:xfrm>
            <a:off x="3134209" y="2598902"/>
            <a:ext cx="5578323" cy="451143"/>
          </a:xfrm>
          <a:prstGeom prst="rect">
            <a:avLst/>
          </a:prstGeom>
        </p:spPr>
      </p:pic>
      <p:sp>
        <p:nvSpPr>
          <p:cNvPr id="7" name="TextBox 6">
            <a:extLst>
              <a:ext uri="{FF2B5EF4-FFF2-40B4-BE49-F238E27FC236}">
                <a16:creationId xmlns:a16="http://schemas.microsoft.com/office/drawing/2014/main" id="{F8F89372-ED5E-4F10-800F-AF14E22D5FCE}"/>
              </a:ext>
            </a:extLst>
          </p:cNvPr>
          <p:cNvSpPr txBox="1"/>
          <p:nvPr/>
        </p:nvSpPr>
        <p:spPr>
          <a:xfrm>
            <a:off x="2054707" y="4524369"/>
            <a:ext cx="8583651" cy="830997"/>
          </a:xfrm>
          <a:prstGeom prst="rect">
            <a:avLst/>
          </a:prstGeom>
          <a:noFill/>
        </p:spPr>
        <p:txBody>
          <a:bodyPr wrap="square" rtlCol="0">
            <a:spAutoFit/>
          </a:bodyPr>
          <a:lstStyle/>
          <a:p>
            <a:pPr lvl="1"/>
            <a:r>
              <a:rPr lang="en-US" sz="2400" b="1" dirty="0"/>
              <a:t>1303, 1310, 1315: </a:t>
            </a:r>
            <a:r>
              <a:rPr lang="en-US" sz="2400" b="1" dirty="0">
                <a:solidFill>
                  <a:srgbClr val="C00000"/>
                </a:solidFill>
              </a:rPr>
              <a:t>Remember SCC Grantees</a:t>
            </a:r>
            <a:r>
              <a:rPr lang="en-US" sz="2400" b="1" dirty="0"/>
              <a:t> </a:t>
            </a:r>
            <a:r>
              <a:rPr lang="en-US" sz="2400" b="1" dirty="0">
                <a:solidFill>
                  <a:srgbClr val="C00000"/>
                </a:solidFill>
              </a:rPr>
              <a:t>will only use the nine code values shared on the last slide</a:t>
            </a:r>
          </a:p>
        </p:txBody>
      </p:sp>
    </p:spTree>
    <p:extLst>
      <p:ext uri="{BB962C8B-B14F-4D97-AF65-F5344CB8AC3E}">
        <p14:creationId xmlns:p14="http://schemas.microsoft.com/office/powerpoint/2010/main" val="3761477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32</a:t>
            </a:fld>
            <a:endParaRPr lang="en-US"/>
          </a:p>
        </p:txBody>
      </p:sp>
      <p:sp>
        <p:nvSpPr>
          <p:cNvPr id="3" name="Title 2"/>
          <p:cNvSpPr>
            <a:spLocks noGrp="1"/>
          </p:cNvSpPr>
          <p:nvPr>
            <p:ph type="title"/>
          </p:nvPr>
        </p:nvSpPr>
        <p:spPr/>
        <p:txBody>
          <a:bodyPr>
            <a:normAutofit/>
          </a:bodyPr>
          <a:lstStyle/>
          <a:p>
            <a:r>
              <a:rPr lang="en-US" dirty="0"/>
              <a:t>Reporting Education/Training Completion</a:t>
            </a:r>
          </a:p>
        </p:txBody>
      </p:sp>
      <p:sp>
        <p:nvSpPr>
          <p:cNvPr id="4" name="Content Placeholder 3"/>
          <p:cNvSpPr>
            <a:spLocks noGrp="1"/>
          </p:cNvSpPr>
          <p:nvPr>
            <p:ph idx="1"/>
          </p:nvPr>
        </p:nvSpPr>
        <p:spPr>
          <a:xfrm>
            <a:off x="558800" y="874302"/>
            <a:ext cx="11328400" cy="5570621"/>
          </a:xfrm>
        </p:spPr>
        <p:txBody>
          <a:bodyPr>
            <a:normAutofit/>
          </a:bodyPr>
          <a:lstStyle/>
          <a:p>
            <a:pPr marL="457200" lvl="1" indent="0">
              <a:buNone/>
            </a:pPr>
            <a:endParaRPr lang="en-US" b="1" dirty="0">
              <a:solidFill>
                <a:schemeClr val="accent5"/>
              </a:solidFill>
            </a:endParaRPr>
          </a:p>
          <a:p>
            <a:pPr marL="457200" lvl="1" indent="0">
              <a:buNone/>
            </a:pPr>
            <a:endParaRPr lang="en-US" b="1" dirty="0">
              <a:solidFill>
                <a:schemeClr val="accent5"/>
              </a:solidFill>
            </a:endParaRPr>
          </a:p>
          <a:p>
            <a:pPr marL="457200" lvl="1" indent="0">
              <a:buNone/>
            </a:pPr>
            <a:endParaRPr lang="en-US" b="1" dirty="0">
              <a:solidFill>
                <a:schemeClr val="accent5"/>
              </a:solidFill>
            </a:endParaRPr>
          </a:p>
          <a:p>
            <a:pPr marL="457200" lvl="1" indent="0">
              <a:buNone/>
            </a:pPr>
            <a:endParaRPr lang="en-US" b="1" dirty="0">
              <a:solidFill>
                <a:schemeClr val="accent5"/>
              </a:solidFill>
            </a:endParaRPr>
          </a:p>
          <a:p>
            <a:pPr marL="457200" lvl="1" indent="0">
              <a:buNone/>
            </a:pPr>
            <a:endParaRPr lang="en-US" b="1" dirty="0">
              <a:solidFill>
                <a:schemeClr val="accent5"/>
              </a:solidFill>
            </a:endParaRPr>
          </a:p>
          <a:p>
            <a:pPr marL="457200" lvl="1" indent="0">
              <a:buNone/>
            </a:pPr>
            <a:endParaRPr lang="en-US" b="1" dirty="0">
              <a:solidFill>
                <a:schemeClr val="accent5"/>
              </a:solidFill>
            </a:endParaRPr>
          </a:p>
          <a:p>
            <a:pPr marL="457200" lvl="1" indent="0">
              <a:buNone/>
            </a:pPr>
            <a:endParaRPr lang="en-US" b="1" dirty="0">
              <a:solidFill>
                <a:schemeClr val="accent5"/>
              </a:solidFill>
            </a:endParaRPr>
          </a:p>
          <a:p>
            <a:pPr marL="457200" lvl="1" indent="0">
              <a:buNone/>
            </a:pPr>
            <a:endParaRPr lang="en-US" b="1" dirty="0">
              <a:solidFill>
                <a:schemeClr val="accent5"/>
              </a:solidFill>
            </a:endParaRPr>
          </a:p>
          <a:p>
            <a:pPr lvl="1"/>
            <a:endParaRPr lang="en-US" sz="2600" dirty="0">
              <a:solidFill>
                <a:schemeClr val="tx1"/>
              </a:solidFill>
            </a:endParaRPr>
          </a:p>
          <a:p>
            <a:r>
              <a:rPr lang="en-US" sz="2800" dirty="0">
                <a:solidFill>
                  <a:schemeClr val="tx1"/>
                </a:solidFill>
              </a:rPr>
              <a:t>If a date is reported </a:t>
            </a:r>
            <a:r>
              <a:rPr lang="en-US" sz="2800" dirty="0"/>
              <a:t>in </a:t>
            </a:r>
            <a:r>
              <a:rPr lang="en-US" sz="2800" dirty="0">
                <a:solidFill>
                  <a:schemeClr val="tx1"/>
                </a:solidFill>
              </a:rPr>
              <a:t>any of </a:t>
            </a:r>
            <a:r>
              <a:rPr lang="en-US" sz="2800" b="1" dirty="0">
                <a:solidFill>
                  <a:schemeClr val="tx1"/>
                </a:solidFill>
              </a:rPr>
              <a:t>PIRL 1302/PIRL 1309/PIRL 1314</a:t>
            </a:r>
            <a:r>
              <a:rPr lang="en-US" sz="2800" dirty="0">
                <a:solidFill>
                  <a:schemeClr val="tx1"/>
                </a:solidFill>
              </a:rPr>
              <a:t>, then </a:t>
            </a:r>
            <a:r>
              <a:rPr lang="en-US" sz="2800" b="1" dirty="0">
                <a:solidFill>
                  <a:schemeClr val="tx1"/>
                </a:solidFill>
              </a:rPr>
              <a:t>PIRL 1307/PIRL 1312/PIRL 1317 </a:t>
            </a:r>
            <a:r>
              <a:rPr lang="en-US" sz="2800" dirty="0">
                <a:solidFill>
                  <a:schemeClr val="tx1"/>
                </a:solidFill>
              </a:rPr>
              <a:t>must be reported before reporting that a participant has completed their program or exits your grant program.</a:t>
            </a:r>
            <a:endParaRPr lang="en-US" b="1" dirty="0">
              <a:solidFill>
                <a:schemeClr val="tx1"/>
              </a:solidFill>
            </a:endParaRPr>
          </a:p>
        </p:txBody>
      </p:sp>
      <p:pic>
        <p:nvPicPr>
          <p:cNvPr id="5" name="Picture 4" descr="flow chart showing date entered training flows into type of training">
            <a:extLst>
              <a:ext uri="{FF2B5EF4-FFF2-40B4-BE49-F238E27FC236}">
                <a16:creationId xmlns:a16="http://schemas.microsoft.com/office/drawing/2014/main" id="{A0B8E28C-D249-4D61-9787-82D0EA83A18A}"/>
              </a:ext>
            </a:extLst>
          </p:cNvPr>
          <p:cNvPicPr>
            <a:picLocks noChangeAspect="1"/>
          </p:cNvPicPr>
          <p:nvPr/>
        </p:nvPicPr>
        <p:blipFill>
          <a:blip r:embed="rId3"/>
          <a:stretch>
            <a:fillRect/>
          </a:stretch>
        </p:blipFill>
        <p:spPr>
          <a:xfrm>
            <a:off x="2286000" y="986590"/>
            <a:ext cx="6816436" cy="2392524"/>
          </a:xfrm>
          <a:prstGeom prst="rect">
            <a:avLst/>
          </a:prstGeom>
        </p:spPr>
      </p:pic>
      <p:sp>
        <p:nvSpPr>
          <p:cNvPr id="6" name="Oval 5"/>
          <p:cNvSpPr/>
          <p:nvPr/>
        </p:nvSpPr>
        <p:spPr>
          <a:xfrm>
            <a:off x="2096433" y="3711178"/>
            <a:ext cx="1911926" cy="1025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PIRL 1307/1308 Training Completed #1/Date Training #1 Completed </a:t>
            </a:r>
          </a:p>
        </p:txBody>
      </p:sp>
      <p:sp>
        <p:nvSpPr>
          <p:cNvPr id="9" name="Oval 8"/>
          <p:cNvSpPr/>
          <p:nvPr/>
        </p:nvSpPr>
        <p:spPr>
          <a:xfrm>
            <a:off x="4703287" y="3747682"/>
            <a:ext cx="1911926" cy="1025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PIRL 1312/1313 Training Completed #2/Date Training #2 Completed </a:t>
            </a:r>
          </a:p>
        </p:txBody>
      </p:sp>
      <p:sp>
        <p:nvSpPr>
          <p:cNvPr id="10" name="Oval 9"/>
          <p:cNvSpPr/>
          <p:nvPr/>
        </p:nvSpPr>
        <p:spPr>
          <a:xfrm>
            <a:off x="7310141" y="3758642"/>
            <a:ext cx="1911926" cy="102523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PIRL 1317/1318 Training Completed #3/Date Training #3 Completed </a:t>
            </a:r>
          </a:p>
        </p:txBody>
      </p:sp>
      <p:pic>
        <p:nvPicPr>
          <p:cNvPr id="11" name="Picture 10" descr="down arrows">
            <a:extLst>
              <a:ext uri="{FF2B5EF4-FFF2-40B4-BE49-F238E27FC236}">
                <a16:creationId xmlns:a16="http://schemas.microsoft.com/office/drawing/2014/main" id="{71AF2A68-49B0-4585-BAEF-0752998F4C63}"/>
              </a:ext>
            </a:extLst>
          </p:cNvPr>
          <p:cNvPicPr>
            <a:picLocks noChangeAspect="1"/>
          </p:cNvPicPr>
          <p:nvPr/>
        </p:nvPicPr>
        <p:blipFill>
          <a:blip r:embed="rId4"/>
          <a:stretch>
            <a:fillRect/>
          </a:stretch>
        </p:blipFill>
        <p:spPr>
          <a:xfrm>
            <a:off x="2849637" y="1884806"/>
            <a:ext cx="5578323" cy="451143"/>
          </a:xfrm>
          <a:prstGeom prst="rect">
            <a:avLst/>
          </a:prstGeom>
        </p:spPr>
      </p:pic>
      <p:pic>
        <p:nvPicPr>
          <p:cNvPr id="12" name="Picture 11" descr="down arrows">
            <a:extLst>
              <a:ext uri="{FF2B5EF4-FFF2-40B4-BE49-F238E27FC236}">
                <a16:creationId xmlns:a16="http://schemas.microsoft.com/office/drawing/2014/main" id="{71AF2A68-49B0-4585-BAEF-0752998F4C63}"/>
              </a:ext>
            </a:extLst>
          </p:cNvPr>
          <p:cNvPicPr>
            <a:picLocks noChangeAspect="1"/>
          </p:cNvPicPr>
          <p:nvPr/>
        </p:nvPicPr>
        <p:blipFill>
          <a:blip r:embed="rId4"/>
          <a:stretch>
            <a:fillRect/>
          </a:stretch>
        </p:blipFill>
        <p:spPr>
          <a:xfrm>
            <a:off x="2849636" y="3296539"/>
            <a:ext cx="5578323" cy="451143"/>
          </a:xfrm>
          <a:prstGeom prst="rect">
            <a:avLst/>
          </a:prstGeom>
        </p:spPr>
      </p:pic>
    </p:spTree>
    <p:extLst>
      <p:ext uri="{BB962C8B-B14F-4D97-AF65-F5344CB8AC3E}">
        <p14:creationId xmlns:p14="http://schemas.microsoft.com/office/powerpoint/2010/main" val="37660474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6B5268-B14A-453A-A965-29E5655130D8}"/>
              </a:ext>
            </a:extLst>
          </p:cNvPr>
          <p:cNvSpPr>
            <a:spLocks noGrp="1"/>
          </p:cNvSpPr>
          <p:nvPr>
            <p:ph type="sldNum" sz="quarter" idx="12"/>
          </p:nvPr>
        </p:nvSpPr>
        <p:spPr/>
        <p:txBody>
          <a:bodyPr/>
          <a:lstStyle/>
          <a:p>
            <a:fld id="{158B7785-F6D6-45F8-833E-07BD84680091}" type="slidenum">
              <a:rPr lang="en-US" smtClean="0"/>
              <a:t>33</a:t>
            </a:fld>
            <a:endParaRPr lang="en-US"/>
          </a:p>
        </p:txBody>
      </p:sp>
      <p:sp>
        <p:nvSpPr>
          <p:cNvPr id="3" name="Title 2">
            <a:extLst>
              <a:ext uri="{FF2B5EF4-FFF2-40B4-BE49-F238E27FC236}">
                <a16:creationId xmlns:a16="http://schemas.microsoft.com/office/drawing/2014/main" id="{213F24A3-6B81-4E7E-B3CF-0610CF895C55}"/>
              </a:ext>
            </a:extLst>
          </p:cNvPr>
          <p:cNvSpPr>
            <a:spLocks noGrp="1"/>
          </p:cNvSpPr>
          <p:nvPr>
            <p:ph type="title"/>
          </p:nvPr>
        </p:nvSpPr>
        <p:spPr/>
        <p:txBody>
          <a:bodyPr/>
          <a:lstStyle/>
          <a:p>
            <a:r>
              <a:rPr lang="en-US" dirty="0"/>
              <a:t>Supportive Services - *Optionally Reported*</a:t>
            </a:r>
          </a:p>
        </p:txBody>
      </p:sp>
      <p:sp>
        <p:nvSpPr>
          <p:cNvPr id="4" name="Content Placeholder 3">
            <a:extLst>
              <a:ext uri="{FF2B5EF4-FFF2-40B4-BE49-F238E27FC236}">
                <a16:creationId xmlns:a16="http://schemas.microsoft.com/office/drawing/2014/main" id="{BAE4F3E0-17DD-4EA4-84F4-0781EFE810BA}"/>
              </a:ext>
            </a:extLst>
          </p:cNvPr>
          <p:cNvSpPr>
            <a:spLocks noGrp="1"/>
          </p:cNvSpPr>
          <p:nvPr>
            <p:ph idx="1"/>
          </p:nvPr>
        </p:nvSpPr>
        <p:spPr>
          <a:xfrm>
            <a:off x="528774" y="929628"/>
            <a:ext cx="11261443" cy="5426722"/>
          </a:xfrm>
        </p:spPr>
        <p:txBody>
          <a:bodyPr>
            <a:normAutofit/>
          </a:bodyPr>
          <a:lstStyle/>
          <a:p>
            <a:r>
              <a:rPr lang="en-US" sz="2800" b="1" dirty="0">
                <a:solidFill>
                  <a:srgbClr val="FF0000"/>
                </a:solidFill>
              </a:rPr>
              <a:t>PIRL 1409 </a:t>
            </a:r>
            <a:r>
              <a:rPr lang="en-US" sz="2800" b="1" dirty="0">
                <a:solidFill>
                  <a:srgbClr val="242021"/>
                </a:solidFill>
              </a:rPr>
              <a:t>= Most Recent Date Participant Received a Supportive Service</a:t>
            </a:r>
          </a:p>
          <a:p>
            <a:pPr lvl="1"/>
            <a:r>
              <a:rPr lang="en-US" sz="2600" b="1" dirty="0">
                <a:solidFill>
                  <a:srgbClr val="242021"/>
                </a:solidFill>
              </a:rPr>
              <a:t>Supportive Services: </a:t>
            </a:r>
            <a:r>
              <a:rPr lang="en-US" dirty="0"/>
              <a:t>Services necessary to ensure an individual is able to participate in education and training funded through this grant program. </a:t>
            </a:r>
            <a:endParaRPr lang="en-US" sz="2600" b="1" dirty="0">
              <a:solidFill>
                <a:srgbClr val="242021"/>
              </a:solidFill>
            </a:endParaRPr>
          </a:p>
          <a:p>
            <a:pPr lvl="1"/>
            <a:r>
              <a:rPr lang="en-US" sz="2600" b="1" dirty="0">
                <a:solidFill>
                  <a:srgbClr val="242021"/>
                </a:solidFill>
              </a:rPr>
              <a:t>Examples include: </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Transportation</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Housing</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Childcare and dependent care</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Needs-related payments</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Tools</a:t>
            </a:r>
          </a:p>
          <a:p>
            <a:pPr lvl="1"/>
            <a:r>
              <a:rPr lang="en-US" sz="2600" b="1" dirty="0">
                <a:solidFill>
                  <a:srgbClr val="242021"/>
                </a:solidFill>
              </a:rPr>
              <a:t>Grantee may provide in the form of: </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Direct services</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Vouchers</a:t>
            </a:r>
          </a:p>
          <a:p>
            <a:pPr marL="1165860" lvl="2" indent="-342900" defTabSz="914354">
              <a:lnSpc>
                <a:spcPct val="100000"/>
              </a:lnSpc>
              <a:spcBef>
                <a:spcPts val="0"/>
              </a:spcBef>
              <a:buClr>
                <a:srgbClr val="9E1C30"/>
              </a:buClr>
              <a:buFont typeface="Wingdings" panose="05000000000000000000" pitchFamily="2" charset="2"/>
              <a:buChar char="§"/>
              <a:defRPr/>
            </a:pPr>
            <a:r>
              <a:rPr lang="en-US" dirty="0">
                <a:solidFill>
                  <a:schemeClr val="tx1"/>
                </a:solidFill>
              </a:rPr>
              <a:t>Stipends</a:t>
            </a:r>
          </a:p>
          <a:p>
            <a:endParaRPr lang="en-US" sz="2800" b="1" dirty="0"/>
          </a:p>
        </p:txBody>
      </p:sp>
    </p:spTree>
    <p:extLst>
      <p:ext uri="{BB962C8B-B14F-4D97-AF65-F5344CB8AC3E}">
        <p14:creationId xmlns:p14="http://schemas.microsoft.com/office/powerpoint/2010/main" val="2521039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34</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dirty="0"/>
              <a:t>Enter your questions in the Q&amp;A.</a:t>
            </a:r>
          </a:p>
        </p:txBody>
      </p:sp>
    </p:spTree>
    <p:extLst>
      <p:ext uri="{BB962C8B-B14F-4D97-AF65-F5344CB8AC3E}">
        <p14:creationId xmlns:p14="http://schemas.microsoft.com/office/powerpoint/2010/main" val="15182339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00B68-E6A9-4781-ADDB-EF90224DC6A7}"/>
              </a:ext>
            </a:extLst>
          </p:cNvPr>
          <p:cNvSpPr>
            <a:spLocks noGrp="1"/>
          </p:cNvSpPr>
          <p:nvPr>
            <p:ph type="sldNum" sz="quarter" idx="12"/>
          </p:nvPr>
        </p:nvSpPr>
        <p:spPr/>
        <p:txBody>
          <a:bodyPr/>
          <a:lstStyle/>
          <a:p>
            <a:fld id="{158B7785-F6D6-45F8-833E-07BD84680091}" type="slidenum">
              <a:rPr lang="en-US" smtClean="0"/>
              <a:t>35</a:t>
            </a:fld>
            <a:endParaRPr lang="en-US"/>
          </a:p>
        </p:txBody>
      </p:sp>
      <p:sp>
        <p:nvSpPr>
          <p:cNvPr id="3" name="Title 2">
            <a:extLst>
              <a:ext uri="{FF2B5EF4-FFF2-40B4-BE49-F238E27FC236}">
                <a16:creationId xmlns:a16="http://schemas.microsoft.com/office/drawing/2014/main" id="{F7CCF69E-7A33-4948-B544-F2B5D96BB99E}"/>
              </a:ext>
            </a:extLst>
          </p:cNvPr>
          <p:cNvSpPr>
            <a:spLocks noGrp="1"/>
          </p:cNvSpPr>
          <p:nvPr>
            <p:ph type="title"/>
          </p:nvPr>
        </p:nvSpPr>
        <p:spPr/>
        <p:txBody>
          <a:bodyPr>
            <a:normAutofit fontScale="90000"/>
          </a:bodyPr>
          <a:lstStyle/>
          <a:p>
            <a:r>
              <a:rPr lang="en-US" dirty="0"/>
              <a:t>Section IV and V – Program Outcomes and SCC Specific Outcomes</a:t>
            </a:r>
          </a:p>
        </p:txBody>
      </p:sp>
      <p:sp>
        <p:nvSpPr>
          <p:cNvPr id="4" name="Content Placeholder 3">
            <a:extLst>
              <a:ext uri="{FF2B5EF4-FFF2-40B4-BE49-F238E27FC236}">
                <a16:creationId xmlns:a16="http://schemas.microsoft.com/office/drawing/2014/main" id="{4E5ED847-475B-4B24-A9CC-F1F663DA9985}"/>
              </a:ext>
            </a:extLst>
          </p:cNvPr>
          <p:cNvSpPr>
            <a:spLocks noGrp="1"/>
          </p:cNvSpPr>
          <p:nvPr>
            <p:ph idx="1"/>
          </p:nvPr>
        </p:nvSpPr>
        <p:spPr/>
        <p:txBody>
          <a:bodyPr>
            <a:normAutofit/>
          </a:bodyPr>
          <a:lstStyle/>
          <a:p>
            <a:r>
              <a:rPr lang="en-US" dirty="0"/>
              <a:t>Dates of Program Enrollment and Completion</a:t>
            </a:r>
          </a:p>
          <a:p>
            <a:r>
              <a:rPr lang="en-US" dirty="0"/>
              <a:t>Types and Dates of Recognized Credentials Received</a:t>
            </a:r>
          </a:p>
          <a:p>
            <a:r>
              <a:rPr lang="en-US" dirty="0"/>
              <a:t>Underemployment at Program Entry</a:t>
            </a:r>
          </a:p>
          <a:p>
            <a:r>
              <a:rPr lang="en-US" dirty="0"/>
              <a:t>Employment and Employment Retention Outcomes</a:t>
            </a:r>
          </a:p>
          <a:p>
            <a:r>
              <a:rPr lang="en-US" dirty="0"/>
              <a:t>Social Security Numbers</a:t>
            </a:r>
          </a:p>
          <a:p>
            <a:pPr marL="0" indent="0">
              <a:buNone/>
            </a:pPr>
            <a:endParaRPr lang="en-US" b="1" i="1" dirty="0">
              <a:solidFill>
                <a:srgbClr val="FF0000"/>
              </a:solidFill>
            </a:endParaRPr>
          </a:p>
          <a:p>
            <a:endParaRPr lang="en-US" dirty="0"/>
          </a:p>
          <a:p>
            <a:endParaRPr lang="en-US" dirty="0"/>
          </a:p>
        </p:txBody>
      </p:sp>
    </p:spTree>
    <p:extLst>
      <p:ext uri="{BB962C8B-B14F-4D97-AF65-F5344CB8AC3E}">
        <p14:creationId xmlns:p14="http://schemas.microsoft.com/office/powerpoint/2010/main" val="2027127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CB1A9C-C8F0-48BD-9835-7C3431995FFF}"/>
              </a:ext>
            </a:extLst>
          </p:cNvPr>
          <p:cNvSpPr>
            <a:spLocks noGrp="1"/>
          </p:cNvSpPr>
          <p:nvPr>
            <p:ph type="sldNum" sz="quarter" idx="12"/>
          </p:nvPr>
        </p:nvSpPr>
        <p:spPr/>
        <p:txBody>
          <a:bodyPr/>
          <a:lstStyle/>
          <a:p>
            <a:fld id="{158B7785-F6D6-45F8-833E-07BD84680091}" type="slidenum">
              <a:rPr lang="en-US" smtClean="0"/>
              <a:t>36</a:t>
            </a:fld>
            <a:endParaRPr lang="en-US"/>
          </a:p>
        </p:txBody>
      </p:sp>
      <p:sp>
        <p:nvSpPr>
          <p:cNvPr id="3" name="Title 2">
            <a:extLst>
              <a:ext uri="{FF2B5EF4-FFF2-40B4-BE49-F238E27FC236}">
                <a16:creationId xmlns:a16="http://schemas.microsoft.com/office/drawing/2014/main" id="{05DF308C-E393-49A5-838D-2DA9876BD6D8}"/>
              </a:ext>
            </a:extLst>
          </p:cNvPr>
          <p:cNvSpPr>
            <a:spLocks noGrp="1"/>
          </p:cNvSpPr>
          <p:nvPr>
            <p:ph type="title"/>
          </p:nvPr>
        </p:nvSpPr>
        <p:spPr/>
        <p:txBody>
          <a:bodyPr>
            <a:normAutofit/>
          </a:bodyPr>
          <a:lstStyle/>
          <a:p>
            <a:r>
              <a:rPr lang="en-US" dirty="0"/>
              <a:t>Date Enrolled in a Program Leading to a Credential</a:t>
            </a:r>
          </a:p>
        </p:txBody>
      </p:sp>
      <p:sp>
        <p:nvSpPr>
          <p:cNvPr id="4" name="Content Placeholder 3">
            <a:extLst>
              <a:ext uri="{FF2B5EF4-FFF2-40B4-BE49-F238E27FC236}">
                <a16:creationId xmlns:a16="http://schemas.microsoft.com/office/drawing/2014/main" id="{3998257F-9DA9-4C33-A114-05867ACEF1C9}"/>
              </a:ext>
            </a:extLst>
          </p:cNvPr>
          <p:cNvSpPr>
            <a:spLocks noGrp="1"/>
          </p:cNvSpPr>
          <p:nvPr>
            <p:ph idx="1"/>
          </p:nvPr>
        </p:nvSpPr>
        <p:spPr/>
        <p:txBody>
          <a:bodyPr>
            <a:normAutofit/>
          </a:bodyPr>
          <a:lstStyle/>
          <a:p>
            <a:pPr marL="0" indent="0">
              <a:buNone/>
            </a:pPr>
            <a:r>
              <a:rPr lang="en-US" sz="2800" b="1" dirty="0">
                <a:solidFill>
                  <a:srgbClr val="FF0000"/>
                </a:solidFill>
                <a:latin typeface="Arial" panose="020B0604020202020204"/>
              </a:rPr>
              <a:t>PIRL 1811 </a:t>
            </a:r>
            <a:r>
              <a:rPr lang="en-US" sz="2800" b="1" dirty="0">
                <a:solidFill>
                  <a:srgbClr val="242021"/>
                </a:solidFill>
                <a:latin typeface="Arial" panose="020B0604020202020204"/>
              </a:rPr>
              <a:t>– Date Enrolled in an Education or Training Program Leading to a Recognized Postsecondary Credential or Employment</a:t>
            </a:r>
            <a:endParaRPr lang="en-US" sz="2800" b="1" dirty="0">
              <a:solidFill>
                <a:srgbClr val="242021"/>
              </a:solidFill>
            </a:endParaRPr>
          </a:p>
          <a:p>
            <a:r>
              <a:rPr lang="en-US" sz="2800" dirty="0">
                <a:latin typeface="Arial" panose="020B0604020202020204"/>
              </a:rPr>
              <a:t>It encompasses all of the individual training components that are reported in PIRL 1302/1309/1314</a:t>
            </a:r>
          </a:p>
          <a:p>
            <a:r>
              <a:rPr lang="en-US" sz="2800" dirty="0">
                <a:latin typeface="Arial" panose="020B0604020202020204"/>
              </a:rPr>
              <a:t>You should note that this is different from PIRL 900</a:t>
            </a:r>
          </a:p>
          <a:p>
            <a:pPr lvl="1"/>
            <a:r>
              <a:rPr lang="en-US" sz="2600" dirty="0">
                <a:latin typeface="Arial" panose="020B0604020202020204"/>
              </a:rPr>
              <a:t>PIRL 900 is the date a participant </a:t>
            </a:r>
            <a:r>
              <a:rPr lang="en-US" sz="2600" b="1" dirty="0">
                <a:latin typeface="Arial" panose="020B0604020202020204"/>
              </a:rPr>
              <a:t>enters your program </a:t>
            </a:r>
            <a:r>
              <a:rPr lang="en-US" sz="2600" dirty="0">
                <a:latin typeface="Arial" panose="020B0604020202020204"/>
              </a:rPr>
              <a:t>and receives any grant-funded service</a:t>
            </a:r>
          </a:p>
        </p:txBody>
      </p:sp>
    </p:spTree>
    <p:extLst>
      <p:ext uri="{BB962C8B-B14F-4D97-AF65-F5344CB8AC3E}">
        <p14:creationId xmlns:p14="http://schemas.microsoft.com/office/powerpoint/2010/main" val="3353405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71F189D-6618-4846-8DF5-3CA3DC73C259}"/>
              </a:ext>
            </a:extLst>
          </p:cNvPr>
          <p:cNvSpPr>
            <a:spLocks noGrp="1"/>
          </p:cNvSpPr>
          <p:nvPr>
            <p:ph type="sldNum" sz="quarter" idx="12"/>
          </p:nvPr>
        </p:nvSpPr>
        <p:spPr/>
        <p:txBody>
          <a:bodyPr/>
          <a:lstStyle/>
          <a:p>
            <a:fld id="{158B7785-F6D6-45F8-833E-07BD84680091}" type="slidenum">
              <a:rPr lang="en-US" smtClean="0"/>
              <a:t>37</a:t>
            </a:fld>
            <a:endParaRPr lang="en-US"/>
          </a:p>
        </p:txBody>
      </p:sp>
      <p:sp>
        <p:nvSpPr>
          <p:cNvPr id="3" name="Title 2">
            <a:extLst>
              <a:ext uri="{FF2B5EF4-FFF2-40B4-BE49-F238E27FC236}">
                <a16:creationId xmlns:a16="http://schemas.microsoft.com/office/drawing/2014/main" id="{CCB9844C-4321-4CF4-B08E-9523895200D5}"/>
              </a:ext>
            </a:extLst>
          </p:cNvPr>
          <p:cNvSpPr>
            <a:spLocks noGrp="1"/>
          </p:cNvSpPr>
          <p:nvPr>
            <p:ph type="title"/>
          </p:nvPr>
        </p:nvSpPr>
        <p:spPr/>
        <p:txBody>
          <a:bodyPr/>
          <a:lstStyle/>
          <a:p>
            <a:r>
              <a:rPr lang="en-US" dirty="0"/>
              <a:t>Types and Dates of Recognized Credentials</a:t>
            </a:r>
          </a:p>
        </p:txBody>
      </p:sp>
      <p:sp>
        <p:nvSpPr>
          <p:cNvPr id="4" name="Content Placeholder 3">
            <a:extLst>
              <a:ext uri="{FF2B5EF4-FFF2-40B4-BE49-F238E27FC236}">
                <a16:creationId xmlns:a16="http://schemas.microsoft.com/office/drawing/2014/main" id="{248F79C7-DA7C-42AB-94FB-A71D3B80E891}"/>
              </a:ext>
            </a:extLst>
          </p:cNvPr>
          <p:cNvSpPr>
            <a:spLocks noGrp="1"/>
          </p:cNvSpPr>
          <p:nvPr>
            <p:ph idx="1"/>
          </p:nvPr>
        </p:nvSpPr>
        <p:spPr/>
        <p:txBody>
          <a:bodyPr/>
          <a:lstStyle/>
          <a:p>
            <a:pPr marL="0" indent="0">
              <a:buNone/>
            </a:pPr>
            <a:r>
              <a:rPr lang="en-US" b="1" dirty="0">
                <a:solidFill>
                  <a:srgbClr val="FF0000"/>
                </a:solidFill>
              </a:rPr>
              <a:t>PIRL 1800/1802/1804</a:t>
            </a:r>
            <a:r>
              <a:rPr lang="en-US" b="1" dirty="0"/>
              <a:t>:</a:t>
            </a:r>
          </a:p>
          <a:p>
            <a:r>
              <a:rPr lang="en-US" b="1" dirty="0"/>
              <a:t>The type of credential for the first three types of credentials obtained</a:t>
            </a:r>
          </a:p>
          <a:p>
            <a:pPr marL="0" indent="0">
              <a:buNone/>
            </a:pPr>
            <a:r>
              <a:rPr lang="en-US" b="1" dirty="0">
                <a:solidFill>
                  <a:srgbClr val="FF0000"/>
                </a:solidFill>
              </a:rPr>
              <a:t>PIRL 1801/1803/1805:</a:t>
            </a:r>
          </a:p>
          <a:p>
            <a:r>
              <a:rPr lang="en-US" b="1" dirty="0">
                <a:solidFill>
                  <a:srgbClr val="242021"/>
                </a:solidFill>
              </a:rPr>
              <a:t>The dates the credentials were obtained</a:t>
            </a:r>
          </a:p>
          <a:p>
            <a:pPr marL="0" indent="0">
              <a:buNone/>
            </a:pPr>
            <a:endParaRPr lang="en-US" sz="2400" b="1" dirty="0">
              <a:solidFill>
                <a:srgbClr val="FF0000"/>
              </a:solidFill>
            </a:endParaRPr>
          </a:p>
          <a:p>
            <a:pPr marL="0" indent="0">
              <a:buNone/>
            </a:pPr>
            <a:r>
              <a:rPr lang="en-US" sz="2400" dirty="0"/>
              <a:t>NOTE:  If a participant receives more than three types of credentials, grantees are encouraged to replace data for the third type with the highest credential received to date in 1804/1805.  </a:t>
            </a:r>
          </a:p>
          <a:p>
            <a:endParaRPr lang="en-US" dirty="0"/>
          </a:p>
        </p:txBody>
      </p:sp>
    </p:spTree>
    <p:extLst>
      <p:ext uri="{BB962C8B-B14F-4D97-AF65-F5344CB8AC3E}">
        <p14:creationId xmlns:p14="http://schemas.microsoft.com/office/powerpoint/2010/main" val="38010553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3F13149-4BFD-42A4-AABD-35B696376392}"/>
              </a:ext>
            </a:extLst>
          </p:cNvPr>
          <p:cNvSpPr>
            <a:spLocks noGrp="1"/>
          </p:cNvSpPr>
          <p:nvPr>
            <p:ph type="sldNum" sz="quarter" idx="12"/>
          </p:nvPr>
        </p:nvSpPr>
        <p:spPr/>
        <p:txBody>
          <a:bodyPr/>
          <a:lstStyle/>
          <a:p>
            <a:fld id="{158B7785-F6D6-45F8-833E-07BD84680091}" type="slidenum">
              <a:rPr lang="en-US" smtClean="0"/>
              <a:t>38</a:t>
            </a:fld>
            <a:endParaRPr lang="en-US"/>
          </a:p>
        </p:txBody>
      </p:sp>
      <p:sp>
        <p:nvSpPr>
          <p:cNvPr id="3" name="Title 2">
            <a:extLst>
              <a:ext uri="{FF2B5EF4-FFF2-40B4-BE49-F238E27FC236}">
                <a16:creationId xmlns:a16="http://schemas.microsoft.com/office/drawing/2014/main" id="{AEED7D73-A36B-4579-BD8E-BFE04F586614}"/>
              </a:ext>
            </a:extLst>
          </p:cNvPr>
          <p:cNvSpPr>
            <a:spLocks noGrp="1"/>
          </p:cNvSpPr>
          <p:nvPr>
            <p:ph type="title"/>
          </p:nvPr>
        </p:nvSpPr>
        <p:spPr/>
        <p:txBody>
          <a:bodyPr/>
          <a:lstStyle/>
          <a:p>
            <a:r>
              <a:rPr lang="en-US" dirty="0"/>
              <a:t>Reporting Credential Attainment</a:t>
            </a:r>
          </a:p>
        </p:txBody>
      </p:sp>
      <p:sp>
        <p:nvSpPr>
          <p:cNvPr id="4" name="Content Placeholder 3">
            <a:extLst>
              <a:ext uri="{FF2B5EF4-FFF2-40B4-BE49-F238E27FC236}">
                <a16:creationId xmlns:a16="http://schemas.microsoft.com/office/drawing/2014/main" id="{CFE492A7-03D4-460D-9F3A-342D3DC6D514}"/>
              </a:ext>
            </a:extLst>
          </p:cNvPr>
          <p:cNvSpPr>
            <a:spLocks noGrp="1"/>
          </p:cNvSpPr>
          <p:nvPr>
            <p:ph idx="1"/>
          </p:nvPr>
        </p:nvSpPr>
        <p:spPr/>
        <p:txBody>
          <a:bodyPr/>
          <a:lstStyle/>
          <a:p>
            <a:r>
              <a:rPr lang="en-US" sz="2800" b="1" dirty="0"/>
              <a:t>When do I report Credential Outcomes? </a:t>
            </a:r>
          </a:p>
          <a:p>
            <a:pPr lvl="1">
              <a:buFont typeface="Wingdings" panose="05000000000000000000" pitchFamily="2" charset="2"/>
              <a:buChar char="§"/>
            </a:pPr>
            <a:r>
              <a:rPr lang="en-US" sz="2200" dirty="0"/>
              <a:t>Flexibility to report up to three credentials for one training activity</a:t>
            </a:r>
          </a:p>
          <a:p>
            <a:pPr lvl="1">
              <a:buFont typeface="Wingdings" panose="05000000000000000000" pitchFamily="2" charset="2"/>
              <a:buChar char="§"/>
            </a:pPr>
            <a:r>
              <a:rPr lang="en-US" sz="2200" dirty="0"/>
              <a:t>Report code value 0, if no credentials earned </a:t>
            </a:r>
          </a:p>
          <a:p>
            <a:pPr lvl="1">
              <a:buFont typeface="Wingdings" panose="05000000000000000000" pitchFamily="2" charset="2"/>
              <a:buChar char="§"/>
            </a:pPr>
            <a:r>
              <a:rPr lang="en-US" sz="2200" dirty="0"/>
              <a:t>Review </a:t>
            </a:r>
            <a:r>
              <a:rPr lang="en-US" sz="2200" dirty="0">
                <a:hlinkClick r:id="rId3"/>
              </a:rPr>
              <a:t>TEGL 14-18 </a:t>
            </a:r>
            <a:r>
              <a:rPr lang="en-US" sz="2200" dirty="0"/>
              <a:t> and </a:t>
            </a:r>
            <a:r>
              <a:rPr lang="en-US" sz="2200" u="sng" dirty="0">
                <a:solidFill>
                  <a:schemeClr val="tx2">
                    <a:lumMod val="90000"/>
                    <a:lumOff val="10000"/>
                  </a:schemeClr>
                </a:solidFill>
              </a:rPr>
              <a:t>TEN 25-19</a:t>
            </a:r>
            <a:r>
              <a:rPr lang="en-US" sz="2200" dirty="0">
                <a:solidFill>
                  <a:schemeClr val="tx2">
                    <a:lumMod val="90000"/>
                    <a:lumOff val="10000"/>
                  </a:schemeClr>
                </a:solidFill>
              </a:rPr>
              <a:t> </a:t>
            </a:r>
            <a:r>
              <a:rPr lang="en-US" sz="2200" dirty="0"/>
              <a:t>for further guidance on credentials </a:t>
            </a:r>
          </a:p>
          <a:p>
            <a:endParaRPr lang="en-US" dirty="0"/>
          </a:p>
        </p:txBody>
      </p:sp>
      <p:pic>
        <p:nvPicPr>
          <p:cNvPr id="5" name="Picture 4" descr="flow chart showing when to report credential attainment">
            <a:extLst>
              <a:ext uri="{FF2B5EF4-FFF2-40B4-BE49-F238E27FC236}">
                <a16:creationId xmlns:a16="http://schemas.microsoft.com/office/drawing/2014/main" id="{0295B437-6B38-4CE4-B48D-F118EBCE58B4}"/>
              </a:ext>
            </a:extLst>
          </p:cNvPr>
          <p:cNvPicPr>
            <a:picLocks noChangeAspect="1"/>
          </p:cNvPicPr>
          <p:nvPr/>
        </p:nvPicPr>
        <p:blipFill>
          <a:blip r:embed="rId4"/>
          <a:stretch>
            <a:fillRect/>
          </a:stretch>
        </p:blipFill>
        <p:spPr>
          <a:xfrm>
            <a:off x="1310592" y="4298190"/>
            <a:ext cx="8705843" cy="1548518"/>
          </a:xfrm>
          <a:prstGeom prst="rect">
            <a:avLst/>
          </a:prstGeom>
        </p:spPr>
      </p:pic>
      <p:pic>
        <p:nvPicPr>
          <p:cNvPr id="6" name="Picture 5" descr="flow chart showing training completed">
            <a:extLst>
              <a:ext uri="{FF2B5EF4-FFF2-40B4-BE49-F238E27FC236}">
                <a16:creationId xmlns:a16="http://schemas.microsoft.com/office/drawing/2014/main" id="{E1D0A4F0-D19C-4E7A-9FC6-2CDAC2FC7141}"/>
              </a:ext>
            </a:extLst>
          </p:cNvPr>
          <p:cNvPicPr>
            <a:picLocks noChangeAspect="1"/>
          </p:cNvPicPr>
          <p:nvPr/>
        </p:nvPicPr>
        <p:blipFill>
          <a:blip r:embed="rId5"/>
          <a:stretch>
            <a:fillRect/>
          </a:stretch>
        </p:blipFill>
        <p:spPr>
          <a:xfrm>
            <a:off x="1867832" y="3429000"/>
            <a:ext cx="7962066" cy="762066"/>
          </a:xfrm>
          <a:prstGeom prst="rect">
            <a:avLst/>
          </a:prstGeom>
        </p:spPr>
      </p:pic>
    </p:spTree>
    <p:extLst>
      <p:ext uri="{BB962C8B-B14F-4D97-AF65-F5344CB8AC3E}">
        <p14:creationId xmlns:p14="http://schemas.microsoft.com/office/powerpoint/2010/main" val="480301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39</a:t>
            </a:fld>
            <a:endParaRPr lang="en-US"/>
          </a:p>
        </p:txBody>
      </p:sp>
      <p:sp>
        <p:nvSpPr>
          <p:cNvPr id="3" name="Title 2"/>
          <p:cNvSpPr>
            <a:spLocks noGrp="1"/>
          </p:cNvSpPr>
          <p:nvPr>
            <p:ph type="title"/>
          </p:nvPr>
        </p:nvSpPr>
        <p:spPr/>
        <p:txBody>
          <a:bodyPr>
            <a:normAutofit/>
          </a:bodyPr>
          <a:lstStyle/>
          <a:p>
            <a:r>
              <a:rPr lang="en-US" dirty="0"/>
              <a:t>Reporting Completion and the Related Employment Outcome</a:t>
            </a:r>
          </a:p>
        </p:txBody>
      </p:sp>
      <p:sp>
        <p:nvSpPr>
          <p:cNvPr id="4" name="Content Placeholder 3"/>
          <p:cNvSpPr>
            <a:spLocks noGrp="1"/>
          </p:cNvSpPr>
          <p:nvPr>
            <p:ph idx="1"/>
          </p:nvPr>
        </p:nvSpPr>
        <p:spPr/>
        <p:txBody>
          <a:bodyPr>
            <a:normAutofit lnSpcReduction="10000"/>
          </a:bodyPr>
          <a:lstStyle/>
          <a:p>
            <a:r>
              <a:rPr lang="en-US" b="1" dirty="0">
                <a:solidFill>
                  <a:srgbClr val="FF0000"/>
                </a:solidFill>
              </a:rPr>
              <a:t>PIRL 1813 </a:t>
            </a:r>
            <a:r>
              <a:rPr lang="en-US" dirty="0"/>
              <a:t>– </a:t>
            </a:r>
            <a:r>
              <a:rPr lang="en-US" b="1" dirty="0"/>
              <a:t>Date Completed an Education or Training Program Leading to a Recognized Credential or Employment </a:t>
            </a:r>
          </a:p>
          <a:p>
            <a:pPr lvl="1"/>
            <a:r>
              <a:rPr lang="en-US" dirty="0"/>
              <a:t>Participants must complete all training components of their program.</a:t>
            </a:r>
          </a:p>
          <a:p>
            <a:pPr lvl="1"/>
            <a:endParaRPr lang="en-US" dirty="0"/>
          </a:p>
          <a:p>
            <a:r>
              <a:rPr lang="en-US" b="1" dirty="0">
                <a:solidFill>
                  <a:srgbClr val="FF0000"/>
                </a:solidFill>
              </a:rPr>
              <a:t>PIRL 2118 </a:t>
            </a:r>
            <a:r>
              <a:rPr lang="en-US" b="1" dirty="0"/>
              <a:t>Date Entered Employment </a:t>
            </a:r>
          </a:p>
          <a:p>
            <a:pPr lvl="1"/>
            <a:r>
              <a:rPr lang="en-US" dirty="0">
                <a:solidFill>
                  <a:schemeClr val="tx1"/>
                </a:solidFill>
              </a:rPr>
              <a:t>Non-incumbent worker participants who completed their training components of their program and enter employment. </a:t>
            </a:r>
          </a:p>
          <a:p>
            <a:endParaRPr lang="en-US" b="1" dirty="0">
              <a:solidFill>
                <a:srgbClr val="FF0000"/>
              </a:solidFill>
            </a:endParaRPr>
          </a:p>
          <a:p>
            <a:r>
              <a:rPr lang="en-US" b="1" dirty="0">
                <a:solidFill>
                  <a:srgbClr val="FF0000"/>
                </a:solidFill>
              </a:rPr>
              <a:t>PIRL 2126 </a:t>
            </a:r>
            <a:r>
              <a:rPr lang="en-US" b="1" dirty="0"/>
              <a:t>Entered Training-Related Employment </a:t>
            </a:r>
          </a:p>
          <a:p>
            <a:pPr lvl="1"/>
            <a:r>
              <a:rPr lang="en-US" dirty="0">
                <a:solidFill>
                  <a:schemeClr val="tx1"/>
                </a:solidFill>
              </a:rPr>
              <a:t>Non-incumbent worker participants who completed their training components of their program and enter employment that is </a:t>
            </a:r>
            <a:r>
              <a:rPr lang="en-US" b="1" i="1" dirty="0">
                <a:solidFill>
                  <a:schemeClr val="tx1"/>
                </a:solidFill>
              </a:rPr>
              <a:t>training-related</a:t>
            </a:r>
            <a:r>
              <a:rPr lang="en-US" dirty="0">
                <a:solidFill>
                  <a:schemeClr val="tx1"/>
                </a:solidFill>
              </a:rPr>
              <a:t>. </a:t>
            </a:r>
          </a:p>
          <a:p>
            <a:pPr marL="457200" lvl="1" indent="0">
              <a:buNone/>
            </a:pPr>
            <a:endParaRPr lang="en-US" dirty="0"/>
          </a:p>
        </p:txBody>
      </p:sp>
    </p:spTree>
    <p:extLst>
      <p:ext uri="{BB962C8B-B14F-4D97-AF65-F5344CB8AC3E}">
        <p14:creationId xmlns:p14="http://schemas.microsoft.com/office/powerpoint/2010/main" val="11951671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C66CB0-54A0-40F4-952C-1A9AD08805CA}"/>
              </a:ext>
            </a:extLst>
          </p:cNvPr>
          <p:cNvSpPr>
            <a:spLocks noGrp="1"/>
          </p:cNvSpPr>
          <p:nvPr>
            <p:ph type="sldNum" sz="quarter" idx="12"/>
          </p:nvPr>
        </p:nvSpPr>
        <p:spPr/>
        <p:txBody>
          <a:bodyPr/>
          <a:lstStyle/>
          <a:p>
            <a:fld id="{158B7785-F6D6-45F8-833E-07BD84680091}" type="slidenum">
              <a:rPr lang="en-US" smtClean="0"/>
              <a:t>40</a:t>
            </a:fld>
            <a:endParaRPr lang="en-US"/>
          </a:p>
        </p:txBody>
      </p:sp>
      <p:sp>
        <p:nvSpPr>
          <p:cNvPr id="3" name="Title 2">
            <a:extLst>
              <a:ext uri="{FF2B5EF4-FFF2-40B4-BE49-F238E27FC236}">
                <a16:creationId xmlns:a16="http://schemas.microsoft.com/office/drawing/2014/main" id="{FD73FECD-93C3-41DD-B2B3-5A61BF691E92}"/>
              </a:ext>
            </a:extLst>
          </p:cNvPr>
          <p:cNvSpPr>
            <a:spLocks noGrp="1"/>
          </p:cNvSpPr>
          <p:nvPr>
            <p:ph type="title"/>
          </p:nvPr>
        </p:nvSpPr>
        <p:spPr/>
        <p:txBody>
          <a:bodyPr/>
          <a:lstStyle/>
          <a:p>
            <a:r>
              <a:rPr lang="en-US" dirty="0"/>
              <a:t>Reporting Employment Outcomes for Incumbent Workers</a:t>
            </a:r>
          </a:p>
        </p:txBody>
      </p:sp>
      <p:sp>
        <p:nvSpPr>
          <p:cNvPr id="4" name="Content Placeholder 3">
            <a:extLst>
              <a:ext uri="{FF2B5EF4-FFF2-40B4-BE49-F238E27FC236}">
                <a16:creationId xmlns:a16="http://schemas.microsoft.com/office/drawing/2014/main" id="{D0F218F9-4F5E-4F81-B093-AFE1C520EAA0}"/>
              </a:ext>
            </a:extLst>
          </p:cNvPr>
          <p:cNvSpPr>
            <a:spLocks noGrp="1"/>
          </p:cNvSpPr>
          <p:nvPr>
            <p:ph idx="1"/>
          </p:nvPr>
        </p:nvSpPr>
        <p:spPr>
          <a:xfrm>
            <a:off x="532911" y="1050271"/>
            <a:ext cx="11081334" cy="5488641"/>
          </a:xfrm>
        </p:spPr>
        <p:txBody>
          <a:bodyPr>
            <a:normAutofit lnSpcReduction="10000"/>
          </a:bodyPr>
          <a:lstStyle/>
          <a:p>
            <a:r>
              <a:rPr lang="en-US" sz="2800" b="1" dirty="0">
                <a:solidFill>
                  <a:srgbClr val="FF0000"/>
                </a:solidFill>
              </a:rPr>
              <a:t>PIRL 2119</a:t>
            </a:r>
            <a:r>
              <a:rPr lang="en-US" sz="2800" dirty="0">
                <a:solidFill>
                  <a:srgbClr val="FF0000"/>
                </a:solidFill>
              </a:rPr>
              <a:t> </a:t>
            </a:r>
            <a:r>
              <a:rPr lang="en-US" sz="2800" b="1" dirty="0"/>
              <a:t>Incumbent Workers Retained Current Position</a:t>
            </a:r>
          </a:p>
          <a:p>
            <a:pPr lvl="1"/>
            <a:r>
              <a:rPr lang="en-US" sz="2600" dirty="0"/>
              <a:t>Used to report this outcome measure if an incumbent worker completed their program and retained their current position in the following quarter. </a:t>
            </a:r>
          </a:p>
          <a:p>
            <a:r>
              <a:rPr lang="en-US" sz="2800" b="1" dirty="0">
                <a:solidFill>
                  <a:srgbClr val="FF0000"/>
                </a:solidFill>
              </a:rPr>
              <a:t>PIRL 2120/2122/2124</a:t>
            </a:r>
            <a:r>
              <a:rPr lang="en-US" sz="2800" dirty="0">
                <a:solidFill>
                  <a:srgbClr val="FF0000"/>
                </a:solidFill>
              </a:rPr>
              <a:t> </a:t>
            </a:r>
            <a:r>
              <a:rPr lang="en-US" sz="2800" b="1" dirty="0"/>
              <a:t>Incumbent Workers Advanced to New Employment</a:t>
            </a:r>
          </a:p>
          <a:p>
            <a:pPr lvl="1"/>
            <a:r>
              <a:rPr lang="en-US" sz="2600" dirty="0"/>
              <a:t>Used to report if an incumbent worker has advanced to a new position that requires a higher level of skill, either with their current employer or new employer. </a:t>
            </a:r>
          </a:p>
          <a:p>
            <a:pPr lvl="1"/>
            <a:r>
              <a:rPr lang="en-US" sz="2600" dirty="0"/>
              <a:t>Incumbent workers must complete their program and advance into a new position with the employer or with another employer </a:t>
            </a:r>
            <a:r>
              <a:rPr lang="en-US" sz="2600" b="1" i="1" dirty="0"/>
              <a:t>within three quarters </a:t>
            </a:r>
            <a:r>
              <a:rPr lang="en-US" sz="2600" dirty="0"/>
              <a:t>after completion. </a:t>
            </a:r>
          </a:p>
          <a:p>
            <a:pPr lvl="1"/>
            <a:r>
              <a:rPr lang="en-US" sz="2600" dirty="0"/>
              <a:t>A new position of employment with a different employer may or may not have a different title or job description from the previous occupation. </a:t>
            </a:r>
            <a:endParaRPr lang="en-US" sz="5800" dirty="0"/>
          </a:p>
        </p:txBody>
      </p:sp>
    </p:spTree>
    <p:extLst>
      <p:ext uri="{BB962C8B-B14F-4D97-AF65-F5344CB8AC3E}">
        <p14:creationId xmlns:p14="http://schemas.microsoft.com/office/powerpoint/2010/main" val="33256470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8846771-A542-4D37-ADA1-7B9600DF9435}"/>
              </a:ext>
            </a:extLst>
          </p:cNvPr>
          <p:cNvSpPr>
            <a:spLocks noGrp="1"/>
          </p:cNvSpPr>
          <p:nvPr>
            <p:ph type="sldNum" sz="quarter" idx="12"/>
          </p:nvPr>
        </p:nvSpPr>
        <p:spPr/>
        <p:txBody>
          <a:bodyPr/>
          <a:lstStyle/>
          <a:p>
            <a:fld id="{158B7785-F6D6-45F8-833E-07BD84680091}" type="slidenum">
              <a:rPr lang="en-US" smtClean="0"/>
              <a:t>41</a:t>
            </a:fld>
            <a:endParaRPr lang="en-US"/>
          </a:p>
        </p:txBody>
      </p:sp>
      <p:sp>
        <p:nvSpPr>
          <p:cNvPr id="3" name="Title 2">
            <a:extLst>
              <a:ext uri="{FF2B5EF4-FFF2-40B4-BE49-F238E27FC236}">
                <a16:creationId xmlns:a16="http://schemas.microsoft.com/office/drawing/2014/main" id="{5B6FA4C8-A178-4F3B-8EA9-635011AFF1E5}"/>
              </a:ext>
            </a:extLst>
          </p:cNvPr>
          <p:cNvSpPr>
            <a:spLocks noGrp="1"/>
          </p:cNvSpPr>
          <p:nvPr>
            <p:ph type="title"/>
          </p:nvPr>
        </p:nvSpPr>
        <p:spPr/>
        <p:txBody>
          <a:bodyPr/>
          <a:lstStyle/>
          <a:p>
            <a:r>
              <a:rPr lang="en-US" dirty="0"/>
              <a:t>Guidance for Collecting Social Security Numbers</a:t>
            </a:r>
          </a:p>
        </p:txBody>
      </p:sp>
      <p:sp>
        <p:nvSpPr>
          <p:cNvPr id="4" name="Content Placeholder 3">
            <a:extLst>
              <a:ext uri="{FF2B5EF4-FFF2-40B4-BE49-F238E27FC236}">
                <a16:creationId xmlns:a16="http://schemas.microsoft.com/office/drawing/2014/main" id="{F0188114-DA19-4335-8678-55149AD2AE4B}"/>
              </a:ext>
            </a:extLst>
          </p:cNvPr>
          <p:cNvSpPr>
            <a:spLocks noGrp="1"/>
          </p:cNvSpPr>
          <p:nvPr>
            <p:ph idx="1"/>
          </p:nvPr>
        </p:nvSpPr>
        <p:spPr/>
        <p:txBody>
          <a:bodyPr/>
          <a:lstStyle/>
          <a:p>
            <a:r>
              <a:rPr lang="en-US" dirty="0"/>
              <a:t>Grantees </a:t>
            </a:r>
            <a:r>
              <a:rPr lang="en-US" b="1" dirty="0"/>
              <a:t>must ask </a:t>
            </a:r>
            <a:r>
              <a:rPr lang="en-US" dirty="0"/>
              <a:t>participants for their SSNs</a:t>
            </a:r>
          </a:p>
          <a:p>
            <a:r>
              <a:rPr lang="en-US" dirty="0"/>
              <a:t>However, if an individual chooses not to disclose their SSN, services</a:t>
            </a:r>
            <a:r>
              <a:rPr lang="en-US" b="1" dirty="0"/>
              <a:t> can not </a:t>
            </a:r>
            <a:r>
              <a:rPr lang="en-US" dirty="0"/>
              <a:t>be denied</a:t>
            </a:r>
          </a:p>
          <a:p>
            <a:r>
              <a:rPr lang="en-US" dirty="0"/>
              <a:t>If no SSN is provided, use </a:t>
            </a:r>
            <a:r>
              <a:rPr lang="en-US" b="1" dirty="0"/>
              <a:t>999999999</a:t>
            </a:r>
            <a:r>
              <a:rPr lang="en-US" dirty="0"/>
              <a:t> for </a:t>
            </a:r>
            <a:r>
              <a:rPr lang="en-US" b="1" dirty="0"/>
              <a:t>PIRL 2700</a:t>
            </a:r>
          </a:p>
          <a:p>
            <a:pPr marL="0" indent="0">
              <a:buNone/>
            </a:pPr>
            <a:r>
              <a:rPr lang="en-US" sz="2800" dirty="0">
                <a:solidFill>
                  <a:srgbClr val="242021"/>
                </a:solidFill>
                <a:ea typeface="Calibri"/>
                <a:cs typeface="Times New Roman"/>
              </a:rPr>
              <a:t>                                          </a:t>
            </a:r>
            <a:endParaRPr lang="en-US" dirty="0"/>
          </a:p>
        </p:txBody>
      </p:sp>
      <p:pic>
        <p:nvPicPr>
          <p:cNvPr id="5" name="Picture 4" descr="screen shot of data element 2700, social security number from the PIRL schema">
            <a:extLst>
              <a:ext uri="{FF2B5EF4-FFF2-40B4-BE49-F238E27FC236}">
                <a16:creationId xmlns:a16="http://schemas.microsoft.com/office/drawing/2014/main" id="{999F3EDD-85CD-45E1-A535-5CF65E128A2A}"/>
              </a:ext>
            </a:extLst>
          </p:cNvPr>
          <p:cNvPicPr>
            <a:picLocks noChangeAspect="1"/>
          </p:cNvPicPr>
          <p:nvPr/>
        </p:nvPicPr>
        <p:blipFill>
          <a:blip r:embed="rId3"/>
          <a:stretch>
            <a:fillRect/>
          </a:stretch>
        </p:blipFill>
        <p:spPr>
          <a:xfrm>
            <a:off x="2573781" y="3967667"/>
            <a:ext cx="6822015" cy="2011854"/>
          </a:xfrm>
          <a:prstGeom prst="rect">
            <a:avLst/>
          </a:prstGeom>
        </p:spPr>
      </p:pic>
    </p:spTree>
    <p:extLst>
      <p:ext uri="{BB962C8B-B14F-4D97-AF65-F5344CB8AC3E}">
        <p14:creationId xmlns:p14="http://schemas.microsoft.com/office/powerpoint/2010/main" val="3973200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42</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dirty="0"/>
              <a:t>Enter your questions in the chat window (lower left of screen)</a:t>
            </a:r>
          </a:p>
        </p:txBody>
      </p:sp>
    </p:spTree>
    <p:extLst>
      <p:ext uri="{BB962C8B-B14F-4D97-AF65-F5344CB8AC3E}">
        <p14:creationId xmlns:p14="http://schemas.microsoft.com/office/powerpoint/2010/main" val="20425664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43</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800100" y="889035"/>
            <a:ext cx="6553200" cy="2357891"/>
          </a:xfrm>
        </p:spPr>
        <p:txBody>
          <a:bodyPr/>
          <a:lstStyle/>
          <a:p>
            <a:r>
              <a:rPr lang="en-US" dirty="0"/>
              <a:t>PIRL Demonstration Grants</a:t>
            </a:r>
          </a:p>
        </p:txBody>
      </p:sp>
      <p:sp>
        <p:nvSpPr>
          <p:cNvPr id="5" name="Text Placeholder 4">
            <a:extLst>
              <a:ext uri="{FF2B5EF4-FFF2-40B4-BE49-F238E27FC236}">
                <a16:creationId xmlns:a16="http://schemas.microsoft.com/office/drawing/2014/main" id="{FD5EED7B-1CC4-483E-BE42-D24C9444940B}"/>
              </a:ext>
            </a:extLst>
          </p:cNvPr>
          <p:cNvSpPr>
            <a:spLocks noGrp="1"/>
          </p:cNvSpPr>
          <p:nvPr>
            <p:ph type="body" idx="1"/>
          </p:nvPr>
        </p:nvSpPr>
        <p:spPr>
          <a:xfrm>
            <a:off x="800100" y="3408101"/>
            <a:ext cx="6553200" cy="1866264"/>
          </a:xfrm>
        </p:spPr>
        <p:txBody>
          <a:bodyPr>
            <a:normAutofit/>
          </a:bodyPr>
          <a:lstStyle/>
          <a:p>
            <a:r>
              <a:rPr lang="en-US" sz="4000" b="1" dirty="0"/>
              <a:t>QPR Aggregation Rules</a:t>
            </a:r>
          </a:p>
        </p:txBody>
      </p:sp>
    </p:spTree>
    <p:extLst>
      <p:ext uri="{BB962C8B-B14F-4D97-AF65-F5344CB8AC3E}">
        <p14:creationId xmlns:p14="http://schemas.microsoft.com/office/powerpoint/2010/main" val="39879542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296C4BC-6A15-44C1-B2D2-31CC1EE831EF}"/>
              </a:ext>
            </a:extLst>
          </p:cNvPr>
          <p:cNvSpPr>
            <a:spLocks noGrp="1"/>
          </p:cNvSpPr>
          <p:nvPr>
            <p:ph type="sldNum" sz="quarter" idx="12"/>
          </p:nvPr>
        </p:nvSpPr>
        <p:spPr/>
        <p:txBody>
          <a:bodyPr/>
          <a:lstStyle/>
          <a:p>
            <a:pPr algn="r" defTabSz="457200">
              <a:defRPr/>
            </a:pPr>
            <a:fld id="{706D636C-90A3-4979-BA37-BAB384B22101}" type="slidenum">
              <a:rPr lang="en-US" sz="1400" b="0">
                <a:solidFill>
                  <a:srgbClr val="124D95">
                    <a:lumMod val="40000"/>
                    <a:lumOff val="60000"/>
                  </a:srgbClr>
                </a:solidFill>
                <a:latin typeface="Arial" panose="020B0604020202020204"/>
              </a:rPr>
              <a:pPr algn="r" defTabSz="457200">
                <a:defRPr/>
              </a:pPr>
              <a:t>44</a:t>
            </a:fld>
            <a:endParaRPr lang="en-US" sz="1400" b="0" dirty="0">
              <a:solidFill>
                <a:srgbClr val="124D95">
                  <a:lumMod val="40000"/>
                  <a:lumOff val="60000"/>
                </a:srgbClr>
              </a:solidFill>
              <a:latin typeface="Arial" panose="020B0604020202020204"/>
            </a:endParaRPr>
          </a:p>
        </p:txBody>
      </p:sp>
      <p:sp>
        <p:nvSpPr>
          <p:cNvPr id="2" name="Title 1">
            <a:extLst>
              <a:ext uri="{FF2B5EF4-FFF2-40B4-BE49-F238E27FC236}">
                <a16:creationId xmlns:a16="http://schemas.microsoft.com/office/drawing/2014/main" id="{32A82997-50AB-D563-0082-05CD429AE215}"/>
              </a:ext>
            </a:extLst>
          </p:cNvPr>
          <p:cNvSpPr>
            <a:spLocks noGrp="1"/>
          </p:cNvSpPr>
          <p:nvPr>
            <p:ph type="title"/>
          </p:nvPr>
        </p:nvSpPr>
        <p:spPr/>
        <p:txBody>
          <a:bodyPr>
            <a:normAutofit/>
          </a:bodyPr>
          <a:lstStyle/>
          <a:p>
            <a:r>
              <a:rPr lang="en-US" dirty="0"/>
              <a:t>Demo QPR aggregation Rules</a:t>
            </a:r>
          </a:p>
        </p:txBody>
      </p:sp>
      <p:graphicFrame>
        <p:nvGraphicFramePr>
          <p:cNvPr id="6" name="Diagram 5" descr="Data files, data elements and edits checks, aggregation rules"/>
          <p:cNvGraphicFramePr/>
          <p:nvPr>
            <p:extLst>
              <p:ext uri="{D42A27DB-BD31-4B8C-83A1-F6EECF244321}">
                <p14:modId xmlns:p14="http://schemas.microsoft.com/office/powerpoint/2010/main" val="3897955808"/>
              </p:ext>
            </p:extLst>
          </p:nvPr>
        </p:nvGraphicFramePr>
        <p:xfrm>
          <a:off x="3016681" y="2102486"/>
          <a:ext cx="5469131" cy="129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p:cNvSpPr/>
          <p:nvPr/>
        </p:nvSpPr>
        <p:spPr>
          <a:xfrm>
            <a:off x="2460026" y="1253617"/>
            <a:ext cx="1752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b="1" dirty="0">
                <a:solidFill>
                  <a:prstClr val="white"/>
                </a:solidFill>
                <a:latin typeface="Arial" panose="020B0604020202020204"/>
              </a:rPr>
              <a:t>Grantee Database System</a:t>
            </a:r>
          </a:p>
        </p:txBody>
      </p:sp>
      <p:sp>
        <p:nvSpPr>
          <p:cNvPr id="8" name="Rounded Rectangle 7"/>
          <p:cNvSpPr/>
          <p:nvPr/>
        </p:nvSpPr>
        <p:spPr>
          <a:xfrm>
            <a:off x="4343400" y="1253617"/>
            <a:ext cx="1752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b="1" dirty="0">
                <a:solidFill>
                  <a:prstClr val="white"/>
                </a:solidFill>
                <a:latin typeface="Arial" panose="020B0604020202020204"/>
              </a:rPr>
              <a:t>CSV Data File Upload in WIPS</a:t>
            </a:r>
          </a:p>
        </p:txBody>
      </p:sp>
      <p:sp>
        <p:nvSpPr>
          <p:cNvPr id="9" name="Rounded Rectangle 8"/>
          <p:cNvSpPr/>
          <p:nvPr/>
        </p:nvSpPr>
        <p:spPr>
          <a:xfrm>
            <a:off x="6226774" y="1253617"/>
            <a:ext cx="1752600" cy="990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r>
              <a:rPr lang="en-US" b="1" dirty="0">
                <a:solidFill>
                  <a:prstClr val="white"/>
                </a:solidFill>
                <a:latin typeface="Arial" panose="020B0604020202020204"/>
              </a:rPr>
              <a:t>QPR Generated</a:t>
            </a:r>
          </a:p>
        </p:txBody>
      </p:sp>
      <p:sp>
        <p:nvSpPr>
          <p:cNvPr id="10" name="Content Placeholder 1">
            <a:extLst>
              <a:ext uri="{FF2B5EF4-FFF2-40B4-BE49-F238E27FC236}">
                <a16:creationId xmlns:a16="http://schemas.microsoft.com/office/drawing/2014/main" id="{47E22188-D1D2-45BA-AC90-706C412C915B}"/>
              </a:ext>
            </a:extLst>
          </p:cNvPr>
          <p:cNvSpPr txBox="1">
            <a:spLocks/>
          </p:cNvSpPr>
          <p:nvPr/>
        </p:nvSpPr>
        <p:spPr>
          <a:xfrm>
            <a:off x="1804162" y="3517953"/>
            <a:ext cx="7894171" cy="2838397"/>
          </a:xfrm>
          <a:prstGeom prst="rect">
            <a:avLst/>
          </a:prstGeom>
        </p:spPr>
        <p:txBody>
          <a:bodyPr vert="horz" lIns="91440" tIns="45720" rIns="91440" bIns="45720" rtlCol="0">
            <a:normAutofit/>
          </a:bodyPr>
          <a:lst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E1C30"/>
              </a:buClr>
              <a:buFont typeface="Wingdings" panose="05000000000000000000" pitchFamily="2" charset="2"/>
              <a:buChar char="Ø"/>
              <a:defRPr/>
            </a:pPr>
            <a:r>
              <a:rPr lang="en-US" sz="2400" b="1" dirty="0">
                <a:solidFill>
                  <a:srgbClr val="242021"/>
                </a:solidFill>
                <a:latin typeface="Arial" panose="020B0604020202020204"/>
                <a:ea typeface="Calibri"/>
                <a:cs typeface="Times New Roman"/>
              </a:rPr>
              <a:t>Overview of aggregation  Rules</a:t>
            </a:r>
          </a:p>
          <a:p>
            <a:pPr lvl="1">
              <a:buClr>
                <a:prstClr val="white">
                  <a:lumMod val="65000"/>
                </a:prstClr>
              </a:buClr>
              <a:buFont typeface="Wingdings" panose="05000000000000000000" pitchFamily="2" charset="2"/>
              <a:buChar char="§"/>
              <a:defRPr/>
            </a:pPr>
            <a:r>
              <a:rPr lang="en-US" sz="2000" dirty="0">
                <a:solidFill>
                  <a:srgbClr val="303030">
                    <a:lumMod val="90000"/>
                    <a:lumOff val="10000"/>
                  </a:srgbClr>
                </a:solidFill>
                <a:latin typeface="Arial" panose="020B0604020202020204"/>
                <a:ea typeface="Calibri"/>
                <a:cs typeface="Times New Roman"/>
              </a:rPr>
              <a:t>Rules to aggregate performance data into SCC QPR data</a:t>
            </a:r>
            <a:endParaRPr lang="en-US" sz="2000" strike="sngStrike" dirty="0">
              <a:solidFill>
                <a:srgbClr val="303030">
                  <a:lumMod val="90000"/>
                  <a:lumOff val="10000"/>
                </a:srgbClr>
              </a:solidFill>
              <a:latin typeface="Arial" panose="020B0604020202020204"/>
              <a:ea typeface="Calibri"/>
              <a:cs typeface="Times New Roman"/>
            </a:endParaRPr>
          </a:p>
          <a:p>
            <a:pPr lvl="1">
              <a:buClr>
                <a:prstClr val="white">
                  <a:lumMod val="65000"/>
                </a:prstClr>
              </a:buClr>
              <a:buFont typeface="Wingdings" panose="05000000000000000000" pitchFamily="2" charset="2"/>
              <a:buChar char="§"/>
              <a:defRPr/>
            </a:pPr>
            <a:r>
              <a:rPr lang="en-US" sz="2000" dirty="0">
                <a:solidFill>
                  <a:srgbClr val="303030">
                    <a:lumMod val="90000"/>
                    <a:lumOff val="10000"/>
                  </a:srgbClr>
                </a:solidFill>
                <a:latin typeface="Arial" panose="020B0604020202020204"/>
                <a:ea typeface="Calibri"/>
                <a:cs typeface="Times New Roman"/>
              </a:rPr>
              <a:t>Includes total participants served, number began and completed training, credentials, and employment outcomes</a:t>
            </a:r>
          </a:p>
          <a:p>
            <a:pPr lvl="1">
              <a:buClr>
                <a:prstClr val="white">
                  <a:lumMod val="65000"/>
                </a:prstClr>
              </a:buClr>
              <a:buFont typeface="Wingdings" panose="05000000000000000000" pitchFamily="2" charset="2"/>
              <a:buChar char="§"/>
              <a:defRPr/>
            </a:pPr>
            <a:r>
              <a:rPr lang="en-US" sz="2000" dirty="0">
                <a:solidFill>
                  <a:srgbClr val="303030">
                    <a:lumMod val="90000"/>
                    <a:lumOff val="10000"/>
                  </a:srgbClr>
                </a:solidFill>
                <a:latin typeface="Arial" panose="020B0604020202020204"/>
                <a:ea typeface="Calibri"/>
                <a:cs typeface="Times New Roman"/>
              </a:rPr>
              <a:t>Ensure aggregation rules are applied to grantee’s internal systems for calculating QPR data</a:t>
            </a:r>
          </a:p>
          <a:p>
            <a:pPr marL="0" indent="0">
              <a:buClr>
                <a:srgbClr val="9E1C30"/>
              </a:buClr>
              <a:buNone/>
              <a:defRPr/>
            </a:pPr>
            <a:endParaRPr lang="en-US" sz="3200" dirty="0">
              <a:solidFill>
                <a:srgbClr val="242021"/>
              </a:solidFill>
              <a:latin typeface="Calibri"/>
              <a:ea typeface="Calibri"/>
              <a:cs typeface="Times New Roman"/>
            </a:endParaRPr>
          </a:p>
          <a:p>
            <a:pPr marL="0" indent="0">
              <a:buClr>
                <a:srgbClr val="9E1C30"/>
              </a:buClr>
              <a:buNone/>
              <a:defRPr/>
            </a:pPr>
            <a:endParaRPr lang="en-US" dirty="0">
              <a:solidFill>
                <a:srgbClr val="242021"/>
              </a:solidFill>
              <a:latin typeface="Calibri"/>
              <a:ea typeface="Calibri"/>
              <a:cs typeface="Times New Roman"/>
            </a:endParaRPr>
          </a:p>
        </p:txBody>
      </p:sp>
    </p:spTree>
    <p:extLst>
      <p:ext uri="{BB962C8B-B14F-4D97-AF65-F5344CB8AC3E}">
        <p14:creationId xmlns:p14="http://schemas.microsoft.com/office/powerpoint/2010/main" val="19987875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20A328-8CE6-4AE3-A57D-5BD9B9B66DEB}"/>
              </a:ext>
            </a:extLst>
          </p:cNvPr>
          <p:cNvSpPr>
            <a:spLocks noGrp="1"/>
          </p:cNvSpPr>
          <p:nvPr>
            <p:ph type="sldNum" sz="quarter" idx="12"/>
          </p:nvPr>
        </p:nvSpPr>
        <p:spPr/>
        <p:txBody>
          <a:bodyPr/>
          <a:lstStyle/>
          <a:p>
            <a:fld id="{158B7785-F6D6-45F8-833E-07BD84680091}" type="slidenum">
              <a:rPr lang="en-US" smtClean="0"/>
              <a:t>45</a:t>
            </a:fld>
            <a:endParaRPr lang="en-US"/>
          </a:p>
        </p:txBody>
      </p:sp>
      <p:sp>
        <p:nvSpPr>
          <p:cNvPr id="3" name="Title 2">
            <a:extLst>
              <a:ext uri="{FF2B5EF4-FFF2-40B4-BE49-F238E27FC236}">
                <a16:creationId xmlns:a16="http://schemas.microsoft.com/office/drawing/2014/main" id="{CF222B50-6BF1-4B34-BE12-33D9BC2D6643}"/>
              </a:ext>
            </a:extLst>
          </p:cNvPr>
          <p:cNvSpPr>
            <a:spLocks noGrp="1"/>
          </p:cNvSpPr>
          <p:nvPr>
            <p:ph type="title"/>
          </p:nvPr>
        </p:nvSpPr>
        <p:spPr/>
        <p:txBody>
          <a:bodyPr/>
          <a:lstStyle/>
          <a:p>
            <a:r>
              <a:rPr lang="en-US" dirty="0"/>
              <a:t>Demo Quarterly Performance Report aggregations</a:t>
            </a:r>
          </a:p>
        </p:txBody>
      </p:sp>
      <p:sp>
        <p:nvSpPr>
          <p:cNvPr id="4" name="Content Placeholder 3">
            <a:extLst>
              <a:ext uri="{FF2B5EF4-FFF2-40B4-BE49-F238E27FC236}">
                <a16:creationId xmlns:a16="http://schemas.microsoft.com/office/drawing/2014/main" id="{EE562538-F61B-4A00-8F18-26BF9FC576A1}"/>
              </a:ext>
            </a:extLst>
          </p:cNvPr>
          <p:cNvSpPr>
            <a:spLocks noGrp="1"/>
          </p:cNvSpPr>
          <p:nvPr>
            <p:ph idx="1"/>
          </p:nvPr>
        </p:nvSpPr>
        <p:spPr>
          <a:xfrm>
            <a:off x="805866" y="1137446"/>
            <a:ext cx="11231734" cy="5039517"/>
          </a:xfrm>
        </p:spPr>
        <p:txBody>
          <a:bodyPr>
            <a:normAutofit/>
          </a:bodyPr>
          <a:lstStyle/>
          <a:p>
            <a:pPr marL="0" indent="0">
              <a:buNone/>
            </a:pPr>
            <a:r>
              <a:rPr lang="en-US" sz="3000" b="1" dirty="0">
                <a:solidFill>
                  <a:srgbClr val="242021"/>
                </a:solidFill>
                <a:ea typeface="Calibri"/>
                <a:cs typeface="Times New Roman"/>
              </a:rPr>
              <a:t>QPR Sections </a:t>
            </a:r>
          </a:p>
          <a:p>
            <a:pPr marL="914400" lvl="1" indent="-457200">
              <a:lnSpc>
                <a:spcPct val="100000"/>
              </a:lnSpc>
              <a:spcBef>
                <a:spcPts val="600"/>
              </a:spcBef>
              <a:spcAft>
                <a:spcPts val="600"/>
              </a:spcAft>
              <a:buClr>
                <a:srgbClr val="9E1C30"/>
              </a:buClr>
              <a:buFont typeface="+mj-lt"/>
              <a:buAutoNum type="alphaUcPeriod"/>
              <a:defRPr/>
            </a:pPr>
            <a:r>
              <a:rPr lang="en-US" b="1" dirty="0">
                <a:solidFill>
                  <a:srgbClr val="242021"/>
                </a:solidFill>
              </a:rPr>
              <a:t>Grant Summary Information </a:t>
            </a:r>
            <a:r>
              <a:rPr lang="en-US" dirty="0">
                <a:solidFill>
                  <a:srgbClr val="242021"/>
                </a:solidFill>
              </a:rPr>
              <a:t>(e.g., participants served, exits, etc.)</a:t>
            </a:r>
          </a:p>
          <a:p>
            <a:pPr marL="914400" lvl="1" indent="-457200">
              <a:lnSpc>
                <a:spcPct val="100000"/>
              </a:lnSpc>
              <a:spcBef>
                <a:spcPts val="600"/>
              </a:spcBef>
              <a:spcAft>
                <a:spcPts val="600"/>
              </a:spcAft>
              <a:buClr>
                <a:srgbClr val="9E1C30"/>
              </a:buClr>
              <a:buFont typeface="+mj-lt"/>
              <a:buAutoNum type="alphaUcPeriod"/>
              <a:defRPr/>
            </a:pPr>
            <a:r>
              <a:rPr lang="en-US" b="1" dirty="0">
                <a:solidFill>
                  <a:srgbClr val="242021"/>
                </a:solidFill>
              </a:rPr>
              <a:t>Participant Summary Information </a:t>
            </a:r>
            <a:r>
              <a:rPr lang="en-US" dirty="0">
                <a:solidFill>
                  <a:srgbClr val="242021"/>
                </a:solidFill>
              </a:rPr>
              <a:t>(demographics)</a:t>
            </a:r>
          </a:p>
          <a:p>
            <a:pPr marL="914400" lvl="1" indent="-457200">
              <a:lnSpc>
                <a:spcPct val="100000"/>
              </a:lnSpc>
              <a:spcBef>
                <a:spcPts val="600"/>
              </a:spcBef>
              <a:spcAft>
                <a:spcPts val="600"/>
              </a:spcAft>
              <a:buClr>
                <a:srgbClr val="9E1C30"/>
              </a:buClr>
              <a:buFont typeface="+mj-lt"/>
              <a:buAutoNum type="alphaUcPeriod"/>
              <a:defRPr/>
            </a:pPr>
            <a:r>
              <a:rPr lang="en-US" b="1" dirty="0">
                <a:solidFill>
                  <a:srgbClr val="242021"/>
                </a:solidFill>
              </a:rPr>
              <a:t>Program Services and Training Activities </a:t>
            </a:r>
            <a:r>
              <a:rPr lang="en-US" dirty="0">
                <a:solidFill>
                  <a:srgbClr val="242021"/>
                </a:solidFill>
              </a:rPr>
              <a:t>(e.g., service types, began training, etc.)</a:t>
            </a:r>
          </a:p>
          <a:p>
            <a:pPr marL="914400" lvl="1" indent="-457200">
              <a:lnSpc>
                <a:spcPct val="100000"/>
              </a:lnSpc>
              <a:spcBef>
                <a:spcPts val="600"/>
              </a:spcBef>
              <a:spcAft>
                <a:spcPts val="600"/>
              </a:spcAft>
              <a:buClr>
                <a:srgbClr val="9E1C30"/>
              </a:buClr>
              <a:buFont typeface="+mj-lt"/>
              <a:buAutoNum type="alphaUcPeriod"/>
              <a:defRPr/>
            </a:pPr>
            <a:r>
              <a:rPr lang="en-US" b="1" dirty="0">
                <a:solidFill>
                  <a:schemeClr val="tx1"/>
                </a:solidFill>
              </a:rPr>
              <a:t>WIOA Primary Indicators of Performance </a:t>
            </a:r>
            <a:r>
              <a:rPr lang="en-US" dirty="0">
                <a:solidFill>
                  <a:schemeClr val="tx1"/>
                </a:solidFill>
              </a:rPr>
              <a:t>(e.g. employment rate, median earnings, etc.)</a:t>
            </a:r>
          </a:p>
          <a:p>
            <a:pPr marL="914400" lvl="1" indent="-457200">
              <a:lnSpc>
                <a:spcPct val="100000"/>
              </a:lnSpc>
              <a:spcBef>
                <a:spcPts val="600"/>
              </a:spcBef>
              <a:spcAft>
                <a:spcPts val="600"/>
              </a:spcAft>
              <a:buClr>
                <a:srgbClr val="9E1C30"/>
              </a:buClr>
              <a:buFont typeface="+mj-lt"/>
              <a:buAutoNum type="alphaUcPeriod"/>
              <a:defRPr/>
            </a:pPr>
            <a:r>
              <a:rPr lang="en-US" b="1" dirty="0">
                <a:solidFill>
                  <a:schemeClr val="tx1"/>
                </a:solidFill>
              </a:rPr>
              <a:t>Effectiveness in Serving Employers </a:t>
            </a:r>
            <a:r>
              <a:rPr lang="en-US" dirty="0">
                <a:solidFill>
                  <a:schemeClr val="tx1"/>
                </a:solidFill>
              </a:rPr>
              <a:t>(Retention with the Same Employer in the 2nd and 4th Quarter After Exit)</a:t>
            </a:r>
          </a:p>
          <a:p>
            <a:endParaRPr lang="en-US" dirty="0"/>
          </a:p>
        </p:txBody>
      </p:sp>
    </p:spTree>
    <p:extLst>
      <p:ext uri="{BB962C8B-B14F-4D97-AF65-F5344CB8AC3E}">
        <p14:creationId xmlns:p14="http://schemas.microsoft.com/office/powerpoint/2010/main" val="1655358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AD1EAA-78F6-4716-A245-573ACE5B9247}"/>
              </a:ext>
            </a:extLst>
          </p:cNvPr>
          <p:cNvSpPr>
            <a:spLocks noGrp="1"/>
          </p:cNvSpPr>
          <p:nvPr>
            <p:ph type="sldNum" sz="quarter" idx="12"/>
          </p:nvPr>
        </p:nvSpPr>
        <p:spPr/>
        <p:txBody>
          <a:bodyPr/>
          <a:lstStyle/>
          <a:p>
            <a:fld id="{158B7785-F6D6-45F8-833E-07BD84680091}" type="slidenum">
              <a:rPr lang="en-US" smtClean="0"/>
              <a:t>46</a:t>
            </a:fld>
            <a:endParaRPr lang="en-US"/>
          </a:p>
        </p:txBody>
      </p:sp>
      <p:sp>
        <p:nvSpPr>
          <p:cNvPr id="3" name="Title 2">
            <a:extLst>
              <a:ext uri="{FF2B5EF4-FFF2-40B4-BE49-F238E27FC236}">
                <a16:creationId xmlns:a16="http://schemas.microsoft.com/office/drawing/2014/main" id="{BECF3175-B070-4B64-ACBC-F61FBD1BF931}"/>
              </a:ext>
            </a:extLst>
          </p:cNvPr>
          <p:cNvSpPr>
            <a:spLocks noGrp="1"/>
          </p:cNvSpPr>
          <p:nvPr>
            <p:ph type="title"/>
          </p:nvPr>
        </p:nvSpPr>
        <p:spPr/>
        <p:txBody>
          <a:bodyPr/>
          <a:lstStyle/>
          <a:p>
            <a:r>
              <a:rPr lang="en-US" dirty="0"/>
              <a:t>WIOA Primary Indicators of Performance </a:t>
            </a:r>
          </a:p>
        </p:txBody>
      </p:sp>
      <p:graphicFrame>
        <p:nvGraphicFramePr>
          <p:cNvPr id="5" name="Table 5">
            <a:extLst>
              <a:ext uri="{FF2B5EF4-FFF2-40B4-BE49-F238E27FC236}">
                <a16:creationId xmlns:a16="http://schemas.microsoft.com/office/drawing/2014/main" id="{19B9B02E-E736-4D42-BA60-F8FEA244D34E}"/>
              </a:ext>
            </a:extLst>
          </p:cNvPr>
          <p:cNvGraphicFramePr>
            <a:graphicFrameLocks noGrp="1"/>
          </p:cNvGraphicFramePr>
          <p:nvPr>
            <p:ph idx="1"/>
            <p:extLst>
              <p:ext uri="{D42A27DB-BD31-4B8C-83A1-F6EECF244321}">
                <p14:modId xmlns:p14="http://schemas.microsoft.com/office/powerpoint/2010/main" val="1260111783"/>
              </p:ext>
            </p:extLst>
          </p:nvPr>
        </p:nvGraphicFramePr>
        <p:xfrm>
          <a:off x="432484" y="832592"/>
          <a:ext cx="11605116" cy="5530097"/>
        </p:xfrm>
        <a:graphic>
          <a:graphicData uri="http://schemas.openxmlformats.org/drawingml/2006/table">
            <a:tbl>
              <a:tblPr firstRow="1" bandRow="1">
                <a:tableStyleId>{69012ECD-51FC-41F1-AA8D-1B2483CD663E}</a:tableStyleId>
              </a:tblPr>
              <a:tblGrid>
                <a:gridCol w="5089394">
                  <a:extLst>
                    <a:ext uri="{9D8B030D-6E8A-4147-A177-3AD203B41FA5}">
                      <a16:colId xmlns:a16="http://schemas.microsoft.com/office/drawing/2014/main" val="97757823"/>
                    </a:ext>
                  </a:extLst>
                </a:gridCol>
                <a:gridCol w="6515722">
                  <a:extLst>
                    <a:ext uri="{9D8B030D-6E8A-4147-A177-3AD203B41FA5}">
                      <a16:colId xmlns:a16="http://schemas.microsoft.com/office/drawing/2014/main" val="2661018559"/>
                    </a:ext>
                  </a:extLst>
                </a:gridCol>
              </a:tblGrid>
              <a:tr h="508528">
                <a:tc>
                  <a:txBody>
                    <a:bodyPr/>
                    <a:lstStyle/>
                    <a:p>
                      <a:r>
                        <a:rPr lang="en-US" sz="2000" dirty="0"/>
                        <a:t>WIOA Primary Indicators of Performance </a:t>
                      </a:r>
                      <a:endParaRPr lang="en-US" sz="20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Description</a:t>
                      </a:r>
                      <a:endParaRPr lang="en-US" sz="1800" dirty="0">
                        <a:latin typeface="+mn-lt"/>
                      </a:endParaRPr>
                    </a:p>
                  </a:txBody>
                  <a:tcPr/>
                </a:tc>
                <a:extLst>
                  <a:ext uri="{0D108BD9-81ED-4DB2-BD59-A6C34878D82A}">
                    <a16:rowId xmlns:a16="http://schemas.microsoft.com/office/drawing/2014/main" val="2218851708"/>
                  </a:ext>
                </a:extLst>
              </a:tr>
              <a:tr h="65532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chemeClr val="accent1">
                              <a:lumMod val="75000"/>
                            </a:schemeClr>
                          </a:solidFill>
                          <a:effectLst/>
                        </a:rPr>
                        <a:t>1.</a:t>
                      </a:r>
                      <a:r>
                        <a:rPr lang="en-US" sz="1800" b="1" baseline="0" dirty="0">
                          <a:solidFill>
                            <a:schemeClr val="accent1">
                              <a:lumMod val="75000"/>
                            </a:schemeClr>
                          </a:solidFill>
                          <a:effectLst/>
                        </a:rPr>
                        <a:t> </a:t>
                      </a:r>
                      <a:r>
                        <a:rPr lang="en-US" sz="1800" b="1" dirty="0">
                          <a:solidFill>
                            <a:schemeClr val="accent1">
                              <a:lumMod val="75000"/>
                            </a:schemeClr>
                          </a:solidFill>
                          <a:effectLst/>
                        </a:rPr>
                        <a:t>Employment Rate – 2nd Quarter</a:t>
                      </a:r>
                      <a:r>
                        <a:rPr lang="en-US" sz="1800" b="1" baseline="0" dirty="0">
                          <a:solidFill>
                            <a:schemeClr val="accent1">
                              <a:lumMod val="75000"/>
                            </a:schemeClr>
                          </a:solidFill>
                          <a:effectLst/>
                        </a:rPr>
                        <a:t> </a:t>
                      </a:r>
                      <a:r>
                        <a:rPr lang="en-US" sz="1800" b="1" dirty="0">
                          <a:solidFill>
                            <a:schemeClr val="accent1">
                              <a:lumMod val="75000"/>
                            </a:schemeClr>
                          </a:solidFill>
                          <a:effectLst/>
                        </a:rPr>
                        <a:t>After Exit</a:t>
                      </a:r>
                      <a:endParaRPr lang="en-US" sz="1800" b="1" dirty="0">
                        <a:solidFill>
                          <a:schemeClr val="accent1">
                            <a:lumMod val="75000"/>
                          </a:schemeClr>
                        </a:solidFill>
                      </a:endParaRPr>
                    </a:p>
                    <a:p>
                      <a:endParaRPr lang="en-US" sz="18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participants who are in unsubsidized employment during the second quarter after exit from the program. </a:t>
                      </a:r>
                      <a:endParaRPr lang="en-US" sz="1800" dirty="0">
                        <a:latin typeface="+mn-lt"/>
                      </a:endParaRPr>
                    </a:p>
                  </a:txBody>
                  <a:tcPr/>
                </a:tc>
                <a:extLst>
                  <a:ext uri="{0D108BD9-81ED-4DB2-BD59-A6C34878D82A}">
                    <a16:rowId xmlns:a16="http://schemas.microsoft.com/office/drawing/2014/main" val="301953183"/>
                  </a:ext>
                </a:extLst>
              </a:tr>
              <a:tr h="6655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1">
                              <a:lumMod val="75000"/>
                            </a:schemeClr>
                          </a:solidFill>
                          <a:effectLst/>
                        </a:rPr>
                        <a:t>2.</a:t>
                      </a:r>
                      <a:r>
                        <a:rPr lang="en-US" sz="1800" b="1" kern="1200" baseline="0" dirty="0">
                          <a:solidFill>
                            <a:schemeClr val="accent1">
                              <a:lumMod val="75000"/>
                            </a:schemeClr>
                          </a:solidFill>
                          <a:effectLst/>
                        </a:rPr>
                        <a:t> </a:t>
                      </a:r>
                      <a:r>
                        <a:rPr lang="en-US" sz="1800" b="1" kern="1200" dirty="0">
                          <a:solidFill>
                            <a:schemeClr val="accent1">
                              <a:lumMod val="75000"/>
                            </a:schemeClr>
                          </a:solidFill>
                          <a:effectLst/>
                        </a:rPr>
                        <a:t>Employment Rate – 4th Quarter After Exit</a:t>
                      </a:r>
                    </a:p>
                    <a:p>
                      <a:endParaRPr lang="en-US" sz="18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participants who are in unsubsidized employment during the fourth quarter after exit from the program. </a:t>
                      </a:r>
                      <a:endParaRPr lang="en-US" sz="1800" dirty="0">
                        <a:latin typeface="+mn-lt"/>
                      </a:endParaRPr>
                    </a:p>
                  </a:txBody>
                  <a:tcPr/>
                </a:tc>
                <a:extLst>
                  <a:ext uri="{0D108BD9-81ED-4DB2-BD59-A6C34878D82A}">
                    <a16:rowId xmlns:a16="http://schemas.microsoft.com/office/drawing/2014/main" val="2822347227"/>
                  </a:ext>
                </a:extLst>
              </a:tr>
              <a:tr h="62988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lumMod val="75000"/>
                            </a:schemeClr>
                          </a:solidFill>
                          <a:effectLst/>
                        </a:rPr>
                        <a:t>3.</a:t>
                      </a:r>
                      <a:r>
                        <a:rPr lang="en-US" sz="1800" b="0" kern="1200" baseline="0" dirty="0">
                          <a:solidFill>
                            <a:schemeClr val="accent1">
                              <a:lumMod val="75000"/>
                            </a:schemeClr>
                          </a:solidFill>
                          <a:effectLst/>
                        </a:rPr>
                        <a:t> </a:t>
                      </a:r>
                      <a:r>
                        <a:rPr lang="en-US" sz="1800" b="0" kern="1200" dirty="0">
                          <a:solidFill>
                            <a:schemeClr val="accent1">
                              <a:lumMod val="75000"/>
                            </a:schemeClr>
                          </a:solidFill>
                          <a:effectLst/>
                        </a:rPr>
                        <a:t>Median Earnings – 2nd Quarter After Exit </a:t>
                      </a:r>
                    </a:p>
                    <a:p>
                      <a:endParaRPr lang="en-US" sz="18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Median earnings of participants who are in unsubsidized employment during the second quarter after exit from the program. </a:t>
                      </a:r>
                      <a:endParaRPr lang="en-US" sz="1800" b="0" dirty="0">
                        <a:latin typeface="+mn-lt"/>
                      </a:endParaRPr>
                    </a:p>
                  </a:txBody>
                  <a:tcPr/>
                </a:tc>
                <a:extLst>
                  <a:ext uri="{0D108BD9-81ED-4DB2-BD59-A6C34878D82A}">
                    <a16:rowId xmlns:a16="http://schemas.microsoft.com/office/drawing/2014/main" val="3000387242"/>
                  </a:ext>
                </a:extLst>
              </a:tr>
              <a:tr h="957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lumMod val="75000"/>
                            </a:schemeClr>
                          </a:solidFill>
                          <a:effectLst/>
                        </a:rPr>
                        <a:t>4. Credential Attainment Rate</a:t>
                      </a:r>
                    </a:p>
                    <a:p>
                      <a:endParaRPr lang="en-US" sz="18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participants enrolled in an education or training program who attain a recognized postsecondary credential during participation in or within one year after exit from the program. </a:t>
                      </a:r>
                      <a:endParaRPr lang="en-US" sz="1800" b="0" dirty="0">
                        <a:latin typeface="+mn-lt"/>
                      </a:endParaRPr>
                    </a:p>
                  </a:txBody>
                  <a:tcPr/>
                </a:tc>
                <a:extLst>
                  <a:ext uri="{0D108BD9-81ED-4DB2-BD59-A6C34878D82A}">
                    <a16:rowId xmlns:a16="http://schemas.microsoft.com/office/drawing/2014/main" val="3862928094"/>
                  </a:ext>
                </a:extLst>
              </a:tr>
              <a:tr h="7644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accent1">
                              <a:lumMod val="75000"/>
                            </a:schemeClr>
                          </a:solidFill>
                          <a:effectLst/>
                        </a:rPr>
                        <a:t>5. Measurable Skills Gains</a:t>
                      </a:r>
                    </a:p>
                    <a:p>
                      <a:endParaRPr lang="en-US" sz="1800" b="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Percentage of program participants who, during a program year, are in an education or training program that leads to a recognized postsecondary credential or employment and who are achieving measurable skill gains.</a:t>
                      </a:r>
                      <a:endParaRPr lang="en-US" sz="1800" b="0" dirty="0">
                        <a:latin typeface="+mn-lt"/>
                      </a:endParaRPr>
                    </a:p>
                  </a:txBody>
                  <a:tcPr/>
                </a:tc>
                <a:extLst>
                  <a:ext uri="{0D108BD9-81ED-4DB2-BD59-A6C34878D82A}">
                    <a16:rowId xmlns:a16="http://schemas.microsoft.com/office/drawing/2014/main" val="1327333021"/>
                  </a:ext>
                </a:extLst>
              </a:tr>
              <a:tr h="736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accent1">
                              <a:lumMod val="75000"/>
                            </a:schemeClr>
                          </a:solidFill>
                          <a:effectLst/>
                        </a:rPr>
                        <a:t>6.</a:t>
                      </a:r>
                      <a:r>
                        <a:rPr lang="en-US" sz="1800" b="0" kern="1200" baseline="0" dirty="0">
                          <a:solidFill>
                            <a:schemeClr val="accent1">
                              <a:lumMod val="75000"/>
                            </a:schemeClr>
                          </a:solidFill>
                          <a:effectLst/>
                        </a:rPr>
                        <a:t> </a:t>
                      </a:r>
                      <a:r>
                        <a:rPr lang="en-US" sz="1800" b="0" kern="1200" dirty="0">
                          <a:solidFill>
                            <a:schemeClr val="accent1">
                              <a:lumMod val="75000"/>
                            </a:schemeClr>
                          </a:solidFill>
                          <a:effectLst/>
                        </a:rPr>
                        <a:t>Effectiveness in Serving Employers (Retention of your participants with the same employer in the 2nd and 4th quarter after exit)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124D95">
                              <a:lumMod val="75000"/>
                            </a:srgbClr>
                          </a:solidFill>
                          <a:effectLst/>
                          <a:uLnTx/>
                          <a:uFillTx/>
                        </a:rPr>
                        <a:t>Retention with the same employer in the 2</a:t>
                      </a:r>
                      <a:r>
                        <a:rPr kumimoji="0" lang="en-US" sz="1800" b="0" u="none" strike="noStrike" kern="1200" cap="none" spc="0" normalizeH="0" baseline="30000" noProof="0" dirty="0">
                          <a:ln>
                            <a:noFill/>
                          </a:ln>
                          <a:solidFill>
                            <a:srgbClr val="124D95">
                              <a:lumMod val="75000"/>
                            </a:srgbClr>
                          </a:solidFill>
                          <a:effectLst/>
                          <a:uLnTx/>
                          <a:uFillTx/>
                        </a:rPr>
                        <a:t>nd</a:t>
                      </a:r>
                      <a:r>
                        <a:rPr kumimoji="0" lang="en-US" sz="1800" b="0" u="none" strike="noStrike" kern="1200" cap="none" spc="0" normalizeH="0" baseline="0" noProof="0" dirty="0">
                          <a:ln>
                            <a:noFill/>
                          </a:ln>
                          <a:solidFill>
                            <a:srgbClr val="124D95">
                              <a:lumMod val="75000"/>
                            </a:srgbClr>
                          </a:solidFill>
                          <a:effectLst/>
                          <a:uLnTx/>
                          <a:uFillTx/>
                        </a:rPr>
                        <a:t> and 4</a:t>
                      </a:r>
                      <a:r>
                        <a:rPr kumimoji="0" lang="en-US" sz="1800" b="0" u="none" strike="noStrike" kern="1200" cap="none" spc="0" normalizeH="0" baseline="30000" noProof="0" dirty="0">
                          <a:ln>
                            <a:noFill/>
                          </a:ln>
                          <a:solidFill>
                            <a:srgbClr val="124D95">
                              <a:lumMod val="75000"/>
                            </a:srgbClr>
                          </a:solidFill>
                          <a:effectLst/>
                          <a:uLnTx/>
                          <a:uFillTx/>
                        </a:rPr>
                        <a:t>th</a:t>
                      </a:r>
                      <a:r>
                        <a:rPr kumimoji="0" lang="en-US" sz="1800" b="0" u="none" strike="noStrike" kern="1200" cap="none" spc="0" normalizeH="0" baseline="0" noProof="0" dirty="0">
                          <a:ln>
                            <a:noFill/>
                          </a:ln>
                          <a:solidFill>
                            <a:srgbClr val="124D95">
                              <a:lumMod val="75000"/>
                            </a:srgbClr>
                          </a:solidFill>
                          <a:effectLst/>
                          <a:uLnTx/>
                          <a:uFillTx/>
                        </a:rPr>
                        <a:t> quarter after exit.</a:t>
                      </a:r>
                    </a:p>
                    <a:p>
                      <a:endParaRPr lang="en-US" sz="1800" b="0" dirty="0">
                        <a:latin typeface="+mn-lt"/>
                      </a:endParaRPr>
                    </a:p>
                  </a:txBody>
                  <a:tcPr/>
                </a:tc>
                <a:extLst>
                  <a:ext uri="{0D108BD9-81ED-4DB2-BD59-A6C34878D82A}">
                    <a16:rowId xmlns:a16="http://schemas.microsoft.com/office/drawing/2014/main" val="1016891370"/>
                  </a:ext>
                </a:extLst>
              </a:tr>
            </a:tbl>
          </a:graphicData>
        </a:graphic>
      </p:graphicFrame>
    </p:spTree>
    <p:extLst>
      <p:ext uri="{BB962C8B-B14F-4D97-AF65-F5344CB8AC3E}">
        <p14:creationId xmlns:p14="http://schemas.microsoft.com/office/powerpoint/2010/main" val="2778032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2BC192-6D78-0543-02DC-0760B1E0FC84}"/>
              </a:ext>
            </a:extLst>
          </p:cNvPr>
          <p:cNvSpPr>
            <a:spLocks noGrp="1"/>
          </p:cNvSpPr>
          <p:nvPr>
            <p:ph type="title"/>
          </p:nvPr>
        </p:nvSpPr>
        <p:spPr/>
        <p:txBody>
          <a:bodyPr/>
          <a:lstStyle/>
          <a:p>
            <a:r>
              <a:rPr lang="en-US" dirty="0"/>
              <a:t>WIOA Primary Indicators of Performance Calculations</a:t>
            </a:r>
          </a:p>
        </p:txBody>
      </p:sp>
      <p:sp>
        <p:nvSpPr>
          <p:cNvPr id="4" name="Content Placeholder 3">
            <a:extLst>
              <a:ext uri="{FF2B5EF4-FFF2-40B4-BE49-F238E27FC236}">
                <a16:creationId xmlns:a16="http://schemas.microsoft.com/office/drawing/2014/main" id="{C752D49E-9392-D47B-9A83-C455C10DD01A}"/>
              </a:ext>
            </a:extLst>
          </p:cNvPr>
          <p:cNvSpPr>
            <a:spLocks noGrp="1"/>
          </p:cNvSpPr>
          <p:nvPr>
            <p:ph idx="1"/>
          </p:nvPr>
        </p:nvSpPr>
        <p:spPr/>
        <p:txBody>
          <a:bodyPr vert="horz" lIns="91440" tIns="45720" rIns="91440" bIns="45720" rtlCol="0" anchor="t">
            <a:normAutofit/>
          </a:bodyPr>
          <a:lstStyle/>
          <a:p>
            <a:r>
              <a:rPr lang="en-US" sz="3200" dirty="0"/>
              <a:t>WIPS retrieves participant employment and earnings outcomes through a secure third-party system using Social Security Numbers (SSNs)</a:t>
            </a:r>
          </a:p>
          <a:p>
            <a:r>
              <a:rPr lang="en-US" sz="3200" dirty="0"/>
              <a:t>WIPS will populate QPRs with the missing information</a:t>
            </a:r>
          </a:p>
          <a:p>
            <a:pPr lvl="1"/>
            <a:r>
              <a:rPr lang="en-US" sz="3000" dirty="0">
                <a:solidFill>
                  <a:schemeClr val="tx1"/>
                </a:solidFill>
                <a:cs typeface="Calibri"/>
              </a:rPr>
              <a:t>This process may take up to 30 days </a:t>
            </a:r>
          </a:p>
          <a:p>
            <a:pPr lvl="1"/>
            <a:r>
              <a:rPr lang="en-US" sz="3000" dirty="0">
                <a:solidFill>
                  <a:schemeClr val="tx1"/>
                </a:solidFill>
              </a:rPr>
              <a:t>SSNs must be in the file for WIPS to retrieve WIOA outcomes (PIRL 2700)</a:t>
            </a:r>
            <a:endParaRPr lang="en-US" sz="3000" dirty="0">
              <a:solidFill>
                <a:schemeClr val="tx1"/>
              </a:solidFill>
              <a:cs typeface="Calibri"/>
            </a:endParaRPr>
          </a:p>
          <a:p>
            <a:pPr marL="0" indent="0">
              <a:buNone/>
            </a:pPr>
            <a:r>
              <a:rPr lang="en-US" sz="3200" i="1" dirty="0">
                <a:solidFill>
                  <a:srgbClr val="242021"/>
                </a:solidFill>
                <a:cs typeface="Calibri"/>
              </a:rPr>
              <a:t>WIPS is only able to retrieve outcomes information for individuals with a social security number (SSN) in the participant data file</a:t>
            </a:r>
          </a:p>
          <a:p>
            <a:endParaRPr lang="en-US" sz="3200" dirty="0">
              <a:cs typeface="Calibri"/>
            </a:endParaRPr>
          </a:p>
        </p:txBody>
      </p:sp>
      <p:sp>
        <p:nvSpPr>
          <p:cNvPr id="2" name="Slide Number Placeholder 1">
            <a:extLst>
              <a:ext uri="{FF2B5EF4-FFF2-40B4-BE49-F238E27FC236}">
                <a16:creationId xmlns:a16="http://schemas.microsoft.com/office/drawing/2014/main" id="{7CAF1656-42DB-F17C-B5D3-519BF2A1BD8E}"/>
              </a:ext>
            </a:extLst>
          </p:cNvPr>
          <p:cNvSpPr>
            <a:spLocks noGrp="1"/>
          </p:cNvSpPr>
          <p:nvPr>
            <p:ph type="sldNum" sz="quarter" idx="12"/>
          </p:nvPr>
        </p:nvSpPr>
        <p:spPr/>
        <p:txBody>
          <a:bodyPr/>
          <a:lstStyle/>
          <a:p>
            <a:fld id="{158B7785-F6D6-45F8-833E-07BD84680091}" type="slidenum">
              <a:rPr lang="en-US" smtClean="0"/>
              <a:t>47</a:t>
            </a:fld>
            <a:endParaRPr lang="en-US"/>
          </a:p>
        </p:txBody>
      </p:sp>
    </p:spTree>
    <p:extLst>
      <p:ext uri="{BB962C8B-B14F-4D97-AF65-F5344CB8AC3E}">
        <p14:creationId xmlns:p14="http://schemas.microsoft.com/office/powerpoint/2010/main" val="19936621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3CA1C8-0D54-464B-832B-9EB4B11CF058}"/>
              </a:ext>
            </a:extLst>
          </p:cNvPr>
          <p:cNvSpPr>
            <a:spLocks noGrp="1"/>
          </p:cNvSpPr>
          <p:nvPr>
            <p:ph type="sldNum" sz="quarter" idx="12"/>
          </p:nvPr>
        </p:nvSpPr>
        <p:spPr/>
        <p:txBody>
          <a:bodyPr/>
          <a:lstStyle/>
          <a:p>
            <a:fld id="{158B7785-F6D6-45F8-833E-07BD84680091}" type="slidenum">
              <a:rPr lang="en-US" smtClean="0"/>
              <a:t>48</a:t>
            </a:fld>
            <a:endParaRPr lang="en-US"/>
          </a:p>
        </p:txBody>
      </p:sp>
      <p:sp>
        <p:nvSpPr>
          <p:cNvPr id="3" name="Title 2">
            <a:extLst>
              <a:ext uri="{FF2B5EF4-FFF2-40B4-BE49-F238E27FC236}">
                <a16:creationId xmlns:a16="http://schemas.microsoft.com/office/drawing/2014/main" id="{37CD0092-FA37-44F5-90D2-DBCF322728E6}"/>
              </a:ext>
            </a:extLst>
          </p:cNvPr>
          <p:cNvSpPr>
            <a:spLocks noGrp="1"/>
          </p:cNvSpPr>
          <p:nvPr>
            <p:ph type="title"/>
          </p:nvPr>
        </p:nvSpPr>
        <p:spPr/>
        <p:txBody>
          <a:bodyPr/>
          <a:lstStyle/>
          <a:p>
            <a:r>
              <a:rPr lang="en-US" dirty="0"/>
              <a:t>WIOA Primary Indicators of Performance on QPR</a:t>
            </a:r>
          </a:p>
        </p:txBody>
      </p:sp>
      <p:pic>
        <p:nvPicPr>
          <p:cNvPr id="5" name="Content Placeholder 4" descr="Data elements used to aggregate and SSNs used to aggregate">
            <a:extLst>
              <a:ext uri="{FF2B5EF4-FFF2-40B4-BE49-F238E27FC236}">
                <a16:creationId xmlns:a16="http://schemas.microsoft.com/office/drawing/2014/main" id="{9029ACE2-4549-4119-B02F-8D9DC0445CE4}"/>
              </a:ext>
            </a:extLst>
          </p:cNvPr>
          <p:cNvPicPr>
            <a:picLocks noGrp="1" noChangeAspect="1"/>
          </p:cNvPicPr>
          <p:nvPr>
            <p:ph idx="1"/>
          </p:nvPr>
        </p:nvPicPr>
        <p:blipFill>
          <a:blip r:embed="rId3"/>
          <a:stretch>
            <a:fillRect/>
          </a:stretch>
        </p:blipFill>
        <p:spPr>
          <a:xfrm>
            <a:off x="1522054" y="1824431"/>
            <a:ext cx="8364437" cy="530398"/>
          </a:xfrm>
          <a:prstGeom prst="rect">
            <a:avLst/>
          </a:prstGeom>
        </p:spPr>
      </p:pic>
      <p:sp>
        <p:nvSpPr>
          <p:cNvPr id="6" name="Rounded Rectangle 12">
            <a:extLst>
              <a:ext uri="{FF2B5EF4-FFF2-40B4-BE49-F238E27FC236}">
                <a16:creationId xmlns:a16="http://schemas.microsoft.com/office/drawing/2014/main" id="{FA6DEFC3-6A87-4D90-9DC9-D29284C0159F}"/>
              </a:ext>
            </a:extLst>
          </p:cNvPr>
          <p:cNvSpPr/>
          <p:nvPr/>
        </p:nvSpPr>
        <p:spPr>
          <a:xfrm>
            <a:off x="4827973" y="1120404"/>
            <a:ext cx="1752600" cy="3861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mn-cs"/>
              </a:rPr>
              <a:t>CSV Data File</a:t>
            </a:r>
          </a:p>
        </p:txBody>
      </p:sp>
      <p:sp>
        <p:nvSpPr>
          <p:cNvPr id="7" name="Bent Arrow 23">
            <a:extLst>
              <a:ext uri="{FF2B5EF4-FFF2-40B4-BE49-F238E27FC236}">
                <a16:creationId xmlns:a16="http://schemas.microsoft.com/office/drawing/2014/main" id="{A1231BFA-B436-4F4E-A23A-86408BCF5F1D}"/>
              </a:ext>
              <a:ext uri="{C183D7F6-B498-43B3-948B-1728B52AA6E4}">
                <adec:decorative xmlns:adec="http://schemas.microsoft.com/office/drawing/2017/decorative" val="1"/>
              </a:ext>
            </a:extLst>
          </p:cNvPr>
          <p:cNvSpPr/>
          <p:nvPr/>
        </p:nvSpPr>
        <p:spPr>
          <a:xfrm rot="10800000">
            <a:off x="4995914" y="1643991"/>
            <a:ext cx="527814" cy="7095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9" name="Right Arrow 19">
            <a:extLst>
              <a:ext uri="{FF2B5EF4-FFF2-40B4-BE49-F238E27FC236}">
                <a16:creationId xmlns:a16="http://schemas.microsoft.com/office/drawing/2014/main" id="{ACBA2B85-21C3-422F-BC62-2B27FDD38CFF}"/>
              </a:ext>
              <a:ext uri="{C183D7F6-B498-43B3-948B-1728B52AA6E4}">
                <adec:decorative xmlns:adec="http://schemas.microsoft.com/office/drawing/2017/decorative" val="1"/>
              </a:ext>
            </a:extLst>
          </p:cNvPr>
          <p:cNvSpPr/>
          <p:nvPr/>
        </p:nvSpPr>
        <p:spPr>
          <a:xfrm rot="5400000">
            <a:off x="2513169" y="2517678"/>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10" name="Bent Arrow 5">
            <a:extLst>
              <a:ext uri="{FF2B5EF4-FFF2-40B4-BE49-F238E27FC236}">
                <a16:creationId xmlns:a16="http://schemas.microsoft.com/office/drawing/2014/main" id="{AF31EA1C-344E-4071-B394-BAB74B1239D7}"/>
              </a:ext>
              <a:ext uri="{C183D7F6-B498-43B3-948B-1728B52AA6E4}">
                <adec:decorative xmlns:adec="http://schemas.microsoft.com/office/drawing/2017/decorative" val="1"/>
              </a:ext>
            </a:extLst>
          </p:cNvPr>
          <p:cNvSpPr/>
          <p:nvPr/>
        </p:nvSpPr>
        <p:spPr>
          <a:xfrm rot="10800000" flipH="1">
            <a:off x="5894979" y="1643991"/>
            <a:ext cx="527814" cy="7095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11" name="Right Arrow 17">
            <a:extLst>
              <a:ext uri="{FF2B5EF4-FFF2-40B4-BE49-F238E27FC236}">
                <a16:creationId xmlns:a16="http://schemas.microsoft.com/office/drawing/2014/main" id="{397C7A32-98B7-4DC1-8B20-8FA17C4A3491}"/>
              </a:ext>
              <a:ext uri="{C183D7F6-B498-43B3-948B-1728B52AA6E4}">
                <adec:decorative xmlns:adec="http://schemas.microsoft.com/office/drawing/2017/decorative" val="1"/>
              </a:ext>
            </a:extLst>
          </p:cNvPr>
          <p:cNvSpPr/>
          <p:nvPr/>
        </p:nvSpPr>
        <p:spPr>
          <a:xfrm rot="5400000">
            <a:off x="8063161" y="2525445"/>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42021"/>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B97555D-5A87-40DC-B9A5-EB5C26EB463B}"/>
              </a:ext>
            </a:extLst>
          </p:cNvPr>
          <p:cNvSpPr txBox="1"/>
          <p:nvPr/>
        </p:nvSpPr>
        <p:spPr>
          <a:xfrm>
            <a:off x="805866" y="2882789"/>
            <a:ext cx="4172695" cy="3420424"/>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endPar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Calibri"/>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Calibri"/>
              <a:cs typeface="Arial" panose="020B0604020202020204" pitchFamily="34" charset="0"/>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Calibri"/>
                <a:cs typeface="Arial" panose="020B0604020202020204" pitchFamily="34" charset="0"/>
              </a:rPr>
              <a:t>Measurable Skills Gains</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Calibri"/>
                <a:cs typeface="Arial" panose="020B0604020202020204" pitchFamily="34" charset="0"/>
              </a:rPr>
              <a:t>Credential Attainment</a:t>
            </a:r>
          </a:p>
          <a:p>
            <a:pPr marL="342900" marR="0" lvl="0" indent="-3429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q"/>
              <a:tabLst/>
              <a:defRPr/>
            </a:pPr>
            <a:endParaRPr kumimoji="0" lang="en-US" sz="2400" b="0" i="0" u="none" strike="noStrike" kern="1200" cap="none" spc="0" normalizeH="0" baseline="0" noProof="0" dirty="0">
              <a:ln>
                <a:noFill/>
              </a:ln>
              <a:solidFill>
                <a:srgbClr val="303030">
                  <a:lumMod val="90000"/>
                  <a:lumOff val="10000"/>
                </a:srgbClr>
              </a:solidFill>
              <a:effectLst/>
              <a:uLnTx/>
              <a:uFillTx/>
              <a:latin typeface="Arial" panose="020B0604020202020204" pitchFamily="34" charset="0"/>
              <a:ea typeface="Calibri"/>
              <a:cs typeface="Arial" panose="020B0604020202020204" pitchFamily="34" charset="0"/>
            </a:endParaRPr>
          </a:p>
          <a:p>
            <a:pPr marL="342900" marR="0" lvl="0" indent="-3429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q"/>
              <a:tabLst/>
              <a:defRPr/>
            </a:pPr>
            <a:endParaRPr kumimoji="0" lang="en-US" sz="2400" b="0" i="0" u="none" strike="noStrike" kern="1200" cap="none" spc="0" normalizeH="0" baseline="0" noProof="0" dirty="0">
              <a:ln>
                <a:noFill/>
              </a:ln>
              <a:solidFill>
                <a:srgbClr val="303030">
                  <a:lumMod val="90000"/>
                  <a:lumOff val="10000"/>
                </a:srgbClr>
              </a:solidFill>
              <a:effectLst/>
              <a:uLnTx/>
              <a:uFillTx/>
              <a:latin typeface="Calibri"/>
              <a:ea typeface="Calibri"/>
              <a:cs typeface="Times New Roman"/>
            </a:endParaRPr>
          </a:p>
          <a:p>
            <a:pPr marL="228600" marR="0" lvl="0" indent="-2286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Ø"/>
              <a:tabLst/>
              <a:defRPr/>
            </a:pPr>
            <a:endParaRPr kumimoji="0" lang="en-US" sz="2800" b="0" i="0" u="none" strike="noStrike" kern="1200" cap="none" spc="0" normalizeH="0" baseline="0" noProof="0" dirty="0">
              <a:ln>
                <a:noFill/>
              </a:ln>
              <a:solidFill>
                <a:srgbClr val="303030">
                  <a:lumMod val="90000"/>
                  <a:lumOff val="10000"/>
                </a:srgbClr>
              </a:solidFill>
              <a:effectLst/>
              <a:uLnTx/>
              <a:uFillTx/>
              <a:latin typeface="Calibri"/>
              <a:ea typeface="Calibri"/>
              <a:cs typeface="Times New Roman"/>
            </a:endParaRPr>
          </a:p>
          <a:p>
            <a:pPr marL="228600" marR="0" lvl="0" indent="-228600" algn="l" defTabSz="914400" rtl="0" eaLnBrk="1" fontAlgn="auto" latinLnBrk="0" hangingPunct="1">
              <a:lnSpc>
                <a:spcPct val="90000"/>
              </a:lnSpc>
              <a:spcBef>
                <a:spcPts val="800"/>
              </a:spcBef>
              <a:spcAft>
                <a:spcPts val="0"/>
              </a:spcAft>
              <a:buClr>
                <a:prstClr val="white">
                  <a:lumMod val="65000"/>
                </a:prstClr>
              </a:buClr>
              <a:buSzTx/>
              <a:buFont typeface="Wingdings" panose="05000000000000000000" pitchFamily="2" charset="2"/>
              <a:buChar char="Ø"/>
              <a:tabLst/>
              <a:defRPr/>
            </a:pPr>
            <a:endParaRPr kumimoji="0" lang="en-US" sz="2800" b="0" i="0" u="none" strike="noStrike" kern="1200" cap="none" spc="0" normalizeH="0" baseline="0" noProof="0" dirty="0">
              <a:ln>
                <a:noFill/>
              </a:ln>
              <a:solidFill>
                <a:srgbClr val="303030">
                  <a:lumMod val="90000"/>
                  <a:lumOff val="10000"/>
                </a:srgbClr>
              </a:solidFill>
              <a:effectLst/>
              <a:uLnTx/>
              <a:uFillTx/>
              <a:latin typeface="Calibri"/>
              <a:ea typeface="Calibri"/>
              <a:cs typeface="Times New Roman"/>
            </a:endParaRPr>
          </a:p>
        </p:txBody>
      </p:sp>
      <p:sp>
        <p:nvSpPr>
          <p:cNvPr id="13" name="TextBox 12">
            <a:extLst>
              <a:ext uri="{FF2B5EF4-FFF2-40B4-BE49-F238E27FC236}">
                <a16:creationId xmlns:a16="http://schemas.microsoft.com/office/drawing/2014/main" id="{41005F18-4D45-48B1-B008-E812FE2D809C}"/>
              </a:ext>
            </a:extLst>
          </p:cNvPr>
          <p:cNvSpPr txBox="1"/>
          <p:nvPr/>
        </p:nvSpPr>
        <p:spPr>
          <a:xfrm>
            <a:off x="6580573" y="3266060"/>
            <a:ext cx="4106259" cy="3046988"/>
          </a:xfrm>
          <a:prstGeom prst="rect">
            <a:avLst/>
          </a:prstGeom>
          <a:noFill/>
        </p:spPr>
        <p:txBody>
          <a:bodyPr wrap="square" rtlCol="0">
            <a:spAutoFit/>
          </a:bodyPr>
          <a:lstStyle/>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mn-ea"/>
                <a:cs typeface="Arial" panose="020B0604020202020204" pitchFamily="34" charset="0"/>
              </a:rPr>
              <a:t>Employment Rate –  2nd Quarter After Exit</a:t>
            </a:r>
          </a:p>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mn-ea"/>
                <a:cs typeface="Arial" panose="020B0604020202020204" pitchFamily="34" charset="0"/>
              </a:rPr>
              <a:t>Employment Rate –   4th Quarter After Exit</a:t>
            </a:r>
          </a:p>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mn-ea"/>
                <a:cs typeface="Arial" panose="020B0604020202020204" pitchFamily="34" charset="0"/>
              </a:rPr>
              <a:t>Median Earnings –   2nd Quarter After Exit</a:t>
            </a:r>
          </a:p>
          <a:p>
            <a:pPr marL="452628"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400" b="1" i="0" u="none" strike="noStrike" kern="1200" cap="none" spc="0" normalizeH="0" baseline="0" noProof="0" dirty="0">
                <a:ln>
                  <a:noFill/>
                </a:ln>
                <a:solidFill>
                  <a:srgbClr val="242021"/>
                </a:solidFill>
                <a:effectLst/>
                <a:uLnTx/>
                <a:uFillTx/>
                <a:latin typeface="Arial" panose="020B0604020202020204" pitchFamily="34" charset="0"/>
                <a:ea typeface="+mn-ea"/>
                <a:cs typeface="Arial" panose="020B0604020202020204" pitchFamily="34" charset="0"/>
              </a:rPr>
              <a:t>Effectiveness in Serving Employers</a:t>
            </a:r>
            <a:endParaRPr kumimoji="0" lang="en-US" sz="20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881611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875560-0805-4DB8-8BE6-89E1FE6A71EB}"/>
              </a:ext>
            </a:extLst>
          </p:cNvPr>
          <p:cNvSpPr>
            <a:spLocks noGrp="1"/>
          </p:cNvSpPr>
          <p:nvPr>
            <p:ph type="sldNum" sz="quarter" idx="12"/>
          </p:nvPr>
        </p:nvSpPr>
        <p:spPr/>
        <p:txBody>
          <a:bodyPr/>
          <a:lstStyle/>
          <a:p>
            <a:fld id="{158B7785-F6D6-45F8-833E-07BD84680091}" type="slidenum">
              <a:rPr lang="en-US" smtClean="0"/>
              <a:t>49</a:t>
            </a:fld>
            <a:endParaRPr lang="en-US"/>
          </a:p>
        </p:txBody>
      </p:sp>
      <p:sp>
        <p:nvSpPr>
          <p:cNvPr id="3" name="Title 2">
            <a:extLst>
              <a:ext uri="{FF2B5EF4-FFF2-40B4-BE49-F238E27FC236}">
                <a16:creationId xmlns:a16="http://schemas.microsoft.com/office/drawing/2014/main" id="{A35A657F-8054-4F8C-BB92-D025295A9112}"/>
              </a:ext>
            </a:extLst>
          </p:cNvPr>
          <p:cNvSpPr>
            <a:spLocks noGrp="1"/>
          </p:cNvSpPr>
          <p:nvPr>
            <p:ph type="title"/>
          </p:nvPr>
        </p:nvSpPr>
        <p:spPr/>
        <p:txBody>
          <a:bodyPr>
            <a:normAutofit/>
          </a:bodyPr>
          <a:lstStyle/>
          <a:p>
            <a:r>
              <a:rPr lang="en-US" dirty="0"/>
              <a:t>Real-Time Performance Measures</a:t>
            </a:r>
          </a:p>
        </p:txBody>
      </p:sp>
      <p:graphicFrame>
        <p:nvGraphicFramePr>
          <p:cNvPr id="5" name="Table 4"/>
          <p:cNvGraphicFramePr>
            <a:graphicFrameLocks noGrp="1"/>
          </p:cNvGraphicFramePr>
          <p:nvPr>
            <p:extLst>
              <p:ext uri="{D42A27DB-BD31-4B8C-83A1-F6EECF244321}">
                <p14:modId xmlns:p14="http://schemas.microsoft.com/office/powerpoint/2010/main" val="2086165040"/>
              </p:ext>
            </p:extLst>
          </p:nvPr>
        </p:nvGraphicFramePr>
        <p:xfrm>
          <a:off x="1092199" y="1565718"/>
          <a:ext cx="10007602" cy="2873124"/>
        </p:xfrm>
        <a:graphic>
          <a:graphicData uri="http://schemas.openxmlformats.org/drawingml/2006/table">
            <a:tbl>
              <a:tblPr firstRow="1" bandRow="1">
                <a:tableStyleId>{7DF18680-E054-41AD-8BC1-D1AEF772440D}</a:tableStyleId>
              </a:tblPr>
              <a:tblGrid>
                <a:gridCol w="5003801">
                  <a:extLst>
                    <a:ext uri="{9D8B030D-6E8A-4147-A177-3AD203B41FA5}">
                      <a16:colId xmlns:a16="http://schemas.microsoft.com/office/drawing/2014/main" val="217013569"/>
                    </a:ext>
                  </a:extLst>
                </a:gridCol>
                <a:gridCol w="5003801">
                  <a:extLst>
                    <a:ext uri="{9D8B030D-6E8A-4147-A177-3AD203B41FA5}">
                      <a16:colId xmlns:a16="http://schemas.microsoft.com/office/drawing/2014/main" val="4004518073"/>
                    </a:ext>
                  </a:extLst>
                </a:gridCol>
              </a:tblGrid>
              <a:tr h="56205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aseline="0" dirty="0"/>
                        <a:t>Real-Time Performance Measures</a:t>
                      </a:r>
                      <a:endParaRPr lang="en-US" sz="1800" dirty="0"/>
                    </a:p>
                    <a:p>
                      <a:pPr algn="ctr"/>
                      <a:endParaRPr lang="en-US" sz="16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Real-time Performance  Outcomes as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Captured in the QPR</a:t>
                      </a:r>
                    </a:p>
                  </a:txBody>
                  <a:tcPr/>
                </a:tc>
                <a:extLst>
                  <a:ext uri="{0D108BD9-81ED-4DB2-BD59-A6C34878D82A}">
                    <a16:rowId xmlns:a16="http://schemas.microsoft.com/office/drawing/2014/main" val="426918369"/>
                  </a:ext>
                </a:extLst>
              </a:tr>
              <a:tr h="241825">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participants served</a:t>
                      </a:r>
                    </a:p>
                  </a:txBody>
                  <a:tcPr marL="66494" marR="66494" marT="0" marB="0" anchor="ctr"/>
                </a:tc>
                <a:tc>
                  <a:txBody>
                    <a:bodyPr/>
                    <a:lstStyle/>
                    <a:p>
                      <a:pPr marL="122238" marR="0" indent="0" algn="l">
                        <a:spcBef>
                          <a:spcPts val="6000"/>
                        </a:spcBef>
                        <a:spcAft>
                          <a:spcPts val="0"/>
                        </a:spcAft>
                      </a:pPr>
                      <a:r>
                        <a:rPr lang="en-US" sz="1800" b="1" dirty="0">
                          <a:effectLst/>
                          <a:latin typeface="Calibri" panose="020F0502020204030204" pitchFamily="34" charset="0"/>
                          <a:ea typeface="Times New Roman" panose="02020603050405020304" pitchFamily="18" charset="0"/>
                        </a:rPr>
                        <a:t>A2. Total Participants Served</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590883868"/>
                  </a:ext>
                </a:extLst>
              </a:tr>
              <a:tr h="483649">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participants enrolled in education/training activities</a:t>
                      </a:r>
                    </a:p>
                  </a:txBody>
                  <a:tcPr marL="66494" marR="66494" marT="0" marB="0" anchor="ctr"/>
                </a:tc>
                <a:tc>
                  <a:txBody>
                    <a:bodyPr/>
                    <a:lstStyle/>
                    <a:p>
                      <a:pPr marL="122238" marR="0" indent="0" algn="l">
                        <a:spcBef>
                          <a:spcPts val="1800"/>
                        </a:spcBef>
                        <a:spcAft>
                          <a:spcPts val="0"/>
                        </a:spcAft>
                      </a:pPr>
                      <a:r>
                        <a:rPr lang="en-US" sz="18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C4. Received Education/Job Training Activities</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121553522"/>
                  </a:ext>
                </a:extLst>
              </a:tr>
              <a:tr h="483649">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participants who complete education/training activities</a:t>
                      </a:r>
                    </a:p>
                  </a:txBody>
                  <a:tcPr marL="66494" marR="66494" marT="0" marB="0" anchor="ctr"/>
                </a:tc>
                <a:tc>
                  <a:txBody>
                    <a:bodyPr/>
                    <a:lstStyle/>
                    <a:p>
                      <a:pPr marL="122238" marR="0" indent="0" algn="l">
                        <a:spcBef>
                          <a:spcPts val="1200"/>
                        </a:spcBef>
                        <a:spcAft>
                          <a:spcPts val="0"/>
                        </a:spcAft>
                      </a:pPr>
                      <a:r>
                        <a:rPr lang="en-US" sz="1800" b="1"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C5. Completed Education/Job Training Program Activities</a:t>
                      </a:r>
                      <a:endParaRPr lang="en-US" sz="18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209822604"/>
                  </a:ext>
                </a:extLst>
              </a:tr>
              <a:tr h="861444">
                <a:tc>
                  <a:txBody>
                    <a:bodyPr/>
                    <a:lstStyle/>
                    <a:p>
                      <a:pPr marL="0" algn="l" defTabSz="914400" rtl="0" eaLnBrk="1" latinLnBrk="0" hangingPunct="1"/>
                      <a:r>
                        <a:rPr lang="en-US" sz="1800" b="1" kern="1200" dirty="0">
                          <a:solidFill>
                            <a:schemeClr val="accent1">
                              <a:lumMod val="75000"/>
                            </a:schemeClr>
                          </a:solidFill>
                          <a:effectLst/>
                          <a:latin typeface="+mn-lt"/>
                          <a:ea typeface="+mn-ea"/>
                          <a:cs typeface="+mn-cs"/>
                        </a:rPr>
                        <a:t>Total number of participants that have obtained measurable skills gains </a:t>
                      </a:r>
                    </a:p>
                  </a:txBody>
                  <a:tcPr marL="66494" marR="66494" marT="0" marB="0"/>
                </a:tc>
                <a:tc>
                  <a:txBody>
                    <a:bodyPr/>
                    <a:lstStyle/>
                    <a:p>
                      <a:pPr marL="122238" marR="0" indent="0" algn="l">
                        <a:lnSpc>
                          <a:spcPct val="115000"/>
                        </a:lnSpc>
                        <a:spcBef>
                          <a:spcPts val="2400"/>
                        </a:spcBef>
                        <a:spcAft>
                          <a:spcPts val="0"/>
                        </a:spcAft>
                      </a:pPr>
                      <a:r>
                        <a:rPr lang="en-US" sz="1800" b="1" dirty="0">
                          <a:effectLst/>
                          <a:latin typeface="Calibri" panose="020F0502020204030204" pitchFamily="34" charset="0"/>
                          <a:ea typeface="Times New Roman" panose="02020603050405020304" pitchFamily="18" charset="0"/>
                          <a:cs typeface="Calibri" panose="020F0502020204030204" pitchFamily="34" charset="0"/>
                        </a:rPr>
                        <a:t>D5. Measurable Skill Gains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374573650"/>
                  </a:ext>
                </a:extLst>
              </a:tr>
            </a:tbl>
          </a:graphicData>
        </a:graphic>
      </p:graphicFrame>
    </p:spTree>
    <p:extLst>
      <p:ext uri="{BB962C8B-B14F-4D97-AF65-F5344CB8AC3E}">
        <p14:creationId xmlns:p14="http://schemas.microsoft.com/office/powerpoint/2010/main" val="14494524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50</a:t>
            </a:fld>
            <a:endParaRPr lang="en-US"/>
          </a:p>
        </p:txBody>
      </p:sp>
      <p:sp>
        <p:nvSpPr>
          <p:cNvPr id="3" name="Title 2"/>
          <p:cNvSpPr>
            <a:spLocks noGrp="1"/>
          </p:cNvSpPr>
          <p:nvPr>
            <p:ph type="title"/>
          </p:nvPr>
        </p:nvSpPr>
        <p:spPr/>
        <p:txBody>
          <a:bodyPr>
            <a:normAutofit/>
          </a:bodyPr>
          <a:lstStyle/>
          <a:p>
            <a:r>
              <a:rPr lang="en-US" dirty="0"/>
              <a:t>Flow Chart: Reporting the Real-Time Outcomes</a:t>
            </a:r>
          </a:p>
        </p:txBody>
      </p:sp>
      <p:pic>
        <p:nvPicPr>
          <p:cNvPr id="4" name="Picture 3" descr="flow chart demonstrating how training activities are tracked. "/>
          <p:cNvPicPr>
            <a:picLocks noChangeAspect="1"/>
          </p:cNvPicPr>
          <p:nvPr/>
        </p:nvPicPr>
        <p:blipFill>
          <a:blip r:embed="rId3"/>
          <a:stretch>
            <a:fillRect/>
          </a:stretch>
        </p:blipFill>
        <p:spPr>
          <a:xfrm>
            <a:off x="2700651" y="915600"/>
            <a:ext cx="6659249" cy="5440749"/>
          </a:xfrm>
          <a:prstGeom prst="rect">
            <a:avLst/>
          </a:prstGeom>
        </p:spPr>
      </p:pic>
    </p:spTree>
    <p:extLst>
      <p:ext uri="{BB962C8B-B14F-4D97-AF65-F5344CB8AC3E}">
        <p14:creationId xmlns:p14="http://schemas.microsoft.com/office/powerpoint/2010/main" val="41589614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51</a:t>
            </a:fld>
            <a:endParaRPr lang="en-US"/>
          </a:p>
        </p:txBody>
      </p:sp>
      <p:sp>
        <p:nvSpPr>
          <p:cNvPr id="3" name="Title 2"/>
          <p:cNvSpPr>
            <a:spLocks noGrp="1"/>
          </p:cNvSpPr>
          <p:nvPr>
            <p:ph type="title"/>
          </p:nvPr>
        </p:nvSpPr>
        <p:spPr/>
        <p:txBody>
          <a:bodyPr>
            <a:normAutofit/>
          </a:bodyPr>
          <a:lstStyle/>
          <a:p>
            <a:r>
              <a:rPr lang="en-US" dirty="0"/>
              <a:t>Flow Chart: Reporting the Real-Time Outcomes (continued)</a:t>
            </a:r>
          </a:p>
        </p:txBody>
      </p:sp>
      <p:pic>
        <p:nvPicPr>
          <p:cNvPr id="5" name="Picture 4" descr="Flaw chart showing how participant activities are tracked. "/>
          <p:cNvPicPr>
            <a:picLocks noChangeAspect="1"/>
          </p:cNvPicPr>
          <p:nvPr/>
        </p:nvPicPr>
        <p:blipFill>
          <a:blip r:embed="rId3"/>
          <a:stretch>
            <a:fillRect/>
          </a:stretch>
        </p:blipFill>
        <p:spPr>
          <a:xfrm>
            <a:off x="1828800" y="1041169"/>
            <a:ext cx="8370314" cy="4810526"/>
          </a:xfrm>
          <a:prstGeom prst="rect">
            <a:avLst/>
          </a:prstGeom>
        </p:spPr>
      </p:pic>
    </p:spTree>
    <p:extLst>
      <p:ext uri="{BB962C8B-B14F-4D97-AF65-F5344CB8AC3E}">
        <p14:creationId xmlns:p14="http://schemas.microsoft.com/office/powerpoint/2010/main" val="15295531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A8D291B-B8C5-4013-B762-DF1D61C095D6}"/>
              </a:ext>
            </a:extLst>
          </p:cNvPr>
          <p:cNvSpPr>
            <a:spLocks noGrp="1"/>
          </p:cNvSpPr>
          <p:nvPr>
            <p:ph type="sldNum" sz="quarter" idx="12"/>
          </p:nvPr>
        </p:nvSpPr>
        <p:spPr/>
        <p:txBody>
          <a:bodyPr/>
          <a:lstStyle/>
          <a:p>
            <a:fld id="{158B7785-F6D6-45F8-833E-07BD84680091}" type="slidenum">
              <a:rPr lang="en-US" smtClean="0"/>
              <a:t>52</a:t>
            </a:fld>
            <a:endParaRPr lang="en-US" dirty="0"/>
          </a:p>
        </p:txBody>
      </p:sp>
      <p:sp>
        <p:nvSpPr>
          <p:cNvPr id="3" name="Title 2">
            <a:extLst>
              <a:ext uri="{FF2B5EF4-FFF2-40B4-BE49-F238E27FC236}">
                <a16:creationId xmlns:a16="http://schemas.microsoft.com/office/drawing/2014/main" id="{32DD511B-DCCB-49C5-BC5A-BF2A80DF2AFF}"/>
              </a:ext>
            </a:extLst>
          </p:cNvPr>
          <p:cNvSpPr>
            <a:spLocks noGrp="1"/>
          </p:cNvSpPr>
          <p:nvPr>
            <p:ph type="title"/>
          </p:nvPr>
        </p:nvSpPr>
        <p:spPr/>
        <p:txBody>
          <a:bodyPr/>
          <a:lstStyle/>
          <a:p>
            <a:r>
              <a:rPr lang="en-US" dirty="0"/>
              <a:t>Poll Question &amp; Discussion:  Tracking Systems</a:t>
            </a:r>
          </a:p>
        </p:txBody>
      </p:sp>
      <p:sp>
        <p:nvSpPr>
          <p:cNvPr id="4" name="Text Placeholder 3">
            <a:extLst>
              <a:ext uri="{FF2B5EF4-FFF2-40B4-BE49-F238E27FC236}">
                <a16:creationId xmlns:a16="http://schemas.microsoft.com/office/drawing/2014/main" id="{BE10F6A9-6EB7-4F73-AC01-2DC0226BF588}"/>
              </a:ext>
            </a:extLst>
          </p:cNvPr>
          <p:cNvSpPr>
            <a:spLocks noGrp="1"/>
          </p:cNvSpPr>
          <p:nvPr>
            <p:ph type="body" idx="14"/>
          </p:nvPr>
        </p:nvSpPr>
        <p:spPr/>
        <p:txBody>
          <a:bodyPr/>
          <a:lstStyle/>
          <a:p>
            <a:r>
              <a:rPr lang="en-US" dirty="0"/>
              <a:t>What system are you using to track and report your grant’s participant level data?</a:t>
            </a:r>
          </a:p>
        </p:txBody>
      </p:sp>
      <p:sp>
        <p:nvSpPr>
          <p:cNvPr id="5" name="Text Placeholder 4">
            <a:extLst>
              <a:ext uri="{FF2B5EF4-FFF2-40B4-BE49-F238E27FC236}">
                <a16:creationId xmlns:a16="http://schemas.microsoft.com/office/drawing/2014/main" id="{15A4A81A-63A9-4C04-BB18-93ADB4AE540B}"/>
              </a:ext>
            </a:extLst>
          </p:cNvPr>
          <p:cNvSpPr>
            <a:spLocks noGrp="1"/>
          </p:cNvSpPr>
          <p:nvPr>
            <p:ph type="body" sz="quarter" idx="13"/>
          </p:nvPr>
        </p:nvSpPr>
        <p:spPr/>
        <p:txBody>
          <a:bodyPr/>
          <a:lstStyle/>
          <a:p>
            <a:r>
              <a:rPr lang="en-US" dirty="0"/>
              <a:t>Choose the answer that best reflects you (or your organization)</a:t>
            </a:r>
          </a:p>
        </p:txBody>
      </p:sp>
      <p:sp>
        <p:nvSpPr>
          <p:cNvPr id="6" name="Content Placeholder 5">
            <a:extLst>
              <a:ext uri="{FF2B5EF4-FFF2-40B4-BE49-F238E27FC236}">
                <a16:creationId xmlns:a16="http://schemas.microsoft.com/office/drawing/2014/main" id="{35E8B659-64A7-400C-A031-F85A11697CB8}"/>
              </a:ext>
            </a:extLst>
          </p:cNvPr>
          <p:cNvSpPr>
            <a:spLocks noGrp="1"/>
          </p:cNvSpPr>
          <p:nvPr>
            <p:ph idx="1"/>
          </p:nvPr>
        </p:nvSpPr>
        <p:spPr/>
        <p:txBody>
          <a:bodyPr/>
          <a:lstStyle/>
          <a:p>
            <a:r>
              <a:rPr lang="en-US" dirty="0"/>
              <a:t>Existing MIS system</a:t>
            </a:r>
          </a:p>
          <a:p>
            <a:r>
              <a:rPr lang="en-US" dirty="0"/>
              <a:t>Third-Party Vendor</a:t>
            </a:r>
          </a:p>
          <a:p>
            <a:r>
              <a:rPr lang="en-US" dirty="0"/>
              <a:t>Excel Spreadsheet</a:t>
            </a:r>
          </a:p>
          <a:p>
            <a:r>
              <a:rPr lang="en-US" dirty="0"/>
              <a:t>Access Database</a:t>
            </a:r>
          </a:p>
          <a:p>
            <a:r>
              <a:rPr lang="en-US" dirty="0"/>
              <a:t>Other</a:t>
            </a:r>
          </a:p>
        </p:txBody>
      </p:sp>
    </p:spTree>
    <p:extLst>
      <p:ext uri="{BB962C8B-B14F-4D97-AF65-F5344CB8AC3E}">
        <p14:creationId xmlns:p14="http://schemas.microsoft.com/office/powerpoint/2010/main" val="3414019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53</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26816759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350AEA-5E87-4507-8A1F-4EE230D8A1CD}"/>
              </a:ext>
            </a:extLst>
          </p:cNvPr>
          <p:cNvSpPr>
            <a:spLocks noGrp="1"/>
          </p:cNvSpPr>
          <p:nvPr>
            <p:ph type="sldNum" sz="quarter" idx="4294967295"/>
          </p:nvPr>
        </p:nvSpPr>
        <p:spPr/>
        <p:txBody>
          <a:bodyPr/>
          <a:lstStyle/>
          <a:p>
            <a:fld id="{158B7785-F6D6-45F8-833E-07BD84680091}" type="slidenum">
              <a:rPr lang="en-US" smtClean="0"/>
              <a:pPr/>
              <a:t>54</a:t>
            </a:fld>
            <a:endParaRPr lang="en-US" dirty="0"/>
          </a:p>
        </p:txBody>
      </p:sp>
      <p:sp>
        <p:nvSpPr>
          <p:cNvPr id="3" name="Title 2">
            <a:extLst>
              <a:ext uri="{FF2B5EF4-FFF2-40B4-BE49-F238E27FC236}">
                <a16:creationId xmlns:a16="http://schemas.microsoft.com/office/drawing/2014/main" id="{94D27260-6C07-441A-821C-08D5CB4B18E3}"/>
              </a:ext>
            </a:extLst>
          </p:cNvPr>
          <p:cNvSpPr>
            <a:spLocks noGrp="1"/>
          </p:cNvSpPr>
          <p:nvPr>
            <p:ph type="title"/>
          </p:nvPr>
        </p:nvSpPr>
        <p:spPr/>
        <p:txBody>
          <a:bodyPr/>
          <a:lstStyle/>
          <a:p>
            <a:r>
              <a:rPr lang="en-US" dirty="0"/>
              <a:t>Next Steps:</a:t>
            </a:r>
            <a:br>
              <a:rPr lang="en-US" dirty="0"/>
            </a:br>
            <a:r>
              <a:rPr lang="en-US" dirty="0"/>
              <a:t>Your Action Items</a:t>
            </a:r>
          </a:p>
        </p:txBody>
      </p:sp>
      <p:sp>
        <p:nvSpPr>
          <p:cNvPr id="4" name="Text Placeholder 3">
            <a:extLst>
              <a:ext uri="{FF2B5EF4-FFF2-40B4-BE49-F238E27FC236}">
                <a16:creationId xmlns:a16="http://schemas.microsoft.com/office/drawing/2014/main" id="{067119D0-E8A5-4EFE-9974-93BB46C71D24}"/>
              </a:ext>
            </a:extLst>
          </p:cNvPr>
          <p:cNvSpPr>
            <a:spLocks noGrp="1"/>
          </p:cNvSpPr>
          <p:nvPr>
            <p:ph type="body" idx="1"/>
          </p:nvPr>
        </p:nvSpPr>
        <p:spPr/>
        <p:txBody>
          <a:bodyPr/>
          <a:lstStyle/>
          <a:p>
            <a:pPr marL="457200" indent="-457200">
              <a:buFont typeface="Wingdings" panose="05000000000000000000" pitchFamily="2" charset="2"/>
              <a:buChar char="ü"/>
            </a:pPr>
            <a:r>
              <a:rPr lang="en-US" dirty="0"/>
              <a:t>What should you do …</a:t>
            </a:r>
          </a:p>
          <a:p>
            <a:endParaRPr lang="en-US" dirty="0"/>
          </a:p>
        </p:txBody>
      </p:sp>
    </p:spTree>
    <p:extLst>
      <p:ext uri="{BB962C8B-B14F-4D97-AF65-F5344CB8AC3E}">
        <p14:creationId xmlns:p14="http://schemas.microsoft.com/office/powerpoint/2010/main" val="1618111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00B68-E6A9-4781-ADDB-EF90224DC6A7}"/>
              </a:ext>
            </a:extLst>
          </p:cNvPr>
          <p:cNvSpPr>
            <a:spLocks noGrp="1"/>
          </p:cNvSpPr>
          <p:nvPr>
            <p:ph type="sldNum" sz="quarter" idx="12"/>
          </p:nvPr>
        </p:nvSpPr>
        <p:spPr/>
        <p:txBody>
          <a:bodyPr/>
          <a:lstStyle/>
          <a:p>
            <a:fld id="{158B7785-F6D6-45F8-833E-07BD84680091}" type="slidenum">
              <a:rPr lang="en-US" smtClean="0"/>
              <a:t>55</a:t>
            </a:fld>
            <a:endParaRPr lang="en-US"/>
          </a:p>
        </p:txBody>
      </p:sp>
      <p:sp>
        <p:nvSpPr>
          <p:cNvPr id="3" name="Title 2">
            <a:extLst>
              <a:ext uri="{FF2B5EF4-FFF2-40B4-BE49-F238E27FC236}">
                <a16:creationId xmlns:a16="http://schemas.microsoft.com/office/drawing/2014/main" id="{F7CCF69E-7A33-4948-B544-F2B5D96BB99E}"/>
              </a:ext>
            </a:extLst>
          </p:cNvPr>
          <p:cNvSpPr>
            <a:spLocks noGrp="1"/>
          </p:cNvSpPr>
          <p:nvPr>
            <p:ph type="title"/>
          </p:nvPr>
        </p:nvSpPr>
        <p:spPr/>
        <p:txBody>
          <a:bodyPr/>
          <a:lstStyle/>
          <a:p>
            <a:r>
              <a:rPr lang="en-US" dirty="0"/>
              <a:t>Quarter Ending 3/31/2023 – Reporting Reminders</a:t>
            </a:r>
          </a:p>
        </p:txBody>
      </p:sp>
      <p:sp>
        <p:nvSpPr>
          <p:cNvPr id="4" name="Content Placeholder 3">
            <a:extLst>
              <a:ext uri="{FF2B5EF4-FFF2-40B4-BE49-F238E27FC236}">
                <a16:creationId xmlns:a16="http://schemas.microsoft.com/office/drawing/2014/main" id="{4E5ED847-475B-4B24-A9CC-F1F663DA9985}"/>
              </a:ext>
            </a:extLst>
          </p:cNvPr>
          <p:cNvSpPr>
            <a:spLocks noGrp="1"/>
          </p:cNvSpPr>
          <p:nvPr>
            <p:ph idx="1"/>
          </p:nvPr>
        </p:nvSpPr>
        <p:spPr>
          <a:xfrm>
            <a:off x="956266" y="1000231"/>
            <a:ext cx="10698705" cy="5356119"/>
          </a:xfrm>
        </p:spPr>
        <p:txBody>
          <a:bodyPr>
            <a:normAutofit lnSpcReduction="10000"/>
          </a:bodyPr>
          <a:lstStyle/>
          <a:p>
            <a:r>
              <a:rPr lang="en-US" sz="3200" dirty="0"/>
              <a:t>Next Steps for Grantees:</a:t>
            </a:r>
          </a:p>
          <a:p>
            <a:pPr lvl="1"/>
            <a:r>
              <a:rPr lang="en-US" sz="3200" dirty="0"/>
              <a:t>Submit the QNR and COR in WIPS for the quarter ending</a:t>
            </a:r>
            <a:r>
              <a:rPr lang="en-US" sz="3200" b="1" dirty="0"/>
              <a:t> 3/31/2023 </a:t>
            </a:r>
            <a:r>
              <a:rPr lang="en-US" sz="3200" dirty="0"/>
              <a:t>due </a:t>
            </a:r>
            <a:r>
              <a:rPr lang="en-US" sz="3200" b="1" u="sng" dirty="0"/>
              <a:t>5/15/2023</a:t>
            </a:r>
            <a:endParaRPr lang="en-US" sz="3200" b="1" u="sng" dirty="0">
              <a:solidFill>
                <a:srgbClr val="FFFF00"/>
              </a:solidFill>
            </a:endParaRPr>
          </a:p>
          <a:p>
            <a:pPr lvl="1"/>
            <a:r>
              <a:rPr lang="en-US" sz="3200" dirty="0"/>
              <a:t>Begin preparing for your first QPR submission (this may be for quarter ending 6/30/2023): </a:t>
            </a:r>
          </a:p>
          <a:p>
            <a:pPr lvl="2"/>
            <a:r>
              <a:rPr lang="en-US" sz="2800" dirty="0"/>
              <a:t>Start or continue collecting and tracking information on your participants in your selected cohorts</a:t>
            </a:r>
          </a:p>
          <a:p>
            <a:pPr lvl="2"/>
            <a:r>
              <a:rPr lang="en-US" sz="2800" dirty="0"/>
              <a:t>Start or continue developing internal reporting systems that align with the data elements in preparation for submission of data to WIPS</a:t>
            </a:r>
          </a:p>
          <a:p>
            <a:pPr lvl="2"/>
            <a:r>
              <a:rPr lang="en-US" sz="2800" dirty="0"/>
              <a:t>Attend </a:t>
            </a:r>
            <a:r>
              <a:rPr lang="en-US" sz="2800" b="1" dirty="0"/>
              <a:t>Performance Reporting Webinar 3.0 on June 7, 2023, 3:00pm ET</a:t>
            </a:r>
            <a:r>
              <a:rPr lang="en-US" sz="2800" dirty="0"/>
              <a:t>. </a:t>
            </a:r>
          </a:p>
          <a:p>
            <a:pPr marL="914400" lvl="2" indent="0">
              <a:buNone/>
            </a:pPr>
            <a:endParaRPr lang="en-US" sz="2400" dirty="0"/>
          </a:p>
        </p:txBody>
      </p:sp>
    </p:spTree>
    <p:extLst>
      <p:ext uri="{BB962C8B-B14F-4D97-AF65-F5344CB8AC3E}">
        <p14:creationId xmlns:p14="http://schemas.microsoft.com/office/powerpoint/2010/main" val="42258087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SCC Performance Reporting Phase-In</a:t>
            </a:r>
          </a:p>
        </p:txBody>
      </p:sp>
      <p:sp>
        <p:nvSpPr>
          <p:cNvPr id="4" name="Slide Number Placeholder 3"/>
          <p:cNvSpPr>
            <a:spLocks noGrp="1"/>
          </p:cNvSpPr>
          <p:nvPr>
            <p:ph type="sldNum" sz="quarter" idx="4294967295"/>
          </p:nvPr>
        </p:nvSpPr>
        <p:spPr/>
        <p:txBody>
          <a:bodyPr/>
          <a:lstStyle/>
          <a:p>
            <a:pPr algn="r" defTabSz="457200">
              <a:defRPr/>
            </a:pPr>
            <a:fld id="{706D636C-90A3-4979-BA37-BAB384B22101}" type="slidenum">
              <a:rPr lang="en-US" sz="1400" b="0">
                <a:solidFill>
                  <a:srgbClr val="303030">
                    <a:lumMod val="75000"/>
                    <a:lumOff val="25000"/>
                  </a:srgbClr>
                </a:solidFill>
                <a:latin typeface="Arial" panose="020B0604020202020204"/>
              </a:rPr>
              <a:pPr algn="r" defTabSz="457200">
                <a:defRPr/>
              </a:pPr>
              <a:t>56</a:t>
            </a:fld>
            <a:endParaRPr lang="en-US" sz="1400" b="0" dirty="0">
              <a:solidFill>
                <a:srgbClr val="303030">
                  <a:lumMod val="75000"/>
                  <a:lumOff val="25000"/>
                </a:srgbClr>
              </a:solidFill>
              <a:latin typeface="Arial" panose="020B0604020202020204"/>
            </a:endParaRPr>
          </a:p>
        </p:txBody>
      </p:sp>
      <p:graphicFrame>
        <p:nvGraphicFramePr>
          <p:cNvPr id="10" name="Diagram 9" descr="Phased approach to reporting. Q1, narrative only submitted via email. Q2 narrative and Customized Outcomes submitted in WIPS. Q3 Narrative, customized outcomes and participant data submitted in wips. ">
            <a:extLst>
              <a:ext uri="{FF2B5EF4-FFF2-40B4-BE49-F238E27FC236}">
                <a16:creationId xmlns:a16="http://schemas.microsoft.com/office/drawing/2014/main" id="{EE2C4207-68C9-7D80-A98C-834A22017D8F}"/>
              </a:ext>
            </a:extLst>
          </p:cNvPr>
          <p:cNvGraphicFramePr/>
          <p:nvPr>
            <p:extLst>
              <p:ext uri="{D42A27DB-BD31-4B8C-83A1-F6EECF244321}">
                <p14:modId xmlns:p14="http://schemas.microsoft.com/office/powerpoint/2010/main" val="3696547211"/>
              </p:ext>
            </p:extLst>
          </p:nvPr>
        </p:nvGraphicFramePr>
        <p:xfrm>
          <a:off x="679158" y="1268512"/>
          <a:ext cx="10833684" cy="42145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267323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F00B68-E6A9-4781-ADDB-EF90224DC6A7}"/>
              </a:ext>
            </a:extLst>
          </p:cNvPr>
          <p:cNvSpPr>
            <a:spLocks noGrp="1"/>
          </p:cNvSpPr>
          <p:nvPr>
            <p:ph type="sldNum" sz="quarter" idx="12"/>
          </p:nvPr>
        </p:nvSpPr>
        <p:spPr/>
        <p:txBody>
          <a:bodyPr/>
          <a:lstStyle/>
          <a:p>
            <a:fld id="{158B7785-F6D6-45F8-833E-07BD84680091}" type="slidenum">
              <a:rPr lang="en-US" smtClean="0"/>
              <a:t>57</a:t>
            </a:fld>
            <a:endParaRPr lang="en-US"/>
          </a:p>
        </p:txBody>
      </p:sp>
      <p:sp>
        <p:nvSpPr>
          <p:cNvPr id="3" name="Title 2">
            <a:extLst>
              <a:ext uri="{FF2B5EF4-FFF2-40B4-BE49-F238E27FC236}">
                <a16:creationId xmlns:a16="http://schemas.microsoft.com/office/drawing/2014/main" id="{F7CCF69E-7A33-4948-B544-F2B5D96BB99E}"/>
              </a:ext>
            </a:extLst>
          </p:cNvPr>
          <p:cNvSpPr>
            <a:spLocks noGrp="1"/>
          </p:cNvSpPr>
          <p:nvPr>
            <p:ph type="title"/>
          </p:nvPr>
        </p:nvSpPr>
        <p:spPr/>
        <p:txBody>
          <a:bodyPr>
            <a:noAutofit/>
          </a:bodyPr>
          <a:lstStyle/>
          <a:p>
            <a:r>
              <a:rPr lang="en-US" sz="5400" dirty="0"/>
              <a:t>Questions? </a:t>
            </a:r>
          </a:p>
        </p:txBody>
      </p:sp>
      <p:sp>
        <p:nvSpPr>
          <p:cNvPr id="4" name="Content Placeholder 3">
            <a:extLst>
              <a:ext uri="{FF2B5EF4-FFF2-40B4-BE49-F238E27FC236}">
                <a16:creationId xmlns:a16="http://schemas.microsoft.com/office/drawing/2014/main" id="{4E5ED847-475B-4B24-A9CC-F1F663DA9985}"/>
              </a:ext>
            </a:extLst>
          </p:cNvPr>
          <p:cNvSpPr>
            <a:spLocks noGrp="1"/>
          </p:cNvSpPr>
          <p:nvPr>
            <p:ph idx="1"/>
          </p:nvPr>
        </p:nvSpPr>
        <p:spPr>
          <a:xfrm>
            <a:off x="805866" y="1137446"/>
            <a:ext cx="11081334" cy="5356119"/>
          </a:xfrm>
        </p:spPr>
        <p:txBody>
          <a:bodyPr>
            <a:normAutofit/>
          </a:bodyPr>
          <a:lstStyle/>
          <a:p>
            <a:pPr marL="457200" lvl="1" indent="0">
              <a:buNone/>
            </a:pPr>
            <a:r>
              <a:rPr lang="en-US" sz="4800" i="1" dirty="0"/>
              <a:t>Contact:</a:t>
            </a:r>
          </a:p>
          <a:p>
            <a:pPr lvl="2"/>
            <a:r>
              <a:rPr lang="en-US" sz="4800" dirty="0">
                <a:hlinkClick r:id="rId3"/>
              </a:rPr>
              <a:t>SCC@dol.gov</a:t>
            </a:r>
            <a:r>
              <a:rPr lang="en-US" sz="4800" dirty="0"/>
              <a:t> </a:t>
            </a:r>
          </a:p>
          <a:p>
            <a:pPr marL="914400" lvl="2" indent="0">
              <a:buNone/>
            </a:pPr>
            <a:endParaRPr lang="en-US" sz="4800" dirty="0"/>
          </a:p>
          <a:p>
            <a:pPr marL="0" indent="0" algn="ctr">
              <a:buNone/>
            </a:pPr>
            <a:r>
              <a:rPr lang="en-US" sz="4800" b="1" dirty="0"/>
              <a:t>Please make sure to cc: your FPO.  </a:t>
            </a:r>
          </a:p>
          <a:p>
            <a:pPr marL="914400" lvl="2" indent="0">
              <a:buNone/>
            </a:pPr>
            <a:endParaRPr lang="en-US" sz="2400" dirty="0"/>
          </a:p>
        </p:txBody>
      </p:sp>
    </p:spTree>
    <p:extLst>
      <p:ext uri="{BB962C8B-B14F-4D97-AF65-F5344CB8AC3E}">
        <p14:creationId xmlns:p14="http://schemas.microsoft.com/office/powerpoint/2010/main" val="20893335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58</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a:t>
            </a:r>
          </a:p>
        </p:txBody>
      </p:sp>
    </p:spTree>
    <p:extLst>
      <p:ext uri="{BB962C8B-B14F-4D97-AF65-F5344CB8AC3E}">
        <p14:creationId xmlns:p14="http://schemas.microsoft.com/office/powerpoint/2010/main" val="154603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1FC04-71CF-4F16-9473-5B8365CC0C2A}"/>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1356098172"/>
      </p:ext>
    </p:extLst>
  </p:cSld>
  <p:clrMapOvr>
    <a:masterClrMapping/>
  </p:clrMapOvr>
</p:sld>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17232</TotalTime>
  <Words>3866</Words>
  <Application>Microsoft Office PowerPoint</Application>
  <PresentationFormat>Widescreen</PresentationFormat>
  <Paragraphs>556</Paragraphs>
  <Slides>59</Slides>
  <Notes>59</Notes>
  <HiddenSlides>2</HiddenSlides>
  <MMClips>0</MMClips>
  <ScaleCrop>false</ScaleCrop>
  <HeadingPairs>
    <vt:vector size="6" baseType="variant">
      <vt:variant>
        <vt:lpstr>Fonts Used</vt:lpstr>
      </vt:variant>
      <vt:variant>
        <vt:i4>8</vt:i4>
      </vt:variant>
      <vt:variant>
        <vt:lpstr>Theme</vt:lpstr>
      </vt:variant>
      <vt:variant>
        <vt:i4>10</vt:i4>
      </vt:variant>
      <vt:variant>
        <vt:lpstr>Slide Titles</vt:lpstr>
      </vt:variant>
      <vt:variant>
        <vt:i4>59</vt:i4>
      </vt:variant>
    </vt:vector>
  </HeadingPairs>
  <TitlesOfParts>
    <vt:vector size="77"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Standard Slides</vt:lpstr>
      <vt:lpstr>Interactive Slides</vt:lpstr>
      <vt:lpstr>General Content</vt:lpstr>
      <vt:lpstr>People Slides</vt:lpstr>
      <vt:lpstr>2_Interactive Slides</vt:lpstr>
      <vt:lpstr>Poll Question #1</vt:lpstr>
      <vt:lpstr>Poll Question #2</vt:lpstr>
      <vt:lpstr>Strengthening Community Colleges, Round Two (SCC2) Performance Orientation 2.0</vt:lpstr>
      <vt:lpstr>Today’s Moderator</vt:lpstr>
      <vt:lpstr>Today’s Speakers</vt:lpstr>
      <vt:lpstr>Today’s Objectives</vt:lpstr>
      <vt:lpstr>Report Alphabet Soup Review</vt:lpstr>
      <vt:lpstr>Interim Reporting Guidance Reminder for 3/31/2023 and Reporting Process for 6/30/2023</vt:lpstr>
      <vt:lpstr>Data Collection, Data Management and Reporting</vt:lpstr>
      <vt:lpstr>Three Steps for Accurately Reporting on Participants</vt:lpstr>
      <vt:lpstr>Data Collection</vt:lpstr>
      <vt:lpstr>Data Collection Tips</vt:lpstr>
      <vt:lpstr>Data Management</vt:lpstr>
      <vt:lpstr>Data Management:  Tips</vt:lpstr>
      <vt:lpstr>Data Reporting</vt:lpstr>
      <vt:lpstr>Data Reporting: Tips</vt:lpstr>
      <vt:lpstr>Demo Participant Individual Record Layout (PIRL) Data Elements</vt:lpstr>
      <vt:lpstr>Demo PIRL Schema – Tab 2 and 2b</vt:lpstr>
      <vt:lpstr>Demo PIRL Schema – Tab 3, Tab 4 and Tab 5</vt:lpstr>
      <vt:lpstr>Demo PIRL Schema – Tab 6</vt:lpstr>
      <vt:lpstr>Demo PIRL Schema – Tab 7</vt:lpstr>
      <vt:lpstr>Demo PIRL Schema – Tab 8</vt:lpstr>
      <vt:lpstr>PIRL Data Element Sections</vt:lpstr>
      <vt:lpstr>Section I – Individual Information</vt:lpstr>
      <vt:lpstr>Employment Status at Program Entry for Participants</vt:lpstr>
      <vt:lpstr>PIRL 105, 106, 107: Special Project ID Codes </vt:lpstr>
      <vt:lpstr>Section II and III – Program Participation Information and Services and Activities</vt:lpstr>
      <vt:lpstr>Reporting Participants</vt:lpstr>
      <vt:lpstr>Date of Program Exit</vt:lpstr>
      <vt:lpstr>Reporting Education/Training Enrollment</vt:lpstr>
      <vt:lpstr>Reporting Training Outcomes</vt:lpstr>
      <vt:lpstr>Reporting Education/Training Completion</vt:lpstr>
      <vt:lpstr>Supportive Services - *Optionally Reported*</vt:lpstr>
      <vt:lpstr>Any Questions?</vt:lpstr>
      <vt:lpstr>Section IV and V – Program Outcomes and SCC Specific Outcomes</vt:lpstr>
      <vt:lpstr>Date Enrolled in a Program Leading to a Credential</vt:lpstr>
      <vt:lpstr>Types and Dates of Recognized Credentials</vt:lpstr>
      <vt:lpstr>Reporting Credential Attainment</vt:lpstr>
      <vt:lpstr>Reporting Completion and the Related Employment Outcome</vt:lpstr>
      <vt:lpstr>Reporting Employment Outcomes for Incumbent Workers</vt:lpstr>
      <vt:lpstr>Guidance for Collecting Social Security Numbers</vt:lpstr>
      <vt:lpstr>Any Questions?</vt:lpstr>
      <vt:lpstr>PIRL Demonstration Grants</vt:lpstr>
      <vt:lpstr>Demo QPR aggregation Rules</vt:lpstr>
      <vt:lpstr>Demo Quarterly Performance Report aggregations</vt:lpstr>
      <vt:lpstr>WIOA Primary Indicators of Performance </vt:lpstr>
      <vt:lpstr>WIOA Primary Indicators of Performance Calculations</vt:lpstr>
      <vt:lpstr>WIOA Primary Indicators of Performance on QPR</vt:lpstr>
      <vt:lpstr>Real-Time Performance Measures</vt:lpstr>
      <vt:lpstr>Flow Chart: Reporting the Real-Time Outcomes</vt:lpstr>
      <vt:lpstr>Flow Chart: Reporting the Real-Time Outcomes (continued)</vt:lpstr>
      <vt:lpstr>Poll Question &amp; Discussion:  Tracking Systems</vt:lpstr>
      <vt:lpstr>Any Questions?</vt:lpstr>
      <vt:lpstr>Next Steps: Your Action Items</vt:lpstr>
      <vt:lpstr>Quarter Ending 3/31/2023 – Reporting Reminders</vt:lpstr>
      <vt:lpstr>SCC Performance Reporting Phase-In</vt:lpstr>
      <vt:lpstr>Questions? </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Alina Burton</cp:lastModifiedBy>
  <cp:revision>665</cp:revision>
  <dcterms:created xsi:type="dcterms:W3CDTF">2019-06-21T16:58:05Z</dcterms:created>
  <dcterms:modified xsi:type="dcterms:W3CDTF">2023-05-03T17:03:27Z</dcterms:modified>
</cp:coreProperties>
</file>