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tags/tag7.xml" ContentType="application/vnd.openxmlformats-officedocument.presentationml.tags+xml"/>
  <Override PartName="/ppt/theme/theme7.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22.xml" ContentType="application/vnd.openxmlformats-officedocument.presentationml.notesSlide+xml"/>
  <Override PartName="/ppt/tags/tag1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4.xml" ContentType="application/vnd.openxmlformats-officedocument.presentationml.tags+xml"/>
  <Override PartName="/ppt/notesSlides/notesSlide26.xml" ContentType="application/vnd.openxmlformats-officedocument.presentationml.notesSlide+xml"/>
  <Override PartName="/ppt/tags/tag15.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 id="2147483688" r:id="rId2"/>
    <p:sldMasterId id="2147483694" r:id="rId3"/>
    <p:sldMasterId id="2147483699" r:id="rId4"/>
    <p:sldMasterId id="2147483706" r:id="rId5"/>
    <p:sldMasterId id="2147483712" r:id="rId6"/>
  </p:sldMasterIdLst>
  <p:notesMasterIdLst>
    <p:notesMasterId r:id="rId39"/>
  </p:notesMasterIdLst>
  <p:sldIdLst>
    <p:sldId id="2730" r:id="rId7"/>
    <p:sldId id="296" r:id="rId8"/>
    <p:sldId id="265" r:id="rId9"/>
    <p:sldId id="2731" r:id="rId10"/>
    <p:sldId id="347" r:id="rId11"/>
    <p:sldId id="356" r:id="rId12"/>
    <p:sldId id="357" r:id="rId13"/>
    <p:sldId id="366" r:id="rId14"/>
    <p:sldId id="371" r:id="rId15"/>
    <p:sldId id="369" r:id="rId16"/>
    <p:sldId id="358" r:id="rId17"/>
    <p:sldId id="362" r:id="rId18"/>
    <p:sldId id="365" r:id="rId19"/>
    <p:sldId id="359" r:id="rId20"/>
    <p:sldId id="360" r:id="rId21"/>
    <p:sldId id="361" r:id="rId22"/>
    <p:sldId id="364" r:id="rId23"/>
    <p:sldId id="368" r:id="rId24"/>
    <p:sldId id="370" r:id="rId25"/>
    <p:sldId id="372" r:id="rId26"/>
    <p:sldId id="367" r:id="rId27"/>
    <p:sldId id="314" r:id="rId28"/>
    <p:sldId id="256" r:id="rId29"/>
    <p:sldId id="257" r:id="rId30"/>
    <p:sldId id="258" r:id="rId31"/>
    <p:sldId id="259" r:id="rId32"/>
    <p:sldId id="260" r:id="rId33"/>
    <p:sldId id="281" r:id="rId34"/>
    <p:sldId id="376" r:id="rId35"/>
    <p:sldId id="294" r:id="rId36"/>
    <p:sldId id="275" r:id="rId37"/>
    <p:sldId id="297" r:id="rId38"/>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SCG/CAC" initials="NOSCG/CAC" lastIdx="4" clrIdx="0">
    <p:extLst>
      <p:ext uri="{19B8F6BF-5375-455C-9EA6-DF929625EA0E}">
        <p15:presenceInfo xmlns:p15="http://schemas.microsoft.com/office/powerpoint/2012/main" userId="NOSCG/CA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0000"/>
    <a:srgbClr val="0B182F"/>
    <a:srgbClr val="13284D"/>
    <a:srgbClr val="162E5A"/>
    <a:srgbClr val="1F417F"/>
    <a:srgbClr val="A8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19" autoAdjust="0"/>
    <p:restoredTop sz="81565" autoAdjust="0"/>
  </p:normalViewPr>
  <p:slideViewPr>
    <p:cSldViewPr snapToGrid="0">
      <p:cViewPr varScale="1">
        <p:scale>
          <a:sx n="93" d="100"/>
          <a:sy n="93" d="100"/>
        </p:scale>
        <p:origin x="1266" y="78"/>
      </p:cViewPr>
      <p:guideLst/>
    </p:cSldViewPr>
  </p:slideViewPr>
  <p:outlineViewPr>
    <p:cViewPr>
      <p:scale>
        <a:sx n="33" d="100"/>
        <a:sy n="33" d="100"/>
      </p:scale>
      <p:origin x="0" y="-6604"/>
    </p:cViewPr>
  </p:outlineViewPr>
  <p:notesTextViewPr>
    <p:cViewPr>
      <p:scale>
        <a:sx n="1" d="1"/>
        <a:sy n="1" d="1"/>
      </p:scale>
      <p:origin x="0" y="0"/>
    </p:cViewPr>
  </p:notesTextViewPr>
  <p:notesViewPr>
    <p:cSldViewPr snapToGrid="0">
      <p:cViewPr varScale="1">
        <p:scale>
          <a:sx n="51" d="100"/>
          <a:sy n="51" d="100"/>
        </p:scale>
        <p:origin x="1836"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0" Type="http://schemas.openxmlformats.org/officeDocument/2006/relationships/slide" Target="slides/slide14.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9B9383-0350-4A1B-AC8A-EC366F3D7BF6}" type="datetimeFigureOut">
              <a:rPr lang="en-US" smtClean="0"/>
              <a:t>5/8/2023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87A159-CF4A-4120-9D55-499FEF1458F9}" type="slidenum">
              <a:rPr lang="en-US" smtClean="0"/>
              <a:t>‹#›</a:t>
            </a:fld>
            <a:endParaRPr lang="en-US"/>
          </a:p>
        </p:txBody>
      </p:sp>
    </p:spTree>
    <p:extLst>
      <p:ext uri="{BB962C8B-B14F-4D97-AF65-F5344CB8AC3E}">
        <p14:creationId xmlns:p14="http://schemas.microsoft.com/office/powerpoint/2010/main" val="2402088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87A159-CF4A-4120-9D55-499FEF1458F9}" type="slidenum">
              <a:rPr lang="en-US" smtClean="0"/>
              <a:t>1</a:t>
            </a:fld>
            <a:endParaRPr lang="en-US"/>
          </a:p>
        </p:txBody>
      </p:sp>
    </p:spTree>
    <p:extLst>
      <p:ext uri="{BB962C8B-B14F-4D97-AF65-F5344CB8AC3E}">
        <p14:creationId xmlns:p14="http://schemas.microsoft.com/office/powerpoint/2010/main" val="1255069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latin typeface="+mn-lt"/>
            </a:endParaRPr>
          </a:p>
          <a:p>
            <a:pPr algn="l"/>
            <a:endParaRPr lang="en-US" dirty="0">
              <a:latin typeface="+mn-l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879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166813"/>
            <a:ext cx="5759450" cy="3240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4815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941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0495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0826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6760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693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2212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6767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730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7027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5292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987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9712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2241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8685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9105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7270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85643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02CB63-6E21-4B6F-B75E-6894CFAD99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8349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4602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721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8043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90900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33258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emf"/><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21.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6.svg"/><Relationship Id="rId7" Type="http://schemas.openxmlformats.org/officeDocument/2006/relationships/image" Target="../media/image3.png"/><Relationship Id="rId2" Type="http://schemas.openxmlformats.org/officeDocument/2006/relationships/image" Target="../media/image35.png"/><Relationship Id="rId1" Type="http://schemas.openxmlformats.org/officeDocument/2006/relationships/slideMaster" Target="../slideMasters/slideMaster4.xml"/><Relationship Id="rId6" Type="http://schemas.openxmlformats.org/officeDocument/2006/relationships/image" Target="../media/image2.emf"/><Relationship Id="rId5" Type="http://schemas.openxmlformats.org/officeDocument/2006/relationships/image" Target="../media/image38.svg"/><Relationship Id="rId4" Type="http://schemas.openxmlformats.org/officeDocument/2006/relationships/image" Target="../media/image37.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2.emf"/></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8431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70341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784029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72252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88846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80214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02590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73427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51766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91187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RO A start/finish slide">
  <p:cSld name="PRO A start/finish slide">
    <p:bg>
      <p:bgPr>
        <a:solidFill>
          <a:schemeClr val="lt2"/>
        </a:solidFill>
        <a:effectLst/>
      </p:bgPr>
    </p:bg>
    <p:spTree>
      <p:nvGrpSpPr>
        <p:cNvPr id="1" name="Shape 8"/>
        <p:cNvGrpSpPr/>
        <p:nvPr/>
      </p:nvGrpSpPr>
      <p:grpSpPr>
        <a:xfrm>
          <a:off x="0" y="0"/>
          <a:ext cx="0" cy="0"/>
          <a:chOff x="0" y="0"/>
          <a:chExt cx="0" cy="0"/>
        </a:xfrm>
      </p:grpSpPr>
      <p:pic>
        <p:nvPicPr>
          <p:cNvPr id="9" name="Google Shape;9;p12"/>
          <p:cNvPicPr preferRelativeResize="0"/>
          <p:nvPr/>
        </p:nvPicPr>
        <p:blipFill rotWithShape="1">
          <a:blip r:embed="rId2">
            <a:alphaModFix amt="89000"/>
          </a:blip>
          <a:srcRect/>
          <a:stretch/>
        </p:blipFill>
        <p:spPr>
          <a:xfrm>
            <a:off x="3362325" y="4522916"/>
            <a:ext cx="1955967" cy="1229741"/>
          </a:xfrm>
          <a:prstGeom prst="rect">
            <a:avLst/>
          </a:prstGeom>
          <a:noFill/>
          <a:ln>
            <a:noFill/>
          </a:ln>
        </p:spPr>
      </p:pic>
      <p:pic>
        <p:nvPicPr>
          <p:cNvPr id="10" name="Google Shape;10;p12"/>
          <p:cNvPicPr preferRelativeResize="0"/>
          <p:nvPr/>
        </p:nvPicPr>
        <p:blipFill rotWithShape="1">
          <a:blip r:embed="rId3">
            <a:alphaModFix/>
          </a:blip>
          <a:srcRect/>
          <a:stretch/>
        </p:blipFill>
        <p:spPr>
          <a:xfrm>
            <a:off x="5821528" y="4803164"/>
            <a:ext cx="5114925" cy="669243"/>
          </a:xfrm>
          <a:prstGeom prst="rect">
            <a:avLst/>
          </a:prstGeom>
          <a:noFill/>
          <a:ln>
            <a:noFill/>
          </a:ln>
        </p:spPr>
      </p:pic>
      <p:sp>
        <p:nvSpPr>
          <p:cNvPr id="11" name="Google Shape;11;p12"/>
          <p:cNvSpPr/>
          <p:nvPr/>
        </p:nvSpPr>
        <p:spPr>
          <a:xfrm flipH="1">
            <a:off x="5618159" y="4258702"/>
            <a:ext cx="45719" cy="1764608"/>
          </a:xfrm>
          <a:prstGeom prst="rect">
            <a:avLst/>
          </a:prstGeom>
          <a:solidFill>
            <a:srgbClr val="3B39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2" name="Google Shape;12;p12"/>
          <p:cNvPicPr preferRelativeResize="0"/>
          <p:nvPr/>
        </p:nvPicPr>
        <p:blipFill rotWithShape="1">
          <a:blip r:embed="rId4">
            <a:alphaModFix/>
          </a:blip>
          <a:srcRect/>
          <a:stretch/>
        </p:blipFill>
        <p:spPr>
          <a:xfrm>
            <a:off x="2514600" y="1692053"/>
            <a:ext cx="7211254" cy="2368550"/>
          </a:xfrm>
          <a:prstGeom prst="rect">
            <a:avLst/>
          </a:prstGeom>
          <a:noFill/>
          <a:ln>
            <a:noFill/>
          </a:ln>
        </p:spPr>
      </p:pic>
    </p:spTree>
    <p:extLst>
      <p:ext uri="{BB962C8B-B14F-4D97-AF65-F5344CB8AC3E}">
        <p14:creationId xmlns:p14="http://schemas.microsoft.com/office/powerpoint/2010/main" val="2465271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things">
  <p:cSld name="TWO things">
    <p:bg>
      <p:bgPr>
        <a:solidFill>
          <a:srgbClr val="9399A2"/>
        </a:solidFill>
        <a:effectLst/>
      </p:bgPr>
    </p:bg>
    <p:spTree>
      <p:nvGrpSpPr>
        <p:cNvPr id="1" name="Shape 163"/>
        <p:cNvGrpSpPr/>
        <p:nvPr/>
      </p:nvGrpSpPr>
      <p:grpSpPr>
        <a:xfrm>
          <a:off x="0" y="0"/>
          <a:ext cx="0" cy="0"/>
          <a:chOff x="0" y="0"/>
          <a:chExt cx="0" cy="0"/>
        </a:xfrm>
      </p:grpSpPr>
      <p:sp>
        <p:nvSpPr>
          <p:cNvPr id="164" name="Google Shape;164;p19"/>
          <p:cNvSpPr/>
          <p:nvPr/>
        </p:nvSpPr>
        <p:spPr>
          <a:xfrm flipH="1">
            <a:off x="6011220" y="1183106"/>
            <a:ext cx="58840" cy="4458937"/>
          </a:xfrm>
          <a:prstGeom prst="rect">
            <a:avLst/>
          </a:prstGeom>
          <a:solidFill>
            <a:srgbClr val="5767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65" name="Google Shape;165;p19"/>
          <p:cNvPicPr preferRelativeResize="0"/>
          <p:nvPr/>
        </p:nvPicPr>
        <p:blipFill rotWithShape="1">
          <a:blip r:embed="rId2">
            <a:alphaModFix/>
          </a:blip>
          <a:srcRect/>
          <a:stretch/>
        </p:blipFill>
        <p:spPr>
          <a:xfrm>
            <a:off x="10285993" y="6162630"/>
            <a:ext cx="1828800" cy="596900"/>
          </a:xfrm>
          <a:prstGeom prst="rect">
            <a:avLst/>
          </a:prstGeom>
          <a:noFill/>
          <a:ln>
            <a:noFill/>
          </a:ln>
        </p:spPr>
      </p:pic>
      <p:sp>
        <p:nvSpPr>
          <p:cNvPr id="166" name="Google Shape;166;p19"/>
          <p:cNvSpPr txBox="1">
            <a:spLocks noGrp="1"/>
          </p:cNvSpPr>
          <p:nvPr>
            <p:ph type="body" idx="1"/>
          </p:nvPr>
        </p:nvSpPr>
        <p:spPr>
          <a:xfrm>
            <a:off x="1125319" y="2774300"/>
            <a:ext cx="4341626" cy="2391087"/>
          </a:xfrm>
          <a:prstGeom prst="rect">
            <a:avLst/>
          </a:prstGeom>
          <a:noFill/>
          <a:ln>
            <a:noFill/>
          </a:ln>
        </p:spPr>
        <p:txBody>
          <a:bodyPr spcFirstLastPara="1" wrap="square" lIns="91425" tIns="45700" rIns="91425" bIns="45700" anchor="t" anchorCtr="0">
            <a:normAutofit/>
          </a:bodyPr>
          <a:lstStyle>
            <a:lvl1pPr marL="457200" lvl="0" indent="-228600" algn="ctr">
              <a:lnSpc>
                <a:spcPct val="108181"/>
              </a:lnSpc>
              <a:spcBef>
                <a:spcPts val="0"/>
              </a:spcBef>
              <a:spcAft>
                <a:spcPts val="0"/>
              </a:spcAft>
              <a:buClr>
                <a:srgbClr val="F2F2F2"/>
              </a:buClr>
              <a:buSzPts val="2200"/>
              <a:buNone/>
              <a:defRPr sz="2200">
                <a:solidFill>
                  <a:srgbClr val="F2F2F2"/>
                </a:solidFill>
              </a:defRPr>
            </a:lvl1pPr>
            <a:lvl2pPr marL="914400" lvl="1" indent="-342900" algn="l">
              <a:lnSpc>
                <a:spcPct val="90000"/>
              </a:lnSpc>
              <a:spcBef>
                <a:spcPts val="500"/>
              </a:spcBef>
              <a:spcAft>
                <a:spcPts val="0"/>
              </a:spcAft>
              <a:buClr>
                <a:srgbClr val="5767B3"/>
              </a:buClr>
              <a:buSzPts val="1800"/>
              <a:buChar char="•"/>
              <a:defRPr/>
            </a:lvl2pPr>
            <a:lvl3pPr marL="1371600" lvl="2" indent="-342900" algn="l">
              <a:lnSpc>
                <a:spcPct val="90000"/>
              </a:lnSpc>
              <a:spcBef>
                <a:spcPts val="500"/>
              </a:spcBef>
              <a:spcAft>
                <a:spcPts val="0"/>
              </a:spcAft>
              <a:buClr>
                <a:srgbClr val="394866"/>
              </a:buClr>
              <a:buSzPts val="1800"/>
              <a:buChar char="•"/>
              <a:defRPr/>
            </a:lvl3pPr>
            <a:lvl4pPr marL="1828800" lvl="3" indent="-342900" algn="l">
              <a:lnSpc>
                <a:spcPct val="90000"/>
              </a:lnSpc>
              <a:spcBef>
                <a:spcPts val="500"/>
              </a:spcBef>
              <a:spcAft>
                <a:spcPts val="0"/>
              </a:spcAft>
              <a:buClr>
                <a:srgbClr val="394866"/>
              </a:buClr>
              <a:buSzPts val="1800"/>
              <a:buChar char="•"/>
              <a:defRPr/>
            </a:lvl4pPr>
            <a:lvl5pPr marL="2286000" lvl="4" indent="-342900" algn="l">
              <a:lnSpc>
                <a:spcPct val="90000"/>
              </a:lnSpc>
              <a:spcBef>
                <a:spcPts val="500"/>
              </a:spcBef>
              <a:spcAft>
                <a:spcPts val="0"/>
              </a:spcAft>
              <a:buClr>
                <a:srgbClr val="394866"/>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67" name="Google Shape;167;p19"/>
          <p:cNvSpPr txBox="1">
            <a:spLocks noGrp="1"/>
          </p:cNvSpPr>
          <p:nvPr>
            <p:ph type="body" idx="2"/>
          </p:nvPr>
        </p:nvSpPr>
        <p:spPr>
          <a:xfrm>
            <a:off x="1125319" y="2132273"/>
            <a:ext cx="4341626" cy="554478"/>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F2F2F2"/>
              </a:buClr>
              <a:buSzPts val="3200"/>
              <a:buNone/>
              <a:defRPr sz="3200" b="1">
                <a:solidFill>
                  <a:srgbClr val="F2F2F2"/>
                </a:solidFill>
              </a:defRPr>
            </a:lvl1pPr>
            <a:lvl2pPr marL="914400" lvl="1" indent="-342900" algn="l">
              <a:lnSpc>
                <a:spcPct val="90000"/>
              </a:lnSpc>
              <a:spcBef>
                <a:spcPts val="500"/>
              </a:spcBef>
              <a:spcAft>
                <a:spcPts val="0"/>
              </a:spcAft>
              <a:buClr>
                <a:srgbClr val="5767B3"/>
              </a:buClr>
              <a:buSzPts val="1800"/>
              <a:buChar char="•"/>
              <a:defRPr/>
            </a:lvl2pPr>
            <a:lvl3pPr marL="1371600" lvl="2" indent="-342900" algn="l">
              <a:lnSpc>
                <a:spcPct val="90000"/>
              </a:lnSpc>
              <a:spcBef>
                <a:spcPts val="500"/>
              </a:spcBef>
              <a:spcAft>
                <a:spcPts val="0"/>
              </a:spcAft>
              <a:buClr>
                <a:srgbClr val="394866"/>
              </a:buClr>
              <a:buSzPts val="1800"/>
              <a:buChar char="•"/>
              <a:defRPr/>
            </a:lvl3pPr>
            <a:lvl4pPr marL="1828800" lvl="3" indent="-342900" algn="l">
              <a:lnSpc>
                <a:spcPct val="90000"/>
              </a:lnSpc>
              <a:spcBef>
                <a:spcPts val="500"/>
              </a:spcBef>
              <a:spcAft>
                <a:spcPts val="0"/>
              </a:spcAft>
              <a:buClr>
                <a:srgbClr val="394866"/>
              </a:buClr>
              <a:buSzPts val="1800"/>
              <a:buChar char="•"/>
              <a:defRPr/>
            </a:lvl4pPr>
            <a:lvl5pPr marL="2286000" lvl="4" indent="-342900" algn="l">
              <a:lnSpc>
                <a:spcPct val="90000"/>
              </a:lnSpc>
              <a:spcBef>
                <a:spcPts val="500"/>
              </a:spcBef>
              <a:spcAft>
                <a:spcPts val="0"/>
              </a:spcAft>
              <a:buClr>
                <a:srgbClr val="394866"/>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68" name="Google Shape;168;p19"/>
          <p:cNvSpPr txBox="1">
            <a:spLocks noGrp="1"/>
          </p:cNvSpPr>
          <p:nvPr>
            <p:ph type="body" idx="3"/>
          </p:nvPr>
        </p:nvSpPr>
        <p:spPr>
          <a:xfrm>
            <a:off x="6614335" y="2774300"/>
            <a:ext cx="4341626" cy="2391087"/>
          </a:xfrm>
          <a:prstGeom prst="rect">
            <a:avLst/>
          </a:prstGeom>
          <a:noFill/>
          <a:ln>
            <a:noFill/>
          </a:ln>
        </p:spPr>
        <p:txBody>
          <a:bodyPr spcFirstLastPara="1" wrap="square" lIns="91425" tIns="45700" rIns="91425" bIns="45700" anchor="t" anchorCtr="0">
            <a:normAutofit/>
          </a:bodyPr>
          <a:lstStyle>
            <a:lvl1pPr marL="457200" lvl="0" indent="-228600" algn="ctr">
              <a:lnSpc>
                <a:spcPct val="108181"/>
              </a:lnSpc>
              <a:spcBef>
                <a:spcPts val="0"/>
              </a:spcBef>
              <a:spcAft>
                <a:spcPts val="0"/>
              </a:spcAft>
              <a:buClr>
                <a:srgbClr val="F2F2F2"/>
              </a:buClr>
              <a:buSzPts val="2200"/>
              <a:buNone/>
              <a:defRPr sz="2200">
                <a:solidFill>
                  <a:srgbClr val="F2F2F2"/>
                </a:solidFill>
              </a:defRPr>
            </a:lvl1pPr>
            <a:lvl2pPr marL="914400" lvl="1" indent="-342900" algn="l">
              <a:lnSpc>
                <a:spcPct val="90000"/>
              </a:lnSpc>
              <a:spcBef>
                <a:spcPts val="500"/>
              </a:spcBef>
              <a:spcAft>
                <a:spcPts val="0"/>
              </a:spcAft>
              <a:buClr>
                <a:srgbClr val="5767B3"/>
              </a:buClr>
              <a:buSzPts val="1800"/>
              <a:buChar char="•"/>
              <a:defRPr/>
            </a:lvl2pPr>
            <a:lvl3pPr marL="1371600" lvl="2" indent="-342900" algn="l">
              <a:lnSpc>
                <a:spcPct val="90000"/>
              </a:lnSpc>
              <a:spcBef>
                <a:spcPts val="500"/>
              </a:spcBef>
              <a:spcAft>
                <a:spcPts val="0"/>
              </a:spcAft>
              <a:buClr>
                <a:srgbClr val="394866"/>
              </a:buClr>
              <a:buSzPts val="1800"/>
              <a:buChar char="•"/>
              <a:defRPr/>
            </a:lvl3pPr>
            <a:lvl4pPr marL="1828800" lvl="3" indent="-342900" algn="l">
              <a:lnSpc>
                <a:spcPct val="90000"/>
              </a:lnSpc>
              <a:spcBef>
                <a:spcPts val="500"/>
              </a:spcBef>
              <a:spcAft>
                <a:spcPts val="0"/>
              </a:spcAft>
              <a:buClr>
                <a:srgbClr val="394866"/>
              </a:buClr>
              <a:buSzPts val="1800"/>
              <a:buChar char="•"/>
              <a:defRPr/>
            </a:lvl4pPr>
            <a:lvl5pPr marL="2286000" lvl="4" indent="-342900" algn="l">
              <a:lnSpc>
                <a:spcPct val="90000"/>
              </a:lnSpc>
              <a:spcBef>
                <a:spcPts val="500"/>
              </a:spcBef>
              <a:spcAft>
                <a:spcPts val="0"/>
              </a:spcAft>
              <a:buClr>
                <a:srgbClr val="394866"/>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69" name="Google Shape;169;p19"/>
          <p:cNvSpPr txBox="1">
            <a:spLocks noGrp="1"/>
          </p:cNvSpPr>
          <p:nvPr>
            <p:ph type="body" idx="4"/>
          </p:nvPr>
        </p:nvSpPr>
        <p:spPr>
          <a:xfrm>
            <a:off x="6614335" y="2132273"/>
            <a:ext cx="4341626" cy="554478"/>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F2F2F2"/>
              </a:buClr>
              <a:buSzPts val="3200"/>
              <a:buNone/>
              <a:defRPr sz="3200" b="1">
                <a:solidFill>
                  <a:srgbClr val="F2F2F2"/>
                </a:solidFill>
              </a:defRPr>
            </a:lvl1pPr>
            <a:lvl2pPr marL="914400" lvl="1" indent="-342900" algn="l">
              <a:lnSpc>
                <a:spcPct val="90000"/>
              </a:lnSpc>
              <a:spcBef>
                <a:spcPts val="500"/>
              </a:spcBef>
              <a:spcAft>
                <a:spcPts val="0"/>
              </a:spcAft>
              <a:buClr>
                <a:srgbClr val="5767B3"/>
              </a:buClr>
              <a:buSzPts val="1800"/>
              <a:buChar char="•"/>
              <a:defRPr/>
            </a:lvl2pPr>
            <a:lvl3pPr marL="1371600" lvl="2" indent="-342900" algn="l">
              <a:lnSpc>
                <a:spcPct val="90000"/>
              </a:lnSpc>
              <a:spcBef>
                <a:spcPts val="500"/>
              </a:spcBef>
              <a:spcAft>
                <a:spcPts val="0"/>
              </a:spcAft>
              <a:buClr>
                <a:srgbClr val="394866"/>
              </a:buClr>
              <a:buSzPts val="1800"/>
              <a:buChar char="•"/>
              <a:defRPr/>
            </a:lvl3pPr>
            <a:lvl4pPr marL="1828800" lvl="3" indent="-342900" algn="l">
              <a:lnSpc>
                <a:spcPct val="90000"/>
              </a:lnSpc>
              <a:spcBef>
                <a:spcPts val="500"/>
              </a:spcBef>
              <a:spcAft>
                <a:spcPts val="0"/>
              </a:spcAft>
              <a:buClr>
                <a:srgbClr val="394866"/>
              </a:buClr>
              <a:buSzPts val="1800"/>
              <a:buChar char="•"/>
              <a:defRPr/>
            </a:lvl4pPr>
            <a:lvl5pPr marL="2286000" lvl="4" indent="-342900" algn="l">
              <a:lnSpc>
                <a:spcPct val="90000"/>
              </a:lnSpc>
              <a:spcBef>
                <a:spcPts val="500"/>
              </a:spcBef>
              <a:spcAft>
                <a:spcPts val="0"/>
              </a:spcAft>
              <a:buClr>
                <a:srgbClr val="394866"/>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Tree>
    <p:extLst>
      <p:ext uri="{BB962C8B-B14F-4D97-AF65-F5344CB8AC3E}">
        <p14:creationId xmlns:p14="http://schemas.microsoft.com/office/powerpoint/2010/main" val="547976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4318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0733907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4584551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2100532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9754278"/>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960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74181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20507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528274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743993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204512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139394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22027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756868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35859754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esenter 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69974" y="0"/>
            <a:ext cx="9422026" cy="6858000"/>
          </a:xfrm>
          <a:prstGeom prst="rect">
            <a:avLst/>
          </a:prstGeom>
        </p:spPr>
      </p:pic>
      <p:sp>
        <p:nvSpPr>
          <p:cNvPr id="2" name="Title 1"/>
          <p:cNvSpPr>
            <a:spLocks noGrp="1"/>
          </p:cNvSpPr>
          <p:nvPr>
            <p:ph type="ctrTitle" hasCustomPrompt="1"/>
          </p:nvPr>
        </p:nvSpPr>
        <p:spPr>
          <a:xfrm>
            <a:off x="3" y="-1"/>
            <a:ext cx="12192000" cy="1202725"/>
          </a:xfrm>
        </p:spPr>
        <p:txBody>
          <a:bodyPr/>
          <a:lstStyle>
            <a:lvl1pPr>
              <a:defRPr sz="3200">
                <a:solidFill>
                  <a:schemeClr val="bg1"/>
                </a:solidFill>
                <a:latin typeface="Calibri" panose="020F0502020204030204" pitchFamily="34" charset="0"/>
              </a:defRPr>
            </a:lvl1pPr>
          </a:lstStyle>
          <a:p>
            <a:r>
              <a:rPr lang="en-US" dirty="0"/>
              <a:t>Presentation Title</a:t>
            </a:r>
          </a:p>
        </p:txBody>
      </p:sp>
      <p:sp>
        <p:nvSpPr>
          <p:cNvPr id="3" name="Subtitle 2"/>
          <p:cNvSpPr>
            <a:spLocks noGrp="1"/>
          </p:cNvSpPr>
          <p:nvPr>
            <p:ph type="subTitle" idx="1" hasCustomPrompt="1"/>
          </p:nvPr>
        </p:nvSpPr>
        <p:spPr>
          <a:xfrm>
            <a:off x="0" y="3862951"/>
            <a:ext cx="12192000" cy="458215"/>
          </a:xfrm>
        </p:spPr>
        <p:txBody>
          <a:bodyPr/>
          <a:lstStyle>
            <a:lvl1pPr marL="0" indent="0" algn="ctr">
              <a:buNone/>
              <a:defRPr sz="2800" b="1">
                <a:solidFill>
                  <a:schemeClr val="tx1"/>
                </a:solidFill>
                <a:latin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Presenter’s Name</a:t>
            </a:r>
          </a:p>
        </p:txBody>
      </p:sp>
      <p:sp>
        <p:nvSpPr>
          <p:cNvPr id="8" name="TextBox 7"/>
          <p:cNvSpPr txBox="1"/>
          <p:nvPr userDrawn="1"/>
        </p:nvSpPr>
        <p:spPr>
          <a:xfrm>
            <a:off x="156027" y="6501403"/>
            <a:ext cx="2457920" cy="246221"/>
          </a:xfrm>
          <a:prstGeom prst="rect">
            <a:avLst/>
          </a:prstGeom>
          <a:noFill/>
        </p:spPr>
        <p:txBody>
          <a:bodyPr wrap="square" rtlCol="0">
            <a:spAutoFit/>
          </a:bodyPr>
          <a:lstStyle/>
          <a:p>
            <a:fld id="{502F4AC6-48B5-485A-8D62-7AC4F05840AC}" type="slidenum">
              <a:rPr lang="en-US" sz="1000" smtClean="0">
                <a:solidFill>
                  <a:schemeClr val="bg1"/>
                </a:solidFill>
                <a:latin typeface="Myriad Pro" pitchFamily="34" charset="0"/>
              </a:rPr>
              <a:pPr/>
              <a:t>‹#›</a:t>
            </a:fld>
            <a:endParaRPr lang="en-US" sz="1000" dirty="0">
              <a:solidFill>
                <a:schemeClr val="bg1"/>
              </a:solidFill>
              <a:latin typeface="Myriad Pro" pitchFamily="34" charset="0"/>
            </a:endParaRPr>
          </a:p>
        </p:txBody>
      </p:sp>
      <p:sp>
        <p:nvSpPr>
          <p:cNvPr id="6" name="Text Placeholder 5"/>
          <p:cNvSpPr>
            <a:spLocks noGrp="1"/>
          </p:cNvSpPr>
          <p:nvPr>
            <p:ph type="body" sz="quarter" idx="11" hasCustomPrompt="1"/>
          </p:nvPr>
        </p:nvSpPr>
        <p:spPr>
          <a:xfrm>
            <a:off x="0" y="4345879"/>
            <a:ext cx="12192000" cy="447675"/>
          </a:xfrm>
        </p:spPr>
        <p:txBody>
          <a:bodyPr/>
          <a:lstStyle>
            <a:lvl1pPr marL="0" indent="0" algn="ctr">
              <a:buFontTx/>
              <a:buNone/>
              <a:defRPr sz="2400" i="0">
                <a:latin typeface="Calibri" panose="020F0502020204030204" pitchFamily="34" charset="0"/>
              </a:defRPr>
            </a:lvl1pPr>
          </a:lstStyle>
          <a:p>
            <a:pPr lvl="0"/>
            <a:r>
              <a:rPr lang="en-US" dirty="0"/>
              <a:t>Job title</a:t>
            </a:r>
          </a:p>
        </p:txBody>
      </p:sp>
      <p:sp>
        <p:nvSpPr>
          <p:cNvPr id="9" name="Text Placeholder 5"/>
          <p:cNvSpPr>
            <a:spLocks noGrp="1"/>
          </p:cNvSpPr>
          <p:nvPr>
            <p:ph type="body" sz="quarter" idx="12" hasCustomPrompt="1"/>
          </p:nvPr>
        </p:nvSpPr>
        <p:spPr>
          <a:xfrm>
            <a:off x="0" y="4905713"/>
            <a:ext cx="12192000" cy="447675"/>
          </a:xfrm>
        </p:spPr>
        <p:txBody>
          <a:bodyPr/>
          <a:lstStyle>
            <a:lvl1pPr marL="0" indent="0" algn="ctr">
              <a:buFontTx/>
              <a:buNone/>
              <a:defRPr sz="2400" i="0">
                <a:latin typeface="Calibri" panose="020F0502020204030204" pitchFamily="34" charset="0"/>
              </a:defRPr>
            </a:lvl1pPr>
          </a:lstStyle>
          <a:p>
            <a:pPr lvl="0"/>
            <a:r>
              <a:rPr lang="en-US" dirty="0"/>
              <a:t>Division, Center or Institution</a:t>
            </a:r>
          </a:p>
        </p:txBody>
      </p:sp>
    </p:spTree>
    <p:extLst>
      <p:ext uri="{BB962C8B-B14F-4D97-AF65-F5344CB8AC3E}">
        <p14:creationId xmlns:p14="http://schemas.microsoft.com/office/powerpoint/2010/main" val="2337158841"/>
      </p:ext>
    </p:extLst>
  </p:cSld>
  <p:clrMapOvr>
    <a:masterClrMapping/>
  </p:clrMapOvr>
  <p:transition>
    <p:wipe di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Slide">
    <p:spTree>
      <p:nvGrpSpPr>
        <p:cNvPr id="1" name=""/>
        <p:cNvGrpSpPr/>
        <p:nvPr/>
      </p:nvGrpSpPr>
      <p:grpSpPr>
        <a:xfrm>
          <a:off x="0" y="0"/>
          <a:ext cx="0" cy="0"/>
          <a:chOff x="0" y="0"/>
          <a:chExt cx="0" cy="0"/>
        </a:xfrm>
      </p:grpSpPr>
      <p:pic>
        <p:nvPicPr>
          <p:cNvPr id="5" name="Picture 4" descr="PHGR_NEW1.jpg"/>
          <p:cNvPicPr>
            <a:picLocks noChangeAspect="1"/>
          </p:cNvPicPr>
          <p:nvPr/>
        </p:nvPicPr>
        <p:blipFill>
          <a:blip r:embed="rId2" cstate="print"/>
          <a:stretch>
            <a:fillRect/>
          </a:stretch>
        </p:blipFill>
        <p:spPr>
          <a:xfrm>
            <a:off x="0" y="67736"/>
            <a:ext cx="12192000" cy="6858000"/>
          </a:xfrm>
          <a:prstGeom prst="rect">
            <a:avLst/>
          </a:prstGeom>
        </p:spPr>
      </p:pic>
      <p:sp>
        <p:nvSpPr>
          <p:cNvPr id="2" name="Title 1"/>
          <p:cNvSpPr>
            <a:spLocks noGrp="1"/>
          </p:cNvSpPr>
          <p:nvPr>
            <p:ph type="title" hasCustomPrompt="1"/>
          </p:nvPr>
        </p:nvSpPr>
        <p:spPr>
          <a:xfrm>
            <a:off x="304800" y="8467"/>
            <a:ext cx="11582400" cy="1260160"/>
          </a:xfrm>
        </p:spPr>
        <p:txBody>
          <a:bodyPr/>
          <a:lstStyle>
            <a:lvl1pPr>
              <a:defRPr sz="3200">
                <a:latin typeface="Calibri" panose="020F0502020204030204" pitchFamily="34" charset="0"/>
              </a:defRPr>
            </a:lvl1pPr>
          </a:lstStyle>
          <a:p>
            <a:r>
              <a:rPr lang="en-US" dirty="0"/>
              <a:t>Click to add title</a:t>
            </a:r>
          </a:p>
        </p:txBody>
      </p:sp>
      <p:sp>
        <p:nvSpPr>
          <p:cNvPr id="6" name="TextBox 5"/>
          <p:cNvSpPr txBox="1"/>
          <p:nvPr userDrawn="1"/>
        </p:nvSpPr>
        <p:spPr>
          <a:xfrm>
            <a:off x="156027" y="6501403"/>
            <a:ext cx="2457920" cy="246221"/>
          </a:xfrm>
          <a:prstGeom prst="rect">
            <a:avLst/>
          </a:prstGeom>
          <a:noFill/>
        </p:spPr>
        <p:txBody>
          <a:bodyPr wrap="square" rtlCol="0">
            <a:spAutoFit/>
          </a:bodyPr>
          <a:lstStyle/>
          <a:p>
            <a:fld id="{502F4AC6-48B5-485A-8D62-7AC4F05840AC}" type="slidenum">
              <a:rPr lang="en-US" sz="1000" smtClean="0">
                <a:solidFill>
                  <a:schemeClr val="bg1"/>
                </a:solidFill>
                <a:latin typeface="Myriad Pro" pitchFamily="34" charset="0"/>
              </a:rPr>
              <a:pPr/>
              <a:t>‹#›</a:t>
            </a:fld>
            <a:endParaRPr lang="en-US" sz="1000" dirty="0">
              <a:solidFill>
                <a:schemeClr val="bg1"/>
              </a:solidFill>
              <a:latin typeface="Myriad Pro" pitchFamily="34" charset="0"/>
            </a:endParaRPr>
          </a:p>
        </p:txBody>
      </p:sp>
      <p:sp>
        <p:nvSpPr>
          <p:cNvPr id="7" name="Text Placeholder 6"/>
          <p:cNvSpPr>
            <a:spLocks noGrp="1"/>
          </p:cNvSpPr>
          <p:nvPr>
            <p:ph type="body" sz="quarter" idx="10"/>
          </p:nvPr>
        </p:nvSpPr>
        <p:spPr>
          <a:xfrm>
            <a:off x="609600" y="6146800"/>
            <a:ext cx="11176000" cy="414338"/>
          </a:xfrm>
        </p:spPr>
        <p:txBody>
          <a:bodyPr/>
          <a:lstStyle>
            <a:lvl1pPr marL="0" indent="0">
              <a:buFontTx/>
              <a:buNone/>
              <a:defRPr sz="1400" i="0">
                <a:solidFill>
                  <a:schemeClr val="bg1"/>
                </a:solidFill>
                <a:latin typeface="Calibri" panose="020F0502020204030204" pitchFamily="34" charset="0"/>
              </a:defRPr>
            </a:lvl1pPr>
          </a:lstStyle>
          <a:p>
            <a:pPr lvl="0"/>
            <a:endParaRPr lang="en-US" dirty="0"/>
          </a:p>
        </p:txBody>
      </p:sp>
      <p:sp>
        <p:nvSpPr>
          <p:cNvPr id="8" name="Content Placeholder 2"/>
          <p:cNvSpPr>
            <a:spLocks noGrp="1"/>
          </p:cNvSpPr>
          <p:nvPr>
            <p:ph idx="11" hasCustomPrompt="1"/>
          </p:nvPr>
        </p:nvSpPr>
        <p:spPr>
          <a:xfrm>
            <a:off x="609600" y="1573881"/>
            <a:ext cx="10952136" cy="3857917"/>
          </a:xfrm>
        </p:spPr>
        <p:txBody>
          <a:bodyPr/>
          <a:lstStyle>
            <a:lvl1pPr marL="274320" indent="-301752">
              <a:spcBef>
                <a:spcPts val="0"/>
              </a:spcBef>
              <a:spcAft>
                <a:spcPts val="300"/>
              </a:spcAft>
              <a:buSzPct val="100000"/>
              <a:buFont typeface="Wingdings" panose="05000000000000000000" pitchFamily="2" charset="2"/>
              <a:buChar char="v"/>
              <a:defRPr sz="2800" b="1">
                <a:latin typeface="Calibri" panose="020F0502020204030204" pitchFamily="34" charset="0"/>
              </a:defRPr>
            </a:lvl1pPr>
            <a:lvl2pPr marL="502920" indent="-228600">
              <a:spcBef>
                <a:spcPts val="0"/>
              </a:spcBef>
              <a:spcAft>
                <a:spcPts val="300"/>
              </a:spcAft>
              <a:buSzPct val="90000"/>
              <a:buFont typeface="Calibri" panose="020F0502020204030204" pitchFamily="34" charset="0"/>
              <a:buChar char="●"/>
              <a:defRPr sz="2400">
                <a:latin typeface="Calibri" panose="020F0502020204030204" pitchFamily="34" charset="0"/>
              </a:defRPr>
            </a:lvl2pPr>
            <a:lvl3pPr marL="822960" indent="-228600">
              <a:spcBef>
                <a:spcPts val="0"/>
              </a:spcBef>
              <a:spcAft>
                <a:spcPts val="300"/>
              </a:spcAft>
              <a:buSzPct val="70000"/>
              <a:buFont typeface="Wingdings" panose="05000000000000000000" pitchFamily="2" charset="2"/>
              <a:buChar char="q"/>
              <a:defRPr sz="2000">
                <a:latin typeface="Calibri" panose="020F0502020204030204" pitchFamily="34" charset="0"/>
              </a:defRPr>
            </a:lvl3pPr>
            <a:lvl4pPr marL="1280160" indent="-201168">
              <a:spcBef>
                <a:spcPts val="0"/>
              </a:spcBef>
              <a:spcAft>
                <a:spcPts val="300"/>
              </a:spcAft>
              <a:defRPr sz="1800">
                <a:latin typeface="Calibri" panose="020F0502020204030204" pitchFamily="34" charset="0"/>
              </a:defRPr>
            </a:lvl4pPr>
            <a:lvl5pPr marL="1645920" indent="-201168">
              <a:spcBef>
                <a:spcPts val="0"/>
              </a:spcBef>
              <a:spcAft>
                <a:spcPts val="300"/>
              </a:spcAft>
              <a:defRPr sz="1600">
                <a:latin typeface="Calibri" panose="020F0502020204030204" pitchFamily="34" charset="0"/>
              </a:defRPr>
            </a:lvl5pPr>
          </a:lstStyle>
          <a:p>
            <a:pPr lvl="0"/>
            <a:r>
              <a:rPr lang="en-US" dirty="0"/>
              <a:t> Click to edit text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90949535"/>
      </p:ext>
    </p:extLst>
  </p:cSld>
  <p:clrMapOvr>
    <a:masterClrMapping/>
  </p:clrMapOvr>
  <p:transition>
    <p:wipe di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rge Images (narrow bottom bor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4468" y="0"/>
            <a:ext cx="11582400" cy="1206631"/>
          </a:xfrm>
        </p:spPr>
        <p:txBody>
          <a:bodyPr/>
          <a:lstStyle>
            <a:lvl1pPr>
              <a:defRPr sz="3200">
                <a:latin typeface="Calibri" panose="020F0502020204030204" pitchFamily="34" charset="0"/>
              </a:defRPr>
            </a:lvl1pPr>
          </a:lstStyle>
          <a:p>
            <a:r>
              <a:rPr lang="en-US" dirty="0"/>
              <a:t>Click to add title</a:t>
            </a:r>
          </a:p>
        </p:txBody>
      </p:sp>
      <p:sp>
        <p:nvSpPr>
          <p:cNvPr id="6" name="TextBox 5"/>
          <p:cNvSpPr txBox="1"/>
          <p:nvPr userDrawn="1"/>
        </p:nvSpPr>
        <p:spPr>
          <a:xfrm>
            <a:off x="156027" y="6501403"/>
            <a:ext cx="2457920" cy="246221"/>
          </a:xfrm>
          <a:prstGeom prst="rect">
            <a:avLst/>
          </a:prstGeom>
          <a:noFill/>
        </p:spPr>
        <p:txBody>
          <a:bodyPr wrap="square" rtlCol="0">
            <a:spAutoFit/>
          </a:bodyPr>
          <a:lstStyle/>
          <a:p>
            <a:fld id="{502F4AC6-48B5-485A-8D62-7AC4F05840AC}" type="slidenum">
              <a:rPr lang="en-US" sz="1000" smtClean="0">
                <a:solidFill>
                  <a:schemeClr val="bg1"/>
                </a:solidFill>
                <a:latin typeface="Myriad Pro" pitchFamily="34" charset="0"/>
              </a:rPr>
              <a:pPr/>
              <a:t>‹#›</a:t>
            </a:fld>
            <a:endParaRPr lang="en-US" sz="1000" dirty="0">
              <a:solidFill>
                <a:schemeClr val="bg1"/>
              </a:solidFill>
              <a:latin typeface="Myriad Pro" pitchFamily="34" charset="0"/>
            </a:endParaRPr>
          </a:p>
        </p:txBody>
      </p:sp>
      <p:sp>
        <p:nvSpPr>
          <p:cNvPr id="7" name="Rectangle 6"/>
          <p:cNvSpPr/>
          <p:nvPr userDrawn="1"/>
        </p:nvSpPr>
        <p:spPr>
          <a:xfrm>
            <a:off x="-1" y="5857649"/>
            <a:ext cx="12192001" cy="668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p:cNvSpPr>
            <a:spLocks noGrp="1"/>
          </p:cNvSpPr>
          <p:nvPr>
            <p:ph type="body" sz="quarter" idx="10"/>
          </p:nvPr>
        </p:nvSpPr>
        <p:spPr>
          <a:xfrm>
            <a:off x="658147" y="6624513"/>
            <a:ext cx="6509416" cy="179388"/>
          </a:xfrm>
        </p:spPr>
        <p:txBody>
          <a:bodyPr anchor="ctr"/>
          <a:lstStyle>
            <a:lvl1pPr marL="0" indent="0">
              <a:buFontTx/>
              <a:buNone/>
              <a:defRPr sz="1400" i="0">
                <a:solidFill>
                  <a:schemeClr val="bg1"/>
                </a:solidFill>
                <a:latin typeface="Calibri" panose="020F0502020204030204" pitchFamily="34" charset="0"/>
              </a:defRPr>
            </a:lvl1pPr>
          </a:lstStyle>
          <a:p>
            <a:pPr lvl="0"/>
            <a:endParaRPr lang="en-US" dirty="0"/>
          </a:p>
        </p:txBody>
      </p:sp>
      <p:sp>
        <p:nvSpPr>
          <p:cNvPr id="12" name="Content Placeholder 2"/>
          <p:cNvSpPr>
            <a:spLocks noGrp="1"/>
          </p:cNvSpPr>
          <p:nvPr>
            <p:ph idx="11" hasCustomPrompt="1"/>
          </p:nvPr>
        </p:nvSpPr>
        <p:spPr>
          <a:xfrm>
            <a:off x="609600" y="1573881"/>
            <a:ext cx="10952136" cy="3857917"/>
          </a:xfrm>
        </p:spPr>
        <p:txBody>
          <a:bodyPr/>
          <a:lstStyle>
            <a:lvl1pPr marL="274320" indent="-274320">
              <a:spcBef>
                <a:spcPts val="0"/>
              </a:spcBef>
              <a:spcAft>
                <a:spcPts val="300"/>
              </a:spcAft>
              <a:buSzPct val="100000"/>
              <a:buFont typeface="Wingdings" panose="05000000000000000000" pitchFamily="2" charset="2"/>
              <a:buChar char="v"/>
              <a:defRPr sz="2800" b="1">
                <a:latin typeface="Calibri" panose="020F0502020204030204" pitchFamily="34" charset="0"/>
              </a:defRPr>
            </a:lvl1pPr>
            <a:lvl2pPr marL="502920" indent="-228600">
              <a:spcBef>
                <a:spcPts val="0"/>
              </a:spcBef>
              <a:spcAft>
                <a:spcPts val="300"/>
              </a:spcAft>
              <a:buSzPct val="90000"/>
              <a:buFont typeface="Calibri" panose="020F0502020204030204" pitchFamily="34" charset="0"/>
              <a:buChar char="●"/>
              <a:defRPr sz="2400">
                <a:latin typeface="Calibri" panose="020F0502020204030204" pitchFamily="34" charset="0"/>
              </a:defRPr>
            </a:lvl2pPr>
            <a:lvl3pPr marL="822960" indent="-228600">
              <a:spcBef>
                <a:spcPts val="0"/>
              </a:spcBef>
              <a:spcAft>
                <a:spcPts val="300"/>
              </a:spcAft>
              <a:buSzPct val="70000"/>
              <a:buFont typeface="Wingdings" panose="05000000000000000000" pitchFamily="2" charset="2"/>
              <a:buChar char="q"/>
              <a:defRPr sz="2000">
                <a:latin typeface="Calibri" panose="020F0502020204030204" pitchFamily="34" charset="0"/>
              </a:defRPr>
            </a:lvl3pPr>
            <a:lvl4pPr marL="1280160" indent="-201168">
              <a:spcBef>
                <a:spcPts val="0"/>
              </a:spcBef>
              <a:spcAft>
                <a:spcPts val="300"/>
              </a:spcAft>
              <a:defRPr sz="1800">
                <a:latin typeface="Calibri" panose="020F0502020204030204" pitchFamily="34" charset="0"/>
              </a:defRPr>
            </a:lvl4pPr>
            <a:lvl5pPr marL="1645920" indent="-201168">
              <a:spcBef>
                <a:spcPts val="0"/>
              </a:spcBef>
              <a:spcAft>
                <a:spcPts val="300"/>
              </a:spcAft>
              <a:defRPr sz="1600">
                <a:latin typeface="Calibri" panose="020F0502020204030204" pitchFamily="34" charset="0"/>
              </a:defRPr>
            </a:lvl5pPr>
          </a:lstStyle>
          <a:p>
            <a:pPr lvl="0"/>
            <a:r>
              <a:rPr lang="en-US" dirty="0"/>
              <a:t> Click to edit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1454608"/>
      </p:ext>
    </p:extLst>
  </p:cSld>
  <p:clrMapOvr>
    <a:masterClrMapping/>
  </p:clrMapOvr>
  <p:transition>
    <p:wipe di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304800" y="0"/>
            <a:ext cx="11582400" cy="1206631"/>
          </a:xfrm>
        </p:spPr>
        <p:txBody>
          <a:bodyPr/>
          <a:lstStyle>
            <a:lvl1pPr>
              <a:defRPr sz="3200">
                <a:latin typeface="Calibri" panose="020F0502020204030204" pitchFamily="34" charset="0"/>
              </a:defRPr>
            </a:lvl1pPr>
          </a:lstStyle>
          <a:p>
            <a:r>
              <a:rPr lang="en-US" dirty="0"/>
              <a:t>Click to edit title</a:t>
            </a:r>
          </a:p>
        </p:txBody>
      </p:sp>
      <p:sp>
        <p:nvSpPr>
          <p:cNvPr id="11" name="Content Placeholder 2"/>
          <p:cNvSpPr>
            <a:spLocks noGrp="1"/>
          </p:cNvSpPr>
          <p:nvPr>
            <p:ph idx="12" hasCustomPrompt="1"/>
          </p:nvPr>
        </p:nvSpPr>
        <p:spPr>
          <a:xfrm>
            <a:off x="609600" y="1573881"/>
            <a:ext cx="5512231" cy="3857917"/>
          </a:xfrm>
        </p:spPr>
        <p:txBody>
          <a:bodyPr/>
          <a:lstStyle>
            <a:lvl1pPr marL="274320" indent="-274320">
              <a:spcBef>
                <a:spcPts val="0"/>
              </a:spcBef>
              <a:spcAft>
                <a:spcPts val="300"/>
              </a:spcAft>
              <a:buSzPct val="100000"/>
              <a:buFont typeface="Wingdings" panose="05000000000000000000" pitchFamily="2" charset="2"/>
              <a:buChar char="v"/>
              <a:defRPr sz="2800" b="1">
                <a:latin typeface="Calibri" panose="020F0502020204030204" pitchFamily="34" charset="0"/>
              </a:defRPr>
            </a:lvl1pPr>
            <a:lvl2pPr marL="502920" indent="-228600">
              <a:spcBef>
                <a:spcPts val="0"/>
              </a:spcBef>
              <a:spcAft>
                <a:spcPts val="300"/>
              </a:spcAft>
              <a:buSzPct val="90000"/>
              <a:buFont typeface="Calibri" panose="020F0502020204030204" pitchFamily="34" charset="0"/>
              <a:buChar char="●"/>
              <a:defRPr sz="2400">
                <a:latin typeface="Calibri" panose="020F0502020204030204" pitchFamily="34" charset="0"/>
              </a:defRPr>
            </a:lvl2pPr>
            <a:lvl3pPr marL="822960" indent="-228600">
              <a:spcBef>
                <a:spcPts val="0"/>
              </a:spcBef>
              <a:spcAft>
                <a:spcPts val="300"/>
              </a:spcAft>
              <a:buSzPct val="70000"/>
              <a:buFont typeface="Wingdings" panose="05000000000000000000" pitchFamily="2" charset="2"/>
              <a:buChar char="q"/>
              <a:defRPr sz="2000">
                <a:latin typeface="Calibri" panose="020F0502020204030204" pitchFamily="34" charset="0"/>
              </a:defRPr>
            </a:lvl3pPr>
            <a:lvl4pPr marL="1280160" indent="-201168">
              <a:spcBef>
                <a:spcPts val="0"/>
              </a:spcBef>
              <a:spcAft>
                <a:spcPts val="300"/>
              </a:spcAft>
              <a:defRPr sz="1800">
                <a:latin typeface="Calibri" panose="020F0502020204030204" pitchFamily="34" charset="0"/>
              </a:defRPr>
            </a:lvl4pPr>
            <a:lvl5pPr marL="1645920" indent="-201168">
              <a:spcBef>
                <a:spcPts val="0"/>
              </a:spcBef>
              <a:spcAft>
                <a:spcPts val="300"/>
              </a:spcAft>
              <a:defRPr sz="1600">
                <a:latin typeface="Calibri" panose="020F0502020204030204" pitchFamily="34" charset="0"/>
              </a:defRPr>
            </a:lvl5pPr>
          </a:lstStyle>
          <a:p>
            <a:pPr lvl="0"/>
            <a:r>
              <a:rPr lang="en-US" dirty="0"/>
              <a:t> Click to edit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idx="11" hasCustomPrompt="1"/>
          </p:nvPr>
        </p:nvSpPr>
        <p:spPr>
          <a:xfrm>
            <a:off x="6137329" y="1573881"/>
            <a:ext cx="5695627" cy="3857917"/>
          </a:xfrm>
        </p:spPr>
        <p:txBody>
          <a:bodyPr/>
          <a:lstStyle>
            <a:lvl1pPr marL="274320" indent="-274320">
              <a:spcBef>
                <a:spcPts val="0"/>
              </a:spcBef>
              <a:spcAft>
                <a:spcPts val="300"/>
              </a:spcAft>
              <a:buSzPct val="100000"/>
              <a:buFont typeface="Wingdings" panose="05000000000000000000" pitchFamily="2" charset="2"/>
              <a:buChar char="v"/>
              <a:defRPr sz="2800" b="1">
                <a:latin typeface="Calibri" panose="020F0502020204030204" pitchFamily="34" charset="0"/>
              </a:defRPr>
            </a:lvl1pPr>
            <a:lvl2pPr marL="502920" indent="-228600">
              <a:spcBef>
                <a:spcPts val="0"/>
              </a:spcBef>
              <a:spcAft>
                <a:spcPts val="300"/>
              </a:spcAft>
              <a:buSzPct val="90000"/>
              <a:buFont typeface="Calibri" panose="020F0502020204030204" pitchFamily="34" charset="0"/>
              <a:buChar char="●"/>
              <a:defRPr sz="2400">
                <a:latin typeface="Calibri" panose="020F0502020204030204" pitchFamily="34" charset="0"/>
              </a:defRPr>
            </a:lvl2pPr>
            <a:lvl3pPr marL="822960" indent="-228600">
              <a:spcBef>
                <a:spcPts val="0"/>
              </a:spcBef>
              <a:spcAft>
                <a:spcPts val="300"/>
              </a:spcAft>
              <a:buSzPct val="70000"/>
              <a:buFont typeface="Wingdings" panose="05000000000000000000" pitchFamily="2" charset="2"/>
              <a:buChar char="q"/>
              <a:defRPr sz="2000">
                <a:latin typeface="Calibri" panose="020F0502020204030204" pitchFamily="34" charset="0"/>
              </a:defRPr>
            </a:lvl3pPr>
            <a:lvl4pPr marL="1280160" indent="-201168">
              <a:spcBef>
                <a:spcPts val="0"/>
              </a:spcBef>
              <a:spcAft>
                <a:spcPts val="300"/>
              </a:spcAft>
              <a:defRPr sz="1800">
                <a:latin typeface="Calibri" panose="020F0502020204030204" pitchFamily="34" charset="0"/>
              </a:defRPr>
            </a:lvl4pPr>
            <a:lvl5pPr marL="1645920" indent="-201168">
              <a:spcBef>
                <a:spcPts val="0"/>
              </a:spcBef>
              <a:spcAft>
                <a:spcPts val="300"/>
              </a:spcAft>
              <a:defRPr sz="1600">
                <a:latin typeface="Calibri" panose="020F0502020204030204" pitchFamily="34" charset="0"/>
              </a:defRPr>
            </a:lvl5pPr>
          </a:lstStyle>
          <a:p>
            <a:pPr lvl="0"/>
            <a:r>
              <a:rPr lang="en-US" dirty="0"/>
              <a:t> Click to edit text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0"/>
          </p:nvPr>
        </p:nvSpPr>
        <p:spPr>
          <a:xfrm>
            <a:off x="609600" y="6146800"/>
            <a:ext cx="11176000" cy="414338"/>
          </a:xfrm>
        </p:spPr>
        <p:txBody>
          <a:bodyPr/>
          <a:lstStyle>
            <a:lvl1pPr marL="0" indent="0">
              <a:buFontTx/>
              <a:buNone/>
              <a:defRPr sz="1400" i="0">
                <a:solidFill>
                  <a:schemeClr val="bg1"/>
                </a:solidFill>
                <a:latin typeface="Calibri" panose="020F0502020204030204" pitchFamily="34" charset="0"/>
              </a:defRPr>
            </a:lvl1pPr>
          </a:lstStyle>
          <a:p>
            <a:pPr lvl="0"/>
            <a:endParaRPr lang="en-US" dirty="0"/>
          </a:p>
        </p:txBody>
      </p:sp>
    </p:spTree>
    <p:extLst>
      <p:ext uri="{BB962C8B-B14F-4D97-AF65-F5344CB8AC3E}">
        <p14:creationId xmlns:p14="http://schemas.microsoft.com/office/powerpoint/2010/main" val="249090714"/>
      </p:ext>
    </p:extLst>
  </p:cSld>
  <p:clrMapOvr>
    <a:masterClrMapping/>
  </p:clrMapOvr>
  <p:transition>
    <p:wipe di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0"/>
            <a:ext cx="11582400" cy="1186249"/>
          </a:xfrm>
        </p:spPr>
        <p:txBody>
          <a:bodyPr/>
          <a:lstStyle>
            <a:lvl1pPr>
              <a:defRPr sz="3200">
                <a:latin typeface="Calibri" panose="020F0502020204030204" pitchFamily="34" charset="0"/>
              </a:defRPr>
            </a:lvl1pPr>
          </a:lstStyle>
          <a:p>
            <a:r>
              <a:rPr lang="en-US" dirty="0"/>
              <a:t>Click to add title</a:t>
            </a:r>
          </a:p>
        </p:txBody>
      </p:sp>
      <p:sp>
        <p:nvSpPr>
          <p:cNvPr id="4" name="Text Placeholder 6"/>
          <p:cNvSpPr>
            <a:spLocks noGrp="1"/>
          </p:cNvSpPr>
          <p:nvPr>
            <p:ph type="body" sz="quarter" idx="10"/>
          </p:nvPr>
        </p:nvSpPr>
        <p:spPr>
          <a:xfrm>
            <a:off x="609600" y="6146800"/>
            <a:ext cx="11176000" cy="414338"/>
          </a:xfrm>
        </p:spPr>
        <p:txBody>
          <a:bodyPr/>
          <a:lstStyle>
            <a:lvl1pPr marL="0" indent="0">
              <a:buFontTx/>
              <a:buNone/>
              <a:defRPr sz="1400" i="0">
                <a:solidFill>
                  <a:schemeClr val="bg1"/>
                </a:solidFill>
                <a:latin typeface="Calibri" panose="020F0502020204030204" pitchFamily="34" charset="0"/>
              </a:defRPr>
            </a:lvl1pPr>
          </a:lstStyle>
          <a:p>
            <a:pPr lvl="0"/>
            <a:endParaRPr lang="en-US" dirty="0"/>
          </a:p>
        </p:txBody>
      </p:sp>
    </p:spTree>
    <p:extLst>
      <p:ext uri="{BB962C8B-B14F-4D97-AF65-F5344CB8AC3E}">
        <p14:creationId xmlns:p14="http://schemas.microsoft.com/office/powerpoint/2010/main" val="1966810327"/>
      </p:ext>
    </p:extLst>
  </p:cSld>
  <p:clrMapOvr>
    <a:masterClrMapping/>
  </p:clrMapOvr>
  <p:transition>
    <p:wipe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380505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4002380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950954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5/8/2023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8746520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962748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219129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204817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99949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5/8/2023</a:t>
            </a:fld>
            <a:endParaRPr lang="en-US" dirty="0"/>
          </a:p>
        </p:txBody>
      </p:sp>
    </p:spTree>
    <p:extLst>
      <p:ext uri="{BB962C8B-B14F-4D97-AF65-F5344CB8AC3E}">
        <p14:creationId xmlns:p14="http://schemas.microsoft.com/office/powerpoint/2010/main" val="10060607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922608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837950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419194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250495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63297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6621025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23172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slideLayout" Target="../slideLayouts/slideLayout15.xml"/><Relationship Id="rId7" Type="http://schemas.openxmlformats.org/officeDocument/2006/relationships/tags" Target="../tags/tag3.xml"/><Relationship Id="rId12" Type="http://schemas.microsoft.com/office/2007/relationships/hdphoto" Target="../media/hdphoto1.wdp"/><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11" Type="http://schemas.openxmlformats.org/officeDocument/2006/relationships/image" Target="../media/image3.png"/><Relationship Id="rId5" Type="http://schemas.openxmlformats.org/officeDocument/2006/relationships/slideLayout" Target="../slideLayouts/slideLayout17.xml"/><Relationship Id="rId10" Type="http://schemas.openxmlformats.org/officeDocument/2006/relationships/image" Target="../media/image2.emf"/><Relationship Id="rId4" Type="http://schemas.openxmlformats.org/officeDocument/2006/relationships/slideLayout" Target="../slideLayouts/slideLayout16.xml"/><Relationship Id="rId9" Type="http://schemas.openxmlformats.org/officeDocument/2006/relationships/image" Target="../media/image12.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slideLayout" Target="../slideLayouts/slideLayout20.xml"/><Relationship Id="rId7" Type="http://schemas.openxmlformats.org/officeDocument/2006/relationships/oleObject" Target="../embeddings/oleObject3.bin"/><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ags" Target="../tags/tag4.xml"/><Relationship Id="rId11" Type="http://schemas.microsoft.com/office/2007/relationships/hdphoto" Target="../media/hdphoto1.wdp"/><Relationship Id="rId5" Type="http://schemas.openxmlformats.org/officeDocument/2006/relationships/theme" Target="../theme/theme3.xml"/><Relationship Id="rId10" Type="http://schemas.openxmlformats.org/officeDocument/2006/relationships/image" Target="../media/image3.png"/><Relationship Id="rId4" Type="http://schemas.openxmlformats.org/officeDocument/2006/relationships/slideLayout" Target="../slideLayouts/slideLayout21.xml"/><Relationship Id="rId9"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5.xml"/><Relationship Id="rId13" Type="http://schemas.openxmlformats.org/officeDocument/2006/relationships/image" Target="../media/image2.emf"/><Relationship Id="rId3" Type="http://schemas.openxmlformats.org/officeDocument/2006/relationships/slideLayout" Target="../slideLayouts/slideLayout24.xml"/><Relationship Id="rId7" Type="http://schemas.openxmlformats.org/officeDocument/2006/relationships/theme" Target="../theme/theme4.xml"/><Relationship Id="rId12" Type="http://schemas.microsoft.com/office/2007/relationships/hdphoto" Target="../media/hdphoto1.wdp"/><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image" Target="../media/image3.png"/><Relationship Id="rId5" Type="http://schemas.openxmlformats.org/officeDocument/2006/relationships/slideLayout" Target="../slideLayouts/slideLayout26.xml"/><Relationship Id="rId10" Type="http://schemas.openxmlformats.org/officeDocument/2006/relationships/image" Target="../media/image30.emf"/><Relationship Id="rId4" Type="http://schemas.openxmlformats.org/officeDocument/2006/relationships/slideLayout" Target="../slideLayouts/slideLayout25.xml"/><Relationship Id="rId9" Type="http://schemas.openxmlformats.org/officeDocument/2006/relationships/oleObject" Target="../embeddings/oleObject4.bin"/></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30.xml"/><Relationship Id="rId7" Type="http://schemas.openxmlformats.org/officeDocument/2006/relationships/tags" Target="../tags/tag6.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theme" Target="../theme/theme5.xml"/><Relationship Id="rId11" Type="http://schemas.openxmlformats.org/officeDocument/2006/relationships/image" Target="../media/image43.jpeg"/><Relationship Id="rId5" Type="http://schemas.openxmlformats.org/officeDocument/2006/relationships/slideLayout" Target="../slideLayouts/slideLayout32.xml"/><Relationship Id="rId10" Type="http://schemas.openxmlformats.org/officeDocument/2006/relationships/image" Target="../media/image42.emf"/><Relationship Id="rId4" Type="http://schemas.openxmlformats.org/officeDocument/2006/relationships/slideLayout" Target="../slideLayouts/slideLayout31.xml"/><Relationship Id="rId9" Type="http://schemas.openxmlformats.org/officeDocument/2006/relationships/oleObject" Target="../embeddings/oleObject5.bin"/></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tags" Target="../tags/tag7.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6.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image" Target="../media/image46.emf"/><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oleObject" Target="../embeddings/oleObject6.bin"/><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a:extLst>
              <a:ext uri="{FF2B5EF4-FFF2-40B4-BE49-F238E27FC236}">
                <a16:creationId xmlns:a16="http://schemas.microsoft.com/office/drawing/2014/main" id="{1D4CC1A7-65B1-EBBC-6425-563A6531C5DC}"/>
              </a:ext>
            </a:extLst>
          </p:cNvPr>
          <p:cNvGraphicFramePr>
            <a:graphicFrameLocks noChangeAspect="1"/>
          </p:cNvGraphicFramePr>
          <p:nvPr userDrawn="1">
            <p:custDataLst>
              <p:tags r:id="rId14"/>
            </p:custDataLst>
            <p:extLst>
              <p:ext uri="{D42A27DB-BD31-4B8C-83A1-F6EECF244321}">
                <p14:modId xmlns:p14="http://schemas.microsoft.com/office/powerpoint/2010/main" val="232481685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5" imgW="7772400" imgH="10058400" progId="TCLayout.ActiveDocument.1">
                  <p:embed/>
                </p:oleObj>
              </mc:Choice>
              <mc:Fallback>
                <p:oleObj name="think-cell Slide" r:id="rId15" imgW="7772400" imgH="10058400" progId="TCLayout.ActiveDocument.1">
                  <p:embed/>
                  <p:pic>
                    <p:nvPicPr>
                      <p:cNvPr id="0" name=""/>
                      <p:cNvPicPr/>
                      <p:nvPr/>
                    </p:nvPicPr>
                    <p:blipFill>
                      <a:blip r:embed="rId16"/>
                      <a:stretch>
                        <a:fillRect/>
                      </a:stretch>
                    </p:blipFill>
                    <p:spPr>
                      <a:xfrm>
                        <a:off x="1588" y="1588"/>
                        <a:ext cx="1227" cy="1588"/>
                      </a:xfrm>
                      <a:prstGeom prst="rect">
                        <a:avLst/>
                      </a:prstGeom>
                    </p:spPr>
                  </p:pic>
                </p:oleObj>
              </mc:Fallback>
            </mc:AlternateContent>
          </a:graphicData>
        </a:graphic>
      </p:graphicFrame>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8" cstate="hqprint">
            <a:alphaModFix amt="70000"/>
            <a:extLst>
              <a:ext uri="{BEBA8EAE-BF5A-486C-A8C5-ECC9F3942E4B}">
                <a14:imgProps xmlns:a14="http://schemas.microsoft.com/office/drawing/2010/main">
                  <a14:imgLayer r:embed="rId1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33793172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a:extLst>
              <a:ext uri="{FF2B5EF4-FFF2-40B4-BE49-F238E27FC236}">
                <a16:creationId xmlns:a16="http://schemas.microsoft.com/office/drawing/2014/main" id="{D6E6AD91-DAA8-57C6-5D24-3F1044C475D8}"/>
              </a:ext>
            </a:extLst>
          </p:cNvPr>
          <p:cNvGraphicFramePr>
            <a:graphicFrameLocks noChangeAspect="1"/>
          </p:cNvGraphicFramePr>
          <p:nvPr userDrawn="1">
            <p:custDataLst>
              <p:tags r:id="rId7"/>
            </p:custDataLst>
            <p:extLst>
              <p:ext uri="{D42A27DB-BD31-4B8C-83A1-F6EECF244321}">
                <p14:modId xmlns:p14="http://schemas.microsoft.com/office/powerpoint/2010/main" val="63849303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8" imgW="7772400" imgH="10058400" progId="TCLayout.ActiveDocument.1">
                  <p:embed/>
                </p:oleObj>
              </mc:Choice>
              <mc:Fallback>
                <p:oleObj name="think-cell Slide" r:id="rId8" imgW="7772400" imgH="10058400" progId="TCLayout.ActiveDocument.1">
                  <p:embed/>
                  <p:pic>
                    <p:nvPicPr>
                      <p:cNvPr id="0" name=""/>
                      <p:cNvPicPr/>
                      <p:nvPr/>
                    </p:nvPicPr>
                    <p:blipFill>
                      <a:blip r:embed="rId9"/>
                      <a:stretch>
                        <a:fillRect/>
                      </a:stretch>
                    </p:blipFill>
                    <p:spPr>
                      <a:xfrm>
                        <a:off x="1588" y="1588"/>
                        <a:ext cx="1227" cy="1588"/>
                      </a:xfrm>
                      <a:prstGeom prst="rect">
                        <a:avLst/>
                      </a:prstGeom>
                    </p:spPr>
                  </p:pic>
                </p:oleObj>
              </mc:Fallback>
            </mc:AlternateContent>
          </a:graphicData>
        </a:graphic>
      </p:graphicFrame>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1" cstate="hqprint">
            <a:alphaModFix amt="70000"/>
            <a:extLst>
              <a:ext uri="{BEBA8EAE-BF5A-486C-A8C5-ECC9F3942E4B}">
                <a14:imgProps xmlns:a14="http://schemas.microsoft.com/office/drawing/2010/main">
                  <a14:imgLayer r:embed="rId12">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43178553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a:extLst>
              <a:ext uri="{FF2B5EF4-FFF2-40B4-BE49-F238E27FC236}">
                <a16:creationId xmlns:a16="http://schemas.microsoft.com/office/drawing/2014/main" id="{55F033E2-71EC-78A8-2034-A355DF955D7C}"/>
              </a:ext>
            </a:extLst>
          </p:cNvPr>
          <p:cNvGraphicFramePr>
            <a:graphicFrameLocks noChangeAspect="1"/>
          </p:cNvGraphicFramePr>
          <p:nvPr userDrawn="1">
            <p:custDataLst>
              <p:tags r:id="rId6"/>
            </p:custDataLst>
            <p:extLst>
              <p:ext uri="{D42A27DB-BD31-4B8C-83A1-F6EECF244321}">
                <p14:modId xmlns:p14="http://schemas.microsoft.com/office/powerpoint/2010/main" val="206304642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7" imgW="7772400" imgH="10058400" progId="TCLayout.ActiveDocument.1">
                  <p:embed/>
                </p:oleObj>
              </mc:Choice>
              <mc:Fallback>
                <p:oleObj name="think-cell Slide" r:id="rId7" imgW="7772400" imgH="10058400" progId="TCLayout.ActiveDocument.1">
                  <p:embed/>
                  <p:pic>
                    <p:nvPicPr>
                      <p:cNvPr id="0" name=""/>
                      <p:cNvPicPr/>
                      <p:nvPr/>
                    </p:nvPicPr>
                    <p:blipFill>
                      <a:blip r:embed="rId8"/>
                      <a:stretch>
                        <a:fillRect/>
                      </a:stretch>
                    </p:blipFill>
                    <p:spPr>
                      <a:xfrm>
                        <a:off x="1588" y="1588"/>
                        <a:ext cx="1227" cy="1588"/>
                      </a:xfrm>
                      <a:prstGeom prst="rect">
                        <a:avLst/>
                      </a:prstGeom>
                    </p:spPr>
                  </p:pic>
                </p:oleObj>
              </mc:Fallback>
            </mc:AlternateContent>
          </a:graphicData>
        </a:graphic>
      </p:graphicFrame>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54868106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ct 16" hidden="1">
            <a:extLst>
              <a:ext uri="{FF2B5EF4-FFF2-40B4-BE49-F238E27FC236}">
                <a16:creationId xmlns:a16="http://schemas.microsoft.com/office/drawing/2014/main" id="{D418DDA6-8461-9F46-BFC3-61445BC5DC2D}"/>
              </a:ext>
            </a:extLst>
          </p:cNvPr>
          <p:cNvGraphicFramePr>
            <a:graphicFrameLocks noChangeAspect="1"/>
          </p:cNvGraphicFramePr>
          <p:nvPr userDrawn="1">
            <p:custDataLst>
              <p:tags r:id="rId8"/>
            </p:custDataLst>
            <p:extLst>
              <p:ext uri="{D42A27DB-BD31-4B8C-83A1-F6EECF244321}">
                <p14:modId xmlns:p14="http://schemas.microsoft.com/office/powerpoint/2010/main" val="74349565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9" imgW="7772400" imgH="10058400" progId="TCLayout.ActiveDocument.1">
                  <p:embed/>
                </p:oleObj>
              </mc:Choice>
              <mc:Fallback>
                <p:oleObj name="think-cell Slide" r:id="rId9" imgW="7772400" imgH="10058400" progId="TCLayout.ActiveDocument.1">
                  <p:embed/>
                  <p:pic>
                    <p:nvPicPr>
                      <p:cNvPr id="0" name=""/>
                      <p:cNvPicPr/>
                      <p:nvPr/>
                    </p:nvPicPr>
                    <p:blipFill>
                      <a:blip r:embed="rId10"/>
                      <a:stretch>
                        <a:fillRect/>
                      </a:stretch>
                    </p:blipFill>
                    <p:spPr>
                      <a:xfrm>
                        <a:off x="1588" y="1588"/>
                        <a:ext cx="1227" cy="1588"/>
                      </a:xfrm>
                      <a:prstGeom prst="rect">
                        <a:avLst/>
                      </a:prstGeom>
                    </p:spPr>
                  </p:pic>
                </p:oleObj>
              </mc:Fallback>
            </mc:AlternateContent>
          </a:graphicData>
        </a:graphic>
      </p:graphicFrame>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1" cstate="hqprint">
            <a:alphaModFix amt="70000"/>
            <a:extLst>
              <a:ext uri="{BEBA8EAE-BF5A-486C-A8C5-ECC9F3942E4B}">
                <a14:imgProps xmlns:a14="http://schemas.microsoft.com/office/drawing/2010/main">
                  <a14:imgLayer r:embed="rId12">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3"/>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97765265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8" cstate="print"/>
          <a:srcRect/>
          <a:stretch>
            <a:fillRect/>
          </a:stretch>
        </a:blipFill>
        <a:effectLst/>
      </p:bgPr>
    </p:bg>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19F8CA55-B076-680F-980C-511980E4C6C2}"/>
              </a:ext>
            </a:extLst>
          </p:cNvPr>
          <p:cNvGraphicFramePr>
            <a:graphicFrameLocks noChangeAspect="1"/>
          </p:cNvGraphicFramePr>
          <p:nvPr userDrawn="1">
            <p:custDataLst>
              <p:tags r:id="rId7"/>
            </p:custDataLst>
            <p:extLst>
              <p:ext uri="{D42A27DB-BD31-4B8C-83A1-F6EECF244321}">
                <p14:modId xmlns:p14="http://schemas.microsoft.com/office/powerpoint/2010/main" val="427577089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9" imgW="7772400" imgH="10058400" progId="TCLayout.ActiveDocument.1">
                  <p:embed/>
                </p:oleObj>
              </mc:Choice>
              <mc:Fallback>
                <p:oleObj name="think-cell Slide" r:id="rId9" imgW="7772400" imgH="10058400" progId="TCLayout.ActiveDocument.1">
                  <p:embed/>
                  <p:pic>
                    <p:nvPicPr>
                      <p:cNvPr id="0" name=""/>
                      <p:cNvPicPr/>
                      <p:nvPr/>
                    </p:nvPicPr>
                    <p:blipFill>
                      <a:blip r:embed="rId10"/>
                      <a:stretch>
                        <a:fillRect/>
                      </a:stretch>
                    </p:blipFill>
                    <p:spPr>
                      <a:xfrm>
                        <a:off x="1588" y="1588"/>
                        <a:ext cx="1227" cy="1588"/>
                      </a:xfrm>
                      <a:prstGeom prst="rect">
                        <a:avLst/>
                      </a:prstGeom>
                    </p:spPr>
                  </p:pic>
                </p:oleObj>
              </mc:Fallback>
            </mc:AlternateContent>
          </a:graphicData>
        </a:graphic>
      </p:graphicFrame>
      <p:pic>
        <p:nvPicPr>
          <p:cNvPr id="2" name="Picture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291" name="Rectangle 2"/>
          <p:cNvSpPr>
            <a:spLocks noGrp="1" noChangeArrowheads="1"/>
          </p:cNvSpPr>
          <p:nvPr>
            <p:ph type="title"/>
          </p:nvPr>
        </p:nvSpPr>
        <p:spPr bwMode="auto">
          <a:xfrm>
            <a:off x="304800" y="0"/>
            <a:ext cx="11582400"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2292" name="Rectangle 3"/>
          <p:cNvSpPr>
            <a:spLocks noGrp="1" noChangeArrowheads="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9" name="Rectangle 5"/>
          <p:cNvSpPr>
            <a:spLocks noGrp="1" noChangeArrowheads="1"/>
          </p:cNvSpPr>
          <p:nvPr>
            <p:ph type="ftr" sz="quarter" idx="3"/>
          </p:nvPr>
        </p:nvSpPr>
        <p:spPr bwMode="auto">
          <a:xfrm>
            <a:off x="0" y="6553200"/>
            <a:ext cx="109728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chemeClr val="bg1"/>
                </a:solidFill>
                <a:latin typeface="Myriad Pro" pitchFamily="34" charset="0"/>
              </a:defRPr>
            </a:lvl1pPr>
          </a:lstStyle>
          <a:p>
            <a:fld id="{25BA38FF-D848-431B-A2A2-A4F7128628ED}" type="slidenum">
              <a:rPr lang="en-US" smtClean="0"/>
              <a:pPr/>
              <a:t>‹#›</a:t>
            </a:fld>
            <a:endParaRPr lang="ru-RU" dirty="0"/>
          </a:p>
        </p:txBody>
      </p:sp>
      <p:pic>
        <p:nvPicPr>
          <p:cNvPr id="6" name="Picture 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p:cNvSpPr txBox="1"/>
          <p:nvPr userDrawn="1"/>
        </p:nvSpPr>
        <p:spPr>
          <a:xfrm>
            <a:off x="156027" y="6501403"/>
            <a:ext cx="2457920" cy="246221"/>
          </a:xfrm>
          <a:prstGeom prst="rect">
            <a:avLst/>
          </a:prstGeom>
          <a:noFill/>
        </p:spPr>
        <p:txBody>
          <a:bodyPr wrap="square" rtlCol="0">
            <a:spAutoFit/>
          </a:bodyPr>
          <a:lstStyle/>
          <a:p>
            <a:fld id="{502F4AC6-48B5-485A-8D62-7AC4F05840AC}" type="slidenum">
              <a:rPr lang="en-US" sz="1000" smtClean="0">
                <a:solidFill>
                  <a:schemeClr val="bg1"/>
                </a:solidFill>
                <a:latin typeface="Myriad Pro" pitchFamily="34" charset="0"/>
              </a:rPr>
              <a:pPr/>
              <a:t>‹#›</a:t>
            </a:fld>
            <a:endParaRPr lang="en-US" sz="1000" dirty="0">
              <a:solidFill>
                <a:schemeClr val="bg1"/>
              </a:solidFill>
              <a:latin typeface="Myriad Pro" pitchFamily="34" charset="0"/>
            </a:endParaRPr>
          </a:p>
        </p:txBody>
      </p:sp>
    </p:spTree>
    <p:extLst>
      <p:ext uri="{BB962C8B-B14F-4D97-AF65-F5344CB8AC3E}">
        <p14:creationId xmlns:p14="http://schemas.microsoft.com/office/powerpoint/2010/main" val="108458782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Lst>
  <p:transition>
    <p:wipe dir="d"/>
  </p:transition>
  <p:txStyles>
    <p:titleStyle>
      <a:lvl1pPr algn="ctr" rtl="0" eaLnBrk="1" fontAlgn="base" hangingPunct="1">
        <a:spcBef>
          <a:spcPct val="0"/>
        </a:spcBef>
        <a:spcAft>
          <a:spcPct val="0"/>
        </a:spcAft>
        <a:defRPr sz="2800" b="1">
          <a:solidFill>
            <a:schemeClr val="bg1"/>
          </a:solidFill>
          <a:latin typeface="Myriad Pro" pitchFamily="34" charset="0"/>
          <a:ea typeface="+mj-ea"/>
          <a:cs typeface="+mj-cs"/>
        </a:defRPr>
      </a:lvl1pPr>
      <a:lvl2pPr algn="ctr" rtl="0" eaLnBrk="1" fontAlgn="base" hangingPunct="1">
        <a:spcBef>
          <a:spcPct val="0"/>
        </a:spcBef>
        <a:spcAft>
          <a:spcPct val="0"/>
        </a:spcAft>
        <a:defRPr sz="2800" b="1">
          <a:solidFill>
            <a:schemeClr val="bg1"/>
          </a:solidFill>
          <a:latin typeface="Arial" charset="0"/>
        </a:defRPr>
      </a:lvl2pPr>
      <a:lvl3pPr algn="ctr" rtl="0" eaLnBrk="1" fontAlgn="base" hangingPunct="1">
        <a:spcBef>
          <a:spcPct val="0"/>
        </a:spcBef>
        <a:spcAft>
          <a:spcPct val="0"/>
        </a:spcAft>
        <a:defRPr sz="2800" b="1">
          <a:solidFill>
            <a:schemeClr val="bg1"/>
          </a:solidFill>
          <a:latin typeface="Arial" charset="0"/>
        </a:defRPr>
      </a:lvl3pPr>
      <a:lvl4pPr algn="ctr" rtl="0" eaLnBrk="1" fontAlgn="base" hangingPunct="1">
        <a:spcBef>
          <a:spcPct val="0"/>
        </a:spcBef>
        <a:spcAft>
          <a:spcPct val="0"/>
        </a:spcAft>
        <a:defRPr sz="2800" b="1">
          <a:solidFill>
            <a:schemeClr val="bg1"/>
          </a:solidFill>
          <a:latin typeface="Arial" charset="0"/>
        </a:defRPr>
      </a:lvl4pPr>
      <a:lvl5pPr algn="ctr" rtl="0" eaLnBrk="1" fontAlgn="base" hangingPunct="1">
        <a:spcBef>
          <a:spcPct val="0"/>
        </a:spcBef>
        <a:spcAft>
          <a:spcPct val="0"/>
        </a:spcAft>
        <a:defRPr sz="2800" b="1">
          <a:solidFill>
            <a:schemeClr val="bg1"/>
          </a:solidFill>
          <a:latin typeface="Arial" charset="0"/>
        </a:defRPr>
      </a:lvl5pPr>
      <a:lvl6pPr marL="457200" algn="ctr" rtl="0" eaLnBrk="1" fontAlgn="base" hangingPunct="1">
        <a:spcBef>
          <a:spcPct val="0"/>
        </a:spcBef>
        <a:spcAft>
          <a:spcPct val="0"/>
        </a:spcAft>
        <a:defRPr sz="2800" b="1">
          <a:solidFill>
            <a:schemeClr val="bg1"/>
          </a:solidFill>
          <a:latin typeface="Arial" charset="0"/>
        </a:defRPr>
      </a:lvl6pPr>
      <a:lvl7pPr marL="914400" algn="ctr" rtl="0" eaLnBrk="1" fontAlgn="base" hangingPunct="1">
        <a:spcBef>
          <a:spcPct val="0"/>
        </a:spcBef>
        <a:spcAft>
          <a:spcPct val="0"/>
        </a:spcAft>
        <a:defRPr sz="2800" b="1">
          <a:solidFill>
            <a:schemeClr val="bg1"/>
          </a:solidFill>
          <a:latin typeface="Arial" charset="0"/>
        </a:defRPr>
      </a:lvl7pPr>
      <a:lvl8pPr marL="1371600" algn="ctr" rtl="0" eaLnBrk="1" fontAlgn="base" hangingPunct="1">
        <a:spcBef>
          <a:spcPct val="0"/>
        </a:spcBef>
        <a:spcAft>
          <a:spcPct val="0"/>
        </a:spcAft>
        <a:defRPr sz="2800" b="1">
          <a:solidFill>
            <a:schemeClr val="bg1"/>
          </a:solidFill>
          <a:latin typeface="Arial" charset="0"/>
        </a:defRPr>
      </a:lvl8pPr>
      <a:lvl9pPr marL="1828800" algn="ctr" rtl="0" eaLnBrk="1" fontAlgn="base" hangingPunct="1">
        <a:spcBef>
          <a:spcPct val="0"/>
        </a:spcBef>
        <a:spcAft>
          <a:spcPct val="0"/>
        </a:spcAft>
        <a:defRPr sz="2800" b="1">
          <a:solidFill>
            <a:schemeClr val="bg1"/>
          </a:solidFill>
          <a:latin typeface="Arial" charset="0"/>
        </a:defRPr>
      </a:lvl9pPr>
    </p:titleStyle>
    <p:bodyStyle>
      <a:lvl1pPr marL="342900" indent="-342900" algn="l" rtl="0" eaLnBrk="1" fontAlgn="base" hangingPunct="1">
        <a:spcBef>
          <a:spcPct val="20000"/>
        </a:spcBef>
        <a:spcAft>
          <a:spcPct val="0"/>
        </a:spcAft>
        <a:buClr>
          <a:srgbClr val="EA5F00"/>
        </a:buClr>
        <a:buFont typeface="Wingdings" pitchFamily="2" charset="2"/>
        <a:buChar char="q"/>
        <a:defRPr sz="2400">
          <a:solidFill>
            <a:schemeClr val="tx1"/>
          </a:solidFill>
          <a:latin typeface="Myriad Pro" pitchFamily="34" charset="0"/>
          <a:ea typeface="+mn-ea"/>
          <a:cs typeface="+mn-cs"/>
        </a:defRPr>
      </a:lvl1pPr>
      <a:lvl2pPr marL="742950" indent="-285750" algn="l" rtl="0" eaLnBrk="1" fontAlgn="base" hangingPunct="1">
        <a:spcBef>
          <a:spcPct val="20000"/>
        </a:spcBef>
        <a:spcAft>
          <a:spcPct val="0"/>
        </a:spcAft>
        <a:buClr>
          <a:srgbClr val="EA5F00"/>
        </a:buClr>
        <a:buFont typeface="Wingdings" pitchFamily="2" charset="2"/>
        <a:buChar char="Ø"/>
        <a:defRPr sz="2000">
          <a:solidFill>
            <a:schemeClr val="tx1"/>
          </a:solidFill>
          <a:latin typeface="Myriad Pro" pitchFamily="34" charset="0"/>
        </a:defRPr>
      </a:lvl2pPr>
      <a:lvl3pPr marL="1143000" indent="-228600" algn="l" rtl="0" eaLnBrk="1" fontAlgn="base" hangingPunct="1">
        <a:spcBef>
          <a:spcPct val="20000"/>
        </a:spcBef>
        <a:spcAft>
          <a:spcPct val="0"/>
        </a:spcAft>
        <a:buClr>
          <a:srgbClr val="EA5F00"/>
        </a:buClr>
        <a:buFont typeface="Wingdings" pitchFamily="2" charset="2"/>
        <a:buChar char="§"/>
        <a:defRPr>
          <a:solidFill>
            <a:schemeClr val="tx1"/>
          </a:solidFill>
          <a:latin typeface="Myriad Pro" pitchFamily="34" charset="0"/>
        </a:defRPr>
      </a:lvl3pPr>
      <a:lvl4pPr marL="1600200" indent="-228600" algn="l" rtl="0" eaLnBrk="1" fontAlgn="base" hangingPunct="1">
        <a:spcBef>
          <a:spcPct val="20000"/>
        </a:spcBef>
        <a:spcAft>
          <a:spcPct val="0"/>
        </a:spcAft>
        <a:buClr>
          <a:srgbClr val="EA5F00"/>
        </a:buClr>
        <a:buChar char="–"/>
        <a:defRPr sz="1400">
          <a:solidFill>
            <a:schemeClr val="tx1"/>
          </a:solidFill>
          <a:latin typeface="Myriad Pro" pitchFamily="34" charset="0"/>
        </a:defRPr>
      </a:lvl4pPr>
      <a:lvl5pPr marL="2057400" indent="-228600" algn="l" rtl="0" eaLnBrk="1" fontAlgn="base" hangingPunct="1">
        <a:spcBef>
          <a:spcPct val="20000"/>
        </a:spcBef>
        <a:spcAft>
          <a:spcPct val="0"/>
        </a:spcAft>
        <a:buClr>
          <a:srgbClr val="EA5F00"/>
        </a:buClr>
        <a:buChar char="»"/>
        <a:defRPr sz="1200">
          <a:solidFill>
            <a:schemeClr val="tx1"/>
          </a:solidFill>
          <a:latin typeface="Myriad Pro" pitchFamily="34" charset="0"/>
        </a:defRPr>
      </a:lvl5pPr>
      <a:lvl6pPr marL="2514600" indent="-228600" algn="l" rtl="0" eaLnBrk="1" fontAlgn="base" hangingPunct="1">
        <a:spcBef>
          <a:spcPct val="20000"/>
        </a:spcBef>
        <a:spcAft>
          <a:spcPct val="0"/>
        </a:spcAft>
        <a:buClr>
          <a:srgbClr val="EA5F00"/>
        </a:buClr>
        <a:buChar char="»"/>
        <a:defRPr sz="1200">
          <a:solidFill>
            <a:schemeClr val="tx1"/>
          </a:solidFill>
          <a:latin typeface="+mn-lt"/>
        </a:defRPr>
      </a:lvl6pPr>
      <a:lvl7pPr marL="2971800" indent="-228600" algn="l" rtl="0" eaLnBrk="1" fontAlgn="base" hangingPunct="1">
        <a:spcBef>
          <a:spcPct val="20000"/>
        </a:spcBef>
        <a:spcAft>
          <a:spcPct val="0"/>
        </a:spcAft>
        <a:buClr>
          <a:srgbClr val="EA5F00"/>
        </a:buClr>
        <a:buChar char="»"/>
        <a:defRPr sz="1200">
          <a:solidFill>
            <a:schemeClr val="tx1"/>
          </a:solidFill>
          <a:latin typeface="+mn-lt"/>
        </a:defRPr>
      </a:lvl7pPr>
      <a:lvl8pPr marL="3429000" indent="-228600" algn="l" rtl="0" eaLnBrk="1" fontAlgn="base" hangingPunct="1">
        <a:spcBef>
          <a:spcPct val="20000"/>
        </a:spcBef>
        <a:spcAft>
          <a:spcPct val="0"/>
        </a:spcAft>
        <a:buClr>
          <a:srgbClr val="EA5F00"/>
        </a:buClr>
        <a:buChar char="»"/>
        <a:defRPr sz="1200">
          <a:solidFill>
            <a:schemeClr val="tx1"/>
          </a:solidFill>
          <a:latin typeface="+mn-lt"/>
        </a:defRPr>
      </a:lvl8pPr>
      <a:lvl9pPr marL="3886200" indent="-228600" algn="l" rtl="0" eaLnBrk="1" fontAlgn="base" hangingPunct="1">
        <a:spcBef>
          <a:spcPct val="20000"/>
        </a:spcBef>
        <a:spcAft>
          <a:spcPct val="0"/>
        </a:spcAft>
        <a:buClr>
          <a:srgbClr val="EA5F00"/>
        </a:buClr>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309456B5-DA4D-B954-E505-63E8692F78D7}"/>
              </a:ext>
            </a:extLst>
          </p:cNvPr>
          <p:cNvGraphicFramePr>
            <a:graphicFrameLocks noChangeAspect="1"/>
          </p:cNvGraphicFramePr>
          <p:nvPr userDrawn="1">
            <p:custDataLst>
              <p:tags r:id="rId18"/>
            </p:custDataLst>
            <p:extLst>
              <p:ext uri="{D42A27DB-BD31-4B8C-83A1-F6EECF244321}">
                <p14:modId xmlns:p14="http://schemas.microsoft.com/office/powerpoint/2010/main" val="50024072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9" imgW="7772400" imgH="10058400" progId="TCLayout.ActiveDocument.1">
                  <p:embed/>
                </p:oleObj>
              </mc:Choice>
              <mc:Fallback>
                <p:oleObj name="think-cell Slide" r:id="rId19" imgW="7772400" imgH="10058400" progId="TCLayout.ActiveDocument.1">
                  <p:embed/>
                  <p:pic>
                    <p:nvPicPr>
                      <p:cNvPr id="0" name=""/>
                      <p:cNvPicPr/>
                      <p:nvPr/>
                    </p:nvPicPr>
                    <p:blipFill>
                      <a:blip r:embed="rId20"/>
                      <a:stretch>
                        <a:fillRect/>
                      </a:stretch>
                    </p:blipFill>
                    <p:spPr>
                      <a:xfrm>
                        <a:off x="1588" y="1588"/>
                        <a:ext cx="1227" cy="1588"/>
                      </a:xfrm>
                      <a:prstGeom prst="rect">
                        <a:avLst/>
                      </a:prstGeom>
                    </p:spPr>
                  </p:pic>
                </p:oleObj>
              </mc:Fallback>
            </mc:AlternateContent>
          </a:graphicData>
        </a:graphic>
      </p:graphicFrame>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5/8/2023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383472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9.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1.xml"/><Relationship Id="rId5" Type="http://schemas.openxmlformats.org/officeDocument/2006/relationships/image" Target="../media/image47.emf"/><Relationship Id="rId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notesSlide" Target="../notesSlides/notesSlide5.xml"/><Relationship Id="rId7" Type="http://schemas.openxmlformats.org/officeDocument/2006/relationships/image" Target="../media/image50.jpeg"/><Relationship Id="rId2" Type="http://schemas.openxmlformats.org/officeDocument/2006/relationships/slideLayout" Target="../slideLayouts/slideLayout31.xml"/><Relationship Id="rId1" Type="http://schemas.openxmlformats.org/officeDocument/2006/relationships/themeOverride" Target="../theme/themeOverride1.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1.png"/></Relationships>
</file>

<file path=ppt/slides/_rels/slide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31.xml"/><Relationship Id="rId4" Type="http://schemas.openxmlformats.org/officeDocument/2006/relationships/image" Target="../media/image52.png"/></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31.xml"/><Relationship Id="rId4" Type="http://schemas.openxmlformats.org/officeDocument/2006/relationships/image" Target="../media/image53.png"/></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31.xml"/><Relationship Id="rId5" Type="http://schemas.openxmlformats.org/officeDocument/2006/relationships/image" Target="../media/image58.jpeg"/><Relationship Id="rId4" Type="http://schemas.openxmlformats.org/officeDocument/2006/relationships/image" Target="../media/image57.jpeg"/></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31.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jpe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31.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31.xml"/><Relationship Id="rId4" Type="http://schemas.openxmlformats.org/officeDocument/2006/relationships/image" Target="../media/image65.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31.xml"/><Relationship Id="rId4" Type="http://schemas.openxmlformats.org/officeDocument/2006/relationships/image" Target="../media/image66.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31.xml"/><Relationship Id="rId4"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31.xml"/><Relationship Id="rId4" Type="http://schemas.openxmlformats.org/officeDocument/2006/relationships/image" Target="../media/image68.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31.xml"/><Relationship Id="rId4" Type="http://schemas.openxmlformats.org/officeDocument/2006/relationships/image" Target="../media/image69.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31.xml"/><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31.xml"/><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31.xml"/><Relationship Id="rId5" Type="http://schemas.openxmlformats.org/officeDocument/2006/relationships/image" Target="../media/image73.jpeg"/><Relationship Id="rId4" Type="http://schemas.openxmlformats.org/officeDocument/2006/relationships/image" Target="../media/image72.jpe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31.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77.emf"/><Relationship Id="rId4" Type="http://schemas.openxmlformats.org/officeDocument/2006/relationships/oleObject" Target="../embeddings/oleObject8.bin"/></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8.png"/><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8.png"/><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8.png"/><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8.png"/><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8.png"/><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7.xml"/><Relationship Id="rId1" Type="http://schemas.openxmlformats.org/officeDocument/2006/relationships/tags" Target="../tags/tag13.xml"/></Relationships>
</file>

<file path=ppt/slides/_rels/slide29.xml.rels><?xml version="1.0" encoding="UTF-8" standalone="yes"?>
<Relationships xmlns="http://schemas.openxmlformats.org/package/2006/relationships"><Relationship Id="rId3" Type="http://schemas.openxmlformats.org/officeDocument/2006/relationships/hyperlink" Target="https://dwg.workforcegps.org/"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1.xml"/><Relationship Id="rId1" Type="http://schemas.openxmlformats.org/officeDocument/2006/relationships/tags" Target="../tags/tag14.xml"/><Relationship Id="rId5" Type="http://schemas.openxmlformats.org/officeDocument/2006/relationships/hyperlink" Target="mailto:Ambrose.Amy@dol.gov" TargetMode="External"/><Relationship Id="rId4" Type="http://schemas.openxmlformats.org/officeDocument/2006/relationships/hyperlink" Target="mailto:Moore.Ashley.n@dol.gov" TargetMode="Externa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7.xml"/><Relationship Id="rId1" Type="http://schemas.openxmlformats.org/officeDocument/2006/relationships/tags" Target="../tags/tag15.xml"/><Relationship Id="rId4" Type="http://schemas.openxmlformats.org/officeDocument/2006/relationships/hyperlink" Target="Support@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222458" y="3279785"/>
            <a:ext cx="8154099" cy="2230436"/>
          </a:xfrm>
        </p:spPr>
        <p:txBody>
          <a:bodyPr>
            <a:normAutofit fontScale="90000"/>
          </a:bodyPr>
          <a:lstStyle/>
          <a:p>
            <a:r>
              <a:rPr lang="en-US" dirty="0"/>
              <a:t>Native Americans and the Opioid Epidemic: Finding Solutions </a:t>
            </a:r>
            <a:br>
              <a:rPr lang="en-US" dirty="0"/>
            </a:br>
            <a:r>
              <a:rPr lang="en-US" dirty="0"/>
              <a:t>in the Workplace</a:t>
            </a:r>
            <a:br>
              <a:rPr lang="en-US" dirty="0"/>
            </a:br>
            <a:br>
              <a:rPr lang="en-US" dirty="0"/>
            </a:br>
            <a:br>
              <a:rPr lang="en-US" dirty="0"/>
            </a:br>
            <a:endParaRPr lang="en-US" dirty="0"/>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a:ea typeface="+mn-ea"/>
                <a:cs typeface="+mn-cs"/>
              </a:rPr>
              <a:t>May 8, 2023</a:t>
            </a:r>
          </a:p>
        </p:txBody>
      </p:sp>
    </p:spTree>
    <p:custDataLst>
      <p:tags r:id="rId1"/>
    </p:custDataLst>
    <p:extLst>
      <p:ext uri="{BB962C8B-B14F-4D97-AF65-F5344CB8AC3E}">
        <p14:creationId xmlns:p14="http://schemas.microsoft.com/office/powerpoint/2010/main" val="24091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Today’s Moderators</a:t>
            </a:r>
          </a:p>
        </p:txBody>
      </p:sp>
      <p:sp>
        <p:nvSpPr>
          <p:cNvPr id="10" name="Content Placeholder 8">
            <a:extLst>
              <a:ext uri="{FF2B5EF4-FFF2-40B4-BE49-F238E27FC236}">
                <a16:creationId xmlns:a16="http://schemas.microsoft.com/office/drawing/2014/main" id="{D9A418EB-75AD-44C6-8706-B14F9390C784}"/>
              </a:ext>
            </a:extLst>
          </p:cNvPr>
          <p:cNvSpPr>
            <a:spLocks noGrp="1"/>
          </p:cNvSpPr>
          <p:nvPr>
            <p:ph idx="1"/>
          </p:nvPr>
        </p:nvSpPr>
        <p:spPr>
          <a:xfrm>
            <a:off x="2100650" y="1449219"/>
            <a:ext cx="8231722" cy="4468486"/>
          </a:xfrm>
        </p:spPr>
        <p:txBody>
          <a:bodyPr/>
          <a:lstStyle/>
          <a:p>
            <a:r>
              <a:rPr lang="en-US" dirty="0"/>
              <a:t>Ashley Moore</a:t>
            </a:r>
          </a:p>
          <a:p>
            <a:pPr lvl="1"/>
            <a:r>
              <a:rPr lang="en-US" dirty="0"/>
              <a:t>Workforce Analyst</a:t>
            </a:r>
          </a:p>
          <a:p>
            <a:pPr lvl="1">
              <a:buClr>
                <a:srgbClr val="005A7C"/>
              </a:buClr>
            </a:pPr>
            <a:r>
              <a:rPr lang="en-US" b="1" i="0" dirty="0">
                <a:solidFill>
                  <a:srgbClr val="F3F4F4">
                    <a:lumMod val="25000"/>
                  </a:srgbClr>
                </a:solidFill>
              </a:rPr>
              <a:t>Division of Adult Services and Governance</a:t>
            </a:r>
          </a:p>
          <a:p>
            <a:pPr lvl="1">
              <a:buClr>
                <a:srgbClr val="005A7C"/>
              </a:buClr>
            </a:pPr>
            <a:r>
              <a:rPr lang="en-US" b="1" i="0" dirty="0">
                <a:solidFill>
                  <a:srgbClr val="F3F4F4">
                    <a:lumMod val="25000"/>
                  </a:srgbClr>
                </a:solidFill>
              </a:rPr>
              <a:t>Office of Workforce Investment</a:t>
            </a:r>
          </a:p>
          <a:p>
            <a:pPr lvl="1">
              <a:buClr>
                <a:srgbClr val="005A7C"/>
              </a:buClr>
            </a:pPr>
            <a:r>
              <a:rPr lang="en-US" b="1" i="0" dirty="0">
                <a:solidFill>
                  <a:srgbClr val="F3F4F4">
                    <a:lumMod val="25000"/>
                  </a:srgbClr>
                </a:solidFill>
              </a:rPr>
              <a:t>Employment and Training Administration</a:t>
            </a:r>
          </a:p>
          <a:p>
            <a:pPr lvl="1">
              <a:buClr>
                <a:srgbClr val="005A7C"/>
              </a:buClr>
            </a:pPr>
            <a:r>
              <a:rPr lang="en-US" b="1" i="0" dirty="0">
                <a:solidFill>
                  <a:srgbClr val="F3F4F4">
                    <a:lumMod val="25000"/>
                  </a:srgbClr>
                </a:solidFill>
              </a:rPr>
              <a:t>US Department of Labor</a:t>
            </a:r>
            <a:endParaRPr lang="en-US" dirty="0"/>
          </a:p>
          <a:p>
            <a:pPr lvl="0">
              <a:buClr>
                <a:srgbClr val="7A232F"/>
              </a:buClr>
            </a:pPr>
            <a:r>
              <a:rPr lang="en-US" dirty="0">
                <a:solidFill>
                  <a:srgbClr val="9E1C30"/>
                </a:solidFill>
              </a:rPr>
              <a:t>Vivian Clarke</a:t>
            </a:r>
            <a:r>
              <a:rPr lang="en-US" sz="2400" b="0" dirty="0">
                <a:solidFill>
                  <a:schemeClr val="tx1"/>
                </a:solidFill>
              </a:rPr>
              <a:t>,</a:t>
            </a:r>
            <a:r>
              <a:rPr lang="en-US" sz="2400" b="0" i="1" dirty="0">
                <a:solidFill>
                  <a:schemeClr val="tx1"/>
                </a:solidFill>
              </a:rPr>
              <a:t> Osage Nation</a:t>
            </a:r>
          </a:p>
          <a:p>
            <a:pPr lvl="1">
              <a:buClr>
                <a:srgbClr val="005A7C"/>
              </a:buClr>
            </a:pPr>
            <a:r>
              <a:rPr lang="en-US" dirty="0">
                <a:solidFill>
                  <a:srgbClr val="F3F4F4">
                    <a:lumMod val="25000"/>
                  </a:srgbClr>
                </a:solidFill>
              </a:rPr>
              <a:t>Student Intern</a:t>
            </a:r>
          </a:p>
          <a:p>
            <a:pPr lvl="1">
              <a:buClr>
                <a:srgbClr val="005A7C"/>
              </a:buClr>
            </a:pPr>
            <a:r>
              <a:rPr lang="en-US" b="1" i="0" dirty="0">
                <a:solidFill>
                  <a:srgbClr val="F3F4F4">
                    <a:lumMod val="25000"/>
                  </a:srgbClr>
                </a:solidFill>
              </a:rPr>
              <a:t>Division of Adult Services and Governance</a:t>
            </a:r>
          </a:p>
          <a:p>
            <a:pPr lvl="1">
              <a:buClr>
                <a:srgbClr val="005A7C"/>
              </a:buClr>
            </a:pPr>
            <a:r>
              <a:rPr lang="en-US" b="1" i="0" dirty="0">
                <a:solidFill>
                  <a:srgbClr val="F3F4F4">
                    <a:lumMod val="25000"/>
                  </a:srgbClr>
                </a:solidFill>
              </a:rPr>
              <a:t>Office of Workforce Investment</a:t>
            </a:r>
          </a:p>
          <a:p>
            <a:pPr lvl="1">
              <a:buClr>
                <a:srgbClr val="005A7C"/>
              </a:buClr>
            </a:pPr>
            <a:r>
              <a:rPr lang="en-US" b="1" i="0" dirty="0">
                <a:solidFill>
                  <a:srgbClr val="F3F4F4">
                    <a:lumMod val="25000"/>
                  </a:srgbClr>
                </a:solidFill>
              </a:rPr>
              <a:t>Employment and Training Administration</a:t>
            </a:r>
          </a:p>
          <a:p>
            <a:pPr lvl="1">
              <a:buClr>
                <a:srgbClr val="005A7C"/>
              </a:buClr>
            </a:pPr>
            <a:r>
              <a:rPr lang="en-US" b="1" i="0" dirty="0">
                <a:solidFill>
                  <a:srgbClr val="F3F4F4">
                    <a:lumMod val="25000"/>
                  </a:srgbClr>
                </a:solidFill>
              </a:rPr>
              <a:t>University of North Carolina at Chapel Hill</a:t>
            </a:r>
          </a:p>
        </p:txBody>
      </p:sp>
    </p:spTree>
    <p:custDataLst>
      <p:tags r:id="rId1"/>
    </p:custDataLst>
    <p:extLst>
      <p:ext uri="{BB962C8B-B14F-4D97-AF65-F5344CB8AC3E}">
        <p14:creationId xmlns:p14="http://schemas.microsoft.com/office/powerpoint/2010/main" val="40493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a:t>
            </a:r>
          </a:p>
        </p:txBody>
      </p:sp>
      <p:sp>
        <p:nvSpPr>
          <p:cNvPr id="6" name="Content Placeholder 8">
            <a:extLst>
              <a:ext uri="{FF2B5EF4-FFF2-40B4-BE49-F238E27FC236}">
                <a16:creationId xmlns:a16="http://schemas.microsoft.com/office/drawing/2014/main" id="{D9A418EB-75AD-44C6-8706-B14F9390C784}"/>
              </a:ext>
            </a:extLst>
          </p:cNvPr>
          <p:cNvSpPr>
            <a:spLocks noGrp="1"/>
          </p:cNvSpPr>
          <p:nvPr>
            <p:ph idx="1"/>
          </p:nvPr>
        </p:nvSpPr>
        <p:spPr>
          <a:xfrm>
            <a:off x="555333" y="1094706"/>
            <a:ext cx="11081334" cy="5354378"/>
          </a:xfrm>
        </p:spPr>
        <p:txBody>
          <a:bodyPr/>
          <a:lstStyle/>
          <a:p>
            <a:pPr>
              <a:buClr>
                <a:srgbClr val="7A232F"/>
              </a:buClr>
              <a:defRPr/>
            </a:pPr>
            <a:r>
              <a:rPr lang="en-US" sz="2400" dirty="0">
                <a:solidFill>
                  <a:srgbClr val="9E1C30"/>
                </a:solidFill>
                <a:latin typeface="Calibri" panose="020F0502020204030204"/>
              </a:rPr>
              <a:t>Spero Manson, PhD</a:t>
            </a:r>
            <a:br>
              <a:rPr kumimoji="0" lang="en-US" sz="2400" b="1" i="0" u="none" strike="noStrike" kern="1200" cap="none" spc="0" normalizeH="0" baseline="0" noProof="0" dirty="0">
                <a:ln>
                  <a:noFill/>
                </a:ln>
                <a:solidFill>
                  <a:srgbClr val="9E1C30"/>
                </a:solidFill>
                <a:effectLst/>
                <a:uLnTx/>
                <a:uFillTx/>
                <a:latin typeface="Calibri" panose="020F0502020204030204"/>
                <a:ea typeface="+mn-ea"/>
                <a:cs typeface="+mn-cs"/>
              </a:rPr>
            </a:br>
            <a:r>
              <a:rPr kumimoji="0" lang="en-US" sz="2000" b="0" i="1" u="none" strike="noStrike" kern="1200" cap="none" spc="0" normalizeH="0" baseline="0" noProof="0" dirty="0">
                <a:ln>
                  <a:noFill/>
                </a:ln>
                <a:solidFill>
                  <a:srgbClr val="242021"/>
                </a:solidFill>
                <a:effectLst/>
                <a:uLnTx/>
                <a:uFillTx/>
                <a:latin typeface="Calibri" panose="020F0502020204030204" pitchFamily="34" charset="0"/>
                <a:cs typeface="Calibri" panose="020F0502020204030204" pitchFamily="34" charset="0"/>
              </a:rPr>
              <a:t>Little Shell Chippewa | </a:t>
            </a:r>
            <a:r>
              <a:rPr lang="en-US" sz="2000" b="0" i="1" u="none" strike="noStrike" dirty="0">
                <a:solidFill>
                  <a:schemeClr val="tx1"/>
                </a:solidFill>
                <a:effectLst/>
                <a:latin typeface="Calibri" panose="020F0502020204030204" pitchFamily="34" charset="0"/>
                <a:cs typeface="Calibri" panose="020F0502020204030204" pitchFamily="34" charset="0"/>
              </a:rPr>
              <a:t>Distinguished Professor, Director of Centers for American Indian &amp; Alaska Native Health, and Colorado Trust Chair in American Indian Health </a:t>
            </a:r>
            <a:r>
              <a:rPr lang="en-US" sz="2000" b="0" i="1" dirty="0">
                <a:solidFill>
                  <a:srgbClr val="333333"/>
                </a:solidFill>
                <a:latin typeface="Calibri" panose="020F0502020204030204" pitchFamily="34" charset="0"/>
                <a:cs typeface="Calibri" panose="020F0502020204030204" pitchFamily="34" charset="0"/>
              </a:rPr>
              <a:t>at the C</a:t>
            </a:r>
            <a:r>
              <a:rPr lang="en-US" sz="2000" b="0" i="1" u="none" strike="noStrike" dirty="0">
                <a:solidFill>
                  <a:srgbClr val="333333"/>
                </a:solidFill>
                <a:effectLst/>
                <a:latin typeface="Calibri" panose="020F0502020204030204" pitchFamily="34" charset="0"/>
                <a:cs typeface="Calibri" panose="020F0502020204030204" pitchFamily="34" charset="0"/>
              </a:rPr>
              <a:t>olorado School of Public Health at the University of Colorado Anschutz Medical Campus</a:t>
            </a:r>
            <a:br>
              <a:rPr kumimoji="0" lang="en-US" sz="2000" b="1" i="1" u="none" strike="noStrike" kern="1200" cap="none" spc="0" normalizeH="0" baseline="0" noProof="0" dirty="0">
                <a:ln>
                  <a:noFill/>
                </a:ln>
                <a:solidFill>
                  <a:srgbClr val="9E1C30"/>
                </a:solidFill>
                <a:effectLst/>
                <a:uLnTx/>
                <a:uFillTx/>
                <a:latin typeface="Calibri" panose="020F0502020204030204" pitchFamily="34" charset="0"/>
                <a:cs typeface="Calibri" panose="020F0502020204030204" pitchFamily="34" charset="0"/>
              </a:rPr>
            </a:br>
            <a:br>
              <a:rPr kumimoji="0" lang="en-US" sz="2400" b="1" i="0" u="none" strike="noStrike" kern="1200" cap="none" spc="0" normalizeH="0" baseline="0" noProof="0" dirty="0">
                <a:ln>
                  <a:noFill/>
                </a:ln>
                <a:solidFill>
                  <a:srgbClr val="9E1C30"/>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srgbClr val="9E1C30"/>
                </a:solidFill>
                <a:effectLst/>
                <a:uLnTx/>
                <a:uFillTx/>
                <a:latin typeface="Calibri" panose="020F0502020204030204"/>
                <a:ea typeface="+mn-ea"/>
                <a:cs typeface="+mn-cs"/>
              </a:rPr>
              <a:t>Jacky England</a:t>
            </a:r>
            <a:br>
              <a:rPr kumimoji="0" lang="en-US" sz="2400" b="1" i="0" u="none" strike="noStrike" kern="1200" cap="none" spc="0" normalizeH="0" baseline="0" noProof="0" dirty="0">
                <a:ln>
                  <a:noFill/>
                </a:ln>
                <a:solidFill>
                  <a:srgbClr val="9E1C30"/>
                </a:solidFill>
                <a:effectLst/>
                <a:uLnTx/>
                <a:uFillTx/>
                <a:latin typeface="Calibri" panose="020F0502020204030204"/>
                <a:ea typeface="+mn-ea"/>
                <a:cs typeface="+mn-cs"/>
              </a:rPr>
            </a:br>
            <a:r>
              <a:rPr lang="en-US" sz="2000" b="0" i="1" dirty="0">
                <a:solidFill>
                  <a:schemeClr val="tx1"/>
                </a:solidFill>
                <a:latin typeface="Calibri" panose="020F0502020204030204" pitchFamily="34" charset="0"/>
                <a:cs typeface="Calibri" panose="020F0502020204030204" pitchFamily="34" charset="0"/>
              </a:rPr>
              <a:t>Cherokee Nation | </a:t>
            </a:r>
            <a:r>
              <a:rPr kumimoji="0" lang="en-US" sz="2000" b="0" i="1"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Manager, Career Programs with Cherokee Nation</a:t>
            </a:r>
            <a:endParaRPr lang="en-US" sz="2000" i="1" dirty="0">
              <a:solidFill>
                <a:srgbClr val="242021"/>
              </a:solidFill>
              <a:latin typeface="Calibri Light" panose="020F0302020204030204"/>
            </a:endParaRPr>
          </a:p>
          <a:p>
            <a:pPr>
              <a:buClr>
                <a:srgbClr val="7A232F"/>
              </a:buClr>
              <a:defRPr/>
            </a:pPr>
            <a:r>
              <a:rPr kumimoji="0" lang="en-US" sz="2400" b="1" i="0" u="none" strike="noStrike" kern="1200" cap="none" spc="0" normalizeH="0" baseline="0" noProof="0" dirty="0">
                <a:ln>
                  <a:noFill/>
                </a:ln>
                <a:solidFill>
                  <a:srgbClr val="9E1C30"/>
                </a:solidFill>
                <a:effectLst/>
                <a:uLnTx/>
                <a:uFillTx/>
                <a:latin typeface="Calibri" panose="020F0502020204030204"/>
                <a:ea typeface="+mn-ea"/>
                <a:cs typeface="+mn-cs"/>
              </a:rPr>
              <a:t>Matt Lamont</a:t>
            </a:r>
            <a:br>
              <a:rPr kumimoji="0" lang="en-US" sz="2400" b="1" i="0" u="none" strike="noStrike" kern="1200" cap="none" spc="0" normalizeH="0" baseline="0" noProof="0" dirty="0">
                <a:ln>
                  <a:noFill/>
                </a:ln>
                <a:solidFill>
                  <a:srgbClr val="9E1C30"/>
                </a:solidFill>
                <a:effectLst/>
                <a:uLnTx/>
                <a:uFillTx/>
                <a:latin typeface="Calibri" panose="020F0502020204030204"/>
                <a:ea typeface="+mn-ea"/>
                <a:cs typeface="+mn-cs"/>
              </a:rPr>
            </a:br>
            <a:r>
              <a:rPr kumimoji="0" lang="en-US" sz="2000" b="0" i="1"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Cherokee Nation | Director of Reentry &amp; Justice Involved Programs with Cherokee Nation</a:t>
            </a:r>
            <a:br>
              <a:rPr kumimoji="0" lang="en-US" sz="2000" b="0" i="1"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br>
            <a:br>
              <a:rPr kumimoji="0" lang="en-US" sz="2000" b="0" i="1"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br>
            <a:r>
              <a:rPr kumimoji="0" lang="en-US" sz="2400" b="1" i="0" u="none" strike="noStrike" kern="1200" cap="none" spc="0" normalizeH="0" baseline="0" noProof="0" dirty="0">
                <a:ln>
                  <a:noFill/>
                </a:ln>
                <a:solidFill>
                  <a:srgbClr val="9E1C30"/>
                </a:solidFill>
                <a:effectLst/>
                <a:uLnTx/>
                <a:uFillTx/>
                <a:latin typeface="Calibri" panose="020F0502020204030204"/>
                <a:ea typeface="+mn-ea"/>
                <a:cs typeface="+mn-cs"/>
              </a:rPr>
              <a:t>Johnna Williams</a:t>
            </a:r>
            <a:br>
              <a:rPr kumimoji="0" lang="en-US" sz="2000" b="1" i="1" u="none" strike="noStrike" kern="1200" cap="none" spc="0" normalizeH="0" baseline="0" noProof="0" dirty="0">
                <a:ln>
                  <a:noFill/>
                </a:ln>
                <a:solidFill>
                  <a:srgbClr val="242021"/>
                </a:solidFill>
                <a:effectLst/>
                <a:uLnTx/>
                <a:uFillTx/>
                <a:latin typeface="Calibri Light" panose="020F0302020204030204"/>
                <a:ea typeface="+mn-ea"/>
                <a:cs typeface="+mn-cs"/>
              </a:rPr>
            </a:br>
            <a:r>
              <a:rPr lang="en-US" sz="2000" b="0" i="1" dirty="0">
                <a:solidFill>
                  <a:schemeClr val="tx1"/>
                </a:solidFill>
                <a:cs typeface="Times New Roman" panose="02020603050405020304" pitchFamily="18" charset="0"/>
              </a:rPr>
              <a:t>Chickasaw Nation | (PRSS) Peer Recovery Support Specialist with Chickasaw Nation</a:t>
            </a:r>
            <a:br>
              <a:rPr lang="en-US" sz="2000" b="0" i="1" dirty="0">
                <a:solidFill>
                  <a:schemeClr val="tx1"/>
                </a:solidFill>
                <a:cs typeface="Times New Roman" panose="02020603050405020304" pitchFamily="18" charset="0"/>
              </a:rPr>
            </a:br>
            <a:br>
              <a:rPr lang="en-US" sz="2000" b="0" i="1" dirty="0">
                <a:solidFill>
                  <a:schemeClr val="tx1"/>
                </a:solidFill>
                <a:cs typeface="Times New Roman" panose="02020603050405020304" pitchFamily="18" charset="0"/>
              </a:rPr>
            </a:br>
            <a:r>
              <a:rPr kumimoji="0" lang="en-US" sz="2400" b="1" i="0" u="none" strike="noStrike" kern="1200" cap="none" spc="0" normalizeH="0" baseline="0" noProof="0" dirty="0">
                <a:ln>
                  <a:noFill/>
                </a:ln>
                <a:solidFill>
                  <a:srgbClr val="9E1C30"/>
                </a:solidFill>
                <a:effectLst/>
                <a:uLnTx/>
                <a:uFillTx/>
                <a:latin typeface="Calibri" panose="020F0502020204030204"/>
                <a:ea typeface="+mn-ea"/>
                <a:cs typeface="+mn-cs"/>
              </a:rPr>
              <a:t>Jennifer Davis</a:t>
            </a:r>
            <a:br>
              <a:rPr kumimoji="0" lang="en-US" sz="2000" b="0" i="1" u="none" strike="noStrike" kern="1200" cap="none" spc="0" normalizeH="0" baseline="0" noProof="0" dirty="0">
                <a:ln>
                  <a:noFill/>
                </a:ln>
                <a:solidFill>
                  <a:schemeClr val="tx1"/>
                </a:solidFill>
                <a:effectLst/>
                <a:uLnTx/>
                <a:uFillTx/>
                <a:ea typeface="+mn-ea"/>
                <a:cs typeface="+mn-cs"/>
              </a:rPr>
            </a:br>
            <a:r>
              <a:rPr lang="en-US" sz="2000" b="0" i="1" dirty="0">
                <a:solidFill>
                  <a:schemeClr val="tx1"/>
                </a:solidFill>
                <a:cs typeface="Times New Roman" panose="02020603050405020304" pitchFamily="18" charset="0"/>
              </a:rPr>
              <a:t>Cherokee Nation | Career Specialist I with Cherokee Nation</a:t>
            </a:r>
            <a:br>
              <a:rPr lang="en-US" sz="2000" b="0" dirty="0">
                <a:solidFill>
                  <a:schemeClr val="tx1"/>
                </a:solidFill>
                <a:cs typeface="Times New Roman" panose="02020603050405020304" pitchFamily="18" charset="0"/>
              </a:rPr>
            </a:br>
            <a:endParaRPr kumimoji="0" lang="en-US" sz="2400" b="1" i="0" u="none" strike="noStrike" kern="1200" cap="none" spc="0" normalizeH="0" baseline="0" noProof="0" dirty="0">
              <a:ln>
                <a:noFill/>
              </a:ln>
              <a:solidFill>
                <a:srgbClr val="9E1C30"/>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18852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807DE71C-9216-E0F3-43DC-65F061B40810}"/>
              </a:ext>
            </a:extLst>
          </p:cNvPr>
          <p:cNvGraphicFramePr>
            <a:graphicFrameLocks noChangeAspect="1"/>
          </p:cNvGraphicFramePr>
          <p:nvPr>
            <p:custDataLst>
              <p:tags r:id="rId1"/>
            </p:custDataLst>
            <p:extLst>
              <p:ext uri="{D42A27DB-BD31-4B8C-83A1-F6EECF244321}">
                <p14:modId xmlns:p14="http://schemas.microsoft.com/office/powerpoint/2010/main" val="314912627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0" name=""/>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6" name="Title 5"/>
          <p:cNvSpPr>
            <a:spLocks noGrp="1"/>
          </p:cNvSpPr>
          <p:nvPr>
            <p:ph type="title"/>
          </p:nvPr>
        </p:nvSpPr>
        <p:spPr>
          <a:xfrm>
            <a:off x="1179755" y="1482553"/>
            <a:ext cx="7911433" cy="2642086"/>
          </a:xfrm>
        </p:spPr>
        <p:txBody>
          <a:bodyPr vert="horz"/>
          <a:lstStyle/>
          <a:p>
            <a:r>
              <a:rPr lang="en-US" dirty="0"/>
              <a:t>American Indians and Alaska Natives: At a Glance</a:t>
            </a:r>
          </a:p>
        </p:txBody>
      </p:sp>
    </p:spTree>
    <p:extLst>
      <p:ext uri="{BB962C8B-B14F-4D97-AF65-F5344CB8AC3E}">
        <p14:creationId xmlns:p14="http://schemas.microsoft.com/office/powerpoint/2010/main" val="3122468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8661355-0A3E-963A-7696-6DC891B91AE0}"/>
              </a:ext>
            </a:extLst>
          </p:cNvPr>
          <p:cNvSpPr>
            <a:spLocks noGrp="1"/>
          </p:cNvSpPr>
          <p:nvPr>
            <p:ph idx="11"/>
          </p:nvPr>
        </p:nvSpPr>
        <p:spPr>
          <a:xfrm>
            <a:off x="543499" y="1276288"/>
            <a:ext cx="7036106" cy="4084535"/>
          </a:xfrm>
        </p:spPr>
        <p:txBody>
          <a:bodyPr/>
          <a:lstStyle/>
          <a:p>
            <a:pPr marL="458788" marR="0" lvl="0" indent="-458788">
              <a:spcBef>
                <a:spcPts val="0"/>
              </a:spcBef>
              <a:spcAft>
                <a:spcPts val="600"/>
              </a:spcAft>
              <a:buClr>
                <a:srgbClr val="0070C0"/>
              </a:buClr>
              <a:buFont typeface="Wingdings" pitchFamily="2" charset="2"/>
              <a:buChar char="q"/>
            </a:pPr>
            <a:r>
              <a:rPr lang="en-US" sz="2000" b="0" dirty="0">
                <a:effectLst/>
                <a:latin typeface="+mn-lt"/>
                <a:ea typeface="Times New Roman" panose="02020603050405020304" pitchFamily="18" charset="0"/>
                <a:cs typeface="Times New Roman" panose="02020603050405020304" pitchFamily="18" charset="0"/>
              </a:rPr>
              <a:t>According to the 2020 U.S. Census, 1.7% of the U.S. population — or 5.2 million people — identified as American Indians/Alaska Natives (</a:t>
            </a:r>
            <a:r>
              <a:rPr lang="en-US" sz="2000" b="0" dirty="0">
                <a:solidFill>
                  <a:srgbClr val="000000"/>
                </a:solidFill>
                <a:effectLst/>
                <a:latin typeface="+mn-lt"/>
                <a:ea typeface="Times New Roman" panose="02020603050405020304" pitchFamily="18" charset="0"/>
                <a:cs typeface="Times New Roman" panose="02020603050405020304" pitchFamily="18" charset="0"/>
              </a:rPr>
              <a:t>AI/AN) </a:t>
            </a:r>
            <a:r>
              <a:rPr lang="en-US" sz="2000" b="0" dirty="0">
                <a:effectLst/>
                <a:latin typeface="+mn-lt"/>
                <a:ea typeface="Times New Roman" panose="02020603050405020304" pitchFamily="18" charset="0"/>
                <a:cs typeface="Times New Roman" panose="02020603050405020304" pitchFamily="18" charset="0"/>
              </a:rPr>
              <a:t>alone or in combination with another race.</a:t>
            </a:r>
          </a:p>
          <a:p>
            <a:pPr marL="458788" marR="0" lvl="0" indent="-458788">
              <a:spcBef>
                <a:spcPts val="0"/>
              </a:spcBef>
              <a:spcAft>
                <a:spcPts val="600"/>
              </a:spcAft>
              <a:buClr>
                <a:srgbClr val="0070C0"/>
              </a:buClr>
              <a:buFont typeface="Wingdings" pitchFamily="2" charset="2"/>
              <a:buChar char="q"/>
            </a:pPr>
            <a:r>
              <a:rPr lang="en-US" sz="2000" b="0" dirty="0">
                <a:effectLst/>
                <a:latin typeface="+mn-lt"/>
                <a:ea typeface="Times New Roman" panose="02020603050405020304" pitchFamily="18" charset="0"/>
                <a:cs typeface="Times New Roman" panose="02020603050405020304" pitchFamily="18" charset="0"/>
              </a:rPr>
              <a:t>574 federally recognized tribal nations; more than 100 state-recognized tribes</a:t>
            </a:r>
          </a:p>
          <a:p>
            <a:pPr marL="458788" marR="0" lvl="0" indent="-458788">
              <a:spcBef>
                <a:spcPts val="0"/>
              </a:spcBef>
              <a:spcAft>
                <a:spcPts val="600"/>
              </a:spcAft>
              <a:buClr>
                <a:srgbClr val="0070C0"/>
              </a:buClr>
              <a:buFont typeface="Wingdings" pitchFamily="2" charset="2"/>
              <a:buChar char="q"/>
            </a:pPr>
            <a:r>
              <a:rPr lang="en-US" sz="2000" b="0" dirty="0">
                <a:effectLst/>
                <a:latin typeface="+mn-lt"/>
                <a:ea typeface="Times New Roman" panose="02020603050405020304" pitchFamily="18" charset="0"/>
                <a:cs typeface="Times New Roman" panose="02020603050405020304" pitchFamily="18" charset="0"/>
              </a:rPr>
              <a:t>Approximately 75% of </a:t>
            </a:r>
            <a:r>
              <a:rPr lang="en-US" sz="2000" b="0" dirty="0">
                <a:solidFill>
                  <a:srgbClr val="000000"/>
                </a:solidFill>
                <a:effectLst/>
                <a:latin typeface="+mn-lt"/>
                <a:ea typeface="Times New Roman" panose="02020603050405020304" pitchFamily="18" charset="0"/>
                <a:cs typeface="Times New Roman" panose="02020603050405020304" pitchFamily="18" charset="0"/>
              </a:rPr>
              <a:t>AI/AN live in our cities, although many migrate back and forth to rural or reservation homelands.</a:t>
            </a:r>
            <a:endParaRPr lang="en-US" sz="2000" b="0" dirty="0">
              <a:effectLst/>
              <a:latin typeface="+mn-lt"/>
              <a:ea typeface="Times New Roman" panose="02020603050405020304" pitchFamily="18" charset="0"/>
              <a:cs typeface="Times New Roman" panose="02020603050405020304" pitchFamily="18" charset="0"/>
            </a:endParaRPr>
          </a:p>
          <a:p>
            <a:pPr marL="458788" marR="0" lvl="0" indent="-458788">
              <a:spcBef>
                <a:spcPts val="0"/>
              </a:spcBef>
              <a:spcAft>
                <a:spcPts val="600"/>
              </a:spcAft>
              <a:buClr>
                <a:srgbClr val="0070C0"/>
              </a:buClr>
              <a:buFont typeface="Wingdings" pitchFamily="2" charset="2"/>
              <a:buChar char="q"/>
            </a:pPr>
            <a:r>
              <a:rPr lang="en-US" sz="2000" b="0" dirty="0">
                <a:solidFill>
                  <a:srgbClr val="202124"/>
                </a:solidFill>
                <a:effectLst/>
                <a:latin typeface="+mn-lt"/>
                <a:ea typeface="Times New Roman" panose="02020603050405020304" pitchFamily="18" charset="0"/>
                <a:cs typeface="Times New Roman" panose="02020603050405020304" pitchFamily="18" charset="0"/>
              </a:rPr>
              <a:t>Trust doctrine is a source of federal responsibility to </a:t>
            </a:r>
            <a:r>
              <a:rPr lang="en-US" sz="2000" b="0" dirty="0">
                <a:solidFill>
                  <a:srgbClr val="000000"/>
                </a:solidFill>
                <a:effectLst/>
                <a:latin typeface="+mn-lt"/>
                <a:ea typeface="Times New Roman" panose="02020603050405020304" pitchFamily="18" charset="0"/>
                <a:cs typeface="Times New Roman" panose="02020603050405020304" pitchFamily="18" charset="0"/>
              </a:rPr>
              <a:t>AI/AN </a:t>
            </a:r>
            <a:r>
              <a:rPr lang="en-US" sz="2000" b="0" dirty="0">
                <a:solidFill>
                  <a:srgbClr val="202124"/>
                </a:solidFill>
                <a:effectLst/>
                <a:latin typeface="+mn-lt"/>
                <a:ea typeface="Times New Roman" panose="02020603050405020304" pitchFamily="18" charset="0"/>
                <a:cs typeface="Times New Roman" panose="02020603050405020304" pitchFamily="18" charset="0"/>
              </a:rPr>
              <a:t>requiring the federal government to support tribal self-government and economic prosperity, duties that stem from the government's treaty guarantees to protect Indian tribes and respect their sovereignty.</a:t>
            </a:r>
            <a:endParaRPr lang="en-US" sz="2000" b="0" dirty="0">
              <a:effectLst/>
              <a:latin typeface="+mn-lt"/>
              <a:ea typeface="Times New Roman" panose="02020603050405020304" pitchFamily="18" charset="0"/>
              <a:cs typeface="Times New Roman" panose="02020603050405020304" pitchFamily="18" charset="0"/>
            </a:endParaRPr>
          </a:p>
          <a:p>
            <a:endParaRPr lang="en-US" dirty="0"/>
          </a:p>
        </p:txBody>
      </p:sp>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5"/>
          <a:stretch>
            <a:fillRect/>
          </a:stretch>
        </p:blipFill>
        <p:spPr>
          <a:xfrm>
            <a:off x="492642" y="0"/>
            <a:ext cx="1247775" cy="1199584"/>
          </a:xfrm>
          <a:prstGeom prst="rect">
            <a:avLst/>
          </a:prstGeom>
        </p:spPr>
      </p:pic>
      <p:sp>
        <p:nvSpPr>
          <p:cNvPr id="2" name="TextBox 1">
            <a:extLst>
              <a:ext uri="{FF2B5EF4-FFF2-40B4-BE49-F238E27FC236}">
                <a16:creationId xmlns:a16="http://schemas.microsoft.com/office/drawing/2014/main" id="{84499355-0F47-E247-279C-520F2B0242C6}"/>
              </a:ext>
            </a:extLst>
          </p:cNvPr>
          <p:cNvSpPr txBox="1"/>
          <p:nvPr/>
        </p:nvSpPr>
        <p:spPr>
          <a:xfrm>
            <a:off x="1862255" y="379144"/>
            <a:ext cx="9431043"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American Indians and Alaska Natives: At a Glance </a:t>
            </a:r>
          </a:p>
        </p:txBody>
      </p:sp>
      <p:pic>
        <p:nvPicPr>
          <p:cNvPr id="8194" name="Picture 2" descr="Indian Nations">
            <a:extLst>
              <a:ext uri="{FF2B5EF4-FFF2-40B4-BE49-F238E27FC236}">
                <a16:creationId xmlns:a16="http://schemas.microsoft.com/office/drawing/2014/main" id="{22FB1632-DE26-B396-45F3-9E16B652F9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79893" y="1276288"/>
            <a:ext cx="1879600" cy="215271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ribal Sovereignty A Hot Topic At Gathering Of Native American Leaders In  Spokane | Northwest News Network">
            <a:extLst>
              <a:ext uri="{FF2B5EF4-FFF2-40B4-BE49-F238E27FC236}">
                <a16:creationId xmlns:a16="http://schemas.microsoft.com/office/drawing/2014/main" id="{017381BB-A952-A496-4CEE-9018406950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79688" y="3535314"/>
            <a:ext cx="32258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After 87 Years At Smithsonian, Bones Of Alaska Natives Returned To Bristol  Bay : NPR">
            <a:extLst>
              <a:ext uri="{FF2B5EF4-FFF2-40B4-BE49-F238E27FC236}">
                <a16:creationId xmlns:a16="http://schemas.microsoft.com/office/drawing/2014/main" id="{4413416C-4A7A-2B43-C2AB-55EF9CD9D7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57653" y="1276288"/>
            <a:ext cx="2667155" cy="2152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790631"/>
      </p:ext>
    </p:extLst>
  </p:cSld>
  <p:clrMapOvr>
    <a:overrideClrMapping bg1="lt1" tx1="dk1" bg2="lt2" tx2="dk2" accent1="accent1" accent2="accent2" accent3="accent3" accent4="accent4" accent5="accent5" accent6="accent6" hlink="hlink" folHlink="folHlink"/>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pic>
        <p:nvPicPr>
          <p:cNvPr id="3" name="Picture 2" descr="Map&#10;&#10;Description automatically generated">
            <a:extLst>
              <a:ext uri="{FF2B5EF4-FFF2-40B4-BE49-F238E27FC236}">
                <a16:creationId xmlns:a16="http://schemas.microsoft.com/office/drawing/2014/main" id="{FCD4A0A9-00EA-66C7-831B-63E55063DB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2204" y="1199584"/>
            <a:ext cx="7398045" cy="4648323"/>
          </a:xfrm>
          <a:prstGeom prst="rect">
            <a:avLst/>
          </a:prstGeom>
        </p:spPr>
      </p:pic>
      <p:sp>
        <p:nvSpPr>
          <p:cNvPr id="4" name="TextBox 3">
            <a:extLst>
              <a:ext uri="{FF2B5EF4-FFF2-40B4-BE49-F238E27FC236}">
                <a16:creationId xmlns:a16="http://schemas.microsoft.com/office/drawing/2014/main" id="{B6F6A759-C8E9-1D9C-7A50-E72F3FCBCE52}"/>
              </a:ext>
            </a:extLst>
          </p:cNvPr>
          <p:cNvSpPr txBox="1"/>
          <p:nvPr/>
        </p:nvSpPr>
        <p:spPr>
          <a:xfrm>
            <a:off x="1754580" y="308472"/>
            <a:ext cx="10437421"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Life Expectancy of American Indians and Alaska Natives </a:t>
            </a:r>
          </a:p>
        </p:txBody>
      </p:sp>
    </p:spTree>
    <p:extLst>
      <p:ext uri="{BB962C8B-B14F-4D97-AF65-F5344CB8AC3E}">
        <p14:creationId xmlns:p14="http://schemas.microsoft.com/office/powerpoint/2010/main" val="1674792543"/>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pic>
        <p:nvPicPr>
          <p:cNvPr id="6" name="Picture 5" descr="Chart, bar chart&#10;&#10;Description automatically generated">
            <a:extLst>
              <a:ext uri="{FF2B5EF4-FFF2-40B4-BE49-F238E27FC236}">
                <a16:creationId xmlns:a16="http://schemas.microsoft.com/office/drawing/2014/main" id="{67EDDD45-96E3-09A4-7504-104ED9FC9D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3508" y="1199584"/>
            <a:ext cx="7772400" cy="4683423"/>
          </a:xfrm>
          <a:prstGeom prst="rect">
            <a:avLst/>
          </a:prstGeom>
        </p:spPr>
      </p:pic>
      <p:sp>
        <p:nvSpPr>
          <p:cNvPr id="7" name="TextBox 6">
            <a:extLst>
              <a:ext uri="{FF2B5EF4-FFF2-40B4-BE49-F238E27FC236}">
                <a16:creationId xmlns:a16="http://schemas.microsoft.com/office/drawing/2014/main" id="{B719E927-379C-3980-D7F7-04B8D42CC2D2}"/>
              </a:ext>
            </a:extLst>
          </p:cNvPr>
          <p:cNvSpPr txBox="1"/>
          <p:nvPr/>
        </p:nvSpPr>
        <p:spPr>
          <a:xfrm>
            <a:off x="1754580" y="308472"/>
            <a:ext cx="10437421"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Life Expectancy of American Indians and Alaska Natives </a:t>
            </a:r>
          </a:p>
        </p:txBody>
      </p:sp>
    </p:spTree>
    <p:extLst>
      <p:ext uri="{BB962C8B-B14F-4D97-AF65-F5344CB8AC3E}">
        <p14:creationId xmlns:p14="http://schemas.microsoft.com/office/powerpoint/2010/main" val="548069262"/>
      </p:ext>
    </p:extLst>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sp>
        <p:nvSpPr>
          <p:cNvPr id="2" name="TextBox 1">
            <a:extLst>
              <a:ext uri="{FF2B5EF4-FFF2-40B4-BE49-F238E27FC236}">
                <a16:creationId xmlns:a16="http://schemas.microsoft.com/office/drawing/2014/main" id="{67AD7316-655D-E257-FDEE-7640B5CD3CF6}"/>
              </a:ext>
            </a:extLst>
          </p:cNvPr>
          <p:cNvSpPr txBox="1"/>
          <p:nvPr/>
        </p:nvSpPr>
        <p:spPr>
          <a:xfrm>
            <a:off x="1905916" y="363554"/>
            <a:ext cx="5634876"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Social Determinants of Health</a:t>
            </a:r>
          </a:p>
        </p:txBody>
      </p:sp>
      <p:sp>
        <p:nvSpPr>
          <p:cNvPr id="4" name="TextBox 3">
            <a:extLst>
              <a:ext uri="{FF2B5EF4-FFF2-40B4-BE49-F238E27FC236}">
                <a16:creationId xmlns:a16="http://schemas.microsoft.com/office/drawing/2014/main" id="{1EEFF295-BD6A-9677-8CFA-BFBE640CF606}"/>
              </a:ext>
            </a:extLst>
          </p:cNvPr>
          <p:cNvSpPr txBox="1"/>
          <p:nvPr/>
        </p:nvSpPr>
        <p:spPr>
          <a:xfrm>
            <a:off x="539825" y="1375772"/>
            <a:ext cx="4704204" cy="393954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
                <a:srgbClr val="0070C0"/>
              </a:buClr>
              <a:buSzTx/>
              <a:buFont typeface="Wingdings" pitchFamily="2" charset="2"/>
              <a:buChar char="q"/>
              <a:tabLst/>
              <a:defRPr/>
            </a:pPr>
            <a:r>
              <a:rPr kumimoji="0" lang="en-US" sz="2000" b="1"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Educational Attainment</a:t>
            </a:r>
          </a:p>
          <a:p>
            <a:pPr marL="800100" marR="0" lvl="1" indent="-34290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In 2020, 84.4% of </a:t>
            </a:r>
            <a:r>
              <a:rPr kumimoji="0" lang="en-US" sz="20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AI/AN </a:t>
            </a: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alone or in combination had at least a high school diploma compared to 93.3% of non-Hispanic Whites (NHW). </a:t>
            </a:r>
          </a:p>
          <a:p>
            <a:pPr marL="800100" marR="0" lvl="1" indent="-34290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20.8% of </a:t>
            </a:r>
            <a:r>
              <a:rPr kumimoji="0" lang="en-US" sz="20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AI/AN </a:t>
            </a: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age </a:t>
            </a:r>
            <a:r>
              <a:rPr kumimoji="0" lang="en-US" sz="2000" b="0" i="0" u="sng"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&gt;</a:t>
            </a: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25 had at least a bachelor's degree compared to 36.9% of NHW. </a:t>
            </a:r>
          </a:p>
          <a:p>
            <a:pPr marL="800100" marR="0" lvl="1" indent="-34290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7.6% of </a:t>
            </a:r>
            <a:r>
              <a:rPr kumimoji="0" lang="en-US" sz="20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AI/AN </a:t>
            </a: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held an advanced graduate or professional degree compared to 13.9% of NHW.</a:t>
            </a:r>
            <a:endParaRPr kumimoji="0" lang="en-US" sz="2000" b="0" i="0" u="none" strike="noStrike" kern="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endParaRPr>
          </a:p>
        </p:txBody>
      </p:sp>
      <p:pic>
        <p:nvPicPr>
          <p:cNvPr id="1026" name="Picture 2" descr="Report: Native American students suspended at higher rates than others">
            <a:extLst>
              <a:ext uri="{FF2B5EF4-FFF2-40B4-BE49-F238E27FC236}">
                <a16:creationId xmlns:a16="http://schemas.microsoft.com/office/drawing/2014/main" id="{78B23A75-D718-643A-6DD3-838297F4A3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5841" y="1199584"/>
            <a:ext cx="3968830" cy="271140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 Brief Sheds Light on the Challenges Facing Native College Students,  Urges More Support - Higher Education Today">
            <a:extLst>
              <a:ext uri="{FF2B5EF4-FFF2-40B4-BE49-F238E27FC236}">
                <a16:creationId xmlns:a16="http://schemas.microsoft.com/office/drawing/2014/main" id="{E533F2AC-06AF-600B-8281-88D64D3FFD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95590" y="3134885"/>
            <a:ext cx="3246992" cy="260674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2,900+ American Indian Student Stock Photos, Pictures &amp; Royalty-Free Images  - iStock | Native american indian student">
            <a:extLst>
              <a:ext uri="{FF2B5EF4-FFF2-40B4-BE49-F238E27FC236}">
                <a16:creationId xmlns:a16="http://schemas.microsoft.com/office/drawing/2014/main" id="{7CE31D42-0735-419A-E5EF-3567E8F48E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5309" y="3482586"/>
            <a:ext cx="3429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161981"/>
      </p:ext>
    </p:extLst>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sp>
        <p:nvSpPr>
          <p:cNvPr id="2" name="TextBox 1">
            <a:extLst>
              <a:ext uri="{FF2B5EF4-FFF2-40B4-BE49-F238E27FC236}">
                <a16:creationId xmlns:a16="http://schemas.microsoft.com/office/drawing/2014/main" id="{67AD7316-655D-E257-FDEE-7640B5CD3CF6}"/>
              </a:ext>
            </a:extLst>
          </p:cNvPr>
          <p:cNvSpPr txBox="1"/>
          <p:nvPr/>
        </p:nvSpPr>
        <p:spPr>
          <a:xfrm>
            <a:off x="1905916" y="363554"/>
            <a:ext cx="5634876"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Social Determinants of Health</a:t>
            </a:r>
          </a:p>
        </p:txBody>
      </p:sp>
      <p:sp>
        <p:nvSpPr>
          <p:cNvPr id="4" name="TextBox 3">
            <a:extLst>
              <a:ext uri="{FF2B5EF4-FFF2-40B4-BE49-F238E27FC236}">
                <a16:creationId xmlns:a16="http://schemas.microsoft.com/office/drawing/2014/main" id="{1EEFF295-BD6A-9677-8CFA-BFBE640CF606}"/>
              </a:ext>
            </a:extLst>
          </p:cNvPr>
          <p:cNvSpPr txBox="1"/>
          <p:nvPr/>
        </p:nvSpPr>
        <p:spPr>
          <a:xfrm>
            <a:off x="5960125" y="1452890"/>
            <a:ext cx="6015210" cy="409342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
                <a:srgbClr val="0070C0"/>
              </a:buClr>
              <a:buSzTx/>
              <a:buFont typeface="Wingdings" pitchFamily="2" charset="2"/>
              <a:buChar char="q"/>
              <a:tabLst/>
              <a:defRPr/>
            </a:pPr>
            <a:r>
              <a:rPr kumimoji="0" lang="en-US" sz="2000" b="1"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Economics</a:t>
            </a:r>
            <a:endPar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endParaRPr>
          </a:p>
          <a:p>
            <a:pPr marL="800100" marR="0" lvl="1" indent="-34290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Median household income for </a:t>
            </a:r>
            <a:r>
              <a:rPr kumimoji="0" lang="en-US" sz="20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AI/AN was</a:t>
            </a: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 $49,906 compared to $71,664 NHW.</a:t>
            </a:r>
          </a:p>
          <a:p>
            <a:pPr marL="800100" marR="0" lvl="1" indent="-34290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7.9% of AI/AN were unemployed compared to 3.7% for NHW</a:t>
            </a:r>
            <a:r>
              <a:rPr kumimoji="0" lang="en-US" sz="2000" b="0" i="0" u="none" strike="noStrike" kern="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Times New Roman" panose="02020603050405020304" pitchFamily="18" charset="0"/>
              </a:rPr>
              <a:t>.</a:t>
            </a:r>
          </a:p>
          <a:p>
            <a:pPr marL="800100" marR="0" lvl="1" indent="-34290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Overall unemployment rate for AI/AN was 7.9% compared to 3.7% for NHW</a:t>
            </a:r>
            <a:r>
              <a:rPr kumimoji="0" lang="en-US" sz="2000" b="0" i="0" u="none" strike="noStrike" kern="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Times New Roman" panose="02020603050405020304" pitchFamily="18" charset="0"/>
              </a:rPr>
              <a:t>.</a:t>
            </a:r>
            <a:endParaRPr kumimoji="0" lang="en-US" sz="20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32.0% of AI/AN </a:t>
            </a:r>
            <a:r>
              <a:rPr kumimoji="0" lang="en-US" sz="2000" b="0" i="0" u="sng"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&gt;</a:t>
            </a: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age 16 work in management and professional occupations compared to 44.8% of NHW.</a:t>
            </a:r>
          </a:p>
          <a:p>
            <a:pPr marL="800100" marR="0" lvl="1" indent="-34290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2019, 20.3% of this population live at the poverty level, as compared to 9.0% of NHW.</a:t>
            </a:r>
            <a:endParaRPr kumimoji="0" lang="en-US" sz="2000" b="0" i="0"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endParaRPr>
          </a:p>
        </p:txBody>
      </p:sp>
      <p:pic>
        <p:nvPicPr>
          <p:cNvPr id="2050" name="Picture 2" descr="We are still here': Native Americans fight to be counted in US census |  Census | The Guardian">
            <a:extLst>
              <a:ext uri="{FF2B5EF4-FFF2-40B4-BE49-F238E27FC236}">
                <a16:creationId xmlns:a16="http://schemas.microsoft.com/office/drawing/2014/main" id="{AFA294EB-FB77-C590-C049-1B3AEDD3C3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579" y="1452889"/>
            <a:ext cx="4481875" cy="246911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CAIED - National Center for American Indian Enterprise Development - Home  | Facebook">
            <a:extLst>
              <a:ext uri="{FF2B5EF4-FFF2-40B4-BE49-F238E27FC236}">
                <a16:creationId xmlns:a16="http://schemas.microsoft.com/office/drawing/2014/main" id="{D5181030-421C-61B3-AF8B-EB07C5CB3A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6029" y="3499603"/>
            <a:ext cx="3797300" cy="2287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8232884"/>
      </p:ext>
    </p:extLst>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sp>
        <p:nvSpPr>
          <p:cNvPr id="2" name="TextBox 1">
            <a:extLst>
              <a:ext uri="{FF2B5EF4-FFF2-40B4-BE49-F238E27FC236}">
                <a16:creationId xmlns:a16="http://schemas.microsoft.com/office/drawing/2014/main" id="{67AD7316-655D-E257-FDEE-7640B5CD3CF6}"/>
              </a:ext>
            </a:extLst>
          </p:cNvPr>
          <p:cNvSpPr txBox="1"/>
          <p:nvPr/>
        </p:nvSpPr>
        <p:spPr>
          <a:xfrm>
            <a:off x="1905916" y="363554"/>
            <a:ext cx="5634876"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Social Determinants of Health</a:t>
            </a:r>
          </a:p>
        </p:txBody>
      </p:sp>
      <p:sp>
        <p:nvSpPr>
          <p:cNvPr id="4" name="TextBox 3">
            <a:extLst>
              <a:ext uri="{FF2B5EF4-FFF2-40B4-BE49-F238E27FC236}">
                <a16:creationId xmlns:a16="http://schemas.microsoft.com/office/drawing/2014/main" id="{BC38305F-5E7A-B3FE-C881-8BA1623797CD}"/>
              </a:ext>
            </a:extLst>
          </p:cNvPr>
          <p:cNvSpPr txBox="1"/>
          <p:nvPr/>
        </p:nvSpPr>
        <p:spPr>
          <a:xfrm>
            <a:off x="429683" y="1270336"/>
            <a:ext cx="6683527" cy="455509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600"/>
              </a:spcAft>
              <a:buClr>
                <a:srgbClr val="0070C0"/>
              </a:buClr>
              <a:buSzTx/>
              <a:buFont typeface="Wingdings" pitchFamily="2" charset="2"/>
              <a:buChar char="q"/>
              <a:tabLst/>
              <a:defRPr/>
            </a:pPr>
            <a:r>
              <a:rPr kumimoji="0" lang="en-US" sz="2000" b="1"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Insurance Coverage</a:t>
            </a:r>
          </a:p>
          <a:p>
            <a:pPr marL="635000" marR="0" lvl="0" indent="-28575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51.9% of AI/AN alone or in combination had private health insurance coverage compared to 74.7% of NHW. </a:t>
            </a:r>
          </a:p>
          <a:p>
            <a:pPr marL="635000" marR="0" lvl="0" indent="-28575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42.1% of AI/ANs relied on Medicaid or public health insurance coverage compared to 34.3% of NHW.</a:t>
            </a:r>
          </a:p>
          <a:p>
            <a:pPr marL="635000" marR="0" lvl="0" indent="-285750" algn="l" defTabSz="914400" rtl="0" eaLnBrk="1" fontAlgn="auto" latinLnBrk="0" hangingPunct="1">
              <a:lnSpc>
                <a:spcPct val="100000"/>
              </a:lnSpc>
              <a:spcBef>
                <a:spcPts val="0"/>
              </a:spcBef>
              <a:spcAft>
                <a:spcPts val="12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14.9% of AI/ANs had no health insurance coverage compared to 6.3% of NHW.</a:t>
            </a:r>
            <a:endParaRPr kumimoji="0" lang="en-US" sz="2000" b="0" i="0" u="none" strike="noStrike" kern="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600"/>
              </a:spcAft>
              <a:buClr>
                <a:srgbClr val="0070C0"/>
              </a:buClr>
              <a:buSzTx/>
              <a:buFont typeface="Wingdings" pitchFamily="2" charset="2"/>
              <a:buChar char="q"/>
              <a:tabLst/>
              <a:defRPr/>
            </a:pPr>
            <a:r>
              <a:rPr kumimoji="0" lang="en-US" sz="2000" b="1" i="0" u="none" strike="noStrike" kern="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rPr>
              <a:t>Causes of Death</a:t>
            </a:r>
          </a:p>
          <a:p>
            <a:pPr marL="635000" marR="0" lvl="0" indent="-28575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0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mn-cs"/>
              </a:rPr>
              <a:t>Some of the leading diseases and causes of death among AI/AN are heart disease, cancer, unintentional injuries (accidents), diabetes, and stroke.</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Prospective Number of Native American Doctors, Nurses Declining">
            <a:extLst>
              <a:ext uri="{FF2B5EF4-FFF2-40B4-BE49-F238E27FC236}">
                <a16:creationId xmlns:a16="http://schemas.microsoft.com/office/drawing/2014/main" id="{0A932835-8A48-3F9F-4FE2-5F151C598B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2429" y="1274427"/>
            <a:ext cx="3902927" cy="227345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dian Health Service - Wikipedia">
            <a:extLst>
              <a:ext uri="{FF2B5EF4-FFF2-40B4-BE49-F238E27FC236}">
                <a16:creationId xmlns:a16="http://schemas.microsoft.com/office/drawing/2014/main" id="{7706B7B5-C9BF-7D57-872F-62DEA0A684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1816" y="2916011"/>
            <a:ext cx="1147394" cy="136605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iabetes-related kidney disease drops among Native Americans | PBS News  Weekend">
            <a:extLst>
              <a:ext uri="{FF2B5EF4-FFF2-40B4-BE49-F238E27FC236}">
                <a16:creationId xmlns:a16="http://schemas.microsoft.com/office/drawing/2014/main" id="{B5162C8C-A70A-E2AD-B205-FF2C926E7B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99272" y="3429000"/>
            <a:ext cx="3902927" cy="2443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096243"/>
      </p:ext>
    </p:extLst>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sp>
        <p:nvSpPr>
          <p:cNvPr id="5" name="TextBox 4">
            <a:extLst>
              <a:ext uri="{FF2B5EF4-FFF2-40B4-BE49-F238E27FC236}">
                <a16:creationId xmlns:a16="http://schemas.microsoft.com/office/drawing/2014/main" id="{F85DBF2B-D4F6-79E9-6247-188C7ABFB568}"/>
              </a:ext>
            </a:extLst>
          </p:cNvPr>
          <p:cNvSpPr txBox="1"/>
          <p:nvPr/>
        </p:nvSpPr>
        <p:spPr>
          <a:xfrm>
            <a:off x="5586761" y="1367107"/>
            <a:ext cx="6289422" cy="4298613"/>
          </a:xfrm>
          <a:prstGeom prst="rect">
            <a:avLst/>
          </a:prstGeom>
          <a:noFill/>
        </p:spPr>
        <p:txBody>
          <a:bodyPr wrap="square">
            <a:spAutoFit/>
          </a:bodyPr>
          <a:lstStyle/>
          <a:p>
            <a:pPr marL="404813" marR="0" lvl="0" indent="-404813" algn="l" defTabSz="914400" rtl="0" eaLnBrk="1" fontAlgn="auto" latinLnBrk="0" hangingPunct="1">
              <a:lnSpc>
                <a:spcPct val="100000"/>
              </a:lnSpc>
              <a:spcBef>
                <a:spcPts val="0"/>
              </a:spcBef>
              <a:spcAft>
                <a:spcPts val="400"/>
              </a:spcAft>
              <a:buClr>
                <a:srgbClr val="0070C0"/>
              </a:buClr>
              <a:buSzTx/>
              <a:buFont typeface="Wingdings" pitchFamily="2" charset="2"/>
              <a:buChar char="q"/>
              <a:tabLst/>
              <a:defRPr/>
            </a:pPr>
            <a:r>
              <a:rPr kumimoji="0" lang="en-US" sz="20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AI/AN experience serious psychological distress 1.5 times more than the general population.</a:t>
            </a:r>
          </a:p>
          <a:p>
            <a:pPr marL="404813" marR="0" lvl="0" indent="-404813" algn="l" defTabSz="914400" rtl="0" eaLnBrk="1" fontAlgn="auto" latinLnBrk="0" hangingPunct="1">
              <a:lnSpc>
                <a:spcPct val="100000"/>
              </a:lnSpc>
              <a:spcBef>
                <a:spcPts val="0"/>
              </a:spcBef>
              <a:spcAft>
                <a:spcPts val="400"/>
              </a:spcAft>
              <a:buClr>
                <a:srgbClr val="0070C0"/>
              </a:buClr>
              <a:buSzTx/>
              <a:buFont typeface="Wingdings" pitchFamily="2" charset="2"/>
              <a:buChar char="q"/>
              <a:tabLst/>
              <a:defRPr/>
            </a:pPr>
            <a:r>
              <a:rPr kumimoji="0" lang="en-US" sz="20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AI/AN experience PTSD more than twice as often as the general population.</a:t>
            </a:r>
          </a:p>
          <a:p>
            <a:pPr marL="404813" marR="0" lvl="0" indent="-404813" algn="l" defTabSz="914400" rtl="0" eaLnBrk="1" fontAlgn="auto" latinLnBrk="0" hangingPunct="1">
              <a:lnSpc>
                <a:spcPct val="100000"/>
              </a:lnSpc>
              <a:spcBef>
                <a:spcPts val="0"/>
              </a:spcBef>
              <a:spcAft>
                <a:spcPts val="400"/>
              </a:spcAft>
              <a:buClr>
                <a:srgbClr val="0070C0"/>
              </a:buClr>
              <a:buSzTx/>
              <a:buFont typeface="Wingdings" pitchFamily="2" charset="2"/>
              <a:buChar char="q"/>
              <a:tabLst/>
              <a:defRPr/>
            </a:pPr>
            <a:r>
              <a:rPr kumimoji="0" lang="en-US" sz="20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The overall death rate from suicide AI/AN adults is about 20 percent higher compared to NHW.</a:t>
            </a:r>
          </a:p>
          <a:p>
            <a:pPr marL="404813" marR="0" lvl="0" indent="-404813" algn="l" defTabSz="914400" rtl="0" eaLnBrk="1" fontAlgn="auto" latinLnBrk="0" hangingPunct="1">
              <a:lnSpc>
                <a:spcPct val="100000"/>
              </a:lnSpc>
              <a:spcBef>
                <a:spcPts val="0"/>
              </a:spcBef>
              <a:spcAft>
                <a:spcPts val="400"/>
              </a:spcAft>
              <a:buClr>
                <a:srgbClr val="0070C0"/>
              </a:buClr>
              <a:buSzTx/>
              <a:buFont typeface="Wingdings" pitchFamily="2" charset="2"/>
              <a:buChar char="q"/>
              <a:tabLst/>
              <a:defRPr/>
            </a:pPr>
            <a:r>
              <a:rPr kumimoji="0" lang="en-US" sz="20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Approximately 9% of AI/AN </a:t>
            </a:r>
            <a:r>
              <a:rPr kumimoji="0" lang="en-US" sz="2000" b="0" i="0" u="sng"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&gt;</a:t>
            </a:r>
            <a:r>
              <a:rPr kumimoji="0" lang="en-US" sz="20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ages 18 had co-occurring mental illness and substance use disorder in the past year—almost three times that of the general population.</a:t>
            </a:r>
          </a:p>
          <a:p>
            <a:pPr marL="404813" marR="0" lvl="0" indent="-404813" algn="l" defTabSz="914400" rtl="0" eaLnBrk="1" fontAlgn="auto" latinLnBrk="0" hangingPunct="1">
              <a:lnSpc>
                <a:spcPct val="100000"/>
              </a:lnSpc>
              <a:spcBef>
                <a:spcPts val="0"/>
              </a:spcBef>
              <a:spcAft>
                <a:spcPts val="400"/>
              </a:spcAft>
              <a:buClr>
                <a:srgbClr val="0070C0"/>
              </a:buClr>
              <a:buSzTx/>
              <a:buFont typeface="Wingdings" pitchFamily="2" charset="2"/>
              <a:buChar char="q"/>
              <a:tabLst/>
              <a:defRPr/>
            </a:pPr>
            <a:r>
              <a:rPr kumimoji="0" lang="en-US" sz="2000" b="0" i="0" u="none" strike="noStrike" kern="120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Substantial disparities in social determinants of health contribute to their poorer mental health and employability.</a:t>
            </a:r>
          </a:p>
        </p:txBody>
      </p:sp>
      <p:pic>
        <p:nvPicPr>
          <p:cNvPr id="4100" name="Picture 4" descr="60+ Native American Crying Stock Photos, Pictures &amp; Royalty-Free Images -  iStock">
            <a:extLst>
              <a:ext uri="{FF2B5EF4-FFF2-40B4-BE49-F238E27FC236}">
                <a16:creationId xmlns:a16="http://schemas.microsoft.com/office/drawing/2014/main" id="{C1DD33EE-69DD-E82D-C0E7-6D8BCD3AE7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817" y="2631688"/>
            <a:ext cx="2235200" cy="324794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Lack of guidance' compounds barriers to mental health care in pediatric  rheumatology">
            <a:extLst>
              <a:ext uri="{FF2B5EF4-FFF2-40B4-BE49-F238E27FC236}">
                <a16:creationId xmlns:a16="http://schemas.microsoft.com/office/drawing/2014/main" id="{6D1071C4-9AEC-3D66-8DEE-5A2D99A0D8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7476" y="1199584"/>
            <a:ext cx="3937000" cy="20701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0DF83ED8-1833-59FF-483C-316B3894F6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51017" y="3269684"/>
            <a:ext cx="2643459" cy="26099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8592B60-1FF5-DC44-B96C-570F6CCAE498}"/>
              </a:ext>
            </a:extLst>
          </p:cNvPr>
          <p:cNvSpPr txBox="1"/>
          <p:nvPr/>
        </p:nvSpPr>
        <p:spPr>
          <a:xfrm>
            <a:off x="1817648" y="78060"/>
            <a:ext cx="7114576" cy="104644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American Indians and Alaska Natives: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The Behavioral Health Landscape</a:t>
            </a:r>
          </a:p>
        </p:txBody>
      </p:sp>
    </p:spTree>
    <p:extLst>
      <p:ext uri="{BB962C8B-B14F-4D97-AF65-F5344CB8AC3E}">
        <p14:creationId xmlns:p14="http://schemas.microsoft.com/office/powerpoint/2010/main" val="2525908724"/>
      </p:ext>
    </p:extLst>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sp>
        <p:nvSpPr>
          <p:cNvPr id="3" name="TextBox 2">
            <a:extLst>
              <a:ext uri="{FF2B5EF4-FFF2-40B4-BE49-F238E27FC236}">
                <a16:creationId xmlns:a16="http://schemas.microsoft.com/office/drawing/2014/main" id="{91279F42-77F0-66E0-D154-062D8812D5A8}"/>
              </a:ext>
            </a:extLst>
          </p:cNvPr>
          <p:cNvSpPr txBox="1"/>
          <p:nvPr/>
        </p:nvSpPr>
        <p:spPr>
          <a:xfrm>
            <a:off x="483619" y="1350904"/>
            <a:ext cx="10923195" cy="4462760"/>
          </a:xfrm>
          <a:prstGeom prst="rect">
            <a:avLst/>
          </a:prstGeom>
          <a:noFill/>
        </p:spPr>
        <p:txBody>
          <a:bodyPr wrap="square">
            <a:spAutoFit/>
          </a:bodyPr>
          <a:lstStyle/>
          <a:p>
            <a:pPr marL="349250" marR="0" lvl="0" indent="-349250" algn="just" defTabSz="914400" rtl="0" eaLnBrk="1" fontAlgn="auto" latinLnBrk="0" hangingPunct="1">
              <a:lnSpc>
                <a:spcPct val="100000"/>
              </a:lnSpc>
              <a:spcBef>
                <a:spcPts val="0"/>
              </a:spcBef>
              <a:spcAft>
                <a:spcPts val="600"/>
              </a:spcAft>
              <a:buClr>
                <a:srgbClr val="0070C0"/>
              </a:buClr>
              <a:buSzTx/>
              <a:buFont typeface="Wingdings" pitchFamily="2" charset="2"/>
              <a:buChar char="q"/>
              <a:tabLst/>
              <a:defRPr/>
            </a:pPr>
            <a:r>
              <a:rPr kumimoji="0" lang="en-US" sz="2400" b="0" i="0" u="none" strike="noStrike" kern="100" cap="none" spc="0" normalizeH="0" baseline="0" noProof="0" dirty="0">
                <a:ln>
                  <a:noFill/>
                </a:ln>
                <a:solidFill>
                  <a:srgbClr val="202124"/>
                </a:solidFill>
                <a:effectLst/>
                <a:uLnTx/>
                <a:uFillTx/>
                <a:latin typeface="Arial"/>
                <a:ea typeface="Calibri" panose="020F0502020204030204" pitchFamily="34" charset="0"/>
                <a:cs typeface="Times New Roman" panose="02020603050405020304" pitchFamily="18" charset="0"/>
              </a:rPr>
              <a:t>  Opioids include: </a:t>
            </a:r>
          </a:p>
          <a:p>
            <a:pPr marL="806450" marR="0" lvl="2" indent="-34925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400" b="0" i="0" u="none" strike="noStrike" kern="100" cap="none" spc="0" normalizeH="0" baseline="0" noProof="0" dirty="0">
                <a:ln>
                  <a:noFill/>
                </a:ln>
                <a:solidFill>
                  <a:srgbClr val="040C28"/>
                </a:solidFill>
                <a:effectLst/>
                <a:uLnTx/>
                <a:uFillTx/>
                <a:latin typeface="Arial"/>
                <a:ea typeface="Calibri" panose="020F0502020204030204" pitchFamily="34" charset="0"/>
                <a:cs typeface="Times New Roman" panose="02020603050405020304" pitchFamily="18" charset="0"/>
              </a:rPr>
              <a:t>Prescription products such as oxycodone, hydrocodone, morphine, methadone, and fentanyl, and</a:t>
            </a:r>
          </a:p>
          <a:p>
            <a:pPr marL="806450" marR="0" lvl="2" indent="-349250" algn="l" defTabSz="914400" rtl="0" eaLnBrk="1" fontAlgn="auto" latinLnBrk="0" hangingPunct="1">
              <a:lnSpc>
                <a:spcPct val="100000"/>
              </a:lnSpc>
              <a:spcBef>
                <a:spcPts val="0"/>
              </a:spcBef>
              <a:spcAft>
                <a:spcPts val="600"/>
              </a:spcAft>
              <a:buClr>
                <a:srgbClr val="0070C0"/>
              </a:buClr>
              <a:buSzTx/>
              <a:buFont typeface="Courier New" panose="02070309020205020404" pitchFamily="49" charset="0"/>
              <a:buChar char="o"/>
              <a:tabLst/>
              <a:defRPr/>
            </a:pPr>
            <a:r>
              <a:rPr kumimoji="0" lang="en-US" sz="2400" b="0" i="0" u="none" strike="noStrike" kern="100" cap="none" spc="0" normalizeH="0" baseline="0" noProof="0" dirty="0">
                <a:ln>
                  <a:noFill/>
                </a:ln>
                <a:solidFill>
                  <a:srgbClr val="040C28"/>
                </a:solidFill>
                <a:effectLst/>
                <a:uLnTx/>
                <a:uFillTx/>
                <a:latin typeface="Arial"/>
                <a:ea typeface="Calibri" panose="020F0502020204030204" pitchFamily="34" charset="0"/>
                <a:cs typeface="Times New Roman" panose="02020603050405020304" pitchFamily="18" charset="0"/>
              </a:rPr>
              <a:t>Illegal drugs including heroin and illicitly manufactured fentanyl</a:t>
            </a:r>
            <a:r>
              <a:rPr kumimoji="0" lang="en-US" sz="2400" b="0" i="0" u="none" strike="noStrike" kern="100" cap="none" spc="0" normalizeH="0" baseline="0" noProof="0" dirty="0">
                <a:ln>
                  <a:noFill/>
                </a:ln>
                <a:solidFill>
                  <a:srgbClr val="202124"/>
                </a:solidFill>
                <a:effectLst/>
                <a:uLnTx/>
                <a:uFillTx/>
                <a:latin typeface="Arial"/>
                <a:ea typeface="Calibri" panose="020F0502020204030204" pitchFamily="34" charset="0"/>
                <a:cs typeface="Times New Roman" panose="02020603050405020304" pitchFamily="18" charset="0"/>
              </a:rPr>
              <a:t>.</a:t>
            </a:r>
          </a:p>
          <a:p>
            <a:pPr marL="349250" marR="0" lvl="0" indent="-349250" algn="l" defTabSz="914400" rtl="0" eaLnBrk="1" fontAlgn="auto" latinLnBrk="0" hangingPunct="1">
              <a:lnSpc>
                <a:spcPct val="100000"/>
              </a:lnSpc>
              <a:spcBef>
                <a:spcPts val="0"/>
              </a:spcBef>
              <a:spcAft>
                <a:spcPts val="600"/>
              </a:spcAft>
              <a:buClr>
                <a:srgbClr val="0070C0"/>
              </a:buClr>
              <a:buSzTx/>
              <a:buFont typeface="Wingdings" pitchFamily="2" charset="2"/>
              <a:buChar char="q"/>
              <a:tabLst/>
              <a:defRPr/>
            </a:pPr>
            <a:r>
              <a:rPr kumimoji="0" lang="en-US" sz="2400" b="0" i="0" u="none" strike="noStrike" kern="100" cap="none" spc="0" normalizeH="0" baseline="0" noProof="0" dirty="0">
                <a:ln>
                  <a:noFill/>
                </a:ln>
                <a:solidFill>
                  <a:srgbClr val="000000"/>
                </a:solidFill>
                <a:effectLst/>
                <a:uLnTx/>
                <a:uFillTx/>
                <a:latin typeface="Arial"/>
                <a:ea typeface="Calibri" panose="020F0502020204030204" pitchFamily="34" charset="0"/>
                <a:cs typeface="Times New Roman" panose="02020603050405020304" pitchFamily="18" charset="0"/>
              </a:rPr>
              <a:t> American Indians and Alaska Natives had the second-highest rate of opioid overdose out of all U.S. racial and ethnic groups in 2019, and the second and third highest overdose death rates from heroin and synthetic opioids, respectively, according to the Centers for Disease Control and Prevention.</a:t>
            </a:r>
            <a:endParaRPr kumimoji="0" lang="en-US" sz="2400" b="0" i="0" u="none" strike="noStrike" kern="0" cap="none" spc="0" normalizeH="0" baseline="0" noProof="0" dirty="0">
              <a:ln>
                <a:noFill/>
              </a:ln>
              <a:solidFill>
                <a:srgbClr val="4D5156"/>
              </a:solidFill>
              <a:effectLst/>
              <a:uLnTx/>
              <a:uFillTx/>
              <a:latin typeface="Arial"/>
              <a:ea typeface="Times New Roman" panose="02020603050405020304" pitchFamily="18" charset="0"/>
              <a:cs typeface="Times New Roman" panose="02020603050405020304" pitchFamily="18" charset="0"/>
            </a:endParaRPr>
          </a:p>
          <a:p>
            <a:pPr marL="349250" marR="0" lvl="0" indent="-349250" algn="l" defTabSz="914400" rtl="0" eaLnBrk="1" fontAlgn="auto" latinLnBrk="0" hangingPunct="1">
              <a:lnSpc>
                <a:spcPct val="100000"/>
              </a:lnSpc>
              <a:spcBef>
                <a:spcPts val="0"/>
              </a:spcBef>
              <a:spcAft>
                <a:spcPts val="0"/>
              </a:spcAft>
              <a:buClr>
                <a:srgbClr val="0070C0"/>
              </a:buClr>
              <a:buSzTx/>
              <a:buFont typeface="Wingdings" pitchFamily="2" charset="2"/>
              <a:buChar char="q"/>
              <a:tabLst/>
              <a:defRPr/>
            </a:pPr>
            <a:r>
              <a:rPr kumimoji="0" lang="en-US" sz="2400" b="0" i="0" u="none" strike="noStrike" kern="0" cap="none" spc="0" normalizeH="0" baseline="0" noProof="0" dirty="0">
                <a:ln>
                  <a:noFill/>
                </a:ln>
                <a:solidFill>
                  <a:srgbClr val="000000"/>
                </a:solidFill>
                <a:effectLst/>
                <a:uLnTx/>
                <a:uFillTx/>
                <a:latin typeface="Arial"/>
                <a:ea typeface="Times New Roman" panose="02020603050405020304" pitchFamily="18" charset="0"/>
                <a:cs typeface="Times New Roman" panose="02020603050405020304" pitchFamily="18" charset="0"/>
              </a:rPr>
              <a:t>Johnson &amp; Johnson and three major U.S. drug distributors agreed to pay nearly $590 million to Native American tribes heavily affected by the opioid crisis to resolve litigation against the companies</a:t>
            </a:r>
            <a:r>
              <a:rPr kumimoji="0" lang="en-US" sz="24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A95E1AD-28E7-7722-5C9E-2068012986D0}"/>
              </a:ext>
            </a:extLst>
          </p:cNvPr>
          <p:cNvSpPr txBox="1"/>
          <p:nvPr/>
        </p:nvSpPr>
        <p:spPr>
          <a:xfrm>
            <a:off x="1984921" y="345688"/>
            <a:ext cx="7290778"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The Opioid Epidemic in Indian Country</a:t>
            </a:r>
          </a:p>
        </p:txBody>
      </p:sp>
    </p:spTree>
    <p:extLst>
      <p:ext uri="{BB962C8B-B14F-4D97-AF65-F5344CB8AC3E}">
        <p14:creationId xmlns:p14="http://schemas.microsoft.com/office/powerpoint/2010/main" val="2778364916"/>
      </p:ext>
    </p:extLst>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pic>
        <p:nvPicPr>
          <p:cNvPr id="3" name="Picture 2" descr="Chart, line chart&#10;&#10;Description automatically generated">
            <a:extLst>
              <a:ext uri="{FF2B5EF4-FFF2-40B4-BE49-F238E27FC236}">
                <a16:creationId xmlns:a16="http://schemas.microsoft.com/office/drawing/2014/main" id="{DEA37AB3-1F20-41B1-8BA0-A5CF8BC39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7850" y="1199585"/>
            <a:ext cx="7772400" cy="4637690"/>
          </a:xfrm>
          <a:prstGeom prst="rect">
            <a:avLst/>
          </a:prstGeom>
        </p:spPr>
      </p:pic>
      <p:sp>
        <p:nvSpPr>
          <p:cNvPr id="5" name="TextBox 4">
            <a:extLst>
              <a:ext uri="{FF2B5EF4-FFF2-40B4-BE49-F238E27FC236}">
                <a16:creationId xmlns:a16="http://schemas.microsoft.com/office/drawing/2014/main" id="{E48EB7A1-1E4D-9FF3-1C99-C9DA5739722F}"/>
              </a:ext>
            </a:extLst>
          </p:cNvPr>
          <p:cNvSpPr txBox="1"/>
          <p:nvPr/>
        </p:nvSpPr>
        <p:spPr>
          <a:xfrm>
            <a:off x="1851107" y="367991"/>
            <a:ext cx="8672567"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Opioid Overdose Deaths among Native People</a:t>
            </a:r>
          </a:p>
        </p:txBody>
      </p:sp>
    </p:spTree>
    <p:extLst>
      <p:ext uri="{BB962C8B-B14F-4D97-AF65-F5344CB8AC3E}">
        <p14:creationId xmlns:p14="http://schemas.microsoft.com/office/powerpoint/2010/main" val="1553955718"/>
      </p:ext>
    </p:extLst>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pic>
        <p:nvPicPr>
          <p:cNvPr id="3" name="Picture 2" descr="Chart, bar chart, waterfall chart&#10;&#10;Description automatically generated">
            <a:extLst>
              <a:ext uri="{FF2B5EF4-FFF2-40B4-BE49-F238E27FC236}">
                <a16:creationId xmlns:a16="http://schemas.microsoft.com/office/drawing/2014/main" id="{7BFDC65B-0F10-3F0E-37FC-ADABC83F0A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9131" y="1199584"/>
            <a:ext cx="7772400" cy="4669588"/>
          </a:xfrm>
          <a:prstGeom prst="rect">
            <a:avLst/>
          </a:prstGeom>
        </p:spPr>
      </p:pic>
      <p:sp>
        <p:nvSpPr>
          <p:cNvPr id="4" name="TextBox 3">
            <a:extLst>
              <a:ext uri="{FF2B5EF4-FFF2-40B4-BE49-F238E27FC236}">
                <a16:creationId xmlns:a16="http://schemas.microsoft.com/office/drawing/2014/main" id="{18A7A0E1-4194-DA83-AA74-86475FE1BFCA}"/>
              </a:ext>
            </a:extLst>
          </p:cNvPr>
          <p:cNvSpPr txBox="1"/>
          <p:nvPr/>
        </p:nvSpPr>
        <p:spPr>
          <a:xfrm>
            <a:off x="1851107" y="367991"/>
            <a:ext cx="8672567"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Opioid Overdose Deaths among Native People</a:t>
            </a:r>
          </a:p>
        </p:txBody>
      </p:sp>
    </p:spTree>
    <p:extLst>
      <p:ext uri="{BB962C8B-B14F-4D97-AF65-F5344CB8AC3E}">
        <p14:creationId xmlns:p14="http://schemas.microsoft.com/office/powerpoint/2010/main" val="1636913842"/>
      </p:ext>
    </p:extLst>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pic>
        <p:nvPicPr>
          <p:cNvPr id="6" name="Picture 5" descr="Chart, waterfall chart&#10;&#10;Description automatically generated">
            <a:extLst>
              <a:ext uri="{FF2B5EF4-FFF2-40B4-BE49-F238E27FC236}">
                <a16:creationId xmlns:a16="http://schemas.microsoft.com/office/drawing/2014/main" id="{D4AA588E-5D57-D55E-8A77-D80E4B1D59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73349" y="1199584"/>
            <a:ext cx="7772400" cy="4658956"/>
          </a:xfrm>
          <a:prstGeom prst="rect">
            <a:avLst/>
          </a:prstGeom>
        </p:spPr>
      </p:pic>
      <p:sp>
        <p:nvSpPr>
          <p:cNvPr id="7" name="TextBox 6">
            <a:extLst>
              <a:ext uri="{FF2B5EF4-FFF2-40B4-BE49-F238E27FC236}">
                <a16:creationId xmlns:a16="http://schemas.microsoft.com/office/drawing/2014/main" id="{F1F4BB3F-E132-8C7B-9953-5FFA3A693B27}"/>
              </a:ext>
            </a:extLst>
          </p:cNvPr>
          <p:cNvSpPr txBox="1"/>
          <p:nvPr/>
        </p:nvSpPr>
        <p:spPr>
          <a:xfrm>
            <a:off x="1784200" y="367991"/>
            <a:ext cx="8669361"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Heroin Overdose Deaths among Native People</a:t>
            </a:r>
          </a:p>
        </p:txBody>
      </p:sp>
    </p:spTree>
    <p:extLst>
      <p:ext uri="{BB962C8B-B14F-4D97-AF65-F5344CB8AC3E}">
        <p14:creationId xmlns:p14="http://schemas.microsoft.com/office/powerpoint/2010/main" val="3431346079"/>
      </p:ext>
    </p:extLst>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B8415BF9-A0F8-FD42-D7ED-652A2B8B02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800" y="1199585"/>
            <a:ext cx="7772400" cy="4627058"/>
          </a:xfrm>
          <a:prstGeom prst="rect">
            <a:avLst/>
          </a:prstGeom>
        </p:spPr>
      </p:pic>
      <p:sp>
        <p:nvSpPr>
          <p:cNvPr id="4" name="TextBox 3">
            <a:extLst>
              <a:ext uri="{FF2B5EF4-FFF2-40B4-BE49-F238E27FC236}">
                <a16:creationId xmlns:a16="http://schemas.microsoft.com/office/drawing/2014/main" id="{F180DA2F-B422-A797-3788-C56B33185247}"/>
              </a:ext>
            </a:extLst>
          </p:cNvPr>
          <p:cNvSpPr txBox="1"/>
          <p:nvPr/>
        </p:nvSpPr>
        <p:spPr>
          <a:xfrm>
            <a:off x="1795351" y="367991"/>
            <a:ext cx="6009787"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Opioid Use among Native Youth</a:t>
            </a:r>
          </a:p>
        </p:txBody>
      </p:sp>
    </p:spTree>
    <p:extLst>
      <p:ext uri="{BB962C8B-B14F-4D97-AF65-F5344CB8AC3E}">
        <p14:creationId xmlns:p14="http://schemas.microsoft.com/office/powerpoint/2010/main" val="1926513861"/>
      </p:ext>
    </p:extLst>
  </p:cSld>
  <p:clrMapOvr>
    <a:masterClrMapping/>
  </p:clrMapOvr>
  <p:transition>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pic>
        <p:nvPicPr>
          <p:cNvPr id="2" name="Picture 1">
            <a:extLst>
              <a:ext uri="{FF2B5EF4-FFF2-40B4-BE49-F238E27FC236}">
                <a16:creationId xmlns:a16="http://schemas.microsoft.com/office/drawing/2014/main" id="{17AB2A5D-AEAE-4454-227B-BF5EC4520D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8550" y="1206630"/>
            <a:ext cx="7454900" cy="4660769"/>
          </a:xfrm>
          <a:prstGeom prst="rect">
            <a:avLst/>
          </a:prstGeom>
        </p:spPr>
      </p:pic>
      <p:sp>
        <p:nvSpPr>
          <p:cNvPr id="3" name="TextBox 2">
            <a:extLst>
              <a:ext uri="{FF2B5EF4-FFF2-40B4-BE49-F238E27FC236}">
                <a16:creationId xmlns:a16="http://schemas.microsoft.com/office/drawing/2014/main" id="{4CF5D94C-2AC4-A2A2-A3F8-422917994730}"/>
              </a:ext>
            </a:extLst>
          </p:cNvPr>
          <p:cNvSpPr txBox="1"/>
          <p:nvPr/>
        </p:nvSpPr>
        <p:spPr>
          <a:xfrm>
            <a:off x="1927952" y="462707"/>
            <a:ext cx="10158807"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Disability among American Indians and Alaska Natives</a:t>
            </a:r>
          </a:p>
        </p:txBody>
      </p:sp>
    </p:spTree>
    <p:extLst>
      <p:ext uri="{BB962C8B-B14F-4D97-AF65-F5344CB8AC3E}">
        <p14:creationId xmlns:p14="http://schemas.microsoft.com/office/powerpoint/2010/main" val="2991643975"/>
      </p:ext>
    </p:extLst>
  </p:cSld>
  <p:clrMapOvr>
    <a:masterClrMapping/>
  </p:clrMapOvr>
  <p:transition>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pic>
        <p:nvPicPr>
          <p:cNvPr id="2" name="Picture 1">
            <a:extLst>
              <a:ext uri="{FF2B5EF4-FFF2-40B4-BE49-F238E27FC236}">
                <a16:creationId xmlns:a16="http://schemas.microsoft.com/office/drawing/2014/main" id="{4A20C34E-452C-88A4-8421-A1E5C1CE1D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2700" y="1206630"/>
            <a:ext cx="7086600" cy="4679819"/>
          </a:xfrm>
          <a:prstGeom prst="rect">
            <a:avLst/>
          </a:prstGeom>
        </p:spPr>
      </p:pic>
      <p:sp>
        <p:nvSpPr>
          <p:cNvPr id="3" name="TextBox 2">
            <a:extLst>
              <a:ext uri="{FF2B5EF4-FFF2-40B4-BE49-F238E27FC236}">
                <a16:creationId xmlns:a16="http://schemas.microsoft.com/office/drawing/2014/main" id="{E2532D6B-B54C-A5CE-747E-8454CF01CCA8}"/>
              </a:ext>
            </a:extLst>
          </p:cNvPr>
          <p:cNvSpPr txBox="1"/>
          <p:nvPr/>
        </p:nvSpPr>
        <p:spPr>
          <a:xfrm>
            <a:off x="1927952" y="462707"/>
            <a:ext cx="8778365"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Disability Unemployment among Native People</a:t>
            </a:r>
          </a:p>
        </p:txBody>
      </p:sp>
    </p:spTree>
    <p:extLst>
      <p:ext uri="{BB962C8B-B14F-4D97-AF65-F5344CB8AC3E}">
        <p14:creationId xmlns:p14="http://schemas.microsoft.com/office/powerpoint/2010/main" val="2926476323"/>
      </p:ext>
    </p:extLst>
  </p:cSld>
  <p:clrMapOvr>
    <a:masterClrMapping/>
  </p:clrMapOvr>
  <p:transition>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sp>
        <p:nvSpPr>
          <p:cNvPr id="2" name="TextBox 1">
            <a:extLst>
              <a:ext uri="{FF2B5EF4-FFF2-40B4-BE49-F238E27FC236}">
                <a16:creationId xmlns:a16="http://schemas.microsoft.com/office/drawing/2014/main" id="{67AD7316-655D-E257-FDEE-7640B5CD3CF6}"/>
              </a:ext>
            </a:extLst>
          </p:cNvPr>
          <p:cNvSpPr txBox="1"/>
          <p:nvPr/>
        </p:nvSpPr>
        <p:spPr>
          <a:xfrm>
            <a:off x="1905916" y="363554"/>
            <a:ext cx="9688614"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Treatment of Opioid Addiction among Native People</a:t>
            </a:r>
          </a:p>
        </p:txBody>
      </p:sp>
      <p:pic>
        <p:nvPicPr>
          <p:cNvPr id="5122" name="Picture 2" descr="Tribal MAT Project – California MAT Expansion Project">
            <a:extLst>
              <a:ext uri="{FF2B5EF4-FFF2-40B4-BE49-F238E27FC236}">
                <a16:creationId xmlns:a16="http://schemas.microsoft.com/office/drawing/2014/main" id="{962A2119-AE2B-82BA-F106-2FF69BB164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97" y="1232635"/>
            <a:ext cx="3430057" cy="46063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F6CB1E0-7E46-F236-7C3F-154057E85A0D}"/>
              </a:ext>
            </a:extLst>
          </p:cNvPr>
          <p:cNvSpPr txBox="1"/>
          <p:nvPr/>
        </p:nvSpPr>
        <p:spPr>
          <a:xfrm>
            <a:off x="4106392" y="1300223"/>
            <a:ext cx="7816618" cy="446276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600"/>
              </a:spcAft>
              <a:buClr>
                <a:srgbClr val="0070C0"/>
              </a:buClr>
              <a:buSzTx/>
              <a:buFont typeface="Wingdings" pitchFamily="2" charset="2"/>
              <a:buChar char="q"/>
              <a:tabLst/>
              <a:defRPr/>
            </a:pPr>
            <a:r>
              <a:rPr kumimoji="0" lang="en-US" sz="2400" b="0" i="0" u="none" strike="noStrike" kern="1200" cap="none" spc="0" normalizeH="0" baseline="0" noProof="0" dirty="0">
                <a:ln>
                  <a:noFill/>
                </a:ln>
                <a:solidFill>
                  <a:srgbClr val="212121"/>
                </a:solidFill>
                <a:effectLst/>
                <a:uLnTx/>
                <a:uFillTx/>
                <a:latin typeface="Arial"/>
                <a:ea typeface="+mn-ea"/>
                <a:cs typeface="+mn-cs"/>
              </a:rPr>
              <a:t>First national survey of tribal substance abuse treatment programs.</a:t>
            </a:r>
            <a:r>
              <a:rPr kumimoji="0" lang="en-US" sz="2400" b="0" i="0" u="none" strike="noStrike" kern="1200" cap="none" spc="0" normalizeH="0" baseline="30000" noProof="0" dirty="0">
                <a:ln>
                  <a:noFill/>
                </a:ln>
                <a:solidFill>
                  <a:srgbClr val="212121"/>
                </a:solidFill>
                <a:effectLst/>
                <a:uLnTx/>
                <a:uFillTx/>
                <a:latin typeface="Arial"/>
                <a:ea typeface="+mn-ea"/>
                <a:cs typeface="+mn-cs"/>
              </a:rPr>
              <a:t>1</a:t>
            </a:r>
            <a:r>
              <a:rPr kumimoji="0" lang="en-US" sz="2400" b="0" i="0" u="none" strike="noStrike" kern="1200" cap="none" spc="0" normalizeH="0" baseline="0" noProof="0" dirty="0">
                <a:ln>
                  <a:noFill/>
                </a:ln>
                <a:solidFill>
                  <a:srgbClr val="212121"/>
                </a:solidFill>
                <a:effectLst/>
                <a:uLnTx/>
                <a:uFillTx/>
                <a:latin typeface="Arial"/>
                <a:ea typeface="+mn-ea"/>
                <a:cs typeface="+mn-cs"/>
              </a:rPr>
              <a:t> </a:t>
            </a:r>
          </a:p>
          <a:p>
            <a:pPr marL="342900" marR="0" lvl="0" indent="-342900" algn="l" defTabSz="914400" rtl="0" eaLnBrk="1" fontAlgn="auto" latinLnBrk="0" hangingPunct="1">
              <a:lnSpc>
                <a:spcPct val="100000"/>
              </a:lnSpc>
              <a:spcBef>
                <a:spcPts val="0"/>
              </a:spcBef>
              <a:spcAft>
                <a:spcPts val="600"/>
              </a:spcAft>
              <a:buClr>
                <a:srgbClr val="0070C0"/>
              </a:buClr>
              <a:buSzTx/>
              <a:buFont typeface="Wingdings" pitchFamily="2" charset="2"/>
              <a:buChar char="q"/>
              <a:tabLst/>
              <a:defRPr/>
            </a:pPr>
            <a:r>
              <a:rPr kumimoji="0" lang="en-US" sz="2400" b="0" i="0" u="none" strike="noStrike" kern="1200" cap="none" spc="0" normalizeH="0" baseline="0" noProof="0" dirty="0">
                <a:ln>
                  <a:noFill/>
                </a:ln>
                <a:solidFill>
                  <a:srgbClr val="212121"/>
                </a:solidFill>
                <a:effectLst/>
                <a:uLnTx/>
                <a:uFillTx/>
                <a:latin typeface="Arial"/>
                <a:ea typeface="+mn-ea"/>
                <a:cs typeface="+mn-cs"/>
              </a:rPr>
              <a:t>Clinicians or clinical administrators from 192 programs.</a:t>
            </a:r>
          </a:p>
          <a:p>
            <a:pPr marL="342900" marR="0" lvl="0" indent="-342900" algn="l" defTabSz="914400" rtl="0" eaLnBrk="1" fontAlgn="auto" latinLnBrk="0" hangingPunct="1">
              <a:lnSpc>
                <a:spcPct val="100000"/>
              </a:lnSpc>
              <a:spcBef>
                <a:spcPts val="0"/>
              </a:spcBef>
              <a:spcAft>
                <a:spcPts val="600"/>
              </a:spcAft>
              <a:buClr>
                <a:srgbClr val="0070C0"/>
              </a:buClr>
              <a:buSzTx/>
              <a:buFont typeface="Wingdings" pitchFamily="2" charset="2"/>
              <a:buChar char="q"/>
              <a:tabLst/>
              <a:defRPr/>
            </a:pPr>
            <a:r>
              <a:rPr kumimoji="0" lang="en-US" sz="2400" b="0" i="0" u="none" strike="noStrike" kern="1200" cap="none" spc="0" normalizeH="0" baseline="0" noProof="0" dirty="0">
                <a:ln>
                  <a:noFill/>
                </a:ln>
                <a:solidFill>
                  <a:srgbClr val="212121"/>
                </a:solidFill>
                <a:effectLst/>
                <a:uLnTx/>
                <a:uFillTx/>
                <a:latin typeface="Arial"/>
                <a:ea typeface="+mn-ea"/>
                <a:cs typeface="+mn-cs"/>
              </a:rPr>
              <a:t>Cognitive Behavioral Therapy (82.2%), Motivational Interviewing (68.6%) and Relapse Prevention Therapy (66.8%) were most commonly implemented psychosocial evidence-based treatments (EBT).</a:t>
            </a:r>
          </a:p>
          <a:p>
            <a:pPr marL="342900" marR="0" lvl="0" indent="-342900" algn="l" defTabSz="914400" rtl="0" eaLnBrk="1" fontAlgn="auto" latinLnBrk="0" hangingPunct="1">
              <a:lnSpc>
                <a:spcPct val="100000"/>
              </a:lnSpc>
              <a:spcBef>
                <a:spcPts val="0"/>
              </a:spcBef>
              <a:spcAft>
                <a:spcPts val="600"/>
              </a:spcAft>
              <a:buClr>
                <a:srgbClr val="0070C0"/>
              </a:buClr>
              <a:buSzTx/>
              <a:buFont typeface="Wingdings" pitchFamily="2" charset="2"/>
              <a:buChar char="q"/>
              <a:tabLst/>
              <a:defRPr/>
            </a:pPr>
            <a:r>
              <a:rPr kumimoji="0" lang="en-US" sz="2400" b="0" i="0" u="none" strike="noStrike" kern="1200" cap="none" spc="0" normalizeH="0" baseline="0" noProof="0" dirty="0">
                <a:ln>
                  <a:noFill/>
                </a:ln>
                <a:solidFill>
                  <a:srgbClr val="212121"/>
                </a:solidFill>
                <a:effectLst/>
                <a:uLnTx/>
                <a:uFillTx/>
                <a:latin typeface="Arial"/>
                <a:ea typeface="+mn-ea"/>
                <a:cs typeface="+mn-cs"/>
              </a:rPr>
              <a:t>Medications for psychiatric comorbidity was the most commonly implemented medication treatment (43.2%).</a:t>
            </a:r>
          </a:p>
        </p:txBody>
      </p:sp>
      <p:sp>
        <p:nvSpPr>
          <p:cNvPr id="7" name="TextBox 6">
            <a:extLst>
              <a:ext uri="{FF2B5EF4-FFF2-40B4-BE49-F238E27FC236}">
                <a16:creationId xmlns:a16="http://schemas.microsoft.com/office/drawing/2014/main" id="{AA4F703F-E021-C078-EEC3-AC03994B074E}"/>
              </a:ext>
            </a:extLst>
          </p:cNvPr>
          <p:cNvSpPr txBox="1"/>
          <p:nvPr/>
        </p:nvSpPr>
        <p:spPr>
          <a:xfrm>
            <a:off x="522096" y="5947793"/>
            <a:ext cx="1140091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dirty="0">
                <a:ln>
                  <a:noFill/>
                </a:ln>
                <a:solidFill>
                  <a:srgbClr val="FFFFFF"/>
                </a:solidFill>
                <a:effectLst/>
                <a:uLnTx/>
                <a:uFillTx/>
                <a:latin typeface="Arial"/>
                <a:ea typeface="+mn-ea"/>
                <a:cs typeface="+mn-cs"/>
              </a:rPr>
              <a:t>1</a:t>
            </a:r>
            <a:r>
              <a:rPr kumimoji="0" lang="en-US" sz="1600" b="0" i="0" u="none" strike="noStrike" kern="1200" cap="none" spc="0" normalizeH="0" baseline="0" noProof="0" dirty="0">
                <a:ln>
                  <a:noFill/>
                </a:ln>
                <a:solidFill>
                  <a:srgbClr val="FFFFFF"/>
                </a:solidFill>
                <a:effectLst/>
                <a:uLnTx/>
                <a:uFillTx/>
                <a:latin typeface="Arial"/>
                <a:ea typeface="+mn-ea"/>
                <a:cs typeface="+mn-cs"/>
              </a:rPr>
              <a:t>Novins DK, </a:t>
            </a:r>
            <a:r>
              <a:rPr kumimoji="0" lang="en-US" sz="1600" b="0" i="0" u="none" strike="noStrike" kern="1200" cap="none" spc="0" normalizeH="0" baseline="0" noProof="0" dirty="0" err="1">
                <a:ln>
                  <a:noFill/>
                </a:ln>
                <a:solidFill>
                  <a:srgbClr val="FFFFFF"/>
                </a:solidFill>
                <a:effectLst/>
                <a:uLnTx/>
                <a:uFillTx/>
                <a:latin typeface="Arial"/>
                <a:ea typeface="+mn-ea"/>
                <a:cs typeface="+mn-cs"/>
              </a:rPr>
              <a:t>Croy</a:t>
            </a:r>
            <a:r>
              <a:rPr kumimoji="0" lang="en-US" sz="1600" b="0" i="0" u="none" strike="noStrike" kern="1200" cap="none" spc="0" normalizeH="0" baseline="0" noProof="0" dirty="0">
                <a:ln>
                  <a:noFill/>
                </a:ln>
                <a:solidFill>
                  <a:srgbClr val="FFFFFF"/>
                </a:solidFill>
                <a:effectLst/>
                <a:uLnTx/>
                <a:uFillTx/>
                <a:latin typeface="Arial"/>
                <a:ea typeface="+mn-ea"/>
                <a:cs typeface="+mn-cs"/>
              </a:rPr>
              <a:t> CD, Moore LA, </a:t>
            </a:r>
            <a:r>
              <a:rPr kumimoji="0" lang="en-US" sz="1600" b="0" i="0" u="none" strike="noStrike" kern="1200" cap="none" spc="0" normalizeH="0" baseline="0" noProof="0" dirty="0" err="1">
                <a:ln>
                  <a:noFill/>
                </a:ln>
                <a:solidFill>
                  <a:srgbClr val="FFFFFF"/>
                </a:solidFill>
                <a:effectLst/>
                <a:uLnTx/>
                <a:uFillTx/>
                <a:latin typeface="Arial"/>
                <a:ea typeface="+mn-ea"/>
                <a:cs typeface="+mn-cs"/>
              </a:rPr>
              <a:t>Rieckmann</a:t>
            </a:r>
            <a:r>
              <a:rPr kumimoji="0" lang="en-US" sz="1600" b="0" i="0" u="none" strike="noStrike" kern="1200" cap="none" spc="0" normalizeH="0" baseline="0" noProof="0" dirty="0">
                <a:ln>
                  <a:noFill/>
                </a:ln>
                <a:solidFill>
                  <a:srgbClr val="FFFFFF"/>
                </a:solidFill>
                <a:effectLst/>
                <a:uLnTx/>
                <a:uFillTx/>
                <a:latin typeface="Arial"/>
                <a:ea typeface="+mn-ea"/>
                <a:cs typeface="+mn-cs"/>
              </a:rPr>
              <a:t> T. Use of evidence-based treatments in substance abuse treatment programs serving American Indian and Alaska Native communities. </a:t>
            </a:r>
            <a:r>
              <a:rPr kumimoji="0" lang="en-US" sz="1600" b="0" i="1" u="none" strike="noStrike" kern="1200" cap="none" spc="0" normalizeH="0" baseline="0" noProof="0" dirty="0">
                <a:ln>
                  <a:noFill/>
                </a:ln>
                <a:solidFill>
                  <a:srgbClr val="FFFFFF"/>
                </a:solidFill>
                <a:effectLst/>
                <a:uLnTx/>
                <a:uFillTx/>
                <a:latin typeface="Arial"/>
                <a:ea typeface="+mn-ea"/>
                <a:cs typeface="+mn-cs"/>
              </a:rPr>
              <a:t>Drug Alcohol Depend</a:t>
            </a:r>
            <a:r>
              <a:rPr kumimoji="0" lang="en-US" sz="1600" b="0" i="0" u="none" strike="noStrike" kern="1200" cap="none" spc="0" normalizeH="0" baseline="0" noProof="0" dirty="0">
                <a:ln>
                  <a:noFill/>
                </a:ln>
                <a:solidFill>
                  <a:srgbClr val="FFFFFF"/>
                </a:solidFill>
                <a:effectLst/>
                <a:uLnTx/>
                <a:uFillTx/>
                <a:latin typeface="Arial"/>
                <a:ea typeface="+mn-ea"/>
                <a:cs typeface="+mn-cs"/>
              </a:rPr>
              <a:t>. 2016 Apr 1;161:214-21. </a:t>
            </a:r>
            <a:r>
              <a:rPr kumimoji="0" lang="en-US" sz="1600" b="0" i="0" u="none" strike="noStrike" kern="1200" cap="none" spc="0" normalizeH="0" baseline="0" noProof="0" dirty="0" err="1">
                <a:ln>
                  <a:noFill/>
                </a:ln>
                <a:solidFill>
                  <a:srgbClr val="FFFFFF"/>
                </a:solidFill>
                <a:effectLst/>
                <a:uLnTx/>
                <a:uFillTx/>
                <a:latin typeface="Arial"/>
                <a:ea typeface="+mn-ea"/>
                <a:cs typeface="+mn-cs"/>
              </a:rPr>
              <a:t>doi</a:t>
            </a:r>
            <a:r>
              <a:rPr kumimoji="0" lang="en-US" sz="1600" b="0" i="0" u="none" strike="noStrike" kern="1200" cap="none" spc="0" normalizeH="0" baseline="0" noProof="0" dirty="0">
                <a:ln>
                  <a:noFill/>
                </a:ln>
                <a:solidFill>
                  <a:srgbClr val="FFFFFF"/>
                </a:solidFill>
                <a:effectLst/>
                <a:uLnTx/>
                <a:uFillTx/>
                <a:latin typeface="Arial"/>
                <a:ea typeface="+mn-ea"/>
                <a:cs typeface="+mn-cs"/>
              </a:rPr>
              <a:t>: 10.1016/j.drugalcdep.2016.02.007. </a:t>
            </a:r>
            <a:r>
              <a:rPr kumimoji="0" lang="en-US" sz="1600" b="0" i="0" u="none" strike="noStrike" kern="1200" cap="none" spc="0" normalizeH="0" baseline="0" noProof="0" dirty="0" err="1">
                <a:ln>
                  <a:noFill/>
                </a:ln>
                <a:solidFill>
                  <a:srgbClr val="FFFFFF"/>
                </a:solidFill>
                <a:effectLst/>
                <a:uLnTx/>
                <a:uFillTx/>
                <a:latin typeface="Arial"/>
                <a:ea typeface="+mn-ea"/>
                <a:cs typeface="+mn-cs"/>
              </a:rPr>
              <a:t>Epub</a:t>
            </a:r>
            <a:r>
              <a:rPr kumimoji="0" lang="en-US" sz="1600" b="0" i="0" u="none" strike="noStrike" kern="1200" cap="none" spc="0" normalizeH="0" baseline="0" noProof="0" dirty="0">
                <a:ln>
                  <a:noFill/>
                </a:ln>
                <a:solidFill>
                  <a:srgbClr val="FFFFFF"/>
                </a:solidFill>
                <a:effectLst/>
                <a:uLnTx/>
                <a:uFillTx/>
                <a:latin typeface="Arial"/>
                <a:ea typeface="+mn-ea"/>
                <a:cs typeface="+mn-cs"/>
              </a:rPr>
              <a:t> 2016 Feb 10. PMID: 26898185; PMCID: PMC4817996.</a:t>
            </a:r>
          </a:p>
        </p:txBody>
      </p:sp>
    </p:spTree>
    <p:extLst>
      <p:ext uri="{BB962C8B-B14F-4D97-AF65-F5344CB8AC3E}">
        <p14:creationId xmlns:p14="http://schemas.microsoft.com/office/powerpoint/2010/main" val="1396659430"/>
      </p:ext>
    </p:extLst>
  </p:cSld>
  <p:clrMapOvr>
    <a:masterClrMapping/>
  </p:clrMapOvr>
  <p:transition>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sp>
        <p:nvSpPr>
          <p:cNvPr id="2" name="TextBox 1">
            <a:extLst>
              <a:ext uri="{FF2B5EF4-FFF2-40B4-BE49-F238E27FC236}">
                <a16:creationId xmlns:a16="http://schemas.microsoft.com/office/drawing/2014/main" id="{67AD7316-655D-E257-FDEE-7640B5CD3CF6}"/>
              </a:ext>
            </a:extLst>
          </p:cNvPr>
          <p:cNvSpPr txBox="1"/>
          <p:nvPr/>
        </p:nvSpPr>
        <p:spPr>
          <a:xfrm>
            <a:off x="1905916" y="363554"/>
            <a:ext cx="9688614" cy="5539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rial"/>
                <a:ea typeface="+mn-ea"/>
                <a:cs typeface="+mn-cs"/>
              </a:rPr>
              <a:t>Treatment of Opioid Addiction among Native People</a:t>
            </a:r>
          </a:p>
        </p:txBody>
      </p:sp>
      <p:pic>
        <p:nvPicPr>
          <p:cNvPr id="5124" name="Picture 4" descr="Medication Assisted Recovery | Opioid Stewardship in the Indian Health  Service">
            <a:extLst>
              <a:ext uri="{FF2B5EF4-FFF2-40B4-BE49-F238E27FC236}">
                <a16:creationId xmlns:a16="http://schemas.microsoft.com/office/drawing/2014/main" id="{4AFF577F-9DB8-D773-2EDD-CE1D4A0F45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9212" y="3406053"/>
            <a:ext cx="2819400" cy="2438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D17448B-213A-71C0-A5F4-1ED948B7824A}"/>
              </a:ext>
            </a:extLst>
          </p:cNvPr>
          <p:cNvSpPr txBox="1"/>
          <p:nvPr/>
        </p:nvSpPr>
        <p:spPr>
          <a:xfrm>
            <a:off x="522096" y="5947793"/>
            <a:ext cx="1140091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30000" noProof="0" dirty="0">
                <a:ln>
                  <a:noFill/>
                </a:ln>
                <a:solidFill>
                  <a:srgbClr val="FFFFFF"/>
                </a:solidFill>
                <a:effectLst/>
                <a:uLnTx/>
                <a:uFillTx/>
                <a:latin typeface="Arial"/>
                <a:ea typeface="+mn-ea"/>
                <a:cs typeface="+mn-cs"/>
              </a:rPr>
              <a:t>1</a:t>
            </a:r>
            <a:r>
              <a:rPr kumimoji="0" lang="en-US" sz="1600" b="0" i="0" u="none" strike="noStrike" kern="1200" cap="none" spc="0" normalizeH="0" baseline="0" noProof="0" dirty="0">
                <a:ln>
                  <a:noFill/>
                </a:ln>
                <a:solidFill>
                  <a:srgbClr val="FFFFFF"/>
                </a:solidFill>
                <a:effectLst/>
                <a:uLnTx/>
                <a:uFillTx/>
                <a:latin typeface="Arial"/>
                <a:ea typeface="+mn-ea"/>
                <a:cs typeface="+mn-cs"/>
              </a:rPr>
              <a:t>Novins DK, </a:t>
            </a:r>
            <a:r>
              <a:rPr kumimoji="0" lang="en-US" sz="1600" b="0" i="0" u="none" strike="noStrike" kern="1200" cap="none" spc="0" normalizeH="0" baseline="0" noProof="0" dirty="0" err="1">
                <a:ln>
                  <a:noFill/>
                </a:ln>
                <a:solidFill>
                  <a:srgbClr val="FFFFFF"/>
                </a:solidFill>
                <a:effectLst/>
                <a:uLnTx/>
                <a:uFillTx/>
                <a:latin typeface="Arial"/>
                <a:ea typeface="+mn-ea"/>
                <a:cs typeface="+mn-cs"/>
              </a:rPr>
              <a:t>Croy</a:t>
            </a:r>
            <a:r>
              <a:rPr kumimoji="0" lang="en-US" sz="1600" b="0" i="0" u="none" strike="noStrike" kern="1200" cap="none" spc="0" normalizeH="0" baseline="0" noProof="0" dirty="0">
                <a:ln>
                  <a:noFill/>
                </a:ln>
                <a:solidFill>
                  <a:srgbClr val="FFFFFF"/>
                </a:solidFill>
                <a:effectLst/>
                <a:uLnTx/>
                <a:uFillTx/>
                <a:latin typeface="Arial"/>
                <a:ea typeface="+mn-ea"/>
                <a:cs typeface="+mn-cs"/>
              </a:rPr>
              <a:t> CD, Moore LA, </a:t>
            </a:r>
            <a:r>
              <a:rPr kumimoji="0" lang="en-US" sz="1600" b="0" i="0" u="none" strike="noStrike" kern="1200" cap="none" spc="0" normalizeH="0" baseline="0" noProof="0" dirty="0" err="1">
                <a:ln>
                  <a:noFill/>
                </a:ln>
                <a:solidFill>
                  <a:srgbClr val="FFFFFF"/>
                </a:solidFill>
                <a:effectLst/>
                <a:uLnTx/>
                <a:uFillTx/>
                <a:latin typeface="Arial"/>
                <a:ea typeface="+mn-ea"/>
                <a:cs typeface="+mn-cs"/>
              </a:rPr>
              <a:t>Rieckmann</a:t>
            </a:r>
            <a:r>
              <a:rPr kumimoji="0" lang="en-US" sz="1600" b="0" i="0" u="none" strike="noStrike" kern="1200" cap="none" spc="0" normalizeH="0" baseline="0" noProof="0" dirty="0">
                <a:ln>
                  <a:noFill/>
                </a:ln>
                <a:solidFill>
                  <a:srgbClr val="FFFFFF"/>
                </a:solidFill>
                <a:effectLst/>
                <a:uLnTx/>
                <a:uFillTx/>
                <a:latin typeface="Arial"/>
                <a:ea typeface="+mn-ea"/>
                <a:cs typeface="+mn-cs"/>
              </a:rPr>
              <a:t> T. Use of evidence-based treatments in substance abuse treatment programs serving American Indian and Alaska Native communities. </a:t>
            </a:r>
            <a:r>
              <a:rPr kumimoji="0" lang="en-US" sz="1600" b="0" i="1" u="none" strike="noStrike" kern="1200" cap="none" spc="0" normalizeH="0" baseline="0" noProof="0" dirty="0">
                <a:ln>
                  <a:noFill/>
                </a:ln>
                <a:solidFill>
                  <a:srgbClr val="FFFFFF"/>
                </a:solidFill>
                <a:effectLst/>
                <a:uLnTx/>
                <a:uFillTx/>
                <a:latin typeface="Arial"/>
                <a:ea typeface="+mn-ea"/>
                <a:cs typeface="+mn-cs"/>
              </a:rPr>
              <a:t>Drug Alcohol Depend</a:t>
            </a:r>
            <a:r>
              <a:rPr kumimoji="0" lang="en-US" sz="1600" b="0" i="0" u="none" strike="noStrike" kern="1200" cap="none" spc="0" normalizeH="0" baseline="0" noProof="0" dirty="0">
                <a:ln>
                  <a:noFill/>
                </a:ln>
                <a:solidFill>
                  <a:srgbClr val="FFFFFF"/>
                </a:solidFill>
                <a:effectLst/>
                <a:uLnTx/>
                <a:uFillTx/>
                <a:latin typeface="Arial"/>
                <a:ea typeface="+mn-ea"/>
                <a:cs typeface="+mn-cs"/>
              </a:rPr>
              <a:t>. 2016 Apr 1;161:214-21. </a:t>
            </a:r>
            <a:r>
              <a:rPr kumimoji="0" lang="en-US" sz="1600" b="0" i="0" u="none" strike="noStrike" kern="1200" cap="none" spc="0" normalizeH="0" baseline="0" noProof="0" dirty="0" err="1">
                <a:ln>
                  <a:noFill/>
                </a:ln>
                <a:solidFill>
                  <a:srgbClr val="FFFFFF"/>
                </a:solidFill>
                <a:effectLst/>
                <a:uLnTx/>
                <a:uFillTx/>
                <a:latin typeface="Arial"/>
                <a:ea typeface="+mn-ea"/>
                <a:cs typeface="+mn-cs"/>
              </a:rPr>
              <a:t>doi</a:t>
            </a:r>
            <a:r>
              <a:rPr kumimoji="0" lang="en-US" sz="1600" b="0" i="0" u="none" strike="noStrike" kern="1200" cap="none" spc="0" normalizeH="0" baseline="0" noProof="0" dirty="0">
                <a:ln>
                  <a:noFill/>
                </a:ln>
                <a:solidFill>
                  <a:srgbClr val="FFFFFF"/>
                </a:solidFill>
                <a:effectLst/>
                <a:uLnTx/>
                <a:uFillTx/>
                <a:latin typeface="Arial"/>
                <a:ea typeface="+mn-ea"/>
                <a:cs typeface="+mn-cs"/>
              </a:rPr>
              <a:t>: 10.1016/j.drugalcdep.2016.02.007. </a:t>
            </a:r>
            <a:r>
              <a:rPr kumimoji="0" lang="en-US" sz="1600" b="0" i="0" u="none" strike="noStrike" kern="1200" cap="none" spc="0" normalizeH="0" baseline="0" noProof="0" dirty="0" err="1">
                <a:ln>
                  <a:noFill/>
                </a:ln>
                <a:solidFill>
                  <a:srgbClr val="FFFFFF"/>
                </a:solidFill>
                <a:effectLst/>
                <a:uLnTx/>
                <a:uFillTx/>
                <a:latin typeface="Arial"/>
                <a:ea typeface="+mn-ea"/>
                <a:cs typeface="+mn-cs"/>
              </a:rPr>
              <a:t>Epub</a:t>
            </a:r>
            <a:r>
              <a:rPr kumimoji="0" lang="en-US" sz="1600" b="0" i="0" u="none" strike="noStrike" kern="1200" cap="none" spc="0" normalizeH="0" baseline="0" noProof="0" dirty="0">
                <a:ln>
                  <a:noFill/>
                </a:ln>
                <a:solidFill>
                  <a:srgbClr val="FFFFFF"/>
                </a:solidFill>
                <a:effectLst/>
                <a:uLnTx/>
                <a:uFillTx/>
                <a:latin typeface="Arial"/>
                <a:ea typeface="+mn-ea"/>
                <a:cs typeface="+mn-cs"/>
              </a:rPr>
              <a:t> 2016 Feb 10. PMID: 26898185; PMCID: PMC4817996.</a:t>
            </a:r>
          </a:p>
        </p:txBody>
      </p:sp>
      <p:sp>
        <p:nvSpPr>
          <p:cNvPr id="6" name="TextBox 5">
            <a:extLst>
              <a:ext uri="{FF2B5EF4-FFF2-40B4-BE49-F238E27FC236}">
                <a16:creationId xmlns:a16="http://schemas.microsoft.com/office/drawing/2014/main" id="{0C99550A-0DD9-1FA9-9F0D-5ADB1E3854F3}"/>
              </a:ext>
            </a:extLst>
          </p:cNvPr>
          <p:cNvSpPr txBox="1"/>
          <p:nvPr/>
        </p:nvSpPr>
        <p:spPr>
          <a:xfrm>
            <a:off x="4318612" y="1186917"/>
            <a:ext cx="7773780" cy="467820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600"/>
              </a:spcAft>
              <a:buClr>
                <a:srgbClr val="0070C0"/>
              </a:buClr>
              <a:buSzTx/>
              <a:buFont typeface="Wingdings" pitchFamily="2" charset="2"/>
              <a:buChar char="q"/>
              <a:tabLst/>
              <a:defRPr/>
            </a:pPr>
            <a:r>
              <a:rPr kumimoji="0" lang="en-US" sz="2400" b="0" i="0" u="none" strike="noStrike" kern="1200" cap="none" spc="0" normalizeH="0" baseline="0" noProof="0" dirty="0">
                <a:ln>
                  <a:noFill/>
                </a:ln>
                <a:solidFill>
                  <a:srgbClr val="212121"/>
                </a:solidFill>
                <a:effectLst/>
                <a:uLnTx/>
                <a:uFillTx/>
                <a:latin typeface="Arial"/>
                <a:ea typeface="+mn-ea"/>
                <a:cs typeface="+mn-cs"/>
              </a:rPr>
              <a:t>Greater evidence-based treatment knowledge and use were associated with both program (e.g., funding) and staff  (e.g., educational attainment) characteristics. </a:t>
            </a:r>
          </a:p>
          <a:p>
            <a:pPr marL="342900" marR="0" lvl="0" indent="-342900" algn="l" defTabSz="914400" rtl="0" eaLnBrk="1" fontAlgn="auto" latinLnBrk="0" hangingPunct="1">
              <a:lnSpc>
                <a:spcPct val="100000"/>
              </a:lnSpc>
              <a:spcBef>
                <a:spcPts val="0"/>
              </a:spcBef>
              <a:spcAft>
                <a:spcPts val="600"/>
              </a:spcAft>
              <a:buClr>
                <a:srgbClr val="0070C0"/>
              </a:buClr>
              <a:buSzTx/>
              <a:buFont typeface="Wingdings" pitchFamily="2" charset="2"/>
              <a:buChar char="q"/>
              <a:tabLst/>
              <a:defRPr/>
            </a:pPr>
            <a:r>
              <a:rPr kumimoji="0" lang="en-US" sz="2400" b="0" i="0" u="none" strike="noStrike" kern="1200" cap="none" spc="0" normalizeH="0" baseline="0" noProof="0" dirty="0">
                <a:ln>
                  <a:noFill/>
                </a:ln>
                <a:solidFill>
                  <a:srgbClr val="212121"/>
                </a:solidFill>
                <a:effectLst/>
                <a:uLnTx/>
                <a:uFillTx/>
                <a:latin typeface="Arial"/>
                <a:ea typeface="+mn-ea"/>
                <a:cs typeface="+mn-cs"/>
              </a:rPr>
              <a:t>Only two of the commonly implemented psychosocial EBTs -- Motivational Interviewing and Relapse Prevention Therapy --were endorsed as culturally appropriate by a majority of programs that had implemented them (55.9% and 58.1%, respectively).</a:t>
            </a:r>
          </a:p>
          <a:p>
            <a:pPr marL="342900" marR="0" lvl="0" indent="-342900" algn="l" defTabSz="914400" rtl="0" eaLnBrk="1" fontAlgn="auto" latinLnBrk="0" hangingPunct="1">
              <a:lnSpc>
                <a:spcPct val="100000"/>
              </a:lnSpc>
              <a:spcBef>
                <a:spcPts val="0"/>
              </a:spcBef>
              <a:spcAft>
                <a:spcPts val="600"/>
              </a:spcAft>
              <a:buClr>
                <a:srgbClr val="0070C0"/>
              </a:buClr>
              <a:buSzTx/>
              <a:buFont typeface="Wingdings" pitchFamily="2" charset="2"/>
              <a:buChar char="q"/>
              <a:tabLst/>
              <a:defRPr/>
            </a:pPr>
            <a:r>
              <a:rPr kumimoji="0" lang="en-US" sz="2400" b="0" i="0" u="none" strike="noStrike" kern="1200" cap="none" spc="0" normalizeH="0" baseline="0" noProof="0" dirty="0">
                <a:ln>
                  <a:noFill/>
                </a:ln>
                <a:solidFill>
                  <a:srgbClr val="212121"/>
                </a:solidFill>
                <a:effectLst/>
                <a:uLnTx/>
                <a:uFillTx/>
                <a:latin typeface="Arial"/>
                <a:ea typeface="+mn-ea"/>
                <a:cs typeface="+mn-cs"/>
              </a:rPr>
              <a:t>Many users of these EBTs continue to have concerns about their cultural appropriateness, which likely limits their further dissemination.</a:t>
            </a:r>
          </a:p>
        </p:txBody>
      </p:sp>
      <p:pic>
        <p:nvPicPr>
          <p:cNvPr id="6146" name="Picture 2" descr="Native American Addiction Treatment | South Coast Behavioral">
            <a:extLst>
              <a:ext uri="{FF2B5EF4-FFF2-40B4-BE49-F238E27FC236}">
                <a16:creationId xmlns:a16="http://schemas.microsoft.com/office/drawing/2014/main" id="{5520DEE2-BECC-10C3-F125-115F145045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805" y="1454260"/>
            <a:ext cx="3492500" cy="233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95116"/>
      </p:ext>
    </p:extLst>
  </p:cSld>
  <p:clrMapOvr>
    <a:masterClrMapping/>
  </p:clrMapOvr>
  <p:transition>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4A5915-2858-2DCA-4CEA-ED6B1335D282}"/>
              </a:ext>
            </a:extLst>
          </p:cNvPr>
          <p:cNvPicPr>
            <a:picLocks noChangeAspect="1"/>
          </p:cNvPicPr>
          <p:nvPr/>
        </p:nvPicPr>
        <p:blipFill>
          <a:blip r:embed="rId3"/>
          <a:stretch>
            <a:fillRect/>
          </a:stretch>
        </p:blipFill>
        <p:spPr>
          <a:xfrm>
            <a:off x="506805" y="0"/>
            <a:ext cx="1247775" cy="1199584"/>
          </a:xfrm>
          <a:prstGeom prst="rect">
            <a:avLst/>
          </a:prstGeom>
        </p:spPr>
      </p:pic>
      <p:pic>
        <p:nvPicPr>
          <p:cNvPr id="7170" name="Picture 2" descr="Native American Heritage Day, November honors Indigenous histories">
            <a:extLst>
              <a:ext uri="{FF2B5EF4-FFF2-40B4-BE49-F238E27FC236}">
                <a16:creationId xmlns:a16="http://schemas.microsoft.com/office/drawing/2014/main" id="{B7F92E48-D9EC-706F-E10F-40FF1E4739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371" y="1288972"/>
            <a:ext cx="7039778" cy="453344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Watch We Shall Remain | American Experience | Official Site | PBS">
            <a:extLst>
              <a:ext uri="{FF2B5EF4-FFF2-40B4-BE49-F238E27FC236}">
                <a16:creationId xmlns:a16="http://schemas.microsoft.com/office/drawing/2014/main" id="{F03D047B-DE53-C68C-A301-3FC2130474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1472" y="1282700"/>
            <a:ext cx="4554095" cy="214630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Center for Native American Youth at the Aspen Institute | REI Cooperative  Action Fund">
            <a:extLst>
              <a:ext uri="{FF2B5EF4-FFF2-40B4-BE49-F238E27FC236}">
                <a16:creationId xmlns:a16="http://schemas.microsoft.com/office/drawing/2014/main" id="{AAB7BDE3-BEC3-62AC-E4C2-112D5B89BE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91473" y="3555693"/>
            <a:ext cx="4554095" cy="2266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130847"/>
      </p:ext>
    </p:extLst>
  </p:cSld>
  <p:clrMapOvr>
    <a:masterClrMapping/>
  </p:clrMapOvr>
  <p:transition>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72DCE59-9800-7210-A747-60FDFCE5BDD9}"/>
              </a:ext>
            </a:extLst>
          </p:cNvPr>
          <p:cNvGraphicFramePr>
            <a:graphicFrameLocks noChangeAspect="1"/>
          </p:cNvGraphicFramePr>
          <p:nvPr>
            <p:custDataLst>
              <p:tags r:id="rId1"/>
            </p:custDataLst>
            <p:extLst>
              <p:ext uri="{D42A27DB-BD31-4B8C-83A1-F6EECF244321}">
                <p14:modId xmlns:p14="http://schemas.microsoft.com/office/powerpoint/2010/main" val="95062002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0" name=""/>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6" name="Title 5"/>
          <p:cNvSpPr>
            <a:spLocks noGrp="1"/>
          </p:cNvSpPr>
          <p:nvPr>
            <p:ph type="title"/>
          </p:nvPr>
        </p:nvSpPr>
        <p:spPr>
          <a:xfrm>
            <a:off x="1179755" y="1173459"/>
            <a:ext cx="7911433" cy="2642086"/>
          </a:xfrm>
        </p:spPr>
        <p:txBody>
          <a:bodyPr vert="horz"/>
          <a:lstStyle/>
          <a:p>
            <a:r>
              <a:rPr lang="en-US" dirty="0"/>
              <a:t>Cherokee Nation </a:t>
            </a:r>
          </a:p>
        </p:txBody>
      </p:sp>
    </p:spTree>
    <p:extLst>
      <p:ext uri="{BB962C8B-B14F-4D97-AF65-F5344CB8AC3E}">
        <p14:creationId xmlns:p14="http://schemas.microsoft.com/office/powerpoint/2010/main" val="3807086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246811"/>
            <a:ext cx="7916091" cy="33440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 5"/>
          <p:cNvSpPr/>
          <p:nvPr/>
        </p:nvSpPr>
        <p:spPr>
          <a:xfrm>
            <a:off x="6642080" y="1669170"/>
            <a:ext cx="4349931" cy="42429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4" name="Picture 3"/>
          <p:cNvPicPr>
            <a:picLocks noChangeAspect="1"/>
          </p:cNvPicPr>
          <p:nvPr/>
        </p:nvPicPr>
        <p:blipFill>
          <a:blip r:embed="rId2">
            <a:clrChange>
              <a:clrFrom>
                <a:srgbClr val="FFFFFF"/>
              </a:clrFrom>
              <a:clrTo>
                <a:srgbClr val="FFFFFF">
                  <a:alpha val="0"/>
                </a:srgbClr>
              </a:clrTo>
            </a:clrChange>
            <a:grayscl/>
            <a:extLst>
              <a:ext uri="{BEBA8EAE-BF5A-486C-A8C5-ECC9F3942E4B}">
                <a14:imgProps xmlns:a14="http://schemas.microsoft.com/office/drawing/2010/main">
                  <a14:imgLayer r:embed="rId3">
                    <a14:imgEffect>
                      <a14:saturation sat="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6568678" y="1669170"/>
            <a:ext cx="4496736" cy="4369858"/>
          </a:xfrm>
          <a:prstGeom prst="rect">
            <a:avLst/>
          </a:prstGeom>
        </p:spPr>
      </p:pic>
      <p:sp>
        <p:nvSpPr>
          <p:cNvPr id="3" name="Subtitle 2"/>
          <p:cNvSpPr>
            <a:spLocks noGrp="1"/>
          </p:cNvSpPr>
          <p:nvPr>
            <p:ph type="subTitle" idx="1"/>
          </p:nvPr>
        </p:nvSpPr>
        <p:spPr>
          <a:xfrm>
            <a:off x="533637" y="2469882"/>
            <a:ext cx="6035040" cy="1266658"/>
          </a:xfrm>
        </p:spPr>
        <p:txBody>
          <a:bodyPr>
            <a:noAutofit/>
          </a:bodyPr>
          <a:lstStyle/>
          <a:p>
            <a:pPr algn="ctr">
              <a:spcBef>
                <a:spcPts val="0"/>
              </a:spcBef>
            </a:pPr>
            <a:r>
              <a:rPr lang="en-US" sz="4000" spc="300" dirty="0">
                <a:ln w="19050">
                  <a:solidFill>
                    <a:schemeClr val="bg1"/>
                  </a:solidFill>
                  <a:prstDash val="solid"/>
                </a:ln>
                <a:solidFill>
                  <a:schemeClr val="bg1"/>
                </a:solidFill>
                <a:latin typeface="Times New Roman" panose="02020603050405020304" pitchFamily="18" charset="0"/>
                <a:cs typeface="Times New Roman" panose="02020603050405020304" pitchFamily="18" charset="0"/>
              </a:rPr>
              <a:t>Cherokee Nation </a:t>
            </a:r>
          </a:p>
          <a:p>
            <a:pPr algn="ctr">
              <a:spcBef>
                <a:spcPts val="0"/>
              </a:spcBef>
            </a:pPr>
            <a:r>
              <a:rPr lang="en-US" sz="3200" spc="300" dirty="0">
                <a:ln w="19050">
                  <a:solidFill>
                    <a:schemeClr val="bg1"/>
                  </a:solidFill>
                  <a:prstDash val="solid"/>
                </a:ln>
                <a:solidFill>
                  <a:schemeClr val="bg1"/>
                </a:solidFill>
                <a:latin typeface="Times New Roman" panose="02020603050405020304" pitchFamily="18" charset="0"/>
                <a:cs typeface="Times New Roman" panose="02020603050405020304" pitchFamily="18" charset="0"/>
              </a:rPr>
              <a:t>Career Services Presenters:</a:t>
            </a:r>
          </a:p>
        </p:txBody>
      </p:sp>
      <p:sp>
        <p:nvSpPr>
          <p:cNvPr id="8" name="TextBox 7"/>
          <p:cNvSpPr txBox="1"/>
          <p:nvPr/>
        </p:nvSpPr>
        <p:spPr>
          <a:xfrm>
            <a:off x="674638" y="3933486"/>
            <a:ext cx="2818120" cy="113877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Jacky England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Manager, Career Programs</a:t>
            </a:r>
          </a:p>
        </p:txBody>
      </p:sp>
      <p:sp>
        <p:nvSpPr>
          <p:cNvPr id="9" name="TextBox 8"/>
          <p:cNvSpPr txBox="1"/>
          <p:nvPr/>
        </p:nvSpPr>
        <p:spPr>
          <a:xfrm>
            <a:off x="3750558" y="3918421"/>
            <a:ext cx="2712099" cy="141577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Matt Lamont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Director of Reentry &amp; Justice Involved Programs</a:t>
            </a:r>
            <a:endPar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cxnSp>
        <p:nvCxnSpPr>
          <p:cNvPr id="14" name="Straight Connector 13"/>
          <p:cNvCxnSpPr/>
          <p:nvPr/>
        </p:nvCxnSpPr>
        <p:spPr>
          <a:xfrm>
            <a:off x="3644537" y="3907796"/>
            <a:ext cx="0" cy="1211840"/>
          </a:xfrm>
          <a:prstGeom prst="line">
            <a:avLst/>
          </a:prstGeom>
          <a:ln w="76200">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25374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445" y="1742811"/>
            <a:ext cx="9067557" cy="4958435"/>
          </a:xfrm>
        </p:spPr>
        <p:txBody>
          <a:bodyPr>
            <a:normAutofit/>
          </a:bodyPr>
          <a:lstStyle/>
          <a:p>
            <a:r>
              <a:rPr lang="en-US" b="1" u="sng" dirty="0"/>
              <a:t>Introduction-</a:t>
            </a:r>
            <a:r>
              <a:rPr lang="en-US" dirty="0"/>
              <a:t> focusing on the 14 county Cherokee Nation Reservation area, description of this area, and the type of populous within.</a:t>
            </a:r>
          </a:p>
          <a:p>
            <a:r>
              <a:rPr lang="en-US" b="1" u="sng" dirty="0"/>
              <a:t>Impact/Need Statement- </a:t>
            </a:r>
            <a:r>
              <a:rPr lang="en-US" dirty="0"/>
              <a:t>reviewing the impact the Opioid Crisis has had on Oklahoma and then highlighting how this number is even greater for Native American citizens- higher even than the general public-</a:t>
            </a:r>
          </a:p>
          <a:p>
            <a:endParaRPr lang="en-US" dirty="0"/>
          </a:p>
          <a:p>
            <a:endParaRPr lang="en-US" dirty="0"/>
          </a:p>
          <a:p>
            <a:endParaRPr lang="en-US" dirty="0"/>
          </a:p>
          <a:p>
            <a:endParaRPr lang="en-US" dirty="0"/>
          </a:p>
          <a:p>
            <a:endParaRPr lang="en-US" dirty="0"/>
          </a:p>
          <a:p>
            <a:r>
              <a:rPr lang="en-US" b="1" u="sng" dirty="0"/>
              <a:t>Economic and Employment Conditions Demonstrate Additional Federal Support Needed- </a:t>
            </a:r>
            <a:r>
              <a:rPr lang="en-US" dirty="0"/>
              <a:t>this covers how the services to address the Opioid crisis, and treatment is lacking in Oklahoma.  Thus establishing our basis as to why this grant would make a huge impact- To establish services and increase access to assistance.</a:t>
            </a:r>
          </a:p>
        </p:txBody>
      </p:sp>
      <p:sp>
        <p:nvSpPr>
          <p:cNvPr id="4" name="Rectangle 3"/>
          <p:cNvSpPr/>
          <p:nvPr/>
        </p:nvSpPr>
        <p:spPr>
          <a:xfrm>
            <a:off x="0" y="379411"/>
            <a:ext cx="8987246" cy="12409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 5"/>
          <p:cNvSpPr/>
          <p:nvPr/>
        </p:nvSpPr>
        <p:spPr>
          <a:xfrm>
            <a:off x="8543109" y="41659"/>
            <a:ext cx="2050869" cy="200383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p:cNvSpPr>
            <a:spLocks noGrp="1"/>
          </p:cNvSpPr>
          <p:nvPr>
            <p:ph type="title"/>
          </p:nvPr>
        </p:nvSpPr>
        <p:spPr>
          <a:xfrm>
            <a:off x="103849" y="501840"/>
            <a:ext cx="8596668" cy="996112"/>
          </a:xfrm>
        </p:spPr>
        <p:txBody>
          <a:bodyPr>
            <a:normAutofit/>
          </a:bodyPr>
          <a:lstStyle/>
          <a:p>
            <a:r>
              <a:rPr lang="en-US" sz="2400" spc="300" dirty="0">
                <a:ln w="22225">
                  <a:solidFill>
                    <a:schemeClr val="bg1"/>
                  </a:solidFill>
                  <a:prstDash val="solid"/>
                </a:ln>
                <a:solidFill>
                  <a:schemeClr val="bg1"/>
                </a:solidFill>
              </a:rPr>
              <a:t>2020 Dislocated Worker Demonstration Grant to address Opioid Crisis- </a:t>
            </a:r>
            <a:r>
              <a:rPr lang="en-US" sz="2400" u="sng" spc="300" dirty="0">
                <a:ln w="22225">
                  <a:solidFill>
                    <a:schemeClr val="bg1"/>
                  </a:solidFill>
                  <a:prstDash val="solid"/>
                </a:ln>
                <a:solidFill>
                  <a:schemeClr val="bg1"/>
                </a:solidFill>
              </a:rPr>
              <a:t>Summarization</a:t>
            </a:r>
          </a:p>
        </p:txBody>
      </p:sp>
      <p:pic>
        <p:nvPicPr>
          <p:cNvPr id="7" name="Picture 6"/>
          <p:cNvPicPr>
            <a:picLocks noChangeAspect="1"/>
          </p:cNvPicPr>
          <p:nvPr/>
        </p:nvPicPr>
        <p:blipFill>
          <a:blip r:embed="rId2">
            <a:clrChange>
              <a:clrFrom>
                <a:srgbClr val="FFFFFF"/>
              </a:clrFrom>
              <a:clrTo>
                <a:srgbClr val="FFFFFF">
                  <a:alpha val="0"/>
                </a:srgbClr>
              </a:clrTo>
            </a:clrChange>
            <a:grayscl/>
            <a:extLst>
              <a:ext uri="{BEBA8EAE-BF5A-486C-A8C5-ECC9F3942E4B}">
                <a14:imgProps xmlns:a14="http://schemas.microsoft.com/office/drawing/2010/main">
                  <a14:imgLayer r:embed="rId3">
                    <a14:imgEffect>
                      <a14:saturation sat="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8566809" y="75523"/>
            <a:ext cx="2027169" cy="1969971"/>
          </a:xfrm>
          <a:prstGeom prst="rect">
            <a:avLst/>
          </a:prstGeom>
        </p:spPr>
      </p:pic>
      <p:graphicFrame>
        <p:nvGraphicFramePr>
          <p:cNvPr id="5" name="Table 4"/>
          <p:cNvGraphicFramePr>
            <a:graphicFrameLocks noGrp="1"/>
          </p:cNvGraphicFramePr>
          <p:nvPr/>
        </p:nvGraphicFramePr>
        <p:xfrm>
          <a:off x="378824" y="3455863"/>
          <a:ext cx="8608422" cy="1567976"/>
        </p:xfrm>
        <a:graphic>
          <a:graphicData uri="http://schemas.openxmlformats.org/drawingml/2006/table">
            <a:tbl>
              <a:tblPr firstRow="1" firstCol="1" bandRow="1">
                <a:tableStyleId>{5C22544A-7EE6-4342-B048-85BDC9FD1C3A}</a:tableStyleId>
              </a:tblPr>
              <a:tblGrid>
                <a:gridCol w="853476">
                  <a:extLst>
                    <a:ext uri="{9D8B030D-6E8A-4147-A177-3AD203B41FA5}">
                      <a16:colId xmlns:a16="http://schemas.microsoft.com/office/drawing/2014/main" val="3568892466"/>
                    </a:ext>
                  </a:extLst>
                </a:gridCol>
                <a:gridCol w="860842">
                  <a:extLst>
                    <a:ext uri="{9D8B030D-6E8A-4147-A177-3AD203B41FA5}">
                      <a16:colId xmlns:a16="http://schemas.microsoft.com/office/drawing/2014/main" val="3246320950"/>
                    </a:ext>
                  </a:extLst>
                </a:gridCol>
                <a:gridCol w="861763">
                  <a:extLst>
                    <a:ext uri="{9D8B030D-6E8A-4147-A177-3AD203B41FA5}">
                      <a16:colId xmlns:a16="http://schemas.microsoft.com/office/drawing/2014/main" val="2905362006"/>
                    </a:ext>
                  </a:extLst>
                </a:gridCol>
                <a:gridCol w="861763">
                  <a:extLst>
                    <a:ext uri="{9D8B030D-6E8A-4147-A177-3AD203B41FA5}">
                      <a16:colId xmlns:a16="http://schemas.microsoft.com/office/drawing/2014/main" val="1037255606"/>
                    </a:ext>
                  </a:extLst>
                </a:gridCol>
                <a:gridCol w="861763">
                  <a:extLst>
                    <a:ext uri="{9D8B030D-6E8A-4147-A177-3AD203B41FA5}">
                      <a16:colId xmlns:a16="http://schemas.microsoft.com/office/drawing/2014/main" val="1146893516"/>
                    </a:ext>
                  </a:extLst>
                </a:gridCol>
                <a:gridCol w="861763">
                  <a:extLst>
                    <a:ext uri="{9D8B030D-6E8A-4147-A177-3AD203B41FA5}">
                      <a16:colId xmlns:a16="http://schemas.microsoft.com/office/drawing/2014/main" val="1142561621"/>
                    </a:ext>
                  </a:extLst>
                </a:gridCol>
                <a:gridCol w="861763">
                  <a:extLst>
                    <a:ext uri="{9D8B030D-6E8A-4147-A177-3AD203B41FA5}">
                      <a16:colId xmlns:a16="http://schemas.microsoft.com/office/drawing/2014/main" val="3336677030"/>
                    </a:ext>
                  </a:extLst>
                </a:gridCol>
                <a:gridCol w="861763">
                  <a:extLst>
                    <a:ext uri="{9D8B030D-6E8A-4147-A177-3AD203B41FA5}">
                      <a16:colId xmlns:a16="http://schemas.microsoft.com/office/drawing/2014/main" val="4184788007"/>
                    </a:ext>
                  </a:extLst>
                </a:gridCol>
                <a:gridCol w="861763">
                  <a:extLst>
                    <a:ext uri="{9D8B030D-6E8A-4147-A177-3AD203B41FA5}">
                      <a16:colId xmlns:a16="http://schemas.microsoft.com/office/drawing/2014/main" val="1062110867"/>
                    </a:ext>
                  </a:extLst>
                </a:gridCol>
                <a:gridCol w="861763">
                  <a:extLst>
                    <a:ext uri="{9D8B030D-6E8A-4147-A177-3AD203B41FA5}">
                      <a16:colId xmlns:a16="http://schemas.microsoft.com/office/drawing/2014/main" val="2585434009"/>
                    </a:ext>
                  </a:extLst>
                </a:gridCol>
              </a:tblGrid>
              <a:tr h="671990">
                <a:tc gridSpan="10">
                  <a:txBody>
                    <a:bodyPr/>
                    <a:lstStyle/>
                    <a:p>
                      <a:pPr algn="ctr">
                        <a:spcAft>
                          <a:spcPts val="600"/>
                        </a:spcAft>
                      </a:pPr>
                      <a:r>
                        <a:rPr lang="en-US" sz="1200" dirty="0">
                          <a:effectLst/>
                        </a:rPr>
                        <a:t>Death rates for drug poisoning and drug poisoning involving opioid analgesics and heroin for American Indian/Alaska Native by sex (Drug poisoning deaths per 100,000 resident population)</a:t>
                      </a:r>
                      <a:endParaRPr lang="en-US" sz="1100" dirty="0">
                        <a:effectLst/>
                        <a:latin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81407476"/>
                  </a:ext>
                </a:extLst>
              </a:tr>
              <a:tr h="223996">
                <a:tc>
                  <a:txBody>
                    <a:bodyPr/>
                    <a:lstStyle/>
                    <a:p>
                      <a:pPr algn="ctr">
                        <a:spcAft>
                          <a:spcPts val="600"/>
                        </a:spcAft>
                      </a:pPr>
                      <a:r>
                        <a:rPr lang="en-US" sz="1200">
                          <a:effectLst/>
                        </a:rPr>
                        <a:t> </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600"/>
                        </a:spcAft>
                      </a:pPr>
                      <a:r>
                        <a:rPr lang="en-US" sz="1200">
                          <a:effectLst/>
                        </a:rPr>
                        <a:t>1999</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600"/>
                        </a:spcAft>
                      </a:pPr>
                      <a:r>
                        <a:rPr lang="en-US" sz="1200">
                          <a:effectLst/>
                        </a:rPr>
                        <a:t>2000</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600"/>
                        </a:spcAft>
                      </a:pPr>
                      <a:r>
                        <a:rPr lang="en-US" sz="1200">
                          <a:effectLst/>
                        </a:rPr>
                        <a:t>2005</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600"/>
                        </a:spcAft>
                      </a:pPr>
                      <a:r>
                        <a:rPr lang="en-US" sz="1200">
                          <a:effectLst/>
                        </a:rPr>
                        <a:t>2010</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600"/>
                        </a:spcAft>
                      </a:pPr>
                      <a:r>
                        <a:rPr lang="en-US" sz="1200">
                          <a:effectLst/>
                        </a:rPr>
                        <a:t>2011</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600"/>
                        </a:spcAft>
                      </a:pPr>
                      <a:r>
                        <a:rPr lang="en-US" sz="1200">
                          <a:effectLst/>
                        </a:rPr>
                        <a:t>2012</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600"/>
                        </a:spcAft>
                      </a:pPr>
                      <a:r>
                        <a:rPr lang="en-US" sz="1200">
                          <a:effectLst/>
                        </a:rPr>
                        <a:t>2013</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600"/>
                        </a:spcAft>
                      </a:pPr>
                      <a:r>
                        <a:rPr lang="en-US" sz="1200">
                          <a:effectLst/>
                        </a:rPr>
                        <a:t>2014</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600"/>
                        </a:spcAft>
                      </a:pPr>
                      <a:r>
                        <a:rPr lang="en-US" sz="1200">
                          <a:effectLst/>
                        </a:rPr>
                        <a:t>2015</a:t>
                      </a:r>
                      <a:endParaRPr lang="en-US" sz="1100">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54415901"/>
                  </a:ext>
                </a:extLst>
              </a:tr>
              <a:tr h="223996">
                <a:tc>
                  <a:txBody>
                    <a:bodyPr/>
                    <a:lstStyle/>
                    <a:p>
                      <a:pPr>
                        <a:spcAft>
                          <a:spcPts val="600"/>
                        </a:spcAft>
                      </a:pPr>
                      <a:r>
                        <a:rPr lang="en-US" sz="1200">
                          <a:effectLst/>
                        </a:rPr>
                        <a:t>Male</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5.7</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6.1</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10.8</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11.8</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12.9</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12.8</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12.9</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15.9</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16.0</a:t>
                      </a:r>
                      <a:endParaRPr lang="en-US" sz="1100">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02612522"/>
                  </a:ext>
                </a:extLst>
              </a:tr>
              <a:tr h="447994">
                <a:tc>
                  <a:txBody>
                    <a:bodyPr/>
                    <a:lstStyle/>
                    <a:p>
                      <a:pPr>
                        <a:spcAft>
                          <a:spcPts val="600"/>
                        </a:spcAft>
                      </a:pPr>
                      <a:r>
                        <a:rPr lang="en-US" sz="1200">
                          <a:effectLst/>
                        </a:rPr>
                        <a:t>Female</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4.6</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3.7</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8.6</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9.7</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10.7</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12.2</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11.6</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a:effectLst/>
                        </a:rPr>
                        <a:t>11.2</a:t>
                      </a:r>
                      <a:endParaRPr lang="en-US" sz="110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r">
                        <a:spcAft>
                          <a:spcPts val="600"/>
                        </a:spcAft>
                      </a:pPr>
                      <a:r>
                        <a:rPr lang="en-US" sz="1200" dirty="0">
                          <a:effectLst/>
                        </a:rPr>
                        <a:t>11.3</a:t>
                      </a:r>
                      <a:endParaRPr lang="en-US" sz="1100" dirty="0">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97902900"/>
                  </a:ext>
                </a:extLst>
              </a:tr>
            </a:tbl>
          </a:graphicData>
        </a:graphic>
      </p:graphicFrame>
    </p:spTree>
    <p:extLst>
      <p:ext uri="{BB962C8B-B14F-4D97-AF65-F5344CB8AC3E}">
        <p14:creationId xmlns:p14="http://schemas.microsoft.com/office/powerpoint/2010/main" val="1863054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0578" y="1828876"/>
            <a:ext cx="8596668" cy="4866995"/>
          </a:xfrm>
        </p:spPr>
        <p:txBody>
          <a:bodyPr>
            <a:normAutofit/>
          </a:bodyPr>
          <a:lstStyle/>
          <a:p>
            <a:r>
              <a:rPr lang="en-US" b="1" u="sng" dirty="0"/>
              <a:t>Service Delivery: Community Partnerships-</a:t>
            </a:r>
            <a:r>
              <a:rPr lang="en-US" b="1" dirty="0"/>
              <a:t>  I</a:t>
            </a:r>
            <a:r>
              <a:rPr lang="en-US" dirty="0"/>
              <a:t>dentifying the community partnerships that were established, and highlighting why these connections are important for the overall evidence based treatment for opioid addiction, collaborating with Behavioral Health entities.</a:t>
            </a:r>
          </a:p>
          <a:p>
            <a:r>
              <a:rPr lang="en-US" b="1" u="sng" dirty="0"/>
              <a:t>Service Strategies-</a:t>
            </a:r>
            <a:r>
              <a:rPr lang="en-US" b="1" dirty="0"/>
              <a:t> </a:t>
            </a:r>
            <a:r>
              <a:rPr lang="en-US" dirty="0"/>
              <a:t>How we incorporated Career Services staff and Behavioral Health staff to carry out services, establishing a baseline for treatment, and how to build a treatment plan upon intake with a participant.</a:t>
            </a:r>
          </a:p>
          <a:p>
            <a:r>
              <a:rPr lang="en-US" b="1" u="sng" dirty="0"/>
              <a:t>Occupational Skills Training-</a:t>
            </a:r>
            <a:r>
              <a:rPr lang="en-US" b="1" dirty="0"/>
              <a:t>  </a:t>
            </a:r>
            <a:r>
              <a:rPr lang="en-US" dirty="0"/>
              <a:t>How we concentrated on training programs that provided the participant with an industry-recognized credential or certificate through: On-the-Job Training, Work Experience, Direct placement, Supportive Services, Vocational Training and one-on-one services provided by Career Services and Behavioral Health Services.</a:t>
            </a:r>
          </a:p>
          <a:p>
            <a:r>
              <a:rPr lang="en-US" b="1" u="sng" dirty="0"/>
              <a:t>Overall Goal-</a:t>
            </a:r>
            <a:r>
              <a:rPr lang="en-US" b="1" dirty="0"/>
              <a:t> </a:t>
            </a:r>
            <a:r>
              <a:rPr lang="en-US" dirty="0"/>
              <a:t>Establish a one-on-one support system through Career Services to enhance life skills, one-on-one support system through Behavioral Health to increase skills towards sobriety, and establish a healthy work experience to increase future employability.</a:t>
            </a:r>
          </a:p>
        </p:txBody>
      </p:sp>
      <p:sp>
        <p:nvSpPr>
          <p:cNvPr id="4" name="Rectangle 3"/>
          <p:cNvSpPr/>
          <p:nvPr/>
        </p:nvSpPr>
        <p:spPr>
          <a:xfrm>
            <a:off x="0" y="379411"/>
            <a:ext cx="8987246" cy="12409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 5"/>
          <p:cNvSpPr/>
          <p:nvPr/>
        </p:nvSpPr>
        <p:spPr>
          <a:xfrm>
            <a:off x="8543109" y="41659"/>
            <a:ext cx="2050869" cy="200383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p:cNvSpPr>
            <a:spLocks noGrp="1"/>
          </p:cNvSpPr>
          <p:nvPr>
            <p:ph type="title"/>
          </p:nvPr>
        </p:nvSpPr>
        <p:spPr>
          <a:xfrm>
            <a:off x="103849" y="501840"/>
            <a:ext cx="8596668" cy="996112"/>
          </a:xfrm>
        </p:spPr>
        <p:txBody>
          <a:bodyPr>
            <a:normAutofit fontScale="90000"/>
          </a:bodyPr>
          <a:lstStyle/>
          <a:p>
            <a:r>
              <a:rPr lang="en-US" sz="2800" spc="300" dirty="0">
                <a:ln w="22225">
                  <a:solidFill>
                    <a:schemeClr val="bg1"/>
                  </a:solidFill>
                  <a:prstDash val="solid"/>
                </a:ln>
                <a:solidFill>
                  <a:schemeClr val="bg1"/>
                </a:solidFill>
              </a:rPr>
              <a:t>2020 Dislocated Worker Demonstration Grant to address Opioid Crisis- </a:t>
            </a:r>
            <a:r>
              <a:rPr lang="en-US" sz="2800" u="sng" spc="300" dirty="0">
                <a:ln w="22225">
                  <a:solidFill>
                    <a:schemeClr val="bg1"/>
                  </a:solidFill>
                  <a:prstDash val="solid"/>
                </a:ln>
                <a:solidFill>
                  <a:schemeClr val="bg1"/>
                </a:solidFill>
              </a:rPr>
              <a:t>How we Started</a:t>
            </a:r>
          </a:p>
        </p:txBody>
      </p:sp>
      <p:pic>
        <p:nvPicPr>
          <p:cNvPr id="7" name="Picture 6"/>
          <p:cNvPicPr>
            <a:picLocks noChangeAspect="1"/>
          </p:cNvPicPr>
          <p:nvPr/>
        </p:nvPicPr>
        <p:blipFill>
          <a:blip r:embed="rId2">
            <a:clrChange>
              <a:clrFrom>
                <a:srgbClr val="FFFFFF"/>
              </a:clrFrom>
              <a:clrTo>
                <a:srgbClr val="FFFFFF">
                  <a:alpha val="0"/>
                </a:srgbClr>
              </a:clrTo>
            </a:clrChange>
            <a:grayscl/>
            <a:extLst>
              <a:ext uri="{BEBA8EAE-BF5A-486C-A8C5-ECC9F3942E4B}">
                <a14:imgProps xmlns:a14="http://schemas.microsoft.com/office/drawing/2010/main">
                  <a14:imgLayer r:embed="rId3">
                    <a14:imgEffect>
                      <a14:saturation sat="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8566809" y="75523"/>
            <a:ext cx="2027169" cy="1969971"/>
          </a:xfrm>
          <a:prstGeom prst="rect">
            <a:avLst/>
          </a:prstGeom>
        </p:spPr>
      </p:pic>
    </p:spTree>
    <p:extLst>
      <p:ext uri="{BB962C8B-B14F-4D97-AF65-F5344CB8AC3E}">
        <p14:creationId xmlns:p14="http://schemas.microsoft.com/office/powerpoint/2010/main" val="87813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4000" b="1" dirty="0">
                <a:latin typeface="Times New Roman" panose="02020603050405020304" pitchFamily="18" charset="0"/>
                <a:cs typeface="Times New Roman" panose="02020603050405020304" pitchFamily="18" charset="0"/>
              </a:rPr>
              <a:t>Jennifer Davis- </a:t>
            </a:r>
            <a:r>
              <a:rPr lang="en-US" sz="3600" dirty="0">
                <a:latin typeface="Times New Roman" panose="02020603050405020304" pitchFamily="18" charset="0"/>
                <a:cs typeface="Times New Roman" panose="02020603050405020304" pitchFamily="18" charset="0"/>
              </a:rPr>
              <a:t>Cherokee Nation</a:t>
            </a:r>
          </a:p>
          <a:p>
            <a:pPr marL="457200" lvl="1" indent="0">
              <a:buNone/>
            </a:pPr>
            <a:r>
              <a:rPr lang="en-US" sz="3400" dirty="0">
                <a:latin typeface="Times New Roman" panose="02020603050405020304" pitchFamily="18" charset="0"/>
                <a:cs typeface="Times New Roman" panose="02020603050405020304" pitchFamily="18" charset="0"/>
              </a:rPr>
              <a:t>Career Specialist I</a:t>
            </a:r>
          </a:p>
          <a:p>
            <a:endParaRPr lang="en-US" sz="3600" dirty="0">
              <a:latin typeface="Times New Roman" panose="02020603050405020304" pitchFamily="18" charset="0"/>
              <a:cs typeface="Times New Roman" panose="02020603050405020304" pitchFamily="18" charset="0"/>
            </a:endParaRPr>
          </a:p>
          <a:p>
            <a:r>
              <a:rPr lang="en-US" sz="4000" b="1" dirty="0">
                <a:latin typeface="Times New Roman" panose="02020603050405020304" pitchFamily="18" charset="0"/>
                <a:cs typeface="Times New Roman" panose="02020603050405020304" pitchFamily="18" charset="0"/>
              </a:rPr>
              <a:t>Johnna Williams- </a:t>
            </a:r>
            <a:r>
              <a:rPr lang="en-US" sz="3600" dirty="0">
                <a:latin typeface="Times New Roman" panose="02020603050405020304" pitchFamily="18" charset="0"/>
                <a:cs typeface="Times New Roman" panose="02020603050405020304" pitchFamily="18" charset="0"/>
              </a:rPr>
              <a:t>Chickasaw Nation</a:t>
            </a:r>
          </a:p>
          <a:p>
            <a:pPr marL="457200" lvl="1" indent="0">
              <a:buNone/>
            </a:pPr>
            <a:r>
              <a:rPr lang="en-US" sz="3400" dirty="0">
                <a:latin typeface="Times New Roman" panose="02020603050405020304" pitchFamily="18" charset="0"/>
                <a:cs typeface="Times New Roman" panose="02020603050405020304" pitchFamily="18" charset="0"/>
              </a:rPr>
              <a:t>(PRSS) Peer Recovery Support Specialist</a:t>
            </a:r>
          </a:p>
          <a:p>
            <a:endParaRPr lang="en-US" dirty="0"/>
          </a:p>
        </p:txBody>
      </p:sp>
      <p:sp>
        <p:nvSpPr>
          <p:cNvPr id="4" name="Rectangle 3"/>
          <p:cNvSpPr/>
          <p:nvPr/>
        </p:nvSpPr>
        <p:spPr>
          <a:xfrm>
            <a:off x="0" y="379411"/>
            <a:ext cx="8987246" cy="12409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 5"/>
          <p:cNvSpPr/>
          <p:nvPr/>
        </p:nvSpPr>
        <p:spPr>
          <a:xfrm>
            <a:off x="8543109" y="41659"/>
            <a:ext cx="2050869" cy="200383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p:cNvSpPr>
            <a:spLocks noGrp="1"/>
          </p:cNvSpPr>
          <p:nvPr>
            <p:ph type="title"/>
          </p:nvPr>
        </p:nvSpPr>
        <p:spPr>
          <a:xfrm>
            <a:off x="103849" y="501840"/>
            <a:ext cx="8596668" cy="996112"/>
          </a:xfrm>
        </p:spPr>
        <p:txBody>
          <a:bodyPr anchor="ctr">
            <a:normAutofit/>
          </a:bodyPr>
          <a:lstStyle/>
          <a:p>
            <a:r>
              <a:rPr lang="en-US" sz="4400" spc="300" dirty="0">
                <a:ln w="22225">
                  <a:solidFill>
                    <a:schemeClr val="bg1"/>
                  </a:solidFill>
                  <a:prstDash val="solid"/>
                </a:ln>
                <a:solidFill>
                  <a:schemeClr val="bg1"/>
                </a:solidFill>
                <a:latin typeface="Times New Roman" panose="02020603050405020304" pitchFamily="18" charset="0"/>
                <a:cs typeface="Times New Roman" panose="02020603050405020304" pitchFamily="18" charset="0"/>
              </a:rPr>
              <a:t>Guest Speakers- </a:t>
            </a:r>
          </a:p>
        </p:txBody>
      </p:sp>
      <p:pic>
        <p:nvPicPr>
          <p:cNvPr id="7" name="Picture 6"/>
          <p:cNvPicPr>
            <a:picLocks noChangeAspect="1"/>
          </p:cNvPicPr>
          <p:nvPr/>
        </p:nvPicPr>
        <p:blipFill>
          <a:blip r:embed="rId2">
            <a:clrChange>
              <a:clrFrom>
                <a:srgbClr val="FFFFFF"/>
              </a:clrFrom>
              <a:clrTo>
                <a:srgbClr val="FFFFFF">
                  <a:alpha val="0"/>
                </a:srgbClr>
              </a:clrTo>
            </a:clrChange>
            <a:grayscl/>
            <a:extLst>
              <a:ext uri="{BEBA8EAE-BF5A-486C-A8C5-ECC9F3942E4B}">
                <a14:imgProps xmlns:a14="http://schemas.microsoft.com/office/drawing/2010/main">
                  <a14:imgLayer r:embed="rId3">
                    <a14:imgEffect>
                      <a14:saturation sat="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8566809" y="75523"/>
            <a:ext cx="2027169" cy="1969971"/>
          </a:xfrm>
          <a:prstGeom prst="rect">
            <a:avLst/>
          </a:prstGeom>
        </p:spPr>
      </p:pic>
    </p:spTree>
    <p:extLst>
      <p:ext uri="{BB962C8B-B14F-4D97-AF65-F5344CB8AC3E}">
        <p14:creationId xmlns:p14="http://schemas.microsoft.com/office/powerpoint/2010/main" val="3818585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4270" y="1742811"/>
            <a:ext cx="9093683" cy="4984560"/>
          </a:xfrm>
        </p:spPr>
        <p:txBody>
          <a:bodyPr>
            <a:normAutofit lnSpcReduction="10000"/>
          </a:bodyPr>
          <a:lstStyle/>
          <a:p>
            <a:pPr lvl="0"/>
            <a:r>
              <a:rPr lang="en-US" sz="2000" dirty="0"/>
              <a:t>Coming Home Reentry Program</a:t>
            </a:r>
          </a:p>
          <a:p>
            <a:pPr lvl="1">
              <a:buFont typeface="Courier New" panose="02070309020205020404" pitchFamily="49" charset="0"/>
              <a:buChar char="o"/>
            </a:pPr>
            <a:r>
              <a:rPr lang="en-US" sz="2000" dirty="0"/>
              <a:t>History</a:t>
            </a:r>
          </a:p>
          <a:p>
            <a:pPr lvl="1">
              <a:buFont typeface="Courier New" panose="02070309020205020404" pitchFamily="49" charset="0"/>
              <a:buChar char="o"/>
            </a:pPr>
            <a:r>
              <a:rPr lang="en-US" sz="2000" dirty="0"/>
              <a:t>Addition of “Justice Involved”</a:t>
            </a:r>
          </a:p>
          <a:p>
            <a:pPr marL="0" lvl="0" indent="0">
              <a:buNone/>
            </a:pPr>
            <a:r>
              <a:rPr lang="en-US" sz="2000" b="1" u="sng" dirty="0"/>
              <a:t>Moving Forward</a:t>
            </a:r>
          </a:p>
          <a:p>
            <a:pPr lvl="0"/>
            <a:r>
              <a:rPr lang="en-US" dirty="0"/>
              <a:t>Career Recovery Programs</a:t>
            </a:r>
          </a:p>
          <a:p>
            <a:pPr lvl="1">
              <a:buFont typeface="Courier New" panose="02070309020205020404" pitchFamily="49" charset="0"/>
              <a:buChar char="o"/>
            </a:pPr>
            <a:r>
              <a:rPr lang="en-US" sz="1800" dirty="0"/>
              <a:t>Reentry</a:t>
            </a:r>
          </a:p>
          <a:p>
            <a:pPr lvl="1">
              <a:buFont typeface="Courier New" panose="02070309020205020404" pitchFamily="49" charset="0"/>
              <a:buChar char="o"/>
            </a:pPr>
            <a:r>
              <a:rPr lang="en-US" sz="2000" dirty="0"/>
              <a:t>Justice Involved</a:t>
            </a:r>
          </a:p>
          <a:p>
            <a:pPr lvl="1">
              <a:buFont typeface="Courier New" panose="02070309020205020404" pitchFamily="49" charset="0"/>
              <a:buChar char="o"/>
            </a:pPr>
            <a:r>
              <a:rPr lang="en-US" sz="2000" dirty="0"/>
              <a:t>Vocational Rehabilitation</a:t>
            </a:r>
          </a:p>
          <a:p>
            <a:pPr lvl="1">
              <a:buFont typeface="Courier New" panose="02070309020205020404" pitchFamily="49" charset="0"/>
              <a:buChar char="o"/>
            </a:pPr>
            <a:r>
              <a:rPr lang="en-US" sz="2000" dirty="0"/>
              <a:t>Recovery &amp; PRSS</a:t>
            </a:r>
          </a:p>
          <a:p>
            <a:pPr lvl="1">
              <a:buFont typeface="Courier New" panose="02070309020205020404" pitchFamily="49" charset="0"/>
              <a:buChar char="o"/>
            </a:pPr>
            <a:r>
              <a:rPr lang="en-US" sz="2000" dirty="0"/>
              <a:t>Partnerships – Behavioral Health, Employment &amp; Training Sites</a:t>
            </a:r>
          </a:p>
          <a:p>
            <a:pPr lvl="0"/>
            <a:r>
              <a:rPr lang="en-US" sz="2000" dirty="0"/>
              <a:t>Focus on making sure that the individual is ready and worksites </a:t>
            </a:r>
          </a:p>
          <a:p>
            <a:pPr marL="0" lvl="0" indent="0">
              <a:buNone/>
            </a:pPr>
            <a:r>
              <a:rPr lang="en-US" sz="2000" dirty="0"/>
              <a:t>	are appropriate </a:t>
            </a:r>
          </a:p>
          <a:p>
            <a:endParaRPr lang="en-US" dirty="0"/>
          </a:p>
        </p:txBody>
      </p:sp>
      <p:sp>
        <p:nvSpPr>
          <p:cNvPr id="4" name="Rectangle 3"/>
          <p:cNvSpPr/>
          <p:nvPr/>
        </p:nvSpPr>
        <p:spPr>
          <a:xfrm>
            <a:off x="0" y="379411"/>
            <a:ext cx="8987246" cy="12409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 name="Oval 5"/>
          <p:cNvSpPr/>
          <p:nvPr/>
        </p:nvSpPr>
        <p:spPr>
          <a:xfrm>
            <a:off x="8543109" y="41659"/>
            <a:ext cx="2050869" cy="200383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p:cNvSpPr>
            <a:spLocks noGrp="1"/>
          </p:cNvSpPr>
          <p:nvPr>
            <p:ph type="title"/>
          </p:nvPr>
        </p:nvSpPr>
        <p:spPr>
          <a:xfrm>
            <a:off x="103849" y="501840"/>
            <a:ext cx="8596668" cy="996112"/>
          </a:xfrm>
        </p:spPr>
        <p:txBody>
          <a:bodyPr>
            <a:normAutofit/>
          </a:bodyPr>
          <a:lstStyle/>
          <a:p>
            <a:r>
              <a:rPr lang="en-US" sz="2800" spc="300" dirty="0">
                <a:ln w="22225">
                  <a:solidFill>
                    <a:schemeClr val="bg1"/>
                  </a:solidFill>
                  <a:prstDash val="solid"/>
                </a:ln>
                <a:solidFill>
                  <a:schemeClr val="bg1"/>
                </a:solidFill>
              </a:rPr>
              <a:t>Dislocated Worker Demonstration Grant to address Opioid Crisis- </a:t>
            </a:r>
            <a:r>
              <a:rPr lang="en-US" sz="2800" u="sng" spc="300" dirty="0">
                <a:ln w="22225">
                  <a:solidFill>
                    <a:schemeClr val="bg1"/>
                  </a:solidFill>
                  <a:prstDash val="solid"/>
                </a:ln>
                <a:solidFill>
                  <a:schemeClr val="bg1"/>
                </a:solidFill>
              </a:rPr>
              <a:t>Looking Ahead</a:t>
            </a:r>
          </a:p>
        </p:txBody>
      </p:sp>
      <p:pic>
        <p:nvPicPr>
          <p:cNvPr id="7" name="Picture 6"/>
          <p:cNvPicPr>
            <a:picLocks noChangeAspect="1"/>
          </p:cNvPicPr>
          <p:nvPr/>
        </p:nvPicPr>
        <p:blipFill>
          <a:blip r:embed="rId2">
            <a:clrChange>
              <a:clrFrom>
                <a:srgbClr val="FFFFFF"/>
              </a:clrFrom>
              <a:clrTo>
                <a:srgbClr val="FFFFFF">
                  <a:alpha val="0"/>
                </a:srgbClr>
              </a:clrTo>
            </a:clrChange>
            <a:grayscl/>
            <a:extLst>
              <a:ext uri="{BEBA8EAE-BF5A-486C-A8C5-ECC9F3942E4B}">
                <a14:imgProps xmlns:a14="http://schemas.microsoft.com/office/drawing/2010/main">
                  <a14:imgLayer r:embed="rId3">
                    <a14:imgEffect>
                      <a14:saturation sat="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8566809" y="75523"/>
            <a:ext cx="2027169" cy="1969971"/>
          </a:xfrm>
          <a:prstGeom prst="rect">
            <a:avLst/>
          </a:prstGeom>
        </p:spPr>
      </p:pic>
    </p:spTree>
    <p:extLst>
      <p:ext uri="{BB962C8B-B14F-4D97-AF65-F5344CB8AC3E}">
        <p14:creationId xmlns:p14="http://schemas.microsoft.com/office/powerpoint/2010/main" val="3203214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7A232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600" b="1" i="0" u="none" strike="noStrike" kern="1200" cap="none" spc="0" normalizeH="0" baseline="0" noProof="0">
              <a:ln>
                <a:noFill/>
              </a:ln>
              <a:solidFill>
                <a:srgbClr val="7A232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custDataLst>
      <p:tags r:id="rId1"/>
    </p:custDataLst>
    <p:extLst>
      <p:ext uri="{BB962C8B-B14F-4D97-AF65-F5344CB8AC3E}">
        <p14:creationId xmlns:p14="http://schemas.microsoft.com/office/powerpoint/2010/main" val="983620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7C928E-BE7A-4105-B042-DAB2BF12FEAD}"/>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44DC0008-E5D8-46AE-B5AD-5217B881D7A8}"/>
              </a:ext>
            </a:extLst>
          </p:cNvPr>
          <p:cNvSpPr>
            <a:spLocks noGrp="1"/>
          </p:cNvSpPr>
          <p:nvPr>
            <p:ph type="title"/>
          </p:nvPr>
        </p:nvSpPr>
        <p:spPr/>
        <p:txBody>
          <a:bodyPr>
            <a:normAutofit/>
          </a:bodyPr>
          <a:lstStyle/>
          <a:p>
            <a:r>
              <a:rPr lang="en-US" sz="4400" dirty="0"/>
              <a:t>DOL’s Resources and Technical Assistance</a:t>
            </a:r>
          </a:p>
        </p:txBody>
      </p:sp>
      <p:sp>
        <p:nvSpPr>
          <p:cNvPr id="5" name="TextBox 4">
            <a:extLst>
              <a:ext uri="{FF2B5EF4-FFF2-40B4-BE49-F238E27FC236}">
                <a16:creationId xmlns:a16="http://schemas.microsoft.com/office/drawing/2014/main" id="{6EB0D1DB-BD77-4023-B254-A63395BB0ADE}"/>
              </a:ext>
            </a:extLst>
          </p:cNvPr>
          <p:cNvSpPr txBox="1"/>
          <p:nvPr/>
        </p:nvSpPr>
        <p:spPr>
          <a:xfrm>
            <a:off x="805866" y="1008029"/>
            <a:ext cx="9329530"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9E1C30"/>
                </a:solidFill>
                <a:effectLst/>
                <a:uLnTx/>
                <a:uFillTx/>
                <a:latin typeface="CIDFont+F3"/>
                <a:ea typeface="+mn-ea"/>
                <a:cs typeface="+mn-cs"/>
              </a:rPr>
              <a:t>National Dislocated Worker Grants Community of Practice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CIDFont+F3"/>
                <a:ea typeface="+mn-ea"/>
                <a:cs typeface="+mn-cs"/>
                <a:hlinkClick r:id="rId3"/>
              </a:rPr>
              <a:t>https://dwg.WorkforceGPS.org</a:t>
            </a:r>
            <a:endParaRPr kumimoji="0" lang="en-US" sz="4000" b="0" i="0" u="none" strike="noStrike" kern="1200" cap="none" spc="0" normalizeH="0" baseline="0" noProof="0" dirty="0">
              <a:ln>
                <a:noFill/>
              </a:ln>
              <a:solidFill>
                <a:srgbClr val="002060"/>
              </a:solidFill>
              <a:effectLst/>
              <a:uLnTx/>
              <a:uFillTx/>
              <a:latin typeface="CIDFont+F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002060"/>
              </a:solidFill>
              <a:effectLst/>
              <a:uLnTx/>
              <a:uFillTx/>
              <a:latin typeface="CIDFont+F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2C5261"/>
                </a:solidFill>
                <a:effectLst/>
                <a:uLnTx/>
                <a:uFillTx/>
                <a:latin typeface="CIDFont+F3"/>
                <a:ea typeface="+mn-ea"/>
                <a:cs typeface="+mn-cs"/>
              </a:rPr>
              <a:t>Opioid Crisis Page - </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3200" b="0" i="0" u="none" strike="noStrike" kern="1200" cap="none" spc="0" normalizeH="0" baseline="0" noProof="0" dirty="0">
                <a:ln>
                  <a:noFill/>
                </a:ln>
                <a:solidFill>
                  <a:srgbClr val="2C5261"/>
                </a:solidFill>
                <a:effectLst/>
                <a:uLnTx/>
                <a:uFillTx/>
                <a:latin typeface="CIDFont+F3"/>
                <a:ea typeface="+mn-ea"/>
                <a:cs typeface="+mn-cs"/>
              </a:rPr>
              <a:t>	Upcoming webinars</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3200" b="0" i="0" u="none" strike="noStrike" kern="1200" cap="none" spc="0" normalizeH="0" baseline="0" noProof="0" dirty="0">
                <a:ln>
                  <a:noFill/>
                </a:ln>
                <a:solidFill>
                  <a:srgbClr val="2C5261"/>
                </a:solidFill>
                <a:effectLst/>
                <a:uLnTx/>
                <a:uFillTx/>
                <a:latin typeface="CIDFont+F3"/>
                <a:ea typeface="+mn-ea"/>
                <a:cs typeface="+mn-cs"/>
              </a:rPr>
              <a:t>	Related resource materials</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3200" b="0" i="0" u="none" strike="noStrike" kern="1200" cap="none" spc="0" normalizeH="0" baseline="0" noProof="0" dirty="0">
                <a:ln>
                  <a:noFill/>
                </a:ln>
                <a:solidFill>
                  <a:srgbClr val="2C5261"/>
                </a:solidFill>
                <a:effectLst/>
                <a:uLnTx/>
                <a:uFillTx/>
                <a:latin typeface="CIDFont+F3"/>
                <a:ea typeface="+mn-ea"/>
                <a:cs typeface="+mn-cs"/>
              </a:rPr>
              <a:t>	Research</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3200" b="0" i="0" u="none" strike="noStrike" kern="1200" cap="none" spc="0" normalizeH="0" baseline="0" noProof="0" dirty="0">
                <a:ln>
                  <a:noFill/>
                </a:ln>
                <a:solidFill>
                  <a:srgbClr val="2C5261"/>
                </a:solidFill>
                <a:effectLst/>
                <a:uLnTx/>
                <a:uFillTx/>
                <a:latin typeface="CIDFont+F3"/>
                <a:ea typeface="+mn-ea"/>
                <a:cs typeface="+mn-cs"/>
              </a:rPr>
              <a:t>	Case studies</a:t>
            </a:r>
            <a:endParaRPr kumimoji="0" lang="en-US" sz="3200" b="0"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811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ED89B93-B9B9-4D91-AFEB-DF6FAA5D557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7A232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en-US" sz="1600" b="1" i="0" u="none" strike="noStrike" kern="1200" cap="none" spc="0" normalizeH="0" baseline="0" noProof="0">
              <a:ln>
                <a:noFill/>
              </a:ln>
              <a:solidFill>
                <a:srgbClr val="7A232F"/>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20EE82FF-9A84-43EB-86F4-852011A1A6BE}"/>
              </a:ext>
            </a:extLst>
          </p:cNvPr>
          <p:cNvSpPr>
            <a:spLocks noGrp="1"/>
          </p:cNvSpPr>
          <p:nvPr>
            <p:ph type="title"/>
          </p:nvPr>
        </p:nvSpPr>
        <p:spPr>
          <a:xfrm>
            <a:off x="834441" y="319088"/>
            <a:ext cx="11081334" cy="786384"/>
          </a:xfrm>
        </p:spPr>
        <p:txBody>
          <a:bodyPr>
            <a:normAutofit fontScale="90000"/>
          </a:bodyPr>
          <a:lstStyle/>
          <a:p>
            <a:r>
              <a:rPr lang="en-US" sz="4000" dirty="0"/>
              <a:t>Save the Dates: 2023 Spring Opioid Webinar Series</a:t>
            </a:r>
            <a:br>
              <a:rPr lang="en-US" dirty="0"/>
            </a:br>
            <a:endParaRPr lang="en-US" dirty="0"/>
          </a:p>
        </p:txBody>
      </p:sp>
      <p:sp>
        <p:nvSpPr>
          <p:cNvPr id="6" name="Content Placeholder 5">
            <a:extLst>
              <a:ext uri="{FF2B5EF4-FFF2-40B4-BE49-F238E27FC236}">
                <a16:creationId xmlns:a16="http://schemas.microsoft.com/office/drawing/2014/main" id="{66A7687B-37A7-4648-AEC7-722F9CB8BA11}"/>
              </a:ext>
            </a:extLst>
          </p:cNvPr>
          <p:cNvSpPr>
            <a:spLocks noGrp="1"/>
          </p:cNvSpPr>
          <p:nvPr>
            <p:ph idx="1"/>
          </p:nvPr>
        </p:nvSpPr>
        <p:spPr>
          <a:xfrm>
            <a:off x="381709" y="414339"/>
            <a:ext cx="13229516" cy="6219824"/>
          </a:xfrm>
        </p:spPr>
        <p:txBody>
          <a:bodyPr>
            <a:normAutofit fontScale="25000" lnSpcReduction="20000"/>
          </a:bodyPr>
          <a:lstStyle/>
          <a:p>
            <a:endParaRPr lang="en-US" sz="4500" dirty="0"/>
          </a:p>
          <a:p>
            <a:endParaRPr lang="en-US" sz="4500" dirty="0"/>
          </a:p>
          <a:p>
            <a:r>
              <a:rPr lang="en-US" sz="8000" dirty="0">
                <a:cs typeface="Calibri" panose="020F0502020204030204" pitchFamily="34" charset="0"/>
              </a:rPr>
              <a:t>Recovery Ready Workplace Resource Hub </a:t>
            </a:r>
            <a:r>
              <a:rPr lang="en-US" sz="11200" dirty="0">
                <a:solidFill>
                  <a:srgbClr val="B00000"/>
                </a:solidFill>
                <a:ea typeface="Segoe UI Symbol" panose="020B0502040204020203" pitchFamily="34" charset="0"/>
                <a:cs typeface="Calibri" panose="020F0502020204030204" pitchFamily="34" charset="0"/>
              </a:rPr>
              <a:t>✔</a:t>
            </a:r>
            <a:endParaRPr lang="en-US" sz="11200" dirty="0">
              <a:solidFill>
                <a:srgbClr val="B00000"/>
              </a:solidFill>
              <a:cs typeface="Calibri" panose="020F0502020204030204" pitchFamily="34" charset="0"/>
            </a:endParaRPr>
          </a:p>
          <a:p>
            <a:pPr lvl="2"/>
            <a:r>
              <a:rPr lang="en-US" sz="8000" dirty="0">
                <a:cs typeface="Calibri" panose="020F0502020204030204" pitchFamily="34" charset="0"/>
              </a:rPr>
              <a:t>March 30, 2023</a:t>
            </a:r>
          </a:p>
          <a:p>
            <a:r>
              <a:rPr lang="en-US" sz="8000" dirty="0">
                <a:cs typeface="Calibri" panose="020F0502020204030204" pitchFamily="34" charset="0"/>
              </a:rPr>
              <a:t>Trauma Informed Care – OVERVIEW </a:t>
            </a:r>
            <a:r>
              <a:rPr lang="en-US" sz="9600" dirty="0">
                <a:solidFill>
                  <a:srgbClr val="B00000"/>
                </a:solidFill>
                <a:ea typeface="Segoe UI Symbol" panose="020B0502040204020203" pitchFamily="34" charset="0"/>
                <a:cs typeface="Calibri" panose="020F0502020204030204" pitchFamily="34" charset="0"/>
              </a:rPr>
              <a:t>✔</a:t>
            </a:r>
            <a:endParaRPr lang="en-US" sz="8000" dirty="0">
              <a:cs typeface="Calibri" panose="020F0502020204030204" pitchFamily="34" charset="0"/>
            </a:endParaRPr>
          </a:p>
          <a:p>
            <a:pPr lvl="2"/>
            <a:r>
              <a:rPr lang="en-US" sz="8000" dirty="0">
                <a:cs typeface="Calibri" panose="020F0502020204030204" pitchFamily="34" charset="0"/>
              </a:rPr>
              <a:t>May 2, 2023</a:t>
            </a:r>
          </a:p>
          <a:p>
            <a:pPr marL="457200" marR="0" lvl="0" indent="-457200" algn="l" defTabSz="914400" rtl="0" eaLnBrk="1" fontAlgn="auto" latinLnBrk="0" hangingPunct="1">
              <a:lnSpc>
                <a:spcPct val="95000"/>
              </a:lnSpc>
              <a:spcBef>
                <a:spcPts val="1800"/>
              </a:spcBef>
              <a:spcAft>
                <a:spcPts val="0"/>
              </a:spcAft>
              <a:buClr>
                <a:srgbClr val="2C5261"/>
              </a:buClr>
              <a:buSzTx/>
              <a:buFont typeface="Wingdings" panose="05000000000000000000" pitchFamily="2" charset="2"/>
              <a:buChar char=""/>
              <a:tabLst/>
              <a:defRPr/>
            </a:pPr>
            <a:r>
              <a:rPr kumimoji="0" lang="en-US" sz="8000" b="1" i="0" u="none" strike="noStrike" kern="1200" cap="none" spc="0" normalizeH="0" baseline="0" noProof="0" dirty="0">
                <a:ln>
                  <a:noFill/>
                </a:ln>
                <a:solidFill>
                  <a:srgbClr val="242021"/>
                </a:solidFill>
                <a:effectLst/>
                <a:uLnTx/>
                <a:uFillTx/>
                <a:cs typeface="Calibri" panose="020F0502020204030204" pitchFamily="34" charset="0"/>
              </a:rPr>
              <a:t>Native Americans and the Opioid Epidemic – Finding Solutions in the Workforce </a:t>
            </a:r>
            <a:r>
              <a:rPr lang="en-US" sz="9600" dirty="0">
                <a:solidFill>
                  <a:srgbClr val="B00000"/>
                </a:solidFill>
                <a:ea typeface="Segoe UI Symbol" panose="020B0502040204020203" pitchFamily="34" charset="0"/>
                <a:cs typeface="Calibri" panose="020F0502020204030204" pitchFamily="34" charset="0"/>
              </a:rPr>
              <a:t>✔</a:t>
            </a:r>
            <a:endParaRPr kumimoji="0" lang="en-US" sz="8000" b="1" i="0" u="none" strike="noStrike" kern="1200" cap="none" spc="0" normalizeH="0" baseline="0" noProof="0" dirty="0">
              <a:ln>
                <a:noFill/>
              </a:ln>
              <a:solidFill>
                <a:srgbClr val="242021"/>
              </a:solidFill>
              <a:effectLst/>
              <a:uLnTx/>
              <a:uFillTx/>
              <a:cs typeface="Calibri" panose="020F0502020204030204" pitchFamily="34" charset="0"/>
            </a:endParaRPr>
          </a:p>
          <a:p>
            <a:pPr marL="731520" marR="0" lvl="2" indent="-274320" algn="l" defTabSz="914400" rtl="0" eaLnBrk="1" fontAlgn="auto" latinLnBrk="0" hangingPunct="1">
              <a:lnSpc>
                <a:spcPct val="95000"/>
              </a:lnSpc>
              <a:spcBef>
                <a:spcPts val="500"/>
              </a:spcBef>
              <a:spcAft>
                <a:spcPts val="0"/>
              </a:spcAft>
              <a:buClr>
                <a:srgbClr val="9E1C30"/>
              </a:buClr>
              <a:buSzPct val="90000"/>
              <a:buFont typeface="Webdings" panose="05030102010509060703" pitchFamily="18" charset="2"/>
              <a:buChar char=""/>
              <a:tabLst/>
              <a:defRPr/>
            </a:pPr>
            <a:r>
              <a:rPr kumimoji="0" lang="en-US" sz="8000" b="1" i="0" u="none" strike="noStrike" kern="1200" cap="none" spc="0" normalizeH="0" baseline="0" noProof="0" dirty="0">
                <a:ln>
                  <a:noFill/>
                </a:ln>
                <a:solidFill>
                  <a:srgbClr val="7A232F"/>
                </a:solidFill>
                <a:effectLst/>
                <a:uLnTx/>
                <a:uFillTx/>
                <a:cs typeface="Calibri" panose="020F0502020204030204" pitchFamily="34" charset="0"/>
              </a:rPr>
              <a:t>May 8, 2023</a:t>
            </a:r>
          </a:p>
          <a:p>
            <a:pPr marL="457200" marR="0" lvl="0" indent="-457200" algn="l" defTabSz="914400" rtl="0" eaLnBrk="1" fontAlgn="auto" latinLnBrk="0" hangingPunct="1">
              <a:lnSpc>
                <a:spcPct val="95000"/>
              </a:lnSpc>
              <a:spcBef>
                <a:spcPts val="1800"/>
              </a:spcBef>
              <a:spcAft>
                <a:spcPts val="0"/>
              </a:spcAft>
              <a:buClr>
                <a:srgbClr val="2C5261"/>
              </a:buClr>
              <a:buSzTx/>
              <a:buFont typeface="Wingdings" panose="05000000000000000000" pitchFamily="2" charset="2"/>
              <a:buChar char=""/>
              <a:tabLst/>
              <a:defRPr/>
            </a:pPr>
            <a:r>
              <a:rPr kumimoji="0" lang="en-US" sz="8000" b="1" i="0" u="none" strike="noStrike" kern="1200" cap="none" spc="0" normalizeH="0" baseline="0" noProof="0" dirty="0">
                <a:ln>
                  <a:noFill/>
                </a:ln>
                <a:solidFill>
                  <a:srgbClr val="242021"/>
                </a:solidFill>
                <a:effectLst/>
                <a:uLnTx/>
                <a:uFillTx/>
                <a:cs typeface="Calibri" panose="020F0502020204030204" pitchFamily="34" charset="0"/>
              </a:rPr>
              <a:t>Trauma Informed Care - SUD </a:t>
            </a:r>
          </a:p>
          <a:p>
            <a:pPr marL="731520" marR="0" lvl="2" indent="-274320" algn="l" defTabSz="914400" rtl="0" eaLnBrk="1" fontAlgn="auto" latinLnBrk="0" hangingPunct="1">
              <a:lnSpc>
                <a:spcPct val="95000"/>
              </a:lnSpc>
              <a:spcBef>
                <a:spcPts val="500"/>
              </a:spcBef>
              <a:spcAft>
                <a:spcPts val="0"/>
              </a:spcAft>
              <a:buClr>
                <a:srgbClr val="9E1C30"/>
              </a:buClr>
              <a:buSzPct val="90000"/>
              <a:buFont typeface="Webdings" panose="05030102010509060703" pitchFamily="18" charset="2"/>
              <a:buChar char=""/>
              <a:tabLst/>
              <a:defRPr/>
            </a:pPr>
            <a:r>
              <a:rPr kumimoji="0" lang="en-US" sz="8000" b="1" i="0" u="none" strike="noStrike" kern="1200" cap="none" spc="0" normalizeH="0" baseline="0" noProof="0" dirty="0">
                <a:ln>
                  <a:noFill/>
                </a:ln>
                <a:solidFill>
                  <a:srgbClr val="7A232F"/>
                </a:solidFill>
                <a:effectLst/>
                <a:uLnTx/>
                <a:uFillTx/>
                <a:cs typeface="Calibri" panose="020F0502020204030204" pitchFamily="34" charset="0"/>
              </a:rPr>
              <a:t>May 11, 2022</a:t>
            </a:r>
          </a:p>
          <a:p>
            <a:pPr marL="457200" marR="0" lvl="0" indent="-457200" algn="l" defTabSz="914400" rtl="0" eaLnBrk="1" fontAlgn="auto" latinLnBrk="0" hangingPunct="1">
              <a:lnSpc>
                <a:spcPct val="95000"/>
              </a:lnSpc>
              <a:spcBef>
                <a:spcPts val="1800"/>
              </a:spcBef>
              <a:spcAft>
                <a:spcPts val="0"/>
              </a:spcAft>
              <a:buClr>
                <a:srgbClr val="2C5261"/>
              </a:buClr>
              <a:buSzTx/>
              <a:buFont typeface="Wingdings" panose="05000000000000000000" pitchFamily="2" charset="2"/>
              <a:buChar char=""/>
              <a:tabLst/>
              <a:defRPr/>
            </a:pPr>
            <a:r>
              <a:rPr kumimoji="0" lang="en-US" sz="8000" b="1" i="0" u="none" strike="noStrike" kern="1200" cap="none" spc="0" normalizeH="0" baseline="0" noProof="0" dirty="0">
                <a:ln>
                  <a:noFill/>
                </a:ln>
                <a:solidFill>
                  <a:srgbClr val="242021"/>
                </a:solidFill>
                <a:effectLst/>
                <a:uLnTx/>
                <a:uFillTx/>
                <a:cs typeface="Calibri" panose="020F0502020204030204" pitchFamily="34" charset="0"/>
              </a:rPr>
              <a:t>Combating Discrimination Against Individuals in Recovery </a:t>
            </a:r>
          </a:p>
          <a:p>
            <a:pPr marL="731520" marR="0" lvl="2" indent="-274320" algn="l" defTabSz="914400" rtl="0" eaLnBrk="1" fontAlgn="auto" latinLnBrk="0" hangingPunct="1">
              <a:lnSpc>
                <a:spcPct val="95000"/>
              </a:lnSpc>
              <a:spcBef>
                <a:spcPts val="500"/>
              </a:spcBef>
              <a:spcAft>
                <a:spcPts val="0"/>
              </a:spcAft>
              <a:buClr>
                <a:srgbClr val="9E1C30"/>
              </a:buClr>
              <a:buSzPct val="90000"/>
              <a:buFont typeface="Webdings" panose="05030102010509060703" pitchFamily="18" charset="2"/>
              <a:buChar char=""/>
              <a:tabLst/>
              <a:defRPr/>
            </a:pPr>
            <a:r>
              <a:rPr kumimoji="0" lang="en-US" sz="8000" b="1" i="0" u="none" strike="noStrike" kern="1200" cap="none" spc="0" normalizeH="0" baseline="0" noProof="0" dirty="0">
                <a:ln>
                  <a:noFill/>
                </a:ln>
                <a:solidFill>
                  <a:srgbClr val="7A232F"/>
                </a:solidFill>
                <a:effectLst/>
                <a:uLnTx/>
                <a:uFillTx/>
                <a:cs typeface="Calibri" panose="020F0502020204030204" pitchFamily="34" charset="0"/>
              </a:rPr>
              <a:t>May 23, 2023</a:t>
            </a:r>
          </a:p>
          <a:p>
            <a:pPr marL="457200" marR="0" lvl="0" indent="-457200" algn="l" defTabSz="914400" rtl="0" eaLnBrk="1" fontAlgn="auto" latinLnBrk="0" hangingPunct="1">
              <a:lnSpc>
                <a:spcPct val="95000"/>
              </a:lnSpc>
              <a:spcBef>
                <a:spcPts val="1800"/>
              </a:spcBef>
              <a:spcAft>
                <a:spcPts val="0"/>
              </a:spcAft>
              <a:buClr>
                <a:srgbClr val="2C5261"/>
              </a:buClr>
              <a:buSzTx/>
              <a:buFont typeface="Wingdings" panose="05000000000000000000" pitchFamily="2" charset="2"/>
              <a:buChar char=""/>
              <a:tabLst/>
              <a:defRPr/>
            </a:pPr>
            <a:r>
              <a:rPr kumimoji="0" lang="en-US" sz="8000" b="1" i="0" u="none" strike="noStrike" kern="1200" cap="none" spc="0" normalizeH="0" baseline="0" noProof="0" dirty="0">
                <a:ln>
                  <a:noFill/>
                </a:ln>
                <a:solidFill>
                  <a:srgbClr val="242021"/>
                </a:solidFill>
                <a:effectLst/>
                <a:uLnTx/>
                <a:uFillTx/>
                <a:cs typeface="Calibri" panose="020F0502020204030204" pitchFamily="34" charset="0"/>
              </a:rPr>
              <a:t>Trauma</a:t>
            </a:r>
            <a:r>
              <a:rPr lang="en-US" sz="8000" dirty="0">
                <a:solidFill>
                  <a:srgbClr val="242021"/>
                </a:solidFill>
                <a:cs typeface="Calibri" panose="020F0502020204030204" pitchFamily="34" charset="0"/>
              </a:rPr>
              <a:t> Informed Care – YOUTH COMMUNITIES (Hosted by OWI’s Division of Youth Services) </a:t>
            </a:r>
            <a:r>
              <a:rPr kumimoji="0" lang="en-US" sz="8000" b="1" i="0" u="none" strike="noStrike" kern="1200" cap="none" spc="0" normalizeH="0" baseline="0" noProof="0" dirty="0">
                <a:ln>
                  <a:noFill/>
                </a:ln>
                <a:solidFill>
                  <a:srgbClr val="242021"/>
                </a:solidFill>
                <a:effectLst/>
                <a:uLnTx/>
                <a:uFillTx/>
                <a:cs typeface="Calibri" panose="020F0502020204030204" pitchFamily="34" charset="0"/>
              </a:rPr>
              <a:t> </a:t>
            </a:r>
          </a:p>
          <a:p>
            <a:pPr marL="731520" marR="0" lvl="2" indent="-274320" algn="l" defTabSz="914400" rtl="0" eaLnBrk="1" fontAlgn="auto" latinLnBrk="0" hangingPunct="1">
              <a:lnSpc>
                <a:spcPct val="95000"/>
              </a:lnSpc>
              <a:spcBef>
                <a:spcPts val="500"/>
              </a:spcBef>
              <a:spcAft>
                <a:spcPts val="0"/>
              </a:spcAft>
              <a:buClr>
                <a:srgbClr val="9E1C30"/>
              </a:buClr>
              <a:buSzPct val="90000"/>
              <a:buFont typeface="Webdings" panose="05030102010509060703" pitchFamily="18" charset="2"/>
              <a:buChar char=""/>
              <a:tabLst/>
              <a:defRPr/>
            </a:pPr>
            <a:r>
              <a:rPr kumimoji="0" lang="en-US" sz="8000" b="1" i="0" u="none" strike="noStrike" kern="1200" cap="none" spc="0" normalizeH="0" baseline="0" noProof="0" dirty="0">
                <a:ln>
                  <a:noFill/>
                </a:ln>
                <a:solidFill>
                  <a:srgbClr val="7A232F"/>
                </a:solidFill>
                <a:effectLst/>
                <a:uLnTx/>
                <a:uFillTx/>
                <a:cs typeface="Calibri" panose="020F0502020204030204" pitchFamily="34" charset="0"/>
              </a:rPr>
              <a:t>May 30, 2023</a:t>
            </a:r>
          </a:p>
          <a:p>
            <a:pPr marL="457200" marR="0" lvl="0" indent="-457200" algn="l" defTabSz="914400" rtl="0" eaLnBrk="1" fontAlgn="auto" latinLnBrk="0" hangingPunct="1">
              <a:lnSpc>
                <a:spcPct val="95000"/>
              </a:lnSpc>
              <a:spcBef>
                <a:spcPts val="1800"/>
              </a:spcBef>
              <a:spcAft>
                <a:spcPts val="0"/>
              </a:spcAft>
              <a:buClr>
                <a:srgbClr val="2C5261"/>
              </a:buClr>
              <a:buSzTx/>
              <a:buFont typeface="Wingdings" panose="05000000000000000000" pitchFamily="2" charset="2"/>
              <a:buChar char=""/>
              <a:tabLst/>
              <a:defRPr/>
            </a:pPr>
            <a:r>
              <a:rPr kumimoji="0" lang="en-US" sz="8000" b="1" i="0" u="none" strike="noStrike" kern="1200" cap="none" spc="0" normalizeH="0" baseline="0" noProof="0" dirty="0">
                <a:ln>
                  <a:noFill/>
                </a:ln>
                <a:solidFill>
                  <a:srgbClr val="242021"/>
                </a:solidFill>
                <a:effectLst/>
                <a:uLnTx/>
                <a:uFillTx/>
                <a:cs typeface="Calibri" panose="020F0502020204030204" pitchFamily="34" charset="0"/>
              </a:rPr>
              <a:t>The Impacts of Opioid Addiction on the Rural Workforce </a:t>
            </a:r>
          </a:p>
          <a:p>
            <a:pPr marL="731520" marR="0" lvl="2" indent="-274320" algn="l" defTabSz="914400" rtl="0" eaLnBrk="1" fontAlgn="auto" latinLnBrk="0" hangingPunct="1">
              <a:lnSpc>
                <a:spcPct val="95000"/>
              </a:lnSpc>
              <a:spcBef>
                <a:spcPts val="500"/>
              </a:spcBef>
              <a:spcAft>
                <a:spcPts val="0"/>
              </a:spcAft>
              <a:buClr>
                <a:srgbClr val="9E1C30"/>
              </a:buClr>
              <a:buSzPct val="90000"/>
              <a:buFont typeface="Webdings" panose="05030102010509060703" pitchFamily="18" charset="2"/>
              <a:buChar char=""/>
              <a:tabLst/>
              <a:defRPr/>
            </a:pPr>
            <a:r>
              <a:rPr kumimoji="0" lang="en-US" sz="8000" b="1" i="0" u="none" strike="noStrike" kern="1200" cap="none" spc="0" normalizeH="0" baseline="0" noProof="0" dirty="0">
                <a:ln>
                  <a:noFill/>
                </a:ln>
                <a:solidFill>
                  <a:srgbClr val="7A232F"/>
                </a:solidFill>
                <a:effectLst/>
                <a:uLnTx/>
                <a:uFillTx/>
                <a:cs typeface="Calibri" panose="020F0502020204030204" pitchFamily="34" charset="0"/>
              </a:rPr>
              <a:t>May 31, 2023</a:t>
            </a:r>
          </a:p>
          <a:p>
            <a:pPr marL="457200" lvl="2" indent="0">
              <a:buNone/>
            </a:pPr>
            <a:endParaRPr lang="en-US" sz="2400" dirty="0"/>
          </a:p>
          <a:p>
            <a:pPr marL="457200" lvl="2" indent="0">
              <a:buNone/>
            </a:pPr>
            <a:endParaRPr lang="en-US" sz="2400" dirty="0"/>
          </a:p>
          <a:p>
            <a:pPr lvl="2"/>
            <a:endParaRPr lang="en-US" sz="2400" dirty="0"/>
          </a:p>
        </p:txBody>
      </p:sp>
    </p:spTree>
    <p:extLst>
      <p:ext uri="{BB962C8B-B14F-4D97-AF65-F5344CB8AC3E}">
        <p14:creationId xmlns:p14="http://schemas.microsoft.com/office/powerpoint/2010/main" val="1919517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US Department of Labor Contacts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fontScale="92500" lnSpcReduction="10000"/>
          </a:bodyPr>
          <a:lstStyle/>
          <a:p>
            <a:r>
              <a:rPr lang="en-US" dirty="0"/>
              <a:t>Ashley Moore	</a:t>
            </a:r>
          </a:p>
          <a:p>
            <a:pPr lvl="1"/>
            <a:r>
              <a:rPr lang="en-US" dirty="0"/>
              <a:t>Workforce Analyst</a:t>
            </a:r>
          </a:p>
          <a:p>
            <a:pPr lvl="2"/>
            <a:r>
              <a:rPr lang="en-US" dirty="0"/>
              <a:t>Office of Workforce Investment </a:t>
            </a:r>
          </a:p>
          <a:p>
            <a:pPr lvl="2"/>
            <a:r>
              <a:rPr lang="en-US" dirty="0"/>
              <a:t>Employment and Training Administration</a:t>
            </a:r>
          </a:p>
          <a:p>
            <a:pPr lvl="3"/>
            <a:r>
              <a:rPr lang="en-US" dirty="0">
                <a:hlinkClick r:id="rId4"/>
              </a:rPr>
              <a:t>Moore.Ashley.n@dol.gov</a:t>
            </a:r>
            <a:endParaRPr lang="en-US" dirty="0"/>
          </a:p>
          <a:p>
            <a:pPr lvl="3"/>
            <a:endParaRPr lang="en-US" dirty="0"/>
          </a:p>
          <a:p>
            <a:r>
              <a:rPr lang="en-US" dirty="0"/>
              <a:t>Amy Ambrose</a:t>
            </a:r>
          </a:p>
          <a:p>
            <a:pPr lvl="1"/>
            <a:r>
              <a:rPr lang="en-US" dirty="0"/>
              <a:t>Workforce Analyst</a:t>
            </a:r>
          </a:p>
          <a:p>
            <a:pPr lvl="2"/>
            <a:r>
              <a:rPr lang="en-US" dirty="0"/>
              <a:t>Office of Workforce Investment </a:t>
            </a:r>
          </a:p>
          <a:p>
            <a:pPr lvl="2"/>
            <a:r>
              <a:rPr lang="en-US" dirty="0"/>
              <a:t>Employment and Training Administration</a:t>
            </a:r>
          </a:p>
          <a:p>
            <a:pPr lvl="3"/>
            <a:r>
              <a:rPr lang="en-US" dirty="0">
                <a:hlinkClick r:id="rId5"/>
              </a:rPr>
              <a:t>Ambrose.Amy@dol.gov</a:t>
            </a:r>
            <a:endParaRPr lang="en-US" dirty="0"/>
          </a:p>
          <a:p>
            <a:pPr lvl="3"/>
            <a:endParaRPr lang="en-US" dirty="0"/>
          </a:p>
          <a:p>
            <a:r>
              <a:rPr lang="en-US" dirty="0"/>
              <a:t>Vivian Clarke</a:t>
            </a:r>
          </a:p>
          <a:p>
            <a:pPr lvl="1"/>
            <a:r>
              <a:rPr lang="en-US" dirty="0"/>
              <a:t>Student Intern</a:t>
            </a:r>
          </a:p>
          <a:p>
            <a:pPr lvl="2"/>
            <a:r>
              <a:rPr lang="en-US" dirty="0"/>
              <a:t>Office of Workforce Investment </a:t>
            </a:r>
          </a:p>
          <a:p>
            <a:pPr lvl="2"/>
            <a:r>
              <a:rPr lang="en-US" dirty="0"/>
              <a:t>Employment and Training Administration</a:t>
            </a:r>
          </a:p>
          <a:p>
            <a:pPr lvl="3"/>
            <a:r>
              <a:rPr lang="en-US" dirty="0"/>
              <a:t>vivianclarkeaz@gmail.com</a:t>
            </a:r>
          </a:p>
        </p:txBody>
      </p:sp>
    </p:spTree>
    <p:custDataLst>
      <p:tags r:id="rId1"/>
    </p:custDataLst>
    <p:extLst>
      <p:ext uri="{BB962C8B-B14F-4D97-AF65-F5344CB8AC3E}">
        <p14:creationId xmlns:p14="http://schemas.microsoft.com/office/powerpoint/2010/main" val="10975839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4"/>
              </a:rPr>
              <a:t>Support@workforceGPS.org</a:t>
            </a:r>
            <a:endParaRPr lang="en-US" dirty="0"/>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eme1">
  <a:themeElements>
    <a:clrScheme name="Custom 2">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Facet">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20132</TotalTime>
  <Words>1853</Words>
  <Application>Microsoft Office PowerPoint</Application>
  <PresentationFormat>Widescreen</PresentationFormat>
  <Paragraphs>227</Paragraphs>
  <Slides>32</Slides>
  <Notes>27</Notes>
  <HiddenSlides>0</HiddenSlides>
  <MMClips>0</MMClips>
  <ScaleCrop>false</ScaleCrop>
  <HeadingPairs>
    <vt:vector size="8" baseType="variant">
      <vt:variant>
        <vt:lpstr>Fonts Used</vt:lpstr>
      </vt:variant>
      <vt:variant>
        <vt:i4>13</vt:i4>
      </vt:variant>
      <vt:variant>
        <vt:lpstr>Theme</vt:lpstr>
      </vt:variant>
      <vt:variant>
        <vt:i4>6</vt:i4>
      </vt:variant>
      <vt:variant>
        <vt:lpstr>Embedded OLE Servers</vt:lpstr>
      </vt:variant>
      <vt:variant>
        <vt:i4>1</vt:i4>
      </vt:variant>
      <vt:variant>
        <vt:lpstr>Slide Titles</vt:lpstr>
      </vt:variant>
      <vt:variant>
        <vt:i4>32</vt:i4>
      </vt:variant>
    </vt:vector>
  </HeadingPairs>
  <TitlesOfParts>
    <vt:vector size="52" baseType="lpstr">
      <vt:lpstr>Arial</vt:lpstr>
      <vt:lpstr>Calibri</vt:lpstr>
      <vt:lpstr>Calibri Light</vt:lpstr>
      <vt:lpstr>CIDFont+F3</vt:lpstr>
      <vt:lpstr>Courier New</vt:lpstr>
      <vt:lpstr>Myriad Pro</vt:lpstr>
      <vt:lpstr>Segoe UI</vt:lpstr>
      <vt:lpstr>Times New Roman</vt:lpstr>
      <vt:lpstr>Trebuchet MS</vt:lpstr>
      <vt:lpstr>Webdings</vt:lpstr>
      <vt:lpstr>Wingdings</vt:lpstr>
      <vt:lpstr>Wingdings 2</vt:lpstr>
      <vt:lpstr>Wingdings 3</vt:lpstr>
      <vt:lpstr>General Content</vt:lpstr>
      <vt:lpstr>Interactive Slides</vt:lpstr>
      <vt:lpstr>People Slides</vt:lpstr>
      <vt:lpstr>Special Content</vt:lpstr>
      <vt:lpstr>Theme1</vt:lpstr>
      <vt:lpstr>Facet</vt:lpstr>
      <vt:lpstr>think-cell Slide</vt:lpstr>
      <vt:lpstr>Native Americans and the Opioid Epidemic: Finding Solutions  in the Workplace   </vt:lpstr>
      <vt:lpstr>Today’s Moderators</vt:lpstr>
      <vt:lpstr>Today’s Speakers</vt:lpstr>
      <vt:lpstr>American Indians and Alaska Natives: At a Glance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Cherokee Nation </vt:lpstr>
      <vt:lpstr>PowerPoint Presentation</vt:lpstr>
      <vt:lpstr>2020 Dislocated Worker Demonstration Grant to address Opioid Crisis- Summarization</vt:lpstr>
      <vt:lpstr>2020 Dislocated Worker Demonstration Grant to address Opioid Crisis- How we Started</vt:lpstr>
      <vt:lpstr>Guest Speakers- </vt:lpstr>
      <vt:lpstr>Dislocated Worker Demonstration Grant to address Opioid Crisis- Looking Ahead</vt:lpstr>
      <vt:lpstr>Any Questions?</vt:lpstr>
      <vt:lpstr>DOL’s Resources and Technical Assistance</vt:lpstr>
      <vt:lpstr>Save the Dates: 2023 Spring Opioid Webinar Series </vt:lpstr>
      <vt:lpstr>US Department of Labor Contacts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Mapping the Situation: What the Data Tell Us</dc:title>
  <dc:creator>Gaumond, Gerard (Peter) P. EOP/ONDCP</dc:creator>
  <cp:lastModifiedBy>Alina Burton</cp:lastModifiedBy>
  <cp:revision>376</cp:revision>
  <dcterms:created xsi:type="dcterms:W3CDTF">2021-07-21T14:04:44Z</dcterms:created>
  <dcterms:modified xsi:type="dcterms:W3CDTF">2023-05-08T15:44:03Z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2021-07-21T18:52:20Z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f74fb296-896f-445a-a067-8391db436965</vt:lpwstr>
  </property>
  <property fmtid="{D5CDD505-2E9C-101B-9397-08002B2CF9AE}" pid="8" name="MSIP_Label_8af03ff0-41c5-4c41-b55e-fabb8fae94be_ContentBits">
    <vt:lpwstr>0</vt:lpwstr>
  </property>
</Properties>
</file>